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3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2P31A0214" initials="" lastIdx="1" clrIdx="0">
    <p:extLst>
      <p:ext uri="{19B8F6BF-5375-455C-9EA6-DF929625EA0E}">
        <p15:presenceInfo xmlns="" xmlns:p15="http://schemas.microsoft.com/office/powerpoint/2012/main" userId="S::22P31A0214@acet.ac.in::38a56a1d-a0ce-456d-972d-8d2479269c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130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61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401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540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978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509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7863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77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94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CCB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135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92990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5120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6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35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9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17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45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03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807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61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430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hachandu25/keylogg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2684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5984D13-83DF-C693-7D73-FBA327B7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6" y="1873956"/>
            <a:ext cx="10007600" cy="302824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Student name </a:t>
            </a:r>
            <a:r>
              <a:rPr lang="en-US" u="sng" dirty="0" smtClean="0">
                <a:solidFill>
                  <a:schemeClr val="tx1"/>
                </a:solidFill>
              </a:rPr>
              <a:t>: SHAIK MUZAHID BASHA 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>Final Project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3B9907-545A-D3EE-7F65-E0330DDCF186}"/>
              </a:ext>
            </a:extLst>
          </p:cNvPr>
          <p:cNvSpPr txBox="1"/>
          <p:nvPr/>
        </p:nvSpPr>
        <p:spPr>
          <a:xfrm>
            <a:off x="45042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66422"/>
            <a:ext cx="2301917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7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1392016"/>
            <a:ext cx="8052434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4900"/>
              </a:lnSpc>
              <a:spcBef>
                <a:spcPts val="10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5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5" y="2407813"/>
            <a:ext cx="4064000" cy="485775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69"/>
              </a:spcBef>
            </a:pP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3"/>
            <a:ext cx="4064000" cy="332141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69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3" y="2994698"/>
            <a:ext cx="168465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24900"/>
              </a:lnSpc>
              <a:spcBef>
                <a:spcPts val="100"/>
              </a:spcBef>
            </a:pP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5" y="3882963"/>
            <a:ext cx="4064000" cy="999490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69"/>
              </a:spcBef>
            </a:pP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0" cy="999490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90" rIns="0" bIns="0" rtlCol="0">
            <a:spAutoFit/>
          </a:bodyPr>
          <a:lstStyle/>
          <a:p>
            <a:pPr marL="166370" marR="485775">
              <a:lnSpc>
                <a:spcPct val="124900"/>
              </a:lnSpc>
              <a:spcBef>
                <a:spcPts val="57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3" y="4993282"/>
            <a:ext cx="1853564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24900"/>
              </a:lnSpc>
              <a:spcBef>
                <a:spcPts val="100"/>
              </a:spcBef>
            </a:pP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5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B892A-8601-E83C-793D-F26E37BD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03" y="140546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Link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43533-A2C4-B02F-CEC2-C5FF2BED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7" y="1574800"/>
            <a:ext cx="10131425" cy="3843867"/>
          </a:xfrm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https://github.com/kothachandu25/keylogger.git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11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5" y="1089025"/>
            <a:ext cx="5301615" cy="1546577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b="1" dirty="0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F30AAA-EFAA-EBA7-D126-3E63264D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535" y="3409484"/>
            <a:ext cx="4900588" cy="21558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Exploring the potential risks and </a:t>
            </a:r>
          </a:p>
          <a:p>
            <a:r>
              <a:rPr lang="en-US" dirty="0">
                <a:solidFill>
                  <a:schemeClr val="tx2"/>
                </a:solidFill>
              </a:rPr>
              <a:t>countermeasures of keylogging </a:t>
            </a:r>
          </a:p>
          <a:p>
            <a:r>
              <a:rPr lang="en-US" dirty="0">
                <a:solidFill>
                  <a:schemeClr val="tx2"/>
                </a:solidFill>
              </a:rPr>
              <a:t>technology  to enhance cybersecurity </a:t>
            </a:r>
          </a:p>
          <a:p>
            <a:r>
              <a:rPr lang="en-US" dirty="0">
                <a:solidFill>
                  <a:schemeClr val="tx2"/>
                </a:solidFill>
              </a:rPr>
              <a:t>awareness.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42770E-EA48-F230-4E07-8535E0C6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23" y="2410240"/>
            <a:ext cx="5626442" cy="3827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C574C4-C7C6-79E2-7841-AC82DBAFD6D9}"/>
              </a:ext>
            </a:extLst>
          </p:cNvPr>
          <p:cNvSpPr txBox="1"/>
          <p:nvPr/>
        </p:nvSpPr>
        <p:spPr>
          <a:xfrm>
            <a:off x="48090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60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548105"/>
            <a:ext cx="222228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u="sng" spc="-229" dirty="0">
                <a:solidFill>
                  <a:schemeClr val="accent2"/>
                </a:solidFill>
              </a:rPr>
              <a:t>Agen</a:t>
            </a:r>
            <a:r>
              <a:rPr lang="en-US" b="1" u="sng" spc="-229" dirty="0">
                <a:solidFill>
                  <a:schemeClr val="accent2"/>
                </a:solidFill>
              </a:rPr>
              <a:t>da</a:t>
            </a:r>
            <a:endParaRPr b="1" u="sng" spc="-229" dirty="0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8146" y="2806180"/>
            <a:ext cx="2866921" cy="14477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Overview</a:t>
            </a:r>
            <a:endParaRPr sz="1650" dirty="0">
              <a:solidFill>
                <a:schemeClr val="accent6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1290"/>
              </a:spcBef>
            </a:pP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5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5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825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1350" y="2876680"/>
            <a:ext cx="4455583" cy="18921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86385" indent="-27305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50">
              <a:latin typeface="Verdana"/>
              <a:cs typeface="Verdana"/>
            </a:endParaRPr>
          </a:p>
          <a:p>
            <a:pPr marL="286385" indent="-27241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50">
              <a:latin typeface="Verdana"/>
              <a:cs typeface="Verdana"/>
            </a:endParaRPr>
          </a:p>
          <a:p>
            <a:pPr marL="286385" marR="316865" indent="-274320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50">
              <a:latin typeface="Verdana"/>
              <a:cs typeface="Verdana"/>
            </a:endParaRPr>
          </a:p>
          <a:p>
            <a:pPr marL="286385" indent="-27241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50">
              <a:latin typeface="Verdana"/>
              <a:cs typeface="Verdana"/>
            </a:endParaRPr>
          </a:p>
          <a:p>
            <a:pPr marL="286385" indent="-27432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EEF7C52-10DD-AA4C-5107-22717E7678D6}"/>
              </a:ext>
            </a:extLst>
          </p:cNvPr>
          <p:cNvSpPr txBox="1"/>
          <p:nvPr/>
        </p:nvSpPr>
        <p:spPr>
          <a:xfrm>
            <a:off x="48090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258" y="1922985"/>
            <a:ext cx="4808741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50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b="1" spc="-36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265" dirty="0">
                <a:solidFill>
                  <a:schemeClr val="accent2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1957" y="3408864"/>
            <a:ext cx="2105672" cy="21869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65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2727" y="3361024"/>
            <a:ext cx="2119630" cy="19297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915669">
              <a:lnSpc>
                <a:spcPct val="106000"/>
              </a:lnSpc>
              <a:spcBef>
                <a:spcPts val="15"/>
              </a:spcBef>
            </a:pPr>
            <a:r>
              <a:rPr sz="165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65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60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2266" y="3361024"/>
            <a:ext cx="2014855" cy="21869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650" spc="-100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DF3971A-D7E6-650E-4313-F837EF1FAA00}"/>
              </a:ext>
            </a:extLst>
          </p:cNvPr>
          <p:cNvSpPr txBox="1"/>
          <p:nvPr/>
        </p:nvSpPr>
        <p:spPr>
          <a:xfrm>
            <a:off x="3437629" y="381665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933C02C-1035-344D-96D3-A0B57C1F7083}"/>
              </a:ext>
            </a:extLst>
          </p:cNvPr>
          <p:cNvSpPr txBox="1"/>
          <p:nvPr/>
        </p:nvSpPr>
        <p:spPr>
          <a:xfrm>
            <a:off x="4953877" y="2468810"/>
            <a:ext cx="1449091" cy="345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1AA578C-F886-E250-71A0-FA94E59DC35C}"/>
              </a:ext>
            </a:extLst>
          </p:cNvPr>
          <p:cNvSpPr txBox="1"/>
          <p:nvPr/>
        </p:nvSpPr>
        <p:spPr>
          <a:xfrm>
            <a:off x="6637866" y="3623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0647" y="3239817"/>
            <a:ext cx="3238285" cy="232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5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5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5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5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5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10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50" spc="-2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5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2866" y="2692400"/>
            <a:ext cx="5173133" cy="31665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43FE8967-4FE6-05CE-07FD-E28A2532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67" y="1925722"/>
            <a:ext cx="8165668" cy="5155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99" y="784732"/>
            <a:ext cx="1089671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35" dirty="0">
                <a:solidFill>
                  <a:schemeClr val="accent2"/>
                </a:solidFill>
              </a:rPr>
              <a:t>Who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45" dirty="0">
                <a:solidFill>
                  <a:schemeClr val="accent2"/>
                </a:solidFill>
              </a:rPr>
              <a:t>are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20" dirty="0">
                <a:solidFill>
                  <a:schemeClr val="accent2"/>
                </a:solidFill>
              </a:rPr>
              <a:t>th</a:t>
            </a:r>
            <a:r>
              <a:rPr b="1" spc="-250" dirty="0">
                <a:solidFill>
                  <a:schemeClr val="accent2"/>
                </a:solidFill>
              </a:rPr>
              <a:t>e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20" dirty="0">
                <a:solidFill>
                  <a:schemeClr val="accent2"/>
                </a:solidFill>
              </a:rPr>
              <a:t>end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40" dirty="0">
                <a:solidFill>
                  <a:schemeClr val="accent2"/>
                </a:solidFill>
              </a:rPr>
              <a:t>users</a:t>
            </a:r>
            <a:r>
              <a:rPr lang="en-US" b="1" spc="-240" dirty="0">
                <a:solidFill>
                  <a:schemeClr val="accent2"/>
                </a:solidFill>
              </a:rPr>
              <a:t>?</a:t>
            </a:r>
            <a:endParaRPr b="1" spc="-240" dirty="0">
              <a:solidFill>
                <a:schemeClr val="accent2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rcRect/>
          <a:stretch/>
        </p:blipFill>
        <p:spPr>
          <a:xfrm>
            <a:off x="851631" y="2191809"/>
            <a:ext cx="2541054" cy="1641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5581" y="4069165"/>
            <a:ext cx="254508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/>
          <a:srcRect/>
          <a:stretch/>
        </p:blipFill>
        <p:spPr>
          <a:xfrm>
            <a:off x="4135883" y="2191809"/>
            <a:ext cx="2355474" cy="16411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54557" y="4069164"/>
            <a:ext cx="233680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/>
          <a:srcRect/>
          <a:stretch/>
        </p:blipFill>
        <p:spPr>
          <a:xfrm>
            <a:off x="7153538" y="2261324"/>
            <a:ext cx="2541053" cy="15716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68694" y="4069163"/>
            <a:ext cx="256540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0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A433E6-8E09-CCB7-89F1-07D70A0FF478}"/>
              </a:ext>
            </a:extLst>
          </p:cNvPr>
          <p:cNvSpPr txBox="1"/>
          <p:nvPr/>
        </p:nvSpPr>
        <p:spPr>
          <a:xfrm rot="2753319" flipH="1">
            <a:off x="4110365" y="5971672"/>
            <a:ext cx="1541336" cy="7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743" y="1259301"/>
            <a:ext cx="9353857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14" dirty="0">
                <a:solidFill>
                  <a:schemeClr val="accent2"/>
                </a:solidFill>
              </a:rPr>
              <a:t>Your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140" dirty="0">
                <a:solidFill>
                  <a:schemeClr val="accent2"/>
                </a:solidFill>
              </a:rPr>
              <a:t>solution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00" dirty="0">
                <a:solidFill>
                  <a:schemeClr val="accent2"/>
                </a:solidFill>
              </a:rPr>
              <a:t>and</a:t>
            </a:r>
            <a:r>
              <a:rPr b="1" spc="-360" dirty="0">
                <a:solidFill>
                  <a:schemeClr val="accent2"/>
                </a:solidFill>
              </a:rPr>
              <a:t> </a:t>
            </a:r>
            <a:r>
              <a:rPr b="1" spc="-130" dirty="0">
                <a:solidFill>
                  <a:schemeClr val="accent2"/>
                </a:solidFill>
              </a:rPr>
              <a:t>its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25">
                <a:solidFill>
                  <a:schemeClr val="accent2"/>
                </a:solidFill>
              </a:rPr>
              <a:t>value</a:t>
            </a:r>
            <a:r>
              <a:rPr b="1" spc="-365">
                <a:solidFill>
                  <a:schemeClr val="accent2"/>
                </a:solidFill>
              </a:rPr>
              <a:t> </a:t>
            </a:r>
            <a:r>
              <a:rPr b="1" spc="-155">
                <a:solidFill>
                  <a:schemeClr val="accent2"/>
                </a:solidFill>
              </a:rPr>
              <a:t>pr</a:t>
            </a:r>
            <a:r>
              <a:rPr lang="en-US" b="1" spc="-155">
                <a:solidFill>
                  <a:schemeClr val="accent2"/>
                </a:solidFill>
              </a:rPr>
              <a:t>o</a:t>
            </a:r>
            <a:r>
              <a:rPr b="1" spc="-155">
                <a:solidFill>
                  <a:schemeClr val="accent2"/>
                </a:solidFill>
              </a:rPr>
              <a:t>position</a:t>
            </a:r>
            <a:r>
              <a:rPr lang="en-US" b="1" spc="-155">
                <a:solidFill>
                  <a:schemeClr val="accent2"/>
                </a:solidFill>
              </a:rPr>
              <a:t/>
            </a:r>
            <a:br>
              <a:rPr lang="en-US" b="1" spc="-155">
                <a:solidFill>
                  <a:schemeClr val="accent2"/>
                </a:solidFill>
              </a:rPr>
            </a:br>
            <a:endParaRPr b="1" spc="-155" dirty="0">
              <a:solidFill>
                <a:schemeClr val="accent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974" y="2972139"/>
            <a:ext cx="2120900" cy="2431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905" rIns="0" bIns="0" rtlCol="0">
            <a:spAutoFit/>
          </a:bodyPr>
          <a:lstStyle/>
          <a:p>
            <a:pPr marL="12700" marR="470534">
              <a:lnSpc>
                <a:spcPct val="106000"/>
              </a:lnSpc>
              <a:spcBef>
                <a:spcPts val="15"/>
              </a:spcBef>
            </a:pP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8972" y="2972139"/>
            <a:ext cx="2644756" cy="16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65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6827" y="2972139"/>
            <a:ext cx="2120900" cy="1920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650">
              <a:latin typeface="Verdana"/>
              <a:cs typeface="Verdana"/>
            </a:endParaRPr>
          </a:p>
          <a:p>
            <a:pPr marL="12700" marR="37465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434" y="1617418"/>
            <a:ext cx="6363766" cy="66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70" dirty="0">
                <a:solidFill>
                  <a:schemeClr val="accent2"/>
                </a:solidFill>
              </a:rPr>
              <a:t>The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165" dirty="0">
                <a:solidFill>
                  <a:schemeClr val="accent2"/>
                </a:solidFill>
              </a:rPr>
              <a:t>Wow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30" dirty="0">
                <a:solidFill>
                  <a:schemeClr val="accent2"/>
                </a:solidFill>
              </a:rPr>
              <a:t>in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125" dirty="0">
                <a:solidFill>
                  <a:schemeClr val="accent2"/>
                </a:solidFill>
              </a:rPr>
              <a:t>You</a:t>
            </a:r>
            <a:r>
              <a:rPr b="1" spc="-85" dirty="0">
                <a:solidFill>
                  <a:schemeClr val="accent2"/>
                </a:solidFill>
              </a:rPr>
              <a:t>r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155" dirty="0">
                <a:solidFill>
                  <a:schemeClr val="accent2"/>
                </a:solidFill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6058" y="2793728"/>
            <a:ext cx="4141475" cy="18016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5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965672-C541-83C1-76E8-C2865412D0D2}"/>
              </a:ext>
            </a:extLst>
          </p:cNvPr>
          <p:cNvSpPr txBox="1"/>
          <p:nvPr/>
        </p:nvSpPr>
        <p:spPr>
          <a:xfrm>
            <a:off x="4817533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BFB4BD-76D0-5ECB-ED96-52B322031066}"/>
              </a:ext>
            </a:extLst>
          </p:cNvPr>
          <p:cNvSpPr txBox="1"/>
          <p:nvPr/>
        </p:nvSpPr>
        <p:spPr>
          <a:xfrm>
            <a:off x="4817533" y="307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7F65E15-15CF-51E6-C955-3C660D56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17" y="2813746"/>
            <a:ext cx="4598401" cy="2350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468" y="265836"/>
            <a:ext cx="7675022" cy="19006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5" y="2612582"/>
            <a:ext cx="3059865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9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5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3" y="5376340"/>
            <a:ext cx="1358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8"/>
            <a:ext cx="3505200" cy="1149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650">
              <a:latin typeface="Verdana"/>
              <a:cs typeface="Verdana"/>
            </a:endParaRPr>
          </a:p>
          <a:p>
            <a:pPr marL="12700" marR="5080" indent="-1905" algn="ctr">
              <a:lnSpc>
                <a:spcPct val="124900"/>
              </a:lnSpc>
              <a:spcBef>
                <a:spcPts val="765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4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1" y="5381090"/>
            <a:ext cx="16954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45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49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650">
              <a:latin typeface="Verdana"/>
              <a:cs typeface="Verdana"/>
            </a:endParaRPr>
          </a:p>
          <a:p>
            <a:pPr marL="45085" marR="5080" indent="-33020" algn="just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8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6" y="3370619"/>
            <a:ext cx="3652520" cy="1406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65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650">
              <a:latin typeface="Verdana"/>
              <a:cs typeface="Verdana"/>
            </a:endParaRPr>
          </a:p>
          <a:p>
            <a:pPr marL="12700" marR="5080" algn="ctr">
              <a:lnSpc>
                <a:spcPct val="124900"/>
              </a:lnSpc>
              <a:spcBef>
                <a:spcPts val="765"/>
              </a:spcBef>
            </a:pP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5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594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Student name : SHAIK MUZAHID BASHA     Final Project </vt:lpstr>
      <vt:lpstr> Keylogger and security</vt:lpstr>
      <vt:lpstr>Agenda</vt:lpstr>
      <vt:lpstr>Problem Statement</vt:lpstr>
      <vt:lpstr>Project Overview </vt:lpstr>
      <vt:lpstr>Who are the end users?</vt:lpstr>
      <vt:lpstr>Your solution and its value proposition </vt:lpstr>
      <vt:lpstr>The Wow in Your Solution</vt:lpstr>
      <vt:lpstr>Modelling</vt:lpstr>
      <vt:lpstr>Results</vt:lpstr>
      <vt:lpstr>Project Link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SHAIK MUZAHID BASHA</cp:lastModifiedBy>
  <cp:revision>13</cp:revision>
  <dcterms:created xsi:type="dcterms:W3CDTF">2024-06-10T10:19:41Z</dcterms:created>
  <dcterms:modified xsi:type="dcterms:W3CDTF">2024-06-25T14:40:46Z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