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33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11442700" cy="7969250"/>
  <p:notesSz cx="11442700" cy="7969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2P31A0214" initials="" lastIdx="1" clrIdx="0">
    <p:extLst>
      <p:ext uri="{19B8F6BF-5375-455C-9EA6-DF929625EA0E}">
        <p15:presenceInfo xmlns="" xmlns:p15="http://schemas.microsoft.com/office/powerpoint/2012/main" userId="S::22P31A0214@acet.ac.in::38a56a1d-a0ce-456d-972d-8d2479269c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>
      <p:cViewPr varScale="1">
        <p:scale>
          <a:sx n="71" d="100"/>
          <a:sy n="71" d="100"/>
        </p:scale>
        <p:origin x="-128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1303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2615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4010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35406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9784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15095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07863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0774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94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EBCCB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2135" y="1482407"/>
            <a:ext cx="4977574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92990" y="1482407"/>
            <a:ext cx="4977574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51200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634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350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959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174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6452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1032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807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613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14302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  <p:sldLayoutId id="2147484048" r:id="rId15"/>
    <p:sldLayoutId id="2147484049" r:id="rId16"/>
    <p:sldLayoutId id="2147484050" r:id="rId17"/>
    <p:sldLayoutId id="214748405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02684" y="0"/>
            <a:ext cx="11442700" cy="6440805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B5984D13-83DF-C693-7D73-FBA327B7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6" y="1873956"/>
            <a:ext cx="10007600" cy="3028244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Student name </a:t>
            </a:r>
            <a:r>
              <a:rPr lang="en-US" u="sng" dirty="0" smtClean="0">
                <a:solidFill>
                  <a:schemeClr val="tx1"/>
                </a:solidFill>
              </a:rPr>
              <a:t>: SHAIK MUZAHID BASHA </a:t>
            </a:r>
            <a:r>
              <a:rPr lang="en-US" u="sng" dirty="0">
                <a:solidFill>
                  <a:schemeClr val="tx1"/>
                </a:solidFill>
              </a:rPr>
              <a:t/>
            </a:r>
            <a:br>
              <a:rPr lang="en-US" u="sng" dirty="0">
                <a:solidFill>
                  <a:schemeClr val="tx1"/>
                </a:solidFill>
              </a:rPr>
            </a:br>
            <a:r>
              <a:rPr lang="en-US" u="sng" dirty="0">
                <a:solidFill>
                  <a:schemeClr val="tx1"/>
                </a:solidFill>
              </a:rPr>
              <a:t/>
            </a:r>
            <a:br>
              <a:rPr lang="en-US" u="sng" dirty="0">
                <a:solidFill>
                  <a:schemeClr val="tx1"/>
                </a:solidFill>
              </a:rPr>
            </a:br>
            <a:r>
              <a:rPr lang="en-US" u="sng" dirty="0">
                <a:solidFill>
                  <a:schemeClr val="tx1"/>
                </a:solidFill>
              </a:rPr>
              <a:t/>
            </a:r>
            <a:br>
              <a:rPr lang="en-US" u="sng" dirty="0">
                <a:solidFill>
                  <a:schemeClr val="tx1"/>
                </a:solidFill>
              </a:rPr>
            </a:br>
            <a:r>
              <a:rPr lang="en-US" u="sng" dirty="0">
                <a:solidFill>
                  <a:schemeClr val="tx1"/>
                </a:solidFill>
              </a:rPr>
              <a:t/>
            </a:r>
            <a:br>
              <a:rPr lang="en-US" u="sng" dirty="0">
                <a:solidFill>
                  <a:schemeClr val="tx1"/>
                </a:solidFill>
              </a:rPr>
            </a:br>
            <a:r>
              <a:rPr lang="en-US" u="sng" dirty="0">
                <a:solidFill>
                  <a:schemeClr val="tx1"/>
                </a:solidFill>
              </a:rPr>
              <a:t>Final Project</a:t>
            </a:r>
            <a:br>
              <a:rPr lang="en-US" u="sng" dirty="0">
                <a:solidFill>
                  <a:schemeClr val="tx1"/>
                </a:solidFill>
              </a:rPr>
            </a:b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83B9907-545A-D3EE-7F65-E0330DDCF186}"/>
              </a:ext>
            </a:extLst>
          </p:cNvPr>
          <p:cNvSpPr txBox="1"/>
          <p:nvPr/>
        </p:nvSpPr>
        <p:spPr>
          <a:xfrm>
            <a:off x="4504266" y="30734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4" y="566422"/>
            <a:ext cx="2301917" cy="5693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175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515" y="1392016"/>
            <a:ext cx="8052434" cy="796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4900"/>
              </a:lnSpc>
              <a:spcBef>
                <a:spcPts val="100"/>
              </a:spcBef>
            </a:pP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Our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solution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has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proven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to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25" dirty="0">
                <a:solidFill>
                  <a:srgbClr val="C9C2C0"/>
                </a:solidFill>
                <a:latin typeface="Verdana"/>
                <a:cs typeface="Verdana"/>
              </a:rPr>
              <a:t>be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highly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effective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C9C2C0"/>
                </a:solidFill>
                <a:latin typeface="Verdana"/>
                <a:cs typeface="Verdana"/>
              </a:rPr>
              <a:t>in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activity</a:t>
            </a:r>
            <a:r>
              <a:rPr sz="1350" spc="-13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detecting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potential </a:t>
            </a:r>
            <a:r>
              <a:rPr sz="1350" spc="-46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security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breaches.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data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collected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has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provided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valuable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insights,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allowing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us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to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vulnerabilities 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implement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robust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measures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protec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client'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30" dirty="0">
                <a:solidFill>
                  <a:srgbClr val="C9C2C0"/>
                </a:solidFill>
                <a:latin typeface="Verdana"/>
                <a:cs typeface="Verdana"/>
              </a:rPr>
              <a:t>systems.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5965" y="2407813"/>
            <a:ext cx="4064000" cy="485775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89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969"/>
              </a:spcBef>
            </a:pP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Metrics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9274" y="2407813"/>
            <a:ext cx="4064000" cy="332141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89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969"/>
              </a:spcBef>
            </a:pP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Results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9813" y="2994698"/>
            <a:ext cx="168465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Keystrok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1874" y="2943306"/>
            <a:ext cx="3552190" cy="796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5080" indent="-1270">
              <a:lnSpc>
                <a:spcPct val="124900"/>
              </a:lnSpc>
              <a:spcBef>
                <a:spcPts val="100"/>
              </a:spcBef>
            </a:pP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Capture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ove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10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C9C2C0"/>
                </a:solidFill>
                <a:latin typeface="Verdana"/>
                <a:cs typeface="Verdana"/>
              </a:rPr>
              <a:t>million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keystrokes,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including 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sensitive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information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potential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security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threats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5965" y="3882963"/>
            <a:ext cx="4064000" cy="999490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89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969"/>
              </a:spcBef>
            </a:pP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Suspiciou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Activity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Detection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9274" y="3882963"/>
            <a:ext cx="4064000" cy="999490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72390" rIns="0" bIns="0" rtlCol="0">
            <a:spAutoFit/>
          </a:bodyPr>
          <a:lstStyle/>
          <a:p>
            <a:pPr marL="166370" marR="485775">
              <a:lnSpc>
                <a:spcPct val="124900"/>
              </a:lnSpc>
              <a:spcBef>
                <a:spcPts val="570"/>
              </a:spcBef>
            </a:pP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Identified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90" dirty="0">
                <a:solidFill>
                  <a:srgbClr val="C9C2C0"/>
                </a:solidFill>
                <a:latin typeface="Verdana"/>
                <a:cs typeface="Verdana"/>
              </a:rPr>
              <a:t>127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instances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unusua</a:t>
            </a:r>
            <a:r>
              <a:rPr sz="1350" spc="-40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user 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behavior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leadin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preventio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several 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breaches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9813" y="4993282"/>
            <a:ext cx="1853564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Reporting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Analytics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3122" y="4941889"/>
            <a:ext cx="3462020" cy="796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>
              <a:lnSpc>
                <a:spcPct val="124900"/>
              </a:lnSpc>
              <a:spcBef>
                <a:spcPts val="100"/>
              </a:spcBef>
            </a:pP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Provided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comprehensiv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reports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detailed 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analytics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to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help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our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client </a:t>
            </a:r>
            <a:r>
              <a:rPr sz="1350" spc="-125" dirty="0">
                <a:solidFill>
                  <a:srgbClr val="C9C2C0"/>
                </a:solidFill>
                <a:latin typeface="Verdana"/>
                <a:cs typeface="Verdana"/>
              </a:rPr>
              <a:t>make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informed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decisions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5B892A-8601-E83C-793D-F26E37BD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903" y="1405467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Link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843533-A2C4-B02F-CEC2-C5FF2BEDB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37" y="1574800"/>
            <a:ext cx="10131425" cy="3843867"/>
          </a:xfrm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mtClean="0"/>
              <a:t>https://github.com/MUZAHID-SHAIK/KeyLoggerAndSecurity.git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11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EF6EDE-15E7-4489-44DC-5DF5F00C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135" y="1089025"/>
            <a:ext cx="5301615" cy="1546577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/>
            </a:r>
            <a:br>
              <a:rPr lang="en-US" b="1" dirty="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b="1" dirty="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Keylogger and</a:t>
            </a:r>
            <a:br>
              <a:rPr lang="en-US" b="1" dirty="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b="1" dirty="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security</a:t>
            </a:r>
            <a:endParaRPr lang="en-IN" b="1" dirty="0">
              <a:solidFill>
                <a:schemeClr val="accent2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F30AAA-EFAA-EBA7-D126-3E63264D1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535" y="3409484"/>
            <a:ext cx="4900588" cy="215587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Exploring the potential risks and </a:t>
            </a:r>
          </a:p>
          <a:p>
            <a:r>
              <a:rPr lang="en-US" dirty="0">
                <a:solidFill>
                  <a:schemeClr val="tx2"/>
                </a:solidFill>
              </a:rPr>
              <a:t>countermeasures of keylogging </a:t>
            </a:r>
          </a:p>
          <a:p>
            <a:r>
              <a:rPr lang="en-US" dirty="0">
                <a:solidFill>
                  <a:schemeClr val="tx2"/>
                </a:solidFill>
              </a:rPr>
              <a:t>technology  to enhance cybersecurity </a:t>
            </a:r>
          </a:p>
          <a:p>
            <a:r>
              <a:rPr lang="en-US" dirty="0">
                <a:solidFill>
                  <a:schemeClr val="tx2"/>
                </a:solidFill>
              </a:rPr>
              <a:t>awareness.</a:t>
            </a:r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842770E-EA48-F230-4E07-8535E0C60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123" y="2410240"/>
            <a:ext cx="5626442" cy="3827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2C574C4-C7C6-79E2-7841-AC82DBAFD6D9}"/>
              </a:ext>
            </a:extLst>
          </p:cNvPr>
          <p:cNvSpPr txBox="1"/>
          <p:nvPr/>
        </p:nvSpPr>
        <p:spPr>
          <a:xfrm>
            <a:off x="4809066" y="30734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3604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1548105"/>
            <a:ext cx="2222285" cy="530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u="sng" spc="-229" dirty="0">
                <a:solidFill>
                  <a:schemeClr val="accent2"/>
                </a:solidFill>
              </a:rPr>
              <a:t>Agen</a:t>
            </a:r>
            <a:r>
              <a:rPr lang="en-US" b="1" u="sng" spc="-229" dirty="0">
                <a:solidFill>
                  <a:schemeClr val="accent2"/>
                </a:solidFill>
              </a:rPr>
              <a:t>da</a:t>
            </a:r>
            <a:endParaRPr b="1" u="sng" spc="-229" dirty="0">
              <a:solidFill>
                <a:schemeClr val="accent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8146" y="2806180"/>
            <a:ext cx="2866921" cy="14477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0" dirty="0">
                <a:solidFill>
                  <a:schemeClr val="accent6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Overview</a:t>
            </a:r>
            <a:endParaRPr sz="1650" dirty="0">
              <a:solidFill>
                <a:schemeClr val="accent6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  <a:p>
            <a:pPr marL="12700" marR="5080">
              <a:lnSpc>
                <a:spcPct val="124900"/>
              </a:lnSpc>
              <a:spcBef>
                <a:spcPts val="1290"/>
              </a:spcBef>
            </a:pPr>
            <a:r>
              <a:rPr sz="1350" spc="-45" dirty="0">
                <a:solidFill>
                  <a:srgbClr val="C9C2C0"/>
                </a:solidFill>
                <a:latin typeface="Verdana"/>
                <a:cs typeface="Verdana"/>
              </a:rPr>
              <a:t>This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presentation </a:t>
            </a:r>
            <a:r>
              <a:rPr sz="1350" spc="-20" dirty="0">
                <a:solidFill>
                  <a:srgbClr val="C9C2C0"/>
                </a:solidFill>
                <a:latin typeface="Verdana"/>
                <a:cs typeface="Verdana"/>
              </a:rPr>
              <a:t>will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provide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an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in-depth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look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at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risks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mitigation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strategies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for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keyloggers,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35" dirty="0">
                <a:solidFill>
                  <a:srgbClr val="C9C2C0"/>
                </a:solidFill>
                <a:latin typeface="Verdana"/>
                <a:cs typeface="Verdana"/>
              </a:rPr>
              <a:t>a </a:t>
            </a:r>
            <a:r>
              <a:rPr sz="1350" spc="-4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critica</a:t>
            </a:r>
            <a:r>
              <a:rPr sz="1350" spc="-30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vulnerability.</a:t>
            </a:r>
            <a:endParaRPr sz="13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5502" y="2523605"/>
            <a:ext cx="1057910" cy="2825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5" dirty="0">
                <a:solidFill>
                  <a:srgbClr val="EBCCBB"/>
                </a:solidFill>
                <a:latin typeface="Verdana"/>
                <a:cs typeface="Verdana"/>
              </a:rPr>
              <a:t>Ke</a:t>
            </a:r>
            <a:r>
              <a:rPr sz="1650" spc="-95" dirty="0">
                <a:solidFill>
                  <a:srgbClr val="EBCCBB"/>
                </a:solidFill>
                <a:latin typeface="Verdana"/>
                <a:cs typeface="Verdana"/>
              </a:rPr>
              <a:t>y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55" dirty="0">
                <a:solidFill>
                  <a:srgbClr val="EBCCBB"/>
                </a:solidFill>
                <a:latin typeface="Verdana"/>
                <a:cs typeface="Verdana"/>
              </a:rPr>
              <a:t>Topics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1350" y="2876680"/>
            <a:ext cx="4455583" cy="189218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286385" indent="-273050">
              <a:lnSpc>
                <a:spcPct val="100000"/>
              </a:lnSpc>
              <a:spcBef>
                <a:spcPts val="1025"/>
              </a:spcBef>
              <a:buAutoNum type="arabicPeriod"/>
              <a:tabLst>
                <a:tab pos="286385" algn="l"/>
                <a:tab pos="287020" algn="l"/>
              </a:tabLst>
            </a:pP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What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are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ho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w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work?</a:t>
            </a:r>
            <a:endParaRPr sz="1350">
              <a:latin typeface="Verdana"/>
              <a:cs typeface="Verdana"/>
            </a:endParaRPr>
          </a:p>
          <a:p>
            <a:pPr marL="286385" indent="-272415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286385" algn="l"/>
                <a:tab pos="287020" algn="l"/>
              </a:tabLst>
            </a:pP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Potential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impacts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attacks</a:t>
            </a:r>
            <a:endParaRPr sz="1350">
              <a:latin typeface="Verdana"/>
              <a:cs typeface="Verdana"/>
            </a:endParaRPr>
          </a:p>
          <a:p>
            <a:pPr marL="286385" marR="316865" indent="-274320">
              <a:lnSpc>
                <a:spcPct val="124900"/>
              </a:lnSpc>
              <a:spcBef>
                <a:spcPts val="450"/>
              </a:spcBef>
              <a:buAutoNum type="arabicPeriod"/>
              <a:tabLst>
                <a:tab pos="286385" algn="l"/>
                <a:tab pos="287020" algn="l"/>
              </a:tabLst>
            </a:pP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Best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practices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fo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detectio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prevention</a:t>
            </a:r>
            <a:endParaRPr sz="1350">
              <a:latin typeface="Verdana"/>
              <a:cs typeface="Verdana"/>
            </a:endParaRPr>
          </a:p>
          <a:p>
            <a:pPr marL="286385" indent="-272415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286385" algn="l"/>
                <a:tab pos="287020" algn="l"/>
              </a:tabLst>
            </a:pPr>
            <a:r>
              <a:rPr sz="1350" spc="-130" dirty="0">
                <a:solidFill>
                  <a:srgbClr val="C9C2C0"/>
                </a:solidFill>
                <a:latin typeface="Verdana"/>
                <a:cs typeface="Verdana"/>
              </a:rPr>
              <a:t>Cas</a:t>
            </a:r>
            <a:r>
              <a:rPr sz="1350" spc="-12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studie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real-world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incidents</a:t>
            </a:r>
            <a:endParaRPr sz="1350">
              <a:latin typeface="Verdana"/>
              <a:cs typeface="Verdana"/>
            </a:endParaRPr>
          </a:p>
          <a:p>
            <a:pPr marL="286385" indent="-274320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286385" algn="l"/>
                <a:tab pos="287020" algn="l"/>
              </a:tabLst>
            </a:pPr>
            <a:r>
              <a:rPr sz="1350" spc="-40" dirty="0">
                <a:solidFill>
                  <a:srgbClr val="C9C2C0"/>
                </a:solidFill>
                <a:latin typeface="Verdana"/>
                <a:cs typeface="Verdana"/>
              </a:rPr>
              <a:t>Q&amp;</a:t>
            </a:r>
            <a:r>
              <a:rPr sz="1350" spc="-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audience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discussion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EEF7C52-10DD-AA4C-5107-22717E7678D6}"/>
              </a:ext>
            </a:extLst>
          </p:cNvPr>
          <p:cNvSpPr txBox="1"/>
          <p:nvPr/>
        </p:nvSpPr>
        <p:spPr>
          <a:xfrm>
            <a:off x="4809066" y="30734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3258" y="1922985"/>
            <a:ext cx="4808741" cy="530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150" dirty="0">
                <a:solidFill>
                  <a:schemeClr val="accent2">
                    <a:lumMod val="75000"/>
                  </a:schemeClr>
                </a:solidFill>
              </a:rPr>
              <a:t>Problem</a:t>
            </a:r>
            <a:r>
              <a:rPr b="1" spc="-36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spc="-265" dirty="0">
                <a:solidFill>
                  <a:schemeClr val="accent2">
                    <a:lumMod val="75000"/>
                  </a:schemeClr>
                </a:solidFill>
              </a:rPr>
              <a:t>Statement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31957" y="3408864"/>
            <a:ext cx="2105672" cy="21869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5" dirty="0">
                <a:solidFill>
                  <a:srgbClr val="EBCCBB"/>
                </a:solidFill>
                <a:latin typeface="Verdana"/>
                <a:cs typeface="Verdana"/>
              </a:rPr>
              <a:t>Keylogge</a:t>
            </a:r>
            <a:r>
              <a:rPr sz="1650" spc="-75" dirty="0">
                <a:solidFill>
                  <a:srgbClr val="EBCCBB"/>
                </a:solidFill>
                <a:latin typeface="Verdana"/>
                <a:cs typeface="Verdana"/>
              </a:rPr>
              <a:t>r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80" dirty="0">
                <a:solidFill>
                  <a:srgbClr val="EBCCBB"/>
                </a:solidFill>
                <a:latin typeface="Verdana"/>
                <a:cs typeface="Verdana"/>
              </a:rPr>
              <a:t>Threats</a:t>
            </a:r>
            <a:endParaRPr sz="1650" dirty="0">
              <a:latin typeface="Verdana"/>
              <a:cs typeface="Verdana"/>
            </a:endParaRPr>
          </a:p>
          <a:p>
            <a:pPr marL="12700" marR="5080">
              <a:lnSpc>
                <a:spcPct val="124900"/>
              </a:lnSpc>
              <a:spcBef>
                <a:spcPts val="765"/>
              </a:spcBef>
            </a:pP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pose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serious 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risk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C9C2C0"/>
                </a:solidFill>
                <a:latin typeface="Verdana"/>
                <a:cs typeface="Verdana"/>
              </a:rPr>
              <a:t>b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secretly 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recording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user's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keyboard 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input,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potentiall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exposing 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sensitiv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information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like 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password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financial  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data.</a:t>
            </a:r>
            <a:endParaRPr sz="135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2727" y="3361024"/>
            <a:ext cx="2119630" cy="192976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915669">
              <a:lnSpc>
                <a:spcPct val="106000"/>
              </a:lnSpc>
              <a:spcBef>
                <a:spcPts val="15"/>
              </a:spcBef>
            </a:pPr>
            <a:r>
              <a:rPr sz="1650" spc="-55" dirty="0">
                <a:solidFill>
                  <a:srgbClr val="EBCCBB"/>
                </a:solidFill>
                <a:latin typeface="Verdana"/>
                <a:cs typeface="Verdana"/>
              </a:rPr>
              <a:t>Lack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85" dirty="0">
                <a:solidFill>
                  <a:srgbClr val="EBCCBB"/>
                </a:solidFill>
                <a:latin typeface="Verdana"/>
                <a:cs typeface="Verdana"/>
              </a:rPr>
              <a:t>o</a:t>
            </a:r>
            <a:r>
              <a:rPr sz="1650" spc="-50" dirty="0">
                <a:solidFill>
                  <a:srgbClr val="EBCCBB"/>
                </a:solidFill>
                <a:latin typeface="Verdana"/>
                <a:cs typeface="Verdana"/>
              </a:rPr>
              <a:t>f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60" dirty="0">
                <a:solidFill>
                  <a:srgbClr val="EBCCBB"/>
                </a:solidFill>
                <a:latin typeface="Verdana"/>
                <a:cs typeface="Verdana"/>
              </a:rPr>
              <a:t>User  </a:t>
            </a:r>
            <a:r>
              <a:rPr sz="1650" spc="-105" dirty="0">
                <a:solidFill>
                  <a:srgbClr val="EBCCBB"/>
                </a:solidFill>
                <a:latin typeface="Verdana"/>
                <a:cs typeface="Verdana"/>
              </a:rPr>
              <a:t>Awareness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24900"/>
              </a:lnSpc>
              <a:spcBef>
                <a:spcPts val="765"/>
              </a:spcBef>
            </a:pP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Man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are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unawar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of 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threats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lack 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knowledge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effectively 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safeguar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device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onlin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activities.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52266" y="3361024"/>
            <a:ext cx="2014855" cy="21869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94615">
              <a:lnSpc>
                <a:spcPct val="106000"/>
              </a:lnSpc>
              <a:spcBef>
                <a:spcPts val="15"/>
              </a:spcBef>
            </a:pPr>
            <a:r>
              <a:rPr sz="1650" spc="-100" dirty="0">
                <a:solidFill>
                  <a:srgbClr val="EBCCBB"/>
                </a:solidFill>
                <a:latin typeface="Verdana"/>
                <a:cs typeface="Verdana"/>
              </a:rPr>
              <a:t>Inadequate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90" dirty="0">
                <a:solidFill>
                  <a:srgbClr val="EBCCBB"/>
                </a:solidFill>
                <a:latin typeface="Verdana"/>
                <a:cs typeface="Verdana"/>
              </a:rPr>
              <a:t>Security  Measures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24900"/>
              </a:lnSpc>
              <a:spcBef>
                <a:spcPts val="765"/>
              </a:spcBef>
            </a:pP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Existin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solutions  </a:t>
            </a:r>
            <a:r>
              <a:rPr sz="1350" spc="-135" dirty="0">
                <a:solidFill>
                  <a:srgbClr val="C9C2C0"/>
                </a:solidFill>
                <a:latin typeface="Verdana"/>
                <a:cs typeface="Verdana"/>
              </a:rPr>
              <a:t>may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not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provide 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comprehensiv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protection 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against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sophisticated 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attacks,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leaving 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vulnerable.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DF3971A-D7E6-650E-4313-F837EF1FAA00}"/>
              </a:ext>
            </a:extLst>
          </p:cNvPr>
          <p:cNvSpPr txBox="1"/>
          <p:nvPr/>
        </p:nvSpPr>
        <p:spPr>
          <a:xfrm>
            <a:off x="3437629" y="381665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933C02C-1035-344D-96D3-A0B57C1F7083}"/>
              </a:ext>
            </a:extLst>
          </p:cNvPr>
          <p:cNvSpPr txBox="1"/>
          <p:nvPr/>
        </p:nvSpPr>
        <p:spPr>
          <a:xfrm>
            <a:off x="4953877" y="2468810"/>
            <a:ext cx="1449091" cy="345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1AA578C-F886-E250-71A0-FA94E59DC35C}"/>
              </a:ext>
            </a:extLst>
          </p:cNvPr>
          <p:cNvSpPr txBox="1"/>
          <p:nvPr/>
        </p:nvSpPr>
        <p:spPr>
          <a:xfrm>
            <a:off x="6637866" y="36235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50647" y="3239817"/>
            <a:ext cx="3238285" cy="2325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900"/>
              </a:lnSpc>
              <a:spcBef>
                <a:spcPts val="100"/>
              </a:spcBef>
            </a:pPr>
            <a:r>
              <a:rPr sz="1350" spc="45" dirty="0">
                <a:solidFill>
                  <a:srgbClr val="C9C2C0"/>
                </a:solidFill>
                <a:latin typeface="Times New Roman"/>
                <a:cs typeface="Times New Roman"/>
              </a:rPr>
              <a:t>This </a:t>
            </a:r>
            <a:r>
              <a:rPr sz="1350" spc="55" dirty="0">
                <a:solidFill>
                  <a:srgbClr val="C9C2C0"/>
                </a:solidFill>
                <a:latin typeface="Times New Roman"/>
                <a:cs typeface="Times New Roman"/>
              </a:rPr>
              <a:t>project </a:t>
            </a:r>
            <a:r>
              <a:rPr sz="1350" spc="70" dirty="0">
                <a:solidFill>
                  <a:srgbClr val="C9C2C0"/>
                </a:solidFill>
                <a:latin typeface="Times New Roman"/>
                <a:cs typeface="Times New Roman"/>
              </a:rPr>
              <a:t>aims </a:t>
            </a:r>
            <a:r>
              <a:rPr sz="1350" spc="65" dirty="0">
                <a:solidFill>
                  <a:srgbClr val="C9C2C0"/>
                </a:solidFill>
                <a:latin typeface="Times New Roman"/>
                <a:cs typeface="Times New Roman"/>
              </a:rPr>
              <a:t>to </a:t>
            </a:r>
            <a:r>
              <a:rPr sz="1350" spc="45" dirty="0">
                <a:solidFill>
                  <a:srgbClr val="C9C2C0"/>
                </a:solidFill>
                <a:latin typeface="Times New Roman"/>
                <a:cs typeface="Times New Roman"/>
              </a:rPr>
              <a:t>develop </a:t>
            </a:r>
            <a:r>
              <a:rPr sz="1350" spc="80" dirty="0">
                <a:solidFill>
                  <a:srgbClr val="C9C2C0"/>
                </a:solidFill>
                <a:latin typeface="Times New Roman"/>
                <a:cs typeface="Times New Roman"/>
              </a:rPr>
              <a:t>a </a:t>
            </a:r>
            <a:r>
              <a:rPr sz="1350" spc="60" dirty="0">
                <a:solidFill>
                  <a:srgbClr val="C9C2C0"/>
                </a:solidFill>
                <a:latin typeface="Times New Roman"/>
                <a:cs typeface="Times New Roman"/>
              </a:rPr>
              <a:t>comprehensive </a:t>
            </a:r>
            <a:r>
              <a:rPr sz="1350" spc="6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35" dirty="0">
                <a:solidFill>
                  <a:srgbClr val="C9C2C0"/>
                </a:solidFill>
                <a:latin typeface="Times New Roman"/>
                <a:cs typeface="Times New Roman"/>
              </a:rPr>
              <a:t>keylogger</a:t>
            </a:r>
            <a:r>
              <a:rPr sz="135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55" dirty="0">
                <a:solidFill>
                  <a:srgbClr val="C9C2C0"/>
                </a:solidFill>
                <a:latin typeface="Times New Roman"/>
                <a:cs typeface="Times New Roman"/>
              </a:rPr>
              <a:t>solution</a:t>
            </a:r>
            <a:r>
              <a:rPr sz="135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85" dirty="0">
                <a:solidFill>
                  <a:srgbClr val="C9C2C0"/>
                </a:solidFill>
                <a:latin typeface="Times New Roman"/>
                <a:cs typeface="Times New Roman"/>
              </a:rPr>
              <a:t>that</a:t>
            </a:r>
            <a:r>
              <a:rPr sz="135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70" dirty="0">
                <a:solidFill>
                  <a:srgbClr val="C9C2C0"/>
                </a:solidFill>
                <a:latin typeface="Times New Roman"/>
                <a:cs typeface="Times New Roman"/>
              </a:rPr>
              <a:t>addresses</a:t>
            </a:r>
            <a:r>
              <a:rPr sz="135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35" dirty="0">
                <a:solidFill>
                  <a:srgbClr val="C9C2C0"/>
                </a:solidFill>
                <a:latin typeface="Times New Roman"/>
                <a:cs typeface="Times New Roman"/>
              </a:rPr>
              <a:t>critical</a:t>
            </a:r>
            <a:r>
              <a:rPr sz="1350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45" dirty="0">
                <a:solidFill>
                  <a:srgbClr val="C9C2C0"/>
                </a:solidFill>
                <a:latin typeface="Times New Roman"/>
                <a:cs typeface="Times New Roman"/>
              </a:rPr>
              <a:t>security </a:t>
            </a:r>
            <a:r>
              <a:rPr sz="1350" spc="-32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60" dirty="0">
                <a:solidFill>
                  <a:srgbClr val="C9C2C0"/>
                </a:solidFill>
                <a:latin typeface="Times New Roman"/>
                <a:cs typeface="Times New Roman"/>
              </a:rPr>
              <a:t>concerns </a:t>
            </a:r>
            <a:r>
              <a:rPr sz="1350" spc="40" dirty="0">
                <a:solidFill>
                  <a:srgbClr val="C9C2C0"/>
                </a:solidFill>
                <a:latin typeface="Times New Roman"/>
                <a:cs typeface="Times New Roman"/>
              </a:rPr>
              <a:t>faced </a:t>
            </a:r>
            <a:r>
              <a:rPr sz="1350" spc="30" dirty="0">
                <a:solidFill>
                  <a:srgbClr val="C9C2C0"/>
                </a:solidFill>
                <a:latin typeface="Times New Roman"/>
                <a:cs typeface="Times New Roman"/>
              </a:rPr>
              <a:t>by </a:t>
            </a:r>
            <a:r>
              <a:rPr sz="1350" spc="55" dirty="0">
                <a:solidFill>
                  <a:srgbClr val="C9C2C0"/>
                </a:solidFill>
                <a:latin typeface="Times New Roman"/>
                <a:cs typeface="Times New Roman"/>
              </a:rPr>
              <a:t>individuals </a:t>
            </a:r>
            <a:r>
              <a:rPr sz="1350" spc="100" dirty="0">
                <a:solidFill>
                  <a:srgbClr val="C9C2C0"/>
                </a:solidFill>
                <a:latin typeface="Times New Roman"/>
                <a:cs typeface="Times New Roman"/>
              </a:rPr>
              <a:t>and </a:t>
            </a:r>
            <a:r>
              <a:rPr sz="1350" spc="50" dirty="0">
                <a:solidFill>
                  <a:srgbClr val="C9C2C0"/>
                </a:solidFill>
                <a:latin typeface="Times New Roman"/>
                <a:cs typeface="Times New Roman"/>
              </a:rPr>
              <a:t>organizations. </a:t>
            </a:r>
            <a:r>
              <a:rPr sz="1350" spc="-32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55" dirty="0">
                <a:solidFill>
                  <a:srgbClr val="C9C2C0"/>
                </a:solidFill>
                <a:latin typeface="Times New Roman"/>
                <a:cs typeface="Times New Roman"/>
              </a:rPr>
              <a:t>The </a:t>
            </a:r>
            <a:r>
              <a:rPr sz="1350" spc="35" dirty="0">
                <a:solidFill>
                  <a:srgbClr val="C9C2C0"/>
                </a:solidFill>
                <a:latin typeface="Times New Roman"/>
                <a:cs typeface="Times New Roman"/>
              </a:rPr>
              <a:t>keylogger </a:t>
            </a:r>
            <a:r>
              <a:rPr sz="1350" spc="10" dirty="0">
                <a:solidFill>
                  <a:srgbClr val="C9C2C0"/>
                </a:solidFill>
                <a:latin typeface="Times New Roman"/>
                <a:cs typeface="Times New Roman"/>
              </a:rPr>
              <a:t>will </a:t>
            </a:r>
            <a:r>
              <a:rPr sz="1350" spc="55" dirty="0">
                <a:solidFill>
                  <a:srgbClr val="C9C2C0"/>
                </a:solidFill>
                <a:latin typeface="Times New Roman"/>
                <a:cs typeface="Times New Roman"/>
              </a:rPr>
              <a:t>provide </a:t>
            </a:r>
            <a:r>
              <a:rPr sz="1350" spc="65" dirty="0">
                <a:solidFill>
                  <a:srgbClr val="C9C2C0"/>
                </a:solidFill>
                <a:latin typeface="Times New Roman"/>
                <a:cs typeface="Times New Roman"/>
              </a:rPr>
              <a:t>advanced </a:t>
            </a:r>
            <a:r>
              <a:rPr sz="1350" spc="70" dirty="0">
                <a:solidFill>
                  <a:srgbClr val="C9C2C0"/>
                </a:solidFill>
                <a:latin typeface="Times New Roman"/>
                <a:cs typeface="Times New Roman"/>
              </a:rPr>
              <a:t>monitoring </a:t>
            </a:r>
            <a:r>
              <a:rPr sz="1350" spc="-32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45" dirty="0">
                <a:solidFill>
                  <a:srgbClr val="C9C2C0"/>
                </a:solidFill>
                <a:latin typeface="Times New Roman"/>
                <a:cs typeface="Times New Roman"/>
              </a:rPr>
              <a:t>capabilities </a:t>
            </a:r>
            <a:r>
              <a:rPr sz="1350" spc="65" dirty="0">
                <a:solidFill>
                  <a:srgbClr val="C9C2C0"/>
                </a:solidFill>
                <a:latin typeface="Times New Roman"/>
                <a:cs typeface="Times New Roman"/>
              </a:rPr>
              <a:t>to </a:t>
            </a:r>
            <a:r>
              <a:rPr sz="1350" spc="60" dirty="0">
                <a:solidFill>
                  <a:srgbClr val="C9C2C0"/>
                </a:solidFill>
                <a:latin typeface="Times New Roman"/>
                <a:cs typeface="Times New Roman"/>
              </a:rPr>
              <a:t>detect </a:t>
            </a:r>
            <a:r>
              <a:rPr sz="1350" spc="100" dirty="0">
                <a:solidFill>
                  <a:srgbClr val="C9C2C0"/>
                </a:solidFill>
                <a:latin typeface="Times New Roman"/>
                <a:cs typeface="Times New Roman"/>
              </a:rPr>
              <a:t>and </a:t>
            </a:r>
            <a:r>
              <a:rPr sz="1350" spc="65" dirty="0">
                <a:solidFill>
                  <a:srgbClr val="C9C2C0"/>
                </a:solidFill>
                <a:latin typeface="Times New Roman"/>
                <a:cs typeface="Times New Roman"/>
              </a:rPr>
              <a:t>prevent </a:t>
            </a:r>
            <a:r>
              <a:rPr sz="1350" spc="70" dirty="0">
                <a:solidFill>
                  <a:srgbClr val="C9C2C0"/>
                </a:solidFill>
                <a:latin typeface="Times New Roman"/>
                <a:cs typeface="Times New Roman"/>
              </a:rPr>
              <a:t>unauthorized </a:t>
            </a:r>
            <a:r>
              <a:rPr sz="1350" spc="7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40" dirty="0">
                <a:solidFill>
                  <a:srgbClr val="C9C2C0"/>
                </a:solidFill>
                <a:latin typeface="Times New Roman"/>
                <a:cs typeface="Times New Roman"/>
              </a:rPr>
              <a:t>access, </a:t>
            </a:r>
            <a:r>
              <a:rPr sz="1350" spc="55" dirty="0">
                <a:solidFill>
                  <a:srgbClr val="C9C2C0"/>
                </a:solidFill>
                <a:latin typeface="Times New Roman"/>
                <a:cs typeface="Times New Roman"/>
              </a:rPr>
              <a:t>safeguarding </a:t>
            </a:r>
            <a:r>
              <a:rPr sz="1350" spc="45" dirty="0">
                <a:solidFill>
                  <a:srgbClr val="C9C2C0"/>
                </a:solidFill>
                <a:latin typeface="Times New Roman"/>
                <a:cs typeface="Times New Roman"/>
              </a:rPr>
              <a:t>sensitive </a:t>
            </a:r>
            <a:r>
              <a:rPr sz="1350" spc="70" dirty="0">
                <a:solidFill>
                  <a:srgbClr val="C9C2C0"/>
                </a:solidFill>
                <a:latin typeface="Times New Roman"/>
                <a:cs typeface="Times New Roman"/>
              </a:rPr>
              <a:t>information </a:t>
            </a:r>
            <a:r>
              <a:rPr sz="1350" spc="100" dirty="0">
                <a:solidFill>
                  <a:srgbClr val="C9C2C0"/>
                </a:solidFill>
                <a:latin typeface="Times New Roman"/>
                <a:cs typeface="Times New Roman"/>
              </a:rPr>
              <a:t>and </a:t>
            </a:r>
            <a:r>
              <a:rPr sz="1350" spc="10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65" dirty="0">
                <a:solidFill>
                  <a:srgbClr val="C9C2C0"/>
                </a:solidFill>
                <a:latin typeface="Times New Roman"/>
                <a:cs typeface="Times New Roman"/>
              </a:rPr>
              <a:t>ensuring</a:t>
            </a:r>
            <a:r>
              <a:rPr sz="1350" spc="-20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40" dirty="0">
                <a:solidFill>
                  <a:srgbClr val="C9C2C0"/>
                </a:solidFill>
                <a:latin typeface="Times New Roman"/>
                <a:cs typeface="Times New Roman"/>
              </a:rPr>
              <a:t>digital</a:t>
            </a:r>
            <a:r>
              <a:rPr sz="1350" spc="-1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35" dirty="0">
                <a:solidFill>
                  <a:srgbClr val="C9C2C0"/>
                </a:solidFill>
                <a:latin typeface="Times New Roman"/>
                <a:cs typeface="Times New Roman"/>
              </a:rPr>
              <a:t>privacy.</a:t>
            </a:r>
            <a:endParaRPr sz="13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2866" y="2692400"/>
            <a:ext cx="5173133" cy="316653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="" xmlns:a16="http://schemas.microsoft.com/office/drawing/2014/main" id="{43FE8967-4FE6-05CE-07FD-E28A25321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767" y="1925722"/>
            <a:ext cx="8165668" cy="5155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Project Overview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999" y="784732"/>
            <a:ext cx="10896715" cy="530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135" dirty="0">
                <a:solidFill>
                  <a:schemeClr val="accent2"/>
                </a:solidFill>
              </a:rPr>
              <a:t>Who</a:t>
            </a:r>
            <a:r>
              <a:rPr b="1" spc="-365" dirty="0">
                <a:solidFill>
                  <a:schemeClr val="accent2"/>
                </a:solidFill>
              </a:rPr>
              <a:t> </a:t>
            </a:r>
            <a:r>
              <a:rPr b="1" spc="-245" dirty="0">
                <a:solidFill>
                  <a:schemeClr val="accent2"/>
                </a:solidFill>
              </a:rPr>
              <a:t>are</a:t>
            </a:r>
            <a:r>
              <a:rPr b="1" spc="-365" dirty="0">
                <a:solidFill>
                  <a:schemeClr val="accent2"/>
                </a:solidFill>
              </a:rPr>
              <a:t> </a:t>
            </a:r>
            <a:r>
              <a:rPr b="1" spc="-220" dirty="0">
                <a:solidFill>
                  <a:schemeClr val="accent2"/>
                </a:solidFill>
              </a:rPr>
              <a:t>th</a:t>
            </a:r>
            <a:r>
              <a:rPr b="1" spc="-250" dirty="0">
                <a:solidFill>
                  <a:schemeClr val="accent2"/>
                </a:solidFill>
              </a:rPr>
              <a:t>e</a:t>
            </a:r>
            <a:r>
              <a:rPr b="1" spc="-370" dirty="0">
                <a:solidFill>
                  <a:schemeClr val="accent2"/>
                </a:solidFill>
              </a:rPr>
              <a:t> </a:t>
            </a:r>
            <a:r>
              <a:rPr b="1" spc="-220" dirty="0">
                <a:solidFill>
                  <a:schemeClr val="accent2"/>
                </a:solidFill>
              </a:rPr>
              <a:t>end</a:t>
            </a:r>
            <a:r>
              <a:rPr b="1" spc="-370" dirty="0">
                <a:solidFill>
                  <a:schemeClr val="accent2"/>
                </a:solidFill>
              </a:rPr>
              <a:t> </a:t>
            </a:r>
            <a:r>
              <a:rPr b="1" spc="-240" dirty="0">
                <a:solidFill>
                  <a:schemeClr val="accent2"/>
                </a:solidFill>
              </a:rPr>
              <a:t>users</a:t>
            </a:r>
            <a:r>
              <a:rPr lang="en-US" b="1" spc="-240" dirty="0">
                <a:solidFill>
                  <a:schemeClr val="accent2"/>
                </a:solidFill>
              </a:rPr>
              <a:t>?</a:t>
            </a:r>
            <a:endParaRPr b="1" spc="-240" dirty="0">
              <a:solidFill>
                <a:schemeClr val="accent2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/>
          <a:srcRect/>
          <a:stretch/>
        </p:blipFill>
        <p:spPr>
          <a:xfrm>
            <a:off x="851631" y="2191809"/>
            <a:ext cx="2541054" cy="16411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95581" y="4069165"/>
            <a:ext cx="2545080" cy="19202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EBCCBB"/>
                </a:solidFill>
                <a:latin typeface="Verdana"/>
                <a:cs typeface="Verdana"/>
              </a:rPr>
              <a:t>IT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95" dirty="0">
                <a:solidFill>
                  <a:srgbClr val="EBCCBB"/>
                </a:solidFill>
                <a:latin typeface="Verdana"/>
                <a:cs typeface="Verdana"/>
              </a:rPr>
              <a:t>Securit</a:t>
            </a:r>
            <a:r>
              <a:rPr sz="1650" spc="-105" dirty="0">
                <a:solidFill>
                  <a:srgbClr val="EBCCBB"/>
                </a:solidFill>
                <a:latin typeface="Verdana"/>
                <a:cs typeface="Verdana"/>
              </a:rPr>
              <a:t>y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70" dirty="0">
                <a:solidFill>
                  <a:srgbClr val="EBCCBB"/>
                </a:solidFill>
                <a:latin typeface="Verdana"/>
                <a:cs typeface="Verdana"/>
              </a:rPr>
              <a:t>Professionals</a:t>
            </a:r>
            <a:endParaRPr sz="1650" dirty="0">
              <a:latin typeface="Verdana"/>
              <a:cs typeface="Verdana"/>
            </a:endParaRPr>
          </a:p>
          <a:p>
            <a:pPr marL="12700" marR="5080">
              <a:lnSpc>
                <a:spcPct val="124900"/>
              </a:lnSpc>
              <a:spcBef>
                <a:spcPts val="765"/>
              </a:spcBef>
            </a:pP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primary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en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fo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this 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solutio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are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C9C2C0"/>
                </a:solidFill>
                <a:latin typeface="Verdana"/>
                <a:cs typeface="Verdana"/>
              </a:rPr>
              <a:t>IT 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professionals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responsible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for 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protectin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organization's 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networks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device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fro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m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cyber 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threats.</a:t>
            </a:r>
            <a:endParaRPr sz="1350"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/>
          <a:srcRect/>
          <a:stretch/>
        </p:blipFill>
        <p:spPr>
          <a:xfrm>
            <a:off x="4135883" y="2191809"/>
            <a:ext cx="2355474" cy="164119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154557" y="4069164"/>
            <a:ext cx="2336800" cy="19202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85" dirty="0">
                <a:solidFill>
                  <a:srgbClr val="EBCCBB"/>
                </a:solidFill>
                <a:latin typeface="Verdana"/>
                <a:cs typeface="Verdana"/>
              </a:rPr>
              <a:t>Business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95" dirty="0">
                <a:solidFill>
                  <a:srgbClr val="EBCCBB"/>
                </a:solidFill>
                <a:latin typeface="Verdana"/>
                <a:cs typeface="Verdana"/>
              </a:rPr>
              <a:t>Executives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24900"/>
              </a:lnSpc>
              <a:spcBef>
                <a:spcPts val="765"/>
              </a:spcBef>
            </a:pP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Business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leaders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decision- 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makers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wh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need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safeguard 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sensitiv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compan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ensure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overal</a:t>
            </a:r>
            <a:r>
              <a:rPr sz="1350" spc="-4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of  thei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digita</a:t>
            </a:r>
            <a:r>
              <a:rPr sz="135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infrastructure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C9C2C0"/>
                </a:solidFill>
                <a:latin typeface="Verdana"/>
                <a:cs typeface="Verdana"/>
              </a:rPr>
              <a:t>will 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also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benefi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fro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m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thi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solution.</a:t>
            </a:r>
            <a:endParaRPr sz="135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/>
          <a:srcRect/>
          <a:stretch/>
        </p:blipFill>
        <p:spPr>
          <a:xfrm>
            <a:off x="7153538" y="2261324"/>
            <a:ext cx="2541053" cy="157167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168694" y="4069163"/>
            <a:ext cx="2565400" cy="19202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0" dirty="0">
                <a:solidFill>
                  <a:srgbClr val="EBCCBB"/>
                </a:solidFill>
                <a:latin typeface="Verdana"/>
                <a:cs typeface="Verdana"/>
              </a:rPr>
              <a:t>Remote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95" dirty="0">
                <a:solidFill>
                  <a:srgbClr val="EBCCBB"/>
                </a:solidFill>
                <a:latin typeface="Verdana"/>
                <a:cs typeface="Verdana"/>
              </a:rPr>
              <a:t>Employees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24900"/>
              </a:lnSpc>
              <a:spcBef>
                <a:spcPts val="765"/>
              </a:spcBef>
            </a:pPr>
            <a:r>
              <a:rPr sz="1350" spc="-35" dirty="0">
                <a:solidFill>
                  <a:srgbClr val="C9C2C0"/>
                </a:solidFill>
                <a:latin typeface="Verdana"/>
                <a:cs typeface="Verdana"/>
              </a:rPr>
              <a:t>With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rise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remote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work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this 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too</a:t>
            </a:r>
            <a:r>
              <a:rPr sz="135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ca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help 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protec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C9C2C0"/>
                </a:solidFill>
                <a:latin typeface="Verdana"/>
                <a:cs typeface="Verdana"/>
              </a:rPr>
              <a:t>employee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accessing  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compan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30" dirty="0">
                <a:solidFill>
                  <a:srgbClr val="C9C2C0"/>
                </a:solidFill>
                <a:latin typeface="Verdana"/>
                <a:cs typeface="Verdana"/>
              </a:rPr>
              <a:t>system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from  thei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persona</a:t>
            </a:r>
            <a:r>
              <a:rPr sz="1350" spc="-4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device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outsid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the 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offic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network.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9A433E6-8E09-CCB7-89F1-07D70A0FF478}"/>
              </a:ext>
            </a:extLst>
          </p:cNvPr>
          <p:cNvSpPr txBox="1"/>
          <p:nvPr/>
        </p:nvSpPr>
        <p:spPr>
          <a:xfrm rot="2753319" flipH="1">
            <a:off x="4110365" y="5971672"/>
            <a:ext cx="1541336" cy="74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1743" y="1259301"/>
            <a:ext cx="9353857" cy="11233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114" dirty="0">
                <a:solidFill>
                  <a:schemeClr val="accent2"/>
                </a:solidFill>
              </a:rPr>
              <a:t>Your</a:t>
            </a:r>
            <a:r>
              <a:rPr b="1" spc="-370" dirty="0">
                <a:solidFill>
                  <a:schemeClr val="accent2"/>
                </a:solidFill>
              </a:rPr>
              <a:t> </a:t>
            </a:r>
            <a:r>
              <a:rPr b="1" spc="-140" dirty="0">
                <a:solidFill>
                  <a:schemeClr val="accent2"/>
                </a:solidFill>
              </a:rPr>
              <a:t>solution</a:t>
            </a:r>
            <a:r>
              <a:rPr b="1" spc="-370" dirty="0">
                <a:solidFill>
                  <a:schemeClr val="accent2"/>
                </a:solidFill>
              </a:rPr>
              <a:t> </a:t>
            </a:r>
            <a:r>
              <a:rPr b="1" spc="-200" dirty="0">
                <a:solidFill>
                  <a:schemeClr val="accent2"/>
                </a:solidFill>
              </a:rPr>
              <a:t>and</a:t>
            </a:r>
            <a:r>
              <a:rPr b="1" spc="-360" dirty="0">
                <a:solidFill>
                  <a:schemeClr val="accent2"/>
                </a:solidFill>
              </a:rPr>
              <a:t> </a:t>
            </a:r>
            <a:r>
              <a:rPr b="1" spc="-130" dirty="0">
                <a:solidFill>
                  <a:schemeClr val="accent2"/>
                </a:solidFill>
              </a:rPr>
              <a:t>its</a:t>
            </a:r>
            <a:r>
              <a:rPr b="1" spc="-365" dirty="0">
                <a:solidFill>
                  <a:schemeClr val="accent2"/>
                </a:solidFill>
              </a:rPr>
              <a:t> </a:t>
            </a:r>
            <a:r>
              <a:rPr b="1" spc="-225">
                <a:solidFill>
                  <a:schemeClr val="accent2"/>
                </a:solidFill>
              </a:rPr>
              <a:t>value</a:t>
            </a:r>
            <a:r>
              <a:rPr b="1" spc="-365">
                <a:solidFill>
                  <a:schemeClr val="accent2"/>
                </a:solidFill>
              </a:rPr>
              <a:t> </a:t>
            </a:r>
            <a:r>
              <a:rPr b="1" spc="-155">
                <a:solidFill>
                  <a:schemeClr val="accent2"/>
                </a:solidFill>
              </a:rPr>
              <a:t>pr</a:t>
            </a:r>
            <a:r>
              <a:rPr lang="en-US" b="1" spc="-155">
                <a:solidFill>
                  <a:schemeClr val="accent2"/>
                </a:solidFill>
              </a:rPr>
              <a:t>o</a:t>
            </a:r>
            <a:r>
              <a:rPr b="1" spc="-155">
                <a:solidFill>
                  <a:schemeClr val="accent2"/>
                </a:solidFill>
              </a:rPr>
              <a:t>position</a:t>
            </a:r>
            <a:r>
              <a:rPr lang="en-US" b="1" spc="-155">
                <a:solidFill>
                  <a:schemeClr val="accent2"/>
                </a:solidFill>
              </a:rPr>
              <a:t/>
            </a:r>
            <a:br>
              <a:rPr lang="en-US" b="1" spc="-155">
                <a:solidFill>
                  <a:schemeClr val="accent2"/>
                </a:solidFill>
              </a:rPr>
            </a:br>
            <a:endParaRPr b="1" spc="-155" dirty="0">
              <a:solidFill>
                <a:schemeClr val="accent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4974" y="2972139"/>
            <a:ext cx="2120900" cy="2431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1905" rIns="0" bIns="0" rtlCol="0">
            <a:spAutoFit/>
          </a:bodyPr>
          <a:lstStyle/>
          <a:p>
            <a:pPr marL="12700" marR="470534">
              <a:lnSpc>
                <a:spcPct val="106000"/>
              </a:lnSpc>
              <a:spcBef>
                <a:spcPts val="15"/>
              </a:spcBef>
            </a:pPr>
            <a:r>
              <a:rPr sz="1650" spc="-95" dirty="0">
                <a:solidFill>
                  <a:srgbClr val="EBCCBB"/>
                </a:solidFill>
                <a:latin typeface="Verdana"/>
                <a:cs typeface="Verdana"/>
              </a:rPr>
              <a:t>Comprehensive  Security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24900"/>
              </a:lnSpc>
              <a:spcBef>
                <a:spcPts val="765"/>
              </a:spcBef>
            </a:pP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50" spc="-4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solution 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provide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comprehensive 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C9C2C0"/>
                </a:solidFill>
                <a:latin typeface="Verdana"/>
                <a:cs typeface="Verdana"/>
              </a:rPr>
              <a:t>b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C9C2C0"/>
                </a:solidFill>
                <a:latin typeface="Verdana"/>
                <a:cs typeface="Verdana"/>
              </a:rPr>
              <a:t>all 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keyboard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input,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detecting 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suspiciou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activity,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alerting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potential 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threats.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8972" y="2972139"/>
            <a:ext cx="2644756" cy="16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80" dirty="0">
                <a:solidFill>
                  <a:srgbClr val="EBCCBB"/>
                </a:solidFill>
                <a:latin typeface="Verdana"/>
                <a:cs typeface="Verdana"/>
              </a:rPr>
              <a:t>Enhance</a:t>
            </a:r>
            <a:r>
              <a:rPr sz="1650" spc="-75" dirty="0">
                <a:solidFill>
                  <a:srgbClr val="EBCCBB"/>
                </a:solidFill>
                <a:latin typeface="Verdana"/>
                <a:cs typeface="Verdana"/>
              </a:rPr>
              <a:t>d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70" dirty="0">
                <a:solidFill>
                  <a:srgbClr val="EBCCBB"/>
                </a:solidFill>
                <a:latin typeface="Verdana"/>
                <a:cs typeface="Verdana"/>
              </a:rPr>
              <a:t>Privacy</a:t>
            </a:r>
            <a:endParaRPr sz="1650" dirty="0">
              <a:latin typeface="Verdana"/>
              <a:cs typeface="Verdana"/>
            </a:endParaRPr>
          </a:p>
          <a:p>
            <a:pPr marL="12700" marR="5080">
              <a:lnSpc>
                <a:spcPct val="124900"/>
              </a:lnSpc>
              <a:spcBef>
                <a:spcPts val="765"/>
              </a:spcBef>
            </a:pP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By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loggin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C9C2C0"/>
                </a:solidFill>
                <a:latin typeface="Verdana"/>
                <a:cs typeface="Verdana"/>
              </a:rPr>
              <a:t>all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keyboard 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activity,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too</a:t>
            </a:r>
            <a:r>
              <a:rPr sz="135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help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users 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prevent 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unauthorize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C9C2C0"/>
                </a:solidFill>
                <a:latin typeface="Verdana"/>
                <a:cs typeface="Verdana"/>
              </a:rPr>
              <a:t>access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to 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sensitiv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information, 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ensurin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digita</a:t>
            </a:r>
            <a:r>
              <a:rPr sz="135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privacy  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is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protected.</a:t>
            </a:r>
            <a:endParaRPr sz="135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6827" y="2972139"/>
            <a:ext cx="2120900" cy="19208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90" dirty="0">
                <a:solidFill>
                  <a:srgbClr val="EBCCBB"/>
                </a:solidFill>
                <a:latin typeface="Verdana"/>
                <a:cs typeface="Verdana"/>
              </a:rPr>
              <a:t>Customizable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105" dirty="0">
                <a:solidFill>
                  <a:srgbClr val="EBCCBB"/>
                </a:solidFill>
                <a:latin typeface="Verdana"/>
                <a:cs typeface="Verdana"/>
              </a:rPr>
              <a:t>Settings</a:t>
            </a:r>
            <a:endParaRPr sz="1650">
              <a:latin typeface="Verdana"/>
              <a:cs typeface="Verdana"/>
            </a:endParaRPr>
          </a:p>
          <a:p>
            <a:pPr marL="12700" marR="37465">
              <a:lnSpc>
                <a:spcPct val="124900"/>
              </a:lnSpc>
              <a:spcBef>
                <a:spcPts val="765"/>
              </a:spcBef>
            </a:pP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50" spc="-4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softwar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offers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flexible 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configuratio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options, 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allowing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tailo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the 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alerting 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capabilitie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specific  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needs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preferences.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3434" y="1617418"/>
            <a:ext cx="6363766" cy="6617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170" dirty="0">
                <a:solidFill>
                  <a:schemeClr val="accent2"/>
                </a:solidFill>
              </a:rPr>
              <a:t>The</a:t>
            </a:r>
            <a:r>
              <a:rPr b="1" spc="-365" dirty="0">
                <a:solidFill>
                  <a:schemeClr val="accent2"/>
                </a:solidFill>
              </a:rPr>
              <a:t> </a:t>
            </a:r>
            <a:r>
              <a:rPr b="1" spc="-165" dirty="0">
                <a:solidFill>
                  <a:schemeClr val="accent2"/>
                </a:solidFill>
              </a:rPr>
              <a:t>Wow</a:t>
            </a:r>
            <a:r>
              <a:rPr b="1" spc="-365" dirty="0">
                <a:solidFill>
                  <a:schemeClr val="accent2"/>
                </a:solidFill>
              </a:rPr>
              <a:t> </a:t>
            </a:r>
            <a:r>
              <a:rPr b="1" spc="-30" dirty="0">
                <a:solidFill>
                  <a:schemeClr val="accent2"/>
                </a:solidFill>
              </a:rPr>
              <a:t>in</a:t>
            </a:r>
            <a:r>
              <a:rPr b="1" spc="-365" dirty="0">
                <a:solidFill>
                  <a:schemeClr val="accent2"/>
                </a:solidFill>
              </a:rPr>
              <a:t> </a:t>
            </a:r>
            <a:r>
              <a:rPr b="1" spc="-125" dirty="0">
                <a:solidFill>
                  <a:schemeClr val="accent2"/>
                </a:solidFill>
              </a:rPr>
              <a:t>You</a:t>
            </a:r>
            <a:r>
              <a:rPr b="1" spc="-85" dirty="0">
                <a:solidFill>
                  <a:schemeClr val="accent2"/>
                </a:solidFill>
              </a:rPr>
              <a:t>r</a:t>
            </a:r>
            <a:r>
              <a:rPr b="1" spc="-370" dirty="0">
                <a:solidFill>
                  <a:schemeClr val="accent2"/>
                </a:solidFill>
              </a:rPr>
              <a:t> </a:t>
            </a:r>
            <a:r>
              <a:rPr b="1" spc="-155" dirty="0">
                <a:solidFill>
                  <a:schemeClr val="accent2"/>
                </a:solidFill>
              </a:rPr>
              <a:t>Solution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6058" y="2793728"/>
            <a:ext cx="4141475" cy="180164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24900"/>
              </a:lnSpc>
              <a:spcBef>
                <a:spcPts val="100"/>
              </a:spcBef>
            </a:pP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Our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security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solution </a:t>
            </a:r>
            <a:r>
              <a:rPr sz="1350" spc="-135" dirty="0">
                <a:solidFill>
                  <a:srgbClr val="C9C2C0"/>
                </a:solidFill>
                <a:latin typeface="Verdana"/>
                <a:cs typeface="Verdana"/>
              </a:rPr>
              <a:t>goes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beyond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traditional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detection </a:t>
            </a:r>
            <a:r>
              <a:rPr sz="1350" spc="-120" dirty="0">
                <a:solidFill>
                  <a:srgbClr val="C9C2C0"/>
                </a:solidFill>
                <a:latin typeface="Verdana"/>
                <a:cs typeface="Verdana"/>
              </a:rPr>
              <a:t>by 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leveraging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advanced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machine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learning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algorithms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to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proactively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 </a:t>
            </a:r>
            <a:r>
              <a:rPr sz="1350" spc="-45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neutralize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evolvin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threats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.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C9C2C0"/>
                </a:solidFill>
                <a:latin typeface="Verdana"/>
                <a:cs typeface="Verdana"/>
              </a:rPr>
              <a:t>This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cutting-edg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technolog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provides 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unparalleled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protection,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delivering </a:t>
            </a:r>
            <a:r>
              <a:rPr sz="1350" spc="-135" dirty="0">
                <a:solidFill>
                  <a:srgbClr val="C9C2C0"/>
                </a:solidFill>
                <a:latin typeface="Verdana"/>
                <a:cs typeface="Verdana"/>
              </a:rPr>
              <a:t>a </a:t>
            </a:r>
            <a:r>
              <a:rPr sz="1350" spc="-120" dirty="0">
                <a:solidFill>
                  <a:srgbClr val="C9C2C0"/>
                </a:solidFill>
                <a:latin typeface="Verdana"/>
                <a:cs typeface="Verdana"/>
              </a:rPr>
              <a:t>seamless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user experience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without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compromising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security.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6965672-C541-83C1-76E8-C2865412D0D2}"/>
              </a:ext>
            </a:extLst>
          </p:cNvPr>
          <p:cNvSpPr txBox="1"/>
          <p:nvPr/>
        </p:nvSpPr>
        <p:spPr>
          <a:xfrm>
            <a:off x="4817533" y="30734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EBFB4BD-76D0-5ECB-ED96-52B322031066}"/>
              </a:ext>
            </a:extLst>
          </p:cNvPr>
          <p:cNvSpPr txBox="1"/>
          <p:nvPr/>
        </p:nvSpPr>
        <p:spPr>
          <a:xfrm>
            <a:off x="4817533" y="3073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7F65E15-15CF-51E6-C955-3C660D561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917" y="2813746"/>
            <a:ext cx="4598401" cy="23509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8468" y="265836"/>
            <a:ext cx="7675022" cy="190068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8515" y="2612582"/>
            <a:ext cx="3059865" cy="5693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95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Modelling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655965" y="4979803"/>
            <a:ext cx="8137525" cy="789940"/>
            <a:chOff x="1655965" y="4979803"/>
            <a:chExt cx="8137525" cy="789940"/>
          </a:xfrm>
        </p:grpSpPr>
        <p:sp>
          <p:nvSpPr>
            <p:cNvPr id="6" name="object 6"/>
            <p:cNvSpPr/>
            <p:nvPr/>
          </p:nvSpPr>
          <p:spPr>
            <a:xfrm>
              <a:off x="1655965" y="4979809"/>
              <a:ext cx="8137525" cy="635635"/>
            </a:xfrm>
            <a:custGeom>
              <a:avLst/>
              <a:gdLst/>
              <a:ahLst/>
              <a:cxnLst/>
              <a:rect l="l" t="t" r="r" b="b"/>
              <a:pathLst>
                <a:path w="8137525" h="635635">
                  <a:moveTo>
                    <a:pt x="8137093" y="597192"/>
                  </a:moveTo>
                  <a:lnTo>
                    <a:pt x="2000516" y="597192"/>
                  </a:lnTo>
                  <a:lnTo>
                    <a:pt x="2000516" y="0"/>
                  </a:lnTo>
                  <a:lnTo>
                    <a:pt x="1971967" y="0"/>
                  </a:lnTo>
                  <a:lnTo>
                    <a:pt x="1971967" y="597192"/>
                  </a:lnTo>
                  <a:lnTo>
                    <a:pt x="0" y="597192"/>
                  </a:lnTo>
                  <a:lnTo>
                    <a:pt x="0" y="635254"/>
                  </a:lnTo>
                  <a:lnTo>
                    <a:pt x="8137093" y="635254"/>
                  </a:lnTo>
                  <a:lnTo>
                    <a:pt x="8137093" y="597192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54692" y="538904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42748" y="369366"/>
                  </a:lnTo>
                  <a:lnTo>
                    <a:pt x="80035" y="380682"/>
                  </a:lnTo>
                  <a:lnTo>
                    <a:pt x="300659" y="380682"/>
                  </a:lnTo>
                  <a:lnTo>
                    <a:pt x="337947" y="369366"/>
                  </a:lnTo>
                  <a:lnTo>
                    <a:pt x="369379" y="337934"/>
                  </a:lnTo>
                  <a:lnTo>
                    <a:pt x="380682" y="300647"/>
                  </a:lnTo>
                  <a:lnTo>
                    <a:pt x="380682" y="80022"/>
                  </a:lnTo>
                  <a:lnTo>
                    <a:pt x="369379" y="42735"/>
                  </a:lnTo>
                  <a:lnTo>
                    <a:pt x="337947" y="11303"/>
                  </a:lnTo>
                  <a:lnTo>
                    <a:pt x="306235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74643" y="5376340"/>
            <a:ext cx="13589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405" dirty="0">
                <a:solidFill>
                  <a:srgbClr val="EBCCBB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0864" y="3627578"/>
            <a:ext cx="3505200" cy="11499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650" spc="-95" dirty="0">
                <a:solidFill>
                  <a:srgbClr val="EBCCBB"/>
                </a:solidFill>
                <a:latin typeface="Verdana"/>
                <a:cs typeface="Verdana"/>
              </a:rPr>
              <a:t>Data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85" dirty="0">
                <a:solidFill>
                  <a:srgbClr val="EBCCBB"/>
                </a:solidFill>
                <a:latin typeface="Verdana"/>
                <a:cs typeface="Verdana"/>
              </a:rPr>
              <a:t>Gathering</a:t>
            </a:r>
            <a:endParaRPr sz="1650">
              <a:latin typeface="Verdana"/>
              <a:cs typeface="Verdana"/>
            </a:endParaRPr>
          </a:p>
          <a:p>
            <a:pPr marL="12700" marR="5080" indent="-1905" algn="ctr">
              <a:lnSpc>
                <a:spcPct val="124900"/>
              </a:lnSpc>
              <a:spcBef>
                <a:spcPts val="765"/>
              </a:spcBef>
            </a:pP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Collec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relevant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on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use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behavior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system  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logs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vulnerabilities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inform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the 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model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developmen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process.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29414" y="5384279"/>
            <a:ext cx="381000" cy="789940"/>
            <a:chOff x="5529414" y="5384279"/>
            <a:chExt cx="381000" cy="789940"/>
          </a:xfrm>
        </p:grpSpPr>
        <p:sp>
          <p:nvSpPr>
            <p:cNvPr id="11" name="object 11"/>
            <p:cNvSpPr/>
            <p:nvPr/>
          </p:nvSpPr>
          <p:spPr>
            <a:xfrm>
              <a:off x="5702655" y="5574620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29414" y="5384279"/>
              <a:ext cx="381000" cy="390525"/>
            </a:xfrm>
            <a:custGeom>
              <a:avLst/>
              <a:gdLst/>
              <a:ahLst/>
              <a:cxnLst/>
              <a:rect l="l" t="t" r="r" b="b"/>
              <a:pathLst>
                <a:path w="381000" h="390525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64"/>
                  </a:lnTo>
                  <a:lnTo>
                    <a:pt x="8674" y="47675"/>
                  </a:lnTo>
                  <a:lnTo>
                    <a:pt x="0" y="80035"/>
                  </a:lnTo>
                  <a:lnTo>
                    <a:pt x="0" y="304546"/>
                  </a:lnTo>
                  <a:lnTo>
                    <a:pt x="0" y="310172"/>
                  </a:lnTo>
                  <a:lnTo>
                    <a:pt x="11315" y="347459"/>
                  </a:lnTo>
                  <a:lnTo>
                    <a:pt x="42748" y="378891"/>
                  </a:lnTo>
                  <a:lnTo>
                    <a:pt x="80035" y="390207"/>
                  </a:lnTo>
                  <a:lnTo>
                    <a:pt x="300659" y="390207"/>
                  </a:lnTo>
                  <a:lnTo>
                    <a:pt x="337934" y="378891"/>
                  </a:lnTo>
                  <a:lnTo>
                    <a:pt x="369366" y="347459"/>
                  </a:lnTo>
                  <a:lnTo>
                    <a:pt x="380682" y="310172"/>
                  </a:lnTo>
                  <a:lnTo>
                    <a:pt x="380682" y="80035"/>
                  </a:lnTo>
                  <a:lnTo>
                    <a:pt x="369366" y="42748"/>
                  </a:lnTo>
                  <a:lnTo>
                    <a:pt x="337934" y="11315"/>
                  </a:lnTo>
                  <a:lnTo>
                    <a:pt x="306222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635231" y="5381090"/>
            <a:ext cx="169545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145" dirty="0">
                <a:solidFill>
                  <a:srgbClr val="EBCCBB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57853" y="6311384"/>
            <a:ext cx="3524250" cy="11499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92480">
              <a:lnSpc>
                <a:spcPct val="100000"/>
              </a:lnSpc>
              <a:spcBef>
                <a:spcPts val="135"/>
              </a:spcBef>
            </a:pPr>
            <a:r>
              <a:rPr sz="1650" spc="-90" dirty="0">
                <a:solidFill>
                  <a:srgbClr val="EBCCBB"/>
                </a:solidFill>
                <a:latin typeface="Verdana"/>
                <a:cs typeface="Verdana"/>
              </a:rPr>
              <a:t>Feature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70" dirty="0">
                <a:solidFill>
                  <a:srgbClr val="EBCCBB"/>
                </a:solidFill>
                <a:latin typeface="Verdana"/>
                <a:cs typeface="Verdana"/>
              </a:rPr>
              <a:t>Engineering</a:t>
            </a:r>
            <a:endParaRPr sz="1650">
              <a:latin typeface="Verdana"/>
              <a:cs typeface="Verdana"/>
            </a:endParaRPr>
          </a:p>
          <a:p>
            <a:pPr marL="45085" marR="5080" indent="-33020" algn="just">
              <a:lnSpc>
                <a:spcPct val="124900"/>
              </a:lnSpc>
              <a:spcBef>
                <a:spcPts val="765"/>
              </a:spcBef>
            </a:pP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extrac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most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relevant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features 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fro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m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C9C2C0"/>
                </a:solidFill>
                <a:latin typeface="Verdana"/>
                <a:cs typeface="Verdana"/>
              </a:rPr>
              <a:t>buil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predictiv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model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that 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ca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detec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preven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intrusions.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04138" y="4979803"/>
            <a:ext cx="390525" cy="789940"/>
            <a:chOff x="7604138" y="4979803"/>
            <a:chExt cx="390525" cy="789940"/>
          </a:xfrm>
        </p:grpSpPr>
        <p:sp>
          <p:nvSpPr>
            <p:cNvPr id="16" name="object 16"/>
            <p:cNvSpPr/>
            <p:nvPr/>
          </p:nvSpPr>
          <p:spPr>
            <a:xfrm>
              <a:off x="7777378" y="4979803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04138" y="5389041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10172" y="0"/>
                  </a:moveTo>
                  <a:lnTo>
                    <a:pt x="80022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25095" y="355587"/>
                  </a:lnTo>
                  <a:lnTo>
                    <a:pt x="29057" y="359575"/>
                  </a:lnTo>
                  <a:lnTo>
                    <a:pt x="63423" y="377939"/>
                  </a:lnTo>
                  <a:lnTo>
                    <a:pt x="80022" y="380682"/>
                  </a:lnTo>
                  <a:lnTo>
                    <a:pt x="310172" y="380682"/>
                  </a:lnTo>
                  <a:lnTo>
                    <a:pt x="347459" y="369366"/>
                  </a:lnTo>
                  <a:lnTo>
                    <a:pt x="378891" y="337934"/>
                  </a:lnTo>
                  <a:lnTo>
                    <a:pt x="390194" y="300647"/>
                  </a:lnTo>
                  <a:lnTo>
                    <a:pt x="390194" y="80022"/>
                  </a:lnTo>
                  <a:lnTo>
                    <a:pt x="378891" y="42735"/>
                  </a:lnTo>
                  <a:lnTo>
                    <a:pt x="347459" y="11303"/>
                  </a:lnTo>
                  <a:lnTo>
                    <a:pt x="315747" y="546"/>
                  </a:lnTo>
                  <a:lnTo>
                    <a:pt x="310172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713230" y="5376340"/>
            <a:ext cx="16764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160" dirty="0">
                <a:solidFill>
                  <a:srgbClr val="EBCCBB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71006" y="3370619"/>
            <a:ext cx="3652520" cy="14065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650" spc="-35" dirty="0">
                <a:solidFill>
                  <a:srgbClr val="EBCCBB"/>
                </a:solidFill>
                <a:latin typeface="Verdana"/>
                <a:cs typeface="Verdana"/>
              </a:rPr>
              <a:t>Mode</a:t>
            </a:r>
            <a:r>
              <a:rPr sz="1650" spc="-15" dirty="0">
                <a:solidFill>
                  <a:srgbClr val="EBCCBB"/>
                </a:solidFill>
                <a:latin typeface="Verdana"/>
                <a:cs typeface="Verdana"/>
              </a:rPr>
              <a:t>l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40" dirty="0">
                <a:solidFill>
                  <a:srgbClr val="EBCCBB"/>
                </a:solidFill>
                <a:latin typeface="Verdana"/>
                <a:cs typeface="Verdana"/>
              </a:rPr>
              <a:t>Training</a:t>
            </a:r>
            <a:endParaRPr sz="1650">
              <a:latin typeface="Verdana"/>
              <a:cs typeface="Verdana"/>
            </a:endParaRPr>
          </a:p>
          <a:p>
            <a:pPr marL="12700" marR="5080" algn="ctr">
              <a:lnSpc>
                <a:spcPct val="124900"/>
              </a:lnSpc>
              <a:spcBef>
                <a:spcPts val="765"/>
              </a:spcBef>
            </a:pPr>
            <a:r>
              <a:rPr sz="1350" spc="-40" dirty="0">
                <a:solidFill>
                  <a:srgbClr val="C9C2C0"/>
                </a:solidFill>
                <a:latin typeface="Verdana"/>
                <a:cs typeface="Verdana"/>
              </a:rPr>
              <a:t>Train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machine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learning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model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using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advanced </a:t>
            </a:r>
            <a:r>
              <a:rPr sz="1350" spc="-45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technique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lik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deep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learnin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anomaly  detectio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pattern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indicative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of 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activity.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594</Words>
  <Application>Microsoft Office PowerPoint</Application>
  <PresentationFormat>Custom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Celestial</vt:lpstr>
      <vt:lpstr>Student name : SHAIK MUZAHID BASHA     Final Project </vt:lpstr>
      <vt:lpstr> Keylogger and security</vt:lpstr>
      <vt:lpstr>Agenda</vt:lpstr>
      <vt:lpstr>Problem Statement</vt:lpstr>
      <vt:lpstr>Project Overview </vt:lpstr>
      <vt:lpstr>Who are the end users?</vt:lpstr>
      <vt:lpstr>Your solution and its value proposition </vt:lpstr>
      <vt:lpstr>The Wow in Your Solution</vt:lpstr>
      <vt:lpstr>Modelling</vt:lpstr>
      <vt:lpstr>Results</vt:lpstr>
      <vt:lpstr>Project Link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</dc:title>
  <dc:creator>LENOVO</dc:creator>
  <cp:lastModifiedBy>SHAIK MUZAHID BASHA</cp:lastModifiedBy>
  <cp:revision>15</cp:revision>
  <dcterms:created xsi:type="dcterms:W3CDTF">2024-06-10T10:19:41Z</dcterms:created>
  <dcterms:modified xsi:type="dcterms:W3CDTF">2024-06-25T14:47:19Z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2024-06-10T00:00:00Z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2024-06-10T00:00:00Z</vt:filetime>
  </property>
</Properties>
</file>