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Prompt Bold" panose="020B0604020202020204" charset="-34"/>
      <p:regular r:id="rId6"/>
    </p:embeddedFont>
    <p:embeddedFont>
      <p:font typeface="Prompt" panose="020B0604020202020204" charset="-34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80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gif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56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2537" y="-99633"/>
            <a:ext cx="20833074" cy="10486267"/>
            <a:chOff x="0" y="0"/>
            <a:chExt cx="27777432" cy="1398168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2000"/>
            </a:blip>
            <a:srcRect/>
            <a:stretch>
              <a:fillRect/>
            </a:stretch>
          </p:blipFill>
          <p:spPr>
            <a:xfrm>
              <a:off x="0" y="0"/>
              <a:ext cx="13981689" cy="1398168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>
              <a:alphaModFix amt="12000"/>
            </a:blip>
            <a:srcRect/>
            <a:stretch>
              <a:fillRect/>
            </a:stretch>
          </p:blipFill>
          <p:spPr>
            <a:xfrm>
              <a:off x="13795743" y="0"/>
              <a:ext cx="13981689" cy="13981689"/>
            </a:xfrm>
            <a:prstGeom prst="rect">
              <a:avLst/>
            </a:prstGeom>
          </p:spPr>
        </p:pic>
      </p:grpSp>
      <p:sp>
        <p:nvSpPr>
          <p:cNvPr id="5" name="Freeform 5"/>
          <p:cNvSpPr/>
          <p:nvPr/>
        </p:nvSpPr>
        <p:spPr>
          <a:xfrm>
            <a:off x="8157812" y="551428"/>
            <a:ext cx="9187213" cy="11360343"/>
          </a:xfrm>
          <a:custGeom>
            <a:avLst/>
            <a:gdLst/>
            <a:ahLst/>
            <a:cxnLst/>
            <a:rect l="l" t="t" r="r" b="b"/>
            <a:pathLst>
              <a:path w="9187213" h="11360343">
                <a:moveTo>
                  <a:pt x="0" y="0"/>
                </a:moveTo>
                <a:lnTo>
                  <a:pt x="9187213" y="0"/>
                </a:lnTo>
                <a:lnTo>
                  <a:pt x="9187213" y="11360343"/>
                </a:lnTo>
                <a:lnTo>
                  <a:pt x="0" y="113603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912332" y="1028700"/>
            <a:ext cx="3042887" cy="304288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962025"/>
            <a:ext cx="4179856" cy="1302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9"/>
              </a:lnSpc>
              <a:spcBef>
                <a:spcPct val="0"/>
              </a:spcBef>
            </a:pPr>
            <a:r>
              <a:rPr lang="en-US" sz="3771">
                <a:solidFill>
                  <a:srgbClr val="FFFFFF"/>
                </a:solidFill>
                <a:latin typeface="Prompt"/>
                <a:ea typeface="Prompt"/>
                <a:cs typeface="Prompt"/>
                <a:sym typeface="Prompt"/>
              </a:rPr>
              <a:t>Muzamil Ali</a:t>
            </a:r>
          </a:p>
          <a:p>
            <a:pPr algn="l">
              <a:lnSpc>
                <a:spcPts val="5279"/>
              </a:lnSpc>
              <a:spcBef>
                <a:spcPct val="0"/>
              </a:spcBef>
            </a:pPr>
            <a:r>
              <a:rPr lang="en-US" sz="3771">
                <a:solidFill>
                  <a:srgbClr val="FFFFFF"/>
                </a:solidFill>
                <a:latin typeface="Prompt"/>
                <a:ea typeface="Prompt"/>
                <a:cs typeface="Prompt"/>
                <a:sym typeface="Prompt"/>
              </a:rPr>
              <a:t>24K-1023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9143" y="4776454"/>
            <a:ext cx="8638825" cy="3133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0000" b="1" spc="-240" dirty="0" smtClean="0">
                <a:solidFill>
                  <a:srgbClr val="FFFFFF"/>
                </a:solidFill>
                <a:latin typeface="Prompt Bold"/>
                <a:ea typeface="Prompt Bold"/>
                <a:cs typeface="Prompt Bold"/>
                <a:sym typeface="Prompt Bold"/>
              </a:rPr>
              <a:t>Sentiments </a:t>
            </a:r>
            <a:r>
              <a:rPr lang="en-US" sz="10000" b="1" spc="-240" dirty="0">
                <a:solidFill>
                  <a:srgbClr val="FFFFFF"/>
                </a:solidFill>
                <a:latin typeface="Prompt Bold"/>
                <a:ea typeface="Prompt Bold"/>
                <a:cs typeface="Prompt Bold"/>
                <a:sym typeface="Prompt Bold"/>
              </a:rPr>
              <a:t>Analyzer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56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2000"/>
          </a:blip>
          <a:srcRect/>
          <a:stretch>
            <a:fillRect/>
          </a:stretch>
        </p:blipFill>
        <p:spPr>
          <a:xfrm>
            <a:off x="-3581609" y="0"/>
            <a:ext cx="22227480" cy="2222748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67124" y="1727578"/>
            <a:ext cx="15984885" cy="6688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1"/>
              </a:lnSpc>
              <a:spcBef>
                <a:spcPct val="0"/>
              </a:spcBef>
            </a:pPr>
            <a:r>
              <a:rPr lang="en-US" sz="7229" b="1">
                <a:solidFill>
                  <a:srgbClr val="232323"/>
                </a:solidFill>
                <a:latin typeface="Prompt Bold"/>
                <a:ea typeface="Prompt Bold"/>
                <a:cs typeface="Prompt Bold"/>
                <a:sym typeface="Prompt Bold"/>
              </a:rPr>
              <a:t>WHAT IS SENTIMENT ANALYZER?</a:t>
            </a:r>
          </a:p>
          <a:p>
            <a:pPr algn="l">
              <a:lnSpc>
                <a:spcPts val="5361"/>
              </a:lnSpc>
              <a:spcBef>
                <a:spcPct val="0"/>
              </a:spcBef>
            </a:pPr>
            <a:endParaRPr lang="en-US" sz="7229" b="1">
              <a:solidFill>
                <a:srgbClr val="232323"/>
              </a:solidFill>
              <a:latin typeface="Prompt Bold"/>
              <a:ea typeface="Prompt Bold"/>
              <a:cs typeface="Prompt Bold"/>
              <a:sym typeface="Prompt Bold"/>
            </a:endParaRPr>
          </a:p>
          <a:p>
            <a:pPr algn="l">
              <a:lnSpc>
                <a:spcPts val="5361"/>
              </a:lnSpc>
              <a:spcBef>
                <a:spcPct val="0"/>
              </a:spcBef>
            </a:pPr>
            <a:r>
              <a:rPr lang="en-US" sz="3829">
                <a:solidFill>
                  <a:srgbClr val="E9E8E4"/>
                </a:solidFill>
                <a:latin typeface="Prompt"/>
                <a:ea typeface="Prompt"/>
                <a:cs typeface="Prompt"/>
                <a:sym typeface="Prompt"/>
              </a:rPr>
              <a:t>1. A tool that uses Natural Language Processing (NLP) to detect</a:t>
            </a:r>
          </a:p>
          <a:p>
            <a:pPr algn="l">
              <a:lnSpc>
                <a:spcPts val="5361"/>
              </a:lnSpc>
              <a:spcBef>
                <a:spcPct val="0"/>
              </a:spcBef>
            </a:pPr>
            <a:r>
              <a:rPr lang="en-US" sz="3829">
                <a:solidFill>
                  <a:srgbClr val="E9E8E4"/>
                </a:solidFill>
                <a:latin typeface="Prompt"/>
                <a:ea typeface="Prompt"/>
                <a:cs typeface="Prompt"/>
                <a:sym typeface="Prompt"/>
              </a:rPr>
              <a:t>  emotions in text.</a:t>
            </a:r>
          </a:p>
          <a:p>
            <a:pPr algn="l">
              <a:lnSpc>
                <a:spcPts val="5361"/>
              </a:lnSpc>
              <a:spcBef>
                <a:spcPct val="0"/>
              </a:spcBef>
            </a:pPr>
            <a:endParaRPr lang="en-US" sz="3829">
              <a:solidFill>
                <a:srgbClr val="E9E8E4"/>
              </a:solidFill>
              <a:latin typeface="Prompt"/>
              <a:ea typeface="Prompt"/>
              <a:cs typeface="Prompt"/>
              <a:sym typeface="Prompt"/>
            </a:endParaRPr>
          </a:p>
          <a:p>
            <a:pPr algn="l">
              <a:lnSpc>
                <a:spcPts val="5361"/>
              </a:lnSpc>
              <a:spcBef>
                <a:spcPct val="0"/>
              </a:spcBef>
            </a:pPr>
            <a:r>
              <a:rPr lang="en-US" sz="3829">
                <a:solidFill>
                  <a:srgbClr val="E9E8E4"/>
                </a:solidFill>
                <a:latin typeface="Prompt"/>
                <a:ea typeface="Prompt"/>
                <a:cs typeface="Prompt"/>
                <a:sym typeface="Prompt"/>
              </a:rPr>
              <a:t>2. It classifies a sentence as Positive, Negative, or Neutral based</a:t>
            </a:r>
          </a:p>
          <a:p>
            <a:pPr algn="l">
              <a:lnSpc>
                <a:spcPts val="5361"/>
              </a:lnSpc>
              <a:spcBef>
                <a:spcPct val="0"/>
              </a:spcBef>
            </a:pPr>
            <a:r>
              <a:rPr lang="en-US" sz="3829">
                <a:solidFill>
                  <a:srgbClr val="E9E8E4"/>
                </a:solidFill>
                <a:latin typeface="Prompt"/>
                <a:ea typeface="Prompt"/>
                <a:cs typeface="Prompt"/>
                <a:sym typeface="Prompt"/>
              </a:rPr>
              <a:t>   on the meaning.</a:t>
            </a:r>
          </a:p>
          <a:p>
            <a:pPr algn="l">
              <a:lnSpc>
                <a:spcPts val="5361"/>
              </a:lnSpc>
              <a:spcBef>
                <a:spcPct val="0"/>
              </a:spcBef>
            </a:pPr>
            <a:endParaRPr lang="en-US" sz="3829">
              <a:solidFill>
                <a:srgbClr val="E9E8E4"/>
              </a:solidFill>
              <a:latin typeface="Prompt"/>
              <a:ea typeface="Prompt"/>
              <a:cs typeface="Prompt"/>
              <a:sym typeface="Prompt"/>
            </a:endParaRPr>
          </a:p>
          <a:p>
            <a:pPr algn="l">
              <a:lnSpc>
                <a:spcPts val="5361"/>
              </a:lnSpc>
              <a:spcBef>
                <a:spcPct val="0"/>
              </a:spcBef>
            </a:pPr>
            <a:endParaRPr lang="en-US" sz="3829">
              <a:solidFill>
                <a:srgbClr val="E9E8E4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56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2000"/>
          </a:blip>
          <a:srcRect/>
          <a:stretch>
            <a:fillRect/>
          </a:stretch>
        </p:blipFill>
        <p:spPr>
          <a:xfrm>
            <a:off x="-3581609" y="0"/>
            <a:ext cx="22227480" cy="2222748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611926" y="3420048"/>
            <a:ext cx="11301259" cy="494430"/>
          </a:xfrm>
          <a:custGeom>
            <a:avLst/>
            <a:gdLst/>
            <a:ahLst/>
            <a:cxnLst/>
            <a:rect l="l" t="t" r="r" b="b"/>
            <a:pathLst>
              <a:path w="11301259" h="494430">
                <a:moveTo>
                  <a:pt x="0" y="0"/>
                </a:moveTo>
                <a:lnTo>
                  <a:pt x="11301259" y="0"/>
                </a:lnTo>
                <a:lnTo>
                  <a:pt x="11301259" y="494431"/>
                </a:lnTo>
                <a:lnTo>
                  <a:pt x="0" y="4944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11926" y="5256968"/>
            <a:ext cx="11301259" cy="508557"/>
          </a:xfrm>
          <a:custGeom>
            <a:avLst/>
            <a:gdLst/>
            <a:ahLst/>
            <a:cxnLst/>
            <a:rect l="l" t="t" r="r" b="b"/>
            <a:pathLst>
              <a:path w="11301259" h="508557">
                <a:moveTo>
                  <a:pt x="0" y="0"/>
                </a:moveTo>
                <a:lnTo>
                  <a:pt x="11301259" y="0"/>
                </a:lnTo>
                <a:lnTo>
                  <a:pt x="11301259" y="508557"/>
                </a:lnTo>
                <a:lnTo>
                  <a:pt x="0" y="508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11926" y="8256094"/>
            <a:ext cx="11215360" cy="565846"/>
          </a:xfrm>
          <a:custGeom>
            <a:avLst/>
            <a:gdLst/>
            <a:ahLst/>
            <a:cxnLst/>
            <a:rect l="l" t="t" r="r" b="b"/>
            <a:pathLst>
              <a:path w="11215360" h="565846">
                <a:moveTo>
                  <a:pt x="0" y="0"/>
                </a:moveTo>
                <a:lnTo>
                  <a:pt x="11215360" y="0"/>
                </a:lnTo>
                <a:lnTo>
                  <a:pt x="11215360" y="565846"/>
                </a:lnTo>
                <a:lnTo>
                  <a:pt x="0" y="5658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0" y="904875"/>
            <a:ext cx="15224620" cy="2121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7"/>
              </a:lnSpc>
              <a:spcBef>
                <a:spcPct val="0"/>
              </a:spcBef>
            </a:pPr>
            <a:r>
              <a:rPr lang="en-US" sz="6105" b="1" dirty="0">
                <a:solidFill>
                  <a:srgbClr val="232323"/>
                </a:solidFill>
                <a:latin typeface="Prompt Bold"/>
                <a:ea typeface="Prompt Bold"/>
                <a:cs typeface="Prompt Bold"/>
                <a:sym typeface="Prompt Bold"/>
              </a:rPr>
              <a:t>HOW TO USE SENTIMENT ANALYZER?</a:t>
            </a:r>
          </a:p>
          <a:p>
            <a:pPr algn="ctr">
              <a:lnSpc>
                <a:spcPts val="8547"/>
              </a:lnSpc>
              <a:spcBef>
                <a:spcPct val="0"/>
              </a:spcBef>
            </a:pPr>
            <a:endParaRPr lang="en-US" sz="6105" b="1" dirty="0">
              <a:solidFill>
                <a:srgbClr val="232323"/>
              </a:solidFill>
              <a:latin typeface="Prompt Bold"/>
              <a:ea typeface="Prompt Bold"/>
              <a:cs typeface="Prompt Bold"/>
              <a:sym typeface="Prompt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-76200" y="2314065"/>
            <a:ext cx="8552320" cy="1359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79"/>
              </a:lnSpc>
              <a:spcBef>
                <a:spcPct val="0"/>
              </a:spcBef>
            </a:pPr>
            <a:r>
              <a:rPr lang="en-US" sz="3771" dirty="0">
                <a:solidFill>
                  <a:srgbClr val="E9E8E4"/>
                </a:solidFill>
                <a:latin typeface="Prompt"/>
                <a:ea typeface="Prompt"/>
                <a:cs typeface="Prompt"/>
                <a:sym typeface="Prompt"/>
              </a:rPr>
              <a:t>First, It Will Asks </a:t>
            </a:r>
            <a:r>
              <a:rPr lang="en-US" sz="3771" dirty="0">
                <a:solidFill>
                  <a:srgbClr val="E9E8E4"/>
                </a:solidFill>
                <a:latin typeface="Prompt"/>
                <a:ea typeface="Prompt"/>
                <a:cs typeface="Prompt"/>
                <a:sym typeface="Prompt"/>
              </a:rPr>
              <a:t>For Sentence</a:t>
            </a:r>
          </a:p>
          <a:p>
            <a:pPr algn="ctr">
              <a:lnSpc>
                <a:spcPts val="5279"/>
              </a:lnSpc>
              <a:spcBef>
                <a:spcPct val="0"/>
              </a:spcBef>
            </a:pPr>
            <a:endParaRPr lang="en-US" sz="3771" dirty="0">
              <a:solidFill>
                <a:srgbClr val="E9E8E4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4276" y="4209754"/>
            <a:ext cx="6515959" cy="63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9"/>
              </a:lnSpc>
              <a:spcBef>
                <a:spcPct val="0"/>
              </a:spcBef>
            </a:pPr>
            <a:r>
              <a:rPr lang="en-US" sz="3771">
                <a:solidFill>
                  <a:srgbClr val="D6D6D4"/>
                </a:solidFill>
                <a:latin typeface="Prompt"/>
                <a:ea typeface="Prompt"/>
                <a:cs typeface="Prompt"/>
                <a:sym typeface="Prompt"/>
              </a:rPr>
              <a:t>Then, Enter The Sentence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1926" y="6060800"/>
            <a:ext cx="17676074" cy="2547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19"/>
              </a:lnSpc>
              <a:spcBef>
                <a:spcPct val="0"/>
              </a:spcBef>
            </a:pPr>
            <a:r>
              <a:rPr lang="en-US" sz="3371">
                <a:solidFill>
                  <a:srgbClr val="D6D6D4"/>
                </a:solidFill>
                <a:latin typeface="Prompt"/>
                <a:ea typeface="Prompt"/>
                <a:cs typeface="Prompt"/>
                <a:sym typeface="Prompt"/>
              </a:rPr>
              <a:t>It Will Analyze The Sentence By Mean Of Natural Learning Process (NLP), An AI Model Based On It Decides Whether It’s The Positive, Negative or Neutral Sentence.</a:t>
            </a:r>
          </a:p>
          <a:p>
            <a:pPr algn="l">
              <a:lnSpc>
                <a:spcPts val="5764"/>
              </a:lnSpc>
            </a:pPr>
            <a:r>
              <a:rPr lang="en-US" sz="3371" b="1">
                <a:solidFill>
                  <a:srgbClr val="232323"/>
                </a:solidFill>
                <a:latin typeface="Prompt Bold"/>
                <a:ea typeface="Prompt Bold"/>
                <a:cs typeface="Prompt Bold"/>
                <a:sym typeface="Prompt Bold"/>
              </a:rPr>
              <a:t>Result:</a:t>
            </a:r>
          </a:p>
          <a:p>
            <a:pPr algn="ctr">
              <a:lnSpc>
                <a:spcPts val="5279"/>
              </a:lnSpc>
              <a:spcBef>
                <a:spcPct val="0"/>
              </a:spcBef>
            </a:pPr>
            <a:endParaRPr lang="en-US" sz="3371" b="1">
              <a:solidFill>
                <a:srgbClr val="232323"/>
              </a:solidFill>
              <a:latin typeface="Prompt Bold"/>
              <a:ea typeface="Prompt Bold"/>
              <a:cs typeface="Prompt Bold"/>
              <a:sym typeface="Promp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56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2000"/>
          </a:blip>
          <a:srcRect/>
          <a:stretch>
            <a:fillRect/>
          </a:stretch>
        </p:blipFill>
        <p:spPr>
          <a:xfrm>
            <a:off x="-3581609" y="0"/>
            <a:ext cx="22227480" cy="2222748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611926" y="2104107"/>
            <a:ext cx="13510706" cy="2283472"/>
          </a:xfrm>
          <a:custGeom>
            <a:avLst/>
            <a:gdLst/>
            <a:ahLst/>
            <a:cxnLst/>
            <a:rect l="l" t="t" r="r" b="b"/>
            <a:pathLst>
              <a:path w="13510706" h="2283472">
                <a:moveTo>
                  <a:pt x="0" y="0"/>
                </a:moveTo>
                <a:lnTo>
                  <a:pt x="13510706" y="0"/>
                </a:lnTo>
                <a:lnTo>
                  <a:pt x="13510706" y="2283473"/>
                </a:lnTo>
                <a:lnTo>
                  <a:pt x="0" y="22834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082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11926" y="5355033"/>
            <a:ext cx="13510706" cy="1864569"/>
          </a:xfrm>
          <a:custGeom>
            <a:avLst/>
            <a:gdLst/>
            <a:ahLst/>
            <a:cxnLst/>
            <a:rect l="l" t="t" r="r" b="b"/>
            <a:pathLst>
              <a:path w="13510706" h="1864569">
                <a:moveTo>
                  <a:pt x="0" y="0"/>
                </a:moveTo>
                <a:lnTo>
                  <a:pt x="13510706" y="0"/>
                </a:lnTo>
                <a:lnTo>
                  <a:pt x="13510706" y="1864569"/>
                </a:lnTo>
                <a:lnTo>
                  <a:pt x="0" y="18645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444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11926" y="8034953"/>
            <a:ext cx="13510706" cy="1739503"/>
          </a:xfrm>
          <a:custGeom>
            <a:avLst/>
            <a:gdLst/>
            <a:ahLst/>
            <a:cxnLst/>
            <a:rect l="l" t="t" r="r" b="b"/>
            <a:pathLst>
              <a:path w="13510706" h="1739503">
                <a:moveTo>
                  <a:pt x="0" y="0"/>
                </a:moveTo>
                <a:lnTo>
                  <a:pt x="13510706" y="0"/>
                </a:lnTo>
                <a:lnTo>
                  <a:pt x="13510706" y="1739504"/>
                </a:lnTo>
                <a:lnTo>
                  <a:pt x="0" y="17395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11926" y="198486"/>
            <a:ext cx="15224620" cy="104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47"/>
              </a:lnSpc>
              <a:spcBef>
                <a:spcPct val="0"/>
              </a:spcBef>
            </a:pPr>
            <a:r>
              <a:rPr lang="en-US" sz="6105" b="1">
                <a:solidFill>
                  <a:srgbClr val="232323"/>
                </a:solidFill>
                <a:latin typeface="Prompt Bold"/>
                <a:ea typeface="Prompt Bold"/>
                <a:cs typeface="Prompt Bold"/>
                <a:sym typeface="Prompt Bold"/>
              </a:rPr>
              <a:t>SOME TEST CASES: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21451" y="1331198"/>
            <a:ext cx="4203650" cy="63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9"/>
              </a:lnSpc>
              <a:spcBef>
                <a:spcPct val="0"/>
              </a:spcBef>
            </a:pPr>
            <a:r>
              <a:rPr lang="en-US" sz="3771">
                <a:solidFill>
                  <a:srgbClr val="E9E8E4"/>
                </a:solidFill>
                <a:latin typeface="Prompt"/>
                <a:ea typeface="Prompt"/>
                <a:cs typeface="Prompt"/>
                <a:sym typeface="Prompt"/>
              </a:rPr>
              <a:t>Positive Reponse: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11926" y="4593568"/>
            <a:ext cx="4490442" cy="63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9"/>
              </a:lnSpc>
              <a:spcBef>
                <a:spcPct val="0"/>
              </a:spcBef>
            </a:pPr>
            <a:r>
              <a:rPr lang="en-US" sz="3771">
                <a:solidFill>
                  <a:srgbClr val="E9E8E4"/>
                </a:solidFill>
                <a:latin typeface="Prompt"/>
                <a:ea typeface="Prompt"/>
                <a:cs typeface="Prompt"/>
                <a:sym typeface="Prompt"/>
              </a:rPr>
              <a:t>Negative Reponse: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0553" y="7339896"/>
            <a:ext cx="3904208" cy="1304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9"/>
              </a:lnSpc>
            </a:pPr>
            <a:r>
              <a:rPr lang="en-US" sz="3771">
                <a:solidFill>
                  <a:srgbClr val="E9E8E4"/>
                </a:solidFill>
                <a:latin typeface="Prompt"/>
                <a:ea typeface="Prompt"/>
                <a:cs typeface="Prompt"/>
                <a:sym typeface="Prompt"/>
              </a:rPr>
              <a:t>Neutral Reponse:</a:t>
            </a:r>
          </a:p>
          <a:p>
            <a:pPr algn="ctr">
              <a:lnSpc>
                <a:spcPts val="5279"/>
              </a:lnSpc>
              <a:spcBef>
                <a:spcPct val="0"/>
              </a:spcBef>
            </a:pPr>
            <a:r>
              <a:rPr lang="en-US" sz="3771">
                <a:solidFill>
                  <a:srgbClr val="E9E8E4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113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Prompt Bold</vt:lpstr>
      <vt:lpstr>Arial</vt:lpstr>
      <vt:lpstr>Prompt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Illustration Artificial Intelligence Video</dc:title>
  <cp:lastModifiedBy>student</cp:lastModifiedBy>
  <cp:revision>3</cp:revision>
  <dcterms:created xsi:type="dcterms:W3CDTF">2006-08-16T00:00:00Z</dcterms:created>
  <dcterms:modified xsi:type="dcterms:W3CDTF">2025-04-29T08:16:28Z</dcterms:modified>
  <dc:identifier>DAGl_3Ok8ys</dc:identifier>
</cp:coreProperties>
</file>