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hrmuUPOGjAB+zUqxn5hMVWx9D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C559C-17A2-4150-A9BF-8BCF3610C94F}">
  <a:tblStyle styleId="{03FC559C-17A2-4150-A9BF-8BCF3610C9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Al igual que sucede con </a:t>
            </a:r>
            <a:r>
              <a:rPr lang="en">
                <a:solidFill>
                  <a:srgbClr val="06960E"/>
                </a:solidFill>
                <a:latin typeface="Consolas"/>
                <a:ea typeface="Consolas"/>
                <a:cs typeface="Consolas"/>
                <a:sym typeface="Consolas"/>
              </a:rPr>
              <a:t>width</a:t>
            </a:r>
            <a:r>
              <a:rPr lang="en" sz="1200">
                <a:solidFill>
                  <a:srgbClr val="222222"/>
                </a:solidFill>
              </a:rPr>
              <a:t>, la propiedad </a:t>
            </a:r>
            <a:r>
              <a:rPr lang="en">
                <a:solidFill>
                  <a:srgbClr val="06960E"/>
                </a:solidFill>
                <a:latin typeface="Consolas"/>
                <a:ea typeface="Consolas"/>
                <a:cs typeface="Consolas"/>
                <a:sym typeface="Consolas"/>
              </a:rPr>
              <a:t>height</a:t>
            </a:r>
            <a:r>
              <a:rPr lang="en" sz="1200">
                <a:solidFill>
                  <a:srgbClr val="222222"/>
                </a:solidFill>
              </a:rPr>
              <a:t> no admite valores negativos. Si se indica un porcentaje, se toma como referencia la altura del elemento padre. Si el elemento padre no tiene una altura definida explícitamente, se asigna el valor </a:t>
            </a:r>
            <a:r>
              <a:rPr lang="en">
                <a:solidFill>
                  <a:srgbClr val="06960E"/>
                </a:solidFill>
                <a:latin typeface="Consolas"/>
                <a:ea typeface="Consolas"/>
                <a:cs typeface="Consolas"/>
                <a:sym typeface="Consolas"/>
              </a:rPr>
              <a:t>auto</a:t>
            </a:r>
            <a:r>
              <a:rPr lang="en" sz="1200">
                <a:solidFill>
                  <a:srgbClr val="222222"/>
                </a:solidFill>
              </a:rPr>
              <a:t> a la altura.</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El valor </a:t>
            </a:r>
            <a:r>
              <a:rPr lang="en">
                <a:solidFill>
                  <a:srgbClr val="06960E"/>
                </a:solidFill>
                <a:latin typeface="Consolas"/>
                <a:ea typeface="Consolas"/>
                <a:cs typeface="Consolas"/>
                <a:sym typeface="Consolas"/>
              </a:rPr>
              <a:t>inherit</a:t>
            </a:r>
            <a:r>
              <a:rPr lang="en" sz="1200">
                <a:solidFill>
                  <a:srgbClr val="222222"/>
                </a:solidFill>
              </a:rPr>
              <a:t> indica que la altura del elemento se hereda de su elemento padre. El valor </a:t>
            </a:r>
            <a:r>
              <a:rPr lang="en">
                <a:solidFill>
                  <a:srgbClr val="06960E"/>
                </a:solidFill>
                <a:latin typeface="Consolas"/>
                <a:ea typeface="Consolas"/>
                <a:cs typeface="Consolas"/>
                <a:sym typeface="Consolas"/>
              </a:rPr>
              <a:t>auto</a:t>
            </a:r>
            <a:r>
              <a:rPr lang="en" sz="1200">
                <a:solidFill>
                  <a:srgbClr val="222222"/>
                </a:solidFill>
              </a:rPr>
              <a:t>, que es el que se utiliza si no se establece de forma explícita un valor a esta propiedad, indica que el navegador debe calcular automáticamente la altura del elemento, teniendo en cuenta sus contenidos y el sitio disponible en la página.</a:t>
            </a:r>
            <a:endParaRPr/>
          </a:p>
          <a:p>
            <a:pPr indent="0" lvl="0" marL="0" rtl="0" algn="l">
              <a:spcBef>
                <a:spcPts val="1100"/>
              </a:spcBef>
              <a:spcAft>
                <a:spcPts val="0"/>
              </a:spcAft>
              <a:buNone/>
            </a:pPr>
            <a:r>
              <a:t/>
            </a:r>
            <a:endParaRPr/>
          </a:p>
        </p:txBody>
      </p:sp>
      <p:sp>
        <p:nvSpPr>
          <p:cNvPr id="170" name="Google Shape;17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CSS define cuatro propiedades para controlar cada uno de los márgenes horizontales y verticales de un elemento.</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Cada una de las propiedades establece la separación entre el borde lateral de la caja y el resto de cajas adyacentes:</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Las unidades más utilizadas para indicar los márgenes de un elemento son los píxeles (cuando se requiere una precisión total), los </a:t>
            </a:r>
            <a:r>
              <a:rPr lang="en">
                <a:solidFill>
                  <a:srgbClr val="06960E"/>
                </a:solidFill>
                <a:latin typeface="Consolas"/>
                <a:ea typeface="Consolas"/>
                <a:cs typeface="Consolas"/>
                <a:sym typeface="Consolas"/>
              </a:rPr>
              <a:t>em</a:t>
            </a:r>
            <a:r>
              <a:rPr lang="en" sz="1200">
                <a:solidFill>
                  <a:srgbClr val="222222"/>
                </a:solidFill>
              </a:rPr>
              <a:t> (para hacer diseños que mantengan las proporciones) y los porcentajes (para hacer diseños líquidos o fluidos).</a:t>
            </a:r>
            <a:endParaRPr/>
          </a:p>
          <a:p>
            <a:pPr indent="0" lvl="0" marL="0" rtl="0" algn="l">
              <a:spcBef>
                <a:spcPts val="1100"/>
              </a:spcBef>
              <a:spcAft>
                <a:spcPts val="0"/>
              </a:spcAft>
              <a:buNone/>
            </a:pPr>
            <a:r>
              <a:t/>
            </a:r>
            <a:endParaRPr/>
          </a:p>
        </p:txBody>
      </p:sp>
      <p:sp>
        <p:nvSpPr>
          <p:cNvPr id="180" name="Google Shape;18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6818"/>
              </a:lnSpc>
              <a:spcBef>
                <a:spcPts val="0"/>
              </a:spcBef>
              <a:spcAft>
                <a:spcPts val="0"/>
              </a:spcAft>
              <a:buClr>
                <a:schemeClr val="dk1"/>
              </a:buClr>
              <a:buSzPts val="1100"/>
              <a:buFont typeface="Arial"/>
              <a:buNone/>
            </a:pPr>
            <a:r>
              <a:rPr lang="en" sz="1200">
                <a:solidFill>
                  <a:schemeClr val="dk1"/>
                </a:solidFill>
              </a:rPr>
              <a:t>Relativas (em): Se llaman así porque son unidades relativas al medio o soporte sobre el que se está viendo la página web, que dependiendo de cada usuario puede ser distinto, puesto que existen muchos dispositivos que pueden acceder a la web, como ordenadores o teléfonos móviles. En principio las unidades relativas son más aconsejables, porque se ajustarán mejor al medio con el que el usuario está accediendo a nuestra web. </a:t>
            </a:r>
            <a:endParaRPr/>
          </a:p>
          <a:p>
            <a:pPr indent="0" lvl="0" marL="0" rtl="0" algn="l">
              <a:lnSpc>
                <a:spcPct val="156818"/>
              </a:lnSpc>
              <a:spcBef>
                <a:spcPts val="800"/>
              </a:spcBef>
              <a:spcAft>
                <a:spcPts val="0"/>
              </a:spcAft>
              <a:buClr>
                <a:schemeClr val="dk1"/>
              </a:buClr>
              <a:buSzPts val="1100"/>
              <a:buFont typeface="Arial"/>
              <a:buNone/>
            </a:pPr>
            <a:r>
              <a:rPr lang="en" sz="1200">
                <a:solidFill>
                  <a:schemeClr val="dk1"/>
                </a:solidFill>
              </a:rPr>
              <a:t>Absolutas (px): Las unidades absolutas son medidas fijas, que deberían verse igual en todos los dispositivos. Como los centímetros, que son una convención de medida internacional. Pese a que en principio pueden parece más útiles, puesto que se verían en todos los sistemas igual, tienen el problema de adaptarse menos a las distintas particularidades de los dispositivos que pueden acceder a una web y restan accesibilidad a nuestro web. Puede que en tu ordenador 1 centímetro sea una medida razonable, pero en un móvil puede ser un espacio exageradamente grande, puesto que la pantalla es mucho menor. Se aconseja utilizar, por tanto, medidas relativas.</a:t>
            </a:r>
            <a:endParaRPr/>
          </a:p>
          <a:p>
            <a:pPr indent="0" lvl="0" marL="0" rtl="0" algn="l">
              <a:lnSpc>
                <a:spcPct val="174545"/>
              </a:lnSpc>
              <a:spcBef>
                <a:spcPts val="800"/>
              </a:spcBef>
              <a:spcAft>
                <a:spcPts val="0"/>
              </a:spcAft>
              <a:buClr>
                <a:schemeClr val="dk1"/>
              </a:buClr>
              <a:buSzPts val="1100"/>
              <a:buFont typeface="Arial"/>
              <a:buNone/>
            </a:pPr>
            <a:r>
              <a:rPr lang="en" sz="1200">
                <a:solidFill>
                  <a:schemeClr val="dk1"/>
                </a:solidFill>
              </a:rPr>
              <a:t>Porcentaje (%): el porcentaje se utiliza para definir una unidad en función de la que esté definida en un momento dado. Imaginemos que estamos trabajando en 12pt y definimos una unidad como 150%. Esto sería igual al 150% de los 12pt actuales, que equivale a 18pt.</a:t>
            </a:r>
            <a:endParaRPr/>
          </a:p>
          <a:p>
            <a:pPr indent="0" lvl="0" marL="0" rtl="0" algn="l">
              <a:spcBef>
                <a:spcPts val="0"/>
              </a:spcBef>
              <a:spcAft>
                <a:spcPts val="0"/>
              </a:spcAft>
              <a:buNone/>
            </a:pPr>
            <a:r>
              <a:t/>
            </a:r>
            <a:endParaRPr/>
          </a:p>
        </p:txBody>
      </p:sp>
      <p:sp>
        <p:nvSpPr>
          <p:cNvPr id="202" name="Google Shape;20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La propiedad que permite definir de forma simultanea los cuatro márgenes se denomina </a:t>
            </a:r>
            <a:r>
              <a:rPr lang="en">
                <a:solidFill>
                  <a:srgbClr val="06960E"/>
                </a:solidFill>
                <a:latin typeface="Consolas"/>
                <a:ea typeface="Consolas"/>
                <a:cs typeface="Consolas"/>
                <a:sym typeface="Consolas"/>
              </a:rPr>
              <a:t>margin</a:t>
            </a:r>
            <a:r>
              <a:rPr lang="en" sz="1200">
                <a:solidFill>
                  <a:srgbClr val="222222"/>
                </a:solidFill>
              </a:rPr>
              <a:t>.</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Además de las cuatro propiedades que controlan cada uno de los márgenes del elemento, CSS define una propiedad especial que permite establecer los cuatro márgenes de forma simultánea. Estas propiedades especiales se denominan </a:t>
            </a:r>
            <a:r>
              <a:rPr i="1" lang="en" sz="1200">
                <a:solidFill>
                  <a:srgbClr val="222222"/>
                </a:solidFill>
              </a:rPr>
              <a:t>"propiedades shorthand"</a:t>
            </a:r>
            <a:r>
              <a:rPr lang="en" sz="1200">
                <a:solidFill>
                  <a:srgbClr val="222222"/>
                </a:solidFill>
              </a:rPr>
              <a:t> y CSS define varias propiedades de este tipo</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La notación </a:t>
            </a:r>
            <a:r>
              <a:rPr lang="en">
                <a:solidFill>
                  <a:srgbClr val="06960E"/>
                </a:solidFill>
                <a:latin typeface="Consolas"/>
                <a:ea typeface="Consolas"/>
                <a:cs typeface="Consolas"/>
                <a:sym typeface="Consolas"/>
              </a:rPr>
              <a:t>{1, 4}</a:t>
            </a:r>
            <a:r>
              <a:rPr lang="en" sz="1200">
                <a:solidFill>
                  <a:srgbClr val="222222"/>
                </a:solidFill>
              </a:rPr>
              <a:t> de la definición anterior significa que la propiedad </a:t>
            </a:r>
            <a:r>
              <a:rPr lang="en">
                <a:solidFill>
                  <a:srgbClr val="06960E"/>
                </a:solidFill>
                <a:latin typeface="Consolas"/>
                <a:ea typeface="Consolas"/>
                <a:cs typeface="Consolas"/>
                <a:sym typeface="Consolas"/>
              </a:rPr>
              <a:t>margin</a:t>
            </a:r>
            <a:r>
              <a:rPr lang="en" sz="1200">
                <a:solidFill>
                  <a:srgbClr val="222222"/>
                </a:solidFill>
              </a:rPr>
              <a:t> admite entre uno y cuatro valores, con el siguiente significado:</a:t>
            </a:r>
            <a:endParaRPr/>
          </a:p>
          <a:p>
            <a:pPr indent="-304800" lvl="0" marL="736600" rtl="0" algn="l">
              <a:lnSpc>
                <a:spcPct val="150000"/>
              </a:lnSpc>
              <a:spcBef>
                <a:spcPts val="2200"/>
              </a:spcBef>
              <a:spcAft>
                <a:spcPts val="0"/>
              </a:spcAft>
              <a:buClr>
                <a:srgbClr val="222222"/>
              </a:buClr>
              <a:buSzPts val="1200"/>
              <a:buFont typeface="Arial"/>
              <a:buChar char="●"/>
            </a:pPr>
            <a:r>
              <a:rPr lang="en" sz="1200">
                <a:solidFill>
                  <a:srgbClr val="222222"/>
                </a:solidFill>
              </a:rPr>
              <a:t>Si solo se indica un valor, todos los márgenes tienen ese valor.</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dos valores, el primero se asigna al margen superior e inferior y el segundo se asigna a los márgenes izquierdo y derecho.</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tres valores, el primero se asigna al margen superior, el tercero se asigna al margen inferior y el segundo valor se asigna los márgenes izquierdo y derecho.</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los cuatro valores, el orden de asignación es: margen superior, margen derecho, margen inferior y margen izquierdo.</a:t>
            </a:r>
            <a:endParaRPr/>
          </a:p>
          <a:p>
            <a:pPr indent="0" lvl="0" marL="0" rtl="0" algn="l">
              <a:spcBef>
                <a:spcPts val="2300"/>
              </a:spcBef>
              <a:spcAft>
                <a:spcPts val="0"/>
              </a:spcAft>
              <a:buNone/>
            </a:pPr>
            <a:r>
              <a:t/>
            </a:r>
            <a:endParaRPr/>
          </a:p>
        </p:txBody>
      </p:sp>
      <p:sp>
        <p:nvSpPr>
          <p:cNvPr id="217" name="Google Shape;21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La propiedad que permite definir de forma simultanea los cuatro márgenes se denomina </a:t>
            </a:r>
            <a:r>
              <a:rPr lang="en">
                <a:solidFill>
                  <a:srgbClr val="06960E"/>
                </a:solidFill>
                <a:latin typeface="Consolas"/>
                <a:ea typeface="Consolas"/>
                <a:cs typeface="Consolas"/>
                <a:sym typeface="Consolas"/>
              </a:rPr>
              <a:t>margin</a:t>
            </a:r>
            <a:r>
              <a:rPr lang="en" sz="1200">
                <a:solidFill>
                  <a:srgbClr val="222222"/>
                </a:solidFill>
              </a:rPr>
              <a:t>.</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Además de las cuatro propiedades que controlan cada uno de los márgenes del elemento, CSS define una propiedad especial que permite establecer los cuatro márgenes de forma simultánea. Estas propiedades especiales se denominan </a:t>
            </a:r>
            <a:r>
              <a:rPr i="1" lang="en" sz="1200">
                <a:solidFill>
                  <a:srgbClr val="222222"/>
                </a:solidFill>
              </a:rPr>
              <a:t>"propiedades shorthand"</a:t>
            </a:r>
            <a:r>
              <a:rPr lang="en" sz="1200">
                <a:solidFill>
                  <a:srgbClr val="222222"/>
                </a:solidFill>
              </a:rPr>
              <a:t> y CSS define varias propiedades de este tipo</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La notación </a:t>
            </a:r>
            <a:r>
              <a:rPr lang="en">
                <a:solidFill>
                  <a:srgbClr val="06960E"/>
                </a:solidFill>
                <a:latin typeface="Consolas"/>
                <a:ea typeface="Consolas"/>
                <a:cs typeface="Consolas"/>
                <a:sym typeface="Consolas"/>
              </a:rPr>
              <a:t>{1, 4}</a:t>
            </a:r>
            <a:r>
              <a:rPr lang="en" sz="1200">
                <a:solidFill>
                  <a:srgbClr val="222222"/>
                </a:solidFill>
              </a:rPr>
              <a:t> de la definición anterior significa que la propiedad </a:t>
            </a:r>
            <a:r>
              <a:rPr lang="en">
                <a:solidFill>
                  <a:srgbClr val="06960E"/>
                </a:solidFill>
                <a:latin typeface="Consolas"/>
                <a:ea typeface="Consolas"/>
                <a:cs typeface="Consolas"/>
                <a:sym typeface="Consolas"/>
              </a:rPr>
              <a:t>margin</a:t>
            </a:r>
            <a:r>
              <a:rPr lang="en" sz="1200">
                <a:solidFill>
                  <a:srgbClr val="222222"/>
                </a:solidFill>
              </a:rPr>
              <a:t> admite entre uno y cuatro valores, con el siguiente significado:</a:t>
            </a:r>
            <a:endParaRPr/>
          </a:p>
          <a:p>
            <a:pPr indent="-304800" lvl="0" marL="736600" rtl="0" algn="l">
              <a:lnSpc>
                <a:spcPct val="150000"/>
              </a:lnSpc>
              <a:spcBef>
                <a:spcPts val="2200"/>
              </a:spcBef>
              <a:spcAft>
                <a:spcPts val="0"/>
              </a:spcAft>
              <a:buClr>
                <a:srgbClr val="222222"/>
              </a:buClr>
              <a:buSzPts val="1200"/>
              <a:buFont typeface="Arial"/>
              <a:buChar char="●"/>
            </a:pPr>
            <a:r>
              <a:rPr lang="en" sz="1200">
                <a:solidFill>
                  <a:srgbClr val="222222"/>
                </a:solidFill>
              </a:rPr>
              <a:t>Si solo se indica un valor, todos los márgenes tienen ese valor.</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dos valores, el primero se asigna al margen superior e inferior y el segundo se asigna a los márgenes izquierdo y derecho.</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tres valores, el primero se asigna al margen superior, el tercero se asigna al margen inferior y el segundo valor se asigna los márgenes izquierdo y derecho.</a:t>
            </a:r>
            <a:endParaRPr/>
          </a:p>
          <a:p>
            <a:pPr indent="-304800" lvl="0" marL="736600" rtl="0" algn="l">
              <a:lnSpc>
                <a:spcPct val="150000"/>
              </a:lnSpc>
              <a:spcBef>
                <a:spcPts val="3400"/>
              </a:spcBef>
              <a:spcAft>
                <a:spcPts val="0"/>
              </a:spcAft>
              <a:buClr>
                <a:srgbClr val="222222"/>
              </a:buClr>
              <a:buSzPts val="1200"/>
              <a:buFont typeface="Arial"/>
              <a:buChar char="●"/>
            </a:pPr>
            <a:r>
              <a:rPr lang="en" sz="1200">
                <a:solidFill>
                  <a:srgbClr val="222222"/>
                </a:solidFill>
              </a:rPr>
              <a:t>Si se indican los cuatro valores, el orden de asignación es: margen superior, margen derecho, margen inferior y margen izquierdo.</a:t>
            </a:r>
            <a:endParaRPr/>
          </a:p>
          <a:p>
            <a:pPr indent="0" lvl="0" marL="0" rtl="0" algn="l">
              <a:spcBef>
                <a:spcPts val="2300"/>
              </a:spcBef>
              <a:spcAft>
                <a:spcPts val="0"/>
              </a:spcAft>
              <a:buNone/>
            </a:pPr>
            <a:r>
              <a:t/>
            </a:r>
            <a:endParaRPr/>
          </a:p>
        </p:txBody>
      </p:sp>
      <p:sp>
        <p:nvSpPr>
          <p:cNvPr id="229" name="Google Shape;22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solidFill>
                  <a:srgbClr val="222222"/>
                </a:solidFill>
              </a:rPr>
              <a:t>CSS permite modificar el aspecto de cada uno de los cuatro bordes de la caja de un elemento. Para cada borde se puede establecer su anchura o grosor, su color y su estilo, por lo que en total CSS define 20 propiedades relacionadas con los bordes.</a:t>
            </a:r>
            <a:endParaRPr/>
          </a:p>
        </p:txBody>
      </p:sp>
      <p:sp>
        <p:nvSpPr>
          <p:cNvPr id="242" name="Google Shape;24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100"/>
              <a:buFont typeface="Arial"/>
              <a:buNone/>
            </a:pPr>
            <a:r>
              <a:rPr lang="en" sz="1200">
                <a:solidFill>
                  <a:srgbClr val="222222"/>
                </a:solidFill>
              </a:rPr>
              <a:t>CSS permite modificar el aspecto de cada uno de los cuatro bordes de la caja de un elemento. Para cada borde se puede establecer su anchura o grosor, su color y su estilo, por lo que en total CSS define 20 propiedades relacionadas con los bordes.</a:t>
            </a:r>
            <a:endParaRPr/>
          </a:p>
          <a:p>
            <a:pPr indent="0" lvl="0" marL="0" rtl="0" algn="l">
              <a:lnSpc>
                <a:spcPct val="174545"/>
              </a:lnSpc>
              <a:spcBef>
                <a:spcPts val="1900"/>
              </a:spcBef>
              <a:spcAft>
                <a:spcPts val="0"/>
              </a:spcAft>
              <a:buClr>
                <a:schemeClr val="dk1"/>
              </a:buClr>
              <a:buSzPts val="1100"/>
              <a:buFont typeface="Arial"/>
              <a:buNone/>
            </a:pPr>
            <a:r>
              <a:rPr lang="en" sz="1200">
                <a:solidFill>
                  <a:srgbClr val="222222"/>
                </a:solidFill>
              </a:rPr>
              <a:t>El color de los bordes se controla con las cuatro propiedades siguientes:</a:t>
            </a:r>
            <a:endParaRPr/>
          </a:p>
          <a:p>
            <a:pPr indent="0" lvl="0" marL="0" rtl="0" algn="l">
              <a:lnSpc>
                <a:spcPct val="174545"/>
              </a:lnSpc>
              <a:spcBef>
                <a:spcPts val="1900"/>
              </a:spcBef>
              <a:spcAft>
                <a:spcPts val="0"/>
              </a:spcAft>
              <a:buClr>
                <a:schemeClr val="dk1"/>
              </a:buClr>
              <a:buSzPts val="1100"/>
              <a:buFont typeface="Arial"/>
              <a:buNone/>
            </a:pPr>
            <a:r>
              <a:rPr lang="en" sz="1600">
                <a:solidFill>
                  <a:srgbClr val="222222"/>
                </a:solidFill>
              </a:rPr>
              <a:t>border-top-color, border-right-color, border-bottom-color, border-left-color, </a:t>
            </a:r>
            <a:r>
              <a:rPr lang="en" sz="1200">
                <a:solidFill>
                  <a:srgbClr val="222222"/>
                </a:solidFill>
              </a:rPr>
              <a:t>Establece el color de cada uno de los cuatro bordes de los elementos</a:t>
            </a:r>
            <a:endParaRPr/>
          </a:p>
          <a:p>
            <a:pPr indent="0" lvl="0" marL="0" rtl="0" algn="l">
              <a:lnSpc>
                <a:spcPct val="174545"/>
              </a:lnSpc>
              <a:spcBef>
                <a:spcPts val="1900"/>
              </a:spcBef>
              <a:spcAft>
                <a:spcPts val="0"/>
              </a:spcAft>
              <a:buClr>
                <a:schemeClr val="dk1"/>
              </a:buClr>
              <a:buSzPts val="1100"/>
              <a:buFont typeface="Arial"/>
              <a:buNone/>
            </a:pPr>
            <a:r>
              <a:rPr lang="en" sz="1200">
                <a:solidFill>
                  <a:srgbClr val="222222"/>
                </a:solidFill>
              </a:rPr>
              <a:t>CSS incluye una propiedad </a:t>
            </a:r>
            <a:r>
              <a:rPr i="1" lang="en" sz="1200">
                <a:solidFill>
                  <a:srgbClr val="222222"/>
                </a:solidFill>
              </a:rPr>
              <a:t>"shorthand"</a:t>
            </a:r>
            <a:r>
              <a:rPr lang="en" sz="1200">
                <a:solidFill>
                  <a:srgbClr val="222222"/>
                </a:solidFill>
              </a:rPr>
              <a:t> llamada </a:t>
            </a:r>
            <a:r>
              <a:rPr lang="en">
                <a:solidFill>
                  <a:srgbClr val="06960E"/>
                </a:solidFill>
                <a:latin typeface="Consolas"/>
                <a:ea typeface="Consolas"/>
                <a:cs typeface="Consolas"/>
                <a:sym typeface="Consolas"/>
              </a:rPr>
              <a:t>border-color</a:t>
            </a:r>
            <a:r>
              <a:rPr lang="en" sz="1200">
                <a:solidFill>
                  <a:srgbClr val="222222"/>
                </a:solidFill>
              </a:rPr>
              <a:t> para establecer de forma simultánea el color de todos los bordes de una caja</a:t>
            </a:r>
            <a:endParaRPr/>
          </a:p>
        </p:txBody>
      </p:sp>
      <p:sp>
        <p:nvSpPr>
          <p:cNvPr id="253" name="Google Shape;25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100"/>
              <a:buFont typeface="Arial"/>
              <a:buNone/>
            </a:pPr>
            <a:r>
              <a:rPr lang="en" sz="1200">
                <a:solidFill>
                  <a:srgbClr val="222222"/>
                </a:solidFill>
              </a:rPr>
              <a:t>Por último, CSS permite establecer el estilo de cada uno de los bordes mediante las siguientes propiedades:</a:t>
            </a:r>
            <a:endParaRPr/>
          </a:p>
          <a:p>
            <a:pPr indent="0" lvl="0" marL="0" rtl="0" algn="l">
              <a:lnSpc>
                <a:spcPct val="174545"/>
              </a:lnSpc>
              <a:spcBef>
                <a:spcPts val="1900"/>
              </a:spcBef>
              <a:spcAft>
                <a:spcPts val="0"/>
              </a:spcAft>
              <a:buClr>
                <a:schemeClr val="dk1"/>
              </a:buClr>
              <a:buSzPts val="1100"/>
              <a:buFont typeface="Arial"/>
              <a:buNone/>
            </a:pPr>
            <a:r>
              <a:rPr lang="en" sz="1200">
                <a:solidFill>
                  <a:srgbClr val="222222"/>
                </a:solidFill>
              </a:rPr>
              <a:t>CSS incluye una propiedad </a:t>
            </a:r>
            <a:r>
              <a:rPr i="1" lang="en" sz="1200">
                <a:solidFill>
                  <a:srgbClr val="222222"/>
                </a:solidFill>
              </a:rPr>
              <a:t>"shorthand"</a:t>
            </a:r>
            <a:r>
              <a:rPr lang="en" sz="1200">
                <a:solidFill>
                  <a:srgbClr val="222222"/>
                </a:solidFill>
              </a:rPr>
              <a:t> llamada </a:t>
            </a:r>
            <a:r>
              <a:rPr lang="en">
                <a:solidFill>
                  <a:srgbClr val="06960E"/>
                </a:solidFill>
                <a:latin typeface="Consolas"/>
                <a:ea typeface="Consolas"/>
                <a:cs typeface="Consolas"/>
                <a:sym typeface="Consolas"/>
              </a:rPr>
              <a:t>border-color</a:t>
            </a:r>
            <a:r>
              <a:rPr lang="en" sz="1200">
                <a:solidFill>
                  <a:srgbClr val="222222"/>
                </a:solidFill>
              </a:rPr>
              <a:t> para establecer de forma simultánea el color de todos los bordes de una caja:</a:t>
            </a:r>
            <a:endParaRPr/>
          </a:p>
          <a:p>
            <a:pPr indent="0" lvl="0" marL="0" rtl="0" algn="l">
              <a:lnSpc>
                <a:spcPct val="174545"/>
              </a:lnSpc>
              <a:spcBef>
                <a:spcPts val="1900"/>
              </a:spcBef>
              <a:spcAft>
                <a:spcPts val="0"/>
              </a:spcAft>
              <a:buClr>
                <a:schemeClr val="dk1"/>
              </a:buClr>
              <a:buSzPts val="1100"/>
              <a:buFont typeface="Arial"/>
              <a:buNone/>
            </a:pPr>
            <a:r>
              <a:rPr lang="en" sz="1600">
                <a:solidFill>
                  <a:srgbClr val="222222"/>
                </a:solidFill>
              </a:rPr>
              <a:t>border-top-style, border-right-style, border-bottom-style, border-left-style</a:t>
            </a:r>
            <a:endParaRPr/>
          </a:p>
          <a:p>
            <a:pPr indent="0" lvl="0" marL="0" rtl="0" algn="l">
              <a:lnSpc>
                <a:spcPct val="174545"/>
              </a:lnSpc>
              <a:spcBef>
                <a:spcPts val="1900"/>
              </a:spcBef>
              <a:spcAft>
                <a:spcPts val="0"/>
              </a:spcAft>
              <a:buClr>
                <a:schemeClr val="dk1"/>
              </a:buClr>
              <a:buSzPts val="1100"/>
              <a:buFont typeface="Arial"/>
              <a:buNone/>
            </a:pPr>
            <a:r>
              <a:rPr lang="en" sz="1200">
                <a:solidFill>
                  <a:srgbClr val="222222"/>
                </a:solidFill>
              </a:rPr>
              <a:t>El estilo de los bordes sólo se puede indicar mediante alguna de las palabras reservadas definidas por CSS. Como el valor por defecto de esta propiedad es </a:t>
            </a:r>
            <a:r>
              <a:rPr lang="en">
                <a:solidFill>
                  <a:srgbClr val="06960E"/>
                </a:solidFill>
                <a:latin typeface="Consolas"/>
                <a:ea typeface="Consolas"/>
                <a:cs typeface="Consolas"/>
                <a:sym typeface="Consolas"/>
              </a:rPr>
              <a:t>none</a:t>
            </a:r>
            <a:r>
              <a:rPr lang="en" sz="1200">
                <a:solidFill>
                  <a:srgbClr val="222222"/>
                </a:solidFill>
              </a:rPr>
              <a:t>, los elementos no muestran ningún borde visible a menos que se establezca explícitamente un estilo de borde.</a:t>
            </a:r>
            <a:endParaRPr/>
          </a:p>
          <a:p>
            <a:pPr indent="0" lvl="0" marL="0" rtl="0" algn="l">
              <a:spcBef>
                <a:spcPts val="1900"/>
              </a:spcBef>
              <a:spcAft>
                <a:spcPts val="0"/>
              </a:spcAft>
              <a:buNone/>
            </a:pPr>
            <a:r>
              <a:t/>
            </a:r>
            <a:endParaRPr/>
          </a:p>
        </p:txBody>
      </p:sp>
      <p:sp>
        <p:nvSpPr>
          <p:cNvPr id="264" name="Google Shape;26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Los bordes más utilizados son </a:t>
            </a:r>
            <a:r>
              <a:rPr lang="en">
                <a:solidFill>
                  <a:srgbClr val="06960E"/>
                </a:solidFill>
                <a:latin typeface="Consolas"/>
                <a:ea typeface="Consolas"/>
                <a:cs typeface="Consolas"/>
                <a:sym typeface="Consolas"/>
              </a:rPr>
              <a:t>solid</a:t>
            </a:r>
            <a:r>
              <a:rPr lang="en" sz="1200">
                <a:solidFill>
                  <a:srgbClr val="222222"/>
                </a:solidFill>
              </a:rPr>
              <a:t> y </a:t>
            </a:r>
            <a:r>
              <a:rPr lang="en">
                <a:solidFill>
                  <a:srgbClr val="06960E"/>
                </a:solidFill>
                <a:latin typeface="Consolas"/>
                <a:ea typeface="Consolas"/>
                <a:cs typeface="Consolas"/>
                <a:sym typeface="Consolas"/>
              </a:rPr>
              <a:t>dashed</a:t>
            </a:r>
            <a:r>
              <a:rPr lang="en" sz="1200">
                <a:solidFill>
                  <a:srgbClr val="222222"/>
                </a:solidFill>
              </a:rPr>
              <a:t>, seguidos de </a:t>
            </a:r>
            <a:r>
              <a:rPr lang="en">
                <a:solidFill>
                  <a:srgbClr val="06960E"/>
                </a:solidFill>
                <a:latin typeface="Consolas"/>
                <a:ea typeface="Consolas"/>
                <a:cs typeface="Consolas"/>
                <a:sym typeface="Consolas"/>
              </a:rPr>
              <a:t>double</a:t>
            </a:r>
            <a:r>
              <a:rPr lang="en" sz="1200">
                <a:solidFill>
                  <a:srgbClr val="222222"/>
                </a:solidFill>
              </a:rPr>
              <a:t> y </a:t>
            </a:r>
            <a:r>
              <a:rPr lang="en">
                <a:solidFill>
                  <a:srgbClr val="06960E"/>
                </a:solidFill>
                <a:latin typeface="Consolas"/>
                <a:ea typeface="Consolas"/>
                <a:cs typeface="Consolas"/>
                <a:sym typeface="Consolas"/>
              </a:rPr>
              <a:t>dotted</a:t>
            </a:r>
            <a:r>
              <a:rPr lang="en" sz="1200">
                <a:solidFill>
                  <a:srgbClr val="222222"/>
                </a:solidFill>
              </a:rPr>
              <a:t>. Los estilos </a:t>
            </a:r>
            <a:r>
              <a:rPr lang="en">
                <a:solidFill>
                  <a:srgbClr val="06960E"/>
                </a:solidFill>
                <a:latin typeface="Consolas"/>
                <a:ea typeface="Consolas"/>
                <a:cs typeface="Consolas"/>
                <a:sym typeface="Consolas"/>
              </a:rPr>
              <a:t>none</a:t>
            </a:r>
            <a:r>
              <a:rPr lang="en" sz="1200">
                <a:solidFill>
                  <a:srgbClr val="222222"/>
                </a:solidFill>
              </a:rPr>
              <a:t> y </a:t>
            </a:r>
            <a:r>
              <a:rPr lang="en">
                <a:solidFill>
                  <a:srgbClr val="06960E"/>
                </a:solidFill>
                <a:latin typeface="Consolas"/>
                <a:ea typeface="Consolas"/>
                <a:cs typeface="Consolas"/>
                <a:sym typeface="Consolas"/>
              </a:rPr>
              <a:t>hidden</a:t>
            </a:r>
            <a:r>
              <a:rPr lang="en" sz="1200">
                <a:solidFill>
                  <a:srgbClr val="222222"/>
                </a:solidFill>
              </a:rPr>
              <a:t>son idénticos visualmente, pero se diferencian en la forma que los navegadores resuelven los conflictos entre los bordes de las celdas adyacentes en las tablas.</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Para establecer de forma simultánea los estilos de todos los bordes de una caja, es necesario utilizar la propiedad </a:t>
            </a:r>
            <a:r>
              <a:rPr i="1" lang="en" sz="1200">
                <a:solidFill>
                  <a:srgbClr val="222222"/>
                </a:solidFill>
              </a:rPr>
              <a:t>"shorthand"</a:t>
            </a:r>
            <a:r>
              <a:rPr lang="en" sz="1200">
                <a:solidFill>
                  <a:srgbClr val="222222"/>
                </a:solidFill>
              </a:rPr>
              <a:t> llamada </a:t>
            </a:r>
            <a:r>
              <a:rPr lang="en">
                <a:solidFill>
                  <a:srgbClr val="06960E"/>
                </a:solidFill>
                <a:latin typeface="Consolas"/>
                <a:ea typeface="Consolas"/>
                <a:cs typeface="Consolas"/>
                <a:sym typeface="Consolas"/>
              </a:rPr>
              <a:t>border-style</a:t>
            </a:r>
            <a:r>
              <a:rPr lang="en" sz="1200">
                <a:solidFill>
                  <a:srgbClr val="222222"/>
                </a:solidFill>
              </a:rPr>
              <a:t>:</a:t>
            </a:r>
            <a:endParaRPr/>
          </a:p>
        </p:txBody>
      </p:sp>
      <p:sp>
        <p:nvSpPr>
          <p:cNvPr id="275" name="Google Shape;27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f1567f5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24f1567f58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200"/>
              <a:buFont typeface="Arial"/>
              <a:buNone/>
            </a:pPr>
            <a:r>
              <a:rPr lang="en">
                <a:solidFill>
                  <a:schemeClr val="dk1"/>
                </a:solidFill>
              </a:rPr>
              <a:t>Comencemos explicando qué es esto del contenido y la presentación. "El qué y el cómo" ("qué" es lo que quieres mostrar y "cómo" deseas mostrarlo) y el motivo por el que es tan importante que estén bien separados.</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El contenido es lo que se escribe con el HTML. Es aquella información que se presenta en una página, tanto textos como imágenes, banners, interfaces de usuario, formularios, barras de navegación, así como cualquier otro elemento que encontramos dentro de una web.</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La presentación es cómo deseamos que ese contenido se muestre en la página. Los colores, distancias de márgenes, colocación de los elementos en el layout, tipografías, fondos, etc. forman parte de la presentación.</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Antiguamente contenido y presentación iban juntos en un mismo archivo, dentro del código HTML. Existían etiquetas para definir la tipografía, el tamaño de los textos, atributos para definir el color de fondo de una página o una tabla, los márgenes, etc. Incluso cuando creábamos una estructura en la página (por ejemplo contenidos en dos columnas, con un pie, cabecera, etc.) en el propio HTML teníamos que definir íbamos a colocar cada cosa, el tamaño de las columnas, su posición, color, etc. Todo lo que son estilos o forma con la que se presentan esos elementos, debe indicarse en el CSS. En todas y cada una de las páginas que componen el sitio web se enlaza con la hoja de estilos, de modo que todas comparten un mismo aspecto. De este modo, cuando deseamos cambiar cualquier cosa relacionada con el aspecto de la página, solo necesitamos tocar la hoja de estilo, una única vez, en un único archivo y con ello se alterará la presentación de todas las páginas del sitio. Si hemos seguido las reglas básicas y las buenas prácticas relacionadas con el CSS, solo tendremos que tocar el código en un único lugar, el archivo con nuestras CSS, y ello nos permitirá cambiar radicalmente el aspecto de la web, en todas las páginas que componen el sitio.</a:t>
            </a:r>
            <a:endParaRPr/>
          </a:p>
          <a:p>
            <a:pPr indent="0" lvl="0" marL="0" rtl="0" algn="l">
              <a:spcBef>
                <a:spcPts val="1900"/>
              </a:spcBef>
              <a:spcAft>
                <a:spcPts val="0"/>
              </a:spcAft>
              <a:buNone/>
            </a:pPr>
            <a:r>
              <a:t/>
            </a:r>
            <a:endParaRPr/>
          </a:p>
        </p:txBody>
      </p:sp>
      <p:sp>
        <p:nvSpPr>
          <p:cNvPr id="93" name="Google Shape;93;g24f1567f58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rPr>
              <a:t>Los bordes más utilizados son </a:t>
            </a:r>
            <a:r>
              <a:rPr lang="en">
                <a:solidFill>
                  <a:srgbClr val="06960E"/>
                </a:solidFill>
                <a:latin typeface="Consolas"/>
                <a:ea typeface="Consolas"/>
                <a:cs typeface="Consolas"/>
                <a:sym typeface="Consolas"/>
              </a:rPr>
              <a:t>solid</a:t>
            </a:r>
            <a:r>
              <a:rPr lang="en" sz="1200">
                <a:solidFill>
                  <a:srgbClr val="222222"/>
                </a:solidFill>
              </a:rPr>
              <a:t> y </a:t>
            </a:r>
            <a:r>
              <a:rPr lang="en">
                <a:solidFill>
                  <a:srgbClr val="06960E"/>
                </a:solidFill>
                <a:latin typeface="Consolas"/>
                <a:ea typeface="Consolas"/>
                <a:cs typeface="Consolas"/>
                <a:sym typeface="Consolas"/>
              </a:rPr>
              <a:t>dashed</a:t>
            </a:r>
            <a:r>
              <a:rPr lang="en" sz="1200">
                <a:solidFill>
                  <a:srgbClr val="222222"/>
                </a:solidFill>
              </a:rPr>
              <a:t>, seguidos de </a:t>
            </a:r>
            <a:r>
              <a:rPr lang="en">
                <a:solidFill>
                  <a:srgbClr val="06960E"/>
                </a:solidFill>
                <a:latin typeface="Consolas"/>
                <a:ea typeface="Consolas"/>
                <a:cs typeface="Consolas"/>
                <a:sym typeface="Consolas"/>
              </a:rPr>
              <a:t>double</a:t>
            </a:r>
            <a:r>
              <a:rPr lang="en" sz="1200">
                <a:solidFill>
                  <a:srgbClr val="222222"/>
                </a:solidFill>
              </a:rPr>
              <a:t> y </a:t>
            </a:r>
            <a:r>
              <a:rPr lang="en">
                <a:solidFill>
                  <a:srgbClr val="06960E"/>
                </a:solidFill>
                <a:latin typeface="Consolas"/>
                <a:ea typeface="Consolas"/>
                <a:cs typeface="Consolas"/>
                <a:sym typeface="Consolas"/>
              </a:rPr>
              <a:t>dotted</a:t>
            </a:r>
            <a:r>
              <a:rPr lang="en" sz="1200">
                <a:solidFill>
                  <a:srgbClr val="222222"/>
                </a:solidFill>
              </a:rPr>
              <a:t>. Los estilos </a:t>
            </a:r>
            <a:r>
              <a:rPr lang="en">
                <a:solidFill>
                  <a:srgbClr val="06960E"/>
                </a:solidFill>
                <a:latin typeface="Consolas"/>
                <a:ea typeface="Consolas"/>
                <a:cs typeface="Consolas"/>
                <a:sym typeface="Consolas"/>
              </a:rPr>
              <a:t>none</a:t>
            </a:r>
            <a:r>
              <a:rPr lang="en" sz="1200">
                <a:solidFill>
                  <a:srgbClr val="222222"/>
                </a:solidFill>
              </a:rPr>
              <a:t> y </a:t>
            </a:r>
            <a:r>
              <a:rPr lang="en">
                <a:solidFill>
                  <a:srgbClr val="06960E"/>
                </a:solidFill>
                <a:latin typeface="Consolas"/>
                <a:ea typeface="Consolas"/>
                <a:cs typeface="Consolas"/>
                <a:sym typeface="Consolas"/>
              </a:rPr>
              <a:t>hidden</a:t>
            </a:r>
            <a:r>
              <a:rPr lang="en" sz="1200">
                <a:solidFill>
                  <a:srgbClr val="222222"/>
                </a:solidFill>
              </a:rPr>
              <a:t>son idénticos visualmente, pero se diferencian en la forma que los navegadores resuelven los conflictos entre los bordes de las celdas adyacentes en las tablas.</a:t>
            </a:r>
            <a:endParaRPr/>
          </a:p>
          <a:p>
            <a:pPr indent="0" lvl="0" marL="0" rtl="0" algn="l">
              <a:lnSpc>
                <a:spcPct val="150000"/>
              </a:lnSpc>
              <a:spcBef>
                <a:spcPts val="1100"/>
              </a:spcBef>
              <a:spcAft>
                <a:spcPts val="0"/>
              </a:spcAft>
              <a:buClr>
                <a:schemeClr val="dk1"/>
              </a:buClr>
              <a:buSzPts val="1100"/>
              <a:buFont typeface="Arial"/>
              <a:buNone/>
            </a:pPr>
            <a:r>
              <a:rPr lang="en" sz="1200">
                <a:solidFill>
                  <a:srgbClr val="222222"/>
                </a:solidFill>
              </a:rPr>
              <a:t>Para establecer de forma simultánea los estilos de todos los bordes de una caja, es necesario utilizar la propiedad </a:t>
            </a:r>
            <a:r>
              <a:rPr i="1" lang="en" sz="1200">
                <a:solidFill>
                  <a:srgbClr val="222222"/>
                </a:solidFill>
              </a:rPr>
              <a:t>"shorthand"</a:t>
            </a:r>
            <a:r>
              <a:rPr lang="en" sz="1200">
                <a:solidFill>
                  <a:srgbClr val="222222"/>
                </a:solidFill>
              </a:rPr>
              <a:t> llamada </a:t>
            </a:r>
            <a:r>
              <a:rPr lang="en">
                <a:solidFill>
                  <a:srgbClr val="06960E"/>
                </a:solidFill>
                <a:latin typeface="Consolas"/>
                <a:ea typeface="Consolas"/>
                <a:cs typeface="Consolas"/>
                <a:sym typeface="Consolas"/>
              </a:rPr>
              <a:t>border-style</a:t>
            </a:r>
            <a:r>
              <a:rPr lang="en" sz="1200">
                <a:solidFill>
                  <a:srgbClr val="222222"/>
                </a:solidFill>
              </a:rPr>
              <a:t>:</a:t>
            </a:r>
            <a:endParaRPr/>
          </a:p>
        </p:txBody>
      </p:sp>
      <p:sp>
        <p:nvSpPr>
          <p:cNvPr id="285" name="Google Shape;2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114300" rtl="0" algn="l">
              <a:lnSpc>
                <a:spcPct val="174545"/>
              </a:lnSpc>
              <a:spcBef>
                <a:spcPts val="0"/>
              </a:spcBef>
              <a:spcAft>
                <a:spcPts val="0"/>
              </a:spcAft>
              <a:buClr>
                <a:schemeClr val="dk1"/>
              </a:buClr>
              <a:buSzPts val="1320"/>
              <a:buFont typeface="Arial"/>
              <a:buNone/>
            </a:pPr>
            <a:r>
              <a:rPr lang="en" sz="1200">
                <a:solidFill>
                  <a:schemeClr val="dk1"/>
                </a:solidFill>
              </a:rPr>
              <a:t>Para definir un estilo se utilizan atributos como font-size,text-decoration... seguidos de dos puntos y el valor que le deseemos asignar. Podemos definir un estilo a base de definir muchos atributos separados por punto y coma.</a:t>
            </a:r>
            <a:endParaRPr/>
          </a:p>
          <a:p>
            <a:pPr indent="0" lvl="0" marL="114300" rtl="0" algn="l">
              <a:lnSpc>
                <a:spcPct val="174545"/>
              </a:lnSpc>
              <a:spcBef>
                <a:spcPts val="0"/>
              </a:spcBef>
              <a:spcAft>
                <a:spcPts val="0"/>
              </a:spcAft>
              <a:buClr>
                <a:schemeClr val="dk1"/>
              </a:buClr>
              <a:buSzPts val="1100"/>
              <a:buFont typeface="Arial"/>
              <a:buNone/>
            </a:pPr>
            <a:r>
              <a:rPr lang="en" sz="1200">
                <a:solidFill>
                  <a:schemeClr val="dk1"/>
                </a:solidFill>
              </a:rPr>
              <a:t>Ejemplo:</a:t>
            </a:r>
            <a:endParaRPr/>
          </a:p>
          <a:p>
            <a:pPr indent="0" lvl="0" marL="114300" rtl="0" algn="l">
              <a:lnSpc>
                <a:spcPct val="174545"/>
              </a:lnSpc>
              <a:spcBef>
                <a:spcPts val="0"/>
              </a:spcBef>
              <a:spcAft>
                <a:spcPts val="0"/>
              </a:spcAft>
              <a:buClr>
                <a:schemeClr val="dk1"/>
              </a:buClr>
              <a:buSzPts val="1100"/>
              <a:buFont typeface="Arial"/>
              <a:buNone/>
            </a:pPr>
            <a:r>
              <a:rPr lang="en" sz="1200">
                <a:solidFill>
                  <a:schemeClr val="dk1"/>
                </a:solidFill>
              </a:rPr>
              <a:t>font-size: 10pt; text-decoration: underline; color: black; </a:t>
            </a:r>
            <a:endParaRPr/>
          </a:p>
          <a:p>
            <a:pPr indent="0" lvl="0" marL="114300" rtl="0" algn="l">
              <a:lnSpc>
                <a:spcPct val="174545"/>
              </a:lnSpc>
              <a:spcBef>
                <a:spcPts val="0"/>
              </a:spcBef>
              <a:spcAft>
                <a:spcPts val="0"/>
              </a:spcAft>
              <a:buClr>
                <a:schemeClr val="dk1"/>
              </a:buClr>
              <a:buSzPts val="1100"/>
              <a:buFont typeface="Arial"/>
              <a:buNone/>
            </a:pPr>
            <a:r>
              <a:rPr lang="en" sz="1200">
                <a:solidFill>
                  <a:schemeClr val="dk1"/>
                </a:solidFill>
              </a:rPr>
              <a:t> Para definir el estilo de una etiqueta se escribe la etiqueta seguida de la lista de atributos encerrados entre llaves.</a:t>
            </a:r>
            <a:endParaRPr/>
          </a:p>
          <a:p>
            <a:pPr indent="0" lvl="0" marL="114300" rtl="0" algn="l">
              <a:lnSpc>
                <a:spcPct val="174545"/>
              </a:lnSpc>
              <a:spcBef>
                <a:spcPts val="0"/>
              </a:spcBef>
              <a:spcAft>
                <a:spcPts val="0"/>
              </a:spcAft>
              <a:buClr>
                <a:schemeClr val="dk1"/>
              </a:buClr>
              <a:buSzPts val="1100"/>
              <a:buFont typeface="Arial"/>
              <a:buNone/>
            </a:pPr>
            <a:r>
              <a:rPr lang="en" sz="1200">
                <a:solidFill>
                  <a:schemeClr val="dk1"/>
                </a:solidFill>
              </a:rPr>
              <a:t>Ejemplo:</a:t>
            </a:r>
            <a:endParaRPr/>
          </a:p>
          <a:p>
            <a:pPr indent="0" lvl="0" marL="114300" rtl="0" algn="l">
              <a:lnSpc>
                <a:spcPct val="174545"/>
              </a:lnSpc>
              <a:spcBef>
                <a:spcPts val="0"/>
              </a:spcBef>
              <a:spcAft>
                <a:spcPts val="0"/>
              </a:spcAft>
              <a:buClr>
                <a:schemeClr val="dk1"/>
              </a:buClr>
              <a:buSzPts val="1100"/>
              <a:buFont typeface="Arial"/>
              <a:buNone/>
            </a:pPr>
            <a:r>
              <a:rPr lang="en" sz="1200">
                <a:solidFill>
                  <a:schemeClr val="dk1"/>
                </a:solidFill>
              </a:rPr>
              <a:t>H1{text-align: center; color:black}</a:t>
            </a:r>
            <a:endParaRPr/>
          </a:p>
        </p:txBody>
      </p:sp>
      <p:sp>
        <p:nvSpPr>
          <p:cNvPr id="294" name="Google Shape;29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571500" rtl="0" algn="l">
              <a:lnSpc>
                <a:spcPct val="150000"/>
              </a:lnSpc>
              <a:spcBef>
                <a:spcPts val="0"/>
              </a:spcBef>
              <a:spcAft>
                <a:spcPts val="0"/>
              </a:spcAft>
              <a:buClr>
                <a:schemeClr val="dk1"/>
              </a:buClr>
              <a:buSzPts val="1320"/>
              <a:buFont typeface="Arial"/>
              <a:buNone/>
            </a:pPr>
            <a:r>
              <a:rPr lang="en" sz="1200">
                <a:solidFill>
                  <a:schemeClr val="dk1"/>
                </a:solidFill>
              </a:rPr>
              <a:t>Otro tipo de valores que se pueden utilizar en las hojas de estilo en cascada son las URL, que sirven para especificar rutas hacia elementos como imágenes a colocar en fondos de elementos. Las URL en CSS se especifican con la notación url(valor), siendo valor la URL a la que queremos dirigirnos, que puede ser absoluta o relativa. Si es relativa, el navegador la interpreta desde el documento CSS donde estamos, si es que es un archivo CSS, o desde el documento HTML donde estamos, si es que los estilos los estamos colocando directamente en el archivo HTML. a URL se puede indicar con comillas dobles, simples o sin comillas. Por ejemplo: </a:t>
            </a:r>
            <a:endParaRPr/>
          </a:p>
          <a:p>
            <a:pPr indent="-304800" lvl="0" marL="1371600" rtl="0" algn="l">
              <a:lnSpc>
                <a:spcPct val="150000"/>
              </a:lnSpc>
              <a:spcBef>
                <a:spcPts val="0"/>
              </a:spcBef>
              <a:spcAft>
                <a:spcPts val="0"/>
              </a:spcAft>
              <a:buClr>
                <a:schemeClr val="dk1"/>
              </a:buClr>
              <a:buSzPts val="1200"/>
              <a:buFont typeface="Arial"/>
              <a:buChar char="●"/>
            </a:pPr>
            <a:r>
              <a:rPr lang="en" sz="1200">
                <a:solidFill>
                  <a:schemeClr val="dk1"/>
                </a:solidFill>
              </a:rPr>
              <a:t>url(http://www.sitio.com/images/miimagen.gif) </a:t>
            </a:r>
            <a:endParaRPr/>
          </a:p>
          <a:p>
            <a:pPr indent="-304800" lvl="0" marL="1371600" rtl="0" algn="l">
              <a:lnSpc>
                <a:spcPct val="150000"/>
              </a:lnSpc>
              <a:spcBef>
                <a:spcPts val="0"/>
              </a:spcBef>
              <a:spcAft>
                <a:spcPts val="0"/>
              </a:spcAft>
              <a:buClr>
                <a:schemeClr val="dk1"/>
              </a:buClr>
              <a:buSzPts val="1200"/>
              <a:buFont typeface="Arial"/>
              <a:buChar char="●"/>
            </a:pPr>
            <a:r>
              <a:rPr lang="en" sz="1200">
                <a:solidFill>
                  <a:schemeClr val="dk1"/>
                </a:solidFill>
              </a:rPr>
              <a:t>url("../images/otraimagen.jpg")</a:t>
            </a:r>
            <a:endParaRPr/>
          </a:p>
          <a:p>
            <a:pPr indent="0" lvl="0" marL="0" rtl="0" algn="l">
              <a:spcBef>
                <a:spcPts val="0"/>
              </a:spcBef>
              <a:spcAft>
                <a:spcPts val="0"/>
              </a:spcAft>
              <a:buNone/>
            </a:pPr>
            <a:r>
              <a:t/>
            </a:r>
            <a:endParaRPr/>
          </a:p>
        </p:txBody>
      </p:sp>
      <p:sp>
        <p:nvSpPr>
          <p:cNvPr id="304" name="Google Shape;30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63636"/>
              </a:lnSpc>
              <a:spcBef>
                <a:spcPts val="0"/>
              </a:spcBef>
              <a:spcAft>
                <a:spcPts val="0"/>
              </a:spcAft>
              <a:buClr>
                <a:schemeClr val="dk1"/>
              </a:buClr>
              <a:buSzPts val="1200"/>
              <a:buFont typeface="Arial"/>
              <a:buNone/>
            </a:pPr>
            <a:r>
              <a:rPr lang="en">
                <a:solidFill>
                  <a:schemeClr val="dk1"/>
                </a:solidFill>
              </a:rPr>
              <a:t>Selecciona los elementos que se encuentran dentro de otros elementos. Un elemento es descendiente de otro cuando se encuentra entre las etiquetas de apertura y de cierre del otro elemento.</a:t>
            </a:r>
            <a:endParaRPr/>
          </a:p>
          <a:p>
            <a:pPr indent="0" lvl="0" marL="0" rtl="0" algn="l">
              <a:lnSpc>
                <a:spcPct val="163636"/>
              </a:lnSpc>
              <a:spcBef>
                <a:spcPts val="1200"/>
              </a:spcBef>
              <a:spcAft>
                <a:spcPts val="0"/>
              </a:spcAft>
              <a:buClr>
                <a:schemeClr val="dk1"/>
              </a:buClr>
              <a:buSzPts val="1200"/>
              <a:buFont typeface="Arial"/>
              <a:buNone/>
            </a:pPr>
            <a:r>
              <a:rPr lang="en">
                <a:solidFill>
                  <a:schemeClr val="dk1"/>
                </a:solidFill>
              </a:rPr>
              <a:t>El selector del siguiente ejemplo selecciona todos los elementos </a:t>
            </a:r>
            <a:r>
              <a:rPr lang="en" sz="1050">
                <a:solidFill>
                  <a:schemeClr val="dk1"/>
                </a:solidFill>
              </a:rPr>
              <a:t>&lt;span&gt;</a:t>
            </a:r>
            <a:r>
              <a:rPr lang="en">
                <a:solidFill>
                  <a:schemeClr val="dk1"/>
                </a:solidFill>
              </a:rPr>
              <a:t> de la página que se encuentren dentro de un elemento </a:t>
            </a:r>
            <a:r>
              <a:rPr lang="en" sz="1050">
                <a:solidFill>
                  <a:schemeClr val="dk1"/>
                </a:solidFill>
              </a:rPr>
              <a:t>&lt;p&gt;</a:t>
            </a:r>
            <a:r>
              <a:rPr lang="en">
                <a:solidFill>
                  <a:schemeClr val="dk1"/>
                </a:solidFill>
              </a:rPr>
              <a:t>:</a:t>
            </a:r>
            <a:endParaRPr/>
          </a:p>
          <a:p>
            <a:pPr indent="0" lvl="0" marL="0" rtl="0" algn="l">
              <a:lnSpc>
                <a:spcPct val="163636"/>
              </a:lnSpc>
              <a:spcBef>
                <a:spcPts val="1200"/>
              </a:spcBef>
              <a:spcAft>
                <a:spcPts val="0"/>
              </a:spcAft>
              <a:buClr>
                <a:schemeClr val="dk1"/>
              </a:buClr>
              <a:buSzPts val="1200"/>
              <a:buFont typeface="Arial"/>
              <a:buNone/>
            </a:pPr>
            <a:r>
              <a:rPr lang="en">
                <a:solidFill>
                  <a:schemeClr val="dk1"/>
                </a:solidFill>
              </a:rPr>
              <a:t>El selector </a:t>
            </a:r>
            <a:r>
              <a:rPr lang="en" sz="1050">
                <a:solidFill>
                  <a:schemeClr val="dk1"/>
                </a:solidFill>
              </a:rPr>
              <a:t>p span</a:t>
            </a:r>
            <a:r>
              <a:rPr lang="en">
                <a:solidFill>
                  <a:schemeClr val="dk1"/>
                </a:solidFill>
              </a:rPr>
              <a:t> selecciona tanto </a:t>
            </a:r>
            <a:r>
              <a:rPr lang="en" sz="1050">
                <a:solidFill>
                  <a:schemeClr val="dk1"/>
                </a:solidFill>
              </a:rPr>
              <a:t>texto1</a:t>
            </a:r>
            <a:r>
              <a:rPr lang="en">
                <a:solidFill>
                  <a:schemeClr val="dk1"/>
                </a:solidFill>
              </a:rPr>
              <a:t> como </a:t>
            </a:r>
            <a:r>
              <a:rPr lang="en" sz="1050">
                <a:solidFill>
                  <a:schemeClr val="dk1"/>
                </a:solidFill>
              </a:rPr>
              <a:t>texto2</a:t>
            </a:r>
            <a:r>
              <a:rPr lang="en">
                <a:solidFill>
                  <a:schemeClr val="dk1"/>
                </a:solidFill>
              </a:rPr>
              <a:t>. El motivo es que en el selector descendente, un elemento no tiene que ser descendiente directo del otro. La única condición es que un elemento debe estar dentro de otro elemento, sin importar el nivel de profundidad en el que se encuentre.</a:t>
            </a:r>
            <a:endParaRPr/>
          </a:p>
          <a:p>
            <a:pPr indent="0" lvl="0" marL="0" rtl="0" algn="l">
              <a:lnSpc>
                <a:spcPct val="163636"/>
              </a:lnSpc>
              <a:spcBef>
                <a:spcPts val="1200"/>
              </a:spcBef>
              <a:spcAft>
                <a:spcPts val="0"/>
              </a:spcAft>
              <a:buClr>
                <a:schemeClr val="dk1"/>
              </a:buClr>
              <a:buSzPts val="1200"/>
              <a:buFont typeface="Arial"/>
              <a:buNone/>
            </a:pPr>
            <a:r>
              <a:rPr lang="en">
                <a:solidFill>
                  <a:schemeClr val="dk1"/>
                </a:solidFill>
              </a:rPr>
              <a:t>Al resto de elementos </a:t>
            </a:r>
            <a:r>
              <a:rPr lang="en" sz="1050">
                <a:solidFill>
                  <a:schemeClr val="dk1"/>
                </a:solidFill>
              </a:rPr>
              <a:t>&lt;span&gt;</a:t>
            </a:r>
            <a:r>
              <a:rPr lang="en">
                <a:solidFill>
                  <a:schemeClr val="dk1"/>
                </a:solidFill>
              </a:rPr>
              <a:t> de la página que no están dentro de un elemento </a:t>
            </a:r>
            <a:r>
              <a:rPr lang="en" sz="1050">
                <a:solidFill>
                  <a:schemeClr val="dk1"/>
                </a:solidFill>
              </a:rPr>
              <a:t>&lt;p&gt;</a:t>
            </a:r>
            <a:r>
              <a:rPr lang="en">
                <a:solidFill>
                  <a:schemeClr val="dk1"/>
                </a:solidFill>
              </a:rPr>
              <a:t>, no se les aplica la regla CSS anterior.</a:t>
            </a:r>
            <a:endParaRPr/>
          </a:p>
          <a:p>
            <a:pPr indent="0" lvl="0" marL="0" rtl="0" algn="l">
              <a:lnSpc>
                <a:spcPct val="163636"/>
              </a:lnSpc>
              <a:spcBef>
                <a:spcPts val="1200"/>
              </a:spcBef>
              <a:spcAft>
                <a:spcPts val="0"/>
              </a:spcAft>
              <a:buClr>
                <a:schemeClr val="dk1"/>
              </a:buClr>
              <a:buSzPts val="1200"/>
              <a:buFont typeface="Arial"/>
              <a:buNone/>
            </a:pPr>
            <a:r>
              <a:rPr lang="en">
                <a:solidFill>
                  <a:schemeClr val="dk1"/>
                </a:solidFill>
              </a:rPr>
              <a:t>Los selectores descendentes permiten aumentar la precisión del selector de tipo o etiqueta</a:t>
            </a:r>
            <a:endParaRPr/>
          </a:p>
          <a:p>
            <a:pPr indent="0" lvl="0" marL="0" rtl="0" algn="l">
              <a:spcBef>
                <a:spcPts val="1200"/>
              </a:spcBef>
              <a:spcAft>
                <a:spcPts val="0"/>
              </a:spcAft>
              <a:buNone/>
            </a:pPr>
            <a:r>
              <a:t/>
            </a:r>
            <a:endParaRPr/>
          </a:p>
        </p:txBody>
      </p:sp>
      <p:sp>
        <p:nvSpPr>
          <p:cNvPr id="313" name="Google Shape;31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En lo posible, hacer el maqueta de la home desde cero y con el proyector para que se vea como se trabaja por pasos.</a:t>
            </a:r>
            <a:endParaRPr/>
          </a:p>
        </p:txBody>
      </p:sp>
      <p:sp>
        <p:nvSpPr>
          <p:cNvPr id="325" name="Google Shape;32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200"/>
              <a:buFont typeface="Arial"/>
              <a:buNone/>
            </a:pPr>
            <a:r>
              <a:rPr lang="en">
                <a:solidFill>
                  <a:schemeClr val="dk1"/>
                </a:solidFill>
              </a:rPr>
              <a:t>Comencemos explicando qué es esto del contenido y la presentación. "El qué y el cómo" ("qué" es lo que quieres mostrar y "cómo" deseas mostrarlo) y el motivo por el que es tan importante que estén bien separados.</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El contenido es lo que se escribe con el HTML. Es aquella información que se presenta en una página, tanto textos como imágenes, banners, interfaces de usuario, formularios, barras de navegación, así como cualquier otro elemento que encontramos dentro de una web.</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La presentación es cómo deseamos que ese contenido se muestre en la página. Los colores, distancias de márgenes, colocación de los elementos en el layout, tipografías, fondos, etc. forman parte de la presentación.</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Antiguamente contenido y presentación iban juntos en un mismo archivo, dentro del código HTML. Existían etiquetas para definir la tipografía, el tamaño de los textos, atributos para definir el color de fondo de una página o una tabla, los márgenes, etc. Incluso cuando creábamos una estructura en la página (por ejemplo contenidos en dos columnas, con un pie, cabecera, etc.) en el propio HTML teníamos que definir íbamos a colocar cada cosa, el tamaño de las columnas, su posición, color, etc. Todo lo que son estilos o forma con la que se presentan esos elementos, debe indicarse en el CSS. En todas y cada una de las páginas que componen el sitio web se enlaza con la hoja de estilos, de modo que todas comparten un mismo aspecto. De este modo, cuando deseamos cambiar cualquier cosa relacionada con el aspecto de la página, solo necesitamos tocar la hoja de estilo, una única vez, en un único archivo y con ello se alterará la presentación de todas las páginas del sitio. Si hemos seguido las reglas básicas y las buenas prácticas relacionadas con el CSS, solo tendremos que tocar el código en un único lugar, el archivo con nuestras CSS, y ello nos permitirá cambiar radicalmente el aspecto de la web, en todas las páginas que componen el sitio.</a:t>
            </a:r>
            <a:endParaRPr/>
          </a:p>
          <a:p>
            <a:pPr indent="0" lvl="0" marL="0" rtl="0" algn="l">
              <a:spcBef>
                <a:spcPts val="1900"/>
              </a:spcBef>
              <a:spcAft>
                <a:spcPts val="0"/>
              </a:spcAft>
              <a:buNone/>
            </a:pPr>
            <a:r>
              <a:t/>
            </a:r>
            <a:endParaRPr/>
          </a:p>
        </p:txBody>
      </p:sp>
      <p:sp>
        <p:nvSpPr>
          <p:cNvPr id="102" name="Google Shape;10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200">
                <a:solidFill>
                  <a:schemeClr val="dk1"/>
                </a:solidFill>
              </a:rPr>
              <a:t>El modelo de cajas o "box model"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endParaRPr/>
          </a:p>
          <a:p>
            <a:pPr indent="0" lvl="0" marL="0" rtl="0" algn="l">
              <a:spcBef>
                <a:spcPts val="1200"/>
              </a:spcBef>
              <a:spcAft>
                <a:spcPts val="0"/>
              </a:spcAft>
              <a:buClr>
                <a:schemeClr val="dk1"/>
              </a:buClr>
              <a:buSzPts val="1100"/>
              <a:buFont typeface="Arial"/>
              <a:buNone/>
            </a:pPr>
            <a:r>
              <a:rPr lang="en" sz="1200">
                <a:solidFill>
                  <a:schemeClr val="dk1"/>
                </a:solidFill>
              </a:rPr>
              <a:t>Las cajas de una página se crean automáticamente. Cada vez que se inserta una etiqueta HTML, se crea una nueva caja rectangular que encierra los contenidos de ese elemento. </a:t>
            </a:r>
            <a:endParaRPr/>
          </a:p>
          <a:p>
            <a:pPr indent="0" lvl="0" marL="0" rtl="0" algn="l">
              <a:spcBef>
                <a:spcPts val="1200"/>
              </a:spcBef>
              <a:spcAft>
                <a:spcPts val="0"/>
              </a:spcAft>
              <a:buClr>
                <a:schemeClr val="dk1"/>
              </a:buClr>
              <a:buSzPts val="1100"/>
              <a:buFont typeface="Arial"/>
              <a:buNone/>
            </a:pPr>
            <a:r>
              <a:rPr lang="en" sz="1200">
                <a:solidFill>
                  <a:schemeClr val="dk1"/>
                </a:solidFill>
              </a:rPr>
              <a:t>Las cajas de las páginas no son visibles a simple vista porque inicialmente no muestran ningún color de fondo ni ningún borde</a:t>
            </a:r>
            <a:endParaRPr/>
          </a:p>
          <a:p>
            <a:pPr indent="0" lvl="0" marL="0" rtl="0" algn="l">
              <a:spcBef>
                <a:spcPts val="1200"/>
              </a:spcBef>
              <a:spcAft>
                <a:spcPts val="0"/>
              </a:spcAft>
              <a:buNone/>
            </a:pPr>
            <a:r>
              <a:t/>
            </a:r>
            <a:endParaRPr/>
          </a:p>
        </p:txBody>
      </p:sp>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ab4234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50ab42348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200"/>
              <a:buFont typeface="Arial"/>
              <a:buNone/>
            </a:pPr>
            <a:r>
              <a:rPr lang="en">
                <a:solidFill>
                  <a:schemeClr val="dk1"/>
                </a:solidFill>
              </a:rPr>
              <a:t>Comencemos explicando qué es esto del contenido y la presentación. "El qué y el cómo" ("qué" es lo que quieres mostrar y "cómo" deseas mostrarlo) y el motivo por el que es tan importante que estén bien separados.</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El contenido es lo que se escribe con el HTML. Es aquella información que se presenta en una página, tanto textos como imágenes, banners, interfaces de usuario, formularios, barras de navegación, así como cualquier otro elemento que encontramos dentro de una web.</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La presentación es cómo deseamos que ese contenido se muestre en la página. Los colores, distancias de márgenes, colocación de los elementos en el layout, tipografías, fondos, etc. forman parte de la presentación.</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Antiguamente contenido y presentación iban juntos en un mismo archivo, dentro del código HTML. Existían etiquetas para definir la tipografía, el tamaño de los textos, atributos para definir el color de fondo de una página o una tabla, los márgenes, etc. Incluso cuando creábamos una estructura en la página (por ejemplo contenidos en dos columnas, con un pie, cabecera, etc.) en el propio HTML teníamos que definir íbamos a colocar cada cosa, el tamaño de las columnas, su posición, color, etc. Todo lo que son estilos o forma con la que se presentan esos elementos, debe indicarse en el CSS. En todas y cada una de las páginas que componen el sitio web se enlaza con la hoja de estilos, de modo que todas comparten un mismo aspecto. De este modo, cuando deseamos cambiar cualquier cosa relacionada con el aspecto de la página, solo necesitamos tocar la hoja de estilo, una única vez, en un único archivo y con ello se alterará la presentación de todas las páginas del sitio. Si hemos seguido las reglas básicas y las buenas prácticas relacionadas con el CSS, solo tendremos que tocar el código en un único lugar, el archivo con nuestras CSS, y ello nos permitirá cambiar radicalmente el aspecto de la web, en todas las páginas que componen el sitio.</a:t>
            </a:r>
            <a:endParaRPr/>
          </a:p>
          <a:p>
            <a:pPr indent="0" lvl="0" marL="0" rtl="0" algn="l">
              <a:spcBef>
                <a:spcPts val="1900"/>
              </a:spcBef>
              <a:spcAft>
                <a:spcPts val="0"/>
              </a:spcAft>
              <a:buNone/>
            </a:pPr>
            <a:r>
              <a:t/>
            </a:r>
            <a:endParaRPr/>
          </a:p>
        </p:txBody>
      </p:sp>
      <p:sp>
        <p:nvSpPr>
          <p:cNvPr id="132" name="Google Shape;132;g250ab42348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0ab42348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50ab423484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74545"/>
              </a:lnSpc>
              <a:spcBef>
                <a:spcPts val="0"/>
              </a:spcBef>
              <a:spcAft>
                <a:spcPts val="0"/>
              </a:spcAft>
              <a:buClr>
                <a:schemeClr val="dk1"/>
              </a:buClr>
              <a:buSzPts val="1200"/>
              <a:buFont typeface="Arial"/>
              <a:buNone/>
            </a:pPr>
            <a:r>
              <a:rPr lang="en">
                <a:solidFill>
                  <a:schemeClr val="dk1"/>
                </a:solidFill>
              </a:rPr>
              <a:t>Comencemos explicando qué es esto del contenido y la presentación. "El qué y el cómo" ("qué" es lo que quieres mostrar y "cómo" deseas mostrarlo) y el motivo por el que es tan importante que estén bien separados.</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El contenido es lo que se escribe con el HTML. Es aquella información que se presenta en una página, tanto textos como imágenes, banners, interfaces de usuario, formularios, barras de navegación, así como cualquier otro elemento que encontramos dentro de una web.</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La presentación es cómo deseamos que ese contenido se muestre en la página. Los colores, distancias de márgenes, colocación de los elementos en el layout, tipografías, fondos, etc. forman parte de la presentación.</a:t>
            </a:r>
            <a:endParaRPr/>
          </a:p>
          <a:p>
            <a:pPr indent="0" lvl="0" marL="0" rtl="0" algn="l">
              <a:lnSpc>
                <a:spcPct val="174545"/>
              </a:lnSpc>
              <a:spcBef>
                <a:spcPts val="1900"/>
              </a:spcBef>
              <a:spcAft>
                <a:spcPts val="0"/>
              </a:spcAft>
              <a:buClr>
                <a:schemeClr val="dk1"/>
              </a:buClr>
              <a:buSzPts val="1200"/>
              <a:buFont typeface="Arial"/>
              <a:buNone/>
            </a:pPr>
            <a:r>
              <a:rPr lang="en">
                <a:solidFill>
                  <a:schemeClr val="dk1"/>
                </a:solidFill>
              </a:rPr>
              <a:t>Antiguamente contenido y presentación iban juntos en un mismo archivo, dentro del código HTML. Existían etiquetas para definir la tipografía, el tamaño de los textos, atributos para definir el color de fondo de una página o una tabla, los márgenes, etc. Incluso cuando creábamos una estructura en la página (por ejemplo contenidos en dos columnas, con un pie, cabecera, etc.) en el propio HTML teníamos que definir íbamos a colocar cada cosa, el tamaño de las columnas, su posición, color, etc. Todo lo que son estilos o forma con la que se presentan esos elementos, debe indicarse en el CSS. En todas y cada una de las páginas que componen el sitio web se enlaza con la hoja de estilos, de modo que todas comparten un mismo aspecto. De este modo, cuando deseamos cambiar cualquier cosa relacionada con el aspecto de la página, solo necesitamos tocar la hoja de estilo, una única vez, en un único archivo y con ello se alterará la presentación de todas las páginas del sitio. Si hemos seguido las reglas básicas y las buenas prácticas relacionadas con el CSS, solo tendremos que tocar el código en un único lugar, el archivo con nuestras CSS, y ello nos permitirá cambiar radicalmente el aspecto de la web, en todas las páginas que componen el sitio.</a:t>
            </a:r>
            <a:endParaRPr/>
          </a:p>
          <a:p>
            <a:pPr indent="0" lvl="0" marL="0" rtl="0" algn="l">
              <a:spcBef>
                <a:spcPts val="1900"/>
              </a:spcBef>
              <a:spcAft>
                <a:spcPts val="0"/>
              </a:spcAft>
              <a:buNone/>
            </a:pPr>
            <a:r>
              <a:t/>
            </a:r>
            <a:endParaRPr/>
          </a:p>
        </p:txBody>
      </p:sp>
      <p:sp>
        <p:nvSpPr>
          <p:cNvPr id="141" name="Google Shape;141;g250ab423484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solidFill>
                  <a:schemeClr val="dk1"/>
                </a:solidFill>
              </a:rPr>
              <a:t>Aunque puede parecer un poco complicado, la imagen muestra cómo cada elemento HTML está rodeado por cajas, cajas que se pueden ajustar usando CSS.</a:t>
            </a:r>
            <a:endParaRPr/>
          </a:p>
        </p:txBody>
      </p:sp>
      <p:sp>
        <p:nvSpPr>
          <p:cNvPr id="150" name="Google Shape;15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solidFill>
                  <a:srgbClr val="222222"/>
                </a:solidFill>
              </a:rPr>
              <a:t>La propiedad </a:t>
            </a:r>
            <a:r>
              <a:rPr lang="en">
                <a:solidFill>
                  <a:srgbClr val="06960E"/>
                </a:solidFill>
                <a:latin typeface="Consolas"/>
                <a:ea typeface="Consolas"/>
                <a:cs typeface="Consolas"/>
                <a:sym typeface="Consolas"/>
              </a:rPr>
              <a:t>width</a:t>
            </a:r>
            <a:r>
              <a:rPr lang="en" sz="1200">
                <a:solidFill>
                  <a:srgbClr val="222222"/>
                </a:solidFill>
              </a:rPr>
              <a:t> no admite valores negativos y los valores en porcentaje se calculan a partir de la anchura de su elemento padre. El valor </a:t>
            </a:r>
            <a:r>
              <a:rPr lang="en">
                <a:solidFill>
                  <a:srgbClr val="06960E"/>
                </a:solidFill>
                <a:latin typeface="Consolas"/>
                <a:ea typeface="Consolas"/>
                <a:cs typeface="Consolas"/>
                <a:sym typeface="Consolas"/>
              </a:rPr>
              <a:t>inherit</a:t>
            </a:r>
            <a:r>
              <a:rPr lang="en" sz="1200">
                <a:solidFill>
                  <a:srgbClr val="222222"/>
                </a:solidFill>
              </a:rPr>
              <a:t> indica que la anchura del elemento se hereda de su elemento padre. El valor </a:t>
            </a:r>
            <a:r>
              <a:rPr lang="en">
                <a:solidFill>
                  <a:srgbClr val="06960E"/>
                </a:solidFill>
                <a:latin typeface="Consolas"/>
                <a:ea typeface="Consolas"/>
                <a:cs typeface="Consolas"/>
                <a:sym typeface="Consolas"/>
              </a:rPr>
              <a:t>auto</a:t>
            </a:r>
            <a:r>
              <a:rPr lang="en" sz="1200">
                <a:solidFill>
                  <a:srgbClr val="222222"/>
                </a:solidFill>
              </a:rPr>
              <a:t>, que es el que se utiliza si no se establece de forma explícita un valor a esta propiedad, indica que el navegador debe calcular automáticamente la anchura del elemento, teniendo en cuenta sus contenidos y el sitio disponible en la página.</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p:nvPr>
            <p:ph idx="2" type="pic"/>
          </p:nvPr>
        </p:nvSpPr>
        <p:spPr>
          <a:xfrm>
            <a:off x="1792288" y="612775"/>
            <a:ext cx="5486400" cy="4114800"/>
          </a:xfrm>
          <a:prstGeom prst="rect">
            <a:avLst/>
          </a:prstGeom>
          <a:noFill/>
          <a:ln>
            <a:noFill/>
          </a:ln>
        </p:spPr>
      </p:sp>
      <p:sp>
        <p:nvSpPr>
          <p:cNvPr id="68" name="Google Shape;68;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veloper.mozilla.org/es/docs/Learn/CSS/Building_blocks/Values_and_units" TargetMode="External"/><Relationship Id="rId4" Type="http://schemas.openxmlformats.org/officeDocument/2006/relationships/hyperlink" Target="http://librosweb.es/referencia/css/porcentajes.html" TargetMode="External"/><Relationship Id="rId5" Type="http://schemas.openxmlformats.org/officeDocument/2006/relationships/hyperlink" Target="http://librosweb.es/referencia/css/el_valor_inheri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eveloper.mozilla.org/es/docs/Learn/CSS/Building_blocks/Values_and_units" TargetMode="External"/><Relationship Id="rId4" Type="http://schemas.openxmlformats.org/officeDocument/2006/relationships/hyperlink" Target="http://librosweb.es/referencia/css/porcentajes.html" TargetMode="External"/><Relationship Id="rId5" Type="http://schemas.openxmlformats.org/officeDocument/2006/relationships/hyperlink" Target="http://librosweb.es/referencia/css/el_valor_inherit.html" TargetMode="External"/><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eveloper.mozilla.org/es/docs/Learn/CSS/Building_blocks/Values_and_units" TargetMode="External"/><Relationship Id="rId4" Type="http://schemas.openxmlformats.org/officeDocument/2006/relationships/hyperlink" Target="http://librosweb.es/referencia/css/porcentajes.html" TargetMode="External"/><Relationship Id="rId5" Type="http://schemas.openxmlformats.org/officeDocument/2006/relationships/hyperlink" Target="http://librosweb.es/referencia/css/el_valor_inherit.html" TargetMode="External"/><Relationship Id="rId6"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mozilla.org/es/docs/Learn/CSS/Building_blocks/Values_and_units" TargetMode="External"/><Relationship Id="rId4" Type="http://schemas.openxmlformats.org/officeDocument/2006/relationships/hyperlink" Target="http://librosweb.es/referencia/css/porcentajes.html" TargetMode="External"/><Relationship Id="rId5" Type="http://schemas.openxmlformats.org/officeDocument/2006/relationships/hyperlink" Target="http://librosweb.es/referencia/css/el_valor_inheri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6E83"/>
        </a:solid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0" y="3284984"/>
            <a:ext cx="9144000" cy="3573016"/>
          </a:xfrm>
          <a:prstGeom prst="rect">
            <a:avLst/>
          </a:prstGeom>
          <a:solidFill>
            <a:srgbClr val="F2F2F2"/>
          </a:solid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a:p>
            <a:pPr indent="0" lvl="0" marL="0" rtl="0" algn="ctr">
              <a:spcBef>
                <a:spcPts val="680"/>
              </a:spcBef>
              <a:spcAft>
                <a:spcPts val="0"/>
              </a:spcAft>
              <a:buClr>
                <a:srgbClr val="888888"/>
              </a:buClr>
              <a:buSzPts val="3400"/>
              <a:buNone/>
            </a:pPr>
            <a:r>
              <a:t/>
            </a:r>
            <a:endParaRPr sz="3400">
              <a:solidFill>
                <a:srgbClr val="292929"/>
              </a:solidFill>
              <a:latin typeface="Arial"/>
              <a:ea typeface="Arial"/>
              <a:cs typeface="Arial"/>
              <a:sym typeface="Arial"/>
            </a:endParaRPr>
          </a:p>
          <a:p>
            <a:pPr indent="0" lvl="0" marL="0" rtl="0" algn="ctr">
              <a:spcBef>
                <a:spcPts val="600"/>
              </a:spcBef>
              <a:spcAft>
                <a:spcPts val="0"/>
              </a:spcAft>
              <a:buClr>
                <a:schemeClr val="dk1"/>
              </a:buClr>
              <a:buSzPts val="3000"/>
              <a:buNone/>
            </a:pPr>
            <a:r>
              <a:rPr lang="en" sz="3000" cap="none">
                <a:solidFill>
                  <a:schemeClr val="dk1"/>
                </a:solidFill>
                <a:latin typeface="Arial"/>
                <a:ea typeface="Arial"/>
                <a:cs typeface="Arial"/>
                <a:sym typeface="Arial"/>
              </a:rPr>
              <a:t>DESARROLLO </a:t>
            </a:r>
            <a:endParaRPr/>
          </a:p>
          <a:p>
            <a:pPr indent="0" lvl="0" marL="0" rtl="0" algn="ctr">
              <a:spcBef>
                <a:spcPts val="880"/>
              </a:spcBef>
              <a:spcAft>
                <a:spcPts val="0"/>
              </a:spcAft>
              <a:buClr>
                <a:srgbClr val="292929"/>
              </a:buClr>
              <a:buSzPts val="4400"/>
              <a:buNone/>
            </a:pPr>
            <a:r>
              <a:rPr lang="en" sz="4400">
                <a:solidFill>
                  <a:srgbClr val="292929"/>
                </a:solidFill>
                <a:latin typeface="Arial"/>
                <a:ea typeface="Arial"/>
                <a:cs typeface="Arial"/>
                <a:sym typeface="Arial"/>
              </a:rPr>
              <a:t>HTML – CSS</a:t>
            </a:r>
            <a:endParaRPr/>
          </a:p>
        </p:txBody>
      </p:sp>
      <p:pic>
        <p:nvPicPr>
          <p:cNvPr id="89" name="Google Shape;89;p1"/>
          <p:cNvPicPr preferRelativeResize="0"/>
          <p:nvPr/>
        </p:nvPicPr>
        <p:blipFill rotWithShape="1">
          <a:blip r:embed="rId3">
            <a:alphaModFix/>
          </a:blip>
          <a:srcRect b="0" l="0" r="0" t="0"/>
          <a:stretch/>
        </p:blipFill>
        <p:spPr>
          <a:xfrm>
            <a:off x="3311713" y="1268760"/>
            <a:ext cx="2268399" cy="6656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73" name="Google Shape;173;p9"/>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74" name="Google Shape;174;p9"/>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75" name="Google Shape;175;p9"/>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Modelo de cajas - Alto</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graphicFrame>
        <p:nvGraphicFramePr>
          <p:cNvPr id="176" name="Google Shape;176;p9"/>
          <p:cNvGraphicFramePr/>
          <p:nvPr/>
        </p:nvGraphicFramePr>
        <p:xfrm>
          <a:off x="125760" y="2060848"/>
          <a:ext cx="3000000" cy="3000000"/>
        </p:xfrm>
        <a:graphic>
          <a:graphicData uri="http://schemas.openxmlformats.org/drawingml/2006/table">
            <a:tbl>
              <a:tblPr>
                <a:solidFill>
                  <a:srgbClr val="FFFFFF"/>
                </a:solidFill>
                <a:tableStyleId>{03FC559C-17A2-4150-A9BF-8BCF3610C94F}</a:tableStyleId>
              </a:tblPr>
              <a:tblGrid>
                <a:gridCol w="1853950"/>
                <a:gridCol w="7164300"/>
              </a:tblGrid>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Propiedad</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height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Valores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1122CC"/>
                        </a:buClr>
                        <a:buSzPts val="2400"/>
                        <a:buFont typeface="Calibri"/>
                        <a:buNone/>
                      </a:pPr>
                      <a:r>
                        <a:rPr lang="en" sz="2400" u="sng" cap="none" strike="noStrike">
                          <a:solidFill>
                            <a:schemeClr val="hlink"/>
                          </a:solidFill>
                          <a:hlinkClick r:id="rId3"/>
                        </a:rPr>
                        <a:t>unidad de medida</a:t>
                      </a:r>
                      <a:r>
                        <a:rPr lang="en" sz="2400" u="none" cap="none" strike="noStrike">
                          <a:solidFill>
                            <a:srgbClr val="222222"/>
                          </a:solidFill>
                        </a:rPr>
                        <a:t> | </a:t>
                      </a:r>
                      <a:r>
                        <a:rPr lang="en" sz="2400" u="sng" cap="none" strike="noStrike">
                          <a:solidFill>
                            <a:srgbClr val="1122CC"/>
                          </a:solidFill>
                          <a:hlinkClick r:id="rId4">
                            <a:extLst>
                              <a:ext uri="{A12FA001-AC4F-418D-AE19-62706E023703}">
                                <ahyp:hlinkClr val="tx"/>
                              </a:ext>
                            </a:extLst>
                          </a:hlinkClick>
                        </a:rPr>
                        <a:t>porcentaje</a:t>
                      </a:r>
                      <a:r>
                        <a:rPr lang="en" sz="2400" u="none" cap="none" strike="noStrike">
                          <a:solidFill>
                            <a:srgbClr val="222222"/>
                          </a:solidFill>
                        </a:rPr>
                        <a:t> | auto | </a:t>
                      </a:r>
                      <a:r>
                        <a:rPr lang="en" sz="2400" u="sng" cap="none" strike="noStrike">
                          <a:solidFill>
                            <a:srgbClr val="1122CC"/>
                          </a:solidFill>
                          <a:hlinkClick r:id="rId5">
                            <a:extLst>
                              <a:ext uri="{A12FA001-AC4F-418D-AE19-62706E023703}">
                                <ahyp:hlinkClr val="tx"/>
                              </a:ext>
                            </a:extLst>
                          </a:hlinkClick>
                        </a:rPr>
                        <a:t>inherit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8382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Se aplica 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Todos los elementos, salvo los elementos en línea que no sean imágenes, las columnas de tabla y los grupos de columnas de tabla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Valor inicial</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auto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Descripción</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Establece la altura de un elemento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83" name="Google Shape;183;p10"/>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84" name="Google Shape;184;p10"/>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85" name="Google Shape;185;p10"/>
          <p:cNvSpPr txBox="1"/>
          <p:nvPr>
            <p:ph idx="1" type="body"/>
          </p:nvPr>
        </p:nvSpPr>
        <p:spPr>
          <a:xfrm>
            <a:off x="0" y="1412776"/>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Modelo de cajas - Margen</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graphicFrame>
        <p:nvGraphicFramePr>
          <p:cNvPr id="186" name="Google Shape;186;p10"/>
          <p:cNvGraphicFramePr/>
          <p:nvPr/>
        </p:nvGraphicFramePr>
        <p:xfrm>
          <a:off x="113185" y="2060848"/>
          <a:ext cx="3000000" cy="3000000"/>
        </p:xfrm>
        <a:graphic>
          <a:graphicData uri="http://schemas.openxmlformats.org/drawingml/2006/table">
            <a:tbl>
              <a:tblPr>
                <a:solidFill>
                  <a:srgbClr val="FFFFFF"/>
                </a:solidFill>
                <a:tableStyleId>{03FC559C-17A2-4150-A9BF-8BCF3610C94F}</a:tableStyleId>
              </a:tblPr>
              <a:tblGrid>
                <a:gridCol w="1329325"/>
                <a:gridCol w="5289725"/>
              </a:tblGrid>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Propiedades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margin-top, margin-right, margin-bottom, margin-left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Valores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1122CC"/>
                        </a:buClr>
                        <a:buSzPts val="1800"/>
                        <a:buFont typeface="Calibri"/>
                        <a:buNone/>
                      </a:pPr>
                      <a:r>
                        <a:rPr b="0" i="0" lang="en" sz="1800" u="sng" cap="none" strike="noStrike">
                          <a:solidFill>
                            <a:schemeClr val="hlink"/>
                          </a:solidFill>
                          <a:latin typeface="Calibri"/>
                          <a:ea typeface="Calibri"/>
                          <a:cs typeface="Calibri"/>
                          <a:sym typeface="Calibri"/>
                          <a:hlinkClick r:id="rId3"/>
                        </a:rPr>
                        <a:t>unidad de medida</a:t>
                      </a:r>
                      <a:r>
                        <a:rPr b="0" i="0" lang="en" sz="1800" u="none" cap="none" strike="noStrike">
                          <a:solidFill>
                            <a:srgbClr val="222222"/>
                          </a:solidFill>
                          <a:latin typeface="Calibri"/>
                          <a:ea typeface="Calibri"/>
                          <a:cs typeface="Calibri"/>
                          <a:sym typeface="Calibri"/>
                        </a:rPr>
                        <a:t> | </a:t>
                      </a:r>
                      <a:r>
                        <a:rPr b="0" i="0" lang="en" sz="1800" u="sng" cap="none" strike="noStrike">
                          <a:solidFill>
                            <a:srgbClr val="1122CC"/>
                          </a:solidFill>
                          <a:latin typeface="Calibri"/>
                          <a:ea typeface="Calibri"/>
                          <a:cs typeface="Calibri"/>
                          <a:sym typeface="Calibri"/>
                          <a:hlinkClick r:id="rId4">
                            <a:extLst>
                              <a:ext uri="{A12FA001-AC4F-418D-AE19-62706E023703}">
                                <ahyp:hlinkClr val="tx"/>
                              </a:ext>
                            </a:extLst>
                          </a:hlinkClick>
                        </a:rPr>
                        <a:t>porcentaje</a:t>
                      </a:r>
                      <a:r>
                        <a:rPr b="0" i="0" lang="en" sz="1800" u="none" cap="none" strike="noStrike">
                          <a:solidFill>
                            <a:srgbClr val="222222"/>
                          </a:solidFill>
                          <a:latin typeface="Calibri"/>
                          <a:ea typeface="Calibri"/>
                          <a:cs typeface="Calibri"/>
                          <a:sym typeface="Calibri"/>
                        </a:rPr>
                        <a:t> | auto | </a:t>
                      </a:r>
                      <a:r>
                        <a:rPr b="0" i="0" lang="en" sz="1800" u="sng" cap="none" strike="noStrike">
                          <a:solidFill>
                            <a:srgbClr val="1122CC"/>
                          </a:solidFill>
                          <a:latin typeface="Calibri"/>
                          <a:ea typeface="Calibri"/>
                          <a:cs typeface="Calibri"/>
                          <a:sym typeface="Calibri"/>
                          <a:hlinkClick r:id="rId5">
                            <a:extLst>
                              <a:ext uri="{A12FA001-AC4F-418D-AE19-62706E023703}">
                                <ahyp:hlinkClr val="tx"/>
                              </a:ext>
                            </a:extLst>
                          </a:hlinkClick>
                        </a:rPr>
                        <a:t>inherit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8382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Se aplica 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Todos los elementos, salvo margin-top y margin-bottom que sólo se aplican a los elementos de bloque y a las imágenes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Valor inicial</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0</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Descripción</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Establece cada uno de los márgenes </a:t>
                      </a:r>
                      <a:br>
                        <a:rPr b="0" i="0" lang="en" sz="1800" u="none" cap="none" strike="noStrike">
                          <a:solidFill>
                            <a:srgbClr val="222222"/>
                          </a:solidFill>
                          <a:latin typeface="Calibri"/>
                          <a:ea typeface="Calibri"/>
                          <a:cs typeface="Calibri"/>
                          <a:sym typeface="Calibri"/>
                        </a:rPr>
                      </a:br>
                      <a:r>
                        <a:rPr b="0" i="0" lang="en" sz="1800" u="none" cap="none" strike="noStrike">
                          <a:solidFill>
                            <a:srgbClr val="222222"/>
                          </a:solidFill>
                          <a:latin typeface="Calibri"/>
                          <a:ea typeface="Calibri"/>
                          <a:cs typeface="Calibri"/>
                          <a:sym typeface="Calibri"/>
                        </a:rPr>
                        <a:t>horizontales y verticales de un elemento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bl>
          </a:graphicData>
        </a:graphic>
      </p:graphicFrame>
      <p:pic>
        <p:nvPicPr>
          <p:cNvPr id="187" name="Google Shape;187;p10"/>
          <p:cNvPicPr preferRelativeResize="0"/>
          <p:nvPr/>
        </p:nvPicPr>
        <p:blipFill rotWithShape="1">
          <a:blip r:embed="rId6">
            <a:alphaModFix/>
          </a:blip>
          <a:srcRect b="0" l="0" r="0" t="0"/>
          <a:stretch/>
        </p:blipFill>
        <p:spPr>
          <a:xfrm>
            <a:off x="5895377" y="4236519"/>
            <a:ext cx="3191473" cy="24836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94" name="Google Shape;194;p11"/>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95" name="Google Shape;195;p11"/>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96" name="Google Shape;196;p11"/>
          <p:cNvSpPr txBox="1"/>
          <p:nvPr>
            <p:ph idx="1" type="body"/>
          </p:nvPr>
        </p:nvSpPr>
        <p:spPr>
          <a:xfrm>
            <a:off x="0" y="1233336"/>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Modelo de cajas - Relleno (Padding)</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graphicFrame>
        <p:nvGraphicFramePr>
          <p:cNvPr id="197" name="Google Shape;197;p11"/>
          <p:cNvGraphicFramePr/>
          <p:nvPr/>
        </p:nvGraphicFramePr>
        <p:xfrm>
          <a:off x="241276" y="1772816"/>
          <a:ext cx="3000000" cy="3000000"/>
        </p:xfrm>
        <a:graphic>
          <a:graphicData uri="http://schemas.openxmlformats.org/drawingml/2006/table">
            <a:tbl>
              <a:tblPr>
                <a:solidFill>
                  <a:srgbClr val="FFFFFF"/>
                </a:solidFill>
                <a:tableStyleId>{03FC559C-17A2-4150-A9BF-8BCF3610C94F}</a:tableStyleId>
              </a:tblPr>
              <a:tblGrid>
                <a:gridCol w="1484000"/>
                <a:gridCol w="4680525"/>
              </a:tblGrid>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Propiedades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padding-top, padding-right, padding-bottom, padding-left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Valores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1122CC"/>
                        </a:buClr>
                        <a:buSzPts val="1800"/>
                        <a:buFont typeface="Calibri"/>
                        <a:buNone/>
                      </a:pPr>
                      <a:r>
                        <a:rPr b="0" i="0" lang="en" sz="1800" u="sng" cap="none" strike="noStrike">
                          <a:solidFill>
                            <a:schemeClr val="hlink"/>
                          </a:solidFill>
                          <a:latin typeface="Calibri"/>
                          <a:ea typeface="Calibri"/>
                          <a:cs typeface="Calibri"/>
                          <a:sym typeface="Calibri"/>
                          <a:hlinkClick r:id="rId3"/>
                        </a:rPr>
                        <a:t>unidad de medida</a:t>
                      </a:r>
                      <a:r>
                        <a:rPr b="0" i="0" lang="en" sz="1800" u="none" cap="none" strike="noStrike">
                          <a:solidFill>
                            <a:srgbClr val="222222"/>
                          </a:solidFill>
                          <a:latin typeface="Calibri"/>
                          <a:ea typeface="Calibri"/>
                          <a:cs typeface="Calibri"/>
                          <a:sym typeface="Calibri"/>
                        </a:rPr>
                        <a:t> | </a:t>
                      </a:r>
                      <a:r>
                        <a:rPr b="0" i="0" lang="en" sz="1800" u="sng" cap="none" strike="noStrike">
                          <a:solidFill>
                            <a:srgbClr val="1122CC"/>
                          </a:solidFill>
                          <a:latin typeface="Calibri"/>
                          <a:ea typeface="Calibri"/>
                          <a:cs typeface="Calibri"/>
                          <a:sym typeface="Calibri"/>
                          <a:hlinkClick r:id="rId4">
                            <a:extLst>
                              <a:ext uri="{A12FA001-AC4F-418D-AE19-62706E023703}">
                                <ahyp:hlinkClr val="tx"/>
                              </a:ext>
                            </a:extLst>
                          </a:hlinkClick>
                        </a:rPr>
                        <a:t>porcentaje</a:t>
                      </a:r>
                      <a:r>
                        <a:rPr b="0" i="0" lang="en" sz="1800" u="none" cap="none" strike="noStrike">
                          <a:solidFill>
                            <a:srgbClr val="222222"/>
                          </a:solidFill>
                          <a:latin typeface="Calibri"/>
                          <a:ea typeface="Calibri"/>
                          <a:cs typeface="Calibri"/>
                          <a:sym typeface="Calibri"/>
                        </a:rPr>
                        <a:t> | auto | </a:t>
                      </a:r>
                      <a:r>
                        <a:rPr b="0" i="0" lang="en" sz="1800" u="sng" cap="none" strike="noStrike">
                          <a:solidFill>
                            <a:srgbClr val="1122CC"/>
                          </a:solidFill>
                          <a:latin typeface="Calibri"/>
                          <a:ea typeface="Calibri"/>
                          <a:cs typeface="Calibri"/>
                          <a:sym typeface="Calibri"/>
                          <a:hlinkClick r:id="rId5">
                            <a:extLst>
                              <a:ext uri="{A12FA001-AC4F-418D-AE19-62706E023703}">
                                <ahyp:hlinkClr val="tx"/>
                              </a:ext>
                            </a:extLst>
                          </a:hlinkClick>
                        </a:rPr>
                        <a:t>inherit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8382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Se aplica 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Todos los elementos, salvo algunos elementos de tablas como grupos de cabeceras y pies de tablas</a:t>
                      </a:r>
                      <a:endParaRPr b="0" i="0" sz="1800" u="none" cap="none" strike="noStrike">
                        <a:solidFill>
                          <a:srgbClr val="222222"/>
                        </a:solidFill>
                        <a:latin typeface="Calibri"/>
                        <a:ea typeface="Calibri"/>
                        <a:cs typeface="Calibri"/>
                        <a:sym typeface="Calibri"/>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Valor inicial</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0</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Descripción</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1800"/>
                        <a:buFont typeface="Calibri"/>
                        <a:buNone/>
                      </a:pPr>
                      <a:r>
                        <a:rPr b="0" i="0" lang="en" sz="1800" u="none" cap="none" strike="noStrike">
                          <a:solidFill>
                            <a:srgbClr val="222222"/>
                          </a:solidFill>
                          <a:latin typeface="Calibri"/>
                          <a:ea typeface="Calibri"/>
                          <a:cs typeface="Calibri"/>
                          <a:sym typeface="Calibri"/>
                        </a:rPr>
                        <a:t>Establece cada uno de los rellenos </a:t>
                      </a:r>
                      <a:br>
                        <a:rPr b="0" i="0" lang="en" sz="1800" u="none" cap="none" strike="noStrike">
                          <a:solidFill>
                            <a:srgbClr val="222222"/>
                          </a:solidFill>
                          <a:latin typeface="Calibri"/>
                          <a:ea typeface="Calibri"/>
                          <a:cs typeface="Calibri"/>
                          <a:sym typeface="Calibri"/>
                        </a:rPr>
                      </a:br>
                      <a:r>
                        <a:rPr b="0" i="0" lang="en" sz="1800" u="none" cap="none" strike="noStrike">
                          <a:solidFill>
                            <a:srgbClr val="222222"/>
                          </a:solidFill>
                          <a:latin typeface="Calibri"/>
                          <a:ea typeface="Calibri"/>
                          <a:cs typeface="Calibri"/>
                          <a:sym typeface="Calibri"/>
                        </a:rPr>
                        <a:t>horizontales y verticales de un elemento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bl>
          </a:graphicData>
        </a:graphic>
      </p:graphicFrame>
      <p:pic>
        <p:nvPicPr>
          <p:cNvPr descr="Las cuatro propiedades relacionadas con los rellenos" id="198" name="Google Shape;198;p11"/>
          <p:cNvPicPr preferRelativeResize="0"/>
          <p:nvPr/>
        </p:nvPicPr>
        <p:blipFill rotWithShape="1">
          <a:blip r:embed="rId6">
            <a:alphaModFix/>
          </a:blip>
          <a:srcRect b="0" l="0" r="0" t="0"/>
          <a:stretch/>
        </p:blipFill>
        <p:spPr>
          <a:xfrm>
            <a:off x="5747451" y="4351948"/>
            <a:ext cx="3402229" cy="2519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05" name="Google Shape;205;p12"/>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06" name="Google Shape;206;p12"/>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07" name="Google Shape;207;p12"/>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Medidas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
        <p:nvSpPr>
          <p:cNvPr id="208" name="Google Shape;208;p12"/>
          <p:cNvSpPr/>
          <p:nvPr/>
        </p:nvSpPr>
        <p:spPr>
          <a:xfrm>
            <a:off x="647700" y="2207175"/>
            <a:ext cx="2325299" cy="2325299"/>
          </a:xfrm>
          <a:prstGeom prst="ellipse">
            <a:avLst/>
          </a:prstGeom>
          <a:solidFill>
            <a:srgbClr val="FFD96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9" name="Google Shape;209;p12"/>
          <p:cNvSpPr txBox="1"/>
          <p:nvPr/>
        </p:nvSpPr>
        <p:spPr>
          <a:xfrm>
            <a:off x="1043608" y="3041625"/>
            <a:ext cx="1537199" cy="656399"/>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Relativos</a:t>
            </a:r>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em</a:t>
            </a:r>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rem</a:t>
            </a:r>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vh</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vw</a:t>
            </a:r>
            <a:endParaRPr b="1" i="0" sz="2800" u="none" cap="none" strike="noStrike">
              <a:solidFill>
                <a:schemeClr val="dk1"/>
              </a:solidFill>
              <a:latin typeface="Calibri"/>
              <a:ea typeface="Calibri"/>
              <a:cs typeface="Calibri"/>
              <a:sym typeface="Calibri"/>
            </a:endParaRPr>
          </a:p>
        </p:txBody>
      </p:sp>
      <p:sp>
        <p:nvSpPr>
          <p:cNvPr id="210" name="Google Shape;210;p12"/>
          <p:cNvSpPr/>
          <p:nvPr/>
        </p:nvSpPr>
        <p:spPr>
          <a:xfrm>
            <a:off x="3452650" y="2283375"/>
            <a:ext cx="2325299" cy="2325299"/>
          </a:xfrm>
          <a:prstGeom prst="ellipse">
            <a:avLst/>
          </a:prstGeom>
          <a:solidFill>
            <a:srgbClr val="F6B26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1" name="Google Shape;211;p12"/>
          <p:cNvSpPr txBox="1"/>
          <p:nvPr/>
        </p:nvSpPr>
        <p:spPr>
          <a:xfrm>
            <a:off x="3805208" y="3117825"/>
            <a:ext cx="1656899" cy="656399"/>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Absolutos</a:t>
            </a:r>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px</a:t>
            </a:r>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pt</a:t>
            </a:r>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cm</a:t>
            </a:r>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p:txBody>
      </p:sp>
      <p:sp>
        <p:nvSpPr>
          <p:cNvPr id="212" name="Google Shape;212;p12"/>
          <p:cNvSpPr/>
          <p:nvPr/>
        </p:nvSpPr>
        <p:spPr>
          <a:xfrm>
            <a:off x="6194450" y="2283375"/>
            <a:ext cx="2325299" cy="2325299"/>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3" name="Google Shape;213;p12"/>
          <p:cNvSpPr txBox="1"/>
          <p:nvPr/>
        </p:nvSpPr>
        <p:spPr>
          <a:xfrm>
            <a:off x="6335658" y="3117825"/>
            <a:ext cx="2129700" cy="656399"/>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Porcentuales</a:t>
            </a:r>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rPr b="1" i="0" lang="en" sz="2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20" name="Google Shape;220;p13"/>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21" name="Google Shape;221;p13"/>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22" name="Google Shape;222;p13"/>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dk1"/>
              </a:buClr>
              <a:buSzPct val="100000"/>
              <a:buNone/>
            </a:pPr>
            <a:r>
              <a:rPr lang="en" sz="3600">
                <a:latin typeface="Arial"/>
                <a:ea typeface="Arial"/>
                <a:cs typeface="Arial"/>
                <a:sym typeface="Arial"/>
              </a:rPr>
              <a:t>Margin y Padding en CSS</a:t>
            </a:r>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rPr lang="en" sz="3600">
                <a:latin typeface="Arial"/>
                <a:ea typeface="Arial"/>
                <a:cs typeface="Arial"/>
                <a:sym typeface="Arial"/>
              </a:rPr>
              <a:t>Padding tiene las mismas opciones.</a:t>
            </a:r>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a:p>
            <a:pPr indent="0" lvl="0" marL="0" rtl="0" algn="ctr">
              <a:spcBef>
                <a:spcPts val="666"/>
              </a:spcBef>
              <a:spcAft>
                <a:spcPts val="0"/>
              </a:spcAft>
              <a:buClr>
                <a:schemeClr val="dk1"/>
              </a:buClr>
              <a:buSzPct val="100000"/>
              <a:buNone/>
            </a:pPr>
            <a:r>
              <a:t/>
            </a:r>
            <a:endParaRPr sz="3600">
              <a:latin typeface="Arial"/>
              <a:ea typeface="Arial"/>
              <a:cs typeface="Arial"/>
              <a:sym typeface="Arial"/>
            </a:endParaRPr>
          </a:p>
        </p:txBody>
      </p:sp>
      <p:sp>
        <p:nvSpPr>
          <p:cNvPr id="223" name="Google Shape;223;p13"/>
          <p:cNvSpPr txBox="1"/>
          <p:nvPr/>
        </p:nvSpPr>
        <p:spPr>
          <a:xfrm>
            <a:off x="107454" y="2299414"/>
            <a:ext cx="2811600" cy="35907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Código CSS original:</a:t>
            </a:r>
            <a:endParaRPr/>
          </a:p>
          <a:p>
            <a:pPr indent="0" lvl="0" marL="0" marR="0" rtl="0" algn="l">
              <a:lnSpc>
                <a:spcPct val="150000"/>
              </a:lnSpc>
              <a:spcBef>
                <a:spcPts val="2200"/>
              </a:spcBef>
              <a:spcAft>
                <a:spcPts val="0"/>
              </a:spcAft>
              <a:buClr>
                <a:srgbClr val="333333"/>
              </a:buClr>
              <a:buSzPts val="2000"/>
              <a:buFont typeface="Arial"/>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margin-top</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margin-bottom</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margin-left</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margin-right</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a:t>
            </a:r>
            <a:endParaRPr/>
          </a:p>
        </p:txBody>
      </p:sp>
      <p:sp>
        <p:nvSpPr>
          <p:cNvPr id="224" name="Google Shape;224;p13"/>
          <p:cNvSpPr txBox="1"/>
          <p:nvPr/>
        </p:nvSpPr>
        <p:spPr>
          <a:xfrm>
            <a:off x="2948454" y="2301834"/>
            <a:ext cx="3498600" cy="35859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Alternativa directa:</a:t>
            </a:r>
            <a:endParaRPr/>
          </a:p>
          <a:p>
            <a:pPr indent="0" lvl="0" marL="0" marR="0" rtl="0" algn="l">
              <a:lnSpc>
                <a:spcPct val="150000"/>
              </a:lnSpc>
              <a:spcBef>
                <a:spcPts val="22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 5px 5px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a:t>
            </a:r>
            <a:endParaRPr/>
          </a:p>
        </p:txBody>
      </p:sp>
      <p:sp>
        <p:nvSpPr>
          <p:cNvPr id="225" name="Google Shape;225;p13"/>
          <p:cNvSpPr txBox="1"/>
          <p:nvPr/>
        </p:nvSpPr>
        <p:spPr>
          <a:xfrm>
            <a:off x="6476438" y="2304979"/>
            <a:ext cx="2493600" cy="35796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Otra alternativa:</a:t>
            </a:r>
            <a:endParaRPr/>
          </a:p>
          <a:p>
            <a:pPr indent="0" lvl="0" marL="0" marR="0" rtl="0" algn="l">
              <a:lnSpc>
                <a:spcPct val="150000"/>
              </a:lnSpc>
              <a:spcBef>
                <a:spcPts val="22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margin-left</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32" name="Google Shape;232;p14"/>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33" name="Google Shape;233;p14"/>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34" name="Google Shape;234;p14"/>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Margin y Padding en CSS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
        <p:nvSpPr>
          <p:cNvPr id="235" name="Google Shape;235;p14"/>
          <p:cNvSpPr txBox="1"/>
          <p:nvPr/>
        </p:nvSpPr>
        <p:spPr>
          <a:xfrm>
            <a:off x="1043608" y="2117069"/>
            <a:ext cx="3240359" cy="2248035"/>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Un solo valor:</a:t>
            </a:r>
            <a:endParaRPr/>
          </a:p>
          <a:p>
            <a:pPr indent="0" lvl="0" marL="0" marR="0" rtl="0" algn="l">
              <a:lnSpc>
                <a:spcPct val="150000"/>
              </a:lnSpc>
              <a:spcBef>
                <a:spcPts val="11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    /* aplica a los 4 */</a:t>
            </a:r>
            <a:endParaRPr/>
          </a:p>
        </p:txBody>
      </p:sp>
      <p:sp>
        <p:nvSpPr>
          <p:cNvPr id="236" name="Google Shape;236;p14"/>
          <p:cNvSpPr txBox="1"/>
          <p:nvPr/>
        </p:nvSpPr>
        <p:spPr>
          <a:xfrm>
            <a:off x="4549924" y="2117068"/>
            <a:ext cx="3790281" cy="2248035"/>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Dos valores:</a:t>
            </a:r>
            <a:endParaRPr/>
          </a:p>
          <a:p>
            <a:pPr indent="0" lvl="0" marL="0" marR="0" rtl="0" algn="l">
              <a:lnSpc>
                <a:spcPct val="150000"/>
              </a:lnSpc>
              <a:spcBef>
                <a:spcPts val="11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5px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      /* (Sup e Inf)    (Izq y Der)*/</a:t>
            </a:r>
            <a:endParaRPr/>
          </a:p>
        </p:txBody>
      </p:sp>
      <p:sp>
        <p:nvSpPr>
          <p:cNvPr id="237" name="Google Shape;237;p14"/>
          <p:cNvSpPr txBox="1"/>
          <p:nvPr/>
        </p:nvSpPr>
        <p:spPr>
          <a:xfrm>
            <a:off x="1043608" y="4493333"/>
            <a:ext cx="3240359" cy="2248035"/>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Tres valores:</a:t>
            </a:r>
            <a:endParaRPr/>
          </a:p>
          <a:p>
            <a:pPr indent="0" lvl="0" marL="0" marR="0" rtl="0" algn="l">
              <a:lnSpc>
                <a:spcPct val="150000"/>
              </a:lnSpc>
              <a:spcBef>
                <a:spcPts val="11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3px 5px 10px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 /* (Sup) (Izq y Der) (Inf) */</a:t>
            </a:r>
            <a:endParaRPr/>
          </a:p>
        </p:txBody>
      </p:sp>
      <p:sp>
        <p:nvSpPr>
          <p:cNvPr id="238" name="Google Shape;238;p14"/>
          <p:cNvSpPr txBox="1"/>
          <p:nvPr/>
        </p:nvSpPr>
        <p:spPr>
          <a:xfrm>
            <a:off x="4558442" y="4493333"/>
            <a:ext cx="3787815" cy="2248035"/>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SzPts val="2000"/>
              <a:buFont typeface="Arial"/>
              <a:buNone/>
            </a:pPr>
            <a:r>
              <a:rPr b="0" i="0" lang="en" sz="2000" u="none" cap="none" strike="noStrike">
                <a:solidFill>
                  <a:srgbClr val="222222"/>
                </a:solidFill>
                <a:latin typeface="Arial"/>
                <a:ea typeface="Arial"/>
                <a:cs typeface="Arial"/>
                <a:sym typeface="Arial"/>
              </a:rPr>
              <a:t>Cuatro valores:</a:t>
            </a:r>
            <a:endParaRPr/>
          </a:p>
          <a:p>
            <a:pPr indent="0" lvl="0" marL="0" marR="0" rtl="0" algn="l">
              <a:lnSpc>
                <a:spcPct val="150000"/>
              </a:lnSpc>
              <a:spcBef>
                <a:spcPts val="1100"/>
              </a:spcBef>
              <a:spcAft>
                <a:spcPts val="0"/>
              </a:spcAft>
              <a:buNone/>
            </a:pPr>
            <a:r>
              <a:rPr b="0" i="0" lang="en" sz="2000" u="none" cap="none" strike="noStrike">
                <a:solidFill>
                  <a:srgbClr val="333333"/>
                </a:solidFill>
                <a:latin typeface="Arial"/>
                <a:ea typeface="Arial"/>
                <a:cs typeface="Arial"/>
                <a:sym typeface="Arial"/>
              </a:rPr>
              <a:t>.clase </a:t>
            </a:r>
            <a:r>
              <a:rPr b="0" i="0" lang="en" sz="2000" u="none" cap="none" strike="noStrike">
                <a:solidFill>
                  <a:srgbClr val="222222"/>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333333"/>
                </a:solidFill>
                <a:latin typeface="Arial"/>
                <a:ea typeface="Arial"/>
                <a:cs typeface="Arial"/>
                <a:sym typeface="Arial"/>
              </a:rPr>
              <a:t>  </a:t>
            </a:r>
            <a:r>
              <a:rPr b="0" i="0" lang="en" sz="2000" u="none" cap="none" strike="noStrike">
                <a:solidFill>
                  <a:srgbClr val="A663B8"/>
                </a:solidFill>
                <a:latin typeface="Arial"/>
                <a:ea typeface="Arial"/>
                <a:cs typeface="Arial"/>
                <a:sym typeface="Arial"/>
              </a:rPr>
              <a:t>margin</a:t>
            </a:r>
            <a:r>
              <a:rPr b="0" i="0" lang="en" sz="2000" u="none" cap="none" strike="noStrike">
                <a:solidFill>
                  <a:srgbClr val="19ADB1"/>
                </a:solidFill>
                <a:latin typeface="Arial"/>
                <a:ea typeface="Arial"/>
                <a:cs typeface="Arial"/>
                <a:sym typeface="Arial"/>
              </a:rPr>
              <a:t>:</a:t>
            </a:r>
            <a:r>
              <a:rPr b="0" i="0" lang="en" sz="2000" u="none" cap="none" strike="noStrike">
                <a:solidFill>
                  <a:srgbClr val="333333"/>
                </a:solidFill>
                <a:latin typeface="Arial"/>
                <a:ea typeface="Arial"/>
                <a:cs typeface="Arial"/>
                <a:sym typeface="Arial"/>
              </a:rPr>
              <a:t> 3px 5px 10px 4px</a:t>
            </a:r>
            <a:r>
              <a:rPr b="0" i="0" lang="en" sz="2000" u="none" cap="none" strike="noStrike">
                <a:solidFill>
                  <a:srgbClr val="19ADB1"/>
                </a:solidFill>
                <a:latin typeface="Arial"/>
                <a:ea typeface="Arial"/>
                <a:cs typeface="Arial"/>
                <a:sym typeface="Arial"/>
              </a:rPr>
              <a:t>;</a:t>
            </a:r>
            <a:br>
              <a:rPr b="0" i="0" lang="en" sz="2000" u="none" cap="none" strike="noStrike">
                <a:solidFill>
                  <a:srgbClr val="333333"/>
                </a:solidFill>
                <a:latin typeface="Arial"/>
                <a:ea typeface="Arial"/>
                <a:cs typeface="Arial"/>
                <a:sym typeface="Arial"/>
              </a:rPr>
            </a:br>
            <a:r>
              <a:rPr b="0" i="0" lang="en" sz="2000" u="none" cap="none" strike="noStrike">
                <a:solidFill>
                  <a:srgbClr val="222222"/>
                </a:solidFill>
                <a:latin typeface="Arial"/>
                <a:ea typeface="Arial"/>
                <a:cs typeface="Arial"/>
                <a:sym typeface="Arial"/>
              </a:rPr>
              <a:t>} /* (Sup) (Der) (Inf) (Izq)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45" name="Google Shape;245;p15"/>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46" name="Google Shape;246;p15"/>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47" name="Google Shape;247;p15"/>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Bordes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pic>
        <p:nvPicPr>
          <p:cNvPr id="248" name="Google Shape;248;p15"/>
          <p:cNvPicPr preferRelativeResize="0"/>
          <p:nvPr/>
        </p:nvPicPr>
        <p:blipFill rotWithShape="1">
          <a:blip r:embed="rId3">
            <a:alphaModFix/>
          </a:blip>
          <a:srcRect b="17076" l="6363" r="6197" t="22202"/>
          <a:stretch/>
        </p:blipFill>
        <p:spPr>
          <a:xfrm>
            <a:off x="0" y="2559765"/>
            <a:ext cx="5076056" cy="2643719"/>
          </a:xfrm>
          <a:prstGeom prst="rect">
            <a:avLst/>
          </a:prstGeom>
          <a:noFill/>
          <a:ln>
            <a:noFill/>
          </a:ln>
        </p:spPr>
      </p:pic>
      <p:sp>
        <p:nvSpPr>
          <p:cNvPr id="249" name="Google Shape;249;p15"/>
          <p:cNvSpPr txBox="1"/>
          <p:nvPr/>
        </p:nvSpPr>
        <p:spPr>
          <a:xfrm>
            <a:off x="4766223" y="2381625"/>
            <a:ext cx="4317899"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333333"/>
              </a:buClr>
              <a:buSzPts val="2000"/>
              <a:buFont typeface="Consolas"/>
              <a:buNone/>
            </a:pPr>
            <a:r>
              <a:rPr b="1" i="0" lang="en" sz="2000" u="none" cap="none" strike="noStrike">
                <a:solidFill>
                  <a:srgbClr val="333333"/>
                </a:solidFill>
                <a:latin typeface="Consolas"/>
                <a:ea typeface="Consolas"/>
                <a:cs typeface="Consolas"/>
                <a:sym typeface="Consolas"/>
              </a:rPr>
              <a:t>div </a:t>
            </a:r>
            <a:r>
              <a:rPr b="1" i="0" lang="en" sz="2000" u="none" cap="none" strike="noStrike">
                <a:solidFill>
                  <a:srgbClr val="222222"/>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border-top-width</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10px</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border-right-width</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1em</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border-bottom-width</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thick</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border-left-width</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thin</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222222"/>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6"/>
          <p:cNvPicPr preferRelativeResize="0"/>
          <p:nvPr/>
        </p:nvPicPr>
        <p:blipFill rotWithShape="1">
          <a:blip r:embed="rId3">
            <a:alphaModFix/>
          </a:blip>
          <a:srcRect b="14988" l="10167" r="6035" t="21253"/>
          <a:stretch/>
        </p:blipFill>
        <p:spPr>
          <a:xfrm>
            <a:off x="125760" y="2622088"/>
            <a:ext cx="4355976" cy="2556284"/>
          </a:xfrm>
          <a:prstGeom prst="rect">
            <a:avLst/>
          </a:prstGeom>
          <a:noFill/>
          <a:ln>
            <a:noFill/>
          </a:ln>
        </p:spPr>
      </p:pic>
      <p:sp>
        <p:nvSpPr>
          <p:cNvPr id="256" name="Google Shape;256;p16"/>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57" name="Google Shape;257;p16"/>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58" name="Google Shape;258;p16"/>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59" name="Google Shape;259;p16"/>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Bordes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
        <p:nvSpPr>
          <p:cNvPr id="260" name="Google Shape;260;p16"/>
          <p:cNvSpPr txBox="1"/>
          <p:nvPr/>
        </p:nvSpPr>
        <p:spPr>
          <a:xfrm>
            <a:off x="4234534" y="2599744"/>
            <a:ext cx="4782324"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0" i="0" lang="en" sz="2000" u="none" cap="none" strike="noStrike">
                <a:solidFill>
                  <a:srgbClr val="333333"/>
                </a:solidFill>
                <a:latin typeface="Arial"/>
                <a:ea typeface="Arial"/>
                <a:cs typeface="Arial"/>
                <a:sym typeface="Arial"/>
              </a:rPr>
              <a:t>.clase</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222222"/>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border-top-color</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4B83BF"/>
                </a:solidFill>
                <a:latin typeface="Consolas"/>
                <a:ea typeface="Consolas"/>
                <a:cs typeface="Consolas"/>
                <a:sym typeface="Consolas"/>
              </a:rPr>
              <a:t>#CC0000</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border-right-color</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blue</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border-bottom-color</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4B83BF"/>
                </a:solidFill>
                <a:latin typeface="Consolas"/>
                <a:ea typeface="Consolas"/>
                <a:cs typeface="Consolas"/>
                <a:sym typeface="Consolas"/>
              </a:rPr>
              <a:t>#00FF00</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border-left-color</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4B83BF"/>
                </a:solidFill>
                <a:latin typeface="Consolas"/>
                <a:ea typeface="Consolas"/>
                <a:cs typeface="Consolas"/>
                <a:sym typeface="Consolas"/>
              </a:rPr>
              <a:t>#CCC</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222222"/>
                </a:solidFill>
                <a:latin typeface="Consolas"/>
                <a:ea typeface="Consolas"/>
                <a:cs typeface="Consolas"/>
                <a:sym typeface="Consolas"/>
              </a:rPr>
              <a:t>}</a:t>
            </a:r>
            <a:endParaRPr/>
          </a:p>
          <a:p>
            <a:pPr indent="0" lvl="0" marL="0" marR="0" rtl="0" algn="l">
              <a:lnSpc>
                <a:spcPct val="150000"/>
              </a:lnSpc>
              <a:spcBef>
                <a:spcPts val="0"/>
              </a:spcBef>
              <a:spcAft>
                <a:spcPts val="0"/>
              </a:spcAft>
              <a:buClr>
                <a:schemeClr val="dk1"/>
              </a:buClr>
              <a:buSzPts val="2000"/>
              <a:buFont typeface="Calibri"/>
              <a:buNone/>
            </a:pPr>
            <a:r>
              <a:t/>
            </a:r>
            <a:endParaRPr b="1" i="0" sz="2000" u="none" cap="none" strike="noStrike">
              <a:solidFill>
                <a:srgbClr val="333333"/>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7"/>
          <p:cNvPicPr preferRelativeResize="0"/>
          <p:nvPr/>
        </p:nvPicPr>
        <p:blipFill rotWithShape="1">
          <a:blip r:embed="rId3">
            <a:alphaModFix/>
          </a:blip>
          <a:srcRect b="14989" l="6363" r="9840" t="27325"/>
          <a:stretch/>
        </p:blipFill>
        <p:spPr>
          <a:xfrm>
            <a:off x="11442" y="3212976"/>
            <a:ext cx="4848590" cy="2137999"/>
          </a:xfrm>
          <a:prstGeom prst="rect">
            <a:avLst/>
          </a:prstGeom>
          <a:noFill/>
          <a:ln>
            <a:noFill/>
          </a:ln>
        </p:spPr>
      </p:pic>
      <p:sp>
        <p:nvSpPr>
          <p:cNvPr id="267" name="Google Shape;267;p17"/>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68" name="Google Shape;268;p17"/>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69" name="Google Shape;269;p17"/>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70" name="Google Shape;270;p17"/>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Bordes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
        <p:nvSpPr>
          <p:cNvPr id="271" name="Google Shape;271;p17"/>
          <p:cNvSpPr txBox="1"/>
          <p:nvPr/>
        </p:nvSpPr>
        <p:spPr>
          <a:xfrm>
            <a:off x="4666923" y="2609216"/>
            <a:ext cx="4477077"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0" i="0" lang="en" sz="2000" u="none" cap="none" strike="noStrike">
                <a:solidFill>
                  <a:srgbClr val="333333"/>
                </a:solidFill>
                <a:latin typeface="Arial"/>
                <a:ea typeface="Arial"/>
                <a:cs typeface="Arial"/>
                <a:sym typeface="Arial"/>
              </a:rPr>
              <a:t>.clase</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222222"/>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border-top-style</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dashed</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border-right-style</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double</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border-bottom-style</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dotted</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border-left-style</a:t>
            </a:r>
            <a:r>
              <a:rPr b="1" i="0" lang="en" sz="2000" u="none" cap="none" strike="noStrike">
                <a:solidFill>
                  <a:srgbClr val="19ADB1"/>
                </a:solidFill>
                <a:latin typeface="Consolas"/>
                <a:ea typeface="Consolas"/>
                <a:cs typeface="Consolas"/>
                <a:sym typeface="Consolas"/>
              </a:rPr>
              <a:t>:</a:t>
            </a:r>
            <a:r>
              <a:rPr b="1" i="0" lang="en" sz="2000" u="none" cap="none" strike="noStrike">
                <a:solidFill>
                  <a:srgbClr val="333333"/>
                </a:solidFill>
                <a:latin typeface="Consolas"/>
                <a:ea typeface="Consolas"/>
                <a:cs typeface="Consolas"/>
                <a:sym typeface="Consolas"/>
              </a:rPr>
              <a:t> </a:t>
            </a:r>
            <a:r>
              <a:rPr b="1" i="0" lang="en" sz="2000" u="none" cap="none" strike="noStrike">
                <a:solidFill>
                  <a:srgbClr val="A663B8"/>
                </a:solidFill>
                <a:latin typeface="Consolas"/>
                <a:ea typeface="Consolas"/>
                <a:cs typeface="Consolas"/>
                <a:sym typeface="Consolas"/>
              </a:rPr>
              <a:t>solid</a:t>
            </a:r>
            <a:r>
              <a:rPr b="1" i="0" lang="en" sz="2000" u="none" cap="none" strike="noStrike">
                <a:solidFill>
                  <a:srgbClr val="19ADB1"/>
                </a:solidFill>
                <a:latin typeface="Consolas"/>
                <a:ea typeface="Consolas"/>
                <a:cs typeface="Consolas"/>
                <a:sym typeface="Consolas"/>
              </a:rPr>
              <a:t>;</a:t>
            </a:r>
            <a:br>
              <a:rPr b="1" i="0" lang="en" sz="2000" u="none" cap="none" strike="noStrike">
                <a:solidFill>
                  <a:srgbClr val="333333"/>
                </a:solidFill>
                <a:latin typeface="Consolas"/>
                <a:ea typeface="Consolas"/>
                <a:cs typeface="Consolas"/>
                <a:sym typeface="Consolas"/>
              </a:rPr>
            </a:br>
            <a:r>
              <a:rPr b="1" i="0" lang="en" sz="2000" u="none" cap="none" strike="noStrike">
                <a:solidFill>
                  <a:srgbClr val="222222"/>
                </a:solidFill>
                <a:latin typeface="Consolas"/>
                <a:ea typeface="Consolas"/>
                <a:cs typeface="Consolas"/>
                <a:sym typeface="Consola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8"/>
          <p:cNvPicPr preferRelativeResize="0"/>
          <p:nvPr/>
        </p:nvPicPr>
        <p:blipFill rotWithShape="1">
          <a:blip r:embed="rId3">
            <a:alphaModFix/>
          </a:blip>
          <a:srcRect b="6735" l="4464" r="6256" t="8696"/>
          <a:stretch/>
        </p:blipFill>
        <p:spPr>
          <a:xfrm>
            <a:off x="3895328" y="1140207"/>
            <a:ext cx="3960440" cy="5717793"/>
          </a:xfrm>
          <a:prstGeom prst="rect">
            <a:avLst/>
          </a:prstGeom>
          <a:noFill/>
          <a:ln>
            <a:noFill/>
          </a:ln>
        </p:spPr>
      </p:pic>
      <p:sp>
        <p:nvSpPr>
          <p:cNvPr id="278" name="Google Shape;278;p18"/>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79" name="Google Shape;279;p18"/>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80" name="Google Shape;280;p18"/>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81" name="Google Shape;281;p18"/>
          <p:cNvSpPr txBox="1"/>
          <p:nvPr>
            <p:ph idx="1" type="body"/>
          </p:nvPr>
        </p:nvSpPr>
        <p:spPr>
          <a:xfrm>
            <a:off x="0" y="1484784"/>
            <a:ext cx="5148064"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Bordes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4f1567f58a_0_0"/>
          <p:cNvSpPr txBox="1"/>
          <p:nvPr/>
        </p:nvSpPr>
        <p:spPr>
          <a:xfrm>
            <a:off x="432048" y="0"/>
            <a:ext cx="7452300" cy="11844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96" name="Google Shape;96;g24f1567f58a_0_0"/>
          <p:cNvSpPr/>
          <p:nvPr/>
        </p:nvSpPr>
        <p:spPr>
          <a:xfrm>
            <a:off x="0" y="0"/>
            <a:ext cx="251400" cy="1196700"/>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97" name="Google Shape;97;g24f1567f58a_0_0"/>
          <p:cNvCxnSpPr/>
          <p:nvPr/>
        </p:nvCxnSpPr>
        <p:spPr>
          <a:xfrm>
            <a:off x="251520" y="1196752"/>
            <a:ext cx="8892600" cy="0"/>
          </a:xfrm>
          <a:prstGeom prst="straightConnector1">
            <a:avLst/>
          </a:prstGeom>
          <a:noFill/>
          <a:ln cap="flat" cmpd="sng" w="22225">
            <a:solidFill>
              <a:srgbClr val="146E83"/>
            </a:solidFill>
            <a:prstDash val="solid"/>
            <a:round/>
            <a:headEnd len="sm" w="sm" type="none"/>
            <a:tailEnd len="sm" w="sm" type="none"/>
          </a:ln>
        </p:spPr>
      </p:cxnSp>
      <p:sp>
        <p:nvSpPr>
          <p:cNvPr id="98" name="Google Shape;98;g24f1567f58a_0_0"/>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lang="en" sz="3600"/>
              <a:t>Cascading Style Sheets – Hojas de estilo en cascada</a:t>
            </a:r>
            <a:endParaRPr sz="3600"/>
          </a:p>
          <a:p>
            <a:pPr indent="0" lvl="0" marL="0" rtl="0" algn="ctr">
              <a:spcBef>
                <a:spcPts val="720"/>
              </a:spcBef>
              <a:spcAft>
                <a:spcPts val="0"/>
              </a:spcAft>
              <a:buClr>
                <a:schemeClr val="dk1"/>
              </a:buClr>
              <a:buSzPts val="3600"/>
              <a:buFont typeface="Arial"/>
              <a:buNone/>
            </a:pPr>
            <a:r>
              <a:t/>
            </a:r>
            <a:endParaRPr sz="3600"/>
          </a:p>
          <a:p>
            <a:pPr indent="0" lvl="0" marL="0" rtl="0" algn="ctr">
              <a:spcBef>
                <a:spcPts val="720"/>
              </a:spcBef>
              <a:spcAft>
                <a:spcPts val="0"/>
              </a:spcAft>
              <a:buClr>
                <a:schemeClr val="dk1"/>
              </a:buClr>
              <a:buSzPts val="3600"/>
              <a:buFont typeface="Arial"/>
              <a:buNone/>
            </a:pPr>
            <a:r>
              <a:rPr lang="en" sz="3600"/>
              <a:t>El rol de las CSS está vinculada con la representación de los contenidos.</a:t>
            </a:r>
            <a:endParaRPr/>
          </a:p>
          <a:p>
            <a:pPr indent="0" lvl="0" marL="0" rtl="0" algn="ctr">
              <a:spcBef>
                <a:spcPts val="720"/>
              </a:spcBef>
              <a:spcAft>
                <a:spcPts val="0"/>
              </a:spcAft>
              <a:buClr>
                <a:schemeClr val="dk1"/>
              </a:buClr>
              <a:buSzPts val="3600"/>
              <a:buFont typeface="Arial"/>
              <a:buNone/>
            </a:pPr>
            <a:r>
              <a:t/>
            </a:r>
            <a:endParaRPr sz="3600"/>
          </a:p>
          <a:p>
            <a:pPr indent="0" lvl="0" marL="0" rtl="0" algn="ctr">
              <a:spcBef>
                <a:spcPts val="720"/>
              </a:spcBef>
              <a:spcAft>
                <a:spcPts val="0"/>
              </a:spcAft>
              <a:buClr>
                <a:schemeClr val="dk1"/>
              </a:buClr>
              <a:buSzPts val="3600"/>
              <a:buFont typeface="Arial"/>
              <a:buNone/>
            </a:pPr>
            <a:r>
              <a:rPr lang="en" sz="3600"/>
              <a:t>CSS3 agrega además capacidades de transiciones y animaciones.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88" name="Google Shape;288;p19"/>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89" name="Google Shape;289;p19"/>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90" name="Google Shape;290;p19"/>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Bordes</a:t>
            </a:r>
            <a:endParaRPr/>
          </a:p>
          <a:p>
            <a:pPr indent="0" lvl="0" marL="0" rtl="0" algn="ctr">
              <a:spcBef>
                <a:spcPts val="720"/>
              </a:spcBef>
              <a:spcAft>
                <a:spcPts val="0"/>
              </a:spcAft>
              <a:buClr>
                <a:schemeClr val="dk1"/>
              </a:buClr>
              <a:buSzPts val="3600"/>
              <a:buNone/>
            </a:pPr>
            <a:r>
              <a:rPr lang="en" sz="3600">
                <a:latin typeface="Arial"/>
                <a:ea typeface="Arial"/>
                <a:cs typeface="Arial"/>
                <a:sym typeface="Arial"/>
              </a:rPr>
              <a:t>Puedo escribir de manera "resumida" si los 4 bordes son iguales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l">
              <a:spcBef>
                <a:spcPts val="720"/>
              </a:spcBef>
              <a:spcAft>
                <a:spcPts val="0"/>
              </a:spcAft>
              <a:buClr>
                <a:schemeClr val="dk1"/>
              </a:buClr>
              <a:buSzPts val="3600"/>
              <a:buNone/>
            </a:pPr>
            <a:r>
              <a:rPr b="1" lang="en" sz="3600">
                <a:latin typeface="Consolas"/>
                <a:ea typeface="Consolas"/>
                <a:cs typeface="Consolas"/>
                <a:sym typeface="Consolas"/>
              </a:rPr>
              <a:t>.claseBorde1 { </a:t>
            </a:r>
            <a:endParaRPr/>
          </a:p>
          <a:p>
            <a:pPr indent="0" lvl="0" marL="0" rtl="0" algn="l">
              <a:spcBef>
                <a:spcPts val="720"/>
              </a:spcBef>
              <a:spcAft>
                <a:spcPts val="0"/>
              </a:spcAft>
              <a:buClr>
                <a:schemeClr val="dk1"/>
              </a:buClr>
              <a:buSzPts val="3600"/>
              <a:buNone/>
            </a:pPr>
            <a:r>
              <a:rPr b="1" lang="en" sz="3600">
                <a:latin typeface="Consolas"/>
                <a:ea typeface="Consolas"/>
                <a:cs typeface="Consolas"/>
                <a:sym typeface="Consolas"/>
              </a:rPr>
              <a:t>     border: 1px solid #597272; </a:t>
            </a:r>
            <a:endParaRPr/>
          </a:p>
          <a:p>
            <a:pPr indent="0" lvl="0" marL="0" rtl="0" algn="l">
              <a:spcBef>
                <a:spcPts val="720"/>
              </a:spcBef>
              <a:spcAft>
                <a:spcPts val="0"/>
              </a:spcAft>
              <a:buClr>
                <a:schemeClr val="dk1"/>
              </a:buClr>
              <a:buSzPts val="3600"/>
              <a:buNone/>
            </a:pPr>
            <a:r>
              <a:rPr b="1" lang="en" sz="3600">
                <a:latin typeface="Consolas"/>
                <a:ea typeface="Consolas"/>
                <a:cs typeface="Consolas"/>
                <a:sym typeface="Consolas"/>
              </a:rPr>
              <a:t>} </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sp>
        <p:nvSpPr>
          <p:cNvPr id="296" name="Google Shape;296;p20"/>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297" name="Google Shape;297;p20"/>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298" name="Google Shape;298;p20"/>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299" name="Google Shape;299;p20"/>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Para definir estilos se definen atributos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pic>
        <p:nvPicPr>
          <p:cNvPr id="300" name="Google Shape;300;p20"/>
          <p:cNvPicPr preferRelativeResize="0"/>
          <p:nvPr/>
        </p:nvPicPr>
        <p:blipFill rotWithShape="1">
          <a:blip r:embed="rId3">
            <a:alphaModFix/>
          </a:blip>
          <a:srcRect b="0" l="0" r="0" t="0"/>
          <a:stretch/>
        </p:blipFill>
        <p:spPr>
          <a:xfrm>
            <a:off x="251520" y="2564904"/>
            <a:ext cx="8712850" cy="32941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307" name="Google Shape;307;p23"/>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308" name="Google Shape;308;p23"/>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309" name="Google Shape;309;p23"/>
          <p:cNvSpPr txBox="1"/>
          <p:nvPr>
            <p:ph idx="1" type="body"/>
          </p:nvPr>
        </p:nvSpPr>
        <p:spPr>
          <a:xfrm>
            <a:off x="0" y="1484775"/>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Imagen de fondo</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l">
              <a:spcBef>
                <a:spcPts val="720"/>
              </a:spcBef>
              <a:spcAft>
                <a:spcPts val="0"/>
              </a:spcAft>
              <a:buClr>
                <a:srgbClr val="FF0000"/>
              </a:buClr>
              <a:buSzPts val="3600"/>
              <a:buNone/>
            </a:pPr>
            <a:r>
              <a:rPr lang="en" sz="3600">
                <a:solidFill>
                  <a:srgbClr val="FF0000"/>
                </a:solidFill>
                <a:latin typeface="Consolas"/>
                <a:ea typeface="Consolas"/>
                <a:cs typeface="Consolas"/>
                <a:sym typeface="Consolas"/>
              </a:rPr>
              <a:t>	</a:t>
            </a:r>
            <a:r>
              <a:rPr lang="en" sz="2500">
                <a:solidFill>
                  <a:srgbClr val="FF0000"/>
                </a:solidFill>
                <a:latin typeface="Consolas"/>
                <a:ea typeface="Consolas"/>
                <a:cs typeface="Consolas"/>
                <a:sym typeface="Consolas"/>
              </a:rPr>
              <a:t>div {</a:t>
            </a:r>
            <a:endParaRPr sz="2100"/>
          </a:p>
          <a:p>
            <a:pPr indent="0" lvl="0" marL="0" rtl="0" algn="l">
              <a:spcBef>
                <a:spcPts val="720"/>
              </a:spcBef>
              <a:spcAft>
                <a:spcPts val="0"/>
              </a:spcAft>
              <a:buClr>
                <a:srgbClr val="009900"/>
              </a:buClr>
              <a:buSzPts val="3600"/>
              <a:buNone/>
            </a:pPr>
            <a:r>
              <a:rPr lang="en" sz="3600">
                <a:solidFill>
                  <a:srgbClr val="009900"/>
                </a:solidFill>
                <a:latin typeface="Consolas"/>
                <a:ea typeface="Consolas"/>
                <a:cs typeface="Consolas"/>
                <a:sym typeface="Consolas"/>
              </a:rPr>
              <a:t>   		</a:t>
            </a:r>
            <a:r>
              <a:rPr lang="en" sz="2800">
                <a:solidFill>
                  <a:srgbClr val="009900"/>
                </a:solidFill>
                <a:latin typeface="Consolas"/>
                <a:ea typeface="Consolas"/>
                <a:cs typeface="Consolas"/>
                <a:sym typeface="Consolas"/>
              </a:rPr>
              <a:t>B</a:t>
            </a:r>
            <a:r>
              <a:rPr lang="en" sz="2800">
                <a:solidFill>
                  <a:srgbClr val="009900"/>
                </a:solidFill>
                <a:latin typeface="Consolas"/>
                <a:ea typeface="Consolas"/>
                <a:cs typeface="Consolas"/>
                <a:sym typeface="Consolas"/>
              </a:rPr>
              <a:t>ackground-image:</a:t>
            </a:r>
            <a:r>
              <a:rPr lang="en" sz="2800">
                <a:solidFill>
                  <a:srgbClr val="FF6600"/>
                </a:solidFill>
                <a:latin typeface="Consolas"/>
                <a:ea typeface="Consolas"/>
                <a:cs typeface="Consolas"/>
                <a:sym typeface="Consolas"/>
              </a:rPr>
              <a:t>u</a:t>
            </a:r>
            <a:r>
              <a:rPr lang="en" sz="2800">
                <a:solidFill>
                  <a:srgbClr val="FF6600"/>
                </a:solidFill>
                <a:latin typeface="Consolas"/>
                <a:ea typeface="Consolas"/>
                <a:cs typeface="Consolas"/>
                <a:sym typeface="Consolas"/>
              </a:rPr>
              <a:t>rl("nombre-de-la-imagen");</a:t>
            </a:r>
            <a:endParaRPr sz="2400"/>
          </a:p>
          <a:p>
            <a:pPr indent="0" lvl="0" marL="0" rtl="0" algn="l">
              <a:spcBef>
                <a:spcPts val="720"/>
              </a:spcBef>
              <a:spcAft>
                <a:spcPts val="0"/>
              </a:spcAft>
              <a:buClr>
                <a:srgbClr val="FF0000"/>
              </a:buClr>
              <a:buSzPts val="3600"/>
              <a:buNone/>
            </a:pPr>
            <a:r>
              <a:rPr lang="en" sz="3600">
                <a:solidFill>
                  <a:srgbClr val="FF0000"/>
                </a:solidFill>
                <a:latin typeface="Consolas"/>
                <a:ea typeface="Consolas"/>
                <a:cs typeface="Consolas"/>
                <a:sym typeface="Consolas"/>
              </a:rPr>
              <a:t>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316" name="Google Shape;316;p24"/>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317" name="Google Shape;317;p24"/>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318" name="Google Shape;318;p24"/>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Selector descendente</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sp>
        <p:nvSpPr>
          <p:cNvPr id="319" name="Google Shape;319;p24"/>
          <p:cNvSpPr txBox="1"/>
          <p:nvPr/>
        </p:nvSpPr>
        <p:spPr>
          <a:xfrm>
            <a:off x="6063289" y="2425887"/>
            <a:ext cx="3080711" cy="2443273"/>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Consolas"/>
              <a:buNone/>
            </a:pPr>
            <a:r>
              <a:rPr b="1" i="0" lang="en" sz="2800" u="none" cap="none" strike="noStrike">
                <a:solidFill>
                  <a:schemeClr val="dk1"/>
                </a:solidFill>
                <a:latin typeface="Consolas"/>
                <a:ea typeface="Consolas"/>
                <a:cs typeface="Consolas"/>
                <a:sym typeface="Consolas"/>
              </a:rPr>
              <a:t>p span {</a:t>
            </a:r>
            <a:endParaRPr/>
          </a:p>
          <a:p>
            <a:pPr indent="0" lvl="0" marL="0" marR="0" rtl="0" algn="l">
              <a:lnSpc>
                <a:spcPct val="115000"/>
              </a:lnSpc>
              <a:spcBef>
                <a:spcPts val="2400"/>
              </a:spcBef>
              <a:spcAft>
                <a:spcPts val="0"/>
              </a:spcAft>
              <a:buClr>
                <a:schemeClr val="dk1"/>
              </a:buClr>
              <a:buSzPts val="2800"/>
              <a:buFont typeface="Consolas"/>
              <a:buNone/>
            </a:pPr>
            <a:r>
              <a:rPr b="1" i="0" lang="en" sz="2800" u="none" cap="none" strike="noStrike">
                <a:solidFill>
                  <a:schemeClr val="dk1"/>
                </a:solidFill>
                <a:latin typeface="Consolas"/>
                <a:ea typeface="Consolas"/>
                <a:cs typeface="Consolas"/>
                <a:sym typeface="Consolas"/>
              </a:rPr>
              <a:t>  color: red;</a:t>
            </a:r>
            <a:endParaRPr/>
          </a:p>
          <a:p>
            <a:pPr indent="0" lvl="0" marL="0" marR="0" rtl="0" algn="l">
              <a:lnSpc>
                <a:spcPct val="115000"/>
              </a:lnSpc>
              <a:spcBef>
                <a:spcPts val="2400"/>
              </a:spcBef>
              <a:spcAft>
                <a:spcPts val="0"/>
              </a:spcAft>
              <a:buClr>
                <a:schemeClr val="dk1"/>
              </a:buClr>
              <a:buSzPts val="2800"/>
              <a:buFont typeface="Consolas"/>
              <a:buNone/>
            </a:pPr>
            <a:r>
              <a:rPr b="1" i="0" lang="en" sz="2800" u="none" cap="none" strike="noStrike">
                <a:solidFill>
                  <a:schemeClr val="dk1"/>
                </a:solidFill>
                <a:latin typeface="Consolas"/>
                <a:ea typeface="Consolas"/>
                <a:cs typeface="Consolas"/>
                <a:sym typeface="Consolas"/>
              </a:rPr>
              <a:t>}</a:t>
            </a:r>
            <a:endParaRPr/>
          </a:p>
          <a:p>
            <a:pPr indent="0" lvl="0" marL="0" marR="0" rtl="0" algn="l">
              <a:lnSpc>
                <a:spcPct val="115000"/>
              </a:lnSpc>
              <a:spcBef>
                <a:spcPts val="2400"/>
              </a:spcBef>
              <a:spcAft>
                <a:spcPts val="0"/>
              </a:spcAft>
              <a:buClr>
                <a:schemeClr val="dk1"/>
              </a:buClr>
              <a:buSzPts val="2800"/>
              <a:buFont typeface="Calibri"/>
              <a:buNone/>
            </a:pPr>
            <a:r>
              <a:t/>
            </a:r>
            <a:endParaRPr b="1" i="0" sz="2800" u="none" cap="none" strike="noStrike">
              <a:solidFill>
                <a:schemeClr val="dk1"/>
              </a:solidFill>
              <a:latin typeface="Consolas"/>
              <a:ea typeface="Consolas"/>
              <a:cs typeface="Consolas"/>
              <a:sym typeface="Consolas"/>
            </a:endParaRPr>
          </a:p>
          <a:p>
            <a:pPr indent="0" lvl="0" marL="0" marR="0" rtl="0" algn="l">
              <a:spcBef>
                <a:spcPts val="1200"/>
              </a:spcBef>
              <a:spcAft>
                <a:spcPts val="0"/>
              </a:spcAft>
              <a:buClr>
                <a:schemeClr val="dk1"/>
              </a:buClr>
              <a:buSzPts val="2800"/>
              <a:buFont typeface="Calibri"/>
              <a:buNone/>
            </a:pPr>
            <a:r>
              <a:t/>
            </a:r>
            <a:endParaRPr b="1" i="0" sz="2800" u="none" cap="none" strike="noStrike">
              <a:solidFill>
                <a:schemeClr val="dk1"/>
              </a:solidFill>
              <a:latin typeface="Consolas"/>
              <a:ea typeface="Consolas"/>
              <a:cs typeface="Consolas"/>
              <a:sym typeface="Consolas"/>
            </a:endParaRPr>
          </a:p>
        </p:txBody>
      </p:sp>
      <p:sp>
        <p:nvSpPr>
          <p:cNvPr id="320" name="Google Shape;320;p24"/>
          <p:cNvSpPr txBox="1"/>
          <p:nvPr/>
        </p:nvSpPr>
        <p:spPr>
          <a:xfrm>
            <a:off x="53737" y="2444940"/>
            <a:ext cx="5908587" cy="242422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i="0" lang="en" sz="2400" u="none" cap="none" strike="noStrike">
                <a:solidFill>
                  <a:schemeClr val="dk1"/>
                </a:solidFill>
                <a:latin typeface="Consolas"/>
                <a:ea typeface="Consolas"/>
                <a:cs typeface="Consolas"/>
                <a:sym typeface="Consolas"/>
              </a:rPr>
              <a:t>&lt;p&gt;</a:t>
            </a:r>
            <a:r>
              <a:rPr b="0" i="0" lang="en" sz="2400" u="none" cap="none" strike="noStrike">
                <a:solidFill>
                  <a:schemeClr val="dk1"/>
                </a:solidFill>
                <a:latin typeface="Consolas"/>
                <a:ea typeface="Consolas"/>
                <a:cs typeface="Consolas"/>
                <a:sym typeface="Consolas"/>
              </a:rPr>
              <a:t>fuera del span</a:t>
            </a:r>
            <a:br>
              <a:rPr b="0" i="0" lang="en" sz="2400" u="none" cap="none" strike="noStrike">
                <a:solidFill>
                  <a:schemeClr val="dk1"/>
                </a:solidFill>
                <a:latin typeface="Consolas"/>
                <a:ea typeface="Consolas"/>
                <a:cs typeface="Consolas"/>
                <a:sym typeface="Consolas"/>
              </a:rPr>
            </a:br>
            <a:r>
              <a:rPr b="0" i="0" lang="en" sz="2400" u="none" cap="none" strike="noStrike">
                <a:solidFill>
                  <a:schemeClr val="dk1"/>
                </a:solidFill>
                <a:latin typeface="Consolas"/>
                <a:ea typeface="Consolas"/>
                <a:cs typeface="Consolas"/>
                <a:sym typeface="Consolas"/>
              </a:rPr>
              <a:t>  </a:t>
            </a:r>
            <a:r>
              <a:rPr b="1" i="0" lang="en" sz="2400" u="none" cap="none" strike="noStrike">
                <a:solidFill>
                  <a:schemeClr val="dk1"/>
                </a:solidFill>
                <a:latin typeface="Consolas"/>
                <a:ea typeface="Consolas"/>
                <a:cs typeface="Consolas"/>
                <a:sym typeface="Consolas"/>
              </a:rPr>
              <a:t>&lt;span&gt;</a:t>
            </a:r>
            <a:r>
              <a:rPr b="0" i="0" lang="en" sz="2400" u="none" cap="none" strike="noStrike">
                <a:solidFill>
                  <a:schemeClr val="dk1"/>
                </a:solidFill>
                <a:latin typeface="Consolas"/>
                <a:ea typeface="Consolas"/>
                <a:cs typeface="Consolas"/>
                <a:sym typeface="Consolas"/>
              </a:rPr>
              <a:t>adentro span</a:t>
            </a:r>
            <a:r>
              <a:rPr b="1" i="0" lang="en" sz="2400" u="none" cap="none" strike="noStrike">
                <a:solidFill>
                  <a:schemeClr val="dk1"/>
                </a:solidFill>
                <a:latin typeface="Consolas"/>
                <a:ea typeface="Consolas"/>
                <a:cs typeface="Consolas"/>
                <a:sym typeface="Consolas"/>
              </a:rPr>
              <a:t>&lt;/span&gt;</a:t>
            </a:r>
            <a:r>
              <a:rPr b="0" i="0" lang="en" sz="2400" u="none" cap="none" strike="noStrike">
                <a:solidFill>
                  <a:schemeClr val="dk1"/>
                </a:solidFill>
                <a:latin typeface="Consolas"/>
                <a:ea typeface="Consolas"/>
                <a:cs typeface="Consolas"/>
                <a:sym typeface="Consolas"/>
              </a:rPr>
              <a:t> afuera</a:t>
            </a:r>
            <a:br>
              <a:rPr b="0" i="0" lang="en" sz="2400" u="none" cap="none" strike="noStrike">
                <a:solidFill>
                  <a:schemeClr val="dk1"/>
                </a:solidFill>
                <a:latin typeface="Consolas"/>
                <a:ea typeface="Consolas"/>
                <a:cs typeface="Consolas"/>
                <a:sym typeface="Consolas"/>
              </a:rPr>
            </a:br>
            <a:r>
              <a:rPr b="0" i="0" lang="en" sz="2400" u="none" cap="none" strike="noStrike">
                <a:solidFill>
                  <a:schemeClr val="dk1"/>
                </a:solidFill>
                <a:latin typeface="Consolas"/>
                <a:ea typeface="Consolas"/>
                <a:cs typeface="Consolas"/>
                <a:sym typeface="Consolas"/>
              </a:rPr>
              <a:t>  </a:t>
            </a:r>
            <a:r>
              <a:rPr b="1" i="0" lang="en" sz="2400" u="none" cap="none" strike="noStrike">
                <a:solidFill>
                  <a:schemeClr val="dk1"/>
                </a:solidFill>
                <a:latin typeface="Consolas"/>
                <a:ea typeface="Consolas"/>
                <a:cs typeface="Consolas"/>
                <a:sym typeface="Consolas"/>
              </a:rPr>
              <a:t>&lt;a</a:t>
            </a:r>
            <a:r>
              <a:rPr b="0" i="0" lang="en" sz="2400" u="none" cap="none" strike="noStrike">
                <a:solidFill>
                  <a:schemeClr val="dk1"/>
                </a:solidFill>
                <a:latin typeface="Consolas"/>
                <a:ea typeface="Consolas"/>
                <a:cs typeface="Consolas"/>
                <a:sym typeface="Consolas"/>
              </a:rPr>
              <a:t> href=""&gt;. . .</a:t>
            </a:r>
            <a:br>
              <a:rPr b="0" i="0" lang="en" sz="2400" u="none" cap="none" strike="noStrike">
                <a:solidFill>
                  <a:schemeClr val="dk1"/>
                </a:solidFill>
                <a:latin typeface="Consolas"/>
                <a:ea typeface="Consolas"/>
                <a:cs typeface="Consolas"/>
                <a:sym typeface="Consolas"/>
              </a:rPr>
            </a:br>
            <a:r>
              <a:rPr b="0" i="0" lang="en" sz="2400" u="none" cap="none" strike="noStrike">
                <a:solidFill>
                  <a:schemeClr val="dk1"/>
                </a:solidFill>
                <a:latin typeface="Consolas"/>
                <a:ea typeface="Consolas"/>
                <a:cs typeface="Consolas"/>
                <a:sym typeface="Consolas"/>
              </a:rPr>
              <a:t>  		</a:t>
            </a:r>
            <a:r>
              <a:rPr b="1" i="0" lang="en" sz="2400" u="none" cap="none" strike="noStrike">
                <a:solidFill>
                  <a:schemeClr val="dk1"/>
                </a:solidFill>
                <a:latin typeface="Consolas"/>
                <a:ea typeface="Consolas"/>
                <a:cs typeface="Consolas"/>
                <a:sym typeface="Consolas"/>
              </a:rPr>
              <a:t>&lt;span&gt;</a:t>
            </a:r>
            <a:r>
              <a:rPr b="0" i="0" lang="en" sz="2400" u="none" cap="none" strike="noStrike">
                <a:solidFill>
                  <a:schemeClr val="dk1"/>
                </a:solidFill>
                <a:latin typeface="Consolas"/>
                <a:ea typeface="Consolas"/>
                <a:cs typeface="Consolas"/>
                <a:sym typeface="Consolas"/>
              </a:rPr>
              <a:t>texto2</a:t>
            </a:r>
            <a:r>
              <a:rPr b="1" i="0" lang="en" sz="2400" u="none" cap="none" strike="noStrike">
                <a:solidFill>
                  <a:schemeClr val="dk1"/>
                </a:solidFill>
                <a:latin typeface="Consolas"/>
                <a:ea typeface="Consolas"/>
                <a:cs typeface="Consolas"/>
                <a:sym typeface="Consolas"/>
              </a:rPr>
              <a:t>&lt;/span&gt;</a:t>
            </a:r>
            <a:endParaRPr b="1" i="0" sz="2400" u="none" cap="none" strike="noStrike">
              <a:solidFill>
                <a:schemeClr val="dk1"/>
              </a:solidFill>
              <a:latin typeface="Consolas"/>
              <a:ea typeface="Consolas"/>
              <a:cs typeface="Consolas"/>
              <a:sym typeface="Consolas"/>
            </a:endParaRPr>
          </a:p>
          <a:p>
            <a:pPr indent="457200" lvl="0" marL="0" marR="0" rtl="0" algn="l">
              <a:lnSpc>
                <a:spcPct val="115000"/>
              </a:lnSpc>
              <a:spcBef>
                <a:spcPts val="0"/>
              </a:spcBef>
              <a:spcAft>
                <a:spcPts val="0"/>
              </a:spcAft>
              <a:buNone/>
            </a:pPr>
            <a:r>
              <a:rPr b="1" i="0" lang="en" sz="2400" u="none" cap="none" strike="noStrike">
                <a:solidFill>
                  <a:schemeClr val="dk1"/>
                </a:solidFill>
                <a:latin typeface="Consolas"/>
                <a:ea typeface="Consolas"/>
                <a:cs typeface="Consolas"/>
                <a:sym typeface="Consolas"/>
              </a:rPr>
              <a:t>&lt;/a&gt;</a:t>
            </a:r>
            <a:br>
              <a:rPr b="1" i="0" lang="en" sz="2400" u="none" cap="none" strike="noStrike">
                <a:solidFill>
                  <a:schemeClr val="dk1"/>
                </a:solidFill>
                <a:latin typeface="Consolas"/>
                <a:ea typeface="Consolas"/>
                <a:cs typeface="Consolas"/>
                <a:sym typeface="Consolas"/>
              </a:rPr>
            </a:br>
            <a:r>
              <a:rPr b="1" i="0" lang="en" sz="2400" u="none" cap="none" strike="noStrike">
                <a:solidFill>
                  <a:schemeClr val="dk1"/>
                </a:solidFill>
                <a:latin typeface="Consolas"/>
                <a:ea typeface="Consolas"/>
                <a:cs typeface="Consolas"/>
                <a:sym typeface="Consolas"/>
              </a:rPr>
              <a:t>&lt;/p&gt;</a:t>
            </a:r>
            <a:endParaRPr b="1" i="0" sz="2400" u="none" cap="none" strike="noStrike">
              <a:solidFill>
                <a:schemeClr val="dk1"/>
              </a:solidFill>
              <a:latin typeface="Consolas"/>
              <a:ea typeface="Consolas"/>
              <a:cs typeface="Consolas"/>
              <a:sym typeface="Consolas"/>
            </a:endParaRPr>
          </a:p>
        </p:txBody>
      </p:sp>
      <p:pic>
        <p:nvPicPr>
          <p:cNvPr id="321" name="Google Shape;321;p24"/>
          <p:cNvPicPr preferRelativeResize="0"/>
          <p:nvPr/>
        </p:nvPicPr>
        <p:blipFill rotWithShape="1">
          <a:blip r:embed="rId3">
            <a:alphaModFix/>
          </a:blip>
          <a:srcRect b="0" l="0" r="0" t="0"/>
          <a:stretch/>
        </p:blipFill>
        <p:spPr>
          <a:xfrm>
            <a:off x="1097457" y="5661248"/>
            <a:ext cx="6949086" cy="7982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b="0" i="0" lang="en" sz="3000" u="none" cap="none" strike="noStrike">
                <a:solidFill>
                  <a:srgbClr val="292929"/>
                </a:solidFill>
                <a:latin typeface="Arial"/>
                <a:ea typeface="Arial"/>
                <a:cs typeface="Arial"/>
                <a:sym typeface="Arial"/>
              </a:rPr>
              <a:t>A TRABAJAR! </a:t>
            </a:r>
            <a:r>
              <a:rPr b="0" i="0" lang="en" sz="3000" u="none" cap="none" strike="noStrike">
                <a:solidFill>
                  <a:srgbClr val="1FA0BE"/>
                </a:solidFill>
                <a:latin typeface="Arial"/>
                <a:ea typeface="Arial"/>
                <a:cs typeface="Arial"/>
                <a:sym typeface="Arial"/>
              </a:rPr>
              <a:t>WEB DE UNA LIBRERIA</a:t>
            </a:r>
            <a:endParaRPr/>
          </a:p>
        </p:txBody>
      </p:sp>
      <p:sp>
        <p:nvSpPr>
          <p:cNvPr id="328" name="Google Shape;328;p29"/>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329" name="Google Shape;329;p29"/>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330" name="Google Shape;330;p29"/>
          <p:cNvSpPr txBox="1"/>
          <p:nvPr/>
        </p:nvSpPr>
        <p:spPr>
          <a:xfrm>
            <a:off x="0" y="1239795"/>
            <a:ext cx="9144000" cy="5618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rPr b="1" i="0" lang="en" sz="2600" u="none" cap="none" strike="noStrike">
                <a:solidFill>
                  <a:schemeClr val="dk1"/>
                </a:solidFill>
                <a:latin typeface="Calibri"/>
                <a:ea typeface="Calibri"/>
                <a:cs typeface="Calibri"/>
                <a:sym typeface="Calibri"/>
              </a:rPr>
              <a:t>El sitio debe contener:</a:t>
            </a:r>
            <a:endParaRPr/>
          </a:p>
          <a:p>
            <a:pPr indent="0" lvl="0" marL="0" marR="0" rtl="0" algn="l">
              <a:lnSpc>
                <a:spcPct val="100000"/>
              </a:lnSpc>
              <a:spcBef>
                <a:spcPts val="0"/>
              </a:spcBef>
              <a:spcAft>
                <a:spcPts val="0"/>
              </a:spcAft>
              <a:buClr>
                <a:schemeClr val="dk1"/>
              </a:buClr>
              <a:buSzPts val="2600"/>
              <a:buFont typeface="Arial"/>
              <a:buNone/>
            </a:pPr>
            <a:r>
              <a:rPr b="0" i="0" lang="en" sz="2600" u="none" cap="none" strike="noStrike">
                <a:solidFill>
                  <a:schemeClr val="dk1"/>
                </a:solidFill>
                <a:latin typeface="Calibri"/>
                <a:ea typeface="Calibri"/>
                <a:cs typeface="Calibri"/>
                <a:sym typeface="Calibri"/>
              </a:rPr>
              <a:t>Una página inicial que muestre 4 temas y el 1 libro destacado en cada uno.</a:t>
            </a:r>
            <a:endParaRPr/>
          </a:p>
          <a:p>
            <a:pPr indent="0" lvl="0" marL="0" marR="0" rtl="0" algn="l">
              <a:lnSpc>
                <a:spcPct val="100000"/>
              </a:lnSpc>
              <a:spcBef>
                <a:spcPts val="0"/>
              </a:spcBef>
              <a:spcAft>
                <a:spcPts val="0"/>
              </a:spcAft>
              <a:buClr>
                <a:schemeClr val="dk1"/>
              </a:buClr>
              <a:buSzPts val="2600"/>
              <a:buFont typeface="Arial"/>
              <a:buNone/>
            </a:pPr>
            <a:r>
              <a:rPr b="0" i="0" lang="en" sz="2600" u="none" cap="none" strike="noStrike">
                <a:solidFill>
                  <a:schemeClr val="dk1"/>
                </a:solidFill>
                <a:latin typeface="Calibri"/>
                <a:ea typeface="Calibri"/>
                <a:cs typeface="Calibri"/>
                <a:sym typeface="Calibri"/>
              </a:rPr>
              <a:t>Debajo de cada libro, habrá un link a cada tema. Cada tema debe mostrar 6 libros.</a:t>
            </a:r>
            <a:endParaRPr/>
          </a:p>
          <a:p>
            <a:pPr indent="0" lvl="0" marL="0" marR="0" rtl="0" algn="l">
              <a:lnSpc>
                <a:spcPct val="100000"/>
              </a:lnSpc>
              <a:spcBef>
                <a:spcPts val="0"/>
              </a:spcBef>
              <a:spcAft>
                <a:spcPts val="0"/>
              </a:spcAft>
              <a:buClr>
                <a:schemeClr val="dk1"/>
              </a:buClr>
              <a:buSzPts val="2600"/>
              <a:buFont typeface="Arial"/>
              <a:buNone/>
            </a:pPr>
            <a:r>
              <a:rPr b="0" i="0" lang="en" sz="2600" u="none" cap="none" strike="noStrike">
                <a:solidFill>
                  <a:schemeClr val="dk1"/>
                </a:solidFill>
                <a:latin typeface="Calibri"/>
                <a:ea typeface="Calibri"/>
                <a:cs typeface="Calibri"/>
                <a:sym typeface="Calibri"/>
              </a:rPr>
              <a:t>En el menú, incluiremos una página que liste datos de sus 5 locales.</a:t>
            </a:r>
            <a:br>
              <a:rPr b="0" i="0" lang="en" sz="2600" u="none" cap="none" strike="noStrike">
                <a:solidFill>
                  <a:schemeClr val="dk1"/>
                </a:solidFill>
                <a:latin typeface="Calibri"/>
                <a:ea typeface="Calibri"/>
                <a:cs typeface="Calibri"/>
                <a:sym typeface="Calibri"/>
              </a:rPr>
            </a:br>
            <a:r>
              <a:rPr b="1" i="0" lang="en" sz="2600" u="none" cap="none" strike="noStrike">
                <a:solidFill>
                  <a:schemeClr val="dk1"/>
                </a:solidFill>
                <a:latin typeface="Calibri"/>
                <a:ea typeface="Calibri"/>
                <a:cs typeface="Calibri"/>
                <a:sym typeface="Calibri"/>
              </a:rPr>
              <a:t>Debemos utilizar:</a:t>
            </a:r>
            <a:br>
              <a:rPr b="0" i="0" lang="en" sz="2600" u="none" cap="none" strike="noStrike">
                <a:solidFill>
                  <a:schemeClr val="dk1"/>
                </a:solidFill>
                <a:latin typeface="Calibri"/>
                <a:ea typeface="Calibri"/>
                <a:cs typeface="Calibri"/>
                <a:sym typeface="Calibri"/>
              </a:rPr>
            </a:br>
            <a:r>
              <a:rPr b="0" i="0" lang="en" sz="2600" u="none" cap="none" strike="noStrike">
                <a:solidFill>
                  <a:schemeClr val="dk1"/>
                </a:solidFill>
                <a:latin typeface="Calibri"/>
                <a:ea typeface="Calibri"/>
                <a:cs typeface="Calibri"/>
                <a:sym typeface="Calibri"/>
              </a:rPr>
              <a:t>Etiquetas div, con colores de fondo distintos en cada categoría.</a:t>
            </a:r>
            <a:br>
              <a:rPr b="0" i="0" lang="en" sz="2600" u="none" cap="none" strike="noStrike">
                <a:solidFill>
                  <a:schemeClr val="dk1"/>
                </a:solidFill>
                <a:latin typeface="Calibri"/>
                <a:ea typeface="Calibri"/>
                <a:cs typeface="Calibri"/>
                <a:sym typeface="Calibri"/>
              </a:rPr>
            </a:br>
            <a:r>
              <a:rPr b="0" i="0" lang="en" sz="2600" u="none" cap="none" strike="noStrike">
                <a:solidFill>
                  <a:schemeClr val="dk1"/>
                </a:solidFill>
                <a:latin typeface="Calibri"/>
                <a:ea typeface="Calibri"/>
                <a:cs typeface="Calibri"/>
                <a:sym typeface="Calibri"/>
              </a:rPr>
              <a:t>Colores en textos y uso de font-family</a:t>
            </a:r>
            <a:br>
              <a:rPr b="0" i="0" lang="en" sz="2600" u="none" cap="none" strike="noStrike">
                <a:solidFill>
                  <a:schemeClr val="dk1"/>
                </a:solidFill>
                <a:latin typeface="Calibri"/>
                <a:ea typeface="Calibri"/>
                <a:cs typeface="Calibri"/>
                <a:sym typeface="Calibri"/>
              </a:rPr>
            </a:br>
            <a:r>
              <a:rPr b="0" i="0" lang="en" sz="2600" u="none" cap="none" strike="noStrike">
                <a:solidFill>
                  <a:schemeClr val="dk1"/>
                </a:solidFill>
                <a:latin typeface="Calibri"/>
                <a:ea typeface="Calibri"/>
                <a:cs typeface="Calibri"/>
                <a:sym typeface="Calibri"/>
              </a:rPr>
              <a:t>Títulos y descripciones de libros en clases</a:t>
            </a:r>
            <a:br>
              <a:rPr b="0" i="0" lang="en" sz="2600" u="none" cap="none" strike="noStrike">
                <a:solidFill>
                  <a:schemeClr val="dk1"/>
                </a:solidFill>
                <a:latin typeface="Calibri"/>
                <a:ea typeface="Calibri"/>
                <a:cs typeface="Calibri"/>
                <a:sym typeface="Calibri"/>
              </a:rPr>
            </a:br>
            <a:r>
              <a:rPr b="0" i="0" lang="en" sz="2600" u="none" cap="none" strike="noStrike">
                <a:solidFill>
                  <a:schemeClr val="dk1"/>
                </a:solidFill>
                <a:latin typeface="Calibri"/>
                <a:ea typeface="Calibri"/>
                <a:cs typeface="Calibri"/>
                <a:sym typeface="Calibri"/>
              </a:rPr>
              <a:t>Archivo CSS centralizado</a:t>
            </a:r>
            <a:endParaRPr/>
          </a:p>
          <a:p>
            <a:pPr indent="0" lvl="0" marL="0" marR="0" rtl="0" algn="l">
              <a:lnSpc>
                <a:spcPct val="100000"/>
              </a:lnSpc>
              <a:spcBef>
                <a:spcPts val="1000"/>
              </a:spcBef>
              <a:spcAft>
                <a:spcPts val="0"/>
              </a:spcAft>
              <a:buClr>
                <a:schemeClr val="dk1"/>
              </a:buClr>
              <a:buSzPts val="2600"/>
              <a:buFont typeface="Arial"/>
              <a:buNone/>
            </a:pPr>
            <a:br>
              <a:rPr b="0" i="0" lang="en" sz="2600" u="none" cap="none" strike="noStrike">
                <a:solidFill>
                  <a:schemeClr val="dk1"/>
                </a:solidFill>
                <a:latin typeface="Calibri"/>
                <a:ea typeface="Calibri"/>
                <a:cs typeface="Calibri"/>
                <a:sym typeface="Calibri"/>
              </a:rPr>
            </a:b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a:t>
            </a:r>
            <a:r>
              <a:rPr b="0" i="0" lang="en" sz="3000" u="none" cap="none" strike="noStrike">
                <a:solidFill>
                  <a:srgbClr val="1FA0BE"/>
                </a:solidFill>
                <a:latin typeface="Arial"/>
                <a:ea typeface="Arial"/>
                <a:cs typeface="Arial"/>
                <a:sym typeface="Arial"/>
              </a:rPr>
              <a:t> PARTE</a:t>
            </a:r>
            <a:endParaRPr/>
          </a:p>
        </p:txBody>
      </p:sp>
      <p:sp>
        <p:nvSpPr>
          <p:cNvPr id="105" name="Google Shape;105;p3"/>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06" name="Google Shape;106;p3"/>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07" name="Google Shape;107;p3"/>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Recordamos que se sugiere separar y unificar los estilos en un archivo CSS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560"/>
              </a:spcBef>
              <a:spcAft>
                <a:spcPts val="0"/>
              </a:spcAft>
              <a:buClr>
                <a:schemeClr val="dk1"/>
              </a:buClr>
              <a:buSzPts val="2800"/>
              <a:buNone/>
            </a:pPr>
            <a:r>
              <a:rPr b="1" lang="en" sz="2800">
                <a:latin typeface="Consolas"/>
                <a:ea typeface="Consolas"/>
                <a:cs typeface="Consolas"/>
                <a:sym typeface="Consolas"/>
              </a:rPr>
              <a:t>&lt;link href="estilos.css" rel="stylesheet"&gt;</a:t>
            </a:r>
            <a:endParaRPr/>
          </a:p>
        </p:txBody>
      </p:sp>
      <p:pic>
        <p:nvPicPr>
          <p:cNvPr id="108" name="Google Shape;108;p3"/>
          <p:cNvPicPr preferRelativeResize="0"/>
          <p:nvPr/>
        </p:nvPicPr>
        <p:blipFill rotWithShape="1">
          <a:blip r:embed="rId3">
            <a:alphaModFix/>
          </a:blip>
          <a:srcRect b="0" l="0" r="0" t="0"/>
          <a:stretch/>
        </p:blipFill>
        <p:spPr>
          <a:xfrm>
            <a:off x="1824888" y="2880184"/>
            <a:ext cx="5494224" cy="242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15" name="Google Shape;115;p4"/>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16" name="Google Shape;116;p4"/>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17" name="Google Shape;117;p4"/>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Buenas prácticas CSS</a:t>
            </a:r>
            <a:endParaRPr/>
          </a:p>
          <a:p>
            <a:pPr indent="0" lvl="0" marL="0" rtl="0" algn="ctr">
              <a:spcBef>
                <a:spcPts val="640"/>
              </a:spcBef>
              <a:spcAft>
                <a:spcPts val="0"/>
              </a:spcAft>
              <a:buClr>
                <a:schemeClr val="dk1"/>
              </a:buClr>
              <a:buSzPts val="3200"/>
              <a:buNone/>
            </a:pPr>
            <a:r>
              <a:rPr lang="en">
                <a:latin typeface="Arial"/>
                <a:ea typeface="Arial"/>
                <a:cs typeface="Arial"/>
                <a:sym typeface="Arial"/>
              </a:rPr>
              <a:t>Hojas de estilos actualizadas y escalables. </a:t>
            </a:r>
            <a:endParaRPr/>
          </a:p>
          <a:p>
            <a:pPr indent="0" lvl="0" marL="0" rtl="0" algn="ctr">
              <a:spcBef>
                <a:spcPts val="640"/>
              </a:spcBef>
              <a:spcAft>
                <a:spcPts val="0"/>
              </a:spcAft>
              <a:buClr>
                <a:schemeClr val="dk1"/>
              </a:buClr>
              <a:buSzPts val="3200"/>
              <a:buNone/>
            </a:pPr>
            <a:r>
              <a:rPr lang="en">
                <a:latin typeface="Arial"/>
                <a:ea typeface="Arial"/>
                <a:cs typeface="Arial"/>
                <a:sym typeface="Arial"/>
              </a:rPr>
              <a:t>Código limpio, legible. </a:t>
            </a:r>
            <a:r>
              <a:rPr lang="en">
                <a:latin typeface="Arial"/>
                <a:ea typeface="Arial"/>
                <a:cs typeface="Arial"/>
                <a:sym typeface="Arial"/>
              </a:rPr>
              <a:t>Indentado</a:t>
            </a:r>
            <a:r>
              <a:rPr lang="en">
                <a:latin typeface="Arial"/>
                <a:ea typeface="Arial"/>
                <a:cs typeface="Arial"/>
                <a:sym typeface="Arial"/>
              </a:rPr>
              <a:t>.</a:t>
            </a:r>
            <a:endParaRPr/>
          </a:p>
          <a:p>
            <a:pPr indent="0" lvl="0" marL="0" rtl="0" algn="ctr">
              <a:spcBef>
                <a:spcPts val="640"/>
              </a:spcBef>
              <a:spcAft>
                <a:spcPts val="0"/>
              </a:spcAft>
              <a:buClr>
                <a:schemeClr val="dk1"/>
              </a:buClr>
              <a:buSzPts val="3200"/>
              <a:buNone/>
            </a:pPr>
            <a:r>
              <a:rPr lang="en">
                <a:latin typeface="Arial"/>
                <a:ea typeface="Arial"/>
                <a:cs typeface="Arial"/>
                <a:sym typeface="Arial"/>
              </a:rPr>
              <a:t>Tabla de contenidos. Dividido en secciones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pic>
        <p:nvPicPr>
          <p:cNvPr id="118" name="Google Shape;118;p4"/>
          <p:cNvPicPr preferRelativeResize="0"/>
          <p:nvPr/>
        </p:nvPicPr>
        <p:blipFill rotWithShape="1">
          <a:blip r:embed="rId3">
            <a:alphaModFix/>
          </a:blip>
          <a:srcRect b="0" l="0" r="0" t="0"/>
          <a:stretch/>
        </p:blipFill>
        <p:spPr>
          <a:xfrm>
            <a:off x="2216949" y="3827937"/>
            <a:ext cx="4710101" cy="30300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25" name="Google Shape;125;p6"/>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26" name="Google Shape;126;p6"/>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27" name="Google Shape;127;p6"/>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Modelo de cajas</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rPr lang="en" sz="3600">
                <a:solidFill>
                  <a:schemeClr val="dk1"/>
                </a:solidFill>
                <a:latin typeface="Calibri"/>
                <a:ea typeface="Calibri"/>
                <a:cs typeface="Calibri"/>
                <a:sym typeface="Calibri"/>
              </a:rPr>
              <a:t>Es el comportamiento de CSS que hace que todos los elementos de las páginas se representen mediante cajas rectangulares</a:t>
            </a:r>
            <a:endParaRPr sz="3600">
              <a:latin typeface="Calibri"/>
              <a:ea typeface="Calibri"/>
              <a:cs typeface="Calibri"/>
              <a:sym typeface="Calibri"/>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pic>
        <p:nvPicPr>
          <p:cNvPr id="128" name="Google Shape;128;p6"/>
          <p:cNvPicPr preferRelativeResize="0"/>
          <p:nvPr/>
        </p:nvPicPr>
        <p:blipFill rotWithShape="1">
          <a:blip r:embed="rId3">
            <a:alphaModFix/>
          </a:blip>
          <a:srcRect b="0" l="0" r="0" t="0"/>
          <a:stretch/>
        </p:blipFill>
        <p:spPr>
          <a:xfrm>
            <a:off x="189788" y="2636912"/>
            <a:ext cx="8764424" cy="18617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50ab423484_0_0"/>
          <p:cNvSpPr txBox="1"/>
          <p:nvPr/>
        </p:nvSpPr>
        <p:spPr>
          <a:xfrm>
            <a:off x="432048" y="0"/>
            <a:ext cx="7452300" cy="11844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35" name="Google Shape;135;g250ab423484_0_0"/>
          <p:cNvSpPr/>
          <p:nvPr/>
        </p:nvSpPr>
        <p:spPr>
          <a:xfrm>
            <a:off x="0" y="0"/>
            <a:ext cx="251400" cy="1196700"/>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36" name="Google Shape;136;g250ab423484_0_0"/>
          <p:cNvCxnSpPr/>
          <p:nvPr/>
        </p:nvCxnSpPr>
        <p:spPr>
          <a:xfrm>
            <a:off x="251520" y="1196752"/>
            <a:ext cx="8892600" cy="0"/>
          </a:xfrm>
          <a:prstGeom prst="straightConnector1">
            <a:avLst/>
          </a:prstGeom>
          <a:noFill/>
          <a:ln cap="flat" cmpd="sng" w="22225">
            <a:solidFill>
              <a:srgbClr val="146E83"/>
            </a:solidFill>
            <a:prstDash val="solid"/>
            <a:round/>
            <a:headEnd len="sm" w="sm" type="none"/>
            <a:tailEnd len="sm" w="sm" type="none"/>
          </a:ln>
        </p:spPr>
      </p:cxnSp>
      <p:sp>
        <p:nvSpPr>
          <p:cNvPr id="137" name="Google Shape;137;g250ab423484_0_0"/>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720"/>
              </a:spcBef>
              <a:spcAft>
                <a:spcPts val="0"/>
              </a:spcAft>
              <a:buClr>
                <a:schemeClr val="dk1"/>
              </a:buClr>
              <a:buSzPts val="3600"/>
              <a:buFont typeface="Arial"/>
              <a:buNone/>
            </a:pPr>
            <a:r>
              <a:rPr b="1" lang="en" sz="3600"/>
              <a:t>Selectores</a:t>
            </a:r>
            <a:endParaRPr b="1" sz="3600"/>
          </a:p>
          <a:p>
            <a:pPr indent="0" lvl="0" marL="0" rtl="0" algn="ctr">
              <a:spcBef>
                <a:spcPts val="720"/>
              </a:spcBef>
              <a:spcAft>
                <a:spcPts val="0"/>
              </a:spcAft>
              <a:buClr>
                <a:schemeClr val="dk1"/>
              </a:buClr>
              <a:buSzPts val="3600"/>
              <a:buFont typeface="Arial"/>
              <a:buNone/>
            </a:pPr>
            <a:r>
              <a:t/>
            </a:r>
            <a:endParaRPr b="1" sz="3600"/>
          </a:p>
          <a:p>
            <a:pPr indent="0" lvl="0" marL="0" rtl="0" algn="l">
              <a:spcBef>
                <a:spcPts val="720"/>
              </a:spcBef>
              <a:spcAft>
                <a:spcPts val="0"/>
              </a:spcAft>
              <a:buClr>
                <a:schemeClr val="dk1"/>
              </a:buClr>
              <a:buSzPts val="3600"/>
              <a:buFont typeface="Arial"/>
              <a:buNone/>
            </a:pPr>
            <a:r>
              <a:rPr lang="en" sz="3500"/>
              <a:t>&lt;</a:t>
            </a:r>
            <a:r>
              <a:rPr lang="en" sz="3500">
                <a:solidFill>
                  <a:srgbClr val="CC4125"/>
                </a:solidFill>
              </a:rPr>
              <a:t>section</a:t>
            </a:r>
            <a:r>
              <a:rPr lang="en" sz="3500"/>
              <a:t> </a:t>
            </a:r>
            <a:r>
              <a:rPr lang="en" sz="3500">
                <a:solidFill>
                  <a:srgbClr val="146E83"/>
                </a:solidFill>
              </a:rPr>
              <a:t>class=</a:t>
            </a:r>
            <a:r>
              <a:rPr lang="en" sz="3500"/>
              <a:t>”contenedor” </a:t>
            </a:r>
            <a:r>
              <a:rPr lang="en" sz="3500">
                <a:solidFill>
                  <a:srgbClr val="FF9900"/>
                </a:solidFill>
              </a:rPr>
              <a:t>id=</a:t>
            </a:r>
            <a:r>
              <a:rPr lang="en" sz="3500"/>
              <a:t>”contenedor-1”&gt;</a:t>
            </a:r>
            <a:endParaRPr sz="3500"/>
          </a:p>
          <a:p>
            <a:pPr indent="457200" lvl="0" marL="0" rtl="0" algn="l">
              <a:spcBef>
                <a:spcPts val="720"/>
              </a:spcBef>
              <a:spcAft>
                <a:spcPts val="0"/>
              </a:spcAft>
              <a:buClr>
                <a:schemeClr val="dk1"/>
              </a:buClr>
              <a:buSzPts val="3600"/>
              <a:buFont typeface="Arial"/>
              <a:buNone/>
            </a:pPr>
            <a:r>
              <a:rPr lang="en" sz="3500"/>
              <a:t>Contenido</a:t>
            </a:r>
            <a:endParaRPr sz="3500"/>
          </a:p>
          <a:p>
            <a:pPr indent="0" lvl="0" marL="0" rtl="0" algn="l">
              <a:spcBef>
                <a:spcPts val="720"/>
              </a:spcBef>
              <a:spcAft>
                <a:spcPts val="0"/>
              </a:spcAft>
              <a:buClr>
                <a:schemeClr val="dk1"/>
              </a:buClr>
              <a:buSzPts val="3600"/>
              <a:buFont typeface="Arial"/>
              <a:buNone/>
            </a:pPr>
            <a:r>
              <a:rPr lang="en" sz="3500"/>
              <a:t>&lt;/</a:t>
            </a:r>
            <a:r>
              <a:rPr lang="en" sz="3500">
                <a:solidFill>
                  <a:srgbClr val="CC4125"/>
                </a:solidFill>
              </a:rPr>
              <a:t>section</a:t>
            </a:r>
            <a:r>
              <a:rPr lang="en" sz="3500"/>
              <a:t>&gt;</a:t>
            </a:r>
            <a:endParaRPr sz="3500"/>
          </a:p>
          <a:p>
            <a:pPr indent="0" lvl="0" marL="0" rtl="0" algn="l">
              <a:spcBef>
                <a:spcPts val="720"/>
              </a:spcBef>
              <a:spcAft>
                <a:spcPts val="0"/>
              </a:spcAft>
              <a:buClr>
                <a:schemeClr val="dk1"/>
              </a:buClr>
              <a:buSzPts val="3600"/>
              <a:buFont typeface="Arial"/>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50ab423484_0_8"/>
          <p:cNvSpPr txBox="1"/>
          <p:nvPr/>
        </p:nvSpPr>
        <p:spPr>
          <a:xfrm>
            <a:off x="432048" y="0"/>
            <a:ext cx="7452300" cy="11844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44" name="Google Shape;144;g250ab423484_0_8"/>
          <p:cNvSpPr/>
          <p:nvPr/>
        </p:nvSpPr>
        <p:spPr>
          <a:xfrm>
            <a:off x="0" y="0"/>
            <a:ext cx="251400" cy="1196700"/>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45" name="Google Shape;145;g250ab423484_0_8"/>
          <p:cNvCxnSpPr/>
          <p:nvPr/>
        </p:nvCxnSpPr>
        <p:spPr>
          <a:xfrm>
            <a:off x="251520" y="1196752"/>
            <a:ext cx="8892600" cy="0"/>
          </a:xfrm>
          <a:prstGeom prst="straightConnector1">
            <a:avLst/>
          </a:prstGeom>
          <a:noFill/>
          <a:ln cap="flat" cmpd="sng" w="22225">
            <a:solidFill>
              <a:srgbClr val="146E83"/>
            </a:solidFill>
            <a:prstDash val="solid"/>
            <a:round/>
            <a:headEnd len="sm" w="sm" type="none"/>
            <a:tailEnd len="sm" w="sm" type="none"/>
          </a:ln>
        </p:spPr>
      </p:cxnSp>
      <p:sp>
        <p:nvSpPr>
          <p:cNvPr id="146" name="Google Shape;146;g250ab423484_0_8"/>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720"/>
              </a:spcBef>
              <a:spcAft>
                <a:spcPts val="0"/>
              </a:spcAft>
              <a:buClr>
                <a:schemeClr val="dk1"/>
              </a:buClr>
              <a:buSzPts val="3600"/>
              <a:buFont typeface="Arial"/>
              <a:buNone/>
            </a:pPr>
            <a:r>
              <a:rPr b="1" lang="en" sz="3600"/>
              <a:t>Sixtaxis</a:t>
            </a:r>
            <a:endParaRPr b="1" sz="3600"/>
          </a:p>
          <a:p>
            <a:pPr indent="0" lvl="0" marL="0" rtl="0" algn="l">
              <a:spcBef>
                <a:spcPts val="720"/>
              </a:spcBef>
              <a:spcAft>
                <a:spcPts val="0"/>
              </a:spcAft>
              <a:buClr>
                <a:schemeClr val="dk1"/>
              </a:buClr>
              <a:buSzPts val="3600"/>
              <a:buFont typeface="Arial"/>
              <a:buNone/>
            </a:pPr>
            <a:r>
              <a:rPr lang="en" sz="3500"/>
              <a:t>SELECTOR {</a:t>
            </a:r>
            <a:br>
              <a:rPr lang="en" sz="3500"/>
            </a:br>
            <a:r>
              <a:rPr lang="en" sz="3500"/>
              <a:t>	PROPIEDADES</a:t>
            </a:r>
            <a:br>
              <a:rPr lang="en" sz="3500"/>
            </a:br>
            <a:r>
              <a:rPr lang="en" sz="3500"/>
              <a:t>}</a:t>
            </a:r>
            <a:endParaRPr sz="3500"/>
          </a:p>
          <a:p>
            <a:pPr indent="0" lvl="0" marL="0" rtl="0" algn="l">
              <a:spcBef>
                <a:spcPts val="720"/>
              </a:spcBef>
              <a:spcAft>
                <a:spcPts val="0"/>
              </a:spcAft>
              <a:buClr>
                <a:schemeClr val="dk1"/>
              </a:buClr>
              <a:buSzPts val="3600"/>
              <a:buFont typeface="Arial"/>
              <a:buNone/>
            </a:pPr>
            <a:r>
              <a:rPr lang="en" sz="3600">
                <a:solidFill>
                  <a:srgbClr val="A61C00"/>
                </a:solidFill>
              </a:rPr>
              <a:t>section{}</a:t>
            </a:r>
            <a:endParaRPr sz="3600">
              <a:solidFill>
                <a:srgbClr val="A61C00"/>
              </a:solidFill>
            </a:endParaRPr>
          </a:p>
          <a:p>
            <a:pPr indent="0" lvl="0" marL="0" rtl="0" algn="l">
              <a:spcBef>
                <a:spcPts val="720"/>
              </a:spcBef>
              <a:spcAft>
                <a:spcPts val="0"/>
              </a:spcAft>
              <a:buClr>
                <a:schemeClr val="dk1"/>
              </a:buClr>
              <a:buSzPts val="3600"/>
              <a:buFont typeface="Arial"/>
              <a:buNone/>
            </a:pPr>
            <a:r>
              <a:rPr lang="en" sz="3600">
                <a:solidFill>
                  <a:srgbClr val="146E83"/>
                </a:solidFill>
              </a:rPr>
              <a:t>.contenedor{}</a:t>
            </a:r>
            <a:endParaRPr sz="3600">
              <a:solidFill>
                <a:srgbClr val="146E83"/>
              </a:solidFill>
            </a:endParaRPr>
          </a:p>
          <a:p>
            <a:pPr indent="0" lvl="0" marL="0" rtl="0" algn="l">
              <a:spcBef>
                <a:spcPts val="720"/>
              </a:spcBef>
              <a:spcAft>
                <a:spcPts val="0"/>
              </a:spcAft>
              <a:buClr>
                <a:schemeClr val="dk1"/>
              </a:buClr>
              <a:buSzPts val="3600"/>
              <a:buFont typeface="Arial"/>
              <a:buNone/>
            </a:pPr>
            <a:r>
              <a:rPr lang="en" sz="3600">
                <a:solidFill>
                  <a:schemeClr val="accent6"/>
                </a:solidFill>
              </a:rPr>
              <a:t>#contenedor-1{}</a:t>
            </a:r>
            <a:endParaRPr sz="36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53" name="Google Shape;153;p7"/>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54" name="Google Shape;154;p7"/>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55" name="Google Shape;155;p7"/>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Calibri"/>
                <a:ea typeface="Calibri"/>
                <a:cs typeface="Calibri"/>
                <a:sym typeface="Calibri"/>
              </a:rPr>
              <a:t>Cada elemento HTML está rodeado por cajas que podemos ajustar con CSS</a:t>
            </a:r>
            <a:endParaRPr/>
          </a:p>
          <a:p>
            <a:pPr indent="0" lvl="0" marL="0" rtl="0" algn="ctr">
              <a:spcBef>
                <a:spcPts val="720"/>
              </a:spcBef>
              <a:spcAft>
                <a:spcPts val="0"/>
              </a:spcAft>
              <a:buClr>
                <a:schemeClr val="dk1"/>
              </a:buClr>
              <a:buSzPts val="3600"/>
              <a:buNone/>
            </a:pPr>
            <a:r>
              <a:t/>
            </a:r>
            <a:endParaRPr sz="3600">
              <a:latin typeface="Calibri"/>
              <a:ea typeface="Calibri"/>
              <a:cs typeface="Calibri"/>
              <a:sym typeface="Calibri"/>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pic>
        <p:nvPicPr>
          <p:cNvPr id="156" name="Google Shape;156;p7"/>
          <p:cNvPicPr preferRelativeResize="0"/>
          <p:nvPr/>
        </p:nvPicPr>
        <p:blipFill rotWithShape="1">
          <a:blip r:embed="rId3">
            <a:alphaModFix/>
          </a:blip>
          <a:srcRect b="0" l="0" r="0" t="0"/>
          <a:stretch/>
        </p:blipFill>
        <p:spPr>
          <a:xfrm>
            <a:off x="432048" y="2564904"/>
            <a:ext cx="8618938" cy="46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nvSpPr>
        <p:spPr>
          <a:xfrm>
            <a:off x="432048" y="0"/>
            <a:ext cx="7452320" cy="118450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292929"/>
              </a:buClr>
              <a:buSzPts val="3000"/>
              <a:buFont typeface="Arial"/>
              <a:buNone/>
            </a:pPr>
            <a:r>
              <a:rPr lang="en" sz="3000">
                <a:solidFill>
                  <a:srgbClr val="292929"/>
                </a:solidFill>
              </a:rPr>
              <a:t>CSS </a:t>
            </a:r>
            <a:r>
              <a:rPr lang="en" sz="3000">
                <a:solidFill>
                  <a:srgbClr val="1FA0BE"/>
                </a:solidFill>
              </a:rPr>
              <a:t>PRIMERA </a:t>
            </a:r>
            <a:r>
              <a:rPr b="0" i="0" lang="en" sz="3000" u="none" cap="none" strike="noStrike">
                <a:solidFill>
                  <a:srgbClr val="1FA0BE"/>
                </a:solidFill>
                <a:latin typeface="Arial"/>
                <a:ea typeface="Arial"/>
                <a:cs typeface="Arial"/>
                <a:sym typeface="Arial"/>
              </a:rPr>
              <a:t>PARTE</a:t>
            </a:r>
            <a:endParaRPr/>
          </a:p>
        </p:txBody>
      </p:sp>
      <p:sp>
        <p:nvSpPr>
          <p:cNvPr id="163" name="Google Shape;163;p8"/>
          <p:cNvSpPr/>
          <p:nvPr/>
        </p:nvSpPr>
        <p:spPr>
          <a:xfrm>
            <a:off x="0" y="0"/>
            <a:ext cx="251520" cy="1196752"/>
          </a:xfrm>
          <a:prstGeom prst="rect">
            <a:avLst/>
          </a:prstGeom>
          <a:solidFill>
            <a:srgbClr val="146E8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Calibri"/>
              <a:ea typeface="Calibri"/>
              <a:cs typeface="Calibri"/>
              <a:sym typeface="Calibri"/>
            </a:endParaRPr>
          </a:p>
        </p:txBody>
      </p:sp>
      <p:cxnSp>
        <p:nvCxnSpPr>
          <p:cNvPr id="164" name="Google Shape;164;p8"/>
          <p:cNvCxnSpPr/>
          <p:nvPr/>
        </p:nvCxnSpPr>
        <p:spPr>
          <a:xfrm>
            <a:off x="251520" y="1196752"/>
            <a:ext cx="8892480" cy="0"/>
          </a:xfrm>
          <a:prstGeom prst="straightConnector1">
            <a:avLst/>
          </a:prstGeom>
          <a:noFill/>
          <a:ln cap="flat" cmpd="sng" w="22225">
            <a:solidFill>
              <a:srgbClr val="146E83"/>
            </a:solidFill>
            <a:prstDash val="solid"/>
            <a:round/>
            <a:headEnd len="sm" w="sm" type="none"/>
            <a:tailEnd len="sm" w="sm" type="none"/>
          </a:ln>
        </p:spPr>
      </p:cxnSp>
      <p:sp>
        <p:nvSpPr>
          <p:cNvPr id="165" name="Google Shape;165;p8"/>
          <p:cNvSpPr txBox="1"/>
          <p:nvPr>
            <p:ph idx="1" type="body"/>
          </p:nvPr>
        </p:nvSpPr>
        <p:spPr>
          <a:xfrm>
            <a:off x="0" y="1484784"/>
            <a:ext cx="9144000" cy="522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 sz="3600">
                <a:latin typeface="Arial"/>
                <a:ea typeface="Arial"/>
                <a:cs typeface="Arial"/>
                <a:sym typeface="Arial"/>
              </a:rPr>
              <a:t>Modelo de cajas - Ancho</a:t>
            </a:r>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a:p>
            <a:pPr indent="0" lvl="0" marL="0" rtl="0" algn="ctr">
              <a:spcBef>
                <a:spcPts val="720"/>
              </a:spcBef>
              <a:spcAft>
                <a:spcPts val="0"/>
              </a:spcAft>
              <a:buClr>
                <a:schemeClr val="dk1"/>
              </a:buClr>
              <a:buSzPts val="3600"/>
              <a:buNone/>
            </a:pPr>
            <a:r>
              <a:t/>
            </a:r>
            <a:endParaRPr sz="3600">
              <a:latin typeface="Arial"/>
              <a:ea typeface="Arial"/>
              <a:cs typeface="Arial"/>
              <a:sym typeface="Arial"/>
            </a:endParaRPr>
          </a:p>
        </p:txBody>
      </p:sp>
      <p:graphicFrame>
        <p:nvGraphicFramePr>
          <p:cNvPr id="166" name="Google Shape;166;p8"/>
          <p:cNvGraphicFramePr/>
          <p:nvPr/>
        </p:nvGraphicFramePr>
        <p:xfrm>
          <a:off x="44878" y="2204864"/>
          <a:ext cx="3000000" cy="3000000"/>
        </p:xfrm>
        <a:graphic>
          <a:graphicData uri="http://schemas.openxmlformats.org/drawingml/2006/table">
            <a:tbl>
              <a:tblPr>
                <a:solidFill>
                  <a:srgbClr val="FFFFFF"/>
                </a:solidFill>
                <a:tableStyleId>{03FC559C-17A2-4150-A9BF-8BCF3610C94F}</a:tableStyleId>
              </a:tblPr>
              <a:tblGrid>
                <a:gridCol w="1745950"/>
                <a:gridCol w="7308300"/>
              </a:tblGrid>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Propiedad</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width</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Valores</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1122CC"/>
                        </a:buClr>
                        <a:buSzPts val="2400"/>
                        <a:buFont typeface="Calibri"/>
                        <a:buNone/>
                      </a:pPr>
                      <a:r>
                        <a:rPr lang="en" sz="2400" u="sng" cap="none" strike="noStrike">
                          <a:solidFill>
                            <a:schemeClr val="hlink"/>
                          </a:solidFill>
                          <a:hlinkClick r:id="rId3"/>
                        </a:rPr>
                        <a:t>unidad de medida</a:t>
                      </a:r>
                      <a:r>
                        <a:rPr lang="en" sz="2400" u="none" cap="none" strike="noStrike">
                          <a:solidFill>
                            <a:srgbClr val="222222"/>
                          </a:solidFill>
                        </a:rPr>
                        <a:t> | </a:t>
                      </a:r>
                      <a:r>
                        <a:rPr lang="en" sz="2400" u="sng" cap="none" strike="noStrike">
                          <a:solidFill>
                            <a:srgbClr val="1122CC"/>
                          </a:solidFill>
                          <a:hlinkClick r:id="rId4">
                            <a:extLst>
                              <a:ext uri="{A12FA001-AC4F-418D-AE19-62706E023703}">
                                <ahyp:hlinkClr val="tx"/>
                              </a:ext>
                            </a:extLst>
                          </a:hlinkClick>
                        </a:rPr>
                        <a:t>porcentaje</a:t>
                      </a:r>
                      <a:r>
                        <a:rPr lang="en" sz="2400" u="none" cap="none" strike="noStrike">
                          <a:solidFill>
                            <a:srgbClr val="222222"/>
                          </a:solidFill>
                        </a:rPr>
                        <a:t> | auto | </a:t>
                      </a:r>
                      <a:r>
                        <a:rPr lang="en" sz="2400" u="sng" cap="none" strike="noStrike">
                          <a:solidFill>
                            <a:srgbClr val="1122CC"/>
                          </a:solidFill>
                          <a:hlinkClick r:id="rId5">
                            <a:extLst>
                              <a:ext uri="{A12FA001-AC4F-418D-AE19-62706E023703}">
                                <ahyp:hlinkClr val="tx"/>
                              </a:ext>
                            </a:extLst>
                          </a:hlinkClick>
                        </a:rPr>
                        <a:t>inherit</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8382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Se aplica 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Todos los elementos, salvo los elementos en línea que no sean imágenes, las filas de tabla y los grupos de filas de tabla</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Valor inicial</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auto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r h="495300">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Descripción</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solidFill>
                      <a:srgbClr val="F5F5F1"/>
                    </a:solidFill>
                  </a:tcPr>
                </a:tc>
                <a:tc>
                  <a:txBody>
                    <a:bodyPr/>
                    <a:lstStyle/>
                    <a:p>
                      <a:pPr indent="0" lvl="0" marL="0" marR="0" rtl="0" algn="l">
                        <a:lnSpc>
                          <a:spcPct val="150000"/>
                        </a:lnSpc>
                        <a:spcBef>
                          <a:spcPts val="0"/>
                        </a:spcBef>
                        <a:spcAft>
                          <a:spcPts val="0"/>
                        </a:spcAft>
                        <a:buClr>
                          <a:srgbClr val="222222"/>
                        </a:buClr>
                        <a:buSzPts val="2400"/>
                        <a:buFont typeface="Calibri"/>
                        <a:buNone/>
                      </a:pPr>
                      <a:r>
                        <a:rPr lang="en" sz="2400" u="none" cap="none" strike="noStrike">
                          <a:solidFill>
                            <a:srgbClr val="222222"/>
                          </a:solidFill>
                        </a:rPr>
                        <a:t>Establece la anchura de un elemento</a:t>
                      </a:r>
                      <a:endParaRPr/>
                    </a:p>
                  </a:txBody>
                  <a:tcPr marT="76200" marB="76200" marR="76200" marL="76200">
                    <a:lnL cap="flat" cmpd="sng" w="9525">
                      <a:solidFill>
                        <a:srgbClr val="D5D2CA"/>
                      </a:solidFill>
                      <a:prstDash val="solid"/>
                      <a:round/>
                      <a:headEnd len="sm" w="sm" type="none"/>
                      <a:tailEnd len="sm" w="sm" type="none"/>
                    </a:lnL>
                    <a:lnR cap="flat" cmpd="sng" w="9525">
                      <a:solidFill>
                        <a:srgbClr val="D5D2CA"/>
                      </a:solidFill>
                      <a:prstDash val="solid"/>
                      <a:round/>
                      <a:headEnd len="sm" w="sm" type="none"/>
                      <a:tailEnd len="sm" w="sm" type="none"/>
                    </a:lnR>
                    <a:lnT cap="flat" cmpd="sng" w="9525">
                      <a:solidFill>
                        <a:srgbClr val="D5D2CA"/>
                      </a:solidFill>
                      <a:prstDash val="solid"/>
                      <a:round/>
                      <a:headEnd len="sm" w="sm" type="none"/>
                      <a:tailEnd len="sm" w="sm" type="none"/>
                    </a:lnT>
                    <a:lnB cap="flat" cmpd="sng" w="9525">
                      <a:solidFill>
                        <a:srgbClr val="D5D2CA"/>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cp:coreProperties>
</file>