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Montserrat SemiBold"/>
      <p:regular r:id="rId34"/>
      <p:bold r:id="rId35"/>
      <p:italic r:id="rId36"/>
      <p:boldItalic r:id="rId37"/>
    </p:embeddedFont>
    <p:embeddedFont>
      <p:font typeface="Montserrat"/>
      <p:regular r:id="rId38"/>
      <p:bold r:id="rId39"/>
      <p:italic r:id="rId40"/>
      <p:boldItalic r:id="rId41"/>
    </p:embeddedFont>
    <p:embeddedFont>
      <p:font typeface="Montserrat Medium"/>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 uri="GoogleSlidesCustomDataVersion2">
      <go:slidesCustomData xmlns:go="http://customooxmlschemas.google.com/" r:id="rId46" roundtripDataSignature="AMtx7mh97VW44xKhPOmngqnMzn4dmrlw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D461957-3CF7-4FDE-9918-E108B2C1804C}">
  <a:tblStyle styleId="{CD461957-3CF7-4FDE-9918-E108B2C1804C}"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20" Type="http://schemas.openxmlformats.org/officeDocument/2006/relationships/slide" Target="slides/slide14.xml"/><Relationship Id="rId42" Type="http://schemas.openxmlformats.org/officeDocument/2006/relationships/font" Target="fonts/MontserratMedium-regular.fntdata"/><Relationship Id="rId41" Type="http://schemas.openxmlformats.org/officeDocument/2006/relationships/font" Target="fonts/Montserrat-boldItalic.fntdata"/><Relationship Id="rId22" Type="http://schemas.openxmlformats.org/officeDocument/2006/relationships/slide" Target="slides/slide16.xml"/><Relationship Id="rId44" Type="http://schemas.openxmlformats.org/officeDocument/2006/relationships/font" Target="fonts/MontserratMedium-italic.fntdata"/><Relationship Id="rId21" Type="http://schemas.openxmlformats.org/officeDocument/2006/relationships/slide" Target="slides/slide15.xml"/><Relationship Id="rId43" Type="http://schemas.openxmlformats.org/officeDocument/2006/relationships/font" Target="fonts/MontserratMedium-bold.fntdata"/><Relationship Id="rId24" Type="http://schemas.openxmlformats.org/officeDocument/2006/relationships/slide" Target="slides/slide18.xml"/><Relationship Id="rId46" Type="http://customschemas.google.com/relationships/presentationmetadata" Target="metadata"/><Relationship Id="rId23" Type="http://schemas.openxmlformats.org/officeDocument/2006/relationships/slide" Target="slides/slide17.xml"/><Relationship Id="rId45" Type="http://schemas.openxmlformats.org/officeDocument/2006/relationships/font" Target="fonts/MontserratMedium-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MontserratSemiBold-bold.fntdata"/><Relationship Id="rId12" Type="http://schemas.openxmlformats.org/officeDocument/2006/relationships/slide" Target="slides/slide6.xml"/><Relationship Id="rId34" Type="http://schemas.openxmlformats.org/officeDocument/2006/relationships/font" Target="fonts/MontserratSemiBold-regular.fntdata"/><Relationship Id="rId15" Type="http://schemas.openxmlformats.org/officeDocument/2006/relationships/slide" Target="slides/slide9.xml"/><Relationship Id="rId37" Type="http://schemas.openxmlformats.org/officeDocument/2006/relationships/font" Target="fonts/MontserratSemiBold-boldItalic.fntdata"/><Relationship Id="rId14" Type="http://schemas.openxmlformats.org/officeDocument/2006/relationships/slide" Target="slides/slide8.xml"/><Relationship Id="rId36" Type="http://schemas.openxmlformats.org/officeDocument/2006/relationships/font" Target="fonts/MontserratSemiBold-italic.fntdata"/><Relationship Id="rId17" Type="http://schemas.openxmlformats.org/officeDocument/2006/relationships/slide" Target="slides/slide11.xml"/><Relationship Id="rId39" Type="http://schemas.openxmlformats.org/officeDocument/2006/relationships/font" Target="fonts/Montserrat-bold.fntdata"/><Relationship Id="rId16" Type="http://schemas.openxmlformats.org/officeDocument/2006/relationships/slide" Target="slides/slide10.xml"/><Relationship Id="rId38" Type="http://schemas.openxmlformats.org/officeDocument/2006/relationships/font" Target="fonts/Montserrat-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html.conclase.net/w3c/html401-es/interact/forms.html#:~:text=Un%20formulario%20HTML%20es%20una,(labels)%20en%20esos%20controles"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s/docs/Learn/CSS/Building_blocks/Cascade_and_inheritance" TargetMode="External"/><Relationship Id="rId3" Type="http://schemas.openxmlformats.org/officeDocument/2006/relationships/hyperlink" Target="https://www.w3schools.com/css/"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html.conclase.net/w3c/html401-es/interact/forms.html#:~:text=Un%20formulario%20HTML%20es%20una,(labels)%20en%20esos%20controles"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Fuente: </a:t>
            </a:r>
            <a:r>
              <a:rPr lang="es" u="sng">
                <a:solidFill>
                  <a:schemeClr val="hlink"/>
                </a:solidFill>
                <a:hlinkClick r:id="rId2"/>
              </a:rPr>
              <a:t>http://html.conclase.net/w3c/html401-es/interact/forms.html#:~:text=Un%20formulario%20HTML%20es%20una,(labels)%20en%20esos%20controles</a:t>
            </a:r>
            <a:r>
              <a:rPr lang="es"/>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u="sng">
                <a:solidFill>
                  <a:schemeClr val="hlink"/>
                </a:solidFill>
                <a:hlinkClick r:id="rId2"/>
              </a:rPr>
              <a:t>https://developer.mozilla.org/es/docs/Learn/CSS/Building_blocks/Cascade_and_inheritance</a:t>
            </a:r>
            <a:endParaRPr/>
          </a:p>
          <a:p>
            <a:pPr indent="0" lvl="0" marL="0" rtl="0" algn="l">
              <a:lnSpc>
                <a:spcPct val="100000"/>
              </a:lnSpc>
              <a:spcBef>
                <a:spcPts val="0"/>
              </a:spcBef>
              <a:spcAft>
                <a:spcPts val="0"/>
              </a:spcAft>
              <a:buClr>
                <a:schemeClr val="dk1"/>
              </a:buClr>
              <a:buSzPts val="1100"/>
              <a:buFont typeface="Arial"/>
              <a:buNone/>
            </a:pPr>
            <a:r>
              <a:rPr lang="es" u="sng">
                <a:solidFill>
                  <a:schemeClr val="hlink"/>
                </a:solidFill>
                <a:hlinkClick r:id="rId3"/>
              </a:rPr>
              <a:t>https://www.w3schools.com/css/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Fuente: </a:t>
            </a:r>
            <a:r>
              <a:rPr lang="es" u="sng">
                <a:solidFill>
                  <a:schemeClr val="hlink"/>
                </a:solidFill>
                <a:hlinkClick r:id="rId2"/>
              </a:rPr>
              <a:t>http://html.conclase.net/w3c/html401-es/interact/forms.html#:~:text=Un%20formulario%20HTML%20es%20una,(labels)%20en%20esos%20controles</a:t>
            </a:r>
            <a:r>
              <a:rPr lang="es"/>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2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2.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20.png"/><Relationship Id="rId5" Type="http://schemas.openxmlformats.org/officeDocument/2006/relationships/image" Target="../media/image2.png"/><Relationship Id="rId6"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2.png"/><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2.pn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0.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2.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0.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20.pn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2.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4.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2.pn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29"/>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700"/>
              <a:buFont typeface="Montserrat"/>
              <a:buNone/>
              <a:defRPr b="1" sz="3700">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11" name="Google Shape;11;p29"/>
          <p:cNvPicPr preferRelativeResize="0"/>
          <p:nvPr/>
        </p:nvPicPr>
        <p:blipFill rotWithShape="1">
          <a:blip r:embed="rId2">
            <a:alphaModFix/>
          </a:blip>
          <a:srcRect b="0" l="0" r="0" t="0"/>
          <a:stretch/>
        </p:blipFill>
        <p:spPr>
          <a:xfrm>
            <a:off x="0" y="1290050"/>
            <a:ext cx="3040999" cy="2072300"/>
          </a:xfrm>
          <a:prstGeom prst="rect">
            <a:avLst/>
          </a:prstGeom>
          <a:noFill/>
          <a:ln>
            <a:noFill/>
          </a:ln>
        </p:spPr>
      </p:pic>
      <p:pic>
        <p:nvPicPr>
          <p:cNvPr id="12" name="Google Shape;12;p29"/>
          <p:cNvPicPr preferRelativeResize="0"/>
          <p:nvPr/>
        </p:nvPicPr>
        <p:blipFill rotWithShape="1">
          <a:blip r:embed="rId3">
            <a:alphaModFix/>
          </a:blip>
          <a:srcRect b="0" l="0" r="0" t="0"/>
          <a:stretch/>
        </p:blipFill>
        <p:spPr>
          <a:xfrm>
            <a:off x="8222877" y="4573625"/>
            <a:ext cx="741498" cy="399274"/>
          </a:xfrm>
          <a:prstGeom prst="rect">
            <a:avLst/>
          </a:prstGeom>
          <a:noFill/>
          <a:ln>
            <a:noFill/>
          </a:ln>
        </p:spPr>
      </p:pic>
      <p:sp>
        <p:nvSpPr>
          <p:cNvPr id="13" name="Google Shape;13;p29"/>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p:txBody>
      </p:sp>
      <p:sp>
        <p:nvSpPr>
          <p:cNvPr id="14" name="Google Shape;14;p29"/>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9"/>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 name="Google Shape;16;p29"/>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4" name="Shape 84"/>
        <p:cNvGrpSpPr/>
        <p:nvPr/>
      </p:nvGrpSpPr>
      <p:grpSpPr>
        <a:xfrm>
          <a:off x="0" y="0"/>
          <a:ext cx="0" cy="0"/>
          <a:chOff x="0" y="0"/>
          <a:chExt cx="0" cy="0"/>
        </a:xfrm>
      </p:grpSpPr>
      <p:sp>
        <p:nvSpPr>
          <p:cNvPr id="85" name="Google Shape;85;p38"/>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38"/>
          <p:cNvSpPr txBox="1"/>
          <p:nvPr>
            <p:ph type="title"/>
          </p:nvPr>
        </p:nvSpPr>
        <p:spPr>
          <a:xfrm>
            <a:off x="490250" y="450150"/>
            <a:ext cx="8061000" cy="376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414141"/>
              </a:buClr>
              <a:buSzPts val="4000"/>
              <a:buFont typeface="Montserrat"/>
              <a:buNone/>
              <a:defRPr b="1" sz="4000">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7" name="Google Shape;87;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88" name="Google Shape;88;p38"/>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9" name="Google Shape;89;p38"/>
          <p:cNvPicPr preferRelativeResize="0"/>
          <p:nvPr/>
        </p:nvPicPr>
        <p:blipFill rotWithShape="1">
          <a:blip r:embed="rId3">
            <a:alphaModFix/>
          </a:blip>
          <a:srcRect b="0" l="0" r="0" t="0"/>
          <a:stretch/>
        </p:blipFill>
        <p:spPr>
          <a:xfrm>
            <a:off x="7910675" y="4073939"/>
            <a:ext cx="1365875" cy="1365875"/>
          </a:xfrm>
          <a:prstGeom prst="rect">
            <a:avLst/>
          </a:prstGeom>
          <a:noFill/>
          <a:ln>
            <a:noFill/>
          </a:ln>
        </p:spPr>
      </p:pic>
      <p:pic>
        <p:nvPicPr>
          <p:cNvPr id="90" name="Google Shape;90;p38"/>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s e imagen">
  <p:cSld name="SECTION_TITLE_AND_DESCRIPTION">
    <p:spTree>
      <p:nvGrpSpPr>
        <p:cNvPr id="91" name="Shape 91"/>
        <p:cNvGrpSpPr/>
        <p:nvPr/>
      </p:nvGrpSpPr>
      <p:grpSpPr>
        <a:xfrm>
          <a:off x="0" y="0"/>
          <a:ext cx="0" cy="0"/>
          <a:chOff x="0" y="0"/>
          <a:chExt cx="0" cy="0"/>
        </a:xfrm>
      </p:grpSpPr>
      <p:sp>
        <p:nvSpPr>
          <p:cNvPr id="92" name="Google Shape;92;p3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39"/>
          <p:cNvSpPr txBox="1"/>
          <p:nvPr>
            <p:ph type="title"/>
          </p:nvPr>
        </p:nvSpPr>
        <p:spPr>
          <a:xfrm>
            <a:off x="265500" y="7759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4" name="Google Shape;94;p39"/>
          <p:cNvSpPr txBox="1"/>
          <p:nvPr>
            <p:ph idx="1" type="subTitle"/>
          </p:nvPr>
        </p:nvSpPr>
        <p:spPr>
          <a:xfrm>
            <a:off x="265500" y="24982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5" name="Google Shape;95;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96" name="Google Shape;96;p39"/>
          <p:cNvSpPr/>
          <p:nvPr/>
        </p:nvSpPr>
        <p:spPr>
          <a:xfrm>
            <a:off x="4572150" y="-18175"/>
            <a:ext cx="45720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7" name="Google Shape;97;p39"/>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98" name="Google Shape;98;p39"/>
          <p:cNvPicPr preferRelativeResize="0"/>
          <p:nvPr/>
        </p:nvPicPr>
        <p:blipFill rotWithShape="1">
          <a:blip r:embed="rId3">
            <a:alphaModFix/>
          </a:blip>
          <a:srcRect b="0" l="0" r="0" t="0"/>
          <a:stretch/>
        </p:blipFill>
        <p:spPr>
          <a:xfrm>
            <a:off x="3506975" y="4699100"/>
            <a:ext cx="558475" cy="300725"/>
          </a:xfrm>
          <a:prstGeom prst="rect">
            <a:avLst/>
          </a:prstGeom>
          <a:noFill/>
          <a:ln>
            <a:noFill/>
          </a:ln>
        </p:spPr>
      </p:pic>
      <p:pic>
        <p:nvPicPr>
          <p:cNvPr id="99" name="Google Shape;99;p39"/>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s">
  <p:cSld name="CAPTION_ONLY">
    <p:spTree>
      <p:nvGrpSpPr>
        <p:cNvPr id="100" name="Shape 100"/>
        <p:cNvGrpSpPr/>
        <p:nvPr/>
      </p:nvGrpSpPr>
      <p:grpSpPr>
        <a:xfrm>
          <a:off x="0" y="0"/>
          <a:ext cx="0" cy="0"/>
          <a:chOff x="0" y="0"/>
          <a:chExt cx="0" cy="0"/>
        </a:xfrm>
      </p:grpSpPr>
      <p:sp>
        <p:nvSpPr>
          <p:cNvPr id="101" name="Google Shape;101;p40"/>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40"/>
          <p:cNvSpPr txBox="1"/>
          <p:nvPr>
            <p:ph idx="1" type="body"/>
          </p:nvPr>
        </p:nvSpPr>
        <p:spPr>
          <a:xfrm>
            <a:off x="433800" y="1715975"/>
            <a:ext cx="8203800" cy="14820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000"/>
              <a:buFont typeface="Montserrat"/>
              <a:buNone/>
              <a:defRPr i="1" sz="2000">
                <a:latin typeface="Montserrat"/>
                <a:ea typeface="Montserrat"/>
                <a:cs typeface="Montserrat"/>
                <a:sym typeface="Montserrat"/>
              </a:defRPr>
            </a:lvl1pPr>
          </a:lstStyle>
          <a:p/>
        </p:txBody>
      </p:sp>
      <p:pic>
        <p:nvPicPr>
          <p:cNvPr id="103" name="Google Shape;103;p40"/>
          <p:cNvPicPr preferRelativeResize="0"/>
          <p:nvPr/>
        </p:nvPicPr>
        <p:blipFill rotWithShape="1">
          <a:blip r:embed="rId2">
            <a:alphaModFix/>
          </a:blip>
          <a:srcRect b="0" l="0" r="0" t="0"/>
          <a:stretch/>
        </p:blipFill>
        <p:spPr>
          <a:xfrm>
            <a:off x="127225" y="906000"/>
            <a:ext cx="1429649" cy="936662"/>
          </a:xfrm>
          <a:prstGeom prst="rect">
            <a:avLst/>
          </a:prstGeom>
          <a:noFill/>
          <a:ln>
            <a:noFill/>
          </a:ln>
        </p:spPr>
      </p:pic>
      <p:pic>
        <p:nvPicPr>
          <p:cNvPr id="104" name="Google Shape;104;p40"/>
          <p:cNvPicPr preferRelativeResize="0"/>
          <p:nvPr/>
        </p:nvPicPr>
        <p:blipFill rotWithShape="1">
          <a:blip r:embed="rId3">
            <a:alphaModFix/>
          </a:blip>
          <a:srcRect b="0" l="0" r="0" t="0"/>
          <a:stretch/>
        </p:blipFill>
        <p:spPr>
          <a:xfrm>
            <a:off x="7632800" y="2758064"/>
            <a:ext cx="1385650" cy="907836"/>
          </a:xfrm>
          <a:prstGeom prst="rect">
            <a:avLst/>
          </a:prstGeom>
          <a:noFill/>
          <a:ln>
            <a:noFill/>
          </a:ln>
        </p:spPr>
      </p:pic>
      <p:sp>
        <p:nvSpPr>
          <p:cNvPr id="105" name="Google Shape;105;p40"/>
          <p:cNvSpPr txBox="1"/>
          <p:nvPr/>
        </p:nvSpPr>
        <p:spPr>
          <a:xfrm>
            <a:off x="432025" y="3792225"/>
            <a:ext cx="84018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Montserrat"/>
                <a:ea typeface="Montserrat"/>
                <a:cs typeface="Montserrat"/>
                <a:sym typeface="Montserrat"/>
              </a:rPr>
              <a:t>Autor/as/es:</a:t>
            </a:r>
            <a:endParaRPr b="1" i="0" sz="1400" u="none" cap="none" strike="noStrike">
              <a:solidFill>
                <a:schemeClr val="dk1"/>
              </a:solidFill>
              <a:latin typeface="Montserrat"/>
              <a:ea typeface="Montserrat"/>
              <a:cs typeface="Montserrat"/>
              <a:sym typeface="Montserrat"/>
            </a:endParaRPr>
          </a:p>
        </p:txBody>
      </p:sp>
      <p:pic>
        <p:nvPicPr>
          <p:cNvPr id="106" name="Google Shape;106;p40"/>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pic>
        <p:nvPicPr>
          <p:cNvPr id="107" name="Google Shape;107;p40"/>
          <p:cNvPicPr preferRelativeResize="0"/>
          <p:nvPr/>
        </p:nvPicPr>
        <p:blipFill rotWithShape="1">
          <a:blip r:embed="rId5">
            <a:alphaModFix/>
          </a:blip>
          <a:srcRect b="0" l="0" r="0" t="0"/>
          <a:stretch/>
        </p:blipFill>
        <p:spPr>
          <a:xfrm>
            <a:off x="8078975" y="4699100"/>
            <a:ext cx="558475" cy="300725"/>
          </a:xfrm>
          <a:prstGeom prst="rect">
            <a:avLst/>
          </a:prstGeom>
          <a:noFill/>
          <a:ln>
            <a:noFill/>
          </a:ln>
        </p:spPr>
      </p:pic>
      <p:sp>
        <p:nvSpPr>
          <p:cNvPr id="108" name="Google Shape;108;p40"/>
          <p:cNvSpPr txBox="1"/>
          <p:nvPr>
            <p:ph type="title"/>
          </p:nvPr>
        </p:nvSpPr>
        <p:spPr>
          <a:xfrm>
            <a:off x="1766475" y="3773600"/>
            <a:ext cx="7145100" cy="300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9" name="Google Shape;109;p40"/>
          <p:cNvSpPr txBox="1"/>
          <p:nvPr>
            <p:ph idx="2" type="title"/>
          </p:nvPr>
        </p:nvSpPr>
        <p:spPr>
          <a:xfrm>
            <a:off x="432025" y="83275"/>
            <a:ext cx="7145100" cy="3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10" name="Google Shape;110;p40"/>
          <p:cNvPicPr preferRelativeResize="0"/>
          <p:nvPr/>
        </p:nvPicPr>
        <p:blipFill rotWithShape="1">
          <a:blip r:embed="rId6">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41">
          <p15:clr>
            <a:srgbClr val="FA7B17"/>
          </p15:clr>
        </p15:guide>
        <p15:guide id="3" orient="horz" pos="2551">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111" name="Shape 111"/>
        <p:cNvGrpSpPr/>
        <p:nvPr/>
      </p:nvGrpSpPr>
      <p:grpSpPr>
        <a:xfrm>
          <a:off x="0" y="0"/>
          <a:ext cx="0" cy="0"/>
          <a:chOff x="0" y="0"/>
          <a:chExt cx="0" cy="0"/>
        </a:xfrm>
      </p:grpSpPr>
      <p:sp>
        <p:nvSpPr>
          <p:cNvPr id="112" name="Google Shape;112;p41"/>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13" name="Google Shape;113;p41"/>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1"/>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1"/>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6" name="Google Shape;116;p41"/>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7" name="Google Shape;117;p41"/>
          <p:cNvSpPr txBox="1"/>
          <p:nvPr>
            <p:ph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8" name="Google Shape;118;p41"/>
          <p:cNvSpPr txBox="1"/>
          <p:nvPr>
            <p:ph idx="2" type="title"/>
          </p:nvPr>
        </p:nvSpPr>
        <p:spPr>
          <a:xfrm>
            <a:off x="6134350" y="2196275"/>
            <a:ext cx="2397900" cy="2075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9" name="Google Shape;119;p41"/>
          <p:cNvSpPr txBox="1"/>
          <p:nvPr>
            <p:ph idx="3" type="title"/>
          </p:nvPr>
        </p:nvSpPr>
        <p:spPr>
          <a:xfrm>
            <a:off x="40399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0" name="Google Shape;120;p41"/>
          <p:cNvSpPr txBox="1"/>
          <p:nvPr>
            <p:ph idx="4" type="title"/>
          </p:nvPr>
        </p:nvSpPr>
        <p:spPr>
          <a:xfrm>
            <a:off x="68774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1" name="Google Shape;121;p41"/>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2" name="Google Shape;122;p41"/>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23" name="Google Shape;123;p41"/>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124" name="Google Shape;124;p41"/>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125" name="Shape 125"/>
        <p:cNvGrpSpPr/>
        <p:nvPr/>
      </p:nvGrpSpPr>
      <p:grpSpPr>
        <a:xfrm>
          <a:off x="0" y="0"/>
          <a:ext cx="0" cy="0"/>
          <a:chOff x="0" y="0"/>
          <a:chExt cx="0" cy="0"/>
        </a:xfrm>
      </p:grpSpPr>
      <p:sp>
        <p:nvSpPr>
          <p:cNvPr id="126" name="Google Shape;126;p42"/>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27" name="Google Shape;127;p42"/>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42"/>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42"/>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0" name="Google Shape;130;p42"/>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1" name="Google Shape;131;p42"/>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2" name="Google Shape;132;p42"/>
          <p:cNvSpPr txBox="1"/>
          <p:nvPr>
            <p:ph idx="3"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3" name="Google Shape;133;p42"/>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4" name="Google Shape;134;p42"/>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35" name="Google Shape;135;p42"/>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136" name="Google Shape;136;p42"/>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7" name="Google Shape;137;p42"/>
          <p:cNvSpPr txBox="1"/>
          <p:nvPr>
            <p:ph idx="4"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38" name="Google Shape;138;p42"/>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17" name="Shape 17"/>
        <p:cNvGrpSpPr/>
        <p:nvPr/>
      </p:nvGrpSpPr>
      <p:grpSpPr>
        <a:xfrm>
          <a:off x="0" y="0"/>
          <a:ext cx="0" cy="0"/>
          <a:chOff x="0" y="0"/>
          <a:chExt cx="0" cy="0"/>
        </a:xfrm>
      </p:grpSpPr>
      <p:sp>
        <p:nvSpPr>
          <p:cNvPr id="18" name="Google Shape;18;p30"/>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0"/>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3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21" name="Google Shape;21;p30"/>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sp>
        <p:nvSpPr>
          <p:cNvPr id="22" name="Google Shape;22;p30"/>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 name="Google Shape;23;p30"/>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24" name="Google Shape;24;p30"/>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25" name="Shape 25"/>
        <p:cNvGrpSpPr/>
        <p:nvPr/>
      </p:nvGrpSpPr>
      <p:grpSpPr>
        <a:xfrm>
          <a:off x="0" y="0"/>
          <a:ext cx="0" cy="0"/>
          <a:chOff x="0" y="0"/>
          <a:chExt cx="0" cy="0"/>
        </a:xfrm>
      </p:grpSpPr>
      <p:sp>
        <p:nvSpPr>
          <p:cNvPr id="26" name="Google Shape;26;p31"/>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27" name="Google Shape;27;p31"/>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1"/>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1"/>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1"/>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1" name="Google Shape;31;p31"/>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2" name="Google Shape;32;p31"/>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3" name="Google Shape;33;p31"/>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4" name="Google Shape;34;p31"/>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5" name="Google Shape;35;p31"/>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 name="Google Shape;36;p31"/>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31"/>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 name="Google Shape;38;p31"/>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39" name="Google Shape;39;p31"/>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40" name="Google Shape;40;p31"/>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41" name="Google Shape;41;p31"/>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42" name="Google Shape;42;p31"/>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43" name="Shape 43"/>
        <p:cNvGrpSpPr/>
        <p:nvPr/>
      </p:nvGrpSpPr>
      <p:grpSpPr>
        <a:xfrm>
          <a:off x="0" y="0"/>
          <a:ext cx="0" cy="0"/>
          <a:chOff x="0" y="0"/>
          <a:chExt cx="0" cy="0"/>
        </a:xfrm>
      </p:grpSpPr>
      <p:sp>
        <p:nvSpPr>
          <p:cNvPr id="44" name="Google Shape;44;p32"/>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2"/>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6" name="Google Shape;46;p32"/>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47" name="Google Shape;47;p32"/>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pic>
        <p:nvPicPr>
          <p:cNvPr id="48" name="Google Shape;48;p32"/>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49" name="Google Shape;49;p32"/>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0" name="Shape 50"/>
        <p:cNvGrpSpPr/>
        <p:nvPr/>
      </p:nvGrpSpPr>
      <p:grpSpPr>
        <a:xfrm>
          <a:off x="0" y="0"/>
          <a:ext cx="0" cy="0"/>
          <a:chOff x="0" y="0"/>
          <a:chExt cx="0" cy="0"/>
        </a:xfrm>
      </p:grpSpPr>
      <p:sp>
        <p:nvSpPr>
          <p:cNvPr id="51" name="Google Shape;51;p3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2" name="Google Shape;52;p33"/>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53" name="Google Shape;53;p33"/>
          <p:cNvPicPr preferRelativeResize="0"/>
          <p:nvPr/>
        </p:nvPicPr>
        <p:blipFill rotWithShape="1">
          <a:blip r:embed="rId2">
            <a:alphaModFix/>
          </a:blip>
          <a:srcRect b="0" l="0" r="0" t="0"/>
          <a:stretch/>
        </p:blipFill>
        <p:spPr>
          <a:xfrm>
            <a:off x="8078975" y="4699100"/>
            <a:ext cx="558475" cy="300725"/>
          </a:xfrm>
          <a:prstGeom prst="rect">
            <a:avLst/>
          </a:prstGeom>
          <a:noFill/>
          <a:ln>
            <a:noFill/>
          </a:ln>
        </p:spPr>
      </p:pic>
      <p:sp>
        <p:nvSpPr>
          <p:cNvPr id="54" name="Google Shape;54;p33"/>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 name="Google Shape;55;p33"/>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56" name="Google Shape;56;p33"/>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3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34"/>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3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sp>
        <p:nvSpPr>
          <p:cNvPr id="61" name="Google Shape;61;p3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pic>
        <p:nvPicPr>
          <p:cNvPr id="62" name="Google Shape;62;p34"/>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63" name="Google Shape;63;p34"/>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64" name="Google Shape;64;p34"/>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65" name="Shape 65"/>
        <p:cNvGrpSpPr/>
        <p:nvPr/>
      </p:nvGrpSpPr>
      <p:grpSpPr>
        <a:xfrm>
          <a:off x="0" y="0"/>
          <a:ext cx="0" cy="0"/>
          <a:chOff x="0" y="0"/>
          <a:chExt cx="0" cy="0"/>
        </a:xfrm>
      </p:grpSpPr>
      <p:sp>
        <p:nvSpPr>
          <p:cNvPr id="66" name="Google Shape;66;p35"/>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68" name="Google Shape;68;p35"/>
          <p:cNvPicPr preferRelativeResize="0"/>
          <p:nvPr/>
        </p:nvPicPr>
        <p:blipFill rotWithShape="1">
          <a:blip r:embed="rId2">
            <a:alphaModFix/>
          </a:blip>
          <a:srcRect b="0" l="0" r="0" t="0"/>
          <a:stretch/>
        </p:blipFill>
        <p:spPr>
          <a:xfrm>
            <a:off x="4026135" y="4508338"/>
            <a:ext cx="1091725" cy="497100"/>
          </a:xfrm>
          <a:prstGeom prst="rect">
            <a:avLst/>
          </a:prstGeom>
          <a:noFill/>
          <a:ln>
            <a:noFill/>
          </a:ln>
        </p:spPr>
      </p:pic>
      <p:pic>
        <p:nvPicPr>
          <p:cNvPr id="69" name="Google Shape;69;p35"/>
          <p:cNvPicPr preferRelativeResize="0"/>
          <p:nvPr/>
        </p:nvPicPr>
        <p:blipFill rotWithShape="1">
          <a:blip r:embed="rId3">
            <a:alphaModFix/>
          </a:blip>
          <a:srcRect b="0" l="0" r="0" t="0"/>
          <a:stretch/>
        </p:blipFill>
        <p:spPr>
          <a:xfrm>
            <a:off x="0" y="4264238"/>
            <a:ext cx="1163080" cy="792599"/>
          </a:xfrm>
          <a:prstGeom prst="rect">
            <a:avLst/>
          </a:prstGeom>
          <a:noFill/>
          <a:ln>
            <a:noFill/>
          </a:ln>
        </p:spPr>
      </p:pic>
      <p:pic>
        <p:nvPicPr>
          <p:cNvPr id="70" name="Google Shape;70;p35"/>
          <p:cNvPicPr preferRelativeResize="0"/>
          <p:nvPr/>
        </p:nvPicPr>
        <p:blipFill rotWithShape="1">
          <a:blip r:embed="rId4">
            <a:alphaModFix/>
          </a:blip>
          <a:srcRect b="0" l="0" r="0" t="0"/>
          <a:stretch/>
        </p:blipFill>
        <p:spPr>
          <a:xfrm>
            <a:off x="7910675" y="4073939"/>
            <a:ext cx="1365875" cy="1365875"/>
          </a:xfrm>
          <a:prstGeom prst="rect">
            <a:avLst/>
          </a:prstGeom>
          <a:noFill/>
          <a:ln>
            <a:noFill/>
          </a:ln>
        </p:spPr>
      </p:pic>
      <p:sp>
        <p:nvSpPr>
          <p:cNvPr id="71" name="Google Shape;71;p35"/>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2" name="Google Shape;72;p35"/>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73" name="Shape 73"/>
        <p:cNvGrpSpPr/>
        <p:nvPr/>
      </p:nvGrpSpPr>
      <p:grpSpPr>
        <a:xfrm>
          <a:off x="0" y="0"/>
          <a:ext cx="0" cy="0"/>
          <a:chOff x="0" y="0"/>
          <a:chExt cx="0" cy="0"/>
        </a:xfrm>
      </p:grpSpPr>
      <p:sp>
        <p:nvSpPr>
          <p:cNvPr id="74" name="Google Shape;74;p36"/>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5" name="Google Shape;75;p36"/>
          <p:cNvPicPr preferRelativeResize="0"/>
          <p:nvPr/>
        </p:nvPicPr>
        <p:blipFill rotWithShape="1">
          <a:blip r:embed="rId2">
            <a:alphaModFix/>
          </a:blip>
          <a:srcRect b="0" l="0" r="0" t="0"/>
          <a:stretch/>
        </p:blipFill>
        <p:spPr>
          <a:xfrm>
            <a:off x="7910675" y="-260761"/>
            <a:ext cx="1365875" cy="1365875"/>
          </a:xfrm>
          <a:prstGeom prst="rect">
            <a:avLst/>
          </a:prstGeom>
          <a:noFill/>
          <a:ln>
            <a:noFill/>
          </a:ln>
        </p:spPr>
      </p:pic>
      <p:pic>
        <p:nvPicPr>
          <p:cNvPr id="76" name="Google Shape;76;p36"/>
          <p:cNvPicPr preferRelativeResize="0"/>
          <p:nvPr/>
        </p:nvPicPr>
        <p:blipFill rotWithShape="1">
          <a:blip r:embed="rId3">
            <a:alphaModFix/>
          </a:blip>
          <a:srcRect b="0" l="0" r="0" t="0"/>
          <a:stretch/>
        </p:blipFill>
        <p:spPr>
          <a:xfrm>
            <a:off x="0" y="5738"/>
            <a:ext cx="1163080" cy="792599"/>
          </a:xfrm>
          <a:prstGeom prst="rect">
            <a:avLst/>
          </a:prstGeom>
          <a:noFill/>
          <a:ln>
            <a:noFill/>
          </a:ln>
        </p:spPr>
      </p:pic>
      <p:pic>
        <p:nvPicPr>
          <p:cNvPr id="77" name="Google Shape;77;p36"/>
          <p:cNvPicPr preferRelativeResize="0"/>
          <p:nvPr/>
        </p:nvPicPr>
        <p:blipFill rotWithShape="1">
          <a:blip r:embed="rId4">
            <a:alphaModFix/>
          </a:blip>
          <a:srcRect b="0" l="0" r="0" t="0"/>
          <a:stretch/>
        </p:blipFill>
        <p:spPr>
          <a:xfrm>
            <a:off x="4026135" y="164938"/>
            <a:ext cx="1091725" cy="497100"/>
          </a:xfrm>
          <a:prstGeom prst="rect">
            <a:avLst/>
          </a:prstGeom>
          <a:noFill/>
          <a:ln>
            <a:noFill/>
          </a:ln>
        </p:spPr>
      </p:pic>
      <p:sp>
        <p:nvSpPr>
          <p:cNvPr id="78" name="Google Shape;78;p36"/>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ágenes o gráficos" type="titleOnly">
  <p:cSld name="TITLE_ONLY">
    <p:spTree>
      <p:nvGrpSpPr>
        <p:cNvPr id="79" name="Shape 79"/>
        <p:cNvGrpSpPr/>
        <p:nvPr/>
      </p:nvGrpSpPr>
      <p:grpSpPr>
        <a:xfrm>
          <a:off x="0" y="0"/>
          <a:ext cx="0" cy="0"/>
          <a:chOff x="0" y="0"/>
          <a:chExt cx="0" cy="0"/>
        </a:xfrm>
      </p:grpSpPr>
      <p:sp>
        <p:nvSpPr>
          <p:cNvPr id="80" name="Google Shape;80;p37"/>
          <p:cNvSpPr txBox="1"/>
          <p:nvPr>
            <p:ph type="title"/>
          </p:nvPr>
        </p:nvSpPr>
        <p:spPr>
          <a:xfrm>
            <a:off x="311700" y="-12175"/>
            <a:ext cx="7749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81" name="Google Shape;81;p37"/>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2" name="Google Shape;82;p37"/>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83" name="Google Shape;83;p37"/>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s://www.w3schools.com/tags/tag_span.asp" TargetMode="External"/><Relationship Id="rId4" Type="http://schemas.openxmlformats.org/officeDocument/2006/relationships/hyperlink" Target="https://www.w3schools.com/tags/tag_div.as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hyperlink" Target="https://www.w3schools.com/css/css_inline-block.as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s://www.w3schools.com/tags/att_global_style.asp" TargetMode="External"/><Relationship Id="rId4" Type="http://schemas.openxmlformats.org/officeDocument/2006/relationships/hyperlink" Target="https://www.w3schools.com/tags/att_global_class.asp" TargetMode="External"/><Relationship Id="rId5" Type="http://schemas.openxmlformats.org/officeDocument/2006/relationships/hyperlink" Target="https://www.w3schools.com/tags/att_global_id.asp" TargetMode="External"/><Relationship Id="rId6" Type="http://schemas.openxmlformats.org/officeDocument/2006/relationships/hyperlink" Target="https://www.w3schools.com/tags/att_global_title.asp" TargetMode="External"/><Relationship Id="rId7" Type="http://schemas.openxmlformats.org/officeDocument/2006/relationships/hyperlink" Target="https://www.w3schools.com/tags/att_global_hidden.as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s://www.w3schools.com/tags/att_global_tabindex.asp" TargetMode="External"/><Relationship Id="rId4" Type="http://schemas.openxmlformats.org/officeDocument/2006/relationships/hyperlink" Target="https://www.w3schools.com/tags/att_global_translate.asp" TargetMode="External"/><Relationship Id="rId5" Type="http://schemas.openxmlformats.org/officeDocument/2006/relationships/hyperlink" Target="https://www.w3schools.com/tags/att_global_lang.asp" TargetMode="External"/><Relationship Id="rId6" Type="http://schemas.openxmlformats.org/officeDocument/2006/relationships/hyperlink" Target="https://www.w3schools.com/tags/att_global_spellcheck.asp" TargetMode="External"/><Relationship Id="rId7" Type="http://schemas.openxmlformats.org/officeDocument/2006/relationships/hyperlink" Target="https://www.w3schools.com/tags/att_global_draggable.asp" TargetMode="External"/><Relationship Id="rId8" Type="http://schemas.openxmlformats.org/officeDocument/2006/relationships/hyperlink" Target="https://www.w3schools.com/tags/ref_standardattributes.as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8.png"/><Relationship Id="rId4" Type="http://schemas.openxmlformats.org/officeDocument/2006/relationships/image" Target="../media/image24.png"/><Relationship Id="rId5"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25.png"/><Relationship Id="rId5" Type="http://schemas.openxmlformats.org/officeDocument/2006/relationships/hyperlink" Target="https://developer.mozilla.org/es/docs/Web/CSS/Specificity" TargetMode="External"/><Relationship Id="rId6" Type="http://schemas.openxmlformats.org/officeDocument/2006/relationships/hyperlink" Target="https://www.w3schools.com/css/css_specificity.as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7.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nvSpPr>
        <p:spPr>
          <a:xfrm>
            <a:off x="3335100" y="1617575"/>
            <a:ext cx="5497200" cy="1375200"/>
          </a:xfrm>
          <a:prstGeom prst="rect">
            <a:avLst/>
          </a:prstGeom>
          <a:noFill/>
          <a:ln>
            <a:noFill/>
          </a:ln>
        </p:spPr>
        <p:txBody>
          <a:bodyPr anchorCtr="0" anchor="ctr" bIns="91425" lIns="91425" spcFirstLastPara="1" rIns="91425" wrap="square" tIns="91425">
            <a:normAutofit fontScale="85000"/>
          </a:bodyPr>
          <a:lstStyle/>
          <a:p>
            <a:pPr indent="0" lvl="0" marL="0" marR="0" rtl="0" algn="ctr">
              <a:lnSpc>
                <a:spcPct val="100000"/>
              </a:lnSpc>
              <a:spcBef>
                <a:spcPts val="0"/>
              </a:spcBef>
              <a:spcAft>
                <a:spcPts val="0"/>
              </a:spcAft>
              <a:buClr>
                <a:schemeClr val="dk1"/>
              </a:buClr>
              <a:buSzPct val="100000"/>
              <a:buFont typeface="Arial"/>
              <a:buNone/>
            </a:pPr>
            <a:r>
              <a:rPr b="1" i="0" lang="es" sz="3700" u="none" cap="none" strike="noStrike">
                <a:solidFill>
                  <a:schemeClr val="dk1"/>
                </a:solidFill>
                <a:latin typeface="Montserrat"/>
                <a:ea typeface="Montserrat"/>
                <a:cs typeface="Montserrat"/>
                <a:sym typeface="Montserrat"/>
              </a:rPr>
              <a:t>FULL STACK FRONTEND</a:t>
            </a:r>
            <a:endParaRPr b="1" i="0" sz="37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ct val="100000"/>
              <a:buFont typeface="Arial"/>
              <a:buNone/>
            </a:pPr>
            <a:r>
              <a:rPr b="1" i="0" lang="es" sz="3700" u="none" cap="none" strike="noStrike">
                <a:solidFill>
                  <a:srgbClr val="000000"/>
                </a:solidFill>
                <a:latin typeface="Montserrat"/>
                <a:ea typeface="Montserrat"/>
                <a:cs typeface="Montserrat"/>
                <a:sym typeface="Montserrat"/>
              </a:rPr>
              <a:t>Clase 5</a:t>
            </a:r>
            <a:endParaRPr b="1" i="0" sz="3700" u="none" cap="none" strike="noStrike">
              <a:solidFill>
                <a:srgbClr val="000000"/>
              </a:solidFill>
              <a:latin typeface="Montserrat"/>
              <a:ea typeface="Montserrat"/>
              <a:cs typeface="Montserrat"/>
              <a:sym typeface="Montserrat"/>
            </a:endParaRPr>
          </a:p>
        </p:txBody>
      </p:sp>
      <p:sp>
        <p:nvSpPr>
          <p:cNvPr id="144" name="Google Shape;144;p1"/>
          <p:cNvSpPr txBox="1"/>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2500"/>
              <a:buFont typeface="Arial"/>
              <a:buNone/>
            </a:pPr>
            <a:r>
              <a:rPr b="0" i="0" lang="es" sz="2500" u="none" cap="none" strike="noStrike">
                <a:solidFill>
                  <a:srgbClr val="595959"/>
                </a:solidFill>
                <a:latin typeface="Montserrat Medium"/>
                <a:ea typeface="Montserrat Medium"/>
                <a:cs typeface="Montserrat Medium"/>
                <a:sym typeface="Montserrat Medium"/>
              </a:rPr>
              <a:t>CSS 1</a:t>
            </a:r>
            <a:endParaRPr b="0" i="0" sz="2500" u="none" cap="none" strike="noStrike">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t/>
            </a:r>
            <a:endParaRPr/>
          </a:p>
        </p:txBody>
      </p:sp>
      <p:sp>
        <p:nvSpPr>
          <p:cNvPr id="218" name="Google Shape;218;p10"/>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Selectores</a:t>
            </a:r>
            <a:endParaRPr/>
          </a:p>
        </p:txBody>
      </p:sp>
      <p:sp>
        <p:nvSpPr>
          <p:cNvPr id="219" name="Google Shape;219;p1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Clr>
                <a:schemeClr val="dk1"/>
              </a:buClr>
              <a:buSzPct val="78571"/>
              <a:buFont typeface="Arial"/>
              <a:buNone/>
            </a:pPr>
            <a:r>
              <a:rPr lang="es"/>
              <a:t>Indican el elemento al que se debe aplicar el estilo. La declaración indica "qué hay que hacer" y el selector indica "a quién hay que aplicarlo". Hay cuatro selectores básicos:</a:t>
            </a:r>
            <a:endParaRPr/>
          </a:p>
          <a:p>
            <a:pPr indent="-310832" lvl="0" marL="457200" rtl="0" algn="l">
              <a:lnSpc>
                <a:spcPct val="115000"/>
              </a:lnSpc>
              <a:spcBef>
                <a:spcPts val="1200"/>
              </a:spcBef>
              <a:spcAft>
                <a:spcPts val="0"/>
              </a:spcAft>
              <a:buSzPct val="100000"/>
              <a:buChar char="●"/>
            </a:pPr>
            <a:r>
              <a:rPr b="1" lang="es"/>
              <a:t>selector universal: </a:t>
            </a:r>
            <a:r>
              <a:rPr lang="es"/>
              <a:t>Selecciona todos los elementos de HTML.</a:t>
            </a:r>
            <a:endParaRPr/>
          </a:p>
          <a:p>
            <a:pPr indent="-310832" lvl="0" marL="457200" rtl="0" algn="l">
              <a:lnSpc>
                <a:spcPct val="115000"/>
              </a:lnSpc>
              <a:spcBef>
                <a:spcPts val="0"/>
              </a:spcBef>
              <a:spcAft>
                <a:spcPts val="0"/>
              </a:spcAft>
              <a:buSzPct val="100000"/>
              <a:buChar char="●"/>
            </a:pPr>
            <a:r>
              <a:rPr b="1" lang="es"/>
              <a:t>selector de etiqueta o tipo: </a:t>
            </a:r>
            <a:r>
              <a:rPr lang="es"/>
              <a:t>Se utiliza para seleccionar una etiqueta específica.</a:t>
            </a:r>
            <a:endParaRPr/>
          </a:p>
          <a:p>
            <a:pPr indent="-310832" lvl="0" marL="457200" rtl="0" algn="l">
              <a:lnSpc>
                <a:spcPct val="115000"/>
              </a:lnSpc>
              <a:spcBef>
                <a:spcPts val="0"/>
              </a:spcBef>
              <a:spcAft>
                <a:spcPts val="0"/>
              </a:spcAft>
              <a:buSzPct val="100000"/>
              <a:buChar char="●"/>
            </a:pPr>
            <a:r>
              <a:rPr b="1" lang="es"/>
              <a:t>selector de clase:</a:t>
            </a:r>
            <a:r>
              <a:rPr lang="es"/>
              <a:t> Se utiliza agregando el atributo </a:t>
            </a:r>
            <a:r>
              <a:rPr i="1" lang="es"/>
              <a:t>class</a:t>
            </a:r>
            <a:r>
              <a:rPr lang="es"/>
              <a:t> a los elementos que queramos aplicarles estilos. </a:t>
            </a:r>
            <a:endParaRPr/>
          </a:p>
          <a:p>
            <a:pPr indent="-310832" lvl="0" marL="457200" rtl="0" algn="l">
              <a:lnSpc>
                <a:spcPct val="115000"/>
              </a:lnSpc>
              <a:spcBef>
                <a:spcPts val="0"/>
              </a:spcBef>
              <a:spcAft>
                <a:spcPts val="0"/>
              </a:spcAft>
              <a:buSzPct val="100000"/>
              <a:buChar char="●"/>
            </a:pPr>
            <a:r>
              <a:rPr b="1" lang="es"/>
              <a:t>selector de identificador (id): </a:t>
            </a:r>
            <a:r>
              <a:rPr lang="es"/>
              <a:t>Similar a .</a:t>
            </a:r>
            <a:r>
              <a:rPr i="1" lang="es"/>
              <a:t>class</a:t>
            </a:r>
            <a:r>
              <a:rPr lang="es"/>
              <a:t> pero solo se aplica a una etiqueta individual.</a:t>
            </a:r>
            <a:endParaRPr/>
          </a:p>
        </p:txBody>
      </p:sp>
      <p:pic>
        <p:nvPicPr>
          <p:cNvPr id="220" name="Google Shape;220;p10"/>
          <p:cNvPicPr preferRelativeResize="0"/>
          <p:nvPr/>
        </p:nvPicPr>
        <p:blipFill rotWithShape="1">
          <a:blip r:embed="rId3">
            <a:alphaModFix/>
          </a:blip>
          <a:srcRect b="0" l="0" r="0" t="0"/>
          <a:stretch/>
        </p:blipFill>
        <p:spPr>
          <a:xfrm>
            <a:off x="4832400" y="1152475"/>
            <a:ext cx="3999899" cy="283639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1"/>
          <p:cNvSpPr txBox="1"/>
          <p:nvPr>
            <p:ph type="title"/>
          </p:nvPr>
        </p:nvSpPr>
        <p:spPr>
          <a:xfrm>
            <a:off x="423050" y="2117025"/>
            <a:ext cx="8205000" cy="1618200"/>
          </a:xfrm>
          <a:prstGeom prst="rect">
            <a:avLst/>
          </a:prstGeom>
          <a:solidFill>
            <a:srgbClr val="23262A"/>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550">
                <a:solidFill>
                  <a:srgbClr val="F92672"/>
                </a:solidFill>
                <a:highlight>
                  <a:srgbClr val="23262E"/>
                </a:highlight>
                <a:latin typeface="Consolas"/>
                <a:ea typeface="Consolas"/>
                <a:cs typeface="Consolas"/>
                <a:sym typeface="Consolas"/>
              </a:rPr>
              <a:t>*</a:t>
            </a:r>
            <a:r>
              <a:rPr lang="es" sz="1550">
                <a:solidFill>
                  <a:srgbClr val="D5CED9"/>
                </a:solidFill>
                <a:highlight>
                  <a:srgbClr val="23262E"/>
                </a:highlight>
                <a:latin typeface="Consolas"/>
                <a:ea typeface="Consolas"/>
                <a:cs typeface="Consolas"/>
                <a:sym typeface="Consolas"/>
              </a:rPr>
              <a:t> {</a:t>
            </a:r>
            <a:endParaRPr sz="15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margin: </a:t>
            </a:r>
            <a:r>
              <a:rPr lang="es" sz="1550">
                <a:solidFill>
                  <a:srgbClr val="F39C12"/>
                </a:solidFill>
                <a:highlight>
                  <a:srgbClr val="23262E"/>
                </a:highlight>
                <a:latin typeface="Consolas"/>
                <a:ea typeface="Consolas"/>
                <a:cs typeface="Consolas"/>
                <a:sym typeface="Consolas"/>
              </a:rPr>
              <a:t>10px</a:t>
            </a:r>
            <a:r>
              <a:rPr lang="es" sz="1550">
                <a:solidFill>
                  <a:srgbClr val="D5CED9"/>
                </a:solidFill>
                <a:highlight>
                  <a:srgbClr val="23262E"/>
                </a:highlight>
                <a:latin typeface="Consolas"/>
                <a:ea typeface="Consolas"/>
                <a:cs typeface="Consolas"/>
                <a:sym typeface="Consolas"/>
              </a:rPr>
              <a:t>; </a:t>
            </a:r>
            <a:r>
              <a:rPr lang="es" sz="1550">
                <a:solidFill>
                  <a:srgbClr val="5F6167"/>
                </a:solidFill>
                <a:highlight>
                  <a:srgbClr val="23262E"/>
                </a:highlight>
                <a:latin typeface="Consolas"/>
                <a:ea typeface="Consolas"/>
                <a:cs typeface="Consolas"/>
                <a:sym typeface="Consolas"/>
              </a:rPr>
              <a:t>/*margin establece el margen para los cuatro lados*/</a:t>
            </a:r>
            <a:endParaRPr sz="1550">
              <a:solidFill>
                <a:srgbClr val="5F6167"/>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padding: </a:t>
            </a:r>
            <a:r>
              <a:rPr lang="es" sz="1550">
                <a:solidFill>
                  <a:srgbClr val="F39C12"/>
                </a:solidFill>
                <a:highlight>
                  <a:srgbClr val="23262E"/>
                </a:highlight>
                <a:latin typeface="Consolas"/>
                <a:ea typeface="Consolas"/>
                <a:cs typeface="Consolas"/>
                <a:sym typeface="Consolas"/>
              </a:rPr>
              <a:t>5px</a:t>
            </a:r>
            <a:r>
              <a:rPr lang="es" sz="1550">
                <a:solidFill>
                  <a:srgbClr val="D5CED9"/>
                </a:solidFill>
                <a:highlight>
                  <a:srgbClr val="23262E"/>
                </a:highlight>
                <a:latin typeface="Consolas"/>
                <a:ea typeface="Consolas"/>
                <a:cs typeface="Consolas"/>
                <a:sym typeface="Consolas"/>
              </a:rPr>
              <a:t>; </a:t>
            </a:r>
            <a:r>
              <a:rPr lang="es" sz="1550">
                <a:solidFill>
                  <a:srgbClr val="5F6167"/>
                </a:solidFill>
                <a:highlight>
                  <a:srgbClr val="23262E"/>
                </a:highlight>
                <a:latin typeface="Consolas"/>
                <a:ea typeface="Consolas"/>
                <a:cs typeface="Consolas"/>
                <a:sym typeface="Consolas"/>
              </a:rPr>
              <a:t>/*padding establece el espacio de relleno*/</a:t>
            </a:r>
            <a:endParaRPr sz="1550">
              <a:solidFill>
                <a:srgbClr val="5F6167"/>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background-color: </a:t>
            </a:r>
            <a:r>
              <a:rPr lang="es" sz="1550">
                <a:solidFill>
                  <a:srgbClr val="EE5D43"/>
                </a:solidFill>
                <a:highlight>
                  <a:srgbClr val="23262E"/>
                </a:highlight>
                <a:latin typeface="Consolas"/>
                <a:ea typeface="Consolas"/>
                <a:cs typeface="Consolas"/>
                <a:sym typeface="Consolas"/>
              </a:rPr>
              <a:t>lightgreen</a:t>
            </a:r>
            <a:r>
              <a:rPr lang="es" sz="1550">
                <a:solidFill>
                  <a:srgbClr val="D5CED9"/>
                </a:solidFill>
                <a:highlight>
                  <a:srgbClr val="23262E"/>
                </a:highlight>
                <a:latin typeface="Consolas"/>
                <a:ea typeface="Consolas"/>
                <a:cs typeface="Consolas"/>
                <a:sym typeface="Consolas"/>
              </a:rPr>
              <a:t>; </a:t>
            </a:r>
            <a:r>
              <a:rPr lang="es" sz="1550">
                <a:solidFill>
                  <a:srgbClr val="5F6167"/>
                </a:solidFill>
                <a:highlight>
                  <a:srgbClr val="23262E"/>
                </a:highlight>
                <a:latin typeface="Consolas"/>
                <a:ea typeface="Consolas"/>
                <a:cs typeface="Consolas"/>
                <a:sym typeface="Consolas"/>
              </a:rPr>
              <a:t>/*cambia el color de relleno*/</a:t>
            </a:r>
            <a:endParaRPr sz="1550">
              <a:solidFill>
                <a:srgbClr val="5F6167"/>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font-family: </a:t>
            </a:r>
            <a:r>
              <a:rPr lang="es" sz="1550">
                <a:solidFill>
                  <a:srgbClr val="EE5D43"/>
                </a:solidFill>
                <a:highlight>
                  <a:srgbClr val="23262E"/>
                </a:highlight>
                <a:latin typeface="Consolas"/>
                <a:ea typeface="Consolas"/>
                <a:cs typeface="Consolas"/>
                <a:sym typeface="Consolas"/>
              </a:rPr>
              <a:t>Verdana</a:t>
            </a:r>
            <a:r>
              <a:rPr lang="es" sz="1550">
                <a:solidFill>
                  <a:srgbClr val="D5CED9"/>
                </a:solidFill>
                <a:highlight>
                  <a:srgbClr val="23262E"/>
                </a:highlight>
                <a:latin typeface="Consolas"/>
                <a:ea typeface="Consolas"/>
                <a:cs typeface="Consolas"/>
                <a:sym typeface="Consolas"/>
              </a:rPr>
              <a:t>; </a:t>
            </a:r>
            <a:r>
              <a:rPr lang="es" sz="1550">
                <a:solidFill>
                  <a:srgbClr val="5F6167"/>
                </a:solidFill>
                <a:highlight>
                  <a:srgbClr val="23262E"/>
                </a:highlight>
                <a:latin typeface="Consolas"/>
                <a:ea typeface="Consolas"/>
                <a:cs typeface="Consolas"/>
                <a:sym typeface="Consolas"/>
              </a:rPr>
              <a:t>/*cambia el tipo de letra*/</a:t>
            </a:r>
            <a:endParaRPr sz="1550">
              <a:solidFill>
                <a:srgbClr val="5F6167"/>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a:t>
            </a:r>
            <a:endParaRPr sz="1550">
              <a:solidFill>
                <a:srgbClr val="D5CED9"/>
              </a:solidFill>
              <a:highlight>
                <a:srgbClr val="23262E"/>
              </a:highlight>
              <a:latin typeface="Consolas"/>
              <a:ea typeface="Consolas"/>
              <a:cs typeface="Consolas"/>
              <a:sym typeface="Consolas"/>
            </a:endParaRPr>
          </a:p>
        </p:txBody>
      </p:sp>
      <p:sp>
        <p:nvSpPr>
          <p:cNvPr id="226" name="Google Shape;226;p11"/>
          <p:cNvSpPr txBox="1"/>
          <p:nvPr>
            <p:ph idx="1" type="body"/>
          </p:nvPr>
        </p:nvSpPr>
        <p:spPr>
          <a:xfrm>
            <a:off x="311700" y="1225675"/>
            <a:ext cx="8520600" cy="689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rPr lang="es" sz="1500"/>
              <a:t>Se indica con un </a:t>
            </a:r>
            <a:r>
              <a:rPr b="1" lang="es" sz="1500"/>
              <a:t>*</a:t>
            </a:r>
            <a:r>
              <a:rPr lang="es" sz="1500"/>
              <a:t> (asterisco) y aplica el estilo a todos los elementos contenidos en el documento HTML. </a:t>
            </a:r>
            <a:endParaRPr sz="1500"/>
          </a:p>
        </p:txBody>
      </p:sp>
      <p:sp>
        <p:nvSpPr>
          <p:cNvPr id="227" name="Google Shape;227;p11"/>
          <p:cNvSpPr txBox="1"/>
          <p:nvPr>
            <p:ph type="title"/>
          </p:nvPr>
        </p:nvSpPr>
        <p:spPr>
          <a:xfrm>
            <a:off x="311700" y="5767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Selector universal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Selector de etiqueta o tipo (&lt;tag&gt;)</a:t>
            </a:r>
            <a:endParaRPr/>
          </a:p>
        </p:txBody>
      </p:sp>
      <p:sp>
        <p:nvSpPr>
          <p:cNvPr id="233" name="Google Shape;233;p12"/>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500"/>
              <a:t>Este selector afecta a una etiqueta específica. Esto nos permite ser más precisos a la hora de aplicar estilos a elementos particulares. Por ejemplo, a </a:t>
            </a:r>
            <a:r>
              <a:rPr b="1" lang="es" sz="1500"/>
              <a:t>todas</a:t>
            </a:r>
            <a:r>
              <a:rPr lang="es" sz="1500"/>
              <a:t> las etiquetas &lt;h1&gt; o &lt;p&gt; del documento.</a:t>
            </a:r>
            <a:endParaRPr sz="1500"/>
          </a:p>
        </p:txBody>
      </p:sp>
      <p:sp>
        <p:nvSpPr>
          <p:cNvPr id="234" name="Google Shape;234;p12"/>
          <p:cNvSpPr txBox="1"/>
          <p:nvPr>
            <p:ph type="title"/>
          </p:nvPr>
        </p:nvSpPr>
        <p:spPr>
          <a:xfrm>
            <a:off x="1061500" y="2567375"/>
            <a:ext cx="3146700" cy="1384800"/>
          </a:xfrm>
          <a:prstGeom prst="rect">
            <a:avLst/>
          </a:prstGeom>
          <a:solidFill>
            <a:srgbClr val="23262A"/>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550">
                <a:solidFill>
                  <a:srgbClr val="F92672"/>
                </a:solidFill>
                <a:highlight>
                  <a:srgbClr val="23262E"/>
                </a:highlight>
                <a:latin typeface="Consolas"/>
                <a:ea typeface="Consolas"/>
                <a:cs typeface="Consolas"/>
                <a:sym typeface="Consolas"/>
              </a:rPr>
              <a:t>h1</a:t>
            </a:r>
            <a:r>
              <a:rPr lang="es" sz="1550">
                <a:solidFill>
                  <a:srgbClr val="D5CED9"/>
                </a:solidFill>
                <a:highlight>
                  <a:srgbClr val="23262E"/>
                </a:highlight>
                <a:latin typeface="Consolas"/>
                <a:ea typeface="Consolas"/>
                <a:cs typeface="Consolas"/>
                <a:sym typeface="Consolas"/>
              </a:rPr>
              <a:t> {</a:t>
            </a:r>
            <a:endParaRPr sz="15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color: </a:t>
            </a:r>
            <a:r>
              <a:rPr lang="es" sz="1550">
                <a:solidFill>
                  <a:srgbClr val="EE5D43"/>
                </a:solidFill>
                <a:highlight>
                  <a:srgbClr val="23262E"/>
                </a:highlight>
                <a:latin typeface="Consolas"/>
                <a:ea typeface="Consolas"/>
                <a:cs typeface="Consolas"/>
                <a:sym typeface="Consolas"/>
              </a:rPr>
              <a:t>lightblue</a:t>
            </a:r>
            <a:r>
              <a:rPr lang="es" sz="1550">
                <a:solidFill>
                  <a:srgbClr val="D5CED9"/>
                </a:solidFill>
                <a:highlight>
                  <a:srgbClr val="23262E"/>
                </a:highlight>
                <a:latin typeface="Consolas"/>
                <a:ea typeface="Consolas"/>
                <a:cs typeface="Consolas"/>
                <a:sym typeface="Consolas"/>
              </a:rPr>
              <a:t>;</a:t>
            </a:r>
            <a:endParaRPr sz="15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background-color: </a:t>
            </a:r>
            <a:r>
              <a:rPr lang="es" sz="1550">
                <a:solidFill>
                  <a:srgbClr val="EE5D43"/>
                </a:solidFill>
                <a:highlight>
                  <a:srgbClr val="23262E"/>
                </a:highlight>
                <a:latin typeface="Consolas"/>
                <a:ea typeface="Consolas"/>
                <a:cs typeface="Consolas"/>
                <a:sym typeface="Consolas"/>
              </a:rPr>
              <a:t>blue</a:t>
            </a:r>
            <a:r>
              <a:rPr lang="es" sz="1550">
                <a:solidFill>
                  <a:srgbClr val="D5CED9"/>
                </a:solidFill>
                <a:highlight>
                  <a:srgbClr val="23262E"/>
                </a:highlight>
                <a:latin typeface="Consolas"/>
                <a:ea typeface="Consolas"/>
                <a:cs typeface="Consolas"/>
                <a:sym typeface="Consolas"/>
              </a:rPr>
              <a:t>;</a:t>
            </a:r>
            <a:endParaRPr sz="15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a:t>
            </a:r>
            <a:endParaRPr sz="1550">
              <a:solidFill>
                <a:srgbClr val="D5CED9"/>
              </a:solidFill>
              <a:highlight>
                <a:srgbClr val="23262E"/>
              </a:highlight>
              <a:latin typeface="Consolas"/>
              <a:ea typeface="Consolas"/>
              <a:cs typeface="Consolas"/>
              <a:sym typeface="Consolas"/>
            </a:endParaRPr>
          </a:p>
        </p:txBody>
      </p:sp>
      <p:sp>
        <p:nvSpPr>
          <p:cNvPr id="235" name="Google Shape;235;p12"/>
          <p:cNvSpPr txBox="1"/>
          <p:nvPr>
            <p:ph type="title"/>
          </p:nvPr>
        </p:nvSpPr>
        <p:spPr>
          <a:xfrm>
            <a:off x="4698175" y="2567375"/>
            <a:ext cx="3079800" cy="1384800"/>
          </a:xfrm>
          <a:prstGeom prst="rect">
            <a:avLst/>
          </a:prstGeom>
          <a:solidFill>
            <a:srgbClr val="23262A"/>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550">
                <a:solidFill>
                  <a:srgbClr val="F92672"/>
                </a:solidFill>
                <a:highlight>
                  <a:srgbClr val="23262E"/>
                </a:highlight>
                <a:latin typeface="Consolas"/>
                <a:ea typeface="Consolas"/>
                <a:cs typeface="Consolas"/>
                <a:sym typeface="Consolas"/>
              </a:rPr>
              <a:t>p</a:t>
            </a:r>
            <a:r>
              <a:rPr lang="es" sz="1550">
                <a:solidFill>
                  <a:srgbClr val="D5CED9"/>
                </a:solidFill>
                <a:highlight>
                  <a:srgbClr val="23262E"/>
                </a:highlight>
                <a:latin typeface="Consolas"/>
                <a:ea typeface="Consolas"/>
                <a:cs typeface="Consolas"/>
                <a:sym typeface="Consolas"/>
              </a:rPr>
              <a:t> {</a:t>
            </a:r>
            <a:endParaRPr sz="15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color: </a:t>
            </a:r>
            <a:r>
              <a:rPr lang="es" sz="1550">
                <a:solidFill>
                  <a:srgbClr val="EE5D43"/>
                </a:solidFill>
                <a:highlight>
                  <a:srgbClr val="23262E"/>
                </a:highlight>
                <a:latin typeface="Consolas"/>
                <a:ea typeface="Consolas"/>
                <a:cs typeface="Consolas"/>
                <a:sym typeface="Consolas"/>
              </a:rPr>
              <a:t>black</a:t>
            </a:r>
            <a:r>
              <a:rPr lang="es" sz="1550">
                <a:solidFill>
                  <a:srgbClr val="D5CED9"/>
                </a:solidFill>
                <a:highlight>
                  <a:srgbClr val="23262E"/>
                </a:highlight>
                <a:latin typeface="Consolas"/>
                <a:ea typeface="Consolas"/>
                <a:cs typeface="Consolas"/>
                <a:sym typeface="Consolas"/>
              </a:rPr>
              <a:t>;</a:t>
            </a:r>
            <a:endParaRPr sz="15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font-style: </a:t>
            </a:r>
            <a:r>
              <a:rPr lang="es" sz="1550">
                <a:solidFill>
                  <a:srgbClr val="EE5D43"/>
                </a:solidFill>
                <a:highlight>
                  <a:srgbClr val="23262E"/>
                </a:highlight>
                <a:latin typeface="Consolas"/>
                <a:ea typeface="Consolas"/>
                <a:cs typeface="Consolas"/>
                <a:sym typeface="Consolas"/>
              </a:rPr>
              <a:t>italic</a:t>
            </a:r>
            <a:r>
              <a:rPr lang="es" sz="1550">
                <a:solidFill>
                  <a:srgbClr val="D5CED9"/>
                </a:solidFill>
                <a:highlight>
                  <a:srgbClr val="23262E"/>
                </a:highlight>
                <a:latin typeface="Consolas"/>
                <a:ea typeface="Consolas"/>
                <a:cs typeface="Consolas"/>
                <a:sym typeface="Consolas"/>
              </a:rPr>
              <a:t>;</a:t>
            </a:r>
            <a:endParaRPr sz="15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font-size: </a:t>
            </a:r>
            <a:r>
              <a:rPr lang="es" sz="1550">
                <a:solidFill>
                  <a:srgbClr val="F39C12"/>
                </a:solidFill>
                <a:highlight>
                  <a:srgbClr val="23262E"/>
                </a:highlight>
                <a:latin typeface="Consolas"/>
                <a:ea typeface="Consolas"/>
                <a:cs typeface="Consolas"/>
                <a:sym typeface="Consolas"/>
              </a:rPr>
              <a:t>130%</a:t>
            </a:r>
            <a:r>
              <a:rPr lang="es" sz="1550">
                <a:solidFill>
                  <a:srgbClr val="D5CED9"/>
                </a:solidFill>
                <a:highlight>
                  <a:srgbClr val="23262E"/>
                </a:highlight>
                <a:latin typeface="Consolas"/>
                <a:ea typeface="Consolas"/>
                <a:cs typeface="Consolas"/>
                <a:sym typeface="Consolas"/>
              </a:rPr>
              <a:t>;</a:t>
            </a:r>
            <a:endParaRPr sz="15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a:t>
            </a:r>
            <a:endParaRPr sz="1550">
              <a:solidFill>
                <a:srgbClr val="D5CED9"/>
              </a:solidFill>
              <a:highlight>
                <a:srgbClr val="23262E"/>
              </a:highlight>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Selector de clase (.selector)</a:t>
            </a:r>
            <a:endParaRPr/>
          </a:p>
        </p:txBody>
      </p:sp>
      <p:sp>
        <p:nvSpPr>
          <p:cNvPr id="241" name="Google Shape;241;p13"/>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s" sz="1500"/>
              <a:t>Se aplica con un punto (.) seguido del nombre que le asignemos al selector. Dentro del documento HTML se lo referencia dentro de la etiqueta usando el atributo  class, con la siguiente estructura: class=“nombredelselector”:</a:t>
            </a:r>
            <a:endParaRPr sz="1500"/>
          </a:p>
        </p:txBody>
      </p:sp>
      <p:sp>
        <p:nvSpPr>
          <p:cNvPr id="242" name="Google Shape;242;p13"/>
          <p:cNvSpPr txBox="1"/>
          <p:nvPr>
            <p:ph type="title"/>
          </p:nvPr>
        </p:nvSpPr>
        <p:spPr>
          <a:xfrm>
            <a:off x="2537725" y="2253563"/>
            <a:ext cx="3806700" cy="1379100"/>
          </a:xfrm>
          <a:prstGeom prst="rect">
            <a:avLst/>
          </a:prstGeom>
          <a:solidFill>
            <a:srgbClr val="23262A"/>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550">
                <a:solidFill>
                  <a:srgbClr val="FFE66D"/>
                </a:solidFill>
                <a:highlight>
                  <a:srgbClr val="23262E"/>
                </a:highlight>
                <a:latin typeface="Consolas"/>
                <a:ea typeface="Consolas"/>
                <a:cs typeface="Consolas"/>
                <a:sym typeface="Consolas"/>
              </a:rPr>
              <a:t>.subtitulos</a:t>
            </a:r>
            <a:r>
              <a:rPr lang="es" sz="1550">
                <a:solidFill>
                  <a:srgbClr val="D5CED9"/>
                </a:solidFill>
                <a:highlight>
                  <a:srgbClr val="23262E"/>
                </a:highlight>
                <a:latin typeface="Consolas"/>
                <a:ea typeface="Consolas"/>
                <a:cs typeface="Consolas"/>
                <a:sym typeface="Consolas"/>
              </a:rPr>
              <a:t> {</a:t>
            </a:r>
            <a:endParaRPr sz="15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margin-left: </a:t>
            </a:r>
            <a:r>
              <a:rPr lang="es" sz="1550">
                <a:solidFill>
                  <a:srgbClr val="F39C12"/>
                </a:solidFill>
                <a:highlight>
                  <a:srgbClr val="23262E"/>
                </a:highlight>
                <a:latin typeface="Consolas"/>
                <a:ea typeface="Consolas"/>
                <a:cs typeface="Consolas"/>
                <a:sym typeface="Consolas"/>
              </a:rPr>
              <a:t>50px</a:t>
            </a:r>
            <a:r>
              <a:rPr lang="es" sz="1550">
                <a:solidFill>
                  <a:srgbClr val="D5CED9"/>
                </a:solidFill>
                <a:highlight>
                  <a:srgbClr val="23262E"/>
                </a:highlight>
                <a:latin typeface="Consolas"/>
                <a:ea typeface="Consolas"/>
                <a:cs typeface="Consolas"/>
                <a:sym typeface="Consolas"/>
              </a:rPr>
              <a:t>;</a:t>
            </a:r>
            <a:endParaRPr sz="15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color: </a:t>
            </a:r>
            <a:r>
              <a:rPr lang="es" sz="1550">
                <a:solidFill>
                  <a:srgbClr val="EE5D43"/>
                </a:solidFill>
                <a:highlight>
                  <a:srgbClr val="23262E"/>
                </a:highlight>
                <a:latin typeface="Consolas"/>
                <a:ea typeface="Consolas"/>
                <a:cs typeface="Consolas"/>
                <a:sym typeface="Consolas"/>
              </a:rPr>
              <a:t>yellowgreen</a:t>
            </a:r>
            <a:r>
              <a:rPr lang="es" sz="1550">
                <a:solidFill>
                  <a:srgbClr val="D5CED9"/>
                </a:solidFill>
                <a:highlight>
                  <a:srgbClr val="23262E"/>
                </a:highlight>
                <a:latin typeface="Consolas"/>
                <a:ea typeface="Consolas"/>
                <a:cs typeface="Consolas"/>
                <a:sym typeface="Consolas"/>
              </a:rPr>
              <a:t>;</a:t>
            </a:r>
            <a:endParaRPr sz="15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background-color: </a:t>
            </a:r>
            <a:r>
              <a:rPr lang="es" sz="1550">
                <a:solidFill>
                  <a:srgbClr val="EE5D43"/>
                </a:solidFill>
                <a:highlight>
                  <a:srgbClr val="23262E"/>
                </a:highlight>
                <a:latin typeface="Consolas"/>
                <a:ea typeface="Consolas"/>
                <a:cs typeface="Consolas"/>
                <a:sym typeface="Consolas"/>
              </a:rPr>
              <a:t>olivedrab</a:t>
            </a:r>
            <a:r>
              <a:rPr lang="es" sz="1550">
                <a:solidFill>
                  <a:srgbClr val="D5CED9"/>
                </a:solidFill>
                <a:highlight>
                  <a:srgbClr val="23262E"/>
                </a:highlight>
                <a:latin typeface="Consolas"/>
                <a:ea typeface="Consolas"/>
                <a:cs typeface="Consolas"/>
                <a:sym typeface="Consolas"/>
              </a:rPr>
              <a:t>;</a:t>
            </a:r>
            <a:endParaRPr sz="15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a:t>
            </a:r>
            <a:endParaRPr sz="1750">
              <a:solidFill>
                <a:srgbClr val="D5CED9"/>
              </a:solidFill>
              <a:highlight>
                <a:srgbClr val="23262E"/>
              </a:highlight>
              <a:latin typeface="Consolas"/>
              <a:ea typeface="Consolas"/>
              <a:cs typeface="Consolas"/>
              <a:sym typeface="Consolas"/>
            </a:endParaRPr>
          </a:p>
        </p:txBody>
      </p:sp>
      <p:sp>
        <p:nvSpPr>
          <p:cNvPr id="243" name="Google Shape;243;p13"/>
          <p:cNvSpPr txBox="1"/>
          <p:nvPr>
            <p:ph type="title"/>
          </p:nvPr>
        </p:nvSpPr>
        <p:spPr>
          <a:xfrm>
            <a:off x="1840975" y="3858250"/>
            <a:ext cx="5200200" cy="408900"/>
          </a:xfrm>
          <a:prstGeom prst="rect">
            <a:avLst/>
          </a:prstGeom>
          <a:solidFill>
            <a:srgbClr val="23262A"/>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500">
                <a:solidFill>
                  <a:srgbClr val="D5CED9"/>
                </a:solidFill>
                <a:latin typeface="Consolas"/>
                <a:ea typeface="Consolas"/>
                <a:cs typeface="Consolas"/>
                <a:sym typeface="Consolas"/>
              </a:rPr>
              <a:t>&lt;</a:t>
            </a:r>
            <a:r>
              <a:rPr lang="es" sz="1500">
                <a:solidFill>
                  <a:srgbClr val="F92672"/>
                </a:solidFill>
                <a:latin typeface="Consolas"/>
                <a:ea typeface="Consolas"/>
                <a:cs typeface="Consolas"/>
                <a:sym typeface="Consolas"/>
              </a:rPr>
              <a:t>h3</a:t>
            </a:r>
            <a:r>
              <a:rPr lang="es" sz="1500">
                <a:solidFill>
                  <a:srgbClr val="D5CED9"/>
                </a:solidFill>
                <a:latin typeface="Consolas"/>
                <a:ea typeface="Consolas"/>
                <a:cs typeface="Consolas"/>
                <a:sym typeface="Consolas"/>
              </a:rPr>
              <a:t> </a:t>
            </a:r>
            <a:r>
              <a:rPr lang="es" sz="1500">
                <a:solidFill>
                  <a:srgbClr val="FFE66D"/>
                </a:solidFill>
                <a:latin typeface="Consolas"/>
                <a:ea typeface="Consolas"/>
                <a:cs typeface="Consolas"/>
                <a:sym typeface="Consolas"/>
              </a:rPr>
              <a:t>class</a:t>
            </a:r>
            <a:r>
              <a:rPr lang="es" sz="1500">
                <a:solidFill>
                  <a:srgbClr val="D5CED9"/>
                </a:solidFill>
                <a:latin typeface="Consolas"/>
                <a:ea typeface="Consolas"/>
                <a:cs typeface="Consolas"/>
                <a:sym typeface="Consolas"/>
              </a:rPr>
              <a:t>=</a:t>
            </a:r>
            <a:r>
              <a:rPr lang="es" sz="1500">
                <a:solidFill>
                  <a:srgbClr val="96E072"/>
                </a:solidFill>
                <a:latin typeface="Consolas"/>
                <a:ea typeface="Consolas"/>
                <a:cs typeface="Consolas"/>
                <a:sym typeface="Consolas"/>
              </a:rPr>
              <a:t>"subtitulos"</a:t>
            </a:r>
            <a:r>
              <a:rPr lang="es" sz="1500">
                <a:solidFill>
                  <a:srgbClr val="D5CED9"/>
                </a:solidFill>
                <a:latin typeface="Consolas"/>
                <a:ea typeface="Consolas"/>
                <a:cs typeface="Consolas"/>
                <a:sym typeface="Consolas"/>
              </a:rPr>
              <a:t>&gt;Selectores de clase&lt;/</a:t>
            </a:r>
            <a:r>
              <a:rPr lang="es" sz="1500">
                <a:solidFill>
                  <a:srgbClr val="F92672"/>
                </a:solidFill>
                <a:latin typeface="Consolas"/>
                <a:ea typeface="Consolas"/>
                <a:cs typeface="Consolas"/>
                <a:sym typeface="Consolas"/>
              </a:rPr>
              <a:t>h3</a:t>
            </a:r>
            <a:r>
              <a:rPr lang="es" sz="1500">
                <a:solidFill>
                  <a:srgbClr val="D5CED9"/>
                </a:solidFill>
                <a:latin typeface="Consolas"/>
                <a:ea typeface="Consolas"/>
                <a:cs typeface="Consolas"/>
                <a:sym typeface="Consolas"/>
              </a:rPr>
              <a:t>&gt;</a:t>
            </a:r>
            <a:endParaRPr sz="1850">
              <a:solidFill>
                <a:srgbClr val="FFE66D"/>
              </a:solidFill>
              <a:highlight>
                <a:srgbClr val="23262E"/>
              </a:highlight>
              <a:latin typeface="Consolas"/>
              <a:ea typeface="Consolas"/>
              <a:cs typeface="Consolas"/>
              <a:sym typeface="Consolas"/>
            </a:endParaRPr>
          </a:p>
        </p:txBody>
      </p:sp>
      <p:sp>
        <p:nvSpPr>
          <p:cNvPr id="244" name="Google Shape;244;p13"/>
          <p:cNvSpPr/>
          <p:nvPr/>
        </p:nvSpPr>
        <p:spPr>
          <a:xfrm>
            <a:off x="1518075" y="2442175"/>
            <a:ext cx="2127325" cy="2097344"/>
          </a:xfrm>
          <a:custGeom>
            <a:rect b="b" l="l" r="r" t="t"/>
            <a:pathLst>
              <a:path extrusionOk="0" h="90286" w="85093">
                <a:moveTo>
                  <a:pt x="85093" y="75904"/>
                </a:moveTo>
                <a:lnTo>
                  <a:pt x="85093" y="90286"/>
                </a:lnTo>
                <a:lnTo>
                  <a:pt x="0" y="90286"/>
                </a:lnTo>
                <a:lnTo>
                  <a:pt x="0" y="0"/>
                </a:lnTo>
                <a:lnTo>
                  <a:pt x="37153" y="0"/>
                </a:lnTo>
              </a:path>
            </a:pathLst>
          </a:custGeom>
          <a:noFill/>
          <a:ln cap="flat" cmpd="sng" w="19050">
            <a:solidFill>
              <a:srgbClr val="333333"/>
            </a:solidFill>
            <a:prstDash val="solid"/>
            <a:round/>
            <a:headEnd len="sm" w="sm" type="none"/>
            <a:tailEnd len="med" w="med" type="triangle"/>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Selector de id (#selector)</a:t>
            </a:r>
            <a:endParaRPr/>
          </a:p>
        </p:txBody>
      </p:sp>
      <p:sp>
        <p:nvSpPr>
          <p:cNvPr id="250" name="Google Shape;250;p1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s" sz="1600"/>
              <a:t>Se coloca con un numeral (#) en CSS y en el documento HTML se hace referencia al selector con id=“nombredelselector”, dentro de la etiqueta a la cual se aplica:</a:t>
            </a:r>
            <a:endParaRPr sz="1600"/>
          </a:p>
        </p:txBody>
      </p:sp>
      <p:sp>
        <p:nvSpPr>
          <p:cNvPr id="251" name="Google Shape;251;p14"/>
          <p:cNvSpPr txBox="1"/>
          <p:nvPr>
            <p:ph type="title"/>
          </p:nvPr>
        </p:nvSpPr>
        <p:spPr>
          <a:xfrm>
            <a:off x="2537725" y="2028601"/>
            <a:ext cx="3806700" cy="1541700"/>
          </a:xfrm>
          <a:prstGeom prst="rect">
            <a:avLst/>
          </a:prstGeom>
          <a:solidFill>
            <a:srgbClr val="23262A"/>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550">
                <a:solidFill>
                  <a:srgbClr val="EE5D43"/>
                </a:solidFill>
                <a:latin typeface="Consolas"/>
                <a:ea typeface="Consolas"/>
                <a:cs typeface="Consolas"/>
                <a:sym typeface="Consolas"/>
              </a:rPr>
              <a:t>#texto</a:t>
            </a:r>
            <a:r>
              <a:rPr lang="es" sz="1550">
                <a:solidFill>
                  <a:srgbClr val="D5CED9"/>
                </a:solidFill>
                <a:latin typeface="Consolas"/>
                <a:ea typeface="Consolas"/>
                <a:cs typeface="Consolas"/>
                <a:sym typeface="Consolas"/>
              </a:rPr>
              <a:t> {</a:t>
            </a:r>
            <a:endParaRPr sz="1550">
              <a:solidFill>
                <a:srgbClr val="D5CED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latin typeface="Consolas"/>
                <a:ea typeface="Consolas"/>
                <a:cs typeface="Consolas"/>
                <a:sym typeface="Consolas"/>
              </a:rPr>
              <a:t>    color: </a:t>
            </a:r>
            <a:r>
              <a:rPr lang="es" sz="1550">
                <a:solidFill>
                  <a:srgbClr val="EE5D43"/>
                </a:solidFill>
                <a:latin typeface="Consolas"/>
                <a:ea typeface="Consolas"/>
                <a:cs typeface="Consolas"/>
                <a:sym typeface="Consolas"/>
              </a:rPr>
              <a:t>white</a:t>
            </a:r>
            <a:r>
              <a:rPr lang="es" sz="1550">
                <a:solidFill>
                  <a:srgbClr val="D5CED9"/>
                </a:solidFill>
                <a:latin typeface="Consolas"/>
                <a:ea typeface="Consolas"/>
                <a:cs typeface="Consolas"/>
                <a:sym typeface="Consolas"/>
              </a:rPr>
              <a:t>;</a:t>
            </a:r>
            <a:endParaRPr sz="1550">
              <a:solidFill>
                <a:srgbClr val="D5CED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latin typeface="Consolas"/>
                <a:ea typeface="Consolas"/>
                <a:cs typeface="Consolas"/>
                <a:sym typeface="Consolas"/>
              </a:rPr>
              <a:t>    background-color: </a:t>
            </a:r>
            <a:r>
              <a:rPr lang="es" sz="1550">
                <a:solidFill>
                  <a:srgbClr val="EE5D43"/>
                </a:solidFill>
                <a:latin typeface="Consolas"/>
                <a:ea typeface="Consolas"/>
                <a:cs typeface="Consolas"/>
                <a:sym typeface="Consolas"/>
              </a:rPr>
              <a:t>violet</a:t>
            </a:r>
            <a:r>
              <a:rPr lang="es" sz="1550">
                <a:solidFill>
                  <a:srgbClr val="D5CED9"/>
                </a:solidFill>
                <a:latin typeface="Consolas"/>
                <a:ea typeface="Consolas"/>
                <a:cs typeface="Consolas"/>
                <a:sym typeface="Consolas"/>
              </a:rPr>
              <a:t>;</a:t>
            </a:r>
            <a:endParaRPr sz="1550">
              <a:solidFill>
                <a:srgbClr val="D5CED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latin typeface="Consolas"/>
                <a:ea typeface="Consolas"/>
                <a:cs typeface="Consolas"/>
                <a:sym typeface="Consolas"/>
              </a:rPr>
              <a:t>    text-align: </a:t>
            </a:r>
            <a:r>
              <a:rPr lang="es" sz="1550">
                <a:solidFill>
                  <a:srgbClr val="EE5D43"/>
                </a:solidFill>
                <a:latin typeface="Consolas"/>
                <a:ea typeface="Consolas"/>
                <a:cs typeface="Consolas"/>
                <a:sym typeface="Consolas"/>
              </a:rPr>
              <a:t>center</a:t>
            </a:r>
            <a:r>
              <a:rPr lang="es" sz="1550">
                <a:solidFill>
                  <a:srgbClr val="D5CED9"/>
                </a:solidFill>
                <a:latin typeface="Consolas"/>
                <a:ea typeface="Consolas"/>
                <a:cs typeface="Consolas"/>
                <a:sym typeface="Consolas"/>
              </a:rPr>
              <a:t>;</a:t>
            </a:r>
            <a:endParaRPr sz="1550">
              <a:solidFill>
                <a:srgbClr val="D5CED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latin typeface="Consolas"/>
                <a:ea typeface="Consolas"/>
                <a:cs typeface="Consolas"/>
                <a:sym typeface="Consolas"/>
              </a:rPr>
              <a:t>    margin-left: </a:t>
            </a:r>
            <a:r>
              <a:rPr lang="es" sz="1550">
                <a:solidFill>
                  <a:srgbClr val="F39C12"/>
                </a:solidFill>
                <a:latin typeface="Consolas"/>
                <a:ea typeface="Consolas"/>
                <a:cs typeface="Consolas"/>
                <a:sym typeface="Consolas"/>
              </a:rPr>
              <a:t>100px</a:t>
            </a:r>
            <a:r>
              <a:rPr lang="es" sz="1550">
                <a:solidFill>
                  <a:srgbClr val="D5CED9"/>
                </a:solidFill>
                <a:latin typeface="Consolas"/>
                <a:ea typeface="Consolas"/>
                <a:cs typeface="Consolas"/>
                <a:sym typeface="Consolas"/>
              </a:rPr>
              <a:t>;</a:t>
            </a:r>
            <a:endParaRPr sz="1550">
              <a:solidFill>
                <a:srgbClr val="D5CED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latin typeface="Consolas"/>
                <a:ea typeface="Consolas"/>
                <a:cs typeface="Consolas"/>
                <a:sym typeface="Consolas"/>
              </a:rPr>
              <a:t>}</a:t>
            </a:r>
            <a:endParaRPr sz="1550">
              <a:solidFill>
                <a:srgbClr val="D5CED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550">
              <a:solidFill>
                <a:srgbClr val="FFE66D"/>
              </a:solidFill>
              <a:highlight>
                <a:srgbClr val="23262E"/>
              </a:highlight>
              <a:latin typeface="Consolas"/>
              <a:ea typeface="Consolas"/>
              <a:cs typeface="Consolas"/>
              <a:sym typeface="Consolas"/>
            </a:endParaRPr>
          </a:p>
        </p:txBody>
      </p:sp>
      <p:sp>
        <p:nvSpPr>
          <p:cNvPr id="252" name="Google Shape;252;p14"/>
          <p:cNvSpPr txBox="1"/>
          <p:nvPr>
            <p:ph type="title"/>
          </p:nvPr>
        </p:nvSpPr>
        <p:spPr>
          <a:xfrm>
            <a:off x="702475" y="3783075"/>
            <a:ext cx="7477200" cy="408900"/>
          </a:xfrm>
          <a:prstGeom prst="rect">
            <a:avLst/>
          </a:prstGeom>
          <a:solidFill>
            <a:srgbClr val="23262A"/>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550">
                <a:solidFill>
                  <a:srgbClr val="D5CED9"/>
                </a:solidFill>
                <a:latin typeface="Consolas"/>
                <a:ea typeface="Consolas"/>
                <a:cs typeface="Consolas"/>
                <a:sym typeface="Consolas"/>
              </a:rPr>
              <a:t>&lt;</a:t>
            </a:r>
            <a:r>
              <a:rPr lang="es" sz="1550">
                <a:solidFill>
                  <a:srgbClr val="F92672"/>
                </a:solidFill>
                <a:latin typeface="Consolas"/>
                <a:ea typeface="Consolas"/>
                <a:cs typeface="Consolas"/>
                <a:sym typeface="Consolas"/>
              </a:rPr>
              <a:t>div</a:t>
            </a:r>
            <a:r>
              <a:rPr lang="es" sz="1550">
                <a:solidFill>
                  <a:srgbClr val="D5CED9"/>
                </a:solidFill>
                <a:latin typeface="Consolas"/>
                <a:ea typeface="Consolas"/>
                <a:cs typeface="Consolas"/>
                <a:sym typeface="Consolas"/>
              </a:rPr>
              <a:t> </a:t>
            </a:r>
            <a:r>
              <a:rPr lang="es" sz="1550">
                <a:solidFill>
                  <a:srgbClr val="FFE66D"/>
                </a:solidFill>
                <a:latin typeface="Consolas"/>
                <a:ea typeface="Consolas"/>
                <a:cs typeface="Consolas"/>
                <a:sym typeface="Consolas"/>
              </a:rPr>
              <a:t>id</a:t>
            </a:r>
            <a:r>
              <a:rPr lang="es" sz="1550">
                <a:solidFill>
                  <a:srgbClr val="D5CED9"/>
                </a:solidFill>
                <a:latin typeface="Consolas"/>
                <a:ea typeface="Consolas"/>
                <a:cs typeface="Consolas"/>
                <a:sym typeface="Consolas"/>
              </a:rPr>
              <a:t>=</a:t>
            </a:r>
            <a:r>
              <a:rPr lang="es" sz="1550">
                <a:solidFill>
                  <a:srgbClr val="96E072"/>
                </a:solidFill>
                <a:latin typeface="Consolas"/>
                <a:ea typeface="Consolas"/>
                <a:cs typeface="Consolas"/>
                <a:sym typeface="Consolas"/>
              </a:rPr>
              <a:t>"texto"</a:t>
            </a:r>
            <a:r>
              <a:rPr lang="es" sz="1550">
                <a:solidFill>
                  <a:srgbClr val="D5CED9"/>
                </a:solidFill>
                <a:latin typeface="Consolas"/>
                <a:ea typeface="Consolas"/>
                <a:cs typeface="Consolas"/>
                <a:sym typeface="Consolas"/>
              </a:rPr>
              <a:t>&gt; Selector de id aplicado a una etiqueta div &lt;/</a:t>
            </a:r>
            <a:r>
              <a:rPr lang="es" sz="1550">
                <a:solidFill>
                  <a:srgbClr val="F92672"/>
                </a:solidFill>
                <a:latin typeface="Consolas"/>
                <a:ea typeface="Consolas"/>
                <a:cs typeface="Consolas"/>
                <a:sym typeface="Consolas"/>
              </a:rPr>
              <a:t>div</a:t>
            </a:r>
            <a:r>
              <a:rPr lang="es" sz="1550">
                <a:solidFill>
                  <a:srgbClr val="D5CED9"/>
                </a:solidFill>
                <a:latin typeface="Consolas"/>
                <a:ea typeface="Consolas"/>
                <a:cs typeface="Consolas"/>
                <a:sym typeface="Consolas"/>
              </a:rPr>
              <a:t>&gt;</a:t>
            </a:r>
            <a:endParaRPr sz="1500">
              <a:solidFill>
                <a:srgbClr val="D5CED9"/>
              </a:solidFill>
              <a:latin typeface="Consolas"/>
              <a:ea typeface="Consolas"/>
              <a:cs typeface="Consolas"/>
              <a:sym typeface="Consolas"/>
            </a:endParaRPr>
          </a:p>
        </p:txBody>
      </p:sp>
      <p:sp>
        <p:nvSpPr>
          <p:cNvPr id="253" name="Google Shape;253;p14"/>
          <p:cNvSpPr/>
          <p:nvPr/>
        </p:nvSpPr>
        <p:spPr>
          <a:xfrm>
            <a:off x="509350" y="2267125"/>
            <a:ext cx="2017450" cy="2263450"/>
          </a:xfrm>
          <a:custGeom>
            <a:rect b="b" l="l" r="r" t="t"/>
            <a:pathLst>
              <a:path extrusionOk="0" h="90538" w="80698">
                <a:moveTo>
                  <a:pt x="58994" y="76156"/>
                </a:moveTo>
                <a:lnTo>
                  <a:pt x="58994" y="90538"/>
                </a:lnTo>
                <a:lnTo>
                  <a:pt x="0" y="90538"/>
                </a:lnTo>
                <a:lnTo>
                  <a:pt x="0" y="252"/>
                </a:lnTo>
                <a:lnTo>
                  <a:pt x="80698" y="0"/>
                </a:lnTo>
              </a:path>
            </a:pathLst>
          </a:custGeom>
          <a:noFill/>
          <a:ln cap="flat" cmpd="sng" w="19050">
            <a:solidFill>
              <a:srgbClr val="333333"/>
            </a:solidFill>
            <a:prstDash val="solid"/>
            <a:round/>
            <a:headEnd len="sm" w="sm" type="none"/>
            <a:tailEnd len="med" w="med" type="triangle"/>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Span y Div (contenedores de información)</a:t>
            </a:r>
            <a:endParaRPr/>
          </a:p>
        </p:txBody>
      </p:sp>
      <p:sp>
        <p:nvSpPr>
          <p:cNvPr id="259" name="Google Shape;259;p15"/>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Clr>
                <a:schemeClr val="dk1"/>
              </a:buClr>
              <a:buSzPts val="1100"/>
              <a:buFont typeface="Arial"/>
              <a:buNone/>
            </a:pPr>
            <a:r>
              <a:rPr b="1" lang="es"/>
              <a:t>span (abarcar)</a:t>
            </a:r>
            <a:r>
              <a:rPr lang="es"/>
              <a:t>: Es un elemento en línea. Sirve para aplicar estilo al texto o agrupar elementos uno a continuación del otro. Sus etiquetas son </a:t>
            </a:r>
            <a:r>
              <a:rPr b="1" lang="es"/>
              <a:t>&lt;span&gt; </a:t>
            </a:r>
            <a:r>
              <a:rPr lang="es"/>
              <a:t>y </a:t>
            </a:r>
            <a:r>
              <a:rPr b="1" lang="es"/>
              <a:t>&lt;/span&gt; </a:t>
            </a:r>
            <a:r>
              <a:rPr lang="es"/>
              <a:t>(ambas obligatorias). Crea una caja que puede contener texto y/u otras etiquetas que se adapten al ancho del contenedor. </a:t>
            </a:r>
            <a:r>
              <a:rPr lang="es" u="sng">
                <a:solidFill>
                  <a:schemeClr val="hlink"/>
                </a:solidFill>
                <a:hlinkClick r:id="rId3"/>
              </a:rPr>
              <a:t>+info</a:t>
            </a:r>
            <a:endParaRPr/>
          </a:p>
          <a:p>
            <a:pPr indent="0" lvl="0" marL="0" rtl="0" algn="l">
              <a:lnSpc>
                <a:spcPct val="115000"/>
              </a:lnSpc>
              <a:spcBef>
                <a:spcPts val="1200"/>
              </a:spcBef>
              <a:spcAft>
                <a:spcPts val="1200"/>
              </a:spcAft>
              <a:buClr>
                <a:schemeClr val="dk1"/>
              </a:buClr>
              <a:buSzPts val="1100"/>
              <a:buFont typeface="Arial"/>
              <a:buNone/>
            </a:pPr>
            <a:r>
              <a:rPr b="1" lang="es"/>
              <a:t>div (división):</a:t>
            </a:r>
            <a:r>
              <a:rPr lang="es"/>
              <a:t> Es un elemento en bloque. Sirve para crear secciones o agrupar contenidos. Sus etiquetas son </a:t>
            </a:r>
            <a:r>
              <a:rPr b="1" lang="es"/>
              <a:t>&lt;div&gt; </a:t>
            </a:r>
            <a:r>
              <a:rPr lang="es"/>
              <a:t>y </a:t>
            </a:r>
            <a:r>
              <a:rPr b="1" lang="es"/>
              <a:t>&lt;/div&gt; </a:t>
            </a:r>
            <a:r>
              <a:rPr lang="es"/>
              <a:t>(ambas obligatorias). Crea una caja, que puede contener texto y/u otras etiquetas, que se separa de la caja anterior con un salto a la línea siguiente. </a:t>
            </a:r>
            <a:r>
              <a:rPr lang="es" u="sng">
                <a:solidFill>
                  <a:schemeClr val="hlink"/>
                </a:solidFill>
                <a:hlinkClick r:id="rId4"/>
              </a:rPr>
              <a:t>+info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Span y Div (contenedores de información)</a:t>
            </a:r>
            <a:endParaRPr/>
          </a:p>
        </p:txBody>
      </p:sp>
      <p:sp>
        <p:nvSpPr>
          <p:cNvPr id="265" name="Google Shape;265;p16"/>
          <p:cNvSpPr txBox="1"/>
          <p:nvPr>
            <p:ph type="title"/>
          </p:nvPr>
        </p:nvSpPr>
        <p:spPr>
          <a:xfrm>
            <a:off x="843950" y="1247450"/>
            <a:ext cx="7283100" cy="1112700"/>
          </a:xfrm>
          <a:prstGeom prst="rect">
            <a:avLst/>
          </a:prstGeom>
          <a:solidFill>
            <a:srgbClr val="23262A"/>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500">
                <a:solidFill>
                  <a:srgbClr val="D5CED9"/>
                </a:solidFill>
                <a:latin typeface="Consolas"/>
                <a:ea typeface="Consolas"/>
                <a:cs typeface="Consolas"/>
                <a:sym typeface="Consolas"/>
              </a:rPr>
              <a:t>&lt;</a:t>
            </a:r>
            <a:r>
              <a:rPr lang="es" sz="1500">
                <a:solidFill>
                  <a:srgbClr val="F92672"/>
                </a:solidFill>
                <a:latin typeface="Consolas"/>
                <a:ea typeface="Consolas"/>
                <a:cs typeface="Consolas"/>
                <a:sym typeface="Consolas"/>
              </a:rPr>
              <a:t>span</a:t>
            </a:r>
            <a:r>
              <a:rPr lang="es" sz="1500">
                <a:solidFill>
                  <a:srgbClr val="D5CED9"/>
                </a:solidFill>
                <a:latin typeface="Consolas"/>
                <a:ea typeface="Consolas"/>
                <a:cs typeface="Consolas"/>
                <a:sym typeface="Consolas"/>
              </a:rPr>
              <a:t> </a:t>
            </a:r>
            <a:r>
              <a:rPr lang="es" sz="1500">
                <a:solidFill>
                  <a:srgbClr val="FFE66D"/>
                </a:solidFill>
                <a:latin typeface="Consolas"/>
                <a:ea typeface="Consolas"/>
                <a:cs typeface="Consolas"/>
                <a:sym typeface="Consolas"/>
              </a:rPr>
              <a:t>style</a:t>
            </a:r>
            <a:r>
              <a:rPr lang="es" sz="1500">
                <a:solidFill>
                  <a:srgbClr val="D5CED9"/>
                </a:solidFill>
                <a:latin typeface="Consolas"/>
                <a:ea typeface="Consolas"/>
                <a:cs typeface="Consolas"/>
                <a:sym typeface="Consolas"/>
              </a:rPr>
              <a:t>=</a:t>
            </a:r>
            <a:r>
              <a:rPr lang="es" sz="1500">
                <a:solidFill>
                  <a:srgbClr val="96E072"/>
                </a:solidFill>
                <a:latin typeface="Consolas"/>
                <a:ea typeface="Consolas"/>
                <a:cs typeface="Consolas"/>
                <a:sym typeface="Consolas"/>
              </a:rPr>
              <a:t>"color:red"</a:t>
            </a:r>
            <a:r>
              <a:rPr lang="es" sz="1500">
                <a:solidFill>
                  <a:srgbClr val="D5CED9"/>
                </a:solidFill>
                <a:latin typeface="Consolas"/>
                <a:ea typeface="Consolas"/>
                <a:cs typeface="Consolas"/>
                <a:sym typeface="Consolas"/>
              </a:rPr>
              <a:t>&gt;Un texto en span &lt;/</a:t>
            </a:r>
            <a:r>
              <a:rPr lang="es" sz="1500">
                <a:solidFill>
                  <a:srgbClr val="F92672"/>
                </a:solidFill>
                <a:latin typeface="Consolas"/>
                <a:ea typeface="Consolas"/>
                <a:cs typeface="Consolas"/>
                <a:sym typeface="Consolas"/>
              </a:rPr>
              <a:t>span</a:t>
            </a:r>
            <a:r>
              <a:rPr lang="es" sz="1500">
                <a:solidFill>
                  <a:srgbClr val="D5CED9"/>
                </a:solidFill>
                <a:latin typeface="Consolas"/>
                <a:ea typeface="Consolas"/>
                <a:cs typeface="Consolas"/>
                <a:sym typeface="Consolas"/>
              </a:rPr>
              <a:t>&gt;</a:t>
            </a:r>
            <a:endParaRPr sz="1500">
              <a:solidFill>
                <a:srgbClr val="D5CED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00">
                <a:solidFill>
                  <a:srgbClr val="D5CED9"/>
                </a:solidFill>
                <a:latin typeface="Consolas"/>
                <a:ea typeface="Consolas"/>
                <a:cs typeface="Consolas"/>
                <a:sym typeface="Consolas"/>
              </a:rPr>
              <a:t>&lt;</a:t>
            </a:r>
            <a:r>
              <a:rPr lang="es" sz="1500">
                <a:solidFill>
                  <a:srgbClr val="F92672"/>
                </a:solidFill>
                <a:latin typeface="Consolas"/>
                <a:ea typeface="Consolas"/>
                <a:cs typeface="Consolas"/>
                <a:sym typeface="Consolas"/>
              </a:rPr>
              <a:t>span</a:t>
            </a:r>
            <a:r>
              <a:rPr lang="es" sz="1500">
                <a:solidFill>
                  <a:srgbClr val="D5CED9"/>
                </a:solidFill>
                <a:latin typeface="Consolas"/>
                <a:ea typeface="Consolas"/>
                <a:cs typeface="Consolas"/>
                <a:sym typeface="Consolas"/>
              </a:rPr>
              <a:t> </a:t>
            </a:r>
            <a:r>
              <a:rPr lang="es" sz="1500">
                <a:solidFill>
                  <a:srgbClr val="FFE66D"/>
                </a:solidFill>
                <a:latin typeface="Consolas"/>
                <a:ea typeface="Consolas"/>
                <a:cs typeface="Consolas"/>
                <a:sym typeface="Consolas"/>
              </a:rPr>
              <a:t>style</a:t>
            </a:r>
            <a:r>
              <a:rPr lang="es" sz="1500">
                <a:solidFill>
                  <a:srgbClr val="D5CED9"/>
                </a:solidFill>
                <a:latin typeface="Consolas"/>
                <a:ea typeface="Consolas"/>
                <a:cs typeface="Consolas"/>
                <a:sym typeface="Consolas"/>
              </a:rPr>
              <a:t>=</a:t>
            </a:r>
            <a:r>
              <a:rPr lang="es" sz="1500">
                <a:solidFill>
                  <a:srgbClr val="96E072"/>
                </a:solidFill>
                <a:latin typeface="Consolas"/>
                <a:ea typeface="Consolas"/>
                <a:cs typeface="Consolas"/>
                <a:sym typeface="Consolas"/>
              </a:rPr>
              <a:t>"color:blue"</a:t>
            </a:r>
            <a:r>
              <a:rPr lang="es" sz="1500">
                <a:solidFill>
                  <a:srgbClr val="D5CED9"/>
                </a:solidFill>
                <a:latin typeface="Consolas"/>
                <a:ea typeface="Consolas"/>
                <a:cs typeface="Consolas"/>
                <a:sym typeface="Consolas"/>
              </a:rPr>
              <a:t>&gt;Otro texto en span&lt;/</a:t>
            </a:r>
            <a:r>
              <a:rPr lang="es" sz="1500">
                <a:solidFill>
                  <a:srgbClr val="F92672"/>
                </a:solidFill>
                <a:latin typeface="Consolas"/>
                <a:ea typeface="Consolas"/>
                <a:cs typeface="Consolas"/>
                <a:sym typeface="Consolas"/>
              </a:rPr>
              <a:t>span</a:t>
            </a:r>
            <a:r>
              <a:rPr lang="es" sz="1500">
                <a:solidFill>
                  <a:srgbClr val="D5CED9"/>
                </a:solidFill>
                <a:latin typeface="Consolas"/>
                <a:ea typeface="Consolas"/>
                <a:cs typeface="Consolas"/>
                <a:sym typeface="Consolas"/>
              </a:rPr>
              <a:t>&gt;</a:t>
            </a:r>
            <a:endParaRPr sz="1500">
              <a:solidFill>
                <a:srgbClr val="D5CED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00">
                <a:solidFill>
                  <a:srgbClr val="D5CED9"/>
                </a:solidFill>
                <a:latin typeface="Consolas"/>
                <a:ea typeface="Consolas"/>
                <a:cs typeface="Consolas"/>
                <a:sym typeface="Consolas"/>
              </a:rPr>
              <a:t>&lt;</a:t>
            </a:r>
            <a:r>
              <a:rPr lang="es" sz="1500">
                <a:solidFill>
                  <a:srgbClr val="F92672"/>
                </a:solidFill>
                <a:latin typeface="Consolas"/>
                <a:ea typeface="Consolas"/>
                <a:cs typeface="Consolas"/>
                <a:sym typeface="Consolas"/>
              </a:rPr>
              <a:t>div</a:t>
            </a:r>
            <a:r>
              <a:rPr lang="es" sz="1500">
                <a:solidFill>
                  <a:srgbClr val="D5CED9"/>
                </a:solidFill>
                <a:latin typeface="Consolas"/>
                <a:ea typeface="Consolas"/>
                <a:cs typeface="Consolas"/>
                <a:sym typeface="Consolas"/>
              </a:rPr>
              <a:t> </a:t>
            </a:r>
            <a:r>
              <a:rPr lang="es" sz="1500">
                <a:solidFill>
                  <a:srgbClr val="FFE66D"/>
                </a:solidFill>
                <a:latin typeface="Consolas"/>
                <a:ea typeface="Consolas"/>
                <a:cs typeface="Consolas"/>
                <a:sym typeface="Consolas"/>
              </a:rPr>
              <a:t>style</a:t>
            </a:r>
            <a:r>
              <a:rPr lang="es" sz="1500">
                <a:solidFill>
                  <a:srgbClr val="D5CED9"/>
                </a:solidFill>
                <a:latin typeface="Consolas"/>
                <a:ea typeface="Consolas"/>
                <a:cs typeface="Consolas"/>
                <a:sym typeface="Consolas"/>
              </a:rPr>
              <a:t>=</a:t>
            </a:r>
            <a:r>
              <a:rPr lang="es" sz="1500">
                <a:solidFill>
                  <a:srgbClr val="96E072"/>
                </a:solidFill>
                <a:latin typeface="Consolas"/>
                <a:ea typeface="Consolas"/>
                <a:cs typeface="Consolas"/>
                <a:sym typeface="Consolas"/>
              </a:rPr>
              <a:t>"color:darkgreen"</a:t>
            </a:r>
            <a:r>
              <a:rPr lang="es" sz="1500">
                <a:solidFill>
                  <a:srgbClr val="D5CED9"/>
                </a:solidFill>
                <a:latin typeface="Consolas"/>
                <a:ea typeface="Consolas"/>
                <a:cs typeface="Consolas"/>
                <a:sym typeface="Consolas"/>
              </a:rPr>
              <a:t>&gt;Un texto con div&lt;/</a:t>
            </a:r>
            <a:r>
              <a:rPr lang="es" sz="1500">
                <a:solidFill>
                  <a:srgbClr val="F92672"/>
                </a:solidFill>
                <a:latin typeface="Consolas"/>
                <a:ea typeface="Consolas"/>
                <a:cs typeface="Consolas"/>
                <a:sym typeface="Consolas"/>
              </a:rPr>
              <a:t>div</a:t>
            </a:r>
            <a:r>
              <a:rPr lang="es" sz="1500">
                <a:solidFill>
                  <a:srgbClr val="D5CED9"/>
                </a:solidFill>
                <a:latin typeface="Consolas"/>
                <a:ea typeface="Consolas"/>
                <a:cs typeface="Consolas"/>
                <a:sym typeface="Consolas"/>
              </a:rPr>
              <a:t>&gt;</a:t>
            </a:r>
            <a:endParaRPr sz="1500">
              <a:solidFill>
                <a:srgbClr val="D5CED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00">
                <a:solidFill>
                  <a:srgbClr val="D5CED9"/>
                </a:solidFill>
                <a:latin typeface="Consolas"/>
                <a:ea typeface="Consolas"/>
                <a:cs typeface="Consolas"/>
                <a:sym typeface="Consolas"/>
              </a:rPr>
              <a:t>&lt;</a:t>
            </a:r>
            <a:r>
              <a:rPr lang="es" sz="1500">
                <a:solidFill>
                  <a:srgbClr val="F92672"/>
                </a:solidFill>
                <a:latin typeface="Consolas"/>
                <a:ea typeface="Consolas"/>
                <a:cs typeface="Consolas"/>
                <a:sym typeface="Consolas"/>
              </a:rPr>
              <a:t>div</a:t>
            </a:r>
            <a:r>
              <a:rPr lang="es" sz="1500">
                <a:solidFill>
                  <a:srgbClr val="D5CED9"/>
                </a:solidFill>
                <a:latin typeface="Consolas"/>
                <a:ea typeface="Consolas"/>
                <a:cs typeface="Consolas"/>
                <a:sym typeface="Consolas"/>
              </a:rPr>
              <a:t> </a:t>
            </a:r>
            <a:r>
              <a:rPr lang="es" sz="1500">
                <a:solidFill>
                  <a:srgbClr val="FFE66D"/>
                </a:solidFill>
                <a:latin typeface="Consolas"/>
                <a:ea typeface="Consolas"/>
                <a:cs typeface="Consolas"/>
                <a:sym typeface="Consolas"/>
              </a:rPr>
              <a:t>style</a:t>
            </a:r>
            <a:r>
              <a:rPr lang="es" sz="1500">
                <a:solidFill>
                  <a:srgbClr val="D5CED9"/>
                </a:solidFill>
                <a:latin typeface="Consolas"/>
                <a:ea typeface="Consolas"/>
                <a:cs typeface="Consolas"/>
                <a:sym typeface="Consolas"/>
              </a:rPr>
              <a:t>=</a:t>
            </a:r>
            <a:r>
              <a:rPr lang="es" sz="1500">
                <a:solidFill>
                  <a:srgbClr val="96E072"/>
                </a:solidFill>
                <a:latin typeface="Consolas"/>
                <a:ea typeface="Consolas"/>
                <a:cs typeface="Consolas"/>
                <a:sym typeface="Consolas"/>
              </a:rPr>
              <a:t>"background-color:lightblue"</a:t>
            </a:r>
            <a:r>
              <a:rPr lang="es" sz="1500">
                <a:solidFill>
                  <a:srgbClr val="D5CED9"/>
                </a:solidFill>
                <a:latin typeface="Consolas"/>
                <a:ea typeface="Consolas"/>
                <a:cs typeface="Consolas"/>
                <a:sym typeface="Consolas"/>
              </a:rPr>
              <a:t>&gt;Otro texto con div&lt;/</a:t>
            </a:r>
            <a:r>
              <a:rPr lang="es" sz="1500">
                <a:solidFill>
                  <a:srgbClr val="F92672"/>
                </a:solidFill>
                <a:latin typeface="Consolas"/>
                <a:ea typeface="Consolas"/>
                <a:cs typeface="Consolas"/>
                <a:sym typeface="Consolas"/>
              </a:rPr>
              <a:t>div</a:t>
            </a:r>
            <a:r>
              <a:rPr lang="es" sz="1500">
                <a:solidFill>
                  <a:srgbClr val="D5CED9"/>
                </a:solidFill>
                <a:latin typeface="Consolas"/>
                <a:ea typeface="Consolas"/>
                <a:cs typeface="Consolas"/>
                <a:sym typeface="Consolas"/>
              </a:rPr>
              <a:t>&gt;</a:t>
            </a:r>
            <a:endParaRPr sz="1500">
              <a:solidFill>
                <a:srgbClr val="D5CED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550">
              <a:solidFill>
                <a:srgbClr val="FFE66D"/>
              </a:solidFill>
              <a:highlight>
                <a:srgbClr val="23262E"/>
              </a:highlight>
              <a:latin typeface="Consolas"/>
              <a:ea typeface="Consolas"/>
              <a:cs typeface="Consolas"/>
              <a:sym typeface="Consolas"/>
            </a:endParaRPr>
          </a:p>
        </p:txBody>
      </p:sp>
      <p:pic>
        <p:nvPicPr>
          <p:cNvPr id="266" name="Google Shape;266;p16"/>
          <p:cNvPicPr preferRelativeResize="0"/>
          <p:nvPr/>
        </p:nvPicPr>
        <p:blipFill rotWithShape="1">
          <a:blip r:embed="rId3">
            <a:alphaModFix/>
          </a:blip>
          <a:srcRect b="0" l="0" r="0" t="0"/>
          <a:stretch/>
        </p:blipFill>
        <p:spPr>
          <a:xfrm>
            <a:off x="2068600" y="2360150"/>
            <a:ext cx="4042300" cy="733775"/>
          </a:xfrm>
          <a:prstGeom prst="rect">
            <a:avLst/>
          </a:prstGeom>
          <a:noFill/>
          <a:ln>
            <a:noFill/>
          </a:ln>
        </p:spPr>
      </p:pic>
      <p:sp>
        <p:nvSpPr>
          <p:cNvPr id="267" name="Google Shape;267;p16"/>
          <p:cNvSpPr txBox="1"/>
          <p:nvPr>
            <p:ph idx="1" type="body"/>
          </p:nvPr>
        </p:nvSpPr>
        <p:spPr>
          <a:xfrm>
            <a:off x="356250" y="3250875"/>
            <a:ext cx="8171700" cy="144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sz="1500">
                <a:solidFill>
                  <a:schemeClr val="dk1"/>
                </a:solidFill>
              </a:rPr>
              <a:t>Nota: </a:t>
            </a:r>
            <a:r>
              <a:rPr lang="es" sz="1500">
                <a:solidFill>
                  <a:schemeClr val="dk1"/>
                </a:solidFill>
              </a:rPr>
              <a:t>Con </a:t>
            </a:r>
            <a:r>
              <a:rPr i="1" lang="es" sz="1500">
                <a:solidFill>
                  <a:schemeClr val="dk1"/>
                </a:solidFill>
              </a:rPr>
              <a:t>display: inline</a:t>
            </a:r>
            <a:r>
              <a:rPr lang="es" sz="1500">
                <a:solidFill>
                  <a:schemeClr val="dk1"/>
                </a:solidFill>
              </a:rPr>
              <a:t> el </a:t>
            </a:r>
            <a:r>
              <a:rPr i="1" lang="es" sz="1500">
                <a:solidFill>
                  <a:schemeClr val="dk1"/>
                </a:solidFill>
              </a:rPr>
              <a:t>span</a:t>
            </a:r>
            <a:r>
              <a:rPr lang="es" sz="1500">
                <a:solidFill>
                  <a:schemeClr val="dk1"/>
                </a:solidFill>
              </a:rPr>
              <a:t> no atiende a la propiedades de alto (height) y ancho (width) ya que se adaptará al tamaño del contenido. Cambiando a </a:t>
            </a:r>
            <a:r>
              <a:rPr i="1" lang="es" sz="1500">
                <a:solidFill>
                  <a:schemeClr val="dk1"/>
                </a:solidFill>
              </a:rPr>
              <a:t>display: inline-block </a:t>
            </a:r>
            <a:r>
              <a:rPr lang="es" sz="1500">
                <a:solidFill>
                  <a:schemeClr val="dk1"/>
                </a:solidFill>
              </a:rPr>
              <a:t>se permiten estas propiedades, porque se comporta como un </a:t>
            </a:r>
            <a:r>
              <a:rPr i="1" lang="es" sz="1500">
                <a:solidFill>
                  <a:schemeClr val="dk1"/>
                </a:solidFill>
              </a:rPr>
              <a:t>div</a:t>
            </a:r>
            <a:r>
              <a:rPr lang="es" sz="1500">
                <a:solidFill>
                  <a:schemeClr val="dk1"/>
                </a:solidFill>
              </a:rPr>
              <a:t>.</a:t>
            </a:r>
            <a:endParaRPr sz="15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500">
                <a:solidFill>
                  <a:schemeClr val="dk1"/>
                </a:solidFill>
              </a:rPr>
              <a:t>Se puede hacer que un span se comporte como un div si en CSS agrego </a:t>
            </a:r>
            <a:r>
              <a:rPr i="1" lang="es" sz="1500">
                <a:solidFill>
                  <a:schemeClr val="dk1"/>
                </a:solidFill>
              </a:rPr>
              <a:t>display: block. </a:t>
            </a:r>
            <a:r>
              <a:rPr lang="es" sz="1500" u="sng">
                <a:solidFill>
                  <a:schemeClr val="hlink"/>
                </a:solidFill>
                <a:hlinkClick r:id="rId4"/>
              </a:rPr>
              <a:t>+info</a:t>
            </a:r>
            <a:endParaRPr sz="1500" u="sng">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Atributos globales</a:t>
            </a:r>
            <a:endParaRPr/>
          </a:p>
        </p:txBody>
      </p:sp>
      <p:sp>
        <p:nvSpPr>
          <p:cNvPr id="273" name="Google Shape;273;p17"/>
          <p:cNvSpPr txBox="1"/>
          <p:nvPr>
            <p:ph idx="1" type="body"/>
          </p:nvPr>
        </p:nvSpPr>
        <p:spPr>
          <a:xfrm>
            <a:off x="432025" y="1101100"/>
            <a:ext cx="8280000" cy="3521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500"/>
              <a:t>Estos atributos pueden utilizarse con todos los elementos HTML:</a:t>
            </a:r>
            <a:endParaRPr sz="1500"/>
          </a:p>
          <a:p>
            <a:pPr indent="-323850" lvl="0" marL="457200" rtl="0" algn="l">
              <a:lnSpc>
                <a:spcPct val="115000"/>
              </a:lnSpc>
              <a:spcBef>
                <a:spcPts val="1200"/>
              </a:spcBef>
              <a:spcAft>
                <a:spcPts val="0"/>
              </a:spcAft>
              <a:buSzPts val="1500"/>
              <a:buChar char="●"/>
            </a:pPr>
            <a:r>
              <a:rPr b="1" lang="es" sz="1500"/>
              <a:t>style="estilo CSS":</a:t>
            </a:r>
            <a:r>
              <a:rPr lang="es" sz="1500"/>
              <a:t> Especifica un estilo CSS conforme al elemento. </a:t>
            </a:r>
            <a:r>
              <a:rPr lang="es" sz="1500" u="sng">
                <a:solidFill>
                  <a:schemeClr val="hlink"/>
                </a:solidFill>
                <a:hlinkClick r:id="rId3"/>
              </a:rPr>
              <a:t>+info</a:t>
            </a:r>
            <a:endParaRPr sz="1500"/>
          </a:p>
          <a:p>
            <a:pPr indent="-323850" lvl="0" marL="457200" rtl="0" algn="l">
              <a:lnSpc>
                <a:spcPct val="115000"/>
              </a:lnSpc>
              <a:spcBef>
                <a:spcPts val="0"/>
              </a:spcBef>
              <a:spcAft>
                <a:spcPts val="0"/>
              </a:spcAft>
              <a:buSzPts val="1500"/>
              <a:buChar char="●"/>
            </a:pPr>
            <a:r>
              <a:rPr b="1" lang="es" sz="1500"/>
              <a:t>class="texto":</a:t>
            </a:r>
            <a:r>
              <a:rPr lang="es" sz="1500"/>
              <a:t> Especifica uno o más nombres de clases para un elemento (haciendo referencia a una clase en una hoja de estilo). </a:t>
            </a:r>
            <a:r>
              <a:rPr lang="es" sz="1500" u="sng">
                <a:solidFill>
                  <a:schemeClr val="hlink"/>
                </a:solidFill>
                <a:hlinkClick r:id="rId4"/>
              </a:rPr>
              <a:t>+info</a:t>
            </a:r>
            <a:endParaRPr sz="1500"/>
          </a:p>
          <a:p>
            <a:pPr indent="-323850" lvl="0" marL="457200" rtl="0" algn="l">
              <a:lnSpc>
                <a:spcPct val="115000"/>
              </a:lnSpc>
              <a:spcBef>
                <a:spcPts val="0"/>
              </a:spcBef>
              <a:spcAft>
                <a:spcPts val="0"/>
              </a:spcAft>
              <a:buSzPts val="1500"/>
              <a:buChar char="●"/>
            </a:pPr>
            <a:r>
              <a:rPr b="1" lang="es" sz="1500"/>
              <a:t>id="texto":</a:t>
            </a:r>
            <a:r>
              <a:rPr lang="es" sz="1500"/>
              <a:t> Especifica un id único por cada página. </a:t>
            </a:r>
            <a:r>
              <a:rPr lang="es" sz="1500" u="sng">
                <a:solidFill>
                  <a:schemeClr val="hlink"/>
                </a:solidFill>
                <a:hlinkClick r:id="rId5"/>
              </a:rPr>
              <a:t>+info</a:t>
            </a:r>
            <a:endParaRPr sz="1500"/>
          </a:p>
          <a:p>
            <a:pPr indent="-323850" lvl="0" marL="457200" rtl="0" algn="l">
              <a:lnSpc>
                <a:spcPct val="115000"/>
              </a:lnSpc>
              <a:spcBef>
                <a:spcPts val="0"/>
              </a:spcBef>
              <a:spcAft>
                <a:spcPts val="0"/>
              </a:spcAft>
              <a:buSzPts val="1500"/>
              <a:buChar char="●"/>
            </a:pPr>
            <a:r>
              <a:rPr b="1" lang="es" sz="1500"/>
              <a:t>title="texto": </a:t>
            </a:r>
            <a:r>
              <a:rPr lang="es" sz="1500"/>
              <a:t>Especifica información extra sobre un elemento (Tooltip Text). </a:t>
            </a:r>
            <a:r>
              <a:rPr lang="es" sz="1500" u="sng">
                <a:solidFill>
                  <a:schemeClr val="hlink"/>
                </a:solidFill>
                <a:hlinkClick r:id="rId6"/>
              </a:rPr>
              <a:t>+info</a:t>
            </a:r>
            <a:r>
              <a:rPr lang="es" sz="1500"/>
              <a:t> </a:t>
            </a:r>
            <a:endParaRPr sz="1500"/>
          </a:p>
          <a:p>
            <a:pPr indent="-323850" lvl="0" marL="457200" rtl="0" algn="l">
              <a:lnSpc>
                <a:spcPct val="115000"/>
              </a:lnSpc>
              <a:spcBef>
                <a:spcPts val="0"/>
              </a:spcBef>
              <a:spcAft>
                <a:spcPts val="0"/>
              </a:spcAft>
              <a:buSzPts val="1500"/>
              <a:buChar char="●"/>
            </a:pPr>
            <a:r>
              <a:rPr b="1" lang="es" sz="1500"/>
              <a:t>hidden: </a:t>
            </a:r>
            <a:r>
              <a:rPr lang="es" sz="1500"/>
              <a:t>Evita que el elemento y sus descendientes se muestran en el navegador. Cualquier control de formulario o de script dentro de la sección hidden será ejecutado, aunque no se muestra al usuario. </a:t>
            </a:r>
            <a:r>
              <a:rPr lang="es" sz="1500" u="sng">
                <a:solidFill>
                  <a:schemeClr val="hlink"/>
                </a:solidFill>
                <a:hlinkClick r:id="rId7"/>
              </a:rPr>
              <a:t>+info</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Atributos globales</a:t>
            </a:r>
            <a:endParaRPr/>
          </a:p>
        </p:txBody>
      </p:sp>
      <p:sp>
        <p:nvSpPr>
          <p:cNvPr id="279" name="Google Shape;279;p18"/>
          <p:cNvSpPr txBox="1"/>
          <p:nvPr>
            <p:ph idx="1" type="body"/>
          </p:nvPr>
        </p:nvSpPr>
        <p:spPr>
          <a:xfrm>
            <a:off x="432025" y="1101100"/>
            <a:ext cx="8280000" cy="3521700"/>
          </a:xfrm>
          <a:prstGeom prst="rect">
            <a:avLst/>
          </a:prstGeom>
          <a:noFill/>
          <a:ln>
            <a:noFill/>
          </a:ln>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SzPts val="1500"/>
              <a:buChar char="●"/>
            </a:pPr>
            <a:r>
              <a:rPr b="1" lang="es" sz="1500"/>
              <a:t>tabindex="número":</a:t>
            </a:r>
            <a:r>
              <a:rPr lang="es" sz="1500"/>
              <a:t> Especifica la posición del elemento en el orden de tabulación del documento. Se usa para tabular a través de los links de la página (o campos de un formulario). </a:t>
            </a:r>
            <a:r>
              <a:rPr lang="es" sz="1500" u="sng">
                <a:solidFill>
                  <a:schemeClr val="hlink"/>
                </a:solidFill>
                <a:hlinkClick r:id="rId3"/>
              </a:rPr>
              <a:t>+info</a:t>
            </a:r>
            <a:endParaRPr sz="1500"/>
          </a:p>
          <a:p>
            <a:pPr indent="-323850" lvl="0" marL="457200" rtl="0" algn="l">
              <a:lnSpc>
                <a:spcPct val="115000"/>
              </a:lnSpc>
              <a:spcBef>
                <a:spcPts val="0"/>
              </a:spcBef>
              <a:spcAft>
                <a:spcPts val="0"/>
              </a:spcAft>
              <a:buSzPts val="1500"/>
              <a:buChar char="●"/>
            </a:pPr>
            <a:r>
              <a:rPr b="1" lang="es" sz="1500"/>
              <a:t>translate="yes|no":</a:t>
            </a:r>
            <a:r>
              <a:rPr lang="es" sz="1500"/>
              <a:t> Indica si el texto del contenido del elemento y los valores del atributo deben ser traducidos o no. La opción por defecto es yes. </a:t>
            </a:r>
            <a:r>
              <a:rPr lang="es" sz="1500" u="sng">
                <a:solidFill>
                  <a:schemeClr val="hlink"/>
                </a:solidFill>
                <a:hlinkClick r:id="rId4"/>
              </a:rPr>
              <a:t>+info</a:t>
            </a:r>
            <a:endParaRPr sz="1500"/>
          </a:p>
          <a:p>
            <a:pPr indent="-323850" lvl="0" marL="457200" rtl="0" algn="l">
              <a:lnSpc>
                <a:spcPct val="115000"/>
              </a:lnSpc>
              <a:spcBef>
                <a:spcPts val="0"/>
              </a:spcBef>
              <a:spcAft>
                <a:spcPts val="0"/>
              </a:spcAft>
              <a:buSzPts val="1500"/>
              <a:buChar char="●"/>
            </a:pPr>
            <a:r>
              <a:rPr b="1" lang="es" sz="1500"/>
              <a:t>lang=”es”:</a:t>
            </a:r>
            <a:r>
              <a:rPr lang="es" sz="1500"/>
              <a:t> Especifica el idioma del contenido del elemento. </a:t>
            </a:r>
            <a:r>
              <a:rPr lang="es" sz="1500" u="sng">
                <a:solidFill>
                  <a:schemeClr val="hlink"/>
                </a:solidFill>
                <a:hlinkClick r:id="rId5"/>
              </a:rPr>
              <a:t>+info</a:t>
            </a:r>
            <a:endParaRPr sz="1500"/>
          </a:p>
          <a:p>
            <a:pPr indent="-323850" lvl="0" marL="457200" rtl="0" algn="l">
              <a:lnSpc>
                <a:spcPct val="115000"/>
              </a:lnSpc>
              <a:spcBef>
                <a:spcPts val="0"/>
              </a:spcBef>
              <a:spcAft>
                <a:spcPts val="0"/>
              </a:spcAft>
              <a:buSzPts val="1500"/>
              <a:buChar char="●"/>
            </a:pPr>
            <a:r>
              <a:rPr b="1" lang="es" sz="1500"/>
              <a:t>spellcheck="true|false": </a:t>
            </a:r>
            <a:r>
              <a:rPr lang="es" sz="1500"/>
              <a:t>Especifica si se debe corregir o no la gramática y la ortografía del elemento. </a:t>
            </a:r>
            <a:r>
              <a:rPr lang="es" sz="1500" u="sng">
                <a:solidFill>
                  <a:schemeClr val="hlink"/>
                </a:solidFill>
                <a:hlinkClick r:id="rId6"/>
              </a:rPr>
              <a:t>+info</a:t>
            </a:r>
            <a:endParaRPr sz="1500"/>
          </a:p>
          <a:p>
            <a:pPr indent="-323850" lvl="0" marL="457200" rtl="0" algn="l">
              <a:lnSpc>
                <a:spcPct val="115000"/>
              </a:lnSpc>
              <a:spcBef>
                <a:spcPts val="0"/>
              </a:spcBef>
              <a:spcAft>
                <a:spcPts val="0"/>
              </a:spcAft>
              <a:buSzPts val="1500"/>
              <a:buChar char="●"/>
            </a:pPr>
            <a:r>
              <a:rPr b="1" lang="es" sz="1500"/>
              <a:t>draggable="true|false":</a:t>
            </a:r>
            <a:r>
              <a:rPr lang="es" sz="1500"/>
              <a:t> Indica si el elemento es arrastrable; se puede mover haciendo click sin soltar, moviéndolo a una nueva posición en la ventana. </a:t>
            </a:r>
            <a:r>
              <a:rPr lang="es" sz="1500" u="sng">
                <a:solidFill>
                  <a:schemeClr val="hlink"/>
                </a:solidFill>
                <a:hlinkClick r:id="rId7"/>
              </a:rPr>
              <a:t>+info</a:t>
            </a:r>
            <a:endParaRPr sz="1500"/>
          </a:p>
        </p:txBody>
      </p:sp>
      <p:sp>
        <p:nvSpPr>
          <p:cNvPr id="280" name="Google Shape;280;p18"/>
          <p:cNvSpPr txBox="1"/>
          <p:nvPr>
            <p:ph idx="1" type="body"/>
          </p:nvPr>
        </p:nvSpPr>
        <p:spPr>
          <a:xfrm>
            <a:off x="5995475" y="3953950"/>
            <a:ext cx="2716500" cy="3744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Clr>
                <a:schemeClr val="dk1"/>
              </a:buClr>
              <a:buSzPts val="770"/>
              <a:buFont typeface="Arial"/>
              <a:buNone/>
            </a:pPr>
            <a:r>
              <a:rPr lang="es" sz="1560"/>
              <a:t> </a:t>
            </a:r>
            <a:r>
              <a:rPr lang="es" sz="1560" u="sng">
                <a:solidFill>
                  <a:schemeClr val="hlink"/>
                </a:solidFill>
                <a:hlinkClick r:id="rId8"/>
              </a:rPr>
              <a:t>otros atributos globales</a:t>
            </a:r>
            <a:endParaRPr sz="156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9"/>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
              <a:t>Especificidad</a:t>
            </a:r>
            <a:endParaRPr/>
          </a:p>
        </p:txBody>
      </p:sp>
      <p:sp>
        <p:nvSpPr>
          <p:cNvPr id="286" name="Google Shape;286;p19"/>
          <p:cNvSpPr txBox="1"/>
          <p:nvPr>
            <p:ph idx="1" type="subTitle"/>
          </p:nvPr>
        </p:nvSpPr>
        <p:spPr>
          <a:xfrm>
            <a:off x="550375" y="1578100"/>
            <a:ext cx="8043300" cy="26493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935"/>
              <a:buFont typeface="Arial"/>
              <a:buNone/>
            </a:pPr>
            <a:r>
              <a:rPr lang="es" sz="1445">
                <a:latin typeface="Montserrat"/>
                <a:ea typeface="Montserrat"/>
                <a:cs typeface="Montserrat"/>
                <a:sym typeface="Montserrat"/>
              </a:rPr>
              <a:t>La </a:t>
            </a:r>
            <a:r>
              <a:rPr b="1" lang="es" sz="1445">
                <a:latin typeface="Montserrat"/>
                <a:ea typeface="Montserrat"/>
                <a:cs typeface="Montserrat"/>
                <a:sym typeface="Montserrat"/>
              </a:rPr>
              <a:t>especificidad</a:t>
            </a:r>
            <a:r>
              <a:rPr lang="es" sz="1445">
                <a:latin typeface="Montserrat"/>
                <a:ea typeface="Montserrat"/>
                <a:cs typeface="Montserrat"/>
                <a:sym typeface="Montserrat"/>
              </a:rPr>
              <a:t> es el mecanismo mediante el cual los navegadores deciden qué valores de una propiedad CSS son más relevantes para un elemento. Esto influye en la manera en que los estilos son aplicados. La especificidad está basada en las reglas de coincidencia que están compuestas por diferentes tipos de selectores CSS.</a:t>
            </a:r>
            <a:endParaRPr sz="1445">
              <a:latin typeface="Montserrat"/>
              <a:ea typeface="Montserrat"/>
              <a:cs typeface="Montserrat"/>
              <a:sym typeface="Montserrat"/>
            </a:endParaRPr>
          </a:p>
          <a:p>
            <a:pPr indent="0" lvl="0" marL="0" rtl="0" algn="l">
              <a:lnSpc>
                <a:spcPct val="80000"/>
              </a:lnSpc>
              <a:spcBef>
                <a:spcPts val="0"/>
              </a:spcBef>
              <a:spcAft>
                <a:spcPts val="0"/>
              </a:spcAft>
              <a:buClr>
                <a:schemeClr val="dk1"/>
              </a:buClr>
              <a:buSzPts val="935"/>
              <a:buFont typeface="Arial"/>
              <a:buNone/>
            </a:pPr>
            <a:r>
              <a:t/>
            </a:r>
            <a:endParaRPr sz="1445">
              <a:latin typeface="Montserrat"/>
              <a:ea typeface="Montserrat"/>
              <a:cs typeface="Montserrat"/>
              <a:sym typeface="Montserrat"/>
            </a:endParaRPr>
          </a:p>
          <a:p>
            <a:pPr indent="0" lvl="0" marL="0" rtl="0" algn="l">
              <a:lnSpc>
                <a:spcPct val="80000"/>
              </a:lnSpc>
              <a:spcBef>
                <a:spcPts val="0"/>
              </a:spcBef>
              <a:spcAft>
                <a:spcPts val="0"/>
              </a:spcAft>
              <a:buClr>
                <a:schemeClr val="dk1"/>
              </a:buClr>
              <a:buSzPts val="935"/>
              <a:buFont typeface="Arial"/>
              <a:buNone/>
            </a:pPr>
            <a:r>
              <a:rPr lang="es" sz="1445">
                <a:latin typeface="Montserrat"/>
                <a:ea typeface="Montserrat"/>
                <a:cs typeface="Montserrat"/>
                <a:sym typeface="Montserrat"/>
              </a:rPr>
              <a:t>La especificidad sólo se aplica cuando el mismo elemento es objetivo de múltiples declaraciones. Según las reglas de CSS, en caso de que un elemento sea objeto de una declaración directa, está siempre tendrá preferencia sobre las reglas heredadas de su ancestro.</a:t>
            </a:r>
            <a:endParaRPr sz="1445">
              <a:latin typeface="Montserrat"/>
              <a:ea typeface="Montserrat"/>
              <a:cs typeface="Montserrat"/>
              <a:sym typeface="Montserrat"/>
            </a:endParaRPr>
          </a:p>
          <a:p>
            <a:pPr indent="0" lvl="0" marL="0" rtl="0" algn="l">
              <a:lnSpc>
                <a:spcPct val="80000"/>
              </a:lnSpc>
              <a:spcBef>
                <a:spcPts val="0"/>
              </a:spcBef>
              <a:spcAft>
                <a:spcPts val="0"/>
              </a:spcAft>
              <a:buClr>
                <a:schemeClr val="dk1"/>
              </a:buClr>
              <a:buSzPts val="935"/>
              <a:buFont typeface="Arial"/>
              <a:buNone/>
            </a:pPr>
            <a:r>
              <a:t/>
            </a:r>
            <a:endParaRPr sz="1445">
              <a:latin typeface="Montserrat"/>
              <a:ea typeface="Montserrat"/>
              <a:cs typeface="Montserrat"/>
              <a:sym typeface="Montserrat"/>
            </a:endParaRPr>
          </a:p>
          <a:p>
            <a:pPr indent="0" lvl="0" marL="0" rtl="0" algn="l">
              <a:lnSpc>
                <a:spcPct val="80000"/>
              </a:lnSpc>
              <a:spcBef>
                <a:spcPts val="0"/>
              </a:spcBef>
              <a:spcAft>
                <a:spcPts val="0"/>
              </a:spcAft>
              <a:buClr>
                <a:schemeClr val="dk1"/>
              </a:buClr>
              <a:buSzPts val="935"/>
              <a:buFont typeface="Arial"/>
              <a:buNone/>
            </a:pPr>
            <a:r>
              <a:rPr lang="es" sz="1445">
                <a:latin typeface="Montserrat"/>
                <a:ea typeface="Montserrat"/>
                <a:cs typeface="Montserrat"/>
                <a:sym typeface="Montserrat"/>
              </a:rPr>
              <a:t>La especificidad hace referencia a la relevancia que tiene un estilo sobre un elemento de la página al cual le están afectando varios estilos de CSS al mismo tiempo. Es decir, hace referencia al grado de importancia de un estilo sobre otro.</a:t>
            </a:r>
            <a:endParaRPr sz="1445">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ctrTitle"/>
          </p:nvPr>
        </p:nvSpPr>
        <p:spPr>
          <a:xfrm>
            <a:off x="311700" y="1226800"/>
            <a:ext cx="8520600" cy="15705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900"/>
              <a:buNone/>
            </a:pPr>
            <a:r>
              <a:rPr b="0" lang="es"/>
              <a:t>Introducción a CSS</a:t>
            </a:r>
            <a:endParaRPr b="0"/>
          </a:p>
        </p:txBody>
      </p:sp>
      <p:pic>
        <p:nvPicPr>
          <p:cNvPr id="150" name="Google Shape;150;p2"/>
          <p:cNvPicPr preferRelativeResize="0"/>
          <p:nvPr/>
        </p:nvPicPr>
        <p:blipFill rotWithShape="1">
          <a:blip r:embed="rId3">
            <a:alphaModFix/>
          </a:blip>
          <a:srcRect b="0" l="0" r="0" t="0"/>
          <a:stretch/>
        </p:blipFill>
        <p:spPr>
          <a:xfrm>
            <a:off x="4187713" y="2834124"/>
            <a:ext cx="768596" cy="792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Especificidad</a:t>
            </a:r>
            <a:endParaRPr/>
          </a:p>
        </p:txBody>
      </p:sp>
      <p:sp>
        <p:nvSpPr>
          <p:cNvPr id="292" name="Google Shape;292;p20"/>
          <p:cNvSpPr txBox="1"/>
          <p:nvPr>
            <p:ph idx="1" type="body"/>
          </p:nvPr>
        </p:nvSpPr>
        <p:spPr>
          <a:xfrm>
            <a:off x="432025" y="1101100"/>
            <a:ext cx="8280000" cy="6267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1200"/>
              </a:spcAft>
              <a:buSzPts val="1800"/>
              <a:buNone/>
            </a:pPr>
            <a:r>
              <a:rPr lang="es" sz="1500"/>
              <a:t>La siguiente tabla muestra los niveles de especificidad, desde los más específicos a los más generales:</a:t>
            </a:r>
            <a:endParaRPr sz="1500"/>
          </a:p>
        </p:txBody>
      </p:sp>
      <p:graphicFrame>
        <p:nvGraphicFramePr>
          <p:cNvPr id="293" name="Google Shape;293;p20"/>
          <p:cNvGraphicFramePr/>
          <p:nvPr/>
        </p:nvGraphicFramePr>
        <p:xfrm>
          <a:off x="777925" y="1780350"/>
          <a:ext cx="3000000" cy="3000000"/>
        </p:xfrm>
        <a:graphic>
          <a:graphicData uri="http://schemas.openxmlformats.org/drawingml/2006/table">
            <a:tbl>
              <a:tblPr>
                <a:noFill/>
                <a:tableStyleId>{CD461957-3CF7-4FDE-9918-E108B2C1804C}</a:tableStyleId>
              </a:tblPr>
              <a:tblGrid>
                <a:gridCol w="1771650"/>
                <a:gridCol w="4086225"/>
                <a:gridCol w="1495425"/>
              </a:tblGrid>
              <a:tr h="171450">
                <a:tc>
                  <a:txBody>
                    <a:bodyPr/>
                    <a:lstStyle/>
                    <a:p>
                      <a:pPr indent="0" lvl="0" marL="0" marR="0" rtl="0" algn="ctr">
                        <a:lnSpc>
                          <a:spcPct val="115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Estilo</a:t>
                      </a:r>
                      <a:endParaRPr b="1" sz="1200" u="none" cap="none" strike="noStrike">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66D"/>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Ejemplo</a:t>
                      </a:r>
                      <a:endParaRPr sz="1200" u="none" cap="none" strike="noStrike">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66D"/>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Nivel (peso)</a:t>
                      </a:r>
                      <a:endParaRPr b="1" sz="1200" u="none" cap="none" strike="noStrike">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66D"/>
                    </a:solidFill>
                  </a:tcPr>
                </a:tc>
              </a:tr>
              <a:tr h="171450">
                <a:tc>
                  <a:txBody>
                    <a:bodyPr/>
                    <a:lstStyle/>
                    <a:p>
                      <a:pPr indent="0" lvl="0" marL="0" marR="0" rtl="0" algn="ctr">
                        <a:lnSpc>
                          <a:spcPct val="115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!important</a:t>
                      </a:r>
                      <a:endParaRPr b="1" sz="1200" u="none" cap="none" strike="noStrike">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66D"/>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cualquier-selector { color: #FF0000!important; }</a:t>
                      </a:r>
                      <a:endParaRPr sz="1200" u="none" cap="none" strike="noStrike">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1</a:t>
                      </a:r>
                      <a:r>
                        <a:rPr lang="es" sz="1200" u="none" cap="none" strike="noStrike">
                          <a:latin typeface="Montserrat"/>
                          <a:ea typeface="Montserrat"/>
                          <a:cs typeface="Montserrat"/>
                          <a:sym typeface="Montserrat"/>
                        </a:rPr>
                        <a:t>, 0, 0, 0, 0</a:t>
                      </a:r>
                      <a:endParaRPr sz="1200" u="none" cap="none" strike="noStrike">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71450">
                <a:tc>
                  <a:txBody>
                    <a:bodyPr/>
                    <a:lstStyle/>
                    <a:p>
                      <a:pPr indent="0" lvl="0" marL="0" marR="0" rtl="0" algn="ctr">
                        <a:lnSpc>
                          <a:spcPct val="115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inline</a:t>
                      </a:r>
                      <a:endParaRPr b="1" sz="1200" u="none" cap="none" strike="noStrike">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66D"/>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&lt;p style=“color:#FF0000;”&gt;Lorem Ipsum&lt;/p&gt;</a:t>
                      </a:r>
                      <a:endParaRPr sz="1200" u="none" cap="none" strike="noStrike">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0, </a:t>
                      </a:r>
                      <a:r>
                        <a:rPr b="1" lang="es" sz="1200" u="none" cap="none" strike="noStrike">
                          <a:latin typeface="Montserrat"/>
                          <a:ea typeface="Montserrat"/>
                          <a:cs typeface="Montserrat"/>
                          <a:sym typeface="Montserrat"/>
                        </a:rPr>
                        <a:t>1</a:t>
                      </a:r>
                      <a:r>
                        <a:rPr lang="es" sz="1200" u="none" cap="none" strike="noStrike">
                          <a:latin typeface="Montserrat"/>
                          <a:ea typeface="Montserrat"/>
                          <a:cs typeface="Montserrat"/>
                          <a:sym typeface="Montserrat"/>
                        </a:rPr>
                        <a:t>, 0, 0, 0</a:t>
                      </a:r>
                      <a:endParaRPr sz="1200" u="none" cap="none" strike="noStrike">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71450">
                <a:tc>
                  <a:txBody>
                    <a:bodyPr/>
                    <a:lstStyle/>
                    <a:p>
                      <a:pPr indent="0" lvl="0" marL="0" marR="0" rtl="0" algn="ctr">
                        <a:lnSpc>
                          <a:spcPct val="115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ID</a:t>
                      </a:r>
                      <a:endParaRPr b="1" sz="1200" u="none" cap="none" strike="noStrike">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66D"/>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#parrafo { color: #FF0000; }</a:t>
                      </a:r>
                      <a:endParaRPr sz="1200" u="none" cap="none" strike="noStrike">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0, 0, </a:t>
                      </a:r>
                      <a:r>
                        <a:rPr b="1" lang="es" sz="1200" u="none" cap="none" strike="noStrike">
                          <a:latin typeface="Montserrat"/>
                          <a:ea typeface="Montserrat"/>
                          <a:cs typeface="Montserrat"/>
                          <a:sym typeface="Montserrat"/>
                        </a:rPr>
                        <a:t>1</a:t>
                      </a:r>
                      <a:r>
                        <a:rPr lang="es" sz="1200" u="none" cap="none" strike="noStrike">
                          <a:latin typeface="Montserrat"/>
                          <a:ea typeface="Montserrat"/>
                          <a:cs typeface="Montserrat"/>
                          <a:sym typeface="Montserrat"/>
                        </a:rPr>
                        <a:t>, 0, 0</a:t>
                      </a:r>
                      <a:endParaRPr sz="1200" u="none" cap="none" strike="noStrike">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42900">
                <a:tc>
                  <a:txBody>
                    <a:bodyPr/>
                    <a:lstStyle/>
                    <a:p>
                      <a:pPr indent="0" lvl="0" marL="0" marR="0" rtl="0" algn="ctr">
                        <a:lnSpc>
                          <a:spcPct val="115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Clases, atributos y pseudoclases</a:t>
                      </a:r>
                      <a:endParaRPr b="1" sz="1200" u="none" cap="none" strike="noStrike">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66D"/>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.parrafo { color: #FF0000; }</a:t>
                      </a:r>
                      <a:endParaRPr sz="1200" u="none" cap="none" strike="noStrike">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0, 0, 0, </a:t>
                      </a:r>
                      <a:r>
                        <a:rPr b="1" lang="es" sz="1200" u="none" cap="none" strike="noStrike">
                          <a:latin typeface="Montserrat"/>
                          <a:ea typeface="Montserrat"/>
                          <a:cs typeface="Montserrat"/>
                          <a:sym typeface="Montserrat"/>
                        </a:rPr>
                        <a:t>1</a:t>
                      </a:r>
                      <a:r>
                        <a:rPr lang="es" sz="1200" u="none" cap="none" strike="noStrike">
                          <a:latin typeface="Montserrat"/>
                          <a:ea typeface="Montserrat"/>
                          <a:cs typeface="Montserrat"/>
                          <a:sym typeface="Montserrat"/>
                        </a:rPr>
                        <a:t>, 0</a:t>
                      </a:r>
                      <a:endParaRPr sz="1200" u="none" cap="none" strike="noStrike">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42900">
                <a:tc>
                  <a:txBody>
                    <a:bodyPr/>
                    <a:lstStyle/>
                    <a:p>
                      <a:pPr indent="0" lvl="0" marL="0" marR="0" rtl="0" algn="ctr">
                        <a:lnSpc>
                          <a:spcPct val="115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Etiquetas y pseudoelementos</a:t>
                      </a:r>
                      <a:endParaRPr b="1" sz="1200" u="none" cap="none" strike="noStrike">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66D"/>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p { color: #FF0000; }</a:t>
                      </a:r>
                      <a:endParaRPr sz="1200" u="none" cap="none" strike="noStrike">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0, 0, 0, 0, </a:t>
                      </a:r>
                      <a:r>
                        <a:rPr b="1" lang="es" sz="1200" u="none" cap="none" strike="noStrike">
                          <a:latin typeface="Montserrat"/>
                          <a:ea typeface="Montserrat"/>
                          <a:cs typeface="Montserrat"/>
                          <a:sym typeface="Montserrat"/>
                        </a:rPr>
                        <a:t>1</a:t>
                      </a:r>
                      <a:endParaRPr b="1" sz="1200" u="none" cap="none" strike="noStrike">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Orden de las reglas en CSS</a:t>
            </a:r>
            <a:endParaRPr/>
          </a:p>
        </p:txBody>
      </p:sp>
      <p:pic>
        <p:nvPicPr>
          <p:cNvPr id="299" name="Google Shape;299;p21"/>
          <p:cNvPicPr preferRelativeResize="0"/>
          <p:nvPr/>
        </p:nvPicPr>
        <p:blipFill rotWithShape="1">
          <a:blip r:embed="rId3">
            <a:alphaModFix/>
          </a:blip>
          <a:srcRect b="0" l="0" r="0" t="0"/>
          <a:stretch/>
        </p:blipFill>
        <p:spPr>
          <a:xfrm>
            <a:off x="1016625" y="1158500"/>
            <a:ext cx="6921274" cy="3001050"/>
          </a:xfrm>
          <a:prstGeom prst="rect">
            <a:avLst/>
          </a:prstGeom>
          <a:noFill/>
          <a:ln>
            <a:noFill/>
          </a:ln>
        </p:spPr>
      </p:pic>
      <p:sp>
        <p:nvSpPr>
          <p:cNvPr id="300" name="Google Shape;300;p21"/>
          <p:cNvSpPr txBox="1"/>
          <p:nvPr>
            <p:ph idx="1" type="body"/>
          </p:nvPr>
        </p:nvSpPr>
        <p:spPr>
          <a:xfrm>
            <a:off x="311700" y="4150325"/>
            <a:ext cx="8280000" cy="6267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1200"/>
              </a:spcAft>
              <a:buSzPts val="1800"/>
              <a:buNone/>
            </a:pPr>
            <a:r>
              <a:rPr b="1" lang="es" sz="1300"/>
              <a:t>IMPORTANTE:</a:t>
            </a:r>
            <a:r>
              <a:rPr lang="es" sz="1300"/>
              <a:t> Cuando varias declaraciones tienen igual especificidad, se aplicará al elemento la última declaración encontrada en el CSS.</a:t>
            </a:r>
            <a:endParaRPr sz="13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Ejemplo explicado:</a:t>
            </a:r>
            <a:endParaRPr/>
          </a:p>
        </p:txBody>
      </p:sp>
      <p:sp>
        <p:nvSpPr>
          <p:cNvPr id="306" name="Google Shape;306;p22"/>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500"/>
              <a:t>1. Resultado inicial:</a:t>
            </a:r>
            <a:endParaRPr sz="1500"/>
          </a:p>
        </p:txBody>
      </p:sp>
      <p:pic>
        <p:nvPicPr>
          <p:cNvPr id="307" name="Google Shape;307;p22"/>
          <p:cNvPicPr preferRelativeResize="0"/>
          <p:nvPr/>
        </p:nvPicPr>
        <p:blipFill rotWithShape="1">
          <a:blip r:embed="rId3">
            <a:alphaModFix/>
          </a:blip>
          <a:srcRect b="0" l="26959" r="0" t="0"/>
          <a:stretch/>
        </p:blipFill>
        <p:spPr>
          <a:xfrm>
            <a:off x="2336875" y="1381075"/>
            <a:ext cx="6290223" cy="292625"/>
          </a:xfrm>
          <a:prstGeom prst="rect">
            <a:avLst/>
          </a:prstGeom>
          <a:noFill/>
          <a:ln>
            <a:noFill/>
          </a:ln>
        </p:spPr>
      </p:pic>
      <p:sp>
        <p:nvSpPr>
          <p:cNvPr id="308" name="Google Shape;308;p22"/>
          <p:cNvSpPr txBox="1"/>
          <p:nvPr>
            <p:ph idx="1" type="body"/>
          </p:nvPr>
        </p:nvSpPr>
        <p:spPr>
          <a:xfrm>
            <a:off x="423300" y="1674850"/>
            <a:ext cx="8280000" cy="426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s" sz="1500"/>
              <a:t>Si comentamos esta línea:</a:t>
            </a:r>
            <a:endParaRPr sz="1500"/>
          </a:p>
        </p:txBody>
      </p:sp>
      <p:sp>
        <p:nvSpPr>
          <p:cNvPr id="309" name="Google Shape;309;p22"/>
          <p:cNvSpPr txBox="1"/>
          <p:nvPr>
            <p:ph type="title"/>
          </p:nvPr>
        </p:nvSpPr>
        <p:spPr>
          <a:xfrm>
            <a:off x="3140625" y="1683850"/>
            <a:ext cx="2363700" cy="408900"/>
          </a:xfrm>
          <a:prstGeom prst="rect">
            <a:avLst/>
          </a:prstGeom>
          <a:solidFill>
            <a:srgbClr val="23262A"/>
          </a:solidFill>
          <a:ln>
            <a:noFill/>
          </a:ln>
        </p:spPr>
        <p:txBody>
          <a:bodyPr anchorCtr="0" anchor="t" bIns="91425" lIns="91425" spcFirstLastPara="1" rIns="91425" wrap="square" tIns="91425">
            <a:noAutofit/>
          </a:bodyPr>
          <a:lstStyle/>
          <a:p>
            <a:pPr indent="0" lvl="0" marL="0" rtl="0" algn="l">
              <a:lnSpc>
                <a:spcPct val="129545"/>
              </a:lnSpc>
              <a:spcBef>
                <a:spcPts val="0"/>
              </a:spcBef>
              <a:spcAft>
                <a:spcPts val="0"/>
              </a:spcAft>
              <a:buClr>
                <a:schemeClr val="dk1"/>
              </a:buClr>
              <a:buSzPts val="1100"/>
              <a:buFont typeface="Arial"/>
              <a:buNone/>
            </a:pPr>
            <a:r>
              <a:rPr lang="es" sz="1400">
                <a:solidFill>
                  <a:srgbClr val="D5CED9"/>
                </a:solidFill>
                <a:latin typeface="Consolas"/>
                <a:ea typeface="Consolas"/>
                <a:cs typeface="Consolas"/>
                <a:sym typeface="Consolas"/>
              </a:rPr>
              <a:t>color: </a:t>
            </a:r>
            <a:r>
              <a:rPr lang="es" sz="1400">
                <a:solidFill>
                  <a:srgbClr val="EE5D43"/>
                </a:solidFill>
                <a:latin typeface="Consolas"/>
                <a:ea typeface="Consolas"/>
                <a:cs typeface="Consolas"/>
                <a:sym typeface="Consolas"/>
              </a:rPr>
              <a:t>red</a:t>
            </a:r>
            <a:r>
              <a:rPr lang="es" sz="1400">
                <a:solidFill>
                  <a:srgbClr val="C74DED"/>
                </a:solidFill>
                <a:latin typeface="Consolas"/>
                <a:ea typeface="Consolas"/>
                <a:cs typeface="Consolas"/>
                <a:sym typeface="Consolas"/>
              </a:rPr>
              <a:t>!important</a:t>
            </a:r>
            <a:r>
              <a:rPr lang="es" sz="1400">
                <a:solidFill>
                  <a:srgbClr val="D5CED9"/>
                </a:solidFill>
                <a:latin typeface="Consolas"/>
                <a:ea typeface="Consolas"/>
                <a:cs typeface="Consolas"/>
                <a:sym typeface="Consolas"/>
              </a:rPr>
              <a:t>;</a:t>
            </a:r>
            <a:endParaRPr sz="1400">
              <a:solidFill>
                <a:srgbClr val="D5CED9"/>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550">
              <a:solidFill>
                <a:srgbClr val="D5CED9"/>
              </a:solidFill>
              <a:latin typeface="Consolas"/>
              <a:ea typeface="Consolas"/>
              <a:cs typeface="Consolas"/>
              <a:sym typeface="Consolas"/>
            </a:endParaRPr>
          </a:p>
        </p:txBody>
      </p:sp>
      <p:sp>
        <p:nvSpPr>
          <p:cNvPr id="310" name="Google Shape;310;p22"/>
          <p:cNvSpPr txBox="1"/>
          <p:nvPr>
            <p:ph idx="1" type="body"/>
          </p:nvPr>
        </p:nvSpPr>
        <p:spPr>
          <a:xfrm>
            <a:off x="432025" y="2096200"/>
            <a:ext cx="8280000" cy="426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500"/>
              <a:t>2. Se aplica el estilo en línea, que es el siguiente en el nivel de jerarquía:</a:t>
            </a:r>
            <a:endParaRPr sz="1500"/>
          </a:p>
        </p:txBody>
      </p:sp>
      <p:sp>
        <p:nvSpPr>
          <p:cNvPr id="311" name="Google Shape;311;p22"/>
          <p:cNvSpPr txBox="1"/>
          <p:nvPr>
            <p:ph type="title"/>
          </p:nvPr>
        </p:nvSpPr>
        <p:spPr>
          <a:xfrm>
            <a:off x="512000" y="2593750"/>
            <a:ext cx="5952600" cy="408900"/>
          </a:xfrm>
          <a:prstGeom prst="rect">
            <a:avLst/>
          </a:prstGeom>
          <a:solidFill>
            <a:srgbClr val="23262A"/>
          </a:solidFill>
          <a:ln>
            <a:noFill/>
          </a:ln>
        </p:spPr>
        <p:txBody>
          <a:bodyPr anchorCtr="0" anchor="t" bIns="91425" lIns="91425" spcFirstLastPara="1" rIns="91425" wrap="square" tIns="91425">
            <a:noAutofit/>
          </a:bodyPr>
          <a:lstStyle/>
          <a:p>
            <a:pPr indent="0" lvl="0" marL="0" rtl="0" algn="l">
              <a:lnSpc>
                <a:spcPct val="129545"/>
              </a:lnSpc>
              <a:spcBef>
                <a:spcPts val="0"/>
              </a:spcBef>
              <a:spcAft>
                <a:spcPts val="0"/>
              </a:spcAft>
              <a:buClr>
                <a:schemeClr val="dk1"/>
              </a:buClr>
              <a:buSzPts val="1100"/>
              <a:buFont typeface="Arial"/>
              <a:buNone/>
            </a:pPr>
            <a:r>
              <a:rPr lang="es" sz="1400">
                <a:solidFill>
                  <a:srgbClr val="D5CED9"/>
                </a:solidFill>
                <a:latin typeface="Consolas"/>
                <a:ea typeface="Consolas"/>
                <a:cs typeface="Consolas"/>
                <a:sym typeface="Consolas"/>
              </a:rPr>
              <a:t>&lt;</a:t>
            </a:r>
            <a:r>
              <a:rPr lang="es" sz="1400">
                <a:solidFill>
                  <a:srgbClr val="F92672"/>
                </a:solidFill>
                <a:latin typeface="Consolas"/>
                <a:ea typeface="Consolas"/>
                <a:cs typeface="Consolas"/>
                <a:sym typeface="Consolas"/>
              </a:rPr>
              <a:t>p</a:t>
            </a:r>
            <a:r>
              <a:rPr lang="es" sz="1400">
                <a:solidFill>
                  <a:srgbClr val="D5CED9"/>
                </a:solidFill>
                <a:latin typeface="Consolas"/>
                <a:ea typeface="Consolas"/>
                <a:cs typeface="Consolas"/>
                <a:sym typeface="Consolas"/>
              </a:rPr>
              <a:t> </a:t>
            </a:r>
            <a:r>
              <a:rPr lang="es" sz="1400">
                <a:solidFill>
                  <a:srgbClr val="FFE66D"/>
                </a:solidFill>
                <a:latin typeface="Consolas"/>
                <a:ea typeface="Consolas"/>
                <a:cs typeface="Consolas"/>
                <a:sym typeface="Consolas"/>
              </a:rPr>
              <a:t>id</a:t>
            </a:r>
            <a:r>
              <a:rPr lang="es" sz="1400">
                <a:solidFill>
                  <a:srgbClr val="D5CED9"/>
                </a:solidFill>
                <a:latin typeface="Consolas"/>
                <a:ea typeface="Consolas"/>
                <a:cs typeface="Consolas"/>
                <a:sym typeface="Consolas"/>
              </a:rPr>
              <a:t>=</a:t>
            </a:r>
            <a:r>
              <a:rPr lang="es" sz="1400">
                <a:solidFill>
                  <a:srgbClr val="96E072"/>
                </a:solidFill>
                <a:latin typeface="Consolas"/>
                <a:ea typeface="Consolas"/>
                <a:cs typeface="Consolas"/>
                <a:sym typeface="Consolas"/>
              </a:rPr>
              <a:t>"primer-parrafo"</a:t>
            </a:r>
            <a:r>
              <a:rPr lang="es" sz="1400">
                <a:solidFill>
                  <a:srgbClr val="D5CED9"/>
                </a:solidFill>
                <a:latin typeface="Consolas"/>
                <a:ea typeface="Consolas"/>
                <a:cs typeface="Consolas"/>
                <a:sym typeface="Consolas"/>
              </a:rPr>
              <a:t> </a:t>
            </a:r>
            <a:r>
              <a:rPr lang="es" sz="1400">
                <a:solidFill>
                  <a:srgbClr val="FFE66D"/>
                </a:solidFill>
                <a:latin typeface="Consolas"/>
                <a:ea typeface="Consolas"/>
                <a:cs typeface="Consolas"/>
                <a:sym typeface="Consolas"/>
              </a:rPr>
              <a:t>class</a:t>
            </a:r>
            <a:r>
              <a:rPr lang="es" sz="1400">
                <a:solidFill>
                  <a:srgbClr val="D5CED9"/>
                </a:solidFill>
                <a:latin typeface="Consolas"/>
                <a:ea typeface="Consolas"/>
                <a:cs typeface="Consolas"/>
                <a:sym typeface="Consolas"/>
              </a:rPr>
              <a:t>=</a:t>
            </a:r>
            <a:r>
              <a:rPr lang="es" sz="1400">
                <a:solidFill>
                  <a:srgbClr val="96E072"/>
                </a:solidFill>
                <a:latin typeface="Consolas"/>
                <a:ea typeface="Consolas"/>
                <a:cs typeface="Consolas"/>
                <a:sym typeface="Consolas"/>
              </a:rPr>
              <a:t>"parrafo"</a:t>
            </a:r>
            <a:r>
              <a:rPr lang="es" sz="1400">
                <a:solidFill>
                  <a:srgbClr val="D5CED9"/>
                </a:solidFill>
                <a:latin typeface="Consolas"/>
                <a:ea typeface="Consolas"/>
                <a:cs typeface="Consolas"/>
                <a:sym typeface="Consolas"/>
              </a:rPr>
              <a:t> </a:t>
            </a:r>
            <a:r>
              <a:rPr lang="es" sz="1400">
                <a:solidFill>
                  <a:srgbClr val="FF0000"/>
                </a:solidFill>
                <a:highlight>
                  <a:srgbClr val="FFFF00"/>
                </a:highlight>
                <a:latin typeface="Consolas"/>
                <a:ea typeface="Consolas"/>
                <a:cs typeface="Consolas"/>
                <a:sym typeface="Consolas"/>
              </a:rPr>
              <a:t>style="color:pink"&gt;</a:t>
            </a:r>
            <a:endParaRPr sz="1400">
              <a:solidFill>
                <a:srgbClr val="FF0000"/>
              </a:solidFill>
              <a:highlight>
                <a:srgbClr val="FFFF00"/>
              </a:highlight>
              <a:latin typeface="Consolas"/>
              <a:ea typeface="Consolas"/>
              <a:cs typeface="Consolas"/>
              <a:sym typeface="Consolas"/>
            </a:endParaRPr>
          </a:p>
          <a:p>
            <a:pPr indent="0" lvl="0" marL="0" rtl="0" algn="l">
              <a:lnSpc>
                <a:spcPct val="129545"/>
              </a:lnSpc>
              <a:spcBef>
                <a:spcPts val="0"/>
              </a:spcBef>
              <a:spcAft>
                <a:spcPts val="0"/>
              </a:spcAft>
              <a:buClr>
                <a:schemeClr val="dk1"/>
              </a:buClr>
              <a:buSzPts val="1100"/>
              <a:buFont typeface="Arial"/>
              <a:buNone/>
            </a:pPr>
            <a:r>
              <a:t/>
            </a:r>
            <a:endParaRPr sz="1400">
              <a:solidFill>
                <a:srgbClr val="D5CED9"/>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550">
              <a:solidFill>
                <a:srgbClr val="D5CED9"/>
              </a:solidFill>
              <a:latin typeface="Consolas"/>
              <a:ea typeface="Consolas"/>
              <a:cs typeface="Consolas"/>
              <a:sym typeface="Consolas"/>
            </a:endParaRPr>
          </a:p>
        </p:txBody>
      </p:sp>
      <p:pic>
        <p:nvPicPr>
          <p:cNvPr id="312" name="Google Shape;312;p22"/>
          <p:cNvPicPr preferRelativeResize="0"/>
          <p:nvPr/>
        </p:nvPicPr>
        <p:blipFill rotWithShape="1">
          <a:blip r:embed="rId4">
            <a:alphaModFix/>
          </a:blip>
          <a:srcRect b="0" l="0" r="0" t="0"/>
          <a:stretch/>
        </p:blipFill>
        <p:spPr>
          <a:xfrm>
            <a:off x="6464600" y="2651888"/>
            <a:ext cx="2012689" cy="292625"/>
          </a:xfrm>
          <a:prstGeom prst="rect">
            <a:avLst/>
          </a:prstGeom>
          <a:noFill/>
          <a:ln>
            <a:noFill/>
          </a:ln>
        </p:spPr>
      </p:pic>
      <p:sp>
        <p:nvSpPr>
          <p:cNvPr id="313" name="Google Shape;313;p22"/>
          <p:cNvSpPr txBox="1"/>
          <p:nvPr>
            <p:ph idx="1" type="body"/>
          </p:nvPr>
        </p:nvSpPr>
        <p:spPr>
          <a:xfrm>
            <a:off x="432025" y="3122325"/>
            <a:ext cx="8280000" cy="426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500"/>
              <a:t>3. Si quitamos el estilo en línea, se aplica el estilo del ID (#primer-parrafo):</a:t>
            </a:r>
            <a:endParaRPr sz="1500"/>
          </a:p>
        </p:txBody>
      </p:sp>
      <p:sp>
        <p:nvSpPr>
          <p:cNvPr id="314" name="Google Shape;314;p22"/>
          <p:cNvSpPr txBox="1"/>
          <p:nvPr>
            <p:ph type="title"/>
          </p:nvPr>
        </p:nvSpPr>
        <p:spPr>
          <a:xfrm>
            <a:off x="559800" y="3591088"/>
            <a:ext cx="4012200" cy="408900"/>
          </a:xfrm>
          <a:prstGeom prst="rect">
            <a:avLst/>
          </a:prstGeom>
          <a:solidFill>
            <a:srgbClr val="23262A"/>
          </a:solidFill>
          <a:ln>
            <a:noFill/>
          </a:ln>
        </p:spPr>
        <p:txBody>
          <a:bodyPr anchorCtr="0" anchor="t" bIns="91425" lIns="91425" spcFirstLastPara="1" rIns="91425" wrap="square" tIns="91425">
            <a:noAutofit/>
          </a:bodyPr>
          <a:lstStyle/>
          <a:p>
            <a:pPr indent="0" lvl="0" marL="0" rtl="0" algn="l">
              <a:lnSpc>
                <a:spcPct val="129545"/>
              </a:lnSpc>
              <a:spcBef>
                <a:spcPts val="0"/>
              </a:spcBef>
              <a:spcAft>
                <a:spcPts val="0"/>
              </a:spcAft>
              <a:buClr>
                <a:schemeClr val="dk1"/>
              </a:buClr>
              <a:buSzPts val="1100"/>
              <a:buFont typeface="Arial"/>
              <a:buNone/>
            </a:pPr>
            <a:r>
              <a:rPr lang="es" sz="1400">
                <a:solidFill>
                  <a:srgbClr val="D5CED9"/>
                </a:solidFill>
                <a:latin typeface="Consolas"/>
                <a:ea typeface="Consolas"/>
                <a:cs typeface="Consolas"/>
                <a:sym typeface="Consolas"/>
              </a:rPr>
              <a:t>&lt;</a:t>
            </a:r>
            <a:r>
              <a:rPr lang="es" sz="1400">
                <a:solidFill>
                  <a:srgbClr val="F92672"/>
                </a:solidFill>
                <a:latin typeface="Consolas"/>
                <a:ea typeface="Consolas"/>
                <a:cs typeface="Consolas"/>
                <a:sym typeface="Consolas"/>
              </a:rPr>
              <a:t>p</a:t>
            </a:r>
            <a:r>
              <a:rPr lang="es" sz="1400">
                <a:solidFill>
                  <a:srgbClr val="D5CED9"/>
                </a:solidFill>
                <a:latin typeface="Consolas"/>
                <a:ea typeface="Consolas"/>
                <a:cs typeface="Consolas"/>
                <a:sym typeface="Consolas"/>
              </a:rPr>
              <a:t> </a:t>
            </a:r>
            <a:r>
              <a:rPr lang="es" sz="1400">
                <a:solidFill>
                  <a:srgbClr val="FF0000"/>
                </a:solidFill>
                <a:highlight>
                  <a:srgbClr val="FFFF00"/>
                </a:highlight>
                <a:latin typeface="Consolas"/>
                <a:ea typeface="Consolas"/>
                <a:cs typeface="Consolas"/>
                <a:sym typeface="Consolas"/>
              </a:rPr>
              <a:t>id="primer-parrafo"</a:t>
            </a:r>
            <a:r>
              <a:rPr lang="es" sz="1400">
                <a:solidFill>
                  <a:srgbClr val="FF0000"/>
                </a:solidFill>
                <a:latin typeface="Consolas"/>
                <a:ea typeface="Consolas"/>
                <a:cs typeface="Consolas"/>
                <a:sym typeface="Consolas"/>
              </a:rPr>
              <a:t> </a:t>
            </a:r>
            <a:r>
              <a:rPr lang="es" sz="1400">
                <a:solidFill>
                  <a:srgbClr val="FFE66D"/>
                </a:solidFill>
                <a:latin typeface="Consolas"/>
                <a:ea typeface="Consolas"/>
                <a:cs typeface="Consolas"/>
                <a:sym typeface="Consolas"/>
              </a:rPr>
              <a:t>class</a:t>
            </a:r>
            <a:r>
              <a:rPr lang="es" sz="1400">
                <a:solidFill>
                  <a:srgbClr val="D5CED9"/>
                </a:solidFill>
                <a:latin typeface="Consolas"/>
                <a:ea typeface="Consolas"/>
                <a:cs typeface="Consolas"/>
                <a:sym typeface="Consolas"/>
              </a:rPr>
              <a:t>=</a:t>
            </a:r>
            <a:r>
              <a:rPr lang="es" sz="1400">
                <a:solidFill>
                  <a:srgbClr val="96E072"/>
                </a:solidFill>
                <a:latin typeface="Consolas"/>
                <a:ea typeface="Consolas"/>
                <a:cs typeface="Consolas"/>
                <a:sym typeface="Consolas"/>
              </a:rPr>
              <a:t>"parrafo"</a:t>
            </a:r>
            <a:r>
              <a:rPr lang="es" sz="1400">
                <a:solidFill>
                  <a:srgbClr val="D5CED9"/>
                </a:solidFill>
                <a:latin typeface="Consolas"/>
                <a:ea typeface="Consolas"/>
                <a:cs typeface="Consolas"/>
                <a:sym typeface="Consolas"/>
              </a:rPr>
              <a:t>&gt;</a:t>
            </a:r>
            <a:endParaRPr sz="1400">
              <a:solidFill>
                <a:srgbClr val="D5CED9"/>
              </a:solidFill>
              <a:latin typeface="Consolas"/>
              <a:ea typeface="Consolas"/>
              <a:cs typeface="Consolas"/>
              <a:sym typeface="Consolas"/>
            </a:endParaRPr>
          </a:p>
          <a:p>
            <a:pPr indent="0" lvl="0" marL="0" rtl="0" algn="l">
              <a:lnSpc>
                <a:spcPct val="129545"/>
              </a:lnSpc>
              <a:spcBef>
                <a:spcPts val="0"/>
              </a:spcBef>
              <a:spcAft>
                <a:spcPts val="0"/>
              </a:spcAft>
              <a:buClr>
                <a:schemeClr val="dk1"/>
              </a:buClr>
              <a:buSzPts val="1100"/>
              <a:buFont typeface="Arial"/>
              <a:buNone/>
            </a:pPr>
            <a:r>
              <a:t/>
            </a:r>
            <a:endParaRPr sz="1400">
              <a:solidFill>
                <a:srgbClr val="D5CED9"/>
              </a:solidFill>
              <a:latin typeface="Consolas"/>
              <a:ea typeface="Consolas"/>
              <a:cs typeface="Consolas"/>
              <a:sym typeface="Consolas"/>
            </a:endParaRPr>
          </a:p>
          <a:p>
            <a:pPr indent="0" lvl="0" marL="0" rtl="0" algn="l">
              <a:lnSpc>
                <a:spcPct val="129545"/>
              </a:lnSpc>
              <a:spcBef>
                <a:spcPts val="0"/>
              </a:spcBef>
              <a:spcAft>
                <a:spcPts val="0"/>
              </a:spcAft>
              <a:buClr>
                <a:schemeClr val="dk1"/>
              </a:buClr>
              <a:buSzPts val="1100"/>
              <a:buFont typeface="Arial"/>
              <a:buNone/>
            </a:pPr>
            <a:r>
              <a:t/>
            </a:r>
            <a:endParaRPr sz="1400">
              <a:solidFill>
                <a:srgbClr val="D5CED9"/>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550">
              <a:solidFill>
                <a:srgbClr val="D5CED9"/>
              </a:solidFill>
              <a:latin typeface="Consolas"/>
              <a:ea typeface="Consolas"/>
              <a:cs typeface="Consolas"/>
              <a:sym typeface="Consolas"/>
            </a:endParaRPr>
          </a:p>
        </p:txBody>
      </p:sp>
      <p:pic>
        <p:nvPicPr>
          <p:cNvPr id="315" name="Google Shape;315;p22"/>
          <p:cNvPicPr preferRelativeResize="0"/>
          <p:nvPr/>
        </p:nvPicPr>
        <p:blipFill rotWithShape="1">
          <a:blip r:embed="rId5">
            <a:alphaModFix/>
          </a:blip>
          <a:srcRect b="0" l="53757" r="0" t="0"/>
          <a:stretch/>
        </p:blipFill>
        <p:spPr>
          <a:xfrm>
            <a:off x="4805825" y="3617038"/>
            <a:ext cx="3071274" cy="357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Ejemplo explicado:</a:t>
            </a:r>
            <a:endParaRPr/>
          </a:p>
        </p:txBody>
      </p:sp>
      <p:sp>
        <p:nvSpPr>
          <p:cNvPr id="321" name="Google Shape;321;p23"/>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018"/>
              <a:buFont typeface="Arial"/>
              <a:buNone/>
            </a:pPr>
            <a:r>
              <a:rPr lang="es" sz="1587"/>
              <a:t>4. Si le quitamos el estilo del ID, se aplica el estilo de clase, que es el siguiente en jerarquía:</a:t>
            </a:r>
            <a:endParaRPr sz="1587"/>
          </a:p>
        </p:txBody>
      </p:sp>
      <p:pic>
        <p:nvPicPr>
          <p:cNvPr id="322" name="Google Shape;322;p23"/>
          <p:cNvPicPr preferRelativeResize="0"/>
          <p:nvPr/>
        </p:nvPicPr>
        <p:blipFill rotWithShape="1">
          <a:blip r:embed="rId3">
            <a:alphaModFix/>
          </a:blip>
          <a:srcRect b="0" l="0" r="0" t="0"/>
          <a:stretch/>
        </p:blipFill>
        <p:spPr>
          <a:xfrm>
            <a:off x="432025" y="2029525"/>
            <a:ext cx="8382876" cy="358849"/>
          </a:xfrm>
          <a:prstGeom prst="rect">
            <a:avLst/>
          </a:prstGeom>
          <a:noFill/>
          <a:ln>
            <a:noFill/>
          </a:ln>
        </p:spPr>
      </p:pic>
      <p:sp>
        <p:nvSpPr>
          <p:cNvPr id="323" name="Google Shape;323;p23"/>
          <p:cNvSpPr txBox="1"/>
          <p:nvPr>
            <p:ph idx="1" type="body"/>
          </p:nvPr>
        </p:nvSpPr>
        <p:spPr>
          <a:xfrm>
            <a:off x="432025" y="2438075"/>
            <a:ext cx="8280000" cy="64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s" sz="1550"/>
              <a:t>5. Y si, finalmente, quitamos el estilo de clase se aplicará el estilo de la etiqueta, que es el último en jerarquía:</a:t>
            </a:r>
            <a:endParaRPr sz="1550"/>
          </a:p>
        </p:txBody>
      </p:sp>
      <p:pic>
        <p:nvPicPr>
          <p:cNvPr id="324" name="Google Shape;324;p23"/>
          <p:cNvPicPr preferRelativeResize="0"/>
          <p:nvPr/>
        </p:nvPicPr>
        <p:blipFill rotWithShape="1">
          <a:blip r:embed="rId4">
            <a:alphaModFix/>
          </a:blip>
          <a:srcRect b="0" l="0" r="0" t="0"/>
          <a:stretch/>
        </p:blipFill>
        <p:spPr>
          <a:xfrm>
            <a:off x="432025" y="3122788"/>
            <a:ext cx="8016000" cy="420675"/>
          </a:xfrm>
          <a:prstGeom prst="rect">
            <a:avLst/>
          </a:prstGeom>
          <a:noFill/>
          <a:ln>
            <a:noFill/>
          </a:ln>
        </p:spPr>
      </p:pic>
      <p:sp>
        <p:nvSpPr>
          <p:cNvPr id="325" name="Google Shape;325;p23"/>
          <p:cNvSpPr txBox="1"/>
          <p:nvPr>
            <p:ph idx="1" type="body"/>
          </p:nvPr>
        </p:nvSpPr>
        <p:spPr>
          <a:xfrm>
            <a:off x="432000" y="3659375"/>
            <a:ext cx="8280000" cy="98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s" sz="1500"/>
              <a:t>Más información: </a:t>
            </a:r>
            <a:endParaRPr b="1" sz="1500"/>
          </a:p>
          <a:p>
            <a:pPr indent="0" lvl="0" marL="0" rtl="0" algn="l">
              <a:lnSpc>
                <a:spcPct val="100000"/>
              </a:lnSpc>
              <a:spcBef>
                <a:spcPts val="0"/>
              </a:spcBef>
              <a:spcAft>
                <a:spcPts val="0"/>
              </a:spcAft>
              <a:buClr>
                <a:schemeClr val="dk1"/>
              </a:buClr>
              <a:buSzPts val="1100"/>
              <a:buFont typeface="Arial"/>
              <a:buNone/>
            </a:pPr>
            <a:r>
              <a:rPr lang="es" sz="1500" u="sng">
                <a:solidFill>
                  <a:schemeClr val="hlink"/>
                </a:solidFill>
                <a:hlinkClick r:id="rId5"/>
              </a:rPr>
              <a:t>https://developer.mozilla.org/es/docs/Web/CSS/Specificity</a:t>
            </a:r>
            <a:endParaRPr sz="1500"/>
          </a:p>
          <a:p>
            <a:pPr indent="0" lvl="0" marL="0" rtl="0" algn="l">
              <a:lnSpc>
                <a:spcPct val="100000"/>
              </a:lnSpc>
              <a:spcBef>
                <a:spcPts val="0"/>
              </a:spcBef>
              <a:spcAft>
                <a:spcPts val="0"/>
              </a:spcAft>
              <a:buClr>
                <a:schemeClr val="dk1"/>
              </a:buClr>
              <a:buSzPts val="1100"/>
              <a:buFont typeface="Arial"/>
              <a:buNone/>
            </a:pPr>
            <a:r>
              <a:rPr lang="es" sz="1500" u="sng">
                <a:solidFill>
                  <a:schemeClr val="hlink"/>
                </a:solidFill>
                <a:hlinkClick r:id="rId6"/>
              </a:rPr>
              <a:t>https://www.w3schools.com/css/css_specificity.asp</a:t>
            </a:r>
            <a:endParaRPr sz="1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9" name="Shape 329"/>
        <p:cNvGrpSpPr/>
        <p:nvPr/>
      </p:nvGrpSpPr>
      <p:grpSpPr>
        <a:xfrm>
          <a:off x="0" y="0"/>
          <a:ext cx="0" cy="0"/>
          <a:chOff x="0" y="0"/>
          <a:chExt cx="0" cy="0"/>
        </a:xfrm>
      </p:grpSpPr>
      <p:sp>
        <p:nvSpPr>
          <p:cNvPr id="330" name="Google Shape;330;p24"/>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Tarea para el Proyecto:</a:t>
            </a:r>
            <a:endParaRPr/>
          </a:p>
        </p:txBody>
      </p:sp>
      <p:sp>
        <p:nvSpPr>
          <p:cNvPr id="331" name="Google Shape;331;p24"/>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Utilizar CSS para aplicar formatos a los párrafos, títulos y demás elementos de las páginas HTML de nuestro proyecto.</a:t>
            </a:r>
            <a:endParaRPr/>
          </a:p>
          <a:p>
            <a:pPr indent="-342900" lvl="0" marL="457200" rtl="0" algn="l">
              <a:lnSpc>
                <a:spcPct val="115000"/>
              </a:lnSpc>
              <a:spcBef>
                <a:spcPts val="0"/>
              </a:spcBef>
              <a:spcAft>
                <a:spcPts val="0"/>
              </a:spcAft>
              <a:buSzPts val="1800"/>
              <a:buChar char="●"/>
            </a:pPr>
            <a:r>
              <a:rPr lang="es"/>
              <a:t>Utilizar CSS en el formulario.</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5"/>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6"/>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Recordá: </a:t>
            </a:r>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Revisar la Cartelera de Novedades.</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Hacer tus consultas en el Foro.</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Realizar los Ejercicios obligatorios.</a:t>
            </a:r>
            <a:endParaRPr b="0" sz="3200">
              <a:latin typeface="Montserrat SemiBold"/>
              <a:ea typeface="Montserrat SemiBold"/>
              <a:cs typeface="Montserrat SemiBold"/>
              <a:sym typeface="Montserrat SemiBold"/>
            </a:endParaRPr>
          </a:p>
          <a:p>
            <a:pPr indent="0" lvl="0" marL="0" rtl="0" algn="l">
              <a:lnSpc>
                <a:spcPct val="100000"/>
              </a:lnSpc>
              <a:spcBef>
                <a:spcPts val="0"/>
              </a:spcBef>
              <a:spcAft>
                <a:spcPts val="0"/>
              </a:spcAft>
              <a:buSzPts val="3700"/>
              <a:buNone/>
            </a:pPr>
            <a:r>
              <a:t/>
            </a:r>
            <a:endParaRPr sz="3200"/>
          </a:p>
          <a:p>
            <a:pPr indent="0" lvl="0" marL="0" rtl="0" algn="l">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7"/>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1200"/>
              </a:spcBef>
              <a:spcAft>
                <a:spcPts val="0"/>
              </a:spcAft>
              <a:buSzPts val="3700"/>
              <a:buNone/>
            </a:pPr>
            <a:r>
              <a:rPr lang="es"/>
              <a:t>Muchas gracias por tu atención.</a:t>
            </a:r>
            <a:endParaRPr/>
          </a:p>
          <a:p>
            <a:pPr indent="0" lvl="0" marL="0" rtl="0" algn="l">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Les damos la bienvenida</a:t>
            </a:r>
            <a:endParaRPr/>
          </a:p>
        </p:txBody>
      </p:sp>
      <p:sp>
        <p:nvSpPr>
          <p:cNvPr id="156" name="Google Shape;156;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05</a:t>
            </a:r>
            <a:endParaRPr/>
          </a:p>
        </p:txBody>
      </p:sp>
      <p:sp>
        <p:nvSpPr>
          <p:cNvPr id="162" name="Google Shape;162;p4"/>
          <p:cNvSpPr txBox="1"/>
          <p:nvPr>
            <p:ph type="title"/>
          </p:nvPr>
        </p:nvSpPr>
        <p:spPr>
          <a:xfrm>
            <a:off x="1275675" y="1159375"/>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04</a:t>
            </a:r>
            <a:endParaRPr/>
          </a:p>
        </p:txBody>
      </p:sp>
      <p:sp>
        <p:nvSpPr>
          <p:cNvPr id="163" name="Google Shape;163;p4"/>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78571"/>
              <a:buFont typeface="Arial"/>
              <a:buNone/>
            </a:pPr>
            <a:r>
              <a:rPr lang="es"/>
              <a:t>Clase 06</a:t>
            </a:r>
            <a:endParaRPr/>
          </a:p>
        </p:txBody>
      </p:sp>
      <p:sp>
        <p:nvSpPr>
          <p:cNvPr id="164" name="Google Shape;164;p4"/>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000"/>
              <a:buNone/>
            </a:pPr>
            <a:r>
              <a:rPr b="1" lang="es"/>
              <a:t>HTML 4 - Formularios y subida al servidor</a:t>
            </a:r>
            <a:endParaRPr b="1"/>
          </a:p>
          <a:p>
            <a:pPr indent="0" lvl="0" marL="0" rtl="0" algn="l">
              <a:lnSpc>
                <a:spcPct val="100000"/>
              </a:lnSpc>
              <a:spcBef>
                <a:spcPts val="0"/>
              </a:spcBef>
              <a:spcAft>
                <a:spcPts val="0"/>
              </a:spcAft>
              <a:buSzPts val="1000"/>
              <a:buNone/>
            </a:pPr>
            <a:r>
              <a:t/>
            </a:r>
            <a:endParaRPr b="1"/>
          </a:p>
          <a:p>
            <a:pPr indent="-292100" lvl="0" marL="457200" rtl="0" algn="l">
              <a:lnSpc>
                <a:spcPct val="100000"/>
              </a:lnSpc>
              <a:spcBef>
                <a:spcPts val="0"/>
              </a:spcBef>
              <a:spcAft>
                <a:spcPts val="0"/>
              </a:spcAft>
              <a:buSzPts val="1000"/>
              <a:buChar char="●"/>
            </a:pPr>
            <a:r>
              <a:rPr lang="es"/>
              <a:t>Formularios.</a:t>
            </a:r>
            <a:endParaRPr/>
          </a:p>
          <a:p>
            <a:pPr indent="-292100" lvl="0" marL="457200" rtl="0" algn="l">
              <a:lnSpc>
                <a:spcPct val="100000"/>
              </a:lnSpc>
              <a:spcBef>
                <a:spcPts val="0"/>
              </a:spcBef>
              <a:spcAft>
                <a:spcPts val="0"/>
              </a:spcAft>
              <a:buSzPts val="1000"/>
              <a:buChar char="●"/>
            </a:pPr>
            <a:r>
              <a:rPr lang="es"/>
              <a:t>Etiquetas semánticas.</a:t>
            </a:r>
            <a:endParaRPr/>
          </a:p>
          <a:p>
            <a:pPr indent="-292100" lvl="0" marL="457200" rtl="0" algn="l">
              <a:lnSpc>
                <a:spcPct val="100000"/>
              </a:lnSpc>
              <a:spcBef>
                <a:spcPts val="0"/>
              </a:spcBef>
              <a:spcAft>
                <a:spcPts val="0"/>
              </a:spcAft>
              <a:buSzPts val="1000"/>
              <a:buChar char="●"/>
            </a:pPr>
            <a:r>
              <a:rPr lang="es"/>
              <a:t>Subida a un hosting gratuito.</a:t>
            </a:r>
            <a:endParaRPr/>
          </a:p>
          <a:p>
            <a:pPr indent="-292100" lvl="0" marL="457200" rtl="0" algn="l">
              <a:lnSpc>
                <a:spcPct val="100000"/>
              </a:lnSpc>
              <a:spcBef>
                <a:spcPts val="0"/>
              </a:spcBef>
              <a:spcAft>
                <a:spcPts val="0"/>
              </a:spcAft>
              <a:buSzPts val="1000"/>
              <a:buChar char="●"/>
            </a:pPr>
            <a:r>
              <a:rPr lang="es"/>
              <a:t>Cómo pensar un proyecto web.</a:t>
            </a:r>
            <a:endParaRPr/>
          </a:p>
        </p:txBody>
      </p:sp>
      <p:sp>
        <p:nvSpPr>
          <p:cNvPr id="165" name="Google Shape;165;p4"/>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s"/>
              <a:t>CSS 2 - Medidas, colores, fondos, fuentes e íconos</a:t>
            </a:r>
            <a:endParaRPr b="1"/>
          </a:p>
          <a:p>
            <a:pPr indent="0" lvl="0" marL="0" rtl="0" algn="l">
              <a:lnSpc>
                <a:spcPct val="100000"/>
              </a:lnSpc>
              <a:spcBef>
                <a:spcPts val="0"/>
              </a:spcBef>
              <a:spcAft>
                <a:spcPts val="0"/>
              </a:spcAft>
              <a:buClr>
                <a:schemeClr val="dk1"/>
              </a:buClr>
              <a:buSzPts val="1100"/>
              <a:buFont typeface="Arial"/>
              <a:buNone/>
            </a:pPr>
            <a:r>
              <a:t/>
            </a:r>
            <a:endParaRPr b="1"/>
          </a:p>
          <a:p>
            <a:pPr indent="-292100" lvl="0" marL="457200" rtl="0" algn="l">
              <a:lnSpc>
                <a:spcPct val="100000"/>
              </a:lnSpc>
              <a:spcBef>
                <a:spcPts val="0"/>
              </a:spcBef>
              <a:spcAft>
                <a:spcPts val="0"/>
              </a:spcAft>
              <a:buSzPts val="1000"/>
              <a:buChar char="●"/>
            </a:pPr>
            <a:r>
              <a:rPr lang="es"/>
              <a:t>Unidades de medida.</a:t>
            </a:r>
            <a:endParaRPr/>
          </a:p>
          <a:p>
            <a:pPr indent="-292100" lvl="0" marL="457200" rtl="0" algn="l">
              <a:lnSpc>
                <a:spcPct val="100000"/>
              </a:lnSpc>
              <a:spcBef>
                <a:spcPts val="0"/>
              </a:spcBef>
              <a:spcAft>
                <a:spcPts val="0"/>
              </a:spcAft>
              <a:buSzPts val="1000"/>
              <a:buChar char="●"/>
            </a:pPr>
            <a:r>
              <a:rPr lang="es"/>
              <a:t>Colores CSS.</a:t>
            </a:r>
            <a:endParaRPr/>
          </a:p>
          <a:p>
            <a:pPr indent="-292100" lvl="0" marL="457200" rtl="0" algn="l">
              <a:lnSpc>
                <a:spcPct val="100000"/>
              </a:lnSpc>
              <a:spcBef>
                <a:spcPts val="0"/>
              </a:spcBef>
              <a:spcAft>
                <a:spcPts val="0"/>
              </a:spcAft>
              <a:buSzPts val="1000"/>
              <a:buChar char="●"/>
            </a:pPr>
            <a:r>
              <a:rPr lang="es"/>
              <a:t>Fondos en CSS.</a:t>
            </a:r>
            <a:endParaRPr/>
          </a:p>
          <a:p>
            <a:pPr indent="-292100" lvl="0" marL="457200" rtl="0" algn="l">
              <a:lnSpc>
                <a:spcPct val="100000"/>
              </a:lnSpc>
              <a:spcBef>
                <a:spcPts val="0"/>
              </a:spcBef>
              <a:spcAft>
                <a:spcPts val="0"/>
              </a:spcAft>
              <a:buSzPts val="1000"/>
              <a:buChar char="●"/>
            </a:pPr>
            <a:r>
              <a:rPr lang="es"/>
              <a:t>Fuentes y tipografías.</a:t>
            </a:r>
            <a:endParaRPr/>
          </a:p>
          <a:p>
            <a:pPr indent="-292100" lvl="0" marL="457200" rtl="0" algn="l">
              <a:lnSpc>
                <a:spcPct val="100000"/>
              </a:lnSpc>
              <a:spcBef>
                <a:spcPts val="0"/>
              </a:spcBef>
              <a:spcAft>
                <a:spcPts val="0"/>
              </a:spcAft>
              <a:buSzPts val="1000"/>
              <a:buChar char="●"/>
            </a:pPr>
            <a:r>
              <a:rPr lang="es"/>
              <a:t>Estilos para textos y listas.</a:t>
            </a:r>
            <a:endParaRPr/>
          </a:p>
          <a:p>
            <a:pPr indent="-292100" lvl="0" marL="457200" rtl="0" algn="l">
              <a:lnSpc>
                <a:spcPct val="100000"/>
              </a:lnSpc>
              <a:spcBef>
                <a:spcPts val="0"/>
              </a:spcBef>
              <a:spcAft>
                <a:spcPts val="0"/>
              </a:spcAft>
              <a:buSzPts val="1000"/>
              <a:buChar char="●"/>
            </a:pPr>
            <a:r>
              <a:rPr lang="es"/>
              <a:t>Íconos</a:t>
            </a:r>
            <a:endParaRPr/>
          </a:p>
          <a:p>
            <a:pPr indent="0" lvl="0" marL="0" rtl="0" algn="l">
              <a:lnSpc>
                <a:spcPct val="100000"/>
              </a:lnSpc>
              <a:spcBef>
                <a:spcPts val="0"/>
              </a:spcBef>
              <a:spcAft>
                <a:spcPts val="0"/>
              </a:spcAft>
              <a:buSzPts val="1000"/>
              <a:buNone/>
            </a:pPr>
            <a:r>
              <a:t/>
            </a:r>
            <a:endParaRPr/>
          </a:p>
        </p:txBody>
      </p:sp>
      <p:sp>
        <p:nvSpPr>
          <p:cNvPr id="166" name="Google Shape;166;p4"/>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000"/>
              <a:buNone/>
            </a:pPr>
            <a:r>
              <a:rPr b="1" lang="es"/>
              <a:t>CSS 1 - Introducción a CSS</a:t>
            </a:r>
            <a:endParaRPr b="1"/>
          </a:p>
          <a:p>
            <a:pPr indent="0" lvl="0" marL="0" rtl="0" algn="l">
              <a:lnSpc>
                <a:spcPct val="100000"/>
              </a:lnSpc>
              <a:spcBef>
                <a:spcPts val="0"/>
              </a:spcBef>
              <a:spcAft>
                <a:spcPts val="0"/>
              </a:spcAft>
              <a:buSzPts val="1000"/>
              <a:buNone/>
            </a:pPr>
            <a:r>
              <a:t/>
            </a:r>
            <a:endParaRPr b="1"/>
          </a:p>
          <a:p>
            <a:pPr indent="-292100" lvl="0" marL="457200" rtl="0" algn="l">
              <a:lnSpc>
                <a:spcPct val="100000"/>
              </a:lnSpc>
              <a:spcBef>
                <a:spcPts val="0"/>
              </a:spcBef>
              <a:spcAft>
                <a:spcPts val="0"/>
              </a:spcAft>
              <a:buSzPts val="1000"/>
              <a:buChar char="●"/>
            </a:pPr>
            <a:r>
              <a:rPr lang="es"/>
              <a:t>Bases del CSS y atributo class.</a:t>
            </a:r>
            <a:endParaRPr/>
          </a:p>
          <a:p>
            <a:pPr indent="-292100" lvl="0" marL="457200" rtl="0" algn="l">
              <a:lnSpc>
                <a:spcPct val="100000"/>
              </a:lnSpc>
              <a:spcBef>
                <a:spcPts val="0"/>
              </a:spcBef>
              <a:spcAft>
                <a:spcPts val="0"/>
              </a:spcAft>
              <a:buSzPts val="1000"/>
              <a:buChar char="●"/>
            </a:pPr>
            <a:r>
              <a:rPr lang="es"/>
              <a:t>CSS externo, interno y en línea.</a:t>
            </a:r>
            <a:endParaRPr/>
          </a:p>
          <a:p>
            <a:pPr indent="-292100" lvl="0" marL="457200" rtl="0" algn="l">
              <a:lnSpc>
                <a:spcPct val="100000"/>
              </a:lnSpc>
              <a:spcBef>
                <a:spcPts val="0"/>
              </a:spcBef>
              <a:spcAft>
                <a:spcPts val="0"/>
              </a:spcAft>
              <a:buSzPts val="1000"/>
              <a:buChar char="●"/>
            </a:pPr>
            <a:r>
              <a:rPr lang="es"/>
              <a:t>Selectores básicos (id, clase, etiqueta, universal).</a:t>
            </a:r>
            <a:endParaRPr/>
          </a:p>
          <a:p>
            <a:pPr indent="-292100" lvl="0" marL="457200" rtl="0" algn="l">
              <a:lnSpc>
                <a:spcPct val="100000"/>
              </a:lnSpc>
              <a:spcBef>
                <a:spcPts val="0"/>
              </a:spcBef>
              <a:spcAft>
                <a:spcPts val="0"/>
              </a:spcAft>
              <a:buSzPts val="1000"/>
              <a:buChar char="●"/>
            </a:pPr>
            <a:r>
              <a:rPr lang="es"/>
              <a:t>Especificidad, Herencia, Cascada y Orden de las reglas en CSS.</a:t>
            </a:r>
            <a:endParaRPr b="1"/>
          </a:p>
          <a:p>
            <a:pPr indent="0" lvl="0" marL="457200" rtl="0" algn="l">
              <a:lnSpc>
                <a:spcPct val="100000"/>
              </a:lnSpc>
              <a:spcBef>
                <a:spcPts val="0"/>
              </a:spcBef>
              <a:spcAft>
                <a:spcPts val="0"/>
              </a:spcAft>
              <a:buSzPts val="1000"/>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5"/>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
              <a:t>CSS</a:t>
            </a:r>
            <a:endParaRPr/>
          </a:p>
        </p:txBody>
      </p:sp>
      <p:sp>
        <p:nvSpPr>
          <p:cNvPr id="172" name="Google Shape;172;p5"/>
          <p:cNvSpPr txBox="1"/>
          <p:nvPr>
            <p:ph idx="1" type="subTitle"/>
          </p:nvPr>
        </p:nvSpPr>
        <p:spPr>
          <a:xfrm>
            <a:off x="550375" y="1578100"/>
            <a:ext cx="8043300" cy="26493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SzPts val="1700"/>
              <a:buNone/>
            </a:pPr>
            <a:r>
              <a:rPr lang="es">
                <a:latin typeface="Montserrat"/>
                <a:ea typeface="Montserrat"/>
                <a:cs typeface="Montserrat"/>
                <a:sym typeface="Montserrat"/>
              </a:rPr>
              <a:t>Es un lenguaje de diseño que nos permite darle </a:t>
            </a:r>
            <a:r>
              <a:rPr b="1" i="1" lang="es">
                <a:latin typeface="Montserrat"/>
                <a:ea typeface="Montserrat"/>
                <a:cs typeface="Montserrat"/>
                <a:sym typeface="Montserrat"/>
              </a:rPr>
              <a:t>estilos </a:t>
            </a:r>
            <a:r>
              <a:rPr lang="es">
                <a:latin typeface="Montserrat"/>
                <a:ea typeface="Montserrat"/>
                <a:cs typeface="Montserrat"/>
                <a:sym typeface="Montserrat"/>
              </a:rPr>
              <a:t>a los componentes de un documento en función de una jerarquía. Se ocupa de la estética, el aspecto.</a:t>
            </a:r>
            <a:endParaRPr>
              <a:latin typeface="Montserrat"/>
              <a:ea typeface="Montserrat"/>
              <a:cs typeface="Montserrat"/>
              <a:sym typeface="Montserrat"/>
            </a:endParaRPr>
          </a:p>
          <a:p>
            <a:pPr indent="0" lvl="0" marL="0" rtl="0" algn="l">
              <a:lnSpc>
                <a:spcPct val="100000"/>
              </a:lnSpc>
              <a:spcBef>
                <a:spcPts val="0"/>
              </a:spcBef>
              <a:spcAft>
                <a:spcPts val="0"/>
              </a:spcAft>
              <a:buSzPts val="1700"/>
              <a:buNone/>
            </a:pPr>
            <a:r>
              <a:rPr b="1" i="1" lang="es">
                <a:latin typeface="Montserrat"/>
                <a:ea typeface="Montserrat"/>
                <a:cs typeface="Montserrat"/>
                <a:sym typeface="Montserrat"/>
              </a:rPr>
              <a:t>CSS</a:t>
            </a:r>
            <a:r>
              <a:rPr lang="es">
                <a:latin typeface="Montserrat"/>
                <a:ea typeface="Montserrat"/>
                <a:cs typeface="Montserrat"/>
                <a:sym typeface="Montserrat"/>
              </a:rPr>
              <a:t> es una sigla que proviene de </a:t>
            </a:r>
            <a:r>
              <a:rPr b="1" i="1" lang="es">
                <a:latin typeface="Montserrat"/>
                <a:ea typeface="Montserrat"/>
                <a:cs typeface="Montserrat"/>
                <a:sym typeface="Montserrat"/>
              </a:rPr>
              <a:t>C</a:t>
            </a:r>
            <a:r>
              <a:rPr i="1" lang="es">
                <a:latin typeface="Montserrat"/>
                <a:ea typeface="Montserrat"/>
                <a:cs typeface="Montserrat"/>
                <a:sym typeface="Montserrat"/>
              </a:rPr>
              <a:t>ascading </a:t>
            </a:r>
            <a:r>
              <a:rPr b="1" i="1" lang="es">
                <a:latin typeface="Montserrat"/>
                <a:ea typeface="Montserrat"/>
                <a:cs typeface="Montserrat"/>
                <a:sym typeface="Montserrat"/>
              </a:rPr>
              <a:t>S</a:t>
            </a:r>
            <a:r>
              <a:rPr i="1" lang="es">
                <a:latin typeface="Montserrat"/>
                <a:ea typeface="Montserrat"/>
                <a:cs typeface="Montserrat"/>
                <a:sym typeface="Montserrat"/>
              </a:rPr>
              <a:t>tyle</a:t>
            </a:r>
            <a:r>
              <a:rPr b="1" i="1" lang="es">
                <a:latin typeface="Montserrat"/>
                <a:ea typeface="Montserrat"/>
                <a:cs typeface="Montserrat"/>
                <a:sym typeface="Montserrat"/>
              </a:rPr>
              <a:t>S</a:t>
            </a:r>
            <a:r>
              <a:rPr i="1" lang="es">
                <a:latin typeface="Montserrat"/>
                <a:ea typeface="Montserrat"/>
                <a:cs typeface="Montserrat"/>
                <a:sym typeface="Montserrat"/>
              </a:rPr>
              <a:t>heets </a:t>
            </a:r>
            <a:r>
              <a:rPr lang="es">
                <a:latin typeface="Montserrat"/>
                <a:ea typeface="Montserrat"/>
                <a:cs typeface="Montserrat"/>
                <a:sym typeface="Montserrat"/>
              </a:rPr>
              <a:t>(Hojas de Estilo en Cascada, en español). La palabra cascada hace referencia a una propiedad muy importante de CSS, y es la forma en que se comporta cuando entran en conflicto dos o más reglas de estilo.</a:t>
            </a:r>
            <a:endParaRPr>
              <a:latin typeface="Montserrat"/>
              <a:ea typeface="Montserrat"/>
              <a:cs typeface="Montserrat"/>
              <a:sym typeface="Montserrat"/>
            </a:endParaRPr>
          </a:p>
          <a:p>
            <a:pPr indent="0" lvl="0" marL="0" rtl="0" algn="l">
              <a:lnSpc>
                <a:spcPct val="100000"/>
              </a:lnSpc>
              <a:spcBef>
                <a:spcPts val="0"/>
              </a:spcBef>
              <a:spcAft>
                <a:spcPts val="0"/>
              </a:spcAft>
              <a:buSzPts val="1700"/>
              <a:buNone/>
            </a:pPr>
            <a:r>
              <a:rPr lang="es">
                <a:latin typeface="Montserrat"/>
                <a:ea typeface="Montserrat"/>
                <a:cs typeface="Montserrat"/>
                <a:sym typeface="Montserrat"/>
              </a:rPr>
              <a:t>Cuando diseñamos un sitio web profesional, con un equipo de trabajo, mantener los estilos separados de la estructura y contenido (HTML) facilita la división de tareas entre los desarrolladores.</a:t>
            </a:r>
            <a:endParaRPr>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¿Cómo incorporamos CSS?</a:t>
            </a:r>
            <a:endParaRPr/>
          </a:p>
        </p:txBody>
      </p:sp>
      <p:sp>
        <p:nvSpPr>
          <p:cNvPr id="178" name="Google Shape;178;p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Clr>
                <a:schemeClr val="dk1"/>
              </a:buClr>
              <a:buSzPts val="1100"/>
              <a:buFont typeface="Arial"/>
              <a:buNone/>
            </a:pPr>
            <a:r>
              <a:rPr b="1" lang="es" sz="1500"/>
              <a:t>CSS en Línea</a:t>
            </a:r>
            <a:r>
              <a:rPr lang="es" sz="1500"/>
              <a:t>: Dentro del atributo </a:t>
            </a:r>
            <a:r>
              <a:rPr b="1" lang="es" sz="1500"/>
              <a:t>style=””</a:t>
            </a:r>
            <a:r>
              <a:rPr lang="es" sz="1500"/>
              <a:t> incorporamos los estilos que se van a aplicar solo en esa misma etiqueta. Opción no recomendable.</a:t>
            </a:r>
            <a:endParaRPr sz="1500"/>
          </a:p>
        </p:txBody>
      </p:sp>
      <p:pic>
        <p:nvPicPr>
          <p:cNvPr id="179" name="Google Shape;179;p6"/>
          <p:cNvPicPr preferRelativeResize="0"/>
          <p:nvPr/>
        </p:nvPicPr>
        <p:blipFill rotWithShape="1">
          <a:blip r:embed="rId3">
            <a:alphaModFix/>
          </a:blip>
          <a:srcRect b="23837" l="0" r="0" t="33626"/>
          <a:stretch/>
        </p:blipFill>
        <p:spPr>
          <a:xfrm>
            <a:off x="3126050" y="2594397"/>
            <a:ext cx="2309869" cy="364088"/>
          </a:xfrm>
          <a:prstGeom prst="rect">
            <a:avLst/>
          </a:prstGeom>
          <a:noFill/>
          <a:ln>
            <a:noFill/>
          </a:ln>
        </p:spPr>
      </p:pic>
      <p:sp>
        <p:nvSpPr>
          <p:cNvPr id="180" name="Google Shape;180;p6"/>
          <p:cNvSpPr txBox="1"/>
          <p:nvPr>
            <p:ph idx="1" type="body"/>
          </p:nvPr>
        </p:nvSpPr>
        <p:spPr>
          <a:xfrm>
            <a:off x="512125" y="3082050"/>
            <a:ext cx="7960200" cy="6423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Clr>
                <a:schemeClr val="dk1"/>
              </a:buClr>
              <a:buSzPts val="1100"/>
              <a:buFont typeface="Arial"/>
              <a:buNone/>
            </a:pPr>
            <a:r>
              <a:rPr lang="es" sz="1500"/>
              <a:t>Utilizando el atributo </a:t>
            </a:r>
            <a:r>
              <a:rPr b="1" lang="es" sz="1500"/>
              <a:t>style </a:t>
            </a:r>
            <a:r>
              <a:rPr lang="es" sz="1500"/>
              <a:t>dentro de la etiqueta le proporcionamos estilo al párrafo. Se pueden utilizar a la vez varias parejas de: </a:t>
            </a:r>
            <a:r>
              <a:rPr b="1" lang="es" sz="1500"/>
              <a:t>propiedad: valor</a:t>
            </a:r>
            <a:r>
              <a:rPr lang="es" sz="1500"/>
              <a:t>.</a:t>
            </a:r>
            <a:endParaRPr sz="1500"/>
          </a:p>
        </p:txBody>
      </p:sp>
      <p:pic>
        <p:nvPicPr>
          <p:cNvPr id="181" name="Google Shape;181;p6"/>
          <p:cNvPicPr preferRelativeResize="0"/>
          <p:nvPr/>
        </p:nvPicPr>
        <p:blipFill rotWithShape="1">
          <a:blip r:embed="rId4">
            <a:alphaModFix/>
          </a:blip>
          <a:srcRect b="0" l="0" r="0" t="0"/>
          <a:stretch/>
        </p:blipFill>
        <p:spPr>
          <a:xfrm>
            <a:off x="512125" y="2077550"/>
            <a:ext cx="7960201" cy="311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¿Cómo incorporamos CSS?</a:t>
            </a:r>
            <a:endParaRPr/>
          </a:p>
        </p:txBody>
      </p:sp>
      <p:sp>
        <p:nvSpPr>
          <p:cNvPr id="187" name="Google Shape;187;p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Clr>
                <a:schemeClr val="dk1"/>
              </a:buClr>
              <a:buSzPts val="1100"/>
              <a:buFont typeface="Arial"/>
              <a:buNone/>
            </a:pPr>
            <a:r>
              <a:rPr b="1" lang="es" sz="1500"/>
              <a:t>CSS Interno</a:t>
            </a:r>
            <a:r>
              <a:rPr lang="es" sz="1500"/>
              <a:t>: Incluimos la etiqueta </a:t>
            </a:r>
            <a:r>
              <a:rPr b="1" lang="es" sz="1500"/>
              <a:t>&lt;style&gt;</a:t>
            </a:r>
            <a:r>
              <a:rPr lang="es" sz="1500"/>
              <a:t> dentro del </a:t>
            </a:r>
            <a:r>
              <a:rPr b="1" lang="es" sz="1500"/>
              <a:t>&lt;head&gt;</a:t>
            </a:r>
            <a:r>
              <a:rPr lang="es" sz="1500"/>
              <a:t> en nuestro documento. Opción menos recomendable:</a:t>
            </a:r>
            <a:endParaRPr sz="1500"/>
          </a:p>
        </p:txBody>
      </p:sp>
      <p:pic>
        <p:nvPicPr>
          <p:cNvPr id="188" name="Google Shape;188;p7"/>
          <p:cNvPicPr preferRelativeResize="0"/>
          <p:nvPr/>
        </p:nvPicPr>
        <p:blipFill rotWithShape="1">
          <a:blip r:embed="rId3">
            <a:alphaModFix/>
          </a:blip>
          <a:srcRect b="0" l="0" r="0" t="0"/>
          <a:stretch/>
        </p:blipFill>
        <p:spPr>
          <a:xfrm>
            <a:off x="723075" y="2060025"/>
            <a:ext cx="2767900" cy="1442275"/>
          </a:xfrm>
          <a:prstGeom prst="rect">
            <a:avLst/>
          </a:prstGeom>
          <a:noFill/>
          <a:ln>
            <a:noFill/>
          </a:ln>
        </p:spPr>
      </p:pic>
      <p:pic>
        <p:nvPicPr>
          <p:cNvPr id="189" name="Google Shape;189;p7"/>
          <p:cNvPicPr preferRelativeResize="0"/>
          <p:nvPr/>
        </p:nvPicPr>
        <p:blipFill rotWithShape="1">
          <a:blip r:embed="rId4">
            <a:alphaModFix/>
          </a:blip>
          <a:srcRect b="23750" l="0" r="0" t="17182"/>
          <a:stretch/>
        </p:blipFill>
        <p:spPr>
          <a:xfrm>
            <a:off x="4066950" y="2494801"/>
            <a:ext cx="3940350" cy="527575"/>
          </a:xfrm>
          <a:prstGeom prst="rect">
            <a:avLst/>
          </a:prstGeom>
          <a:noFill/>
          <a:ln>
            <a:noFill/>
          </a:ln>
        </p:spPr>
      </p:pic>
      <p:sp>
        <p:nvSpPr>
          <p:cNvPr id="190" name="Google Shape;190;p7"/>
          <p:cNvSpPr txBox="1"/>
          <p:nvPr>
            <p:ph idx="1" type="body"/>
          </p:nvPr>
        </p:nvSpPr>
        <p:spPr>
          <a:xfrm>
            <a:off x="434700" y="3750525"/>
            <a:ext cx="8104800" cy="6423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Clr>
                <a:schemeClr val="dk1"/>
              </a:buClr>
              <a:buSzPts val="1100"/>
              <a:buFont typeface="Arial"/>
              <a:buNone/>
            </a:pPr>
            <a:r>
              <a:rPr lang="es" sz="1500"/>
              <a:t>En el ejemplo anterior todas las etiquetas </a:t>
            </a:r>
            <a:r>
              <a:rPr b="1" lang="es" sz="1500"/>
              <a:t>&lt;h1&gt;</a:t>
            </a:r>
            <a:r>
              <a:rPr lang="es" sz="1500"/>
              <a:t> tendrán color de fuente blanco y  fondo de color rojo.</a:t>
            </a:r>
            <a:endParaRPr i="1"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¿Cómo incorporamos CSS?</a:t>
            </a:r>
            <a:endParaRPr/>
          </a:p>
        </p:txBody>
      </p:sp>
      <p:sp>
        <p:nvSpPr>
          <p:cNvPr id="196" name="Google Shape;196;p8"/>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Clr>
                <a:schemeClr val="dk1"/>
              </a:buClr>
              <a:buSzPts val="1100"/>
              <a:buFont typeface="Arial"/>
              <a:buNone/>
            </a:pPr>
            <a:r>
              <a:rPr b="1" lang="es" sz="1500"/>
              <a:t>CSS Externo</a:t>
            </a:r>
            <a:r>
              <a:rPr lang="es" sz="1500"/>
              <a:t>: En el </a:t>
            </a:r>
            <a:r>
              <a:rPr b="1" i="1" lang="es" sz="1500"/>
              <a:t>head </a:t>
            </a:r>
            <a:r>
              <a:rPr lang="es" sz="1500"/>
              <a:t>del documento HTML tenemos que incluir una referencia al archivo .css dentro del elemento </a:t>
            </a:r>
            <a:r>
              <a:rPr i="1" lang="es" sz="1500"/>
              <a:t>&lt;link&gt;</a:t>
            </a:r>
            <a:r>
              <a:rPr lang="es" sz="1500"/>
              <a:t>. Es la forma más recomendada.</a:t>
            </a:r>
            <a:endParaRPr sz="1500"/>
          </a:p>
        </p:txBody>
      </p:sp>
      <p:pic>
        <p:nvPicPr>
          <p:cNvPr id="197" name="Google Shape;197;p8"/>
          <p:cNvPicPr preferRelativeResize="0"/>
          <p:nvPr/>
        </p:nvPicPr>
        <p:blipFill rotWithShape="1">
          <a:blip r:embed="rId3">
            <a:alphaModFix/>
          </a:blip>
          <a:srcRect b="0" l="0" r="0" t="0"/>
          <a:stretch/>
        </p:blipFill>
        <p:spPr>
          <a:xfrm>
            <a:off x="2292438" y="1914676"/>
            <a:ext cx="4861275" cy="419775"/>
          </a:xfrm>
          <a:prstGeom prst="rect">
            <a:avLst/>
          </a:prstGeom>
          <a:noFill/>
          <a:ln>
            <a:noFill/>
          </a:ln>
        </p:spPr>
      </p:pic>
      <p:sp>
        <p:nvSpPr>
          <p:cNvPr id="198" name="Google Shape;198;p8"/>
          <p:cNvSpPr txBox="1"/>
          <p:nvPr>
            <p:ph idx="1" type="body"/>
          </p:nvPr>
        </p:nvSpPr>
        <p:spPr>
          <a:xfrm>
            <a:off x="423300" y="2261850"/>
            <a:ext cx="8280000" cy="23361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s" sz="1500"/>
              <a:t>La referencia al archivo externo debe incluir </a:t>
            </a:r>
            <a:r>
              <a:rPr b="1" i="1" lang="es" sz="1500"/>
              <a:t>la ruta completa, el nombre del archivo y su extensión</a:t>
            </a:r>
            <a:r>
              <a:rPr lang="es" sz="1500"/>
              <a:t> si se encuentra en alguna subcarpeta dentro del proyecto.</a:t>
            </a:r>
            <a:endParaRPr sz="1500"/>
          </a:p>
          <a:p>
            <a:pPr indent="0" lvl="0" marL="0" rtl="0" algn="l">
              <a:lnSpc>
                <a:spcPct val="95000"/>
              </a:lnSpc>
              <a:spcBef>
                <a:spcPts val="1200"/>
              </a:spcBef>
              <a:spcAft>
                <a:spcPts val="0"/>
              </a:spcAft>
              <a:buClr>
                <a:schemeClr val="dk1"/>
              </a:buClr>
              <a:buSzPts val="1100"/>
              <a:buFont typeface="Arial"/>
              <a:buNone/>
            </a:pPr>
            <a:r>
              <a:rPr lang="es" sz="1500"/>
              <a:t>En caso de que el archivo de estilos se encuentre en la misma carpeta que el documento HTML, únicamente se debe incluir el</a:t>
            </a:r>
            <a:r>
              <a:rPr b="1" i="1" lang="es" sz="1500"/>
              <a:t> nombre del archivo y su extensión.</a:t>
            </a:r>
            <a:r>
              <a:rPr lang="es" sz="1500"/>
              <a:t> </a:t>
            </a:r>
            <a:r>
              <a:rPr b="1" i="1" lang="es" sz="1500"/>
              <a:t> </a:t>
            </a:r>
            <a:r>
              <a:rPr lang="es" sz="1500"/>
              <a:t>Recordemos que es aconsejable mantener estos archivos (CSS y HTML) en carpetas separadas.</a:t>
            </a:r>
            <a:endParaRPr sz="1500"/>
          </a:p>
          <a:p>
            <a:pPr indent="0" lvl="0" marL="0" rtl="0" algn="l">
              <a:lnSpc>
                <a:spcPct val="95000"/>
              </a:lnSpc>
              <a:spcBef>
                <a:spcPts val="1200"/>
              </a:spcBef>
              <a:spcAft>
                <a:spcPts val="1200"/>
              </a:spcAft>
              <a:buClr>
                <a:schemeClr val="dk1"/>
              </a:buClr>
              <a:buSzPts val="1100"/>
              <a:buFont typeface="Arial"/>
              <a:buNone/>
            </a:pPr>
            <a:r>
              <a:rPr lang="es" sz="1500"/>
              <a:t>Por ejemplo: </a:t>
            </a:r>
            <a:r>
              <a:rPr lang="es" sz="1500">
                <a:latin typeface="Consolas"/>
                <a:ea typeface="Consolas"/>
                <a:cs typeface="Consolas"/>
                <a:sym typeface="Consolas"/>
              </a:rPr>
              <a:t>href="css/estilos.css"</a:t>
            </a:r>
            <a:r>
              <a:rPr lang="es" sz="1500"/>
              <a:t> o </a:t>
            </a:r>
            <a:r>
              <a:rPr lang="es" sz="1500">
                <a:latin typeface="Consolas"/>
                <a:ea typeface="Consolas"/>
                <a:cs typeface="Consolas"/>
                <a:sym typeface="Consolas"/>
              </a:rPr>
              <a:t>href="estilos.css"</a:t>
            </a:r>
            <a:endParaRPr sz="1500">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Estructura</a:t>
            </a:r>
            <a:endParaRPr/>
          </a:p>
        </p:txBody>
      </p:sp>
      <p:sp>
        <p:nvSpPr>
          <p:cNvPr id="204" name="Google Shape;204;p9"/>
          <p:cNvSpPr txBox="1"/>
          <p:nvPr>
            <p:ph idx="1" type="body"/>
          </p:nvPr>
        </p:nvSpPr>
        <p:spPr>
          <a:xfrm>
            <a:off x="432025" y="1170125"/>
            <a:ext cx="8280000" cy="34527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b="1" lang="es" sz="1500"/>
              <a:t>Selector (1): </a:t>
            </a:r>
            <a:r>
              <a:rPr lang="es" sz="1500"/>
              <a:t>Indica el elemento al cual vamos a aplicar una regla de estilo.</a:t>
            </a:r>
            <a:endParaRPr sz="1500"/>
          </a:p>
          <a:p>
            <a:pPr indent="0" lvl="0" marL="0" rtl="0" algn="l">
              <a:lnSpc>
                <a:spcPct val="95000"/>
              </a:lnSpc>
              <a:spcBef>
                <a:spcPts val="0"/>
              </a:spcBef>
              <a:spcAft>
                <a:spcPts val="0"/>
              </a:spcAft>
              <a:buClr>
                <a:schemeClr val="dk1"/>
              </a:buClr>
              <a:buSzPts val="1100"/>
              <a:buFont typeface="Arial"/>
              <a:buNone/>
            </a:pPr>
            <a:r>
              <a:rPr b="1" lang="es" sz="1500"/>
              <a:t>Propiedad (2) y Valor (3): </a:t>
            </a:r>
            <a:r>
              <a:rPr lang="es" sz="1500"/>
              <a:t>Especifica qué característica voy a afectar de un elemento y qué valor tomará.</a:t>
            </a:r>
            <a:endParaRPr sz="1500"/>
          </a:p>
          <a:p>
            <a:pPr indent="0" lvl="0" marL="0" rtl="0" algn="l">
              <a:lnSpc>
                <a:spcPct val="95000"/>
              </a:lnSpc>
              <a:spcBef>
                <a:spcPts val="0"/>
              </a:spcBef>
              <a:spcAft>
                <a:spcPts val="0"/>
              </a:spcAft>
              <a:buClr>
                <a:schemeClr val="dk1"/>
              </a:buClr>
              <a:buSzPts val="1100"/>
              <a:buFont typeface="Arial"/>
              <a:buNone/>
            </a:pPr>
            <a:r>
              <a:rPr b="1" lang="es" sz="1500"/>
              <a:t>Bloque de declaración (4): </a:t>
            </a:r>
            <a:r>
              <a:rPr lang="es" sz="1500"/>
              <a:t>Indica el estilo que le daremos al selector.</a:t>
            </a:r>
            <a:endParaRPr sz="1500"/>
          </a:p>
        </p:txBody>
      </p:sp>
      <p:pic>
        <p:nvPicPr>
          <p:cNvPr id="205" name="Google Shape;205;p9"/>
          <p:cNvPicPr preferRelativeResize="0"/>
          <p:nvPr/>
        </p:nvPicPr>
        <p:blipFill rotWithShape="1">
          <a:blip r:embed="rId3">
            <a:alphaModFix/>
          </a:blip>
          <a:srcRect b="0" l="0" r="0" t="0"/>
          <a:stretch/>
        </p:blipFill>
        <p:spPr>
          <a:xfrm>
            <a:off x="1251025" y="2383000"/>
            <a:ext cx="3438525" cy="1590675"/>
          </a:xfrm>
          <a:prstGeom prst="rect">
            <a:avLst/>
          </a:prstGeom>
          <a:noFill/>
          <a:ln>
            <a:noFill/>
          </a:ln>
        </p:spPr>
      </p:pic>
      <p:pic>
        <p:nvPicPr>
          <p:cNvPr id="206" name="Google Shape;206;p9"/>
          <p:cNvPicPr preferRelativeResize="0"/>
          <p:nvPr/>
        </p:nvPicPr>
        <p:blipFill rotWithShape="1">
          <a:blip r:embed="rId4">
            <a:alphaModFix/>
          </a:blip>
          <a:srcRect b="0" l="0" r="0" t="0"/>
          <a:stretch/>
        </p:blipFill>
        <p:spPr>
          <a:xfrm>
            <a:off x="4981775" y="2452913"/>
            <a:ext cx="3009900" cy="1219200"/>
          </a:xfrm>
          <a:prstGeom prst="rect">
            <a:avLst/>
          </a:prstGeom>
          <a:noFill/>
          <a:ln>
            <a:noFill/>
          </a:ln>
        </p:spPr>
      </p:pic>
      <p:sp>
        <p:nvSpPr>
          <p:cNvPr id="207" name="Google Shape;207;p9"/>
          <p:cNvSpPr txBox="1"/>
          <p:nvPr>
            <p:ph idx="1" type="body"/>
          </p:nvPr>
        </p:nvSpPr>
        <p:spPr>
          <a:xfrm>
            <a:off x="820275" y="2390850"/>
            <a:ext cx="546900" cy="361800"/>
          </a:xfrm>
          <a:prstGeom prst="rect">
            <a:avLst/>
          </a:prstGeom>
          <a:noFill/>
          <a:ln>
            <a:noFill/>
          </a:ln>
        </p:spPr>
        <p:txBody>
          <a:bodyPr anchorCtr="0" anchor="t" bIns="91425" lIns="91425" spcFirstLastPara="1" rIns="91425" wrap="square" tIns="91425">
            <a:noAutofit/>
          </a:bodyPr>
          <a:lstStyle/>
          <a:p>
            <a:pPr indent="0" lvl="0" marL="0" rtl="0" algn="ctr">
              <a:lnSpc>
                <a:spcPct val="95000"/>
              </a:lnSpc>
              <a:spcBef>
                <a:spcPts val="0"/>
              </a:spcBef>
              <a:spcAft>
                <a:spcPts val="0"/>
              </a:spcAft>
              <a:buClr>
                <a:schemeClr val="dk1"/>
              </a:buClr>
              <a:buSzPts val="1100"/>
              <a:buFont typeface="Arial"/>
              <a:buNone/>
            </a:pPr>
            <a:r>
              <a:rPr b="1" lang="es" sz="1500"/>
              <a:t>(1)</a:t>
            </a:r>
            <a:endParaRPr b="1" sz="1500"/>
          </a:p>
        </p:txBody>
      </p:sp>
      <p:sp>
        <p:nvSpPr>
          <p:cNvPr id="208" name="Google Shape;208;p9"/>
          <p:cNvSpPr txBox="1"/>
          <p:nvPr>
            <p:ph idx="1" type="body"/>
          </p:nvPr>
        </p:nvSpPr>
        <p:spPr>
          <a:xfrm>
            <a:off x="2112375" y="2390850"/>
            <a:ext cx="546900" cy="361800"/>
          </a:xfrm>
          <a:prstGeom prst="rect">
            <a:avLst/>
          </a:prstGeom>
          <a:noFill/>
          <a:ln>
            <a:noFill/>
          </a:ln>
        </p:spPr>
        <p:txBody>
          <a:bodyPr anchorCtr="0" anchor="t" bIns="91425" lIns="91425" spcFirstLastPara="1" rIns="91425" wrap="square" tIns="91425">
            <a:noAutofit/>
          </a:bodyPr>
          <a:lstStyle/>
          <a:p>
            <a:pPr indent="0" lvl="0" marL="0" rtl="0" algn="ctr">
              <a:lnSpc>
                <a:spcPct val="95000"/>
              </a:lnSpc>
              <a:spcBef>
                <a:spcPts val="0"/>
              </a:spcBef>
              <a:spcAft>
                <a:spcPts val="0"/>
              </a:spcAft>
              <a:buClr>
                <a:schemeClr val="dk1"/>
              </a:buClr>
              <a:buSzPts val="1100"/>
              <a:buFont typeface="Arial"/>
              <a:buNone/>
            </a:pPr>
            <a:r>
              <a:rPr b="1" lang="es" sz="1500">
                <a:solidFill>
                  <a:schemeClr val="lt1"/>
                </a:solidFill>
              </a:rPr>
              <a:t>(2)</a:t>
            </a:r>
            <a:endParaRPr b="1" sz="1500">
              <a:solidFill>
                <a:schemeClr val="lt1"/>
              </a:solidFill>
            </a:endParaRPr>
          </a:p>
        </p:txBody>
      </p:sp>
      <p:sp>
        <p:nvSpPr>
          <p:cNvPr id="209" name="Google Shape;209;p9"/>
          <p:cNvSpPr txBox="1"/>
          <p:nvPr>
            <p:ph idx="1" type="body"/>
          </p:nvPr>
        </p:nvSpPr>
        <p:spPr>
          <a:xfrm>
            <a:off x="3091150" y="2390850"/>
            <a:ext cx="546900" cy="361800"/>
          </a:xfrm>
          <a:prstGeom prst="rect">
            <a:avLst/>
          </a:prstGeom>
          <a:noFill/>
          <a:ln>
            <a:noFill/>
          </a:ln>
        </p:spPr>
        <p:txBody>
          <a:bodyPr anchorCtr="0" anchor="t" bIns="91425" lIns="91425" spcFirstLastPara="1" rIns="91425" wrap="square" tIns="91425">
            <a:noAutofit/>
          </a:bodyPr>
          <a:lstStyle/>
          <a:p>
            <a:pPr indent="0" lvl="0" marL="0" rtl="0" algn="ctr">
              <a:lnSpc>
                <a:spcPct val="95000"/>
              </a:lnSpc>
              <a:spcBef>
                <a:spcPts val="0"/>
              </a:spcBef>
              <a:spcAft>
                <a:spcPts val="0"/>
              </a:spcAft>
              <a:buClr>
                <a:schemeClr val="dk1"/>
              </a:buClr>
              <a:buSzPts val="1100"/>
              <a:buFont typeface="Arial"/>
              <a:buNone/>
            </a:pPr>
            <a:r>
              <a:rPr b="1" lang="es" sz="1500">
                <a:solidFill>
                  <a:schemeClr val="lt1"/>
                </a:solidFill>
              </a:rPr>
              <a:t>(3)</a:t>
            </a:r>
            <a:endParaRPr b="1" sz="1500">
              <a:solidFill>
                <a:schemeClr val="lt1"/>
              </a:solidFill>
            </a:endParaRPr>
          </a:p>
        </p:txBody>
      </p:sp>
      <p:sp>
        <p:nvSpPr>
          <p:cNvPr id="210" name="Google Shape;210;p9"/>
          <p:cNvSpPr txBox="1"/>
          <p:nvPr>
            <p:ph idx="1" type="body"/>
          </p:nvPr>
        </p:nvSpPr>
        <p:spPr>
          <a:xfrm>
            <a:off x="1195025" y="3002275"/>
            <a:ext cx="546900" cy="361800"/>
          </a:xfrm>
          <a:prstGeom prst="rect">
            <a:avLst/>
          </a:prstGeom>
          <a:noFill/>
          <a:ln>
            <a:noFill/>
          </a:ln>
        </p:spPr>
        <p:txBody>
          <a:bodyPr anchorCtr="0" anchor="t" bIns="91425" lIns="91425" spcFirstLastPara="1" rIns="91425" wrap="square" tIns="91425">
            <a:noAutofit/>
          </a:bodyPr>
          <a:lstStyle/>
          <a:p>
            <a:pPr indent="0" lvl="0" marL="0" rtl="0" algn="ctr">
              <a:lnSpc>
                <a:spcPct val="95000"/>
              </a:lnSpc>
              <a:spcBef>
                <a:spcPts val="0"/>
              </a:spcBef>
              <a:spcAft>
                <a:spcPts val="0"/>
              </a:spcAft>
              <a:buClr>
                <a:schemeClr val="dk1"/>
              </a:buClr>
              <a:buSzPts val="1100"/>
              <a:buFont typeface="Arial"/>
              <a:buNone/>
            </a:pPr>
            <a:r>
              <a:rPr b="1" lang="es" sz="1500">
                <a:solidFill>
                  <a:schemeClr val="lt1"/>
                </a:solidFill>
              </a:rPr>
              <a:t>(4)</a:t>
            </a:r>
            <a:endParaRPr b="1" sz="1500">
              <a:solidFill>
                <a:schemeClr val="lt1"/>
              </a:solidFill>
            </a:endParaRPr>
          </a:p>
        </p:txBody>
      </p:sp>
      <p:sp>
        <p:nvSpPr>
          <p:cNvPr id="211" name="Google Shape;211;p9"/>
          <p:cNvSpPr/>
          <p:nvPr/>
        </p:nvSpPr>
        <p:spPr>
          <a:xfrm rot="10800000">
            <a:off x="1679375" y="2826675"/>
            <a:ext cx="159900" cy="678900"/>
          </a:xfrm>
          <a:prstGeom prst="rightBrace">
            <a:avLst>
              <a:gd fmla="val 50000" name="adj1"/>
              <a:gd fmla="val 5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9"/>
          <p:cNvSpPr txBox="1"/>
          <p:nvPr>
            <p:ph idx="1" type="body"/>
          </p:nvPr>
        </p:nvSpPr>
        <p:spPr>
          <a:xfrm>
            <a:off x="432025" y="3881125"/>
            <a:ext cx="8382900" cy="8181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s" sz="1500"/>
              <a:t>Los estilos se </a:t>
            </a:r>
            <a:r>
              <a:rPr b="1" lang="es" sz="1500"/>
              <a:t>heredan </a:t>
            </a:r>
            <a:r>
              <a:rPr lang="es" sz="1500"/>
              <a:t>de una etiqueta a otra. Si tenemos declarado en el </a:t>
            </a:r>
            <a:r>
              <a:rPr b="1" lang="es" sz="1500"/>
              <a:t>&lt;body&gt;</a:t>
            </a:r>
            <a:r>
              <a:rPr lang="es" sz="1500"/>
              <a:t> unos estilos, en muchos casos, estas declaraciones también afectarán a etiquetas que estén dentro del </a:t>
            </a:r>
            <a:r>
              <a:rPr b="1" lang="es" sz="1500"/>
              <a:t>body</a:t>
            </a:r>
            <a:r>
              <a:rPr lang="es" sz="1500"/>
              <a:t>.</a:t>
            </a:r>
            <a:endParaRPr sz="1500"/>
          </a:p>
          <a:p>
            <a:pPr indent="0" lvl="0" marL="0" rtl="0" algn="l">
              <a:lnSpc>
                <a:spcPct val="95000"/>
              </a:lnSpc>
              <a:spcBef>
                <a:spcPts val="0"/>
              </a:spcBef>
              <a:spcAft>
                <a:spcPts val="0"/>
              </a:spcAft>
              <a:buClr>
                <a:schemeClr val="dk1"/>
              </a:buClr>
              <a:buSzPts val="1100"/>
              <a:buFont typeface="Arial"/>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