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8"/>
  </p:notesMasterIdLst>
  <p:sldIdLst>
    <p:sldId id="261" r:id="rId2"/>
    <p:sldId id="302" r:id="rId3"/>
    <p:sldId id="376" r:id="rId4"/>
    <p:sldId id="415" r:id="rId5"/>
    <p:sldId id="413" r:id="rId6"/>
    <p:sldId id="414" r:id="rId7"/>
    <p:sldId id="417" r:id="rId8"/>
    <p:sldId id="412" r:id="rId9"/>
    <p:sldId id="338" r:id="rId10"/>
    <p:sldId id="336" r:id="rId11"/>
    <p:sldId id="340" r:id="rId12"/>
    <p:sldId id="339" r:id="rId13"/>
    <p:sldId id="337" r:id="rId14"/>
    <p:sldId id="345" r:id="rId15"/>
    <p:sldId id="342" r:id="rId16"/>
    <p:sldId id="347" r:id="rId17"/>
    <p:sldId id="346" r:id="rId18"/>
    <p:sldId id="348" r:id="rId19"/>
    <p:sldId id="363" r:id="rId20"/>
    <p:sldId id="364" r:id="rId21"/>
    <p:sldId id="365" r:id="rId22"/>
    <p:sldId id="366" r:id="rId23"/>
    <p:sldId id="367" r:id="rId24"/>
    <p:sldId id="384" r:id="rId25"/>
    <p:sldId id="385" r:id="rId26"/>
    <p:sldId id="383" r:id="rId27"/>
    <p:sldId id="334" r:id="rId28"/>
    <p:sldId id="350" r:id="rId29"/>
    <p:sldId id="388" r:id="rId30"/>
    <p:sldId id="354" r:id="rId31"/>
    <p:sldId id="387" r:id="rId32"/>
    <p:sldId id="389" r:id="rId33"/>
    <p:sldId id="352" r:id="rId34"/>
    <p:sldId id="351" r:id="rId35"/>
    <p:sldId id="416" r:id="rId36"/>
    <p:sldId id="325" r:id="rId3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3743" autoAdjust="0"/>
  </p:normalViewPr>
  <p:slideViewPr>
    <p:cSldViewPr>
      <p:cViewPr>
        <p:scale>
          <a:sx n="71" d="100"/>
          <a:sy n="71" d="100"/>
        </p:scale>
        <p:origin x="-142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BC11-22FA-4CB8-907D-F1E7CBE05C78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B505-AC4C-4931-AAB2-B3F432EDB34C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EB2C-3092-42EE-9A25-38930FEC866B}" type="datetimeFigureOut">
              <a:rPr lang="it-IT" smtClean="0"/>
              <a:pPr/>
              <a:t>28-08-2014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C474-AB2A-4F5B-9CEE-968F01BCCA42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lania\Desktop\dummiesgis.png"/>
          <p:cNvPicPr>
            <a:picLocks noChangeAspect="1" noChangeArrowheads="1"/>
          </p:cNvPicPr>
          <p:nvPr/>
        </p:nvPicPr>
        <p:blipFill>
          <a:blip r:embed="rId2" cstate="print"/>
          <a:srcRect r="57835"/>
          <a:stretch>
            <a:fillRect/>
          </a:stretch>
        </p:blipFill>
        <p:spPr bwMode="auto">
          <a:xfrm>
            <a:off x="1043608" y="1412776"/>
            <a:ext cx="2808312" cy="1004389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323528" y="4005064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i="1" dirty="0" smtClean="0"/>
              <a:t>Isabella </a:t>
            </a:r>
            <a:r>
              <a:rPr lang="en-US" sz="2000" b="1" i="1" dirty="0" err="1" smtClean="0"/>
              <a:t>Monne</a:t>
            </a:r>
            <a:endParaRPr lang="en-US" sz="2000" b="1" i="1" dirty="0" smtClean="0"/>
          </a:p>
          <a:p>
            <a:pPr algn="r"/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FAO/OIE and National Reference Laboratory for avian influenza &amp; Newcastle disease</a:t>
            </a:r>
            <a:br>
              <a:rPr lang="en-US" sz="2000" i="1" dirty="0" smtClean="0"/>
            </a:br>
            <a:r>
              <a:rPr lang="en-US" sz="2000" i="1" dirty="0" err="1" smtClean="0"/>
              <a:t>Istituto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Zooprofilattico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Sperimentale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delle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Venezie</a:t>
            </a:r>
            <a:r>
              <a:rPr lang="en-US" sz="2000" i="1" dirty="0" smtClean="0"/>
              <a:t> (IZSVe) </a:t>
            </a:r>
            <a:br>
              <a:rPr lang="en-US" sz="2000" i="1" dirty="0" smtClean="0"/>
            </a:br>
            <a:r>
              <a:rPr lang="en-US" sz="2000" i="1" dirty="0" err="1" smtClean="0"/>
              <a:t>Legnaro</a:t>
            </a:r>
            <a:r>
              <a:rPr lang="en-US" sz="2000" i="1" dirty="0" smtClean="0"/>
              <a:t> (Padova), Italy</a:t>
            </a:r>
          </a:p>
          <a:p>
            <a:pPr algn="r"/>
            <a:r>
              <a:rPr lang="en-US" sz="2000" i="1" dirty="0" smtClean="0"/>
              <a:t>imonne@izsvenezie.it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51920" y="1484784"/>
            <a:ext cx="52920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400" dirty="0" smtClean="0"/>
              <a:t>&amp; HPAI H5N1 </a:t>
            </a:r>
            <a:r>
              <a:rPr lang="en-GB" sz="4400" dirty="0" smtClean="0"/>
              <a:t>analysis</a:t>
            </a:r>
            <a:endParaRPr lang="it-IT" sz="44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 l="27168" t="10710" r="27157" b="22511"/>
          <a:stretch>
            <a:fillRect/>
          </a:stretch>
        </p:blipFill>
        <p:spPr bwMode="auto">
          <a:xfrm>
            <a:off x="2987824" y="980728"/>
            <a:ext cx="567368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e 4"/>
          <p:cNvSpPr/>
          <p:nvPr/>
        </p:nvSpPr>
        <p:spPr>
          <a:xfrm>
            <a:off x="7308304" y="5877272"/>
            <a:ext cx="165618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924944"/>
            <a:ext cx="685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323528" y="126876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Select</a:t>
            </a:r>
            <a:r>
              <a:rPr lang="it-IT" dirty="0" smtClean="0"/>
              <a:t> the file “H5N1_nomenclature.txt”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WHO nomenclature system</a:t>
            </a:r>
            <a:endParaRPr lang="it-IT" dirty="0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16416" y="6165304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6200775"/>
            <a:ext cx="32099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5267065" cy="535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5580112" y="126876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Now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loaded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H5N1 </a:t>
            </a:r>
            <a:r>
              <a:rPr lang="it-IT" dirty="0" err="1" smtClean="0"/>
              <a:t>workset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280920" cy="140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708920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827584" y="17008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Go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Browse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7584" y="443711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H5N1 HA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collected</a:t>
            </a:r>
            <a:r>
              <a:rPr lang="it-IT" dirty="0" smtClean="0"/>
              <a:t> in </a:t>
            </a:r>
            <a:r>
              <a:rPr lang="it-IT" dirty="0" err="1" smtClean="0"/>
              <a:t>Egypt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2013 and 2014 and download </a:t>
            </a:r>
            <a:r>
              <a:rPr lang="it-IT" dirty="0" err="1" smtClean="0"/>
              <a:t>one</a:t>
            </a:r>
            <a:r>
              <a:rPr lang="it-IT" dirty="0" smtClean="0"/>
              <a:t> or more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1560" y="11967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III) 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GISAID database in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workset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6990592" cy="519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6165304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tangolo 3"/>
          <p:cNvSpPr/>
          <p:nvPr/>
        </p:nvSpPr>
        <p:spPr>
          <a:xfrm>
            <a:off x="2051720" y="3429000"/>
            <a:ext cx="360040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051720" y="2492896"/>
            <a:ext cx="5472608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953791" y="5162550"/>
            <a:ext cx="2875384" cy="235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918276" cy="31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077074"/>
            <a:ext cx="4320480" cy="21602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6376" y="6021290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tangolo 9"/>
          <p:cNvSpPr/>
          <p:nvPr/>
        </p:nvSpPr>
        <p:spPr>
          <a:xfrm>
            <a:off x="5148064" y="4509122"/>
            <a:ext cx="792088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3268985" y="3041899"/>
            <a:ext cx="393948" cy="183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2708398">
            <a:off x="4248401" y="3502070"/>
            <a:ext cx="792088" cy="43204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827584" y="112474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or more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interest and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</a:t>
            </a:r>
            <a:r>
              <a:rPr lang="it-IT" dirty="0" err="1" smtClean="0"/>
              <a:t>workset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12874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tangolo 2"/>
          <p:cNvSpPr/>
          <p:nvPr/>
        </p:nvSpPr>
        <p:spPr>
          <a:xfrm>
            <a:off x="2339752" y="2708920"/>
            <a:ext cx="482453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339752" y="3573016"/>
            <a:ext cx="3260948" cy="15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411760" y="5085184"/>
            <a:ext cx="25922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4547024">
            <a:off x="7442172" y="6071228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827584" y="98072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Now</a:t>
            </a:r>
            <a:r>
              <a:rPr lang="it-IT" dirty="0" smtClean="0"/>
              <a:t> download </a:t>
            </a:r>
            <a:r>
              <a:rPr lang="it-IT" dirty="0" err="1" smtClean="0"/>
              <a:t>Russian</a:t>
            </a:r>
            <a:r>
              <a:rPr lang="it-IT" dirty="0" smtClean="0"/>
              <a:t> H5N1 HA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collected</a:t>
            </a:r>
            <a:r>
              <a:rPr lang="it-IT" dirty="0" smtClean="0"/>
              <a:t> in 2008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665756" cy="36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4797152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708920"/>
            <a:ext cx="5760640" cy="28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284984"/>
            <a:ext cx="5184576" cy="2592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5589240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056784" cy="129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2708920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05064"/>
            <a:ext cx="7861573" cy="11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869160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971600" y="134076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Open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workset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visualize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655483" cy="42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/>
          <p:cNvSpPr/>
          <p:nvPr/>
        </p:nvSpPr>
        <p:spPr>
          <a:xfrm>
            <a:off x="1043608" y="3284984"/>
            <a:ext cx="640871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292080" y="4581128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187624" y="378904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last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are the </a:t>
            </a:r>
            <a:r>
              <a:rPr lang="it-IT" dirty="0" err="1" smtClean="0"/>
              <a:t>sequences</a:t>
            </a:r>
            <a:r>
              <a:rPr lang="it-IT" dirty="0" smtClean="0"/>
              <a:t> under </a:t>
            </a:r>
            <a:r>
              <a:rPr lang="it-IT" dirty="0" err="1" smtClean="0"/>
              <a:t>study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6912768" cy="43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043608" y="105273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IV) </a:t>
            </a:r>
            <a:r>
              <a:rPr lang="it-IT" dirty="0" err="1" smtClean="0"/>
              <a:t>Blast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under </a:t>
            </a:r>
            <a:r>
              <a:rPr lang="it-IT" dirty="0" err="1" smtClean="0"/>
              <a:t>study</a:t>
            </a:r>
            <a:endParaRPr lang="it-IT" dirty="0" smtClean="0"/>
          </a:p>
          <a:p>
            <a:r>
              <a:rPr lang="it-IT" dirty="0" smtClean="0"/>
              <a:t>Open the first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clicking</a:t>
            </a:r>
            <a:r>
              <a:rPr lang="it-IT" dirty="0" smtClean="0"/>
              <a:t> on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4077072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49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ttore 2 6"/>
          <p:cNvCxnSpPr/>
          <p:nvPr/>
        </p:nvCxnSpPr>
        <p:spPr>
          <a:xfrm>
            <a:off x="971600" y="249289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536" y="33569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Enter</a:t>
            </a:r>
            <a:r>
              <a:rPr lang="it-IT" dirty="0" smtClean="0"/>
              <a:t> and </a:t>
            </a:r>
            <a:r>
              <a:rPr lang="it-IT" dirty="0" err="1" smtClean="0"/>
              <a:t>search</a:t>
            </a:r>
            <a:r>
              <a:rPr lang="it-IT" dirty="0" smtClean="0"/>
              <a:t> in GISAID database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3131840" y="2420888"/>
            <a:ext cx="0" cy="19050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123728" y="4293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Create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workset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683568" y="1988840"/>
            <a:ext cx="864096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2915816" y="2004060"/>
            <a:ext cx="1008484" cy="350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>
            <a:off x="4932040" y="2420888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995936" y="32129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Upload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3995936" y="2004060"/>
            <a:ext cx="2039104" cy="335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/>
          <p:cNvCxnSpPr/>
          <p:nvPr/>
        </p:nvCxnSpPr>
        <p:spPr>
          <a:xfrm>
            <a:off x="6300192" y="2420888"/>
            <a:ext cx="0" cy="18636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5292080" y="4293097"/>
            <a:ext cx="1741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Set the information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visualize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sample in the database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084168" y="2004060"/>
            <a:ext cx="903372" cy="342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>
            <a:off x="7668344" y="2420888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660232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Perform</a:t>
            </a:r>
            <a:r>
              <a:rPr lang="it-IT" dirty="0" smtClean="0"/>
              <a:t> BLAST </a:t>
            </a:r>
            <a:r>
              <a:rPr lang="it-IT" dirty="0" err="1" smtClean="0"/>
              <a:t>research</a:t>
            </a:r>
            <a:r>
              <a:rPr lang="it-IT" dirty="0" smtClean="0"/>
              <a:t>, </a:t>
            </a:r>
            <a:r>
              <a:rPr lang="it-IT" dirty="0" err="1" smtClean="0"/>
              <a:t>alignment</a:t>
            </a:r>
            <a:r>
              <a:rPr lang="it-IT" dirty="0" smtClean="0"/>
              <a:t> and </a:t>
            </a:r>
            <a:r>
              <a:rPr lang="it-IT" dirty="0" err="1" smtClean="0"/>
              <a:t>phylogenetic</a:t>
            </a:r>
            <a:r>
              <a:rPr lang="it-IT" dirty="0" smtClean="0"/>
              <a:t> </a:t>
            </a:r>
            <a:r>
              <a:rPr lang="it-IT" dirty="0" err="1" smtClean="0"/>
              <a:t>analyses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092280" y="2004060"/>
            <a:ext cx="1008484" cy="350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  <p:bldP spid="15" grpId="0"/>
      <p:bldP spid="16" grpId="0" animBg="1"/>
      <p:bldP spid="21" grpId="0"/>
      <p:bldP spid="22" grpId="0" animBg="1"/>
      <p:bldP spid="25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65983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611560" y="105273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opened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r>
              <a:rPr lang="it-IT" dirty="0" smtClean="0"/>
              <a:t> click on 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95536" y="1916832"/>
            <a:ext cx="1584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Blast</a:t>
            </a:r>
            <a:r>
              <a:rPr lang="it-IT" dirty="0" smtClean="0"/>
              <a:t> HA</a:t>
            </a:r>
          </a:p>
          <a:p>
            <a:endParaRPr lang="it-IT" dirty="0" smtClean="0"/>
          </a:p>
          <a:p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Blast</a:t>
            </a:r>
            <a:r>
              <a:rPr lang="it-IT" dirty="0" smtClean="0"/>
              <a:t> the nucleotide </a:t>
            </a:r>
            <a:r>
              <a:rPr lang="it-IT" dirty="0" err="1" smtClean="0"/>
              <a:t>sequence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Blast</a:t>
            </a:r>
            <a:r>
              <a:rPr lang="it-IT" dirty="0" smtClean="0"/>
              <a:t> gene HA</a:t>
            </a:r>
          </a:p>
          <a:p>
            <a:r>
              <a:rPr lang="it-IT" dirty="0" smtClean="0"/>
              <a:t> </a:t>
            </a:r>
          </a:p>
          <a:p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blast</a:t>
            </a:r>
            <a:r>
              <a:rPr lang="it-IT" dirty="0" smtClean="0"/>
              <a:t> the </a:t>
            </a:r>
            <a:r>
              <a:rPr lang="it-IT" dirty="0" err="1" smtClean="0"/>
              <a:t>aminoacidic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endParaRPr lang="it-IT" dirty="0"/>
          </a:p>
        </p:txBody>
      </p:sp>
      <p:sp>
        <p:nvSpPr>
          <p:cNvPr id="6" name="Freccia a destra 5"/>
          <p:cNvSpPr/>
          <p:nvPr/>
        </p:nvSpPr>
        <p:spPr>
          <a:xfrm>
            <a:off x="1907704" y="4797152"/>
            <a:ext cx="5112568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763688" y="2348880"/>
            <a:ext cx="5112568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6336" y="2636912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827584" y="105273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enter</a:t>
            </a:r>
            <a:r>
              <a:rPr lang="it-IT" dirty="0" smtClean="0"/>
              <a:t> in the </a:t>
            </a:r>
            <a:r>
              <a:rPr lang="it-IT" dirty="0" err="1" smtClean="0"/>
              <a:t>Blast</a:t>
            </a:r>
            <a:r>
              <a:rPr lang="it-IT" dirty="0" smtClean="0"/>
              <a:t> </a:t>
            </a:r>
            <a:r>
              <a:rPr lang="it-IT" dirty="0" err="1" smtClean="0"/>
              <a:t>page</a:t>
            </a:r>
            <a:endParaRPr lang="it-IT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6710443" cy="450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4288" y="5733256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tangolo 7"/>
          <p:cNvSpPr/>
          <p:nvPr/>
        </p:nvSpPr>
        <p:spPr>
          <a:xfrm>
            <a:off x="1763688" y="4149080"/>
            <a:ext cx="129614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3203848" y="422108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choose</a:t>
            </a:r>
            <a:r>
              <a:rPr lang="it-IT" dirty="0" smtClean="0"/>
              <a:t> the database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6207832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AutoShape 4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3558" name="AutoShape 6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3560" name="AutoShape 8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3562" name="AutoShape 10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3564" name="AutoShape 12" descr="data:image/jpeg;base64,/9j/4AAQSkZJRgABAQAAAQABAAD/2wCEAAkGBxQSEhQQEBAUFBQVEBQQDxAVEBUQEBAUFBQWFhQUFBQYHCggGBolHBQUITEhJSkrLi4uFx8zODMsNygtLisBCgoKDQ0NFA8PFywcHBwrLCsuLjcsLS0sKyssNzguMjc3LDcsLCsrNzMsLDc3NzgsKzc3LC4sLissLisuKy4sLP/AABEIANEA8QMBIgACEQEDEQH/xAAcAAABBQEBAQAAAAAAAAAAAAAAAgMEBQYBBwj/xABCEAACAQMABwQGBwUHBQAAAAAAAQIDBBEFEiExQVFhBnGBkRMiMqGx0UJScoKSweEHFENT8BUjYoOTsvEWM1Si0v/EABcBAQEBAQAAAAAAAAAAAAAAAAABAwL/xAAhEQEAAgICAgIDAAAAAAAAAAAAAQIRMQMTEjIhUkFRgf/aAAwDAQACEQMRAD8A9xAAAAAAAAADh0AADh0AA4dAAOHQADh0AA4dADgHQA4B0AOAdAAOHQA4B0AOHQADh0AAAAAAAAAOHQAAAAABFSpgptI6Y1dkd/PgBczqpbW0Qq2lqceOe7aZO5vpSeW2yK6zA1lTTnKPmyNU07PgolA7jqclVzsyBePTtTp5EinpabWdnkZpJ80TKFxhYfIgvqelpcUiRDSq4xM/G7Qp3S5lGnpX0JbpeD2EhMxMq+0mWmkZR4+HADVgQbS/U9nHkTYyyB0AAAAAAAAAAAAAAAAAAAAAAAABLmua8wFCaksLPl38DqknuY1cv2ftrPk/0AqNLXTWYp/afFv5GbuayRZ6cqaspZMZpTSShlt7eCObWiIzKxGZxCdVu8Ffc6YjHfJIxGle0k5Nxp8N7ziK72Zi801zm5PlHYvxP8jHzvb1j4a9da+0vTK/aeEfpe/BX1e28I7nnxyeX1dJSe5JdX6782MSvJv6b8NnwL1Xndjy441D1L/r5cn5S+Q/T7fw45X3ZHkfp5fXl+JnVXl9aX4mOmftJ2U+r2q27c0ZfxI9zlhltb9o6cvpL4/A8BV3LnnvSY9Rv2uDXWMnH3bh18kasZ4p3GH0XQv4y2qSfcyTTuMng2je0FWONSet/hfqT+TNnoHtrlqFTY+KeyX6k7bV94/pPFE+s5ep0KnFM0OjbtzWH7SWx8zCWOkFJKUXk0miK+ZLHM2iYn5hjMYamEsrPmuTFDNJ+vJdIvzyvyQ8dAAAAAAAAAAAAAAAAAAbuKyhFzk8JLLY4ZztZWb1KS4tPHN/8L3gSaekHU9Z7I52Rzw682Pq6gt8kZ6jrSkqNFZljLfCK4tvgi4o9nY76lWUnxxiK9+WBMdzBrenyw8NdzW0rNJ30k46s3q8njg1jbvyP1ez+NtOo88pbV5oqLqlKOYzWJLh+fUCXpu2d1R9JR21Yx2w3a/RdeR4R2h0jOU6kJZgotxq5TUo43x6dT3CjWdPUcd/EY7TdmLTScHG4i6dVpJXFPEZ7N2twkuj9xxakTMZ/DutvF8v3185+rH1YLdFce8iKB6rpX9iV1Rk5UqkbilwcFirjrTb+DZVR7NU6EtWtTmp8Y1E4P8ADsOje2Fjbt8B+noucvZjJ/dZ6Lb0qUfZpwX3VklK4wF+Hmq0HXf8KX4ZfITLQtZfwpfhfyPTVXOq46geU1LGot8GMypNcGeuOuuJDuLSjP2qUX1xh+aGUw8saJ9pd5xCr92f0ovht5GuvezNCXsOUH+JECz/AGf3NeWrbRdXbvjFpL7UnsXiwmtLXsxpudKXopvOOP1o8+9HtnYqk5Q/eJ7IJeq3sUub7kZDs/8Asvp0PR1tJVVKUEmram8qTSxipPe10XmbC70jr4pxShTjhQprYsLdnHwM6cfjacad8l4tj9tLo2pr61T60vV+yt35+ZNImio4pR7sks1ZAAAAAAAAAAAAAAAAADL9o1/ep8oZXjsNQUPaaj7M+ji/ivzAb7GQThUqcZVXHPSKWF5tmiMt2KuMOrRe/X9JHqpLD/2mkqV1HiA6UvaGnnVfHbtHrjSeNzK25ufSL3oCJd/RHYsZu3si/PvHEwJdG5lHcx6rcxqR1a1KFSPKcFNeTIKYrIEW57L6PqbXb6j505Sp48E8e4rq37PLR+xcVo97hJf7UXmQyTC5lmKn7NofRvmu+jn4TGX+zdf+fH/Rf/2azIlsYMyzEf2cw+lf+VD5zJdLsHZx9uvXn0ThBf7clzJjUmMGZIt9DWFHbC1jN86rdX3SbXuJVfS0sasMQitijFKKRCmyPUZUJrVm3lvxF2kcyQyybo9JPWe5bX4FG1to4hFcor4DhnrPtCn7RcUL2MtzIJIAAAAAAAAAAAAAAAAEXSNBTpuL70+vAfqVFFZf/JVXd23+S4IDKVnKjUVWO9bJLmi6qXvpIqUHsfufJjN9R1k3jv8AmU1KtKhLK2xe+L3MC2jBsl06OAsLmFVZhv4x4omxgBS3qw2uufMcTFacp4afNY8hinPYA+mKTERkKTAUdEHcgdbEsBLYCZMbkxUhuTARNkeY7NjE5AcSHdfK1Y8tpFlMsdEUM5l4AQvRj9vWlDc2Srm3xtRHcQLvR2meEv0/QvqNZS3eRhtQs9G3jWxvdufEDVAR7W51tj3/ABJAAAAAAAAAAR76pqweN7xFeOzPll+AEK7uM5efVW7l1ZAjJSy0MaTrbVBbklldTujJbXHmveBIjEg6R0dlOUVnnHl3Fo4C4IDEa0qUlKLaxuaNNofTkKuI1Goz3LhGXc+D6Dmk9DqonKGFLiuEvkzH3dpKEmsNNb4sg2naSl/da31ZL37CnpvYu4rYaTqSp+ilOTWVszlYXD4E63l6qKJEWOxkR4sciwH0wyNJhkBxsS2IbEtgdbG5SOSkMzkBypMizkOTYywOxRqdHW+rTXXaZ3R9HXmo83g2TjhJLgsAQqlIjStVyLGURtxArnbI7GljcTJQEaoCrWrjZ/SLu2ray6rY/mUKiWFrVw0+b1ZeO73482BaAAAAAAAV+lZf9tc5t+UX8yeV2nNkYT+rVWe6Scfi0Bl7mrmpL7T+I9b1cNPk8hK2TlVXHX2PlxXxIkZtPD3oDUz24ktzWUEURdDV9eLg98dq7iVJ4AWmMX9hCssTW3hNe0vmugvWOqYGRvdFzoSzJa0HlKa3PK3PkxFtU9XHJmyniScZLKaw0+JldI6OdFtxeYP2Xxi+T+YBTmPxkVlGsS4VAJaZzIyqgrXAW2JchLmIlMAkxmbFTmMTqAcmxlyEzqCIPLA0vZe3y3N7ksLvZoJoi6JoejpRjxfrS72SZMBDQhxFtnAGpREOI+0IqYSy/wDkCPXlqrrwO2tTWhJPelsfwItSTk/62D9stVVG+EPyA0FKeYp80n5oWNW0cQinwhFe4dAAAAAYvrf0lOUOawuj4e8fOSYGNrZaUt0k1Cp0cdz8sryEXVHWWVskvevkWelaOJOpFZT2VI8yGlu25X0XxXR9fiBW2V66c1Jb09q580arXjOKnF7Gsrp0ZmtI2Wt68Pa4rhIi6H0z6KThPOo3iS4xfMDTyngQ6+BNV5xKLymspramiJXkBKldFD2s0o4UMx3662c0stoXe3iprMn3R4syulruVb2ti4R4LIEzR97GpFTi9j93QsadU85o3s7Ko9ZN0JPa9/o3z7jZWV9GpFShJNNZTTymQXUaor0pXqsK9MBNdURKqRHVESqlEiVYYnVGZVBuUwFymPW9eMJR1trcsRjz5+BUaS0rToQc6ksJblxk+CS4sb7MwqV6n7zWTinhUqb+hDr1IPWIVBeuR4McTAdTOiIj2Ell7EUcxhZe5FZc19d7PBHbq6c3hbuC59WKpUsd4HIQUd+9i1DW1KfGpNSl0hHa/d8RM2knKb9Vb+r+qidoWi3mvNYlLZBfVh+oFqAAAAAAAzXkPEe5AqryRVRqYeOe9Pc/k+pZXRUV4gS0/wCuXf8AMr9KaIVX1oerPG7hL5hTuXDflr/2XdzJ9GrGS2PPVcO+PADN6P0pUtZejqxbhnbF711gy/q3dKVJ1oSTSW7c0+Ca4Cry0VSOJxU1z+kvH+u8z9xoSUHrUnrLjB7J/JgV1xNzk5S2/l0QzKBMlTxvTXRrDQ1KmEV1xbKSw1lPeuBQS0LOjJztKvo8vLpS9ai/D6PgaudMjzpBVLR7QVqey4t5dZ0/72HkvW9xNodqKEtnpYxf1ZepLyY9OiMVLRPZKKfekwJq0vTe6pH8SG6mmqS31IL7yKyWhKD30Kb/AMuPyHKOhKC3UKa/y4/IArdqKC2RqKb+rBOpLyiRZaTuq2y3t3BP+JWeol1UFtfjgu7e0it0Uu5JFhRpAUOiuyq11WuZutUXstrEIfYhwNna0UsYI9JEumEaO0nmK7sMl045KGyutSSb2x+kuhOr6az6tGP3msvwQVaVasaazJ9y4vwKuvdyqvCWFy4LvGadrKT1qktvLfInU4YXqrC58PFgFGjq9XxZ2rUUVrSeF75dIr8yLdaQjBPDTxvb2QXzKGppB1ZbG2vrPj3LggLqlL0s05bIxfqw4ePM01pLYZrRsTR2aAlgAAAAAAM147B45JAUd3Aqa8TRXVIprqiBXSjkjzpNPMW0+aJclgTgBFHSUo+3HP8AiWyRNpXlOrs1lnk/VkQp0iPVtE+AFtcaPUljKfSSz5NbSgu9FVYt4puUecWpD8JVIexUfc/WXv2+8lU9M1I+3TUusXt8mBnZ7Nkk0+TWPiIaRrP7bpS2VItfajn4nPQ2lT6MPD1X7mgMjKAj0Rr3oK3fsyku6efimNS7N0+FWflFgZX0QqNE0r7OR/nP/T/UF2ej/Of+n+oRQQpEiEC6Wgocas/CCQ5HRFJb5VH4qIFRAfpzLP8Ad7eG+K+9Nsaq6dt6W6UF9mOWA5aW2stsW+m73lhTpqKx6sVyW1+4zF32yjupwnPv9WJUXGnrmpsjq01/hWtLzfyCtzdaRhTWXhL605JLyM1pHtSpPVp5qPg/ZpruXEz8bGU3rVJSm+cm2WVtYY4AIUqlV5qSzyjuiu5F3o+3xgTa2nQvLK0Al2FEvbeOERLSgWCQHQAAAAAAAAARUhkrrm2LQTKGQMvc2xBlHBqq9rkrLiyAqUzuB2rbtDO4AlTGpUR5SFpgQpW5HnZx+qvItdU46YFO7NLdld0mc9FJbqk/xFu6Qh0QKnNT+bPzEynV/mzLZ0BLtgKWTq/zJ+YxOlN75y/EzQfuwfuwGZej29+X45Ow0UuRpf3ZHVQKKGGjFyJNOxS4FsqI5GgQVtO06EujadCfStSwt7ToBFtbPoW9tbDtC2JkY4A5CGBYAAAAAAAAAAAAAAAA1Uo5HQAr61oQa1j0L4blTTAzFWxfAjyoSXA1U7YYnZgZnLW9AqhfzsehHno9cgKr0p30hOlo1CHo4CLro5rolf2ed/s9gRHI4TlYDkbACt1RcaRawsOhIp2PQCohbkuladC1p2iQ/GkkBBo2nQmU6KQ6kdA4kdAAAAAAAAAAAAAAAAAAAAAAAAAAEyAAEMakAAIYlgAHAAAFIXEAAcgOxAAF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808887" cy="420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971600" y="112474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Blast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endParaRPr lang="it-IT" dirty="0" smtClean="0"/>
          </a:p>
          <a:p>
            <a:pPr algn="ctr"/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alignment</a:t>
            </a:r>
            <a:endParaRPr lang="it-IT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5877272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760640" cy="394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4077072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1331640" y="126876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Select</a:t>
            </a:r>
            <a:r>
              <a:rPr lang="it-IT" dirty="0" smtClean="0"/>
              <a:t> the first 10 </a:t>
            </a:r>
            <a:r>
              <a:rPr lang="it-IT" dirty="0" err="1" smtClean="0"/>
              <a:t>results</a:t>
            </a:r>
            <a:r>
              <a:rPr lang="it-IT" dirty="0" smtClean="0"/>
              <a:t> and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the </a:t>
            </a:r>
            <a:r>
              <a:rPr lang="it-IT" dirty="0" err="1" smtClean="0"/>
              <a:t>alignment</a:t>
            </a:r>
            <a:r>
              <a:rPr lang="it-IT" dirty="0" smtClean="0"/>
              <a:t>;</a:t>
            </a:r>
          </a:p>
          <a:p>
            <a:r>
              <a:rPr lang="it-IT" dirty="0" smtClean="0"/>
              <a:t>Do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under </a:t>
            </a:r>
            <a:r>
              <a:rPr lang="it-IT" dirty="0" err="1" smtClean="0"/>
              <a:t>study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60848"/>
            <a:ext cx="5532354" cy="406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539552" y="1268760"/>
            <a:ext cx="77048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20 </a:t>
            </a:r>
            <a:r>
              <a:rPr lang="it-IT" dirty="0" err="1" smtClean="0"/>
              <a:t>sequences</a:t>
            </a:r>
            <a:r>
              <a:rPr lang="it-IT" dirty="0" smtClean="0"/>
              <a:t> in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alignment</a:t>
            </a:r>
            <a:endParaRPr lang="it-IT" dirty="0" smtClean="0"/>
          </a:p>
          <a:p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workset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the </a:t>
            </a:r>
            <a:r>
              <a:rPr lang="it-IT" dirty="0" err="1" smtClean="0"/>
              <a:t>alignment</a:t>
            </a:r>
            <a:r>
              <a:rPr lang="it-IT" dirty="0" smtClean="0"/>
              <a:t>: </a:t>
            </a:r>
          </a:p>
          <a:p>
            <a:r>
              <a:rPr lang="it-IT" dirty="0" smtClean="0"/>
              <a:t>1) </a:t>
            </a:r>
            <a:r>
              <a:rPr lang="it-IT" dirty="0" err="1" smtClean="0"/>
              <a:t>enter</a:t>
            </a:r>
            <a:r>
              <a:rPr lang="it-IT" dirty="0" smtClean="0"/>
              <a:t> in the </a:t>
            </a:r>
            <a:r>
              <a:rPr lang="it-IT" dirty="0" err="1" smtClean="0"/>
              <a:t>workset</a:t>
            </a:r>
            <a:endParaRPr lang="it-IT" dirty="0" smtClean="0"/>
          </a:p>
          <a:p>
            <a:r>
              <a:rPr lang="it-IT" dirty="0" smtClean="0"/>
              <a:t>2)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sequences</a:t>
            </a:r>
            <a:endParaRPr lang="it-IT" dirty="0" smtClean="0"/>
          </a:p>
          <a:p>
            <a:r>
              <a:rPr lang="it-IT" dirty="0" smtClean="0"/>
              <a:t>3)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the </a:t>
            </a:r>
            <a:r>
              <a:rPr lang="it-IT" dirty="0" err="1" smtClean="0"/>
              <a:t>alignment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3345180" y="2171700"/>
            <a:ext cx="251460" cy="190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300192" y="5877272"/>
            <a:ext cx="809268" cy="2492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>
            <a:off x="3131840" y="2204864"/>
            <a:ext cx="144016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curva 8"/>
          <p:cNvSpPr/>
          <p:nvPr/>
        </p:nvSpPr>
        <p:spPr>
          <a:xfrm flipV="1">
            <a:off x="1691680" y="2780928"/>
            <a:ext cx="4536504" cy="3456384"/>
          </a:xfrm>
          <a:prstGeom prst="bentArrow">
            <a:avLst>
              <a:gd name="adj1" fmla="val 5552"/>
              <a:gd name="adj2" fmla="val 6232"/>
              <a:gd name="adj3" fmla="val 9826"/>
              <a:gd name="adj4" fmla="val 43750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132856"/>
            <a:ext cx="5316319" cy="38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971600" y="1268760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Now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220 </a:t>
            </a:r>
            <a:r>
              <a:rPr lang="it-IT" dirty="0" err="1" smtClean="0"/>
              <a:t>sequences</a:t>
            </a:r>
            <a:r>
              <a:rPr lang="it-IT" dirty="0" smtClean="0"/>
              <a:t> in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alignment</a:t>
            </a:r>
            <a:r>
              <a:rPr lang="it-IT" dirty="0" smtClean="0"/>
              <a:t>:</a:t>
            </a:r>
          </a:p>
          <a:p>
            <a:r>
              <a:rPr lang="it-IT" dirty="0" smtClean="0"/>
              <a:t>20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blast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endParaRPr lang="it-IT" dirty="0" smtClean="0"/>
          </a:p>
          <a:p>
            <a:r>
              <a:rPr lang="it-IT" dirty="0" smtClean="0"/>
              <a:t>200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workset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 flipV="1">
            <a:off x="2987824" y="5733256"/>
            <a:ext cx="3240360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5949280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971600" y="350100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doing</a:t>
            </a:r>
            <a:r>
              <a:rPr lang="it-IT" dirty="0" smtClean="0"/>
              <a:t> the </a:t>
            </a:r>
            <a:r>
              <a:rPr lang="it-IT" dirty="0" err="1" smtClean="0"/>
              <a:t>alignment</a:t>
            </a:r>
            <a:r>
              <a:rPr lang="it-IT" dirty="0" smtClean="0"/>
              <a:t> set the </a:t>
            </a:r>
            <a:r>
              <a:rPr lang="it-IT" dirty="0" err="1" smtClean="0"/>
              <a:t>options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6651154" cy="535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/>
          <p:cNvSpPr/>
          <p:nvPr/>
        </p:nvSpPr>
        <p:spPr>
          <a:xfrm>
            <a:off x="1979712" y="3573016"/>
            <a:ext cx="151216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6272588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llaDiTesto 9"/>
          <p:cNvSpPr txBox="1"/>
          <p:nvPr/>
        </p:nvSpPr>
        <p:spPr>
          <a:xfrm>
            <a:off x="4644008" y="386104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set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are </a:t>
            </a:r>
            <a:r>
              <a:rPr lang="it-IT" dirty="0" err="1" smtClean="0"/>
              <a:t>going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see</a:t>
            </a:r>
            <a:r>
              <a:rPr lang="it-IT" dirty="0" smtClean="0"/>
              <a:t> in the </a:t>
            </a:r>
            <a:r>
              <a:rPr lang="it-IT" dirty="0" err="1" smtClean="0"/>
              <a:t>tree</a:t>
            </a:r>
            <a:r>
              <a:rPr lang="it-IT" dirty="0" smtClean="0"/>
              <a:t> </a:t>
            </a:r>
            <a:r>
              <a:rPr lang="it-IT" dirty="0" err="1" smtClean="0"/>
              <a:t>leafs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5316319" cy="38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661248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/>
        </p:nvSpPr>
        <p:spPr>
          <a:xfrm>
            <a:off x="755576" y="1916832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/>
              <a:t>Let</a:t>
            </a:r>
            <a:r>
              <a:rPr lang="it-IT" sz="2800" dirty="0" smtClean="0"/>
              <a:t>’s do the </a:t>
            </a:r>
            <a:r>
              <a:rPr lang="it-IT" sz="2800" dirty="0" err="1" smtClean="0"/>
              <a:t>alignment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772816"/>
            <a:ext cx="5688632" cy="417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22515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tangolo 2"/>
          <p:cNvSpPr/>
          <p:nvPr/>
        </p:nvSpPr>
        <p:spPr>
          <a:xfrm>
            <a:off x="1043608" y="4962524"/>
            <a:ext cx="1985342" cy="228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115615" y="5514974"/>
            <a:ext cx="7161609" cy="21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 flipV="1">
            <a:off x="8058150" y="1962150"/>
            <a:ext cx="209550" cy="3228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1259632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output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alignment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800" dirty="0" err="1" smtClean="0"/>
              <a:t>EpiFlu</a:t>
            </a:r>
            <a:r>
              <a:rPr lang="it-IT" sz="2800" dirty="0" smtClean="0"/>
              <a:t> Database training </a:t>
            </a:r>
            <a:r>
              <a:rPr lang="it-IT" sz="2800" dirty="0" err="1" smtClean="0"/>
              <a:t>activities</a:t>
            </a:r>
            <a:r>
              <a:rPr lang="it-IT" sz="2800" dirty="0" smtClean="0"/>
              <a:t>:</a:t>
            </a:r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create a </a:t>
            </a:r>
            <a:r>
              <a:rPr lang="it-IT" sz="2400" dirty="0" err="1" smtClean="0"/>
              <a:t>workset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insert</a:t>
            </a:r>
            <a:r>
              <a:rPr lang="it-IT" sz="2400" dirty="0" smtClean="0"/>
              <a:t> </a:t>
            </a:r>
            <a:r>
              <a:rPr lang="it-IT" sz="2400" dirty="0" err="1" smtClean="0"/>
              <a:t>sequences</a:t>
            </a:r>
            <a:r>
              <a:rPr lang="it-IT" sz="2400" dirty="0" smtClean="0"/>
              <a:t> in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from</a:t>
            </a:r>
            <a:r>
              <a:rPr lang="it-IT" sz="2400" dirty="0" smtClean="0"/>
              <a:t> GISAID or </a:t>
            </a:r>
            <a:r>
              <a:rPr lang="it-IT" sz="2400" dirty="0" err="1" smtClean="0"/>
              <a:t>by</a:t>
            </a:r>
            <a:r>
              <a:rPr lang="it-IT" sz="2400" dirty="0" smtClean="0"/>
              <a:t> </a:t>
            </a:r>
            <a:r>
              <a:rPr lang="it-IT" sz="2400" dirty="0" err="1" smtClean="0"/>
              <a:t>uploading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retrieve</a:t>
            </a:r>
            <a:r>
              <a:rPr lang="it-IT" sz="2400" dirty="0" smtClean="0"/>
              <a:t> </a:t>
            </a:r>
            <a:r>
              <a:rPr lang="it-IT" sz="2400" dirty="0" err="1" smtClean="0"/>
              <a:t>sequences</a:t>
            </a:r>
            <a:r>
              <a:rPr lang="it-IT" sz="2400" dirty="0" smtClean="0"/>
              <a:t> </a:t>
            </a:r>
            <a:r>
              <a:rPr lang="it-IT" sz="2400" dirty="0" err="1" smtClean="0"/>
              <a:t>from</a:t>
            </a:r>
            <a:r>
              <a:rPr lang="it-IT" sz="2400" dirty="0" smtClean="0"/>
              <a:t> the GISAID database</a:t>
            </a:r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blast</a:t>
            </a:r>
            <a:r>
              <a:rPr lang="it-IT" sz="2400" dirty="0" smtClean="0"/>
              <a:t> a </a:t>
            </a:r>
            <a:r>
              <a:rPr lang="it-IT" sz="2400" dirty="0" err="1" smtClean="0"/>
              <a:t>sequence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align</a:t>
            </a:r>
            <a:r>
              <a:rPr lang="it-IT" sz="2400" dirty="0" smtClean="0"/>
              <a:t> </a:t>
            </a:r>
            <a:r>
              <a:rPr lang="it-IT" sz="2400" dirty="0" err="1" smtClean="0"/>
              <a:t>sequences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download </a:t>
            </a:r>
            <a:r>
              <a:rPr lang="it-IT" sz="2400" dirty="0" err="1" smtClean="0"/>
              <a:t>sequences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create </a:t>
            </a:r>
            <a:r>
              <a:rPr lang="it-IT" sz="2400" dirty="0" err="1" smtClean="0"/>
              <a:t>preliminary</a:t>
            </a:r>
            <a:r>
              <a:rPr lang="it-IT" sz="2400" dirty="0" smtClean="0"/>
              <a:t> </a:t>
            </a:r>
            <a:r>
              <a:rPr lang="it-IT" sz="2400" dirty="0" err="1" smtClean="0"/>
              <a:t>phylogenetic</a:t>
            </a:r>
            <a:r>
              <a:rPr lang="it-IT" sz="2400" dirty="0" smtClean="0"/>
              <a:t> </a:t>
            </a:r>
            <a:r>
              <a:rPr lang="it-IT" sz="2400" dirty="0" err="1" smtClean="0"/>
              <a:t>trees</a:t>
            </a: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perform</a:t>
            </a:r>
            <a:r>
              <a:rPr lang="it-IT" sz="2400" dirty="0" smtClean="0"/>
              <a:t>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</a:t>
            </a:r>
            <a:r>
              <a:rPr lang="it-IT" sz="2400" dirty="0" err="1" smtClean="0"/>
              <a:t>analyses</a:t>
            </a:r>
            <a:r>
              <a:rPr lang="it-IT" sz="2400" dirty="0" smtClean="0"/>
              <a:t>,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understanding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clade</a:t>
            </a:r>
            <a:r>
              <a:rPr lang="it-IT" sz="2400" dirty="0" smtClean="0"/>
              <a:t>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</a:t>
            </a:r>
            <a:r>
              <a:rPr lang="it-IT" sz="2400" dirty="0" err="1" smtClean="0"/>
              <a:t>belongs</a:t>
            </a:r>
            <a:endParaRPr lang="it-IT" sz="2400" dirty="0" smtClean="0"/>
          </a:p>
          <a:p>
            <a:pPr>
              <a:buNone/>
            </a:pP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7560840" cy="444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sellaDiTesto 2"/>
          <p:cNvSpPr txBox="1"/>
          <p:nvPr/>
        </p:nvSpPr>
        <p:spPr>
          <a:xfrm>
            <a:off x="1331640" y="112474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Exporting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alignment</a:t>
            </a:r>
            <a:r>
              <a:rPr lang="it-IT" sz="2400" dirty="0" smtClean="0"/>
              <a:t> in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formats</a:t>
            </a:r>
            <a:endParaRPr lang="it-IT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2924944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/>
          <p:cNvSpPr/>
          <p:nvPr/>
        </p:nvSpPr>
        <p:spPr>
          <a:xfrm>
            <a:off x="2796927" y="3161159"/>
            <a:ext cx="67625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1259632" y="2204864"/>
            <a:ext cx="28803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0808"/>
            <a:ext cx="6336704" cy="4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251520" y="3645024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These</a:t>
            </a:r>
            <a:r>
              <a:rPr lang="it-IT" sz="2400" dirty="0" smtClean="0"/>
              <a:t> are the </a:t>
            </a:r>
            <a:r>
              <a:rPr lang="it-IT" sz="2400" dirty="0" err="1" smtClean="0"/>
              <a:t>sequences</a:t>
            </a:r>
            <a:r>
              <a:rPr lang="it-IT" sz="2400" dirty="0" smtClean="0"/>
              <a:t> under </a:t>
            </a:r>
            <a:r>
              <a:rPr lang="it-IT" sz="2400" dirty="0" err="1" smtClean="0"/>
              <a:t>study</a:t>
            </a:r>
            <a:endParaRPr lang="it-IT" sz="2400" dirty="0"/>
          </a:p>
        </p:txBody>
      </p:sp>
      <p:sp>
        <p:nvSpPr>
          <p:cNvPr id="6" name="Freccia a destra 5"/>
          <p:cNvSpPr/>
          <p:nvPr/>
        </p:nvSpPr>
        <p:spPr>
          <a:xfrm>
            <a:off x="1475656" y="5373216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519111" cy="417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539552" y="112474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 smtClean="0"/>
              <a:t>Creating</a:t>
            </a:r>
            <a:r>
              <a:rPr lang="it-IT" sz="2400" dirty="0" smtClean="0"/>
              <a:t> a </a:t>
            </a:r>
            <a:r>
              <a:rPr lang="it-IT" sz="2400" dirty="0" err="1" smtClean="0"/>
              <a:t>preliminary</a:t>
            </a:r>
            <a:r>
              <a:rPr lang="it-IT" sz="2400" dirty="0" smtClean="0"/>
              <a:t> </a:t>
            </a:r>
            <a:r>
              <a:rPr lang="it-IT" sz="2400" dirty="0" err="1" smtClean="0"/>
              <a:t>phylogenetic</a:t>
            </a:r>
            <a:r>
              <a:rPr lang="it-IT" sz="2400" dirty="0" smtClean="0"/>
              <a:t> </a:t>
            </a:r>
            <a:r>
              <a:rPr lang="it-IT" sz="2400" dirty="0" err="1" smtClean="0"/>
              <a:t>tree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</a:p>
          <a:p>
            <a:pPr algn="ctr"/>
            <a:r>
              <a:rPr lang="it-IT" sz="2400" dirty="0" err="1" smtClean="0"/>
              <a:t>Neighbour</a:t>
            </a:r>
            <a:r>
              <a:rPr lang="it-IT" sz="2400" dirty="0" smtClean="0"/>
              <a:t> </a:t>
            </a:r>
            <a:r>
              <a:rPr lang="it-IT" sz="2400" dirty="0" err="1" smtClean="0"/>
              <a:t>Joining</a:t>
            </a:r>
            <a:r>
              <a:rPr lang="it-IT" sz="2400" dirty="0" smtClean="0"/>
              <a:t> </a:t>
            </a:r>
            <a:r>
              <a:rPr lang="it-IT" sz="2400" dirty="0" err="1" smtClean="0"/>
              <a:t>method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04864"/>
            <a:ext cx="533422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tangolo 2"/>
          <p:cNvSpPr/>
          <p:nvPr/>
        </p:nvSpPr>
        <p:spPr>
          <a:xfrm>
            <a:off x="5580112" y="2996952"/>
            <a:ext cx="2448272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259632" y="126876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Identify</a:t>
            </a:r>
            <a:r>
              <a:rPr lang="it-IT" dirty="0" smtClean="0"/>
              <a:t> the </a:t>
            </a:r>
            <a:r>
              <a:rPr lang="it-IT" dirty="0" err="1" smtClean="0"/>
              <a:t>belonging</a:t>
            </a:r>
            <a:r>
              <a:rPr lang="it-IT" dirty="0" smtClean="0"/>
              <a:t> </a:t>
            </a:r>
            <a:r>
              <a:rPr lang="it-IT" dirty="0" err="1" smtClean="0"/>
              <a:t>clade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studied</a:t>
            </a:r>
            <a:r>
              <a:rPr lang="it-IT" dirty="0" smtClean="0"/>
              <a:t> </a:t>
            </a:r>
            <a:r>
              <a:rPr lang="it-IT" dirty="0" err="1" smtClean="0"/>
              <a:t>samples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5576" y="270892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Egyptian</a:t>
            </a:r>
            <a:r>
              <a:rPr lang="it-IT" dirty="0" smtClean="0"/>
              <a:t> sample </a:t>
            </a:r>
            <a:r>
              <a:rPr lang="it-IT" dirty="0" err="1" smtClean="0"/>
              <a:t>belong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clade</a:t>
            </a:r>
            <a:r>
              <a:rPr lang="it-IT" dirty="0" smtClean="0"/>
              <a:t> 2.2.1</a:t>
            </a:r>
            <a:endParaRPr lang="it-IT" dirty="0"/>
          </a:p>
        </p:txBody>
      </p:sp>
      <p:sp>
        <p:nvSpPr>
          <p:cNvPr id="8" name="Freccia a destra 7"/>
          <p:cNvSpPr/>
          <p:nvPr/>
        </p:nvSpPr>
        <p:spPr>
          <a:xfrm>
            <a:off x="2411760" y="3212976"/>
            <a:ext cx="2448272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88840"/>
            <a:ext cx="529060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1259632" y="126876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Identify</a:t>
            </a:r>
            <a:r>
              <a:rPr lang="it-IT" dirty="0" smtClean="0"/>
              <a:t> the </a:t>
            </a:r>
            <a:r>
              <a:rPr lang="it-IT" dirty="0" err="1" smtClean="0"/>
              <a:t>belonging</a:t>
            </a:r>
            <a:r>
              <a:rPr lang="it-IT" dirty="0" smtClean="0"/>
              <a:t> </a:t>
            </a:r>
            <a:r>
              <a:rPr lang="it-IT" dirty="0" err="1" smtClean="0"/>
              <a:t>clade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studied</a:t>
            </a:r>
            <a:r>
              <a:rPr lang="it-IT" dirty="0" smtClean="0"/>
              <a:t> </a:t>
            </a:r>
            <a:r>
              <a:rPr lang="it-IT" dirty="0" err="1" smtClean="0"/>
              <a:t>samples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5656" y="2348880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Russian</a:t>
            </a:r>
            <a:r>
              <a:rPr lang="it-IT" dirty="0" smtClean="0"/>
              <a:t> sample </a:t>
            </a:r>
            <a:r>
              <a:rPr lang="it-IT" dirty="0" err="1" smtClean="0"/>
              <a:t>belong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clade</a:t>
            </a:r>
            <a:r>
              <a:rPr lang="it-IT" dirty="0" smtClean="0"/>
              <a:t> 2.3.2.1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4788024" y="2331720"/>
            <a:ext cx="2069976" cy="121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3347864" y="2492896"/>
            <a:ext cx="1296144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49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683568" y="112474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Summary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activities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971600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3131840" y="242088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683568" y="1988840"/>
            <a:ext cx="864096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2915816" y="2004060"/>
            <a:ext cx="1008484" cy="350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/>
          <p:cNvCxnSpPr/>
          <p:nvPr/>
        </p:nvCxnSpPr>
        <p:spPr>
          <a:xfrm>
            <a:off x="4932040" y="2420888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4211960" y="31409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Complete the informative </a:t>
            </a:r>
            <a:r>
              <a:rPr lang="it-IT" sz="1400" dirty="0" err="1" smtClean="0"/>
              <a:t>fields</a:t>
            </a:r>
            <a:endParaRPr lang="it-IT" sz="1400" dirty="0"/>
          </a:p>
        </p:txBody>
      </p:sp>
      <p:sp>
        <p:nvSpPr>
          <p:cNvPr id="16" name="Rettangolo 15"/>
          <p:cNvSpPr/>
          <p:nvPr/>
        </p:nvSpPr>
        <p:spPr>
          <a:xfrm>
            <a:off x="3995936" y="2004060"/>
            <a:ext cx="2039104" cy="3352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6084168" y="2004060"/>
            <a:ext cx="903372" cy="342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>
            <a:off x="7668344" y="2420888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948264" y="29249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Upload a fasta file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7092280" y="2004060"/>
            <a:ext cx="1008484" cy="350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93096"/>
            <a:ext cx="14139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asellaDiTesto 26"/>
          <p:cNvSpPr txBox="1"/>
          <p:nvPr/>
        </p:nvSpPr>
        <p:spPr>
          <a:xfrm>
            <a:off x="467544" y="2996952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Set the </a:t>
            </a:r>
            <a:r>
              <a:rPr lang="it-IT" sz="1400" dirty="0" err="1" smtClean="0"/>
              <a:t>research</a:t>
            </a:r>
            <a:r>
              <a:rPr lang="it-IT" sz="1400" dirty="0" smtClean="0"/>
              <a:t> </a:t>
            </a:r>
            <a:r>
              <a:rPr lang="it-IT" sz="1400" dirty="0" err="1" smtClean="0"/>
              <a:t>parameters</a:t>
            </a:r>
            <a:r>
              <a:rPr lang="it-IT" sz="1400" dirty="0" smtClean="0"/>
              <a:t>, </a:t>
            </a:r>
            <a:r>
              <a:rPr lang="it-IT" sz="1400" dirty="0" err="1" smtClean="0"/>
              <a:t>select</a:t>
            </a:r>
            <a:r>
              <a:rPr lang="it-IT" sz="1400" dirty="0" smtClean="0"/>
              <a:t> </a:t>
            </a:r>
            <a:r>
              <a:rPr lang="it-IT" sz="1400" dirty="0" err="1" smtClean="0"/>
              <a:t>sequnces</a:t>
            </a:r>
            <a:endParaRPr lang="it-IT" sz="1400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971600" y="378904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861048"/>
            <a:ext cx="15049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CasellaDiTesto 29"/>
          <p:cNvSpPr txBox="1"/>
          <p:nvPr/>
        </p:nvSpPr>
        <p:spPr>
          <a:xfrm>
            <a:off x="2483768" y="292494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Create or open </a:t>
            </a:r>
            <a:r>
              <a:rPr lang="it-IT" sz="1400" dirty="0" err="1" smtClean="0"/>
              <a:t>your</a:t>
            </a:r>
            <a:r>
              <a:rPr lang="it-IT" sz="1400" dirty="0" smtClean="0"/>
              <a:t> </a:t>
            </a:r>
            <a:r>
              <a:rPr lang="it-IT" sz="1400" dirty="0" err="1" smtClean="0"/>
              <a:t>worksets</a:t>
            </a:r>
            <a:endParaRPr lang="it-IT" sz="1400" dirty="0"/>
          </a:p>
        </p:txBody>
      </p:sp>
      <p:cxnSp>
        <p:nvCxnSpPr>
          <p:cNvPr id="31" name="Connettore 2 30"/>
          <p:cNvCxnSpPr/>
          <p:nvPr/>
        </p:nvCxnSpPr>
        <p:spPr>
          <a:xfrm>
            <a:off x="3131840" y="350100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4365104"/>
            <a:ext cx="1514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3501008"/>
            <a:ext cx="7334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6336" y="3501008"/>
            <a:ext cx="704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Connettore 2 35"/>
          <p:cNvCxnSpPr>
            <a:endCxn id="43013" idx="0"/>
          </p:cNvCxnSpPr>
          <p:nvPr/>
        </p:nvCxnSpPr>
        <p:spPr>
          <a:xfrm flipH="1">
            <a:off x="6882929" y="3212976"/>
            <a:ext cx="641399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endCxn id="43014" idx="0"/>
          </p:cNvCxnSpPr>
          <p:nvPr/>
        </p:nvCxnSpPr>
        <p:spPr>
          <a:xfrm>
            <a:off x="7596336" y="3212976"/>
            <a:ext cx="352425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956376" y="3789040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4293096"/>
            <a:ext cx="1466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Connettore 2 41"/>
          <p:cNvCxnSpPr/>
          <p:nvPr/>
        </p:nvCxnSpPr>
        <p:spPr>
          <a:xfrm>
            <a:off x="6732240" y="3789040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7164288" y="3789040"/>
            <a:ext cx="432048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644008" y="58772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Set download format</a:t>
            </a:r>
            <a:endParaRPr lang="it-IT" dirty="0"/>
          </a:p>
        </p:txBody>
      </p:sp>
      <p:cxnSp>
        <p:nvCxnSpPr>
          <p:cNvPr id="49" name="Connettore 2 48"/>
          <p:cNvCxnSpPr/>
          <p:nvPr/>
        </p:nvCxnSpPr>
        <p:spPr>
          <a:xfrm>
            <a:off x="6156176" y="5085184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3707904" y="5805264"/>
            <a:ext cx="1008112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475656" y="558924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 </a:t>
            </a:r>
            <a:r>
              <a:rPr lang="it-IT" sz="1400" dirty="0" err="1" smtClean="0"/>
              <a:t>workset</a:t>
            </a:r>
            <a:endParaRPr lang="it-IT" sz="1400" dirty="0"/>
          </a:p>
        </p:txBody>
      </p:sp>
      <p:cxnSp>
        <p:nvCxnSpPr>
          <p:cNvPr id="65" name="Connettore 4 64"/>
          <p:cNvCxnSpPr/>
          <p:nvPr/>
        </p:nvCxnSpPr>
        <p:spPr>
          <a:xfrm>
            <a:off x="1187624" y="5517232"/>
            <a:ext cx="3384376" cy="504056"/>
          </a:xfrm>
          <a:prstGeom prst="bentConnector3">
            <a:avLst>
              <a:gd name="adj1" fmla="val 24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>
            <a:endCxn id="62" idx="0"/>
          </p:cNvCxnSpPr>
          <p:nvPr/>
        </p:nvCxnSpPr>
        <p:spPr>
          <a:xfrm rot="10800000" flipV="1">
            <a:off x="2015716" y="5085184"/>
            <a:ext cx="612068" cy="50405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endCxn id="62" idx="0"/>
          </p:cNvCxnSpPr>
          <p:nvPr/>
        </p:nvCxnSpPr>
        <p:spPr>
          <a:xfrm rot="16200000" flipH="1">
            <a:off x="1133618" y="4707142"/>
            <a:ext cx="1224136" cy="540060"/>
          </a:xfrm>
          <a:prstGeom prst="bentConnector3">
            <a:avLst>
              <a:gd name="adj1" fmla="val 20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4 76"/>
          <p:cNvCxnSpPr>
            <a:stCxn id="43010" idx="3"/>
          </p:cNvCxnSpPr>
          <p:nvPr/>
        </p:nvCxnSpPr>
        <p:spPr>
          <a:xfrm flipV="1">
            <a:off x="1737453" y="4077072"/>
            <a:ext cx="6002899" cy="8280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4 78"/>
          <p:cNvCxnSpPr/>
          <p:nvPr/>
        </p:nvCxnSpPr>
        <p:spPr>
          <a:xfrm flipV="1">
            <a:off x="3851920" y="4077072"/>
            <a:ext cx="3888432" cy="1404156"/>
          </a:xfrm>
          <a:prstGeom prst="bentConnector3">
            <a:avLst>
              <a:gd name="adj1" fmla="val 229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16833"/>
            <a:ext cx="8229600" cy="3384376"/>
          </a:xfrm>
        </p:spPr>
        <p:txBody>
          <a:bodyPr/>
          <a:lstStyle/>
          <a:p>
            <a:pPr algn="ctr">
              <a:buNone/>
            </a:pPr>
            <a:r>
              <a:rPr lang="it-IT" b="1" dirty="0" err="1" smtClean="0"/>
              <a:t>Thank</a:t>
            </a:r>
            <a:r>
              <a:rPr lang="it-IT" b="1" dirty="0" smtClean="0"/>
              <a:t> </a:t>
            </a:r>
            <a:r>
              <a:rPr lang="it-IT" b="1" dirty="0" err="1" smtClean="0"/>
              <a:t>you</a:t>
            </a:r>
            <a:r>
              <a:rPr lang="it-IT" b="1" dirty="0" smtClean="0"/>
              <a:t> </a:t>
            </a:r>
            <a:r>
              <a:rPr lang="it-IT" b="1" dirty="0" err="1" smtClean="0"/>
              <a:t>for</a:t>
            </a:r>
            <a:r>
              <a:rPr lang="it-IT" b="1" dirty="0" smtClean="0"/>
              <a:t> </a:t>
            </a:r>
            <a:r>
              <a:rPr lang="it-IT" b="1" dirty="0" err="1" smtClean="0"/>
              <a:t>your</a:t>
            </a:r>
            <a:r>
              <a:rPr lang="it-IT" b="1" dirty="0" smtClean="0"/>
              <a:t> </a:t>
            </a:r>
            <a:r>
              <a:rPr lang="it-IT" b="1" dirty="0" err="1" smtClean="0"/>
              <a:t>attention</a:t>
            </a:r>
            <a:endParaRPr lang="it-IT" b="1" dirty="0" smtClean="0"/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contact</a:t>
            </a:r>
            <a:r>
              <a:rPr lang="it-IT" dirty="0" smtClean="0"/>
              <a:t> me at: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imonne@izsvenezie.it</a:t>
            </a:r>
            <a:endParaRPr lang="it-I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115616" y="2636912"/>
            <a:ext cx="70567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400" dirty="0" err="1" smtClean="0"/>
              <a:t>EpiFlu</a:t>
            </a:r>
            <a:r>
              <a:rPr lang="it-IT" sz="4400" dirty="0" smtClean="0"/>
              <a:t> DB &amp; HP H5N1 </a:t>
            </a:r>
            <a:r>
              <a:rPr lang="en-GB" sz="4400" dirty="0" smtClean="0"/>
              <a:t>analysis: 	dataset presentation</a:t>
            </a:r>
            <a:endParaRPr lang="it-IT" sz="44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066726"/>
            <a:ext cx="9144000" cy="85010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Highly pathogenic H5N1 avian influenza viruses: </a:t>
            </a:r>
            <a:r>
              <a:rPr lang="en-US" sz="2800" b="1" dirty="0" err="1" smtClean="0"/>
              <a:t>clade</a:t>
            </a:r>
            <a:r>
              <a:rPr lang="en-US" sz="2800" b="1" dirty="0" smtClean="0"/>
              <a:t> designation</a:t>
            </a:r>
            <a:br>
              <a:rPr lang="en-US" sz="2800" b="1" dirty="0" smtClean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286977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/>
              <a:t>Avian HP H5N1 viruses continue to spread, continue to infect animals and humans, and continue to evolve and diversify.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/>
              <a:t>An international consultative group of scientists (named as WHO/OIE/FAO H5N1 Evolution Working Group ) was convened by the World Health Organization (WHO), the World </a:t>
            </a:r>
            <a:r>
              <a:rPr lang="en-US" sz="1800" dirty="0" err="1" smtClean="0"/>
              <a:t>Organisation</a:t>
            </a:r>
            <a:r>
              <a:rPr lang="en-US" sz="1800" dirty="0" smtClean="0"/>
              <a:t> for Animal Health (OIE) and the Food and Agriculture Organization (FAO) to develop a standard </a:t>
            </a:r>
            <a:r>
              <a:rPr lang="en-US" sz="1800" dirty="0" err="1" smtClean="0"/>
              <a:t>clade</a:t>
            </a:r>
            <a:r>
              <a:rPr lang="en-US" sz="1800" dirty="0" smtClean="0"/>
              <a:t> nomenclature system based upon the evolution of this H5 HA</a:t>
            </a:r>
          </a:p>
          <a:p>
            <a:pPr algn="ctr">
              <a:buNone/>
            </a:pPr>
            <a:endParaRPr lang="it-IT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38734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Unified nomenclature system for the highly pathogenic H5N1 avian influenza viruses</a:t>
            </a:r>
            <a:br>
              <a:rPr lang="en-US" sz="2800" b="1" dirty="0" smtClean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88840"/>
            <a:ext cx="8496944" cy="4104456"/>
          </a:xfrm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1800" dirty="0" err="1" smtClean="0"/>
              <a:t>Clades</a:t>
            </a:r>
            <a:r>
              <a:rPr lang="en-US" sz="1800" dirty="0" smtClean="0"/>
              <a:t> are defined as meeting the following three specific </a:t>
            </a:r>
            <a:r>
              <a:rPr lang="en-US" sz="1800" dirty="0" err="1" smtClean="0"/>
              <a:t>clade</a:t>
            </a:r>
            <a:r>
              <a:rPr lang="en-US" sz="1800" dirty="0" smtClean="0"/>
              <a:t> definition criteria developed by the WHO/OIE/FAO H5N1 Evolution Working Group:</a:t>
            </a:r>
          </a:p>
          <a:p>
            <a:pPr algn="ctr">
              <a:buNone/>
            </a:pPr>
            <a:endParaRPr lang="en-US" sz="1800" dirty="0" smtClean="0"/>
          </a:p>
          <a:p>
            <a:pPr fontAlgn="base"/>
            <a:r>
              <a:rPr lang="en-US" sz="1800" dirty="0" smtClean="0"/>
              <a:t>sharing of a common (</a:t>
            </a:r>
            <a:r>
              <a:rPr lang="en-US" sz="1800" dirty="0" err="1" smtClean="0"/>
              <a:t>clade</a:t>
            </a:r>
            <a:r>
              <a:rPr lang="en-US" sz="1800" dirty="0" smtClean="0"/>
              <a:t>-defining) node in the </a:t>
            </a:r>
            <a:r>
              <a:rPr lang="en-US" sz="1800" dirty="0" err="1" smtClean="0"/>
              <a:t>phylogenetic</a:t>
            </a:r>
            <a:r>
              <a:rPr lang="en-US" sz="1800" dirty="0" smtClean="0"/>
              <a:t> tree;</a:t>
            </a:r>
          </a:p>
          <a:p>
            <a:pPr fontAlgn="base"/>
            <a:r>
              <a:rPr lang="en-US" sz="1800" dirty="0" smtClean="0"/>
              <a:t>monophyletic grouping with a bootstrap value of ≥60 at the </a:t>
            </a:r>
            <a:r>
              <a:rPr lang="en-US" sz="1800" dirty="0" err="1" smtClean="0"/>
              <a:t>clade</a:t>
            </a:r>
            <a:r>
              <a:rPr lang="en-US" sz="1800" dirty="0" smtClean="0"/>
              <a:t>-defining node (after 1000 neighbor-joining bootstrap replicates); </a:t>
            </a:r>
          </a:p>
          <a:p>
            <a:pPr fontAlgn="base"/>
            <a:r>
              <a:rPr lang="en-US" sz="1800" dirty="0" smtClean="0"/>
              <a:t>average percentage </a:t>
            </a:r>
            <a:r>
              <a:rPr lang="en-US" sz="1800" dirty="0" err="1" smtClean="0"/>
              <a:t>pairwise</a:t>
            </a:r>
            <a:r>
              <a:rPr lang="en-US" sz="1800" dirty="0" smtClean="0"/>
              <a:t> nucleotide distances between and within </a:t>
            </a:r>
            <a:r>
              <a:rPr lang="en-US" sz="1800" dirty="0" err="1" smtClean="0"/>
              <a:t>clades</a:t>
            </a:r>
            <a:r>
              <a:rPr lang="en-US" sz="1800" dirty="0" smtClean="0"/>
              <a:t> of &gt;1.5% and &lt;1.5%, respectively.</a:t>
            </a:r>
          </a:p>
          <a:p>
            <a:pPr fontAlgn="base"/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algn="ctr" fontAlgn="base">
              <a:buNone/>
            </a:pPr>
            <a:r>
              <a:rPr lang="en-US" sz="1800" dirty="0" smtClean="0"/>
              <a:t> </a:t>
            </a:r>
          </a:p>
          <a:p>
            <a:pPr algn="ctr" fontAlgn="base">
              <a:buNone/>
            </a:pPr>
            <a:endParaRPr lang="en-US" sz="1800" dirty="0" smtClean="0"/>
          </a:p>
          <a:p>
            <a:pPr algn="ctr" fontAlgn="base">
              <a:buNone/>
            </a:pPr>
            <a:r>
              <a:rPr lang="en-US" sz="1800" dirty="0" smtClean="0"/>
              <a:t>New </a:t>
            </a:r>
            <a:r>
              <a:rPr lang="en-US" sz="1800" dirty="0" err="1" smtClean="0"/>
              <a:t>sublineages</a:t>
            </a:r>
            <a:r>
              <a:rPr lang="en-US" sz="1800" dirty="0" smtClean="0"/>
              <a:t> (potential H5N1 </a:t>
            </a:r>
            <a:r>
              <a:rPr lang="en-US" sz="1800" dirty="0" err="1" smtClean="0"/>
              <a:t>clades</a:t>
            </a:r>
            <a:r>
              <a:rPr lang="en-US" sz="1800" dirty="0" smtClean="0"/>
              <a:t>) periodically emerge. Once these </a:t>
            </a:r>
            <a:r>
              <a:rPr lang="en-US" sz="1800" dirty="0" err="1" smtClean="0"/>
              <a:t>sublineages</a:t>
            </a:r>
            <a:r>
              <a:rPr lang="en-US" sz="1800" dirty="0" smtClean="0"/>
              <a:t> meet the same three specific </a:t>
            </a:r>
            <a:r>
              <a:rPr lang="en-US" sz="1800" dirty="0" err="1" smtClean="0"/>
              <a:t>clade</a:t>
            </a:r>
            <a:r>
              <a:rPr lang="en-US" sz="1800" dirty="0" smtClean="0"/>
              <a:t> definition criteria as the initial </a:t>
            </a:r>
            <a:r>
              <a:rPr lang="en-US" sz="1800" dirty="0" err="1" smtClean="0"/>
              <a:t>clades</a:t>
            </a:r>
            <a:r>
              <a:rPr lang="en-US" sz="1800" dirty="0" smtClean="0"/>
              <a:t> (listed above), they are designated as separate </a:t>
            </a:r>
            <a:r>
              <a:rPr lang="en-US" sz="1800" dirty="0" err="1" smtClean="0"/>
              <a:t>clades</a:t>
            </a:r>
            <a:endParaRPr lang="en-US" sz="1800" dirty="0" smtClean="0"/>
          </a:p>
        </p:txBody>
      </p:sp>
      <p:cxnSp>
        <p:nvCxnSpPr>
          <p:cNvPr id="4" name="Connettore 2 3"/>
          <p:cNvCxnSpPr/>
          <p:nvPr/>
        </p:nvCxnSpPr>
        <p:spPr>
          <a:xfrm>
            <a:off x="4572000" y="4188275"/>
            <a:ext cx="0" cy="8249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144" t="6144" r="26048" b="7919"/>
          <a:stretch>
            <a:fillRect/>
          </a:stretch>
        </p:blipFill>
        <p:spPr bwMode="auto">
          <a:xfrm>
            <a:off x="1835696" y="-1"/>
            <a:ext cx="5040560" cy="695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108012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it-IT" sz="9600" b="1" dirty="0" err="1" smtClean="0"/>
              <a:t>Excercise</a:t>
            </a:r>
            <a:r>
              <a:rPr lang="it-IT" sz="9600" b="1" dirty="0" smtClean="0"/>
              <a:t>: </a:t>
            </a:r>
          </a:p>
          <a:p>
            <a:pPr algn="ctr">
              <a:buNone/>
            </a:pPr>
            <a:endParaRPr lang="it-IT" sz="8000" b="1" dirty="0" smtClean="0"/>
          </a:p>
          <a:p>
            <a:pPr algn="ctr">
              <a:buNone/>
            </a:pPr>
            <a:r>
              <a:rPr lang="it-IT" sz="8000" dirty="0" err="1" smtClean="0"/>
              <a:t>Clade</a:t>
            </a:r>
            <a:r>
              <a:rPr lang="it-IT" sz="8000" dirty="0" smtClean="0"/>
              <a:t> </a:t>
            </a:r>
            <a:r>
              <a:rPr lang="it-IT" sz="8000" dirty="0" err="1" smtClean="0"/>
              <a:t>identification</a:t>
            </a:r>
            <a:r>
              <a:rPr lang="it-IT" sz="8000" dirty="0" smtClean="0"/>
              <a:t> </a:t>
            </a:r>
            <a:r>
              <a:rPr lang="it-IT" sz="8000" dirty="0" err="1" smtClean="0"/>
              <a:t>of</a:t>
            </a:r>
            <a:r>
              <a:rPr lang="it-IT" sz="8000" dirty="0" smtClean="0"/>
              <a:t> </a:t>
            </a:r>
            <a:r>
              <a:rPr lang="it-IT" sz="8000" dirty="0" err="1" smtClean="0"/>
              <a:t>two</a:t>
            </a:r>
            <a:r>
              <a:rPr lang="it-IT" sz="8000" dirty="0" smtClean="0"/>
              <a:t> </a:t>
            </a:r>
            <a:r>
              <a:rPr lang="it-IT" sz="8000" dirty="0" err="1" smtClean="0"/>
              <a:t>selected</a:t>
            </a:r>
            <a:r>
              <a:rPr lang="it-IT" sz="8000" dirty="0" smtClean="0"/>
              <a:t> H5N1 HA </a:t>
            </a:r>
            <a:r>
              <a:rPr lang="it-IT" sz="8000" dirty="0" err="1" smtClean="0"/>
              <a:t>sequences</a:t>
            </a:r>
            <a:r>
              <a:rPr lang="it-IT" sz="8000" dirty="0" smtClean="0"/>
              <a:t> </a:t>
            </a:r>
            <a:r>
              <a:rPr lang="it-IT" sz="8000" dirty="0" err="1" smtClean="0"/>
              <a:t>available</a:t>
            </a:r>
            <a:r>
              <a:rPr lang="it-IT" sz="8000" dirty="0" smtClean="0"/>
              <a:t> in GISAID:</a:t>
            </a:r>
          </a:p>
          <a:p>
            <a:pPr algn="ctr">
              <a:buNone/>
            </a:pPr>
            <a:r>
              <a:rPr lang="it-IT" sz="8000" dirty="0" err="1" smtClean="0"/>
              <a:t>One</a:t>
            </a:r>
            <a:r>
              <a:rPr lang="it-IT" sz="8000" dirty="0" smtClean="0"/>
              <a:t> </a:t>
            </a:r>
            <a:r>
              <a:rPr lang="it-IT" sz="8000" dirty="0" err="1" smtClean="0"/>
              <a:t>from</a:t>
            </a:r>
            <a:r>
              <a:rPr lang="it-IT" sz="8000" dirty="0" smtClean="0"/>
              <a:t> </a:t>
            </a:r>
            <a:r>
              <a:rPr lang="it-IT" sz="8000" dirty="0" err="1" smtClean="0"/>
              <a:t>Egypt</a:t>
            </a:r>
            <a:r>
              <a:rPr lang="it-IT" sz="8000" dirty="0" smtClean="0"/>
              <a:t> </a:t>
            </a:r>
            <a:r>
              <a:rPr lang="it-IT" sz="8000" dirty="0" err="1" smtClean="0"/>
              <a:t>collected</a:t>
            </a:r>
            <a:r>
              <a:rPr lang="it-IT" sz="8000" dirty="0" smtClean="0"/>
              <a:t> in 2013</a:t>
            </a:r>
          </a:p>
          <a:p>
            <a:pPr algn="ctr">
              <a:buNone/>
            </a:pPr>
            <a:r>
              <a:rPr lang="it-IT" sz="8000" dirty="0" err="1" smtClean="0"/>
              <a:t>One</a:t>
            </a:r>
            <a:r>
              <a:rPr lang="it-IT" sz="8000" dirty="0" smtClean="0"/>
              <a:t> </a:t>
            </a:r>
            <a:r>
              <a:rPr lang="it-IT" sz="8000" dirty="0" err="1" smtClean="0"/>
              <a:t>from</a:t>
            </a:r>
            <a:r>
              <a:rPr lang="it-IT" sz="8000" dirty="0" smtClean="0"/>
              <a:t> Russia </a:t>
            </a:r>
            <a:r>
              <a:rPr lang="it-IT" sz="8000" dirty="0" err="1" smtClean="0"/>
              <a:t>collected</a:t>
            </a:r>
            <a:r>
              <a:rPr lang="it-IT" sz="8000" dirty="0" smtClean="0"/>
              <a:t> in 2008</a:t>
            </a:r>
          </a:p>
          <a:p>
            <a:pPr algn="ctr">
              <a:buNone/>
            </a:pP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5576" y="206084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I)  Create a </a:t>
            </a:r>
            <a:r>
              <a:rPr lang="it-IT" dirty="0" err="1" smtClean="0"/>
              <a:t>workset</a:t>
            </a:r>
            <a:r>
              <a:rPr lang="it-IT" dirty="0" smtClean="0"/>
              <a:t>: </a:t>
            </a:r>
            <a:endParaRPr lang="it-IT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 l="8358" t="11970" r="40544" b="40781"/>
          <a:stretch>
            <a:fillRect/>
          </a:stretch>
        </p:blipFill>
        <p:spPr bwMode="auto">
          <a:xfrm>
            <a:off x="827584" y="2492896"/>
            <a:ext cx="6896447" cy="398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e 5"/>
          <p:cNvSpPr/>
          <p:nvPr/>
        </p:nvSpPr>
        <p:spPr>
          <a:xfrm>
            <a:off x="6516216" y="6021288"/>
            <a:ext cx="165618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4288" y="6272588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l="8269" t="12209" r="40545" b="41411"/>
          <a:stretch>
            <a:fillRect/>
          </a:stretch>
        </p:blipFill>
        <p:spPr bwMode="auto">
          <a:xfrm>
            <a:off x="395536" y="1628800"/>
            <a:ext cx="80895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e 2"/>
          <p:cNvSpPr/>
          <p:nvPr/>
        </p:nvSpPr>
        <p:spPr>
          <a:xfrm>
            <a:off x="2267744" y="5517232"/>
            <a:ext cx="165618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5805264"/>
            <a:ext cx="467544" cy="58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467544" y="11967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II)  Upload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workset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783</Words>
  <Application>Microsoft Macintosh PowerPoint</Application>
  <PresentationFormat>Presentazione su schermo (4:3)</PresentationFormat>
  <Paragraphs>102</Paragraphs>
  <Slides>36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7" baseType="lpstr">
      <vt:lpstr>Tema di Office</vt:lpstr>
      <vt:lpstr>Diapositiva 1</vt:lpstr>
      <vt:lpstr>Diapositiva 2</vt:lpstr>
      <vt:lpstr>Diapositiva 3</vt:lpstr>
      <vt:lpstr>Diapositiva 4</vt:lpstr>
      <vt:lpstr>Highly pathogenic H5N1 avian influenza viruses: clade designation </vt:lpstr>
      <vt:lpstr>Unified nomenclature system for the highly pathogenic H5N1 avian influenza viruses 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milania</dc:creator>
  <cp:lastModifiedBy>Isabella Monne</cp:lastModifiedBy>
  <cp:revision>125</cp:revision>
  <dcterms:created xsi:type="dcterms:W3CDTF">2014-08-28T04:54:06Z</dcterms:created>
  <dcterms:modified xsi:type="dcterms:W3CDTF">2014-08-28T04:54:45Z</dcterms:modified>
</cp:coreProperties>
</file>