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559675" cy="10439400"/>
  <p:notesSz cx="6858000" cy="9144000"/>
  <p:embeddedFontLst>
    <p:embeddedFont>
      <p:font typeface="Montserrat" panose="00000500000000000000" pitchFamily="2" charset="0"/>
      <p:regular r:id="rId4"/>
      <p:bold r:id="rId5"/>
      <p:italic r:id="rId6"/>
      <p:boldItalic r:id="rId7"/>
    </p:embeddedFont>
    <p:embeddedFont>
      <p:font typeface="Montserrat Black" panose="00000A00000000000000" pitchFamily="2" charset="0"/>
      <p:bold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8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0" autoAdjust="0"/>
    <p:restoredTop sz="94660"/>
  </p:normalViewPr>
  <p:slideViewPr>
    <p:cSldViewPr snapToGrid="0">
      <p:cViewPr varScale="1">
        <p:scale>
          <a:sx n="64" d="100"/>
          <a:sy n="64" d="100"/>
        </p:scale>
        <p:origin x="3114" y="288"/>
      </p:cViewPr>
      <p:guideLst>
        <p:guide orient="horz" pos="328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87788" y="685800"/>
            <a:ext cx="2483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7575" y="685800"/>
            <a:ext cx="2482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11298"/>
            <a:ext cx="7044600" cy="41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752555"/>
            <a:ext cx="7044600" cy="16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45153"/>
            <a:ext cx="7044600" cy="39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398217"/>
            <a:ext cx="70446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365680"/>
            <a:ext cx="7044600" cy="17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339232"/>
            <a:ext cx="3306900" cy="69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39232"/>
            <a:ext cx="3306900" cy="69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27727"/>
            <a:ext cx="2321700" cy="153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820535"/>
            <a:ext cx="2321700" cy="6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13690"/>
            <a:ext cx="5264700" cy="83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54"/>
            <a:ext cx="3780000" cy="104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03032"/>
            <a:ext cx="3344400" cy="300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689531"/>
            <a:ext cx="3344400" cy="25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469689"/>
            <a:ext cx="3172200" cy="75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586994"/>
            <a:ext cx="4959600" cy="12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58084" y="1560041"/>
            <a:ext cx="1750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90C47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123</a:t>
            </a:r>
            <a:endParaRPr sz="3600" b="0" i="0" u="none" strike="noStrike" cap="none" dirty="0">
              <a:solidFill>
                <a:srgbClr val="90C47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902351" y="1533450"/>
            <a:ext cx="1750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dirty="0">
                <a:solidFill>
                  <a:srgbClr val="FF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99</a:t>
            </a:r>
            <a:endParaRPr sz="3600" b="0" i="0" u="none" strike="noStrike" cap="none" dirty="0">
              <a:solidFill>
                <a:srgbClr val="FF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272350" y="1510431"/>
            <a:ext cx="167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90C47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24</a:t>
            </a:r>
            <a:endParaRPr sz="3600" b="0" i="0" u="none" strike="noStrike" cap="none" dirty="0">
              <a:solidFill>
                <a:srgbClr val="90C47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43455" y="9349046"/>
            <a:ext cx="338892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9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Fonte: Central de Regulação as 10h do 06/02/</a:t>
            </a:r>
            <a:r>
              <a:rPr lang="pt-BR" sz="900" dirty="0">
                <a:latin typeface="Montserrat"/>
                <a:ea typeface="Montserrat"/>
                <a:cs typeface="Montserrat"/>
                <a:sym typeface="Montserrat"/>
              </a:rPr>
              <a:t>2025</a:t>
            </a:r>
            <a:endParaRPr sz="9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734370" y="2052620"/>
            <a:ext cx="228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latin typeface="Montserrat"/>
                <a:ea typeface="Montserrat"/>
                <a:cs typeface="Montserrat"/>
                <a:sym typeface="Montserrat"/>
              </a:rPr>
              <a:t>Leitos Ocupados</a:t>
            </a:r>
            <a:endParaRPr sz="18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321843" y="3222941"/>
            <a:ext cx="178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latin typeface="Montserrat"/>
                <a:ea typeface="Montserrat"/>
                <a:cs typeface="Montserrat"/>
                <a:sym typeface="Montserrat"/>
              </a:rPr>
              <a:t>UTIs Vagas</a:t>
            </a:r>
            <a:endParaRPr sz="18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2789331" y="1582150"/>
            <a:ext cx="0" cy="800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3"/>
          <p:cNvCxnSpPr/>
          <p:nvPr/>
        </p:nvCxnSpPr>
        <p:spPr>
          <a:xfrm>
            <a:off x="4902731" y="1582150"/>
            <a:ext cx="0" cy="81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3"/>
          <p:cNvCxnSpPr/>
          <p:nvPr/>
        </p:nvCxnSpPr>
        <p:spPr>
          <a:xfrm>
            <a:off x="537150" y="2513600"/>
            <a:ext cx="648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13"/>
          <p:cNvCxnSpPr/>
          <p:nvPr/>
        </p:nvCxnSpPr>
        <p:spPr>
          <a:xfrm>
            <a:off x="554275" y="3843700"/>
            <a:ext cx="648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3"/>
          <p:cNvCxnSpPr/>
          <p:nvPr/>
        </p:nvCxnSpPr>
        <p:spPr>
          <a:xfrm>
            <a:off x="536988" y="6130436"/>
            <a:ext cx="648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3"/>
          <p:cNvSpPr txBox="1"/>
          <p:nvPr/>
        </p:nvSpPr>
        <p:spPr>
          <a:xfrm>
            <a:off x="382067" y="357811"/>
            <a:ext cx="592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INFORMAÇÕES GERAIS</a:t>
            </a:r>
            <a:endParaRPr sz="2400" b="0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82067" y="1039587"/>
            <a:ext cx="592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INFORME </a:t>
            </a:r>
            <a:r>
              <a:rPr lang="pt-BR" sz="1400" b="0" i="0" u="none" strike="noStrike" cap="non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DIÁRIO </a:t>
            </a:r>
            <a:r>
              <a:rPr lang="pt-BR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06/02/2025</a:t>
            </a:r>
            <a:endParaRPr sz="1400" b="0" i="0" u="none" strike="noStrike" cap="none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76774" y="4012818"/>
            <a:ext cx="6050400" cy="19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Visão geral</a:t>
            </a: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Leitos Ocupados: </a:t>
            </a:r>
            <a:r>
              <a:rPr lang="pt-BR" sz="18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81,7% dos leitos estão ocupados.</a:t>
            </a:r>
            <a:endParaRPr sz="18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Leitos Vagos: </a:t>
            </a:r>
            <a:r>
              <a:rPr lang="pt-BR" sz="18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18,3% dos leitos estão disponíveis. </a:t>
            </a:r>
            <a:endParaRPr sz="18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275" y="6624345"/>
            <a:ext cx="2421100" cy="24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452978" y="6274017"/>
            <a:ext cx="2336353" cy="46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Ocupação Geral</a:t>
            </a:r>
            <a:endParaRPr sz="17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3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3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3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2FBED465-D94D-763D-6654-6EFC290C3CB9}"/>
              </a:ext>
            </a:extLst>
          </p:cNvPr>
          <p:cNvSpPr txBox="1"/>
          <p:nvPr/>
        </p:nvSpPr>
        <p:spPr>
          <a:xfrm>
            <a:off x="143956" y="2052620"/>
            <a:ext cx="301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Leitos Clínicos</a:t>
            </a:r>
            <a:endParaRPr sz="18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2165767-A0C2-DBAB-7EE4-FE68C49F2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2743"/>
              </p:ext>
            </p:extLst>
          </p:nvPr>
        </p:nvGraphicFramePr>
        <p:xfrm>
          <a:off x="133053" y="6758177"/>
          <a:ext cx="5312555" cy="215910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183608">
                  <a:extLst>
                    <a:ext uri="{9D8B030D-6E8A-4147-A177-3AD203B41FA5}">
                      <a16:colId xmlns:a16="http://schemas.microsoft.com/office/drawing/2014/main" val="4249209680"/>
                    </a:ext>
                  </a:extLst>
                </a:gridCol>
                <a:gridCol w="734291">
                  <a:extLst>
                    <a:ext uri="{9D8B030D-6E8A-4147-A177-3AD203B41FA5}">
                      <a16:colId xmlns:a16="http://schemas.microsoft.com/office/drawing/2014/main" val="1275256914"/>
                    </a:ext>
                  </a:extLst>
                </a:gridCol>
                <a:gridCol w="1177636">
                  <a:extLst>
                    <a:ext uri="{9D8B030D-6E8A-4147-A177-3AD203B41FA5}">
                      <a16:colId xmlns:a16="http://schemas.microsoft.com/office/drawing/2014/main" val="2903452250"/>
                    </a:ext>
                  </a:extLst>
                </a:gridCol>
                <a:gridCol w="1217020">
                  <a:extLst>
                    <a:ext uri="{9D8B030D-6E8A-4147-A177-3AD203B41FA5}">
                      <a16:colId xmlns:a16="http://schemas.microsoft.com/office/drawing/2014/main" val="2031138862"/>
                    </a:ext>
                  </a:extLst>
                </a:gridCol>
              </a:tblGrid>
              <a:tr h="112465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  <a:latin typeface="Montserrat" panose="00000500000000000000" pitchFamily="2" charset="0"/>
                        </a:rPr>
                        <a:t>Unidade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  <a:latin typeface="Montserrat" panose="00000500000000000000" pitchFamily="2" charset="0"/>
                        </a:rPr>
                        <a:t>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  <a:latin typeface="Montserrat" panose="00000500000000000000" pitchFamily="2" charset="0"/>
                        </a:rPr>
                        <a:t>Ocupados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  <a:latin typeface="Montserrat" panose="00000500000000000000" pitchFamily="2" charset="0"/>
                        </a:rPr>
                        <a:t>Disponíveis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203075"/>
                  </a:ext>
                </a:extLst>
              </a:tr>
              <a:tr h="19362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UTI FUNDHACRE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ontserrat" panose="00000500000000000000" pitchFamily="2" charset="0"/>
                        </a:rPr>
                        <a:t>100,00%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49959565"/>
                  </a:ext>
                </a:extLst>
              </a:tr>
              <a:tr h="19362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UTI HSJ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ontserrat" panose="00000500000000000000" pitchFamily="2" charset="0"/>
                        </a:rPr>
                        <a:t>100,00%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513021"/>
                  </a:ext>
                </a:extLst>
              </a:tr>
              <a:tr h="19362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UTI HUERB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ontserrat" panose="00000500000000000000" pitchFamily="2" charset="0"/>
                        </a:rPr>
                        <a:t>94,11%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9377407"/>
                  </a:ext>
                </a:extLst>
              </a:tr>
              <a:tr h="19362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CLINICA MEDICA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ontserrat" panose="00000500000000000000" pitchFamily="2" charset="0"/>
                        </a:rPr>
                        <a:t>90,90%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4784887"/>
                  </a:ext>
                </a:extLst>
              </a:tr>
              <a:tr h="19362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GERIATRIA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87,87%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6027065"/>
                  </a:ext>
                </a:extLst>
              </a:tr>
              <a:tr h="19362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UCI PEDIÁTRICA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80,00%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590257"/>
                  </a:ext>
                </a:extLst>
              </a:tr>
              <a:tr h="19362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UTI HUERB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80,00%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3807768"/>
                  </a:ext>
                </a:extLst>
              </a:tr>
              <a:tr h="19362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ENFERMARIA PEDIATRICA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70,00%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1117277"/>
                  </a:ext>
                </a:extLst>
              </a:tr>
              <a:tr h="19362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UTI INTO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64,70%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7339782"/>
                  </a:ext>
                </a:extLst>
              </a:tr>
              <a:tr h="19362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UTI PEDIÁTRICA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50,00%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1630063"/>
                  </a:ext>
                </a:extLst>
              </a:tr>
            </a:tbl>
          </a:graphicData>
        </a:graphic>
      </p:graphicFrame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4978CA13-EE2F-5817-DD94-62EC6DE53F7B}"/>
              </a:ext>
            </a:extLst>
          </p:cNvPr>
          <p:cNvSpPr txBox="1"/>
          <p:nvPr/>
        </p:nvSpPr>
        <p:spPr>
          <a:xfrm>
            <a:off x="775756" y="2655743"/>
            <a:ext cx="1750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90C47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84</a:t>
            </a:r>
            <a:endParaRPr sz="3600" b="0" i="0" u="none" strike="noStrike" cap="none" dirty="0">
              <a:solidFill>
                <a:srgbClr val="90C47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2AB986CC-73A3-37D0-0AA6-B33C62352220}"/>
              </a:ext>
            </a:extLst>
          </p:cNvPr>
          <p:cNvSpPr txBox="1"/>
          <p:nvPr/>
        </p:nvSpPr>
        <p:spPr>
          <a:xfrm>
            <a:off x="126284" y="3242443"/>
            <a:ext cx="301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latin typeface="Montserrat"/>
                <a:ea typeface="Montserrat"/>
                <a:cs typeface="Montserrat"/>
                <a:sym typeface="Montserrat"/>
              </a:rPr>
              <a:t>Leitos UTIs</a:t>
            </a:r>
            <a:endParaRPr sz="18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39B4EF7D-6EBE-E978-A5F2-9991D9F26602}"/>
              </a:ext>
            </a:extLst>
          </p:cNvPr>
          <p:cNvSpPr txBox="1"/>
          <p:nvPr/>
        </p:nvSpPr>
        <p:spPr>
          <a:xfrm>
            <a:off x="2869814" y="2683869"/>
            <a:ext cx="1750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dirty="0">
                <a:solidFill>
                  <a:srgbClr val="FF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70</a:t>
            </a:r>
            <a:endParaRPr sz="3600" b="0" i="0" u="none" strike="noStrike" cap="none" dirty="0">
              <a:solidFill>
                <a:srgbClr val="FF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56;p13">
            <a:extLst>
              <a:ext uri="{FF2B5EF4-FFF2-40B4-BE49-F238E27FC236}">
                <a16:creationId xmlns:a16="http://schemas.microsoft.com/office/drawing/2014/main" id="{E4D258BC-CDC1-2298-A371-47FEF63812E5}"/>
              </a:ext>
            </a:extLst>
          </p:cNvPr>
          <p:cNvSpPr txBox="1"/>
          <p:nvPr/>
        </p:nvSpPr>
        <p:spPr>
          <a:xfrm>
            <a:off x="5284981" y="2652676"/>
            <a:ext cx="167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90C47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14</a:t>
            </a:r>
            <a:endParaRPr sz="3600" b="0" i="0" u="none" strike="noStrike" cap="none" dirty="0">
              <a:solidFill>
                <a:srgbClr val="90C47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" name="Google Shape;58;p13">
            <a:extLst>
              <a:ext uri="{FF2B5EF4-FFF2-40B4-BE49-F238E27FC236}">
                <a16:creationId xmlns:a16="http://schemas.microsoft.com/office/drawing/2014/main" id="{07ECF935-DCFF-446E-C0E2-2E32EF022D5D}"/>
              </a:ext>
            </a:extLst>
          </p:cNvPr>
          <p:cNvSpPr txBox="1"/>
          <p:nvPr/>
        </p:nvSpPr>
        <p:spPr>
          <a:xfrm>
            <a:off x="2692310" y="3242591"/>
            <a:ext cx="228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latin typeface="Montserrat"/>
                <a:ea typeface="Montserrat"/>
                <a:cs typeface="Montserrat"/>
                <a:sym typeface="Montserrat"/>
              </a:rPr>
              <a:t>UTIs Ocupadas</a:t>
            </a:r>
            <a:endParaRPr sz="18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" name="Google Shape;60;p13">
            <a:extLst>
              <a:ext uri="{FF2B5EF4-FFF2-40B4-BE49-F238E27FC236}">
                <a16:creationId xmlns:a16="http://schemas.microsoft.com/office/drawing/2014/main" id="{5808A1A5-802E-96EF-DED2-962B90E2F09B}"/>
              </a:ext>
            </a:extLst>
          </p:cNvPr>
          <p:cNvCxnSpPr/>
          <p:nvPr/>
        </p:nvCxnSpPr>
        <p:spPr>
          <a:xfrm>
            <a:off x="2789331" y="2715793"/>
            <a:ext cx="0" cy="800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61;p13">
            <a:extLst>
              <a:ext uri="{FF2B5EF4-FFF2-40B4-BE49-F238E27FC236}">
                <a16:creationId xmlns:a16="http://schemas.microsoft.com/office/drawing/2014/main" id="{D25AF16D-9B68-1AAB-7302-17A10B44C38C}"/>
              </a:ext>
            </a:extLst>
          </p:cNvPr>
          <p:cNvCxnSpPr/>
          <p:nvPr/>
        </p:nvCxnSpPr>
        <p:spPr>
          <a:xfrm>
            <a:off x="4902731" y="2701093"/>
            <a:ext cx="0" cy="81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59;p13">
            <a:extLst>
              <a:ext uri="{FF2B5EF4-FFF2-40B4-BE49-F238E27FC236}">
                <a16:creationId xmlns:a16="http://schemas.microsoft.com/office/drawing/2014/main" id="{EBDAA947-4C32-8FDF-68DE-2D57D77A3B46}"/>
              </a:ext>
            </a:extLst>
          </p:cNvPr>
          <p:cNvSpPr txBox="1"/>
          <p:nvPr/>
        </p:nvSpPr>
        <p:spPr>
          <a:xfrm>
            <a:off x="5303217" y="2055933"/>
            <a:ext cx="178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latin typeface="Montserrat"/>
                <a:ea typeface="Montserrat"/>
                <a:cs typeface="Montserrat"/>
                <a:sym typeface="Montserrat"/>
              </a:rPr>
              <a:t>Leitos Vagos</a:t>
            </a:r>
            <a:endParaRPr sz="18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121</Words>
  <Application>Microsoft Office PowerPoint</Application>
  <PresentationFormat>Personalizar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Montserrat Black</vt:lpstr>
      <vt:lpstr>Arial</vt:lpstr>
      <vt:lpstr>Montserrat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Marcos Venicius Malveira de Lima</cp:lastModifiedBy>
  <cp:revision>124</cp:revision>
  <dcterms:modified xsi:type="dcterms:W3CDTF">2025-02-06T14:55:50Z</dcterms:modified>
</cp:coreProperties>
</file>