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4"/>
    <p:sldMasterId id="2147483907" r:id="rId5"/>
  </p:sldMasterIdLst>
  <p:notesMasterIdLst>
    <p:notesMasterId r:id="rId20"/>
  </p:notesMasterIdLst>
  <p:sldIdLst>
    <p:sldId id="256" r:id="rId6"/>
    <p:sldId id="275" r:id="rId7"/>
    <p:sldId id="257" r:id="rId8"/>
    <p:sldId id="271" r:id="rId9"/>
    <p:sldId id="258" r:id="rId10"/>
    <p:sldId id="298" r:id="rId11"/>
    <p:sldId id="265" r:id="rId12"/>
    <p:sldId id="301" r:id="rId13"/>
    <p:sldId id="299" r:id="rId14"/>
    <p:sldId id="302" r:id="rId15"/>
    <p:sldId id="272" r:id="rId16"/>
    <p:sldId id="274" r:id="rId17"/>
    <p:sldId id="266" r:id="rId18"/>
    <p:sldId id="267" r:id="rId1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B00FF"/>
    <a:srgbClr val="FF7D00"/>
    <a:srgbClr val="00FF00"/>
    <a:srgbClr val="0000FF"/>
    <a:srgbClr val="E0036C"/>
    <a:srgbClr val="0078D4"/>
    <a:srgbClr val="002D50"/>
    <a:srgbClr val="029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4BE17-20B8-4E70-B8C4-A4F41A42AFD3}" v="43" dt="2022-10-19T06:40:26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92" d="100"/>
          <a:sy n="92" d="100"/>
        </p:scale>
        <p:origin x="96" y="6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B0624-B197-4978-87F9-95B6E245299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CA311-254C-4793-8E42-7BC0E095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How to configure Dyn365 for Teams integration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 Dial in and out to Dyn365 Sales Demo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 How the integrations works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 Click to call DEMO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- Chat in Teams in Dyn365 sales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3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kgrunnsbilde">
            <a:extLst>
              <a:ext uri="{FF2B5EF4-FFF2-40B4-BE49-F238E27FC236}">
                <a16:creationId xmlns:a16="http://schemas.microsoft.com/office/drawing/2014/main" id="{6D30AB78-D032-44EA-EB96-21BEF4729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4"/>
            <a:ext cx="10799762" cy="4319636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sz="8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</a:defRPr>
            </a:lvl1pPr>
          </a:lstStyle>
          <a:p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EDAA7F3B-3B8C-4D6A-872A-E0C4ED170B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588" y="4680000"/>
            <a:ext cx="8098631" cy="720000"/>
          </a:xfrm>
        </p:spPr>
        <p:txBody>
          <a:bodyPr tIns="0" bIns="0" anchor="b"/>
          <a:lstStyle>
            <a:lvl1pPr algn="l">
              <a:defRPr sz="4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latin typeface="+mj-lt"/>
              </a:defRPr>
            </a:lvl1pPr>
          </a:lstStyle>
          <a:p>
            <a:pPr lvl="0"/>
            <a:r>
              <a:rPr lang="en-US" dirty="0" err="1"/>
              <a:t>Navn</a:t>
            </a:r>
            <a:endParaRPr lang="en-US" dirty="0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C0652A92-75E6-B8BA-69C6-7BD57DBA0E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5400000"/>
            <a:ext cx="8098631" cy="720000"/>
          </a:xfrm>
        </p:spPr>
        <p:txBody>
          <a:bodyPr tIns="0" bIns="0" anchor="b"/>
          <a:lstStyle>
            <a:lvl1pPr algn="l">
              <a:spcBef>
                <a:spcPts val="0"/>
              </a:spcBef>
              <a:spcAft>
                <a:spcPts val="1200"/>
              </a:spcAft>
              <a:defRPr sz="3000" b="0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latin typeface="+mj-lt"/>
              </a:defRPr>
            </a:lvl1pPr>
          </a:lstStyle>
          <a:p>
            <a:r>
              <a:rPr lang="en-US" dirty="0" err="1"/>
              <a:t>Firma</a:t>
            </a:r>
            <a:r>
              <a:rPr lang="en-US" dirty="0"/>
              <a:t> / </a:t>
            </a:r>
            <a:r>
              <a:rPr lang="en-US" dirty="0" err="1"/>
              <a:t>Kontaktinformasjon</a:t>
            </a:r>
            <a:endParaRPr lang="en-US" dirty="0"/>
          </a:p>
        </p:txBody>
      </p:sp>
      <p:pic>
        <p:nvPicPr>
          <p:cNvPr id="15" name="MVP-Dagen Logo">
            <a:extLst>
              <a:ext uri="{FF2B5EF4-FFF2-40B4-BE49-F238E27FC236}">
                <a16:creationId xmlns:a16="http://schemas.microsoft.com/office/drawing/2014/main" id="{5297E986-EC11-51EE-4025-8AD0326A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003" y="4680175"/>
            <a:ext cx="2103897" cy="1620000"/>
          </a:xfrm>
          <a:prstGeom prst="rect">
            <a:avLst/>
          </a:prstGeom>
          <a:effectLst>
            <a:glow rad="254000">
              <a:schemeClr val="accent3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11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2"/>
            <a:ext cx="10799762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946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2C1283E-2FA9-46CF-982E-8A4663E32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58" y="-720000"/>
            <a:ext cx="10799760" cy="72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Hidden 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AB89AAD-27C6-4860-900C-5EE3E485A7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3" y="360363"/>
            <a:ext cx="10799762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6149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A967AAD-E23F-46FF-84BA-6B64FF7A9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58" y="-720000"/>
            <a:ext cx="10799760" cy="72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Hidden Title</a:t>
            </a:r>
          </a:p>
        </p:txBody>
      </p:sp>
    </p:spTree>
    <p:extLst>
      <p:ext uri="{BB962C8B-B14F-4D97-AF65-F5344CB8AC3E}">
        <p14:creationId xmlns:p14="http://schemas.microsoft.com/office/powerpoint/2010/main" val="3024351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Left"/>
          <p:cNvSpPr>
            <a:spLocks noGrp="1"/>
          </p:cNvSpPr>
          <p:nvPr>
            <p:ph sz="half" idx="1"/>
          </p:nvPr>
        </p:nvSpPr>
        <p:spPr>
          <a:xfrm>
            <a:off x="360363" y="1439813"/>
            <a:ext cx="5400000" cy="4680000"/>
          </a:xfrm>
        </p:spPr>
        <p:txBody>
          <a:bodyPr rIns="18000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Right"/>
          <p:cNvSpPr>
            <a:spLocks noGrp="1"/>
          </p:cNvSpPr>
          <p:nvPr>
            <p:ph sz="half" idx="2"/>
          </p:nvPr>
        </p:nvSpPr>
        <p:spPr>
          <a:xfrm>
            <a:off x="5760000" y="1440000"/>
            <a:ext cx="5400000" cy="4680000"/>
          </a:xfrm>
        </p:spPr>
        <p:txBody>
          <a:bodyPr lIns="18000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5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Left"/>
          <p:cNvSpPr>
            <a:spLocks noGrp="1"/>
          </p:cNvSpPr>
          <p:nvPr>
            <p:ph sz="half" idx="1"/>
          </p:nvPr>
        </p:nvSpPr>
        <p:spPr>
          <a:xfrm>
            <a:off x="360363" y="1439813"/>
            <a:ext cx="5400000" cy="4680000"/>
          </a:xfrm>
        </p:spPr>
        <p:txBody>
          <a:bodyPr lIns="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Right"/>
          <p:cNvSpPr>
            <a:spLocks noGrp="1"/>
          </p:cNvSpPr>
          <p:nvPr>
            <p:ph sz="half" idx="2"/>
          </p:nvPr>
        </p:nvSpPr>
        <p:spPr>
          <a:xfrm>
            <a:off x="5760000" y="1440000"/>
            <a:ext cx="5400000" cy="4680000"/>
          </a:xfrm>
        </p:spPr>
        <p:txBody>
          <a:bodyPr lIns="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ection Title">
            <a:extLst>
              <a:ext uri="{FF2B5EF4-FFF2-40B4-BE49-F238E27FC236}">
                <a16:creationId xmlns:a16="http://schemas.microsoft.com/office/drawing/2014/main" id="{8E23D3F8-2EF6-4A2F-966B-5D763DE3F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3"/>
            <a:ext cx="10800000" cy="5759450"/>
          </a:xfrm>
        </p:spPr>
        <p:txBody>
          <a:bodyPr anchor="ctr"/>
          <a:lstStyle>
            <a:lvl1pPr algn="ctr">
              <a:defRPr sz="8000" b="1"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216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ection Title">
            <a:extLst>
              <a:ext uri="{FF2B5EF4-FFF2-40B4-BE49-F238E27FC236}">
                <a16:creationId xmlns:a16="http://schemas.microsoft.com/office/drawing/2014/main" id="{64843C6D-80D6-4D6D-AC23-2EDDBB5BD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5" y="360365"/>
            <a:ext cx="10799760" cy="5759448"/>
          </a:xfrm>
        </p:spPr>
        <p:txBody>
          <a:bodyPr anchor="ctr"/>
          <a:lstStyle>
            <a:lvl1pPr algn="ctr">
              <a:defRPr sz="8000" b="1"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ubsection Subtitle">
            <a:extLst>
              <a:ext uri="{FF2B5EF4-FFF2-40B4-BE49-F238E27FC236}">
                <a16:creationId xmlns:a16="http://schemas.microsoft.com/office/drawing/2014/main" id="{3F4FBE1F-7BFB-46B8-BAE5-79076E0BD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3779838"/>
            <a:ext cx="10799762" cy="2339975"/>
          </a:xfrm>
        </p:spPr>
        <p:txBody>
          <a:bodyPr tIns="180000" anchor="t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111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mo">
            <a:extLst>
              <a:ext uri="{FF2B5EF4-FFF2-40B4-BE49-F238E27FC236}">
                <a16:creationId xmlns:a16="http://schemas.microsoft.com/office/drawing/2014/main" id="{2648046A-8B1E-4189-BC6B-C1071C00F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360363" y="3240088"/>
            <a:ext cx="7199762" cy="539750"/>
          </a:xfrm>
          <a:prstGeom prst="rect">
            <a:avLst/>
          </a:prstGeom>
        </p:spPr>
        <p:txBody>
          <a:bodyPr vert="horz" lIns="0" tIns="0" rIns="360000" bIns="0" rtlCol="0" anchor="b">
            <a:noAutofit/>
          </a:bodyPr>
          <a:lstStyle>
            <a:lvl1pPr algn="l" defTabSz="8640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0" kern="120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DEMO</a:t>
            </a:r>
          </a:p>
        </p:txBody>
      </p:sp>
      <p:sp>
        <p:nvSpPr>
          <p:cNvPr id="2" name="Demo Title"/>
          <p:cNvSpPr>
            <a:spLocks noGrp="1"/>
          </p:cNvSpPr>
          <p:nvPr>
            <p:ph type="title" hasCustomPrompt="1"/>
          </p:nvPr>
        </p:nvSpPr>
        <p:spPr>
          <a:xfrm>
            <a:off x="360363" y="3779837"/>
            <a:ext cx="8100000" cy="2339975"/>
          </a:xfrm>
        </p:spPr>
        <p:txBody>
          <a:bodyPr lIns="0" rIns="360000" anchor="t"/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81328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kgrunnsbilde">
            <a:extLst>
              <a:ext uri="{FF2B5EF4-FFF2-40B4-BE49-F238E27FC236}">
                <a16:creationId xmlns:a16="http://schemas.microsoft.com/office/drawing/2014/main" id="{6D30AB78-D032-44EA-EB96-21BEF4729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240088"/>
            <a:ext cx="10799762" cy="2879724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sz="8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</a:defRPr>
            </a:lvl1pPr>
          </a:lstStyle>
          <a:p>
            <a:r>
              <a:rPr lang="en-US" dirty="0"/>
              <a:t>Demo-</a:t>
            </a:r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23F0-15EA-5ABB-D3AE-11E3E1F08CFE}"/>
              </a:ext>
            </a:extLst>
          </p:cNvPr>
          <p:cNvSpPr txBox="1"/>
          <p:nvPr userDrawn="1"/>
        </p:nvSpPr>
        <p:spPr>
          <a:xfrm>
            <a:off x="360363" y="2519999"/>
            <a:ext cx="10799762" cy="72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9324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kgrunnsbilde">
            <a:extLst>
              <a:ext uri="{FF2B5EF4-FFF2-40B4-BE49-F238E27FC236}">
                <a16:creationId xmlns:a16="http://schemas.microsoft.com/office/drawing/2014/main" id="{4E90A2FA-0D61-F029-96B6-7E6D73E2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4" name="Question Marks">
            <a:extLst>
              <a:ext uri="{FF2B5EF4-FFF2-40B4-BE49-F238E27FC236}">
                <a16:creationId xmlns:a16="http://schemas.microsoft.com/office/drawing/2014/main" id="{9860AD34-504E-47E1-A185-AD3930D2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60363" y="360000"/>
            <a:ext cx="10799762" cy="57594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  <a:r>
              <a:rPr kumimoji="0" lang="en-US" sz="3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  <a:r>
              <a:rPr kumimoji="0" lang="en-US" sz="40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61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B075-E570-89BE-F1C0-E4D1E01DED21}"/>
              </a:ext>
            </a:extLst>
          </p:cNvPr>
          <p:cNvSpPr/>
          <p:nvPr userDrawn="1"/>
        </p:nvSpPr>
        <p:spPr>
          <a:xfrm>
            <a:off x="7288823" y="1784837"/>
            <a:ext cx="3455377" cy="3736731"/>
          </a:xfrm>
          <a:prstGeom prst="roundRect">
            <a:avLst/>
          </a:prstGeom>
          <a:solidFill>
            <a:schemeClr val="accent1"/>
          </a:solidFill>
        </p:spPr>
        <p:txBody>
          <a:bodyPr lIns="0" tIns="0" rIns="0" bIns="0" rtlCol="0" anchor="ctr" anchorCtr="0">
            <a:noAutofit/>
          </a:bodyPr>
          <a:lstStyle/>
          <a:p>
            <a:pPr algn="ctr"/>
            <a:endParaRPr lang="en-US" sz="3000" b="1" spc="-47" dirty="0">
              <a:ln w="3175">
                <a:noFill/>
              </a:ln>
              <a:solidFill>
                <a:srgbClr val="3999C6"/>
              </a:solidFill>
              <a:latin typeface="Roboto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58E3AF16-46AD-DC19-115F-84AEC2AC7B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4572" y="2035540"/>
            <a:ext cx="2883878" cy="32222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Picture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08E3022-7659-90EA-4664-F92E6CDC85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9450" y="2035539"/>
            <a:ext cx="6643623" cy="4084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Name">
            <a:extLst>
              <a:ext uri="{FF2B5EF4-FFF2-40B4-BE49-F238E27FC236}">
                <a16:creationId xmlns:a16="http://schemas.microsoft.com/office/drawing/2014/main" id="{6CA9A03F-CC49-236C-D06A-59DD1BF8E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675" y="204714"/>
            <a:ext cx="8098631" cy="720000"/>
          </a:xfrm>
        </p:spPr>
        <p:txBody>
          <a:bodyPr tIns="0" bIns="0" anchor="b"/>
          <a:lstStyle>
            <a:lvl1pPr algn="l">
              <a:defRPr lang="en-US" sz="4400" b="1" kern="1200" cap="none" spc="-47" baseline="0" dirty="0" err="1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 err="1"/>
              <a:t>Navn</a:t>
            </a:r>
            <a:endParaRPr lang="en-US" dirty="0"/>
          </a:p>
        </p:txBody>
      </p:sp>
      <p:sp>
        <p:nvSpPr>
          <p:cNvPr id="7" name="Info">
            <a:extLst>
              <a:ext uri="{FF2B5EF4-FFF2-40B4-BE49-F238E27FC236}">
                <a16:creationId xmlns:a16="http://schemas.microsoft.com/office/drawing/2014/main" id="{F8E6AA28-9BF1-DE7F-C860-D5D08B55A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50" y="924714"/>
            <a:ext cx="8098631" cy="720000"/>
          </a:xfrm>
        </p:spPr>
        <p:txBody>
          <a:bodyPr tIns="0" bIns="0" anchor="b"/>
          <a:lstStyle>
            <a:lvl1pPr algn="l">
              <a:spcBef>
                <a:spcPts val="0"/>
              </a:spcBef>
              <a:spcAft>
                <a:spcPts val="1200"/>
              </a:spcAft>
              <a:defRPr lang="en-US" sz="3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1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kgrunnsbilde">
            <a:extLst>
              <a:ext uri="{FF2B5EF4-FFF2-40B4-BE49-F238E27FC236}">
                <a16:creationId xmlns:a16="http://schemas.microsoft.com/office/drawing/2014/main" id="{4E90A2FA-0D61-F029-96B6-7E6D73E2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4" name="Question Marks">
            <a:extLst>
              <a:ext uri="{FF2B5EF4-FFF2-40B4-BE49-F238E27FC236}">
                <a16:creationId xmlns:a16="http://schemas.microsoft.com/office/drawing/2014/main" id="{9860AD34-504E-47E1-A185-AD3930D2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60363" y="360000"/>
            <a:ext cx="10799762" cy="252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Tusen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takk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BCCA70-6502-69CA-C39C-4AA800D39C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038" y="3240000"/>
            <a:ext cx="7200000" cy="1389600"/>
          </a:xfrm>
          <a:prstGeom prst="rect">
            <a:avLst/>
          </a:prstGeom>
          <a:effectLst>
            <a:glow rad="254000">
              <a:schemeClr val="accent3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5319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D1A1-9ACF-4A63-4DB1-E2EDF4FA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0519-7F90-E52D-AE6E-BB03C996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7E02-6B2D-0493-EAD2-C44B05B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8B4-AA4F-43F6-A00D-619B5E43D41C}" type="datetimeFigureOut">
              <a:rPr lang="nb-NO" smtClean="0"/>
              <a:t>19.10.2022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603D-02E4-3B21-200A-FD21FF9E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5918-D915-4676-C047-7CB2AECF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455B-BC53-4807-AD04-2CB1FE14F4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96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7" y="1981369"/>
            <a:ext cx="4835319" cy="125253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508" y="3246273"/>
            <a:ext cx="4025537" cy="1223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17" b="0">
                <a:solidFill>
                  <a:schemeClr val="accent6"/>
                </a:solidFill>
                <a:latin typeface="+mn-lt"/>
              </a:defRPr>
            </a:lvl1pPr>
            <a:lvl2pPr>
              <a:defRPr sz="945"/>
            </a:lvl2pPr>
            <a:lvl3pPr>
              <a:defRPr sz="850"/>
            </a:lvl3pPr>
            <a:lvl4pPr>
              <a:defRPr sz="756"/>
            </a:lvl4pPr>
            <a:lvl5pPr>
              <a:defRPr sz="756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428578" y="0"/>
            <a:ext cx="6091911" cy="6480175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16004" marR="0" lvl="0" indent="-216004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2" y="930497"/>
            <a:ext cx="10290006" cy="1053982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55452" y="2074752"/>
            <a:ext cx="10290007" cy="3926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1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kgrunnsbilde">
            <a:extLst>
              <a:ext uri="{FF2B5EF4-FFF2-40B4-BE49-F238E27FC236}">
                <a16:creationId xmlns:a16="http://schemas.microsoft.com/office/drawing/2014/main" id="{6D30AB78-D032-44EA-EB96-21BEF4729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4"/>
            <a:ext cx="10799762" cy="4319636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sz="8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</a:defRPr>
            </a:lvl1pPr>
          </a:lstStyle>
          <a:p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EDAA7F3B-3B8C-4D6A-872A-E0C4ED170B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588" y="4680000"/>
            <a:ext cx="8098631" cy="720000"/>
          </a:xfrm>
        </p:spPr>
        <p:txBody>
          <a:bodyPr tIns="0" bIns="0" anchor="b"/>
          <a:lstStyle>
            <a:lvl1pPr algn="l">
              <a:defRPr sz="4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latin typeface="+mj-lt"/>
              </a:defRPr>
            </a:lvl1pPr>
          </a:lstStyle>
          <a:p>
            <a:pPr lvl="0"/>
            <a:r>
              <a:rPr lang="en-US" dirty="0" err="1"/>
              <a:t>Navn</a:t>
            </a:r>
            <a:endParaRPr lang="en-US" dirty="0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C0652A92-75E6-B8BA-69C6-7BD57DBA0E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5400000"/>
            <a:ext cx="8098631" cy="720000"/>
          </a:xfrm>
        </p:spPr>
        <p:txBody>
          <a:bodyPr tIns="0" bIns="0" anchor="b"/>
          <a:lstStyle>
            <a:lvl1pPr algn="l">
              <a:spcBef>
                <a:spcPts val="0"/>
              </a:spcBef>
              <a:spcAft>
                <a:spcPts val="1200"/>
              </a:spcAft>
              <a:defRPr sz="3000" b="0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latin typeface="+mj-lt"/>
              </a:defRPr>
            </a:lvl1pPr>
          </a:lstStyle>
          <a:p>
            <a:r>
              <a:rPr lang="en-US" dirty="0" err="1"/>
              <a:t>Firma</a:t>
            </a:r>
            <a:r>
              <a:rPr lang="en-US" dirty="0"/>
              <a:t> / </a:t>
            </a:r>
            <a:r>
              <a:rPr lang="en-US" dirty="0" err="1"/>
              <a:t>Kontaktinformasjon</a:t>
            </a:r>
            <a:endParaRPr lang="en-US" dirty="0"/>
          </a:p>
        </p:txBody>
      </p:sp>
      <p:pic>
        <p:nvPicPr>
          <p:cNvPr id="15" name="MVP-Dagen Logo">
            <a:extLst>
              <a:ext uri="{FF2B5EF4-FFF2-40B4-BE49-F238E27FC236}">
                <a16:creationId xmlns:a16="http://schemas.microsoft.com/office/drawing/2014/main" id="{5297E986-EC11-51EE-4025-8AD0326A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003" y="4680175"/>
            <a:ext cx="2103897" cy="1620000"/>
          </a:xfrm>
          <a:prstGeom prst="rect">
            <a:avLst/>
          </a:prstGeom>
          <a:effectLst>
            <a:glow rad="254000">
              <a:schemeClr val="accent3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5792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B075-E570-89BE-F1C0-E4D1E01DED21}"/>
              </a:ext>
            </a:extLst>
          </p:cNvPr>
          <p:cNvSpPr/>
          <p:nvPr userDrawn="1"/>
        </p:nvSpPr>
        <p:spPr>
          <a:xfrm>
            <a:off x="7288823" y="1784837"/>
            <a:ext cx="3455377" cy="3736731"/>
          </a:xfrm>
          <a:prstGeom prst="roundRect">
            <a:avLst/>
          </a:prstGeom>
          <a:solidFill>
            <a:schemeClr val="accent1"/>
          </a:solidFill>
        </p:spPr>
        <p:txBody>
          <a:bodyPr lIns="0" tIns="0" rIns="0" bIns="0" rtlCol="0" anchor="ctr" anchorCtr="0">
            <a:noAutofit/>
          </a:bodyPr>
          <a:lstStyle/>
          <a:p>
            <a:pPr algn="ctr"/>
            <a:endParaRPr lang="en-US" sz="3000" b="1" spc="-47" dirty="0">
              <a:ln w="3175">
                <a:noFill/>
              </a:ln>
              <a:solidFill>
                <a:srgbClr val="3999C6"/>
              </a:solidFill>
              <a:latin typeface="Roboto"/>
              <a:cs typeface="Segoe UI" pitchFamily="34" charset="0"/>
            </a:endParaRP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58E3AF16-46AD-DC19-115F-84AEC2AC7B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4572" y="2035540"/>
            <a:ext cx="2883878" cy="32222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Picture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08E3022-7659-90EA-4664-F92E6CDC85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9450" y="2035539"/>
            <a:ext cx="6643623" cy="4084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Name">
            <a:extLst>
              <a:ext uri="{FF2B5EF4-FFF2-40B4-BE49-F238E27FC236}">
                <a16:creationId xmlns:a16="http://schemas.microsoft.com/office/drawing/2014/main" id="{6CA9A03F-CC49-236C-D06A-59DD1BF8EF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675" y="204714"/>
            <a:ext cx="8098631" cy="720000"/>
          </a:xfrm>
        </p:spPr>
        <p:txBody>
          <a:bodyPr tIns="0" bIns="0" anchor="b"/>
          <a:lstStyle>
            <a:lvl1pPr algn="l">
              <a:defRPr lang="en-US" sz="4400" b="1" kern="1200" cap="none" spc="-47" baseline="0" dirty="0" err="1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 err="1"/>
              <a:t>Navn</a:t>
            </a:r>
            <a:endParaRPr lang="en-US" dirty="0"/>
          </a:p>
        </p:txBody>
      </p:sp>
      <p:sp>
        <p:nvSpPr>
          <p:cNvPr id="7" name="Info">
            <a:extLst>
              <a:ext uri="{FF2B5EF4-FFF2-40B4-BE49-F238E27FC236}">
                <a16:creationId xmlns:a16="http://schemas.microsoft.com/office/drawing/2014/main" id="{F8E6AA28-9BF1-DE7F-C860-D5D08B55A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50" y="924714"/>
            <a:ext cx="8098631" cy="720000"/>
          </a:xfrm>
        </p:spPr>
        <p:txBody>
          <a:bodyPr tIns="0" bIns="0" anchor="b"/>
          <a:lstStyle>
            <a:lvl1pPr algn="l">
              <a:spcBef>
                <a:spcPts val="0"/>
              </a:spcBef>
              <a:spcAft>
                <a:spcPts val="1200"/>
              </a:spcAft>
              <a:defRPr lang="en-US" sz="3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våre</a:t>
            </a:r>
            <a:r>
              <a:rPr lang="en-US" dirty="0"/>
              <a:t> 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C0AF30-018D-17B6-DF49-2A50C71166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9" y="2683946"/>
            <a:ext cx="2901732" cy="5029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521D5C-7A54-D6C5-282A-0E318216B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5200" y="2630356"/>
            <a:ext cx="2096782" cy="4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05EC0C6-6314-37CD-AA91-4C45F70E68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33" y="3779654"/>
            <a:ext cx="1374162" cy="3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7F8BED-CB96-C228-7888-EF52949120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86" y="3195274"/>
            <a:ext cx="1691830" cy="16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15" y="3240087"/>
            <a:ext cx="1830739" cy="13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2C2C6-DD58-F12C-0283-F09C61093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881" y="3520220"/>
            <a:ext cx="2267498" cy="10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3E438C6-AECB-268B-B21E-4F1AA6C00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45" y="4388273"/>
            <a:ext cx="2184148" cy="6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7A1FC16-5641-A918-8034-32FA2073B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72" y="1717103"/>
            <a:ext cx="2769388" cy="5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2F6E5E-9C74-00CB-D133-B66CBBD8067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721955" y="5590852"/>
            <a:ext cx="827279" cy="303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79601-4478-1D57-4F1D-C5E39D18381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52115" y="5585008"/>
            <a:ext cx="827279" cy="352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F01788-2BB6-969E-65D2-F6896B79D55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279693" y="3694496"/>
            <a:ext cx="1590651" cy="552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60DA8-D9A6-44D8-9E05-9E33F8E52A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61063" y="4116758"/>
            <a:ext cx="1232275" cy="1232275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DD406741-36FD-B7EC-0C9A-3BCFDB9265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7370" y="5463575"/>
            <a:ext cx="1023450" cy="4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4012F402-B107-4A70-FAA0-07E0B9B9FF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257" y="5501288"/>
            <a:ext cx="1307690" cy="48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84A0CC1-936B-6846-4861-60FF6694BA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3851" y="5490485"/>
            <a:ext cx="1159480" cy="4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802BC9-77D7-A237-B100-287958E9CEE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8796" y="504678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5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99139" y="2028482"/>
            <a:ext cx="7334722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82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26541" y="2028482"/>
            <a:ext cx="6279918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3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570" y="2028482"/>
            <a:ext cx="5691859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våre</a:t>
            </a:r>
            <a:r>
              <a:rPr lang="en-US" dirty="0"/>
              <a:t> 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C0AF30-018D-17B6-DF49-2A50C71166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4" y="2527007"/>
            <a:ext cx="2901732" cy="5029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521D5C-7A54-D6C5-282A-0E318216B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8663" y="2575772"/>
            <a:ext cx="2096782" cy="4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05EC0C6-6314-37CD-AA91-4C45F70E68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63" y="4251244"/>
            <a:ext cx="1374162" cy="3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7F8BED-CB96-C228-7888-EF52949120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74" y="2641307"/>
            <a:ext cx="1691830" cy="16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46" y="3770690"/>
            <a:ext cx="1830739" cy="13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32C2C6-DD58-F12C-0283-F09C61093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23" y="3336802"/>
            <a:ext cx="2267498" cy="22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3E438C6-AECB-268B-B21E-4F1AA6C00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70" y="5253774"/>
            <a:ext cx="2184148" cy="6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7A1FC16-5641-A918-8034-32FA2073B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89" y="1761491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38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229" y="2448222"/>
            <a:ext cx="5238801" cy="19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0BD1DFBE-FDF1-56B2-FEED-8D16A188B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4469" y="2448221"/>
            <a:ext cx="5004285" cy="19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9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570" y="2960195"/>
            <a:ext cx="5691859" cy="1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22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2"/>
            <a:ext cx="10799762" cy="7191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4FF7B42A-22AE-421E-B3D3-F9F45F2C66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9450" y="1439863"/>
            <a:ext cx="1080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136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2"/>
            <a:ext cx="10799762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955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2C1283E-2FA9-46CF-982E-8A4663E32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58" y="-720000"/>
            <a:ext cx="10799760" cy="72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Hidden 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AB89AAD-27C6-4860-900C-5EE3E485A7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3" y="360363"/>
            <a:ext cx="10799762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1107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A967AAD-E23F-46FF-84BA-6B64FF7A9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158" y="-720000"/>
            <a:ext cx="10799760" cy="72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Hidden Title</a:t>
            </a:r>
          </a:p>
        </p:txBody>
      </p:sp>
    </p:spTree>
    <p:extLst>
      <p:ext uri="{BB962C8B-B14F-4D97-AF65-F5344CB8AC3E}">
        <p14:creationId xmlns:p14="http://schemas.microsoft.com/office/powerpoint/2010/main" val="227793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Left"/>
          <p:cNvSpPr>
            <a:spLocks noGrp="1"/>
          </p:cNvSpPr>
          <p:nvPr>
            <p:ph sz="half" idx="1"/>
          </p:nvPr>
        </p:nvSpPr>
        <p:spPr>
          <a:xfrm>
            <a:off x="360363" y="1439813"/>
            <a:ext cx="5400000" cy="4680000"/>
          </a:xfrm>
        </p:spPr>
        <p:txBody>
          <a:bodyPr rIns="18000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Right"/>
          <p:cNvSpPr>
            <a:spLocks noGrp="1"/>
          </p:cNvSpPr>
          <p:nvPr>
            <p:ph sz="half" idx="2"/>
          </p:nvPr>
        </p:nvSpPr>
        <p:spPr>
          <a:xfrm>
            <a:off x="5760000" y="1440000"/>
            <a:ext cx="5400000" cy="4680000"/>
          </a:xfrm>
        </p:spPr>
        <p:txBody>
          <a:bodyPr lIns="18000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4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Left"/>
          <p:cNvSpPr>
            <a:spLocks noGrp="1"/>
          </p:cNvSpPr>
          <p:nvPr>
            <p:ph sz="half" idx="1"/>
          </p:nvPr>
        </p:nvSpPr>
        <p:spPr>
          <a:xfrm>
            <a:off x="360363" y="1439813"/>
            <a:ext cx="5400000" cy="4680000"/>
          </a:xfrm>
        </p:spPr>
        <p:txBody>
          <a:bodyPr lIns="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Right"/>
          <p:cNvSpPr>
            <a:spLocks noGrp="1"/>
          </p:cNvSpPr>
          <p:nvPr>
            <p:ph sz="half" idx="2"/>
          </p:nvPr>
        </p:nvSpPr>
        <p:spPr>
          <a:xfrm>
            <a:off x="5760000" y="1440000"/>
            <a:ext cx="5400000" cy="4680000"/>
          </a:xfrm>
        </p:spPr>
        <p:txBody>
          <a:bodyPr lIns="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3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ection Title">
            <a:extLst>
              <a:ext uri="{FF2B5EF4-FFF2-40B4-BE49-F238E27FC236}">
                <a16:creationId xmlns:a16="http://schemas.microsoft.com/office/drawing/2014/main" id="{8E23D3F8-2EF6-4A2F-966B-5D763DE3F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3"/>
            <a:ext cx="10800000" cy="5759450"/>
          </a:xfrm>
        </p:spPr>
        <p:txBody>
          <a:bodyPr anchor="ctr"/>
          <a:lstStyle>
            <a:lvl1pPr algn="ctr">
              <a:defRPr sz="8000" b="1"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23667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ection Title">
            <a:extLst>
              <a:ext uri="{FF2B5EF4-FFF2-40B4-BE49-F238E27FC236}">
                <a16:creationId xmlns:a16="http://schemas.microsoft.com/office/drawing/2014/main" id="{64843C6D-80D6-4D6D-AC23-2EDDBB5BD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5" y="360365"/>
            <a:ext cx="10799760" cy="5759448"/>
          </a:xfrm>
        </p:spPr>
        <p:txBody>
          <a:bodyPr anchor="ctr"/>
          <a:lstStyle>
            <a:lvl1pPr algn="ctr">
              <a:defRPr sz="8000" b="1"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ubsection Subtitle">
            <a:extLst>
              <a:ext uri="{FF2B5EF4-FFF2-40B4-BE49-F238E27FC236}">
                <a16:creationId xmlns:a16="http://schemas.microsoft.com/office/drawing/2014/main" id="{3F4FBE1F-7BFB-46B8-BAE5-79076E0BD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3779838"/>
            <a:ext cx="10799762" cy="2339975"/>
          </a:xfrm>
        </p:spPr>
        <p:txBody>
          <a:bodyPr tIns="180000" anchor="t"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71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99139" y="2028482"/>
            <a:ext cx="7334722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61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mo">
            <a:extLst>
              <a:ext uri="{FF2B5EF4-FFF2-40B4-BE49-F238E27FC236}">
                <a16:creationId xmlns:a16="http://schemas.microsoft.com/office/drawing/2014/main" id="{2648046A-8B1E-4189-BC6B-C1071C00F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360363" y="3240088"/>
            <a:ext cx="7199762" cy="539750"/>
          </a:xfrm>
          <a:prstGeom prst="rect">
            <a:avLst/>
          </a:prstGeom>
        </p:spPr>
        <p:txBody>
          <a:bodyPr vert="horz" lIns="0" tIns="0" rIns="360000" bIns="0" rtlCol="0" anchor="b">
            <a:noAutofit/>
          </a:bodyPr>
          <a:lstStyle>
            <a:lvl1pPr algn="l" defTabSz="8640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0" kern="120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DEMO</a:t>
            </a:r>
          </a:p>
        </p:txBody>
      </p:sp>
      <p:sp>
        <p:nvSpPr>
          <p:cNvPr id="2" name="Demo Title"/>
          <p:cNvSpPr>
            <a:spLocks noGrp="1"/>
          </p:cNvSpPr>
          <p:nvPr>
            <p:ph type="title" hasCustomPrompt="1"/>
          </p:nvPr>
        </p:nvSpPr>
        <p:spPr>
          <a:xfrm>
            <a:off x="360363" y="3779837"/>
            <a:ext cx="8100000" cy="2339975"/>
          </a:xfrm>
        </p:spPr>
        <p:txBody>
          <a:bodyPr lIns="0" rIns="360000" anchor="t"/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01681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kgrunnsbilde">
            <a:extLst>
              <a:ext uri="{FF2B5EF4-FFF2-40B4-BE49-F238E27FC236}">
                <a16:creationId xmlns:a16="http://schemas.microsoft.com/office/drawing/2014/main" id="{6D30AB78-D032-44EA-EB96-21BEF4729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240088"/>
            <a:ext cx="10799762" cy="2879724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sz="8000" b="1"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</a:defRPr>
            </a:lvl1pPr>
          </a:lstStyle>
          <a:p>
            <a:r>
              <a:rPr lang="en-US" dirty="0"/>
              <a:t>Demo-</a:t>
            </a:r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23F0-15EA-5ABB-D3AE-11E3E1F08CFE}"/>
              </a:ext>
            </a:extLst>
          </p:cNvPr>
          <p:cNvSpPr txBox="1"/>
          <p:nvPr userDrawn="1"/>
        </p:nvSpPr>
        <p:spPr>
          <a:xfrm>
            <a:off x="360363" y="2519999"/>
            <a:ext cx="10799762" cy="72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26722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kgrunnsbilde">
            <a:extLst>
              <a:ext uri="{FF2B5EF4-FFF2-40B4-BE49-F238E27FC236}">
                <a16:creationId xmlns:a16="http://schemas.microsoft.com/office/drawing/2014/main" id="{4E90A2FA-0D61-F029-96B6-7E6D73E2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4" name="Question Marks">
            <a:extLst>
              <a:ext uri="{FF2B5EF4-FFF2-40B4-BE49-F238E27FC236}">
                <a16:creationId xmlns:a16="http://schemas.microsoft.com/office/drawing/2014/main" id="{9860AD34-504E-47E1-A185-AD3930D2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60363" y="360000"/>
            <a:ext cx="10799762" cy="57594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  <a:r>
              <a:rPr kumimoji="0" lang="en-US" sz="3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  <a:r>
              <a:rPr kumimoji="0" lang="en-US" sz="40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Maven Pro Black" pitchFamily="2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848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kgrunnsbilde">
            <a:extLst>
              <a:ext uri="{FF2B5EF4-FFF2-40B4-BE49-F238E27FC236}">
                <a16:creationId xmlns:a16="http://schemas.microsoft.com/office/drawing/2014/main" id="{4E90A2FA-0D61-F029-96B6-7E6D73E2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0"/>
            <a:ext cx="11520311" cy="6480175"/>
          </a:xfrm>
          <a:prstGeom prst="rect">
            <a:avLst/>
          </a:prstGeom>
        </p:spPr>
      </p:pic>
      <p:sp>
        <p:nvSpPr>
          <p:cNvPr id="4" name="Question Marks">
            <a:extLst>
              <a:ext uri="{FF2B5EF4-FFF2-40B4-BE49-F238E27FC236}">
                <a16:creationId xmlns:a16="http://schemas.microsoft.com/office/drawing/2014/main" id="{9860AD34-504E-47E1-A185-AD3930D2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60363" y="360000"/>
            <a:ext cx="10799762" cy="252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Tusen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takk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 rad="254000">
                    <a:schemeClr val="accent3">
                      <a:alpha val="2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BCCA70-6502-69CA-C39C-4AA800D39C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1038" y="3240000"/>
            <a:ext cx="7200000" cy="1389600"/>
          </a:xfrm>
          <a:prstGeom prst="rect">
            <a:avLst/>
          </a:prstGeom>
          <a:effectLst>
            <a:glow rad="254000">
              <a:schemeClr val="accent3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928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26541" y="2028482"/>
            <a:ext cx="6279918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3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570" y="2028482"/>
            <a:ext cx="5691859" cy="3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229" y="2448222"/>
            <a:ext cx="5238801" cy="19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0BD1DFBE-FDF1-56B2-FEED-8D16A188B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4469" y="2448221"/>
            <a:ext cx="5004285" cy="19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8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4A5C6706-B9DB-4F19-A6A6-2724C3ADC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360365"/>
            <a:ext cx="10798537" cy="1115502"/>
          </a:xfrm>
        </p:spPr>
        <p:txBody>
          <a:bodyPr tIns="0" bIns="0" anchor="t" anchorCtr="0"/>
          <a:lstStyle>
            <a:lvl1pPr>
              <a:spcBef>
                <a:spcPts val="0"/>
              </a:spcBef>
              <a:spcAft>
                <a:spcPts val="1200"/>
              </a:spcAft>
              <a:defRPr lang="en-US" sz="7200" b="1" kern="1200" cap="none" spc="-47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by-</a:t>
            </a:r>
            <a:r>
              <a:rPr lang="en-US" dirty="0" err="1"/>
              <a:t>sponsorer</a:t>
            </a:r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135E8AB-78B8-0C5D-F373-9C0334AFD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570" y="2960195"/>
            <a:ext cx="5691859" cy="1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2"/>
            <a:ext cx="10799762" cy="719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4FF7B42A-22AE-421E-B3D3-F9F45F2C66F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9450" y="1439863"/>
            <a:ext cx="1080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2369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Main Colors">
            <a:extLst>
              <a:ext uri="{FF2B5EF4-FFF2-40B4-BE49-F238E27FC236}">
                <a16:creationId xmlns:a16="http://schemas.microsoft.com/office/drawing/2014/main" id="{B7F6462A-2B06-4638-A682-E5DA72AF2D1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360363" y="6840176"/>
            <a:ext cx="2160000" cy="360000"/>
            <a:chOff x="360363" y="6840176"/>
            <a:chExt cx="2160000" cy="360000"/>
          </a:xfrm>
        </p:grpSpPr>
        <p:sp>
          <p:nvSpPr>
            <p:cNvPr id="120" name="Color Accent 1">
              <a:extLst>
                <a:ext uri="{FF2B5EF4-FFF2-40B4-BE49-F238E27FC236}">
                  <a16:creationId xmlns:a16="http://schemas.microsoft.com/office/drawing/2014/main" id="{054B9313-4063-4FA0-953F-D793E705C4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360363" y="6840176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1" name="Color Accent 2">
              <a:extLst>
                <a:ext uri="{FF2B5EF4-FFF2-40B4-BE49-F238E27FC236}">
                  <a16:creationId xmlns:a16="http://schemas.microsoft.com/office/drawing/2014/main" id="{F8F3F0F2-A1C5-4143-A4DB-5F89187747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20363" y="6840176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2" name="Color Accent 3">
              <a:extLst>
                <a:ext uri="{FF2B5EF4-FFF2-40B4-BE49-F238E27FC236}">
                  <a16:creationId xmlns:a16="http://schemas.microsoft.com/office/drawing/2014/main" id="{9A4C7A0D-939E-454B-9CE3-C15EF45D4F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80363" y="6840176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3" name="Color Accent 4">
              <a:extLst>
                <a:ext uri="{FF2B5EF4-FFF2-40B4-BE49-F238E27FC236}">
                  <a16:creationId xmlns:a16="http://schemas.microsoft.com/office/drawing/2014/main" id="{0EAB1E62-8210-4769-A8DD-4E7531184B8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440363" y="6840176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4" name="Color Accent 5">
              <a:extLst>
                <a:ext uri="{FF2B5EF4-FFF2-40B4-BE49-F238E27FC236}">
                  <a16:creationId xmlns:a16="http://schemas.microsoft.com/office/drawing/2014/main" id="{EA155271-7147-4477-AD5F-C57B29156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800363" y="6840176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5" name="Color Accent 6">
              <a:extLst>
                <a:ext uri="{FF2B5EF4-FFF2-40B4-BE49-F238E27FC236}">
                  <a16:creationId xmlns:a16="http://schemas.microsoft.com/office/drawing/2014/main" id="{C4324886-1C56-4705-96BF-F86D69FBEC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160363" y="6840176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</p:grpSp>
      <p:sp>
        <p:nvSpPr>
          <p:cNvPr id="12" name="Line">
            <a:extLst>
              <a:ext uri="{FF2B5EF4-FFF2-40B4-BE49-F238E27FC236}">
                <a16:creationId xmlns:a16="http://schemas.microsoft.com/office/drawing/2014/main" id="{1D3CBB2B-6E4C-E94F-9460-817FFDAEC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0"/>
            <a:ext cx="72000" cy="64798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  <a:tileRect/>
          </a:gradFill>
        </p:spPr>
        <p:txBody>
          <a:bodyPr lIns="0" tIns="0" rIns="0" bIns="0" rtlCol="0" anchor="ctr" anchorCtr="0">
            <a:noAutofit/>
          </a:bodyPr>
          <a:lstStyle/>
          <a:p>
            <a:pPr algn="ctr"/>
            <a:endParaRPr lang="en-US" sz="3000" b="1" spc="-47" dirty="0">
              <a:ln w="3175">
                <a:noFill/>
              </a:ln>
              <a:solidFill>
                <a:srgbClr val="3999C6"/>
              </a:solidFill>
              <a:latin typeface="Roboto"/>
              <a:cs typeface="Segoe UI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 userDrawn="1">
            <p:ph type="title"/>
          </p:nvPr>
        </p:nvSpPr>
        <p:spPr>
          <a:xfrm>
            <a:off x="360365" y="360365"/>
            <a:ext cx="10799760" cy="720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"/>
          <p:cNvSpPr>
            <a:spLocks noGrp="1"/>
          </p:cNvSpPr>
          <p:nvPr userDrawn="1">
            <p:ph type="body" idx="1"/>
          </p:nvPr>
        </p:nvSpPr>
        <p:spPr>
          <a:xfrm>
            <a:off x="360364" y="1439865"/>
            <a:ext cx="10799760" cy="467994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MVP-Dagen Logo">
            <a:extLst>
              <a:ext uri="{FF2B5EF4-FFF2-40B4-BE49-F238E27FC236}">
                <a16:creationId xmlns:a16="http://schemas.microsoft.com/office/drawing/2014/main" id="{9FA40FBD-06E5-4CAE-B6EA-C8889BBCD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26994" y="6209996"/>
            <a:ext cx="93264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96" r:id="rId14"/>
    <p:sldLayoutId id="2147483822" r:id="rId15"/>
    <p:sldLayoutId id="2147483823" r:id="rId16"/>
    <p:sldLayoutId id="2147483824" r:id="rId17"/>
    <p:sldLayoutId id="2147483898" r:id="rId18"/>
    <p:sldLayoutId id="2147483826" r:id="rId19"/>
    <p:sldLayoutId id="2147483897" r:id="rId20"/>
    <p:sldLayoutId id="2147483906" r:id="rId21"/>
    <p:sldLayoutId id="2147483928" r:id="rId22"/>
    <p:sldLayoutId id="2147483929" r:id="rId23"/>
  </p:sldLayoutIdLst>
  <p:hf sldNum="0" hdr="0" ftr="0" dt="0"/>
  <p:txStyles>
    <p:titleStyle>
      <a:lvl1pPr algn="l" defTabSz="881348" rtl="0" eaLnBrk="1" latinLnBrk="0" hangingPunct="1">
        <a:lnSpc>
          <a:spcPct val="100000"/>
        </a:lnSpc>
        <a:spcBef>
          <a:spcPct val="0"/>
        </a:spcBef>
        <a:buNone/>
        <a:defRPr lang="en-US" sz="4400" b="1" kern="1200" cap="none" spc="-47" baseline="0" dirty="0" smtClean="0">
          <a:ln w="3175">
            <a:noFill/>
          </a:ln>
          <a:solidFill>
            <a:schemeClr val="accent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3600" kern="1200" spc="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36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32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44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423706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64381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05055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745730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40674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81348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22022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62696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203371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44044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84718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525393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3629">
          <p15:clr>
            <a:srgbClr val="000000"/>
          </p15:clr>
        </p15:guide>
        <p15:guide id="32" orient="horz" pos="2041">
          <p15:clr>
            <a:srgbClr val="000000"/>
          </p15:clr>
        </p15:guide>
        <p15:guide id="33" orient="horz" pos="907">
          <p15:clr>
            <a:srgbClr val="F26B43"/>
          </p15:clr>
        </p15:guide>
        <p15:guide id="34" orient="horz" pos="3855">
          <p15:clr>
            <a:srgbClr val="F26B43"/>
          </p15:clr>
        </p15:guide>
        <p15:guide id="35" orient="horz" pos="680">
          <p15:clr>
            <a:srgbClr val="9FCC3B"/>
          </p15:clr>
        </p15:guide>
        <p15:guide id="36" orient="horz" pos="227">
          <p15:clr>
            <a:srgbClr val="9FCC3B"/>
          </p15:clr>
        </p15:guide>
        <p15:guide id="37" pos="3628">
          <p15:clr>
            <a:srgbClr val="F26B43"/>
          </p15:clr>
        </p15:guide>
        <p15:guide id="38" pos="7030">
          <p15:clr>
            <a:srgbClr val="000000"/>
          </p15:clr>
        </p15:guide>
        <p15:guide id="39" pos="227">
          <p15:clr>
            <a:srgbClr val="000000"/>
          </p15:clr>
        </p15:guide>
        <p15:guide id="40" pos="5329">
          <p15:clr>
            <a:srgbClr val="A4A3A4"/>
          </p15:clr>
        </p15:guide>
        <p15:guide id="41" pos="1928">
          <p15:clr>
            <a:srgbClr val="A4A3A4"/>
          </p15:clr>
        </p15:guide>
        <p15:guide id="42" orient="horz" pos="238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Main Colors">
            <a:extLst>
              <a:ext uri="{FF2B5EF4-FFF2-40B4-BE49-F238E27FC236}">
                <a16:creationId xmlns:a16="http://schemas.microsoft.com/office/drawing/2014/main" id="{B7F6462A-2B06-4638-A682-E5DA72AF2D1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360363" y="6840176"/>
            <a:ext cx="2160000" cy="360000"/>
            <a:chOff x="360363" y="6840176"/>
            <a:chExt cx="2160000" cy="360000"/>
          </a:xfrm>
        </p:grpSpPr>
        <p:sp>
          <p:nvSpPr>
            <p:cNvPr id="120" name="Color Accent 1">
              <a:extLst>
                <a:ext uri="{FF2B5EF4-FFF2-40B4-BE49-F238E27FC236}">
                  <a16:creationId xmlns:a16="http://schemas.microsoft.com/office/drawing/2014/main" id="{054B9313-4063-4FA0-953F-D793E705C4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360363" y="6840176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1" name="Color Accent 2">
              <a:extLst>
                <a:ext uri="{FF2B5EF4-FFF2-40B4-BE49-F238E27FC236}">
                  <a16:creationId xmlns:a16="http://schemas.microsoft.com/office/drawing/2014/main" id="{F8F3F0F2-A1C5-4143-A4DB-5F89187747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20363" y="6840176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2" name="Color Accent 3">
              <a:extLst>
                <a:ext uri="{FF2B5EF4-FFF2-40B4-BE49-F238E27FC236}">
                  <a16:creationId xmlns:a16="http://schemas.microsoft.com/office/drawing/2014/main" id="{9A4C7A0D-939E-454B-9CE3-C15EF45D4F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080363" y="6840176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3" name="Color Accent 4">
              <a:extLst>
                <a:ext uri="{FF2B5EF4-FFF2-40B4-BE49-F238E27FC236}">
                  <a16:creationId xmlns:a16="http://schemas.microsoft.com/office/drawing/2014/main" id="{0EAB1E62-8210-4769-A8DD-4E7531184B8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440363" y="6840176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4" name="Color Accent 5">
              <a:extLst>
                <a:ext uri="{FF2B5EF4-FFF2-40B4-BE49-F238E27FC236}">
                  <a16:creationId xmlns:a16="http://schemas.microsoft.com/office/drawing/2014/main" id="{EA155271-7147-4477-AD5F-C57B29156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800363" y="6840176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125" name="Color Accent 6">
              <a:extLst>
                <a:ext uri="{FF2B5EF4-FFF2-40B4-BE49-F238E27FC236}">
                  <a16:creationId xmlns:a16="http://schemas.microsoft.com/office/drawing/2014/main" id="{C4324886-1C56-4705-96BF-F86D69FBEC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160363" y="6840176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</p:grpSp>
      <p:sp>
        <p:nvSpPr>
          <p:cNvPr id="12" name="Line">
            <a:extLst>
              <a:ext uri="{FF2B5EF4-FFF2-40B4-BE49-F238E27FC236}">
                <a16:creationId xmlns:a16="http://schemas.microsoft.com/office/drawing/2014/main" id="{1D3CBB2B-6E4C-E94F-9460-817FFDAEC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0"/>
            <a:ext cx="72000" cy="64798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  <a:tileRect/>
          </a:gradFill>
        </p:spPr>
        <p:txBody>
          <a:bodyPr lIns="0" tIns="0" rIns="0" bIns="0" rtlCol="0" anchor="ctr" anchorCtr="0">
            <a:noAutofit/>
          </a:bodyPr>
          <a:lstStyle/>
          <a:p>
            <a:pPr algn="ctr"/>
            <a:endParaRPr lang="en-US" sz="3000" b="1" spc="-47" dirty="0">
              <a:ln w="3175">
                <a:noFill/>
              </a:ln>
              <a:solidFill>
                <a:srgbClr val="3999C6"/>
              </a:solidFill>
              <a:latin typeface="Roboto"/>
              <a:cs typeface="Segoe UI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 userDrawn="1">
            <p:ph type="title"/>
          </p:nvPr>
        </p:nvSpPr>
        <p:spPr>
          <a:xfrm>
            <a:off x="360365" y="360365"/>
            <a:ext cx="10799760" cy="720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"/>
          <p:cNvSpPr>
            <a:spLocks noGrp="1"/>
          </p:cNvSpPr>
          <p:nvPr userDrawn="1">
            <p:ph type="body" idx="1"/>
          </p:nvPr>
        </p:nvSpPr>
        <p:spPr>
          <a:xfrm>
            <a:off x="360364" y="1439865"/>
            <a:ext cx="10799760" cy="467994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MVP-Dagen Logo">
            <a:extLst>
              <a:ext uri="{FF2B5EF4-FFF2-40B4-BE49-F238E27FC236}">
                <a16:creationId xmlns:a16="http://schemas.microsoft.com/office/drawing/2014/main" id="{9FA40FBD-06E5-4CAE-B6EA-C8889BBCD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26994" y="6209996"/>
            <a:ext cx="93264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  <p:sldLayoutId id="2147483926" r:id="rId19"/>
    <p:sldLayoutId id="2147483927" r:id="rId20"/>
  </p:sldLayoutIdLst>
  <p:hf sldNum="0" hdr="0" ftr="0" dt="0"/>
  <p:txStyles>
    <p:titleStyle>
      <a:lvl1pPr algn="l" defTabSz="881348" rtl="0" eaLnBrk="1" latinLnBrk="0" hangingPunct="1">
        <a:lnSpc>
          <a:spcPct val="100000"/>
        </a:lnSpc>
        <a:spcBef>
          <a:spcPct val="0"/>
        </a:spcBef>
        <a:buNone/>
        <a:defRPr lang="en-US" sz="4400" b="1" kern="1200" cap="none" spc="-47" baseline="0" dirty="0" smtClean="0">
          <a:ln w="3175">
            <a:noFill/>
          </a:ln>
          <a:solidFill>
            <a:schemeClr val="accent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3600" kern="1200" spc="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36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32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440000" marR="0" indent="0" algn="l" defTabSz="881348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Pct val="90000"/>
        <a:buFont typeface="Arial" panose="020B0604020202020204" pitchFamily="34" charset="0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423706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64381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05055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745730" indent="-220337" algn="l" defTabSz="881348" rtl="0" eaLnBrk="1" latinLnBrk="0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40674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81348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22022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62696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203371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44044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84718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525393" algn="l" defTabSz="88134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3629">
          <p15:clr>
            <a:srgbClr val="000000"/>
          </p15:clr>
        </p15:guide>
        <p15:guide id="32" orient="horz" pos="2041">
          <p15:clr>
            <a:srgbClr val="000000"/>
          </p15:clr>
        </p15:guide>
        <p15:guide id="33" orient="horz" pos="907">
          <p15:clr>
            <a:srgbClr val="F26B43"/>
          </p15:clr>
        </p15:guide>
        <p15:guide id="34" orient="horz" pos="3855">
          <p15:clr>
            <a:srgbClr val="F26B43"/>
          </p15:clr>
        </p15:guide>
        <p15:guide id="35" orient="horz" pos="680">
          <p15:clr>
            <a:srgbClr val="9FCC3B"/>
          </p15:clr>
        </p15:guide>
        <p15:guide id="36" orient="horz" pos="227">
          <p15:clr>
            <a:srgbClr val="9FCC3B"/>
          </p15:clr>
        </p15:guide>
        <p15:guide id="37" pos="3628">
          <p15:clr>
            <a:srgbClr val="F26B43"/>
          </p15:clr>
        </p15:guide>
        <p15:guide id="38" pos="7030">
          <p15:clr>
            <a:srgbClr val="000000"/>
          </p15:clr>
        </p15:guide>
        <p15:guide id="39" pos="227">
          <p15:clr>
            <a:srgbClr val="000000"/>
          </p15:clr>
        </p15:guide>
        <p15:guide id="40" pos="5329">
          <p15:clr>
            <a:srgbClr val="A4A3A4"/>
          </p15:clr>
        </p15:guide>
        <p15:guide id="41" pos="1928">
          <p15:clr>
            <a:srgbClr val="A4A3A4"/>
          </p15:clr>
        </p15:guide>
        <p15:guide id="42" orient="horz" pos="238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2E9081-FB72-F6B3-287B-9E115C15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Dyn365 with TEAMS</a:t>
            </a:r>
            <a:br>
              <a:rPr lang="en-US" dirty="0"/>
            </a:br>
            <a:r>
              <a:rPr lang="en-US" dirty="0"/>
              <a:t>How to do this?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BBDF18-DCA0-105E-4D33-9AE4BD5C5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Kai Stenberg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DD4F404-45D1-33F8-FAD2-EBDD306433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blinQ AS | kai.Stenberg@blinq.no</a:t>
            </a:r>
          </a:p>
        </p:txBody>
      </p:sp>
    </p:spTree>
    <p:extLst>
      <p:ext uri="{BB962C8B-B14F-4D97-AF65-F5344CB8AC3E}">
        <p14:creationId xmlns:p14="http://schemas.microsoft.com/office/powerpoint/2010/main" val="29018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8E9E-0B2A-23FD-2E2C-9A604624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Ring inn: +4721417781</a:t>
            </a:r>
          </a:p>
        </p:txBody>
      </p:sp>
    </p:spTree>
    <p:extLst>
      <p:ext uri="{BB962C8B-B14F-4D97-AF65-F5344CB8AC3E}">
        <p14:creationId xmlns:p14="http://schemas.microsoft.com/office/powerpoint/2010/main" val="64585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23B07-6B00-B3B7-44DA-4772EB1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Dyn365 Customer Service </a:t>
            </a:r>
            <a:r>
              <a:rPr lang="nb-NO" dirty="0" err="1"/>
              <a:t>Omnichannel</a:t>
            </a:r>
            <a:r>
              <a:rPr lang="nb-NO" dirty="0"/>
              <a:t> Voice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4558-EFC9-6969-4D78-C45742A501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 err="1"/>
              <a:t>Azure</a:t>
            </a:r>
            <a:r>
              <a:rPr lang="nb-NO" dirty="0"/>
              <a:t> Communication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Kun på Direct Routing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Ikke Operator Connect (pr nå)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 err="1"/>
              <a:t>MicroSoft</a:t>
            </a:r>
            <a:r>
              <a:rPr lang="nb-NO" dirty="0"/>
              <a:t> kan levere noen i noen land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Microsoft Digital </a:t>
            </a:r>
            <a:r>
              <a:rPr lang="nb-NO" dirty="0" err="1"/>
              <a:t>Contact</a:t>
            </a:r>
            <a:r>
              <a:rPr lang="nb-NO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262190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AA35-A51B-80A4-9596-607F2707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Dyn365 </a:t>
            </a:r>
            <a:r>
              <a:rPr lang="en-US"/>
              <a:t>CS Omnichannel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9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7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84127-DB8A-B951-242C-C30289F8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våre</a:t>
            </a:r>
            <a:r>
              <a:rPr lang="en-US" dirty="0"/>
              <a:t> </a:t>
            </a:r>
            <a:r>
              <a:rPr lang="en-US" dirty="0" err="1"/>
              <a:t>sponsorer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7D9-5654-538D-9646-B700733F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Dyn365 with Teams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2E0B-264E-8591-604F-90E29F0304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Dyn365 Sales </a:t>
            </a:r>
            <a:r>
              <a:rPr lang="en-US" dirty="0" err="1"/>
              <a:t>og</a:t>
            </a:r>
            <a:r>
              <a:rPr lang="en-US" dirty="0"/>
              <a:t> Teams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Live DEMO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Dyn365 Customer Service Omnichannel Voice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Live Demo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E510-AD75-E112-6B0B-4EEEE111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B5BA-608C-B10F-D638-20F18094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Kai Stenberg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Microsoft MVP M365 Apps &amp; Services | TEAMS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Ansatt i blinQ 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 err="1"/>
              <a:t>Podder</a:t>
            </a:r>
            <a:endParaRPr lang="nb-NO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Blogger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Spiser Sip pakker til frokost</a:t>
            </a:r>
          </a:p>
          <a:p>
            <a:endParaRPr lang="nb-NO" dirty="0"/>
          </a:p>
        </p:txBody>
      </p:sp>
      <p:pic>
        <p:nvPicPr>
          <p:cNvPr id="5" name="Picture 4" descr="A picture containing diagram">
            <a:extLst>
              <a:ext uri="{FF2B5EF4-FFF2-40B4-BE49-F238E27FC236}">
                <a16:creationId xmlns:a16="http://schemas.microsoft.com/office/drawing/2014/main" id="{4E7FCA6C-2520-70BE-3F39-1C04E6D9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43" y="2805936"/>
            <a:ext cx="2281654" cy="1711241"/>
          </a:xfrm>
          <a:prstGeom prst="rect">
            <a:avLst/>
          </a:prstGeom>
        </p:spPr>
      </p:pic>
      <p:pic>
        <p:nvPicPr>
          <p:cNvPr id="6" name="Picture 5" descr="A person in a suit and tie standing next to a person in a suit&#10;&#10;Description automatically generated with low confidence">
            <a:extLst>
              <a:ext uri="{FF2B5EF4-FFF2-40B4-BE49-F238E27FC236}">
                <a16:creationId xmlns:a16="http://schemas.microsoft.com/office/drawing/2014/main" id="{3BE5B450-755D-0CCA-7A64-F2DB4A035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36" y="2934393"/>
            <a:ext cx="2897390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7D9-5654-538D-9646-B700733F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Dyn365 Sales </a:t>
            </a:r>
            <a:r>
              <a:rPr lang="en-US" dirty="0" err="1"/>
              <a:t>og</a:t>
            </a:r>
            <a:r>
              <a:rPr lang="en-US" dirty="0"/>
              <a:t> Teams - Telefoni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5853-30F7-E2EE-BAA9-97D6F886A5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dirty="0"/>
              <a:t>Krever Telefoni i Teams</a:t>
            </a:r>
          </a:p>
          <a:p>
            <a:pPr marL="931500" lvl="1" indent="-571500">
              <a:buFont typeface="Arial" panose="020B0604020202020204" pitchFamily="34" charset="0"/>
              <a:buChar char="•"/>
            </a:pPr>
            <a:r>
              <a:rPr lang="nb-NO" dirty="0"/>
              <a:t>Fungerer med </a:t>
            </a:r>
          </a:p>
          <a:p>
            <a:pPr marL="1291500" lvl="2" indent="-571500">
              <a:buFont typeface="Arial" panose="020B0604020202020204" pitchFamily="34" charset="0"/>
              <a:buChar char="•"/>
            </a:pPr>
            <a:r>
              <a:rPr lang="nb-NO" sz="1800" dirty="0"/>
              <a:t>Direct Routing (egen SBC, Partner eller Telco)</a:t>
            </a:r>
          </a:p>
          <a:p>
            <a:pPr marL="1291500" lvl="2" indent="-571500">
              <a:buFont typeface="Arial" panose="020B0604020202020204" pitchFamily="34" charset="0"/>
              <a:buChar char="•"/>
            </a:pPr>
            <a:r>
              <a:rPr lang="nb-NO" sz="1800" dirty="0"/>
              <a:t>Operator Connect, noe begrenset i Norge bare Telenor</a:t>
            </a:r>
          </a:p>
          <a:p>
            <a:pPr marL="1291500" lvl="2" indent="-571500">
              <a:buFont typeface="Arial" panose="020B0604020202020204" pitchFamily="34" charset="0"/>
              <a:buChar char="•"/>
            </a:pPr>
            <a:r>
              <a:rPr lang="nb-NO" sz="1800" dirty="0"/>
              <a:t>Calling Plans fra Microsoft, Microsoft blir da din Telco</a:t>
            </a:r>
          </a:p>
          <a:p>
            <a:pPr marL="1291500" lvl="2" indent="-571500">
              <a:buFont typeface="Arial" panose="020B0604020202020204" pitchFamily="34" charset="0"/>
              <a:buChar char="•"/>
            </a:pPr>
            <a:r>
              <a:rPr lang="nb-NO" sz="1800" dirty="0"/>
              <a:t>Calling Plans </a:t>
            </a:r>
            <a:r>
              <a:rPr lang="nb-NO" sz="1800" dirty="0" err="1"/>
              <a:t>Pay</a:t>
            </a:r>
            <a:r>
              <a:rPr lang="nb-NO" sz="1800" dirty="0"/>
              <a:t>-As-You-Go</a:t>
            </a:r>
          </a:p>
          <a:p>
            <a:pPr marL="1291500" lvl="2" indent="-571500">
              <a:buFont typeface="Arial" panose="020B0604020202020204" pitchFamily="34" charset="0"/>
              <a:buChar char="•"/>
            </a:pPr>
            <a:r>
              <a:rPr lang="nb-NO" sz="1800" dirty="0"/>
              <a:t>Teams Phone Mobile</a:t>
            </a:r>
          </a:p>
          <a:p>
            <a:pPr marL="931500" lvl="1" indent="-571500">
              <a:buFont typeface="Arial" panose="020B0604020202020204" pitchFamily="34" charset="0"/>
              <a:buChar char="•"/>
            </a:pPr>
            <a:r>
              <a:rPr lang="nb-NO" sz="1800" dirty="0"/>
              <a:t>SBC kan vært plassert i eget datasenter. </a:t>
            </a:r>
            <a:r>
              <a:rPr lang="nb-NO" sz="1800" dirty="0" err="1"/>
              <a:t>Azure</a:t>
            </a:r>
            <a:r>
              <a:rPr lang="nb-NO" sz="1800" dirty="0"/>
              <a:t> kan brukes direkte fra </a:t>
            </a:r>
            <a:r>
              <a:rPr lang="nb-NO" sz="1800" dirty="0" err="1"/>
              <a:t>Markedplace</a:t>
            </a:r>
            <a:r>
              <a:rPr lang="nb-NO" sz="1800" dirty="0"/>
              <a:t>. (AudioCodes med flere)</a:t>
            </a:r>
          </a:p>
          <a:p>
            <a:pPr marL="931500" lvl="1" indent="-571500">
              <a:buFont typeface="Arial" panose="020B0604020202020204" pitchFamily="34" charset="0"/>
              <a:buChar char="•"/>
            </a:pPr>
            <a:r>
              <a:rPr lang="nb-NO" dirty="0"/>
              <a:t>Lisenser for brukere, E5 alt inkludert</a:t>
            </a:r>
          </a:p>
        </p:txBody>
      </p:sp>
    </p:spTree>
    <p:extLst>
      <p:ext uri="{BB962C8B-B14F-4D97-AF65-F5344CB8AC3E}">
        <p14:creationId xmlns:p14="http://schemas.microsoft.com/office/powerpoint/2010/main" val="428340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9" y="1053977"/>
            <a:ext cx="4835244" cy="1252534"/>
          </a:xfrm>
        </p:spPr>
        <p:txBody>
          <a:bodyPr/>
          <a:lstStyle/>
          <a:p>
            <a:r>
              <a:rPr lang="en-US" dirty="0"/>
              <a:t>Licensing Dyn365 Sales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2320" y="294415"/>
            <a:ext cx="1792434" cy="205197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4017">
              <a:defRPr/>
            </a:pPr>
            <a:endParaRPr lang="en-US" sz="1701" kern="0" dirty="0">
              <a:solidFill>
                <a:srgbClr val="F7D952"/>
              </a:solidFill>
              <a:latin typeface="Posterama Text SemiBold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60067-08DD-6458-D4EC-1CFCB0B00BC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pic>
        <p:nvPicPr>
          <p:cNvPr id="1026" name="Picture 2" descr="Sales caos. ">
            <a:extLst>
              <a:ext uri="{FF2B5EF4-FFF2-40B4-BE49-F238E27FC236}">
                <a16:creationId xmlns:a16="http://schemas.microsoft.com/office/drawing/2014/main" id="{FE16CCFA-7AD3-2A72-2344-EA18B420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54" y="1053977"/>
            <a:ext cx="5706154" cy="38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14137-FCFE-2ECE-3B77-279DBDDD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3" y="2249834"/>
            <a:ext cx="5316685" cy="37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AA35-A51B-80A4-9596-607F2707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Dyn365 Sales Teams </a:t>
            </a:r>
            <a:br>
              <a:rPr lang="en-US" dirty="0"/>
            </a:br>
            <a:r>
              <a:rPr lang="en-US" dirty="0"/>
              <a:t>The Config</a:t>
            </a:r>
          </a:p>
        </p:txBody>
      </p:sp>
    </p:spTree>
    <p:extLst>
      <p:ext uri="{BB962C8B-B14F-4D97-AF65-F5344CB8AC3E}">
        <p14:creationId xmlns:p14="http://schemas.microsoft.com/office/powerpoint/2010/main" val="246649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4396-B10C-89AC-A65A-14F378BB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Integrasjon…hvordan gjør vi det?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4FF14FCD-A748-5FBC-1B7A-C66B896B9F34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D386D-B90D-EA13-897B-B7A12EB5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2" y="2231180"/>
            <a:ext cx="2682072" cy="3318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68EAA-0D45-219E-1DC1-D342CA8A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3" y="1792620"/>
            <a:ext cx="5622152" cy="4491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AACFAF-8124-9B06-225C-76AC0602E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96" y="2399153"/>
            <a:ext cx="5913985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266-481F-07E4-AA71-6323FAC2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Ring ut: +4793867777 </a:t>
            </a:r>
          </a:p>
        </p:txBody>
      </p:sp>
    </p:spTree>
    <p:extLst>
      <p:ext uri="{BB962C8B-B14F-4D97-AF65-F5344CB8AC3E}">
        <p14:creationId xmlns:p14="http://schemas.microsoft.com/office/powerpoint/2010/main" val="4264851551"/>
      </p:ext>
    </p:extLst>
  </p:cSld>
  <p:clrMapOvr>
    <a:masterClrMapping/>
  </p:clrMapOvr>
</p:sld>
</file>

<file path=ppt/theme/theme1.xml><?xml version="1.0" encoding="utf-8"?>
<a:theme xmlns:a="http://schemas.openxmlformats.org/drawingml/2006/main" name="MVP-Dagen 2022 (Lys)">
  <a:themeElements>
    <a:clrScheme name="Cathrine - Azure Blue">
      <a:dk1>
        <a:sysClr val="windowText" lastClr="000000"/>
      </a:dk1>
      <a:lt1>
        <a:sysClr val="window" lastClr="FFFFFF"/>
      </a:lt1>
      <a:dk2>
        <a:srgbClr val="999999"/>
      </a:dk2>
      <a:lt2>
        <a:srgbClr val="EEEEEE"/>
      </a:lt2>
      <a:accent1>
        <a:srgbClr val="0078D4"/>
      </a:accent1>
      <a:accent2>
        <a:srgbClr val="005BA1"/>
      </a:accent2>
      <a:accent3>
        <a:srgbClr val="002D50"/>
      </a:accent3>
      <a:accent4>
        <a:srgbClr val="50E6FF"/>
      </a:accent4>
      <a:accent5>
        <a:srgbClr val="00B9D8"/>
      </a:accent5>
      <a:accent6>
        <a:srgbClr val="198AB3"/>
      </a:accent6>
      <a:hlink>
        <a:srgbClr val="980249"/>
      </a:hlink>
      <a:folHlink>
        <a:srgbClr val="7030A0"/>
      </a:folHlink>
    </a:clrScheme>
    <a:fontScheme name="MVP-Dagen 2022 (Maven Pro)">
      <a:majorFont>
        <a:latin typeface="Maven Pro"/>
        <a:ea typeface=""/>
        <a:cs typeface=""/>
      </a:majorFont>
      <a:minorFont>
        <a:latin typeface="Maven Pro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 anchorCtr="0">
        <a:noAutofit/>
      </a:bodyPr>
      <a:lstStyle>
        <a:defPPr algn="ctr">
          <a:defRPr sz="3000" b="1" spc="-47" dirty="0">
            <a:ln w="3175">
              <a:noFill/>
            </a:ln>
            <a:solidFill>
              <a:srgbClr val="3999C6"/>
            </a:solidFill>
            <a:latin typeface="Roboto"/>
            <a:cs typeface="Segoe UI" pitchFamily="34" charset="0"/>
          </a:defRPr>
        </a:defPPr>
      </a:lst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P-dagen" id="{28D8B8C7-F212-4258-A7E8-579A72EAF52D}" vid="{A9464F92-57C5-4B89-9601-8F352D034368}"/>
    </a:ext>
  </a:extLst>
</a:theme>
</file>

<file path=ppt/theme/theme2.xml><?xml version="1.0" encoding="utf-8"?>
<a:theme xmlns:a="http://schemas.openxmlformats.org/drawingml/2006/main" name="1_MVP-Dagen 2022 (Lys)">
  <a:themeElements>
    <a:clrScheme name="Cathrine - Azure Blue">
      <a:dk1>
        <a:sysClr val="windowText" lastClr="000000"/>
      </a:dk1>
      <a:lt1>
        <a:sysClr val="window" lastClr="FFFFFF"/>
      </a:lt1>
      <a:dk2>
        <a:srgbClr val="999999"/>
      </a:dk2>
      <a:lt2>
        <a:srgbClr val="EEEEEE"/>
      </a:lt2>
      <a:accent1>
        <a:srgbClr val="0078D4"/>
      </a:accent1>
      <a:accent2>
        <a:srgbClr val="005BA1"/>
      </a:accent2>
      <a:accent3>
        <a:srgbClr val="002D50"/>
      </a:accent3>
      <a:accent4>
        <a:srgbClr val="50E6FF"/>
      </a:accent4>
      <a:accent5>
        <a:srgbClr val="00B9D8"/>
      </a:accent5>
      <a:accent6>
        <a:srgbClr val="198AB3"/>
      </a:accent6>
      <a:hlink>
        <a:srgbClr val="980249"/>
      </a:hlink>
      <a:folHlink>
        <a:srgbClr val="7030A0"/>
      </a:folHlink>
    </a:clrScheme>
    <a:fontScheme name="MVP-Dagen 2022 (Maven Pro)">
      <a:majorFont>
        <a:latin typeface="Maven Pro"/>
        <a:ea typeface=""/>
        <a:cs typeface=""/>
      </a:majorFont>
      <a:minorFont>
        <a:latin typeface="Maven Pro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 anchorCtr="0">
        <a:noAutofit/>
      </a:bodyPr>
      <a:lstStyle>
        <a:defPPr algn="ctr">
          <a:defRPr sz="3000" b="1" spc="-47" dirty="0">
            <a:ln w="3175">
              <a:noFill/>
            </a:ln>
            <a:solidFill>
              <a:srgbClr val="3999C6"/>
            </a:solidFill>
            <a:latin typeface="Roboto"/>
            <a:cs typeface="Segoe UI" pitchFamily="34" charset="0"/>
          </a:defRPr>
        </a:defPPr>
      </a:lst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P-dagen" id="{F314B8BD-AB09-489E-A454-844FAA96A487}" vid="{3B88A243-3933-496D-B025-1B691EE883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3373C3D986D5429C00DDF27D411CD5" ma:contentTypeVersion="10" ma:contentTypeDescription="Create a new document." ma:contentTypeScope="" ma:versionID="7b3d03a82c8f5d1c51a770abc35836ff">
  <xsd:schema xmlns:xsd="http://www.w3.org/2001/XMLSchema" xmlns:xs="http://www.w3.org/2001/XMLSchema" xmlns:p="http://schemas.microsoft.com/office/2006/metadata/properties" xmlns:ns2="baeb364c-3e33-449a-8aba-23b2e2bd5e45" xmlns:ns3="00cbfe33-7ba0-43ac-9bcd-9f7fcc7cdc2e" targetNamespace="http://schemas.microsoft.com/office/2006/metadata/properties" ma:root="true" ma:fieldsID="a7ef60dfe84a4e7f2dcae47a19b7c61a" ns2:_="" ns3:_="">
    <xsd:import namespace="baeb364c-3e33-449a-8aba-23b2e2bd5e45"/>
    <xsd:import namespace="00cbfe33-7ba0-43ac-9bcd-9f7fcc7cd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b364c-3e33-449a-8aba-23b2e2bd5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bfe33-7ba0-43ac-9bcd-9f7fcc7cdc2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0cbcd83-3070-4b1e-9b0b-70dfa2afeed6}" ma:internalName="TaxCatchAll" ma:showField="CatchAllData" ma:web="00cbfe33-7ba0-43ac-9bcd-9f7fcc7cdc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eb364c-3e33-449a-8aba-23b2e2bd5e45">
      <Terms xmlns="http://schemas.microsoft.com/office/infopath/2007/PartnerControls"/>
    </lcf76f155ced4ddcb4097134ff3c332f>
    <TaxCatchAll xmlns="00cbfe33-7ba0-43ac-9bcd-9f7fcc7cdc2e" xsi:nil="true"/>
  </documentManagement>
</p:properties>
</file>

<file path=customXml/itemProps1.xml><?xml version="1.0" encoding="utf-8"?>
<ds:datastoreItem xmlns:ds="http://schemas.openxmlformats.org/officeDocument/2006/customXml" ds:itemID="{DCCC584D-4F54-433C-9A7D-685204827F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94AC7-8686-4EE7-9CB6-FAD4FA639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b364c-3e33-449a-8aba-23b2e2bd5e45"/>
    <ds:schemaRef ds:uri="00cbfe33-7ba0-43ac-9bcd-9f7fcc7cd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0A5C9C-F787-46C2-99C1-3D9A52451E1E}">
  <ds:schemaRefs>
    <ds:schemaRef ds:uri="http://schemas.microsoft.com/office/2006/metadata/properties"/>
    <ds:schemaRef ds:uri="http://schemas.microsoft.com/office/infopath/2007/PartnerControls"/>
    <ds:schemaRef ds:uri="baeb364c-3e33-449a-8aba-23b2e2bd5e45"/>
    <ds:schemaRef ds:uri="00cbfe33-7ba0-43ac-9bcd-9f7fcc7cdc2e"/>
  </ds:schemaRefs>
</ds:datastoreItem>
</file>

<file path=docMetadata/LabelInfo.xml><?xml version="1.0" encoding="utf-8"?>
<clbl:labelList xmlns:clbl="http://schemas.microsoft.com/office/2020/mipLabelMetadata">
  <clbl:label id="{188f9a71-52c2-4e53-a05f-9ff8c0cb34c4}" enabled="1" method="Standard" siteId="{643d5e93-b1a8-4371-aaf1-2efa611da673}" contentBits="0" removed="0"/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MVP-dagen</Template>
  <TotalTime>0</TotalTime>
  <Words>239</Words>
  <Application>Microsoft Office PowerPoint</Application>
  <PresentationFormat>Custom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Fira Sans Light</vt:lpstr>
      <vt:lpstr>Maven Pro</vt:lpstr>
      <vt:lpstr>Maven Pro Black</vt:lpstr>
      <vt:lpstr>open sans</vt:lpstr>
      <vt:lpstr>Posterama Text SemiBold</vt:lpstr>
      <vt:lpstr>Roboto</vt:lpstr>
      <vt:lpstr>MVP-Dagen 2022 (Lys)</vt:lpstr>
      <vt:lpstr>1_MVP-Dagen 2022 (Lys)</vt:lpstr>
      <vt:lpstr>Dyn365 with TEAMS How to do this?</vt:lpstr>
      <vt:lpstr>Takk til våre sponsorer</vt:lpstr>
      <vt:lpstr>Dyn365 with Teams  </vt:lpstr>
      <vt:lpstr>BIO</vt:lpstr>
      <vt:lpstr>Dyn365 Sales og Teams - Telefoni</vt:lpstr>
      <vt:lpstr>Licensing Dyn365 Sales</vt:lpstr>
      <vt:lpstr>Dyn365 Sales Teams  The Config</vt:lpstr>
      <vt:lpstr>Integrasjon…hvordan gjør vi det?</vt:lpstr>
      <vt:lpstr>Ring ut: +4793867777 </vt:lpstr>
      <vt:lpstr>Ring inn: +4721417781</vt:lpstr>
      <vt:lpstr>Dyn365 Customer Service Omnichannel Voice</vt:lpstr>
      <vt:lpstr>Dyn365 CS Omnichannel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Kai Stenberg</dc:creator>
  <cp:lastModifiedBy>Kai Stenberg</cp:lastModifiedBy>
  <cp:revision>2</cp:revision>
  <dcterms:created xsi:type="dcterms:W3CDTF">2022-09-12T11:15:38Z</dcterms:created>
  <dcterms:modified xsi:type="dcterms:W3CDTF">2022-10-19T08:54:57Z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0x010100F03373C3D986D5429C00DDF27D411CD5</vt:lpwstr>
  </property>
  <property fmtid="{D5CDD505-2E9C-101B-9397-08002B2CF9AE}" pid="3" name="MediaServiceImageTags">
    <vt:lpwstr/>
  </property>
</Properties>
</file>