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2" r:id="rId2"/>
    <p:sldId id="345" r:id="rId3"/>
    <p:sldId id="346" r:id="rId4"/>
    <p:sldId id="273" r:id="rId5"/>
    <p:sldId id="330" r:id="rId6"/>
    <p:sldId id="304" r:id="rId7"/>
    <p:sldId id="271" r:id="rId8"/>
    <p:sldId id="272" r:id="rId9"/>
    <p:sldId id="269" r:id="rId10"/>
    <p:sldId id="270" r:id="rId11"/>
    <p:sldId id="294" r:id="rId12"/>
    <p:sldId id="268" r:id="rId13"/>
    <p:sldId id="284" r:id="rId14"/>
    <p:sldId id="285" r:id="rId15"/>
    <p:sldId id="286" r:id="rId16"/>
    <p:sldId id="287" r:id="rId17"/>
    <p:sldId id="278" r:id="rId18"/>
    <p:sldId id="279" r:id="rId19"/>
    <p:sldId id="280" r:id="rId20"/>
    <p:sldId id="282" r:id="rId21"/>
    <p:sldId id="283" r:id="rId22"/>
    <p:sldId id="292" r:id="rId23"/>
    <p:sldId id="293" r:id="rId24"/>
    <p:sldId id="288" r:id="rId25"/>
    <p:sldId id="296" r:id="rId26"/>
    <p:sldId id="297" r:id="rId27"/>
    <p:sldId id="289" r:id="rId28"/>
    <p:sldId id="353" r:id="rId29"/>
    <p:sldId id="295" r:id="rId30"/>
    <p:sldId id="306" r:id="rId31"/>
    <p:sldId id="307" r:id="rId32"/>
    <p:sldId id="311" r:id="rId33"/>
    <p:sldId id="354" r:id="rId34"/>
    <p:sldId id="300" r:id="rId35"/>
  </p:sldIdLst>
  <p:sldSz cx="18288000" cy="10287000"/>
  <p:notesSz cx="6858000" cy="9144000"/>
  <p:embeddedFontLst>
    <p:embeddedFont>
      <p:font typeface="DM Serif Display" pitchFamily="2" charset="0"/>
      <p:regular r:id="rId38"/>
      <p:italic r:id="rId39"/>
    </p:embeddedFont>
    <p:embeddedFont>
      <p:font typeface="Nunito Sans" pitchFamily="2" charset="0"/>
      <p:regular r:id="rId40"/>
      <p:bold r:id="rId41"/>
      <p:italic r:id="rId42"/>
      <p:boldItalic r:id="rId43"/>
    </p:embeddedFont>
    <p:embeddedFont>
      <p:font typeface="Nunito Sans Semi-Bold" panose="02010600030101010101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DD86E-D874-2984-34B7-87C2566613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E10C2-2A70-31AE-C7FC-26A3583EAD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FBCDA-1BD5-4C40-876F-985C9E18338E}" type="datetimeFigureOut">
              <a:rPr lang="zh-HK" altLang="en-US" smtClean="0"/>
              <a:t>23/8/2024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8EF49-65F8-C3C1-7D2F-F8292573A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D53D8-8FC6-3BCE-C89C-07444F8A71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1DCC5-DFD4-4E6F-B51C-92B27C420C5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8670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B9EE8-A913-4EB5-9E21-A8AA9C9B589D}" type="datetimeFigureOut">
              <a:rPr lang="zh-HK" altLang="en-US" smtClean="0"/>
              <a:t>23/8/2024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C238-5823-43C1-BD7F-0B0E605BE29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6092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150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679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96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18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0373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icat.com/en/store/navicat-premium-pla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vicat.com/en/products/navicat-premium-lit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avicat.com/en/download/navicat-premiu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ADFA9F4E-3330-41C3-8DD8-B95D8FBC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1028700" y="8795589"/>
            <a:ext cx="6972299" cy="462711"/>
            <a:chOff x="0" y="0"/>
            <a:chExt cx="9289071" cy="8127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89072" cy="812726"/>
            </a:xfrm>
            <a:custGeom>
              <a:avLst/>
              <a:gdLst/>
              <a:ahLst/>
              <a:cxnLst/>
              <a:rect l="l" t="t" r="r" b="b"/>
              <a:pathLst>
                <a:path w="9289072" h="812726">
                  <a:moveTo>
                    <a:pt x="9164611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164611" y="0"/>
                  </a:lnTo>
                  <a:cubicBezTo>
                    <a:pt x="9233191" y="0"/>
                    <a:pt x="9289072" y="55880"/>
                    <a:pt x="9289072" y="124460"/>
                  </a:cubicBezTo>
                  <a:lnTo>
                    <a:pt x="9289072" y="688266"/>
                  </a:lnTo>
                  <a:cubicBezTo>
                    <a:pt x="9289072" y="756846"/>
                    <a:pt x="9233191" y="812726"/>
                    <a:pt x="9164611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8" name="AutoShape 8"/>
          <p:cNvSpPr/>
          <p:nvPr/>
        </p:nvSpPr>
        <p:spPr>
          <a:xfrm rot="-5400000">
            <a:off x="-960437" y="6420641"/>
            <a:ext cx="4054474" cy="0"/>
          </a:xfrm>
          <a:prstGeom prst="line">
            <a:avLst/>
          </a:prstGeom>
          <a:ln w="76200" cap="flat">
            <a:solidFill>
              <a:srgbClr val="C158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1811000" y="419100"/>
            <a:ext cx="6093801" cy="1905000"/>
          </a:xfrm>
          <a:custGeom>
            <a:avLst/>
            <a:gdLst/>
            <a:ahLst/>
            <a:cxnLst/>
            <a:rect l="l" t="t" r="r" b="b"/>
            <a:pathLst>
              <a:path w="4570506" h="1261460">
                <a:moveTo>
                  <a:pt x="0" y="0"/>
                </a:moveTo>
                <a:lnTo>
                  <a:pt x="4570506" y="0"/>
                </a:lnTo>
                <a:lnTo>
                  <a:pt x="4570506" y="1261460"/>
                </a:lnTo>
                <a:lnTo>
                  <a:pt x="0" y="126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5156" y="4622004"/>
            <a:ext cx="11548841" cy="390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Enter </a:t>
            </a:r>
            <a:r>
              <a:rPr lang="en-US" sz="9999" dirty="0" err="1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r>
              <a:rPr lang="en-US" sz="9999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And Connect To </a:t>
            </a:r>
          </a:p>
          <a:p>
            <a:pPr algn="l">
              <a:lnSpc>
                <a:spcPts val="9999"/>
              </a:lnSpc>
            </a:pPr>
            <a:r>
              <a:rPr lang="en-US" sz="9999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Databases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872639"/>
            <a:ext cx="6972300" cy="300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r>
              <a:rPr lang="en-US" sz="1800" spc="179" dirty="0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 Certified Database Administrator - Associate </a:t>
            </a:r>
          </a:p>
        </p:txBody>
      </p:sp>
    </p:spTree>
    <p:extLst>
      <p:ext uri="{BB962C8B-B14F-4D97-AF65-F5344CB8AC3E}">
        <p14:creationId xmlns:p14="http://schemas.microsoft.com/office/powerpoint/2010/main" val="23772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76C00-9F0A-9469-CA82-2EEED765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1" y="2766442"/>
            <a:ext cx="7915275" cy="5376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28C6F-2AE1-93DE-DCF8-51213FA65E4D}"/>
              </a:ext>
            </a:extLst>
          </p:cNvPr>
          <p:cNvSpPr txBox="1"/>
          <p:nvPr/>
        </p:nvSpPr>
        <p:spPr>
          <a:xfrm>
            <a:off x="1028700" y="8556484"/>
            <a:ext cx="861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 err="1">
                <a:hlinkClick r:id="rId3"/>
              </a:rPr>
              <a:t>Navicat</a:t>
            </a:r>
            <a:r>
              <a:rPr lang="en-US" altLang="zh-HK" sz="3600" dirty="0">
                <a:hlinkClick r:id="rId3"/>
              </a:rPr>
              <a:t> Premium Price Plan | </a:t>
            </a:r>
            <a:r>
              <a:rPr lang="en-US" altLang="zh-HK" sz="3600" dirty="0" err="1">
                <a:hlinkClick r:id="rId3"/>
              </a:rPr>
              <a:t>Navicat</a:t>
            </a:r>
            <a:r>
              <a:rPr lang="en-US" altLang="zh-HK" sz="3600" dirty="0">
                <a:hlinkClick r:id="rId3"/>
              </a:rPr>
              <a:t> Store</a:t>
            </a:r>
            <a:endParaRPr lang="zh-HK" altLang="en-US" sz="3600" dirty="0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0A21BD6F-BDA8-EBC8-E81C-DC3D205A884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F36550B-E691-FA00-1642-A2C6D4826BAB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8" name="TextBox 13">
            <a:extLst>
              <a:ext uri="{FF2B5EF4-FFF2-40B4-BE49-F238E27FC236}">
                <a16:creationId xmlns:a16="http://schemas.microsoft.com/office/drawing/2014/main" id="{C4BF5125-C7E2-1AE3-4856-7E64AC96AA32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SETUP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04B6746-2F2F-C988-1076-073D9B0E4782}"/>
              </a:ext>
            </a:extLst>
          </p:cNvPr>
          <p:cNvSpPr txBox="1"/>
          <p:nvPr/>
        </p:nvSpPr>
        <p:spPr>
          <a:xfrm>
            <a:off x="1028700" y="1662798"/>
            <a:ext cx="97155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Premium Activation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E22E0-3602-396D-A0CE-71BDD83B8899}"/>
              </a:ext>
            </a:extLst>
          </p:cNvPr>
          <p:cNvSpPr txBox="1"/>
          <p:nvPr/>
        </p:nvSpPr>
        <p:spPr>
          <a:xfrm>
            <a:off x="10210800" y="3961798"/>
            <a:ext cx="735722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HK" sz="3200" dirty="0">
                <a:latin typeface="Nunito Sans" pitchFamily="2" charset="0"/>
              </a:rPr>
              <a:t>Click Trial and get the free 14 days fully functional trial of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Premium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HK" sz="3200" dirty="0">
                <a:latin typeface="Nunito Sans" pitchFamily="2" charset="0"/>
              </a:rPr>
              <a:t>Try the latest features in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17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4F53B222-62DF-2167-DEAE-EC7586B83715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026BFE32-7ABA-F198-7F0A-2B8317042AA8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B9A37DDA-F6F5-B3D1-03C3-A4F482B9B0EE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C89C057-C5C8-5E84-B30B-8C4C27FBB3F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BD5C8C6E-A483-E4D9-AF1E-011192BF2A00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B1C4A65E-49E5-CE25-791E-93BE96AC353F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7">
            <a:extLst>
              <a:ext uri="{FF2B5EF4-FFF2-40B4-BE49-F238E27FC236}">
                <a16:creationId xmlns:a16="http://schemas.microsoft.com/office/drawing/2014/main" id="{6C7E4038-9441-96CC-E001-78FF81EA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8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76C00-9F0A-9469-CA82-2EEED765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771" y="3415396"/>
            <a:ext cx="7915275" cy="455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28C6F-2AE1-93DE-DCF8-51213FA65E4D}"/>
              </a:ext>
            </a:extLst>
          </p:cNvPr>
          <p:cNvSpPr txBox="1"/>
          <p:nvPr/>
        </p:nvSpPr>
        <p:spPr>
          <a:xfrm>
            <a:off x="1028700" y="8556484"/>
            <a:ext cx="1573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 err="1">
                <a:hlinkClick r:id="rId3"/>
              </a:rPr>
              <a:t>Navicat</a:t>
            </a:r>
            <a:r>
              <a:rPr lang="en-US" altLang="zh-HK" sz="3600" dirty="0">
                <a:hlinkClick r:id="rId3"/>
              </a:rPr>
              <a:t> Premium Lite | Simple Database Management &amp; Development Tool</a:t>
            </a:r>
            <a:endParaRPr lang="zh-HK" altLang="en-US" sz="3600" dirty="0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0A21BD6F-BDA8-EBC8-E81C-DC3D205A884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F36550B-E691-FA00-1642-A2C6D4826BAB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8" name="TextBox 13">
            <a:extLst>
              <a:ext uri="{FF2B5EF4-FFF2-40B4-BE49-F238E27FC236}">
                <a16:creationId xmlns:a16="http://schemas.microsoft.com/office/drawing/2014/main" id="{C4BF5125-C7E2-1AE3-4856-7E64AC96AA32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INFO</a:t>
            </a:r>
            <a:endParaRPr lang="en-US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04B6746-2F2F-C988-1076-073D9B0E4782}"/>
              </a:ext>
            </a:extLst>
          </p:cNvPr>
          <p:cNvSpPr txBox="1"/>
          <p:nvPr/>
        </p:nvSpPr>
        <p:spPr>
          <a:xfrm>
            <a:off x="1028700" y="1662798"/>
            <a:ext cx="97155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Premium Lite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E22E0-3602-396D-A0CE-71BDD83B8899}"/>
              </a:ext>
            </a:extLst>
          </p:cNvPr>
          <p:cNvSpPr txBox="1"/>
          <p:nvPr/>
        </p:nvSpPr>
        <p:spPr>
          <a:xfrm>
            <a:off x="9144000" y="2889037"/>
            <a:ext cx="893220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HK" sz="3600" b="1" dirty="0">
                <a:latin typeface="Nunito Sans" pitchFamily="2" charset="0"/>
              </a:rPr>
              <a:t>A Free Edition of </a:t>
            </a:r>
            <a:r>
              <a:rPr lang="en-US" altLang="zh-HK" sz="3600" b="1" dirty="0" err="1">
                <a:latin typeface="Nunito Sans" pitchFamily="2" charset="0"/>
              </a:rPr>
              <a:t>Navicat</a:t>
            </a:r>
            <a:endParaRPr lang="en-US" altLang="zh-HK" sz="3600" b="1" dirty="0">
              <a:latin typeface="Nunito Sans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Free for Commercial and Non-Commercial Use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673B0-809E-BA34-31D7-61DD5D8A305A}"/>
              </a:ext>
            </a:extLst>
          </p:cNvPr>
          <p:cNvSpPr txBox="1"/>
          <p:nvPr/>
        </p:nvSpPr>
        <p:spPr>
          <a:xfrm>
            <a:off x="9810189" y="5720643"/>
            <a:ext cx="7182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Each organization can use up to 5 free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Premium Lite user accounts at any time.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76C90-A049-25C4-6393-6DD6457064F0}"/>
              </a:ext>
            </a:extLst>
          </p:cNvPr>
          <p:cNvSpPr txBox="1"/>
          <p:nvPr/>
        </p:nvSpPr>
        <p:spPr>
          <a:xfrm>
            <a:off x="8932209" y="2130681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E27F76E3-564E-4F90-96DB-483835274AED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1B087B38-0AB7-AF2C-3223-932BC0B34D28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CAE7618F-7B3D-E9FA-BB64-D5BA84A4C922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7A561F9-D39C-BA82-33DB-0D58F3E5F92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FF7D9024-746E-4B18-4327-4B534E6B9EE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2C9BFA0F-BCE8-8C1A-F5EB-27BF6D4AF812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21AC59C7-CE09-B8EF-B58A-47571EF1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9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Main Screen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7FFFC5-E849-D893-8897-F515FF9A1AB6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7" name="Group 7"/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 err="1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Navicat</a:t>
              </a:r>
              <a:endPara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7BADE748-606B-F80E-6989-64818F222A44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A83CC274-B838-E595-6285-DB264EE21E4C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D7D240AC-83E1-1BEC-C81D-B5F4C956B18B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36E56FF-0FB1-B56D-65E0-30B79BD8FF8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CEAABD75-EEA2-52FD-7388-328881FB617F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E72A7D22-FEED-6A18-6528-76AE1EB8CA8E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42C856C5-39D5-DF2C-A7CE-87114649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pic>
        <p:nvPicPr>
          <p:cNvPr id="1026" name="Picture 2" descr="_">
            <a:extLst>
              <a:ext uri="{FF2B5EF4-FFF2-40B4-BE49-F238E27FC236}">
                <a16:creationId xmlns:a16="http://schemas.microsoft.com/office/drawing/2014/main" id="{D002AAB2-D6F5-F970-9D67-F2C6285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80" y="2204408"/>
            <a:ext cx="12344400" cy="740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31792-6816-33B4-901C-99B6408F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71" y="4236077"/>
            <a:ext cx="7553883" cy="50482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C86772-9E0C-21C6-C262-C45526747784}"/>
              </a:ext>
            </a:extLst>
          </p:cNvPr>
          <p:cNvSpPr/>
          <p:nvPr/>
        </p:nvSpPr>
        <p:spPr>
          <a:xfrm>
            <a:off x="8490223" y="6794291"/>
            <a:ext cx="1204606" cy="7960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05F158-A09E-19D3-5B99-176985433F4F}"/>
              </a:ext>
            </a:extLst>
          </p:cNvPr>
          <p:cNvSpPr/>
          <p:nvPr/>
        </p:nvSpPr>
        <p:spPr>
          <a:xfrm>
            <a:off x="10420738" y="8684753"/>
            <a:ext cx="2952750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84B53C-1247-90D8-5AD4-EF4A3B555BEB}"/>
              </a:ext>
            </a:extLst>
          </p:cNvPr>
          <p:cNvSpPr/>
          <p:nvPr/>
        </p:nvSpPr>
        <p:spPr>
          <a:xfrm>
            <a:off x="914400" y="5427984"/>
            <a:ext cx="1204606" cy="7960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66911-3651-7EC1-2806-6E64694D123A}"/>
              </a:ext>
            </a:extLst>
          </p:cNvPr>
          <p:cNvSpPr txBox="1"/>
          <p:nvPr/>
        </p:nvSpPr>
        <p:spPr>
          <a:xfrm>
            <a:off x="10637865" y="1628709"/>
            <a:ext cx="65933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>
                <a:hlinkClick r:id="rId3"/>
              </a:rPr>
              <a:t>Download MySQL Installer</a:t>
            </a:r>
            <a:endParaRPr lang="en-US" altLang="zh-HK" sz="2800" dirty="0"/>
          </a:p>
          <a:p>
            <a:r>
              <a:rPr lang="en-US" altLang="zh-HK" sz="2800" dirty="0"/>
              <a:t>https://dev.mysql.com/downloads/installer/</a:t>
            </a:r>
            <a:endParaRPr lang="zh-HK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65D3D-93E0-F975-CC1E-4DF4CB8B651F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C8C37A-9FBF-BF8A-DF88-7040026A7EA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17E76262-23E3-26E7-B0DF-9E2D2F9B7142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A02E83EE-D0DF-AA80-7CD8-8B9553784DA6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0C2BA407-7BC3-47BE-15C4-AF4F0DB5BB7D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id="{54C73C07-4882-A6E7-0E16-98773EA3F853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924B3319-3E76-A98B-BAA6-7C9B40D009D8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8A801307-2F08-AEBC-C37D-38F0895E25D6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929ED6D-6535-CD2D-E4AB-7AD67CE0250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5" name="TextBox 11">
            <a:extLst>
              <a:ext uri="{FF2B5EF4-FFF2-40B4-BE49-F238E27FC236}">
                <a16:creationId xmlns:a16="http://schemas.microsoft.com/office/drawing/2014/main" id="{0EF0E834-1961-E037-0D03-411ECC7EAB6A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463A1972-F490-7727-D412-B4AADB6739A7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Slide Number Placeholder 17">
            <a:extLst>
              <a:ext uri="{FF2B5EF4-FFF2-40B4-BE49-F238E27FC236}">
                <a16:creationId xmlns:a16="http://schemas.microsoft.com/office/drawing/2014/main" id="{7FF9B084-55F0-2C19-F55E-A2E3B67E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70740-862E-D20E-CAC6-8863C60D1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06" y="2512203"/>
            <a:ext cx="9216204" cy="68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2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7FFFC5-E849-D893-8897-F515FF9A1AB6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7" name="Group 7"/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0F35B6-5CC4-9175-BF99-388EB673F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59" y="2923886"/>
            <a:ext cx="7923687" cy="60191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41F8E7-59A9-9AB3-0730-8851F0935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5487633"/>
            <a:ext cx="5270053" cy="3988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2C3E04-5C4D-A298-7755-F8DB93C74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400" y="1244731"/>
            <a:ext cx="5270053" cy="400715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2B16566-2A61-E928-2709-7BA3B1FB1374}"/>
              </a:ext>
            </a:extLst>
          </p:cNvPr>
          <p:cNvSpPr/>
          <p:nvPr/>
        </p:nvSpPr>
        <p:spPr>
          <a:xfrm>
            <a:off x="3823280" y="4347422"/>
            <a:ext cx="1204606" cy="7960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FACF9A-5449-21A3-C780-B10D2E634A63}"/>
              </a:ext>
            </a:extLst>
          </p:cNvPr>
          <p:cNvSpPr/>
          <p:nvPr/>
        </p:nvSpPr>
        <p:spPr>
          <a:xfrm>
            <a:off x="7543800" y="8420099"/>
            <a:ext cx="976006" cy="6021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640ABE-3D6C-2AED-9FE6-7037AEA27515}"/>
              </a:ext>
            </a:extLst>
          </p:cNvPr>
          <p:cNvSpPr/>
          <p:nvPr/>
        </p:nvSpPr>
        <p:spPr>
          <a:xfrm>
            <a:off x="14915147" y="4885492"/>
            <a:ext cx="705853" cy="36639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85EB99-9DBB-7E1C-8623-3240F458A02D}"/>
              </a:ext>
            </a:extLst>
          </p:cNvPr>
          <p:cNvSpPr/>
          <p:nvPr/>
        </p:nvSpPr>
        <p:spPr>
          <a:xfrm>
            <a:off x="15537000" y="9146073"/>
            <a:ext cx="705853" cy="36639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A2683495-D7F7-536C-D4FE-67CF8BC72E05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D0B9E51B-20AB-7C54-D78A-091C88FF76C8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9B76B834-C396-3FF1-D83C-372004219439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AE9E5E1-EDF6-BFC6-B325-C9571CFCF79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5" name="TextBox 11">
            <a:extLst>
              <a:ext uri="{FF2B5EF4-FFF2-40B4-BE49-F238E27FC236}">
                <a16:creationId xmlns:a16="http://schemas.microsoft.com/office/drawing/2014/main" id="{C48CE3BD-3B1F-D206-49B0-34233C11898B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C8AD9605-112C-4566-42C8-0B3376D20901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Slide Number Placeholder 17">
            <a:extLst>
              <a:ext uri="{FF2B5EF4-FFF2-40B4-BE49-F238E27FC236}">
                <a16:creationId xmlns:a16="http://schemas.microsoft.com/office/drawing/2014/main" id="{101DD06A-C49C-3CFC-EB46-7877C8F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0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58073-E934-B477-D958-76CC1A270E85}"/>
              </a:ext>
            </a:extLst>
          </p:cNvPr>
          <p:cNvGrpSpPr/>
          <p:nvPr/>
        </p:nvGrpSpPr>
        <p:grpSpPr>
          <a:xfrm>
            <a:off x="685800" y="2813580"/>
            <a:ext cx="16916400" cy="6701870"/>
            <a:chOff x="685800" y="1714500"/>
            <a:chExt cx="16916400" cy="67018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7C7EB8-02BE-7A19-2E1C-731A44570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714500"/>
              <a:ext cx="8744925" cy="6629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821C50-33B7-E238-463E-1B2BBF4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0" y="2600543"/>
              <a:ext cx="7410450" cy="556260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230A41-A0A3-BDBB-9828-765073FC98C5}"/>
                </a:ext>
              </a:extLst>
            </p:cNvPr>
            <p:cNvSpPr/>
            <p:nvPr/>
          </p:nvSpPr>
          <p:spPr>
            <a:xfrm>
              <a:off x="7391400" y="7814229"/>
              <a:ext cx="976006" cy="6021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03DF37-4104-8490-A46A-EED2FEEEA51F}"/>
                </a:ext>
              </a:extLst>
            </p:cNvPr>
            <p:cNvSpPr/>
            <p:nvPr/>
          </p:nvSpPr>
          <p:spPr>
            <a:xfrm>
              <a:off x="15773400" y="7658100"/>
              <a:ext cx="850928" cy="758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171B3D-20FB-DA69-96A5-C978D455FA5A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A53ECA66-F55D-8066-B801-05D7B7DF6D24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8B7D874A-CB0E-E922-080F-06A5F0FD4CE6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9E4D0532-F2C4-2599-3785-2B576EA53540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E8E57365-0ACA-DA27-35AD-C842348E358C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4A65467E-2681-8786-00C4-C6DFF400AA8D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1" name="Group 6">
            <a:extLst>
              <a:ext uri="{FF2B5EF4-FFF2-40B4-BE49-F238E27FC236}">
                <a16:creationId xmlns:a16="http://schemas.microsoft.com/office/drawing/2014/main" id="{74A1355B-B223-F46C-210F-A90B76773AF2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426901C4-C00F-F5D8-1A05-B9F09C47329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3" name="TextBox 11">
            <a:extLst>
              <a:ext uri="{FF2B5EF4-FFF2-40B4-BE49-F238E27FC236}">
                <a16:creationId xmlns:a16="http://schemas.microsoft.com/office/drawing/2014/main" id="{1D030532-17F6-0004-5500-7E680C24EB5F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EB3494C8-6BB0-2A11-9266-5888EA081780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Slide Number Placeholder 17">
            <a:extLst>
              <a:ext uri="{FF2B5EF4-FFF2-40B4-BE49-F238E27FC236}">
                <a16:creationId xmlns:a16="http://schemas.microsoft.com/office/drawing/2014/main" id="{2EC5CFFA-B7AF-09A0-15C3-51D697C7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8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01193-0D62-D3F1-A643-C79C5011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7" y="2990952"/>
            <a:ext cx="8327982" cy="62889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E41CEB-4BF7-D2B6-FBE6-02CD52363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137" y="3014421"/>
            <a:ext cx="8306518" cy="626745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06A0057-8C18-39DE-94BC-DF01BB1A0A9C}"/>
              </a:ext>
            </a:extLst>
          </p:cNvPr>
          <p:cNvSpPr/>
          <p:nvPr/>
        </p:nvSpPr>
        <p:spPr>
          <a:xfrm>
            <a:off x="15719987" y="8616986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DB4FD1-0FC6-9F84-0162-466795553DC4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14258D3E-32AE-C029-DA0D-82CCB5A9053B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1A902F31-8287-754E-3A51-8F2585E3E257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12BCCF3D-ECA6-10CF-CF7D-BB5A5E03638C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grpSp>
        <p:nvGrpSpPr>
          <p:cNvPr id="17" name="Group 2">
            <a:extLst>
              <a:ext uri="{FF2B5EF4-FFF2-40B4-BE49-F238E27FC236}">
                <a16:creationId xmlns:a16="http://schemas.microsoft.com/office/drawing/2014/main" id="{F34D5D5F-7650-53A4-A166-B56849E220D7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BDCD7BF-E9E7-A084-C8B2-3214E99F68E5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BA5AAFC3-241C-1245-A15A-901B9C6A60F7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96C1FDA-E556-E9CD-6BFC-5D5BA6BB357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22C5C36A-44D0-0A28-6702-2890E2C766B4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1BA477DE-C1C6-8223-285F-7F8B4A572463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D3FD1EE9-E822-60ED-3C20-54E86047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2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A813F-EB9C-A068-529F-EC947D6F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8323"/>
            <a:ext cx="7340947" cy="554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4DDF4-BBB3-A25B-9FA3-593C8782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476500"/>
            <a:ext cx="8826868" cy="66770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C48B877-0B84-DC1E-4B23-27D419F8BA43}"/>
              </a:ext>
            </a:extLst>
          </p:cNvPr>
          <p:cNvSpPr/>
          <p:nvPr/>
        </p:nvSpPr>
        <p:spPr>
          <a:xfrm>
            <a:off x="6400800" y="8421323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C66685-5647-B798-A174-8BAB4CC0AAAC}"/>
              </a:ext>
            </a:extLst>
          </p:cNvPr>
          <p:cNvSpPr/>
          <p:nvPr/>
        </p:nvSpPr>
        <p:spPr>
          <a:xfrm>
            <a:off x="15468600" y="8421323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1A68B4A-6C88-5E9B-4136-9D0A1A536A7A}"/>
              </a:ext>
            </a:extLst>
          </p:cNvPr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AA20E0-CAEF-F806-BD92-7817F50457B3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B125D6D6-688B-E858-0811-C2D4833059C0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23BD9606-7A12-9E34-7E80-FEF18DE7AAF2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8E7085D1-070B-E611-C6E7-AEE527CC5F1B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grpSp>
        <p:nvGrpSpPr>
          <p:cNvPr id="17" name="Group 2">
            <a:extLst>
              <a:ext uri="{FF2B5EF4-FFF2-40B4-BE49-F238E27FC236}">
                <a16:creationId xmlns:a16="http://schemas.microsoft.com/office/drawing/2014/main" id="{E520B5E0-0E6B-50ED-82EF-C8F12E557B32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12F57655-1B14-04CB-810B-6B9D00E0ACC9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CB9FC292-DC3F-B097-A603-652F2C2EAD22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A9360F-8C90-6CE9-0A80-69ECCC0D726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51080DE0-EED3-8E31-1F9C-4B753B8DA757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6163AB28-513F-3813-05FE-EAFEE0C41D4E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07409D22-F316-D8A9-ACBA-A91426B3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3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D896C-0364-DF76-3B7B-D8376229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077"/>
            <a:ext cx="7381875" cy="558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0BF93-EE1B-AA0A-C9B5-E08E8615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052077"/>
            <a:ext cx="7400925" cy="5572125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A3860882-0B56-47C6-FEF6-53C9D0572B3A}"/>
              </a:ext>
            </a:extLst>
          </p:cNvPr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60530D-61B2-AE14-3C73-23B8BC77BF3B}"/>
              </a:ext>
            </a:extLst>
          </p:cNvPr>
          <p:cNvSpPr/>
          <p:nvPr/>
        </p:nvSpPr>
        <p:spPr>
          <a:xfrm>
            <a:off x="6400800" y="8042472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DE5B6-DBD0-FC6A-86E0-EE8A6034E06E}"/>
              </a:ext>
            </a:extLst>
          </p:cNvPr>
          <p:cNvSpPr/>
          <p:nvPr/>
        </p:nvSpPr>
        <p:spPr>
          <a:xfrm>
            <a:off x="15240000" y="8120716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A99DD-806A-C904-A535-2DA61F9C072D}"/>
              </a:ext>
            </a:extLst>
          </p:cNvPr>
          <p:cNvSpPr/>
          <p:nvPr/>
        </p:nvSpPr>
        <p:spPr>
          <a:xfrm>
            <a:off x="13182600" y="4229100"/>
            <a:ext cx="3124200" cy="11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A4371E-127F-DE41-FF19-6CCAA3A4071D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B8D8B014-4191-A007-2E51-4FE8C2366D4F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382228C2-0413-F91B-7A40-30814FC22A19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89D093D3-EA0B-6E0B-3CCC-597287B4CDDF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grpSp>
        <p:nvGrpSpPr>
          <p:cNvPr id="18" name="Group 2">
            <a:extLst>
              <a:ext uri="{FF2B5EF4-FFF2-40B4-BE49-F238E27FC236}">
                <a16:creationId xmlns:a16="http://schemas.microsoft.com/office/drawing/2014/main" id="{1627D2AD-A005-C611-B0B9-F445BB3543BE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0A6749EE-8E4D-66C9-8612-4AAC782F88CD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FB41B352-BF8B-859E-1494-DC922ED7B611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DB7CB1DA-07E1-C430-66A7-2DE47829BB70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2" name="TextBox 11">
            <a:extLst>
              <a:ext uri="{FF2B5EF4-FFF2-40B4-BE49-F238E27FC236}">
                <a16:creationId xmlns:a16="http://schemas.microsoft.com/office/drawing/2014/main" id="{BBC9CB46-96B7-E1B2-9A37-DD8C9F9902AE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D9823EB2-2F16-5AF8-4BB5-7FBA30502A3F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Slide Number Placeholder 17">
            <a:extLst>
              <a:ext uri="{FF2B5EF4-FFF2-40B4-BE49-F238E27FC236}">
                <a16:creationId xmlns:a16="http://schemas.microsoft.com/office/drawing/2014/main" id="{7D139FB1-91F1-1D60-ED3D-35D4658A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0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AEF96-5011-8056-2A3C-502BA07A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442146"/>
            <a:ext cx="7429500" cy="559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8D9F0-331B-A7F5-EEB8-2B4BDCDF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2" y="3423096"/>
            <a:ext cx="7410450" cy="5581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F559CD-DAB2-A19B-F5DF-FD9C48CF161F}"/>
              </a:ext>
            </a:extLst>
          </p:cNvPr>
          <p:cNvSpPr/>
          <p:nvPr/>
        </p:nvSpPr>
        <p:spPr>
          <a:xfrm>
            <a:off x="6667500" y="8471346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FBD358-1297-0A46-5469-B7741723BFF3}"/>
              </a:ext>
            </a:extLst>
          </p:cNvPr>
          <p:cNvSpPr/>
          <p:nvPr/>
        </p:nvSpPr>
        <p:spPr>
          <a:xfrm>
            <a:off x="12001500" y="5042346"/>
            <a:ext cx="60960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2AD8F-2DA9-E9CB-FC39-0F561B1CFBAE}"/>
              </a:ext>
            </a:extLst>
          </p:cNvPr>
          <p:cNvSpPr/>
          <p:nvPr/>
        </p:nvSpPr>
        <p:spPr>
          <a:xfrm>
            <a:off x="15506700" y="8501425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34DC27-C42E-82E8-D4B4-A34E495DB9C2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B06BB7AD-1AD8-00F9-0B42-35D811F5E760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5315ADBF-5C59-533D-CBA2-C1C2F9D96082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A68A4F7-691A-7726-5A41-D3EC6730B7AF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sp>
        <p:nvSpPr>
          <p:cNvPr id="15" name="TextBox 12">
            <a:extLst>
              <a:ext uri="{FF2B5EF4-FFF2-40B4-BE49-F238E27FC236}">
                <a16:creationId xmlns:a16="http://schemas.microsoft.com/office/drawing/2014/main" id="{DB7CB606-433D-33BE-99C3-6839C8E91426}"/>
              </a:ext>
            </a:extLst>
          </p:cNvPr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id="{A601C6BE-8143-FBAB-A6EC-10C172E58C4D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7C4ED9D7-C24F-00D2-6A46-3B4129667B0E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5EB92226-1720-CB91-5B16-729278B8D907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D4F18C9A-7066-AFAE-3E1F-6A7044A7EC5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2" name="TextBox 11">
            <a:extLst>
              <a:ext uri="{FF2B5EF4-FFF2-40B4-BE49-F238E27FC236}">
                <a16:creationId xmlns:a16="http://schemas.microsoft.com/office/drawing/2014/main" id="{6AE8C9C6-1EFA-44BD-693A-D93501FBD470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5F04391-8AF0-FE0B-5040-2C8DF351F81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Slide Number Placeholder 17">
            <a:extLst>
              <a:ext uri="{FF2B5EF4-FFF2-40B4-BE49-F238E27FC236}">
                <a16:creationId xmlns:a16="http://schemas.microsoft.com/office/drawing/2014/main" id="{962C1FEC-22A3-9349-ADA6-CF16E0FE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6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9" y="1231671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Lessons Intended Learning Outcome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1086808" y="2337837"/>
            <a:ext cx="1643919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 Semi-Bold" panose="02010600030101010101" charset="0"/>
              </a:rPr>
              <a:t>On completion of this lesson, students are expected to be able to: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Install and configure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 Premium for managing databases on Windows.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Establish secure connections to MySQL databases using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, including SSH and HTTP tunneling.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Handle common connection errors encountered during the setup and use of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 with MySQL databases.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4912CE6E-EF0B-A117-452D-828175F897A7}"/>
              </a:ext>
            </a:extLst>
          </p:cNvPr>
          <p:cNvSpPr txBox="1">
            <a:spLocks/>
          </p:cNvSpPr>
          <p:nvPr/>
        </p:nvSpPr>
        <p:spPr>
          <a:xfrm>
            <a:off x="15468600" y="622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6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8B60D-EB4C-929A-76C5-F3FE8008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5" y="3183866"/>
            <a:ext cx="7372350" cy="558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25114-A95F-B064-90FF-9EB9D9140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72"/>
          <a:stretch/>
        </p:blipFill>
        <p:spPr>
          <a:xfrm>
            <a:off x="8991600" y="2669516"/>
            <a:ext cx="3733800" cy="661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445B3-E1EE-1134-7E50-B2923512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800" y="3009900"/>
            <a:ext cx="4532915" cy="14097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CCB4A4C-9AA6-C869-903D-B6E3B18B6306}"/>
              </a:ext>
            </a:extLst>
          </p:cNvPr>
          <p:cNvSpPr/>
          <p:nvPr/>
        </p:nvSpPr>
        <p:spPr>
          <a:xfrm>
            <a:off x="7105652" y="8184491"/>
            <a:ext cx="850928" cy="7582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56096A-A08C-C15F-5037-92CE5B8E5A80}"/>
              </a:ext>
            </a:extLst>
          </p:cNvPr>
          <p:cNvSpPr/>
          <p:nvPr/>
        </p:nvSpPr>
        <p:spPr>
          <a:xfrm>
            <a:off x="9331841" y="3459870"/>
            <a:ext cx="2999874" cy="7582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3971582-7710-D015-7574-85DB016066A9}"/>
              </a:ext>
            </a:extLst>
          </p:cNvPr>
          <p:cNvSpPr/>
          <p:nvPr/>
        </p:nvSpPr>
        <p:spPr>
          <a:xfrm rot="1186628">
            <a:off x="10332687" y="7081796"/>
            <a:ext cx="634672" cy="1806879"/>
          </a:xfrm>
          <a:prstGeom prst="down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C602B1-F3AC-9F6A-5910-5FEE5379DDEA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1028700" y="1007134"/>
            <a:chExt cx="2810622" cy="462711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F37DA24A-F931-AC2F-24A4-9EA73A4D49D2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E7FEC7AE-047D-8C91-2783-B895623E8C8E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</p:sp>
        </p:grp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EE3B2E95-7BE8-B660-66AE-29BC61CA6911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sp>
        <p:nvSpPr>
          <p:cNvPr id="15" name="TextBox 12">
            <a:extLst>
              <a:ext uri="{FF2B5EF4-FFF2-40B4-BE49-F238E27FC236}">
                <a16:creationId xmlns:a16="http://schemas.microsoft.com/office/drawing/2014/main" id="{03F1F704-5EA7-85C1-8E59-E37E771C9202}"/>
              </a:ext>
            </a:extLst>
          </p:cNvPr>
          <p:cNvSpPr txBox="1"/>
          <p:nvPr/>
        </p:nvSpPr>
        <p:spPr>
          <a:xfrm>
            <a:off x="1028700" y="1662798"/>
            <a:ext cx="81153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8.0</a:t>
            </a: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0241F3DD-3AD0-1A0E-22F8-16FF5697B864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2347D821-5862-48ED-B8C2-690A9BA71B99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1" name="Group 6">
            <a:extLst>
              <a:ext uri="{FF2B5EF4-FFF2-40B4-BE49-F238E27FC236}">
                <a16:creationId xmlns:a16="http://schemas.microsoft.com/office/drawing/2014/main" id="{3A9416F3-F253-00D2-8302-AF3A28C54151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4DBA20B-AEA8-5367-5153-2F5D6C0C63F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3" name="TextBox 11">
            <a:extLst>
              <a:ext uri="{FF2B5EF4-FFF2-40B4-BE49-F238E27FC236}">
                <a16:creationId xmlns:a16="http://schemas.microsoft.com/office/drawing/2014/main" id="{241E7C86-7FD1-0419-824D-3C01D5C1D56F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1AC7B8E-2540-E555-20A3-4745228DDD19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Slide Number Placeholder 17">
            <a:extLst>
              <a:ext uri="{FF2B5EF4-FFF2-40B4-BE49-F238E27FC236}">
                <a16:creationId xmlns:a16="http://schemas.microsoft.com/office/drawing/2014/main" id="{BE9D6AE5-5A05-460A-6FB0-8391813F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1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61F65-13D2-D87E-3BEB-5797EE34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2" y="2044366"/>
            <a:ext cx="9608730" cy="6198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FE2C2-40A8-8CC0-6A4D-9BBF2684D995}"/>
              </a:ext>
            </a:extLst>
          </p:cNvPr>
          <p:cNvSpPr txBox="1"/>
          <p:nvPr/>
        </p:nvSpPr>
        <p:spPr>
          <a:xfrm>
            <a:off x="11049000" y="28575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600" u="sng" dirty="0">
                <a:latin typeface="Nunito Sans Semi-Bold" panose="02010600030101010101" charset="0"/>
              </a:rPr>
              <a:t>SHOW DATABASES;</a:t>
            </a:r>
            <a:endParaRPr lang="zh-HK" altLang="en-US" sz="3600" u="sng" dirty="0">
              <a:latin typeface="Nunito Sans Semi-Bold" panose="0201060003010101010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8F1BC-5EE3-E504-5A56-8FA180111773}"/>
              </a:ext>
            </a:extLst>
          </p:cNvPr>
          <p:cNvSpPr txBox="1"/>
          <p:nvPr/>
        </p:nvSpPr>
        <p:spPr>
          <a:xfrm>
            <a:off x="11017624" y="3797968"/>
            <a:ext cx="66509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Command to get list of databases on the MySQL server host.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88F44B49-274E-6A7B-27F0-D7775C246E1F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565149-68DB-5B36-0C25-6388A89E866F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91E4CD-FBF1-9ED7-A6EA-077DA1EA5DC0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MySQL Commands  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1820D89F-5DC3-FCE9-3AED-6F9238456500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8C810390-027C-6B35-264C-03C15B4530B0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6" name="Group 6">
            <a:extLst>
              <a:ext uri="{FF2B5EF4-FFF2-40B4-BE49-F238E27FC236}">
                <a16:creationId xmlns:a16="http://schemas.microsoft.com/office/drawing/2014/main" id="{2BE48119-41E2-3917-B373-9914F8E27D35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FF3C050-CFC2-CB68-5297-5A417FEA863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72BA961E-718D-4EA8-1E3C-AB6EA3DE7F70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7AC317B8-1F88-F3BD-130F-0485D9BFC3A3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AF2538C6-7FD1-9B24-1CB1-87FFB053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1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61F65-13D2-D87E-3BEB-5797EE34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2" y="2044366"/>
            <a:ext cx="9608730" cy="619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8F1BC-5EE3-E504-5A56-8FA180111773}"/>
              </a:ext>
            </a:extLst>
          </p:cNvPr>
          <p:cNvSpPr txBox="1"/>
          <p:nvPr/>
        </p:nvSpPr>
        <p:spPr>
          <a:xfrm>
            <a:off x="11125200" y="3238500"/>
            <a:ext cx="66509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b="1" dirty="0" err="1">
                <a:latin typeface="Nunito Sans" pitchFamily="2" charset="0"/>
              </a:rPr>
              <a:t>information_schema</a:t>
            </a:r>
            <a:endParaRPr lang="en-US" altLang="zh-HK" sz="3200" b="1" dirty="0">
              <a:latin typeface="Nunito Sans" pitchFamily="2" charset="0"/>
            </a:endParaRPr>
          </a:p>
          <a:p>
            <a:endParaRPr lang="en-US" altLang="zh-HK" sz="3200" b="1" dirty="0">
              <a:latin typeface="Nunito Sans" pitchFamily="2" charset="0"/>
            </a:endParaRPr>
          </a:p>
          <a:p>
            <a:r>
              <a:rPr lang="en-US" altLang="zh-HK" sz="3200" dirty="0">
                <a:latin typeface="Nunito Sans" pitchFamily="2" charset="0"/>
              </a:rPr>
              <a:t>provides access to database metadata, information about the MySQL server such as the name of a database or table, the data type of a column, or access privileges.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3DD06EA-2022-A7FA-0380-0058377A5852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C241F2CC-6BC2-FBE2-95E8-6A39D6CBF3A8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6D9A62-5F47-9F36-5429-BF03DA6F1CEE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MySQL Commands  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BE49DDB8-B663-3C79-5B8F-128CA3EB11DC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92B57AC6-41CB-7908-0EA0-83EF7ED2E6BB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30E85A17-5438-87E0-7121-9E521EA10985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4BB37AE-9023-CF58-C58F-20FEE3F6DD9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7" name="TextBox 11">
            <a:extLst>
              <a:ext uri="{FF2B5EF4-FFF2-40B4-BE49-F238E27FC236}">
                <a16:creationId xmlns:a16="http://schemas.microsoft.com/office/drawing/2014/main" id="{B8E8C632-B4CC-7874-4135-5F053E28D721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10E8D019-0EFC-4DF8-48E6-6E3089F66817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Slide Number Placeholder 17">
            <a:extLst>
              <a:ext uri="{FF2B5EF4-FFF2-40B4-BE49-F238E27FC236}">
                <a16:creationId xmlns:a16="http://schemas.microsoft.com/office/drawing/2014/main" id="{DA14895B-1687-9156-CE4A-639840F1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2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2B046B-75EF-A926-CAF9-23C43D9F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0" y="782190"/>
            <a:ext cx="3810000" cy="846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0D57F-6EC6-59BA-6BC2-657797AB086C}"/>
              </a:ext>
            </a:extLst>
          </p:cNvPr>
          <p:cNvSpPr txBox="1"/>
          <p:nvPr/>
        </p:nvSpPr>
        <p:spPr>
          <a:xfrm>
            <a:off x="1371600" y="2174035"/>
            <a:ext cx="36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latin typeface="Nunito Sans Semi-Bold" panose="02010600030101010101" charset="0"/>
              </a:rPr>
              <a:t>use </a:t>
            </a:r>
            <a:r>
              <a:rPr lang="en-US" altLang="zh-HK" sz="3600" u="sng" dirty="0" err="1">
                <a:latin typeface="Nunito Sans Semi-Bold" panose="02010600030101010101" charset="0"/>
              </a:rPr>
              <a:t>db_name</a:t>
            </a:r>
            <a:r>
              <a:rPr lang="en-US" altLang="zh-HK" sz="3600" u="sng" dirty="0">
                <a:latin typeface="Nunito Sans Semi-Bold" panose="02010600030101010101" charset="0"/>
              </a:rPr>
              <a:t>;</a:t>
            </a:r>
            <a:endParaRPr lang="zh-HK" altLang="en-US" sz="3600" u="sng" dirty="0">
              <a:latin typeface="Nunito Sans Semi-Bold" panose="0201060003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0C4FE-0C03-C63C-EC97-F0CEC0D22291}"/>
              </a:ext>
            </a:extLst>
          </p:cNvPr>
          <p:cNvSpPr txBox="1"/>
          <p:nvPr/>
        </p:nvSpPr>
        <p:spPr>
          <a:xfrm>
            <a:off x="1371600" y="3120813"/>
            <a:ext cx="83371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Tell MySQL to use the </a:t>
            </a:r>
            <a:r>
              <a:rPr lang="en-US" altLang="zh-HK" sz="3200" dirty="0" err="1">
                <a:latin typeface="Nunito Sans" pitchFamily="2" charset="0"/>
              </a:rPr>
              <a:t>db_name</a:t>
            </a:r>
            <a:r>
              <a:rPr lang="en-US" altLang="zh-HK" sz="3200" dirty="0">
                <a:latin typeface="Nunito Sans" pitchFamily="2" charset="0"/>
              </a:rPr>
              <a:t> database as the default (current) database for subsequent statements.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599B0-06A9-738A-2CE2-224C85DA807C}"/>
              </a:ext>
            </a:extLst>
          </p:cNvPr>
          <p:cNvSpPr txBox="1"/>
          <p:nvPr/>
        </p:nvSpPr>
        <p:spPr>
          <a:xfrm>
            <a:off x="1371600" y="5013745"/>
            <a:ext cx="338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u="sng" dirty="0">
                <a:latin typeface="Nunito Sans Semi-Bold" panose="02010600030101010101" charset="0"/>
              </a:rPr>
              <a:t>Show tables;</a:t>
            </a:r>
            <a:endParaRPr lang="zh-HK" altLang="en-US" sz="3600" u="sng" dirty="0">
              <a:latin typeface="Nunito Sans Semi-Bold" panose="0201060003010101010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627E-11F0-F09C-53D1-0C3F3508B5A7}"/>
              </a:ext>
            </a:extLst>
          </p:cNvPr>
          <p:cNvSpPr txBox="1"/>
          <p:nvPr/>
        </p:nvSpPr>
        <p:spPr>
          <a:xfrm>
            <a:off x="1371600" y="5937699"/>
            <a:ext cx="8337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" pitchFamily="2" charset="0"/>
              </a:rPr>
              <a:t>List the tables within a specific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" pitchFamily="2" charset="0"/>
              </a:rPr>
              <a:t>The tables are ordered in alphabetical order.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" pitchFamily="2" charset="0"/>
              </a:rPr>
              <a:t>The summary line tells us how many rows (or tables) are there in the database.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E27975-5A55-464E-0298-B73DB750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356" y="6667500"/>
            <a:ext cx="3596600" cy="1581150"/>
          </a:xfrm>
          <a:prstGeom prst="rect">
            <a:avLst/>
          </a:prstGeom>
        </p:spPr>
      </p:pic>
      <p:grpSp>
        <p:nvGrpSpPr>
          <p:cNvPr id="14" name="Group 7">
            <a:extLst>
              <a:ext uri="{FF2B5EF4-FFF2-40B4-BE49-F238E27FC236}">
                <a16:creationId xmlns:a16="http://schemas.microsoft.com/office/drawing/2014/main" id="{C83FDB34-9947-338B-80E3-0D1E23E1CCF9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699AC8B-8216-3225-CBB3-2017B26949FF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D5E630-FA22-FA6F-BE0B-1E3132CDE22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MySQL Commands  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B0DEF213-726A-7ED2-BD59-5A6356989EBC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F454ABF8-1CF6-F26F-1BA2-F4C4CA5ECEBF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466850C7-39C0-E0AF-C513-04EA88C4BB2B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25838E61-43F0-984D-B7AE-A008A922CEB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57101CBC-724D-0466-EB69-39908C19EC1C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11F642DA-C437-8255-13B1-7CC39E640677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4C9AF8DF-FBA0-B353-42DD-2EF199AC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3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B86CAE22-FDB3-804B-FEC7-1A8EFBD2C62A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F374895B-8743-D3FF-5AB6-495C806D79D4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B9127D-ED65-2E2C-3F86-493CE532509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36119-3794-7016-1644-A1521C8161AD}"/>
              </a:ext>
            </a:extLst>
          </p:cNvPr>
          <p:cNvSpPr txBox="1"/>
          <p:nvPr/>
        </p:nvSpPr>
        <p:spPr>
          <a:xfrm>
            <a:off x="482757" y="3372985"/>
            <a:ext cx="4891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>
                <a:latin typeface="Nunito Sans" pitchFamily="2" charset="0"/>
              </a:rPr>
              <a:t>1.Right Click My Connections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37A10-1107-CB32-84E4-5FC7A7AFA2ED}"/>
              </a:ext>
            </a:extLst>
          </p:cNvPr>
          <p:cNvSpPr txBox="1"/>
          <p:nvPr/>
        </p:nvSpPr>
        <p:spPr>
          <a:xfrm>
            <a:off x="495456" y="4931839"/>
            <a:ext cx="4476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>
                <a:latin typeface="Nunito Sans" pitchFamily="2" charset="0"/>
              </a:rPr>
              <a:t>3. Double Click ‘MySQL’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801D46-70C4-1D14-A75B-3F9103DAB4B7}"/>
              </a:ext>
            </a:extLst>
          </p:cNvPr>
          <p:cNvSpPr txBox="1"/>
          <p:nvPr/>
        </p:nvSpPr>
        <p:spPr>
          <a:xfrm>
            <a:off x="482757" y="4179555"/>
            <a:ext cx="4891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>
                <a:latin typeface="Nunito Sans" pitchFamily="2" charset="0"/>
              </a:rPr>
              <a:t>2.Click New Connection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8E9D0C-40C8-6B59-D918-D4C8A091D634}"/>
              </a:ext>
            </a:extLst>
          </p:cNvPr>
          <p:cNvGrpSpPr/>
          <p:nvPr/>
        </p:nvGrpSpPr>
        <p:grpSpPr>
          <a:xfrm>
            <a:off x="5867400" y="2476500"/>
            <a:ext cx="12106275" cy="7060772"/>
            <a:chOff x="3238500" y="2174216"/>
            <a:chExt cx="12258675" cy="7181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287141-2049-30C7-BA90-1CFE6777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500" y="2174216"/>
              <a:ext cx="12258675" cy="7181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DA8B03-EDFD-6E06-35EC-94DD283B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600" y="3619500"/>
              <a:ext cx="6422567" cy="52443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DC3D95-704C-5D5C-3972-91183CC85603}"/>
              </a:ext>
            </a:extLst>
          </p:cNvPr>
          <p:cNvSpPr/>
          <p:nvPr/>
        </p:nvSpPr>
        <p:spPr>
          <a:xfrm>
            <a:off x="5405557" y="3566173"/>
            <a:ext cx="526769" cy="3258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6A05EB-4AAF-289C-AD47-6C78B382ECB6}"/>
              </a:ext>
            </a:extLst>
          </p:cNvPr>
          <p:cNvSpPr/>
          <p:nvPr/>
        </p:nvSpPr>
        <p:spPr>
          <a:xfrm rot="20941298">
            <a:off x="4547265" y="4076302"/>
            <a:ext cx="2243353" cy="3258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7848BE3-5CCE-4AF9-B051-54BAC06EF0E6}"/>
              </a:ext>
            </a:extLst>
          </p:cNvPr>
          <p:cNvSpPr/>
          <p:nvPr/>
        </p:nvSpPr>
        <p:spPr>
          <a:xfrm rot="21347207">
            <a:off x="4644105" y="4873291"/>
            <a:ext cx="6312916" cy="3258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48ADC8D1-9DE8-6F47-449B-02191F424B6A}"/>
              </a:ext>
            </a:extLst>
          </p:cNvPr>
          <p:cNvSpPr txBox="1"/>
          <p:nvPr/>
        </p:nvSpPr>
        <p:spPr>
          <a:xfrm>
            <a:off x="1028700" y="1662798"/>
            <a:ext cx="132207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Creating Connection Profile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B616396D-46A4-EDA4-BA07-EA1BE09B1A4D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5CC8739-37E5-A6EC-B5DD-96D0B11AD6D5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7AC84B83-099B-DBD0-DA4D-1C5E37D83AB1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E4644A6-02AC-3AF2-C3C6-51AF3892E9C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D8C272F5-3378-18E0-3407-7974B81DA666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8F183BE4-578E-6523-B3C6-85309D4346A8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7">
            <a:extLst>
              <a:ext uri="{FF2B5EF4-FFF2-40B4-BE49-F238E27FC236}">
                <a16:creationId xmlns:a16="http://schemas.microsoft.com/office/drawing/2014/main" id="{9136E848-3E8A-27F3-ADA8-79C3B4B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515F4-717E-EC49-AA39-B5787C36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8700" y="2649127"/>
            <a:ext cx="7877735" cy="64270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144399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Config Connection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CDFE1-D924-C2AC-DA83-0FD77E692F4F}"/>
              </a:ext>
            </a:extLst>
          </p:cNvPr>
          <p:cNvSpPr txBox="1"/>
          <p:nvPr/>
        </p:nvSpPr>
        <p:spPr>
          <a:xfrm>
            <a:off x="9381567" y="4000500"/>
            <a:ext cx="85344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Connection Name: </a:t>
            </a:r>
            <a:r>
              <a:rPr lang="en-US" altLang="zh-HK" sz="3200" dirty="0">
                <a:latin typeface="Nunito Sans" pitchFamily="2" charset="0"/>
              </a:rPr>
              <a:t>Any name to describe your connection.</a:t>
            </a:r>
          </a:p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Host: </a:t>
            </a:r>
            <a:r>
              <a:rPr lang="en-US" altLang="zh-HK" sz="3200" dirty="0">
                <a:latin typeface="Nunito Sans" pitchFamily="2" charset="0"/>
              </a:rPr>
              <a:t>Enter the domain name of your database server or its IP address. </a:t>
            </a:r>
          </a:p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Port: T</a:t>
            </a:r>
            <a:r>
              <a:rPr lang="en-US" altLang="zh-HK" sz="3200" dirty="0">
                <a:latin typeface="Nunito Sans" pitchFamily="2" charset="0"/>
              </a:rPr>
              <a:t>he TCP/IP port number of the MySQL server which in most cases is 3369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8A77D-47E6-DDE6-0942-00E27DC57F7F}"/>
              </a:ext>
            </a:extLst>
          </p:cNvPr>
          <p:cNvSpPr txBox="1"/>
          <p:nvPr/>
        </p:nvSpPr>
        <p:spPr>
          <a:xfrm>
            <a:off x="9381567" y="294062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b="1" dirty="0">
                <a:latin typeface="Nunito Sans" pitchFamily="2" charset="0"/>
              </a:rPr>
              <a:t>Enter your Database Connection credentials.</a:t>
            </a:r>
            <a:endParaRPr lang="zh-HK" altLang="en-US" sz="3200" b="1" dirty="0">
              <a:latin typeface="Nunito Sans" pitchFamily="2" charset="0"/>
            </a:endParaRP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93DF4A3E-AC88-D5BA-C7CA-D7AC04710B2D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8C8F886F-0D9A-9D77-2084-0B93B15ED598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BAEC1E39-F93A-C8C0-1FBB-A3A13C321BB0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6A157D-1AC7-B445-4D00-97740ABA5410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8B8782BD-F787-E995-A6C1-1D2C4C907C76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41577547-9589-41FD-562F-DF92ACF73983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7">
            <a:extLst>
              <a:ext uri="{FF2B5EF4-FFF2-40B4-BE49-F238E27FC236}">
                <a16:creationId xmlns:a16="http://schemas.microsoft.com/office/drawing/2014/main" id="{FE06DA77-C032-DCE7-08EC-81EDF85C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4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515F4-717E-EC49-AA39-B5787C36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8700" y="2649127"/>
            <a:ext cx="7877735" cy="64270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135255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Config Connection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CDFE1-D924-C2AC-DA83-0FD77E692F4F}"/>
              </a:ext>
            </a:extLst>
          </p:cNvPr>
          <p:cNvSpPr txBox="1"/>
          <p:nvPr/>
        </p:nvSpPr>
        <p:spPr>
          <a:xfrm>
            <a:off x="9412943" y="3848100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User Name: </a:t>
            </a:r>
            <a:r>
              <a:rPr lang="en-US" altLang="zh-HK" sz="3200" dirty="0">
                <a:latin typeface="Nunito Sans" pitchFamily="2" charset="0"/>
              </a:rPr>
              <a:t>The database username</a:t>
            </a:r>
          </a:p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Password: </a:t>
            </a:r>
            <a:r>
              <a:rPr lang="en-US" altLang="zh-HK" sz="3200" dirty="0">
                <a:latin typeface="Nunito Sans" pitchFamily="2" charset="0"/>
              </a:rPr>
              <a:t>Password for the above entered username.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D3482701-5FD9-16D5-075F-CC9A2E44155E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A931BF09-9DE5-A875-06A0-EFB69F2DF659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6" name="Group 6">
            <a:extLst>
              <a:ext uri="{FF2B5EF4-FFF2-40B4-BE49-F238E27FC236}">
                <a16:creationId xmlns:a16="http://schemas.microsoft.com/office/drawing/2014/main" id="{A4DD754E-24EC-044F-B0AB-FC2B8DD3AC62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E54AB75-4542-B64F-DD82-EA4AE5E556A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EDA3E7BC-808F-138E-B513-B93D15E17043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04925603-5997-7024-7548-436AAE93C561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021807C5-8A33-5FEE-E0B2-F10F6696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1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515F4-717E-EC49-AA39-B5787C36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8700" y="2649127"/>
            <a:ext cx="7877735" cy="6427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F02BC-96EE-7D45-9AEF-60D26D498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55" b="9525"/>
          <a:stretch/>
        </p:blipFill>
        <p:spPr>
          <a:xfrm>
            <a:off x="10118535" y="5143500"/>
            <a:ext cx="7713752" cy="1817453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97155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Connecting to MySQL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CDE13-CBBE-4BA4-E005-3E57A2639E5D}"/>
              </a:ext>
            </a:extLst>
          </p:cNvPr>
          <p:cNvSpPr txBox="1"/>
          <p:nvPr/>
        </p:nvSpPr>
        <p:spPr>
          <a:xfrm>
            <a:off x="9359155" y="2649127"/>
            <a:ext cx="5492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1. Click </a:t>
            </a:r>
            <a:r>
              <a:rPr lang="en-US" altLang="zh-HK" sz="3600" b="1" dirty="0">
                <a:latin typeface="Nunito Sans" pitchFamily="2" charset="0"/>
              </a:rPr>
              <a:t>Test Connection</a:t>
            </a:r>
            <a:r>
              <a:rPr lang="en-US" altLang="zh-HK" sz="3600" dirty="0">
                <a:latin typeface="Nunito Sans" pitchFamily="2" charset="0"/>
              </a:rPr>
              <a:t>.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A2B78AD-65D3-BCCB-C10F-8BE996C0045E}"/>
              </a:ext>
            </a:extLst>
          </p:cNvPr>
          <p:cNvSpPr/>
          <p:nvPr/>
        </p:nvSpPr>
        <p:spPr>
          <a:xfrm>
            <a:off x="1828800" y="7886700"/>
            <a:ext cx="609600" cy="73750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ABA80-2047-0FAA-72B7-851EF0938263}"/>
              </a:ext>
            </a:extLst>
          </p:cNvPr>
          <p:cNvSpPr txBox="1"/>
          <p:nvPr/>
        </p:nvSpPr>
        <p:spPr>
          <a:xfrm>
            <a:off x="10091641" y="3753917"/>
            <a:ext cx="8164983" cy="106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You should get a connection successful message with MySQL version.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252F4D-AD56-2C26-35D1-DCB9655D9171}"/>
              </a:ext>
            </a:extLst>
          </p:cNvPr>
          <p:cNvSpPr txBox="1"/>
          <p:nvPr/>
        </p:nvSpPr>
        <p:spPr>
          <a:xfrm>
            <a:off x="9403411" y="7409299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2. Click Ok to accept the Connection Settings.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369B68EA-ED69-CDBC-1687-7BC7212A7354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F2900256-70C9-D818-D4A2-51EB4CDAD966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6" name="Group 6">
            <a:extLst>
              <a:ext uri="{FF2B5EF4-FFF2-40B4-BE49-F238E27FC236}">
                <a16:creationId xmlns:a16="http://schemas.microsoft.com/office/drawing/2014/main" id="{EB3EEFFD-3210-5900-9324-3F0AD913B333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4DDA8E3-B34D-F11E-82A5-BA9227C6096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0" name="TextBox 11">
            <a:extLst>
              <a:ext uri="{FF2B5EF4-FFF2-40B4-BE49-F238E27FC236}">
                <a16:creationId xmlns:a16="http://schemas.microsoft.com/office/drawing/2014/main" id="{91DA95FA-07CC-C22A-87C4-0B1293FBD41E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816E3828-C3CC-6C61-1E9E-DEFC09452C4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Slide Number Placeholder 17">
            <a:extLst>
              <a:ext uri="{FF2B5EF4-FFF2-40B4-BE49-F238E27FC236}">
                <a16:creationId xmlns:a16="http://schemas.microsoft.com/office/drawing/2014/main" id="{E445C8DA-6A1D-48DE-8097-6EC1512E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5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DF786C5B-43A2-6BAE-1CD2-09F52504B289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8D323A0-9C26-383B-F487-18E7E60EFCFB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696C4C-3851-10F4-A6CA-95034AD4E98C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A363B-C1CC-5942-289D-07106C319F0C}"/>
              </a:ext>
            </a:extLst>
          </p:cNvPr>
          <p:cNvSpPr txBox="1"/>
          <p:nvPr/>
        </p:nvSpPr>
        <p:spPr>
          <a:xfrm>
            <a:off x="1028700" y="1644325"/>
            <a:ext cx="1623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Secure Connections with SSH / HTTP Tunnels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4CED62C8-AAF8-1ED6-32B6-F6355A12BB4B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9FBFD73-FA0C-4731-FE12-202FE4D9A7BC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777AF7B3-EA29-4AC7-CFF2-4376CFB8E3CB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07A9095-AED0-B139-73FE-0EDA3689E48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0" name="TextBox 11">
            <a:extLst>
              <a:ext uri="{FF2B5EF4-FFF2-40B4-BE49-F238E27FC236}">
                <a16:creationId xmlns:a16="http://schemas.microsoft.com/office/drawing/2014/main" id="{C700D43E-0FF3-3528-D475-8BBAAB69C07E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D6D878C3-1DE8-7E7C-8F17-CF2BACB18CE0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Slide Number Placeholder 17">
            <a:extLst>
              <a:ext uri="{FF2B5EF4-FFF2-40B4-BE49-F238E27FC236}">
                <a16:creationId xmlns:a16="http://schemas.microsoft.com/office/drawing/2014/main" id="{5379169B-C33B-1F93-8629-BD0FA35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FFC9F-39D8-3E04-6F2B-0A8B5A300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809" y="4026715"/>
            <a:ext cx="8560376" cy="4782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8EE63-49DB-D2BE-7D11-DC18469E8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7000" y="3189518"/>
            <a:ext cx="7252447" cy="61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1BC8C-B77A-DEB5-5410-3D8D5076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2" y="3334409"/>
            <a:ext cx="5998088" cy="2282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B223C-29DC-3E2F-CF0D-1A845C9C5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34"/>
          <a:stretch/>
        </p:blipFill>
        <p:spPr>
          <a:xfrm>
            <a:off x="1173538" y="6575907"/>
            <a:ext cx="5964282" cy="2066768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DF786C5B-43A2-6BAE-1CD2-09F52504B289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8D323A0-9C26-383B-F487-18E7E60EFCFB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696C4C-3851-10F4-A6CA-95034AD4E98C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A27F8-9284-656E-B87C-0F9E02B3F16C}"/>
              </a:ext>
            </a:extLst>
          </p:cNvPr>
          <p:cNvSpPr txBox="1"/>
          <p:nvPr/>
        </p:nvSpPr>
        <p:spPr>
          <a:xfrm>
            <a:off x="7807232" y="3334409"/>
            <a:ext cx="10287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HK" sz="3200" dirty="0">
                <a:latin typeface="Nunito Sans" pitchFamily="2" charset="0"/>
              </a:rPr>
              <a:t>Check that the hostname and port are correct.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HK" sz="3200" dirty="0">
                <a:latin typeface="Nunito Sans" pitchFamily="2" charset="0"/>
              </a:rPr>
              <a:t>Check network policies and firewall rules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HK" sz="3200" dirty="0">
                <a:latin typeface="Nunito Sans" pitchFamily="2" charset="0"/>
              </a:rPr>
              <a:t>Check the MySQL server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A363B-C1CC-5942-289D-07106C319F0C}"/>
              </a:ext>
            </a:extLst>
          </p:cNvPr>
          <p:cNvSpPr txBox="1"/>
          <p:nvPr/>
        </p:nvSpPr>
        <p:spPr>
          <a:xfrm>
            <a:off x="1028700" y="1644325"/>
            <a:ext cx="10820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Common Connection Errors</a:t>
            </a:r>
            <a:endParaRPr lang="zh-HK" altLang="en-US" sz="6000" dirty="0">
              <a:latin typeface="DM Serif Display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61E0C9-7A0E-382A-4763-0A5FE55111C8}"/>
              </a:ext>
            </a:extLst>
          </p:cNvPr>
          <p:cNvSpPr txBox="1"/>
          <p:nvPr/>
        </p:nvSpPr>
        <p:spPr>
          <a:xfrm>
            <a:off x="7807232" y="6392256"/>
            <a:ext cx="10287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HK" sz="3200" dirty="0">
                <a:latin typeface="Nunito Sans" pitchFamily="2" charset="0"/>
              </a:rPr>
              <a:t>Check that the user name and password are correct.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HK" sz="3200" dirty="0">
                <a:latin typeface="Nunito Sans" pitchFamily="2" charset="0"/>
              </a:rPr>
              <a:t>Check that access privileges are granted for the username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HK" sz="3200" dirty="0">
                <a:latin typeface="Nunito Sans" pitchFamily="2" charset="0"/>
              </a:rPr>
              <a:t>Reset the password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4CED62C8-AAF8-1ED6-32B6-F6355A12BB4B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9FBFD73-FA0C-4731-FE12-202FE4D9A7BC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777AF7B3-EA29-4AC7-CFF2-4376CFB8E3CB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07A9095-AED0-B139-73FE-0EDA3689E48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0" name="TextBox 11">
            <a:extLst>
              <a:ext uri="{FF2B5EF4-FFF2-40B4-BE49-F238E27FC236}">
                <a16:creationId xmlns:a16="http://schemas.microsoft.com/office/drawing/2014/main" id="{C700D43E-0FF3-3528-D475-8BBAAB69C07E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D6D878C3-1DE8-7E7C-8F17-CF2BACB18CE0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Slide Number Placeholder 17">
            <a:extLst>
              <a:ext uri="{FF2B5EF4-FFF2-40B4-BE49-F238E27FC236}">
                <a16:creationId xmlns:a16="http://schemas.microsoft.com/office/drawing/2014/main" id="{5379169B-C33B-1F93-8629-BD0FA35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6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9" y="1231671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Learning Outline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1096968" y="2324795"/>
            <a:ext cx="1616233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Introduction to database GUI tool -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Installation and Setting up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 and MySQL server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Configuring connection profiles for MySQL databases in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Understanding secure connection methods (SSH, HTTP tunneling).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Troubleshooting common connection errors.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Manage connection profiles in </a:t>
            </a:r>
            <a:r>
              <a:rPr lang="en-US" altLang="zh-HK" sz="3200" dirty="0" err="1">
                <a:latin typeface="Nunito Sans Semi-Bold" panose="02010600030101010101" charset="0"/>
              </a:rPr>
              <a:t>Navicat</a:t>
            </a:r>
            <a:r>
              <a:rPr lang="en-US" altLang="zh-HK" sz="3200" dirty="0">
                <a:latin typeface="Nunito Sans Semi-Bold" panose="02010600030101010101" charset="0"/>
              </a:rPr>
              <a:t>.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D28F12B0-3870-5BDE-4F4D-1E0DD97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487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6848B3-A875-0BD7-5BB0-24A22B24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4115177"/>
            <a:ext cx="4621306" cy="46025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116967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Connecting to MySQL </a:t>
            </a: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</a:t>
            </a:r>
            <a:endParaRPr lang="en-US" sz="6000" dirty="0">
              <a:solidFill>
                <a:srgbClr val="161C2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A2B78AD-65D3-BCCB-C10F-8BE996C0045E}"/>
              </a:ext>
            </a:extLst>
          </p:cNvPr>
          <p:cNvSpPr/>
          <p:nvPr/>
        </p:nvSpPr>
        <p:spPr>
          <a:xfrm>
            <a:off x="1986476" y="5573051"/>
            <a:ext cx="909124" cy="1170649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F9FF-E107-7B54-A198-41F4DEE2C74D}"/>
              </a:ext>
            </a:extLst>
          </p:cNvPr>
          <p:cNvSpPr txBox="1"/>
          <p:nvPr/>
        </p:nvSpPr>
        <p:spPr>
          <a:xfrm>
            <a:off x="1029987" y="2755889"/>
            <a:ext cx="16228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The Database connection will show in the left pane listing the names of the database.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C12D94-5DBD-22A8-B463-2FA92D4E1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61" y="4115177"/>
            <a:ext cx="7134958" cy="46025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2">
            <a:extLst>
              <a:ext uri="{FF2B5EF4-FFF2-40B4-BE49-F238E27FC236}">
                <a16:creationId xmlns:a16="http://schemas.microsoft.com/office/drawing/2014/main" id="{D9D951B4-421B-A25A-DC07-BFBC457767A7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9DC46B5A-DF53-A14E-C2A9-459CB6897557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5B927CC5-1F62-384E-4AEC-42C3BB5DDB20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F8416D5-98A7-59F0-8946-5568B3B227D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20" name="TextBox 11">
            <a:extLst>
              <a:ext uri="{FF2B5EF4-FFF2-40B4-BE49-F238E27FC236}">
                <a16:creationId xmlns:a16="http://schemas.microsoft.com/office/drawing/2014/main" id="{01E0E7D7-508A-202D-36A1-3A3B2D39546A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B502439-2AC4-BF62-C4C6-16C605E58917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Slide Number Placeholder 17">
            <a:extLst>
              <a:ext uri="{FF2B5EF4-FFF2-40B4-BE49-F238E27FC236}">
                <a16:creationId xmlns:a16="http://schemas.microsoft.com/office/drawing/2014/main" id="{111774D7-2676-9638-CF83-DAEAFE92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9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116967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Manage Connection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F9FF-E107-7B54-A198-41F4DEE2C74D}"/>
              </a:ext>
            </a:extLst>
          </p:cNvPr>
          <p:cNvSpPr txBox="1"/>
          <p:nvPr/>
        </p:nvSpPr>
        <p:spPr>
          <a:xfrm>
            <a:off x="1007364" y="2246090"/>
            <a:ext cx="902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Right click to show the Contextual pop-up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93D8F-D300-C388-D34F-3BCF1275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35" y="3241763"/>
            <a:ext cx="2895600" cy="6071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04C10-39B6-F6FF-C910-FD833867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51821"/>
            <a:ext cx="10820400" cy="637435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A90E7DF2-745D-3830-A817-9B751D86CADF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85322BE4-FB62-E67F-61C8-C298AF7D2B87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F71846F5-E231-22CE-AA76-E038FD39E45B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CFC4CB9-22BD-F662-F8CA-3D01D85A6C9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B91AED24-5ADA-E569-D3F4-0C6B65B50DA9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521156C5-D1E5-283B-6980-421E4167D7E8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7">
            <a:extLst>
              <a:ext uri="{FF2B5EF4-FFF2-40B4-BE49-F238E27FC236}">
                <a16:creationId xmlns:a16="http://schemas.microsoft.com/office/drawing/2014/main" id="{03BF30CD-B2DE-4BA5-E4DC-E6DE74BC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4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116967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Hide and Show Certain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F9FF-E107-7B54-A198-41F4DEE2C74D}"/>
              </a:ext>
            </a:extLst>
          </p:cNvPr>
          <p:cNvSpPr txBox="1"/>
          <p:nvPr/>
        </p:nvSpPr>
        <p:spPr>
          <a:xfrm>
            <a:off x="1189467" y="2295377"/>
            <a:ext cx="133182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On the Databases tab, we'll deselect all but a few core databases: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FAEA7-615E-5CAC-C4C0-0013AFD3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96284"/>
            <a:ext cx="7772400" cy="63221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33FF67-0769-964D-D376-85AC7611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004578"/>
            <a:ext cx="4619624" cy="4619624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E5163176-D761-CDEF-7049-46E1C0B27D14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7FC5BF14-FD79-FB2B-FB22-9AE2D138CFE2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C221A146-81E8-B332-2349-AEF3DFE8E2B3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5A981B5-646B-5C9D-D28D-B3364322582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F646942D-B287-BB8F-2F90-26532F50FD9C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36AF4FCB-6A18-4064-F33C-FD6DAAB05D45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7">
            <a:extLst>
              <a:ext uri="{FF2B5EF4-FFF2-40B4-BE49-F238E27FC236}">
                <a16:creationId xmlns:a16="http://schemas.microsoft.com/office/drawing/2014/main" id="{B55A3531-4D5D-BE48-4332-9134ECCE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96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">
            <a:extLst>
              <a:ext uri="{FF2B5EF4-FFF2-40B4-BE49-F238E27FC236}">
                <a16:creationId xmlns:a16="http://schemas.microsoft.com/office/drawing/2014/main" id="{9FD5DAC5-271F-0119-A5E1-5B12FBC86CD8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475B42D-F001-83AA-099E-BF9E21DAC509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FDC382-D42B-576C-D9B8-339B0AA01C5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CONNECTING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6F0AFF-340D-B072-9689-0D70882BF0E9}"/>
              </a:ext>
            </a:extLst>
          </p:cNvPr>
          <p:cNvSpPr txBox="1"/>
          <p:nvPr/>
        </p:nvSpPr>
        <p:spPr>
          <a:xfrm>
            <a:off x="1028700" y="1662798"/>
            <a:ext cx="11696700" cy="80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Advanced Setting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5163176-D761-CDEF-7049-46E1C0B27D14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7FC5BF14-FD79-FB2B-FB22-9AE2D138CFE2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C221A146-81E8-B332-2349-AEF3DFE8E2B3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5A981B5-646B-5C9D-D28D-B3364322582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F646942D-B287-BB8F-2F90-26532F50FD9C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36AF4FCB-6A18-4064-F33C-FD6DAAB05D45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7">
            <a:extLst>
              <a:ext uri="{FF2B5EF4-FFF2-40B4-BE49-F238E27FC236}">
                <a16:creationId xmlns:a16="http://schemas.microsoft.com/office/drawing/2014/main" id="{B55A3531-4D5D-BE48-4332-9134ECCE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FC500-58DF-E31D-11D3-8C90F2C9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262" y="3178940"/>
            <a:ext cx="7479985" cy="6175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8AE69-69B6-F6A9-79C5-41BE74B2EA78}"/>
              </a:ext>
            </a:extLst>
          </p:cNvPr>
          <p:cNvSpPr txBox="1"/>
          <p:nvPr/>
        </p:nvSpPr>
        <p:spPr>
          <a:xfrm>
            <a:off x="1324697" y="3553323"/>
            <a:ext cx="85176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The first field labeled, Setting Save Path, allows you to save your settings at a location of your local drive, which you specify.</a:t>
            </a:r>
          </a:p>
          <a:p>
            <a:endParaRPr lang="en-US" altLang="zh-HK" sz="3200" dirty="0">
              <a:latin typeface="Nunito Sans" pitchFamily="2" charset="0"/>
            </a:endParaRPr>
          </a:p>
          <a:p>
            <a:r>
              <a:rPr lang="en-US" altLang="zh-HK" sz="3200" dirty="0">
                <a:latin typeface="Nunito Sans" pitchFamily="2" charset="0"/>
              </a:rPr>
              <a:t>You can tweak some other settings, such as overriding the character encoding, pinging intervals to the database server, auto-connections, using sockets file, that is, </a:t>
            </a:r>
            <a:r>
              <a:rPr lang="en-US" altLang="zh-HK" sz="3200" dirty="0" err="1">
                <a:latin typeface="Nunito Sans" pitchFamily="2" charset="0"/>
              </a:rPr>
              <a:t>mysql</a:t>
            </a:r>
            <a:r>
              <a:rPr lang="en-US" altLang="zh-HK" sz="3200" dirty="0">
                <a:latin typeface="Nunito Sans" pitchFamily="2" charset="0"/>
              </a:rPr>
              <a:t> . sock, and so on.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087FC-E2A9-0E4B-A78C-082132C9EBC6}"/>
              </a:ext>
            </a:extLst>
          </p:cNvPr>
          <p:cNvSpPr txBox="1"/>
          <p:nvPr/>
        </p:nvSpPr>
        <p:spPr>
          <a:xfrm>
            <a:off x="1086809" y="2499993"/>
            <a:ext cx="10160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 Semi-Bold" panose="02010600030101010101" charset="0"/>
              </a:rPr>
              <a:t>An option for setting advanced database properties</a:t>
            </a:r>
            <a:endParaRPr lang="zh-HK" altLang="en-US" sz="3200" dirty="0"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97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2CB68032-C92D-44AA-BFAE-5B2C6DB7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-45652"/>
            <a:ext cx="18288000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0" y="6413707"/>
            <a:ext cx="18288000" cy="4459615"/>
            <a:chOff x="0" y="0"/>
            <a:chExt cx="6622243" cy="1614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22244" cy="1614866"/>
            </a:xfrm>
            <a:custGeom>
              <a:avLst/>
              <a:gdLst/>
              <a:ahLst/>
              <a:cxnLst/>
              <a:rect l="l" t="t" r="r" b="b"/>
              <a:pathLst>
                <a:path w="6622244" h="1614866">
                  <a:moveTo>
                    <a:pt x="6497783" y="1614865"/>
                  </a:moveTo>
                  <a:lnTo>
                    <a:pt x="124460" y="1614865"/>
                  </a:lnTo>
                  <a:cubicBezTo>
                    <a:pt x="55880" y="1614865"/>
                    <a:pt x="0" y="1558985"/>
                    <a:pt x="0" y="14904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1490406"/>
                  </a:lnTo>
                  <a:cubicBezTo>
                    <a:pt x="6622244" y="1558985"/>
                    <a:pt x="6566364" y="1614866"/>
                    <a:pt x="6497784" y="161486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9356103"/>
            <a:ext cx="354105" cy="35410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86809" y="941421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92841" y="4644671"/>
            <a:ext cx="16230600" cy="3851630"/>
            <a:chOff x="0" y="0"/>
            <a:chExt cx="7067778" cy="19981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67779" cy="1998192"/>
            </a:xfrm>
            <a:custGeom>
              <a:avLst/>
              <a:gdLst/>
              <a:ahLst/>
              <a:cxnLst/>
              <a:rect l="l" t="t" r="r" b="b"/>
              <a:pathLst>
                <a:path w="7067779" h="1998192">
                  <a:moveTo>
                    <a:pt x="6943318" y="1998192"/>
                  </a:moveTo>
                  <a:lnTo>
                    <a:pt x="124460" y="1998192"/>
                  </a:lnTo>
                  <a:cubicBezTo>
                    <a:pt x="55880" y="1998192"/>
                    <a:pt x="0" y="1942312"/>
                    <a:pt x="0" y="18737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43318" y="0"/>
                  </a:lnTo>
                  <a:cubicBezTo>
                    <a:pt x="7011898" y="0"/>
                    <a:pt x="7067779" y="55880"/>
                    <a:pt x="7067779" y="124460"/>
                  </a:cubicBezTo>
                  <a:lnTo>
                    <a:pt x="7067779" y="1873732"/>
                  </a:lnTo>
                  <a:cubicBezTo>
                    <a:pt x="7067779" y="1942312"/>
                    <a:pt x="7011898" y="1998192"/>
                    <a:pt x="6943318" y="1998192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14485" y="9458579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35446" y="6628965"/>
            <a:ext cx="14417109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We established the foundation for the courses by learning how to connect </a:t>
            </a:r>
            <a:r>
              <a:rPr lang="en-US" sz="2800" dirty="0" err="1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 to a MySQL server using various methods, including basic parameters and secure configurations like SSH and HTTP tunneling for limited internet access.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935446" y="4874117"/>
            <a:ext cx="2016685" cy="462711"/>
            <a:chOff x="0" y="0"/>
            <a:chExt cx="3542195" cy="8127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42195" cy="812726"/>
            </a:xfrm>
            <a:custGeom>
              <a:avLst/>
              <a:gdLst/>
              <a:ahLst/>
              <a:cxnLst/>
              <a:rect l="l" t="t" r="r" b="b"/>
              <a:pathLst>
                <a:path w="3542195" h="812726">
                  <a:moveTo>
                    <a:pt x="3417735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17736" y="0"/>
                  </a:lnTo>
                  <a:cubicBezTo>
                    <a:pt x="3486315" y="0"/>
                    <a:pt x="3542195" y="55880"/>
                    <a:pt x="3542195" y="124460"/>
                  </a:cubicBezTo>
                  <a:lnTo>
                    <a:pt x="3542195" y="688266"/>
                  </a:lnTo>
                  <a:cubicBezTo>
                    <a:pt x="3542195" y="756846"/>
                    <a:pt x="3486315" y="812726"/>
                    <a:pt x="3417736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935446" y="5529780"/>
            <a:ext cx="14417109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Connect to MySQL Server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5446" y="4951167"/>
            <a:ext cx="201668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endParaRPr lang="en-US" sz="1800" spc="179" dirty="0">
              <a:solidFill>
                <a:srgbClr val="FFF9F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Slide Number Placeholder 17">
            <a:extLst>
              <a:ext uri="{FF2B5EF4-FFF2-40B4-BE49-F238E27FC236}">
                <a16:creationId xmlns:a16="http://schemas.microsoft.com/office/drawing/2014/main" id="{140CCE4E-C9F8-0AA4-A72A-7C801C0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48112" y="972853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0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0480" y="3128876"/>
            <a:ext cx="6950568" cy="6964232"/>
            <a:chOff x="0" y="0"/>
            <a:chExt cx="6622243" cy="2709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2709778"/>
            </a:xfrm>
            <a:custGeom>
              <a:avLst/>
              <a:gdLst/>
              <a:ahLst/>
              <a:cxnLst/>
              <a:rect l="l" t="t" r="r" b="b"/>
              <a:pathLst>
                <a:path w="6622244" h="2709778">
                  <a:moveTo>
                    <a:pt x="6497783" y="2709778"/>
                  </a:moveTo>
                  <a:lnTo>
                    <a:pt x="124460" y="2709778"/>
                  </a:lnTo>
                  <a:cubicBezTo>
                    <a:pt x="55880" y="2709778"/>
                    <a:pt x="0" y="2653898"/>
                    <a:pt x="0" y="25853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585318"/>
                  </a:lnTo>
                  <a:cubicBezTo>
                    <a:pt x="6622244" y="2653898"/>
                    <a:pt x="6566364" y="2709778"/>
                    <a:pt x="6497784" y="2709778"/>
                  </a:cubicBezTo>
                  <a:close/>
                </a:path>
              </a:pathLst>
            </a:custGeom>
            <a:solidFill>
              <a:srgbClr val="E9EF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9343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9" y="1231671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Enter </a:t>
            </a: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endParaRPr lang="en-US" sz="6000" dirty="0">
              <a:solidFill>
                <a:srgbClr val="161C2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7C6E86-49E5-C03E-0523-05152FAA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18168"/>
            <a:ext cx="10378031" cy="63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C6EE4-4C75-4AA5-93F3-7ADEB5BD3A89}"/>
              </a:ext>
            </a:extLst>
          </p:cNvPr>
          <p:cNvSpPr txBox="1"/>
          <p:nvPr/>
        </p:nvSpPr>
        <p:spPr>
          <a:xfrm>
            <a:off x="509247" y="3318168"/>
            <a:ext cx="6613033" cy="391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HK" sz="2800" b="1" u="sng" dirty="0">
                <a:latin typeface="Nunito Sans" pitchFamily="2" charset="0"/>
              </a:rPr>
              <a:t>Intuitive graphical user interface (GUI)</a:t>
            </a:r>
          </a:p>
          <a:p>
            <a:pPr algn="ctr">
              <a:lnSpc>
                <a:spcPct val="150000"/>
              </a:lnSpc>
            </a:pPr>
            <a:r>
              <a:rPr lang="en-US" altLang="zh-HK" sz="2800" b="1" u="sng" dirty="0">
                <a:latin typeface="Nunito Sans" pitchFamily="2" charset="0"/>
              </a:rPr>
              <a:t>Simplifies database management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2800" dirty="0">
                <a:latin typeface="Nunito Sans" pitchFamily="2" charset="0"/>
              </a:rPr>
              <a:t>Write complex query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2800" dirty="0">
                <a:latin typeface="Nunito Sans" pitchFamily="2" charset="0"/>
              </a:rPr>
              <a:t>Manage database objects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2800" dirty="0">
                <a:latin typeface="Nunito Sans" pitchFamily="2" charset="0"/>
              </a:rPr>
              <a:t>Data migration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2800" dirty="0">
                <a:latin typeface="Nunito Sans" pitchFamily="2" charset="0"/>
              </a:rPr>
              <a:t>Backup and Restore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9E2EF-F000-2F66-BBB3-EE47343A9598}"/>
              </a:ext>
            </a:extLst>
          </p:cNvPr>
          <p:cNvSpPr txBox="1"/>
          <p:nvPr/>
        </p:nvSpPr>
        <p:spPr>
          <a:xfrm>
            <a:off x="340480" y="2251532"/>
            <a:ext cx="175051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is a powerful, user-friendly database administration tool.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0074FD-2C10-8F89-70F7-CC581A8D7BFB}"/>
              </a:ext>
            </a:extLst>
          </p:cNvPr>
          <p:cNvGrpSpPr/>
          <p:nvPr/>
        </p:nvGrpSpPr>
        <p:grpSpPr>
          <a:xfrm>
            <a:off x="5113029" y="8324817"/>
            <a:ext cx="1485488" cy="1325522"/>
            <a:chOff x="5312979" y="7676105"/>
            <a:chExt cx="1485488" cy="1325522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50D9DC5A-4E89-D950-F506-53DB9C4FD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997" y="7676105"/>
              <a:ext cx="731583" cy="73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CAE265-512F-C86F-AE34-9009F996F953}"/>
                </a:ext>
              </a:extLst>
            </p:cNvPr>
            <p:cNvSpPr txBox="1"/>
            <p:nvPr/>
          </p:nvSpPr>
          <p:spPr>
            <a:xfrm>
              <a:off x="5312979" y="8478407"/>
              <a:ext cx="1485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2800" dirty="0">
                  <a:latin typeface="Nunito Sans" pitchFamily="2" charset="0"/>
                </a:rPr>
                <a:t>Linux</a:t>
              </a:r>
              <a:endParaRPr lang="zh-HK" altLang="en-US" sz="2800" dirty="0">
                <a:latin typeface="Nunito Sans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437AC8-9EDD-1B1C-62E9-7D87CE5C01FE}"/>
              </a:ext>
            </a:extLst>
          </p:cNvPr>
          <p:cNvGrpSpPr/>
          <p:nvPr/>
        </p:nvGrpSpPr>
        <p:grpSpPr>
          <a:xfrm>
            <a:off x="905206" y="8324817"/>
            <a:ext cx="1742875" cy="1332574"/>
            <a:chOff x="1031348" y="7751058"/>
            <a:chExt cx="1742875" cy="1332574"/>
          </a:xfrm>
        </p:grpSpPr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894FC01B-BDDE-8BF7-EBE1-4606A33B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96" y="7751058"/>
              <a:ext cx="731583" cy="73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474221-DB9F-D3C0-187D-40C5BA351B52}"/>
                </a:ext>
              </a:extLst>
            </p:cNvPr>
            <p:cNvSpPr txBox="1"/>
            <p:nvPr/>
          </p:nvSpPr>
          <p:spPr>
            <a:xfrm>
              <a:off x="1031348" y="8560412"/>
              <a:ext cx="174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2800" dirty="0">
                  <a:latin typeface="Nunito Sans" pitchFamily="2" charset="0"/>
                </a:rPr>
                <a:t>Windows</a:t>
              </a:r>
              <a:endParaRPr lang="zh-HK" altLang="en-US" sz="2800" dirty="0">
                <a:latin typeface="Nunito Sans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586DEF-A526-31A2-9C98-9457A8944010}"/>
              </a:ext>
            </a:extLst>
          </p:cNvPr>
          <p:cNvGrpSpPr/>
          <p:nvPr/>
        </p:nvGrpSpPr>
        <p:grpSpPr>
          <a:xfrm>
            <a:off x="3137811" y="8324817"/>
            <a:ext cx="1485488" cy="1327109"/>
            <a:chOff x="3217761" y="7700512"/>
            <a:chExt cx="1485488" cy="1327109"/>
          </a:xfrm>
        </p:grpSpPr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47563DED-9F32-8D75-C568-AED4885F7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714" y="7700512"/>
              <a:ext cx="731583" cy="73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34E42B-6B6B-D4F4-2738-F13BB40ADAC4}"/>
                </a:ext>
              </a:extLst>
            </p:cNvPr>
            <p:cNvSpPr txBox="1"/>
            <p:nvPr/>
          </p:nvSpPr>
          <p:spPr>
            <a:xfrm>
              <a:off x="3217761" y="8504401"/>
              <a:ext cx="1485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2800" dirty="0">
                  <a:latin typeface="Nunito Sans" pitchFamily="2" charset="0"/>
                </a:rPr>
                <a:t>macOS</a:t>
              </a:r>
              <a:endParaRPr lang="zh-HK" altLang="en-US" sz="2800" dirty="0">
                <a:latin typeface="Nunito Sans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FA04AE3-60E7-E8BF-EA28-E5DADEE84BAC}"/>
              </a:ext>
            </a:extLst>
          </p:cNvPr>
          <p:cNvSpPr txBox="1"/>
          <p:nvPr/>
        </p:nvSpPr>
        <p:spPr>
          <a:xfrm>
            <a:off x="1061155" y="7450693"/>
            <a:ext cx="563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b="1" u="sng" dirty="0">
                <a:latin typeface="Nunito Sans Semi-Bold" panose="02010600030101010101" charset="0"/>
              </a:rPr>
              <a:t>Multiple Platform Support</a:t>
            </a:r>
            <a:endParaRPr lang="zh-HK" altLang="en-US" sz="3200" b="1" u="sng" dirty="0">
              <a:latin typeface="Nunito Sans Semi-Bold" panose="02010600030101010101" charset="0"/>
            </a:endParaRP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55A2FD22-48A8-9E39-9A6B-E3D1431A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3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9" y="1231671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endParaRPr lang="en-US" sz="6000" dirty="0">
              <a:solidFill>
                <a:srgbClr val="161C2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2248501" y="2842651"/>
            <a:ext cx="13333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latin typeface="Nunito Sans Semi-Bold" panose="02010600030101010101" charset="0"/>
              </a:rPr>
              <a:t>Support to connect to Popular database systems and </a:t>
            </a:r>
            <a:r>
              <a:rPr lang="en-US" altLang="zh-HK" sz="3200" b="1" dirty="0">
                <a:latin typeface="Nunito Sans Semi-Bold" panose="02010600030101010101" charset="0"/>
              </a:rPr>
              <a:t>Cloud Databases</a:t>
            </a:r>
            <a:endParaRPr lang="zh-HK" altLang="en-US" sz="3200" b="1" dirty="0">
              <a:latin typeface="Nunito Sans Semi-Bold" panose="02010600030101010101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F89BD-FEE3-45B6-E78C-A5AE71763351}"/>
              </a:ext>
            </a:extLst>
          </p:cNvPr>
          <p:cNvGrpSpPr/>
          <p:nvPr/>
        </p:nvGrpSpPr>
        <p:grpSpPr>
          <a:xfrm>
            <a:off x="1400654" y="4415241"/>
            <a:ext cx="7772400" cy="3421951"/>
            <a:chOff x="1981200" y="3474149"/>
            <a:chExt cx="6596088" cy="28746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B277F2-0B49-E07E-60C8-555C65F75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8901"/>
            <a:stretch/>
          </p:blipFill>
          <p:spPr>
            <a:xfrm>
              <a:off x="1981200" y="3486825"/>
              <a:ext cx="3467100" cy="28619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BBB97C-C64D-D4F9-DD26-E361C1BA0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422"/>
            <a:stretch/>
          </p:blipFill>
          <p:spPr>
            <a:xfrm>
              <a:off x="5322896" y="3474149"/>
              <a:ext cx="3254392" cy="286194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032F831-38D1-2A89-3E82-1900B0019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91" r="40007" b="50860"/>
            <a:stretch/>
          </p:blipFill>
          <p:spPr>
            <a:xfrm>
              <a:off x="5511053" y="4917797"/>
              <a:ext cx="1501792" cy="140634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CA520C-9172-E939-8FEF-A0CFBE19F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91" t="50860" r="42962"/>
            <a:stretch/>
          </p:blipFill>
          <p:spPr>
            <a:xfrm>
              <a:off x="7315811" y="4942425"/>
              <a:ext cx="1252512" cy="140634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B5235A-E5ED-7001-5E3E-C39C243F2CB8}"/>
              </a:ext>
            </a:extLst>
          </p:cNvPr>
          <p:cNvGrpSpPr/>
          <p:nvPr/>
        </p:nvGrpSpPr>
        <p:grpSpPr>
          <a:xfrm>
            <a:off x="10605137" y="4537119"/>
            <a:ext cx="6654163" cy="3178196"/>
            <a:chOff x="10972800" y="4796246"/>
            <a:chExt cx="6654163" cy="31781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711875-D21C-2E48-FF17-4D99018F9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8866" b="51209"/>
            <a:stretch/>
          </p:blipFill>
          <p:spPr>
            <a:xfrm>
              <a:off x="10972800" y="4871266"/>
              <a:ext cx="2849396" cy="302815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A86814-0D53-B06D-CAC8-F747A82EE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791" r="9974"/>
            <a:stretch/>
          </p:blipFill>
          <p:spPr>
            <a:xfrm>
              <a:off x="14020800" y="4796246"/>
              <a:ext cx="3606163" cy="3178196"/>
            </a:xfrm>
            <a:prstGeom prst="rect">
              <a:avLst/>
            </a:prstGeom>
          </p:spPr>
        </p:pic>
      </p:grp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28AA98C7-159B-2E47-A45F-8887B73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8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9" y="1231671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Users &amp; Clients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990155-DC53-63C3-BA08-567DC72B56C3}"/>
              </a:ext>
            </a:extLst>
          </p:cNvPr>
          <p:cNvGrpSpPr/>
          <p:nvPr/>
        </p:nvGrpSpPr>
        <p:grpSpPr>
          <a:xfrm>
            <a:off x="5332279" y="3125126"/>
            <a:ext cx="7623442" cy="2802197"/>
            <a:chOff x="4937363" y="2525147"/>
            <a:chExt cx="7623442" cy="28021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C5FBA2-56FB-0B52-0FA6-B4214C2F60D2}"/>
                </a:ext>
              </a:extLst>
            </p:cNvPr>
            <p:cNvGrpSpPr/>
            <p:nvPr/>
          </p:nvGrpSpPr>
          <p:grpSpPr>
            <a:xfrm>
              <a:off x="7277636" y="2525147"/>
              <a:ext cx="2607840" cy="2802197"/>
              <a:chOff x="7277636" y="2525147"/>
              <a:chExt cx="2607840" cy="2802197"/>
            </a:xfrm>
          </p:grpSpPr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21F31B50-1467-F1F6-17B6-6064A9A2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9433" y="2525147"/>
                <a:ext cx="1664245" cy="1664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5C1AB3-5A78-2931-51A0-1CF9B01868D2}"/>
                  </a:ext>
                </a:extLst>
              </p:cNvPr>
              <p:cNvSpPr txBox="1"/>
              <p:nvPr/>
            </p:nvSpPr>
            <p:spPr>
              <a:xfrm>
                <a:off x="7277636" y="4373237"/>
                <a:ext cx="26078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HK" sz="2800" dirty="0">
                    <a:latin typeface="Nunito Sans Semi-Bold" panose="02010600030101010101" charset="0"/>
                  </a:rPr>
                  <a:t>Database</a:t>
                </a:r>
              </a:p>
              <a:p>
                <a:pPr algn="ctr"/>
                <a:r>
                  <a:rPr lang="en-US" altLang="zh-HK" sz="2800" dirty="0">
                    <a:latin typeface="Nunito Sans Semi-Bold" panose="02010600030101010101" charset="0"/>
                  </a:rPr>
                  <a:t>Administrator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CC4883-B6BF-BCFB-3B8B-920B6FCFAD26}"/>
                </a:ext>
              </a:extLst>
            </p:cNvPr>
            <p:cNvGrpSpPr/>
            <p:nvPr/>
          </p:nvGrpSpPr>
          <p:grpSpPr>
            <a:xfrm>
              <a:off x="10274805" y="2525147"/>
              <a:ext cx="2286000" cy="2796107"/>
              <a:chOff x="10280922" y="2372026"/>
              <a:chExt cx="2286000" cy="2796107"/>
            </a:xfrm>
          </p:grpSpPr>
          <p:pic>
            <p:nvPicPr>
              <p:cNvPr id="18" name="Picture 8">
                <a:extLst>
                  <a:ext uri="{FF2B5EF4-FFF2-40B4-BE49-F238E27FC236}">
                    <a16:creationId xmlns:a16="http://schemas.microsoft.com/office/drawing/2014/main" id="{19479B00-1521-0BB2-FAFB-EC52D1347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91799" y="2372026"/>
                <a:ext cx="1664245" cy="1664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D6C948-0DF6-4BBC-A219-A1D9B62F1D8F}"/>
                  </a:ext>
                </a:extLst>
              </p:cNvPr>
              <p:cNvSpPr txBox="1"/>
              <p:nvPr/>
            </p:nvSpPr>
            <p:spPr>
              <a:xfrm>
                <a:off x="10280922" y="4214026"/>
                <a:ext cx="228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HK" sz="2800" dirty="0">
                    <a:latin typeface="Nunito Sans Semi-Bold" panose="02010600030101010101" charset="0"/>
                  </a:rPr>
                  <a:t>Database</a:t>
                </a:r>
              </a:p>
              <a:p>
                <a:pPr algn="ctr"/>
                <a:r>
                  <a:rPr lang="en-US" altLang="zh-HK" sz="2800" dirty="0">
                    <a:latin typeface="Nunito Sans Semi-Bold" panose="02010600030101010101" charset="0"/>
                  </a:rPr>
                  <a:t>Beginner</a:t>
                </a:r>
                <a:endParaRPr lang="zh-HK" altLang="en-US" sz="2800" dirty="0">
                  <a:latin typeface="Nunito Sans Semi-Bold" panose="02010600030101010101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1EC15E-DAF9-3C31-675D-679F711A08EA}"/>
                </a:ext>
              </a:extLst>
            </p:cNvPr>
            <p:cNvGrpSpPr/>
            <p:nvPr/>
          </p:nvGrpSpPr>
          <p:grpSpPr>
            <a:xfrm>
              <a:off x="4937363" y="2525147"/>
              <a:ext cx="1905000" cy="2371309"/>
              <a:chOff x="3911769" y="2341304"/>
              <a:chExt cx="1905000" cy="2371309"/>
            </a:xfrm>
          </p:grpSpPr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DF2E767D-51D6-461A-E272-70E162F3E1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5416" y="2341304"/>
                <a:ext cx="1397706" cy="1664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3C976-EB89-4774-AB92-10811BCFB90B}"/>
                  </a:ext>
                </a:extLst>
              </p:cNvPr>
              <p:cNvSpPr txBox="1"/>
              <p:nvPr/>
            </p:nvSpPr>
            <p:spPr>
              <a:xfrm>
                <a:off x="3911769" y="4189393"/>
                <a:ext cx="1905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HK" sz="2800" dirty="0">
                    <a:latin typeface="Nunito Sans Semi-Bold" panose="02010600030101010101" charset="0"/>
                  </a:rPr>
                  <a:t>Developer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158C9A-2BD7-89D8-1DB2-B516E49DE297}"/>
              </a:ext>
            </a:extLst>
          </p:cNvPr>
          <p:cNvGrpSpPr/>
          <p:nvPr/>
        </p:nvGrpSpPr>
        <p:grpSpPr>
          <a:xfrm>
            <a:off x="3725920" y="6056821"/>
            <a:ext cx="10972800" cy="3587380"/>
            <a:chOff x="1086809" y="5916012"/>
            <a:chExt cx="11693339" cy="40441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D59FC0-76EC-FB35-6196-A192CA58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6809" y="5916012"/>
              <a:ext cx="7828591" cy="19605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C62CBDD-2927-5B82-80C2-B1825697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0762" y="7913833"/>
              <a:ext cx="7700683" cy="204633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EB4BF2A-3D51-5B0C-6870-A170046BE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8982"/>
            <a:stretch/>
          </p:blipFill>
          <p:spPr>
            <a:xfrm>
              <a:off x="8851445" y="6013410"/>
              <a:ext cx="3928703" cy="186317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B361C7B-5DBB-CF83-5299-CB8123084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1950"/>
            <a:stretch/>
          </p:blipFill>
          <p:spPr>
            <a:xfrm>
              <a:off x="8882821" y="8005411"/>
              <a:ext cx="3700103" cy="1863177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3624779" y="2324795"/>
            <a:ext cx="110289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200" dirty="0">
                <a:latin typeface="Nunito Sans Semi-Bold" panose="02010600030101010101" charset="0"/>
              </a:rPr>
              <a:t>A comprehensive suite of tools to meet diverse user needs.</a:t>
            </a:r>
            <a:endParaRPr lang="zh-HK" altLang="en-US" sz="3200" dirty="0">
              <a:latin typeface="Nunito Sans Semi-Bold" panose="02010600030101010101" charset="0"/>
            </a:endParaRPr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5B2DC7EE-B611-1C31-E91A-364DDB3F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4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84393"/>
            <a:ext cx="18288000" cy="1857317"/>
            <a:chOff x="0" y="0"/>
            <a:chExt cx="6622243" cy="672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1662798"/>
            <a:ext cx="6743700" cy="1572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Install </a:t>
            </a:r>
          </a:p>
          <a:p>
            <a:pPr algn="l">
              <a:lnSpc>
                <a:spcPts val="6000"/>
              </a:lnSpc>
            </a:pP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Premium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0690A-2069-0ED2-04FE-3CC7C12E8084}"/>
              </a:ext>
            </a:extLst>
          </p:cNvPr>
          <p:cNvSpPr txBox="1"/>
          <p:nvPr/>
        </p:nvSpPr>
        <p:spPr>
          <a:xfrm>
            <a:off x="1006288" y="6504474"/>
            <a:ext cx="563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hlinkClick r:id="rId2"/>
              </a:rPr>
              <a:t>https://www.navicat.com/en/download/navicat-premium</a:t>
            </a:r>
            <a:endParaRPr lang="zh-HK" altLang="en-US" sz="3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8EC63-969D-81B1-E6C9-712CF0370816}"/>
              </a:ext>
            </a:extLst>
          </p:cNvPr>
          <p:cNvGrpSpPr/>
          <p:nvPr/>
        </p:nvGrpSpPr>
        <p:grpSpPr>
          <a:xfrm>
            <a:off x="7856914" y="822716"/>
            <a:ext cx="9765075" cy="9048750"/>
            <a:chOff x="7521388" y="619125"/>
            <a:chExt cx="9765075" cy="9048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6504CB-B9E5-F64C-4E1D-437FF0D8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1388" y="619125"/>
              <a:ext cx="9765075" cy="904875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CFEB95-191E-3051-4B25-4C7511139F82}"/>
                </a:ext>
              </a:extLst>
            </p:cNvPr>
            <p:cNvSpPr/>
            <p:nvPr/>
          </p:nvSpPr>
          <p:spPr>
            <a:xfrm>
              <a:off x="7620000" y="6934200"/>
              <a:ext cx="1752600" cy="1257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51DAD23-2452-E98F-17EB-6149618C5D25}"/>
              </a:ext>
            </a:extLst>
          </p:cNvPr>
          <p:cNvSpPr txBox="1"/>
          <p:nvPr/>
        </p:nvSpPr>
        <p:spPr>
          <a:xfrm>
            <a:off x="1006288" y="4888939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Official download page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CF0ADA2-21AA-A1D2-5A67-41D0B1C5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417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3">
            <a:extLst>
              <a:ext uri="{FF2B5EF4-FFF2-40B4-BE49-F238E27FC236}">
                <a16:creationId xmlns:a16="http://schemas.microsoft.com/office/drawing/2014/main" id="{5FB7A075-8DA2-81F7-B9AC-2756AEF9A098}"/>
              </a:ext>
            </a:extLst>
          </p:cNvPr>
          <p:cNvSpPr/>
          <p:nvPr/>
        </p:nvSpPr>
        <p:spPr>
          <a:xfrm>
            <a:off x="304801" y="4749165"/>
            <a:ext cx="17754600" cy="602024"/>
          </a:xfrm>
          <a:custGeom>
            <a:avLst/>
            <a:gdLst/>
            <a:ahLst/>
            <a:cxnLst/>
            <a:rect l="l" t="t" r="r" b="b"/>
            <a:pathLst>
              <a:path w="6622244" h="672551">
                <a:moveTo>
                  <a:pt x="6497783" y="672550"/>
                </a:moveTo>
                <a:lnTo>
                  <a:pt x="124460" y="672550"/>
                </a:lnTo>
                <a:cubicBezTo>
                  <a:pt x="55880" y="672550"/>
                  <a:pt x="0" y="616670"/>
                  <a:pt x="0" y="54809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497784" y="0"/>
                </a:lnTo>
                <a:cubicBezTo>
                  <a:pt x="6566364" y="0"/>
                  <a:pt x="6622244" y="55880"/>
                  <a:pt x="6622244" y="124460"/>
                </a:cubicBezTo>
                <a:lnTo>
                  <a:pt x="6622244" y="548091"/>
                </a:lnTo>
                <a:cubicBezTo>
                  <a:pt x="6622244" y="616670"/>
                  <a:pt x="6566364" y="672551"/>
                  <a:pt x="6497784" y="672551"/>
                </a:cubicBezTo>
                <a:close/>
              </a:path>
            </a:pathLst>
          </a:custGeom>
          <a:solidFill>
            <a:srgbClr val="D79063"/>
          </a:solidFill>
        </p:spPr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3209C264-305C-6C02-61F0-07F512CD0C71}"/>
              </a:ext>
            </a:extLst>
          </p:cNvPr>
          <p:cNvGrpSpPr/>
          <p:nvPr/>
        </p:nvGrpSpPr>
        <p:grpSpPr>
          <a:xfrm>
            <a:off x="-3" y="9475456"/>
            <a:ext cx="18288003" cy="811544"/>
            <a:chOff x="-1" y="-39447"/>
            <a:chExt cx="6622244" cy="293867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4C42B82C-8C43-AF2B-696F-7C519B18A313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12994A-7A56-0031-1C33-FA23CC8BAFE4}"/>
              </a:ext>
            </a:extLst>
          </p:cNvPr>
          <p:cNvGrpSpPr/>
          <p:nvPr/>
        </p:nvGrpSpPr>
        <p:grpSpPr>
          <a:xfrm>
            <a:off x="641240" y="674751"/>
            <a:ext cx="5034990" cy="4547278"/>
            <a:chOff x="641236" y="521926"/>
            <a:chExt cx="5034990" cy="454727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B77B216-4C7F-65B1-3134-61446253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36" y="1123950"/>
              <a:ext cx="5034990" cy="3945254"/>
            </a:xfrm>
            <a:prstGeom prst="rect">
              <a:avLst/>
            </a:prstGeom>
          </p:spPr>
        </p:pic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2A48B64-F20A-B1DD-5C6B-786E2B734719}"/>
                </a:ext>
              </a:extLst>
            </p:cNvPr>
            <p:cNvSpPr txBox="1"/>
            <p:nvPr/>
          </p:nvSpPr>
          <p:spPr>
            <a:xfrm>
              <a:off x="2834919" y="521926"/>
              <a:ext cx="642753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4500" dirty="0">
                  <a:solidFill>
                    <a:srgbClr val="161C29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197347-1E0D-ECCE-1274-AC70DA332C4B}"/>
              </a:ext>
            </a:extLst>
          </p:cNvPr>
          <p:cNvGrpSpPr/>
          <p:nvPr/>
        </p:nvGrpSpPr>
        <p:grpSpPr>
          <a:xfrm>
            <a:off x="6629404" y="655701"/>
            <a:ext cx="5057203" cy="4547278"/>
            <a:chOff x="6629400" y="502876"/>
            <a:chExt cx="5057203" cy="45472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B4ACB14-5677-15AB-C4FF-486F77A4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104900"/>
              <a:ext cx="5057203" cy="3945254"/>
            </a:xfrm>
            <a:prstGeom prst="rect">
              <a:avLst/>
            </a:prstGeom>
          </p:spPr>
        </p:pic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1F87286D-6294-E35E-414C-2C480A408DA0}"/>
                </a:ext>
              </a:extLst>
            </p:cNvPr>
            <p:cNvSpPr txBox="1"/>
            <p:nvPr/>
          </p:nvSpPr>
          <p:spPr>
            <a:xfrm>
              <a:off x="8675512" y="502876"/>
              <a:ext cx="642753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4500" dirty="0">
                  <a:solidFill>
                    <a:srgbClr val="161C29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4BC30-8CE1-37ED-4C91-E23A40E57856}"/>
              </a:ext>
            </a:extLst>
          </p:cNvPr>
          <p:cNvGrpSpPr/>
          <p:nvPr/>
        </p:nvGrpSpPr>
        <p:grpSpPr>
          <a:xfrm>
            <a:off x="12641127" y="674751"/>
            <a:ext cx="5034990" cy="4563153"/>
            <a:chOff x="12641123" y="521926"/>
            <a:chExt cx="5034990" cy="456315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9E1A81-9622-4299-1D98-46DD1838B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1123" y="1123950"/>
              <a:ext cx="5034990" cy="3961129"/>
            </a:xfrm>
            <a:prstGeom prst="rect">
              <a:avLst/>
            </a:prstGeom>
          </p:spPr>
        </p:pic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85BE8BC3-8EEF-E6DE-A88A-78CEC34325A5}"/>
                </a:ext>
              </a:extLst>
            </p:cNvPr>
            <p:cNvSpPr txBox="1"/>
            <p:nvPr/>
          </p:nvSpPr>
          <p:spPr>
            <a:xfrm>
              <a:off x="14859000" y="521926"/>
              <a:ext cx="642753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4500" dirty="0">
                  <a:solidFill>
                    <a:srgbClr val="161C29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487E00-A013-314B-1555-37F90027731E}"/>
              </a:ext>
            </a:extLst>
          </p:cNvPr>
          <p:cNvGrpSpPr/>
          <p:nvPr/>
        </p:nvGrpSpPr>
        <p:grpSpPr>
          <a:xfrm>
            <a:off x="679335" y="5380308"/>
            <a:ext cx="5037015" cy="4488293"/>
            <a:chOff x="679335" y="5380308"/>
            <a:chExt cx="5037015" cy="44882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32C757-509F-617A-B590-A3FBC5EE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35" y="5901573"/>
              <a:ext cx="5037015" cy="3967028"/>
            </a:xfrm>
            <a:prstGeom prst="rect">
              <a:avLst/>
            </a:prstGeom>
          </p:spPr>
        </p:pic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F313338A-F21D-7727-7EB0-112645AA0524}"/>
                </a:ext>
              </a:extLst>
            </p:cNvPr>
            <p:cNvSpPr txBox="1"/>
            <p:nvPr/>
          </p:nvSpPr>
          <p:spPr>
            <a:xfrm>
              <a:off x="2815869" y="5380308"/>
              <a:ext cx="642753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4500" dirty="0">
                  <a:solidFill>
                    <a:srgbClr val="161C29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A72FFF-B79F-1AE4-D000-4EA988DE1209}"/>
              </a:ext>
            </a:extLst>
          </p:cNvPr>
          <p:cNvGrpSpPr/>
          <p:nvPr/>
        </p:nvGrpSpPr>
        <p:grpSpPr>
          <a:xfrm>
            <a:off x="6667500" y="5361258"/>
            <a:ext cx="5057203" cy="4506642"/>
            <a:chOff x="6667500" y="5361258"/>
            <a:chExt cx="5057203" cy="45066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8F9953-4C11-D5C3-8E21-9990A3AA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0" y="5889295"/>
              <a:ext cx="5057203" cy="3978605"/>
            </a:xfrm>
            <a:prstGeom prst="rect">
              <a:avLst/>
            </a:prstGeom>
          </p:spPr>
        </p:pic>
        <p:sp>
          <p:nvSpPr>
            <p:cNvPr id="16" name="TextBox 25">
              <a:extLst>
                <a:ext uri="{FF2B5EF4-FFF2-40B4-BE49-F238E27FC236}">
                  <a16:creationId xmlns:a16="http://schemas.microsoft.com/office/drawing/2014/main" id="{F141338B-0C75-0E93-0C11-B330BCA82E1E}"/>
                </a:ext>
              </a:extLst>
            </p:cNvPr>
            <p:cNvSpPr txBox="1"/>
            <p:nvPr/>
          </p:nvSpPr>
          <p:spPr>
            <a:xfrm>
              <a:off x="8830025" y="5361258"/>
              <a:ext cx="642753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4500" dirty="0">
                  <a:solidFill>
                    <a:srgbClr val="161C29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BA960B-FE51-D4CB-73D3-4A45E9DDBC4F}"/>
              </a:ext>
            </a:extLst>
          </p:cNvPr>
          <p:cNvGrpSpPr/>
          <p:nvPr/>
        </p:nvGrpSpPr>
        <p:grpSpPr>
          <a:xfrm>
            <a:off x="12677077" y="5415106"/>
            <a:ext cx="5083206" cy="4452794"/>
            <a:chOff x="12677077" y="5415106"/>
            <a:chExt cx="5083206" cy="44527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AECFAD-0FFB-07F8-A35E-CCCDF7464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7077" y="5889295"/>
              <a:ext cx="5083206" cy="3978605"/>
            </a:xfrm>
            <a:prstGeom prst="rect">
              <a:avLst/>
            </a:prstGeom>
          </p:spPr>
        </p:pic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24A31E8A-7ECA-D321-21E8-DD4613CA8056}"/>
                </a:ext>
              </a:extLst>
            </p:cNvPr>
            <p:cNvSpPr txBox="1"/>
            <p:nvPr/>
          </p:nvSpPr>
          <p:spPr>
            <a:xfrm>
              <a:off x="14844181" y="5415106"/>
              <a:ext cx="642753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00"/>
                </a:lnSpc>
              </a:pPr>
              <a:r>
                <a:rPr lang="en-US" sz="4500" dirty="0">
                  <a:solidFill>
                    <a:srgbClr val="161C29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B075BF-846E-421D-43FB-51BA123BEB29}"/>
              </a:ext>
            </a:extLst>
          </p:cNvPr>
          <p:cNvGrpSpPr/>
          <p:nvPr/>
        </p:nvGrpSpPr>
        <p:grpSpPr>
          <a:xfrm>
            <a:off x="638837" y="162187"/>
            <a:ext cx="2517462" cy="462711"/>
            <a:chOff x="1028700" y="1007134"/>
            <a:chExt cx="2810622" cy="462711"/>
          </a:xfrm>
        </p:grpSpPr>
        <p:grpSp>
          <p:nvGrpSpPr>
            <p:cNvPr id="33" name="Group 7">
              <a:extLst>
                <a:ext uri="{FF2B5EF4-FFF2-40B4-BE49-F238E27FC236}">
                  <a16:creationId xmlns:a16="http://schemas.microsoft.com/office/drawing/2014/main" id="{1A827E47-56A6-38B8-FC37-B3E1E4F3F317}"/>
                </a:ext>
              </a:extLst>
            </p:cNvPr>
            <p:cNvGrpSpPr/>
            <p:nvPr/>
          </p:nvGrpSpPr>
          <p:grpSpPr>
            <a:xfrm>
              <a:off x="1028700" y="1007134"/>
              <a:ext cx="2810622" cy="462711"/>
              <a:chOff x="0" y="0"/>
              <a:chExt cx="4936702" cy="812726"/>
            </a:xfrm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B7A95188-6A4C-F67A-16D0-81CCEECCC3CD}"/>
                  </a:ext>
                </a:extLst>
              </p:cNvPr>
              <p:cNvSpPr/>
              <p:nvPr/>
            </p:nvSpPr>
            <p:spPr>
              <a:xfrm>
                <a:off x="0" y="0"/>
                <a:ext cx="4936702" cy="812726"/>
              </a:xfrm>
              <a:custGeom>
                <a:avLst/>
                <a:gdLst/>
                <a:ahLst/>
                <a:cxnLst/>
                <a:rect l="l" t="t" r="r" b="b"/>
                <a:pathLst>
                  <a:path w="4936702" h="812726">
                    <a:moveTo>
                      <a:pt x="4812242" y="812726"/>
                    </a:moveTo>
                    <a:lnTo>
                      <a:pt x="124460" y="812726"/>
                    </a:lnTo>
                    <a:cubicBezTo>
                      <a:pt x="55880" y="812726"/>
                      <a:pt x="0" y="756846"/>
                      <a:pt x="0" y="6882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812242" y="0"/>
                    </a:lnTo>
                    <a:cubicBezTo>
                      <a:pt x="4880821" y="0"/>
                      <a:pt x="4936702" y="55880"/>
                      <a:pt x="4936702" y="124460"/>
                    </a:cubicBezTo>
                    <a:lnTo>
                      <a:pt x="4936702" y="688266"/>
                    </a:lnTo>
                    <a:cubicBezTo>
                      <a:pt x="4936702" y="756846"/>
                      <a:pt x="4880821" y="812726"/>
                      <a:pt x="4812242" y="812726"/>
                    </a:cubicBezTo>
                    <a:close/>
                  </a:path>
                </a:pathLst>
              </a:custGeom>
              <a:solidFill>
                <a:srgbClr val="D79063"/>
              </a:solidFill>
            </p:spPr>
            <p:txBody>
              <a:bodyPr/>
              <a:lstStyle/>
              <a:p>
                <a:endParaRPr lang="zh-HK" altLang="en-US" dirty="0"/>
              </a:p>
            </p:txBody>
          </p:sp>
        </p:grp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D6251A0A-0162-0F79-DD3A-864EE257D177}"/>
                </a:ext>
              </a:extLst>
            </p:cNvPr>
            <p:cNvSpPr txBox="1"/>
            <p:nvPr/>
          </p:nvSpPr>
          <p:spPr>
            <a:xfrm>
              <a:off x="1028700" y="1084185"/>
              <a:ext cx="2810622" cy="300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altLang="zh-HK" sz="1800" spc="179" dirty="0">
                  <a:solidFill>
                    <a:srgbClr val="F8F4F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INSTALLATION</a:t>
              </a:r>
            </a:p>
          </p:txBody>
        </p:sp>
      </p:grp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17C3089D-C1DE-FF16-12AA-77B791A3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6683" y="23923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5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1D49CC-480A-238F-B7C8-F99E7EE6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80483"/>
            <a:ext cx="8763000" cy="7454931"/>
          </a:xfrm>
          <a:prstGeom prst="rect">
            <a:avLst/>
          </a:prstGeom>
        </p:spPr>
      </p:pic>
      <p:grpSp>
        <p:nvGrpSpPr>
          <p:cNvPr id="4" name="Group 7">
            <a:extLst>
              <a:ext uri="{FF2B5EF4-FFF2-40B4-BE49-F238E27FC236}">
                <a16:creationId xmlns:a16="http://schemas.microsoft.com/office/drawing/2014/main" id="{DF1F03AF-7ED5-9921-AA50-2CED18794B4E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CDEE43B-493F-30F6-9B78-D4E4D3AD46DB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E55AC004-39B4-7A3F-70E0-4434F8FFC4D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69FEED3C-812B-6D93-6B28-1E90E11AA597}"/>
              </a:ext>
            </a:extLst>
          </p:cNvPr>
          <p:cNvGrpSpPr/>
          <p:nvPr/>
        </p:nvGrpSpPr>
        <p:grpSpPr>
          <a:xfrm>
            <a:off x="10160" y="9563962"/>
            <a:ext cx="18288003" cy="811544"/>
            <a:chOff x="-1" y="-39447"/>
            <a:chExt cx="6622244" cy="29386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E5791F9-6580-9086-EC27-9DD22B50658E}"/>
                </a:ext>
              </a:extLst>
            </p:cNvPr>
            <p:cNvSpPr/>
            <p:nvPr/>
          </p:nvSpPr>
          <p:spPr>
            <a:xfrm>
              <a:off x="-1" y="-39447"/>
              <a:ext cx="6622244" cy="293867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1FC743-29FD-DA0C-B5CE-0187A728B227}"/>
              </a:ext>
            </a:extLst>
          </p:cNvPr>
          <p:cNvSpPr txBox="1"/>
          <p:nvPr/>
        </p:nvSpPr>
        <p:spPr>
          <a:xfrm>
            <a:off x="1028700" y="3902990"/>
            <a:ext cx="56007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3200" dirty="0">
                <a:latin typeface="Nunito Sans" pitchFamily="2" charset="0"/>
              </a:rPr>
              <a:t>After successful installation, you can find the installed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Premium in the Start menu.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DC0FE91-419B-F0AA-4C29-6B8276CE450A}"/>
              </a:ext>
            </a:extLst>
          </p:cNvPr>
          <p:cNvSpPr txBox="1"/>
          <p:nvPr/>
        </p:nvSpPr>
        <p:spPr>
          <a:xfrm>
            <a:off x="1028700" y="1662798"/>
            <a:ext cx="7277100" cy="800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Access to </a:t>
            </a:r>
            <a:r>
              <a:rPr lang="en-US" sz="6000" dirty="0" err="1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endParaRPr lang="en-US" sz="6000" dirty="0">
              <a:solidFill>
                <a:srgbClr val="161C29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1CE5373-CE97-D5E4-DF8A-87AFC30E007F}"/>
              </a:ext>
            </a:extLst>
          </p:cNvPr>
          <p:cNvSpPr/>
          <p:nvPr/>
        </p:nvSpPr>
        <p:spPr>
          <a:xfrm>
            <a:off x="8610600" y="2171700"/>
            <a:ext cx="4572000" cy="1219200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9EB-59DC-EB8A-6A18-7A01AA721C56}"/>
              </a:ext>
            </a:extLst>
          </p:cNvPr>
          <p:cNvSpPr txBox="1"/>
          <p:nvPr/>
        </p:nvSpPr>
        <p:spPr>
          <a:xfrm>
            <a:off x="1028700" y="8190015"/>
            <a:ext cx="6210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3200" dirty="0">
                <a:latin typeface="Nunito Sans" pitchFamily="2" charset="0"/>
              </a:rPr>
              <a:t>1. Enter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in the search bar.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0B4CED-FC5D-FFD9-EF4B-369A9FB71351}"/>
              </a:ext>
            </a:extLst>
          </p:cNvPr>
          <p:cNvSpPr/>
          <p:nvPr/>
        </p:nvSpPr>
        <p:spPr>
          <a:xfrm>
            <a:off x="7429500" y="8265308"/>
            <a:ext cx="1447800" cy="43418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134FDC6-4753-4088-4633-FC82F7E5AD82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3968C638-20A7-30D6-A882-2670156A50A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9" name="TextBox 11">
            <a:extLst>
              <a:ext uri="{FF2B5EF4-FFF2-40B4-BE49-F238E27FC236}">
                <a16:creationId xmlns:a16="http://schemas.microsoft.com/office/drawing/2014/main" id="{F1659990-6972-C24A-4AF2-CDF5FABFDE51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853CA662-F4D7-E303-8471-6020E15BCA05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68E7673-ECEB-2AE9-48B5-4BED9FD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6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1118</Words>
  <PresentationFormat>Custom</PresentationFormat>
  <Paragraphs>215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DM Serif Display</vt:lpstr>
      <vt:lpstr>Calibri</vt:lpstr>
      <vt:lpstr>Nunito Sans</vt:lpstr>
      <vt:lpstr>Wingdings</vt:lpstr>
      <vt:lpstr>Nunito Sans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2024-08-23T09:15:11Z</dcterms:modified>
  <dc:identifier>DAGLXG8P97w</dc:identifier>
</cp:coreProperties>
</file>