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352" r:id="rId2"/>
    <p:sldId id="345" r:id="rId3"/>
    <p:sldId id="346" r:id="rId4"/>
    <p:sldId id="331" r:id="rId5"/>
    <p:sldId id="290" r:id="rId6"/>
    <p:sldId id="301" r:id="rId7"/>
    <p:sldId id="291" r:id="rId8"/>
    <p:sldId id="312" r:id="rId9"/>
    <p:sldId id="313" r:id="rId10"/>
    <p:sldId id="314" r:id="rId11"/>
    <p:sldId id="308" r:id="rId12"/>
    <p:sldId id="309" r:id="rId13"/>
    <p:sldId id="317" r:id="rId14"/>
    <p:sldId id="310" r:id="rId15"/>
    <p:sldId id="315" r:id="rId16"/>
    <p:sldId id="316" r:id="rId17"/>
    <p:sldId id="318" r:id="rId18"/>
    <p:sldId id="319" r:id="rId19"/>
    <p:sldId id="321" r:id="rId20"/>
    <p:sldId id="322" r:id="rId21"/>
    <p:sldId id="323" r:id="rId22"/>
    <p:sldId id="324" r:id="rId23"/>
    <p:sldId id="326" r:id="rId24"/>
    <p:sldId id="327" r:id="rId25"/>
    <p:sldId id="332" r:id="rId26"/>
    <p:sldId id="334" r:id="rId27"/>
    <p:sldId id="333" r:id="rId28"/>
    <p:sldId id="335" r:id="rId29"/>
    <p:sldId id="336" r:id="rId30"/>
    <p:sldId id="337" r:id="rId31"/>
    <p:sldId id="338" r:id="rId32"/>
    <p:sldId id="339" r:id="rId33"/>
    <p:sldId id="342" r:id="rId34"/>
    <p:sldId id="343" r:id="rId35"/>
    <p:sldId id="357" r:id="rId36"/>
    <p:sldId id="347" r:id="rId37"/>
    <p:sldId id="348" r:id="rId38"/>
    <p:sldId id="349" r:id="rId39"/>
    <p:sldId id="350" r:id="rId40"/>
    <p:sldId id="358" r:id="rId41"/>
    <p:sldId id="366" r:id="rId42"/>
    <p:sldId id="359" r:id="rId43"/>
    <p:sldId id="360" r:id="rId44"/>
    <p:sldId id="362" r:id="rId45"/>
    <p:sldId id="361" r:id="rId46"/>
    <p:sldId id="363" r:id="rId47"/>
    <p:sldId id="364" r:id="rId48"/>
    <p:sldId id="365" r:id="rId49"/>
    <p:sldId id="356" r:id="rId50"/>
    <p:sldId id="367" r:id="rId51"/>
    <p:sldId id="351" r:id="rId52"/>
  </p:sldIdLst>
  <p:sldSz cx="18288000" cy="10287000"/>
  <p:notesSz cx="6858000" cy="9144000"/>
  <p:embeddedFontLst>
    <p:embeddedFont>
      <p:font typeface="Consolas" panose="020B0609020204030204" pitchFamily="49" charset="0"/>
      <p:regular r:id="rId54"/>
      <p:bold r:id="rId55"/>
      <p:italic r:id="rId56"/>
      <p:boldItalic r:id="rId57"/>
    </p:embeddedFont>
    <p:embeddedFont>
      <p:font typeface="DM Serif Display" pitchFamily="2" charset="0"/>
      <p:regular r:id="rId58"/>
      <p:italic r:id="rId59"/>
    </p:embeddedFont>
    <p:embeddedFont>
      <p:font typeface="Nunito Sans" pitchFamily="2" charset="0"/>
      <p:regular r:id="rId60"/>
      <p:bold r:id="rId61"/>
      <p:italic r:id="rId62"/>
      <p:boldItalic r:id="rId63"/>
    </p:embeddedFont>
    <p:embeddedFont>
      <p:font typeface="Nunito Sans Semi-Bold" panose="02010600030101010101" charset="0"/>
      <p:regular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2" autoAdjust="0"/>
    <p:restoredTop sz="94404" autoAdjust="0"/>
  </p:normalViewPr>
  <p:slideViewPr>
    <p:cSldViewPr>
      <p:cViewPr varScale="1">
        <p:scale>
          <a:sx n="44" d="100"/>
          <a:sy n="44" d="100"/>
        </p:scale>
        <p:origin x="1032"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B9EE8-A913-4EB5-9E21-A8AA9C9B589D}" type="datetimeFigureOut">
              <a:rPr lang="zh-HK" altLang="en-US" smtClean="0"/>
              <a:t>21/9/2024</a:t>
            </a:fld>
            <a:endParaRPr lang="zh-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CC238-5823-43C1-BD7F-0B0E605BE292}" type="slidenum">
              <a:rPr lang="zh-HK" altLang="en-US" smtClean="0"/>
              <a:t>‹#›</a:t>
            </a:fld>
            <a:endParaRPr lang="zh-HK" altLang="en-US"/>
          </a:p>
        </p:txBody>
      </p:sp>
    </p:spTree>
    <p:extLst>
      <p:ext uri="{BB962C8B-B14F-4D97-AF65-F5344CB8AC3E}">
        <p14:creationId xmlns:p14="http://schemas.microsoft.com/office/powerpoint/2010/main" val="290609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a:t>
            </a:fld>
            <a:endParaRPr lang="zh-HK" altLang="en-US"/>
          </a:p>
        </p:txBody>
      </p:sp>
    </p:spTree>
    <p:extLst>
      <p:ext uri="{BB962C8B-B14F-4D97-AF65-F5344CB8AC3E}">
        <p14:creationId xmlns:p14="http://schemas.microsoft.com/office/powerpoint/2010/main" val="239150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4</a:t>
            </a:fld>
            <a:endParaRPr lang="zh-HK" altLang="en-US"/>
          </a:p>
        </p:txBody>
      </p:sp>
    </p:spTree>
    <p:extLst>
      <p:ext uri="{BB962C8B-B14F-4D97-AF65-F5344CB8AC3E}">
        <p14:creationId xmlns:p14="http://schemas.microsoft.com/office/powerpoint/2010/main" val="7024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mysql/mysql_create_table.asp" TargetMode="Externa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hyperlink" Target="https://dev.mysql.com/doc/refman/8.4/en/data-type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dev.mysql.com/doc/refman/8.4/en/create-table-foreign-keys.html#foreign-key-referential-actions" TargetMode="External"/><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hyperlink" Target="https://dev.mysql.com/doc/refman/8.4/en/triggers.html" TargetMode="Externa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dev.mysql.com/doc/refman/8.4/en/trigger-syntax.html"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4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hyperlink" Target="https://dev.mysql.com/doc/refman/8.4/en/signal.html" TargetMode="External"/><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2.jpe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ADFA9F4E-3330-41C3-8DD8-B95D8FBCC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
          <p:cNvGrpSpPr/>
          <p:nvPr/>
        </p:nvGrpSpPr>
        <p:grpSpPr>
          <a:xfrm>
            <a:off x="1028700" y="8795589"/>
            <a:ext cx="6972299" cy="462711"/>
            <a:chOff x="0" y="0"/>
            <a:chExt cx="9289071" cy="812726"/>
          </a:xfrm>
        </p:grpSpPr>
        <p:sp>
          <p:nvSpPr>
            <p:cNvPr id="4" name="Freeform 4"/>
            <p:cNvSpPr/>
            <p:nvPr/>
          </p:nvSpPr>
          <p:spPr>
            <a:xfrm>
              <a:off x="0" y="0"/>
              <a:ext cx="9289072" cy="812726"/>
            </a:xfrm>
            <a:custGeom>
              <a:avLst/>
              <a:gdLst/>
              <a:ahLst/>
              <a:cxnLst/>
              <a:rect l="l" t="t" r="r" b="b"/>
              <a:pathLst>
                <a:path w="9289072" h="812726">
                  <a:moveTo>
                    <a:pt x="9164611" y="812726"/>
                  </a:moveTo>
                  <a:lnTo>
                    <a:pt x="124460" y="812726"/>
                  </a:lnTo>
                  <a:cubicBezTo>
                    <a:pt x="55880" y="812726"/>
                    <a:pt x="0" y="756846"/>
                    <a:pt x="0" y="688266"/>
                  </a:cubicBezTo>
                  <a:lnTo>
                    <a:pt x="0" y="124460"/>
                  </a:lnTo>
                  <a:cubicBezTo>
                    <a:pt x="0" y="55880"/>
                    <a:pt x="55880" y="0"/>
                    <a:pt x="124460" y="0"/>
                  </a:cubicBezTo>
                  <a:lnTo>
                    <a:pt x="9164611" y="0"/>
                  </a:lnTo>
                  <a:cubicBezTo>
                    <a:pt x="9233191" y="0"/>
                    <a:pt x="9289072" y="55880"/>
                    <a:pt x="9289072" y="124460"/>
                  </a:cubicBezTo>
                  <a:lnTo>
                    <a:pt x="9289072" y="688266"/>
                  </a:lnTo>
                  <a:cubicBezTo>
                    <a:pt x="9289072" y="756846"/>
                    <a:pt x="9233191" y="812726"/>
                    <a:pt x="9164611" y="812726"/>
                  </a:cubicBezTo>
                  <a:close/>
                </a:path>
              </a:pathLst>
            </a:custGeom>
            <a:solidFill>
              <a:srgbClr val="C15841"/>
            </a:solidFill>
          </p:spPr>
        </p:sp>
      </p:grpSp>
      <p:sp>
        <p:nvSpPr>
          <p:cNvPr id="8" name="AutoShape 8"/>
          <p:cNvSpPr/>
          <p:nvPr/>
        </p:nvSpPr>
        <p:spPr>
          <a:xfrm rot="-5400000">
            <a:off x="-960437" y="6420641"/>
            <a:ext cx="4054474" cy="0"/>
          </a:xfrm>
          <a:prstGeom prst="line">
            <a:avLst/>
          </a:prstGeom>
          <a:ln w="76200" cap="flat">
            <a:solidFill>
              <a:srgbClr val="C15841"/>
            </a:solidFill>
            <a:prstDash val="solid"/>
            <a:headEnd type="none" w="sm" len="sm"/>
            <a:tailEnd type="none" w="sm" len="sm"/>
          </a:ln>
        </p:spPr>
      </p:sp>
      <p:sp>
        <p:nvSpPr>
          <p:cNvPr id="9" name="Freeform 9"/>
          <p:cNvSpPr/>
          <p:nvPr/>
        </p:nvSpPr>
        <p:spPr>
          <a:xfrm>
            <a:off x="13486695" y="249599"/>
            <a:ext cx="4570506" cy="1261460"/>
          </a:xfrm>
          <a:custGeom>
            <a:avLst/>
            <a:gdLst/>
            <a:ahLst/>
            <a:cxnLst/>
            <a:rect l="l" t="t" r="r" b="b"/>
            <a:pathLst>
              <a:path w="4570506" h="1261460">
                <a:moveTo>
                  <a:pt x="0" y="0"/>
                </a:moveTo>
                <a:lnTo>
                  <a:pt x="4570506" y="0"/>
                </a:lnTo>
                <a:lnTo>
                  <a:pt x="4570506" y="1261460"/>
                </a:lnTo>
                <a:lnTo>
                  <a:pt x="0" y="1261460"/>
                </a:lnTo>
                <a:lnTo>
                  <a:pt x="0" y="0"/>
                </a:lnTo>
                <a:close/>
              </a:path>
            </a:pathLst>
          </a:custGeom>
          <a:blipFill>
            <a:blip r:embed="rId4">
              <a:extLst>
                <a:ext uri="{28A0092B-C50C-407E-A947-70E740481C1C}">
                  <a14:useLocalDpi xmlns:a14="http://schemas.microsoft.com/office/drawing/2010/main" val="0"/>
                </a:ext>
              </a:extLst>
            </a:blip>
            <a:stretch>
              <a:fillRect/>
            </a:stretch>
          </a:blipFill>
        </p:spPr>
      </p:sp>
      <p:sp>
        <p:nvSpPr>
          <p:cNvPr id="10" name="TextBox 10"/>
          <p:cNvSpPr txBox="1"/>
          <p:nvPr/>
        </p:nvSpPr>
        <p:spPr>
          <a:xfrm>
            <a:off x="1405156" y="4622004"/>
            <a:ext cx="11548841" cy="3902607"/>
          </a:xfrm>
          <a:prstGeom prst="rect">
            <a:avLst/>
          </a:prstGeom>
        </p:spPr>
        <p:txBody>
          <a:bodyPr wrap="square" lIns="0" tIns="0" rIns="0" bIns="0" rtlCol="0" anchor="t">
            <a:spAutoFit/>
          </a:bodyPr>
          <a:lstStyle/>
          <a:p>
            <a:pPr algn="l">
              <a:lnSpc>
                <a:spcPts val="9999"/>
              </a:lnSpc>
            </a:pPr>
            <a:r>
              <a:rPr lang="en-US" sz="9999" dirty="0">
                <a:solidFill>
                  <a:schemeClr val="bg1"/>
                </a:solidFill>
                <a:latin typeface="DM Serif Display"/>
                <a:ea typeface="DM Serif Display"/>
                <a:cs typeface="DM Serif Display"/>
                <a:sym typeface="DM Serif Display"/>
              </a:rPr>
              <a:t>Managing Database</a:t>
            </a:r>
          </a:p>
          <a:p>
            <a:pPr algn="l">
              <a:lnSpc>
                <a:spcPts val="9999"/>
              </a:lnSpc>
            </a:pPr>
            <a:r>
              <a:rPr lang="en-US" sz="9999" dirty="0">
                <a:solidFill>
                  <a:schemeClr val="bg1"/>
                </a:solidFill>
                <a:latin typeface="DM Serif Display"/>
                <a:ea typeface="DM Serif Display"/>
                <a:cs typeface="DM Serif Display"/>
                <a:sym typeface="DM Serif Display"/>
              </a:rPr>
              <a:t>And Tables with </a:t>
            </a:r>
            <a:r>
              <a:rPr lang="en-US" sz="9999" dirty="0" err="1">
                <a:solidFill>
                  <a:schemeClr val="bg1"/>
                </a:solidFill>
                <a:latin typeface="DM Serif Display"/>
                <a:ea typeface="DM Serif Display"/>
                <a:cs typeface="DM Serif Display"/>
                <a:sym typeface="DM Serif Display"/>
              </a:rPr>
              <a:t>Navicat</a:t>
            </a:r>
            <a:endParaRPr lang="en-US" sz="9999" dirty="0">
              <a:solidFill>
                <a:schemeClr val="bg1"/>
              </a:solidFill>
              <a:latin typeface="DM Serif Display"/>
              <a:ea typeface="DM Serif Display"/>
              <a:cs typeface="DM Serif Display"/>
              <a:sym typeface="DM Serif Display"/>
            </a:endParaRPr>
          </a:p>
        </p:txBody>
      </p:sp>
      <p:sp>
        <p:nvSpPr>
          <p:cNvPr id="11" name="TextBox 11"/>
          <p:cNvSpPr txBox="1"/>
          <p:nvPr/>
        </p:nvSpPr>
        <p:spPr>
          <a:xfrm>
            <a:off x="1028700" y="8872639"/>
            <a:ext cx="6972300" cy="300082"/>
          </a:xfrm>
          <a:prstGeom prst="rect">
            <a:avLst/>
          </a:prstGeom>
        </p:spPr>
        <p:txBody>
          <a:bodyPr wrap="square" lIns="0" tIns="0" rIns="0" bIns="0" rtlCol="0" anchor="t">
            <a:spAutoFit/>
          </a:bodyPr>
          <a:lstStyle/>
          <a:p>
            <a:pPr algn="ctr">
              <a:lnSpc>
                <a:spcPts val="2430"/>
              </a:lnSpc>
            </a:pPr>
            <a:r>
              <a:rPr lang="en-US" sz="1800" spc="179" dirty="0" err="1">
                <a:solidFill>
                  <a:srgbClr val="FFF9F4"/>
                </a:solidFill>
                <a:latin typeface="Nunito Sans"/>
                <a:ea typeface="Nunito Sans"/>
                <a:cs typeface="Nunito Sans"/>
                <a:sym typeface="Nunito Sans"/>
              </a:rPr>
              <a:t>Navicat</a:t>
            </a:r>
            <a:r>
              <a:rPr lang="en-US" sz="1800" spc="179" dirty="0">
                <a:solidFill>
                  <a:srgbClr val="FFF9F4"/>
                </a:solidFill>
                <a:latin typeface="Nunito Sans"/>
                <a:ea typeface="Nunito Sans"/>
                <a:cs typeface="Nunito Sans"/>
                <a:sym typeface="Nunito Sans"/>
              </a:rPr>
              <a:t> Certified Database Administrator - Associate </a:t>
            </a:r>
          </a:p>
        </p:txBody>
      </p:sp>
    </p:spTree>
    <p:extLst>
      <p:ext uri="{BB962C8B-B14F-4D97-AF65-F5344CB8AC3E}">
        <p14:creationId xmlns:p14="http://schemas.microsoft.com/office/powerpoint/2010/main" val="23772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8648700" cy="1015663"/>
          </a:xfrm>
          <a:prstGeom prst="rect">
            <a:avLst/>
          </a:prstGeom>
          <a:noFill/>
        </p:spPr>
        <p:txBody>
          <a:bodyPr wrap="square">
            <a:spAutoFit/>
          </a:bodyPr>
          <a:lstStyle/>
          <a:p>
            <a:r>
              <a:rPr lang="en-US" altLang="zh-HK" sz="6000" dirty="0">
                <a:latin typeface="DM Serif Display" pitchFamily="2" charset="0"/>
              </a:rPr>
              <a:t>Table </a:t>
            </a:r>
            <a:endParaRPr lang="zh-HK" altLang="en-US" sz="6000" dirty="0">
              <a:latin typeface="DM Serif Display" pitchFamily="2" charset="0"/>
            </a:endParaRPr>
          </a:p>
        </p:txBody>
      </p:sp>
      <p:sp>
        <p:nvSpPr>
          <p:cNvPr id="3" name="TextBox 2">
            <a:extLst>
              <a:ext uri="{FF2B5EF4-FFF2-40B4-BE49-F238E27FC236}">
                <a16:creationId xmlns:a16="http://schemas.microsoft.com/office/drawing/2014/main" id="{3F9469E0-15FB-E6B8-B066-794CD2B05017}"/>
              </a:ext>
            </a:extLst>
          </p:cNvPr>
          <p:cNvSpPr txBox="1"/>
          <p:nvPr/>
        </p:nvSpPr>
        <p:spPr>
          <a:xfrm>
            <a:off x="1028700" y="2920046"/>
            <a:ext cx="16611600" cy="954107"/>
          </a:xfrm>
          <a:prstGeom prst="rect">
            <a:avLst/>
          </a:prstGeom>
          <a:noFill/>
        </p:spPr>
        <p:txBody>
          <a:bodyPr wrap="square">
            <a:spAutoFit/>
          </a:bodyPr>
          <a:lstStyle/>
          <a:p>
            <a:r>
              <a:rPr lang="en-US" altLang="zh-HK" sz="2800" b="1" dirty="0">
                <a:latin typeface="Nunito Sans" pitchFamily="2" charset="0"/>
              </a:rPr>
              <a:t>Example: Imagine a table called "students" to store information about students in a school. It might look something like this:</a:t>
            </a:r>
            <a:endParaRPr lang="zh-HK" altLang="en-US" sz="2800" dirty="0">
              <a:latin typeface="Nunito Sans" pitchFamily="2" charset="0"/>
            </a:endParaRPr>
          </a:p>
        </p:txBody>
      </p:sp>
      <p:pic>
        <p:nvPicPr>
          <p:cNvPr id="6" name="Picture 5">
            <a:extLst>
              <a:ext uri="{FF2B5EF4-FFF2-40B4-BE49-F238E27FC236}">
                <a16:creationId xmlns:a16="http://schemas.microsoft.com/office/drawing/2014/main" id="{42FB0899-3AFF-FA61-39E5-873FC5F86E93}"/>
              </a:ext>
            </a:extLst>
          </p:cNvPr>
          <p:cNvPicPr>
            <a:picLocks noChangeAspect="1"/>
          </p:cNvPicPr>
          <p:nvPr/>
        </p:nvPicPr>
        <p:blipFill>
          <a:blip r:embed="rId2"/>
          <a:stretch>
            <a:fillRect/>
          </a:stretch>
        </p:blipFill>
        <p:spPr>
          <a:xfrm>
            <a:off x="1464777" y="4454969"/>
            <a:ext cx="15358446" cy="1377061"/>
          </a:xfrm>
          <a:prstGeom prst="rect">
            <a:avLst/>
          </a:prstGeom>
        </p:spPr>
      </p:pic>
      <p:sp>
        <p:nvSpPr>
          <p:cNvPr id="8" name="TextBox 7">
            <a:extLst>
              <a:ext uri="{FF2B5EF4-FFF2-40B4-BE49-F238E27FC236}">
                <a16:creationId xmlns:a16="http://schemas.microsoft.com/office/drawing/2014/main" id="{2E83B725-88BB-816F-17DB-E4F375E965B5}"/>
              </a:ext>
            </a:extLst>
          </p:cNvPr>
          <p:cNvSpPr txBox="1"/>
          <p:nvPr/>
        </p:nvSpPr>
        <p:spPr>
          <a:xfrm>
            <a:off x="1033182" y="6464393"/>
            <a:ext cx="9144000" cy="2985433"/>
          </a:xfrm>
          <a:prstGeom prst="rect">
            <a:avLst/>
          </a:prstGeom>
          <a:noFill/>
        </p:spPr>
        <p:txBody>
          <a:bodyPr wrap="square">
            <a:spAutoFit/>
          </a:bodyPr>
          <a:lstStyle/>
          <a:p>
            <a:pPr>
              <a:lnSpc>
                <a:spcPct val="150000"/>
              </a:lnSpc>
            </a:pPr>
            <a:r>
              <a:rPr lang="en-US" altLang="zh-HK" sz="3200" dirty="0">
                <a:latin typeface="Nunito Sans" pitchFamily="2" charset="0"/>
              </a:rPr>
              <a:t>In MySQL there are three main data types: </a:t>
            </a:r>
          </a:p>
          <a:p>
            <a:pPr marL="285750" indent="-285750">
              <a:lnSpc>
                <a:spcPct val="150000"/>
              </a:lnSpc>
              <a:buFont typeface="Arial" panose="020B0604020202020204" pitchFamily="34" charset="0"/>
              <a:buChar char="•"/>
            </a:pPr>
            <a:r>
              <a:rPr lang="en-US" altLang="zh-HK" sz="3200" dirty="0">
                <a:latin typeface="Nunito Sans" pitchFamily="2" charset="0"/>
              </a:rPr>
              <a:t>String (Text)</a:t>
            </a:r>
          </a:p>
          <a:p>
            <a:pPr marL="285750" indent="-285750">
              <a:lnSpc>
                <a:spcPct val="150000"/>
              </a:lnSpc>
              <a:buFont typeface="Arial" panose="020B0604020202020204" pitchFamily="34" charset="0"/>
              <a:buChar char="•"/>
            </a:pPr>
            <a:r>
              <a:rPr lang="en-US" altLang="zh-HK" sz="3200" dirty="0">
                <a:latin typeface="Nunito Sans" pitchFamily="2" charset="0"/>
              </a:rPr>
              <a:t>Numeric</a:t>
            </a:r>
          </a:p>
          <a:p>
            <a:pPr marL="285750" indent="-285750">
              <a:lnSpc>
                <a:spcPct val="150000"/>
              </a:lnSpc>
              <a:buFont typeface="Arial" panose="020B0604020202020204" pitchFamily="34" charset="0"/>
              <a:buChar char="•"/>
            </a:pPr>
            <a:r>
              <a:rPr lang="en-US" altLang="zh-HK" sz="3200" dirty="0">
                <a:latin typeface="Nunito Sans" pitchFamily="2" charset="0"/>
              </a:rPr>
              <a:t>Date and time</a:t>
            </a:r>
            <a:endParaRPr lang="zh-HK" altLang="en-US" sz="3200" dirty="0">
              <a:latin typeface="Nunito Sans" pitchFamily="2" charset="0"/>
            </a:endParaRPr>
          </a:p>
        </p:txBody>
      </p:sp>
      <p:sp>
        <p:nvSpPr>
          <p:cNvPr id="12" name="TextBox 11">
            <a:extLst>
              <a:ext uri="{FF2B5EF4-FFF2-40B4-BE49-F238E27FC236}">
                <a16:creationId xmlns:a16="http://schemas.microsoft.com/office/drawing/2014/main" id="{1116F766-0A5C-E7F2-58C6-03F200295D33}"/>
              </a:ext>
            </a:extLst>
          </p:cNvPr>
          <p:cNvSpPr txBox="1"/>
          <p:nvPr/>
        </p:nvSpPr>
        <p:spPr>
          <a:xfrm>
            <a:off x="12268200" y="8191500"/>
            <a:ext cx="5520018" cy="400110"/>
          </a:xfrm>
          <a:prstGeom prst="rect">
            <a:avLst/>
          </a:prstGeom>
          <a:noFill/>
        </p:spPr>
        <p:txBody>
          <a:bodyPr wrap="square">
            <a:spAutoFit/>
          </a:bodyPr>
          <a:lstStyle/>
          <a:p>
            <a:r>
              <a:rPr lang="en-US" altLang="zh-HK" sz="2000" dirty="0">
                <a:hlinkClick r:id="rId3"/>
              </a:rPr>
              <a:t>MySQL CREATE TABLE Statement (w3schools.com)</a:t>
            </a:r>
            <a:endParaRPr lang="zh-HK" altLang="en-US" sz="2000" dirty="0"/>
          </a:p>
        </p:txBody>
      </p:sp>
      <p:sp>
        <p:nvSpPr>
          <p:cNvPr id="14" name="TextBox 13">
            <a:extLst>
              <a:ext uri="{FF2B5EF4-FFF2-40B4-BE49-F238E27FC236}">
                <a16:creationId xmlns:a16="http://schemas.microsoft.com/office/drawing/2014/main" id="{6B4C7E09-6F64-C6CD-75A8-0C28F464A58F}"/>
              </a:ext>
            </a:extLst>
          </p:cNvPr>
          <p:cNvSpPr txBox="1"/>
          <p:nvPr/>
        </p:nvSpPr>
        <p:spPr>
          <a:xfrm>
            <a:off x="11729578" y="8936138"/>
            <a:ext cx="6094499" cy="400110"/>
          </a:xfrm>
          <a:prstGeom prst="rect">
            <a:avLst/>
          </a:prstGeom>
          <a:noFill/>
        </p:spPr>
        <p:txBody>
          <a:bodyPr wrap="square">
            <a:spAutoFit/>
          </a:bodyPr>
          <a:lstStyle/>
          <a:p>
            <a:r>
              <a:rPr lang="en-US" altLang="zh-HK" sz="2000" dirty="0">
                <a:hlinkClick r:id="rId4"/>
              </a:rPr>
              <a:t>MySQL :: MySQL 8.4 Reference Manual :: 13 Data Types</a:t>
            </a:r>
            <a:endParaRPr lang="zh-HK" altLang="en-US" sz="2000" dirty="0"/>
          </a:p>
        </p:txBody>
      </p:sp>
      <p:grpSp>
        <p:nvGrpSpPr>
          <p:cNvPr id="2" name="Group 2">
            <a:extLst>
              <a:ext uri="{FF2B5EF4-FFF2-40B4-BE49-F238E27FC236}">
                <a16:creationId xmlns:a16="http://schemas.microsoft.com/office/drawing/2014/main" id="{77AC7C22-7700-544F-7308-91B7BA044094}"/>
              </a:ext>
            </a:extLst>
          </p:cNvPr>
          <p:cNvGrpSpPr/>
          <p:nvPr/>
        </p:nvGrpSpPr>
        <p:grpSpPr>
          <a:xfrm>
            <a:off x="0" y="9539510"/>
            <a:ext cx="18288000" cy="1068264"/>
            <a:chOff x="0" y="0"/>
            <a:chExt cx="6622243" cy="672550"/>
          </a:xfrm>
        </p:grpSpPr>
        <p:sp>
          <p:nvSpPr>
            <p:cNvPr id="4" name="Freeform 3">
              <a:extLst>
                <a:ext uri="{FF2B5EF4-FFF2-40B4-BE49-F238E27FC236}">
                  <a16:creationId xmlns:a16="http://schemas.microsoft.com/office/drawing/2014/main" id="{4347D338-19DB-9F93-B63E-F99094A02BC0}"/>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5" name="Slide Number Placeholder 17">
            <a:extLst>
              <a:ext uri="{FF2B5EF4-FFF2-40B4-BE49-F238E27FC236}">
                <a16:creationId xmlns:a16="http://schemas.microsoft.com/office/drawing/2014/main" id="{72B472E4-A1FB-1B4C-0849-D6B1442EC539}"/>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10</a:t>
            </a:fld>
            <a:endParaRPr lang="en-US" sz="2200" dirty="0">
              <a:solidFill>
                <a:schemeClr val="bg1"/>
              </a:solidFill>
              <a:latin typeface="Nunito Sans Semi-Bold" panose="02010600030101010101" charset="0"/>
            </a:endParaRPr>
          </a:p>
        </p:txBody>
      </p:sp>
      <p:grpSp>
        <p:nvGrpSpPr>
          <p:cNvPr id="7" name="Group 6">
            <a:extLst>
              <a:ext uri="{FF2B5EF4-FFF2-40B4-BE49-F238E27FC236}">
                <a16:creationId xmlns:a16="http://schemas.microsoft.com/office/drawing/2014/main" id="{2309E4B9-AE2B-805C-0DD2-6D59B4B9DE60}"/>
              </a:ext>
            </a:extLst>
          </p:cNvPr>
          <p:cNvGrpSpPr/>
          <p:nvPr/>
        </p:nvGrpSpPr>
        <p:grpSpPr>
          <a:xfrm>
            <a:off x="1017495" y="9624587"/>
            <a:ext cx="354105" cy="354105"/>
            <a:chOff x="0" y="0"/>
            <a:chExt cx="6350000" cy="6350000"/>
          </a:xfrm>
        </p:grpSpPr>
        <p:sp>
          <p:nvSpPr>
            <p:cNvPr id="9" name="Freeform 7">
              <a:extLst>
                <a:ext uri="{FF2B5EF4-FFF2-40B4-BE49-F238E27FC236}">
                  <a16:creationId xmlns:a16="http://schemas.microsoft.com/office/drawing/2014/main" id="{177117AC-C6F8-52A7-050A-BDF193A6CD9D}"/>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0" name="TextBox 11">
            <a:extLst>
              <a:ext uri="{FF2B5EF4-FFF2-40B4-BE49-F238E27FC236}">
                <a16:creationId xmlns:a16="http://schemas.microsoft.com/office/drawing/2014/main" id="{2AE8B5AE-50B3-1C8C-A04B-04889BAE87EE}"/>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1" name="Freeform 8">
            <a:extLst>
              <a:ext uri="{FF2B5EF4-FFF2-40B4-BE49-F238E27FC236}">
                <a16:creationId xmlns:a16="http://schemas.microsoft.com/office/drawing/2014/main" id="{D6D0C74E-F9FF-9100-1357-08B652669E5D}"/>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extLst>
      <p:ext uri="{BB962C8B-B14F-4D97-AF65-F5344CB8AC3E}">
        <p14:creationId xmlns:p14="http://schemas.microsoft.com/office/powerpoint/2010/main" val="298734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172700" cy="1015663"/>
          </a:xfrm>
          <a:prstGeom prst="rect">
            <a:avLst/>
          </a:prstGeom>
          <a:noFill/>
        </p:spPr>
        <p:txBody>
          <a:bodyPr wrap="square">
            <a:spAutoFit/>
          </a:bodyPr>
          <a:lstStyle/>
          <a:p>
            <a:r>
              <a:rPr lang="en-US" altLang="zh-HK" sz="6000" dirty="0">
                <a:latin typeface="DM Serif Display" pitchFamily="2" charset="0"/>
              </a:rPr>
              <a:t>Creating tables with </a:t>
            </a:r>
            <a:r>
              <a:rPr lang="en-US" altLang="zh-HK" sz="6000" dirty="0" err="1">
                <a:latin typeface="DM Serif Display" pitchFamily="2" charset="0"/>
              </a:rPr>
              <a:t>Navicat</a:t>
            </a:r>
            <a:endParaRPr lang="zh-HK" altLang="en-US" sz="6000" dirty="0">
              <a:latin typeface="DM Serif Display" pitchFamily="2" charset="0"/>
            </a:endParaRPr>
          </a:p>
        </p:txBody>
      </p:sp>
      <p:pic>
        <p:nvPicPr>
          <p:cNvPr id="9" name="Picture 8">
            <a:extLst>
              <a:ext uri="{FF2B5EF4-FFF2-40B4-BE49-F238E27FC236}">
                <a16:creationId xmlns:a16="http://schemas.microsoft.com/office/drawing/2014/main" id="{2C981C93-5D20-DFD6-3937-94F77F6F9B13}"/>
              </a:ext>
            </a:extLst>
          </p:cNvPr>
          <p:cNvPicPr>
            <a:picLocks noChangeAspect="1"/>
          </p:cNvPicPr>
          <p:nvPr/>
        </p:nvPicPr>
        <p:blipFill>
          <a:blip r:embed="rId2"/>
          <a:stretch>
            <a:fillRect/>
          </a:stretch>
        </p:blipFill>
        <p:spPr>
          <a:xfrm>
            <a:off x="4419600" y="3406981"/>
            <a:ext cx="12954000" cy="5872869"/>
          </a:xfrm>
          <a:prstGeom prst="rect">
            <a:avLst/>
          </a:prstGeom>
          <a:ln>
            <a:solidFill>
              <a:schemeClr val="tx1"/>
            </a:solidFill>
          </a:ln>
        </p:spPr>
      </p:pic>
      <p:sp>
        <p:nvSpPr>
          <p:cNvPr id="11" name="TextBox 10">
            <a:extLst>
              <a:ext uri="{FF2B5EF4-FFF2-40B4-BE49-F238E27FC236}">
                <a16:creationId xmlns:a16="http://schemas.microsoft.com/office/drawing/2014/main" id="{A6F103C6-55FA-481E-EBC8-E8EA46D89DED}"/>
              </a:ext>
            </a:extLst>
          </p:cNvPr>
          <p:cNvSpPr txBox="1"/>
          <p:nvPr/>
        </p:nvSpPr>
        <p:spPr>
          <a:xfrm>
            <a:off x="7620000" y="2701654"/>
            <a:ext cx="9906000" cy="584775"/>
          </a:xfrm>
          <a:prstGeom prst="rect">
            <a:avLst/>
          </a:prstGeom>
          <a:noFill/>
        </p:spPr>
        <p:txBody>
          <a:bodyPr wrap="square">
            <a:spAutoFit/>
          </a:bodyPr>
          <a:lstStyle/>
          <a:p>
            <a:r>
              <a:rPr lang="en-US" altLang="zh-HK" sz="3200" dirty="0">
                <a:latin typeface="Nunito Sans" pitchFamily="2" charset="0"/>
              </a:rPr>
              <a:t>You can click on the New Table button on the toolbar</a:t>
            </a:r>
            <a:endParaRPr lang="zh-HK" altLang="en-US" sz="3200" dirty="0">
              <a:latin typeface="Nunito Sans" pitchFamily="2" charset="0"/>
            </a:endParaRPr>
          </a:p>
        </p:txBody>
      </p:sp>
      <p:sp>
        <p:nvSpPr>
          <p:cNvPr id="12" name="Flowchart: Connector 11">
            <a:extLst>
              <a:ext uri="{FF2B5EF4-FFF2-40B4-BE49-F238E27FC236}">
                <a16:creationId xmlns:a16="http://schemas.microsoft.com/office/drawing/2014/main" id="{0AC5A75C-07D6-4B3B-4C2F-075E92335F96}"/>
              </a:ext>
            </a:extLst>
          </p:cNvPr>
          <p:cNvSpPr/>
          <p:nvPr/>
        </p:nvSpPr>
        <p:spPr>
          <a:xfrm>
            <a:off x="8801100" y="4879893"/>
            <a:ext cx="800100" cy="439707"/>
          </a:xfrm>
          <a:prstGeom prst="flowChartConnector">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Arrow: Down 12">
            <a:extLst>
              <a:ext uri="{FF2B5EF4-FFF2-40B4-BE49-F238E27FC236}">
                <a16:creationId xmlns:a16="http://schemas.microsoft.com/office/drawing/2014/main" id="{1A916CE9-FC3B-4A5D-CA16-B47AECCF41A7}"/>
              </a:ext>
            </a:extLst>
          </p:cNvPr>
          <p:cNvSpPr/>
          <p:nvPr/>
        </p:nvSpPr>
        <p:spPr>
          <a:xfrm>
            <a:off x="8991600" y="3247721"/>
            <a:ext cx="609600" cy="1635645"/>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TextBox 14">
            <a:extLst>
              <a:ext uri="{FF2B5EF4-FFF2-40B4-BE49-F238E27FC236}">
                <a16:creationId xmlns:a16="http://schemas.microsoft.com/office/drawing/2014/main" id="{B7CFEA0B-998D-93BB-AE30-5897306BD376}"/>
              </a:ext>
            </a:extLst>
          </p:cNvPr>
          <p:cNvSpPr txBox="1"/>
          <p:nvPr/>
        </p:nvSpPr>
        <p:spPr>
          <a:xfrm>
            <a:off x="457200" y="4727696"/>
            <a:ext cx="3962400" cy="523220"/>
          </a:xfrm>
          <a:prstGeom prst="rect">
            <a:avLst/>
          </a:prstGeom>
          <a:noFill/>
        </p:spPr>
        <p:txBody>
          <a:bodyPr wrap="square">
            <a:spAutoFit/>
          </a:bodyPr>
          <a:lstStyle/>
          <a:p>
            <a:r>
              <a:rPr lang="en-US" altLang="zh-HK" sz="2800" dirty="0">
                <a:latin typeface="Nunito Sans" pitchFamily="2" charset="0"/>
              </a:rPr>
              <a:t>Or right-click on Tables</a:t>
            </a:r>
            <a:endParaRPr lang="zh-HK" altLang="en-US" sz="2800" dirty="0">
              <a:latin typeface="Nunito Sans" pitchFamily="2" charset="0"/>
            </a:endParaRPr>
          </a:p>
        </p:txBody>
      </p:sp>
      <p:sp>
        <p:nvSpPr>
          <p:cNvPr id="24" name="Arrow: Down 23">
            <a:extLst>
              <a:ext uri="{FF2B5EF4-FFF2-40B4-BE49-F238E27FC236}">
                <a16:creationId xmlns:a16="http://schemas.microsoft.com/office/drawing/2014/main" id="{325F51DD-E508-F849-9ACB-308EE0A50FC7}"/>
              </a:ext>
            </a:extLst>
          </p:cNvPr>
          <p:cNvSpPr/>
          <p:nvPr/>
        </p:nvSpPr>
        <p:spPr>
          <a:xfrm rot="17853092">
            <a:off x="3757792" y="4650968"/>
            <a:ext cx="441879" cy="2171231"/>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TextBox 26">
            <a:extLst>
              <a:ext uri="{FF2B5EF4-FFF2-40B4-BE49-F238E27FC236}">
                <a16:creationId xmlns:a16="http://schemas.microsoft.com/office/drawing/2014/main" id="{29695EAC-2B08-DD6C-9AF1-A80C5470B1D6}"/>
              </a:ext>
            </a:extLst>
          </p:cNvPr>
          <p:cNvSpPr txBox="1"/>
          <p:nvPr/>
        </p:nvSpPr>
        <p:spPr>
          <a:xfrm>
            <a:off x="457200" y="5360476"/>
            <a:ext cx="3382122" cy="1384995"/>
          </a:xfrm>
          <a:prstGeom prst="rect">
            <a:avLst/>
          </a:prstGeom>
          <a:noFill/>
        </p:spPr>
        <p:txBody>
          <a:bodyPr wrap="square">
            <a:spAutoFit/>
          </a:bodyPr>
          <a:lstStyle/>
          <a:p>
            <a:r>
              <a:rPr lang="en-US" altLang="zh-HK" sz="2800" dirty="0">
                <a:latin typeface="Nunito Sans" pitchFamily="2" charset="0"/>
              </a:rPr>
              <a:t>Finally, select </a:t>
            </a:r>
          </a:p>
          <a:p>
            <a:r>
              <a:rPr lang="en-US" altLang="zh-HK" sz="2800" dirty="0">
                <a:latin typeface="Nunito Sans" pitchFamily="2" charset="0"/>
              </a:rPr>
              <a:t>New Table from the pop-up menu</a:t>
            </a:r>
            <a:endParaRPr lang="zh-HK" altLang="en-US" sz="2800" dirty="0">
              <a:latin typeface="Nunito Sans" pitchFamily="2" charset="0"/>
            </a:endParaRPr>
          </a:p>
        </p:txBody>
      </p:sp>
      <p:sp>
        <p:nvSpPr>
          <p:cNvPr id="28" name="Arrow: Down 27">
            <a:extLst>
              <a:ext uri="{FF2B5EF4-FFF2-40B4-BE49-F238E27FC236}">
                <a16:creationId xmlns:a16="http://schemas.microsoft.com/office/drawing/2014/main" id="{97FA4238-EB72-3863-5CD6-6324D2B428F2}"/>
              </a:ext>
            </a:extLst>
          </p:cNvPr>
          <p:cNvSpPr/>
          <p:nvPr/>
        </p:nvSpPr>
        <p:spPr>
          <a:xfrm rot="17853092">
            <a:off x="5497219" y="5639767"/>
            <a:ext cx="441879" cy="826412"/>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 name="Group 2">
            <a:extLst>
              <a:ext uri="{FF2B5EF4-FFF2-40B4-BE49-F238E27FC236}">
                <a16:creationId xmlns:a16="http://schemas.microsoft.com/office/drawing/2014/main" id="{D142D421-FF10-CBEC-17A8-61B9B63DACA4}"/>
              </a:ext>
            </a:extLst>
          </p:cNvPr>
          <p:cNvGrpSpPr/>
          <p:nvPr/>
        </p:nvGrpSpPr>
        <p:grpSpPr>
          <a:xfrm>
            <a:off x="0" y="9539510"/>
            <a:ext cx="18288000" cy="1068264"/>
            <a:chOff x="0" y="0"/>
            <a:chExt cx="6622243" cy="672550"/>
          </a:xfrm>
        </p:grpSpPr>
        <p:sp>
          <p:nvSpPr>
            <p:cNvPr id="3" name="Freeform 3">
              <a:extLst>
                <a:ext uri="{FF2B5EF4-FFF2-40B4-BE49-F238E27FC236}">
                  <a16:creationId xmlns:a16="http://schemas.microsoft.com/office/drawing/2014/main" id="{0B55AC18-3844-73C3-29DB-D5A6CBB4B1E3}"/>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4" name="Slide Number Placeholder 17">
            <a:extLst>
              <a:ext uri="{FF2B5EF4-FFF2-40B4-BE49-F238E27FC236}">
                <a16:creationId xmlns:a16="http://schemas.microsoft.com/office/drawing/2014/main" id="{051547B5-FD82-2633-E993-883AADCB69F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11</a:t>
            </a:fld>
            <a:endParaRPr lang="en-US" sz="2200" dirty="0">
              <a:solidFill>
                <a:schemeClr val="bg1"/>
              </a:solidFill>
              <a:latin typeface="Nunito Sans Semi-Bold" panose="02010600030101010101" charset="0"/>
            </a:endParaRPr>
          </a:p>
        </p:txBody>
      </p:sp>
      <p:grpSp>
        <p:nvGrpSpPr>
          <p:cNvPr id="5" name="Group 6">
            <a:extLst>
              <a:ext uri="{FF2B5EF4-FFF2-40B4-BE49-F238E27FC236}">
                <a16:creationId xmlns:a16="http://schemas.microsoft.com/office/drawing/2014/main" id="{8D9B0ECC-2B6C-5D21-2A20-B7C3B2A46E57}"/>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D18D8B99-4358-7584-57E1-79D95DDC70CA}"/>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2325D75-A658-E095-72BB-41139784CE1C}"/>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EF4BE974-F183-313C-2BBC-B5C570E504C2}"/>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340698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8648700" cy="1015663"/>
          </a:xfrm>
          <a:prstGeom prst="rect">
            <a:avLst/>
          </a:prstGeom>
          <a:noFill/>
        </p:spPr>
        <p:txBody>
          <a:bodyPr wrap="square">
            <a:spAutoFit/>
          </a:bodyPr>
          <a:lstStyle/>
          <a:p>
            <a:r>
              <a:rPr lang="en-US" altLang="zh-HK" sz="6000" dirty="0" err="1">
                <a:latin typeface="DM Serif Display" pitchFamily="2" charset="0"/>
              </a:rPr>
              <a:t>Navicat’s</a:t>
            </a:r>
            <a:r>
              <a:rPr lang="en-US" altLang="zh-HK" sz="6000" dirty="0">
                <a:latin typeface="DM Serif Display" pitchFamily="2" charset="0"/>
              </a:rPr>
              <a:t> Table Designer</a:t>
            </a:r>
            <a:endParaRPr lang="zh-HK" altLang="en-US" sz="6000" dirty="0">
              <a:latin typeface="DM Serif Display" pitchFamily="2" charset="0"/>
            </a:endParaRPr>
          </a:p>
        </p:txBody>
      </p:sp>
      <p:pic>
        <p:nvPicPr>
          <p:cNvPr id="3" name="Picture 2">
            <a:extLst>
              <a:ext uri="{FF2B5EF4-FFF2-40B4-BE49-F238E27FC236}">
                <a16:creationId xmlns:a16="http://schemas.microsoft.com/office/drawing/2014/main" id="{838397ED-F8A7-9643-C9D3-E33668A19958}"/>
              </a:ext>
            </a:extLst>
          </p:cNvPr>
          <p:cNvPicPr>
            <a:picLocks noChangeAspect="1"/>
          </p:cNvPicPr>
          <p:nvPr/>
        </p:nvPicPr>
        <p:blipFill>
          <a:blip r:embed="rId2"/>
          <a:stretch>
            <a:fillRect/>
          </a:stretch>
        </p:blipFill>
        <p:spPr>
          <a:xfrm>
            <a:off x="3371850" y="3238434"/>
            <a:ext cx="11544300" cy="5722629"/>
          </a:xfrm>
          <a:prstGeom prst="rect">
            <a:avLst/>
          </a:prstGeom>
        </p:spPr>
      </p:pic>
      <p:grpSp>
        <p:nvGrpSpPr>
          <p:cNvPr id="2" name="Group 2">
            <a:extLst>
              <a:ext uri="{FF2B5EF4-FFF2-40B4-BE49-F238E27FC236}">
                <a16:creationId xmlns:a16="http://schemas.microsoft.com/office/drawing/2014/main" id="{E0671431-0942-6A71-C72C-E510AC035EB4}"/>
              </a:ext>
            </a:extLst>
          </p:cNvPr>
          <p:cNvGrpSpPr/>
          <p:nvPr/>
        </p:nvGrpSpPr>
        <p:grpSpPr>
          <a:xfrm>
            <a:off x="0" y="9539510"/>
            <a:ext cx="18288000" cy="1068264"/>
            <a:chOff x="0" y="0"/>
            <a:chExt cx="6622243" cy="672550"/>
          </a:xfrm>
        </p:grpSpPr>
        <p:sp>
          <p:nvSpPr>
            <p:cNvPr id="4" name="Freeform 3">
              <a:extLst>
                <a:ext uri="{FF2B5EF4-FFF2-40B4-BE49-F238E27FC236}">
                  <a16:creationId xmlns:a16="http://schemas.microsoft.com/office/drawing/2014/main" id="{2C92F70E-1A0F-6C95-F35D-875E40A95D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5" name="Slide Number Placeholder 17">
            <a:extLst>
              <a:ext uri="{FF2B5EF4-FFF2-40B4-BE49-F238E27FC236}">
                <a16:creationId xmlns:a16="http://schemas.microsoft.com/office/drawing/2014/main" id="{AE97F208-014B-3022-9E9E-3877A2FB804D}"/>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12</a:t>
            </a:fld>
            <a:endParaRPr lang="en-US" sz="2200" dirty="0">
              <a:solidFill>
                <a:schemeClr val="bg1"/>
              </a:solidFill>
              <a:latin typeface="Nunito Sans Semi-Bold" panose="02010600030101010101" charset="0"/>
            </a:endParaRPr>
          </a:p>
        </p:txBody>
      </p:sp>
      <p:grpSp>
        <p:nvGrpSpPr>
          <p:cNvPr id="6" name="Group 6">
            <a:extLst>
              <a:ext uri="{FF2B5EF4-FFF2-40B4-BE49-F238E27FC236}">
                <a16:creationId xmlns:a16="http://schemas.microsoft.com/office/drawing/2014/main" id="{402D5BEC-2252-16EA-0941-65FD336164B2}"/>
              </a:ext>
            </a:extLst>
          </p:cNvPr>
          <p:cNvGrpSpPr/>
          <p:nvPr/>
        </p:nvGrpSpPr>
        <p:grpSpPr>
          <a:xfrm>
            <a:off x="1017495" y="9624587"/>
            <a:ext cx="354105" cy="354105"/>
            <a:chOff x="0" y="0"/>
            <a:chExt cx="6350000" cy="6350000"/>
          </a:xfrm>
        </p:grpSpPr>
        <p:sp>
          <p:nvSpPr>
            <p:cNvPr id="7" name="Freeform 7">
              <a:extLst>
                <a:ext uri="{FF2B5EF4-FFF2-40B4-BE49-F238E27FC236}">
                  <a16:creationId xmlns:a16="http://schemas.microsoft.com/office/drawing/2014/main" id="{B4061049-5A86-4A1F-E82A-D4B1A8B74C6E}"/>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TextBox 11">
            <a:extLst>
              <a:ext uri="{FF2B5EF4-FFF2-40B4-BE49-F238E27FC236}">
                <a16:creationId xmlns:a16="http://schemas.microsoft.com/office/drawing/2014/main" id="{AEF1AD70-061A-6621-A814-D8358BB48C29}"/>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9" name="Freeform 8">
            <a:extLst>
              <a:ext uri="{FF2B5EF4-FFF2-40B4-BE49-F238E27FC236}">
                <a16:creationId xmlns:a16="http://schemas.microsoft.com/office/drawing/2014/main" id="{F97B3883-FFBC-D972-FFBD-778EDB701E72}"/>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99688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8648700" cy="1015663"/>
          </a:xfrm>
          <a:prstGeom prst="rect">
            <a:avLst/>
          </a:prstGeom>
          <a:noFill/>
        </p:spPr>
        <p:txBody>
          <a:bodyPr wrap="square">
            <a:spAutoFit/>
          </a:bodyPr>
          <a:lstStyle/>
          <a:p>
            <a:r>
              <a:rPr lang="en-US" altLang="zh-HK" sz="6000" dirty="0" err="1">
                <a:latin typeface="DM Serif Display" pitchFamily="2" charset="0"/>
              </a:rPr>
              <a:t>Navicat’s</a:t>
            </a:r>
            <a:r>
              <a:rPr lang="en-US" altLang="zh-HK" sz="6000" dirty="0">
                <a:latin typeface="DM Serif Display" pitchFamily="2" charset="0"/>
              </a:rPr>
              <a:t> Table Designer</a:t>
            </a:r>
            <a:endParaRPr lang="zh-HK" altLang="en-US" sz="6000" dirty="0">
              <a:latin typeface="DM Serif Display" pitchFamily="2" charset="0"/>
            </a:endParaRPr>
          </a:p>
        </p:txBody>
      </p:sp>
      <p:sp>
        <p:nvSpPr>
          <p:cNvPr id="10" name="TextBox 9">
            <a:extLst>
              <a:ext uri="{FF2B5EF4-FFF2-40B4-BE49-F238E27FC236}">
                <a16:creationId xmlns:a16="http://schemas.microsoft.com/office/drawing/2014/main" id="{DD488400-EEA5-8D2E-A06F-22479D4C8728}"/>
              </a:ext>
            </a:extLst>
          </p:cNvPr>
          <p:cNvSpPr txBox="1"/>
          <p:nvPr/>
        </p:nvSpPr>
        <p:spPr>
          <a:xfrm>
            <a:off x="9774890" y="3401299"/>
            <a:ext cx="8037979" cy="1077218"/>
          </a:xfrm>
          <a:prstGeom prst="rect">
            <a:avLst/>
          </a:prstGeom>
          <a:noFill/>
        </p:spPr>
        <p:txBody>
          <a:bodyPr wrap="square">
            <a:spAutoFit/>
          </a:bodyPr>
          <a:lstStyle/>
          <a:p>
            <a:r>
              <a:rPr lang="en-US" altLang="zh-HK" sz="3200" b="1" dirty="0">
                <a:latin typeface="Nunito Sans" pitchFamily="2" charset="0"/>
              </a:rPr>
              <a:t>To reorder fields</a:t>
            </a:r>
            <a:r>
              <a:rPr lang="en-US" altLang="zh-HK" sz="3200" dirty="0">
                <a:latin typeface="Nunito Sans" pitchFamily="2" charset="0"/>
              </a:rPr>
              <a:t>, select a field and click Move Up or Move Down on the toolbar.</a:t>
            </a:r>
          </a:p>
        </p:txBody>
      </p:sp>
      <p:pic>
        <p:nvPicPr>
          <p:cNvPr id="5" name="Picture 4">
            <a:extLst>
              <a:ext uri="{FF2B5EF4-FFF2-40B4-BE49-F238E27FC236}">
                <a16:creationId xmlns:a16="http://schemas.microsoft.com/office/drawing/2014/main" id="{7416FDC7-0C7E-B233-CC25-3F024B261737}"/>
              </a:ext>
            </a:extLst>
          </p:cNvPr>
          <p:cNvPicPr>
            <a:picLocks noChangeAspect="1"/>
          </p:cNvPicPr>
          <p:nvPr/>
        </p:nvPicPr>
        <p:blipFill>
          <a:blip r:embed="rId2"/>
          <a:stretch>
            <a:fillRect/>
          </a:stretch>
        </p:blipFill>
        <p:spPr>
          <a:xfrm>
            <a:off x="3265556" y="5143500"/>
            <a:ext cx="13018668" cy="2483513"/>
          </a:xfrm>
          <a:prstGeom prst="rect">
            <a:avLst/>
          </a:prstGeom>
        </p:spPr>
      </p:pic>
      <p:sp>
        <p:nvSpPr>
          <p:cNvPr id="8" name="TextBox 7">
            <a:extLst>
              <a:ext uri="{FF2B5EF4-FFF2-40B4-BE49-F238E27FC236}">
                <a16:creationId xmlns:a16="http://schemas.microsoft.com/office/drawing/2014/main" id="{D4F59039-F0C9-A751-3CB6-CA82A74C338A}"/>
              </a:ext>
            </a:extLst>
          </p:cNvPr>
          <p:cNvSpPr txBox="1"/>
          <p:nvPr/>
        </p:nvSpPr>
        <p:spPr>
          <a:xfrm>
            <a:off x="1028700" y="3654364"/>
            <a:ext cx="6591300" cy="1077218"/>
          </a:xfrm>
          <a:prstGeom prst="rect">
            <a:avLst/>
          </a:prstGeom>
          <a:noFill/>
        </p:spPr>
        <p:txBody>
          <a:bodyPr wrap="square">
            <a:spAutoFit/>
          </a:bodyPr>
          <a:lstStyle/>
          <a:p>
            <a:r>
              <a:rPr lang="en-US" altLang="zh-HK" sz="3200" b="1" dirty="0">
                <a:latin typeface="Nunito Sans" pitchFamily="2" charset="0"/>
              </a:rPr>
              <a:t>Add a new field </a:t>
            </a:r>
            <a:r>
              <a:rPr lang="en-US" altLang="zh-HK" sz="3200" dirty="0">
                <a:latin typeface="Nunito Sans" pitchFamily="2" charset="0"/>
              </a:rPr>
              <a:t>by clicking the Add Field button on the toolbar</a:t>
            </a:r>
          </a:p>
        </p:txBody>
      </p:sp>
      <p:sp>
        <p:nvSpPr>
          <p:cNvPr id="9" name="Arrow: Down 8">
            <a:extLst>
              <a:ext uri="{FF2B5EF4-FFF2-40B4-BE49-F238E27FC236}">
                <a16:creationId xmlns:a16="http://schemas.microsoft.com/office/drawing/2014/main" id="{70F22083-3D49-5B07-7BE9-8E9A1880E55E}"/>
              </a:ext>
            </a:extLst>
          </p:cNvPr>
          <p:cNvSpPr/>
          <p:nvPr/>
        </p:nvSpPr>
        <p:spPr>
          <a:xfrm rot="19438866">
            <a:off x="4326102" y="4689085"/>
            <a:ext cx="704678" cy="947742"/>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Arrow: Down 10">
            <a:extLst>
              <a:ext uri="{FF2B5EF4-FFF2-40B4-BE49-F238E27FC236}">
                <a16:creationId xmlns:a16="http://schemas.microsoft.com/office/drawing/2014/main" id="{64985571-F182-D517-EF26-9885568F5A81}"/>
              </a:ext>
            </a:extLst>
          </p:cNvPr>
          <p:cNvSpPr/>
          <p:nvPr/>
        </p:nvSpPr>
        <p:spPr>
          <a:xfrm>
            <a:off x="10582835" y="4458346"/>
            <a:ext cx="624371" cy="1161159"/>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Arrow: Down 11">
            <a:extLst>
              <a:ext uri="{FF2B5EF4-FFF2-40B4-BE49-F238E27FC236}">
                <a16:creationId xmlns:a16="http://schemas.microsoft.com/office/drawing/2014/main" id="{665BABC3-336E-CD9B-BD32-1A810AE2CABB}"/>
              </a:ext>
            </a:extLst>
          </p:cNvPr>
          <p:cNvSpPr/>
          <p:nvPr/>
        </p:nvSpPr>
        <p:spPr>
          <a:xfrm rot="10800000">
            <a:off x="5887807" y="6011069"/>
            <a:ext cx="632416" cy="1569660"/>
          </a:xfrm>
          <a:prstGeom prst="downArrow">
            <a:avLst>
              <a:gd name="adj1" fmla="val 50000"/>
              <a:gd name="adj2" fmla="val 50000"/>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TextBox 12">
            <a:extLst>
              <a:ext uri="{FF2B5EF4-FFF2-40B4-BE49-F238E27FC236}">
                <a16:creationId xmlns:a16="http://schemas.microsoft.com/office/drawing/2014/main" id="{DD740585-53CA-A8C9-7DB5-F9646002F5A8}"/>
              </a:ext>
            </a:extLst>
          </p:cNvPr>
          <p:cNvSpPr txBox="1"/>
          <p:nvPr/>
        </p:nvSpPr>
        <p:spPr>
          <a:xfrm>
            <a:off x="4945186" y="7798431"/>
            <a:ext cx="8037979" cy="1569660"/>
          </a:xfrm>
          <a:prstGeom prst="rect">
            <a:avLst/>
          </a:prstGeom>
          <a:noFill/>
        </p:spPr>
        <p:txBody>
          <a:bodyPr wrap="square">
            <a:spAutoFit/>
          </a:bodyPr>
          <a:lstStyle/>
          <a:p>
            <a:r>
              <a:rPr lang="en-US" altLang="zh-HK" sz="3200" b="1" dirty="0">
                <a:latin typeface="Nunito Sans" pitchFamily="2" charset="0"/>
              </a:rPr>
              <a:t>To insert a new field</a:t>
            </a:r>
            <a:r>
              <a:rPr lang="en-US" altLang="zh-HK" sz="3200" dirty="0">
                <a:latin typeface="Nunito Sans" pitchFamily="2" charset="0"/>
              </a:rPr>
              <a:t> between existing ones, click the desired spot and use the Insert Field button.</a:t>
            </a:r>
          </a:p>
        </p:txBody>
      </p:sp>
      <p:sp>
        <p:nvSpPr>
          <p:cNvPr id="14" name="Arrow: Down 13">
            <a:extLst>
              <a:ext uri="{FF2B5EF4-FFF2-40B4-BE49-F238E27FC236}">
                <a16:creationId xmlns:a16="http://schemas.microsoft.com/office/drawing/2014/main" id="{B8FE6DC2-37A0-8B48-A8D7-88F41C8C2633}"/>
              </a:ext>
            </a:extLst>
          </p:cNvPr>
          <p:cNvSpPr/>
          <p:nvPr/>
        </p:nvSpPr>
        <p:spPr>
          <a:xfrm>
            <a:off x="12336382" y="4519837"/>
            <a:ext cx="624371" cy="1161159"/>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 name="Group 2">
            <a:extLst>
              <a:ext uri="{FF2B5EF4-FFF2-40B4-BE49-F238E27FC236}">
                <a16:creationId xmlns:a16="http://schemas.microsoft.com/office/drawing/2014/main" id="{E61B141A-9256-97B1-D646-219DCBF93B0B}"/>
              </a:ext>
            </a:extLst>
          </p:cNvPr>
          <p:cNvGrpSpPr/>
          <p:nvPr/>
        </p:nvGrpSpPr>
        <p:grpSpPr>
          <a:xfrm>
            <a:off x="0" y="9539510"/>
            <a:ext cx="18288000" cy="1068264"/>
            <a:chOff x="0" y="0"/>
            <a:chExt cx="6622243" cy="672550"/>
          </a:xfrm>
        </p:grpSpPr>
        <p:sp>
          <p:nvSpPr>
            <p:cNvPr id="3" name="Freeform 3">
              <a:extLst>
                <a:ext uri="{FF2B5EF4-FFF2-40B4-BE49-F238E27FC236}">
                  <a16:creationId xmlns:a16="http://schemas.microsoft.com/office/drawing/2014/main" id="{B5875B9A-9390-4568-E868-AD5B78A3832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4" name="Slide Number Placeholder 17">
            <a:extLst>
              <a:ext uri="{FF2B5EF4-FFF2-40B4-BE49-F238E27FC236}">
                <a16:creationId xmlns:a16="http://schemas.microsoft.com/office/drawing/2014/main" id="{5DCC3FE9-DDE8-EF56-178F-94AE4486F01E}"/>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13</a:t>
            </a:fld>
            <a:endParaRPr lang="en-US" sz="2200" dirty="0">
              <a:solidFill>
                <a:schemeClr val="bg1"/>
              </a:solidFill>
              <a:latin typeface="Nunito Sans Semi-Bold" panose="02010600030101010101" charset="0"/>
            </a:endParaRPr>
          </a:p>
        </p:txBody>
      </p:sp>
      <p:grpSp>
        <p:nvGrpSpPr>
          <p:cNvPr id="6" name="Group 6">
            <a:extLst>
              <a:ext uri="{FF2B5EF4-FFF2-40B4-BE49-F238E27FC236}">
                <a16:creationId xmlns:a16="http://schemas.microsoft.com/office/drawing/2014/main" id="{319A49D2-CFF3-6AA7-A4DB-692F36169842}"/>
              </a:ext>
            </a:extLst>
          </p:cNvPr>
          <p:cNvGrpSpPr/>
          <p:nvPr/>
        </p:nvGrpSpPr>
        <p:grpSpPr>
          <a:xfrm>
            <a:off x="1017495" y="9624587"/>
            <a:ext cx="354105" cy="354105"/>
            <a:chOff x="0" y="0"/>
            <a:chExt cx="6350000" cy="6350000"/>
          </a:xfrm>
        </p:grpSpPr>
        <p:sp>
          <p:nvSpPr>
            <p:cNvPr id="7" name="Freeform 7">
              <a:extLst>
                <a:ext uri="{FF2B5EF4-FFF2-40B4-BE49-F238E27FC236}">
                  <a16:creationId xmlns:a16="http://schemas.microsoft.com/office/drawing/2014/main" id="{8AA312C2-5DE2-BB57-D9C7-92630F79DB6A}"/>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5" name="TextBox 11">
            <a:extLst>
              <a:ext uri="{FF2B5EF4-FFF2-40B4-BE49-F238E27FC236}">
                <a16:creationId xmlns:a16="http://schemas.microsoft.com/office/drawing/2014/main" id="{248993AC-F662-BFEA-1508-65CC55EC5884}"/>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6" name="Freeform 8">
            <a:extLst>
              <a:ext uri="{FF2B5EF4-FFF2-40B4-BE49-F238E27FC236}">
                <a16:creationId xmlns:a16="http://schemas.microsoft.com/office/drawing/2014/main" id="{387F0162-7628-42ED-981D-B016FA0223D8}"/>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289044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4" name="TextBox 3">
            <a:extLst>
              <a:ext uri="{FF2B5EF4-FFF2-40B4-BE49-F238E27FC236}">
                <a16:creationId xmlns:a16="http://schemas.microsoft.com/office/drawing/2014/main" id="{E9524B6A-1480-6A15-C1A2-65AA6F11F8A5}"/>
              </a:ext>
            </a:extLst>
          </p:cNvPr>
          <p:cNvSpPr txBox="1"/>
          <p:nvPr/>
        </p:nvSpPr>
        <p:spPr>
          <a:xfrm>
            <a:off x="1055594" y="1828280"/>
            <a:ext cx="14973300" cy="584775"/>
          </a:xfrm>
          <a:prstGeom prst="rect">
            <a:avLst/>
          </a:prstGeom>
          <a:noFill/>
        </p:spPr>
        <p:txBody>
          <a:bodyPr wrap="square">
            <a:spAutoFit/>
          </a:bodyPr>
          <a:lstStyle/>
          <a:p>
            <a:r>
              <a:rPr lang="en-US" altLang="zh-HK" sz="3200" b="1" dirty="0">
                <a:latin typeface="Nunito Sans" pitchFamily="2" charset="0"/>
              </a:rPr>
              <a:t>Creating a database table to manage information about your pets</a:t>
            </a:r>
            <a:endParaRPr lang="zh-HK" altLang="en-US" sz="3200" b="1" dirty="0">
              <a:latin typeface="Nunito Sans" pitchFamily="2" charset="0"/>
            </a:endParaRPr>
          </a:p>
        </p:txBody>
      </p:sp>
      <p:sp>
        <p:nvSpPr>
          <p:cNvPr id="6" name="TextBox 5">
            <a:extLst>
              <a:ext uri="{FF2B5EF4-FFF2-40B4-BE49-F238E27FC236}">
                <a16:creationId xmlns:a16="http://schemas.microsoft.com/office/drawing/2014/main" id="{508AEF21-2346-7F88-E447-19BB4B6F081B}"/>
              </a:ext>
            </a:extLst>
          </p:cNvPr>
          <p:cNvSpPr txBox="1"/>
          <p:nvPr/>
        </p:nvSpPr>
        <p:spPr>
          <a:xfrm>
            <a:off x="1092200" y="2880929"/>
            <a:ext cx="14592300" cy="1077218"/>
          </a:xfrm>
          <a:prstGeom prst="rect">
            <a:avLst/>
          </a:prstGeom>
          <a:noFill/>
        </p:spPr>
        <p:txBody>
          <a:bodyPr wrap="square">
            <a:spAutoFit/>
          </a:bodyPr>
          <a:lstStyle/>
          <a:p>
            <a:r>
              <a:rPr lang="en-US" altLang="zh-HK" sz="3200" dirty="0">
                <a:latin typeface="Nunito Sans" pitchFamily="2" charset="0"/>
              </a:rPr>
              <a:t>The "pets" table will act as a central repository where you can track key details about each animal. </a:t>
            </a:r>
            <a:endParaRPr lang="zh-HK" altLang="en-US" sz="3200" dirty="0">
              <a:latin typeface="Nunito Sans" pitchFamily="2" charset="0"/>
            </a:endParaRPr>
          </a:p>
        </p:txBody>
      </p:sp>
      <p:sp>
        <p:nvSpPr>
          <p:cNvPr id="8" name="TextBox 7">
            <a:extLst>
              <a:ext uri="{FF2B5EF4-FFF2-40B4-BE49-F238E27FC236}">
                <a16:creationId xmlns:a16="http://schemas.microsoft.com/office/drawing/2014/main" id="{A65F765C-3BF9-25D6-954D-2A00505D8EB6}"/>
              </a:ext>
            </a:extLst>
          </p:cNvPr>
          <p:cNvSpPr txBox="1"/>
          <p:nvPr/>
        </p:nvSpPr>
        <p:spPr>
          <a:xfrm>
            <a:off x="1115060" y="4785227"/>
            <a:ext cx="9144000" cy="1815882"/>
          </a:xfrm>
          <a:prstGeom prst="rect">
            <a:avLst/>
          </a:prstGeom>
          <a:noFill/>
        </p:spPr>
        <p:txBody>
          <a:bodyPr wrap="square">
            <a:spAutoFit/>
          </a:bodyPr>
          <a:lstStyle/>
          <a:p>
            <a:pPr marL="457200" indent="-457200">
              <a:buFont typeface="Arial" panose="020B0604020202020204" pitchFamily="34" charset="0"/>
              <a:buChar char="•"/>
            </a:pPr>
            <a:r>
              <a:rPr lang="en-US" altLang="zh-HK" sz="2800" dirty="0">
                <a:latin typeface="Nunito Sans Semi-Bold" panose="02010600030101010101" charset="0"/>
              </a:rPr>
              <a:t>Each animal's name</a:t>
            </a:r>
          </a:p>
          <a:p>
            <a:pPr marL="457200" indent="-457200">
              <a:buFont typeface="Arial" panose="020B0604020202020204" pitchFamily="34" charset="0"/>
              <a:buChar char="•"/>
            </a:pPr>
            <a:r>
              <a:rPr lang="en-US" altLang="zh-HK" sz="2800" dirty="0">
                <a:latin typeface="Nunito Sans Semi-Bold" panose="02010600030101010101" charset="0"/>
              </a:rPr>
              <a:t>Each animal's owner</a:t>
            </a:r>
          </a:p>
          <a:p>
            <a:pPr marL="457200" indent="-457200">
              <a:buFont typeface="Arial" panose="020B0604020202020204" pitchFamily="34" charset="0"/>
              <a:buChar char="•"/>
            </a:pPr>
            <a:r>
              <a:rPr lang="en-US" altLang="zh-HK" sz="2800" dirty="0">
                <a:latin typeface="Nunito Sans Semi-Bold" panose="02010600030101010101" charset="0"/>
              </a:rPr>
              <a:t>Species</a:t>
            </a:r>
          </a:p>
          <a:p>
            <a:pPr marL="457200" indent="-457200">
              <a:buFont typeface="Arial" panose="020B0604020202020204" pitchFamily="34" charset="0"/>
              <a:buChar char="•"/>
            </a:pPr>
            <a:r>
              <a:rPr lang="en-US" altLang="zh-HK" sz="2800" dirty="0">
                <a:latin typeface="Nunito Sans Semi-Bold" panose="02010600030101010101" charset="0"/>
              </a:rPr>
              <a:t>Sex</a:t>
            </a:r>
          </a:p>
        </p:txBody>
      </p:sp>
      <p:sp>
        <p:nvSpPr>
          <p:cNvPr id="10" name="TextBox 9">
            <a:extLst>
              <a:ext uri="{FF2B5EF4-FFF2-40B4-BE49-F238E27FC236}">
                <a16:creationId xmlns:a16="http://schemas.microsoft.com/office/drawing/2014/main" id="{D41047CA-2261-95D2-A3A3-D1381071C653}"/>
              </a:ext>
            </a:extLst>
          </p:cNvPr>
          <p:cNvSpPr txBox="1"/>
          <p:nvPr/>
        </p:nvSpPr>
        <p:spPr>
          <a:xfrm>
            <a:off x="1115060" y="7053839"/>
            <a:ext cx="1295400" cy="646331"/>
          </a:xfrm>
          <a:prstGeom prst="rect">
            <a:avLst/>
          </a:prstGeom>
          <a:noFill/>
        </p:spPr>
        <p:txBody>
          <a:bodyPr wrap="square">
            <a:spAutoFit/>
          </a:bodyPr>
          <a:lstStyle/>
          <a:p>
            <a:r>
              <a:rPr lang="en-US" altLang="zh-HK" sz="3600" dirty="0">
                <a:latin typeface="Nunito Sans Semi-Bold" panose="02010600030101010101" charset="0"/>
              </a:rPr>
              <a:t>Age?</a:t>
            </a:r>
            <a:endParaRPr lang="zh-HK" altLang="en-US" sz="3600" dirty="0">
              <a:latin typeface="Nunito Sans Semi-Bold" panose="02010600030101010101" charset="0"/>
            </a:endParaRPr>
          </a:p>
        </p:txBody>
      </p:sp>
      <p:sp>
        <p:nvSpPr>
          <p:cNvPr id="12" name="TextBox 11">
            <a:extLst>
              <a:ext uri="{FF2B5EF4-FFF2-40B4-BE49-F238E27FC236}">
                <a16:creationId xmlns:a16="http://schemas.microsoft.com/office/drawing/2014/main" id="{8411B842-CB3A-D65C-4ECF-E4114FE03F2B}"/>
              </a:ext>
            </a:extLst>
          </p:cNvPr>
          <p:cNvSpPr txBox="1"/>
          <p:nvPr/>
        </p:nvSpPr>
        <p:spPr>
          <a:xfrm>
            <a:off x="1115060" y="7869623"/>
            <a:ext cx="6705600" cy="954107"/>
          </a:xfrm>
          <a:prstGeom prst="rect">
            <a:avLst/>
          </a:prstGeom>
          <a:noFill/>
        </p:spPr>
        <p:txBody>
          <a:bodyPr wrap="square">
            <a:spAutoFit/>
          </a:bodyPr>
          <a:lstStyle/>
          <a:p>
            <a:r>
              <a:rPr lang="en-US" altLang="zh-HK" sz="2800" dirty="0"/>
              <a:t>Age changes as time passes, which means you'd have to update your records often.</a:t>
            </a:r>
            <a:endParaRPr lang="zh-HK" altLang="en-US" sz="2800" dirty="0"/>
          </a:p>
        </p:txBody>
      </p:sp>
      <p:sp>
        <p:nvSpPr>
          <p:cNvPr id="14" name="TextBox 13">
            <a:extLst>
              <a:ext uri="{FF2B5EF4-FFF2-40B4-BE49-F238E27FC236}">
                <a16:creationId xmlns:a16="http://schemas.microsoft.com/office/drawing/2014/main" id="{4B64E634-F183-7223-AC6D-839AA6355296}"/>
              </a:ext>
            </a:extLst>
          </p:cNvPr>
          <p:cNvSpPr txBox="1"/>
          <p:nvPr/>
        </p:nvSpPr>
        <p:spPr>
          <a:xfrm>
            <a:off x="14484798" y="6229134"/>
            <a:ext cx="3048000" cy="1077218"/>
          </a:xfrm>
          <a:prstGeom prst="rect">
            <a:avLst/>
          </a:prstGeom>
          <a:noFill/>
        </p:spPr>
        <p:txBody>
          <a:bodyPr wrap="square">
            <a:spAutoFit/>
          </a:bodyPr>
          <a:lstStyle/>
          <a:p>
            <a:pPr marL="457200" indent="-457200">
              <a:buFont typeface="Arial" panose="020B0604020202020204" pitchFamily="34" charset="0"/>
              <a:buChar char="•"/>
            </a:pPr>
            <a:r>
              <a:rPr lang="en-US" altLang="zh-HK" sz="3200" dirty="0">
                <a:latin typeface="Nunito Sans Semi-Bold" panose="02010600030101010101" charset="0"/>
              </a:rPr>
              <a:t>Birth date</a:t>
            </a:r>
          </a:p>
          <a:p>
            <a:pPr marL="457200" indent="-457200">
              <a:buFont typeface="Arial" panose="020B0604020202020204" pitchFamily="34" charset="0"/>
              <a:buChar char="•"/>
            </a:pPr>
            <a:r>
              <a:rPr lang="en-US" altLang="zh-HK" sz="3200" dirty="0">
                <a:latin typeface="Nunito Sans Semi-Bold" panose="02010600030101010101" charset="0"/>
              </a:rPr>
              <a:t>Death date</a:t>
            </a:r>
            <a:endParaRPr lang="zh-HK" altLang="en-US" sz="3200" dirty="0">
              <a:latin typeface="Nunito Sans Semi-Bold" panose="02010600030101010101" charset="0"/>
            </a:endParaRPr>
          </a:p>
        </p:txBody>
      </p:sp>
      <p:pic>
        <p:nvPicPr>
          <p:cNvPr id="6154" name="Picture 10" descr="Cartoon Animal PNGs for Free Download">
            <a:extLst>
              <a:ext uri="{FF2B5EF4-FFF2-40B4-BE49-F238E27FC236}">
                <a16:creationId xmlns:a16="http://schemas.microsoft.com/office/drawing/2014/main" id="{1B709205-C199-954B-5900-C0191E717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066" y="4822217"/>
            <a:ext cx="2114550" cy="2162175"/>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Cartoon Animal PNGs for Free Download">
            <a:extLst>
              <a:ext uri="{FF2B5EF4-FFF2-40B4-BE49-F238E27FC236}">
                <a16:creationId xmlns:a16="http://schemas.microsoft.com/office/drawing/2014/main" id="{59CE80B7-DAC5-6401-2CF0-AAA12ABA6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1257" y="465673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22" descr="Panda Cartoon PNG Transparent Images Free Download | Vector Files | Pngtree">
            <a:extLst>
              <a:ext uri="{FF2B5EF4-FFF2-40B4-BE49-F238E27FC236}">
                <a16:creationId xmlns:a16="http://schemas.microsoft.com/office/drawing/2014/main" id="{6512BBE4-9E93-2946-DE2D-A74AB42E2650}"/>
              </a:ext>
            </a:extLst>
          </p:cNvPr>
          <p:cNvSpPr>
            <a:spLocks noChangeAspect="1" noChangeArrowheads="1"/>
          </p:cNvSpPr>
          <p:nvPr/>
        </p:nvSpPr>
        <p:spPr bwMode="auto">
          <a:xfrm>
            <a:off x="9051066" y="454243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HK" altLang="en-US"/>
          </a:p>
        </p:txBody>
      </p:sp>
      <p:pic>
        <p:nvPicPr>
          <p:cNvPr id="6170" name="Picture 26" descr="Sleeping cartoon panda">
            <a:extLst>
              <a:ext uri="{FF2B5EF4-FFF2-40B4-BE49-F238E27FC236}">
                <a16:creationId xmlns:a16="http://schemas.microsoft.com/office/drawing/2014/main" id="{C2BCA382-4D98-D148-BD25-FA1E9835F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1660" y="3979421"/>
            <a:ext cx="3543300" cy="35433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5DCBB96E-B1D4-96EC-70A2-8FF676807126}"/>
              </a:ext>
            </a:extLst>
          </p:cNvPr>
          <p:cNvSpPr txBox="1"/>
          <p:nvPr/>
        </p:nvSpPr>
        <p:spPr>
          <a:xfrm>
            <a:off x="11714704" y="7392569"/>
            <a:ext cx="5962650" cy="954107"/>
          </a:xfrm>
          <a:prstGeom prst="rect">
            <a:avLst/>
          </a:prstGeom>
          <a:noFill/>
        </p:spPr>
        <p:txBody>
          <a:bodyPr wrap="square">
            <a:spAutoFit/>
          </a:bodyPr>
          <a:lstStyle/>
          <a:p>
            <a:pPr algn="r"/>
            <a:r>
              <a:rPr lang="en-US" altLang="zh-HK" sz="2800" dirty="0">
                <a:latin typeface="Nunito Sans" pitchFamily="2" charset="0"/>
              </a:rPr>
              <a:t>Accurate age calculations and reminders for pet birthdays.</a:t>
            </a:r>
            <a:endParaRPr lang="zh-HK" altLang="en-US" sz="2800" dirty="0">
              <a:latin typeface="Nunito Sans" pitchFamily="2" charset="0"/>
            </a:endParaRPr>
          </a:p>
        </p:txBody>
      </p:sp>
      <p:grpSp>
        <p:nvGrpSpPr>
          <p:cNvPr id="25" name="Group 4">
            <a:extLst>
              <a:ext uri="{FF2B5EF4-FFF2-40B4-BE49-F238E27FC236}">
                <a16:creationId xmlns:a16="http://schemas.microsoft.com/office/drawing/2014/main" id="{C07B4D10-C118-3B86-10F1-5DBC13A943A1}"/>
              </a:ext>
            </a:extLst>
          </p:cNvPr>
          <p:cNvGrpSpPr/>
          <p:nvPr/>
        </p:nvGrpSpPr>
        <p:grpSpPr>
          <a:xfrm>
            <a:off x="0" y="-505337"/>
            <a:ext cx="18294312" cy="1823762"/>
            <a:chOff x="0" y="0"/>
            <a:chExt cx="6624529" cy="660400"/>
          </a:xfrm>
        </p:grpSpPr>
        <p:sp>
          <p:nvSpPr>
            <p:cNvPr id="26" name="Freeform 5">
              <a:extLst>
                <a:ext uri="{FF2B5EF4-FFF2-40B4-BE49-F238E27FC236}">
                  <a16:creationId xmlns:a16="http://schemas.microsoft.com/office/drawing/2014/main" id="{9481537D-6403-5759-8CCC-D37C82C1FD50}"/>
                </a:ext>
              </a:extLst>
            </p:cNvPr>
            <p:cNvSpPr/>
            <p:nvPr/>
          </p:nvSpPr>
          <p:spPr>
            <a:xfrm>
              <a:off x="0" y="0"/>
              <a:ext cx="6624530" cy="660400"/>
            </a:xfrm>
            <a:custGeom>
              <a:avLst/>
              <a:gdLst/>
              <a:ahLst/>
              <a:cxnLst/>
              <a:rect l="l" t="t" r="r" b="b"/>
              <a:pathLst>
                <a:path w="6624530" h="660400">
                  <a:moveTo>
                    <a:pt x="6500069" y="660400"/>
                  </a:moveTo>
                  <a:lnTo>
                    <a:pt x="124460" y="660400"/>
                  </a:lnTo>
                  <a:cubicBezTo>
                    <a:pt x="55880" y="660400"/>
                    <a:pt x="0" y="604520"/>
                    <a:pt x="0" y="535940"/>
                  </a:cubicBezTo>
                  <a:lnTo>
                    <a:pt x="0" y="124460"/>
                  </a:lnTo>
                  <a:cubicBezTo>
                    <a:pt x="0" y="55880"/>
                    <a:pt x="55880" y="0"/>
                    <a:pt x="124460" y="0"/>
                  </a:cubicBezTo>
                  <a:lnTo>
                    <a:pt x="6500070" y="0"/>
                  </a:lnTo>
                  <a:cubicBezTo>
                    <a:pt x="6568649" y="0"/>
                    <a:pt x="6624530" y="55880"/>
                    <a:pt x="6624530" y="124460"/>
                  </a:cubicBezTo>
                  <a:lnTo>
                    <a:pt x="6624530" y="535940"/>
                  </a:lnTo>
                  <a:cubicBezTo>
                    <a:pt x="6624530" y="604520"/>
                    <a:pt x="6568649" y="660400"/>
                    <a:pt x="6500070" y="660400"/>
                  </a:cubicBezTo>
                  <a:close/>
                </a:path>
              </a:pathLst>
            </a:custGeom>
            <a:solidFill>
              <a:srgbClr val="C15841"/>
            </a:solidFill>
          </p:spPr>
        </p:sp>
      </p:grpSp>
      <p:sp>
        <p:nvSpPr>
          <p:cNvPr id="21" name="TextBox 20">
            <a:extLst>
              <a:ext uri="{FF2B5EF4-FFF2-40B4-BE49-F238E27FC236}">
                <a16:creationId xmlns:a16="http://schemas.microsoft.com/office/drawing/2014/main" id="{B365A7B7-1745-87F9-5E1B-6354545757C9}"/>
              </a:ext>
            </a:extLst>
          </p:cNvPr>
          <p:cNvSpPr txBox="1"/>
          <p:nvPr/>
        </p:nvSpPr>
        <p:spPr>
          <a:xfrm>
            <a:off x="1028700" y="-206759"/>
            <a:ext cx="3848100" cy="1015663"/>
          </a:xfrm>
          <a:prstGeom prst="rect">
            <a:avLst/>
          </a:prstGeom>
          <a:noFill/>
        </p:spPr>
        <p:txBody>
          <a:bodyPr wrap="square">
            <a:spAutoFit/>
          </a:bodyPr>
          <a:lstStyle/>
          <a:p>
            <a:r>
              <a:rPr lang="en-US" altLang="zh-HK" sz="6000" dirty="0">
                <a:solidFill>
                  <a:schemeClr val="bg1">
                    <a:lumMod val="95000"/>
                  </a:schemeClr>
                </a:solidFill>
                <a:latin typeface="DM Serif Display" pitchFamily="2" charset="0"/>
              </a:rPr>
              <a:t>Exercise 1</a:t>
            </a:r>
            <a:endParaRPr lang="zh-HK" altLang="en-US" sz="6000" dirty="0">
              <a:solidFill>
                <a:schemeClr val="bg1">
                  <a:lumMod val="95000"/>
                </a:schemeClr>
              </a:solidFill>
              <a:latin typeface="DM Serif Display" pitchFamily="2" charset="0"/>
            </a:endParaRPr>
          </a:p>
        </p:txBody>
      </p:sp>
      <p:grpSp>
        <p:nvGrpSpPr>
          <p:cNvPr id="27" name="Group 6">
            <a:extLst>
              <a:ext uri="{FF2B5EF4-FFF2-40B4-BE49-F238E27FC236}">
                <a16:creationId xmlns:a16="http://schemas.microsoft.com/office/drawing/2014/main" id="{528CDA10-A939-B2B4-CD5A-FD4D820449AA}"/>
              </a:ext>
            </a:extLst>
          </p:cNvPr>
          <p:cNvGrpSpPr/>
          <p:nvPr/>
        </p:nvGrpSpPr>
        <p:grpSpPr>
          <a:xfrm>
            <a:off x="674595" y="9697156"/>
            <a:ext cx="354105" cy="354105"/>
            <a:chOff x="0" y="0"/>
            <a:chExt cx="6350000" cy="6350000"/>
          </a:xfrm>
        </p:grpSpPr>
        <p:sp>
          <p:nvSpPr>
            <p:cNvPr id="28" name="Freeform 7">
              <a:extLst>
                <a:ext uri="{FF2B5EF4-FFF2-40B4-BE49-F238E27FC236}">
                  <a16:creationId xmlns:a16="http://schemas.microsoft.com/office/drawing/2014/main" id="{8E5D69A4-3393-0BE7-F91D-D87E26AEF86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29" name="TextBox 11">
            <a:extLst>
              <a:ext uri="{FF2B5EF4-FFF2-40B4-BE49-F238E27FC236}">
                <a16:creationId xmlns:a16="http://schemas.microsoft.com/office/drawing/2014/main" id="{A9AEDDFD-D167-4F30-7A89-2B0AC70C1093}"/>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30" name="Freeform 8">
            <a:extLst>
              <a:ext uri="{FF2B5EF4-FFF2-40B4-BE49-F238E27FC236}">
                <a16:creationId xmlns:a16="http://schemas.microsoft.com/office/drawing/2014/main" id="{EAB233CD-4AD3-420E-B97F-A05525367A18}"/>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 name="Slide Number Placeholder 17">
            <a:extLst>
              <a:ext uri="{FF2B5EF4-FFF2-40B4-BE49-F238E27FC236}">
                <a16:creationId xmlns:a16="http://schemas.microsoft.com/office/drawing/2014/main" id="{80292CBC-9C4C-9BE6-B4A9-02C1FDD30D3D}"/>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14</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219151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3848100" cy="1015663"/>
          </a:xfrm>
          <a:prstGeom prst="rect">
            <a:avLst/>
          </a:prstGeom>
          <a:noFill/>
        </p:spPr>
        <p:txBody>
          <a:bodyPr wrap="square">
            <a:spAutoFit/>
          </a:bodyPr>
          <a:lstStyle/>
          <a:p>
            <a:r>
              <a:rPr lang="en-US" altLang="zh-HK" sz="6000" dirty="0">
                <a:latin typeface="DM Serif Display" pitchFamily="2" charset="0"/>
              </a:rPr>
              <a:t>Exercise 1</a:t>
            </a:r>
            <a:endParaRPr lang="zh-HK" altLang="en-US" sz="6000" dirty="0">
              <a:latin typeface="DM Serif Display" pitchFamily="2" charset="0"/>
            </a:endParaRPr>
          </a:p>
        </p:txBody>
      </p:sp>
      <p:sp>
        <p:nvSpPr>
          <p:cNvPr id="4" name="TextBox 3">
            <a:extLst>
              <a:ext uri="{FF2B5EF4-FFF2-40B4-BE49-F238E27FC236}">
                <a16:creationId xmlns:a16="http://schemas.microsoft.com/office/drawing/2014/main" id="{E9524B6A-1480-6A15-C1A2-65AA6F11F8A5}"/>
              </a:ext>
            </a:extLst>
          </p:cNvPr>
          <p:cNvSpPr txBox="1"/>
          <p:nvPr/>
        </p:nvSpPr>
        <p:spPr>
          <a:xfrm>
            <a:off x="1055594" y="2721491"/>
            <a:ext cx="14973300" cy="584775"/>
          </a:xfrm>
          <a:prstGeom prst="rect">
            <a:avLst/>
          </a:prstGeom>
          <a:noFill/>
        </p:spPr>
        <p:txBody>
          <a:bodyPr wrap="square">
            <a:spAutoFit/>
          </a:bodyPr>
          <a:lstStyle/>
          <a:p>
            <a:r>
              <a:rPr lang="en-US" altLang="zh-HK" sz="3200" b="1" dirty="0">
                <a:latin typeface="Nunito Sans" pitchFamily="2" charset="0"/>
              </a:rPr>
              <a:t>Creating a database table to manage information about your pets</a:t>
            </a:r>
            <a:endParaRPr lang="zh-HK" altLang="en-US" sz="3200" b="1" dirty="0">
              <a:latin typeface="Nunito Sans" pitchFamily="2" charset="0"/>
            </a:endParaRPr>
          </a:p>
        </p:txBody>
      </p:sp>
      <p:sp>
        <p:nvSpPr>
          <p:cNvPr id="5" name="TextBox 4">
            <a:extLst>
              <a:ext uri="{FF2B5EF4-FFF2-40B4-BE49-F238E27FC236}">
                <a16:creationId xmlns:a16="http://schemas.microsoft.com/office/drawing/2014/main" id="{ACF95E24-71BE-9B3E-6F5E-7A774A150BCD}"/>
              </a:ext>
            </a:extLst>
          </p:cNvPr>
          <p:cNvSpPr txBox="1"/>
          <p:nvPr/>
        </p:nvSpPr>
        <p:spPr>
          <a:xfrm>
            <a:off x="12268200" y="3467474"/>
            <a:ext cx="5663453" cy="4524315"/>
          </a:xfrm>
          <a:prstGeom prst="rect">
            <a:avLst/>
          </a:prstGeom>
          <a:noFill/>
        </p:spPr>
        <p:txBody>
          <a:bodyPr wrap="square">
            <a:spAutoFit/>
          </a:bodyPr>
          <a:lstStyle/>
          <a:p>
            <a:r>
              <a:rPr lang="en-US" altLang="zh-HK" sz="2400" dirty="0">
                <a:latin typeface="Nunito Sans" pitchFamily="2" charset="0"/>
              </a:rPr>
              <a:t>VARCHAR is a good choice for the name, owner, and species columns because the column values vary in length.</a:t>
            </a:r>
          </a:p>
          <a:p>
            <a:endParaRPr lang="en-US" altLang="zh-HK" sz="2400" dirty="0">
              <a:latin typeface="Nunito Sans" pitchFamily="2" charset="0"/>
            </a:endParaRPr>
          </a:p>
          <a:p>
            <a:r>
              <a:rPr lang="en-US" altLang="zh-HK" sz="2400" dirty="0">
                <a:latin typeface="Nunito Sans" pitchFamily="2" charset="0"/>
              </a:rPr>
              <a:t>The lengths in those column definitions need not all be the same, and need not be 20. </a:t>
            </a:r>
          </a:p>
          <a:p>
            <a:endParaRPr lang="en-US" altLang="zh-HK" sz="2400" dirty="0">
              <a:latin typeface="Nunito Sans" pitchFamily="2" charset="0"/>
            </a:endParaRPr>
          </a:p>
          <a:p>
            <a:r>
              <a:rPr lang="en-US" altLang="zh-HK" sz="2400" dirty="0">
                <a:latin typeface="Nunito Sans" pitchFamily="2" charset="0"/>
              </a:rPr>
              <a:t>You can normally pick any length from 1 to 65535, whatever seems most reasonable to you. </a:t>
            </a:r>
            <a:endParaRPr lang="zh-HK" altLang="en-US" sz="2400" dirty="0">
              <a:latin typeface="Nunito Sans" pitchFamily="2" charset="0"/>
            </a:endParaRPr>
          </a:p>
        </p:txBody>
      </p:sp>
      <p:pic>
        <p:nvPicPr>
          <p:cNvPr id="9" name="Picture 8">
            <a:extLst>
              <a:ext uri="{FF2B5EF4-FFF2-40B4-BE49-F238E27FC236}">
                <a16:creationId xmlns:a16="http://schemas.microsoft.com/office/drawing/2014/main" id="{817BC02E-15C2-87DE-0FDF-B2BCB3B95918}"/>
              </a:ext>
            </a:extLst>
          </p:cNvPr>
          <p:cNvPicPr>
            <a:picLocks noChangeAspect="1"/>
          </p:cNvPicPr>
          <p:nvPr/>
        </p:nvPicPr>
        <p:blipFill>
          <a:blip r:embed="rId2"/>
          <a:stretch>
            <a:fillRect/>
          </a:stretch>
        </p:blipFill>
        <p:spPr>
          <a:xfrm>
            <a:off x="1055594" y="3590100"/>
            <a:ext cx="10858500" cy="4348639"/>
          </a:xfrm>
          <a:prstGeom prst="rect">
            <a:avLst/>
          </a:prstGeom>
        </p:spPr>
      </p:pic>
      <p:sp>
        <p:nvSpPr>
          <p:cNvPr id="15" name="TextBox 14">
            <a:extLst>
              <a:ext uri="{FF2B5EF4-FFF2-40B4-BE49-F238E27FC236}">
                <a16:creationId xmlns:a16="http://schemas.microsoft.com/office/drawing/2014/main" id="{ED9C8F61-1F8C-7D05-DC35-0149C6CCF8FA}"/>
              </a:ext>
            </a:extLst>
          </p:cNvPr>
          <p:cNvSpPr txBox="1"/>
          <p:nvPr/>
        </p:nvSpPr>
        <p:spPr>
          <a:xfrm>
            <a:off x="1055594" y="8194457"/>
            <a:ext cx="10603006" cy="1200329"/>
          </a:xfrm>
          <a:prstGeom prst="rect">
            <a:avLst/>
          </a:prstGeom>
          <a:noFill/>
        </p:spPr>
        <p:txBody>
          <a:bodyPr wrap="square">
            <a:spAutoFit/>
          </a:bodyPr>
          <a:lstStyle/>
          <a:p>
            <a:r>
              <a:rPr lang="en-US" altLang="zh-HK" sz="2400" dirty="0">
                <a:latin typeface="Nunito Sans" pitchFamily="2" charset="0"/>
              </a:rPr>
              <a:t>Several types of values can be chosen to represent sex in animal records, such as 'm' and 'f', or perhaps 'male' and 'female'. It is simplest to use the single characters 'm' and 'f’. </a:t>
            </a:r>
            <a:endParaRPr lang="zh-HK" altLang="en-US" sz="2400" dirty="0">
              <a:latin typeface="Nunito Sans" pitchFamily="2" charset="0"/>
            </a:endParaRPr>
          </a:p>
        </p:txBody>
      </p:sp>
      <p:sp>
        <p:nvSpPr>
          <p:cNvPr id="25" name="TextBox 24">
            <a:extLst>
              <a:ext uri="{FF2B5EF4-FFF2-40B4-BE49-F238E27FC236}">
                <a16:creationId xmlns:a16="http://schemas.microsoft.com/office/drawing/2014/main" id="{44B97BA5-E7ED-F88C-C1E2-B89553BF8CEB}"/>
              </a:ext>
            </a:extLst>
          </p:cNvPr>
          <p:cNvSpPr txBox="1"/>
          <p:nvPr/>
        </p:nvSpPr>
        <p:spPr>
          <a:xfrm>
            <a:off x="12250271" y="8137416"/>
            <a:ext cx="5351929" cy="1200329"/>
          </a:xfrm>
          <a:prstGeom prst="rect">
            <a:avLst/>
          </a:prstGeom>
          <a:noFill/>
        </p:spPr>
        <p:txBody>
          <a:bodyPr wrap="square">
            <a:spAutoFit/>
          </a:bodyPr>
          <a:lstStyle/>
          <a:p>
            <a:r>
              <a:rPr lang="en-US" altLang="zh-HK" sz="2400" dirty="0">
                <a:latin typeface="Nunito Sans" pitchFamily="2" charset="0"/>
              </a:rPr>
              <a:t>The use of the DATE data type for the birth and death columns is a fairly obvious choice</a:t>
            </a:r>
            <a:endParaRPr lang="zh-HK" altLang="en-US" sz="2400" dirty="0"/>
          </a:p>
        </p:txBody>
      </p:sp>
      <p:grpSp>
        <p:nvGrpSpPr>
          <p:cNvPr id="2" name="Group 2">
            <a:extLst>
              <a:ext uri="{FF2B5EF4-FFF2-40B4-BE49-F238E27FC236}">
                <a16:creationId xmlns:a16="http://schemas.microsoft.com/office/drawing/2014/main" id="{E7BC286D-E3A7-B556-3F12-0BDAC2FA117C}"/>
              </a:ext>
            </a:extLst>
          </p:cNvPr>
          <p:cNvGrpSpPr/>
          <p:nvPr/>
        </p:nvGrpSpPr>
        <p:grpSpPr>
          <a:xfrm>
            <a:off x="0" y="9539510"/>
            <a:ext cx="18288000" cy="1068264"/>
            <a:chOff x="0" y="0"/>
            <a:chExt cx="6622243" cy="672550"/>
          </a:xfrm>
        </p:grpSpPr>
        <p:sp>
          <p:nvSpPr>
            <p:cNvPr id="3" name="Freeform 3">
              <a:extLst>
                <a:ext uri="{FF2B5EF4-FFF2-40B4-BE49-F238E27FC236}">
                  <a16:creationId xmlns:a16="http://schemas.microsoft.com/office/drawing/2014/main" id="{8998C1BD-457F-7F5D-67A0-25B1D98B73A2}"/>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6" name="Group 6">
            <a:extLst>
              <a:ext uri="{FF2B5EF4-FFF2-40B4-BE49-F238E27FC236}">
                <a16:creationId xmlns:a16="http://schemas.microsoft.com/office/drawing/2014/main" id="{4CD5F369-5E28-936E-8AE1-35CD6F4F58E8}"/>
              </a:ext>
            </a:extLst>
          </p:cNvPr>
          <p:cNvGrpSpPr/>
          <p:nvPr/>
        </p:nvGrpSpPr>
        <p:grpSpPr>
          <a:xfrm>
            <a:off x="674595" y="9697156"/>
            <a:ext cx="354105" cy="354105"/>
            <a:chOff x="0" y="0"/>
            <a:chExt cx="6350000" cy="6350000"/>
          </a:xfrm>
        </p:grpSpPr>
        <p:sp>
          <p:nvSpPr>
            <p:cNvPr id="7" name="Freeform 7">
              <a:extLst>
                <a:ext uri="{FF2B5EF4-FFF2-40B4-BE49-F238E27FC236}">
                  <a16:creationId xmlns:a16="http://schemas.microsoft.com/office/drawing/2014/main" id="{30BEBC14-1373-7EA0-81C4-3DB16790CCE6}"/>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TextBox 11">
            <a:extLst>
              <a:ext uri="{FF2B5EF4-FFF2-40B4-BE49-F238E27FC236}">
                <a16:creationId xmlns:a16="http://schemas.microsoft.com/office/drawing/2014/main" id="{470E50BF-7B19-4B95-63C1-8193F960B81A}"/>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0" name="Freeform 8">
            <a:extLst>
              <a:ext uri="{FF2B5EF4-FFF2-40B4-BE49-F238E27FC236}">
                <a16:creationId xmlns:a16="http://schemas.microsoft.com/office/drawing/2014/main" id="{2EDF5AED-543C-3F72-3432-9B9519113857}"/>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Slide Number Placeholder 17">
            <a:extLst>
              <a:ext uri="{FF2B5EF4-FFF2-40B4-BE49-F238E27FC236}">
                <a16:creationId xmlns:a16="http://schemas.microsoft.com/office/drawing/2014/main" id="{8F5B5C24-2B81-0053-E2DF-97995A099ECA}"/>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15</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3801398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1620500" cy="1015663"/>
          </a:xfrm>
          <a:prstGeom prst="rect">
            <a:avLst/>
          </a:prstGeom>
          <a:noFill/>
        </p:spPr>
        <p:txBody>
          <a:bodyPr wrap="square">
            <a:spAutoFit/>
          </a:bodyPr>
          <a:lstStyle/>
          <a:p>
            <a:r>
              <a:rPr lang="en-US" altLang="zh-HK" sz="6000" dirty="0">
                <a:latin typeface="DM Serif Display" pitchFamily="2" charset="0"/>
              </a:rPr>
              <a:t>NOT NULL constraint  </a:t>
            </a:r>
            <a:endParaRPr lang="zh-HK" altLang="en-US" sz="6000" dirty="0">
              <a:latin typeface="DM Serif Display" pitchFamily="2" charset="0"/>
            </a:endParaRPr>
          </a:p>
        </p:txBody>
      </p:sp>
      <p:sp>
        <p:nvSpPr>
          <p:cNvPr id="4" name="TextBox 3">
            <a:extLst>
              <a:ext uri="{FF2B5EF4-FFF2-40B4-BE49-F238E27FC236}">
                <a16:creationId xmlns:a16="http://schemas.microsoft.com/office/drawing/2014/main" id="{E9524B6A-1480-6A15-C1A2-65AA6F11F8A5}"/>
              </a:ext>
            </a:extLst>
          </p:cNvPr>
          <p:cNvSpPr txBox="1"/>
          <p:nvPr/>
        </p:nvSpPr>
        <p:spPr>
          <a:xfrm>
            <a:off x="1055594" y="2854974"/>
            <a:ext cx="14973300" cy="584775"/>
          </a:xfrm>
          <a:prstGeom prst="rect">
            <a:avLst/>
          </a:prstGeom>
          <a:noFill/>
        </p:spPr>
        <p:txBody>
          <a:bodyPr wrap="square">
            <a:spAutoFit/>
          </a:bodyPr>
          <a:lstStyle/>
          <a:p>
            <a:r>
              <a:rPr lang="en-US" altLang="zh-HK" sz="3200" b="1" dirty="0">
                <a:latin typeface="Nunito Sans" pitchFamily="2" charset="0"/>
              </a:rPr>
              <a:t>To enforces a column to NOT accept NULL values.</a:t>
            </a:r>
            <a:endParaRPr lang="zh-HK" altLang="en-US" sz="3200" b="1" dirty="0">
              <a:latin typeface="Nunito Sans" pitchFamily="2" charset="0"/>
            </a:endParaRPr>
          </a:p>
        </p:txBody>
      </p:sp>
      <p:pic>
        <p:nvPicPr>
          <p:cNvPr id="9" name="Picture 8">
            <a:extLst>
              <a:ext uri="{FF2B5EF4-FFF2-40B4-BE49-F238E27FC236}">
                <a16:creationId xmlns:a16="http://schemas.microsoft.com/office/drawing/2014/main" id="{817BC02E-15C2-87DE-0FDF-B2BCB3B959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12994" y="3793640"/>
            <a:ext cx="10858500" cy="3207266"/>
          </a:xfrm>
          <a:prstGeom prst="rect">
            <a:avLst/>
          </a:prstGeom>
        </p:spPr>
      </p:pic>
      <p:sp>
        <p:nvSpPr>
          <p:cNvPr id="25" name="TextBox 24">
            <a:extLst>
              <a:ext uri="{FF2B5EF4-FFF2-40B4-BE49-F238E27FC236}">
                <a16:creationId xmlns:a16="http://schemas.microsoft.com/office/drawing/2014/main" id="{44B97BA5-E7ED-F88C-C1E2-B89553BF8CEB}"/>
              </a:ext>
            </a:extLst>
          </p:cNvPr>
          <p:cNvSpPr txBox="1"/>
          <p:nvPr/>
        </p:nvSpPr>
        <p:spPr>
          <a:xfrm>
            <a:off x="4953000" y="7488280"/>
            <a:ext cx="8382000" cy="1077218"/>
          </a:xfrm>
          <a:prstGeom prst="rect">
            <a:avLst/>
          </a:prstGeom>
          <a:noFill/>
        </p:spPr>
        <p:txBody>
          <a:bodyPr wrap="square">
            <a:spAutoFit/>
          </a:bodyPr>
          <a:lstStyle/>
          <a:p>
            <a:r>
              <a:rPr lang="en-US" altLang="zh-HK" sz="3200" dirty="0">
                <a:latin typeface="Nunito Sans" pitchFamily="2" charset="0"/>
              </a:rPr>
              <a:t>Check the "Not Null" checkbox</a:t>
            </a:r>
          </a:p>
          <a:p>
            <a:r>
              <a:rPr lang="en-US" altLang="zh-HK" sz="3200" dirty="0">
                <a:latin typeface="Nunito Sans" pitchFamily="2" charset="0"/>
              </a:rPr>
              <a:t>to ensure the field cannot have null values.</a:t>
            </a:r>
            <a:endParaRPr lang="zh-HK" altLang="en-US" sz="3200" dirty="0"/>
          </a:p>
        </p:txBody>
      </p:sp>
      <p:grpSp>
        <p:nvGrpSpPr>
          <p:cNvPr id="2" name="Group 2">
            <a:extLst>
              <a:ext uri="{FF2B5EF4-FFF2-40B4-BE49-F238E27FC236}">
                <a16:creationId xmlns:a16="http://schemas.microsoft.com/office/drawing/2014/main" id="{72EF0503-AEE2-F23D-9822-DDEA5CEAAC67}"/>
              </a:ext>
            </a:extLst>
          </p:cNvPr>
          <p:cNvGrpSpPr/>
          <p:nvPr/>
        </p:nvGrpSpPr>
        <p:grpSpPr>
          <a:xfrm>
            <a:off x="0" y="9539510"/>
            <a:ext cx="18288000" cy="1068264"/>
            <a:chOff x="0" y="0"/>
            <a:chExt cx="6622243" cy="672550"/>
          </a:xfrm>
        </p:grpSpPr>
        <p:sp>
          <p:nvSpPr>
            <p:cNvPr id="3" name="Freeform 3">
              <a:extLst>
                <a:ext uri="{FF2B5EF4-FFF2-40B4-BE49-F238E27FC236}">
                  <a16:creationId xmlns:a16="http://schemas.microsoft.com/office/drawing/2014/main" id="{92BEC9C1-F47E-0FBE-32E6-2F72F2C45B12}"/>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5" name="Group 6">
            <a:extLst>
              <a:ext uri="{FF2B5EF4-FFF2-40B4-BE49-F238E27FC236}">
                <a16:creationId xmlns:a16="http://schemas.microsoft.com/office/drawing/2014/main" id="{8EEF7A31-99E8-8602-1397-511D440ED269}"/>
              </a:ext>
            </a:extLst>
          </p:cNvPr>
          <p:cNvGrpSpPr/>
          <p:nvPr/>
        </p:nvGrpSpPr>
        <p:grpSpPr>
          <a:xfrm>
            <a:off x="674595" y="9697156"/>
            <a:ext cx="354105" cy="354105"/>
            <a:chOff x="0" y="0"/>
            <a:chExt cx="6350000" cy="6350000"/>
          </a:xfrm>
        </p:grpSpPr>
        <p:sp>
          <p:nvSpPr>
            <p:cNvPr id="6" name="Freeform 7">
              <a:extLst>
                <a:ext uri="{FF2B5EF4-FFF2-40B4-BE49-F238E27FC236}">
                  <a16:creationId xmlns:a16="http://schemas.microsoft.com/office/drawing/2014/main" id="{6A3489AD-AA01-1593-27B8-E7E5700C02F9}"/>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30A9E731-87BB-F67B-DD92-5C5C706B5F71}"/>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2644A3FE-6E6F-8C51-C5E4-CC7D7C6C54AB}"/>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Slide Number Placeholder 17">
            <a:extLst>
              <a:ext uri="{FF2B5EF4-FFF2-40B4-BE49-F238E27FC236}">
                <a16:creationId xmlns:a16="http://schemas.microsoft.com/office/drawing/2014/main" id="{DF9199A0-81BA-836C-D582-5EA3A048E41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16</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231660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2763500" cy="1015663"/>
          </a:xfrm>
          <a:prstGeom prst="rect">
            <a:avLst/>
          </a:prstGeom>
          <a:noFill/>
        </p:spPr>
        <p:txBody>
          <a:bodyPr wrap="square">
            <a:spAutoFit/>
          </a:bodyPr>
          <a:lstStyle/>
          <a:p>
            <a:r>
              <a:rPr lang="en-US" altLang="zh-HK" sz="6000" dirty="0">
                <a:latin typeface="DM Serif Display" pitchFamily="2" charset="0"/>
              </a:rPr>
              <a:t>Primary Key </a:t>
            </a:r>
            <a:endParaRPr lang="zh-HK" altLang="en-US" sz="6000" dirty="0">
              <a:latin typeface="DM Serif Display" pitchFamily="2" charset="0"/>
            </a:endParaRPr>
          </a:p>
        </p:txBody>
      </p:sp>
      <p:sp>
        <p:nvSpPr>
          <p:cNvPr id="25" name="TextBox 24">
            <a:extLst>
              <a:ext uri="{FF2B5EF4-FFF2-40B4-BE49-F238E27FC236}">
                <a16:creationId xmlns:a16="http://schemas.microsoft.com/office/drawing/2014/main" id="{44B97BA5-E7ED-F88C-C1E2-B89553BF8CEB}"/>
              </a:ext>
            </a:extLst>
          </p:cNvPr>
          <p:cNvSpPr txBox="1"/>
          <p:nvPr/>
        </p:nvSpPr>
        <p:spPr>
          <a:xfrm>
            <a:off x="10869706" y="4533676"/>
            <a:ext cx="6528546" cy="4401205"/>
          </a:xfrm>
          <a:prstGeom prst="rect">
            <a:avLst/>
          </a:prstGeom>
          <a:noFill/>
        </p:spPr>
        <p:txBody>
          <a:bodyPr wrap="square">
            <a:spAutoFit/>
          </a:bodyPr>
          <a:lstStyle/>
          <a:p>
            <a:pPr marL="514350" indent="-514350">
              <a:buFont typeface="+mj-lt"/>
              <a:buAutoNum type="arabicPeriod"/>
            </a:pPr>
            <a:r>
              <a:rPr lang="en-US" altLang="zh-HK" sz="2800" dirty="0">
                <a:latin typeface="Nunito Sans" pitchFamily="2" charset="0"/>
              </a:rPr>
              <a:t>To insert a new field named ‘</a:t>
            </a:r>
            <a:r>
              <a:rPr lang="en-US" altLang="zh-HK" sz="2800" dirty="0" err="1">
                <a:latin typeface="Nunito Sans" pitchFamily="2" charset="0"/>
              </a:rPr>
              <a:t>pet_id</a:t>
            </a:r>
            <a:r>
              <a:rPr lang="en-US" altLang="zh-HK" sz="2800" dirty="0">
                <a:latin typeface="Nunito Sans" pitchFamily="2" charset="0"/>
              </a:rPr>
              <a:t>’ before the ‘name’ field:</a:t>
            </a:r>
          </a:p>
          <a:p>
            <a:pPr marL="514350" indent="-514350">
              <a:buFont typeface="+mj-lt"/>
              <a:buAutoNum type="arabicPeriod"/>
            </a:pPr>
            <a:endParaRPr lang="en-US" altLang="zh-HK" sz="2800" dirty="0">
              <a:latin typeface="Nunito Sans" pitchFamily="2" charset="0"/>
            </a:endParaRPr>
          </a:p>
          <a:p>
            <a:pPr marL="514350" indent="-514350">
              <a:buFont typeface="+mj-lt"/>
              <a:buAutoNum type="arabicPeriod"/>
            </a:pPr>
            <a:r>
              <a:rPr lang="en-US" altLang="zh-HK" sz="2800" dirty="0">
                <a:latin typeface="Nunito Sans" pitchFamily="2" charset="0"/>
              </a:rPr>
              <a:t>Select Type as INT.</a:t>
            </a:r>
          </a:p>
          <a:p>
            <a:pPr marL="514350" indent="-514350">
              <a:buFont typeface="+mj-lt"/>
              <a:buAutoNum type="arabicPeriod"/>
            </a:pPr>
            <a:endParaRPr lang="en-US" altLang="zh-HK" sz="2800" dirty="0">
              <a:latin typeface="Nunito Sans" pitchFamily="2" charset="0"/>
            </a:endParaRPr>
          </a:p>
          <a:p>
            <a:pPr marL="514350" indent="-514350">
              <a:buFont typeface="+mj-lt"/>
              <a:buAutoNum type="arabicPeriod"/>
            </a:pPr>
            <a:r>
              <a:rPr lang="en-US" altLang="zh-HK" sz="2800" dirty="0">
                <a:latin typeface="Nunito Sans" pitchFamily="2" charset="0"/>
              </a:rPr>
              <a:t>Set it as the Primary Key by clicking the yellow key icon.</a:t>
            </a:r>
          </a:p>
          <a:p>
            <a:pPr marL="514350" indent="-514350">
              <a:buFont typeface="+mj-lt"/>
              <a:buAutoNum type="arabicPeriod"/>
            </a:pPr>
            <a:endParaRPr lang="en-US" altLang="zh-HK" sz="2800" dirty="0">
              <a:latin typeface="Nunito Sans" pitchFamily="2" charset="0"/>
            </a:endParaRPr>
          </a:p>
          <a:p>
            <a:pPr marL="514350" indent="-514350">
              <a:buFont typeface="+mj-lt"/>
              <a:buAutoNum type="arabicPeriod"/>
            </a:pPr>
            <a:r>
              <a:rPr lang="en-US" altLang="zh-HK" sz="2800" dirty="0">
                <a:latin typeface="Nunito Sans" pitchFamily="2" charset="0"/>
              </a:rPr>
              <a:t>Finally, check the Auto Increment option at the bottom.</a:t>
            </a:r>
            <a:endParaRPr lang="zh-HK" altLang="en-US" sz="2800" dirty="0"/>
          </a:p>
        </p:txBody>
      </p:sp>
      <p:pic>
        <p:nvPicPr>
          <p:cNvPr id="3" name="Picture 2">
            <a:extLst>
              <a:ext uri="{FF2B5EF4-FFF2-40B4-BE49-F238E27FC236}">
                <a16:creationId xmlns:a16="http://schemas.microsoft.com/office/drawing/2014/main" id="{C5174C1A-DB47-6423-6BDF-173B19C8F386}"/>
              </a:ext>
            </a:extLst>
          </p:cNvPr>
          <p:cNvPicPr>
            <a:picLocks noChangeAspect="1"/>
          </p:cNvPicPr>
          <p:nvPr/>
        </p:nvPicPr>
        <p:blipFill>
          <a:blip r:embed="rId2"/>
          <a:stretch>
            <a:fillRect/>
          </a:stretch>
        </p:blipFill>
        <p:spPr>
          <a:xfrm>
            <a:off x="1028700" y="4371185"/>
            <a:ext cx="9427266" cy="4977413"/>
          </a:xfrm>
          <a:prstGeom prst="rect">
            <a:avLst/>
          </a:prstGeom>
        </p:spPr>
      </p:pic>
      <p:sp>
        <p:nvSpPr>
          <p:cNvPr id="8" name="TextBox 7">
            <a:extLst>
              <a:ext uri="{FF2B5EF4-FFF2-40B4-BE49-F238E27FC236}">
                <a16:creationId xmlns:a16="http://schemas.microsoft.com/office/drawing/2014/main" id="{CC57ADE8-ADFA-83DF-5CA7-D99004520535}"/>
              </a:ext>
            </a:extLst>
          </p:cNvPr>
          <p:cNvSpPr txBox="1"/>
          <p:nvPr/>
        </p:nvSpPr>
        <p:spPr>
          <a:xfrm>
            <a:off x="1028700" y="2940873"/>
            <a:ext cx="11620500" cy="584775"/>
          </a:xfrm>
          <a:prstGeom prst="rect">
            <a:avLst/>
          </a:prstGeom>
          <a:noFill/>
        </p:spPr>
        <p:txBody>
          <a:bodyPr wrap="square">
            <a:spAutoFit/>
          </a:bodyPr>
          <a:lstStyle/>
          <a:p>
            <a:r>
              <a:rPr lang="en-US" altLang="zh-HK" sz="3200" dirty="0">
                <a:latin typeface="Nunito Sans Semi-Bold" panose="02010600030101010101" charset="0"/>
              </a:rPr>
              <a:t>A primary key is a column with a unique value for every row. </a:t>
            </a:r>
            <a:endParaRPr lang="zh-HK" altLang="en-US" sz="3200" dirty="0">
              <a:latin typeface="Nunito Sans Semi-Bold" panose="02010600030101010101" charset="0"/>
            </a:endParaRPr>
          </a:p>
        </p:txBody>
      </p:sp>
      <p:sp>
        <p:nvSpPr>
          <p:cNvPr id="11" name="TextBox 10">
            <a:extLst>
              <a:ext uri="{FF2B5EF4-FFF2-40B4-BE49-F238E27FC236}">
                <a16:creationId xmlns:a16="http://schemas.microsoft.com/office/drawing/2014/main" id="{1C24D8A5-84FA-7323-1362-2F3EC00D7C22}"/>
              </a:ext>
            </a:extLst>
          </p:cNvPr>
          <p:cNvSpPr txBox="1"/>
          <p:nvPr/>
        </p:nvSpPr>
        <p:spPr>
          <a:xfrm>
            <a:off x="1028700" y="3613491"/>
            <a:ext cx="11239500" cy="523220"/>
          </a:xfrm>
          <a:prstGeom prst="rect">
            <a:avLst/>
          </a:prstGeom>
          <a:noFill/>
        </p:spPr>
        <p:txBody>
          <a:bodyPr wrap="square">
            <a:spAutoFit/>
          </a:bodyPr>
          <a:lstStyle/>
          <a:p>
            <a:r>
              <a:rPr lang="en-US" altLang="zh-HK" sz="2800" dirty="0">
                <a:latin typeface="Nunito Sans" pitchFamily="2" charset="0"/>
              </a:rPr>
              <a:t>Create a special column that uniquely identifies each pet.</a:t>
            </a:r>
            <a:endParaRPr lang="zh-HK" altLang="en-US" sz="2800" dirty="0">
              <a:latin typeface="Nunito Sans" pitchFamily="2" charset="0"/>
            </a:endParaRPr>
          </a:p>
        </p:txBody>
      </p:sp>
      <p:grpSp>
        <p:nvGrpSpPr>
          <p:cNvPr id="2" name="Group 2">
            <a:extLst>
              <a:ext uri="{FF2B5EF4-FFF2-40B4-BE49-F238E27FC236}">
                <a16:creationId xmlns:a16="http://schemas.microsoft.com/office/drawing/2014/main" id="{B9163856-D961-C814-CD0C-2C70DD18063E}"/>
              </a:ext>
            </a:extLst>
          </p:cNvPr>
          <p:cNvGrpSpPr/>
          <p:nvPr/>
        </p:nvGrpSpPr>
        <p:grpSpPr>
          <a:xfrm>
            <a:off x="0" y="9539510"/>
            <a:ext cx="18288000" cy="1068264"/>
            <a:chOff x="0" y="0"/>
            <a:chExt cx="6622243" cy="672550"/>
          </a:xfrm>
        </p:grpSpPr>
        <p:sp>
          <p:nvSpPr>
            <p:cNvPr id="4" name="Freeform 3">
              <a:extLst>
                <a:ext uri="{FF2B5EF4-FFF2-40B4-BE49-F238E27FC236}">
                  <a16:creationId xmlns:a16="http://schemas.microsoft.com/office/drawing/2014/main" id="{2036AC33-FDC9-08A5-8E0E-5A466741DDFD}"/>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5" name="Group 6">
            <a:extLst>
              <a:ext uri="{FF2B5EF4-FFF2-40B4-BE49-F238E27FC236}">
                <a16:creationId xmlns:a16="http://schemas.microsoft.com/office/drawing/2014/main" id="{CE2131E5-98F0-517F-7386-C822343B830A}"/>
              </a:ext>
            </a:extLst>
          </p:cNvPr>
          <p:cNvGrpSpPr/>
          <p:nvPr/>
        </p:nvGrpSpPr>
        <p:grpSpPr>
          <a:xfrm>
            <a:off x="674595" y="9697156"/>
            <a:ext cx="354105" cy="354105"/>
            <a:chOff x="0" y="0"/>
            <a:chExt cx="6350000" cy="6350000"/>
          </a:xfrm>
        </p:grpSpPr>
        <p:sp>
          <p:nvSpPr>
            <p:cNvPr id="6" name="Freeform 7">
              <a:extLst>
                <a:ext uri="{FF2B5EF4-FFF2-40B4-BE49-F238E27FC236}">
                  <a16:creationId xmlns:a16="http://schemas.microsoft.com/office/drawing/2014/main" id="{26189DCC-6ECA-FBCF-01A0-A927B2F06791}"/>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A64FC894-DA15-BABD-0527-5A778C4A5A48}"/>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9" name="Freeform 8">
            <a:extLst>
              <a:ext uri="{FF2B5EF4-FFF2-40B4-BE49-F238E27FC236}">
                <a16:creationId xmlns:a16="http://schemas.microsoft.com/office/drawing/2014/main" id="{4386C3D4-DCE1-76B9-B9E7-5D80509B245A}"/>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Slide Number Placeholder 17">
            <a:extLst>
              <a:ext uri="{FF2B5EF4-FFF2-40B4-BE49-F238E27FC236}">
                <a16:creationId xmlns:a16="http://schemas.microsoft.com/office/drawing/2014/main" id="{1C10CDC8-5880-82CB-6942-190E60B1CF85}"/>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17</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2090494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6286500" cy="1015663"/>
          </a:xfrm>
          <a:prstGeom prst="rect">
            <a:avLst/>
          </a:prstGeom>
          <a:noFill/>
        </p:spPr>
        <p:txBody>
          <a:bodyPr wrap="square">
            <a:spAutoFit/>
          </a:bodyPr>
          <a:lstStyle/>
          <a:p>
            <a:r>
              <a:rPr lang="en-US" altLang="zh-HK" sz="6000" dirty="0">
                <a:latin typeface="DM Serif Display" pitchFamily="2" charset="0"/>
              </a:rPr>
              <a:t>SQL Preview Tab</a:t>
            </a:r>
            <a:endParaRPr lang="zh-HK" altLang="en-US" sz="6000" dirty="0">
              <a:latin typeface="DM Serif Display" pitchFamily="2" charset="0"/>
            </a:endParaRPr>
          </a:p>
        </p:txBody>
      </p:sp>
      <p:pic>
        <p:nvPicPr>
          <p:cNvPr id="5" name="Picture 4">
            <a:extLst>
              <a:ext uri="{FF2B5EF4-FFF2-40B4-BE49-F238E27FC236}">
                <a16:creationId xmlns:a16="http://schemas.microsoft.com/office/drawing/2014/main" id="{68A902D7-215B-3622-5AC4-70846FA4030F}"/>
              </a:ext>
            </a:extLst>
          </p:cNvPr>
          <p:cNvPicPr>
            <a:picLocks noChangeAspect="1"/>
          </p:cNvPicPr>
          <p:nvPr/>
        </p:nvPicPr>
        <p:blipFill>
          <a:blip r:embed="rId2"/>
          <a:stretch>
            <a:fillRect/>
          </a:stretch>
        </p:blipFill>
        <p:spPr>
          <a:xfrm>
            <a:off x="1028700" y="3441792"/>
            <a:ext cx="9235349" cy="4870775"/>
          </a:xfrm>
          <a:prstGeom prst="rect">
            <a:avLst/>
          </a:prstGeom>
        </p:spPr>
      </p:pic>
      <p:sp>
        <p:nvSpPr>
          <p:cNvPr id="7" name="TextBox 6">
            <a:extLst>
              <a:ext uri="{FF2B5EF4-FFF2-40B4-BE49-F238E27FC236}">
                <a16:creationId xmlns:a16="http://schemas.microsoft.com/office/drawing/2014/main" id="{6F781700-074E-A65C-9561-1617E3E2E879}"/>
              </a:ext>
            </a:extLst>
          </p:cNvPr>
          <p:cNvSpPr txBox="1"/>
          <p:nvPr/>
        </p:nvSpPr>
        <p:spPr>
          <a:xfrm>
            <a:off x="10820400" y="3933567"/>
            <a:ext cx="6096000" cy="2554545"/>
          </a:xfrm>
          <a:prstGeom prst="rect">
            <a:avLst/>
          </a:prstGeom>
          <a:noFill/>
        </p:spPr>
        <p:txBody>
          <a:bodyPr wrap="square">
            <a:spAutoFit/>
          </a:bodyPr>
          <a:lstStyle/>
          <a:p>
            <a:pPr algn="just"/>
            <a:r>
              <a:rPr lang="en-US" altLang="zh-HK" sz="3200" dirty="0">
                <a:latin typeface="Nunito Sans" pitchFamily="2" charset="0"/>
              </a:rPr>
              <a:t>Before saving any modifications, you can switch to this tab to view the SQL code that </a:t>
            </a:r>
            <a:r>
              <a:rPr lang="en-US" altLang="zh-HK" sz="3200" dirty="0" err="1">
                <a:latin typeface="Nunito Sans" pitchFamily="2" charset="0"/>
              </a:rPr>
              <a:t>Navicat</a:t>
            </a:r>
            <a:r>
              <a:rPr lang="en-US" altLang="zh-HK" sz="3200" dirty="0">
                <a:latin typeface="Nunito Sans" pitchFamily="2" charset="0"/>
              </a:rPr>
              <a:t> will execute on your database server. </a:t>
            </a:r>
            <a:endParaRPr lang="zh-HK" altLang="en-US" sz="3200" dirty="0">
              <a:latin typeface="Nunito Sans" pitchFamily="2" charset="0"/>
            </a:endParaRPr>
          </a:p>
        </p:txBody>
      </p:sp>
      <p:sp>
        <p:nvSpPr>
          <p:cNvPr id="9" name="Arrow: Down 8">
            <a:extLst>
              <a:ext uri="{FF2B5EF4-FFF2-40B4-BE49-F238E27FC236}">
                <a16:creationId xmlns:a16="http://schemas.microsoft.com/office/drawing/2014/main" id="{A0187E64-660C-4F01-3EE8-35FA141B2CC1}"/>
              </a:ext>
            </a:extLst>
          </p:cNvPr>
          <p:cNvSpPr/>
          <p:nvPr/>
        </p:nvSpPr>
        <p:spPr>
          <a:xfrm>
            <a:off x="5562600" y="2917904"/>
            <a:ext cx="784345" cy="1015663"/>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TextBox 11">
            <a:extLst>
              <a:ext uri="{FF2B5EF4-FFF2-40B4-BE49-F238E27FC236}">
                <a16:creationId xmlns:a16="http://schemas.microsoft.com/office/drawing/2014/main" id="{0E4815F6-E75A-6FEB-67D2-C7F2E359EBAE}"/>
              </a:ext>
            </a:extLst>
          </p:cNvPr>
          <p:cNvSpPr txBox="1"/>
          <p:nvPr/>
        </p:nvSpPr>
        <p:spPr>
          <a:xfrm>
            <a:off x="10811434" y="7281515"/>
            <a:ext cx="6104965" cy="1569660"/>
          </a:xfrm>
          <a:prstGeom prst="rect">
            <a:avLst/>
          </a:prstGeom>
          <a:noFill/>
        </p:spPr>
        <p:txBody>
          <a:bodyPr wrap="square">
            <a:spAutoFit/>
          </a:bodyPr>
          <a:lstStyle/>
          <a:p>
            <a:pPr algn="just"/>
            <a:r>
              <a:rPr lang="en-US" altLang="zh-HK" sz="3200" dirty="0">
                <a:latin typeface="Nunito Sans" pitchFamily="2" charset="0"/>
              </a:rPr>
              <a:t>S</a:t>
            </a:r>
            <a:r>
              <a:rPr lang="zh-HK" altLang="en-US" sz="3200" dirty="0">
                <a:latin typeface="Nunito Sans" pitchFamily="2" charset="0"/>
              </a:rPr>
              <a:t>ave this table as </a:t>
            </a:r>
            <a:r>
              <a:rPr lang="en-US" altLang="zh-HK" sz="3200" dirty="0">
                <a:latin typeface="Nunito Sans" pitchFamily="2" charset="0"/>
              </a:rPr>
              <a:t>‘pet’ </a:t>
            </a:r>
            <a:r>
              <a:rPr lang="zh-HK" altLang="en-US" sz="3200" dirty="0">
                <a:latin typeface="Nunito Sans" pitchFamily="2" charset="0"/>
              </a:rPr>
              <a:t>by clicking on one of the Save or Save As buttons on the toolbar. </a:t>
            </a:r>
          </a:p>
        </p:txBody>
      </p:sp>
      <p:grpSp>
        <p:nvGrpSpPr>
          <p:cNvPr id="2" name="Group 2">
            <a:extLst>
              <a:ext uri="{FF2B5EF4-FFF2-40B4-BE49-F238E27FC236}">
                <a16:creationId xmlns:a16="http://schemas.microsoft.com/office/drawing/2014/main" id="{9281B359-10CD-BC3D-C579-0473703DA3C2}"/>
              </a:ext>
            </a:extLst>
          </p:cNvPr>
          <p:cNvGrpSpPr/>
          <p:nvPr/>
        </p:nvGrpSpPr>
        <p:grpSpPr>
          <a:xfrm>
            <a:off x="0" y="9539510"/>
            <a:ext cx="18288000" cy="1068264"/>
            <a:chOff x="0" y="0"/>
            <a:chExt cx="6622243" cy="672550"/>
          </a:xfrm>
        </p:grpSpPr>
        <p:sp>
          <p:nvSpPr>
            <p:cNvPr id="3" name="Freeform 3">
              <a:extLst>
                <a:ext uri="{FF2B5EF4-FFF2-40B4-BE49-F238E27FC236}">
                  <a16:creationId xmlns:a16="http://schemas.microsoft.com/office/drawing/2014/main" id="{28AF1FD9-04B1-B918-73C8-A136F6041D23}"/>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6">
            <a:extLst>
              <a:ext uri="{FF2B5EF4-FFF2-40B4-BE49-F238E27FC236}">
                <a16:creationId xmlns:a16="http://schemas.microsoft.com/office/drawing/2014/main" id="{F504A1D7-CA99-4520-1BF3-3427E15DB334}"/>
              </a:ext>
            </a:extLst>
          </p:cNvPr>
          <p:cNvGrpSpPr/>
          <p:nvPr/>
        </p:nvGrpSpPr>
        <p:grpSpPr>
          <a:xfrm>
            <a:off x="674595" y="9697156"/>
            <a:ext cx="354105" cy="354105"/>
            <a:chOff x="0" y="0"/>
            <a:chExt cx="6350000" cy="6350000"/>
          </a:xfrm>
        </p:grpSpPr>
        <p:sp>
          <p:nvSpPr>
            <p:cNvPr id="6" name="Freeform 7">
              <a:extLst>
                <a:ext uri="{FF2B5EF4-FFF2-40B4-BE49-F238E27FC236}">
                  <a16:creationId xmlns:a16="http://schemas.microsoft.com/office/drawing/2014/main" id="{BBFFC215-63C2-73EB-3A70-FD7585F9C608}"/>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TextBox 11">
            <a:extLst>
              <a:ext uri="{FF2B5EF4-FFF2-40B4-BE49-F238E27FC236}">
                <a16:creationId xmlns:a16="http://schemas.microsoft.com/office/drawing/2014/main" id="{E657E156-D58D-9E80-D1E0-2E761593A14A}"/>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0" name="Freeform 8">
            <a:extLst>
              <a:ext uri="{FF2B5EF4-FFF2-40B4-BE49-F238E27FC236}">
                <a16:creationId xmlns:a16="http://schemas.microsoft.com/office/drawing/2014/main" id="{1951ABDF-49F7-77DF-AAE0-ED9B56774FD6}"/>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Slide Number Placeholder 17">
            <a:extLst>
              <a:ext uri="{FF2B5EF4-FFF2-40B4-BE49-F238E27FC236}">
                <a16:creationId xmlns:a16="http://schemas.microsoft.com/office/drawing/2014/main" id="{C17AB05C-8F71-3C80-1B14-05EF8D956F4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18</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2921605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0912357" cy="1015663"/>
          </a:xfrm>
          <a:prstGeom prst="rect">
            <a:avLst/>
          </a:prstGeom>
          <a:noFill/>
        </p:spPr>
        <p:txBody>
          <a:bodyPr wrap="square">
            <a:spAutoFit/>
          </a:bodyPr>
          <a:lstStyle/>
          <a:p>
            <a:r>
              <a:rPr lang="en-US" altLang="zh-HK" sz="6000" dirty="0">
                <a:latin typeface="DM Serif Display" pitchFamily="2" charset="0"/>
              </a:rPr>
              <a:t>Creating the table </a:t>
            </a:r>
            <a:endParaRPr lang="zh-HK" altLang="en-US" sz="6000" dirty="0">
              <a:latin typeface="DM Serif Display" pitchFamily="2" charset="0"/>
            </a:endParaRPr>
          </a:p>
        </p:txBody>
      </p:sp>
      <p:pic>
        <p:nvPicPr>
          <p:cNvPr id="5" name="Picture 4">
            <a:extLst>
              <a:ext uri="{FF2B5EF4-FFF2-40B4-BE49-F238E27FC236}">
                <a16:creationId xmlns:a16="http://schemas.microsoft.com/office/drawing/2014/main" id="{68A902D7-215B-3622-5AC4-70846FA4030F}"/>
              </a:ext>
            </a:extLst>
          </p:cNvPr>
          <p:cNvPicPr>
            <a:picLocks noChangeAspect="1"/>
          </p:cNvPicPr>
          <p:nvPr/>
        </p:nvPicPr>
        <p:blipFill>
          <a:blip r:embed="rId2"/>
          <a:stretch>
            <a:fillRect/>
          </a:stretch>
        </p:blipFill>
        <p:spPr>
          <a:xfrm>
            <a:off x="8050846" y="3771900"/>
            <a:ext cx="9235349" cy="4870775"/>
          </a:xfrm>
          <a:prstGeom prst="rect">
            <a:avLst/>
          </a:prstGeom>
        </p:spPr>
      </p:pic>
      <p:sp>
        <p:nvSpPr>
          <p:cNvPr id="9" name="Arrow: Down 8">
            <a:extLst>
              <a:ext uri="{FF2B5EF4-FFF2-40B4-BE49-F238E27FC236}">
                <a16:creationId xmlns:a16="http://schemas.microsoft.com/office/drawing/2014/main" id="{A0187E64-660C-4F01-3EE8-35FA141B2CC1}"/>
              </a:ext>
            </a:extLst>
          </p:cNvPr>
          <p:cNvSpPr/>
          <p:nvPr/>
        </p:nvSpPr>
        <p:spPr>
          <a:xfrm rot="16200000">
            <a:off x="7293108" y="3820609"/>
            <a:ext cx="784345" cy="802850"/>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TextBox 11">
            <a:extLst>
              <a:ext uri="{FF2B5EF4-FFF2-40B4-BE49-F238E27FC236}">
                <a16:creationId xmlns:a16="http://schemas.microsoft.com/office/drawing/2014/main" id="{0E4815F6-E75A-6FEB-67D2-C7F2E359EBAE}"/>
              </a:ext>
            </a:extLst>
          </p:cNvPr>
          <p:cNvSpPr txBox="1"/>
          <p:nvPr/>
        </p:nvSpPr>
        <p:spPr>
          <a:xfrm>
            <a:off x="1001805" y="3757925"/>
            <a:ext cx="6104965" cy="1569660"/>
          </a:xfrm>
          <a:prstGeom prst="rect">
            <a:avLst/>
          </a:prstGeom>
          <a:noFill/>
        </p:spPr>
        <p:txBody>
          <a:bodyPr wrap="square">
            <a:spAutoFit/>
          </a:bodyPr>
          <a:lstStyle/>
          <a:p>
            <a:pPr algn="just"/>
            <a:r>
              <a:rPr lang="en-US" altLang="zh-HK" sz="3200" dirty="0">
                <a:latin typeface="Nunito Sans" pitchFamily="2" charset="0"/>
              </a:rPr>
              <a:t>S</a:t>
            </a:r>
            <a:r>
              <a:rPr lang="zh-HK" altLang="en-US" sz="3200" dirty="0">
                <a:latin typeface="Nunito Sans" pitchFamily="2" charset="0"/>
              </a:rPr>
              <a:t>ave this table as </a:t>
            </a:r>
            <a:r>
              <a:rPr lang="en-US" altLang="zh-HK" sz="3200" dirty="0">
                <a:latin typeface="Nunito Sans" pitchFamily="2" charset="0"/>
              </a:rPr>
              <a:t>‘pet’ </a:t>
            </a:r>
            <a:r>
              <a:rPr lang="zh-HK" altLang="en-US" sz="3200" dirty="0">
                <a:latin typeface="Nunito Sans" pitchFamily="2" charset="0"/>
              </a:rPr>
              <a:t>by clicking on one of the Save or Save As buttons on the toolbar. </a:t>
            </a:r>
          </a:p>
        </p:txBody>
      </p:sp>
      <p:grpSp>
        <p:nvGrpSpPr>
          <p:cNvPr id="2" name="Group 2">
            <a:extLst>
              <a:ext uri="{FF2B5EF4-FFF2-40B4-BE49-F238E27FC236}">
                <a16:creationId xmlns:a16="http://schemas.microsoft.com/office/drawing/2014/main" id="{DA07F232-A392-AEBF-E2B0-C42388CF357D}"/>
              </a:ext>
            </a:extLst>
          </p:cNvPr>
          <p:cNvGrpSpPr/>
          <p:nvPr/>
        </p:nvGrpSpPr>
        <p:grpSpPr>
          <a:xfrm>
            <a:off x="0" y="9539510"/>
            <a:ext cx="18288000" cy="1068264"/>
            <a:chOff x="0" y="0"/>
            <a:chExt cx="6622243" cy="672550"/>
          </a:xfrm>
        </p:grpSpPr>
        <p:sp>
          <p:nvSpPr>
            <p:cNvPr id="3" name="Freeform 3">
              <a:extLst>
                <a:ext uri="{FF2B5EF4-FFF2-40B4-BE49-F238E27FC236}">
                  <a16:creationId xmlns:a16="http://schemas.microsoft.com/office/drawing/2014/main" id="{58F84347-C066-788B-179A-5314A4943FB0}"/>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6">
            <a:extLst>
              <a:ext uri="{FF2B5EF4-FFF2-40B4-BE49-F238E27FC236}">
                <a16:creationId xmlns:a16="http://schemas.microsoft.com/office/drawing/2014/main" id="{1C44DD7E-0F7B-8986-BB38-4D834947BA2B}"/>
              </a:ext>
            </a:extLst>
          </p:cNvPr>
          <p:cNvGrpSpPr/>
          <p:nvPr/>
        </p:nvGrpSpPr>
        <p:grpSpPr>
          <a:xfrm>
            <a:off x="674595" y="9697156"/>
            <a:ext cx="354105" cy="354105"/>
            <a:chOff x="0" y="0"/>
            <a:chExt cx="6350000" cy="6350000"/>
          </a:xfrm>
        </p:grpSpPr>
        <p:sp>
          <p:nvSpPr>
            <p:cNvPr id="6" name="Freeform 7">
              <a:extLst>
                <a:ext uri="{FF2B5EF4-FFF2-40B4-BE49-F238E27FC236}">
                  <a16:creationId xmlns:a16="http://schemas.microsoft.com/office/drawing/2014/main" id="{589B73D3-C795-D2A3-4F1C-B977A87E9011}"/>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A595141D-03FB-E74B-B52C-8989973BDD19}"/>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7AFA5418-6F3F-8A40-DC3E-A03598F99F07}"/>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Slide Number Placeholder 17">
            <a:extLst>
              <a:ext uri="{FF2B5EF4-FFF2-40B4-BE49-F238E27FC236}">
                <a16:creationId xmlns:a16="http://schemas.microsoft.com/office/drawing/2014/main" id="{82DB02CF-4503-C58C-5140-87809E0F910F}"/>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19</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236143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2">
            <a:extLst>
              <a:ext uri="{FF2B5EF4-FFF2-40B4-BE49-F238E27FC236}">
                <a16:creationId xmlns:a16="http://schemas.microsoft.com/office/drawing/2014/main" id="{A558891E-5FDC-E55B-A247-6306E26A7851}"/>
              </a:ext>
            </a:extLst>
          </p:cNvPr>
          <p:cNvGrpSpPr/>
          <p:nvPr/>
        </p:nvGrpSpPr>
        <p:grpSpPr>
          <a:xfrm>
            <a:off x="0" y="9754238"/>
            <a:ext cx="18288000" cy="1687472"/>
            <a:chOff x="0" y="0"/>
            <a:chExt cx="6622243" cy="672550"/>
          </a:xfrm>
        </p:grpSpPr>
        <p:sp>
          <p:nvSpPr>
            <p:cNvPr id="45" name="Freeform 3">
              <a:extLst>
                <a:ext uri="{FF2B5EF4-FFF2-40B4-BE49-F238E27FC236}">
                  <a16:creationId xmlns:a16="http://schemas.microsoft.com/office/drawing/2014/main" id="{6F0CC870-538D-6465-649E-F6CC09FC799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514485" y="671330"/>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35" name="TextBox 35"/>
          <p:cNvSpPr txBox="1"/>
          <p:nvPr/>
        </p:nvSpPr>
        <p:spPr>
          <a:xfrm>
            <a:off x="1086808" y="1479629"/>
            <a:ext cx="16172491"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Lessons Intended Learning Outcome</a:t>
            </a:r>
          </a:p>
        </p:txBody>
      </p:sp>
      <p:sp>
        <p:nvSpPr>
          <p:cNvPr id="41" name="TextBox 40">
            <a:extLst>
              <a:ext uri="{FF2B5EF4-FFF2-40B4-BE49-F238E27FC236}">
                <a16:creationId xmlns:a16="http://schemas.microsoft.com/office/drawing/2014/main" id="{D6E80284-ED27-4016-D86C-E542ED752454}"/>
              </a:ext>
            </a:extLst>
          </p:cNvPr>
          <p:cNvSpPr txBox="1"/>
          <p:nvPr/>
        </p:nvSpPr>
        <p:spPr>
          <a:xfrm>
            <a:off x="1028700" y="2912120"/>
            <a:ext cx="15905791" cy="4462760"/>
          </a:xfrm>
          <a:prstGeom prst="rect">
            <a:avLst/>
          </a:prstGeom>
          <a:noFill/>
        </p:spPr>
        <p:txBody>
          <a:bodyPr wrap="square">
            <a:spAutoFit/>
          </a:bodyPr>
          <a:lstStyle/>
          <a:p>
            <a:pPr>
              <a:lnSpc>
                <a:spcPct val="150000"/>
              </a:lnSpc>
            </a:pPr>
            <a:r>
              <a:rPr lang="en-US" altLang="zh-HK" sz="3200" dirty="0">
                <a:latin typeface="Nunito Sans Semi-Bold" panose="02010600030101010101" charset="0"/>
              </a:rPr>
              <a:t>On completion of this lesson(s), students are expected to be able to:</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(#1) Create a database from scratch.</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(#2) Select the appropriate data types in different scenarios</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(#3) Create and alter tables using </a:t>
            </a:r>
            <a:r>
              <a:rPr lang="en-US" altLang="zh-HK" sz="3200" dirty="0" err="1">
                <a:latin typeface="Nunito Sans Semi-Bold" panose="02010600030101010101" charset="0"/>
              </a:rPr>
              <a:t>Navicat's</a:t>
            </a:r>
            <a:r>
              <a:rPr lang="en-US" altLang="zh-HK" sz="3200" dirty="0">
                <a:latin typeface="Nunito Sans Semi-Bold" panose="02010600030101010101" charset="0"/>
              </a:rPr>
              <a:t> visual design tools.</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(#4) Create foreign key constraints and triggers.</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(#5) Manipulate data in a table using </a:t>
            </a:r>
            <a:r>
              <a:rPr lang="en-US" altLang="zh-HK" sz="3200" dirty="0" err="1">
                <a:latin typeface="Nunito Sans Semi-Bold" panose="02010600030101010101" charset="0"/>
              </a:rPr>
              <a:t>Navicat's</a:t>
            </a:r>
            <a:r>
              <a:rPr lang="en-US" altLang="zh-HK" sz="3200" dirty="0">
                <a:latin typeface="Nunito Sans Semi-Bold" panose="02010600030101010101" charset="0"/>
              </a:rPr>
              <a:t> data grid view and form view.</a:t>
            </a:r>
          </a:p>
        </p:txBody>
      </p:sp>
      <p:sp>
        <p:nvSpPr>
          <p:cNvPr id="2" name="Slide Number Placeholder 7">
            <a:extLst>
              <a:ext uri="{FF2B5EF4-FFF2-40B4-BE49-F238E27FC236}">
                <a16:creationId xmlns:a16="http://schemas.microsoft.com/office/drawing/2014/main" id="{F90280B4-23CB-DF0A-4BDF-622846C4B651}"/>
              </a:ext>
            </a:extLst>
          </p:cNvPr>
          <p:cNvSpPr>
            <a:spLocks noGrp="1"/>
          </p:cNvSpPr>
          <p:nvPr>
            <p:ph type="sldNum" sz="quarter" idx="12"/>
          </p:nvPr>
        </p:nvSpPr>
        <p:spPr>
          <a:xfrm>
            <a:off x="15468600" y="622425"/>
            <a:ext cx="2133600" cy="365125"/>
          </a:xfrm>
        </p:spPr>
        <p:txBody>
          <a:bodyPr/>
          <a:lstStyle/>
          <a:p>
            <a:fld id="{B6F15528-21DE-4FAA-801E-634DDDAF4B2B}" type="slidenum">
              <a:rPr lang="en-US" sz="2000" smtClean="0"/>
              <a:pPr/>
              <a:t>2</a:t>
            </a:fld>
            <a:endParaRPr lang="en-US" sz="2000" dirty="0"/>
          </a:p>
        </p:txBody>
      </p:sp>
    </p:spTree>
    <p:extLst>
      <p:ext uri="{BB962C8B-B14F-4D97-AF65-F5344CB8AC3E}">
        <p14:creationId xmlns:p14="http://schemas.microsoft.com/office/powerpoint/2010/main" val="196760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0912357" cy="1015663"/>
          </a:xfrm>
          <a:prstGeom prst="rect">
            <a:avLst/>
          </a:prstGeom>
          <a:noFill/>
        </p:spPr>
        <p:txBody>
          <a:bodyPr wrap="square">
            <a:spAutoFit/>
          </a:bodyPr>
          <a:lstStyle/>
          <a:p>
            <a:r>
              <a:rPr lang="en-US" altLang="zh-HK" sz="6000" dirty="0">
                <a:latin typeface="DM Serif Display" pitchFamily="2" charset="0"/>
              </a:rPr>
              <a:t>List all tables in the database.</a:t>
            </a:r>
          </a:p>
        </p:txBody>
      </p:sp>
      <p:pic>
        <p:nvPicPr>
          <p:cNvPr id="3" name="Picture 2">
            <a:extLst>
              <a:ext uri="{FF2B5EF4-FFF2-40B4-BE49-F238E27FC236}">
                <a16:creationId xmlns:a16="http://schemas.microsoft.com/office/drawing/2014/main" id="{9EDBA8D5-1515-E90E-4FE0-2FE5C620F6FE}"/>
              </a:ext>
            </a:extLst>
          </p:cNvPr>
          <p:cNvPicPr>
            <a:picLocks noChangeAspect="1"/>
          </p:cNvPicPr>
          <p:nvPr/>
        </p:nvPicPr>
        <p:blipFill>
          <a:blip r:embed="rId2"/>
          <a:stretch>
            <a:fillRect/>
          </a:stretch>
        </p:blipFill>
        <p:spPr>
          <a:xfrm>
            <a:off x="2907586" y="3588536"/>
            <a:ext cx="14617271" cy="5401245"/>
          </a:xfrm>
          <a:prstGeom prst="rect">
            <a:avLst/>
          </a:prstGeom>
        </p:spPr>
      </p:pic>
      <p:sp>
        <p:nvSpPr>
          <p:cNvPr id="9" name="Arrow: Down 8">
            <a:extLst>
              <a:ext uri="{FF2B5EF4-FFF2-40B4-BE49-F238E27FC236}">
                <a16:creationId xmlns:a16="http://schemas.microsoft.com/office/drawing/2014/main" id="{A0187E64-660C-4F01-3EE8-35FA141B2CC1}"/>
              </a:ext>
            </a:extLst>
          </p:cNvPr>
          <p:cNvSpPr/>
          <p:nvPr/>
        </p:nvSpPr>
        <p:spPr>
          <a:xfrm rot="16200000">
            <a:off x="2106593" y="5898979"/>
            <a:ext cx="654836" cy="1887078"/>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 name="Group 2">
            <a:extLst>
              <a:ext uri="{FF2B5EF4-FFF2-40B4-BE49-F238E27FC236}">
                <a16:creationId xmlns:a16="http://schemas.microsoft.com/office/drawing/2014/main" id="{328BF8BD-B398-220B-5497-263A5C198946}"/>
              </a:ext>
            </a:extLst>
          </p:cNvPr>
          <p:cNvGrpSpPr/>
          <p:nvPr/>
        </p:nvGrpSpPr>
        <p:grpSpPr>
          <a:xfrm>
            <a:off x="0" y="9539510"/>
            <a:ext cx="18288000" cy="1068264"/>
            <a:chOff x="0" y="0"/>
            <a:chExt cx="6622243" cy="672550"/>
          </a:xfrm>
        </p:grpSpPr>
        <p:sp>
          <p:nvSpPr>
            <p:cNvPr id="4" name="Freeform 3">
              <a:extLst>
                <a:ext uri="{FF2B5EF4-FFF2-40B4-BE49-F238E27FC236}">
                  <a16:creationId xmlns:a16="http://schemas.microsoft.com/office/drawing/2014/main" id="{6A21C777-5F10-4014-7478-B96BE47A860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5" name="Group 6">
            <a:extLst>
              <a:ext uri="{FF2B5EF4-FFF2-40B4-BE49-F238E27FC236}">
                <a16:creationId xmlns:a16="http://schemas.microsoft.com/office/drawing/2014/main" id="{6EA3B1DD-A0E3-CC5E-E0B8-E8B4D4D64B71}"/>
              </a:ext>
            </a:extLst>
          </p:cNvPr>
          <p:cNvGrpSpPr/>
          <p:nvPr/>
        </p:nvGrpSpPr>
        <p:grpSpPr>
          <a:xfrm>
            <a:off x="674595" y="9697156"/>
            <a:ext cx="354105" cy="354105"/>
            <a:chOff x="0" y="0"/>
            <a:chExt cx="6350000" cy="6350000"/>
          </a:xfrm>
        </p:grpSpPr>
        <p:sp>
          <p:nvSpPr>
            <p:cNvPr id="6" name="Freeform 7">
              <a:extLst>
                <a:ext uri="{FF2B5EF4-FFF2-40B4-BE49-F238E27FC236}">
                  <a16:creationId xmlns:a16="http://schemas.microsoft.com/office/drawing/2014/main" id="{A0747176-A05B-F7F9-73F0-4334067EB2C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19DC1740-F9DB-41CA-EE09-5EB34AF60403}"/>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0B78C88B-2319-8B30-31E2-E264C3836D14}"/>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Slide Number Placeholder 17">
            <a:extLst>
              <a:ext uri="{FF2B5EF4-FFF2-40B4-BE49-F238E27FC236}">
                <a16:creationId xmlns:a16="http://schemas.microsoft.com/office/drawing/2014/main" id="{28307D9F-7F01-A063-820B-853E22CF82E1}"/>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20</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219614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0912357" cy="1015663"/>
          </a:xfrm>
          <a:prstGeom prst="rect">
            <a:avLst/>
          </a:prstGeom>
          <a:noFill/>
        </p:spPr>
        <p:txBody>
          <a:bodyPr wrap="square">
            <a:spAutoFit/>
          </a:bodyPr>
          <a:lstStyle/>
          <a:p>
            <a:r>
              <a:rPr lang="en-US" altLang="zh-HK" sz="6000" dirty="0">
                <a:latin typeface="DM Serif Display" pitchFamily="2" charset="0"/>
              </a:rPr>
              <a:t>Enter data in table</a:t>
            </a:r>
            <a:endParaRPr lang="zh-HK" altLang="en-US" sz="6000" dirty="0">
              <a:latin typeface="DM Serif Display" pitchFamily="2" charset="0"/>
            </a:endParaRPr>
          </a:p>
        </p:txBody>
      </p:sp>
      <p:pic>
        <p:nvPicPr>
          <p:cNvPr id="3" name="Picture 2">
            <a:extLst>
              <a:ext uri="{FF2B5EF4-FFF2-40B4-BE49-F238E27FC236}">
                <a16:creationId xmlns:a16="http://schemas.microsoft.com/office/drawing/2014/main" id="{9EDBA8D5-1515-E90E-4FE0-2FE5C620F6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1800" y="3272745"/>
            <a:ext cx="13362666" cy="5172645"/>
          </a:xfrm>
          <a:prstGeom prst="rect">
            <a:avLst/>
          </a:prstGeom>
        </p:spPr>
      </p:pic>
      <p:sp>
        <p:nvSpPr>
          <p:cNvPr id="9" name="Arrow: Down 8">
            <a:extLst>
              <a:ext uri="{FF2B5EF4-FFF2-40B4-BE49-F238E27FC236}">
                <a16:creationId xmlns:a16="http://schemas.microsoft.com/office/drawing/2014/main" id="{A0187E64-660C-4F01-3EE8-35FA141B2CC1}"/>
              </a:ext>
            </a:extLst>
          </p:cNvPr>
          <p:cNvSpPr/>
          <p:nvPr/>
        </p:nvSpPr>
        <p:spPr>
          <a:xfrm rot="16200000">
            <a:off x="3021751" y="6091198"/>
            <a:ext cx="457200" cy="861902"/>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TextBox 6">
            <a:extLst>
              <a:ext uri="{FF2B5EF4-FFF2-40B4-BE49-F238E27FC236}">
                <a16:creationId xmlns:a16="http://schemas.microsoft.com/office/drawing/2014/main" id="{3E79A5D8-DF7C-3AA7-6660-50F3E9D4B73A}"/>
              </a:ext>
            </a:extLst>
          </p:cNvPr>
          <p:cNvSpPr txBox="1"/>
          <p:nvPr/>
        </p:nvSpPr>
        <p:spPr>
          <a:xfrm>
            <a:off x="609601" y="6273696"/>
            <a:ext cx="2285999" cy="954107"/>
          </a:xfrm>
          <a:prstGeom prst="rect">
            <a:avLst/>
          </a:prstGeom>
          <a:noFill/>
        </p:spPr>
        <p:txBody>
          <a:bodyPr wrap="square">
            <a:spAutoFit/>
          </a:bodyPr>
          <a:lstStyle/>
          <a:p>
            <a:pPr algn="just"/>
            <a:r>
              <a:rPr lang="en-US" altLang="zh-HK" sz="2800" dirty="0">
                <a:latin typeface="Nunito Sans Semi-Bold" panose="02010600030101010101" charset="0"/>
              </a:rPr>
              <a:t>Double-click on it</a:t>
            </a:r>
            <a:endParaRPr lang="zh-HK" altLang="en-US" sz="2800" dirty="0">
              <a:latin typeface="Nunito Sans Semi-Bold" panose="02010600030101010101" charset="0"/>
            </a:endParaRPr>
          </a:p>
        </p:txBody>
      </p:sp>
      <p:sp>
        <p:nvSpPr>
          <p:cNvPr id="10" name="TextBox 9">
            <a:extLst>
              <a:ext uri="{FF2B5EF4-FFF2-40B4-BE49-F238E27FC236}">
                <a16:creationId xmlns:a16="http://schemas.microsoft.com/office/drawing/2014/main" id="{B7D7AF3D-6988-37A9-C405-5AC24B09E797}"/>
              </a:ext>
            </a:extLst>
          </p:cNvPr>
          <p:cNvSpPr txBox="1"/>
          <p:nvPr/>
        </p:nvSpPr>
        <p:spPr>
          <a:xfrm>
            <a:off x="5410200" y="8644916"/>
            <a:ext cx="11430000" cy="523220"/>
          </a:xfrm>
          <a:prstGeom prst="rect">
            <a:avLst/>
          </a:prstGeom>
          <a:noFill/>
        </p:spPr>
        <p:txBody>
          <a:bodyPr wrap="square">
            <a:spAutoFit/>
          </a:bodyPr>
          <a:lstStyle/>
          <a:p>
            <a:r>
              <a:rPr lang="en-US" altLang="zh-HK" sz="2800" dirty="0">
                <a:latin typeface="Nunito Sans" pitchFamily="2" charset="0"/>
              </a:rPr>
              <a:t>A Grid View for entering data just like you would do in a spreadsheet. </a:t>
            </a:r>
            <a:endParaRPr lang="zh-HK" altLang="en-US" sz="2800" dirty="0">
              <a:latin typeface="Nunito Sans" pitchFamily="2" charset="0"/>
            </a:endParaRPr>
          </a:p>
        </p:txBody>
      </p:sp>
      <p:sp>
        <p:nvSpPr>
          <p:cNvPr id="11" name="Rectangle: Rounded Corners 10">
            <a:extLst>
              <a:ext uri="{FF2B5EF4-FFF2-40B4-BE49-F238E27FC236}">
                <a16:creationId xmlns:a16="http://schemas.microsoft.com/office/drawing/2014/main" id="{3D9CE676-939D-794E-28B7-240A0FB954A9}"/>
              </a:ext>
            </a:extLst>
          </p:cNvPr>
          <p:cNvSpPr/>
          <p:nvPr/>
        </p:nvSpPr>
        <p:spPr>
          <a:xfrm>
            <a:off x="5638800" y="4838700"/>
            <a:ext cx="8229600" cy="167640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Arrow: Down 11">
            <a:extLst>
              <a:ext uri="{FF2B5EF4-FFF2-40B4-BE49-F238E27FC236}">
                <a16:creationId xmlns:a16="http://schemas.microsoft.com/office/drawing/2014/main" id="{C043FC07-6F2B-389E-B810-B3081B943C8B}"/>
              </a:ext>
            </a:extLst>
          </p:cNvPr>
          <p:cNvSpPr/>
          <p:nvPr/>
        </p:nvSpPr>
        <p:spPr>
          <a:xfrm rot="10800000">
            <a:off x="6484877" y="6551545"/>
            <a:ext cx="861902" cy="2091129"/>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 name="Group 2">
            <a:extLst>
              <a:ext uri="{FF2B5EF4-FFF2-40B4-BE49-F238E27FC236}">
                <a16:creationId xmlns:a16="http://schemas.microsoft.com/office/drawing/2014/main" id="{3C0C11ED-7AEF-8868-03A3-6CE53447AAF9}"/>
              </a:ext>
            </a:extLst>
          </p:cNvPr>
          <p:cNvGrpSpPr/>
          <p:nvPr/>
        </p:nvGrpSpPr>
        <p:grpSpPr>
          <a:xfrm>
            <a:off x="0" y="9539510"/>
            <a:ext cx="18288000" cy="1068264"/>
            <a:chOff x="0" y="0"/>
            <a:chExt cx="6622243" cy="672550"/>
          </a:xfrm>
        </p:grpSpPr>
        <p:sp>
          <p:nvSpPr>
            <p:cNvPr id="4" name="Freeform 3">
              <a:extLst>
                <a:ext uri="{FF2B5EF4-FFF2-40B4-BE49-F238E27FC236}">
                  <a16:creationId xmlns:a16="http://schemas.microsoft.com/office/drawing/2014/main" id="{AE2B876E-1144-2FF0-2344-4D756FE377A3}"/>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5" name="Group 6">
            <a:extLst>
              <a:ext uri="{FF2B5EF4-FFF2-40B4-BE49-F238E27FC236}">
                <a16:creationId xmlns:a16="http://schemas.microsoft.com/office/drawing/2014/main" id="{B6D57DB3-104D-6CCE-5A80-B7168E1E05DF}"/>
              </a:ext>
            </a:extLst>
          </p:cNvPr>
          <p:cNvGrpSpPr/>
          <p:nvPr/>
        </p:nvGrpSpPr>
        <p:grpSpPr>
          <a:xfrm>
            <a:off x="674595" y="9697156"/>
            <a:ext cx="354105" cy="354105"/>
            <a:chOff x="0" y="0"/>
            <a:chExt cx="6350000" cy="6350000"/>
          </a:xfrm>
        </p:grpSpPr>
        <p:sp>
          <p:nvSpPr>
            <p:cNvPr id="6" name="Freeform 7">
              <a:extLst>
                <a:ext uri="{FF2B5EF4-FFF2-40B4-BE49-F238E27FC236}">
                  <a16:creationId xmlns:a16="http://schemas.microsoft.com/office/drawing/2014/main" id="{246A8D75-25D6-3611-37EA-317313DA1593}"/>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TextBox 11">
            <a:extLst>
              <a:ext uri="{FF2B5EF4-FFF2-40B4-BE49-F238E27FC236}">
                <a16:creationId xmlns:a16="http://schemas.microsoft.com/office/drawing/2014/main" id="{31039454-50F0-2D3B-CD02-40A7FAA56BB0}"/>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BD8CEF55-E311-6785-EC4C-44CB19BEFFEC}"/>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Slide Number Placeholder 17">
            <a:extLst>
              <a:ext uri="{FF2B5EF4-FFF2-40B4-BE49-F238E27FC236}">
                <a16:creationId xmlns:a16="http://schemas.microsoft.com/office/drawing/2014/main" id="{EF76CAC8-5164-61A7-4233-65A6976C5354}"/>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21</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417024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12357" cy="1015663"/>
          </a:xfrm>
          <a:prstGeom prst="rect">
            <a:avLst/>
          </a:prstGeom>
          <a:noFill/>
        </p:spPr>
        <p:txBody>
          <a:bodyPr wrap="square">
            <a:spAutoFit/>
          </a:bodyPr>
          <a:lstStyle/>
          <a:p>
            <a:r>
              <a:rPr lang="en-US" altLang="zh-HK" sz="6000" dirty="0">
                <a:latin typeface="DM Serif Display" pitchFamily="2" charset="0"/>
              </a:rPr>
              <a:t>Enter data in table</a:t>
            </a:r>
            <a:endParaRPr lang="zh-HK" altLang="en-US" sz="6000" dirty="0">
              <a:latin typeface="DM Serif Display" pitchFamily="2" charset="0"/>
            </a:endParaRPr>
          </a:p>
        </p:txBody>
      </p:sp>
      <p:pic>
        <p:nvPicPr>
          <p:cNvPr id="8" name="Picture 7">
            <a:extLst>
              <a:ext uri="{FF2B5EF4-FFF2-40B4-BE49-F238E27FC236}">
                <a16:creationId xmlns:a16="http://schemas.microsoft.com/office/drawing/2014/main" id="{9F61AE6D-77EB-0BBA-3935-426AC7CBC5D6}"/>
              </a:ext>
            </a:extLst>
          </p:cNvPr>
          <p:cNvPicPr>
            <a:picLocks noChangeAspect="1"/>
          </p:cNvPicPr>
          <p:nvPr/>
        </p:nvPicPr>
        <p:blipFill rotWithShape="1">
          <a:blip r:embed="rId2"/>
          <a:srcRect r="27477"/>
          <a:stretch/>
        </p:blipFill>
        <p:spPr>
          <a:xfrm>
            <a:off x="1516477" y="3322951"/>
            <a:ext cx="9684924" cy="5244757"/>
          </a:xfrm>
          <a:prstGeom prst="rect">
            <a:avLst/>
          </a:prstGeom>
        </p:spPr>
      </p:pic>
      <p:sp>
        <p:nvSpPr>
          <p:cNvPr id="9" name="Arrow: Down 8">
            <a:extLst>
              <a:ext uri="{FF2B5EF4-FFF2-40B4-BE49-F238E27FC236}">
                <a16:creationId xmlns:a16="http://schemas.microsoft.com/office/drawing/2014/main" id="{A0187E64-660C-4F01-3EE8-35FA141B2CC1}"/>
              </a:ext>
            </a:extLst>
          </p:cNvPr>
          <p:cNvSpPr/>
          <p:nvPr/>
        </p:nvSpPr>
        <p:spPr>
          <a:xfrm rot="5400000">
            <a:off x="11211231" y="5328074"/>
            <a:ext cx="457200" cy="1002452"/>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Arrow: Down 5">
            <a:extLst>
              <a:ext uri="{FF2B5EF4-FFF2-40B4-BE49-F238E27FC236}">
                <a16:creationId xmlns:a16="http://schemas.microsoft.com/office/drawing/2014/main" id="{97DAA6F6-7F22-3A9A-7D07-A56C1CC955E0}"/>
              </a:ext>
            </a:extLst>
          </p:cNvPr>
          <p:cNvSpPr/>
          <p:nvPr/>
        </p:nvSpPr>
        <p:spPr>
          <a:xfrm rot="10800000">
            <a:off x="4648200" y="8324474"/>
            <a:ext cx="457200" cy="636404"/>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TextBox 11">
            <a:extLst>
              <a:ext uri="{FF2B5EF4-FFF2-40B4-BE49-F238E27FC236}">
                <a16:creationId xmlns:a16="http://schemas.microsoft.com/office/drawing/2014/main" id="{B0F041B2-7C75-1C7B-3C13-6E3C397D8E3B}"/>
              </a:ext>
            </a:extLst>
          </p:cNvPr>
          <p:cNvSpPr txBox="1"/>
          <p:nvPr/>
        </p:nvSpPr>
        <p:spPr>
          <a:xfrm>
            <a:off x="4038600" y="8938284"/>
            <a:ext cx="3733800" cy="584775"/>
          </a:xfrm>
          <a:prstGeom prst="rect">
            <a:avLst/>
          </a:prstGeom>
          <a:noFill/>
        </p:spPr>
        <p:txBody>
          <a:bodyPr wrap="square" rtlCol="0">
            <a:spAutoFit/>
          </a:bodyPr>
          <a:lstStyle/>
          <a:p>
            <a:r>
              <a:rPr lang="en-US" altLang="zh-HK" sz="3200" dirty="0">
                <a:latin typeface="Nunito Sans Semi-Bold" panose="02010600030101010101" charset="0"/>
              </a:rPr>
              <a:t>2. Apply Change</a:t>
            </a:r>
            <a:endParaRPr lang="zh-HK" altLang="en-US" sz="3200" dirty="0">
              <a:latin typeface="Nunito Sans Semi-Bold" panose="02010600030101010101" charset="0"/>
            </a:endParaRPr>
          </a:p>
        </p:txBody>
      </p:sp>
      <p:sp>
        <p:nvSpPr>
          <p:cNvPr id="13" name="TextBox 12">
            <a:extLst>
              <a:ext uri="{FF2B5EF4-FFF2-40B4-BE49-F238E27FC236}">
                <a16:creationId xmlns:a16="http://schemas.microsoft.com/office/drawing/2014/main" id="{3C485AC8-29D2-B6D1-4888-3C352E9AA411}"/>
              </a:ext>
            </a:extLst>
          </p:cNvPr>
          <p:cNvSpPr txBox="1"/>
          <p:nvPr/>
        </p:nvSpPr>
        <p:spPr>
          <a:xfrm>
            <a:off x="12192000" y="5519291"/>
            <a:ext cx="5105400" cy="1077218"/>
          </a:xfrm>
          <a:prstGeom prst="rect">
            <a:avLst/>
          </a:prstGeom>
          <a:noFill/>
        </p:spPr>
        <p:txBody>
          <a:bodyPr wrap="square" rtlCol="0">
            <a:spAutoFit/>
          </a:bodyPr>
          <a:lstStyle/>
          <a:p>
            <a:r>
              <a:rPr lang="en-US" altLang="zh-HK" sz="3200" dirty="0">
                <a:latin typeface="Nunito Sans Semi-Bold" panose="02010600030101010101" charset="0"/>
              </a:rPr>
              <a:t>1. Just click on a cell to start entering the data </a:t>
            </a:r>
            <a:endParaRPr lang="zh-HK" altLang="en-US" sz="3200" dirty="0">
              <a:latin typeface="Nunito Sans Semi-Bold" panose="02010600030101010101" charset="0"/>
            </a:endParaRPr>
          </a:p>
        </p:txBody>
      </p:sp>
      <p:sp>
        <p:nvSpPr>
          <p:cNvPr id="15" name="TextBox 14">
            <a:extLst>
              <a:ext uri="{FF2B5EF4-FFF2-40B4-BE49-F238E27FC236}">
                <a16:creationId xmlns:a16="http://schemas.microsoft.com/office/drawing/2014/main" id="{6691C306-150B-E092-3DD1-CB5CFD5A6299}"/>
              </a:ext>
            </a:extLst>
          </p:cNvPr>
          <p:cNvSpPr txBox="1"/>
          <p:nvPr/>
        </p:nvSpPr>
        <p:spPr>
          <a:xfrm>
            <a:off x="4876799" y="6977049"/>
            <a:ext cx="4648201" cy="523220"/>
          </a:xfrm>
          <a:prstGeom prst="rect">
            <a:avLst/>
          </a:prstGeom>
          <a:noFill/>
        </p:spPr>
        <p:txBody>
          <a:bodyPr wrap="square">
            <a:spAutoFit/>
          </a:bodyPr>
          <a:lstStyle/>
          <a:p>
            <a:r>
              <a:rPr lang="en-US" altLang="zh-HK" sz="2800" dirty="0">
                <a:latin typeface="Nunito Sans" pitchFamily="2" charset="0"/>
              </a:rPr>
              <a:t>Click to Discard Change</a:t>
            </a:r>
            <a:endParaRPr lang="zh-HK" altLang="en-US" sz="2800" dirty="0">
              <a:latin typeface="Nunito Sans" pitchFamily="2" charset="0"/>
            </a:endParaRPr>
          </a:p>
        </p:txBody>
      </p:sp>
      <p:sp>
        <p:nvSpPr>
          <p:cNvPr id="16" name="Arrow: Down 15">
            <a:extLst>
              <a:ext uri="{FF2B5EF4-FFF2-40B4-BE49-F238E27FC236}">
                <a16:creationId xmlns:a16="http://schemas.microsoft.com/office/drawing/2014/main" id="{E090CCCB-8BCA-FE17-AAE6-8067013AB678}"/>
              </a:ext>
            </a:extLst>
          </p:cNvPr>
          <p:cNvSpPr/>
          <p:nvPr/>
        </p:nvSpPr>
        <p:spPr>
          <a:xfrm>
            <a:off x="4885766" y="7444091"/>
            <a:ext cx="457200" cy="636404"/>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 name="Group 2">
            <a:extLst>
              <a:ext uri="{FF2B5EF4-FFF2-40B4-BE49-F238E27FC236}">
                <a16:creationId xmlns:a16="http://schemas.microsoft.com/office/drawing/2014/main" id="{0EC556A1-795A-CDD1-4644-DC849CF41BF1}"/>
              </a:ext>
            </a:extLst>
          </p:cNvPr>
          <p:cNvGrpSpPr/>
          <p:nvPr/>
        </p:nvGrpSpPr>
        <p:grpSpPr>
          <a:xfrm>
            <a:off x="0" y="9539510"/>
            <a:ext cx="18288000" cy="1068264"/>
            <a:chOff x="0" y="0"/>
            <a:chExt cx="6622243" cy="672550"/>
          </a:xfrm>
        </p:grpSpPr>
        <p:sp>
          <p:nvSpPr>
            <p:cNvPr id="3" name="Freeform 3">
              <a:extLst>
                <a:ext uri="{FF2B5EF4-FFF2-40B4-BE49-F238E27FC236}">
                  <a16:creationId xmlns:a16="http://schemas.microsoft.com/office/drawing/2014/main" id="{0711EF2D-B6B3-4FD2-C630-F69E5E4F9E8B}"/>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6">
            <a:extLst>
              <a:ext uri="{FF2B5EF4-FFF2-40B4-BE49-F238E27FC236}">
                <a16:creationId xmlns:a16="http://schemas.microsoft.com/office/drawing/2014/main" id="{131C8FDC-626A-D420-FC36-C5D1CD1658DE}"/>
              </a:ext>
            </a:extLst>
          </p:cNvPr>
          <p:cNvGrpSpPr/>
          <p:nvPr/>
        </p:nvGrpSpPr>
        <p:grpSpPr>
          <a:xfrm>
            <a:off x="674595" y="9697156"/>
            <a:ext cx="354105" cy="354105"/>
            <a:chOff x="0" y="0"/>
            <a:chExt cx="6350000" cy="6350000"/>
          </a:xfrm>
        </p:grpSpPr>
        <p:sp>
          <p:nvSpPr>
            <p:cNvPr id="5" name="Freeform 7">
              <a:extLst>
                <a:ext uri="{FF2B5EF4-FFF2-40B4-BE49-F238E27FC236}">
                  <a16:creationId xmlns:a16="http://schemas.microsoft.com/office/drawing/2014/main" id="{6D61598F-84B9-1DEA-7CD8-61F95CBEADA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B2DFE4BD-86D1-8E9A-4F92-EB0BECEB4408}"/>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0" name="Freeform 8">
            <a:extLst>
              <a:ext uri="{FF2B5EF4-FFF2-40B4-BE49-F238E27FC236}">
                <a16:creationId xmlns:a16="http://schemas.microsoft.com/office/drawing/2014/main" id="{2DA38832-DB24-E495-6347-F4D38F2A769A}"/>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Slide Number Placeholder 17">
            <a:extLst>
              <a:ext uri="{FF2B5EF4-FFF2-40B4-BE49-F238E27FC236}">
                <a16:creationId xmlns:a16="http://schemas.microsoft.com/office/drawing/2014/main" id="{E330A76D-9BA1-FCF5-DC31-9BECF7822D9B}"/>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22</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346781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CC566-D304-30F6-ADF6-8D45FF38A43E}"/>
              </a:ext>
            </a:extLst>
          </p:cNvPr>
          <p:cNvPicPr>
            <a:picLocks noChangeAspect="1"/>
          </p:cNvPicPr>
          <p:nvPr/>
        </p:nvPicPr>
        <p:blipFill rotWithShape="1">
          <a:blip r:embed="rId2"/>
          <a:srcRect l="22817"/>
          <a:stretch/>
        </p:blipFill>
        <p:spPr>
          <a:xfrm>
            <a:off x="7086600" y="3008714"/>
            <a:ext cx="10700034" cy="6203650"/>
          </a:xfrm>
          <a:prstGeom prst="rect">
            <a:avLst/>
          </a:prstGeom>
        </p:spPr>
      </p:pic>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12357" cy="1015663"/>
          </a:xfrm>
          <a:prstGeom prst="rect">
            <a:avLst/>
          </a:prstGeom>
          <a:noFill/>
        </p:spPr>
        <p:txBody>
          <a:bodyPr wrap="square">
            <a:spAutoFit/>
          </a:bodyPr>
          <a:lstStyle/>
          <a:p>
            <a:r>
              <a:rPr lang="en-US" altLang="zh-HK" sz="6000" dirty="0">
                <a:latin typeface="DM Serif Display" pitchFamily="2" charset="0"/>
              </a:rPr>
              <a:t>Enter data in table</a:t>
            </a:r>
            <a:endParaRPr lang="zh-HK" altLang="en-US" sz="6000" dirty="0">
              <a:latin typeface="DM Serif Display" pitchFamily="2" charset="0"/>
            </a:endParaRPr>
          </a:p>
        </p:txBody>
      </p:sp>
      <p:sp>
        <p:nvSpPr>
          <p:cNvPr id="9" name="Arrow: Down 8">
            <a:extLst>
              <a:ext uri="{FF2B5EF4-FFF2-40B4-BE49-F238E27FC236}">
                <a16:creationId xmlns:a16="http://schemas.microsoft.com/office/drawing/2014/main" id="{A0187E64-660C-4F01-3EE8-35FA141B2CC1}"/>
              </a:ext>
            </a:extLst>
          </p:cNvPr>
          <p:cNvSpPr/>
          <p:nvPr/>
        </p:nvSpPr>
        <p:spPr>
          <a:xfrm rot="16200000">
            <a:off x="6858000" y="5452102"/>
            <a:ext cx="457200" cy="1002452"/>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Arrow: Down 5">
            <a:extLst>
              <a:ext uri="{FF2B5EF4-FFF2-40B4-BE49-F238E27FC236}">
                <a16:creationId xmlns:a16="http://schemas.microsoft.com/office/drawing/2014/main" id="{97DAA6F6-7F22-3A9A-7D07-A56C1CC955E0}"/>
              </a:ext>
            </a:extLst>
          </p:cNvPr>
          <p:cNvSpPr/>
          <p:nvPr/>
        </p:nvSpPr>
        <p:spPr>
          <a:xfrm rot="16200000">
            <a:off x="6610350" y="8736908"/>
            <a:ext cx="457200" cy="636404"/>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TextBox 11">
            <a:extLst>
              <a:ext uri="{FF2B5EF4-FFF2-40B4-BE49-F238E27FC236}">
                <a16:creationId xmlns:a16="http://schemas.microsoft.com/office/drawing/2014/main" id="{B0F041B2-7C75-1C7B-3C13-6E3C397D8E3B}"/>
              </a:ext>
            </a:extLst>
          </p:cNvPr>
          <p:cNvSpPr txBox="1"/>
          <p:nvPr/>
        </p:nvSpPr>
        <p:spPr>
          <a:xfrm>
            <a:off x="3124200" y="8287901"/>
            <a:ext cx="3461174" cy="1077218"/>
          </a:xfrm>
          <a:prstGeom prst="rect">
            <a:avLst/>
          </a:prstGeom>
          <a:noFill/>
        </p:spPr>
        <p:txBody>
          <a:bodyPr wrap="square" rtlCol="0">
            <a:spAutoFit/>
          </a:bodyPr>
          <a:lstStyle/>
          <a:p>
            <a:r>
              <a:rPr lang="en-US" altLang="zh-HK" sz="3200" dirty="0">
                <a:latin typeface="Nunito Sans Semi-Bold" panose="02010600030101010101" charset="0"/>
              </a:rPr>
              <a:t>The SQL that</a:t>
            </a:r>
          </a:p>
          <a:p>
            <a:r>
              <a:rPr lang="en-US" altLang="zh-HK" sz="3200" dirty="0" err="1">
                <a:latin typeface="Nunito Sans Semi-Bold" panose="02010600030101010101" charset="0"/>
              </a:rPr>
              <a:t>Navicat</a:t>
            </a:r>
            <a:r>
              <a:rPr lang="en-US" altLang="zh-HK" sz="3200" dirty="0">
                <a:latin typeface="Nunito Sans Semi-Bold" panose="02010600030101010101" charset="0"/>
              </a:rPr>
              <a:t> executed.</a:t>
            </a:r>
            <a:endParaRPr lang="zh-HK" altLang="en-US" sz="3200" dirty="0">
              <a:latin typeface="Nunito Sans Semi-Bold" panose="02010600030101010101" charset="0"/>
            </a:endParaRPr>
          </a:p>
        </p:txBody>
      </p:sp>
      <p:sp>
        <p:nvSpPr>
          <p:cNvPr id="13" name="TextBox 12">
            <a:extLst>
              <a:ext uri="{FF2B5EF4-FFF2-40B4-BE49-F238E27FC236}">
                <a16:creationId xmlns:a16="http://schemas.microsoft.com/office/drawing/2014/main" id="{3C485AC8-29D2-B6D1-4888-3C352E9AA411}"/>
              </a:ext>
            </a:extLst>
          </p:cNvPr>
          <p:cNvSpPr txBox="1"/>
          <p:nvPr/>
        </p:nvSpPr>
        <p:spPr>
          <a:xfrm>
            <a:off x="1485900" y="5449447"/>
            <a:ext cx="5105400" cy="1077218"/>
          </a:xfrm>
          <a:prstGeom prst="rect">
            <a:avLst/>
          </a:prstGeom>
          <a:noFill/>
        </p:spPr>
        <p:txBody>
          <a:bodyPr wrap="square" rtlCol="0">
            <a:spAutoFit/>
          </a:bodyPr>
          <a:lstStyle/>
          <a:p>
            <a:r>
              <a:rPr lang="en-US" altLang="zh-HK" sz="3200" dirty="0">
                <a:latin typeface="Nunito Sans Semi-Bold" panose="02010600030101010101" charset="0"/>
              </a:rPr>
              <a:t>The primary key is automatically generated.</a:t>
            </a:r>
            <a:endParaRPr lang="zh-HK" altLang="en-US" sz="3200" dirty="0">
              <a:latin typeface="Nunito Sans Semi-Bold" panose="02010600030101010101" charset="0"/>
            </a:endParaRPr>
          </a:p>
        </p:txBody>
      </p:sp>
      <p:grpSp>
        <p:nvGrpSpPr>
          <p:cNvPr id="2" name="Group 2">
            <a:extLst>
              <a:ext uri="{FF2B5EF4-FFF2-40B4-BE49-F238E27FC236}">
                <a16:creationId xmlns:a16="http://schemas.microsoft.com/office/drawing/2014/main" id="{3332E128-447F-AF88-29E4-7D08C13AEDFE}"/>
              </a:ext>
            </a:extLst>
          </p:cNvPr>
          <p:cNvGrpSpPr/>
          <p:nvPr/>
        </p:nvGrpSpPr>
        <p:grpSpPr>
          <a:xfrm>
            <a:off x="0" y="9539510"/>
            <a:ext cx="18288000" cy="1068264"/>
            <a:chOff x="0" y="0"/>
            <a:chExt cx="6622243" cy="672550"/>
          </a:xfrm>
        </p:grpSpPr>
        <p:sp>
          <p:nvSpPr>
            <p:cNvPr id="4" name="Freeform 3">
              <a:extLst>
                <a:ext uri="{FF2B5EF4-FFF2-40B4-BE49-F238E27FC236}">
                  <a16:creationId xmlns:a16="http://schemas.microsoft.com/office/drawing/2014/main" id="{67E382CA-AF5B-F38A-2C3C-9C08064A2D64}"/>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5" name="Group 6">
            <a:extLst>
              <a:ext uri="{FF2B5EF4-FFF2-40B4-BE49-F238E27FC236}">
                <a16:creationId xmlns:a16="http://schemas.microsoft.com/office/drawing/2014/main" id="{DAA97E81-87CA-FCE4-AA12-15787BE330F0}"/>
              </a:ext>
            </a:extLst>
          </p:cNvPr>
          <p:cNvGrpSpPr/>
          <p:nvPr/>
        </p:nvGrpSpPr>
        <p:grpSpPr>
          <a:xfrm>
            <a:off x="674595" y="9697156"/>
            <a:ext cx="354105" cy="354105"/>
            <a:chOff x="0" y="0"/>
            <a:chExt cx="6350000" cy="6350000"/>
          </a:xfrm>
        </p:grpSpPr>
        <p:sp>
          <p:nvSpPr>
            <p:cNvPr id="7" name="Freeform 7">
              <a:extLst>
                <a:ext uri="{FF2B5EF4-FFF2-40B4-BE49-F238E27FC236}">
                  <a16:creationId xmlns:a16="http://schemas.microsoft.com/office/drawing/2014/main" id="{4DD0BCDC-3E22-0C59-7F2A-754E4BFE596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TextBox 11">
            <a:extLst>
              <a:ext uri="{FF2B5EF4-FFF2-40B4-BE49-F238E27FC236}">
                <a16:creationId xmlns:a16="http://schemas.microsoft.com/office/drawing/2014/main" id="{1D0E0FBC-77C4-0A3B-07C4-A007C8A1005A}"/>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0" name="Freeform 8">
            <a:extLst>
              <a:ext uri="{FF2B5EF4-FFF2-40B4-BE49-F238E27FC236}">
                <a16:creationId xmlns:a16="http://schemas.microsoft.com/office/drawing/2014/main" id="{21A67E13-E326-FA19-95E5-A3E77840536A}"/>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Slide Number Placeholder 17">
            <a:extLst>
              <a:ext uri="{FF2B5EF4-FFF2-40B4-BE49-F238E27FC236}">
                <a16:creationId xmlns:a16="http://schemas.microsoft.com/office/drawing/2014/main" id="{3F51FC34-4D40-F3E8-A56A-A3E2DD05BFD8}"/>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23</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3035416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CC566-D304-30F6-ADF6-8D45FF38A43E}"/>
              </a:ext>
            </a:extLst>
          </p:cNvPr>
          <p:cNvPicPr>
            <a:picLocks noChangeAspect="1"/>
          </p:cNvPicPr>
          <p:nvPr/>
        </p:nvPicPr>
        <p:blipFill rotWithShape="1">
          <a:blip r:embed="rId2"/>
          <a:srcRect l="-9" t="22780" r="1"/>
          <a:stretch/>
        </p:blipFill>
        <p:spPr>
          <a:xfrm>
            <a:off x="1524000" y="3410350"/>
            <a:ext cx="13864341" cy="4790447"/>
          </a:xfrm>
          <a:prstGeom prst="rect">
            <a:avLst/>
          </a:prstGeom>
        </p:spPr>
      </p:pic>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12357" cy="1015663"/>
          </a:xfrm>
          <a:prstGeom prst="rect">
            <a:avLst/>
          </a:prstGeom>
          <a:noFill/>
        </p:spPr>
        <p:txBody>
          <a:bodyPr wrap="square">
            <a:spAutoFit/>
          </a:bodyPr>
          <a:lstStyle/>
          <a:p>
            <a:r>
              <a:rPr lang="en-US" altLang="zh-HK" sz="6000" dirty="0">
                <a:latin typeface="DM Serif Display" pitchFamily="2" charset="0"/>
              </a:rPr>
              <a:t>Edit data in table</a:t>
            </a:r>
            <a:endParaRPr lang="zh-HK" altLang="en-US" sz="6000" dirty="0">
              <a:latin typeface="DM Serif Display" pitchFamily="2" charset="0"/>
            </a:endParaRPr>
          </a:p>
        </p:txBody>
      </p:sp>
      <p:sp>
        <p:nvSpPr>
          <p:cNvPr id="10" name="TextBox 9">
            <a:extLst>
              <a:ext uri="{FF2B5EF4-FFF2-40B4-BE49-F238E27FC236}">
                <a16:creationId xmlns:a16="http://schemas.microsoft.com/office/drawing/2014/main" id="{405B0247-1A28-B355-1D52-7EB9E688AE9A}"/>
              </a:ext>
            </a:extLst>
          </p:cNvPr>
          <p:cNvSpPr txBox="1"/>
          <p:nvPr/>
        </p:nvSpPr>
        <p:spPr>
          <a:xfrm>
            <a:off x="4977651" y="8620281"/>
            <a:ext cx="3061449" cy="584775"/>
          </a:xfrm>
          <a:prstGeom prst="rect">
            <a:avLst/>
          </a:prstGeom>
          <a:noFill/>
        </p:spPr>
        <p:txBody>
          <a:bodyPr wrap="square">
            <a:spAutoFit/>
          </a:bodyPr>
          <a:lstStyle/>
          <a:p>
            <a:r>
              <a:rPr lang="en-US" altLang="zh-HK" sz="3200" dirty="0">
                <a:latin typeface="Nunito Sans" pitchFamily="2" charset="0"/>
              </a:rPr>
              <a:t>Delete a record</a:t>
            </a:r>
            <a:endParaRPr lang="zh-HK" altLang="en-US" sz="3200" dirty="0">
              <a:latin typeface="Nunito Sans" pitchFamily="2" charset="0"/>
            </a:endParaRPr>
          </a:p>
        </p:txBody>
      </p:sp>
      <p:sp>
        <p:nvSpPr>
          <p:cNvPr id="11" name="TextBox 10">
            <a:extLst>
              <a:ext uri="{FF2B5EF4-FFF2-40B4-BE49-F238E27FC236}">
                <a16:creationId xmlns:a16="http://schemas.microsoft.com/office/drawing/2014/main" id="{6788CBF6-D150-C94F-587F-A811762D89F6}"/>
              </a:ext>
            </a:extLst>
          </p:cNvPr>
          <p:cNvSpPr txBox="1"/>
          <p:nvPr/>
        </p:nvSpPr>
        <p:spPr>
          <a:xfrm>
            <a:off x="4610100" y="6441309"/>
            <a:ext cx="2895600" cy="584775"/>
          </a:xfrm>
          <a:prstGeom prst="rect">
            <a:avLst/>
          </a:prstGeom>
          <a:noFill/>
        </p:spPr>
        <p:txBody>
          <a:bodyPr wrap="square">
            <a:spAutoFit/>
          </a:bodyPr>
          <a:lstStyle/>
          <a:p>
            <a:r>
              <a:rPr lang="en-US" altLang="zh-HK" sz="3200" dirty="0">
                <a:latin typeface="Nunito Sans" pitchFamily="2" charset="0"/>
              </a:rPr>
              <a:t>Add a record</a:t>
            </a:r>
            <a:endParaRPr lang="zh-HK" altLang="en-US" sz="3200" dirty="0">
              <a:latin typeface="Nunito Sans" pitchFamily="2" charset="0"/>
            </a:endParaRPr>
          </a:p>
        </p:txBody>
      </p:sp>
      <p:sp>
        <p:nvSpPr>
          <p:cNvPr id="14" name="Arrow: Down 13">
            <a:extLst>
              <a:ext uri="{FF2B5EF4-FFF2-40B4-BE49-F238E27FC236}">
                <a16:creationId xmlns:a16="http://schemas.microsoft.com/office/drawing/2014/main" id="{04102FBE-5BA1-AC73-E9EB-D9CB95339519}"/>
              </a:ext>
            </a:extLst>
          </p:cNvPr>
          <p:cNvSpPr/>
          <p:nvPr/>
        </p:nvSpPr>
        <p:spPr>
          <a:xfrm rot="10800000">
            <a:off x="4977652" y="7856781"/>
            <a:ext cx="457200" cy="636404"/>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Arrow: Down 14">
            <a:extLst>
              <a:ext uri="{FF2B5EF4-FFF2-40B4-BE49-F238E27FC236}">
                <a16:creationId xmlns:a16="http://schemas.microsoft.com/office/drawing/2014/main" id="{8F1783FA-AADB-B771-F10A-6925E7E6EE35}"/>
              </a:ext>
            </a:extLst>
          </p:cNvPr>
          <p:cNvSpPr/>
          <p:nvPr/>
        </p:nvSpPr>
        <p:spPr>
          <a:xfrm>
            <a:off x="4610100" y="7026084"/>
            <a:ext cx="493058" cy="584775"/>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 name="Group 2">
            <a:extLst>
              <a:ext uri="{FF2B5EF4-FFF2-40B4-BE49-F238E27FC236}">
                <a16:creationId xmlns:a16="http://schemas.microsoft.com/office/drawing/2014/main" id="{751CA22F-D703-FAC2-C15C-029FA4556FE2}"/>
              </a:ext>
            </a:extLst>
          </p:cNvPr>
          <p:cNvGrpSpPr/>
          <p:nvPr/>
        </p:nvGrpSpPr>
        <p:grpSpPr>
          <a:xfrm>
            <a:off x="0" y="9539510"/>
            <a:ext cx="18288000" cy="1068264"/>
            <a:chOff x="0" y="0"/>
            <a:chExt cx="6622243" cy="672550"/>
          </a:xfrm>
        </p:grpSpPr>
        <p:sp>
          <p:nvSpPr>
            <p:cNvPr id="4" name="Freeform 3">
              <a:extLst>
                <a:ext uri="{FF2B5EF4-FFF2-40B4-BE49-F238E27FC236}">
                  <a16:creationId xmlns:a16="http://schemas.microsoft.com/office/drawing/2014/main" id="{33F9DE65-4AC8-2A95-44BA-F8F650BD0E7A}"/>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5" name="Group 6">
            <a:extLst>
              <a:ext uri="{FF2B5EF4-FFF2-40B4-BE49-F238E27FC236}">
                <a16:creationId xmlns:a16="http://schemas.microsoft.com/office/drawing/2014/main" id="{0691C385-18F0-9238-A723-AB1F92C16E2C}"/>
              </a:ext>
            </a:extLst>
          </p:cNvPr>
          <p:cNvGrpSpPr/>
          <p:nvPr/>
        </p:nvGrpSpPr>
        <p:grpSpPr>
          <a:xfrm>
            <a:off x="674595" y="9697156"/>
            <a:ext cx="354105" cy="354105"/>
            <a:chOff x="0" y="0"/>
            <a:chExt cx="6350000" cy="6350000"/>
          </a:xfrm>
        </p:grpSpPr>
        <p:sp>
          <p:nvSpPr>
            <p:cNvPr id="6" name="Freeform 7">
              <a:extLst>
                <a:ext uri="{FF2B5EF4-FFF2-40B4-BE49-F238E27FC236}">
                  <a16:creationId xmlns:a16="http://schemas.microsoft.com/office/drawing/2014/main" id="{1C5C98DA-1407-03D3-B1B4-5EC88DAFAC40}"/>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74295E40-C34D-4FF3-98CC-93EE8CA9170F}"/>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2066C915-5440-B20C-6F4D-9270B08C2ABD}"/>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Slide Number Placeholder 17">
            <a:extLst>
              <a:ext uri="{FF2B5EF4-FFF2-40B4-BE49-F238E27FC236}">
                <a16:creationId xmlns:a16="http://schemas.microsoft.com/office/drawing/2014/main" id="{F03C9D2B-0FFC-06B9-7E2E-AE81BC42B8B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24</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575190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F1DEBC-EC21-F6F9-DF28-03B670EB500A}"/>
              </a:ext>
            </a:extLst>
          </p:cNvPr>
          <p:cNvPicPr>
            <a:picLocks noChangeAspect="1"/>
          </p:cNvPicPr>
          <p:nvPr/>
        </p:nvPicPr>
        <p:blipFill>
          <a:blip r:embed="rId2"/>
          <a:stretch>
            <a:fillRect/>
          </a:stretch>
        </p:blipFill>
        <p:spPr>
          <a:xfrm>
            <a:off x="8229600" y="1261206"/>
            <a:ext cx="9029700" cy="7943850"/>
          </a:xfrm>
          <a:prstGeom prst="rect">
            <a:avLst/>
          </a:prstGeom>
        </p:spPr>
      </p:pic>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12357" cy="1015663"/>
          </a:xfrm>
          <a:prstGeom prst="rect">
            <a:avLst/>
          </a:prstGeom>
          <a:noFill/>
        </p:spPr>
        <p:txBody>
          <a:bodyPr wrap="square">
            <a:spAutoFit/>
          </a:bodyPr>
          <a:lstStyle/>
          <a:p>
            <a:r>
              <a:rPr lang="en-US" altLang="zh-HK" sz="6000" dirty="0">
                <a:latin typeface="DM Serif Display" pitchFamily="2" charset="0"/>
              </a:rPr>
              <a:t>Empty Table</a:t>
            </a:r>
            <a:endParaRPr lang="zh-HK" altLang="en-US" sz="6000" dirty="0">
              <a:latin typeface="DM Serif Display" pitchFamily="2" charset="0"/>
            </a:endParaRPr>
          </a:p>
        </p:txBody>
      </p:sp>
      <p:sp>
        <p:nvSpPr>
          <p:cNvPr id="11" name="TextBox 10">
            <a:extLst>
              <a:ext uri="{FF2B5EF4-FFF2-40B4-BE49-F238E27FC236}">
                <a16:creationId xmlns:a16="http://schemas.microsoft.com/office/drawing/2014/main" id="{6788CBF6-D150-C94F-587F-A811762D89F6}"/>
              </a:ext>
            </a:extLst>
          </p:cNvPr>
          <p:cNvSpPr txBox="1"/>
          <p:nvPr/>
        </p:nvSpPr>
        <p:spPr>
          <a:xfrm>
            <a:off x="1037665" y="4180704"/>
            <a:ext cx="6371480" cy="1569660"/>
          </a:xfrm>
          <a:prstGeom prst="rect">
            <a:avLst/>
          </a:prstGeom>
          <a:noFill/>
        </p:spPr>
        <p:txBody>
          <a:bodyPr wrap="square">
            <a:spAutoFit/>
          </a:bodyPr>
          <a:lstStyle/>
          <a:p>
            <a:r>
              <a:rPr lang="en-US" altLang="zh-HK" sz="3200" dirty="0">
                <a:latin typeface="Nunito Sans" pitchFamily="2" charset="0"/>
              </a:rPr>
              <a:t>To empty a table, right-click the selected table and select Empty Table from the pop-up menu. </a:t>
            </a:r>
            <a:endParaRPr lang="zh-HK" altLang="en-US" sz="3200" dirty="0">
              <a:latin typeface="Nunito Sans" pitchFamily="2" charset="0"/>
            </a:endParaRPr>
          </a:p>
        </p:txBody>
      </p:sp>
      <p:sp>
        <p:nvSpPr>
          <p:cNvPr id="15" name="Arrow: Down 14">
            <a:extLst>
              <a:ext uri="{FF2B5EF4-FFF2-40B4-BE49-F238E27FC236}">
                <a16:creationId xmlns:a16="http://schemas.microsoft.com/office/drawing/2014/main" id="{8F1783FA-AADB-B771-F10A-6925E7E6EE35}"/>
              </a:ext>
            </a:extLst>
          </p:cNvPr>
          <p:cNvSpPr/>
          <p:nvPr/>
        </p:nvSpPr>
        <p:spPr>
          <a:xfrm rot="16200000">
            <a:off x="8332320" y="3949610"/>
            <a:ext cx="302708" cy="2336943"/>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6" name="Picture 5">
            <a:extLst>
              <a:ext uri="{FF2B5EF4-FFF2-40B4-BE49-F238E27FC236}">
                <a16:creationId xmlns:a16="http://schemas.microsoft.com/office/drawing/2014/main" id="{DE2F3888-546A-525A-3868-81686AF1287E}"/>
              </a:ext>
            </a:extLst>
          </p:cNvPr>
          <p:cNvPicPr>
            <a:picLocks noChangeAspect="1"/>
          </p:cNvPicPr>
          <p:nvPr/>
        </p:nvPicPr>
        <p:blipFill>
          <a:blip r:embed="rId3"/>
          <a:stretch>
            <a:fillRect/>
          </a:stretch>
        </p:blipFill>
        <p:spPr>
          <a:xfrm>
            <a:off x="1295400" y="6149690"/>
            <a:ext cx="5665323" cy="2472141"/>
          </a:xfrm>
          <a:prstGeom prst="rect">
            <a:avLst/>
          </a:prstGeom>
        </p:spPr>
      </p:pic>
      <p:grpSp>
        <p:nvGrpSpPr>
          <p:cNvPr id="2" name="Group 2">
            <a:extLst>
              <a:ext uri="{FF2B5EF4-FFF2-40B4-BE49-F238E27FC236}">
                <a16:creationId xmlns:a16="http://schemas.microsoft.com/office/drawing/2014/main" id="{21B5DE90-FCC0-63DD-9D8C-8C482BE1D061}"/>
              </a:ext>
            </a:extLst>
          </p:cNvPr>
          <p:cNvGrpSpPr/>
          <p:nvPr/>
        </p:nvGrpSpPr>
        <p:grpSpPr>
          <a:xfrm>
            <a:off x="0" y="9539510"/>
            <a:ext cx="18288000" cy="1068264"/>
            <a:chOff x="0" y="0"/>
            <a:chExt cx="6622243" cy="672550"/>
          </a:xfrm>
        </p:grpSpPr>
        <p:sp>
          <p:nvSpPr>
            <p:cNvPr id="3" name="Freeform 3">
              <a:extLst>
                <a:ext uri="{FF2B5EF4-FFF2-40B4-BE49-F238E27FC236}">
                  <a16:creationId xmlns:a16="http://schemas.microsoft.com/office/drawing/2014/main" id="{6DB0BB5E-2C9C-E0BB-7261-C57768888C2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5" name="Group 6">
            <a:extLst>
              <a:ext uri="{FF2B5EF4-FFF2-40B4-BE49-F238E27FC236}">
                <a16:creationId xmlns:a16="http://schemas.microsoft.com/office/drawing/2014/main" id="{DCE872E1-25F2-F671-C0A5-77D122D3DFCF}"/>
              </a:ext>
            </a:extLst>
          </p:cNvPr>
          <p:cNvGrpSpPr/>
          <p:nvPr/>
        </p:nvGrpSpPr>
        <p:grpSpPr>
          <a:xfrm>
            <a:off x="674595" y="9697156"/>
            <a:ext cx="354105" cy="354105"/>
            <a:chOff x="0" y="0"/>
            <a:chExt cx="6350000" cy="6350000"/>
          </a:xfrm>
        </p:grpSpPr>
        <p:sp>
          <p:nvSpPr>
            <p:cNvPr id="7" name="Freeform 7">
              <a:extLst>
                <a:ext uri="{FF2B5EF4-FFF2-40B4-BE49-F238E27FC236}">
                  <a16:creationId xmlns:a16="http://schemas.microsoft.com/office/drawing/2014/main" id="{322EDB26-697E-C44A-1BCE-86B5447130D2}"/>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TextBox 11">
            <a:extLst>
              <a:ext uri="{FF2B5EF4-FFF2-40B4-BE49-F238E27FC236}">
                <a16:creationId xmlns:a16="http://schemas.microsoft.com/office/drawing/2014/main" id="{F90CD946-BD9D-DB55-975F-5A5ED2FFC2A3}"/>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9" name="Freeform 8">
            <a:extLst>
              <a:ext uri="{FF2B5EF4-FFF2-40B4-BE49-F238E27FC236}">
                <a16:creationId xmlns:a16="http://schemas.microsoft.com/office/drawing/2014/main" id="{164BF926-3ABE-5801-2233-567061F92039}"/>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Slide Number Placeholder 17">
            <a:extLst>
              <a:ext uri="{FF2B5EF4-FFF2-40B4-BE49-F238E27FC236}">
                <a16:creationId xmlns:a16="http://schemas.microsoft.com/office/drawing/2014/main" id="{A0CC79F7-CB32-F95A-9AE1-2FF8843F7AAF}"/>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25</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105772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12357" cy="1015663"/>
          </a:xfrm>
          <a:prstGeom prst="rect">
            <a:avLst/>
          </a:prstGeom>
          <a:noFill/>
        </p:spPr>
        <p:txBody>
          <a:bodyPr wrap="square">
            <a:spAutoFit/>
          </a:bodyPr>
          <a:lstStyle/>
          <a:p>
            <a:r>
              <a:rPr lang="en-US" altLang="zh-HK" sz="6000" dirty="0">
                <a:latin typeface="DM Serif Display" pitchFamily="2" charset="0"/>
              </a:rPr>
              <a:t>Empty Table</a:t>
            </a:r>
            <a:endParaRPr lang="zh-HK" altLang="en-US" sz="6000" dirty="0">
              <a:latin typeface="DM Serif Display" pitchFamily="2" charset="0"/>
            </a:endParaRPr>
          </a:p>
        </p:txBody>
      </p:sp>
      <p:sp>
        <p:nvSpPr>
          <p:cNvPr id="11" name="TextBox 10">
            <a:extLst>
              <a:ext uri="{FF2B5EF4-FFF2-40B4-BE49-F238E27FC236}">
                <a16:creationId xmlns:a16="http://schemas.microsoft.com/office/drawing/2014/main" id="{6788CBF6-D150-C94F-587F-A811762D89F6}"/>
              </a:ext>
            </a:extLst>
          </p:cNvPr>
          <p:cNvSpPr txBox="1"/>
          <p:nvPr/>
        </p:nvSpPr>
        <p:spPr>
          <a:xfrm>
            <a:off x="1122458" y="2893452"/>
            <a:ext cx="15946342" cy="1077218"/>
          </a:xfrm>
          <a:prstGeom prst="rect">
            <a:avLst/>
          </a:prstGeom>
          <a:noFill/>
        </p:spPr>
        <p:txBody>
          <a:bodyPr wrap="square">
            <a:spAutoFit/>
          </a:bodyPr>
          <a:lstStyle/>
          <a:p>
            <a:r>
              <a:rPr lang="en-US" altLang="zh-HK" sz="3200" dirty="0">
                <a:latin typeface="Nunito Sans" pitchFamily="2" charset="0"/>
              </a:rPr>
              <a:t>This option is only applied when you wish to </a:t>
            </a:r>
          </a:p>
          <a:p>
            <a:r>
              <a:rPr lang="en-US" altLang="zh-HK" sz="3200" b="1" dirty="0">
                <a:latin typeface="Nunito Sans" pitchFamily="2" charset="0"/>
              </a:rPr>
              <a:t>clear all the existing records without resetting the auto-increment value.</a:t>
            </a:r>
            <a:endParaRPr lang="zh-HK" altLang="en-US" sz="3200" b="1" dirty="0">
              <a:latin typeface="Nunito Sans" pitchFamily="2" charset="0"/>
            </a:endParaRPr>
          </a:p>
        </p:txBody>
      </p:sp>
      <p:pic>
        <p:nvPicPr>
          <p:cNvPr id="3" name="Picture 2">
            <a:extLst>
              <a:ext uri="{FF2B5EF4-FFF2-40B4-BE49-F238E27FC236}">
                <a16:creationId xmlns:a16="http://schemas.microsoft.com/office/drawing/2014/main" id="{283E8993-B54E-2F7F-CFF3-2C4B089D0AEC}"/>
              </a:ext>
            </a:extLst>
          </p:cNvPr>
          <p:cNvPicPr>
            <a:picLocks noChangeAspect="1"/>
          </p:cNvPicPr>
          <p:nvPr/>
        </p:nvPicPr>
        <p:blipFill rotWithShape="1">
          <a:blip r:embed="rId2"/>
          <a:srcRect r="7080"/>
          <a:stretch/>
        </p:blipFill>
        <p:spPr>
          <a:xfrm>
            <a:off x="7162800" y="4501240"/>
            <a:ext cx="10446999" cy="4603723"/>
          </a:xfrm>
          <a:prstGeom prst="rect">
            <a:avLst/>
          </a:prstGeom>
        </p:spPr>
      </p:pic>
      <p:sp>
        <p:nvSpPr>
          <p:cNvPr id="15" name="Arrow: Down 14">
            <a:extLst>
              <a:ext uri="{FF2B5EF4-FFF2-40B4-BE49-F238E27FC236}">
                <a16:creationId xmlns:a16="http://schemas.microsoft.com/office/drawing/2014/main" id="{8F1783FA-AADB-B771-F10A-6925E7E6EE35}"/>
              </a:ext>
            </a:extLst>
          </p:cNvPr>
          <p:cNvSpPr/>
          <p:nvPr/>
        </p:nvSpPr>
        <p:spPr>
          <a:xfrm rot="16200000">
            <a:off x="8349829" y="4174357"/>
            <a:ext cx="557773" cy="3389030"/>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TextBox 4">
            <a:extLst>
              <a:ext uri="{FF2B5EF4-FFF2-40B4-BE49-F238E27FC236}">
                <a16:creationId xmlns:a16="http://schemas.microsoft.com/office/drawing/2014/main" id="{6291CEC4-5CBF-E2C3-CDE8-A0727D5F3B46}"/>
              </a:ext>
            </a:extLst>
          </p:cNvPr>
          <p:cNvSpPr txBox="1"/>
          <p:nvPr/>
        </p:nvSpPr>
        <p:spPr>
          <a:xfrm>
            <a:off x="1028701" y="5562984"/>
            <a:ext cx="5478590" cy="1077218"/>
          </a:xfrm>
          <a:prstGeom prst="rect">
            <a:avLst/>
          </a:prstGeom>
          <a:noFill/>
        </p:spPr>
        <p:txBody>
          <a:bodyPr wrap="square">
            <a:spAutoFit/>
          </a:bodyPr>
          <a:lstStyle/>
          <a:p>
            <a:r>
              <a:rPr lang="en-US" altLang="zh-HK" sz="3200" dirty="0">
                <a:latin typeface="Nunito Sans" pitchFamily="2" charset="0"/>
              </a:rPr>
              <a:t>Try to insert a new record, and the </a:t>
            </a:r>
            <a:r>
              <a:rPr lang="en-US" altLang="zh-HK" sz="3200" dirty="0" err="1">
                <a:latin typeface="Nunito Sans" pitchFamily="2" charset="0"/>
              </a:rPr>
              <a:t>pet_id</a:t>
            </a:r>
            <a:r>
              <a:rPr lang="en-US" altLang="zh-HK" sz="3200" dirty="0">
                <a:latin typeface="Nunito Sans" pitchFamily="2" charset="0"/>
              </a:rPr>
              <a:t> is start from 3.</a:t>
            </a:r>
            <a:endParaRPr lang="zh-HK" altLang="en-US" sz="3200" b="1" dirty="0">
              <a:latin typeface="Nunito Sans" pitchFamily="2" charset="0"/>
            </a:endParaRPr>
          </a:p>
        </p:txBody>
      </p:sp>
      <p:grpSp>
        <p:nvGrpSpPr>
          <p:cNvPr id="2" name="Group 2">
            <a:extLst>
              <a:ext uri="{FF2B5EF4-FFF2-40B4-BE49-F238E27FC236}">
                <a16:creationId xmlns:a16="http://schemas.microsoft.com/office/drawing/2014/main" id="{C14F9FDB-AB75-A4D2-DA19-C198BC18A016}"/>
              </a:ext>
            </a:extLst>
          </p:cNvPr>
          <p:cNvGrpSpPr/>
          <p:nvPr/>
        </p:nvGrpSpPr>
        <p:grpSpPr>
          <a:xfrm>
            <a:off x="0" y="9539510"/>
            <a:ext cx="18288000" cy="1068264"/>
            <a:chOff x="0" y="0"/>
            <a:chExt cx="6622243" cy="672550"/>
          </a:xfrm>
        </p:grpSpPr>
        <p:sp>
          <p:nvSpPr>
            <p:cNvPr id="4" name="Freeform 3">
              <a:extLst>
                <a:ext uri="{FF2B5EF4-FFF2-40B4-BE49-F238E27FC236}">
                  <a16:creationId xmlns:a16="http://schemas.microsoft.com/office/drawing/2014/main" id="{D64EE340-4163-55CB-0E17-21E5319A4713}"/>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6" name="Group 6">
            <a:extLst>
              <a:ext uri="{FF2B5EF4-FFF2-40B4-BE49-F238E27FC236}">
                <a16:creationId xmlns:a16="http://schemas.microsoft.com/office/drawing/2014/main" id="{CAF30D2B-D5F4-394C-52D4-0082A69F0DDC}"/>
              </a:ext>
            </a:extLst>
          </p:cNvPr>
          <p:cNvGrpSpPr/>
          <p:nvPr/>
        </p:nvGrpSpPr>
        <p:grpSpPr>
          <a:xfrm>
            <a:off x="674595" y="9697156"/>
            <a:ext cx="354105" cy="354105"/>
            <a:chOff x="0" y="0"/>
            <a:chExt cx="6350000" cy="6350000"/>
          </a:xfrm>
        </p:grpSpPr>
        <p:sp>
          <p:nvSpPr>
            <p:cNvPr id="7" name="Freeform 7">
              <a:extLst>
                <a:ext uri="{FF2B5EF4-FFF2-40B4-BE49-F238E27FC236}">
                  <a16:creationId xmlns:a16="http://schemas.microsoft.com/office/drawing/2014/main" id="{5E047609-63E0-E2BC-3E1A-C13CC89C513E}"/>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TextBox 11">
            <a:extLst>
              <a:ext uri="{FF2B5EF4-FFF2-40B4-BE49-F238E27FC236}">
                <a16:creationId xmlns:a16="http://schemas.microsoft.com/office/drawing/2014/main" id="{D3BC973A-8CD5-F1F0-1223-F880E5FEEEC3}"/>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9" name="Freeform 8">
            <a:extLst>
              <a:ext uri="{FF2B5EF4-FFF2-40B4-BE49-F238E27FC236}">
                <a16:creationId xmlns:a16="http://schemas.microsoft.com/office/drawing/2014/main" id="{66C853BE-C89F-8114-6071-C5081A53CDB8}"/>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Slide Number Placeholder 17">
            <a:extLst>
              <a:ext uri="{FF2B5EF4-FFF2-40B4-BE49-F238E27FC236}">
                <a16:creationId xmlns:a16="http://schemas.microsoft.com/office/drawing/2014/main" id="{DA570E68-8B96-44B4-E67E-70FA83135A9C}"/>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26</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1079057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F1DEBC-EC21-F6F9-DF28-03B670EB50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44000" y="1218538"/>
            <a:ext cx="8255929" cy="7943850"/>
          </a:xfrm>
          <a:prstGeom prst="rect">
            <a:avLst/>
          </a:prstGeom>
        </p:spPr>
      </p:pic>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1" y="1644324"/>
            <a:ext cx="5600700" cy="1015663"/>
          </a:xfrm>
          <a:prstGeom prst="rect">
            <a:avLst/>
          </a:prstGeom>
          <a:noFill/>
        </p:spPr>
        <p:txBody>
          <a:bodyPr wrap="square">
            <a:spAutoFit/>
          </a:bodyPr>
          <a:lstStyle/>
          <a:p>
            <a:r>
              <a:rPr lang="en-US" altLang="zh-HK" sz="6000" dirty="0">
                <a:latin typeface="DM Serif Display" pitchFamily="2" charset="0"/>
              </a:rPr>
              <a:t>Truncate Table</a:t>
            </a:r>
            <a:endParaRPr lang="zh-HK" altLang="en-US" sz="6000" dirty="0">
              <a:latin typeface="DM Serif Display" pitchFamily="2" charset="0"/>
            </a:endParaRPr>
          </a:p>
        </p:txBody>
      </p:sp>
      <p:sp>
        <p:nvSpPr>
          <p:cNvPr id="15" name="Arrow: Down 14">
            <a:extLst>
              <a:ext uri="{FF2B5EF4-FFF2-40B4-BE49-F238E27FC236}">
                <a16:creationId xmlns:a16="http://schemas.microsoft.com/office/drawing/2014/main" id="{8F1783FA-AADB-B771-F10A-6925E7E6EE35}"/>
              </a:ext>
            </a:extLst>
          </p:cNvPr>
          <p:cNvSpPr/>
          <p:nvPr/>
        </p:nvSpPr>
        <p:spPr>
          <a:xfrm rot="16200000">
            <a:off x="9071084" y="4080140"/>
            <a:ext cx="501575" cy="2641742"/>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TextBox 9">
            <a:extLst>
              <a:ext uri="{FF2B5EF4-FFF2-40B4-BE49-F238E27FC236}">
                <a16:creationId xmlns:a16="http://schemas.microsoft.com/office/drawing/2014/main" id="{405B0247-1A28-B355-1D52-7EB9E688AE9A}"/>
              </a:ext>
            </a:extLst>
          </p:cNvPr>
          <p:cNvSpPr txBox="1"/>
          <p:nvPr/>
        </p:nvSpPr>
        <p:spPr>
          <a:xfrm>
            <a:off x="1051112" y="4616181"/>
            <a:ext cx="6184807" cy="1569660"/>
          </a:xfrm>
          <a:prstGeom prst="rect">
            <a:avLst/>
          </a:prstGeom>
          <a:noFill/>
        </p:spPr>
        <p:txBody>
          <a:bodyPr wrap="square">
            <a:spAutoFit/>
          </a:bodyPr>
          <a:lstStyle/>
          <a:p>
            <a:pPr algn="just"/>
            <a:r>
              <a:rPr lang="en-US" altLang="zh-HK" sz="3200" dirty="0">
                <a:latin typeface="Nunito Sans" pitchFamily="2" charset="0"/>
              </a:rPr>
              <a:t>To reset the auto-increment value while emptying your table, use Truncate Table. </a:t>
            </a:r>
            <a:endParaRPr lang="zh-HK" altLang="en-US" sz="3200" dirty="0">
              <a:latin typeface="Nunito Sans" pitchFamily="2" charset="0"/>
            </a:endParaRPr>
          </a:p>
        </p:txBody>
      </p:sp>
      <p:pic>
        <p:nvPicPr>
          <p:cNvPr id="3" name="Picture 2">
            <a:extLst>
              <a:ext uri="{FF2B5EF4-FFF2-40B4-BE49-F238E27FC236}">
                <a16:creationId xmlns:a16="http://schemas.microsoft.com/office/drawing/2014/main" id="{4C5A2ECF-729C-EACD-C2AC-71CA0D34BBF8}"/>
              </a:ext>
            </a:extLst>
          </p:cNvPr>
          <p:cNvPicPr>
            <a:picLocks noChangeAspect="1"/>
          </p:cNvPicPr>
          <p:nvPr/>
        </p:nvPicPr>
        <p:blipFill>
          <a:blip r:embed="rId3"/>
          <a:stretch>
            <a:fillRect/>
          </a:stretch>
        </p:blipFill>
        <p:spPr>
          <a:xfrm>
            <a:off x="1051112" y="6845117"/>
            <a:ext cx="8385997" cy="1296917"/>
          </a:xfrm>
          <a:prstGeom prst="rect">
            <a:avLst/>
          </a:prstGeom>
        </p:spPr>
      </p:pic>
      <p:grpSp>
        <p:nvGrpSpPr>
          <p:cNvPr id="12" name="Group 2">
            <a:extLst>
              <a:ext uri="{FF2B5EF4-FFF2-40B4-BE49-F238E27FC236}">
                <a16:creationId xmlns:a16="http://schemas.microsoft.com/office/drawing/2014/main" id="{4989D3B2-46DD-3C38-4415-5335D28AAFCD}"/>
              </a:ext>
            </a:extLst>
          </p:cNvPr>
          <p:cNvGrpSpPr/>
          <p:nvPr/>
        </p:nvGrpSpPr>
        <p:grpSpPr>
          <a:xfrm>
            <a:off x="0" y="9539510"/>
            <a:ext cx="18288000" cy="1068264"/>
            <a:chOff x="0" y="0"/>
            <a:chExt cx="6622243" cy="672550"/>
          </a:xfrm>
        </p:grpSpPr>
        <p:sp>
          <p:nvSpPr>
            <p:cNvPr id="13" name="Freeform 3">
              <a:extLst>
                <a:ext uri="{FF2B5EF4-FFF2-40B4-BE49-F238E27FC236}">
                  <a16:creationId xmlns:a16="http://schemas.microsoft.com/office/drawing/2014/main" id="{4ADB8646-0448-6C6A-AA87-95E5CEAA9CD3}"/>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4" name="Group 6">
            <a:extLst>
              <a:ext uri="{FF2B5EF4-FFF2-40B4-BE49-F238E27FC236}">
                <a16:creationId xmlns:a16="http://schemas.microsoft.com/office/drawing/2014/main" id="{968D1BF9-DABD-6E9D-16C0-5AD1DEC82ACA}"/>
              </a:ext>
            </a:extLst>
          </p:cNvPr>
          <p:cNvGrpSpPr/>
          <p:nvPr/>
        </p:nvGrpSpPr>
        <p:grpSpPr>
          <a:xfrm>
            <a:off x="674595" y="9697156"/>
            <a:ext cx="354105" cy="354105"/>
            <a:chOff x="0" y="0"/>
            <a:chExt cx="6350000" cy="6350000"/>
          </a:xfrm>
        </p:grpSpPr>
        <p:sp>
          <p:nvSpPr>
            <p:cNvPr id="16" name="Freeform 7">
              <a:extLst>
                <a:ext uri="{FF2B5EF4-FFF2-40B4-BE49-F238E27FC236}">
                  <a16:creationId xmlns:a16="http://schemas.microsoft.com/office/drawing/2014/main" id="{F8C22429-F341-6BE6-B7EC-99D71F29D885}"/>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7" name="TextBox 11">
            <a:extLst>
              <a:ext uri="{FF2B5EF4-FFF2-40B4-BE49-F238E27FC236}">
                <a16:creationId xmlns:a16="http://schemas.microsoft.com/office/drawing/2014/main" id="{377D26AF-25AE-27EF-85BE-11D3EFC8B89B}"/>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24" name="Freeform 8">
            <a:extLst>
              <a:ext uri="{FF2B5EF4-FFF2-40B4-BE49-F238E27FC236}">
                <a16:creationId xmlns:a16="http://schemas.microsoft.com/office/drawing/2014/main" id="{9FB9BA92-57AD-D5FD-EED0-CA49D25DC4E2}"/>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Slide Number Placeholder 17">
            <a:extLst>
              <a:ext uri="{FF2B5EF4-FFF2-40B4-BE49-F238E27FC236}">
                <a16:creationId xmlns:a16="http://schemas.microsoft.com/office/drawing/2014/main" id="{F5E6C196-386E-51B0-20D0-38676397A862}"/>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27</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1248059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179955-5DB0-CD81-AA66-2C8E1E08C49B}"/>
              </a:ext>
            </a:extLst>
          </p:cNvPr>
          <p:cNvPicPr>
            <a:picLocks noChangeAspect="1"/>
          </p:cNvPicPr>
          <p:nvPr/>
        </p:nvPicPr>
        <p:blipFill>
          <a:blip r:embed="rId2"/>
          <a:stretch>
            <a:fillRect/>
          </a:stretch>
        </p:blipFill>
        <p:spPr>
          <a:xfrm>
            <a:off x="12420600" y="1176337"/>
            <a:ext cx="4200525" cy="7934325"/>
          </a:xfrm>
          <a:prstGeom prst="rect">
            <a:avLst/>
          </a:prstGeom>
        </p:spPr>
      </p:pic>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7962899" cy="1015663"/>
          </a:xfrm>
          <a:prstGeom prst="rect">
            <a:avLst/>
          </a:prstGeom>
          <a:noFill/>
        </p:spPr>
        <p:txBody>
          <a:bodyPr wrap="square">
            <a:spAutoFit/>
          </a:bodyPr>
          <a:lstStyle/>
          <a:p>
            <a:r>
              <a:rPr lang="en-US" altLang="zh-HK" sz="6000" dirty="0">
                <a:latin typeface="DM Serif Display" pitchFamily="2" charset="0"/>
              </a:rPr>
              <a:t>Create a table shortcut</a:t>
            </a:r>
            <a:endParaRPr lang="zh-HK" altLang="en-US" sz="6000" dirty="0">
              <a:latin typeface="DM Serif Display" pitchFamily="2" charset="0"/>
            </a:endParaRPr>
          </a:p>
        </p:txBody>
      </p:sp>
      <p:sp>
        <p:nvSpPr>
          <p:cNvPr id="15" name="Arrow: Down 14">
            <a:extLst>
              <a:ext uri="{FF2B5EF4-FFF2-40B4-BE49-F238E27FC236}">
                <a16:creationId xmlns:a16="http://schemas.microsoft.com/office/drawing/2014/main" id="{8F1783FA-AADB-B771-F10A-6925E7E6EE35}"/>
              </a:ext>
            </a:extLst>
          </p:cNvPr>
          <p:cNvSpPr/>
          <p:nvPr/>
        </p:nvSpPr>
        <p:spPr>
          <a:xfrm rot="16200000">
            <a:off x="12689744" y="7307817"/>
            <a:ext cx="501575" cy="2641742"/>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TextBox 9">
            <a:extLst>
              <a:ext uri="{FF2B5EF4-FFF2-40B4-BE49-F238E27FC236}">
                <a16:creationId xmlns:a16="http://schemas.microsoft.com/office/drawing/2014/main" id="{405B0247-1A28-B355-1D52-7EB9E688AE9A}"/>
              </a:ext>
            </a:extLst>
          </p:cNvPr>
          <p:cNvSpPr txBox="1"/>
          <p:nvPr/>
        </p:nvSpPr>
        <p:spPr>
          <a:xfrm>
            <a:off x="1028700" y="8033444"/>
            <a:ext cx="10287000" cy="1077218"/>
          </a:xfrm>
          <a:prstGeom prst="rect">
            <a:avLst/>
          </a:prstGeom>
          <a:noFill/>
        </p:spPr>
        <p:txBody>
          <a:bodyPr wrap="square">
            <a:spAutoFit/>
          </a:bodyPr>
          <a:lstStyle/>
          <a:p>
            <a:pPr algn="just"/>
            <a:r>
              <a:rPr lang="en-US" altLang="zh-HK" sz="3200" dirty="0">
                <a:latin typeface="Nunito Sans" pitchFamily="2" charset="0"/>
              </a:rPr>
              <a:t>Right-clicking a table in the Object pane and select Create Open Table Shortcut from the pop-up menu.</a:t>
            </a:r>
            <a:endParaRPr lang="zh-HK" altLang="en-US" sz="3200" dirty="0">
              <a:latin typeface="Nunito Sans" pitchFamily="2" charset="0"/>
            </a:endParaRPr>
          </a:p>
        </p:txBody>
      </p:sp>
      <p:sp>
        <p:nvSpPr>
          <p:cNvPr id="6" name="TextBox 5">
            <a:extLst>
              <a:ext uri="{FF2B5EF4-FFF2-40B4-BE49-F238E27FC236}">
                <a16:creationId xmlns:a16="http://schemas.microsoft.com/office/drawing/2014/main" id="{B4837731-5C82-F315-A4C9-7848E437AEF7}"/>
              </a:ext>
            </a:extLst>
          </p:cNvPr>
          <p:cNvSpPr txBox="1"/>
          <p:nvPr/>
        </p:nvSpPr>
        <p:spPr>
          <a:xfrm>
            <a:off x="1028700" y="4561885"/>
            <a:ext cx="10287000" cy="1569660"/>
          </a:xfrm>
          <a:prstGeom prst="rect">
            <a:avLst/>
          </a:prstGeom>
          <a:noFill/>
        </p:spPr>
        <p:txBody>
          <a:bodyPr wrap="square">
            <a:spAutoFit/>
          </a:bodyPr>
          <a:lstStyle/>
          <a:p>
            <a:pPr algn="just"/>
            <a:r>
              <a:rPr lang="en-US" altLang="zh-HK" sz="3200" dirty="0">
                <a:latin typeface="Nunito Sans" pitchFamily="2" charset="0"/>
              </a:rPr>
              <a:t>It provides a convenient way for you to open your table for entering data directly without activating the </a:t>
            </a:r>
            <a:r>
              <a:rPr lang="en-US" altLang="zh-HK" sz="3200" dirty="0" err="1">
                <a:latin typeface="Nunito Sans" pitchFamily="2" charset="0"/>
              </a:rPr>
              <a:t>Navicat</a:t>
            </a:r>
            <a:r>
              <a:rPr lang="en-US" altLang="zh-HK" sz="3200" dirty="0">
                <a:latin typeface="Nunito Sans" pitchFamily="2" charset="0"/>
              </a:rPr>
              <a:t> main window. </a:t>
            </a:r>
            <a:endParaRPr lang="zh-HK" altLang="en-US" sz="3200" dirty="0">
              <a:latin typeface="Nunito Sans" pitchFamily="2" charset="0"/>
            </a:endParaRPr>
          </a:p>
        </p:txBody>
      </p:sp>
      <p:grpSp>
        <p:nvGrpSpPr>
          <p:cNvPr id="9" name="Group 2">
            <a:extLst>
              <a:ext uri="{FF2B5EF4-FFF2-40B4-BE49-F238E27FC236}">
                <a16:creationId xmlns:a16="http://schemas.microsoft.com/office/drawing/2014/main" id="{665919CA-BF3C-504B-84F3-7CFAC477B3D6}"/>
              </a:ext>
            </a:extLst>
          </p:cNvPr>
          <p:cNvGrpSpPr/>
          <p:nvPr/>
        </p:nvGrpSpPr>
        <p:grpSpPr>
          <a:xfrm>
            <a:off x="0" y="9539510"/>
            <a:ext cx="18288000" cy="1068264"/>
            <a:chOff x="0" y="0"/>
            <a:chExt cx="6622243" cy="672550"/>
          </a:xfrm>
        </p:grpSpPr>
        <p:sp>
          <p:nvSpPr>
            <p:cNvPr id="11" name="Freeform 3">
              <a:extLst>
                <a:ext uri="{FF2B5EF4-FFF2-40B4-BE49-F238E27FC236}">
                  <a16:creationId xmlns:a16="http://schemas.microsoft.com/office/drawing/2014/main" id="{4701FA90-180C-1F44-4327-9BD987F2D78D}"/>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2" name="Group 6">
            <a:extLst>
              <a:ext uri="{FF2B5EF4-FFF2-40B4-BE49-F238E27FC236}">
                <a16:creationId xmlns:a16="http://schemas.microsoft.com/office/drawing/2014/main" id="{D329CD5A-948C-0AB9-BE6F-E5D97E894E9E}"/>
              </a:ext>
            </a:extLst>
          </p:cNvPr>
          <p:cNvGrpSpPr/>
          <p:nvPr/>
        </p:nvGrpSpPr>
        <p:grpSpPr>
          <a:xfrm>
            <a:off x="674595" y="9697156"/>
            <a:ext cx="354105" cy="354105"/>
            <a:chOff x="0" y="0"/>
            <a:chExt cx="6350000" cy="6350000"/>
          </a:xfrm>
        </p:grpSpPr>
        <p:sp>
          <p:nvSpPr>
            <p:cNvPr id="13" name="Freeform 7">
              <a:extLst>
                <a:ext uri="{FF2B5EF4-FFF2-40B4-BE49-F238E27FC236}">
                  <a16:creationId xmlns:a16="http://schemas.microsoft.com/office/drawing/2014/main" id="{F789F788-698C-0399-D19E-9BA6302893F3}"/>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4" name="TextBox 11">
            <a:extLst>
              <a:ext uri="{FF2B5EF4-FFF2-40B4-BE49-F238E27FC236}">
                <a16:creationId xmlns:a16="http://schemas.microsoft.com/office/drawing/2014/main" id="{11722876-A1F5-2545-13ED-3BD129AAA2A2}"/>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6" name="Freeform 8">
            <a:extLst>
              <a:ext uri="{FF2B5EF4-FFF2-40B4-BE49-F238E27FC236}">
                <a16:creationId xmlns:a16="http://schemas.microsoft.com/office/drawing/2014/main" id="{BD0E9AA9-3E49-5757-4B18-9C3EFD9BF852}"/>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Slide Number Placeholder 17">
            <a:extLst>
              <a:ext uri="{FF2B5EF4-FFF2-40B4-BE49-F238E27FC236}">
                <a16:creationId xmlns:a16="http://schemas.microsoft.com/office/drawing/2014/main" id="{D8E4F524-2B40-CA1F-6766-0DA4DFE9BDAA}"/>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28</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2479872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7962899" cy="1015663"/>
          </a:xfrm>
          <a:prstGeom prst="rect">
            <a:avLst/>
          </a:prstGeom>
          <a:noFill/>
        </p:spPr>
        <p:txBody>
          <a:bodyPr wrap="square">
            <a:spAutoFit/>
          </a:bodyPr>
          <a:lstStyle/>
          <a:p>
            <a:r>
              <a:rPr lang="en-US" altLang="zh-HK" sz="6000" dirty="0">
                <a:latin typeface="DM Serif Display" pitchFamily="2" charset="0"/>
              </a:rPr>
              <a:t>Foreign key</a:t>
            </a:r>
            <a:endParaRPr lang="zh-HK" altLang="en-US" sz="6000" dirty="0">
              <a:latin typeface="DM Serif Display" pitchFamily="2" charset="0"/>
            </a:endParaRPr>
          </a:p>
        </p:txBody>
      </p:sp>
      <p:sp>
        <p:nvSpPr>
          <p:cNvPr id="5" name="TextBox 4">
            <a:extLst>
              <a:ext uri="{FF2B5EF4-FFF2-40B4-BE49-F238E27FC236}">
                <a16:creationId xmlns:a16="http://schemas.microsoft.com/office/drawing/2014/main" id="{7BF3ACE9-FB1E-A3A7-46ED-51E277309790}"/>
              </a:ext>
            </a:extLst>
          </p:cNvPr>
          <p:cNvSpPr txBox="1"/>
          <p:nvPr/>
        </p:nvSpPr>
        <p:spPr>
          <a:xfrm>
            <a:off x="1049020" y="2974369"/>
            <a:ext cx="16421100" cy="3539430"/>
          </a:xfrm>
          <a:prstGeom prst="rect">
            <a:avLst/>
          </a:prstGeom>
          <a:noFill/>
        </p:spPr>
        <p:txBody>
          <a:bodyPr wrap="square">
            <a:spAutoFit/>
          </a:bodyPr>
          <a:lstStyle/>
          <a:p>
            <a:r>
              <a:rPr lang="en-US" altLang="zh-HK" sz="3200" dirty="0">
                <a:latin typeface="Nunito Sans" pitchFamily="2" charset="0"/>
              </a:rPr>
              <a:t>A </a:t>
            </a:r>
            <a:r>
              <a:rPr lang="en-US" altLang="zh-HK" sz="3200" b="1" dirty="0">
                <a:latin typeface="Nunito Sans" pitchFamily="2" charset="0"/>
              </a:rPr>
              <a:t>FOREIGN KEY </a:t>
            </a:r>
            <a:r>
              <a:rPr lang="en-US" altLang="zh-HK" sz="3200" dirty="0">
                <a:latin typeface="Nunito Sans" pitchFamily="2" charset="0"/>
              </a:rPr>
              <a:t>is a field in one table, that refers to the </a:t>
            </a:r>
            <a:r>
              <a:rPr lang="en-US" altLang="zh-HK" sz="3200" b="1" dirty="0">
                <a:latin typeface="Nunito Sans" pitchFamily="2" charset="0"/>
              </a:rPr>
              <a:t>PRIMARY KEY </a:t>
            </a:r>
            <a:r>
              <a:rPr lang="en-US" altLang="zh-HK" sz="3200" dirty="0">
                <a:latin typeface="Nunito Sans" pitchFamily="2" charset="0"/>
              </a:rPr>
              <a:t>in another table.</a:t>
            </a:r>
          </a:p>
          <a:p>
            <a:endParaRPr lang="en-US" altLang="zh-HK" sz="3200" dirty="0">
              <a:latin typeface="Nunito Sans" pitchFamily="2" charset="0"/>
            </a:endParaRPr>
          </a:p>
          <a:p>
            <a:r>
              <a:rPr lang="en-US" altLang="zh-HK" sz="3200" dirty="0">
                <a:latin typeface="Nunito Sans" pitchFamily="2" charset="0"/>
              </a:rPr>
              <a:t>The table containing the foreign key is known as the </a:t>
            </a:r>
            <a:r>
              <a:rPr lang="en-US" altLang="zh-HK" sz="3200" b="1" dirty="0">
                <a:latin typeface="Nunito Sans" pitchFamily="2" charset="0"/>
              </a:rPr>
              <a:t>child table</a:t>
            </a:r>
            <a:r>
              <a:rPr lang="en-US" altLang="zh-HK" sz="3200" dirty="0">
                <a:latin typeface="Nunito Sans" pitchFamily="2" charset="0"/>
              </a:rPr>
              <a:t>, while the table with the primary key is referred to as the </a:t>
            </a:r>
            <a:r>
              <a:rPr lang="en-US" altLang="zh-HK" sz="3200" b="1" dirty="0">
                <a:latin typeface="Nunito Sans" pitchFamily="2" charset="0"/>
              </a:rPr>
              <a:t>parent table</a:t>
            </a:r>
            <a:r>
              <a:rPr lang="en-US" altLang="zh-HK" sz="3200" dirty="0">
                <a:latin typeface="Nunito Sans" pitchFamily="2" charset="0"/>
              </a:rPr>
              <a:t>. </a:t>
            </a:r>
          </a:p>
          <a:p>
            <a:endParaRPr lang="en-US" altLang="zh-HK" sz="3200" dirty="0">
              <a:latin typeface="Nunito Sans" pitchFamily="2" charset="0"/>
            </a:endParaRPr>
          </a:p>
          <a:p>
            <a:r>
              <a:rPr lang="en-US" altLang="zh-HK" sz="3200" dirty="0">
                <a:latin typeface="Nunito Sans" pitchFamily="2" charset="0"/>
              </a:rPr>
              <a:t>This relationship connects the data in the two tables, ensuring that the child table's entries correspond to valid entries in the parent table.</a:t>
            </a: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29</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332096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2">
            <a:extLst>
              <a:ext uri="{FF2B5EF4-FFF2-40B4-BE49-F238E27FC236}">
                <a16:creationId xmlns:a16="http://schemas.microsoft.com/office/drawing/2014/main" id="{A558891E-5FDC-E55B-A247-6306E26A7851}"/>
              </a:ext>
            </a:extLst>
          </p:cNvPr>
          <p:cNvGrpSpPr/>
          <p:nvPr/>
        </p:nvGrpSpPr>
        <p:grpSpPr>
          <a:xfrm>
            <a:off x="0" y="9754238"/>
            <a:ext cx="18288000" cy="1687472"/>
            <a:chOff x="0" y="0"/>
            <a:chExt cx="6622243" cy="672550"/>
          </a:xfrm>
        </p:grpSpPr>
        <p:sp>
          <p:nvSpPr>
            <p:cNvPr id="45" name="Freeform 3">
              <a:extLst>
                <a:ext uri="{FF2B5EF4-FFF2-40B4-BE49-F238E27FC236}">
                  <a16:creationId xmlns:a16="http://schemas.microsoft.com/office/drawing/2014/main" id="{6F0CC870-538D-6465-649E-F6CC09FC799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4"/>
          <p:cNvGrpSpPr/>
          <p:nvPr/>
        </p:nvGrpSpPr>
        <p:grpSpPr>
          <a:xfrm>
            <a:off x="999645" y="978129"/>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57754" y="1036238"/>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485430" y="1077959"/>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35" name="TextBox 35"/>
          <p:cNvSpPr txBox="1"/>
          <p:nvPr/>
        </p:nvSpPr>
        <p:spPr>
          <a:xfrm>
            <a:off x="1057754" y="2019300"/>
            <a:ext cx="16172491"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Learning Outline</a:t>
            </a:r>
          </a:p>
        </p:txBody>
      </p:sp>
      <p:sp>
        <p:nvSpPr>
          <p:cNvPr id="41" name="TextBox 40">
            <a:extLst>
              <a:ext uri="{FF2B5EF4-FFF2-40B4-BE49-F238E27FC236}">
                <a16:creationId xmlns:a16="http://schemas.microsoft.com/office/drawing/2014/main" id="{D6E80284-ED27-4016-D86C-E542ED752454}"/>
              </a:ext>
            </a:extLst>
          </p:cNvPr>
          <p:cNvSpPr txBox="1"/>
          <p:nvPr/>
        </p:nvSpPr>
        <p:spPr>
          <a:xfrm>
            <a:off x="1290562" y="3281452"/>
            <a:ext cx="13333798" cy="4462760"/>
          </a:xfrm>
          <a:prstGeom prst="rect">
            <a:avLst/>
          </a:prstGeom>
          <a:noFill/>
        </p:spPr>
        <p:txBody>
          <a:bodyPr wrap="square">
            <a:spAutoFit/>
          </a:bodyPr>
          <a:lstStyle/>
          <a:p>
            <a:pPr marL="514350" indent="-514350">
              <a:lnSpc>
                <a:spcPct val="150000"/>
              </a:lnSpc>
              <a:buFont typeface="+mj-lt"/>
              <a:buAutoNum type="arabicPeriod"/>
            </a:pPr>
            <a:r>
              <a:rPr lang="en-US" altLang="zh-HK" sz="3200" dirty="0">
                <a:latin typeface="Nunito Sans Semi-Bold" panose="02010600030101010101" charset="0"/>
              </a:rPr>
              <a:t>Database Objects in MySQL</a:t>
            </a:r>
          </a:p>
          <a:p>
            <a:pPr marL="514350" indent="-514350">
              <a:lnSpc>
                <a:spcPct val="150000"/>
              </a:lnSpc>
              <a:buFont typeface="+mj-lt"/>
              <a:buAutoNum type="arabicPeriod"/>
            </a:pPr>
            <a:r>
              <a:rPr lang="en-US" altLang="zh-HK" sz="3200" dirty="0">
                <a:latin typeface="Nunito Sans Semi-Bold" panose="02010600030101010101" charset="0"/>
              </a:rPr>
              <a:t>Terminology of relational model</a:t>
            </a:r>
          </a:p>
          <a:p>
            <a:pPr marL="514350" indent="-514350">
              <a:lnSpc>
                <a:spcPct val="150000"/>
              </a:lnSpc>
              <a:buFont typeface="+mj-lt"/>
              <a:buAutoNum type="arabicPeriod"/>
            </a:pPr>
            <a:r>
              <a:rPr lang="en-US" altLang="zh-HK" sz="3200" dirty="0" err="1">
                <a:latin typeface="Nunito Sans Semi-Bold" panose="02010600030101010101" charset="0"/>
              </a:rPr>
              <a:t>Navicat’s</a:t>
            </a:r>
            <a:r>
              <a:rPr lang="en-US" altLang="zh-HK" sz="3200" dirty="0">
                <a:latin typeface="Nunito Sans Semi-Bold" panose="02010600030101010101" charset="0"/>
              </a:rPr>
              <a:t> Table Designer</a:t>
            </a:r>
          </a:p>
          <a:p>
            <a:pPr marL="514350" indent="-514350">
              <a:lnSpc>
                <a:spcPct val="150000"/>
              </a:lnSpc>
              <a:buFont typeface="+mj-lt"/>
              <a:buAutoNum type="arabicPeriod"/>
            </a:pPr>
            <a:r>
              <a:rPr lang="en-US" altLang="zh-HK" sz="3200" dirty="0">
                <a:latin typeface="Nunito Sans Semi-Bold" panose="02010600030101010101" charset="0"/>
              </a:rPr>
              <a:t>Relational keys: Primary key and Foreign key</a:t>
            </a:r>
          </a:p>
          <a:p>
            <a:pPr marL="514350" indent="-514350">
              <a:lnSpc>
                <a:spcPct val="150000"/>
              </a:lnSpc>
              <a:buFont typeface="+mj-lt"/>
              <a:buAutoNum type="arabicPeriod"/>
            </a:pPr>
            <a:r>
              <a:rPr lang="en-US" altLang="zh-HK" sz="3200" dirty="0">
                <a:latin typeface="Nunito Sans Semi-Bold" panose="02010600030101010101" charset="0"/>
              </a:rPr>
              <a:t>Constraints for relational integrity</a:t>
            </a:r>
          </a:p>
          <a:p>
            <a:pPr marL="514350" indent="-514350">
              <a:lnSpc>
                <a:spcPct val="150000"/>
              </a:lnSpc>
              <a:buFont typeface="+mj-lt"/>
              <a:buAutoNum type="arabicPeriod"/>
            </a:pPr>
            <a:r>
              <a:rPr lang="en-US" altLang="zh-HK" sz="3200" dirty="0">
                <a:latin typeface="Nunito Sans Semi-Bold" panose="02010600030101010101" charset="0"/>
              </a:rPr>
              <a:t>Triggers in MySQL</a:t>
            </a:r>
          </a:p>
        </p:txBody>
      </p:sp>
      <p:sp>
        <p:nvSpPr>
          <p:cNvPr id="2" name="Slide Number Placeholder 7">
            <a:extLst>
              <a:ext uri="{FF2B5EF4-FFF2-40B4-BE49-F238E27FC236}">
                <a16:creationId xmlns:a16="http://schemas.microsoft.com/office/drawing/2014/main" id="{1CA5C63A-449E-C9F6-D810-EEF399B19585}"/>
              </a:ext>
            </a:extLst>
          </p:cNvPr>
          <p:cNvSpPr>
            <a:spLocks noGrp="1"/>
          </p:cNvSpPr>
          <p:nvPr>
            <p:ph type="sldNum" sz="quarter" idx="12"/>
          </p:nvPr>
        </p:nvSpPr>
        <p:spPr>
          <a:xfrm>
            <a:off x="15468600" y="622425"/>
            <a:ext cx="2133600" cy="365125"/>
          </a:xfrm>
        </p:spPr>
        <p:txBody>
          <a:bodyPr/>
          <a:lstStyle/>
          <a:p>
            <a:fld id="{B6F15528-21DE-4FAA-801E-634DDDAF4B2B}" type="slidenum">
              <a:rPr lang="en-US" sz="2000" smtClean="0"/>
              <a:pPr/>
              <a:t>3</a:t>
            </a:fld>
            <a:endParaRPr lang="en-US" sz="2000" dirty="0"/>
          </a:p>
        </p:txBody>
      </p:sp>
    </p:spTree>
    <p:extLst>
      <p:ext uri="{BB962C8B-B14F-4D97-AF65-F5344CB8AC3E}">
        <p14:creationId xmlns:p14="http://schemas.microsoft.com/office/powerpoint/2010/main" val="3698487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7962899" cy="1015663"/>
          </a:xfrm>
          <a:prstGeom prst="rect">
            <a:avLst/>
          </a:prstGeom>
          <a:noFill/>
        </p:spPr>
        <p:txBody>
          <a:bodyPr wrap="square">
            <a:spAutoFit/>
          </a:bodyPr>
          <a:lstStyle/>
          <a:p>
            <a:r>
              <a:rPr lang="en-US" altLang="zh-HK" sz="6000" dirty="0">
                <a:latin typeface="DM Serif Display" pitchFamily="2" charset="0"/>
              </a:rPr>
              <a:t>Foreign key - Example</a:t>
            </a:r>
            <a:endParaRPr lang="zh-HK" altLang="en-US" sz="6000" dirty="0">
              <a:latin typeface="DM Serif Display" pitchFamily="2" charset="0"/>
            </a:endParaRPr>
          </a:p>
        </p:txBody>
      </p:sp>
      <p:graphicFrame>
        <p:nvGraphicFramePr>
          <p:cNvPr id="6" name="Table 5">
            <a:extLst>
              <a:ext uri="{FF2B5EF4-FFF2-40B4-BE49-F238E27FC236}">
                <a16:creationId xmlns:a16="http://schemas.microsoft.com/office/drawing/2014/main" id="{CAE4D787-ABB4-CC78-F3C7-65AC274C0FC4}"/>
              </a:ext>
            </a:extLst>
          </p:cNvPr>
          <p:cNvGraphicFramePr>
            <a:graphicFrameLocks noGrp="1"/>
          </p:cNvGraphicFramePr>
          <p:nvPr>
            <p:extLst>
              <p:ext uri="{D42A27DB-BD31-4B8C-83A1-F6EECF244321}">
                <p14:modId xmlns:p14="http://schemas.microsoft.com/office/powerpoint/2010/main" val="3914858442"/>
              </p:ext>
            </p:extLst>
          </p:nvPr>
        </p:nvGraphicFramePr>
        <p:xfrm>
          <a:off x="523237" y="3762741"/>
          <a:ext cx="11772900" cy="1491615"/>
        </p:xfrm>
        <a:graphic>
          <a:graphicData uri="http://schemas.openxmlformats.org/drawingml/2006/table">
            <a:tbl>
              <a:tblPr firstRow="1" bandRow="1">
                <a:tableStyleId>{5C22544A-7EE6-4342-B048-85BDC9FD1C3A}</a:tableStyleId>
              </a:tblPr>
              <a:tblGrid>
                <a:gridCol w="3924300">
                  <a:extLst>
                    <a:ext uri="{9D8B030D-6E8A-4147-A177-3AD203B41FA5}">
                      <a16:colId xmlns:a16="http://schemas.microsoft.com/office/drawing/2014/main" val="4006084477"/>
                    </a:ext>
                  </a:extLst>
                </a:gridCol>
                <a:gridCol w="3924300">
                  <a:extLst>
                    <a:ext uri="{9D8B030D-6E8A-4147-A177-3AD203B41FA5}">
                      <a16:colId xmlns:a16="http://schemas.microsoft.com/office/drawing/2014/main" val="2624009293"/>
                    </a:ext>
                  </a:extLst>
                </a:gridCol>
                <a:gridCol w="3924300">
                  <a:extLst>
                    <a:ext uri="{9D8B030D-6E8A-4147-A177-3AD203B41FA5}">
                      <a16:colId xmlns:a16="http://schemas.microsoft.com/office/drawing/2014/main" val="692995842"/>
                    </a:ext>
                  </a:extLst>
                </a:gridCol>
              </a:tblGrid>
              <a:tr h="370840">
                <a:tc>
                  <a:txBody>
                    <a:bodyPr/>
                    <a:lstStyle/>
                    <a:p>
                      <a:pPr algn="ctr" fontAlgn="ctr"/>
                      <a:r>
                        <a:rPr lang="en-US" sz="3200" b="1" i="0" u="none" strike="noStrike">
                          <a:solidFill>
                            <a:srgbClr val="000000"/>
                          </a:solidFill>
                          <a:effectLst/>
                          <a:latin typeface="Nunito Sans" pitchFamily="2" charset="0"/>
                          <a:ea typeface="新細明體" panose="02020500000000000000" pitchFamily="18" charset="-120"/>
                        </a:rPr>
                        <a:t>owner_id</a:t>
                      </a:r>
                    </a:p>
                  </a:txBody>
                  <a:tcPr marL="9525" marR="9525" marT="9525" marB="0" anchor="ctr"/>
                </a:tc>
                <a:tc>
                  <a:txBody>
                    <a:bodyPr/>
                    <a:lstStyle/>
                    <a:p>
                      <a:pPr algn="ctr" fontAlgn="ctr"/>
                      <a:r>
                        <a:rPr lang="en-US" sz="3200" b="1" i="0" u="none" strike="noStrike">
                          <a:solidFill>
                            <a:srgbClr val="000000"/>
                          </a:solidFill>
                          <a:effectLst/>
                          <a:latin typeface="Nunito Sans" pitchFamily="2" charset="0"/>
                          <a:ea typeface="新細明體" panose="02020500000000000000" pitchFamily="18" charset="-120"/>
                        </a:rPr>
                        <a:t>owner_name</a:t>
                      </a:r>
                    </a:p>
                  </a:txBody>
                  <a:tcPr marL="9525" marR="9525" marT="9525" marB="0" anchor="ctr"/>
                </a:tc>
                <a:tc>
                  <a:txBody>
                    <a:bodyPr/>
                    <a:lstStyle/>
                    <a:p>
                      <a:pPr algn="ctr" fontAlgn="ctr"/>
                      <a:r>
                        <a:rPr lang="en-US" sz="3200" b="1" i="0" u="none" strike="noStrike">
                          <a:solidFill>
                            <a:srgbClr val="000000"/>
                          </a:solidFill>
                          <a:effectLst/>
                          <a:latin typeface="Nunito Sans" pitchFamily="2" charset="0"/>
                          <a:ea typeface="新細明體" panose="02020500000000000000" pitchFamily="18" charset="-120"/>
                        </a:rPr>
                        <a:t>contact_info</a:t>
                      </a:r>
                    </a:p>
                  </a:txBody>
                  <a:tcPr marL="9525" marR="9525" marT="9525" marB="0" anchor="ctr"/>
                </a:tc>
                <a:extLst>
                  <a:ext uri="{0D108BD9-81ED-4DB2-BD59-A6C34878D82A}">
                    <a16:rowId xmlns:a16="http://schemas.microsoft.com/office/drawing/2014/main" val="1701198239"/>
                  </a:ext>
                </a:extLst>
              </a:tr>
              <a:tr h="370840">
                <a:tc>
                  <a:txBody>
                    <a:bodyPr/>
                    <a:lstStyle/>
                    <a:p>
                      <a:pPr algn="ctr" fontAlgn="ctr"/>
                      <a:r>
                        <a:rPr lang="en-US" altLang="zh-HK" sz="3200" b="0" i="0" u="none" strike="noStrike" dirty="0">
                          <a:solidFill>
                            <a:srgbClr val="000000"/>
                          </a:solidFill>
                          <a:effectLst/>
                          <a:latin typeface="Nunito Sans" pitchFamily="2" charset="0"/>
                          <a:ea typeface="新細明體" panose="02020500000000000000" pitchFamily="18" charset="-120"/>
                        </a:rPr>
                        <a:t>1</a:t>
                      </a:r>
                    </a:p>
                  </a:txBody>
                  <a:tcPr marL="9525" marR="9525" marT="9525" marB="0" anchor="ctr"/>
                </a:tc>
                <a:tc>
                  <a:txBody>
                    <a:bodyPr/>
                    <a:lstStyle/>
                    <a:p>
                      <a:pPr algn="ctr" fontAlgn="ctr"/>
                      <a:r>
                        <a:rPr lang="en-US" sz="3200" b="0" i="0" u="none" strike="noStrike">
                          <a:solidFill>
                            <a:srgbClr val="000000"/>
                          </a:solidFill>
                          <a:effectLst/>
                          <a:latin typeface="Nunito Sans" pitchFamily="2" charset="0"/>
                          <a:ea typeface="新細明體" panose="02020500000000000000" pitchFamily="18" charset="-120"/>
                        </a:rPr>
                        <a:t>Alice</a:t>
                      </a:r>
                    </a:p>
                  </a:txBody>
                  <a:tcPr marL="9525" marR="9525" marT="9525" marB="0" anchor="ctr"/>
                </a:tc>
                <a:tc>
                  <a:txBody>
                    <a:bodyPr/>
                    <a:lstStyle/>
                    <a:p>
                      <a:pPr algn="ctr" fontAlgn="ctr"/>
                      <a:r>
                        <a:rPr lang="en-US" sz="3200" b="0" i="0" u="none" strike="noStrike">
                          <a:solidFill>
                            <a:srgbClr val="000000"/>
                          </a:solidFill>
                          <a:effectLst/>
                          <a:latin typeface="Nunito Sans" pitchFamily="2" charset="0"/>
                          <a:ea typeface="新細明體" panose="02020500000000000000" pitchFamily="18" charset="-120"/>
                        </a:rPr>
                        <a:t>alice@example.com</a:t>
                      </a:r>
                    </a:p>
                  </a:txBody>
                  <a:tcPr marL="9525" marR="9525" marT="9525" marB="0" anchor="ctr"/>
                </a:tc>
                <a:extLst>
                  <a:ext uri="{0D108BD9-81ED-4DB2-BD59-A6C34878D82A}">
                    <a16:rowId xmlns:a16="http://schemas.microsoft.com/office/drawing/2014/main" val="2576880202"/>
                  </a:ext>
                </a:extLst>
              </a:tr>
              <a:tr h="370840">
                <a:tc>
                  <a:txBody>
                    <a:bodyPr/>
                    <a:lstStyle/>
                    <a:p>
                      <a:pPr algn="ctr" fontAlgn="ctr"/>
                      <a:r>
                        <a:rPr lang="en-US" altLang="zh-HK" sz="3200" b="0" i="0" u="none" strike="noStrike">
                          <a:solidFill>
                            <a:srgbClr val="000000"/>
                          </a:solidFill>
                          <a:effectLst/>
                          <a:latin typeface="Nunito Sans" pitchFamily="2" charset="0"/>
                          <a:ea typeface="新細明體" panose="02020500000000000000" pitchFamily="18" charset="-120"/>
                        </a:rPr>
                        <a:t>2</a:t>
                      </a:r>
                    </a:p>
                  </a:txBody>
                  <a:tcPr marL="9525" marR="9525" marT="9525" marB="0" anchor="ctr"/>
                </a:tc>
                <a:tc>
                  <a:txBody>
                    <a:bodyPr/>
                    <a:lstStyle/>
                    <a:p>
                      <a:pPr algn="ctr" fontAlgn="ctr"/>
                      <a:r>
                        <a:rPr lang="en-US" sz="3200" b="0" i="0" u="none" strike="noStrike">
                          <a:solidFill>
                            <a:srgbClr val="000000"/>
                          </a:solidFill>
                          <a:effectLst/>
                          <a:latin typeface="Nunito Sans" pitchFamily="2" charset="0"/>
                          <a:ea typeface="新細明體" panose="02020500000000000000" pitchFamily="18" charset="-120"/>
                        </a:rPr>
                        <a:t>Bob</a:t>
                      </a:r>
                    </a:p>
                  </a:txBody>
                  <a:tcPr marL="9525" marR="9525" marT="9525" marB="0" anchor="ctr"/>
                </a:tc>
                <a:tc>
                  <a:txBody>
                    <a:bodyPr/>
                    <a:lstStyle/>
                    <a:p>
                      <a:pPr algn="ctr" fontAlgn="ctr"/>
                      <a:r>
                        <a:rPr lang="en-US" sz="3200" b="0" i="0" u="none" strike="noStrike" dirty="0">
                          <a:solidFill>
                            <a:srgbClr val="000000"/>
                          </a:solidFill>
                          <a:effectLst/>
                          <a:latin typeface="Nunito Sans" pitchFamily="2" charset="0"/>
                          <a:ea typeface="新細明體" panose="02020500000000000000" pitchFamily="18" charset="-120"/>
                        </a:rPr>
                        <a:t>bob@example.com</a:t>
                      </a:r>
                    </a:p>
                  </a:txBody>
                  <a:tcPr marL="9525" marR="9525" marT="9525" marB="0" anchor="ctr"/>
                </a:tc>
                <a:extLst>
                  <a:ext uri="{0D108BD9-81ED-4DB2-BD59-A6C34878D82A}">
                    <a16:rowId xmlns:a16="http://schemas.microsoft.com/office/drawing/2014/main" val="2069157598"/>
                  </a:ext>
                </a:extLst>
              </a:tr>
            </a:tbl>
          </a:graphicData>
        </a:graphic>
      </p:graphicFrame>
      <p:sp>
        <p:nvSpPr>
          <p:cNvPr id="8" name="TextBox 7">
            <a:extLst>
              <a:ext uri="{FF2B5EF4-FFF2-40B4-BE49-F238E27FC236}">
                <a16:creationId xmlns:a16="http://schemas.microsoft.com/office/drawing/2014/main" id="{49DFDEE9-A877-3DF2-D412-F4A8840D2CE9}"/>
              </a:ext>
            </a:extLst>
          </p:cNvPr>
          <p:cNvSpPr txBox="1"/>
          <p:nvPr/>
        </p:nvSpPr>
        <p:spPr>
          <a:xfrm>
            <a:off x="523238" y="3030297"/>
            <a:ext cx="3429000" cy="646331"/>
          </a:xfrm>
          <a:prstGeom prst="rect">
            <a:avLst/>
          </a:prstGeom>
          <a:noFill/>
        </p:spPr>
        <p:txBody>
          <a:bodyPr wrap="square">
            <a:spAutoFit/>
          </a:bodyPr>
          <a:lstStyle/>
          <a:p>
            <a:r>
              <a:rPr lang="en-US" altLang="zh-HK" sz="3600" b="1" u="sng" dirty="0">
                <a:latin typeface="Nunito Sans Semi-Bold" panose="02010600030101010101" charset="0"/>
              </a:rPr>
              <a:t>Owners Table</a:t>
            </a:r>
            <a:endParaRPr lang="zh-HK" altLang="en-US" sz="3600" b="1" u="sng" dirty="0">
              <a:latin typeface="Nunito Sans Semi-Bold" panose="02010600030101010101" charset="0"/>
            </a:endParaRPr>
          </a:p>
        </p:txBody>
      </p:sp>
      <p:graphicFrame>
        <p:nvGraphicFramePr>
          <p:cNvPr id="9" name="Table 8">
            <a:extLst>
              <a:ext uri="{FF2B5EF4-FFF2-40B4-BE49-F238E27FC236}">
                <a16:creationId xmlns:a16="http://schemas.microsoft.com/office/drawing/2014/main" id="{5C1B3177-E7E0-16D4-2AA9-2FFF72F6599F}"/>
              </a:ext>
            </a:extLst>
          </p:cNvPr>
          <p:cNvGraphicFramePr>
            <a:graphicFrameLocks noGrp="1"/>
          </p:cNvGraphicFramePr>
          <p:nvPr>
            <p:extLst>
              <p:ext uri="{D42A27DB-BD31-4B8C-83A1-F6EECF244321}">
                <p14:modId xmlns:p14="http://schemas.microsoft.com/office/powerpoint/2010/main" val="3517645561"/>
              </p:ext>
            </p:extLst>
          </p:nvPr>
        </p:nvGraphicFramePr>
        <p:xfrm>
          <a:off x="523238" y="6806180"/>
          <a:ext cx="11963400" cy="1491615"/>
        </p:xfrm>
        <a:graphic>
          <a:graphicData uri="http://schemas.openxmlformats.org/drawingml/2006/table">
            <a:tbl>
              <a:tblPr firstRow="1" bandRow="1">
                <a:tableStyleId>{5C22544A-7EE6-4342-B048-85BDC9FD1C3A}</a:tableStyleId>
              </a:tblPr>
              <a:tblGrid>
                <a:gridCol w="1583421">
                  <a:extLst>
                    <a:ext uri="{9D8B030D-6E8A-4147-A177-3AD203B41FA5}">
                      <a16:colId xmlns:a16="http://schemas.microsoft.com/office/drawing/2014/main" val="2548574442"/>
                    </a:ext>
                  </a:extLst>
                </a:gridCol>
                <a:gridCol w="1931941">
                  <a:extLst>
                    <a:ext uri="{9D8B030D-6E8A-4147-A177-3AD203B41FA5}">
                      <a16:colId xmlns:a16="http://schemas.microsoft.com/office/drawing/2014/main" val="4141197800"/>
                    </a:ext>
                  </a:extLst>
                </a:gridCol>
                <a:gridCol w="1600200">
                  <a:extLst>
                    <a:ext uri="{9D8B030D-6E8A-4147-A177-3AD203B41FA5}">
                      <a16:colId xmlns:a16="http://schemas.microsoft.com/office/drawing/2014/main" val="314756849"/>
                    </a:ext>
                  </a:extLst>
                </a:gridCol>
                <a:gridCol w="1143000">
                  <a:extLst>
                    <a:ext uri="{9D8B030D-6E8A-4147-A177-3AD203B41FA5}">
                      <a16:colId xmlns:a16="http://schemas.microsoft.com/office/drawing/2014/main" val="3749820319"/>
                    </a:ext>
                  </a:extLst>
                </a:gridCol>
                <a:gridCol w="2133600">
                  <a:extLst>
                    <a:ext uri="{9D8B030D-6E8A-4147-A177-3AD203B41FA5}">
                      <a16:colId xmlns:a16="http://schemas.microsoft.com/office/drawing/2014/main" val="1401758657"/>
                    </a:ext>
                  </a:extLst>
                </a:gridCol>
                <a:gridCol w="1219200">
                  <a:extLst>
                    <a:ext uri="{9D8B030D-6E8A-4147-A177-3AD203B41FA5}">
                      <a16:colId xmlns:a16="http://schemas.microsoft.com/office/drawing/2014/main" val="4207664954"/>
                    </a:ext>
                  </a:extLst>
                </a:gridCol>
                <a:gridCol w="2352038">
                  <a:extLst>
                    <a:ext uri="{9D8B030D-6E8A-4147-A177-3AD203B41FA5}">
                      <a16:colId xmlns:a16="http://schemas.microsoft.com/office/drawing/2014/main" val="3477149475"/>
                    </a:ext>
                  </a:extLst>
                </a:gridCol>
              </a:tblGrid>
              <a:tr h="370840">
                <a:tc>
                  <a:txBody>
                    <a:bodyPr/>
                    <a:lstStyle/>
                    <a:p>
                      <a:pPr algn="ctr" fontAlgn="ctr"/>
                      <a:r>
                        <a:rPr lang="en-US" sz="3200" b="1" i="0" u="none" strike="noStrike">
                          <a:solidFill>
                            <a:srgbClr val="000000"/>
                          </a:solidFill>
                          <a:effectLst/>
                          <a:latin typeface="Nunito Sans Semi-Bold" panose="02010600030101010101" charset="0"/>
                          <a:ea typeface="新細明體" panose="02020500000000000000" pitchFamily="18" charset="-120"/>
                        </a:rPr>
                        <a:t>pet_id</a:t>
                      </a:r>
                    </a:p>
                  </a:txBody>
                  <a:tcPr marL="9525" marR="9525" marT="9525" marB="0" anchor="ctr"/>
                </a:tc>
                <a:tc>
                  <a:txBody>
                    <a:bodyPr/>
                    <a:lstStyle/>
                    <a:p>
                      <a:pPr algn="ctr" fontAlgn="ctr"/>
                      <a:r>
                        <a:rPr lang="en-US" sz="3200" b="1" i="0" u="none" strike="noStrike">
                          <a:solidFill>
                            <a:srgbClr val="000000"/>
                          </a:solidFill>
                          <a:effectLst/>
                          <a:latin typeface="Nunito Sans Semi-Bold" panose="02010600030101010101" charset="0"/>
                          <a:ea typeface="新細明體" panose="02020500000000000000" pitchFamily="18" charset="-120"/>
                        </a:rPr>
                        <a:t>name</a:t>
                      </a:r>
                    </a:p>
                  </a:txBody>
                  <a:tcPr marL="9525" marR="9525" marT="9525" marB="0" anchor="ctr"/>
                </a:tc>
                <a:tc>
                  <a:txBody>
                    <a:bodyPr/>
                    <a:lstStyle/>
                    <a:p>
                      <a:pPr algn="ctr" fontAlgn="ctr"/>
                      <a:r>
                        <a:rPr lang="en-US" sz="3200" b="1" i="0" u="none" strike="noStrike">
                          <a:solidFill>
                            <a:srgbClr val="000000"/>
                          </a:solidFill>
                          <a:effectLst/>
                          <a:latin typeface="Nunito Sans Semi-Bold" panose="02010600030101010101" charset="0"/>
                          <a:ea typeface="新細明體" panose="02020500000000000000" pitchFamily="18" charset="-120"/>
                        </a:rPr>
                        <a:t>species</a:t>
                      </a:r>
                    </a:p>
                  </a:txBody>
                  <a:tcPr marL="9525" marR="9525" marT="9525" marB="0" anchor="ctr"/>
                </a:tc>
                <a:tc>
                  <a:txBody>
                    <a:bodyPr/>
                    <a:lstStyle/>
                    <a:p>
                      <a:pPr algn="ctr" fontAlgn="ctr"/>
                      <a:r>
                        <a:rPr lang="en-US" sz="3200" b="1" i="0" u="none" strike="noStrike">
                          <a:solidFill>
                            <a:srgbClr val="000000"/>
                          </a:solidFill>
                          <a:effectLst/>
                          <a:latin typeface="Nunito Sans Semi-Bold" panose="02010600030101010101" charset="0"/>
                          <a:ea typeface="新細明體" panose="02020500000000000000" pitchFamily="18" charset="-120"/>
                        </a:rPr>
                        <a:t>sex</a:t>
                      </a:r>
                    </a:p>
                  </a:txBody>
                  <a:tcPr marL="9525" marR="9525" marT="9525" marB="0" anchor="ctr"/>
                </a:tc>
                <a:tc>
                  <a:txBody>
                    <a:bodyPr/>
                    <a:lstStyle/>
                    <a:p>
                      <a:pPr algn="ctr" fontAlgn="ctr"/>
                      <a:r>
                        <a:rPr lang="en-US" sz="3200" b="1" i="0" u="none" strike="noStrike" dirty="0">
                          <a:solidFill>
                            <a:srgbClr val="000000"/>
                          </a:solidFill>
                          <a:effectLst/>
                          <a:latin typeface="Nunito Sans Semi-Bold" panose="02010600030101010101" charset="0"/>
                          <a:ea typeface="新細明體" panose="02020500000000000000" pitchFamily="18" charset="-120"/>
                        </a:rPr>
                        <a:t>birth</a:t>
                      </a:r>
                    </a:p>
                  </a:txBody>
                  <a:tcPr marL="9525" marR="9525" marT="9525" marB="0" anchor="ctr"/>
                </a:tc>
                <a:tc>
                  <a:txBody>
                    <a:bodyPr/>
                    <a:lstStyle/>
                    <a:p>
                      <a:pPr algn="ctr" fontAlgn="ctr"/>
                      <a:r>
                        <a:rPr lang="en-US" sz="3200" b="1" i="0" u="none" strike="noStrike" dirty="0">
                          <a:solidFill>
                            <a:srgbClr val="000000"/>
                          </a:solidFill>
                          <a:effectLst/>
                          <a:latin typeface="Nunito Sans Semi-Bold" panose="02010600030101010101" charset="0"/>
                          <a:ea typeface="新細明體" panose="02020500000000000000" pitchFamily="18" charset="-120"/>
                        </a:rPr>
                        <a:t>death</a:t>
                      </a:r>
                    </a:p>
                  </a:txBody>
                  <a:tcPr marL="9525" marR="9525" marT="9525" marB="0" anchor="ctr"/>
                </a:tc>
                <a:tc>
                  <a:txBody>
                    <a:bodyPr/>
                    <a:lstStyle/>
                    <a:p>
                      <a:pPr algn="ctr" fontAlgn="ctr"/>
                      <a:r>
                        <a:rPr lang="en-US" sz="3200" b="1" i="0" u="none" strike="noStrike" dirty="0" err="1">
                          <a:solidFill>
                            <a:srgbClr val="000000"/>
                          </a:solidFill>
                          <a:effectLst/>
                          <a:latin typeface="Nunito Sans Semi-Bold" panose="02010600030101010101" charset="0"/>
                          <a:ea typeface="新細明體" panose="02020500000000000000" pitchFamily="18" charset="-120"/>
                        </a:rPr>
                        <a:t>owner_id</a:t>
                      </a:r>
                      <a:endParaRPr lang="en-US" sz="3200" b="1" i="0" u="none" strike="noStrike" dirty="0">
                        <a:solidFill>
                          <a:srgbClr val="000000"/>
                        </a:solidFill>
                        <a:effectLst/>
                        <a:latin typeface="Nunito Sans Semi-Bold" panose="02010600030101010101" charset="0"/>
                        <a:ea typeface="新細明體" panose="02020500000000000000" pitchFamily="18" charset="-120"/>
                      </a:endParaRPr>
                    </a:p>
                  </a:txBody>
                  <a:tcPr marL="9525" marR="9525" marT="9525" marB="0" anchor="ctr"/>
                </a:tc>
                <a:extLst>
                  <a:ext uri="{0D108BD9-81ED-4DB2-BD59-A6C34878D82A}">
                    <a16:rowId xmlns:a16="http://schemas.microsoft.com/office/drawing/2014/main" val="2539652854"/>
                  </a:ext>
                </a:extLst>
              </a:tr>
              <a:tr h="370840">
                <a:tc>
                  <a:txBody>
                    <a:bodyPr/>
                    <a:lstStyle/>
                    <a:p>
                      <a:pPr algn="ctr" fontAlgn="ctr"/>
                      <a:r>
                        <a:rPr lang="en-US" altLang="zh-HK" sz="3200" b="0" i="0" u="none" strike="noStrike">
                          <a:solidFill>
                            <a:srgbClr val="000000"/>
                          </a:solidFill>
                          <a:effectLst/>
                          <a:latin typeface="Nunito Sans Semi-Bold" panose="02010600030101010101" charset="0"/>
                          <a:ea typeface="新細明體" panose="02020500000000000000" pitchFamily="18" charset="-120"/>
                        </a:rPr>
                        <a:t>1</a:t>
                      </a:r>
                    </a:p>
                  </a:txBody>
                  <a:tcPr marL="9525" marR="9525" marT="9525" marB="0" anchor="ctr"/>
                </a:tc>
                <a:tc>
                  <a:txBody>
                    <a:bodyPr/>
                    <a:lstStyle/>
                    <a:p>
                      <a:pPr algn="ctr" fontAlgn="ctr"/>
                      <a:r>
                        <a:rPr lang="en-US" sz="3200" b="0" i="0" u="none" strike="noStrike">
                          <a:solidFill>
                            <a:srgbClr val="000000"/>
                          </a:solidFill>
                          <a:effectLst/>
                          <a:latin typeface="Nunito Sans Semi-Bold" panose="02010600030101010101" charset="0"/>
                          <a:ea typeface="新細明體" panose="02020500000000000000" pitchFamily="18" charset="-120"/>
                        </a:rPr>
                        <a:t>Buddy</a:t>
                      </a:r>
                    </a:p>
                  </a:txBody>
                  <a:tcPr marL="9525" marR="9525" marT="9525" marB="0" anchor="ctr"/>
                </a:tc>
                <a:tc>
                  <a:txBody>
                    <a:bodyPr/>
                    <a:lstStyle/>
                    <a:p>
                      <a:pPr algn="ctr" fontAlgn="ctr"/>
                      <a:r>
                        <a:rPr lang="en-US" sz="3200" b="0" i="0" u="none" strike="noStrike">
                          <a:solidFill>
                            <a:srgbClr val="000000"/>
                          </a:solidFill>
                          <a:effectLst/>
                          <a:latin typeface="Nunito Sans Semi-Bold" panose="02010600030101010101" charset="0"/>
                          <a:ea typeface="新細明體" panose="02020500000000000000" pitchFamily="18" charset="-120"/>
                        </a:rPr>
                        <a:t>Dog</a:t>
                      </a:r>
                    </a:p>
                  </a:txBody>
                  <a:tcPr marL="9525" marR="9525" marT="9525" marB="0" anchor="ctr"/>
                </a:tc>
                <a:tc>
                  <a:txBody>
                    <a:bodyPr/>
                    <a:lstStyle/>
                    <a:p>
                      <a:pPr algn="ctr" fontAlgn="ctr"/>
                      <a:r>
                        <a:rPr lang="en-US" sz="3200" b="0" i="0" u="none" strike="noStrike" dirty="0">
                          <a:solidFill>
                            <a:srgbClr val="000000"/>
                          </a:solidFill>
                          <a:effectLst/>
                          <a:latin typeface="Nunito Sans Semi-Bold" panose="02010600030101010101" charset="0"/>
                          <a:ea typeface="新細明體" panose="02020500000000000000" pitchFamily="18" charset="-120"/>
                        </a:rPr>
                        <a:t>M</a:t>
                      </a:r>
                    </a:p>
                  </a:txBody>
                  <a:tcPr marL="9525" marR="9525" marT="9525" marB="0" anchor="ctr"/>
                </a:tc>
                <a:tc>
                  <a:txBody>
                    <a:bodyPr/>
                    <a:lstStyle/>
                    <a:p>
                      <a:pPr algn="ctr" fontAlgn="ctr"/>
                      <a:r>
                        <a:rPr lang="en-US" altLang="zh-HK" sz="3200" b="0" i="0" u="none" strike="noStrike" dirty="0">
                          <a:solidFill>
                            <a:srgbClr val="000000"/>
                          </a:solidFill>
                          <a:effectLst/>
                          <a:latin typeface="Nunito Sans Semi-Bold" panose="02010600030101010101" charset="0"/>
                          <a:ea typeface="新細明體" panose="02020500000000000000" pitchFamily="18" charset="-120"/>
                        </a:rPr>
                        <a:t>1/5/2018</a:t>
                      </a:r>
                    </a:p>
                  </a:txBody>
                  <a:tcPr marL="9525" marR="9525" marT="9525" marB="0" anchor="ctr"/>
                </a:tc>
                <a:tc>
                  <a:txBody>
                    <a:bodyPr/>
                    <a:lstStyle/>
                    <a:p>
                      <a:pPr algn="ctr" fontAlgn="ctr"/>
                      <a:endParaRPr lang="en-US" altLang="zh-HK" sz="3200" b="0" i="0" u="none" strike="noStrike" dirty="0">
                        <a:solidFill>
                          <a:srgbClr val="000000"/>
                        </a:solidFill>
                        <a:effectLst/>
                        <a:latin typeface="Nunito Sans Semi-Bold" panose="02010600030101010101" charset="0"/>
                        <a:ea typeface="新細明體" panose="02020500000000000000" pitchFamily="18" charset="-120"/>
                      </a:endParaRPr>
                    </a:p>
                  </a:txBody>
                  <a:tcPr marL="9525" marR="9525" marT="9525" marB="0" anchor="ctr"/>
                </a:tc>
                <a:tc>
                  <a:txBody>
                    <a:bodyPr/>
                    <a:lstStyle/>
                    <a:p>
                      <a:pPr algn="ctr" fontAlgn="ctr"/>
                      <a:r>
                        <a:rPr lang="en-US" altLang="zh-HK" sz="3200" b="0" i="0" u="none" strike="noStrike" dirty="0">
                          <a:solidFill>
                            <a:srgbClr val="000000"/>
                          </a:solidFill>
                          <a:effectLst/>
                          <a:latin typeface="Nunito Sans Semi-Bold" panose="02010600030101010101" charset="0"/>
                          <a:ea typeface="新細明體" panose="02020500000000000000" pitchFamily="18" charset="-120"/>
                        </a:rPr>
                        <a:t>1</a:t>
                      </a:r>
                    </a:p>
                  </a:txBody>
                  <a:tcPr marL="9525" marR="9525" marT="9525" marB="0" anchor="ctr"/>
                </a:tc>
                <a:extLst>
                  <a:ext uri="{0D108BD9-81ED-4DB2-BD59-A6C34878D82A}">
                    <a16:rowId xmlns:a16="http://schemas.microsoft.com/office/drawing/2014/main" val="3622370743"/>
                  </a:ext>
                </a:extLst>
              </a:tr>
              <a:tr h="370840">
                <a:tc>
                  <a:txBody>
                    <a:bodyPr/>
                    <a:lstStyle/>
                    <a:p>
                      <a:pPr algn="ctr" fontAlgn="ctr"/>
                      <a:r>
                        <a:rPr lang="en-US" altLang="zh-HK" sz="3200" b="0" i="0" u="none" strike="noStrike">
                          <a:solidFill>
                            <a:srgbClr val="000000"/>
                          </a:solidFill>
                          <a:effectLst/>
                          <a:latin typeface="Nunito Sans Semi-Bold" panose="02010600030101010101" charset="0"/>
                          <a:ea typeface="新細明體" panose="02020500000000000000" pitchFamily="18" charset="-120"/>
                        </a:rPr>
                        <a:t>2</a:t>
                      </a:r>
                    </a:p>
                  </a:txBody>
                  <a:tcPr marL="9525" marR="9525" marT="9525" marB="0" anchor="ctr"/>
                </a:tc>
                <a:tc>
                  <a:txBody>
                    <a:bodyPr/>
                    <a:lstStyle/>
                    <a:p>
                      <a:pPr algn="ctr" fontAlgn="ctr"/>
                      <a:r>
                        <a:rPr lang="en-US" sz="3200" b="0" i="0" u="none" strike="noStrike">
                          <a:solidFill>
                            <a:srgbClr val="000000"/>
                          </a:solidFill>
                          <a:effectLst/>
                          <a:latin typeface="Nunito Sans Semi-Bold" panose="02010600030101010101" charset="0"/>
                          <a:ea typeface="新細明體" panose="02020500000000000000" pitchFamily="18" charset="-120"/>
                        </a:rPr>
                        <a:t>Whiskers</a:t>
                      </a:r>
                    </a:p>
                  </a:txBody>
                  <a:tcPr marL="9525" marR="9525" marT="9525" marB="0" anchor="ctr"/>
                </a:tc>
                <a:tc>
                  <a:txBody>
                    <a:bodyPr/>
                    <a:lstStyle/>
                    <a:p>
                      <a:pPr algn="ctr" fontAlgn="ctr"/>
                      <a:r>
                        <a:rPr lang="en-US" sz="3200" b="0" i="0" u="none" strike="noStrike">
                          <a:solidFill>
                            <a:srgbClr val="000000"/>
                          </a:solidFill>
                          <a:effectLst/>
                          <a:latin typeface="Nunito Sans Semi-Bold" panose="02010600030101010101" charset="0"/>
                          <a:ea typeface="新細明體" panose="02020500000000000000" pitchFamily="18" charset="-120"/>
                        </a:rPr>
                        <a:t>Cat</a:t>
                      </a:r>
                    </a:p>
                  </a:txBody>
                  <a:tcPr marL="9525" marR="9525" marT="9525" marB="0" anchor="ctr"/>
                </a:tc>
                <a:tc>
                  <a:txBody>
                    <a:bodyPr/>
                    <a:lstStyle/>
                    <a:p>
                      <a:pPr algn="ctr" fontAlgn="ctr"/>
                      <a:r>
                        <a:rPr lang="en-US" sz="3200" b="0" i="0" u="none" strike="noStrike" dirty="0">
                          <a:solidFill>
                            <a:srgbClr val="000000"/>
                          </a:solidFill>
                          <a:effectLst/>
                          <a:latin typeface="Nunito Sans Semi-Bold" panose="02010600030101010101" charset="0"/>
                          <a:ea typeface="新細明體" panose="02020500000000000000" pitchFamily="18" charset="-120"/>
                        </a:rPr>
                        <a:t>F</a:t>
                      </a:r>
                    </a:p>
                  </a:txBody>
                  <a:tcPr marL="9525" marR="9525" marT="9525" marB="0" anchor="ctr"/>
                </a:tc>
                <a:tc>
                  <a:txBody>
                    <a:bodyPr/>
                    <a:lstStyle/>
                    <a:p>
                      <a:pPr algn="ctr" fontAlgn="ctr"/>
                      <a:r>
                        <a:rPr lang="en-US" altLang="zh-HK" sz="3200" b="0" i="0" u="none" strike="noStrike">
                          <a:solidFill>
                            <a:srgbClr val="000000"/>
                          </a:solidFill>
                          <a:effectLst/>
                          <a:latin typeface="Nunito Sans Semi-Bold" panose="02010600030101010101" charset="0"/>
                          <a:ea typeface="新細明體" panose="02020500000000000000" pitchFamily="18" charset="-120"/>
                        </a:rPr>
                        <a:t>10/6/2019</a:t>
                      </a:r>
                    </a:p>
                  </a:txBody>
                  <a:tcPr marL="9525" marR="9525" marT="9525" marB="0" anchor="ctr"/>
                </a:tc>
                <a:tc>
                  <a:txBody>
                    <a:bodyPr/>
                    <a:lstStyle/>
                    <a:p>
                      <a:pPr algn="ctr" fontAlgn="ctr"/>
                      <a:endParaRPr lang="en-US" altLang="zh-HK" sz="3200" b="0" i="0" u="none" strike="noStrike" dirty="0">
                        <a:solidFill>
                          <a:srgbClr val="000000"/>
                        </a:solidFill>
                        <a:effectLst/>
                        <a:latin typeface="Nunito Sans Semi-Bold" panose="02010600030101010101" charset="0"/>
                        <a:ea typeface="新細明體" panose="02020500000000000000" pitchFamily="18" charset="-120"/>
                      </a:endParaRPr>
                    </a:p>
                  </a:txBody>
                  <a:tcPr marL="9525" marR="9525" marT="9525" marB="0" anchor="ctr"/>
                </a:tc>
                <a:tc>
                  <a:txBody>
                    <a:bodyPr/>
                    <a:lstStyle/>
                    <a:p>
                      <a:pPr algn="ctr" fontAlgn="ctr"/>
                      <a:r>
                        <a:rPr lang="en-US" altLang="zh-HK" sz="3200" b="0" i="0" u="none" strike="noStrike" dirty="0">
                          <a:solidFill>
                            <a:srgbClr val="000000"/>
                          </a:solidFill>
                          <a:effectLst/>
                          <a:latin typeface="Nunito Sans Semi-Bold" panose="02010600030101010101" charset="0"/>
                          <a:ea typeface="新細明體" panose="02020500000000000000" pitchFamily="18" charset="-120"/>
                        </a:rPr>
                        <a:t>2</a:t>
                      </a:r>
                    </a:p>
                  </a:txBody>
                  <a:tcPr marL="9525" marR="9525" marT="9525" marB="0" anchor="ctr"/>
                </a:tc>
                <a:extLst>
                  <a:ext uri="{0D108BD9-81ED-4DB2-BD59-A6C34878D82A}">
                    <a16:rowId xmlns:a16="http://schemas.microsoft.com/office/drawing/2014/main" val="534573796"/>
                  </a:ext>
                </a:extLst>
              </a:tr>
            </a:tbl>
          </a:graphicData>
        </a:graphic>
      </p:graphicFrame>
      <p:sp>
        <p:nvSpPr>
          <p:cNvPr id="10" name="TextBox 9">
            <a:extLst>
              <a:ext uri="{FF2B5EF4-FFF2-40B4-BE49-F238E27FC236}">
                <a16:creationId xmlns:a16="http://schemas.microsoft.com/office/drawing/2014/main" id="{2C071C39-1CC8-F207-6AAD-0E1BCD4BA3AD}"/>
              </a:ext>
            </a:extLst>
          </p:cNvPr>
          <p:cNvSpPr txBox="1"/>
          <p:nvPr/>
        </p:nvSpPr>
        <p:spPr>
          <a:xfrm>
            <a:off x="523238" y="6103841"/>
            <a:ext cx="3429000" cy="646331"/>
          </a:xfrm>
          <a:prstGeom prst="rect">
            <a:avLst/>
          </a:prstGeom>
          <a:noFill/>
        </p:spPr>
        <p:txBody>
          <a:bodyPr wrap="square">
            <a:spAutoFit/>
          </a:bodyPr>
          <a:lstStyle/>
          <a:p>
            <a:r>
              <a:rPr lang="en-US" altLang="zh-HK" sz="3600" b="1" u="sng" dirty="0">
                <a:latin typeface="Nunito Sans Semi-Bold" panose="02010600030101010101" charset="0"/>
              </a:rPr>
              <a:t>Pets Table</a:t>
            </a:r>
            <a:endParaRPr lang="zh-HK" altLang="en-US" sz="3600" b="1" u="sng" dirty="0">
              <a:latin typeface="Nunito Sans Semi-Bold" panose="02010600030101010101" charset="0"/>
            </a:endParaRPr>
          </a:p>
        </p:txBody>
      </p:sp>
      <p:sp>
        <p:nvSpPr>
          <p:cNvPr id="13" name="TextBox 12">
            <a:extLst>
              <a:ext uri="{FF2B5EF4-FFF2-40B4-BE49-F238E27FC236}">
                <a16:creationId xmlns:a16="http://schemas.microsoft.com/office/drawing/2014/main" id="{E406D232-C704-C854-BA9F-6AE20AA0DA2E}"/>
              </a:ext>
            </a:extLst>
          </p:cNvPr>
          <p:cNvSpPr txBox="1"/>
          <p:nvPr/>
        </p:nvSpPr>
        <p:spPr>
          <a:xfrm>
            <a:off x="12527278" y="7551987"/>
            <a:ext cx="5867400" cy="1200329"/>
          </a:xfrm>
          <a:prstGeom prst="rect">
            <a:avLst/>
          </a:prstGeom>
          <a:noFill/>
        </p:spPr>
        <p:txBody>
          <a:bodyPr wrap="square">
            <a:spAutoFit/>
          </a:bodyPr>
          <a:lstStyle/>
          <a:p>
            <a:r>
              <a:rPr lang="en-US" altLang="zh-HK" sz="2400" dirty="0">
                <a:latin typeface="Nunito Sans" pitchFamily="2" charset="0"/>
              </a:rPr>
              <a:t>This means:</a:t>
            </a:r>
          </a:p>
          <a:p>
            <a:r>
              <a:rPr lang="en-US" altLang="zh-HK" sz="2400" dirty="0">
                <a:latin typeface="Nunito Sans" pitchFamily="2" charset="0"/>
              </a:rPr>
              <a:t>Buddy belongs to Alice (</a:t>
            </a:r>
            <a:r>
              <a:rPr lang="en-US" altLang="zh-HK" sz="2400" dirty="0" err="1">
                <a:latin typeface="Nunito Sans" pitchFamily="2" charset="0"/>
              </a:rPr>
              <a:t>owner_id</a:t>
            </a:r>
            <a:r>
              <a:rPr lang="en-US" altLang="zh-HK" sz="2400" dirty="0">
                <a:latin typeface="Nunito Sans" pitchFamily="2" charset="0"/>
              </a:rPr>
              <a:t> = 1).</a:t>
            </a:r>
          </a:p>
          <a:p>
            <a:r>
              <a:rPr lang="en-US" altLang="zh-HK" sz="2400" dirty="0">
                <a:latin typeface="Nunito Sans" pitchFamily="2" charset="0"/>
              </a:rPr>
              <a:t>Whiskers belongs to Bob (</a:t>
            </a:r>
            <a:r>
              <a:rPr lang="en-US" altLang="zh-HK" sz="2400" dirty="0" err="1">
                <a:latin typeface="Nunito Sans" pitchFamily="2" charset="0"/>
              </a:rPr>
              <a:t>owner_id</a:t>
            </a:r>
            <a:r>
              <a:rPr lang="en-US" altLang="zh-HK" sz="2400" dirty="0">
                <a:latin typeface="Nunito Sans" pitchFamily="2" charset="0"/>
              </a:rPr>
              <a:t> = 2).</a:t>
            </a:r>
            <a:endParaRPr lang="zh-HK" altLang="en-US" sz="2400" dirty="0">
              <a:latin typeface="Nunito Sans" pitchFamily="2" charset="0"/>
            </a:endParaRPr>
          </a:p>
        </p:txBody>
      </p:sp>
      <p:sp>
        <p:nvSpPr>
          <p:cNvPr id="15" name="TextBox 14">
            <a:extLst>
              <a:ext uri="{FF2B5EF4-FFF2-40B4-BE49-F238E27FC236}">
                <a16:creationId xmlns:a16="http://schemas.microsoft.com/office/drawing/2014/main" id="{B26312D4-6CB0-22B2-A28C-848906723EBA}"/>
              </a:ext>
            </a:extLst>
          </p:cNvPr>
          <p:cNvSpPr txBox="1"/>
          <p:nvPr/>
        </p:nvSpPr>
        <p:spPr>
          <a:xfrm>
            <a:off x="14112239" y="6817132"/>
            <a:ext cx="2667000" cy="646331"/>
          </a:xfrm>
          <a:prstGeom prst="rect">
            <a:avLst/>
          </a:prstGeom>
          <a:noFill/>
        </p:spPr>
        <p:txBody>
          <a:bodyPr wrap="square">
            <a:spAutoFit/>
          </a:bodyPr>
          <a:lstStyle/>
          <a:p>
            <a:r>
              <a:rPr lang="en-US" altLang="zh-HK" sz="3600" dirty="0">
                <a:latin typeface="Nunito Sans Semi-Bold" panose="02010600030101010101" charset="0"/>
              </a:rPr>
              <a:t>Foreign Key</a:t>
            </a:r>
            <a:endParaRPr lang="zh-HK" altLang="en-US" sz="3600" dirty="0">
              <a:latin typeface="Nunito Sans Semi-Bold" panose="02010600030101010101" charset="0"/>
            </a:endParaRPr>
          </a:p>
        </p:txBody>
      </p:sp>
      <p:sp>
        <p:nvSpPr>
          <p:cNvPr id="16" name="Arrow: Right 15">
            <a:extLst>
              <a:ext uri="{FF2B5EF4-FFF2-40B4-BE49-F238E27FC236}">
                <a16:creationId xmlns:a16="http://schemas.microsoft.com/office/drawing/2014/main" id="{1437F9BC-0295-D6A4-10E0-B5BDE37EAE72}"/>
              </a:ext>
            </a:extLst>
          </p:cNvPr>
          <p:cNvSpPr/>
          <p:nvPr/>
        </p:nvSpPr>
        <p:spPr>
          <a:xfrm rot="10800000">
            <a:off x="12527279" y="6862044"/>
            <a:ext cx="1409701" cy="528988"/>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40" name="TextBox 39">
            <a:extLst>
              <a:ext uri="{FF2B5EF4-FFF2-40B4-BE49-F238E27FC236}">
                <a16:creationId xmlns:a16="http://schemas.microsoft.com/office/drawing/2014/main" id="{EADE8AF7-8FFA-495E-7EB5-CDAA2790F416}"/>
              </a:ext>
            </a:extLst>
          </p:cNvPr>
          <p:cNvSpPr txBox="1"/>
          <p:nvPr/>
        </p:nvSpPr>
        <p:spPr>
          <a:xfrm>
            <a:off x="8981437" y="5648104"/>
            <a:ext cx="1905000" cy="584775"/>
          </a:xfrm>
          <a:prstGeom prst="rect">
            <a:avLst/>
          </a:prstGeom>
          <a:noFill/>
        </p:spPr>
        <p:txBody>
          <a:bodyPr wrap="square">
            <a:spAutoFit/>
          </a:bodyPr>
          <a:lstStyle/>
          <a:p>
            <a:r>
              <a:rPr lang="en-US" altLang="zh-HK" sz="3200" b="1" dirty="0">
                <a:latin typeface="Nunito Sans Semi-Bold" panose="02010600030101010101" charset="0"/>
              </a:rPr>
              <a:t>Points to </a:t>
            </a:r>
            <a:endParaRPr lang="zh-HK" altLang="en-US" sz="3200" b="1" dirty="0">
              <a:latin typeface="Nunito Sans Semi-Bold" panose="02010600030101010101" charset="0"/>
            </a:endParaRPr>
          </a:p>
        </p:txBody>
      </p:sp>
      <p:cxnSp>
        <p:nvCxnSpPr>
          <p:cNvPr id="42" name="Straight Arrow Connector 41">
            <a:extLst>
              <a:ext uri="{FF2B5EF4-FFF2-40B4-BE49-F238E27FC236}">
                <a16:creationId xmlns:a16="http://schemas.microsoft.com/office/drawing/2014/main" id="{B74FD8AC-1268-7E1E-5F22-26D51EF0FECF}"/>
              </a:ext>
            </a:extLst>
          </p:cNvPr>
          <p:cNvCxnSpPr>
            <a:cxnSpLocks/>
          </p:cNvCxnSpPr>
          <p:nvPr/>
        </p:nvCxnSpPr>
        <p:spPr>
          <a:xfrm flipH="1" flipV="1">
            <a:off x="3380739" y="4212291"/>
            <a:ext cx="7696200" cy="2593889"/>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9819EB9-BD2D-BFD4-A2E0-9972E040735E}"/>
              </a:ext>
            </a:extLst>
          </p:cNvPr>
          <p:cNvSpPr txBox="1"/>
          <p:nvPr/>
        </p:nvSpPr>
        <p:spPr>
          <a:xfrm>
            <a:off x="3677920" y="3091852"/>
            <a:ext cx="9194800" cy="523220"/>
          </a:xfrm>
          <a:prstGeom prst="rect">
            <a:avLst/>
          </a:prstGeom>
          <a:noFill/>
        </p:spPr>
        <p:txBody>
          <a:bodyPr wrap="square">
            <a:spAutoFit/>
          </a:bodyPr>
          <a:lstStyle/>
          <a:p>
            <a:r>
              <a:rPr lang="en-US" altLang="zh-HK" sz="2800" dirty="0">
                <a:latin typeface="Nunito Sans" pitchFamily="2" charset="0"/>
              </a:rPr>
              <a:t>: This table lists all the people who own pets.</a:t>
            </a:r>
            <a:endParaRPr lang="zh-HK" altLang="en-US" sz="2800" dirty="0">
              <a:latin typeface="Nunito Sans" pitchFamily="2" charset="0"/>
            </a:endParaRPr>
          </a:p>
        </p:txBody>
      </p:sp>
      <p:sp>
        <p:nvSpPr>
          <p:cNvPr id="50" name="TextBox 49">
            <a:extLst>
              <a:ext uri="{FF2B5EF4-FFF2-40B4-BE49-F238E27FC236}">
                <a16:creationId xmlns:a16="http://schemas.microsoft.com/office/drawing/2014/main" id="{69B43A51-7796-8092-504C-3ADF548C5734}"/>
              </a:ext>
            </a:extLst>
          </p:cNvPr>
          <p:cNvSpPr txBox="1"/>
          <p:nvPr/>
        </p:nvSpPr>
        <p:spPr>
          <a:xfrm>
            <a:off x="523237" y="8606142"/>
            <a:ext cx="11963399" cy="954107"/>
          </a:xfrm>
          <a:prstGeom prst="rect">
            <a:avLst/>
          </a:prstGeom>
          <a:noFill/>
        </p:spPr>
        <p:txBody>
          <a:bodyPr wrap="square">
            <a:spAutoFit/>
          </a:bodyPr>
          <a:lstStyle/>
          <a:p>
            <a:r>
              <a:rPr lang="en-US" altLang="zh-HK" sz="2800" b="1" dirty="0">
                <a:latin typeface="Nunito Sans" pitchFamily="2" charset="0"/>
              </a:rPr>
              <a:t>Make sure that each pet in the "Pets” table is linked to a valid owner in the "Owners Table". </a:t>
            </a:r>
            <a:endParaRPr lang="zh-HK" altLang="en-US" sz="2800" b="1" dirty="0">
              <a:latin typeface="Nunito Sans" pitchFamily="2" charset="0"/>
            </a:endParaRPr>
          </a:p>
        </p:txBody>
      </p:sp>
      <p:grpSp>
        <p:nvGrpSpPr>
          <p:cNvPr id="25" name="Group 2">
            <a:extLst>
              <a:ext uri="{FF2B5EF4-FFF2-40B4-BE49-F238E27FC236}">
                <a16:creationId xmlns:a16="http://schemas.microsoft.com/office/drawing/2014/main" id="{0DFE7BCC-625D-FED2-9919-46464890FD74}"/>
              </a:ext>
            </a:extLst>
          </p:cNvPr>
          <p:cNvGrpSpPr/>
          <p:nvPr/>
        </p:nvGrpSpPr>
        <p:grpSpPr>
          <a:xfrm>
            <a:off x="0" y="9539510"/>
            <a:ext cx="18288000" cy="1068264"/>
            <a:chOff x="0" y="0"/>
            <a:chExt cx="6622243" cy="672550"/>
          </a:xfrm>
        </p:grpSpPr>
        <p:sp>
          <p:nvSpPr>
            <p:cNvPr id="26" name="Freeform 3">
              <a:extLst>
                <a:ext uri="{FF2B5EF4-FFF2-40B4-BE49-F238E27FC236}">
                  <a16:creationId xmlns:a16="http://schemas.microsoft.com/office/drawing/2014/main" id="{DCFE7113-D639-8749-3902-E31E130AF472}"/>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27" name="Group 6">
            <a:extLst>
              <a:ext uri="{FF2B5EF4-FFF2-40B4-BE49-F238E27FC236}">
                <a16:creationId xmlns:a16="http://schemas.microsoft.com/office/drawing/2014/main" id="{F13141CB-2CAB-0EFE-AB2A-F529A67C60D5}"/>
              </a:ext>
            </a:extLst>
          </p:cNvPr>
          <p:cNvGrpSpPr/>
          <p:nvPr/>
        </p:nvGrpSpPr>
        <p:grpSpPr>
          <a:xfrm>
            <a:off x="674595" y="9697156"/>
            <a:ext cx="354105" cy="354105"/>
            <a:chOff x="0" y="0"/>
            <a:chExt cx="6350000" cy="6350000"/>
          </a:xfrm>
        </p:grpSpPr>
        <p:sp>
          <p:nvSpPr>
            <p:cNvPr id="28" name="Freeform 7">
              <a:extLst>
                <a:ext uri="{FF2B5EF4-FFF2-40B4-BE49-F238E27FC236}">
                  <a16:creationId xmlns:a16="http://schemas.microsoft.com/office/drawing/2014/main" id="{C029C659-ED60-E422-27C7-725B44CCF033}"/>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29" name="TextBox 11">
            <a:extLst>
              <a:ext uri="{FF2B5EF4-FFF2-40B4-BE49-F238E27FC236}">
                <a16:creationId xmlns:a16="http://schemas.microsoft.com/office/drawing/2014/main" id="{DDE860CC-A5BF-AA6B-9C97-29CE4202B092}"/>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30" name="Freeform 8">
            <a:extLst>
              <a:ext uri="{FF2B5EF4-FFF2-40B4-BE49-F238E27FC236}">
                <a16:creationId xmlns:a16="http://schemas.microsoft.com/office/drawing/2014/main" id="{8707DDFB-05AD-6566-2BDB-B3F6E34DAB2A}"/>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Slide Number Placeholder 17">
            <a:extLst>
              <a:ext uri="{FF2B5EF4-FFF2-40B4-BE49-F238E27FC236}">
                <a16:creationId xmlns:a16="http://schemas.microsoft.com/office/drawing/2014/main" id="{A5CF15C1-EA0D-6739-4FA5-CC315EEC996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30</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1873753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9105900" cy="1015663"/>
          </a:xfrm>
          <a:prstGeom prst="rect">
            <a:avLst/>
          </a:prstGeom>
          <a:noFill/>
        </p:spPr>
        <p:txBody>
          <a:bodyPr wrap="square">
            <a:spAutoFit/>
          </a:bodyPr>
          <a:lstStyle/>
          <a:p>
            <a:r>
              <a:rPr lang="en-US" altLang="zh-HK" sz="6000" dirty="0">
                <a:latin typeface="DM Serif Display" pitchFamily="2" charset="0"/>
              </a:rPr>
              <a:t>Exercise 2 - Foreign key</a:t>
            </a:r>
            <a:endParaRPr lang="zh-HK" altLang="en-US" sz="6000" dirty="0">
              <a:latin typeface="DM Serif Display" pitchFamily="2" charset="0"/>
            </a:endParaRPr>
          </a:p>
        </p:txBody>
      </p:sp>
      <p:pic>
        <p:nvPicPr>
          <p:cNvPr id="3" name="Picture 2">
            <a:extLst>
              <a:ext uri="{FF2B5EF4-FFF2-40B4-BE49-F238E27FC236}">
                <a16:creationId xmlns:a16="http://schemas.microsoft.com/office/drawing/2014/main" id="{0D7465E4-E232-8B0D-342F-ABE757ECB835}"/>
              </a:ext>
            </a:extLst>
          </p:cNvPr>
          <p:cNvPicPr>
            <a:picLocks noChangeAspect="1"/>
          </p:cNvPicPr>
          <p:nvPr/>
        </p:nvPicPr>
        <p:blipFill rotWithShape="1">
          <a:blip r:embed="rId2"/>
          <a:srcRect l="21048" r="14933"/>
          <a:stretch/>
        </p:blipFill>
        <p:spPr>
          <a:xfrm>
            <a:off x="1028700" y="3821626"/>
            <a:ext cx="10020300" cy="5023176"/>
          </a:xfrm>
          <a:prstGeom prst="rect">
            <a:avLst/>
          </a:prstGeom>
          <a:ln>
            <a:solidFill>
              <a:schemeClr val="tx1"/>
            </a:solidFill>
          </a:ln>
        </p:spPr>
      </p:pic>
      <p:sp>
        <p:nvSpPr>
          <p:cNvPr id="11" name="TextBox 10">
            <a:extLst>
              <a:ext uri="{FF2B5EF4-FFF2-40B4-BE49-F238E27FC236}">
                <a16:creationId xmlns:a16="http://schemas.microsoft.com/office/drawing/2014/main" id="{F83A7954-45AF-4A42-64EC-FB47002FDF05}"/>
              </a:ext>
            </a:extLst>
          </p:cNvPr>
          <p:cNvSpPr txBox="1"/>
          <p:nvPr/>
        </p:nvSpPr>
        <p:spPr>
          <a:xfrm>
            <a:off x="1028700" y="2935118"/>
            <a:ext cx="11516360" cy="584775"/>
          </a:xfrm>
          <a:prstGeom prst="rect">
            <a:avLst/>
          </a:prstGeom>
          <a:noFill/>
        </p:spPr>
        <p:txBody>
          <a:bodyPr wrap="square">
            <a:spAutoFit/>
          </a:bodyPr>
          <a:lstStyle/>
          <a:p>
            <a:r>
              <a:rPr lang="en-US" altLang="zh-HK" sz="3200" dirty="0">
                <a:latin typeface="Nunito Sans" pitchFamily="2" charset="0"/>
              </a:rPr>
              <a:t>Task1: Create the Owners Table</a:t>
            </a:r>
          </a:p>
        </p:txBody>
      </p:sp>
      <p:grpSp>
        <p:nvGrpSpPr>
          <p:cNvPr id="8" name="Group 2">
            <a:extLst>
              <a:ext uri="{FF2B5EF4-FFF2-40B4-BE49-F238E27FC236}">
                <a16:creationId xmlns:a16="http://schemas.microsoft.com/office/drawing/2014/main" id="{FD454918-4AB7-E4B3-3841-E6214B0155C0}"/>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7BD844AC-9904-1376-A148-861BD204702E}"/>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957661BE-FCFE-5802-DDDD-4578E30B19DC}"/>
              </a:ext>
            </a:extLst>
          </p:cNvPr>
          <p:cNvGrpSpPr/>
          <p:nvPr/>
        </p:nvGrpSpPr>
        <p:grpSpPr>
          <a:xfrm>
            <a:off x="674595" y="9697156"/>
            <a:ext cx="354105" cy="354105"/>
            <a:chOff x="0" y="0"/>
            <a:chExt cx="6350000" cy="6350000"/>
          </a:xfrm>
        </p:grpSpPr>
        <p:sp>
          <p:nvSpPr>
            <p:cNvPr id="12" name="Freeform 7">
              <a:extLst>
                <a:ext uri="{FF2B5EF4-FFF2-40B4-BE49-F238E27FC236}">
                  <a16:creationId xmlns:a16="http://schemas.microsoft.com/office/drawing/2014/main" id="{16D05D3D-CB30-B0DD-8B83-626BCACAB2E6}"/>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3" name="TextBox 11">
            <a:extLst>
              <a:ext uri="{FF2B5EF4-FFF2-40B4-BE49-F238E27FC236}">
                <a16:creationId xmlns:a16="http://schemas.microsoft.com/office/drawing/2014/main" id="{EB6D6E84-508B-89D6-1620-9D70E6BC7348}"/>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4" name="Freeform 8">
            <a:extLst>
              <a:ext uri="{FF2B5EF4-FFF2-40B4-BE49-F238E27FC236}">
                <a16:creationId xmlns:a16="http://schemas.microsoft.com/office/drawing/2014/main" id="{1CB7E847-6726-0495-CC6C-DA0B5F6F35FA}"/>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Slide Number Placeholder 17">
            <a:extLst>
              <a:ext uri="{FF2B5EF4-FFF2-40B4-BE49-F238E27FC236}">
                <a16:creationId xmlns:a16="http://schemas.microsoft.com/office/drawing/2014/main" id="{C1DFC16F-1B1E-DB6C-7124-0BD307484198}"/>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31</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2292917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34700" cy="1015663"/>
          </a:xfrm>
          <a:prstGeom prst="rect">
            <a:avLst/>
          </a:prstGeom>
          <a:noFill/>
        </p:spPr>
        <p:txBody>
          <a:bodyPr wrap="square">
            <a:spAutoFit/>
          </a:bodyPr>
          <a:lstStyle/>
          <a:p>
            <a:r>
              <a:rPr lang="en-US" altLang="zh-HK" sz="6000" dirty="0">
                <a:latin typeface="DM Serif Display" pitchFamily="2" charset="0"/>
              </a:rPr>
              <a:t>Exercise 2 - Foreign key</a:t>
            </a:r>
            <a:endParaRPr lang="zh-HK" altLang="en-US" sz="6000" dirty="0">
              <a:latin typeface="DM Serif Display" pitchFamily="2" charset="0"/>
            </a:endParaRPr>
          </a:p>
        </p:txBody>
      </p:sp>
      <p:pic>
        <p:nvPicPr>
          <p:cNvPr id="4" name="Picture 3">
            <a:extLst>
              <a:ext uri="{FF2B5EF4-FFF2-40B4-BE49-F238E27FC236}">
                <a16:creationId xmlns:a16="http://schemas.microsoft.com/office/drawing/2014/main" id="{C8CD3833-7AD2-B101-C744-6328278642B8}"/>
              </a:ext>
            </a:extLst>
          </p:cNvPr>
          <p:cNvPicPr>
            <a:picLocks noChangeAspect="1"/>
          </p:cNvPicPr>
          <p:nvPr/>
        </p:nvPicPr>
        <p:blipFill rotWithShape="1">
          <a:blip r:embed="rId2"/>
          <a:srcRect r="46595"/>
          <a:stretch/>
        </p:blipFill>
        <p:spPr>
          <a:xfrm>
            <a:off x="1386066" y="5538202"/>
            <a:ext cx="5678058" cy="2000395"/>
          </a:xfrm>
          <a:prstGeom prst="rect">
            <a:avLst/>
          </a:prstGeom>
        </p:spPr>
      </p:pic>
      <p:pic>
        <p:nvPicPr>
          <p:cNvPr id="7" name="Picture 6">
            <a:extLst>
              <a:ext uri="{FF2B5EF4-FFF2-40B4-BE49-F238E27FC236}">
                <a16:creationId xmlns:a16="http://schemas.microsoft.com/office/drawing/2014/main" id="{292E82C8-8349-E4A7-803C-F7535AFE8BC1}"/>
              </a:ext>
            </a:extLst>
          </p:cNvPr>
          <p:cNvPicPr>
            <a:picLocks noChangeAspect="1"/>
          </p:cNvPicPr>
          <p:nvPr/>
        </p:nvPicPr>
        <p:blipFill rotWithShape="1">
          <a:blip r:embed="rId3"/>
          <a:srcRect b="50728"/>
          <a:stretch/>
        </p:blipFill>
        <p:spPr>
          <a:xfrm>
            <a:off x="7863840" y="5486335"/>
            <a:ext cx="10049482" cy="3373951"/>
          </a:xfrm>
          <a:prstGeom prst="rect">
            <a:avLst/>
          </a:prstGeom>
        </p:spPr>
      </p:pic>
      <p:sp>
        <p:nvSpPr>
          <p:cNvPr id="9" name="TextBox 8">
            <a:extLst>
              <a:ext uri="{FF2B5EF4-FFF2-40B4-BE49-F238E27FC236}">
                <a16:creationId xmlns:a16="http://schemas.microsoft.com/office/drawing/2014/main" id="{A3A44B1C-946E-D48A-83FB-D2C32F70B854}"/>
              </a:ext>
            </a:extLst>
          </p:cNvPr>
          <p:cNvSpPr txBox="1"/>
          <p:nvPr/>
        </p:nvSpPr>
        <p:spPr>
          <a:xfrm>
            <a:off x="1355586" y="4210510"/>
            <a:ext cx="6454818" cy="954107"/>
          </a:xfrm>
          <a:prstGeom prst="rect">
            <a:avLst/>
          </a:prstGeom>
          <a:noFill/>
        </p:spPr>
        <p:txBody>
          <a:bodyPr wrap="square">
            <a:spAutoFit/>
          </a:bodyPr>
          <a:lstStyle/>
          <a:p>
            <a:r>
              <a:rPr lang="en-US" altLang="zh-HK" sz="2800" dirty="0">
                <a:latin typeface="Nunito Sans" pitchFamily="2" charset="0"/>
              </a:rPr>
              <a:t>1. To alter fields in tables, </a:t>
            </a:r>
          </a:p>
          <a:p>
            <a:r>
              <a:rPr lang="en-US" altLang="zh-HK" sz="2800" dirty="0">
                <a:latin typeface="Nunito Sans" pitchFamily="2" charset="0"/>
              </a:rPr>
              <a:t>open the </a:t>
            </a:r>
            <a:r>
              <a:rPr lang="en-US" altLang="zh-HK" sz="2800" dirty="0" err="1">
                <a:latin typeface="Nunito Sans" pitchFamily="2" charset="0"/>
              </a:rPr>
              <a:t>Navicat’s</a:t>
            </a:r>
            <a:r>
              <a:rPr lang="en-US" altLang="zh-HK" sz="2800" dirty="0">
                <a:latin typeface="Nunito Sans" pitchFamily="2" charset="0"/>
              </a:rPr>
              <a:t> Table Designer</a:t>
            </a:r>
          </a:p>
        </p:txBody>
      </p:sp>
      <p:sp>
        <p:nvSpPr>
          <p:cNvPr id="10" name="Arrow: Down 9">
            <a:extLst>
              <a:ext uri="{FF2B5EF4-FFF2-40B4-BE49-F238E27FC236}">
                <a16:creationId xmlns:a16="http://schemas.microsoft.com/office/drawing/2014/main" id="{4DF511D8-57A8-3280-BCBF-9ABCBCFA2551}"/>
              </a:ext>
            </a:extLst>
          </p:cNvPr>
          <p:cNvSpPr/>
          <p:nvPr/>
        </p:nvSpPr>
        <p:spPr>
          <a:xfrm>
            <a:off x="3225716" y="5241534"/>
            <a:ext cx="533400" cy="838200"/>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TextBox 10">
            <a:extLst>
              <a:ext uri="{FF2B5EF4-FFF2-40B4-BE49-F238E27FC236}">
                <a16:creationId xmlns:a16="http://schemas.microsoft.com/office/drawing/2014/main" id="{465E0AC4-2317-F533-0370-81411B07F3D3}"/>
              </a:ext>
            </a:extLst>
          </p:cNvPr>
          <p:cNvSpPr txBox="1"/>
          <p:nvPr/>
        </p:nvSpPr>
        <p:spPr>
          <a:xfrm>
            <a:off x="1025470" y="2831360"/>
            <a:ext cx="16872612" cy="1077218"/>
          </a:xfrm>
          <a:prstGeom prst="rect">
            <a:avLst/>
          </a:prstGeom>
          <a:noFill/>
        </p:spPr>
        <p:txBody>
          <a:bodyPr wrap="square">
            <a:spAutoFit/>
          </a:bodyPr>
          <a:lstStyle/>
          <a:p>
            <a:r>
              <a:rPr lang="en-US" altLang="zh-HK" sz="3200" dirty="0">
                <a:latin typeface="Nunito Sans" pitchFamily="2" charset="0"/>
              </a:rPr>
              <a:t>Task2: Modify the 'pets' table to establish a proper relationship with the 'owners' table using a foreign key.</a:t>
            </a:r>
          </a:p>
        </p:txBody>
      </p:sp>
      <p:sp>
        <p:nvSpPr>
          <p:cNvPr id="12" name="TextBox 11">
            <a:extLst>
              <a:ext uri="{FF2B5EF4-FFF2-40B4-BE49-F238E27FC236}">
                <a16:creationId xmlns:a16="http://schemas.microsoft.com/office/drawing/2014/main" id="{D17C7B50-FE9B-5934-F6DD-1C4CF421A157}"/>
              </a:ext>
            </a:extLst>
          </p:cNvPr>
          <p:cNvSpPr txBox="1"/>
          <p:nvPr/>
        </p:nvSpPr>
        <p:spPr>
          <a:xfrm>
            <a:off x="7879080" y="4607625"/>
            <a:ext cx="6454818" cy="523220"/>
          </a:xfrm>
          <a:prstGeom prst="rect">
            <a:avLst/>
          </a:prstGeom>
          <a:noFill/>
        </p:spPr>
        <p:txBody>
          <a:bodyPr wrap="square">
            <a:spAutoFit/>
          </a:bodyPr>
          <a:lstStyle/>
          <a:p>
            <a:r>
              <a:rPr lang="en-US" altLang="zh-HK" sz="2800" dirty="0">
                <a:latin typeface="Nunito Sans" pitchFamily="2" charset="0"/>
              </a:rPr>
              <a:t>2. Delete the ‘owner’ field</a:t>
            </a:r>
          </a:p>
        </p:txBody>
      </p:sp>
      <p:sp>
        <p:nvSpPr>
          <p:cNvPr id="13" name="Arrow: Down 12">
            <a:extLst>
              <a:ext uri="{FF2B5EF4-FFF2-40B4-BE49-F238E27FC236}">
                <a16:creationId xmlns:a16="http://schemas.microsoft.com/office/drawing/2014/main" id="{2969BF98-1AF6-2F34-8A74-F9B5A086A6F5}"/>
              </a:ext>
            </a:extLst>
          </p:cNvPr>
          <p:cNvSpPr/>
          <p:nvPr/>
        </p:nvSpPr>
        <p:spPr>
          <a:xfrm>
            <a:off x="10902148" y="5044673"/>
            <a:ext cx="533400" cy="838200"/>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14" name="Group 2">
            <a:extLst>
              <a:ext uri="{FF2B5EF4-FFF2-40B4-BE49-F238E27FC236}">
                <a16:creationId xmlns:a16="http://schemas.microsoft.com/office/drawing/2014/main" id="{40DDCF59-8EF3-EC31-AD37-452C0604C959}"/>
              </a:ext>
            </a:extLst>
          </p:cNvPr>
          <p:cNvGrpSpPr/>
          <p:nvPr/>
        </p:nvGrpSpPr>
        <p:grpSpPr>
          <a:xfrm>
            <a:off x="0" y="9539510"/>
            <a:ext cx="18288000" cy="1068264"/>
            <a:chOff x="0" y="0"/>
            <a:chExt cx="6622243" cy="672550"/>
          </a:xfrm>
        </p:grpSpPr>
        <p:sp>
          <p:nvSpPr>
            <p:cNvPr id="15" name="Freeform 3">
              <a:extLst>
                <a:ext uri="{FF2B5EF4-FFF2-40B4-BE49-F238E27FC236}">
                  <a16:creationId xmlns:a16="http://schemas.microsoft.com/office/drawing/2014/main" id="{5CB970E6-8E98-330D-2589-CA51165B5290}"/>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6" name="Group 6">
            <a:extLst>
              <a:ext uri="{FF2B5EF4-FFF2-40B4-BE49-F238E27FC236}">
                <a16:creationId xmlns:a16="http://schemas.microsoft.com/office/drawing/2014/main" id="{31CCEE10-7211-D24D-A285-5B47D5F79C9B}"/>
              </a:ext>
            </a:extLst>
          </p:cNvPr>
          <p:cNvGrpSpPr/>
          <p:nvPr/>
        </p:nvGrpSpPr>
        <p:grpSpPr>
          <a:xfrm>
            <a:off x="674595" y="9697156"/>
            <a:ext cx="354105" cy="354105"/>
            <a:chOff x="0" y="0"/>
            <a:chExt cx="6350000" cy="6350000"/>
          </a:xfrm>
        </p:grpSpPr>
        <p:sp>
          <p:nvSpPr>
            <p:cNvPr id="17" name="Freeform 7">
              <a:extLst>
                <a:ext uri="{FF2B5EF4-FFF2-40B4-BE49-F238E27FC236}">
                  <a16:creationId xmlns:a16="http://schemas.microsoft.com/office/drawing/2014/main" id="{2216C6C2-C303-A458-002B-D9D3C0EC339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24" name="TextBox 11">
            <a:extLst>
              <a:ext uri="{FF2B5EF4-FFF2-40B4-BE49-F238E27FC236}">
                <a16:creationId xmlns:a16="http://schemas.microsoft.com/office/drawing/2014/main" id="{E4B8F676-6FC6-650A-8D51-51CFB0F234A7}"/>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25" name="Freeform 8">
            <a:extLst>
              <a:ext uri="{FF2B5EF4-FFF2-40B4-BE49-F238E27FC236}">
                <a16:creationId xmlns:a16="http://schemas.microsoft.com/office/drawing/2014/main" id="{31F80EA9-A0F2-2E45-2BE8-91A8C5B82E49}"/>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Slide Number Placeholder 17">
            <a:extLst>
              <a:ext uri="{FF2B5EF4-FFF2-40B4-BE49-F238E27FC236}">
                <a16:creationId xmlns:a16="http://schemas.microsoft.com/office/drawing/2014/main" id="{079B9117-2862-428F-0668-6EA7AE0B152F}"/>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32</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968948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99FDF0-4219-9537-B628-6AB20B6CA4AD}"/>
              </a:ext>
            </a:extLst>
          </p:cNvPr>
          <p:cNvPicPr>
            <a:picLocks noChangeAspect="1"/>
          </p:cNvPicPr>
          <p:nvPr/>
        </p:nvPicPr>
        <p:blipFill rotWithShape="1">
          <a:blip r:embed="rId2"/>
          <a:srcRect r="14733" b="35722"/>
          <a:stretch/>
        </p:blipFill>
        <p:spPr>
          <a:xfrm>
            <a:off x="2057400" y="5270093"/>
            <a:ext cx="8676264" cy="3272745"/>
          </a:xfrm>
          <a:prstGeom prst="rect">
            <a:avLst/>
          </a:prstGeom>
        </p:spPr>
      </p:pic>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34700" cy="1015663"/>
          </a:xfrm>
          <a:prstGeom prst="rect">
            <a:avLst/>
          </a:prstGeom>
          <a:noFill/>
        </p:spPr>
        <p:txBody>
          <a:bodyPr wrap="square">
            <a:spAutoFit/>
          </a:bodyPr>
          <a:lstStyle/>
          <a:p>
            <a:r>
              <a:rPr lang="en-US" altLang="zh-HK" sz="6000" dirty="0">
                <a:latin typeface="DM Serif Display" pitchFamily="2" charset="0"/>
              </a:rPr>
              <a:t>Exercise 2 - Foreign key</a:t>
            </a:r>
            <a:endParaRPr lang="zh-HK" altLang="en-US" sz="6000" dirty="0">
              <a:latin typeface="DM Serif Display" pitchFamily="2" charset="0"/>
            </a:endParaRPr>
          </a:p>
        </p:txBody>
      </p:sp>
      <p:sp>
        <p:nvSpPr>
          <p:cNvPr id="11" name="TextBox 10">
            <a:extLst>
              <a:ext uri="{FF2B5EF4-FFF2-40B4-BE49-F238E27FC236}">
                <a16:creationId xmlns:a16="http://schemas.microsoft.com/office/drawing/2014/main" id="{465E0AC4-2317-F533-0370-81411B07F3D3}"/>
              </a:ext>
            </a:extLst>
          </p:cNvPr>
          <p:cNvSpPr txBox="1"/>
          <p:nvPr/>
        </p:nvSpPr>
        <p:spPr>
          <a:xfrm>
            <a:off x="1025470" y="2831360"/>
            <a:ext cx="16872612" cy="1077218"/>
          </a:xfrm>
          <a:prstGeom prst="rect">
            <a:avLst/>
          </a:prstGeom>
          <a:noFill/>
        </p:spPr>
        <p:txBody>
          <a:bodyPr wrap="square">
            <a:spAutoFit/>
          </a:bodyPr>
          <a:lstStyle/>
          <a:p>
            <a:r>
              <a:rPr lang="en-US" altLang="zh-HK" sz="3200" dirty="0">
                <a:latin typeface="Nunito Sans" pitchFamily="2" charset="0"/>
              </a:rPr>
              <a:t>Task2: Modify the 'pets' table to establish a proper relationship with the 'owners' table using a foreign key.</a:t>
            </a:r>
          </a:p>
        </p:txBody>
      </p:sp>
      <p:sp>
        <p:nvSpPr>
          <p:cNvPr id="12" name="TextBox 11">
            <a:extLst>
              <a:ext uri="{FF2B5EF4-FFF2-40B4-BE49-F238E27FC236}">
                <a16:creationId xmlns:a16="http://schemas.microsoft.com/office/drawing/2014/main" id="{D17C7B50-FE9B-5934-F6DD-1C4CF421A157}"/>
              </a:ext>
            </a:extLst>
          </p:cNvPr>
          <p:cNvSpPr txBox="1"/>
          <p:nvPr/>
        </p:nvSpPr>
        <p:spPr>
          <a:xfrm>
            <a:off x="2057400" y="4383188"/>
            <a:ext cx="7818120" cy="523220"/>
          </a:xfrm>
          <a:prstGeom prst="rect">
            <a:avLst/>
          </a:prstGeom>
          <a:noFill/>
        </p:spPr>
        <p:txBody>
          <a:bodyPr wrap="square">
            <a:spAutoFit/>
          </a:bodyPr>
          <a:lstStyle/>
          <a:p>
            <a:r>
              <a:rPr lang="en-US" altLang="zh-HK" sz="2800" dirty="0">
                <a:latin typeface="Nunito Sans" pitchFamily="2" charset="0"/>
              </a:rPr>
              <a:t>3. Add a new column to reference the owner</a:t>
            </a:r>
          </a:p>
        </p:txBody>
      </p:sp>
      <p:sp>
        <p:nvSpPr>
          <p:cNvPr id="13" name="Arrow: Down 12">
            <a:extLst>
              <a:ext uri="{FF2B5EF4-FFF2-40B4-BE49-F238E27FC236}">
                <a16:creationId xmlns:a16="http://schemas.microsoft.com/office/drawing/2014/main" id="{2969BF98-1AF6-2F34-8A74-F9B5A086A6F5}"/>
              </a:ext>
            </a:extLst>
          </p:cNvPr>
          <p:cNvSpPr/>
          <p:nvPr/>
        </p:nvSpPr>
        <p:spPr>
          <a:xfrm rot="16200000">
            <a:off x="1394844" y="7732439"/>
            <a:ext cx="533400" cy="838200"/>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8" name="Group 2">
            <a:extLst>
              <a:ext uri="{FF2B5EF4-FFF2-40B4-BE49-F238E27FC236}">
                <a16:creationId xmlns:a16="http://schemas.microsoft.com/office/drawing/2014/main" id="{B0AAE426-C68A-026E-0E61-5DC447264C19}"/>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6B6043DE-4086-2F2A-C4D4-7A7A969A967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642101D6-003A-A219-0557-7A6EB7B32AD1}"/>
              </a:ext>
            </a:extLst>
          </p:cNvPr>
          <p:cNvGrpSpPr/>
          <p:nvPr/>
        </p:nvGrpSpPr>
        <p:grpSpPr>
          <a:xfrm>
            <a:off x="674595" y="9697156"/>
            <a:ext cx="354105" cy="354105"/>
            <a:chOff x="0" y="0"/>
            <a:chExt cx="6350000" cy="6350000"/>
          </a:xfrm>
        </p:grpSpPr>
        <p:sp>
          <p:nvSpPr>
            <p:cNvPr id="14" name="Freeform 7">
              <a:extLst>
                <a:ext uri="{FF2B5EF4-FFF2-40B4-BE49-F238E27FC236}">
                  <a16:creationId xmlns:a16="http://schemas.microsoft.com/office/drawing/2014/main" id="{B9BB63A7-70F1-6A52-B639-5C310301924A}"/>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5" name="TextBox 11">
            <a:extLst>
              <a:ext uri="{FF2B5EF4-FFF2-40B4-BE49-F238E27FC236}">
                <a16:creationId xmlns:a16="http://schemas.microsoft.com/office/drawing/2014/main" id="{376910DD-6985-2FA2-EEF3-2546B0BD0957}"/>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6" name="Freeform 8">
            <a:extLst>
              <a:ext uri="{FF2B5EF4-FFF2-40B4-BE49-F238E27FC236}">
                <a16:creationId xmlns:a16="http://schemas.microsoft.com/office/drawing/2014/main" id="{74367AC9-75AA-CF7D-D008-18CC8CA17426}"/>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Slide Number Placeholder 17">
            <a:extLst>
              <a:ext uri="{FF2B5EF4-FFF2-40B4-BE49-F238E27FC236}">
                <a16:creationId xmlns:a16="http://schemas.microsoft.com/office/drawing/2014/main" id="{FBF2D6FF-FAE5-0AB4-AC14-E640CBAE5D1E}"/>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33</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704211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34700" cy="1015663"/>
          </a:xfrm>
          <a:prstGeom prst="rect">
            <a:avLst/>
          </a:prstGeom>
          <a:noFill/>
        </p:spPr>
        <p:txBody>
          <a:bodyPr wrap="square">
            <a:spAutoFit/>
          </a:bodyPr>
          <a:lstStyle/>
          <a:p>
            <a:r>
              <a:rPr lang="en-US" altLang="zh-HK" sz="6000" dirty="0">
                <a:latin typeface="DM Serif Display" pitchFamily="2" charset="0"/>
              </a:rPr>
              <a:t>Exercise 2 - Foreign key</a:t>
            </a:r>
            <a:endParaRPr lang="zh-HK" altLang="en-US" sz="6000" dirty="0">
              <a:latin typeface="DM Serif Display" pitchFamily="2" charset="0"/>
            </a:endParaRPr>
          </a:p>
        </p:txBody>
      </p:sp>
      <p:sp>
        <p:nvSpPr>
          <p:cNvPr id="11" name="TextBox 10">
            <a:extLst>
              <a:ext uri="{FF2B5EF4-FFF2-40B4-BE49-F238E27FC236}">
                <a16:creationId xmlns:a16="http://schemas.microsoft.com/office/drawing/2014/main" id="{465E0AC4-2317-F533-0370-81411B07F3D3}"/>
              </a:ext>
            </a:extLst>
          </p:cNvPr>
          <p:cNvSpPr txBox="1"/>
          <p:nvPr/>
        </p:nvSpPr>
        <p:spPr>
          <a:xfrm>
            <a:off x="1025470" y="2831360"/>
            <a:ext cx="16872612" cy="1077218"/>
          </a:xfrm>
          <a:prstGeom prst="rect">
            <a:avLst/>
          </a:prstGeom>
          <a:noFill/>
        </p:spPr>
        <p:txBody>
          <a:bodyPr wrap="square">
            <a:spAutoFit/>
          </a:bodyPr>
          <a:lstStyle/>
          <a:p>
            <a:r>
              <a:rPr lang="en-US" altLang="zh-HK" sz="3200" dirty="0">
                <a:latin typeface="Nunito Sans" pitchFamily="2" charset="0"/>
              </a:rPr>
              <a:t>Task2: Modify the 'pets' table to establish a proper relationship with the 'owners' table using a foreign key.</a:t>
            </a:r>
          </a:p>
        </p:txBody>
      </p:sp>
      <p:sp>
        <p:nvSpPr>
          <p:cNvPr id="12" name="TextBox 11">
            <a:extLst>
              <a:ext uri="{FF2B5EF4-FFF2-40B4-BE49-F238E27FC236}">
                <a16:creationId xmlns:a16="http://schemas.microsoft.com/office/drawing/2014/main" id="{D17C7B50-FE9B-5934-F6DD-1C4CF421A157}"/>
              </a:ext>
            </a:extLst>
          </p:cNvPr>
          <p:cNvSpPr txBox="1"/>
          <p:nvPr/>
        </p:nvSpPr>
        <p:spPr>
          <a:xfrm>
            <a:off x="2976880" y="4077411"/>
            <a:ext cx="7818120" cy="1569660"/>
          </a:xfrm>
          <a:prstGeom prst="rect">
            <a:avLst/>
          </a:prstGeom>
          <a:noFill/>
        </p:spPr>
        <p:txBody>
          <a:bodyPr wrap="square">
            <a:spAutoFit/>
          </a:bodyPr>
          <a:lstStyle/>
          <a:p>
            <a:r>
              <a:rPr lang="en-US" altLang="zh-HK" sz="3200" dirty="0">
                <a:latin typeface="Nunito Sans" pitchFamily="2" charset="0"/>
              </a:rPr>
              <a:t>Step4: Navigate to the "Foreign Keys" tab</a:t>
            </a:r>
          </a:p>
          <a:p>
            <a:r>
              <a:rPr lang="en-US" altLang="zh-HK" sz="3200" dirty="0">
                <a:latin typeface="Nunito Sans" pitchFamily="2" charset="0"/>
              </a:rPr>
              <a:t>Step5: Define Foreign Key Constraints</a:t>
            </a:r>
          </a:p>
          <a:p>
            <a:r>
              <a:rPr lang="en-US" altLang="zh-HK" sz="3200" dirty="0">
                <a:latin typeface="Nunito Sans" pitchFamily="2" charset="0"/>
              </a:rPr>
              <a:t>Step6: Save the Foreign Key Constraint</a:t>
            </a:r>
          </a:p>
        </p:txBody>
      </p:sp>
      <p:pic>
        <p:nvPicPr>
          <p:cNvPr id="4" name="Picture 3">
            <a:extLst>
              <a:ext uri="{FF2B5EF4-FFF2-40B4-BE49-F238E27FC236}">
                <a16:creationId xmlns:a16="http://schemas.microsoft.com/office/drawing/2014/main" id="{47BE5956-ED1F-FCE6-BB49-4096DB0189D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6880" y="6064141"/>
            <a:ext cx="12417656" cy="2381250"/>
          </a:xfrm>
          <a:prstGeom prst="rect">
            <a:avLst/>
          </a:prstGeom>
        </p:spPr>
      </p:pic>
      <p:sp>
        <p:nvSpPr>
          <p:cNvPr id="13" name="Arrow: Down 12">
            <a:extLst>
              <a:ext uri="{FF2B5EF4-FFF2-40B4-BE49-F238E27FC236}">
                <a16:creationId xmlns:a16="http://schemas.microsoft.com/office/drawing/2014/main" id="{2969BF98-1AF6-2F34-8A74-F9B5A086A6F5}"/>
              </a:ext>
            </a:extLst>
          </p:cNvPr>
          <p:cNvSpPr/>
          <p:nvPr/>
        </p:nvSpPr>
        <p:spPr>
          <a:xfrm rot="16200000">
            <a:off x="2332788" y="7565471"/>
            <a:ext cx="533400" cy="838200"/>
          </a:xfrm>
          <a:prstGeom prst="down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Flowchart: Connector 7">
            <a:extLst>
              <a:ext uri="{FF2B5EF4-FFF2-40B4-BE49-F238E27FC236}">
                <a16:creationId xmlns:a16="http://schemas.microsoft.com/office/drawing/2014/main" id="{1DBDC065-E9F5-D5AB-D176-67CE9BBECCD2}"/>
              </a:ext>
            </a:extLst>
          </p:cNvPr>
          <p:cNvSpPr/>
          <p:nvPr/>
        </p:nvSpPr>
        <p:spPr>
          <a:xfrm>
            <a:off x="4542588" y="6896157"/>
            <a:ext cx="1524000" cy="578920"/>
          </a:xfrm>
          <a:prstGeom prst="flowChartConnector">
            <a:avLst/>
          </a:prstGeom>
          <a:solidFill>
            <a:srgbClr val="FFFF00">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Arrow: Down 8">
            <a:extLst>
              <a:ext uri="{FF2B5EF4-FFF2-40B4-BE49-F238E27FC236}">
                <a16:creationId xmlns:a16="http://schemas.microsoft.com/office/drawing/2014/main" id="{A3DA234C-9ADA-1691-CE4A-3759C6820863}"/>
              </a:ext>
            </a:extLst>
          </p:cNvPr>
          <p:cNvSpPr/>
          <p:nvPr/>
        </p:nvSpPr>
        <p:spPr>
          <a:xfrm rot="16200000">
            <a:off x="2332789" y="6339940"/>
            <a:ext cx="533400" cy="838200"/>
          </a:xfrm>
          <a:prstGeom prst="downArrow">
            <a:avLst>
              <a:gd name="adj1" fmla="val 50000"/>
              <a:gd name="adj2" fmla="val 34762"/>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10" name="Group 2">
            <a:extLst>
              <a:ext uri="{FF2B5EF4-FFF2-40B4-BE49-F238E27FC236}">
                <a16:creationId xmlns:a16="http://schemas.microsoft.com/office/drawing/2014/main" id="{76813D54-85A6-16B6-713D-8B4526A1CAF7}"/>
              </a:ext>
            </a:extLst>
          </p:cNvPr>
          <p:cNvGrpSpPr/>
          <p:nvPr/>
        </p:nvGrpSpPr>
        <p:grpSpPr>
          <a:xfrm>
            <a:off x="0" y="9539510"/>
            <a:ext cx="18288000" cy="1068264"/>
            <a:chOff x="0" y="0"/>
            <a:chExt cx="6622243" cy="672550"/>
          </a:xfrm>
        </p:grpSpPr>
        <p:sp>
          <p:nvSpPr>
            <p:cNvPr id="14" name="Freeform 3">
              <a:extLst>
                <a:ext uri="{FF2B5EF4-FFF2-40B4-BE49-F238E27FC236}">
                  <a16:creationId xmlns:a16="http://schemas.microsoft.com/office/drawing/2014/main" id="{FA042D7E-3235-DCCD-A48E-2A4E82E4923B}"/>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5" name="Group 6">
            <a:extLst>
              <a:ext uri="{FF2B5EF4-FFF2-40B4-BE49-F238E27FC236}">
                <a16:creationId xmlns:a16="http://schemas.microsoft.com/office/drawing/2014/main" id="{5ECC4D10-D369-97B3-EC07-270DB82F18DE}"/>
              </a:ext>
            </a:extLst>
          </p:cNvPr>
          <p:cNvGrpSpPr/>
          <p:nvPr/>
        </p:nvGrpSpPr>
        <p:grpSpPr>
          <a:xfrm>
            <a:off x="674595" y="9697156"/>
            <a:ext cx="354105" cy="354105"/>
            <a:chOff x="0" y="0"/>
            <a:chExt cx="6350000" cy="6350000"/>
          </a:xfrm>
        </p:grpSpPr>
        <p:sp>
          <p:nvSpPr>
            <p:cNvPr id="16" name="Freeform 7">
              <a:extLst>
                <a:ext uri="{FF2B5EF4-FFF2-40B4-BE49-F238E27FC236}">
                  <a16:creationId xmlns:a16="http://schemas.microsoft.com/office/drawing/2014/main" id="{D1E82BB8-E622-1872-51EE-FADACE5D6D9B}"/>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7" name="TextBox 11">
            <a:extLst>
              <a:ext uri="{FF2B5EF4-FFF2-40B4-BE49-F238E27FC236}">
                <a16:creationId xmlns:a16="http://schemas.microsoft.com/office/drawing/2014/main" id="{6DD9FD4B-23C6-F02B-B96E-DBC22814E910}"/>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24" name="Freeform 8">
            <a:extLst>
              <a:ext uri="{FF2B5EF4-FFF2-40B4-BE49-F238E27FC236}">
                <a16:creationId xmlns:a16="http://schemas.microsoft.com/office/drawing/2014/main" id="{A02ED543-31AA-03AC-F60A-C8EB8071F234}"/>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5" name="Slide Number Placeholder 17">
            <a:extLst>
              <a:ext uri="{FF2B5EF4-FFF2-40B4-BE49-F238E27FC236}">
                <a16:creationId xmlns:a16="http://schemas.microsoft.com/office/drawing/2014/main" id="{CB45E49A-11E7-7C4F-0CC8-6B81EA16998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34</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2767905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3144500" cy="1015663"/>
          </a:xfrm>
          <a:prstGeom prst="rect">
            <a:avLst/>
          </a:prstGeom>
          <a:noFill/>
        </p:spPr>
        <p:txBody>
          <a:bodyPr wrap="square">
            <a:spAutoFit/>
          </a:bodyPr>
          <a:lstStyle/>
          <a:p>
            <a:r>
              <a:rPr lang="en-US" altLang="zh-HK" sz="6000" dirty="0">
                <a:latin typeface="DM Serif Display" pitchFamily="2" charset="0"/>
              </a:rPr>
              <a:t>Foreign key - Referential Actions </a:t>
            </a:r>
            <a:endParaRPr lang="zh-HK" altLang="en-US" sz="6000" dirty="0">
              <a:latin typeface="DM Serif Display" pitchFamily="2" charset="0"/>
            </a:endParaRPr>
          </a:p>
        </p:txBody>
      </p:sp>
      <p:grpSp>
        <p:nvGrpSpPr>
          <p:cNvPr id="10" name="Group 2">
            <a:extLst>
              <a:ext uri="{FF2B5EF4-FFF2-40B4-BE49-F238E27FC236}">
                <a16:creationId xmlns:a16="http://schemas.microsoft.com/office/drawing/2014/main" id="{76813D54-85A6-16B6-713D-8B4526A1CAF7}"/>
              </a:ext>
            </a:extLst>
          </p:cNvPr>
          <p:cNvGrpSpPr/>
          <p:nvPr/>
        </p:nvGrpSpPr>
        <p:grpSpPr>
          <a:xfrm>
            <a:off x="0" y="9539510"/>
            <a:ext cx="18288000" cy="1068264"/>
            <a:chOff x="0" y="0"/>
            <a:chExt cx="6622243" cy="672550"/>
          </a:xfrm>
        </p:grpSpPr>
        <p:sp>
          <p:nvSpPr>
            <p:cNvPr id="14" name="Freeform 3">
              <a:extLst>
                <a:ext uri="{FF2B5EF4-FFF2-40B4-BE49-F238E27FC236}">
                  <a16:creationId xmlns:a16="http://schemas.microsoft.com/office/drawing/2014/main" id="{FA042D7E-3235-DCCD-A48E-2A4E82E4923B}"/>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5" name="Group 6">
            <a:extLst>
              <a:ext uri="{FF2B5EF4-FFF2-40B4-BE49-F238E27FC236}">
                <a16:creationId xmlns:a16="http://schemas.microsoft.com/office/drawing/2014/main" id="{5ECC4D10-D369-97B3-EC07-270DB82F18DE}"/>
              </a:ext>
            </a:extLst>
          </p:cNvPr>
          <p:cNvGrpSpPr/>
          <p:nvPr/>
        </p:nvGrpSpPr>
        <p:grpSpPr>
          <a:xfrm>
            <a:off x="674595" y="9697156"/>
            <a:ext cx="354105" cy="354105"/>
            <a:chOff x="0" y="0"/>
            <a:chExt cx="6350000" cy="6350000"/>
          </a:xfrm>
        </p:grpSpPr>
        <p:sp>
          <p:nvSpPr>
            <p:cNvPr id="16" name="Freeform 7">
              <a:extLst>
                <a:ext uri="{FF2B5EF4-FFF2-40B4-BE49-F238E27FC236}">
                  <a16:creationId xmlns:a16="http://schemas.microsoft.com/office/drawing/2014/main" id="{D1E82BB8-E622-1872-51EE-FADACE5D6D9B}"/>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7" name="TextBox 11">
            <a:extLst>
              <a:ext uri="{FF2B5EF4-FFF2-40B4-BE49-F238E27FC236}">
                <a16:creationId xmlns:a16="http://schemas.microsoft.com/office/drawing/2014/main" id="{6DD9FD4B-23C6-F02B-B96E-DBC22814E910}"/>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24" name="Freeform 8">
            <a:extLst>
              <a:ext uri="{FF2B5EF4-FFF2-40B4-BE49-F238E27FC236}">
                <a16:creationId xmlns:a16="http://schemas.microsoft.com/office/drawing/2014/main" id="{A02ED543-31AA-03AC-F60A-C8EB8071F234}"/>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Slide Number Placeholder 17">
            <a:extLst>
              <a:ext uri="{FF2B5EF4-FFF2-40B4-BE49-F238E27FC236}">
                <a16:creationId xmlns:a16="http://schemas.microsoft.com/office/drawing/2014/main" id="{CB45E49A-11E7-7C4F-0CC8-6B81EA16998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35</a:t>
            </a:fld>
            <a:endParaRPr lang="en-US" sz="2200" dirty="0">
              <a:solidFill>
                <a:schemeClr val="bg1"/>
              </a:solidFill>
              <a:latin typeface="Nunito Sans Semi-Bold" panose="02010600030101010101" charset="0"/>
            </a:endParaRPr>
          </a:p>
        </p:txBody>
      </p:sp>
      <p:pic>
        <p:nvPicPr>
          <p:cNvPr id="3" name="Picture 2">
            <a:extLst>
              <a:ext uri="{FF2B5EF4-FFF2-40B4-BE49-F238E27FC236}">
                <a16:creationId xmlns:a16="http://schemas.microsoft.com/office/drawing/2014/main" id="{081FD846-5082-6CEB-9405-4EE1C4660898}"/>
              </a:ext>
            </a:extLst>
          </p:cNvPr>
          <p:cNvPicPr>
            <a:picLocks noChangeAspect="1"/>
          </p:cNvPicPr>
          <p:nvPr/>
        </p:nvPicPr>
        <p:blipFill>
          <a:blip r:embed="rId4"/>
          <a:stretch>
            <a:fillRect/>
          </a:stretch>
        </p:blipFill>
        <p:spPr>
          <a:xfrm>
            <a:off x="1536700" y="3454713"/>
            <a:ext cx="3990219" cy="2923067"/>
          </a:xfrm>
          <a:prstGeom prst="rect">
            <a:avLst/>
          </a:prstGeom>
        </p:spPr>
      </p:pic>
      <p:pic>
        <p:nvPicPr>
          <p:cNvPr id="5" name="Picture 4">
            <a:extLst>
              <a:ext uri="{FF2B5EF4-FFF2-40B4-BE49-F238E27FC236}">
                <a16:creationId xmlns:a16="http://schemas.microsoft.com/office/drawing/2014/main" id="{4506A8F4-6C75-E87D-16A0-649FE1B59DC5}"/>
              </a:ext>
            </a:extLst>
          </p:cNvPr>
          <p:cNvPicPr>
            <a:picLocks noChangeAspect="1"/>
          </p:cNvPicPr>
          <p:nvPr/>
        </p:nvPicPr>
        <p:blipFill>
          <a:blip r:embed="rId5"/>
          <a:stretch>
            <a:fillRect/>
          </a:stretch>
        </p:blipFill>
        <p:spPr>
          <a:xfrm>
            <a:off x="5588000" y="3385552"/>
            <a:ext cx="10472710" cy="2923067"/>
          </a:xfrm>
          <a:prstGeom prst="rect">
            <a:avLst/>
          </a:prstGeom>
        </p:spPr>
      </p:pic>
      <p:sp>
        <p:nvSpPr>
          <p:cNvPr id="7" name="TextBox 6">
            <a:extLst>
              <a:ext uri="{FF2B5EF4-FFF2-40B4-BE49-F238E27FC236}">
                <a16:creationId xmlns:a16="http://schemas.microsoft.com/office/drawing/2014/main" id="{93CB27AA-18D6-6975-D210-F37A09D0737D}"/>
              </a:ext>
            </a:extLst>
          </p:cNvPr>
          <p:cNvSpPr txBox="1"/>
          <p:nvPr/>
        </p:nvSpPr>
        <p:spPr>
          <a:xfrm>
            <a:off x="1511300" y="8118535"/>
            <a:ext cx="10472710" cy="461665"/>
          </a:xfrm>
          <a:prstGeom prst="rect">
            <a:avLst/>
          </a:prstGeom>
          <a:noFill/>
        </p:spPr>
        <p:txBody>
          <a:bodyPr wrap="square">
            <a:spAutoFit/>
          </a:bodyPr>
          <a:lstStyle/>
          <a:p>
            <a:r>
              <a:rPr lang="en-US" altLang="zh-HK" sz="2400" dirty="0">
                <a:hlinkClick r:id="rId6"/>
              </a:rPr>
              <a:t>MySQL :: MySQL 8.4 Reference Manual :: 15.1.20.5 Referential Actions</a:t>
            </a:r>
            <a:endParaRPr lang="zh-HK" altLang="en-US" sz="2400" dirty="0"/>
          </a:p>
        </p:txBody>
      </p:sp>
    </p:spTree>
    <p:extLst>
      <p:ext uri="{BB962C8B-B14F-4D97-AF65-F5344CB8AC3E}">
        <p14:creationId xmlns:p14="http://schemas.microsoft.com/office/powerpoint/2010/main" val="3081253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34700" cy="1015663"/>
          </a:xfrm>
          <a:prstGeom prst="rect">
            <a:avLst/>
          </a:prstGeom>
          <a:noFill/>
        </p:spPr>
        <p:txBody>
          <a:bodyPr wrap="square">
            <a:spAutoFit/>
          </a:bodyPr>
          <a:lstStyle/>
          <a:p>
            <a:r>
              <a:rPr lang="en-US" altLang="zh-HK" sz="6000" dirty="0">
                <a:latin typeface="DM Serif Display" pitchFamily="2" charset="0"/>
              </a:rPr>
              <a:t>Exercise 2 - Foreign key</a:t>
            </a:r>
            <a:endParaRPr lang="zh-HK" altLang="en-US" sz="6000" dirty="0">
              <a:latin typeface="DM Serif Display" pitchFamily="2" charset="0"/>
            </a:endParaRPr>
          </a:p>
        </p:txBody>
      </p:sp>
      <p:sp>
        <p:nvSpPr>
          <p:cNvPr id="11" name="TextBox 10">
            <a:extLst>
              <a:ext uri="{FF2B5EF4-FFF2-40B4-BE49-F238E27FC236}">
                <a16:creationId xmlns:a16="http://schemas.microsoft.com/office/drawing/2014/main" id="{465E0AC4-2317-F533-0370-81411B07F3D3}"/>
              </a:ext>
            </a:extLst>
          </p:cNvPr>
          <p:cNvSpPr txBox="1"/>
          <p:nvPr/>
        </p:nvSpPr>
        <p:spPr>
          <a:xfrm>
            <a:off x="1025470" y="2831360"/>
            <a:ext cx="16872612" cy="584775"/>
          </a:xfrm>
          <a:prstGeom prst="rect">
            <a:avLst/>
          </a:prstGeom>
          <a:noFill/>
        </p:spPr>
        <p:txBody>
          <a:bodyPr wrap="square">
            <a:spAutoFit/>
          </a:bodyPr>
          <a:lstStyle/>
          <a:p>
            <a:r>
              <a:rPr lang="en-US" altLang="zh-HK" sz="3200" dirty="0">
                <a:latin typeface="Nunito Sans" pitchFamily="2" charset="0"/>
              </a:rPr>
              <a:t>Task3: Insert records of pet owners</a:t>
            </a:r>
          </a:p>
        </p:txBody>
      </p:sp>
      <p:pic>
        <p:nvPicPr>
          <p:cNvPr id="3" name="Picture 2">
            <a:extLst>
              <a:ext uri="{FF2B5EF4-FFF2-40B4-BE49-F238E27FC236}">
                <a16:creationId xmlns:a16="http://schemas.microsoft.com/office/drawing/2014/main" id="{3BD22A7D-EE4A-291B-109B-EF5406007DBA}"/>
              </a:ext>
            </a:extLst>
          </p:cNvPr>
          <p:cNvPicPr>
            <a:picLocks noChangeAspect="1"/>
          </p:cNvPicPr>
          <p:nvPr/>
        </p:nvPicPr>
        <p:blipFill>
          <a:blip r:embed="rId2"/>
          <a:stretch>
            <a:fillRect/>
          </a:stretch>
        </p:blipFill>
        <p:spPr>
          <a:xfrm>
            <a:off x="9323096" y="3947594"/>
            <a:ext cx="8553215" cy="4695082"/>
          </a:xfrm>
          <a:prstGeom prst="rect">
            <a:avLst/>
          </a:prstGeom>
        </p:spPr>
      </p:pic>
      <p:graphicFrame>
        <p:nvGraphicFramePr>
          <p:cNvPr id="6" name="Table 5">
            <a:extLst>
              <a:ext uri="{FF2B5EF4-FFF2-40B4-BE49-F238E27FC236}">
                <a16:creationId xmlns:a16="http://schemas.microsoft.com/office/drawing/2014/main" id="{E09BC036-F159-9C9C-00BE-24F5A980F1BB}"/>
              </a:ext>
            </a:extLst>
          </p:cNvPr>
          <p:cNvGraphicFramePr>
            <a:graphicFrameLocks noGrp="1"/>
          </p:cNvGraphicFramePr>
          <p:nvPr>
            <p:extLst>
              <p:ext uri="{D42A27DB-BD31-4B8C-83A1-F6EECF244321}">
                <p14:modId xmlns:p14="http://schemas.microsoft.com/office/powerpoint/2010/main" val="904014098"/>
              </p:ext>
            </p:extLst>
          </p:nvPr>
        </p:nvGraphicFramePr>
        <p:xfrm>
          <a:off x="1078093" y="5431451"/>
          <a:ext cx="7886812" cy="1727367"/>
        </p:xfrm>
        <a:graphic>
          <a:graphicData uri="http://schemas.openxmlformats.org/drawingml/2006/table">
            <a:tbl>
              <a:tblPr firstRow="1" bandRow="1">
                <a:tableStyleId>{5C22544A-7EE6-4342-B048-85BDC9FD1C3A}</a:tableStyleId>
              </a:tblPr>
              <a:tblGrid>
                <a:gridCol w="3943406">
                  <a:extLst>
                    <a:ext uri="{9D8B030D-6E8A-4147-A177-3AD203B41FA5}">
                      <a16:colId xmlns:a16="http://schemas.microsoft.com/office/drawing/2014/main" val="915517537"/>
                    </a:ext>
                  </a:extLst>
                </a:gridCol>
                <a:gridCol w="3943406">
                  <a:extLst>
                    <a:ext uri="{9D8B030D-6E8A-4147-A177-3AD203B41FA5}">
                      <a16:colId xmlns:a16="http://schemas.microsoft.com/office/drawing/2014/main" val="4066264929"/>
                    </a:ext>
                  </a:extLst>
                </a:gridCol>
              </a:tblGrid>
              <a:tr h="575789">
                <a:tc>
                  <a:txBody>
                    <a:bodyPr/>
                    <a:lstStyle/>
                    <a:p>
                      <a:pPr algn="ctr" fontAlgn="ctr"/>
                      <a:r>
                        <a:rPr lang="en-US" sz="3200" b="1" i="0" u="none" strike="noStrike" dirty="0" err="1">
                          <a:solidFill>
                            <a:srgbClr val="000000"/>
                          </a:solidFill>
                          <a:effectLst/>
                          <a:latin typeface="Nunito Sans" pitchFamily="2" charset="0"/>
                          <a:ea typeface="新細明體" panose="02020500000000000000" pitchFamily="18" charset="-120"/>
                        </a:rPr>
                        <a:t>owner_name</a:t>
                      </a:r>
                      <a:endParaRPr lang="en-US" sz="3200" b="1" i="0" u="none" strike="noStrike" dirty="0">
                        <a:solidFill>
                          <a:srgbClr val="000000"/>
                        </a:solidFill>
                        <a:effectLst/>
                        <a:latin typeface="Nunito Sans" pitchFamily="2" charset="0"/>
                        <a:ea typeface="新細明體" panose="02020500000000000000" pitchFamily="18" charset="-120"/>
                      </a:endParaRPr>
                    </a:p>
                  </a:txBody>
                  <a:tcPr marL="9525" marR="9525" marT="9525" marB="0" anchor="ctr"/>
                </a:tc>
                <a:tc>
                  <a:txBody>
                    <a:bodyPr/>
                    <a:lstStyle/>
                    <a:p>
                      <a:pPr algn="ctr" fontAlgn="ctr"/>
                      <a:r>
                        <a:rPr lang="en-US" sz="3200" b="1" i="0" u="none" strike="noStrike" dirty="0" err="1">
                          <a:solidFill>
                            <a:srgbClr val="000000"/>
                          </a:solidFill>
                          <a:effectLst/>
                          <a:latin typeface="Nunito Sans" pitchFamily="2" charset="0"/>
                          <a:ea typeface="新細明體" panose="02020500000000000000" pitchFamily="18" charset="-120"/>
                        </a:rPr>
                        <a:t>contact_info</a:t>
                      </a:r>
                      <a:endParaRPr lang="en-US" sz="3200" b="1" i="0" u="none" strike="noStrike" dirty="0">
                        <a:solidFill>
                          <a:srgbClr val="000000"/>
                        </a:solidFill>
                        <a:effectLst/>
                        <a:latin typeface="Nunito Sans" pitchFamily="2" charset="0"/>
                        <a:ea typeface="新細明體" panose="02020500000000000000" pitchFamily="18" charset="-120"/>
                      </a:endParaRPr>
                    </a:p>
                  </a:txBody>
                  <a:tcPr marL="9525" marR="9525" marT="9525" marB="0" anchor="ctr"/>
                </a:tc>
                <a:extLst>
                  <a:ext uri="{0D108BD9-81ED-4DB2-BD59-A6C34878D82A}">
                    <a16:rowId xmlns:a16="http://schemas.microsoft.com/office/drawing/2014/main" val="3470069662"/>
                  </a:ext>
                </a:extLst>
              </a:tr>
              <a:tr h="575789">
                <a:tc>
                  <a:txBody>
                    <a:bodyPr/>
                    <a:lstStyle/>
                    <a:p>
                      <a:pPr algn="ctr" fontAlgn="ctr"/>
                      <a:r>
                        <a:rPr lang="en-US" sz="3200" b="0" i="0" u="none" strike="noStrike" dirty="0">
                          <a:solidFill>
                            <a:srgbClr val="000000"/>
                          </a:solidFill>
                          <a:effectLst/>
                          <a:latin typeface="Nunito Sans" pitchFamily="2" charset="0"/>
                          <a:ea typeface="新細明體" panose="02020500000000000000" pitchFamily="18" charset="-120"/>
                        </a:rPr>
                        <a:t>Alice</a:t>
                      </a:r>
                    </a:p>
                  </a:txBody>
                  <a:tcPr marL="9525" marR="9525" marT="9525" marB="0" anchor="ctr"/>
                </a:tc>
                <a:tc>
                  <a:txBody>
                    <a:bodyPr/>
                    <a:lstStyle/>
                    <a:p>
                      <a:pPr algn="ctr" fontAlgn="ctr"/>
                      <a:r>
                        <a:rPr lang="en-US" sz="3200" b="0" i="0" u="none" strike="noStrike">
                          <a:solidFill>
                            <a:srgbClr val="000000"/>
                          </a:solidFill>
                          <a:effectLst/>
                          <a:latin typeface="Nunito Sans" pitchFamily="2" charset="0"/>
                          <a:ea typeface="新細明體" panose="02020500000000000000" pitchFamily="18" charset="-120"/>
                        </a:rPr>
                        <a:t>alice@example.com</a:t>
                      </a:r>
                    </a:p>
                  </a:txBody>
                  <a:tcPr marL="9525" marR="9525" marT="9525" marB="0" anchor="ctr"/>
                </a:tc>
                <a:extLst>
                  <a:ext uri="{0D108BD9-81ED-4DB2-BD59-A6C34878D82A}">
                    <a16:rowId xmlns:a16="http://schemas.microsoft.com/office/drawing/2014/main" val="3857131061"/>
                  </a:ext>
                </a:extLst>
              </a:tr>
              <a:tr h="575789">
                <a:tc>
                  <a:txBody>
                    <a:bodyPr/>
                    <a:lstStyle/>
                    <a:p>
                      <a:pPr algn="ctr" fontAlgn="ctr"/>
                      <a:r>
                        <a:rPr lang="en-US" sz="3200" b="0" i="0" u="none" strike="noStrike">
                          <a:solidFill>
                            <a:srgbClr val="000000"/>
                          </a:solidFill>
                          <a:effectLst/>
                          <a:latin typeface="Nunito Sans" pitchFamily="2" charset="0"/>
                          <a:ea typeface="新細明體" panose="02020500000000000000" pitchFamily="18" charset="-120"/>
                        </a:rPr>
                        <a:t>Bob</a:t>
                      </a:r>
                    </a:p>
                  </a:txBody>
                  <a:tcPr marL="9525" marR="9525" marT="9525" marB="0" anchor="ctr"/>
                </a:tc>
                <a:tc>
                  <a:txBody>
                    <a:bodyPr/>
                    <a:lstStyle/>
                    <a:p>
                      <a:pPr algn="ctr" fontAlgn="ctr"/>
                      <a:r>
                        <a:rPr lang="en-US" sz="3200" b="0" i="0" u="none" strike="noStrike" dirty="0">
                          <a:solidFill>
                            <a:srgbClr val="000000"/>
                          </a:solidFill>
                          <a:effectLst/>
                          <a:latin typeface="Nunito Sans" pitchFamily="2" charset="0"/>
                          <a:ea typeface="新細明體" panose="02020500000000000000" pitchFamily="18" charset="-120"/>
                        </a:rPr>
                        <a:t>bob@example.com</a:t>
                      </a:r>
                    </a:p>
                  </a:txBody>
                  <a:tcPr marL="9525" marR="9525" marT="9525" marB="0" anchor="ctr"/>
                </a:tc>
                <a:extLst>
                  <a:ext uri="{0D108BD9-81ED-4DB2-BD59-A6C34878D82A}">
                    <a16:rowId xmlns:a16="http://schemas.microsoft.com/office/drawing/2014/main" val="535668513"/>
                  </a:ext>
                </a:extLst>
              </a:tr>
            </a:tbl>
          </a:graphicData>
        </a:graphic>
      </p:graphicFrame>
      <p:grpSp>
        <p:nvGrpSpPr>
          <p:cNvPr id="9" name="Group 2">
            <a:extLst>
              <a:ext uri="{FF2B5EF4-FFF2-40B4-BE49-F238E27FC236}">
                <a16:creationId xmlns:a16="http://schemas.microsoft.com/office/drawing/2014/main" id="{968947F3-3CC2-0F6F-ED22-191BFB07FD1E}"/>
              </a:ext>
            </a:extLst>
          </p:cNvPr>
          <p:cNvGrpSpPr/>
          <p:nvPr/>
        </p:nvGrpSpPr>
        <p:grpSpPr>
          <a:xfrm>
            <a:off x="0" y="9539510"/>
            <a:ext cx="18288000" cy="1068264"/>
            <a:chOff x="0" y="0"/>
            <a:chExt cx="6622243" cy="672550"/>
          </a:xfrm>
        </p:grpSpPr>
        <p:sp>
          <p:nvSpPr>
            <p:cNvPr id="10" name="Freeform 3">
              <a:extLst>
                <a:ext uri="{FF2B5EF4-FFF2-40B4-BE49-F238E27FC236}">
                  <a16:creationId xmlns:a16="http://schemas.microsoft.com/office/drawing/2014/main" id="{A681ED75-806D-E065-2F3C-C6854DC7E056}"/>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2" name="Group 6">
            <a:extLst>
              <a:ext uri="{FF2B5EF4-FFF2-40B4-BE49-F238E27FC236}">
                <a16:creationId xmlns:a16="http://schemas.microsoft.com/office/drawing/2014/main" id="{11989F1A-A4A4-FD66-9FEE-2942B6FB77BA}"/>
              </a:ext>
            </a:extLst>
          </p:cNvPr>
          <p:cNvGrpSpPr/>
          <p:nvPr/>
        </p:nvGrpSpPr>
        <p:grpSpPr>
          <a:xfrm>
            <a:off x="674595" y="9697156"/>
            <a:ext cx="354105" cy="354105"/>
            <a:chOff x="0" y="0"/>
            <a:chExt cx="6350000" cy="6350000"/>
          </a:xfrm>
        </p:grpSpPr>
        <p:sp>
          <p:nvSpPr>
            <p:cNvPr id="13" name="Freeform 7">
              <a:extLst>
                <a:ext uri="{FF2B5EF4-FFF2-40B4-BE49-F238E27FC236}">
                  <a16:creationId xmlns:a16="http://schemas.microsoft.com/office/drawing/2014/main" id="{340EA00F-AA3D-9EFE-3C14-FB724C986BEA}"/>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4" name="TextBox 11">
            <a:extLst>
              <a:ext uri="{FF2B5EF4-FFF2-40B4-BE49-F238E27FC236}">
                <a16:creationId xmlns:a16="http://schemas.microsoft.com/office/drawing/2014/main" id="{9A495E1A-56B2-32E9-263C-3DCFFB9BB1E2}"/>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5" name="Freeform 8">
            <a:extLst>
              <a:ext uri="{FF2B5EF4-FFF2-40B4-BE49-F238E27FC236}">
                <a16:creationId xmlns:a16="http://schemas.microsoft.com/office/drawing/2014/main" id="{8EE1C315-0196-F7D7-5B48-EFEA44C6907F}"/>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Slide Number Placeholder 17">
            <a:extLst>
              <a:ext uri="{FF2B5EF4-FFF2-40B4-BE49-F238E27FC236}">
                <a16:creationId xmlns:a16="http://schemas.microsoft.com/office/drawing/2014/main" id="{61569C98-A08A-1297-16F8-323F0AB5379C}"/>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36</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2956040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34700" cy="1015663"/>
          </a:xfrm>
          <a:prstGeom prst="rect">
            <a:avLst/>
          </a:prstGeom>
          <a:noFill/>
        </p:spPr>
        <p:txBody>
          <a:bodyPr wrap="square">
            <a:spAutoFit/>
          </a:bodyPr>
          <a:lstStyle/>
          <a:p>
            <a:r>
              <a:rPr lang="en-US" altLang="zh-HK" sz="6000" dirty="0">
                <a:latin typeface="DM Serif Display" pitchFamily="2" charset="0"/>
              </a:rPr>
              <a:t>Exercise 2 - Foreign key</a:t>
            </a:r>
            <a:endParaRPr lang="zh-HK" altLang="en-US" sz="6000" dirty="0">
              <a:latin typeface="DM Serif Display" pitchFamily="2" charset="0"/>
            </a:endParaRPr>
          </a:p>
        </p:txBody>
      </p:sp>
      <p:sp>
        <p:nvSpPr>
          <p:cNvPr id="11" name="TextBox 10">
            <a:extLst>
              <a:ext uri="{FF2B5EF4-FFF2-40B4-BE49-F238E27FC236}">
                <a16:creationId xmlns:a16="http://schemas.microsoft.com/office/drawing/2014/main" id="{465E0AC4-2317-F533-0370-81411B07F3D3}"/>
              </a:ext>
            </a:extLst>
          </p:cNvPr>
          <p:cNvSpPr txBox="1"/>
          <p:nvPr/>
        </p:nvSpPr>
        <p:spPr>
          <a:xfrm>
            <a:off x="1028700" y="2793288"/>
            <a:ext cx="16872612" cy="584775"/>
          </a:xfrm>
          <a:prstGeom prst="rect">
            <a:avLst/>
          </a:prstGeom>
          <a:noFill/>
        </p:spPr>
        <p:txBody>
          <a:bodyPr wrap="square">
            <a:spAutoFit/>
          </a:bodyPr>
          <a:lstStyle/>
          <a:p>
            <a:r>
              <a:rPr lang="en-US" altLang="zh-HK" sz="3200" dirty="0">
                <a:latin typeface="Nunito Sans" pitchFamily="2" charset="0"/>
              </a:rPr>
              <a:t>Task4: Insert record about pet and references their owners using a foreign key.   </a:t>
            </a:r>
          </a:p>
        </p:txBody>
      </p:sp>
      <p:pic>
        <p:nvPicPr>
          <p:cNvPr id="3" name="Picture 2">
            <a:extLst>
              <a:ext uri="{FF2B5EF4-FFF2-40B4-BE49-F238E27FC236}">
                <a16:creationId xmlns:a16="http://schemas.microsoft.com/office/drawing/2014/main" id="{108F9DDC-1486-F191-5F6E-6A6D8286CB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8725" y="3625858"/>
            <a:ext cx="10534650" cy="5549743"/>
          </a:xfrm>
          <a:prstGeom prst="rect">
            <a:avLst/>
          </a:prstGeom>
        </p:spPr>
      </p:pic>
      <p:grpSp>
        <p:nvGrpSpPr>
          <p:cNvPr id="8" name="Group 2">
            <a:extLst>
              <a:ext uri="{FF2B5EF4-FFF2-40B4-BE49-F238E27FC236}">
                <a16:creationId xmlns:a16="http://schemas.microsoft.com/office/drawing/2014/main" id="{5622E9E9-0993-97B7-DA2F-17D2A0B34794}"/>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141D2F66-72A8-ECAD-45E4-67E00BE4ECDF}"/>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C3A55700-7F95-133E-36AC-D71E858A8BC1}"/>
              </a:ext>
            </a:extLst>
          </p:cNvPr>
          <p:cNvGrpSpPr/>
          <p:nvPr/>
        </p:nvGrpSpPr>
        <p:grpSpPr>
          <a:xfrm>
            <a:off x="674595" y="9697156"/>
            <a:ext cx="354105" cy="354105"/>
            <a:chOff x="0" y="0"/>
            <a:chExt cx="6350000" cy="6350000"/>
          </a:xfrm>
        </p:grpSpPr>
        <p:sp>
          <p:nvSpPr>
            <p:cNvPr id="12" name="Freeform 7">
              <a:extLst>
                <a:ext uri="{FF2B5EF4-FFF2-40B4-BE49-F238E27FC236}">
                  <a16:creationId xmlns:a16="http://schemas.microsoft.com/office/drawing/2014/main" id="{3015C42B-EA91-CD93-C1EB-D96EB28E055A}"/>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3" name="TextBox 11">
            <a:extLst>
              <a:ext uri="{FF2B5EF4-FFF2-40B4-BE49-F238E27FC236}">
                <a16:creationId xmlns:a16="http://schemas.microsoft.com/office/drawing/2014/main" id="{BF73A19E-F6C1-0391-6A17-821DD2518B2E}"/>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4" name="Freeform 8">
            <a:extLst>
              <a:ext uri="{FF2B5EF4-FFF2-40B4-BE49-F238E27FC236}">
                <a16:creationId xmlns:a16="http://schemas.microsoft.com/office/drawing/2014/main" id="{25CA9926-D0A7-908C-6D24-77B2432F54A1}"/>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Slide Number Placeholder 17">
            <a:extLst>
              <a:ext uri="{FF2B5EF4-FFF2-40B4-BE49-F238E27FC236}">
                <a16:creationId xmlns:a16="http://schemas.microsoft.com/office/drawing/2014/main" id="{BDD9BA03-01CE-9826-D131-7DAA35918695}"/>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37</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3610073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34700" cy="1015663"/>
          </a:xfrm>
          <a:prstGeom prst="rect">
            <a:avLst/>
          </a:prstGeom>
          <a:noFill/>
        </p:spPr>
        <p:txBody>
          <a:bodyPr wrap="square">
            <a:spAutoFit/>
          </a:bodyPr>
          <a:lstStyle/>
          <a:p>
            <a:r>
              <a:rPr lang="en-US" altLang="zh-HK" sz="6000" dirty="0">
                <a:latin typeface="DM Serif Display" pitchFamily="2" charset="0"/>
              </a:rPr>
              <a:t>Exercise 2 - Foreign key</a:t>
            </a:r>
            <a:endParaRPr lang="zh-HK" altLang="en-US" sz="6000" dirty="0">
              <a:latin typeface="DM Serif Display" pitchFamily="2" charset="0"/>
            </a:endParaRPr>
          </a:p>
        </p:txBody>
      </p:sp>
      <p:sp>
        <p:nvSpPr>
          <p:cNvPr id="11" name="TextBox 10">
            <a:extLst>
              <a:ext uri="{FF2B5EF4-FFF2-40B4-BE49-F238E27FC236}">
                <a16:creationId xmlns:a16="http://schemas.microsoft.com/office/drawing/2014/main" id="{465E0AC4-2317-F533-0370-81411B07F3D3}"/>
              </a:ext>
            </a:extLst>
          </p:cNvPr>
          <p:cNvSpPr txBox="1"/>
          <p:nvPr/>
        </p:nvSpPr>
        <p:spPr>
          <a:xfrm>
            <a:off x="1028700" y="2793288"/>
            <a:ext cx="16872612" cy="584775"/>
          </a:xfrm>
          <a:prstGeom prst="rect">
            <a:avLst/>
          </a:prstGeom>
          <a:noFill/>
        </p:spPr>
        <p:txBody>
          <a:bodyPr wrap="square">
            <a:spAutoFit/>
          </a:bodyPr>
          <a:lstStyle/>
          <a:p>
            <a:r>
              <a:rPr lang="en-US" altLang="zh-HK" sz="3200" dirty="0">
                <a:latin typeface="Nunito Sans" pitchFamily="2" charset="0"/>
              </a:rPr>
              <a:t>Task4: Insert record about pet and references their owners using a foreign key.   </a:t>
            </a:r>
          </a:p>
        </p:txBody>
      </p:sp>
      <p:pic>
        <p:nvPicPr>
          <p:cNvPr id="3" name="Picture 2">
            <a:extLst>
              <a:ext uri="{FF2B5EF4-FFF2-40B4-BE49-F238E27FC236}">
                <a16:creationId xmlns:a16="http://schemas.microsoft.com/office/drawing/2014/main" id="{108F9DDC-1486-F191-5F6E-6A6D8286CB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8725" y="3625858"/>
            <a:ext cx="10534650" cy="5549743"/>
          </a:xfrm>
          <a:prstGeom prst="rect">
            <a:avLst/>
          </a:prstGeom>
        </p:spPr>
      </p:pic>
      <p:grpSp>
        <p:nvGrpSpPr>
          <p:cNvPr id="8" name="Group 2">
            <a:extLst>
              <a:ext uri="{FF2B5EF4-FFF2-40B4-BE49-F238E27FC236}">
                <a16:creationId xmlns:a16="http://schemas.microsoft.com/office/drawing/2014/main" id="{41918216-AFFF-D2D6-B316-A10FF116F4DC}"/>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BDA1D253-BF34-3784-0790-829556929DDE}"/>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960A02FF-BDD3-032D-FE59-7B67A2133CB6}"/>
              </a:ext>
            </a:extLst>
          </p:cNvPr>
          <p:cNvGrpSpPr/>
          <p:nvPr/>
        </p:nvGrpSpPr>
        <p:grpSpPr>
          <a:xfrm>
            <a:off x="674595" y="9697156"/>
            <a:ext cx="354105" cy="354105"/>
            <a:chOff x="0" y="0"/>
            <a:chExt cx="6350000" cy="6350000"/>
          </a:xfrm>
        </p:grpSpPr>
        <p:sp>
          <p:nvSpPr>
            <p:cNvPr id="12" name="Freeform 7">
              <a:extLst>
                <a:ext uri="{FF2B5EF4-FFF2-40B4-BE49-F238E27FC236}">
                  <a16:creationId xmlns:a16="http://schemas.microsoft.com/office/drawing/2014/main" id="{C6740BD1-6D1D-83CF-707B-F08304B88AA4}"/>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3" name="TextBox 11">
            <a:extLst>
              <a:ext uri="{FF2B5EF4-FFF2-40B4-BE49-F238E27FC236}">
                <a16:creationId xmlns:a16="http://schemas.microsoft.com/office/drawing/2014/main" id="{2AF22C78-B17A-625E-B8C1-25D91143E15F}"/>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4" name="Freeform 8">
            <a:extLst>
              <a:ext uri="{FF2B5EF4-FFF2-40B4-BE49-F238E27FC236}">
                <a16:creationId xmlns:a16="http://schemas.microsoft.com/office/drawing/2014/main" id="{410E7F32-AF9B-19FF-C4F9-D68CAAB2781D}"/>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Slide Number Placeholder 17">
            <a:extLst>
              <a:ext uri="{FF2B5EF4-FFF2-40B4-BE49-F238E27FC236}">
                <a16:creationId xmlns:a16="http://schemas.microsoft.com/office/drawing/2014/main" id="{0E878021-6107-7CFA-1F42-555A1EEC8F7D}"/>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38</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3830959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0934700" cy="1015663"/>
          </a:xfrm>
          <a:prstGeom prst="rect">
            <a:avLst/>
          </a:prstGeom>
          <a:noFill/>
        </p:spPr>
        <p:txBody>
          <a:bodyPr wrap="square">
            <a:spAutoFit/>
          </a:bodyPr>
          <a:lstStyle/>
          <a:p>
            <a:r>
              <a:rPr lang="en-US" altLang="zh-HK" sz="6000" dirty="0">
                <a:latin typeface="DM Serif Display" pitchFamily="2" charset="0"/>
              </a:rPr>
              <a:t>Exercise 2 - Foreign key</a:t>
            </a:r>
            <a:endParaRPr lang="zh-HK" altLang="en-US" sz="6000" dirty="0">
              <a:latin typeface="DM Serif Display" pitchFamily="2" charset="0"/>
            </a:endParaRPr>
          </a:p>
        </p:txBody>
      </p:sp>
      <p:sp>
        <p:nvSpPr>
          <p:cNvPr id="11" name="TextBox 10">
            <a:extLst>
              <a:ext uri="{FF2B5EF4-FFF2-40B4-BE49-F238E27FC236}">
                <a16:creationId xmlns:a16="http://schemas.microsoft.com/office/drawing/2014/main" id="{465E0AC4-2317-F533-0370-81411B07F3D3}"/>
              </a:ext>
            </a:extLst>
          </p:cNvPr>
          <p:cNvSpPr txBox="1"/>
          <p:nvPr/>
        </p:nvSpPr>
        <p:spPr>
          <a:xfrm>
            <a:off x="1028700" y="2793288"/>
            <a:ext cx="16872612" cy="584775"/>
          </a:xfrm>
          <a:prstGeom prst="rect">
            <a:avLst/>
          </a:prstGeom>
          <a:noFill/>
        </p:spPr>
        <p:txBody>
          <a:bodyPr wrap="square">
            <a:spAutoFit/>
          </a:bodyPr>
          <a:lstStyle/>
          <a:p>
            <a:r>
              <a:rPr lang="en-US" altLang="zh-HK" sz="3200" dirty="0">
                <a:latin typeface="Nunito Sans" pitchFamily="2" charset="0"/>
              </a:rPr>
              <a:t>Task5: Insert a new pet record with a non-existent owner ID. </a:t>
            </a:r>
          </a:p>
        </p:txBody>
      </p:sp>
      <p:pic>
        <p:nvPicPr>
          <p:cNvPr id="4" name="Picture 3">
            <a:extLst>
              <a:ext uri="{FF2B5EF4-FFF2-40B4-BE49-F238E27FC236}">
                <a16:creationId xmlns:a16="http://schemas.microsoft.com/office/drawing/2014/main" id="{179C7C65-B0B3-6E7B-3F22-3BB00DCEB4DF}"/>
              </a:ext>
            </a:extLst>
          </p:cNvPr>
          <p:cNvPicPr>
            <a:picLocks noChangeAspect="1"/>
          </p:cNvPicPr>
          <p:nvPr/>
        </p:nvPicPr>
        <p:blipFill>
          <a:blip r:embed="rId2"/>
          <a:stretch>
            <a:fillRect/>
          </a:stretch>
        </p:blipFill>
        <p:spPr>
          <a:xfrm>
            <a:off x="1295400" y="3678315"/>
            <a:ext cx="9982200" cy="5524500"/>
          </a:xfrm>
          <a:prstGeom prst="rect">
            <a:avLst/>
          </a:prstGeom>
          <a:ln>
            <a:solidFill>
              <a:schemeClr val="tx1"/>
            </a:solidFill>
          </a:ln>
        </p:spPr>
      </p:pic>
      <p:sp>
        <p:nvSpPr>
          <p:cNvPr id="6" name="TextBox 5">
            <a:extLst>
              <a:ext uri="{FF2B5EF4-FFF2-40B4-BE49-F238E27FC236}">
                <a16:creationId xmlns:a16="http://schemas.microsoft.com/office/drawing/2014/main" id="{D08CB516-1B38-5FE1-341D-B2DA17041D60}"/>
              </a:ext>
            </a:extLst>
          </p:cNvPr>
          <p:cNvSpPr txBox="1"/>
          <p:nvPr/>
        </p:nvSpPr>
        <p:spPr>
          <a:xfrm>
            <a:off x="11963400" y="5609151"/>
            <a:ext cx="5638800" cy="1077218"/>
          </a:xfrm>
          <a:prstGeom prst="rect">
            <a:avLst/>
          </a:prstGeom>
          <a:noFill/>
        </p:spPr>
        <p:txBody>
          <a:bodyPr wrap="square">
            <a:spAutoFit/>
          </a:bodyPr>
          <a:lstStyle/>
          <a:p>
            <a:r>
              <a:rPr lang="en-US" altLang="zh-HK" sz="3200" dirty="0">
                <a:latin typeface="Nunito Sans" pitchFamily="2" charset="0"/>
              </a:rPr>
              <a:t>It will result in an error due to the foreign key constraint.</a:t>
            </a:r>
            <a:endParaRPr lang="zh-HK" altLang="en-US" sz="3200" dirty="0">
              <a:latin typeface="Nunito Sans" pitchFamily="2" charset="0"/>
            </a:endParaRPr>
          </a:p>
        </p:txBody>
      </p:sp>
      <p:grpSp>
        <p:nvGrpSpPr>
          <p:cNvPr id="9" name="Group 2">
            <a:extLst>
              <a:ext uri="{FF2B5EF4-FFF2-40B4-BE49-F238E27FC236}">
                <a16:creationId xmlns:a16="http://schemas.microsoft.com/office/drawing/2014/main" id="{8D615E32-74C4-B5F2-A58C-850B442F8FF9}"/>
              </a:ext>
            </a:extLst>
          </p:cNvPr>
          <p:cNvGrpSpPr/>
          <p:nvPr/>
        </p:nvGrpSpPr>
        <p:grpSpPr>
          <a:xfrm>
            <a:off x="0" y="9539510"/>
            <a:ext cx="18288000" cy="1068264"/>
            <a:chOff x="0" y="0"/>
            <a:chExt cx="6622243" cy="672550"/>
          </a:xfrm>
        </p:grpSpPr>
        <p:sp>
          <p:nvSpPr>
            <p:cNvPr id="10" name="Freeform 3">
              <a:extLst>
                <a:ext uri="{FF2B5EF4-FFF2-40B4-BE49-F238E27FC236}">
                  <a16:creationId xmlns:a16="http://schemas.microsoft.com/office/drawing/2014/main" id="{9287F16D-7340-50AE-8EBA-4187FA7C9B2B}"/>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2" name="Group 6">
            <a:extLst>
              <a:ext uri="{FF2B5EF4-FFF2-40B4-BE49-F238E27FC236}">
                <a16:creationId xmlns:a16="http://schemas.microsoft.com/office/drawing/2014/main" id="{6C442E92-01A4-6003-56BD-30DE089DBF7D}"/>
              </a:ext>
            </a:extLst>
          </p:cNvPr>
          <p:cNvGrpSpPr/>
          <p:nvPr/>
        </p:nvGrpSpPr>
        <p:grpSpPr>
          <a:xfrm>
            <a:off x="674595" y="9697156"/>
            <a:ext cx="354105" cy="354105"/>
            <a:chOff x="0" y="0"/>
            <a:chExt cx="6350000" cy="6350000"/>
          </a:xfrm>
        </p:grpSpPr>
        <p:sp>
          <p:nvSpPr>
            <p:cNvPr id="13" name="Freeform 7">
              <a:extLst>
                <a:ext uri="{FF2B5EF4-FFF2-40B4-BE49-F238E27FC236}">
                  <a16:creationId xmlns:a16="http://schemas.microsoft.com/office/drawing/2014/main" id="{C474BAE7-A06E-8695-C4D9-0D4C95F17640}"/>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4" name="TextBox 11">
            <a:extLst>
              <a:ext uri="{FF2B5EF4-FFF2-40B4-BE49-F238E27FC236}">
                <a16:creationId xmlns:a16="http://schemas.microsoft.com/office/drawing/2014/main" id="{3E5E266D-B0A8-6530-1C83-1794B837C3D2}"/>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5" name="Freeform 8">
            <a:extLst>
              <a:ext uri="{FF2B5EF4-FFF2-40B4-BE49-F238E27FC236}">
                <a16:creationId xmlns:a16="http://schemas.microsoft.com/office/drawing/2014/main" id="{B76F7A96-C9B9-B5FA-9736-FF5785738CEF}"/>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Slide Number Placeholder 17">
            <a:extLst>
              <a:ext uri="{FF2B5EF4-FFF2-40B4-BE49-F238E27FC236}">
                <a16:creationId xmlns:a16="http://schemas.microsoft.com/office/drawing/2014/main" id="{B9849FE9-7283-7A81-5F02-BD3F22C0F92E}"/>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39</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260456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82272"/>
            <a:ext cx="18288000" cy="6065119"/>
            <a:chOff x="0" y="0"/>
            <a:chExt cx="6622243" cy="2196232"/>
          </a:xfrm>
        </p:grpSpPr>
        <p:sp>
          <p:nvSpPr>
            <p:cNvPr id="3" name="Freeform 3"/>
            <p:cNvSpPr/>
            <p:nvPr/>
          </p:nvSpPr>
          <p:spPr>
            <a:xfrm>
              <a:off x="0" y="0"/>
              <a:ext cx="6622244" cy="2196232"/>
            </a:xfrm>
            <a:custGeom>
              <a:avLst/>
              <a:gdLst/>
              <a:ahLst/>
              <a:cxnLst/>
              <a:rect l="l" t="t" r="r" b="b"/>
              <a:pathLst>
                <a:path w="6622244" h="2196232">
                  <a:moveTo>
                    <a:pt x="6497783" y="2196232"/>
                  </a:moveTo>
                  <a:lnTo>
                    <a:pt x="124460" y="2196232"/>
                  </a:lnTo>
                  <a:cubicBezTo>
                    <a:pt x="55880" y="2196232"/>
                    <a:pt x="0" y="2140352"/>
                    <a:pt x="0" y="2071772"/>
                  </a:cubicBezTo>
                  <a:lnTo>
                    <a:pt x="0" y="124460"/>
                  </a:lnTo>
                  <a:cubicBezTo>
                    <a:pt x="0" y="55880"/>
                    <a:pt x="55880" y="0"/>
                    <a:pt x="124460" y="0"/>
                  </a:cubicBezTo>
                  <a:lnTo>
                    <a:pt x="6497784" y="0"/>
                  </a:lnTo>
                  <a:cubicBezTo>
                    <a:pt x="6566364" y="0"/>
                    <a:pt x="6622244" y="55880"/>
                    <a:pt x="6622244" y="124460"/>
                  </a:cubicBezTo>
                  <a:lnTo>
                    <a:pt x="6622244" y="2071772"/>
                  </a:lnTo>
                  <a:cubicBezTo>
                    <a:pt x="6622244" y="2140352"/>
                    <a:pt x="6566364" y="2196232"/>
                    <a:pt x="6497784" y="2196232"/>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15841"/>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3705407" y="1497105"/>
            <a:ext cx="13553893" cy="8030120"/>
            <a:chOff x="0" y="0"/>
            <a:chExt cx="5902179" cy="3496796"/>
          </a:xfrm>
        </p:grpSpPr>
        <p:sp>
          <p:nvSpPr>
            <p:cNvPr id="8" name="Freeform 8"/>
            <p:cNvSpPr/>
            <p:nvPr/>
          </p:nvSpPr>
          <p:spPr>
            <a:xfrm>
              <a:off x="0" y="0"/>
              <a:ext cx="5902180" cy="3496797"/>
            </a:xfrm>
            <a:custGeom>
              <a:avLst/>
              <a:gdLst/>
              <a:ahLst/>
              <a:cxnLst/>
              <a:rect l="l" t="t" r="r" b="b"/>
              <a:pathLst>
                <a:path w="5902180" h="3496797">
                  <a:moveTo>
                    <a:pt x="5777719" y="3496796"/>
                  </a:moveTo>
                  <a:lnTo>
                    <a:pt x="124460" y="3496796"/>
                  </a:lnTo>
                  <a:cubicBezTo>
                    <a:pt x="55880" y="3496796"/>
                    <a:pt x="0" y="3440916"/>
                    <a:pt x="0" y="3372336"/>
                  </a:cubicBezTo>
                  <a:lnTo>
                    <a:pt x="0" y="124460"/>
                  </a:lnTo>
                  <a:cubicBezTo>
                    <a:pt x="0" y="55880"/>
                    <a:pt x="55880" y="0"/>
                    <a:pt x="124460" y="0"/>
                  </a:cubicBezTo>
                  <a:lnTo>
                    <a:pt x="5777719" y="0"/>
                  </a:lnTo>
                  <a:cubicBezTo>
                    <a:pt x="5846299" y="0"/>
                    <a:pt x="5902180" y="55880"/>
                    <a:pt x="5902180" y="124460"/>
                  </a:cubicBezTo>
                  <a:lnTo>
                    <a:pt x="5902180" y="3372336"/>
                  </a:lnTo>
                  <a:cubicBezTo>
                    <a:pt x="5902180" y="3440916"/>
                    <a:pt x="5846299" y="3496797"/>
                    <a:pt x="5777719" y="3496797"/>
                  </a:cubicBezTo>
                  <a:close/>
                </a:path>
              </a:pathLst>
            </a:custGeom>
            <a:solidFill>
              <a:srgbClr val="F8F4F0"/>
            </a:solidFill>
          </p:spPr>
        </p:sp>
      </p:grpSp>
      <p:grpSp>
        <p:nvGrpSpPr>
          <p:cNvPr id="9" name="Group 9"/>
          <p:cNvGrpSpPr>
            <a:grpSpLocks noChangeAspect="1"/>
          </p:cNvGrpSpPr>
          <p:nvPr/>
        </p:nvGrpSpPr>
        <p:grpSpPr>
          <a:xfrm>
            <a:off x="1028700" y="1497105"/>
            <a:ext cx="5353413" cy="8030120"/>
            <a:chOff x="0" y="0"/>
            <a:chExt cx="6350000" cy="9525000"/>
          </a:xfrm>
        </p:grpSpPr>
        <p:sp>
          <p:nvSpPr>
            <p:cNvPr id="10" name="Freeform 10"/>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5"/>
              <a:stretch>
                <a:fillRect l="-250" r="-250"/>
              </a:stretch>
            </a:blipFill>
          </p:spPr>
          <p:txBody>
            <a:bodyPr/>
            <a:lstStyle/>
            <a:p>
              <a:endParaRPr lang="zh-HK" altLang="en-US" dirty="0"/>
            </a:p>
          </p:txBody>
        </p:sp>
      </p:grpSp>
      <p:grpSp>
        <p:nvGrpSpPr>
          <p:cNvPr id="11" name="Group 11"/>
          <p:cNvGrpSpPr/>
          <p:nvPr/>
        </p:nvGrpSpPr>
        <p:grpSpPr>
          <a:xfrm>
            <a:off x="7122972" y="2129603"/>
            <a:ext cx="2810622" cy="462711"/>
            <a:chOff x="0" y="0"/>
            <a:chExt cx="4936702" cy="812726"/>
          </a:xfrm>
        </p:grpSpPr>
        <p:sp>
          <p:nvSpPr>
            <p:cNvPr id="12" name="Freeform 12"/>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C15841"/>
            </a:solidFill>
          </p:spPr>
          <p:txBody>
            <a:bodyPr/>
            <a:lstStyle/>
            <a:p>
              <a:endParaRPr lang="zh-HK" altLang="en-US" dirty="0"/>
            </a:p>
          </p:txBody>
        </p:sp>
      </p:grpSp>
      <p:grpSp>
        <p:nvGrpSpPr>
          <p:cNvPr id="13" name="Group 13"/>
          <p:cNvGrpSpPr/>
          <p:nvPr/>
        </p:nvGrpSpPr>
        <p:grpSpPr>
          <a:xfrm>
            <a:off x="7122972" y="4248931"/>
            <a:ext cx="1296360" cy="1327422"/>
            <a:chOff x="0" y="0"/>
            <a:chExt cx="682021" cy="698363"/>
          </a:xfrm>
        </p:grpSpPr>
        <p:sp>
          <p:nvSpPr>
            <p:cNvPr id="14" name="Freeform 14"/>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txBody>
            <a:bodyPr/>
            <a:lstStyle/>
            <a:p>
              <a:endParaRPr lang="zh-HK" altLang="en-US" dirty="0"/>
            </a:p>
          </p:txBody>
        </p:sp>
      </p:grpSp>
      <p:grpSp>
        <p:nvGrpSpPr>
          <p:cNvPr id="15" name="Group 15"/>
          <p:cNvGrpSpPr/>
          <p:nvPr/>
        </p:nvGrpSpPr>
        <p:grpSpPr>
          <a:xfrm>
            <a:off x="12045320" y="4231118"/>
            <a:ext cx="1296360" cy="1327422"/>
            <a:chOff x="0" y="0"/>
            <a:chExt cx="682021" cy="698363"/>
          </a:xfrm>
        </p:grpSpPr>
        <p:sp>
          <p:nvSpPr>
            <p:cNvPr id="16" name="Freeform 16"/>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sp>
      </p:grpSp>
      <p:grpSp>
        <p:nvGrpSpPr>
          <p:cNvPr id="17" name="Group 17"/>
          <p:cNvGrpSpPr/>
          <p:nvPr/>
        </p:nvGrpSpPr>
        <p:grpSpPr>
          <a:xfrm>
            <a:off x="7122972" y="7550431"/>
            <a:ext cx="1296360" cy="1327422"/>
            <a:chOff x="0" y="0"/>
            <a:chExt cx="682021" cy="698363"/>
          </a:xfrm>
        </p:grpSpPr>
        <p:sp>
          <p:nvSpPr>
            <p:cNvPr id="18" name="Freeform 18"/>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sp>
      </p:grpSp>
      <p:grpSp>
        <p:nvGrpSpPr>
          <p:cNvPr id="19" name="Group 19"/>
          <p:cNvGrpSpPr/>
          <p:nvPr/>
        </p:nvGrpSpPr>
        <p:grpSpPr>
          <a:xfrm>
            <a:off x="12045320" y="7532618"/>
            <a:ext cx="1296360" cy="1327422"/>
            <a:chOff x="0" y="0"/>
            <a:chExt cx="682021" cy="698363"/>
          </a:xfrm>
        </p:grpSpPr>
        <p:sp>
          <p:nvSpPr>
            <p:cNvPr id="20" name="Freeform 20"/>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sp>
      </p:grpSp>
      <p:grpSp>
        <p:nvGrpSpPr>
          <p:cNvPr id="21" name="Group 21"/>
          <p:cNvGrpSpPr/>
          <p:nvPr/>
        </p:nvGrpSpPr>
        <p:grpSpPr>
          <a:xfrm>
            <a:off x="7122972" y="5956309"/>
            <a:ext cx="1296360" cy="1327422"/>
            <a:chOff x="0" y="0"/>
            <a:chExt cx="682021" cy="698363"/>
          </a:xfrm>
        </p:grpSpPr>
        <p:sp>
          <p:nvSpPr>
            <p:cNvPr id="22" name="Freeform 22"/>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sp>
      </p:grpSp>
      <p:grpSp>
        <p:nvGrpSpPr>
          <p:cNvPr id="23" name="Group 23"/>
          <p:cNvGrpSpPr/>
          <p:nvPr/>
        </p:nvGrpSpPr>
        <p:grpSpPr>
          <a:xfrm>
            <a:off x="12045320" y="5938496"/>
            <a:ext cx="1296360" cy="1327422"/>
            <a:chOff x="0" y="0"/>
            <a:chExt cx="682021" cy="698363"/>
          </a:xfrm>
        </p:grpSpPr>
        <p:sp>
          <p:nvSpPr>
            <p:cNvPr id="24" name="Freeform 24"/>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sp>
      </p:grpSp>
      <p:sp>
        <p:nvSpPr>
          <p:cNvPr id="25" name="TextBox 25"/>
          <p:cNvSpPr txBox="1"/>
          <p:nvPr/>
        </p:nvSpPr>
        <p:spPr>
          <a:xfrm>
            <a:off x="1514485" y="671330"/>
            <a:ext cx="7544335" cy="510974"/>
          </a:xfrm>
          <a:prstGeom prst="rect">
            <a:avLst/>
          </a:prstGeom>
        </p:spPr>
        <p:txBody>
          <a:bodyPr wrap="square" lIns="0" tIns="0" rIns="0" bIns="0" rtlCol="0" anchor="t">
            <a:spAutoFit/>
          </a:bodyPr>
          <a:lstStyle/>
          <a:p>
            <a:pPr algn="l">
              <a:lnSpc>
                <a:spcPts val="1891"/>
              </a:lnSpc>
            </a:pPr>
            <a:r>
              <a:rPr lang="en-US" sz="2199" spc="-65" dirty="0">
                <a:solidFill>
                  <a:srgbClr val="C15841"/>
                </a:solidFill>
                <a:latin typeface="Nunito Sans Semi-Bold"/>
                <a:ea typeface="Nunito Sans Semi-Bold"/>
                <a:cs typeface="Nunito Sans Semi-Bold"/>
                <a:sym typeface="Nunito Sans Semi-Bold"/>
              </a:rPr>
              <a:t>HKIIT - </a:t>
            </a:r>
            <a:r>
              <a:rPr lang="en-US" sz="2199" spc="-65" dirty="0" err="1">
                <a:solidFill>
                  <a:srgbClr val="C15841"/>
                </a:solidFill>
                <a:latin typeface="Nunito Sans Semi-Bold"/>
                <a:ea typeface="Nunito Sans Semi-Bold"/>
                <a:cs typeface="Nunito Sans Semi-Bold"/>
                <a:sym typeface="Nunito Sans Semi-Bold"/>
              </a:rPr>
              <a:t>Navicat</a:t>
            </a:r>
            <a:r>
              <a:rPr lang="en-US" sz="2199" spc="-65" dirty="0">
                <a:solidFill>
                  <a:srgbClr val="C15841"/>
                </a:solidFill>
                <a:latin typeface="Nunito Sans Semi-Bold"/>
                <a:ea typeface="Nunito Sans Semi-Bold"/>
                <a:cs typeface="Nunito Sans Semi-Bold"/>
                <a:sym typeface="Nunito Sans Semi-Bold"/>
              </a:rPr>
              <a:t> Certified Database Administrator - Associate</a:t>
            </a:r>
          </a:p>
          <a:p>
            <a:pPr algn="l">
              <a:lnSpc>
                <a:spcPts val="1891"/>
              </a:lnSpc>
            </a:pPr>
            <a:endParaRPr lang="en-US" sz="2199" spc="-65" dirty="0">
              <a:solidFill>
                <a:srgbClr val="C15841"/>
              </a:solidFill>
              <a:latin typeface="Nunito Sans Semi-Bold"/>
              <a:ea typeface="Nunito Sans Semi-Bold"/>
              <a:cs typeface="Nunito Sans Semi-Bold"/>
              <a:sym typeface="Nunito Sans Semi-Bold"/>
            </a:endParaRPr>
          </a:p>
        </p:txBody>
      </p:sp>
      <p:sp>
        <p:nvSpPr>
          <p:cNvPr id="27" name="TextBox 27"/>
          <p:cNvSpPr txBox="1"/>
          <p:nvPr/>
        </p:nvSpPr>
        <p:spPr>
          <a:xfrm>
            <a:off x="7122972" y="2785267"/>
            <a:ext cx="9296474"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Database Objects</a:t>
            </a:r>
          </a:p>
        </p:txBody>
      </p:sp>
      <p:sp>
        <p:nvSpPr>
          <p:cNvPr id="28" name="TextBox 28"/>
          <p:cNvSpPr txBox="1"/>
          <p:nvPr/>
        </p:nvSpPr>
        <p:spPr>
          <a:xfrm>
            <a:off x="7122972" y="2206654"/>
            <a:ext cx="2810622" cy="300082"/>
          </a:xfrm>
          <a:prstGeom prst="rect">
            <a:avLst/>
          </a:prstGeom>
        </p:spPr>
        <p:txBody>
          <a:bodyPr lIns="0" tIns="0" rIns="0" bIns="0" rtlCol="0" anchor="t">
            <a:spAutoFit/>
          </a:bodyPr>
          <a:lstStyle/>
          <a:p>
            <a:pPr algn="ctr">
              <a:lnSpc>
                <a:spcPts val="2430"/>
              </a:lnSpc>
            </a:pPr>
            <a:endParaRPr lang="en-US" sz="1800" spc="179" dirty="0">
              <a:solidFill>
                <a:srgbClr val="FFF9F4"/>
              </a:solidFill>
              <a:latin typeface="Nunito Sans"/>
              <a:ea typeface="Nunito Sans"/>
              <a:cs typeface="Nunito Sans"/>
              <a:sym typeface="Nunito Sans"/>
            </a:endParaRPr>
          </a:p>
        </p:txBody>
      </p:sp>
      <p:sp>
        <p:nvSpPr>
          <p:cNvPr id="35" name="TextBox 35"/>
          <p:cNvSpPr txBox="1"/>
          <p:nvPr/>
        </p:nvSpPr>
        <p:spPr>
          <a:xfrm>
            <a:off x="7122972" y="4537744"/>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01</a:t>
            </a:r>
          </a:p>
        </p:txBody>
      </p:sp>
      <p:sp>
        <p:nvSpPr>
          <p:cNvPr id="36" name="TextBox 36"/>
          <p:cNvSpPr txBox="1"/>
          <p:nvPr/>
        </p:nvSpPr>
        <p:spPr>
          <a:xfrm>
            <a:off x="12045320" y="4537744"/>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04</a:t>
            </a:r>
          </a:p>
        </p:txBody>
      </p:sp>
      <p:sp>
        <p:nvSpPr>
          <p:cNvPr id="37" name="TextBox 37"/>
          <p:cNvSpPr txBox="1"/>
          <p:nvPr/>
        </p:nvSpPr>
        <p:spPr>
          <a:xfrm>
            <a:off x="7123325" y="6264399"/>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02</a:t>
            </a:r>
          </a:p>
        </p:txBody>
      </p:sp>
      <p:sp>
        <p:nvSpPr>
          <p:cNvPr id="38" name="TextBox 38"/>
          <p:cNvSpPr txBox="1"/>
          <p:nvPr/>
        </p:nvSpPr>
        <p:spPr>
          <a:xfrm>
            <a:off x="12045673" y="6264399"/>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05</a:t>
            </a:r>
          </a:p>
        </p:txBody>
      </p:sp>
      <p:sp>
        <p:nvSpPr>
          <p:cNvPr id="39" name="TextBox 39"/>
          <p:cNvSpPr txBox="1"/>
          <p:nvPr/>
        </p:nvSpPr>
        <p:spPr>
          <a:xfrm>
            <a:off x="7123678" y="7808595"/>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03</a:t>
            </a:r>
          </a:p>
        </p:txBody>
      </p:sp>
      <p:sp>
        <p:nvSpPr>
          <p:cNvPr id="40" name="TextBox 40"/>
          <p:cNvSpPr txBox="1"/>
          <p:nvPr/>
        </p:nvSpPr>
        <p:spPr>
          <a:xfrm>
            <a:off x="12045320" y="7808595"/>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06</a:t>
            </a:r>
          </a:p>
        </p:txBody>
      </p:sp>
      <p:sp>
        <p:nvSpPr>
          <p:cNvPr id="41" name="TextBox 41"/>
          <p:cNvSpPr txBox="1"/>
          <p:nvPr/>
        </p:nvSpPr>
        <p:spPr>
          <a:xfrm>
            <a:off x="8843028" y="4771695"/>
            <a:ext cx="2925314" cy="350096"/>
          </a:xfrm>
          <a:prstGeom prst="rect">
            <a:avLst/>
          </a:prstGeom>
        </p:spPr>
        <p:txBody>
          <a:bodyPr lIns="0" tIns="0" rIns="0" bIns="0" rtlCol="0" anchor="t">
            <a:spAutoFit/>
          </a:bodyPr>
          <a:lstStyle/>
          <a:p>
            <a:pPr algn="l">
              <a:lnSpc>
                <a:spcPts val="2160"/>
              </a:lnSpc>
            </a:pPr>
            <a:r>
              <a:rPr lang="en-US" altLang="zh-HK" sz="3600" b="1" dirty="0">
                <a:solidFill>
                  <a:srgbClr val="161C29"/>
                </a:solidFill>
                <a:latin typeface="Nunito Sans"/>
                <a:ea typeface="Nunito Sans"/>
                <a:cs typeface="Nunito Sans"/>
                <a:sym typeface="Nunito Sans"/>
              </a:rPr>
              <a:t>Tables</a:t>
            </a:r>
          </a:p>
        </p:txBody>
      </p:sp>
      <p:sp>
        <p:nvSpPr>
          <p:cNvPr id="42" name="TextBox 42"/>
          <p:cNvSpPr txBox="1"/>
          <p:nvPr/>
        </p:nvSpPr>
        <p:spPr>
          <a:xfrm>
            <a:off x="13763377" y="4771695"/>
            <a:ext cx="2925314" cy="350096"/>
          </a:xfrm>
          <a:prstGeom prst="rect">
            <a:avLst/>
          </a:prstGeom>
        </p:spPr>
        <p:txBody>
          <a:bodyPr lIns="0" tIns="0" rIns="0" bIns="0" rtlCol="0" anchor="t">
            <a:spAutoFit/>
          </a:bodyPr>
          <a:lstStyle/>
          <a:p>
            <a:pPr>
              <a:lnSpc>
                <a:spcPts val="2160"/>
              </a:lnSpc>
            </a:pPr>
            <a:r>
              <a:rPr lang="en-US" altLang="zh-HK" sz="3600" b="1" dirty="0">
                <a:solidFill>
                  <a:srgbClr val="161C29"/>
                </a:solidFill>
                <a:latin typeface="Nunito Sans"/>
                <a:ea typeface="Nunito Sans"/>
                <a:cs typeface="Nunito Sans"/>
                <a:sym typeface="Nunito Sans"/>
              </a:rPr>
              <a:t>Functions</a:t>
            </a:r>
          </a:p>
        </p:txBody>
      </p:sp>
      <p:sp>
        <p:nvSpPr>
          <p:cNvPr id="43" name="TextBox 43"/>
          <p:cNvSpPr txBox="1"/>
          <p:nvPr/>
        </p:nvSpPr>
        <p:spPr>
          <a:xfrm>
            <a:off x="8843028" y="6479073"/>
            <a:ext cx="2925314" cy="350096"/>
          </a:xfrm>
          <a:prstGeom prst="rect">
            <a:avLst/>
          </a:prstGeom>
        </p:spPr>
        <p:txBody>
          <a:bodyPr lIns="0" tIns="0" rIns="0" bIns="0" rtlCol="0" anchor="t">
            <a:spAutoFit/>
          </a:bodyPr>
          <a:lstStyle/>
          <a:p>
            <a:pPr algn="l">
              <a:lnSpc>
                <a:spcPts val="2160"/>
              </a:lnSpc>
            </a:pPr>
            <a:r>
              <a:rPr lang="en-US" altLang="zh-HK" sz="3600" b="1" dirty="0">
                <a:solidFill>
                  <a:srgbClr val="161C29"/>
                </a:solidFill>
                <a:latin typeface="Nunito Sans"/>
                <a:ea typeface="Nunito Sans"/>
                <a:cs typeface="Nunito Sans"/>
                <a:sym typeface="Nunito Sans"/>
              </a:rPr>
              <a:t>Triggers</a:t>
            </a:r>
          </a:p>
        </p:txBody>
      </p:sp>
      <p:sp>
        <p:nvSpPr>
          <p:cNvPr id="44" name="TextBox 44"/>
          <p:cNvSpPr txBox="1"/>
          <p:nvPr/>
        </p:nvSpPr>
        <p:spPr>
          <a:xfrm>
            <a:off x="13763377" y="6479073"/>
            <a:ext cx="2925314" cy="350096"/>
          </a:xfrm>
          <a:prstGeom prst="rect">
            <a:avLst/>
          </a:prstGeom>
        </p:spPr>
        <p:txBody>
          <a:bodyPr lIns="0" tIns="0" rIns="0" bIns="0" rtlCol="0" anchor="t">
            <a:spAutoFit/>
          </a:bodyPr>
          <a:lstStyle/>
          <a:p>
            <a:pPr algn="l">
              <a:lnSpc>
                <a:spcPts val="2160"/>
              </a:lnSpc>
            </a:pPr>
            <a:r>
              <a:rPr lang="en-US" altLang="zh-HK" sz="3600" b="1" dirty="0">
                <a:solidFill>
                  <a:srgbClr val="161C29"/>
                </a:solidFill>
                <a:latin typeface="Nunito Sans"/>
                <a:ea typeface="Nunito Sans"/>
                <a:cs typeface="Nunito Sans"/>
                <a:sym typeface="Nunito Sans"/>
              </a:rPr>
              <a:t>Events</a:t>
            </a:r>
          </a:p>
        </p:txBody>
      </p:sp>
      <p:sp>
        <p:nvSpPr>
          <p:cNvPr id="45" name="TextBox 45"/>
          <p:cNvSpPr txBox="1"/>
          <p:nvPr/>
        </p:nvSpPr>
        <p:spPr>
          <a:xfrm>
            <a:off x="8843028" y="8073195"/>
            <a:ext cx="2925314" cy="350096"/>
          </a:xfrm>
          <a:prstGeom prst="rect">
            <a:avLst/>
          </a:prstGeom>
        </p:spPr>
        <p:txBody>
          <a:bodyPr lIns="0" tIns="0" rIns="0" bIns="0" rtlCol="0" anchor="t">
            <a:spAutoFit/>
          </a:bodyPr>
          <a:lstStyle/>
          <a:p>
            <a:pPr>
              <a:lnSpc>
                <a:spcPts val="2160"/>
              </a:lnSpc>
            </a:pPr>
            <a:r>
              <a:rPr lang="en-US" altLang="zh-HK" sz="3600" b="1" dirty="0">
                <a:solidFill>
                  <a:srgbClr val="161C29"/>
                </a:solidFill>
                <a:latin typeface="Nunito Sans"/>
                <a:ea typeface="Nunito Sans"/>
                <a:cs typeface="Nunito Sans"/>
                <a:sym typeface="Nunito Sans"/>
              </a:rPr>
              <a:t>Views</a:t>
            </a:r>
          </a:p>
        </p:txBody>
      </p:sp>
      <p:sp>
        <p:nvSpPr>
          <p:cNvPr id="46" name="TextBox 46"/>
          <p:cNvSpPr txBox="1"/>
          <p:nvPr/>
        </p:nvSpPr>
        <p:spPr>
          <a:xfrm>
            <a:off x="13763377" y="8073195"/>
            <a:ext cx="2925314" cy="350096"/>
          </a:xfrm>
          <a:prstGeom prst="rect">
            <a:avLst/>
          </a:prstGeom>
        </p:spPr>
        <p:txBody>
          <a:bodyPr lIns="0" tIns="0" rIns="0" bIns="0" rtlCol="0" anchor="t">
            <a:spAutoFit/>
          </a:bodyPr>
          <a:lstStyle/>
          <a:p>
            <a:pPr algn="l">
              <a:lnSpc>
                <a:spcPts val="2160"/>
              </a:lnSpc>
            </a:pPr>
            <a:r>
              <a:rPr lang="en-US" sz="3600" b="1" dirty="0">
                <a:solidFill>
                  <a:srgbClr val="161C29"/>
                </a:solidFill>
                <a:latin typeface="Nunito Sans"/>
                <a:ea typeface="Nunito Sans"/>
                <a:cs typeface="Nunito Sans"/>
                <a:sym typeface="Nunito Sans"/>
              </a:rPr>
              <a:t>Queries</a:t>
            </a:r>
          </a:p>
        </p:txBody>
      </p:sp>
      <p:sp>
        <p:nvSpPr>
          <p:cNvPr id="49" name="TextBox 48">
            <a:extLst>
              <a:ext uri="{FF2B5EF4-FFF2-40B4-BE49-F238E27FC236}">
                <a16:creationId xmlns:a16="http://schemas.microsoft.com/office/drawing/2014/main" id="{28DB26A5-0348-50EC-9F14-34E64B98516A}"/>
              </a:ext>
            </a:extLst>
          </p:cNvPr>
          <p:cNvSpPr txBox="1"/>
          <p:nvPr/>
        </p:nvSpPr>
        <p:spPr>
          <a:xfrm>
            <a:off x="7087113" y="2231230"/>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COMMON TYPES</a:t>
            </a:r>
          </a:p>
        </p:txBody>
      </p:sp>
      <p:sp>
        <p:nvSpPr>
          <p:cNvPr id="26" name="Slide Number Placeholder 7">
            <a:extLst>
              <a:ext uri="{FF2B5EF4-FFF2-40B4-BE49-F238E27FC236}">
                <a16:creationId xmlns:a16="http://schemas.microsoft.com/office/drawing/2014/main" id="{BA69A5D6-00A0-9255-136D-83EB879535D3}"/>
              </a:ext>
            </a:extLst>
          </p:cNvPr>
          <p:cNvSpPr>
            <a:spLocks noGrp="1"/>
          </p:cNvSpPr>
          <p:nvPr>
            <p:ph type="sldNum" sz="quarter" idx="12"/>
          </p:nvPr>
        </p:nvSpPr>
        <p:spPr>
          <a:xfrm>
            <a:off x="15468600" y="622425"/>
            <a:ext cx="2133600" cy="365125"/>
          </a:xfrm>
        </p:spPr>
        <p:txBody>
          <a:bodyPr/>
          <a:lstStyle/>
          <a:p>
            <a:fld id="{B6F15528-21DE-4FAA-801E-634DDDAF4B2B}" type="slidenum">
              <a:rPr lang="en-US" sz="2000" smtClean="0"/>
              <a:pPr/>
              <a:t>4</a:t>
            </a:fld>
            <a:endParaRPr lang="en-US" sz="2000" dirty="0"/>
          </a:p>
        </p:txBody>
      </p:sp>
    </p:spTree>
    <p:extLst>
      <p:ext uri="{BB962C8B-B14F-4D97-AF65-F5344CB8AC3E}">
        <p14:creationId xmlns:p14="http://schemas.microsoft.com/office/powerpoint/2010/main" val="1733242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7962899" cy="1015663"/>
          </a:xfrm>
          <a:prstGeom prst="rect">
            <a:avLst/>
          </a:prstGeom>
          <a:noFill/>
        </p:spPr>
        <p:txBody>
          <a:bodyPr wrap="square">
            <a:spAutoFit/>
          </a:bodyPr>
          <a:lstStyle/>
          <a:p>
            <a:r>
              <a:rPr lang="en-US" altLang="zh-HK" sz="6000" dirty="0">
                <a:latin typeface="DM Serif Display" pitchFamily="2" charset="0"/>
              </a:rPr>
              <a:t>MySQL trigger</a:t>
            </a:r>
            <a:endParaRPr lang="zh-HK" altLang="en-US" sz="6000" dirty="0">
              <a:latin typeface="DM Serif Display" pitchFamily="2" charset="0"/>
            </a:endParaRPr>
          </a:p>
        </p:txBody>
      </p:sp>
      <p:sp>
        <p:nvSpPr>
          <p:cNvPr id="5" name="TextBox 4">
            <a:extLst>
              <a:ext uri="{FF2B5EF4-FFF2-40B4-BE49-F238E27FC236}">
                <a16:creationId xmlns:a16="http://schemas.microsoft.com/office/drawing/2014/main" id="{7BF3ACE9-FB1E-A3A7-46ED-51E277309790}"/>
              </a:ext>
            </a:extLst>
          </p:cNvPr>
          <p:cNvSpPr txBox="1"/>
          <p:nvPr/>
        </p:nvSpPr>
        <p:spPr>
          <a:xfrm>
            <a:off x="1049020" y="2974369"/>
            <a:ext cx="16421100" cy="1077218"/>
          </a:xfrm>
          <a:prstGeom prst="rect">
            <a:avLst/>
          </a:prstGeom>
          <a:noFill/>
        </p:spPr>
        <p:txBody>
          <a:bodyPr wrap="square">
            <a:spAutoFit/>
          </a:bodyPr>
          <a:lstStyle/>
          <a:p>
            <a:r>
              <a:rPr lang="en-US" altLang="zh-HK" sz="3200" dirty="0">
                <a:latin typeface="Nunito Sans" pitchFamily="2" charset="0"/>
              </a:rPr>
              <a:t>A MySQL trigger is a database object that is associated with a table. </a:t>
            </a:r>
          </a:p>
          <a:p>
            <a:endParaRPr lang="en-US" altLang="zh-HK" sz="3200" dirty="0">
              <a:latin typeface="Nunito Sans" pitchFamily="2" charset="0"/>
            </a:endParaRP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40</a:t>
            </a:fld>
            <a:endParaRPr lang="en-US" sz="2200" dirty="0">
              <a:solidFill>
                <a:schemeClr val="bg1"/>
              </a:solidFill>
              <a:latin typeface="Nunito Sans Semi-Bold" panose="02010600030101010101" charset="0"/>
            </a:endParaRPr>
          </a:p>
        </p:txBody>
      </p:sp>
      <p:sp>
        <p:nvSpPr>
          <p:cNvPr id="3" name="TextBox 2">
            <a:extLst>
              <a:ext uri="{FF2B5EF4-FFF2-40B4-BE49-F238E27FC236}">
                <a16:creationId xmlns:a16="http://schemas.microsoft.com/office/drawing/2014/main" id="{FAA3FFB9-206D-36D5-F77B-B1CE701C40FA}"/>
              </a:ext>
            </a:extLst>
          </p:cNvPr>
          <p:cNvSpPr txBox="1"/>
          <p:nvPr/>
        </p:nvSpPr>
        <p:spPr>
          <a:xfrm>
            <a:off x="1054100" y="4065298"/>
            <a:ext cx="16098208" cy="1077218"/>
          </a:xfrm>
          <a:prstGeom prst="rect">
            <a:avLst/>
          </a:prstGeom>
          <a:noFill/>
        </p:spPr>
        <p:txBody>
          <a:bodyPr wrap="square">
            <a:spAutoFit/>
          </a:bodyPr>
          <a:lstStyle/>
          <a:p>
            <a:pPr algn="just"/>
            <a:r>
              <a:rPr lang="en-US" altLang="zh-HK" sz="3200" dirty="0">
                <a:latin typeface="Nunito Sans" pitchFamily="2" charset="0"/>
              </a:rPr>
              <a:t>A MySQL triggers can be set to run before or after events like insertions, updates, or deletions, allowing you to control or respond to changes in a table automatically.</a:t>
            </a:r>
          </a:p>
        </p:txBody>
      </p:sp>
      <p:pic>
        <p:nvPicPr>
          <p:cNvPr id="1028" name="Picture 4">
            <a:extLst>
              <a:ext uri="{FF2B5EF4-FFF2-40B4-BE49-F238E27FC236}">
                <a16:creationId xmlns:a16="http://schemas.microsoft.com/office/drawing/2014/main" id="{3F17DEB2-F814-1394-6777-E99481A26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3256" y="5376728"/>
            <a:ext cx="6589244" cy="35782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EE9F40-9410-F6E1-D3A3-24AB54122505}"/>
              </a:ext>
            </a:extLst>
          </p:cNvPr>
          <p:cNvSpPr txBox="1"/>
          <p:nvPr/>
        </p:nvSpPr>
        <p:spPr>
          <a:xfrm>
            <a:off x="1145540" y="5727033"/>
            <a:ext cx="9144000" cy="2985433"/>
          </a:xfrm>
          <a:prstGeom prst="rect">
            <a:avLst/>
          </a:prstGeom>
          <a:noFill/>
        </p:spPr>
        <p:txBody>
          <a:bodyPr wrap="square">
            <a:spAutoFit/>
          </a:bodyPr>
          <a:lstStyle/>
          <a:p>
            <a:pPr>
              <a:lnSpc>
                <a:spcPct val="150000"/>
              </a:lnSpc>
            </a:pPr>
            <a:r>
              <a:rPr lang="en-US" altLang="zh-HK" sz="3200" dirty="0">
                <a:latin typeface="Nunito Sans" pitchFamily="2" charset="0"/>
              </a:rPr>
              <a:t>Trigger Events:</a:t>
            </a:r>
          </a:p>
          <a:p>
            <a:pPr>
              <a:lnSpc>
                <a:spcPct val="150000"/>
              </a:lnSpc>
            </a:pPr>
            <a:r>
              <a:rPr lang="en-US" altLang="zh-HK" sz="3200" dirty="0">
                <a:latin typeface="Nunito Sans" pitchFamily="2" charset="0"/>
              </a:rPr>
              <a:t>INSERT: Adding a new row to the table.</a:t>
            </a:r>
          </a:p>
          <a:p>
            <a:pPr>
              <a:lnSpc>
                <a:spcPct val="150000"/>
              </a:lnSpc>
            </a:pPr>
            <a:r>
              <a:rPr lang="en-US" altLang="zh-HK" sz="3200" dirty="0">
                <a:latin typeface="Nunito Sans" pitchFamily="2" charset="0"/>
              </a:rPr>
              <a:t>UPDATE: Modifying existing data in a row.</a:t>
            </a:r>
          </a:p>
          <a:p>
            <a:pPr>
              <a:lnSpc>
                <a:spcPct val="150000"/>
              </a:lnSpc>
            </a:pPr>
            <a:r>
              <a:rPr lang="en-US" altLang="zh-HK" sz="3200" dirty="0">
                <a:latin typeface="Nunito Sans" pitchFamily="2" charset="0"/>
              </a:rPr>
              <a:t>DELETE: Removing a row from the table.</a:t>
            </a:r>
            <a:endParaRPr lang="zh-HK" altLang="en-US" sz="3200" dirty="0">
              <a:latin typeface="Nunito Sans" pitchFamily="2" charset="0"/>
            </a:endParaRPr>
          </a:p>
        </p:txBody>
      </p:sp>
      <p:sp>
        <p:nvSpPr>
          <p:cNvPr id="7" name="TextBox 6">
            <a:extLst>
              <a:ext uri="{FF2B5EF4-FFF2-40B4-BE49-F238E27FC236}">
                <a16:creationId xmlns:a16="http://schemas.microsoft.com/office/drawing/2014/main" id="{0F354A15-E04F-8043-D52D-35B4AC5072DD}"/>
              </a:ext>
            </a:extLst>
          </p:cNvPr>
          <p:cNvSpPr txBox="1"/>
          <p:nvPr/>
        </p:nvSpPr>
        <p:spPr>
          <a:xfrm>
            <a:off x="10116337" y="8941322"/>
            <a:ext cx="6076163" cy="369332"/>
          </a:xfrm>
          <a:prstGeom prst="rect">
            <a:avLst/>
          </a:prstGeom>
          <a:noFill/>
        </p:spPr>
        <p:txBody>
          <a:bodyPr wrap="square">
            <a:spAutoFit/>
          </a:bodyPr>
          <a:lstStyle/>
          <a:p>
            <a:r>
              <a:rPr lang="en-US" altLang="zh-HK" dirty="0">
                <a:hlinkClick r:id="rId5"/>
              </a:rPr>
              <a:t>MySQL :: MySQL 8.4 Reference Manual :: 27.3 Using Triggers</a:t>
            </a:r>
            <a:endParaRPr lang="zh-HK" altLang="en-US" dirty="0"/>
          </a:p>
        </p:txBody>
      </p:sp>
    </p:spTree>
    <p:extLst>
      <p:ext uri="{BB962C8B-B14F-4D97-AF65-F5344CB8AC3E}">
        <p14:creationId xmlns:p14="http://schemas.microsoft.com/office/powerpoint/2010/main" val="479900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7962899" cy="1015663"/>
          </a:xfrm>
          <a:prstGeom prst="rect">
            <a:avLst/>
          </a:prstGeom>
          <a:noFill/>
        </p:spPr>
        <p:txBody>
          <a:bodyPr wrap="square">
            <a:spAutoFit/>
          </a:bodyPr>
          <a:lstStyle/>
          <a:p>
            <a:r>
              <a:rPr lang="en-US" altLang="zh-HK" sz="6000" dirty="0">
                <a:latin typeface="DM Serif Display" pitchFamily="2" charset="0"/>
              </a:rPr>
              <a:t>MySQL Trigger </a:t>
            </a:r>
            <a:endParaRPr lang="zh-HK" altLang="en-US" sz="6000" dirty="0">
              <a:latin typeface="DM Serif Display" pitchFamily="2" charset="0"/>
            </a:endParaRPr>
          </a:p>
        </p:txBody>
      </p:sp>
      <p:sp>
        <p:nvSpPr>
          <p:cNvPr id="5" name="TextBox 4">
            <a:extLst>
              <a:ext uri="{FF2B5EF4-FFF2-40B4-BE49-F238E27FC236}">
                <a16:creationId xmlns:a16="http://schemas.microsoft.com/office/drawing/2014/main" id="{7BF3ACE9-FB1E-A3A7-46ED-51E277309790}"/>
              </a:ext>
            </a:extLst>
          </p:cNvPr>
          <p:cNvSpPr txBox="1"/>
          <p:nvPr/>
        </p:nvSpPr>
        <p:spPr>
          <a:xfrm>
            <a:off x="1049020" y="2974369"/>
            <a:ext cx="16421100" cy="584775"/>
          </a:xfrm>
          <a:prstGeom prst="rect">
            <a:avLst/>
          </a:prstGeom>
          <a:noFill/>
        </p:spPr>
        <p:txBody>
          <a:bodyPr wrap="square">
            <a:spAutoFit/>
          </a:bodyPr>
          <a:lstStyle/>
          <a:p>
            <a:r>
              <a:rPr lang="en-US" altLang="zh-HK" sz="3200" dirty="0">
                <a:latin typeface="Nunito Sans" pitchFamily="2" charset="0"/>
              </a:rPr>
              <a:t>The syntax of the CREATE TRIGGER statement:</a:t>
            </a: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41</a:t>
            </a:fld>
            <a:endParaRPr lang="en-US" sz="2200" dirty="0">
              <a:solidFill>
                <a:schemeClr val="bg1"/>
              </a:solidFill>
              <a:latin typeface="Nunito Sans Semi-Bold" panose="02010600030101010101" charset="0"/>
            </a:endParaRPr>
          </a:p>
        </p:txBody>
      </p:sp>
      <p:sp>
        <p:nvSpPr>
          <p:cNvPr id="6" name="TextBox 5">
            <a:extLst>
              <a:ext uri="{FF2B5EF4-FFF2-40B4-BE49-F238E27FC236}">
                <a16:creationId xmlns:a16="http://schemas.microsoft.com/office/drawing/2014/main" id="{AF46176D-25AD-16A0-0643-67C86B5E5928}"/>
              </a:ext>
            </a:extLst>
          </p:cNvPr>
          <p:cNvSpPr txBox="1"/>
          <p:nvPr/>
        </p:nvSpPr>
        <p:spPr>
          <a:xfrm>
            <a:off x="1145540" y="3955783"/>
            <a:ext cx="16324580" cy="3539430"/>
          </a:xfrm>
          <a:prstGeom prst="rect">
            <a:avLst/>
          </a:prstGeom>
          <a:noFill/>
        </p:spPr>
        <p:txBody>
          <a:bodyPr wrap="square">
            <a:spAutoFit/>
          </a:bodyPr>
          <a:lstStyle/>
          <a:p>
            <a:r>
              <a:rPr lang="en-US" altLang="zh-HK" sz="2800" b="0" dirty="0">
                <a:solidFill>
                  <a:srgbClr val="0000FF"/>
                </a:solidFill>
                <a:effectLst/>
                <a:highlight>
                  <a:srgbClr val="FFFFFF"/>
                </a:highlight>
                <a:latin typeface="Consolas" panose="020B0609020204030204" pitchFamily="49" charset="0"/>
              </a:rPr>
              <a:t>CREATE</a:t>
            </a:r>
            <a:r>
              <a:rPr lang="en-US" altLang="zh-HK" sz="2800" b="0" dirty="0">
                <a:solidFill>
                  <a:srgbClr val="000000"/>
                </a:solidFill>
                <a:effectLst/>
                <a:highlight>
                  <a:srgbClr val="FFFFFF"/>
                </a:highlight>
                <a:latin typeface="Consolas" panose="020B0609020204030204" pitchFamily="49" charset="0"/>
              </a:rPr>
              <a:t> </a:t>
            </a:r>
            <a:r>
              <a:rPr lang="en-US" altLang="zh-HK" sz="2800" b="0" dirty="0">
                <a:solidFill>
                  <a:srgbClr val="0000FF"/>
                </a:solidFill>
                <a:effectLst/>
                <a:highlight>
                  <a:srgbClr val="FFFFFF"/>
                </a:highlight>
                <a:latin typeface="Consolas" panose="020B0609020204030204" pitchFamily="49" charset="0"/>
              </a:rPr>
              <a:t>TRIGGER</a:t>
            </a:r>
            <a:r>
              <a:rPr lang="en-US" altLang="zh-HK" sz="2800" b="0" dirty="0">
                <a:solidFill>
                  <a:srgbClr val="000000"/>
                </a:solidFill>
                <a:effectLst/>
                <a:highlight>
                  <a:srgbClr val="FFFFFF"/>
                </a:highlight>
                <a:latin typeface="Consolas" panose="020B0609020204030204" pitchFamily="49" charset="0"/>
              </a:rPr>
              <a:t> </a:t>
            </a:r>
            <a:r>
              <a:rPr lang="en-US" altLang="zh-HK" sz="2800" b="0" dirty="0" err="1">
                <a:solidFill>
                  <a:srgbClr val="000000"/>
                </a:solidFill>
                <a:effectLst/>
                <a:highlight>
                  <a:srgbClr val="FFFFFF"/>
                </a:highlight>
                <a:latin typeface="Consolas" panose="020B0609020204030204" pitchFamily="49" charset="0"/>
              </a:rPr>
              <a:t>trigger_name</a:t>
            </a:r>
            <a:endParaRPr lang="en-US" altLang="zh-HK" sz="2800" b="0" dirty="0">
              <a:solidFill>
                <a:srgbClr val="000000"/>
              </a:solidFill>
              <a:effectLst/>
              <a:highlight>
                <a:srgbClr val="FFFFFF"/>
              </a:highlight>
              <a:latin typeface="Consolas" panose="020B0609020204030204" pitchFamily="49" charset="0"/>
            </a:endParaRPr>
          </a:p>
          <a:p>
            <a:r>
              <a:rPr lang="en-US" altLang="zh-HK" sz="2800" b="0" dirty="0">
                <a:solidFill>
                  <a:srgbClr val="000000"/>
                </a:solidFill>
                <a:effectLst/>
                <a:highlight>
                  <a:srgbClr val="FFFFFF"/>
                </a:highlight>
                <a:latin typeface="Consolas" panose="020B0609020204030204" pitchFamily="49" charset="0"/>
              </a:rPr>
              <a:t>{</a:t>
            </a:r>
            <a:r>
              <a:rPr lang="en-US" altLang="zh-HK" sz="2800" b="0" dirty="0">
                <a:solidFill>
                  <a:srgbClr val="0000FF"/>
                </a:solidFill>
                <a:effectLst/>
                <a:highlight>
                  <a:srgbClr val="FFFFFF"/>
                </a:highlight>
                <a:latin typeface="Consolas" panose="020B0609020204030204" pitchFamily="49" charset="0"/>
              </a:rPr>
              <a:t>BEFORE</a:t>
            </a:r>
            <a:r>
              <a:rPr lang="en-US" altLang="zh-HK" sz="2800" b="0" dirty="0">
                <a:solidFill>
                  <a:srgbClr val="000000"/>
                </a:solidFill>
                <a:effectLst/>
                <a:highlight>
                  <a:srgbClr val="FFFFFF"/>
                </a:highlight>
                <a:latin typeface="Consolas" panose="020B0609020204030204" pitchFamily="49" charset="0"/>
              </a:rPr>
              <a:t> | </a:t>
            </a:r>
            <a:r>
              <a:rPr lang="en-US" altLang="zh-HK" sz="2800" b="0" dirty="0">
                <a:solidFill>
                  <a:srgbClr val="0000FF"/>
                </a:solidFill>
                <a:effectLst/>
                <a:highlight>
                  <a:srgbClr val="FFFFFF"/>
                </a:highlight>
                <a:latin typeface="Consolas" panose="020B0609020204030204" pitchFamily="49" charset="0"/>
              </a:rPr>
              <a:t>AFTER</a:t>
            </a:r>
            <a:r>
              <a:rPr lang="en-US" altLang="zh-HK" sz="2800" b="0" dirty="0">
                <a:solidFill>
                  <a:srgbClr val="000000"/>
                </a:solidFill>
                <a:effectLst/>
                <a:highlight>
                  <a:srgbClr val="FFFFFF"/>
                </a:highlight>
                <a:latin typeface="Consolas" panose="020B0609020204030204" pitchFamily="49" charset="0"/>
              </a:rPr>
              <a:t>} {</a:t>
            </a:r>
            <a:r>
              <a:rPr lang="en-US" altLang="zh-HK" sz="2800" b="0" dirty="0">
                <a:solidFill>
                  <a:srgbClr val="0000FF"/>
                </a:solidFill>
                <a:effectLst/>
                <a:highlight>
                  <a:srgbClr val="FFFFFF"/>
                </a:highlight>
                <a:latin typeface="Consolas" panose="020B0609020204030204" pitchFamily="49" charset="0"/>
              </a:rPr>
              <a:t>INSERT</a:t>
            </a:r>
            <a:r>
              <a:rPr lang="en-US" altLang="zh-HK" sz="2800" b="0" dirty="0">
                <a:solidFill>
                  <a:srgbClr val="000000"/>
                </a:solidFill>
                <a:effectLst/>
                <a:highlight>
                  <a:srgbClr val="FFFFFF"/>
                </a:highlight>
                <a:latin typeface="Consolas" panose="020B0609020204030204" pitchFamily="49" charset="0"/>
              </a:rPr>
              <a:t> | </a:t>
            </a:r>
            <a:r>
              <a:rPr lang="en-US" altLang="zh-HK" sz="2800" b="0" dirty="0">
                <a:solidFill>
                  <a:srgbClr val="0000FF"/>
                </a:solidFill>
                <a:effectLst/>
                <a:highlight>
                  <a:srgbClr val="FFFFFF"/>
                </a:highlight>
                <a:latin typeface="Consolas" panose="020B0609020204030204" pitchFamily="49" charset="0"/>
              </a:rPr>
              <a:t>UPDATE</a:t>
            </a:r>
            <a:r>
              <a:rPr lang="en-US" altLang="zh-HK" sz="2800" b="0" dirty="0">
                <a:solidFill>
                  <a:srgbClr val="000000"/>
                </a:solidFill>
                <a:effectLst/>
                <a:highlight>
                  <a:srgbClr val="FFFFFF"/>
                </a:highlight>
                <a:latin typeface="Consolas" panose="020B0609020204030204" pitchFamily="49" charset="0"/>
              </a:rPr>
              <a:t> | </a:t>
            </a:r>
            <a:r>
              <a:rPr lang="en-US" altLang="zh-HK" sz="2800" b="0" dirty="0">
                <a:solidFill>
                  <a:srgbClr val="0000FF"/>
                </a:solidFill>
                <a:effectLst/>
                <a:highlight>
                  <a:srgbClr val="FFFFFF"/>
                </a:highlight>
                <a:latin typeface="Consolas" panose="020B0609020204030204" pitchFamily="49" charset="0"/>
              </a:rPr>
              <a:t>DELETE</a:t>
            </a:r>
            <a:r>
              <a:rPr lang="en-US" altLang="zh-HK" sz="2800" b="0" dirty="0">
                <a:solidFill>
                  <a:srgbClr val="000000"/>
                </a:solidFill>
                <a:effectLst/>
                <a:highlight>
                  <a:srgbClr val="FFFFFF"/>
                </a:highlight>
                <a:latin typeface="Consolas" panose="020B0609020204030204" pitchFamily="49" charset="0"/>
              </a:rPr>
              <a:t>}</a:t>
            </a:r>
          </a:p>
          <a:p>
            <a:r>
              <a:rPr lang="en-US" altLang="zh-HK" sz="2800" b="0" dirty="0">
                <a:solidFill>
                  <a:srgbClr val="0000FF"/>
                </a:solidFill>
                <a:effectLst/>
                <a:highlight>
                  <a:srgbClr val="FFFFFF"/>
                </a:highlight>
                <a:latin typeface="Consolas" panose="020B0609020204030204" pitchFamily="49" charset="0"/>
              </a:rPr>
              <a:t>ON</a:t>
            </a:r>
            <a:r>
              <a:rPr lang="en-US" altLang="zh-HK" sz="2800" b="0" dirty="0">
                <a:solidFill>
                  <a:srgbClr val="000000"/>
                </a:solidFill>
                <a:effectLst/>
                <a:highlight>
                  <a:srgbClr val="FFFFFF"/>
                </a:highlight>
                <a:latin typeface="Consolas" panose="020B0609020204030204" pitchFamily="49" charset="0"/>
              </a:rPr>
              <a:t> </a:t>
            </a:r>
            <a:r>
              <a:rPr lang="en-US" altLang="zh-HK" sz="2800" b="0" dirty="0" err="1">
                <a:solidFill>
                  <a:srgbClr val="000000"/>
                </a:solidFill>
                <a:effectLst/>
                <a:highlight>
                  <a:srgbClr val="FFFFFF"/>
                </a:highlight>
                <a:latin typeface="Consolas" panose="020B0609020204030204" pitchFamily="49" charset="0"/>
              </a:rPr>
              <a:t>table_name</a:t>
            </a:r>
            <a:endParaRPr lang="en-US" altLang="zh-HK" sz="2800" b="0" dirty="0">
              <a:solidFill>
                <a:srgbClr val="000000"/>
              </a:solidFill>
              <a:effectLst/>
              <a:highlight>
                <a:srgbClr val="FFFFFF"/>
              </a:highlight>
              <a:latin typeface="Consolas" panose="020B0609020204030204" pitchFamily="49" charset="0"/>
            </a:endParaRPr>
          </a:p>
          <a:p>
            <a:r>
              <a:rPr lang="en-US" altLang="zh-HK" sz="2800" b="0" dirty="0">
                <a:solidFill>
                  <a:srgbClr val="0000FF"/>
                </a:solidFill>
                <a:effectLst/>
                <a:highlight>
                  <a:srgbClr val="FFFFFF"/>
                </a:highlight>
                <a:latin typeface="Consolas" panose="020B0609020204030204" pitchFamily="49" charset="0"/>
              </a:rPr>
              <a:t>FOR</a:t>
            </a:r>
            <a:r>
              <a:rPr lang="en-US" altLang="zh-HK" sz="2800" b="0" dirty="0">
                <a:solidFill>
                  <a:srgbClr val="000000"/>
                </a:solidFill>
                <a:effectLst/>
                <a:highlight>
                  <a:srgbClr val="FFFFFF"/>
                </a:highlight>
                <a:latin typeface="Consolas" panose="020B0609020204030204" pitchFamily="49" charset="0"/>
              </a:rPr>
              <a:t> EACH </a:t>
            </a:r>
            <a:r>
              <a:rPr lang="en-US" altLang="zh-HK" sz="2800" b="0" dirty="0">
                <a:solidFill>
                  <a:srgbClr val="0000FF"/>
                </a:solidFill>
                <a:effectLst/>
                <a:highlight>
                  <a:srgbClr val="FFFFFF"/>
                </a:highlight>
                <a:latin typeface="Consolas" panose="020B0609020204030204" pitchFamily="49" charset="0"/>
              </a:rPr>
              <a:t>ROW</a:t>
            </a:r>
            <a:endParaRPr lang="en-US" altLang="zh-HK" sz="2800" b="0" dirty="0">
              <a:solidFill>
                <a:srgbClr val="000000"/>
              </a:solidFill>
              <a:effectLst/>
              <a:highlight>
                <a:srgbClr val="FFFFFF"/>
              </a:highlight>
              <a:latin typeface="Consolas" panose="020B0609020204030204" pitchFamily="49" charset="0"/>
            </a:endParaRPr>
          </a:p>
          <a:p>
            <a:r>
              <a:rPr lang="en-US" altLang="zh-HK" sz="2800" b="0" dirty="0">
                <a:solidFill>
                  <a:srgbClr val="0000FF"/>
                </a:solidFill>
                <a:effectLst/>
                <a:highlight>
                  <a:srgbClr val="FFFFFF"/>
                </a:highlight>
                <a:latin typeface="Consolas" panose="020B0609020204030204" pitchFamily="49" charset="0"/>
              </a:rPr>
              <a:t>BEGIN</a:t>
            </a:r>
            <a:endParaRPr lang="en-US" altLang="zh-HK" sz="2800" b="0" dirty="0">
              <a:solidFill>
                <a:srgbClr val="000000"/>
              </a:solidFill>
              <a:effectLst/>
              <a:highlight>
                <a:srgbClr val="FFFFFF"/>
              </a:highlight>
              <a:latin typeface="Consolas" panose="020B0609020204030204" pitchFamily="49" charset="0"/>
            </a:endParaRPr>
          </a:p>
          <a:p>
            <a:r>
              <a:rPr lang="en-US" altLang="zh-HK" sz="2800" b="0" dirty="0">
                <a:solidFill>
                  <a:srgbClr val="000000"/>
                </a:solidFill>
                <a:effectLst/>
                <a:highlight>
                  <a:srgbClr val="FFFFFF"/>
                </a:highlight>
                <a:latin typeface="Consolas" panose="020B0609020204030204" pitchFamily="49" charset="0"/>
              </a:rPr>
              <a:t> </a:t>
            </a:r>
            <a:r>
              <a:rPr lang="en-US" altLang="zh-HK" sz="2800" b="0" dirty="0">
                <a:solidFill>
                  <a:srgbClr val="008000"/>
                </a:solidFill>
                <a:effectLst/>
                <a:highlight>
                  <a:srgbClr val="FFFFFF"/>
                </a:highlight>
                <a:latin typeface="Consolas" panose="020B0609020204030204" pitchFamily="49" charset="0"/>
              </a:rPr>
              <a:t>-- Trigger body (SQL statements) </a:t>
            </a:r>
            <a:endParaRPr lang="en-US" altLang="zh-HK" sz="2800" b="0" dirty="0">
              <a:solidFill>
                <a:srgbClr val="000000"/>
              </a:solidFill>
              <a:effectLst/>
              <a:highlight>
                <a:srgbClr val="FFFFFF"/>
              </a:highlight>
              <a:latin typeface="Consolas" panose="020B0609020204030204" pitchFamily="49" charset="0"/>
            </a:endParaRPr>
          </a:p>
          <a:p>
            <a:r>
              <a:rPr lang="en-US" altLang="zh-HK" sz="2800" b="0" dirty="0">
                <a:solidFill>
                  <a:srgbClr val="0000FF"/>
                </a:solidFill>
                <a:effectLst/>
                <a:highlight>
                  <a:srgbClr val="FFFFFF"/>
                </a:highlight>
                <a:latin typeface="Consolas" panose="020B0609020204030204" pitchFamily="49" charset="0"/>
              </a:rPr>
              <a:t>END</a:t>
            </a:r>
            <a:r>
              <a:rPr lang="en-US" altLang="zh-HK" sz="2800" b="0" dirty="0">
                <a:solidFill>
                  <a:srgbClr val="000000"/>
                </a:solidFill>
                <a:effectLst/>
                <a:highlight>
                  <a:srgbClr val="FFFFFF"/>
                </a:highlight>
                <a:latin typeface="Consolas" panose="020B0609020204030204" pitchFamily="49" charset="0"/>
              </a:rPr>
              <a:t>;</a:t>
            </a:r>
          </a:p>
          <a:p>
            <a:r>
              <a:rPr lang="en-US" altLang="zh-HK" sz="2800" b="0" dirty="0">
                <a:solidFill>
                  <a:srgbClr val="008000"/>
                </a:solidFill>
                <a:effectLst/>
                <a:highlight>
                  <a:srgbClr val="FFFFFF"/>
                </a:highlight>
                <a:latin typeface="Consolas" panose="020B0609020204030204" pitchFamily="49" charset="0"/>
              </a:rPr>
              <a:t>-- Source : https://www.mysqltutorial.org/create-the-first-trigger-in-mysql.aspx</a:t>
            </a:r>
            <a:endParaRPr lang="en-US" altLang="zh-HK" sz="2800"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881465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448265"/>
            <a:ext cx="7962899" cy="1015663"/>
          </a:xfrm>
          <a:prstGeom prst="rect">
            <a:avLst/>
          </a:prstGeom>
          <a:noFill/>
        </p:spPr>
        <p:txBody>
          <a:bodyPr wrap="square">
            <a:spAutoFit/>
          </a:bodyPr>
          <a:lstStyle/>
          <a:p>
            <a:r>
              <a:rPr lang="en-US" altLang="zh-HK" sz="6000" dirty="0">
                <a:latin typeface="DM Serif Display" pitchFamily="2" charset="0"/>
              </a:rPr>
              <a:t>MySQL trigger</a:t>
            </a:r>
            <a:endParaRPr lang="zh-HK" altLang="en-US" sz="6000" dirty="0">
              <a:latin typeface="DM Serif Display" pitchFamily="2" charset="0"/>
            </a:endParaRP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42</a:t>
            </a:fld>
            <a:endParaRPr lang="en-US" sz="2200" dirty="0">
              <a:solidFill>
                <a:schemeClr val="bg1"/>
              </a:solidFill>
              <a:latin typeface="Nunito Sans Semi-Bold" panose="02010600030101010101" charset="0"/>
            </a:endParaRPr>
          </a:p>
        </p:txBody>
      </p:sp>
      <p:sp>
        <p:nvSpPr>
          <p:cNvPr id="4" name="TextBox 3">
            <a:extLst>
              <a:ext uri="{FF2B5EF4-FFF2-40B4-BE49-F238E27FC236}">
                <a16:creationId xmlns:a16="http://schemas.microsoft.com/office/drawing/2014/main" id="{C6EE9F40-9410-F6E1-D3A3-24AB54122505}"/>
              </a:ext>
            </a:extLst>
          </p:cNvPr>
          <p:cNvSpPr txBox="1"/>
          <p:nvPr/>
        </p:nvSpPr>
        <p:spPr>
          <a:xfrm>
            <a:off x="228600" y="2743963"/>
            <a:ext cx="17830800" cy="6678751"/>
          </a:xfrm>
          <a:prstGeom prst="rect">
            <a:avLst/>
          </a:prstGeom>
          <a:noFill/>
        </p:spPr>
        <p:txBody>
          <a:bodyPr wrap="square">
            <a:spAutoFit/>
          </a:bodyPr>
          <a:lstStyle/>
          <a:p>
            <a:pPr>
              <a:lnSpc>
                <a:spcPct val="150000"/>
              </a:lnSpc>
            </a:pPr>
            <a:r>
              <a:rPr lang="en-US" altLang="zh-HK" sz="3200" b="1" dirty="0">
                <a:latin typeface="Nunito Sans" pitchFamily="2" charset="0"/>
              </a:rPr>
              <a:t>Timing:</a:t>
            </a:r>
          </a:p>
          <a:p>
            <a:pPr marL="457200" indent="-457200">
              <a:lnSpc>
                <a:spcPct val="150000"/>
              </a:lnSpc>
              <a:buFont typeface="Arial" panose="020B0604020202020204" pitchFamily="34" charset="0"/>
              <a:buChar char="•"/>
            </a:pPr>
            <a:r>
              <a:rPr lang="en-US" altLang="zh-HK" sz="3200" dirty="0">
                <a:latin typeface="Nunito Sans" pitchFamily="2" charset="0"/>
              </a:rPr>
              <a:t>BEFORE: Trigger executes before the event (can modify data or prevent the event itself).</a:t>
            </a:r>
          </a:p>
          <a:p>
            <a:pPr marL="457200" indent="-457200">
              <a:lnSpc>
                <a:spcPct val="150000"/>
              </a:lnSpc>
              <a:buFont typeface="Arial" panose="020B0604020202020204" pitchFamily="34" charset="0"/>
              <a:buChar char="•"/>
            </a:pPr>
            <a:r>
              <a:rPr lang="en-US" altLang="zh-HK" sz="3200" dirty="0">
                <a:latin typeface="Nunito Sans" pitchFamily="2" charset="0"/>
              </a:rPr>
              <a:t>AFTER: Trigger executes after the event (useful for logging, cascading updates, etc.).</a:t>
            </a:r>
          </a:p>
          <a:p>
            <a:pPr marL="457200" indent="-457200">
              <a:lnSpc>
                <a:spcPct val="150000"/>
              </a:lnSpc>
              <a:buFont typeface="Arial" panose="020B0604020202020204" pitchFamily="34" charset="0"/>
              <a:buChar char="•"/>
            </a:pPr>
            <a:endParaRPr lang="en-US" altLang="zh-HK" sz="3200" dirty="0">
              <a:latin typeface="Nunito Sans" pitchFamily="2" charset="0"/>
            </a:endParaRPr>
          </a:p>
          <a:p>
            <a:pPr>
              <a:lnSpc>
                <a:spcPct val="150000"/>
              </a:lnSpc>
            </a:pPr>
            <a:r>
              <a:rPr lang="en-US" altLang="zh-HK" sz="3200" b="1" dirty="0">
                <a:latin typeface="Nunito Sans" pitchFamily="2" charset="0"/>
              </a:rPr>
              <a:t>Functionality:</a:t>
            </a:r>
          </a:p>
          <a:p>
            <a:pPr marL="457200" indent="-457200">
              <a:lnSpc>
                <a:spcPct val="150000"/>
              </a:lnSpc>
              <a:buFont typeface="Arial" panose="020B0604020202020204" pitchFamily="34" charset="0"/>
              <a:buChar char="•"/>
            </a:pPr>
            <a:r>
              <a:rPr lang="en-US" altLang="zh-HK" sz="3200" dirty="0">
                <a:latin typeface="Nunito Sans" pitchFamily="2" charset="0"/>
              </a:rPr>
              <a:t>Data validation: Ensure data adheres to specific rules (e.g., minimum price, valid email format).</a:t>
            </a:r>
          </a:p>
          <a:p>
            <a:pPr marL="457200" indent="-457200">
              <a:lnSpc>
                <a:spcPct val="150000"/>
              </a:lnSpc>
              <a:buFont typeface="Arial" panose="020B0604020202020204" pitchFamily="34" charset="0"/>
              <a:buChar char="•"/>
            </a:pPr>
            <a:r>
              <a:rPr lang="en-US" altLang="zh-HK" sz="3200" dirty="0">
                <a:latin typeface="Nunito Sans" pitchFamily="2" charset="0"/>
              </a:rPr>
              <a:t>Auditing: Keep track of changes made to the table for record-keeping purposes.</a:t>
            </a:r>
          </a:p>
          <a:p>
            <a:pPr marL="457200" indent="-457200">
              <a:lnSpc>
                <a:spcPct val="150000"/>
              </a:lnSpc>
              <a:buFont typeface="Arial" panose="020B0604020202020204" pitchFamily="34" charset="0"/>
              <a:buChar char="•"/>
            </a:pPr>
            <a:r>
              <a:rPr lang="en-US" altLang="zh-HK" sz="3200" dirty="0">
                <a:latin typeface="Nunito Sans" pitchFamily="2" charset="0"/>
              </a:rPr>
              <a:t>Cascading updates: Automatically update related tables when changes occur in one table.</a:t>
            </a:r>
          </a:p>
          <a:p>
            <a:pPr marL="457200" indent="-457200">
              <a:lnSpc>
                <a:spcPct val="150000"/>
              </a:lnSpc>
              <a:buFont typeface="Arial" panose="020B0604020202020204" pitchFamily="34" charset="0"/>
              <a:buChar char="•"/>
            </a:pPr>
            <a:r>
              <a:rPr lang="en-US" altLang="zh-HK" sz="3200" dirty="0">
                <a:latin typeface="Nunito Sans" pitchFamily="2" charset="0"/>
              </a:rPr>
              <a:t>Custom actions: Perform any other tasks based on your application’s logic.</a:t>
            </a:r>
            <a:endParaRPr lang="zh-HK" altLang="en-US" sz="3200" dirty="0">
              <a:latin typeface="Nunito Sans" pitchFamily="2" charset="0"/>
            </a:endParaRPr>
          </a:p>
        </p:txBody>
      </p:sp>
    </p:spTree>
    <p:extLst>
      <p:ext uri="{BB962C8B-B14F-4D97-AF65-F5344CB8AC3E}">
        <p14:creationId xmlns:p14="http://schemas.microsoft.com/office/powerpoint/2010/main" val="3032595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448265"/>
            <a:ext cx="7962899" cy="1015663"/>
          </a:xfrm>
          <a:prstGeom prst="rect">
            <a:avLst/>
          </a:prstGeom>
          <a:noFill/>
        </p:spPr>
        <p:txBody>
          <a:bodyPr wrap="square">
            <a:spAutoFit/>
          </a:bodyPr>
          <a:lstStyle/>
          <a:p>
            <a:r>
              <a:rPr lang="en-US" altLang="zh-HK" sz="6000" dirty="0">
                <a:latin typeface="DM Serif Display" pitchFamily="2" charset="0"/>
              </a:rPr>
              <a:t>MySQL trigger</a:t>
            </a:r>
            <a:endParaRPr lang="zh-HK" altLang="en-US" sz="6000" dirty="0">
              <a:latin typeface="DM Serif Display" pitchFamily="2" charset="0"/>
            </a:endParaRP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43</a:t>
            </a:fld>
            <a:endParaRPr lang="en-US" sz="2200" dirty="0">
              <a:solidFill>
                <a:schemeClr val="bg1"/>
              </a:solidFill>
              <a:latin typeface="Nunito Sans Semi-Bold" panose="02010600030101010101" charset="0"/>
            </a:endParaRPr>
          </a:p>
        </p:txBody>
      </p:sp>
      <p:sp>
        <p:nvSpPr>
          <p:cNvPr id="4" name="TextBox 3">
            <a:extLst>
              <a:ext uri="{FF2B5EF4-FFF2-40B4-BE49-F238E27FC236}">
                <a16:creationId xmlns:a16="http://schemas.microsoft.com/office/drawing/2014/main" id="{C6EE9F40-9410-F6E1-D3A3-24AB54122505}"/>
              </a:ext>
            </a:extLst>
          </p:cNvPr>
          <p:cNvSpPr txBox="1"/>
          <p:nvPr/>
        </p:nvSpPr>
        <p:spPr>
          <a:xfrm>
            <a:off x="1219198" y="2981885"/>
            <a:ext cx="16040101" cy="4462760"/>
          </a:xfrm>
          <a:prstGeom prst="rect">
            <a:avLst/>
          </a:prstGeom>
          <a:noFill/>
        </p:spPr>
        <p:txBody>
          <a:bodyPr wrap="square">
            <a:spAutoFit/>
          </a:bodyPr>
          <a:lstStyle/>
          <a:p>
            <a:pPr>
              <a:lnSpc>
                <a:spcPct val="150000"/>
              </a:lnSpc>
            </a:pPr>
            <a:r>
              <a:rPr lang="en-US" altLang="zh-HK" sz="3200" b="1" dirty="0">
                <a:latin typeface="Nunito Sans" pitchFamily="2" charset="0"/>
              </a:rPr>
              <a:t>Considerations:</a:t>
            </a:r>
          </a:p>
          <a:p>
            <a:pPr marL="457200" indent="-457200">
              <a:lnSpc>
                <a:spcPct val="150000"/>
              </a:lnSpc>
              <a:buFont typeface="Arial" panose="020B0604020202020204" pitchFamily="34" charset="0"/>
              <a:buChar char="•"/>
            </a:pPr>
            <a:r>
              <a:rPr lang="en-US" altLang="zh-HK" sz="3200" b="1" dirty="0">
                <a:latin typeface="Nunito Sans" pitchFamily="2" charset="0"/>
              </a:rPr>
              <a:t>Performance: </a:t>
            </a:r>
          </a:p>
          <a:p>
            <a:pPr lvl="2">
              <a:lnSpc>
                <a:spcPct val="150000"/>
              </a:lnSpc>
            </a:pPr>
            <a:r>
              <a:rPr lang="en-US" altLang="zh-HK" sz="3200" dirty="0">
                <a:latin typeface="Nunito Sans" pitchFamily="2" charset="0"/>
              </a:rPr>
              <a:t>Triggers can add overhead, so use them judiciously when other approaches might be more efficient.</a:t>
            </a:r>
          </a:p>
          <a:p>
            <a:pPr marL="457200" indent="-457200">
              <a:lnSpc>
                <a:spcPct val="150000"/>
              </a:lnSpc>
              <a:buFont typeface="Arial" panose="020B0604020202020204" pitchFamily="34" charset="0"/>
              <a:buChar char="•"/>
            </a:pPr>
            <a:r>
              <a:rPr lang="en-US" altLang="zh-HK" sz="3200" b="1" dirty="0">
                <a:latin typeface="Nunito Sans" pitchFamily="2" charset="0"/>
              </a:rPr>
              <a:t>Complexity: </a:t>
            </a:r>
          </a:p>
          <a:p>
            <a:pPr lvl="2">
              <a:lnSpc>
                <a:spcPct val="150000"/>
              </a:lnSpc>
            </a:pPr>
            <a:r>
              <a:rPr lang="en-US" altLang="zh-HK" sz="3200" dirty="0">
                <a:latin typeface="Nunito Sans" pitchFamily="2" charset="0"/>
              </a:rPr>
              <a:t>Triggers can become complex, so write them clearly and maintain them carefully.</a:t>
            </a:r>
            <a:endParaRPr lang="zh-HK" altLang="en-US" sz="3200" dirty="0">
              <a:latin typeface="Nunito Sans" pitchFamily="2" charset="0"/>
            </a:endParaRPr>
          </a:p>
        </p:txBody>
      </p:sp>
      <p:sp>
        <p:nvSpPr>
          <p:cNvPr id="3" name="TextBox 2">
            <a:extLst>
              <a:ext uri="{FF2B5EF4-FFF2-40B4-BE49-F238E27FC236}">
                <a16:creationId xmlns:a16="http://schemas.microsoft.com/office/drawing/2014/main" id="{59040F39-42A0-0481-2564-365507BE18A5}"/>
              </a:ext>
            </a:extLst>
          </p:cNvPr>
          <p:cNvSpPr txBox="1"/>
          <p:nvPr/>
        </p:nvSpPr>
        <p:spPr>
          <a:xfrm>
            <a:off x="8115299" y="8926200"/>
            <a:ext cx="9144000" cy="369332"/>
          </a:xfrm>
          <a:prstGeom prst="rect">
            <a:avLst/>
          </a:prstGeom>
          <a:noFill/>
        </p:spPr>
        <p:txBody>
          <a:bodyPr wrap="square">
            <a:spAutoFit/>
          </a:bodyPr>
          <a:lstStyle/>
          <a:p>
            <a:pPr algn="r"/>
            <a:r>
              <a:rPr lang="en-US" altLang="zh-HK" dirty="0">
                <a:hlinkClick r:id="rId4"/>
              </a:rPr>
              <a:t>MySQL :: MySQL 8.4 Reference Manual :: 27.3.1 Trigger Syntax and Examples</a:t>
            </a:r>
            <a:endParaRPr lang="zh-HK" altLang="en-US" dirty="0"/>
          </a:p>
        </p:txBody>
      </p:sp>
    </p:spTree>
    <p:extLst>
      <p:ext uri="{BB962C8B-B14F-4D97-AF65-F5344CB8AC3E}">
        <p14:creationId xmlns:p14="http://schemas.microsoft.com/office/powerpoint/2010/main" val="1906627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1696700" cy="1015663"/>
          </a:xfrm>
          <a:prstGeom prst="rect">
            <a:avLst/>
          </a:prstGeom>
          <a:noFill/>
        </p:spPr>
        <p:txBody>
          <a:bodyPr wrap="square">
            <a:spAutoFit/>
          </a:bodyPr>
          <a:lstStyle/>
          <a:p>
            <a:r>
              <a:rPr lang="en-US" altLang="zh-HK" sz="6000" dirty="0">
                <a:latin typeface="DM Serif Display" pitchFamily="2" charset="0"/>
              </a:rPr>
              <a:t>MySQL trigger - Example</a:t>
            </a:r>
            <a:endParaRPr lang="zh-HK" altLang="en-US" sz="6000" dirty="0">
              <a:latin typeface="DM Serif Display" pitchFamily="2" charset="0"/>
            </a:endParaRP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44</a:t>
            </a:fld>
            <a:endParaRPr lang="en-US" sz="2200" dirty="0">
              <a:solidFill>
                <a:schemeClr val="bg1"/>
              </a:solidFill>
              <a:latin typeface="Nunito Sans Semi-Bold" panose="02010600030101010101" charset="0"/>
            </a:endParaRPr>
          </a:p>
        </p:txBody>
      </p:sp>
      <p:sp>
        <p:nvSpPr>
          <p:cNvPr id="4" name="TextBox 3">
            <a:extLst>
              <a:ext uri="{FF2B5EF4-FFF2-40B4-BE49-F238E27FC236}">
                <a16:creationId xmlns:a16="http://schemas.microsoft.com/office/drawing/2014/main" id="{E33B9717-09FC-A0D2-EB6C-B30EE46A010D}"/>
              </a:ext>
            </a:extLst>
          </p:cNvPr>
          <p:cNvSpPr txBox="1"/>
          <p:nvPr/>
        </p:nvSpPr>
        <p:spPr>
          <a:xfrm>
            <a:off x="1032244" y="5725680"/>
            <a:ext cx="14323060" cy="584775"/>
          </a:xfrm>
          <a:prstGeom prst="rect">
            <a:avLst/>
          </a:prstGeom>
          <a:noFill/>
        </p:spPr>
        <p:txBody>
          <a:bodyPr wrap="square">
            <a:spAutoFit/>
          </a:bodyPr>
          <a:lstStyle/>
          <a:p>
            <a:r>
              <a:rPr lang="en-US" altLang="zh-HK" sz="3200" b="1" dirty="0">
                <a:latin typeface="Nunito Sans Semi-Bold" panose="02010600030101010101" charset="0"/>
              </a:rPr>
              <a:t>Trigger Design: </a:t>
            </a:r>
            <a:r>
              <a:rPr lang="en-US" altLang="zh-HK" sz="3200" dirty="0">
                <a:latin typeface="Nunito Sans Semi-Bold" panose="02010600030101010101" charset="0"/>
              </a:rPr>
              <a:t> Update Pet Count on Pet Insertion or Deletion</a:t>
            </a:r>
          </a:p>
        </p:txBody>
      </p:sp>
      <p:sp>
        <p:nvSpPr>
          <p:cNvPr id="7" name="TextBox 6">
            <a:extLst>
              <a:ext uri="{FF2B5EF4-FFF2-40B4-BE49-F238E27FC236}">
                <a16:creationId xmlns:a16="http://schemas.microsoft.com/office/drawing/2014/main" id="{14C8C461-989D-EE16-96E8-CC2A8D49DF68}"/>
              </a:ext>
            </a:extLst>
          </p:cNvPr>
          <p:cNvSpPr txBox="1"/>
          <p:nvPr/>
        </p:nvSpPr>
        <p:spPr>
          <a:xfrm>
            <a:off x="1032245" y="6574248"/>
            <a:ext cx="16089322" cy="2623795"/>
          </a:xfrm>
          <a:prstGeom prst="rect">
            <a:avLst/>
          </a:prstGeom>
          <a:noFill/>
        </p:spPr>
        <p:txBody>
          <a:bodyPr wrap="square">
            <a:spAutoFit/>
          </a:bodyPr>
          <a:lstStyle/>
          <a:p>
            <a:pPr>
              <a:lnSpc>
                <a:spcPct val="150000"/>
              </a:lnSpc>
            </a:pPr>
            <a:r>
              <a:rPr lang="en-US" altLang="zh-HK" sz="2800" b="1" dirty="0">
                <a:latin typeface="Nunito Sans" pitchFamily="2" charset="0"/>
              </a:rPr>
              <a:t>Trigger 1 (</a:t>
            </a:r>
            <a:r>
              <a:rPr lang="en-US" altLang="zh-HK" sz="2800" b="1" dirty="0" err="1">
                <a:latin typeface="Nunito Sans" pitchFamily="2" charset="0"/>
              </a:rPr>
              <a:t>after_pet_insert</a:t>
            </a:r>
            <a:r>
              <a:rPr lang="en-US" altLang="zh-HK" sz="2800" b="1" dirty="0">
                <a:latin typeface="Nunito Sans" pitchFamily="2" charset="0"/>
              </a:rPr>
              <a:t>):</a:t>
            </a:r>
          </a:p>
          <a:p>
            <a:pPr marL="914400" lvl="1" indent="-457200">
              <a:lnSpc>
                <a:spcPct val="150000"/>
              </a:lnSpc>
              <a:buFont typeface="Arial" panose="020B0604020202020204" pitchFamily="34" charset="0"/>
              <a:buChar char="•"/>
            </a:pPr>
            <a:r>
              <a:rPr lang="en-US" altLang="zh-HK" sz="2800" dirty="0">
                <a:latin typeface="Nunito Sans" pitchFamily="2" charset="0"/>
              </a:rPr>
              <a:t>This trigger increases the ‘</a:t>
            </a:r>
            <a:r>
              <a:rPr lang="en-US" altLang="zh-HK" sz="2800" dirty="0" err="1">
                <a:latin typeface="Nunito Sans" pitchFamily="2" charset="0"/>
              </a:rPr>
              <a:t>pet_count</a:t>
            </a:r>
            <a:r>
              <a:rPr lang="en-US" altLang="zh-HK" sz="2800" dirty="0">
                <a:latin typeface="Nunito Sans" pitchFamily="2" charset="0"/>
              </a:rPr>
              <a:t>’ in the "owners" table when a new pet is added.</a:t>
            </a:r>
          </a:p>
          <a:p>
            <a:pPr>
              <a:lnSpc>
                <a:spcPct val="150000"/>
              </a:lnSpc>
            </a:pPr>
            <a:r>
              <a:rPr lang="en-US" altLang="zh-HK" sz="2800" b="1" dirty="0">
                <a:latin typeface="Nunito Sans" pitchFamily="2" charset="0"/>
              </a:rPr>
              <a:t>Trigger 2 (</a:t>
            </a:r>
            <a:r>
              <a:rPr lang="en-US" altLang="zh-HK" sz="2800" b="1" dirty="0" err="1">
                <a:latin typeface="Nunito Sans" pitchFamily="2" charset="0"/>
              </a:rPr>
              <a:t>after_pet_delete</a:t>
            </a:r>
            <a:r>
              <a:rPr lang="en-US" altLang="zh-HK" sz="2800" b="1" dirty="0">
                <a:latin typeface="Nunito Sans" pitchFamily="2" charset="0"/>
              </a:rPr>
              <a:t>): </a:t>
            </a:r>
          </a:p>
          <a:p>
            <a:pPr marL="914400" lvl="1" indent="-457200">
              <a:lnSpc>
                <a:spcPct val="150000"/>
              </a:lnSpc>
              <a:buFont typeface="Arial" panose="020B0604020202020204" pitchFamily="34" charset="0"/>
              <a:buChar char="•"/>
            </a:pPr>
            <a:r>
              <a:rPr lang="en-US" altLang="zh-HK" sz="2800" dirty="0">
                <a:latin typeface="Nunito Sans" pitchFamily="2" charset="0"/>
              </a:rPr>
              <a:t>This trigger decreases the ‘</a:t>
            </a:r>
            <a:r>
              <a:rPr lang="en-US" altLang="zh-HK" sz="2800" dirty="0" err="1">
                <a:latin typeface="Nunito Sans" pitchFamily="2" charset="0"/>
              </a:rPr>
              <a:t>pet_count</a:t>
            </a:r>
            <a:r>
              <a:rPr lang="en-US" altLang="zh-HK" sz="2800" dirty="0">
                <a:latin typeface="Nunito Sans" pitchFamily="2" charset="0"/>
              </a:rPr>
              <a:t>’ in the "owners" table when a pet is deleted.</a:t>
            </a:r>
            <a:endParaRPr lang="zh-HK" altLang="en-US" sz="2800" dirty="0">
              <a:latin typeface="Nunito Sans" pitchFamily="2" charset="0"/>
            </a:endParaRPr>
          </a:p>
        </p:txBody>
      </p:sp>
      <p:sp>
        <p:nvSpPr>
          <p:cNvPr id="16" name="TextBox 15">
            <a:extLst>
              <a:ext uri="{FF2B5EF4-FFF2-40B4-BE49-F238E27FC236}">
                <a16:creationId xmlns:a16="http://schemas.microsoft.com/office/drawing/2014/main" id="{44123EF9-87C1-326A-5240-1499AC399BF7}"/>
              </a:ext>
            </a:extLst>
          </p:cNvPr>
          <p:cNvSpPr txBox="1"/>
          <p:nvPr/>
        </p:nvSpPr>
        <p:spPr>
          <a:xfrm>
            <a:off x="1007806" y="2907343"/>
            <a:ext cx="16113760" cy="2554545"/>
          </a:xfrm>
          <a:prstGeom prst="rect">
            <a:avLst/>
          </a:prstGeom>
          <a:noFill/>
        </p:spPr>
        <p:txBody>
          <a:bodyPr wrap="square">
            <a:spAutoFit/>
          </a:bodyPr>
          <a:lstStyle/>
          <a:p>
            <a:r>
              <a:rPr lang="en-US" altLang="zh-HK" sz="3200" b="1" dirty="0">
                <a:latin typeface="Nunito Sans" pitchFamily="2" charset="0"/>
              </a:rPr>
              <a:t>Scenario: Automatic Update of Pet Count in the Owners Table</a:t>
            </a:r>
          </a:p>
          <a:p>
            <a:endParaRPr lang="en-US" altLang="zh-HK" sz="3200" dirty="0">
              <a:latin typeface="Nunito Sans" pitchFamily="2" charset="0"/>
            </a:endParaRPr>
          </a:p>
          <a:p>
            <a:r>
              <a:rPr lang="en-US" altLang="zh-HK" sz="3200" dirty="0">
                <a:latin typeface="Nunito Sans" pitchFamily="2" charset="0"/>
              </a:rPr>
              <a:t>Suppose you want to keep track of the number of pets each owner has in the "owners" table. To achieve this, you can create triggers that automatically update a ‘</a:t>
            </a:r>
            <a:r>
              <a:rPr lang="en-US" altLang="zh-HK" sz="3200" dirty="0" err="1">
                <a:latin typeface="Nunito Sans" pitchFamily="2" charset="0"/>
              </a:rPr>
              <a:t>pet_count</a:t>
            </a:r>
            <a:r>
              <a:rPr lang="en-US" altLang="zh-HK" sz="3200" dirty="0">
                <a:latin typeface="Nunito Sans" pitchFamily="2" charset="0"/>
              </a:rPr>
              <a:t>’ column in the "owners" table whenever a pet is added or removed.</a:t>
            </a:r>
            <a:endParaRPr lang="zh-HK" altLang="en-US" sz="3200" dirty="0">
              <a:latin typeface="Nunito Sans" pitchFamily="2" charset="0"/>
            </a:endParaRPr>
          </a:p>
        </p:txBody>
      </p:sp>
    </p:spTree>
    <p:extLst>
      <p:ext uri="{BB962C8B-B14F-4D97-AF65-F5344CB8AC3E}">
        <p14:creationId xmlns:p14="http://schemas.microsoft.com/office/powerpoint/2010/main" val="1977946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1696700" cy="1015663"/>
          </a:xfrm>
          <a:prstGeom prst="rect">
            <a:avLst/>
          </a:prstGeom>
          <a:noFill/>
        </p:spPr>
        <p:txBody>
          <a:bodyPr wrap="square">
            <a:spAutoFit/>
          </a:bodyPr>
          <a:lstStyle/>
          <a:p>
            <a:r>
              <a:rPr lang="en-US" altLang="zh-HK" sz="6000" dirty="0">
                <a:latin typeface="DM Serif Display" pitchFamily="2" charset="0"/>
              </a:rPr>
              <a:t>MySQL trigger - Example</a:t>
            </a:r>
            <a:endParaRPr lang="zh-HK" altLang="en-US" sz="6000" dirty="0">
              <a:latin typeface="DM Serif Display" pitchFamily="2" charset="0"/>
            </a:endParaRP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45</a:t>
            </a:fld>
            <a:endParaRPr lang="en-US" sz="2200" dirty="0">
              <a:solidFill>
                <a:schemeClr val="bg1"/>
              </a:solidFill>
              <a:latin typeface="Nunito Sans Semi-Bold" panose="02010600030101010101" charset="0"/>
            </a:endParaRPr>
          </a:p>
        </p:txBody>
      </p:sp>
      <p:sp>
        <p:nvSpPr>
          <p:cNvPr id="4" name="TextBox 3">
            <a:extLst>
              <a:ext uri="{FF2B5EF4-FFF2-40B4-BE49-F238E27FC236}">
                <a16:creationId xmlns:a16="http://schemas.microsoft.com/office/drawing/2014/main" id="{E33B9717-09FC-A0D2-EB6C-B30EE46A010D}"/>
              </a:ext>
            </a:extLst>
          </p:cNvPr>
          <p:cNvSpPr txBox="1"/>
          <p:nvPr/>
        </p:nvSpPr>
        <p:spPr>
          <a:xfrm>
            <a:off x="1120140" y="2834466"/>
            <a:ext cx="14323060" cy="584775"/>
          </a:xfrm>
          <a:prstGeom prst="rect">
            <a:avLst/>
          </a:prstGeom>
          <a:noFill/>
        </p:spPr>
        <p:txBody>
          <a:bodyPr wrap="square">
            <a:spAutoFit/>
          </a:bodyPr>
          <a:lstStyle/>
          <a:p>
            <a:r>
              <a:rPr lang="en-US" altLang="zh-HK" sz="3200" b="1" dirty="0">
                <a:latin typeface="Nunito Sans Semi-Bold" panose="02010600030101010101" charset="0"/>
              </a:rPr>
              <a:t>Trigger Design: </a:t>
            </a:r>
            <a:r>
              <a:rPr lang="en-US" altLang="zh-HK" sz="3200" dirty="0">
                <a:latin typeface="Nunito Sans Semi-Bold" panose="02010600030101010101" charset="0"/>
              </a:rPr>
              <a:t> Automatic Update of Pet Count in the Owners Table</a:t>
            </a:r>
          </a:p>
        </p:txBody>
      </p:sp>
      <p:sp>
        <p:nvSpPr>
          <p:cNvPr id="7" name="TextBox 6">
            <a:extLst>
              <a:ext uri="{FF2B5EF4-FFF2-40B4-BE49-F238E27FC236}">
                <a16:creationId xmlns:a16="http://schemas.microsoft.com/office/drawing/2014/main" id="{14C8C461-989D-EE16-96E8-CC2A8D49DF68}"/>
              </a:ext>
            </a:extLst>
          </p:cNvPr>
          <p:cNvSpPr txBox="1"/>
          <p:nvPr/>
        </p:nvSpPr>
        <p:spPr>
          <a:xfrm>
            <a:off x="1120140" y="3594756"/>
            <a:ext cx="16786860" cy="1331134"/>
          </a:xfrm>
          <a:prstGeom prst="rect">
            <a:avLst/>
          </a:prstGeom>
          <a:noFill/>
        </p:spPr>
        <p:txBody>
          <a:bodyPr wrap="square">
            <a:spAutoFit/>
          </a:bodyPr>
          <a:lstStyle/>
          <a:p>
            <a:pPr>
              <a:lnSpc>
                <a:spcPct val="150000"/>
              </a:lnSpc>
            </a:pPr>
            <a:r>
              <a:rPr lang="en-US" altLang="zh-HK" sz="2800" b="1" dirty="0">
                <a:latin typeface="Nunito Sans" pitchFamily="2" charset="0"/>
              </a:rPr>
              <a:t>Trigger 1 (</a:t>
            </a:r>
            <a:r>
              <a:rPr lang="en-US" altLang="zh-HK" sz="2800" b="1" dirty="0" err="1">
                <a:latin typeface="Nunito Sans" pitchFamily="2" charset="0"/>
              </a:rPr>
              <a:t>after_pet_insert</a:t>
            </a:r>
            <a:r>
              <a:rPr lang="en-US" altLang="zh-HK" sz="2800" b="1" dirty="0">
                <a:latin typeface="Nunito Sans" pitchFamily="2" charset="0"/>
              </a:rPr>
              <a:t>):</a:t>
            </a:r>
          </a:p>
          <a:p>
            <a:pPr marL="914400" lvl="1" indent="-457200">
              <a:lnSpc>
                <a:spcPct val="150000"/>
              </a:lnSpc>
              <a:buFont typeface="Arial" panose="020B0604020202020204" pitchFamily="34" charset="0"/>
              <a:buChar char="•"/>
            </a:pPr>
            <a:r>
              <a:rPr lang="en-US" altLang="zh-HK" sz="2800" dirty="0">
                <a:latin typeface="Nunito Sans" pitchFamily="2" charset="0"/>
              </a:rPr>
              <a:t>This trigger increases the ‘</a:t>
            </a:r>
            <a:r>
              <a:rPr lang="en-US" altLang="zh-HK" sz="2800" dirty="0" err="1">
                <a:latin typeface="Nunito Sans" pitchFamily="2" charset="0"/>
              </a:rPr>
              <a:t>pet_count</a:t>
            </a:r>
            <a:r>
              <a:rPr lang="en-US" altLang="zh-HK" sz="2800" dirty="0">
                <a:latin typeface="Nunito Sans" pitchFamily="2" charset="0"/>
              </a:rPr>
              <a:t>’ in the "owners" table when a new pet is added in pets table.</a:t>
            </a:r>
          </a:p>
        </p:txBody>
      </p:sp>
      <p:sp>
        <p:nvSpPr>
          <p:cNvPr id="17" name="TextBox 16">
            <a:extLst>
              <a:ext uri="{FF2B5EF4-FFF2-40B4-BE49-F238E27FC236}">
                <a16:creationId xmlns:a16="http://schemas.microsoft.com/office/drawing/2014/main" id="{28C0ECF0-39F5-2B7F-B019-4FDAFD2D43A5}"/>
              </a:ext>
            </a:extLst>
          </p:cNvPr>
          <p:cNvSpPr txBox="1"/>
          <p:nvPr/>
        </p:nvSpPr>
        <p:spPr>
          <a:xfrm>
            <a:off x="11734800" y="6003769"/>
            <a:ext cx="5979160" cy="3046988"/>
          </a:xfrm>
          <a:prstGeom prst="rect">
            <a:avLst/>
          </a:prstGeom>
          <a:noFill/>
        </p:spPr>
        <p:txBody>
          <a:bodyPr wrap="square">
            <a:spAutoFit/>
          </a:bodyPr>
          <a:lstStyle/>
          <a:p>
            <a:r>
              <a:rPr lang="en-US" altLang="zh-HK" sz="2400" b="0" dirty="0">
                <a:solidFill>
                  <a:srgbClr val="0000FF"/>
                </a:solidFill>
                <a:effectLst/>
                <a:highlight>
                  <a:srgbClr val="FFFFFF"/>
                </a:highlight>
                <a:latin typeface="Consolas" panose="020B0609020204030204" pitchFamily="49" charset="0"/>
              </a:rPr>
              <a:t>CREATE</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TRIGGER</a:t>
            </a:r>
            <a:r>
              <a:rPr lang="en-US" altLang="zh-HK" sz="2400" b="0" dirty="0">
                <a:solidFill>
                  <a:srgbClr val="000000"/>
                </a:solidFill>
                <a:effectLst/>
                <a:highlight>
                  <a:srgbClr val="FFFFFF"/>
                </a:highlight>
                <a:latin typeface="Consolas" panose="020B0609020204030204" pitchFamily="49" charset="0"/>
              </a:rPr>
              <a:t> </a:t>
            </a:r>
            <a:r>
              <a:rPr lang="en-US" altLang="zh-HK" sz="2400" b="0" dirty="0" err="1">
                <a:solidFill>
                  <a:srgbClr val="000000"/>
                </a:solidFill>
                <a:effectLst/>
                <a:highlight>
                  <a:srgbClr val="FFFFFF"/>
                </a:highlight>
                <a:latin typeface="Consolas" panose="020B0609020204030204" pitchFamily="49" charset="0"/>
              </a:rPr>
              <a:t>after_pet_insert</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FF"/>
                </a:solidFill>
                <a:effectLst/>
                <a:highlight>
                  <a:srgbClr val="FFFFFF"/>
                </a:highlight>
                <a:latin typeface="Consolas" panose="020B0609020204030204" pitchFamily="49" charset="0"/>
              </a:rPr>
              <a:t>AFTER</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INSERT</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ON</a:t>
            </a:r>
            <a:r>
              <a:rPr lang="en-US" altLang="zh-HK" sz="2400" b="0" dirty="0">
                <a:solidFill>
                  <a:srgbClr val="000000"/>
                </a:solidFill>
                <a:effectLst/>
                <a:highlight>
                  <a:srgbClr val="FFFFFF"/>
                </a:highlight>
                <a:latin typeface="Consolas" panose="020B0609020204030204" pitchFamily="49" charset="0"/>
              </a:rPr>
              <a:t> pets</a:t>
            </a:r>
          </a:p>
          <a:p>
            <a:r>
              <a:rPr lang="en-US" altLang="zh-HK" sz="2400" b="0" dirty="0">
                <a:solidFill>
                  <a:srgbClr val="0000FF"/>
                </a:solidFill>
                <a:effectLst/>
                <a:highlight>
                  <a:srgbClr val="FFFFFF"/>
                </a:highlight>
                <a:latin typeface="Consolas" panose="020B0609020204030204" pitchFamily="49" charset="0"/>
              </a:rPr>
              <a:t>FOR</a:t>
            </a:r>
            <a:r>
              <a:rPr lang="en-US" altLang="zh-HK" sz="2400" b="0" dirty="0">
                <a:solidFill>
                  <a:srgbClr val="000000"/>
                </a:solidFill>
                <a:effectLst/>
                <a:highlight>
                  <a:srgbClr val="FFFFFF"/>
                </a:highlight>
                <a:latin typeface="Consolas" panose="020B0609020204030204" pitchFamily="49" charset="0"/>
              </a:rPr>
              <a:t> EACH </a:t>
            </a:r>
            <a:r>
              <a:rPr lang="en-US" altLang="zh-HK" sz="2400" b="0" dirty="0">
                <a:solidFill>
                  <a:srgbClr val="0000FF"/>
                </a:solidFill>
                <a:effectLst/>
                <a:highlight>
                  <a:srgbClr val="FFFFFF"/>
                </a:highlight>
                <a:latin typeface="Consolas" panose="020B0609020204030204" pitchFamily="49" charset="0"/>
              </a:rPr>
              <a:t>ROW</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FF"/>
                </a:solidFill>
                <a:effectLst/>
                <a:highlight>
                  <a:srgbClr val="FFFFFF"/>
                </a:highlight>
                <a:latin typeface="Consolas" panose="020B0609020204030204" pitchFamily="49" charset="0"/>
              </a:rPr>
              <a:t>BEGIN</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UPDATE</a:t>
            </a:r>
            <a:r>
              <a:rPr lang="en-US" altLang="zh-HK" sz="2400" b="0" dirty="0">
                <a:solidFill>
                  <a:srgbClr val="000000"/>
                </a:solidFill>
                <a:effectLst/>
                <a:highlight>
                  <a:srgbClr val="FFFFFF"/>
                </a:highlight>
                <a:latin typeface="Consolas" panose="020B0609020204030204" pitchFamily="49" charset="0"/>
              </a:rPr>
              <a:t> owners</a:t>
            </a: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SET</a:t>
            </a:r>
            <a:r>
              <a:rPr lang="en-US" altLang="zh-HK" sz="2400" b="0" dirty="0">
                <a:solidFill>
                  <a:srgbClr val="000000"/>
                </a:solidFill>
                <a:effectLst/>
                <a:highlight>
                  <a:srgbClr val="FFFFFF"/>
                </a:highlight>
                <a:latin typeface="Consolas" panose="020B0609020204030204" pitchFamily="49" charset="0"/>
              </a:rPr>
              <a:t> </a:t>
            </a:r>
            <a:r>
              <a:rPr lang="en-US" altLang="zh-HK" sz="2400" b="0" dirty="0" err="1">
                <a:solidFill>
                  <a:srgbClr val="000000"/>
                </a:solidFill>
                <a:effectLst/>
                <a:highlight>
                  <a:srgbClr val="FFFFFF"/>
                </a:highlight>
                <a:latin typeface="Consolas" panose="020B0609020204030204" pitchFamily="49" charset="0"/>
              </a:rPr>
              <a:t>pet_count</a:t>
            </a:r>
            <a:r>
              <a:rPr lang="en-US" altLang="zh-HK" sz="2400" b="0" dirty="0">
                <a:solidFill>
                  <a:srgbClr val="000000"/>
                </a:solidFill>
                <a:effectLst/>
                <a:highlight>
                  <a:srgbClr val="FFFFFF"/>
                </a:highlight>
                <a:latin typeface="Consolas" panose="020B0609020204030204" pitchFamily="49" charset="0"/>
              </a:rPr>
              <a:t> = </a:t>
            </a:r>
            <a:r>
              <a:rPr lang="en-US" altLang="zh-HK" sz="2400" b="0" dirty="0" err="1">
                <a:solidFill>
                  <a:srgbClr val="000000"/>
                </a:solidFill>
                <a:effectLst/>
                <a:highlight>
                  <a:srgbClr val="FFFFFF"/>
                </a:highlight>
                <a:latin typeface="Consolas" panose="020B0609020204030204" pitchFamily="49" charset="0"/>
              </a:rPr>
              <a:t>pet_count</a:t>
            </a:r>
            <a:r>
              <a:rPr lang="en-US" altLang="zh-HK" sz="2400" b="0" dirty="0">
                <a:solidFill>
                  <a:srgbClr val="000000"/>
                </a:solidFill>
                <a:effectLst/>
                <a:highlight>
                  <a:srgbClr val="FFFFFF"/>
                </a:highlight>
                <a:latin typeface="Consolas" panose="020B0609020204030204" pitchFamily="49" charset="0"/>
              </a:rPr>
              <a:t> + </a:t>
            </a:r>
            <a:r>
              <a:rPr lang="en-US" altLang="zh-HK" sz="2400" b="0" dirty="0">
                <a:solidFill>
                  <a:srgbClr val="098658"/>
                </a:solidFill>
                <a:effectLst/>
                <a:highlight>
                  <a:srgbClr val="FFFFFF"/>
                </a:highlight>
                <a:latin typeface="Consolas" panose="020B0609020204030204" pitchFamily="49" charset="0"/>
              </a:rPr>
              <a:t>1</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WHERE</a:t>
            </a:r>
            <a:r>
              <a:rPr lang="en-US" altLang="zh-HK" sz="2400" b="0" dirty="0">
                <a:solidFill>
                  <a:srgbClr val="000000"/>
                </a:solidFill>
                <a:effectLst/>
                <a:highlight>
                  <a:srgbClr val="FFFFFF"/>
                </a:highlight>
                <a:latin typeface="Consolas" panose="020B0609020204030204" pitchFamily="49" charset="0"/>
              </a:rPr>
              <a:t> </a:t>
            </a:r>
            <a:r>
              <a:rPr lang="en-US" altLang="zh-HK" sz="2400" b="0" dirty="0" err="1">
                <a:solidFill>
                  <a:srgbClr val="000000"/>
                </a:solidFill>
                <a:effectLst/>
                <a:highlight>
                  <a:srgbClr val="FFFFFF"/>
                </a:highlight>
                <a:latin typeface="Consolas" panose="020B0609020204030204" pitchFamily="49" charset="0"/>
              </a:rPr>
              <a:t>owner_id</a:t>
            </a:r>
            <a:r>
              <a:rPr lang="en-US" altLang="zh-HK" sz="2400" b="0" dirty="0">
                <a:solidFill>
                  <a:srgbClr val="000000"/>
                </a:solidFill>
                <a:effectLst/>
                <a:highlight>
                  <a:srgbClr val="FFFFFF"/>
                </a:highlight>
                <a:latin typeface="Consolas" panose="020B0609020204030204" pitchFamily="49" charset="0"/>
              </a:rPr>
              <a:t> = </a:t>
            </a:r>
            <a:r>
              <a:rPr lang="en-US" altLang="zh-HK" sz="2400" b="0" dirty="0" err="1">
                <a:solidFill>
                  <a:srgbClr val="000000"/>
                </a:solidFill>
                <a:effectLst/>
                <a:highlight>
                  <a:srgbClr val="FFFFFF"/>
                </a:highlight>
                <a:latin typeface="Consolas" panose="020B0609020204030204" pitchFamily="49" charset="0"/>
              </a:rPr>
              <a:t>NEW.owner_id</a:t>
            </a:r>
            <a:r>
              <a:rPr lang="en-US" altLang="zh-HK" sz="2400" b="0" dirty="0">
                <a:solidFill>
                  <a:srgbClr val="000000"/>
                </a:solidFill>
                <a:effectLst/>
                <a:highlight>
                  <a:srgbClr val="FFFFFF"/>
                </a:highlight>
                <a:latin typeface="Consolas" panose="020B0609020204030204" pitchFamily="49" charset="0"/>
              </a:rPr>
              <a:t>;</a:t>
            </a:r>
          </a:p>
          <a:p>
            <a:r>
              <a:rPr lang="en-US" altLang="zh-HK" sz="2400" b="0" dirty="0">
                <a:solidFill>
                  <a:srgbClr val="0000FF"/>
                </a:solidFill>
                <a:effectLst/>
                <a:highlight>
                  <a:srgbClr val="FFFFFF"/>
                </a:highlight>
                <a:latin typeface="Consolas" panose="020B0609020204030204" pitchFamily="49" charset="0"/>
              </a:rPr>
              <a:t>END</a:t>
            </a:r>
            <a:r>
              <a:rPr lang="en-US" altLang="zh-HK" sz="2400" b="0" dirty="0">
                <a:solidFill>
                  <a:srgbClr val="000000"/>
                </a:solidFill>
                <a:effectLst/>
                <a:highlight>
                  <a:srgbClr val="FFFFFF"/>
                </a:highlight>
                <a:latin typeface="Consolas" panose="020B0609020204030204" pitchFamily="49" charset="0"/>
              </a:rPr>
              <a:t>;</a:t>
            </a:r>
          </a:p>
        </p:txBody>
      </p:sp>
      <p:sp>
        <p:nvSpPr>
          <p:cNvPr id="24" name="TextBox 23">
            <a:extLst>
              <a:ext uri="{FF2B5EF4-FFF2-40B4-BE49-F238E27FC236}">
                <a16:creationId xmlns:a16="http://schemas.microsoft.com/office/drawing/2014/main" id="{F75D171B-18B4-99DB-9D65-3D0E6775B5EB}"/>
              </a:ext>
            </a:extLst>
          </p:cNvPr>
          <p:cNvSpPr txBox="1"/>
          <p:nvPr/>
        </p:nvSpPr>
        <p:spPr>
          <a:xfrm>
            <a:off x="1145540" y="4984675"/>
            <a:ext cx="9639300" cy="4401205"/>
          </a:xfrm>
          <a:prstGeom prst="rect">
            <a:avLst/>
          </a:prstGeom>
          <a:noFill/>
        </p:spPr>
        <p:txBody>
          <a:bodyPr wrap="square">
            <a:spAutoFit/>
          </a:bodyPr>
          <a:lstStyle/>
          <a:p>
            <a:r>
              <a:rPr lang="en-US" altLang="zh-HK" sz="2800" b="1" dirty="0">
                <a:latin typeface="Nunito Sans" pitchFamily="2" charset="0"/>
              </a:rPr>
              <a:t>Purpose: </a:t>
            </a:r>
          </a:p>
          <a:p>
            <a:pPr marL="914400" lvl="1" indent="-457200">
              <a:buFont typeface="Arial" panose="020B0604020202020204" pitchFamily="34" charset="0"/>
              <a:buChar char="•"/>
            </a:pPr>
            <a:r>
              <a:rPr lang="en-US" altLang="zh-HK" sz="2800" dirty="0">
                <a:latin typeface="Nunito Sans" pitchFamily="2" charset="0"/>
              </a:rPr>
              <a:t>Automatically increments the ‘</a:t>
            </a:r>
            <a:r>
              <a:rPr lang="en-US" altLang="zh-HK" sz="2800" dirty="0" err="1">
                <a:latin typeface="Nunito Sans" pitchFamily="2" charset="0"/>
              </a:rPr>
              <a:t>pet_count</a:t>
            </a:r>
            <a:r>
              <a:rPr lang="en-US" altLang="zh-HK" sz="2800" dirty="0">
                <a:latin typeface="Nunito Sans" pitchFamily="2" charset="0"/>
              </a:rPr>
              <a:t>’ by 1 when a new pet is added.</a:t>
            </a:r>
          </a:p>
          <a:p>
            <a:endParaRPr lang="en-US" altLang="zh-HK" sz="2800" dirty="0">
              <a:latin typeface="Nunito Sans" pitchFamily="2" charset="0"/>
            </a:endParaRPr>
          </a:p>
          <a:p>
            <a:r>
              <a:rPr lang="en-US" altLang="zh-HK" sz="2800" b="1" dirty="0">
                <a:latin typeface="Nunito Sans" pitchFamily="2" charset="0"/>
              </a:rPr>
              <a:t>Trigger Type: </a:t>
            </a:r>
            <a:r>
              <a:rPr lang="en-US" altLang="zh-HK" sz="2800" dirty="0">
                <a:latin typeface="Nunito Sans" pitchFamily="2" charset="0"/>
              </a:rPr>
              <a:t>AFTER INSERT </a:t>
            </a:r>
          </a:p>
          <a:p>
            <a:pPr marL="914400" lvl="1" indent="-457200">
              <a:buFont typeface="Arial" panose="020B0604020202020204" pitchFamily="34" charset="0"/>
              <a:buChar char="•"/>
            </a:pPr>
            <a:r>
              <a:rPr lang="en-US" altLang="zh-HK" sz="2800" dirty="0">
                <a:latin typeface="Nunito Sans" pitchFamily="2" charset="0"/>
              </a:rPr>
              <a:t>Ensures the count is updated after the pet is successfully added to the "pets" table.</a:t>
            </a:r>
          </a:p>
          <a:p>
            <a:endParaRPr lang="en-US" altLang="zh-HK" sz="2800" dirty="0">
              <a:latin typeface="Nunito Sans" pitchFamily="2" charset="0"/>
            </a:endParaRPr>
          </a:p>
          <a:p>
            <a:r>
              <a:rPr lang="en-US" altLang="zh-HK" sz="2800" b="1" dirty="0" err="1">
                <a:latin typeface="Nunito Sans" pitchFamily="2" charset="0"/>
              </a:rPr>
              <a:t>NEW.owner_id</a:t>
            </a:r>
            <a:r>
              <a:rPr lang="en-US" altLang="zh-HK" sz="2800" b="1" dirty="0">
                <a:latin typeface="Nunito Sans" pitchFamily="2" charset="0"/>
              </a:rPr>
              <a:t>: </a:t>
            </a:r>
          </a:p>
          <a:p>
            <a:pPr marL="914400" lvl="1" indent="-457200">
              <a:buFont typeface="Arial" panose="020B0604020202020204" pitchFamily="34" charset="0"/>
              <a:buChar char="•"/>
            </a:pPr>
            <a:r>
              <a:rPr lang="en-US" altLang="zh-HK" sz="2800" dirty="0">
                <a:latin typeface="Nunito Sans" pitchFamily="2" charset="0"/>
              </a:rPr>
              <a:t>Refers to the </a:t>
            </a:r>
            <a:r>
              <a:rPr lang="en-US" altLang="zh-HK" sz="2800" dirty="0" err="1">
                <a:latin typeface="Nunito Sans" pitchFamily="2" charset="0"/>
              </a:rPr>
              <a:t>owner_id</a:t>
            </a:r>
            <a:r>
              <a:rPr lang="en-US" altLang="zh-HK" sz="2800" dirty="0">
                <a:latin typeface="Nunito Sans" pitchFamily="2" charset="0"/>
              </a:rPr>
              <a:t> of the newly added pet.</a:t>
            </a:r>
            <a:endParaRPr lang="zh-HK" altLang="en-US" sz="2800" dirty="0">
              <a:latin typeface="Nunito Sans" pitchFamily="2" charset="0"/>
            </a:endParaRPr>
          </a:p>
        </p:txBody>
      </p:sp>
      <p:sp>
        <p:nvSpPr>
          <p:cNvPr id="26" name="TextBox 25">
            <a:extLst>
              <a:ext uri="{FF2B5EF4-FFF2-40B4-BE49-F238E27FC236}">
                <a16:creationId xmlns:a16="http://schemas.microsoft.com/office/drawing/2014/main" id="{E25189F7-A2E0-7DDA-7A8E-3E4A4C809E7C}"/>
              </a:ext>
            </a:extLst>
          </p:cNvPr>
          <p:cNvSpPr txBox="1"/>
          <p:nvPr/>
        </p:nvSpPr>
        <p:spPr>
          <a:xfrm>
            <a:off x="11734800" y="5174617"/>
            <a:ext cx="3200400" cy="584775"/>
          </a:xfrm>
          <a:prstGeom prst="rect">
            <a:avLst/>
          </a:prstGeom>
          <a:noFill/>
        </p:spPr>
        <p:txBody>
          <a:bodyPr wrap="square">
            <a:spAutoFit/>
          </a:bodyPr>
          <a:lstStyle/>
          <a:p>
            <a:r>
              <a:rPr lang="en-US" altLang="zh-HK" sz="3200" b="1" u="sng" dirty="0">
                <a:latin typeface="Nunito Sans Semi-Bold" panose="02010600030101010101" charset="0"/>
              </a:rPr>
              <a:t>SQL Statement</a:t>
            </a:r>
            <a:endParaRPr lang="zh-HK" altLang="en-US" sz="3200" b="1" u="sng" dirty="0">
              <a:latin typeface="Nunito Sans Semi-Bold" panose="02010600030101010101" charset="0"/>
            </a:endParaRPr>
          </a:p>
        </p:txBody>
      </p:sp>
    </p:spTree>
    <p:extLst>
      <p:ext uri="{BB962C8B-B14F-4D97-AF65-F5344CB8AC3E}">
        <p14:creationId xmlns:p14="http://schemas.microsoft.com/office/powerpoint/2010/main" val="4193119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5049500" cy="1015663"/>
          </a:xfrm>
          <a:prstGeom prst="rect">
            <a:avLst/>
          </a:prstGeom>
          <a:noFill/>
        </p:spPr>
        <p:txBody>
          <a:bodyPr wrap="square">
            <a:spAutoFit/>
          </a:bodyPr>
          <a:lstStyle/>
          <a:p>
            <a:r>
              <a:rPr lang="en-US" altLang="zh-HK" sz="6000" b="1" dirty="0">
                <a:latin typeface="Nunito Sans" pitchFamily="2" charset="0"/>
              </a:rPr>
              <a:t>Step 1: Modify Owners Table Structure</a:t>
            </a:r>
            <a:endParaRPr lang="zh-HK" altLang="en-US" sz="6000" b="1" dirty="0">
              <a:latin typeface="Nunito Sans" pitchFamily="2" charset="0"/>
            </a:endParaRP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46</a:t>
            </a:fld>
            <a:endParaRPr lang="en-US" sz="2200" dirty="0">
              <a:solidFill>
                <a:schemeClr val="bg1"/>
              </a:solidFill>
              <a:latin typeface="Nunito Sans Semi-Bold" panose="02010600030101010101" charset="0"/>
            </a:endParaRPr>
          </a:p>
        </p:txBody>
      </p:sp>
      <p:pic>
        <p:nvPicPr>
          <p:cNvPr id="3" name="Picture 2">
            <a:extLst>
              <a:ext uri="{FF2B5EF4-FFF2-40B4-BE49-F238E27FC236}">
                <a16:creationId xmlns:a16="http://schemas.microsoft.com/office/drawing/2014/main" id="{6A876047-1E74-A4C1-3489-231CA11E491C}"/>
              </a:ext>
            </a:extLst>
          </p:cNvPr>
          <p:cNvPicPr>
            <a:picLocks noChangeAspect="1"/>
          </p:cNvPicPr>
          <p:nvPr/>
        </p:nvPicPr>
        <p:blipFill>
          <a:blip r:embed="rId4"/>
          <a:stretch>
            <a:fillRect/>
          </a:stretch>
        </p:blipFill>
        <p:spPr>
          <a:xfrm>
            <a:off x="1205538" y="4599735"/>
            <a:ext cx="12010561" cy="4025161"/>
          </a:xfrm>
          <a:prstGeom prst="rect">
            <a:avLst/>
          </a:prstGeom>
        </p:spPr>
      </p:pic>
      <p:sp>
        <p:nvSpPr>
          <p:cNvPr id="6" name="TextBox 5">
            <a:extLst>
              <a:ext uri="{FF2B5EF4-FFF2-40B4-BE49-F238E27FC236}">
                <a16:creationId xmlns:a16="http://schemas.microsoft.com/office/drawing/2014/main" id="{28AC23E7-E5B1-DD60-B8BE-9BEFE0F1DD35}"/>
              </a:ext>
            </a:extLst>
          </p:cNvPr>
          <p:cNvSpPr txBox="1"/>
          <p:nvPr/>
        </p:nvSpPr>
        <p:spPr>
          <a:xfrm>
            <a:off x="1205538" y="2934563"/>
            <a:ext cx="16099482" cy="1077218"/>
          </a:xfrm>
          <a:prstGeom prst="rect">
            <a:avLst/>
          </a:prstGeom>
          <a:noFill/>
        </p:spPr>
        <p:txBody>
          <a:bodyPr wrap="square">
            <a:spAutoFit/>
          </a:bodyPr>
          <a:lstStyle/>
          <a:p>
            <a:r>
              <a:rPr lang="en-US" altLang="zh-HK" sz="3200" b="1" dirty="0">
                <a:latin typeface="Nunito Sans" pitchFamily="2" charset="0"/>
              </a:rPr>
              <a:t>Add a field ‘</a:t>
            </a:r>
            <a:r>
              <a:rPr lang="en-US" altLang="zh-HK" sz="3200" b="1" dirty="0" err="1">
                <a:latin typeface="Nunito Sans" pitchFamily="2" charset="0"/>
              </a:rPr>
              <a:t>pet_count</a:t>
            </a:r>
            <a:r>
              <a:rPr lang="en-US" altLang="zh-HK" sz="3200" b="1" dirty="0">
                <a:latin typeface="Nunito Sans" pitchFamily="2" charset="0"/>
              </a:rPr>
              <a:t>’ </a:t>
            </a:r>
            <a:r>
              <a:rPr lang="en-US" altLang="zh-HK" sz="3200" dirty="0">
                <a:latin typeface="Nunito Sans" pitchFamily="2" charset="0"/>
              </a:rPr>
              <a:t>to store the number of pets each owner has in the "owners" table.</a:t>
            </a:r>
            <a:endParaRPr lang="zh-HK" altLang="en-US" sz="3200" dirty="0">
              <a:latin typeface="Nunito Sans" pitchFamily="2" charset="0"/>
            </a:endParaRPr>
          </a:p>
        </p:txBody>
      </p:sp>
    </p:spTree>
    <p:extLst>
      <p:ext uri="{BB962C8B-B14F-4D97-AF65-F5344CB8AC3E}">
        <p14:creationId xmlns:p14="http://schemas.microsoft.com/office/powerpoint/2010/main" val="2360514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35DD90CE-B980-FC67-11AF-25EDB9220D63}"/>
              </a:ext>
            </a:extLst>
          </p:cNvPr>
          <p:cNvPicPr>
            <a:picLocks noChangeAspect="1"/>
          </p:cNvPicPr>
          <p:nvPr/>
        </p:nvPicPr>
        <p:blipFill rotWithShape="1">
          <a:blip r:embed="rId2"/>
          <a:srcRect r="25790"/>
          <a:stretch/>
        </p:blipFill>
        <p:spPr>
          <a:xfrm>
            <a:off x="2209800" y="2885958"/>
            <a:ext cx="7331605" cy="3500907"/>
          </a:xfrm>
          <a:prstGeom prst="rect">
            <a:avLst/>
          </a:prstGeom>
        </p:spPr>
      </p:pic>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MySQL trigger </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5049500" cy="1015663"/>
          </a:xfrm>
          <a:prstGeom prst="rect">
            <a:avLst/>
          </a:prstGeom>
          <a:noFill/>
        </p:spPr>
        <p:txBody>
          <a:bodyPr wrap="square">
            <a:spAutoFit/>
          </a:bodyPr>
          <a:lstStyle/>
          <a:p>
            <a:r>
              <a:rPr lang="en-US" altLang="zh-HK" sz="6000" b="1" dirty="0">
                <a:latin typeface="Nunito Sans" pitchFamily="2" charset="0"/>
              </a:rPr>
              <a:t>Step 2: Define a After Insert Trigger</a:t>
            </a: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47</a:t>
            </a:fld>
            <a:endParaRPr lang="en-US" sz="2200" dirty="0">
              <a:solidFill>
                <a:schemeClr val="bg1"/>
              </a:solidFill>
              <a:latin typeface="Nunito Sans Semi-Bold" panose="02010600030101010101" charset="0"/>
            </a:endParaRPr>
          </a:p>
        </p:txBody>
      </p:sp>
      <p:sp>
        <p:nvSpPr>
          <p:cNvPr id="5" name="TextBox 4">
            <a:extLst>
              <a:ext uri="{FF2B5EF4-FFF2-40B4-BE49-F238E27FC236}">
                <a16:creationId xmlns:a16="http://schemas.microsoft.com/office/drawing/2014/main" id="{8257BEE3-9910-47F4-DD36-CD0072BC6BB2}"/>
              </a:ext>
            </a:extLst>
          </p:cNvPr>
          <p:cNvSpPr txBox="1"/>
          <p:nvPr/>
        </p:nvSpPr>
        <p:spPr>
          <a:xfrm>
            <a:off x="9685670" y="3710475"/>
            <a:ext cx="5979160" cy="3046988"/>
          </a:xfrm>
          <a:prstGeom prst="rect">
            <a:avLst/>
          </a:prstGeom>
          <a:noFill/>
        </p:spPr>
        <p:txBody>
          <a:bodyPr wrap="square">
            <a:spAutoFit/>
          </a:bodyPr>
          <a:lstStyle/>
          <a:p>
            <a:r>
              <a:rPr lang="en-US" altLang="zh-HK" sz="2400" b="0" dirty="0">
                <a:solidFill>
                  <a:srgbClr val="0000FF"/>
                </a:solidFill>
                <a:effectLst/>
                <a:highlight>
                  <a:srgbClr val="FFFFFF"/>
                </a:highlight>
                <a:latin typeface="Consolas" panose="020B0609020204030204" pitchFamily="49" charset="0"/>
              </a:rPr>
              <a:t>CREATE</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TRIGGER</a:t>
            </a:r>
            <a:r>
              <a:rPr lang="en-US" altLang="zh-HK" sz="2400" b="0" dirty="0">
                <a:solidFill>
                  <a:srgbClr val="000000"/>
                </a:solidFill>
                <a:effectLst/>
                <a:highlight>
                  <a:srgbClr val="FFFFFF"/>
                </a:highlight>
                <a:latin typeface="Consolas" panose="020B0609020204030204" pitchFamily="49" charset="0"/>
              </a:rPr>
              <a:t> </a:t>
            </a:r>
            <a:r>
              <a:rPr lang="en-US" altLang="zh-HK" sz="2400" b="0" dirty="0" err="1">
                <a:solidFill>
                  <a:srgbClr val="000000"/>
                </a:solidFill>
                <a:effectLst/>
                <a:highlight>
                  <a:srgbClr val="FFFFFF"/>
                </a:highlight>
                <a:latin typeface="Consolas" panose="020B0609020204030204" pitchFamily="49" charset="0"/>
              </a:rPr>
              <a:t>after_pet_insert</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FF"/>
                </a:solidFill>
                <a:effectLst/>
                <a:highlight>
                  <a:srgbClr val="FFFFFF"/>
                </a:highlight>
                <a:latin typeface="Consolas" panose="020B0609020204030204" pitchFamily="49" charset="0"/>
              </a:rPr>
              <a:t>AFTER</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INSERT</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ON</a:t>
            </a:r>
            <a:r>
              <a:rPr lang="en-US" altLang="zh-HK" sz="2400" b="0" dirty="0">
                <a:solidFill>
                  <a:srgbClr val="000000"/>
                </a:solidFill>
                <a:effectLst/>
                <a:highlight>
                  <a:srgbClr val="FFFFFF"/>
                </a:highlight>
                <a:latin typeface="Consolas" panose="020B0609020204030204" pitchFamily="49" charset="0"/>
              </a:rPr>
              <a:t> pets</a:t>
            </a:r>
          </a:p>
          <a:p>
            <a:r>
              <a:rPr lang="en-US" altLang="zh-HK" sz="2400" b="0" dirty="0">
                <a:solidFill>
                  <a:srgbClr val="0000FF"/>
                </a:solidFill>
                <a:effectLst/>
                <a:highlight>
                  <a:srgbClr val="FFFFFF"/>
                </a:highlight>
                <a:latin typeface="Consolas" panose="020B0609020204030204" pitchFamily="49" charset="0"/>
              </a:rPr>
              <a:t>FOR</a:t>
            </a:r>
            <a:r>
              <a:rPr lang="en-US" altLang="zh-HK" sz="2400" b="0" dirty="0">
                <a:solidFill>
                  <a:srgbClr val="000000"/>
                </a:solidFill>
                <a:effectLst/>
                <a:highlight>
                  <a:srgbClr val="FFFFFF"/>
                </a:highlight>
                <a:latin typeface="Consolas" panose="020B0609020204030204" pitchFamily="49" charset="0"/>
              </a:rPr>
              <a:t> EACH </a:t>
            </a:r>
            <a:r>
              <a:rPr lang="en-US" altLang="zh-HK" sz="2400" b="0" dirty="0">
                <a:solidFill>
                  <a:srgbClr val="0000FF"/>
                </a:solidFill>
                <a:effectLst/>
                <a:highlight>
                  <a:srgbClr val="FFFFFF"/>
                </a:highlight>
                <a:latin typeface="Consolas" panose="020B0609020204030204" pitchFamily="49" charset="0"/>
              </a:rPr>
              <a:t>ROW</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FF"/>
                </a:solidFill>
                <a:effectLst/>
                <a:highlight>
                  <a:srgbClr val="FFFFFF"/>
                </a:highlight>
                <a:latin typeface="Consolas" panose="020B0609020204030204" pitchFamily="49" charset="0"/>
              </a:rPr>
              <a:t>BEGIN</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UPDATE</a:t>
            </a:r>
            <a:r>
              <a:rPr lang="en-US" altLang="zh-HK" sz="2400" b="0" dirty="0">
                <a:solidFill>
                  <a:srgbClr val="000000"/>
                </a:solidFill>
                <a:effectLst/>
                <a:highlight>
                  <a:srgbClr val="FFFFFF"/>
                </a:highlight>
                <a:latin typeface="Consolas" panose="020B0609020204030204" pitchFamily="49" charset="0"/>
              </a:rPr>
              <a:t> owners</a:t>
            </a: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SET</a:t>
            </a:r>
            <a:r>
              <a:rPr lang="en-US" altLang="zh-HK" sz="2400" b="0" dirty="0">
                <a:solidFill>
                  <a:srgbClr val="000000"/>
                </a:solidFill>
                <a:effectLst/>
                <a:highlight>
                  <a:srgbClr val="FFFFFF"/>
                </a:highlight>
                <a:latin typeface="Consolas" panose="020B0609020204030204" pitchFamily="49" charset="0"/>
              </a:rPr>
              <a:t> </a:t>
            </a:r>
            <a:r>
              <a:rPr lang="en-US" altLang="zh-HK" sz="2400" b="0" dirty="0" err="1">
                <a:solidFill>
                  <a:srgbClr val="000000"/>
                </a:solidFill>
                <a:effectLst/>
                <a:highlight>
                  <a:srgbClr val="FFFFFF"/>
                </a:highlight>
                <a:latin typeface="Consolas" panose="020B0609020204030204" pitchFamily="49" charset="0"/>
              </a:rPr>
              <a:t>pet_count</a:t>
            </a:r>
            <a:r>
              <a:rPr lang="en-US" altLang="zh-HK" sz="2400" b="0" dirty="0">
                <a:solidFill>
                  <a:srgbClr val="000000"/>
                </a:solidFill>
                <a:effectLst/>
                <a:highlight>
                  <a:srgbClr val="FFFFFF"/>
                </a:highlight>
                <a:latin typeface="Consolas" panose="020B0609020204030204" pitchFamily="49" charset="0"/>
              </a:rPr>
              <a:t> = </a:t>
            </a:r>
            <a:r>
              <a:rPr lang="en-US" altLang="zh-HK" sz="2400" b="0" dirty="0" err="1">
                <a:solidFill>
                  <a:srgbClr val="000000"/>
                </a:solidFill>
                <a:effectLst/>
                <a:highlight>
                  <a:srgbClr val="FFFFFF"/>
                </a:highlight>
                <a:latin typeface="Consolas" panose="020B0609020204030204" pitchFamily="49" charset="0"/>
              </a:rPr>
              <a:t>pet_count</a:t>
            </a:r>
            <a:r>
              <a:rPr lang="en-US" altLang="zh-HK" sz="2400" b="0" dirty="0">
                <a:solidFill>
                  <a:srgbClr val="000000"/>
                </a:solidFill>
                <a:effectLst/>
                <a:highlight>
                  <a:srgbClr val="FFFFFF"/>
                </a:highlight>
                <a:latin typeface="Consolas" panose="020B0609020204030204" pitchFamily="49" charset="0"/>
              </a:rPr>
              <a:t> + </a:t>
            </a:r>
            <a:r>
              <a:rPr lang="en-US" altLang="zh-HK" sz="2400" b="0" dirty="0">
                <a:solidFill>
                  <a:srgbClr val="098658"/>
                </a:solidFill>
                <a:effectLst/>
                <a:highlight>
                  <a:srgbClr val="FFFFFF"/>
                </a:highlight>
                <a:latin typeface="Consolas" panose="020B0609020204030204" pitchFamily="49" charset="0"/>
              </a:rPr>
              <a:t>1</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WHERE</a:t>
            </a:r>
            <a:r>
              <a:rPr lang="en-US" altLang="zh-HK" sz="2400" b="0" dirty="0">
                <a:solidFill>
                  <a:srgbClr val="000000"/>
                </a:solidFill>
                <a:effectLst/>
                <a:highlight>
                  <a:srgbClr val="FFFFFF"/>
                </a:highlight>
                <a:latin typeface="Consolas" panose="020B0609020204030204" pitchFamily="49" charset="0"/>
              </a:rPr>
              <a:t> </a:t>
            </a:r>
            <a:r>
              <a:rPr lang="en-US" altLang="zh-HK" sz="2400" b="0" dirty="0" err="1">
                <a:solidFill>
                  <a:srgbClr val="000000"/>
                </a:solidFill>
                <a:effectLst/>
                <a:highlight>
                  <a:srgbClr val="FFFFFF"/>
                </a:highlight>
                <a:latin typeface="Consolas" panose="020B0609020204030204" pitchFamily="49" charset="0"/>
              </a:rPr>
              <a:t>owner_id</a:t>
            </a:r>
            <a:r>
              <a:rPr lang="en-US" altLang="zh-HK" sz="2400" b="0" dirty="0">
                <a:solidFill>
                  <a:srgbClr val="000000"/>
                </a:solidFill>
                <a:effectLst/>
                <a:highlight>
                  <a:srgbClr val="FFFFFF"/>
                </a:highlight>
                <a:latin typeface="Consolas" panose="020B0609020204030204" pitchFamily="49" charset="0"/>
              </a:rPr>
              <a:t> = </a:t>
            </a:r>
            <a:r>
              <a:rPr lang="en-US" altLang="zh-HK" sz="2400" b="0" dirty="0" err="1">
                <a:solidFill>
                  <a:srgbClr val="000000"/>
                </a:solidFill>
                <a:effectLst/>
                <a:highlight>
                  <a:srgbClr val="FFFFFF"/>
                </a:highlight>
                <a:latin typeface="Consolas" panose="020B0609020204030204" pitchFamily="49" charset="0"/>
              </a:rPr>
              <a:t>NEW.owner_id</a:t>
            </a:r>
            <a:r>
              <a:rPr lang="en-US" altLang="zh-HK" sz="2400" b="0" dirty="0">
                <a:solidFill>
                  <a:srgbClr val="000000"/>
                </a:solidFill>
                <a:effectLst/>
                <a:highlight>
                  <a:srgbClr val="FFFFFF"/>
                </a:highlight>
                <a:latin typeface="Consolas" panose="020B0609020204030204" pitchFamily="49" charset="0"/>
              </a:rPr>
              <a:t>;</a:t>
            </a:r>
          </a:p>
          <a:p>
            <a:r>
              <a:rPr lang="en-US" altLang="zh-HK" sz="2400" b="0" dirty="0">
                <a:solidFill>
                  <a:srgbClr val="0000FF"/>
                </a:solidFill>
                <a:effectLst/>
                <a:highlight>
                  <a:srgbClr val="FFFFFF"/>
                </a:highlight>
                <a:latin typeface="Consolas" panose="020B0609020204030204" pitchFamily="49" charset="0"/>
              </a:rPr>
              <a:t>END</a:t>
            </a:r>
            <a:r>
              <a:rPr lang="en-US" altLang="zh-HK" sz="2400" b="0" dirty="0">
                <a:solidFill>
                  <a:srgbClr val="000000"/>
                </a:solidFill>
                <a:effectLst/>
                <a:highlight>
                  <a:srgbClr val="FFFFFF"/>
                </a:highlight>
                <a:latin typeface="Consolas" panose="020B0609020204030204" pitchFamily="49" charset="0"/>
              </a:rPr>
              <a:t>;</a:t>
            </a:r>
          </a:p>
        </p:txBody>
      </p:sp>
      <p:sp>
        <p:nvSpPr>
          <p:cNvPr id="7" name="TextBox 6">
            <a:extLst>
              <a:ext uri="{FF2B5EF4-FFF2-40B4-BE49-F238E27FC236}">
                <a16:creationId xmlns:a16="http://schemas.microsoft.com/office/drawing/2014/main" id="{81AE66B2-8A8D-6980-A4CF-F8E8B1EED725}"/>
              </a:ext>
            </a:extLst>
          </p:cNvPr>
          <p:cNvSpPr txBox="1"/>
          <p:nvPr/>
        </p:nvSpPr>
        <p:spPr>
          <a:xfrm>
            <a:off x="9685670" y="2881323"/>
            <a:ext cx="3200400" cy="584775"/>
          </a:xfrm>
          <a:prstGeom prst="rect">
            <a:avLst/>
          </a:prstGeom>
          <a:noFill/>
        </p:spPr>
        <p:txBody>
          <a:bodyPr wrap="square">
            <a:spAutoFit/>
          </a:bodyPr>
          <a:lstStyle/>
          <a:p>
            <a:r>
              <a:rPr lang="en-US" altLang="zh-HK" sz="3200" b="1" u="sng" dirty="0">
                <a:latin typeface="Nunito Sans Semi-Bold" panose="02010600030101010101" charset="0"/>
              </a:rPr>
              <a:t>SQL Statement</a:t>
            </a:r>
            <a:endParaRPr lang="zh-HK" altLang="en-US" sz="3200" b="1" u="sng" dirty="0">
              <a:latin typeface="Nunito Sans Semi-Bold" panose="02010600030101010101" charset="0"/>
            </a:endParaRPr>
          </a:p>
        </p:txBody>
      </p:sp>
      <p:sp>
        <p:nvSpPr>
          <p:cNvPr id="15" name="Left Bracket 14">
            <a:extLst>
              <a:ext uri="{FF2B5EF4-FFF2-40B4-BE49-F238E27FC236}">
                <a16:creationId xmlns:a16="http://schemas.microsoft.com/office/drawing/2014/main" id="{32E5A0DC-5459-AC75-A51D-B92235F345FE}"/>
              </a:ext>
            </a:extLst>
          </p:cNvPr>
          <p:cNvSpPr/>
          <p:nvPr/>
        </p:nvSpPr>
        <p:spPr>
          <a:xfrm>
            <a:off x="10262731" y="5196723"/>
            <a:ext cx="457200" cy="1190142"/>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16" name="Arrow: Left 15">
            <a:extLst>
              <a:ext uri="{FF2B5EF4-FFF2-40B4-BE49-F238E27FC236}">
                <a16:creationId xmlns:a16="http://schemas.microsoft.com/office/drawing/2014/main" id="{FB0F2621-B30A-5219-8371-8592DB6102DC}"/>
              </a:ext>
            </a:extLst>
          </p:cNvPr>
          <p:cNvSpPr/>
          <p:nvPr/>
        </p:nvSpPr>
        <p:spPr>
          <a:xfrm>
            <a:off x="7315200" y="5499406"/>
            <a:ext cx="2814814" cy="584775"/>
          </a:xfrm>
          <a:prstGeom prst="lef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TextBox 21">
            <a:extLst>
              <a:ext uri="{FF2B5EF4-FFF2-40B4-BE49-F238E27FC236}">
                <a16:creationId xmlns:a16="http://schemas.microsoft.com/office/drawing/2014/main" id="{C052CBE8-4449-1C2A-312F-CB3B4140D2A3}"/>
              </a:ext>
            </a:extLst>
          </p:cNvPr>
          <p:cNvSpPr txBox="1"/>
          <p:nvPr/>
        </p:nvSpPr>
        <p:spPr>
          <a:xfrm>
            <a:off x="1729635" y="6729820"/>
            <a:ext cx="15471140" cy="2554545"/>
          </a:xfrm>
          <a:prstGeom prst="rect">
            <a:avLst/>
          </a:prstGeom>
          <a:noFill/>
        </p:spPr>
        <p:txBody>
          <a:bodyPr wrap="square">
            <a:spAutoFit/>
          </a:bodyPr>
          <a:lstStyle/>
          <a:p>
            <a:pPr marL="342900" indent="-342900">
              <a:buAutoNum type="arabicPeriod"/>
            </a:pPr>
            <a:r>
              <a:rPr lang="en-US" altLang="zh-HK" sz="3200" dirty="0">
                <a:latin typeface="Nunito Sans" pitchFamily="2" charset="0"/>
              </a:rPr>
              <a:t> Go to the Triggers tab and click on Add Trigger from the toolbar.</a:t>
            </a:r>
          </a:p>
          <a:p>
            <a:pPr marL="342900" indent="-342900">
              <a:buAutoNum type="arabicPeriod"/>
            </a:pPr>
            <a:r>
              <a:rPr lang="en-US" altLang="zh-HK" sz="3200" dirty="0">
                <a:latin typeface="Nunito Sans" pitchFamily="2" charset="0"/>
              </a:rPr>
              <a:t> Name the trigger as </a:t>
            </a:r>
            <a:r>
              <a:rPr lang="en-US" altLang="zh-HK" sz="3200" dirty="0" err="1">
                <a:latin typeface="Nunito Sans" pitchFamily="2" charset="0"/>
              </a:rPr>
              <a:t>after_pet_insert</a:t>
            </a:r>
            <a:r>
              <a:rPr lang="en-US" altLang="zh-HK" sz="3200" dirty="0">
                <a:latin typeface="Nunito Sans" pitchFamily="2" charset="0"/>
              </a:rPr>
              <a:t>.</a:t>
            </a:r>
          </a:p>
          <a:p>
            <a:pPr marL="342900" indent="-342900">
              <a:buAutoNum type="arabicPeriod"/>
            </a:pPr>
            <a:r>
              <a:rPr lang="en-US" altLang="zh-HK" sz="3200" dirty="0">
                <a:latin typeface="Nunito Sans" pitchFamily="2" charset="0"/>
              </a:rPr>
              <a:t> In the Fires column, select </a:t>
            </a:r>
            <a:r>
              <a:rPr lang="en-US" altLang="zh-HK" sz="3200" b="1" dirty="0">
                <a:latin typeface="Nunito Sans" pitchFamily="2" charset="0"/>
              </a:rPr>
              <a:t>After</a:t>
            </a:r>
            <a:r>
              <a:rPr lang="en-US" altLang="zh-HK" sz="3200" dirty="0">
                <a:latin typeface="Nunito Sans" pitchFamily="2" charset="0"/>
              </a:rPr>
              <a:t>.</a:t>
            </a:r>
          </a:p>
          <a:p>
            <a:pPr marL="342900" indent="-342900">
              <a:buAutoNum type="arabicPeriod"/>
            </a:pPr>
            <a:r>
              <a:rPr lang="en-US" altLang="zh-HK" sz="3200" dirty="0">
                <a:latin typeface="Nunito Sans" pitchFamily="2" charset="0"/>
              </a:rPr>
              <a:t> Check </a:t>
            </a:r>
            <a:r>
              <a:rPr lang="en-US" altLang="zh-HK" sz="3200" b="1" dirty="0">
                <a:latin typeface="Nunito Sans" pitchFamily="2" charset="0"/>
              </a:rPr>
              <a:t>Insert</a:t>
            </a:r>
            <a:r>
              <a:rPr lang="en-US" altLang="zh-HK" sz="3200" dirty="0">
                <a:latin typeface="Nunito Sans" pitchFamily="2" charset="0"/>
              </a:rPr>
              <a:t> and leave the other checkboxes alone.</a:t>
            </a:r>
          </a:p>
          <a:p>
            <a:pPr marL="342900" indent="-342900">
              <a:buAutoNum type="arabicPeriod"/>
            </a:pPr>
            <a:r>
              <a:rPr lang="en-US" altLang="zh-HK" sz="3200" dirty="0">
                <a:latin typeface="Nunito Sans" pitchFamily="2" charset="0"/>
              </a:rPr>
              <a:t> Enter the statements code in the Definition pane</a:t>
            </a:r>
            <a:endParaRPr lang="zh-HK" altLang="en-US" sz="3200" dirty="0">
              <a:latin typeface="Nunito Sans" pitchFamily="2" charset="0"/>
            </a:endParaRPr>
          </a:p>
        </p:txBody>
      </p:sp>
      <p:sp>
        <p:nvSpPr>
          <p:cNvPr id="25" name="Left Bracket 24">
            <a:extLst>
              <a:ext uri="{FF2B5EF4-FFF2-40B4-BE49-F238E27FC236}">
                <a16:creationId xmlns:a16="http://schemas.microsoft.com/office/drawing/2014/main" id="{C5E2ABF5-8A7B-3FD5-33A5-48850027D5F9}"/>
              </a:ext>
            </a:extLst>
          </p:cNvPr>
          <p:cNvSpPr/>
          <p:nvPr/>
        </p:nvSpPr>
        <p:spPr>
          <a:xfrm rot="10800000">
            <a:off x="15201900" y="5209239"/>
            <a:ext cx="457200" cy="1190142"/>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Tree>
    <p:extLst>
      <p:ext uri="{BB962C8B-B14F-4D97-AF65-F5344CB8AC3E}">
        <p14:creationId xmlns:p14="http://schemas.microsoft.com/office/powerpoint/2010/main" val="3540503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35DD90CE-B980-FC67-11AF-25EDB9220D63}"/>
              </a:ext>
            </a:extLst>
          </p:cNvPr>
          <p:cNvPicPr>
            <a:picLocks noChangeAspect="1"/>
          </p:cNvPicPr>
          <p:nvPr/>
        </p:nvPicPr>
        <p:blipFill rotWithShape="1">
          <a:blip r:embed="rId2">
            <a:extLst>
              <a:ext uri="{28A0092B-C50C-407E-A947-70E740481C1C}">
                <a14:useLocalDpi xmlns:a14="http://schemas.microsoft.com/office/drawing/2010/main" val="0"/>
              </a:ext>
            </a:extLst>
          </a:blip>
          <a:srcRect l="650" t="1076" r="36784" b="-1076"/>
          <a:stretch/>
        </p:blipFill>
        <p:spPr>
          <a:xfrm>
            <a:off x="2133600" y="2849847"/>
            <a:ext cx="7331605" cy="3500907"/>
          </a:xfrm>
          <a:prstGeom prst="rect">
            <a:avLst/>
          </a:prstGeom>
          <a:ln>
            <a:solidFill>
              <a:schemeClr val="tx1"/>
            </a:solidFill>
          </a:ln>
        </p:spPr>
      </p:pic>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MySQL trigger </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145540" y="1639412"/>
            <a:ext cx="13980160" cy="1015663"/>
          </a:xfrm>
          <a:prstGeom prst="rect">
            <a:avLst/>
          </a:prstGeom>
          <a:noFill/>
        </p:spPr>
        <p:txBody>
          <a:bodyPr wrap="square">
            <a:spAutoFit/>
          </a:bodyPr>
          <a:lstStyle/>
          <a:p>
            <a:r>
              <a:rPr lang="en-US" altLang="zh-HK" sz="6000" b="1" dirty="0">
                <a:latin typeface="Nunito Sans" pitchFamily="2" charset="0"/>
              </a:rPr>
              <a:t>Step 3. Define a After Delete Trigger </a:t>
            </a: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48</a:t>
            </a:fld>
            <a:endParaRPr lang="en-US" sz="2200" dirty="0">
              <a:solidFill>
                <a:schemeClr val="bg1"/>
              </a:solidFill>
              <a:latin typeface="Nunito Sans Semi-Bold" panose="02010600030101010101" charset="0"/>
            </a:endParaRPr>
          </a:p>
        </p:txBody>
      </p:sp>
      <p:sp>
        <p:nvSpPr>
          <p:cNvPr id="5" name="TextBox 4">
            <a:extLst>
              <a:ext uri="{FF2B5EF4-FFF2-40B4-BE49-F238E27FC236}">
                <a16:creationId xmlns:a16="http://schemas.microsoft.com/office/drawing/2014/main" id="{8257BEE3-9910-47F4-DD36-CD0072BC6BB2}"/>
              </a:ext>
            </a:extLst>
          </p:cNvPr>
          <p:cNvSpPr txBox="1"/>
          <p:nvPr/>
        </p:nvSpPr>
        <p:spPr>
          <a:xfrm>
            <a:off x="9609470" y="3456397"/>
            <a:ext cx="5979160" cy="3046988"/>
          </a:xfrm>
          <a:prstGeom prst="rect">
            <a:avLst/>
          </a:prstGeom>
          <a:noFill/>
        </p:spPr>
        <p:txBody>
          <a:bodyPr wrap="square">
            <a:spAutoFit/>
          </a:bodyPr>
          <a:lstStyle/>
          <a:p>
            <a:r>
              <a:rPr lang="en-US" altLang="zh-HK" sz="2400" b="0" dirty="0">
                <a:solidFill>
                  <a:srgbClr val="0000FF"/>
                </a:solidFill>
                <a:effectLst/>
                <a:highlight>
                  <a:srgbClr val="FFFFFF"/>
                </a:highlight>
                <a:latin typeface="Consolas" panose="020B0609020204030204" pitchFamily="49" charset="0"/>
              </a:rPr>
              <a:t>CREATE</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TRIGGER</a:t>
            </a:r>
            <a:r>
              <a:rPr lang="en-US" altLang="zh-HK" sz="2400" b="0" dirty="0">
                <a:solidFill>
                  <a:srgbClr val="000000"/>
                </a:solidFill>
                <a:effectLst/>
                <a:highlight>
                  <a:srgbClr val="FFFFFF"/>
                </a:highlight>
                <a:latin typeface="Consolas" panose="020B0609020204030204" pitchFamily="49" charset="0"/>
              </a:rPr>
              <a:t> </a:t>
            </a:r>
            <a:r>
              <a:rPr lang="en-US" altLang="zh-HK" sz="2400" b="0" dirty="0" err="1">
                <a:solidFill>
                  <a:srgbClr val="000000"/>
                </a:solidFill>
                <a:effectLst/>
                <a:highlight>
                  <a:srgbClr val="FFFFFF"/>
                </a:highlight>
                <a:latin typeface="Consolas" panose="020B0609020204030204" pitchFamily="49" charset="0"/>
              </a:rPr>
              <a:t>after_pet_delete</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FF"/>
                </a:solidFill>
                <a:effectLst/>
                <a:highlight>
                  <a:srgbClr val="FFFFFF"/>
                </a:highlight>
                <a:latin typeface="Consolas" panose="020B0609020204030204" pitchFamily="49" charset="0"/>
              </a:rPr>
              <a:t>AFTER</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DELETE</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ON</a:t>
            </a:r>
            <a:r>
              <a:rPr lang="en-US" altLang="zh-HK" sz="2400" b="0" dirty="0">
                <a:solidFill>
                  <a:srgbClr val="000000"/>
                </a:solidFill>
                <a:effectLst/>
                <a:highlight>
                  <a:srgbClr val="FFFFFF"/>
                </a:highlight>
                <a:latin typeface="Consolas" panose="020B0609020204030204" pitchFamily="49" charset="0"/>
              </a:rPr>
              <a:t> pets</a:t>
            </a:r>
          </a:p>
          <a:p>
            <a:r>
              <a:rPr lang="en-US" altLang="zh-HK" sz="2400" b="0" dirty="0">
                <a:solidFill>
                  <a:srgbClr val="0000FF"/>
                </a:solidFill>
                <a:effectLst/>
                <a:highlight>
                  <a:srgbClr val="FFFFFF"/>
                </a:highlight>
                <a:latin typeface="Consolas" panose="020B0609020204030204" pitchFamily="49" charset="0"/>
              </a:rPr>
              <a:t>FOR</a:t>
            </a:r>
            <a:r>
              <a:rPr lang="en-US" altLang="zh-HK" sz="2400" b="0" dirty="0">
                <a:solidFill>
                  <a:srgbClr val="000000"/>
                </a:solidFill>
                <a:effectLst/>
                <a:highlight>
                  <a:srgbClr val="FFFFFF"/>
                </a:highlight>
                <a:latin typeface="Consolas" panose="020B0609020204030204" pitchFamily="49" charset="0"/>
              </a:rPr>
              <a:t> EACH </a:t>
            </a:r>
            <a:r>
              <a:rPr lang="en-US" altLang="zh-HK" sz="2400" b="0" dirty="0">
                <a:solidFill>
                  <a:srgbClr val="0000FF"/>
                </a:solidFill>
                <a:effectLst/>
                <a:highlight>
                  <a:srgbClr val="FFFFFF"/>
                </a:highlight>
                <a:latin typeface="Consolas" panose="020B0609020204030204" pitchFamily="49" charset="0"/>
              </a:rPr>
              <a:t>ROW</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FF"/>
                </a:solidFill>
                <a:effectLst/>
                <a:highlight>
                  <a:srgbClr val="FFFFFF"/>
                </a:highlight>
                <a:latin typeface="Consolas" panose="020B0609020204030204" pitchFamily="49" charset="0"/>
              </a:rPr>
              <a:t>BEGIN</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UPDATE</a:t>
            </a:r>
            <a:r>
              <a:rPr lang="en-US" altLang="zh-HK" sz="2400" b="0" dirty="0">
                <a:solidFill>
                  <a:srgbClr val="000000"/>
                </a:solidFill>
                <a:effectLst/>
                <a:highlight>
                  <a:srgbClr val="FFFFFF"/>
                </a:highlight>
                <a:latin typeface="Consolas" panose="020B0609020204030204" pitchFamily="49" charset="0"/>
              </a:rPr>
              <a:t> owners</a:t>
            </a: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SET</a:t>
            </a:r>
            <a:r>
              <a:rPr lang="en-US" altLang="zh-HK" sz="2400" b="0" dirty="0">
                <a:solidFill>
                  <a:srgbClr val="000000"/>
                </a:solidFill>
                <a:effectLst/>
                <a:highlight>
                  <a:srgbClr val="FFFFFF"/>
                </a:highlight>
                <a:latin typeface="Consolas" panose="020B0609020204030204" pitchFamily="49" charset="0"/>
              </a:rPr>
              <a:t> </a:t>
            </a:r>
            <a:r>
              <a:rPr lang="en-US" altLang="zh-HK" sz="2400" b="0" dirty="0" err="1">
                <a:solidFill>
                  <a:srgbClr val="000000"/>
                </a:solidFill>
                <a:effectLst/>
                <a:highlight>
                  <a:srgbClr val="FFFFFF"/>
                </a:highlight>
                <a:latin typeface="Consolas" panose="020B0609020204030204" pitchFamily="49" charset="0"/>
              </a:rPr>
              <a:t>pet_count</a:t>
            </a:r>
            <a:r>
              <a:rPr lang="en-US" altLang="zh-HK" sz="2400" b="0" dirty="0">
                <a:solidFill>
                  <a:srgbClr val="000000"/>
                </a:solidFill>
                <a:effectLst/>
                <a:highlight>
                  <a:srgbClr val="FFFFFF"/>
                </a:highlight>
                <a:latin typeface="Consolas" panose="020B0609020204030204" pitchFamily="49" charset="0"/>
              </a:rPr>
              <a:t> = </a:t>
            </a:r>
            <a:r>
              <a:rPr lang="en-US" altLang="zh-HK" sz="2400" b="0" dirty="0" err="1">
                <a:solidFill>
                  <a:srgbClr val="000000"/>
                </a:solidFill>
                <a:effectLst/>
                <a:highlight>
                  <a:srgbClr val="FFFFFF"/>
                </a:highlight>
                <a:latin typeface="Consolas" panose="020B0609020204030204" pitchFamily="49" charset="0"/>
              </a:rPr>
              <a:t>pet_count</a:t>
            </a:r>
            <a:r>
              <a:rPr lang="en-US" altLang="zh-HK" sz="2400" b="0" dirty="0">
                <a:solidFill>
                  <a:srgbClr val="000000"/>
                </a:solidFill>
                <a:effectLst/>
                <a:highlight>
                  <a:srgbClr val="FFFFFF"/>
                </a:highlight>
                <a:latin typeface="Consolas" panose="020B0609020204030204" pitchFamily="49" charset="0"/>
              </a:rPr>
              <a:t> - </a:t>
            </a:r>
            <a:r>
              <a:rPr lang="en-US" altLang="zh-HK" sz="2400" b="0" dirty="0">
                <a:solidFill>
                  <a:srgbClr val="098658"/>
                </a:solidFill>
                <a:effectLst/>
                <a:highlight>
                  <a:srgbClr val="FFFFFF"/>
                </a:highlight>
                <a:latin typeface="Consolas" panose="020B0609020204030204" pitchFamily="49" charset="0"/>
              </a:rPr>
              <a:t>1</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WHERE</a:t>
            </a:r>
            <a:r>
              <a:rPr lang="en-US" altLang="zh-HK" sz="2400" b="0" dirty="0">
                <a:solidFill>
                  <a:srgbClr val="000000"/>
                </a:solidFill>
                <a:effectLst/>
                <a:highlight>
                  <a:srgbClr val="FFFFFF"/>
                </a:highlight>
                <a:latin typeface="Consolas" panose="020B0609020204030204" pitchFamily="49" charset="0"/>
              </a:rPr>
              <a:t> </a:t>
            </a:r>
            <a:r>
              <a:rPr lang="en-US" altLang="zh-HK" sz="2400" b="0" dirty="0" err="1">
                <a:solidFill>
                  <a:srgbClr val="000000"/>
                </a:solidFill>
                <a:effectLst/>
                <a:highlight>
                  <a:srgbClr val="FFFFFF"/>
                </a:highlight>
                <a:latin typeface="Consolas" panose="020B0609020204030204" pitchFamily="49" charset="0"/>
              </a:rPr>
              <a:t>owner_id</a:t>
            </a:r>
            <a:r>
              <a:rPr lang="en-US" altLang="zh-HK" sz="2400" b="0" dirty="0">
                <a:solidFill>
                  <a:srgbClr val="000000"/>
                </a:solidFill>
                <a:effectLst/>
                <a:highlight>
                  <a:srgbClr val="FFFFFF"/>
                </a:highlight>
                <a:latin typeface="Consolas" panose="020B0609020204030204" pitchFamily="49" charset="0"/>
              </a:rPr>
              <a:t> = </a:t>
            </a:r>
            <a:r>
              <a:rPr lang="en-US" altLang="zh-HK" sz="2400" b="0" dirty="0" err="1">
                <a:solidFill>
                  <a:srgbClr val="000000"/>
                </a:solidFill>
                <a:effectLst/>
                <a:highlight>
                  <a:srgbClr val="FFFFFF"/>
                </a:highlight>
                <a:latin typeface="Consolas" panose="020B0609020204030204" pitchFamily="49" charset="0"/>
              </a:rPr>
              <a:t>OLD.owner_id</a:t>
            </a:r>
            <a:r>
              <a:rPr lang="en-US" altLang="zh-HK" sz="2400" b="0" dirty="0">
                <a:solidFill>
                  <a:srgbClr val="000000"/>
                </a:solidFill>
                <a:effectLst/>
                <a:highlight>
                  <a:srgbClr val="FFFFFF"/>
                </a:highlight>
                <a:latin typeface="Consolas" panose="020B0609020204030204" pitchFamily="49" charset="0"/>
              </a:rPr>
              <a:t>;</a:t>
            </a:r>
          </a:p>
          <a:p>
            <a:r>
              <a:rPr lang="en-US" altLang="zh-HK" sz="2400" b="0" dirty="0">
                <a:solidFill>
                  <a:srgbClr val="0000FF"/>
                </a:solidFill>
                <a:effectLst/>
                <a:highlight>
                  <a:srgbClr val="FFFFFF"/>
                </a:highlight>
                <a:latin typeface="Consolas" panose="020B0609020204030204" pitchFamily="49" charset="0"/>
              </a:rPr>
              <a:t>END</a:t>
            </a:r>
            <a:r>
              <a:rPr lang="en-US" altLang="zh-HK" sz="2400" b="0" dirty="0">
                <a:solidFill>
                  <a:srgbClr val="000000"/>
                </a:solidFill>
                <a:effectLst/>
                <a:highlight>
                  <a:srgbClr val="FFFFFF"/>
                </a:highlight>
                <a:latin typeface="Consolas" panose="020B0609020204030204" pitchFamily="49" charset="0"/>
              </a:rPr>
              <a:t>;</a:t>
            </a:r>
          </a:p>
        </p:txBody>
      </p:sp>
      <p:sp>
        <p:nvSpPr>
          <p:cNvPr id="7" name="TextBox 6">
            <a:extLst>
              <a:ext uri="{FF2B5EF4-FFF2-40B4-BE49-F238E27FC236}">
                <a16:creationId xmlns:a16="http://schemas.microsoft.com/office/drawing/2014/main" id="{81AE66B2-8A8D-6980-A4CF-F8E8B1EED725}"/>
              </a:ext>
            </a:extLst>
          </p:cNvPr>
          <p:cNvSpPr txBox="1"/>
          <p:nvPr/>
        </p:nvSpPr>
        <p:spPr>
          <a:xfrm>
            <a:off x="9609470" y="2627245"/>
            <a:ext cx="3200400" cy="584775"/>
          </a:xfrm>
          <a:prstGeom prst="rect">
            <a:avLst/>
          </a:prstGeom>
          <a:noFill/>
        </p:spPr>
        <p:txBody>
          <a:bodyPr wrap="square">
            <a:spAutoFit/>
          </a:bodyPr>
          <a:lstStyle/>
          <a:p>
            <a:r>
              <a:rPr lang="en-US" altLang="zh-HK" sz="3200" b="1" u="sng" dirty="0">
                <a:latin typeface="Nunito Sans Semi-Bold" panose="02010600030101010101" charset="0"/>
              </a:rPr>
              <a:t>SQL Statement</a:t>
            </a:r>
            <a:endParaRPr lang="zh-HK" altLang="en-US" sz="3200" b="1" u="sng" dirty="0">
              <a:latin typeface="Nunito Sans Semi-Bold" panose="02010600030101010101" charset="0"/>
            </a:endParaRPr>
          </a:p>
        </p:txBody>
      </p:sp>
      <p:sp>
        <p:nvSpPr>
          <p:cNvPr id="15" name="Left Bracket 14">
            <a:extLst>
              <a:ext uri="{FF2B5EF4-FFF2-40B4-BE49-F238E27FC236}">
                <a16:creationId xmlns:a16="http://schemas.microsoft.com/office/drawing/2014/main" id="{32E5A0DC-5459-AC75-A51D-B92235F345FE}"/>
              </a:ext>
            </a:extLst>
          </p:cNvPr>
          <p:cNvSpPr/>
          <p:nvPr/>
        </p:nvSpPr>
        <p:spPr>
          <a:xfrm>
            <a:off x="10186531" y="4942645"/>
            <a:ext cx="457200" cy="1190142"/>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16" name="Arrow: Left 15">
            <a:extLst>
              <a:ext uri="{FF2B5EF4-FFF2-40B4-BE49-F238E27FC236}">
                <a16:creationId xmlns:a16="http://schemas.microsoft.com/office/drawing/2014/main" id="{FB0F2621-B30A-5219-8371-8592DB6102DC}"/>
              </a:ext>
            </a:extLst>
          </p:cNvPr>
          <p:cNvSpPr/>
          <p:nvPr/>
        </p:nvSpPr>
        <p:spPr>
          <a:xfrm>
            <a:off x="7239000" y="5245328"/>
            <a:ext cx="2814814" cy="584775"/>
          </a:xfrm>
          <a:prstGeom prst="lef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TextBox 21">
            <a:extLst>
              <a:ext uri="{FF2B5EF4-FFF2-40B4-BE49-F238E27FC236}">
                <a16:creationId xmlns:a16="http://schemas.microsoft.com/office/drawing/2014/main" id="{C052CBE8-4449-1C2A-312F-CB3B4140D2A3}"/>
              </a:ext>
            </a:extLst>
          </p:cNvPr>
          <p:cNvSpPr txBox="1"/>
          <p:nvPr/>
        </p:nvSpPr>
        <p:spPr>
          <a:xfrm>
            <a:off x="1729635" y="6729820"/>
            <a:ext cx="15471140" cy="2554545"/>
          </a:xfrm>
          <a:prstGeom prst="rect">
            <a:avLst/>
          </a:prstGeom>
          <a:noFill/>
        </p:spPr>
        <p:txBody>
          <a:bodyPr wrap="square">
            <a:spAutoFit/>
          </a:bodyPr>
          <a:lstStyle/>
          <a:p>
            <a:pPr marL="342900" indent="-342900">
              <a:buAutoNum type="arabicPeriod"/>
            </a:pPr>
            <a:r>
              <a:rPr lang="en-US" altLang="zh-HK" sz="3200" dirty="0">
                <a:latin typeface="Nunito Sans" pitchFamily="2" charset="0"/>
              </a:rPr>
              <a:t> Go to the Triggers tab and click on Add Trigger from the toolbar.</a:t>
            </a:r>
          </a:p>
          <a:p>
            <a:pPr marL="342900" indent="-342900">
              <a:buAutoNum type="arabicPeriod"/>
            </a:pPr>
            <a:r>
              <a:rPr lang="en-US" altLang="zh-HK" sz="3200" dirty="0">
                <a:latin typeface="Nunito Sans" pitchFamily="2" charset="0"/>
              </a:rPr>
              <a:t> Name the trigger as </a:t>
            </a:r>
            <a:r>
              <a:rPr lang="en-US" altLang="zh-HK" sz="3200" dirty="0" err="1">
                <a:latin typeface="Nunito Sans" pitchFamily="2" charset="0"/>
              </a:rPr>
              <a:t>after_pet_delete</a:t>
            </a:r>
            <a:r>
              <a:rPr lang="en-US" altLang="zh-HK" sz="3200" dirty="0">
                <a:latin typeface="Nunito Sans" pitchFamily="2" charset="0"/>
              </a:rPr>
              <a:t>.</a:t>
            </a:r>
          </a:p>
          <a:p>
            <a:pPr marL="342900" indent="-342900">
              <a:buAutoNum type="arabicPeriod"/>
            </a:pPr>
            <a:r>
              <a:rPr lang="en-US" altLang="zh-HK" sz="3200" dirty="0">
                <a:latin typeface="Nunito Sans" pitchFamily="2" charset="0"/>
              </a:rPr>
              <a:t> In the Fires column, select </a:t>
            </a:r>
            <a:r>
              <a:rPr lang="en-US" altLang="zh-HK" sz="3200" b="1" dirty="0">
                <a:latin typeface="Nunito Sans" pitchFamily="2" charset="0"/>
              </a:rPr>
              <a:t>After</a:t>
            </a:r>
            <a:r>
              <a:rPr lang="en-US" altLang="zh-HK" sz="3200" dirty="0">
                <a:latin typeface="Nunito Sans" pitchFamily="2" charset="0"/>
              </a:rPr>
              <a:t>.</a:t>
            </a:r>
          </a:p>
          <a:p>
            <a:pPr marL="342900" indent="-342900">
              <a:buAutoNum type="arabicPeriod"/>
            </a:pPr>
            <a:r>
              <a:rPr lang="en-US" altLang="zh-HK" sz="3200" dirty="0">
                <a:latin typeface="Nunito Sans" pitchFamily="2" charset="0"/>
              </a:rPr>
              <a:t> Check </a:t>
            </a:r>
            <a:r>
              <a:rPr lang="en-US" altLang="zh-HK" sz="3200" b="1" dirty="0">
                <a:latin typeface="Nunito Sans" pitchFamily="2" charset="0"/>
              </a:rPr>
              <a:t>Delete</a:t>
            </a:r>
            <a:r>
              <a:rPr lang="en-US" altLang="zh-HK" sz="3200" dirty="0">
                <a:latin typeface="Nunito Sans" pitchFamily="2" charset="0"/>
              </a:rPr>
              <a:t> and leave the other checkboxes alone.</a:t>
            </a:r>
          </a:p>
          <a:p>
            <a:pPr marL="342900" indent="-342900">
              <a:buAutoNum type="arabicPeriod"/>
            </a:pPr>
            <a:r>
              <a:rPr lang="en-US" altLang="zh-HK" sz="3200" dirty="0">
                <a:latin typeface="Nunito Sans" pitchFamily="2" charset="0"/>
              </a:rPr>
              <a:t> Enter the statements code in the Definition pane</a:t>
            </a:r>
            <a:endParaRPr lang="zh-HK" altLang="en-US" sz="3200" dirty="0">
              <a:latin typeface="Nunito Sans" pitchFamily="2" charset="0"/>
            </a:endParaRPr>
          </a:p>
        </p:txBody>
      </p:sp>
      <p:sp>
        <p:nvSpPr>
          <p:cNvPr id="25" name="Left Bracket 24">
            <a:extLst>
              <a:ext uri="{FF2B5EF4-FFF2-40B4-BE49-F238E27FC236}">
                <a16:creationId xmlns:a16="http://schemas.microsoft.com/office/drawing/2014/main" id="{C5E2ABF5-8A7B-3FD5-33A5-48850027D5F9}"/>
              </a:ext>
            </a:extLst>
          </p:cNvPr>
          <p:cNvSpPr/>
          <p:nvPr/>
        </p:nvSpPr>
        <p:spPr>
          <a:xfrm rot="10800000">
            <a:off x="15125700" y="4955161"/>
            <a:ext cx="457200" cy="1190142"/>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Tree>
    <p:extLst>
      <p:ext uri="{BB962C8B-B14F-4D97-AF65-F5344CB8AC3E}">
        <p14:creationId xmlns:p14="http://schemas.microsoft.com/office/powerpoint/2010/main" val="2620283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1696700" cy="1015663"/>
          </a:xfrm>
          <a:prstGeom prst="rect">
            <a:avLst/>
          </a:prstGeom>
          <a:noFill/>
        </p:spPr>
        <p:txBody>
          <a:bodyPr wrap="square">
            <a:spAutoFit/>
          </a:bodyPr>
          <a:lstStyle/>
          <a:p>
            <a:r>
              <a:rPr lang="en-US" altLang="zh-HK" sz="6000" dirty="0">
                <a:latin typeface="DM Serif Display" pitchFamily="2" charset="0"/>
              </a:rPr>
              <a:t>Testing Defined Triggers</a:t>
            </a:r>
            <a:endParaRPr lang="zh-HK" altLang="en-US" sz="6000" dirty="0">
              <a:latin typeface="DM Serif Display" pitchFamily="2" charset="0"/>
            </a:endParaRP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49</a:t>
            </a:fld>
            <a:endParaRPr lang="en-US" sz="2200" dirty="0">
              <a:solidFill>
                <a:schemeClr val="bg1"/>
              </a:solidFill>
              <a:latin typeface="Nunito Sans Semi-Bold" panose="02010600030101010101" charset="0"/>
            </a:endParaRPr>
          </a:p>
        </p:txBody>
      </p:sp>
      <p:pic>
        <p:nvPicPr>
          <p:cNvPr id="17" name="Picture 16">
            <a:extLst>
              <a:ext uri="{FF2B5EF4-FFF2-40B4-BE49-F238E27FC236}">
                <a16:creationId xmlns:a16="http://schemas.microsoft.com/office/drawing/2014/main" id="{4C57D89C-94AD-733A-EC50-04B4180F5D0A}"/>
              </a:ext>
            </a:extLst>
          </p:cNvPr>
          <p:cNvPicPr>
            <a:picLocks noChangeAspect="1"/>
          </p:cNvPicPr>
          <p:nvPr/>
        </p:nvPicPr>
        <p:blipFill>
          <a:blip r:embed="rId4"/>
          <a:stretch>
            <a:fillRect/>
          </a:stretch>
        </p:blipFill>
        <p:spPr>
          <a:xfrm>
            <a:off x="10070455" y="3071902"/>
            <a:ext cx="7726207" cy="2882428"/>
          </a:xfrm>
          <a:prstGeom prst="rect">
            <a:avLst/>
          </a:prstGeom>
          <a:ln>
            <a:solidFill>
              <a:schemeClr val="tx1"/>
            </a:solidFill>
          </a:ln>
        </p:spPr>
      </p:pic>
      <p:pic>
        <p:nvPicPr>
          <p:cNvPr id="23" name="Picture 22">
            <a:extLst>
              <a:ext uri="{FF2B5EF4-FFF2-40B4-BE49-F238E27FC236}">
                <a16:creationId xmlns:a16="http://schemas.microsoft.com/office/drawing/2014/main" id="{7844882C-95BE-CBE0-8703-55A77B201D52}"/>
              </a:ext>
            </a:extLst>
          </p:cNvPr>
          <p:cNvPicPr>
            <a:picLocks noChangeAspect="1"/>
          </p:cNvPicPr>
          <p:nvPr/>
        </p:nvPicPr>
        <p:blipFill>
          <a:blip r:embed="rId5"/>
          <a:stretch>
            <a:fillRect/>
          </a:stretch>
        </p:blipFill>
        <p:spPr>
          <a:xfrm>
            <a:off x="10105131" y="6277943"/>
            <a:ext cx="7691532" cy="1842878"/>
          </a:xfrm>
          <a:prstGeom prst="rect">
            <a:avLst/>
          </a:prstGeom>
          <a:ln>
            <a:solidFill>
              <a:schemeClr val="tx1"/>
            </a:solidFill>
          </a:ln>
        </p:spPr>
      </p:pic>
      <p:sp>
        <p:nvSpPr>
          <p:cNvPr id="24" name="TextBox 23">
            <a:extLst>
              <a:ext uri="{FF2B5EF4-FFF2-40B4-BE49-F238E27FC236}">
                <a16:creationId xmlns:a16="http://schemas.microsoft.com/office/drawing/2014/main" id="{A83CC4D4-EEA8-0F5F-01FE-C7C5B4C6BB81}"/>
              </a:ext>
            </a:extLst>
          </p:cNvPr>
          <p:cNvSpPr txBox="1"/>
          <p:nvPr/>
        </p:nvSpPr>
        <p:spPr>
          <a:xfrm>
            <a:off x="1028700" y="3015064"/>
            <a:ext cx="11163300" cy="5878532"/>
          </a:xfrm>
          <a:prstGeom prst="rect">
            <a:avLst/>
          </a:prstGeom>
          <a:noFill/>
        </p:spPr>
        <p:txBody>
          <a:bodyPr wrap="square">
            <a:spAutoFit/>
          </a:bodyPr>
          <a:lstStyle/>
          <a:p>
            <a:pPr marL="342900" indent="-342900">
              <a:lnSpc>
                <a:spcPct val="200000"/>
              </a:lnSpc>
              <a:buAutoNum type="arabicPeriod"/>
            </a:pPr>
            <a:r>
              <a:rPr lang="en-US" altLang="zh-HK" sz="3200" dirty="0">
                <a:latin typeface="Nunito Sans" pitchFamily="2" charset="0"/>
              </a:rPr>
              <a:t> Truncate the ‘pet’ Table to remove all record</a:t>
            </a:r>
          </a:p>
          <a:p>
            <a:pPr marL="342900" indent="-342900">
              <a:lnSpc>
                <a:spcPct val="200000"/>
              </a:lnSpc>
              <a:buAutoNum type="arabicPeriod"/>
            </a:pPr>
            <a:r>
              <a:rPr lang="en-US" altLang="zh-HK" sz="3200" dirty="0">
                <a:latin typeface="Nunito Sans" pitchFamily="2" charset="0"/>
              </a:rPr>
              <a:t> Insert some pet records into ‘pet’ table</a:t>
            </a:r>
          </a:p>
          <a:p>
            <a:pPr marL="342900" indent="-342900">
              <a:lnSpc>
                <a:spcPct val="200000"/>
              </a:lnSpc>
              <a:buAutoNum type="arabicPeriod"/>
            </a:pPr>
            <a:r>
              <a:rPr lang="en-US" altLang="zh-HK" sz="3200" dirty="0">
                <a:latin typeface="Nunito Sans" pitchFamily="2" charset="0"/>
              </a:rPr>
              <a:t> Switch to owners Table tab and Refresh it</a:t>
            </a:r>
          </a:p>
          <a:p>
            <a:pPr marL="342900" indent="-342900">
              <a:lnSpc>
                <a:spcPct val="200000"/>
              </a:lnSpc>
              <a:buAutoNum type="arabicPeriod"/>
            </a:pPr>
            <a:r>
              <a:rPr lang="en-US" altLang="zh-HK" sz="3200" dirty="0">
                <a:latin typeface="Nunito Sans" pitchFamily="2" charset="0"/>
              </a:rPr>
              <a:t> Check the Pet Count in the Owners Table</a:t>
            </a:r>
          </a:p>
          <a:p>
            <a:pPr marL="342900" indent="-342900">
              <a:lnSpc>
                <a:spcPct val="200000"/>
              </a:lnSpc>
              <a:buAutoNum type="arabicPeriod"/>
            </a:pPr>
            <a:r>
              <a:rPr lang="en-US" altLang="zh-HK" sz="3200" dirty="0">
                <a:latin typeface="Nunito Sans" pitchFamily="2" charset="0"/>
              </a:rPr>
              <a:t> Delete a pet record in ‘pet’ table</a:t>
            </a:r>
          </a:p>
          <a:p>
            <a:pPr marL="342900" indent="-342900">
              <a:lnSpc>
                <a:spcPct val="200000"/>
              </a:lnSpc>
              <a:buAutoNum type="arabicPeriod"/>
            </a:pPr>
            <a:r>
              <a:rPr lang="en-US" altLang="zh-HK" sz="3200" dirty="0">
                <a:latin typeface="Nunito Sans" pitchFamily="2" charset="0"/>
              </a:rPr>
              <a:t> Check again for the Pet Count in the Owners Table</a:t>
            </a:r>
            <a:endParaRPr lang="zh-HK" altLang="en-US" sz="3200" dirty="0">
              <a:latin typeface="Nunito Sans" pitchFamily="2" charset="0"/>
            </a:endParaRPr>
          </a:p>
        </p:txBody>
      </p:sp>
    </p:spTree>
    <p:extLst>
      <p:ext uri="{BB962C8B-B14F-4D97-AF65-F5344CB8AC3E}">
        <p14:creationId xmlns:p14="http://schemas.microsoft.com/office/powerpoint/2010/main" val="319596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688B88-A952-688F-7127-CF34644EF282}"/>
              </a:ext>
            </a:extLst>
          </p:cNvPr>
          <p:cNvPicPr>
            <a:picLocks noChangeAspect="1"/>
          </p:cNvPicPr>
          <p:nvPr/>
        </p:nvPicPr>
        <p:blipFill rotWithShape="1">
          <a:blip r:embed="rId2"/>
          <a:srcRect r="2022"/>
          <a:stretch/>
        </p:blipFill>
        <p:spPr>
          <a:xfrm>
            <a:off x="3594241" y="2710452"/>
            <a:ext cx="8305800" cy="6429375"/>
          </a:xfrm>
          <a:prstGeom prst="rect">
            <a:avLst/>
          </a:prstGeom>
          <a:ln>
            <a:solidFill>
              <a:schemeClr val="tx1"/>
            </a:solidFill>
          </a:ln>
        </p:spPr>
      </p:pic>
      <p:pic>
        <p:nvPicPr>
          <p:cNvPr id="9" name="Picture 8">
            <a:extLst>
              <a:ext uri="{FF2B5EF4-FFF2-40B4-BE49-F238E27FC236}">
                <a16:creationId xmlns:a16="http://schemas.microsoft.com/office/drawing/2014/main" id="{26E8429A-4566-635F-1D42-E2F238E5894C}"/>
              </a:ext>
            </a:extLst>
          </p:cNvPr>
          <p:cNvPicPr>
            <a:picLocks noChangeAspect="1"/>
          </p:cNvPicPr>
          <p:nvPr/>
        </p:nvPicPr>
        <p:blipFill>
          <a:blip r:embed="rId3"/>
          <a:stretch>
            <a:fillRect/>
          </a:stretch>
        </p:blipFill>
        <p:spPr>
          <a:xfrm>
            <a:off x="7136141" y="4558417"/>
            <a:ext cx="4219575" cy="3790950"/>
          </a:xfrm>
          <a:prstGeom prst="rect">
            <a:avLst/>
          </a:prstGeom>
        </p:spPr>
      </p:pic>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Creating a New Database</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24" name="TextBox 23">
            <a:extLst>
              <a:ext uri="{FF2B5EF4-FFF2-40B4-BE49-F238E27FC236}">
                <a16:creationId xmlns:a16="http://schemas.microsoft.com/office/drawing/2014/main" id="{26EFA698-4EB2-2744-A4B9-001B556F9849}"/>
              </a:ext>
            </a:extLst>
          </p:cNvPr>
          <p:cNvSpPr txBox="1"/>
          <p:nvPr/>
        </p:nvSpPr>
        <p:spPr>
          <a:xfrm>
            <a:off x="1010771" y="3950166"/>
            <a:ext cx="2201069" cy="523220"/>
          </a:xfrm>
          <a:prstGeom prst="rect">
            <a:avLst/>
          </a:prstGeom>
          <a:noFill/>
        </p:spPr>
        <p:txBody>
          <a:bodyPr wrap="square">
            <a:spAutoFit/>
          </a:bodyPr>
          <a:lstStyle/>
          <a:p>
            <a:r>
              <a:rPr lang="en-US" altLang="zh-HK" sz="2800" dirty="0">
                <a:latin typeface="Nunito Sans" pitchFamily="2" charset="0"/>
              </a:rPr>
              <a:t>1.Right click</a:t>
            </a:r>
          </a:p>
        </p:txBody>
      </p:sp>
      <p:sp>
        <p:nvSpPr>
          <p:cNvPr id="25" name="Arrow: Right 24">
            <a:extLst>
              <a:ext uri="{FF2B5EF4-FFF2-40B4-BE49-F238E27FC236}">
                <a16:creationId xmlns:a16="http://schemas.microsoft.com/office/drawing/2014/main" id="{9CA81F5D-12B2-BCD6-A9CA-E8A86DBCA0FF}"/>
              </a:ext>
            </a:extLst>
          </p:cNvPr>
          <p:cNvSpPr/>
          <p:nvPr/>
        </p:nvSpPr>
        <p:spPr>
          <a:xfrm>
            <a:off x="3198089" y="3998461"/>
            <a:ext cx="645785" cy="426630"/>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TextBox 25">
            <a:extLst>
              <a:ext uri="{FF2B5EF4-FFF2-40B4-BE49-F238E27FC236}">
                <a16:creationId xmlns:a16="http://schemas.microsoft.com/office/drawing/2014/main" id="{FBFB16EA-AE0D-1B5F-72F1-1C46BFBA2B47}"/>
              </a:ext>
            </a:extLst>
          </p:cNvPr>
          <p:cNvSpPr txBox="1"/>
          <p:nvPr/>
        </p:nvSpPr>
        <p:spPr>
          <a:xfrm>
            <a:off x="1084030" y="5499785"/>
            <a:ext cx="2201069" cy="954107"/>
          </a:xfrm>
          <a:prstGeom prst="rect">
            <a:avLst/>
          </a:prstGeom>
          <a:noFill/>
        </p:spPr>
        <p:txBody>
          <a:bodyPr wrap="square">
            <a:spAutoFit/>
          </a:bodyPr>
          <a:lstStyle/>
          <a:p>
            <a:pPr algn="r"/>
            <a:r>
              <a:rPr lang="en-US" altLang="zh-HK" sz="2800" dirty="0">
                <a:latin typeface="Nunito Sans" pitchFamily="2" charset="0"/>
              </a:rPr>
              <a:t>2. Click to Create a DB</a:t>
            </a:r>
          </a:p>
        </p:txBody>
      </p:sp>
      <p:sp>
        <p:nvSpPr>
          <p:cNvPr id="27" name="Arrow: Right 26">
            <a:extLst>
              <a:ext uri="{FF2B5EF4-FFF2-40B4-BE49-F238E27FC236}">
                <a16:creationId xmlns:a16="http://schemas.microsoft.com/office/drawing/2014/main" id="{9FAA6A18-21B5-8772-D4C6-E91CA18B1DB1}"/>
              </a:ext>
            </a:extLst>
          </p:cNvPr>
          <p:cNvSpPr/>
          <p:nvPr/>
        </p:nvSpPr>
        <p:spPr>
          <a:xfrm>
            <a:off x="3271348" y="5548080"/>
            <a:ext cx="645785" cy="426630"/>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Arrow: Right 28">
            <a:extLst>
              <a:ext uri="{FF2B5EF4-FFF2-40B4-BE49-F238E27FC236}">
                <a16:creationId xmlns:a16="http://schemas.microsoft.com/office/drawing/2014/main" id="{CBC520F3-1517-71E7-D53E-4D3AA8608626}"/>
              </a:ext>
            </a:extLst>
          </p:cNvPr>
          <p:cNvSpPr/>
          <p:nvPr/>
        </p:nvSpPr>
        <p:spPr>
          <a:xfrm rot="9362521">
            <a:off x="11091992" y="4584748"/>
            <a:ext cx="2492983" cy="5973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TextBox 29">
            <a:extLst>
              <a:ext uri="{FF2B5EF4-FFF2-40B4-BE49-F238E27FC236}">
                <a16:creationId xmlns:a16="http://schemas.microsoft.com/office/drawing/2014/main" id="{5DFC312D-7CC0-090B-BE93-43C54910D5B8}"/>
              </a:ext>
            </a:extLst>
          </p:cNvPr>
          <p:cNvSpPr txBox="1"/>
          <p:nvPr/>
        </p:nvSpPr>
        <p:spPr>
          <a:xfrm>
            <a:off x="13498841" y="4211776"/>
            <a:ext cx="3943267" cy="1384995"/>
          </a:xfrm>
          <a:prstGeom prst="rect">
            <a:avLst/>
          </a:prstGeom>
          <a:noFill/>
        </p:spPr>
        <p:txBody>
          <a:bodyPr wrap="square">
            <a:spAutoFit/>
          </a:bodyPr>
          <a:lstStyle/>
          <a:p>
            <a:pPr algn="r"/>
            <a:r>
              <a:rPr lang="en-US" altLang="zh-HK" sz="2800" dirty="0">
                <a:latin typeface="Nunito Sans" pitchFamily="2" charset="0"/>
              </a:rPr>
              <a:t>3. Enter the Database Name</a:t>
            </a:r>
          </a:p>
          <a:p>
            <a:pPr algn="r"/>
            <a:r>
              <a:rPr lang="en-US" altLang="zh-HK" sz="2800" dirty="0">
                <a:latin typeface="Nunito Sans" pitchFamily="2" charset="0"/>
              </a:rPr>
              <a:t>(e.g. </a:t>
            </a:r>
            <a:r>
              <a:rPr lang="en-US" altLang="zh-HK" sz="2800" dirty="0" err="1">
                <a:latin typeface="Nunito Sans" pitchFamily="2" charset="0"/>
              </a:rPr>
              <a:t>testDB</a:t>
            </a:r>
            <a:r>
              <a:rPr lang="en-US" altLang="zh-HK" sz="2800" dirty="0">
                <a:latin typeface="Nunito Sans" pitchFamily="2" charset="0"/>
              </a:rPr>
              <a:t>)</a:t>
            </a:r>
          </a:p>
        </p:txBody>
      </p:sp>
      <p:sp>
        <p:nvSpPr>
          <p:cNvPr id="32" name="TextBox 31">
            <a:extLst>
              <a:ext uri="{FF2B5EF4-FFF2-40B4-BE49-F238E27FC236}">
                <a16:creationId xmlns:a16="http://schemas.microsoft.com/office/drawing/2014/main" id="{C0285758-3851-FB46-077A-8CB0662DAC3D}"/>
              </a:ext>
            </a:extLst>
          </p:cNvPr>
          <p:cNvSpPr txBox="1"/>
          <p:nvPr/>
        </p:nvSpPr>
        <p:spPr>
          <a:xfrm>
            <a:off x="13598858" y="7519614"/>
            <a:ext cx="3843250" cy="523220"/>
          </a:xfrm>
          <a:prstGeom prst="rect">
            <a:avLst/>
          </a:prstGeom>
          <a:noFill/>
        </p:spPr>
        <p:txBody>
          <a:bodyPr wrap="square">
            <a:spAutoFit/>
          </a:bodyPr>
          <a:lstStyle/>
          <a:p>
            <a:pPr algn="r"/>
            <a:r>
              <a:rPr lang="en-US" altLang="zh-HK" sz="2800" dirty="0">
                <a:latin typeface="Nunito Sans" pitchFamily="2" charset="0"/>
              </a:rPr>
              <a:t>4.Finally click on OK.</a:t>
            </a:r>
            <a:endParaRPr lang="zh-HK" altLang="en-US" sz="2800" dirty="0">
              <a:latin typeface="Nunito Sans" pitchFamily="2" charset="0"/>
            </a:endParaRPr>
          </a:p>
        </p:txBody>
      </p:sp>
      <p:sp>
        <p:nvSpPr>
          <p:cNvPr id="33" name="Arrow: Right 32">
            <a:extLst>
              <a:ext uri="{FF2B5EF4-FFF2-40B4-BE49-F238E27FC236}">
                <a16:creationId xmlns:a16="http://schemas.microsoft.com/office/drawing/2014/main" id="{EE7703AE-1566-8A37-6B34-F04DDC9279D2}"/>
              </a:ext>
            </a:extLst>
          </p:cNvPr>
          <p:cNvSpPr/>
          <p:nvPr/>
        </p:nvSpPr>
        <p:spPr>
          <a:xfrm rot="10513620">
            <a:off x="10567956" y="7656308"/>
            <a:ext cx="3310471" cy="5973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5</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636014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4"/>
            <a:ext cx="11696700" cy="1015663"/>
          </a:xfrm>
          <a:prstGeom prst="rect">
            <a:avLst/>
          </a:prstGeom>
          <a:noFill/>
        </p:spPr>
        <p:txBody>
          <a:bodyPr wrap="square">
            <a:spAutoFit/>
          </a:bodyPr>
          <a:lstStyle/>
          <a:p>
            <a:r>
              <a:rPr lang="en-US" altLang="zh-HK" sz="6000" dirty="0">
                <a:latin typeface="DM Serif Display" pitchFamily="2" charset="0"/>
              </a:rPr>
              <a:t>Trigger Throw error message</a:t>
            </a:r>
            <a:endParaRPr lang="zh-HK" altLang="en-US" sz="6000" dirty="0">
              <a:latin typeface="DM Serif Display" pitchFamily="2" charset="0"/>
            </a:endParaRPr>
          </a:p>
        </p:txBody>
      </p:sp>
      <p:grpSp>
        <p:nvGrpSpPr>
          <p:cNvPr id="8" name="Group 2">
            <a:extLst>
              <a:ext uri="{FF2B5EF4-FFF2-40B4-BE49-F238E27FC236}">
                <a16:creationId xmlns:a16="http://schemas.microsoft.com/office/drawing/2014/main" id="{46040AD5-8F5F-D53D-48C7-697DB8F5191F}"/>
              </a:ext>
            </a:extLst>
          </p:cNvPr>
          <p:cNvGrpSpPr/>
          <p:nvPr/>
        </p:nvGrpSpPr>
        <p:grpSpPr>
          <a:xfrm>
            <a:off x="0" y="9539510"/>
            <a:ext cx="18288000" cy="1068264"/>
            <a:chOff x="0" y="0"/>
            <a:chExt cx="6622243" cy="672550"/>
          </a:xfrm>
        </p:grpSpPr>
        <p:sp>
          <p:nvSpPr>
            <p:cNvPr id="9" name="Freeform 3">
              <a:extLst>
                <a:ext uri="{FF2B5EF4-FFF2-40B4-BE49-F238E27FC236}">
                  <a16:creationId xmlns:a16="http://schemas.microsoft.com/office/drawing/2014/main" id="{3219B855-7D43-1DD0-F70B-AB22FDB20979}"/>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10" name="Group 6">
            <a:extLst>
              <a:ext uri="{FF2B5EF4-FFF2-40B4-BE49-F238E27FC236}">
                <a16:creationId xmlns:a16="http://schemas.microsoft.com/office/drawing/2014/main" id="{818EA28B-47C9-4429-DD75-6B87A0B32715}"/>
              </a:ext>
            </a:extLst>
          </p:cNvPr>
          <p:cNvGrpSpPr/>
          <p:nvPr/>
        </p:nvGrpSpPr>
        <p:grpSpPr>
          <a:xfrm>
            <a:off x="674595" y="9697156"/>
            <a:ext cx="354105" cy="354105"/>
            <a:chOff x="0" y="0"/>
            <a:chExt cx="6350000" cy="6350000"/>
          </a:xfrm>
        </p:grpSpPr>
        <p:sp>
          <p:nvSpPr>
            <p:cNvPr id="11" name="Freeform 7">
              <a:extLst>
                <a:ext uri="{FF2B5EF4-FFF2-40B4-BE49-F238E27FC236}">
                  <a16:creationId xmlns:a16="http://schemas.microsoft.com/office/drawing/2014/main" id="{5961C7F4-2DBC-52B9-8423-B1D3C1CC676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2" name="TextBox 11">
            <a:extLst>
              <a:ext uri="{FF2B5EF4-FFF2-40B4-BE49-F238E27FC236}">
                <a16:creationId xmlns:a16="http://schemas.microsoft.com/office/drawing/2014/main" id="{899219B3-F6F9-47D6-1F81-74838CAC0D16}"/>
              </a:ext>
            </a:extLst>
          </p:cNvPr>
          <p:cNvSpPr txBox="1"/>
          <p:nvPr/>
        </p:nvSpPr>
        <p:spPr>
          <a:xfrm>
            <a:off x="1145540" y="981954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Freeform 8">
            <a:extLst>
              <a:ext uri="{FF2B5EF4-FFF2-40B4-BE49-F238E27FC236}">
                <a16:creationId xmlns:a16="http://schemas.microsoft.com/office/drawing/2014/main" id="{3E98E0E5-27C0-9BE6-C832-46FD4043A24E}"/>
              </a:ext>
            </a:extLst>
          </p:cNvPr>
          <p:cNvSpPr/>
          <p:nvPr/>
        </p:nvSpPr>
        <p:spPr>
          <a:xfrm>
            <a:off x="732704" y="9739577"/>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Slide Number Placeholder 17">
            <a:extLst>
              <a:ext uri="{FF2B5EF4-FFF2-40B4-BE49-F238E27FC236}">
                <a16:creationId xmlns:a16="http://schemas.microsoft.com/office/drawing/2014/main" id="{99E3FAC9-F537-5AAA-29F5-D605C80857E7}"/>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50</a:t>
            </a:fld>
            <a:endParaRPr lang="en-US" sz="2200" dirty="0">
              <a:solidFill>
                <a:schemeClr val="bg1"/>
              </a:solidFill>
              <a:latin typeface="Nunito Sans Semi-Bold" panose="02010600030101010101" charset="0"/>
            </a:endParaRPr>
          </a:p>
        </p:txBody>
      </p:sp>
      <p:pic>
        <p:nvPicPr>
          <p:cNvPr id="3" name="Picture 2">
            <a:extLst>
              <a:ext uri="{FF2B5EF4-FFF2-40B4-BE49-F238E27FC236}">
                <a16:creationId xmlns:a16="http://schemas.microsoft.com/office/drawing/2014/main" id="{CA524BC1-4583-8535-6E32-E9EBB47A7EDD}"/>
              </a:ext>
            </a:extLst>
          </p:cNvPr>
          <p:cNvPicPr>
            <a:picLocks noChangeAspect="1"/>
          </p:cNvPicPr>
          <p:nvPr/>
        </p:nvPicPr>
        <p:blipFill>
          <a:blip r:embed="rId4"/>
          <a:stretch>
            <a:fillRect/>
          </a:stretch>
        </p:blipFill>
        <p:spPr>
          <a:xfrm>
            <a:off x="4255123" y="3104431"/>
            <a:ext cx="9777754" cy="2118298"/>
          </a:xfrm>
          <a:prstGeom prst="rect">
            <a:avLst/>
          </a:prstGeom>
        </p:spPr>
      </p:pic>
      <p:sp>
        <p:nvSpPr>
          <p:cNvPr id="4" name="TextBox 3">
            <a:extLst>
              <a:ext uri="{FF2B5EF4-FFF2-40B4-BE49-F238E27FC236}">
                <a16:creationId xmlns:a16="http://schemas.microsoft.com/office/drawing/2014/main" id="{4F58BA11-5303-0099-BDB9-2A2FECA34712}"/>
              </a:ext>
            </a:extLst>
          </p:cNvPr>
          <p:cNvSpPr txBox="1"/>
          <p:nvPr/>
        </p:nvSpPr>
        <p:spPr>
          <a:xfrm>
            <a:off x="1178197" y="5459471"/>
            <a:ext cx="12494260" cy="3416320"/>
          </a:xfrm>
          <a:prstGeom prst="rect">
            <a:avLst/>
          </a:prstGeom>
          <a:noFill/>
        </p:spPr>
        <p:txBody>
          <a:bodyPr wrap="square">
            <a:spAutoFit/>
          </a:bodyPr>
          <a:lstStyle/>
          <a:p>
            <a:r>
              <a:rPr lang="en-US" altLang="zh-HK" sz="2400" b="0" dirty="0">
                <a:solidFill>
                  <a:srgbClr val="0000FF"/>
                </a:solidFill>
                <a:effectLst/>
                <a:highlight>
                  <a:srgbClr val="FFFFFF"/>
                </a:highlight>
                <a:latin typeface="Consolas" panose="020B0609020204030204" pitchFamily="49" charset="0"/>
              </a:rPr>
              <a:t>CREATE</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TRIGGER</a:t>
            </a:r>
            <a:r>
              <a:rPr lang="en-US" altLang="zh-HK" sz="2400" b="0" dirty="0">
                <a:solidFill>
                  <a:srgbClr val="000000"/>
                </a:solidFill>
                <a:effectLst/>
                <a:highlight>
                  <a:srgbClr val="FFFFFF"/>
                </a:highlight>
                <a:latin typeface="Consolas" panose="020B0609020204030204" pitchFamily="49" charset="0"/>
              </a:rPr>
              <a:t> </a:t>
            </a:r>
            <a:r>
              <a:rPr lang="en-US" altLang="zh-HK" sz="2400" b="0" dirty="0" err="1">
                <a:solidFill>
                  <a:srgbClr val="000000"/>
                </a:solidFill>
                <a:effectLst/>
                <a:highlight>
                  <a:srgbClr val="FFFFFF"/>
                </a:highlight>
                <a:latin typeface="Consolas" panose="020B0609020204030204" pitchFamily="49" charset="0"/>
              </a:rPr>
              <a:t>BeforeInsertEmployee</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FF"/>
                </a:solidFill>
                <a:effectLst/>
                <a:highlight>
                  <a:srgbClr val="FFFFFF"/>
                </a:highlight>
                <a:latin typeface="Consolas" panose="020B0609020204030204" pitchFamily="49" charset="0"/>
              </a:rPr>
              <a:t>BEFORE</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INSERT</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ON</a:t>
            </a:r>
            <a:r>
              <a:rPr lang="en-US" altLang="zh-HK" sz="2400" b="0" dirty="0">
                <a:solidFill>
                  <a:srgbClr val="000000"/>
                </a:solidFill>
                <a:effectLst/>
                <a:highlight>
                  <a:srgbClr val="FFFFFF"/>
                </a:highlight>
                <a:latin typeface="Consolas" panose="020B0609020204030204" pitchFamily="49" charset="0"/>
              </a:rPr>
              <a:t> EMPLOYEE</a:t>
            </a:r>
          </a:p>
          <a:p>
            <a:r>
              <a:rPr lang="en-US" altLang="zh-HK" sz="2400" b="0" dirty="0">
                <a:solidFill>
                  <a:srgbClr val="0000FF"/>
                </a:solidFill>
                <a:effectLst/>
                <a:highlight>
                  <a:srgbClr val="FFFFFF"/>
                </a:highlight>
                <a:latin typeface="Consolas" panose="020B0609020204030204" pitchFamily="49" charset="0"/>
              </a:rPr>
              <a:t>FOR</a:t>
            </a:r>
            <a:r>
              <a:rPr lang="en-US" altLang="zh-HK" sz="2400" b="0" dirty="0">
                <a:solidFill>
                  <a:srgbClr val="000000"/>
                </a:solidFill>
                <a:effectLst/>
                <a:highlight>
                  <a:srgbClr val="FFFFFF"/>
                </a:highlight>
                <a:latin typeface="Consolas" panose="020B0609020204030204" pitchFamily="49" charset="0"/>
              </a:rPr>
              <a:t> EACH </a:t>
            </a:r>
            <a:r>
              <a:rPr lang="en-US" altLang="zh-HK" sz="2400" b="0" dirty="0">
                <a:solidFill>
                  <a:srgbClr val="0000FF"/>
                </a:solidFill>
                <a:effectLst/>
                <a:highlight>
                  <a:srgbClr val="FFFFFF"/>
                </a:highlight>
                <a:latin typeface="Consolas" panose="020B0609020204030204" pitchFamily="49" charset="0"/>
              </a:rPr>
              <a:t>ROW</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FF"/>
                </a:solidFill>
                <a:effectLst/>
                <a:highlight>
                  <a:srgbClr val="FFFFFF"/>
                </a:highlight>
                <a:latin typeface="Consolas" panose="020B0609020204030204" pitchFamily="49" charset="0"/>
              </a:rPr>
              <a:t>BEGIN</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IF</a:t>
            </a:r>
            <a:r>
              <a:rPr lang="en-US" altLang="zh-HK" sz="2400" b="0" dirty="0">
                <a:solidFill>
                  <a:srgbClr val="000000"/>
                </a:solidFill>
                <a:effectLst/>
                <a:highlight>
                  <a:srgbClr val="FFFFFF"/>
                </a:highlight>
                <a:latin typeface="Consolas" panose="020B0609020204030204" pitchFamily="49" charset="0"/>
              </a:rPr>
              <a:t> YEAR(CURDATE()) - YEAR(NEW.EMP_DOB) &lt; </a:t>
            </a:r>
            <a:r>
              <a:rPr lang="en-US" altLang="zh-HK" sz="2400" b="0" dirty="0">
                <a:solidFill>
                  <a:srgbClr val="098658"/>
                </a:solidFill>
                <a:effectLst/>
                <a:highlight>
                  <a:srgbClr val="FFFFFF"/>
                </a:highlight>
                <a:latin typeface="Consolas" panose="020B0609020204030204" pitchFamily="49" charset="0"/>
              </a:rPr>
              <a:t>18</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THEN</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00"/>
                </a:solidFill>
                <a:effectLst/>
                <a:highlight>
                  <a:srgbClr val="FFFFFF"/>
                </a:highlight>
                <a:latin typeface="Consolas" panose="020B0609020204030204" pitchFamily="49" charset="0"/>
              </a:rPr>
              <a:t>        SIGNAL SQLSTATE </a:t>
            </a:r>
            <a:r>
              <a:rPr lang="en-US" altLang="zh-HK" sz="2400" b="0" dirty="0">
                <a:solidFill>
                  <a:srgbClr val="A31515"/>
                </a:solidFill>
                <a:effectLst/>
                <a:highlight>
                  <a:srgbClr val="FFFFFF"/>
                </a:highlight>
                <a:latin typeface="Consolas" panose="020B0609020204030204" pitchFamily="49" charset="0"/>
              </a:rPr>
              <a:t>'45000'</a:t>
            </a:r>
            <a:endParaRPr lang="en-US" altLang="zh-HK" sz="2400" b="0" dirty="0">
              <a:solidFill>
                <a:srgbClr val="000000"/>
              </a:solidFill>
              <a:effectLst/>
              <a:highlight>
                <a:srgbClr val="FFFFFF"/>
              </a:highlight>
              <a:latin typeface="Consolas" panose="020B0609020204030204" pitchFamily="49" charset="0"/>
            </a:endParaRP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SET</a:t>
            </a:r>
            <a:r>
              <a:rPr lang="en-US" altLang="zh-HK" sz="2400" b="0" dirty="0">
                <a:solidFill>
                  <a:srgbClr val="000000"/>
                </a:solidFill>
                <a:effectLst/>
                <a:highlight>
                  <a:srgbClr val="FFFFFF"/>
                </a:highlight>
                <a:latin typeface="Consolas" panose="020B0609020204030204" pitchFamily="49" charset="0"/>
              </a:rPr>
              <a:t> MESSAGE_TEXT = </a:t>
            </a:r>
            <a:r>
              <a:rPr lang="en-US" altLang="zh-HK" sz="2400" b="0" dirty="0">
                <a:solidFill>
                  <a:srgbClr val="A31515"/>
                </a:solidFill>
                <a:effectLst/>
                <a:highlight>
                  <a:srgbClr val="FFFFFF"/>
                </a:highlight>
                <a:latin typeface="Consolas" panose="020B0609020204030204" pitchFamily="49" charset="0"/>
              </a:rPr>
              <a:t>'Employee must be at least 18 years old'</a:t>
            </a:r>
            <a:r>
              <a:rPr lang="en-US" altLang="zh-HK" sz="2400" b="0" dirty="0">
                <a:solidFill>
                  <a:srgbClr val="000000"/>
                </a:solidFill>
                <a:effectLst/>
                <a:highlight>
                  <a:srgbClr val="FFFFFF"/>
                </a:highlight>
                <a:latin typeface="Consolas" panose="020B0609020204030204" pitchFamily="49" charset="0"/>
              </a:rPr>
              <a:t>;</a:t>
            </a:r>
          </a:p>
          <a:p>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END</a:t>
            </a:r>
            <a:r>
              <a:rPr lang="en-US" altLang="zh-HK" sz="2400" b="0" dirty="0">
                <a:solidFill>
                  <a:srgbClr val="000000"/>
                </a:solidFill>
                <a:effectLst/>
                <a:highlight>
                  <a:srgbClr val="FFFFFF"/>
                </a:highlight>
                <a:latin typeface="Consolas" panose="020B0609020204030204" pitchFamily="49" charset="0"/>
              </a:rPr>
              <a:t> </a:t>
            </a:r>
            <a:r>
              <a:rPr lang="en-US" altLang="zh-HK" sz="2400" b="0" dirty="0">
                <a:solidFill>
                  <a:srgbClr val="0000FF"/>
                </a:solidFill>
                <a:effectLst/>
                <a:highlight>
                  <a:srgbClr val="FFFFFF"/>
                </a:highlight>
                <a:latin typeface="Consolas" panose="020B0609020204030204" pitchFamily="49" charset="0"/>
              </a:rPr>
              <a:t>IF</a:t>
            </a:r>
            <a:r>
              <a:rPr lang="en-US" altLang="zh-HK" sz="2400" b="0" dirty="0">
                <a:solidFill>
                  <a:srgbClr val="000000"/>
                </a:solidFill>
                <a:effectLst/>
                <a:highlight>
                  <a:srgbClr val="FFFFFF"/>
                </a:highlight>
                <a:latin typeface="Consolas" panose="020B0609020204030204" pitchFamily="49" charset="0"/>
              </a:rPr>
              <a:t>;</a:t>
            </a:r>
          </a:p>
          <a:p>
            <a:r>
              <a:rPr lang="en-US" altLang="zh-HK" sz="2400" b="0" dirty="0">
                <a:solidFill>
                  <a:srgbClr val="0000FF"/>
                </a:solidFill>
                <a:effectLst/>
                <a:highlight>
                  <a:srgbClr val="FFFFFF"/>
                </a:highlight>
                <a:latin typeface="Consolas" panose="020B0609020204030204" pitchFamily="49" charset="0"/>
              </a:rPr>
              <a:t>END</a:t>
            </a:r>
            <a:endParaRPr lang="en-US" altLang="zh-HK" sz="2400" b="0" dirty="0">
              <a:solidFill>
                <a:srgbClr val="000000"/>
              </a:solidFill>
              <a:effectLst/>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314630E5-164A-4EC3-E674-09E4ABCDDBFF}"/>
              </a:ext>
            </a:extLst>
          </p:cNvPr>
          <p:cNvSpPr txBox="1"/>
          <p:nvPr/>
        </p:nvSpPr>
        <p:spPr>
          <a:xfrm>
            <a:off x="8153400" y="9018596"/>
            <a:ext cx="9144000" cy="369332"/>
          </a:xfrm>
          <a:prstGeom prst="rect">
            <a:avLst/>
          </a:prstGeom>
          <a:noFill/>
        </p:spPr>
        <p:txBody>
          <a:bodyPr wrap="square">
            <a:spAutoFit/>
          </a:bodyPr>
          <a:lstStyle/>
          <a:p>
            <a:pPr algn="r"/>
            <a:r>
              <a:rPr lang="en-US" altLang="zh-HK" dirty="0">
                <a:hlinkClick r:id="rId5"/>
              </a:rPr>
              <a:t>MySQL :: MySQL 8.4 Reference Manual :: 15.6.7.5 SIGNAL Statement</a:t>
            </a:r>
            <a:endParaRPr lang="zh-HK" altLang="en-US" dirty="0"/>
          </a:p>
        </p:txBody>
      </p:sp>
    </p:spTree>
    <p:extLst>
      <p:ext uri="{BB962C8B-B14F-4D97-AF65-F5344CB8AC3E}">
        <p14:creationId xmlns:p14="http://schemas.microsoft.com/office/powerpoint/2010/main" val="4016450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a:extLst>
              <a:ext uri="{FF2B5EF4-FFF2-40B4-BE49-F238E27FC236}">
                <a16:creationId xmlns:a16="http://schemas.microsoft.com/office/drawing/2014/main" id="{2CB68032-C92D-44AA-BFAE-5B2C6DB7C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 y="-45652"/>
            <a:ext cx="18288000" cy="76390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p:nvPr/>
        </p:nvGrpSpPr>
        <p:grpSpPr>
          <a:xfrm>
            <a:off x="0" y="6413707"/>
            <a:ext cx="18288000" cy="4459615"/>
            <a:chOff x="0" y="0"/>
            <a:chExt cx="6622243" cy="1614865"/>
          </a:xfrm>
        </p:grpSpPr>
        <p:sp>
          <p:nvSpPr>
            <p:cNvPr id="5" name="Freeform 5"/>
            <p:cNvSpPr/>
            <p:nvPr/>
          </p:nvSpPr>
          <p:spPr>
            <a:xfrm>
              <a:off x="0" y="0"/>
              <a:ext cx="6622244" cy="1614866"/>
            </a:xfrm>
            <a:custGeom>
              <a:avLst/>
              <a:gdLst/>
              <a:ahLst/>
              <a:cxnLst/>
              <a:rect l="l" t="t" r="r" b="b"/>
              <a:pathLst>
                <a:path w="6622244" h="1614866">
                  <a:moveTo>
                    <a:pt x="6497783" y="1614865"/>
                  </a:moveTo>
                  <a:lnTo>
                    <a:pt x="124460" y="1614865"/>
                  </a:lnTo>
                  <a:cubicBezTo>
                    <a:pt x="55880" y="1614865"/>
                    <a:pt x="0" y="1558985"/>
                    <a:pt x="0" y="1490405"/>
                  </a:cubicBezTo>
                  <a:lnTo>
                    <a:pt x="0" y="124460"/>
                  </a:lnTo>
                  <a:cubicBezTo>
                    <a:pt x="0" y="55880"/>
                    <a:pt x="55880" y="0"/>
                    <a:pt x="124460" y="0"/>
                  </a:cubicBezTo>
                  <a:lnTo>
                    <a:pt x="6497784" y="0"/>
                  </a:lnTo>
                  <a:cubicBezTo>
                    <a:pt x="6566364" y="0"/>
                    <a:pt x="6622244" y="55880"/>
                    <a:pt x="6622244" y="124460"/>
                  </a:cubicBezTo>
                  <a:lnTo>
                    <a:pt x="6622244" y="1490406"/>
                  </a:lnTo>
                  <a:cubicBezTo>
                    <a:pt x="6622244" y="1558985"/>
                    <a:pt x="6566364" y="1614866"/>
                    <a:pt x="6497784" y="1614866"/>
                  </a:cubicBezTo>
                  <a:close/>
                </a:path>
              </a:pathLst>
            </a:custGeom>
            <a:solidFill>
              <a:srgbClr val="C15841"/>
            </a:solidFill>
          </p:spPr>
        </p:sp>
      </p:grpSp>
      <p:grpSp>
        <p:nvGrpSpPr>
          <p:cNvPr id="6" name="Group 6"/>
          <p:cNvGrpSpPr/>
          <p:nvPr/>
        </p:nvGrpSpPr>
        <p:grpSpPr>
          <a:xfrm>
            <a:off x="1028700" y="9356103"/>
            <a:ext cx="354105" cy="354105"/>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Freeform 8"/>
          <p:cNvSpPr/>
          <p:nvPr/>
        </p:nvSpPr>
        <p:spPr>
          <a:xfrm>
            <a:off x="1086809" y="941421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992841" y="4644671"/>
            <a:ext cx="16230600" cy="3851630"/>
            <a:chOff x="0" y="0"/>
            <a:chExt cx="7067778" cy="1998192"/>
          </a:xfrm>
        </p:grpSpPr>
        <p:sp>
          <p:nvSpPr>
            <p:cNvPr id="10" name="Freeform 10"/>
            <p:cNvSpPr/>
            <p:nvPr/>
          </p:nvSpPr>
          <p:spPr>
            <a:xfrm>
              <a:off x="0" y="0"/>
              <a:ext cx="7067779" cy="1998192"/>
            </a:xfrm>
            <a:custGeom>
              <a:avLst/>
              <a:gdLst/>
              <a:ahLst/>
              <a:cxnLst/>
              <a:rect l="l" t="t" r="r" b="b"/>
              <a:pathLst>
                <a:path w="7067779" h="1998192">
                  <a:moveTo>
                    <a:pt x="6943318" y="1998192"/>
                  </a:moveTo>
                  <a:lnTo>
                    <a:pt x="124460" y="1998192"/>
                  </a:lnTo>
                  <a:cubicBezTo>
                    <a:pt x="55880" y="1998192"/>
                    <a:pt x="0" y="1942312"/>
                    <a:pt x="0" y="1873732"/>
                  </a:cubicBezTo>
                  <a:lnTo>
                    <a:pt x="0" y="124460"/>
                  </a:lnTo>
                  <a:cubicBezTo>
                    <a:pt x="0" y="55880"/>
                    <a:pt x="55880" y="0"/>
                    <a:pt x="124460" y="0"/>
                  </a:cubicBezTo>
                  <a:lnTo>
                    <a:pt x="6943318" y="0"/>
                  </a:lnTo>
                  <a:cubicBezTo>
                    <a:pt x="7011898" y="0"/>
                    <a:pt x="7067779" y="55880"/>
                    <a:pt x="7067779" y="124460"/>
                  </a:cubicBezTo>
                  <a:lnTo>
                    <a:pt x="7067779" y="1873732"/>
                  </a:lnTo>
                  <a:cubicBezTo>
                    <a:pt x="7067779" y="1942312"/>
                    <a:pt x="7011898" y="1998192"/>
                    <a:pt x="6943318" y="1998192"/>
                  </a:cubicBezTo>
                  <a:close/>
                </a:path>
              </a:pathLst>
            </a:custGeom>
            <a:solidFill>
              <a:srgbClr val="F8F4F0"/>
            </a:solidFill>
          </p:spPr>
        </p:sp>
      </p:grpSp>
      <p:sp>
        <p:nvSpPr>
          <p:cNvPr id="11" name="TextBox 11"/>
          <p:cNvSpPr txBox="1"/>
          <p:nvPr/>
        </p:nvSpPr>
        <p:spPr>
          <a:xfrm>
            <a:off x="1514485" y="9458579"/>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TextBox 13"/>
          <p:cNvSpPr txBox="1"/>
          <p:nvPr/>
        </p:nvSpPr>
        <p:spPr>
          <a:xfrm>
            <a:off x="1935446" y="6628965"/>
            <a:ext cx="14417109" cy="1723549"/>
          </a:xfrm>
          <a:prstGeom prst="rect">
            <a:avLst/>
          </a:prstGeom>
        </p:spPr>
        <p:txBody>
          <a:bodyPr lIns="0" tIns="0" rIns="0" bIns="0" rtlCol="0" anchor="t">
            <a:spAutoFit/>
          </a:bodyPr>
          <a:lstStyle/>
          <a:p>
            <a:pPr algn="just"/>
            <a:r>
              <a:rPr lang="en-US" sz="2800" dirty="0">
                <a:solidFill>
                  <a:srgbClr val="161C29"/>
                </a:solidFill>
                <a:latin typeface="Nunito Sans"/>
                <a:ea typeface="Nunito Sans"/>
                <a:cs typeface="Nunito Sans"/>
                <a:sym typeface="Nunito Sans"/>
              </a:rPr>
              <a:t>We have covered a wide range of database features using </a:t>
            </a:r>
            <a:r>
              <a:rPr lang="en-US" sz="2800" dirty="0" err="1">
                <a:solidFill>
                  <a:srgbClr val="161C29"/>
                </a:solidFill>
                <a:latin typeface="Nunito Sans"/>
                <a:ea typeface="Nunito Sans"/>
                <a:cs typeface="Nunito Sans"/>
                <a:sym typeface="Nunito Sans"/>
              </a:rPr>
              <a:t>Navicat</a:t>
            </a:r>
            <a:r>
              <a:rPr lang="en-US" sz="2800" dirty="0">
                <a:solidFill>
                  <a:srgbClr val="161C29"/>
                </a:solidFill>
                <a:latin typeface="Nunito Sans"/>
                <a:ea typeface="Nunito Sans"/>
                <a:cs typeface="Nunito Sans"/>
                <a:sym typeface="Nunito Sans"/>
              </a:rPr>
              <a:t>, focusing on how to create and manage database objects through its visual tools. We now know how to use </a:t>
            </a:r>
            <a:r>
              <a:rPr lang="en-US" sz="2800" dirty="0" err="1">
                <a:solidFill>
                  <a:srgbClr val="161C29"/>
                </a:solidFill>
                <a:latin typeface="Nunito Sans"/>
                <a:ea typeface="Nunito Sans"/>
                <a:cs typeface="Nunito Sans"/>
                <a:sym typeface="Nunito Sans"/>
              </a:rPr>
              <a:t>Navicat's</a:t>
            </a:r>
            <a:r>
              <a:rPr lang="en-US" sz="2800" dirty="0">
                <a:solidFill>
                  <a:srgbClr val="161C29"/>
                </a:solidFill>
                <a:latin typeface="Nunito Sans"/>
                <a:ea typeface="Nunito Sans"/>
                <a:cs typeface="Nunito Sans"/>
                <a:sym typeface="Nunito Sans"/>
              </a:rPr>
              <a:t> GUI to create a database, perform its initial setup, manage database objects like tables, and define foreign key constraints and triggers.</a:t>
            </a:r>
          </a:p>
        </p:txBody>
      </p:sp>
      <p:grpSp>
        <p:nvGrpSpPr>
          <p:cNvPr id="14" name="Group 14"/>
          <p:cNvGrpSpPr/>
          <p:nvPr/>
        </p:nvGrpSpPr>
        <p:grpSpPr>
          <a:xfrm>
            <a:off x="1935446" y="4874117"/>
            <a:ext cx="2016685" cy="462711"/>
            <a:chOff x="0" y="0"/>
            <a:chExt cx="3542195" cy="812726"/>
          </a:xfrm>
        </p:grpSpPr>
        <p:sp>
          <p:nvSpPr>
            <p:cNvPr id="15" name="Freeform 15"/>
            <p:cNvSpPr/>
            <p:nvPr/>
          </p:nvSpPr>
          <p:spPr>
            <a:xfrm>
              <a:off x="0" y="0"/>
              <a:ext cx="3542195" cy="812726"/>
            </a:xfrm>
            <a:custGeom>
              <a:avLst/>
              <a:gdLst/>
              <a:ahLst/>
              <a:cxnLst/>
              <a:rect l="l" t="t" r="r" b="b"/>
              <a:pathLst>
                <a:path w="3542195" h="812726">
                  <a:moveTo>
                    <a:pt x="3417735" y="812726"/>
                  </a:moveTo>
                  <a:lnTo>
                    <a:pt x="124460" y="812726"/>
                  </a:lnTo>
                  <a:cubicBezTo>
                    <a:pt x="55880" y="812726"/>
                    <a:pt x="0" y="756846"/>
                    <a:pt x="0" y="688266"/>
                  </a:cubicBezTo>
                  <a:lnTo>
                    <a:pt x="0" y="124460"/>
                  </a:lnTo>
                  <a:cubicBezTo>
                    <a:pt x="0" y="55880"/>
                    <a:pt x="55880" y="0"/>
                    <a:pt x="124460" y="0"/>
                  </a:cubicBezTo>
                  <a:lnTo>
                    <a:pt x="3417736" y="0"/>
                  </a:lnTo>
                  <a:cubicBezTo>
                    <a:pt x="3486315" y="0"/>
                    <a:pt x="3542195" y="55880"/>
                    <a:pt x="3542195" y="124460"/>
                  </a:cubicBezTo>
                  <a:lnTo>
                    <a:pt x="3542195" y="688266"/>
                  </a:lnTo>
                  <a:cubicBezTo>
                    <a:pt x="3542195" y="756846"/>
                    <a:pt x="3486315" y="812726"/>
                    <a:pt x="3417736" y="812726"/>
                  </a:cubicBezTo>
                  <a:close/>
                </a:path>
              </a:pathLst>
            </a:custGeom>
            <a:solidFill>
              <a:srgbClr val="C15841"/>
            </a:solidFill>
          </p:spPr>
        </p:sp>
      </p:grpSp>
      <p:sp>
        <p:nvSpPr>
          <p:cNvPr id="16" name="TextBox 16"/>
          <p:cNvSpPr txBox="1"/>
          <p:nvPr/>
        </p:nvSpPr>
        <p:spPr>
          <a:xfrm>
            <a:off x="1935446" y="5529780"/>
            <a:ext cx="14417109"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Managing Databases and Tables</a:t>
            </a:r>
          </a:p>
        </p:txBody>
      </p:sp>
      <p:sp>
        <p:nvSpPr>
          <p:cNvPr id="17" name="TextBox 17"/>
          <p:cNvSpPr txBox="1"/>
          <p:nvPr/>
        </p:nvSpPr>
        <p:spPr>
          <a:xfrm>
            <a:off x="1935446" y="4951167"/>
            <a:ext cx="2016685" cy="300082"/>
          </a:xfrm>
          <a:prstGeom prst="rect">
            <a:avLst/>
          </a:prstGeom>
        </p:spPr>
        <p:txBody>
          <a:bodyPr lIns="0" tIns="0" rIns="0" bIns="0" rtlCol="0" anchor="t">
            <a:spAutoFit/>
          </a:bodyPr>
          <a:lstStyle/>
          <a:p>
            <a:pPr algn="ctr">
              <a:lnSpc>
                <a:spcPts val="2430"/>
              </a:lnSpc>
            </a:pPr>
            <a:r>
              <a:rPr lang="en-US" sz="1800" spc="179" dirty="0" err="1">
                <a:solidFill>
                  <a:srgbClr val="FFF9F4"/>
                </a:solidFill>
                <a:latin typeface="Nunito Sans"/>
                <a:ea typeface="Nunito Sans"/>
                <a:cs typeface="Nunito Sans"/>
                <a:sym typeface="Nunito Sans"/>
              </a:rPr>
              <a:t>Navicat</a:t>
            </a:r>
            <a:endParaRPr lang="en-US" sz="1800" spc="179" dirty="0">
              <a:solidFill>
                <a:srgbClr val="FFF9F4"/>
              </a:solidFill>
              <a:latin typeface="Nunito Sans"/>
              <a:ea typeface="Nunito Sans"/>
              <a:cs typeface="Nunito Sans"/>
              <a:sym typeface="Nunito Sans"/>
            </a:endParaRPr>
          </a:p>
        </p:txBody>
      </p:sp>
      <p:sp>
        <p:nvSpPr>
          <p:cNvPr id="2" name="Slide Number Placeholder 17">
            <a:extLst>
              <a:ext uri="{FF2B5EF4-FFF2-40B4-BE49-F238E27FC236}">
                <a16:creationId xmlns:a16="http://schemas.microsoft.com/office/drawing/2014/main" id="{FD6D45B9-9A0B-4405-09BD-1E8D125992BC}"/>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51</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386020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EF53C7-F3E2-DA74-AC4B-0DA6436E23FD}"/>
              </a:ext>
            </a:extLst>
          </p:cNvPr>
          <p:cNvPicPr>
            <a:picLocks noChangeAspect="1"/>
          </p:cNvPicPr>
          <p:nvPr/>
        </p:nvPicPr>
        <p:blipFill>
          <a:blip r:embed="rId2"/>
          <a:stretch>
            <a:fillRect/>
          </a:stretch>
        </p:blipFill>
        <p:spPr>
          <a:xfrm>
            <a:off x="11546681" y="2659988"/>
            <a:ext cx="3974308" cy="4280024"/>
          </a:xfrm>
          <a:prstGeom prst="rect">
            <a:avLst/>
          </a:prstGeom>
        </p:spPr>
      </p:pic>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8648700" cy="1015663"/>
          </a:xfrm>
          <a:prstGeom prst="rect">
            <a:avLst/>
          </a:prstGeom>
          <a:noFill/>
        </p:spPr>
        <p:txBody>
          <a:bodyPr wrap="square">
            <a:spAutoFit/>
          </a:bodyPr>
          <a:lstStyle/>
          <a:p>
            <a:r>
              <a:rPr lang="en-US" altLang="zh-HK" sz="6000" dirty="0">
                <a:latin typeface="DM Serif Display" pitchFamily="2" charset="0"/>
              </a:rPr>
              <a:t>Connecting the Database</a:t>
            </a:r>
            <a:endParaRPr lang="zh-HK" altLang="en-US" sz="6000" dirty="0">
              <a:latin typeface="DM Serif Display" pitchFamily="2" charset="0"/>
            </a:endParaRPr>
          </a:p>
        </p:txBody>
      </p:sp>
      <p:grpSp>
        <p:nvGrpSpPr>
          <p:cNvPr id="6" name="Group 5">
            <a:extLst>
              <a:ext uri="{FF2B5EF4-FFF2-40B4-BE49-F238E27FC236}">
                <a16:creationId xmlns:a16="http://schemas.microsoft.com/office/drawing/2014/main" id="{5B8A5752-0263-FF71-B555-75F90FA326BE}"/>
              </a:ext>
            </a:extLst>
          </p:cNvPr>
          <p:cNvGrpSpPr/>
          <p:nvPr/>
        </p:nvGrpSpPr>
        <p:grpSpPr>
          <a:xfrm>
            <a:off x="1994646" y="3509836"/>
            <a:ext cx="4760121" cy="3267327"/>
            <a:chOff x="2426492" y="3017845"/>
            <a:chExt cx="4760121" cy="3267327"/>
          </a:xfrm>
        </p:grpSpPr>
        <p:pic>
          <p:nvPicPr>
            <p:cNvPr id="16" name="Picture 15">
              <a:extLst>
                <a:ext uri="{FF2B5EF4-FFF2-40B4-BE49-F238E27FC236}">
                  <a16:creationId xmlns:a16="http://schemas.microsoft.com/office/drawing/2014/main" id="{0D21A75E-36B5-5FC5-A615-5CF7981A9C6D}"/>
                </a:ext>
              </a:extLst>
            </p:cNvPr>
            <p:cNvPicPr>
              <a:picLocks noChangeAspect="1"/>
            </p:cNvPicPr>
            <p:nvPr/>
          </p:nvPicPr>
          <p:blipFill rotWithShape="1">
            <a:blip r:embed="rId3"/>
            <a:srcRect r="9381"/>
            <a:stretch/>
          </p:blipFill>
          <p:spPr>
            <a:xfrm>
              <a:off x="3200400" y="3017845"/>
              <a:ext cx="3986213" cy="3267327"/>
            </a:xfrm>
            <a:prstGeom prst="rect">
              <a:avLst/>
            </a:prstGeom>
          </p:spPr>
        </p:pic>
        <p:sp>
          <p:nvSpPr>
            <p:cNvPr id="2" name="Arrow: Right 1">
              <a:extLst>
                <a:ext uri="{FF2B5EF4-FFF2-40B4-BE49-F238E27FC236}">
                  <a16:creationId xmlns:a16="http://schemas.microsoft.com/office/drawing/2014/main" id="{78A7B728-9491-07FF-125B-444EA1A7EFE2}"/>
                </a:ext>
              </a:extLst>
            </p:cNvPr>
            <p:cNvSpPr/>
            <p:nvPr/>
          </p:nvSpPr>
          <p:spPr>
            <a:xfrm>
              <a:off x="2426492" y="5718309"/>
              <a:ext cx="1574008" cy="462711"/>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 name="TextBox 3">
            <a:extLst>
              <a:ext uri="{FF2B5EF4-FFF2-40B4-BE49-F238E27FC236}">
                <a16:creationId xmlns:a16="http://schemas.microsoft.com/office/drawing/2014/main" id="{D7F01413-04EF-2B92-6346-5390E37212A6}"/>
              </a:ext>
            </a:extLst>
          </p:cNvPr>
          <p:cNvSpPr txBox="1"/>
          <p:nvPr/>
        </p:nvSpPr>
        <p:spPr>
          <a:xfrm>
            <a:off x="1269581" y="7479334"/>
            <a:ext cx="6984158" cy="1077218"/>
          </a:xfrm>
          <a:prstGeom prst="rect">
            <a:avLst/>
          </a:prstGeom>
          <a:noFill/>
        </p:spPr>
        <p:txBody>
          <a:bodyPr wrap="square">
            <a:spAutoFit/>
          </a:bodyPr>
          <a:lstStyle/>
          <a:p>
            <a:pPr marL="514350" indent="-514350">
              <a:buFont typeface="+mj-lt"/>
              <a:buAutoNum type="arabicPeriod"/>
            </a:pPr>
            <a:r>
              <a:rPr lang="en-US" altLang="zh-HK" sz="3200" dirty="0">
                <a:latin typeface="Nunito Sans" pitchFamily="2" charset="0"/>
              </a:rPr>
              <a:t>Double-click the database name in the navigation pane to open it.</a:t>
            </a:r>
            <a:endParaRPr lang="zh-HK" altLang="en-US" sz="3200" dirty="0">
              <a:latin typeface="Nunito Sans" pitchFamily="2" charset="0"/>
            </a:endParaRPr>
          </a:p>
        </p:txBody>
      </p:sp>
      <p:sp>
        <p:nvSpPr>
          <p:cNvPr id="7" name="TextBox 6">
            <a:extLst>
              <a:ext uri="{FF2B5EF4-FFF2-40B4-BE49-F238E27FC236}">
                <a16:creationId xmlns:a16="http://schemas.microsoft.com/office/drawing/2014/main" id="{7B63DE72-FAB8-89D3-167C-2B310E45386C}"/>
              </a:ext>
            </a:extLst>
          </p:cNvPr>
          <p:cNvSpPr txBox="1"/>
          <p:nvPr/>
        </p:nvSpPr>
        <p:spPr>
          <a:xfrm>
            <a:off x="10029779" y="7479334"/>
            <a:ext cx="6984158" cy="1077218"/>
          </a:xfrm>
          <a:prstGeom prst="rect">
            <a:avLst/>
          </a:prstGeom>
          <a:noFill/>
        </p:spPr>
        <p:txBody>
          <a:bodyPr wrap="square">
            <a:spAutoFit/>
          </a:bodyPr>
          <a:lstStyle/>
          <a:p>
            <a:r>
              <a:rPr lang="en-US" altLang="zh-HK" sz="3200" dirty="0">
                <a:latin typeface="Nunito Sans" pitchFamily="2" charset="0"/>
              </a:rPr>
              <a:t>2. Double-click the database name in the navigation pane to open it.</a:t>
            </a:r>
            <a:endParaRPr lang="zh-HK" altLang="en-US" sz="3200" dirty="0">
              <a:latin typeface="Nunito Sans" pitchFamily="2" charset="0"/>
            </a:endParaRPr>
          </a:p>
        </p:txBody>
      </p:sp>
      <p:grpSp>
        <p:nvGrpSpPr>
          <p:cNvPr id="3" name="Group 2">
            <a:extLst>
              <a:ext uri="{FF2B5EF4-FFF2-40B4-BE49-F238E27FC236}">
                <a16:creationId xmlns:a16="http://schemas.microsoft.com/office/drawing/2014/main" id="{97013E31-805F-9E60-FD9A-5E790071F11A}"/>
              </a:ext>
            </a:extLst>
          </p:cNvPr>
          <p:cNvGrpSpPr/>
          <p:nvPr/>
        </p:nvGrpSpPr>
        <p:grpSpPr>
          <a:xfrm>
            <a:off x="0" y="9539510"/>
            <a:ext cx="18288000" cy="1068264"/>
            <a:chOff x="0" y="0"/>
            <a:chExt cx="6622243" cy="672550"/>
          </a:xfrm>
        </p:grpSpPr>
        <p:sp>
          <p:nvSpPr>
            <p:cNvPr id="5" name="Freeform 3">
              <a:extLst>
                <a:ext uri="{FF2B5EF4-FFF2-40B4-BE49-F238E27FC236}">
                  <a16:creationId xmlns:a16="http://schemas.microsoft.com/office/drawing/2014/main" id="{8BA0F110-CDE3-44BB-21B7-70C0C7C8C76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8" name="Slide Number Placeholder 17">
            <a:extLst>
              <a:ext uri="{FF2B5EF4-FFF2-40B4-BE49-F238E27FC236}">
                <a16:creationId xmlns:a16="http://schemas.microsoft.com/office/drawing/2014/main" id="{921F76DE-63D3-387A-233D-612BE4035495}"/>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6</a:t>
            </a:fld>
            <a:endParaRPr lang="en-US" sz="2200" dirty="0">
              <a:solidFill>
                <a:schemeClr val="bg1"/>
              </a:solidFill>
              <a:latin typeface="Nunito Sans Semi-Bold" panose="02010600030101010101" charset="0"/>
            </a:endParaRPr>
          </a:p>
        </p:txBody>
      </p:sp>
      <p:grpSp>
        <p:nvGrpSpPr>
          <p:cNvPr id="9" name="Group 6">
            <a:extLst>
              <a:ext uri="{FF2B5EF4-FFF2-40B4-BE49-F238E27FC236}">
                <a16:creationId xmlns:a16="http://schemas.microsoft.com/office/drawing/2014/main" id="{4C89075B-7A7A-35D1-88D5-29AA165B7998}"/>
              </a:ext>
            </a:extLst>
          </p:cNvPr>
          <p:cNvGrpSpPr/>
          <p:nvPr/>
        </p:nvGrpSpPr>
        <p:grpSpPr>
          <a:xfrm>
            <a:off x="1017495" y="9624587"/>
            <a:ext cx="354105" cy="354105"/>
            <a:chOff x="0" y="0"/>
            <a:chExt cx="6350000" cy="6350000"/>
          </a:xfrm>
        </p:grpSpPr>
        <p:sp>
          <p:nvSpPr>
            <p:cNvPr id="10" name="Freeform 7">
              <a:extLst>
                <a:ext uri="{FF2B5EF4-FFF2-40B4-BE49-F238E27FC236}">
                  <a16:creationId xmlns:a16="http://schemas.microsoft.com/office/drawing/2014/main" id="{47DBB634-0E33-F724-3D09-6BA2F63F34ED}"/>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1" name="TextBox 11">
            <a:extLst>
              <a:ext uri="{FF2B5EF4-FFF2-40B4-BE49-F238E27FC236}">
                <a16:creationId xmlns:a16="http://schemas.microsoft.com/office/drawing/2014/main" id="{59B25ABF-7352-2685-6B38-672F6EFA8B4A}"/>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2" name="Freeform 8">
            <a:extLst>
              <a:ext uri="{FF2B5EF4-FFF2-40B4-BE49-F238E27FC236}">
                <a16:creationId xmlns:a16="http://schemas.microsoft.com/office/drawing/2014/main" id="{99BB3CD8-11E8-3549-44D8-14EE2B878860}"/>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387251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716AE5-363B-DD17-87B7-C4A8266D1D24}"/>
              </a:ext>
            </a:extLst>
          </p:cNvPr>
          <p:cNvPicPr>
            <a:picLocks noChangeAspect="1"/>
          </p:cNvPicPr>
          <p:nvPr/>
        </p:nvPicPr>
        <p:blipFill>
          <a:blip r:embed="rId2"/>
          <a:stretch>
            <a:fillRect/>
          </a:stretch>
        </p:blipFill>
        <p:spPr>
          <a:xfrm>
            <a:off x="1477122" y="3033157"/>
            <a:ext cx="4724400" cy="6133183"/>
          </a:xfrm>
          <a:prstGeom prst="rect">
            <a:avLst/>
          </a:prstGeom>
        </p:spPr>
      </p:pic>
      <p:grpSp>
        <p:nvGrpSpPr>
          <p:cNvPr id="10" name="Group 7">
            <a:extLst>
              <a:ext uri="{FF2B5EF4-FFF2-40B4-BE49-F238E27FC236}">
                <a16:creationId xmlns:a16="http://schemas.microsoft.com/office/drawing/2014/main" id="{15D4DA33-2B33-2DB4-1C68-75DAB1029DEF}"/>
              </a:ext>
            </a:extLst>
          </p:cNvPr>
          <p:cNvGrpSpPr/>
          <p:nvPr/>
        </p:nvGrpSpPr>
        <p:grpSpPr>
          <a:xfrm>
            <a:off x="1028700" y="1007134"/>
            <a:ext cx="2810622" cy="462711"/>
            <a:chOff x="0" y="0"/>
            <a:chExt cx="4936702" cy="812726"/>
          </a:xfrm>
        </p:grpSpPr>
        <p:sp>
          <p:nvSpPr>
            <p:cNvPr id="12" name="Freeform 8">
              <a:extLst>
                <a:ext uri="{FF2B5EF4-FFF2-40B4-BE49-F238E27FC236}">
                  <a16:creationId xmlns:a16="http://schemas.microsoft.com/office/drawing/2014/main" id="{1EF166F2-58FD-5552-1F1C-8CCAD92FDCC3}"/>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14" name="TextBox 13">
            <a:extLst>
              <a:ext uri="{FF2B5EF4-FFF2-40B4-BE49-F238E27FC236}">
                <a16:creationId xmlns:a16="http://schemas.microsoft.com/office/drawing/2014/main" id="{BFEAA7E6-775B-0E9E-1037-799D20B57274}"/>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16" name="TextBox 15">
            <a:extLst>
              <a:ext uri="{FF2B5EF4-FFF2-40B4-BE49-F238E27FC236}">
                <a16:creationId xmlns:a16="http://schemas.microsoft.com/office/drawing/2014/main" id="{D625F163-C58D-B50B-C023-267F1F712547}"/>
              </a:ext>
            </a:extLst>
          </p:cNvPr>
          <p:cNvSpPr txBox="1"/>
          <p:nvPr/>
        </p:nvSpPr>
        <p:spPr>
          <a:xfrm>
            <a:off x="1028700" y="1644325"/>
            <a:ext cx="12306300" cy="1015663"/>
          </a:xfrm>
          <a:prstGeom prst="rect">
            <a:avLst/>
          </a:prstGeom>
          <a:noFill/>
        </p:spPr>
        <p:txBody>
          <a:bodyPr wrap="square">
            <a:spAutoFit/>
          </a:bodyPr>
          <a:lstStyle/>
          <a:p>
            <a:r>
              <a:rPr lang="en-US" altLang="zh-HK" sz="6000" dirty="0">
                <a:latin typeface="DM Serif Display" pitchFamily="2" charset="0"/>
              </a:rPr>
              <a:t>Disconnecting a Database</a:t>
            </a:r>
            <a:endParaRPr lang="zh-HK" altLang="en-US" sz="6000" dirty="0">
              <a:latin typeface="DM Serif Display" pitchFamily="2" charset="0"/>
            </a:endParaRPr>
          </a:p>
        </p:txBody>
      </p:sp>
      <p:grpSp>
        <p:nvGrpSpPr>
          <p:cNvPr id="2" name="Group 2">
            <a:extLst>
              <a:ext uri="{FF2B5EF4-FFF2-40B4-BE49-F238E27FC236}">
                <a16:creationId xmlns:a16="http://schemas.microsoft.com/office/drawing/2014/main" id="{4FB5E182-63ED-8C7E-0083-78ED3FBEE4AE}"/>
              </a:ext>
            </a:extLst>
          </p:cNvPr>
          <p:cNvGrpSpPr/>
          <p:nvPr/>
        </p:nvGrpSpPr>
        <p:grpSpPr>
          <a:xfrm>
            <a:off x="0" y="9539510"/>
            <a:ext cx="18288000" cy="1068264"/>
            <a:chOff x="0" y="0"/>
            <a:chExt cx="6622243" cy="672550"/>
          </a:xfrm>
        </p:grpSpPr>
        <p:sp>
          <p:nvSpPr>
            <p:cNvPr id="3" name="Freeform 3">
              <a:extLst>
                <a:ext uri="{FF2B5EF4-FFF2-40B4-BE49-F238E27FC236}">
                  <a16:creationId xmlns:a16="http://schemas.microsoft.com/office/drawing/2014/main" id="{AB35AD68-8B8E-A2C6-48F4-10DCD097E9FD}"/>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4" name="Slide Number Placeholder 17">
            <a:extLst>
              <a:ext uri="{FF2B5EF4-FFF2-40B4-BE49-F238E27FC236}">
                <a16:creationId xmlns:a16="http://schemas.microsoft.com/office/drawing/2014/main" id="{67FF3B5C-AD2C-5BBA-5283-C345ECEF2A93}"/>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7</a:t>
            </a:fld>
            <a:endParaRPr lang="en-US" sz="2200" dirty="0">
              <a:solidFill>
                <a:schemeClr val="bg1"/>
              </a:solidFill>
              <a:latin typeface="Nunito Sans Semi-Bold" panose="02010600030101010101" charset="0"/>
            </a:endParaRPr>
          </a:p>
        </p:txBody>
      </p:sp>
      <p:grpSp>
        <p:nvGrpSpPr>
          <p:cNvPr id="5" name="Group 6">
            <a:extLst>
              <a:ext uri="{FF2B5EF4-FFF2-40B4-BE49-F238E27FC236}">
                <a16:creationId xmlns:a16="http://schemas.microsoft.com/office/drawing/2014/main" id="{0FFCC6E0-0D15-D0EC-982E-B4C1445A2360}"/>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FC52EE96-75F9-835B-9E2B-784FE4DCA202}"/>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2B8CBC62-4266-A5BB-BC59-6CE3E1A34CC7}"/>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9" name="Freeform 8">
            <a:extLst>
              <a:ext uri="{FF2B5EF4-FFF2-40B4-BE49-F238E27FC236}">
                <a16:creationId xmlns:a16="http://schemas.microsoft.com/office/drawing/2014/main" id="{8B862AAD-EED2-32F8-C6A4-C4FCB59FF9FD}"/>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Arrow: Left 10">
            <a:extLst>
              <a:ext uri="{FF2B5EF4-FFF2-40B4-BE49-F238E27FC236}">
                <a16:creationId xmlns:a16="http://schemas.microsoft.com/office/drawing/2014/main" id="{26CEB0FD-57D5-6E52-6B5B-D4D64689D618}"/>
              </a:ext>
            </a:extLst>
          </p:cNvPr>
          <p:cNvSpPr/>
          <p:nvPr/>
        </p:nvSpPr>
        <p:spPr>
          <a:xfrm>
            <a:off x="5638800" y="4457700"/>
            <a:ext cx="1981200" cy="381000"/>
          </a:xfrm>
          <a:prstGeom prst="lef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TextBox 12">
            <a:extLst>
              <a:ext uri="{FF2B5EF4-FFF2-40B4-BE49-F238E27FC236}">
                <a16:creationId xmlns:a16="http://schemas.microsoft.com/office/drawing/2014/main" id="{258109CF-6399-101A-B135-D9D802030889}"/>
              </a:ext>
            </a:extLst>
          </p:cNvPr>
          <p:cNvSpPr txBox="1"/>
          <p:nvPr/>
        </p:nvSpPr>
        <p:spPr>
          <a:xfrm>
            <a:off x="7848600" y="4300091"/>
            <a:ext cx="9410700" cy="584775"/>
          </a:xfrm>
          <a:prstGeom prst="rect">
            <a:avLst/>
          </a:prstGeom>
          <a:noFill/>
        </p:spPr>
        <p:txBody>
          <a:bodyPr wrap="square">
            <a:spAutoFit/>
          </a:bodyPr>
          <a:lstStyle/>
          <a:p>
            <a:r>
              <a:rPr lang="en-US" altLang="zh-HK" sz="3200" dirty="0">
                <a:latin typeface="Nunito Sans" pitchFamily="2" charset="0"/>
              </a:rPr>
              <a:t>1. Click to close the connection with the database.</a:t>
            </a:r>
            <a:endParaRPr lang="zh-HK" altLang="en-US" sz="3200" dirty="0">
              <a:latin typeface="Nunito Sans" pitchFamily="2" charset="0"/>
            </a:endParaRPr>
          </a:p>
        </p:txBody>
      </p:sp>
    </p:spTree>
    <p:extLst>
      <p:ext uri="{BB962C8B-B14F-4D97-AF65-F5344CB8AC3E}">
        <p14:creationId xmlns:p14="http://schemas.microsoft.com/office/powerpoint/2010/main" val="312873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3754100" cy="1015663"/>
          </a:xfrm>
          <a:prstGeom prst="rect">
            <a:avLst/>
          </a:prstGeom>
          <a:noFill/>
        </p:spPr>
        <p:txBody>
          <a:bodyPr wrap="square">
            <a:spAutoFit/>
          </a:bodyPr>
          <a:lstStyle/>
          <a:p>
            <a:r>
              <a:rPr lang="en-US" altLang="zh-HK" sz="6000" dirty="0">
                <a:latin typeface="DM Serif Display" pitchFamily="2" charset="0"/>
              </a:rPr>
              <a:t>Table in MySQL</a:t>
            </a:r>
            <a:endParaRPr lang="zh-HK" altLang="en-US" sz="6000" dirty="0">
              <a:latin typeface="DM Serif Display" pitchFamily="2" charset="0"/>
            </a:endParaRPr>
          </a:p>
        </p:txBody>
      </p:sp>
      <p:sp>
        <p:nvSpPr>
          <p:cNvPr id="4" name="TextBox 3">
            <a:extLst>
              <a:ext uri="{FF2B5EF4-FFF2-40B4-BE49-F238E27FC236}">
                <a16:creationId xmlns:a16="http://schemas.microsoft.com/office/drawing/2014/main" id="{99AB1060-7D94-0245-B41B-138FC4FF96CB}"/>
              </a:ext>
            </a:extLst>
          </p:cNvPr>
          <p:cNvSpPr txBox="1"/>
          <p:nvPr/>
        </p:nvSpPr>
        <p:spPr>
          <a:xfrm>
            <a:off x="1154429" y="2834468"/>
            <a:ext cx="15430500" cy="584775"/>
          </a:xfrm>
          <a:prstGeom prst="rect">
            <a:avLst/>
          </a:prstGeom>
          <a:noFill/>
        </p:spPr>
        <p:txBody>
          <a:bodyPr wrap="square">
            <a:spAutoFit/>
          </a:bodyPr>
          <a:lstStyle/>
          <a:p>
            <a:r>
              <a:rPr lang="en-US" altLang="zh-HK" sz="3200" dirty="0">
                <a:latin typeface="Nunito Sans" pitchFamily="2" charset="0"/>
              </a:rPr>
              <a:t>Think of a table like a spreadsheet where data is arranged in rows and columns.</a:t>
            </a:r>
            <a:endParaRPr lang="zh-HK" altLang="en-US" sz="3200" dirty="0">
              <a:latin typeface="Nunito Sans" pitchFamily="2" charset="0"/>
            </a:endParaRPr>
          </a:p>
        </p:txBody>
      </p:sp>
      <p:pic>
        <p:nvPicPr>
          <p:cNvPr id="7172" name="Picture 4">
            <a:extLst>
              <a:ext uri="{FF2B5EF4-FFF2-40B4-BE49-F238E27FC236}">
                <a16:creationId xmlns:a16="http://schemas.microsoft.com/office/drawing/2014/main" id="{17CECCA2-036A-DB90-8C30-D975EA5D5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669" y="4277564"/>
            <a:ext cx="9515837" cy="49125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EAE430-EEBF-F2EE-EABE-8FB1455F0A20}"/>
              </a:ext>
            </a:extLst>
          </p:cNvPr>
          <p:cNvSpPr txBox="1"/>
          <p:nvPr/>
        </p:nvSpPr>
        <p:spPr>
          <a:xfrm>
            <a:off x="1144269" y="3376715"/>
            <a:ext cx="14661653" cy="584775"/>
          </a:xfrm>
          <a:prstGeom prst="rect">
            <a:avLst/>
          </a:prstGeom>
          <a:noFill/>
        </p:spPr>
        <p:txBody>
          <a:bodyPr wrap="square">
            <a:spAutoFit/>
          </a:bodyPr>
          <a:lstStyle/>
          <a:p>
            <a:r>
              <a:rPr lang="en-US" altLang="zh-HK" sz="3200" dirty="0">
                <a:latin typeface="Nunito Sans" pitchFamily="2" charset="0"/>
              </a:rPr>
              <a:t>A table is used for both storing and displaying records in the structure format.</a:t>
            </a:r>
            <a:endParaRPr lang="zh-HK" altLang="en-US" sz="3200" dirty="0">
              <a:latin typeface="Nunito Sans" pitchFamily="2" charset="0"/>
            </a:endParaRPr>
          </a:p>
        </p:txBody>
      </p:sp>
      <p:grpSp>
        <p:nvGrpSpPr>
          <p:cNvPr id="2" name="Group 2">
            <a:extLst>
              <a:ext uri="{FF2B5EF4-FFF2-40B4-BE49-F238E27FC236}">
                <a16:creationId xmlns:a16="http://schemas.microsoft.com/office/drawing/2014/main" id="{8319A1C2-13AE-BCC3-009C-1847B50A44D9}"/>
              </a:ext>
            </a:extLst>
          </p:cNvPr>
          <p:cNvGrpSpPr/>
          <p:nvPr/>
        </p:nvGrpSpPr>
        <p:grpSpPr>
          <a:xfrm>
            <a:off x="0" y="9539510"/>
            <a:ext cx="18288000" cy="1068264"/>
            <a:chOff x="0" y="0"/>
            <a:chExt cx="6622243" cy="672550"/>
          </a:xfrm>
        </p:grpSpPr>
        <p:sp>
          <p:nvSpPr>
            <p:cNvPr id="3" name="Freeform 3">
              <a:extLst>
                <a:ext uri="{FF2B5EF4-FFF2-40B4-BE49-F238E27FC236}">
                  <a16:creationId xmlns:a16="http://schemas.microsoft.com/office/drawing/2014/main" id="{1E3A57EB-6C37-51A8-4FDD-D3C334D9C02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5" name="Slide Number Placeholder 17">
            <a:extLst>
              <a:ext uri="{FF2B5EF4-FFF2-40B4-BE49-F238E27FC236}">
                <a16:creationId xmlns:a16="http://schemas.microsoft.com/office/drawing/2014/main" id="{823469DB-CCC8-B6A6-63E5-4F5DF36D7DCA}"/>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8</a:t>
            </a:fld>
            <a:endParaRPr lang="en-US" sz="2200" dirty="0">
              <a:solidFill>
                <a:schemeClr val="bg1"/>
              </a:solidFill>
              <a:latin typeface="Nunito Sans Semi-Bold" panose="02010600030101010101" charset="0"/>
            </a:endParaRPr>
          </a:p>
        </p:txBody>
      </p:sp>
      <p:grpSp>
        <p:nvGrpSpPr>
          <p:cNvPr id="6" name="Group 6">
            <a:extLst>
              <a:ext uri="{FF2B5EF4-FFF2-40B4-BE49-F238E27FC236}">
                <a16:creationId xmlns:a16="http://schemas.microsoft.com/office/drawing/2014/main" id="{1C433A6A-B091-6E4C-ED7D-9CAE819B2903}"/>
              </a:ext>
            </a:extLst>
          </p:cNvPr>
          <p:cNvGrpSpPr/>
          <p:nvPr/>
        </p:nvGrpSpPr>
        <p:grpSpPr>
          <a:xfrm>
            <a:off x="1017495" y="9624587"/>
            <a:ext cx="354105" cy="354105"/>
            <a:chOff x="0" y="0"/>
            <a:chExt cx="6350000" cy="6350000"/>
          </a:xfrm>
        </p:grpSpPr>
        <p:sp>
          <p:nvSpPr>
            <p:cNvPr id="7" name="Freeform 7">
              <a:extLst>
                <a:ext uri="{FF2B5EF4-FFF2-40B4-BE49-F238E27FC236}">
                  <a16:creationId xmlns:a16="http://schemas.microsoft.com/office/drawing/2014/main" id="{D28F491F-F29A-1A1A-F2D8-E449CE0A6EF9}"/>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9" name="TextBox 11">
            <a:extLst>
              <a:ext uri="{FF2B5EF4-FFF2-40B4-BE49-F238E27FC236}">
                <a16:creationId xmlns:a16="http://schemas.microsoft.com/office/drawing/2014/main" id="{A5444520-C781-0637-E007-04E3E350D9E9}"/>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0" name="Freeform 8">
            <a:extLst>
              <a:ext uri="{FF2B5EF4-FFF2-40B4-BE49-F238E27FC236}">
                <a16:creationId xmlns:a16="http://schemas.microsoft.com/office/drawing/2014/main" id="{162C705E-35EA-7727-6AC3-259822073686}"/>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284935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DEA853-DBF1-B4F4-BBCE-AFE5DF289AD5}"/>
              </a:ext>
            </a:extLst>
          </p:cNvPr>
          <p:cNvSpPr txBox="1"/>
          <p:nvPr/>
        </p:nvSpPr>
        <p:spPr>
          <a:xfrm>
            <a:off x="1028700" y="1644325"/>
            <a:ext cx="13754100" cy="1015663"/>
          </a:xfrm>
          <a:prstGeom prst="rect">
            <a:avLst/>
          </a:prstGeom>
          <a:noFill/>
        </p:spPr>
        <p:txBody>
          <a:bodyPr wrap="square">
            <a:spAutoFit/>
          </a:bodyPr>
          <a:lstStyle/>
          <a:p>
            <a:r>
              <a:rPr lang="en-US" altLang="zh-HK" sz="6000" dirty="0">
                <a:latin typeface="DM Serif Display" pitchFamily="2" charset="0"/>
              </a:rPr>
              <a:t>Relational Model Terminology</a:t>
            </a:r>
            <a:endParaRPr lang="zh-HK" altLang="en-US" sz="6000" dirty="0">
              <a:latin typeface="DM Serif Display" pitchFamily="2" charset="0"/>
            </a:endParaRPr>
          </a:p>
        </p:txBody>
      </p:sp>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DATABASE</a:t>
            </a:r>
          </a:p>
        </p:txBody>
      </p:sp>
      <p:sp>
        <p:nvSpPr>
          <p:cNvPr id="3" name="TextBox 2">
            <a:extLst>
              <a:ext uri="{FF2B5EF4-FFF2-40B4-BE49-F238E27FC236}">
                <a16:creationId xmlns:a16="http://schemas.microsoft.com/office/drawing/2014/main" id="{3F9469E0-15FB-E6B8-B066-794CD2B05017}"/>
              </a:ext>
            </a:extLst>
          </p:cNvPr>
          <p:cNvSpPr txBox="1"/>
          <p:nvPr/>
        </p:nvSpPr>
        <p:spPr>
          <a:xfrm>
            <a:off x="1028700" y="3379696"/>
            <a:ext cx="16611600" cy="5693866"/>
          </a:xfrm>
          <a:prstGeom prst="rect">
            <a:avLst/>
          </a:prstGeom>
          <a:noFill/>
        </p:spPr>
        <p:txBody>
          <a:bodyPr wrap="square">
            <a:spAutoFit/>
          </a:bodyPr>
          <a:lstStyle/>
          <a:p>
            <a:r>
              <a:rPr lang="en-US" altLang="zh-HK" sz="2800" b="1" dirty="0">
                <a:latin typeface="Nunito Sans" pitchFamily="2" charset="0"/>
              </a:rPr>
              <a:t>Table: </a:t>
            </a:r>
            <a:r>
              <a:rPr lang="en-US" altLang="zh-HK" sz="2800" dirty="0">
                <a:latin typeface="Nunito Sans" pitchFamily="2" charset="0"/>
              </a:rPr>
              <a:t>A table is a collection of related data organized in a grid of rows and columns.</a:t>
            </a:r>
          </a:p>
          <a:p>
            <a:pPr marL="914400" lvl="1" indent="-457200">
              <a:buFont typeface="Arial" panose="020B0604020202020204" pitchFamily="34" charset="0"/>
              <a:buChar char="•"/>
            </a:pPr>
            <a:r>
              <a:rPr lang="en-US" altLang="zh-HK" sz="2800" dirty="0">
                <a:latin typeface="Nunito Sans" pitchFamily="2" charset="0"/>
              </a:rPr>
              <a:t>Each table focuses on a specific subject, such as "customers," "orders," or "products.“</a:t>
            </a:r>
          </a:p>
          <a:p>
            <a:endParaRPr lang="en-US" altLang="zh-HK" sz="2800" dirty="0">
              <a:latin typeface="Nunito Sans" pitchFamily="2" charset="0"/>
            </a:endParaRPr>
          </a:p>
          <a:p>
            <a:r>
              <a:rPr lang="en-US" altLang="zh-HK" sz="2800" b="1" dirty="0">
                <a:latin typeface="Nunito Sans" pitchFamily="2" charset="0"/>
              </a:rPr>
              <a:t>Columns: </a:t>
            </a:r>
            <a:r>
              <a:rPr lang="en-US" altLang="zh-HK" sz="2800" dirty="0">
                <a:latin typeface="Nunito Sans" pitchFamily="2" charset="0"/>
              </a:rPr>
              <a:t>Columns (also known as fields) represent the attributes or properties of the data you're storing. </a:t>
            </a:r>
          </a:p>
          <a:p>
            <a:pPr marL="914400" lvl="1" indent="-457200">
              <a:buFont typeface="Arial" panose="020B0604020202020204" pitchFamily="34" charset="0"/>
              <a:buChar char="•"/>
            </a:pPr>
            <a:r>
              <a:rPr lang="en-US" altLang="zh-HK" sz="2800" dirty="0">
                <a:latin typeface="Nunito Sans" pitchFamily="2" charset="0"/>
              </a:rPr>
              <a:t>For example, in a "customers" table, columns might include "</a:t>
            </a:r>
            <a:r>
              <a:rPr lang="en-US" altLang="zh-HK" sz="2800" dirty="0" err="1">
                <a:latin typeface="Nunito Sans" pitchFamily="2" charset="0"/>
              </a:rPr>
              <a:t>CustomerID</a:t>
            </a:r>
            <a:r>
              <a:rPr lang="en-US" altLang="zh-HK" sz="2800" dirty="0">
                <a:latin typeface="Nunito Sans" pitchFamily="2" charset="0"/>
              </a:rPr>
              <a:t>," "Name," "Email," and "</a:t>
            </a:r>
            <a:r>
              <a:rPr lang="en-US" altLang="zh-HK" sz="2800" dirty="0" err="1">
                <a:latin typeface="Nunito Sans" pitchFamily="2" charset="0"/>
              </a:rPr>
              <a:t>PhoneNumber</a:t>
            </a:r>
            <a:r>
              <a:rPr lang="en-US" altLang="zh-HK" sz="2800" dirty="0">
                <a:latin typeface="Nunito Sans" pitchFamily="2" charset="0"/>
              </a:rPr>
              <a:t>." </a:t>
            </a:r>
          </a:p>
          <a:p>
            <a:pPr marL="914400" lvl="1" indent="-457200">
              <a:buFont typeface="Arial" panose="020B0604020202020204" pitchFamily="34" charset="0"/>
              <a:buChar char="•"/>
            </a:pPr>
            <a:r>
              <a:rPr lang="en-US" altLang="zh-HK" sz="2800" dirty="0">
                <a:latin typeface="Nunito Sans" pitchFamily="2" charset="0"/>
              </a:rPr>
              <a:t>Each column holds a specific type of data, like text, numbers, or dates.</a:t>
            </a:r>
          </a:p>
          <a:p>
            <a:endParaRPr lang="en-US" altLang="zh-HK" sz="2800" dirty="0">
              <a:latin typeface="Nunito Sans" pitchFamily="2" charset="0"/>
            </a:endParaRPr>
          </a:p>
          <a:p>
            <a:r>
              <a:rPr lang="en-US" altLang="zh-HK" sz="2800" b="1" dirty="0">
                <a:latin typeface="Nunito Sans" pitchFamily="2" charset="0"/>
              </a:rPr>
              <a:t>Rows: </a:t>
            </a:r>
            <a:r>
              <a:rPr lang="en-US" altLang="zh-HK" sz="2800" dirty="0">
                <a:latin typeface="Nunito Sans" pitchFamily="2" charset="0"/>
              </a:rPr>
              <a:t>Rows (also called records) represent individual entries in the table. Each row contains a unique set of data for the columns in the table. </a:t>
            </a:r>
          </a:p>
          <a:p>
            <a:pPr marL="914400" lvl="1" indent="-457200">
              <a:buFont typeface="Arial" panose="020B0604020202020204" pitchFamily="34" charset="0"/>
              <a:buChar char="•"/>
            </a:pPr>
            <a:r>
              <a:rPr lang="en-US" altLang="zh-HK" sz="2800" dirty="0">
                <a:latin typeface="Nunito Sans" pitchFamily="2" charset="0"/>
              </a:rPr>
              <a:t>For instance, one row in a "customers" table would store the information for a single customer, with each cell in the row holding the data for one column.</a:t>
            </a:r>
            <a:endParaRPr lang="zh-HK" altLang="en-US" sz="2800" dirty="0">
              <a:latin typeface="Nunito Sans" pitchFamily="2" charset="0"/>
            </a:endParaRPr>
          </a:p>
        </p:txBody>
      </p:sp>
      <p:grpSp>
        <p:nvGrpSpPr>
          <p:cNvPr id="2" name="Group 2">
            <a:extLst>
              <a:ext uri="{FF2B5EF4-FFF2-40B4-BE49-F238E27FC236}">
                <a16:creationId xmlns:a16="http://schemas.microsoft.com/office/drawing/2014/main" id="{E1240554-9851-64B5-16E0-AC76732E5D2E}"/>
              </a:ext>
            </a:extLst>
          </p:cNvPr>
          <p:cNvGrpSpPr/>
          <p:nvPr/>
        </p:nvGrpSpPr>
        <p:grpSpPr>
          <a:xfrm>
            <a:off x="0" y="9539510"/>
            <a:ext cx="18288000" cy="1068264"/>
            <a:chOff x="0" y="0"/>
            <a:chExt cx="6622243" cy="672550"/>
          </a:xfrm>
        </p:grpSpPr>
        <p:sp>
          <p:nvSpPr>
            <p:cNvPr id="4" name="Freeform 3">
              <a:extLst>
                <a:ext uri="{FF2B5EF4-FFF2-40B4-BE49-F238E27FC236}">
                  <a16:creationId xmlns:a16="http://schemas.microsoft.com/office/drawing/2014/main" id="{286BFF7C-B1EE-3BF9-51A3-74B159C63332}"/>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6" name="Slide Number Placeholder 17">
            <a:extLst>
              <a:ext uri="{FF2B5EF4-FFF2-40B4-BE49-F238E27FC236}">
                <a16:creationId xmlns:a16="http://schemas.microsoft.com/office/drawing/2014/main" id="{BCEC367D-FAF5-17B6-513F-C18003B7B2D9}"/>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9</a:t>
            </a:fld>
            <a:endParaRPr lang="en-US" sz="2200" dirty="0">
              <a:solidFill>
                <a:schemeClr val="bg1"/>
              </a:solidFill>
              <a:latin typeface="Nunito Sans Semi-Bold" panose="02010600030101010101" charset="0"/>
            </a:endParaRPr>
          </a:p>
        </p:txBody>
      </p:sp>
      <p:grpSp>
        <p:nvGrpSpPr>
          <p:cNvPr id="7" name="Group 6">
            <a:extLst>
              <a:ext uri="{FF2B5EF4-FFF2-40B4-BE49-F238E27FC236}">
                <a16:creationId xmlns:a16="http://schemas.microsoft.com/office/drawing/2014/main" id="{E2A78B90-81CE-DE86-05BE-7FC41671FA8C}"/>
              </a:ext>
            </a:extLst>
          </p:cNvPr>
          <p:cNvGrpSpPr/>
          <p:nvPr/>
        </p:nvGrpSpPr>
        <p:grpSpPr>
          <a:xfrm>
            <a:off x="1017495" y="9624587"/>
            <a:ext cx="354105" cy="354105"/>
            <a:chOff x="0" y="0"/>
            <a:chExt cx="6350000" cy="6350000"/>
          </a:xfrm>
        </p:grpSpPr>
        <p:sp>
          <p:nvSpPr>
            <p:cNvPr id="8" name="Freeform 7">
              <a:extLst>
                <a:ext uri="{FF2B5EF4-FFF2-40B4-BE49-F238E27FC236}">
                  <a16:creationId xmlns:a16="http://schemas.microsoft.com/office/drawing/2014/main" id="{8A4CB52F-8695-CFDB-47BD-5BDC83C95A59}"/>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9" name="TextBox 11">
            <a:extLst>
              <a:ext uri="{FF2B5EF4-FFF2-40B4-BE49-F238E27FC236}">
                <a16:creationId xmlns:a16="http://schemas.microsoft.com/office/drawing/2014/main" id="{0E6EAC94-00A7-FCE4-F768-63D24F3DF38B}"/>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0" name="Freeform 8">
            <a:extLst>
              <a:ext uri="{FF2B5EF4-FFF2-40B4-BE49-F238E27FC236}">
                <a16:creationId xmlns:a16="http://schemas.microsoft.com/office/drawing/2014/main" id="{7AFF5B91-625E-1A4A-445A-05113D1F425A}"/>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312266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8512</TotalTime>
  <Words>3133</Words>
  <PresentationFormat>Custom</PresentationFormat>
  <Paragraphs>481</Paragraphs>
  <Slides>51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Nunito Sans Semi-Bold</vt:lpstr>
      <vt:lpstr>Consolas</vt:lpstr>
      <vt:lpstr>Arial</vt:lpstr>
      <vt:lpstr>Nunito Sans</vt:lpstr>
      <vt:lpstr>Calibri</vt:lpstr>
      <vt:lpstr>DM Serif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2024-09-20T16:29:14Z</dcterms:modified>
  <dc:identifier>DAGLXG8P97w</dc:identifier>
</cp:coreProperties>
</file>