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52" r:id="rId2"/>
    <p:sldId id="345" r:id="rId3"/>
    <p:sldId id="346" r:id="rId4"/>
    <p:sldId id="331" r:id="rId5"/>
    <p:sldId id="259" r:id="rId6"/>
    <p:sldId id="369" r:id="rId7"/>
    <p:sldId id="368" r:id="rId8"/>
    <p:sldId id="370" r:id="rId9"/>
    <p:sldId id="375" r:id="rId10"/>
    <p:sldId id="377" r:id="rId11"/>
    <p:sldId id="376" r:id="rId12"/>
    <p:sldId id="373" r:id="rId13"/>
    <p:sldId id="372" r:id="rId14"/>
    <p:sldId id="378" r:id="rId15"/>
    <p:sldId id="385" r:id="rId16"/>
    <p:sldId id="386" r:id="rId17"/>
    <p:sldId id="407" r:id="rId18"/>
    <p:sldId id="379" r:id="rId19"/>
    <p:sldId id="381" r:id="rId20"/>
    <p:sldId id="382" r:id="rId21"/>
    <p:sldId id="371" r:id="rId22"/>
    <p:sldId id="383" r:id="rId23"/>
    <p:sldId id="387" r:id="rId24"/>
    <p:sldId id="388" r:id="rId25"/>
    <p:sldId id="408" r:id="rId26"/>
    <p:sldId id="409" r:id="rId27"/>
    <p:sldId id="389" r:id="rId28"/>
    <p:sldId id="401" r:id="rId29"/>
    <p:sldId id="402" r:id="rId30"/>
    <p:sldId id="390" r:id="rId31"/>
    <p:sldId id="393" r:id="rId32"/>
    <p:sldId id="394" r:id="rId33"/>
    <p:sldId id="395" r:id="rId34"/>
    <p:sldId id="398" r:id="rId35"/>
    <p:sldId id="397" r:id="rId36"/>
    <p:sldId id="404" r:id="rId37"/>
    <p:sldId id="406" r:id="rId38"/>
    <p:sldId id="410" r:id="rId39"/>
  </p:sldIdLst>
  <p:sldSz cx="18288000" cy="10287000"/>
  <p:notesSz cx="6858000" cy="9144000"/>
  <p:embeddedFontLst>
    <p:embeddedFont>
      <p:font typeface="Arial Narrow" panose="020B0606020202030204" pitchFamily="34" charset="0"/>
      <p:regular r:id="rId41"/>
      <p:bold r:id="rId42"/>
      <p:italic r:id="rId43"/>
      <p:boldItalic r:id="rId44"/>
    </p:embeddedFont>
    <p:embeddedFont>
      <p:font typeface="DM Serif Display" pitchFamily="2" charset="0"/>
      <p:regular r:id="rId45"/>
      <p:italic r:id="rId46"/>
    </p:embeddedFont>
    <p:embeddedFont>
      <p:font typeface="Nunito Sans" pitchFamily="2" charset="0"/>
      <p:regular r:id="rId47"/>
      <p:bold r:id="rId48"/>
      <p:italic r:id="rId49"/>
      <p:boldItalic r:id="rId50"/>
    </p:embeddedFont>
    <p:embeddedFont>
      <p:font typeface="Nunito Sans Semi-Bold" panose="02010600030101010101" charset="0"/>
      <p:regular r:id="rId51"/>
    </p:embeddedFont>
    <p:embeddedFont>
      <p:font typeface="PMingLiU" panose="02020500000000000000" pitchFamily="18" charset="-120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2" autoAdjust="0"/>
    <p:restoredTop sz="94404" autoAdjust="0"/>
  </p:normalViewPr>
  <p:slideViewPr>
    <p:cSldViewPr>
      <p:cViewPr varScale="1">
        <p:scale>
          <a:sx n="44" d="100"/>
          <a:sy n="44" d="100"/>
        </p:scale>
        <p:origin x="10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B9EE8-A913-4EB5-9E21-A8AA9C9B589D}" type="datetimeFigureOut">
              <a:rPr lang="zh-HK" altLang="en-US" smtClean="0"/>
              <a:t>22/9/2024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C238-5823-43C1-BD7F-0B0E605BE29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609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CC238-5823-43C1-BD7F-0B0E605BE29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150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CC238-5823-43C1-BD7F-0B0E605BE29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024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.mysql.com/doc/refman/8.4/en/comparison-operators.html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.mysql.com/doc/refman/8.4/en/aggregate-function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dev.mysql.com/doc/refman/8.4/en/aggregate-functio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dev.mysql.com/doc/refman/8.4/en/aggregate-function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svg"/><Relationship Id="rId7" Type="http://schemas.openxmlformats.org/officeDocument/2006/relationships/image" Target="../media/image3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ADFA9F4E-3330-41C3-8DD8-B95D8FBC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1028700" y="8795589"/>
            <a:ext cx="6972299" cy="462711"/>
            <a:chOff x="0" y="0"/>
            <a:chExt cx="9289071" cy="8127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89072" cy="812726"/>
            </a:xfrm>
            <a:custGeom>
              <a:avLst/>
              <a:gdLst/>
              <a:ahLst/>
              <a:cxnLst/>
              <a:rect l="l" t="t" r="r" b="b"/>
              <a:pathLst>
                <a:path w="9289072" h="812726">
                  <a:moveTo>
                    <a:pt x="9164611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164611" y="0"/>
                  </a:lnTo>
                  <a:cubicBezTo>
                    <a:pt x="9233191" y="0"/>
                    <a:pt x="9289072" y="55880"/>
                    <a:pt x="9289072" y="124460"/>
                  </a:cubicBezTo>
                  <a:lnTo>
                    <a:pt x="9289072" y="688266"/>
                  </a:lnTo>
                  <a:cubicBezTo>
                    <a:pt x="9289072" y="756846"/>
                    <a:pt x="9233191" y="812726"/>
                    <a:pt x="9164611" y="81272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sp>
        <p:nvSpPr>
          <p:cNvPr id="8" name="AutoShape 8"/>
          <p:cNvSpPr/>
          <p:nvPr/>
        </p:nvSpPr>
        <p:spPr>
          <a:xfrm rot="-5400000">
            <a:off x="-960437" y="6420641"/>
            <a:ext cx="4054474" cy="0"/>
          </a:xfrm>
          <a:prstGeom prst="line">
            <a:avLst/>
          </a:prstGeom>
          <a:ln w="76200" cap="flat">
            <a:solidFill>
              <a:srgbClr val="C158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486695" y="249599"/>
            <a:ext cx="4570506" cy="1261460"/>
          </a:xfrm>
          <a:custGeom>
            <a:avLst/>
            <a:gdLst/>
            <a:ahLst/>
            <a:cxnLst/>
            <a:rect l="l" t="t" r="r" b="b"/>
            <a:pathLst>
              <a:path w="4570506" h="1261460">
                <a:moveTo>
                  <a:pt x="0" y="0"/>
                </a:moveTo>
                <a:lnTo>
                  <a:pt x="4570506" y="0"/>
                </a:lnTo>
                <a:lnTo>
                  <a:pt x="4570506" y="1261460"/>
                </a:lnTo>
                <a:lnTo>
                  <a:pt x="0" y="1261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05156" y="4622004"/>
            <a:ext cx="11548841" cy="3902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Build and optimize queries visually with </a:t>
            </a:r>
            <a:r>
              <a:rPr lang="en-US" sz="9999" dirty="0" err="1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Navicat</a:t>
            </a:r>
            <a:endParaRPr lang="en-US" sz="9999" dirty="0">
              <a:solidFill>
                <a:schemeClr val="bg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8872639"/>
            <a:ext cx="6972300" cy="300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 err="1">
                <a:solidFill>
                  <a:srgbClr val="FFF9F4"/>
                </a:solidFill>
                <a:latin typeface="Nunito Sans"/>
                <a:ea typeface="Nunito Sans"/>
                <a:cs typeface="Nunito Sans"/>
                <a:sym typeface="Nunito Sans"/>
              </a:rPr>
              <a:t>Navicat</a:t>
            </a:r>
            <a:r>
              <a:rPr lang="en-US" sz="1800" spc="179" dirty="0">
                <a:solidFill>
                  <a:srgbClr val="FFF9F4"/>
                </a:solidFill>
                <a:latin typeface="Nunito Sans"/>
                <a:ea typeface="Nunito Sans"/>
                <a:cs typeface="Nunito Sans"/>
                <a:sym typeface="Nunito Sans"/>
              </a:rPr>
              <a:t> Certified Database Administrator - Associate </a:t>
            </a:r>
          </a:p>
        </p:txBody>
      </p:sp>
    </p:spTree>
    <p:extLst>
      <p:ext uri="{BB962C8B-B14F-4D97-AF65-F5344CB8AC3E}">
        <p14:creationId xmlns:p14="http://schemas.microsoft.com/office/powerpoint/2010/main" val="23772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0881A-DA09-B1D9-CFD3-A8CF7FDF4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0" b="8051"/>
          <a:stretch/>
        </p:blipFill>
        <p:spPr>
          <a:xfrm>
            <a:off x="1017495" y="3318242"/>
            <a:ext cx="9117105" cy="5178058"/>
          </a:xfrm>
          <a:prstGeom prst="rect">
            <a:avLst/>
          </a:prstGeom>
        </p:spPr>
      </p:pic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068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SQL - WHERE clause with 2 conditions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EFA698-4EB2-2744-A4B9-001B556F9849}"/>
              </a:ext>
            </a:extLst>
          </p:cNvPr>
          <p:cNvSpPr txBox="1"/>
          <p:nvPr/>
        </p:nvSpPr>
        <p:spPr>
          <a:xfrm>
            <a:off x="10656476" y="3318242"/>
            <a:ext cx="6881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 err="1">
                <a:latin typeface="Nunito Sans" pitchFamily="2" charset="0"/>
              </a:rPr>
              <a:t>Utilise</a:t>
            </a:r>
            <a:r>
              <a:rPr lang="en-US" altLang="zh-HK" sz="3600" dirty="0">
                <a:latin typeface="Nunito Sans" pitchFamily="2" charset="0"/>
              </a:rPr>
              <a:t> the </a:t>
            </a:r>
            <a:r>
              <a:rPr lang="en-US" altLang="zh-HK" sz="3600" b="1" dirty="0">
                <a:latin typeface="Nunito Sans" pitchFamily="2" charset="0"/>
              </a:rPr>
              <a:t>AND</a:t>
            </a:r>
            <a:r>
              <a:rPr lang="en-US" altLang="zh-HK" sz="3600" dirty="0">
                <a:latin typeface="Nunito Sans" pitchFamily="2" charset="0"/>
              </a:rPr>
              <a:t> or </a:t>
            </a:r>
            <a:r>
              <a:rPr lang="en-US" altLang="zh-HK" sz="3600" b="1" dirty="0" err="1">
                <a:latin typeface="Nunito Sans" pitchFamily="2" charset="0"/>
              </a:rPr>
              <a:t>OR</a:t>
            </a:r>
            <a:r>
              <a:rPr lang="en-US" altLang="zh-HK" sz="3600" dirty="0">
                <a:latin typeface="Nunito Sans" pitchFamily="2" charset="0"/>
              </a:rPr>
              <a:t> operators</a:t>
            </a:r>
          </a:p>
        </p:txBody>
      </p: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10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6864DF-0033-38AB-12E6-23E742517506}"/>
              </a:ext>
            </a:extLst>
          </p:cNvPr>
          <p:cNvSpPr/>
          <p:nvPr/>
        </p:nvSpPr>
        <p:spPr>
          <a:xfrm rot="10800000">
            <a:off x="4784366" y="7749120"/>
            <a:ext cx="5655033" cy="1015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2F284-5B0B-5E15-9BA3-ABEF11EE6E27}"/>
              </a:ext>
            </a:extLst>
          </p:cNvPr>
          <p:cNvSpPr txBox="1"/>
          <p:nvPr/>
        </p:nvSpPr>
        <p:spPr>
          <a:xfrm>
            <a:off x="10765746" y="5657242"/>
            <a:ext cx="68810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The AND operator is used when both conditions must be true, </a:t>
            </a:r>
          </a:p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while the OR operator is used when either condition can be true.</a:t>
            </a:r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9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068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 MySQL - Comparison Operators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11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EB1833-E380-BC3C-A101-D572D8BDB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0" t="30448" r="17514" b="5410"/>
          <a:stretch/>
        </p:blipFill>
        <p:spPr>
          <a:xfrm>
            <a:off x="9525000" y="2801448"/>
            <a:ext cx="8494011" cy="661464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424CE-DC42-A6FD-904F-65D42FD6E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62160"/>
              </p:ext>
            </p:extLst>
          </p:nvPr>
        </p:nvGraphicFramePr>
        <p:xfrm>
          <a:off x="1194547" y="3675106"/>
          <a:ext cx="8155689" cy="4224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169972201"/>
                    </a:ext>
                  </a:extLst>
                </a:gridCol>
                <a:gridCol w="5260088">
                  <a:extLst>
                    <a:ext uri="{9D8B030D-6E8A-4147-A177-3AD203B41FA5}">
                      <a16:colId xmlns:a16="http://schemas.microsoft.com/office/drawing/2014/main" val="886410572"/>
                    </a:ext>
                  </a:extLst>
                </a:gridCol>
              </a:tblGrid>
              <a:tr h="477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effectLst/>
                        </a:rPr>
                        <a:t>Operator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effectLst/>
                        </a:rPr>
                        <a:t>Description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716488"/>
                  </a:ext>
                </a:extLst>
              </a:tr>
              <a:tr h="477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HK" sz="3600" u="none" strike="noStrike" dirty="0">
                          <a:effectLst/>
                        </a:rPr>
                        <a:t>=</a:t>
                      </a:r>
                      <a:endParaRPr lang="en-US" altLang="zh-HK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Equal to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6994769"/>
                  </a:ext>
                </a:extLst>
              </a:tr>
              <a:tr h="477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HK" sz="3600" u="none" strike="noStrike">
                          <a:effectLst/>
                        </a:rPr>
                        <a:t>&gt;</a:t>
                      </a:r>
                      <a:endParaRPr lang="en-US" altLang="zh-HK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Greater than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3361895"/>
                  </a:ext>
                </a:extLst>
              </a:tr>
              <a:tr h="477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HK" sz="3600" u="none" strike="noStrike">
                          <a:effectLst/>
                        </a:rPr>
                        <a:t>&lt;</a:t>
                      </a:r>
                      <a:endParaRPr lang="en-US" altLang="zh-HK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Less than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402296"/>
                  </a:ext>
                </a:extLst>
              </a:tr>
              <a:tr h="71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HK" sz="3600" u="none" strike="noStrike">
                          <a:effectLst/>
                        </a:rPr>
                        <a:t>&gt;=</a:t>
                      </a:r>
                      <a:endParaRPr lang="en-US" altLang="zh-HK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Greater than or equal to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9223946"/>
                  </a:ext>
                </a:extLst>
              </a:tr>
              <a:tr h="71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HK" sz="3600" u="none" strike="noStrike">
                          <a:effectLst/>
                        </a:rPr>
                        <a:t>&lt;=</a:t>
                      </a:r>
                      <a:endParaRPr lang="en-US" altLang="zh-HK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>
                          <a:effectLst/>
                        </a:rPr>
                        <a:t>Less than or equal to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201049"/>
                  </a:ext>
                </a:extLst>
              </a:tr>
              <a:tr h="477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HK" sz="3600" u="none" strike="noStrike">
                          <a:effectLst/>
                        </a:rPr>
                        <a:t>&lt;&gt;</a:t>
                      </a:r>
                      <a:endParaRPr lang="en-US" altLang="zh-HK" sz="3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Not equal to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17082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D62523-0D2E-FC05-E694-2823EBF611E7}"/>
              </a:ext>
            </a:extLst>
          </p:cNvPr>
          <p:cNvSpPr txBox="1"/>
          <p:nvPr/>
        </p:nvSpPr>
        <p:spPr>
          <a:xfrm>
            <a:off x="1194547" y="84580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>
                <a:hlinkClick r:id="rId5"/>
              </a:rPr>
              <a:t>MySQL :: MySQL 8.4 Reference Manual :: 14.4.2 Comparison Functions and Operators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2251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558747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Query Builder in </a:t>
            </a:r>
            <a:r>
              <a:rPr lang="en-US" altLang="zh-HK" sz="6000" dirty="0" err="1">
                <a:latin typeface="DM Serif Display" pitchFamily="2" charset="0"/>
              </a:rPr>
              <a:t>Navicat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12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3B82EA-5317-3F6B-D457-0838F3B02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4406" y="2588311"/>
            <a:ext cx="10122556" cy="6664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8CEB3D-AB2A-B8F1-BC0C-D706B37592B1}"/>
              </a:ext>
            </a:extLst>
          </p:cNvPr>
          <p:cNvSpPr txBox="1"/>
          <p:nvPr/>
        </p:nvSpPr>
        <p:spPr>
          <a:xfrm>
            <a:off x="1214867" y="4439125"/>
            <a:ext cx="66642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>
                <a:latin typeface="Nunito Sans" pitchFamily="2" charset="0"/>
              </a:rPr>
              <a:t>Simply by moving them to the empty area using drag-and-drop gestures.</a:t>
            </a:r>
            <a:endParaRPr lang="zh-HK" altLang="en-US" sz="3600" dirty="0">
              <a:latin typeface="Nunito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85968-06CD-9F20-09F7-54277C67930B}"/>
              </a:ext>
            </a:extLst>
          </p:cNvPr>
          <p:cNvSpPr txBox="1"/>
          <p:nvPr/>
        </p:nvSpPr>
        <p:spPr>
          <a:xfrm>
            <a:off x="1205753" y="2847206"/>
            <a:ext cx="66642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>
                <a:latin typeface="Nunito Sans" pitchFamily="2" charset="0"/>
              </a:rPr>
              <a:t>C</a:t>
            </a:r>
            <a:r>
              <a:rPr lang="zh-HK" altLang="en-US" sz="3600" dirty="0">
                <a:latin typeface="Nunito Sans" pitchFamily="2" charset="0"/>
              </a:rPr>
              <a:t>reate graphical representations of tables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D358EB6-2063-ADBD-F7A6-7ECE2C679657}"/>
              </a:ext>
            </a:extLst>
          </p:cNvPr>
          <p:cNvSpPr/>
          <p:nvPr/>
        </p:nvSpPr>
        <p:spPr>
          <a:xfrm>
            <a:off x="9149080" y="4318889"/>
            <a:ext cx="990600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F0A09-C1F8-F6D7-B724-23F44345CFBC}"/>
              </a:ext>
            </a:extLst>
          </p:cNvPr>
          <p:cNvSpPr txBox="1"/>
          <p:nvPr/>
        </p:nvSpPr>
        <p:spPr>
          <a:xfrm>
            <a:off x="1324697" y="6698694"/>
            <a:ext cx="57904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The example query gets the </a:t>
            </a:r>
          </a:p>
          <a:p>
            <a:r>
              <a:rPr lang="en-US" altLang="zh-HK" sz="3200" dirty="0">
                <a:latin typeface="Nunito Sans" pitchFamily="2" charset="0"/>
              </a:rPr>
              <a:t>first name, last name, and phone number of employees </a:t>
            </a:r>
          </a:p>
          <a:p>
            <a:r>
              <a:rPr lang="en-US" altLang="zh-HK" sz="3200" dirty="0">
                <a:latin typeface="Nunito Sans" pitchFamily="2" charset="0"/>
              </a:rPr>
              <a:t>who work at "</a:t>
            </a:r>
            <a:r>
              <a:rPr lang="en-US" altLang="zh-HK" sz="3200" dirty="0" err="1">
                <a:latin typeface="Nunito Sans" pitchFamily="2" charset="0"/>
              </a:rPr>
              <a:t>FairyLand</a:t>
            </a:r>
            <a:r>
              <a:rPr lang="en-US" altLang="zh-HK" sz="3200" dirty="0">
                <a:latin typeface="Nunito Sans" pitchFamily="2" charset="0"/>
              </a:rPr>
              <a:t>."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554309-D03F-9DB1-E7E4-B75B6F9FDDC6}"/>
              </a:ext>
            </a:extLst>
          </p:cNvPr>
          <p:cNvSpPr/>
          <p:nvPr/>
        </p:nvSpPr>
        <p:spPr>
          <a:xfrm>
            <a:off x="14465736" y="2693034"/>
            <a:ext cx="3124200" cy="191706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715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558747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Query Builder in </a:t>
            </a:r>
            <a:r>
              <a:rPr lang="en-US" altLang="zh-HK" sz="6000" dirty="0" err="1">
                <a:latin typeface="DM Serif Display" pitchFamily="2" charset="0"/>
              </a:rPr>
              <a:t>Navicat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13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3B82EA-5317-3F6B-D457-0838F3B02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6400" y="2556630"/>
            <a:ext cx="8628797" cy="6829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6A5A6E-D03B-6B0D-FE93-4142BE0D86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5" t="94828"/>
          <a:stretch/>
        </p:blipFill>
        <p:spPr>
          <a:xfrm>
            <a:off x="1226073" y="2933700"/>
            <a:ext cx="4913924" cy="634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7CB6E0CD-690F-9344-231E-E8200D8C1FF8}"/>
              </a:ext>
            </a:extLst>
          </p:cNvPr>
          <p:cNvSpPr/>
          <p:nvPr/>
        </p:nvSpPr>
        <p:spPr>
          <a:xfrm flipV="1">
            <a:off x="2819400" y="3507660"/>
            <a:ext cx="685800" cy="12635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3A3662-8EC3-20BC-8130-CF1311286D72}"/>
              </a:ext>
            </a:extLst>
          </p:cNvPr>
          <p:cNvSpPr txBox="1"/>
          <p:nvPr/>
        </p:nvSpPr>
        <p:spPr>
          <a:xfrm>
            <a:off x="1086809" y="4771232"/>
            <a:ext cx="68379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>
                <a:latin typeface="Nunito Sans" pitchFamily="2" charset="0"/>
              </a:rPr>
              <a:t>1. Generate the SQL statement </a:t>
            </a:r>
          </a:p>
          <a:p>
            <a:r>
              <a:rPr lang="en-US" altLang="zh-HK" sz="3600" dirty="0">
                <a:latin typeface="Nunito Sans" pitchFamily="2" charset="0"/>
              </a:rPr>
              <a:t>2. Execute the statement</a:t>
            </a:r>
          </a:p>
          <a:p>
            <a:r>
              <a:rPr lang="en-US" altLang="zh-HK" sz="3600" dirty="0">
                <a:latin typeface="Nunito Sans" pitchFamily="2" charset="0"/>
              </a:rPr>
              <a:t>3. Return a set of results</a:t>
            </a:r>
            <a:endParaRPr lang="zh-HK" altLang="en-US" sz="3600" dirty="0">
              <a:latin typeface="Nunito Sans" pitchFamily="2" charset="0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8F54883-2F2C-54B4-7B69-B35A181DB365}"/>
              </a:ext>
            </a:extLst>
          </p:cNvPr>
          <p:cNvSpPr/>
          <p:nvPr/>
        </p:nvSpPr>
        <p:spPr>
          <a:xfrm rot="6886921" flipV="1">
            <a:off x="7639050" y="5439328"/>
            <a:ext cx="685800" cy="3091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156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2CB68032-C92D-44AA-BFAE-5B2C6DB7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29" y="-45652"/>
            <a:ext cx="18288000" cy="763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/>
          <p:cNvGrpSpPr/>
          <p:nvPr/>
        </p:nvGrpSpPr>
        <p:grpSpPr>
          <a:xfrm>
            <a:off x="0" y="6413707"/>
            <a:ext cx="18288000" cy="4459615"/>
            <a:chOff x="0" y="0"/>
            <a:chExt cx="6622243" cy="1614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22244" cy="1614866"/>
            </a:xfrm>
            <a:custGeom>
              <a:avLst/>
              <a:gdLst/>
              <a:ahLst/>
              <a:cxnLst/>
              <a:rect l="l" t="t" r="r" b="b"/>
              <a:pathLst>
                <a:path w="6622244" h="1614866">
                  <a:moveTo>
                    <a:pt x="6497783" y="1614865"/>
                  </a:moveTo>
                  <a:lnTo>
                    <a:pt x="124460" y="1614865"/>
                  </a:lnTo>
                  <a:cubicBezTo>
                    <a:pt x="55880" y="1614865"/>
                    <a:pt x="0" y="1558985"/>
                    <a:pt x="0" y="149040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1490406"/>
                  </a:lnTo>
                  <a:cubicBezTo>
                    <a:pt x="6622244" y="1558985"/>
                    <a:pt x="6566364" y="1614866"/>
                    <a:pt x="6497784" y="161486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9356103"/>
            <a:ext cx="354105" cy="35410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86809" y="941421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92841" y="4644671"/>
            <a:ext cx="16230600" cy="3851630"/>
            <a:chOff x="0" y="0"/>
            <a:chExt cx="7067778" cy="19981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067779" cy="1998192"/>
            </a:xfrm>
            <a:custGeom>
              <a:avLst/>
              <a:gdLst/>
              <a:ahLst/>
              <a:cxnLst/>
              <a:rect l="l" t="t" r="r" b="b"/>
              <a:pathLst>
                <a:path w="7067779" h="1998192">
                  <a:moveTo>
                    <a:pt x="6943318" y="1998192"/>
                  </a:moveTo>
                  <a:lnTo>
                    <a:pt x="124460" y="1998192"/>
                  </a:lnTo>
                  <a:cubicBezTo>
                    <a:pt x="55880" y="1998192"/>
                    <a:pt x="0" y="1942312"/>
                    <a:pt x="0" y="18737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943318" y="0"/>
                  </a:lnTo>
                  <a:cubicBezTo>
                    <a:pt x="7011898" y="0"/>
                    <a:pt x="7067779" y="55880"/>
                    <a:pt x="7067779" y="124460"/>
                  </a:cubicBezTo>
                  <a:lnTo>
                    <a:pt x="7067779" y="1873732"/>
                  </a:lnTo>
                  <a:cubicBezTo>
                    <a:pt x="7067779" y="1942312"/>
                    <a:pt x="7011898" y="1998192"/>
                    <a:pt x="6943318" y="1998192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514485" y="9458579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35446" y="6628965"/>
            <a:ext cx="14417109" cy="1723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In this section, we covered the MySQL SELECT statement, including listing columns, aliasing, and using the WHERE clause with various comparison operators. We also discussed using </a:t>
            </a:r>
            <a:r>
              <a:rPr lang="en-US" sz="2800" dirty="0" err="1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Navicat</a:t>
            </a:r>
            <a:r>
              <a:rPr lang="en-US" sz="2800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 for visual query design. This overview provides essential skills for data retrieval in MySQL.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935446" y="4874117"/>
            <a:ext cx="2016685" cy="462711"/>
            <a:chOff x="0" y="0"/>
            <a:chExt cx="3542195" cy="8127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42195" cy="812726"/>
            </a:xfrm>
            <a:custGeom>
              <a:avLst/>
              <a:gdLst/>
              <a:ahLst/>
              <a:cxnLst/>
              <a:rect l="l" t="t" r="r" b="b"/>
              <a:pathLst>
                <a:path w="3542195" h="812726">
                  <a:moveTo>
                    <a:pt x="3417735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17736" y="0"/>
                  </a:lnTo>
                  <a:cubicBezTo>
                    <a:pt x="3486315" y="0"/>
                    <a:pt x="3542195" y="55880"/>
                    <a:pt x="3542195" y="124460"/>
                  </a:cubicBezTo>
                  <a:lnTo>
                    <a:pt x="3542195" y="688266"/>
                  </a:lnTo>
                  <a:cubicBezTo>
                    <a:pt x="3542195" y="756846"/>
                    <a:pt x="3486315" y="812726"/>
                    <a:pt x="3417736" y="81272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935446" y="5529780"/>
            <a:ext cx="14417109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SELECT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35446" y="4951167"/>
            <a:ext cx="201668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 err="1">
                <a:solidFill>
                  <a:srgbClr val="FFF9F4"/>
                </a:solidFill>
                <a:latin typeface="Nunito Sans"/>
                <a:ea typeface="Nunito Sans"/>
                <a:cs typeface="Nunito Sans"/>
                <a:sym typeface="Nunito Sans"/>
              </a:rPr>
              <a:t>Navicat</a:t>
            </a:r>
            <a:endParaRPr lang="en-US" sz="1800" spc="179" dirty="0">
              <a:solidFill>
                <a:srgbClr val="FFF9F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Slide Number Placeholder 17">
            <a:extLst>
              <a:ext uri="{FF2B5EF4-FFF2-40B4-BE49-F238E27FC236}">
                <a16:creationId xmlns:a16="http://schemas.microsoft.com/office/drawing/2014/main" id="{FD6D45B9-9A0B-4405-09BD-1E8D1259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14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2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Column ordering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15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3AA3ED-23F9-4398-1CFD-DF3D5677C7C8}"/>
              </a:ext>
            </a:extLst>
          </p:cNvPr>
          <p:cNvSpPr txBox="1">
            <a:spLocks/>
          </p:cNvSpPr>
          <p:nvPr/>
        </p:nvSpPr>
        <p:spPr>
          <a:xfrm>
            <a:off x="1158986" y="3087535"/>
            <a:ext cx="12510532" cy="55551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Show the employee ID, first and last names, and salary details </a:t>
            </a:r>
            <a:r>
              <a:rPr lang="en-GB" altLang="zh-TW" dirty="0"/>
              <a:t>in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 of salary</a:t>
            </a:r>
            <a:r>
              <a:rPr lang="en-US" altLang="zh-TW" dirty="0"/>
              <a:t>.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TW" sz="1800" dirty="0">
                <a:cs typeface="Times New Roman" pitchFamily="18" charset="0"/>
              </a:rPr>
              <a:t>	</a:t>
            </a:r>
            <a:endParaRPr lang="en-US" altLang="zh-TW" sz="1500" dirty="0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emp_id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firstname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lastname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salary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FROM employee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ORDER BY salary DESC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endParaRPr lang="en-US" altLang="zh-TW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>
              <a:spcBef>
                <a:spcPts val="0"/>
              </a:spcBef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/>
              <a:t>Show the employee ID, first and last names, and salary details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of title</a:t>
            </a:r>
            <a:r>
              <a:rPr lang="en-GB" altLang="zh-TW" dirty="0"/>
              <a:t>.</a:t>
            </a:r>
            <a:endParaRPr lang="en-US" altLang="zh-TW" dirty="0"/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endParaRPr lang="en-US" altLang="zh-TW" sz="1800" dirty="0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 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emp_id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firstname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lastname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title, salary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FROM employee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ORDER BY title ASC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2965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Column ordering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16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3AA3ED-23F9-4398-1CFD-DF3D5677C7C8}"/>
              </a:ext>
            </a:extLst>
          </p:cNvPr>
          <p:cNvSpPr txBox="1">
            <a:spLocks/>
          </p:cNvSpPr>
          <p:nvPr/>
        </p:nvSpPr>
        <p:spPr>
          <a:xfrm>
            <a:off x="1158986" y="3087535"/>
            <a:ext cx="12633214" cy="32751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TW" dirty="0"/>
              <a:t>Repeat the same query but arrange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of title first; then in descending order of salary</a:t>
            </a:r>
            <a:r>
              <a:rPr lang="en-US" altLang="zh-TW" dirty="0"/>
              <a:t>.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TW" sz="1650" dirty="0">
                <a:cs typeface="Times New Roman" pitchFamily="18" charset="0"/>
              </a:rPr>
              <a:t>	</a:t>
            </a:r>
            <a:endParaRPr lang="en-US" altLang="zh-TW" sz="1350" dirty="0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emp_id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firstname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lastname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title, salary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FROM employee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ORDER BY title ASC, salary DESC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;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4926F64-8D7C-57A8-61F2-6ED193AC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99" y="6205659"/>
            <a:ext cx="8960001" cy="26666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9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Column ordering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17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00571D-FB24-2EA6-048A-5C2726E5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600" y="3810599"/>
            <a:ext cx="8910768" cy="5587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7D5CB0-E453-EB3D-504C-FAC2F2B0118A}"/>
              </a:ext>
            </a:extLst>
          </p:cNvPr>
          <p:cNvSpPr txBox="1"/>
          <p:nvPr/>
        </p:nvSpPr>
        <p:spPr>
          <a:xfrm>
            <a:off x="1905000" y="2942906"/>
            <a:ext cx="4314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b="1" dirty="0">
                <a:latin typeface="Nunito Sans" pitchFamily="2" charset="0"/>
              </a:rPr>
              <a:t>Setting in </a:t>
            </a:r>
            <a:r>
              <a:rPr lang="en-US" altLang="zh-HK" sz="3200" b="1" dirty="0" err="1">
                <a:latin typeface="Nunito Sans" pitchFamily="2" charset="0"/>
              </a:rPr>
              <a:t>Navicat</a:t>
            </a:r>
            <a:endParaRPr lang="zh-HK" altLang="en-US" sz="3200" b="1" dirty="0">
              <a:latin typeface="Nunito Sans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839369-83F3-7F80-3B94-928397CF30DE}"/>
              </a:ext>
            </a:extLst>
          </p:cNvPr>
          <p:cNvSpPr/>
          <p:nvPr/>
        </p:nvSpPr>
        <p:spPr>
          <a:xfrm>
            <a:off x="4062413" y="7228373"/>
            <a:ext cx="5081587" cy="4840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87B4F6B-76A3-15BF-F845-B35F444B245E}"/>
              </a:ext>
            </a:extLst>
          </p:cNvPr>
          <p:cNvSpPr/>
          <p:nvPr/>
        </p:nvSpPr>
        <p:spPr>
          <a:xfrm>
            <a:off x="6781800" y="6128787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133433-E922-5D29-8248-1714CB018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9186" y="4544649"/>
            <a:ext cx="6332028" cy="39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Aggregate Functions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18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537E2-F0D4-997C-5A4E-870C90BFF293}"/>
              </a:ext>
            </a:extLst>
          </p:cNvPr>
          <p:cNvSpPr txBox="1"/>
          <p:nvPr/>
        </p:nvSpPr>
        <p:spPr>
          <a:xfrm>
            <a:off x="1086809" y="2760298"/>
            <a:ext cx="16820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>
                <a:latin typeface="Nunito Sans" pitchFamily="2" charset="0"/>
              </a:rPr>
              <a:t>Perform calculations on multiple values and return a single value.</a:t>
            </a:r>
            <a:endParaRPr lang="zh-HK" altLang="en-US" sz="3600" dirty="0">
              <a:latin typeface="Nunito Sans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3DC4DA-714B-5850-96EA-E6FF563F1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21641"/>
              </p:ext>
            </p:extLst>
          </p:nvPr>
        </p:nvGraphicFramePr>
        <p:xfrm>
          <a:off x="1234762" y="3777935"/>
          <a:ext cx="1409700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463">
                  <a:extLst>
                    <a:ext uri="{9D8B030D-6E8A-4147-A177-3AD203B41FA5}">
                      <a16:colId xmlns:a16="http://schemas.microsoft.com/office/drawing/2014/main" val="1250048372"/>
                    </a:ext>
                  </a:extLst>
                </a:gridCol>
                <a:gridCol w="10396538">
                  <a:extLst>
                    <a:ext uri="{9D8B030D-6E8A-4147-A177-3AD203B41FA5}">
                      <a16:colId xmlns:a16="http://schemas.microsoft.com/office/drawing/2014/main" val="215394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sz="3600" dirty="0">
                          <a:latin typeface="Nunito Sans" pitchFamily="2" charset="0"/>
                        </a:rPr>
                        <a:t>Functions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600" dirty="0">
                          <a:latin typeface="Nunito Sans" pitchFamily="2" charset="0"/>
                        </a:rPr>
                        <a:t>Descriptions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1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HK" sz="3600" dirty="0">
                          <a:latin typeface="Nunito Sans" pitchFamily="2" charset="0"/>
                        </a:rPr>
                        <a:t>SUM()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600" dirty="0">
                          <a:latin typeface="Nunito Sans" pitchFamily="2" charset="0"/>
                        </a:rPr>
                        <a:t>Adds up all the values in a column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HK" sz="3600" dirty="0">
                          <a:latin typeface="Nunito Sans" pitchFamily="2" charset="0"/>
                        </a:rPr>
                        <a:t>AVG()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600" dirty="0">
                          <a:latin typeface="Nunito Sans" pitchFamily="2" charset="0"/>
                        </a:rPr>
                        <a:t>Calculates the average of the values in a column.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9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HK" sz="3600" dirty="0">
                          <a:latin typeface="Nunito Sans" pitchFamily="2" charset="0"/>
                        </a:rPr>
                        <a:t>COUNT()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600" dirty="0">
                          <a:latin typeface="Nunito Sans" pitchFamily="2" charset="0"/>
                        </a:rPr>
                        <a:t>Counts the number of rows.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3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HK" sz="3600" dirty="0">
                          <a:latin typeface="Nunito Sans" pitchFamily="2" charset="0"/>
                        </a:rPr>
                        <a:t>MIN()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600" dirty="0">
                          <a:latin typeface="Nunito Sans" pitchFamily="2" charset="0"/>
                        </a:rPr>
                        <a:t>Finds the smallest value.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1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HK" sz="3600" dirty="0">
                          <a:latin typeface="Nunito Sans" pitchFamily="2" charset="0"/>
                        </a:rPr>
                        <a:t>MAX()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3600" dirty="0">
                          <a:latin typeface="Nunito Sans" pitchFamily="2" charset="0"/>
                        </a:rPr>
                        <a:t>Finds the largest value.</a:t>
                      </a:r>
                      <a:endParaRPr lang="zh-HK" altLang="en-US" sz="3600" dirty="0">
                        <a:latin typeface="Nunito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647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F3D3F1-F28C-B0DE-FF3D-7842F0D4D91D}"/>
              </a:ext>
            </a:extLst>
          </p:cNvPr>
          <p:cNvSpPr txBox="1"/>
          <p:nvPr/>
        </p:nvSpPr>
        <p:spPr>
          <a:xfrm>
            <a:off x="8732843" y="9073617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HK" dirty="0">
                <a:hlinkClick r:id="rId4"/>
              </a:rPr>
              <a:t>MySQL :: MySQL 8.4 Reference Manual :: 14.19.1 Aggregate Function Descriptions</a:t>
            </a:r>
            <a:endParaRPr lang="zh-HK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1989F-689F-BA12-7772-79CD99F75920}"/>
              </a:ext>
            </a:extLst>
          </p:cNvPr>
          <p:cNvSpPr txBox="1"/>
          <p:nvPr/>
        </p:nvSpPr>
        <p:spPr>
          <a:xfrm>
            <a:off x="1234762" y="7875403"/>
            <a:ext cx="11582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Syntax: SELECT SUM(</a:t>
            </a:r>
            <a:r>
              <a:rPr lang="en-US" altLang="zh-HK" sz="3200" dirty="0" err="1">
                <a:latin typeface="Nunito Sans" pitchFamily="2" charset="0"/>
              </a:rPr>
              <a:t>column_name</a:t>
            </a:r>
            <a:r>
              <a:rPr lang="en-US" altLang="zh-HK" sz="3200" dirty="0">
                <a:latin typeface="Nunito Sans" pitchFamily="2" charset="0"/>
              </a:rPr>
              <a:t>) FROM </a:t>
            </a:r>
            <a:r>
              <a:rPr lang="en-US" altLang="zh-HK" sz="3200" dirty="0" err="1">
                <a:latin typeface="Nunito Sans" pitchFamily="2" charset="0"/>
              </a:rPr>
              <a:t>table_name</a:t>
            </a:r>
            <a:r>
              <a:rPr lang="en-US" altLang="zh-HK" sz="3200" dirty="0">
                <a:latin typeface="Nunito Sans" pitchFamily="2" charset="0"/>
              </a:rPr>
              <a:t>;</a:t>
            </a:r>
          </a:p>
          <a:p>
            <a:r>
              <a:rPr lang="en-US" altLang="zh-HK" sz="3200" dirty="0">
                <a:latin typeface="Nunito Sans" pitchFamily="2" charset="0"/>
              </a:rPr>
              <a:t>Example: SELECT SUM(Salary) FROM Employee;</a:t>
            </a:r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Select: count( )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19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3D3F1-F28C-B0DE-FF3D-7842F0D4D91D}"/>
              </a:ext>
            </a:extLst>
          </p:cNvPr>
          <p:cNvSpPr txBox="1"/>
          <p:nvPr/>
        </p:nvSpPr>
        <p:spPr>
          <a:xfrm>
            <a:off x="8732843" y="9073617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HK" dirty="0">
                <a:hlinkClick r:id="rId4"/>
              </a:rPr>
              <a:t>MySQL :: MySQL 8.4 Reference Manual :: 14.19.1 Aggregate Function Descriptions</a:t>
            </a:r>
            <a:endParaRPr lang="zh-HK" alt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3AA3ED-23F9-4398-1CFD-DF3D5677C7C8}"/>
              </a:ext>
            </a:extLst>
          </p:cNvPr>
          <p:cNvSpPr txBox="1">
            <a:spLocks/>
          </p:cNvSpPr>
          <p:nvPr/>
        </p:nvSpPr>
        <p:spPr>
          <a:xfrm>
            <a:off x="1158986" y="3087535"/>
            <a:ext cx="12510532" cy="55551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products </a:t>
            </a:r>
            <a:r>
              <a:rPr lang="en-GB" altLang="zh-TW" dirty="0"/>
              <a:t>its unit price are more than 500?</a:t>
            </a:r>
            <a:endParaRPr lang="en-US" altLang="zh-TW" dirty="0"/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800" dirty="0">
                <a:cs typeface="Times New Roman" pitchFamily="18" charset="0"/>
              </a:rPr>
              <a:t>	</a:t>
            </a:r>
            <a:endParaRPr lang="en-US" altLang="zh-TW" sz="1500" dirty="0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COUNT(*)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AS count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FROM product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WHERE </a:t>
            </a:r>
            <a:r>
              <a:rPr lang="en-GB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unit_price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&gt; 500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endParaRPr lang="en-US" altLang="zh-TW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>
              <a:spcBef>
                <a:spcPts val="0"/>
              </a:spcBef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/>
              <a:t>How many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en-GB" altLang="zh-TW" dirty="0">
                <a:solidFill>
                  <a:srgbClr val="C00000"/>
                </a:solidFill>
              </a:rPr>
              <a:t> </a:t>
            </a:r>
            <a:r>
              <a:rPr lang="en-GB" altLang="zh-TW" dirty="0"/>
              <a:t>employees have made orders in Oct 12?</a:t>
            </a:r>
            <a:endParaRPr lang="en-US" altLang="zh-TW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endParaRPr lang="en-US" altLang="zh-TW" sz="1800" dirty="0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COUNT(DISTINCT </a:t>
            </a:r>
            <a:r>
              <a:rPr lang="en-GB" altLang="zh-TW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emp_id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)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AS count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FROM orders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WHERE </a:t>
            </a:r>
            <a:r>
              <a:rPr lang="en-GB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order_date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BETWEEN ‘01-OCT-12' AND '31-OCT-12'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endParaRPr lang="en-US" altLang="zh-TW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DA124FA-F110-7B5A-83C1-9B3A5C8B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110" y="3106483"/>
            <a:ext cx="1440180" cy="1217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1A67FAE-DD19-26D0-F82B-55069D63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110" y="6799257"/>
            <a:ext cx="1440180" cy="12172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0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>
            <a:extLst>
              <a:ext uri="{FF2B5EF4-FFF2-40B4-BE49-F238E27FC236}">
                <a16:creationId xmlns:a16="http://schemas.microsoft.com/office/drawing/2014/main" id="{A558891E-5FDC-E55B-A247-6306E26A7851}"/>
              </a:ext>
            </a:extLst>
          </p:cNvPr>
          <p:cNvGrpSpPr/>
          <p:nvPr/>
        </p:nvGrpSpPr>
        <p:grpSpPr>
          <a:xfrm>
            <a:off x="0" y="9754238"/>
            <a:ext cx="18288000" cy="1687472"/>
            <a:chOff x="0" y="0"/>
            <a:chExt cx="6622243" cy="672550"/>
          </a:xfrm>
        </p:grpSpPr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6F0CC870-538D-6465-649E-F6CC09FC799C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514485" y="671330"/>
            <a:ext cx="74009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6808" y="1479629"/>
            <a:ext cx="1617249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Lessons Intended Learning Outcome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80284-ED27-4016-D86C-E542ED752454}"/>
              </a:ext>
            </a:extLst>
          </p:cNvPr>
          <p:cNvSpPr txBox="1"/>
          <p:nvPr/>
        </p:nvSpPr>
        <p:spPr>
          <a:xfrm>
            <a:off x="1028700" y="2912120"/>
            <a:ext cx="1590579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 Semi-Bold" panose="02010600030101010101" charset="0"/>
              </a:rPr>
              <a:t>On completion of this lesson(s), students are expected to be able to: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 Semi-Bold" panose="02010600030101010101" charset="0"/>
              </a:rPr>
              <a:t>(#1) Use </a:t>
            </a:r>
            <a:r>
              <a:rPr lang="en-US" altLang="zh-HK" sz="3200" dirty="0" err="1">
                <a:latin typeface="Nunito Sans Semi-Bold" panose="02010600030101010101" charset="0"/>
              </a:rPr>
              <a:t>Navicat's</a:t>
            </a:r>
            <a:r>
              <a:rPr lang="en-US" altLang="zh-HK" sz="3200" dirty="0">
                <a:latin typeface="Nunito Sans Semi-Bold" panose="02010600030101010101" charset="0"/>
              </a:rPr>
              <a:t> Query Builder to create SELECT queries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 Semi-Bold" panose="02010600030101010101" charset="0"/>
              </a:rPr>
              <a:t>(#2) Add WHERE condition to fetch specific data from a database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 Semi-Bold" panose="02010600030101010101" charset="0"/>
              </a:rPr>
              <a:t>(#3) Apply aggregate functions and grouping records.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 Semi-Bold" panose="02010600030101010101" charset="0"/>
              </a:rPr>
              <a:t>(#4) Retrieve data from two or more relational tables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F90280B4-23CB-DF0A-4BDF-622846C4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6224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6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Select: sum, min, max, avg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20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3D3F1-F28C-B0DE-FF3D-7842F0D4D91D}"/>
              </a:ext>
            </a:extLst>
          </p:cNvPr>
          <p:cNvSpPr txBox="1"/>
          <p:nvPr/>
        </p:nvSpPr>
        <p:spPr>
          <a:xfrm>
            <a:off x="8732843" y="9073617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HK" dirty="0">
                <a:hlinkClick r:id="rId4"/>
              </a:rPr>
              <a:t>MySQL :: MySQL 8.4 Reference Manual :: 14.19.1 Aggregate Function Descriptions</a:t>
            </a:r>
            <a:endParaRPr lang="zh-HK" alt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3AA3ED-23F9-4398-1CFD-DF3D5677C7C8}"/>
              </a:ext>
            </a:extLst>
          </p:cNvPr>
          <p:cNvSpPr txBox="1">
            <a:spLocks/>
          </p:cNvSpPr>
          <p:nvPr/>
        </p:nvSpPr>
        <p:spPr>
          <a:xfrm>
            <a:off x="1158986" y="3087535"/>
            <a:ext cx="12510532" cy="55551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TW" dirty="0"/>
              <a:t>Find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sales </a:t>
            </a:r>
            <a:r>
              <a:rPr lang="en-GB" altLang="zh-TW" dirty="0"/>
              <a:t>and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of their salaries</a:t>
            </a:r>
            <a:r>
              <a:rPr lang="en-GB" altLang="zh-TW" dirty="0"/>
              <a:t>.</a:t>
            </a:r>
            <a:endParaRPr lang="en-US" altLang="zh-TW" dirty="0"/>
          </a:p>
          <a:p>
            <a:pPr algn="just">
              <a:spcBef>
                <a:spcPts val="0"/>
              </a:spcBef>
              <a:buNone/>
            </a:pPr>
            <a:r>
              <a:rPr lang="en-US" altLang="zh-TW" sz="1650" dirty="0">
                <a:cs typeface="Times New Roman" pitchFamily="18" charset="0"/>
              </a:rPr>
              <a:t>	</a:t>
            </a:r>
            <a:endParaRPr lang="en-US" altLang="zh-TW" sz="1350" dirty="0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COUNT(</a:t>
            </a:r>
            <a:r>
              <a:rPr lang="en-GB" altLang="zh-TW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emp_id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)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AS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count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SUM(salary)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AS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sum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 			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FROM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employee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 			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WHERE title = 'Sales'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;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endParaRPr lang="en-US" altLang="zh-TW" sz="27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>
              <a:spcBef>
                <a:spcPts val="0"/>
              </a:spcBef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/>
              <a:t>Find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</a:t>
            </a:r>
            <a:r>
              <a:rPr lang="en-GB" altLang="zh-TW" dirty="0">
                <a:solidFill>
                  <a:srgbClr val="C00000"/>
                </a:solidFill>
              </a:rPr>
              <a:t>,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</a:t>
            </a:r>
            <a:r>
              <a:rPr lang="en-GB" altLang="zh-TW" dirty="0"/>
              <a:t>, and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en-GB" altLang="zh-TW" dirty="0">
                <a:solidFill>
                  <a:srgbClr val="C00000"/>
                </a:solidFill>
              </a:rPr>
              <a:t> </a:t>
            </a:r>
            <a:r>
              <a:rPr lang="en-GB" altLang="zh-TW" dirty="0"/>
              <a:t>employee salary.</a:t>
            </a:r>
            <a:endParaRPr lang="en-US" altLang="zh-TW" dirty="0"/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endParaRPr lang="en-US" altLang="zh-TW" sz="1650" dirty="0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MIN(salary)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AS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min,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5950" algn="l"/>
                <a:tab pos="2040732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		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MAX(salary)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AS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max,</a:t>
            </a: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5950" algn="l"/>
                <a:tab pos="2040732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		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AVG(salary)</a:t>
            </a: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AS </a:t>
            </a:r>
            <a:r>
              <a:rPr lang="en-GB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avg</a:t>
            </a:r>
            <a:endParaRPr lang="en-GB" altLang="zh-TW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     			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FROM employee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;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55476E-AED4-D28C-EB26-10689167E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8583"/>
          <a:stretch/>
        </p:blipFill>
        <p:spPr bwMode="auto">
          <a:xfrm>
            <a:off x="14193520" y="3820547"/>
            <a:ext cx="3040380" cy="108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7FA01887-C26D-F3C8-94D7-B56EF9908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370" y="6588469"/>
            <a:ext cx="4240530" cy="1060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135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Grouping Data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21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537E2-F0D4-997C-5A4E-870C90BFF293}"/>
              </a:ext>
            </a:extLst>
          </p:cNvPr>
          <p:cNvSpPr txBox="1"/>
          <p:nvPr/>
        </p:nvSpPr>
        <p:spPr>
          <a:xfrm>
            <a:off x="6248162" y="1962560"/>
            <a:ext cx="99824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- Used to group rows that have the same values.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565AD-A4F1-B88A-AB48-08B3A3437DDA}"/>
              </a:ext>
            </a:extLst>
          </p:cNvPr>
          <p:cNvSpPr txBox="1"/>
          <p:nvPr/>
        </p:nvSpPr>
        <p:spPr>
          <a:xfrm>
            <a:off x="1179307" y="3546907"/>
            <a:ext cx="11530853" cy="2716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b="1" dirty="0">
                <a:latin typeface="Nunito Sans" pitchFamily="2" charset="0"/>
              </a:rPr>
              <a:t>Example</a:t>
            </a:r>
            <a:r>
              <a:rPr lang="en-US" altLang="zh-HK" sz="3200" dirty="0">
                <a:latin typeface="Nunito Sans" pitchFamily="2" charset="0"/>
              </a:rPr>
              <a:t>: To count the number of employees per theme park.</a:t>
            </a:r>
          </a:p>
          <a:p>
            <a:pPr lvl="1">
              <a:lnSpc>
                <a:spcPct val="150000"/>
              </a:lnSpc>
            </a:pPr>
            <a:r>
              <a:rPr lang="en-US" altLang="zh-HK" sz="2800" b="1" dirty="0">
                <a:latin typeface="Nunito Sans" pitchFamily="2" charset="0"/>
              </a:rPr>
              <a:t>SELECT</a:t>
            </a:r>
            <a:r>
              <a:rPr lang="en-US" altLang="zh-HK" sz="2800" dirty="0">
                <a:latin typeface="Nunito Sans" pitchFamily="2" charset="0"/>
              </a:rPr>
              <a:t> PARK_CODE, </a:t>
            </a:r>
            <a:r>
              <a:rPr lang="en-US" altLang="zh-HK" sz="2800" b="1" dirty="0">
                <a:latin typeface="Nunito Sans" pitchFamily="2" charset="0"/>
              </a:rPr>
              <a:t>COUNT(</a:t>
            </a:r>
            <a:r>
              <a:rPr lang="en-US" altLang="zh-HK" sz="2800" dirty="0">
                <a:latin typeface="Nunito Sans" pitchFamily="2" charset="0"/>
              </a:rPr>
              <a:t>EMP_NUM</a:t>
            </a:r>
            <a:r>
              <a:rPr lang="en-US" altLang="zh-HK" sz="2800" b="1" dirty="0">
                <a:latin typeface="Nunito Sans" pitchFamily="2" charset="0"/>
              </a:rPr>
              <a:t>)</a:t>
            </a:r>
            <a:r>
              <a:rPr lang="en-US" altLang="zh-HK" sz="2800" dirty="0">
                <a:latin typeface="Nunito Sans" pitchFamily="2" charset="0"/>
              </a:rPr>
              <a:t> </a:t>
            </a:r>
            <a:r>
              <a:rPr lang="en-US" altLang="zh-HK" sz="2800" b="1" dirty="0">
                <a:latin typeface="Nunito Sans" pitchFamily="2" charset="0"/>
              </a:rPr>
              <a:t>AS</a:t>
            </a:r>
            <a:r>
              <a:rPr lang="en-US" altLang="zh-HK" sz="2800" dirty="0">
                <a:latin typeface="Nunito Sans" pitchFamily="2" charset="0"/>
              </a:rPr>
              <a:t> NUM_EMPLOYEES</a:t>
            </a:r>
          </a:p>
          <a:p>
            <a:pPr lvl="1">
              <a:lnSpc>
                <a:spcPct val="150000"/>
              </a:lnSpc>
            </a:pPr>
            <a:r>
              <a:rPr lang="en-US" altLang="zh-HK" sz="2800" b="1" dirty="0">
                <a:latin typeface="Nunito Sans" pitchFamily="2" charset="0"/>
              </a:rPr>
              <a:t>FROM</a:t>
            </a:r>
            <a:r>
              <a:rPr lang="en-US" altLang="zh-HK" sz="2800" dirty="0">
                <a:latin typeface="Nunito Sans" pitchFamily="2" charset="0"/>
              </a:rPr>
              <a:t> EMPLOYEE</a:t>
            </a:r>
          </a:p>
          <a:p>
            <a:pPr lvl="1">
              <a:lnSpc>
                <a:spcPct val="150000"/>
              </a:lnSpc>
            </a:pPr>
            <a:r>
              <a:rPr lang="en-US" altLang="zh-HK" sz="2800" b="1" dirty="0">
                <a:latin typeface="Nunito Sans" pitchFamily="2" charset="0"/>
              </a:rPr>
              <a:t>GROUP BY</a:t>
            </a:r>
            <a:r>
              <a:rPr lang="en-US" altLang="zh-HK" sz="2800" dirty="0">
                <a:latin typeface="Nunito Sans" pitchFamily="2" charset="0"/>
              </a:rPr>
              <a:t> PARK_CODE;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ABCA8-8FC8-90F9-FBEB-ED8E2FA8A1A0}"/>
              </a:ext>
            </a:extLst>
          </p:cNvPr>
          <p:cNvSpPr txBox="1"/>
          <p:nvPr/>
        </p:nvSpPr>
        <p:spPr>
          <a:xfrm>
            <a:off x="1179307" y="6436540"/>
            <a:ext cx="4705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b="1" dirty="0">
                <a:latin typeface="Nunito Sans" pitchFamily="2" charset="0"/>
              </a:rPr>
              <a:t>Return Data</a:t>
            </a:r>
            <a:r>
              <a:rPr lang="en-US" altLang="zh-HK" sz="3200" dirty="0">
                <a:latin typeface="Nunito Sans" pitchFamily="2" charset="0"/>
              </a:rPr>
              <a:t>:</a:t>
            </a:r>
            <a:endParaRPr lang="zh-HK" altLang="en-US" sz="3200" dirty="0">
              <a:latin typeface="Nunito Sans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6F829-F981-28E0-0982-A2F0E40DE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8" t="3185" r="6073" b="7511"/>
          <a:stretch/>
        </p:blipFill>
        <p:spPr>
          <a:xfrm>
            <a:off x="1514485" y="7024778"/>
            <a:ext cx="4267200" cy="2257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593199-BBB1-3CAF-5B8B-5E07036AE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099" y="3912610"/>
            <a:ext cx="4267201" cy="51610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C69BD2-02D3-2795-DE9A-A44A4E116EA3}"/>
              </a:ext>
            </a:extLst>
          </p:cNvPr>
          <p:cNvSpPr txBox="1"/>
          <p:nvPr/>
        </p:nvSpPr>
        <p:spPr>
          <a:xfrm>
            <a:off x="12992099" y="3328093"/>
            <a:ext cx="4314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b="1" dirty="0">
                <a:latin typeface="Nunito Sans" pitchFamily="2" charset="0"/>
              </a:rPr>
              <a:t>Setting in </a:t>
            </a:r>
            <a:r>
              <a:rPr lang="en-US" altLang="zh-HK" sz="3200" b="1" dirty="0" err="1">
                <a:latin typeface="Nunito Sans" pitchFamily="2" charset="0"/>
              </a:rPr>
              <a:t>Navicat</a:t>
            </a:r>
            <a:endParaRPr lang="zh-HK" altLang="en-US" sz="3200" b="1" dirty="0">
              <a:latin typeface="Nunito Sans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1B3319-4427-2E79-12A0-5BB359F79B76}"/>
              </a:ext>
            </a:extLst>
          </p:cNvPr>
          <p:cNvSpPr txBox="1"/>
          <p:nvPr/>
        </p:nvSpPr>
        <p:spPr>
          <a:xfrm>
            <a:off x="1038466" y="2978223"/>
            <a:ext cx="10419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>
                <a:latin typeface="Nunito Sans" pitchFamily="2" charset="0"/>
              </a:rPr>
              <a:t>Combining Aggregate Functions with GROUP BY</a:t>
            </a:r>
            <a:endParaRPr lang="zh-HK" altLang="en-US" sz="36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28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Grouping Data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22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537E2-F0D4-997C-5A4E-870C90BFF293}"/>
              </a:ext>
            </a:extLst>
          </p:cNvPr>
          <p:cNvSpPr txBox="1"/>
          <p:nvPr/>
        </p:nvSpPr>
        <p:spPr>
          <a:xfrm>
            <a:off x="6248162" y="1962560"/>
            <a:ext cx="99824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- Used to group rows that have the same values.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1B13AF-F895-6D2B-9FCE-1319EDE12DEA}"/>
              </a:ext>
            </a:extLst>
          </p:cNvPr>
          <p:cNvSpPr txBox="1">
            <a:spLocks/>
          </p:cNvSpPr>
          <p:nvPr/>
        </p:nvSpPr>
        <p:spPr>
          <a:xfrm>
            <a:off x="1371600" y="2955363"/>
            <a:ext cx="16078200" cy="45689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Nunito Sans" pitchFamily="2" charset="0"/>
              </a:rPr>
              <a:t>Use </a:t>
            </a:r>
            <a:r>
              <a:rPr lang="en-GB" b="1" dirty="0">
                <a:latin typeface="Nunito Sans" pitchFamily="2" charset="0"/>
              </a:rPr>
              <a:t>GROUP BY </a:t>
            </a:r>
            <a:r>
              <a:rPr lang="en-GB" dirty="0">
                <a:latin typeface="Nunito Sans" pitchFamily="2" charset="0"/>
              </a:rPr>
              <a:t>clause to get sub-totals.</a:t>
            </a:r>
          </a:p>
          <a:p>
            <a:pPr marL="0" indent="0">
              <a:buNone/>
            </a:pPr>
            <a:endParaRPr lang="en-GB" altLang="zh-TW" dirty="0">
              <a:latin typeface="Nunito Sans" pitchFamily="2" charset="0"/>
            </a:endParaRPr>
          </a:p>
          <a:p>
            <a:pPr marL="0" indent="0">
              <a:buNone/>
            </a:pPr>
            <a:r>
              <a:rPr lang="en-GB" altLang="zh-TW" dirty="0">
                <a:latin typeface="Nunito Sans" pitchFamily="2" charset="0"/>
              </a:rPr>
              <a:t>Example: Find number of employees in each job title and their total salaries. </a:t>
            </a:r>
          </a:p>
          <a:p>
            <a:pPr marL="0" indent="0">
              <a:buNone/>
            </a:pPr>
            <a:r>
              <a:rPr lang="en-GB" altLang="zh-TW" dirty="0">
                <a:latin typeface="Nunito Sans" pitchFamily="2" charset="0"/>
              </a:rPr>
              <a:t>Sort the result in alphabetical order of job title.</a:t>
            </a:r>
            <a:endParaRPr lang="en-US" altLang="zh-TW" dirty="0">
              <a:latin typeface="Nunito Sans" pitchFamily="2" charset="0"/>
            </a:endParaRP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650" dirty="0">
                <a:latin typeface="Nunito Sans" pitchFamily="2" charset="0"/>
                <a:cs typeface="Times New Roman" pitchFamily="18" charset="0"/>
              </a:rPr>
              <a:t>	</a:t>
            </a:r>
            <a:endParaRPr lang="en-US" altLang="zh-TW" sz="1350" dirty="0">
              <a:latin typeface="Nunito Sans" pitchFamily="2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 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title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COUNT(</a:t>
            </a:r>
            <a:r>
              <a:rPr lang="en-GB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emp_id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)  AS count, SUM(salary)  AS sum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FROM employee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GROUP BY title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ORDER BY title ASC;</a:t>
            </a:r>
            <a:endParaRPr lang="en-US" altLang="zh-TW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endParaRPr lang="en-US" altLang="zh-TW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4EB146C-FC30-0318-C6F4-D203E744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747" y="6453678"/>
            <a:ext cx="6464553" cy="2378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7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Restricted grouping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23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1B13AF-F895-6D2B-9FCE-1319EDE12DEA}"/>
              </a:ext>
            </a:extLst>
          </p:cNvPr>
          <p:cNvSpPr txBox="1">
            <a:spLocks/>
          </p:cNvSpPr>
          <p:nvPr/>
        </p:nvSpPr>
        <p:spPr>
          <a:xfrm>
            <a:off x="1049020" y="2831853"/>
            <a:ext cx="16916400" cy="35597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Nunito Sans" pitchFamily="2" charset="0"/>
              </a:rPr>
              <a:t>Use </a:t>
            </a:r>
            <a:r>
              <a:rPr lang="en-GB" b="1" dirty="0">
                <a:latin typeface="Nunito Sans" pitchFamily="2" charset="0"/>
              </a:rPr>
              <a:t>HAVING</a:t>
            </a:r>
            <a:r>
              <a:rPr lang="en-GB" dirty="0">
                <a:latin typeface="Nunito Sans" pitchFamily="2" charset="0"/>
              </a:rPr>
              <a:t> clause </a:t>
            </a:r>
            <a:r>
              <a:rPr lang="en-US" dirty="0">
                <a:latin typeface="Nunito Sans" pitchFamily="2" charset="0"/>
              </a:rPr>
              <a:t>with GROUP BY to restrict groups that appear in final result table</a:t>
            </a:r>
            <a:endParaRPr lang="en-GB" dirty="0">
              <a:latin typeface="Nunito Sans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GB" altLang="zh-HK" sz="3200" dirty="0">
                <a:latin typeface="Nunito Sans" pitchFamily="2" charset="0"/>
              </a:rPr>
              <a:t>Similar to WHERE, but WHERE filters individual rows whereas HAVING filters groups</a:t>
            </a:r>
          </a:p>
          <a:p>
            <a:pPr lvl="1">
              <a:lnSpc>
                <a:spcPct val="150000"/>
              </a:lnSpc>
            </a:pPr>
            <a:r>
              <a:rPr lang="en-GB" altLang="zh-HK" sz="3200" dirty="0">
                <a:latin typeface="Nunito Sans" pitchFamily="2" charset="0"/>
              </a:rPr>
              <a:t>Column names in HAVING clause must also appear in the GROUP BY list or be contained within an aggregate function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tabLst>
                <a:tab pos="661988" algn="l"/>
                <a:tab pos="1081088" algn="l"/>
                <a:tab pos="1483520" algn="l"/>
                <a:tab pos="1888332" algn="l"/>
                <a:tab pos="2290763" algn="l"/>
                <a:tab pos="2695575" algn="l"/>
                <a:tab pos="3098007" algn="l"/>
                <a:tab pos="3500438" algn="l"/>
                <a:tab pos="3905250" algn="l"/>
                <a:tab pos="4307682" algn="l"/>
                <a:tab pos="4712495" algn="l"/>
                <a:tab pos="5114925" algn="l"/>
                <a:tab pos="5517357" algn="l"/>
                <a:tab pos="5917407" algn="l"/>
                <a:tab pos="6317457" algn="l"/>
                <a:tab pos="6734175" algn="l"/>
                <a:tab pos="7131845" algn="l"/>
                <a:tab pos="7543800" algn="l"/>
                <a:tab pos="7931945" algn="l"/>
              </a:tabLst>
            </a:pPr>
            <a:endParaRPr lang="en-US" altLang="zh-TW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Select: group by … having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24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1B13AF-F895-6D2B-9FCE-1319EDE12DEA}"/>
              </a:ext>
            </a:extLst>
          </p:cNvPr>
          <p:cNvSpPr txBox="1">
            <a:spLocks/>
          </p:cNvSpPr>
          <p:nvPr/>
        </p:nvSpPr>
        <p:spPr>
          <a:xfrm>
            <a:off x="1049020" y="2831852"/>
            <a:ext cx="16916400" cy="47951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TW" dirty="0"/>
              <a:t>For each job </a:t>
            </a:r>
            <a:r>
              <a:rPr lang="en-GB" altLang="zh-TW" dirty="0">
                <a:solidFill>
                  <a:srgbClr val="C00000"/>
                </a:solidFill>
              </a:rPr>
              <a:t>title</a:t>
            </a:r>
            <a:r>
              <a:rPr lang="en-GB" altLang="zh-TW" dirty="0"/>
              <a:t> with </a:t>
            </a:r>
            <a:r>
              <a:rPr lang="en-GB" altLang="zh-TW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1 employee</a:t>
            </a:r>
            <a:r>
              <a:rPr lang="en-GB" altLang="zh-TW" dirty="0"/>
              <a:t>, find the number of employees in each job title and the sum of their salaries. Sort the result in alphabetical order of job title.</a:t>
            </a:r>
            <a:endParaRPr lang="en-US" altLang="zh-TW" dirty="0"/>
          </a:p>
          <a:p>
            <a:pPr algn="just">
              <a:spcBef>
                <a:spcPts val="0"/>
              </a:spcBef>
              <a:buNone/>
            </a:pPr>
            <a:r>
              <a:rPr lang="en-US" altLang="zh-TW" sz="1600" dirty="0">
                <a:cs typeface="Times New Roman" pitchFamily="18" charset="0"/>
              </a:rPr>
              <a:t>	</a:t>
            </a:r>
            <a:endParaRPr lang="en-US" altLang="zh-TW" sz="1100" dirty="0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 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title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COUNT(</a:t>
            </a:r>
            <a:r>
              <a:rPr lang="en-GB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emp_id</a:t>
            </a: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) AS count, SUM(salary) AS sum</a:t>
            </a:r>
          </a:p>
          <a:p>
            <a:pPr marL="0" indent="0">
              <a:spcBef>
                <a:spcPts val="0"/>
              </a:spcBef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FROM employee</a:t>
            </a:r>
          </a:p>
          <a:p>
            <a:pPr marL="0" indent="0">
              <a:spcBef>
                <a:spcPts val="0"/>
              </a:spcBef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GB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GROUP BY title</a:t>
            </a:r>
          </a:p>
          <a:p>
            <a:pPr marL="0" indent="0">
              <a:spcBef>
                <a:spcPts val="0"/>
              </a:spcBef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	</a:t>
            </a:r>
            <a:r>
              <a:rPr lang="en-GB" altLang="zh-TW" dirty="0">
                <a:solidFill>
                  <a:srgbClr val="00B050"/>
                </a:solidFill>
                <a:latin typeface="Arial Narrow" pitchFamily="34" charset="0"/>
                <a:cs typeface="Consolas" pitchFamily="49" charset="0"/>
              </a:rPr>
              <a:t>HAVING COUNT(</a:t>
            </a:r>
            <a:r>
              <a:rPr lang="en-GB" altLang="zh-TW" dirty="0" err="1">
                <a:solidFill>
                  <a:srgbClr val="00B050"/>
                </a:solidFill>
                <a:latin typeface="Arial Narrow" pitchFamily="34" charset="0"/>
                <a:cs typeface="Consolas" pitchFamily="49" charset="0"/>
              </a:rPr>
              <a:t>emp_id</a:t>
            </a:r>
            <a:r>
              <a:rPr lang="en-GB" altLang="zh-TW" dirty="0">
                <a:solidFill>
                  <a:srgbClr val="00B050"/>
                </a:solidFill>
                <a:latin typeface="Arial Narrow" pitchFamily="34" charset="0"/>
                <a:cs typeface="Consolas" pitchFamily="49" charset="0"/>
              </a:rPr>
              <a:t>) &gt; 1</a:t>
            </a:r>
          </a:p>
          <a:p>
            <a:pPr marL="0" indent="0">
              <a:spcBef>
                <a:spcPts val="0"/>
              </a:spcBef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en-GB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ORDER BY title  ASC;</a:t>
            </a:r>
            <a:endParaRPr lang="en-US" altLang="zh-TW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endParaRPr lang="en-US" altLang="zh-TW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38E0E1-F6EB-0230-E425-EF93402C1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3" b="12836"/>
          <a:stretch/>
        </p:blipFill>
        <p:spPr bwMode="auto">
          <a:xfrm>
            <a:off x="10412164" y="7081552"/>
            <a:ext cx="7025236" cy="1675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0C8207C-CF6F-8ED1-253A-43BCCF5A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170073"/>
            <a:ext cx="5244396" cy="1929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4AFEEC1-3F07-E209-E155-CA6CB8453FBF}"/>
              </a:ext>
            </a:extLst>
          </p:cNvPr>
          <p:cNvSpPr/>
          <p:nvPr/>
        </p:nvSpPr>
        <p:spPr>
          <a:xfrm>
            <a:off x="7239000" y="7627013"/>
            <a:ext cx="2971800" cy="1015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62549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23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 err="1">
                <a:latin typeface="DM Serif Display" pitchFamily="2" charset="0"/>
              </a:rPr>
              <a:t>Navicat</a:t>
            </a:r>
            <a:r>
              <a:rPr lang="en-US" altLang="zh-HK" sz="6000" dirty="0">
                <a:latin typeface="DM Serif Display" pitchFamily="2" charset="0"/>
              </a:rPr>
              <a:t> Query Builder:  group by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25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3F2797-B4A3-E6CA-749D-08A81E082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7000" y="3296859"/>
            <a:ext cx="8905875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23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 err="1">
                <a:latin typeface="DM Serif Display" pitchFamily="2" charset="0"/>
              </a:rPr>
              <a:t>Navicat</a:t>
            </a:r>
            <a:r>
              <a:rPr lang="en-US" altLang="zh-HK" sz="6000" dirty="0">
                <a:latin typeface="DM Serif Display" pitchFamily="2" charset="0"/>
              </a:rPr>
              <a:t> Query Builder:  group by … having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26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3F2797-B4A3-E6CA-749D-08A81E082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3296859"/>
            <a:ext cx="8905875" cy="5600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F64374-4D12-AA43-2D6E-9F61FAC5C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3226" y="5050290"/>
            <a:ext cx="4756074" cy="30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7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2CB68032-C92D-44AA-BFAE-5B2C6DB7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29" y="-45652"/>
            <a:ext cx="18288000" cy="763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/>
          <p:cNvGrpSpPr/>
          <p:nvPr/>
        </p:nvGrpSpPr>
        <p:grpSpPr>
          <a:xfrm>
            <a:off x="0" y="6413707"/>
            <a:ext cx="18288000" cy="4459615"/>
            <a:chOff x="0" y="0"/>
            <a:chExt cx="6622243" cy="1614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22244" cy="1614866"/>
            </a:xfrm>
            <a:custGeom>
              <a:avLst/>
              <a:gdLst/>
              <a:ahLst/>
              <a:cxnLst/>
              <a:rect l="l" t="t" r="r" b="b"/>
              <a:pathLst>
                <a:path w="6622244" h="1614866">
                  <a:moveTo>
                    <a:pt x="6497783" y="1614865"/>
                  </a:moveTo>
                  <a:lnTo>
                    <a:pt x="124460" y="1614865"/>
                  </a:lnTo>
                  <a:cubicBezTo>
                    <a:pt x="55880" y="1614865"/>
                    <a:pt x="0" y="1558985"/>
                    <a:pt x="0" y="149040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1490406"/>
                  </a:lnTo>
                  <a:cubicBezTo>
                    <a:pt x="6622244" y="1558985"/>
                    <a:pt x="6566364" y="1614866"/>
                    <a:pt x="6497784" y="161486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9356103"/>
            <a:ext cx="354105" cy="35410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86809" y="941421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92841" y="4644671"/>
            <a:ext cx="16230600" cy="3851630"/>
            <a:chOff x="0" y="0"/>
            <a:chExt cx="7067778" cy="19981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067779" cy="1998192"/>
            </a:xfrm>
            <a:custGeom>
              <a:avLst/>
              <a:gdLst/>
              <a:ahLst/>
              <a:cxnLst/>
              <a:rect l="l" t="t" r="r" b="b"/>
              <a:pathLst>
                <a:path w="7067779" h="1998192">
                  <a:moveTo>
                    <a:pt x="6943318" y="1998192"/>
                  </a:moveTo>
                  <a:lnTo>
                    <a:pt x="124460" y="1998192"/>
                  </a:lnTo>
                  <a:cubicBezTo>
                    <a:pt x="55880" y="1998192"/>
                    <a:pt x="0" y="1942312"/>
                    <a:pt x="0" y="18737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943318" y="0"/>
                  </a:lnTo>
                  <a:cubicBezTo>
                    <a:pt x="7011898" y="0"/>
                    <a:pt x="7067779" y="55880"/>
                    <a:pt x="7067779" y="124460"/>
                  </a:cubicBezTo>
                  <a:lnTo>
                    <a:pt x="7067779" y="1873732"/>
                  </a:lnTo>
                  <a:cubicBezTo>
                    <a:pt x="7067779" y="1942312"/>
                    <a:pt x="7011898" y="1998192"/>
                    <a:pt x="6943318" y="1998192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514485" y="9458579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35446" y="6628965"/>
            <a:ext cx="14417109" cy="1723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In this section, we covered the MySQL GROUP BY, HAVING, ORDER BY clauses and aggregate functions. These clauses and functions help organize and analyze data effectively in MySQL.</a:t>
            </a:r>
          </a:p>
          <a:p>
            <a:pPr algn="just"/>
            <a:r>
              <a:rPr lang="en-US" sz="2800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935446" y="4874117"/>
            <a:ext cx="2016685" cy="462711"/>
            <a:chOff x="0" y="0"/>
            <a:chExt cx="3542195" cy="8127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42195" cy="812726"/>
            </a:xfrm>
            <a:custGeom>
              <a:avLst/>
              <a:gdLst/>
              <a:ahLst/>
              <a:cxnLst/>
              <a:rect l="l" t="t" r="r" b="b"/>
              <a:pathLst>
                <a:path w="3542195" h="812726">
                  <a:moveTo>
                    <a:pt x="3417735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17736" y="0"/>
                  </a:lnTo>
                  <a:cubicBezTo>
                    <a:pt x="3486315" y="0"/>
                    <a:pt x="3542195" y="55880"/>
                    <a:pt x="3542195" y="124460"/>
                  </a:cubicBezTo>
                  <a:lnTo>
                    <a:pt x="3542195" y="688266"/>
                  </a:lnTo>
                  <a:cubicBezTo>
                    <a:pt x="3542195" y="756846"/>
                    <a:pt x="3486315" y="812726"/>
                    <a:pt x="3417736" y="81272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935446" y="5529780"/>
            <a:ext cx="14417109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MySQL SELECT Statement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35446" y="4951167"/>
            <a:ext cx="201668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 err="1">
                <a:solidFill>
                  <a:srgbClr val="FFF9F4"/>
                </a:solidFill>
                <a:latin typeface="Nunito Sans"/>
                <a:ea typeface="Nunito Sans"/>
                <a:cs typeface="Nunito Sans"/>
                <a:sym typeface="Nunito Sans"/>
              </a:rPr>
              <a:t>Navicat</a:t>
            </a:r>
            <a:endParaRPr lang="en-US" sz="1800" spc="179" dirty="0">
              <a:solidFill>
                <a:srgbClr val="FFF9F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Slide Number Placeholder 17">
            <a:extLst>
              <a:ext uri="{FF2B5EF4-FFF2-40B4-BE49-F238E27FC236}">
                <a16:creationId xmlns:a16="http://schemas.microsoft.com/office/drawing/2014/main" id="{FD6D45B9-9A0B-4405-09BD-1E8D1259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27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28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28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EA0EC350-CD30-89CA-F6BF-C919D6EF4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0" t="1750" r="1" b="12186"/>
          <a:stretch/>
        </p:blipFill>
        <p:spPr bwMode="auto">
          <a:xfrm>
            <a:off x="3403602" y="3065102"/>
            <a:ext cx="11168856" cy="606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08EFBA-E3EA-6D7C-53F3-C8937804462A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Case study: Multi-tables query</a:t>
            </a: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1C2C4EBA-EF37-6AC0-A330-0C54EB267F6A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4A69B63-6D7C-96D9-AC0A-BA533BB4ACEB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E934E29-6066-ACBF-4549-6A0B705D2694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</p:spTree>
    <p:extLst>
      <p:ext uri="{BB962C8B-B14F-4D97-AF65-F5344CB8AC3E}">
        <p14:creationId xmlns:p14="http://schemas.microsoft.com/office/powerpoint/2010/main" val="1359596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29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6FF09F-D628-DD1B-0902-ABC6DE7B94E6}"/>
              </a:ext>
            </a:extLst>
          </p:cNvPr>
          <p:cNvGrpSpPr/>
          <p:nvPr/>
        </p:nvGrpSpPr>
        <p:grpSpPr>
          <a:xfrm>
            <a:off x="3276600" y="308308"/>
            <a:ext cx="12141264" cy="8827305"/>
            <a:chOff x="595169" y="401150"/>
            <a:chExt cx="8094176" cy="58848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F0D7B2-5F8C-66F5-827D-BDEDAB3A4BC0}"/>
                </a:ext>
              </a:extLst>
            </p:cNvPr>
            <p:cNvSpPr txBox="1"/>
            <p:nvPr/>
          </p:nvSpPr>
          <p:spPr>
            <a:xfrm>
              <a:off x="4624837" y="2940472"/>
              <a:ext cx="149919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cap="small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MS PGothic" pitchFamily="34" charset="-128"/>
                </a:rPr>
                <a:t>Sample</a:t>
              </a:r>
            </a:p>
            <a:p>
              <a:r>
                <a:rPr lang="en-US" sz="3600" cap="small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MS PGothic" pitchFamily="34" charset="-128"/>
                </a:rPr>
                <a:t>Data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431A0-0184-89B7-A44F-588D91DB4816}"/>
                </a:ext>
              </a:extLst>
            </p:cNvPr>
            <p:cNvGrpSpPr/>
            <p:nvPr/>
          </p:nvGrpSpPr>
          <p:grpSpPr>
            <a:xfrm>
              <a:off x="595169" y="401150"/>
              <a:ext cx="8094176" cy="5884870"/>
              <a:chOff x="595169" y="401150"/>
              <a:chExt cx="8094176" cy="5884870"/>
            </a:xfrm>
          </p:grpSpPr>
          <p:pic>
            <p:nvPicPr>
              <p:cNvPr id="11" name="Content Placeholder 6">
                <a:extLst>
                  <a:ext uri="{FF2B5EF4-FFF2-40B4-BE49-F238E27FC236}">
                    <a16:creationId xmlns:a16="http://schemas.microsoft.com/office/drawing/2014/main" id="{EA949069-F78A-A416-0FE5-05D3E2AE0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169" y="551732"/>
                <a:ext cx="5072634" cy="198424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FB45D50-3051-6F00-5020-2DCE09B8F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169" y="2792002"/>
                <a:ext cx="3611118" cy="128016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D2FFF8E-9B21-029F-B0B1-D7C2DA635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4864" y="2717574"/>
                <a:ext cx="1973580" cy="356844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9D38411-AEA9-EAE7-C7E0-4B0E728DC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169" y="4301772"/>
                <a:ext cx="4779264" cy="1984248"/>
              </a:xfrm>
              <a:prstGeom prst="rect">
                <a:avLst/>
              </a:prstGeom>
            </p:spPr>
          </p:pic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1B49FA8C-FD01-7BC9-7467-BF2FFE9D3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4932" y="401150"/>
                <a:ext cx="2794413" cy="2251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66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>
            <a:extLst>
              <a:ext uri="{FF2B5EF4-FFF2-40B4-BE49-F238E27FC236}">
                <a16:creationId xmlns:a16="http://schemas.microsoft.com/office/drawing/2014/main" id="{A558891E-5FDC-E55B-A247-6306E26A7851}"/>
              </a:ext>
            </a:extLst>
          </p:cNvPr>
          <p:cNvGrpSpPr/>
          <p:nvPr/>
        </p:nvGrpSpPr>
        <p:grpSpPr>
          <a:xfrm>
            <a:off x="0" y="9754238"/>
            <a:ext cx="18288000" cy="1687472"/>
            <a:chOff x="0" y="0"/>
            <a:chExt cx="6622243" cy="672550"/>
          </a:xfrm>
        </p:grpSpPr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6F0CC870-538D-6465-649E-F6CC09FC799C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99645" y="978129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57754" y="1036238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485430" y="1077959"/>
            <a:ext cx="74009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7754" y="2019300"/>
            <a:ext cx="1617249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Learning Outline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80284-ED27-4016-D86C-E542ED752454}"/>
              </a:ext>
            </a:extLst>
          </p:cNvPr>
          <p:cNvSpPr txBox="1"/>
          <p:nvPr/>
        </p:nvSpPr>
        <p:spPr>
          <a:xfrm>
            <a:off x="1290562" y="3281452"/>
            <a:ext cx="1333379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SELECT statement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WHERE clause with various comparison operators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Putting data in a specific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Grouping rows of results into subsets based on the same value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Linking data between one (self-join) or more tables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HK" sz="3200" dirty="0">
              <a:latin typeface="Nunito Sans Semi-Bold" panose="02010600030101010101" charset="0"/>
            </a:endParaRP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1CA5C63A-449E-C9F6-D810-EEF399B1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6224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8487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Select: Multi-tables query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30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1B13AF-F895-6D2B-9FCE-1319EDE12DEA}"/>
              </a:ext>
            </a:extLst>
          </p:cNvPr>
          <p:cNvSpPr txBox="1">
            <a:spLocks/>
          </p:cNvSpPr>
          <p:nvPr/>
        </p:nvSpPr>
        <p:spPr>
          <a:xfrm>
            <a:off x="1049020" y="2831852"/>
            <a:ext cx="16916400" cy="6370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600" dirty="0">
                <a:latin typeface="Nunito Sans" pitchFamily="2" charset="0"/>
              </a:rPr>
              <a:t>Result columns come from more than one table must use a </a:t>
            </a:r>
            <a:r>
              <a:rPr lang="en-US" altLang="zh-TW" sz="3600" b="1" dirty="0">
                <a:latin typeface="Nunito Sans" pitchFamily="2" charset="0"/>
              </a:rPr>
              <a:t>JOIN</a:t>
            </a:r>
            <a:r>
              <a:rPr lang="en-US" altLang="zh-TW" sz="3600" dirty="0">
                <a:latin typeface="Nunito Sans" pitchFamily="2" charset="0"/>
              </a:rPr>
              <a:t> and the query is a multi-tables query. Combining two or more tables based on a common field between them</a:t>
            </a: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D65A72-E7FB-60B1-83A6-F93C1418B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361" y="6991553"/>
            <a:ext cx="13193278" cy="2090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41CE3B-1DB2-AD87-67C8-598D6E8FEEBA}"/>
              </a:ext>
            </a:extLst>
          </p:cNvPr>
          <p:cNvSpPr txBox="1"/>
          <p:nvPr/>
        </p:nvSpPr>
        <p:spPr>
          <a:xfrm>
            <a:off x="2434011" y="4979256"/>
            <a:ext cx="143136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altLang="zh-HK" sz="2800" b="0" i="1" dirty="0">
                <a:solidFill>
                  <a:srgbClr val="273239"/>
                </a:solidFill>
                <a:effectLst/>
                <a:latin typeface="Nunito Sans" pitchFamily="2" charset="0"/>
              </a:rPr>
              <a:t>SELECT tablename1.colunmnname, tablename2.columnname FROM tablename1</a:t>
            </a:r>
          </a:p>
          <a:p>
            <a:pPr algn="l" rtl="0" fontAlgn="base"/>
            <a:r>
              <a:rPr lang="en-US" altLang="zh-HK" sz="2800" b="0" i="1" dirty="0">
                <a:solidFill>
                  <a:srgbClr val="273239"/>
                </a:solidFill>
                <a:effectLst/>
                <a:latin typeface="Nunito Sans" pitchFamily="2" charset="0"/>
              </a:rPr>
              <a:t>JOIN tablename2</a:t>
            </a:r>
          </a:p>
          <a:p>
            <a:pPr algn="l" rtl="0" fontAlgn="base"/>
            <a:r>
              <a:rPr lang="en-US" altLang="zh-HK" sz="2800" b="0" i="1" dirty="0">
                <a:solidFill>
                  <a:srgbClr val="273239"/>
                </a:solidFill>
                <a:effectLst/>
                <a:latin typeface="Nunito Sans" pitchFamily="2" charset="0"/>
              </a:rPr>
              <a:t>ON tablename1.colunmnname = tablename2.columnname</a:t>
            </a:r>
          </a:p>
          <a:p>
            <a:pPr algn="l" rtl="0" fontAlgn="base"/>
            <a:r>
              <a:rPr lang="en-US" altLang="zh-HK" sz="2800" b="0" i="1" dirty="0">
                <a:solidFill>
                  <a:srgbClr val="273239"/>
                </a:solidFill>
                <a:effectLst/>
                <a:latin typeface="Nunito Sans" pitchFamily="2" charset="0"/>
              </a:rPr>
              <a:t>ORDER BY </a:t>
            </a:r>
            <a:r>
              <a:rPr lang="en-US" altLang="zh-HK" sz="2800" b="0" i="1" dirty="0" err="1">
                <a:solidFill>
                  <a:srgbClr val="273239"/>
                </a:solidFill>
                <a:effectLst/>
                <a:latin typeface="Nunito Sans" pitchFamily="2" charset="0"/>
              </a:rPr>
              <a:t>columnname</a:t>
            </a:r>
            <a:r>
              <a:rPr lang="en-US" altLang="zh-HK" sz="2800" b="0" i="1" dirty="0">
                <a:solidFill>
                  <a:srgbClr val="273239"/>
                </a:solidFill>
                <a:effectLst/>
                <a:latin typeface="Nunito Sans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8978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Cartesian Product 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31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1B13AF-F895-6D2B-9FCE-1319EDE12DEA}"/>
              </a:ext>
            </a:extLst>
          </p:cNvPr>
          <p:cNvSpPr txBox="1">
            <a:spLocks/>
          </p:cNvSpPr>
          <p:nvPr/>
        </p:nvSpPr>
        <p:spPr>
          <a:xfrm>
            <a:off x="1049020" y="2831852"/>
            <a:ext cx="16916400" cy="6370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HK" sz="3600" dirty="0">
                <a:latin typeface="Nunito Sans" pitchFamily="2" charset="0"/>
              </a:rPr>
              <a:t>Combine two tables, no matter they are “related” or not.</a:t>
            </a:r>
          </a:p>
          <a:p>
            <a:endParaRPr lang="en-GB" altLang="zh-HK" sz="3600" dirty="0">
              <a:latin typeface="Nunito Sans" pitchFamily="2" charset="0"/>
            </a:endParaRPr>
          </a:p>
          <a:p>
            <a:r>
              <a:rPr lang="en-GB" altLang="zh-HK" sz="3600" dirty="0">
                <a:latin typeface="Nunito Sans" pitchFamily="2" charset="0"/>
              </a:rPr>
              <a:t>Cartesian Product of two tables contains all columns from both tables, and all possible combinations of the rows from both tables.</a:t>
            </a:r>
          </a:p>
          <a:p>
            <a:pPr marL="0" indent="0">
              <a:buNone/>
            </a:pPr>
            <a:endParaRPr lang="en-GB" altLang="zh-HK" sz="3600" dirty="0">
              <a:latin typeface="Nunito Sans" pitchFamily="2" charset="0"/>
            </a:endParaRPr>
          </a:p>
          <a:p>
            <a:r>
              <a:rPr lang="en-GB" altLang="zh-HK" sz="3600" dirty="0">
                <a:latin typeface="Nunito Sans" pitchFamily="2" charset="0"/>
              </a:rPr>
              <a:t>Example: </a:t>
            </a:r>
          </a:p>
          <a:p>
            <a:pPr lvl="1"/>
            <a:r>
              <a:rPr lang="en-GB" altLang="zh-HK" sz="3200" dirty="0">
                <a:latin typeface="Nunito Sans" pitchFamily="2" charset="0"/>
              </a:rPr>
              <a:t>A table of m rows, p columns and a table of n rows, q columns will produce a table of (m × n) rows, (p + q) columns</a:t>
            </a:r>
          </a:p>
          <a:p>
            <a:pPr marL="0" indent="0">
              <a:buNone/>
            </a:pPr>
            <a:endParaRPr lang="en-GB" altLang="zh-HK" sz="36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53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Cartesian Product 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32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1B13AF-F895-6D2B-9FCE-1319EDE12DEA}"/>
              </a:ext>
            </a:extLst>
          </p:cNvPr>
          <p:cNvSpPr txBox="1">
            <a:spLocks/>
          </p:cNvSpPr>
          <p:nvPr/>
        </p:nvSpPr>
        <p:spPr>
          <a:xfrm>
            <a:off x="1049020" y="2831852"/>
            <a:ext cx="16916400" cy="6370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Cartesian product </a:t>
            </a:r>
            <a:r>
              <a:rPr lang="en-GB" altLang="zh-HK" dirty="0"/>
              <a:t>gives all possible combinations.</a:t>
            </a:r>
          </a:p>
          <a:p>
            <a:pPr lvl="1"/>
            <a:r>
              <a:rPr lang="en-US" altLang="zh-HK" dirty="0"/>
              <a:t>The result is not meaningful in most cases.</a:t>
            </a:r>
            <a:endParaRPr lang="en-GB" altLang="zh-HK" dirty="0"/>
          </a:p>
          <a:p>
            <a:pPr lvl="1"/>
            <a:endParaRPr lang="en-GB" altLang="zh-HK" dirty="0"/>
          </a:p>
          <a:p>
            <a:pPr marL="0" indent="0">
              <a:buNone/>
            </a:pPr>
            <a:endParaRPr lang="en-GB" altLang="zh-HK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9493058-179A-766A-8125-D0F567FCD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475329"/>
              </p:ext>
            </p:extLst>
          </p:nvPr>
        </p:nvGraphicFramePr>
        <p:xfrm>
          <a:off x="3356807" y="4222473"/>
          <a:ext cx="12300826" cy="483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056485" imgH="2102963" progId="Word.Document.8">
                  <p:embed/>
                </p:oleObj>
              </mc:Choice>
              <mc:Fallback>
                <p:oleObj name="Document" r:id="rId4" imgW="5056485" imgH="2102963" progId="Word.Document.8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807" y="4222473"/>
                        <a:ext cx="12300826" cy="4836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270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Inner Join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33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1B13AF-F895-6D2B-9FCE-1319EDE12DEA}"/>
              </a:ext>
            </a:extLst>
          </p:cNvPr>
          <p:cNvSpPr txBox="1">
            <a:spLocks/>
          </p:cNvSpPr>
          <p:nvPr/>
        </p:nvSpPr>
        <p:spPr>
          <a:xfrm>
            <a:off x="1049020" y="2831852"/>
            <a:ext cx="16916400" cy="6370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>
                <a:latin typeface="Nunito Sans" pitchFamily="2" charset="0"/>
              </a:rPr>
              <a:t>An inner join is a </a:t>
            </a:r>
            <a:r>
              <a:rPr lang="en-US" altLang="zh-HK" b="1" dirty="0">
                <a:latin typeface="Nunito Sans" pitchFamily="2" charset="0"/>
              </a:rPr>
              <a:t>Cartesian Product </a:t>
            </a:r>
            <a:r>
              <a:rPr lang="en-US" altLang="zh-HK" dirty="0">
                <a:latin typeface="Nunito Sans" pitchFamily="2" charset="0"/>
              </a:rPr>
              <a:t>operation followed by a selection with criteria. </a:t>
            </a:r>
          </a:p>
          <a:p>
            <a:pPr lvl="1"/>
            <a:r>
              <a:rPr lang="en-US" altLang="zh-HK" dirty="0">
                <a:latin typeface="Nunito Sans" pitchFamily="2" charset="0"/>
              </a:rPr>
              <a:t>It removes those “meaningless” cartesian product results</a:t>
            </a:r>
          </a:p>
          <a:p>
            <a:pPr lvl="1"/>
            <a:endParaRPr lang="en-US" altLang="zh-HK" dirty="0">
              <a:latin typeface="Nunito Sans" pitchFamily="2" charset="0"/>
            </a:endParaRPr>
          </a:p>
          <a:p>
            <a:r>
              <a:rPr lang="en-US" altLang="zh-HK" dirty="0">
                <a:latin typeface="Nunito Sans" pitchFamily="2" charset="0"/>
              </a:rPr>
              <a:t>Specify the column as join condition</a:t>
            </a:r>
          </a:p>
          <a:p>
            <a:pPr marL="0" indent="0">
              <a:buNone/>
            </a:pPr>
            <a:r>
              <a:rPr lang="en-US" altLang="zh-HK" dirty="0">
                <a:latin typeface="Nunito Sans" pitchFamily="2" charset="0"/>
              </a:rPr>
              <a:t>	</a:t>
            </a:r>
          </a:p>
          <a:p>
            <a:pPr marL="0" indent="0" fontAlgn="base">
              <a:buNone/>
            </a:pPr>
            <a:r>
              <a:rPr lang="en-US" altLang="zh-HK" dirty="0">
                <a:latin typeface="Nunito Sans" pitchFamily="2" charset="0"/>
              </a:rPr>
              <a:t>	</a:t>
            </a:r>
            <a:r>
              <a:rPr lang="en-US" altLang="zh-HK" sz="3000" i="1" dirty="0">
                <a:solidFill>
                  <a:srgbClr val="273239"/>
                </a:solidFill>
                <a:latin typeface="Nunito Sans" pitchFamily="2" charset="0"/>
              </a:rPr>
              <a:t>SELECT  *</a:t>
            </a:r>
          </a:p>
          <a:p>
            <a:pPr marL="0" indent="0" fontAlgn="base">
              <a:buNone/>
            </a:pPr>
            <a:r>
              <a:rPr lang="en-US" altLang="zh-HK" sz="3000" i="1" dirty="0">
                <a:solidFill>
                  <a:srgbClr val="273239"/>
                </a:solidFill>
                <a:latin typeface="Nunito Sans" pitchFamily="2" charset="0"/>
              </a:rPr>
              <a:t>		FROM orders, </a:t>
            </a:r>
            <a:r>
              <a:rPr lang="en-US" altLang="zh-HK" sz="3000" i="1" dirty="0" err="1">
                <a:solidFill>
                  <a:srgbClr val="273239"/>
                </a:solidFill>
                <a:latin typeface="Nunito Sans" pitchFamily="2" charset="0"/>
              </a:rPr>
              <a:t>order_line</a:t>
            </a:r>
            <a:endParaRPr lang="en-US" altLang="zh-HK" sz="3000" i="1" dirty="0">
              <a:solidFill>
                <a:srgbClr val="273239"/>
              </a:solidFill>
              <a:latin typeface="Nunito Sans" pitchFamily="2" charset="0"/>
            </a:endParaRPr>
          </a:p>
          <a:p>
            <a:pPr marL="0" indent="0" fontAlgn="base">
              <a:buNone/>
            </a:pPr>
            <a:r>
              <a:rPr lang="en-US" altLang="zh-HK" sz="3000" i="1" dirty="0">
                <a:solidFill>
                  <a:srgbClr val="273239"/>
                </a:solidFill>
                <a:latin typeface="Nunito Sans" pitchFamily="2" charset="0"/>
              </a:rPr>
              <a:t>		WHERE </a:t>
            </a:r>
            <a:r>
              <a:rPr lang="en-US" altLang="zh-HK" sz="3000" i="1" dirty="0" err="1">
                <a:solidFill>
                  <a:srgbClr val="273239"/>
                </a:solidFill>
                <a:latin typeface="Nunito Sans" pitchFamily="2" charset="0"/>
              </a:rPr>
              <a:t>orders.order_id</a:t>
            </a:r>
            <a:r>
              <a:rPr lang="en-US" altLang="zh-HK" sz="3000" i="1" dirty="0">
                <a:solidFill>
                  <a:srgbClr val="273239"/>
                </a:solidFill>
                <a:latin typeface="Nunito Sans" pitchFamily="2" charset="0"/>
              </a:rPr>
              <a:t> = </a:t>
            </a:r>
            <a:r>
              <a:rPr lang="en-US" altLang="zh-HK" sz="3000" i="1" dirty="0" err="1">
                <a:solidFill>
                  <a:srgbClr val="273239"/>
                </a:solidFill>
                <a:latin typeface="Nunito Sans" pitchFamily="2" charset="0"/>
              </a:rPr>
              <a:t>order_line.order_id</a:t>
            </a:r>
            <a:r>
              <a:rPr lang="en-US" altLang="zh-HK" sz="3000" i="1" dirty="0">
                <a:solidFill>
                  <a:srgbClr val="273239"/>
                </a:solidFill>
                <a:latin typeface="Nunito Sans" pitchFamily="2" charset="0"/>
              </a:rPr>
              <a:t>;</a:t>
            </a: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  <a:p>
            <a:r>
              <a:rPr lang="en-US" altLang="zh-HK" dirty="0">
                <a:latin typeface="Nunito Sans" pitchFamily="2" charset="0"/>
              </a:rPr>
              <a:t>ANSI provides a special format for this</a:t>
            </a: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  <a:p>
            <a:pPr marL="0" indent="0" fontAlgn="base">
              <a:buNone/>
            </a:pPr>
            <a:r>
              <a:rPr lang="en-US" altLang="zh-HK" dirty="0">
                <a:latin typeface="Nunito Sans" pitchFamily="2" charset="0"/>
              </a:rPr>
              <a:t>	 </a:t>
            </a:r>
            <a:r>
              <a:rPr lang="en-US" altLang="zh-HK" sz="3000" i="1" dirty="0">
                <a:solidFill>
                  <a:srgbClr val="273239"/>
                </a:solidFill>
                <a:latin typeface="Nunito Sans" pitchFamily="2" charset="0"/>
              </a:rPr>
              <a:t>SELECT  *</a:t>
            </a:r>
          </a:p>
          <a:p>
            <a:pPr marL="0" indent="0" fontAlgn="base">
              <a:buNone/>
            </a:pPr>
            <a:r>
              <a:rPr lang="en-US" altLang="zh-HK" sz="3000" i="1" dirty="0">
                <a:solidFill>
                  <a:srgbClr val="273239"/>
                </a:solidFill>
                <a:latin typeface="Nunito Sans" pitchFamily="2" charset="0"/>
              </a:rPr>
              <a:t>		FROM orders INNER JOIN </a:t>
            </a:r>
            <a:r>
              <a:rPr lang="en-US" altLang="zh-HK" sz="3000" i="1" dirty="0" err="1">
                <a:solidFill>
                  <a:srgbClr val="273239"/>
                </a:solidFill>
                <a:latin typeface="Nunito Sans" pitchFamily="2" charset="0"/>
              </a:rPr>
              <a:t>order_line</a:t>
            </a:r>
            <a:endParaRPr lang="en-US" altLang="zh-HK" sz="3000" i="1" dirty="0">
              <a:solidFill>
                <a:srgbClr val="273239"/>
              </a:solidFill>
              <a:latin typeface="Nunito Sans" pitchFamily="2" charset="0"/>
            </a:endParaRPr>
          </a:p>
          <a:p>
            <a:pPr marL="0" indent="0" fontAlgn="base">
              <a:buNone/>
            </a:pPr>
            <a:r>
              <a:rPr lang="en-US" altLang="zh-HK" sz="3000" i="1" dirty="0">
                <a:solidFill>
                  <a:srgbClr val="273239"/>
                </a:solidFill>
                <a:latin typeface="Nunito Sans" pitchFamily="2" charset="0"/>
              </a:rPr>
              <a:t>						ON </a:t>
            </a:r>
            <a:r>
              <a:rPr lang="en-US" altLang="zh-HK" sz="3000" i="1" dirty="0" err="1">
                <a:solidFill>
                  <a:srgbClr val="273239"/>
                </a:solidFill>
                <a:latin typeface="Nunito Sans" pitchFamily="2" charset="0"/>
              </a:rPr>
              <a:t>orders.order_id</a:t>
            </a:r>
            <a:r>
              <a:rPr lang="en-US" altLang="zh-HK" sz="3000" i="1" dirty="0">
                <a:solidFill>
                  <a:srgbClr val="273239"/>
                </a:solidFill>
                <a:latin typeface="Nunito Sans" pitchFamily="2" charset="0"/>
              </a:rPr>
              <a:t> = </a:t>
            </a:r>
            <a:r>
              <a:rPr lang="en-US" altLang="zh-HK" sz="3000" i="1" dirty="0" err="1">
                <a:solidFill>
                  <a:srgbClr val="273239"/>
                </a:solidFill>
                <a:latin typeface="Nunito Sans" pitchFamily="2" charset="0"/>
              </a:rPr>
              <a:t>order_line.order_id</a:t>
            </a:r>
            <a:r>
              <a:rPr lang="en-US" altLang="zh-HK" sz="3000" i="1" dirty="0">
                <a:solidFill>
                  <a:srgbClr val="273239"/>
                </a:solidFill>
                <a:latin typeface="Nunito Sans" pitchFamily="2" charset="0"/>
              </a:rPr>
              <a:t>;</a:t>
            </a:r>
          </a:p>
          <a:p>
            <a:endParaRPr lang="en-US" altLang="zh-HK" dirty="0">
              <a:latin typeface="Nunito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08645-270D-F114-C48C-AF22994F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181" y="3913794"/>
            <a:ext cx="7968239" cy="12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19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Multi-tables query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34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1B13AF-F895-6D2B-9FCE-1319EDE12DEA}"/>
              </a:ext>
            </a:extLst>
          </p:cNvPr>
          <p:cNvSpPr txBox="1">
            <a:spLocks/>
          </p:cNvSpPr>
          <p:nvPr/>
        </p:nvSpPr>
        <p:spPr>
          <a:xfrm>
            <a:off x="1049020" y="2831852"/>
            <a:ext cx="16916400" cy="6370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>
                <a:latin typeface="Nunito Sans" pitchFamily="2" charset="0"/>
              </a:rPr>
              <a:t>Show the order id, the order date, the customer name and the name of employee who handles the order</a:t>
            </a:r>
          </a:p>
          <a:p>
            <a:pPr marL="0" indent="0">
              <a:buNone/>
            </a:pPr>
            <a:r>
              <a:rPr lang="en-US" altLang="zh-HK" dirty="0">
                <a:latin typeface="Nunito Sans" pitchFamily="2" charset="0"/>
              </a:rPr>
              <a:t>	</a:t>
            </a:r>
          </a:p>
          <a:p>
            <a:pPr marL="0" indent="0">
              <a:buNone/>
            </a:pPr>
            <a:r>
              <a:rPr lang="en-US" altLang="zh-HK" dirty="0">
                <a:latin typeface="Nunito Sans" pitchFamily="2" charset="0"/>
              </a:rPr>
              <a:t>	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SELECT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order_id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,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order_date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,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customer_name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,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firstname</a:t>
            </a:r>
            <a:endParaRPr lang="en-US" altLang="zh-HK" sz="2800" i="1" dirty="0">
              <a:solidFill>
                <a:srgbClr val="273239"/>
              </a:solidFill>
              <a:latin typeface="Nunito Sans" pitchFamily="2" charset="0"/>
            </a:endParaRPr>
          </a:p>
          <a:p>
            <a:pPr marL="0" indent="0">
              <a:buNone/>
            </a:pP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			FROM orders, customer, employee</a:t>
            </a:r>
          </a:p>
          <a:p>
            <a:pPr marL="0" indent="0">
              <a:buNone/>
            </a:pP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			WHERE 	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orders.customer_id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=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customer.customer_id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 AND</a:t>
            </a:r>
          </a:p>
          <a:p>
            <a:pPr marL="0" indent="0">
              <a:buNone/>
            </a:pP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					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orders.emp_id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=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employee.emp_id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;</a:t>
            </a: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7BEAE3-FD8F-E29C-AA0D-5EB5C4BF9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839322" y="7233696"/>
            <a:ext cx="10649604" cy="1820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65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More join example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35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1B13AF-F895-6D2B-9FCE-1319EDE12DEA}"/>
              </a:ext>
            </a:extLst>
          </p:cNvPr>
          <p:cNvSpPr txBox="1">
            <a:spLocks/>
          </p:cNvSpPr>
          <p:nvPr/>
        </p:nvSpPr>
        <p:spPr>
          <a:xfrm>
            <a:off x="1049020" y="2831852"/>
            <a:ext cx="16476980" cy="607857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>
                <a:latin typeface="Nunito Sans" pitchFamily="2" charset="0"/>
              </a:rPr>
              <a:t>Show the product ID, quantity of those products that are ordered by customer in October of 2012.</a:t>
            </a:r>
          </a:p>
          <a:p>
            <a:pPr marL="0" indent="0">
              <a:buNone/>
            </a:pPr>
            <a:r>
              <a:rPr lang="en-US" altLang="zh-HK" dirty="0">
                <a:latin typeface="Nunito Sans" pitchFamily="2" charset="0"/>
              </a:rPr>
              <a:t>	</a:t>
            </a: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  <a:p>
            <a:pPr marL="0" indent="0">
              <a:buNone/>
            </a:pPr>
            <a:r>
              <a:rPr lang="en-US" altLang="zh-HK" sz="3600" dirty="0">
                <a:latin typeface="Nunito Sans" pitchFamily="2" charset="0"/>
              </a:rPr>
              <a:t>	</a:t>
            </a:r>
            <a:r>
              <a:rPr lang="en-US" altLang="zh-HK" i="1" dirty="0">
                <a:solidFill>
                  <a:srgbClr val="273239"/>
                </a:solidFill>
                <a:latin typeface="Nunito Sans" pitchFamily="2" charset="0"/>
              </a:rPr>
              <a:t>SELECT </a:t>
            </a:r>
            <a:r>
              <a:rPr lang="en-US" altLang="zh-HK" i="1" dirty="0" err="1">
                <a:solidFill>
                  <a:srgbClr val="273239"/>
                </a:solidFill>
                <a:latin typeface="Nunito Sans" pitchFamily="2" charset="0"/>
              </a:rPr>
              <a:t>product_id</a:t>
            </a:r>
            <a:r>
              <a:rPr lang="en-US" altLang="zh-HK" i="1" dirty="0">
                <a:solidFill>
                  <a:srgbClr val="273239"/>
                </a:solidFill>
                <a:latin typeface="Nunito Sans" pitchFamily="2" charset="0"/>
              </a:rPr>
              <a:t>, quantity</a:t>
            </a:r>
          </a:p>
          <a:p>
            <a:pPr marL="0" indent="0">
              <a:buNone/>
            </a:pPr>
            <a:r>
              <a:rPr lang="en-US" altLang="zh-HK" i="1" dirty="0">
                <a:solidFill>
                  <a:srgbClr val="273239"/>
                </a:solidFill>
                <a:latin typeface="Nunito Sans" pitchFamily="2" charset="0"/>
              </a:rPr>
              <a:t>   			FROM orders AS O, </a:t>
            </a:r>
            <a:r>
              <a:rPr lang="en-US" altLang="zh-HK" i="1" dirty="0" err="1">
                <a:solidFill>
                  <a:srgbClr val="273239"/>
                </a:solidFill>
                <a:latin typeface="Nunito Sans" pitchFamily="2" charset="0"/>
              </a:rPr>
              <a:t>order_line</a:t>
            </a:r>
            <a:r>
              <a:rPr lang="en-US" altLang="zh-HK" i="1" dirty="0">
                <a:solidFill>
                  <a:srgbClr val="273239"/>
                </a:solidFill>
                <a:latin typeface="Nunito Sans" pitchFamily="2" charset="0"/>
              </a:rPr>
              <a:t> AS OL</a:t>
            </a:r>
          </a:p>
          <a:p>
            <a:pPr marL="0" indent="0">
              <a:buNone/>
            </a:pPr>
            <a:r>
              <a:rPr lang="en-US" altLang="zh-HK" i="1" dirty="0">
                <a:solidFill>
                  <a:srgbClr val="273239"/>
                </a:solidFill>
                <a:latin typeface="Nunito Sans" pitchFamily="2" charset="0"/>
              </a:rPr>
              <a:t>   			WHERE </a:t>
            </a:r>
            <a:r>
              <a:rPr lang="en-US" altLang="zh-HK" i="1" dirty="0" err="1">
                <a:solidFill>
                  <a:srgbClr val="273239"/>
                </a:solidFill>
                <a:latin typeface="Nunito Sans" pitchFamily="2" charset="0"/>
              </a:rPr>
              <a:t>O.order_id</a:t>
            </a:r>
            <a:r>
              <a:rPr lang="en-US" altLang="zh-HK" i="1" dirty="0">
                <a:solidFill>
                  <a:srgbClr val="273239"/>
                </a:solidFill>
                <a:latin typeface="Nunito Sans" pitchFamily="2" charset="0"/>
              </a:rPr>
              <a:t> = </a:t>
            </a:r>
            <a:r>
              <a:rPr lang="en-US" altLang="zh-HK" i="1" dirty="0" err="1">
                <a:solidFill>
                  <a:srgbClr val="273239"/>
                </a:solidFill>
                <a:latin typeface="Nunito Sans" pitchFamily="2" charset="0"/>
              </a:rPr>
              <a:t>OL.order_id</a:t>
            </a:r>
            <a:endParaRPr lang="en-US" altLang="zh-HK" i="1" dirty="0">
              <a:solidFill>
                <a:srgbClr val="273239"/>
              </a:solidFill>
              <a:latin typeface="Nunito Sans" pitchFamily="2" charset="0"/>
            </a:endParaRPr>
          </a:p>
          <a:p>
            <a:pPr marL="0" indent="0">
              <a:buNone/>
            </a:pPr>
            <a:r>
              <a:rPr lang="en-US" altLang="zh-HK" i="1" dirty="0">
                <a:solidFill>
                  <a:srgbClr val="273239"/>
                </a:solidFill>
                <a:latin typeface="Nunito Sans" pitchFamily="2" charset="0"/>
              </a:rPr>
              <a:t>				 AND </a:t>
            </a:r>
            <a:r>
              <a:rPr lang="en-US" altLang="zh-HK" i="1" dirty="0" err="1">
                <a:solidFill>
                  <a:srgbClr val="273239"/>
                </a:solidFill>
                <a:latin typeface="Nunito Sans" pitchFamily="2" charset="0"/>
              </a:rPr>
              <a:t>order_date</a:t>
            </a:r>
            <a:r>
              <a:rPr lang="en-US" altLang="zh-HK" i="1" dirty="0">
                <a:solidFill>
                  <a:srgbClr val="273239"/>
                </a:solidFill>
                <a:latin typeface="Nunito Sans" pitchFamily="2" charset="0"/>
              </a:rPr>
              <a:t> LIKE  '%-OCT-12' ;</a:t>
            </a: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08645-270D-F114-C48C-AF22994F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218" y="3771900"/>
            <a:ext cx="10472513" cy="16595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41FAB8C-BF2C-C279-0211-F1AE762D2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980" y="3974750"/>
            <a:ext cx="3614869" cy="5098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156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More join example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36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1B13AF-F895-6D2B-9FCE-1319EDE12DEA}"/>
              </a:ext>
            </a:extLst>
          </p:cNvPr>
          <p:cNvSpPr txBox="1">
            <a:spLocks/>
          </p:cNvSpPr>
          <p:nvPr/>
        </p:nvSpPr>
        <p:spPr>
          <a:xfrm>
            <a:off x="1049020" y="2831852"/>
            <a:ext cx="16476980" cy="607857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>
                <a:latin typeface="Nunito Sans" pitchFamily="2" charset="0"/>
              </a:rPr>
              <a:t>Show the product ID, product name, quantity of those products that are ordered by customer in October of 2012.</a:t>
            </a:r>
          </a:p>
          <a:p>
            <a:pPr marL="0" indent="0">
              <a:buNone/>
            </a:pPr>
            <a:r>
              <a:rPr lang="en-US" altLang="zh-HK" dirty="0">
                <a:latin typeface="Nunito Sans" pitchFamily="2" charset="0"/>
              </a:rPr>
              <a:t>	</a:t>
            </a: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  <a:p>
            <a:pPr marL="0" indent="0">
              <a:buNone/>
            </a:pPr>
            <a:endParaRPr lang="en-US" altLang="zh-HK" dirty="0">
              <a:latin typeface="Nunito Sans" pitchFamily="2" charset="0"/>
            </a:endParaRPr>
          </a:p>
          <a:p>
            <a:pPr marL="0" indent="0">
              <a:buNone/>
            </a:pPr>
            <a:r>
              <a:rPr lang="en-US" altLang="zh-HK" dirty="0">
                <a:latin typeface="Nunito Sans" pitchFamily="2" charset="0"/>
              </a:rPr>
              <a:t>	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SELECT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OL.product_id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, quantity,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product_name</a:t>
            </a:r>
            <a:endParaRPr lang="en-US" altLang="zh-HK" sz="2800" i="1" dirty="0">
              <a:solidFill>
                <a:srgbClr val="273239"/>
              </a:solidFill>
              <a:latin typeface="Nunito Sans" pitchFamily="2" charset="0"/>
            </a:endParaRPr>
          </a:p>
          <a:p>
            <a:pPr marL="0" indent="0">
              <a:buNone/>
            </a:pP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  			FROM orders AS O,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order_line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AS OL, AS product P</a:t>
            </a:r>
          </a:p>
          <a:p>
            <a:pPr marL="0" indent="0">
              <a:buNone/>
            </a:pP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  			WHERE 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O.order_id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=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OL.order_id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AND</a:t>
            </a:r>
          </a:p>
          <a:p>
            <a:pPr marL="0" indent="0">
              <a:buNone/>
            </a:pP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							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OL.product_id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= 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P.product_id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AND</a:t>
            </a:r>
          </a:p>
          <a:p>
            <a:pPr marL="0" indent="0">
              <a:buNone/>
            </a:pP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							</a:t>
            </a:r>
            <a:r>
              <a:rPr lang="en-US" altLang="zh-HK" sz="2800" i="1" dirty="0" err="1">
                <a:solidFill>
                  <a:srgbClr val="273239"/>
                </a:solidFill>
                <a:latin typeface="Nunito Sans" pitchFamily="2" charset="0"/>
              </a:rPr>
              <a:t>order_date</a:t>
            </a:r>
            <a:r>
              <a:rPr lang="en-US" altLang="zh-HK" sz="2800" i="1" dirty="0">
                <a:solidFill>
                  <a:srgbClr val="273239"/>
                </a:solidFill>
                <a:latin typeface="Nunito Sans" pitchFamily="2" charset="0"/>
              </a:rPr>
              <a:t> LIKE '%-OCT-12' ;</a:t>
            </a:r>
            <a:endParaRPr lang="en-US" altLang="zh-HK" i="1" dirty="0">
              <a:solidFill>
                <a:srgbClr val="273239"/>
              </a:solidFill>
              <a:latin typeface="Nunito Sans" pitchFamily="2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D58832-2597-C469-A710-7676476BD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796" y="4062271"/>
            <a:ext cx="6708184" cy="2037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881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More join example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37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F3BB46-4FBF-3089-3B86-C09DD9A0115E}"/>
              </a:ext>
            </a:extLst>
          </p:cNvPr>
          <p:cNvSpPr txBox="1">
            <a:spLocks/>
          </p:cNvSpPr>
          <p:nvPr/>
        </p:nvSpPr>
        <p:spPr>
          <a:xfrm>
            <a:off x="1008380" y="2711833"/>
            <a:ext cx="16916400" cy="68740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TW" sz="3600" noProof="1"/>
              <a:t>Show the product ID, name, </a:t>
            </a:r>
            <a:r>
              <a:rPr lang="en-GB" altLang="zh-TW" sz="3600" u="sng" noProof="1"/>
              <a:t>total</a:t>
            </a:r>
            <a:r>
              <a:rPr lang="zh-TW" altLang="en-GB" sz="3600" noProof="1"/>
              <a:t> </a:t>
            </a:r>
            <a:r>
              <a:rPr lang="en-GB" altLang="zh-TW" sz="3600" noProof="1"/>
              <a:t>quantity of products that are ordered by customer in October 2012.  Display those products which </a:t>
            </a:r>
            <a:r>
              <a:rPr lang="en-GB" altLang="zh-TW" sz="3600" noProof="1">
                <a:solidFill>
                  <a:srgbClr val="FF0000"/>
                </a:solidFill>
              </a:rPr>
              <a:t>have total quantity more than 1</a:t>
            </a:r>
            <a:r>
              <a:rPr lang="en-GB" altLang="zh-TW" sz="3600" noProof="1"/>
              <a:t>.  </a:t>
            </a:r>
            <a:r>
              <a:rPr lang="en-GB" altLang="zh-TW" sz="3600" u="sng" noProof="1"/>
              <a:t>Sort</a:t>
            </a:r>
            <a:r>
              <a:rPr lang="zh-TW" altLang="en-GB" sz="3600" noProof="1"/>
              <a:t> </a:t>
            </a:r>
            <a:r>
              <a:rPr lang="en-GB" altLang="zh-TW" sz="3600" noProof="1"/>
              <a:t>the result </a:t>
            </a:r>
            <a:r>
              <a:rPr lang="en-GB" altLang="zh-TW" sz="3600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descending order of total quantity, then in ascending order of product ID</a:t>
            </a:r>
            <a:r>
              <a:rPr lang="en-GB" altLang="zh-TW" sz="3600" noProof="1"/>
              <a:t>.</a:t>
            </a:r>
          </a:p>
          <a:p>
            <a:endParaRPr lang="zh-TW" altLang="en-US" sz="3600" noProof="1"/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lang="zh-TW" altLang="en-US" sz="800" noProof="1">
                <a:cs typeface="Times New Roman" pitchFamily="18" charset="0"/>
              </a:rPr>
              <a:t>	</a:t>
            </a:r>
            <a:endParaRPr lang="zh-TW" altLang="en-US" sz="1000" noProof="1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US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</a:t>
            </a:r>
            <a:r>
              <a:rPr lang="en-GB" altLang="zh-TW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P.product_id</a:t>
            </a:r>
            <a:r>
              <a:rPr lang="en-GB" altLang="zh-TW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SUM(quantity)</a:t>
            </a:r>
            <a:r>
              <a:rPr lang="en-GB" altLang="zh-TW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GB" altLang="zh-TW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product_name</a:t>
            </a:r>
            <a:endParaRPr lang="zh-TW" altLang="en-GB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GB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 			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FROM orders O, order_line</a:t>
            </a: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OL, product</a:t>
            </a: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P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 			WHERE O.order_id</a:t>
            </a: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= OL.order_id</a:t>
            </a: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AND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81610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			</a:t>
            </a:r>
            <a:r>
              <a:rPr lang="en-US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OL.product_id</a:t>
            </a:r>
            <a:r>
              <a:rPr lang="zh-TW" alt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US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= P.product_id</a:t>
            </a:r>
            <a:r>
              <a:rPr lang="zh-TW" alt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US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AND</a:t>
            </a:r>
            <a:endParaRPr lang="zh-TW" altLang="en-GB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81610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			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order_date</a:t>
            </a: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LIKE '%-OCT-12'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en-GB" altLang="zh-TW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GB" altLang="zh-TW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GROUP BY P.product_id, product_name</a:t>
            </a:r>
            <a:endParaRPr lang="zh-TW" altLang="en-GB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US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US" altLang="zh-TW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HAVING </a:t>
            </a:r>
            <a:r>
              <a:rPr lang="en-GB" altLang="zh-TW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SUM(quantity) &gt; 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GB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GB" altLang="zh-TW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ORDER BY SUM(quantity) DESC, P.product_id</a:t>
            </a:r>
            <a:r>
              <a:rPr lang="zh-TW" altLang="en-GB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ASC</a:t>
            </a:r>
            <a:r>
              <a:rPr lang="en-GB" altLang="zh-TW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;</a:t>
            </a:r>
            <a:endParaRPr lang="zh-TW" altLang="en-US" noProof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CFC8FD-4886-4671-CED0-228E7C744B6A}"/>
              </a:ext>
            </a:extLst>
          </p:cNvPr>
          <p:cNvSpPr txBox="1">
            <a:spLocks/>
          </p:cNvSpPr>
          <p:nvPr/>
        </p:nvSpPr>
        <p:spPr>
          <a:xfrm>
            <a:off x="10114465" y="5151120"/>
            <a:ext cx="8982862" cy="49384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– query result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FFEB00E-08A0-849B-DBB1-CA936641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600" y="5812505"/>
            <a:ext cx="7361168" cy="3378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59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SELECT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More join example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38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F3BB46-4FBF-3089-3B86-C09DD9A0115E}"/>
              </a:ext>
            </a:extLst>
          </p:cNvPr>
          <p:cNvSpPr txBox="1">
            <a:spLocks/>
          </p:cNvSpPr>
          <p:nvPr/>
        </p:nvSpPr>
        <p:spPr>
          <a:xfrm>
            <a:off x="1008380" y="2711833"/>
            <a:ext cx="16916400" cy="68740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TW" sz="3600" noProof="1"/>
              <a:t>Show the product ID, name, </a:t>
            </a:r>
            <a:r>
              <a:rPr lang="en-GB" altLang="zh-TW" sz="3600" u="sng" noProof="1"/>
              <a:t>total</a:t>
            </a:r>
            <a:r>
              <a:rPr lang="zh-TW" altLang="en-GB" sz="3600" noProof="1"/>
              <a:t> </a:t>
            </a:r>
            <a:r>
              <a:rPr lang="en-GB" altLang="zh-TW" sz="3600" noProof="1"/>
              <a:t>quantity of products that are ordered by customer in October 2012.  Display those products which </a:t>
            </a:r>
            <a:r>
              <a:rPr lang="en-GB" altLang="zh-TW" sz="3600" noProof="1">
                <a:solidFill>
                  <a:srgbClr val="FF0000"/>
                </a:solidFill>
              </a:rPr>
              <a:t>have total quantity more than 1</a:t>
            </a:r>
            <a:r>
              <a:rPr lang="en-GB" altLang="zh-TW" sz="3600" noProof="1"/>
              <a:t>.  </a:t>
            </a:r>
            <a:r>
              <a:rPr lang="en-GB" altLang="zh-TW" sz="3600" u="sng" noProof="1"/>
              <a:t>Sort</a:t>
            </a:r>
            <a:r>
              <a:rPr lang="zh-TW" altLang="en-GB" sz="3600" noProof="1"/>
              <a:t> </a:t>
            </a:r>
            <a:r>
              <a:rPr lang="en-GB" altLang="zh-TW" sz="3600" noProof="1"/>
              <a:t>the result </a:t>
            </a:r>
            <a:r>
              <a:rPr lang="en-GB" altLang="zh-TW" sz="3600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descending order of total quantity, then in ascending order of product ID</a:t>
            </a:r>
            <a:r>
              <a:rPr lang="en-GB" altLang="zh-TW" sz="3600" noProof="1"/>
              <a:t>.</a:t>
            </a:r>
          </a:p>
          <a:p>
            <a:endParaRPr lang="zh-TW" altLang="en-US" sz="3600" noProof="1"/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lang="zh-TW" altLang="en-US" sz="800" noProof="1">
                <a:cs typeface="Times New Roman" pitchFamily="18" charset="0"/>
              </a:rPr>
              <a:t>	</a:t>
            </a:r>
            <a:endParaRPr lang="zh-TW" altLang="en-US" sz="1000" noProof="1"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US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SELECT</a:t>
            </a:r>
            <a:r>
              <a:rPr lang="en-GB" altLang="zh-TW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P.product_id</a:t>
            </a:r>
            <a:r>
              <a:rPr lang="en-GB" altLang="zh-TW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SUM(quantity)</a:t>
            </a:r>
            <a:r>
              <a:rPr lang="en-GB" altLang="zh-TW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, </a:t>
            </a:r>
            <a:r>
              <a:rPr lang="en-GB" altLang="zh-TW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product_name</a:t>
            </a:r>
            <a:endParaRPr lang="zh-TW" altLang="en-GB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GB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 			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FROM orders O, order_line</a:t>
            </a: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OL, product</a:t>
            </a: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P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  			WHERE O.order_id</a:t>
            </a: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= OL.order_id</a:t>
            </a: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AND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81610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			</a:t>
            </a:r>
            <a:r>
              <a:rPr lang="en-US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OL.product_id</a:t>
            </a:r>
            <a:r>
              <a:rPr lang="zh-TW" alt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US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= P.product_id</a:t>
            </a:r>
            <a:r>
              <a:rPr lang="zh-TW" alt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US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AND</a:t>
            </a:r>
            <a:endParaRPr lang="zh-TW" altLang="en-GB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81610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			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order_date</a:t>
            </a:r>
            <a:r>
              <a:rPr lang="zh-TW" altLang="en-GB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LIKE '%-OCT-12'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en-GB" altLang="zh-TW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GB" altLang="zh-TW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GROUP BY P.product_id, product_name</a:t>
            </a:r>
            <a:endParaRPr lang="zh-TW" altLang="en-GB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US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US" altLang="zh-TW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HAVING </a:t>
            </a:r>
            <a:r>
              <a:rPr lang="en-GB" altLang="zh-TW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SUM(quantity) &gt; 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41325" algn="l"/>
                <a:tab pos="720725" algn="l"/>
                <a:tab pos="989013" algn="l"/>
                <a:tab pos="1258888" algn="l"/>
                <a:tab pos="1527175" algn="l"/>
                <a:tab pos="1797050" algn="l"/>
                <a:tab pos="2065338" algn="l"/>
                <a:tab pos="2333625" algn="l"/>
                <a:tab pos="2603500" algn="l"/>
                <a:tab pos="2871788" algn="l"/>
                <a:tab pos="3141663" algn="l"/>
                <a:tab pos="3409950" algn="l"/>
                <a:tab pos="3678238" algn="l"/>
                <a:tab pos="3944938" algn="l"/>
                <a:tab pos="4211638" algn="l"/>
                <a:tab pos="4489450" algn="l"/>
                <a:tab pos="4754563" algn="l"/>
                <a:tab pos="5029200" algn="l"/>
                <a:tab pos="5287963" algn="l"/>
              </a:tabLst>
            </a:pPr>
            <a:r>
              <a:rPr lang="zh-TW" altLang="en-GB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			</a:t>
            </a:r>
            <a:r>
              <a:rPr lang="en-GB" altLang="zh-TW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ORDER BY SUM(quantity) DESC, P.product_id</a:t>
            </a:r>
            <a:r>
              <a:rPr lang="zh-TW" altLang="en-GB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 </a:t>
            </a:r>
            <a:r>
              <a:rPr lang="en-GB" altLang="zh-TW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ASC</a:t>
            </a:r>
            <a:r>
              <a:rPr lang="en-GB" altLang="zh-TW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nsolas" pitchFamily="49" charset="0"/>
              </a:rPr>
              <a:t>;</a:t>
            </a:r>
            <a:endParaRPr lang="zh-TW" altLang="en-US" noProof="1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Consolas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CFC8FD-4886-4671-CED0-228E7C744B6A}"/>
              </a:ext>
            </a:extLst>
          </p:cNvPr>
          <p:cNvSpPr txBox="1">
            <a:spLocks/>
          </p:cNvSpPr>
          <p:nvPr/>
        </p:nvSpPr>
        <p:spPr>
          <a:xfrm>
            <a:off x="10114465" y="5151120"/>
            <a:ext cx="8982862" cy="49384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– query result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FFEB00E-08A0-849B-DBB1-CA936641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600" y="5812505"/>
            <a:ext cx="7361168" cy="3378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40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82272"/>
            <a:ext cx="18288000" cy="6065119"/>
            <a:chOff x="0" y="0"/>
            <a:chExt cx="6622243" cy="21962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22244" cy="2196232"/>
            </a:xfrm>
            <a:custGeom>
              <a:avLst/>
              <a:gdLst/>
              <a:ahLst/>
              <a:cxnLst/>
              <a:rect l="l" t="t" r="r" b="b"/>
              <a:pathLst>
                <a:path w="6622244" h="2196232">
                  <a:moveTo>
                    <a:pt x="6497783" y="2196232"/>
                  </a:moveTo>
                  <a:lnTo>
                    <a:pt x="124460" y="2196232"/>
                  </a:lnTo>
                  <a:cubicBezTo>
                    <a:pt x="55880" y="2196232"/>
                    <a:pt x="0" y="2140352"/>
                    <a:pt x="0" y="207177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2071772"/>
                  </a:lnTo>
                  <a:cubicBezTo>
                    <a:pt x="6622244" y="2140352"/>
                    <a:pt x="6566364" y="2196232"/>
                    <a:pt x="6497784" y="2196232"/>
                  </a:cubicBezTo>
                  <a:close/>
                </a:path>
              </a:pathLst>
            </a:custGeom>
            <a:solidFill>
              <a:srgbClr val="E9EF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705407" y="1497105"/>
            <a:ext cx="13553893" cy="8030120"/>
            <a:chOff x="0" y="0"/>
            <a:chExt cx="5902179" cy="34967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902180" cy="3496797"/>
            </a:xfrm>
            <a:custGeom>
              <a:avLst/>
              <a:gdLst/>
              <a:ahLst/>
              <a:cxnLst/>
              <a:rect l="l" t="t" r="r" b="b"/>
              <a:pathLst>
                <a:path w="5902180" h="3496797">
                  <a:moveTo>
                    <a:pt x="5777719" y="3496796"/>
                  </a:moveTo>
                  <a:lnTo>
                    <a:pt x="124460" y="3496796"/>
                  </a:lnTo>
                  <a:cubicBezTo>
                    <a:pt x="55880" y="3496796"/>
                    <a:pt x="0" y="3440916"/>
                    <a:pt x="0" y="33723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77719" y="0"/>
                  </a:lnTo>
                  <a:cubicBezTo>
                    <a:pt x="5846299" y="0"/>
                    <a:pt x="5902180" y="55880"/>
                    <a:pt x="5902180" y="124460"/>
                  </a:cubicBezTo>
                  <a:lnTo>
                    <a:pt x="5902180" y="3372336"/>
                  </a:lnTo>
                  <a:cubicBezTo>
                    <a:pt x="5902180" y="3440916"/>
                    <a:pt x="5846299" y="3496797"/>
                    <a:pt x="5777719" y="3496797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28700" y="1497105"/>
            <a:ext cx="5353413" cy="8030120"/>
            <a:chOff x="0" y="0"/>
            <a:chExt cx="6350000" cy="9525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5"/>
              <a:stretch>
                <a:fillRect l="-250" r="-250"/>
              </a:stretch>
            </a:blipFill>
          </p:spPr>
          <p:txBody>
            <a:bodyPr/>
            <a:lstStyle/>
            <a:p>
              <a:endParaRPr lang="zh-HK" altLang="en-US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22972" y="2129603"/>
            <a:ext cx="2810622" cy="462711"/>
            <a:chOff x="0" y="0"/>
            <a:chExt cx="4936702" cy="8127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C15841"/>
            </a:solidFill>
          </p:spPr>
          <p:txBody>
            <a:bodyPr/>
            <a:lstStyle/>
            <a:p>
              <a:endParaRPr lang="zh-HK" altLang="en-US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22972" y="4248931"/>
            <a:ext cx="1296360" cy="1327422"/>
            <a:chOff x="0" y="0"/>
            <a:chExt cx="682021" cy="69836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82022" cy="698363"/>
            </a:xfrm>
            <a:custGeom>
              <a:avLst/>
              <a:gdLst/>
              <a:ahLst/>
              <a:cxnLst/>
              <a:rect l="l" t="t" r="r" b="b"/>
              <a:pathLst>
                <a:path w="682022" h="698363">
                  <a:moveTo>
                    <a:pt x="557561" y="698363"/>
                  </a:moveTo>
                  <a:lnTo>
                    <a:pt x="124460" y="698363"/>
                  </a:lnTo>
                  <a:cubicBezTo>
                    <a:pt x="55880" y="698363"/>
                    <a:pt x="0" y="642483"/>
                    <a:pt x="0" y="5739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7562" y="0"/>
                  </a:lnTo>
                  <a:cubicBezTo>
                    <a:pt x="626141" y="0"/>
                    <a:pt x="682022" y="55880"/>
                    <a:pt x="682022" y="124460"/>
                  </a:cubicBezTo>
                  <a:lnTo>
                    <a:pt x="682022" y="573903"/>
                  </a:lnTo>
                  <a:cubicBezTo>
                    <a:pt x="682022" y="642483"/>
                    <a:pt x="626141" y="698363"/>
                    <a:pt x="557562" y="698363"/>
                  </a:cubicBezTo>
                  <a:close/>
                </a:path>
              </a:pathLst>
            </a:custGeom>
            <a:solidFill>
              <a:srgbClr val="C15841"/>
            </a:solidFill>
          </p:spPr>
          <p:txBody>
            <a:bodyPr/>
            <a:lstStyle/>
            <a:p>
              <a:endParaRPr lang="zh-HK" altLang="en-US" dirty="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045320" y="4231118"/>
            <a:ext cx="1296360" cy="1327422"/>
            <a:chOff x="0" y="0"/>
            <a:chExt cx="682021" cy="69836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82022" cy="698363"/>
            </a:xfrm>
            <a:custGeom>
              <a:avLst/>
              <a:gdLst/>
              <a:ahLst/>
              <a:cxnLst/>
              <a:rect l="l" t="t" r="r" b="b"/>
              <a:pathLst>
                <a:path w="682022" h="698363">
                  <a:moveTo>
                    <a:pt x="557561" y="698363"/>
                  </a:moveTo>
                  <a:lnTo>
                    <a:pt x="124460" y="698363"/>
                  </a:lnTo>
                  <a:cubicBezTo>
                    <a:pt x="55880" y="698363"/>
                    <a:pt x="0" y="642483"/>
                    <a:pt x="0" y="5739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7562" y="0"/>
                  </a:lnTo>
                  <a:cubicBezTo>
                    <a:pt x="626141" y="0"/>
                    <a:pt x="682022" y="55880"/>
                    <a:pt x="682022" y="124460"/>
                  </a:cubicBezTo>
                  <a:lnTo>
                    <a:pt x="682022" y="573903"/>
                  </a:lnTo>
                  <a:cubicBezTo>
                    <a:pt x="682022" y="642483"/>
                    <a:pt x="626141" y="698363"/>
                    <a:pt x="557562" y="698363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7122972" y="7550431"/>
            <a:ext cx="1296360" cy="1327422"/>
            <a:chOff x="0" y="0"/>
            <a:chExt cx="682021" cy="69836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82022" cy="698363"/>
            </a:xfrm>
            <a:custGeom>
              <a:avLst/>
              <a:gdLst/>
              <a:ahLst/>
              <a:cxnLst/>
              <a:rect l="l" t="t" r="r" b="b"/>
              <a:pathLst>
                <a:path w="682022" h="698363">
                  <a:moveTo>
                    <a:pt x="557561" y="698363"/>
                  </a:moveTo>
                  <a:lnTo>
                    <a:pt x="124460" y="698363"/>
                  </a:lnTo>
                  <a:cubicBezTo>
                    <a:pt x="55880" y="698363"/>
                    <a:pt x="0" y="642483"/>
                    <a:pt x="0" y="5739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7562" y="0"/>
                  </a:lnTo>
                  <a:cubicBezTo>
                    <a:pt x="626141" y="0"/>
                    <a:pt x="682022" y="55880"/>
                    <a:pt x="682022" y="124460"/>
                  </a:cubicBezTo>
                  <a:lnTo>
                    <a:pt x="682022" y="573903"/>
                  </a:lnTo>
                  <a:cubicBezTo>
                    <a:pt x="682022" y="642483"/>
                    <a:pt x="626141" y="698363"/>
                    <a:pt x="557562" y="698363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2045320" y="7532618"/>
            <a:ext cx="1296360" cy="1327422"/>
            <a:chOff x="0" y="0"/>
            <a:chExt cx="682021" cy="69836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82022" cy="698363"/>
            </a:xfrm>
            <a:custGeom>
              <a:avLst/>
              <a:gdLst/>
              <a:ahLst/>
              <a:cxnLst/>
              <a:rect l="l" t="t" r="r" b="b"/>
              <a:pathLst>
                <a:path w="682022" h="698363">
                  <a:moveTo>
                    <a:pt x="557561" y="698363"/>
                  </a:moveTo>
                  <a:lnTo>
                    <a:pt x="124460" y="698363"/>
                  </a:lnTo>
                  <a:cubicBezTo>
                    <a:pt x="55880" y="698363"/>
                    <a:pt x="0" y="642483"/>
                    <a:pt x="0" y="5739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7562" y="0"/>
                  </a:lnTo>
                  <a:cubicBezTo>
                    <a:pt x="626141" y="0"/>
                    <a:pt x="682022" y="55880"/>
                    <a:pt x="682022" y="124460"/>
                  </a:cubicBezTo>
                  <a:lnTo>
                    <a:pt x="682022" y="573903"/>
                  </a:lnTo>
                  <a:cubicBezTo>
                    <a:pt x="682022" y="642483"/>
                    <a:pt x="626141" y="698363"/>
                    <a:pt x="557562" y="698363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7122972" y="5956309"/>
            <a:ext cx="1296360" cy="1327422"/>
            <a:chOff x="0" y="0"/>
            <a:chExt cx="682021" cy="69836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82022" cy="698363"/>
            </a:xfrm>
            <a:custGeom>
              <a:avLst/>
              <a:gdLst/>
              <a:ahLst/>
              <a:cxnLst/>
              <a:rect l="l" t="t" r="r" b="b"/>
              <a:pathLst>
                <a:path w="682022" h="698363">
                  <a:moveTo>
                    <a:pt x="557561" y="698363"/>
                  </a:moveTo>
                  <a:lnTo>
                    <a:pt x="124460" y="698363"/>
                  </a:lnTo>
                  <a:cubicBezTo>
                    <a:pt x="55880" y="698363"/>
                    <a:pt x="0" y="642483"/>
                    <a:pt x="0" y="5739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7562" y="0"/>
                  </a:lnTo>
                  <a:cubicBezTo>
                    <a:pt x="626141" y="0"/>
                    <a:pt x="682022" y="55880"/>
                    <a:pt x="682022" y="124460"/>
                  </a:cubicBezTo>
                  <a:lnTo>
                    <a:pt x="682022" y="573903"/>
                  </a:lnTo>
                  <a:cubicBezTo>
                    <a:pt x="682022" y="642483"/>
                    <a:pt x="626141" y="698363"/>
                    <a:pt x="557562" y="698363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2045320" y="5938496"/>
            <a:ext cx="1296360" cy="1327422"/>
            <a:chOff x="0" y="0"/>
            <a:chExt cx="682021" cy="69836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82022" cy="698363"/>
            </a:xfrm>
            <a:custGeom>
              <a:avLst/>
              <a:gdLst/>
              <a:ahLst/>
              <a:cxnLst/>
              <a:rect l="l" t="t" r="r" b="b"/>
              <a:pathLst>
                <a:path w="682022" h="698363">
                  <a:moveTo>
                    <a:pt x="557561" y="698363"/>
                  </a:moveTo>
                  <a:lnTo>
                    <a:pt x="124460" y="698363"/>
                  </a:lnTo>
                  <a:cubicBezTo>
                    <a:pt x="55880" y="698363"/>
                    <a:pt x="0" y="642483"/>
                    <a:pt x="0" y="5739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7562" y="0"/>
                  </a:lnTo>
                  <a:cubicBezTo>
                    <a:pt x="626141" y="0"/>
                    <a:pt x="682022" y="55880"/>
                    <a:pt x="682022" y="124460"/>
                  </a:cubicBezTo>
                  <a:lnTo>
                    <a:pt x="682022" y="573903"/>
                  </a:lnTo>
                  <a:cubicBezTo>
                    <a:pt x="682022" y="642483"/>
                    <a:pt x="626141" y="698363"/>
                    <a:pt x="557562" y="698363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514485" y="671330"/>
            <a:ext cx="7544335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C15841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C15841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C15841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  <a:p>
            <a:pPr algn="l">
              <a:lnSpc>
                <a:spcPts val="1891"/>
              </a:lnSpc>
            </a:pPr>
            <a:endParaRPr lang="en-US" sz="2199" spc="-65" dirty="0">
              <a:solidFill>
                <a:srgbClr val="C15841"/>
              </a:solidFill>
              <a:latin typeface="Nunito Sans Semi-Bold"/>
              <a:ea typeface="Nunito Sans Semi-Bold"/>
              <a:cs typeface="Nunito Sans Semi-Bold"/>
              <a:sym typeface="Nunito Sans Semi-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122972" y="2785267"/>
            <a:ext cx="929647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Database Objects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22972" y="2206654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endParaRPr lang="en-US" sz="1800" spc="179" dirty="0">
              <a:solidFill>
                <a:srgbClr val="FFF9F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122972" y="4537744"/>
            <a:ext cx="1296360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 dirty="0">
                <a:solidFill>
                  <a:srgbClr val="F8F4F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045320" y="4537744"/>
            <a:ext cx="1296360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 dirty="0">
                <a:solidFill>
                  <a:srgbClr val="F8F4F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123325" y="6264399"/>
            <a:ext cx="1296360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 dirty="0">
                <a:solidFill>
                  <a:srgbClr val="F8F4F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045673" y="6264399"/>
            <a:ext cx="1296360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 dirty="0">
                <a:solidFill>
                  <a:srgbClr val="F8F4F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123678" y="7808595"/>
            <a:ext cx="1296360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 dirty="0">
                <a:solidFill>
                  <a:srgbClr val="F8F4F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03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045320" y="7808595"/>
            <a:ext cx="1296360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 dirty="0">
                <a:solidFill>
                  <a:srgbClr val="F8F4F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06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843028" y="4771695"/>
            <a:ext cx="2925314" cy="350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altLang="zh-HK" sz="3600" b="1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Tables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763377" y="4771695"/>
            <a:ext cx="2925314" cy="350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HK" sz="3600" b="1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Functions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843028" y="6479073"/>
            <a:ext cx="2925314" cy="350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altLang="zh-HK" sz="3600" b="1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Triggers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763377" y="6479073"/>
            <a:ext cx="2925314" cy="350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altLang="zh-HK" sz="3600" b="1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Events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843028" y="8073195"/>
            <a:ext cx="2925314" cy="350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altLang="zh-HK" sz="3600" b="1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Views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3763377" y="8073195"/>
            <a:ext cx="2925314" cy="350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3600" b="1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Queries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DB26A5-0348-50EC-9F14-34E64B98516A}"/>
              </a:ext>
            </a:extLst>
          </p:cNvPr>
          <p:cNvSpPr txBox="1"/>
          <p:nvPr/>
        </p:nvSpPr>
        <p:spPr>
          <a:xfrm>
            <a:off x="7087113" y="2231230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COMMON TYPES</a:t>
            </a:r>
          </a:p>
        </p:txBody>
      </p:sp>
      <p:sp>
        <p:nvSpPr>
          <p:cNvPr id="26" name="Slide Number Placeholder 7">
            <a:extLst>
              <a:ext uri="{FF2B5EF4-FFF2-40B4-BE49-F238E27FC236}">
                <a16:creationId xmlns:a16="http://schemas.microsoft.com/office/drawing/2014/main" id="{BA69A5D6-00A0-9255-136D-83EB8795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6224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4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0D7C129-B51F-F98F-F67D-9948AB0477B6}"/>
              </a:ext>
            </a:extLst>
          </p:cNvPr>
          <p:cNvGrpSpPr/>
          <p:nvPr/>
        </p:nvGrpSpPr>
        <p:grpSpPr>
          <a:xfrm>
            <a:off x="0" y="5905438"/>
            <a:ext cx="18288000" cy="6727046"/>
            <a:chOff x="0" y="0"/>
            <a:chExt cx="6622243" cy="2435922"/>
          </a:xfrm>
          <a:solidFill>
            <a:schemeClr val="accent5"/>
          </a:solidFill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9F386782-A44E-6892-9201-47B93BB64033}"/>
                </a:ext>
              </a:extLst>
            </p:cNvPr>
            <p:cNvSpPr/>
            <p:nvPr/>
          </p:nvSpPr>
          <p:spPr>
            <a:xfrm>
              <a:off x="0" y="0"/>
              <a:ext cx="6622244" cy="2435922"/>
            </a:xfrm>
            <a:custGeom>
              <a:avLst/>
              <a:gdLst/>
              <a:ahLst/>
              <a:cxnLst/>
              <a:rect l="l" t="t" r="r" b="b"/>
              <a:pathLst>
                <a:path w="6622244" h="2435922">
                  <a:moveTo>
                    <a:pt x="6497783" y="2435922"/>
                  </a:moveTo>
                  <a:lnTo>
                    <a:pt x="124460" y="2435922"/>
                  </a:lnTo>
                  <a:cubicBezTo>
                    <a:pt x="55880" y="2435922"/>
                    <a:pt x="0" y="2380042"/>
                    <a:pt x="0" y="23114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2311462"/>
                  </a:lnTo>
                  <a:cubicBezTo>
                    <a:pt x="6622244" y="2380042"/>
                    <a:pt x="6566364" y="2435922"/>
                    <a:pt x="6497784" y="2435922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0" y="-282272"/>
            <a:ext cx="18288000" cy="6727046"/>
            <a:chOff x="0" y="0"/>
            <a:chExt cx="6622243" cy="24359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22244" cy="2435922"/>
            </a:xfrm>
            <a:custGeom>
              <a:avLst/>
              <a:gdLst/>
              <a:ahLst/>
              <a:cxnLst/>
              <a:rect l="l" t="t" r="r" b="b"/>
              <a:pathLst>
                <a:path w="6622244" h="2435922">
                  <a:moveTo>
                    <a:pt x="6497783" y="2435922"/>
                  </a:moveTo>
                  <a:lnTo>
                    <a:pt x="124460" y="2435922"/>
                  </a:lnTo>
                  <a:cubicBezTo>
                    <a:pt x="55880" y="2435922"/>
                    <a:pt x="0" y="2380042"/>
                    <a:pt x="0" y="23114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2311462"/>
                  </a:lnTo>
                  <a:cubicBezTo>
                    <a:pt x="6622244" y="2380042"/>
                    <a:pt x="6566364" y="2435922"/>
                    <a:pt x="6497784" y="2435922"/>
                  </a:cubicBezTo>
                  <a:close/>
                </a:path>
              </a:pathLst>
            </a:custGeom>
            <a:solidFill>
              <a:srgbClr val="E9EF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30950" y="4653385"/>
            <a:ext cx="15586457" cy="5281802"/>
            <a:chOff x="0" y="0"/>
            <a:chExt cx="5300834" cy="34967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00834" cy="3496797"/>
            </a:xfrm>
            <a:custGeom>
              <a:avLst/>
              <a:gdLst/>
              <a:ahLst/>
              <a:cxnLst/>
              <a:rect l="l" t="t" r="r" b="b"/>
              <a:pathLst>
                <a:path w="5300834" h="3496797">
                  <a:moveTo>
                    <a:pt x="5176374" y="3496796"/>
                  </a:moveTo>
                  <a:lnTo>
                    <a:pt x="124460" y="3496796"/>
                  </a:lnTo>
                  <a:cubicBezTo>
                    <a:pt x="55880" y="3496796"/>
                    <a:pt x="0" y="3440916"/>
                    <a:pt x="0" y="33723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76374" y="0"/>
                  </a:lnTo>
                  <a:cubicBezTo>
                    <a:pt x="5244953" y="0"/>
                    <a:pt x="5300834" y="55880"/>
                    <a:pt x="5300834" y="124460"/>
                  </a:cubicBezTo>
                  <a:lnTo>
                    <a:pt x="5300834" y="3372336"/>
                  </a:lnTo>
                  <a:cubicBezTo>
                    <a:pt x="5300834" y="3440916"/>
                    <a:pt x="5244953" y="3496797"/>
                    <a:pt x="5176374" y="3496797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14485" y="671330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CF4D77CD-BC5C-37DF-82A6-DEBD70BD72B7}"/>
              </a:ext>
            </a:extLst>
          </p:cNvPr>
          <p:cNvGrpSpPr/>
          <p:nvPr/>
        </p:nvGrpSpPr>
        <p:grpSpPr>
          <a:xfrm>
            <a:off x="1086807" y="1258682"/>
            <a:ext cx="2810622" cy="462711"/>
            <a:chOff x="0" y="0"/>
            <a:chExt cx="4936702" cy="812726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4D75CA2-81E1-1D9E-6B93-84596D080DF3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D466D51-ED88-AB38-E5E6-4C7F053AC0EA}"/>
              </a:ext>
            </a:extLst>
          </p:cNvPr>
          <p:cNvSpPr txBox="1"/>
          <p:nvPr/>
        </p:nvSpPr>
        <p:spPr>
          <a:xfrm>
            <a:off x="1086807" y="1335733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BEA49-D614-C53C-9D37-E0E4C0F5DE22}"/>
              </a:ext>
            </a:extLst>
          </p:cNvPr>
          <p:cNvSpPr txBox="1"/>
          <p:nvPr/>
        </p:nvSpPr>
        <p:spPr>
          <a:xfrm>
            <a:off x="1205752" y="2011801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 Querying the Database - SELECT</a:t>
            </a:r>
            <a:endParaRPr lang="zh-HK" altLang="en-US" sz="6000" dirty="0">
              <a:latin typeface="DM Serif Display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463617-5762-3AE1-27AB-D97F34893C57}"/>
              </a:ext>
            </a:extLst>
          </p:cNvPr>
          <p:cNvSpPr txBox="1"/>
          <p:nvPr/>
        </p:nvSpPr>
        <p:spPr>
          <a:xfrm>
            <a:off x="2045753" y="4757976"/>
            <a:ext cx="14956849" cy="5086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dirty="0">
                <a:latin typeface="Nunito Sans" pitchFamily="2" charset="0"/>
              </a:rPr>
              <a:t>The SELECT command has the following syntax:</a:t>
            </a:r>
            <a:endParaRPr lang="en-US" altLang="zh-HK" sz="3200" dirty="0">
              <a:latin typeface="Nunito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HK" sz="3200" b="1" dirty="0">
                <a:latin typeface="Nunito Sans" pitchFamily="2" charset="0"/>
              </a:rPr>
              <a:t>	</a:t>
            </a:r>
            <a:r>
              <a:rPr lang="en-US" altLang="zh-HK" sz="2800" b="1" dirty="0">
                <a:latin typeface="Nunito Sans" pitchFamily="2" charset="0"/>
              </a:rPr>
              <a:t>SELECT</a:t>
            </a:r>
            <a:r>
              <a:rPr lang="en-US" altLang="zh-HK" sz="2800" dirty="0">
                <a:latin typeface="Nunito Sans" pitchFamily="2" charset="0"/>
              </a:rPr>
              <a:t> field1, </a:t>
            </a:r>
            <a:r>
              <a:rPr lang="en-US" altLang="zh-HK" sz="2800" dirty="0" err="1">
                <a:latin typeface="Nunito Sans" pitchFamily="2" charset="0"/>
              </a:rPr>
              <a:t>function_name</a:t>
            </a:r>
            <a:r>
              <a:rPr lang="en-US" altLang="zh-HK" sz="2800" dirty="0">
                <a:latin typeface="Nunito Sans" pitchFamily="2" charset="0"/>
              </a:rPr>
              <a:t>(field2),... </a:t>
            </a:r>
            <a:r>
              <a:rPr lang="en-US" altLang="zh-HK" sz="2800" dirty="0" err="1">
                <a:latin typeface="Nunito Sans" pitchFamily="2" charset="0"/>
              </a:rPr>
              <a:t>fieldN</a:t>
            </a:r>
            <a:r>
              <a:rPr lang="en-US" altLang="zh-HK" sz="2800" dirty="0">
                <a:latin typeface="Nunito Sans" pitchFamily="2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HK" sz="2800" b="1" dirty="0">
                <a:latin typeface="Nunito Sans" pitchFamily="2" charset="0"/>
              </a:rPr>
              <a:t>	FROM</a:t>
            </a:r>
            <a:r>
              <a:rPr lang="en-US" altLang="zh-HK" sz="2800" dirty="0">
                <a:latin typeface="Nunito Sans" pitchFamily="2" charset="0"/>
              </a:rPr>
              <a:t> table_name1, table_name2...  </a:t>
            </a:r>
          </a:p>
          <a:p>
            <a:pPr>
              <a:lnSpc>
                <a:spcPct val="150000"/>
              </a:lnSpc>
            </a:pPr>
            <a:r>
              <a:rPr lang="en-US" altLang="zh-HK" sz="2800" dirty="0">
                <a:latin typeface="Nunito Sans" pitchFamily="2" charset="0"/>
              </a:rPr>
              <a:t>	[</a:t>
            </a:r>
            <a:r>
              <a:rPr lang="en-US" altLang="zh-HK" sz="2800" b="1" dirty="0">
                <a:latin typeface="Nunito Sans" pitchFamily="2" charset="0"/>
              </a:rPr>
              <a:t>WHERE</a:t>
            </a:r>
            <a:r>
              <a:rPr lang="en-US" altLang="zh-HK" sz="2800" dirty="0">
                <a:latin typeface="Nunito Sans" pitchFamily="2" charset="0"/>
              </a:rPr>
              <a:t> condition]  </a:t>
            </a:r>
          </a:p>
          <a:p>
            <a:pPr>
              <a:lnSpc>
                <a:spcPct val="150000"/>
              </a:lnSpc>
            </a:pPr>
            <a:r>
              <a:rPr lang="en-US" altLang="zh-HK" sz="2800" dirty="0">
                <a:latin typeface="Nunito Sans" pitchFamily="2" charset="0"/>
              </a:rPr>
              <a:t>	[</a:t>
            </a:r>
            <a:r>
              <a:rPr lang="en-US" altLang="zh-HK" sz="2800" b="1" dirty="0">
                <a:latin typeface="Nunito Sans" pitchFamily="2" charset="0"/>
              </a:rPr>
              <a:t>GROUP</a:t>
            </a:r>
            <a:r>
              <a:rPr lang="en-US" altLang="zh-HK" sz="2800" dirty="0">
                <a:latin typeface="Nunito Sans" pitchFamily="2" charset="0"/>
              </a:rPr>
              <a:t> BY field1, field2]  </a:t>
            </a:r>
          </a:p>
          <a:p>
            <a:pPr>
              <a:lnSpc>
                <a:spcPct val="150000"/>
              </a:lnSpc>
            </a:pPr>
            <a:r>
              <a:rPr lang="en-US" altLang="zh-HK" sz="2800" dirty="0">
                <a:latin typeface="Nunito Sans" pitchFamily="2" charset="0"/>
              </a:rPr>
              <a:t>	[</a:t>
            </a:r>
            <a:r>
              <a:rPr lang="en-US" altLang="zh-HK" sz="2800" b="1" dirty="0">
                <a:latin typeface="Nunito Sans" pitchFamily="2" charset="0"/>
              </a:rPr>
              <a:t>HAVING</a:t>
            </a:r>
            <a:r>
              <a:rPr lang="en-US" altLang="zh-HK" sz="2800" dirty="0">
                <a:latin typeface="Nunito Sans" pitchFamily="2" charset="0"/>
              </a:rPr>
              <a:t> condition]   </a:t>
            </a:r>
          </a:p>
          <a:p>
            <a:pPr>
              <a:lnSpc>
                <a:spcPct val="150000"/>
              </a:lnSpc>
            </a:pPr>
            <a:r>
              <a:rPr lang="en-US" altLang="zh-HK" sz="2800" dirty="0">
                <a:latin typeface="Nunito Sans" pitchFamily="2" charset="0"/>
              </a:rPr>
              <a:t>	[</a:t>
            </a:r>
            <a:r>
              <a:rPr lang="en-US" altLang="zh-HK" sz="2800" b="1" dirty="0">
                <a:latin typeface="Nunito Sans" pitchFamily="2" charset="0"/>
              </a:rPr>
              <a:t>ORDER BY </a:t>
            </a:r>
            <a:r>
              <a:rPr lang="en-US" altLang="zh-HK" sz="2800" dirty="0">
                <a:latin typeface="Nunito Sans" pitchFamily="2" charset="0"/>
              </a:rPr>
              <a:t>field1, field2]  </a:t>
            </a:r>
          </a:p>
          <a:p>
            <a:pPr>
              <a:lnSpc>
                <a:spcPct val="150000"/>
              </a:lnSpc>
            </a:pPr>
            <a:r>
              <a:rPr lang="en-US" altLang="zh-HK" sz="2800" dirty="0">
                <a:latin typeface="Nunito Sans" pitchFamily="2" charset="0"/>
              </a:rPr>
              <a:t>	[</a:t>
            </a:r>
            <a:r>
              <a:rPr lang="en-US" altLang="zh-HK" sz="2800" b="1" dirty="0">
                <a:latin typeface="Nunito Sans" pitchFamily="2" charset="0"/>
              </a:rPr>
              <a:t>OFFSET</a:t>
            </a:r>
            <a:r>
              <a:rPr lang="en-US" altLang="zh-HK" sz="2800" dirty="0">
                <a:latin typeface="Nunito Sans" pitchFamily="2" charset="0"/>
              </a:rPr>
              <a:t> M ][</a:t>
            </a:r>
            <a:r>
              <a:rPr lang="en-US" altLang="zh-HK" sz="2800" b="1" dirty="0">
                <a:latin typeface="Nunito Sans" pitchFamily="2" charset="0"/>
              </a:rPr>
              <a:t>LIMIT</a:t>
            </a:r>
            <a:r>
              <a:rPr lang="en-US" altLang="zh-HK" sz="2800" dirty="0">
                <a:latin typeface="Nunito Sans" pitchFamily="2" charset="0"/>
              </a:rPr>
              <a:t> N];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450FA1-86FB-47F6-04CD-2E466913292A}"/>
              </a:ext>
            </a:extLst>
          </p:cNvPr>
          <p:cNvSpPr txBox="1"/>
          <p:nvPr/>
        </p:nvSpPr>
        <p:spPr>
          <a:xfrm>
            <a:off x="1730951" y="3208141"/>
            <a:ext cx="161950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The most common, important and complex task is to query a database for a subset of data that meets your needs - with the SELECT command. </a:t>
            </a:r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14D6ADCA-592D-560D-3654-E717F631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83808" y="571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Nunito Sans Semi-Bold" panose="02010600030101010101" charset="0"/>
              </a:rPr>
              <a:pPr/>
              <a:t>5</a:t>
            </a:fld>
            <a:endParaRPr lang="en-US" sz="2200" dirty="0">
              <a:latin typeface="Nunito Sans Semi-Bold" panose="02010600030101010101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699" y="1644325"/>
            <a:ext cx="159346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SELECT statement - Parameter Explanation 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6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EE9D69-68FD-5036-7F7C-7A7635133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5985"/>
              </p:ext>
            </p:extLst>
          </p:nvPr>
        </p:nvGraphicFramePr>
        <p:xfrm>
          <a:off x="1324697" y="2987338"/>
          <a:ext cx="16074068" cy="557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768">
                  <a:extLst>
                    <a:ext uri="{9D8B030D-6E8A-4147-A177-3AD203B41FA5}">
                      <a16:colId xmlns:a16="http://schemas.microsoft.com/office/drawing/2014/main" val="358026191"/>
                    </a:ext>
                  </a:extLst>
                </a:gridCol>
                <a:gridCol w="12306300">
                  <a:extLst>
                    <a:ext uri="{9D8B030D-6E8A-4147-A177-3AD203B41FA5}">
                      <a16:colId xmlns:a16="http://schemas.microsoft.com/office/drawing/2014/main" val="357903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Parameter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975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Field_name</a:t>
                      </a: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Specifies columns to return; Use *  to returns all columns.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5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Table_name</a:t>
                      </a: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Names the tables to fetch data from.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65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WHERE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Optional; filters records based on conditions.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337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GROUP BY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Optional; groups records by specified columns.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212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HAVING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Optional; filters groups created by GROUP BY based on conditions.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98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ORDER BY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Optional; sorts records in the result set.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68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OFFSET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Optional; specifies the starting row (default is 0).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58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LIMIT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Sans" pitchFamily="2" charset="0"/>
                          <a:ea typeface="新細明體" panose="02020500000000000000" pitchFamily="18" charset="-120"/>
                        </a:rPr>
                        <a:t>Optional; limits the number of records returned.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20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MySQL SELECT Statement Example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EFA698-4EB2-2744-A4B9-001B556F9849}"/>
              </a:ext>
            </a:extLst>
          </p:cNvPr>
          <p:cNvSpPr txBox="1"/>
          <p:nvPr/>
        </p:nvSpPr>
        <p:spPr>
          <a:xfrm>
            <a:off x="1064260" y="2854168"/>
            <a:ext cx="1619504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b="1" dirty="0">
                <a:latin typeface="Nunito Sans" pitchFamily="2" charset="0"/>
              </a:rPr>
              <a:t>-- List all the rows of the specified columns </a:t>
            </a:r>
          </a:p>
          <a:p>
            <a:r>
              <a:rPr lang="en-US" altLang="zh-HK" sz="3200" dirty="0">
                <a:latin typeface="Nunito Sans" pitchFamily="2" charset="0"/>
              </a:rPr>
              <a:t>SELECT column1Name, column2Name, ... FROM </a:t>
            </a:r>
            <a:r>
              <a:rPr lang="en-US" altLang="zh-HK" sz="3200" dirty="0" err="1">
                <a:latin typeface="Nunito Sans" pitchFamily="2" charset="0"/>
              </a:rPr>
              <a:t>tableName</a:t>
            </a:r>
            <a:r>
              <a:rPr lang="en-US" altLang="zh-HK" sz="3200" dirty="0">
                <a:latin typeface="Nunito Sans" pitchFamily="2" charset="0"/>
              </a:rPr>
              <a:t>;</a:t>
            </a:r>
          </a:p>
          <a:p>
            <a:endParaRPr lang="en-US" altLang="zh-HK" sz="3200" dirty="0">
              <a:latin typeface="Nunito Sans" pitchFamily="2" charset="0"/>
            </a:endParaRPr>
          </a:p>
          <a:p>
            <a:r>
              <a:rPr lang="en-US" altLang="zh-HK" sz="3200" b="1" dirty="0">
                <a:latin typeface="Nunito Sans" pitchFamily="2" charset="0"/>
              </a:rPr>
              <a:t>-- Alias a column in SELECT Statement</a:t>
            </a:r>
          </a:p>
          <a:p>
            <a:r>
              <a:rPr lang="en-US" altLang="zh-HK" sz="3200" dirty="0">
                <a:latin typeface="Nunito Sans" pitchFamily="2" charset="0"/>
              </a:rPr>
              <a:t>SELECT </a:t>
            </a:r>
            <a:r>
              <a:rPr lang="en-US" altLang="zh-HK" sz="3200" dirty="0" err="1">
                <a:latin typeface="Nunito Sans" pitchFamily="2" charset="0"/>
              </a:rPr>
              <a:t>column_name</a:t>
            </a:r>
            <a:r>
              <a:rPr lang="en-US" altLang="zh-HK" sz="3200" dirty="0">
                <a:latin typeface="Nunito Sans" pitchFamily="2" charset="0"/>
              </a:rPr>
              <a:t> AS </a:t>
            </a:r>
            <a:r>
              <a:rPr lang="en-US" altLang="zh-HK" sz="3200" dirty="0" err="1">
                <a:latin typeface="Nunito Sans" pitchFamily="2" charset="0"/>
              </a:rPr>
              <a:t>alias_name</a:t>
            </a:r>
            <a:r>
              <a:rPr lang="en-US" altLang="zh-HK" sz="3200" dirty="0">
                <a:latin typeface="Nunito Sans" pitchFamily="2" charset="0"/>
              </a:rPr>
              <a:t> FROM </a:t>
            </a:r>
            <a:r>
              <a:rPr lang="en-US" altLang="zh-HK" sz="3200" dirty="0" err="1">
                <a:latin typeface="Nunito Sans" pitchFamily="2" charset="0"/>
              </a:rPr>
              <a:t>tableName</a:t>
            </a:r>
            <a:r>
              <a:rPr lang="en-US" altLang="zh-HK" sz="3200" dirty="0">
                <a:latin typeface="Nunito Sans" pitchFamily="2" charset="0"/>
              </a:rPr>
              <a:t>;</a:t>
            </a:r>
          </a:p>
          <a:p>
            <a:r>
              <a:rPr lang="en-US" altLang="zh-HK" sz="3200" dirty="0">
                <a:latin typeface="Nunito Sans" pitchFamily="2" charset="0"/>
              </a:rPr>
              <a:t> </a:t>
            </a:r>
          </a:p>
          <a:p>
            <a:r>
              <a:rPr lang="en-US" altLang="zh-HK" sz="3200" b="1" dirty="0">
                <a:latin typeface="Nunito Sans" pitchFamily="2" charset="0"/>
              </a:rPr>
              <a:t>-- List all the rows of ALL columns, * is a wildcard denoting all columns </a:t>
            </a:r>
          </a:p>
          <a:p>
            <a:r>
              <a:rPr lang="en-US" altLang="zh-HK" sz="3200" dirty="0">
                <a:latin typeface="Nunito Sans" pitchFamily="2" charset="0"/>
              </a:rPr>
              <a:t>SELECT * FROM </a:t>
            </a:r>
            <a:r>
              <a:rPr lang="en-US" altLang="zh-HK" sz="3200" dirty="0" err="1">
                <a:latin typeface="Nunito Sans" pitchFamily="2" charset="0"/>
              </a:rPr>
              <a:t>tableName</a:t>
            </a:r>
            <a:r>
              <a:rPr lang="en-US" altLang="zh-HK" sz="3200" dirty="0">
                <a:latin typeface="Nunito Sans" pitchFamily="2" charset="0"/>
              </a:rPr>
              <a:t>;</a:t>
            </a:r>
          </a:p>
          <a:p>
            <a:endParaRPr lang="en-US" altLang="zh-HK" sz="3200" dirty="0">
              <a:latin typeface="Nunito Sans" pitchFamily="2" charset="0"/>
            </a:endParaRPr>
          </a:p>
          <a:p>
            <a:r>
              <a:rPr lang="en-US" altLang="zh-HK" sz="3200" b="1" dirty="0">
                <a:latin typeface="Nunito Sans" pitchFamily="2" charset="0"/>
              </a:rPr>
              <a:t>-- List rows that meet the specified criteria in WHERE clause </a:t>
            </a:r>
          </a:p>
          <a:p>
            <a:r>
              <a:rPr lang="en-US" altLang="zh-HK" sz="3200" dirty="0">
                <a:latin typeface="Nunito Sans" pitchFamily="2" charset="0"/>
              </a:rPr>
              <a:t>SELECT * FROM </a:t>
            </a:r>
            <a:r>
              <a:rPr lang="en-US" altLang="zh-HK" sz="3200" dirty="0" err="1">
                <a:latin typeface="Nunito Sans" pitchFamily="2" charset="0"/>
              </a:rPr>
              <a:t>tableName</a:t>
            </a:r>
            <a:r>
              <a:rPr lang="en-US" altLang="zh-HK" sz="3200" dirty="0">
                <a:latin typeface="Nunito Sans" pitchFamily="2" charset="0"/>
              </a:rPr>
              <a:t> WHERE criteria ;</a:t>
            </a:r>
          </a:p>
        </p:txBody>
      </p: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7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4799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906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 Querying the Database - SELECT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EFA698-4EB2-2744-A4B9-001B556F9849}"/>
              </a:ext>
            </a:extLst>
          </p:cNvPr>
          <p:cNvSpPr txBox="1"/>
          <p:nvPr/>
        </p:nvSpPr>
        <p:spPr>
          <a:xfrm>
            <a:off x="1550045" y="2796194"/>
            <a:ext cx="59235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SELECT * FROM EMPLOYEE; </a:t>
            </a:r>
          </a:p>
        </p:txBody>
      </p: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8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608B3-8CD6-2667-8F5E-4616350C97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758" b="-1"/>
          <a:stretch/>
        </p:blipFill>
        <p:spPr>
          <a:xfrm>
            <a:off x="1550045" y="3499494"/>
            <a:ext cx="13106400" cy="59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8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3068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SQL - WHERE Clause</a:t>
            </a:r>
            <a:endParaRPr lang="zh-HK" altLang="en-US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EFA698-4EB2-2744-A4B9-001B556F9849}"/>
              </a:ext>
            </a:extLst>
          </p:cNvPr>
          <p:cNvSpPr txBox="1"/>
          <p:nvPr/>
        </p:nvSpPr>
        <p:spPr>
          <a:xfrm>
            <a:off x="1122369" y="5177434"/>
            <a:ext cx="59896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>
                <a:latin typeface="Nunito Sans" pitchFamily="2" charset="0"/>
              </a:rPr>
              <a:t>2. Selects employees working at the theme park with the code 'FR1001'.</a:t>
            </a:r>
          </a:p>
        </p:txBody>
      </p: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9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EB1833-E380-BC3C-A101-D572D8BDB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611257"/>
            <a:ext cx="10363200" cy="6655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36864DF-0033-38AB-12E6-23E742517506}"/>
              </a:ext>
            </a:extLst>
          </p:cNvPr>
          <p:cNvSpPr/>
          <p:nvPr/>
        </p:nvSpPr>
        <p:spPr>
          <a:xfrm>
            <a:off x="7091742" y="5316963"/>
            <a:ext cx="2132480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1E438-8FB1-1677-4A31-86AB4E9FCD86}"/>
              </a:ext>
            </a:extLst>
          </p:cNvPr>
          <p:cNvSpPr txBox="1"/>
          <p:nvPr/>
        </p:nvSpPr>
        <p:spPr>
          <a:xfrm>
            <a:off x="1102049" y="3722095"/>
            <a:ext cx="59896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>
                <a:latin typeface="Nunito Sans" pitchFamily="2" charset="0"/>
              </a:rPr>
              <a:t>1. Specifies the columns to be displayed in the result.</a:t>
            </a:r>
            <a:endParaRPr lang="zh-HK" altLang="en-US" sz="3600" dirty="0">
              <a:latin typeface="Nunito Sans" pitchFamily="2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67862F-4910-ED41-9A1E-491BB40A569E}"/>
              </a:ext>
            </a:extLst>
          </p:cNvPr>
          <p:cNvSpPr/>
          <p:nvPr/>
        </p:nvSpPr>
        <p:spPr>
          <a:xfrm>
            <a:off x="7091742" y="3883878"/>
            <a:ext cx="2437280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319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16818</TotalTime>
  <Words>2710</Words>
  <PresentationFormat>Custom</PresentationFormat>
  <Paragraphs>403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PMingLiU</vt:lpstr>
      <vt:lpstr>Nunito Sans Semi-Bold</vt:lpstr>
      <vt:lpstr>Arial</vt:lpstr>
      <vt:lpstr>Nunito Sans</vt:lpstr>
      <vt:lpstr>Calibri</vt:lpstr>
      <vt:lpstr>Arial Narrow</vt:lpstr>
      <vt:lpstr>DM Serif Display</vt:lpstr>
      <vt:lpstr>Times New Roman</vt:lpstr>
      <vt:lpstr>MS PGothic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2024-09-21T20:03:01Z</dcterms:modified>
  <dc:identifier>DAGLXG8P97w</dc:identifier>
</cp:coreProperties>
</file>