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352" r:id="rId2"/>
    <p:sldId id="345" r:id="rId3"/>
    <p:sldId id="346" r:id="rId4"/>
    <p:sldId id="331" r:id="rId5"/>
    <p:sldId id="383" r:id="rId6"/>
    <p:sldId id="369" r:id="rId7"/>
    <p:sldId id="376" r:id="rId8"/>
    <p:sldId id="370" r:id="rId9"/>
    <p:sldId id="367" r:id="rId10"/>
    <p:sldId id="372" r:id="rId11"/>
    <p:sldId id="371" r:id="rId12"/>
    <p:sldId id="374" r:id="rId13"/>
    <p:sldId id="375" r:id="rId14"/>
    <p:sldId id="373" r:id="rId15"/>
    <p:sldId id="377" r:id="rId16"/>
    <p:sldId id="368" r:id="rId17"/>
    <p:sldId id="379" r:id="rId18"/>
    <p:sldId id="380" r:id="rId19"/>
    <p:sldId id="381" r:id="rId20"/>
    <p:sldId id="382" r:id="rId21"/>
    <p:sldId id="388" r:id="rId22"/>
    <p:sldId id="392" r:id="rId23"/>
    <p:sldId id="386" r:id="rId24"/>
    <p:sldId id="385" r:id="rId25"/>
    <p:sldId id="389" r:id="rId26"/>
    <p:sldId id="393" r:id="rId27"/>
    <p:sldId id="391" r:id="rId28"/>
    <p:sldId id="390" r:id="rId29"/>
    <p:sldId id="395" r:id="rId30"/>
    <p:sldId id="384" r:id="rId31"/>
    <p:sldId id="394" r:id="rId32"/>
    <p:sldId id="351" r:id="rId33"/>
  </p:sldIdLst>
  <p:sldSz cx="18288000" cy="10287000"/>
  <p:notesSz cx="6858000" cy="9144000"/>
  <p:embeddedFontLst>
    <p:embeddedFont>
      <p:font typeface="DM Serif Display" pitchFamily="2" charset="0"/>
      <p:regular r:id="rId35"/>
      <p:italic r:id="rId36"/>
    </p:embeddedFont>
    <p:embeddedFont>
      <p:font typeface="Nunito Sans" pitchFamily="2" charset="0"/>
      <p:regular r:id="rId37"/>
      <p:bold r:id="rId38"/>
      <p:italic r:id="rId39"/>
      <p:boldItalic r:id="rId40"/>
    </p:embeddedFont>
    <p:embeddedFont>
      <p:font typeface="Nunito Sans Semi-Bold" panose="02010600030101010101"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4" autoAdjust="0"/>
    <p:restoredTop sz="94404" autoAdjust="0"/>
  </p:normalViewPr>
  <p:slideViewPr>
    <p:cSldViewPr>
      <p:cViewPr varScale="1">
        <p:scale>
          <a:sx n="43" d="100"/>
          <a:sy n="43" d="100"/>
        </p:scale>
        <p:origin x="10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9EE8-A913-4EB5-9E21-A8AA9C9B589D}" type="datetimeFigureOut">
              <a:rPr lang="zh-HK" altLang="en-US" smtClean="0"/>
              <a:t>22/9/2024</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CC238-5823-43C1-BD7F-0B0E605BE292}" type="slidenum">
              <a:rPr lang="zh-HK" altLang="en-US" smtClean="0"/>
              <a:t>‹#›</a:t>
            </a:fld>
            <a:endParaRPr lang="zh-HK" altLang="en-US"/>
          </a:p>
        </p:txBody>
      </p:sp>
    </p:spTree>
    <p:extLst>
      <p:ext uri="{BB962C8B-B14F-4D97-AF65-F5344CB8AC3E}">
        <p14:creationId xmlns:p14="http://schemas.microsoft.com/office/powerpoint/2010/main" val="29060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a:t>
            </a:fld>
            <a:endParaRPr lang="zh-HK" altLang="en-US"/>
          </a:p>
        </p:txBody>
      </p:sp>
    </p:spTree>
    <p:extLst>
      <p:ext uri="{BB962C8B-B14F-4D97-AF65-F5344CB8AC3E}">
        <p14:creationId xmlns:p14="http://schemas.microsoft.com/office/powerpoint/2010/main" val="239150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4</a:t>
            </a:fld>
            <a:endParaRPr lang="zh-HK" altLang="en-US"/>
          </a:p>
        </p:txBody>
      </p:sp>
    </p:spTree>
    <p:extLst>
      <p:ext uri="{BB962C8B-B14F-4D97-AF65-F5344CB8AC3E}">
        <p14:creationId xmlns:p14="http://schemas.microsoft.com/office/powerpoint/2010/main" val="7024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dev.mysql.com/doc/refman/8.4/en/stored-objects-security.html"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function-optimization.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function-optimization.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create-event.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create-event.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create-view.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ev.mysql.com/doc/refman/8.4/en/create-view.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DFA9F4E-3330-41C3-8DD8-B95D8FBC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1028700" y="8795589"/>
            <a:ext cx="6972299" cy="462711"/>
            <a:chOff x="0" y="0"/>
            <a:chExt cx="9289071" cy="812726"/>
          </a:xfrm>
        </p:grpSpPr>
        <p:sp>
          <p:nvSpPr>
            <p:cNvPr id="4" name="Freeform 4"/>
            <p:cNvSpPr/>
            <p:nvPr/>
          </p:nvSpPr>
          <p:spPr>
            <a:xfrm>
              <a:off x="0" y="0"/>
              <a:ext cx="9289072" cy="812726"/>
            </a:xfrm>
            <a:custGeom>
              <a:avLst/>
              <a:gdLst/>
              <a:ahLst/>
              <a:cxnLst/>
              <a:rect l="l" t="t" r="r" b="b"/>
              <a:pathLst>
                <a:path w="9289072" h="812726">
                  <a:moveTo>
                    <a:pt x="9164611" y="812726"/>
                  </a:moveTo>
                  <a:lnTo>
                    <a:pt x="124460" y="812726"/>
                  </a:lnTo>
                  <a:cubicBezTo>
                    <a:pt x="55880" y="812726"/>
                    <a:pt x="0" y="756846"/>
                    <a:pt x="0" y="688266"/>
                  </a:cubicBezTo>
                  <a:lnTo>
                    <a:pt x="0" y="124460"/>
                  </a:lnTo>
                  <a:cubicBezTo>
                    <a:pt x="0" y="55880"/>
                    <a:pt x="55880" y="0"/>
                    <a:pt x="124460" y="0"/>
                  </a:cubicBezTo>
                  <a:lnTo>
                    <a:pt x="9164611" y="0"/>
                  </a:lnTo>
                  <a:cubicBezTo>
                    <a:pt x="9233191" y="0"/>
                    <a:pt x="9289072" y="55880"/>
                    <a:pt x="9289072" y="124460"/>
                  </a:cubicBezTo>
                  <a:lnTo>
                    <a:pt x="9289072" y="688266"/>
                  </a:lnTo>
                  <a:cubicBezTo>
                    <a:pt x="9289072" y="756846"/>
                    <a:pt x="9233191" y="812726"/>
                    <a:pt x="9164611" y="812726"/>
                  </a:cubicBezTo>
                  <a:close/>
                </a:path>
              </a:pathLst>
            </a:custGeom>
            <a:solidFill>
              <a:srgbClr val="C15841"/>
            </a:solidFill>
          </p:spPr>
        </p:sp>
      </p:grpSp>
      <p:sp>
        <p:nvSpPr>
          <p:cNvPr id="8" name="AutoShape 8"/>
          <p:cNvSpPr/>
          <p:nvPr/>
        </p:nvSpPr>
        <p:spPr>
          <a:xfrm rot="-5400000">
            <a:off x="-960437" y="6420641"/>
            <a:ext cx="4054474" cy="0"/>
          </a:xfrm>
          <a:prstGeom prst="line">
            <a:avLst/>
          </a:prstGeom>
          <a:ln w="76200" cap="flat">
            <a:solidFill>
              <a:srgbClr val="C15841"/>
            </a:solidFill>
            <a:prstDash val="solid"/>
            <a:headEnd type="none" w="sm" len="sm"/>
            <a:tailEnd type="none" w="sm" len="sm"/>
          </a:ln>
        </p:spPr>
      </p:sp>
      <p:sp>
        <p:nvSpPr>
          <p:cNvPr id="9" name="Freeform 9"/>
          <p:cNvSpPr/>
          <p:nvPr/>
        </p:nvSpPr>
        <p:spPr>
          <a:xfrm>
            <a:off x="13486695" y="249599"/>
            <a:ext cx="4570506" cy="1261460"/>
          </a:xfrm>
          <a:custGeom>
            <a:avLst/>
            <a:gdLst/>
            <a:ahLst/>
            <a:cxnLst/>
            <a:rect l="l" t="t" r="r" b="b"/>
            <a:pathLst>
              <a:path w="4570506" h="1261460">
                <a:moveTo>
                  <a:pt x="0" y="0"/>
                </a:moveTo>
                <a:lnTo>
                  <a:pt x="4570506" y="0"/>
                </a:lnTo>
                <a:lnTo>
                  <a:pt x="4570506" y="1261460"/>
                </a:lnTo>
                <a:lnTo>
                  <a:pt x="0" y="1261460"/>
                </a:lnTo>
                <a:lnTo>
                  <a:pt x="0" y="0"/>
                </a:lnTo>
                <a:close/>
              </a:path>
            </a:pathLst>
          </a:custGeom>
          <a:blipFill>
            <a:blip r:embed="rId4">
              <a:extLst>
                <a:ext uri="{28A0092B-C50C-407E-A947-70E740481C1C}">
                  <a14:useLocalDpi xmlns:a14="http://schemas.microsoft.com/office/drawing/2010/main" val="0"/>
                </a:ext>
              </a:extLst>
            </a:blip>
            <a:stretch>
              <a:fillRect/>
            </a:stretch>
          </a:blipFill>
        </p:spPr>
      </p:sp>
      <p:sp>
        <p:nvSpPr>
          <p:cNvPr id="10" name="TextBox 10"/>
          <p:cNvSpPr txBox="1"/>
          <p:nvPr/>
        </p:nvSpPr>
        <p:spPr>
          <a:xfrm>
            <a:off x="1405156" y="4622004"/>
            <a:ext cx="14977843" cy="3902607"/>
          </a:xfrm>
          <a:prstGeom prst="rect">
            <a:avLst/>
          </a:prstGeom>
        </p:spPr>
        <p:txBody>
          <a:bodyPr wrap="square" lIns="0" tIns="0" rIns="0" bIns="0" rtlCol="0" anchor="t">
            <a:spAutoFit/>
          </a:bodyPr>
          <a:lstStyle/>
          <a:p>
            <a:pPr algn="l">
              <a:lnSpc>
                <a:spcPts val="9999"/>
              </a:lnSpc>
            </a:pPr>
            <a:r>
              <a:rPr lang="en-US" sz="9999" dirty="0">
                <a:solidFill>
                  <a:schemeClr val="bg1"/>
                </a:solidFill>
                <a:latin typeface="DM Serif Display"/>
                <a:ea typeface="DM Serif Display"/>
                <a:cs typeface="DM Serif Display"/>
                <a:sym typeface="DM Serif Display"/>
              </a:rPr>
              <a:t>Managing </a:t>
            </a:r>
          </a:p>
          <a:p>
            <a:pPr algn="l">
              <a:lnSpc>
                <a:spcPts val="9999"/>
              </a:lnSpc>
            </a:pPr>
            <a:r>
              <a:rPr lang="en-US" sz="9999" dirty="0">
                <a:solidFill>
                  <a:schemeClr val="bg1"/>
                </a:solidFill>
                <a:latin typeface="DM Serif Display"/>
                <a:ea typeface="DM Serif Display"/>
                <a:cs typeface="DM Serif Display"/>
                <a:sym typeface="DM Serif Display"/>
              </a:rPr>
              <a:t>Database </a:t>
            </a:r>
            <a:r>
              <a:rPr lang="en-US" sz="9999" dirty="0" err="1">
                <a:solidFill>
                  <a:schemeClr val="bg1"/>
                </a:solidFill>
                <a:latin typeface="DM Serif Display"/>
                <a:ea typeface="DM Serif Display"/>
                <a:cs typeface="DM Serif Display"/>
                <a:sym typeface="DM Serif Display"/>
              </a:rPr>
              <a:t>Ojects</a:t>
            </a:r>
            <a:endParaRPr lang="en-US" sz="9999" dirty="0">
              <a:solidFill>
                <a:schemeClr val="bg1"/>
              </a:solidFill>
              <a:latin typeface="DM Serif Display"/>
              <a:ea typeface="DM Serif Display"/>
              <a:cs typeface="DM Serif Display"/>
              <a:sym typeface="DM Serif Display"/>
            </a:endParaRPr>
          </a:p>
          <a:p>
            <a:pPr algn="l">
              <a:lnSpc>
                <a:spcPts val="9999"/>
              </a:lnSpc>
            </a:pPr>
            <a:r>
              <a:rPr lang="en-US" sz="9999" dirty="0">
                <a:solidFill>
                  <a:schemeClr val="bg1"/>
                </a:solidFill>
                <a:latin typeface="DM Serif Display"/>
                <a:ea typeface="DM Serif Display"/>
                <a:cs typeface="DM Serif Display"/>
                <a:sym typeface="DM Serif Display"/>
              </a:rPr>
              <a:t>with </a:t>
            </a:r>
            <a:r>
              <a:rPr lang="en-US" sz="9999" dirty="0" err="1">
                <a:solidFill>
                  <a:schemeClr val="bg1"/>
                </a:solidFill>
                <a:latin typeface="DM Serif Display"/>
                <a:ea typeface="DM Serif Display"/>
                <a:cs typeface="DM Serif Display"/>
                <a:sym typeface="DM Serif Display"/>
              </a:rPr>
              <a:t>Navicat</a:t>
            </a:r>
            <a:endParaRPr lang="en-US" sz="9999" dirty="0">
              <a:solidFill>
                <a:schemeClr val="bg1"/>
              </a:solidFill>
              <a:latin typeface="DM Serif Display"/>
              <a:ea typeface="DM Serif Display"/>
              <a:cs typeface="DM Serif Display"/>
              <a:sym typeface="DM Serif Display"/>
            </a:endParaRPr>
          </a:p>
        </p:txBody>
      </p:sp>
      <p:sp>
        <p:nvSpPr>
          <p:cNvPr id="11" name="TextBox 11"/>
          <p:cNvSpPr txBox="1"/>
          <p:nvPr/>
        </p:nvSpPr>
        <p:spPr>
          <a:xfrm>
            <a:off x="1028700" y="8872639"/>
            <a:ext cx="6972300" cy="300082"/>
          </a:xfrm>
          <a:prstGeom prst="rect">
            <a:avLst/>
          </a:prstGeom>
        </p:spPr>
        <p:txBody>
          <a:bodyPr wrap="square"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r>
              <a:rPr lang="en-US" sz="1800" spc="179" dirty="0">
                <a:solidFill>
                  <a:srgbClr val="FFF9F4"/>
                </a:solidFill>
                <a:latin typeface="Nunito Sans"/>
                <a:ea typeface="Nunito Sans"/>
                <a:cs typeface="Nunito Sans"/>
                <a:sym typeface="Nunito Sans"/>
              </a:rPr>
              <a:t> Certified Database Administrator - Associate </a:t>
            </a:r>
          </a:p>
        </p:txBody>
      </p:sp>
    </p:spTree>
    <p:extLst>
      <p:ext uri="{BB962C8B-B14F-4D97-AF65-F5344CB8AC3E}">
        <p14:creationId xmlns:p14="http://schemas.microsoft.com/office/powerpoint/2010/main" val="2377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View Builder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5C22E91D-085D-BDFF-6C3A-FC0DC556CE6E}"/>
              </a:ext>
            </a:extLst>
          </p:cNvPr>
          <p:cNvPicPr>
            <a:picLocks noChangeAspect="1"/>
          </p:cNvPicPr>
          <p:nvPr/>
        </p:nvPicPr>
        <p:blipFill>
          <a:blip r:embed="rId4"/>
          <a:stretch>
            <a:fillRect/>
          </a:stretch>
        </p:blipFill>
        <p:spPr>
          <a:xfrm>
            <a:off x="4724400" y="3278506"/>
            <a:ext cx="9686925" cy="5095875"/>
          </a:xfrm>
          <a:prstGeom prst="rect">
            <a:avLst/>
          </a:prstGeom>
        </p:spPr>
      </p:pic>
      <p:sp>
        <p:nvSpPr>
          <p:cNvPr id="12" name="TextBox 11">
            <a:extLst>
              <a:ext uri="{FF2B5EF4-FFF2-40B4-BE49-F238E27FC236}">
                <a16:creationId xmlns:a16="http://schemas.microsoft.com/office/drawing/2014/main" id="{D63F17B3-9BF6-AEC7-2106-EEC4BFFE99C8}"/>
              </a:ext>
            </a:extLst>
          </p:cNvPr>
          <p:cNvSpPr txBox="1"/>
          <p:nvPr/>
        </p:nvSpPr>
        <p:spPr>
          <a:xfrm>
            <a:off x="14935200" y="4076700"/>
            <a:ext cx="2514600" cy="646331"/>
          </a:xfrm>
          <a:prstGeom prst="rect">
            <a:avLst/>
          </a:prstGeom>
          <a:noFill/>
        </p:spPr>
        <p:txBody>
          <a:bodyPr wrap="square">
            <a:spAutoFit/>
          </a:bodyPr>
          <a:lstStyle/>
          <a:p>
            <a:r>
              <a:rPr lang="en-US" altLang="zh-HK" sz="3600" b="1" i="0" dirty="0">
                <a:effectLst/>
                <a:highlight>
                  <a:srgbClr val="FFFFFF"/>
                </a:highlight>
                <a:latin typeface="Nunito Sans" pitchFamily="2" charset="0"/>
              </a:rPr>
              <a:t>SQL</a:t>
            </a:r>
            <a:r>
              <a:rPr lang="en-US" altLang="zh-HK" sz="3600" b="0" i="0" dirty="0">
                <a:effectLst/>
                <a:highlight>
                  <a:srgbClr val="FFFFFF"/>
                </a:highlight>
                <a:latin typeface="Nunito Sans" pitchFamily="2" charset="0"/>
              </a:rPr>
              <a:t> pane</a:t>
            </a:r>
            <a:endParaRPr lang="zh-HK" altLang="en-US" sz="3600" dirty="0">
              <a:latin typeface="Nunito Sans" pitchFamily="2" charset="0"/>
            </a:endParaRPr>
          </a:p>
        </p:txBody>
      </p:sp>
      <p:sp>
        <p:nvSpPr>
          <p:cNvPr id="26" name="TextBox 25">
            <a:extLst>
              <a:ext uri="{FF2B5EF4-FFF2-40B4-BE49-F238E27FC236}">
                <a16:creationId xmlns:a16="http://schemas.microsoft.com/office/drawing/2014/main" id="{0BB8EFA8-FC9B-8E98-F3CE-18DAA37CC4EA}"/>
              </a:ext>
            </a:extLst>
          </p:cNvPr>
          <p:cNvSpPr txBox="1"/>
          <p:nvPr/>
        </p:nvSpPr>
        <p:spPr>
          <a:xfrm>
            <a:off x="7448550" y="8546246"/>
            <a:ext cx="2933700" cy="646331"/>
          </a:xfrm>
          <a:prstGeom prst="rect">
            <a:avLst/>
          </a:prstGeom>
          <a:noFill/>
        </p:spPr>
        <p:txBody>
          <a:bodyPr wrap="square">
            <a:spAutoFit/>
          </a:bodyPr>
          <a:lstStyle/>
          <a:p>
            <a:r>
              <a:rPr lang="en-US" altLang="zh-HK" sz="3600" b="1" i="0" dirty="0">
                <a:effectLst/>
                <a:highlight>
                  <a:srgbClr val="FFFFFF"/>
                </a:highlight>
                <a:latin typeface="Nunito Sans" pitchFamily="2" charset="0"/>
              </a:rPr>
              <a:t>Criteria </a:t>
            </a:r>
            <a:r>
              <a:rPr lang="en-US" altLang="zh-HK" sz="3600" i="0" dirty="0">
                <a:effectLst/>
                <a:highlight>
                  <a:srgbClr val="FFFFFF"/>
                </a:highlight>
                <a:latin typeface="Nunito Sans" pitchFamily="2" charset="0"/>
              </a:rPr>
              <a:t>pane</a:t>
            </a:r>
          </a:p>
        </p:txBody>
      </p:sp>
      <p:sp>
        <p:nvSpPr>
          <p:cNvPr id="30" name="TextBox 29">
            <a:extLst>
              <a:ext uri="{FF2B5EF4-FFF2-40B4-BE49-F238E27FC236}">
                <a16:creationId xmlns:a16="http://schemas.microsoft.com/office/drawing/2014/main" id="{88B347A9-5766-6753-33BC-ABCC6B9EF105}"/>
              </a:ext>
            </a:extLst>
          </p:cNvPr>
          <p:cNvSpPr txBox="1"/>
          <p:nvPr/>
        </p:nvSpPr>
        <p:spPr>
          <a:xfrm>
            <a:off x="7810500" y="2742461"/>
            <a:ext cx="2209800" cy="646331"/>
          </a:xfrm>
          <a:prstGeom prst="rect">
            <a:avLst/>
          </a:prstGeom>
          <a:noFill/>
        </p:spPr>
        <p:txBody>
          <a:bodyPr wrap="square">
            <a:spAutoFit/>
          </a:bodyPr>
          <a:lstStyle/>
          <a:p>
            <a:r>
              <a:rPr lang="en-US" altLang="zh-HK" sz="3600" b="1" dirty="0">
                <a:latin typeface="Nunito Sans" pitchFamily="2" charset="0"/>
              </a:rPr>
              <a:t>Diagram</a:t>
            </a:r>
            <a:endParaRPr lang="zh-HK" altLang="en-US" sz="3600" b="1" dirty="0">
              <a:latin typeface="Nunito Sans" pitchFamily="2" charset="0"/>
            </a:endParaRPr>
          </a:p>
        </p:txBody>
      </p:sp>
      <p:sp>
        <p:nvSpPr>
          <p:cNvPr id="31" name="TextBox 30">
            <a:extLst>
              <a:ext uri="{FF2B5EF4-FFF2-40B4-BE49-F238E27FC236}">
                <a16:creationId xmlns:a16="http://schemas.microsoft.com/office/drawing/2014/main" id="{4CD9E8BC-F619-4F7A-5344-17F2D571A017}"/>
              </a:ext>
            </a:extLst>
          </p:cNvPr>
          <p:cNvSpPr txBox="1"/>
          <p:nvPr/>
        </p:nvSpPr>
        <p:spPr>
          <a:xfrm>
            <a:off x="1528763" y="4700395"/>
            <a:ext cx="2933700" cy="646331"/>
          </a:xfrm>
          <a:prstGeom prst="rect">
            <a:avLst/>
          </a:prstGeom>
          <a:noFill/>
        </p:spPr>
        <p:txBody>
          <a:bodyPr wrap="square">
            <a:spAutoFit/>
          </a:bodyPr>
          <a:lstStyle/>
          <a:p>
            <a:r>
              <a:rPr lang="en-US" altLang="zh-HK" sz="3600" b="1" i="0" dirty="0">
                <a:effectLst/>
                <a:highlight>
                  <a:srgbClr val="FFFFFF"/>
                </a:highlight>
                <a:latin typeface="Nunito Sans" pitchFamily="2" charset="0"/>
              </a:rPr>
              <a:t>Object </a:t>
            </a:r>
            <a:r>
              <a:rPr lang="en-US" altLang="zh-HK" sz="3600" i="0" dirty="0">
                <a:effectLst/>
                <a:highlight>
                  <a:srgbClr val="FFFFFF"/>
                </a:highlight>
                <a:latin typeface="Nunito Sans" pitchFamily="2" charset="0"/>
              </a:rPr>
              <a:t>pane</a:t>
            </a:r>
          </a:p>
        </p:txBody>
      </p:sp>
    </p:spTree>
    <p:extLst>
      <p:ext uri="{BB962C8B-B14F-4D97-AF65-F5344CB8AC3E}">
        <p14:creationId xmlns:p14="http://schemas.microsoft.com/office/powerpoint/2010/main" val="111509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Create a MySQL with </a:t>
            </a:r>
            <a:r>
              <a:rPr lang="en-US" altLang="zh-HK" sz="6000" dirty="0" err="1">
                <a:latin typeface="DM Serif Display" pitchFamily="2" charset="0"/>
              </a:rPr>
              <a:t>Navicat</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998445" y="4535151"/>
            <a:ext cx="7772400" cy="1754326"/>
          </a:xfrm>
          <a:prstGeom prst="rect">
            <a:avLst/>
          </a:prstGeom>
          <a:noFill/>
        </p:spPr>
        <p:txBody>
          <a:bodyPr wrap="square">
            <a:spAutoFit/>
          </a:bodyPr>
          <a:lstStyle/>
          <a:p>
            <a:pPr marL="742950" indent="-742950">
              <a:buFont typeface="+mj-lt"/>
              <a:buAutoNum type="arabicPeriod"/>
            </a:pPr>
            <a:r>
              <a:rPr lang="en-US" altLang="zh-HK" sz="3600" dirty="0">
                <a:latin typeface="Nunito Sans" pitchFamily="2" charset="0"/>
              </a:rPr>
              <a:t>Enter the query statement</a:t>
            </a:r>
          </a:p>
          <a:p>
            <a:pPr marL="742950" indent="-742950">
              <a:buFont typeface="+mj-lt"/>
              <a:buAutoNum type="arabicPeriod"/>
            </a:pPr>
            <a:r>
              <a:rPr lang="en-US" altLang="zh-HK" sz="3600" dirty="0">
                <a:latin typeface="Nunito Sans" pitchFamily="2" charset="0"/>
              </a:rPr>
              <a:t>Click preview button to see the results</a:t>
            </a:r>
            <a:endParaRPr lang="en-US" altLang="zh-HK" sz="2800" dirty="0">
              <a:latin typeface="Nunito Sans" pitchFamily="2" charset="0"/>
            </a:endParaRPr>
          </a:p>
        </p:txBody>
      </p:sp>
      <p:pic>
        <p:nvPicPr>
          <p:cNvPr id="9" name="Picture 8">
            <a:extLst>
              <a:ext uri="{FF2B5EF4-FFF2-40B4-BE49-F238E27FC236}">
                <a16:creationId xmlns:a16="http://schemas.microsoft.com/office/drawing/2014/main" id="{2F16597B-3FA1-0A86-1039-124871A00A3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536207" y="2930827"/>
            <a:ext cx="7997245" cy="6337843"/>
          </a:xfrm>
          <a:prstGeom prst="rect">
            <a:avLst/>
          </a:prstGeom>
        </p:spPr>
      </p:pic>
      <p:sp>
        <p:nvSpPr>
          <p:cNvPr id="10" name="Arrow: Right 9">
            <a:extLst>
              <a:ext uri="{FF2B5EF4-FFF2-40B4-BE49-F238E27FC236}">
                <a16:creationId xmlns:a16="http://schemas.microsoft.com/office/drawing/2014/main" id="{99059830-9342-3840-4A0D-10E55CE258EB}"/>
              </a:ext>
            </a:extLst>
          </p:cNvPr>
          <p:cNvSpPr/>
          <p:nvPr/>
        </p:nvSpPr>
        <p:spPr>
          <a:xfrm>
            <a:off x="7467600" y="4535151"/>
            <a:ext cx="2438400" cy="608349"/>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8080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E750B9-3040-74E5-8262-F210208F9122}"/>
              </a:ext>
            </a:extLst>
          </p:cNvPr>
          <p:cNvPicPr>
            <a:picLocks noChangeAspect="1"/>
          </p:cNvPicPr>
          <p:nvPr/>
        </p:nvPicPr>
        <p:blipFill>
          <a:blip r:embed="rId2"/>
          <a:stretch>
            <a:fillRect/>
          </a:stretch>
        </p:blipFill>
        <p:spPr>
          <a:xfrm>
            <a:off x="6934200" y="4076700"/>
            <a:ext cx="10688388" cy="4394577"/>
          </a:xfrm>
          <a:prstGeom prst="rect">
            <a:avLst/>
          </a:prstGeom>
        </p:spPr>
      </p:pic>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Create a MySQL with </a:t>
            </a:r>
            <a:r>
              <a:rPr lang="en-US" altLang="zh-HK" sz="6000" dirty="0" err="1">
                <a:latin typeface="DM Serif Display" pitchFamily="2" charset="0"/>
              </a:rPr>
              <a:t>Navicat</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324697" y="3071560"/>
            <a:ext cx="12506316" cy="584775"/>
          </a:xfrm>
          <a:prstGeom prst="rect">
            <a:avLst/>
          </a:prstGeom>
          <a:noFill/>
        </p:spPr>
        <p:txBody>
          <a:bodyPr wrap="square">
            <a:spAutoFit/>
          </a:bodyPr>
          <a:lstStyle/>
          <a:p>
            <a:r>
              <a:rPr lang="en-US" altLang="zh-HK" sz="3200" dirty="0">
                <a:latin typeface="Nunito Sans" pitchFamily="2" charset="0"/>
              </a:rPr>
              <a:t>The SQL Preview shows the generated CREATE VIEW statement</a:t>
            </a:r>
          </a:p>
        </p:txBody>
      </p:sp>
      <p:sp>
        <p:nvSpPr>
          <p:cNvPr id="12" name="TextBox 11">
            <a:extLst>
              <a:ext uri="{FF2B5EF4-FFF2-40B4-BE49-F238E27FC236}">
                <a16:creationId xmlns:a16="http://schemas.microsoft.com/office/drawing/2014/main" id="{1AD0CD42-0AE1-59FE-76E0-2EB120212489}"/>
              </a:ext>
            </a:extLst>
          </p:cNvPr>
          <p:cNvSpPr txBox="1"/>
          <p:nvPr/>
        </p:nvSpPr>
        <p:spPr>
          <a:xfrm>
            <a:off x="1239095" y="4285419"/>
            <a:ext cx="4953000" cy="1077218"/>
          </a:xfrm>
          <a:prstGeom prst="rect">
            <a:avLst/>
          </a:prstGeom>
          <a:noFill/>
        </p:spPr>
        <p:txBody>
          <a:bodyPr wrap="square">
            <a:spAutoFit/>
          </a:bodyPr>
          <a:lstStyle/>
          <a:p>
            <a:pPr algn="just"/>
            <a:r>
              <a:rPr lang="en-US" altLang="zh-HK" sz="3200" dirty="0">
                <a:latin typeface="Nunito Sans" pitchFamily="2" charset="0"/>
              </a:rPr>
              <a:t>The new view is named `Untitled` until we save it. </a:t>
            </a:r>
            <a:endParaRPr lang="zh-HK" altLang="en-US" sz="3200" dirty="0">
              <a:latin typeface="Nunito Sans" pitchFamily="2" charset="0"/>
            </a:endParaRPr>
          </a:p>
        </p:txBody>
      </p:sp>
    </p:spTree>
    <p:extLst>
      <p:ext uri="{BB962C8B-B14F-4D97-AF65-F5344CB8AC3E}">
        <p14:creationId xmlns:p14="http://schemas.microsoft.com/office/powerpoint/2010/main" val="202687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572500" cy="1015663"/>
          </a:xfrm>
          <a:prstGeom prst="rect">
            <a:avLst/>
          </a:prstGeom>
          <a:noFill/>
        </p:spPr>
        <p:txBody>
          <a:bodyPr wrap="square">
            <a:spAutoFit/>
          </a:bodyPr>
          <a:lstStyle/>
          <a:p>
            <a:r>
              <a:rPr lang="en-US" altLang="zh-HK" sz="6000" dirty="0">
                <a:latin typeface="DM Serif Display" pitchFamily="2" charset="0"/>
              </a:rPr>
              <a:t>Manage Views in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6" y="3207049"/>
            <a:ext cx="7949453" cy="1077218"/>
          </a:xfrm>
          <a:prstGeom prst="rect">
            <a:avLst/>
          </a:prstGeom>
          <a:noFill/>
        </p:spPr>
        <p:txBody>
          <a:bodyPr wrap="square">
            <a:spAutoFit/>
          </a:bodyPr>
          <a:lstStyle/>
          <a:p>
            <a:r>
              <a:rPr lang="en-US" altLang="zh-HK" sz="3200" dirty="0">
                <a:latin typeface="Nunito Sans" pitchFamily="2" charset="0"/>
              </a:rPr>
              <a:t>All views can be found in the navigation pane on the left-hand side.</a:t>
            </a:r>
          </a:p>
        </p:txBody>
      </p:sp>
      <p:pic>
        <p:nvPicPr>
          <p:cNvPr id="9" name="Picture 8">
            <a:extLst>
              <a:ext uri="{FF2B5EF4-FFF2-40B4-BE49-F238E27FC236}">
                <a16:creationId xmlns:a16="http://schemas.microsoft.com/office/drawing/2014/main" id="{5A7E3D3A-D282-173F-FD55-4530B0019FDB}"/>
              </a:ext>
            </a:extLst>
          </p:cNvPr>
          <p:cNvPicPr>
            <a:picLocks noChangeAspect="1"/>
          </p:cNvPicPr>
          <p:nvPr/>
        </p:nvPicPr>
        <p:blipFill rotWithShape="1">
          <a:blip r:embed="rId4">
            <a:extLst>
              <a:ext uri="{28A0092B-C50C-407E-A947-70E740481C1C}">
                <a14:useLocalDpi xmlns:a14="http://schemas.microsoft.com/office/drawing/2010/main" val="0"/>
              </a:ext>
            </a:extLst>
          </a:blip>
          <a:srcRect t="1688"/>
          <a:stretch/>
        </p:blipFill>
        <p:spPr>
          <a:xfrm>
            <a:off x="9144000" y="3207049"/>
            <a:ext cx="8695315" cy="6093809"/>
          </a:xfrm>
          <a:prstGeom prst="rect">
            <a:avLst/>
          </a:prstGeom>
        </p:spPr>
      </p:pic>
      <p:sp>
        <p:nvSpPr>
          <p:cNvPr id="10" name="TextBox 9">
            <a:extLst>
              <a:ext uri="{FF2B5EF4-FFF2-40B4-BE49-F238E27FC236}">
                <a16:creationId xmlns:a16="http://schemas.microsoft.com/office/drawing/2014/main" id="{2EB99C8F-428C-2DA8-0A18-E626E273D617}"/>
              </a:ext>
            </a:extLst>
          </p:cNvPr>
          <p:cNvSpPr txBox="1"/>
          <p:nvPr/>
        </p:nvSpPr>
        <p:spPr>
          <a:xfrm>
            <a:off x="1224803" y="4887164"/>
            <a:ext cx="7233397" cy="2062103"/>
          </a:xfrm>
          <a:prstGeom prst="rect">
            <a:avLst/>
          </a:prstGeom>
          <a:noFill/>
        </p:spPr>
        <p:txBody>
          <a:bodyPr wrap="square">
            <a:spAutoFit/>
          </a:bodyPr>
          <a:lstStyle/>
          <a:p>
            <a:pPr marL="457200" indent="-457200">
              <a:buFont typeface="Arial" panose="020B0604020202020204" pitchFamily="34" charset="0"/>
              <a:buChar char="•"/>
            </a:pPr>
            <a:r>
              <a:rPr lang="en-US" altLang="zh-HK" sz="3200" dirty="0">
                <a:latin typeface="Nunito Sans" pitchFamily="2" charset="0"/>
              </a:rPr>
              <a:t>To modify the definition of view, </a:t>
            </a:r>
          </a:p>
          <a:p>
            <a:r>
              <a:rPr lang="en-US" altLang="zh-HK" sz="3200" dirty="0">
                <a:latin typeface="Nunito Sans" pitchFamily="2" charset="0"/>
              </a:rPr>
              <a:t>     click `Design view` </a:t>
            </a:r>
          </a:p>
          <a:p>
            <a:endParaRPr lang="en-US" altLang="zh-HK" sz="3200" dirty="0">
              <a:latin typeface="Nunito Sans" pitchFamily="2" charset="0"/>
            </a:endParaRPr>
          </a:p>
          <a:p>
            <a:endParaRPr lang="en-US" altLang="zh-HK" sz="3200" dirty="0">
              <a:latin typeface="Nunito Sans" pitchFamily="2" charset="0"/>
            </a:endParaRPr>
          </a:p>
        </p:txBody>
      </p:sp>
    </p:spTree>
    <p:extLst>
      <p:ext uri="{BB962C8B-B14F-4D97-AF65-F5344CB8AC3E}">
        <p14:creationId xmlns:p14="http://schemas.microsoft.com/office/powerpoint/2010/main" val="206236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Advanced Setting for the view</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2F16597B-3FA1-0A86-1039-124871A00A3A}"/>
              </a:ext>
            </a:extLst>
          </p:cNvPr>
          <p:cNvPicPr>
            <a:picLocks noChangeAspect="1"/>
          </p:cNvPicPr>
          <p:nvPr/>
        </p:nvPicPr>
        <p:blipFill rotWithShape="1">
          <a:blip r:embed="rId4">
            <a:extLst>
              <a:ext uri="{28A0092B-C50C-407E-A947-70E740481C1C}">
                <a14:useLocalDpi xmlns:a14="http://schemas.microsoft.com/office/drawing/2010/main" val="0"/>
              </a:ext>
            </a:extLst>
          </a:blip>
          <a:srcRect r="12505" b="13363"/>
          <a:stretch/>
        </p:blipFill>
        <p:spPr>
          <a:xfrm>
            <a:off x="1146755" y="4058459"/>
            <a:ext cx="7463846" cy="3392212"/>
          </a:xfrm>
          <a:prstGeom prst="rect">
            <a:avLst/>
          </a:prstGeom>
        </p:spPr>
      </p:pic>
      <p:sp>
        <p:nvSpPr>
          <p:cNvPr id="11" name="TextBox 10">
            <a:extLst>
              <a:ext uri="{FF2B5EF4-FFF2-40B4-BE49-F238E27FC236}">
                <a16:creationId xmlns:a16="http://schemas.microsoft.com/office/drawing/2014/main" id="{7D772ACD-44F6-474F-D780-BE9FA3A29E92}"/>
              </a:ext>
            </a:extLst>
          </p:cNvPr>
          <p:cNvSpPr txBox="1"/>
          <p:nvPr/>
        </p:nvSpPr>
        <p:spPr>
          <a:xfrm>
            <a:off x="1086809" y="3229049"/>
            <a:ext cx="9144000" cy="584775"/>
          </a:xfrm>
          <a:prstGeom prst="rect">
            <a:avLst/>
          </a:prstGeom>
          <a:noFill/>
        </p:spPr>
        <p:txBody>
          <a:bodyPr wrap="square">
            <a:spAutoFit/>
          </a:bodyPr>
          <a:lstStyle/>
          <a:p>
            <a:r>
              <a:rPr lang="en-US" altLang="zh-HK" sz="3200" dirty="0">
                <a:latin typeface="Nunito Sans" pitchFamily="2" charset="0"/>
              </a:rPr>
              <a:t>The Advanced tab contains additional options:</a:t>
            </a:r>
            <a:endParaRPr lang="zh-HK" altLang="en-US" sz="3200" dirty="0">
              <a:latin typeface="Nunito Sans" pitchFamily="2" charset="0"/>
            </a:endParaRPr>
          </a:p>
        </p:txBody>
      </p:sp>
      <p:sp>
        <p:nvSpPr>
          <p:cNvPr id="13" name="TextBox 12">
            <a:extLst>
              <a:ext uri="{FF2B5EF4-FFF2-40B4-BE49-F238E27FC236}">
                <a16:creationId xmlns:a16="http://schemas.microsoft.com/office/drawing/2014/main" id="{6AC269A4-AB67-E6A0-5B8F-20E49AE112A0}"/>
              </a:ext>
            </a:extLst>
          </p:cNvPr>
          <p:cNvSpPr txBox="1"/>
          <p:nvPr/>
        </p:nvSpPr>
        <p:spPr>
          <a:xfrm>
            <a:off x="9144000" y="5838139"/>
            <a:ext cx="8610600" cy="523220"/>
          </a:xfrm>
          <a:prstGeom prst="rect">
            <a:avLst/>
          </a:prstGeom>
          <a:noFill/>
        </p:spPr>
        <p:txBody>
          <a:bodyPr wrap="square">
            <a:spAutoFit/>
          </a:bodyPr>
          <a:lstStyle/>
          <a:p>
            <a:r>
              <a:rPr lang="en-US" altLang="zh-HK" sz="2800" dirty="0">
                <a:latin typeface="Nunito Sans" pitchFamily="2" charset="0"/>
              </a:rPr>
              <a:t>The default object definer is the user who creates it.</a:t>
            </a:r>
            <a:endParaRPr lang="zh-HK" altLang="en-US" sz="2800" dirty="0">
              <a:latin typeface="Nunito Sans" pitchFamily="2" charset="0"/>
            </a:endParaRPr>
          </a:p>
        </p:txBody>
      </p:sp>
      <p:sp>
        <p:nvSpPr>
          <p:cNvPr id="27" name="TextBox 26">
            <a:extLst>
              <a:ext uri="{FF2B5EF4-FFF2-40B4-BE49-F238E27FC236}">
                <a16:creationId xmlns:a16="http://schemas.microsoft.com/office/drawing/2014/main" id="{4EB6AB95-51A7-4284-6FEC-E096E6F9EF8C}"/>
              </a:ext>
            </a:extLst>
          </p:cNvPr>
          <p:cNvSpPr txBox="1"/>
          <p:nvPr/>
        </p:nvSpPr>
        <p:spPr>
          <a:xfrm>
            <a:off x="1146755" y="8897625"/>
            <a:ext cx="9144000" cy="369332"/>
          </a:xfrm>
          <a:prstGeom prst="rect">
            <a:avLst/>
          </a:prstGeom>
          <a:noFill/>
        </p:spPr>
        <p:txBody>
          <a:bodyPr wrap="square">
            <a:spAutoFit/>
          </a:bodyPr>
          <a:lstStyle/>
          <a:p>
            <a:r>
              <a:rPr lang="en-US" altLang="zh-HK" dirty="0">
                <a:hlinkClick r:id="rId5"/>
              </a:rPr>
              <a:t>MySQL :: MySQL 8.4 Reference Manual :: 27.6 Stored Object Access Control</a:t>
            </a:r>
            <a:endParaRPr lang="zh-HK" altLang="en-US" dirty="0"/>
          </a:p>
        </p:txBody>
      </p:sp>
      <p:sp>
        <p:nvSpPr>
          <p:cNvPr id="28" name="TextBox 27">
            <a:extLst>
              <a:ext uri="{FF2B5EF4-FFF2-40B4-BE49-F238E27FC236}">
                <a16:creationId xmlns:a16="http://schemas.microsoft.com/office/drawing/2014/main" id="{1E48237A-1816-A07D-E629-A43E7C82F3C8}"/>
              </a:ext>
            </a:extLst>
          </p:cNvPr>
          <p:cNvSpPr txBox="1"/>
          <p:nvPr/>
        </p:nvSpPr>
        <p:spPr>
          <a:xfrm>
            <a:off x="9144000" y="6344244"/>
            <a:ext cx="8610600" cy="523220"/>
          </a:xfrm>
          <a:prstGeom prst="rect">
            <a:avLst/>
          </a:prstGeom>
          <a:noFill/>
        </p:spPr>
        <p:txBody>
          <a:bodyPr wrap="square">
            <a:spAutoFit/>
          </a:bodyPr>
          <a:lstStyle/>
          <a:p>
            <a:r>
              <a:rPr lang="en-US" altLang="zh-HK" sz="2800" dirty="0">
                <a:latin typeface="Nunito Sans" pitchFamily="2" charset="0"/>
              </a:rPr>
              <a:t>The default object definer is the user who creates it.</a:t>
            </a:r>
            <a:endParaRPr lang="zh-HK" altLang="en-US" sz="2800" dirty="0">
              <a:latin typeface="Nunito Sans" pitchFamily="2" charset="0"/>
            </a:endParaRPr>
          </a:p>
        </p:txBody>
      </p:sp>
    </p:spTree>
    <p:extLst>
      <p:ext uri="{BB962C8B-B14F-4D97-AF65-F5344CB8AC3E}">
        <p14:creationId xmlns:p14="http://schemas.microsoft.com/office/powerpoint/2010/main" val="2598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0" y="4653385"/>
            <a:ext cx="15586457" cy="5281802"/>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 OBJECT</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3906500" cy="1015663"/>
          </a:xfrm>
          <a:prstGeom prst="rect">
            <a:avLst/>
          </a:prstGeom>
          <a:noFill/>
        </p:spPr>
        <p:txBody>
          <a:bodyPr wrap="square">
            <a:spAutoFit/>
          </a:bodyPr>
          <a:lstStyle/>
          <a:p>
            <a:r>
              <a:rPr lang="en-US" altLang="zh-HK" sz="6000" dirty="0">
                <a:latin typeface="DM Serif Display" pitchFamily="2" charset="0"/>
              </a:rPr>
              <a:t>User-Defined Functions</a:t>
            </a:r>
            <a:endParaRPr lang="zh-HK" altLang="en-US" sz="60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15</a:t>
            </a:fld>
            <a:endParaRPr lang="en-US" sz="2200" dirty="0">
              <a:latin typeface="Nunito Sans Semi-Bold" panose="02010600030101010101" charset="0"/>
            </a:endParaRPr>
          </a:p>
        </p:txBody>
      </p:sp>
      <p:sp>
        <p:nvSpPr>
          <p:cNvPr id="10" name="TextBox 9">
            <a:extLst>
              <a:ext uri="{FF2B5EF4-FFF2-40B4-BE49-F238E27FC236}">
                <a16:creationId xmlns:a16="http://schemas.microsoft.com/office/drawing/2014/main" id="{6FEC98F9-D10D-BEA1-431A-23850E4B472B}"/>
              </a:ext>
            </a:extLst>
          </p:cNvPr>
          <p:cNvSpPr txBox="1"/>
          <p:nvPr/>
        </p:nvSpPr>
        <p:spPr>
          <a:xfrm>
            <a:off x="1730951" y="3208141"/>
            <a:ext cx="16195040" cy="1077218"/>
          </a:xfrm>
          <a:prstGeom prst="rect">
            <a:avLst/>
          </a:prstGeom>
          <a:noFill/>
        </p:spPr>
        <p:txBody>
          <a:bodyPr wrap="square">
            <a:spAutoFit/>
          </a:bodyPr>
          <a:lstStyle/>
          <a:p>
            <a:r>
              <a:rPr lang="en-US" altLang="zh-HK" sz="3200" dirty="0">
                <a:latin typeface="Nunito Sans" pitchFamily="2" charset="0"/>
              </a:rPr>
              <a:t>A User-Defined Function is a set of SQL statements that perform some operation (calculations, string manipulations) and return a single value based on conditions.</a:t>
            </a:r>
          </a:p>
        </p:txBody>
      </p:sp>
      <p:sp>
        <p:nvSpPr>
          <p:cNvPr id="11" name="TextBox 10">
            <a:extLst>
              <a:ext uri="{FF2B5EF4-FFF2-40B4-BE49-F238E27FC236}">
                <a16:creationId xmlns:a16="http://schemas.microsoft.com/office/drawing/2014/main" id="{8C2A66D7-3E7E-ECD3-1D24-096C587C53A6}"/>
              </a:ext>
            </a:extLst>
          </p:cNvPr>
          <p:cNvSpPr txBox="1"/>
          <p:nvPr/>
        </p:nvSpPr>
        <p:spPr>
          <a:xfrm>
            <a:off x="2045753" y="4757976"/>
            <a:ext cx="14956849" cy="4993675"/>
          </a:xfrm>
          <a:prstGeom prst="rect">
            <a:avLst/>
          </a:prstGeom>
          <a:noFill/>
        </p:spPr>
        <p:txBody>
          <a:bodyPr wrap="square">
            <a:spAutoFit/>
          </a:bodyPr>
          <a:lstStyle/>
          <a:p>
            <a:r>
              <a:rPr lang="en-US" altLang="zh-HK" sz="2800" dirty="0">
                <a:latin typeface="Nunito Sans" pitchFamily="2" charset="0"/>
              </a:rPr>
              <a:t>The Create Function command has the following syntax:</a:t>
            </a:r>
            <a:endParaRPr lang="en-US" altLang="zh-HK" sz="3200" dirty="0">
              <a:latin typeface="Nunito Sans" pitchFamily="2" charset="0"/>
            </a:endParaRPr>
          </a:p>
          <a:p>
            <a:pPr>
              <a:lnSpc>
                <a:spcPct val="150000"/>
              </a:lnSpc>
            </a:pPr>
            <a:r>
              <a:rPr lang="en-US" altLang="zh-HK" sz="2800" b="1" dirty="0">
                <a:latin typeface="Nunito Sans" pitchFamily="2" charset="0"/>
              </a:rPr>
              <a:t>CREATE FUNCTION </a:t>
            </a:r>
            <a:r>
              <a:rPr lang="en-US" altLang="zh-HK" sz="2800" dirty="0" err="1">
                <a:latin typeface="Nunito Sans" pitchFamily="2" charset="0"/>
              </a:rPr>
              <a:t>function_name</a:t>
            </a:r>
            <a:r>
              <a:rPr lang="en-US" altLang="zh-HK" sz="2800" dirty="0">
                <a:latin typeface="Nunito Sans" pitchFamily="2" charset="0"/>
              </a:rPr>
              <a:t> </a:t>
            </a:r>
            <a:r>
              <a:rPr lang="en-US" altLang="zh-HK" sz="2800" b="1" dirty="0">
                <a:latin typeface="Nunito Sans" pitchFamily="2" charset="0"/>
              </a:rPr>
              <a:t>(</a:t>
            </a:r>
            <a:r>
              <a:rPr lang="en-US" altLang="zh-HK" sz="2800" dirty="0">
                <a:latin typeface="Nunito Sans" pitchFamily="2" charset="0"/>
              </a:rPr>
              <a:t>parameter datatype</a:t>
            </a:r>
            <a:r>
              <a:rPr lang="en-US" altLang="zh-HK" sz="2800" b="1" dirty="0">
                <a:latin typeface="Nunito Sans" pitchFamily="2" charset="0"/>
              </a:rPr>
              <a:t>)</a:t>
            </a:r>
          </a:p>
          <a:p>
            <a:pPr>
              <a:lnSpc>
                <a:spcPct val="150000"/>
              </a:lnSpc>
            </a:pPr>
            <a:r>
              <a:rPr lang="en-US" altLang="zh-HK" sz="2800" b="1" dirty="0">
                <a:latin typeface="Nunito Sans" pitchFamily="2" charset="0"/>
              </a:rPr>
              <a:t>RETURNS </a:t>
            </a:r>
            <a:r>
              <a:rPr lang="en-US" altLang="zh-HK" sz="2800" dirty="0" err="1">
                <a:latin typeface="Nunito Sans" pitchFamily="2" charset="0"/>
              </a:rPr>
              <a:t>return_datatype</a:t>
            </a:r>
            <a:endParaRPr lang="en-US" altLang="zh-HK" sz="2800" dirty="0">
              <a:latin typeface="Nunito Sans" pitchFamily="2" charset="0"/>
            </a:endParaRPr>
          </a:p>
          <a:p>
            <a:pPr>
              <a:lnSpc>
                <a:spcPct val="150000"/>
              </a:lnSpc>
            </a:pPr>
            <a:r>
              <a:rPr lang="en-US" altLang="zh-HK" sz="2800" b="1" dirty="0">
                <a:latin typeface="Nunito Sans" pitchFamily="2" charset="0"/>
              </a:rPr>
              <a:t>[DETERMINISTIC | NOT DETERMINISTIC]</a:t>
            </a:r>
          </a:p>
          <a:p>
            <a:pPr>
              <a:lnSpc>
                <a:spcPct val="150000"/>
              </a:lnSpc>
            </a:pPr>
            <a:r>
              <a:rPr lang="en-US" altLang="zh-HK" sz="2800" b="1" dirty="0">
                <a:latin typeface="Nunito Sans" pitchFamily="2" charset="0"/>
              </a:rPr>
              <a:t>BEGIN</a:t>
            </a:r>
          </a:p>
          <a:p>
            <a:pPr>
              <a:lnSpc>
                <a:spcPct val="150000"/>
              </a:lnSpc>
            </a:pPr>
            <a:r>
              <a:rPr lang="en-US" altLang="zh-HK" sz="2800" b="1" dirty="0">
                <a:latin typeface="Nunito Sans" pitchFamily="2" charset="0"/>
              </a:rPr>
              <a:t>   </a:t>
            </a:r>
            <a:r>
              <a:rPr lang="en-US" altLang="zh-HK" sz="2800" b="1" dirty="0" err="1">
                <a:latin typeface="Nunito Sans" pitchFamily="2" charset="0"/>
              </a:rPr>
              <a:t>declaration_section</a:t>
            </a:r>
            <a:endParaRPr lang="en-US" altLang="zh-HK" sz="2800" b="1" dirty="0">
              <a:latin typeface="Nunito Sans" pitchFamily="2" charset="0"/>
            </a:endParaRPr>
          </a:p>
          <a:p>
            <a:pPr>
              <a:lnSpc>
                <a:spcPct val="150000"/>
              </a:lnSpc>
            </a:pPr>
            <a:r>
              <a:rPr lang="en-US" altLang="zh-HK" sz="2800" b="1" dirty="0">
                <a:latin typeface="Nunito Sans" pitchFamily="2" charset="0"/>
              </a:rPr>
              <a:t>   </a:t>
            </a:r>
            <a:r>
              <a:rPr lang="en-US" altLang="zh-HK" sz="2800" b="1" dirty="0" err="1">
                <a:latin typeface="Nunito Sans" pitchFamily="2" charset="0"/>
              </a:rPr>
              <a:t>executable_section</a:t>
            </a:r>
            <a:endParaRPr lang="en-US" altLang="zh-HK" sz="2800" b="1" dirty="0">
              <a:latin typeface="Nunito Sans" pitchFamily="2" charset="0"/>
            </a:endParaRPr>
          </a:p>
          <a:p>
            <a:pPr>
              <a:lnSpc>
                <a:spcPct val="150000"/>
              </a:lnSpc>
            </a:pPr>
            <a:r>
              <a:rPr lang="en-US" altLang="zh-HK" sz="2800" b="1" dirty="0">
                <a:latin typeface="Nunito Sans" pitchFamily="2" charset="0"/>
              </a:rPr>
              <a:t>END;</a:t>
            </a:r>
            <a:endParaRPr lang="en-US" altLang="zh-HK" sz="2800" dirty="0">
              <a:latin typeface="Nunito Sans" pitchFamily="2" charset="0"/>
            </a:endParaRPr>
          </a:p>
        </p:txBody>
      </p:sp>
    </p:spTree>
    <p:extLst>
      <p:ext uri="{BB962C8B-B14F-4D97-AF65-F5344CB8AC3E}">
        <p14:creationId xmlns:p14="http://schemas.microsoft.com/office/powerpoint/2010/main" val="358296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FUNCTION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5506700" cy="1015663"/>
          </a:xfrm>
          <a:prstGeom prst="rect">
            <a:avLst/>
          </a:prstGeom>
          <a:noFill/>
        </p:spPr>
        <p:txBody>
          <a:bodyPr wrap="square">
            <a:spAutoFit/>
          </a:bodyPr>
          <a:lstStyle/>
          <a:p>
            <a:r>
              <a:rPr lang="en-US" altLang="zh-HK" sz="6000" dirty="0">
                <a:latin typeface="DM Serif Display" pitchFamily="2" charset="0"/>
              </a:rPr>
              <a:t>Deterministic and Non-Deterministic</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CDF88431-5F79-C17A-AD7A-13BA5FBC1496}"/>
              </a:ext>
            </a:extLst>
          </p:cNvPr>
          <p:cNvSpPr txBox="1"/>
          <p:nvPr/>
        </p:nvSpPr>
        <p:spPr>
          <a:xfrm>
            <a:off x="838200" y="3267880"/>
            <a:ext cx="16941053" cy="5632311"/>
          </a:xfrm>
          <a:prstGeom prst="rect">
            <a:avLst/>
          </a:prstGeom>
          <a:noFill/>
        </p:spPr>
        <p:txBody>
          <a:bodyPr wrap="square">
            <a:spAutoFit/>
          </a:bodyPr>
          <a:lstStyle/>
          <a:p>
            <a:r>
              <a:rPr lang="en-US" altLang="zh-HK" sz="3600" dirty="0">
                <a:latin typeface="Nunito Sans" pitchFamily="2" charset="0"/>
              </a:rPr>
              <a:t>A deterministic function always gives the same answer when it has the same inputs.</a:t>
            </a:r>
          </a:p>
          <a:p>
            <a:endParaRPr lang="en-US" altLang="zh-HK" sz="3600" dirty="0">
              <a:latin typeface="Nunito Sans" pitchFamily="2" charset="0"/>
            </a:endParaRPr>
          </a:p>
          <a:p>
            <a:r>
              <a:rPr lang="en-US" altLang="zh-HK" sz="3600" dirty="0">
                <a:latin typeface="Nunito Sans" pitchFamily="2" charset="0"/>
              </a:rPr>
              <a:t>A non-deterministic function produces variable outputs. Example: RAND(),UUID()</a:t>
            </a:r>
          </a:p>
          <a:p>
            <a:endParaRPr lang="en-US" altLang="zh-HK" sz="3600" dirty="0">
              <a:latin typeface="Nunito Sans" pitchFamily="2" charset="0"/>
            </a:endParaRPr>
          </a:p>
          <a:p>
            <a:pPr marL="571500" indent="-571500">
              <a:lnSpc>
                <a:spcPct val="150000"/>
              </a:lnSpc>
              <a:buFont typeface="Wingdings" panose="05000000000000000000" pitchFamily="2" charset="2"/>
              <a:buChar char="l"/>
            </a:pPr>
            <a:r>
              <a:rPr lang="en-US" altLang="zh-HK" sz="3200" dirty="0" err="1">
                <a:latin typeface="Nunito Sans" pitchFamily="2" charset="0"/>
              </a:rPr>
              <a:t>Misdeclaring</a:t>
            </a:r>
            <a:r>
              <a:rPr lang="en-US" altLang="zh-HK" sz="3200" dirty="0">
                <a:latin typeface="Nunito Sans" pitchFamily="2" charset="0"/>
              </a:rPr>
              <a:t> a deterministic function as non-deterministic might hurt query performance.</a:t>
            </a:r>
          </a:p>
          <a:p>
            <a:pPr marL="571500" indent="-571500">
              <a:lnSpc>
                <a:spcPct val="150000"/>
              </a:lnSpc>
              <a:buFont typeface="Wingdings" panose="05000000000000000000" pitchFamily="2" charset="2"/>
              <a:buChar char="l"/>
            </a:pPr>
            <a:r>
              <a:rPr lang="en-US" altLang="zh-HK" sz="3200" dirty="0" err="1">
                <a:latin typeface="Nunito Sans" pitchFamily="2" charset="0"/>
              </a:rPr>
              <a:t>Misdeclaring</a:t>
            </a:r>
            <a:r>
              <a:rPr lang="en-US" altLang="zh-HK" sz="3200" dirty="0">
                <a:latin typeface="Nunito Sans" pitchFamily="2" charset="0"/>
              </a:rPr>
              <a:t> a non-deterministic function as deterministic might lead to incorrect query results.</a:t>
            </a:r>
          </a:p>
          <a:p>
            <a:r>
              <a:rPr lang="en-US" altLang="zh-HK" sz="3600" dirty="0">
                <a:latin typeface="Nunito Sans" pitchFamily="2" charset="0"/>
              </a:rPr>
              <a:t>By default, MySQL uses the NOT DETERMINISTIC option.</a:t>
            </a:r>
            <a:endParaRPr lang="zh-HK" altLang="en-US" sz="3600" dirty="0">
              <a:latin typeface="Nunito Sans" pitchFamily="2" charset="0"/>
            </a:endParaRPr>
          </a:p>
        </p:txBody>
      </p:sp>
      <p:sp>
        <p:nvSpPr>
          <p:cNvPr id="5" name="TextBox 4">
            <a:extLst>
              <a:ext uri="{FF2B5EF4-FFF2-40B4-BE49-F238E27FC236}">
                <a16:creationId xmlns:a16="http://schemas.microsoft.com/office/drawing/2014/main" id="{80BBF68E-0701-B223-7270-815F9651B66D}"/>
              </a:ext>
            </a:extLst>
          </p:cNvPr>
          <p:cNvSpPr txBox="1"/>
          <p:nvPr/>
        </p:nvSpPr>
        <p:spPr>
          <a:xfrm>
            <a:off x="8382000" y="9044824"/>
            <a:ext cx="9144000" cy="369332"/>
          </a:xfrm>
          <a:prstGeom prst="rect">
            <a:avLst/>
          </a:prstGeom>
          <a:noFill/>
        </p:spPr>
        <p:txBody>
          <a:bodyPr wrap="square">
            <a:spAutoFit/>
          </a:bodyPr>
          <a:lstStyle/>
          <a:p>
            <a:pPr algn="r"/>
            <a:r>
              <a:rPr lang="en-US" altLang="zh-HK" dirty="0">
                <a:hlinkClick r:id="rId4"/>
              </a:rPr>
              <a:t>MySQL :: MySQL 8.4 Reference Manual :: 10.2.1.20 Function Call Optimization</a:t>
            </a:r>
            <a:endParaRPr lang="zh-HK" altLang="en-US" dirty="0"/>
          </a:p>
        </p:txBody>
      </p:sp>
    </p:spTree>
    <p:extLst>
      <p:ext uri="{BB962C8B-B14F-4D97-AF65-F5344CB8AC3E}">
        <p14:creationId xmlns:p14="http://schemas.microsoft.com/office/powerpoint/2010/main" val="127510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FUNCTION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5506700" cy="1015663"/>
          </a:xfrm>
          <a:prstGeom prst="rect">
            <a:avLst/>
          </a:prstGeom>
          <a:noFill/>
        </p:spPr>
        <p:txBody>
          <a:bodyPr wrap="square">
            <a:spAutoFit/>
          </a:bodyPr>
          <a:lstStyle/>
          <a:p>
            <a:r>
              <a:rPr lang="en-US" altLang="zh-HK" sz="6000" dirty="0">
                <a:latin typeface="DM Serif Display" pitchFamily="2" charset="0"/>
              </a:rPr>
              <a:t>Deterministic </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CDF88431-5F79-C17A-AD7A-13BA5FBC1496}"/>
              </a:ext>
            </a:extLst>
          </p:cNvPr>
          <p:cNvSpPr txBox="1"/>
          <p:nvPr/>
        </p:nvSpPr>
        <p:spPr>
          <a:xfrm>
            <a:off x="1194547" y="2778612"/>
            <a:ext cx="16210591" cy="6124754"/>
          </a:xfrm>
          <a:prstGeom prst="rect">
            <a:avLst/>
          </a:prstGeom>
          <a:noFill/>
        </p:spPr>
        <p:txBody>
          <a:bodyPr wrap="square">
            <a:spAutoFit/>
          </a:bodyPr>
          <a:lstStyle/>
          <a:p>
            <a:r>
              <a:rPr lang="en-US" altLang="zh-HK" sz="3200" dirty="0">
                <a:latin typeface="Nunito Sans" pitchFamily="2" charset="0"/>
              </a:rPr>
              <a:t>In MySQL 8.4, Binary logging is enabled by default.</a:t>
            </a:r>
          </a:p>
          <a:p>
            <a:endParaRPr lang="en-US" altLang="zh-HK" sz="3200" dirty="0">
              <a:latin typeface="Nunito Sans" pitchFamily="2" charset="0"/>
            </a:endParaRPr>
          </a:p>
          <a:p>
            <a:r>
              <a:rPr lang="en-US" altLang="zh-HK" sz="3200" dirty="0">
                <a:latin typeface="Nunito Sans" pitchFamily="2" charset="0"/>
              </a:rPr>
              <a:t>For a CREATE FUNCTION statement to be accepted, at least one of DETERMINISTIC, NO SQL, or READS SQL DATA must be specified explicitly.</a:t>
            </a:r>
          </a:p>
          <a:p>
            <a:endParaRPr lang="en-US" altLang="zh-HK" sz="3200" dirty="0">
              <a:latin typeface="Nunito Sans" pitchFamily="2" charset="0"/>
            </a:endParaRPr>
          </a:p>
          <a:p>
            <a:r>
              <a:rPr lang="en-US" altLang="zh-HK" sz="3600" dirty="0">
                <a:latin typeface="Nunito Sans" pitchFamily="2" charset="0"/>
              </a:rPr>
              <a:t>This function is deterministic (and does not modify data):</a:t>
            </a:r>
            <a:endParaRPr lang="en-US" altLang="zh-HK" sz="3600" u="sng" dirty="0">
              <a:latin typeface="Nunito Sans" pitchFamily="2" charset="0"/>
            </a:endParaRPr>
          </a:p>
          <a:p>
            <a:pPr lvl="1"/>
            <a:r>
              <a:rPr lang="en-US" altLang="zh-HK" sz="2800" b="1" dirty="0">
                <a:latin typeface="Nunito Sans" pitchFamily="2" charset="0"/>
              </a:rPr>
              <a:t>CREATE</a:t>
            </a:r>
            <a:r>
              <a:rPr lang="en-US" altLang="zh-HK" sz="2800" dirty="0">
                <a:latin typeface="Nunito Sans" pitchFamily="2" charset="0"/>
              </a:rPr>
              <a:t>	FUNCTION f1(</a:t>
            </a:r>
            <a:r>
              <a:rPr lang="en-US" altLang="zh-HK" sz="2800" dirty="0" err="1">
                <a:latin typeface="Nunito Sans" pitchFamily="2" charset="0"/>
              </a:rPr>
              <a:t>i</a:t>
            </a:r>
            <a:r>
              <a:rPr lang="en-US" altLang="zh-HK" sz="2800" dirty="0">
                <a:latin typeface="Nunito Sans" pitchFamily="2" charset="0"/>
              </a:rPr>
              <a:t> INT)</a:t>
            </a:r>
          </a:p>
          <a:p>
            <a:pPr lvl="1"/>
            <a:r>
              <a:rPr lang="en-US" altLang="zh-HK" sz="2800" b="1" dirty="0">
                <a:latin typeface="Nunito Sans" pitchFamily="2" charset="0"/>
              </a:rPr>
              <a:t>RETURNS</a:t>
            </a:r>
            <a:r>
              <a:rPr lang="en-US" altLang="zh-HK" sz="2800" dirty="0">
                <a:latin typeface="Nunito Sans" pitchFamily="2" charset="0"/>
              </a:rPr>
              <a:t>	INT</a:t>
            </a:r>
          </a:p>
          <a:p>
            <a:pPr lvl="1"/>
            <a:r>
              <a:rPr lang="en-US" altLang="zh-HK" sz="2800" b="1" dirty="0">
                <a:latin typeface="Nunito Sans" pitchFamily="2" charset="0"/>
              </a:rPr>
              <a:t>DETERMINISTIC</a:t>
            </a:r>
          </a:p>
          <a:p>
            <a:pPr lvl="1"/>
            <a:r>
              <a:rPr lang="en-US" altLang="zh-HK" sz="2800" b="1" dirty="0">
                <a:latin typeface="Nunito Sans" pitchFamily="2" charset="0"/>
              </a:rPr>
              <a:t>READS SQL DATA</a:t>
            </a:r>
          </a:p>
          <a:p>
            <a:pPr lvl="1"/>
            <a:r>
              <a:rPr lang="en-US" altLang="zh-HK" sz="2800" b="1" dirty="0">
                <a:latin typeface="Nunito Sans" pitchFamily="2" charset="0"/>
              </a:rPr>
              <a:t>BEGIN</a:t>
            </a:r>
          </a:p>
          <a:p>
            <a:pPr lvl="1"/>
            <a:r>
              <a:rPr lang="en-US" altLang="zh-HK" sz="2800" dirty="0">
                <a:latin typeface="Nunito Sans" pitchFamily="2" charset="0"/>
              </a:rPr>
              <a:t>  </a:t>
            </a:r>
            <a:r>
              <a:rPr lang="en-US" altLang="zh-HK" sz="2800" b="1" dirty="0">
                <a:latin typeface="Nunito Sans" pitchFamily="2" charset="0"/>
              </a:rPr>
              <a:t>RETURN</a:t>
            </a:r>
            <a:r>
              <a:rPr lang="en-US" altLang="zh-HK" sz="2800" dirty="0">
                <a:latin typeface="Nunito Sans" pitchFamily="2" charset="0"/>
              </a:rPr>
              <a:t>	</a:t>
            </a:r>
            <a:r>
              <a:rPr lang="en-US" altLang="zh-HK" sz="2800" dirty="0" err="1">
                <a:latin typeface="Nunito Sans" pitchFamily="2" charset="0"/>
              </a:rPr>
              <a:t>i</a:t>
            </a:r>
            <a:r>
              <a:rPr lang="en-US" altLang="zh-HK" sz="2800" dirty="0">
                <a:latin typeface="Nunito Sans" pitchFamily="2" charset="0"/>
              </a:rPr>
              <a:t>;</a:t>
            </a:r>
          </a:p>
          <a:p>
            <a:pPr lvl="1"/>
            <a:r>
              <a:rPr lang="en-US" altLang="zh-HK" sz="2800" b="1" dirty="0">
                <a:latin typeface="Nunito Sans" pitchFamily="2" charset="0"/>
              </a:rPr>
              <a:t>END</a:t>
            </a:r>
            <a:r>
              <a:rPr lang="en-US" altLang="zh-HK" sz="2800" dirty="0">
                <a:latin typeface="Nunito Sans" pitchFamily="2" charset="0"/>
              </a:rPr>
              <a:t>;</a:t>
            </a:r>
            <a:endParaRPr lang="en-US" altLang="zh-HK" sz="3200" dirty="0">
              <a:latin typeface="Nunito Sans" pitchFamily="2" charset="0"/>
            </a:endParaRPr>
          </a:p>
        </p:txBody>
      </p:sp>
      <p:sp>
        <p:nvSpPr>
          <p:cNvPr id="5" name="TextBox 4">
            <a:extLst>
              <a:ext uri="{FF2B5EF4-FFF2-40B4-BE49-F238E27FC236}">
                <a16:creationId xmlns:a16="http://schemas.microsoft.com/office/drawing/2014/main" id="{80BBF68E-0701-B223-7270-815F9651B66D}"/>
              </a:ext>
            </a:extLst>
          </p:cNvPr>
          <p:cNvSpPr txBox="1"/>
          <p:nvPr/>
        </p:nvSpPr>
        <p:spPr>
          <a:xfrm>
            <a:off x="8077200" y="8910426"/>
            <a:ext cx="9144000" cy="369332"/>
          </a:xfrm>
          <a:prstGeom prst="rect">
            <a:avLst/>
          </a:prstGeom>
          <a:noFill/>
        </p:spPr>
        <p:txBody>
          <a:bodyPr wrap="square">
            <a:spAutoFit/>
          </a:bodyPr>
          <a:lstStyle/>
          <a:p>
            <a:pPr algn="r"/>
            <a:r>
              <a:rPr lang="en-US" altLang="zh-HK" dirty="0">
                <a:hlinkClick r:id="rId4"/>
              </a:rPr>
              <a:t>MySQL :: MySQL 8.4 Reference Manual :: 10.2.1.20 Function Call Optimization</a:t>
            </a:r>
            <a:endParaRPr lang="zh-HK" altLang="en-US" dirty="0"/>
          </a:p>
        </p:txBody>
      </p:sp>
    </p:spTree>
    <p:extLst>
      <p:ext uri="{BB962C8B-B14F-4D97-AF65-F5344CB8AC3E}">
        <p14:creationId xmlns:p14="http://schemas.microsoft.com/office/powerpoint/2010/main" val="367581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FUNCTION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8801100" cy="2862322"/>
          </a:xfrm>
          <a:prstGeom prst="rect">
            <a:avLst/>
          </a:prstGeom>
          <a:noFill/>
        </p:spPr>
        <p:txBody>
          <a:bodyPr wrap="square">
            <a:spAutoFit/>
          </a:bodyPr>
          <a:lstStyle/>
          <a:p>
            <a:r>
              <a:rPr lang="en-US" altLang="zh-HK" sz="6000" dirty="0">
                <a:latin typeface="DM Serif Display" pitchFamily="2" charset="0"/>
              </a:rPr>
              <a:t>Example: </a:t>
            </a:r>
          </a:p>
          <a:p>
            <a:r>
              <a:rPr lang="en-US" altLang="zh-HK" sz="6000" dirty="0">
                <a:latin typeface="DM Serif Display" pitchFamily="2" charset="0"/>
              </a:rPr>
              <a:t>Convert the country code to its full name </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CDF88431-5F79-C17A-AD7A-13BA5FBC1496}"/>
              </a:ext>
            </a:extLst>
          </p:cNvPr>
          <p:cNvSpPr txBox="1"/>
          <p:nvPr/>
        </p:nvSpPr>
        <p:spPr>
          <a:xfrm>
            <a:off x="10134600" y="1921418"/>
            <a:ext cx="7270538" cy="6740307"/>
          </a:xfrm>
          <a:prstGeom prst="rect">
            <a:avLst/>
          </a:prstGeom>
          <a:noFill/>
        </p:spPr>
        <p:txBody>
          <a:bodyPr wrap="square">
            <a:spAutoFit/>
          </a:bodyPr>
          <a:lstStyle/>
          <a:p>
            <a:r>
              <a:rPr lang="en-US" altLang="zh-HK" dirty="0">
                <a:latin typeface="Nunito Sans" pitchFamily="2" charset="0"/>
              </a:rPr>
              <a:t>CREATE FUNCTION </a:t>
            </a:r>
            <a:r>
              <a:rPr lang="en-US" altLang="zh-HK" dirty="0" err="1">
                <a:latin typeface="Nunito Sans" pitchFamily="2" charset="0"/>
              </a:rPr>
              <a:t>GetCountryName</a:t>
            </a:r>
            <a:r>
              <a:rPr lang="en-US" altLang="zh-HK" dirty="0">
                <a:latin typeface="Nunito Sans" pitchFamily="2" charset="0"/>
              </a:rPr>
              <a:t>(PARK_COUNTRY CHAR(2))</a:t>
            </a:r>
          </a:p>
          <a:p>
            <a:r>
              <a:rPr lang="en-US" altLang="zh-HK" dirty="0">
                <a:latin typeface="Nunito Sans" pitchFamily="2" charset="0"/>
              </a:rPr>
              <a:t>RETURNS VARCHAR(50)</a:t>
            </a:r>
          </a:p>
          <a:p>
            <a:r>
              <a:rPr lang="en-US" altLang="zh-HK" dirty="0">
                <a:latin typeface="Nunito Sans" pitchFamily="2" charset="0"/>
              </a:rPr>
              <a:t>DETERMINISTIC</a:t>
            </a:r>
          </a:p>
          <a:p>
            <a:r>
              <a:rPr lang="en-US" altLang="zh-HK" dirty="0">
                <a:latin typeface="Nunito Sans" pitchFamily="2" charset="0"/>
              </a:rPr>
              <a:t>BEGIN</a:t>
            </a:r>
          </a:p>
          <a:p>
            <a:r>
              <a:rPr lang="en-US" altLang="zh-HK" dirty="0">
                <a:latin typeface="Nunito Sans" pitchFamily="2" charset="0"/>
              </a:rPr>
              <a:t>    DECLARE result VARCHAR(50);</a:t>
            </a:r>
          </a:p>
          <a:p>
            <a:endParaRPr lang="en-US" altLang="zh-HK" dirty="0">
              <a:latin typeface="Nunito Sans" pitchFamily="2" charset="0"/>
            </a:endParaRPr>
          </a:p>
          <a:p>
            <a:r>
              <a:rPr lang="en-US" altLang="zh-HK" dirty="0">
                <a:latin typeface="Nunito Sans" pitchFamily="2" charset="0"/>
              </a:rPr>
              <a:t>    IF PARK_COUNTRY = 'UK' THEN</a:t>
            </a:r>
          </a:p>
          <a:p>
            <a:r>
              <a:rPr lang="en-US" altLang="zh-HK" dirty="0">
                <a:latin typeface="Nunito Sans" pitchFamily="2" charset="0"/>
              </a:rPr>
              <a:t>        SET result = 'United Kingdom';</a:t>
            </a:r>
          </a:p>
          <a:p>
            <a:r>
              <a:rPr lang="en-US" altLang="zh-HK" dirty="0">
                <a:latin typeface="Nunito Sans" pitchFamily="2" charset="0"/>
              </a:rPr>
              <a:t>    ELSEIF PARK_COUNTRY = 'FR' THEN</a:t>
            </a:r>
          </a:p>
          <a:p>
            <a:r>
              <a:rPr lang="en-US" altLang="zh-HK" dirty="0">
                <a:latin typeface="Nunito Sans" pitchFamily="2" charset="0"/>
              </a:rPr>
              <a:t>        SET result = 'France';</a:t>
            </a:r>
          </a:p>
          <a:p>
            <a:r>
              <a:rPr lang="en-US" altLang="zh-HK" dirty="0">
                <a:latin typeface="Nunito Sans" pitchFamily="2" charset="0"/>
              </a:rPr>
              <a:t>    ELSEIF PARK_COUNTRY = 'NL' THEN</a:t>
            </a:r>
          </a:p>
          <a:p>
            <a:r>
              <a:rPr lang="en-US" altLang="zh-HK" dirty="0">
                <a:latin typeface="Nunito Sans" pitchFamily="2" charset="0"/>
              </a:rPr>
              <a:t>        SET result = 'The Netherlands';</a:t>
            </a:r>
          </a:p>
          <a:p>
            <a:r>
              <a:rPr lang="en-US" altLang="zh-HK" dirty="0">
                <a:latin typeface="Nunito Sans" pitchFamily="2" charset="0"/>
              </a:rPr>
              <a:t>    ELSEIF PARK_COUNTRY = 'SP' THEN</a:t>
            </a:r>
          </a:p>
          <a:p>
            <a:r>
              <a:rPr lang="en-US" altLang="zh-HK" dirty="0">
                <a:latin typeface="Nunito Sans" pitchFamily="2" charset="0"/>
              </a:rPr>
              <a:t>        SET result = 'Spain';</a:t>
            </a:r>
          </a:p>
          <a:p>
            <a:r>
              <a:rPr lang="en-US" altLang="zh-HK" dirty="0">
                <a:latin typeface="Nunito Sans" pitchFamily="2" charset="0"/>
              </a:rPr>
              <a:t>    ELSEIF PARK_COUNTRY = 'ZA' THEN</a:t>
            </a:r>
          </a:p>
          <a:p>
            <a:r>
              <a:rPr lang="en-US" altLang="zh-HK" dirty="0">
                <a:latin typeface="Nunito Sans" pitchFamily="2" charset="0"/>
              </a:rPr>
              <a:t>        SET result = 'South Africa';</a:t>
            </a:r>
          </a:p>
          <a:p>
            <a:r>
              <a:rPr lang="en-US" altLang="zh-HK" dirty="0">
                <a:latin typeface="Nunito Sans" pitchFamily="2" charset="0"/>
              </a:rPr>
              <a:t>    ELSEIF PARK_COUNTRY = 'SW' THEN</a:t>
            </a:r>
          </a:p>
          <a:p>
            <a:r>
              <a:rPr lang="en-US" altLang="zh-HK" dirty="0">
                <a:latin typeface="Nunito Sans" pitchFamily="2" charset="0"/>
              </a:rPr>
              <a:t>        SET result = 'Switzerland';</a:t>
            </a:r>
          </a:p>
          <a:p>
            <a:r>
              <a:rPr lang="en-US" altLang="zh-HK" dirty="0">
                <a:latin typeface="Nunito Sans" pitchFamily="2" charset="0"/>
              </a:rPr>
              <a:t>    ELSE</a:t>
            </a:r>
          </a:p>
          <a:p>
            <a:r>
              <a:rPr lang="en-US" altLang="zh-HK" dirty="0">
                <a:latin typeface="Nunito Sans" pitchFamily="2" charset="0"/>
              </a:rPr>
              <a:t>        SET result = 'Unknown';</a:t>
            </a:r>
          </a:p>
          <a:p>
            <a:r>
              <a:rPr lang="en-US" altLang="zh-HK" dirty="0">
                <a:latin typeface="Nunito Sans" pitchFamily="2" charset="0"/>
              </a:rPr>
              <a:t>    END IF;</a:t>
            </a:r>
          </a:p>
          <a:p>
            <a:endParaRPr lang="en-US" altLang="zh-HK" dirty="0">
              <a:latin typeface="Nunito Sans" pitchFamily="2" charset="0"/>
            </a:endParaRPr>
          </a:p>
          <a:p>
            <a:r>
              <a:rPr lang="en-US" altLang="zh-HK" dirty="0">
                <a:latin typeface="Nunito Sans" pitchFamily="2" charset="0"/>
              </a:rPr>
              <a:t>    RETURN result;</a:t>
            </a:r>
          </a:p>
          <a:p>
            <a:r>
              <a:rPr lang="en-US" altLang="zh-HK" dirty="0">
                <a:latin typeface="Nunito Sans" pitchFamily="2" charset="0"/>
              </a:rPr>
              <a:t>END</a:t>
            </a:r>
          </a:p>
        </p:txBody>
      </p:sp>
      <p:pic>
        <p:nvPicPr>
          <p:cNvPr id="9" name="Picture 8">
            <a:extLst>
              <a:ext uri="{FF2B5EF4-FFF2-40B4-BE49-F238E27FC236}">
                <a16:creationId xmlns:a16="http://schemas.microsoft.com/office/drawing/2014/main" id="{68ABD57D-4F4C-9FD7-73E5-BBA24C90A203}"/>
              </a:ext>
            </a:extLst>
          </p:cNvPr>
          <p:cNvPicPr>
            <a:picLocks noChangeAspect="1"/>
          </p:cNvPicPr>
          <p:nvPr/>
        </p:nvPicPr>
        <p:blipFill>
          <a:blip r:embed="rId4"/>
          <a:stretch>
            <a:fillRect/>
          </a:stretch>
        </p:blipFill>
        <p:spPr>
          <a:xfrm>
            <a:off x="1105859" y="4765865"/>
            <a:ext cx="8273001" cy="3876810"/>
          </a:xfrm>
          <a:prstGeom prst="rect">
            <a:avLst/>
          </a:prstGeom>
        </p:spPr>
      </p:pic>
    </p:spTree>
    <p:extLst>
      <p:ext uri="{BB962C8B-B14F-4D97-AF65-F5344CB8AC3E}">
        <p14:creationId xmlns:p14="http://schemas.microsoft.com/office/powerpoint/2010/main" val="85208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FUNCTION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Call function with parameter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0122B76F-1DC7-3D0E-B106-68242CD1DF90}"/>
              </a:ext>
            </a:extLst>
          </p:cNvPr>
          <p:cNvPicPr>
            <a:picLocks noChangeAspect="1"/>
          </p:cNvPicPr>
          <p:nvPr/>
        </p:nvPicPr>
        <p:blipFill>
          <a:blip r:embed="rId4"/>
          <a:stretch>
            <a:fillRect/>
          </a:stretch>
        </p:blipFill>
        <p:spPr>
          <a:xfrm>
            <a:off x="9105900" y="2976125"/>
            <a:ext cx="7848600" cy="5685600"/>
          </a:xfrm>
          <a:prstGeom prst="rect">
            <a:avLst/>
          </a:prstGeom>
        </p:spPr>
      </p:pic>
      <p:pic>
        <p:nvPicPr>
          <p:cNvPr id="11" name="Picture 10">
            <a:extLst>
              <a:ext uri="{FF2B5EF4-FFF2-40B4-BE49-F238E27FC236}">
                <a16:creationId xmlns:a16="http://schemas.microsoft.com/office/drawing/2014/main" id="{1A7050F5-C61E-7D95-0D7B-F8D14D979F6D}"/>
              </a:ext>
            </a:extLst>
          </p:cNvPr>
          <p:cNvPicPr>
            <a:picLocks noChangeAspect="1"/>
          </p:cNvPicPr>
          <p:nvPr/>
        </p:nvPicPr>
        <p:blipFill>
          <a:blip r:embed="rId5"/>
          <a:stretch>
            <a:fillRect/>
          </a:stretch>
        </p:blipFill>
        <p:spPr>
          <a:xfrm>
            <a:off x="1205753" y="3257562"/>
            <a:ext cx="5780953" cy="4703148"/>
          </a:xfrm>
          <a:prstGeom prst="rect">
            <a:avLst/>
          </a:prstGeom>
        </p:spPr>
      </p:pic>
    </p:spTree>
    <p:extLst>
      <p:ext uri="{BB962C8B-B14F-4D97-AF65-F5344CB8AC3E}">
        <p14:creationId xmlns:p14="http://schemas.microsoft.com/office/powerpoint/2010/main" val="4443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86808" y="1479629"/>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Lessons Intended Learning Outcome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028700" y="2912120"/>
            <a:ext cx="15905791" cy="2985433"/>
          </a:xfrm>
          <a:prstGeom prst="rect">
            <a:avLst/>
          </a:prstGeom>
          <a:noFill/>
        </p:spPr>
        <p:txBody>
          <a:bodyPr wrap="square">
            <a:spAutoFit/>
          </a:bodyPr>
          <a:lstStyle/>
          <a:p>
            <a:pPr>
              <a:lnSpc>
                <a:spcPct val="150000"/>
              </a:lnSpc>
            </a:pPr>
            <a:r>
              <a:rPr lang="en-US" altLang="zh-HK" sz="3200" dirty="0">
                <a:latin typeface="Nunito Sans Semi-Bold" panose="02010600030101010101" charset="0"/>
              </a:rPr>
              <a:t>On completion of this lesson(s), students are expected to be able to:</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(#1) Design views using Navicat’s view builder for customized data display.</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(#2) Create and Call User-Defined Functions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(#3) Use scheduled event to automate repetitive tasks</a:t>
            </a:r>
          </a:p>
        </p:txBody>
      </p:sp>
      <p:sp>
        <p:nvSpPr>
          <p:cNvPr id="2" name="Slide Number Placeholder 7">
            <a:extLst>
              <a:ext uri="{FF2B5EF4-FFF2-40B4-BE49-F238E27FC236}">
                <a16:creationId xmlns:a16="http://schemas.microsoft.com/office/drawing/2014/main" id="{F90280B4-23CB-DF0A-4BDF-622846C4B651}"/>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2</a:t>
            </a:fld>
            <a:endParaRPr lang="en-US" sz="2000" dirty="0"/>
          </a:p>
        </p:txBody>
      </p:sp>
    </p:spTree>
    <p:extLst>
      <p:ext uri="{BB962C8B-B14F-4D97-AF65-F5344CB8AC3E}">
        <p14:creationId xmlns:p14="http://schemas.microsoft.com/office/powerpoint/2010/main" val="19676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336059"/>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1" y="4842402"/>
            <a:ext cx="15586457" cy="5111947"/>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 OBJECT</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3906500" cy="1015663"/>
          </a:xfrm>
          <a:prstGeom prst="rect">
            <a:avLst/>
          </a:prstGeom>
          <a:noFill/>
        </p:spPr>
        <p:txBody>
          <a:bodyPr wrap="square">
            <a:spAutoFit/>
          </a:bodyPr>
          <a:lstStyle/>
          <a:p>
            <a:r>
              <a:rPr lang="en-US" altLang="zh-HK" sz="6000" dirty="0">
                <a:latin typeface="DM Serif Display" pitchFamily="2" charset="0"/>
              </a:rPr>
              <a:t>Events</a:t>
            </a:r>
            <a:endParaRPr lang="zh-HK" altLang="en-US" sz="60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20</a:t>
            </a:fld>
            <a:endParaRPr lang="en-US" sz="2200" dirty="0">
              <a:latin typeface="Nunito Sans Semi-Bold" panose="02010600030101010101" charset="0"/>
            </a:endParaRPr>
          </a:p>
        </p:txBody>
      </p:sp>
      <p:sp>
        <p:nvSpPr>
          <p:cNvPr id="10" name="TextBox 9">
            <a:extLst>
              <a:ext uri="{FF2B5EF4-FFF2-40B4-BE49-F238E27FC236}">
                <a16:creationId xmlns:a16="http://schemas.microsoft.com/office/drawing/2014/main" id="{6FEC98F9-D10D-BEA1-431A-23850E4B472B}"/>
              </a:ext>
            </a:extLst>
          </p:cNvPr>
          <p:cNvSpPr txBox="1"/>
          <p:nvPr/>
        </p:nvSpPr>
        <p:spPr>
          <a:xfrm>
            <a:off x="1730951" y="3208141"/>
            <a:ext cx="16195040" cy="1508105"/>
          </a:xfrm>
          <a:prstGeom prst="rect">
            <a:avLst/>
          </a:prstGeom>
          <a:noFill/>
        </p:spPr>
        <p:txBody>
          <a:bodyPr wrap="square">
            <a:spAutoFit/>
          </a:bodyPr>
          <a:lstStyle/>
          <a:p>
            <a:pPr>
              <a:lnSpc>
                <a:spcPct val="150000"/>
              </a:lnSpc>
            </a:pPr>
            <a:r>
              <a:rPr lang="en-US" altLang="zh-HK" sz="3200" dirty="0">
                <a:latin typeface="Nunito Sans" pitchFamily="2" charset="0"/>
              </a:rPr>
              <a:t>MySQL Events are tasks that execute according to a defined schedule.</a:t>
            </a:r>
          </a:p>
          <a:p>
            <a:pPr>
              <a:lnSpc>
                <a:spcPct val="150000"/>
              </a:lnSpc>
            </a:pPr>
            <a:r>
              <a:rPr lang="en-US" altLang="zh-HK" sz="3200" dirty="0">
                <a:latin typeface="Nunito Sans" pitchFamily="2" charset="0"/>
              </a:rPr>
              <a:t>Example: Data archive and log cleansing purposes.</a:t>
            </a:r>
          </a:p>
        </p:txBody>
      </p:sp>
      <p:sp>
        <p:nvSpPr>
          <p:cNvPr id="11" name="TextBox 10">
            <a:extLst>
              <a:ext uri="{FF2B5EF4-FFF2-40B4-BE49-F238E27FC236}">
                <a16:creationId xmlns:a16="http://schemas.microsoft.com/office/drawing/2014/main" id="{8C2A66D7-3E7E-ECD3-1D24-096C587C53A6}"/>
              </a:ext>
            </a:extLst>
          </p:cNvPr>
          <p:cNvSpPr txBox="1"/>
          <p:nvPr/>
        </p:nvSpPr>
        <p:spPr>
          <a:xfrm>
            <a:off x="2209800" y="5143500"/>
            <a:ext cx="14956849" cy="4524315"/>
          </a:xfrm>
          <a:prstGeom prst="rect">
            <a:avLst/>
          </a:prstGeom>
          <a:noFill/>
        </p:spPr>
        <p:txBody>
          <a:bodyPr wrap="square">
            <a:spAutoFit/>
          </a:bodyPr>
          <a:lstStyle/>
          <a:p>
            <a:r>
              <a:rPr lang="en-US" altLang="zh-HK" sz="3200" b="1" dirty="0">
                <a:latin typeface="Nunito Sans" pitchFamily="2" charset="0"/>
              </a:rPr>
              <a:t>Trigger vs Event</a:t>
            </a:r>
          </a:p>
          <a:p>
            <a:endParaRPr lang="en-US" altLang="zh-HK" sz="3200" dirty="0">
              <a:latin typeface="Nunito Sans" pitchFamily="2" charset="0"/>
            </a:endParaRPr>
          </a:p>
          <a:p>
            <a:r>
              <a:rPr lang="en-US" altLang="zh-HK" sz="3200" dirty="0">
                <a:latin typeface="Nunito Sans" pitchFamily="2" charset="0"/>
              </a:rPr>
              <a:t>A trigger is a database object whose statements are executed in response to a specific type of event that occurs on a given table.</a:t>
            </a:r>
          </a:p>
          <a:p>
            <a:endParaRPr lang="en-US" altLang="zh-HK" sz="3200" dirty="0">
              <a:latin typeface="Nunito Sans" pitchFamily="2" charset="0"/>
            </a:endParaRPr>
          </a:p>
          <a:p>
            <a:r>
              <a:rPr lang="en-US" altLang="zh-HK" sz="3200" dirty="0">
                <a:latin typeface="Nunito Sans" pitchFamily="2" charset="0"/>
              </a:rPr>
              <a:t>A (scheduled) event is an object whose statements are executed in </a:t>
            </a:r>
            <a:r>
              <a:rPr lang="en-US" altLang="zh-HK" sz="3200" b="1" dirty="0">
                <a:latin typeface="Nunito Sans" pitchFamily="2" charset="0"/>
              </a:rPr>
              <a:t>response to the passage of a specified time interval</a:t>
            </a:r>
            <a:r>
              <a:rPr lang="en-US" altLang="zh-HK" sz="3200" dirty="0">
                <a:latin typeface="Nunito Sans" pitchFamily="2" charset="0"/>
              </a:rPr>
              <a:t>. </a:t>
            </a:r>
          </a:p>
          <a:p>
            <a:endParaRPr lang="en-US" altLang="zh-HK" sz="3200" dirty="0">
              <a:latin typeface="Nunito Sans" pitchFamily="2" charset="0"/>
            </a:endParaRPr>
          </a:p>
          <a:p>
            <a:r>
              <a:rPr lang="en-US" altLang="zh-HK" sz="3200" dirty="0">
                <a:latin typeface="Nunito Sans" pitchFamily="2" charset="0"/>
              </a:rPr>
              <a:t>An event's timing can be either one-time or recurrent.</a:t>
            </a:r>
          </a:p>
        </p:txBody>
      </p:sp>
    </p:spTree>
    <p:extLst>
      <p:ext uri="{BB962C8B-B14F-4D97-AF65-F5344CB8AC3E}">
        <p14:creationId xmlns:p14="http://schemas.microsoft.com/office/powerpoint/2010/main" val="290620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Why Use MySQL Events?</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16636253" cy="2923877"/>
          </a:xfrm>
          <a:prstGeom prst="rect">
            <a:avLst/>
          </a:prstGeom>
          <a:noFill/>
        </p:spPr>
        <p:txBody>
          <a:bodyPr wrap="square">
            <a:spAutoFit/>
          </a:bodyPr>
          <a:lstStyle/>
          <a:p>
            <a:pPr marL="457200" indent="-457200">
              <a:lnSpc>
                <a:spcPct val="200000"/>
              </a:lnSpc>
              <a:buFont typeface="Arial" panose="020B0604020202020204" pitchFamily="34" charset="0"/>
              <a:buChar char="•"/>
            </a:pPr>
            <a:r>
              <a:rPr lang="en-US" altLang="zh-HK" sz="3200" dirty="0">
                <a:latin typeface="Nunito Sans" pitchFamily="2" charset="0"/>
              </a:rPr>
              <a:t>Automate repetitive tasks (e.g., daily summary reports).</a:t>
            </a:r>
          </a:p>
          <a:p>
            <a:pPr marL="457200" indent="-457200">
              <a:lnSpc>
                <a:spcPct val="200000"/>
              </a:lnSpc>
              <a:buFont typeface="Arial" panose="020B0604020202020204" pitchFamily="34" charset="0"/>
              <a:buChar char="•"/>
            </a:pPr>
            <a:r>
              <a:rPr lang="en-US" altLang="zh-HK" sz="3200" dirty="0">
                <a:latin typeface="Nunito Sans" pitchFamily="2" charset="0"/>
              </a:rPr>
              <a:t>Perform maintenance tasks (e.g., purging old records).</a:t>
            </a:r>
          </a:p>
          <a:p>
            <a:pPr marL="457200" indent="-457200">
              <a:lnSpc>
                <a:spcPct val="200000"/>
              </a:lnSpc>
              <a:buFont typeface="Arial" panose="020B0604020202020204" pitchFamily="34" charset="0"/>
              <a:buChar char="•"/>
            </a:pPr>
            <a:r>
              <a:rPr lang="en-US" altLang="zh-HK" sz="3200" dirty="0">
                <a:latin typeface="Nunito Sans" pitchFamily="2" charset="0"/>
              </a:rPr>
              <a:t>Schedule data updates or calculations at specific intervals.</a:t>
            </a:r>
            <a:endParaRPr lang="en-US" altLang="zh-HK" sz="2800" b="1" dirty="0">
              <a:latin typeface="Nunito Sans" pitchFamily="2" charset="0"/>
            </a:endParaRPr>
          </a:p>
        </p:txBody>
      </p:sp>
    </p:spTree>
    <p:extLst>
      <p:ext uri="{BB962C8B-B14F-4D97-AF65-F5344CB8AC3E}">
        <p14:creationId xmlns:p14="http://schemas.microsoft.com/office/powerpoint/2010/main" val="221019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Example: Maintaining Logs</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CDEF49D5-F623-2308-0C5F-0B082E81E907}"/>
              </a:ext>
            </a:extLst>
          </p:cNvPr>
          <p:cNvSpPr txBox="1"/>
          <p:nvPr/>
        </p:nvSpPr>
        <p:spPr>
          <a:xfrm>
            <a:off x="1174103" y="5965019"/>
            <a:ext cx="15448591" cy="2677656"/>
          </a:xfrm>
          <a:prstGeom prst="rect">
            <a:avLst/>
          </a:prstGeom>
          <a:noFill/>
        </p:spPr>
        <p:txBody>
          <a:bodyPr wrap="square">
            <a:spAutoFit/>
          </a:bodyPr>
          <a:lstStyle/>
          <a:p>
            <a:r>
              <a:rPr lang="en-US" altLang="zh-HK" sz="2400" b="1" dirty="0"/>
              <a:t>CREATE TABLE </a:t>
            </a:r>
            <a:r>
              <a:rPr lang="en-US" altLang="zh-HK" sz="2400" dirty="0"/>
              <a:t>MAINTENANCE_LOG (  </a:t>
            </a:r>
          </a:p>
          <a:p>
            <a:pPr lvl="1"/>
            <a:r>
              <a:rPr lang="en-US" altLang="zh-HK" sz="2400" dirty="0"/>
              <a:t>LOG_ID	INT AUTO_INCREMENT	PRIMARY KEY, </a:t>
            </a:r>
          </a:p>
          <a:p>
            <a:pPr lvl="1"/>
            <a:r>
              <a:rPr lang="en-US" altLang="zh-HK" sz="2400" dirty="0"/>
              <a:t>ATTRACT_NO	NUMERIC(10)		NOT NULL, </a:t>
            </a:r>
          </a:p>
          <a:p>
            <a:pPr lvl="1"/>
            <a:r>
              <a:rPr lang="en-US" altLang="zh-HK" sz="2400" dirty="0"/>
              <a:t>MAINTENANCE_DATE	DATE		NOT NULL, </a:t>
            </a:r>
          </a:p>
          <a:p>
            <a:pPr lvl="1"/>
            <a:r>
              <a:rPr lang="en-US" altLang="zh-HK" sz="2400" dirty="0"/>
              <a:t>MAINTENANCE_DETAILS	VARCHAR(255) NOT NULL, </a:t>
            </a:r>
          </a:p>
          <a:p>
            <a:pPr lvl="1"/>
            <a:r>
              <a:rPr lang="en-US" altLang="zh-HK" sz="2400" dirty="0"/>
              <a:t>CONSTRAINT FK_MAINTENANCE_ATTRACT FOREIGN KEY (ATTRACT_NO) REFERENCES ATTRACTION(ATTRACT_NO)</a:t>
            </a:r>
          </a:p>
          <a:p>
            <a:r>
              <a:rPr lang="en-US" altLang="zh-HK" sz="2400" dirty="0"/>
              <a:t>);</a:t>
            </a:r>
            <a:endParaRPr lang="zh-HK" altLang="en-US" sz="2400" dirty="0"/>
          </a:p>
        </p:txBody>
      </p:sp>
      <p:sp>
        <p:nvSpPr>
          <p:cNvPr id="10" name="TextBox 9">
            <a:extLst>
              <a:ext uri="{FF2B5EF4-FFF2-40B4-BE49-F238E27FC236}">
                <a16:creationId xmlns:a16="http://schemas.microsoft.com/office/drawing/2014/main" id="{3C35CD3D-CF6A-98FB-46A7-B125BF3BE0B1}"/>
              </a:ext>
            </a:extLst>
          </p:cNvPr>
          <p:cNvSpPr txBox="1"/>
          <p:nvPr/>
        </p:nvSpPr>
        <p:spPr>
          <a:xfrm>
            <a:off x="1060789" y="3173331"/>
            <a:ext cx="15561905" cy="1754326"/>
          </a:xfrm>
          <a:prstGeom prst="rect">
            <a:avLst/>
          </a:prstGeom>
          <a:noFill/>
        </p:spPr>
        <p:txBody>
          <a:bodyPr wrap="square">
            <a:spAutoFit/>
          </a:bodyPr>
          <a:lstStyle/>
          <a:p>
            <a:pPr algn="just"/>
            <a:r>
              <a:rPr lang="en-US" altLang="zh-HK" sz="3600" dirty="0">
                <a:latin typeface="Nunito Sans" pitchFamily="2" charset="0"/>
              </a:rPr>
              <a:t>Create a table for maintaining logs of scheduled and unscheduled maintenance activities for theme park attractions, along with a MySQL event that regularly inserts records into this table.</a:t>
            </a:r>
            <a:endParaRPr lang="zh-HK" altLang="en-US" sz="3600" dirty="0">
              <a:latin typeface="Nunito Sans" pitchFamily="2" charset="0"/>
            </a:endParaRPr>
          </a:p>
        </p:txBody>
      </p:sp>
    </p:spTree>
    <p:extLst>
      <p:ext uri="{BB962C8B-B14F-4D97-AF65-F5344CB8AC3E}">
        <p14:creationId xmlns:p14="http://schemas.microsoft.com/office/powerpoint/2010/main" val="4144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altLang="zh-HK"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Setting Up the Environment</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16636253" cy="6247864"/>
          </a:xfrm>
          <a:prstGeom prst="rect">
            <a:avLst/>
          </a:prstGeom>
          <a:noFill/>
        </p:spPr>
        <p:txBody>
          <a:bodyPr wrap="square">
            <a:spAutoFit/>
          </a:bodyPr>
          <a:lstStyle/>
          <a:p>
            <a:r>
              <a:rPr lang="en-US" altLang="zh-HK" sz="3200" dirty="0">
                <a:latin typeface="Nunito Sans" pitchFamily="2" charset="0"/>
              </a:rPr>
              <a:t>Before creating and scheduling events, ensure that the MySQL Event Scheduler is enabled.</a:t>
            </a:r>
          </a:p>
          <a:p>
            <a:endParaRPr lang="en-US" altLang="zh-HK" sz="3200" dirty="0">
              <a:latin typeface="Nunito Sans" pitchFamily="2" charset="0"/>
            </a:endParaRPr>
          </a:p>
          <a:p>
            <a:pPr marL="514350" indent="-514350">
              <a:buAutoNum type="arabicPeriod"/>
            </a:pPr>
            <a:r>
              <a:rPr lang="en-US" altLang="zh-HK" sz="2800" b="1" dirty="0">
                <a:latin typeface="Nunito Sans" pitchFamily="2" charset="0"/>
              </a:rPr>
              <a:t>Check if the Event Scheduler is enabled:</a:t>
            </a:r>
          </a:p>
          <a:p>
            <a:r>
              <a:rPr lang="en-US" altLang="zh-HK" sz="2800" b="1" dirty="0">
                <a:latin typeface="Nunito Sans" pitchFamily="2" charset="0"/>
              </a:rPr>
              <a:t>	Execute command: </a:t>
            </a:r>
            <a:r>
              <a:rPr lang="en-US" altLang="zh-HK" sz="2800" dirty="0">
                <a:latin typeface="Nunito Sans" pitchFamily="2" charset="0"/>
              </a:rPr>
              <a:t>SHOW VARIABLES LIKE '</a:t>
            </a:r>
            <a:r>
              <a:rPr lang="en-US" altLang="zh-HK" sz="2800" dirty="0" err="1">
                <a:latin typeface="Nunito Sans" pitchFamily="2" charset="0"/>
              </a:rPr>
              <a:t>event_scheduler</a:t>
            </a:r>
            <a:r>
              <a:rPr lang="en-US" altLang="zh-HK" sz="2800">
                <a:latin typeface="Nunito Sans" pitchFamily="2" charset="0"/>
              </a:rPr>
              <a:t>’;</a:t>
            </a:r>
            <a:endParaRPr lang="en-US" altLang="zh-HK" sz="2800" dirty="0">
              <a:latin typeface="Nunito Sans" pitchFamily="2" charset="0"/>
            </a:endParaRPr>
          </a:p>
          <a:p>
            <a:endParaRPr lang="en-US" altLang="zh-HK" sz="2800" b="1" dirty="0">
              <a:latin typeface="Nunito Sans" pitchFamily="2" charset="0"/>
            </a:endParaRPr>
          </a:p>
          <a:p>
            <a:pPr marL="514350" indent="-514350">
              <a:buAutoNum type="arabicPeriod"/>
            </a:pPr>
            <a:endParaRPr lang="en-US" altLang="zh-HK" sz="2800" b="1" dirty="0">
              <a:latin typeface="Nunito Sans" pitchFamily="2" charset="0"/>
            </a:endParaRPr>
          </a:p>
          <a:p>
            <a:endParaRPr lang="en-US" altLang="zh-HK" sz="2800" b="1" dirty="0">
              <a:latin typeface="Nunito Sans" pitchFamily="2" charset="0"/>
            </a:endParaRPr>
          </a:p>
          <a:p>
            <a:endParaRPr lang="en-US" altLang="zh-HK" sz="2800" b="1" dirty="0">
              <a:latin typeface="Nunito Sans" pitchFamily="2" charset="0"/>
            </a:endParaRPr>
          </a:p>
          <a:p>
            <a:endParaRPr lang="en-US" altLang="zh-HK" sz="2800" b="1" dirty="0">
              <a:latin typeface="Nunito Sans" pitchFamily="2" charset="0"/>
            </a:endParaRPr>
          </a:p>
          <a:p>
            <a:endParaRPr lang="en-US" altLang="zh-HK" sz="2800" b="1" dirty="0">
              <a:latin typeface="Nunito Sans" pitchFamily="2" charset="0"/>
            </a:endParaRPr>
          </a:p>
          <a:p>
            <a:r>
              <a:rPr lang="en-US" altLang="zh-HK" sz="2800" b="1" dirty="0">
                <a:latin typeface="Nunito Sans" pitchFamily="2" charset="0"/>
              </a:rPr>
              <a:t>2.  Enable the Event Scheduler if it is disabled:</a:t>
            </a:r>
          </a:p>
          <a:p>
            <a:r>
              <a:rPr lang="en-US" altLang="zh-HK" sz="2800" b="1" dirty="0">
                <a:latin typeface="Nunito Sans" pitchFamily="2" charset="0"/>
              </a:rPr>
              <a:t>	Execute command: </a:t>
            </a:r>
            <a:r>
              <a:rPr lang="en-US" altLang="zh-HK" sz="2800" dirty="0">
                <a:latin typeface="Nunito Sans" pitchFamily="2" charset="0"/>
              </a:rPr>
              <a:t>SET GLOBAL </a:t>
            </a:r>
            <a:r>
              <a:rPr lang="en-US" altLang="zh-HK" sz="2800" dirty="0" err="1">
                <a:latin typeface="Nunito Sans" pitchFamily="2" charset="0"/>
              </a:rPr>
              <a:t>event_scheduler</a:t>
            </a:r>
            <a:r>
              <a:rPr lang="en-US" altLang="zh-HK" sz="2800" dirty="0">
                <a:latin typeface="Nunito Sans" pitchFamily="2" charset="0"/>
              </a:rPr>
              <a:t> = ON;</a:t>
            </a:r>
          </a:p>
          <a:p>
            <a:pPr marL="514350" indent="-514350">
              <a:buAutoNum type="arabicPeriod"/>
            </a:pPr>
            <a:endParaRPr lang="en-US" altLang="zh-HK" sz="2800" b="1" dirty="0">
              <a:latin typeface="Nunito Sans" pitchFamily="2" charset="0"/>
            </a:endParaRPr>
          </a:p>
          <a:p>
            <a:pPr marL="514350" indent="-514350">
              <a:buAutoNum type="arabicPeriod"/>
            </a:pPr>
            <a:endParaRPr lang="en-US" altLang="zh-HK" sz="2800" b="1" dirty="0">
              <a:latin typeface="Nunito Sans" pitchFamily="2" charset="0"/>
            </a:endParaRPr>
          </a:p>
        </p:txBody>
      </p:sp>
      <p:pic>
        <p:nvPicPr>
          <p:cNvPr id="9" name="Picture 8">
            <a:extLst>
              <a:ext uri="{FF2B5EF4-FFF2-40B4-BE49-F238E27FC236}">
                <a16:creationId xmlns:a16="http://schemas.microsoft.com/office/drawing/2014/main" id="{E74C7EE6-0AF2-7E31-5692-FA2F19EA79F4}"/>
              </a:ext>
            </a:extLst>
          </p:cNvPr>
          <p:cNvPicPr>
            <a:picLocks noChangeAspect="1"/>
          </p:cNvPicPr>
          <p:nvPr/>
        </p:nvPicPr>
        <p:blipFill rotWithShape="1">
          <a:blip r:embed="rId4"/>
          <a:srcRect t="50000"/>
          <a:stretch/>
        </p:blipFill>
        <p:spPr>
          <a:xfrm>
            <a:off x="6860334" y="5143500"/>
            <a:ext cx="5304678" cy="1790124"/>
          </a:xfrm>
          <a:prstGeom prst="rect">
            <a:avLst/>
          </a:prstGeom>
        </p:spPr>
      </p:pic>
    </p:spTree>
    <p:extLst>
      <p:ext uri="{BB962C8B-B14F-4D97-AF65-F5344CB8AC3E}">
        <p14:creationId xmlns:p14="http://schemas.microsoft.com/office/powerpoint/2010/main" val="3691961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Create a MySQL Event</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14959853" cy="4893647"/>
          </a:xfrm>
          <a:prstGeom prst="rect">
            <a:avLst/>
          </a:prstGeom>
          <a:noFill/>
        </p:spPr>
        <p:txBody>
          <a:bodyPr wrap="square">
            <a:spAutoFit/>
          </a:bodyPr>
          <a:lstStyle/>
          <a:p>
            <a:r>
              <a:rPr lang="en-US" altLang="zh-HK" sz="2800" dirty="0">
                <a:latin typeface="Nunito Sans" pitchFamily="2" charset="0"/>
              </a:rPr>
              <a:t>The CREATE EVENT statement has the following syntax:</a:t>
            </a:r>
            <a:endParaRPr lang="en-US" altLang="zh-HK" sz="3200" dirty="0">
              <a:latin typeface="Nunito Sans" pitchFamily="2" charset="0"/>
            </a:endParaRPr>
          </a:p>
          <a:p>
            <a:pPr lvl="1">
              <a:lnSpc>
                <a:spcPct val="150000"/>
              </a:lnSpc>
            </a:pPr>
            <a:r>
              <a:rPr lang="en-US" altLang="zh-HK" sz="3200" b="1" dirty="0">
                <a:latin typeface="Nunito Sans" pitchFamily="2" charset="0"/>
              </a:rPr>
              <a:t>CREATE EVENT </a:t>
            </a:r>
            <a:r>
              <a:rPr lang="en-US" altLang="zh-HK" sz="3200" dirty="0" err="1">
                <a:latin typeface="Nunito Sans" pitchFamily="2" charset="0"/>
              </a:rPr>
              <a:t>event_name</a:t>
            </a:r>
            <a:endParaRPr lang="en-US" altLang="zh-HK" sz="3200" dirty="0">
              <a:latin typeface="Nunito Sans" pitchFamily="2" charset="0"/>
            </a:endParaRPr>
          </a:p>
          <a:p>
            <a:pPr lvl="1">
              <a:lnSpc>
                <a:spcPct val="150000"/>
              </a:lnSpc>
            </a:pPr>
            <a:r>
              <a:rPr lang="en-US" altLang="zh-HK" sz="3200" b="1" dirty="0">
                <a:latin typeface="Nunito Sans" pitchFamily="2" charset="0"/>
              </a:rPr>
              <a:t>ON SCHEDULE </a:t>
            </a:r>
            <a:r>
              <a:rPr lang="en-US" altLang="zh-HK" sz="3200" b="1" dirty="0" err="1">
                <a:latin typeface="Nunito Sans" pitchFamily="2" charset="0"/>
              </a:rPr>
              <a:t>schedule</a:t>
            </a:r>
            <a:endParaRPr lang="en-US" altLang="zh-HK" sz="3200" b="1" dirty="0">
              <a:latin typeface="Nunito Sans" pitchFamily="2" charset="0"/>
            </a:endParaRPr>
          </a:p>
          <a:p>
            <a:pPr lvl="1">
              <a:lnSpc>
                <a:spcPct val="150000"/>
              </a:lnSpc>
            </a:pPr>
            <a:r>
              <a:rPr lang="en-US" altLang="zh-HK" sz="3200" dirty="0">
                <a:latin typeface="Nunito Sans" pitchFamily="2" charset="0"/>
              </a:rPr>
              <a:t>ON COMPLETION [PRESERVE | NOT PRESERVE]</a:t>
            </a:r>
          </a:p>
          <a:p>
            <a:pPr lvl="1">
              <a:lnSpc>
                <a:spcPct val="150000"/>
              </a:lnSpc>
            </a:pPr>
            <a:r>
              <a:rPr lang="en-US" altLang="zh-HK" sz="3200" dirty="0">
                <a:latin typeface="Nunito Sans" pitchFamily="2" charset="0"/>
              </a:rPr>
              <a:t>[ENABLE | DISABLE | DISABLE ON {REPLICA | SLAVE}]</a:t>
            </a:r>
          </a:p>
          <a:p>
            <a:pPr lvl="1">
              <a:lnSpc>
                <a:spcPct val="150000"/>
              </a:lnSpc>
            </a:pPr>
            <a:r>
              <a:rPr lang="en-US" altLang="zh-HK" sz="3200" b="1" dirty="0">
                <a:latin typeface="Nunito Sans" pitchFamily="2" charset="0"/>
              </a:rPr>
              <a:t>DO</a:t>
            </a:r>
          </a:p>
          <a:p>
            <a:pPr lvl="1">
              <a:lnSpc>
                <a:spcPct val="150000"/>
              </a:lnSpc>
            </a:pPr>
            <a:r>
              <a:rPr lang="en-US" altLang="zh-HK" sz="3200" b="1" dirty="0" err="1">
                <a:latin typeface="Nunito Sans" pitchFamily="2" charset="0"/>
              </a:rPr>
              <a:t>event_body</a:t>
            </a:r>
            <a:endParaRPr lang="en-US" altLang="zh-HK" sz="2800" b="1" dirty="0">
              <a:latin typeface="Nunito Sans" pitchFamily="2" charset="0"/>
            </a:endParaRPr>
          </a:p>
        </p:txBody>
      </p:sp>
      <p:sp>
        <p:nvSpPr>
          <p:cNvPr id="9" name="TextBox 8">
            <a:extLst>
              <a:ext uri="{FF2B5EF4-FFF2-40B4-BE49-F238E27FC236}">
                <a16:creationId xmlns:a16="http://schemas.microsoft.com/office/drawing/2014/main" id="{CA862987-221A-EE68-4300-2DA085DA16F4}"/>
              </a:ext>
            </a:extLst>
          </p:cNvPr>
          <p:cNvSpPr txBox="1"/>
          <p:nvPr/>
        </p:nvSpPr>
        <p:spPr>
          <a:xfrm>
            <a:off x="8115300" y="8844384"/>
            <a:ext cx="9144000" cy="369332"/>
          </a:xfrm>
          <a:prstGeom prst="rect">
            <a:avLst/>
          </a:prstGeom>
          <a:noFill/>
        </p:spPr>
        <p:txBody>
          <a:bodyPr wrap="square">
            <a:spAutoFit/>
          </a:bodyPr>
          <a:lstStyle/>
          <a:p>
            <a:pPr algn="r"/>
            <a:r>
              <a:rPr lang="en-US" altLang="zh-HK" dirty="0">
                <a:hlinkClick r:id="rId4"/>
              </a:rPr>
              <a:t>MySQL :: MySQL 8.4 Reference Manual :: 15.1.13 CREATE EVENT Statement</a:t>
            </a:r>
            <a:endParaRPr lang="zh-HK" altLang="en-US" dirty="0"/>
          </a:p>
        </p:txBody>
      </p:sp>
    </p:spTree>
    <p:extLst>
      <p:ext uri="{BB962C8B-B14F-4D97-AF65-F5344CB8AC3E}">
        <p14:creationId xmlns:p14="http://schemas.microsoft.com/office/powerpoint/2010/main" val="79460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5CBCB055-B9FD-2286-AC19-ED9499131461}"/>
              </a:ext>
            </a:extLst>
          </p:cNvPr>
          <p:cNvPicPr>
            <a:picLocks noChangeAspect="1"/>
          </p:cNvPicPr>
          <p:nvPr/>
        </p:nvPicPr>
        <p:blipFill>
          <a:blip r:embed="rId4"/>
          <a:stretch>
            <a:fillRect/>
          </a:stretch>
        </p:blipFill>
        <p:spPr>
          <a:xfrm>
            <a:off x="12544823" y="2987996"/>
            <a:ext cx="2252663" cy="1914027"/>
          </a:xfrm>
          <a:prstGeom prst="rect">
            <a:avLst/>
          </a:prstGeom>
        </p:spPr>
      </p:pic>
      <p:sp>
        <p:nvSpPr>
          <p:cNvPr id="14" name="TextBox 13">
            <a:extLst>
              <a:ext uri="{FF2B5EF4-FFF2-40B4-BE49-F238E27FC236}">
                <a16:creationId xmlns:a16="http://schemas.microsoft.com/office/drawing/2014/main" id="{A9659C41-0665-36A4-871B-C4ACD3883144}"/>
              </a:ext>
            </a:extLst>
          </p:cNvPr>
          <p:cNvSpPr txBox="1"/>
          <p:nvPr/>
        </p:nvSpPr>
        <p:spPr>
          <a:xfrm>
            <a:off x="1205753" y="3084723"/>
            <a:ext cx="7753350" cy="584775"/>
          </a:xfrm>
          <a:prstGeom prst="rect">
            <a:avLst/>
          </a:prstGeom>
          <a:noFill/>
        </p:spPr>
        <p:txBody>
          <a:bodyPr wrap="square">
            <a:spAutoFit/>
          </a:bodyPr>
          <a:lstStyle/>
          <a:p>
            <a:r>
              <a:rPr lang="en-US" altLang="zh-HK" sz="3200" dirty="0">
                <a:latin typeface="Nunito Sans" pitchFamily="2" charset="0"/>
              </a:rPr>
              <a:t>1. Click on the Event button in the toolbar</a:t>
            </a:r>
            <a:endParaRPr lang="zh-HK" altLang="en-US" sz="3200" dirty="0">
              <a:latin typeface="Nunito Sans" pitchFamily="2" charset="0"/>
            </a:endParaRPr>
          </a:p>
        </p:txBody>
      </p:sp>
      <p:pic>
        <p:nvPicPr>
          <p:cNvPr id="5" name="Picture 4">
            <a:extLst>
              <a:ext uri="{FF2B5EF4-FFF2-40B4-BE49-F238E27FC236}">
                <a16:creationId xmlns:a16="http://schemas.microsoft.com/office/drawing/2014/main" id="{5739109E-83A8-755F-F9A0-1898D218C66D}"/>
              </a:ext>
            </a:extLst>
          </p:cNvPr>
          <p:cNvPicPr>
            <a:picLocks noChangeAspect="1"/>
          </p:cNvPicPr>
          <p:nvPr/>
        </p:nvPicPr>
        <p:blipFill>
          <a:blip r:embed="rId5"/>
          <a:stretch>
            <a:fillRect/>
          </a:stretch>
        </p:blipFill>
        <p:spPr>
          <a:xfrm>
            <a:off x="1324697" y="5598784"/>
            <a:ext cx="11369326" cy="3549023"/>
          </a:xfrm>
          <a:prstGeom prst="rect">
            <a:avLst/>
          </a:prstGeom>
        </p:spPr>
      </p:pic>
      <p:sp>
        <p:nvSpPr>
          <p:cNvPr id="10" name="TextBox 9">
            <a:extLst>
              <a:ext uri="{FF2B5EF4-FFF2-40B4-BE49-F238E27FC236}">
                <a16:creationId xmlns:a16="http://schemas.microsoft.com/office/drawing/2014/main" id="{6BC0FBDA-15D3-AB84-CEC1-11000C9CEC0B}"/>
              </a:ext>
            </a:extLst>
          </p:cNvPr>
          <p:cNvSpPr txBox="1"/>
          <p:nvPr/>
        </p:nvSpPr>
        <p:spPr>
          <a:xfrm>
            <a:off x="1324697" y="4902023"/>
            <a:ext cx="7753350" cy="584775"/>
          </a:xfrm>
          <a:prstGeom prst="rect">
            <a:avLst/>
          </a:prstGeom>
          <a:noFill/>
        </p:spPr>
        <p:txBody>
          <a:bodyPr wrap="square">
            <a:spAutoFit/>
          </a:bodyPr>
          <a:lstStyle/>
          <a:p>
            <a:r>
              <a:rPr lang="en-US" altLang="zh-HK" sz="3200" dirty="0">
                <a:latin typeface="Nunito Sans" pitchFamily="2" charset="0"/>
              </a:rPr>
              <a:t>2. List out all events in the database</a:t>
            </a:r>
            <a:endParaRPr lang="zh-HK" altLang="en-US" sz="3200" dirty="0">
              <a:latin typeface="Nunito Sans" pitchFamily="2" charset="0"/>
            </a:endParaRPr>
          </a:p>
        </p:txBody>
      </p:sp>
    </p:spTree>
    <p:extLst>
      <p:ext uri="{BB962C8B-B14F-4D97-AF65-F5344CB8AC3E}">
        <p14:creationId xmlns:p14="http://schemas.microsoft.com/office/powerpoint/2010/main" val="226946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2" name="Picture 11">
            <a:extLst>
              <a:ext uri="{FF2B5EF4-FFF2-40B4-BE49-F238E27FC236}">
                <a16:creationId xmlns:a16="http://schemas.microsoft.com/office/drawing/2014/main" id="{149989D6-DC7A-EDDD-B2D6-2ED6ADBD46E8}"/>
              </a:ext>
            </a:extLst>
          </p:cNvPr>
          <p:cNvPicPr>
            <a:picLocks noChangeAspect="1"/>
          </p:cNvPicPr>
          <p:nvPr/>
        </p:nvPicPr>
        <p:blipFill>
          <a:blip r:embed="rId4"/>
          <a:stretch>
            <a:fillRect/>
          </a:stretch>
        </p:blipFill>
        <p:spPr>
          <a:xfrm>
            <a:off x="5355494" y="4738993"/>
            <a:ext cx="7577011" cy="722895"/>
          </a:xfrm>
          <a:prstGeom prst="rect">
            <a:avLst/>
          </a:prstGeom>
        </p:spPr>
      </p:pic>
      <p:sp>
        <p:nvSpPr>
          <p:cNvPr id="15" name="TextBox 14">
            <a:extLst>
              <a:ext uri="{FF2B5EF4-FFF2-40B4-BE49-F238E27FC236}">
                <a16:creationId xmlns:a16="http://schemas.microsoft.com/office/drawing/2014/main" id="{9F7E432F-48F4-E2BB-0575-4E65D1AF0A6F}"/>
              </a:ext>
            </a:extLst>
          </p:cNvPr>
          <p:cNvSpPr txBox="1"/>
          <p:nvPr/>
        </p:nvSpPr>
        <p:spPr>
          <a:xfrm>
            <a:off x="1194547" y="3422217"/>
            <a:ext cx="11486191" cy="3539430"/>
          </a:xfrm>
          <a:prstGeom prst="rect">
            <a:avLst/>
          </a:prstGeom>
          <a:noFill/>
        </p:spPr>
        <p:txBody>
          <a:bodyPr wrap="square">
            <a:spAutoFit/>
          </a:bodyPr>
          <a:lstStyle/>
          <a:p>
            <a:r>
              <a:rPr lang="en-US" altLang="zh-HK" sz="3200" dirty="0">
                <a:latin typeface="Nunito Sans" pitchFamily="2" charset="0"/>
              </a:rPr>
              <a:t>3. Click on the New Event button</a:t>
            </a:r>
          </a:p>
          <a:p>
            <a:endParaRPr lang="en-US" altLang="zh-HK" sz="3200" dirty="0">
              <a:latin typeface="Nunito Sans" pitchFamily="2" charset="0"/>
            </a:endParaRPr>
          </a:p>
          <a:p>
            <a:endParaRPr lang="en-US" altLang="zh-HK" sz="3200" dirty="0">
              <a:latin typeface="Nunito Sans" pitchFamily="2" charset="0"/>
            </a:endParaRPr>
          </a:p>
          <a:p>
            <a:endParaRPr lang="en-US" altLang="zh-HK" sz="3200" dirty="0">
              <a:latin typeface="Nunito Sans" pitchFamily="2" charset="0"/>
            </a:endParaRPr>
          </a:p>
          <a:p>
            <a:endParaRPr lang="en-US" altLang="zh-HK" sz="3200" dirty="0">
              <a:latin typeface="Nunito Sans" pitchFamily="2" charset="0"/>
            </a:endParaRPr>
          </a:p>
          <a:p>
            <a:endParaRPr lang="en-US" altLang="zh-HK" sz="3200" dirty="0">
              <a:latin typeface="Nunito Sans" pitchFamily="2" charset="0"/>
            </a:endParaRPr>
          </a:p>
          <a:p>
            <a:r>
              <a:rPr lang="en-US" altLang="zh-HK" sz="3200" dirty="0">
                <a:latin typeface="Nunito Sans" pitchFamily="2" charset="0"/>
              </a:rPr>
              <a:t>This will bring in Navicat's event designer.</a:t>
            </a:r>
            <a:endParaRPr lang="zh-HK" altLang="en-US" sz="3200" dirty="0">
              <a:latin typeface="Nunito Sans" pitchFamily="2" charset="0"/>
            </a:endParaRPr>
          </a:p>
        </p:txBody>
      </p:sp>
    </p:spTree>
    <p:extLst>
      <p:ext uri="{BB962C8B-B14F-4D97-AF65-F5344CB8AC3E}">
        <p14:creationId xmlns:p14="http://schemas.microsoft.com/office/powerpoint/2010/main" val="720516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A9659C41-0665-36A4-871B-C4ACD3883144}"/>
              </a:ext>
            </a:extLst>
          </p:cNvPr>
          <p:cNvSpPr txBox="1"/>
          <p:nvPr/>
        </p:nvSpPr>
        <p:spPr>
          <a:xfrm>
            <a:off x="1175497" y="3053637"/>
            <a:ext cx="7753350" cy="584775"/>
          </a:xfrm>
          <a:prstGeom prst="rect">
            <a:avLst/>
          </a:prstGeom>
          <a:noFill/>
        </p:spPr>
        <p:txBody>
          <a:bodyPr wrap="square">
            <a:spAutoFit/>
          </a:bodyPr>
          <a:lstStyle/>
          <a:p>
            <a:r>
              <a:rPr lang="en-US" altLang="zh-HK" sz="3200" dirty="0">
                <a:latin typeface="Nunito Sans" pitchFamily="2" charset="0"/>
              </a:rPr>
              <a:t>Definition tab</a:t>
            </a:r>
            <a:endParaRPr lang="zh-HK" altLang="en-US" sz="3200" dirty="0">
              <a:latin typeface="Nunito Sans" pitchFamily="2" charset="0"/>
            </a:endParaRPr>
          </a:p>
        </p:txBody>
      </p:sp>
      <p:pic>
        <p:nvPicPr>
          <p:cNvPr id="11" name="Picture 10">
            <a:extLst>
              <a:ext uri="{FF2B5EF4-FFF2-40B4-BE49-F238E27FC236}">
                <a16:creationId xmlns:a16="http://schemas.microsoft.com/office/drawing/2014/main" id="{EDB8FFDB-9E46-6767-D20B-909A9244813A}"/>
              </a:ext>
            </a:extLst>
          </p:cNvPr>
          <p:cNvPicPr>
            <a:picLocks noChangeAspect="1"/>
          </p:cNvPicPr>
          <p:nvPr/>
        </p:nvPicPr>
        <p:blipFill>
          <a:blip r:embed="rId4"/>
          <a:stretch>
            <a:fillRect/>
          </a:stretch>
        </p:blipFill>
        <p:spPr>
          <a:xfrm>
            <a:off x="1305647" y="4188156"/>
            <a:ext cx="10820511" cy="4180261"/>
          </a:xfrm>
          <a:prstGeom prst="rect">
            <a:avLst/>
          </a:prstGeom>
        </p:spPr>
      </p:pic>
    </p:spTree>
    <p:extLst>
      <p:ext uri="{BB962C8B-B14F-4D97-AF65-F5344CB8AC3E}">
        <p14:creationId xmlns:p14="http://schemas.microsoft.com/office/powerpoint/2010/main" val="544812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A9659C41-0665-36A4-871B-C4ACD3883144}"/>
              </a:ext>
            </a:extLst>
          </p:cNvPr>
          <p:cNvSpPr txBox="1"/>
          <p:nvPr/>
        </p:nvSpPr>
        <p:spPr>
          <a:xfrm>
            <a:off x="1175497" y="3086100"/>
            <a:ext cx="15372391" cy="584775"/>
          </a:xfrm>
          <a:prstGeom prst="rect">
            <a:avLst/>
          </a:prstGeom>
          <a:noFill/>
        </p:spPr>
        <p:txBody>
          <a:bodyPr wrap="square">
            <a:spAutoFit/>
          </a:bodyPr>
          <a:lstStyle/>
          <a:p>
            <a:r>
              <a:rPr lang="en-US" altLang="zh-HK" sz="3200" dirty="0">
                <a:latin typeface="Nunito Sans" pitchFamily="2" charset="0"/>
              </a:rPr>
              <a:t>Adjusting the timing of the event in the ‘Schedule’ tab of the event designer.</a:t>
            </a:r>
            <a:endParaRPr lang="zh-HK" altLang="en-US" sz="3200" dirty="0">
              <a:latin typeface="Nunito Sans" pitchFamily="2" charset="0"/>
            </a:endParaRPr>
          </a:p>
        </p:txBody>
      </p:sp>
      <p:pic>
        <p:nvPicPr>
          <p:cNvPr id="5" name="Picture 4">
            <a:extLst>
              <a:ext uri="{FF2B5EF4-FFF2-40B4-BE49-F238E27FC236}">
                <a16:creationId xmlns:a16="http://schemas.microsoft.com/office/drawing/2014/main" id="{3AF41B15-640D-DAA0-C1C5-399210EA99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34042" y="3997687"/>
            <a:ext cx="7019915" cy="4776770"/>
          </a:xfrm>
          <a:prstGeom prst="rect">
            <a:avLst/>
          </a:prstGeom>
        </p:spPr>
      </p:pic>
    </p:spTree>
    <p:extLst>
      <p:ext uri="{BB962C8B-B14F-4D97-AF65-F5344CB8AC3E}">
        <p14:creationId xmlns:p14="http://schemas.microsoft.com/office/powerpoint/2010/main" val="239786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A9659C41-0665-36A4-871B-C4ACD3883144}"/>
              </a:ext>
            </a:extLst>
          </p:cNvPr>
          <p:cNvSpPr txBox="1"/>
          <p:nvPr/>
        </p:nvSpPr>
        <p:spPr>
          <a:xfrm>
            <a:off x="1175497" y="3086100"/>
            <a:ext cx="15372391" cy="584775"/>
          </a:xfrm>
          <a:prstGeom prst="rect">
            <a:avLst/>
          </a:prstGeom>
          <a:noFill/>
        </p:spPr>
        <p:txBody>
          <a:bodyPr wrap="square">
            <a:spAutoFit/>
          </a:bodyPr>
          <a:lstStyle/>
          <a:p>
            <a:r>
              <a:rPr lang="en-US" altLang="zh-HK" sz="3200" dirty="0">
                <a:latin typeface="Nunito Sans" pitchFamily="2" charset="0"/>
              </a:rPr>
              <a:t>In SQL Preview tab, the complete CREATE EVENT statement.</a:t>
            </a:r>
            <a:endParaRPr lang="zh-HK" altLang="en-US" sz="3200" dirty="0">
              <a:latin typeface="Nunito Sans" pitchFamily="2" charset="0"/>
            </a:endParaRPr>
          </a:p>
        </p:txBody>
      </p:sp>
      <p:pic>
        <p:nvPicPr>
          <p:cNvPr id="5" name="Picture 4">
            <a:extLst>
              <a:ext uri="{FF2B5EF4-FFF2-40B4-BE49-F238E27FC236}">
                <a16:creationId xmlns:a16="http://schemas.microsoft.com/office/drawing/2014/main" id="{3AF41B15-640D-DAA0-C1C5-399210EA99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75497" y="4096987"/>
            <a:ext cx="9721103" cy="3459071"/>
          </a:xfrm>
          <a:prstGeom prst="rect">
            <a:avLst/>
          </a:prstGeom>
        </p:spPr>
      </p:pic>
      <p:pic>
        <p:nvPicPr>
          <p:cNvPr id="9" name="Picture 8">
            <a:extLst>
              <a:ext uri="{FF2B5EF4-FFF2-40B4-BE49-F238E27FC236}">
                <a16:creationId xmlns:a16="http://schemas.microsoft.com/office/drawing/2014/main" id="{8DD4B09E-8853-A52E-73AA-49ACDCB06660}"/>
              </a:ext>
            </a:extLst>
          </p:cNvPr>
          <p:cNvPicPr>
            <a:picLocks noChangeAspect="1"/>
          </p:cNvPicPr>
          <p:nvPr/>
        </p:nvPicPr>
        <p:blipFill>
          <a:blip r:embed="rId5"/>
          <a:stretch>
            <a:fillRect/>
          </a:stretch>
        </p:blipFill>
        <p:spPr>
          <a:xfrm>
            <a:off x="11125782" y="5803458"/>
            <a:ext cx="5422106" cy="1752600"/>
          </a:xfrm>
          <a:prstGeom prst="rect">
            <a:avLst/>
          </a:prstGeom>
          <a:ln>
            <a:solidFill>
              <a:schemeClr val="tx1"/>
            </a:solidFill>
          </a:ln>
        </p:spPr>
      </p:pic>
      <p:sp>
        <p:nvSpPr>
          <p:cNvPr id="10" name="TextBox 9">
            <a:extLst>
              <a:ext uri="{FF2B5EF4-FFF2-40B4-BE49-F238E27FC236}">
                <a16:creationId xmlns:a16="http://schemas.microsoft.com/office/drawing/2014/main" id="{2C3E7580-AF24-2751-C773-B6EF93847996}"/>
              </a:ext>
            </a:extLst>
          </p:cNvPr>
          <p:cNvSpPr txBox="1"/>
          <p:nvPr/>
        </p:nvSpPr>
        <p:spPr>
          <a:xfrm>
            <a:off x="11030300" y="5181553"/>
            <a:ext cx="6825503" cy="584775"/>
          </a:xfrm>
          <a:prstGeom prst="rect">
            <a:avLst/>
          </a:prstGeom>
          <a:noFill/>
        </p:spPr>
        <p:txBody>
          <a:bodyPr wrap="square">
            <a:spAutoFit/>
          </a:bodyPr>
          <a:lstStyle/>
          <a:p>
            <a:r>
              <a:rPr lang="en-US" altLang="zh-HK" sz="3200" dirty="0">
                <a:latin typeface="Nunito Sans" pitchFamily="2" charset="0"/>
              </a:rPr>
              <a:t>Click save and enter the event name:</a:t>
            </a:r>
            <a:endParaRPr lang="zh-HK" altLang="en-US" sz="3200" dirty="0">
              <a:latin typeface="Nunito Sans" pitchFamily="2" charset="0"/>
            </a:endParaRPr>
          </a:p>
        </p:txBody>
      </p:sp>
    </p:spTree>
    <p:extLst>
      <p:ext uri="{BB962C8B-B14F-4D97-AF65-F5344CB8AC3E}">
        <p14:creationId xmlns:p14="http://schemas.microsoft.com/office/powerpoint/2010/main" val="254843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999645" y="978129"/>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57754" y="1036238"/>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485430" y="1077959"/>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57754" y="2019300"/>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Learning Outline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290562" y="3281452"/>
            <a:ext cx="15473438" cy="2985433"/>
          </a:xfrm>
          <a:prstGeom prst="rect">
            <a:avLst/>
          </a:prstGeom>
          <a:noFill/>
        </p:spPr>
        <p:txBody>
          <a:bodyPr wrap="square">
            <a:spAutoFit/>
          </a:bodyPr>
          <a:lstStyle/>
          <a:p>
            <a:pPr marL="514350" indent="-514350">
              <a:lnSpc>
                <a:spcPct val="150000"/>
              </a:lnSpc>
              <a:buFont typeface="+mj-lt"/>
              <a:buAutoNum type="arabicPeriod"/>
            </a:pPr>
            <a:r>
              <a:rPr lang="en-US" altLang="zh-HK" sz="3200" dirty="0">
                <a:latin typeface="Nunito Sans Semi-Bold" panose="02010600030101010101" charset="0"/>
              </a:rPr>
              <a:t>Introduction to Views, Events, and User-Defined Functions in MySQL</a:t>
            </a:r>
          </a:p>
          <a:p>
            <a:pPr marL="514350" indent="-514350">
              <a:lnSpc>
                <a:spcPct val="150000"/>
              </a:lnSpc>
              <a:buFont typeface="+mj-lt"/>
              <a:buAutoNum type="arabicPeriod"/>
            </a:pPr>
            <a:r>
              <a:rPr lang="en-US" altLang="zh-HK" sz="3200" dirty="0">
                <a:latin typeface="Nunito Sans Semi-Bold" panose="02010600030101010101" charset="0"/>
              </a:rPr>
              <a:t>Benefits of using view </a:t>
            </a:r>
          </a:p>
          <a:p>
            <a:pPr marL="514350" indent="-514350">
              <a:lnSpc>
                <a:spcPct val="150000"/>
              </a:lnSpc>
              <a:buFont typeface="+mj-lt"/>
              <a:buAutoNum type="arabicPeriod"/>
            </a:pPr>
            <a:r>
              <a:rPr lang="en-US" altLang="zh-HK" sz="3200" dirty="0">
                <a:latin typeface="Nunito Sans Semi-Bold" panose="02010600030101010101" charset="0"/>
              </a:rPr>
              <a:t>Triggers vs Events</a:t>
            </a:r>
          </a:p>
          <a:p>
            <a:pPr marL="514350" indent="-514350">
              <a:lnSpc>
                <a:spcPct val="150000"/>
              </a:lnSpc>
              <a:buFont typeface="+mj-lt"/>
              <a:buAutoNum type="arabicPeriod"/>
            </a:pPr>
            <a:r>
              <a:rPr lang="en-US" altLang="zh-HK" sz="3200" dirty="0">
                <a:latin typeface="Nunito Sans Semi-Bold" panose="02010600030101010101" charset="0"/>
              </a:rPr>
              <a:t>Scheduled Events in MySQL</a:t>
            </a:r>
          </a:p>
        </p:txBody>
      </p:sp>
      <p:sp>
        <p:nvSpPr>
          <p:cNvPr id="2" name="Slide Number Placeholder 7">
            <a:extLst>
              <a:ext uri="{FF2B5EF4-FFF2-40B4-BE49-F238E27FC236}">
                <a16:creationId xmlns:a16="http://schemas.microsoft.com/office/drawing/2014/main" id="{1CA5C63A-449E-C9F6-D810-EEF399B19585}"/>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3</a:t>
            </a:fld>
            <a:endParaRPr lang="en-US" sz="2000" dirty="0"/>
          </a:p>
        </p:txBody>
      </p:sp>
    </p:spTree>
    <p:extLst>
      <p:ext uri="{BB962C8B-B14F-4D97-AF65-F5344CB8AC3E}">
        <p14:creationId xmlns:p14="http://schemas.microsoft.com/office/powerpoint/2010/main" val="369848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EVENT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30600" cy="1015663"/>
          </a:xfrm>
          <a:prstGeom prst="rect">
            <a:avLst/>
          </a:prstGeom>
          <a:noFill/>
        </p:spPr>
        <p:txBody>
          <a:bodyPr wrap="square">
            <a:spAutoFit/>
          </a:bodyPr>
          <a:lstStyle/>
          <a:p>
            <a:r>
              <a:rPr lang="en-US" altLang="zh-HK" sz="6000" dirty="0">
                <a:latin typeface="DM Serif Display" pitchFamily="2" charset="0"/>
              </a:rPr>
              <a:t>Navicat's event designer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A9659C41-0665-36A4-871B-C4ACD3883144}"/>
              </a:ext>
            </a:extLst>
          </p:cNvPr>
          <p:cNvSpPr txBox="1"/>
          <p:nvPr/>
        </p:nvSpPr>
        <p:spPr>
          <a:xfrm>
            <a:off x="1086809" y="3569008"/>
            <a:ext cx="7753350" cy="584775"/>
          </a:xfrm>
          <a:prstGeom prst="rect">
            <a:avLst/>
          </a:prstGeom>
          <a:noFill/>
        </p:spPr>
        <p:txBody>
          <a:bodyPr wrap="square">
            <a:spAutoFit/>
          </a:bodyPr>
          <a:lstStyle/>
          <a:p>
            <a:r>
              <a:rPr lang="en-US" altLang="zh-HK" sz="3200" dirty="0">
                <a:latin typeface="Nunito Sans" pitchFamily="2" charset="0"/>
              </a:rPr>
              <a:t>1. Click on the Event button in the toolbar</a:t>
            </a:r>
            <a:endParaRPr lang="zh-HK" altLang="en-US" sz="3200" dirty="0">
              <a:latin typeface="Nunito Sans" pitchFamily="2" charset="0"/>
            </a:endParaRPr>
          </a:p>
        </p:txBody>
      </p:sp>
    </p:spTree>
    <p:extLst>
      <p:ext uri="{BB962C8B-B14F-4D97-AF65-F5344CB8AC3E}">
        <p14:creationId xmlns:p14="http://schemas.microsoft.com/office/powerpoint/2010/main" val="2608329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Simulate Event Execution</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14959853" cy="2062103"/>
          </a:xfrm>
          <a:prstGeom prst="rect">
            <a:avLst/>
          </a:prstGeom>
          <a:noFill/>
        </p:spPr>
        <p:txBody>
          <a:bodyPr wrap="square">
            <a:spAutoFit/>
          </a:bodyPr>
          <a:lstStyle/>
          <a:p>
            <a:r>
              <a:rPr lang="en-US" altLang="zh-HK" sz="3200" dirty="0">
                <a:latin typeface="Nunito Sans" pitchFamily="2" charset="0"/>
              </a:rPr>
              <a:t>To manually trigger the event for testing purposes, you can use the following command:</a:t>
            </a:r>
          </a:p>
          <a:p>
            <a:endParaRPr lang="en-US" altLang="zh-HK" sz="3200" b="1" dirty="0">
              <a:latin typeface="Nunito Sans" pitchFamily="2" charset="0"/>
            </a:endParaRPr>
          </a:p>
          <a:p>
            <a:pPr lvl="1"/>
            <a:r>
              <a:rPr lang="en-US" altLang="zh-HK" sz="3200" dirty="0"/>
              <a:t>CALL </a:t>
            </a:r>
            <a:r>
              <a:rPr lang="en-US" altLang="zh-HK" sz="3200" dirty="0" err="1"/>
              <a:t>event_name</a:t>
            </a:r>
            <a:r>
              <a:rPr lang="en-US" altLang="zh-HK" sz="3200" dirty="0"/>
              <a:t>();</a:t>
            </a:r>
            <a:endParaRPr lang="en-US" altLang="zh-HK" sz="3200" b="1" dirty="0">
              <a:latin typeface="Nunito Sans" pitchFamily="2" charset="0"/>
            </a:endParaRPr>
          </a:p>
        </p:txBody>
      </p:sp>
      <p:sp>
        <p:nvSpPr>
          <p:cNvPr id="9" name="TextBox 8">
            <a:extLst>
              <a:ext uri="{FF2B5EF4-FFF2-40B4-BE49-F238E27FC236}">
                <a16:creationId xmlns:a16="http://schemas.microsoft.com/office/drawing/2014/main" id="{CA862987-221A-EE68-4300-2DA085DA16F4}"/>
              </a:ext>
            </a:extLst>
          </p:cNvPr>
          <p:cNvSpPr txBox="1"/>
          <p:nvPr/>
        </p:nvSpPr>
        <p:spPr>
          <a:xfrm>
            <a:off x="8115300" y="8844384"/>
            <a:ext cx="9144000" cy="369332"/>
          </a:xfrm>
          <a:prstGeom prst="rect">
            <a:avLst/>
          </a:prstGeom>
          <a:noFill/>
        </p:spPr>
        <p:txBody>
          <a:bodyPr wrap="square">
            <a:spAutoFit/>
          </a:bodyPr>
          <a:lstStyle/>
          <a:p>
            <a:pPr algn="r"/>
            <a:r>
              <a:rPr lang="en-US" altLang="zh-HK" dirty="0">
                <a:hlinkClick r:id="rId4"/>
              </a:rPr>
              <a:t>MySQL :: MySQL 8.4 Reference Manual :: 15.1.13 CREATE EVENT Statement</a:t>
            </a:r>
            <a:endParaRPr lang="zh-HK" altLang="en-US" dirty="0"/>
          </a:p>
        </p:txBody>
      </p:sp>
    </p:spTree>
    <p:extLst>
      <p:ext uri="{BB962C8B-B14F-4D97-AF65-F5344CB8AC3E}">
        <p14:creationId xmlns:p14="http://schemas.microsoft.com/office/powerpoint/2010/main" val="114548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2CB68032-C92D-44AA-BFAE-5B2C6DB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45652"/>
            <a:ext cx="18288000" cy="76390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1010771" y="4712516"/>
            <a:ext cx="16230600" cy="3851630"/>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1" name="TextBox 11"/>
          <p:cNvSpPr txBox="1"/>
          <p:nvPr/>
        </p:nvSpPr>
        <p:spPr>
          <a:xfrm>
            <a:off x="1514485" y="9458579"/>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TextBox 13"/>
          <p:cNvSpPr txBox="1"/>
          <p:nvPr/>
        </p:nvSpPr>
        <p:spPr>
          <a:xfrm>
            <a:off x="1953375" y="6311186"/>
            <a:ext cx="14417109" cy="2154436"/>
          </a:xfrm>
          <a:prstGeom prst="rect">
            <a:avLst/>
          </a:prstGeom>
        </p:spPr>
        <p:txBody>
          <a:bodyPr lIns="0" tIns="0" rIns="0" bIns="0" rtlCol="0" anchor="t">
            <a:spAutoFit/>
          </a:bodyPr>
          <a:lstStyle/>
          <a:p>
            <a:pPr algn="just"/>
            <a:r>
              <a:rPr lang="en-US" sz="2800" dirty="0">
                <a:solidFill>
                  <a:srgbClr val="161C29"/>
                </a:solidFill>
                <a:latin typeface="Nunito Sans"/>
                <a:ea typeface="Nunito Sans"/>
                <a:cs typeface="Nunito Sans"/>
                <a:sym typeface="Nunito Sans"/>
              </a:rPr>
              <a:t>In this lesson, we explored essential database features in </a:t>
            </a:r>
            <a:r>
              <a:rPr lang="en-US" sz="2800" dirty="0" err="1">
                <a:solidFill>
                  <a:srgbClr val="161C29"/>
                </a:solidFill>
                <a:latin typeface="Nunito Sans"/>
                <a:ea typeface="Nunito Sans"/>
                <a:cs typeface="Nunito Sans"/>
                <a:sym typeface="Nunito Sans"/>
              </a:rPr>
              <a:t>Navicat</a:t>
            </a:r>
            <a:r>
              <a:rPr lang="en-US" sz="2800" dirty="0">
                <a:solidFill>
                  <a:srgbClr val="161C29"/>
                </a:solidFill>
                <a:latin typeface="Nunito Sans"/>
                <a:ea typeface="Nunito Sans"/>
                <a:cs typeface="Nunito Sans"/>
                <a:sym typeface="Nunito Sans"/>
              </a:rPr>
              <a:t>, focusing on designing customized views, creating user-defined functions, and setting up scheduled events. We learned to leverage Navicat's intuitive interface to simplify data retrieval and automate repetitive tasks, equipping ourselves with valuable tools for effective database management.</a:t>
            </a:r>
          </a:p>
        </p:txBody>
      </p:sp>
      <p:grpSp>
        <p:nvGrpSpPr>
          <p:cNvPr id="14" name="Group 14"/>
          <p:cNvGrpSpPr/>
          <p:nvPr/>
        </p:nvGrpSpPr>
        <p:grpSpPr>
          <a:xfrm>
            <a:off x="1935446" y="4874117"/>
            <a:ext cx="2016685" cy="462711"/>
            <a:chOff x="0" y="0"/>
            <a:chExt cx="3542195" cy="812726"/>
          </a:xfrm>
        </p:grpSpPr>
        <p:sp>
          <p:nvSpPr>
            <p:cNvPr id="15" name="Freeform 15"/>
            <p:cNvSpPr/>
            <p:nvPr/>
          </p:nvSpPr>
          <p:spPr>
            <a:xfrm>
              <a:off x="0" y="0"/>
              <a:ext cx="3542195" cy="812726"/>
            </a:xfrm>
            <a:custGeom>
              <a:avLst/>
              <a:gdLst/>
              <a:ahLst/>
              <a:cxnLst/>
              <a:rect l="l" t="t" r="r" b="b"/>
              <a:pathLst>
                <a:path w="3542195" h="812726">
                  <a:moveTo>
                    <a:pt x="3417735" y="812726"/>
                  </a:moveTo>
                  <a:lnTo>
                    <a:pt x="124460" y="812726"/>
                  </a:lnTo>
                  <a:cubicBezTo>
                    <a:pt x="55880" y="812726"/>
                    <a:pt x="0" y="756846"/>
                    <a:pt x="0" y="688266"/>
                  </a:cubicBezTo>
                  <a:lnTo>
                    <a:pt x="0" y="124460"/>
                  </a:lnTo>
                  <a:cubicBezTo>
                    <a:pt x="0" y="55880"/>
                    <a:pt x="55880" y="0"/>
                    <a:pt x="124460" y="0"/>
                  </a:cubicBezTo>
                  <a:lnTo>
                    <a:pt x="3417736" y="0"/>
                  </a:lnTo>
                  <a:cubicBezTo>
                    <a:pt x="3486315" y="0"/>
                    <a:pt x="3542195" y="55880"/>
                    <a:pt x="3542195" y="124460"/>
                  </a:cubicBezTo>
                  <a:lnTo>
                    <a:pt x="3542195" y="688266"/>
                  </a:lnTo>
                  <a:cubicBezTo>
                    <a:pt x="3542195" y="756846"/>
                    <a:pt x="3486315" y="812726"/>
                    <a:pt x="3417736" y="812726"/>
                  </a:cubicBezTo>
                  <a:close/>
                </a:path>
              </a:pathLst>
            </a:custGeom>
            <a:solidFill>
              <a:srgbClr val="C15841"/>
            </a:solidFill>
          </p:spPr>
        </p:sp>
      </p:grpSp>
      <p:sp>
        <p:nvSpPr>
          <p:cNvPr id="16" name="TextBox 16"/>
          <p:cNvSpPr txBox="1"/>
          <p:nvPr/>
        </p:nvSpPr>
        <p:spPr>
          <a:xfrm>
            <a:off x="1935446" y="5529780"/>
            <a:ext cx="14417109"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Managing Views, Events and UDF</a:t>
            </a:r>
          </a:p>
        </p:txBody>
      </p:sp>
      <p:sp>
        <p:nvSpPr>
          <p:cNvPr id="17" name="TextBox 17"/>
          <p:cNvSpPr txBox="1"/>
          <p:nvPr/>
        </p:nvSpPr>
        <p:spPr>
          <a:xfrm>
            <a:off x="1935446" y="4951167"/>
            <a:ext cx="2016685" cy="300082"/>
          </a:xfrm>
          <a:prstGeom prst="rect">
            <a:avLst/>
          </a:prstGeom>
        </p:spPr>
        <p:txBody>
          <a:bodyPr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endParaRPr lang="en-US" sz="1800" spc="179" dirty="0">
              <a:solidFill>
                <a:srgbClr val="FFF9F4"/>
              </a:solidFill>
              <a:latin typeface="Nunito Sans"/>
              <a:ea typeface="Nunito Sans"/>
              <a:cs typeface="Nunito Sans"/>
              <a:sym typeface="Nunito Sans"/>
            </a:endParaRPr>
          </a:p>
        </p:txBody>
      </p:sp>
      <p:sp>
        <p:nvSpPr>
          <p:cNvPr id="2" name="Slide Number Placeholder 17">
            <a:extLst>
              <a:ext uri="{FF2B5EF4-FFF2-40B4-BE49-F238E27FC236}">
                <a16:creationId xmlns:a16="http://schemas.microsoft.com/office/drawing/2014/main" id="{FD6D45B9-9A0B-4405-09BD-1E8D125992B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32</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6020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82272"/>
            <a:ext cx="18288000" cy="6065119"/>
            <a:chOff x="0" y="0"/>
            <a:chExt cx="6622243" cy="2196232"/>
          </a:xfrm>
        </p:grpSpPr>
        <p:sp>
          <p:nvSpPr>
            <p:cNvPr id="3" name="Freeform 3"/>
            <p:cNvSpPr/>
            <p:nvPr/>
          </p:nvSpPr>
          <p:spPr>
            <a:xfrm>
              <a:off x="0" y="0"/>
              <a:ext cx="6622244" cy="2196232"/>
            </a:xfrm>
            <a:custGeom>
              <a:avLst/>
              <a:gdLst/>
              <a:ahLst/>
              <a:cxnLst/>
              <a:rect l="l" t="t" r="r" b="b"/>
              <a:pathLst>
                <a:path w="6622244" h="2196232">
                  <a:moveTo>
                    <a:pt x="6497783" y="2196232"/>
                  </a:moveTo>
                  <a:lnTo>
                    <a:pt x="124460" y="2196232"/>
                  </a:lnTo>
                  <a:cubicBezTo>
                    <a:pt x="55880" y="2196232"/>
                    <a:pt x="0" y="2140352"/>
                    <a:pt x="0" y="2071772"/>
                  </a:cubicBezTo>
                  <a:lnTo>
                    <a:pt x="0" y="124460"/>
                  </a:lnTo>
                  <a:cubicBezTo>
                    <a:pt x="0" y="55880"/>
                    <a:pt x="55880" y="0"/>
                    <a:pt x="124460" y="0"/>
                  </a:cubicBezTo>
                  <a:lnTo>
                    <a:pt x="6497784" y="0"/>
                  </a:lnTo>
                  <a:cubicBezTo>
                    <a:pt x="6566364" y="0"/>
                    <a:pt x="6622244" y="55880"/>
                    <a:pt x="6622244" y="124460"/>
                  </a:cubicBezTo>
                  <a:lnTo>
                    <a:pt x="6622244" y="2071772"/>
                  </a:lnTo>
                  <a:cubicBezTo>
                    <a:pt x="6622244" y="2140352"/>
                    <a:pt x="6566364" y="2196232"/>
                    <a:pt x="6497784" y="219623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5841"/>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3705407" y="1497105"/>
            <a:ext cx="13553893" cy="8030120"/>
            <a:chOff x="0" y="0"/>
            <a:chExt cx="5902179" cy="3496796"/>
          </a:xfrm>
        </p:grpSpPr>
        <p:sp>
          <p:nvSpPr>
            <p:cNvPr id="8" name="Freeform 8"/>
            <p:cNvSpPr/>
            <p:nvPr/>
          </p:nvSpPr>
          <p:spPr>
            <a:xfrm>
              <a:off x="0" y="0"/>
              <a:ext cx="5902180" cy="3496797"/>
            </a:xfrm>
            <a:custGeom>
              <a:avLst/>
              <a:gdLst/>
              <a:ahLst/>
              <a:cxnLst/>
              <a:rect l="l" t="t" r="r" b="b"/>
              <a:pathLst>
                <a:path w="5902180" h="3496797">
                  <a:moveTo>
                    <a:pt x="5777719" y="3496796"/>
                  </a:moveTo>
                  <a:lnTo>
                    <a:pt x="124460" y="3496796"/>
                  </a:lnTo>
                  <a:cubicBezTo>
                    <a:pt x="55880" y="3496796"/>
                    <a:pt x="0" y="3440916"/>
                    <a:pt x="0" y="3372336"/>
                  </a:cubicBezTo>
                  <a:lnTo>
                    <a:pt x="0" y="124460"/>
                  </a:lnTo>
                  <a:cubicBezTo>
                    <a:pt x="0" y="55880"/>
                    <a:pt x="55880" y="0"/>
                    <a:pt x="124460" y="0"/>
                  </a:cubicBezTo>
                  <a:lnTo>
                    <a:pt x="5777719" y="0"/>
                  </a:lnTo>
                  <a:cubicBezTo>
                    <a:pt x="5846299" y="0"/>
                    <a:pt x="5902180" y="55880"/>
                    <a:pt x="5902180" y="124460"/>
                  </a:cubicBezTo>
                  <a:lnTo>
                    <a:pt x="5902180" y="3372336"/>
                  </a:lnTo>
                  <a:cubicBezTo>
                    <a:pt x="5902180" y="3440916"/>
                    <a:pt x="5846299" y="3496797"/>
                    <a:pt x="5777719" y="3496797"/>
                  </a:cubicBezTo>
                  <a:close/>
                </a:path>
              </a:pathLst>
            </a:custGeom>
            <a:solidFill>
              <a:srgbClr val="F8F4F0"/>
            </a:solidFill>
          </p:spPr>
        </p:sp>
      </p:grpSp>
      <p:grpSp>
        <p:nvGrpSpPr>
          <p:cNvPr id="9" name="Group 9"/>
          <p:cNvGrpSpPr>
            <a:grpSpLocks noChangeAspect="1"/>
          </p:cNvGrpSpPr>
          <p:nvPr/>
        </p:nvGrpSpPr>
        <p:grpSpPr>
          <a:xfrm>
            <a:off x="1028700" y="1497105"/>
            <a:ext cx="5353413" cy="8030120"/>
            <a:chOff x="0" y="0"/>
            <a:chExt cx="6350000" cy="9525000"/>
          </a:xfrm>
        </p:grpSpPr>
        <p:sp>
          <p:nvSpPr>
            <p:cNvPr id="10" name="Freeform 10"/>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5"/>
              <a:stretch>
                <a:fillRect l="-250" r="-250"/>
              </a:stretch>
            </a:blipFill>
          </p:spPr>
          <p:txBody>
            <a:bodyPr/>
            <a:lstStyle/>
            <a:p>
              <a:endParaRPr lang="zh-HK" altLang="en-US" dirty="0"/>
            </a:p>
          </p:txBody>
        </p:sp>
      </p:grpSp>
      <p:grpSp>
        <p:nvGrpSpPr>
          <p:cNvPr id="11" name="Group 11"/>
          <p:cNvGrpSpPr/>
          <p:nvPr/>
        </p:nvGrpSpPr>
        <p:grpSpPr>
          <a:xfrm>
            <a:off x="7122972" y="2129603"/>
            <a:ext cx="2810622" cy="462711"/>
            <a:chOff x="0" y="0"/>
            <a:chExt cx="4936702" cy="812726"/>
          </a:xfrm>
        </p:grpSpPr>
        <p:sp>
          <p:nvSpPr>
            <p:cNvPr id="12" name="Freeform 12"/>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C15841"/>
            </a:solidFill>
          </p:spPr>
          <p:txBody>
            <a:bodyPr/>
            <a:lstStyle/>
            <a:p>
              <a:endParaRPr lang="zh-HK" altLang="en-US" dirty="0"/>
            </a:p>
          </p:txBody>
        </p:sp>
      </p:grpSp>
      <p:grpSp>
        <p:nvGrpSpPr>
          <p:cNvPr id="13" name="Group 13"/>
          <p:cNvGrpSpPr/>
          <p:nvPr/>
        </p:nvGrpSpPr>
        <p:grpSpPr>
          <a:xfrm>
            <a:off x="7122972" y="4248931"/>
            <a:ext cx="1296360" cy="1327422"/>
            <a:chOff x="0" y="0"/>
            <a:chExt cx="682021" cy="698363"/>
          </a:xfrm>
        </p:grpSpPr>
        <p:sp>
          <p:nvSpPr>
            <p:cNvPr id="14" name="Freeform 14"/>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txBody>
            <a:bodyPr/>
            <a:lstStyle/>
            <a:p>
              <a:endParaRPr lang="zh-HK" altLang="en-US" dirty="0"/>
            </a:p>
          </p:txBody>
        </p:sp>
      </p:grpSp>
      <p:grpSp>
        <p:nvGrpSpPr>
          <p:cNvPr id="15" name="Group 15"/>
          <p:cNvGrpSpPr/>
          <p:nvPr/>
        </p:nvGrpSpPr>
        <p:grpSpPr>
          <a:xfrm>
            <a:off x="12045320" y="4231118"/>
            <a:ext cx="1296360" cy="1327422"/>
            <a:chOff x="0" y="0"/>
            <a:chExt cx="682021" cy="698363"/>
          </a:xfrm>
        </p:grpSpPr>
        <p:sp>
          <p:nvSpPr>
            <p:cNvPr id="16" name="Freeform 16"/>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17" name="Group 17"/>
          <p:cNvGrpSpPr/>
          <p:nvPr/>
        </p:nvGrpSpPr>
        <p:grpSpPr>
          <a:xfrm>
            <a:off x="7122972" y="7550431"/>
            <a:ext cx="1296360" cy="1327422"/>
            <a:chOff x="0" y="0"/>
            <a:chExt cx="682021" cy="698363"/>
          </a:xfrm>
        </p:grpSpPr>
        <p:sp>
          <p:nvSpPr>
            <p:cNvPr id="18" name="Freeform 18"/>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19" name="Group 19"/>
          <p:cNvGrpSpPr/>
          <p:nvPr/>
        </p:nvGrpSpPr>
        <p:grpSpPr>
          <a:xfrm>
            <a:off x="12045320" y="7532618"/>
            <a:ext cx="1296360" cy="1327422"/>
            <a:chOff x="0" y="0"/>
            <a:chExt cx="682021" cy="698363"/>
          </a:xfrm>
        </p:grpSpPr>
        <p:sp>
          <p:nvSpPr>
            <p:cNvPr id="20" name="Freeform 20"/>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21" name="Group 21"/>
          <p:cNvGrpSpPr/>
          <p:nvPr/>
        </p:nvGrpSpPr>
        <p:grpSpPr>
          <a:xfrm>
            <a:off x="7122972" y="5956309"/>
            <a:ext cx="1296360" cy="1327422"/>
            <a:chOff x="0" y="0"/>
            <a:chExt cx="682021" cy="698363"/>
          </a:xfrm>
        </p:grpSpPr>
        <p:sp>
          <p:nvSpPr>
            <p:cNvPr id="22" name="Freeform 22"/>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grpSp>
        <p:nvGrpSpPr>
          <p:cNvPr id="23" name="Group 23"/>
          <p:cNvGrpSpPr/>
          <p:nvPr/>
        </p:nvGrpSpPr>
        <p:grpSpPr>
          <a:xfrm>
            <a:off x="12045320" y="5938496"/>
            <a:ext cx="1296360" cy="1327422"/>
            <a:chOff x="0" y="0"/>
            <a:chExt cx="682021" cy="698363"/>
          </a:xfrm>
        </p:grpSpPr>
        <p:sp>
          <p:nvSpPr>
            <p:cNvPr id="24" name="Freeform 24"/>
            <p:cNvSpPr/>
            <p:nvPr/>
          </p:nvSpPr>
          <p:spPr>
            <a:xfrm>
              <a:off x="0" y="0"/>
              <a:ext cx="682022" cy="698363"/>
            </a:xfrm>
            <a:custGeom>
              <a:avLst/>
              <a:gdLst/>
              <a:ahLst/>
              <a:cxnLst/>
              <a:rect l="l" t="t" r="r" b="b"/>
              <a:pathLst>
                <a:path w="682022" h="698363">
                  <a:moveTo>
                    <a:pt x="557561" y="698363"/>
                  </a:moveTo>
                  <a:lnTo>
                    <a:pt x="124460" y="698363"/>
                  </a:lnTo>
                  <a:cubicBezTo>
                    <a:pt x="55880" y="698363"/>
                    <a:pt x="0" y="642483"/>
                    <a:pt x="0" y="573903"/>
                  </a:cubicBezTo>
                  <a:lnTo>
                    <a:pt x="0" y="124460"/>
                  </a:lnTo>
                  <a:cubicBezTo>
                    <a:pt x="0" y="55880"/>
                    <a:pt x="55880" y="0"/>
                    <a:pt x="124460" y="0"/>
                  </a:cubicBezTo>
                  <a:lnTo>
                    <a:pt x="557562" y="0"/>
                  </a:lnTo>
                  <a:cubicBezTo>
                    <a:pt x="626141" y="0"/>
                    <a:pt x="682022" y="55880"/>
                    <a:pt x="682022" y="124460"/>
                  </a:cubicBezTo>
                  <a:lnTo>
                    <a:pt x="682022" y="573903"/>
                  </a:lnTo>
                  <a:cubicBezTo>
                    <a:pt x="682022" y="642483"/>
                    <a:pt x="626141" y="698363"/>
                    <a:pt x="557562" y="698363"/>
                  </a:cubicBezTo>
                  <a:close/>
                </a:path>
              </a:pathLst>
            </a:custGeom>
            <a:solidFill>
              <a:srgbClr val="C15841"/>
            </a:solidFill>
          </p:spPr>
        </p:sp>
      </p:grpSp>
      <p:sp>
        <p:nvSpPr>
          <p:cNvPr id="25" name="TextBox 25"/>
          <p:cNvSpPr txBox="1"/>
          <p:nvPr/>
        </p:nvSpPr>
        <p:spPr>
          <a:xfrm>
            <a:off x="1514485" y="671330"/>
            <a:ext cx="7544335" cy="510974"/>
          </a:xfrm>
          <a:prstGeom prst="rect">
            <a:avLst/>
          </a:prstGeom>
        </p:spPr>
        <p:txBody>
          <a:bodyPr wrap="square" lIns="0" tIns="0" rIns="0" bIns="0" rtlCol="0" anchor="t">
            <a:spAutoFit/>
          </a:bodyPr>
          <a:lstStyle/>
          <a:p>
            <a:pPr algn="l">
              <a:lnSpc>
                <a:spcPts val="1891"/>
              </a:lnSpc>
            </a:pPr>
            <a:r>
              <a:rPr lang="en-US" sz="2199" spc="-65" dirty="0">
                <a:solidFill>
                  <a:srgbClr val="C15841"/>
                </a:solidFill>
                <a:latin typeface="Nunito Sans Semi-Bold"/>
                <a:ea typeface="Nunito Sans Semi-Bold"/>
                <a:cs typeface="Nunito Sans Semi-Bold"/>
                <a:sym typeface="Nunito Sans Semi-Bold"/>
              </a:rPr>
              <a:t>HKIIT - </a:t>
            </a:r>
            <a:r>
              <a:rPr lang="en-US" sz="2199" spc="-65" dirty="0" err="1">
                <a:solidFill>
                  <a:srgbClr val="C15841"/>
                </a:solidFill>
                <a:latin typeface="Nunito Sans Semi-Bold"/>
                <a:ea typeface="Nunito Sans Semi-Bold"/>
                <a:cs typeface="Nunito Sans Semi-Bold"/>
                <a:sym typeface="Nunito Sans Semi-Bold"/>
              </a:rPr>
              <a:t>Navicat</a:t>
            </a:r>
            <a:r>
              <a:rPr lang="en-US" sz="2199" spc="-65" dirty="0">
                <a:solidFill>
                  <a:srgbClr val="C15841"/>
                </a:solidFill>
                <a:latin typeface="Nunito Sans Semi-Bold"/>
                <a:ea typeface="Nunito Sans Semi-Bold"/>
                <a:cs typeface="Nunito Sans Semi-Bold"/>
                <a:sym typeface="Nunito Sans Semi-Bold"/>
              </a:rPr>
              <a:t> Certified Database Administrator - Associate</a:t>
            </a:r>
          </a:p>
          <a:p>
            <a:pPr algn="l">
              <a:lnSpc>
                <a:spcPts val="1891"/>
              </a:lnSpc>
            </a:pPr>
            <a:endParaRPr lang="en-US" sz="2199" spc="-65" dirty="0">
              <a:solidFill>
                <a:srgbClr val="C15841"/>
              </a:solidFill>
              <a:latin typeface="Nunito Sans Semi-Bold"/>
              <a:ea typeface="Nunito Sans Semi-Bold"/>
              <a:cs typeface="Nunito Sans Semi-Bold"/>
              <a:sym typeface="Nunito Sans Semi-Bold"/>
            </a:endParaRPr>
          </a:p>
        </p:txBody>
      </p:sp>
      <p:sp>
        <p:nvSpPr>
          <p:cNvPr id="27" name="TextBox 27"/>
          <p:cNvSpPr txBox="1"/>
          <p:nvPr/>
        </p:nvSpPr>
        <p:spPr>
          <a:xfrm>
            <a:off x="7122972" y="2785267"/>
            <a:ext cx="9296474"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Database Objects</a:t>
            </a:r>
          </a:p>
        </p:txBody>
      </p:sp>
      <p:sp>
        <p:nvSpPr>
          <p:cNvPr id="28" name="TextBox 28"/>
          <p:cNvSpPr txBox="1"/>
          <p:nvPr/>
        </p:nvSpPr>
        <p:spPr>
          <a:xfrm>
            <a:off x="7122972" y="2206654"/>
            <a:ext cx="2810622" cy="300082"/>
          </a:xfrm>
          <a:prstGeom prst="rect">
            <a:avLst/>
          </a:prstGeom>
        </p:spPr>
        <p:txBody>
          <a:bodyPr lIns="0" tIns="0" rIns="0" bIns="0" rtlCol="0" anchor="t">
            <a:spAutoFit/>
          </a:bodyPr>
          <a:lstStyle/>
          <a:p>
            <a:pPr algn="ctr">
              <a:lnSpc>
                <a:spcPts val="2430"/>
              </a:lnSpc>
            </a:pPr>
            <a:endParaRPr lang="en-US" sz="1800" spc="179" dirty="0">
              <a:solidFill>
                <a:srgbClr val="FFF9F4"/>
              </a:solidFill>
              <a:latin typeface="Nunito Sans"/>
              <a:ea typeface="Nunito Sans"/>
              <a:cs typeface="Nunito Sans"/>
              <a:sym typeface="Nunito Sans"/>
            </a:endParaRPr>
          </a:p>
        </p:txBody>
      </p:sp>
      <p:sp>
        <p:nvSpPr>
          <p:cNvPr id="35" name="TextBox 35"/>
          <p:cNvSpPr txBox="1"/>
          <p:nvPr/>
        </p:nvSpPr>
        <p:spPr>
          <a:xfrm>
            <a:off x="7122972" y="4537744"/>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01</a:t>
            </a:r>
          </a:p>
        </p:txBody>
      </p:sp>
      <p:sp>
        <p:nvSpPr>
          <p:cNvPr id="36" name="TextBox 36"/>
          <p:cNvSpPr txBox="1"/>
          <p:nvPr/>
        </p:nvSpPr>
        <p:spPr>
          <a:xfrm>
            <a:off x="12045320" y="4537744"/>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04</a:t>
            </a:r>
          </a:p>
        </p:txBody>
      </p:sp>
      <p:sp>
        <p:nvSpPr>
          <p:cNvPr id="37" name="TextBox 37"/>
          <p:cNvSpPr txBox="1"/>
          <p:nvPr/>
        </p:nvSpPr>
        <p:spPr>
          <a:xfrm>
            <a:off x="7123325" y="6264399"/>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02</a:t>
            </a:r>
          </a:p>
        </p:txBody>
      </p:sp>
      <p:sp>
        <p:nvSpPr>
          <p:cNvPr id="38" name="TextBox 38"/>
          <p:cNvSpPr txBox="1"/>
          <p:nvPr/>
        </p:nvSpPr>
        <p:spPr>
          <a:xfrm>
            <a:off x="12045673" y="6264399"/>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05</a:t>
            </a:r>
          </a:p>
        </p:txBody>
      </p:sp>
      <p:sp>
        <p:nvSpPr>
          <p:cNvPr id="39" name="TextBox 39"/>
          <p:cNvSpPr txBox="1"/>
          <p:nvPr/>
        </p:nvSpPr>
        <p:spPr>
          <a:xfrm>
            <a:off x="7123678" y="7808595"/>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03</a:t>
            </a:r>
          </a:p>
        </p:txBody>
      </p:sp>
      <p:sp>
        <p:nvSpPr>
          <p:cNvPr id="40" name="TextBox 40"/>
          <p:cNvSpPr txBox="1"/>
          <p:nvPr/>
        </p:nvSpPr>
        <p:spPr>
          <a:xfrm>
            <a:off x="12045320" y="7808595"/>
            <a:ext cx="1296360" cy="600075"/>
          </a:xfrm>
          <a:prstGeom prst="rect">
            <a:avLst/>
          </a:prstGeom>
        </p:spPr>
        <p:txBody>
          <a:bodyPr lIns="0" tIns="0" rIns="0" bIns="0" rtlCol="0" anchor="t">
            <a:spAutoFit/>
          </a:bodyPr>
          <a:lstStyle/>
          <a:p>
            <a:pPr algn="ctr">
              <a:lnSpc>
                <a:spcPts val="4500"/>
              </a:lnSpc>
            </a:pPr>
            <a:r>
              <a:rPr lang="en-US" sz="4500" dirty="0">
                <a:solidFill>
                  <a:srgbClr val="F8F4F0"/>
                </a:solidFill>
                <a:latin typeface="DM Serif Display"/>
                <a:ea typeface="DM Serif Display"/>
                <a:cs typeface="DM Serif Display"/>
                <a:sym typeface="DM Serif Display"/>
              </a:rPr>
              <a:t>06</a:t>
            </a:r>
          </a:p>
        </p:txBody>
      </p:sp>
      <p:sp>
        <p:nvSpPr>
          <p:cNvPr id="41" name="TextBox 41"/>
          <p:cNvSpPr txBox="1"/>
          <p:nvPr/>
        </p:nvSpPr>
        <p:spPr>
          <a:xfrm>
            <a:off x="8843028" y="4771695"/>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Tables</a:t>
            </a:r>
          </a:p>
        </p:txBody>
      </p:sp>
      <p:sp>
        <p:nvSpPr>
          <p:cNvPr id="42" name="TextBox 42"/>
          <p:cNvSpPr txBox="1"/>
          <p:nvPr/>
        </p:nvSpPr>
        <p:spPr>
          <a:xfrm>
            <a:off x="13763377" y="4771695"/>
            <a:ext cx="2925314" cy="350096"/>
          </a:xfrm>
          <a:prstGeom prst="rect">
            <a:avLst/>
          </a:prstGeom>
        </p:spPr>
        <p:txBody>
          <a:bodyPr lIns="0" tIns="0" rIns="0" bIns="0" rtlCol="0" anchor="t">
            <a:spAutoFit/>
          </a:bodyPr>
          <a:lstStyle/>
          <a:p>
            <a:pPr>
              <a:lnSpc>
                <a:spcPts val="2160"/>
              </a:lnSpc>
            </a:pPr>
            <a:r>
              <a:rPr lang="en-US" altLang="zh-HK" sz="3600" b="1" dirty="0">
                <a:solidFill>
                  <a:srgbClr val="161C29"/>
                </a:solidFill>
                <a:latin typeface="Nunito Sans"/>
                <a:ea typeface="Nunito Sans"/>
                <a:cs typeface="Nunito Sans"/>
                <a:sym typeface="Nunito Sans"/>
              </a:rPr>
              <a:t>Functions</a:t>
            </a:r>
          </a:p>
        </p:txBody>
      </p:sp>
      <p:sp>
        <p:nvSpPr>
          <p:cNvPr id="43" name="TextBox 43"/>
          <p:cNvSpPr txBox="1"/>
          <p:nvPr/>
        </p:nvSpPr>
        <p:spPr>
          <a:xfrm>
            <a:off x="8843028" y="6479073"/>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Triggers</a:t>
            </a:r>
          </a:p>
        </p:txBody>
      </p:sp>
      <p:sp>
        <p:nvSpPr>
          <p:cNvPr id="44" name="TextBox 44"/>
          <p:cNvSpPr txBox="1"/>
          <p:nvPr/>
        </p:nvSpPr>
        <p:spPr>
          <a:xfrm>
            <a:off x="13763377" y="6479073"/>
            <a:ext cx="2925314" cy="350096"/>
          </a:xfrm>
          <a:prstGeom prst="rect">
            <a:avLst/>
          </a:prstGeom>
        </p:spPr>
        <p:txBody>
          <a:bodyPr lIns="0" tIns="0" rIns="0" bIns="0" rtlCol="0" anchor="t">
            <a:spAutoFit/>
          </a:bodyPr>
          <a:lstStyle/>
          <a:p>
            <a:pPr algn="l">
              <a:lnSpc>
                <a:spcPts val="2160"/>
              </a:lnSpc>
            </a:pPr>
            <a:r>
              <a:rPr lang="en-US" altLang="zh-HK" sz="3600" b="1" dirty="0">
                <a:solidFill>
                  <a:srgbClr val="161C29"/>
                </a:solidFill>
                <a:latin typeface="Nunito Sans"/>
                <a:ea typeface="Nunito Sans"/>
                <a:cs typeface="Nunito Sans"/>
                <a:sym typeface="Nunito Sans"/>
              </a:rPr>
              <a:t>Events</a:t>
            </a:r>
          </a:p>
        </p:txBody>
      </p:sp>
      <p:sp>
        <p:nvSpPr>
          <p:cNvPr id="45" name="TextBox 45"/>
          <p:cNvSpPr txBox="1"/>
          <p:nvPr/>
        </p:nvSpPr>
        <p:spPr>
          <a:xfrm>
            <a:off x="8843028" y="8073195"/>
            <a:ext cx="2925314" cy="350096"/>
          </a:xfrm>
          <a:prstGeom prst="rect">
            <a:avLst/>
          </a:prstGeom>
        </p:spPr>
        <p:txBody>
          <a:bodyPr lIns="0" tIns="0" rIns="0" bIns="0" rtlCol="0" anchor="t">
            <a:spAutoFit/>
          </a:bodyPr>
          <a:lstStyle/>
          <a:p>
            <a:pPr>
              <a:lnSpc>
                <a:spcPts val="2160"/>
              </a:lnSpc>
            </a:pPr>
            <a:r>
              <a:rPr lang="en-US" altLang="zh-HK" sz="3600" b="1" dirty="0">
                <a:solidFill>
                  <a:srgbClr val="161C29"/>
                </a:solidFill>
                <a:latin typeface="Nunito Sans"/>
                <a:ea typeface="Nunito Sans"/>
                <a:cs typeface="Nunito Sans"/>
                <a:sym typeface="Nunito Sans"/>
              </a:rPr>
              <a:t>Views</a:t>
            </a:r>
          </a:p>
        </p:txBody>
      </p:sp>
      <p:sp>
        <p:nvSpPr>
          <p:cNvPr id="46" name="TextBox 46"/>
          <p:cNvSpPr txBox="1"/>
          <p:nvPr/>
        </p:nvSpPr>
        <p:spPr>
          <a:xfrm>
            <a:off x="13763377" y="8073195"/>
            <a:ext cx="2925314" cy="350096"/>
          </a:xfrm>
          <a:prstGeom prst="rect">
            <a:avLst/>
          </a:prstGeom>
        </p:spPr>
        <p:txBody>
          <a:bodyPr lIns="0" tIns="0" rIns="0" bIns="0" rtlCol="0" anchor="t">
            <a:spAutoFit/>
          </a:bodyPr>
          <a:lstStyle/>
          <a:p>
            <a:pPr algn="l">
              <a:lnSpc>
                <a:spcPts val="2160"/>
              </a:lnSpc>
            </a:pPr>
            <a:r>
              <a:rPr lang="en-US" sz="3600" b="1" dirty="0">
                <a:solidFill>
                  <a:srgbClr val="161C29"/>
                </a:solidFill>
                <a:latin typeface="Nunito Sans"/>
                <a:ea typeface="Nunito Sans"/>
                <a:cs typeface="Nunito Sans"/>
                <a:sym typeface="Nunito Sans"/>
              </a:rPr>
              <a:t>Queries</a:t>
            </a:r>
          </a:p>
        </p:txBody>
      </p:sp>
      <p:sp>
        <p:nvSpPr>
          <p:cNvPr id="49" name="TextBox 48">
            <a:extLst>
              <a:ext uri="{FF2B5EF4-FFF2-40B4-BE49-F238E27FC236}">
                <a16:creationId xmlns:a16="http://schemas.microsoft.com/office/drawing/2014/main" id="{28DB26A5-0348-50EC-9F14-34E64B98516A}"/>
              </a:ext>
            </a:extLst>
          </p:cNvPr>
          <p:cNvSpPr txBox="1"/>
          <p:nvPr/>
        </p:nvSpPr>
        <p:spPr>
          <a:xfrm>
            <a:off x="7087113" y="2231230"/>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COMMON TYPES</a:t>
            </a:r>
          </a:p>
        </p:txBody>
      </p:sp>
      <p:sp>
        <p:nvSpPr>
          <p:cNvPr id="26" name="Slide Number Placeholder 7">
            <a:extLst>
              <a:ext uri="{FF2B5EF4-FFF2-40B4-BE49-F238E27FC236}">
                <a16:creationId xmlns:a16="http://schemas.microsoft.com/office/drawing/2014/main" id="{BA69A5D6-00A0-9255-136D-83EB879535D3}"/>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4</a:t>
            </a:fld>
            <a:endParaRPr lang="en-US" sz="2000" dirty="0"/>
          </a:p>
        </p:txBody>
      </p:sp>
    </p:spTree>
    <p:extLst>
      <p:ext uri="{BB962C8B-B14F-4D97-AF65-F5344CB8AC3E}">
        <p14:creationId xmlns:p14="http://schemas.microsoft.com/office/powerpoint/2010/main" val="173324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0" y="4653385"/>
            <a:ext cx="15586457" cy="3621814"/>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 OBJECT</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3906500" cy="1015663"/>
          </a:xfrm>
          <a:prstGeom prst="rect">
            <a:avLst/>
          </a:prstGeom>
          <a:noFill/>
        </p:spPr>
        <p:txBody>
          <a:bodyPr wrap="square">
            <a:spAutoFit/>
          </a:bodyPr>
          <a:lstStyle/>
          <a:p>
            <a:r>
              <a:rPr lang="en-US" altLang="zh-HK" sz="6000" dirty="0">
                <a:latin typeface="DM Serif Display" pitchFamily="2" charset="0"/>
              </a:rPr>
              <a:t>Views</a:t>
            </a:r>
            <a:endParaRPr lang="zh-HK" altLang="en-US" sz="60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5</a:t>
            </a:fld>
            <a:endParaRPr lang="en-US" sz="2200" dirty="0">
              <a:latin typeface="Nunito Sans Semi-Bold" panose="02010600030101010101" charset="0"/>
            </a:endParaRPr>
          </a:p>
        </p:txBody>
      </p:sp>
      <p:sp>
        <p:nvSpPr>
          <p:cNvPr id="10" name="TextBox 9">
            <a:extLst>
              <a:ext uri="{FF2B5EF4-FFF2-40B4-BE49-F238E27FC236}">
                <a16:creationId xmlns:a16="http://schemas.microsoft.com/office/drawing/2014/main" id="{6FEC98F9-D10D-BEA1-431A-23850E4B472B}"/>
              </a:ext>
            </a:extLst>
          </p:cNvPr>
          <p:cNvSpPr txBox="1"/>
          <p:nvPr/>
        </p:nvSpPr>
        <p:spPr>
          <a:xfrm>
            <a:off x="1730951" y="3208141"/>
            <a:ext cx="16195040" cy="1077218"/>
          </a:xfrm>
          <a:prstGeom prst="rect">
            <a:avLst/>
          </a:prstGeom>
          <a:noFill/>
        </p:spPr>
        <p:txBody>
          <a:bodyPr wrap="square">
            <a:spAutoFit/>
          </a:bodyPr>
          <a:lstStyle/>
          <a:p>
            <a:r>
              <a:rPr lang="en-US" altLang="zh-HK" sz="3200" dirty="0">
                <a:latin typeface="Nunito Sans" pitchFamily="2" charset="0"/>
              </a:rPr>
              <a:t>A MySQL view is a Virtual Table created by a query that combines the results of a SELECT statement. The View is re-created on demand each time it is invoked.</a:t>
            </a:r>
          </a:p>
        </p:txBody>
      </p:sp>
      <p:sp>
        <p:nvSpPr>
          <p:cNvPr id="11" name="TextBox 10">
            <a:extLst>
              <a:ext uri="{FF2B5EF4-FFF2-40B4-BE49-F238E27FC236}">
                <a16:creationId xmlns:a16="http://schemas.microsoft.com/office/drawing/2014/main" id="{8C2A66D7-3E7E-ECD3-1D24-096C587C53A6}"/>
              </a:ext>
            </a:extLst>
          </p:cNvPr>
          <p:cNvSpPr txBox="1"/>
          <p:nvPr/>
        </p:nvSpPr>
        <p:spPr>
          <a:xfrm>
            <a:off x="2045753" y="4809711"/>
            <a:ext cx="14956849" cy="3270126"/>
          </a:xfrm>
          <a:prstGeom prst="rect">
            <a:avLst/>
          </a:prstGeom>
          <a:noFill/>
        </p:spPr>
        <p:txBody>
          <a:bodyPr wrap="square">
            <a:spAutoFit/>
          </a:bodyPr>
          <a:lstStyle/>
          <a:p>
            <a:pPr>
              <a:lnSpc>
                <a:spcPct val="150000"/>
              </a:lnSpc>
            </a:pPr>
            <a:r>
              <a:rPr lang="en-US" altLang="zh-HK" sz="2800" dirty="0">
                <a:latin typeface="Nunito Sans" pitchFamily="2" charset="0"/>
              </a:rPr>
              <a:t>Views </a:t>
            </a:r>
            <a:r>
              <a:rPr lang="en-US" altLang="zh-HK" sz="2800" b="1" dirty="0">
                <a:latin typeface="Nunito Sans" pitchFamily="2" charset="0"/>
              </a:rPr>
              <a:t>do not store data</a:t>
            </a:r>
            <a:r>
              <a:rPr lang="en-US" altLang="zh-HK" sz="2800" dirty="0">
                <a:latin typeface="Nunito Sans" pitchFamily="2" charset="0"/>
              </a:rPr>
              <a:t> themselves but </a:t>
            </a:r>
            <a:r>
              <a:rPr lang="en-US" altLang="zh-HK" sz="2800" b="1" dirty="0">
                <a:latin typeface="Nunito Sans" pitchFamily="2" charset="0"/>
              </a:rPr>
              <a:t>provide a way to simplify complex queries</a:t>
            </a:r>
            <a:r>
              <a:rPr lang="en-US" altLang="zh-HK" sz="2800" dirty="0">
                <a:latin typeface="Nunito Sans" pitchFamily="2" charset="0"/>
              </a:rPr>
              <a:t> by abstracting the underlying database schema details.</a:t>
            </a:r>
          </a:p>
          <a:p>
            <a:pPr>
              <a:lnSpc>
                <a:spcPct val="150000"/>
              </a:lnSpc>
            </a:pPr>
            <a:endParaRPr lang="en-US" altLang="zh-HK" sz="2800" dirty="0">
              <a:latin typeface="Nunito Sans" pitchFamily="2" charset="0"/>
            </a:endParaRPr>
          </a:p>
          <a:p>
            <a:pPr marL="457200" indent="-457200">
              <a:lnSpc>
                <a:spcPct val="150000"/>
              </a:lnSpc>
              <a:buFont typeface="Arial" panose="020B0604020202020204" pitchFamily="34" charset="0"/>
              <a:buChar char="•"/>
            </a:pPr>
            <a:r>
              <a:rPr lang="en-US" altLang="zh-HK" sz="2800" b="1" dirty="0">
                <a:latin typeface="Nunito Sans" pitchFamily="2" charset="0"/>
              </a:rPr>
              <a:t>Enhances Security: </a:t>
            </a:r>
            <a:r>
              <a:rPr lang="en-US" altLang="zh-HK" sz="2800" dirty="0">
                <a:latin typeface="Nunito Sans" pitchFamily="2" charset="0"/>
              </a:rPr>
              <a:t>limits the data that a user is allowed to retrieve. </a:t>
            </a:r>
          </a:p>
          <a:p>
            <a:pPr marL="457200" indent="-457200">
              <a:lnSpc>
                <a:spcPct val="150000"/>
              </a:lnSpc>
              <a:buFont typeface="Arial" panose="020B0604020202020204" pitchFamily="34" charset="0"/>
              <a:buChar char="•"/>
            </a:pPr>
            <a:r>
              <a:rPr lang="en-US" altLang="zh-HK" sz="2800" b="1" dirty="0">
                <a:latin typeface="Nunito Sans" pitchFamily="2" charset="0"/>
              </a:rPr>
              <a:t>Ensures Data Consistency: </a:t>
            </a:r>
            <a:r>
              <a:rPr lang="en-US" altLang="zh-HK" sz="2800" dirty="0">
                <a:latin typeface="Nunito Sans" pitchFamily="2" charset="0"/>
              </a:rPr>
              <a:t>Centralizes common queries to maintain consistency.</a:t>
            </a:r>
          </a:p>
        </p:txBody>
      </p:sp>
    </p:spTree>
    <p:extLst>
      <p:ext uri="{BB962C8B-B14F-4D97-AF65-F5344CB8AC3E}">
        <p14:creationId xmlns:p14="http://schemas.microsoft.com/office/powerpoint/2010/main" val="3568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Create a view In MySQL</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9267815" cy="4647426"/>
          </a:xfrm>
          <a:prstGeom prst="rect">
            <a:avLst/>
          </a:prstGeom>
          <a:noFill/>
        </p:spPr>
        <p:txBody>
          <a:bodyPr wrap="square">
            <a:spAutoFit/>
          </a:bodyPr>
          <a:lstStyle/>
          <a:p>
            <a:r>
              <a:rPr lang="en-US" altLang="zh-HK" sz="2800" dirty="0">
                <a:latin typeface="Nunito Sans" pitchFamily="2" charset="0"/>
              </a:rPr>
              <a:t>The CREATE VIEW statement has the following syntax:</a:t>
            </a:r>
          </a:p>
          <a:p>
            <a:endParaRPr lang="en-US" altLang="zh-HK" sz="3200" dirty="0">
              <a:latin typeface="Nunito Sans" pitchFamily="2" charset="0"/>
            </a:endParaRPr>
          </a:p>
          <a:p>
            <a:pPr lvl="1">
              <a:lnSpc>
                <a:spcPct val="150000"/>
              </a:lnSpc>
            </a:pPr>
            <a:r>
              <a:rPr lang="en-US" altLang="zh-HK" sz="3200" b="1" dirty="0">
                <a:latin typeface="Nunito Sans" pitchFamily="2" charset="0"/>
              </a:rPr>
              <a:t>CREATE VIEW </a:t>
            </a:r>
            <a:r>
              <a:rPr lang="en-US" altLang="zh-HK" sz="3200" dirty="0" err="1">
                <a:latin typeface="Nunito Sans" pitchFamily="2" charset="0"/>
              </a:rPr>
              <a:t>view_name</a:t>
            </a:r>
            <a:r>
              <a:rPr lang="en-US" altLang="zh-HK" sz="3200" dirty="0">
                <a:latin typeface="Nunito Sans" pitchFamily="2" charset="0"/>
              </a:rPr>
              <a:t> </a:t>
            </a:r>
            <a:r>
              <a:rPr lang="en-US" altLang="zh-HK" sz="3200" b="1" dirty="0">
                <a:latin typeface="Nunito Sans" pitchFamily="2" charset="0"/>
              </a:rPr>
              <a:t>AS</a:t>
            </a:r>
          </a:p>
          <a:p>
            <a:pPr lvl="1">
              <a:lnSpc>
                <a:spcPct val="150000"/>
              </a:lnSpc>
            </a:pPr>
            <a:r>
              <a:rPr lang="en-US" altLang="zh-HK" sz="3200" b="1" dirty="0">
                <a:latin typeface="Nunito Sans" pitchFamily="2" charset="0"/>
              </a:rPr>
              <a:t>SELECT </a:t>
            </a:r>
            <a:r>
              <a:rPr lang="en-US" altLang="zh-HK" sz="3200" dirty="0">
                <a:latin typeface="Nunito Sans" pitchFamily="2" charset="0"/>
              </a:rPr>
              <a:t>column1, column2, ...</a:t>
            </a:r>
          </a:p>
          <a:p>
            <a:pPr lvl="1">
              <a:lnSpc>
                <a:spcPct val="150000"/>
              </a:lnSpc>
            </a:pPr>
            <a:r>
              <a:rPr lang="en-US" altLang="zh-HK" sz="3200" b="1" dirty="0">
                <a:latin typeface="Nunito Sans" pitchFamily="2" charset="0"/>
              </a:rPr>
              <a:t>FROM </a:t>
            </a:r>
            <a:r>
              <a:rPr lang="en-US" altLang="zh-HK" sz="3200" dirty="0" err="1">
                <a:latin typeface="Nunito Sans" pitchFamily="2" charset="0"/>
              </a:rPr>
              <a:t>table_name</a:t>
            </a:r>
            <a:endParaRPr lang="en-US" altLang="zh-HK" sz="3200" dirty="0">
              <a:latin typeface="Nunito Sans" pitchFamily="2" charset="0"/>
            </a:endParaRPr>
          </a:p>
          <a:p>
            <a:pPr lvl="1">
              <a:lnSpc>
                <a:spcPct val="150000"/>
              </a:lnSpc>
            </a:pPr>
            <a:r>
              <a:rPr lang="en-US" altLang="zh-HK" sz="3200" b="1" dirty="0">
                <a:latin typeface="Nunito Sans" pitchFamily="2" charset="0"/>
              </a:rPr>
              <a:t>[WHERE </a:t>
            </a:r>
            <a:r>
              <a:rPr lang="en-US" altLang="zh-HK" sz="3200" dirty="0">
                <a:latin typeface="Nunito Sans" pitchFamily="2" charset="0"/>
              </a:rPr>
              <a:t>condition]</a:t>
            </a:r>
          </a:p>
          <a:p>
            <a:pPr lvl="1">
              <a:lnSpc>
                <a:spcPct val="150000"/>
              </a:lnSpc>
            </a:pPr>
            <a:r>
              <a:rPr lang="en-US" altLang="zh-HK" sz="2800" b="1" dirty="0">
                <a:latin typeface="Nunito Sans" pitchFamily="2" charset="0"/>
              </a:rPr>
              <a:t>[WITH CHECK OPTION]</a:t>
            </a:r>
          </a:p>
        </p:txBody>
      </p:sp>
      <p:sp>
        <p:nvSpPr>
          <p:cNvPr id="10" name="TextBox 9">
            <a:extLst>
              <a:ext uri="{FF2B5EF4-FFF2-40B4-BE49-F238E27FC236}">
                <a16:creationId xmlns:a16="http://schemas.microsoft.com/office/drawing/2014/main" id="{54141A47-1D6E-F36F-EE1B-2F2A5552BF4E}"/>
              </a:ext>
            </a:extLst>
          </p:cNvPr>
          <p:cNvSpPr txBox="1"/>
          <p:nvPr/>
        </p:nvSpPr>
        <p:spPr>
          <a:xfrm>
            <a:off x="10077450" y="8585661"/>
            <a:ext cx="7162800" cy="369332"/>
          </a:xfrm>
          <a:prstGeom prst="rect">
            <a:avLst/>
          </a:prstGeom>
          <a:noFill/>
        </p:spPr>
        <p:txBody>
          <a:bodyPr wrap="square">
            <a:spAutoFit/>
          </a:bodyPr>
          <a:lstStyle/>
          <a:p>
            <a:pPr algn="r"/>
            <a:r>
              <a:rPr lang="en-US" altLang="zh-HK" dirty="0">
                <a:hlinkClick r:id="rId4"/>
              </a:rPr>
              <a:t>MySQL :: MySQL 8.4 Reference Manual :: 15.1.23 CREATE VIEW Statement</a:t>
            </a:r>
            <a:endParaRPr lang="zh-HK" altLang="en-US" dirty="0"/>
          </a:p>
        </p:txBody>
      </p:sp>
    </p:spTree>
    <p:extLst>
      <p:ext uri="{BB962C8B-B14F-4D97-AF65-F5344CB8AC3E}">
        <p14:creationId xmlns:p14="http://schemas.microsoft.com/office/powerpoint/2010/main" val="414022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Dropping view</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194547" y="3041009"/>
            <a:ext cx="9267815" cy="1692771"/>
          </a:xfrm>
          <a:prstGeom prst="rect">
            <a:avLst/>
          </a:prstGeom>
          <a:noFill/>
        </p:spPr>
        <p:txBody>
          <a:bodyPr wrap="square">
            <a:spAutoFit/>
          </a:bodyPr>
          <a:lstStyle/>
          <a:p>
            <a:r>
              <a:rPr lang="en-US" altLang="zh-HK" sz="2800" dirty="0">
                <a:latin typeface="Nunito Sans" pitchFamily="2" charset="0"/>
              </a:rPr>
              <a:t>The CREATE VIEW statement has the following syntax:</a:t>
            </a:r>
          </a:p>
          <a:p>
            <a:endParaRPr lang="en-US" altLang="zh-HK" sz="3200" dirty="0">
              <a:latin typeface="Nunito Sans" pitchFamily="2" charset="0"/>
            </a:endParaRPr>
          </a:p>
          <a:p>
            <a:pPr lvl="1">
              <a:lnSpc>
                <a:spcPct val="150000"/>
              </a:lnSpc>
            </a:pPr>
            <a:r>
              <a:rPr lang="en-US" altLang="zh-HK" sz="3200" b="1" dirty="0">
                <a:latin typeface="Nunito Sans" pitchFamily="2" charset="0"/>
              </a:rPr>
              <a:t>Drop view </a:t>
            </a:r>
            <a:r>
              <a:rPr lang="en-US" altLang="zh-HK" sz="3200" dirty="0">
                <a:latin typeface="Nunito Sans" pitchFamily="2" charset="0"/>
              </a:rPr>
              <a:t>&lt;view name&gt;;</a:t>
            </a:r>
            <a:endParaRPr lang="en-US" altLang="zh-HK" sz="2800" dirty="0">
              <a:latin typeface="Nunito Sans" pitchFamily="2" charset="0"/>
            </a:endParaRPr>
          </a:p>
        </p:txBody>
      </p:sp>
      <p:sp>
        <p:nvSpPr>
          <p:cNvPr id="10" name="TextBox 9">
            <a:extLst>
              <a:ext uri="{FF2B5EF4-FFF2-40B4-BE49-F238E27FC236}">
                <a16:creationId xmlns:a16="http://schemas.microsoft.com/office/drawing/2014/main" id="{54141A47-1D6E-F36F-EE1B-2F2A5552BF4E}"/>
              </a:ext>
            </a:extLst>
          </p:cNvPr>
          <p:cNvSpPr txBox="1"/>
          <p:nvPr/>
        </p:nvSpPr>
        <p:spPr>
          <a:xfrm>
            <a:off x="10077450" y="8585661"/>
            <a:ext cx="7162800" cy="369332"/>
          </a:xfrm>
          <a:prstGeom prst="rect">
            <a:avLst/>
          </a:prstGeom>
          <a:noFill/>
        </p:spPr>
        <p:txBody>
          <a:bodyPr wrap="square">
            <a:spAutoFit/>
          </a:bodyPr>
          <a:lstStyle/>
          <a:p>
            <a:pPr algn="r"/>
            <a:r>
              <a:rPr lang="en-US" altLang="zh-HK" dirty="0">
                <a:hlinkClick r:id="rId4"/>
              </a:rPr>
              <a:t>MySQL :: MySQL 8.4 Reference Manual :: 15.1.23 CREATE VIEW Statement</a:t>
            </a:r>
            <a:endParaRPr lang="zh-HK" altLang="en-US" dirty="0"/>
          </a:p>
        </p:txBody>
      </p:sp>
    </p:spTree>
    <p:extLst>
      <p:ext uri="{BB962C8B-B14F-4D97-AF65-F5344CB8AC3E}">
        <p14:creationId xmlns:p14="http://schemas.microsoft.com/office/powerpoint/2010/main" val="2920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Example</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514485" y="2867265"/>
            <a:ext cx="16354415" cy="4647426"/>
          </a:xfrm>
          <a:prstGeom prst="rect">
            <a:avLst/>
          </a:prstGeom>
          <a:noFill/>
        </p:spPr>
        <p:txBody>
          <a:bodyPr wrap="square">
            <a:spAutoFit/>
          </a:bodyPr>
          <a:lstStyle/>
          <a:p>
            <a:r>
              <a:rPr lang="en-US" altLang="zh-HK" sz="3600" u="sng" dirty="0">
                <a:latin typeface="Nunito Sans" pitchFamily="2" charset="0"/>
              </a:rPr>
              <a:t>Create a MySQL view for employees working at </a:t>
            </a:r>
            <a:r>
              <a:rPr lang="en-US" altLang="zh-HK" sz="3600" u="sng" dirty="0" err="1">
                <a:latin typeface="Nunito Sans" pitchFamily="2" charset="0"/>
              </a:rPr>
              <a:t>FairyLand</a:t>
            </a:r>
            <a:r>
              <a:rPr lang="en-US" altLang="zh-HK" sz="3600" u="sng" dirty="0">
                <a:latin typeface="Nunito Sans" pitchFamily="2" charset="0"/>
              </a:rPr>
              <a:t> theme park</a:t>
            </a:r>
          </a:p>
          <a:p>
            <a:endParaRPr lang="en-US" altLang="zh-HK" sz="2800" dirty="0">
              <a:latin typeface="Nunito Sans" pitchFamily="2" charset="0"/>
            </a:endParaRPr>
          </a:p>
          <a:p>
            <a:pPr lvl="1">
              <a:lnSpc>
                <a:spcPct val="150000"/>
              </a:lnSpc>
            </a:pPr>
            <a:r>
              <a:rPr lang="en-US" altLang="zh-HK" sz="2800" b="1" dirty="0">
                <a:latin typeface="Nunito Sans" pitchFamily="2" charset="0"/>
              </a:rPr>
              <a:t>SELECT</a:t>
            </a:r>
            <a:r>
              <a:rPr lang="en-US" altLang="zh-HK" sz="2800" dirty="0">
                <a:latin typeface="Nunito Sans" pitchFamily="2" charset="0"/>
              </a:rPr>
              <a:t>		</a:t>
            </a:r>
            <a:r>
              <a:rPr lang="en-US" altLang="zh-HK" sz="2800" dirty="0" err="1">
                <a:latin typeface="Nunito Sans" pitchFamily="2" charset="0"/>
              </a:rPr>
              <a:t>employee.EMP_FNAME</a:t>
            </a:r>
            <a:r>
              <a:rPr lang="en-US" altLang="zh-HK" sz="2800" dirty="0">
                <a:latin typeface="Nunito Sans" pitchFamily="2" charset="0"/>
              </a:rPr>
              <a:t>,  </a:t>
            </a:r>
            <a:r>
              <a:rPr lang="en-US" altLang="zh-HK" sz="2800" dirty="0" err="1">
                <a:latin typeface="Nunito Sans" pitchFamily="2" charset="0"/>
              </a:rPr>
              <a:t>employee.EMP_LNAME</a:t>
            </a:r>
            <a:r>
              <a:rPr lang="en-US" altLang="zh-HK" sz="2800" dirty="0">
                <a:latin typeface="Nunito Sans" pitchFamily="2" charset="0"/>
              </a:rPr>
              <a:t>,  </a:t>
            </a:r>
            <a:r>
              <a:rPr lang="en-US" altLang="zh-HK" sz="2800" dirty="0" err="1">
                <a:latin typeface="Nunito Sans" pitchFamily="2" charset="0"/>
              </a:rPr>
              <a:t>employee.EMP_PHONE</a:t>
            </a:r>
            <a:endParaRPr lang="en-US" altLang="zh-HK" sz="2800" dirty="0">
              <a:latin typeface="Nunito Sans" pitchFamily="2" charset="0"/>
            </a:endParaRPr>
          </a:p>
          <a:p>
            <a:pPr lvl="1">
              <a:lnSpc>
                <a:spcPct val="150000"/>
              </a:lnSpc>
            </a:pPr>
            <a:r>
              <a:rPr lang="en-US" altLang="zh-HK" sz="2800" b="1" dirty="0">
                <a:latin typeface="Nunito Sans" pitchFamily="2" charset="0"/>
              </a:rPr>
              <a:t>FROM</a:t>
            </a:r>
            <a:r>
              <a:rPr lang="en-US" altLang="zh-HK" sz="2800" dirty="0">
                <a:latin typeface="Nunito Sans" pitchFamily="2" charset="0"/>
              </a:rPr>
              <a:t>		employee</a:t>
            </a:r>
          </a:p>
          <a:p>
            <a:pPr lvl="1">
              <a:lnSpc>
                <a:spcPct val="150000"/>
              </a:lnSpc>
            </a:pPr>
            <a:r>
              <a:rPr lang="en-US" altLang="zh-HK" sz="2800" b="1" dirty="0">
                <a:latin typeface="Nunito Sans" pitchFamily="2" charset="0"/>
              </a:rPr>
              <a:t>INNER JOIN</a:t>
            </a:r>
            <a:r>
              <a:rPr lang="en-US" altLang="zh-HK" sz="2800" dirty="0">
                <a:latin typeface="Nunito Sans" pitchFamily="2" charset="0"/>
              </a:rPr>
              <a:t>	</a:t>
            </a:r>
            <a:r>
              <a:rPr lang="en-US" altLang="zh-HK" sz="2800" dirty="0" err="1">
                <a:latin typeface="Nunito Sans" pitchFamily="2" charset="0"/>
              </a:rPr>
              <a:t>themepark</a:t>
            </a:r>
            <a:r>
              <a:rPr lang="en-US" altLang="zh-HK" sz="2800" dirty="0">
                <a:latin typeface="Nunito Sans" pitchFamily="2" charset="0"/>
              </a:rPr>
              <a:t>		</a:t>
            </a:r>
            <a:r>
              <a:rPr lang="en-US" altLang="zh-HK" sz="2800" b="1" dirty="0">
                <a:latin typeface="Nunito Sans" pitchFamily="2" charset="0"/>
              </a:rPr>
              <a:t>ON	</a:t>
            </a:r>
            <a:r>
              <a:rPr lang="en-US" altLang="zh-HK" sz="2800" dirty="0">
                <a:latin typeface="Nunito Sans" pitchFamily="2" charset="0"/>
              </a:rPr>
              <a:t> </a:t>
            </a:r>
            <a:r>
              <a:rPr lang="en-US" altLang="zh-HK" sz="2800" dirty="0" err="1">
                <a:latin typeface="Nunito Sans" pitchFamily="2" charset="0"/>
              </a:rPr>
              <a:t>employee.PARK_CODE</a:t>
            </a:r>
            <a:r>
              <a:rPr lang="en-US" altLang="zh-HK" sz="2800" dirty="0">
                <a:latin typeface="Nunito Sans" pitchFamily="2" charset="0"/>
              </a:rPr>
              <a:t> = </a:t>
            </a:r>
            <a:r>
              <a:rPr lang="en-US" altLang="zh-HK" sz="2800" dirty="0" err="1">
                <a:latin typeface="Nunito Sans" pitchFamily="2" charset="0"/>
              </a:rPr>
              <a:t>themepark.PARK_CODE</a:t>
            </a:r>
            <a:endParaRPr lang="en-US" altLang="zh-HK" sz="2800" dirty="0">
              <a:latin typeface="Nunito Sans" pitchFamily="2" charset="0"/>
            </a:endParaRPr>
          </a:p>
          <a:p>
            <a:pPr lvl="1">
              <a:lnSpc>
                <a:spcPct val="150000"/>
              </a:lnSpc>
            </a:pPr>
            <a:r>
              <a:rPr lang="en-US" altLang="zh-HK" sz="2800" b="1" dirty="0">
                <a:latin typeface="Nunito Sans" pitchFamily="2" charset="0"/>
              </a:rPr>
              <a:t>WHERE</a:t>
            </a:r>
            <a:r>
              <a:rPr lang="en-US" altLang="zh-HK" sz="2800" dirty="0">
                <a:latin typeface="Nunito Sans" pitchFamily="2" charset="0"/>
              </a:rPr>
              <a:t>		</a:t>
            </a:r>
            <a:r>
              <a:rPr lang="en-US" altLang="zh-HK" sz="2800" dirty="0" err="1">
                <a:latin typeface="Nunito Sans" pitchFamily="2" charset="0"/>
              </a:rPr>
              <a:t>themepark.PARK_NAME</a:t>
            </a:r>
            <a:r>
              <a:rPr lang="en-US" altLang="zh-HK" sz="2800" dirty="0">
                <a:latin typeface="Nunito Sans" pitchFamily="2" charset="0"/>
              </a:rPr>
              <a:t> = '</a:t>
            </a:r>
            <a:r>
              <a:rPr lang="en-US" altLang="zh-HK" sz="2800" dirty="0" err="1">
                <a:latin typeface="Nunito Sans" pitchFamily="2" charset="0"/>
              </a:rPr>
              <a:t>FairyLand</a:t>
            </a:r>
            <a:r>
              <a:rPr lang="en-US" altLang="zh-HK" sz="2800" dirty="0">
                <a:latin typeface="Nunito Sans" pitchFamily="2" charset="0"/>
              </a:rPr>
              <a:t>’</a:t>
            </a:r>
          </a:p>
          <a:p>
            <a:endParaRPr lang="en-US" altLang="zh-HK" sz="3200" dirty="0">
              <a:latin typeface="Nunito Sans" pitchFamily="2" charset="0"/>
            </a:endParaRPr>
          </a:p>
          <a:p>
            <a:endParaRPr lang="en-US" altLang="zh-HK" sz="3200" dirty="0">
              <a:latin typeface="Nunito Sans" pitchFamily="2" charset="0"/>
            </a:endParaRPr>
          </a:p>
        </p:txBody>
      </p:sp>
    </p:spTree>
    <p:extLst>
      <p:ext uri="{BB962C8B-B14F-4D97-AF65-F5344CB8AC3E}">
        <p14:creationId xmlns:p14="http://schemas.microsoft.com/office/powerpoint/2010/main" val="301587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Create a MySQL with </a:t>
            </a:r>
            <a:r>
              <a:rPr lang="en-US" altLang="zh-HK" sz="6000" dirty="0" err="1">
                <a:latin typeface="DM Serif Display" pitchFamily="2" charset="0"/>
              </a:rPr>
              <a:t>Navicat</a:t>
            </a:r>
            <a:endParaRPr lang="en-US" altLang="zh-HK"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21139AE9-6ECA-5529-DC3D-6F5326FF699A}"/>
              </a:ext>
            </a:extLst>
          </p:cNvPr>
          <p:cNvPicPr>
            <a:picLocks noChangeAspect="1"/>
          </p:cNvPicPr>
          <p:nvPr/>
        </p:nvPicPr>
        <p:blipFill rotWithShape="1">
          <a:blip r:embed="rId4"/>
          <a:srcRect r="20502" b="37896"/>
          <a:stretch/>
        </p:blipFill>
        <p:spPr>
          <a:xfrm>
            <a:off x="2210084" y="3787930"/>
            <a:ext cx="8457631" cy="4623638"/>
          </a:xfrm>
          <a:prstGeom prst="rect">
            <a:avLst/>
          </a:prstGeom>
        </p:spPr>
      </p:pic>
      <p:pic>
        <p:nvPicPr>
          <p:cNvPr id="11" name="Picture 10">
            <a:extLst>
              <a:ext uri="{FF2B5EF4-FFF2-40B4-BE49-F238E27FC236}">
                <a16:creationId xmlns:a16="http://schemas.microsoft.com/office/drawing/2014/main" id="{3B53D06E-D90E-7ABF-849F-D2FAE79AA981}"/>
              </a:ext>
            </a:extLst>
          </p:cNvPr>
          <p:cNvPicPr>
            <a:picLocks noChangeAspect="1"/>
          </p:cNvPicPr>
          <p:nvPr/>
        </p:nvPicPr>
        <p:blipFill rotWithShape="1">
          <a:blip r:embed="rId5"/>
          <a:srcRect r="17435"/>
          <a:stretch/>
        </p:blipFill>
        <p:spPr>
          <a:xfrm>
            <a:off x="10972800" y="6362700"/>
            <a:ext cx="6713868" cy="1626316"/>
          </a:xfrm>
          <a:prstGeom prst="rect">
            <a:avLst/>
          </a:prstGeom>
        </p:spPr>
      </p:pic>
      <p:sp>
        <p:nvSpPr>
          <p:cNvPr id="13" name="TextBox 12">
            <a:extLst>
              <a:ext uri="{FF2B5EF4-FFF2-40B4-BE49-F238E27FC236}">
                <a16:creationId xmlns:a16="http://schemas.microsoft.com/office/drawing/2014/main" id="{6D7C14E3-25B1-6293-03E7-411EBD298535}"/>
              </a:ext>
            </a:extLst>
          </p:cNvPr>
          <p:cNvSpPr txBox="1"/>
          <p:nvPr/>
        </p:nvSpPr>
        <p:spPr>
          <a:xfrm>
            <a:off x="12809868" y="4189234"/>
            <a:ext cx="4876800" cy="1200329"/>
          </a:xfrm>
          <a:prstGeom prst="rect">
            <a:avLst/>
          </a:prstGeom>
          <a:noFill/>
        </p:spPr>
        <p:txBody>
          <a:bodyPr wrap="square">
            <a:spAutoFit/>
          </a:bodyPr>
          <a:lstStyle/>
          <a:p>
            <a:r>
              <a:rPr lang="en-US" altLang="zh-HK" sz="3600" dirty="0">
                <a:latin typeface="Nunito Sans" pitchFamily="2" charset="0"/>
              </a:rPr>
              <a:t>A visual editing tool -</a:t>
            </a:r>
          </a:p>
          <a:p>
            <a:r>
              <a:rPr lang="en-US" altLang="zh-HK" sz="3600" dirty="0">
                <a:latin typeface="Nunito Sans" pitchFamily="2" charset="0"/>
              </a:rPr>
              <a:t>View Builder</a:t>
            </a:r>
            <a:endParaRPr lang="zh-HK" altLang="en-US" sz="3600" dirty="0">
              <a:latin typeface="Nunito Sans" pitchFamily="2" charset="0"/>
            </a:endParaRPr>
          </a:p>
        </p:txBody>
      </p:sp>
      <p:sp>
        <p:nvSpPr>
          <p:cNvPr id="14" name="Arrow: Down 13">
            <a:extLst>
              <a:ext uri="{FF2B5EF4-FFF2-40B4-BE49-F238E27FC236}">
                <a16:creationId xmlns:a16="http://schemas.microsoft.com/office/drawing/2014/main" id="{F96D71D6-84CE-B7C8-35A3-8D2A333D624B}"/>
              </a:ext>
            </a:extLst>
          </p:cNvPr>
          <p:cNvSpPr/>
          <p:nvPr/>
        </p:nvSpPr>
        <p:spPr>
          <a:xfrm>
            <a:off x="14554200" y="5372100"/>
            <a:ext cx="1066800" cy="1447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Arrow: Right 14">
            <a:extLst>
              <a:ext uri="{FF2B5EF4-FFF2-40B4-BE49-F238E27FC236}">
                <a16:creationId xmlns:a16="http://schemas.microsoft.com/office/drawing/2014/main" id="{6E0E4775-3574-AF3F-E536-DA458766DE13}"/>
              </a:ext>
            </a:extLst>
          </p:cNvPr>
          <p:cNvSpPr/>
          <p:nvPr/>
        </p:nvSpPr>
        <p:spPr>
          <a:xfrm>
            <a:off x="1676400" y="6667500"/>
            <a:ext cx="990600" cy="381000"/>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Arrow: Right 15">
            <a:extLst>
              <a:ext uri="{FF2B5EF4-FFF2-40B4-BE49-F238E27FC236}">
                <a16:creationId xmlns:a16="http://schemas.microsoft.com/office/drawing/2014/main" id="{9DD180C8-7A23-AAC3-50F0-E3B8D05BC23B}"/>
              </a:ext>
            </a:extLst>
          </p:cNvPr>
          <p:cNvSpPr/>
          <p:nvPr/>
        </p:nvSpPr>
        <p:spPr>
          <a:xfrm rot="5400000">
            <a:off x="6639311" y="4846198"/>
            <a:ext cx="589778" cy="609600"/>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TextBox 16">
            <a:extLst>
              <a:ext uri="{FF2B5EF4-FFF2-40B4-BE49-F238E27FC236}">
                <a16:creationId xmlns:a16="http://schemas.microsoft.com/office/drawing/2014/main" id="{CDF88431-5F79-C17A-AD7A-13BA5FBC1496}"/>
              </a:ext>
            </a:extLst>
          </p:cNvPr>
          <p:cNvSpPr txBox="1"/>
          <p:nvPr/>
        </p:nvSpPr>
        <p:spPr>
          <a:xfrm>
            <a:off x="1514484" y="2741357"/>
            <a:ext cx="10144115" cy="646331"/>
          </a:xfrm>
          <a:prstGeom prst="rect">
            <a:avLst/>
          </a:prstGeom>
          <a:noFill/>
        </p:spPr>
        <p:txBody>
          <a:bodyPr wrap="square">
            <a:spAutoFit/>
          </a:bodyPr>
          <a:lstStyle/>
          <a:p>
            <a:r>
              <a:rPr lang="en-US" altLang="zh-HK" sz="3600" dirty="0">
                <a:latin typeface="Nunito Sans" pitchFamily="2" charset="0"/>
              </a:rPr>
              <a:t>A visual editing tool - View Builder</a:t>
            </a:r>
            <a:endParaRPr lang="zh-HK" altLang="en-US" sz="3600" dirty="0">
              <a:latin typeface="Nunito Sans" pitchFamily="2" charset="0"/>
            </a:endParaRPr>
          </a:p>
        </p:txBody>
      </p:sp>
    </p:spTree>
    <p:extLst>
      <p:ext uri="{BB962C8B-B14F-4D97-AF65-F5344CB8AC3E}">
        <p14:creationId xmlns:p14="http://schemas.microsoft.com/office/powerpoint/2010/main" val="92175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13873</TotalTime>
  <Words>1707</Words>
  <PresentationFormat>Custom</PresentationFormat>
  <Paragraphs>303</Paragraphs>
  <Slides>32</Slides>
  <Notes>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Nunito Sans Semi-Bold</vt:lpstr>
      <vt:lpstr>Arial</vt:lpstr>
      <vt:lpstr>Nunito Sans</vt:lpstr>
      <vt:lpstr>Calibri</vt:lpstr>
      <vt:lpstr>DM Serif Display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2024-09-22T03:54:14Z</dcterms:modified>
  <dc:identifier>DAGLXG8P97w</dc:identifier>
</cp:coreProperties>
</file>