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352" r:id="rId2"/>
    <p:sldId id="345" r:id="rId3"/>
    <p:sldId id="346" r:id="rId4"/>
    <p:sldId id="396" r:id="rId5"/>
    <p:sldId id="397" r:id="rId6"/>
    <p:sldId id="383" r:id="rId7"/>
    <p:sldId id="369" r:id="rId8"/>
    <p:sldId id="398" r:id="rId9"/>
    <p:sldId id="401" r:id="rId10"/>
    <p:sldId id="400" r:id="rId11"/>
    <p:sldId id="399" r:id="rId12"/>
    <p:sldId id="402" r:id="rId13"/>
    <p:sldId id="376" r:id="rId14"/>
    <p:sldId id="404" r:id="rId15"/>
    <p:sldId id="403" r:id="rId16"/>
    <p:sldId id="406" r:id="rId17"/>
    <p:sldId id="409" r:id="rId18"/>
    <p:sldId id="405" r:id="rId19"/>
    <p:sldId id="407" r:id="rId20"/>
    <p:sldId id="413" r:id="rId21"/>
    <p:sldId id="408" r:id="rId22"/>
    <p:sldId id="370" r:id="rId23"/>
    <p:sldId id="410" r:id="rId24"/>
    <p:sldId id="367" r:id="rId25"/>
    <p:sldId id="412" r:id="rId26"/>
    <p:sldId id="411" r:id="rId27"/>
    <p:sldId id="418" r:id="rId28"/>
    <p:sldId id="419" r:id="rId29"/>
    <p:sldId id="420" r:id="rId30"/>
    <p:sldId id="422" r:id="rId31"/>
    <p:sldId id="423" r:id="rId32"/>
    <p:sldId id="424" r:id="rId33"/>
    <p:sldId id="425" r:id="rId34"/>
    <p:sldId id="426" r:id="rId35"/>
    <p:sldId id="427" r:id="rId36"/>
    <p:sldId id="351" r:id="rId37"/>
  </p:sldIdLst>
  <p:sldSz cx="18288000" cy="10287000"/>
  <p:notesSz cx="6858000" cy="9144000"/>
  <p:embeddedFontLst>
    <p:embeddedFont>
      <p:font typeface="DM Serif Display" pitchFamily="2" charset="0"/>
      <p:regular r:id="rId39"/>
      <p:italic r:id="rId40"/>
    </p:embeddedFont>
    <p:embeddedFont>
      <p:font typeface="Nunito Sans" pitchFamily="2" charset="0"/>
      <p:regular r:id="rId41"/>
      <p:bold r:id="rId42"/>
      <p:italic r:id="rId43"/>
      <p:boldItalic r:id="rId44"/>
    </p:embeddedFont>
    <p:embeddedFont>
      <p:font typeface="Nunito Sans Semi-Bold" panose="02010600030101010101"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6" autoAdjust="0"/>
    <p:restoredTop sz="94404" autoAdjust="0"/>
  </p:normalViewPr>
  <p:slideViewPr>
    <p:cSldViewPr>
      <p:cViewPr varScale="1">
        <p:scale>
          <a:sx n="43" d="100"/>
          <a:sy n="43"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9EE8-A913-4EB5-9E21-A8AA9C9B589D}" type="datetimeFigureOut">
              <a:rPr lang="zh-HK" altLang="en-US" smtClean="0"/>
              <a:t>22/9/2024</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CC238-5823-43C1-BD7F-0B0E605BE292}" type="slidenum">
              <a:rPr lang="zh-HK" altLang="en-US" smtClean="0"/>
              <a:t>‹#›</a:t>
            </a:fld>
            <a:endParaRPr lang="zh-HK" altLang="en-US"/>
          </a:p>
        </p:txBody>
      </p:sp>
    </p:spTree>
    <p:extLst>
      <p:ext uri="{BB962C8B-B14F-4D97-AF65-F5344CB8AC3E}">
        <p14:creationId xmlns:p14="http://schemas.microsoft.com/office/powerpoint/2010/main" val="29060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a:t>
            </a:fld>
            <a:endParaRPr lang="zh-HK" altLang="en-US"/>
          </a:p>
        </p:txBody>
      </p:sp>
    </p:spTree>
    <p:extLst>
      <p:ext uri="{BB962C8B-B14F-4D97-AF65-F5344CB8AC3E}">
        <p14:creationId xmlns:p14="http://schemas.microsoft.com/office/powerpoint/2010/main" val="239150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dev.mysql.com/doc/index-othe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DFA9F4E-3330-41C3-8DD8-B95D8FBC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1028700" y="8795589"/>
            <a:ext cx="6972299" cy="462711"/>
            <a:chOff x="0" y="0"/>
            <a:chExt cx="9289071" cy="812726"/>
          </a:xfrm>
        </p:grpSpPr>
        <p:sp>
          <p:nvSpPr>
            <p:cNvPr id="4" name="Freeform 4"/>
            <p:cNvSpPr/>
            <p:nvPr/>
          </p:nvSpPr>
          <p:spPr>
            <a:xfrm>
              <a:off x="0" y="0"/>
              <a:ext cx="9289072" cy="812726"/>
            </a:xfrm>
            <a:custGeom>
              <a:avLst/>
              <a:gdLst/>
              <a:ahLst/>
              <a:cxnLst/>
              <a:rect l="l" t="t" r="r" b="b"/>
              <a:pathLst>
                <a:path w="9289072" h="812726">
                  <a:moveTo>
                    <a:pt x="9164611" y="812726"/>
                  </a:moveTo>
                  <a:lnTo>
                    <a:pt x="124460" y="812726"/>
                  </a:lnTo>
                  <a:cubicBezTo>
                    <a:pt x="55880" y="812726"/>
                    <a:pt x="0" y="756846"/>
                    <a:pt x="0" y="688266"/>
                  </a:cubicBezTo>
                  <a:lnTo>
                    <a:pt x="0" y="124460"/>
                  </a:lnTo>
                  <a:cubicBezTo>
                    <a:pt x="0" y="55880"/>
                    <a:pt x="55880" y="0"/>
                    <a:pt x="124460" y="0"/>
                  </a:cubicBezTo>
                  <a:lnTo>
                    <a:pt x="9164611" y="0"/>
                  </a:lnTo>
                  <a:cubicBezTo>
                    <a:pt x="9233191" y="0"/>
                    <a:pt x="9289072" y="55880"/>
                    <a:pt x="9289072" y="124460"/>
                  </a:cubicBezTo>
                  <a:lnTo>
                    <a:pt x="9289072" y="688266"/>
                  </a:lnTo>
                  <a:cubicBezTo>
                    <a:pt x="9289072" y="756846"/>
                    <a:pt x="9233191" y="812726"/>
                    <a:pt x="9164611" y="812726"/>
                  </a:cubicBezTo>
                  <a:close/>
                </a:path>
              </a:pathLst>
            </a:custGeom>
            <a:solidFill>
              <a:srgbClr val="C15841"/>
            </a:solidFill>
          </p:spPr>
        </p:sp>
      </p:grpSp>
      <p:sp>
        <p:nvSpPr>
          <p:cNvPr id="8" name="AutoShape 8"/>
          <p:cNvSpPr/>
          <p:nvPr/>
        </p:nvSpPr>
        <p:spPr>
          <a:xfrm rot="-5400000">
            <a:off x="-960437" y="6420641"/>
            <a:ext cx="4054474" cy="0"/>
          </a:xfrm>
          <a:prstGeom prst="line">
            <a:avLst/>
          </a:prstGeom>
          <a:ln w="76200" cap="flat">
            <a:solidFill>
              <a:srgbClr val="C15841"/>
            </a:solidFill>
            <a:prstDash val="solid"/>
            <a:headEnd type="none" w="sm" len="sm"/>
            <a:tailEnd type="none" w="sm" len="sm"/>
          </a:ln>
        </p:spPr>
      </p:sp>
      <p:sp>
        <p:nvSpPr>
          <p:cNvPr id="9" name="Freeform 9"/>
          <p:cNvSpPr/>
          <p:nvPr/>
        </p:nvSpPr>
        <p:spPr>
          <a:xfrm>
            <a:off x="13486695" y="249599"/>
            <a:ext cx="4570506" cy="1261460"/>
          </a:xfrm>
          <a:custGeom>
            <a:avLst/>
            <a:gdLst/>
            <a:ahLst/>
            <a:cxnLst/>
            <a:rect l="l" t="t" r="r" b="b"/>
            <a:pathLst>
              <a:path w="4570506" h="1261460">
                <a:moveTo>
                  <a:pt x="0" y="0"/>
                </a:moveTo>
                <a:lnTo>
                  <a:pt x="4570506" y="0"/>
                </a:lnTo>
                <a:lnTo>
                  <a:pt x="4570506" y="1261460"/>
                </a:lnTo>
                <a:lnTo>
                  <a:pt x="0" y="1261460"/>
                </a:lnTo>
                <a:lnTo>
                  <a:pt x="0" y="0"/>
                </a:lnTo>
                <a:close/>
              </a:path>
            </a:pathLst>
          </a:custGeom>
          <a:blipFill>
            <a:blip r:embed="rId4">
              <a:extLst>
                <a:ext uri="{28A0092B-C50C-407E-A947-70E740481C1C}">
                  <a14:useLocalDpi xmlns:a14="http://schemas.microsoft.com/office/drawing/2010/main" val="0"/>
                </a:ext>
              </a:extLst>
            </a:blip>
            <a:stretch>
              <a:fillRect/>
            </a:stretch>
          </a:blipFill>
        </p:spPr>
      </p:sp>
      <p:sp>
        <p:nvSpPr>
          <p:cNvPr id="10" name="TextBox 10"/>
          <p:cNvSpPr txBox="1"/>
          <p:nvPr/>
        </p:nvSpPr>
        <p:spPr>
          <a:xfrm>
            <a:off x="1405156" y="4622004"/>
            <a:ext cx="11548841" cy="3902607"/>
          </a:xfrm>
          <a:prstGeom prst="rect">
            <a:avLst/>
          </a:prstGeom>
        </p:spPr>
        <p:txBody>
          <a:bodyPr wrap="square" lIns="0" tIns="0" rIns="0" bIns="0" rtlCol="0" anchor="t">
            <a:spAutoFit/>
          </a:bodyPr>
          <a:lstStyle/>
          <a:p>
            <a:pPr algn="l">
              <a:lnSpc>
                <a:spcPts val="9999"/>
              </a:lnSpc>
            </a:pPr>
            <a:r>
              <a:rPr lang="en-US" sz="9999" dirty="0">
                <a:solidFill>
                  <a:schemeClr val="bg1"/>
                </a:solidFill>
                <a:latin typeface="DM Serif Display"/>
                <a:ea typeface="DM Serif Display"/>
                <a:cs typeface="DM Serif Display"/>
                <a:sym typeface="DM Serif Display"/>
              </a:rPr>
              <a:t>Import, Export, and transfer data with </a:t>
            </a:r>
            <a:r>
              <a:rPr lang="en-US" sz="9999" dirty="0" err="1">
                <a:solidFill>
                  <a:schemeClr val="bg1"/>
                </a:solidFill>
                <a:latin typeface="DM Serif Display"/>
                <a:ea typeface="DM Serif Display"/>
                <a:cs typeface="DM Serif Display"/>
                <a:sym typeface="DM Serif Display"/>
              </a:rPr>
              <a:t>Navicat</a:t>
            </a:r>
            <a:endParaRPr lang="en-US" sz="9999" dirty="0">
              <a:solidFill>
                <a:schemeClr val="bg1"/>
              </a:solidFill>
              <a:latin typeface="DM Serif Display"/>
              <a:ea typeface="DM Serif Display"/>
              <a:cs typeface="DM Serif Display"/>
              <a:sym typeface="DM Serif Display"/>
            </a:endParaRPr>
          </a:p>
        </p:txBody>
      </p:sp>
      <p:sp>
        <p:nvSpPr>
          <p:cNvPr id="11" name="TextBox 11"/>
          <p:cNvSpPr txBox="1"/>
          <p:nvPr/>
        </p:nvSpPr>
        <p:spPr>
          <a:xfrm>
            <a:off x="1028700" y="8872639"/>
            <a:ext cx="6972300" cy="300082"/>
          </a:xfrm>
          <a:prstGeom prst="rect">
            <a:avLst/>
          </a:prstGeom>
        </p:spPr>
        <p:txBody>
          <a:bodyPr wrap="square"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r>
              <a:rPr lang="en-US" sz="1800" spc="179" dirty="0">
                <a:solidFill>
                  <a:srgbClr val="FFF9F4"/>
                </a:solidFill>
                <a:latin typeface="Nunito Sans"/>
                <a:ea typeface="Nunito Sans"/>
                <a:cs typeface="Nunito Sans"/>
                <a:sym typeface="Nunito Sans"/>
              </a:rPr>
              <a:t> Certified Database Administrator - Associate </a:t>
            </a:r>
          </a:p>
        </p:txBody>
      </p:sp>
    </p:spTree>
    <p:extLst>
      <p:ext uri="{BB962C8B-B14F-4D97-AF65-F5344CB8AC3E}">
        <p14:creationId xmlns:p14="http://schemas.microsoft.com/office/powerpoint/2010/main" val="2377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Get </a:t>
            </a:r>
            <a:r>
              <a:rPr lang="en-US" altLang="zh-HK" sz="6000" dirty="0" err="1">
                <a:latin typeface="DM Serif Display" pitchFamily="2" charset="0"/>
              </a:rPr>
              <a:t>Sakila</a:t>
            </a:r>
            <a:r>
              <a:rPr lang="en-US" altLang="zh-HK" sz="6000" dirty="0">
                <a:latin typeface="DM Serif Display" pitchFamily="2" charset="0"/>
              </a:rPr>
              <a:t> schema and data on your server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1AC3EF4F-14AC-DF00-0A05-F03B796D28C0}"/>
              </a:ext>
            </a:extLst>
          </p:cNvPr>
          <p:cNvPicPr>
            <a:picLocks noChangeAspect="1"/>
          </p:cNvPicPr>
          <p:nvPr/>
        </p:nvPicPr>
        <p:blipFill rotWithShape="1">
          <a:blip r:embed="rId4">
            <a:extLst>
              <a:ext uri="{28A0092B-C50C-407E-A947-70E740481C1C}">
                <a14:useLocalDpi xmlns:a14="http://schemas.microsoft.com/office/drawing/2010/main" val="0"/>
              </a:ext>
            </a:extLst>
          </a:blip>
          <a:srcRect l="888" r="888"/>
          <a:stretch/>
        </p:blipFill>
        <p:spPr>
          <a:xfrm>
            <a:off x="1220993" y="3464124"/>
            <a:ext cx="12868275" cy="5120131"/>
          </a:xfrm>
          <a:prstGeom prst="rect">
            <a:avLst/>
          </a:prstGeom>
        </p:spPr>
      </p:pic>
    </p:spTree>
    <p:extLst>
      <p:ext uri="{BB962C8B-B14F-4D97-AF65-F5344CB8AC3E}">
        <p14:creationId xmlns:p14="http://schemas.microsoft.com/office/powerpoint/2010/main" val="345088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Get </a:t>
            </a:r>
            <a:r>
              <a:rPr lang="en-US" altLang="zh-HK" sz="6000" dirty="0" err="1">
                <a:latin typeface="DM Serif Display" pitchFamily="2" charset="0"/>
              </a:rPr>
              <a:t>Sakila</a:t>
            </a:r>
            <a:r>
              <a:rPr lang="en-US" altLang="zh-HK" sz="6000" dirty="0">
                <a:latin typeface="DM Serif Display" pitchFamily="2" charset="0"/>
              </a:rPr>
              <a:t> schema and data on your server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CA96A7A8-5F3D-DBAE-5108-EC67410385D2}"/>
              </a:ext>
            </a:extLst>
          </p:cNvPr>
          <p:cNvSpPr txBox="1"/>
          <p:nvPr/>
        </p:nvSpPr>
        <p:spPr>
          <a:xfrm>
            <a:off x="1205753" y="7951311"/>
            <a:ext cx="16064753" cy="1077218"/>
          </a:xfrm>
          <a:prstGeom prst="rect">
            <a:avLst/>
          </a:prstGeom>
          <a:noFill/>
        </p:spPr>
        <p:txBody>
          <a:bodyPr wrap="square">
            <a:spAutoFit/>
          </a:bodyPr>
          <a:lstStyle/>
          <a:p>
            <a:r>
              <a:rPr lang="en-US" altLang="zh-HK" sz="3200" dirty="0">
                <a:latin typeface="Nunito Sans" pitchFamily="2" charset="0"/>
              </a:rPr>
              <a:t>By following these steps, you should be able to successfully import your database from an SQL dump file.</a:t>
            </a:r>
          </a:p>
        </p:txBody>
      </p:sp>
      <p:pic>
        <p:nvPicPr>
          <p:cNvPr id="5" name="Picture 4">
            <a:extLst>
              <a:ext uri="{FF2B5EF4-FFF2-40B4-BE49-F238E27FC236}">
                <a16:creationId xmlns:a16="http://schemas.microsoft.com/office/drawing/2014/main" id="{1AC3EF4F-14AC-DF00-0A05-F03B796D28C0}"/>
              </a:ext>
            </a:extLst>
          </p:cNvPr>
          <p:cNvPicPr>
            <a:picLocks noChangeAspect="1"/>
          </p:cNvPicPr>
          <p:nvPr/>
        </p:nvPicPr>
        <p:blipFill rotWithShape="1">
          <a:blip r:embed="rId4">
            <a:extLst>
              <a:ext uri="{28A0092B-C50C-407E-A947-70E740481C1C}">
                <a14:useLocalDpi xmlns:a14="http://schemas.microsoft.com/office/drawing/2010/main" val="0"/>
              </a:ext>
            </a:extLst>
          </a:blip>
          <a:srcRect t="14472" b="14472"/>
          <a:stretch/>
        </p:blipFill>
        <p:spPr>
          <a:xfrm>
            <a:off x="1205753" y="2615578"/>
            <a:ext cx="12868275" cy="5120131"/>
          </a:xfrm>
          <a:prstGeom prst="rect">
            <a:avLst/>
          </a:prstGeom>
        </p:spPr>
      </p:pic>
    </p:spTree>
    <p:extLst>
      <p:ext uri="{BB962C8B-B14F-4D97-AF65-F5344CB8AC3E}">
        <p14:creationId xmlns:p14="http://schemas.microsoft.com/office/powerpoint/2010/main" val="372747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Get </a:t>
            </a:r>
            <a:r>
              <a:rPr lang="en-US" altLang="zh-HK" sz="6000" dirty="0" err="1">
                <a:latin typeface="DM Serif Display" pitchFamily="2" charset="0"/>
              </a:rPr>
              <a:t>Sakila</a:t>
            </a:r>
            <a:r>
              <a:rPr lang="en-US" altLang="zh-HK" sz="6000" dirty="0">
                <a:latin typeface="DM Serif Display" pitchFamily="2" charset="0"/>
              </a:rPr>
              <a:t> schema and data on your server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CA96A7A8-5F3D-DBAE-5108-EC67410385D2}"/>
              </a:ext>
            </a:extLst>
          </p:cNvPr>
          <p:cNvSpPr txBox="1"/>
          <p:nvPr/>
        </p:nvSpPr>
        <p:spPr>
          <a:xfrm>
            <a:off x="1104177" y="7088404"/>
            <a:ext cx="16064753" cy="1077218"/>
          </a:xfrm>
          <a:prstGeom prst="rect">
            <a:avLst/>
          </a:prstGeom>
          <a:noFill/>
        </p:spPr>
        <p:txBody>
          <a:bodyPr wrap="square">
            <a:spAutoFit/>
          </a:bodyPr>
          <a:lstStyle/>
          <a:p>
            <a:r>
              <a:rPr lang="en-US" altLang="zh-HK" sz="3200" dirty="0">
                <a:latin typeface="Nunito Sans" pitchFamily="2" charset="0"/>
              </a:rPr>
              <a:t>If any errors occur, you can easily identify and fix them by checking the settings and referring to the Message Log.</a:t>
            </a:r>
          </a:p>
        </p:txBody>
      </p:sp>
      <p:pic>
        <p:nvPicPr>
          <p:cNvPr id="5" name="Picture 4">
            <a:extLst>
              <a:ext uri="{FF2B5EF4-FFF2-40B4-BE49-F238E27FC236}">
                <a16:creationId xmlns:a16="http://schemas.microsoft.com/office/drawing/2014/main" id="{1AC3EF4F-14AC-DF00-0A05-F03B796D28C0}"/>
              </a:ext>
            </a:extLst>
          </p:cNvPr>
          <p:cNvPicPr>
            <a:picLocks noChangeAspect="1"/>
          </p:cNvPicPr>
          <p:nvPr/>
        </p:nvPicPr>
        <p:blipFill rotWithShape="1">
          <a:blip r:embed="rId4">
            <a:extLst>
              <a:ext uri="{28A0092B-C50C-407E-A947-70E740481C1C}">
                <a14:useLocalDpi xmlns:a14="http://schemas.microsoft.com/office/drawing/2010/main" val="0"/>
              </a:ext>
            </a:extLst>
          </a:blip>
          <a:srcRect l="1463" t="20164" r="-1463" b="40746"/>
          <a:stretch/>
        </p:blipFill>
        <p:spPr>
          <a:xfrm>
            <a:off x="1205753" y="3242646"/>
            <a:ext cx="12868275" cy="3518522"/>
          </a:xfrm>
          <a:prstGeom prst="rect">
            <a:avLst/>
          </a:prstGeom>
        </p:spPr>
      </p:pic>
    </p:spTree>
    <p:extLst>
      <p:ext uri="{BB962C8B-B14F-4D97-AF65-F5344CB8AC3E}">
        <p14:creationId xmlns:p14="http://schemas.microsoft.com/office/powerpoint/2010/main" val="416819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SQL dump file </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7A079422-F1B3-562A-A064-40DE9D62F65E}"/>
              </a:ext>
            </a:extLst>
          </p:cNvPr>
          <p:cNvPicPr>
            <a:picLocks noChangeAspect="1"/>
          </p:cNvPicPr>
          <p:nvPr/>
        </p:nvPicPr>
        <p:blipFill>
          <a:blip r:embed="rId4"/>
          <a:stretch>
            <a:fillRect/>
          </a:stretch>
        </p:blipFill>
        <p:spPr>
          <a:xfrm>
            <a:off x="1184387" y="2897186"/>
            <a:ext cx="7048500" cy="5800725"/>
          </a:xfrm>
          <a:prstGeom prst="rect">
            <a:avLst/>
          </a:prstGeom>
        </p:spPr>
      </p:pic>
      <p:sp>
        <p:nvSpPr>
          <p:cNvPr id="16" name="TextBox 15">
            <a:extLst>
              <a:ext uri="{FF2B5EF4-FFF2-40B4-BE49-F238E27FC236}">
                <a16:creationId xmlns:a16="http://schemas.microsoft.com/office/drawing/2014/main" id="{8E667D31-50A6-C394-F69C-EEB4BD959782}"/>
              </a:ext>
            </a:extLst>
          </p:cNvPr>
          <p:cNvSpPr txBox="1"/>
          <p:nvPr/>
        </p:nvSpPr>
        <p:spPr>
          <a:xfrm>
            <a:off x="9144000" y="3551329"/>
            <a:ext cx="8140700" cy="4524315"/>
          </a:xfrm>
          <a:prstGeom prst="rect">
            <a:avLst/>
          </a:prstGeom>
          <a:noFill/>
        </p:spPr>
        <p:txBody>
          <a:bodyPr wrap="square">
            <a:spAutoFit/>
          </a:bodyPr>
          <a:lstStyle/>
          <a:p>
            <a:r>
              <a:rPr lang="en-US" altLang="zh-HK" sz="3600" dirty="0">
                <a:latin typeface="Nunito Sans" pitchFamily="2" charset="0"/>
              </a:rPr>
              <a:t>An SQL dump file typically contains a series of SQL commands that are used to create and populate a database.</a:t>
            </a:r>
          </a:p>
          <a:p>
            <a:endParaRPr lang="en-US" altLang="zh-HK" sz="3600" dirty="0">
              <a:latin typeface="Nunito Sans" pitchFamily="2" charset="0"/>
            </a:endParaRPr>
          </a:p>
          <a:p>
            <a:r>
              <a:rPr lang="en-US" altLang="zh-HK" sz="3600" dirty="0">
                <a:latin typeface="Nunito Sans" pitchFamily="2" charset="0"/>
              </a:rPr>
              <a:t>By running the </a:t>
            </a:r>
            <a:r>
              <a:rPr lang="en-US" altLang="zh-HK" sz="3600" dirty="0" err="1">
                <a:latin typeface="Nunito Sans" pitchFamily="2" charset="0"/>
              </a:rPr>
              <a:t>sakila-schema.sql</a:t>
            </a:r>
            <a:r>
              <a:rPr lang="en-US" altLang="zh-HK" sz="3600" dirty="0">
                <a:latin typeface="Nunito Sans" pitchFamily="2" charset="0"/>
              </a:rPr>
              <a:t> file, you set up the foundational structure of the </a:t>
            </a:r>
            <a:r>
              <a:rPr lang="en-US" altLang="zh-HK" sz="3600" dirty="0" err="1">
                <a:latin typeface="Nunito Sans" pitchFamily="2" charset="0"/>
              </a:rPr>
              <a:t>Sakila</a:t>
            </a:r>
            <a:r>
              <a:rPr lang="en-US" altLang="zh-HK" sz="3600" dirty="0">
                <a:latin typeface="Nunito Sans" pitchFamily="2" charset="0"/>
              </a:rPr>
              <a:t> database, ready to be populated with data.</a:t>
            </a:r>
          </a:p>
        </p:txBody>
      </p:sp>
    </p:spTree>
    <p:extLst>
      <p:ext uri="{BB962C8B-B14F-4D97-AF65-F5344CB8AC3E}">
        <p14:creationId xmlns:p14="http://schemas.microsoft.com/office/powerpoint/2010/main" val="2920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1" y="4717386"/>
            <a:ext cx="15586457" cy="4540914"/>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IMPORT</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5796850" cy="830997"/>
          </a:xfrm>
          <a:prstGeom prst="rect">
            <a:avLst/>
          </a:prstGeom>
          <a:noFill/>
        </p:spPr>
        <p:txBody>
          <a:bodyPr wrap="square">
            <a:spAutoFit/>
          </a:bodyPr>
          <a:lstStyle/>
          <a:p>
            <a:r>
              <a:rPr lang="en-US" altLang="zh-HK" sz="4800" dirty="0">
                <a:latin typeface="DM Serif Display" pitchFamily="2" charset="0"/>
              </a:rPr>
              <a:t>Importing and exporting data</a:t>
            </a:r>
            <a:endParaRPr lang="zh-HK" altLang="en-US" sz="48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14</a:t>
            </a:fld>
            <a:endParaRPr lang="en-US" sz="2200" dirty="0">
              <a:latin typeface="Nunito Sans Semi-Bold" panose="02010600030101010101" charset="0"/>
            </a:endParaRPr>
          </a:p>
        </p:txBody>
      </p:sp>
      <p:sp>
        <p:nvSpPr>
          <p:cNvPr id="11" name="TextBox 10">
            <a:extLst>
              <a:ext uri="{FF2B5EF4-FFF2-40B4-BE49-F238E27FC236}">
                <a16:creationId xmlns:a16="http://schemas.microsoft.com/office/drawing/2014/main" id="{8C2A66D7-3E7E-ECD3-1D24-096C587C53A6}"/>
              </a:ext>
            </a:extLst>
          </p:cNvPr>
          <p:cNvSpPr txBox="1"/>
          <p:nvPr/>
        </p:nvSpPr>
        <p:spPr>
          <a:xfrm>
            <a:off x="2045753" y="4809711"/>
            <a:ext cx="14956849" cy="3916457"/>
          </a:xfrm>
          <a:prstGeom prst="rect">
            <a:avLst/>
          </a:prstGeom>
          <a:noFill/>
        </p:spPr>
        <p:txBody>
          <a:bodyPr wrap="square">
            <a:spAutoFit/>
          </a:bodyPr>
          <a:lstStyle/>
          <a:p>
            <a:pPr>
              <a:lnSpc>
                <a:spcPct val="150000"/>
              </a:lnSpc>
            </a:pPr>
            <a:r>
              <a:rPr lang="en-US" altLang="zh-HK" sz="2800" dirty="0">
                <a:latin typeface="Nunito Sans" pitchFamily="2" charset="0"/>
              </a:rPr>
              <a:t>In this section, we'll cover import/ export capabilities of </a:t>
            </a:r>
            <a:r>
              <a:rPr lang="en-US" altLang="zh-HK" sz="2800" dirty="0" err="1">
                <a:latin typeface="Nunito Sans" pitchFamily="2" charset="0"/>
              </a:rPr>
              <a:t>Navicat</a:t>
            </a:r>
            <a:r>
              <a:rPr lang="en-US" altLang="zh-HK" sz="2800" dirty="0">
                <a:latin typeface="Nunito Sans" pitchFamily="2" charset="0"/>
              </a:rPr>
              <a:t> in more detail.</a:t>
            </a:r>
          </a:p>
          <a:p>
            <a:pPr>
              <a:lnSpc>
                <a:spcPct val="150000"/>
              </a:lnSpc>
            </a:pPr>
            <a:endParaRPr lang="en-US" altLang="zh-HK" sz="2800" dirty="0">
              <a:latin typeface="Nunito Sans" pitchFamily="2" charset="0"/>
            </a:endParaRPr>
          </a:p>
          <a:p>
            <a:pPr>
              <a:lnSpc>
                <a:spcPct val="150000"/>
              </a:lnSpc>
            </a:pPr>
            <a:r>
              <a:rPr lang="en-US" altLang="zh-HK" sz="2800" dirty="0">
                <a:latin typeface="Nunito Sans" pitchFamily="2" charset="0"/>
              </a:rPr>
              <a:t>We will use </a:t>
            </a:r>
            <a:r>
              <a:rPr lang="en-US" altLang="zh-HK" sz="2800" dirty="0" err="1">
                <a:latin typeface="Nunito Sans" pitchFamily="2" charset="0"/>
              </a:rPr>
              <a:t>Navicat</a:t>
            </a:r>
            <a:r>
              <a:rPr lang="en-US" altLang="zh-HK" sz="2800" dirty="0">
                <a:latin typeface="Nunito Sans" pitchFamily="2" charset="0"/>
              </a:rPr>
              <a:t> to export all schema and data from an existing database, in a SQL dump files. The SQL dump file can be used to regenerated on another MySQL server or as another instance of the database on the same server.</a:t>
            </a:r>
          </a:p>
          <a:p>
            <a:pPr>
              <a:lnSpc>
                <a:spcPct val="150000"/>
              </a:lnSpc>
            </a:pPr>
            <a:endParaRPr lang="en-US" altLang="zh-HK" sz="2800" dirty="0">
              <a:latin typeface="Nunito Sans" pitchFamily="2" charset="0"/>
            </a:endParaRPr>
          </a:p>
        </p:txBody>
      </p:sp>
    </p:spTree>
    <p:extLst>
      <p:ext uri="{BB962C8B-B14F-4D97-AF65-F5344CB8AC3E}">
        <p14:creationId xmlns:p14="http://schemas.microsoft.com/office/powerpoint/2010/main" val="91744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One Step to Export an Entire Database</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617837D-80FF-FB12-E020-A34C23EA25C5}"/>
              </a:ext>
            </a:extLst>
          </p:cNvPr>
          <p:cNvPicPr>
            <a:picLocks noChangeAspect="1"/>
          </p:cNvPicPr>
          <p:nvPr/>
        </p:nvPicPr>
        <p:blipFill>
          <a:blip r:embed="rId4"/>
          <a:stretch>
            <a:fillRect/>
          </a:stretch>
        </p:blipFill>
        <p:spPr>
          <a:xfrm>
            <a:off x="1194547" y="2831853"/>
            <a:ext cx="5674740" cy="6250438"/>
          </a:xfrm>
          <a:prstGeom prst="rect">
            <a:avLst/>
          </a:prstGeom>
        </p:spPr>
      </p:pic>
      <p:sp>
        <p:nvSpPr>
          <p:cNvPr id="12" name="TextBox 11">
            <a:extLst>
              <a:ext uri="{FF2B5EF4-FFF2-40B4-BE49-F238E27FC236}">
                <a16:creationId xmlns:a16="http://schemas.microsoft.com/office/drawing/2014/main" id="{AE2590F6-DA0B-FEBA-2867-C0508F27F48E}"/>
              </a:ext>
            </a:extLst>
          </p:cNvPr>
          <p:cNvSpPr txBox="1"/>
          <p:nvPr/>
        </p:nvSpPr>
        <p:spPr>
          <a:xfrm>
            <a:off x="7391400" y="3661395"/>
            <a:ext cx="10172700" cy="1200329"/>
          </a:xfrm>
          <a:prstGeom prst="rect">
            <a:avLst/>
          </a:prstGeom>
          <a:noFill/>
        </p:spPr>
        <p:txBody>
          <a:bodyPr wrap="square">
            <a:spAutoFit/>
          </a:bodyPr>
          <a:lstStyle/>
          <a:p>
            <a:r>
              <a:rPr lang="en-US" altLang="zh-HK" sz="3600" dirty="0">
                <a:latin typeface="Nunito Sans" pitchFamily="2" charset="0"/>
              </a:rPr>
              <a:t>1. Right-click on target DB</a:t>
            </a:r>
          </a:p>
          <a:p>
            <a:r>
              <a:rPr lang="en-US" altLang="zh-HK" sz="3600" dirty="0">
                <a:latin typeface="Nunito Sans" pitchFamily="2" charset="0"/>
              </a:rPr>
              <a:t>2. Choose Dump SQL file from the pop-up menu.</a:t>
            </a:r>
            <a:endParaRPr lang="zh-HK" altLang="en-US" sz="3600" dirty="0">
              <a:latin typeface="Nunito Sans" pitchFamily="2" charset="0"/>
            </a:endParaRPr>
          </a:p>
        </p:txBody>
      </p:sp>
    </p:spTree>
    <p:extLst>
      <p:ext uri="{BB962C8B-B14F-4D97-AF65-F5344CB8AC3E}">
        <p14:creationId xmlns:p14="http://schemas.microsoft.com/office/powerpoint/2010/main" val="188289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Export data to a variety of formats</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AE2590F6-DA0B-FEBA-2867-C0508F27F48E}"/>
              </a:ext>
            </a:extLst>
          </p:cNvPr>
          <p:cNvSpPr txBox="1"/>
          <p:nvPr/>
        </p:nvSpPr>
        <p:spPr>
          <a:xfrm>
            <a:off x="1086809" y="2920046"/>
            <a:ext cx="16477291" cy="1200329"/>
          </a:xfrm>
          <a:prstGeom prst="rect">
            <a:avLst/>
          </a:prstGeom>
          <a:noFill/>
        </p:spPr>
        <p:txBody>
          <a:bodyPr wrap="square">
            <a:spAutoFit/>
          </a:bodyPr>
          <a:lstStyle/>
          <a:p>
            <a:r>
              <a:rPr lang="en-US" altLang="zh-HK" sz="3600" dirty="0">
                <a:latin typeface="Nunito Sans" pitchFamily="2" charset="0"/>
              </a:rPr>
              <a:t>If you’re working as a database administrator or an IT analyst, you might often need to export data from a database to share with clients or colleagues. </a:t>
            </a:r>
            <a:endParaRPr lang="zh-HK" altLang="en-US" sz="3600" dirty="0">
              <a:latin typeface="Nunito Sans" pitchFamily="2" charset="0"/>
            </a:endParaRPr>
          </a:p>
        </p:txBody>
      </p:sp>
      <p:pic>
        <p:nvPicPr>
          <p:cNvPr id="5" name="Picture 4">
            <a:extLst>
              <a:ext uri="{FF2B5EF4-FFF2-40B4-BE49-F238E27FC236}">
                <a16:creationId xmlns:a16="http://schemas.microsoft.com/office/drawing/2014/main" id="{1B33747D-B2F0-3068-3DD0-EBB5AAFD5FB3}"/>
              </a:ext>
            </a:extLst>
          </p:cNvPr>
          <p:cNvPicPr>
            <a:picLocks noChangeAspect="1"/>
          </p:cNvPicPr>
          <p:nvPr/>
        </p:nvPicPr>
        <p:blipFill rotWithShape="1">
          <a:blip r:embed="rId4"/>
          <a:srcRect r="19828" b="57148"/>
          <a:stretch/>
        </p:blipFill>
        <p:spPr>
          <a:xfrm>
            <a:off x="1125818" y="4923186"/>
            <a:ext cx="8335165" cy="2372984"/>
          </a:xfrm>
          <a:prstGeom prst="rect">
            <a:avLst/>
          </a:prstGeom>
        </p:spPr>
      </p:pic>
      <p:pic>
        <p:nvPicPr>
          <p:cNvPr id="11" name="Picture 10">
            <a:extLst>
              <a:ext uri="{FF2B5EF4-FFF2-40B4-BE49-F238E27FC236}">
                <a16:creationId xmlns:a16="http://schemas.microsoft.com/office/drawing/2014/main" id="{0D915251-D82D-F9FA-2109-BEA4F514FCC5}"/>
              </a:ext>
            </a:extLst>
          </p:cNvPr>
          <p:cNvPicPr>
            <a:picLocks noChangeAspect="1"/>
          </p:cNvPicPr>
          <p:nvPr/>
        </p:nvPicPr>
        <p:blipFill rotWithShape="1">
          <a:blip r:embed="rId5"/>
          <a:srcRect b="27552"/>
          <a:stretch/>
        </p:blipFill>
        <p:spPr>
          <a:xfrm>
            <a:off x="10286856" y="4417533"/>
            <a:ext cx="7239287" cy="4824819"/>
          </a:xfrm>
          <a:prstGeom prst="rect">
            <a:avLst/>
          </a:prstGeom>
          <a:ln>
            <a:solidFill>
              <a:schemeClr val="tx1"/>
            </a:solidFill>
          </a:ln>
        </p:spPr>
      </p:pic>
      <p:sp>
        <p:nvSpPr>
          <p:cNvPr id="14" name="TextBox 13">
            <a:extLst>
              <a:ext uri="{FF2B5EF4-FFF2-40B4-BE49-F238E27FC236}">
                <a16:creationId xmlns:a16="http://schemas.microsoft.com/office/drawing/2014/main" id="{3F7BEDA2-E3AE-3519-0DCA-8F92D3D968B8}"/>
              </a:ext>
            </a:extLst>
          </p:cNvPr>
          <p:cNvSpPr txBox="1"/>
          <p:nvPr/>
        </p:nvSpPr>
        <p:spPr>
          <a:xfrm>
            <a:off x="1067708" y="4252202"/>
            <a:ext cx="9144000" cy="646331"/>
          </a:xfrm>
          <a:prstGeom prst="rect">
            <a:avLst/>
          </a:prstGeom>
          <a:noFill/>
        </p:spPr>
        <p:txBody>
          <a:bodyPr wrap="square">
            <a:spAutoFit/>
          </a:bodyPr>
          <a:lstStyle/>
          <a:p>
            <a:r>
              <a:rPr lang="en-US" altLang="zh-HK" sz="3600" dirty="0" err="1">
                <a:latin typeface="Nunito Sans" pitchFamily="2" charset="0"/>
              </a:rPr>
              <a:t>Navicat’s</a:t>
            </a:r>
            <a:r>
              <a:rPr lang="en-US" altLang="zh-HK" sz="3600" dirty="0">
                <a:latin typeface="Nunito Sans" pitchFamily="2" charset="0"/>
              </a:rPr>
              <a:t> Export Wizard</a:t>
            </a:r>
            <a:endParaRPr lang="zh-HK" altLang="en-US" sz="3600" dirty="0">
              <a:latin typeface="Nunito Sans" pitchFamily="2" charset="0"/>
            </a:endParaRPr>
          </a:p>
        </p:txBody>
      </p:sp>
      <p:pic>
        <p:nvPicPr>
          <p:cNvPr id="16" name="Picture 15">
            <a:extLst>
              <a:ext uri="{FF2B5EF4-FFF2-40B4-BE49-F238E27FC236}">
                <a16:creationId xmlns:a16="http://schemas.microsoft.com/office/drawing/2014/main" id="{8B4CB4C7-05D8-317F-58E0-30C3C141049E}"/>
              </a:ext>
            </a:extLst>
          </p:cNvPr>
          <p:cNvPicPr>
            <a:picLocks noChangeAspect="1"/>
          </p:cNvPicPr>
          <p:nvPr/>
        </p:nvPicPr>
        <p:blipFill>
          <a:blip r:embed="rId6"/>
          <a:stretch>
            <a:fillRect/>
          </a:stretch>
        </p:blipFill>
        <p:spPr>
          <a:xfrm>
            <a:off x="1125818" y="8092255"/>
            <a:ext cx="8026544" cy="818171"/>
          </a:xfrm>
          <a:prstGeom prst="rect">
            <a:avLst/>
          </a:prstGeom>
        </p:spPr>
      </p:pic>
      <p:sp>
        <p:nvSpPr>
          <p:cNvPr id="17" name="Oval 16">
            <a:extLst>
              <a:ext uri="{FF2B5EF4-FFF2-40B4-BE49-F238E27FC236}">
                <a16:creationId xmlns:a16="http://schemas.microsoft.com/office/drawing/2014/main" id="{22931DC1-41E1-4C3A-3ACC-F0259B88001F}"/>
              </a:ext>
            </a:extLst>
          </p:cNvPr>
          <p:cNvSpPr/>
          <p:nvPr/>
        </p:nvSpPr>
        <p:spPr>
          <a:xfrm>
            <a:off x="7696200" y="8343900"/>
            <a:ext cx="1531310" cy="738391"/>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75670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Exporting in detail</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617837D-80FF-FB12-E020-A34C23EA25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7732" y="2870343"/>
            <a:ext cx="6438774" cy="5941923"/>
          </a:xfrm>
          <a:prstGeom prst="rect">
            <a:avLst/>
          </a:prstGeom>
          <a:ln>
            <a:solidFill>
              <a:schemeClr val="tx1"/>
            </a:solidFill>
          </a:ln>
        </p:spPr>
      </p:pic>
      <p:sp>
        <p:nvSpPr>
          <p:cNvPr id="5" name="TextBox 4">
            <a:extLst>
              <a:ext uri="{FF2B5EF4-FFF2-40B4-BE49-F238E27FC236}">
                <a16:creationId xmlns:a16="http://schemas.microsoft.com/office/drawing/2014/main" id="{D78E90B9-E251-B128-ACB7-9C65AB140A14}"/>
              </a:ext>
            </a:extLst>
          </p:cNvPr>
          <p:cNvSpPr txBox="1"/>
          <p:nvPr/>
        </p:nvSpPr>
        <p:spPr>
          <a:xfrm>
            <a:off x="8229600" y="3125864"/>
            <a:ext cx="9144000" cy="5201424"/>
          </a:xfrm>
          <a:prstGeom prst="rect">
            <a:avLst/>
          </a:prstGeom>
          <a:noFill/>
        </p:spPr>
        <p:txBody>
          <a:bodyPr wrap="square">
            <a:spAutoFit/>
          </a:bodyPr>
          <a:lstStyle/>
          <a:p>
            <a:pPr>
              <a:lnSpc>
                <a:spcPct val="150000"/>
              </a:lnSpc>
            </a:pPr>
            <a:r>
              <a:rPr lang="en-US" altLang="zh-HK" sz="3200" dirty="0" err="1">
                <a:latin typeface="Nunito Sans" pitchFamily="2" charset="0"/>
              </a:rPr>
              <a:t>Navicat</a:t>
            </a:r>
            <a:r>
              <a:rPr lang="en-US" altLang="zh-HK" sz="3200" dirty="0">
                <a:latin typeface="Nunito Sans" pitchFamily="2" charset="0"/>
              </a:rPr>
              <a:t> allows you to export multiple tables into a single file by specifying the same filename for each table.</a:t>
            </a:r>
          </a:p>
          <a:p>
            <a:pPr>
              <a:lnSpc>
                <a:spcPct val="150000"/>
              </a:lnSpc>
            </a:pPr>
            <a:endParaRPr lang="en-US" altLang="zh-HK" sz="3200" dirty="0">
              <a:latin typeface="Nunito Sans" pitchFamily="2" charset="0"/>
            </a:endParaRPr>
          </a:p>
          <a:p>
            <a:pPr>
              <a:lnSpc>
                <a:spcPct val="150000"/>
              </a:lnSpc>
            </a:pPr>
            <a:r>
              <a:rPr lang="en-US" altLang="zh-HK" sz="3200" dirty="0">
                <a:latin typeface="Nunito Sans" pitchFamily="2" charset="0"/>
              </a:rPr>
              <a:t>For example, if you choose to export two or more tables to a single Excel file ( . xlsx), each will be a separate spreadsheet in the same file.</a:t>
            </a:r>
            <a:endParaRPr lang="zh-HK" altLang="en-US" sz="3200" dirty="0">
              <a:latin typeface="Nunito Sans" pitchFamily="2" charset="0"/>
            </a:endParaRPr>
          </a:p>
        </p:txBody>
      </p:sp>
    </p:spTree>
    <p:extLst>
      <p:ext uri="{BB962C8B-B14F-4D97-AF65-F5344CB8AC3E}">
        <p14:creationId xmlns:p14="http://schemas.microsoft.com/office/powerpoint/2010/main" val="225505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Exporting in detail</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617837D-80FF-FB12-E020-A34C23EA25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7732" y="2869953"/>
            <a:ext cx="6438774" cy="5942704"/>
          </a:xfrm>
          <a:prstGeom prst="rect">
            <a:avLst/>
          </a:prstGeom>
          <a:ln>
            <a:solidFill>
              <a:schemeClr val="tx1"/>
            </a:solidFill>
          </a:ln>
        </p:spPr>
      </p:pic>
      <p:sp>
        <p:nvSpPr>
          <p:cNvPr id="11" name="TextBox 10">
            <a:extLst>
              <a:ext uri="{FF2B5EF4-FFF2-40B4-BE49-F238E27FC236}">
                <a16:creationId xmlns:a16="http://schemas.microsoft.com/office/drawing/2014/main" id="{455CAE6F-7331-57F3-4915-C879AA643399}"/>
              </a:ext>
            </a:extLst>
          </p:cNvPr>
          <p:cNvSpPr txBox="1"/>
          <p:nvPr/>
        </p:nvSpPr>
        <p:spPr>
          <a:xfrm>
            <a:off x="8534400" y="3386841"/>
            <a:ext cx="9144000" cy="584775"/>
          </a:xfrm>
          <a:prstGeom prst="rect">
            <a:avLst/>
          </a:prstGeom>
          <a:noFill/>
        </p:spPr>
        <p:txBody>
          <a:bodyPr wrap="square">
            <a:spAutoFit/>
          </a:bodyPr>
          <a:lstStyle/>
          <a:p>
            <a:r>
              <a:rPr lang="en-US" altLang="zh-HK" sz="3200" dirty="0">
                <a:latin typeface="Nunito Sans" pitchFamily="2" charset="0"/>
              </a:rPr>
              <a:t>Selecting the columns (or fields) for exporting</a:t>
            </a:r>
            <a:endParaRPr lang="zh-HK" altLang="en-US" sz="3200" dirty="0">
              <a:latin typeface="Nunito Sans" pitchFamily="2" charset="0"/>
            </a:endParaRPr>
          </a:p>
        </p:txBody>
      </p:sp>
    </p:spTree>
    <p:extLst>
      <p:ext uri="{BB962C8B-B14F-4D97-AF65-F5344CB8AC3E}">
        <p14:creationId xmlns:p14="http://schemas.microsoft.com/office/powerpoint/2010/main" val="325864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Exporting: Specify settings</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19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617837D-80FF-FB12-E020-A34C23EA25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07057" y="2967722"/>
            <a:ext cx="6398278" cy="5942704"/>
          </a:xfrm>
          <a:prstGeom prst="rect">
            <a:avLst/>
          </a:prstGeom>
          <a:ln>
            <a:solidFill>
              <a:schemeClr val="tx1"/>
            </a:solidFill>
          </a:ln>
        </p:spPr>
      </p:pic>
      <p:sp>
        <p:nvSpPr>
          <p:cNvPr id="5" name="TextBox 4">
            <a:extLst>
              <a:ext uri="{FF2B5EF4-FFF2-40B4-BE49-F238E27FC236}">
                <a16:creationId xmlns:a16="http://schemas.microsoft.com/office/drawing/2014/main" id="{31E9860E-3582-AC3B-9883-CA2080847DAD}"/>
              </a:ext>
            </a:extLst>
          </p:cNvPr>
          <p:cNvSpPr txBox="1"/>
          <p:nvPr/>
        </p:nvSpPr>
        <p:spPr>
          <a:xfrm>
            <a:off x="7696200" y="2985769"/>
            <a:ext cx="9906000" cy="2308324"/>
          </a:xfrm>
          <a:prstGeom prst="rect">
            <a:avLst/>
          </a:prstGeom>
          <a:noFill/>
        </p:spPr>
        <p:txBody>
          <a:bodyPr wrap="square">
            <a:spAutoFit/>
          </a:bodyPr>
          <a:lstStyle/>
          <a:p>
            <a:r>
              <a:rPr lang="en-US" altLang="zh-HK" sz="3600" b="1" dirty="0">
                <a:latin typeface="Nunito Sans" pitchFamily="2" charset="0"/>
              </a:rPr>
              <a:t>Specify how data is arranged in the file</a:t>
            </a:r>
          </a:p>
          <a:p>
            <a:endParaRPr lang="en-US" altLang="zh-HK" sz="3600" dirty="0">
              <a:latin typeface="Nunito Sans" pitchFamily="2" charset="0"/>
            </a:endParaRPr>
          </a:p>
          <a:p>
            <a:r>
              <a:rPr lang="en-US" altLang="zh-HK" sz="3600" dirty="0">
                <a:latin typeface="Nunito Sans" pitchFamily="2" charset="0"/>
              </a:rPr>
              <a:t>Row and Field delimiters, Text qualifiers, and the format for date, time, and numbers.</a:t>
            </a:r>
          </a:p>
        </p:txBody>
      </p:sp>
    </p:spTree>
    <p:extLst>
      <p:ext uri="{BB962C8B-B14F-4D97-AF65-F5344CB8AC3E}">
        <p14:creationId xmlns:p14="http://schemas.microsoft.com/office/powerpoint/2010/main" val="235026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86808" y="1479629"/>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Lessons Intended Learning Outcome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028700" y="2912120"/>
            <a:ext cx="15905791" cy="4462760"/>
          </a:xfrm>
          <a:prstGeom prst="rect">
            <a:avLst/>
          </a:prstGeom>
          <a:noFill/>
        </p:spPr>
        <p:txBody>
          <a:bodyPr wrap="square">
            <a:spAutoFit/>
          </a:bodyPr>
          <a:lstStyle/>
          <a:p>
            <a:pPr>
              <a:lnSpc>
                <a:spcPct val="150000"/>
              </a:lnSpc>
            </a:pPr>
            <a:r>
              <a:rPr lang="en-US" altLang="zh-HK" sz="3200" dirty="0">
                <a:latin typeface="Nunito Sans Semi-Bold" panose="02010600030101010101" charset="0"/>
              </a:rPr>
              <a:t>On completion of this lesson(s), students are expected to be able to:</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(#1).Import and export data using a variety of formats, such as Excel files, .csv, and . </a:t>
            </a:r>
            <a:r>
              <a:rPr lang="en-US" altLang="zh-HK" sz="3200" dirty="0" err="1">
                <a:latin typeface="Nunito Sans Semi-Bold" panose="02010600030101010101" charset="0"/>
              </a:rPr>
              <a:t>sql</a:t>
            </a:r>
            <a:endParaRPr lang="en-US" altLang="zh-HK" sz="3200" dirty="0">
              <a:latin typeface="Nunito Sans Semi-Bold" panose="02010600030101010101" charset="0"/>
            </a:endParaRP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(#2) Manipulate big chunks of data using </a:t>
            </a:r>
            <a:r>
              <a:rPr lang="en-US" altLang="zh-HK" sz="3200" dirty="0" err="1">
                <a:latin typeface="Nunito Sans Semi-Bold" panose="02010600030101010101" charset="0"/>
              </a:rPr>
              <a:t>Navicat's</a:t>
            </a:r>
            <a:r>
              <a:rPr lang="en-US" altLang="zh-HK" sz="3200" dirty="0">
                <a:latin typeface="Nunito Sans Semi-Bold" panose="02010600030101010101" charset="0"/>
              </a:rPr>
              <a:t> tools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(#3) Direct data transfer between different databases</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(#4) Synchronize data and structure</a:t>
            </a:r>
          </a:p>
        </p:txBody>
      </p:sp>
      <p:sp>
        <p:nvSpPr>
          <p:cNvPr id="2" name="Slide Number Placeholder 7">
            <a:extLst>
              <a:ext uri="{FF2B5EF4-FFF2-40B4-BE49-F238E27FC236}">
                <a16:creationId xmlns:a16="http://schemas.microsoft.com/office/drawing/2014/main" id="{F90280B4-23CB-DF0A-4BDF-622846C4B651}"/>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2</a:t>
            </a:fld>
            <a:endParaRPr lang="en-US" sz="2000" dirty="0"/>
          </a:p>
        </p:txBody>
      </p:sp>
    </p:spTree>
    <p:extLst>
      <p:ext uri="{BB962C8B-B14F-4D97-AF65-F5344CB8AC3E}">
        <p14:creationId xmlns:p14="http://schemas.microsoft.com/office/powerpoint/2010/main" val="19676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Delimiter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AB41C80A-3EDF-D227-5B10-FC94E4415824}"/>
              </a:ext>
            </a:extLst>
          </p:cNvPr>
          <p:cNvSpPr txBox="1"/>
          <p:nvPr/>
        </p:nvSpPr>
        <p:spPr>
          <a:xfrm>
            <a:off x="1086809" y="3162301"/>
            <a:ext cx="16006643" cy="6001643"/>
          </a:xfrm>
          <a:prstGeom prst="rect">
            <a:avLst/>
          </a:prstGeom>
          <a:noFill/>
        </p:spPr>
        <p:txBody>
          <a:bodyPr wrap="square">
            <a:spAutoFit/>
          </a:bodyPr>
          <a:lstStyle/>
          <a:p>
            <a:r>
              <a:rPr lang="en-US" altLang="zh-HK" sz="3200" dirty="0">
                <a:latin typeface="Nunito Sans" pitchFamily="2" charset="0"/>
              </a:rPr>
              <a:t>The record delimiter is the character that ends each record, and this will either be the carriage return/new line combination common on files created in Windows, a new line character, or a carriage return character. </a:t>
            </a:r>
          </a:p>
          <a:p>
            <a:endParaRPr lang="en-US" altLang="zh-HK" sz="3200" dirty="0">
              <a:latin typeface="Nunito Sans" pitchFamily="2" charset="0"/>
            </a:endParaRPr>
          </a:p>
          <a:p>
            <a:r>
              <a:rPr lang="en-US" altLang="zh-HK" sz="3200" dirty="0">
                <a:latin typeface="Nunito Sans" pitchFamily="2" charset="0"/>
              </a:rPr>
              <a:t>The field delimiter is the character that delimits each field, in our case a comma, but also possibly a tab character, space or other symbol.</a:t>
            </a:r>
          </a:p>
          <a:p>
            <a:endParaRPr lang="en-US" altLang="zh-HK" sz="3200" dirty="0">
              <a:latin typeface="Nunito Sans" pitchFamily="2" charset="0"/>
            </a:endParaRPr>
          </a:p>
          <a:p>
            <a:r>
              <a:rPr lang="en-US" altLang="zh-HK" sz="3200" dirty="0">
                <a:latin typeface="Nunito Sans" pitchFamily="2" charset="0"/>
              </a:rPr>
              <a:t>The text qualifier is a character, usually a single or double quotation mark, that may appear around complete field entries. This ensures that any delimiter characters that are contained within the field itself won’t be treated as field separators. The use of a text qualifier is common in csv files because it is common to have commas contained within text or numbers</a:t>
            </a:r>
            <a:endParaRPr lang="zh-HK" altLang="en-US" sz="3200" dirty="0">
              <a:latin typeface="Nunito Sans" pitchFamily="2" charset="0"/>
            </a:endParaRPr>
          </a:p>
        </p:txBody>
      </p:sp>
    </p:spTree>
    <p:extLst>
      <p:ext uri="{BB962C8B-B14F-4D97-AF65-F5344CB8AC3E}">
        <p14:creationId xmlns:p14="http://schemas.microsoft.com/office/powerpoint/2010/main" val="1563794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Exporting in detail</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21</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617837D-80FF-FB12-E020-A34C23EA25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07057" y="2982141"/>
            <a:ext cx="6398278" cy="5913865"/>
          </a:xfrm>
          <a:prstGeom prst="rect">
            <a:avLst/>
          </a:prstGeom>
          <a:ln>
            <a:solidFill>
              <a:schemeClr val="tx1"/>
            </a:solidFill>
          </a:ln>
        </p:spPr>
      </p:pic>
      <p:pic>
        <p:nvPicPr>
          <p:cNvPr id="5" name="Picture 4">
            <a:extLst>
              <a:ext uri="{FF2B5EF4-FFF2-40B4-BE49-F238E27FC236}">
                <a16:creationId xmlns:a16="http://schemas.microsoft.com/office/drawing/2014/main" id="{F31D573E-1EE6-2032-6237-317AE8B9630E}"/>
              </a:ext>
            </a:extLst>
          </p:cNvPr>
          <p:cNvPicPr>
            <a:picLocks noChangeAspect="1"/>
          </p:cNvPicPr>
          <p:nvPr/>
        </p:nvPicPr>
        <p:blipFill>
          <a:blip r:embed="rId5"/>
          <a:stretch>
            <a:fillRect/>
          </a:stretch>
        </p:blipFill>
        <p:spPr>
          <a:xfrm>
            <a:off x="7924800" y="5666375"/>
            <a:ext cx="9448800" cy="2473762"/>
          </a:xfrm>
          <a:prstGeom prst="rect">
            <a:avLst/>
          </a:prstGeom>
          <a:ln>
            <a:solidFill>
              <a:schemeClr val="tx1"/>
            </a:solidFill>
          </a:ln>
        </p:spPr>
      </p:pic>
      <p:sp>
        <p:nvSpPr>
          <p:cNvPr id="11" name="TextBox 10">
            <a:extLst>
              <a:ext uri="{FF2B5EF4-FFF2-40B4-BE49-F238E27FC236}">
                <a16:creationId xmlns:a16="http://schemas.microsoft.com/office/drawing/2014/main" id="{F4BAF8E9-DE04-FBA5-DC42-F4418E11DEB8}"/>
              </a:ext>
            </a:extLst>
          </p:cNvPr>
          <p:cNvSpPr txBox="1"/>
          <p:nvPr/>
        </p:nvSpPr>
        <p:spPr>
          <a:xfrm>
            <a:off x="7949452" y="3205281"/>
            <a:ext cx="9144000" cy="1708160"/>
          </a:xfrm>
          <a:prstGeom prst="rect">
            <a:avLst/>
          </a:prstGeom>
          <a:noFill/>
        </p:spPr>
        <p:txBody>
          <a:bodyPr wrap="square">
            <a:spAutoFit/>
          </a:bodyPr>
          <a:lstStyle/>
          <a:p>
            <a:pPr>
              <a:lnSpc>
                <a:spcPct val="150000"/>
              </a:lnSpc>
            </a:pPr>
            <a:r>
              <a:rPr lang="en-US" altLang="zh-HK" sz="2400" dirty="0">
                <a:latin typeface="Nunito Sans" pitchFamily="2" charset="0"/>
              </a:rPr>
              <a:t>The exporting should be completed in a matter of seconds.</a:t>
            </a:r>
          </a:p>
          <a:p>
            <a:pPr>
              <a:lnSpc>
                <a:spcPct val="150000"/>
              </a:lnSpc>
            </a:pPr>
            <a:r>
              <a:rPr lang="en-US" altLang="zh-HK" sz="2400" dirty="0">
                <a:latin typeface="Nunito Sans" pitchFamily="2" charset="0"/>
              </a:rPr>
              <a:t>When the operation is complete, you can perceive it from the progress bar and the Message Log.</a:t>
            </a:r>
            <a:endParaRPr lang="zh-HK" altLang="en-US" sz="2400" dirty="0">
              <a:latin typeface="Nunito Sans" pitchFamily="2" charset="0"/>
            </a:endParaRPr>
          </a:p>
        </p:txBody>
      </p:sp>
    </p:spTree>
    <p:extLst>
      <p:ext uri="{BB962C8B-B14F-4D97-AF65-F5344CB8AC3E}">
        <p14:creationId xmlns:p14="http://schemas.microsoft.com/office/powerpoint/2010/main" val="162479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IMPORT</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Importing a file into a table</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D6C69821-0FA0-BB0F-95B0-0D3DA2DBD59D}"/>
              </a:ext>
            </a:extLst>
          </p:cNvPr>
          <p:cNvSpPr txBox="1"/>
          <p:nvPr/>
        </p:nvSpPr>
        <p:spPr>
          <a:xfrm>
            <a:off x="1086809" y="2745065"/>
            <a:ext cx="16172491" cy="1200329"/>
          </a:xfrm>
          <a:prstGeom prst="rect">
            <a:avLst/>
          </a:prstGeom>
          <a:noFill/>
        </p:spPr>
        <p:txBody>
          <a:bodyPr wrap="square">
            <a:spAutoFit/>
          </a:bodyPr>
          <a:lstStyle/>
          <a:p>
            <a:r>
              <a:rPr lang="en-US" altLang="zh-HK" sz="3600" dirty="0">
                <a:latin typeface="Nunito Sans" pitchFamily="2" charset="0"/>
              </a:rPr>
              <a:t>Just as you can export data from </a:t>
            </a:r>
            <a:r>
              <a:rPr lang="en-US" altLang="zh-HK" sz="3600" dirty="0" err="1">
                <a:latin typeface="Nunito Sans" pitchFamily="2" charset="0"/>
              </a:rPr>
              <a:t>Navicat</a:t>
            </a:r>
            <a:r>
              <a:rPr lang="en-US" altLang="zh-HK" sz="3600" dirty="0">
                <a:latin typeface="Nunito Sans" pitchFamily="2" charset="0"/>
              </a:rPr>
              <a:t> in various formats, you can also import data into a table using formats like Excel, XML, and CSV. </a:t>
            </a:r>
            <a:endParaRPr lang="zh-HK" altLang="en-US" sz="3600" dirty="0">
              <a:latin typeface="Nunito Sans" pitchFamily="2" charset="0"/>
            </a:endParaRPr>
          </a:p>
        </p:txBody>
      </p:sp>
      <p:pic>
        <p:nvPicPr>
          <p:cNvPr id="11" name="Picture 10">
            <a:extLst>
              <a:ext uri="{FF2B5EF4-FFF2-40B4-BE49-F238E27FC236}">
                <a16:creationId xmlns:a16="http://schemas.microsoft.com/office/drawing/2014/main" id="{33B0FE23-E2E9-5F0B-3A32-77D0650354A7}"/>
              </a:ext>
            </a:extLst>
          </p:cNvPr>
          <p:cNvPicPr>
            <a:picLocks noChangeAspect="1"/>
          </p:cNvPicPr>
          <p:nvPr/>
        </p:nvPicPr>
        <p:blipFill>
          <a:blip r:embed="rId4"/>
          <a:stretch>
            <a:fillRect/>
          </a:stretch>
        </p:blipFill>
        <p:spPr>
          <a:xfrm>
            <a:off x="9601200" y="4154393"/>
            <a:ext cx="6448425" cy="4800600"/>
          </a:xfrm>
          <a:prstGeom prst="rect">
            <a:avLst/>
          </a:prstGeom>
          <a:ln>
            <a:solidFill>
              <a:schemeClr val="tx1"/>
            </a:solidFill>
          </a:ln>
        </p:spPr>
      </p:pic>
      <p:pic>
        <p:nvPicPr>
          <p:cNvPr id="12" name="Picture 11">
            <a:extLst>
              <a:ext uri="{FF2B5EF4-FFF2-40B4-BE49-F238E27FC236}">
                <a16:creationId xmlns:a16="http://schemas.microsoft.com/office/drawing/2014/main" id="{BEA81225-2761-B587-96F3-E89BBD15B604}"/>
              </a:ext>
            </a:extLst>
          </p:cNvPr>
          <p:cNvPicPr>
            <a:picLocks noChangeAspect="1"/>
          </p:cNvPicPr>
          <p:nvPr/>
        </p:nvPicPr>
        <p:blipFill>
          <a:blip r:embed="rId5"/>
          <a:stretch>
            <a:fillRect/>
          </a:stretch>
        </p:blipFill>
        <p:spPr>
          <a:xfrm>
            <a:off x="1324697" y="5604731"/>
            <a:ext cx="8026544" cy="818171"/>
          </a:xfrm>
          <a:prstGeom prst="rect">
            <a:avLst/>
          </a:prstGeom>
        </p:spPr>
      </p:pic>
      <p:sp>
        <p:nvSpPr>
          <p:cNvPr id="13" name="Oval 12">
            <a:extLst>
              <a:ext uri="{FF2B5EF4-FFF2-40B4-BE49-F238E27FC236}">
                <a16:creationId xmlns:a16="http://schemas.microsoft.com/office/drawing/2014/main" id="{8B6CAAAC-A781-DA1B-1970-1258146EF34B}"/>
              </a:ext>
            </a:extLst>
          </p:cNvPr>
          <p:cNvSpPr/>
          <p:nvPr/>
        </p:nvSpPr>
        <p:spPr>
          <a:xfrm>
            <a:off x="6418847" y="5856376"/>
            <a:ext cx="1531310" cy="738391"/>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01587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0820400" cy="1015663"/>
          </a:xfrm>
          <a:prstGeom prst="rect">
            <a:avLst/>
          </a:prstGeom>
          <a:noFill/>
        </p:spPr>
        <p:txBody>
          <a:bodyPr wrap="square">
            <a:spAutoFit/>
          </a:bodyPr>
          <a:lstStyle/>
          <a:p>
            <a:r>
              <a:rPr lang="en-US" altLang="zh-HK" sz="6000" dirty="0">
                <a:latin typeface="DM Serif Display" pitchFamily="2" charset="0"/>
              </a:rPr>
              <a:t>Common Scenario</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85B6A32F-F840-B66F-5C41-841E7F5D28C1}"/>
              </a:ext>
            </a:extLst>
          </p:cNvPr>
          <p:cNvSpPr txBox="1"/>
          <p:nvPr/>
        </p:nvSpPr>
        <p:spPr>
          <a:xfrm>
            <a:off x="1086809" y="3794450"/>
            <a:ext cx="16439191" cy="2862322"/>
          </a:xfrm>
          <a:prstGeom prst="rect">
            <a:avLst/>
          </a:prstGeom>
          <a:noFill/>
        </p:spPr>
        <p:txBody>
          <a:bodyPr wrap="square">
            <a:spAutoFit/>
          </a:bodyPr>
          <a:lstStyle/>
          <a:p>
            <a:r>
              <a:rPr lang="en-US" altLang="zh-HK" sz="3600" dirty="0">
                <a:latin typeface="Nunito Sans" pitchFamily="2" charset="0"/>
              </a:rPr>
              <a:t>A typical scenario might involve a business unit sending an Excel spreadsheet to the IT department, requesting an update to the corporate database.</a:t>
            </a:r>
          </a:p>
          <a:p>
            <a:endParaRPr lang="en-US" altLang="zh-HK" sz="3600" dirty="0">
              <a:latin typeface="Nunito Sans" pitchFamily="2" charset="0"/>
            </a:endParaRPr>
          </a:p>
          <a:p>
            <a:r>
              <a:rPr lang="en-US" altLang="zh-HK" sz="3600" dirty="0">
                <a:latin typeface="Nunito Sans" pitchFamily="2" charset="0"/>
              </a:rPr>
              <a:t>However, column names in these spreadsheets can sometimes be inconsistent (e.g., SALES_REP might become SALES_PERSON or SALES_REP_NAME).</a:t>
            </a:r>
            <a:endParaRPr lang="zh-HK" altLang="en-US" sz="3600" dirty="0">
              <a:latin typeface="Nunito Sans" pitchFamily="2" charset="0"/>
            </a:endParaRPr>
          </a:p>
        </p:txBody>
      </p:sp>
    </p:spTree>
    <p:extLst>
      <p:ext uri="{BB962C8B-B14F-4D97-AF65-F5344CB8AC3E}">
        <p14:creationId xmlns:p14="http://schemas.microsoft.com/office/powerpoint/2010/main" val="248195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Dealing with inconsistent column names</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DC048BF0-6775-1BB5-55C7-638C77B8DF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24697" y="3238500"/>
            <a:ext cx="6429375" cy="4829174"/>
          </a:xfrm>
          <a:prstGeom prst="rect">
            <a:avLst/>
          </a:prstGeom>
          <a:ln>
            <a:solidFill>
              <a:schemeClr val="tx1"/>
            </a:solidFill>
          </a:ln>
        </p:spPr>
      </p:pic>
      <p:sp>
        <p:nvSpPr>
          <p:cNvPr id="12" name="TextBox 11">
            <a:extLst>
              <a:ext uri="{FF2B5EF4-FFF2-40B4-BE49-F238E27FC236}">
                <a16:creationId xmlns:a16="http://schemas.microsoft.com/office/drawing/2014/main" id="{85B6A32F-F840-B66F-5C41-841E7F5D28C1}"/>
              </a:ext>
            </a:extLst>
          </p:cNvPr>
          <p:cNvSpPr txBox="1"/>
          <p:nvPr/>
        </p:nvSpPr>
        <p:spPr>
          <a:xfrm>
            <a:off x="8458200" y="3794450"/>
            <a:ext cx="9067800" cy="646331"/>
          </a:xfrm>
          <a:prstGeom prst="rect">
            <a:avLst/>
          </a:prstGeom>
          <a:noFill/>
        </p:spPr>
        <p:txBody>
          <a:bodyPr wrap="square">
            <a:spAutoFit/>
          </a:bodyPr>
          <a:lstStyle/>
          <a:p>
            <a:r>
              <a:rPr lang="en-US" altLang="zh-HK" sz="3600" dirty="0">
                <a:latin typeface="Nunito Sans" pitchFamily="2" charset="0"/>
              </a:rPr>
              <a:t>Match Source Columns to Target Fields</a:t>
            </a:r>
            <a:endParaRPr lang="zh-HK" altLang="en-US" sz="3600" dirty="0">
              <a:latin typeface="Nunito Sans" pitchFamily="2" charset="0"/>
            </a:endParaRPr>
          </a:p>
        </p:txBody>
      </p:sp>
    </p:spTree>
    <p:extLst>
      <p:ext uri="{BB962C8B-B14F-4D97-AF65-F5344CB8AC3E}">
        <p14:creationId xmlns:p14="http://schemas.microsoft.com/office/powerpoint/2010/main" val="92175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Import data to a new table</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8A3BA2B7-9C27-E492-CA1B-C13DC5E8E83A}"/>
              </a:ext>
            </a:extLst>
          </p:cNvPr>
          <p:cNvPicPr>
            <a:picLocks noChangeAspect="1"/>
          </p:cNvPicPr>
          <p:nvPr/>
        </p:nvPicPr>
        <p:blipFill>
          <a:blip r:embed="rId4"/>
          <a:stretch>
            <a:fillRect/>
          </a:stretch>
        </p:blipFill>
        <p:spPr>
          <a:xfrm>
            <a:off x="1205753" y="3238500"/>
            <a:ext cx="7252447" cy="5474358"/>
          </a:xfrm>
          <a:prstGeom prst="rect">
            <a:avLst/>
          </a:prstGeom>
          <a:ln>
            <a:solidFill>
              <a:schemeClr val="tx1"/>
            </a:solidFill>
          </a:ln>
        </p:spPr>
      </p:pic>
      <p:sp>
        <p:nvSpPr>
          <p:cNvPr id="12" name="TextBox 11">
            <a:extLst>
              <a:ext uri="{FF2B5EF4-FFF2-40B4-BE49-F238E27FC236}">
                <a16:creationId xmlns:a16="http://schemas.microsoft.com/office/drawing/2014/main" id="{EA508CC5-EEA0-0FAE-EC09-863D0C764B9B}"/>
              </a:ext>
            </a:extLst>
          </p:cNvPr>
          <p:cNvSpPr txBox="1"/>
          <p:nvPr/>
        </p:nvSpPr>
        <p:spPr>
          <a:xfrm>
            <a:off x="8698832" y="5153526"/>
            <a:ext cx="9067800" cy="2554545"/>
          </a:xfrm>
          <a:prstGeom prst="rect">
            <a:avLst/>
          </a:prstGeom>
          <a:noFill/>
        </p:spPr>
        <p:txBody>
          <a:bodyPr wrap="square">
            <a:spAutoFit/>
          </a:bodyPr>
          <a:lstStyle/>
          <a:p>
            <a:r>
              <a:rPr lang="en-US" altLang="zh-HK" sz="3200" dirty="0" err="1">
                <a:latin typeface="Nunito Sans" pitchFamily="2" charset="0"/>
              </a:rPr>
              <a:t>Navicat</a:t>
            </a:r>
            <a:r>
              <a:rPr lang="en-US" altLang="zh-HK" sz="3200" dirty="0">
                <a:latin typeface="Nunito Sans" pitchFamily="2" charset="0"/>
              </a:rPr>
              <a:t> will automatically infer the datatype for each field based on the data it detects.</a:t>
            </a:r>
          </a:p>
          <a:p>
            <a:endParaRPr lang="en-US" altLang="zh-HK" sz="3200" dirty="0">
              <a:latin typeface="Nunito Sans" pitchFamily="2" charset="0"/>
            </a:endParaRPr>
          </a:p>
          <a:p>
            <a:r>
              <a:rPr lang="en-US" altLang="zh-HK" sz="3200" dirty="0">
                <a:latin typeface="Nunito Sans" pitchFamily="2" charset="0"/>
              </a:rPr>
              <a:t>You can review these and make changes if necessary.</a:t>
            </a:r>
            <a:endParaRPr lang="zh-HK" altLang="en-US" sz="3200" dirty="0">
              <a:latin typeface="Nunito Sans" pitchFamily="2" charset="0"/>
            </a:endParaRPr>
          </a:p>
        </p:txBody>
      </p:sp>
    </p:spTree>
    <p:extLst>
      <p:ext uri="{BB962C8B-B14F-4D97-AF65-F5344CB8AC3E}">
        <p14:creationId xmlns:p14="http://schemas.microsoft.com/office/powerpoint/2010/main" val="213392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Import Mode</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26</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EB5D7771-C293-EBC5-3C1B-6B3FE7A57D4E}"/>
              </a:ext>
            </a:extLst>
          </p:cNvPr>
          <p:cNvPicPr>
            <a:picLocks noChangeAspect="1"/>
          </p:cNvPicPr>
          <p:nvPr/>
        </p:nvPicPr>
        <p:blipFill>
          <a:blip r:embed="rId4"/>
          <a:stretch>
            <a:fillRect/>
          </a:stretch>
        </p:blipFill>
        <p:spPr>
          <a:xfrm>
            <a:off x="1086809" y="3032465"/>
            <a:ext cx="7476577" cy="5610210"/>
          </a:xfrm>
          <a:prstGeom prst="rect">
            <a:avLst/>
          </a:prstGeom>
          <a:ln>
            <a:solidFill>
              <a:schemeClr val="tx1"/>
            </a:solidFill>
          </a:ln>
        </p:spPr>
      </p:pic>
      <p:pic>
        <p:nvPicPr>
          <p:cNvPr id="11" name="Picture 10">
            <a:extLst>
              <a:ext uri="{FF2B5EF4-FFF2-40B4-BE49-F238E27FC236}">
                <a16:creationId xmlns:a16="http://schemas.microsoft.com/office/drawing/2014/main" id="{2A063B79-597F-430D-931B-CADA878679E0}"/>
              </a:ext>
            </a:extLst>
          </p:cNvPr>
          <p:cNvPicPr>
            <a:picLocks noChangeAspect="1"/>
          </p:cNvPicPr>
          <p:nvPr/>
        </p:nvPicPr>
        <p:blipFill>
          <a:blip r:embed="rId5"/>
          <a:stretch>
            <a:fillRect/>
          </a:stretch>
        </p:blipFill>
        <p:spPr>
          <a:xfrm>
            <a:off x="9156032" y="3342190"/>
            <a:ext cx="5456873" cy="3209925"/>
          </a:xfrm>
          <a:prstGeom prst="rect">
            <a:avLst/>
          </a:prstGeom>
          <a:ln>
            <a:solidFill>
              <a:schemeClr val="tx1"/>
            </a:solidFill>
          </a:ln>
        </p:spPr>
      </p:pic>
      <p:sp>
        <p:nvSpPr>
          <p:cNvPr id="14" name="TextBox 13">
            <a:extLst>
              <a:ext uri="{FF2B5EF4-FFF2-40B4-BE49-F238E27FC236}">
                <a16:creationId xmlns:a16="http://schemas.microsoft.com/office/drawing/2014/main" id="{67C611D9-F459-2267-D846-7DB70ED24565}"/>
              </a:ext>
            </a:extLst>
          </p:cNvPr>
          <p:cNvSpPr txBox="1"/>
          <p:nvPr/>
        </p:nvSpPr>
        <p:spPr>
          <a:xfrm>
            <a:off x="9144000" y="6868973"/>
            <a:ext cx="8610600" cy="1815882"/>
          </a:xfrm>
          <a:prstGeom prst="rect">
            <a:avLst/>
          </a:prstGeom>
          <a:noFill/>
        </p:spPr>
        <p:txBody>
          <a:bodyPr wrap="square">
            <a:spAutoFit/>
          </a:bodyPr>
          <a:lstStyle/>
          <a:p>
            <a:r>
              <a:rPr lang="en-US" altLang="zh-HK" sz="2800" b="1" dirty="0">
                <a:latin typeface="Nunito Sans" pitchFamily="2" charset="0"/>
              </a:rPr>
              <a:t>Advanced options:</a:t>
            </a:r>
          </a:p>
          <a:p>
            <a:r>
              <a:rPr lang="en-US" altLang="zh-HK" sz="2800" dirty="0">
                <a:latin typeface="Nunito Sans" pitchFamily="2" charset="0"/>
              </a:rPr>
              <a:t>You can change what is inserted if the import wizard encounters NULL (empty) values, and whether the import will continue if there is an error. </a:t>
            </a:r>
            <a:endParaRPr lang="zh-HK" altLang="en-US" sz="2800" dirty="0">
              <a:latin typeface="Nunito Sans" pitchFamily="2" charset="0"/>
            </a:endParaRPr>
          </a:p>
        </p:txBody>
      </p:sp>
    </p:spTree>
    <p:extLst>
      <p:ext uri="{BB962C8B-B14F-4D97-AF65-F5344CB8AC3E}">
        <p14:creationId xmlns:p14="http://schemas.microsoft.com/office/powerpoint/2010/main" val="82500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7483172"/>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7581" y="6439526"/>
            <a:ext cx="15586457" cy="2823115"/>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MIGRATION</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5796850" cy="1569660"/>
          </a:xfrm>
          <a:prstGeom prst="rect">
            <a:avLst/>
          </a:prstGeom>
          <a:noFill/>
        </p:spPr>
        <p:txBody>
          <a:bodyPr wrap="square">
            <a:spAutoFit/>
          </a:bodyPr>
          <a:lstStyle/>
          <a:p>
            <a:r>
              <a:rPr lang="en-US" altLang="zh-HK" sz="4800" dirty="0">
                <a:latin typeface="DM Serif Display" pitchFamily="2" charset="0"/>
              </a:rPr>
              <a:t>Migrating a database from one server to another is a common task for database administrators. </a:t>
            </a: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27</a:t>
            </a:fld>
            <a:endParaRPr lang="en-US" sz="2200" dirty="0">
              <a:latin typeface="Nunito Sans Semi-Bold" panose="02010600030101010101" charset="0"/>
            </a:endParaRPr>
          </a:p>
        </p:txBody>
      </p:sp>
      <p:sp>
        <p:nvSpPr>
          <p:cNvPr id="11" name="TextBox 10">
            <a:extLst>
              <a:ext uri="{FF2B5EF4-FFF2-40B4-BE49-F238E27FC236}">
                <a16:creationId xmlns:a16="http://schemas.microsoft.com/office/drawing/2014/main" id="{8C2A66D7-3E7E-ECD3-1D24-096C587C53A6}"/>
              </a:ext>
            </a:extLst>
          </p:cNvPr>
          <p:cNvSpPr txBox="1"/>
          <p:nvPr/>
        </p:nvSpPr>
        <p:spPr>
          <a:xfrm>
            <a:off x="2052383" y="6815734"/>
            <a:ext cx="14956849" cy="1977464"/>
          </a:xfrm>
          <a:prstGeom prst="rect">
            <a:avLst/>
          </a:prstGeom>
          <a:noFill/>
        </p:spPr>
        <p:txBody>
          <a:bodyPr wrap="square">
            <a:spAutoFit/>
          </a:bodyPr>
          <a:lstStyle/>
          <a:p>
            <a:pPr>
              <a:lnSpc>
                <a:spcPct val="150000"/>
              </a:lnSpc>
            </a:pPr>
            <a:r>
              <a:rPr lang="en-US" altLang="zh-HK" sz="2800" dirty="0" err="1">
                <a:latin typeface="Nunito Sans" pitchFamily="2" charset="0"/>
              </a:rPr>
              <a:t>Navicat</a:t>
            </a:r>
            <a:r>
              <a:rPr lang="en-US" altLang="zh-HK" sz="2800" dirty="0">
                <a:latin typeface="Nunito Sans" pitchFamily="2" charset="0"/>
              </a:rPr>
              <a:t> allows you to transfer database objects (such as Tables, Views, Functions, and Events) from one database to another, or to a SQL dump file. This can be done whether the target database is on the same server or a different one. </a:t>
            </a:r>
          </a:p>
        </p:txBody>
      </p:sp>
      <p:sp>
        <p:nvSpPr>
          <p:cNvPr id="13" name="AutoShape 2" descr="MySQL logo PNG">
            <a:extLst>
              <a:ext uri="{FF2B5EF4-FFF2-40B4-BE49-F238E27FC236}">
                <a16:creationId xmlns:a16="http://schemas.microsoft.com/office/drawing/2014/main" id="{AC98ABFF-2DB5-AD2C-6536-56560838B4F6}"/>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AutoShape 4">
            <a:extLst>
              <a:ext uri="{FF2B5EF4-FFF2-40B4-BE49-F238E27FC236}">
                <a16:creationId xmlns:a16="http://schemas.microsoft.com/office/drawing/2014/main" id="{B996AB52-ABFB-E538-3E34-B3192BE01FE8}"/>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HK" altLang="en-US"/>
          </a:p>
        </p:txBody>
      </p:sp>
      <p:pic>
        <p:nvPicPr>
          <p:cNvPr id="33" name="Picture 32">
            <a:extLst>
              <a:ext uri="{FF2B5EF4-FFF2-40B4-BE49-F238E27FC236}">
                <a16:creationId xmlns:a16="http://schemas.microsoft.com/office/drawing/2014/main" id="{C11FDA49-F90A-9A1A-9733-24BF707D9C63}"/>
              </a:ext>
            </a:extLst>
          </p:cNvPr>
          <p:cNvPicPr>
            <a:picLocks noChangeAspect="1"/>
          </p:cNvPicPr>
          <p:nvPr/>
        </p:nvPicPr>
        <p:blipFill>
          <a:blip r:embed="rId4"/>
          <a:stretch>
            <a:fillRect/>
          </a:stretch>
        </p:blipFill>
        <p:spPr>
          <a:xfrm>
            <a:off x="4617418" y="4080053"/>
            <a:ext cx="8973518" cy="1451599"/>
          </a:xfrm>
          <a:prstGeom prst="rect">
            <a:avLst/>
          </a:prstGeom>
        </p:spPr>
      </p:pic>
    </p:spTree>
    <p:extLst>
      <p:ext uri="{BB962C8B-B14F-4D97-AF65-F5344CB8AC3E}">
        <p14:creationId xmlns:p14="http://schemas.microsoft.com/office/powerpoint/2010/main" val="3154145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MIGRATION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Migrating a database from one server to another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9B6DF54F-19BE-3CA8-0487-C48E195FF4AC}"/>
              </a:ext>
            </a:extLst>
          </p:cNvPr>
          <p:cNvPicPr>
            <a:picLocks noChangeAspect="1"/>
          </p:cNvPicPr>
          <p:nvPr/>
        </p:nvPicPr>
        <p:blipFill>
          <a:blip r:embed="rId4"/>
          <a:stretch>
            <a:fillRect/>
          </a:stretch>
        </p:blipFill>
        <p:spPr>
          <a:xfrm>
            <a:off x="1202567" y="2906009"/>
            <a:ext cx="3750433" cy="5736666"/>
          </a:xfrm>
          <a:prstGeom prst="rect">
            <a:avLst/>
          </a:prstGeom>
        </p:spPr>
      </p:pic>
      <p:pic>
        <p:nvPicPr>
          <p:cNvPr id="11" name="Picture 10">
            <a:extLst>
              <a:ext uri="{FF2B5EF4-FFF2-40B4-BE49-F238E27FC236}">
                <a16:creationId xmlns:a16="http://schemas.microsoft.com/office/drawing/2014/main" id="{E293F08D-A601-DA46-9022-23FFBC378C7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38800" y="2661428"/>
            <a:ext cx="10107529" cy="6749773"/>
          </a:xfrm>
          <a:prstGeom prst="rect">
            <a:avLst/>
          </a:prstGeom>
          <a:ln>
            <a:solidFill>
              <a:schemeClr val="tx1"/>
            </a:solidFill>
          </a:ln>
        </p:spPr>
      </p:pic>
    </p:spTree>
    <p:extLst>
      <p:ext uri="{BB962C8B-B14F-4D97-AF65-F5344CB8AC3E}">
        <p14:creationId xmlns:p14="http://schemas.microsoft.com/office/powerpoint/2010/main" val="1954042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MIGRATION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Migrating a database from one server to another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1" name="Picture 10">
            <a:extLst>
              <a:ext uri="{FF2B5EF4-FFF2-40B4-BE49-F238E27FC236}">
                <a16:creationId xmlns:a16="http://schemas.microsoft.com/office/drawing/2014/main" id="{AA47AE13-0229-D7A3-97C2-1DE28208C13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63249" y="2831853"/>
            <a:ext cx="8331986" cy="6353228"/>
          </a:xfrm>
          <a:prstGeom prst="rect">
            <a:avLst/>
          </a:prstGeom>
          <a:ln>
            <a:solidFill>
              <a:schemeClr val="tx1"/>
            </a:solidFill>
          </a:ln>
        </p:spPr>
      </p:pic>
      <p:pic>
        <p:nvPicPr>
          <p:cNvPr id="2" name="Picture 1">
            <a:extLst>
              <a:ext uri="{FF2B5EF4-FFF2-40B4-BE49-F238E27FC236}">
                <a16:creationId xmlns:a16="http://schemas.microsoft.com/office/drawing/2014/main" id="{B8B4E66A-ED2A-BD83-E647-BB228C9CD02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53600" y="2815575"/>
            <a:ext cx="8177219" cy="6353228"/>
          </a:xfrm>
          <a:prstGeom prst="rect">
            <a:avLst/>
          </a:prstGeom>
          <a:ln>
            <a:solidFill>
              <a:schemeClr val="tx1"/>
            </a:solidFill>
          </a:ln>
        </p:spPr>
      </p:pic>
    </p:spTree>
    <p:extLst>
      <p:ext uri="{BB962C8B-B14F-4D97-AF65-F5344CB8AC3E}">
        <p14:creationId xmlns:p14="http://schemas.microsoft.com/office/powerpoint/2010/main" val="29056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999645" y="978129"/>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57754" y="1036238"/>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485430" y="1077959"/>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57754" y="2019300"/>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Learning Outline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290562" y="3281452"/>
            <a:ext cx="13333798" cy="2246769"/>
          </a:xfrm>
          <a:prstGeom prst="rect">
            <a:avLst/>
          </a:prstGeom>
          <a:noFill/>
        </p:spPr>
        <p:txBody>
          <a:bodyPr wrap="square">
            <a:spAutoFit/>
          </a:bodyPr>
          <a:lstStyle/>
          <a:p>
            <a:pPr marL="514350" indent="-514350">
              <a:lnSpc>
                <a:spcPct val="150000"/>
              </a:lnSpc>
              <a:buFont typeface="+mj-lt"/>
              <a:buAutoNum type="arabicPeriod"/>
            </a:pPr>
            <a:r>
              <a:rPr lang="en-US" altLang="zh-HK" sz="3200" dirty="0">
                <a:latin typeface="Nunito Sans Semi-Bold" panose="02010600030101010101" charset="0"/>
              </a:rPr>
              <a:t>Importing database archive by using SQL dump files.</a:t>
            </a:r>
          </a:p>
          <a:p>
            <a:pPr marL="514350" indent="-514350">
              <a:lnSpc>
                <a:spcPct val="150000"/>
              </a:lnSpc>
              <a:buFont typeface="+mj-lt"/>
              <a:buAutoNum type="arabicPeriod"/>
            </a:pPr>
            <a:r>
              <a:rPr lang="en-US" altLang="zh-HK" sz="3200" dirty="0">
                <a:latin typeface="Nunito Sans Semi-Bold" panose="02010600030101010101" charset="0"/>
              </a:rPr>
              <a:t>Exporting an entire database in to SQL dump files</a:t>
            </a:r>
          </a:p>
          <a:p>
            <a:pPr marL="514350" indent="-514350">
              <a:lnSpc>
                <a:spcPct val="150000"/>
              </a:lnSpc>
              <a:buFont typeface="+mj-lt"/>
              <a:buAutoNum type="arabicPeriod"/>
            </a:pPr>
            <a:r>
              <a:rPr lang="en-US" altLang="zh-HK" sz="3200" dirty="0">
                <a:latin typeface="Nunito Sans Semi-Bold" panose="02010600030101010101" charset="0"/>
              </a:rPr>
              <a:t>Synchronize data and structure</a:t>
            </a:r>
          </a:p>
        </p:txBody>
      </p:sp>
      <p:sp>
        <p:nvSpPr>
          <p:cNvPr id="2" name="Slide Number Placeholder 7">
            <a:extLst>
              <a:ext uri="{FF2B5EF4-FFF2-40B4-BE49-F238E27FC236}">
                <a16:creationId xmlns:a16="http://schemas.microsoft.com/office/drawing/2014/main" id="{1CA5C63A-449E-C9F6-D810-EEF399B19585}"/>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3</a:t>
            </a:fld>
            <a:endParaRPr lang="en-US" sz="2000" dirty="0"/>
          </a:p>
        </p:txBody>
      </p:sp>
    </p:spTree>
    <p:extLst>
      <p:ext uri="{BB962C8B-B14F-4D97-AF65-F5344CB8AC3E}">
        <p14:creationId xmlns:p14="http://schemas.microsoft.com/office/powerpoint/2010/main" val="3698487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MIGRATION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Migrating a database from one server to another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30</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1" name="Picture 10">
            <a:extLst>
              <a:ext uri="{FF2B5EF4-FFF2-40B4-BE49-F238E27FC236}">
                <a16:creationId xmlns:a16="http://schemas.microsoft.com/office/drawing/2014/main" id="{AA47AE13-0229-D7A3-97C2-1DE28208C13C}"/>
              </a:ext>
            </a:extLst>
          </p:cNvPr>
          <p:cNvPicPr>
            <a:picLocks noChangeAspect="1"/>
          </p:cNvPicPr>
          <p:nvPr/>
        </p:nvPicPr>
        <p:blipFill rotWithShape="1">
          <a:blip r:embed="rId4">
            <a:extLst>
              <a:ext uri="{28A0092B-C50C-407E-A947-70E740481C1C}">
                <a14:useLocalDpi xmlns:a14="http://schemas.microsoft.com/office/drawing/2010/main" val="0"/>
              </a:ext>
            </a:extLst>
          </a:blip>
          <a:srcRect r="54601"/>
          <a:stretch/>
        </p:blipFill>
        <p:spPr>
          <a:xfrm>
            <a:off x="1240633" y="2888212"/>
            <a:ext cx="3712368" cy="6240509"/>
          </a:xfrm>
          <a:prstGeom prst="rect">
            <a:avLst/>
          </a:prstGeom>
          <a:ln>
            <a:solidFill>
              <a:schemeClr val="tx1"/>
            </a:solidFill>
          </a:ln>
        </p:spPr>
      </p:pic>
      <p:pic>
        <p:nvPicPr>
          <p:cNvPr id="2" name="Picture 1">
            <a:extLst>
              <a:ext uri="{FF2B5EF4-FFF2-40B4-BE49-F238E27FC236}">
                <a16:creationId xmlns:a16="http://schemas.microsoft.com/office/drawing/2014/main" id="{E652E6D5-D560-7989-666A-163226D417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63000" y="2917203"/>
            <a:ext cx="6782507" cy="6240509"/>
          </a:xfrm>
          <a:prstGeom prst="rect">
            <a:avLst/>
          </a:prstGeom>
          <a:ln>
            <a:solidFill>
              <a:schemeClr val="tx1"/>
            </a:solidFill>
          </a:ln>
        </p:spPr>
      </p:pic>
    </p:spTree>
    <p:extLst>
      <p:ext uri="{BB962C8B-B14F-4D97-AF65-F5344CB8AC3E}">
        <p14:creationId xmlns:p14="http://schemas.microsoft.com/office/powerpoint/2010/main" val="381936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1" y="4179424"/>
            <a:ext cx="15586457" cy="4898284"/>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Synchronization</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5796850" cy="830997"/>
          </a:xfrm>
          <a:prstGeom prst="rect">
            <a:avLst/>
          </a:prstGeom>
          <a:noFill/>
        </p:spPr>
        <p:txBody>
          <a:bodyPr wrap="square">
            <a:spAutoFit/>
          </a:bodyPr>
          <a:lstStyle/>
          <a:p>
            <a:r>
              <a:rPr lang="en-US" altLang="zh-HK" sz="4800" dirty="0">
                <a:latin typeface="DM Serif Display" pitchFamily="2" charset="0"/>
              </a:rPr>
              <a:t>Data and Structure Synchronization with </a:t>
            </a:r>
            <a:r>
              <a:rPr lang="en-US" altLang="zh-HK" sz="4800" dirty="0" err="1">
                <a:latin typeface="DM Serif Display" pitchFamily="2" charset="0"/>
              </a:rPr>
              <a:t>Navicat</a:t>
            </a:r>
            <a:endParaRPr lang="en-US" altLang="zh-HK" sz="48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31</a:t>
            </a:fld>
            <a:endParaRPr lang="en-US" sz="2200" dirty="0">
              <a:latin typeface="Nunito Sans Semi-Bold" panose="02010600030101010101" charset="0"/>
            </a:endParaRPr>
          </a:p>
        </p:txBody>
      </p:sp>
      <p:sp>
        <p:nvSpPr>
          <p:cNvPr id="11" name="TextBox 10">
            <a:extLst>
              <a:ext uri="{FF2B5EF4-FFF2-40B4-BE49-F238E27FC236}">
                <a16:creationId xmlns:a16="http://schemas.microsoft.com/office/drawing/2014/main" id="{8C2A66D7-3E7E-ECD3-1D24-096C587C53A6}"/>
              </a:ext>
            </a:extLst>
          </p:cNvPr>
          <p:cNvSpPr txBox="1"/>
          <p:nvPr/>
        </p:nvSpPr>
        <p:spPr>
          <a:xfrm>
            <a:off x="2045753" y="4271749"/>
            <a:ext cx="14956849" cy="456278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HK" sz="2800" dirty="0">
                <a:latin typeface="Nunito Sans" pitchFamily="2" charset="0"/>
              </a:rPr>
              <a:t>When managing multiple instances of a database across different environments (development, testing, production), ensuring consistency can be challenging. Changes made in one environment often need to be replicated in others to avoid unexpected errors.</a:t>
            </a:r>
          </a:p>
          <a:p>
            <a:pPr>
              <a:lnSpc>
                <a:spcPct val="150000"/>
              </a:lnSpc>
            </a:pPr>
            <a:endParaRPr lang="en-US" altLang="zh-HK" sz="2800" dirty="0">
              <a:latin typeface="Nunito Sans" pitchFamily="2" charset="0"/>
            </a:endParaRPr>
          </a:p>
          <a:p>
            <a:pPr marL="457200" indent="-457200">
              <a:lnSpc>
                <a:spcPct val="150000"/>
              </a:lnSpc>
              <a:buFont typeface="Arial" panose="020B0604020202020204" pitchFamily="34" charset="0"/>
              <a:buChar char="•"/>
            </a:pPr>
            <a:r>
              <a:rPr lang="en-US" altLang="zh-HK" sz="2800" dirty="0">
                <a:latin typeface="Nunito Sans" pitchFamily="2" charset="0"/>
              </a:rPr>
              <a:t>Synchronization tools could be useful is in cases where a previously performed data transfer operation is not successfully completed. The target database can be retouched using structure and data synchronization afterwards.</a:t>
            </a:r>
          </a:p>
        </p:txBody>
      </p:sp>
    </p:spTree>
    <p:extLst>
      <p:ext uri="{BB962C8B-B14F-4D97-AF65-F5344CB8AC3E}">
        <p14:creationId xmlns:p14="http://schemas.microsoft.com/office/powerpoint/2010/main" val="1426130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Synchronization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Migrating a database from one server to another</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32</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9B6DF54F-19BE-3CA8-0487-C48E195FF4AC}"/>
              </a:ext>
            </a:extLst>
          </p:cNvPr>
          <p:cNvPicPr>
            <a:picLocks noChangeAspect="1"/>
          </p:cNvPicPr>
          <p:nvPr/>
        </p:nvPicPr>
        <p:blipFill>
          <a:blip r:embed="rId4"/>
          <a:stretch>
            <a:fillRect/>
          </a:stretch>
        </p:blipFill>
        <p:spPr>
          <a:xfrm>
            <a:off x="1202567" y="2906009"/>
            <a:ext cx="3750433" cy="5736666"/>
          </a:xfrm>
          <a:prstGeom prst="rect">
            <a:avLst/>
          </a:prstGeom>
        </p:spPr>
      </p:pic>
      <p:sp>
        <p:nvSpPr>
          <p:cNvPr id="2" name="Rectangle: Rounded Corners 1">
            <a:extLst>
              <a:ext uri="{FF2B5EF4-FFF2-40B4-BE49-F238E27FC236}">
                <a16:creationId xmlns:a16="http://schemas.microsoft.com/office/drawing/2014/main" id="{9F0582B7-C800-79E9-A65E-37F1C7E2FE12}"/>
              </a:ext>
            </a:extLst>
          </p:cNvPr>
          <p:cNvSpPr/>
          <p:nvPr/>
        </p:nvSpPr>
        <p:spPr>
          <a:xfrm>
            <a:off x="2743200" y="4229100"/>
            <a:ext cx="2209800" cy="457200"/>
          </a:xfrm>
          <a:prstGeom prst="roundRect">
            <a:avLst/>
          </a:prstGeom>
          <a:solidFill>
            <a:srgbClr val="FFFF00">
              <a:alpha val="3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TextBox 9">
            <a:extLst>
              <a:ext uri="{FF2B5EF4-FFF2-40B4-BE49-F238E27FC236}">
                <a16:creationId xmlns:a16="http://schemas.microsoft.com/office/drawing/2014/main" id="{1BCAB0ED-910C-7A74-588A-CF2BAD9CF302}"/>
              </a:ext>
            </a:extLst>
          </p:cNvPr>
          <p:cNvSpPr txBox="1"/>
          <p:nvPr/>
        </p:nvSpPr>
        <p:spPr>
          <a:xfrm>
            <a:off x="6172200" y="3689011"/>
            <a:ext cx="11087100" cy="3231654"/>
          </a:xfrm>
          <a:prstGeom prst="rect">
            <a:avLst/>
          </a:prstGeom>
          <a:noFill/>
        </p:spPr>
        <p:txBody>
          <a:bodyPr wrap="square">
            <a:spAutoFit/>
          </a:bodyPr>
          <a:lstStyle/>
          <a:p>
            <a:r>
              <a:rPr lang="en-US" altLang="zh-HK" sz="3600" b="1" dirty="0">
                <a:latin typeface="Nunito Sans" pitchFamily="2" charset="0"/>
              </a:rPr>
              <a:t>Structure Synchronization:</a:t>
            </a:r>
          </a:p>
          <a:p>
            <a:r>
              <a:rPr lang="en-US" altLang="zh-HK" sz="3200" dirty="0">
                <a:latin typeface="Nunito Sans" pitchFamily="2" charset="0"/>
              </a:rPr>
              <a:t>Synchronizes the schema (structure) of your databases, including tables, views, functions, and events.</a:t>
            </a:r>
          </a:p>
          <a:p>
            <a:endParaRPr lang="en-US" altLang="zh-HK" sz="3600" dirty="0">
              <a:latin typeface="Nunito Sans" pitchFamily="2" charset="0"/>
            </a:endParaRPr>
          </a:p>
          <a:p>
            <a:r>
              <a:rPr lang="en-US" altLang="zh-HK" sz="3600" b="1" dirty="0">
                <a:latin typeface="Nunito Sans" pitchFamily="2" charset="0"/>
              </a:rPr>
              <a:t>Data Synchronization:</a:t>
            </a:r>
          </a:p>
          <a:p>
            <a:r>
              <a:rPr lang="en-US" altLang="zh-HK" sz="3200" dirty="0">
                <a:latin typeface="Nunito Sans" pitchFamily="2" charset="0"/>
              </a:rPr>
              <a:t>Synchronizes the actual data within your tables.</a:t>
            </a:r>
            <a:endParaRPr lang="zh-HK" altLang="en-US" sz="3200" dirty="0">
              <a:latin typeface="Nunito Sans" pitchFamily="2" charset="0"/>
            </a:endParaRPr>
          </a:p>
        </p:txBody>
      </p:sp>
    </p:spTree>
    <p:extLst>
      <p:ext uri="{BB962C8B-B14F-4D97-AF65-F5344CB8AC3E}">
        <p14:creationId xmlns:p14="http://schemas.microsoft.com/office/powerpoint/2010/main" val="4243409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Synchronization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Data Synchronization</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33</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5B8F5A86-C57B-17D5-D6A3-12401096D7BE}"/>
              </a:ext>
            </a:extLst>
          </p:cNvPr>
          <p:cNvPicPr>
            <a:picLocks noChangeAspect="1"/>
          </p:cNvPicPr>
          <p:nvPr/>
        </p:nvPicPr>
        <p:blipFill>
          <a:blip r:embed="rId4"/>
          <a:stretch>
            <a:fillRect/>
          </a:stretch>
        </p:blipFill>
        <p:spPr>
          <a:xfrm>
            <a:off x="1230407" y="2734222"/>
            <a:ext cx="12333194" cy="6520155"/>
          </a:xfrm>
          <a:prstGeom prst="rect">
            <a:avLst/>
          </a:prstGeom>
          <a:ln>
            <a:solidFill>
              <a:schemeClr val="tx1"/>
            </a:solidFill>
          </a:ln>
        </p:spPr>
      </p:pic>
      <p:pic>
        <p:nvPicPr>
          <p:cNvPr id="12" name="Picture 11">
            <a:extLst>
              <a:ext uri="{FF2B5EF4-FFF2-40B4-BE49-F238E27FC236}">
                <a16:creationId xmlns:a16="http://schemas.microsoft.com/office/drawing/2014/main" id="{33A6223F-C3ED-D75A-B23B-EDBD5D05EF6A}"/>
              </a:ext>
            </a:extLst>
          </p:cNvPr>
          <p:cNvPicPr>
            <a:picLocks noChangeAspect="1"/>
          </p:cNvPicPr>
          <p:nvPr/>
        </p:nvPicPr>
        <p:blipFill>
          <a:blip r:embed="rId5"/>
          <a:stretch>
            <a:fillRect/>
          </a:stretch>
        </p:blipFill>
        <p:spPr>
          <a:xfrm>
            <a:off x="14935200" y="4686300"/>
            <a:ext cx="1871663" cy="1980957"/>
          </a:xfrm>
          <a:prstGeom prst="rect">
            <a:avLst/>
          </a:prstGeom>
          <a:ln>
            <a:solidFill>
              <a:schemeClr val="tx1"/>
            </a:solidFill>
          </a:ln>
        </p:spPr>
      </p:pic>
    </p:spTree>
    <p:extLst>
      <p:ext uri="{BB962C8B-B14F-4D97-AF65-F5344CB8AC3E}">
        <p14:creationId xmlns:p14="http://schemas.microsoft.com/office/powerpoint/2010/main" val="4219057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Synchronization</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Structure Synchronization</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558BB17C-E18F-8B8B-FA0E-489088B9D3A6}"/>
              </a:ext>
            </a:extLst>
          </p:cNvPr>
          <p:cNvPicPr>
            <a:picLocks noChangeAspect="1"/>
          </p:cNvPicPr>
          <p:nvPr/>
        </p:nvPicPr>
        <p:blipFill>
          <a:blip r:embed="rId4"/>
          <a:stretch>
            <a:fillRect/>
          </a:stretch>
        </p:blipFill>
        <p:spPr>
          <a:xfrm>
            <a:off x="1086809" y="2562358"/>
            <a:ext cx="10114591" cy="6714513"/>
          </a:xfrm>
          <a:prstGeom prst="rect">
            <a:avLst/>
          </a:prstGeom>
          <a:ln>
            <a:solidFill>
              <a:schemeClr val="tx1"/>
            </a:solidFill>
          </a:ln>
        </p:spPr>
      </p:pic>
      <p:sp>
        <p:nvSpPr>
          <p:cNvPr id="9" name="Rectangle 8">
            <a:extLst>
              <a:ext uri="{FF2B5EF4-FFF2-40B4-BE49-F238E27FC236}">
                <a16:creationId xmlns:a16="http://schemas.microsoft.com/office/drawing/2014/main" id="{848F5C83-DC12-96C3-CAA0-F095935486D5}"/>
              </a:ext>
            </a:extLst>
          </p:cNvPr>
          <p:cNvSpPr/>
          <p:nvPr/>
        </p:nvSpPr>
        <p:spPr>
          <a:xfrm>
            <a:off x="4648200" y="7810500"/>
            <a:ext cx="1143000" cy="152400"/>
          </a:xfrm>
          <a:prstGeom prst="rect">
            <a:avLst/>
          </a:prstGeom>
          <a:solidFill>
            <a:srgbClr val="FFFF00">
              <a:alpha val="3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Rectangle 10">
            <a:extLst>
              <a:ext uri="{FF2B5EF4-FFF2-40B4-BE49-F238E27FC236}">
                <a16:creationId xmlns:a16="http://schemas.microsoft.com/office/drawing/2014/main" id="{AB4B447D-81D9-CBB0-1E99-BF21E26A2DEC}"/>
              </a:ext>
            </a:extLst>
          </p:cNvPr>
          <p:cNvSpPr/>
          <p:nvPr/>
        </p:nvSpPr>
        <p:spPr>
          <a:xfrm>
            <a:off x="4572000" y="8069013"/>
            <a:ext cx="1143000" cy="152400"/>
          </a:xfrm>
          <a:prstGeom prst="rect">
            <a:avLst/>
          </a:prstGeom>
          <a:solidFill>
            <a:srgbClr val="FFFF00">
              <a:alpha val="3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Rectangle 11">
            <a:extLst>
              <a:ext uri="{FF2B5EF4-FFF2-40B4-BE49-F238E27FC236}">
                <a16:creationId xmlns:a16="http://schemas.microsoft.com/office/drawing/2014/main" id="{FB588AD5-078A-CCF3-A902-C54C3273CDB4}"/>
              </a:ext>
            </a:extLst>
          </p:cNvPr>
          <p:cNvSpPr/>
          <p:nvPr/>
        </p:nvSpPr>
        <p:spPr>
          <a:xfrm>
            <a:off x="9677400" y="7797831"/>
            <a:ext cx="1143000" cy="152400"/>
          </a:xfrm>
          <a:prstGeom prst="rect">
            <a:avLst/>
          </a:prstGeom>
          <a:solidFill>
            <a:srgbClr val="FFFF00">
              <a:alpha val="3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Rectangle 12">
            <a:extLst>
              <a:ext uri="{FF2B5EF4-FFF2-40B4-BE49-F238E27FC236}">
                <a16:creationId xmlns:a16="http://schemas.microsoft.com/office/drawing/2014/main" id="{02739D40-8791-E723-C354-FCFA3D7F47F8}"/>
              </a:ext>
            </a:extLst>
          </p:cNvPr>
          <p:cNvSpPr/>
          <p:nvPr/>
        </p:nvSpPr>
        <p:spPr>
          <a:xfrm>
            <a:off x="9646024" y="8060470"/>
            <a:ext cx="1143000" cy="152400"/>
          </a:xfrm>
          <a:prstGeom prst="rect">
            <a:avLst/>
          </a:prstGeom>
          <a:solidFill>
            <a:srgbClr val="FFFF00">
              <a:alpha val="3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5" name="Picture 14">
            <a:extLst>
              <a:ext uri="{FF2B5EF4-FFF2-40B4-BE49-F238E27FC236}">
                <a16:creationId xmlns:a16="http://schemas.microsoft.com/office/drawing/2014/main" id="{19B06FD4-2F33-3179-6CB2-9E5B20226ED5}"/>
              </a:ext>
            </a:extLst>
          </p:cNvPr>
          <p:cNvPicPr>
            <a:picLocks noChangeAspect="1"/>
          </p:cNvPicPr>
          <p:nvPr/>
        </p:nvPicPr>
        <p:blipFill>
          <a:blip r:embed="rId5"/>
          <a:stretch>
            <a:fillRect/>
          </a:stretch>
        </p:blipFill>
        <p:spPr>
          <a:xfrm>
            <a:off x="12736325" y="3843164"/>
            <a:ext cx="3590925" cy="4152900"/>
          </a:xfrm>
          <a:prstGeom prst="rect">
            <a:avLst/>
          </a:prstGeom>
          <a:ln>
            <a:solidFill>
              <a:schemeClr val="tx1"/>
            </a:solidFill>
          </a:ln>
        </p:spPr>
      </p:pic>
    </p:spTree>
    <p:extLst>
      <p:ext uri="{BB962C8B-B14F-4D97-AF65-F5344CB8AC3E}">
        <p14:creationId xmlns:p14="http://schemas.microsoft.com/office/powerpoint/2010/main" val="3394027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725900" cy="1015663"/>
          </a:xfrm>
          <a:prstGeom prst="rect">
            <a:avLst/>
          </a:prstGeom>
          <a:noFill/>
        </p:spPr>
        <p:txBody>
          <a:bodyPr wrap="square">
            <a:spAutoFit/>
          </a:bodyPr>
          <a:lstStyle/>
          <a:p>
            <a:r>
              <a:rPr lang="en-US" altLang="zh-HK" sz="6000" dirty="0">
                <a:latin typeface="DM Serif Display" pitchFamily="2" charset="0"/>
              </a:rPr>
              <a:t>Key Features of Synchronization Wizard</a:t>
            </a: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1">
            <a:extLst>
              <a:ext uri="{FF2B5EF4-FFF2-40B4-BE49-F238E27FC236}">
                <a16:creationId xmlns:a16="http://schemas.microsoft.com/office/drawing/2014/main" id="{85B6A32F-F840-B66F-5C41-841E7F5D28C1}"/>
              </a:ext>
            </a:extLst>
          </p:cNvPr>
          <p:cNvSpPr txBox="1"/>
          <p:nvPr/>
        </p:nvSpPr>
        <p:spPr>
          <a:xfrm>
            <a:off x="1028700" y="3238500"/>
            <a:ext cx="16497300" cy="4739759"/>
          </a:xfrm>
          <a:prstGeom prst="rect">
            <a:avLst/>
          </a:prstGeom>
          <a:noFill/>
        </p:spPr>
        <p:txBody>
          <a:bodyPr wrap="square">
            <a:spAutoFit/>
          </a:bodyPr>
          <a:lstStyle/>
          <a:p>
            <a:pPr>
              <a:lnSpc>
                <a:spcPct val="150000"/>
              </a:lnSpc>
            </a:pPr>
            <a:r>
              <a:rPr lang="en-US" altLang="zh-HK" sz="3600" b="1" dirty="0">
                <a:latin typeface="Nunito Sans" pitchFamily="2" charset="0"/>
              </a:rPr>
              <a:t>Detailed Comparison: </a:t>
            </a:r>
            <a:r>
              <a:rPr lang="en-US" altLang="zh-HK" sz="3200" dirty="0">
                <a:latin typeface="Nunito Sans" pitchFamily="2" charset="0"/>
              </a:rPr>
              <a:t>Both wizards provide a detailed comparison of the source and target databases, allowing you to see exactly what will be changed.</a:t>
            </a:r>
          </a:p>
          <a:p>
            <a:pPr>
              <a:lnSpc>
                <a:spcPct val="150000"/>
              </a:lnSpc>
            </a:pPr>
            <a:r>
              <a:rPr lang="en-US" altLang="zh-HK" sz="3600" b="1" dirty="0">
                <a:latin typeface="Nunito Sans" pitchFamily="2" charset="0"/>
              </a:rPr>
              <a:t>Selective Synchronization: </a:t>
            </a:r>
            <a:r>
              <a:rPr lang="en-US" altLang="zh-HK" sz="3200" dirty="0">
                <a:latin typeface="Nunito Sans" pitchFamily="2" charset="0"/>
              </a:rPr>
              <a:t>You can choose specific objects or data to synchronize, giving you full control over the process.</a:t>
            </a:r>
          </a:p>
          <a:p>
            <a:pPr>
              <a:lnSpc>
                <a:spcPct val="150000"/>
              </a:lnSpc>
            </a:pPr>
            <a:r>
              <a:rPr lang="en-US" altLang="zh-HK" sz="3600" b="1" dirty="0">
                <a:latin typeface="Nunito Sans" pitchFamily="2" charset="0"/>
              </a:rPr>
              <a:t>Advanced Options: </a:t>
            </a:r>
            <a:r>
              <a:rPr lang="en-US" altLang="zh-HK" sz="3200" dirty="0">
                <a:latin typeface="Nunito Sans" pitchFamily="2" charset="0"/>
              </a:rPr>
              <a:t>Options like continuing on error and dropping target objects before creating new ones help manage complex synchronization tasks.</a:t>
            </a:r>
            <a:endParaRPr lang="zh-HK" altLang="en-US" sz="3600" dirty="0">
              <a:latin typeface="Nunito Sans" pitchFamily="2" charset="0"/>
            </a:endParaRPr>
          </a:p>
        </p:txBody>
      </p:sp>
    </p:spTree>
    <p:extLst>
      <p:ext uri="{BB962C8B-B14F-4D97-AF65-F5344CB8AC3E}">
        <p14:creationId xmlns:p14="http://schemas.microsoft.com/office/powerpoint/2010/main" val="4205022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2CB68032-C92D-44AA-BFAE-5B2C6DB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45652"/>
            <a:ext cx="18288000" cy="76390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992841" y="4644671"/>
            <a:ext cx="16230600" cy="3851630"/>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1" name="TextBox 11"/>
          <p:cNvSpPr txBox="1"/>
          <p:nvPr/>
        </p:nvSpPr>
        <p:spPr>
          <a:xfrm>
            <a:off x="1514485" y="9458579"/>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TextBox 13"/>
          <p:cNvSpPr txBox="1"/>
          <p:nvPr/>
        </p:nvSpPr>
        <p:spPr>
          <a:xfrm>
            <a:off x="1935446" y="6628965"/>
            <a:ext cx="14417109" cy="1723549"/>
          </a:xfrm>
          <a:prstGeom prst="rect">
            <a:avLst/>
          </a:prstGeom>
        </p:spPr>
        <p:txBody>
          <a:bodyPr lIns="0" tIns="0" rIns="0" bIns="0" rtlCol="0" anchor="t">
            <a:spAutoFit/>
          </a:bodyPr>
          <a:lstStyle/>
          <a:p>
            <a:pPr algn="just"/>
            <a:r>
              <a:rPr lang="en-US" sz="2800" dirty="0">
                <a:solidFill>
                  <a:srgbClr val="161C29"/>
                </a:solidFill>
                <a:latin typeface="Nunito Sans"/>
                <a:ea typeface="Nunito Sans"/>
                <a:cs typeface="Nunito Sans"/>
                <a:sym typeface="Nunito Sans"/>
              </a:rPr>
              <a:t>We have covered data management functionalities in </a:t>
            </a:r>
            <a:r>
              <a:rPr lang="en-US" sz="2800" dirty="0" err="1">
                <a:solidFill>
                  <a:srgbClr val="161C29"/>
                </a:solidFill>
                <a:latin typeface="Nunito Sans"/>
                <a:ea typeface="Nunito Sans"/>
                <a:cs typeface="Nunito Sans"/>
                <a:sym typeface="Nunito Sans"/>
              </a:rPr>
              <a:t>Navicat</a:t>
            </a:r>
            <a:r>
              <a:rPr lang="en-US" sz="2800" dirty="0">
                <a:solidFill>
                  <a:srgbClr val="161C29"/>
                </a:solidFill>
                <a:latin typeface="Nunito Sans"/>
                <a:ea typeface="Nunito Sans"/>
                <a:cs typeface="Nunito Sans"/>
                <a:sym typeface="Nunito Sans"/>
              </a:rPr>
              <a:t>, including importing and exporting data in formats like Excel, CSV, and SQL. We also learned how to manipulate large datasets, transfer data directly between different databases, and synchronize both data and structure efficiently.</a:t>
            </a:r>
          </a:p>
        </p:txBody>
      </p:sp>
      <p:grpSp>
        <p:nvGrpSpPr>
          <p:cNvPr id="14" name="Group 14"/>
          <p:cNvGrpSpPr/>
          <p:nvPr/>
        </p:nvGrpSpPr>
        <p:grpSpPr>
          <a:xfrm>
            <a:off x="1935446" y="4874117"/>
            <a:ext cx="2016685" cy="462711"/>
            <a:chOff x="0" y="0"/>
            <a:chExt cx="3542195" cy="812726"/>
          </a:xfrm>
        </p:grpSpPr>
        <p:sp>
          <p:nvSpPr>
            <p:cNvPr id="15" name="Freeform 15"/>
            <p:cNvSpPr/>
            <p:nvPr/>
          </p:nvSpPr>
          <p:spPr>
            <a:xfrm>
              <a:off x="0" y="0"/>
              <a:ext cx="3542195" cy="812726"/>
            </a:xfrm>
            <a:custGeom>
              <a:avLst/>
              <a:gdLst/>
              <a:ahLst/>
              <a:cxnLst/>
              <a:rect l="l" t="t" r="r" b="b"/>
              <a:pathLst>
                <a:path w="3542195" h="812726">
                  <a:moveTo>
                    <a:pt x="3417735" y="812726"/>
                  </a:moveTo>
                  <a:lnTo>
                    <a:pt x="124460" y="812726"/>
                  </a:lnTo>
                  <a:cubicBezTo>
                    <a:pt x="55880" y="812726"/>
                    <a:pt x="0" y="756846"/>
                    <a:pt x="0" y="688266"/>
                  </a:cubicBezTo>
                  <a:lnTo>
                    <a:pt x="0" y="124460"/>
                  </a:lnTo>
                  <a:cubicBezTo>
                    <a:pt x="0" y="55880"/>
                    <a:pt x="55880" y="0"/>
                    <a:pt x="124460" y="0"/>
                  </a:cubicBezTo>
                  <a:lnTo>
                    <a:pt x="3417736" y="0"/>
                  </a:lnTo>
                  <a:cubicBezTo>
                    <a:pt x="3486315" y="0"/>
                    <a:pt x="3542195" y="55880"/>
                    <a:pt x="3542195" y="124460"/>
                  </a:cubicBezTo>
                  <a:lnTo>
                    <a:pt x="3542195" y="688266"/>
                  </a:lnTo>
                  <a:cubicBezTo>
                    <a:pt x="3542195" y="756846"/>
                    <a:pt x="3486315" y="812726"/>
                    <a:pt x="3417736" y="812726"/>
                  </a:cubicBezTo>
                  <a:close/>
                </a:path>
              </a:pathLst>
            </a:custGeom>
            <a:solidFill>
              <a:srgbClr val="C15841"/>
            </a:solidFill>
          </p:spPr>
        </p:sp>
      </p:grpSp>
      <p:sp>
        <p:nvSpPr>
          <p:cNvPr id="16" name="TextBox 16"/>
          <p:cNvSpPr txBox="1"/>
          <p:nvPr/>
        </p:nvSpPr>
        <p:spPr>
          <a:xfrm>
            <a:off x="1935446" y="5529780"/>
            <a:ext cx="14417109"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Import, Export &amp; Transfer Data</a:t>
            </a:r>
          </a:p>
        </p:txBody>
      </p:sp>
      <p:sp>
        <p:nvSpPr>
          <p:cNvPr id="17" name="TextBox 17"/>
          <p:cNvSpPr txBox="1"/>
          <p:nvPr/>
        </p:nvSpPr>
        <p:spPr>
          <a:xfrm>
            <a:off x="1935446" y="4951167"/>
            <a:ext cx="2016685" cy="300082"/>
          </a:xfrm>
          <a:prstGeom prst="rect">
            <a:avLst/>
          </a:prstGeom>
        </p:spPr>
        <p:txBody>
          <a:bodyPr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endParaRPr lang="en-US" sz="1800" spc="179" dirty="0">
              <a:solidFill>
                <a:srgbClr val="FFF9F4"/>
              </a:solidFill>
              <a:latin typeface="Nunito Sans"/>
              <a:ea typeface="Nunito Sans"/>
              <a:cs typeface="Nunito Sans"/>
              <a:sym typeface="Nunito Sans"/>
            </a:endParaRPr>
          </a:p>
        </p:txBody>
      </p:sp>
      <p:sp>
        <p:nvSpPr>
          <p:cNvPr id="2" name="Slide Number Placeholder 17">
            <a:extLst>
              <a:ext uri="{FF2B5EF4-FFF2-40B4-BE49-F238E27FC236}">
                <a16:creationId xmlns:a16="http://schemas.microsoft.com/office/drawing/2014/main" id="{FD6D45B9-9A0B-4405-09BD-1E8D125992B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36</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6020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41806" cy="1015663"/>
          </a:xfrm>
          <a:prstGeom prst="rect">
            <a:avLst/>
          </a:prstGeom>
          <a:noFill/>
        </p:spPr>
        <p:txBody>
          <a:bodyPr wrap="square">
            <a:spAutoFit/>
          </a:bodyPr>
          <a:lstStyle/>
          <a:p>
            <a:r>
              <a:rPr lang="en-US" altLang="zh-HK" sz="6000" dirty="0">
                <a:latin typeface="DM Serif Display" pitchFamily="2" charset="0"/>
              </a:rPr>
              <a:t>Data Import, Export and Transfer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4</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205753" y="3010364"/>
            <a:ext cx="16064753" cy="5632311"/>
          </a:xfrm>
          <a:prstGeom prst="rect">
            <a:avLst/>
          </a:prstGeom>
          <a:noFill/>
        </p:spPr>
        <p:txBody>
          <a:bodyPr wrap="square">
            <a:spAutoFit/>
          </a:bodyPr>
          <a:lstStyle/>
          <a:p>
            <a:r>
              <a:rPr lang="en-US" altLang="zh-HK" sz="3600" b="1" dirty="0">
                <a:latin typeface="Nunito Sans" pitchFamily="2" charset="0"/>
              </a:rPr>
              <a:t>Scenarios:</a:t>
            </a:r>
          </a:p>
          <a:p>
            <a:r>
              <a:rPr lang="en-US" altLang="zh-HK" sz="3600" b="1" dirty="0">
                <a:latin typeface="Nunito Sans" pitchFamily="2" charset="0"/>
              </a:rPr>
              <a:t>Backups: </a:t>
            </a:r>
            <a:r>
              <a:rPr lang="en-US" altLang="zh-HK" sz="3600" dirty="0">
                <a:latin typeface="Nunito Sans" pitchFamily="2" charset="0"/>
              </a:rPr>
              <a:t>Regular backups are vital for data recovery in case of hardware failure, data corruption, or accidental deletion.</a:t>
            </a:r>
          </a:p>
          <a:p>
            <a:r>
              <a:rPr lang="en-US" altLang="zh-HK" sz="3600" b="1" dirty="0">
                <a:latin typeface="Nunito Sans" pitchFamily="2" charset="0"/>
              </a:rPr>
              <a:t>Migrations: </a:t>
            </a:r>
            <a:r>
              <a:rPr lang="en-US" altLang="zh-HK" sz="3600" dirty="0">
                <a:latin typeface="Nunito Sans" pitchFamily="2" charset="0"/>
              </a:rPr>
              <a:t>Moving data from one server to another, or upgrading to a new database version, requires reliable data transfer methods.</a:t>
            </a:r>
          </a:p>
          <a:p>
            <a:r>
              <a:rPr lang="en-US" altLang="zh-HK" sz="3600" b="1" dirty="0">
                <a:latin typeface="Nunito Sans" pitchFamily="2" charset="0"/>
              </a:rPr>
              <a:t>Data Sharing: </a:t>
            </a:r>
            <a:r>
              <a:rPr lang="en-US" altLang="zh-HK" sz="3600" dirty="0">
                <a:latin typeface="Nunito Sans" pitchFamily="2" charset="0"/>
              </a:rPr>
              <a:t>Sharing data between different systems or departments often involves exporting and importing data.</a:t>
            </a:r>
          </a:p>
          <a:p>
            <a:r>
              <a:rPr lang="en-US" altLang="zh-HK" sz="3600" b="1" dirty="0">
                <a:latin typeface="Nunito Sans" pitchFamily="2" charset="0"/>
              </a:rPr>
              <a:t>Disaster Recovery: </a:t>
            </a:r>
            <a:r>
              <a:rPr lang="en-US" altLang="zh-HK" sz="3600" dirty="0">
                <a:latin typeface="Nunito Sans" pitchFamily="2" charset="0"/>
              </a:rPr>
              <a:t>In the event of a disaster, having a robust data export and import strategy ensures that data can be quickly restored to minimize downtime.</a:t>
            </a:r>
          </a:p>
        </p:txBody>
      </p:sp>
    </p:spTree>
    <p:extLst>
      <p:ext uri="{BB962C8B-B14F-4D97-AF65-F5344CB8AC3E}">
        <p14:creationId xmlns:p14="http://schemas.microsoft.com/office/powerpoint/2010/main" val="217374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700" y="1644325"/>
            <a:ext cx="16241806" cy="1015663"/>
          </a:xfrm>
          <a:prstGeom prst="rect">
            <a:avLst/>
          </a:prstGeom>
          <a:noFill/>
        </p:spPr>
        <p:txBody>
          <a:bodyPr wrap="square">
            <a:spAutoFit/>
          </a:bodyPr>
          <a:lstStyle/>
          <a:p>
            <a:r>
              <a:rPr lang="en-US" altLang="zh-HK" sz="6000" dirty="0">
                <a:latin typeface="DM Serif Display" pitchFamily="2" charset="0"/>
              </a:rPr>
              <a:t>Data Import, Export and Transfer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5</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4">
            <a:extLst>
              <a:ext uri="{FF2B5EF4-FFF2-40B4-BE49-F238E27FC236}">
                <a16:creationId xmlns:a16="http://schemas.microsoft.com/office/drawing/2014/main" id="{503F9DA4-F333-14E7-CB82-AE0CA9171182}"/>
              </a:ext>
            </a:extLst>
          </p:cNvPr>
          <p:cNvSpPr txBox="1"/>
          <p:nvPr/>
        </p:nvSpPr>
        <p:spPr>
          <a:xfrm>
            <a:off x="1205753" y="3010364"/>
            <a:ext cx="16064753" cy="4385816"/>
          </a:xfrm>
          <a:prstGeom prst="rect">
            <a:avLst/>
          </a:prstGeom>
          <a:noFill/>
        </p:spPr>
        <p:txBody>
          <a:bodyPr wrap="square">
            <a:spAutoFit/>
          </a:bodyPr>
          <a:lstStyle/>
          <a:p>
            <a:pPr marL="571500" indent="-571500">
              <a:lnSpc>
                <a:spcPct val="200000"/>
              </a:lnSpc>
              <a:buFont typeface="Arial" panose="020B0604020202020204" pitchFamily="34" charset="0"/>
              <a:buChar char="•"/>
            </a:pPr>
            <a:r>
              <a:rPr lang="en-US" altLang="zh-HK" sz="3600" dirty="0">
                <a:latin typeface="Nunito Sans" pitchFamily="2" charset="0"/>
              </a:rPr>
              <a:t>Maintaining data integrity and availability</a:t>
            </a:r>
          </a:p>
          <a:p>
            <a:pPr marL="571500" indent="-571500">
              <a:lnSpc>
                <a:spcPct val="200000"/>
              </a:lnSpc>
              <a:buFont typeface="Arial" panose="020B0604020202020204" pitchFamily="34" charset="0"/>
              <a:buChar char="•"/>
            </a:pPr>
            <a:r>
              <a:rPr lang="en-US" altLang="zh-HK" sz="3600" dirty="0">
                <a:latin typeface="Nunito Sans" pitchFamily="2" charset="0"/>
              </a:rPr>
              <a:t>Maintaining the health and performance of databases</a:t>
            </a:r>
          </a:p>
          <a:p>
            <a:pPr marL="571500" indent="-571500">
              <a:lnSpc>
                <a:spcPct val="200000"/>
              </a:lnSpc>
              <a:buFont typeface="Arial" panose="020B0604020202020204" pitchFamily="34" charset="0"/>
              <a:buChar char="•"/>
            </a:pPr>
            <a:r>
              <a:rPr lang="en-US" altLang="zh-HK" sz="3600" dirty="0">
                <a:latin typeface="Nunito Sans" pitchFamily="2" charset="0"/>
              </a:rPr>
              <a:t>Enabling seamless data migration</a:t>
            </a:r>
          </a:p>
          <a:p>
            <a:pPr marL="571500" indent="-571500">
              <a:lnSpc>
                <a:spcPct val="200000"/>
              </a:lnSpc>
              <a:buFont typeface="Arial" panose="020B0604020202020204" pitchFamily="34" charset="0"/>
              <a:buChar char="•"/>
            </a:pPr>
            <a:r>
              <a:rPr lang="en-US" altLang="zh-HK" sz="3600" dirty="0">
                <a:latin typeface="Nunito Sans" pitchFamily="2" charset="0"/>
              </a:rPr>
              <a:t>Ensuring business continuity</a:t>
            </a:r>
          </a:p>
        </p:txBody>
      </p:sp>
    </p:spTree>
    <p:extLst>
      <p:ext uri="{BB962C8B-B14F-4D97-AF65-F5344CB8AC3E}">
        <p14:creationId xmlns:p14="http://schemas.microsoft.com/office/powerpoint/2010/main" val="350862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
            <a:extLst>
              <a:ext uri="{FF2B5EF4-FFF2-40B4-BE49-F238E27FC236}">
                <a16:creationId xmlns:a16="http://schemas.microsoft.com/office/drawing/2014/main" id="{C0D7C129-B51F-F98F-F67D-9948AB0477B6}"/>
              </a:ext>
            </a:extLst>
          </p:cNvPr>
          <p:cNvGrpSpPr/>
          <p:nvPr/>
        </p:nvGrpSpPr>
        <p:grpSpPr>
          <a:xfrm>
            <a:off x="0" y="5905438"/>
            <a:ext cx="18288000" cy="6727046"/>
            <a:chOff x="0" y="0"/>
            <a:chExt cx="6622243" cy="2435922"/>
          </a:xfrm>
          <a:solidFill>
            <a:schemeClr val="accent5"/>
          </a:solidFill>
        </p:grpSpPr>
        <p:sp>
          <p:nvSpPr>
            <p:cNvPr id="29" name="Freeform 3">
              <a:extLst>
                <a:ext uri="{FF2B5EF4-FFF2-40B4-BE49-F238E27FC236}">
                  <a16:creationId xmlns:a16="http://schemas.microsoft.com/office/drawing/2014/main" id="{9F386782-A44E-6892-9201-47B93BB64033}"/>
                </a:ext>
              </a:extLst>
            </p:cNvPr>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grpFill/>
          </p:spPr>
        </p:sp>
      </p:grpSp>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30951" y="4717386"/>
            <a:ext cx="15586457" cy="4540914"/>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6295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a:t>
            </a:r>
          </a:p>
        </p:txBody>
      </p:sp>
      <p:grpSp>
        <p:nvGrpSpPr>
          <p:cNvPr id="19" name="Group 7">
            <a:extLst>
              <a:ext uri="{FF2B5EF4-FFF2-40B4-BE49-F238E27FC236}">
                <a16:creationId xmlns:a16="http://schemas.microsoft.com/office/drawing/2014/main" id="{CF4D77CD-BC5C-37DF-82A6-DEBD70BD72B7}"/>
              </a:ext>
            </a:extLst>
          </p:cNvPr>
          <p:cNvGrpSpPr/>
          <p:nvPr/>
        </p:nvGrpSpPr>
        <p:grpSpPr>
          <a:xfrm>
            <a:off x="1086807" y="1258682"/>
            <a:ext cx="2810622" cy="462711"/>
            <a:chOff x="0" y="0"/>
            <a:chExt cx="4936702" cy="812726"/>
          </a:xfrm>
        </p:grpSpPr>
        <p:sp>
          <p:nvSpPr>
            <p:cNvPr id="20" name="Freeform 8">
              <a:extLst>
                <a:ext uri="{FF2B5EF4-FFF2-40B4-BE49-F238E27FC236}">
                  <a16:creationId xmlns:a16="http://schemas.microsoft.com/office/drawing/2014/main" id="{54D75CA2-81E1-1D9E-6B93-84596D080DF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1" name="TextBox 20">
            <a:extLst>
              <a:ext uri="{FF2B5EF4-FFF2-40B4-BE49-F238E27FC236}">
                <a16:creationId xmlns:a16="http://schemas.microsoft.com/office/drawing/2014/main" id="{8D466D51-ED88-AB38-E5E6-4C7F053AC0EA}"/>
              </a:ext>
            </a:extLst>
          </p:cNvPr>
          <p:cNvSpPr txBox="1"/>
          <p:nvPr/>
        </p:nvSpPr>
        <p:spPr>
          <a:xfrm>
            <a:off x="1086807" y="1335733"/>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 IMPORT</a:t>
            </a:r>
          </a:p>
        </p:txBody>
      </p:sp>
      <p:sp>
        <p:nvSpPr>
          <p:cNvPr id="22" name="TextBox 21">
            <a:extLst>
              <a:ext uri="{FF2B5EF4-FFF2-40B4-BE49-F238E27FC236}">
                <a16:creationId xmlns:a16="http://schemas.microsoft.com/office/drawing/2014/main" id="{71CBEA49-D614-C53C-9D37-E0E4C0F5DE22}"/>
              </a:ext>
            </a:extLst>
          </p:cNvPr>
          <p:cNvSpPr txBox="1"/>
          <p:nvPr/>
        </p:nvSpPr>
        <p:spPr>
          <a:xfrm>
            <a:off x="1205752" y="2011801"/>
            <a:ext cx="15796850" cy="830997"/>
          </a:xfrm>
          <a:prstGeom prst="rect">
            <a:avLst/>
          </a:prstGeom>
          <a:noFill/>
        </p:spPr>
        <p:txBody>
          <a:bodyPr wrap="square">
            <a:spAutoFit/>
          </a:bodyPr>
          <a:lstStyle/>
          <a:p>
            <a:r>
              <a:rPr lang="en-US" altLang="zh-HK" sz="4800" dirty="0">
                <a:latin typeface="DM Serif Display" pitchFamily="2" charset="0"/>
              </a:rPr>
              <a:t>Creating the database schema from a SQL dump file</a:t>
            </a:r>
            <a:endParaRPr lang="zh-HK" altLang="en-US" sz="4800" dirty="0">
              <a:latin typeface="DM Serif Display" pitchFamily="2" charset="0"/>
            </a:endParaRPr>
          </a:p>
        </p:txBody>
      </p:sp>
      <p:sp>
        <p:nvSpPr>
          <p:cNvPr id="25" name="Slide Number Placeholder 7">
            <a:extLst>
              <a:ext uri="{FF2B5EF4-FFF2-40B4-BE49-F238E27FC236}">
                <a16:creationId xmlns:a16="http://schemas.microsoft.com/office/drawing/2014/main" id="{14D6ADCA-592D-560D-3654-E717F631B1C8}"/>
              </a:ext>
            </a:extLst>
          </p:cNvPr>
          <p:cNvSpPr>
            <a:spLocks noGrp="1"/>
          </p:cNvSpPr>
          <p:nvPr>
            <p:ph type="sldNum" sz="quarter" idx="12"/>
          </p:nvPr>
        </p:nvSpPr>
        <p:spPr>
          <a:xfrm>
            <a:off x="15183808" y="571500"/>
            <a:ext cx="2133600" cy="365125"/>
          </a:xfrm>
        </p:spPr>
        <p:txBody>
          <a:bodyPr/>
          <a:lstStyle/>
          <a:p>
            <a:fld id="{B6F15528-21DE-4FAA-801E-634DDDAF4B2B}" type="slidenum">
              <a:rPr lang="en-US" sz="2200" smtClean="0">
                <a:latin typeface="Nunito Sans Semi-Bold" panose="02010600030101010101" charset="0"/>
              </a:rPr>
              <a:pPr/>
              <a:t>6</a:t>
            </a:fld>
            <a:endParaRPr lang="en-US" sz="2200" dirty="0">
              <a:latin typeface="Nunito Sans Semi-Bold" panose="02010600030101010101" charset="0"/>
            </a:endParaRPr>
          </a:p>
        </p:txBody>
      </p:sp>
      <p:sp>
        <p:nvSpPr>
          <p:cNvPr id="11" name="TextBox 10">
            <a:extLst>
              <a:ext uri="{FF2B5EF4-FFF2-40B4-BE49-F238E27FC236}">
                <a16:creationId xmlns:a16="http://schemas.microsoft.com/office/drawing/2014/main" id="{8C2A66D7-3E7E-ECD3-1D24-096C587C53A6}"/>
              </a:ext>
            </a:extLst>
          </p:cNvPr>
          <p:cNvSpPr txBox="1"/>
          <p:nvPr/>
        </p:nvSpPr>
        <p:spPr>
          <a:xfrm>
            <a:off x="2045753" y="4809711"/>
            <a:ext cx="14956849" cy="4131900"/>
          </a:xfrm>
          <a:prstGeom prst="rect">
            <a:avLst/>
          </a:prstGeom>
          <a:noFill/>
        </p:spPr>
        <p:txBody>
          <a:bodyPr wrap="square">
            <a:spAutoFit/>
          </a:bodyPr>
          <a:lstStyle/>
          <a:p>
            <a:pPr>
              <a:lnSpc>
                <a:spcPct val="150000"/>
              </a:lnSpc>
            </a:pPr>
            <a:r>
              <a:rPr lang="en-US" altLang="zh-HK" sz="2800" dirty="0">
                <a:latin typeface="Nunito Sans" pitchFamily="2" charset="0"/>
              </a:rPr>
              <a:t>In this section, we'll work with an existing sample database called </a:t>
            </a:r>
            <a:r>
              <a:rPr lang="en-US" altLang="zh-HK" sz="2800" dirty="0" err="1">
                <a:latin typeface="Nunito Sans" pitchFamily="2" charset="0"/>
              </a:rPr>
              <a:t>Sakila</a:t>
            </a:r>
            <a:r>
              <a:rPr lang="en-US" altLang="zh-HK" sz="2800" dirty="0">
                <a:latin typeface="Nunito Sans" pitchFamily="2" charset="0"/>
              </a:rPr>
              <a:t>.</a:t>
            </a:r>
          </a:p>
          <a:p>
            <a:endParaRPr lang="en-US" altLang="zh-HK" sz="2800" dirty="0">
              <a:latin typeface="Nunito Sans" pitchFamily="2" charset="0"/>
            </a:endParaRPr>
          </a:p>
          <a:p>
            <a:pPr>
              <a:lnSpc>
                <a:spcPct val="150000"/>
              </a:lnSpc>
            </a:pPr>
            <a:r>
              <a:rPr lang="en-US" altLang="zh-HK" sz="2800" dirty="0" err="1">
                <a:latin typeface="Nunito Sans" pitchFamily="2" charset="0"/>
              </a:rPr>
              <a:t>Sakila</a:t>
            </a:r>
            <a:r>
              <a:rPr lang="en-US" altLang="zh-HK" sz="2800" dirty="0">
                <a:latin typeface="Nunito Sans" pitchFamily="2" charset="0"/>
              </a:rPr>
              <a:t> is an example of a movie database, it serves to highlight the features of MySQL, including views, stored procedures, and triggers.</a:t>
            </a:r>
          </a:p>
          <a:p>
            <a:endParaRPr lang="en-US" altLang="zh-HK" sz="2800" dirty="0">
              <a:latin typeface="Nunito Sans" pitchFamily="2" charset="0"/>
            </a:endParaRPr>
          </a:p>
          <a:p>
            <a:pPr>
              <a:lnSpc>
                <a:spcPct val="150000"/>
              </a:lnSpc>
            </a:pPr>
            <a:r>
              <a:rPr lang="en-US" altLang="zh-HK" sz="2800" dirty="0">
                <a:latin typeface="Nunito Sans" pitchFamily="2" charset="0"/>
              </a:rPr>
              <a:t>You can also download it from http://dev.mysql.com/doc/index-other.html</a:t>
            </a:r>
          </a:p>
          <a:p>
            <a:pPr>
              <a:lnSpc>
                <a:spcPct val="150000"/>
              </a:lnSpc>
            </a:pPr>
            <a:endParaRPr lang="en-US" altLang="zh-HK" sz="2800" dirty="0">
              <a:latin typeface="Nunito Sans" pitchFamily="2" charset="0"/>
            </a:endParaRPr>
          </a:p>
        </p:txBody>
      </p:sp>
      <p:sp>
        <p:nvSpPr>
          <p:cNvPr id="13" name="TextBox 12">
            <a:extLst>
              <a:ext uri="{FF2B5EF4-FFF2-40B4-BE49-F238E27FC236}">
                <a16:creationId xmlns:a16="http://schemas.microsoft.com/office/drawing/2014/main" id="{C6B7CCFB-1C44-C84D-70B2-C00AED47C369}"/>
              </a:ext>
            </a:extLst>
          </p:cNvPr>
          <p:cNvSpPr txBox="1"/>
          <p:nvPr/>
        </p:nvSpPr>
        <p:spPr>
          <a:xfrm>
            <a:off x="2045753" y="8554546"/>
            <a:ext cx="3897847" cy="368602"/>
          </a:xfrm>
          <a:prstGeom prst="rect">
            <a:avLst/>
          </a:prstGeom>
          <a:noFill/>
        </p:spPr>
        <p:txBody>
          <a:bodyPr wrap="square">
            <a:spAutoFit/>
          </a:bodyPr>
          <a:lstStyle/>
          <a:p>
            <a:r>
              <a:rPr lang="en-US" altLang="zh-HK" dirty="0">
                <a:hlinkClick r:id="rId4"/>
              </a:rPr>
              <a:t>MySQL :: Other MySQL Documentation</a:t>
            </a:r>
            <a:endParaRPr lang="zh-HK" altLang="en-US" dirty="0"/>
          </a:p>
        </p:txBody>
      </p:sp>
    </p:spTree>
    <p:extLst>
      <p:ext uri="{BB962C8B-B14F-4D97-AF65-F5344CB8AC3E}">
        <p14:creationId xmlns:p14="http://schemas.microsoft.com/office/powerpoint/2010/main" val="356840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Get </a:t>
            </a:r>
            <a:r>
              <a:rPr lang="en-US" altLang="zh-HK" sz="6000" dirty="0" err="1">
                <a:latin typeface="DM Serif Display" pitchFamily="2" charset="0"/>
              </a:rPr>
              <a:t>Sakila</a:t>
            </a:r>
            <a:r>
              <a:rPr lang="en-US" altLang="zh-HK" sz="6000" dirty="0">
                <a:latin typeface="DM Serif Display" pitchFamily="2" charset="0"/>
              </a:rPr>
              <a:t> schema and data on your server</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7</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CA96A7A8-5F3D-DBAE-5108-EC67410385D2}"/>
              </a:ext>
            </a:extLst>
          </p:cNvPr>
          <p:cNvSpPr txBox="1"/>
          <p:nvPr/>
        </p:nvSpPr>
        <p:spPr>
          <a:xfrm>
            <a:off x="5638800" y="3099491"/>
            <a:ext cx="11885407" cy="2062103"/>
          </a:xfrm>
          <a:prstGeom prst="rect">
            <a:avLst/>
          </a:prstGeom>
          <a:noFill/>
        </p:spPr>
        <p:txBody>
          <a:bodyPr wrap="square">
            <a:spAutoFit/>
          </a:bodyPr>
          <a:lstStyle/>
          <a:p>
            <a:pPr marL="514350" indent="-514350">
              <a:buAutoNum type="arabicPeriod"/>
            </a:pPr>
            <a:r>
              <a:rPr lang="en-US" altLang="zh-HK" sz="3200" dirty="0">
                <a:latin typeface="Nunito Sans" pitchFamily="2" charset="0"/>
              </a:rPr>
              <a:t>Connect to your database sever</a:t>
            </a:r>
          </a:p>
          <a:p>
            <a:pPr marL="514350" indent="-514350">
              <a:buAutoNum type="arabicPeriod"/>
            </a:pPr>
            <a:r>
              <a:rPr lang="en-US" altLang="zh-HK" sz="3200" dirty="0">
                <a:latin typeface="Nunito Sans" pitchFamily="2" charset="0"/>
              </a:rPr>
              <a:t>Create a database named '</a:t>
            </a:r>
            <a:r>
              <a:rPr lang="en-US" altLang="zh-HK" sz="3200" dirty="0" err="1">
                <a:latin typeface="Nunito Sans" pitchFamily="2" charset="0"/>
              </a:rPr>
              <a:t>sakila</a:t>
            </a:r>
            <a:r>
              <a:rPr lang="en-US" altLang="zh-HK" sz="3200" dirty="0">
                <a:latin typeface="Nunito Sans" pitchFamily="2" charset="0"/>
              </a:rPr>
              <a:t>’</a:t>
            </a:r>
          </a:p>
          <a:p>
            <a:pPr marL="514350" indent="-514350">
              <a:buAutoNum type="arabicPeriod"/>
            </a:pPr>
            <a:r>
              <a:rPr lang="en-US" altLang="zh-HK" sz="3200" dirty="0">
                <a:latin typeface="Nunito Sans" pitchFamily="2" charset="0"/>
              </a:rPr>
              <a:t>Double click on the </a:t>
            </a:r>
            <a:r>
              <a:rPr lang="en-US" altLang="zh-HK" sz="3200" dirty="0" err="1">
                <a:latin typeface="Nunito Sans" pitchFamily="2" charset="0"/>
              </a:rPr>
              <a:t>sakila</a:t>
            </a:r>
            <a:r>
              <a:rPr lang="en-US" altLang="zh-HK" sz="3200" dirty="0">
                <a:latin typeface="Nunito Sans" pitchFamily="2" charset="0"/>
              </a:rPr>
              <a:t> database to use it</a:t>
            </a:r>
          </a:p>
          <a:p>
            <a:pPr marL="514350" indent="-514350">
              <a:buAutoNum type="arabicPeriod"/>
            </a:pPr>
            <a:r>
              <a:rPr lang="en-US" altLang="zh-HK" sz="3200" dirty="0">
                <a:latin typeface="Nunito Sans" pitchFamily="2" charset="0"/>
              </a:rPr>
              <a:t>Right click on </a:t>
            </a:r>
            <a:r>
              <a:rPr lang="en-US" altLang="zh-HK" sz="3200" dirty="0" err="1">
                <a:latin typeface="Nunito Sans" pitchFamily="2" charset="0"/>
              </a:rPr>
              <a:t>sakila</a:t>
            </a:r>
            <a:r>
              <a:rPr lang="en-US" altLang="zh-HK" sz="3200" dirty="0">
                <a:latin typeface="Nunito Sans" pitchFamily="2" charset="0"/>
              </a:rPr>
              <a:t> database and select ‘Execute SQL file’</a:t>
            </a:r>
            <a:endParaRPr lang="zh-HK" altLang="en-US" sz="3200" dirty="0">
              <a:latin typeface="Nunito Sans" pitchFamily="2" charset="0"/>
            </a:endParaRPr>
          </a:p>
        </p:txBody>
      </p:sp>
      <p:pic>
        <p:nvPicPr>
          <p:cNvPr id="12" name="Picture 11">
            <a:extLst>
              <a:ext uri="{FF2B5EF4-FFF2-40B4-BE49-F238E27FC236}">
                <a16:creationId xmlns:a16="http://schemas.microsoft.com/office/drawing/2014/main" id="{A3C3D9E4-62D8-8C3C-3A48-6C2508976D01}"/>
              </a:ext>
            </a:extLst>
          </p:cNvPr>
          <p:cNvPicPr>
            <a:picLocks noChangeAspect="1"/>
          </p:cNvPicPr>
          <p:nvPr/>
        </p:nvPicPr>
        <p:blipFill>
          <a:blip r:embed="rId4"/>
          <a:stretch>
            <a:fillRect/>
          </a:stretch>
        </p:blipFill>
        <p:spPr>
          <a:xfrm>
            <a:off x="1220993" y="2984957"/>
            <a:ext cx="4133850" cy="6115050"/>
          </a:xfrm>
          <a:prstGeom prst="rect">
            <a:avLst/>
          </a:prstGeom>
        </p:spPr>
      </p:pic>
    </p:spTree>
    <p:extLst>
      <p:ext uri="{BB962C8B-B14F-4D97-AF65-F5344CB8AC3E}">
        <p14:creationId xmlns:p14="http://schemas.microsoft.com/office/powerpoint/2010/main" val="414022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Execute SQL File Window</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8</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CA96A7A8-5F3D-DBAE-5108-EC67410385D2}"/>
              </a:ext>
            </a:extLst>
          </p:cNvPr>
          <p:cNvSpPr txBox="1"/>
          <p:nvPr/>
        </p:nvSpPr>
        <p:spPr>
          <a:xfrm>
            <a:off x="8534400" y="3237882"/>
            <a:ext cx="9220200" cy="5940088"/>
          </a:xfrm>
          <a:prstGeom prst="rect">
            <a:avLst/>
          </a:prstGeom>
          <a:noFill/>
        </p:spPr>
        <p:txBody>
          <a:bodyPr wrap="square">
            <a:spAutoFit/>
          </a:bodyPr>
          <a:lstStyle/>
          <a:p>
            <a:pPr marL="514350" indent="-514350">
              <a:lnSpc>
                <a:spcPct val="150000"/>
              </a:lnSpc>
              <a:buAutoNum type="arabicPeriod"/>
            </a:pPr>
            <a:r>
              <a:rPr lang="en-US" altLang="zh-HK" sz="3200" dirty="0">
                <a:latin typeface="Nunito Sans" pitchFamily="2" charset="0"/>
              </a:rPr>
              <a:t>Under the General tab, you’ll see a field labeled File. Click the small, square-shaped button at the right end of this field to select your SQL file, such as </a:t>
            </a:r>
            <a:r>
              <a:rPr lang="en-US" altLang="zh-HK" sz="3200" dirty="0" err="1">
                <a:latin typeface="Nunito Sans" pitchFamily="2" charset="0"/>
              </a:rPr>
              <a:t>sakila-schema.sql</a:t>
            </a:r>
            <a:r>
              <a:rPr lang="en-US" altLang="zh-HK" sz="3200" dirty="0">
                <a:latin typeface="Nunito Sans" pitchFamily="2" charset="0"/>
              </a:rPr>
              <a:t>.</a:t>
            </a:r>
          </a:p>
          <a:p>
            <a:pPr marL="514350" indent="-514350">
              <a:lnSpc>
                <a:spcPct val="150000"/>
              </a:lnSpc>
              <a:buAutoNum type="arabicPeriod"/>
            </a:pPr>
            <a:endParaRPr lang="en-US" altLang="zh-HK" sz="3200" dirty="0">
              <a:latin typeface="Nunito Sans" pitchFamily="2" charset="0"/>
            </a:endParaRPr>
          </a:p>
          <a:p>
            <a:pPr marL="514350" indent="-514350">
              <a:lnSpc>
                <a:spcPct val="150000"/>
              </a:lnSpc>
              <a:buAutoNum type="arabicPeriod"/>
            </a:pPr>
            <a:r>
              <a:rPr lang="en-US" altLang="zh-HK" sz="3200" dirty="0">
                <a:latin typeface="Nunito Sans" pitchFamily="2" charset="0"/>
              </a:rPr>
              <a:t>Ensure the settings match what you see in the screenshot, especially the Encoding, which should be set to 65001 (UTF-8).</a:t>
            </a:r>
          </a:p>
        </p:txBody>
      </p:sp>
      <p:pic>
        <p:nvPicPr>
          <p:cNvPr id="11" name="Picture 10">
            <a:extLst>
              <a:ext uri="{FF2B5EF4-FFF2-40B4-BE49-F238E27FC236}">
                <a16:creationId xmlns:a16="http://schemas.microsoft.com/office/drawing/2014/main" id="{3C14D776-2C8B-AB7E-A332-41A66A6B99A9}"/>
              </a:ext>
            </a:extLst>
          </p:cNvPr>
          <p:cNvPicPr>
            <a:picLocks noChangeAspect="1"/>
          </p:cNvPicPr>
          <p:nvPr/>
        </p:nvPicPr>
        <p:blipFill>
          <a:blip r:embed="rId4"/>
          <a:stretch>
            <a:fillRect/>
          </a:stretch>
        </p:blipFill>
        <p:spPr>
          <a:xfrm>
            <a:off x="1231153" y="3690283"/>
            <a:ext cx="6942738" cy="4818931"/>
          </a:xfrm>
          <a:prstGeom prst="rect">
            <a:avLst/>
          </a:prstGeom>
        </p:spPr>
      </p:pic>
    </p:spTree>
    <p:extLst>
      <p:ext uri="{BB962C8B-B14F-4D97-AF65-F5344CB8AC3E}">
        <p14:creationId xmlns:p14="http://schemas.microsoft.com/office/powerpoint/2010/main" val="348610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7">
            <a:extLst>
              <a:ext uri="{FF2B5EF4-FFF2-40B4-BE49-F238E27FC236}">
                <a16:creationId xmlns:a16="http://schemas.microsoft.com/office/drawing/2014/main" id="{19B2BE8C-583A-C968-61F8-7B0CD0BAC47B}"/>
              </a:ext>
            </a:extLst>
          </p:cNvPr>
          <p:cNvGrpSpPr/>
          <p:nvPr/>
        </p:nvGrpSpPr>
        <p:grpSpPr>
          <a:xfrm>
            <a:off x="1028700" y="1007134"/>
            <a:ext cx="2810622" cy="462711"/>
            <a:chOff x="0" y="0"/>
            <a:chExt cx="4936702" cy="812726"/>
          </a:xfrm>
        </p:grpSpPr>
        <p:sp>
          <p:nvSpPr>
            <p:cNvPr id="19" name="Freeform 8">
              <a:extLst>
                <a:ext uri="{FF2B5EF4-FFF2-40B4-BE49-F238E27FC236}">
                  <a16:creationId xmlns:a16="http://schemas.microsoft.com/office/drawing/2014/main" id="{706684A4-6317-636B-46A6-7EE992BF0ECC}"/>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20" name="TextBox 19">
            <a:extLst>
              <a:ext uri="{FF2B5EF4-FFF2-40B4-BE49-F238E27FC236}">
                <a16:creationId xmlns:a16="http://schemas.microsoft.com/office/drawing/2014/main" id="{0E21E305-DDB2-5F9D-5BCE-40D410835CE8}"/>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DATABASE</a:t>
            </a:r>
          </a:p>
        </p:txBody>
      </p:sp>
      <p:sp>
        <p:nvSpPr>
          <p:cNvPr id="21" name="TextBox 20">
            <a:extLst>
              <a:ext uri="{FF2B5EF4-FFF2-40B4-BE49-F238E27FC236}">
                <a16:creationId xmlns:a16="http://schemas.microsoft.com/office/drawing/2014/main" id="{B365A7B7-1745-87F9-5E1B-6354545757C9}"/>
              </a:ext>
            </a:extLst>
          </p:cNvPr>
          <p:cNvSpPr txBox="1"/>
          <p:nvPr/>
        </p:nvSpPr>
        <p:spPr>
          <a:xfrm>
            <a:off x="1028699" y="1644325"/>
            <a:ext cx="16064753" cy="1015663"/>
          </a:xfrm>
          <a:prstGeom prst="rect">
            <a:avLst/>
          </a:prstGeom>
          <a:noFill/>
        </p:spPr>
        <p:txBody>
          <a:bodyPr wrap="square">
            <a:spAutoFit/>
          </a:bodyPr>
          <a:lstStyle/>
          <a:p>
            <a:r>
              <a:rPr lang="en-US" altLang="zh-HK" sz="6000" dirty="0">
                <a:latin typeface="DM Serif Display" pitchFamily="2" charset="0"/>
              </a:rPr>
              <a:t>Execute SQL File Window</a:t>
            </a:r>
            <a:endParaRPr lang="zh-HK" altLang="en-US" sz="6000" dirty="0">
              <a:latin typeface="DM Serif Display" pitchFamily="2" charset="0"/>
            </a:endParaRPr>
          </a:p>
        </p:txBody>
      </p:sp>
      <p:grpSp>
        <p:nvGrpSpPr>
          <p:cNvPr id="22" name="Group 2">
            <a:extLst>
              <a:ext uri="{FF2B5EF4-FFF2-40B4-BE49-F238E27FC236}">
                <a16:creationId xmlns:a16="http://schemas.microsoft.com/office/drawing/2014/main" id="{010487C3-B55E-36E3-F815-DE01D0879920}"/>
              </a:ext>
            </a:extLst>
          </p:cNvPr>
          <p:cNvGrpSpPr/>
          <p:nvPr/>
        </p:nvGrpSpPr>
        <p:grpSpPr>
          <a:xfrm>
            <a:off x="0" y="9539510"/>
            <a:ext cx="18288000" cy="1068264"/>
            <a:chOff x="0" y="0"/>
            <a:chExt cx="6622243" cy="672550"/>
          </a:xfrm>
        </p:grpSpPr>
        <p:sp>
          <p:nvSpPr>
            <p:cNvPr id="23" name="Freeform 3">
              <a:extLst>
                <a:ext uri="{FF2B5EF4-FFF2-40B4-BE49-F238E27FC236}">
                  <a16:creationId xmlns:a16="http://schemas.microsoft.com/office/drawing/2014/main" id="{CADDD34A-1102-F5CA-BAEC-752FC4EA96F5}"/>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3" name="Slide Number Placeholder 17">
            <a:extLst>
              <a:ext uri="{FF2B5EF4-FFF2-40B4-BE49-F238E27FC236}">
                <a16:creationId xmlns:a16="http://schemas.microsoft.com/office/drawing/2014/main" id="{8672937C-8598-1E89-E04A-22D4D84714C0}"/>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9</a:t>
            </a:fld>
            <a:endParaRPr lang="en-US" sz="2200" dirty="0">
              <a:solidFill>
                <a:schemeClr val="bg1"/>
              </a:solidFill>
              <a:latin typeface="Nunito Sans Semi-Bold" panose="02010600030101010101" charset="0"/>
            </a:endParaRPr>
          </a:p>
        </p:txBody>
      </p:sp>
      <p:grpSp>
        <p:nvGrpSpPr>
          <p:cNvPr id="4" name="Group 6">
            <a:extLst>
              <a:ext uri="{FF2B5EF4-FFF2-40B4-BE49-F238E27FC236}">
                <a16:creationId xmlns:a16="http://schemas.microsoft.com/office/drawing/2014/main" id="{228AB496-D10A-0693-48A4-3B32A2D97DAD}"/>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E4799C6B-2DC6-2CA4-BFC7-63ABFC228E8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7" name="TextBox 11">
            <a:extLst>
              <a:ext uri="{FF2B5EF4-FFF2-40B4-BE49-F238E27FC236}">
                <a16:creationId xmlns:a16="http://schemas.microsoft.com/office/drawing/2014/main" id="{4DC8ECFA-345C-5E5E-5056-49180453A81D}"/>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8" name="Freeform 8">
            <a:extLst>
              <a:ext uri="{FF2B5EF4-FFF2-40B4-BE49-F238E27FC236}">
                <a16:creationId xmlns:a16="http://schemas.microsoft.com/office/drawing/2014/main" id="{6FDCF018-ACFB-24E8-B3EF-13C5DEAA9A8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8">
            <a:extLst>
              <a:ext uri="{FF2B5EF4-FFF2-40B4-BE49-F238E27FC236}">
                <a16:creationId xmlns:a16="http://schemas.microsoft.com/office/drawing/2014/main" id="{CA96A7A8-5F3D-DBAE-5108-EC67410385D2}"/>
              </a:ext>
            </a:extLst>
          </p:cNvPr>
          <p:cNvSpPr txBox="1"/>
          <p:nvPr/>
        </p:nvSpPr>
        <p:spPr>
          <a:xfrm>
            <a:off x="6477000" y="3237882"/>
            <a:ext cx="11277600" cy="5940088"/>
          </a:xfrm>
          <a:prstGeom prst="rect">
            <a:avLst/>
          </a:prstGeom>
          <a:noFill/>
        </p:spPr>
        <p:txBody>
          <a:bodyPr wrap="square">
            <a:spAutoFit/>
          </a:bodyPr>
          <a:lstStyle/>
          <a:p>
            <a:pPr>
              <a:lnSpc>
                <a:spcPct val="150000"/>
              </a:lnSpc>
            </a:pPr>
            <a:r>
              <a:rPr lang="en-US" altLang="zh-HK" sz="3200" dirty="0">
                <a:latin typeface="Nunito Sans" pitchFamily="2" charset="0"/>
              </a:rPr>
              <a:t>Optional: Continue on Error:</a:t>
            </a:r>
          </a:p>
          <a:p>
            <a:pPr marL="514350" indent="-514350">
              <a:lnSpc>
                <a:spcPct val="150000"/>
              </a:lnSpc>
              <a:buAutoNum type="arabicPeriod"/>
            </a:pPr>
            <a:r>
              <a:rPr lang="en-US" altLang="zh-HK" sz="3200" dirty="0">
                <a:latin typeface="Nunito Sans" pitchFamily="2" charset="0"/>
              </a:rPr>
              <a:t>You can uncheck the Continue on error option to ensure the process stops if any errors occur. This way, you can correct any issues before proceeding.</a:t>
            </a:r>
          </a:p>
          <a:p>
            <a:pPr marL="514350" indent="-514350">
              <a:lnSpc>
                <a:spcPct val="150000"/>
              </a:lnSpc>
              <a:buAutoNum type="arabicPeriod"/>
            </a:pPr>
            <a:r>
              <a:rPr lang="en-US" altLang="zh-HK" sz="3200" dirty="0">
                <a:latin typeface="Nunito Sans" pitchFamily="2" charset="0"/>
              </a:rPr>
              <a:t>If you leave this option checked, the process will continue even if errors occur. You can then refer to the Message Log under the second tab to review any errors and take necessary actions.</a:t>
            </a:r>
          </a:p>
        </p:txBody>
      </p:sp>
      <p:pic>
        <p:nvPicPr>
          <p:cNvPr id="11" name="Picture 10">
            <a:extLst>
              <a:ext uri="{FF2B5EF4-FFF2-40B4-BE49-F238E27FC236}">
                <a16:creationId xmlns:a16="http://schemas.microsoft.com/office/drawing/2014/main" id="{3C14D776-2C8B-AB7E-A332-41A66A6B99A9}"/>
              </a:ext>
            </a:extLst>
          </p:cNvPr>
          <p:cNvPicPr>
            <a:picLocks noChangeAspect="1"/>
          </p:cNvPicPr>
          <p:nvPr/>
        </p:nvPicPr>
        <p:blipFill rotWithShape="1">
          <a:blip r:embed="rId4"/>
          <a:srcRect r="35486" b="27623"/>
          <a:stretch/>
        </p:blipFill>
        <p:spPr>
          <a:xfrm>
            <a:off x="1007335" y="3713143"/>
            <a:ext cx="5026290" cy="3913870"/>
          </a:xfrm>
          <a:prstGeom prst="rect">
            <a:avLst/>
          </a:prstGeom>
        </p:spPr>
      </p:pic>
    </p:spTree>
    <p:extLst>
      <p:ext uri="{BB962C8B-B14F-4D97-AF65-F5344CB8AC3E}">
        <p14:creationId xmlns:p14="http://schemas.microsoft.com/office/powerpoint/2010/main" val="365317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15429</TotalTime>
  <Words>1874</Words>
  <PresentationFormat>Custom</PresentationFormat>
  <Paragraphs>223</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Nunito Sans Semi-Bold</vt:lpstr>
      <vt:lpstr>Arial</vt:lpstr>
      <vt:lpstr>Nunito Sans</vt:lpstr>
      <vt:lpstr>Calibri</vt:lpstr>
      <vt:lpstr>DM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2024-09-22T03:55:40Z</dcterms:modified>
  <dc:identifier>DAGLXG8P97w</dc:identifier>
</cp:coreProperties>
</file>