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352" r:id="rId2"/>
    <p:sldId id="345" r:id="rId3"/>
    <p:sldId id="346" r:id="rId4"/>
    <p:sldId id="446" r:id="rId5"/>
    <p:sldId id="447" r:id="rId6"/>
    <p:sldId id="439" r:id="rId7"/>
    <p:sldId id="440" r:id="rId8"/>
    <p:sldId id="442" r:id="rId9"/>
    <p:sldId id="441" r:id="rId10"/>
    <p:sldId id="443" r:id="rId11"/>
    <p:sldId id="436" r:id="rId12"/>
    <p:sldId id="433" r:id="rId13"/>
    <p:sldId id="437" r:id="rId14"/>
    <p:sldId id="434" r:id="rId15"/>
    <p:sldId id="435" r:id="rId16"/>
    <p:sldId id="438" r:id="rId17"/>
    <p:sldId id="445" r:id="rId18"/>
    <p:sldId id="444" r:id="rId19"/>
    <p:sldId id="428" r:id="rId20"/>
    <p:sldId id="429" r:id="rId21"/>
    <p:sldId id="431" r:id="rId22"/>
    <p:sldId id="430" r:id="rId23"/>
    <p:sldId id="432" r:id="rId24"/>
    <p:sldId id="449" r:id="rId25"/>
    <p:sldId id="448" r:id="rId26"/>
    <p:sldId id="351" r:id="rId27"/>
  </p:sldIdLst>
  <p:sldSz cx="18288000" cy="10287000"/>
  <p:notesSz cx="6858000" cy="9144000"/>
  <p:embeddedFontLst>
    <p:embeddedFont>
      <p:font typeface="DM Serif Display" pitchFamily="2" charset="0"/>
      <p:regular r:id="rId29"/>
      <p:italic r:id="rId30"/>
    </p:embeddedFont>
    <p:embeddedFont>
      <p:font typeface="Nunito Sans" pitchFamily="2" charset="0"/>
      <p:regular r:id="rId31"/>
      <p:bold r:id="rId32"/>
      <p:italic r:id="rId33"/>
      <p:boldItalic r:id="rId34"/>
    </p:embeddedFont>
    <p:embeddedFont>
      <p:font typeface="Nunito Sans Semi-Bold" panose="02010600030101010101" charset="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2" autoAdjust="0"/>
    <p:restoredTop sz="94404" autoAdjust="0"/>
  </p:normalViewPr>
  <p:slideViewPr>
    <p:cSldViewPr>
      <p:cViewPr varScale="1">
        <p:scale>
          <a:sx n="44" d="100"/>
          <a:sy n="44" d="100"/>
        </p:scale>
        <p:origin x="1032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B9EE8-A913-4EB5-9E21-A8AA9C9B589D}" type="datetimeFigureOut">
              <a:rPr lang="zh-HK" altLang="en-US" smtClean="0"/>
              <a:t>22/9/2024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CC238-5823-43C1-BD7F-0B0E605BE29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06092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CC238-5823-43C1-BD7F-0B0E605BE292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91500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CC238-5823-43C1-BD7F-0B0E605BE292}" type="slidenum">
              <a:rPr lang="zh-HK" altLang="en-US" smtClean="0"/>
              <a:t>19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8978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hyperlink" Target="https://www.navicat.com/manual/online_manual/en/navicat_16/win_manual/#/data_generate_number_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ADFA9F4E-3330-41C3-8DD8-B95D8FBCC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3"/>
          <p:cNvGrpSpPr/>
          <p:nvPr/>
        </p:nvGrpSpPr>
        <p:grpSpPr>
          <a:xfrm>
            <a:off x="1028700" y="8795589"/>
            <a:ext cx="6972299" cy="462711"/>
            <a:chOff x="0" y="0"/>
            <a:chExt cx="9289071" cy="81272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289072" cy="812726"/>
            </a:xfrm>
            <a:custGeom>
              <a:avLst/>
              <a:gdLst/>
              <a:ahLst/>
              <a:cxnLst/>
              <a:rect l="l" t="t" r="r" b="b"/>
              <a:pathLst>
                <a:path w="9289072" h="812726">
                  <a:moveTo>
                    <a:pt x="9164611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164611" y="0"/>
                  </a:lnTo>
                  <a:cubicBezTo>
                    <a:pt x="9233191" y="0"/>
                    <a:pt x="9289072" y="55880"/>
                    <a:pt x="9289072" y="124460"/>
                  </a:cubicBezTo>
                  <a:lnTo>
                    <a:pt x="9289072" y="688266"/>
                  </a:lnTo>
                  <a:cubicBezTo>
                    <a:pt x="9289072" y="756846"/>
                    <a:pt x="9233191" y="812726"/>
                    <a:pt x="9164611" y="812726"/>
                  </a:cubicBezTo>
                  <a:close/>
                </a:path>
              </a:pathLst>
            </a:custGeom>
            <a:solidFill>
              <a:srgbClr val="C15841"/>
            </a:solidFill>
          </p:spPr>
        </p:sp>
      </p:grpSp>
      <p:sp>
        <p:nvSpPr>
          <p:cNvPr id="8" name="AutoShape 8"/>
          <p:cNvSpPr/>
          <p:nvPr/>
        </p:nvSpPr>
        <p:spPr>
          <a:xfrm rot="-5400000">
            <a:off x="-960437" y="6420641"/>
            <a:ext cx="4054474" cy="0"/>
          </a:xfrm>
          <a:prstGeom prst="line">
            <a:avLst/>
          </a:prstGeom>
          <a:ln w="76200" cap="flat">
            <a:solidFill>
              <a:srgbClr val="C1584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Freeform 9"/>
          <p:cNvSpPr/>
          <p:nvPr/>
        </p:nvSpPr>
        <p:spPr>
          <a:xfrm>
            <a:off x="13486695" y="249599"/>
            <a:ext cx="4570506" cy="1261460"/>
          </a:xfrm>
          <a:custGeom>
            <a:avLst/>
            <a:gdLst/>
            <a:ahLst/>
            <a:cxnLst/>
            <a:rect l="l" t="t" r="r" b="b"/>
            <a:pathLst>
              <a:path w="4570506" h="1261460">
                <a:moveTo>
                  <a:pt x="0" y="0"/>
                </a:moveTo>
                <a:lnTo>
                  <a:pt x="4570506" y="0"/>
                </a:lnTo>
                <a:lnTo>
                  <a:pt x="4570506" y="1261460"/>
                </a:lnTo>
                <a:lnTo>
                  <a:pt x="0" y="12614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405156" y="4622004"/>
            <a:ext cx="11548841" cy="39026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999"/>
              </a:lnSpc>
            </a:pPr>
            <a:r>
              <a:rPr lang="en-US" sz="9999" dirty="0">
                <a:solidFill>
                  <a:schemeClr val="bg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Import, Export, and transfer data with </a:t>
            </a:r>
            <a:r>
              <a:rPr lang="en-US" sz="9999" dirty="0" err="1">
                <a:solidFill>
                  <a:schemeClr val="bg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Navicat</a:t>
            </a:r>
            <a:endParaRPr lang="en-US" sz="9999" dirty="0">
              <a:solidFill>
                <a:schemeClr val="bg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00" y="8872639"/>
            <a:ext cx="6972300" cy="3000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 err="1">
                <a:solidFill>
                  <a:srgbClr val="FFF9F4"/>
                </a:solidFill>
                <a:latin typeface="Nunito Sans"/>
                <a:ea typeface="Nunito Sans"/>
                <a:cs typeface="Nunito Sans"/>
                <a:sym typeface="Nunito Sans"/>
              </a:rPr>
              <a:t>Navicat</a:t>
            </a:r>
            <a:r>
              <a:rPr lang="en-US" sz="1800" spc="179" dirty="0">
                <a:solidFill>
                  <a:srgbClr val="FFF9F4"/>
                </a:solidFill>
                <a:latin typeface="Nunito Sans"/>
                <a:ea typeface="Nunito Sans"/>
                <a:cs typeface="Nunito Sans"/>
                <a:sym typeface="Nunito Sans"/>
              </a:rPr>
              <a:t> Certified Database Administrator - Associate </a:t>
            </a:r>
          </a:p>
        </p:txBody>
      </p:sp>
    </p:spTree>
    <p:extLst>
      <p:ext uri="{BB962C8B-B14F-4D97-AF65-F5344CB8AC3E}">
        <p14:creationId xmlns:p14="http://schemas.microsoft.com/office/powerpoint/2010/main" val="237726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19B2BE8C-583A-C968-61F8-7B0CD0BAC47B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06684A4-6317-636B-46A6-7EE992BF0ECC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E21E305-DDB2-5F9D-5BCE-40D410835CE8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altLang="zh-HK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DATA GENERATION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5A7B7-1745-87F9-5E1B-6354545757C9}"/>
              </a:ext>
            </a:extLst>
          </p:cNvPr>
          <p:cNvSpPr txBox="1"/>
          <p:nvPr/>
        </p:nvSpPr>
        <p:spPr>
          <a:xfrm>
            <a:off x="1028700" y="1644325"/>
            <a:ext cx="167259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>
                <a:latin typeface="DM Serif Display" pitchFamily="2" charset="0"/>
              </a:rPr>
              <a:t>Mock Data Preview</a:t>
            </a: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010487C3-B55E-36E3-F815-DE01D0879920}"/>
              </a:ext>
            </a:extLst>
          </p:cNvPr>
          <p:cNvGrpSpPr/>
          <p:nvPr/>
        </p:nvGrpSpPr>
        <p:grpSpPr>
          <a:xfrm>
            <a:off x="0" y="9539510"/>
            <a:ext cx="18288000" cy="1068264"/>
            <a:chOff x="0" y="0"/>
            <a:chExt cx="6622243" cy="67255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ADDD34A-1102-F5CA-BAEC-752FC4EA96F5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3" name="Slide Number Placeholder 17">
            <a:extLst>
              <a:ext uri="{FF2B5EF4-FFF2-40B4-BE49-F238E27FC236}">
                <a16:creationId xmlns:a16="http://schemas.microsoft.com/office/drawing/2014/main" id="{8672937C-8598-1E89-E04A-22D4D84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10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228AB496-D10A-0693-48A4-3B32A2D97DAD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4799C6B-2DC6-2CA4-BFC7-63ABFC228E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4DC8ECFA-345C-5E5E-5056-49180453A81D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DCF018-ACFB-24E8-B3EF-13C5DEAA9A8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D609F3-2EFB-6971-E82E-3620F4E44D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171"/>
          <a:stretch/>
        </p:blipFill>
        <p:spPr>
          <a:xfrm>
            <a:off x="11811000" y="1825069"/>
            <a:ext cx="5438140" cy="72510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CD049E3-4D7C-122A-9693-38EAEEACD90E}"/>
              </a:ext>
            </a:extLst>
          </p:cNvPr>
          <p:cNvSpPr txBox="1"/>
          <p:nvPr/>
        </p:nvSpPr>
        <p:spPr>
          <a:xfrm>
            <a:off x="1086809" y="3435340"/>
            <a:ext cx="931703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3600" dirty="0">
                <a:latin typeface="Nunito Sans" pitchFamily="2" charset="0"/>
              </a:rPr>
              <a:t>Show us a preview of what the generated data will look like for each table that we selected.</a:t>
            </a:r>
          </a:p>
          <a:p>
            <a:endParaRPr lang="en-US" altLang="zh-HK" sz="3600" dirty="0">
              <a:latin typeface="Nunito Sans" pitchFamily="2" charset="0"/>
            </a:endParaRPr>
          </a:p>
          <a:p>
            <a:r>
              <a:rPr lang="en-US" altLang="zh-HK" sz="3600" dirty="0">
                <a:latin typeface="Nunito Sans" pitchFamily="2" charset="0"/>
              </a:rPr>
              <a:t>We can manually change values or Regenerate all data for a table.</a:t>
            </a:r>
          </a:p>
          <a:p>
            <a:endParaRPr lang="en-US" altLang="zh-HK" sz="3600" dirty="0">
              <a:latin typeface="Nunito Sans" pitchFamily="2" charset="0"/>
            </a:endParaRPr>
          </a:p>
          <a:p>
            <a:r>
              <a:rPr lang="en-US" altLang="zh-HK" sz="3600" dirty="0">
                <a:latin typeface="Nunito Sans" pitchFamily="2" charset="0"/>
              </a:rPr>
              <a:t>Once we're satisfied with the data we can generate it by clicking the Start button.</a:t>
            </a:r>
            <a:endParaRPr lang="zh-HK" altLang="en-US" sz="3600" dirty="0"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800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0D7C129-B51F-F98F-F67D-9948AB0477B6}"/>
              </a:ext>
            </a:extLst>
          </p:cNvPr>
          <p:cNvGrpSpPr/>
          <p:nvPr/>
        </p:nvGrpSpPr>
        <p:grpSpPr>
          <a:xfrm>
            <a:off x="0" y="5905438"/>
            <a:ext cx="18288000" cy="6727046"/>
            <a:chOff x="0" y="0"/>
            <a:chExt cx="6622243" cy="2435922"/>
          </a:xfrm>
          <a:solidFill>
            <a:schemeClr val="accent5"/>
          </a:solidFill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9F386782-A44E-6892-9201-47B93BB64033}"/>
                </a:ext>
              </a:extLst>
            </p:cNvPr>
            <p:cNvSpPr/>
            <p:nvPr/>
          </p:nvSpPr>
          <p:spPr>
            <a:xfrm>
              <a:off x="0" y="0"/>
              <a:ext cx="6622244" cy="2435922"/>
            </a:xfrm>
            <a:custGeom>
              <a:avLst/>
              <a:gdLst/>
              <a:ahLst/>
              <a:cxnLst/>
              <a:rect l="l" t="t" r="r" b="b"/>
              <a:pathLst>
                <a:path w="6622244" h="2435922">
                  <a:moveTo>
                    <a:pt x="6497783" y="2435922"/>
                  </a:moveTo>
                  <a:lnTo>
                    <a:pt x="124460" y="2435922"/>
                  </a:lnTo>
                  <a:cubicBezTo>
                    <a:pt x="55880" y="2435922"/>
                    <a:pt x="0" y="2380042"/>
                    <a:pt x="0" y="231146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2311462"/>
                  </a:lnTo>
                  <a:cubicBezTo>
                    <a:pt x="6622244" y="2380042"/>
                    <a:pt x="6566364" y="2435922"/>
                    <a:pt x="6497784" y="2435922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" name="Group 2"/>
          <p:cNvGrpSpPr/>
          <p:nvPr/>
        </p:nvGrpSpPr>
        <p:grpSpPr>
          <a:xfrm>
            <a:off x="0" y="-282272"/>
            <a:ext cx="18288000" cy="6727046"/>
            <a:chOff x="0" y="0"/>
            <a:chExt cx="6622243" cy="24359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22244" cy="2435922"/>
            </a:xfrm>
            <a:custGeom>
              <a:avLst/>
              <a:gdLst/>
              <a:ahLst/>
              <a:cxnLst/>
              <a:rect l="l" t="t" r="r" b="b"/>
              <a:pathLst>
                <a:path w="6622244" h="2435922">
                  <a:moveTo>
                    <a:pt x="6497783" y="2435922"/>
                  </a:moveTo>
                  <a:lnTo>
                    <a:pt x="124460" y="2435922"/>
                  </a:lnTo>
                  <a:cubicBezTo>
                    <a:pt x="55880" y="2435922"/>
                    <a:pt x="0" y="2380042"/>
                    <a:pt x="0" y="231146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2311462"/>
                  </a:lnTo>
                  <a:cubicBezTo>
                    <a:pt x="6622244" y="2380042"/>
                    <a:pt x="6566364" y="2435922"/>
                    <a:pt x="6497784" y="2435922"/>
                  </a:cubicBezTo>
                  <a:close/>
                </a:path>
              </a:pathLst>
            </a:custGeom>
            <a:solidFill>
              <a:srgbClr val="E9EFE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571500"/>
            <a:ext cx="354105" cy="354105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F8665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086809" y="629609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730951" y="4717386"/>
            <a:ext cx="15586457" cy="4021461"/>
            <a:chOff x="0" y="0"/>
            <a:chExt cx="5300834" cy="349679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00834" cy="3496797"/>
            </a:xfrm>
            <a:custGeom>
              <a:avLst/>
              <a:gdLst/>
              <a:ahLst/>
              <a:cxnLst/>
              <a:rect l="l" t="t" r="r" b="b"/>
              <a:pathLst>
                <a:path w="5300834" h="3496797">
                  <a:moveTo>
                    <a:pt x="5176374" y="3496796"/>
                  </a:moveTo>
                  <a:lnTo>
                    <a:pt x="124460" y="3496796"/>
                  </a:lnTo>
                  <a:cubicBezTo>
                    <a:pt x="55880" y="3496796"/>
                    <a:pt x="0" y="3440916"/>
                    <a:pt x="0" y="337233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176374" y="0"/>
                  </a:lnTo>
                  <a:cubicBezTo>
                    <a:pt x="5244953" y="0"/>
                    <a:pt x="5300834" y="55880"/>
                    <a:pt x="5300834" y="124460"/>
                  </a:cubicBezTo>
                  <a:lnTo>
                    <a:pt x="5300834" y="3372336"/>
                  </a:lnTo>
                  <a:cubicBezTo>
                    <a:pt x="5300834" y="3440916"/>
                    <a:pt x="5244953" y="3496797"/>
                    <a:pt x="5176374" y="3496797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514485" y="671330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DF8665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DF8665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DF8665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grpSp>
        <p:nvGrpSpPr>
          <p:cNvPr id="19" name="Group 7">
            <a:extLst>
              <a:ext uri="{FF2B5EF4-FFF2-40B4-BE49-F238E27FC236}">
                <a16:creationId xmlns:a16="http://schemas.microsoft.com/office/drawing/2014/main" id="{CF4D77CD-BC5C-37DF-82A6-DEBD70BD72B7}"/>
              </a:ext>
            </a:extLst>
          </p:cNvPr>
          <p:cNvGrpSpPr/>
          <p:nvPr/>
        </p:nvGrpSpPr>
        <p:grpSpPr>
          <a:xfrm>
            <a:off x="1086807" y="1258682"/>
            <a:ext cx="2810622" cy="462711"/>
            <a:chOff x="0" y="0"/>
            <a:chExt cx="4936702" cy="812726"/>
          </a:xfrm>
        </p:grpSpPr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54D75CA2-81E1-1D9E-6B93-84596D080DF3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D466D51-ED88-AB38-E5E6-4C7F053AC0EA}"/>
              </a:ext>
            </a:extLst>
          </p:cNvPr>
          <p:cNvSpPr txBox="1"/>
          <p:nvPr/>
        </p:nvSpPr>
        <p:spPr>
          <a:xfrm>
            <a:off x="1086807" y="1335733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BACKUP &amp; RESTORE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CBEA49-D614-C53C-9D37-E0E4C0F5DE22}"/>
              </a:ext>
            </a:extLst>
          </p:cNvPr>
          <p:cNvSpPr txBox="1"/>
          <p:nvPr/>
        </p:nvSpPr>
        <p:spPr>
          <a:xfrm>
            <a:off x="1205752" y="2011801"/>
            <a:ext cx="157968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4800" dirty="0">
                <a:latin typeface="DM Serif Display" pitchFamily="2" charset="0"/>
              </a:rPr>
              <a:t>Backup and Restore</a:t>
            </a:r>
            <a:endParaRPr lang="zh-HK" altLang="en-US" sz="4800" dirty="0">
              <a:latin typeface="DM Serif Display" pitchFamily="2" charset="0"/>
            </a:endParaRPr>
          </a:p>
        </p:txBody>
      </p:sp>
      <p:sp>
        <p:nvSpPr>
          <p:cNvPr id="25" name="Slide Number Placeholder 7">
            <a:extLst>
              <a:ext uri="{FF2B5EF4-FFF2-40B4-BE49-F238E27FC236}">
                <a16:creationId xmlns:a16="http://schemas.microsoft.com/office/drawing/2014/main" id="{14D6ADCA-592D-560D-3654-E717F631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83808" y="5715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latin typeface="Nunito Sans Semi-Bold" panose="02010600030101010101" charset="0"/>
              </a:rPr>
              <a:pPr/>
              <a:t>11</a:t>
            </a:fld>
            <a:endParaRPr lang="en-US" sz="2200" dirty="0">
              <a:latin typeface="Nunito Sans Semi-Bold" panose="02010600030101010101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2A66D7-3E7E-ECD3-1D24-096C587C53A6}"/>
              </a:ext>
            </a:extLst>
          </p:cNvPr>
          <p:cNvSpPr txBox="1"/>
          <p:nvPr/>
        </p:nvSpPr>
        <p:spPr>
          <a:xfrm>
            <a:off x="2045753" y="4809711"/>
            <a:ext cx="14956849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HK" sz="3200" dirty="0">
                <a:latin typeface="Nunito Sans" pitchFamily="2" charset="0"/>
              </a:rPr>
              <a:t>Backing up and restoring your database in </a:t>
            </a:r>
            <a:r>
              <a:rPr lang="en-US" altLang="zh-HK" sz="3200" dirty="0" err="1">
                <a:latin typeface="Nunito Sans" pitchFamily="2" charset="0"/>
              </a:rPr>
              <a:t>Navicat</a:t>
            </a:r>
            <a:r>
              <a:rPr lang="en-US" altLang="zh-HK" sz="3200" dirty="0">
                <a:latin typeface="Nunito Sans" pitchFamily="2" charset="0"/>
              </a:rPr>
              <a:t> is indeed crucial to prevent data loss due to unexpected events like hardware failures or user errors.</a:t>
            </a:r>
          </a:p>
          <a:p>
            <a:pPr>
              <a:lnSpc>
                <a:spcPct val="150000"/>
              </a:lnSpc>
            </a:pPr>
            <a:endParaRPr lang="en-US" altLang="zh-HK" sz="3200" dirty="0">
              <a:latin typeface="Nunito Sans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zh-HK" sz="3200" dirty="0" err="1">
                <a:latin typeface="Nunito Sans" pitchFamily="2" charset="0"/>
              </a:rPr>
              <a:t>Navicat</a:t>
            </a:r>
            <a:r>
              <a:rPr lang="en-US" altLang="zh-HK" sz="3200" dirty="0">
                <a:latin typeface="Nunito Sans" pitchFamily="2" charset="0"/>
              </a:rPr>
              <a:t> lets you back up all Tables (and their records), Views, Functions, and Events of your database for restoring later.</a:t>
            </a:r>
          </a:p>
        </p:txBody>
      </p:sp>
    </p:spTree>
    <p:extLst>
      <p:ext uri="{BB962C8B-B14F-4D97-AF65-F5344CB8AC3E}">
        <p14:creationId xmlns:p14="http://schemas.microsoft.com/office/powerpoint/2010/main" val="4282713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19B2BE8C-583A-C968-61F8-7B0CD0BAC47B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06684A4-6317-636B-46A6-7EE992BF0ECC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E21E305-DDB2-5F9D-5BCE-40D410835CE8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altLang="zh-HK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BACKUP</a:t>
            </a:r>
            <a:endParaRPr lang="en-US" altLang="zh-HK" sz="1800" spc="179" dirty="0">
              <a:solidFill>
                <a:srgbClr val="F8F4F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5A7B7-1745-87F9-5E1B-6354545757C9}"/>
              </a:ext>
            </a:extLst>
          </p:cNvPr>
          <p:cNvSpPr txBox="1"/>
          <p:nvPr/>
        </p:nvSpPr>
        <p:spPr>
          <a:xfrm>
            <a:off x="1028700" y="1644325"/>
            <a:ext cx="167259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>
                <a:latin typeface="DM Serif Display" pitchFamily="2" charset="0"/>
              </a:rPr>
              <a:t>Backup entry database</a:t>
            </a: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010487C3-B55E-36E3-F815-DE01D0879920}"/>
              </a:ext>
            </a:extLst>
          </p:cNvPr>
          <p:cNvGrpSpPr/>
          <p:nvPr/>
        </p:nvGrpSpPr>
        <p:grpSpPr>
          <a:xfrm>
            <a:off x="0" y="9539510"/>
            <a:ext cx="18288000" cy="1068264"/>
            <a:chOff x="0" y="0"/>
            <a:chExt cx="6622243" cy="67255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ADDD34A-1102-F5CA-BAEC-752FC4EA96F5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3" name="Slide Number Placeholder 17">
            <a:extLst>
              <a:ext uri="{FF2B5EF4-FFF2-40B4-BE49-F238E27FC236}">
                <a16:creationId xmlns:a16="http://schemas.microsoft.com/office/drawing/2014/main" id="{8672937C-8598-1E89-E04A-22D4D84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12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228AB496-D10A-0693-48A4-3B32A2D97DAD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4799C6B-2DC6-2CA4-BFC7-63ABFC228E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4DC8ECFA-345C-5E5E-5056-49180453A81D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DCF018-ACFB-24E8-B3EF-13C5DEAA9A8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B2C9B5-1D18-D825-0015-209F6ADC28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2369" y="2834393"/>
            <a:ext cx="7340797" cy="64606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367EC0-81AA-F3F8-49D0-EDA44FBEA537}"/>
              </a:ext>
            </a:extLst>
          </p:cNvPr>
          <p:cNvSpPr txBox="1"/>
          <p:nvPr/>
        </p:nvSpPr>
        <p:spPr>
          <a:xfrm>
            <a:off x="8763000" y="2920046"/>
            <a:ext cx="89916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zh-HK" sz="3200" dirty="0">
                <a:latin typeface="Nunito Sans" pitchFamily="2" charset="0"/>
              </a:rPr>
              <a:t>Click the Backup button on the object pane toolbar</a:t>
            </a:r>
          </a:p>
          <a:p>
            <a:pPr marL="514350" indent="-514350">
              <a:buAutoNum type="arabicPeriod"/>
            </a:pPr>
            <a:r>
              <a:rPr lang="en-US" altLang="zh-HK" sz="3200" dirty="0">
                <a:latin typeface="Nunito Sans" pitchFamily="2" charset="0"/>
              </a:rPr>
              <a:t>Click ‘New Backup ’ button to create a new backup</a:t>
            </a:r>
          </a:p>
          <a:p>
            <a:pPr marL="514350" indent="-514350">
              <a:buAutoNum type="arabicPeriod"/>
            </a:pPr>
            <a:endParaRPr lang="en-US" altLang="zh-HK" sz="3200" dirty="0">
              <a:latin typeface="Nunito Sans" pitchFamily="2" charset="0"/>
            </a:endParaRPr>
          </a:p>
          <a:p>
            <a:r>
              <a:rPr lang="en-US" altLang="zh-HK" sz="3200" dirty="0">
                <a:latin typeface="Nunito Sans" pitchFamily="2" charset="0"/>
              </a:rPr>
              <a:t>In the backup properties window, you can make your own comment for the backup file in this general tab.</a:t>
            </a:r>
            <a:endParaRPr lang="zh-HK" altLang="en-US" sz="3200" dirty="0"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008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19B2BE8C-583A-C968-61F8-7B0CD0BAC47B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06684A4-6317-636B-46A6-7EE992BF0ECC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E21E305-DDB2-5F9D-5BCE-40D410835CE8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altLang="zh-HK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BACKUP</a:t>
            </a:r>
            <a:endParaRPr lang="en-US" altLang="zh-HK" sz="1800" spc="179" dirty="0">
              <a:solidFill>
                <a:srgbClr val="F8F4F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5A7B7-1745-87F9-5E1B-6354545757C9}"/>
              </a:ext>
            </a:extLst>
          </p:cNvPr>
          <p:cNvSpPr txBox="1"/>
          <p:nvPr/>
        </p:nvSpPr>
        <p:spPr>
          <a:xfrm>
            <a:off x="1028700" y="1644325"/>
            <a:ext cx="167259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>
                <a:latin typeface="DM Serif Display" pitchFamily="2" charset="0"/>
              </a:rPr>
              <a:t>Backup entry database</a:t>
            </a: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010487C3-B55E-36E3-F815-DE01D0879920}"/>
              </a:ext>
            </a:extLst>
          </p:cNvPr>
          <p:cNvGrpSpPr/>
          <p:nvPr/>
        </p:nvGrpSpPr>
        <p:grpSpPr>
          <a:xfrm>
            <a:off x="0" y="9539510"/>
            <a:ext cx="18288000" cy="1068264"/>
            <a:chOff x="0" y="0"/>
            <a:chExt cx="6622243" cy="67255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ADDD34A-1102-F5CA-BAEC-752FC4EA96F5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3" name="Slide Number Placeholder 17">
            <a:extLst>
              <a:ext uri="{FF2B5EF4-FFF2-40B4-BE49-F238E27FC236}">
                <a16:creationId xmlns:a16="http://schemas.microsoft.com/office/drawing/2014/main" id="{8672937C-8598-1E89-E04A-22D4D84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13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228AB496-D10A-0693-48A4-3B32A2D97DAD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4799C6B-2DC6-2CA4-BFC7-63ABFC228E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4DC8ECFA-345C-5E5E-5056-49180453A81D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DCF018-ACFB-24E8-B3EF-13C5DEAA9A8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DBA7E-80BA-3542-6BC0-FF7467DEB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209" y="2966845"/>
            <a:ext cx="9520484" cy="62658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0D4CCC-12B1-AA2A-B1D4-46BE5358CD17}"/>
              </a:ext>
            </a:extLst>
          </p:cNvPr>
          <p:cNvSpPr txBox="1"/>
          <p:nvPr/>
        </p:nvSpPr>
        <p:spPr>
          <a:xfrm>
            <a:off x="11353800" y="5107946"/>
            <a:ext cx="60579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4000" dirty="0">
                <a:latin typeface="Nunito Sans" pitchFamily="2" charset="0"/>
              </a:rPr>
              <a:t>Select Objects to backup</a:t>
            </a:r>
            <a:endParaRPr lang="zh-HK" altLang="en-US" sz="4000" dirty="0"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09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19B2BE8C-583A-C968-61F8-7B0CD0BAC47B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06684A4-6317-636B-46A6-7EE992BF0ECC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E21E305-DDB2-5F9D-5BCE-40D410835CE8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altLang="zh-HK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BACKUP</a:t>
            </a:r>
            <a:endParaRPr lang="en-US" altLang="zh-HK" sz="1800" spc="179" dirty="0">
              <a:solidFill>
                <a:srgbClr val="F8F4F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5A7B7-1745-87F9-5E1B-6354545757C9}"/>
              </a:ext>
            </a:extLst>
          </p:cNvPr>
          <p:cNvSpPr txBox="1"/>
          <p:nvPr/>
        </p:nvSpPr>
        <p:spPr>
          <a:xfrm>
            <a:off x="1028700" y="1644325"/>
            <a:ext cx="167259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>
                <a:latin typeface="DM Serif Display" pitchFamily="2" charset="0"/>
              </a:rPr>
              <a:t>Backup entry database</a:t>
            </a: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010487C3-B55E-36E3-F815-DE01D0879920}"/>
              </a:ext>
            </a:extLst>
          </p:cNvPr>
          <p:cNvGrpSpPr/>
          <p:nvPr/>
        </p:nvGrpSpPr>
        <p:grpSpPr>
          <a:xfrm>
            <a:off x="0" y="9539510"/>
            <a:ext cx="18288000" cy="1068264"/>
            <a:chOff x="0" y="0"/>
            <a:chExt cx="6622243" cy="67255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ADDD34A-1102-F5CA-BAEC-752FC4EA96F5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3" name="Slide Number Placeholder 17">
            <a:extLst>
              <a:ext uri="{FF2B5EF4-FFF2-40B4-BE49-F238E27FC236}">
                <a16:creationId xmlns:a16="http://schemas.microsoft.com/office/drawing/2014/main" id="{8672937C-8598-1E89-E04A-22D4D84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14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228AB496-D10A-0693-48A4-3B32A2D97DAD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4799C6B-2DC6-2CA4-BFC7-63ABFC228E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4DC8ECFA-345C-5E5E-5056-49180453A81D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DCF018-ACFB-24E8-B3EF-13C5DEAA9A8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B2C9B5-1D18-D825-0015-209F6ADC28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2369" y="4370701"/>
            <a:ext cx="7340797" cy="33880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8328A6-C6A9-E9EA-006F-57A6D367D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5600" y="2969585"/>
            <a:ext cx="6067425" cy="56959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7073A2-8E6E-D1A4-CC7F-3EA6979EFDFB}"/>
              </a:ext>
            </a:extLst>
          </p:cNvPr>
          <p:cNvSpPr txBox="1"/>
          <p:nvPr/>
        </p:nvSpPr>
        <p:spPr>
          <a:xfrm>
            <a:off x="1179307" y="3161401"/>
            <a:ext cx="60579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4000" dirty="0">
                <a:latin typeface="Nunito Sans" pitchFamily="2" charset="0"/>
              </a:rPr>
              <a:t>Advanced setting</a:t>
            </a:r>
            <a:endParaRPr lang="zh-HK" altLang="en-US" sz="4000" dirty="0"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803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19B2BE8C-583A-C968-61F8-7B0CD0BAC47B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06684A4-6317-636B-46A6-7EE992BF0ECC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E21E305-DDB2-5F9D-5BCE-40D410835CE8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BACKUP</a:t>
            </a:r>
            <a:endParaRPr lang="en-US" sz="1800" spc="179" dirty="0">
              <a:solidFill>
                <a:srgbClr val="F8F4F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5A7B7-1745-87F9-5E1B-6354545757C9}"/>
              </a:ext>
            </a:extLst>
          </p:cNvPr>
          <p:cNvSpPr txBox="1"/>
          <p:nvPr/>
        </p:nvSpPr>
        <p:spPr>
          <a:xfrm>
            <a:off x="1028700" y="1644325"/>
            <a:ext cx="167259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>
                <a:latin typeface="DM Serif Display" pitchFamily="2" charset="0"/>
              </a:rPr>
              <a:t>Manage Backup Files</a:t>
            </a: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010487C3-B55E-36E3-F815-DE01D0879920}"/>
              </a:ext>
            </a:extLst>
          </p:cNvPr>
          <p:cNvGrpSpPr/>
          <p:nvPr/>
        </p:nvGrpSpPr>
        <p:grpSpPr>
          <a:xfrm>
            <a:off x="0" y="9539510"/>
            <a:ext cx="18288000" cy="1068264"/>
            <a:chOff x="0" y="0"/>
            <a:chExt cx="6622243" cy="67255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ADDD34A-1102-F5CA-BAEC-752FC4EA96F5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3" name="Slide Number Placeholder 17">
            <a:extLst>
              <a:ext uri="{FF2B5EF4-FFF2-40B4-BE49-F238E27FC236}">
                <a16:creationId xmlns:a16="http://schemas.microsoft.com/office/drawing/2014/main" id="{8672937C-8598-1E89-E04A-22D4D84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15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228AB496-D10A-0693-48A4-3B32A2D97DAD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4799C6B-2DC6-2CA4-BFC7-63ABFC228E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4DC8ECFA-345C-5E5E-5056-49180453A81D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DCF018-ACFB-24E8-B3EF-13C5DEAA9A8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B2C9B5-1D18-D825-0015-209F6ADC28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4547" y="3142118"/>
            <a:ext cx="8634189" cy="57606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C324A1-BABF-DD30-2EC9-E22408F9A7AF}"/>
              </a:ext>
            </a:extLst>
          </p:cNvPr>
          <p:cNvSpPr txBox="1"/>
          <p:nvPr/>
        </p:nvSpPr>
        <p:spPr>
          <a:xfrm>
            <a:off x="10287000" y="3142118"/>
            <a:ext cx="7467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HK" sz="3200" b="1" dirty="0">
                <a:latin typeface="Nunito Sans" pitchFamily="2" charset="0"/>
              </a:rPr>
              <a:t>To delete a Backup</a:t>
            </a:r>
            <a:r>
              <a:rPr lang="en-US" altLang="zh-HK" sz="3200" dirty="0">
                <a:latin typeface="Nunito Sans" pitchFamily="2" charset="0"/>
              </a:rPr>
              <a:t>, right-click on the unwanted backup and select Delete Backup.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BFAD90-6A0F-D112-0499-CECC59671F1F}"/>
              </a:ext>
            </a:extLst>
          </p:cNvPr>
          <p:cNvSpPr txBox="1"/>
          <p:nvPr/>
        </p:nvSpPr>
        <p:spPr>
          <a:xfrm>
            <a:off x="10287000" y="7333146"/>
            <a:ext cx="7467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HK" sz="3200" dirty="0">
                <a:latin typeface="Nunito Sans" pitchFamily="2" charset="0"/>
              </a:rPr>
              <a:t>Backups are saved as single files in a hierarchy of subfolders under My Documents by default.</a:t>
            </a:r>
            <a:endParaRPr lang="zh-HK" altLang="en-US" sz="3200" dirty="0">
              <a:latin typeface="Nunito Sans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430FCB-3F3B-6C35-8504-1B690E80EEF9}"/>
              </a:ext>
            </a:extLst>
          </p:cNvPr>
          <p:cNvSpPr txBox="1"/>
          <p:nvPr/>
        </p:nvSpPr>
        <p:spPr>
          <a:xfrm>
            <a:off x="10297160" y="5483853"/>
            <a:ext cx="74676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HK" sz="3200" dirty="0">
                <a:latin typeface="Nunito Sans" pitchFamily="2" charset="0"/>
              </a:rPr>
              <a:t>Extract SQL scripts from a backup file, by selecting the Extract SQL </a:t>
            </a:r>
            <a:endParaRPr lang="zh-HK" altLang="en-US" sz="3200" dirty="0"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701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19B2BE8C-583A-C968-61F8-7B0CD0BAC47B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06684A4-6317-636B-46A6-7EE992BF0ECC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E21E305-DDB2-5F9D-5BCE-40D410835CE8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RESTORE</a:t>
            </a:r>
            <a:endParaRPr lang="en-US" sz="1800" spc="179" dirty="0">
              <a:solidFill>
                <a:srgbClr val="F8F4F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5A7B7-1745-87F9-5E1B-6354545757C9}"/>
              </a:ext>
            </a:extLst>
          </p:cNvPr>
          <p:cNvSpPr txBox="1"/>
          <p:nvPr/>
        </p:nvSpPr>
        <p:spPr>
          <a:xfrm>
            <a:off x="1028700" y="1644325"/>
            <a:ext cx="167259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>
                <a:latin typeface="DM Serif Display" pitchFamily="2" charset="0"/>
              </a:rPr>
              <a:t>Restoring a Backup</a:t>
            </a: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010487C3-B55E-36E3-F815-DE01D0879920}"/>
              </a:ext>
            </a:extLst>
          </p:cNvPr>
          <p:cNvGrpSpPr/>
          <p:nvPr/>
        </p:nvGrpSpPr>
        <p:grpSpPr>
          <a:xfrm>
            <a:off x="0" y="9539510"/>
            <a:ext cx="18288000" cy="1068264"/>
            <a:chOff x="0" y="0"/>
            <a:chExt cx="6622243" cy="67255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ADDD34A-1102-F5CA-BAEC-752FC4EA96F5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3" name="Slide Number Placeholder 17">
            <a:extLst>
              <a:ext uri="{FF2B5EF4-FFF2-40B4-BE49-F238E27FC236}">
                <a16:creationId xmlns:a16="http://schemas.microsoft.com/office/drawing/2014/main" id="{8672937C-8598-1E89-E04A-22D4D84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16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228AB496-D10A-0693-48A4-3B32A2D97DAD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4799C6B-2DC6-2CA4-BFC7-63ABFC228E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4DC8ECFA-345C-5E5E-5056-49180453A81D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DCF018-ACFB-24E8-B3EF-13C5DEAA9A8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6E32A3-CB4C-E99F-9103-FE853676CF36}"/>
              </a:ext>
            </a:extLst>
          </p:cNvPr>
          <p:cNvGrpSpPr/>
          <p:nvPr/>
        </p:nvGrpSpPr>
        <p:grpSpPr>
          <a:xfrm>
            <a:off x="1086809" y="2646240"/>
            <a:ext cx="7467600" cy="5716876"/>
            <a:chOff x="964826" y="2703168"/>
            <a:chExt cx="7467600" cy="571687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DB2C9B5-1D18-D825-0015-209F6ADC2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28800" y="3341493"/>
              <a:ext cx="5739653" cy="38294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C4D3546-1CEC-1607-1C6F-A02B6ED05438}"/>
                </a:ext>
              </a:extLst>
            </p:cNvPr>
            <p:cNvSpPr txBox="1"/>
            <p:nvPr/>
          </p:nvSpPr>
          <p:spPr>
            <a:xfrm>
              <a:off x="964826" y="7342826"/>
              <a:ext cx="7467600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HK" sz="3200" dirty="0">
                  <a:latin typeface="Nunito Sans" pitchFamily="2" charset="0"/>
                </a:rPr>
                <a:t>Right-click on a backup and select Restore Backup from the pop-up menu</a:t>
              </a:r>
              <a:endParaRPr lang="zh-HK" altLang="en-US" sz="3200" dirty="0">
                <a:latin typeface="Nunito Sans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B2EA20-5EFF-069A-9020-B6AEF9053A01}"/>
                </a:ext>
              </a:extLst>
            </p:cNvPr>
            <p:cNvSpPr txBox="1"/>
            <p:nvPr/>
          </p:nvSpPr>
          <p:spPr>
            <a:xfrm>
              <a:off x="3063241" y="2703168"/>
              <a:ext cx="28194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HK" sz="3200" b="1" dirty="0">
                  <a:latin typeface="Nunito Sans" pitchFamily="2" charset="0"/>
                </a:rPr>
                <a:t>From the List</a:t>
              </a:r>
              <a:endParaRPr lang="zh-HK" altLang="en-US" sz="3200" b="1" dirty="0">
                <a:latin typeface="Nunito Sans" pitchFamily="2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11299C5-7A20-27FA-3036-CF3A20D9EB9D}"/>
              </a:ext>
            </a:extLst>
          </p:cNvPr>
          <p:cNvGrpSpPr/>
          <p:nvPr/>
        </p:nvGrpSpPr>
        <p:grpSpPr>
          <a:xfrm>
            <a:off x="9791700" y="2646240"/>
            <a:ext cx="7467600" cy="6701761"/>
            <a:chOff x="9578341" y="2795952"/>
            <a:chExt cx="7467600" cy="670176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6743148-4B9D-D7C8-E26A-1227D8B35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60623" y="3434277"/>
              <a:ext cx="4303036" cy="38294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752BBFA-5D24-C579-F61C-2333F675747A}"/>
                </a:ext>
              </a:extLst>
            </p:cNvPr>
            <p:cNvSpPr txBox="1"/>
            <p:nvPr/>
          </p:nvSpPr>
          <p:spPr>
            <a:xfrm>
              <a:off x="9578341" y="7435610"/>
              <a:ext cx="7467600" cy="2062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HK" sz="3200" dirty="0">
                  <a:latin typeface="Nunito Sans" pitchFamily="2" charset="0"/>
                </a:rPr>
                <a:t>Right-click on an empty area of the object pane select Restore Backup from the pop-up menu, and choose the backup file from the dialog box.</a:t>
              </a:r>
              <a:endParaRPr lang="zh-HK" altLang="en-US" sz="3200" dirty="0">
                <a:latin typeface="Nunito Sans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F94D19-0BE4-9ACF-034C-E62E9BDC301E}"/>
                </a:ext>
              </a:extLst>
            </p:cNvPr>
            <p:cNvSpPr txBox="1"/>
            <p:nvPr/>
          </p:nvSpPr>
          <p:spPr>
            <a:xfrm>
              <a:off x="10893750" y="2795952"/>
              <a:ext cx="480059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HK" sz="3200" b="1" dirty="0">
                  <a:latin typeface="Nunito Sans" pitchFamily="2" charset="0"/>
                </a:rPr>
                <a:t>From Another Machine</a:t>
              </a:r>
              <a:endParaRPr lang="zh-HK" altLang="en-US" sz="3200" b="1" dirty="0">
                <a:latin typeface="Nunito San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736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19B2BE8C-583A-C968-61F8-7B0CD0BAC47B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06684A4-6317-636B-46A6-7EE992BF0ECC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E21E305-DDB2-5F9D-5BCE-40D410835CE8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RESTORE</a:t>
            </a:r>
            <a:endParaRPr lang="en-US" sz="1800" spc="179" dirty="0">
              <a:solidFill>
                <a:srgbClr val="F8F4F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5A7B7-1745-87F9-5E1B-6354545757C9}"/>
              </a:ext>
            </a:extLst>
          </p:cNvPr>
          <p:cNvSpPr txBox="1"/>
          <p:nvPr/>
        </p:nvSpPr>
        <p:spPr>
          <a:xfrm>
            <a:off x="1028700" y="1644325"/>
            <a:ext cx="167259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>
                <a:latin typeface="DM Serif Display" pitchFamily="2" charset="0"/>
              </a:rPr>
              <a:t>Restoring a Backup</a:t>
            </a: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010487C3-B55E-36E3-F815-DE01D0879920}"/>
              </a:ext>
            </a:extLst>
          </p:cNvPr>
          <p:cNvGrpSpPr/>
          <p:nvPr/>
        </p:nvGrpSpPr>
        <p:grpSpPr>
          <a:xfrm>
            <a:off x="0" y="9539510"/>
            <a:ext cx="18288000" cy="1068264"/>
            <a:chOff x="0" y="0"/>
            <a:chExt cx="6622243" cy="67255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ADDD34A-1102-F5CA-BAEC-752FC4EA96F5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3" name="Slide Number Placeholder 17">
            <a:extLst>
              <a:ext uri="{FF2B5EF4-FFF2-40B4-BE49-F238E27FC236}">
                <a16:creationId xmlns:a16="http://schemas.microsoft.com/office/drawing/2014/main" id="{8672937C-8598-1E89-E04A-22D4D84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17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228AB496-D10A-0693-48A4-3B32A2D97DAD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4799C6B-2DC6-2CA4-BFC7-63ABFC228E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4DC8ECFA-345C-5E5E-5056-49180453A81D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DCF018-ACFB-24E8-B3EF-13C5DEAA9A8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626897-BF06-589C-E1AD-2F167DDFA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4011" y="2918714"/>
            <a:ext cx="5619750" cy="5086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3EAF89-4648-FE69-727C-651D13F73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2424" y="2918714"/>
            <a:ext cx="5680236" cy="5086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7111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0D7C129-B51F-F98F-F67D-9948AB0477B6}"/>
              </a:ext>
            </a:extLst>
          </p:cNvPr>
          <p:cNvGrpSpPr/>
          <p:nvPr/>
        </p:nvGrpSpPr>
        <p:grpSpPr>
          <a:xfrm>
            <a:off x="0" y="5905438"/>
            <a:ext cx="18288000" cy="6727046"/>
            <a:chOff x="0" y="0"/>
            <a:chExt cx="6622243" cy="2435922"/>
          </a:xfrm>
          <a:solidFill>
            <a:schemeClr val="accent5"/>
          </a:solidFill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9F386782-A44E-6892-9201-47B93BB64033}"/>
                </a:ext>
              </a:extLst>
            </p:cNvPr>
            <p:cNvSpPr/>
            <p:nvPr/>
          </p:nvSpPr>
          <p:spPr>
            <a:xfrm>
              <a:off x="0" y="0"/>
              <a:ext cx="6622244" cy="2435922"/>
            </a:xfrm>
            <a:custGeom>
              <a:avLst/>
              <a:gdLst/>
              <a:ahLst/>
              <a:cxnLst/>
              <a:rect l="l" t="t" r="r" b="b"/>
              <a:pathLst>
                <a:path w="6622244" h="2435922">
                  <a:moveTo>
                    <a:pt x="6497783" y="2435922"/>
                  </a:moveTo>
                  <a:lnTo>
                    <a:pt x="124460" y="2435922"/>
                  </a:lnTo>
                  <a:cubicBezTo>
                    <a:pt x="55880" y="2435922"/>
                    <a:pt x="0" y="2380042"/>
                    <a:pt x="0" y="231146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2311462"/>
                  </a:lnTo>
                  <a:cubicBezTo>
                    <a:pt x="6622244" y="2380042"/>
                    <a:pt x="6566364" y="2435922"/>
                    <a:pt x="6497784" y="2435922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" name="Group 2"/>
          <p:cNvGrpSpPr/>
          <p:nvPr/>
        </p:nvGrpSpPr>
        <p:grpSpPr>
          <a:xfrm>
            <a:off x="0" y="-282272"/>
            <a:ext cx="18288000" cy="6727046"/>
            <a:chOff x="0" y="0"/>
            <a:chExt cx="6622243" cy="24359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22244" cy="2435922"/>
            </a:xfrm>
            <a:custGeom>
              <a:avLst/>
              <a:gdLst/>
              <a:ahLst/>
              <a:cxnLst/>
              <a:rect l="l" t="t" r="r" b="b"/>
              <a:pathLst>
                <a:path w="6622244" h="2435922">
                  <a:moveTo>
                    <a:pt x="6497783" y="2435922"/>
                  </a:moveTo>
                  <a:lnTo>
                    <a:pt x="124460" y="2435922"/>
                  </a:lnTo>
                  <a:cubicBezTo>
                    <a:pt x="55880" y="2435922"/>
                    <a:pt x="0" y="2380042"/>
                    <a:pt x="0" y="231146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2311462"/>
                  </a:lnTo>
                  <a:cubicBezTo>
                    <a:pt x="6622244" y="2380042"/>
                    <a:pt x="6566364" y="2435922"/>
                    <a:pt x="6497784" y="2435922"/>
                  </a:cubicBezTo>
                  <a:close/>
                </a:path>
              </a:pathLst>
            </a:custGeom>
            <a:solidFill>
              <a:srgbClr val="E9EFE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571500"/>
            <a:ext cx="354105" cy="354105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F8665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086809" y="629609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730951" y="4717386"/>
            <a:ext cx="15586457" cy="4021461"/>
            <a:chOff x="0" y="0"/>
            <a:chExt cx="5300834" cy="349679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00834" cy="3496797"/>
            </a:xfrm>
            <a:custGeom>
              <a:avLst/>
              <a:gdLst/>
              <a:ahLst/>
              <a:cxnLst/>
              <a:rect l="l" t="t" r="r" b="b"/>
              <a:pathLst>
                <a:path w="5300834" h="3496797">
                  <a:moveTo>
                    <a:pt x="5176374" y="3496796"/>
                  </a:moveTo>
                  <a:lnTo>
                    <a:pt x="124460" y="3496796"/>
                  </a:lnTo>
                  <a:cubicBezTo>
                    <a:pt x="55880" y="3496796"/>
                    <a:pt x="0" y="3440916"/>
                    <a:pt x="0" y="337233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176374" y="0"/>
                  </a:lnTo>
                  <a:cubicBezTo>
                    <a:pt x="5244953" y="0"/>
                    <a:pt x="5300834" y="55880"/>
                    <a:pt x="5300834" y="124460"/>
                  </a:cubicBezTo>
                  <a:lnTo>
                    <a:pt x="5300834" y="3372336"/>
                  </a:lnTo>
                  <a:cubicBezTo>
                    <a:pt x="5300834" y="3440916"/>
                    <a:pt x="5244953" y="3496797"/>
                    <a:pt x="5176374" y="3496797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514485" y="671330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DF8665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DF8665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DF8665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grpSp>
        <p:nvGrpSpPr>
          <p:cNvPr id="19" name="Group 7">
            <a:extLst>
              <a:ext uri="{FF2B5EF4-FFF2-40B4-BE49-F238E27FC236}">
                <a16:creationId xmlns:a16="http://schemas.microsoft.com/office/drawing/2014/main" id="{CF4D77CD-BC5C-37DF-82A6-DEBD70BD72B7}"/>
              </a:ext>
            </a:extLst>
          </p:cNvPr>
          <p:cNvGrpSpPr/>
          <p:nvPr/>
        </p:nvGrpSpPr>
        <p:grpSpPr>
          <a:xfrm>
            <a:off x="1086807" y="1258682"/>
            <a:ext cx="2810622" cy="462711"/>
            <a:chOff x="0" y="0"/>
            <a:chExt cx="4936702" cy="812726"/>
          </a:xfrm>
        </p:grpSpPr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54D75CA2-81E1-1D9E-6B93-84596D080DF3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D466D51-ED88-AB38-E5E6-4C7F053AC0EA}"/>
              </a:ext>
            </a:extLst>
          </p:cNvPr>
          <p:cNvSpPr txBox="1"/>
          <p:nvPr/>
        </p:nvSpPr>
        <p:spPr>
          <a:xfrm>
            <a:off x="1086807" y="1335733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BACKUP &amp; RESTORE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CBEA49-D614-C53C-9D37-E0E4C0F5DE22}"/>
              </a:ext>
            </a:extLst>
          </p:cNvPr>
          <p:cNvSpPr txBox="1"/>
          <p:nvPr/>
        </p:nvSpPr>
        <p:spPr>
          <a:xfrm>
            <a:off x="1205752" y="2011801"/>
            <a:ext cx="157968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4800" dirty="0">
                <a:latin typeface="DM Serif Display" pitchFamily="2" charset="0"/>
              </a:rPr>
              <a:t>Configuring Automated Backups in </a:t>
            </a:r>
            <a:r>
              <a:rPr lang="en-US" altLang="zh-HK" sz="4800" dirty="0" err="1">
                <a:latin typeface="DM Serif Display" pitchFamily="2" charset="0"/>
              </a:rPr>
              <a:t>Navicat</a:t>
            </a:r>
            <a:endParaRPr lang="zh-HK" altLang="en-US" sz="4800" dirty="0">
              <a:latin typeface="DM Serif Display" pitchFamily="2" charset="0"/>
            </a:endParaRPr>
          </a:p>
        </p:txBody>
      </p:sp>
      <p:sp>
        <p:nvSpPr>
          <p:cNvPr id="25" name="Slide Number Placeholder 7">
            <a:extLst>
              <a:ext uri="{FF2B5EF4-FFF2-40B4-BE49-F238E27FC236}">
                <a16:creationId xmlns:a16="http://schemas.microsoft.com/office/drawing/2014/main" id="{14D6ADCA-592D-560D-3654-E717F631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83808" y="5715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latin typeface="Nunito Sans Semi-Bold" panose="02010600030101010101" charset="0"/>
              </a:rPr>
              <a:pPr/>
              <a:t>18</a:t>
            </a:fld>
            <a:endParaRPr lang="en-US" sz="2200" dirty="0">
              <a:latin typeface="Nunito Sans Semi-Bold" panose="02010600030101010101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2A66D7-3E7E-ECD3-1D24-096C587C53A6}"/>
              </a:ext>
            </a:extLst>
          </p:cNvPr>
          <p:cNvSpPr txBox="1"/>
          <p:nvPr/>
        </p:nvSpPr>
        <p:spPr>
          <a:xfrm>
            <a:off x="2045753" y="4809711"/>
            <a:ext cx="14956849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HK" sz="3200" dirty="0">
                <a:latin typeface="Nunito Sans" pitchFamily="2" charset="0"/>
              </a:rPr>
              <a:t>Backing up and restoring your database in </a:t>
            </a:r>
            <a:r>
              <a:rPr lang="en-US" altLang="zh-HK" sz="3200" dirty="0" err="1">
                <a:latin typeface="Nunito Sans" pitchFamily="2" charset="0"/>
              </a:rPr>
              <a:t>Navicat</a:t>
            </a:r>
            <a:r>
              <a:rPr lang="en-US" altLang="zh-HK" sz="3200" dirty="0">
                <a:latin typeface="Nunito Sans" pitchFamily="2" charset="0"/>
              </a:rPr>
              <a:t> is indeed crucial to prevent data loss due to unexpected events like hardware failures or user errors.</a:t>
            </a:r>
          </a:p>
          <a:p>
            <a:pPr>
              <a:lnSpc>
                <a:spcPct val="150000"/>
              </a:lnSpc>
            </a:pPr>
            <a:endParaRPr lang="en-US" altLang="zh-HK" sz="3200" dirty="0">
              <a:latin typeface="Nunito Sans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zh-HK" sz="3200" dirty="0" err="1">
                <a:latin typeface="Nunito Sans" pitchFamily="2" charset="0"/>
              </a:rPr>
              <a:t>Navicat</a:t>
            </a:r>
            <a:r>
              <a:rPr lang="en-US" altLang="zh-HK" sz="3200" dirty="0">
                <a:latin typeface="Nunito Sans" pitchFamily="2" charset="0"/>
              </a:rPr>
              <a:t> lets you back up all Tables (and their records), Views, Functions, and Events of your database for restoring later.</a:t>
            </a:r>
          </a:p>
        </p:txBody>
      </p:sp>
    </p:spTree>
    <p:extLst>
      <p:ext uri="{BB962C8B-B14F-4D97-AF65-F5344CB8AC3E}">
        <p14:creationId xmlns:p14="http://schemas.microsoft.com/office/powerpoint/2010/main" val="1181487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BACB29-ED39-3BFF-D24B-EA7505E3859E}"/>
              </a:ext>
            </a:extLst>
          </p:cNvPr>
          <p:cNvSpPr txBox="1"/>
          <p:nvPr/>
        </p:nvSpPr>
        <p:spPr>
          <a:xfrm>
            <a:off x="1085364" y="2812350"/>
            <a:ext cx="15916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3200" dirty="0">
                <a:latin typeface="Nunito Sans" pitchFamily="2" charset="0"/>
              </a:rPr>
              <a:t>In the main window, click Automation to open the automation object list.</a:t>
            </a:r>
            <a:endParaRPr lang="zh-HK" altLang="en-US" sz="3200" dirty="0">
              <a:latin typeface="Nunito Sans" pitchFamily="2" charset="0"/>
            </a:endParaRPr>
          </a:p>
        </p:txBody>
      </p:sp>
      <p:grpSp>
        <p:nvGrpSpPr>
          <p:cNvPr id="18" name="Group 7">
            <a:extLst>
              <a:ext uri="{FF2B5EF4-FFF2-40B4-BE49-F238E27FC236}">
                <a16:creationId xmlns:a16="http://schemas.microsoft.com/office/drawing/2014/main" id="{19B2BE8C-583A-C968-61F8-7B0CD0BAC47B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06684A4-6317-636B-46A6-7EE992BF0ECC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E21E305-DDB2-5F9D-5BCE-40D410835CE8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altLang="zh-HK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AUTO JOB</a:t>
            </a:r>
            <a:endParaRPr lang="en-US" altLang="zh-HK" sz="1800" spc="179" dirty="0">
              <a:solidFill>
                <a:srgbClr val="F8F4F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5A7B7-1745-87F9-5E1B-6354545757C9}"/>
              </a:ext>
            </a:extLst>
          </p:cNvPr>
          <p:cNvSpPr txBox="1"/>
          <p:nvPr/>
        </p:nvSpPr>
        <p:spPr>
          <a:xfrm>
            <a:off x="1028700" y="1644325"/>
            <a:ext cx="167259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>
                <a:latin typeface="DM Serif Display" pitchFamily="2" charset="0"/>
              </a:rPr>
              <a:t>Automation: Batch Job</a:t>
            </a: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010487C3-B55E-36E3-F815-DE01D0879920}"/>
              </a:ext>
            </a:extLst>
          </p:cNvPr>
          <p:cNvGrpSpPr/>
          <p:nvPr/>
        </p:nvGrpSpPr>
        <p:grpSpPr>
          <a:xfrm>
            <a:off x="0" y="9539510"/>
            <a:ext cx="18288000" cy="1068264"/>
            <a:chOff x="0" y="0"/>
            <a:chExt cx="6622243" cy="67255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ADDD34A-1102-F5CA-BAEC-752FC4EA96F5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3" name="Slide Number Placeholder 17">
            <a:extLst>
              <a:ext uri="{FF2B5EF4-FFF2-40B4-BE49-F238E27FC236}">
                <a16:creationId xmlns:a16="http://schemas.microsoft.com/office/drawing/2014/main" id="{8672937C-8598-1E89-E04A-22D4D84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19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228AB496-D10A-0693-48A4-3B32A2D97DAD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4799C6B-2DC6-2CA4-BFC7-63ABFC228E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4DC8ECFA-345C-5E5E-5056-49180453A81D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DCF018-ACFB-24E8-B3EF-13C5DEAA9A8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2B235-21EF-2E73-EDCD-E2BDD73C9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4485" y="3533529"/>
            <a:ext cx="12056719" cy="29107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D64500-D596-44B7-A984-4FEE26D45A8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1582"/>
          <a:stretch/>
        </p:blipFill>
        <p:spPr>
          <a:xfrm>
            <a:off x="14516175" y="3515749"/>
            <a:ext cx="2486025" cy="57729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A6009F-41C4-86AF-3A07-AD55139FFC09}"/>
              </a:ext>
            </a:extLst>
          </p:cNvPr>
          <p:cNvSpPr txBox="1"/>
          <p:nvPr/>
        </p:nvSpPr>
        <p:spPr>
          <a:xfrm>
            <a:off x="1194547" y="6663312"/>
            <a:ext cx="1306396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2800" dirty="0">
                <a:latin typeface="Nunito Sans" pitchFamily="2" charset="0"/>
              </a:rPr>
              <a:t>Batch jobs can be created for Backup, Restore Backup, Data Transfer, Import and Export. </a:t>
            </a:r>
          </a:p>
          <a:p>
            <a:endParaRPr lang="en-US" altLang="zh-HK" sz="2800" dirty="0">
              <a:latin typeface="Nunito Sans" pitchFamily="2" charset="0"/>
            </a:endParaRPr>
          </a:p>
          <a:p>
            <a:r>
              <a:rPr lang="en-US" altLang="zh-HK" sz="2800" dirty="0">
                <a:latin typeface="Nunito Sans" pitchFamily="2" charset="0"/>
              </a:rPr>
              <a:t>You can define a list of jobs to be performed within one batch job, either run it manually, at the specified time or periodically. </a:t>
            </a:r>
            <a:endParaRPr lang="zh-HK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1269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2">
            <a:extLst>
              <a:ext uri="{FF2B5EF4-FFF2-40B4-BE49-F238E27FC236}">
                <a16:creationId xmlns:a16="http://schemas.microsoft.com/office/drawing/2014/main" id="{A558891E-5FDC-E55B-A247-6306E26A7851}"/>
              </a:ext>
            </a:extLst>
          </p:cNvPr>
          <p:cNvGrpSpPr/>
          <p:nvPr/>
        </p:nvGrpSpPr>
        <p:grpSpPr>
          <a:xfrm>
            <a:off x="0" y="9754238"/>
            <a:ext cx="18288000" cy="1687472"/>
            <a:chOff x="0" y="0"/>
            <a:chExt cx="6622243" cy="672550"/>
          </a:xfrm>
        </p:grpSpPr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6F0CC870-538D-6465-649E-F6CC09FC799C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571500"/>
            <a:ext cx="354105" cy="354105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F8665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086809" y="629609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3" name="TextBox 33"/>
          <p:cNvSpPr txBox="1"/>
          <p:nvPr/>
        </p:nvSpPr>
        <p:spPr>
          <a:xfrm>
            <a:off x="1514485" y="671330"/>
            <a:ext cx="74009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DF8665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DF8665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DF8665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 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86808" y="1479629"/>
            <a:ext cx="16172491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dirty="0">
                <a:solidFill>
                  <a:srgbClr val="161C2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Lessons Intended Learning Outcome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E80284-ED27-4016-D86C-E542ED752454}"/>
              </a:ext>
            </a:extLst>
          </p:cNvPr>
          <p:cNvSpPr txBox="1"/>
          <p:nvPr/>
        </p:nvSpPr>
        <p:spPr>
          <a:xfrm>
            <a:off x="1028700" y="2912120"/>
            <a:ext cx="15905791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HK" sz="3200" dirty="0">
                <a:latin typeface="Nunito Sans Semi-Bold" panose="02010600030101010101" charset="0"/>
              </a:rPr>
              <a:t>On completion of this lesson(s), students are expected to be able to: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HK" sz="3200" dirty="0">
                <a:latin typeface="Nunito Sans Semi-Bold" panose="02010600030101010101" charset="0"/>
              </a:rPr>
              <a:t>(#1) Generating Test Data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HK" sz="3200" dirty="0">
                <a:latin typeface="Nunito Sans Semi-Bold" panose="02010600030101010101" charset="0"/>
              </a:rPr>
              <a:t>(#2) Back up a database for restoring later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HK" sz="3200" dirty="0">
                <a:latin typeface="Nunito Sans Semi-Bold" panose="02010600030101010101" charset="0"/>
              </a:rPr>
              <a:t>(#3) Create and schedule batch jobs</a:t>
            </a:r>
          </a:p>
        </p:txBody>
      </p:sp>
      <p:sp>
        <p:nvSpPr>
          <p:cNvPr id="2" name="Slide Number Placeholder 7">
            <a:extLst>
              <a:ext uri="{FF2B5EF4-FFF2-40B4-BE49-F238E27FC236}">
                <a16:creationId xmlns:a16="http://schemas.microsoft.com/office/drawing/2014/main" id="{F90280B4-23CB-DF0A-4BDF-622846C4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68600" y="62242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760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19B2BE8C-583A-C968-61F8-7B0CD0BAC47B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06684A4-6317-636B-46A6-7EE992BF0ECC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E21E305-DDB2-5F9D-5BCE-40D410835CE8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AUTO JOB</a:t>
            </a:r>
            <a:endParaRPr lang="en-US" sz="1800" spc="179" dirty="0">
              <a:solidFill>
                <a:srgbClr val="F8F4F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5A7B7-1745-87F9-5E1B-6354545757C9}"/>
              </a:ext>
            </a:extLst>
          </p:cNvPr>
          <p:cNvSpPr txBox="1"/>
          <p:nvPr/>
        </p:nvSpPr>
        <p:spPr>
          <a:xfrm>
            <a:off x="1028700" y="1644325"/>
            <a:ext cx="167259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>
                <a:latin typeface="DM Serif Display" pitchFamily="2" charset="0"/>
              </a:rPr>
              <a:t>Automation: Batch Job – Backup data</a:t>
            </a: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010487C3-B55E-36E3-F815-DE01D0879920}"/>
              </a:ext>
            </a:extLst>
          </p:cNvPr>
          <p:cNvGrpSpPr/>
          <p:nvPr/>
        </p:nvGrpSpPr>
        <p:grpSpPr>
          <a:xfrm>
            <a:off x="0" y="9539510"/>
            <a:ext cx="18288000" cy="1068264"/>
            <a:chOff x="0" y="0"/>
            <a:chExt cx="6622243" cy="67255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ADDD34A-1102-F5CA-BAEC-752FC4EA96F5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3" name="Slide Number Placeholder 17">
            <a:extLst>
              <a:ext uri="{FF2B5EF4-FFF2-40B4-BE49-F238E27FC236}">
                <a16:creationId xmlns:a16="http://schemas.microsoft.com/office/drawing/2014/main" id="{8672937C-8598-1E89-E04A-22D4D84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20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228AB496-D10A-0693-48A4-3B32A2D97DAD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4799C6B-2DC6-2CA4-BFC7-63ABFC228E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4DC8ECFA-345C-5E5E-5056-49180453A81D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DCF018-ACFB-24E8-B3EF-13C5DEAA9A8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B2C9B5-1D18-D825-0015-209F6ADC2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809" y="2637128"/>
            <a:ext cx="10571791" cy="64606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37496F-ABB5-6B4C-C199-B65A73DDB0F8}"/>
              </a:ext>
            </a:extLst>
          </p:cNvPr>
          <p:cNvSpPr txBox="1"/>
          <p:nvPr/>
        </p:nvSpPr>
        <p:spPr>
          <a:xfrm>
            <a:off x="11983409" y="2659988"/>
            <a:ext cx="58293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HK" sz="2800" dirty="0">
                <a:latin typeface="Nunito Sans" pitchFamily="2" charset="0"/>
              </a:rPr>
              <a:t>If you want to backup whole server, you can select the connection and select Backup Server.</a:t>
            </a:r>
            <a:endParaRPr lang="zh-HK" altLang="en-US" sz="2800" dirty="0"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863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19B2BE8C-583A-C968-61F8-7B0CD0BAC47B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06684A4-6317-636B-46A6-7EE992BF0ECC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E21E305-DDB2-5F9D-5BCE-40D410835CE8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AUTO JOB</a:t>
            </a:r>
            <a:endParaRPr lang="en-US" sz="1800" spc="179" dirty="0">
              <a:solidFill>
                <a:srgbClr val="F8F4F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5A7B7-1745-87F9-5E1B-6354545757C9}"/>
              </a:ext>
            </a:extLst>
          </p:cNvPr>
          <p:cNvSpPr txBox="1"/>
          <p:nvPr/>
        </p:nvSpPr>
        <p:spPr>
          <a:xfrm>
            <a:off x="1028700" y="1644325"/>
            <a:ext cx="167259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>
                <a:latin typeface="DM Serif Display" pitchFamily="2" charset="0"/>
              </a:rPr>
              <a:t>Automation: Batch Job – Export Data</a:t>
            </a: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010487C3-B55E-36E3-F815-DE01D0879920}"/>
              </a:ext>
            </a:extLst>
          </p:cNvPr>
          <p:cNvGrpSpPr/>
          <p:nvPr/>
        </p:nvGrpSpPr>
        <p:grpSpPr>
          <a:xfrm>
            <a:off x="0" y="9539510"/>
            <a:ext cx="18288000" cy="1068264"/>
            <a:chOff x="0" y="0"/>
            <a:chExt cx="6622243" cy="67255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ADDD34A-1102-F5CA-BAEC-752FC4EA96F5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3" name="Slide Number Placeholder 17">
            <a:extLst>
              <a:ext uri="{FF2B5EF4-FFF2-40B4-BE49-F238E27FC236}">
                <a16:creationId xmlns:a16="http://schemas.microsoft.com/office/drawing/2014/main" id="{8672937C-8598-1E89-E04A-22D4D84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21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228AB496-D10A-0693-48A4-3B32A2D97DAD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4799C6B-2DC6-2CA4-BFC7-63ABFC228E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4DC8ECFA-345C-5E5E-5056-49180453A81D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DCF018-ACFB-24E8-B3EF-13C5DEAA9A8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37496F-ABB5-6B4C-C199-B65A73DDB0F8}"/>
              </a:ext>
            </a:extLst>
          </p:cNvPr>
          <p:cNvSpPr txBox="1"/>
          <p:nvPr/>
        </p:nvSpPr>
        <p:spPr>
          <a:xfrm>
            <a:off x="1017495" y="6934515"/>
            <a:ext cx="1613630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HK" sz="3600" dirty="0">
                <a:latin typeface="Nunito Sans" pitchFamily="2" charset="0"/>
              </a:rPr>
              <a:t>Exported files or printed reports can be added to the batch job as mail attachments.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HK" sz="3600" dirty="0">
                <a:latin typeface="Nunito Sans" pitchFamily="2" charset="0"/>
              </a:rPr>
              <a:t>Select the job in the Selected Jobs list and click Add Attachment or Remove Attachment to manage mail attachments.</a:t>
            </a:r>
            <a:endParaRPr lang="zh-HK" altLang="en-US" sz="3600" dirty="0">
              <a:latin typeface="Nunito Sans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E3459F0-EAB9-9671-6929-1D1542083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809" y="2745065"/>
            <a:ext cx="9321053" cy="37090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4116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19B2BE8C-583A-C968-61F8-7B0CD0BAC47B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06684A4-6317-636B-46A6-7EE992BF0ECC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E21E305-DDB2-5F9D-5BCE-40D410835CE8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altLang="zh-HK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AUTO JOB</a:t>
            </a:r>
            <a:endParaRPr lang="en-US" altLang="zh-HK" sz="1800" spc="179" dirty="0">
              <a:solidFill>
                <a:srgbClr val="F8F4F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5A7B7-1745-87F9-5E1B-6354545757C9}"/>
              </a:ext>
            </a:extLst>
          </p:cNvPr>
          <p:cNvSpPr txBox="1"/>
          <p:nvPr/>
        </p:nvSpPr>
        <p:spPr>
          <a:xfrm>
            <a:off x="1028700" y="1644325"/>
            <a:ext cx="167259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>
                <a:latin typeface="DM Serif Display" pitchFamily="2" charset="0"/>
              </a:rPr>
              <a:t>Automation: Email Notifications</a:t>
            </a: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010487C3-B55E-36E3-F815-DE01D0879920}"/>
              </a:ext>
            </a:extLst>
          </p:cNvPr>
          <p:cNvGrpSpPr/>
          <p:nvPr/>
        </p:nvGrpSpPr>
        <p:grpSpPr>
          <a:xfrm>
            <a:off x="0" y="9539510"/>
            <a:ext cx="18288000" cy="1068264"/>
            <a:chOff x="0" y="0"/>
            <a:chExt cx="6622243" cy="67255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ADDD34A-1102-F5CA-BAEC-752FC4EA96F5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3" name="Slide Number Placeholder 17">
            <a:extLst>
              <a:ext uri="{FF2B5EF4-FFF2-40B4-BE49-F238E27FC236}">
                <a16:creationId xmlns:a16="http://schemas.microsoft.com/office/drawing/2014/main" id="{8672937C-8598-1E89-E04A-22D4D84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22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228AB496-D10A-0693-48A4-3B32A2D97DAD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4799C6B-2DC6-2CA4-BFC7-63ABFC228E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4DC8ECFA-345C-5E5E-5056-49180453A81D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DCF018-ACFB-24E8-B3EF-13C5DEAA9A8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B2C9B5-1D18-D825-0015-209F6ADC28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7289" y="2642208"/>
            <a:ext cx="10441891" cy="64606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A70D68-5F0E-1757-A2BC-C86045444530}"/>
              </a:ext>
            </a:extLst>
          </p:cNvPr>
          <p:cNvSpPr txBox="1"/>
          <p:nvPr/>
        </p:nvSpPr>
        <p:spPr>
          <a:xfrm>
            <a:off x="11915139" y="2642208"/>
            <a:ext cx="59280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3200" dirty="0">
                <a:latin typeface="Nunito Sans" pitchFamily="2" charset="0"/>
              </a:rPr>
              <a:t>Check the Send Email option in the Advanced tab and enter the required information.</a:t>
            </a:r>
            <a:endParaRPr lang="zh-HK" altLang="en-US" sz="3200" dirty="0"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866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19B2BE8C-583A-C968-61F8-7B0CD0BAC47B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06684A4-6317-636B-46A6-7EE992BF0ECC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E21E305-DDB2-5F9D-5BCE-40D410835CE8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altLang="zh-HK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AUTO JOB</a:t>
            </a:r>
            <a:endParaRPr lang="en-US" altLang="zh-HK" sz="1800" spc="179" dirty="0">
              <a:solidFill>
                <a:srgbClr val="F8F4F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5A7B7-1745-87F9-5E1B-6354545757C9}"/>
              </a:ext>
            </a:extLst>
          </p:cNvPr>
          <p:cNvSpPr txBox="1"/>
          <p:nvPr/>
        </p:nvSpPr>
        <p:spPr>
          <a:xfrm>
            <a:off x="1028700" y="1644325"/>
            <a:ext cx="167259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>
                <a:latin typeface="DM Serif Display" pitchFamily="2" charset="0"/>
              </a:rPr>
              <a:t>Managing Automation</a:t>
            </a: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010487C3-B55E-36E3-F815-DE01D0879920}"/>
              </a:ext>
            </a:extLst>
          </p:cNvPr>
          <p:cNvGrpSpPr/>
          <p:nvPr/>
        </p:nvGrpSpPr>
        <p:grpSpPr>
          <a:xfrm>
            <a:off x="0" y="9539510"/>
            <a:ext cx="18288000" cy="1068264"/>
            <a:chOff x="0" y="0"/>
            <a:chExt cx="6622243" cy="67255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ADDD34A-1102-F5CA-BAEC-752FC4EA96F5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3" name="Slide Number Placeholder 17">
            <a:extLst>
              <a:ext uri="{FF2B5EF4-FFF2-40B4-BE49-F238E27FC236}">
                <a16:creationId xmlns:a16="http://schemas.microsoft.com/office/drawing/2014/main" id="{8672937C-8598-1E89-E04A-22D4D84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23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228AB496-D10A-0693-48A4-3B32A2D97DAD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4799C6B-2DC6-2CA4-BFC7-63ABFC228E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4DC8ECFA-345C-5E5E-5056-49180453A81D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DCF018-ACFB-24E8-B3EF-13C5DEAA9A8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B2C9B5-1D18-D825-0015-209F6ADC28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3"/>
          <a:stretch/>
        </p:blipFill>
        <p:spPr>
          <a:xfrm>
            <a:off x="1194547" y="3373335"/>
            <a:ext cx="10027505" cy="49067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AB008F-F110-71E2-083E-C75072747817}"/>
              </a:ext>
            </a:extLst>
          </p:cNvPr>
          <p:cNvSpPr txBox="1"/>
          <p:nvPr/>
        </p:nvSpPr>
        <p:spPr>
          <a:xfrm>
            <a:off x="11582400" y="3866227"/>
            <a:ext cx="6477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3200" dirty="0">
                <a:latin typeface="Nunito Sans" pitchFamily="2" charset="0"/>
              </a:rPr>
              <a:t>Click `Design Batch Job` to edit the job list for the created batch job.</a:t>
            </a:r>
          </a:p>
          <a:p>
            <a:endParaRPr lang="en-US" altLang="zh-HK" sz="3200" dirty="0">
              <a:latin typeface="Nunito Sans" pitchFamily="2" charset="0"/>
            </a:endParaRPr>
          </a:p>
          <a:p>
            <a:r>
              <a:rPr lang="en-US" altLang="zh-HK" sz="3200" dirty="0">
                <a:latin typeface="Nunito Sans" pitchFamily="2" charset="0"/>
              </a:rPr>
              <a:t>Click `Set Task Schedule` to set schedule for running a batch job.</a:t>
            </a:r>
            <a:endParaRPr lang="zh-HK" altLang="en-US" sz="3200" dirty="0"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024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19B2BE8C-583A-C968-61F8-7B0CD0BAC47B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06684A4-6317-636B-46A6-7EE992BF0ECC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E21E305-DDB2-5F9D-5BCE-40D410835CE8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altLang="zh-HK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AUTO JOB</a:t>
            </a:r>
            <a:endParaRPr lang="en-US" altLang="zh-HK" sz="1800" spc="179" dirty="0">
              <a:solidFill>
                <a:srgbClr val="F8F4F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5A7B7-1745-87F9-5E1B-6354545757C9}"/>
              </a:ext>
            </a:extLst>
          </p:cNvPr>
          <p:cNvSpPr txBox="1"/>
          <p:nvPr/>
        </p:nvSpPr>
        <p:spPr>
          <a:xfrm>
            <a:off x="1028700" y="1644325"/>
            <a:ext cx="167259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>
                <a:latin typeface="DM Serif Display" pitchFamily="2" charset="0"/>
              </a:rPr>
              <a:t>Automation: Setting Task Schedule</a:t>
            </a: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010487C3-B55E-36E3-F815-DE01D0879920}"/>
              </a:ext>
            </a:extLst>
          </p:cNvPr>
          <p:cNvGrpSpPr/>
          <p:nvPr/>
        </p:nvGrpSpPr>
        <p:grpSpPr>
          <a:xfrm>
            <a:off x="0" y="9539510"/>
            <a:ext cx="18288000" cy="1068264"/>
            <a:chOff x="0" y="0"/>
            <a:chExt cx="6622243" cy="67255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ADDD34A-1102-F5CA-BAEC-752FC4EA96F5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3" name="Slide Number Placeholder 17">
            <a:extLst>
              <a:ext uri="{FF2B5EF4-FFF2-40B4-BE49-F238E27FC236}">
                <a16:creationId xmlns:a16="http://schemas.microsoft.com/office/drawing/2014/main" id="{8672937C-8598-1E89-E04A-22D4D84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24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228AB496-D10A-0693-48A4-3B32A2D97DAD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4799C6B-2DC6-2CA4-BFC7-63ABFC228E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4DC8ECFA-345C-5E5E-5056-49180453A81D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DCF018-ACFB-24E8-B3EF-13C5DEAA9A8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B2C9B5-1D18-D825-0015-209F6ADC28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9536" y="3280003"/>
            <a:ext cx="7295342" cy="55084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A70D68-5F0E-1757-A2BC-C86045444530}"/>
              </a:ext>
            </a:extLst>
          </p:cNvPr>
          <p:cNvSpPr txBox="1"/>
          <p:nvPr/>
        </p:nvSpPr>
        <p:spPr>
          <a:xfrm>
            <a:off x="9144000" y="4545983"/>
            <a:ext cx="8305800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HK" sz="3200" dirty="0">
                <a:latin typeface="Nunito Sans" pitchFamily="2" charset="0"/>
              </a:rPr>
              <a:t>If you choose Run whether user is logged on or not in the General tab, then you must provide your OS user password in Windows Scheduler when you save the schedule.</a:t>
            </a:r>
            <a:endParaRPr lang="zh-HK" altLang="en-US" sz="3200" dirty="0"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375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19B2BE8C-583A-C968-61F8-7B0CD0BAC47B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06684A4-6317-636B-46A6-7EE992BF0ECC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E21E305-DDB2-5F9D-5BCE-40D410835CE8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altLang="zh-HK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AUTO JOB</a:t>
            </a:r>
            <a:endParaRPr lang="en-US" altLang="zh-HK" sz="1800" spc="179" dirty="0">
              <a:solidFill>
                <a:srgbClr val="F8F4F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5A7B7-1745-87F9-5E1B-6354545757C9}"/>
              </a:ext>
            </a:extLst>
          </p:cNvPr>
          <p:cNvSpPr txBox="1"/>
          <p:nvPr/>
        </p:nvSpPr>
        <p:spPr>
          <a:xfrm>
            <a:off x="1028700" y="1644325"/>
            <a:ext cx="167259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>
                <a:latin typeface="DM Serif Display" pitchFamily="2" charset="0"/>
              </a:rPr>
              <a:t>Automation: Setting Task Schedule</a:t>
            </a: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010487C3-B55E-36E3-F815-DE01D0879920}"/>
              </a:ext>
            </a:extLst>
          </p:cNvPr>
          <p:cNvGrpSpPr/>
          <p:nvPr/>
        </p:nvGrpSpPr>
        <p:grpSpPr>
          <a:xfrm>
            <a:off x="0" y="9539510"/>
            <a:ext cx="18288000" cy="1068264"/>
            <a:chOff x="0" y="0"/>
            <a:chExt cx="6622243" cy="67255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ADDD34A-1102-F5CA-BAEC-752FC4EA96F5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3" name="Slide Number Placeholder 17">
            <a:extLst>
              <a:ext uri="{FF2B5EF4-FFF2-40B4-BE49-F238E27FC236}">
                <a16:creationId xmlns:a16="http://schemas.microsoft.com/office/drawing/2014/main" id="{8672937C-8598-1E89-E04A-22D4D84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25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228AB496-D10A-0693-48A4-3B32A2D97DAD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4799C6B-2DC6-2CA4-BFC7-63ABFC228E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4DC8ECFA-345C-5E5E-5056-49180453A81D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DCF018-ACFB-24E8-B3EF-13C5DEAA9A8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B2C9B5-1D18-D825-0015-209F6ADC28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6809" y="3280003"/>
            <a:ext cx="7340797" cy="55084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A70D68-5F0E-1757-A2BC-C86045444530}"/>
              </a:ext>
            </a:extLst>
          </p:cNvPr>
          <p:cNvSpPr txBox="1"/>
          <p:nvPr/>
        </p:nvSpPr>
        <p:spPr>
          <a:xfrm>
            <a:off x="9391650" y="5495642"/>
            <a:ext cx="68389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3200" dirty="0">
                <a:latin typeface="Nunito Sans" pitchFamily="2" charset="0"/>
              </a:rPr>
              <a:t>Set schedule for running your batch job at a specific time or day.</a:t>
            </a:r>
            <a:endParaRPr lang="zh-HK" altLang="en-US" sz="3200" dirty="0"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495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>
            <a:extLst>
              <a:ext uri="{FF2B5EF4-FFF2-40B4-BE49-F238E27FC236}">
                <a16:creationId xmlns:a16="http://schemas.microsoft.com/office/drawing/2014/main" id="{2CB68032-C92D-44AA-BFAE-5B2C6DB7C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929" y="-45652"/>
            <a:ext cx="18288000" cy="763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4"/>
          <p:cNvGrpSpPr/>
          <p:nvPr/>
        </p:nvGrpSpPr>
        <p:grpSpPr>
          <a:xfrm>
            <a:off x="0" y="6413707"/>
            <a:ext cx="18288000" cy="4459615"/>
            <a:chOff x="0" y="0"/>
            <a:chExt cx="6622243" cy="161486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622244" cy="1614866"/>
            </a:xfrm>
            <a:custGeom>
              <a:avLst/>
              <a:gdLst/>
              <a:ahLst/>
              <a:cxnLst/>
              <a:rect l="l" t="t" r="r" b="b"/>
              <a:pathLst>
                <a:path w="6622244" h="1614866">
                  <a:moveTo>
                    <a:pt x="6497783" y="1614865"/>
                  </a:moveTo>
                  <a:lnTo>
                    <a:pt x="124460" y="1614865"/>
                  </a:lnTo>
                  <a:cubicBezTo>
                    <a:pt x="55880" y="1614865"/>
                    <a:pt x="0" y="1558985"/>
                    <a:pt x="0" y="149040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1490406"/>
                  </a:lnTo>
                  <a:cubicBezTo>
                    <a:pt x="6622244" y="1558985"/>
                    <a:pt x="6566364" y="1614866"/>
                    <a:pt x="6497784" y="1614866"/>
                  </a:cubicBezTo>
                  <a:close/>
                </a:path>
              </a:pathLst>
            </a:custGeom>
            <a:solidFill>
              <a:srgbClr val="C1584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28700" y="9356103"/>
            <a:ext cx="354105" cy="354105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86809" y="941421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992841" y="4644671"/>
            <a:ext cx="16230600" cy="3851630"/>
            <a:chOff x="0" y="0"/>
            <a:chExt cx="7067778" cy="199819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067779" cy="1998192"/>
            </a:xfrm>
            <a:custGeom>
              <a:avLst/>
              <a:gdLst/>
              <a:ahLst/>
              <a:cxnLst/>
              <a:rect l="l" t="t" r="r" b="b"/>
              <a:pathLst>
                <a:path w="7067779" h="1998192">
                  <a:moveTo>
                    <a:pt x="6943318" y="1998192"/>
                  </a:moveTo>
                  <a:lnTo>
                    <a:pt x="124460" y="1998192"/>
                  </a:lnTo>
                  <a:cubicBezTo>
                    <a:pt x="55880" y="1998192"/>
                    <a:pt x="0" y="1942312"/>
                    <a:pt x="0" y="187373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943318" y="0"/>
                  </a:lnTo>
                  <a:cubicBezTo>
                    <a:pt x="7011898" y="0"/>
                    <a:pt x="7067779" y="55880"/>
                    <a:pt x="7067779" y="124460"/>
                  </a:cubicBezTo>
                  <a:lnTo>
                    <a:pt x="7067779" y="1873732"/>
                  </a:lnTo>
                  <a:cubicBezTo>
                    <a:pt x="7067779" y="1942312"/>
                    <a:pt x="7011898" y="1998192"/>
                    <a:pt x="6943318" y="1998192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514485" y="9458579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935446" y="6430036"/>
            <a:ext cx="14417109" cy="1723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n-US" sz="2800" dirty="0">
                <a:solidFill>
                  <a:srgbClr val="161C29"/>
                </a:solidFill>
                <a:latin typeface="Nunito Sans"/>
                <a:ea typeface="Nunito Sans"/>
                <a:cs typeface="Nunito Sans"/>
                <a:sym typeface="Nunito Sans"/>
              </a:rPr>
              <a:t>We explored key database management tasks using </a:t>
            </a:r>
            <a:r>
              <a:rPr lang="en-US" sz="2800" dirty="0" err="1">
                <a:solidFill>
                  <a:srgbClr val="161C29"/>
                </a:solidFill>
                <a:latin typeface="Nunito Sans"/>
                <a:ea typeface="Nunito Sans"/>
                <a:cs typeface="Nunito Sans"/>
                <a:sym typeface="Nunito Sans"/>
              </a:rPr>
              <a:t>Navicat</a:t>
            </a:r>
            <a:r>
              <a:rPr lang="en-US" sz="2800" dirty="0">
                <a:solidFill>
                  <a:srgbClr val="161C29"/>
                </a:solidFill>
                <a:latin typeface="Nunito Sans"/>
                <a:ea typeface="Nunito Sans"/>
                <a:cs typeface="Nunito Sans"/>
                <a:sym typeface="Nunito Sans"/>
              </a:rPr>
              <a:t>. We now understand how to utilize </a:t>
            </a:r>
            <a:r>
              <a:rPr lang="en-US" sz="2800" dirty="0" err="1">
                <a:solidFill>
                  <a:srgbClr val="161C29"/>
                </a:solidFill>
                <a:latin typeface="Nunito Sans"/>
                <a:ea typeface="Nunito Sans"/>
                <a:cs typeface="Nunito Sans"/>
                <a:sym typeface="Nunito Sans"/>
              </a:rPr>
              <a:t>Navicat’s</a:t>
            </a:r>
            <a:r>
              <a:rPr lang="en-US" sz="2800" dirty="0">
                <a:solidFill>
                  <a:srgbClr val="161C29"/>
                </a:solidFill>
                <a:latin typeface="Nunito Sans"/>
                <a:ea typeface="Nunito Sans"/>
                <a:cs typeface="Nunito Sans"/>
                <a:sym typeface="Nunito Sans"/>
              </a:rPr>
              <a:t> visual tools to generate large volumes of test data for development and testing, create comprehensive database backups to safeguard against data loss, and restore databases seamlessly from backup files.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935446" y="4874117"/>
            <a:ext cx="2016685" cy="462711"/>
            <a:chOff x="0" y="0"/>
            <a:chExt cx="3542195" cy="81272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542195" cy="812726"/>
            </a:xfrm>
            <a:custGeom>
              <a:avLst/>
              <a:gdLst/>
              <a:ahLst/>
              <a:cxnLst/>
              <a:rect l="l" t="t" r="r" b="b"/>
              <a:pathLst>
                <a:path w="3542195" h="812726">
                  <a:moveTo>
                    <a:pt x="3417735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17736" y="0"/>
                  </a:lnTo>
                  <a:cubicBezTo>
                    <a:pt x="3486315" y="0"/>
                    <a:pt x="3542195" y="55880"/>
                    <a:pt x="3542195" y="124460"/>
                  </a:cubicBezTo>
                  <a:lnTo>
                    <a:pt x="3542195" y="688266"/>
                  </a:lnTo>
                  <a:cubicBezTo>
                    <a:pt x="3542195" y="756846"/>
                    <a:pt x="3486315" y="812726"/>
                    <a:pt x="3417736" y="812726"/>
                  </a:cubicBezTo>
                  <a:close/>
                </a:path>
              </a:pathLst>
            </a:custGeom>
            <a:solidFill>
              <a:srgbClr val="C15841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935446" y="5529780"/>
            <a:ext cx="14417109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dirty="0">
                <a:solidFill>
                  <a:srgbClr val="161C2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Data Generation, Backup and Restore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935446" y="4951167"/>
            <a:ext cx="2016685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 err="1">
                <a:solidFill>
                  <a:srgbClr val="FFF9F4"/>
                </a:solidFill>
                <a:latin typeface="Nunito Sans"/>
                <a:ea typeface="Nunito Sans"/>
                <a:cs typeface="Nunito Sans"/>
                <a:sym typeface="Nunito Sans"/>
              </a:rPr>
              <a:t>Navicat</a:t>
            </a:r>
            <a:endParaRPr lang="en-US" sz="1800" spc="179" dirty="0">
              <a:solidFill>
                <a:srgbClr val="FFF9F4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" name="Slide Number Placeholder 17">
            <a:extLst>
              <a:ext uri="{FF2B5EF4-FFF2-40B4-BE49-F238E27FC236}">
                <a16:creationId xmlns:a16="http://schemas.microsoft.com/office/drawing/2014/main" id="{FD6D45B9-9A0B-4405-09BD-1E8D12599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26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20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2">
            <a:extLst>
              <a:ext uri="{FF2B5EF4-FFF2-40B4-BE49-F238E27FC236}">
                <a16:creationId xmlns:a16="http://schemas.microsoft.com/office/drawing/2014/main" id="{A558891E-5FDC-E55B-A247-6306E26A7851}"/>
              </a:ext>
            </a:extLst>
          </p:cNvPr>
          <p:cNvGrpSpPr/>
          <p:nvPr/>
        </p:nvGrpSpPr>
        <p:grpSpPr>
          <a:xfrm>
            <a:off x="0" y="9754238"/>
            <a:ext cx="18288000" cy="1687472"/>
            <a:chOff x="0" y="0"/>
            <a:chExt cx="6622243" cy="672550"/>
          </a:xfrm>
        </p:grpSpPr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6F0CC870-538D-6465-649E-F6CC09FC799C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99645" y="978129"/>
            <a:ext cx="354105" cy="354105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F8665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057754" y="1036238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3" name="TextBox 33"/>
          <p:cNvSpPr txBox="1"/>
          <p:nvPr/>
        </p:nvSpPr>
        <p:spPr>
          <a:xfrm>
            <a:off x="1485430" y="1077959"/>
            <a:ext cx="74009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DF8665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DF8665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DF8665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 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57754" y="2019300"/>
            <a:ext cx="16172491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dirty="0">
                <a:solidFill>
                  <a:srgbClr val="161C2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Learning Outline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E80284-ED27-4016-D86C-E542ED752454}"/>
              </a:ext>
            </a:extLst>
          </p:cNvPr>
          <p:cNvSpPr txBox="1"/>
          <p:nvPr/>
        </p:nvSpPr>
        <p:spPr>
          <a:xfrm>
            <a:off x="1290562" y="3281452"/>
            <a:ext cx="1333379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HK" sz="3200" dirty="0" err="1">
                <a:latin typeface="Nunito Sans Semi-Bold" panose="02010600030101010101" charset="0"/>
              </a:rPr>
              <a:t>Navicat’s</a:t>
            </a:r>
            <a:r>
              <a:rPr lang="en-US" altLang="zh-HK" sz="3200" dirty="0">
                <a:latin typeface="Nunito Sans Semi-Bold" panose="02010600030101010101" charset="0"/>
              </a:rPr>
              <a:t> test data generation capability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HK" sz="3200" dirty="0">
                <a:latin typeface="Nunito Sans Semi-Bold" panose="02010600030101010101" charset="0"/>
              </a:rPr>
              <a:t>Best practices of data backup and restore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HK" sz="3200" dirty="0">
                <a:latin typeface="Nunito Sans Semi-Bold" panose="02010600030101010101" charset="0"/>
              </a:rPr>
              <a:t>Batch job</a:t>
            </a:r>
          </a:p>
        </p:txBody>
      </p:sp>
      <p:sp>
        <p:nvSpPr>
          <p:cNvPr id="2" name="Slide Number Placeholder 7">
            <a:extLst>
              <a:ext uri="{FF2B5EF4-FFF2-40B4-BE49-F238E27FC236}">
                <a16:creationId xmlns:a16="http://schemas.microsoft.com/office/drawing/2014/main" id="{1CA5C63A-449E-C9F6-D810-EEF399B1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68600" y="62242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848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0D7C129-B51F-F98F-F67D-9948AB0477B6}"/>
              </a:ext>
            </a:extLst>
          </p:cNvPr>
          <p:cNvGrpSpPr/>
          <p:nvPr/>
        </p:nvGrpSpPr>
        <p:grpSpPr>
          <a:xfrm>
            <a:off x="0" y="5905438"/>
            <a:ext cx="18288000" cy="6727046"/>
            <a:chOff x="0" y="0"/>
            <a:chExt cx="6622243" cy="2435922"/>
          </a:xfrm>
          <a:solidFill>
            <a:schemeClr val="accent5"/>
          </a:solidFill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9F386782-A44E-6892-9201-47B93BB64033}"/>
                </a:ext>
              </a:extLst>
            </p:cNvPr>
            <p:cNvSpPr/>
            <p:nvPr/>
          </p:nvSpPr>
          <p:spPr>
            <a:xfrm>
              <a:off x="0" y="0"/>
              <a:ext cx="6622244" cy="2435922"/>
            </a:xfrm>
            <a:custGeom>
              <a:avLst/>
              <a:gdLst/>
              <a:ahLst/>
              <a:cxnLst/>
              <a:rect l="l" t="t" r="r" b="b"/>
              <a:pathLst>
                <a:path w="6622244" h="2435922">
                  <a:moveTo>
                    <a:pt x="6497783" y="2435922"/>
                  </a:moveTo>
                  <a:lnTo>
                    <a:pt x="124460" y="2435922"/>
                  </a:lnTo>
                  <a:cubicBezTo>
                    <a:pt x="55880" y="2435922"/>
                    <a:pt x="0" y="2380042"/>
                    <a:pt x="0" y="231146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2311462"/>
                  </a:lnTo>
                  <a:cubicBezTo>
                    <a:pt x="6622244" y="2380042"/>
                    <a:pt x="6566364" y="2435922"/>
                    <a:pt x="6497784" y="2435922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" name="Group 2"/>
          <p:cNvGrpSpPr/>
          <p:nvPr/>
        </p:nvGrpSpPr>
        <p:grpSpPr>
          <a:xfrm>
            <a:off x="0" y="-282272"/>
            <a:ext cx="18288000" cy="6727046"/>
            <a:chOff x="0" y="0"/>
            <a:chExt cx="6622243" cy="24359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22244" cy="2435922"/>
            </a:xfrm>
            <a:custGeom>
              <a:avLst/>
              <a:gdLst/>
              <a:ahLst/>
              <a:cxnLst/>
              <a:rect l="l" t="t" r="r" b="b"/>
              <a:pathLst>
                <a:path w="6622244" h="2435922">
                  <a:moveTo>
                    <a:pt x="6497783" y="2435922"/>
                  </a:moveTo>
                  <a:lnTo>
                    <a:pt x="124460" y="2435922"/>
                  </a:lnTo>
                  <a:cubicBezTo>
                    <a:pt x="55880" y="2435922"/>
                    <a:pt x="0" y="2380042"/>
                    <a:pt x="0" y="231146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2311462"/>
                  </a:lnTo>
                  <a:cubicBezTo>
                    <a:pt x="6622244" y="2380042"/>
                    <a:pt x="6566364" y="2435922"/>
                    <a:pt x="6497784" y="2435922"/>
                  </a:cubicBezTo>
                  <a:close/>
                </a:path>
              </a:pathLst>
            </a:custGeom>
            <a:solidFill>
              <a:srgbClr val="E9EFE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571500"/>
            <a:ext cx="354105" cy="354105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F8665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086809" y="629609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730951" y="4717386"/>
            <a:ext cx="15586457" cy="4021461"/>
            <a:chOff x="0" y="0"/>
            <a:chExt cx="5300834" cy="349679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00834" cy="3496797"/>
            </a:xfrm>
            <a:custGeom>
              <a:avLst/>
              <a:gdLst/>
              <a:ahLst/>
              <a:cxnLst/>
              <a:rect l="l" t="t" r="r" b="b"/>
              <a:pathLst>
                <a:path w="5300834" h="3496797">
                  <a:moveTo>
                    <a:pt x="5176374" y="3496796"/>
                  </a:moveTo>
                  <a:lnTo>
                    <a:pt x="124460" y="3496796"/>
                  </a:lnTo>
                  <a:cubicBezTo>
                    <a:pt x="55880" y="3496796"/>
                    <a:pt x="0" y="3440916"/>
                    <a:pt x="0" y="337233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176374" y="0"/>
                  </a:lnTo>
                  <a:cubicBezTo>
                    <a:pt x="5244953" y="0"/>
                    <a:pt x="5300834" y="55880"/>
                    <a:pt x="5300834" y="124460"/>
                  </a:cubicBezTo>
                  <a:lnTo>
                    <a:pt x="5300834" y="3372336"/>
                  </a:lnTo>
                  <a:cubicBezTo>
                    <a:pt x="5300834" y="3440916"/>
                    <a:pt x="5244953" y="3496797"/>
                    <a:pt x="5176374" y="3496797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514485" y="671330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DF8665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DF8665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DF8665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grpSp>
        <p:nvGrpSpPr>
          <p:cNvPr id="19" name="Group 7">
            <a:extLst>
              <a:ext uri="{FF2B5EF4-FFF2-40B4-BE49-F238E27FC236}">
                <a16:creationId xmlns:a16="http://schemas.microsoft.com/office/drawing/2014/main" id="{CF4D77CD-BC5C-37DF-82A6-DEBD70BD72B7}"/>
              </a:ext>
            </a:extLst>
          </p:cNvPr>
          <p:cNvGrpSpPr/>
          <p:nvPr/>
        </p:nvGrpSpPr>
        <p:grpSpPr>
          <a:xfrm>
            <a:off x="1086807" y="1258682"/>
            <a:ext cx="2810622" cy="462711"/>
            <a:chOff x="0" y="0"/>
            <a:chExt cx="4936702" cy="812726"/>
          </a:xfrm>
        </p:grpSpPr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54D75CA2-81E1-1D9E-6B93-84596D080DF3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D466D51-ED88-AB38-E5E6-4C7F053AC0EA}"/>
              </a:ext>
            </a:extLst>
          </p:cNvPr>
          <p:cNvSpPr txBox="1"/>
          <p:nvPr/>
        </p:nvSpPr>
        <p:spPr>
          <a:xfrm>
            <a:off x="1086807" y="1335733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1800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DATA GENERATION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CBEA49-D614-C53C-9D37-E0E4C0F5DE22}"/>
              </a:ext>
            </a:extLst>
          </p:cNvPr>
          <p:cNvSpPr txBox="1"/>
          <p:nvPr/>
        </p:nvSpPr>
        <p:spPr>
          <a:xfrm>
            <a:off x="1205752" y="2011801"/>
            <a:ext cx="157968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4800" dirty="0">
                <a:latin typeface="DM Serif Display" pitchFamily="2" charset="0"/>
              </a:rPr>
              <a:t>Mock Data Generation</a:t>
            </a:r>
            <a:endParaRPr lang="zh-HK" altLang="en-US" sz="4800" dirty="0">
              <a:latin typeface="DM Serif Display" pitchFamily="2" charset="0"/>
            </a:endParaRPr>
          </a:p>
        </p:txBody>
      </p:sp>
      <p:sp>
        <p:nvSpPr>
          <p:cNvPr id="25" name="Slide Number Placeholder 7">
            <a:extLst>
              <a:ext uri="{FF2B5EF4-FFF2-40B4-BE49-F238E27FC236}">
                <a16:creationId xmlns:a16="http://schemas.microsoft.com/office/drawing/2014/main" id="{14D6ADCA-592D-560D-3654-E717F631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83808" y="5715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latin typeface="Nunito Sans Semi-Bold" panose="02010600030101010101" charset="0"/>
              </a:rPr>
              <a:pPr/>
              <a:t>4</a:t>
            </a:fld>
            <a:endParaRPr lang="en-US" sz="2200" dirty="0">
              <a:latin typeface="Nunito Sans Semi-Bold" panose="02010600030101010101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2A66D7-3E7E-ECD3-1D24-096C587C53A6}"/>
              </a:ext>
            </a:extLst>
          </p:cNvPr>
          <p:cNvSpPr txBox="1"/>
          <p:nvPr/>
        </p:nvSpPr>
        <p:spPr>
          <a:xfrm>
            <a:off x="2045753" y="4809711"/>
            <a:ext cx="14956849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HK" sz="3200" dirty="0">
                <a:latin typeface="Nunito Sans" pitchFamily="2" charset="0"/>
              </a:rPr>
              <a:t>Mock data refers to synthetic data that is created to simulate real-world data. </a:t>
            </a:r>
            <a:r>
              <a:rPr lang="en-US" altLang="zh-HK" sz="3200" dirty="0" err="1">
                <a:latin typeface="Nunito Sans" pitchFamily="2" charset="0"/>
              </a:rPr>
              <a:t>Naicate’s</a:t>
            </a:r>
            <a:r>
              <a:rPr lang="en-US" altLang="zh-HK" sz="3200" dirty="0">
                <a:latin typeface="Nunito Sans" pitchFamily="2" charset="0"/>
              </a:rPr>
              <a:t> mock data generation feature is designed to generate data with expected format and contains meaningful values for testing purposes. </a:t>
            </a:r>
          </a:p>
          <a:p>
            <a:pPr algn="just">
              <a:lnSpc>
                <a:spcPct val="150000"/>
              </a:lnSpc>
            </a:pPr>
            <a:r>
              <a:rPr lang="en-US" altLang="zh-HK" sz="3200" dirty="0">
                <a:latin typeface="Nunito Sans" pitchFamily="2" charset="0"/>
              </a:rPr>
              <a:t>Always ensure you have a backup of your database before initiating data generation.</a:t>
            </a:r>
          </a:p>
        </p:txBody>
      </p:sp>
    </p:spTree>
    <p:extLst>
      <p:ext uri="{BB962C8B-B14F-4D97-AF65-F5344CB8AC3E}">
        <p14:creationId xmlns:p14="http://schemas.microsoft.com/office/powerpoint/2010/main" val="273826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19B2BE8C-583A-C968-61F8-7B0CD0BAC47B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06684A4-6317-636B-46A6-7EE992BF0ECC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E21E305-DDB2-5F9D-5BCE-40D410835CE8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altLang="zh-HK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DATA GENERATION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5A7B7-1745-87F9-5E1B-6354545757C9}"/>
              </a:ext>
            </a:extLst>
          </p:cNvPr>
          <p:cNvSpPr txBox="1"/>
          <p:nvPr/>
        </p:nvSpPr>
        <p:spPr>
          <a:xfrm>
            <a:off x="1028700" y="1644325"/>
            <a:ext cx="167259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>
                <a:latin typeface="DM Serif Display" pitchFamily="2" charset="0"/>
              </a:rPr>
              <a:t>Risk of using production data</a:t>
            </a: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010487C3-B55E-36E3-F815-DE01D0879920}"/>
              </a:ext>
            </a:extLst>
          </p:cNvPr>
          <p:cNvGrpSpPr/>
          <p:nvPr/>
        </p:nvGrpSpPr>
        <p:grpSpPr>
          <a:xfrm>
            <a:off x="0" y="9539510"/>
            <a:ext cx="18288000" cy="1068264"/>
            <a:chOff x="0" y="0"/>
            <a:chExt cx="6622243" cy="67255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ADDD34A-1102-F5CA-BAEC-752FC4EA96F5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3" name="Slide Number Placeholder 17">
            <a:extLst>
              <a:ext uri="{FF2B5EF4-FFF2-40B4-BE49-F238E27FC236}">
                <a16:creationId xmlns:a16="http://schemas.microsoft.com/office/drawing/2014/main" id="{8672937C-8598-1E89-E04A-22D4D84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5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228AB496-D10A-0693-48A4-3B32A2D97DAD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4799C6B-2DC6-2CA4-BFC7-63ABFC228E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4DC8ECFA-345C-5E5E-5056-49180453A81D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DCF018-ACFB-24E8-B3EF-13C5DEAA9A8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88F502-2F8D-2D63-EC59-21D02C615EA5}"/>
              </a:ext>
            </a:extLst>
          </p:cNvPr>
          <p:cNvSpPr txBox="1"/>
          <p:nvPr/>
        </p:nvSpPr>
        <p:spPr>
          <a:xfrm>
            <a:off x="1028700" y="3052761"/>
            <a:ext cx="152019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3200" dirty="0">
                <a:latin typeface="Nunito Sans" pitchFamily="2" charset="0"/>
              </a:rPr>
              <a:t>Production data is information that is persistently stored and used to conduct day-to-day business tasks and processes.</a:t>
            </a:r>
          </a:p>
          <a:p>
            <a:endParaRPr lang="en-US" altLang="zh-HK" sz="3200" dirty="0">
              <a:latin typeface="Nunito Sans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HK" sz="3200" dirty="0">
                <a:latin typeface="Nunito Sans" pitchFamily="2" charset="0"/>
              </a:rPr>
              <a:t>Contain privacy-sensitive or personally identifiable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HK" sz="3200" dirty="0">
              <a:latin typeface="Nunito Sans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HK" sz="3200" dirty="0">
                <a:latin typeface="Nunito Sans" pitchFamily="2" charset="0"/>
              </a:rPr>
              <a:t>Need to mask the privacy-sensitive data to comply with privacy regulations like GDPR, PCI, and HIPAA.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HK" sz="3200" dirty="0">
              <a:latin typeface="Nunito Sans" pitchFamily="2" charset="0"/>
            </a:endParaRPr>
          </a:p>
          <a:p>
            <a:endParaRPr lang="zh-HK" altLang="en-US" sz="3200" dirty="0"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808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19B2BE8C-583A-C968-61F8-7B0CD0BAC47B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06684A4-6317-636B-46A6-7EE992BF0ECC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E21E305-DDB2-5F9D-5BCE-40D410835CE8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altLang="zh-HK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DATA GENERATION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5A7B7-1745-87F9-5E1B-6354545757C9}"/>
              </a:ext>
            </a:extLst>
          </p:cNvPr>
          <p:cNvSpPr txBox="1"/>
          <p:nvPr/>
        </p:nvSpPr>
        <p:spPr>
          <a:xfrm>
            <a:off x="1028700" y="1644325"/>
            <a:ext cx="167259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>
                <a:latin typeface="DM Serif Display" pitchFamily="2" charset="0"/>
              </a:rPr>
              <a:t>Producing realistic mock data with </a:t>
            </a:r>
            <a:r>
              <a:rPr lang="en-US" altLang="zh-HK" sz="6000" dirty="0" err="1">
                <a:latin typeface="DM Serif Display" pitchFamily="2" charset="0"/>
              </a:rPr>
              <a:t>Navicat</a:t>
            </a:r>
            <a:endParaRPr lang="en-US" altLang="zh-HK" sz="6000" dirty="0">
              <a:latin typeface="DM Serif Display" pitchFamily="2" charset="0"/>
            </a:endParaRP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010487C3-B55E-36E3-F815-DE01D0879920}"/>
              </a:ext>
            </a:extLst>
          </p:cNvPr>
          <p:cNvGrpSpPr/>
          <p:nvPr/>
        </p:nvGrpSpPr>
        <p:grpSpPr>
          <a:xfrm>
            <a:off x="0" y="9539510"/>
            <a:ext cx="18288000" cy="1068264"/>
            <a:chOff x="0" y="0"/>
            <a:chExt cx="6622243" cy="67255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ADDD34A-1102-F5CA-BAEC-752FC4EA96F5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3" name="Slide Number Placeholder 17">
            <a:extLst>
              <a:ext uri="{FF2B5EF4-FFF2-40B4-BE49-F238E27FC236}">
                <a16:creationId xmlns:a16="http://schemas.microsoft.com/office/drawing/2014/main" id="{8672937C-8598-1E89-E04A-22D4D84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6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228AB496-D10A-0693-48A4-3B32A2D97DAD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4799C6B-2DC6-2CA4-BFC7-63ABFC228E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4DC8ECFA-345C-5E5E-5056-49180453A81D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DCF018-ACFB-24E8-B3EF-13C5DEAA9A8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DBA7E-80BA-3542-6BC0-FF7467DEB9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7028" y="2791307"/>
            <a:ext cx="9633372" cy="64413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88F502-2F8D-2D63-EC59-21D02C615EA5}"/>
              </a:ext>
            </a:extLst>
          </p:cNvPr>
          <p:cNvSpPr txBox="1"/>
          <p:nvPr/>
        </p:nvSpPr>
        <p:spPr>
          <a:xfrm>
            <a:off x="11125200" y="2920046"/>
            <a:ext cx="64008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3200" dirty="0">
                <a:latin typeface="Nunito Sans" pitchFamily="2" charset="0"/>
              </a:rPr>
              <a:t>It's essential to define the mock data types and formats for each column.</a:t>
            </a:r>
          </a:p>
          <a:p>
            <a:endParaRPr lang="en-US" altLang="zh-HK" sz="3200" dirty="0">
              <a:latin typeface="Nunito Sans" pitchFamily="2" charset="0"/>
            </a:endParaRPr>
          </a:p>
          <a:p>
            <a:r>
              <a:rPr lang="en-US" altLang="zh-HK" sz="3200" dirty="0">
                <a:latin typeface="Nunito Sans" pitchFamily="2" charset="0"/>
              </a:rPr>
              <a:t>It can produce a wide range of fake data in multiple languages.</a:t>
            </a:r>
            <a:endParaRPr lang="zh-HK" altLang="en-US" sz="3200" dirty="0"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5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19B2BE8C-583A-C968-61F8-7B0CD0BAC47B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06684A4-6317-636B-46A6-7EE992BF0ECC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E21E305-DDB2-5F9D-5BCE-40D410835CE8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altLang="zh-HK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DATA GENERATION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5A7B7-1745-87F9-5E1B-6354545757C9}"/>
              </a:ext>
            </a:extLst>
          </p:cNvPr>
          <p:cNvSpPr txBox="1"/>
          <p:nvPr/>
        </p:nvSpPr>
        <p:spPr>
          <a:xfrm>
            <a:off x="1028700" y="1644325"/>
            <a:ext cx="167259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>
                <a:latin typeface="DM Serif Display" pitchFamily="2" charset="0"/>
              </a:rPr>
              <a:t>Data Generators</a:t>
            </a: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010487C3-B55E-36E3-F815-DE01D0879920}"/>
              </a:ext>
            </a:extLst>
          </p:cNvPr>
          <p:cNvGrpSpPr/>
          <p:nvPr/>
        </p:nvGrpSpPr>
        <p:grpSpPr>
          <a:xfrm>
            <a:off x="0" y="9539510"/>
            <a:ext cx="18288000" cy="1068264"/>
            <a:chOff x="0" y="0"/>
            <a:chExt cx="6622243" cy="67255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ADDD34A-1102-F5CA-BAEC-752FC4EA96F5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3" name="Slide Number Placeholder 17">
            <a:extLst>
              <a:ext uri="{FF2B5EF4-FFF2-40B4-BE49-F238E27FC236}">
                <a16:creationId xmlns:a16="http://schemas.microsoft.com/office/drawing/2014/main" id="{8672937C-8598-1E89-E04A-22D4D84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7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228AB496-D10A-0693-48A4-3B32A2D97DAD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4799C6B-2DC6-2CA4-BFC7-63ABFC228E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4DC8ECFA-345C-5E5E-5056-49180453A81D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DCF018-ACFB-24E8-B3EF-13C5DEAA9A8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DBA7E-80BA-3542-6BC0-FF7467DEB9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21"/>
          <a:stretch/>
        </p:blipFill>
        <p:spPr>
          <a:xfrm>
            <a:off x="1289137" y="3408671"/>
            <a:ext cx="4800601" cy="43647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C7E919-240E-8869-645A-C4C01F1107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0548" y="3412113"/>
            <a:ext cx="4618848" cy="43647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520A97-F170-85AE-CBD7-11B601E357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09679" y="3408671"/>
            <a:ext cx="4854371" cy="43647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3F1CF8-0819-A70A-91F2-632EF058A5C9}"/>
              </a:ext>
            </a:extLst>
          </p:cNvPr>
          <p:cNvSpPr txBox="1"/>
          <p:nvPr/>
        </p:nvSpPr>
        <p:spPr>
          <a:xfrm>
            <a:off x="12650864" y="80408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HK" sz="3600" dirty="0">
                <a:latin typeface="Nunito Sans" pitchFamily="2" charset="0"/>
              </a:rPr>
              <a:t>Date/Time Generator</a:t>
            </a:r>
            <a:endParaRPr lang="zh-HK" altLang="en-US" sz="3600" dirty="0">
              <a:latin typeface="Nunito San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CAA3C8-5BDA-ED95-EA87-99D29304C0B4}"/>
              </a:ext>
            </a:extLst>
          </p:cNvPr>
          <p:cNvSpPr txBox="1"/>
          <p:nvPr/>
        </p:nvSpPr>
        <p:spPr>
          <a:xfrm>
            <a:off x="7200240" y="798397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HK" sz="3600" dirty="0">
                <a:latin typeface="Nunito Sans" pitchFamily="2" charset="0"/>
              </a:rPr>
              <a:t>Gender Generator</a:t>
            </a:r>
            <a:endParaRPr lang="zh-HK" altLang="en-US" sz="3600" dirty="0">
              <a:latin typeface="Nunito San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13B853-E2E8-5F8F-43E5-FFB699B29EF1}"/>
              </a:ext>
            </a:extLst>
          </p:cNvPr>
          <p:cNvSpPr txBox="1"/>
          <p:nvPr/>
        </p:nvSpPr>
        <p:spPr>
          <a:xfrm>
            <a:off x="1403436" y="8046517"/>
            <a:ext cx="46863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HK" sz="3600" dirty="0">
                <a:latin typeface="Nunito Sans" pitchFamily="2" charset="0"/>
              </a:rPr>
              <a:t>Phone Number Generator</a:t>
            </a:r>
            <a:endParaRPr lang="zh-HK" altLang="en-US" sz="3600" dirty="0">
              <a:latin typeface="Nunito Sans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B25FE9-5DE3-2630-A150-397FB8211CCE}"/>
              </a:ext>
            </a:extLst>
          </p:cNvPr>
          <p:cNvSpPr txBox="1"/>
          <p:nvPr/>
        </p:nvSpPr>
        <p:spPr>
          <a:xfrm>
            <a:off x="8225130" y="8920694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HK" dirty="0">
                <a:hlinkClick r:id="rId7"/>
              </a:rPr>
              <a:t>How to use Number Generator in </a:t>
            </a:r>
            <a:r>
              <a:rPr lang="en-US" altLang="zh-HK" dirty="0" err="1">
                <a:hlinkClick r:id="rId7"/>
              </a:rPr>
              <a:t>Navicat</a:t>
            </a:r>
            <a:r>
              <a:rPr lang="en-US" altLang="zh-HK" dirty="0">
                <a:hlinkClick r:id="rId7"/>
              </a:rPr>
              <a:t> Data Generation?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808155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19B2BE8C-583A-C968-61F8-7B0CD0BAC47B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06684A4-6317-636B-46A6-7EE992BF0ECC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E21E305-DDB2-5F9D-5BCE-40D410835CE8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altLang="zh-HK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DATA GENERATION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5A7B7-1745-87F9-5E1B-6354545757C9}"/>
              </a:ext>
            </a:extLst>
          </p:cNvPr>
          <p:cNvSpPr txBox="1"/>
          <p:nvPr/>
        </p:nvSpPr>
        <p:spPr>
          <a:xfrm>
            <a:off x="1028700" y="1644325"/>
            <a:ext cx="167259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>
                <a:latin typeface="DM Serif Display" pitchFamily="2" charset="0"/>
              </a:rPr>
              <a:t>Data Generators</a:t>
            </a: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010487C3-B55E-36E3-F815-DE01D0879920}"/>
              </a:ext>
            </a:extLst>
          </p:cNvPr>
          <p:cNvGrpSpPr/>
          <p:nvPr/>
        </p:nvGrpSpPr>
        <p:grpSpPr>
          <a:xfrm>
            <a:off x="0" y="9539510"/>
            <a:ext cx="18288000" cy="1068264"/>
            <a:chOff x="0" y="0"/>
            <a:chExt cx="6622243" cy="67255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ADDD34A-1102-F5CA-BAEC-752FC4EA96F5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3" name="Slide Number Placeholder 17">
            <a:extLst>
              <a:ext uri="{FF2B5EF4-FFF2-40B4-BE49-F238E27FC236}">
                <a16:creationId xmlns:a16="http://schemas.microsoft.com/office/drawing/2014/main" id="{8672937C-8598-1E89-E04A-22D4D84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8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228AB496-D10A-0693-48A4-3B32A2D97DAD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4799C6B-2DC6-2CA4-BFC7-63ABFC228E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4DC8ECFA-345C-5E5E-5056-49180453A81D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DCF018-ACFB-24E8-B3EF-13C5DEAA9A8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394BD6-7F90-E600-63F1-6012E3B9A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753" y="3264748"/>
            <a:ext cx="2954806" cy="4456428"/>
          </a:xfrm>
          <a:prstGeom prst="rect">
            <a:avLst/>
          </a:prstGeom>
          <a:ln>
            <a:solidFill>
              <a:srgbClr val="0072D5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62482D-DA9E-790E-C489-208FC91555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6099"/>
          <a:stretch/>
        </p:blipFill>
        <p:spPr>
          <a:xfrm>
            <a:off x="4272216" y="3264748"/>
            <a:ext cx="2698255" cy="4715319"/>
          </a:xfrm>
          <a:prstGeom prst="rect">
            <a:avLst/>
          </a:prstGeom>
          <a:ln>
            <a:solidFill>
              <a:srgbClr val="0072D5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0E56D15-3BC4-92AC-78C8-87CE1D24D1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b="-333"/>
          <a:stretch/>
        </p:blipFill>
        <p:spPr>
          <a:xfrm>
            <a:off x="7082129" y="3264748"/>
            <a:ext cx="2270943" cy="4712778"/>
          </a:xfrm>
          <a:prstGeom prst="rect">
            <a:avLst/>
          </a:prstGeom>
          <a:ln>
            <a:solidFill>
              <a:srgbClr val="0072D5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6C07520-D1D1-8964-C19F-C50930A8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2927"/>
          <a:stretch/>
        </p:blipFill>
        <p:spPr>
          <a:xfrm>
            <a:off x="9592530" y="3276655"/>
            <a:ext cx="2523270" cy="2417801"/>
          </a:xfrm>
          <a:prstGeom prst="rect">
            <a:avLst/>
          </a:prstGeom>
          <a:ln>
            <a:solidFill>
              <a:srgbClr val="0072D5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F686CD2-7487-45C1-140F-C85CBE7CD380}"/>
              </a:ext>
            </a:extLst>
          </p:cNvPr>
          <p:cNvSpPr txBox="1"/>
          <p:nvPr/>
        </p:nvSpPr>
        <p:spPr>
          <a:xfrm>
            <a:off x="9728200" y="6900308"/>
            <a:ext cx="85344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3200" dirty="0">
                <a:latin typeface="Nunito Sans" pitchFamily="2" charset="0"/>
              </a:rPr>
              <a:t>Multiple built-in generators available with the ability to create custom data generators.</a:t>
            </a:r>
            <a:endParaRPr lang="zh-HK" altLang="en-US" sz="3200" dirty="0"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113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19B2BE8C-583A-C968-61F8-7B0CD0BAC47B}"/>
              </a:ext>
            </a:extLst>
          </p:cNvPr>
          <p:cNvGrpSpPr/>
          <p:nvPr/>
        </p:nvGrpSpPr>
        <p:grpSpPr>
          <a:xfrm>
            <a:off x="1028700" y="1007134"/>
            <a:ext cx="2810622" cy="462711"/>
            <a:chOff x="0" y="0"/>
            <a:chExt cx="4936702" cy="812726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06684A4-6317-636B-46A6-7EE992BF0ECC}"/>
                </a:ext>
              </a:extLst>
            </p:cNvPr>
            <p:cNvSpPr/>
            <p:nvPr/>
          </p:nvSpPr>
          <p:spPr>
            <a:xfrm>
              <a:off x="0" y="0"/>
              <a:ext cx="4936702" cy="812726"/>
            </a:xfrm>
            <a:custGeom>
              <a:avLst/>
              <a:gdLst/>
              <a:ahLst/>
              <a:cxnLst/>
              <a:rect l="l" t="t" r="r" b="b"/>
              <a:pathLst>
                <a:path w="4936702" h="812726">
                  <a:moveTo>
                    <a:pt x="4812242" y="812726"/>
                  </a:moveTo>
                  <a:lnTo>
                    <a:pt x="124460" y="812726"/>
                  </a:lnTo>
                  <a:cubicBezTo>
                    <a:pt x="55880" y="812726"/>
                    <a:pt x="0" y="756846"/>
                    <a:pt x="0" y="68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12242" y="0"/>
                  </a:lnTo>
                  <a:cubicBezTo>
                    <a:pt x="4880821" y="0"/>
                    <a:pt x="4936702" y="55880"/>
                    <a:pt x="4936702" y="124460"/>
                  </a:cubicBezTo>
                  <a:lnTo>
                    <a:pt x="4936702" y="688266"/>
                  </a:lnTo>
                  <a:cubicBezTo>
                    <a:pt x="4936702" y="756846"/>
                    <a:pt x="4880821" y="812726"/>
                    <a:pt x="4812242" y="812726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E21E305-DDB2-5F9D-5BCE-40D410835CE8}"/>
              </a:ext>
            </a:extLst>
          </p:cNvPr>
          <p:cNvSpPr txBox="1"/>
          <p:nvPr/>
        </p:nvSpPr>
        <p:spPr>
          <a:xfrm>
            <a:off x="1028700" y="1084185"/>
            <a:ext cx="2810622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altLang="zh-HK" spc="179" dirty="0">
                <a:solidFill>
                  <a:srgbClr val="F8F4F0"/>
                </a:solidFill>
                <a:latin typeface="Nunito Sans"/>
                <a:ea typeface="Nunito Sans"/>
                <a:cs typeface="Nunito Sans"/>
                <a:sym typeface="Nunito Sans"/>
              </a:rPr>
              <a:t>DATA GENERATION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5A7B7-1745-87F9-5E1B-6354545757C9}"/>
              </a:ext>
            </a:extLst>
          </p:cNvPr>
          <p:cNvSpPr txBox="1"/>
          <p:nvPr/>
        </p:nvSpPr>
        <p:spPr>
          <a:xfrm>
            <a:off x="1028700" y="1644325"/>
            <a:ext cx="167259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6000" dirty="0">
                <a:latin typeface="DM Serif Display" pitchFamily="2" charset="0"/>
              </a:rPr>
              <a:t>Option Setting of Data Generation </a:t>
            </a: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010487C3-B55E-36E3-F815-DE01D0879920}"/>
              </a:ext>
            </a:extLst>
          </p:cNvPr>
          <p:cNvGrpSpPr/>
          <p:nvPr/>
        </p:nvGrpSpPr>
        <p:grpSpPr>
          <a:xfrm>
            <a:off x="0" y="9539510"/>
            <a:ext cx="18288000" cy="1068264"/>
            <a:chOff x="0" y="0"/>
            <a:chExt cx="6622243" cy="67255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ADDD34A-1102-F5CA-BAEC-752FC4EA96F5}"/>
                </a:ext>
              </a:extLst>
            </p:cNvPr>
            <p:cNvSpPr/>
            <p:nvPr/>
          </p:nvSpPr>
          <p:spPr>
            <a:xfrm>
              <a:off x="0" y="0"/>
              <a:ext cx="6622244" cy="672551"/>
            </a:xfrm>
            <a:custGeom>
              <a:avLst/>
              <a:gdLst/>
              <a:ahLst/>
              <a:cxnLst/>
              <a:rect l="l" t="t" r="r" b="b"/>
              <a:pathLst>
                <a:path w="6622244" h="672551">
                  <a:moveTo>
                    <a:pt x="6497783" y="672550"/>
                  </a:moveTo>
                  <a:lnTo>
                    <a:pt x="124460" y="672550"/>
                  </a:lnTo>
                  <a:cubicBezTo>
                    <a:pt x="55880" y="672550"/>
                    <a:pt x="0" y="616670"/>
                    <a:pt x="0" y="5480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97784" y="0"/>
                  </a:lnTo>
                  <a:cubicBezTo>
                    <a:pt x="6566364" y="0"/>
                    <a:pt x="6622244" y="55880"/>
                    <a:pt x="6622244" y="124460"/>
                  </a:cubicBezTo>
                  <a:lnTo>
                    <a:pt x="6622244" y="548091"/>
                  </a:lnTo>
                  <a:cubicBezTo>
                    <a:pt x="6622244" y="616670"/>
                    <a:pt x="6566364" y="672551"/>
                    <a:pt x="6497784" y="672551"/>
                  </a:cubicBezTo>
                  <a:close/>
                </a:path>
              </a:pathLst>
            </a:custGeom>
            <a:solidFill>
              <a:srgbClr val="D79063"/>
            </a:solidFill>
          </p:spPr>
        </p:sp>
      </p:grpSp>
      <p:sp>
        <p:nvSpPr>
          <p:cNvPr id="3" name="Slide Number Placeholder 17">
            <a:extLst>
              <a:ext uri="{FF2B5EF4-FFF2-40B4-BE49-F238E27FC236}">
                <a16:creationId xmlns:a16="http://schemas.microsoft.com/office/drawing/2014/main" id="{8672937C-8598-1E89-E04A-22D4D84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25700" y="96581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200" smtClean="0">
                <a:solidFill>
                  <a:schemeClr val="bg1"/>
                </a:solidFill>
                <a:latin typeface="Nunito Sans Semi-Bold" panose="02010600030101010101" charset="0"/>
              </a:rPr>
              <a:pPr/>
              <a:t>9</a:t>
            </a:fld>
            <a:endParaRPr lang="en-US" sz="2200" dirty="0">
              <a:solidFill>
                <a:schemeClr val="bg1"/>
              </a:solidFill>
              <a:latin typeface="Nunito Sans Semi-Bold" panose="02010600030101010101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228AB496-D10A-0693-48A4-3B32A2D97DAD}"/>
              </a:ext>
            </a:extLst>
          </p:cNvPr>
          <p:cNvGrpSpPr/>
          <p:nvPr/>
        </p:nvGrpSpPr>
        <p:grpSpPr>
          <a:xfrm>
            <a:off x="1017495" y="9624587"/>
            <a:ext cx="354105" cy="354105"/>
            <a:chOff x="0" y="0"/>
            <a:chExt cx="6350000" cy="63500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4799C6B-2DC6-2CA4-BFC7-63ABFC228E8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8F4F0"/>
            </a:solidFill>
          </p:spPr>
        </p:sp>
      </p:grpSp>
      <p:sp>
        <p:nvSpPr>
          <p:cNvPr id="7" name="TextBox 11">
            <a:extLst>
              <a:ext uri="{FF2B5EF4-FFF2-40B4-BE49-F238E27FC236}">
                <a16:creationId xmlns:a16="http://schemas.microsoft.com/office/drawing/2014/main" id="{4DC8ECFA-345C-5E5E-5056-49180453A81D}"/>
              </a:ext>
            </a:extLst>
          </p:cNvPr>
          <p:cNvSpPr txBox="1"/>
          <p:nvPr/>
        </p:nvSpPr>
        <p:spPr>
          <a:xfrm>
            <a:off x="1514485" y="9711375"/>
            <a:ext cx="7629515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91"/>
              </a:lnSpc>
            </a:pP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HKIIT - </a:t>
            </a:r>
            <a:r>
              <a:rPr lang="en-US" sz="2199" spc="-65" dirty="0" err="1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Navicat</a:t>
            </a:r>
            <a:r>
              <a:rPr lang="en-US" sz="2199" spc="-65" dirty="0">
                <a:solidFill>
                  <a:srgbClr val="F8F4F0"/>
                </a:solidFill>
                <a:latin typeface="Nunito Sans Semi-Bold"/>
                <a:ea typeface="Nunito Sans Semi-Bold"/>
                <a:cs typeface="Nunito Sans Semi-Bold"/>
                <a:sym typeface="Nunito Sans Semi-Bold"/>
              </a:rPr>
              <a:t> Certified Database Administrator - Associate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DCF018-ACFB-24E8-B3EF-13C5DEAA9A8C}"/>
              </a:ext>
            </a:extLst>
          </p:cNvPr>
          <p:cNvSpPr/>
          <p:nvPr/>
        </p:nvSpPr>
        <p:spPr>
          <a:xfrm>
            <a:off x="1086809" y="9673892"/>
            <a:ext cx="237888" cy="237888"/>
          </a:xfrm>
          <a:custGeom>
            <a:avLst/>
            <a:gdLst/>
            <a:ahLst/>
            <a:cxnLst/>
            <a:rect l="l" t="t" r="r" b="b"/>
            <a:pathLst>
              <a:path w="237888" h="237888">
                <a:moveTo>
                  <a:pt x="0" y="0"/>
                </a:moveTo>
                <a:lnTo>
                  <a:pt x="237888" y="0"/>
                </a:lnTo>
                <a:lnTo>
                  <a:pt x="237888" y="237888"/>
                </a:lnTo>
                <a:lnTo>
                  <a:pt x="0" y="2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B898BAF-59FE-414A-742C-C71FAC1CE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399276"/>
              </p:ext>
            </p:extLst>
          </p:nvPr>
        </p:nvGraphicFramePr>
        <p:xfrm>
          <a:off x="8034456" y="2943612"/>
          <a:ext cx="9563100" cy="6138679"/>
        </p:xfrm>
        <a:graphic>
          <a:graphicData uri="http://schemas.openxmlformats.org/drawingml/2006/table">
            <a:tbl>
              <a:tblPr/>
              <a:tblGrid>
                <a:gridCol w="2390775">
                  <a:extLst>
                    <a:ext uri="{9D8B030D-6E8A-4147-A177-3AD203B41FA5}">
                      <a16:colId xmlns:a16="http://schemas.microsoft.com/office/drawing/2014/main" val="1048206987"/>
                    </a:ext>
                  </a:extLst>
                </a:gridCol>
                <a:gridCol w="7172325">
                  <a:extLst>
                    <a:ext uri="{9D8B030D-6E8A-4147-A177-3AD203B41FA5}">
                      <a16:colId xmlns:a16="http://schemas.microsoft.com/office/drawing/2014/main" val="1511439579"/>
                    </a:ext>
                  </a:extLst>
                </a:gridCol>
              </a:tblGrid>
              <a:tr h="440973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rgbClr val="FFFFFF"/>
                          </a:solidFill>
                          <a:effectLst/>
                        </a:rPr>
                        <a:t>Option</a:t>
                      </a:r>
                    </a:p>
                  </a:txBody>
                  <a:tcPr marL="79403" marR="79403" marT="39701" marB="39701" anchor="ctr">
                    <a:lnL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A6B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79403" marR="79403" marT="39701" marB="39701" anchor="ctr">
                    <a:lnL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A6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935535"/>
                  </a:ext>
                </a:extLst>
              </a:tr>
              <a:tr h="116561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dirty="0">
                          <a:effectLst/>
                        </a:rPr>
                        <a:t>Include default values</a:t>
                      </a:r>
                    </a:p>
                  </a:txBody>
                  <a:tcPr marL="79403" marR="79403" marT="39701" marB="39701" anchor="ctr">
                    <a:lnL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dirty="0">
                          <a:effectLst/>
                        </a:rPr>
                        <a:t>Generate default values. You can set the default value of the column, and set the </a:t>
                      </a:r>
                      <a:r>
                        <a:rPr lang="en-US" sz="2400" b="1" dirty="0">
                          <a:effectLst/>
                        </a:rPr>
                        <a:t>Percentage</a:t>
                      </a:r>
                      <a:r>
                        <a:rPr lang="en-US" sz="2400" b="0" dirty="0">
                          <a:effectLst/>
                        </a:rPr>
                        <a:t> of the default values in the column.</a:t>
                      </a:r>
                    </a:p>
                  </a:txBody>
                  <a:tcPr marL="79403" marR="79403" marT="39701" marB="39701" anchor="ctr">
                    <a:lnL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393315"/>
                  </a:ext>
                </a:extLst>
              </a:tr>
              <a:tr h="803291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dirty="0">
                          <a:effectLst/>
                        </a:rPr>
                        <a:t>Include null values</a:t>
                      </a:r>
                    </a:p>
                  </a:txBody>
                  <a:tcPr marL="79403" marR="79403" marT="39701" marB="39701" anchor="ctr">
                    <a:lnL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dirty="0">
                          <a:effectLst/>
                        </a:rPr>
                        <a:t>Generate NULL values. You can set the </a:t>
                      </a:r>
                      <a:r>
                        <a:rPr lang="en-US" sz="2400" b="1" dirty="0">
                          <a:effectLst/>
                        </a:rPr>
                        <a:t>Percentage</a:t>
                      </a:r>
                      <a:r>
                        <a:rPr lang="en-US" sz="2400" b="0" dirty="0">
                          <a:effectLst/>
                        </a:rPr>
                        <a:t> of Null values in the column.</a:t>
                      </a:r>
                    </a:p>
                  </a:txBody>
                  <a:tcPr marL="79403" marR="79403" marT="39701" marB="39701" anchor="ctr">
                    <a:lnL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53423"/>
                  </a:ext>
                </a:extLst>
              </a:tr>
              <a:tr h="62102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>
                          <a:effectLst/>
                        </a:rPr>
                        <a:t>Set unique</a:t>
                      </a:r>
                    </a:p>
                  </a:txBody>
                  <a:tcPr marL="79403" marR="79403" marT="39701" marB="39701" anchor="ctr">
                    <a:lnL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>
                          <a:effectLst/>
                        </a:rPr>
                        <a:t>Make the values generated for the column unique.</a:t>
                      </a:r>
                    </a:p>
                  </a:txBody>
                  <a:tcPr marL="79403" marR="79403" marT="39701" marB="39701" anchor="ctr">
                    <a:lnL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22726"/>
                  </a:ext>
                </a:extLst>
              </a:tr>
              <a:tr h="116561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>
                          <a:effectLst/>
                        </a:rPr>
                        <a:t>Convert value to</a:t>
                      </a:r>
                    </a:p>
                  </a:txBody>
                  <a:tcPr marL="79403" marR="79403" marT="39701" marB="39701" anchor="ctr">
                    <a:lnL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>
                          <a:effectLst/>
                        </a:rPr>
                        <a:t>Convert the values to lower case, upper case or proper case (the first letter in each word is capitalized, the other letters are lower case).</a:t>
                      </a:r>
                    </a:p>
                  </a:txBody>
                  <a:tcPr marL="79403" marR="79403" marT="39701" marB="39701" anchor="ctr">
                    <a:lnL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86687"/>
                  </a:ext>
                </a:extLst>
              </a:tr>
              <a:tr h="1890246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dirty="0">
                          <a:effectLst/>
                        </a:rPr>
                        <a:t>Disable data linkage between fields</a:t>
                      </a:r>
                    </a:p>
                  </a:txBody>
                  <a:tcPr marL="79403" marR="79403" marT="39701" marB="39701" anchor="ctr">
                    <a:lnL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dirty="0">
                          <a:effectLst/>
                        </a:rPr>
                        <a:t>Unlink the data between this field with other fields.</a:t>
                      </a:r>
                      <a:br>
                        <a:rPr lang="en-US" sz="2400" b="0" dirty="0">
                          <a:effectLst/>
                        </a:rPr>
                      </a:br>
                      <a:r>
                        <a:rPr lang="en-US" sz="2400" b="0" dirty="0">
                          <a:effectLst/>
                        </a:rPr>
                        <a:t>If this option is unchecked, </a:t>
                      </a:r>
                      <a:r>
                        <a:rPr lang="en-US" sz="2400" b="0" dirty="0" err="1">
                          <a:effectLst/>
                        </a:rPr>
                        <a:t>Navicat</a:t>
                      </a:r>
                      <a:r>
                        <a:rPr lang="en-US" sz="2400" b="0" dirty="0">
                          <a:effectLst/>
                        </a:rPr>
                        <a:t> will generate data with linkage between fields. Example: If the name field is "Robert Rose", the email field will be like "robertrose@outlook.com".</a:t>
                      </a:r>
                    </a:p>
                  </a:txBody>
                  <a:tcPr marL="79403" marR="79403" marT="39701" marB="39701" anchor="ctr">
                    <a:lnL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827234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8282DA3C-03CE-0DCB-7E32-F17D75690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809" y="3796115"/>
            <a:ext cx="6304591" cy="385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16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18625</TotalTime>
  <Words>1277</Words>
  <PresentationFormat>Custom</PresentationFormat>
  <Paragraphs>174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Nunito Sans Semi-Bold</vt:lpstr>
      <vt:lpstr>Arial</vt:lpstr>
      <vt:lpstr>Nunito Sans</vt:lpstr>
      <vt:lpstr>Calibri</vt:lpstr>
      <vt:lpstr>DM Serif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terms:created xsi:type="dcterms:W3CDTF">2006-08-16T00:00:00Z</dcterms:created>
  <dcterms:modified xsi:type="dcterms:W3CDTF">2024-09-21T19:35:14Z</dcterms:modified>
  <dc:identifier>DAGLXG8P97w</dc:identifier>
</cp:coreProperties>
</file>