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31"/>
  </p:notesMasterIdLst>
  <p:sldIdLst>
    <p:sldId id="308" r:id="rId2"/>
    <p:sldId id="345" r:id="rId3"/>
    <p:sldId id="346" r:id="rId4"/>
    <p:sldId id="259" r:id="rId5"/>
    <p:sldId id="273" r:id="rId6"/>
    <p:sldId id="291" r:id="rId7"/>
    <p:sldId id="294" r:id="rId8"/>
    <p:sldId id="348" r:id="rId9"/>
    <p:sldId id="347" r:id="rId10"/>
    <p:sldId id="271" r:id="rId11"/>
    <p:sldId id="298" r:id="rId12"/>
    <p:sldId id="299" r:id="rId13"/>
    <p:sldId id="303" r:id="rId14"/>
    <p:sldId id="293" r:id="rId15"/>
    <p:sldId id="295" r:id="rId16"/>
    <p:sldId id="296" r:id="rId17"/>
    <p:sldId id="297" r:id="rId18"/>
    <p:sldId id="300" r:id="rId19"/>
    <p:sldId id="290" r:id="rId20"/>
    <p:sldId id="301" r:id="rId21"/>
    <p:sldId id="304" r:id="rId22"/>
    <p:sldId id="305" r:id="rId23"/>
    <p:sldId id="306" r:id="rId24"/>
    <p:sldId id="307" r:id="rId25"/>
    <p:sldId id="312" r:id="rId26"/>
    <p:sldId id="349" r:id="rId27"/>
    <p:sldId id="310" r:id="rId28"/>
    <p:sldId id="311" r:id="rId29"/>
    <p:sldId id="351" r:id="rId30"/>
  </p:sldIdLst>
  <p:sldSz cx="18288000" cy="10287000"/>
  <p:notesSz cx="6858000" cy="9144000"/>
  <p:embeddedFontLst>
    <p:embeddedFont>
      <p:font typeface="DM Serif Display" pitchFamily="2" charset="0"/>
      <p:regular r:id="rId32"/>
      <p:italic r:id="rId33"/>
    </p:embeddedFont>
    <p:embeddedFont>
      <p:font typeface="Nunito Sans" pitchFamily="2" charset="0"/>
      <p:regular r:id="rId34"/>
      <p:bold r:id="rId35"/>
      <p:italic r:id="rId36"/>
      <p:boldItalic r:id="rId37"/>
    </p:embeddedFont>
    <p:embeddedFont>
      <p:font typeface="Nunito Sans Semi-Bold" panose="02010600030101010101"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C81"/>
    <a:srgbClr val="C15841"/>
    <a:srgbClr val="D790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5" autoAdjust="0"/>
    <p:restoredTop sz="94237" autoAdjust="0"/>
  </p:normalViewPr>
  <p:slideViewPr>
    <p:cSldViewPr>
      <p:cViewPr varScale="1">
        <p:scale>
          <a:sx n="47" d="100"/>
          <a:sy n="47" d="100"/>
        </p:scale>
        <p:origin x="5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9EE8-A913-4EB5-9E21-A8AA9C9B589D}" type="datetimeFigureOut">
              <a:rPr lang="zh-HK" altLang="en-US" smtClean="0"/>
              <a:t>24/8/2024</a:t>
            </a:fld>
            <a:endParaRPr lang="zh-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CC238-5823-43C1-BD7F-0B0E605BE292}" type="slidenum">
              <a:rPr lang="zh-HK" altLang="en-US" smtClean="0"/>
              <a:t>‹#›</a:t>
            </a:fld>
            <a:endParaRPr lang="zh-HK" altLang="en-US"/>
          </a:p>
        </p:txBody>
      </p:sp>
    </p:spTree>
    <p:extLst>
      <p:ext uri="{BB962C8B-B14F-4D97-AF65-F5344CB8AC3E}">
        <p14:creationId xmlns:p14="http://schemas.microsoft.com/office/powerpoint/2010/main" val="29060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a:t>
            </a:fld>
            <a:endParaRPr lang="zh-HK" altLang="en-US"/>
          </a:p>
        </p:txBody>
      </p:sp>
    </p:spTree>
    <p:extLst>
      <p:ext uri="{BB962C8B-B14F-4D97-AF65-F5344CB8AC3E}">
        <p14:creationId xmlns:p14="http://schemas.microsoft.com/office/powerpoint/2010/main" val="239150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K" dirty="0"/>
          </a:p>
          <a:p>
            <a:r>
              <a:rPr lang="en-US" altLang="zh-HK" dirty="0"/>
              <a:t>-access to database metadata, information about the MySQL server such as the name of a database or table, the data type of a column, or access privileges.</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6</a:t>
            </a:fld>
            <a:endParaRPr lang="zh-HK" altLang="en-US"/>
          </a:p>
        </p:txBody>
      </p:sp>
    </p:spTree>
    <p:extLst>
      <p:ext uri="{BB962C8B-B14F-4D97-AF65-F5344CB8AC3E}">
        <p14:creationId xmlns:p14="http://schemas.microsoft.com/office/powerpoint/2010/main" val="212525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10</a:t>
            </a:fld>
            <a:endParaRPr lang="zh-HK" altLang="en-US"/>
          </a:p>
        </p:txBody>
      </p:sp>
    </p:spTree>
    <p:extLst>
      <p:ext uri="{BB962C8B-B14F-4D97-AF65-F5344CB8AC3E}">
        <p14:creationId xmlns:p14="http://schemas.microsoft.com/office/powerpoint/2010/main" val="260882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11</a:t>
            </a:fld>
            <a:endParaRPr lang="zh-HK" altLang="en-US"/>
          </a:p>
        </p:txBody>
      </p:sp>
    </p:spTree>
    <p:extLst>
      <p:ext uri="{BB962C8B-B14F-4D97-AF65-F5344CB8AC3E}">
        <p14:creationId xmlns:p14="http://schemas.microsoft.com/office/powerpoint/2010/main" val="2877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HK" dirty="0"/>
          </a:p>
          <a:p>
            <a:r>
              <a:rPr lang="en-US" altLang="zh-HK" dirty="0"/>
              <a:t>-access to database metadata, information about the MySQL server such as the name of a database or table, the data type of a column, or access privileges.</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12</a:t>
            </a:fld>
            <a:endParaRPr lang="zh-HK" altLang="en-US"/>
          </a:p>
        </p:txBody>
      </p:sp>
    </p:spTree>
    <p:extLst>
      <p:ext uri="{BB962C8B-B14F-4D97-AF65-F5344CB8AC3E}">
        <p14:creationId xmlns:p14="http://schemas.microsoft.com/office/powerpoint/2010/main" val="119252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MySQL client programs in MySQL 8.4 (and later) use caching_sha2_password for authentication by default.</a:t>
            </a:r>
          </a:p>
          <a:p>
            <a:endParaRPr lang="en-US" altLang="zh-HK" dirty="0"/>
          </a:p>
          <a:p>
            <a:r>
              <a:rPr lang="en-US" altLang="zh-HK" dirty="0"/>
              <a:t>caching_sha2_password: Implements SHA-256 authentication (like sha256_password), but uses caching on the server side for better performance and has additional features for wider applicability.</a:t>
            </a:r>
          </a:p>
          <a:p>
            <a:endParaRPr lang="en-US" altLang="zh-HK" dirty="0"/>
          </a:p>
          <a:p>
            <a:r>
              <a:rPr lang="en-US" altLang="zh-HK" dirty="0"/>
              <a:t>sha256_password (deprecated): Implements basic SHA-256 authentication. This is deprecated and subject to removal, do not use this authentication plugin.</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15</a:t>
            </a:fld>
            <a:endParaRPr lang="zh-HK" altLang="en-US"/>
          </a:p>
        </p:txBody>
      </p:sp>
    </p:spTree>
    <p:extLst>
      <p:ext uri="{BB962C8B-B14F-4D97-AF65-F5344CB8AC3E}">
        <p14:creationId xmlns:p14="http://schemas.microsoft.com/office/powerpoint/2010/main" val="346135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16</a:t>
            </a:fld>
            <a:endParaRPr lang="zh-HK" altLang="en-US"/>
          </a:p>
        </p:txBody>
      </p:sp>
    </p:spTree>
    <p:extLst>
      <p:ext uri="{BB962C8B-B14F-4D97-AF65-F5344CB8AC3E}">
        <p14:creationId xmlns:p14="http://schemas.microsoft.com/office/powerpoint/2010/main" val="420562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DEFAULT: Sets the password expiration length to the database default. Prior to version 5.7.11, the Default Value was 360 days. Since version 5.7.11 onwards, the Default Value is 0 days, which effectively disables automatic password expiration.</a:t>
            </a:r>
          </a:p>
          <a:p>
            <a:r>
              <a:rPr lang="en-US" altLang="zh-HK" dirty="0"/>
              <a:t>IMMEDIATE: Expires an account password, thus forcing the user to update it.</a:t>
            </a:r>
          </a:p>
          <a:p>
            <a:r>
              <a:rPr lang="en-US" altLang="zh-HK" dirty="0"/>
              <a:t>INTERVAL: Specifies the number of days in which the current password expires.</a:t>
            </a:r>
          </a:p>
          <a:p>
            <a:r>
              <a:rPr lang="en-US" altLang="zh-HK" dirty="0"/>
              <a:t>NEVER: Allows the current password to remain active indefinitely. Useful for scripts and other automated processes.</a:t>
            </a:r>
            <a:endParaRPr lang="zh-HK" altLang="en-US" dirty="0"/>
          </a:p>
        </p:txBody>
      </p:sp>
      <p:sp>
        <p:nvSpPr>
          <p:cNvPr id="4" name="Slide Number Placeholder 3"/>
          <p:cNvSpPr>
            <a:spLocks noGrp="1"/>
          </p:cNvSpPr>
          <p:nvPr>
            <p:ph type="sldNum" sz="quarter" idx="5"/>
          </p:nvPr>
        </p:nvSpPr>
        <p:spPr/>
        <p:txBody>
          <a:bodyPr/>
          <a:lstStyle/>
          <a:p>
            <a:fld id="{12CCC238-5823-43C1-BD7F-0B0E605BE292}" type="slidenum">
              <a:rPr lang="zh-HK" altLang="en-US" smtClean="0"/>
              <a:t>17</a:t>
            </a:fld>
            <a:endParaRPr lang="zh-HK" altLang="en-US"/>
          </a:p>
        </p:txBody>
      </p:sp>
    </p:spTree>
    <p:extLst>
      <p:ext uri="{BB962C8B-B14F-4D97-AF65-F5344CB8AC3E}">
        <p14:creationId xmlns:p14="http://schemas.microsoft.com/office/powerpoint/2010/main" val="50484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2CCBE4-1B74-4811-834B-D753194B13E3}" type="datetime1">
              <a:rPr lang="en-US" altLang="zh-HK"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0531AB-E38F-48A0-99B6-721000212029}" type="datetime1">
              <a:rPr lang="en-US" altLang="zh-HK"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B97CD1-31DA-42A2-AA53-333709CA9752}" type="datetime1">
              <a:rPr lang="en-US" altLang="zh-HK"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F84FC5-2E35-4BAA-8778-2F4AA25E203D}" type="datetime1">
              <a:rPr lang="en-US" altLang="zh-HK"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EE444-2A8E-41EF-8F8F-116BFA096CF5}" type="datetime1">
              <a:rPr lang="en-US" altLang="zh-HK"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EEB96F-73E1-42D5-9395-B2827DA046D3}" type="datetime1">
              <a:rPr lang="en-US" altLang="zh-HK"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5BD666-A118-42B3-9B51-2DD0AB573F97}" type="datetime1">
              <a:rPr lang="en-US" altLang="zh-HK" smtClean="0"/>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6E8EC-5985-4458-83FA-8D5178E0FEBD}" type="datetime1">
              <a:rPr lang="en-US" altLang="zh-HK" smtClean="0"/>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679C9-ADA6-489C-BA22-05AE888A15AB}" type="datetime1">
              <a:rPr lang="en-US" altLang="zh-HK" smtClean="0"/>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96CA4-EAF8-44E6-87AE-878A033295A8}" type="datetime1">
              <a:rPr lang="en-US" altLang="zh-HK"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50B7E-1E9B-4CD1-9CCF-15D77B265F43}" type="datetime1">
              <a:rPr lang="en-US" altLang="zh-HK"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3C7B8-FD09-4CC8-A256-DC5310C02D9A}" type="datetime1">
              <a:rPr lang="en-US" altLang="zh-HK" smtClean="0"/>
              <a:t>8/24/2024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dev.mysql.com/doc/refman/8.0/en/alter-user.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dev.mysql.com/doc/refman/8.0/en/alter-user.html"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hyperlink" Target="https://dev.mysql.com/doc/mysql-security-excerpt/8.0/en/account-locking.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8.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9.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0.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hyperlink" Target="https://dev.mysql.com/doc/refman/8.4/en/privileges-provided.html" TargetMode="External"/><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1.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F0"/>
        </a:solidFill>
        <a:effectLst/>
      </p:bgPr>
    </p:bg>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DFA9F4E-3330-41C3-8DD8-B95D8FBC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
          <p:cNvGrpSpPr/>
          <p:nvPr/>
        </p:nvGrpSpPr>
        <p:grpSpPr>
          <a:xfrm>
            <a:off x="1028700" y="8795589"/>
            <a:ext cx="6972299" cy="462711"/>
            <a:chOff x="0" y="0"/>
            <a:chExt cx="9289071" cy="812726"/>
          </a:xfrm>
        </p:grpSpPr>
        <p:sp>
          <p:nvSpPr>
            <p:cNvPr id="4" name="Freeform 4"/>
            <p:cNvSpPr/>
            <p:nvPr/>
          </p:nvSpPr>
          <p:spPr>
            <a:xfrm>
              <a:off x="0" y="0"/>
              <a:ext cx="9289072" cy="812726"/>
            </a:xfrm>
            <a:custGeom>
              <a:avLst/>
              <a:gdLst/>
              <a:ahLst/>
              <a:cxnLst/>
              <a:rect l="l" t="t" r="r" b="b"/>
              <a:pathLst>
                <a:path w="9289072" h="812726">
                  <a:moveTo>
                    <a:pt x="9164611" y="812726"/>
                  </a:moveTo>
                  <a:lnTo>
                    <a:pt x="124460" y="812726"/>
                  </a:lnTo>
                  <a:cubicBezTo>
                    <a:pt x="55880" y="812726"/>
                    <a:pt x="0" y="756846"/>
                    <a:pt x="0" y="688266"/>
                  </a:cubicBezTo>
                  <a:lnTo>
                    <a:pt x="0" y="124460"/>
                  </a:lnTo>
                  <a:cubicBezTo>
                    <a:pt x="0" y="55880"/>
                    <a:pt x="55880" y="0"/>
                    <a:pt x="124460" y="0"/>
                  </a:cubicBezTo>
                  <a:lnTo>
                    <a:pt x="9164611" y="0"/>
                  </a:lnTo>
                  <a:cubicBezTo>
                    <a:pt x="9233191" y="0"/>
                    <a:pt x="9289072" y="55880"/>
                    <a:pt x="9289072" y="124460"/>
                  </a:cubicBezTo>
                  <a:lnTo>
                    <a:pt x="9289072" y="688266"/>
                  </a:lnTo>
                  <a:cubicBezTo>
                    <a:pt x="9289072" y="756846"/>
                    <a:pt x="9233191" y="812726"/>
                    <a:pt x="9164611" y="812726"/>
                  </a:cubicBezTo>
                  <a:close/>
                </a:path>
              </a:pathLst>
            </a:custGeom>
            <a:solidFill>
              <a:srgbClr val="C15841"/>
            </a:solidFill>
          </p:spPr>
        </p:sp>
      </p:grpSp>
      <p:sp>
        <p:nvSpPr>
          <p:cNvPr id="8" name="AutoShape 8"/>
          <p:cNvSpPr/>
          <p:nvPr/>
        </p:nvSpPr>
        <p:spPr>
          <a:xfrm rot="-5400000">
            <a:off x="-960437" y="6420641"/>
            <a:ext cx="4054474" cy="0"/>
          </a:xfrm>
          <a:prstGeom prst="line">
            <a:avLst/>
          </a:prstGeom>
          <a:ln w="76200" cap="flat">
            <a:solidFill>
              <a:srgbClr val="C15841"/>
            </a:solidFill>
            <a:prstDash val="solid"/>
            <a:headEnd type="none" w="sm" len="sm"/>
            <a:tailEnd type="none" w="sm" len="sm"/>
          </a:ln>
        </p:spPr>
      </p:sp>
      <p:sp>
        <p:nvSpPr>
          <p:cNvPr id="9" name="Freeform 9"/>
          <p:cNvSpPr/>
          <p:nvPr/>
        </p:nvSpPr>
        <p:spPr>
          <a:xfrm>
            <a:off x="13486695" y="249599"/>
            <a:ext cx="4570506" cy="1261460"/>
          </a:xfrm>
          <a:custGeom>
            <a:avLst/>
            <a:gdLst/>
            <a:ahLst/>
            <a:cxnLst/>
            <a:rect l="l" t="t" r="r" b="b"/>
            <a:pathLst>
              <a:path w="4570506" h="1261460">
                <a:moveTo>
                  <a:pt x="0" y="0"/>
                </a:moveTo>
                <a:lnTo>
                  <a:pt x="4570506" y="0"/>
                </a:lnTo>
                <a:lnTo>
                  <a:pt x="4570506" y="1261460"/>
                </a:lnTo>
                <a:lnTo>
                  <a:pt x="0" y="1261460"/>
                </a:lnTo>
                <a:lnTo>
                  <a:pt x="0" y="0"/>
                </a:lnTo>
                <a:close/>
              </a:path>
            </a:pathLst>
          </a:custGeom>
          <a:blipFill>
            <a:blip r:embed="rId4">
              <a:extLst>
                <a:ext uri="{28A0092B-C50C-407E-A947-70E740481C1C}">
                  <a14:useLocalDpi xmlns:a14="http://schemas.microsoft.com/office/drawing/2010/main" val="0"/>
                </a:ext>
              </a:extLst>
            </a:blip>
            <a:stretch>
              <a:fillRect/>
            </a:stretch>
          </a:blipFill>
        </p:spPr>
      </p:sp>
      <p:sp>
        <p:nvSpPr>
          <p:cNvPr id="10" name="TextBox 10"/>
          <p:cNvSpPr txBox="1"/>
          <p:nvPr/>
        </p:nvSpPr>
        <p:spPr>
          <a:xfrm>
            <a:off x="1405156" y="4622004"/>
            <a:ext cx="12844243" cy="3902607"/>
          </a:xfrm>
          <a:prstGeom prst="rect">
            <a:avLst/>
          </a:prstGeom>
        </p:spPr>
        <p:txBody>
          <a:bodyPr wrap="square" lIns="0" tIns="0" rIns="0" bIns="0" rtlCol="0" anchor="t">
            <a:spAutoFit/>
          </a:bodyPr>
          <a:lstStyle/>
          <a:p>
            <a:pPr algn="l">
              <a:lnSpc>
                <a:spcPts val="9999"/>
              </a:lnSpc>
            </a:pPr>
            <a:r>
              <a:rPr lang="en-US" sz="9999" dirty="0">
                <a:solidFill>
                  <a:schemeClr val="bg1"/>
                </a:solidFill>
                <a:latin typeface="DM Serif Display"/>
                <a:ea typeface="DM Serif Display"/>
                <a:cs typeface="DM Serif Display"/>
                <a:sym typeface="DM Serif Display"/>
              </a:rPr>
              <a:t>Manage MySQL</a:t>
            </a:r>
          </a:p>
          <a:p>
            <a:pPr algn="l">
              <a:lnSpc>
                <a:spcPts val="9999"/>
              </a:lnSpc>
            </a:pPr>
            <a:r>
              <a:rPr lang="en-US" sz="9999" dirty="0">
                <a:solidFill>
                  <a:schemeClr val="bg1"/>
                </a:solidFill>
                <a:latin typeface="DM Serif Display"/>
                <a:ea typeface="DM Serif Display"/>
                <a:cs typeface="DM Serif Display"/>
                <a:sym typeface="DM Serif Display"/>
              </a:rPr>
              <a:t>Users and Permissions</a:t>
            </a:r>
          </a:p>
          <a:p>
            <a:pPr algn="l">
              <a:lnSpc>
                <a:spcPts val="9999"/>
              </a:lnSpc>
            </a:pPr>
            <a:r>
              <a:rPr lang="en-US" sz="9999" dirty="0">
                <a:solidFill>
                  <a:schemeClr val="bg1"/>
                </a:solidFill>
                <a:latin typeface="DM Serif Display"/>
                <a:ea typeface="DM Serif Display"/>
                <a:cs typeface="DM Serif Display"/>
                <a:sym typeface="DM Serif Display"/>
              </a:rPr>
              <a:t>In </a:t>
            </a:r>
            <a:r>
              <a:rPr lang="en-US" sz="9999" dirty="0" err="1">
                <a:solidFill>
                  <a:schemeClr val="bg1"/>
                </a:solidFill>
                <a:latin typeface="DM Serif Display"/>
                <a:ea typeface="DM Serif Display"/>
                <a:cs typeface="DM Serif Display"/>
                <a:sym typeface="DM Serif Display"/>
              </a:rPr>
              <a:t>Navicat</a:t>
            </a:r>
            <a:endParaRPr lang="en-US" sz="9999" dirty="0">
              <a:solidFill>
                <a:schemeClr val="bg1"/>
              </a:solidFill>
              <a:latin typeface="DM Serif Display"/>
              <a:ea typeface="DM Serif Display"/>
              <a:cs typeface="DM Serif Display"/>
              <a:sym typeface="DM Serif Display"/>
            </a:endParaRPr>
          </a:p>
        </p:txBody>
      </p:sp>
      <p:sp>
        <p:nvSpPr>
          <p:cNvPr id="11" name="TextBox 11"/>
          <p:cNvSpPr txBox="1"/>
          <p:nvPr/>
        </p:nvSpPr>
        <p:spPr>
          <a:xfrm>
            <a:off x="1028700" y="8872639"/>
            <a:ext cx="6972300" cy="300082"/>
          </a:xfrm>
          <a:prstGeom prst="rect">
            <a:avLst/>
          </a:prstGeom>
        </p:spPr>
        <p:txBody>
          <a:bodyPr wrap="square"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r>
              <a:rPr lang="en-US" sz="1800" spc="179" dirty="0">
                <a:solidFill>
                  <a:srgbClr val="FFF9F4"/>
                </a:solidFill>
                <a:latin typeface="Nunito Sans"/>
                <a:ea typeface="Nunito Sans"/>
                <a:cs typeface="Nunito Sans"/>
                <a:sym typeface="Nunito Sans"/>
              </a:rPr>
              <a:t> Certified Database Administrator - Associate </a:t>
            </a:r>
          </a:p>
        </p:txBody>
      </p:sp>
    </p:spTree>
    <p:extLst>
      <p:ext uri="{BB962C8B-B14F-4D97-AF65-F5344CB8AC3E}">
        <p14:creationId xmlns:p14="http://schemas.microsoft.com/office/powerpoint/2010/main" val="2377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79763"/>
            <a:ext cx="18288000" cy="1857317"/>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812012"/>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700" y="1467676"/>
            <a:ext cx="6743700"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Account Limits</a:t>
            </a:r>
          </a:p>
        </p:txBody>
      </p:sp>
      <p:sp>
        <p:nvSpPr>
          <p:cNvPr id="13" name="TextBox 13"/>
          <p:cNvSpPr txBox="1"/>
          <p:nvPr/>
        </p:nvSpPr>
        <p:spPr>
          <a:xfrm>
            <a:off x="1028700" y="889063"/>
            <a:ext cx="2810622" cy="300082"/>
          </a:xfrm>
          <a:prstGeom prst="rect">
            <a:avLst/>
          </a:prstGeom>
        </p:spPr>
        <p:txBody>
          <a:bodyPr lIns="0" tIns="0" rIns="0" bIns="0" rtlCol="0" anchor="t">
            <a:spAutoFit/>
          </a:bodyPr>
          <a:lstStyle/>
          <a:p>
            <a:pPr algn="ctr">
              <a:lnSpc>
                <a:spcPts val="2430"/>
              </a:lnSpc>
            </a:pPr>
            <a:r>
              <a:rPr lang="en-US" spc="179" dirty="0">
                <a:solidFill>
                  <a:srgbClr val="F8F4F0"/>
                </a:solidFill>
                <a:latin typeface="Nunito Sans"/>
                <a:ea typeface="Nunito Sans"/>
                <a:cs typeface="Nunito Sans"/>
                <a:sym typeface="Nunito Sans"/>
              </a:rPr>
              <a:t>A</a:t>
            </a:r>
            <a:r>
              <a:rPr lang="en-US" sz="1800" spc="179" dirty="0">
                <a:solidFill>
                  <a:srgbClr val="F8F4F0"/>
                </a:solidFill>
                <a:latin typeface="Nunito Sans"/>
                <a:ea typeface="Nunito Sans"/>
                <a:cs typeface="Nunito Sans"/>
                <a:sym typeface="Nunito Sans"/>
              </a:rPr>
              <a:t>dvanced Setting</a:t>
            </a:r>
          </a:p>
        </p:txBody>
      </p:sp>
      <p:sp>
        <p:nvSpPr>
          <p:cNvPr id="17" name="TextBox 16">
            <a:extLst>
              <a:ext uri="{FF2B5EF4-FFF2-40B4-BE49-F238E27FC236}">
                <a16:creationId xmlns:a16="http://schemas.microsoft.com/office/drawing/2014/main" id="{551DAD23-2452-E98F-17EB-6149618C5D25}"/>
              </a:ext>
            </a:extLst>
          </p:cNvPr>
          <p:cNvSpPr txBox="1"/>
          <p:nvPr/>
        </p:nvSpPr>
        <p:spPr>
          <a:xfrm>
            <a:off x="9433055" y="3560968"/>
            <a:ext cx="7635745" cy="5940088"/>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ltLang="zh-HK" sz="3200" dirty="0">
                <a:latin typeface="Nunito Sans" pitchFamily="2" charset="0"/>
              </a:rPr>
              <a:t>The number of queries an account can issue per hour.</a:t>
            </a:r>
          </a:p>
          <a:p>
            <a:pPr marL="571500" indent="-571500">
              <a:lnSpc>
                <a:spcPct val="150000"/>
              </a:lnSpc>
              <a:buFont typeface="Arial" panose="020B0604020202020204" pitchFamily="34" charset="0"/>
              <a:buChar char="•"/>
            </a:pPr>
            <a:r>
              <a:rPr lang="en-US" altLang="zh-HK" sz="3200" dirty="0">
                <a:latin typeface="Nunito Sans" pitchFamily="2" charset="0"/>
              </a:rPr>
              <a:t>The number of updates an account can issue per hour.</a:t>
            </a:r>
          </a:p>
          <a:p>
            <a:pPr marL="571500" indent="-571500">
              <a:lnSpc>
                <a:spcPct val="150000"/>
              </a:lnSpc>
              <a:buFont typeface="Arial" panose="020B0604020202020204" pitchFamily="34" charset="0"/>
              <a:buChar char="•"/>
            </a:pPr>
            <a:r>
              <a:rPr lang="en-US" altLang="zh-HK" sz="3200" dirty="0">
                <a:latin typeface="Nunito Sans" pitchFamily="2" charset="0"/>
              </a:rPr>
              <a:t>The number of times an account can connect to the server per hour.</a:t>
            </a:r>
          </a:p>
          <a:p>
            <a:pPr marL="571500" indent="-571500">
              <a:lnSpc>
                <a:spcPct val="150000"/>
              </a:lnSpc>
              <a:buFont typeface="Arial" panose="020B0604020202020204" pitchFamily="34" charset="0"/>
              <a:buChar char="•"/>
            </a:pPr>
            <a:r>
              <a:rPr lang="en-US" altLang="zh-HK" sz="3200" dirty="0">
                <a:latin typeface="Nunito Sans" pitchFamily="2" charset="0"/>
              </a:rPr>
              <a:t>The total number of database connections an account can make.</a:t>
            </a:r>
            <a:endParaRPr lang="zh-HK" altLang="en-US" sz="3200" dirty="0">
              <a:latin typeface="Nunito Sans" pitchFamily="2" charset="0"/>
            </a:endParaRPr>
          </a:p>
        </p:txBody>
      </p:sp>
      <p:pic>
        <p:nvPicPr>
          <p:cNvPr id="14" name="Picture 13">
            <a:extLst>
              <a:ext uri="{FF2B5EF4-FFF2-40B4-BE49-F238E27FC236}">
                <a16:creationId xmlns:a16="http://schemas.microsoft.com/office/drawing/2014/main" id="{5733E0CD-B0D4-1C40-A50B-85A87BE02CE9}"/>
              </a:ext>
            </a:extLst>
          </p:cNvPr>
          <p:cNvPicPr>
            <a:picLocks noChangeAspect="1"/>
          </p:cNvPicPr>
          <p:nvPr/>
        </p:nvPicPr>
        <p:blipFill rotWithShape="1">
          <a:blip r:embed="rId3">
            <a:extLst>
              <a:ext uri="{28A0092B-C50C-407E-A947-70E740481C1C}">
                <a14:useLocalDpi xmlns:a14="http://schemas.microsoft.com/office/drawing/2010/main" val="0"/>
              </a:ext>
            </a:extLst>
          </a:blip>
          <a:srcRect b="3700"/>
          <a:stretch/>
        </p:blipFill>
        <p:spPr>
          <a:xfrm>
            <a:off x="1028700" y="4048345"/>
            <a:ext cx="7826247" cy="4965334"/>
          </a:xfrm>
          <a:prstGeom prst="rect">
            <a:avLst/>
          </a:prstGeom>
          <a:ln>
            <a:solidFill>
              <a:schemeClr val="tx1"/>
            </a:solidFill>
          </a:ln>
        </p:spPr>
      </p:pic>
      <p:sp>
        <p:nvSpPr>
          <p:cNvPr id="16" name="TextBox 15">
            <a:extLst>
              <a:ext uri="{FF2B5EF4-FFF2-40B4-BE49-F238E27FC236}">
                <a16:creationId xmlns:a16="http://schemas.microsoft.com/office/drawing/2014/main" id="{94F22E23-0DE5-9656-8305-46D6B48FA777}"/>
              </a:ext>
            </a:extLst>
          </p:cNvPr>
          <p:cNvSpPr txBox="1"/>
          <p:nvPr/>
        </p:nvSpPr>
        <p:spPr>
          <a:xfrm>
            <a:off x="914400" y="2635931"/>
            <a:ext cx="16535400" cy="646331"/>
          </a:xfrm>
          <a:prstGeom prst="rect">
            <a:avLst/>
          </a:prstGeom>
          <a:noFill/>
        </p:spPr>
        <p:txBody>
          <a:bodyPr wrap="square">
            <a:spAutoFit/>
          </a:bodyPr>
          <a:lstStyle/>
          <a:p>
            <a:r>
              <a:rPr lang="en-US" altLang="zh-HK" sz="3600" dirty="0">
                <a:latin typeface="Nunito Sans" pitchFamily="2" charset="0"/>
              </a:rPr>
              <a:t>To limit for individual accounts on use of various server resources.</a:t>
            </a:r>
            <a:endParaRPr lang="zh-HK" altLang="en-US" sz="3600" dirty="0">
              <a:latin typeface="Nunito Sans" pitchFamily="2" charset="0"/>
            </a:endParaRPr>
          </a:p>
        </p:txBody>
      </p:sp>
      <p:sp>
        <p:nvSpPr>
          <p:cNvPr id="18" name="Slide Number Placeholder 17">
            <a:extLst>
              <a:ext uri="{FF2B5EF4-FFF2-40B4-BE49-F238E27FC236}">
                <a16:creationId xmlns:a16="http://schemas.microsoft.com/office/drawing/2014/main" id="{3A47C586-2ECE-1758-8319-FADAB5D4FB8F}"/>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20" name="TextBox 19">
            <a:extLst>
              <a:ext uri="{FF2B5EF4-FFF2-40B4-BE49-F238E27FC236}">
                <a16:creationId xmlns:a16="http://schemas.microsoft.com/office/drawing/2014/main" id="{C2952D76-A282-DABD-D3B3-E817D4E5CF2E}"/>
              </a:ext>
            </a:extLst>
          </p:cNvPr>
          <p:cNvSpPr txBox="1"/>
          <p:nvPr/>
        </p:nvSpPr>
        <p:spPr>
          <a:xfrm>
            <a:off x="914400" y="9271078"/>
            <a:ext cx="9144000" cy="369332"/>
          </a:xfrm>
          <a:prstGeom prst="rect">
            <a:avLst/>
          </a:prstGeom>
          <a:noFill/>
        </p:spPr>
        <p:txBody>
          <a:bodyPr wrap="square">
            <a:spAutoFit/>
          </a:bodyPr>
          <a:lstStyle/>
          <a:p>
            <a:r>
              <a:rPr lang="en-US" altLang="zh-HK" dirty="0">
                <a:hlinkClick r:id="rId4"/>
              </a:rPr>
              <a:t>MySQL :: MySQL 8.0 Reference Manual :: 15.7.1.1 ALTER USER Statement</a:t>
            </a:r>
            <a:endParaRPr lang="zh-HK" altLang="en-US" dirty="0"/>
          </a:p>
        </p:txBody>
      </p:sp>
      <p:sp>
        <p:nvSpPr>
          <p:cNvPr id="4" name="Slide Number Placeholder 19">
            <a:extLst>
              <a:ext uri="{FF2B5EF4-FFF2-40B4-BE49-F238E27FC236}">
                <a16:creationId xmlns:a16="http://schemas.microsoft.com/office/drawing/2014/main" id="{A2B1BB9A-8DDE-62C1-853B-A5775097E1AC}"/>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10</a:t>
            </a:fld>
            <a:endParaRPr lang="en-US" sz="2400" dirty="0"/>
          </a:p>
        </p:txBody>
      </p:sp>
      <p:grpSp>
        <p:nvGrpSpPr>
          <p:cNvPr id="22" name="Group 21">
            <a:extLst>
              <a:ext uri="{FF2B5EF4-FFF2-40B4-BE49-F238E27FC236}">
                <a16:creationId xmlns:a16="http://schemas.microsoft.com/office/drawing/2014/main" id="{3B29D3EB-9597-7BC1-5F72-DD011C81CE60}"/>
              </a:ext>
            </a:extLst>
          </p:cNvPr>
          <p:cNvGrpSpPr/>
          <p:nvPr/>
        </p:nvGrpSpPr>
        <p:grpSpPr>
          <a:xfrm>
            <a:off x="542914" y="332647"/>
            <a:ext cx="354105" cy="354105"/>
            <a:chOff x="0" y="0"/>
            <a:chExt cx="6350000" cy="6350000"/>
          </a:xfrm>
        </p:grpSpPr>
        <p:sp>
          <p:nvSpPr>
            <p:cNvPr id="23" name="Freeform 5">
              <a:extLst>
                <a:ext uri="{FF2B5EF4-FFF2-40B4-BE49-F238E27FC236}">
                  <a16:creationId xmlns:a16="http://schemas.microsoft.com/office/drawing/2014/main" id="{F199BB46-D7DC-9694-35ED-A39FEDB583F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24" name="Freeform 6">
            <a:extLst>
              <a:ext uri="{FF2B5EF4-FFF2-40B4-BE49-F238E27FC236}">
                <a16:creationId xmlns:a16="http://schemas.microsoft.com/office/drawing/2014/main" id="{8D26F640-EBE3-D0F0-AA2E-A646C7B94DC5}"/>
              </a:ext>
            </a:extLst>
          </p:cNvPr>
          <p:cNvSpPr/>
          <p:nvPr/>
        </p:nvSpPr>
        <p:spPr>
          <a:xfrm>
            <a:off x="601023" y="39075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33">
            <a:extLst>
              <a:ext uri="{FF2B5EF4-FFF2-40B4-BE49-F238E27FC236}">
                <a16:creationId xmlns:a16="http://schemas.microsoft.com/office/drawing/2014/main" id="{E4F7CE96-D501-F6C1-7D1A-333CCEE4FD94}"/>
              </a:ext>
            </a:extLst>
          </p:cNvPr>
          <p:cNvSpPr txBox="1"/>
          <p:nvPr/>
        </p:nvSpPr>
        <p:spPr>
          <a:xfrm>
            <a:off x="1028699" y="432477"/>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215417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79763"/>
            <a:ext cx="18288000" cy="1857317"/>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812012"/>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699" y="1467676"/>
            <a:ext cx="7826247"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Setting SSL Encryption</a:t>
            </a:r>
          </a:p>
        </p:txBody>
      </p:sp>
      <p:sp>
        <p:nvSpPr>
          <p:cNvPr id="13" name="TextBox 13"/>
          <p:cNvSpPr txBox="1"/>
          <p:nvPr/>
        </p:nvSpPr>
        <p:spPr>
          <a:xfrm>
            <a:off x="1028700" y="889063"/>
            <a:ext cx="2810622" cy="300082"/>
          </a:xfrm>
          <a:prstGeom prst="rect">
            <a:avLst/>
          </a:prstGeom>
        </p:spPr>
        <p:txBody>
          <a:bodyPr lIns="0" tIns="0" rIns="0" bIns="0" rtlCol="0" anchor="t">
            <a:spAutoFit/>
          </a:bodyPr>
          <a:lstStyle/>
          <a:p>
            <a:pPr algn="ctr">
              <a:lnSpc>
                <a:spcPts val="2430"/>
              </a:lnSpc>
            </a:pPr>
            <a:r>
              <a:rPr lang="en-US" spc="179" dirty="0">
                <a:solidFill>
                  <a:srgbClr val="F8F4F0"/>
                </a:solidFill>
                <a:latin typeface="Nunito Sans"/>
                <a:ea typeface="Nunito Sans"/>
                <a:cs typeface="Nunito Sans"/>
                <a:sym typeface="Nunito Sans"/>
              </a:rPr>
              <a:t>A</a:t>
            </a:r>
            <a:r>
              <a:rPr lang="en-US" sz="1800" spc="179" dirty="0">
                <a:solidFill>
                  <a:srgbClr val="F8F4F0"/>
                </a:solidFill>
                <a:latin typeface="Nunito Sans"/>
                <a:ea typeface="Nunito Sans"/>
                <a:cs typeface="Nunito Sans"/>
                <a:sym typeface="Nunito Sans"/>
              </a:rPr>
              <a:t>dvanced Setting</a:t>
            </a:r>
          </a:p>
        </p:txBody>
      </p:sp>
      <p:sp>
        <p:nvSpPr>
          <p:cNvPr id="17" name="TextBox 16">
            <a:extLst>
              <a:ext uri="{FF2B5EF4-FFF2-40B4-BE49-F238E27FC236}">
                <a16:creationId xmlns:a16="http://schemas.microsoft.com/office/drawing/2014/main" id="{551DAD23-2452-E98F-17EB-6149618C5D25}"/>
              </a:ext>
            </a:extLst>
          </p:cNvPr>
          <p:cNvSpPr txBox="1"/>
          <p:nvPr/>
        </p:nvSpPr>
        <p:spPr>
          <a:xfrm>
            <a:off x="9433055" y="3560968"/>
            <a:ext cx="7635745" cy="5940088"/>
          </a:xfrm>
          <a:prstGeom prst="rect">
            <a:avLst/>
          </a:prstGeom>
          <a:noFill/>
        </p:spPr>
        <p:txBody>
          <a:bodyPr wrap="square" rtlCol="0">
            <a:spAutoFit/>
          </a:bodyPr>
          <a:lstStyle/>
          <a:p>
            <a:pPr>
              <a:lnSpc>
                <a:spcPct val="150000"/>
              </a:lnSpc>
            </a:pPr>
            <a:r>
              <a:rPr lang="en-US" altLang="zh-HK" sz="3200" b="1" dirty="0">
                <a:latin typeface="Nunito Sans" pitchFamily="2" charset="0"/>
              </a:rPr>
              <a:t>ANY: </a:t>
            </a:r>
          </a:p>
          <a:p>
            <a:pPr>
              <a:lnSpc>
                <a:spcPct val="150000"/>
              </a:lnSpc>
            </a:pPr>
            <a:r>
              <a:rPr lang="en-US" altLang="zh-HK" sz="3200" dirty="0">
                <a:latin typeface="Nunito Sans" pitchFamily="2" charset="0"/>
              </a:rPr>
              <a:t>Tells the server to permit only encrypted connections for this account.</a:t>
            </a:r>
          </a:p>
          <a:p>
            <a:pPr>
              <a:lnSpc>
                <a:spcPct val="150000"/>
              </a:lnSpc>
            </a:pPr>
            <a:endParaRPr lang="en-US" altLang="zh-HK" sz="3200" dirty="0">
              <a:latin typeface="Nunito Sans" pitchFamily="2" charset="0"/>
            </a:endParaRPr>
          </a:p>
          <a:p>
            <a:pPr>
              <a:lnSpc>
                <a:spcPct val="150000"/>
              </a:lnSpc>
            </a:pPr>
            <a:r>
              <a:rPr lang="en-US" altLang="zh-HK" sz="3200" b="1" dirty="0">
                <a:latin typeface="Nunito Sans" pitchFamily="2" charset="0"/>
              </a:rPr>
              <a:t>X509:</a:t>
            </a:r>
          </a:p>
          <a:p>
            <a:pPr>
              <a:lnSpc>
                <a:spcPct val="150000"/>
              </a:lnSpc>
            </a:pPr>
            <a:r>
              <a:rPr lang="en-US" altLang="zh-HK" sz="3200" dirty="0">
                <a:latin typeface="Nunito Sans" pitchFamily="2" charset="0"/>
              </a:rPr>
              <a:t>Requires that clients present a valid certificate, but the exact certificate, issuer, and subject do not matter</a:t>
            </a:r>
            <a:endParaRPr lang="zh-HK" altLang="en-US" sz="3200" dirty="0">
              <a:latin typeface="Nunito Sans" pitchFamily="2" charset="0"/>
            </a:endParaRPr>
          </a:p>
        </p:txBody>
      </p:sp>
      <p:pic>
        <p:nvPicPr>
          <p:cNvPr id="14" name="Picture 13">
            <a:extLst>
              <a:ext uri="{FF2B5EF4-FFF2-40B4-BE49-F238E27FC236}">
                <a16:creationId xmlns:a16="http://schemas.microsoft.com/office/drawing/2014/main" id="{5733E0CD-B0D4-1C40-A50B-85A87BE02CE9}"/>
              </a:ext>
            </a:extLst>
          </p:cNvPr>
          <p:cNvPicPr>
            <a:picLocks noChangeAspect="1"/>
          </p:cNvPicPr>
          <p:nvPr/>
        </p:nvPicPr>
        <p:blipFill rotWithShape="1">
          <a:blip r:embed="rId3">
            <a:extLst>
              <a:ext uri="{28A0092B-C50C-407E-A947-70E740481C1C}">
                <a14:useLocalDpi xmlns:a14="http://schemas.microsoft.com/office/drawing/2010/main" val="0"/>
              </a:ext>
            </a:extLst>
          </a:blip>
          <a:srcRect t="4513" b="4513"/>
          <a:stretch/>
        </p:blipFill>
        <p:spPr>
          <a:xfrm>
            <a:off x="1028700" y="4048345"/>
            <a:ext cx="7826247" cy="4965334"/>
          </a:xfrm>
          <a:prstGeom prst="rect">
            <a:avLst/>
          </a:prstGeom>
          <a:ln>
            <a:solidFill>
              <a:schemeClr val="tx1"/>
            </a:solidFill>
          </a:ln>
        </p:spPr>
      </p:pic>
      <p:sp>
        <p:nvSpPr>
          <p:cNvPr id="16" name="TextBox 15">
            <a:extLst>
              <a:ext uri="{FF2B5EF4-FFF2-40B4-BE49-F238E27FC236}">
                <a16:creationId xmlns:a16="http://schemas.microsoft.com/office/drawing/2014/main" id="{94F22E23-0DE5-9656-8305-46D6B48FA777}"/>
              </a:ext>
            </a:extLst>
          </p:cNvPr>
          <p:cNvSpPr txBox="1"/>
          <p:nvPr/>
        </p:nvSpPr>
        <p:spPr>
          <a:xfrm>
            <a:off x="914400" y="2635931"/>
            <a:ext cx="16535400" cy="646331"/>
          </a:xfrm>
          <a:prstGeom prst="rect">
            <a:avLst/>
          </a:prstGeom>
          <a:noFill/>
        </p:spPr>
        <p:txBody>
          <a:bodyPr wrap="square">
            <a:spAutoFit/>
          </a:bodyPr>
          <a:lstStyle/>
          <a:p>
            <a:r>
              <a:rPr lang="en-US" altLang="zh-HK" sz="3600" dirty="0">
                <a:latin typeface="Nunito Sans" pitchFamily="2" charset="0"/>
              </a:rPr>
              <a:t>To limit for individual accounts on use of various server resources.</a:t>
            </a:r>
            <a:endParaRPr lang="zh-HK" altLang="en-US" sz="3600" dirty="0">
              <a:latin typeface="Nunito Sans" pitchFamily="2" charset="0"/>
            </a:endParaRPr>
          </a:p>
        </p:txBody>
      </p:sp>
      <p:sp>
        <p:nvSpPr>
          <p:cNvPr id="6" name="Slide Number Placeholder 5">
            <a:extLst>
              <a:ext uri="{FF2B5EF4-FFF2-40B4-BE49-F238E27FC236}">
                <a16:creationId xmlns:a16="http://schemas.microsoft.com/office/drawing/2014/main" id="{7E6B737D-A30E-1489-781B-B7D9F2A6C413}"/>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a:extLst>
              <a:ext uri="{FF2B5EF4-FFF2-40B4-BE49-F238E27FC236}">
                <a16:creationId xmlns:a16="http://schemas.microsoft.com/office/drawing/2014/main" id="{D9A6A80B-8DA1-951A-BBE0-63FD4AC60631}"/>
              </a:ext>
            </a:extLst>
          </p:cNvPr>
          <p:cNvSpPr txBox="1"/>
          <p:nvPr/>
        </p:nvSpPr>
        <p:spPr>
          <a:xfrm>
            <a:off x="914400" y="9271078"/>
            <a:ext cx="9144000" cy="369332"/>
          </a:xfrm>
          <a:prstGeom prst="rect">
            <a:avLst/>
          </a:prstGeom>
          <a:noFill/>
        </p:spPr>
        <p:txBody>
          <a:bodyPr wrap="square">
            <a:spAutoFit/>
          </a:bodyPr>
          <a:lstStyle/>
          <a:p>
            <a:r>
              <a:rPr lang="en-US" altLang="zh-HK" dirty="0">
                <a:hlinkClick r:id="rId4"/>
              </a:rPr>
              <a:t>MySQL :: MySQL 8.0 Reference Manual :: 15.7.1.1 ALTER USER Statement</a:t>
            </a:r>
            <a:endParaRPr lang="zh-HK" altLang="en-US" dirty="0"/>
          </a:p>
        </p:txBody>
      </p:sp>
      <p:sp>
        <p:nvSpPr>
          <p:cNvPr id="4" name="Slide Number Placeholder 19">
            <a:extLst>
              <a:ext uri="{FF2B5EF4-FFF2-40B4-BE49-F238E27FC236}">
                <a16:creationId xmlns:a16="http://schemas.microsoft.com/office/drawing/2014/main" id="{9460AB39-7F4C-3525-1202-08B8C6BFB36E}"/>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11</a:t>
            </a:fld>
            <a:endParaRPr lang="en-US" sz="2400" dirty="0"/>
          </a:p>
        </p:txBody>
      </p:sp>
      <p:grpSp>
        <p:nvGrpSpPr>
          <p:cNvPr id="5" name="Group 4">
            <a:extLst>
              <a:ext uri="{FF2B5EF4-FFF2-40B4-BE49-F238E27FC236}">
                <a16:creationId xmlns:a16="http://schemas.microsoft.com/office/drawing/2014/main" id="{AC5483A2-3750-96FC-F669-2E489388FDE0}"/>
              </a:ext>
            </a:extLst>
          </p:cNvPr>
          <p:cNvGrpSpPr/>
          <p:nvPr/>
        </p:nvGrpSpPr>
        <p:grpSpPr>
          <a:xfrm>
            <a:off x="542914" y="332647"/>
            <a:ext cx="354105" cy="354105"/>
            <a:chOff x="0" y="0"/>
            <a:chExt cx="6350000" cy="6350000"/>
          </a:xfrm>
        </p:grpSpPr>
        <p:sp>
          <p:nvSpPr>
            <p:cNvPr id="10" name="Freeform 5">
              <a:extLst>
                <a:ext uri="{FF2B5EF4-FFF2-40B4-BE49-F238E27FC236}">
                  <a16:creationId xmlns:a16="http://schemas.microsoft.com/office/drawing/2014/main" id="{856A3B5A-D61B-120A-CCDA-1B49BD99FAB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1" name="Freeform 6">
            <a:extLst>
              <a:ext uri="{FF2B5EF4-FFF2-40B4-BE49-F238E27FC236}">
                <a16:creationId xmlns:a16="http://schemas.microsoft.com/office/drawing/2014/main" id="{B84B9F20-9116-6A9B-4B25-E2392E3CACD6}"/>
              </a:ext>
            </a:extLst>
          </p:cNvPr>
          <p:cNvSpPr/>
          <p:nvPr/>
        </p:nvSpPr>
        <p:spPr>
          <a:xfrm>
            <a:off x="601023" y="39075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33">
            <a:extLst>
              <a:ext uri="{FF2B5EF4-FFF2-40B4-BE49-F238E27FC236}">
                <a16:creationId xmlns:a16="http://schemas.microsoft.com/office/drawing/2014/main" id="{DD0836DC-D988-FE73-74B5-0308A5FCF91A}"/>
              </a:ext>
            </a:extLst>
          </p:cNvPr>
          <p:cNvSpPr txBox="1"/>
          <p:nvPr/>
        </p:nvSpPr>
        <p:spPr>
          <a:xfrm>
            <a:off x="1028699" y="432477"/>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16474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7F6F1E34-BF41-8B56-C872-6F4926C4013A}"/>
              </a:ext>
            </a:extLst>
          </p:cNvPr>
          <p:cNvGrpSpPr/>
          <p:nvPr/>
        </p:nvGrpSpPr>
        <p:grpSpPr>
          <a:xfrm>
            <a:off x="-8021" y="9715500"/>
            <a:ext cx="18288000" cy="800199"/>
            <a:chOff x="0" y="0"/>
            <a:chExt cx="6622243" cy="672550"/>
          </a:xfrm>
        </p:grpSpPr>
        <p:sp>
          <p:nvSpPr>
            <p:cNvPr id="9" name="Freeform 3">
              <a:extLst>
                <a:ext uri="{FF2B5EF4-FFF2-40B4-BE49-F238E27FC236}">
                  <a16:creationId xmlns:a16="http://schemas.microsoft.com/office/drawing/2014/main" id="{B4D94447-B2B8-F7AC-5759-C1F8F5A2462F}"/>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10" name="TextBox 12">
            <a:extLst>
              <a:ext uri="{FF2B5EF4-FFF2-40B4-BE49-F238E27FC236}">
                <a16:creationId xmlns:a16="http://schemas.microsoft.com/office/drawing/2014/main" id="{51A68B4A-6C88-5E9B-4136-9D0A1A536A7A}"/>
              </a:ext>
            </a:extLst>
          </p:cNvPr>
          <p:cNvSpPr txBox="1"/>
          <p:nvPr/>
        </p:nvSpPr>
        <p:spPr>
          <a:xfrm>
            <a:off x="647701" y="1655192"/>
            <a:ext cx="8115300"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Account Locking</a:t>
            </a:r>
          </a:p>
        </p:txBody>
      </p:sp>
      <p:grpSp>
        <p:nvGrpSpPr>
          <p:cNvPr id="11" name="Group 10">
            <a:extLst>
              <a:ext uri="{FF2B5EF4-FFF2-40B4-BE49-F238E27FC236}">
                <a16:creationId xmlns:a16="http://schemas.microsoft.com/office/drawing/2014/main" id="{7411C5F4-C30D-EEFF-EC1D-F0A61E86CCB1}"/>
              </a:ext>
            </a:extLst>
          </p:cNvPr>
          <p:cNvGrpSpPr/>
          <p:nvPr/>
        </p:nvGrpSpPr>
        <p:grpSpPr>
          <a:xfrm>
            <a:off x="647701" y="999528"/>
            <a:ext cx="2810622" cy="462711"/>
            <a:chOff x="1028700" y="1007134"/>
            <a:chExt cx="2810622" cy="462711"/>
          </a:xfrm>
          <a:solidFill>
            <a:srgbClr val="D79063"/>
          </a:solidFill>
        </p:grpSpPr>
        <p:grpSp>
          <p:nvGrpSpPr>
            <p:cNvPr id="12" name="Group 7">
              <a:extLst>
                <a:ext uri="{FF2B5EF4-FFF2-40B4-BE49-F238E27FC236}">
                  <a16:creationId xmlns:a16="http://schemas.microsoft.com/office/drawing/2014/main" id="{134A747D-6739-06E6-97D3-84B8B2E5B4F3}"/>
                </a:ext>
              </a:extLst>
            </p:cNvPr>
            <p:cNvGrpSpPr/>
            <p:nvPr/>
          </p:nvGrpSpPr>
          <p:grpSpPr>
            <a:xfrm>
              <a:off x="1028700" y="1007134"/>
              <a:ext cx="2810622" cy="462711"/>
              <a:chOff x="0" y="0"/>
              <a:chExt cx="4936702" cy="812726"/>
            </a:xfrm>
            <a:grpFill/>
          </p:grpSpPr>
          <p:sp>
            <p:nvSpPr>
              <p:cNvPr id="14" name="Freeform 8">
                <a:extLst>
                  <a:ext uri="{FF2B5EF4-FFF2-40B4-BE49-F238E27FC236}">
                    <a16:creationId xmlns:a16="http://schemas.microsoft.com/office/drawing/2014/main" id="{5BB61B26-0591-7B85-D470-4793BCE607AB}"/>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3" name="TextBox 13">
              <a:extLst>
                <a:ext uri="{FF2B5EF4-FFF2-40B4-BE49-F238E27FC236}">
                  <a16:creationId xmlns:a16="http://schemas.microsoft.com/office/drawing/2014/main" id="{698EB10C-84C3-880D-50DA-114FFD013F30}"/>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sp>
        <p:nvSpPr>
          <p:cNvPr id="6" name="TextBox 5">
            <a:extLst>
              <a:ext uri="{FF2B5EF4-FFF2-40B4-BE49-F238E27FC236}">
                <a16:creationId xmlns:a16="http://schemas.microsoft.com/office/drawing/2014/main" id="{CA9846D2-0940-332C-2601-F4BAE3FF3EC2}"/>
              </a:ext>
            </a:extLst>
          </p:cNvPr>
          <p:cNvSpPr txBox="1"/>
          <p:nvPr/>
        </p:nvSpPr>
        <p:spPr>
          <a:xfrm>
            <a:off x="4442384" y="7784998"/>
            <a:ext cx="13106400" cy="684803"/>
          </a:xfrm>
          <a:prstGeom prst="rect">
            <a:avLst/>
          </a:prstGeom>
          <a:noFill/>
        </p:spPr>
        <p:txBody>
          <a:bodyPr wrap="square">
            <a:spAutoFit/>
          </a:bodyPr>
          <a:lstStyle/>
          <a:p>
            <a:pPr algn="r">
              <a:lnSpc>
                <a:spcPct val="150000"/>
              </a:lnSpc>
            </a:pPr>
            <a:r>
              <a:rPr lang="en-US" altLang="zh-HK" sz="2800" dirty="0">
                <a:latin typeface="Nunito Sans" pitchFamily="2" charset="0"/>
              </a:rPr>
              <a:t>Accounts are locked and cannot be used for client connections.</a:t>
            </a:r>
          </a:p>
        </p:txBody>
      </p:sp>
      <p:grpSp>
        <p:nvGrpSpPr>
          <p:cNvPr id="32" name="Group 31">
            <a:extLst>
              <a:ext uri="{FF2B5EF4-FFF2-40B4-BE49-F238E27FC236}">
                <a16:creationId xmlns:a16="http://schemas.microsoft.com/office/drawing/2014/main" id="{F279440F-7482-28C7-6390-E20CFF3C8728}"/>
              </a:ext>
            </a:extLst>
          </p:cNvPr>
          <p:cNvGrpSpPr/>
          <p:nvPr/>
        </p:nvGrpSpPr>
        <p:grpSpPr>
          <a:xfrm>
            <a:off x="1054100" y="4124003"/>
            <a:ext cx="16179799" cy="3926970"/>
            <a:chOff x="1041401" y="5889247"/>
            <a:chExt cx="16179799" cy="3609913"/>
          </a:xfrm>
        </p:grpSpPr>
        <p:pic>
          <p:nvPicPr>
            <p:cNvPr id="22" name="Picture 21">
              <a:extLst>
                <a:ext uri="{FF2B5EF4-FFF2-40B4-BE49-F238E27FC236}">
                  <a16:creationId xmlns:a16="http://schemas.microsoft.com/office/drawing/2014/main" id="{6DDB4D57-42A7-D58D-EB21-28DF1970946A}"/>
                </a:ext>
              </a:extLst>
            </p:cNvPr>
            <p:cNvPicPr>
              <a:picLocks noChangeAspect="1"/>
            </p:cNvPicPr>
            <p:nvPr/>
          </p:nvPicPr>
          <p:blipFill rotWithShape="1">
            <a:blip r:embed="rId3">
              <a:extLst>
                <a:ext uri="{28A0092B-C50C-407E-A947-70E740481C1C}">
                  <a14:useLocalDpi xmlns:a14="http://schemas.microsoft.com/office/drawing/2010/main" val="0"/>
                </a:ext>
              </a:extLst>
            </a:blip>
            <a:srcRect r="55747"/>
            <a:stretch/>
          </p:blipFill>
          <p:spPr>
            <a:xfrm>
              <a:off x="9677400" y="6833359"/>
              <a:ext cx="7543800" cy="2246769"/>
            </a:xfrm>
            <a:prstGeom prst="rect">
              <a:avLst/>
            </a:prstGeom>
            <a:ln>
              <a:solidFill>
                <a:schemeClr val="tx1"/>
              </a:solidFill>
            </a:ln>
          </p:spPr>
        </p:pic>
        <p:grpSp>
          <p:nvGrpSpPr>
            <p:cNvPr id="27" name="Group 26">
              <a:extLst>
                <a:ext uri="{FF2B5EF4-FFF2-40B4-BE49-F238E27FC236}">
                  <a16:creationId xmlns:a16="http://schemas.microsoft.com/office/drawing/2014/main" id="{FABFF087-60BF-AE5D-14AE-DD55FAB46468}"/>
                </a:ext>
              </a:extLst>
            </p:cNvPr>
            <p:cNvGrpSpPr/>
            <p:nvPr/>
          </p:nvGrpSpPr>
          <p:grpSpPr>
            <a:xfrm>
              <a:off x="1041401" y="5889247"/>
              <a:ext cx="5748016" cy="3609913"/>
              <a:chOff x="647701" y="3438965"/>
              <a:chExt cx="5748016" cy="3609913"/>
            </a:xfrm>
          </p:grpSpPr>
          <p:pic>
            <p:nvPicPr>
              <p:cNvPr id="19" name="Picture 18">
                <a:extLst>
                  <a:ext uri="{FF2B5EF4-FFF2-40B4-BE49-F238E27FC236}">
                    <a16:creationId xmlns:a16="http://schemas.microsoft.com/office/drawing/2014/main" id="{CC5942F4-CBF5-EABB-48C6-741B6922C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1" y="3438965"/>
                <a:ext cx="5748016" cy="3609913"/>
              </a:xfrm>
              <a:prstGeom prst="rect">
                <a:avLst/>
              </a:prstGeom>
              <a:ln>
                <a:solidFill>
                  <a:schemeClr val="tx1"/>
                </a:solidFill>
              </a:ln>
            </p:spPr>
          </p:pic>
          <p:sp>
            <p:nvSpPr>
              <p:cNvPr id="24" name="Oval 23">
                <a:extLst>
                  <a:ext uri="{FF2B5EF4-FFF2-40B4-BE49-F238E27FC236}">
                    <a16:creationId xmlns:a16="http://schemas.microsoft.com/office/drawing/2014/main" id="{5245F66F-BEEE-8A37-EF79-F8903DA2BE41}"/>
                  </a:ext>
                </a:extLst>
              </p:cNvPr>
              <p:cNvSpPr/>
              <p:nvPr/>
            </p:nvSpPr>
            <p:spPr>
              <a:xfrm>
                <a:off x="917801" y="5255118"/>
                <a:ext cx="1143000" cy="381000"/>
              </a:xfrm>
              <a:prstGeom prst="ellipse">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Arrow: Down 25">
                <a:extLst>
                  <a:ext uri="{FF2B5EF4-FFF2-40B4-BE49-F238E27FC236}">
                    <a16:creationId xmlns:a16="http://schemas.microsoft.com/office/drawing/2014/main" id="{DCECB0F7-7291-C9A8-7236-42D71A2FDF0C}"/>
                  </a:ext>
                </a:extLst>
              </p:cNvPr>
              <p:cNvSpPr/>
              <p:nvPr/>
            </p:nvSpPr>
            <p:spPr>
              <a:xfrm>
                <a:off x="3280001" y="4874118"/>
                <a:ext cx="381000" cy="466013"/>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29" name="Rectangle: Rounded Corners 28">
              <a:extLst>
                <a:ext uri="{FF2B5EF4-FFF2-40B4-BE49-F238E27FC236}">
                  <a16:creationId xmlns:a16="http://schemas.microsoft.com/office/drawing/2014/main" id="{9CEEC27B-9300-356F-FCE6-B21090FA63A3}"/>
                </a:ext>
              </a:extLst>
            </p:cNvPr>
            <p:cNvSpPr/>
            <p:nvPr/>
          </p:nvSpPr>
          <p:spPr>
            <a:xfrm>
              <a:off x="12712701" y="7947195"/>
              <a:ext cx="4483099" cy="823141"/>
            </a:xfrm>
            <a:prstGeom prst="round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0" name="Arrow: Right 29">
              <a:extLst>
                <a:ext uri="{FF2B5EF4-FFF2-40B4-BE49-F238E27FC236}">
                  <a16:creationId xmlns:a16="http://schemas.microsoft.com/office/drawing/2014/main" id="{03207068-C393-82CA-878A-498621C1BF62}"/>
                </a:ext>
              </a:extLst>
            </p:cNvPr>
            <p:cNvSpPr/>
            <p:nvPr/>
          </p:nvSpPr>
          <p:spPr>
            <a:xfrm>
              <a:off x="7086599" y="7668803"/>
              <a:ext cx="2451101" cy="661342"/>
            </a:xfrm>
            <a:prstGeom prst="right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6" name="TextBox 35">
            <a:extLst>
              <a:ext uri="{FF2B5EF4-FFF2-40B4-BE49-F238E27FC236}">
                <a16:creationId xmlns:a16="http://schemas.microsoft.com/office/drawing/2014/main" id="{70056C2C-9980-292A-518A-841E42F9902E}"/>
              </a:ext>
            </a:extLst>
          </p:cNvPr>
          <p:cNvSpPr txBox="1"/>
          <p:nvPr/>
        </p:nvSpPr>
        <p:spPr>
          <a:xfrm>
            <a:off x="934955" y="2623063"/>
            <a:ext cx="16298944" cy="1077218"/>
          </a:xfrm>
          <a:prstGeom prst="rect">
            <a:avLst/>
          </a:prstGeom>
          <a:noFill/>
        </p:spPr>
        <p:txBody>
          <a:bodyPr wrap="square">
            <a:spAutoFit/>
          </a:bodyPr>
          <a:lstStyle/>
          <a:p>
            <a:r>
              <a:rPr lang="en-US" altLang="zh-HK" sz="3200" dirty="0">
                <a:latin typeface="Nunito Sans" pitchFamily="2" charset="0"/>
              </a:rPr>
              <a:t>MySQL stores user account information in the `</a:t>
            </a:r>
            <a:r>
              <a:rPr lang="en-US" altLang="zh-HK" sz="3200" dirty="0" err="1">
                <a:latin typeface="Nunito Sans" pitchFamily="2" charset="0"/>
              </a:rPr>
              <a:t>mysql.user</a:t>
            </a:r>
            <a:r>
              <a:rPr lang="en-US" altLang="zh-HK" sz="3200" dirty="0">
                <a:latin typeface="Nunito Sans" pitchFamily="2" charset="0"/>
              </a:rPr>
              <a:t>` table. </a:t>
            </a:r>
          </a:p>
          <a:p>
            <a:r>
              <a:rPr lang="en-US" altLang="zh-HK" sz="3200" dirty="0">
                <a:latin typeface="Nunito Sans" pitchFamily="2" charset="0"/>
              </a:rPr>
              <a:t>To check if a user is locked:</a:t>
            </a:r>
            <a:endParaRPr lang="zh-HK" altLang="en-US" sz="3200" dirty="0">
              <a:latin typeface="Nunito Sans" pitchFamily="2" charset="0"/>
            </a:endParaRPr>
          </a:p>
        </p:txBody>
      </p:sp>
      <p:sp>
        <p:nvSpPr>
          <p:cNvPr id="40" name="Arrow: Up 39">
            <a:extLst>
              <a:ext uri="{FF2B5EF4-FFF2-40B4-BE49-F238E27FC236}">
                <a16:creationId xmlns:a16="http://schemas.microsoft.com/office/drawing/2014/main" id="{5C270FE7-6582-58DE-6545-0F13D4C9063C}"/>
              </a:ext>
            </a:extLst>
          </p:cNvPr>
          <p:cNvSpPr/>
          <p:nvPr/>
        </p:nvSpPr>
        <p:spPr>
          <a:xfrm rot="10800000">
            <a:off x="16492652" y="4748346"/>
            <a:ext cx="347548" cy="119299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51" name="Graphic 50" descr="Lock with solid fill">
            <a:extLst>
              <a:ext uri="{FF2B5EF4-FFF2-40B4-BE49-F238E27FC236}">
                <a16:creationId xmlns:a16="http://schemas.microsoft.com/office/drawing/2014/main" id="{58133DA9-CDE1-9EB1-4F03-E6C295252C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18341" y="3856880"/>
            <a:ext cx="496170" cy="540810"/>
          </a:xfrm>
          <a:prstGeom prst="rect">
            <a:avLst/>
          </a:prstGeom>
        </p:spPr>
      </p:pic>
      <p:sp>
        <p:nvSpPr>
          <p:cNvPr id="53" name="TextBox 52">
            <a:extLst>
              <a:ext uri="{FF2B5EF4-FFF2-40B4-BE49-F238E27FC236}">
                <a16:creationId xmlns:a16="http://schemas.microsoft.com/office/drawing/2014/main" id="{97877D9F-D5C3-312C-E39B-04A3E6438C33}"/>
              </a:ext>
            </a:extLst>
          </p:cNvPr>
          <p:cNvSpPr txBox="1"/>
          <p:nvPr/>
        </p:nvSpPr>
        <p:spPr>
          <a:xfrm>
            <a:off x="8741335" y="4379014"/>
            <a:ext cx="8807449" cy="369332"/>
          </a:xfrm>
          <a:prstGeom prst="rect">
            <a:avLst/>
          </a:prstGeom>
          <a:noFill/>
        </p:spPr>
        <p:txBody>
          <a:bodyPr wrap="square">
            <a:spAutoFit/>
          </a:bodyPr>
          <a:lstStyle/>
          <a:p>
            <a:r>
              <a:rPr lang="en-US" altLang="zh-HK" dirty="0">
                <a:latin typeface="Nunito Sans" pitchFamily="2" charset="0"/>
              </a:rPr>
              <a:t>The `</a:t>
            </a:r>
            <a:r>
              <a:rPr lang="en-US" altLang="zh-HK" dirty="0" err="1">
                <a:latin typeface="Nunito Sans" pitchFamily="2" charset="0"/>
              </a:rPr>
              <a:t>account_locked</a:t>
            </a:r>
            <a:r>
              <a:rPr lang="en-US" altLang="zh-HK" dirty="0">
                <a:latin typeface="Nunito Sans" pitchFamily="2" charset="0"/>
              </a:rPr>
              <a:t>` column indicates whether the account is locked (`Y` or `N`).</a:t>
            </a:r>
          </a:p>
        </p:txBody>
      </p:sp>
      <p:sp>
        <p:nvSpPr>
          <p:cNvPr id="55" name="TextBox 54">
            <a:extLst>
              <a:ext uri="{FF2B5EF4-FFF2-40B4-BE49-F238E27FC236}">
                <a16:creationId xmlns:a16="http://schemas.microsoft.com/office/drawing/2014/main" id="{6BF28845-7924-CC4B-E74A-6CC1126DF997}"/>
              </a:ext>
            </a:extLst>
          </p:cNvPr>
          <p:cNvSpPr txBox="1"/>
          <p:nvPr/>
        </p:nvSpPr>
        <p:spPr>
          <a:xfrm>
            <a:off x="11715792" y="9048149"/>
            <a:ext cx="5492708" cy="400110"/>
          </a:xfrm>
          <a:prstGeom prst="rect">
            <a:avLst/>
          </a:prstGeom>
          <a:noFill/>
        </p:spPr>
        <p:txBody>
          <a:bodyPr wrap="square">
            <a:spAutoFit/>
          </a:bodyPr>
          <a:lstStyle/>
          <a:p>
            <a:pPr algn="r"/>
            <a:r>
              <a:rPr lang="en-US" altLang="zh-HK" sz="2000" dirty="0">
                <a:hlinkClick r:id="rId7"/>
              </a:rPr>
              <a:t>MySQL :: Security in MySQL :: 4.20 Account Locking</a:t>
            </a:r>
            <a:endParaRPr lang="zh-HK" altLang="en-US" sz="2000" dirty="0"/>
          </a:p>
        </p:txBody>
      </p:sp>
      <p:sp>
        <p:nvSpPr>
          <p:cNvPr id="2" name="Slide Number Placeholder 19">
            <a:extLst>
              <a:ext uri="{FF2B5EF4-FFF2-40B4-BE49-F238E27FC236}">
                <a16:creationId xmlns:a16="http://schemas.microsoft.com/office/drawing/2014/main" id="{5C394E01-BCAF-E6D8-5091-FD6220BA44B3}"/>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12</a:t>
            </a:fld>
            <a:endParaRPr lang="en-US" sz="2400" dirty="0"/>
          </a:p>
        </p:txBody>
      </p:sp>
      <p:grpSp>
        <p:nvGrpSpPr>
          <p:cNvPr id="3" name="Group 2">
            <a:extLst>
              <a:ext uri="{FF2B5EF4-FFF2-40B4-BE49-F238E27FC236}">
                <a16:creationId xmlns:a16="http://schemas.microsoft.com/office/drawing/2014/main" id="{0BB8C070-C7FD-2940-053A-EB36ABD46658}"/>
              </a:ext>
            </a:extLst>
          </p:cNvPr>
          <p:cNvGrpSpPr/>
          <p:nvPr/>
        </p:nvGrpSpPr>
        <p:grpSpPr>
          <a:xfrm>
            <a:off x="542914" y="332647"/>
            <a:ext cx="354105" cy="354105"/>
            <a:chOff x="0" y="0"/>
            <a:chExt cx="6350000" cy="6350000"/>
          </a:xfrm>
        </p:grpSpPr>
        <p:sp>
          <p:nvSpPr>
            <p:cNvPr id="4" name="Freeform 5">
              <a:extLst>
                <a:ext uri="{FF2B5EF4-FFF2-40B4-BE49-F238E27FC236}">
                  <a16:creationId xmlns:a16="http://schemas.microsoft.com/office/drawing/2014/main" id="{35D1A207-3AAB-C73B-4ABF-20BE9920D0A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5" name="Freeform 6">
            <a:extLst>
              <a:ext uri="{FF2B5EF4-FFF2-40B4-BE49-F238E27FC236}">
                <a16:creationId xmlns:a16="http://schemas.microsoft.com/office/drawing/2014/main" id="{13BF7316-CC6C-46D5-EE80-D147B7AC6610}"/>
              </a:ext>
            </a:extLst>
          </p:cNvPr>
          <p:cNvSpPr/>
          <p:nvPr/>
        </p:nvSpPr>
        <p:spPr>
          <a:xfrm>
            <a:off x="601023" y="39075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33">
            <a:extLst>
              <a:ext uri="{FF2B5EF4-FFF2-40B4-BE49-F238E27FC236}">
                <a16:creationId xmlns:a16="http://schemas.microsoft.com/office/drawing/2014/main" id="{27FFAD89-3292-5AE9-983D-22B1F0A16A89}"/>
              </a:ext>
            </a:extLst>
          </p:cNvPr>
          <p:cNvSpPr txBox="1"/>
          <p:nvPr/>
        </p:nvSpPr>
        <p:spPr>
          <a:xfrm>
            <a:off x="1028699" y="432477"/>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397644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46D"/>
        </a:solidFill>
        <a:effectLst/>
      </p:bgPr>
    </p:bg>
    <p:spTree>
      <p:nvGrpSpPr>
        <p:cNvPr id="1" name=""/>
        <p:cNvGrpSpPr/>
        <p:nvPr/>
      </p:nvGrpSpPr>
      <p:grpSpPr>
        <a:xfrm>
          <a:off x="0" y="0"/>
          <a:ext cx="0" cy="0"/>
          <a:chOff x="0" y="0"/>
          <a:chExt cx="0" cy="0"/>
        </a:xfrm>
      </p:grpSpPr>
      <p:grpSp>
        <p:nvGrpSpPr>
          <p:cNvPr id="2" name="Group 2"/>
          <p:cNvGrpSpPr/>
          <p:nvPr/>
        </p:nvGrpSpPr>
        <p:grpSpPr>
          <a:xfrm>
            <a:off x="0" y="-363811"/>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5086350" y="1497105"/>
            <a:ext cx="12172950" cy="8030120"/>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852236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grpSp>
        <p:nvGrpSpPr>
          <p:cNvPr id="11" name="Group 11"/>
          <p:cNvGrpSpPr/>
          <p:nvPr/>
        </p:nvGrpSpPr>
        <p:grpSpPr>
          <a:xfrm>
            <a:off x="1028700" y="1497105"/>
            <a:ext cx="8115300" cy="8030120"/>
            <a:chOff x="0" y="0"/>
            <a:chExt cx="10820400" cy="10706826"/>
          </a:xfrm>
        </p:grpSpPr>
        <p:pic>
          <p:nvPicPr>
            <p:cNvPr id="12" name="Picture 12"/>
            <p:cNvPicPr>
              <a:picLocks noChangeAspect="1"/>
            </p:cNvPicPr>
            <p:nvPr/>
          </p:nvPicPr>
          <p:blipFill>
            <a:blip r:embed="rId4">
              <a:extLst>
                <a:ext uri="{28A0092B-C50C-407E-A947-70E740481C1C}">
                  <a14:useLocalDpi xmlns:a14="http://schemas.microsoft.com/office/drawing/2010/main" val="0"/>
                </a:ext>
              </a:extLst>
            </a:blip>
            <a:srcRect t="525" b="525"/>
            <a:stretch/>
          </p:blipFill>
          <p:spPr>
            <a:xfrm>
              <a:off x="0" y="0"/>
              <a:ext cx="10820400" cy="10706826"/>
            </a:xfrm>
            <a:prstGeom prst="rect">
              <a:avLst/>
            </a:prstGeom>
          </p:spPr>
        </p:pic>
      </p:grpSp>
      <p:grpSp>
        <p:nvGrpSpPr>
          <p:cNvPr id="13" name="Group 13"/>
          <p:cNvGrpSpPr/>
          <p:nvPr/>
        </p:nvGrpSpPr>
        <p:grpSpPr>
          <a:xfrm>
            <a:off x="10036850" y="2293034"/>
            <a:ext cx="2810622" cy="462711"/>
            <a:chOff x="0" y="0"/>
            <a:chExt cx="4936702" cy="812726"/>
          </a:xfrm>
        </p:grpSpPr>
        <p:sp>
          <p:nvSpPr>
            <p:cNvPr id="14" name="Freeform 14"/>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F8665"/>
            </a:solidFill>
          </p:spPr>
        </p:sp>
      </p:grpSp>
      <p:sp>
        <p:nvSpPr>
          <p:cNvPr id="15" name="TextBox 15"/>
          <p:cNvSpPr txBox="1"/>
          <p:nvPr/>
        </p:nvSpPr>
        <p:spPr>
          <a:xfrm>
            <a:off x="10036850" y="2948698"/>
            <a:ext cx="6329600" cy="1572162"/>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03. Securing the Root Account</a:t>
            </a:r>
          </a:p>
        </p:txBody>
      </p:sp>
      <p:sp>
        <p:nvSpPr>
          <p:cNvPr id="16" name="TextBox 16"/>
          <p:cNvSpPr txBox="1"/>
          <p:nvPr/>
        </p:nvSpPr>
        <p:spPr>
          <a:xfrm>
            <a:off x="10036850" y="2370085"/>
            <a:ext cx="2810622" cy="307777"/>
          </a:xfrm>
          <a:prstGeom prst="rect">
            <a:avLst/>
          </a:prstGeom>
        </p:spPr>
        <p:txBody>
          <a:bodyPr lIns="0" tIns="0" rIns="0" bIns="0" rtlCol="0" anchor="t">
            <a:spAutoFit/>
          </a:bodyPr>
          <a:lstStyle/>
          <a:p>
            <a:pPr algn="ctr">
              <a:lnSpc>
                <a:spcPts val="2430"/>
              </a:lnSpc>
            </a:pPr>
            <a:r>
              <a:rPr lang="en-US" sz="2000" b="1" spc="179" dirty="0" err="1">
                <a:solidFill>
                  <a:srgbClr val="FFF9F4"/>
                </a:solidFill>
                <a:latin typeface="Nunito Sans Semi-Bold" panose="02010600030101010101" charset="0"/>
                <a:ea typeface="Nunito Sans"/>
                <a:cs typeface="Nunito Sans"/>
                <a:sym typeface="Nunito Sans"/>
              </a:rPr>
              <a:t>Navicat</a:t>
            </a:r>
            <a:endParaRPr lang="en-US" sz="2000" b="1" spc="179" dirty="0">
              <a:solidFill>
                <a:srgbClr val="FFF9F4"/>
              </a:solidFill>
              <a:latin typeface="Nunito Sans Semi-Bold" panose="02010600030101010101" charset="0"/>
              <a:ea typeface="Nunito Sans"/>
              <a:cs typeface="Nunito Sans"/>
              <a:sym typeface="Nunito Sans"/>
            </a:endParaRPr>
          </a:p>
        </p:txBody>
      </p:sp>
      <p:sp>
        <p:nvSpPr>
          <p:cNvPr id="17" name="TextBox 17"/>
          <p:cNvSpPr txBox="1"/>
          <p:nvPr/>
        </p:nvSpPr>
        <p:spPr>
          <a:xfrm>
            <a:off x="10036850" y="5456999"/>
            <a:ext cx="6329600" cy="3654847"/>
          </a:xfrm>
          <a:prstGeom prst="rect">
            <a:avLst/>
          </a:prstGeom>
        </p:spPr>
        <p:txBody>
          <a:bodyPr lIns="0" tIns="0" rIns="0" bIns="0" rtlCol="0" anchor="t">
            <a:spAutoFit/>
          </a:bodyPr>
          <a:lstStyle/>
          <a:p>
            <a:pPr algn="l">
              <a:lnSpc>
                <a:spcPct val="150000"/>
              </a:lnSpc>
            </a:pPr>
            <a:r>
              <a:rPr lang="en-US" sz="2000" dirty="0">
                <a:solidFill>
                  <a:srgbClr val="161C29"/>
                </a:solidFill>
                <a:latin typeface="Nunito Sans"/>
                <a:ea typeface="Nunito Sans"/>
                <a:cs typeface="Nunito Sans"/>
                <a:sym typeface="Nunito Sans"/>
              </a:rPr>
              <a:t>The root user credential is the most privileged account in an AWS account, with full access to all resources, services, and permissions. </a:t>
            </a:r>
          </a:p>
          <a:p>
            <a:pPr algn="l">
              <a:lnSpc>
                <a:spcPct val="150000"/>
              </a:lnSpc>
            </a:pPr>
            <a:endParaRPr lang="en-US" sz="2000" dirty="0">
              <a:solidFill>
                <a:srgbClr val="161C29"/>
              </a:solidFill>
              <a:latin typeface="Nunito Sans"/>
              <a:ea typeface="Nunito Sans"/>
              <a:cs typeface="Nunito Sans"/>
              <a:sym typeface="Nunito Sans"/>
            </a:endParaRPr>
          </a:p>
          <a:p>
            <a:pPr algn="l">
              <a:lnSpc>
                <a:spcPct val="150000"/>
              </a:lnSpc>
            </a:pPr>
            <a:r>
              <a:rPr lang="en-US" sz="2000" dirty="0">
                <a:solidFill>
                  <a:srgbClr val="161C29"/>
                </a:solidFill>
                <a:latin typeface="Nunito Sans"/>
                <a:ea typeface="Nunito Sans"/>
                <a:cs typeface="Nunito Sans"/>
                <a:sym typeface="Nunito Sans"/>
              </a:rPr>
              <a:t>This makes it a prime target for cybercriminals seeking to exploit it for malicious purposes. Losing your root user credentials can result in unauthorized access, data breaches, and financial losses.</a:t>
            </a:r>
          </a:p>
        </p:txBody>
      </p:sp>
      <p:sp>
        <p:nvSpPr>
          <p:cNvPr id="18" name="Slide Number Placeholder 17">
            <a:extLst>
              <a:ext uri="{FF2B5EF4-FFF2-40B4-BE49-F238E27FC236}">
                <a16:creationId xmlns:a16="http://schemas.microsoft.com/office/drawing/2014/main" id="{61741E82-398C-36C4-0A40-D5F6ACA4341A}"/>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9" name="Slide Number Placeholder 17">
            <a:extLst>
              <a:ext uri="{FF2B5EF4-FFF2-40B4-BE49-F238E27FC236}">
                <a16:creationId xmlns:a16="http://schemas.microsoft.com/office/drawing/2014/main" id="{CAD97E6C-698D-AEEB-A8DF-B6B41D121A0F}"/>
              </a:ext>
            </a:extLst>
          </p:cNvPr>
          <p:cNvSpPr txBox="1">
            <a:spLocks/>
          </p:cNvSpPr>
          <p:nvPr/>
        </p:nvSpPr>
        <p:spPr>
          <a:xfrm>
            <a:off x="15116657" y="56598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13</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405123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389880"/>
            <a:ext cx="18288000" cy="7179547"/>
            <a:chOff x="0" y="0"/>
            <a:chExt cx="6622243" cy="2709778"/>
          </a:xfrm>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solidFill>
              <a:srgbClr val="D79063"/>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Securing the Root Account</a:t>
            </a:r>
          </a:p>
        </p:txBody>
      </p:sp>
      <p:sp>
        <p:nvSpPr>
          <p:cNvPr id="7" name="TextBox 6">
            <a:extLst>
              <a:ext uri="{FF2B5EF4-FFF2-40B4-BE49-F238E27FC236}">
                <a16:creationId xmlns:a16="http://schemas.microsoft.com/office/drawing/2014/main" id="{DC5B1194-978F-F0CD-69C6-B24E8DC1420A}"/>
              </a:ext>
            </a:extLst>
          </p:cNvPr>
          <p:cNvSpPr txBox="1"/>
          <p:nvPr/>
        </p:nvSpPr>
        <p:spPr>
          <a:xfrm>
            <a:off x="1028700" y="3653967"/>
            <a:ext cx="15690022" cy="769441"/>
          </a:xfrm>
          <a:prstGeom prst="rect">
            <a:avLst/>
          </a:prstGeom>
          <a:noFill/>
        </p:spPr>
        <p:txBody>
          <a:bodyPr wrap="square" rtlCol="0">
            <a:spAutoFit/>
          </a:bodyPr>
          <a:lstStyle/>
          <a:p>
            <a:pPr>
              <a:lnSpc>
                <a:spcPct val="150000"/>
              </a:lnSpc>
            </a:pPr>
            <a:r>
              <a:rPr lang="en-US" altLang="zh-HK" sz="3200" dirty="0">
                <a:latin typeface="Nunito Sans" pitchFamily="2" charset="0"/>
              </a:rPr>
              <a:t>The default root account is widely known and often targeted by attackers.</a:t>
            </a:r>
          </a:p>
        </p:txBody>
      </p:sp>
      <p:pic>
        <p:nvPicPr>
          <p:cNvPr id="11" name="Picture 10">
            <a:extLst>
              <a:ext uri="{FF2B5EF4-FFF2-40B4-BE49-F238E27FC236}">
                <a16:creationId xmlns:a16="http://schemas.microsoft.com/office/drawing/2014/main" id="{F863D0BE-165C-0E36-A04D-50859DB9D400}"/>
              </a:ext>
            </a:extLst>
          </p:cNvPr>
          <p:cNvPicPr>
            <a:picLocks noChangeAspect="1"/>
          </p:cNvPicPr>
          <p:nvPr/>
        </p:nvPicPr>
        <p:blipFill rotWithShape="1">
          <a:blip r:embed="rId4">
            <a:extLst>
              <a:ext uri="{28A0092B-C50C-407E-A947-70E740481C1C}">
                <a14:useLocalDpi xmlns:a14="http://schemas.microsoft.com/office/drawing/2010/main" val="0"/>
              </a:ext>
            </a:extLst>
          </a:blip>
          <a:srcRect r="23206"/>
          <a:stretch/>
        </p:blipFill>
        <p:spPr>
          <a:xfrm>
            <a:off x="1126750" y="4740277"/>
            <a:ext cx="8638619" cy="4975223"/>
          </a:xfrm>
          <a:prstGeom prst="rect">
            <a:avLst/>
          </a:prstGeom>
          <a:ln>
            <a:solidFill>
              <a:schemeClr val="tx1"/>
            </a:solidFill>
          </a:ln>
        </p:spPr>
      </p:pic>
      <p:sp>
        <p:nvSpPr>
          <p:cNvPr id="14" name="TextBox 13">
            <a:extLst>
              <a:ext uri="{FF2B5EF4-FFF2-40B4-BE49-F238E27FC236}">
                <a16:creationId xmlns:a16="http://schemas.microsoft.com/office/drawing/2014/main" id="{309BBE9E-04B3-0B5D-3731-84FC9A791A50}"/>
              </a:ext>
            </a:extLst>
          </p:cNvPr>
          <p:cNvSpPr txBox="1"/>
          <p:nvPr/>
        </p:nvSpPr>
        <p:spPr>
          <a:xfrm>
            <a:off x="1028700" y="2437614"/>
            <a:ext cx="10172700" cy="584775"/>
          </a:xfrm>
          <a:prstGeom prst="rect">
            <a:avLst/>
          </a:prstGeom>
          <a:noFill/>
        </p:spPr>
        <p:txBody>
          <a:bodyPr wrap="square">
            <a:spAutoFit/>
          </a:bodyPr>
          <a:lstStyle/>
          <a:p>
            <a:r>
              <a:rPr lang="en-US" altLang="zh-HK" sz="3200" dirty="0">
                <a:latin typeface="Nunito Sans" pitchFamily="2" charset="0"/>
              </a:rPr>
              <a:t>1. To obscure the identity of the super user account.</a:t>
            </a:r>
            <a:endParaRPr lang="zh-HK" altLang="en-US" sz="3200" dirty="0">
              <a:latin typeface="Nunito Sans" pitchFamily="2" charset="0"/>
            </a:endParaRPr>
          </a:p>
        </p:txBody>
      </p:sp>
      <p:sp>
        <p:nvSpPr>
          <p:cNvPr id="15" name="TextBox 14">
            <a:extLst>
              <a:ext uri="{FF2B5EF4-FFF2-40B4-BE49-F238E27FC236}">
                <a16:creationId xmlns:a16="http://schemas.microsoft.com/office/drawing/2014/main" id="{9815DA3E-52A1-D44E-483E-2D344E1B84E7}"/>
              </a:ext>
            </a:extLst>
          </p:cNvPr>
          <p:cNvSpPr txBox="1"/>
          <p:nvPr/>
        </p:nvSpPr>
        <p:spPr>
          <a:xfrm>
            <a:off x="10896600" y="4995406"/>
            <a:ext cx="6930530" cy="584775"/>
          </a:xfrm>
          <a:prstGeom prst="rect">
            <a:avLst/>
          </a:prstGeom>
          <a:noFill/>
        </p:spPr>
        <p:txBody>
          <a:bodyPr wrap="square">
            <a:spAutoFit/>
          </a:bodyPr>
          <a:lstStyle/>
          <a:p>
            <a:r>
              <a:rPr lang="en-US" altLang="zh-HK" sz="3200" dirty="0">
                <a:latin typeface="Nunito Sans" pitchFamily="2" charset="0"/>
              </a:rPr>
              <a:t>Rename it to something less intuitive</a:t>
            </a:r>
            <a:endParaRPr lang="zh-HK" altLang="en-US" sz="3200" dirty="0">
              <a:latin typeface="Nunito Sans" pitchFamily="2" charset="0"/>
            </a:endParaRPr>
          </a:p>
        </p:txBody>
      </p:sp>
      <p:sp>
        <p:nvSpPr>
          <p:cNvPr id="17" name="TextBox 16">
            <a:extLst>
              <a:ext uri="{FF2B5EF4-FFF2-40B4-BE49-F238E27FC236}">
                <a16:creationId xmlns:a16="http://schemas.microsoft.com/office/drawing/2014/main" id="{93D0889F-3FAC-5B93-1A47-57541C83AA1B}"/>
              </a:ext>
            </a:extLst>
          </p:cNvPr>
          <p:cNvSpPr txBox="1"/>
          <p:nvPr/>
        </p:nvSpPr>
        <p:spPr>
          <a:xfrm>
            <a:off x="10799610" y="6213918"/>
            <a:ext cx="5938162" cy="646331"/>
          </a:xfrm>
          <a:prstGeom prst="rect">
            <a:avLst/>
          </a:prstGeom>
          <a:noFill/>
        </p:spPr>
        <p:txBody>
          <a:bodyPr wrap="square">
            <a:spAutoFit/>
          </a:bodyPr>
          <a:lstStyle/>
          <a:p>
            <a:r>
              <a:rPr lang="en-US" altLang="zh-HK" sz="3600" b="0" i="0" dirty="0">
                <a:solidFill>
                  <a:srgbClr val="111111"/>
                </a:solidFill>
                <a:effectLst/>
                <a:latin typeface="Courier New" panose="02070309020205020404" pitchFamily="49" charset="0"/>
              </a:rPr>
              <a:t>(e.g.secure_admin_99)</a:t>
            </a:r>
            <a:endParaRPr lang="zh-HK" altLang="en-US" sz="3600" dirty="0"/>
          </a:p>
        </p:txBody>
      </p:sp>
      <p:sp>
        <p:nvSpPr>
          <p:cNvPr id="20" name="TextBox 19">
            <a:extLst>
              <a:ext uri="{FF2B5EF4-FFF2-40B4-BE49-F238E27FC236}">
                <a16:creationId xmlns:a16="http://schemas.microsoft.com/office/drawing/2014/main" id="{79FC488A-AED5-A978-7952-A52792B51CE3}"/>
              </a:ext>
            </a:extLst>
          </p:cNvPr>
          <p:cNvSpPr txBox="1"/>
          <p:nvPr/>
        </p:nvSpPr>
        <p:spPr>
          <a:xfrm>
            <a:off x="10896600" y="7667279"/>
            <a:ext cx="6930530" cy="1077218"/>
          </a:xfrm>
          <a:prstGeom prst="rect">
            <a:avLst/>
          </a:prstGeom>
          <a:noFill/>
        </p:spPr>
        <p:txBody>
          <a:bodyPr wrap="square">
            <a:spAutoFit/>
          </a:bodyPr>
          <a:lstStyle/>
          <a:p>
            <a:r>
              <a:rPr lang="en-US" altLang="zh-HK" sz="3200" dirty="0">
                <a:latin typeface="Nunito Sans" pitchFamily="2" charset="0"/>
              </a:rPr>
              <a:t>Make it harder for unauthorized users to guess the username</a:t>
            </a:r>
          </a:p>
        </p:txBody>
      </p:sp>
      <p:sp>
        <p:nvSpPr>
          <p:cNvPr id="21" name="Arrow: Down 20">
            <a:extLst>
              <a:ext uri="{FF2B5EF4-FFF2-40B4-BE49-F238E27FC236}">
                <a16:creationId xmlns:a16="http://schemas.microsoft.com/office/drawing/2014/main" id="{98FAAC1A-50FD-2B91-F2DA-135B5BE348D3}"/>
              </a:ext>
            </a:extLst>
          </p:cNvPr>
          <p:cNvSpPr/>
          <p:nvPr/>
        </p:nvSpPr>
        <p:spPr>
          <a:xfrm>
            <a:off x="5181600" y="5287793"/>
            <a:ext cx="533400" cy="9261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Oval 21">
            <a:extLst>
              <a:ext uri="{FF2B5EF4-FFF2-40B4-BE49-F238E27FC236}">
                <a16:creationId xmlns:a16="http://schemas.microsoft.com/office/drawing/2014/main" id="{700A3D16-9EE8-C1FD-9481-6A4B827AEC95}"/>
              </a:ext>
            </a:extLst>
          </p:cNvPr>
          <p:cNvSpPr/>
          <p:nvPr/>
        </p:nvSpPr>
        <p:spPr>
          <a:xfrm>
            <a:off x="1126750" y="5143500"/>
            <a:ext cx="1006850" cy="64391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Slide Number Placeholder 22">
            <a:extLst>
              <a:ext uri="{FF2B5EF4-FFF2-40B4-BE49-F238E27FC236}">
                <a16:creationId xmlns:a16="http://schemas.microsoft.com/office/drawing/2014/main" id="{74714B3C-ED20-8031-3277-D46EA9EBC1E0}"/>
              </a:ext>
            </a:extLst>
          </p:cNvPr>
          <p:cNvSpPr>
            <a:spLocks noGrp="1"/>
          </p:cNvSpPr>
          <p:nvPr>
            <p:ph type="sldNum" sz="quarter" idx="12"/>
          </p:nvPr>
        </p:nvSpPr>
        <p:spPr/>
        <p:txBody>
          <a:bodyPr/>
          <a:lstStyle/>
          <a:p>
            <a:fld id="{B6F15528-21DE-4FAA-801E-634DDDAF4B2B}" type="slidenum">
              <a:rPr lang="en-US" smtClean="0"/>
              <a:pPr/>
              <a:t>14</a:t>
            </a:fld>
            <a:endParaRPr lang="en-US"/>
          </a:p>
        </p:txBody>
      </p:sp>
      <p:grpSp>
        <p:nvGrpSpPr>
          <p:cNvPr id="24" name="Group 23">
            <a:extLst>
              <a:ext uri="{FF2B5EF4-FFF2-40B4-BE49-F238E27FC236}">
                <a16:creationId xmlns:a16="http://schemas.microsoft.com/office/drawing/2014/main" id="{8427B7E4-0CDC-8A08-28D9-7F01BDE9DB0D}"/>
              </a:ext>
            </a:extLst>
          </p:cNvPr>
          <p:cNvGrpSpPr/>
          <p:nvPr/>
        </p:nvGrpSpPr>
        <p:grpSpPr>
          <a:xfrm>
            <a:off x="1028700" y="511410"/>
            <a:ext cx="2810622" cy="462711"/>
            <a:chOff x="1028700" y="1007134"/>
            <a:chExt cx="2810622" cy="462711"/>
          </a:xfrm>
          <a:solidFill>
            <a:srgbClr val="D79063"/>
          </a:solidFill>
        </p:grpSpPr>
        <p:grpSp>
          <p:nvGrpSpPr>
            <p:cNvPr id="25" name="Group 7">
              <a:extLst>
                <a:ext uri="{FF2B5EF4-FFF2-40B4-BE49-F238E27FC236}">
                  <a16:creationId xmlns:a16="http://schemas.microsoft.com/office/drawing/2014/main" id="{F6EFCADF-778C-34A9-6196-D425FAC453C1}"/>
                </a:ext>
              </a:extLst>
            </p:cNvPr>
            <p:cNvGrpSpPr/>
            <p:nvPr/>
          </p:nvGrpSpPr>
          <p:grpSpPr>
            <a:xfrm>
              <a:off x="1028700" y="1007134"/>
              <a:ext cx="2810622" cy="462711"/>
              <a:chOff x="0" y="0"/>
              <a:chExt cx="4936702" cy="812726"/>
            </a:xfrm>
            <a:grpFill/>
          </p:grpSpPr>
          <p:sp>
            <p:nvSpPr>
              <p:cNvPr id="27" name="Freeform 8">
                <a:extLst>
                  <a:ext uri="{FF2B5EF4-FFF2-40B4-BE49-F238E27FC236}">
                    <a16:creationId xmlns:a16="http://schemas.microsoft.com/office/drawing/2014/main" id="{AED9159D-72B5-3397-93F0-72C8514FD32F}"/>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26" name="TextBox 13">
              <a:extLst>
                <a:ext uri="{FF2B5EF4-FFF2-40B4-BE49-F238E27FC236}">
                  <a16:creationId xmlns:a16="http://schemas.microsoft.com/office/drawing/2014/main" id="{87DBA5EE-CA3A-1C20-8CF8-41F30FD32191}"/>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grpSp>
        <p:nvGrpSpPr>
          <p:cNvPr id="8" name="Group 7">
            <a:extLst>
              <a:ext uri="{FF2B5EF4-FFF2-40B4-BE49-F238E27FC236}">
                <a16:creationId xmlns:a16="http://schemas.microsoft.com/office/drawing/2014/main" id="{CD6E8CA6-B9A6-9F19-5D4C-E33E04DC81E6}"/>
              </a:ext>
            </a:extLst>
          </p:cNvPr>
          <p:cNvGrpSpPr/>
          <p:nvPr/>
        </p:nvGrpSpPr>
        <p:grpSpPr>
          <a:xfrm>
            <a:off x="10130218" y="221887"/>
            <a:ext cx="354105" cy="354105"/>
            <a:chOff x="0" y="0"/>
            <a:chExt cx="6350000" cy="6350000"/>
          </a:xfrm>
        </p:grpSpPr>
        <p:sp>
          <p:nvSpPr>
            <p:cNvPr id="9" name="Freeform 5">
              <a:extLst>
                <a:ext uri="{FF2B5EF4-FFF2-40B4-BE49-F238E27FC236}">
                  <a16:creationId xmlns:a16="http://schemas.microsoft.com/office/drawing/2014/main" id="{8D8BFD5E-04E2-327A-B762-0B3C807C4B00}"/>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0" name="Freeform 6">
            <a:extLst>
              <a:ext uri="{FF2B5EF4-FFF2-40B4-BE49-F238E27FC236}">
                <a16:creationId xmlns:a16="http://schemas.microsoft.com/office/drawing/2014/main" id="{0BE82647-ADAC-D5AE-184D-4CCD018C29AC}"/>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12" name="TextBox 33">
            <a:extLst>
              <a:ext uri="{FF2B5EF4-FFF2-40B4-BE49-F238E27FC236}">
                <a16:creationId xmlns:a16="http://schemas.microsoft.com/office/drawing/2014/main" id="{6712E5F2-6B2A-C324-9932-176CD3C0B135}"/>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13" name="Slide Number Placeholder 17">
            <a:extLst>
              <a:ext uri="{FF2B5EF4-FFF2-40B4-BE49-F238E27FC236}">
                <a16:creationId xmlns:a16="http://schemas.microsoft.com/office/drawing/2014/main" id="{0C149A97-C488-1133-1E4F-561F19C1175F}"/>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14</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58095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389880"/>
            <a:ext cx="18288000" cy="7179547"/>
            <a:chOff x="0" y="0"/>
            <a:chExt cx="6622243" cy="2709778"/>
          </a:xfrm>
          <a:solidFill>
            <a:schemeClr val="accent6">
              <a:lumMod val="60000"/>
              <a:lumOff val="40000"/>
            </a:schemeClr>
          </a:solidFill>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grp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Securing the Root Account</a:t>
            </a:r>
          </a:p>
        </p:txBody>
      </p:sp>
      <p:sp>
        <p:nvSpPr>
          <p:cNvPr id="7" name="TextBox 6">
            <a:extLst>
              <a:ext uri="{FF2B5EF4-FFF2-40B4-BE49-F238E27FC236}">
                <a16:creationId xmlns:a16="http://schemas.microsoft.com/office/drawing/2014/main" id="{DC5B1194-978F-F0CD-69C6-B24E8DC1420A}"/>
              </a:ext>
            </a:extLst>
          </p:cNvPr>
          <p:cNvSpPr txBox="1"/>
          <p:nvPr/>
        </p:nvSpPr>
        <p:spPr>
          <a:xfrm>
            <a:off x="1028700" y="3653967"/>
            <a:ext cx="16573500" cy="769441"/>
          </a:xfrm>
          <a:prstGeom prst="rect">
            <a:avLst/>
          </a:prstGeom>
          <a:noFill/>
        </p:spPr>
        <p:txBody>
          <a:bodyPr wrap="square" rtlCol="0">
            <a:spAutoFit/>
          </a:bodyPr>
          <a:lstStyle/>
          <a:p>
            <a:pPr>
              <a:lnSpc>
                <a:spcPct val="150000"/>
              </a:lnSpc>
            </a:pPr>
            <a:r>
              <a:rPr lang="en-US" altLang="zh-HK" sz="3200" dirty="0">
                <a:latin typeface="Nunito Sans" pitchFamily="2" charset="0"/>
              </a:rPr>
              <a:t>‘</a:t>
            </a:r>
            <a:r>
              <a:rPr lang="en-US" altLang="zh-HK" sz="3200" dirty="0" err="1">
                <a:latin typeface="Nunito Sans" pitchFamily="2" charset="0"/>
              </a:rPr>
              <a:t>mysql_native_password</a:t>
            </a:r>
            <a:r>
              <a:rPr lang="en-US" altLang="zh-HK" sz="3200" dirty="0">
                <a:latin typeface="Nunito Sans" pitchFamily="2" charset="0"/>
              </a:rPr>
              <a:t>’ was the default authentication plugin in older versions (&lt; 8.0)</a:t>
            </a:r>
          </a:p>
        </p:txBody>
      </p:sp>
      <p:pic>
        <p:nvPicPr>
          <p:cNvPr id="11" name="Picture 10">
            <a:extLst>
              <a:ext uri="{FF2B5EF4-FFF2-40B4-BE49-F238E27FC236}">
                <a16:creationId xmlns:a16="http://schemas.microsoft.com/office/drawing/2014/main" id="{F863D0BE-165C-0E36-A04D-50859DB9D400}"/>
              </a:ext>
            </a:extLst>
          </p:cNvPr>
          <p:cNvPicPr>
            <a:picLocks noChangeAspect="1"/>
          </p:cNvPicPr>
          <p:nvPr/>
        </p:nvPicPr>
        <p:blipFill rotWithShape="1">
          <a:blip r:embed="rId5">
            <a:extLst>
              <a:ext uri="{28A0092B-C50C-407E-A947-70E740481C1C}">
                <a14:useLocalDpi xmlns:a14="http://schemas.microsoft.com/office/drawing/2010/main" val="0"/>
              </a:ext>
            </a:extLst>
          </a:blip>
          <a:srcRect l="369" t="1541" r="14508" b="1968"/>
          <a:stretch/>
        </p:blipFill>
        <p:spPr>
          <a:xfrm>
            <a:off x="1232275" y="4790899"/>
            <a:ext cx="9216469" cy="4800600"/>
          </a:xfrm>
          <a:prstGeom prst="rect">
            <a:avLst/>
          </a:prstGeom>
          <a:ln>
            <a:solidFill>
              <a:schemeClr val="tx1"/>
            </a:solidFill>
          </a:ln>
        </p:spPr>
      </p:pic>
      <p:sp>
        <p:nvSpPr>
          <p:cNvPr id="14" name="TextBox 13">
            <a:extLst>
              <a:ext uri="{FF2B5EF4-FFF2-40B4-BE49-F238E27FC236}">
                <a16:creationId xmlns:a16="http://schemas.microsoft.com/office/drawing/2014/main" id="{309BBE9E-04B3-0B5D-3731-84FC9A791A50}"/>
              </a:ext>
            </a:extLst>
          </p:cNvPr>
          <p:cNvSpPr txBox="1"/>
          <p:nvPr/>
        </p:nvSpPr>
        <p:spPr>
          <a:xfrm>
            <a:off x="1028700" y="2437614"/>
            <a:ext cx="10172700" cy="584775"/>
          </a:xfrm>
          <a:prstGeom prst="rect">
            <a:avLst/>
          </a:prstGeom>
          <a:noFill/>
        </p:spPr>
        <p:txBody>
          <a:bodyPr wrap="square">
            <a:spAutoFit/>
          </a:bodyPr>
          <a:lstStyle/>
          <a:p>
            <a:r>
              <a:rPr lang="en-US" altLang="zh-HK" sz="3200" dirty="0">
                <a:latin typeface="Nunito Sans" pitchFamily="2" charset="0"/>
              </a:rPr>
              <a:t>2. Change authentication plugin</a:t>
            </a:r>
            <a:endParaRPr lang="zh-HK" altLang="en-US" sz="3200" dirty="0">
              <a:latin typeface="Nunito Sans" pitchFamily="2" charset="0"/>
            </a:endParaRPr>
          </a:p>
        </p:txBody>
      </p:sp>
      <p:sp>
        <p:nvSpPr>
          <p:cNvPr id="15" name="TextBox 14">
            <a:extLst>
              <a:ext uri="{FF2B5EF4-FFF2-40B4-BE49-F238E27FC236}">
                <a16:creationId xmlns:a16="http://schemas.microsoft.com/office/drawing/2014/main" id="{9815DA3E-52A1-D44E-483E-2D344E1B84E7}"/>
              </a:ext>
            </a:extLst>
          </p:cNvPr>
          <p:cNvSpPr txBox="1"/>
          <p:nvPr/>
        </p:nvSpPr>
        <p:spPr>
          <a:xfrm>
            <a:off x="10896600" y="4995406"/>
            <a:ext cx="7086600" cy="1077218"/>
          </a:xfrm>
          <a:prstGeom prst="rect">
            <a:avLst/>
          </a:prstGeom>
          <a:noFill/>
        </p:spPr>
        <p:txBody>
          <a:bodyPr wrap="square">
            <a:spAutoFit/>
          </a:bodyPr>
          <a:lstStyle/>
          <a:p>
            <a:r>
              <a:rPr lang="en-US" altLang="zh-HK" sz="3200" dirty="0">
                <a:latin typeface="Nunito Sans" pitchFamily="2" charset="0"/>
              </a:rPr>
              <a:t>Choose the caching_sha2_password Plugin</a:t>
            </a:r>
            <a:endParaRPr lang="zh-HK" altLang="en-US" sz="3200" dirty="0">
              <a:latin typeface="Nunito Sans" pitchFamily="2" charset="0"/>
            </a:endParaRPr>
          </a:p>
        </p:txBody>
      </p:sp>
      <p:sp>
        <p:nvSpPr>
          <p:cNvPr id="20" name="TextBox 19">
            <a:extLst>
              <a:ext uri="{FF2B5EF4-FFF2-40B4-BE49-F238E27FC236}">
                <a16:creationId xmlns:a16="http://schemas.microsoft.com/office/drawing/2014/main" id="{79FC488A-AED5-A978-7952-A52792B51CE3}"/>
              </a:ext>
            </a:extLst>
          </p:cNvPr>
          <p:cNvSpPr txBox="1"/>
          <p:nvPr/>
        </p:nvSpPr>
        <p:spPr>
          <a:xfrm>
            <a:off x="10876680" y="6644622"/>
            <a:ext cx="6930530" cy="2554545"/>
          </a:xfrm>
          <a:prstGeom prst="rect">
            <a:avLst/>
          </a:prstGeom>
          <a:noFill/>
        </p:spPr>
        <p:txBody>
          <a:bodyPr wrap="square">
            <a:spAutoFit/>
          </a:bodyPr>
          <a:lstStyle/>
          <a:p>
            <a:r>
              <a:rPr lang="en-US" altLang="zh-HK" sz="3200" b="1" dirty="0">
                <a:latin typeface="Nunito Sans" pitchFamily="2" charset="0"/>
              </a:rPr>
              <a:t>Stronger Hashing Algorithms</a:t>
            </a:r>
          </a:p>
          <a:p>
            <a:pPr marL="457200" indent="-457200">
              <a:buFont typeface="Arial" panose="020B0604020202020204" pitchFamily="34" charset="0"/>
              <a:buChar char="•"/>
            </a:pPr>
            <a:r>
              <a:rPr lang="en-US" altLang="zh-HK" sz="3200" dirty="0">
                <a:latin typeface="Nunito Sans" pitchFamily="2" charset="0"/>
              </a:rPr>
              <a:t>SHA-256 vs SHA1</a:t>
            </a:r>
          </a:p>
          <a:p>
            <a:pPr marL="457200" indent="-457200">
              <a:buFont typeface="Arial" panose="020B0604020202020204" pitchFamily="34" charset="0"/>
              <a:buChar char="•"/>
            </a:pPr>
            <a:endParaRPr lang="en-US" altLang="zh-HK" sz="3200" dirty="0">
              <a:latin typeface="Nunito Sans" pitchFamily="2" charset="0"/>
            </a:endParaRPr>
          </a:p>
          <a:p>
            <a:r>
              <a:rPr lang="en-US" altLang="zh-HK" sz="3200" b="1" dirty="0">
                <a:latin typeface="Nunito Sans" pitchFamily="2" charset="0"/>
              </a:rPr>
              <a:t>Improved Performance</a:t>
            </a:r>
          </a:p>
          <a:p>
            <a:pPr marL="457200" indent="-457200">
              <a:buFont typeface="Arial" panose="020B0604020202020204" pitchFamily="34" charset="0"/>
              <a:buChar char="•"/>
            </a:pPr>
            <a:r>
              <a:rPr lang="en-US" altLang="zh-HK" sz="3200" dirty="0">
                <a:latin typeface="Nunito Sans" pitchFamily="2" charset="0"/>
              </a:rPr>
              <a:t>Caching Mechanism</a:t>
            </a:r>
          </a:p>
        </p:txBody>
      </p:sp>
      <p:sp>
        <p:nvSpPr>
          <p:cNvPr id="8" name="Slide Number Placeholder 7">
            <a:extLst>
              <a:ext uri="{FF2B5EF4-FFF2-40B4-BE49-F238E27FC236}">
                <a16:creationId xmlns:a16="http://schemas.microsoft.com/office/drawing/2014/main" id="{A3611577-EB6A-4D73-E7FD-68CA3C92794B}"/>
              </a:ext>
            </a:extLst>
          </p:cNvPr>
          <p:cNvSpPr>
            <a:spLocks noGrp="1"/>
          </p:cNvSpPr>
          <p:nvPr>
            <p:ph type="sldNum" sz="quarter" idx="12"/>
          </p:nvPr>
        </p:nvSpPr>
        <p:spPr/>
        <p:txBody>
          <a:bodyPr/>
          <a:lstStyle/>
          <a:p>
            <a:fld id="{B6F15528-21DE-4FAA-801E-634DDDAF4B2B}" type="slidenum">
              <a:rPr lang="en-US" smtClean="0"/>
              <a:pPr/>
              <a:t>15</a:t>
            </a:fld>
            <a:endParaRPr lang="en-US"/>
          </a:p>
        </p:txBody>
      </p:sp>
      <p:grpSp>
        <p:nvGrpSpPr>
          <p:cNvPr id="16" name="Group 15">
            <a:extLst>
              <a:ext uri="{FF2B5EF4-FFF2-40B4-BE49-F238E27FC236}">
                <a16:creationId xmlns:a16="http://schemas.microsoft.com/office/drawing/2014/main" id="{A5C7C82C-B3EB-045E-109C-62A00BC138CC}"/>
              </a:ext>
            </a:extLst>
          </p:cNvPr>
          <p:cNvGrpSpPr/>
          <p:nvPr/>
        </p:nvGrpSpPr>
        <p:grpSpPr>
          <a:xfrm>
            <a:off x="1028700" y="511410"/>
            <a:ext cx="2810622" cy="462711"/>
            <a:chOff x="1028700" y="1007134"/>
            <a:chExt cx="2810622" cy="462711"/>
          </a:xfrm>
          <a:solidFill>
            <a:srgbClr val="D79063"/>
          </a:solidFill>
        </p:grpSpPr>
        <p:grpSp>
          <p:nvGrpSpPr>
            <p:cNvPr id="18" name="Group 7">
              <a:extLst>
                <a:ext uri="{FF2B5EF4-FFF2-40B4-BE49-F238E27FC236}">
                  <a16:creationId xmlns:a16="http://schemas.microsoft.com/office/drawing/2014/main" id="{B2429AEC-5D8A-EBB0-0366-5C3B6D74E6F5}"/>
                </a:ext>
              </a:extLst>
            </p:cNvPr>
            <p:cNvGrpSpPr/>
            <p:nvPr/>
          </p:nvGrpSpPr>
          <p:grpSpPr>
            <a:xfrm>
              <a:off x="1028700" y="1007134"/>
              <a:ext cx="2810622" cy="462711"/>
              <a:chOff x="0" y="0"/>
              <a:chExt cx="4936702" cy="812726"/>
            </a:xfrm>
            <a:grpFill/>
          </p:grpSpPr>
          <p:sp>
            <p:nvSpPr>
              <p:cNvPr id="23" name="Freeform 8">
                <a:extLst>
                  <a:ext uri="{FF2B5EF4-FFF2-40B4-BE49-F238E27FC236}">
                    <a16:creationId xmlns:a16="http://schemas.microsoft.com/office/drawing/2014/main" id="{D1FB71AC-C9C0-D499-979A-26ABA1C8F7B5}"/>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9" name="TextBox 13">
              <a:extLst>
                <a:ext uri="{FF2B5EF4-FFF2-40B4-BE49-F238E27FC236}">
                  <a16:creationId xmlns:a16="http://schemas.microsoft.com/office/drawing/2014/main" id="{ADB29F53-BFB0-8DE3-5A27-4B7B6DAB42C2}"/>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grpSp>
        <p:nvGrpSpPr>
          <p:cNvPr id="9" name="Group 8">
            <a:extLst>
              <a:ext uri="{FF2B5EF4-FFF2-40B4-BE49-F238E27FC236}">
                <a16:creationId xmlns:a16="http://schemas.microsoft.com/office/drawing/2014/main" id="{24BF177B-233A-B815-87E0-DDCC43F64D96}"/>
              </a:ext>
            </a:extLst>
          </p:cNvPr>
          <p:cNvGrpSpPr/>
          <p:nvPr/>
        </p:nvGrpSpPr>
        <p:grpSpPr>
          <a:xfrm>
            <a:off x="10130218" y="221887"/>
            <a:ext cx="354105" cy="354105"/>
            <a:chOff x="0" y="0"/>
            <a:chExt cx="6350000" cy="6350000"/>
          </a:xfrm>
        </p:grpSpPr>
        <p:sp>
          <p:nvSpPr>
            <p:cNvPr id="10" name="Freeform 5">
              <a:extLst>
                <a:ext uri="{FF2B5EF4-FFF2-40B4-BE49-F238E27FC236}">
                  <a16:creationId xmlns:a16="http://schemas.microsoft.com/office/drawing/2014/main" id="{FEB02A78-E4F5-8896-0BC0-0D921D718BC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2" name="Freeform 6">
            <a:extLst>
              <a:ext uri="{FF2B5EF4-FFF2-40B4-BE49-F238E27FC236}">
                <a16:creationId xmlns:a16="http://schemas.microsoft.com/office/drawing/2014/main" id="{404BA95F-ADF4-5515-2755-A2E8C875727E}"/>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13" name="TextBox 33">
            <a:extLst>
              <a:ext uri="{FF2B5EF4-FFF2-40B4-BE49-F238E27FC236}">
                <a16:creationId xmlns:a16="http://schemas.microsoft.com/office/drawing/2014/main" id="{7D73CDB7-0C9F-494B-1316-5EDBB5C0B3D1}"/>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17" name="Slide Number Placeholder 17">
            <a:extLst>
              <a:ext uri="{FF2B5EF4-FFF2-40B4-BE49-F238E27FC236}">
                <a16:creationId xmlns:a16="http://schemas.microsoft.com/office/drawing/2014/main" id="{01EAD886-B2D0-A9A6-5F9B-85D303D9D28D}"/>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15</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129192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389880"/>
            <a:ext cx="18288000" cy="7179547"/>
            <a:chOff x="0" y="0"/>
            <a:chExt cx="6622243" cy="2709778"/>
          </a:xfrm>
          <a:solidFill>
            <a:schemeClr val="accent6">
              <a:lumMod val="60000"/>
              <a:lumOff val="40000"/>
            </a:schemeClr>
          </a:solidFill>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grp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Securing the Root Account</a:t>
            </a:r>
          </a:p>
        </p:txBody>
      </p:sp>
      <p:sp>
        <p:nvSpPr>
          <p:cNvPr id="7" name="TextBox 6">
            <a:extLst>
              <a:ext uri="{FF2B5EF4-FFF2-40B4-BE49-F238E27FC236}">
                <a16:creationId xmlns:a16="http://schemas.microsoft.com/office/drawing/2014/main" id="{DC5B1194-978F-F0CD-69C6-B24E8DC1420A}"/>
              </a:ext>
            </a:extLst>
          </p:cNvPr>
          <p:cNvSpPr txBox="1"/>
          <p:nvPr/>
        </p:nvSpPr>
        <p:spPr>
          <a:xfrm>
            <a:off x="1028700" y="3653967"/>
            <a:ext cx="16573500" cy="769441"/>
          </a:xfrm>
          <a:prstGeom prst="rect">
            <a:avLst/>
          </a:prstGeom>
          <a:noFill/>
        </p:spPr>
        <p:txBody>
          <a:bodyPr wrap="square" rtlCol="0">
            <a:spAutoFit/>
          </a:bodyPr>
          <a:lstStyle/>
          <a:p>
            <a:pPr>
              <a:lnSpc>
                <a:spcPct val="150000"/>
              </a:lnSpc>
            </a:pPr>
            <a:r>
              <a:rPr lang="en-US" altLang="zh-HK" sz="3200" dirty="0">
                <a:latin typeface="Nunito Sans" pitchFamily="2" charset="0"/>
              </a:rPr>
              <a:t>Strong passwords should be difficult to guess or crack.</a:t>
            </a:r>
          </a:p>
        </p:txBody>
      </p:sp>
      <p:sp>
        <p:nvSpPr>
          <p:cNvPr id="14" name="TextBox 13">
            <a:extLst>
              <a:ext uri="{FF2B5EF4-FFF2-40B4-BE49-F238E27FC236}">
                <a16:creationId xmlns:a16="http://schemas.microsoft.com/office/drawing/2014/main" id="{309BBE9E-04B3-0B5D-3731-84FC9A791A50}"/>
              </a:ext>
            </a:extLst>
          </p:cNvPr>
          <p:cNvSpPr txBox="1"/>
          <p:nvPr/>
        </p:nvSpPr>
        <p:spPr>
          <a:xfrm>
            <a:off x="1028700" y="2437614"/>
            <a:ext cx="10172700" cy="584775"/>
          </a:xfrm>
          <a:prstGeom prst="rect">
            <a:avLst/>
          </a:prstGeom>
          <a:noFill/>
        </p:spPr>
        <p:txBody>
          <a:bodyPr wrap="square">
            <a:spAutoFit/>
          </a:bodyPr>
          <a:lstStyle/>
          <a:p>
            <a:r>
              <a:rPr lang="en-US" altLang="zh-HK" sz="3200" dirty="0">
                <a:latin typeface="Nunito Sans" pitchFamily="2" charset="0"/>
              </a:rPr>
              <a:t>3. Provide a strong password</a:t>
            </a:r>
            <a:endParaRPr lang="zh-HK" altLang="en-US" sz="3200" dirty="0">
              <a:latin typeface="Nunito Sans" pitchFamily="2" charset="0"/>
            </a:endParaRPr>
          </a:p>
        </p:txBody>
      </p:sp>
      <p:sp>
        <p:nvSpPr>
          <p:cNvPr id="15" name="TextBox 14">
            <a:extLst>
              <a:ext uri="{FF2B5EF4-FFF2-40B4-BE49-F238E27FC236}">
                <a16:creationId xmlns:a16="http://schemas.microsoft.com/office/drawing/2014/main" id="{9815DA3E-52A1-D44E-483E-2D344E1B84E7}"/>
              </a:ext>
            </a:extLst>
          </p:cNvPr>
          <p:cNvSpPr txBox="1"/>
          <p:nvPr/>
        </p:nvSpPr>
        <p:spPr>
          <a:xfrm>
            <a:off x="6252797" y="5285953"/>
            <a:ext cx="11774857" cy="3916457"/>
          </a:xfrm>
          <a:prstGeom prst="rect">
            <a:avLst/>
          </a:prstGeom>
          <a:noFill/>
        </p:spPr>
        <p:txBody>
          <a:bodyPr wrap="square">
            <a:spAutoFit/>
          </a:bodyPr>
          <a:lstStyle/>
          <a:p>
            <a:pPr>
              <a:lnSpc>
                <a:spcPct val="150000"/>
              </a:lnSpc>
            </a:pPr>
            <a:r>
              <a:rPr lang="en-US" altLang="zh-HK" sz="2800" dirty="0">
                <a:latin typeface="Nunito Sans" pitchFamily="2" charset="0"/>
              </a:rPr>
              <a:t>A good password:</a:t>
            </a:r>
          </a:p>
          <a:p>
            <a:pPr marL="457200" indent="-457200">
              <a:lnSpc>
                <a:spcPct val="150000"/>
              </a:lnSpc>
              <a:buFont typeface="Arial" panose="020B0604020202020204" pitchFamily="34" charset="0"/>
              <a:buChar char="•"/>
            </a:pPr>
            <a:r>
              <a:rPr lang="en-US" altLang="zh-HK" sz="2800" dirty="0">
                <a:latin typeface="Nunito Sans" pitchFamily="2" charset="0"/>
              </a:rPr>
              <a:t>Is at least eight characters long.</a:t>
            </a:r>
          </a:p>
          <a:p>
            <a:pPr marL="457200" indent="-457200">
              <a:lnSpc>
                <a:spcPct val="150000"/>
              </a:lnSpc>
              <a:buFont typeface="Arial" panose="020B0604020202020204" pitchFamily="34" charset="0"/>
              <a:buChar char="•"/>
            </a:pPr>
            <a:r>
              <a:rPr lang="en-US" altLang="zh-HK" sz="2800" dirty="0">
                <a:latin typeface="Nunito Sans" pitchFamily="2" charset="0"/>
              </a:rPr>
              <a:t>Doesn't contain your user name, real name, or company name.</a:t>
            </a:r>
          </a:p>
          <a:p>
            <a:pPr marL="457200" indent="-457200">
              <a:lnSpc>
                <a:spcPct val="150000"/>
              </a:lnSpc>
              <a:buFont typeface="Arial" panose="020B0604020202020204" pitchFamily="34" charset="0"/>
              <a:buChar char="•"/>
            </a:pPr>
            <a:r>
              <a:rPr lang="en-US" altLang="zh-HK" sz="2800" dirty="0">
                <a:latin typeface="Nunito Sans" pitchFamily="2" charset="0"/>
              </a:rPr>
              <a:t>Doesn't contain a complete word.</a:t>
            </a:r>
          </a:p>
          <a:p>
            <a:pPr marL="457200" indent="-457200">
              <a:lnSpc>
                <a:spcPct val="150000"/>
              </a:lnSpc>
              <a:buFont typeface="Arial" panose="020B0604020202020204" pitchFamily="34" charset="0"/>
              <a:buChar char="•"/>
            </a:pPr>
            <a:r>
              <a:rPr lang="en-US" altLang="zh-HK" sz="2800" dirty="0">
                <a:latin typeface="Nunito Sans" pitchFamily="2" charset="0"/>
              </a:rPr>
              <a:t>Is significantly different from previous passwords.</a:t>
            </a:r>
          </a:p>
          <a:p>
            <a:pPr marL="457200" indent="-457200">
              <a:lnSpc>
                <a:spcPct val="150000"/>
              </a:lnSpc>
              <a:buFont typeface="Arial" panose="020B0604020202020204" pitchFamily="34" charset="0"/>
              <a:buChar char="•"/>
            </a:pPr>
            <a:r>
              <a:rPr lang="en-US" altLang="zh-HK" sz="2800" dirty="0">
                <a:latin typeface="Nunito Sans" pitchFamily="2" charset="0"/>
              </a:rPr>
              <a:t>Contains uppercase letters, lowercase letters, numbers, and symbols.</a:t>
            </a:r>
            <a:endParaRPr lang="zh-HK" altLang="en-US" sz="2800" dirty="0">
              <a:latin typeface="Nunito Sans" pitchFamily="2" charset="0"/>
            </a:endParaRPr>
          </a:p>
        </p:txBody>
      </p:sp>
      <p:grpSp>
        <p:nvGrpSpPr>
          <p:cNvPr id="9" name="Group 8">
            <a:extLst>
              <a:ext uri="{FF2B5EF4-FFF2-40B4-BE49-F238E27FC236}">
                <a16:creationId xmlns:a16="http://schemas.microsoft.com/office/drawing/2014/main" id="{829A1905-A999-D41C-77B5-DB8318681DA0}"/>
              </a:ext>
            </a:extLst>
          </p:cNvPr>
          <p:cNvGrpSpPr/>
          <p:nvPr/>
        </p:nvGrpSpPr>
        <p:grpSpPr>
          <a:xfrm>
            <a:off x="1028700" y="511410"/>
            <a:ext cx="2810622" cy="462711"/>
            <a:chOff x="1028700" y="1007134"/>
            <a:chExt cx="2810622" cy="462711"/>
          </a:xfrm>
          <a:solidFill>
            <a:srgbClr val="D79063"/>
          </a:solidFill>
        </p:grpSpPr>
        <p:grpSp>
          <p:nvGrpSpPr>
            <p:cNvPr id="10" name="Group 7">
              <a:extLst>
                <a:ext uri="{FF2B5EF4-FFF2-40B4-BE49-F238E27FC236}">
                  <a16:creationId xmlns:a16="http://schemas.microsoft.com/office/drawing/2014/main" id="{B18C2B19-0992-B8AD-E3F8-F6149F869567}"/>
                </a:ext>
              </a:extLst>
            </p:cNvPr>
            <p:cNvGrpSpPr/>
            <p:nvPr/>
          </p:nvGrpSpPr>
          <p:grpSpPr>
            <a:xfrm>
              <a:off x="1028700" y="1007134"/>
              <a:ext cx="2810622" cy="462711"/>
              <a:chOff x="0" y="0"/>
              <a:chExt cx="4936702" cy="812726"/>
            </a:xfrm>
            <a:grpFill/>
          </p:grpSpPr>
          <p:sp>
            <p:nvSpPr>
              <p:cNvPr id="13" name="Freeform 8">
                <a:extLst>
                  <a:ext uri="{FF2B5EF4-FFF2-40B4-BE49-F238E27FC236}">
                    <a16:creationId xmlns:a16="http://schemas.microsoft.com/office/drawing/2014/main" id="{566C14D2-83BE-25D8-102B-1C0C7FB9632A}"/>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2" name="TextBox 13">
              <a:extLst>
                <a:ext uri="{FF2B5EF4-FFF2-40B4-BE49-F238E27FC236}">
                  <a16:creationId xmlns:a16="http://schemas.microsoft.com/office/drawing/2014/main" id="{B23F62A8-B04D-7B41-C8D0-8F0EE45A0A51}"/>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pic>
        <p:nvPicPr>
          <p:cNvPr id="19" name="Picture 18">
            <a:extLst>
              <a:ext uri="{FF2B5EF4-FFF2-40B4-BE49-F238E27FC236}">
                <a16:creationId xmlns:a16="http://schemas.microsoft.com/office/drawing/2014/main" id="{CE444061-8977-5C47-6FF6-89149A1005FE}"/>
              </a:ext>
            </a:extLst>
          </p:cNvPr>
          <p:cNvPicPr>
            <a:picLocks noChangeAspect="1"/>
          </p:cNvPicPr>
          <p:nvPr/>
        </p:nvPicPr>
        <p:blipFill rotWithShape="1">
          <a:blip r:embed="rId5">
            <a:extLst>
              <a:ext uri="{28A0092B-C50C-407E-A947-70E740481C1C}">
                <a14:useLocalDpi xmlns:a14="http://schemas.microsoft.com/office/drawing/2010/main" val="0"/>
              </a:ext>
            </a:extLst>
          </a:blip>
          <a:srcRect l="4376" t="6351" r="17265"/>
          <a:stretch/>
        </p:blipFill>
        <p:spPr>
          <a:xfrm>
            <a:off x="1324697" y="5143500"/>
            <a:ext cx="4672233" cy="4201365"/>
          </a:xfrm>
          <a:prstGeom prst="rect">
            <a:avLst/>
          </a:prstGeom>
        </p:spPr>
      </p:pic>
      <p:grpSp>
        <p:nvGrpSpPr>
          <p:cNvPr id="21" name="Group 20">
            <a:extLst>
              <a:ext uri="{FF2B5EF4-FFF2-40B4-BE49-F238E27FC236}">
                <a16:creationId xmlns:a16="http://schemas.microsoft.com/office/drawing/2014/main" id="{E2B4FF32-AA3A-CD60-E872-34AF3E5AE23E}"/>
              </a:ext>
            </a:extLst>
          </p:cNvPr>
          <p:cNvGrpSpPr/>
          <p:nvPr/>
        </p:nvGrpSpPr>
        <p:grpSpPr>
          <a:xfrm>
            <a:off x="10130218" y="221887"/>
            <a:ext cx="354105" cy="354105"/>
            <a:chOff x="0" y="0"/>
            <a:chExt cx="6350000" cy="6350000"/>
          </a:xfrm>
        </p:grpSpPr>
        <p:sp>
          <p:nvSpPr>
            <p:cNvPr id="22" name="Freeform 5">
              <a:extLst>
                <a:ext uri="{FF2B5EF4-FFF2-40B4-BE49-F238E27FC236}">
                  <a16:creationId xmlns:a16="http://schemas.microsoft.com/office/drawing/2014/main" id="{668178BF-FD42-0EF7-0837-715CA13359A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23" name="Freeform 6">
            <a:extLst>
              <a:ext uri="{FF2B5EF4-FFF2-40B4-BE49-F238E27FC236}">
                <a16:creationId xmlns:a16="http://schemas.microsoft.com/office/drawing/2014/main" id="{2D20ACBD-8523-43CD-E259-02C9E6F35D56}"/>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24" name="TextBox 33">
            <a:extLst>
              <a:ext uri="{FF2B5EF4-FFF2-40B4-BE49-F238E27FC236}">
                <a16:creationId xmlns:a16="http://schemas.microsoft.com/office/drawing/2014/main" id="{08701E76-A55D-3467-2D11-0D8C2A92F577}"/>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25" name="Slide Number Placeholder 17">
            <a:extLst>
              <a:ext uri="{FF2B5EF4-FFF2-40B4-BE49-F238E27FC236}">
                <a16:creationId xmlns:a16="http://schemas.microsoft.com/office/drawing/2014/main" id="{6B4F1965-A244-BEE5-7C6C-9A67CDE9513D}"/>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16</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323503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389880"/>
            <a:ext cx="18288000" cy="7179547"/>
            <a:chOff x="0" y="0"/>
            <a:chExt cx="6622243" cy="2709778"/>
          </a:xfrm>
          <a:solidFill>
            <a:schemeClr val="accent6">
              <a:lumMod val="60000"/>
              <a:lumOff val="40000"/>
            </a:schemeClr>
          </a:solidFill>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grp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Securing the Root Account</a:t>
            </a:r>
          </a:p>
        </p:txBody>
      </p:sp>
      <p:sp>
        <p:nvSpPr>
          <p:cNvPr id="7" name="TextBox 6">
            <a:extLst>
              <a:ext uri="{FF2B5EF4-FFF2-40B4-BE49-F238E27FC236}">
                <a16:creationId xmlns:a16="http://schemas.microsoft.com/office/drawing/2014/main" id="{DC5B1194-978F-F0CD-69C6-B24E8DC1420A}"/>
              </a:ext>
            </a:extLst>
          </p:cNvPr>
          <p:cNvSpPr txBox="1"/>
          <p:nvPr/>
        </p:nvSpPr>
        <p:spPr>
          <a:xfrm>
            <a:off x="1028700" y="3653967"/>
            <a:ext cx="16573500" cy="769441"/>
          </a:xfrm>
          <a:prstGeom prst="rect">
            <a:avLst/>
          </a:prstGeom>
          <a:noFill/>
        </p:spPr>
        <p:txBody>
          <a:bodyPr wrap="square" rtlCol="0">
            <a:spAutoFit/>
          </a:bodyPr>
          <a:lstStyle/>
          <a:p>
            <a:pPr>
              <a:lnSpc>
                <a:spcPct val="150000"/>
              </a:lnSpc>
            </a:pPr>
            <a:r>
              <a:rPr lang="en-US" altLang="zh-HK" sz="3200" dirty="0">
                <a:latin typeface="Nunito Sans" pitchFamily="2" charset="0"/>
              </a:rPr>
              <a:t>To ensure passwords are regularly updated, reducing the risk of long-term exposure.</a:t>
            </a:r>
          </a:p>
        </p:txBody>
      </p:sp>
      <p:pic>
        <p:nvPicPr>
          <p:cNvPr id="11" name="Picture 10">
            <a:extLst>
              <a:ext uri="{FF2B5EF4-FFF2-40B4-BE49-F238E27FC236}">
                <a16:creationId xmlns:a16="http://schemas.microsoft.com/office/drawing/2014/main" id="{F863D0BE-165C-0E36-A04D-50859DB9D400}"/>
              </a:ext>
            </a:extLst>
          </p:cNvPr>
          <p:cNvPicPr>
            <a:picLocks noChangeAspect="1"/>
          </p:cNvPicPr>
          <p:nvPr/>
        </p:nvPicPr>
        <p:blipFill rotWithShape="1">
          <a:blip r:embed="rId5">
            <a:extLst>
              <a:ext uri="{28A0092B-C50C-407E-A947-70E740481C1C}">
                <a14:useLocalDpi xmlns:a14="http://schemas.microsoft.com/office/drawing/2010/main" val="0"/>
              </a:ext>
            </a:extLst>
          </a:blip>
          <a:srcRect t="969" b="969"/>
          <a:stretch/>
        </p:blipFill>
        <p:spPr>
          <a:xfrm>
            <a:off x="1145800" y="4713537"/>
            <a:ext cx="9216469" cy="4975223"/>
          </a:xfrm>
          <a:prstGeom prst="rect">
            <a:avLst/>
          </a:prstGeom>
          <a:ln>
            <a:solidFill>
              <a:schemeClr val="tx1"/>
            </a:solidFill>
          </a:ln>
        </p:spPr>
      </p:pic>
      <p:sp>
        <p:nvSpPr>
          <p:cNvPr id="14" name="TextBox 13">
            <a:extLst>
              <a:ext uri="{FF2B5EF4-FFF2-40B4-BE49-F238E27FC236}">
                <a16:creationId xmlns:a16="http://schemas.microsoft.com/office/drawing/2014/main" id="{309BBE9E-04B3-0B5D-3731-84FC9A791A50}"/>
              </a:ext>
            </a:extLst>
          </p:cNvPr>
          <p:cNvSpPr txBox="1"/>
          <p:nvPr/>
        </p:nvSpPr>
        <p:spPr>
          <a:xfrm>
            <a:off x="1028700" y="2437614"/>
            <a:ext cx="10172700" cy="584775"/>
          </a:xfrm>
          <a:prstGeom prst="rect">
            <a:avLst/>
          </a:prstGeom>
          <a:noFill/>
        </p:spPr>
        <p:txBody>
          <a:bodyPr wrap="square">
            <a:spAutoFit/>
          </a:bodyPr>
          <a:lstStyle/>
          <a:p>
            <a:r>
              <a:rPr lang="en-US" altLang="zh-HK" sz="3200" dirty="0">
                <a:latin typeface="Nunito Sans" pitchFamily="2" charset="0"/>
              </a:rPr>
              <a:t>4. Setting an Expire Password Policy</a:t>
            </a:r>
            <a:endParaRPr lang="zh-HK" altLang="en-US" sz="3200" dirty="0">
              <a:latin typeface="Nunito Sans" pitchFamily="2" charset="0"/>
            </a:endParaRPr>
          </a:p>
        </p:txBody>
      </p:sp>
      <p:sp>
        <p:nvSpPr>
          <p:cNvPr id="15" name="TextBox 14">
            <a:extLst>
              <a:ext uri="{FF2B5EF4-FFF2-40B4-BE49-F238E27FC236}">
                <a16:creationId xmlns:a16="http://schemas.microsoft.com/office/drawing/2014/main" id="{9815DA3E-52A1-D44E-483E-2D344E1B84E7}"/>
              </a:ext>
            </a:extLst>
          </p:cNvPr>
          <p:cNvSpPr txBox="1"/>
          <p:nvPr/>
        </p:nvSpPr>
        <p:spPr>
          <a:xfrm>
            <a:off x="10857630" y="5893276"/>
            <a:ext cx="6930530" cy="1077218"/>
          </a:xfrm>
          <a:prstGeom prst="rect">
            <a:avLst/>
          </a:prstGeom>
          <a:noFill/>
        </p:spPr>
        <p:txBody>
          <a:bodyPr wrap="square">
            <a:spAutoFit/>
          </a:bodyPr>
          <a:lstStyle/>
          <a:p>
            <a:pPr algn="ctr"/>
            <a:r>
              <a:rPr lang="en-US" altLang="zh-HK" sz="3200" dirty="0">
                <a:latin typeface="Nunito Sans" pitchFamily="2" charset="0"/>
              </a:rPr>
              <a:t>Force users to change their passwords periodically</a:t>
            </a:r>
            <a:endParaRPr lang="zh-HK" altLang="en-US" sz="3200" dirty="0">
              <a:latin typeface="Nunito Sans" pitchFamily="2" charset="0"/>
            </a:endParaRPr>
          </a:p>
        </p:txBody>
      </p:sp>
      <p:sp>
        <p:nvSpPr>
          <p:cNvPr id="12" name="TextBox 11">
            <a:extLst>
              <a:ext uri="{FF2B5EF4-FFF2-40B4-BE49-F238E27FC236}">
                <a16:creationId xmlns:a16="http://schemas.microsoft.com/office/drawing/2014/main" id="{0C889D04-C6DE-A019-5746-5C855691EE68}"/>
              </a:ext>
            </a:extLst>
          </p:cNvPr>
          <p:cNvSpPr txBox="1"/>
          <p:nvPr/>
        </p:nvSpPr>
        <p:spPr>
          <a:xfrm>
            <a:off x="12877800" y="7741208"/>
            <a:ext cx="3397251" cy="584775"/>
          </a:xfrm>
          <a:prstGeom prst="rect">
            <a:avLst/>
          </a:prstGeom>
          <a:noFill/>
        </p:spPr>
        <p:txBody>
          <a:bodyPr wrap="square">
            <a:spAutoFit/>
          </a:bodyPr>
          <a:lstStyle/>
          <a:p>
            <a:r>
              <a:rPr lang="en-US" altLang="zh-HK" sz="3200" dirty="0">
                <a:latin typeface="Nunito Sans" pitchFamily="2" charset="0"/>
              </a:rPr>
              <a:t>(e.g., 90 days)</a:t>
            </a:r>
            <a:endParaRPr lang="zh-HK" altLang="en-US" sz="3200" dirty="0">
              <a:latin typeface="Nunito Sans" pitchFamily="2" charset="0"/>
            </a:endParaRPr>
          </a:p>
        </p:txBody>
      </p:sp>
      <p:sp>
        <p:nvSpPr>
          <p:cNvPr id="13" name="Slide Number Placeholder 12">
            <a:extLst>
              <a:ext uri="{FF2B5EF4-FFF2-40B4-BE49-F238E27FC236}">
                <a16:creationId xmlns:a16="http://schemas.microsoft.com/office/drawing/2014/main" id="{C9123AD7-2E7B-0095-9C06-98AE0BD4B877}"/>
              </a:ext>
            </a:extLst>
          </p:cNvPr>
          <p:cNvSpPr>
            <a:spLocks noGrp="1"/>
          </p:cNvSpPr>
          <p:nvPr>
            <p:ph type="sldNum" sz="quarter" idx="12"/>
          </p:nvPr>
        </p:nvSpPr>
        <p:spPr/>
        <p:txBody>
          <a:bodyPr/>
          <a:lstStyle/>
          <a:p>
            <a:fld id="{B6F15528-21DE-4FAA-801E-634DDDAF4B2B}" type="slidenum">
              <a:rPr lang="en-US" smtClean="0"/>
              <a:pPr/>
              <a:t>17</a:t>
            </a:fld>
            <a:endParaRPr lang="en-US"/>
          </a:p>
        </p:txBody>
      </p:sp>
      <p:grpSp>
        <p:nvGrpSpPr>
          <p:cNvPr id="16" name="Group 15">
            <a:extLst>
              <a:ext uri="{FF2B5EF4-FFF2-40B4-BE49-F238E27FC236}">
                <a16:creationId xmlns:a16="http://schemas.microsoft.com/office/drawing/2014/main" id="{A1CD8372-9B4A-9C57-E70A-9C3C4F4A0D33}"/>
              </a:ext>
            </a:extLst>
          </p:cNvPr>
          <p:cNvGrpSpPr/>
          <p:nvPr/>
        </p:nvGrpSpPr>
        <p:grpSpPr>
          <a:xfrm>
            <a:off x="1028700" y="511410"/>
            <a:ext cx="2810622" cy="462711"/>
            <a:chOff x="1028700" y="1007134"/>
            <a:chExt cx="2810622" cy="462711"/>
          </a:xfrm>
          <a:solidFill>
            <a:srgbClr val="D79063"/>
          </a:solidFill>
        </p:grpSpPr>
        <p:grpSp>
          <p:nvGrpSpPr>
            <p:cNvPr id="17" name="Group 7">
              <a:extLst>
                <a:ext uri="{FF2B5EF4-FFF2-40B4-BE49-F238E27FC236}">
                  <a16:creationId xmlns:a16="http://schemas.microsoft.com/office/drawing/2014/main" id="{92772637-EF57-4AC8-506E-F4F5442B389A}"/>
                </a:ext>
              </a:extLst>
            </p:cNvPr>
            <p:cNvGrpSpPr/>
            <p:nvPr/>
          </p:nvGrpSpPr>
          <p:grpSpPr>
            <a:xfrm>
              <a:off x="1028700" y="1007134"/>
              <a:ext cx="2810622" cy="462711"/>
              <a:chOff x="0" y="0"/>
              <a:chExt cx="4936702" cy="812726"/>
            </a:xfrm>
            <a:grpFill/>
          </p:grpSpPr>
          <p:sp>
            <p:nvSpPr>
              <p:cNvPr id="19" name="Freeform 8">
                <a:extLst>
                  <a:ext uri="{FF2B5EF4-FFF2-40B4-BE49-F238E27FC236}">
                    <a16:creationId xmlns:a16="http://schemas.microsoft.com/office/drawing/2014/main" id="{A2DBFB3D-4FE7-A41F-FADD-3A8C3C13B530}"/>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8" name="TextBox 13">
              <a:extLst>
                <a:ext uri="{FF2B5EF4-FFF2-40B4-BE49-F238E27FC236}">
                  <a16:creationId xmlns:a16="http://schemas.microsoft.com/office/drawing/2014/main" id="{7876E071-02D1-22BF-5A56-279F5AB92ECA}"/>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grpSp>
        <p:nvGrpSpPr>
          <p:cNvPr id="8" name="Group 7">
            <a:extLst>
              <a:ext uri="{FF2B5EF4-FFF2-40B4-BE49-F238E27FC236}">
                <a16:creationId xmlns:a16="http://schemas.microsoft.com/office/drawing/2014/main" id="{7E6A42CB-6674-B552-1DAF-2079E47E709C}"/>
              </a:ext>
            </a:extLst>
          </p:cNvPr>
          <p:cNvGrpSpPr/>
          <p:nvPr/>
        </p:nvGrpSpPr>
        <p:grpSpPr>
          <a:xfrm>
            <a:off x="10130218" y="221887"/>
            <a:ext cx="354105" cy="354105"/>
            <a:chOff x="0" y="0"/>
            <a:chExt cx="6350000" cy="6350000"/>
          </a:xfrm>
        </p:grpSpPr>
        <p:sp>
          <p:nvSpPr>
            <p:cNvPr id="9" name="Freeform 5">
              <a:extLst>
                <a:ext uri="{FF2B5EF4-FFF2-40B4-BE49-F238E27FC236}">
                  <a16:creationId xmlns:a16="http://schemas.microsoft.com/office/drawing/2014/main" id="{9095AE64-5456-7D5B-6565-8E9D1DA42D2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0" name="Freeform 6">
            <a:extLst>
              <a:ext uri="{FF2B5EF4-FFF2-40B4-BE49-F238E27FC236}">
                <a16:creationId xmlns:a16="http://schemas.microsoft.com/office/drawing/2014/main" id="{66F5FBC9-24CB-9A3B-E9DA-08A7A2C1236D}"/>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20" name="TextBox 33">
            <a:extLst>
              <a:ext uri="{FF2B5EF4-FFF2-40B4-BE49-F238E27FC236}">
                <a16:creationId xmlns:a16="http://schemas.microsoft.com/office/drawing/2014/main" id="{9F99DE3E-6D3E-B7A3-37BB-FCBAD4CB65B2}"/>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21" name="Slide Number Placeholder 17">
            <a:extLst>
              <a:ext uri="{FF2B5EF4-FFF2-40B4-BE49-F238E27FC236}">
                <a16:creationId xmlns:a16="http://schemas.microsoft.com/office/drawing/2014/main" id="{562794D6-D99B-F98E-8DEA-AD898873876F}"/>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17</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179183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4F0"/>
        </a:solidFill>
        <a:effectLst/>
      </p:bgPr>
    </p:bg>
    <p:spTree>
      <p:nvGrpSpPr>
        <p:cNvPr id="1" name=""/>
        <p:cNvGrpSpPr/>
        <p:nvPr/>
      </p:nvGrpSpPr>
      <p:grpSpPr>
        <a:xfrm>
          <a:off x="0" y="0"/>
          <a:ext cx="0" cy="0"/>
          <a:chOff x="0" y="0"/>
          <a:chExt cx="0" cy="0"/>
        </a:xfrm>
      </p:grpSpPr>
      <p:grpSp>
        <p:nvGrpSpPr>
          <p:cNvPr id="44" name="Group 3">
            <a:extLst>
              <a:ext uri="{FF2B5EF4-FFF2-40B4-BE49-F238E27FC236}">
                <a16:creationId xmlns:a16="http://schemas.microsoft.com/office/drawing/2014/main" id="{EE85276C-C3D9-7C00-B920-A03FCC68D838}"/>
              </a:ext>
            </a:extLst>
          </p:cNvPr>
          <p:cNvGrpSpPr/>
          <p:nvPr/>
        </p:nvGrpSpPr>
        <p:grpSpPr>
          <a:xfrm>
            <a:off x="519024" y="-282272"/>
            <a:ext cx="17249953" cy="1823762"/>
            <a:chOff x="0" y="0"/>
            <a:chExt cx="6246358" cy="660400"/>
          </a:xfrm>
        </p:grpSpPr>
        <p:sp>
          <p:nvSpPr>
            <p:cNvPr id="45" name="Freeform 4">
              <a:extLst>
                <a:ext uri="{FF2B5EF4-FFF2-40B4-BE49-F238E27FC236}">
                  <a16:creationId xmlns:a16="http://schemas.microsoft.com/office/drawing/2014/main" id="{9B1B72DC-D99B-860B-A8CA-57FA084B4005}"/>
                </a:ext>
              </a:extLst>
            </p:cNvPr>
            <p:cNvSpPr/>
            <p:nvPr/>
          </p:nvSpPr>
          <p:spPr>
            <a:xfrm>
              <a:off x="0" y="0"/>
              <a:ext cx="6246358" cy="660400"/>
            </a:xfrm>
            <a:custGeom>
              <a:avLst/>
              <a:gdLst/>
              <a:ahLst/>
              <a:cxnLst/>
              <a:rect l="l" t="t" r="r" b="b"/>
              <a:pathLst>
                <a:path w="6246358" h="660400">
                  <a:moveTo>
                    <a:pt x="6121898" y="660400"/>
                  </a:moveTo>
                  <a:lnTo>
                    <a:pt x="124460" y="660400"/>
                  </a:lnTo>
                  <a:cubicBezTo>
                    <a:pt x="55880" y="660400"/>
                    <a:pt x="0" y="604520"/>
                    <a:pt x="0" y="535940"/>
                  </a:cubicBezTo>
                  <a:lnTo>
                    <a:pt x="0" y="124460"/>
                  </a:lnTo>
                  <a:cubicBezTo>
                    <a:pt x="0" y="55880"/>
                    <a:pt x="55880" y="0"/>
                    <a:pt x="124460" y="0"/>
                  </a:cubicBezTo>
                  <a:lnTo>
                    <a:pt x="6121898" y="0"/>
                  </a:lnTo>
                  <a:cubicBezTo>
                    <a:pt x="6190478" y="0"/>
                    <a:pt x="6246358" y="55880"/>
                    <a:pt x="6246358" y="124460"/>
                  </a:cubicBezTo>
                  <a:lnTo>
                    <a:pt x="6246358" y="535940"/>
                  </a:lnTo>
                  <a:cubicBezTo>
                    <a:pt x="6246358" y="604520"/>
                    <a:pt x="6190478" y="660400"/>
                    <a:pt x="6121898" y="660400"/>
                  </a:cubicBezTo>
                  <a:close/>
                </a:path>
              </a:pathLst>
            </a:custGeom>
            <a:solidFill>
              <a:srgbClr val="D79063"/>
            </a:solidFill>
          </p:spPr>
          <p:txBody>
            <a:bodyPr/>
            <a:lstStyle/>
            <a:p>
              <a:endParaRPr lang="zh-HK" altLang="en-US" dirty="0"/>
            </a:p>
          </p:txBody>
        </p:sp>
      </p:grpSp>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txBody>
            <a:bodyPr/>
            <a:lstStyle/>
            <a:p>
              <a:endParaRPr lang="zh-HK" altLang="en-US" dirty="0"/>
            </a:p>
          </p:txBody>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514485" y="9458579"/>
            <a:ext cx="88487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  </a:t>
            </a:r>
          </a:p>
        </p:txBody>
      </p:sp>
      <p:grpSp>
        <p:nvGrpSpPr>
          <p:cNvPr id="51" name="Group 50">
            <a:extLst>
              <a:ext uri="{FF2B5EF4-FFF2-40B4-BE49-F238E27FC236}">
                <a16:creationId xmlns:a16="http://schemas.microsoft.com/office/drawing/2014/main" id="{BA1873FB-B63C-3D0E-75A9-9D36CA96A6B0}"/>
              </a:ext>
            </a:extLst>
          </p:cNvPr>
          <p:cNvGrpSpPr/>
          <p:nvPr/>
        </p:nvGrpSpPr>
        <p:grpSpPr>
          <a:xfrm>
            <a:off x="2287684" y="6830086"/>
            <a:ext cx="14901104" cy="2109638"/>
            <a:chOff x="1243213" y="6600938"/>
            <a:chExt cx="16172491" cy="2392746"/>
          </a:xfrm>
        </p:grpSpPr>
        <p:grpSp>
          <p:nvGrpSpPr>
            <p:cNvPr id="9" name="Group 9"/>
            <p:cNvGrpSpPr/>
            <p:nvPr/>
          </p:nvGrpSpPr>
          <p:grpSpPr>
            <a:xfrm>
              <a:off x="1243213" y="6600938"/>
              <a:ext cx="16172491" cy="2392746"/>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6" name="TextBox 16"/>
            <p:cNvSpPr txBox="1"/>
            <p:nvPr/>
          </p:nvSpPr>
          <p:spPr>
            <a:xfrm>
              <a:off x="2233561" y="7069095"/>
              <a:ext cx="14365493" cy="884844"/>
            </a:xfrm>
            <a:prstGeom prst="rect">
              <a:avLst/>
            </a:prstGeom>
          </p:spPr>
          <p:txBody>
            <a:bodyPr wrap="square" lIns="0" tIns="0" rIns="0" bIns="0" rtlCol="0" anchor="t">
              <a:spAutoFit/>
            </a:bodyPr>
            <a:lstStyle/>
            <a:p>
              <a:pPr algn="l">
                <a:lnSpc>
                  <a:spcPts val="6000"/>
                </a:lnSpc>
              </a:pPr>
              <a:r>
                <a:rPr lang="en-US" sz="5400" dirty="0">
                  <a:solidFill>
                    <a:srgbClr val="161C29"/>
                  </a:solidFill>
                  <a:latin typeface="DM Serif Display"/>
                  <a:ea typeface="DM Serif Display"/>
                  <a:cs typeface="DM Serif Display"/>
                  <a:sym typeface="DM Serif Display"/>
                </a:rPr>
                <a:t>Configuring User Privileges</a:t>
              </a:r>
            </a:p>
          </p:txBody>
        </p:sp>
      </p:grpSp>
      <p:sp>
        <p:nvSpPr>
          <p:cNvPr id="18" name="Slide Number Placeholder 17">
            <a:extLst>
              <a:ext uri="{FF2B5EF4-FFF2-40B4-BE49-F238E27FC236}">
                <a16:creationId xmlns:a16="http://schemas.microsoft.com/office/drawing/2014/main" id="{B0414AFE-A5EA-EF1C-C1DA-26106F723A30}"/>
              </a:ext>
            </a:extLst>
          </p:cNvPr>
          <p:cNvSpPr>
            <a:spLocks noGrp="1"/>
          </p:cNvSpPr>
          <p:nvPr>
            <p:ph type="sldNum" sz="quarter" idx="12"/>
          </p:nvPr>
        </p:nvSpPr>
        <p:spPr>
          <a:xfrm>
            <a:off x="15067591" y="9356103"/>
            <a:ext cx="2133600" cy="365125"/>
          </a:xfrm>
        </p:spPr>
        <p:txBody>
          <a:bodyPr/>
          <a:lstStyle/>
          <a:p>
            <a:fld id="{B6F15528-21DE-4FAA-801E-634DDDAF4B2B}" type="slidenum">
              <a:rPr lang="en-US" sz="2200" smtClean="0">
                <a:solidFill>
                  <a:schemeClr val="bg1"/>
                </a:solidFill>
                <a:latin typeface="Nunito Sans Semi-Bold" panose="02010600030101010101" charset="0"/>
              </a:rPr>
              <a:pPr/>
              <a:t>18</a:t>
            </a:fld>
            <a:endParaRPr lang="en-US" sz="2200" dirty="0">
              <a:solidFill>
                <a:schemeClr val="bg1"/>
              </a:solidFill>
              <a:latin typeface="Nunito Sans Semi-Bold" panose="02010600030101010101" charset="0"/>
            </a:endParaRPr>
          </a:p>
        </p:txBody>
      </p:sp>
      <p:sp>
        <p:nvSpPr>
          <p:cNvPr id="49" name="TextBox 48">
            <a:extLst>
              <a:ext uri="{FF2B5EF4-FFF2-40B4-BE49-F238E27FC236}">
                <a16:creationId xmlns:a16="http://schemas.microsoft.com/office/drawing/2014/main" id="{E3193FD3-8F95-E6E7-02BD-3D804F69E3BB}"/>
              </a:ext>
            </a:extLst>
          </p:cNvPr>
          <p:cNvSpPr txBox="1"/>
          <p:nvPr/>
        </p:nvSpPr>
        <p:spPr>
          <a:xfrm>
            <a:off x="800100" y="250183"/>
            <a:ext cx="16687800" cy="1015663"/>
          </a:xfrm>
          <a:prstGeom prst="rect">
            <a:avLst/>
          </a:prstGeom>
          <a:noFill/>
        </p:spPr>
        <p:txBody>
          <a:bodyPr wrap="square">
            <a:spAutoFit/>
          </a:bodyPr>
          <a:lstStyle/>
          <a:p>
            <a:pPr algn="ctr"/>
            <a:r>
              <a:rPr lang="en-US" altLang="zh-HK" sz="6000" dirty="0">
                <a:solidFill>
                  <a:schemeClr val="bg1"/>
                </a:solidFill>
                <a:latin typeface="DM Serif Display" pitchFamily="2" charset="0"/>
              </a:rPr>
              <a:t>04. MySQL User Permissions</a:t>
            </a:r>
            <a:endParaRPr lang="zh-HK" altLang="en-US" sz="6000" dirty="0">
              <a:solidFill>
                <a:schemeClr val="bg1"/>
              </a:solidFill>
              <a:latin typeface="DM Serif Display" pitchFamily="2" charset="0"/>
            </a:endParaRPr>
          </a:p>
        </p:txBody>
      </p:sp>
      <p:grpSp>
        <p:nvGrpSpPr>
          <p:cNvPr id="58" name="Group 57">
            <a:extLst>
              <a:ext uri="{FF2B5EF4-FFF2-40B4-BE49-F238E27FC236}">
                <a16:creationId xmlns:a16="http://schemas.microsoft.com/office/drawing/2014/main" id="{2980ECFE-A2AB-9C5A-3A21-A291E9955E21}"/>
              </a:ext>
            </a:extLst>
          </p:cNvPr>
          <p:cNvGrpSpPr/>
          <p:nvPr/>
        </p:nvGrpSpPr>
        <p:grpSpPr>
          <a:xfrm>
            <a:off x="1905000" y="2319457"/>
            <a:ext cx="14700985" cy="3697599"/>
            <a:chOff x="2287684" y="2075006"/>
            <a:chExt cx="13791388" cy="3334419"/>
          </a:xfrm>
        </p:grpSpPr>
        <p:grpSp>
          <p:nvGrpSpPr>
            <p:cNvPr id="37" name="Group 36">
              <a:extLst>
                <a:ext uri="{FF2B5EF4-FFF2-40B4-BE49-F238E27FC236}">
                  <a16:creationId xmlns:a16="http://schemas.microsoft.com/office/drawing/2014/main" id="{FC6AB59A-1D44-C63F-6379-070F0A52C8EF}"/>
                </a:ext>
              </a:extLst>
            </p:cNvPr>
            <p:cNvGrpSpPr/>
            <p:nvPr/>
          </p:nvGrpSpPr>
          <p:grpSpPr>
            <a:xfrm>
              <a:off x="2287684" y="2084859"/>
              <a:ext cx="4214769" cy="3324566"/>
              <a:chOff x="1461817" y="1322245"/>
              <a:chExt cx="5179831" cy="3928036"/>
            </a:xfrm>
          </p:grpSpPr>
          <p:grpSp>
            <p:nvGrpSpPr>
              <p:cNvPr id="26" name="Group 25">
                <a:extLst>
                  <a:ext uri="{FF2B5EF4-FFF2-40B4-BE49-F238E27FC236}">
                    <a16:creationId xmlns:a16="http://schemas.microsoft.com/office/drawing/2014/main" id="{10E75A9D-8A2E-A576-13F7-50A6A6C2CA6B}"/>
                  </a:ext>
                </a:extLst>
              </p:cNvPr>
              <p:cNvGrpSpPr/>
              <p:nvPr/>
            </p:nvGrpSpPr>
            <p:grpSpPr>
              <a:xfrm>
                <a:off x="2791735" y="1322245"/>
                <a:ext cx="2520000" cy="2520000"/>
                <a:chOff x="2692130" y="1646157"/>
                <a:chExt cx="2520000" cy="2520000"/>
              </a:xfrm>
            </p:grpSpPr>
            <p:pic>
              <p:nvPicPr>
                <p:cNvPr id="22" name="Graphic 21" descr="User with solid fill">
                  <a:extLst>
                    <a:ext uri="{FF2B5EF4-FFF2-40B4-BE49-F238E27FC236}">
                      <a16:creationId xmlns:a16="http://schemas.microsoft.com/office/drawing/2014/main" id="{C8E2732C-F952-1BF7-C9CB-390B07DDE8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55462" y="1797848"/>
                  <a:ext cx="2193335" cy="2193335"/>
                </a:xfrm>
                <a:prstGeom prst="rect">
                  <a:avLst/>
                </a:prstGeom>
              </p:spPr>
            </p:pic>
            <p:sp>
              <p:nvSpPr>
                <p:cNvPr id="25" name="Flowchart: Connector 24">
                  <a:extLst>
                    <a:ext uri="{FF2B5EF4-FFF2-40B4-BE49-F238E27FC236}">
                      <a16:creationId xmlns:a16="http://schemas.microsoft.com/office/drawing/2014/main" id="{917B1AC3-DB6C-8E8F-71EC-4C44B401F7E9}"/>
                    </a:ext>
                  </a:extLst>
                </p:cNvPr>
                <p:cNvSpPr/>
                <p:nvPr/>
              </p:nvSpPr>
              <p:spPr>
                <a:xfrm flipV="1">
                  <a:off x="2692130" y="1646157"/>
                  <a:ext cx="2520000" cy="2520000"/>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32" name="TextBox 31">
                <a:extLst>
                  <a:ext uri="{FF2B5EF4-FFF2-40B4-BE49-F238E27FC236}">
                    <a16:creationId xmlns:a16="http://schemas.microsoft.com/office/drawing/2014/main" id="{A3166DB0-1812-4FD4-FEDD-1E10217A5B11}"/>
                  </a:ext>
                </a:extLst>
              </p:cNvPr>
              <p:cNvSpPr txBox="1"/>
              <p:nvPr/>
            </p:nvSpPr>
            <p:spPr>
              <a:xfrm>
                <a:off x="1461817" y="3977528"/>
                <a:ext cx="5179831" cy="1272753"/>
              </a:xfrm>
              <a:prstGeom prst="rect">
                <a:avLst/>
              </a:prstGeom>
              <a:noFill/>
            </p:spPr>
            <p:txBody>
              <a:bodyPr wrap="square">
                <a:spAutoFit/>
              </a:bodyPr>
              <a:lstStyle/>
              <a:p>
                <a:pPr algn="ctr"/>
                <a:r>
                  <a:rPr lang="en-US" altLang="zh-HK" sz="3200" dirty="0">
                    <a:latin typeface="Nunito Sans Semi-Bold" panose="02010600030101010101" charset="0"/>
                  </a:rPr>
                  <a:t>MySQL</a:t>
                </a:r>
              </a:p>
              <a:p>
                <a:pPr algn="ctr"/>
                <a:r>
                  <a:rPr lang="en-US" altLang="zh-HK" sz="3200" dirty="0">
                    <a:latin typeface="Nunito Sans Semi-Bold" panose="02010600030101010101" charset="0"/>
                  </a:rPr>
                  <a:t>User Account</a:t>
                </a:r>
                <a:endParaRPr lang="zh-HK" altLang="en-US" sz="3200" dirty="0">
                  <a:latin typeface="Nunito Sans Semi-Bold" panose="02010600030101010101" charset="0"/>
                </a:endParaRPr>
              </a:p>
            </p:txBody>
          </p:sp>
        </p:grpSp>
        <p:grpSp>
          <p:nvGrpSpPr>
            <p:cNvPr id="36" name="Group 35">
              <a:extLst>
                <a:ext uri="{FF2B5EF4-FFF2-40B4-BE49-F238E27FC236}">
                  <a16:creationId xmlns:a16="http://schemas.microsoft.com/office/drawing/2014/main" id="{B83C3973-8B45-48DF-DAB4-74DB09947C49}"/>
                </a:ext>
              </a:extLst>
            </p:cNvPr>
            <p:cNvGrpSpPr/>
            <p:nvPr/>
          </p:nvGrpSpPr>
          <p:grpSpPr>
            <a:xfrm>
              <a:off x="8028666" y="2075006"/>
              <a:ext cx="2998940" cy="2841976"/>
              <a:chOff x="7341994" y="1310603"/>
              <a:chExt cx="3685612" cy="3357849"/>
            </a:xfrm>
          </p:grpSpPr>
          <p:grpSp>
            <p:nvGrpSpPr>
              <p:cNvPr id="27" name="Group 26">
                <a:extLst>
                  <a:ext uri="{FF2B5EF4-FFF2-40B4-BE49-F238E27FC236}">
                    <a16:creationId xmlns:a16="http://schemas.microsoft.com/office/drawing/2014/main" id="{2D58775E-1E9E-5B0D-BDB8-DE01DD5D5BDD}"/>
                  </a:ext>
                </a:extLst>
              </p:cNvPr>
              <p:cNvGrpSpPr/>
              <p:nvPr/>
            </p:nvGrpSpPr>
            <p:grpSpPr>
              <a:xfrm>
                <a:off x="7884000" y="1310603"/>
                <a:ext cx="2520000" cy="2520000"/>
                <a:chOff x="7843200" y="1707867"/>
                <a:chExt cx="2520000" cy="2520000"/>
              </a:xfrm>
            </p:grpSpPr>
            <p:pic>
              <p:nvPicPr>
                <p:cNvPr id="3074" name="Picture 2" descr="User authentication - Free social icons">
                  <a:extLst>
                    <a:ext uri="{FF2B5EF4-FFF2-40B4-BE49-F238E27FC236}">
                      <a16:creationId xmlns:a16="http://schemas.microsoft.com/office/drawing/2014/main" id="{A89FBCB1-6CC5-D6E6-2ADD-1F974B472D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4000" y="199451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23" name="Flowchart: Connector 22">
                  <a:extLst>
                    <a:ext uri="{FF2B5EF4-FFF2-40B4-BE49-F238E27FC236}">
                      <a16:creationId xmlns:a16="http://schemas.microsoft.com/office/drawing/2014/main" id="{C4036C0E-EB32-A799-FBBE-D8CE5BC3A92C}"/>
                    </a:ext>
                  </a:extLst>
                </p:cNvPr>
                <p:cNvSpPr/>
                <p:nvPr/>
              </p:nvSpPr>
              <p:spPr>
                <a:xfrm flipV="1">
                  <a:off x="7843200" y="1707867"/>
                  <a:ext cx="2520000" cy="2520000"/>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33" name="TextBox 32">
                <a:extLst>
                  <a:ext uri="{FF2B5EF4-FFF2-40B4-BE49-F238E27FC236}">
                    <a16:creationId xmlns:a16="http://schemas.microsoft.com/office/drawing/2014/main" id="{F2E240FA-147F-9E14-028E-88F8B5B0C31D}"/>
                  </a:ext>
                </a:extLst>
              </p:cNvPr>
              <p:cNvSpPr txBox="1"/>
              <p:nvPr/>
            </p:nvSpPr>
            <p:spPr>
              <a:xfrm>
                <a:off x="7341994" y="3977529"/>
                <a:ext cx="3685612" cy="690923"/>
              </a:xfrm>
              <a:prstGeom prst="rect">
                <a:avLst/>
              </a:prstGeom>
              <a:noFill/>
            </p:spPr>
            <p:txBody>
              <a:bodyPr wrap="square">
                <a:spAutoFit/>
              </a:bodyPr>
              <a:lstStyle/>
              <a:p>
                <a:pPr algn="ctr"/>
                <a:r>
                  <a:rPr lang="en-US" altLang="zh-HK" sz="3200" dirty="0">
                    <a:latin typeface="Nunito Sans Semi-Bold" panose="02010600030101010101" charset="0"/>
                  </a:rPr>
                  <a:t>Permission</a:t>
                </a:r>
                <a:endParaRPr lang="zh-HK" altLang="en-US" sz="3200" dirty="0">
                  <a:latin typeface="Nunito Sans Semi-Bold" panose="02010600030101010101" charset="0"/>
                </a:endParaRPr>
              </a:p>
            </p:txBody>
          </p:sp>
        </p:grpSp>
        <p:grpSp>
          <p:nvGrpSpPr>
            <p:cNvPr id="35" name="Group 34">
              <a:extLst>
                <a:ext uri="{FF2B5EF4-FFF2-40B4-BE49-F238E27FC236}">
                  <a16:creationId xmlns:a16="http://schemas.microsoft.com/office/drawing/2014/main" id="{B022D3AF-0943-80F7-C326-0B1E601FA583}"/>
                </a:ext>
              </a:extLst>
            </p:cNvPr>
            <p:cNvGrpSpPr/>
            <p:nvPr/>
          </p:nvGrpSpPr>
          <p:grpSpPr>
            <a:xfrm>
              <a:off x="13080132" y="2085705"/>
              <a:ext cx="2998940" cy="2836786"/>
              <a:chOff x="13224785" y="1322245"/>
              <a:chExt cx="3685612" cy="3351716"/>
            </a:xfrm>
          </p:grpSpPr>
          <p:grpSp>
            <p:nvGrpSpPr>
              <p:cNvPr id="28" name="Group 27">
                <a:extLst>
                  <a:ext uri="{FF2B5EF4-FFF2-40B4-BE49-F238E27FC236}">
                    <a16:creationId xmlns:a16="http://schemas.microsoft.com/office/drawing/2014/main" id="{4123E3D0-BE34-A5E1-AE37-2223E73F3984}"/>
                  </a:ext>
                </a:extLst>
              </p:cNvPr>
              <p:cNvGrpSpPr/>
              <p:nvPr/>
            </p:nvGrpSpPr>
            <p:grpSpPr>
              <a:xfrm>
                <a:off x="13807591" y="1322245"/>
                <a:ext cx="2520000" cy="2520000"/>
                <a:chOff x="13707731" y="1586794"/>
                <a:chExt cx="2520000" cy="2520000"/>
              </a:xfrm>
            </p:grpSpPr>
            <p:pic>
              <p:nvPicPr>
                <p:cNvPr id="3076" name="Picture 4" descr="Server - Free security icons">
                  <a:extLst>
                    <a:ext uri="{FF2B5EF4-FFF2-40B4-BE49-F238E27FC236}">
                      <a16:creationId xmlns:a16="http://schemas.microsoft.com/office/drawing/2014/main" id="{E0845AC4-8782-8EA3-7650-CF8E593149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67591" y="185855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24" name="Flowchart: Connector 23">
                  <a:extLst>
                    <a:ext uri="{FF2B5EF4-FFF2-40B4-BE49-F238E27FC236}">
                      <a16:creationId xmlns:a16="http://schemas.microsoft.com/office/drawing/2014/main" id="{1785AA99-7CCD-5C8E-0B57-9FAF9A17A3EC}"/>
                    </a:ext>
                  </a:extLst>
                </p:cNvPr>
                <p:cNvSpPr/>
                <p:nvPr/>
              </p:nvSpPr>
              <p:spPr>
                <a:xfrm flipV="1">
                  <a:off x="13707731" y="1586794"/>
                  <a:ext cx="2520000" cy="2520000"/>
                </a:xfrm>
                <a:prstGeom prst="flowChartConnector">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34" name="TextBox 33">
                <a:extLst>
                  <a:ext uri="{FF2B5EF4-FFF2-40B4-BE49-F238E27FC236}">
                    <a16:creationId xmlns:a16="http://schemas.microsoft.com/office/drawing/2014/main" id="{B99B8E5B-BBB7-EC2F-73DA-B2EC4930B0C8}"/>
                  </a:ext>
                </a:extLst>
              </p:cNvPr>
              <p:cNvSpPr txBox="1"/>
              <p:nvPr/>
            </p:nvSpPr>
            <p:spPr>
              <a:xfrm>
                <a:off x="13224785" y="3983038"/>
                <a:ext cx="3685612" cy="690923"/>
              </a:xfrm>
              <a:prstGeom prst="rect">
                <a:avLst/>
              </a:prstGeom>
              <a:noFill/>
            </p:spPr>
            <p:txBody>
              <a:bodyPr wrap="square">
                <a:spAutoFit/>
              </a:bodyPr>
              <a:lstStyle/>
              <a:p>
                <a:pPr algn="ctr"/>
                <a:r>
                  <a:rPr lang="en-US" altLang="zh-HK" sz="3200" dirty="0">
                    <a:latin typeface="Nunito Sans Semi-Bold" panose="02010600030101010101" charset="0"/>
                  </a:rPr>
                  <a:t>Server</a:t>
                </a:r>
                <a:r>
                  <a:rPr lang="en-US" altLang="zh-HK" sz="3200" dirty="0"/>
                  <a:t> Action</a:t>
                </a:r>
                <a:endParaRPr lang="zh-HK" altLang="en-US" sz="3200" dirty="0"/>
              </a:p>
            </p:txBody>
          </p:sp>
        </p:grpSp>
        <p:sp>
          <p:nvSpPr>
            <p:cNvPr id="40" name="Arrow: Right 39">
              <a:extLst>
                <a:ext uri="{FF2B5EF4-FFF2-40B4-BE49-F238E27FC236}">
                  <a16:creationId xmlns:a16="http://schemas.microsoft.com/office/drawing/2014/main" id="{AC92C7FF-7D64-CBCD-7CDF-451DEE7198C8}"/>
                </a:ext>
              </a:extLst>
            </p:cNvPr>
            <p:cNvSpPr/>
            <p:nvPr/>
          </p:nvSpPr>
          <p:spPr>
            <a:xfrm>
              <a:off x="5798743" y="2726792"/>
              <a:ext cx="2229923" cy="829274"/>
            </a:xfrm>
            <a:prstGeom prst="rightArrow">
              <a:avLst/>
            </a:prstGeom>
            <a:solidFill>
              <a:schemeClr val="tx2">
                <a:lumMod val="40000"/>
                <a:lumOff val="6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Arrow: Right 40">
              <a:extLst>
                <a:ext uri="{FF2B5EF4-FFF2-40B4-BE49-F238E27FC236}">
                  <a16:creationId xmlns:a16="http://schemas.microsoft.com/office/drawing/2014/main" id="{5B561998-7BFA-E4CC-4126-E4D3949FFDD1}"/>
                </a:ext>
              </a:extLst>
            </p:cNvPr>
            <p:cNvSpPr/>
            <p:nvPr/>
          </p:nvSpPr>
          <p:spPr>
            <a:xfrm>
              <a:off x="10922308" y="2662805"/>
              <a:ext cx="2229923" cy="829274"/>
            </a:xfrm>
            <a:prstGeom prst="rightArrow">
              <a:avLst/>
            </a:prstGeom>
            <a:solidFill>
              <a:schemeClr val="tx2">
                <a:lumMod val="40000"/>
                <a:lumOff val="6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TextBox 42">
              <a:extLst>
                <a:ext uri="{FF2B5EF4-FFF2-40B4-BE49-F238E27FC236}">
                  <a16:creationId xmlns:a16="http://schemas.microsoft.com/office/drawing/2014/main" id="{3958450D-0903-B3EA-9016-24BD49E0A508}"/>
                </a:ext>
              </a:extLst>
            </p:cNvPr>
            <p:cNvSpPr txBox="1"/>
            <p:nvPr/>
          </p:nvSpPr>
          <p:spPr>
            <a:xfrm>
              <a:off x="5794500" y="2385763"/>
              <a:ext cx="1703087" cy="582848"/>
            </a:xfrm>
            <a:prstGeom prst="rect">
              <a:avLst/>
            </a:prstGeom>
            <a:noFill/>
          </p:spPr>
          <p:txBody>
            <a:bodyPr wrap="square">
              <a:spAutoFit/>
            </a:bodyPr>
            <a:lstStyle/>
            <a:p>
              <a:pPr algn="ctr"/>
              <a:r>
                <a:rPr lang="en-US" altLang="zh-CN" sz="3600" b="1" dirty="0">
                  <a:solidFill>
                    <a:srgbClr val="000000"/>
                  </a:solidFill>
                  <a:latin typeface="Nunito Sans Semi-Bold" panose="02010600030101010101" charset="0"/>
                  <a:ea typeface="微软雅黑" panose="020B0503020204020204" pitchFamily="34" charset="-122"/>
                </a:rPr>
                <a:t>Gives</a:t>
              </a:r>
              <a:endParaRPr lang="zh-HK" altLang="en-US" sz="3600" b="1" dirty="0">
                <a:latin typeface="Nunito Sans Semi-Bold" panose="02010600030101010101" charset="0"/>
              </a:endParaRPr>
            </a:p>
          </p:txBody>
        </p:sp>
        <p:sp>
          <p:nvSpPr>
            <p:cNvPr id="50" name="TextBox 49">
              <a:extLst>
                <a:ext uri="{FF2B5EF4-FFF2-40B4-BE49-F238E27FC236}">
                  <a16:creationId xmlns:a16="http://schemas.microsoft.com/office/drawing/2014/main" id="{0DA904B6-4BB6-F9E7-8EC9-DF2D4A1D2828}"/>
                </a:ext>
              </a:extLst>
            </p:cNvPr>
            <p:cNvSpPr txBox="1"/>
            <p:nvPr/>
          </p:nvSpPr>
          <p:spPr>
            <a:xfrm>
              <a:off x="10922308" y="2323440"/>
              <a:ext cx="1802224" cy="582848"/>
            </a:xfrm>
            <a:prstGeom prst="rect">
              <a:avLst/>
            </a:prstGeom>
            <a:noFill/>
          </p:spPr>
          <p:txBody>
            <a:bodyPr wrap="square">
              <a:spAutoFit/>
            </a:bodyPr>
            <a:lstStyle/>
            <a:p>
              <a:pPr algn="ctr"/>
              <a:r>
                <a:rPr lang="en-US" altLang="zh-CN" sz="3600" b="1" dirty="0">
                  <a:solidFill>
                    <a:srgbClr val="000000"/>
                  </a:solidFill>
                  <a:latin typeface="Nunito Sans Semi-Bold" panose="02010600030101010101" charset="0"/>
                  <a:ea typeface="微软雅黑" panose="020B0503020204020204" pitchFamily="34" charset="-122"/>
                </a:rPr>
                <a:t>To</a:t>
              </a:r>
              <a:endParaRPr lang="zh-HK" altLang="en-US" sz="3600" b="1" dirty="0">
                <a:latin typeface="Nunito Sans Semi-Bold" panose="02010600030101010101" charset="0"/>
              </a:endParaRPr>
            </a:p>
          </p:txBody>
        </p:sp>
      </p:grpSp>
      <p:grpSp>
        <p:nvGrpSpPr>
          <p:cNvPr id="54" name="Group 53">
            <a:extLst>
              <a:ext uri="{FF2B5EF4-FFF2-40B4-BE49-F238E27FC236}">
                <a16:creationId xmlns:a16="http://schemas.microsoft.com/office/drawing/2014/main" id="{B71DC2C2-349D-CF8B-F406-944B7BE7CA4E}"/>
              </a:ext>
            </a:extLst>
          </p:cNvPr>
          <p:cNvGrpSpPr/>
          <p:nvPr/>
        </p:nvGrpSpPr>
        <p:grpSpPr>
          <a:xfrm>
            <a:off x="2665963" y="6243676"/>
            <a:ext cx="2621452" cy="870812"/>
            <a:chOff x="1514485" y="7225395"/>
            <a:chExt cx="2070283" cy="392947"/>
          </a:xfrm>
        </p:grpSpPr>
        <p:grpSp>
          <p:nvGrpSpPr>
            <p:cNvPr id="55" name="Group 10">
              <a:extLst>
                <a:ext uri="{FF2B5EF4-FFF2-40B4-BE49-F238E27FC236}">
                  <a16:creationId xmlns:a16="http://schemas.microsoft.com/office/drawing/2014/main" id="{82958E2F-8CC2-312D-318E-63208A1B57F4}"/>
                </a:ext>
              </a:extLst>
            </p:cNvPr>
            <p:cNvGrpSpPr/>
            <p:nvPr/>
          </p:nvGrpSpPr>
          <p:grpSpPr>
            <a:xfrm>
              <a:off x="1514485" y="7225395"/>
              <a:ext cx="2070283" cy="392947"/>
              <a:chOff x="0" y="0"/>
              <a:chExt cx="3636337" cy="690190"/>
            </a:xfrm>
          </p:grpSpPr>
          <p:sp>
            <p:nvSpPr>
              <p:cNvPr id="57" name="Freeform 11">
                <a:extLst>
                  <a:ext uri="{FF2B5EF4-FFF2-40B4-BE49-F238E27FC236}">
                    <a16:creationId xmlns:a16="http://schemas.microsoft.com/office/drawing/2014/main" id="{1B4F9B17-0232-8EAF-06AA-E5681FA741BD}"/>
                  </a:ext>
                </a:extLst>
              </p:cNvPr>
              <p:cNvSpPr/>
              <p:nvPr/>
            </p:nvSpPr>
            <p:spPr>
              <a:xfrm>
                <a:off x="0" y="0"/>
                <a:ext cx="3636337" cy="690190"/>
              </a:xfrm>
              <a:custGeom>
                <a:avLst/>
                <a:gdLst/>
                <a:ahLst/>
                <a:cxnLst/>
                <a:rect l="l" t="t" r="r" b="b"/>
                <a:pathLst>
                  <a:path w="3636337" h="690190">
                    <a:moveTo>
                      <a:pt x="3511877" y="690190"/>
                    </a:moveTo>
                    <a:lnTo>
                      <a:pt x="124460" y="690190"/>
                    </a:lnTo>
                    <a:cubicBezTo>
                      <a:pt x="55880" y="690190"/>
                      <a:pt x="0" y="634310"/>
                      <a:pt x="0" y="565730"/>
                    </a:cubicBezTo>
                    <a:lnTo>
                      <a:pt x="0" y="124460"/>
                    </a:lnTo>
                    <a:cubicBezTo>
                      <a:pt x="0" y="55880"/>
                      <a:pt x="55880" y="0"/>
                      <a:pt x="124460" y="0"/>
                    </a:cubicBezTo>
                    <a:lnTo>
                      <a:pt x="3511877" y="0"/>
                    </a:lnTo>
                    <a:cubicBezTo>
                      <a:pt x="3580457" y="0"/>
                      <a:pt x="3636337" y="55880"/>
                      <a:pt x="3636337" y="124460"/>
                    </a:cubicBezTo>
                    <a:lnTo>
                      <a:pt x="3636337" y="565730"/>
                    </a:lnTo>
                    <a:cubicBezTo>
                      <a:pt x="3636337" y="634310"/>
                      <a:pt x="3580457" y="690190"/>
                      <a:pt x="3511877" y="690190"/>
                    </a:cubicBezTo>
                    <a:close/>
                  </a:path>
                </a:pathLst>
              </a:custGeom>
              <a:solidFill>
                <a:srgbClr val="D79063"/>
              </a:solidFill>
            </p:spPr>
          </p:sp>
        </p:grpSp>
        <p:sp>
          <p:nvSpPr>
            <p:cNvPr id="56" name="TextBox 15">
              <a:extLst>
                <a:ext uri="{FF2B5EF4-FFF2-40B4-BE49-F238E27FC236}">
                  <a16:creationId xmlns:a16="http://schemas.microsoft.com/office/drawing/2014/main" id="{CDC52ABF-B5F2-4228-1499-2A066FF265CC}"/>
                </a:ext>
              </a:extLst>
            </p:cNvPr>
            <p:cNvSpPr txBox="1"/>
            <p:nvPr/>
          </p:nvSpPr>
          <p:spPr>
            <a:xfrm>
              <a:off x="1514485" y="7392807"/>
              <a:ext cx="2012175" cy="146694"/>
            </a:xfrm>
            <a:prstGeom prst="rect">
              <a:avLst/>
            </a:prstGeom>
          </p:spPr>
          <p:txBody>
            <a:bodyPr lIns="0" tIns="0" rIns="0" bIns="0" rtlCol="0" anchor="t">
              <a:spAutoFit/>
            </a:bodyPr>
            <a:lstStyle/>
            <a:p>
              <a:pPr algn="ctr">
                <a:lnSpc>
                  <a:spcPts val="2145"/>
                </a:lnSpc>
              </a:pPr>
              <a:r>
                <a:rPr lang="en-US" sz="3200" spc="158" dirty="0" err="1">
                  <a:solidFill>
                    <a:srgbClr val="FFF9F4"/>
                  </a:solidFill>
                  <a:latin typeface="Nunito Sans"/>
                  <a:ea typeface="Nunito Sans"/>
                  <a:cs typeface="Nunito Sans"/>
                  <a:sym typeface="Nunito Sans"/>
                </a:rPr>
                <a:t>Navicat</a:t>
              </a:r>
              <a:endParaRPr lang="en-US" sz="3200" spc="158" dirty="0">
                <a:solidFill>
                  <a:srgbClr val="FFF9F4"/>
                </a:solidFill>
                <a:latin typeface="Nunito Sans"/>
                <a:ea typeface="Nunito Sans"/>
                <a:cs typeface="Nunito Sans"/>
                <a:sym typeface="Nunito Sans"/>
              </a:endParaRPr>
            </a:p>
          </p:txBody>
        </p:sp>
      </p:grpSp>
      <p:sp>
        <p:nvSpPr>
          <p:cNvPr id="59" name="TextBox 13">
            <a:extLst>
              <a:ext uri="{FF2B5EF4-FFF2-40B4-BE49-F238E27FC236}">
                <a16:creationId xmlns:a16="http://schemas.microsoft.com/office/drawing/2014/main" id="{7370B14F-297B-8E1B-4076-7E861A333C71}"/>
              </a:ext>
            </a:extLst>
          </p:cNvPr>
          <p:cNvSpPr txBox="1"/>
          <p:nvPr/>
        </p:nvSpPr>
        <p:spPr>
          <a:xfrm>
            <a:off x="3200177" y="8157698"/>
            <a:ext cx="12989395" cy="615553"/>
          </a:xfrm>
          <a:prstGeom prst="rect">
            <a:avLst/>
          </a:prstGeom>
        </p:spPr>
        <p:txBody>
          <a:bodyPr wrap="square" lIns="0" tIns="0" rIns="0" bIns="0" rtlCol="0" anchor="t">
            <a:spAutoFit/>
          </a:bodyPr>
          <a:lstStyle/>
          <a:p>
            <a:pPr algn="just">
              <a:lnSpc>
                <a:spcPts val="2399"/>
              </a:lnSpc>
            </a:pPr>
            <a:r>
              <a:rPr lang="en-US" sz="1999" dirty="0">
                <a:solidFill>
                  <a:srgbClr val="161C29"/>
                </a:solidFill>
                <a:latin typeface="Nunito Sans"/>
                <a:ea typeface="Nunito Sans"/>
                <a:cs typeface="Nunito Sans"/>
                <a:sym typeface="Nunito Sans"/>
              </a:rPr>
              <a:t>The MySQL user account is assigned user permissions, which determine the actions that the user is allowed to perform on the server. </a:t>
            </a:r>
          </a:p>
        </p:txBody>
      </p:sp>
    </p:spTree>
    <p:extLst>
      <p:ext uri="{BB962C8B-B14F-4D97-AF65-F5344CB8AC3E}">
        <p14:creationId xmlns:p14="http://schemas.microsoft.com/office/powerpoint/2010/main" val="384241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700" y="1662798"/>
            <a:ext cx="6743700"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Server Privileges</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7" name="TextBox 16">
            <a:extLst>
              <a:ext uri="{FF2B5EF4-FFF2-40B4-BE49-F238E27FC236}">
                <a16:creationId xmlns:a16="http://schemas.microsoft.com/office/drawing/2014/main" id="{551DAD23-2452-E98F-17EB-6149618C5D25}"/>
              </a:ext>
            </a:extLst>
          </p:cNvPr>
          <p:cNvSpPr txBox="1"/>
          <p:nvPr/>
        </p:nvSpPr>
        <p:spPr>
          <a:xfrm>
            <a:off x="1028700" y="6721475"/>
            <a:ext cx="6057900" cy="1754326"/>
          </a:xfrm>
          <a:prstGeom prst="rect">
            <a:avLst/>
          </a:prstGeom>
          <a:noFill/>
        </p:spPr>
        <p:txBody>
          <a:bodyPr wrap="square" rtlCol="0">
            <a:spAutoFit/>
          </a:bodyPr>
          <a:lstStyle/>
          <a:p>
            <a:pPr algn="just"/>
            <a:r>
              <a:rPr lang="en-US" altLang="zh-HK" sz="3600" dirty="0">
                <a:latin typeface="Nunito Sans" pitchFamily="2" charset="0"/>
              </a:rPr>
              <a:t>To assign a privilege, simply check the option against the server privilege listed.</a:t>
            </a:r>
            <a:endParaRPr lang="zh-HK" altLang="en-US" sz="3600" dirty="0">
              <a:latin typeface="Nunito Sans" pitchFamily="2" charset="0"/>
            </a:endParaRPr>
          </a:p>
        </p:txBody>
      </p:sp>
      <p:pic>
        <p:nvPicPr>
          <p:cNvPr id="15" name="Picture 14">
            <a:extLst>
              <a:ext uri="{FF2B5EF4-FFF2-40B4-BE49-F238E27FC236}">
                <a16:creationId xmlns:a16="http://schemas.microsoft.com/office/drawing/2014/main" id="{250C40BD-1718-8870-9B68-2C237E25649E}"/>
              </a:ext>
            </a:extLst>
          </p:cNvPr>
          <p:cNvPicPr>
            <a:picLocks noChangeAspect="1"/>
          </p:cNvPicPr>
          <p:nvPr/>
        </p:nvPicPr>
        <p:blipFill rotWithShape="1">
          <a:blip r:embed="rId2">
            <a:extLst>
              <a:ext uri="{28A0092B-C50C-407E-A947-70E740481C1C}">
                <a14:useLocalDpi xmlns:a14="http://schemas.microsoft.com/office/drawing/2010/main" val="0"/>
              </a:ext>
            </a:extLst>
          </a:blip>
          <a:srcRect r="8569"/>
          <a:stretch/>
        </p:blipFill>
        <p:spPr>
          <a:xfrm>
            <a:off x="8290112" y="822716"/>
            <a:ext cx="8991600" cy="8641568"/>
          </a:xfrm>
          <a:prstGeom prst="rect">
            <a:avLst/>
          </a:prstGeom>
        </p:spPr>
      </p:pic>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19</a:t>
            </a:fld>
            <a:endParaRPr lang="en-US" sz="2200" dirty="0">
              <a:solidFill>
                <a:schemeClr val="bg1"/>
              </a:solidFill>
              <a:latin typeface="Nunito Sans Semi-Bold" panose="02010600030101010101" charset="0"/>
            </a:endParaRPr>
          </a:p>
        </p:txBody>
      </p:sp>
      <p:sp>
        <p:nvSpPr>
          <p:cNvPr id="18" name="TextBox 17">
            <a:extLst>
              <a:ext uri="{FF2B5EF4-FFF2-40B4-BE49-F238E27FC236}">
                <a16:creationId xmlns:a16="http://schemas.microsoft.com/office/drawing/2014/main" id="{736BEE4F-F7B3-187F-1E78-E1EAB8186B0F}"/>
              </a:ext>
            </a:extLst>
          </p:cNvPr>
          <p:cNvSpPr txBox="1"/>
          <p:nvPr/>
        </p:nvSpPr>
        <p:spPr>
          <a:xfrm>
            <a:off x="1028700" y="2923436"/>
            <a:ext cx="6537512" cy="3416320"/>
          </a:xfrm>
          <a:prstGeom prst="rect">
            <a:avLst/>
          </a:prstGeom>
          <a:noFill/>
        </p:spPr>
        <p:txBody>
          <a:bodyPr wrap="square">
            <a:spAutoFit/>
          </a:bodyPr>
          <a:lstStyle/>
          <a:p>
            <a:r>
              <a:rPr lang="en-US" altLang="zh-HK" sz="3600" dirty="0">
                <a:latin typeface="Nunito Sans" pitchFamily="2" charset="0"/>
              </a:rPr>
              <a:t>A list of privileges that apply to the server connection as a whole.</a:t>
            </a:r>
          </a:p>
          <a:p>
            <a:endParaRPr lang="en-US" altLang="zh-HK" sz="3600" dirty="0">
              <a:latin typeface="Nunito Sans" pitchFamily="2" charset="0"/>
            </a:endParaRPr>
          </a:p>
          <a:p>
            <a:r>
              <a:rPr lang="en-US" altLang="zh-HK" sz="3600" b="1" dirty="0">
                <a:latin typeface="Nunito Sans" pitchFamily="2" charset="0"/>
              </a:rPr>
              <a:t>Privilege Levels: Global</a:t>
            </a:r>
          </a:p>
          <a:p>
            <a:pPr marL="571500" indent="-571500">
              <a:buFont typeface="Arial" panose="020B0604020202020204" pitchFamily="34" charset="0"/>
              <a:buChar char="•"/>
            </a:pPr>
            <a:r>
              <a:rPr lang="en-US" altLang="zh-HK" sz="3600" dirty="0">
                <a:latin typeface="Nunito Sans" pitchFamily="2" charset="0"/>
              </a:rPr>
              <a:t>All databases and tables</a:t>
            </a:r>
            <a:endParaRPr lang="zh-HK" altLang="en-US" sz="3600" dirty="0">
              <a:latin typeface="Nunito Sans" pitchFamily="2" charset="0"/>
            </a:endParaRPr>
          </a:p>
        </p:txBody>
      </p:sp>
      <p:grpSp>
        <p:nvGrpSpPr>
          <p:cNvPr id="4" name="Group 6">
            <a:extLst>
              <a:ext uri="{FF2B5EF4-FFF2-40B4-BE49-F238E27FC236}">
                <a16:creationId xmlns:a16="http://schemas.microsoft.com/office/drawing/2014/main" id="{AEA49373-479C-1E4D-624E-DF999AEC8ADD}"/>
              </a:ext>
            </a:extLst>
          </p:cNvPr>
          <p:cNvGrpSpPr/>
          <p:nvPr/>
        </p:nvGrpSpPr>
        <p:grpSpPr>
          <a:xfrm>
            <a:off x="1017495" y="9624587"/>
            <a:ext cx="354105" cy="354105"/>
            <a:chOff x="0" y="0"/>
            <a:chExt cx="6350000" cy="6350000"/>
          </a:xfrm>
        </p:grpSpPr>
        <p:sp>
          <p:nvSpPr>
            <p:cNvPr id="5" name="Freeform 7">
              <a:extLst>
                <a:ext uri="{FF2B5EF4-FFF2-40B4-BE49-F238E27FC236}">
                  <a16:creationId xmlns:a16="http://schemas.microsoft.com/office/drawing/2014/main" id="{D33889F0-5BB7-4460-938F-2A618A0554D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6" name="TextBox 11">
            <a:extLst>
              <a:ext uri="{FF2B5EF4-FFF2-40B4-BE49-F238E27FC236}">
                <a16:creationId xmlns:a16="http://schemas.microsoft.com/office/drawing/2014/main" id="{C1F3AB80-8900-90F4-6AFA-37157F9CC0CE}"/>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0EB0DAEC-C3DA-88DD-A296-4CFF48019CDA}"/>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105181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86808" y="1479629"/>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Lessons Intended Learning Outcome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028700" y="2912120"/>
            <a:ext cx="15905791" cy="2985433"/>
          </a:xfrm>
          <a:prstGeom prst="rect">
            <a:avLst/>
          </a:prstGeom>
          <a:noFill/>
        </p:spPr>
        <p:txBody>
          <a:bodyPr wrap="square">
            <a:spAutoFit/>
          </a:bodyPr>
          <a:lstStyle/>
          <a:p>
            <a:pPr>
              <a:lnSpc>
                <a:spcPct val="150000"/>
              </a:lnSpc>
            </a:pPr>
            <a:r>
              <a:rPr lang="en-US" altLang="zh-HK" sz="3200" dirty="0">
                <a:latin typeface="Nunito Sans Semi-Bold" panose="02010600030101010101" charset="0"/>
              </a:rPr>
              <a:t>On completion of this lesson(s), students are expected to be able to:</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(#1) Manage MySQL users and their privileges in </a:t>
            </a:r>
            <a:r>
              <a:rPr lang="en-US" altLang="zh-HK" sz="3200" dirty="0" err="1">
                <a:latin typeface="Nunito Sans Semi-Bold" panose="02010600030101010101" charset="0"/>
              </a:rPr>
              <a:t>Navicat</a:t>
            </a:r>
            <a:endParaRPr lang="en-US" altLang="zh-HK" sz="3200" dirty="0">
              <a:latin typeface="Nunito Sans Semi-Bold" panose="02010600030101010101" charset="0"/>
            </a:endParaRP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(#2) Secure the MySQL root account using the </a:t>
            </a:r>
            <a:r>
              <a:rPr lang="en-US" altLang="zh-HK" sz="3200" dirty="0" err="1">
                <a:latin typeface="Nunito Sans Semi-Bold" panose="02010600030101010101" charset="0"/>
              </a:rPr>
              <a:t>Navicat</a:t>
            </a:r>
            <a:r>
              <a:rPr lang="en-US" altLang="zh-HK" sz="3200" dirty="0">
                <a:latin typeface="Nunito Sans Semi-Bold" panose="02010600030101010101" charset="0"/>
              </a:rPr>
              <a:t> User Management Tool</a:t>
            </a:r>
          </a:p>
          <a:p>
            <a:pPr marL="457200" indent="-457200">
              <a:lnSpc>
                <a:spcPct val="150000"/>
              </a:lnSpc>
              <a:buFont typeface="Arial" panose="020B0604020202020204" pitchFamily="34" charset="0"/>
              <a:buChar char="•"/>
            </a:pPr>
            <a:r>
              <a:rPr lang="en-US" altLang="zh-HK" sz="3200" dirty="0">
                <a:latin typeface="Nunito Sans Semi-Bold" panose="02010600030101010101" charset="0"/>
              </a:rPr>
              <a:t>(#3) Assign Privileges with the Principle of Least Privilege (</a:t>
            </a:r>
            <a:r>
              <a:rPr lang="en-US" altLang="zh-HK" sz="3200" dirty="0" err="1">
                <a:latin typeface="Nunito Sans Semi-Bold" panose="02010600030101010101" charset="0"/>
              </a:rPr>
              <a:t>PoLP</a:t>
            </a:r>
            <a:r>
              <a:rPr lang="en-US" altLang="zh-HK" sz="3200" dirty="0">
                <a:latin typeface="Nunito Sans Semi-Bold" panose="02010600030101010101" charset="0"/>
              </a:rPr>
              <a:t>)</a:t>
            </a:r>
          </a:p>
        </p:txBody>
      </p:sp>
      <p:sp>
        <p:nvSpPr>
          <p:cNvPr id="2" name="Slide Number Placeholder 7">
            <a:extLst>
              <a:ext uri="{FF2B5EF4-FFF2-40B4-BE49-F238E27FC236}">
                <a16:creationId xmlns:a16="http://schemas.microsoft.com/office/drawing/2014/main" id="{F90280B4-23CB-DF0A-4BDF-622846C4B651}"/>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2</a:t>
            </a:fld>
            <a:endParaRPr lang="en-US" sz="2000" dirty="0"/>
          </a:p>
        </p:txBody>
      </p:sp>
    </p:spTree>
    <p:extLst>
      <p:ext uri="{BB962C8B-B14F-4D97-AF65-F5344CB8AC3E}">
        <p14:creationId xmlns:p14="http://schemas.microsoft.com/office/powerpoint/2010/main" val="196760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700" y="1662798"/>
            <a:ext cx="6743700"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Server Privileges</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7" name="TextBox 16">
            <a:extLst>
              <a:ext uri="{FF2B5EF4-FFF2-40B4-BE49-F238E27FC236}">
                <a16:creationId xmlns:a16="http://schemas.microsoft.com/office/drawing/2014/main" id="{551DAD23-2452-E98F-17EB-6149618C5D25}"/>
              </a:ext>
            </a:extLst>
          </p:cNvPr>
          <p:cNvSpPr txBox="1"/>
          <p:nvPr/>
        </p:nvSpPr>
        <p:spPr>
          <a:xfrm>
            <a:off x="1028700" y="4309274"/>
            <a:ext cx="6537512" cy="5009064"/>
          </a:xfrm>
          <a:prstGeom prst="rect">
            <a:avLst/>
          </a:prstGeom>
          <a:noFill/>
        </p:spPr>
        <p:txBody>
          <a:bodyPr wrap="square" rtlCol="0">
            <a:spAutoFit/>
          </a:bodyPr>
          <a:lstStyle/>
          <a:p>
            <a:pPr marL="742950" indent="-742950">
              <a:lnSpc>
                <a:spcPct val="150000"/>
              </a:lnSpc>
              <a:buFont typeface="+mj-lt"/>
              <a:buAutoNum type="arabicPeriod"/>
            </a:pPr>
            <a:r>
              <a:rPr lang="en-US" altLang="zh-HK" sz="3600" dirty="0">
                <a:latin typeface="Nunito Sans" pitchFamily="2" charset="0"/>
              </a:rPr>
              <a:t>Right-clicking on the server privileges tab</a:t>
            </a:r>
          </a:p>
          <a:p>
            <a:pPr marL="742950" indent="-742950">
              <a:lnSpc>
                <a:spcPct val="150000"/>
              </a:lnSpc>
              <a:buFont typeface="+mj-lt"/>
              <a:buAutoNum type="arabicPeriod"/>
            </a:pPr>
            <a:endParaRPr lang="en-US" altLang="zh-HK" sz="3600" dirty="0">
              <a:latin typeface="Nunito Sans" pitchFamily="2" charset="0"/>
            </a:endParaRPr>
          </a:p>
          <a:p>
            <a:pPr marL="742950" indent="-742950">
              <a:lnSpc>
                <a:spcPct val="150000"/>
              </a:lnSpc>
              <a:buFont typeface="+mj-lt"/>
              <a:buAutoNum type="arabicPeriod"/>
            </a:pPr>
            <a:r>
              <a:rPr lang="en-US" altLang="zh-HK" sz="3600" dirty="0">
                <a:latin typeface="Nunito Sans" pitchFamily="2" charset="0"/>
              </a:rPr>
              <a:t>Choosing the appropriate option from the context menu.</a:t>
            </a:r>
            <a:endParaRPr lang="zh-HK" altLang="en-US" sz="3600" dirty="0">
              <a:latin typeface="Nunito Sans" pitchFamily="2" charset="0"/>
            </a:endParaRPr>
          </a:p>
        </p:txBody>
      </p:sp>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20</a:t>
            </a:fld>
            <a:endParaRPr lang="en-US" sz="2200" dirty="0">
              <a:solidFill>
                <a:schemeClr val="bg1"/>
              </a:solidFill>
              <a:latin typeface="Nunito Sans Semi-Bold" panose="02010600030101010101" charset="0"/>
            </a:endParaRPr>
          </a:p>
        </p:txBody>
      </p:sp>
      <p:sp>
        <p:nvSpPr>
          <p:cNvPr id="18" name="TextBox 17">
            <a:extLst>
              <a:ext uri="{FF2B5EF4-FFF2-40B4-BE49-F238E27FC236}">
                <a16:creationId xmlns:a16="http://schemas.microsoft.com/office/drawing/2014/main" id="{736BEE4F-F7B3-187F-1E78-E1EAB8186B0F}"/>
              </a:ext>
            </a:extLst>
          </p:cNvPr>
          <p:cNvSpPr txBox="1"/>
          <p:nvPr/>
        </p:nvSpPr>
        <p:spPr>
          <a:xfrm>
            <a:off x="1033182" y="2787231"/>
            <a:ext cx="6537512" cy="1200329"/>
          </a:xfrm>
          <a:prstGeom prst="rect">
            <a:avLst/>
          </a:prstGeom>
          <a:noFill/>
        </p:spPr>
        <p:txBody>
          <a:bodyPr wrap="square">
            <a:spAutoFit/>
          </a:bodyPr>
          <a:lstStyle/>
          <a:p>
            <a:r>
              <a:rPr lang="en-US" altLang="zh-HK" sz="3600" dirty="0">
                <a:latin typeface="Nunito Sans" pitchFamily="2" charset="0"/>
              </a:rPr>
              <a:t>Grant or Revoke all privileges at once</a:t>
            </a:r>
            <a:endParaRPr lang="zh-HK" altLang="en-US" sz="3600" dirty="0">
              <a:latin typeface="Nunito Sans" pitchFamily="2" charset="0"/>
            </a:endParaRPr>
          </a:p>
        </p:txBody>
      </p:sp>
      <p:pic>
        <p:nvPicPr>
          <p:cNvPr id="5" name="Picture 4">
            <a:extLst>
              <a:ext uri="{FF2B5EF4-FFF2-40B4-BE49-F238E27FC236}">
                <a16:creationId xmlns:a16="http://schemas.microsoft.com/office/drawing/2014/main" id="{DF1ADD9F-90F4-1E00-4492-B5758BD73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534743"/>
            <a:ext cx="8969188" cy="8641568"/>
          </a:xfrm>
          <a:prstGeom prst="rect">
            <a:avLst/>
          </a:prstGeom>
        </p:spPr>
      </p:pic>
      <p:grpSp>
        <p:nvGrpSpPr>
          <p:cNvPr id="4" name="Group 6">
            <a:extLst>
              <a:ext uri="{FF2B5EF4-FFF2-40B4-BE49-F238E27FC236}">
                <a16:creationId xmlns:a16="http://schemas.microsoft.com/office/drawing/2014/main" id="{414C9E1E-3C30-B03F-683D-AB6A68528923}"/>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66005CFA-ED07-A237-C49B-F7E0F1EE0E7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9" name="TextBox 11">
            <a:extLst>
              <a:ext uri="{FF2B5EF4-FFF2-40B4-BE49-F238E27FC236}">
                <a16:creationId xmlns:a16="http://schemas.microsoft.com/office/drawing/2014/main" id="{F72EE593-0773-F1B6-CAE4-92DBA57F37D6}"/>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9A81F166-6187-C9DE-DAA8-519410DB426F}"/>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320293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700" y="1662798"/>
            <a:ext cx="6743700"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Privileges</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21</a:t>
            </a:fld>
            <a:endParaRPr lang="en-US" sz="2200" dirty="0">
              <a:solidFill>
                <a:schemeClr val="bg1"/>
              </a:solidFill>
              <a:latin typeface="Nunito Sans Semi-Bold" panose="02010600030101010101" charset="0"/>
            </a:endParaRPr>
          </a:p>
        </p:txBody>
      </p:sp>
      <p:pic>
        <p:nvPicPr>
          <p:cNvPr id="16" name="Picture 15">
            <a:extLst>
              <a:ext uri="{FF2B5EF4-FFF2-40B4-BE49-F238E27FC236}">
                <a16:creationId xmlns:a16="http://schemas.microsoft.com/office/drawing/2014/main" id="{C85197AD-DC0B-2628-9004-F9A548373461}"/>
              </a:ext>
            </a:extLst>
          </p:cNvPr>
          <p:cNvPicPr>
            <a:picLocks noChangeAspect="1"/>
          </p:cNvPicPr>
          <p:nvPr/>
        </p:nvPicPr>
        <p:blipFill>
          <a:blip r:embed="rId2"/>
          <a:stretch>
            <a:fillRect/>
          </a:stretch>
        </p:blipFill>
        <p:spPr>
          <a:xfrm>
            <a:off x="1019735" y="2744049"/>
            <a:ext cx="9343465" cy="6188075"/>
          </a:xfrm>
          <a:prstGeom prst="rect">
            <a:avLst/>
          </a:prstGeom>
        </p:spPr>
      </p:pic>
      <p:sp>
        <p:nvSpPr>
          <p:cNvPr id="21" name="TextBox 20">
            <a:extLst>
              <a:ext uri="{FF2B5EF4-FFF2-40B4-BE49-F238E27FC236}">
                <a16:creationId xmlns:a16="http://schemas.microsoft.com/office/drawing/2014/main" id="{BD4EF637-7A44-74B5-2797-984F7AB2D40F}"/>
              </a:ext>
            </a:extLst>
          </p:cNvPr>
          <p:cNvSpPr txBox="1"/>
          <p:nvPr/>
        </p:nvSpPr>
        <p:spPr>
          <a:xfrm>
            <a:off x="11049000" y="7804657"/>
            <a:ext cx="6629400" cy="954107"/>
          </a:xfrm>
          <a:prstGeom prst="rect">
            <a:avLst/>
          </a:prstGeom>
          <a:noFill/>
        </p:spPr>
        <p:txBody>
          <a:bodyPr wrap="square">
            <a:spAutoFit/>
          </a:bodyPr>
          <a:lstStyle/>
          <a:p>
            <a:r>
              <a:rPr lang="en-US" altLang="zh-HK" sz="2800" dirty="0">
                <a:hlinkClick r:id="rId3"/>
              </a:rPr>
              <a:t>MySQL :: MySQL 8.4 Reference Manual :: 8.2.2 Privileges Provided by MySQL</a:t>
            </a:r>
            <a:endParaRPr lang="zh-HK" altLang="en-US" sz="2800" dirty="0"/>
          </a:p>
        </p:txBody>
      </p:sp>
      <p:pic>
        <p:nvPicPr>
          <p:cNvPr id="22" name="Picture 21">
            <a:extLst>
              <a:ext uri="{FF2B5EF4-FFF2-40B4-BE49-F238E27FC236}">
                <a16:creationId xmlns:a16="http://schemas.microsoft.com/office/drawing/2014/main" id="{676655D1-47FD-53E3-571D-2DD44900CC51}"/>
              </a:ext>
            </a:extLst>
          </p:cNvPr>
          <p:cNvPicPr>
            <a:picLocks noChangeAspect="1"/>
          </p:cNvPicPr>
          <p:nvPr/>
        </p:nvPicPr>
        <p:blipFill>
          <a:blip r:embed="rId4"/>
          <a:stretch>
            <a:fillRect/>
          </a:stretch>
        </p:blipFill>
        <p:spPr>
          <a:xfrm>
            <a:off x="10842177" y="1642627"/>
            <a:ext cx="6457464" cy="5534969"/>
          </a:xfrm>
          <a:prstGeom prst="rect">
            <a:avLst/>
          </a:prstGeom>
        </p:spPr>
      </p:pic>
      <p:grpSp>
        <p:nvGrpSpPr>
          <p:cNvPr id="4" name="Group 6">
            <a:extLst>
              <a:ext uri="{FF2B5EF4-FFF2-40B4-BE49-F238E27FC236}">
                <a16:creationId xmlns:a16="http://schemas.microsoft.com/office/drawing/2014/main" id="{868939C9-74E4-F3A1-E340-C0492CF03112}"/>
              </a:ext>
            </a:extLst>
          </p:cNvPr>
          <p:cNvGrpSpPr/>
          <p:nvPr/>
        </p:nvGrpSpPr>
        <p:grpSpPr>
          <a:xfrm>
            <a:off x="1017495" y="9624587"/>
            <a:ext cx="354105" cy="354105"/>
            <a:chOff x="0" y="0"/>
            <a:chExt cx="6350000" cy="6350000"/>
          </a:xfrm>
        </p:grpSpPr>
        <p:sp>
          <p:nvSpPr>
            <p:cNvPr id="5" name="Freeform 7">
              <a:extLst>
                <a:ext uri="{FF2B5EF4-FFF2-40B4-BE49-F238E27FC236}">
                  <a16:creationId xmlns:a16="http://schemas.microsoft.com/office/drawing/2014/main" id="{E464C2A1-EAEB-D9AB-CB1F-047CB2C25B6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6" name="TextBox 11">
            <a:extLst>
              <a:ext uri="{FF2B5EF4-FFF2-40B4-BE49-F238E27FC236}">
                <a16:creationId xmlns:a16="http://schemas.microsoft.com/office/drawing/2014/main" id="{C4C5F09F-CAC5-FBA9-9CDD-3F589EDD6B88}"/>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9" name="Freeform 8">
            <a:extLst>
              <a:ext uri="{FF2B5EF4-FFF2-40B4-BE49-F238E27FC236}">
                <a16:creationId xmlns:a16="http://schemas.microsoft.com/office/drawing/2014/main" id="{8445DA29-F57C-FC67-3C41-85E9D2E497EF}"/>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165563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700" y="1662798"/>
            <a:ext cx="6743700"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Privileges</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22</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D350CB65-727D-BC09-391B-CF1371CFD060}"/>
              </a:ext>
            </a:extLst>
          </p:cNvPr>
          <p:cNvSpPr txBox="1"/>
          <p:nvPr/>
        </p:nvSpPr>
        <p:spPr>
          <a:xfrm>
            <a:off x="1028700" y="2658471"/>
            <a:ext cx="9867900" cy="667105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ltLang="zh-HK" sz="3600" dirty="0">
                <a:latin typeface="Nunito Sans" pitchFamily="2" charset="0"/>
              </a:rPr>
              <a:t>Database-level</a:t>
            </a:r>
          </a:p>
          <a:p>
            <a:pPr marL="1028700" lvl="1" indent="-571500">
              <a:lnSpc>
                <a:spcPct val="150000"/>
              </a:lnSpc>
              <a:buFont typeface="Wingdings" panose="05000000000000000000" pitchFamily="2" charset="2"/>
              <a:buChar char="Ø"/>
            </a:pPr>
            <a:r>
              <a:rPr lang="en-US" altLang="zh-HK" sz="3600" dirty="0">
                <a:latin typeface="Nunito Sans" pitchFamily="2" charset="0"/>
              </a:rPr>
              <a:t>Access all of the data within the database</a:t>
            </a:r>
          </a:p>
          <a:p>
            <a:pPr marL="571500" indent="-571500">
              <a:lnSpc>
                <a:spcPct val="150000"/>
              </a:lnSpc>
              <a:buFont typeface="Arial" panose="020B0604020202020204" pitchFamily="34" charset="0"/>
              <a:buChar char="•"/>
            </a:pPr>
            <a:r>
              <a:rPr lang="en-US" altLang="zh-HK" sz="3600" dirty="0">
                <a:latin typeface="Nunito Sans" pitchFamily="2" charset="0"/>
              </a:rPr>
              <a:t>Table-level</a:t>
            </a:r>
          </a:p>
          <a:p>
            <a:pPr marL="1028700" lvl="1" indent="-571500">
              <a:lnSpc>
                <a:spcPct val="150000"/>
              </a:lnSpc>
              <a:buFont typeface="Wingdings" panose="05000000000000000000" pitchFamily="2" charset="2"/>
              <a:buChar char="Ø"/>
            </a:pPr>
            <a:r>
              <a:rPr lang="en-US" altLang="zh-HK" sz="3600" dirty="0">
                <a:latin typeface="Nunito Sans" pitchFamily="2" charset="0"/>
              </a:rPr>
              <a:t>Access given tables of a database</a:t>
            </a:r>
          </a:p>
          <a:p>
            <a:pPr marL="571500" indent="-571500">
              <a:lnSpc>
                <a:spcPct val="150000"/>
              </a:lnSpc>
              <a:buFont typeface="Arial" panose="020B0604020202020204" pitchFamily="34" charset="0"/>
              <a:buChar char="•"/>
            </a:pPr>
            <a:r>
              <a:rPr lang="en-US" altLang="zh-HK" sz="3600" dirty="0">
                <a:latin typeface="Nunito Sans" pitchFamily="2" charset="0"/>
              </a:rPr>
              <a:t> Column-level</a:t>
            </a:r>
          </a:p>
          <a:p>
            <a:pPr marL="1028700" lvl="1" indent="-571500">
              <a:lnSpc>
                <a:spcPct val="150000"/>
              </a:lnSpc>
              <a:buFont typeface="Wingdings" panose="05000000000000000000" pitchFamily="2" charset="2"/>
              <a:buChar char="Ø"/>
            </a:pPr>
            <a:r>
              <a:rPr lang="en-US" altLang="zh-HK" sz="3600" dirty="0">
                <a:latin typeface="Nunito Sans" pitchFamily="2" charset="0"/>
              </a:rPr>
              <a:t>Access specific columns</a:t>
            </a:r>
          </a:p>
          <a:p>
            <a:pPr marL="571500" indent="-571500">
              <a:lnSpc>
                <a:spcPct val="150000"/>
              </a:lnSpc>
              <a:buFont typeface="Arial" panose="020B0604020202020204" pitchFamily="34" charset="0"/>
              <a:buChar char="•"/>
            </a:pPr>
            <a:r>
              <a:rPr lang="en-US" altLang="zh-HK" sz="3600" dirty="0">
                <a:latin typeface="Nunito Sans" pitchFamily="2" charset="0"/>
              </a:rPr>
              <a:t>Row-level</a:t>
            </a:r>
          </a:p>
          <a:p>
            <a:pPr marL="1028700" lvl="1" indent="-571500">
              <a:lnSpc>
                <a:spcPct val="150000"/>
              </a:lnSpc>
              <a:buFont typeface="Wingdings" panose="05000000000000000000" pitchFamily="2" charset="2"/>
              <a:buChar char="Ø"/>
            </a:pPr>
            <a:r>
              <a:rPr lang="en-US" altLang="zh-HK" sz="3600" dirty="0">
                <a:latin typeface="Nunito Sans" pitchFamily="2" charset="0"/>
              </a:rPr>
              <a:t>Access specific rows</a:t>
            </a:r>
            <a:endParaRPr lang="zh-HK" altLang="en-US" sz="3600" dirty="0">
              <a:latin typeface="Nunito Sans" pitchFamily="2" charset="0"/>
            </a:endParaRPr>
          </a:p>
        </p:txBody>
      </p:sp>
      <p:pic>
        <p:nvPicPr>
          <p:cNvPr id="9" name="Picture 8">
            <a:extLst>
              <a:ext uri="{FF2B5EF4-FFF2-40B4-BE49-F238E27FC236}">
                <a16:creationId xmlns:a16="http://schemas.microsoft.com/office/drawing/2014/main" id="{557E6233-C5DA-C832-79C2-C9AD31DE70F6}"/>
              </a:ext>
            </a:extLst>
          </p:cNvPr>
          <p:cNvPicPr>
            <a:picLocks noChangeAspect="1"/>
          </p:cNvPicPr>
          <p:nvPr/>
        </p:nvPicPr>
        <p:blipFill rotWithShape="1">
          <a:blip r:embed="rId2"/>
          <a:srcRect l="21144" t="26886"/>
          <a:stretch/>
        </p:blipFill>
        <p:spPr>
          <a:xfrm>
            <a:off x="10896600" y="4697855"/>
            <a:ext cx="6502774" cy="4478456"/>
          </a:xfrm>
          <a:prstGeom prst="rect">
            <a:avLst/>
          </a:prstGeom>
        </p:spPr>
      </p:pic>
      <p:grpSp>
        <p:nvGrpSpPr>
          <p:cNvPr id="5" name="Group 6">
            <a:extLst>
              <a:ext uri="{FF2B5EF4-FFF2-40B4-BE49-F238E27FC236}">
                <a16:creationId xmlns:a16="http://schemas.microsoft.com/office/drawing/2014/main" id="{8E70581D-DB33-686E-2A27-7197B02272F9}"/>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881256C3-870E-BA42-B609-A369A934716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0" name="TextBox 11">
            <a:extLst>
              <a:ext uri="{FF2B5EF4-FFF2-40B4-BE49-F238E27FC236}">
                <a16:creationId xmlns:a16="http://schemas.microsoft.com/office/drawing/2014/main" id="{A606B761-4CBB-0815-C131-B72066C498D1}"/>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1" name="Freeform 8">
            <a:extLst>
              <a:ext uri="{FF2B5EF4-FFF2-40B4-BE49-F238E27FC236}">
                <a16:creationId xmlns:a16="http://schemas.microsoft.com/office/drawing/2014/main" id="{784F5AD5-B1A7-E643-BC08-C24763BB1BFC}"/>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35035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699" y="1662798"/>
            <a:ext cx="9867899"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Principle of Least Privilege</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23</a:t>
            </a:fld>
            <a:endParaRPr lang="en-US" sz="2200" dirty="0">
              <a:solidFill>
                <a:schemeClr val="bg1"/>
              </a:solidFill>
              <a:latin typeface="Nunito Sans Semi-Bold" panose="02010600030101010101" charset="0"/>
            </a:endParaRPr>
          </a:p>
        </p:txBody>
      </p:sp>
      <p:sp>
        <p:nvSpPr>
          <p:cNvPr id="4" name="TextBox 3">
            <a:extLst>
              <a:ext uri="{FF2B5EF4-FFF2-40B4-BE49-F238E27FC236}">
                <a16:creationId xmlns:a16="http://schemas.microsoft.com/office/drawing/2014/main" id="{D350CB65-727D-BC09-391B-CF1371CFD060}"/>
              </a:ext>
            </a:extLst>
          </p:cNvPr>
          <p:cNvSpPr txBox="1"/>
          <p:nvPr/>
        </p:nvSpPr>
        <p:spPr>
          <a:xfrm>
            <a:off x="1006287" y="3166693"/>
            <a:ext cx="15735300" cy="4178067"/>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ltLang="zh-HK" sz="3600" dirty="0">
                <a:latin typeface="Nunito Sans" pitchFamily="2" charset="0"/>
              </a:rPr>
              <a:t>Grant specific object privileges to users (e.g., based on their current job duties) </a:t>
            </a:r>
          </a:p>
          <a:p>
            <a:pPr marL="1028700" lvl="1" indent="-571500">
              <a:lnSpc>
                <a:spcPct val="150000"/>
              </a:lnSpc>
              <a:buFont typeface="Wingdings" panose="05000000000000000000" pitchFamily="2" charset="2"/>
              <a:buChar char="Ø"/>
            </a:pPr>
            <a:r>
              <a:rPr lang="en-US" altLang="zh-HK" sz="3600" dirty="0">
                <a:latin typeface="Nunito Sans" pitchFamily="2" charset="0"/>
              </a:rPr>
              <a:t>Rather than broad system privileges that allow access to all objects in the database</a:t>
            </a:r>
          </a:p>
          <a:p>
            <a:pPr marL="571500" indent="-571500">
              <a:lnSpc>
                <a:spcPct val="150000"/>
              </a:lnSpc>
              <a:buFont typeface="Arial" panose="020B0604020202020204" pitchFamily="34" charset="0"/>
              <a:buChar char="•"/>
            </a:pPr>
            <a:r>
              <a:rPr lang="en-US" altLang="zh-HK" sz="3600" dirty="0">
                <a:latin typeface="Nunito Sans" pitchFamily="2" charset="0"/>
              </a:rPr>
              <a:t>Revoke the privilege when job duties change/users leave the company</a:t>
            </a:r>
            <a:endParaRPr lang="zh-HK" altLang="en-US" sz="3600" dirty="0">
              <a:latin typeface="Nunito Sans" pitchFamily="2" charset="0"/>
            </a:endParaRPr>
          </a:p>
        </p:txBody>
      </p:sp>
      <p:grpSp>
        <p:nvGrpSpPr>
          <p:cNvPr id="5" name="Group 6">
            <a:extLst>
              <a:ext uri="{FF2B5EF4-FFF2-40B4-BE49-F238E27FC236}">
                <a16:creationId xmlns:a16="http://schemas.microsoft.com/office/drawing/2014/main" id="{8884150B-BE4F-D651-C7CE-E9178CE478F6}"/>
              </a:ext>
            </a:extLst>
          </p:cNvPr>
          <p:cNvGrpSpPr/>
          <p:nvPr/>
        </p:nvGrpSpPr>
        <p:grpSpPr>
          <a:xfrm>
            <a:off x="1017495" y="9624587"/>
            <a:ext cx="354105" cy="354105"/>
            <a:chOff x="0" y="0"/>
            <a:chExt cx="6350000" cy="6350000"/>
          </a:xfrm>
        </p:grpSpPr>
        <p:sp>
          <p:nvSpPr>
            <p:cNvPr id="6" name="Freeform 7">
              <a:extLst>
                <a:ext uri="{FF2B5EF4-FFF2-40B4-BE49-F238E27FC236}">
                  <a16:creationId xmlns:a16="http://schemas.microsoft.com/office/drawing/2014/main" id="{735C3801-BD28-A477-B402-A3C3A605C5E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9" name="TextBox 11">
            <a:extLst>
              <a:ext uri="{FF2B5EF4-FFF2-40B4-BE49-F238E27FC236}">
                <a16:creationId xmlns:a16="http://schemas.microsoft.com/office/drawing/2014/main" id="{20642FA2-DAB9-7A71-D9BF-8B32FF52E0B4}"/>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3D1ADDB8-15FA-D439-DE68-5CEBA85EFCD7}"/>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5002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39510"/>
            <a:ext cx="18288000" cy="1068264"/>
            <a:chOff x="0" y="0"/>
            <a:chExt cx="6622243" cy="672550"/>
          </a:xfrm>
        </p:grpSpPr>
        <p:sp>
          <p:nvSpPr>
            <p:cNvPr id="3" name="Freeform 3"/>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7" name="Group 7"/>
          <p:cNvGrpSpPr/>
          <p:nvPr/>
        </p:nvGrpSpPr>
        <p:grpSpPr>
          <a:xfrm>
            <a:off x="1028700" y="1007134"/>
            <a:ext cx="2810622" cy="462711"/>
            <a:chOff x="0" y="0"/>
            <a:chExt cx="4936702" cy="812726"/>
          </a:xfrm>
        </p:grpSpPr>
        <p:sp>
          <p:nvSpPr>
            <p:cNvPr id="8" name="Freeform 8"/>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12" name="TextBox 12"/>
          <p:cNvSpPr txBox="1"/>
          <p:nvPr/>
        </p:nvSpPr>
        <p:spPr>
          <a:xfrm>
            <a:off x="1028699" y="1662798"/>
            <a:ext cx="15430501"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High-Level Access to SQL Table Privilege</a:t>
            </a:r>
          </a:p>
        </p:txBody>
      </p:sp>
      <p:sp>
        <p:nvSpPr>
          <p:cNvPr id="13" name="TextBox 13"/>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sp>
        <p:nvSpPr>
          <p:cNvPr id="19" name="Slide Number Placeholder 17">
            <a:extLst>
              <a:ext uri="{FF2B5EF4-FFF2-40B4-BE49-F238E27FC236}">
                <a16:creationId xmlns:a16="http://schemas.microsoft.com/office/drawing/2014/main" id="{3F98FF49-CFD5-830F-4781-58972123A3DC}"/>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24</a:t>
            </a:fld>
            <a:endParaRPr lang="en-US" sz="2200" dirty="0">
              <a:solidFill>
                <a:schemeClr val="bg1"/>
              </a:solidFill>
              <a:latin typeface="Nunito Sans Semi-Bold" panose="02010600030101010101" charset="0"/>
            </a:endParaRPr>
          </a:p>
        </p:txBody>
      </p:sp>
      <p:pic>
        <p:nvPicPr>
          <p:cNvPr id="9" name="Picture 8">
            <a:extLst>
              <a:ext uri="{FF2B5EF4-FFF2-40B4-BE49-F238E27FC236}">
                <a16:creationId xmlns:a16="http://schemas.microsoft.com/office/drawing/2014/main" id="{E8B27EE8-7330-D426-EF9B-E248B2C1DEB7}"/>
              </a:ext>
            </a:extLst>
          </p:cNvPr>
          <p:cNvPicPr>
            <a:picLocks noChangeAspect="1"/>
          </p:cNvPicPr>
          <p:nvPr/>
        </p:nvPicPr>
        <p:blipFill>
          <a:blip r:embed="rId2"/>
          <a:stretch>
            <a:fillRect/>
          </a:stretch>
        </p:blipFill>
        <p:spPr>
          <a:xfrm>
            <a:off x="1024217" y="3924300"/>
            <a:ext cx="8585706" cy="3539146"/>
          </a:xfrm>
          <a:prstGeom prst="rect">
            <a:avLst/>
          </a:prstGeom>
        </p:spPr>
      </p:pic>
      <p:grpSp>
        <p:nvGrpSpPr>
          <p:cNvPr id="4" name="Group 6">
            <a:extLst>
              <a:ext uri="{FF2B5EF4-FFF2-40B4-BE49-F238E27FC236}">
                <a16:creationId xmlns:a16="http://schemas.microsoft.com/office/drawing/2014/main" id="{CDA4FBD8-FF0C-0BBB-2C4A-3147BA395F88}"/>
              </a:ext>
            </a:extLst>
          </p:cNvPr>
          <p:cNvGrpSpPr/>
          <p:nvPr/>
        </p:nvGrpSpPr>
        <p:grpSpPr>
          <a:xfrm>
            <a:off x="1017495" y="9624587"/>
            <a:ext cx="354105" cy="354105"/>
            <a:chOff x="0" y="0"/>
            <a:chExt cx="6350000" cy="6350000"/>
          </a:xfrm>
        </p:grpSpPr>
        <p:sp>
          <p:nvSpPr>
            <p:cNvPr id="5" name="Freeform 7">
              <a:extLst>
                <a:ext uri="{FF2B5EF4-FFF2-40B4-BE49-F238E27FC236}">
                  <a16:creationId xmlns:a16="http://schemas.microsoft.com/office/drawing/2014/main" id="{D1D836B9-401F-FB0B-ACB7-54FE83E9F67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6" name="TextBox 11">
            <a:extLst>
              <a:ext uri="{FF2B5EF4-FFF2-40B4-BE49-F238E27FC236}">
                <a16:creationId xmlns:a16="http://schemas.microsoft.com/office/drawing/2014/main" id="{388BAE5E-5127-9DE9-0B4F-D4084A00D2CF}"/>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276B5602-9670-8D52-CE97-92981B3E6DB4}"/>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17194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35A86-4D02-056F-FDDB-08D42F646D28}"/>
              </a:ext>
            </a:extLst>
          </p:cNvPr>
          <p:cNvPicPr>
            <a:picLocks noChangeAspect="1"/>
          </p:cNvPicPr>
          <p:nvPr/>
        </p:nvPicPr>
        <p:blipFill rotWithShape="1">
          <a:blip r:embed="rId2"/>
          <a:srcRect t="1458" b="1050"/>
          <a:stretch/>
        </p:blipFill>
        <p:spPr>
          <a:xfrm>
            <a:off x="15167984" y="754098"/>
            <a:ext cx="2619375" cy="8682490"/>
          </a:xfrm>
          <a:prstGeom prst="rect">
            <a:avLst/>
          </a:prstGeom>
        </p:spPr>
      </p:pic>
      <p:sp>
        <p:nvSpPr>
          <p:cNvPr id="7" name="TextBox 6">
            <a:extLst>
              <a:ext uri="{FF2B5EF4-FFF2-40B4-BE49-F238E27FC236}">
                <a16:creationId xmlns:a16="http://schemas.microsoft.com/office/drawing/2014/main" id="{3858AF1A-C5B9-A771-46A5-ABE2921308D9}"/>
              </a:ext>
            </a:extLst>
          </p:cNvPr>
          <p:cNvSpPr txBox="1"/>
          <p:nvPr/>
        </p:nvSpPr>
        <p:spPr>
          <a:xfrm>
            <a:off x="1028698" y="2859631"/>
            <a:ext cx="13982701" cy="5632311"/>
          </a:xfrm>
          <a:prstGeom prst="rect">
            <a:avLst/>
          </a:prstGeom>
          <a:noFill/>
        </p:spPr>
        <p:txBody>
          <a:bodyPr wrap="square">
            <a:spAutoFit/>
          </a:bodyPr>
          <a:lstStyle/>
          <a:p>
            <a:r>
              <a:rPr lang="zh-HK" altLang="en-US" sz="3600" dirty="0">
                <a:latin typeface="Nunito Sans" pitchFamily="2" charset="0"/>
              </a:rPr>
              <a:t>Information about user privileges is stored in the user, db, host, tables_priv, columns_priv, and procs_priv tables in the database named mysql. </a:t>
            </a:r>
            <a:endParaRPr lang="en-US" altLang="zh-HK" sz="3600" dirty="0">
              <a:latin typeface="Nunito Sans" pitchFamily="2" charset="0"/>
            </a:endParaRPr>
          </a:p>
          <a:p>
            <a:endParaRPr lang="en-US" altLang="zh-HK" sz="3600" dirty="0">
              <a:latin typeface="Nunito Sans" pitchFamily="2" charset="0"/>
            </a:endParaRPr>
          </a:p>
          <a:p>
            <a:endParaRPr lang="en-US" altLang="zh-HK" sz="3600" dirty="0">
              <a:latin typeface="Nunito Sans" pitchFamily="2" charset="0"/>
            </a:endParaRPr>
          </a:p>
          <a:p>
            <a:endParaRPr lang="en-US" altLang="zh-HK" sz="3600" dirty="0">
              <a:latin typeface="Nunito Sans" pitchFamily="2" charset="0"/>
            </a:endParaRPr>
          </a:p>
          <a:p>
            <a:endParaRPr lang="en-US" altLang="zh-HK" sz="3600" dirty="0">
              <a:latin typeface="Nunito Sans" pitchFamily="2" charset="0"/>
            </a:endParaRPr>
          </a:p>
          <a:p>
            <a:endParaRPr lang="en-US" altLang="zh-HK" sz="3600" dirty="0">
              <a:latin typeface="Nunito Sans" pitchFamily="2" charset="0"/>
            </a:endParaRPr>
          </a:p>
          <a:p>
            <a:endParaRPr lang="en-US" altLang="zh-HK" sz="3600" dirty="0">
              <a:latin typeface="Nunito Sans" pitchFamily="2" charset="0"/>
            </a:endParaRPr>
          </a:p>
          <a:p>
            <a:r>
              <a:rPr lang="zh-HK" altLang="en-US" sz="3600" dirty="0">
                <a:latin typeface="Nunito Sans" pitchFamily="2" charset="0"/>
              </a:rPr>
              <a:t>The MySQL server reads the contents of these tables when it starts.</a:t>
            </a:r>
          </a:p>
        </p:txBody>
      </p:sp>
      <p:pic>
        <p:nvPicPr>
          <p:cNvPr id="11" name="Picture 10">
            <a:extLst>
              <a:ext uri="{FF2B5EF4-FFF2-40B4-BE49-F238E27FC236}">
                <a16:creationId xmlns:a16="http://schemas.microsoft.com/office/drawing/2014/main" id="{2F22232D-5433-C658-BB97-431CBA50D935}"/>
              </a:ext>
            </a:extLst>
          </p:cNvPr>
          <p:cNvPicPr>
            <a:picLocks noChangeAspect="1"/>
          </p:cNvPicPr>
          <p:nvPr/>
        </p:nvPicPr>
        <p:blipFill>
          <a:blip r:embed="rId3"/>
          <a:stretch>
            <a:fillRect/>
          </a:stretch>
        </p:blipFill>
        <p:spPr>
          <a:xfrm>
            <a:off x="1017789" y="4831417"/>
            <a:ext cx="14119414" cy="2342193"/>
          </a:xfrm>
          <a:prstGeom prst="rect">
            <a:avLst/>
          </a:prstGeom>
        </p:spPr>
      </p:pic>
      <p:grpSp>
        <p:nvGrpSpPr>
          <p:cNvPr id="3" name="Group 7">
            <a:extLst>
              <a:ext uri="{FF2B5EF4-FFF2-40B4-BE49-F238E27FC236}">
                <a16:creationId xmlns:a16="http://schemas.microsoft.com/office/drawing/2014/main" id="{61D07A08-EFC7-15A7-5743-9DDEF4F8C30C}"/>
              </a:ext>
            </a:extLst>
          </p:cNvPr>
          <p:cNvGrpSpPr/>
          <p:nvPr/>
        </p:nvGrpSpPr>
        <p:grpSpPr>
          <a:xfrm>
            <a:off x="1028700" y="1007134"/>
            <a:ext cx="2810622" cy="462711"/>
            <a:chOff x="0" y="0"/>
            <a:chExt cx="4936702" cy="812726"/>
          </a:xfrm>
        </p:grpSpPr>
        <p:sp>
          <p:nvSpPr>
            <p:cNvPr id="4" name="Freeform 8">
              <a:extLst>
                <a:ext uri="{FF2B5EF4-FFF2-40B4-BE49-F238E27FC236}">
                  <a16:creationId xmlns:a16="http://schemas.microsoft.com/office/drawing/2014/main" id="{3DE2215B-45FE-DA70-64E3-7FE7BD192B2E}"/>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6" name="TextBox 12">
            <a:extLst>
              <a:ext uri="{FF2B5EF4-FFF2-40B4-BE49-F238E27FC236}">
                <a16:creationId xmlns:a16="http://schemas.microsoft.com/office/drawing/2014/main" id="{B51B54DD-4FDE-23C7-1801-24B97FCDF76D}"/>
              </a:ext>
            </a:extLst>
          </p:cNvPr>
          <p:cNvSpPr txBox="1"/>
          <p:nvPr/>
        </p:nvSpPr>
        <p:spPr>
          <a:xfrm>
            <a:off x="1028699" y="1662798"/>
            <a:ext cx="15430501"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Access Control In MySQL</a:t>
            </a:r>
          </a:p>
        </p:txBody>
      </p:sp>
      <p:sp>
        <p:nvSpPr>
          <p:cNvPr id="8" name="TextBox 13">
            <a:extLst>
              <a:ext uri="{FF2B5EF4-FFF2-40B4-BE49-F238E27FC236}">
                <a16:creationId xmlns:a16="http://schemas.microsoft.com/office/drawing/2014/main" id="{B47B4BE4-B51A-0664-D3D5-BAE9A2BDA18F}"/>
              </a:ext>
            </a:extLst>
          </p:cNvPr>
          <p:cNvSpPr txBox="1"/>
          <p:nvPr/>
        </p:nvSpPr>
        <p:spPr>
          <a:xfrm>
            <a:off x="1028700" y="1084185"/>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grpSp>
        <p:nvGrpSpPr>
          <p:cNvPr id="12" name="Group 2">
            <a:extLst>
              <a:ext uri="{FF2B5EF4-FFF2-40B4-BE49-F238E27FC236}">
                <a16:creationId xmlns:a16="http://schemas.microsoft.com/office/drawing/2014/main" id="{DD1527A0-CB93-5A8E-B382-1B226576DAFC}"/>
              </a:ext>
            </a:extLst>
          </p:cNvPr>
          <p:cNvGrpSpPr/>
          <p:nvPr/>
        </p:nvGrpSpPr>
        <p:grpSpPr>
          <a:xfrm>
            <a:off x="0" y="9539510"/>
            <a:ext cx="18288000" cy="1068264"/>
            <a:chOff x="0" y="0"/>
            <a:chExt cx="6622243" cy="672550"/>
          </a:xfrm>
        </p:grpSpPr>
        <p:sp>
          <p:nvSpPr>
            <p:cNvPr id="13" name="Freeform 3">
              <a:extLst>
                <a:ext uri="{FF2B5EF4-FFF2-40B4-BE49-F238E27FC236}">
                  <a16:creationId xmlns:a16="http://schemas.microsoft.com/office/drawing/2014/main" id="{C1BA0C78-C3D7-B04D-79AA-1C048F15F02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14" name="Slide Number Placeholder 17">
            <a:extLst>
              <a:ext uri="{FF2B5EF4-FFF2-40B4-BE49-F238E27FC236}">
                <a16:creationId xmlns:a16="http://schemas.microsoft.com/office/drawing/2014/main" id="{32CD3E32-124D-6DF1-B283-CD4D536A9C63}"/>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25</a:t>
            </a:fld>
            <a:endParaRPr lang="en-US" sz="2200" dirty="0">
              <a:solidFill>
                <a:schemeClr val="bg1"/>
              </a:solidFill>
              <a:latin typeface="Nunito Sans Semi-Bold" panose="02010600030101010101" charset="0"/>
            </a:endParaRPr>
          </a:p>
        </p:txBody>
      </p:sp>
      <p:sp>
        <p:nvSpPr>
          <p:cNvPr id="16" name="Arrow: Right 15">
            <a:extLst>
              <a:ext uri="{FF2B5EF4-FFF2-40B4-BE49-F238E27FC236}">
                <a16:creationId xmlns:a16="http://schemas.microsoft.com/office/drawing/2014/main" id="{9A7FB400-C299-3366-0EA0-2FAE31EA1001}"/>
              </a:ext>
            </a:extLst>
          </p:cNvPr>
          <p:cNvSpPr/>
          <p:nvPr/>
        </p:nvSpPr>
        <p:spPr>
          <a:xfrm>
            <a:off x="14898220" y="1312329"/>
            <a:ext cx="508747" cy="315031"/>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 name="Group 6">
            <a:extLst>
              <a:ext uri="{FF2B5EF4-FFF2-40B4-BE49-F238E27FC236}">
                <a16:creationId xmlns:a16="http://schemas.microsoft.com/office/drawing/2014/main" id="{F7096C61-4A08-482C-2D69-5380C97C3FF1}"/>
              </a:ext>
            </a:extLst>
          </p:cNvPr>
          <p:cNvGrpSpPr/>
          <p:nvPr/>
        </p:nvGrpSpPr>
        <p:grpSpPr>
          <a:xfrm>
            <a:off x="1017495" y="9624587"/>
            <a:ext cx="354105" cy="354105"/>
            <a:chOff x="0" y="0"/>
            <a:chExt cx="6350000" cy="6350000"/>
          </a:xfrm>
        </p:grpSpPr>
        <p:sp>
          <p:nvSpPr>
            <p:cNvPr id="9" name="Freeform 7">
              <a:extLst>
                <a:ext uri="{FF2B5EF4-FFF2-40B4-BE49-F238E27FC236}">
                  <a16:creationId xmlns:a16="http://schemas.microsoft.com/office/drawing/2014/main" id="{B1776FD3-1807-1AAF-3485-51644B422C0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10" name="TextBox 11">
            <a:extLst>
              <a:ext uri="{FF2B5EF4-FFF2-40B4-BE49-F238E27FC236}">
                <a16:creationId xmlns:a16="http://schemas.microsoft.com/office/drawing/2014/main" id="{D35314E5-F946-43DD-66A5-DC1A8E545266}"/>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5" name="Freeform 8">
            <a:extLst>
              <a:ext uri="{FF2B5EF4-FFF2-40B4-BE49-F238E27FC236}">
                <a16:creationId xmlns:a16="http://schemas.microsoft.com/office/drawing/2014/main" id="{789F56A6-FD14-0F9C-4E8E-E33677332662}"/>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2156992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58AF1A-C5B9-A771-46A5-ABE2921308D9}"/>
              </a:ext>
            </a:extLst>
          </p:cNvPr>
          <p:cNvSpPr txBox="1"/>
          <p:nvPr/>
        </p:nvSpPr>
        <p:spPr>
          <a:xfrm>
            <a:off x="966318" y="2115049"/>
            <a:ext cx="13982701" cy="7232749"/>
          </a:xfrm>
          <a:prstGeom prst="rect">
            <a:avLst/>
          </a:prstGeom>
          <a:noFill/>
        </p:spPr>
        <p:txBody>
          <a:bodyPr wrap="square">
            <a:spAutoFit/>
          </a:bodyPr>
          <a:lstStyle/>
          <a:p>
            <a:r>
              <a:rPr lang="en-US" altLang="zh-HK" sz="3600" dirty="0">
                <a:latin typeface="Nunito Sans" pitchFamily="2" charset="0"/>
              </a:rPr>
              <a:t>MySQL access control involves two stages when you run a client program that connects to the server, in this case </a:t>
            </a:r>
            <a:r>
              <a:rPr lang="en-US" altLang="zh-HK" sz="3600" dirty="0" err="1">
                <a:latin typeface="Nunito Sans" pitchFamily="2" charset="0"/>
              </a:rPr>
              <a:t>Navicat</a:t>
            </a:r>
            <a:r>
              <a:rPr lang="en-US" altLang="zh-HK" sz="3600" dirty="0">
                <a:latin typeface="Nunito Sans" pitchFamily="2" charset="0"/>
              </a:rPr>
              <a:t>:</a:t>
            </a:r>
          </a:p>
          <a:p>
            <a:endParaRPr lang="en-US" altLang="zh-HK" sz="3600" dirty="0">
              <a:latin typeface="Nunito Sans" pitchFamily="2" charset="0"/>
            </a:endParaRPr>
          </a:p>
          <a:p>
            <a:r>
              <a:rPr lang="en-US" altLang="zh-HK" sz="3200" b="1" dirty="0">
                <a:latin typeface="Nunito Sans" pitchFamily="2" charset="0"/>
              </a:rPr>
              <a:t>Stage 1: </a:t>
            </a:r>
          </a:p>
          <a:p>
            <a:pPr lvl="2"/>
            <a:r>
              <a:rPr lang="en-US" altLang="zh-HK" sz="3200" dirty="0">
                <a:latin typeface="Nunito Sans" pitchFamily="2" charset="0"/>
              </a:rPr>
              <a:t>The server checks whether it should allow you to connect.</a:t>
            </a:r>
            <a:endParaRPr lang="en-US" altLang="zh-HK" sz="2800" dirty="0">
              <a:latin typeface="Nunito Sans" pitchFamily="2" charset="0"/>
            </a:endParaRPr>
          </a:p>
          <a:p>
            <a:r>
              <a:rPr lang="en-US" altLang="zh-HK" sz="3200" b="1" dirty="0">
                <a:latin typeface="Nunito Sans" pitchFamily="2" charset="0"/>
              </a:rPr>
              <a:t>Stage 2: </a:t>
            </a:r>
          </a:p>
          <a:p>
            <a:pPr lvl="2"/>
            <a:r>
              <a:rPr lang="en-US" altLang="zh-HK" sz="3200" dirty="0">
                <a:latin typeface="Nunito Sans" pitchFamily="2" charset="0"/>
              </a:rPr>
              <a:t>Assuming that you can connect, the server checks each statement you issue to determine whether you have sufficient privileges to perform it. </a:t>
            </a:r>
          </a:p>
          <a:p>
            <a:pPr lvl="2"/>
            <a:endParaRPr lang="en-US" altLang="zh-HK" sz="3200" dirty="0">
              <a:latin typeface="Nunito Sans" pitchFamily="2" charset="0"/>
            </a:endParaRPr>
          </a:p>
          <a:p>
            <a:pPr lvl="2"/>
            <a:r>
              <a:rPr lang="en-US" altLang="zh-HK" sz="3200" dirty="0">
                <a:latin typeface="Nunito Sans" pitchFamily="2" charset="0"/>
              </a:rPr>
              <a:t>For example, the Create table privilege, the Drop table privilege, or the Alter table privilege</a:t>
            </a:r>
            <a:r>
              <a:rPr lang="en-US" altLang="zh-HK" sz="2800" dirty="0">
                <a:latin typeface="Nunito Sans" pitchFamily="2" charset="0"/>
              </a:rPr>
              <a:t>.</a:t>
            </a:r>
          </a:p>
          <a:p>
            <a:pPr lvl="2"/>
            <a:endParaRPr lang="en-US" altLang="zh-HK" sz="3600" dirty="0">
              <a:latin typeface="Nunito Sans" pitchFamily="2" charset="0"/>
            </a:endParaRPr>
          </a:p>
          <a:p>
            <a:r>
              <a:rPr lang="en-US" altLang="zh-HK" sz="3200" dirty="0">
                <a:latin typeface="Nunito Sans" pitchFamily="2" charset="0"/>
              </a:rPr>
              <a:t>The server uses the user, </a:t>
            </a:r>
            <a:r>
              <a:rPr lang="en-US" altLang="zh-HK" sz="3200" dirty="0" err="1">
                <a:latin typeface="Nunito Sans" pitchFamily="2" charset="0"/>
              </a:rPr>
              <a:t>db</a:t>
            </a:r>
            <a:r>
              <a:rPr lang="en-US" altLang="zh-HK" sz="3200" dirty="0">
                <a:latin typeface="Nunito Sans" pitchFamily="2" charset="0"/>
              </a:rPr>
              <a:t>, and host tables in the </a:t>
            </a:r>
            <a:r>
              <a:rPr lang="en-US" altLang="zh-HK" sz="3200" dirty="0" err="1">
                <a:latin typeface="Nunito Sans" pitchFamily="2" charset="0"/>
              </a:rPr>
              <a:t>mysql</a:t>
            </a:r>
            <a:r>
              <a:rPr lang="en-US" altLang="zh-HK" sz="3200" dirty="0">
                <a:latin typeface="Nunito Sans" pitchFamily="2" charset="0"/>
              </a:rPr>
              <a:t> database at both stages of access control.</a:t>
            </a:r>
          </a:p>
        </p:txBody>
      </p:sp>
      <p:grpSp>
        <p:nvGrpSpPr>
          <p:cNvPr id="3" name="Group 7">
            <a:extLst>
              <a:ext uri="{FF2B5EF4-FFF2-40B4-BE49-F238E27FC236}">
                <a16:creationId xmlns:a16="http://schemas.microsoft.com/office/drawing/2014/main" id="{61D07A08-EFC7-15A7-5743-9DDEF4F8C30C}"/>
              </a:ext>
            </a:extLst>
          </p:cNvPr>
          <p:cNvGrpSpPr/>
          <p:nvPr/>
        </p:nvGrpSpPr>
        <p:grpSpPr>
          <a:xfrm>
            <a:off x="940919" y="447711"/>
            <a:ext cx="2810622" cy="462711"/>
            <a:chOff x="0" y="0"/>
            <a:chExt cx="4936702" cy="812726"/>
          </a:xfrm>
        </p:grpSpPr>
        <p:sp>
          <p:nvSpPr>
            <p:cNvPr id="4" name="Freeform 8">
              <a:extLst>
                <a:ext uri="{FF2B5EF4-FFF2-40B4-BE49-F238E27FC236}">
                  <a16:creationId xmlns:a16="http://schemas.microsoft.com/office/drawing/2014/main" id="{3DE2215B-45FE-DA70-64E3-7FE7BD192B2E}"/>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79063"/>
            </a:solidFill>
          </p:spPr>
        </p:sp>
      </p:grpSp>
      <p:sp>
        <p:nvSpPr>
          <p:cNvPr id="6" name="TextBox 12">
            <a:extLst>
              <a:ext uri="{FF2B5EF4-FFF2-40B4-BE49-F238E27FC236}">
                <a16:creationId xmlns:a16="http://schemas.microsoft.com/office/drawing/2014/main" id="{B51B54DD-4FDE-23C7-1801-24B97FCDF76D}"/>
              </a:ext>
            </a:extLst>
          </p:cNvPr>
          <p:cNvSpPr txBox="1"/>
          <p:nvPr/>
        </p:nvSpPr>
        <p:spPr>
          <a:xfrm>
            <a:off x="940918" y="1103375"/>
            <a:ext cx="15430501" cy="802720"/>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Access Control In MySQL</a:t>
            </a:r>
          </a:p>
        </p:txBody>
      </p:sp>
      <p:sp>
        <p:nvSpPr>
          <p:cNvPr id="8" name="TextBox 13">
            <a:extLst>
              <a:ext uri="{FF2B5EF4-FFF2-40B4-BE49-F238E27FC236}">
                <a16:creationId xmlns:a16="http://schemas.microsoft.com/office/drawing/2014/main" id="{B47B4BE4-B51A-0664-D3D5-BAE9A2BDA18F}"/>
              </a:ext>
            </a:extLst>
          </p:cNvPr>
          <p:cNvSpPr txBox="1"/>
          <p:nvPr/>
        </p:nvSpPr>
        <p:spPr>
          <a:xfrm>
            <a:off x="940919" y="524762"/>
            <a:ext cx="2810622" cy="300082"/>
          </a:xfrm>
          <a:prstGeom prst="rect">
            <a:avLst/>
          </a:prstGeom>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Permissions</a:t>
            </a:r>
          </a:p>
        </p:txBody>
      </p:sp>
      <p:grpSp>
        <p:nvGrpSpPr>
          <p:cNvPr id="12" name="Group 2">
            <a:extLst>
              <a:ext uri="{FF2B5EF4-FFF2-40B4-BE49-F238E27FC236}">
                <a16:creationId xmlns:a16="http://schemas.microsoft.com/office/drawing/2014/main" id="{DD1527A0-CB93-5A8E-B382-1B226576DAFC}"/>
              </a:ext>
            </a:extLst>
          </p:cNvPr>
          <p:cNvGrpSpPr/>
          <p:nvPr/>
        </p:nvGrpSpPr>
        <p:grpSpPr>
          <a:xfrm>
            <a:off x="0" y="9539510"/>
            <a:ext cx="18288000" cy="1068264"/>
            <a:chOff x="0" y="0"/>
            <a:chExt cx="6622243" cy="672550"/>
          </a:xfrm>
        </p:grpSpPr>
        <p:sp>
          <p:nvSpPr>
            <p:cNvPr id="13" name="Freeform 3">
              <a:extLst>
                <a:ext uri="{FF2B5EF4-FFF2-40B4-BE49-F238E27FC236}">
                  <a16:creationId xmlns:a16="http://schemas.microsoft.com/office/drawing/2014/main" id="{C1BA0C78-C3D7-B04D-79AA-1C048F15F022}"/>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14" name="Slide Number Placeholder 17">
            <a:extLst>
              <a:ext uri="{FF2B5EF4-FFF2-40B4-BE49-F238E27FC236}">
                <a16:creationId xmlns:a16="http://schemas.microsoft.com/office/drawing/2014/main" id="{32CD3E32-124D-6DF1-B283-CD4D536A9C63}"/>
              </a:ext>
            </a:extLst>
          </p:cNvPr>
          <p:cNvSpPr>
            <a:spLocks noGrp="1"/>
          </p:cNvSpPr>
          <p:nvPr>
            <p:ph type="sldNum" sz="quarter" idx="12"/>
          </p:nvPr>
        </p:nvSpPr>
        <p:spPr>
          <a:xfrm>
            <a:off x="15148112" y="9728531"/>
            <a:ext cx="2133600" cy="365125"/>
          </a:xfrm>
        </p:spPr>
        <p:txBody>
          <a:bodyPr/>
          <a:lstStyle/>
          <a:p>
            <a:fld id="{B6F15528-21DE-4FAA-801E-634DDDAF4B2B}" type="slidenum">
              <a:rPr lang="en-US" sz="2200" smtClean="0">
                <a:solidFill>
                  <a:schemeClr val="bg1"/>
                </a:solidFill>
                <a:latin typeface="Nunito Sans Semi-Bold" panose="02010600030101010101" charset="0"/>
              </a:rPr>
              <a:pPr/>
              <a:t>26</a:t>
            </a:fld>
            <a:endParaRPr lang="en-US" sz="2200" dirty="0">
              <a:solidFill>
                <a:schemeClr val="bg1"/>
              </a:solidFill>
              <a:latin typeface="Nunito Sans Semi-Bold" panose="02010600030101010101" charset="0"/>
            </a:endParaRPr>
          </a:p>
        </p:txBody>
      </p:sp>
      <p:grpSp>
        <p:nvGrpSpPr>
          <p:cNvPr id="2" name="Group 6">
            <a:extLst>
              <a:ext uri="{FF2B5EF4-FFF2-40B4-BE49-F238E27FC236}">
                <a16:creationId xmlns:a16="http://schemas.microsoft.com/office/drawing/2014/main" id="{A2E8C7CC-12B8-2AD3-B24F-1D1DCA104E0A}"/>
              </a:ext>
            </a:extLst>
          </p:cNvPr>
          <p:cNvGrpSpPr/>
          <p:nvPr/>
        </p:nvGrpSpPr>
        <p:grpSpPr>
          <a:xfrm>
            <a:off x="1017495" y="9624587"/>
            <a:ext cx="354105" cy="354105"/>
            <a:chOff x="0" y="0"/>
            <a:chExt cx="6350000" cy="6350000"/>
          </a:xfrm>
        </p:grpSpPr>
        <p:sp>
          <p:nvSpPr>
            <p:cNvPr id="5" name="Freeform 7">
              <a:extLst>
                <a:ext uri="{FF2B5EF4-FFF2-40B4-BE49-F238E27FC236}">
                  <a16:creationId xmlns:a16="http://schemas.microsoft.com/office/drawing/2014/main" id="{A5C84774-EFA2-9235-6C84-6EC82F176842}"/>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9" name="TextBox 11">
            <a:extLst>
              <a:ext uri="{FF2B5EF4-FFF2-40B4-BE49-F238E27FC236}">
                <a16:creationId xmlns:a16="http://schemas.microsoft.com/office/drawing/2014/main" id="{134466CA-98CE-F9FC-8074-9DDC4E7CD529}"/>
              </a:ext>
            </a:extLst>
          </p:cNvPr>
          <p:cNvSpPr txBox="1"/>
          <p:nvPr/>
        </p:nvSpPr>
        <p:spPr>
          <a:xfrm>
            <a:off x="1514485" y="9711375"/>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0" name="Freeform 8">
            <a:extLst>
              <a:ext uri="{FF2B5EF4-FFF2-40B4-BE49-F238E27FC236}">
                <a16:creationId xmlns:a16="http://schemas.microsoft.com/office/drawing/2014/main" id="{139F557B-9260-55EF-E86C-52FB7D704CB4}"/>
              </a:ext>
            </a:extLst>
          </p:cNvPr>
          <p:cNvSpPr/>
          <p:nvPr/>
        </p:nvSpPr>
        <p:spPr>
          <a:xfrm>
            <a:off x="1086809" y="967389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24316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465848"/>
            <a:ext cx="18288000" cy="7483327"/>
            <a:chOff x="0" y="0"/>
            <a:chExt cx="6622243" cy="2709778"/>
          </a:xfrm>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1572162"/>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Managing user privileges </a:t>
            </a:r>
          </a:p>
          <a:p>
            <a:pPr>
              <a:lnSpc>
                <a:spcPts val="6000"/>
              </a:lnSpc>
            </a:pPr>
            <a:r>
              <a:rPr lang="en-US" altLang="zh-HK" sz="6000" dirty="0">
                <a:solidFill>
                  <a:srgbClr val="161C29"/>
                </a:solidFill>
                <a:latin typeface="DM Serif Display"/>
                <a:ea typeface="DM Serif Display"/>
                <a:cs typeface="DM Serif Display"/>
                <a:sym typeface="DM Serif Display"/>
              </a:rPr>
              <a:t>in </a:t>
            </a:r>
            <a:r>
              <a:rPr lang="en-US" altLang="zh-HK" sz="6000" dirty="0" err="1">
                <a:solidFill>
                  <a:srgbClr val="161C29"/>
                </a:solidFill>
                <a:latin typeface="DM Serif Display"/>
                <a:ea typeface="DM Serif Display"/>
                <a:cs typeface="DM Serif Display"/>
                <a:sym typeface="DM Serif Display"/>
              </a:rPr>
              <a:t>Navicat</a:t>
            </a:r>
            <a:r>
              <a:rPr lang="en-US" altLang="zh-HK" sz="6000" dirty="0">
                <a:solidFill>
                  <a:srgbClr val="161C29"/>
                </a:solidFill>
                <a:latin typeface="DM Serif Display"/>
                <a:ea typeface="DM Serif Display"/>
                <a:cs typeface="DM Serif Display"/>
                <a:sym typeface="DM Serif Display"/>
              </a:rPr>
              <a:t> Premium</a:t>
            </a:r>
          </a:p>
        </p:txBody>
      </p:sp>
      <p:grpSp>
        <p:nvGrpSpPr>
          <p:cNvPr id="14" name="Group 13">
            <a:extLst>
              <a:ext uri="{FF2B5EF4-FFF2-40B4-BE49-F238E27FC236}">
                <a16:creationId xmlns:a16="http://schemas.microsoft.com/office/drawing/2014/main" id="{EFF81323-CE6E-A9A8-23EE-920814E70558}"/>
              </a:ext>
            </a:extLst>
          </p:cNvPr>
          <p:cNvGrpSpPr/>
          <p:nvPr/>
        </p:nvGrpSpPr>
        <p:grpSpPr>
          <a:xfrm>
            <a:off x="1030282" y="534299"/>
            <a:ext cx="2810622" cy="462711"/>
            <a:chOff x="1028700" y="1007134"/>
            <a:chExt cx="2810622" cy="462711"/>
          </a:xfrm>
          <a:solidFill>
            <a:srgbClr val="D79063"/>
          </a:solidFill>
        </p:grpSpPr>
        <p:grpSp>
          <p:nvGrpSpPr>
            <p:cNvPr id="15" name="Group 7">
              <a:extLst>
                <a:ext uri="{FF2B5EF4-FFF2-40B4-BE49-F238E27FC236}">
                  <a16:creationId xmlns:a16="http://schemas.microsoft.com/office/drawing/2014/main" id="{BFC5CD60-3C13-7120-4216-C9315DF38490}"/>
                </a:ext>
              </a:extLst>
            </p:cNvPr>
            <p:cNvGrpSpPr/>
            <p:nvPr/>
          </p:nvGrpSpPr>
          <p:grpSpPr>
            <a:xfrm>
              <a:off x="1028700" y="1007134"/>
              <a:ext cx="2810622" cy="462711"/>
              <a:chOff x="0" y="0"/>
              <a:chExt cx="4936702" cy="812726"/>
            </a:xfrm>
            <a:grpFill/>
          </p:grpSpPr>
          <p:sp>
            <p:nvSpPr>
              <p:cNvPr id="17" name="Freeform 8">
                <a:extLst>
                  <a:ext uri="{FF2B5EF4-FFF2-40B4-BE49-F238E27FC236}">
                    <a16:creationId xmlns:a16="http://schemas.microsoft.com/office/drawing/2014/main" id="{171BDA6F-D5E8-6516-A872-60B08C02FDD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6" name="TextBox 13">
              <a:extLst>
                <a:ext uri="{FF2B5EF4-FFF2-40B4-BE49-F238E27FC236}">
                  <a16:creationId xmlns:a16="http://schemas.microsoft.com/office/drawing/2014/main" id="{0E050964-BCF1-06EA-A64E-5E25AF4AA64B}"/>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pic>
        <p:nvPicPr>
          <p:cNvPr id="18" name="Picture 17">
            <a:extLst>
              <a:ext uri="{FF2B5EF4-FFF2-40B4-BE49-F238E27FC236}">
                <a16:creationId xmlns:a16="http://schemas.microsoft.com/office/drawing/2014/main" id="{009094E5-9C1D-5F58-66A5-EB4AE6DCDED3}"/>
              </a:ext>
            </a:extLst>
          </p:cNvPr>
          <p:cNvPicPr>
            <a:picLocks noChangeAspect="1"/>
          </p:cNvPicPr>
          <p:nvPr/>
        </p:nvPicPr>
        <p:blipFill rotWithShape="1">
          <a:blip r:embed="rId4">
            <a:extLst>
              <a:ext uri="{28A0092B-C50C-407E-A947-70E740481C1C}">
                <a14:useLocalDpi xmlns:a14="http://schemas.microsoft.com/office/drawing/2010/main" val="0"/>
              </a:ext>
            </a:extLst>
          </a:blip>
          <a:srcRect l="-1" r="36505" b="56153"/>
          <a:stretch/>
        </p:blipFill>
        <p:spPr>
          <a:xfrm>
            <a:off x="486355" y="4075905"/>
            <a:ext cx="11230454" cy="3886300"/>
          </a:xfrm>
          <a:prstGeom prst="rect">
            <a:avLst/>
          </a:prstGeom>
          <a:ln>
            <a:solidFill>
              <a:schemeClr val="tx1"/>
            </a:solidFill>
          </a:ln>
        </p:spPr>
      </p:pic>
      <p:sp>
        <p:nvSpPr>
          <p:cNvPr id="20" name="Arrow: Right 19">
            <a:extLst>
              <a:ext uri="{FF2B5EF4-FFF2-40B4-BE49-F238E27FC236}">
                <a16:creationId xmlns:a16="http://schemas.microsoft.com/office/drawing/2014/main" id="{E5A3CA96-BD48-0F18-F472-3F9596E1FC9B}"/>
              </a:ext>
            </a:extLst>
          </p:cNvPr>
          <p:cNvSpPr/>
          <p:nvPr/>
        </p:nvSpPr>
        <p:spPr>
          <a:xfrm rot="10800000">
            <a:off x="8859235" y="5916829"/>
            <a:ext cx="3180365" cy="567750"/>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Rectangle: Rounded Corners 20">
            <a:extLst>
              <a:ext uri="{FF2B5EF4-FFF2-40B4-BE49-F238E27FC236}">
                <a16:creationId xmlns:a16="http://schemas.microsoft.com/office/drawing/2014/main" id="{3D17ABFC-EE03-7733-37BA-EB84711A4E8D}"/>
              </a:ext>
            </a:extLst>
          </p:cNvPr>
          <p:cNvSpPr/>
          <p:nvPr/>
        </p:nvSpPr>
        <p:spPr>
          <a:xfrm>
            <a:off x="6993370" y="6038708"/>
            <a:ext cx="1572856" cy="323992"/>
          </a:xfrm>
          <a:prstGeom prst="round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TextBox 8">
            <a:extLst>
              <a:ext uri="{FF2B5EF4-FFF2-40B4-BE49-F238E27FC236}">
                <a16:creationId xmlns:a16="http://schemas.microsoft.com/office/drawing/2014/main" id="{BBE95471-B766-D451-D8D7-13317E42B745}"/>
              </a:ext>
            </a:extLst>
          </p:cNvPr>
          <p:cNvSpPr txBox="1"/>
          <p:nvPr/>
        </p:nvSpPr>
        <p:spPr>
          <a:xfrm>
            <a:off x="12332609" y="4762500"/>
            <a:ext cx="5059082" cy="4524315"/>
          </a:xfrm>
          <a:prstGeom prst="rect">
            <a:avLst/>
          </a:prstGeom>
          <a:noFill/>
        </p:spPr>
        <p:txBody>
          <a:bodyPr wrap="square">
            <a:spAutoFit/>
          </a:bodyPr>
          <a:lstStyle/>
          <a:p>
            <a:r>
              <a:rPr lang="en-US" altLang="zh-HK" sz="3200" b="1" dirty="0"/>
              <a:t>Privilege Manager Button</a:t>
            </a:r>
          </a:p>
          <a:p>
            <a:r>
              <a:rPr lang="en-US" altLang="zh-HK" sz="3200" dirty="0"/>
              <a:t>gives an under-the-hood view of all the connections to the defined servers, all the databases that they have, and all kinds of privileges that are defined and set for all of the users that exist in them.</a:t>
            </a:r>
            <a:endParaRPr lang="zh-HK" altLang="en-US" sz="3200" dirty="0"/>
          </a:p>
        </p:txBody>
      </p:sp>
      <p:grpSp>
        <p:nvGrpSpPr>
          <p:cNvPr id="19" name="Group 18">
            <a:extLst>
              <a:ext uri="{FF2B5EF4-FFF2-40B4-BE49-F238E27FC236}">
                <a16:creationId xmlns:a16="http://schemas.microsoft.com/office/drawing/2014/main" id="{E44CFB96-AD20-74A3-5CB3-C502B81CE251}"/>
              </a:ext>
            </a:extLst>
          </p:cNvPr>
          <p:cNvGrpSpPr/>
          <p:nvPr/>
        </p:nvGrpSpPr>
        <p:grpSpPr>
          <a:xfrm>
            <a:off x="10130218" y="221887"/>
            <a:ext cx="354105" cy="354105"/>
            <a:chOff x="0" y="0"/>
            <a:chExt cx="6350000" cy="6350000"/>
          </a:xfrm>
        </p:grpSpPr>
        <p:sp>
          <p:nvSpPr>
            <p:cNvPr id="22" name="Freeform 5">
              <a:extLst>
                <a:ext uri="{FF2B5EF4-FFF2-40B4-BE49-F238E27FC236}">
                  <a16:creationId xmlns:a16="http://schemas.microsoft.com/office/drawing/2014/main" id="{CC159292-3D92-12CE-58B2-8E43D8FAF78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23" name="Freeform 6">
            <a:extLst>
              <a:ext uri="{FF2B5EF4-FFF2-40B4-BE49-F238E27FC236}">
                <a16:creationId xmlns:a16="http://schemas.microsoft.com/office/drawing/2014/main" id="{9403038F-9BE7-4E25-9087-D321F05D3702}"/>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24" name="TextBox 33">
            <a:extLst>
              <a:ext uri="{FF2B5EF4-FFF2-40B4-BE49-F238E27FC236}">
                <a16:creationId xmlns:a16="http://schemas.microsoft.com/office/drawing/2014/main" id="{859344A9-A45F-5EC6-E715-1C80046EBB7B}"/>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25" name="Slide Number Placeholder 17">
            <a:extLst>
              <a:ext uri="{FF2B5EF4-FFF2-40B4-BE49-F238E27FC236}">
                <a16:creationId xmlns:a16="http://schemas.microsoft.com/office/drawing/2014/main" id="{09AE39A8-38FD-E97D-395A-9950ABF39C98}"/>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27</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3038316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086100"/>
            <a:ext cx="18288000" cy="7483327"/>
            <a:chOff x="0" y="0"/>
            <a:chExt cx="6622243" cy="2709778"/>
          </a:xfrm>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1572162"/>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Managing user privileges </a:t>
            </a:r>
          </a:p>
          <a:p>
            <a:pPr>
              <a:lnSpc>
                <a:spcPts val="6000"/>
              </a:lnSpc>
            </a:pPr>
            <a:r>
              <a:rPr lang="en-US" altLang="zh-HK" sz="6000" dirty="0">
                <a:solidFill>
                  <a:srgbClr val="161C29"/>
                </a:solidFill>
                <a:latin typeface="DM Serif Display"/>
                <a:ea typeface="DM Serif Display"/>
                <a:cs typeface="DM Serif Display"/>
                <a:sym typeface="DM Serif Display"/>
              </a:rPr>
              <a:t>in </a:t>
            </a:r>
            <a:r>
              <a:rPr lang="en-US" altLang="zh-HK" sz="6000" dirty="0" err="1">
                <a:solidFill>
                  <a:srgbClr val="161C29"/>
                </a:solidFill>
                <a:latin typeface="DM Serif Display"/>
                <a:ea typeface="DM Serif Display"/>
                <a:cs typeface="DM Serif Display"/>
                <a:sym typeface="DM Serif Display"/>
              </a:rPr>
              <a:t>Navicat</a:t>
            </a:r>
            <a:r>
              <a:rPr lang="en-US" altLang="zh-HK" sz="6000" dirty="0">
                <a:solidFill>
                  <a:srgbClr val="161C29"/>
                </a:solidFill>
                <a:latin typeface="DM Serif Display"/>
                <a:ea typeface="DM Serif Display"/>
                <a:cs typeface="DM Serif Display"/>
                <a:sym typeface="DM Serif Display"/>
              </a:rPr>
              <a:t> Premium</a:t>
            </a:r>
          </a:p>
        </p:txBody>
      </p:sp>
      <p:grpSp>
        <p:nvGrpSpPr>
          <p:cNvPr id="14" name="Group 13">
            <a:extLst>
              <a:ext uri="{FF2B5EF4-FFF2-40B4-BE49-F238E27FC236}">
                <a16:creationId xmlns:a16="http://schemas.microsoft.com/office/drawing/2014/main" id="{EFF81323-CE6E-A9A8-23EE-920814E70558}"/>
              </a:ext>
            </a:extLst>
          </p:cNvPr>
          <p:cNvGrpSpPr/>
          <p:nvPr/>
        </p:nvGrpSpPr>
        <p:grpSpPr>
          <a:xfrm>
            <a:off x="1030282" y="534299"/>
            <a:ext cx="2810622" cy="462711"/>
            <a:chOff x="1028700" y="1007134"/>
            <a:chExt cx="2810622" cy="462711"/>
          </a:xfrm>
          <a:solidFill>
            <a:srgbClr val="D79063"/>
          </a:solidFill>
        </p:grpSpPr>
        <p:grpSp>
          <p:nvGrpSpPr>
            <p:cNvPr id="15" name="Group 7">
              <a:extLst>
                <a:ext uri="{FF2B5EF4-FFF2-40B4-BE49-F238E27FC236}">
                  <a16:creationId xmlns:a16="http://schemas.microsoft.com/office/drawing/2014/main" id="{BFC5CD60-3C13-7120-4216-C9315DF38490}"/>
                </a:ext>
              </a:extLst>
            </p:cNvPr>
            <p:cNvGrpSpPr/>
            <p:nvPr/>
          </p:nvGrpSpPr>
          <p:grpSpPr>
            <a:xfrm>
              <a:off x="1028700" y="1007134"/>
              <a:ext cx="2810622" cy="462711"/>
              <a:chOff x="0" y="0"/>
              <a:chExt cx="4936702" cy="812726"/>
            </a:xfrm>
            <a:grpFill/>
          </p:grpSpPr>
          <p:sp>
            <p:nvSpPr>
              <p:cNvPr id="17" name="Freeform 8">
                <a:extLst>
                  <a:ext uri="{FF2B5EF4-FFF2-40B4-BE49-F238E27FC236}">
                    <a16:creationId xmlns:a16="http://schemas.microsoft.com/office/drawing/2014/main" id="{171BDA6F-D5E8-6516-A872-60B08C02FDD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6" name="TextBox 13">
              <a:extLst>
                <a:ext uri="{FF2B5EF4-FFF2-40B4-BE49-F238E27FC236}">
                  <a16:creationId xmlns:a16="http://schemas.microsoft.com/office/drawing/2014/main" id="{0E050964-BCF1-06EA-A64E-5E25AF4AA64B}"/>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sp>
        <p:nvSpPr>
          <p:cNvPr id="21" name="Rectangle: Rounded Corners 20">
            <a:extLst>
              <a:ext uri="{FF2B5EF4-FFF2-40B4-BE49-F238E27FC236}">
                <a16:creationId xmlns:a16="http://schemas.microsoft.com/office/drawing/2014/main" id="{3D17ABFC-EE03-7733-37BA-EB84711A4E8D}"/>
              </a:ext>
            </a:extLst>
          </p:cNvPr>
          <p:cNvSpPr/>
          <p:nvPr/>
        </p:nvSpPr>
        <p:spPr>
          <a:xfrm>
            <a:off x="6993370" y="6038708"/>
            <a:ext cx="1572856" cy="323992"/>
          </a:xfrm>
          <a:prstGeom prst="round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9" name="Picture 8">
            <a:extLst>
              <a:ext uri="{FF2B5EF4-FFF2-40B4-BE49-F238E27FC236}">
                <a16:creationId xmlns:a16="http://schemas.microsoft.com/office/drawing/2014/main" id="{D15F3864-975C-1058-B665-AD6064F19013}"/>
              </a:ext>
            </a:extLst>
          </p:cNvPr>
          <p:cNvPicPr>
            <a:picLocks noChangeAspect="1"/>
          </p:cNvPicPr>
          <p:nvPr/>
        </p:nvPicPr>
        <p:blipFill>
          <a:blip r:embed="rId4"/>
          <a:stretch>
            <a:fillRect/>
          </a:stretch>
        </p:blipFill>
        <p:spPr>
          <a:xfrm>
            <a:off x="2459842" y="4610100"/>
            <a:ext cx="13542158" cy="4800600"/>
          </a:xfrm>
          <a:prstGeom prst="rect">
            <a:avLst/>
          </a:prstGeom>
        </p:spPr>
      </p:pic>
      <p:sp>
        <p:nvSpPr>
          <p:cNvPr id="10" name="TextBox 9">
            <a:extLst>
              <a:ext uri="{FF2B5EF4-FFF2-40B4-BE49-F238E27FC236}">
                <a16:creationId xmlns:a16="http://schemas.microsoft.com/office/drawing/2014/main" id="{C7FD8065-5E4B-7538-CF2C-050E708EDB2C}"/>
              </a:ext>
            </a:extLst>
          </p:cNvPr>
          <p:cNvSpPr txBox="1"/>
          <p:nvPr/>
        </p:nvSpPr>
        <p:spPr>
          <a:xfrm>
            <a:off x="1055594" y="3413539"/>
            <a:ext cx="15163800" cy="1077218"/>
          </a:xfrm>
          <a:prstGeom prst="rect">
            <a:avLst/>
          </a:prstGeom>
          <a:noFill/>
        </p:spPr>
        <p:txBody>
          <a:bodyPr wrap="square">
            <a:spAutoFit/>
          </a:bodyPr>
          <a:lstStyle/>
          <a:p>
            <a:pPr algn="just"/>
            <a:r>
              <a:rPr lang="en-US" altLang="zh-HK" sz="3200" dirty="0">
                <a:latin typeface="Nunito Sans" pitchFamily="2" charset="0"/>
              </a:rPr>
              <a:t>Manage all users for all schemas, and a matrix of all privileges for an entire server, or for specific catalogs (databases) from within a single window.</a:t>
            </a:r>
            <a:endParaRPr lang="zh-HK" altLang="en-US" sz="3200" dirty="0">
              <a:latin typeface="Nunito Sans" pitchFamily="2" charset="0"/>
            </a:endParaRPr>
          </a:p>
        </p:txBody>
      </p:sp>
      <p:grpSp>
        <p:nvGrpSpPr>
          <p:cNvPr id="19" name="Group 18">
            <a:extLst>
              <a:ext uri="{FF2B5EF4-FFF2-40B4-BE49-F238E27FC236}">
                <a16:creationId xmlns:a16="http://schemas.microsoft.com/office/drawing/2014/main" id="{041A95CB-4EBF-45DF-D148-52ED205BEDEE}"/>
              </a:ext>
            </a:extLst>
          </p:cNvPr>
          <p:cNvGrpSpPr/>
          <p:nvPr/>
        </p:nvGrpSpPr>
        <p:grpSpPr>
          <a:xfrm>
            <a:off x="10130218" y="221887"/>
            <a:ext cx="354105" cy="354105"/>
            <a:chOff x="0" y="0"/>
            <a:chExt cx="6350000" cy="6350000"/>
          </a:xfrm>
        </p:grpSpPr>
        <p:sp>
          <p:nvSpPr>
            <p:cNvPr id="20" name="Freeform 5">
              <a:extLst>
                <a:ext uri="{FF2B5EF4-FFF2-40B4-BE49-F238E27FC236}">
                  <a16:creationId xmlns:a16="http://schemas.microsoft.com/office/drawing/2014/main" id="{AE61F288-F6CA-E03C-6F04-BB74F89FCA3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22" name="Freeform 6">
            <a:extLst>
              <a:ext uri="{FF2B5EF4-FFF2-40B4-BE49-F238E27FC236}">
                <a16:creationId xmlns:a16="http://schemas.microsoft.com/office/drawing/2014/main" id="{D25B3713-A25D-F7F0-7633-F123C313CB11}"/>
              </a:ext>
            </a:extLst>
          </p:cNvPr>
          <p:cNvSpPr/>
          <p:nvPr/>
        </p:nvSpPr>
        <p:spPr>
          <a:xfrm>
            <a:off x="10188327" y="279996"/>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23" name="TextBox 33">
            <a:extLst>
              <a:ext uri="{FF2B5EF4-FFF2-40B4-BE49-F238E27FC236}">
                <a16:creationId xmlns:a16="http://schemas.microsoft.com/office/drawing/2014/main" id="{2187518E-B4FE-08B6-F6A7-637E522DD266}"/>
              </a:ext>
            </a:extLst>
          </p:cNvPr>
          <p:cNvSpPr txBox="1"/>
          <p:nvPr/>
        </p:nvSpPr>
        <p:spPr>
          <a:xfrm>
            <a:off x="10426215" y="321144"/>
            <a:ext cx="7400915" cy="267317"/>
          </a:xfrm>
          <a:prstGeom prst="rect">
            <a:avLst/>
          </a:prstGeom>
        </p:spPr>
        <p:txBody>
          <a:bodyPr wrap="square" lIns="0" tIns="0" rIns="0" bIns="0" rtlCol="0" anchor="t">
            <a:spAutoFit/>
          </a:bodyPr>
          <a:lstStyle/>
          <a:p>
            <a:pPr algn="r">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24" name="Slide Number Placeholder 17">
            <a:extLst>
              <a:ext uri="{FF2B5EF4-FFF2-40B4-BE49-F238E27FC236}">
                <a16:creationId xmlns:a16="http://schemas.microsoft.com/office/drawing/2014/main" id="{E063B92F-BB64-1289-E5D5-E21587E6478F}"/>
              </a:ext>
            </a:extLst>
          </p:cNvPr>
          <p:cNvSpPr txBox="1">
            <a:spLocks/>
          </p:cNvSpPr>
          <p:nvPr/>
        </p:nvSpPr>
        <p:spPr>
          <a:xfrm>
            <a:off x="15579230" y="629609"/>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200" smtClean="0">
                <a:solidFill>
                  <a:srgbClr val="E29C81"/>
                </a:solidFill>
                <a:latin typeface="Nunito Sans Semi-Bold" panose="02010600030101010101" charset="0"/>
              </a:rPr>
              <a:pPr/>
              <a:t>28</a:t>
            </a:fld>
            <a:endParaRPr lang="en-US" sz="2200" dirty="0">
              <a:solidFill>
                <a:srgbClr val="E29C81"/>
              </a:solidFill>
              <a:latin typeface="Nunito Sans Semi-Bold" panose="02010600030101010101" charset="0"/>
            </a:endParaRPr>
          </a:p>
        </p:txBody>
      </p:sp>
    </p:spTree>
    <p:extLst>
      <p:ext uri="{BB962C8B-B14F-4D97-AF65-F5344CB8AC3E}">
        <p14:creationId xmlns:p14="http://schemas.microsoft.com/office/powerpoint/2010/main" val="538463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2CB68032-C92D-44AA-BFAE-5B2C6DB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9" y="-45652"/>
            <a:ext cx="18288000" cy="76390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0" y="6413707"/>
            <a:ext cx="18288000" cy="4459615"/>
            <a:chOff x="0" y="0"/>
            <a:chExt cx="6622243" cy="1614865"/>
          </a:xfrm>
        </p:grpSpPr>
        <p:sp>
          <p:nvSpPr>
            <p:cNvPr id="5" name="Freeform 5"/>
            <p:cNvSpPr/>
            <p:nvPr/>
          </p:nvSpPr>
          <p:spPr>
            <a:xfrm>
              <a:off x="0" y="0"/>
              <a:ext cx="6622244" cy="1614866"/>
            </a:xfrm>
            <a:custGeom>
              <a:avLst/>
              <a:gdLst/>
              <a:ahLst/>
              <a:cxnLst/>
              <a:rect l="l" t="t" r="r" b="b"/>
              <a:pathLst>
                <a:path w="6622244" h="1614866">
                  <a:moveTo>
                    <a:pt x="6497783" y="1614865"/>
                  </a:moveTo>
                  <a:lnTo>
                    <a:pt x="124460" y="1614865"/>
                  </a:lnTo>
                  <a:cubicBezTo>
                    <a:pt x="55880" y="1614865"/>
                    <a:pt x="0" y="1558985"/>
                    <a:pt x="0" y="1490405"/>
                  </a:cubicBezTo>
                  <a:lnTo>
                    <a:pt x="0" y="124460"/>
                  </a:lnTo>
                  <a:cubicBezTo>
                    <a:pt x="0" y="55880"/>
                    <a:pt x="55880" y="0"/>
                    <a:pt x="124460" y="0"/>
                  </a:cubicBezTo>
                  <a:lnTo>
                    <a:pt x="6497784" y="0"/>
                  </a:lnTo>
                  <a:cubicBezTo>
                    <a:pt x="6566364" y="0"/>
                    <a:pt x="6622244" y="55880"/>
                    <a:pt x="6622244" y="124460"/>
                  </a:cubicBezTo>
                  <a:lnTo>
                    <a:pt x="6622244" y="1490406"/>
                  </a:lnTo>
                  <a:cubicBezTo>
                    <a:pt x="6622244" y="1558985"/>
                    <a:pt x="6566364" y="1614866"/>
                    <a:pt x="6497784" y="1614866"/>
                  </a:cubicBezTo>
                  <a:close/>
                </a:path>
              </a:pathLst>
            </a:custGeom>
            <a:solidFill>
              <a:srgbClr val="C15841"/>
            </a:solidFill>
          </p:spPr>
        </p:sp>
      </p:grpSp>
      <p:grpSp>
        <p:nvGrpSpPr>
          <p:cNvPr id="6" name="Group 6"/>
          <p:cNvGrpSpPr/>
          <p:nvPr/>
        </p:nvGrpSpPr>
        <p:grpSpPr>
          <a:xfrm>
            <a:off x="1028700" y="9356103"/>
            <a:ext cx="354105" cy="354105"/>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F4F0"/>
            </a:solidFill>
          </p:spPr>
        </p:sp>
      </p:grpSp>
      <p:sp>
        <p:nvSpPr>
          <p:cNvPr id="8" name="Freeform 8"/>
          <p:cNvSpPr/>
          <p:nvPr/>
        </p:nvSpPr>
        <p:spPr>
          <a:xfrm>
            <a:off x="1086809" y="941421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992841" y="4644671"/>
            <a:ext cx="16230600" cy="3851630"/>
            <a:chOff x="0" y="0"/>
            <a:chExt cx="7067778" cy="1998192"/>
          </a:xfrm>
        </p:grpSpPr>
        <p:sp>
          <p:nvSpPr>
            <p:cNvPr id="10" name="Freeform 10"/>
            <p:cNvSpPr/>
            <p:nvPr/>
          </p:nvSpPr>
          <p:spPr>
            <a:xfrm>
              <a:off x="0" y="0"/>
              <a:ext cx="7067779" cy="1998192"/>
            </a:xfrm>
            <a:custGeom>
              <a:avLst/>
              <a:gdLst/>
              <a:ahLst/>
              <a:cxnLst/>
              <a:rect l="l" t="t" r="r" b="b"/>
              <a:pathLst>
                <a:path w="7067779" h="1998192">
                  <a:moveTo>
                    <a:pt x="6943318" y="1998192"/>
                  </a:moveTo>
                  <a:lnTo>
                    <a:pt x="124460" y="1998192"/>
                  </a:lnTo>
                  <a:cubicBezTo>
                    <a:pt x="55880" y="1998192"/>
                    <a:pt x="0" y="1942312"/>
                    <a:pt x="0" y="1873732"/>
                  </a:cubicBezTo>
                  <a:lnTo>
                    <a:pt x="0" y="124460"/>
                  </a:lnTo>
                  <a:cubicBezTo>
                    <a:pt x="0" y="55880"/>
                    <a:pt x="55880" y="0"/>
                    <a:pt x="124460" y="0"/>
                  </a:cubicBezTo>
                  <a:lnTo>
                    <a:pt x="6943318" y="0"/>
                  </a:lnTo>
                  <a:cubicBezTo>
                    <a:pt x="7011898" y="0"/>
                    <a:pt x="7067779" y="55880"/>
                    <a:pt x="7067779" y="124460"/>
                  </a:cubicBezTo>
                  <a:lnTo>
                    <a:pt x="7067779" y="1873732"/>
                  </a:lnTo>
                  <a:cubicBezTo>
                    <a:pt x="7067779" y="1942312"/>
                    <a:pt x="7011898" y="1998192"/>
                    <a:pt x="6943318" y="1998192"/>
                  </a:cubicBezTo>
                  <a:close/>
                </a:path>
              </a:pathLst>
            </a:custGeom>
            <a:solidFill>
              <a:srgbClr val="F8F4F0"/>
            </a:solidFill>
          </p:spPr>
        </p:sp>
      </p:grpSp>
      <p:sp>
        <p:nvSpPr>
          <p:cNvPr id="11" name="TextBox 11"/>
          <p:cNvSpPr txBox="1"/>
          <p:nvPr/>
        </p:nvSpPr>
        <p:spPr>
          <a:xfrm>
            <a:off x="1514485" y="9458579"/>
            <a:ext cx="7629515" cy="267317"/>
          </a:xfrm>
          <a:prstGeom prst="rect">
            <a:avLst/>
          </a:prstGeom>
        </p:spPr>
        <p:txBody>
          <a:bodyPr wrap="square" lIns="0" tIns="0" rIns="0" bIns="0" rtlCol="0" anchor="t">
            <a:spAutoFit/>
          </a:bodyPr>
          <a:lstStyle/>
          <a:p>
            <a:pPr algn="l">
              <a:lnSpc>
                <a:spcPts val="1891"/>
              </a:lnSpc>
            </a:pPr>
            <a:r>
              <a:rPr lang="en-US" sz="2199" spc="-65" dirty="0">
                <a:solidFill>
                  <a:srgbClr val="F8F4F0"/>
                </a:solidFill>
                <a:latin typeface="Nunito Sans Semi-Bold"/>
                <a:ea typeface="Nunito Sans Semi-Bold"/>
                <a:cs typeface="Nunito Sans Semi-Bold"/>
                <a:sym typeface="Nunito Sans Semi-Bold"/>
              </a:rPr>
              <a:t>HKIIT - </a:t>
            </a:r>
            <a:r>
              <a:rPr lang="en-US" sz="2199" spc="-65" dirty="0" err="1">
                <a:solidFill>
                  <a:srgbClr val="F8F4F0"/>
                </a:solidFill>
                <a:latin typeface="Nunito Sans Semi-Bold"/>
                <a:ea typeface="Nunito Sans Semi-Bold"/>
                <a:cs typeface="Nunito Sans Semi-Bold"/>
                <a:sym typeface="Nunito Sans Semi-Bold"/>
              </a:rPr>
              <a:t>Navicat</a:t>
            </a:r>
            <a:r>
              <a:rPr lang="en-US" sz="2199" spc="-65" dirty="0">
                <a:solidFill>
                  <a:srgbClr val="F8F4F0"/>
                </a:solidFill>
                <a:latin typeface="Nunito Sans Semi-Bold"/>
                <a:ea typeface="Nunito Sans Semi-Bold"/>
                <a:cs typeface="Nunito Sans Semi-Bold"/>
                <a:sym typeface="Nunito Sans Semi-Bold"/>
              </a:rPr>
              <a:t> Certified Database Administrator - Associate</a:t>
            </a:r>
          </a:p>
        </p:txBody>
      </p:sp>
      <p:sp>
        <p:nvSpPr>
          <p:cNvPr id="13" name="TextBox 13"/>
          <p:cNvSpPr txBox="1"/>
          <p:nvPr/>
        </p:nvSpPr>
        <p:spPr>
          <a:xfrm>
            <a:off x="1935446" y="6628965"/>
            <a:ext cx="14417109" cy="1723549"/>
          </a:xfrm>
          <a:prstGeom prst="rect">
            <a:avLst/>
          </a:prstGeom>
        </p:spPr>
        <p:txBody>
          <a:bodyPr lIns="0" tIns="0" rIns="0" bIns="0" rtlCol="0" anchor="t">
            <a:spAutoFit/>
          </a:bodyPr>
          <a:lstStyle/>
          <a:p>
            <a:pPr algn="just"/>
            <a:r>
              <a:rPr lang="en-US" sz="2800" dirty="0">
                <a:solidFill>
                  <a:srgbClr val="161C29"/>
                </a:solidFill>
                <a:latin typeface="Nunito Sans"/>
                <a:ea typeface="Nunito Sans"/>
                <a:cs typeface="Nunito Sans"/>
                <a:sym typeface="Nunito Sans"/>
              </a:rPr>
              <a:t>We have explored various aspects of MySQL user management using </a:t>
            </a:r>
            <a:r>
              <a:rPr lang="en-US" sz="2800" dirty="0" err="1">
                <a:solidFill>
                  <a:srgbClr val="161C29"/>
                </a:solidFill>
                <a:latin typeface="Nunito Sans"/>
                <a:ea typeface="Nunito Sans"/>
                <a:cs typeface="Nunito Sans"/>
                <a:sym typeface="Nunito Sans"/>
              </a:rPr>
              <a:t>Navicat</a:t>
            </a:r>
            <a:r>
              <a:rPr lang="en-US" sz="2800" dirty="0">
                <a:solidFill>
                  <a:srgbClr val="161C29"/>
                </a:solidFill>
                <a:latin typeface="Nunito Sans"/>
                <a:ea typeface="Nunito Sans"/>
                <a:cs typeface="Nunito Sans"/>
                <a:sym typeface="Nunito Sans"/>
              </a:rPr>
              <a:t>, focusing on how to create, modify, and delete user accounts through its visual tools. We now know how to secure the MySQL root account, assign privileges following the principle of least privilege (</a:t>
            </a:r>
            <a:r>
              <a:rPr lang="en-US" sz="2800" dirty="0" err="1">
                <a:solidFill>
                  <a:srgbClr val="161C29"/>
                </a:solidFill>
                <a:latin typeface="Nunito Sans"/>
                <a:ea typeface="Nunito Sans"/>
                <a:cs typeface="Nunito Sans"/>
                <a:sym typeface="Nunito Sans"/>
              </a:rPr>
              <a:t>PoLP</a:t>
            </a:r>
            <a:r>
              <a:rPr lang="en-US" sz="2800" dirty="0">
                <a:solidFill>
                  <a:srgbClr val="161C29"/>
                </a:solidFill>
                <a:latin typeface="Nunito Sans"/>
                <a:ea typeface="Nunito Sans"/>
                <a:cs typeface="Nunito Sans"/>
                <a:sym typeface="Nunito Sans"/>
              </a:rPr>
              <a:t>), and manage user permissions to ensure a secure database environment.</a:t>
            </a:r>
          </a:p>
        </p:txBody>
      </p:sp>
      <p:grpSp>
        <p:nvGrpSpPr>
          <p:cNvPr id="14" name="Group 14"/>
          <p:cNvGrpSpPr/>
          <p:nvPr/>
        </p:nvGrpSpPr>
        <p:grpSpPr>
          <a:xfrm>
            <a:off x="1935446" y="4874117"/>
            <a:ext cx="2016685" cy="462711"/>
            <a:chOff x="0" y="0"/>
            <a:chExt cx="3542195" cy="812726"/>
          </a:xfrm>
        </p:grpSpPr>
        <p:sp>
          <p:nvSpPr>
            <p:cNvPr id="15" name="Freeform 15"/>
            <p:cNvSpPr/>
            <p:nvPr/>
          </p:nvSpPr>
          <p:spPr>
            <a:xfrm>
              <a:off x="0" y="0"/>
              <a:ext cx="3542195" cy="812726"/>
            </a:xfrm>
            <a:custGeom>
              <a:avLst/>
              <a:gdLst/>
              <a:ahLst/>
              <a:cxnLst/>
              <a:rect l="l" t="t" r="r" b="b"/>
              <a:pathLst>
                <a:path w="3542195" h="812726">
                  <a:moveTo>
                    <a:pt x="3417735" y="812726"/>
                  </a:moveTo>
                  <a:lnTo>
                    <a:pt x="124460" y="812726"/>
                  </a:lnTo>
                  <a:cubicBezTo>
                    <a:pt x="55880" y="812726"/>
                    <a:pt x="0" y="756846"/>
                    <a:pt x="0" y="688266"/>
                  </a:cubicBezTo>
                  <a:lnTo>
                    <a:pt x="0" y="124460"/>
                  </a:lnTo>
                  <a:cubicBezTo>
                    <a:pt x="0" y="55880"/>
                    <a:pt x="55880" y="0"/>
                    <a:pt x="124460" y="0"/>
                  </a:cubicBezTo>
                  <a:lnTo>
                    <a:pt x="3417736" y="0"/>
                  </a:lnTo>
                  <a:cubicBezTo>
                    <a:pt x="3486315" y="0"/>
                    <a:pt x="3542195" y="55880"/>
                    <a:pt x="3542195" y="124460"/>
                  </a:cubicBezTo>
                  <a:lnTo>
                    <a:pt x="3542195" y="688266"/>
                  </a:lnTo>
                  <a:cubicBezTo>
                    <a:pt x="3542195" y="756846"/>
                    <a:pt x="3486315" y="812726"/>
                    <a:pt x="3417736" y="812726"/>
                  </a:cubicBezTo>
                  <a:close/>
                </a:path>
              </a:pathLst>
            </a:custGeom>
            <a:solidFill>
              <a:srgbClr val="C15841"/>
            </a:solidFill>
          </p:spPr>
        </p:sp>
      </p:grpSp>
      <p:sp>
        <p:nvSpPr>
          <p:cNvPr id="16" name="TextBox 16"/>
          <p:cNvSpPr txBox="1"/>
          <p:nvPr/>
        </p:nvSpPr>
        <p:spPr>
          <a:xfrm>
            <a:off x="1935446" y="5529780"/>
            <a:ext cx="14417109" cy="80272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Managing Users and Permissions</a:t>
            </a:r>
          </a:p>
        </p:txBody>
      </p:sp>
      <p:sp>
        <p:nvSpPr>
          <p:cNvPr id="17" name="TextBox 17"/>
          <p:cNvSpPr txBox="1"/>
          <p:nvPr/>
        </p:nvSpPr>
        <p:spPr>
          <a:xfrm>
            <a:off x="1935446" y="4951167"/>
            <a:ext cx="2016685" cy="300082"/>
          </a:xfrm>
          <a:prstGeom prst="rect">
            <a:avLst/>
          </a:prstGeom>
        </p:spPr>
        <p:txBody>
          <a:bodyPr lIns="0" tIns="0" rIns="0" bIns="0" rtlCol="0" anchor="t">
            <a:spAutoFit/>
          </a:bodyPr>
          <a:lstStyle/>
          <a:p>
            <a:pPr algn="ctr">
              <a:lnSpc>
                <a:spcPts val="2430"/>
              </a:lnSpc>
            </a:pPr>
            <a:r>
              <a:rPr lang="en-US" sz="1800" spc="179" dirty="0" err="1">
                <a:solidFill>
                  <a:srgbClr val="FFF9F4"/>
                </a:solidFill>
                <a:latin typeface="Nunito Sans"/>
                <a:ea typeface="Nunito Sans"/>
                <a:cs typeface="Nunito Sans"/>
                <a:sym typeface="Nunito Sans"/>
              </a:rPr>
              <a:t>Navicat</a:t>
            </a:r>
            <a:endParaRPr lang="en-US" sz="1800" spc="179" dirty="0">
              <a:solidFill>
                <a:srgbClr val="FFF9F4"/>
              </a:solidFill>
              <a:latin typeface="Nunito Sans"/>
              <a:ea typeface="Nunito Sans"/>
              <a:cs typeface="Nunito Sans"/>
              <a:sym typeface="Nunito Sans"/>
            </a:endParaRPr>
          </a:p>
        </p:txBody>
      </p:sp>
      <p:sp>
        <p:nvSpPr>
          <p:cNvPr id="2" name="Slide Number Placeholder 17">
            <a:extLst>
              <a:ext uri="{FF2B5EF4-FFF2-40B4-BE49-F238E27FC236}">
                <a16:creationId xmlns:a16="http://schemas.microsoft.com/office/drawing/2014/main" id="{FD6D45B9-9A0B-4405-09BD-1E8D125992BC}"/>
              </a:ext>
            </a:extLst>
          </p:cNvPr>
          <p:cNvSpPr>
            <a:spLocks noGrp="1"/>
          </p:cNvSpPr>
          <p:nvPr>
            <p:ph type="sldNum" sz="quarter" idx="12"/>
          </p:nvPr>
        </p:nvSpPr>
        <p:spPr>
          <a:xfrm>
            <a:off x="15125700" y="9658134"/>
            <a:ext cx="2133600" cy="365125"/>
          </a:xfrm>
        </p:spPr>
        <p:txBody>
          <a:bodyPr/>
          <a:lstStyle/>
          <a:p>
            <a:fld id="{B6F15528-21DE-4FAA-801E-634DDDAF4B2B}" type="slidenum">
              <a:rPr lang="en-US" sz="2200" smtClean="0">
                <a:solidFill>
                  <a:schemeClr val="bg1"/>
                </a:solidFill>
                <a:latin typeface="Nunito Sans Semi-Bold" panose="02010600030101010101" charset="0"/>
              </a:rPr>
              <a:pPr/>
              <a:t>29</a:t>
            </a:fld>
            <a:endParaRPr lang="en-US" sz="2200" dirty="0">
              <a:solidFill>
                <a:schemeClr val="bg1"/>
              </a:solidFill>
              <a:latin typeface="Nunito Sans Semi-Bold" panose="02010600030101010101" charset="0"/>
            </a:endParaRPr>
          </a:p>
        </p:txBody>
      </p:sp>
    </p:spTree>
    <p:extLst>
      <p:ext uri="{BB962C8B-B14F-4D97-AF65-F5344CB8AC3E}">
        <p14:creationId xmlns:p14="http://schemas.microsoft.com/office/powerpoint/2010/main" val="386020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2">
            <a:extLst>
              <a:ext uri="{FF2B5EF4-FFF2-40B4-BE49-F238E27FC236}">
                <a16:creationId xmlns:a16="http://schemas.microsoft.com/office/drawing/2014/main" id="{A558891E-5FDC-E55B-A247-6306E26A7851}"/>
              </a:ext>
            </a:extLst>
          </p:cNvPr>
          <p:cNvGrpSpPr/>
          <p:nvPr/>
        </p:nvGrpSpPr>
        <p:grpSpPr>
          <a:xfrm>
            <a:off x="0" y="9754238"/>
            <a:ext cx="18288000" cy="1687472"/>
            <a:chOff x="0" y="0"/>
            <a:chExt cx="6622243" cy="672550"/>
          </a:xfrm>
        </p:grpSpPr>
        <p:sp>
          <p:nvSpPr>
            <p:cNvPr id="45" name="Freeform 3">
              <a:extLst>
                <a:ext uri="{FF2B5EF4-FFF2-40B4-BE49-F238E27FC236}">
                  <a16:creationId xmlns:a16="http://schemas.microsoft.com/office/drawing/2014/main" id="{6F0CC870-538D-6465-649E-F6CC09FC799C}"/>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grpSp>
        <p:nvGrpSpPr>
          <p:cNvPr id="4" name="Group 4"/>
          <p:cNvGrpSpPr/>
          <p:nvPr/>
        </p:nvGrpSpPr>
        <p:grpSpPr>
          <a:xfrm>
            <a:off x="999645" y="978129"/>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57754" y="1036238"/>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485430" y="1077959"/>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
        <p:nvSpPr>
          <p:cNvPr id="35" name="TextBox 35"/>
          <p:cNvSpPr txBox="1"/>
          <p:nvPr/>
        </p:nvSpPr>
        <p:spPr>
          <a:xfrm>
            <a:off x="1057754" y="2019300"/>
            <a:ext cx="16172491"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Learning Outline</a:t>
            </a:r>
          </a:p>
        </p:txBody>
      </p:sp>
      <p:sp>
        <p:nvSpPr>
          <p:cNvPr id="41" name="TextBox 40">
            <a:extLst>
              <a:ext uri="{FF2B5EF4-FFF2-40B4-BE49-F238E27FC236}">
                <a16:creationId xmlns:a16="http://schemas.microsoft.com/office/drawing/2014/main" id="{D6E80284-ED27-4016-D86C-E542ED752454}"/>
              </a:ext>
            </a:extLst>
          </p:cNvPr>
          <p:cNvSpPr txBox="1"/>
          <p:nvPr/>
        </p:nvSpPr>
        <p:spPr>
          <a:xfrm>
            <a:off x="1290562" y="3281452"/>
            <a:ext cx="13333798" cy="4462760"/>
          </a:xfrm>
          <a:prstGeom prst="rect">
            <a:avLst/>
          </a:prstGeom>
          <a:noFill/>
        </p:spPr>
        <p:txBody>
          <a:bodyPr wrap="square">
            <a:spAutoFit/>
          </a:bodyPr>
          <a:lstStyle/>
          <a:p>
            <a:pPr marL="514350" indent="-514350">
              <a:lnSpc>
                <a:spcPct val="150000"/>
              </a:lnSpc>
              <a:buFont typeface="+mj-lt"/>
              <a:buAutoNum type="arabicPeriod"/>
            </a:pPr>
            <a:r>
              <a:rPr lang="en-US" altLang="zh-HK" sz="3200" dirty="0">
                <a:latin typeface="Nunito Sans Semi-Bold" panose="02010600030101010101" charset="0"/>
              </a:rPr>
              <a:t>User accounts and user roles in MySQL</a:t>
            </a:r>
          </a:p>
          <a:p>
            <a:pPr marL="514350" indent="-514350">
              <a:lnSpc>
                <a:spcPct val="150000"/>
              </a:lnSpc>
              <a:buFont typeface="+mj-lt"/>
              <a:buAutoNum type="arabicPeriod"/>
            </a:pPr>
            <a:r>
              <a:rPr lang="en-US" altLang="zh-HK" sz="3200" dirty="0">
                <a:latin typeface="Nunito Sans Semi-Bold" panose="02010600030101010101" charset="0"/>
              </a:rPr>
              <a:t>User Privileges in MySQL</a:t>
            </a:r>
          </a:p>
          <a:p>
            <a:pPr marL="514350" indent="-514350">
              <a:lnSpc>
                <a:spcPct val="150000"/>
              </a:lnSpc>
              <a:buFont typeface="+mj-lt"/>
              <a:buAutoNum type="arabicPeriod"/>
            </a:pPr>
            <a:r>
              <a:rPr lang="en-US" altLang="zh-HK" sz="3200" dirty="0">
                <a:latin typeface="Nunito Sans Semi-Bold" panose="02010600030101010101" charset="0"/>
              </a:rPr>
              <a:t>Access Control In MySQL</a:t>
            </a:r>
          </a:p>
          <a:p>
            <a:pPr marL="514350" indent="-514350">
              <a:lnSpc>
                <a:spcPct val="150000"/>
              </a:lnSpc>
              <a:buFont typeface="+mj-lt"/>
              <a:buAutoNum type="arabicPeriod"/>
            </a:pPr>
            <a:r>
              <a:rPr lang="en-US" altLang="zh-HK" sz="3200" dirty="0">
                <a:latin typeface="Nunito Sans Semi-Bold" panose="02010600030101010101" charset="0"/>
              </a:rPr>
              <a:t>User management and Privilege assignment in </a:t>
            </a:r>
            <a:r>
              <a:rPr lang="en-US" altLang="zh-HK" sz="3200" dirty="0" err="1">
                <a:latin typeface="Nunito Sans Semi-Bold" panose="02010600030101010101" charset="0"/>
              </a:rPr>
              <a:t>Navicat</a:t>
            </a:r>
            <a:r>
              <a:rPr lang="en-US" altLang="zh-HK" sz="3200" dirty="0">
                <a:latin typeface="Nunito Sans Semi-Bold" panose="02010600030101010101" charset="0"/>
              </a:rPr>
              <a:t>.</a:t>
            </a:r>
          </a:p>
          <a:p>
            <a:pPr marL="514350" indent="-514350">
              <a:lnSpc>
                <a:spcPct val="150000"/>
              </a:lnSpc>
              <a:buFont typeface="+mj-lt"/>
              <a:buAutoNum type="arabicPeriod"/>
            </a:pPr>
            <a:r>
              <a:rPr lang="en-US" altLang="zh-HK" sz="3200" dirty="0">
                <a:latin typeface="Nunito Sans Semi-Bold" panose="02010600030101010101" charset="0"/>
              </a:rPr>
              <a:t>Principle of Least Privilege (</a:t>
            </a:r>
            <a:r>
              <a:rPr lang="en-US" altLang="zh-HK" sz="3200" dirty="0" err="1">
                <a:latin typeface="Nunito Sans Semi-Bold" panose="02010600030101010101" charset="0"/>
              </a:rPr>
              <a:t>PoLP</a:t>
            </a:r>
            <a:r>
              <a:rPr lang="en-US" altLang="zh-HK" sz="3200" dirty="0">
                <a:latin typeface="Nunito Sans Semi-Bold" panose="02010600030101010101" charset="0"/>
              </a:rPr>
              <a:t>)</a:t>
            </a:r>
          </a:p>
          <a:p>
            <a:pPr marL="514350" indent="-514350">
              <a:lnSpc>
                <a:spcPct val="150000"/>
              </a:lnSpc>
              <a:buFont typeface="+mj-lt"/>
              <a:buAutoNum type="arabicPeriod"/>
            </a:pPr>
            <a:endParaRPr lang="en-US" altLang="zh-HK" sz="3200" dirty="0">
              <a:latin typeface="Nunito Sans Semi-Bold" panose="02010600030101010101" charset="0"/>
            </a:endParaRPr>
          </a:p>
        </p:txBody>
      </p:sp>
      <p:sp>
        <p:nvSpPr>
          <p:cNvPr id="2" name="Slide Number Placeholder 7">
            <a:extLst>
              <a:ext uri="{FF2B5EF4-FFF2-40B4-BE49-F238E27FC236}">
                <a16:creationId xmlns:a16="http://schemas.microsoft.com/office/drawing/2014/main" id="{1CA5C63A-449E-C9F6-D810-EEF399B19585}"/>
              </a:ext>
            </a:extLst>
          </p:cNvPr>
          <p:cNvSpPr>
            <a:spLocks noGrp="1"/>
          </p:cNvSpPr>
          <p:nvPr>
            <p:ph type="sldNum" sz="quarter" idx="12"/>
          </p:nvPr>
        </p:nvSpPr>
        <p:spPr>
          <a:xfrm>
            <a:off x="15468600" y="622425"/>
            <a:ext cx="2133600" cy="365125"/>
          </a:xfrm>
        </p:spPr>
        <p:txBody>
          <a:bodyPr/>
          <a:lstStyle/>
          <a:p>
            <a:fld id="{B6F15528-21DE-4FAA-801E-634DDDAF4B2B}" type="slidenum">
              <a:rPr lang="en-US" sz="2000" smtClean="0"/>
              <a:pPr/>
              <a:t>3</a:t>
            </a:fld>
            <a:endParaRPr lang="en-US" sz="2000" dirty="0"/>
          </a:p>
        </p:txBody>
      </p:sp>
    </p:spTree>
    <p:extLst>
      <p:ext uri="{BB962C8B-B14F-4D97-AF65-F5344CB8AC3E}">
        <p14:creationId xmlns:p14="http://schemas.microsoft.com/office/powerpoint/2010/main" val="369848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46D"/>
        </a:solidFill>
        <a:effectLst/>
      </p:bgPr>
    </p:bg>
    <p:spTree>
      <p:nvGrpSpPr>
        <p:cNvPr id="1" name=""/>
        <p:cNvGrpSpPr/>
        <p:nvPr/>
      </p:nvGrpSpPr>
      <p:grpSpPr>
        <a:xfrm>
          <a:off x="0" y="0"/>
          <a:ext cx="0" cy="0"/>
          <a:chOff x="0" y="0"/>
          <a:chExt cx="0" cy="0"/>
        </a:xfrm>
      </p:grpSpPr>
      <p:grpSp>
        <p:nvGrpSpPr>
          <p:cNvPr id="2" name="Group 2"/>
          <p:cNvGrpSpPr/>
          <p:nvPr/>
        </p:nvGrpSpPr>
        <p:grpSpPr>
          <a:xfrm>
            <a:off x="0" y="-282272"/>
            <a:ext cx="18288000" cy="6727046"/>
            <a:chOff x="0" y="0"/>
            <a:chExt cx="6622243" cy="2435922"/>
          </a:xfrm>
        </p:grpSpPr>
        <p:sp>
          <p:nvSpPr>
            <p:cNvPr id="3" name="Freeform 3"/>
            <p:cNvSpPr/>
            <p:nvPr/>
          </p:nvSpPr>
          <p:spPr>
            <a:xfrm>
              <a:off x="0" y="0"/>
              <a:ext cx="6622244" cy="2435922"/>
            </a:xfrm>
            <a:custGeom>
              <a:avLst/>
              <a:gdLst/>
              <a:ahLst/>
              <a:cxnLst/>
              <a:rect l="l" t="t" r="r" b="b"/>
              <a:pathLst>
                <a:path w="6622244" h="2435922">
                  <a:moveTo>
                    <a:pt x="6497783" y="2435922"/>
                  </a:moveTo>
                  <a:lnTo>
                    <a:pt x="124460" y="2435922"/>
                  </a:lnTo>
                  <a:cubicBezTo>
                    <a:pt x="55880" y="2435922"/>
                    <a:pt x="0" y="2380042"/>
                    <a:pt x="0" y="2311462"/>
                  </a:cubicBezTo>
                  <a:lnTo>
                    <a:pt x="0" y="124460"/>
                  </a:lnTo>
                  <a:cubicBezTo>
                    <a:pt x="0" y="55880"/>
                    <a:pt x="55880" y="0"/>
                    <a:pt x="124460" y="0"/>
                  </a:cubicBezTo>
                  <a:lnTo>
                    <a:pt x="6497784" y="0"/>
                  </a:lnTo>
                  <a:cubicBezTo>
                    <a:pt x="6566364" y="0"/>
                    <a:pt x="6622244" y="55880"/>
                    <a:pt x="6622244" y="124460"/>
                  </a:cubicBezTo>
                  <a:lnTo>
                    <a:pt x="6622244" y="2311462"/>
                  </a:lnTo>
                  <a:cubicBezTo>
                    <a:pt x="6622244" y="2380042"/>
                    <a:pt x="6566364" y="2435922"/>
                    <a:pt x="6497784" y="2435922"/>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5086350" y="1497105"/>
            <a:ext cx="12172950" cy="8030120"/>
            <a:chOff x="0" y="0"/>
            <a:chExt cx="5300834" cy="3496796"/>
          </a:xfrm>
        </p:grpSpPr>
        <p:sp>
          <p:nvSpPr>
            <p:cNvPr id="8" name="Freeform 8"/>
            <p:cNvSpPr/>
            <p:nvPr/>
          </p:nvSpPr>
          <p:spPr>
            <a:xfrm>
              <a:off x="0" y="0"/>
              <a:ext cx="5300834" cy="3496797"/>
            </a:xfrm>
            <a:custGeom>
              <a:avLst/>
              <a:gdLst/>
              <a:ahLst/>
              <a:cxnLst/>
              <a:rect l="l" t="t" r="r" b="b"/>
              <a:pathLst>
                <a:path w="5300834" h="3496797">
                  <a:moveTo>
                    <a:pt x="5176374" y="3496796"/>
                  </a:moveTo>
                  <a:lnTo>
                    <a:pt x="124460" y="3496796"/>
                  </a:lnTo>
                  <a:cubicBezTo>
                    <a:pt x="55880" y="3496796"/>
                    <a:pt x="0" y="3440916"/>
                    <a:pt x="0" y="3372336"/>
                  </a:cubicBezTo>
                  <a:lnTo>
                    <a:pt x="0" y="124460"/>
                  </a:lnTo>
                  <a:cubicBezTo>
                    <a:pt x="0" y="55880"/>
                    <a:pt x="55880" y="0"/>
                    <a:pt x="124460" y="0"/>
                  </a:cubicBezTo>
                  <a:lnTo>
                    <a:pt x="5176374" y="0"/>
                  </a:lnTo>
                  <a:cubicBezTo>
                    <a:pt x="5244953" y="0"/>
                    <a:pt x="5300834" y="55880"/>
                    <a:pt x="5300834" y="124460"/>
                  </a:cubicBezTo>
                  <a:lnTo>
                    <a:pt x="5300834" y="3372336"/>
                  </a:lnTo>
                  <a:cubicBezTo>
                    <a:pt x="5300834" y="3440916"/>
                    <a:pt x="5244953" y="3496797"/>
                    <a:pt x="5176374" y="3496797"/>
                  </a:cubicBezTo>
                  <a:close/>
                </a:path>
              </a:pathLst>
            </a:custGeom>
            <a:solidFill>
              <a:srgbClr val="F8F4F0"/>
            </a:solidFill>
          </p:spPr>
        </p:sp>
      </p:grpSp>
      <p:sp>
        <p:nvSpPr>
          <p:cNvPr id="9" name="TextBox 9"/>
          <p:cNvSpPr txBox="1"/>
          <p:nvPr/>
        </p:nvSpPr>
        <p:spPr>
          <a:xfrm>
            <a:off x="1514485" y="671330"/>
            <a:ext cx="73247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grpSp>
        <p:nvGrpSpPr>
          <p:cNvPr id="11" name="Group 11"/>
          <p:cNvGrpSpPr/>
          <p:nvPr/>
        </p:nvGrpSpPr>
        <p:grpSpPr>
          <a:xfrm>
            <a:off x="1028700" y="1497105"/>
            <a:ext cx="8115300" cy="8030120"/>
            <a:chOff x="0" y="0"/>
            <a:chExt cx="10820400" cy="10706826"/>
          </a:xfrm>
        </p:grpSpPr>
        <p:pic>
          <p:nvPicPr>
            <p:cNvPr id="12" name="Picture 12"/>
            <p:cNvPicPr>
              <a:picLocks noChangeAspect="1"/>
            </p:cNvPicPr>
            <p:nvPr/>
          </p:nvPicPr>
          <p:blipFill>
            <a:blip r:embed="rId4">
              <a:extLst>
                <a:ext uri="{28A0092B-C50C-407E-A947-70E740481C1C}">
                  <a14:useLocalDpi xmlns:a14="http://schemas.microsoft.com/office/drawing/2010/main" val="0"/>
                </a:ext>
              </a:extLst>
            </a:blip>
            <a:srcRect l="7891" r="7891"/>
            <a:stretch/>
          </p:blipFill>
          <p:spPr>
            <a:xfrm>
              <a:off x="0" y="0"/>
              <a:ext cx="10820400" cy="10706826"/>
            </a:xfrm>
            <a:prstGeom prst="rect">
              <a:avLst/>
            </a:prstGeom>
          </p:spPr>
        </p:pic>
      </p:grpSp>
      <p:grpSp>
        <p:nvGrpSpPr>
          <p:cNvPr id="13" name="Group 13"/>
          <p:cNvGrpSpPr/>
          <p:nvPr/>
        </p:nvGrpSpPr>
        <p:grpSpPr>
          <a:xfrm>
            <a:off x="10036850" y="2293034"/>
            <a:ext cx="2810622" cy="462711"/>
            <a:chOff x="0" y="0"/>
            <a:chExt cx="4936702" cy="812726"/>
          </a:xfrm>
        </p:grpSpPr>
        <p:sp>
          <p:nvSpPr>
            <p:cNvPr id="14" name="Freeform 14"/>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solidFill>
              <a:srgbClr val="DF8665"/>
            </a:solidFill>
          </p:spPr>
        </p:sp>
      </p:grpSp>
      <p:sp>
        <p:nvSpPr>
          <p:cNvPr id="15" name="TextBox 15"/>
          <p:cNvSpPr txBox="1"/>
          <p:nvPr/>
        </p:nvSpPr>
        <p:spPr>
          <a:xfrm>
            <a:off x="10036850" y="2948698"/>
            <a:ext cx="6803350" cy="1572162"/>
          </a:xfrm>
          <a:prstGeom prst="rect">
            <a:avLst/>
          </a:prstGeom>
        </p:spPr>
        <p:txBody>
          <a:bodyPr wrap="square"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Managing the users of a database </a:t>
            </a:r>
          </a:p>
        </p:txBody>
      </p:sp>
      <p:sp>
        <p:nvSpPr>
          <p:cNvPr id="16" name="TextBox 16"/>
          <p:cNvSpPr txBox="1"/>
          <p:nvPr/>
        </p:nvSpPr>
        <p:spPr>
          <a:xfrm>
            <a:off x="10036850" y="2370085"/>
            <a:ext cx="2810622" cy="300082"/>
          </a:xfrm>
          <a:prstGeom prst="rect">
            <a:avLst/>
          </a:prstGeom>
        </p:spPr>
        <p:txBody>
          <a:bodyPr lIns="0" tIns="0" rIns="0" bIns="0" rtlCol="0" anchor="t">
            <a:spAutoFit/>
          </a:bodyPr>
          <a:lstStyle/>
          <a:p>
            <a:pPr algn="ctr">
              <a:lnSpc>
                <a:spcPts val="2430"/>
              </a:lnSpc>
            </a:pPr>
            <a:r>
              <a:rPr lang="en-US" sz="1800" spc="179" dirty="0">
                <a:solidFill>
                  <a:srgbClr val="FFF9F4"/>
                </a:solidFill>
                <a:latin typeface="Nunito Sans"/>
                <a:ea typeface="Nunito Sans"/>
                <a:cs typeface="Nunito Sans"/>
                <a:sym typeface="Nunito Sans"/>
              </a:rPr>
              <a:t>RESPONSIBILITY</a:t>
            </a:r>
          </a:p>
        </p:txBody>
      </p:sp>
      <p:sp>
        <p:nvSpPr>
          <p:cNvPr id="17" name="TextBox 17"/>
          <p:cNvSpPr txBox="1"/>
          <p:nvPr/>
        </p:nvSpPr>
        <p:spPr>
          <a:xfrm>
            <a:off x="9987980" y="5239378"/>
            <a:ext cx="6803350" cy="2585323"/>
          </a:xfrm>
          <a:prstGeom prst="rect">
            <a:avLst/>
          </a:prstGeom>
        </p:spPr>
        <p:txBody>
          <a:bodyPr wrap="square" lIns="0" tIns="0" rIns="0" bIns="0" rtlCol="0" anchor="t">
            <a:spAutoFit/>
          </a:bodyPr>
          <a:lstStyle/>
          <a:p>
            <a:pPr algn="just"/>
            <a:r>
              <a:rPr lang="en-US" sz="2800" dirty="0">
                <a:solidFill>
                  <a:srgbClr val="161C29"/>
                </a:solidFill>
                <a:latin typeface="Nunito Sans"/>
                <a:ea typeface="Nunito Sans"/>
                <a:cs typeface="Nunito Sans"/>
                <a:sym typeface="Nunito Sans"/>
              </a:rPr>
              <a:t>Coordinating how users in your organization access your database typically entails many separate tasks, from adding new users, blocking access to users who have left the organization, and helping users who cannot log in.</a:t>
            </a:r>
          </a:p>
        </p:txBody>
      </p:sp>
      <p:sp>
        <p:nvSpPr>
          <p:cNvPr id="20" name="Slide Number Placeholder 19">
            <a:extLst>
              <a:ext uri="{FF2B5EF4-FFF2-40B4-BE49-F238E27FC236}">
                <a16:creationId xmlns:a16="http://schemas.microsoft.com/office/drawing/2014/main" id="{12BA7BBE-7811-CF31-C135-DF59699FC1D2}"/>
              </a:ext>
            </a:extLst>
          </p:cNvPr>
          <p:cNvSpPr>
            <a:spLocks noGrp="1"/>
          </p:cNvSpPr>
          <p:nvPr>
            <p:ph type="sldNum" sz="quarter" idx="12"/>
          </p:nvPr>
        </p:nvSpPr>
        <p:spPr>
          <a:xfrm>
            <a:off x="15067591" y="447046"/>
            <a:ext cx="2133600" cy="365125"/>
          </a:xfrm>
        </p:spPr>
        <p:txBody>
          <a:bodyPr/>
          <a:lstStyle/>
          <a:p>
            <a:fld id="{B6F15528-21DE-4FAA-801E-634DDDAF4B2B}" type="slidenum">
              <a:rPr lang="en-US" sz="2000" smtClean="0"/>
              <a:pPr/>
              <a:t>4</a:t>
            </a:fld>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2" y="3086100"/>
            <a:ext cx="18288000" cy="7483327"/>
            <a:chOff x="0" y="0"/>
            <a:chExt cx="6622243" cy="2709778"/>
          </a:xfrm>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solidFill>
              <a:srgbClr val="E9EFEF"/>
            </a:solidFill>
          </p:spPr>
        </p:sp>
      </p:grpSp>
      <p:grpSp>
        <p:nvGrpSpPr>
          <p:cNvPr id="4" name="Group 4"/>
          <p:cNvGrpSpPr/>
          <p:nvPr/>
        </p:nvGrpSpPr>
        <p:grpSpPr>
          <a:xfrm>
            <a:off x="1028700" y="571500"/>
            <a:ext cx="354105" cy="354105"/>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6" name="Freeform 6"/>
          <p:cNvSpPr/>
          <p:nvPr/>
        </p:nvSpPr>
        <p:spPr>
          <a:xfrm>
            <a:off x="1086809" y="629609"/>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1514485" y="671330"/>
            <a:ext cx="2655413" cy="267317"/>
          </a:xfrm>
          <a:prstGeom prst="rect">
            <a:avLst/>
          </a:prstGeom>
        </p:spPr>
        <p:txBody>
          <a:bodyPr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a:t>
            </a:r>
          </a:p>
        </p:txBody>
      </p:sp>
      <p:sp>
        <p:nvSpPr>
          <p:cNvPr id="35" name="TextBox 35"/>
          <p:cNvSpPr txBox="1"/>
          <p:nvPr/>
        </p:nvSpPr>
        <p:spPr>
          <a:xfrm>
            <a:off x="1086809" y="1231671"/>
            <a:ext cx="16172491" cy="1572162"/>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Managing MySQL users </a:t>
            </a:r>
          </a:p>
          <a:p>
            <a:pPr>
              <a:lnSpc>
                <a:spcPts val="6000"/>
              </a:lnSpc>
            </a:pPr>
            <a:r>
              <a:rPr lang="en-US" altLang="zh-HK" sz="6000" dirty="0">
                <a:solidFill>
                  <a:srgbClr val="161C29"/>
                </a:solidFill>
                <a:latin typeface="DM Serif Display"/>
                <a:ea typeface="DM Serif Display"/>
                <a:cs typeface="DM Serif Display"/>
                <a:sym typeface="DM Serif Display"/>
              </a:rPr>
              <a:t>in </a:t>
            </a:r>
            <a:r>
              <a:rPr lang="en-US" altLang="zh-HK" sz="6000" dirty="0" err="1">
                <a:solidFill>
                  <a:srgbClr val="161C29"/>
                </a:solidFill>
                <a:latin typeface="DM Serif Display"/>
                <a:ea typeface="DM Serif Display"/>
                <a:cs typeface="DM Serif Display"/>
                <a:sym typeface="DM Serif Display"/>
              </a:rPr>
              <a:t>Navicat</a:t>
            </a:r>
            <a:r>
              <a:rPr lang="en-US" altLang="zh-HK" sz="6000" dirty="0">
                <a:solidFill>
                  <a:srgbClr val="161C29"/>
                </a:solidFill>
                <a:latin typeface="DM Serif Display"/>
                <a:ea typeface="DM Serif Display"/>
                <a:cs typeface="DM Serif Display"/>
                <a:sym typeface="DM Serif Display"/>
              </a:rPr>
              <a:t> Premium</a:t>
            </a:r>
          </a:p>
        </p:txBody>
      </p:sp>
      <p:sp>
        <p:nvSpPr>
          <p:cNvPr id="7" name="TextBox 6">
            <a:extLst>
              <a:ext uri="{FF2B5EF4-FFF2-40B4-BE49-F238E27FC236}">
                <a16:creationId xmlns:a16="http://schemas.microsoft.com/office/drawing/2014/main" id="{DC5B1194-978F-F0CD-69C6-B24E8DC1420A}"/>
              </a:ext>
            </a:extLst>
          </p:cNvPr>
          <p:cNvSpPr txBox="1"/>
          <p:nvPr/>
        </p:nvSpPr>
        <p:spPr>
          <a:xfrm>
            <a:off x="10252215" y="2324795"/>
            <a:ext cx="6952292" cy="754694"/>
          </a:xfrm>
          <a:prstGeom prst="rect">
            <a:avLst/>
          </a:prstGeom>
          <a:noFill/>
        </p:spPr>
        <p:txBody>
          <a:bodyPr wrap="square" rtlCol="0">
            <a:spAutoFit/>
          </a:bodyPr>
          <a:lstStyle/>
          <a:p>
            <a:pPr algn="just">
              <a:lnSpc>
                <a:spcPct val="150000"/>
              </a:lnSpc>
            </a:pPr>
            <a:endParaRPr lang="en-US" altLang="zh-HK" sz="3200" dirty="0"/>
          </a:p>
        </p:txBody>
      </p:sp>
      <p:sp>
        <p:nvSpPr>
          <p:cNvPr id="13" name="Slide Number Placeholder 12">
            <a:extLst>
              <a:ext uri="{FF2B5EF4-FFF2-40B4-BE49-F238E27FC236}">
                <a16:creationId xmlns:a16="http://schemas.microsoft.com/office/drawing/2014/main" id="{ED807111-5222-FF00-214F-3C8F8F999977}"/>
              </a:ext>
            </a:extLst>
          </p:cNvPr>
          <p:cNvSpPr>
            <a:spLocks noGrp="1"/>
          </p:cNvSpPr>
          <p:nvPr>
            <p:ph type="sldNum" sz="quarter" idx="12"/>
          </p:nvPr>
        </p:nvSpPr>
        <p:spPr>
          <a:xfrm>
            <a:off x="15067591" y="565989"/>
            <a:ext cx="2133600" cy="365125"/>
          </a:xfrm>
        </p:spPr>
        <p:txBody>
          <a:bodyPr/>
          <a:lstStyle/>
          <a:p>
            <a:fld id="{B6F15528-21DE-4FAA-801E-634DDDAF4B2B}" type="slidenum">
              <a:rPr lang="en-US" sz="2000" smtClean="0"/>
              <a:pPr/>
              <a:t>5</a:t>
            </a:fld>
            <a:endParaRPr lang="en-US" sz="2000" dirty="0"/>
          </a:p>
        </p:txBody>
      </p:sp>
      <p:grpSp>
        <p:nvGrpSpPr>
          <p:cNvPr id="14" name="Group 13">
            <a:extLst>
              <a:ext uri="{FF2B5EF4-FFF2-40B4-BE49-F238E27FC236}">
                <a16:creationId xmlns:a16="http://schemas.microsoft.com/office/drawing/2014/main" id="{EFF81323-CE6E-A9A8-23EE-920814E70558}"/>
              </a:ext>
            </a:extLst>
          </p:cNvPr>
          <p:cNvGrpSpPr/>
          <p:nvPr/>
        </p:nvGrpSpPr>
        <p:grpSpPr>
          <a:xfrm>
            <a:off x="1030282" y="534299"/>
            <a:ext cx="2810622" cy="462711"/>
            <a:chOff x="1028700" y="1007134"/>
            <a:chExt cx="2810622" cy="462711"/>
          </a:xfrm>
          <a:solidFill>
            <a:srgbClr val="D79063"/>
          </a:solidFill>
        </p:grpSpPr>
        <p:grpSp>
          <p:nvGrpSpPr>
            <p:cNvPr id="15" name="Group 7">
              <a:extLst>
                <a:ext uri="{FF2B5EF4-FFF2-40B4-BE49-F238E27FC236}">
                  <a16:creationId xmlns:a16="http://schemas.microsoft.com/office/drawing/2014/main" id="{BFC5CD60-3C13-7120-4216-C9315DF38490}"/>
                </a:ext>
              </a:extLst>
            </p:cNvPr>
            <p:cNvGrpSpPr/>
            <p:nvPr/>
          </p:nvGrpSpPr>
          <p:grpSpPr>
            <a:xfrm>
              <a:off x="1028700" y="1007134"/>
              <a:ext cx="2810622" cy="462711"/>
              <a:chOff x="0" y="0"/>
              <a:chExt cx="4936702" cy="812726"/>
            </a:xfrm>
            <a:grpFill/>
          </p:grpSpPr>
          <p:sp>
            <p:nvSpPr>
              <p:cNvPr id="17" name="Freeform 8">
                <a:extLst>
                  <a:ext uri="{FF2B5EF4-FFF2-40B4-BE49-F238E27FC236}">
                    <a16:creationId xmlns:a16="http://schemas.microsoft.com/office/drawing/2014/main" id="{171BDA6F-D5E8-6516-A872-60B08C02FDD3}"/>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6" name="TextBox 13">
              <a:extLst>
                <a:ext uri="{FF2B5EF4-FFF2-40B4-BE49-F238E27FC236}">
                  <a16:creationId xmlns:a16="http://schemas.microsoft.com/office/drawing/2014/main" id="{0E050964-BCF1-06EA-A64E-5E25AF4AA64B}"/>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pic>
        <p:nvPicPr>
          <p:cNvPr id="18" name="Picture 17">
            <a:extLst>
              <a:ext uri="{FF2B5EF4-FFF2-40B4-BE49-F238E27FC236}">
                <a16:creationId xmlns:a16="http://schemas.microsoft.com/office/drawing/2014/main" id="{009094E5-9C1D-5F58-66A5-EB4AE6DCD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394" y="3308910"/>
            <a:ext cx="13770944" cy="6900830"/>
          </a:xfrm>
          <a:prstGeom prst="rect">
            <a:avLst/>
          </a:prstGeom>
          <a:ln>
            <a:solidFill>
              <a:schemeClr val="tx1"/>
            </a:solidFill>
          </a:ln>
        </p:spPr>
      </p:pic>
      <p:sp>
        <p:nvSpPr>
          <p:cNvPr id="19" name="Arrow: Right 18">
            <a:extLst>
              <a:ext uri="{FF2B5EF4-FFF2-40B4-BE49-F238E27FC236}">
                <a16:creationId xmlns:a16="http://schemas.microsoft.com/office/drawing/2014/main" id="{B6E8B795-F74B-481C-0AD7-D747A28BB49F}"/>
              </a:ext>
            </a:extLst>
          </p:cNvPr>
          <p:cNvSpPr/>
          <p:nvPr/>
        </p:nvSpPr>
        <p:spPr>
          <a:xfrm>
            <a:off x="1344705" y="4788750"/>
            <a:ext cx="1371600" cy="304800"/>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Arrow: Right 19">
            <a:extLst>
              <a:ext uri="{FF2B5EF4-FFF2-40B4-BE49-F238E27FC236}">
                <a16:creationId xmlns:a16="http://schemas.microsoft.com/office/drawing/2014/main" id="{E5A3CA96-BD48-0F18-F472-3F9596E1FC9B}"/>
              </a:ext>
            </a:extLst>
          </p:cNvPr>
          <p:cNvSpPr/>
          <p:nvPr/>
        </p:nvSpPr>
        <p:spPr>
          <a:xfrm rot="7759032">
            <a:off x="6797733" y="3609012"/>
            <a:ext cx="555933" cy="246532"/>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Rectangle: Rounded Corners 20">
            <a:extLst>
              <a:ext uri="{FF2B5EF4-FFF2-40B4-BE49-F238E27FC236}">
                <a16:creationId xmlns:a16="http://schemas.microsoft.com/office/drawing/2014/main" id="{3D17ABFC-EE03-7733-37BA-EB84711A4E8D}"/>
              </a:ext>
            </a:extLst>
          </p:cNvPr>
          <p:cNvSpPr/>
          <p:nvPr/>
        </p:nvSpPr>
        <p:spPr>
          <a:xfrm>
            <a:off x="5051612" y="5123573"/>
            <a:ext cx="7543800" cy="1076526"/>
          </a:xfrm>
          <a:prstGeom prst="round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51438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7F6F1E34-BF41-8B56-C872-6F4926C4013A}"/>
              </a:ext>
            </a:extLst>
          </p:cNvPr>
          <p:cNvGrpSpPr/>
          <p:nvPr/>
        </p:nvGrpSpPr>
        <p:grpSpPr>
          <a:xfrm>
            <a:off x="-8021" y="9715500"/>
            <a:ext cx="18288000" cy="800199"/>
            <a:chOff x="0" y="0"/>
            <a:chExt cx="6622243" cy="672550"/>
          </a:xfrm>
        </p:grpSpPr>
        <p:sp>
          <p:nvSpPr>
            <p:cNvPr id="9" name="Freeform 3">
              <a:extLst>
                <a:ext uri="{FF2B5EF4-FFF2-40B4-BE49-F238E27FC236}">
                  <a16:creationId xmlns:a16="http://schemas.microsoft.com/office/drawing/2014/main" id="{B4D94447-B2B8-F7AC-5759-C1F8F5A2462F}"/>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sp>
        <p:nvSpPr>
          <p:cNvPr id="10" name="TextBox 12">
            <a:extLst>
              <a:ext uri="{FF2B5EF4-FFF2-40B4-BE49-F238E27FC236}">
                <a16:creationId xmlns:a16="http://schemas.microsoft.com/office/drawing/2014/main" id="{51A68B4A-6C88-5E9B-4136-9D0A1A536A7A}"/>
              </a:ext>
            </a:extLst>
          </p:cNvPr>
          <p:cNvSpPr txBox="1"/>
          <p:nvPr/>
        </p:nvSpPr>
        <p:spPr>
          <a:xfrm>
            <a:off x="647701" y="1655192"/>
            <a:ext cx="8115300" cy="800100"/>
          </a:xfrm>
          <a:prstGeom prst="rect">
            <a:avLst/>
          </a:prstGeom>
        </p:spPr>
        <p:txBody>
          <a:bodyPr lIns="0" tIns="0" rIns="0" bIns="0" rtlCol="0" anchor="t">
            <a:spAutoFit/>
          </a:bodyPr>
          <a:lstStyle/>
          <a:p>
            <a:pPr algn="l">
              <a:lnSpc>
                <a:spcPts val="6000"/>
              </a:lnSpc>
            </a:pPr>
            <a:r>
              <a:rPr lang="en-US" sz="6000" dirty="0">
                <a:solidFill>
                  <a:srgbClr val="161C29"/>
                </a:solidFill>
                <a:latin typeface="DM Serif Display"/>
                <a:ea typeface="DM Serif Display"/>
                <a:cs typeface="DM Serif Display"/>
                <a:sym typeface="DM Serif Display"/>
              </a:rPr>
              <a:t>Default User Accounts</a:t>
            </a:r>
          </a:p>
        </p:txBody>
      </p:sp>
      <p:grpSp>
        <p:nvGrpSpPr>
          <p:cNvPr id="11" name="Group 10">
            <a:extLst>
              <a:ext uri="{FF2B5EF4-FFF2-40B4-BE49-F238E27FC236}">
                <a16:creationId xmlns:a16="http://schemas.microsoft.com/office/drawing/2014/main" id="{7411C5F4-C30D-EEFF-EC1D-F0A61E86CCB1}"/>
              </a:ext>
            </a:extLst>
          </p:cNvPr>
          <p:cNvGrpSpPr/>
          <p:nvPr/>
        </p:nvGrpSpPr>
        <p:grpSpPr>
          <a:xfrm>
            <a:off x="647701" y="999528"/>
            <a:ext cx="2810622" cy="462711"/>
            <a:chOff x="1028700" y="1007134"/>
            <a:chExt cx="2810622" cy="462711"/>
          </a:xfrm>
          <a:solidFill>
            <a:srgbClr val="D79063"/>
          </a:solidFill>
        </p:grpSpPr>
        <p:grpSp>
          <p:nvGrpSpPr>
            <p:cNvPr id="12" name="Group 7">
              <a:extLst>
                <a:ext uri="{FF2B5EF4-FFF2-40B4-BE49-F238E27FC236}">
                  <a16:creationId xmlns:a16="http://schemas.microsoft.com/office/drawing/2014/main" id="{134A747D-6739-06E6-97D3-84B8B2E5B4F3}"/>
                </a:ext>
              </a:extLst>
            </p:cNvPr>
            <p:cNvGrpSpPr/>
            <p:nvPr/>
          </p:nvGrpSpPr>
          <p:grpSpPr>
            <a:xfrm>
              <a:off x="1028700" y="1007134"/>
              <a:ext cx="2810622" cy="462711"/>
              <a:chOff x="0" y="0"/>
              <a:chExt cx="4936702" cy="812726"/>
            </a:xfrm>
            <a:grpFill/>
          </p:grpSpPr>
          <p:sp>
            <p:nvSpPr>
              <p:cNvPr id="14" name="Freeform 8">
                <a:extLst>
                  <a:ext uri="{FF2B5EF4-FFF2-40B4-BE49-F238E27FC236}">
                    <a16:creationId xmlns:a16="http://schemas.microsoft.com/office/drawing/2014/main" id="{5BB61B26-0591-7B85-D470-4793BCE607AB}"/>
                  </a:ext>
                </a:extLst>
              </p:cNvPr>
              <p:cNvSpPr/>
              <p:nvPr/>
            </p:nvSpPr>
            <p:spPr>
              <a:xfrm>
                <a:off x="0" y="0"/>
                <a:ext cx="4936702" cy="812726"/>
              </a:xfrm>
              <a:custGeom>
                <a:avLst/>
                <a:gdLst/>
                <a:ahLst/>
                <a:cxnLst/>
                <a:rect l="l" t="t" r="r" b="b"/>
                <a:pathLst>
                  <a:path w="4936702" h="812726">
                    <a:moveTo>
                      <a:pt x="4812242" y="812726"/>
                    </a:moveTo>
                    <a:lnTo>
                      <a:pt x="124460" y="812726"/>
                    </a:lnTo>
                    <a:cubicBezTo>
                      <a:pt x="55880" y="812726"/>
                      <a:pt x="0" y="756846"/>
                      <a:pt x="0" y="688266"/>
                    </a:cubicBezTo>
                    <a:lnTo>
                      <a:pt x="0" y="124460"/>
                    </a:lnTo>
                    <a:cubicBezTo>
                      <a:pt x="0" y="55880"/>
                      <a:pt x="55880" y="0"/>
                      <a:pt x="124460" y="0"/>
                    </a:cubicBezTo>
                    <a:lnTo>
                      <a:pt x="4812242" y="0"/>
                    </a:lnTo>
                    <a:cubicBezTo>
                      <a:pt x="4880821" y="0"/>
                      <a:pt x="4936702" y="55880"/>
                      <a:pt x="4936702" y="124460"/>
                    </a:cubicBezTo>
                    <a:lnTo>
                      <a:pt x="4936702" y="688266"/>
                    </a:lnTo>
                    <a:cubicBezTo>
                      <a:pt x="4936702" y="756846"/>
                      <a:pt x="4880821" y="812726"/>
                      <a:pt x="4812242" y="812726"/>
                    </a:cubicBezTo>
                    <a:close/>
                  </a:path>
                </a:pathLst>
              </a:custGeom>
              <a:grpFill/>
            </p:spPr>
          </p:sp>
        </p:grpSp>
        <p:sp>
          <p:nvSpPr>
            <p:cNvPr id="13" name="TextBox 13">
              <a:extLst>
                <a:ext uri="{FF2B5EF4-FFF2-40B4-BE49-F238E27FC236}">
                  <a16:creationId xmlns:a16="http://schemas.microsoft.com/office/drawing/2014/main" id="{698EB10C-84C3-880D-50DA-114FFD013F30}"/>
                </a:ext>
              </a:extLst>
            </p:cNvPr>
            <p:cNvSpPr txBox="1"/>
            <p:nvPr/>
          </p:nvSpPr>
          <p:spPr>
            <a:xfrm>
              <a:off x="1028700" y="1084185"/>
              <a:ext cx="2810622" cy="300082"/>
            </a:xfrm>
            <a:prstGeom prst="rect">
              <a:avLst/>
            </a:prstGeom>
            <a:grpFill/>
          </p:spPr>
          <p:txBody>
            <a:bodyPr lIns="0" tIns="0" rIns="0" bIns="0" rtlCol="0" anchor="t">
              <a:spAutoFit/>
            </a:bodyPr>
            <a:lstStyle/>
            <a:p>
              <a:pPr algn="ctr">
                <a:lnSpc>
                  <a:spcPts val="2430"/>
                </a:lnSpc>
              </a:pPr>
              <a:r>
                <a:rPr lang="en-US" sz="1800" spc="179" dirty="0">
                  <a:solidFill>
                    <a:srgbClr val="F8F4F0"/>
                  </a:solidFill>
                  <a:latin typeface="Nunito Sans"/>
                  <a:ea typeface="Nunito Sans"/>
                  <a:cs typeface="Nunito Sans"/>
                  <a:sym typeface="Nunito Sans"/>
                </a:rPr>
                <a:t>USER MANAGEMENT</a:t>
              </a:r>
            </a:p>
          </p:txBody>
        </p:sp>
      </p:grpSp>
      <p:pic>
        <p:nvPicPr>
          <p:cNvPr id="4" name="Picture 3">
            <a:extLst>
              <a:ext uri="{FF2B5EF4-FFF2-40B4-BE49-F238E27FC236}">
                <a16:creationId xmlns:a16="http://schemas.microsoft.com/office/drawing/2014/main" id="{6E06F9DF-B7C9-523D-D6EC-CDCF85F585B4}"/>
              </a:ext>
            </a:extLst>
          </p:cNvPr>
          <p:cNvPicPr>
            <a:picLocks noChangeAspect="1"/>
          </p:cNvPicPr>
          <p:nvPr/>
        </p:nvPicPr>
        <p:blipFill rotWithShape="1">
          <a:blip r:embed="rId3">
            <a:extLst>
              <a:ext uri="{28A0092B-C50C-407E-A947-70E740481C1C}">
                <a14:useLocalDpi xmlns:a14="http://schemas.microsoft.com/office/drawing/2010/main" val="0"/>
              </a:ext>
            </a:extLst>
          </a:blip>
          <a:srcRect l="18663" t="8596" r="62360" b="56148"/>
          <a:stretch/>
        </p:blipFill>
        <p:spPr>
          <a:xfrm>
            <a:off x="11734801" y="3474240"/>
            <a:ext cx="5333999" cy="4966137"/>
          </a:xfrm>
          <a:prstGeom prst="rect">
            <a:avLst/>
          </a:prstGeom>
          <a:ln>
            <a:solidFill>
              <a:schemeClr val="tx1"/>
            </a:solidFill>
          </a:ln>
        </p:spPr>
      </p:pic>
      <p:sp>
        <p:nvSpPr>
          <p:cNvPr id="3" name="TextBox 2">
            <a:extLst>
              <a:ext uri="{FF2B5EF4-FFF2-40B4-BE49-F238E27FC236}">
                <a16:creationId xmlns:a16="http://schemas.microsoft.com/office/drawing/2014/main" id="{23E4BEF5-1C2E-36C4-1591-6C48A0339F88}"/>
              </a:ext>
            </a:extLst>
          </p:cNvPr>
          <p:cNvSpPr txBox="1"/>
          <p:nvPr/>
        </p:nvSpPr>
        <p:spPr>
          <a:xfrm>
            <a:off x="1219200" y="3288250"/>
            <a:ext cx="11887200" cy="5940088"/>
          </a:xfrm>
          <a:prstGeom prst="rect">
            <a:avLst/>
          </a:prstGeom>
          <a:noFill/>
        </p:spPr>
        <p:txBody>
          <a:bodyPr wrap="square">
            <a:spAutoFit/>
          </a:bodyPr>
          <a:lstStyle/>
          <a:p>
            <a:pPr>
              <a:lnSpc>
                <a:spcPct val="150000"/>
              </a:lnSpc>
            </a:pPr>
            <a:r>
              <a:rPr lang="en-US" altLang="zh-HK" sz="3200" b="1" dirty="0">
                <a:latin typeface="Nunito Sans" pitchFamily="2" charset="0"/>
              </a:rPr>
              <a:t>‘</a:t>
            </a:r>
            <a:r>
              <a:rPr lang="en-US" altLang="zh-HK" sz="3200" b="1" dirty="0" err="1">
                <a:latin typeface="Nunito Sans" pitchFamily="2" charset="0"/>
              </a:rPr>
              <a:t>root’@‘localhost</a:t>
            </a:r>
            <a:r>
              <a:rPr lang="en-US" altLang="zh-HK" sz="3200" b="1" dirty="0">
                <a:latin typeface="Nunito Sans" pitchFamily="2" charset="0"/>
              </a:rPr>
              <a:t>’: </a:t>
            </a:r>
          </a:p>
          <a:p>
            <a:pPr>
              <a:lnSpc>
                <a:spcPct val="150000"/>
              </a:lnSpc>
            </a:pPr>
            <a:r>
              <a:rPr lang="en-US" altLang="zh-HK" sz="3200" dirty="0">
                <a:latin typeface="Nunito Sans" pitchFamily="2" charset="0"/>
              </a:rPr>
              <a:t>The super user with all privileges.</a:t>
            </a:r>
          </a:p>
          <a:p>
            <a:pPr>
              <a:lnSpc>
                <a:spcPct val="150000"/>
              </a:lnSpc>
            </a:pPr>
            <a:r>
              <a:rPr lang="en-US" altLang="zh-HK" sz="3200" b="1" dirty="0">
                <a:latin typeface="Nunito Sans" pitchFamily="2" charset="0"/>
              </a:rPr>
              <a:t>‘</a:t>
            </a:r>
            <a:r>
              <a:rPr lang="en-US" altLang="zh-HK" sz="3200" b="1" dirty="0" err="1">
                <a:latin typeface="Nunito Sans" pitchFamily="2" charset="0"/>
              </a:rPr>
              <a:t>mysql.sys’@‘localhost</a:t>
            </a:r>
            <a:r>
              <a:rPr lang="en-US" altLang="zh-HK" sz="3200" b="1" dirty="0">
                <a:latin typeface="Nunito Sans" pitchFamily="2" charset="0"/>
              </a:rPr>
              <a:t>’: </a:t>
            </a:r>
          </a:p>
          <a:p>
            <a:pPr>
              <a:lnSpc>
                <a:spcPct val="150000"/>
              </a:lnSpc>
            </a:pPr>
            <a:r>
              <a:rPr lang="en-US" altLang="zh-HK" sz="3200" dirty="0">
                <a:latin typeface="Nunito Sans" pitchFamily="2" charset="0"/>
              </a:rPr>
              <a:t>Used as the DEFINER for sys schema objects. </a:t>
            </a:r>
          </a:p>
          <a:p>
            <a:pPr>
              <a:lnSpc>
                <a:spcPct val="150000"/>
              </a:lnSpc>
            </a:pPr>
            <a:r>
              <a:rPr lang="en-US" altLang="zh-HK" sz="3200" b="1" dirty="0">
                <a:latin typeface="Nunito Sans" pitchFamily="2" charset="0"/>
              </a:rPr>
              <a:t>‘</a:t>
            </a:r>
            <a:r>
              <a:rPr lang="en-US" altLang="zh-HK" sz="3200" b="1" dirty="0" err="1">
                <a:latin typeface="Nunito Sans" pitchFamily="2" charset="0"/>
              </a:rPr>
              <a:t>mysql.session’@‘localhost</a:t>
            </a:r>
            <a:r>
              <a:rPr lang="en-US" altLang="zh-HK" sz="3200" b="1" dirty="0">
                <a:latin typeface="Nunito Sans" pitchFamily="2" charset="0"/>
              </a:rPr>
              <a:t>’: </a:t>
            </a:r>
          </a:p>
          <a:p>
            <a:pPr>
              <a:lnSpc>
                <a:spcPct val="150000"/>
              </a:lnSpc>
            </a:pPr>
            <a:r>
              <a:rPr lang="en-US" altLang="zh-HK" sz="3200" dirty="0">
                <a:latin typeface="Nunito Sans" pitchFamily="2" charset="0"/>
              </a:rPr>
              <a:t>Used internally by plugins to access the server. </a:t>
            </a:r>
          </a:p>
          <a:p>
            <a:pPr>
              <a:lnSpc>
                <a:spcPct val="150000"/>
              </a:lnSpc>
            </a:pPr>
            <a:r>
              <a:rPr lang="en-US" altLang="zh-HK" sz="3200" b="1" dirty="0">
                <a:latin typeface="Nunito Sans" pitchFamily="2" charset="0"/>
              </a:rPr>
              <a:t>'mysql.</a:t>
            </a:r>
            <a:r>
              <a:rPr lang="en-US" altLang="zh-HK" sz="3200" b="1" dirty="0" err="1">
                <a:latin typeface="Nunito Sans" pitchFamily="2" charset="0"/>
              </a:rPr>
              <a:t>infoschema</a:t>
            </a:r>
            <a:r>
              <a:rPr lang="en-US" altLang="zh-HK" sz="3200" b="1" dirty="0">
                <a:latin typeface="Nunito Sans" pitchFamily="2" charset="0"/>
              </a:rPr>
              <a:t>'@'localhost’:</a:t>
            </a:r>
          </a:p>
          <a:p>
            <a:pPr>
              <a:lnSpc>
                <a:spcPct val="150000"/>
              </a:lnSpc>
            </a:pPr>
            <a:r>
              <a:rPr lang="en-US" altLang="zh-HK" sz="3200" dirty="0">
                <a:latin typeface="Nunito Sans" pitchFamily="2" charset="0"/>
              </a:rPr>
              <a:t>Used as the DEFINER for INFORMATION_SCHEMA views.</a:t>
            </a:r>
          </a:p>
        </p:txBody>
      </p:sp>
      <p:sp>
        <p:nvSpPr>
          <p:cNvPr id="6" name="TextBox 5">
            <a:extLst>
              <a:ext uri="{FF2B5EF4-FFF2-40B4-BE49-F238E27FC236}">
                <a16:creationId xmlns:a16="http://schemas.microsoft.com/office/drawing/2014/main" id="{CA9846D2-0940-332C-2601-F4BAE3FF3EC2}"/>
              </a:ext>
            </a:extLst>
          </p:cNvPr>
          <p:cNvSpPr txBox="1"/>
          <p:nvPr/>
        </p:nvSpPr>
        <p:spPr>
          <a:xfrm>
            <a:off x="1238250" y="9210421"/>
            <a:ext cx="9144000" cy="472950"/>
          </a:xfrm>
          <a:prstGeom prst="rect">
            <a:avLst/>
          </a:prstGeom>
          <a:noFill/>
        </p:spPr>
        <p:txBody>
          <a:bodyPr wrap="square">
            <a:spAutoFit/>
          </a:bodyPr>
          <a:lstStyle/>
          <a:p>
            <a:pPr>
              <a:lnSpc>
                <a:spcPct val="150000"/>
              </a:lnSpc>
            </a:pPr>
            <a:r>
              <a:rPr lang="en-US" altLang="zh-HK" dirty="0">
                <a:latin typeface="Nunito Sans" pitchFamily="2" charset="0"/>
              </a:rPr>
              <a:t>A</a:t>
            </a:r>
            <a:r>
              <a:rPr lang="en-US" altLang="zh-HK" sz="1800" dirty="0">
                <a:latin typeface="Nunito Sans" pitchFamily="2" charset="0"/>
              </a:rPr>
              <a:t>ccount </a:t>
            </a:r>
            <a:r>
              <a:rPr lang="en-US" altLang="zh-HK" dirty="0">
                <a:latin typeface="Nunito Sans" pitchFamily="2" charset="0"/>
              </a:rPr>
              <a:t>are</a:t>
            </a:r>
            <a:r>
              <a:rPr lang="en-US" altLang="zh-HK" sz="1800" dirty="0">
                <a:latin typeface="Nunito Sans" pitchFamily="2" charset="0"/>
              </a:rPr>
              <a:t> locked and cannot be used for client connections.</a:t>
            </a:r>
          </a:p>
        </p:txBody>
      </p:sp>
      <p:pic>
        <p:nvPicPr>
          <p:cNvPr id="16" name="Graphic 15" descr="Lock with solid fill">
            <a:extLst>
              <a:ext uri="{FF2B5EF4-FFF2-40B4-BE49-F238E27FC236}">
                <a16:creationId xmlns:a16="http://schemas.microsoft.com/office/drawing/2014/main" id="{4AD82721-200C-1FC3-4BC5-FC2C9A8D81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 y="4931220"/>
            <a:ext cx="609600" cy="609600"/>
          </a:xfrm>
          <a:prstGeom prst="rect">
            <a:avLst/>
          </a:prstGeom>
        </p:spPr>
      </p:pic>
      <p:pic>
        <p:nvPicPr>
          <p:cNvPr id="17" name="Graphic 16" descr="Lock with solid fill">
            <a:extLst>
              <a:ext uri="{FF2B5EF4-FFF2-40B4-BE49-F238E27FC236}">
                <a16:creationId xmlns:a16="http://schemas.microsoft.com/office/drawing/2014/main" id="{5749054B-393A-CEAA-E40E-700180E1B4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 y="6372170"/>
            <a:ext cx="609600" cy="609600"/>
          </a:xfrm>
          <a:prstGeom prst="rect">
            <a:avLst/>
          </a:prstGeom>
        </p:spPr>
      </p:pic>
      <p:pic>
        <p:nvPicPr>
          <p:cNvPr id="18" name="Graphic 17" descr="Lock with solid fill">
            <a:extLst>
              <a:ext uri="{FF2B5EF4-FFF2-40B4-BE49-F238E27FC236}">
                <a16:creationId xmlns:a16="http://schemas.microsoft.com/office/drawing/2014/main" id="{9D7A0D71-193F-ED4B-1DCB-1814E42A1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 y="7750057"/>
            <a:ext cx="609600" cy="609600"/>
          </a:xfrm>
          <a:prstGeom prst="rect">
            <a:avLst/>
          </a:prstGeom>
        </p:spPr>
      </p:pic>
      <p:sp>
        <p:nvSpPr>
          <p:cNvPr id="20" name="Slide Number Placeholder 19">
            <a:extLst>
              <a:ext uri="{FF2B5EF4-FFF2-40B4-BE49-F238E27FC236}">
                <a16:creationId xmlns:a16="http://schemas.microsoft.com/office/drawing/2014/main" id="{31DB90DC-0BD3-B1E5-564D-3FA34365E25F}"/>
              </a:ext>
            </a:extLst>
          </p:cNvPr>
          <p:cNvSpPr>
            <a:spLocks noGrp="1"/>
          </p:cNvSpPr>
          <p:nvPr>
            <p:ph type="sldNum" sz="quarter" idx="12"/>
          </p:nvPr>
        </p:nvSpPr>
        <p:spPr>
          <a:xfrm>
            <a:off x="15544800" y="1038796"/>
            <a:ext cx="2133600" cy="365125"/>
          </a:xfrm>
        </p:spPr>
        <p:txBody>
          <a:bodyPr/>
          <a:lstStyle/>
          <a:p>
            <a:fld id="{B6F15528-21DE-4FAA-801E-634DDDAF4B2B}" type="slidenum">
              <a:rPr lang="en-US" sz="2000" smtClean="0"/>
              <a:pPr/>
              <a:t>6</a:t>
            </a:fld>
            <a:endParaRPr lang="en-US" sz="2000" dirty="0"/>
          </a:p>
        </p:txBody>
      </p:sp>
      <p:sp>
        <p:nvSpPr>
          <p:cNvPr id="23" name="TextBox 22">
            <a:extLst>
              <a:ext uri="{FF2B5EF4-FFF2-40B4-BE49-F238E27FC236}">
                <a16:creationId xmlns:a16="http://schemas.microsoft.com/office/drawing/2014/main" id="{DB964FA3-65F3-143C-F851-69BF5A20F814}"/>
              </a:ext>
            </a:extLst>
          </p:cNvPr>
          <p:cNvSpPr txBox="1"/>
          <p:nvPr/>
        </p:nvSpPr>
        <p:spPr>
          <a:xfrm>
            <a:off x="647701" y="2454138"/>
            <a:ext cx="11887200" cy="769441"/>
          </a:xfrm>
          <a:prstGeom prst="rect">
            <a:avLst/>
          </a:prstGeom>
          <a:noFill/>
        </p:spPr>
        <p:txBody>
          <a:bodyPr wrap="square">
            <a:spAutoFit/>
          </a:bodyPr>
          <a:lstStyle/>
          <a:p>
            <a:pPr>
              <a:lnSpc>
                <a:spcPct val="150000"/>
              </a:lnSpc>
            </a:pPr>
            <a:r>
              <a:rPr lang="en-US" altLang="zh-HK" sz="3200" dirty="0">
                <a:latin typeface="Nunito Sans" pitchFamily="2" charset="0"/>
              </a:rPr>
              <a:t>MySQL creates three default user accounts during installation:</a:t>
            </a:r>
          </a:p>
        </p:txBody>
      </p:sp>
      <p:grpSp>
        <p:nvGrpSpPr>
          <p:cNvPr id="2" name="Group 4">
            <a:extLst>
              <a:ext uri="{FF2B5EF4-FFF2-40B4-BE49-F238E27FC236}">
                <a16:creationId xmlns:a16="http://schemas.microsoft.com/office/drawing/2014/main" id="{566E4AE0-9574-BA0C-00E8-0663A5C8F3AD}"/>
              </a:ext>
            </a:extLst>
          </p:cNvPr>
          <p:cNvGrpSpPr/>
          <p:nvPr/>
        </p:nvGrpSpPr>
        <p:grpSpPr>
          <a:xfrm>
            <a:off x="876301" y="551673"/>
            <a:ext cx="354105" cy="354105"/>
            <a:chOff x="0" y="0"/>
            <a:chExt cx="6350000" cy="6350000"/>
          </a:xfrm>
        </p:grpSpPr>
        <p:sp>
          <p:nvSpPr>
            <p:cNvPr id="5" name="Freeform 5">
              <a:extLst>
                <a:ext uri="{FF2B5EF4-FFF2-40B4-BE49-F238E27FC236}">
                  <a16:creationId xmlns:a16="http://schemas.microsoft.com/office/drawing/2014/main" id="{2F619428-1DF0-F75A-B6D9-7BDFE6D6438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7" name="Freeform 6">
            <a:extLst>
              <a:ext uri="{FF2B5EF4-FFF2-40B4-BE49-F238E27FC236}">
                <a16:creationId xmlns:a16="http://schemas.microsoft.com/office/drawing/2014/main" id="{95D19960-07BF-5E10-6567-971014943921}"/>
              </a:ext>
            </a:extLst>
          </p:cNvPr>
          <p:cNvSpPr/>
          <p:nvPr/>
        </p:nvSpPr>
        <p:spPr>
          <a:xfrm>
            <a:off x="934410" y="60978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33">
            <a:extLst>
              <a:ext uri="{FF2B5EF4-FFF2-40B4-BE49-F238E27FC236}">
                <a16:creationId xmlns:a16="http://schemas.microsoft.com/office/drawing/2014/main" id="{95DFAD78-32FD-98AA-A865-DFF4E1B14327}"/>
              </a:ext>
            </a:extLst>
          </p:cNvPr>
          <p:cNvSpPr txBox="1"/>
          <p:nvPr/>
        </p:nvSpPr>
        <p:spPr>
          <a:xfrm>
            <a:off x="1362086" y="651503"/>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119612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
            <a:extLst>
              <a:ext uri="{FF2B5EF4-FFF2-40B4-BE49-F238E27FC236}">
                <a16:creationId xmlns:a16="http://schemas.microsoft.com/office/drawing/2014/main" id="{7ECC0DBF-8675-62E4-D5B8-5FE32E31B9F3}"/>
              </a:ext>
            </a:extLst>
          </p:cNvPr>
          <p:cNvGrpSpPr/>
          <p:nvPr/>
        </p:nvGrpSpPr>
        <p:grpSpPr>
          <a:xfrm flipH="1">
            <a:off x="1324697" y="6603392"/>
            <a:ext cx="18249907" cy="3406449"/>
            <a:chOff x="0" y="0"/>
            <a:chExt cx="6622244" cy="2709778"/>
          </a:xfrm>
          <a:solidFill>
            <a:srgbClr val="D79063"/>
          </a:solidFill>
        </p:grpSpPr>
        <p:sp>
          <p:nvSpPr>
            <p:cNvPr id="19" name="Freeform 3">
              <a:extLst>
                <a:ext uri="{FF2B5EF4-FFF2-40B4-BE49-F238E27FC236}">
                  <a16:creationId xmlns:a16="http://schemas.microsoft.com/office/drawing/2014/main" id="{B479CD64-7174-09AC-E640-F1022C435E3F}"/>
                </a:ext>
              </a:extLst>
            </p:cNvPr>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grpFill/>
          </p:spPr>
        </p:sp>
      </p:grpSp>
      <p:grpSp>
        <p:nvGrpSpPr>
          <p:cNvPr id="2" name="Group 2"/>
          <p:cNvGrpSpPr/>
          <p:nvPr/>
        </p:nvGrpSpPr>
        <p:grpSpPr>
          <a:xfrm>
            <a:off x="-457200" y="2671417"/>
            <a:ext cx="17297400" cy="3406449"/>
            <a:chOff x="0" y="0"/>
            <a:chExt cx="6622243" cy="2709778"/>
          </a:xfrm>
          <a:solidFill>
            <a:srgbClr val="D79063"/>
          </a:solidFill>
        </p:grpSpPr>
        <p:sp>
          <p:nvSpPr>
            <p:cNvPr id="3" name="Freeform 3"/>
            <p:cNvSpPr/>
            <p:nvPr/>
          </p:nvSpPr>
          <p:spPr>
            <a:xfrm>
              <a:off x="0" y="0"/>
              <a:ext cx="6622244" cy="2709778"/>
            </a:xfrm>
            <a:custGeom>
              <a:avLst/>
              <a:gdLst/>
              <a:ahLst/>
              <a:cxnLst/>
              <a:rect l="l" t="t" r="r" b="b"/>
              <a:pathLst>
                <a:path w="6622244" h="2709778">
                  <a:moveTo>
                    <a:pt x="6497783" y="2709778"/>
                  </a:moveTo>
                  <a:lnTo>
                    <a:pt x="124460" y="2709778"/>
                  </a:lnTo>
                  <a:cubicBezTo>
                    <a:pt x="55880" y="2709778"/>
                    <a:pt x="0" y="2653898"/>
                    <a:pt x="0" y="2585318"/>
                  </a:cubicBezTo>
                  <a:lnTo>
                    <a:pt x="0" y="124460"/>
                  </a:lnTo>
                  <a:cubicBezTo>
                    <a:pt x="0" y="55880"/>
                    <a:pt x="55880" y="0"/>
                    <a:pt x="124460" y="0"/>
                  </a:cubicBezTo>
                  <a:lnTo>
                    <a:pt x="6497784" y="0"/>
                  </a:lnTo>
                  <a:cubicBezTo>
                    <a:pt x="6566364" y="0"/>
                    <a:pt x="6622244" y="55880"/>
                    <a:pt x="6622244" y="124460"/>
                  </a:cubicBezTo>
                  <a:lnTo>
                    <a:pt x="6622244" y="2585318"/>
                  </a:lnTo>
                  <a:cubicBezTo>
                    <a:pt x="6622244" y="2653898"/>
                    <a:pt x="6566364" y="2709778"/>
                    <a:pt x="6497784" y="2709778"/>
                  </a:cubicBezTo>
                  <a:close/>
                </a:path>
              </a:pathLst>
            </a:custGeom>
            <a:grpFill/>
          </p:spPr>
        </p:sp>
      </p:grpSp>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Editing User Details</a:t>
            </a:r>
          </a:p>
        </p:txBody>
      </p:sp>
      <p:pic>
        <p:nvPicPr>
          <p:cNvPr id="11" name="Picture 10">
            <a:extLst>
              <a:ext uri="{FF2B5EF4-FFF2-40B4-BE49-F238E27FC236}">
                <a16:creationId xmlns:a16="http://schemas.microsoft.com/office/drawing/2014/main" id="{F863D0BE-165C-0E36-A04D-50859DB9D400}"/>
              </a:ext>
            </a:extLst>
          </p:cNvPr>
          <p:cNvPicPr>
            <a:picLocks noChangeAspect="1"/>
          </p:cNvPicPr>
          <p:nvPr/>
        </p:nvPicPr>
        <p:blipFill rotWithShape="1">
          <a:blip r:embed="rId2">
            <a:extLst>
              <a:ext uri="{28A0092B-C50C-407E-A947-70E740481C1C}">
                <a14:useLocalDpi xmlns:a14="http://schemas.microsoft.com/office/drawing/2010/main" val="0"/>
              </a:ext>
            </a:extLst>
          </a:blip>
          <a:srcRect r="22234" b="13857"/>
          <a:stretch/>
        </p:blipFill>
        <p:spPr>
          <a:xfrm>
            <a:off x="2461314" y="6811579"/>
            <a:ext cx="6073209" cy="2975416"/>
          </a:xfrm>
          <a:prstGeom prst="rect">
            <a:avLst/>
          </a:prstGeom>
          <a:ln>
            <a:solidFill>
              <a:schemeClr val="tx1"/>
            </a:solidFill>
          </a:ln>
        </p:spPr>
      </p:pic>
      <p:sp>
        <p:nvSpPr>
          <p:cNvPr id="13" name="TextBox 12">
            <a:extLst>
              <a:ext uri="{FF2B5EF4-FFF2-40B4-BE49-F238E27FC236}">
                <a16:creationId xmlns:a16="http://schemas.microsoft.com/office/drawing/2014/main" id="{80F39360-7A20-9E87-F9AC-AD408480A04A}"/>
              </a:ext>
            </a:extLst>
          </p:cNvPr>
          <p:cNvSpPr txBox="1"/>
          <p:nvPr/>
        </p:nvSpPr>
        <p:spPr>
          <a:xfrm>
            <a:off x="10449650" y="3851508"/>
            <a:ext cx="6237071" cy="1200329"/>
          </a:xfrm>
          <a:prstGeom prst="rect">
            <a:avLst/>
          </a:prstGeom>
          <a:noFill/>
        </p:spPr>
        <p:txBody>
          <a:bodyPr wrap="square">
            <a:spAutoFit/>
          </a:bodyPr>
          <a:lstStyle/>
          <a:p>
            <a:r>
              <a:rPr lang="en-US" altLang="zh-HK" sz="3600" dirty="0">
                <a:latin typeface="Nunito Sans" pitchFamily="2" charset="0"/>
              </a:rPr>
              <a:t>1. Click the Edit User button </a:t>
            </a:r>
          </a:p>
          <a:p>
            <a:r>
              <a:rPr lang="en-US" altLang="zh-HK" sz="3600" dirty="0">
                <a:latin typeface="Nunito Sans" pitchFamily="2" charset="0"/>
              </a:rPr>
              <a:t>on the Objects toolbar</a:t>
            </a:r>
            <a:endParaRPr lang="zh-HK" altLang="en-US" sz="3600" dirty="0">
              <a:latin typeface="Nunito Sans" pitchFamily="2" charset="0"/>
            </a:endParaRPr>
          </a:p>
        </p:txBody>
      </p:sp>
      <p:sp>
        <p:nvSpPr>
          <p:cNvPr id="15" name="TextBox 14">
            <a:extLst>
              <a:ext uri="{FF2B5EF4-FFF2-40B4-BE49-F238E27FC236}">
                <a16:creationId xmlns:a16="http://schemas.microsoft.com/office/drawing/2014/main" id="{6E8D9EA6-3CB9-826C-8DE1-03BFC69F6CF7}"/>
              </a:ext>
            </a:extLst>
          </p:cNvPr>
          <p:cNvSpPr txBox="1"/>
          <p:nvPr/>
        </p:nvSpPr>
        <p:spPr>
          <a:xfrm>
            <a:off x="10449650" y="7768007"/>
            <a:ext cx="6073209" cy="1077218"/>
          </a:xfrm>
          <a:prstGeom prst="rect">
            <a:avLst/>
          </a:prstGeom>
          <a:noFill/>
        </p:spPr>
        <p:txBody>
          <a:bodyPr wrap="square">
            <a:spAutoFit/>
          </a:bodyPr>
          <a:lstStyle/>
          <a:p>
            <a:r>
              <a:rPr lang="en-US" altLang="zh-HK" sz="3200" dirty="0">
                <a:latin typeface="Nunito Sans" pitchFamily="2" charset="0"/>
              </a:rPr>
              <a:t>2. That opens an Editor tab for that user. </a:t>
            </a:r>
            <a:endParaRPr lang="zh-HK" altLang="en-US" sz="3200" dirty="0">
              <a:latin typeface="Nunito Sans" pitchFamily="2" charset="0"/>
            </a:endParaRPr>
          </a:p>
        </p:txBody>
      </p:sp>
      <p:grpSp>
        <p:nvGrpSpPr>
          <p:cNvPr id="17" name="Group 16">
            <a:extLst>
              <a:ext uri="{FF2B5EF4-FFF2-40B4-BE49-F238E27FC236}">
                <a16:creationId xmlns:a16="http://schemas.microsoft.com/office/drawing/2014/main" id="{EEC56970-9E71-8F6A-CAA1-9CA4A9E374DE}"/>
              </a:ext>
            </a:extLst>
          </p:cNvPr>
          <p:cNvGrpSpPr/>
          <p:nvPr/>
        </p:nvGrpSpPr>
        <p:grpSpPr>
          <a:xfrm>
            <a:off x="919100" y="3189615"/>
            <a:ext cx="9157639" cy="2370054"/>
            <a:chOff x="854361" y="3190360"/>
            <a:chExt cx="9435495" cy="2809875"/>
          </a:xfrm>
        </p:grpSpPr>
        <p:pic>
          <p:nvPicPr>
            <p:cNvPr id="9" name="Picture 8">
              <a:extLst>
                <a:ext uri="{FF2B5EF4-FFF2-40B4-BE49-F238E27FC236}">
                  <a16:creationId xmlns:a16="http://schemas.microsoft.com/office/drawing/2014/main" id="{78F5AFF9-F959-98BC-2398-3E3C13E31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61" y="3190360"/>
              <a:ext cx="9435495" cy="2809875"/>
            </a:xfrm>
            <a:prstGeom prst="rect">
              <a:avLst/>
            </a:prstGeom>
            <a:ln>
              <a:solidFill>
                <a:schemeClr val="tx1"/>
              </a:solidFill>
            </a:ln>
          </p:spPr>
        </p:pic>
        <p:sp>
          <p:nvSpPr>
            <p:cNvPr id="16" name="Oval 15">
              <a:extLst>
                <a:ext uri="{FF2B5EF4-FFF2-40B4-BE49-F238E27FC236}">
                  <a16:creationId xmlns:a16="http://schemas.microsoft.com/office/drawing/2014/main" id="{4BB5AFCA-339F-A302-7CCC-5FAE05A66541}"/>
                </a:ext>
              </a:extLst>
            </p:cNvPr>
            <p:cNvSpPr/>
            <p:nvPr/>
          </p:nvSpPr>
          <p:spPr>
            <a:xfrm>
              <a:off x="3352800" y="4151050"/>
              <a:ext cx="11430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grpSp>
      <p:sp>
        <p:nvSpPr>
          <p:cNvPr id="20" name="Slide Number Placeholder 19">
            <a:extLst>
              <a:ext uri="{FF2B5EF4-FFF2-40B4-BE49-F238E27FC236}">
                <a16:creationId xmlns:a16="http://schemas.microsoft.com/office/drawing/2014/main" id="{DC1C642E-BA7C-74FB-71BE-D6CA83C3765D}"/>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Slide Number Placeholder 19">
            <a:extLst>
              <a:ext uri="{FF2B5EF4-FFF2-40B4-BE49-F238E27FC236}">
                <a16:creationId xmlns:a16="http://schemas.microsoft.com/office/drawing/2014/main" id="{C7CE14E9-E065-BCCA-AEF2-C12316DE5B48}"/>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7</a:t>
            </a:fld>
            <a:endParaRPr lang="en-US" sz="2400" dirty="0"/>
          </a:p>
        </p:txBody>
      </p:sp>
      <p:grpSp>
        <p:nvGrpSpPr>
          <p:cNvPr id="8" name="Group 4">
            <a:extLst>
              <a:ext uri="{FF2B5EF4-FFF2-40B4-BE49-F238E27FC236}">
                <a16:creationId xmlns:a16="http://schemas.microsoft.com/office/drawing/2014/main" id="{45E80FB9-25E8-E0BB-4064-C8A81714CE33}"/>
              </a:ext>
            </a:extLst>
          </p:cNvPr>
          <p:cNvGrpSpPr/>
          <p:nvPr/>
        </p:nvGrpSpPr>
        <p:grpSpPr>
          <a:xfrm>
            <a:off x="903860" y="674125"/>
            <a:ext cx="354105" cy="354105"/>
            <a:chOff x="0" y="0"/>
            <a:chExt cx="6350000" cy="6350000"/>
          </a:xfrm>
        </p:grpSpPr>
        <p:sp>
          <p:nvSpPr>
            <p:cNvPr id="10" name="Freeform 5">
              <a:extLst>
                <a:ext uri="{FF2B5EF4-FFF2-40B4-BE49-F238E27FC236}">
                  <a16:creationId xmlns:a16="http://schemas.microsoft.com/office/drawing/2014/main" id="{11640454-2EA1-E940-818C-8703579D813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2" name="Freeform 6">
            <a:extLst>
              <a:ext uri="{FF2B5EF4-FFF2-40B4-BE49-F238E27FC236}">
                <a16:creationId xmlns:a16="http://schemas.microsoft.com/office/drawing/2014/main" id="{1F1A1782-1DBC-722C-FB4F-23FB4639DD4C}"/>
              </a:ext>
            </a:extLst>
          </p:cNvPr>
          <p:cNvSpPr/>
          <p:nvPr/>
        </p:nvSpPr>
        <p:spPr>
          <a:xfrm>
            <a:off x="961969" y="732234"/>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33">
            <a:extLst>
              <a:ext uri="{FF2B5EF4-FFF2-40B4-BE49-F238E27FC236}">
                <a16:creationId xmlns:a16="http://schemas.microsoft.com/office/drawing/2014/main" id="{67149FA2-5894-59BF-598E-13CAE8CA6E2C}"/>
              </a:ext>
            </a:extLst>
          </p:cNvPr>
          <p:cNvSpPr txBox="1"/>
          <p:nvPr/>
        </p:nvSpPr>
        <p:spPr>
          <a:xfrm>
            <a:off x="1389645" y="773955"/>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267893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Editing User Details</a:t>
            </a:r>
          </a:p>
        </p:txBody>
      </p:sp>
      <p:pic>
        <p:nvPicPr>
          <p:cNvPr id="11" name="Picture 10">
            <a:extLst>
              <a:ext uri="{FF2B5EF4-FFF2-40B4-BE49-F238E27FC236}">
                <a16:creationId xmlns:a16="http://schemas.microsoft.com/office/drawing/2014/main" id="{F863D0BE-165C-0E36-A04D-50859DB9D400}"/>
              </a:ext>
            </a:extLst>
          </p:cNvPr>
          <p:cNvPicPr>
            <a:picLocks noChangeAspect="1"/>
          </p:cNvPicPr>
          <p:nvPr/>
        </p:nvPicPr>
        <p:blipFill rotWithShape="1">
          <a:blip r:embed="rId2">
            <a:extLst>
              <a:ext uri="{28A0092B-C50C-407E-A947-70E740481C1C}">
                <a14:useLocalDpi xmlns:a14="http://schemas.microsoft.com/office/drawing/2010/main" val="0"/>
              </a:ext>
            </a:extLst>
          </a:blip>
          <a:srcRect r="22234" b="13857"/>
          <a:stretch/>
        </p:blipFill>
        <p:spPr>
          <a:xfrm>
            <a:off x="1086809" y="3980991"/>
            <a:ext cx="9696828" cy="4750717"/>
          </a:xfrm>
          <a:prstGeom prst="rect">
            <a:avLst/>
          </a:prstGeom>
          <a:ln>
            <a:solidFill>
              <a:schemeClr val="tx1"/>
            </a:solidFill>
          </a:ln>
        </p:spPr>
      </p:pic>
      <p:sp>
        <p:nvSpPr>
          <p:cNvPr id="20" name="Slide Number Placeholder 19">
            <a:extLst>
              <a:ext uri="{FF2B5EF4-FFF2-40B4-BE49-F238E27FC236}">
                <a16:creationId xmlns:a16="http://schemas.microsoft.com/office/drawing/2014/main" id="{DC1C642E-BA7C-74FB-71BE-D6CA83C3765D}"/>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8" name="TextBox 7">
            <a:extLst>
              <a:ext uri="{FF2B5EF4-FFF2-40B4-BE49-F238E27FC236}">
                <a16:creationId xmlns:a16="http://schemas.microsoft.com/office/drawing/2014/main" id="{736175E3-6094-98D7-A4D0-EFBF4747E737}"/>
              </a:ext>
            </a:extLst>
          </p:cNvPr>
          <p:cNvSpPr txBox="1"/>
          <p:nvPr/>
        </p:nvSpPr>
        <p:spPr>
          <a:xfrm>
            <a:off x="1028700" y="2472037"/>
            <a:ext cx="16040100" cy="584775"/>
          </a:xfrm>
          <a:prstGeom prst="rect">
            <a:avLst/>
          </a:prstGeom>
          <a:noFill/>
        </p:spPr>
        <p:txBody>
          <a:bodyPr wrap="square">
            <a:spAutoFit/>
          </a:bodyPr>
          <a:lstStyle/>
          <a:p>
            <a:r>
              <a:rPr lang="en-US" altLang="zh-HK" sz="3200" dirty="0">
                <a:latin typeface="Nunito Sans" pitchFamily="2" charset="0"/>
              </a:rPr>
              <a:t>Basic user properties like the User Name, Host, and Password under the General tab.</a:t>
            </a:r>
            <a:endParaRPr lang="zh-HK" altLang="en-US" sz="3200" dirty="0">
              <a:latin typeface="Nunito Sans" pitchFamily="2" charset="0"/>
            </a:endParaRPr>
          </a:p>
        </p:txBody>
      </p:sp>
      <p:sp>
        <p:nvSpPr>
          <p:cNvPr id="2" name="Slide Number Placeholder 19">
            <a:extLst>
              <a:ext uri="{FF2B5EF4-FFF2-40B4-BE49-F238E27FC236}">
                <a16:creationId xmlns:a16="http://schemas.microsoft.com/office/drawing/2014/main" id="{604ABC80-05F6-57EF-C7A2-0650EBA70B31}"/>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8</a:t>
            </a:fld>
            <a:endParaRPr lang="en-US" sz="2400" dirty="0"/>
          </a:p>
        </p:txBody>
      </p:sp>
      <p:grpSp>
        <p:nvGrpSpPr>
          <p:cNvPr id="3" name="Group 4">
            <a:extLst>
              <a:ext uri="{FF2B5EF4-FFF2-40B4-BE49-F238E27FC236}">
                <a16:creationId xmlns:a16="http://schemas.microsoft.com/office/drawing/2014/main" id="{B18DD7A9-297C-CF23-5AAE-9384DCBE1309}"/>
              </a:ext>
            </a:extLst>
          </p:cNvPr>
          <p:cNvGrpSpPr/>
          <p:nvPr/>
        </p:nvGrpSpPr>
        <p:grpSpPr>
          <a:xfrm>
            <a:off x="1018540" y="633485"/>
            <a:ext cx="354105" cy="354105"/>
            <a:chOff x="0" y="0"/>
            <a:chExt cx="6350000" cy="6350000"/>
          </a:xfrm>
        </p:grpSpPr>
        <p:sp>
          <p:nvSpPr>
            <p:cNvPr id="7" name="Freeform 5">
              <a:extLst>
                <a:ext uri="{FF2B5EF4-FFF2-40B4-BE49-F238E27FC236}">
                  <a16:creationId xmlns:a16="http://schemas.microsoft.com/office/drawing/2014/main" id="{7D14DA89-AECD-3F58-68EB-5D96DD4BB69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9" name="Freeform 6">
            <a:extLst>
              <a:ext uri="{FF2B5EF4-FFF2-40B4-BE49-F238E27FC236}">
                <a16:creationId xmlns:a16="http://schemas.microsoft.com/office/drawing/2014/main" id="{A3280D1E-8351-8FF6-EE6B-7F1BD666FCE1}"/>
              </a:ext>
            </a:extLst>
          </p:cNvPr>
          <p:cNvSpPr/>
          <p:nvPr/>
        </p:nvSpPr>
        <p:spPr>
          <a:xfrm>
            <a:off x="1076649" y="691594"/>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33">
            <a:extLst>
              <a:ext uri="{FF2B5EF4-FFF2-40B4-BE49-F238E27FC236}">
                <a16:creationId xmlns:a16="http://schemas.microsoft.com/office/drawing/2014/main" id="{5A9C960A-178F-F5C5-6419-4681B4878334}"/>
              </a:ext>
            </a:extLst>
          </p:cNvPr>
          <p:cNvSpPr txBox="1"/>
          <p:nvPr/>
        </p:nvSpPr>
        <p:spPr>
          <a:xfrm>
            <a:off x="1504325" y="733315"/>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350961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5"/>
          <p:cNvSpPr txBox="1"/>
          <p:nvPr/>
        </p:nvSpPr>
        <p:spPr>
          <a:xfrm>
            <a:off x="1086809" y="1231671"/>
            <a:ext cx="16172491" cy="802720"/>
          </a:xfrm>
          <a:prstGeom prst="rect">
            <a:avLst/>
          </a:prstGeom>
        </p:spPr>
        <p:txBody>
          <a:bodyPr lIns="0" tIns="0" rIns="0" bIns="0" rtlCol="0" anchor="t">
            <a:spAutoFit/>
          </a:bodyPr>
          <a:lstStyle/>
          <a:p>
            <a:pPr>
              <a:lnSpc>
                <a:spcPts val="6000"/>
              </a:lnSpc>
            </a:pPr>
            <a:r>
              <a:rPr lang="en-US" altLang="zh-HK" sz="6000" dirty="0">
                <a:solidFill>
                  <a:srgbClr val="161C29"/>
                </a:solidFill>
                <a:latin typeface="DM Serif Display"/>
                <a:ea typeface="DM Serif Display"/>
                <a:cs typeface="DM Serif Display"/>
                <a:sym typeface="DM Serif Display"/>
              </a:rPr>
              <a:t>Local vs. Remote Access </a:t>
            </a:r>
          </a:p>
        </p:txBody>
      </p:sp>
      <p:sp>
        <p:nvSpPr>
          <p:cNvPr id="15" name="TextBox 14">
            <a:extLst>
              <a:ext uri="{FF2B5EF4-FFF2-40B4-BE49-F238E27FC236}">
                <a16:creationId xmlns:a16="http://schemas.microsoft.com/office/drawing/2014/main" id="{6E8D9EA6-3CB9-826C-8DE1-03BFC69F6CF7}"/>
              </a:ext>
            </a:extLst>
          </p:cNvPr>
          <p:cNvSpPr txBox="1"/>
          <p:nvPr/>
        </p:nvSpPr>
        <p:spPr>
          <a:xfrm>
            <a:off x="8183526" y="4341722"/>
            <a:ext cx="10134600" cy="5201424"/>
          </a:xfrm>
          <a:prstGeom prst="rect">
            <a:avLst/>
          </a:prstGeom>
          <a:noFill/>
        </p:spPr>
        <p:txBody>
          <a:bodyPr wrap="square">
            <a:spAutoFit/>
          </a:bodyPr>
          <a:lstStyle/>
          <a:p>
            <a:pPr>
              <a:lnSpc>
                <a:spcPct val="150000"/>
              </a:lnSpc>
            </a:pPr>
            <a:r>
              <a:rPr lang="en-US" altLang="zh-HK" sz="3200" dirty="0">
                <a:latin typeface="Nunito Sans" pitchFamily="2" charset="0"/>
              </a:rPr>
              <a:t>A user with only local access </a:t>
            </a:r>
          </a:p>
          <a:p>
            <a:pPr marL="914400" lvl="1" indent="-457200">
              <a:lnSpc>
                <a:spcPct val="150000"/>
              </a:lnSpc>
              <a:buFont typeface="Arial" panose="020B0604020202020204" pitchFamily="34" charset="0"/>
              <a:buChar char="•"/>
            </a:pPr>
            <a:r>
              <a:rPr lang="en-US" altLang="zh-HK" sz="3200" dirty="0" err="1">
                <a:latin typeface="Nunito Sans" pitchFamily="2" charset="0"/>
              </a:rPr>
              <a:t>username@localhost</a:t>
            </a:r>
            <a:endParaRPr lang="en-US" altLang="zh-HK" sz="3200" dirty="0">
              <a:latin typeface="Nunito Sans" pitchFamily="2" charset="0"/>
            </a:endParaRPr>
          </a:p>
          <a:p>
            <a:pPr marL="914400" lvl="1" indent="-457200">
              <a:lnSpc>
                <a:spcPct val="150000"/>
              </a:lnSpc>
              <a:buFont typeface="Arial" panose="020B0604020202020204" pitchFamily="34" charset="0"/>
              <a:buChar char="•"/>
            </a:pPr>
            <a:r>
              <a:rPr lang="en-US" altLang="zh-HK" sz="3200" dirty="0">
                <a:latin typeface="Nunito Sans" pitchFamily="2" charset="0"/>
              </a:rPr>
              <a:t>username@127.0.0.1</a:t>
            </a:r>
          </a:p>
          <a:p>
            <a:pPr>
              <a:lnSpc>
                <a:spcPct val="150000"/>
              </a:lnSpc>
            </a:pPr>
            <a:r>
              <a:rPr lang="en-US" altLang="zh-HK" sz="3200" dirty="0">
                <a:latin typeface="Nunito Sans" pitchFamily="2" charset="0"/>
              </a:rPr>
              <a:t>A user that can connect from any computer</a:t>
            </a:r>
          </a:p>
          <a:p>
            <a:pPr marL="914400" lvl="1" indent="-457200">
              <a:lnSpc>
                <a:spcPct val="150000"/>
              </a:lnSpc>
              <a:buFont typeface="Arial" panose="020B0604020202020204" pitchFamily="34" charset="0"/>
              <a:buChar char="•"/>
            </a:pPr>
            <a:r>
              <a:rPr lang="en-US" altLang="zh-HK" sz="3200" dirty="0">
                <a:latin typeface="Nunito Sans" pitchFamily="2" charset="0"/>
              </a:rPr>
              <a:t>Username@%</a:t>
            </a:r>
          </a:p>
          <a:p>
            <a:pPr>
              <a:lnSpc>
                <a:spcPct val="150000"/>
              </a:lnSpc>
            </a:pPr>
            <a:r>
              <a:rPr lang="en-US" altLang="zh-HK" sz="3200" dirty="0">
                <a:latin typeface="Nunito Sans" pitchFamily="2" charset="0"/>
              </a:rPr>
              <a:t>A user than can only connect from a particular domain </a:t>
            </a:r>
          </a:p>
          <a:p>
            <a:pPr marL="914400" lvl="1" indent="-457200">
              <a:lnSpc>
                <a:spcPct val="150000"/>
              </a:lnSpc>
              <a:buFont typeface="Arial" panose="020B0604020202020204" pitchFamily="34" charset="0"/>
              <a:buChar char="•"/>
            </a:pPr>
            <a:r>
              <a:rPr lang="en-US" altLang="zh-HK" sz="3200" dirty="0">
                <a:latin typeface="Nunito Sans" pitchFamily="2" charset="0"/>
              </a:rPr>
              <a:t>username@'%.domainname.com'</a:t>
            </a:r>
            <a:endParaRPr lang="zh-HK" altLang="en-US" sz="3200" dirty="0">
              <a:latin typeface="Nunito Sans" pitchFamily="2" charset="0"/>
            </a:endParaRPr>
          </a:p>
        </p:txBody>
      </p:sp>
      <p:sp>
        <p:nvSpPr>
          <p:cNvPr id="7" name="TextBox 6">
            <a:extLst>
              <a:ext uri="{FF2B5EF4-FFF2-40B4-BE49-F238E27FC236}">
                <a16:creationId xmlns:a16="http://schemas.microsoft.com/office/drawing/2014/main" id="{B37D7810-12A1-3FDE-D29C-C4513A543756}"/>
              </a:ext>
            </a:extLst>
          </p:cNvPr>
          <p:cNvSpPr txBox="1"/>
          <p:nvPr/>
        </p:nvSpPr>
        <p:spPr>
          <a:xfrm>
            <a:off x="696874" y="2535445"/>
            <a:ext cx="15686126" cy="1569660"/>
          </a:xfrm>
          <a:prstGeom prst="rect">
            <a:avLst/>
          </a:prstGeom>
          <a:noFill/>
        </p:spPr>
        <p:txBody>
          <a:bodyPr wrap="square">
            <a:spAutoFit/>
          </a:bodyPr>
          <a:lstStyle/>
          <a:p>
            <a:r>
              <a:rPr lang="en-US" altLang="zh-HK" sz="3200" dirty="0">
                <a:latin typeface="Nunito Sans" pitchFamily="2" charset="0"/>
              </a:rPr>
              <a:t>Users can be specified as localhost or remote accounts</a:t>
            </a:r>
          </a:p>
          <a:p>
            <a:pPr marL="914400" lvl="1" indent="-457200">
              <a:buFont typeface="Arial" panose="020B0604020202020204" pitchFamily="34" charset="0"/>
              <a:buChar char="•"/>
            </a:pPr>
            <a:r>
              <a:rPr lang="en-US" altLang="zh-HK" sz="3200" dirty="0">
                <a:latin typeface="Nunito Sans" pitchFamily="2" charset="0"/>
              </a:rPr>
              <a:t>Localhost accounts can only connect if on same machine as MySQL Server</a:t>
            </a:r>
          </a:p>
          <a:p>
            <a:pPr marL="914400" lvl="1" indent="-457200">
              <a:buFont typeface="Arial" panose="020B0604020202020204" pitchFamily="34" charset="0"/>
              <a:buChar char="•"/>
            </a:pPr>
            <a:r>
              <a:rPr lang="en-US" altLang="zh-HK" sz="3200" dirty="0">
                <a:latin typeface="Nunito Sans" pitchFamily="2" charset="0"/>
              </a:rPr>
              <a:t>Remote accounts can connect from other machines on the network</a:t>
            </a:r>
          </a:p>
        </p:txBody>
      </p:sp>
      <p:grpSp>
        <p:nvGrpSpPr>
          <p:cNvPr id="8" name="Group 2">
            <a:extLst>
              <a:ext uri="{FF2B5EF4-FFF2-40B4-BE49-F238E27FC236}">
                <a16:creationId xmlns:a16="http://schemas.microsoft.com/office/drawing/2014/main" id="{053B5166-D25E-C646-B212-51617C5ACA47}"/>
              </a:ext>
            </a:extLst>
          </p:cNvPr>
          <p:cNvGrpSpPr/>
          <p:nvPr/>
        </p:nvGrpSpPr>
        <p:grpSpPr>
          <a:xfrm>
            <a:off x="0" y="9779763"/>
            <a:ext cx="18288000" cy="1857317"/>
            <a:chOff x="0" y="0"/>
            <a:chExt cx="6622243" cy="672550"/>
          </a:xfrm>
        </p:grpSpPr>
        <p:sp>
          <p:nvSpPr>
            <p:cNvPr id="10" name="Freeform 3">
              <a:extLst>
                <a:ext uri="{FF2B5EF4-FFF2-40B4-BE49-F238E27FC236}">
                  <a16:creationId xmlns:a16="http://schemas.microsoft.com/office/drawing/2014/main" id="{283B0D94-8A66-AD76-F612-B87EE40EB5CD}"/>
                </a:ext>
              </a:extLst>
            </p:cNvPr>
            <p:cNvSpPr/>
            <p:nvPr/>
          </p:nvSpPr>
          <p:spPr>
            <a:xfrm>
              <a:off x="0" y="0"/>
              <a:ext cx="6622244" cy="672551"/>
            </a:xfrm>
            <a:custGeom>
              <a:avLst/>
              <a:gdLst/>
              <a:ahLst/>
              <a:cxnLst/>
              <a:rect l="l" t="t" r="r" b="b"/>
              <a:pathLst>
                <a:path w="6622244" h="672551">
                  <a:moveTo>
                    <a:pt x="6497783" y="672550"/>
                  </a:moveTo>
                  <a:lnTo>
                    <a:pt x="124460" y="672550"/>
                  </a:lnTo>
                  <a:cubicBezTo>
                    <a:pt x="55880" y="672550"/>
                    <a:pt x="0" y="616670"/>
                    <a:pt x="0" y="548090"/>
                  </a:cubicBezTo>
                  <a:lnTo>
                    <a:pt x="0" y="124460"/>
                  </a:lnTo>
                  <a:cubicBezTo>
                    <a:pt x="0" y="55880"/>
                    <a:pt x="55880" y="0"/>
                    <a:pt x="124460" y="0"/>
                  </a:cubicBezTo>
                  <a:lnTo>
                    <a:pt x="6497784" y="0"/>
                  </a:lnTo>
                  <a:cubicBezTo>
                    <a:pt x="6566364" y="0"/>
                    <a:pt x="6622244" y="55880"/>
                    <a:pt x="6622244" y="124460"/>
                  </a:cubicBezTo>
                  <a:lnTo>
                    <a:pt x="6622244" y="548091"/>
                  </a:lnTo>
                  <a:cubicBezTo>
                    <a:pt x="6622244" y="616670"/>
                    <a:pt x="6566364" y="672551"/>
                    <a:pt x="6497784" y="672551"/>
                  </a:cubicBezTo>
                  <a:close/>
                </a:path>
              </a:pathLst>
            </a:custGeom>
            <a:solidFill>
              <a:srgbClr val="D79063"/>
            </a:solidFill>
          </p:spPr>
        </p:sp>
      </p:grpSp>
      <p:pic>
        <p:nvPicPr>
          <p:cNvPr id="23" name="Picture 22">
            <a:extLst>
              <a:ext uri="{FF2B5EF4-FFF2-40B4-BE49-F238E27FC236}">
                <a16:creationId xmlns:a16="http://schemas.microsoft.com/office/drawing/2014/main" id="{23A5FABB-2320-2834-2008-85A444401FFB}"/>
              </a:ext>
            </a:extLst>
          </p:cNvPr>
          <p:cNvPicPr>
            <a:picLocks noChangeAspect="1"/>
          </p:cNvPicPr>
          <p:nvPr/>
        </p:nvPicPr>
        <p:blipFill>
          <a:blip r:embed="rId2"/>
          <a:stretch>
            <a:fillRect/>
          </a:stretch>
        </p:blipFill>
        <p:spPr>
          <a:xfrm>
            <a:off x="1028700" y="4606159"/>
            <a:ext cx="6819900" cy="3048821"/>
          </a:xfrm>
          <a:prstGeom prst="rect">
            <a:avLst/>
          </a:prstGeom>
        </p:spPr>
      </p:pic>
      <p:sp>
        <p:nvSpPr>
          <p:cNvPr id="2" name="Slide Number Placeholder 19">
            <a:extLst>
              <a:ext uri="{FF2B5EF4-FFF2-40B4-BE49-F238E27FC236}">
                <a16:creationId xmlns:a16="http://schemas.microsoft.com/office/drawing/2014/main" id="{E2CD37DF-9F26-0BDB-1B97-31EF5DD3BB5C}"/>
              </a:ext>
            </a:extLst>
          </p:cNvPr>
          <p:cNvSpPr txBox="1">
            <a:spLocks/>
          </p:cNvSpPr>
          <p:nvPr/>
        </p:nvSpPr>
        <p:spPr>
          <a:xfrm>
            <a:off x="15544800" y="1038796"/>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9</a:t>
            </a:fld>
            <a:endParaRPr lang="en-US" sz="2400" dirty="0"/>
          </a:p>
        </p:txBody>
      </p:sp>
      <p:grpSp>
        <p:nvGrpSpPr>
          <p:cNvPr id="3" name="Group 4">
            <a:extLst>
              <a:ext uri="{FF2B5EF4-FFF2-40B4-BE49-F238E27FC236}">
                <a16:creationId xmlns:a16="http://schemas.microsoft.com/office/drawing/2014/main" id="{C1B64A04-D93A-7444-F16A-6445BCF72609}"/>
              </a:ext>
            </a:extLst>
          </p:cNvPr>
          <p:cNvGrpSpPr/>
          <p:nvPr/>
        </p:nvGrpSpPr>
        <p:grpSpPr>
          <a:xfrm>
            <a:off x="885815" y="737753"/>
            <a:ext cx="354105" cy="354105"/>
            <a:chOff x="0" y="0"/>
            <a:chExt cx="6350000" cy="6350000"/>
          </a:xfrm>
        </p:grpSpPr>
        <p:sp>
          <p:nvSpPr>
            <p:cNvPr id="9" name="Freeform 5">
              <a:extLst>
                <a:ext uri="{FF2B5EF4-FFF2-40B4-BE49-F238E27FC236}">
                  <a16:creationId xmlns:a16="http://schemas.microsoft.com/office/drawing/2014/main" id="{3E00A487-3A48-1821-63ED-E72FC8B2DBE8}"/>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F8665"/>
            </a:solidFill>
          </p:spPr>
        </p:sp>
      </p:grpSp>
      <p:sp>
        <p:nvSpPr>
          <p:cNvPr id="11" name="Freeform 6">
            <a:extLst>
              <a:ext uri="{FF2B5EF4-FFF2-40B4-BE49-F238E27FC236}">
                <a16:creationId xmlns:a16="http://schemas.microsoft.com/office/drawing/2014/main" id="{790B7156-5A7F-DB2F-C2AA-9D212627EABB}"/>
              </a:ext>
            </a:extLst>
          </p:cNvPr>
          <p:cNvSpPr/>
          <p:nvPr/>
        </p:nvSpPr>
        <p:spPr>
          <a:xfrm>
            <a:off x="943924" y="795862"/>
            <a:ext cx="237888" cy="237888"/>
          </a:xfrm>
          <a:custGeom>
            <a:avLst/>
            <a:gdLst/>
            <a:ahLst/>
            <a:cxnLst/>
            <a:rect l="l" t="t" r="r" b="b"/>
            <a:pathLst>
              <a:path w="237888" h="237888">
                <a:moveTo>
                  <a:pt x="0" y="0"/>
                </a:moveTo>
                <a:lnTo>
                  <a:pt x="237888" y="0"/>
                </a:lnTo>
                <a:lnTo>
                  <a:pt x="237888" y="237888"/>
                </a:lnTo>
                <a:lnTo>
                  <a:pt x="0" y="2378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33">
            <a:extLst>
              <a:ext uri="{FF2B5EF4-FFF2-40B4-BE49-F238E27FC236}">
                <a16:creationId xmlns:a16="http://schemas.microsoft.com/office/drawing/2014/main" id="{5D22FF38-8C55-ED1F-0CC3-F219C4C79000}"/>
              </a:ext>
            </a:extLst>
          </p:cNvPr>
          <p:cNvSpPr txBox="1"/>
          <p:nvPr/>
        </p:nvSpPr>
        <p:spPr>
          <a:xfrm>
            <a:off x="1371600" y="837583"/>
            <a:ext cx="7400915" cy="267317"/>
          </a:xfrm>
          <a:prstGeom prst="rect">
            <a:avLst/>
          </a:prstGeom>
        </p:spPr>
        <p:txBody>
          <a:bodyPr wrap="square" lIns="0" tIns="0" rIns="0" bIns="0" rtlCol="0" anchor="t">
            <a:spAutoFit/>
          </a:bodyPr>
          <a:lstStyle/>
          <a:p>
            <a:pPr algn="l">
              <a:lnSpc>
                <a:spcPts val="1891"/>
              </a:lnSpc>
            </a:pPr>
            <a:r>
              <a:rPr lang="en-US" sz="2199" spc="-65" dirty="0">
                <a:solidFill>
                  <a:srgbClr val="DF8665"/>
                </a:solidFill>
                <a:latin typeface="Nunito Sans Semi-Bold"/>
                <a:ea typeface="Nunito Sans Semi-Bold"/>
                <a:cs typeface="Nunito Sans Semi-Bold"/>
                <a:sym typeface="Nunito Sans Semi-Bold"/>
              </a:rPr>
              <a:t>HKIIT - </a:t>
            </a:r>
            <a:r>
              <a:rPr lang="en-US" sz="2199" spc="-65" dirty="0" err="1">
                <a:solidFill>
                  <a:srgbClr val="DF8665"/>
                </a:solidFill>
                <a:latin typeface="Nunito Sans Semi-Bold"/>
                <a:ea typeface="Nunito Sans Semi-Bold"/>
                <a:cs typeface="Nunito Sans Semi-Bold"/>
                <a:sym typeface="Nunito Sans Semi-Bold"/>
              </a:rPr>
              <a:t>Navicat</a:t>
            </a:r>
            <a:r>
              <a:rPr lang="en-US" sz="2199" spc="-65" dirty="0">
                <a:solidFill>
                  <a:srgbClr val="DF8665"/>
                </a:solidFill>
                <a:latin typeface="Nunito Sans Semi-Bold"/>
                <a:ea typeface="Nunito Sans Semi-Bold"/>
                <a:cs typeface="Nunito Sans Semi-Bold"/>
                <a:sym typeface="Nunito Sans Semi-Bold"/>
              </a:rPr>
              <a:t> Certified Database Administrator - Associate </a:t>
            </a:r>
          </a:p>
        </p:txBody>
      </p:sp>
    </p:spTree>
    <p:extLst>
      <p:ext uri="{BB962C8B-B14F-4D97-AF65-F5344CB8AC3E}">
        <p14:creationId xmlns:p14="http://schemas.microsoft.com/office/powerpoint/2010/main" val="363243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11501</TotalTime>
  <Words>1880</Words>
  <PresentationFormat>Custom</PresentationFormat>
  <Paragraphs>280</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Courier New</vt:lpstr>
      <vt:lpstr>Arial</vt:lpstr>
      <vt:lpstr>Nunito Sans</vt:lpstr>
      <vt:lpstr>Calibri</vt:lpstr>
      <vt:lpstr>Nunito Sans Semi-Bold</vt:lpstr>
      <vt:lpstr>DM Serif Display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2024-08-23T22:24:24Z</dcterms:modified>
  <dc:identifier>DAGLXG8P97w</dc:identifier>
</cp:coreProperties>
</file>