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23"/>
  </p:notesMasterIdLst>
  <p:sldIdLst>
    <p:sldId id="308" r:id="rId2"/>
    <p:sldId id="346" r:id="rId3"/>
    <p:sldId id="441" r:id="rId4"/>
    <p:sldId id="442" r:id="rId5"/>
    <p:sldId id="439" r:id="rId6"/>
    <p:sldId id="440" r:id="rId7"/>
    <p:sldId id="443" r:id="rId8"/>
    <p:sldId id="445" r:id="rId9"/>
    <p:sldId id="447" r:id="rId10"/>
    <p:sldId id="449" r:id="rId11"/>
    <p:sldId id="448" r:id="rId12"/>
    <p:sldId id="444" r:id="rId13"/>
    <p:sldId id="434" r:id="rId14"/>
    <p:sldId id="456" r:id="rId15"/>
    <p:sldId id="455" r:id="rId16"/>
    <p:sldId id="454" r:id="rId17"/>
    <p:sldId id="453" r:id="rId18"/>
    <p:sldId id="452" r:id="rId19"/>
    <p:sldId id="450" r:id="rId20"/>
    <p:sldId id="451" r:id="rId21"/>
    <p:sldId id="351" r:id="rId22"/>
  </p:sldIdLst>
  <p:sldSz cx="18288000" cy="10287000"/>
  <p:notesSz cx="6858000" cy="9144000"/>
  <p:embeddedFontLst>
    <p:embeddedFont>
      <p:font typeface="DM Serif Display" pitchFamily="2" charset="0"/>
      <p:regular r:id="rId24"/>
      <p:italic r:id="rId25"/>
    </p:embeddedFont>
    <p:embeddedFont>
      <p:font typeface="Nunito Sans" pitchFamily="2" charset="0"/>
      <p:regular r:id="rId26"/>
      <p:bold r:id="rId27"/>
      <p:italic r:id="rId28"/>
      <p:boldItalic r:id="rId29"/>
    </p:embeddedFont>
    <p:embeddedFont>
      <p:font typeface="Nunito Sans Semi-Bold" panose="02010600030101010101"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C81"/>
    <a:srgbClr val="C15841"/>
    <a:srgbClr val="D790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4484" autoAdjust="0"/>
  </p:normalViewPr>
  <p:slideViewPr>
    <p:cSldViewPr>
      <p:cViewPr varScale="1">
        <p:scale>
          <a:sx n="43" d="100"/>
          <a:sy n="43" d="100"/>
        </p:scale>
        <p:origin x="129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B9EE8-A913-4EB5-9E21-A8AA9C9B589D}" type="datetimeFigureOut">
              <a:rPr lang="zh-HK" altLang="en-US" smtClean="0"/>
              <a:t>22/9/2024</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CC238-5823-43C1-BD7F-0B0E605BE292}" type="slidenum">
              <a:rPr lang="zh-HK" altLang="en-US" smtClean="0"/>
              <a:t>‹#›</a:t>
            </a:fld>
            <a:endParaRPr lang="zh-HK" altLang="en-US"/>
          </a:p>
        </p:txBody>
      </p:sp>
    </p:spTree>
    <p:extLst>
      <p:ext uri="{BB962C8B-B14F-4D97-AF65-F5344CB8AC3E}">
        <p14:creationId xmlns:p14="http://schemas.microsoft.com/office/powerpoint/2010/main" val="29060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a:t>
            </a:fld>
            <a:endParaRPr lang="zh-HK" altLang="en-US"/>
          </a:p>
        </p:txBody>
      </p:sp>
    </p:spTree>
    <p:extLst>
      <p:ext uri="{BB962C8B-B14F-4D97-AF65-F5344CB8AC3E}">
        <p14:creationId xmlns:p14="http://schemas.microsoft.com/office/powerpoint/2010/main" val="239150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UPDATE: Updating a variable-length column can either create a hole if the new data is smaller, or trigger a page split (causing fragmentation) if the data is larger and doesn't fit in the existing space.</a:t>
            </a:r>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3</a:t>
            </a:fld>
            <a:endParaRPr lang="zh-HK" altLang="en-US"/>
          </a:p>
        </p:txBody>
      </p:sp>
    </p:spTree>
    <p:extLst>
      <p:ext uri="{BB962C8B-B14F-4D97-AF65-F5344CB8AC3E}">
        <p14:creationId xmlns:p14="http://schemas.microsoft.com/office/powerpoint/2010/main" val="2254854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UPDATE: Updating a variable-length column can either create a hole if the new data is smaller, or trigger a page split (causing fragmentation) if the data is larger and doesn't fit in the existing space.</a:t>
            </a:r>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5</a:t>
            </a:fld>
            <a:endParaRPr lang="zh-HK" altLang="en-US"/>
          </a:p>
        </p:txBody>
      </p:sp>
    </p:spTree>
    <p:extLst>
      <p:ext uri="{BB962C8B-B14F-4D97-AF65-F5344CB8AC3E}">
        <p14:creationId xmlns:p14="http://schemas.microsoft.com/office/powerpoint/2010/main" val="97497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Deleting records leaves holes in the page. These holes aren't reclaimed automatically, leading to internal fragmentation, which can slow down scans as MySQL reads up to the table's high-water mark.</a:t>
            </a:r>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6</a:t>
            </a:fld>
            <a:endParaRPr lang="zh-HK" altLang="en-US"/>
          </a:p>
        </p:txBody>
      </p:sp>
    </p:spTree>
    <p:extLst>
      <p:ext uri="{BB962C8B-B14F-4D97-AF65-F5344CB8AC3E}">
        <p14:creationId xmlns:p14="http://schemas.microsoft.com/office/powerpoint/2010/main" val="416463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15</a:t>
            </a:fld>
            <a:endParaRPr lang="zh-HK" altLang="en-US"/>
          </a:p>
        </p:txBody>
      </p:sp>
    </p:spTree>
    <p:extLst>
      <p:ext uri="{BB962C8B-B14F-4D97-AF65-F5344CB8AC3E}">
        <p14:creationId xmlns:p14="http://schemas.microsoft.com/office/powerpoint/2010/main" val="93485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16</a:t>
            </a:fld>
            <a:endParaRPr lang="zh-HK" altLang="en-US"/>
          </a:p>
        </p:txBody>
      </p:sp>
    </p:spTree>
    <p:extLst>
      <p:ext uri="{BB962C8B-B14F-4D97-AF65-F5344CB8AC3E}">
        <p14:creationId xmlns:p14="http://schemas.microsoft.com/office/powerpoint/2010/main" val="169103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2CCBE4-1B74-4811-834B-D753194B13E3}" type="datetime1">
              <a:rPr lang="en-US" altLang="zh-HK"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0531AB-E38F-48A0-99B6-721000212029}" type="datetime1">
              <a:rPr lang="en-US" altLang="zh-HK"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B97CD1-31DA-42A2-AA53-333709CA9752}" type="datetime1">
              <a:rPr lang="en-US" altLang="zh-HK"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84FC5-2E35-4BAA-8778-2F4AA25E203D}" type="datetime1">
              <a:rPr lang="en-US" altLang="zh-HK"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EE444-2A8E-41EF-8F8F-116BFA096CF5}" type="datetime1">
              <a:rPr lang="en-US" altLang="zh-HK"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EEB96F-73E1-42D5-9395-B2827DA046D3}" type="datetime1">
              <a:rPr lang="en-US" altLang="zh-HK"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5BD666-A118-42B3-9B51-2DD0AB573F97}" type="datetime1">
              <a:rPr lang="en-US" altLang="zh-HK"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6E8EC-5985-4458-83FA-8D5178E0FEBD}" type="datetime1">
              <a:rPr lang="en-US" altLang="zh-HK"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679C9-ADA6-489C-BA22-05AE888A15AB}" type="datetime1">
              <a:rPr lang="en-US" altLang="zh-HK"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96CA4-EAF8-44E6-87AE-878A033295A8}" type="datetime1">
              <a:rPr lang="en-US" altLang="zh-HK"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50B7E-1E9B-4CD1-9CCF-15D77B265F43}" type="datetime1">
              <a:rPr lang="en-US" altLang="zh-HK"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3C7B8-FD09-4CC8-A256-DC5310C02D9A}" type="datetime1">
              <a:rPr lang="en-US" altLang="zh-HK" smtClean="0"/>
              <a:t>9/22/2024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dev.mysql.com/doc/refman/8.4/en/repair-table.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dev.mysql.com/doc/refman/8.4/en/analyze-tabl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4F0"/>
        </a:solidFill>
        <a:effectLst/>
      </p:bgPr>
    </p:bg>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DFA9F4E-3330-41C3-8DD8-B95D8FBCC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p:nvPr/>
        </p:nvGrpSpPr>
        <p:grpSpPr>
          <a:xfrm>
            <a:off x="1028700" y="8795589"/>
            <a:ext cx="6972299" cy="462711"/>
            <a:chOff x="0" y="0"/>
            <a:chExt cx="9289071" cy="812726"/>
          </a:xfrm>
        </p:grpSpPr>
        <p:sp>
          <p:nvSpPr>
            <p:cNvPr id="4" name="Freeform 4"/>
            <p:cNvSpPr/>
            <p:nvPr/>
          </p:nvSpPr>
          <p:spPr>
            <a:xfrm>
              <a:off x="0" y="0"/>
              <a:ext cx="9289072" cy="812726"/>
            </a:xfrm>
            <a:custGeom>
              <a:avLst/>
              <a:gdLst/>
              <a:ahLst/>
              <a:cxnLst/>
              <a:rect l="l" t="t" r="r" b="b"/>
              <a:pathLst>
                <a:path w="9289072" h="812726">
                  <a:moveTo>
                    <a:pt x="9164611" y="812726"/>
                  </a:moveTo>
                  <a:lnTo>
                    <a:pt x="124460" y="812726"/>
                  </a:lnTo>
                  <a:cubicBezTo>
                    <a:pt x="55880" y="812726"/>
                    <a:pt x="0" y="756846"/>
                    <a:pt x="0" y="688266"/>
                  </a:cubicBezTo>
                  <a:lnTo>
                    <a:pt x="0" y="124460"/>
                  </a:lnTo>
                  <a:cubicBezTo>
                    <a:pt x="0" y="55880"/>
                    <a:pt x="55880" y="0"/>
                    <a:pt x="124460" y="0"/>
                  </a:cubicBezTo>
                  <a:lnTo>
                    <a:pt x="9164611" y="0"/>
                  </a:lnTo>
                  <a:cubicBezTo>
                    <a:pt x="9233191" y="0"/>
                    <a:pt x="9289072" y="55880"/>
                    <a:pt x="9289072" y="124460"/>
                  </a:cubicBezTo>
                  <a:lnTo>
                    <a:pt x="9289072" y="688266"/>
                  </a:lnTo>
                  <a:cubicBezTo>
                    <a:pt x="9289072" y="756846"/>
                    <a:pt x="9233191" y="812726"/>
                    <a:pt x="9164611" y="812726"/>
                  </a:cubicBezTo>
                  <a:close/>
                </a:path>
              </a:pathLst>
            </a:custGeom>
            <a:solidFill>
              <a:srgbClr val="C15841"/>
            </a:solidFill>
          </p:spPr>
        </p:sp>
      </p:grpSp>
      <p:sp>
        <p:nvSpPr>
          <p:cNvPr id="8" name="AutoShape 8"/>
          <p:cNvSpPr/>
          <p:nvPr/>
        </p:nvSpPr>
        <p:spPr>
          <a:xfrm rot="-5400000">
            <a:off x="-960437" y="6420641"/>
            <a:ext cx="4054474" cy="0"/>
          </a:xfrm>
          <a:prstGeom prst="line">
            <a:avLst/>
          </a:prstGeom>
          <a:ln w="76200" cap="flat">
            <a:solidFill>
              <a:srgbClr val="C15841"/>
            </a:solidFill>
            <a:prstDash val="solid"/>
            <a:headEnd type="none" w="sm" len="sm"/>
            <a:tailEnd type="none" w="sm" len="sm"/>
          </a:ln>
        </p:spPr>
      </p:sp>
      <p:sp>
        <p:nvSpPr>
          <p:cNvPr id="9" name="Freeform 9"/>
          <p:cNvSpPr/>
          <p:nvPr/>
        </p:nvSpPr>
        <p:spPr>
          <a:xfrm>
            <a:off x="13486695" y="249599"/>
            <a:ext cx="4570506" cy="1261460"/>
          </a:xfrm>
          <a:custGeom>
            <a:avLst/>
            <a:gdLst/>
            <a:ahLst/>
            <a:cxnLst/>
            <a:rect l="l" t="t" r="r" b="b"/>
            <a:pathLst>
              <a:path w="4570506" h="1261460">
                <a:moveTo>
                  <a:pt x="0" y="0"/>
                </a:moveTo>
                <a:lnTo>
                  <a:pt x="4570506" y="0"/>
                </a:lnTo>
                <a:lnTo>
                  <a:pt x="4570506" y="1261460"/>
                </a:lnTo>
                <a:lnTo>
                  <a:pt x="0" y="1261460"/>
                </a:lnTo>
                <a:lnTo>
                  <a:pt x="0" y="0"/>
                </a:lnTo>
                <a:close/>
              </a:path>
            </a:pathLst>
          </a:custGeom>
          <a:blipFill>
            <a:blip r:embed="rId4">
              <a:extLst>
                <a:ext uri="{28A0092B-C50C-407E-A947-70E740481C1C}">
                  <a14:useLocalDpi xmlns:a14="http://schemas.microsoft.com/office/drawing/2010/main" val="0"/>
                </a:ext>
              </a:extLst>
            </a:blip>
            <a:stretch>
              <a:fillRect/>
            </a:stretch>
          </a:blipFill>
        </p:spPr>
      </p:sp>
      <p:sp>
        <p:nvSpPr>
          <p:cNvPr id="10" name="TextBox 10"/>
          <p:cNvSpPr txBox="1"/>
          <p:nvPr/>
        </p:nvSpPr>
        <p:spPr>
          <a:xfrm>
            <a:off x="1405156" y="4622004"/>
            <a:ext cx="13453843" cy="3902607"/>
          </a:xfrm>
          <a:prstGeom prst="rect">
            <a:avLst/>
          </a:prstGeom>
        </p:spPr>
        <p:txBody>
          <a:bodyPr wrap="square" lIns="0" tIns="0" rIns="0" bIns="0" rtlCol="0" anchor="t">
            <a:spAutoFit/>
          </a:bodyPr>
          <a:lstStyle/>
          <a:p>
            <a:pPr algn="l">
              <a:lnSpc>
                <a:spcPts val="9999"/>
              </a:lnSpc>
            </a:pPr>
            <a:r>
              <a:rPr lang="en-US" sz="9999" dirty="0">
                <a:solidFill>
                  <a:schemeClr val="bg1"/>
                </a:solidFill>
                <a:latin typeface="DM Serif Display"/>
                <a:ea typeface="DM Serif Display"/>
                <a:cs typeface="DM Serif Display"/>
                <a:sym typeface="DM Serif Display"/>
              </a:rPr>
              <a:t>Database Maintenance and Monitoring with </a:t>
            </a:r>
            <a:r>
              <a:rPr lang="en-US" sz="9999" dirty="0" err="1">
                <a:solidFill>
                  <a:schemeClr val="bg1"/>
                </a:solidFill>
                <a:latin typeface="DM Serif Display"/>
                <a:ea typeface="DM Serif Display"/>
                <a:cs typeface="DM Serif Display"/>
                <a:sym typeface="DM Serif Display"/>
              </a:rPr>
              <a:t>Navicat</a:t>
            </a:r>
            <a:endParaRPr lang="en-US" sz="9999" dirty="0">
              <a:solidFill>
                <a:schemeClr val="bg1"/>
              </a:solidFill>
              <a:latin typeface="DM Serif Display"/>
              <a:ea typeface="DM Serif Display"/>
              <a:cs typeface="DM Serif Display"/>
              <a:sym typeface="DM Serif Display"/>
            </a:endParaRPr>
          </a:p>
        </p:txBody>
      </p:sp>
      <p:sp>
        <p:nvSpPr>
          <p:cNvPr id="11" name="TextBox 11"/>
          <p:cNvSpPr txBox="1"/>
          <p:nvPr/>
        </p:nvSpPr>
        <p:spPr>
          <a:xfrm>
            <a:off x="1028700" y="8872639"/>
            <a:ext cx="6972300" cy="300082"/>
          </a:xfrm>
          <a:prstGeom prst="rect">
            <a:avLst/>
          </a:prstGeom>
        </p:spPr>
        <p:txBody>
          <a:bodyPr wrap="square"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r>
              <a:rPr lang="en-US" sz="1800" spc="179" dirty="0">
                <a:solidFill>
                  <a:srgbClr val="FFF9F4"/>
                </a:solidFill>
                <a:latin typeface="Nunito Sans"/>
                <a:ea typeface="Nunito Sans"/>
                <a:cs typeface="Nunito Sans"/>
                <a:sym typeface="Nunito Sans"/>
              </a:rPr>
              <a:t> Certified Database Administrator - Associate </a:t>
            </a:r>
          </a:p>
        </p:txBody>
      </p:sp>
    </p:spTree>
    <p:extLst>
      <p:ext uri="{BB962C8B-B14F-4D97-AF65-F5344CB8AC3E}">
        <p14:creationId xmlns:p14="http://schemas.microsoft.com/office/powerpoint/2010/main" val="23772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TABLE STATISTICS</a:t>
            </a:r>
            <a:endParaRPr lang="en-US" altLang="zh-HK" sz="1800" spc="179" dirty="0">
              <a:solidFill>
                <a:srgbClr val="F8F4F0"/>
              </a:solidFill>
              <a:latin typeface="Nunito Sans"/>
              <a:ea typeface="Nunito Sans"/>
              <a:cs typeface="Nunito Sans"/>
              <a:sym typeface="Nunito Sans"/>
            </a:endParaRP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Fields returned by SHOW INDEX:</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10</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028700" y="2626149"/>
            <a:ext cx="17606643" cy="6501780"/>
          </a:xfrm>
          <a:prstGeom prst="rect">
            <a:avLst/>
          </a:prstGeom>
          <a:noFill/>
        </p:spPr>
        <p:txBody>
          <a:bodyPr wrap="square">
            <a:spAutoFit/>
          </a:bodyPr>
          <a:lstStyle/>
          <a:p>
            <a:pPr marL="514350" indent="-514350">
              <a:lnSpc>
                <a:spcPct val="150000"/>
              </a:lnSpc>
              <a:buFont typeface="+mj-lt"/>
              <a:buAutoNum type="arabicPeriod" startAt="7"/>
            </a:pPr>
            <a:r>
              <a:rPr lang="en-US" altLang="zh-HK" sz="2800" dirty="0">
                <a:latin typeface="Nunito Sans" pitchFamily="2" charset="0"/>
              </a:rPr>
              <a:t>Cardinality: An estimate of the number of unique values in the index.</a:t>
            </a:r>
          </a:p>
          <a:p>
            <a:pPr marL="971550" lvl="1" indent="-514350">
              <a:lnSpc>
                <a:spcPct val="150000"/>
              </a:lnSpc>
              <a:buFont typeface="Arial" panose="020B0604020202020204" pitchFamily="34" charset="0"/>
              <a:buChar char="•"/>
            </a:pPr>
            <a:r>
              <a:rPr lang="en-US" altLang="zh-HK" sz="2800" dirty="0">
                <a:latin typeface="Nunito Sans" pitchFamily="2" charset="0"/>
              </a:rPr>
              <a:t>Higher cardinality means the index is more selective, which helps MySQL choose it for query optimization.</a:t>
            </a:r>
          </a:p>
          <a:p>
            <a:pPr marL="971550" lvl="1" indent="-514350">
              <a:lnSpc>
                <a:spcPct val="150000"/>
              </a:lnSpc>
              <a:buFont typeface="Arial" panose="020B0604020202020204" pitchFamily="34" charset="0"/>
              <a:buChar char="•"/>
            </a:pPr>
            <a:r>
              <a:rPr lang="en-US" altLang="zh-HK" sz="2800" dirty="0">
                <a:latin typeface="Nunito Sans" pitchFamily="2" charset="0"/>
              </a:rPr>
              <a:t>Cardinality is updated by running ANALYZE TABLE.</a:t>
            </a:r>
          </a:p>
          <a:p>
            <a:pPr marL="514350" indent="-514350">
              <a:lnSpc>
                <a:spcPct val="150000"/>
              </a:lnSpc>
              <a:buFont typeface="+mj-lt"/>
              <a:buAutoNum type="arabicPeriod" startAt="7"/>
            </a:pPr>
            <a:r>
              <a:rPr lang="en-US" altLang="zh-HK" sz="2800" dirty="0" err="1">
                <a:latin typeface="Nunito Sans" pitchFamily="2" charset="0"/>
              </a:rPr>
              <a:t>Sub_part</a:t>
            </a:r>
            <a:r>
              <a:rPr lang="en-US" altLang="zh-HK" sz="2800" dirty="0">
                <a:latin typeface="Nunito Sans" pitchFamily="2" charset="0"/>
              </a:rPr>
              <a:t>: The number of indexed characters if the column is only partially indexed (used in text columns).NULL if the entire column is indexed.</a:t>
            </a:r>
          </a:p>
          <a:p>
            <a:pPr marL="514350" indent="-514350">
              <a:lnSpc>
                <a:spcPct val="150000"/>
              </a:lnSpc>
              <a:buFont typeface="+mj-lt"/>
              <a:buAutoNum type="arabicPeriod" startAt="7"/>
            </a:pPr>
            <a:r>
              <a:rPr lang="en-US" altLang="zh-HK" sz="2800" dirty="0">
                <a:latin typeface="Nunito Sans" pitchFamily="2" charset="0"/>
              </a:rPr>
              <a:t>Packed: Shows how the index key is packed (compressed).NULL if it is not packed.</a:t>
            </a:r>
          </a:p>
          <a:p>
            <a:pPr marL="514350" indent="-514350">
              <a:lnSpc>
                <a:spcPct val="150000"/>
              </a:lnSpc>
              <a:buFont typeface="+mj-lt"/>
              <a:buAutoNum type="arabicPeriod" startAt="7"/>
            </a:pPr>
            <a:r>
              <a:rPr lang="en-US" altLang="zh-HK" sz="2800" dirty="0">
                <a:latin typeface="Nunito Sans" pitchFamily="2" charset="0"/>
              </a:rPr>
              <a:t> Null: </a:t>
            </a:r>
          </a:p>
          <a:p>
            <a:pPr marL="914400" lvl="1" indent="-457200">
              <a:lnSpc>
                <a:spcPct val="150000"/>
              </a:lnSpc>
              <a:buFont typeface="Arial" panose="020B0604020202020204" pitchFamily="34" charset="0"/>
              <a:buChar char="•"/>
            </a:pPr>
            <a:r>
              <a:rPr lang="en-US" altLang="zh-HK" sz="2800" dirty="0">
                <a:latin typeface="Nunito Sans" pitchFamily="2" charset="0"/>
              </a:rPr>
              <a:t>YES if the indexed column can contain NULL values.</a:t>
            </a:r>
          </a:p>
          <a:p>
            <a:pPr marL="914400" lvl="1" indent="-457200">
              <a:lnSpc>
                <a:spcPct val="150000"/>
              </a:lnSpc>
              <a:buFont typeface="Arial" panose="020B0604020202020204" pitchFamily="34" charset="0"/>
              <a:buChar char="•"/>
            </a:pPr>
            <a:r>
              <a:rPr lang="en-US" altLang="zh-HK" sz="2800" dirty="0">
                <a:latin typeface="Nunito Sans" pitchFamily="2" charset="0"/>
              </a:rPr>
              <a:t>NO if the column does not allow NULLs.</a:t>
            </a:r>
          </a:p>
        </p:txBody>
      </p:sp>
    </p:spTree>
    <p:extLst>
      <p:ext uri="{BB962C8B-B14F-4D97-AF65-F5344CB8AC3E}">
        <p14:creationId xmlns:p14="http://schemas.microsoft.com/office/powerpoint/2010/main" val="289834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TABLE STATISTICS</a:t>
            </a:r>
            <a:endParaRPr lang="en-US" altLang="zh-HK" sz="1800" spc="179" dirty="0">
              <a:solidFill>
                <a:srgbClr val="F8F4F0"/>
              </a:solidFill>
              <a:latin typeface="Nunito Sans"/>
              <a:ea typeface="Nunito Sans"/>
              <a:cs typeface="Nunito Sans"/>
              <a:sym typeface="Nunito Sans"/>
            </a:endParaRP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Fields returned by SHOW INDEX:</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11</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194547" y="2818586"/>
            <a:ext cx="15112253" cy="4462760"/>
          </a:xfrm>
          <a:prstGeom prst="rect">
            <a:avLst/>
          </a:prstGeom>
          <a:noFill/>
        </p:spPr>
        <p:txBody>
          <a:bodyPr wrap="square">
            <a:spAutoFit/>
          </a:bodyPr>
          <a:lstStyle/>
          <a:p>
            <a:pPr marL="514350" indent="-514350">
              <a:lnSpc>
                <a:spcPct val="150000"/>
              </a:lnSpc>
              <a:buFont typeface="+mj-lt"/>
              <a:buAutoNum type="arabicPeriod" startAt="11"/>
            </a:pPr>
            <a:r>
              <a:rPr lang="en-US" altLang="zh-HK" sz="3200" dirty="0">
                <a:latin typeface="Nunito Sans" pitchFamily="2" charset="0"/>
              </a:rPr>
              <a:t> </a:t>
            </a:r>
            <a:r>
              <a:rPr lang="en-US" altLang="zh-HK" sz="3200" dirty="0" err="1">
                <a:latin typeface="Nunito Sans" pitchFamily="2" charset="0"/>
              </a:rPr>
              <a:t>Index_type</a:t>
            </a:r>
            <a:r>
              <a:rPr lang="en-US" altLang="zh-HK" sz="3200" dirty="0">
                <a:latin typeface="Nunito Sans" pitchFamily="2" charset="0"/>
              </a:rPr>
              <a:t>: The type of index, such as:</a:t>
            </a:r>
          </a:p>
          <a:p>
            <a:pPr marL="971550" lvl="1" indent="-514350">
              <a:lnSpc>
                <a:spcPct val="150000"/>
              </a:lnSpc>
              <a:buFont typeface="Arial" panose="020B0604020202020204" pitchFamily="34" charset="0"/>
              <a:buChar char="•"/>
            </a:pPr>
            <a:r>
              <a:rPr lang="en-US" altLang="zh-HK" sz="3200" dirty="0">
                <a:latin typeface="Nunito Sans" pitchFamily="2" charset="0"/>
              </a:rPr>
              <a:t>BTREE (most common for general indexing).</a:t>
            </a:r>
          </a:p>
          <a:p>
            <a:pPr marL="971550" lvl="1" indent="-514350">
              <a:lnSpc>
                <a:spcPct val="150000"/>
              </a:lnSpc>
              <a:buFont typeface="Arial" panose="020B0604020202020204" pitchFamily="34" charset="0"/>
              <a:buChar char="•"/>
            </a:pPr>
            <a:r>
              <a:rPr lang="en-US" altLang="zh-HK" sz="3200" dirty="0">
                <a:latin typeface="Nunito Sans" pitchFamily="2" charset="0"/>
              </a:rPr>
              <a:t>FULLTEXT (for full-text searches).</a:t>
            </a:r>
          </a:p>
          <a:p>
            <a:pPr marL="971550" lvl="1" indent="-514350">
              <a:lnSpc>
                <a:spcPct val="150000"/>
              </a:lnSpc>
              <a:buFont typeface="Arial" panose="020B0604020202020204" pitchFamily="34" charset="0"/>
              <a:buChar char="•"/>
            </a:pPr>
            <a:r>
              <a:rPr lang="en-US" altLang="zh-HK" sz="3200" dirty="0">
                <a:latin typeface="Nunito Sans" pitchFamily="2" charset="0"/>
              </a:rPr>
              <a:t>HASH (for fast lookups, typically for MEMORY tables).</a:t>
            </a:r>
          </a:p>
          <a:p>
            <a:pPr marL="971550" lvl="1" indent="-514350">
              <a:lnSpc>
                <a:spcPct val="150000"/>
              </a:lnSpc>
              <a:buFont typeface="Arial" panose="020B0604020202020204" pitchFamily="34" charset="0"/>
              <a:buChar char="•"/>
            </a:pPr>
            <a:r>
              <a:rPr lang="en-US" altLang="zh-HK" sz="3200" dirty="0">
                <a:latin typeface="Nunito Sans" pitchFamily="2" charset="0"/>
              </a:rPr>
              <a:t>RTREE (used for spatial data indexing).</a:t>
            </a:r>
          </a:p>
          <a:p>
            <a:pPr marL="514350" indent="-514350">
              <a:lnSpc>
                <a:spcPct val="150000"/>
              </a:lnSpc>
              <a:buFont typeface="+mj-lt"/>
              <a:buAutoNum type="arabicPeriod" startAt="11"/>
            </a:pPr>
            <a:r>
              <a:rPr lang="en-US" altLang="zh-HK" sz="3200" dirty="0">
                <a:latin typeface="Nunito Sans" pitchFamily="2" charset="0"/>
              </a:rPr>
              <a:t> Comment: Any additional remarks or comments about the index (often empty).</a:t>
            </a:r>
            <a:endParaRPr lang="zh-HK" altLang="en-US" sz="3200" dirty="0">
              <a:latin typeface="Nunito Sans" pitchFamily="2" charset="0"/>
            </a:endParaRPr>
          </a:p>
        </p:txBody>
      </p:sp>
    </p:spTree>
    <p:extLst>
      <p:ext uri="{BB962C8B-B14F-4D97-AF65-F5344CB8AC3E}">
        <p14:creationId xmlns:p14="http://schemas.microsoft.com/office/powerpoint/2010/main" val="3880010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Checking a table or view </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12</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448304AA-5034-1A5B-C07B-CA292268205F}"/>
              </a:ext>
            </a:extLst>
          </p:cNvPr>
          <p:cNvPicPr>
            <a:picLocks noChangeAspect="1"/>
          </p:cNvPicPr>
          <p:nvPr/>
        </p:nvPicPr>
        <p:blipFill>
          <a:blip r:embed="rId4"/>
          <a:srcRect/>
          <a:stretch/>
        </p:blipFill>
        <p:spPr>
          <a:xfrm>
            <a:off x="1194547" y="2826744"/>
            <a:ext cx="6449940" cy="1935756"/>
          </a:xfrm>
          <a:prstGeom prst="rect">
            <a:avLst/>
          </a:prstGeom>
          <a:ln>
            <a:solidFill>
              <a:schemeClr val="tx1"/>
            </a:solidFill>
          </a:ln>
        </p:spPr>
      </p:pic>
      <p:sp>
        <p:nvSpPr>
          <p:cNvPr id="12" name="TextBox 11">
            <a:extLst>
              <a:ext uri="{FF2B5EF4-FFF2-40B4-BE49-F238E27FC236}">
                <a16:creationId xmlns:a16="http://schemas.microsoft.com/office/drawing/2014/main" id="{09578B04-F11F-1772-8E5F-615CA68572A1}"/>
              </a:ext>
            </a:extLst>
          </p:cNvPr>
          <p:cNvSpPr txBox="1"/>
          <p:nvPr/>
        </p:nvSpPr>
        <p:spPr>
          <a:xfrm>
            <a:off x="8153400" y="2559084"/>
            <a:ext cx="9924047" cy="2516073"/>
          </a:xfrm>
          <a:prstGeom prst="rect">
            <a:avLst/>
          </a:prstGeom>
          <a:noFill/>
        </p:spPr>
        <p:txBody>
          <a:bodyPr wrap="square">
            <a:spAutoFit/>
          </a:bodyPr>
          <a:lstStyle/>
          <a:p>
            <a:pPr>
              <a:lnSpc>
                <a:spcPct val="150000"/>
              </a:lnSpc>
            </a:pPr>
            <a:r>
              <a:rPr lang="en-US" altLang="zh-HK" sz="3600" dirty="0">
                <a:latin typeface="Nunito Sans" pitchFamily="2" charset="0"/>
              </a:rPr>
              <a:t>This maintenance task checks a table for errors. </a:t>
            </a:r>
          </a:p>
          <a:p>
            <a:pPr>
              <a:lnSpc>
                <a:spcPct val="150000"/>
              </a:lnSpc>
            </a:pPr>
            <a:r>
              <a:rPr lang="en-US" altLang="zh-HK" sz="3600" dirty="0">
                <a:latin typeface="Nunito Sans" pitchFamily="2" charset="0"/>
              </a:rPr>
              <a:t>Additional options for checking are summarized in the table below:</a:t>
            </a:r>
          </a:p>
        </p:txBody>
      </p:sp>
      <p:graphicFrame>
        <p:nvGraphicFramePr>
          <p:cNvPr id="2" name="Table 1">
            <a:extLst>
              <a:ext uri="{FF2B5EF4-FFF2-40B4-BE49-F238E27FC236}">
                <a16:creationId xmlns:a16="http://schemas.microsoft.com/office/drawing/2014/main" id="{774A5FE6-787B-1DA4-6BA9-7C592AB62566}"/>
              </a:ext>
            </a:extLst>
          </p:cNvPr>
          <p:cNvGraphicFramePr>
            <a:graphicFrameLocks noGrp="1"/>
          </p:cNvGraphicFramePr>
          <p:nvPr>
            <p:extLst>
              <p:ext uri="{D42A27DB-BD31-4B8C-83A1-F6EECF244321}">
                <p14:modId xmlns:p14="http://schemas.microsoft.com/office/powerpoint/2010/main" val="2558860824"/>
              </p:ext>
            </p:extLst>
          </p:nvPr>
        </p:nvGraphicFramePr>
        <p:xfrm>
          <a:off x="1086809" y="5075157"/>
          <a:ext cx="16764000" cy="435864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1113136835"/>
                    </a:ext>
                  </a:extLst>
                </a:gridCol>
                <a:gridCol w="13182600">
                  <a:extLst>
                    <a:ext uri="{9D8B030D-6E8A-4147-A177-3AD203B41FA5}">
                      <a16:colId xmlns:a16="http://schemas.microsoft.com/office/drawing/2014/main" val="1242212996"/>
                    </a:ext>
                  </a:extLst>
                </a:gridCol>
              </a:tblGrid>
              <a:tr h="402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3200" dirty="0">
                          <a:latin typeface="Nunito Sans" pitchFamily="2" charset="0"/>
                        </a:rPr>
                        <a:t>Options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3200" dirty="0">
                          <a:latin typeface="Nunito Sans" pitchFamily="2" charset="0"/>
                        </a:rPr>
                        <a:t>Functions</a:t>
                      </a:r>
                    </a:p>
                  </a:txBody>
                  <a:tcPr/>
                </a:tc>
                <a:extLst>
                  <a:ext uri="{0D108BD9-81ED-4DB2-BD59-A6C34878D82A}">
                    <a16:rowId xmlns:a16="http://schemas.microsoft.com/office/drawing/2014/main" val="11957319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3200" b="1" dirty="0">
                          <a:latin typeface="Nunito Sans" pitchFamily="2" charset="0"/>
                        </a:rPr>
                        <a:t>Quick</a:t>
                      </a:r>
                    </a:p>
                  </a:txBody>
                  <a:tcPr/>
                </a:tc>
                <a:tc>
                  <a:txBody>
                    <a:bodyPr/>
                    <a:lstStyle/>
                    <a:p>
                      <a:pPr algn="ctr"/>
                      <a:r>
                        <a:rPr lang="en-US" altLang="zh-HK" sz="3200" dirty="0">
                          <a:latin typeface="Nunito Sans" pitchFamily="2" charset="0"/>
                        </a:rPr>
                        <a:t>Does not scan the rows to check for incorrect links. </a:t>
                      </a:r>
                    </a:p>
                  </a:txBody>
                  <a:tcPr/>
                </a:tc>
                <a:extLst>
                  <a:ext uri="{0D108BD9-81ED-4DB2-BD59-A6C34878D82A}">
                    <a16:rowId xmlns:a16="http://schemas.microsoft.com/office/drawing/2014/main" val="18420720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3200" b="1" dirty="0">
                          <a:latin typeface="Nunito Sans" pitchFamily="2" charset="0"/>
                        </a:rPr>
                        <a:t>Fast</a:t>
                      </a:r>
                    </a:p>
                  </a:txBody>
                  <a:tcPr/>
                </a:tc>
                <a:tc>
                  <a:txBody>
                    <a:bodyPr/>
                    <a:lstStyle/>
                    <a:p>
                      <a:pPr algn="ctr"/>
                      <a:r>
                        <a:rPr lang="en-US" altLang="zh-HK" sz="3200" dirty="0">
                          <a:latin typeface="Nunito Sans" pitchFamily="2" charset="0"/>
                        </a:rPr>
                        <a:t>Checks only those tables that have not been closed properly. </a:t>
                      </a:r>
                    </a:p>
                  </a:txBody>
                  <a:tcPr/>
                </a:tc>
                <a:extLst>
                  <a:ext uri="{0D108BD9-81ED-4DB2-BD59-A6C34878D82A}">
                    <a16:rowId xmlns:a16="http://schemas.microsoft.com/office/drawing/2014/main" val="2923982299"/>
                  </a:ext>
                </a:extLst>
              </a:tr>
              <a:tr h="370840">
                <a:tc>
                  <a:txBody>
                    <a:bodyPr/>
                    <a:lstStyle/>
                    <a:p>
                      <a:pPr algn="ctr"/>
                      <a:r>
                        <a:rPr lang="en-US" altLang="zh-HK" sz="3200" b="1" dirty="0">
                          <a:latin typeface="Nunito Sans" pitchFamily="2" charset="0"/>
                        </a:rPr>
                        <a:t>Changed</a:t>
                      </a:r>
                      <a:endParaRPr lang="zh-HK" altLang="en-US" sz="3200" b="1" dirty="0">
                        <a:latin typeface="Nunito Sans" pitchFamily="2" charset="0"/>
                      </a:endParaRPr>
                    </a:p>
                  </a:txBody>
                  <a:tcPr/>
                </a:tc>
                <a:tc>
                  <a:txBody>
                    <a:bodyPr/>
                    <a:lstStyle/>
                    <a:p>
                      <a:pPr algn="ctr"/>
                      <a:r>
                        <a:rPr lang="en-US" altLang="zh-HK" sz="3200" dirty="0">
                          <a:latin typeface="Nunito Sans" pitchFamily="2" charset="0"/>
                        </a:rPr>
                        <a:t>Checks only those tables that have been changed since the last check or that have not been closed properly. </a:t>
                      </a:r>
                    </a:p>
                  </a:txBody>
                  <a:tcPr/>
                </a:tc>
                <a:extLst>
                  <a:ext uri="{0D108BD9-81ED-4DB2-BD59-A6C34878D82A}">
                    <a16:rowId xmlns:a16="http://schemas.microsoft.com/office/drawing/2014/main" val="4075981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3200" b="1" dirty="0">
                          <a:latin typeface="Nunito Sans" pitchFamily="2" charset="0"/>
                        </a:rPr>
                        <a:t>Extended</a:t>
                      </a:r>
                    </a:p>
                  </a:txBody>
                  <a:tcPr/>
                </a:tc>
                <a:tc>
                  <a:txBody>
                    <a:bodyPr/>
                    <a:lstStyle/>
                    <a:p>
                      <a:pPr algn="ctr"/>
                      <a:r>
                        <a:rPr lang="en-US" altLang="zh-HK" sz="3200" dirty="0">
                          <a:latin typeface="Nunito Sans" pitchFamily="2" charset="0"/>
                        </a:rPr>
                        <a:t>Does a full key lookup for all the keys for each row. </a:t>
                      </a:r>
                    </a:p>
                    <a:p>
                      <a:pPr algn="ctr"/>
                      <a:r>
                        <a:rPr lang="en-US" altLang="zh-HK" sz="3200" dirty="0">
                          <a:latin typeface="Nunito Sans" pitchFamily="2" charset="0"/>
                        </a:rPr>
                        <a:t>This ensures that the table is 100 percent consistent, but takes a long time. It applies only to </a:t>
                      </a:r>
                      <a:r>
                        <a:rPr lang="en-US" altLang="zh-HK" sz="3200" dirty="0" err="1">
                          <a:latin typeface="Nunito Sans" pitchFamily="2" charset="0"/>
                        </a:rPr>
                        <a:t>MylSAM</a:t>
                      </a:r>
                      <a:r>
                        <a:rPr lang="en-US" altLang="zh-HK" sz="3200" dirty="0">
                          <a:latin typeface="Nunito Sans" pitchFamily="2" charset="0"/>
                        </a:rPr>
                        <a:t> tables and views.</a:t>
                      </a:r>
                    </a:p>
                  </a:txBody>
                  <a:tcPr/>
                </a:tc>
                <a:extLst>
                  <a:ext uri="{0D108BD9-81ED-4DB2-BD59-A6C34878D82A}">
                    <a16:rowId xmlns:a16="http://schemas.microsoft.com/office/drawing/2014/main" val="3239930774"/>
                  </a:ext>
                </a:extLst>
              </a:tr>
            </a:tbl>
          </a:graphicData>
        </a:graphic>
      </p:graphicFrame>
      <p:sp>
        <p:nvSpPr>
          <p:cNvPr id="9" name="TextBox 8">
            <a:extLst>
              <a:ext uri="{FF2B5EF4-FFF2-40B4-BE49-F238E27FC236}">
                <a16:creationId xmlns:a16="http://schemas.microsoft.com/office/drawing/2014/main" id="{0B766F49-9C9B-D594-11BA-DA049CF807B5}"/>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Tree>
    <p:extLst>
      <p:ext uri="{BB962C8B-B14F-4D97-AF65-F5344CB8AC3E}">
        <p14:creationId xmlns:p14="http://schemas.microsoft.com/office/powerpoint/2010/main" val="295839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Optimize MySQL Tables with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13</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1">
            <a:extLst>
              <a:ext uri="{FF2B5EF4-FFF2-40B4-BE49-F238E27FC236}">
                <a16:creationId xmlns:a16="http://schemas.microsoft.com/office/drawing/2014/main" id="{09578B04-F11F-1772-8E5F-615CA68572A1}"/>
              </a:ext>
            </a:extLst>
          </p:cNvPr>
          <p:cNvSpPr txBox="1"/>
          <p:nvPr/>
        </p:nvSpPr>
        <p:spPr>
          <a:xfrm>
            <a:off x="1183661" y="3633611"/>
            <a:ext cx="17041904" cy="5009064"/>
          </a:xfrm>
          <a:prstGeom prst="rect">
            <a:avLst/>
          </a:prstGeom>
          <a:noFill/>
        </p:spPr>
        <p:txBody>
          <a:bodyPr wrap="square">
            <a:spAutoFit/>
          </a:bodyPr>
          <a:lstStyle/>
          <a:p>
            <a:pPr>
              <a:lnSpc>
                <a:spcPct val="150000"/>
              </a:lnSpc>
            </a:pPr>
            <a:r>
              <a:rPr lang="en-US" altLang="zh-HK" sz="3600" dirty="0">
                <a:latin typeface="Nunito Sans" pitchFamily="2" charset="0"/>
              </a:rPr>
              <a:t>It will cleans up a </a:t>
            </a:r>
            <a:r>
              <a:rPr lang="en-US" altLang="zh-HK" sz="3600" dirty="0" err="1">
                <a:latin typeface="Nunito Sans" pitchFamily="2" charset="0"/>
              </a:rPr>
              <a:t>MylSAM</a:t>
            </a:r>
            <a:r>
              <a:rPr lang="en-US" altLang="zh-HK" sz="3600" dirty="0">
                <a:latin typeface="Nunito Sans" pitchFamily="2" charset="0"/>
              </a:rPr>
              <a:t> table by defragmenting it.</a:t>
            </a:r>
          </a:p>
          <a:p>
            <a:pPr marL="1028700" lvl="1" indent="-571500">
              <a:lnSpc>
                <a:spcPct val="150000"/>
              </a:lnSpc>
              <a:buFont typeface="Arial" panose="020B0604020202020204" pitchFamily="34" charset="0"/>
              <a:buChar char="•"/>
            </a:pPr>
            <a:r>
              <a:rPr lang="en-US" altLang="zh-HK" sz="3600" dirty="0">
                <a:latin typeface="Nunito Sans" pitchFamily="2" charset="0"/>
              </a:rPr>
              <a:t>This involves reclaiming unused space resulting from deletes &amp; updates, coalescing split records and stored non-contiguously.</a:t>
            </a:r>
          </a:p>
          <a:p>
            <a:pPr>
              <a:lnSpc>
                <a:spcPct val="150000"/>
              </a:lnSpc>
            </a:pPr>
            <a:r>
              <a:rPr lang="en-US" altLang="zh-HK" sz="3600" dirty="0">
                <a:latin typeface="Nunito Sans" pitchFamily="2" charset="0"/>
              </a:rPr>
              <a:t>It sorts the index pages if they are out of order and updates the index statistics.</a:t>
            </a:r>
          </a:p>
          <a:p>
            <a:pPr>
              <a:lnSpc>
                <a:spcPct val="150000"/>
              </a:lnSpc>
            </a:pPr>
            <a:r>
              <a:rPr lang="en-US" altLang="zh-HK" sz="3600" dirty="0">
                <a:latin typeface="Nunito Sans" pitchFamily="2" charset="0"/>
              </a:rPr>
              <a:t>It also works for InnoDB, but maps to ALTER TABLE to rebuild the table.</a:t>
            </a:r>
          </a:p>
          <a:p>
            <a:pPr marL="1028700" lvl="1" indent="-571500">
              <a:lnSpc>
                <a:spcPct val="150000"/>
              </a:lnSpc>
              <a:buFont typeface="Arial" panose="020B0604020202020204" pitchFamily="34" charset="0"/>
              <a:buChar char="•"/>
            </a:pPr>
            <a:r>
              <a:rPr lang="en-US" altLang="zh-HK" sz="3600" dirty="0">
                <a:latin typeface="Nunito Sans" pitchFamily="2" charset="0"/>
              </a:rPr>
              <a:t>This updates index statistics and frees space in the clustered index.</a:t>
            </a:r>
          </a:p>
        </p:txBody>
      </p:sp>
      <p:sp>
        <p:nvSpPr>
          <p:cNvPr id="2" name="TextBox 1">
            <a:extLst>
              <a:ext uri="{FF2B5EF4-FFF2-40B4-BE49-F238E27FC236}">
                <a16:creationId xmlns:a16="http://schemas.microsoft.com/office/drawing/2014/main" id="{80B37F6E-FE0B-68F0-0CC8-4D355106F625}"/>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Tree>
    <p:extLst>
      <p:ext uri="{BB962C8B-B14F-4D97-AF65-F5344CB8AC3E}">
        <p14:creationId xmlns:p14="http://schemas.microsoft.com/office/powerpoint/2010/main" val="206780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Repair a marked as crashed table with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14</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1">
            <a:extLst>
              <a:ext uri="{FF2B5EF4-FFF2-40B4-BE49-F238E27FC236}">
                <a16:creationId xmlns:a16="http://schemas.microsoft.com/office/drawing/2014/main" id="{09578B04-F11F-1772-8E5F-615CA68572A1}"/>
              </a:ext>
            </a:extLst>
          </p:cNvPr>
          <p:cNvSpPr txBox="1"/>
          <p:nvPr/>
        </p:nvSpPr>
        <p:spPr>
          <a:xfrm>
            <a:off x="1161093" y="2603675"/>
            <a:ext cx="16667791" cy="5840060"/>
          </a:xfrm>
          <a:prstGeom prst="rect">
            <a:avLst/>
          </a:prstGeom>
          <a:noFill/>
        </p:spPr>
        <p:txBody>
          <a:bodyPr wrap="square">
            <a:spAutoFit/>
          </a:bodyPr>
          <a:lstStyle/>
          <a:p>
            <a:pPr>
              <a:lnSpc>
                <a:spcPct val="150000"/>
              </a:lnSpc>
            </a:pPr>
            <a:r>
              <a:rPr lang="en-US" altLang="zh-HK" sz="3600" dirty="0">
                <a:latin typeface="Nunito Sans" pitchFamily="2" charset="0"/>
              </a:rPr>
              <a:t>To repair a </a:t>
            </a:r>
            <a:r>
              <a:rPr lang="en-US" altLang="zh-HK" sz="3600" dirty="0" err="1">
                <a:latin typeface="Nunito Sans" pitchFamily="2" charset="0"/>
              </a:rPr>
              <a:t>MyISAM</a:t>
            </a:r>
            <a:r>
              <a:rPr lang="en-US" altLang="zh-HK" sz="3600" dirty="0">
                <a:latin typeface="Nunito Sans" pitchFamily="2" charset="0"/>
              </a:rPr>
              <a:t> table, You can use `REPAIR` function in </a:t>
            </a:r>
            <a:r>
              <a:rPr lang="en-US" altLang="zh-HK" sz="3600" dirty="0" err="1">
                <a:latin typeface="Nunito Sans" pitchFamily="2" charset="0"/>
              </a:rPr>
              <a:t>Navicat</a:t>
            </a:r>
            <a:r>
              <a:rPr lang="en-US" altLang="zh-HK" sz="3600" dirty="0">
                <a:latin typeface="Nunito Sans" pitchFamily="2" charset="0"/>
              </a:rPr>
              <a:t> if the table checking operation indicates that there is a corruption or that an upgrade is required.</a:t>
            </a:r>
          </a:p>
          <a:p>
            <a:pPr>
              <a:lnSpc>
                <a:spcPct val="150000"/>
              </a:lnSpc>
            </a:pPr>
            <a:endParaRPr lang="en-US" altLang="zh-HK" sz="3600" dirty="0">
              <a:latin typeface="Nunito Sans" pitchFamily="2" charset="0"/>
            </a:endParaRPr>
          </a:p>
          <a:p>
            <a:pPr>
              <a:lnSpc>
                <a:spcPct val="150000"/>
              </a:lnSpc>
            </a:pPr>
            <a:r>
              <a:rPr lang="en-US" altLang="zh-HK" sz="3600" dirty="0">
                <a:latin typeface="Nunito Sans" pitchFamily="2" charset="0"/>
              </a:rPr>
              <a:t>To repair an InnoDB table, check its integrity with CHECK TABLE. If issues are found, use </a:t>
            </a:r>
            <a:r>
              <a:rPr lang="en-US" altLang="zh-HK" sz="3600" dirty="0" err="1">
                <a:latin typeface="Nunito Sans" pitchFamily="2" charset="0"/>
              </a:rPr>
              <a:t>Navicat</a:t>
            </a:r>
            <a:r>
              <a:rPr lang="en-US" altLang="zh-HK" sz="3600" dirty="0">
                <a:latin typeface="Nunito Sans" pitchFamily="2" charset="0"/>
              </a:rPr>
              <a:t> to dump the table to an SQL file for backup, then drop the table. Restore the table from the dump file, and verify its integrity again.</a:t>
            </a:r>
          </a:p>
        </p:txBody>
      </p:sp>
      <p:sp>
        <p:nvSpPr>
          <p:cNvPr id="2" name="TextBox 1">
            <a:extLst>
              <a:ext uri="{FF2B5EF4-FFF2-40B4-BE49-F238E27FC236}">
                <a16:creationId xmlns:a16="http://schemas.microsoft.com/office/drawing/2014/main" id="{57F39C57-E80D-BFD6-2701-67A95760208C}"/>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
        <p:nvSpPr>
          <p:cNvPr id="11" name="TextBox 10">
            <a:extLst>
              <a:ext uri="{FF2B5EF4-FFF2-40B4-BE49-F238E27FC236}">
                <a16:creationId xmlns:a16="http://schemas.microsoft.com/office/drawing/2014/main" id="{4AD6E960-8653-BC1B-46A5-916612D23CCA}"/>
              </a:ext>
            </a:extLst>
          </p:cNvPr>
          <p:cNvSpPr txBox="1"/>
          <p:nvPr/>
        </p:nvSpPr>
        <p:spPr>
          <a:xfrm>
            <a:off x="8139461" y="8712959"/>
            <a:ext cx="9144000" cy="369332"/>
          </a:xfrm>
          <a:prstGeom prst="rect">
            <a:avLst/>
          </a:prstGeom>
          <a:noFill/>
        </p:spPr>
        <p:txBody>
          <a:bodyPr wrap="square">
            <a:spAutoFit/>
          </a:bodyPr>
          <a:lstStyle/>
          <a:p>
            <a:pPr algn="r"/>
            <a:r>
              <a:rPr lang="en-US" altLang="zh-HK" dirty="0">
                <a:hlinkClick r:id="rId4"/>
              </a:rPr>
              <a:t>MySQL :: MySQL 8.4 Reference Manual :: 15.7.3.5 REPAIR TABLE Statement</a:t>
            </a:r>
            <a:endParaRPr lang="zh-HK" altLang="en-US" dirty="0"/>
          </a:p>
        </p:txBody>
      </p:sp>
    </p:spTree>
    <p:extLst>
      <p:ext uri="{BB962C8B-B14F-4D97-AF65-F5344CB8AC3E}">
        <p14:creationId xmlns:p14="http://schemas.microsoft.com/office/powerpoint/2010/main" val="371132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MONITORING</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1772900" cy="1015663"/>
          </a:xfrm>
          <a:prstGeom prst="rect">
            <a:avLst/>
          </a:prstGeom>
          <a:noFill/>
        </p:spPr>
        <p:txBody>
          <a:bodyPr wrap="square">
            <a:spAutoFit/>
          </a:bodyPr>
          <a:lstStyle/>
          <a:p>
            <a:r>
              <a:rPr lang="en-US" altLang="zh-HK" sz="6000" dirty="0">
                <a:latin typeface="DM Serif Display" pitchFamily="2" charset="0"/>
              </a:rPr>
              <a:t>Monitoring the MySQL Server</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194547" y="2920046"/>
            <a:ext cx="7620044" cy="4562788"/>
          </a:xfrm>
          <a:prstGeom prst="rect">
            <a:avLst/>
          </a:prstGeom>
          <a:noFill/>
        </p:spPr>
        <p:txBody>
          <a:bodyPr wrap="square">
            <a:spAutoFit/>
          </a:bodyPr>
          <a:lstStyle/>
          <a:p>
            <a:pPr>
              <a:lnSpc>
                <a:spcPct val="150000"/>
              </a:lnSpc>
            </a:pPr>
            <a:r>
              <a:rPr lang="en-US" altLang="zh-HK" sz="2800" dirty="0">
                <a:latin typeface="Nunito Sans" pitchFamily="2" charset="0"/>
              </a:rPr>
              <a:t>With </a:t>
            </a:r>
            <a:r>
              <a:rPr lang="en-US" altLang="zh-HK" sz="2800" dirty="0" err="1">
                <a:latin typeface="Nunito Sans" pitchFamily="2" charset="0"/>
              </a:rPr>
              <a:t>Navicat</a:t>
            </a:r>
            <a:r>
              <a:rPr lang="en-US" altLang="zh-HK" sz="2800" dirty="0">
                <a:latin typeface="Nunito Sans" pitchFamily="2" charset="0"/>
              </a:rPr>
              <a:t>, you can monitor your database server(s) to view the running processes, the server's current status, as well as the properties of the databases, such as the variables. It is possible to get this information in real time for all of your servers, in a single, under-the-hood view</a:t>
            </a:r>
          </a:p>
        </p:txBody>
      </p:sp>
      <p:pic>
        <p:nvPicPr>
          <p:cNvPr id="2" name="Picture 1">
            <a:extLst>
              <a:ext uri="{FF2B5EF4-FFF2-40B4-BE49-F238E27FC236}">
                <a16:creationId xmlns:a16="http://schemas.microsoft.com/office/drawing/2014/main" id="{DC70D6E8-A294-629F-0134-C3AA38645D11}"/>
              </a:ext>
            </a:extLst>
          </p:cNvPr>
          <p:cNvPicPr>
            <a:picLocks noChangeAspect="1"/>
          </p:cNvPicPr>
          <p:nvPr/>
        </p:nvPicPr>
        <p:blipFill>
          <a:blip r:embed="rId5"/>
          <a:stretch>
            <a:fillRect/>
          </a:stretch>
        </p:blipFill>
        <p:spPr>
          <a:xfrm>
            <a:off x="10439400" y="3018000"/>
            <a:ext cx="6492025" cy="4973355"/>
          </a:xfrm>
          <a:prstGeom prst="rect">
            <a:avLst/>
          </a:prstGeom>
          <a:ln>
            <a:solidFill>
              <a:schemeClr val="tx1"/>
            </a:solidFill>
          </a:ln>
        </p:spPr>
      </p:pic>
    </p:spTree>
    <p:extLst>
      <p:ext uri="{BB962C8B-B14F-4D97-AF65-F5344CB8AC3E}">
        <p14:creationId xmlns:p14="http://schemas.microsoft.com/office/powerpoint/2010/main" val="336964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9029700" cy="1015663"/>
          </a:xfrm>
          <a:prstGeom prst="rect">
            <a:avLst/>
          </a:prstGeom>
          <a:noFill/>
        </p:spPr>
        <p:txBody>
          <a:bodyPr wrap="square">
            <a:spAutoFit/>
          </a:bodyPr>
          <a:lstStyle/>
          <a:p>
            <a:r>
              <a:rPr lang="en-US" altLang="zh-HK" sz="6000" dirty="0">
                <a:latin typeface="DM Serif Display" pitchFamily="2" charset="0"/>
              </a:rPr>
              <a:t>The Process List</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16</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066756" y="2778612"/>
            <a:ext cx="16192544" cy="7148111"/>
          </a:xfrm>
          <a:prstGeom prst="rect">
            <a:avLst/>
          </a:prstGeom>
          <a:noFill/>
        </p:spPr>
        <p:txBody>
          <a:bodyPr wrap="square">
            <a:spAutoFit/>
          </a:bodyPr>
          <a:lstStyle/>
          <a:p>
            <a:pPr>
              <a:lnSpc>
                <a:spcPct val="150000"/>
              </a:lnSpc>
            </a:pPr>
            <a:r>
              <a:rPr lang="en-US" altLang="zh-HK" sz="2800" dirty="0">
                <a:latin typeface="Nunito Sans" pitchFamily="2" charset="0"/>
              </a:rPr>
              <a:t>The information you get on this screen can be listed as follows:</a:t>
            </a:r>
          </a:p>
          <a:p>
            <a:pPr marL="457200" indent="-457200">
              <a:lnSpc>
                <a:spcPct val="150000"/>
              </a:lnSpc>
              <a:buFont typeface="Arial" panose="020B0604020202020204" pitchFamily="34" charset="0"/>
              <a:buChar char="•"/>
            </a:pPr>
            <a:r>
              <a:rPr lang="en-US" altLang="zh-HK" sz="2800" dirty="0">
                <a:latin typeface="Nunito Sans" pitchFamily="2" charset="0"/>
              </a:rPr>
              <a:t>The server name that is defined in the connection settings</a:t>
            </a:r>
          </a:p>
          <a:p>
            <a:pPr marL="457200" indent="-457200">
              <a:lnSpc>
                <a:spcPct val="150000"/>
              </a:lnSpc>
              <a:buFont typeface="Arial" panose="020B0604020202020204" pitchFamily="34" charset="0"/>
              <a:buChar char="•"/>
            </a:pPr>
            <a:r>
              <a:rPr lang="en-US" altLang="zh-HK" sz="2800" dirty="0">
                <a:latin typeface="Nunito Sans" pitchFamily="2" charset="0"/>
              </a:rPr>
              <a:t>ID of the process running on the server</a:t>
            </a:r>
          </a:p>
          <a:p>
            <a:pPr marL="457200" indent="-457200">
              <a:lnSpc>
                <a:spcPct val="150000"/>
              </a:lnSpc>
              <a:buFont typeface="Arial" panose="020B0604020202020204" pitchFamily="34" charset="0"/>
              <a:buChar char="•"/>
            </a:pPr>
            <a:r>
              <a:rPr lang="en-US" altLang="zh-HK" sz="2800" dirty="0">
                <a:latin typeface="Nunito Sans" pitchFamily="2" charset="0"/>
              </a:rPr>
              <a:t>User who logged on to the server</a:t>
            </a:r>
          </a:p>
          <a:p>
            <a:pPr marL="457200" indent="-457200">
              <a:lnSpc>
                <a:spcPct val="150000"/>
              </a:lnSpc>
              <a:buFont typeface="Arial" panose="020B0604020202020204" pitchFamily="34" charset="0"/>
              <a:buChar char="•"/>
            </a:pPr>
            <a:r>
              <a:rPr lang="en-US" altLang="zh-HK" sz="2800" dirty="0">
                <a:latin typeface="Nunito Sans" pitchFamily="2" charset="0"/>
              </a:rPr>
              <a:t>Host or the IP from which the user is connected</a:t>
            </a:r>
          </a:p>
          <a:p>
            <a:pPr marL="457200" indent="-457200">
              <a:lnSpc>
                <a:spcPct val="150000"/>
              </a:lnSpc>
              <a:buFont typeface="Arial" panose="020B0604020202020204" pitchFamily="34" charset="0"/>
              <a:buChar char="•"/>
            </a:pPr>
            <a:r>
              <a:rPr lang="en-US" altLang="zh-HK" sz="2800" dirty="0">
                <a:latin typeface="Nunito Sans" pitchFamily="2" charset="0"/>
              </a:rPr>
              <a:t>The name of the database that is currently being used</a:t>
            </a:r>
          </a:p>
          <a:p>
            <a:pPr marL="457200" indent="-457200">
              <a:lnSpc>
                <a:spcPct val="150000"/>
              </a:lnSpc>
              <a:buFont typeface="Arial" panose="020B0604020202020204" pitchFamily="34" charset="0"/>
              <a:buChar char="•"/>
            </a:pPr>
            <a:r>
              <a:rPr lang="en-US" altLang="zh-HK" sz="2800" dirty="0">
                <a:latin typeface="Nunito Sans" pitchFamily="2" charset="0"/>
              </a:rPr>
              <a:t>Last Command that was issued by the </a:t>
            </a:r>
            <a:r>
              <a:rPr lang="en-US" altLang="zh-HK" sz="2800" dirty="0" err="1">
                <a:latin typeface="Nunito Sans" pitchFamily="2" charset="0"/>
              </a:rPr>
              <a:t>userTime</a:t>
            </a:r>
            <a:r>
              <a:rPr lang="en-US" altLang="zh-HK" sz="2800" dirty="0">
                <a:latin typeface="Nunito Sans" pitchFamily="2" charset="0"/>
              </a:rPr>
              <a:t>, State, and Info of the process</a:t>
            </a:r>
          </a:p>
          <a:p>
            <a:pPr marL="457200" indent="-457200">
              <a:lnSpc>
                <a:spcPct val="150000"/>
              </a:lnSpc>
              <a:buFont typeface="Arial" panose="020B0604020202020204" pitchFamily="34" charset="0"/>
              <a:buChar char="•"/>
            </a:pPr>
            <a:endParaRPr lang="en-US" altLang="zh-HK" sz="2800" dirty="0">
              <a:latin typeface="Nunito Sans" pitchFamily="2" charset="0"/>
            </a:endParaRPr>
          </a:p>
          <a:p>
            <a:pPr>
              <a:lnSpc>
                <a:spcPct val="150000"/>
              </a:lnSpc>
            </a:pPr>
            <a:r>
              <a:rPr lang="en-US" altLang="zh-HK" sz="2800" dirty="0">
                <a:latin typeface="Nunito Sans" pitchFamily="2" charset="0"/>
              </a:rPr>
              <a:t>It is possible to forcibly end a process simply by clicking on it from the list to get it highlighted and hitting the End Process button.</a:t>
            </a:r>
          </a:p>
          <a:p>
            <a:pPr>
              <a:lnSpc>
                <a:spcPct val="150000"/>
              </a:lnSpc>
            </a:pPr>
            <a:endParaRPr lang="en-US" altLang="zh-HK" sz="2800" dirty="0">
              <a:latin typeface="Nunito Sans" pitchFamily="2" charset="0"/>
            </a:endParaRPr>
          </a:p>
        </p:txBody>
      </p:sp>
      <p:pic>
        <p:nvPicPr>
          <p:cNvPr id="10" name="Picture 9">
            <a:extLst>
              <a:ext uri="{FF2B5EF4-FFF2-40B4-BE49-F238E27FC236}">
                <a16:creationId xmlns:a16="http://schemas.microsoft.com/office/drawing/2014/main" id="{73EA6924-BC54-4C3E-882E-EBCD1524BB15}"/>
              </a:ext>
            </a:extLst>
          </p:cNvPr>
          <p:cNvPicPr>
            <a:picLocks noChangeAspect="1"/>
          </p:cNvPicPr>
          <p:nvPr/>
        </p:nvPicPr>
        <p:blipFill>
          <a:blip r:embed="rId5"/>
          <a:srcRect/>
          <a:stretch/>
        </p:blipFill>
        <p:spPr>
          <a:xfrm>
            <a:off x="9677400" y="677345"/>
            <a:ext cx="8131360" cy="2041955"/>
          </a:xfrm>
          <a:prstGeom prst="rect">
            <a:avLst/>
          </a:prstGeom>
          <a:ln>
            <a:solidFill>
              <a:schemeClr val="tx1"/>
            </a:solidFill>
          </a:ln>
        </p:spPr>
      </p:pic>
      <p:sp>
        <p:nvSpPr>
          <p:cNvPr id="2" name="TextBox 1">
            <a:extLst>
              <a:ext uri="{FF2B5EF4-FFF2-40B4-BE49-F238E27FC236}">
                <a16:creationId xmlns:a16="http://schemas.microsoft.com/office/drawing/2014/main" id="{8B2D6B6F-4FB1-36C5-BBE3-B2F3744806CA}"/>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MONITORING</a:t>
            </a:r>
          </a:p>
        </p:txBody>
      </p:sp>
    </p:spTree>
    <p:extLst>
      <p:ext uri="{BB962C8B-B14F-4D97-AF65-F5344CB8AC3E}">
        <p14:creationId xmlns:p14="http://schemas.microsoft.com/office/powerpoint/2010/main" val="56082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9029700" cy="1015663"/>
          </a:xfrm>
          <a:prstGeom prst="rect">
            <a:avLst/>
          </a:prstGeom>
          <a:noFill/>
        </p:spPr>
        <p:txBody>
          <a:bodyPr wrap="square">
            <a:spAutoFit/>
          </a:bodyPr>
          <a:lstStyle/>
          <a:p>
            <a:r>
              <a:rPr lang="en-US" altLang="zh-HK" sz="6000" dirty="0">
                <a:latin typeface="DM Serif Display" pitchFamily="2" charset="0"/>
              </a:rPr>
              <a:t>System variables</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17</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066756" y="2775181"/>
            <a:ext cx="8946776" cy="6678751"/>
          </a:xfrm>
          <a:prstGeom prst="rect">
            <a:avLst/>
          </a:prstGeom>
          <a:noFill/>
        </p:spPr>
        <p:txBody>
          <a:bodyPr wrap="square">
            <a:spAutoFit/>
          </a:bodyPr>
          <a:lstStyle/>
          <a:p>
            <a:pPr>
              <a:lnSpc>
                <a:spcPct val="150000"/>
              </a:lnSpc>
            </a:pPr>
            <a:r>
              <a:rPr lang="en-US" altLang="zh-HK" sz="3200" dirty="0">
                <a:latin typeface="Nunito Sans" pitchFamily="2" charset="0"/>
              </a:rPr>
              <a:t>Listing all the server variables, such as </a:t>
            </a:r>
            <a:r>
              <a:rPr lang="en-US" altLang="zh-HK" sz="3200" dirty="0" err="1">
                <a:latin typeface="Nunito Sans" pitchFamily="2" charset="0"/>
              </a:rPr>
              <a:t>character_set_server</a:t>
            </a:r>
            <a:r>
              <a:rPr lang="en-US" altLang="zh-HK" sz="3200" dirty="0">
                <a:latin typeface="Nunito Sans" pitchFamily="2" charset="0"/>
              </a:rPr>
              <a:t> and </a:t>
            </a:r>
            <a:r>
              <a:rPr lang="en-US" altLang="zh-HK" sz="3200" dirty="0" err="1">
                <a:latin typeface="Nunito Sans" pitchFamily="2" charset="0"/>
              </a:rPr>
              <a:t>date_f</a:t>
            </a:r>
            <a:r>
              <a:rPr lang="en-US" altLang="zh-HK" sz="3200" dirty="0">
                <a:latin typeface="Nunito Sans" pitchFamily="2" charset="0"/>
              </a:rPr>
              <a:t> </a:t>
            </a:r>
            <a:r>
              <a:rPr lang="en-US" altLang="zh-HK" sz="3200" dirty="0" err="1">
                <a:latin typeface="Nunito Sans" pitchFamily="2" charset="0"/>
              </a:rPr>
              <a:t>ormat</a:t>
            </a:r>
            <a:r>
              <a:rPr lang="en-US" altLang="zh-HK" sz="3200" dirty="0">
                <a:latin typeface="Nunito Sans" pitchFamily="2" charset="0"/>
              </a:rPr>
              <a:t>, and the values set for these variables listed in alphabetical order. </a:t>
            </a:r>
          </a:p>
          <a:p>
            <a:pPr>
              <a:lnSpc>
                <a:spcPct val="150000"/>
              </a:lnSpc>
            </a:pPr>
            <a:endParaRPr lang="en-US" altLang="zh-HK" sz="3200" dirty="0">
              <a:latin typeface="Nunito Sans" pitchFamily="2" charset="0"/>
            </a:endParaRPr>
          </a:p>
          <a:p>
            <a:pPr>
              <a:lnSpc>
                <a:spcPct val="150000"/>
              </a:lnSpc>
            </a:pPr>
            <a:r>
              <a:rPr lang="en-US" altLang="zh-HK" sz="3200" dirty="0">
                <a:latin typeface="Nunito Sans" pitchFamily="2" charset="0"/>
              </a:rPr>
              <a:t>Executing the SHOW VARIABLES command in the MySQL server console.</a:t>
            </a:r>
          </a:p>
          <a:p>
            <a:pPr>
              <a:lnSpc>
                <a:spcPct val="150000"/>
              </a:lnSpc>
            </a:pPr>
            <a:endParaRPr lang="en-US" altLang="zh-HK" sz="3200" dirty="0">
              <a:latin typeface="Nunito Sans" pitchFamily="2" charset="0"/>
            </a:endParaRPr>
          </a:p>
          <a:p>
            <a:pPr>
              <a:lnSpc>
                <a:spcPct val="150000"/>
              </a:lnSpc>
            </a:pPr>
            <a:r>
              <a:rPr lang="en-US" altLang="zh-HK" sz="3200" dirty="0">
                <a:latin typeface="Nunito Sans" pitchFamily="2" charset="0"/>
              </a:rPr>
              <a:t>Possible to change the values.</a:t>
            </a:r>
          </a:p>
        </p:txBody>
      </p:sp>
      <p:pic>
        <p:nvPicPr>
          <p:cNvPr id="10" name="Picture 9">
            <a:extLst>
              <a:ext uri="{FF2B5EF4-FFF2-40B4-BE49-F238E27FC236}">
                <a16:creationId xmlns:a16="http://schemas.microsoft.com/office/drawing/2014/main" id="{73EA6924-BC54-4C3E-882E-EBCD1524BB15}"/>
              </a:ext>
            </a:extLst>
          </p:cNvPr>
          <p:cNvPicPr>
            <a:picLocks noChangeAspect="1"/>
          </p:cNvPicPr>
          <p:nvPr/>
        </p:nvPicPr>
        <p:blipFill>
          <a:blip r:embed="rId4"/>
          <a:srcRect/>
          <a:stretch/>
        </p:blipFill>
        <p:spPr>
          <a:xfrm>
            <a:off x="10515600" y="1753057"/>
            <a:ext cx="7200900" cy="7300667"/>
          </a:xfrm>
          <a:prstGeom prst="rect">
            <a:avLst/>
          </a:prstGeom>
          <a:ln>
            <a:solidFill>
              <a:schemeClr val="tx1"/>
            </a:solidFill>
          </a:ln>
        </p:spPr>
      </p:pic>
      <p:sp>
        <p:nvSpPr>
          <p:cNvPr id="2" name="TextBox 1">
            <a:extLst>
              <a:ext uri="{FF2B5EF4-FFF2-40B4-BE49-F238E27FC236}">
                <a16:creationId xmlns:a16="http://schemas.microsoft.com/office/drawing/2014/main" id="{2F241FB3-2E60-9DD7-BC5E-B46DA6107AE0}"/>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MONITORING</a:t>
            </a:r>
          </a:p>
        </p:txBody>
      </p:sp>
    </p:spTree>
    <p:extLst>
      <p:ext uri="{BB962C8B-B14F-4D97-AF65-F5344CB8AC3E}">
        <p14:creationId xmlns:p14="http://schemas.microsoft.com/office/powerpoint/2010/main" val="40314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9029700" cy="1015663"/>
          </a:xfrm>
          <a:prstGeom prst="rect">
            <a:avLst/>
          </a:prstGeom>
          <a:noFill/>
        </p:spPr>
        <p:txBody>
          <a:bodyPr wrap="square">
            <a:spAutoFit/>
          </a:bodyPr>
          <a:lstStyle/>
          <a:p>
            <a:r>
              <a:rPr lang="en-US" altLang="zh-HK" sz="6000" dirty="0">
                <a:latin typeface="DM Serif Display" pitchFamily="2" charset="0"/>
              </a:rPr>
              <a:t>Server Status Information</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550580" y="3441251"/>
            <a:ext cx="7949452" cy="5201424"/>
          </a:xfrm>
          <a:prstGeom prst="rect">
            <a:avLst/>
          </a:prstGeom>
          <a:noFill/>
        </p:spPr>
        <p:txBody>
          <a:bodyPr wrap="square">
            <a:spAutoFit/>
          </a:bodyPr>
          <a:lstStyle/>
          <a:p>
            <a:pPr>
              <a:lnSpc>
                <a:spcPct val="150000"/>
              </a:lnSpc>
            </a:pPr>
            <a:r>
              <a:rPr lang="en-US" altLang="zh-HK" sz="3200" dirty="0">
                <a:latin typeface="Nunito Sans" pitchFamily="2" charset="0"/>
              </a:rPr>
              <a:t>The status tab lists the same standard information that would otherwise be retrieved from a MySQL server by issuing the SHOW STATUS command.</a:t>
            </a:r>
          </a:p>
          <a:p>
            <a:pPr>
              <a:lnSpc>
                <a:spcPct val="150000"/>
              </a:lnSpc>
            </a:pPr>
            <a:r>
              <a:rPr lang="en-US" altLang="zh-HK" sz="3200" dirty="0">
                <a:latin typeface="Nunito Sans" pitchFamily="2" charset="0"/>
              </a:rPr>
              <a:t>This outputs some long, read-only information understandable by advanced users and DBAs.</a:t>
            </a:r>
          </a:p>
        </p:txBody>
      </p:sp>
      <p:pic>
        <p:nvPicPr>
          <p:cNvPr id="10" name="Picture 9">
            <a:extLst>
              <a:ext uri="{FF2B5EF4-FFF2-40B4-BE49-F238E27FC236}">
                <a16:creationId xmlns:a16="http://schemas.microsoft.com/office/drawing/2014/main" id="{73EA6924-BC54-4C3E-882E-EBCD1524BB15}"/>
              </a:ext>
            </a:extLst>
          </p:cNvPr>
          <p:cNvPicPr>
            <a:picLocks noChangeAspect="1"/>
          </p:cNvPicPr>
          <p:nvPr/>
        </p:nvPicPr>
        <p:blipFill>
          <a:blip r:embed="rId4"/>
          <a:stretch>
            <a:fillRect/>
          </a:stretch>
        </p:blipFill>
        <p:spPr>
          <a:xfrm>
            <a:off x="10515600" y="1607678"/>
            <a:ext cx="7200900" cy="7591425"/>
          </a:xfrm>
          <a:prstGeom prst="rect">
            <a:avLst/>
          </a:prstGeom>
          <a:ln>
            <a:solidFill>
              <a:schemeClr val="tx1"/>
            </a:solidFill>
          </a:ln>
        </p:spPr>
      </p:pic>
      <p:sp>
        <p:nvSpPr>
          <p:cNvPr id="11" name="TextBox 10">
            <a:extLst>
              <a:ext uri="{FF2B5EF4-FFF2-40B4-BE49-F238E27FC236}">
                <a16:creationId xmlns:a16="http://schemas.microsoft.com/office/drawing/2014/main" id="{DD908E70-E791-B413-723E-1A3B3231B4B2}"/>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MONITORING</a:t>
            </a:r>
          </a:p>
        </p:txBody>
      </p:sp>
    </p:spTree>
    <p:extLst>
      <p:ext uri="{BB962C8B-B14F-4D97-AF65-F5344CB8AC3E}">
        <p14:creationId xmlns:p14="http://schemas.microsoft.com/office/powerpoint/2010/main" val="270205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SEARCH</a:t>
            </a:r>
            <a:endParaRPr lang="en-US" altLang="zh-HK" sz="1800" spc="179" dirty="0">
              <a:solidFill>
                <a:srgbClr val="F8F4F0"/>
              </a:solidFill>
              <a:latin typeface="Nunito Sans"/>
              <a:ea typeface="Nunito Sans"/>
              <a:cs typeface="Nunito Sans"/>
              <a:sym typeface="Nunito Sans"/>
            </a:endParaRP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Revealing a hidden search feature of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194548" y="2818586"/>
            <a:ext cx="6702504" cy="5940088"/>
          </a:xfrm>
          <a:prstGeom prst="rect">
            <a:avLst/>
          </a:prstGeom>
          <a:noFill/>
        </p:spPr>
        <p:txBody>
          <a:bodyPr wrap="square">
            <a:spAutoFit/>
          </a:bodyPr>
          <a:lstStyle/>
          <a:p>
            <a:pPr>
              <a:lnSpc>
                <a:spcPct val="150000"/>
              </a:lnSpc>
            </a:pPr>
            <a:r>
              <a:rPr lang="en-US" altLang="zh-HK" sz="3200" dirty="0">
                <a:latin typeface="Nunito Sans" pitchFamily="2" charset="0"/>
              </a:rPr>
              <a:t>You can use </a:t>
            </a:r>
            <a:r>
              <a:rPr lang="en-US" altLang="zh-HK" sz="3200" dirty="0" err="1">
                <a:latin typeface="Nunito Sans" pitchFamily="2" charset="0"/>
              </a:rPr>
              <a:t>Navicat</a:t>
            </a:r>
            <a:r>
              <a:rPr lang="en-US" altLang="zh-HK" sz="3200" dirty="0">
                <a:latin typeface="Nunito Sans" pitchFamily="2" charset="0"/>
              </a:rPr>
              <a:t> to locate one or more database table records matching a certain criteria. </a:t>
            </a:r>
          </a:p>
          <a:p>
            <a:pPr>
              <a:lnSpc>
                <a:spcPct val="150000"/>
              </a:lnSpc>
            </a:pPr>
            <a:endParaRPr lang="en-US" altLang="zh-HK" sz="3200" dirty="0">
              <a:latin typeface="Nunito Sans" pitchFamily="2" charset="0"/>
            </a:endParaRPr>
          </a:p>
          <a:p>
            <a:pPr>
              <a:lnSpc>
                <a:spcPct val="150000"/>
              </a:lnSpc>
            </a:pPr>
            <a:r>
              <a:rPr lang="en-US" altLang="zh-HK" sz="3200" dirty="0">
                <a:latin typeface="Nunito Sans" pitchFamily="2" charset="0"/>
              </a:rPr>
              <a:t>Enter a search string and matching criteria (such as Exact or Contains, or even evaluate a Regular Expression).</a:t>
            </a:r>
          </a:p>
        </p:txBody>
      </p:sp>
      <p:pic>
        <p:nvPicPr>
          <p:cNvPr id="2" name="Picture 1">
            <a:extLst>
              <a:ext uri="{FF2B5EF4-FFF2-40B4-BE49-F238E27FC236}">
                <a16:creationId xmlns:a16="http://schemas.microsoft.com/office/drawing/2014/main" id="{7AB1776B-F672-F320-7735-A2C93036F5E9}"/>
              </a:ext>
            </a:extLst>
          </p:cNvPr>
          <p:cNvPicPr>
            <a:picLocks noChangeAspect="1"/>
          </p:cNvPicPr>
          <p:nvPr/>
        </p:nvPicPr>
        <p:blipFill>
          <a:blip r:embed="rId4"/>
          <a:stretch>
            <a:fillRect/>
          </a:stretch>
        </p:blipFill>
        <p:spPr>
          <a:xfrm>
            <a:off x="7820025" y="3003112"/>
            <a:ext cx="3143250" cy="4991100"/>
          </a:xfrm>
          <a:prstGeom prst="rect">
            <a:avLst/>
          </a:prstGeom>
          <a:ln>
            <a:solidFill>
              <a:schemeClr val="tx1"/>
            </a:solidFill>
          </a:ln>
        </p:spPr>
      </p:pic>
      <p:pic>
        <p:nvPicPr>
          <p:cNvPr id="5" name="Picture 4">
            <a:extLst>
              <a:ext uri="{FF2B5EF4-FFF2-40B4-BE49-F238E27FC236}">
                <a16:creationId xmlns:a16="http://schemas.microsoft.com/office/drawing/2014/main" id="{64C62134-49F0-F2EC-5882-348DE52CAFC5}"/>
              </a:ext>
            </a:extLst>
          </p:cNvPr>
          <p:cNvPicPr>
            <a:picLocks noChangeAspect="1"/>
          </p:cNvPicPr>
          <p:nvPr/>
        </p:nvPicPr>
        <p:blipFill rotWithShape="1">
          <a:blip r:embed="rId5"/>
          <a:srcRect r="10474" b="47658"/>
          <a:stretch/>
        </p:blipFill>
        <p:spPr>
          <a:xfrm>
            <a:off x="11171277" y="3380897"/>
            <a:ext cx="6702504" cy="3978455"/>
          </a:xfrm>
          <a:prstGeom prst="rect">
            <a:avLst/>
          </a:prstGeom>
          <a:ln>
            <a:solidFill>
              <a:schemeClr val="tx1"/>
            </a:solidFill>
          </a:ln>
        </p:spPr>
      </p:pic>
    </p:spTree>
    <p:extLst>
      <p:ext uri="{BB962C8B-B14F-4D97-AF65-F5344CB8AC3E}">
        <p14:creationId xmlns:p14="http://schemas.microsoft.com/office/powerpoint/2010/main" val="350595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999645" y="978129"/>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57754" y="1036238"/>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485430" y="1077959"/>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57754" y="2019300"/>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Learning Outline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290562" y="3281452"/>
            <a:ext cx="13333798" cy="3724096"/>
          </a:xfrm>
          <a:prstGeom prst="rect">
            <a:avLst/>
          </a:prstGeom>
          <a:noFill/>
        </p:spPr>
        <p:txBody>
          <a:bodyPr wrap="square">
            <a:spAutoFit/>
          </a:bodyPr>
          <a:lstStyle/>
          <a:p>
            <a:pPr marL="514350" indent="-514350">
              <a:lnSpc>
                <a:spcPct val="150000"/>
              </a:lnSpc>
              <a:buFont typeface="+mj-lt"/>
              <a:buAutoNum type="arabicPeriod"/>
            </a:pPr>
            <a:r>
              <a:rPr lang="en-US" altLang="zh-HK" sz="3200" dirty="0">
                <a:latin typeface="Nunito Sans Semi-Bold" panose="02010600030101010101" charset="0"/>
              </a:rPr>
              <a:t>Introduction to Database Maintenance</a:t>
            </a:r>
          </a:p>
          <a:p>
            <a:pPr marL="514350" indent="-514350">
              <a:lnSpc>
                <a:spcPct val="150000"/>
              </a:lnSpc>
              <a:buFont typeface="+mj-lt"/>
              <a:buAutoNum type="arabicPeriod"/>
            </a:pPr>
            <a:r>
              <a:rPr lang="en-US" altLang="zh-HK" sz="3200" dirty="0">
                <a:latin typeface="Nunito Sans Semi-Bold" panose="02010600030101010101" charset="0"/>
              </a:rPr>
              <a:t>Understanding Fragmentation</a:t>
            </a:r>
          </a:p>
          <a:p>
            <a:pPr marL="514350" indent="-514350">
              <a:lnSpc>
                <a:spcPct val="150000"/>
              </a:lnSpc>
              <a:buFont typeface="+mj-lt"/>
              <a:buAutoNum type="arabicPeriod"/>
            </a:pPr>
            <a:r>
              <a:rPr lang="en-US" altLang="zh-HK" sz="3200" dirty="0">
                <a:latin typeface="Nunito Sans Semi-Bold" panose="02010600030101010101" charset="0"/>
              </a:rPr>
              <a:t>Maintaining MySQL Tables with </a:t>
            </a:r>
            <a:r>
              <a:rPr lang="en-US" altLang="zh-HK" sz="3200" dirty="0" err="1">
                <a:latin typeface="Nunito Sans Semi-Bold" panose="02010600030101010101" charset="0"/>
              </a:rPr>
              <a:t>Navicat</a:t>
            </a:r>
            <a:endParaRPr lang="en-US" altLang="zh-HK" sz="3200" dirty="0">
              <a:latin typeface="Nunito Sans Semi-Bold" panose="02010600030101010101" charset="0"/>
            </a:endParaRPr>
          </a:p>
          <a:p>
            <a:pPr marL="514350" indent="-514350">
              <a:lnSpc>
                <a:spcPct val="150000"/>
              </a:lnSpc>
              <a:buFont typeface="+mj-lt"/>
              <a:buAutoNum type="arabicPeriod"/>
            </a:pPr>
            <a:r>
              <a:rPr lang="en-US" altLang="zh-HK" sz="3200" dirty="0">
                <a:latin typeface="Nunito Sans Semi-Bold" panose="02010600030101010101" charset="0"/>
              </a:rPr>
              <a:t>Monitoring the MySQL Server with </a:t>
            </a:r>
            <a:r>
              <a:rPr lang="en-US" altLang="zh-HK" sz="3200" dirty="0" err="1">
                <a:latin typeface="Nunito Sans Semi-Bold" panose="02010600030101010101" charset="0"/>
              </a:rPr>
              <a:t>Navicat</a:t>
            </a:r>
            <a:endParaRPr lang="en-US" altLang="zh-HK" sz="3200" dirty="0">
              <a:latin typeface="Nunito Sans Semi-Bold" panose="02010600030101010101" charset="0"/>
            </a:endParaRPr>
          </a:p>
          <a:p>
            <a:pPr marL="514350" indent="-514350">
              <a:lnSpc>
                <a:spcPct val="150000"/>
              </a:lnSpc>
              <a:buFont typeface="+mj-lt"/>
              <a:buAutoNum type="arabicPeriod"/>
            </a:pPr>
            <a:r>
              <a:rPr lang="en-US" altLang="zh-HK" sz="3200" dirty="0">
                <a:latin typeface="Nunito Sans Semi-Bold" panose="02010600030101010101" charset="0"/>
              </a:rPr>
              <a:t>Utilizing Search Features in </a:t>
            </a:r>
            <a:r>
              <a:rPr lang="en-US" altLang="zh-HK" sz="3200" dirty="0" err="1">
                <a:latin typeface="Nunito Sans Semi-Bold" panose="02010600030101010101" charset="0"/>
              </a:rPr>
              <a:t>Navicat</a:t>
            </a:r>
            <a:endParaRPr lang="en-US" altLang="zh-HK" sz="3200" dirty="0">
              <a:latin typeface="Nunito Sans Semi-Bold" panose="02010600030101010101" charset="0"/>
            </a:endParaRPr>
          </a:p>
        </p:txBody>
      </p:sp>
      <p:sp>
        <p:nvSpPr>
          <p:cNvPr id="2" name="Slide Number Placeholder 7">
            <a:extLst>
              <a:ext uri="{FF2B5EF4-FFF2-40B4-BE49-F238E27FC236}">
                <a16:creationId xmlns:a16="http://schemas.microsoft.com/office/drawing/2014/main" id="{1CA5C63A-449E-C9F6-D810-EEF399B19585}"/>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2</a:t>
            </a:fld>
            <a:endParaRPr lang="en-US" sz="2000" dirty="0"/>
          </a:p>
        </p:txBody>
      </p:sp>
    </p:spTree>
    <p:extLst>
      <p:ext uri="{BB962C8B-B14F-4D97-AF65-F5344CB8AC3E}">
        <p14:creationId xmlns:p14="http://schemas.microsoft.com/office/powerpoint/2010/main" val="3698487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SEARCH</a:t>
            </a:r>
            <a:endParaRPr lang="en-US" altLang="zh-HK" sz="1800" spc="179" dirty="0">
              <a:solidFill>
                <a:srgbClr val="F8F4F0"/>
              </a:solidFill>
              <a:latin typeface="Nunito Sans"/>
              <a:ea typeface="Nunito Sans"/>
              <a:cs typeface="Nunito Sans"/>
              <a:sym typeface="Nunito Sans"/>
            </a:endParaRP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Revealing a hidden search feature of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20</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5195C2CF-A637-7E5D-2866-23FA1208144B}"/>
              </a:ext>
            </a:extLst>
          </p:cNvPr>
          <p:cNvPicPr>
            <a:picLocks noChangeAspect="1"/>
          </p:cNvPicPr>
          <p:nvPr/>
        </p:nvPicPr>
        <p:blipFill>
          <a:blip r:embed="rId4"/>
          <a:stretch>
            <a:fillRect/>
          </a:stretch>
        </p:blipFill>
        <p:spPr>
          <a:xfrm>
            <a:off x="1040732" y="4674267"/>
            <a:ext cx="8662416" cy="3867150"/>
          </a:xfrm>
          <a:prstGeom prst="rect">
            <a:avLst/>
          </a:prstGeom>
        </p:spPr>
      </p:pic>
      <p:pic>
        <p:nvPicPr>
          <p:cNvPr id="11" name="Picture 10">
            <a:extLst>
              <a:ext uri="{FF2B5EF4-FFF2-40B4-BE49-F238E27FC236}">
                <a16:creationId xmlns:a16="http://schemas.microsoft.com/office/drawing/2014/main" id="{55D0AE6D-A789-CEC9-11F2-BE9932C3BF41}"/>
              </a:ext>
            </a:extLst>
          </p:cNvPr>
          <p:cNvPicPr>
            <a:picLocks noChangeAspect="1"/>
          </p:cNvPicPr>
          <p:nvPr/>
        </p:nvPicPr>
        <p:blipFill rotWithShape="1">
          <a:blip r:embed="rId5"/>
          <a:srcRect b="7818"/>
          <a:stretch/>
        </p:blipFill>
        <p:spPr>
          <a:xfrm>
            <a:off x="10277475" y="4279548"/>
            <a:ext cx="7477125" cy="4794069"/>
          </a:xfrm>
          <a:prstGeom prst="rect">
            <a:avLst/>
          </a:prstGeom>
        </p:spPr>
      </p:pic>
      <p:sp>
        <p:nvSpPr>
          <p:cNvPr id="13" name="TextBox 12">
            <a:extLst>
              <a:ext uri="{FF2B5EF4-FFF2-40B4-BE49-F238E27FC236}">
                <a16:creationId xmlns:a16="http://schemas.microsoft.com/office/drawing/2014/main" id="{09EB36E0-09AC-1CF8-9629-8C55DDE9A828}"/>
              </a:ext>
            </a:extLst>
          </p:cNvPr>
          <p:cNvSpPr txBox="1"/>
          <p:nvPr/>
        </p:nvSpPr>
        <p:spPr>
          <a:xfrm>
            <a:off x="1016668" y="2831853"/>
            <a:ext cx="15753391" cy="1569660"/>
          </a:xfrm>
          <a:prstGeom prst="rect">
            <a:avLst/>
          </a:prstGeom>
          <a:noFill/>
        </p:spPr>
        <p:txBody>
          <a:bodyPr wrap="square">
            <a:spAutoFit/>
          </a:bodyPr>
          <a:lstStyle/>
          <a:p>
            <a:r>
              <a:rPr lang="en-US" altLang="zh-HK" sz="3200" dirty="0">
                <a:latin typeface="Nunito Sans" pitchFamily="2" charset="0"/>
              </a:rPr>
              <a:t>when you double-click on one of the results, a new query window will open up with a generated SQL query that was translated from our search criteria, which is automatically executed once, with the results displayed below it. </a:t>
            </a:r>
            <a:endParaRPr lang="zh-HK" altLang="en-US" sz="3200" dirty="0">
              <a:latin typeface="Nunito Sans" pitchFamily="2" charset="0"/>
            </a:endParaRPr>
          </a:p>
        </p:txBody>
      </p:sp>
    </p:spTree>
    <p:extLst>
      <p:ext uri="{BB962C8B-B14F-4D97-AF65-F5344CB8AC3E}">
        <p14:creationId xmlns:p14="http://schemas.microsoft.com/office/powerpoint/2010/main" val="283021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a:extLst>
              <a:ext uri="{FF2B5EF4-FFF2-40B4-BE49-F238E27FC236}">
                <a16:creationId xmlns:a16="http://schemas.microsoft.com/office/drawing/2014/main" id="{2CB68032-C92D-44AA-BFAE-5B2C6DB7C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45652"/>
            <a:ext cx="18288000" cy="76390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0" y="6413707"/>
            <a:ext cx="18288000" cy="4459615"/>
            <a:chOff x="0" y="0"/>
            <a:chExt cx="6622243" cy="1614865"/>
          </a:xfrm>
        </p:grpSpPr>
        <p:sp>
          <p:nvSpPr>
            <p:cNvPr id="5" name="Freeform 5"/>
            <p:cNvSpPr/>
            <p:nvPr/>
          </p:nvSpPr>
          <p:spPr>
            <a:xfrm>
              <a:off x="0" y="0"/>
              <a:ext cx="6622244" cy="1614866"/>
            </a:xfrm>
            <a:custGeom>
              <a:avLst/>
              <a:gdLst/>
              <a:ahLst/>
              <a:cxnLst/>
              <a:rect l="l" t="t" r="r" b="b"/>
              <a:pathLst>
                <a:path w="6622244" h="1614866">
                  <a:moveTo>
                    <a:pt x="6497783" y="1614865"/>
                  </a:moveTo>
                  <a:lnTo>
                    <a:pt x="124460" y="1614865"/>
                  </a:lnTo>
                  <a:cubicBezTo>
                    <a:pt x="55880" y="1614865"/>
                    <a:pt x="0" y="1558985"/>
                    <a:pt x="0" y="1490405"/>
                  </a:cubicBezTo>
                  <a:lnTo>
                    <a:pt x="0" y="124460"/>
                  </a:lnTo>
                  <a:cubicBezTo>
                    <a:pt x="0" y="55880"/>
                    <a:pt x="55880" y="0"/>
                    <a:pt x="124460" y="0"/>
                  </a:cubicBezTo>
                  <a:lnTo>
                    <a:pt x="6497784" y="0"/>
                  </a:lnTo>
                  <a:cubicBezTo>
                    <a:pt x="6566364" y="0"/>
                    <a:pt x="6622244" y="55880"/>
                    <a:pt x="6622244" y="124460"/>
                  </a:cubicBezTo>
                  <a:lnTo>
                    <a:pt x="6622244" y="1490406"/>
                  </a:lnTo>
                  <a:cubicBezTo>
                    <a:pt x="6622244" y="1558985"/>
                    <a:pt x="6566364" y="1614866"/>
                    <a:pt x="6497784" y="1614866"/>
                  </a:cubicBezTo>
                  <a:close/>
                </a:path>
              </a:pathLst>
            </a:custGeom>
            <a:solidFill>
              <a:srgbClr val="C15841"/>
            </a:solidFill>
          </p:spPr>
        </p:sp>
      </p:grpSp>
      <p:grpSp>
        <p:nvGrpSpPr>
          <p:cNvPr id="6" name="Group 6"/>
          <p:cNvGrpSpPr/>
          <p:nvPr/>
        </p:nvGrpSpPr>
        <p:grpSpPr>
          <a:xfrm>
            <a:off x="1028700" y="9356103"/>
            <a:ext cx="354105" cy="354105"/>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Freeform 8"/>
          <p:cNvSpPr/>
          <p:nvPr/>
        </p:nvSpPr>
        <p:spPr>
          <a:xfrm>
            <a:off x="1086809" y="941421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992841" y="4644671"/>
            <a:ext cx="16230600" cy="3851630"/>
            <a:chOff x="0" y="0"/>
            <a:chExt cx="7067778" cy="1998192"/>
          </a:xfrm>
        </p:grpSpPr>
        <p:sp>
          <p:nvSpPr>
            <p:cNvPr id="10" name="Freeform 10"/>
            <p:cNvSpPr/>
            <p:nvPr/>
          </p:nvSpPr>
          <p:spPr>
            <a:xfrm>
              <a:off x="0" y="0"/>
              <a:ext cx="7067779" cy="1998192"/>
            </a:xfrm>
            <a:custGeom>
              <a:avLst/>
              <a:gdLst/>
              <a:ahLst/>
              <a:cxnLst/>
              <a:rect l="l" t="t" r="r" b="b"/>
              <a:pathLst>
                <a:path w="7067779" h="1998192">
                  <a:moveTo>
                    <a:pt x="6943318" y="1998192"/>
                  </a:moveTo>
                  <a:lnTo>
                    <a:pt x="124460" y="1998192"/>
                  </a:lnTo>
                  <a:cubicBezTo>
                    <a:pt x="55880" y="1998192"/>
                    <a:pt x="0" y="1942312"/>
                    <a:pt x="0" y="1873732"/>
                  </a:cubicBezTo>
                  <a:lnTo>
                    <a:pt x="0" y="124460"/>
                  </a:lnTo>
                  <a:cubicBezTo>
                    <a:pt x="0" y="55880"/>
                    <a:pt x="55880" y="0"/>
                    <a:pt x="124460" y="0"/>
                  </a:cubicBezTo>
                  <a:lnTo>
                    <a:pt x="6943318" y="0"/>
                  </a:lnTo>
                  <a:cubicBezTo>
                    <a:pt x="7011898" y="0"/>
                    <a:pt x="7067779" y="55880"/>
                    <a:pt x="7067779" y="124460"/>
                  </a:cubicBezTo>
                  <a:lnTo>
                    <a:pt x="7067779" y="1873732"/>
                  </a:lnTo>
                  <a:cubicBezTo>
                    <a:pt x="7067779" y="1942312"/>
                    <a:pt x="7011898" y="1998192"/>
                    <a:pt x="6943318" y="1998192"/>
                  </a:cubicBezTo>
                  <a:close/>
                </a:path>
              </a:pathLst>
            </a:custGeom>
            <a:solidFill>
              <a:srgbClr val="F8F4F0"/>
            </a:solidFill>
          </p:spPr>
        </p:sp>
      </p:grpSp>
      <p:sp>
        <p:nvSpPr>
          <p:cNvPr id="11" name="TextBox 11"/>
          <p:cNvSpPr txBox="1"/>
          <p:nvPr/>
        </p:nvSpPr>
        <p:spPr>
          <a:xfrm>
            <a:off x="1514485" y="9458579"/>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TextBox 13"/>
          <p:cNvSpPr txBox="1"/>
          <p:nvPr/>
        </p:nvSpPr>
        <p:spPr>
          <a:xfrm>
            <a:off x="1935446" y="6628965"/>
            <a:ext cx="14417109" cy="1723549"/>
          </a:xfrm>
          <a:prstGeom prst="rect">
            <a:avLst/>
          </a:prstGeom>
        </p:spPr>
        <p:txBody>
          <a:bodyPr lIns="0" tIns="0" rIns="0" bIns="0" rtlCol="0" anchor="t">
            <a:spAutoFit/>
          </a:bodyPr>
          <a:lstStyle/>
          <a:p>
            <a:pPr algn="just"/>
            <a:r>
              <a:rPr lang="en-US" sz="2800" dirty="0">
                <a:solidFill>
                  <a:srgbClr val="161C29"/>
                </a:solidFill>
                <a:latin typeface="Nunito Sans"/>
                <a:ea typeface="Nunito Sans"/>
                <a:cs typeface="Nunito Sans"/>
                <a:sym typeface="Nunito Sans"/>
              </a:rPr>
              <a:t>In this lesson, we discussed the causes and effects of fragmentation in MySQL databases and maintain database tables using </a:t>
            </a:r>
            <a:r>
              <a:rPr lang="en-US" sz="2800" dirty="0" err="1">
                <a:solidFill>
                  <a:srgbClr val="161C29"/>
                </a:solidFill>
                <a:latin typeface="Nunito Sans"/>
                <a:ea typeface="Nunito Sans"/>
                <a:cs typeface="Nunito Sans"/>
                <a:sym typeface="Nunito Sans"/>
              </a:rPr>
              <a:t>Navicat</a:t>
            </a:r>
            <a:r>
              <a:rPr lang="en-US" sz="2800" dirty="0">
                <a:solidFill>
                  <a:srgbClr val="161C29"/>
                </a:solidFill>
                <a:latin typeface="Nunito Sans"/>
                <a:ea typeface="Nunito Sans"/>
                <a:cs typeface="Nunito Sans"/>
                <a:sym typeface="Nunito Sans"/>
              </a:rPr>
              <a:t> tools. We have learned to monitor MySQL server in real time and leverage Navicat's search functionality to locate specific records efficiently. </a:t>
            </a:r>
          </a:p>
        </p:txBody>
      </p:sp>
      <p:grpSp>
        <p:nvGrpSpPr>
          <p:cNvPr id="14" name="Group 14"/>
          <p:cNvGrpSpPr/>
          <p:nvPr/>
        </p:nvGrpSpPr>
        <p:grpSpPr>
          <a:xfrm>
            <a:off x="1935446" y="4874117"/>
            <a:ext cx="2016685" cy="462711"/>
            <a:chOff x="0" y="0"/>
            <a:chExt cx="3542195" cy="812726"/>
          </a:xfrm>
        </p:grpSpPr>
        <p:sp>
          <p:nvSpPr>
            <p:cNvPr id="15" name="Freeform 15"/>
            <p:cNvSpPr/>
            <p:nvPr/>
          </p:nvSpPr>
          <p:spPr>
            <a:xfrm>
              <a:off x="0" y="0"/>
              <a:ext cx="3542195" cy="812726"/>
            </a:xfrm>
            <a:custGeom>
              <a:avLst/>
              <a:gdLst/>
              <a:ahLst/>
              <a:cxnLst/>
              <a:rect l="l" t="t" r="r" b="b"/>
              <a:pathLst>
                <a:path w="3542195" h="812726">
                  <a:moveTo>
                    <a:pt x="3417735" y="812726"/>
                  </a:moveTo>
                  <a:lnTo>
                    <a:pt x="124460" y="812726"/>
                  </a:lnTo>
                  <a:cubicBezTo>
                    <a:pt x="55880" y="812726"/>
                    <a:pt x="0" y="756846"/>
                    <a:pt x="0" y="688266"/>
                  </a:cubicBezTo>
                  <a:lnTo>
                    <a:pt x="0" y="124460"/>
                  </a:lnTo>
                  <a:cubicBezTo>
                    <a:pt x="0" y="55880"/>
                    <a:pt x="55880" y="0"/>
                    <a:pt x="124460" y="0"/>
                  </a:cubicBezTo>
                  <a:lnTo>
                    <a:pt x="3417736" y="0"/>
                  </a:lnTo>
                  <a:cubicBezTo>
                    <a:pt x="3486315" y="0"/>
                    <a:pt x="3542195" y="55880"/>
                    <a:pt x="3542195" y="124460"/>
                  </a:cubicBezTo>
                  <a:lnTo>
                    <a:pt x="3542195" y="688266"/>
                  </a:lnTo>
                  <a:cubicBezTo>
                    <a:pt x="3542195" y="756846"/>
                    <a:pt x="3486315" y="812726"/>
                    <a:pt x="3417736" y="812726"/>
                  </a:cubicBezTo>
                  <a:close/>
                </a:path>
              </a:pathLst>
            </a:custGeom>
            <a:solidFill>
              <a:srgbClr val="C15841"/>
            </a:solidFill>
          </p:spPr>
        </p:sp>
      </p:grpSp>
      <p:sp>
        <p:nvSpPr>
          <p:cNvPr id="16" name="TextBox 16"/>
          <p:cNvSpPr txBox="1"/>
          <p:nvPr/>
        </p:nvSpPr>
        <p:spPr>
          <a:xfrm>
            <a:off x="1935446" y="5529780"/>
            <a:ext cx="14417109"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Database Maintenance and Monitoring</a:t>
            </a:r>
          </a:p>
        </p:txBody>
      </p:sp>
      <p:sp>
        <p:nvSpPr>
          <p:cNvPr id="17" name="TextBox 17"/>
          <p:cNvSpPr txBox="1"/>
          <p:nvPr/>
        </p:nvSpPr>
        <p:spPr>
          <a:xfrm>
            <a:off x="1935446" y="4951167"/>
            <a:ext cx="2016685" cy="300082"/>
          </a:xfrm>
          <a:prstGeom prst="rect">
            <a:avLst/>
          </a:prstGeom>
        </p:spPr>
        <p:txBody>
          <a:bodyPr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endParaRPr lang="en-US" sz="1800" spc="179" dirty="0">
              <a:solidFill>
                <a:srgbClr val="FFF9F4"/>
              </a:solidFill>
              <a:latin typeface="Nunito Sans"/>
              <a:ea typeface="Nunito Sans"/>
              <a:cs typeface="Nunito Sans"/>
              <a:sym typeface="Nunito Sans"/>
            </a:endParaRPr>
          </a:p>
        </p:txBody>
      </p:sp>
      <p:sp>
        <p:nvSpPr>
          <p:cNvPr id="2" name="Slide Number Placeholder 17">
            <a:extLst>
              <a:ext uri="{FF2B5EF4-FFF2-40B4-BE49-F238E27FC236}">
                <a16:creationId xmlns:a16="http://schemas.microsoft.com/office/drawing/2014/main" id="{FD6D45B9-9A0B-4405-09BD-1E8D125992BC}"/>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21</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86020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Fragmentation</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8">
            <a:extLst>
              <a:ext uri="{FF2B5EF4-FFF2-40B4-BE49-F238E27FC236}">
                <a16:creationId xmlns:a16="http://schemas.microsoft.com/office/drawing/2014/main" id="{B5127768-D8DA-2793-7862-4EEA057CDC60}"/>
              </a:ext>
            </a:extLst>
          </p:cNvPr>
          <p:cNvSpPr txBox="1"/>
          <p:nvPr/>
        </p:nvSpPr>
        <p:spPr>
          <a:xfrm>
            <a:off x="1086809" y="2810310"/>
            <a:ext cx="15934603" cy="4955203"/>
          </a:xfrm>
          <a:prstGeom prst="rect">
            <a:avLst/>
          </a:prstGeom>
          <a:noFill/>
        </p:spPr>
        <p:txBody>
          <a:bodyPr wrap="square">
            <a:spAutoFit/>
          </a:bodyPr>
          <a:lstStyle/>
          <a:p>
            <a:pPr>
              <a:lnSpc>
                <a:spcPct val="150000"/>
              </a:lnSpc>
            </a:pPr>
            <a:r>
              <a:rPr lang="en-US" altLang="zh-HK" sz="3200" dirty="0">
                <a:latin typeface="Nunito Sans" pitchFamily="2" charset="0"/>
              </a:rPr>
              <a:t>Fragmentation in MySQL InnoDB tables occurs during INSERT, UPDATE, and DELETE operations</a:t>
            </a:r>
          </a:p>
          <a:p>
            <a:pPr>
              <a:lnSpc>
                <a:spcPct val="150000"/>
              </a:lnSpc>
            </a:pPr>
            <a:endParaRPr lang="en-US" altLang="zh-HK" sz="3200" dirty="0">
              <a:latin typeface="Nunito Sans" pitchFamily="2" charset="0"/>
            </a:endParaRPr>
          </a:p>
          <a:p>
            <a:pPr marL="457200" indent="-457200">
              <a:lnSpc>
                <a:spcPct val="200000"/>
              </a:lnSpc>
              <a:buFont typeface="Arial" panose="020B0604020202020204" pitchFamily="34" charset="0"/>
              <a:buChar char="•"/>
            </a:pPr>
            <a:r>
              <a:rPr lang="en-US" altLang="zh-HK" sz="3200" b="1" dirty="0">
                <a:latin typeface="Nunito Sans" pitchFamily="2" charset="0"/>
              </a:rPr>
              <a:t>Logical fragmentation</a:t>
            </a:r>
          </a:p>
          <a:p>
            <a:pPr marL="457200" indent="-457200">
              <a:lnSpc>
                <a:spcPct val="200000"/>
              </a:lnSpc>
              <a:buFont typeface="Arial" panose="020B0604020202020204" pitchFamily="34" charset="0"/>
              <a:buChar char="•"/>
            </a:pPr>
            <a:r>
              <a:rPr lang="en-US" altLang="zh-HK" sz="3200" b="1" dirty="0">
                <a:latin typeface="Nunito Sans" pitchFamily="2" charset="0"/>
              </a:rPr>
              <a:t>Physical fragmentation</a:t>
            </a:r>
          </a:p>
          <a:p>
            <a:pPr>
              <a:lnSpc>
                <a:spcPct val="150000"/>
              </a:lnSpc>
            </a:pPr>
            <a:endParaRPr lang="en-US" altLang="zh-HK" sz="3200" dirty="0">
              <a:latin typeface="Nunito Sans" pitchFamily="2" charset="0"/>
            </a:endParaRPr>
          </a:p>
        </p:txBody>
      </p:sp>
    </p:spTree>
    <p:extLst>
      <p:ext uri="{BB962C8B-B14F-4D97-AF65-F5344CB8AC3E}">
        <p14:creationId xmlns:p14="http://schemas.microsoft.com/office/powerpoint/2010/main" val="116316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Logical Fragmentation due to a Page Split</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B5127768-D8DA-2793-7862-4EEA057CDC60}"/>
              </a:ext>
            </a:extLst>
          </p:cNvPr>
          <p:cNvSpPr txBox="1"/>
          <p:nvPr/>
        </p:nvSpPr>
        <p:spPr>
          <a:xfrm>
            <a:off x="1514485" y="5506462"/>
            <a:ext cx="15757550" cy="391645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zh-HK" sz="2800" dirty="0">
                <a:latin typeface="Nunito Sans" pitchFamily="2" charset="0"/>
              </a:rPr>
              <a:t>Consider two pages of a table ordered by a primary key (PK).</a:t>
            </a:r>
          </a:p>
          <a:p>
            <a:pPr marL="457200" indent="-457200">
              <a:lnSpc>
                <a:spcPct val="150000"/>
              </a:lnSpc>
              <a:buFont typeface="Arial" panose="020B0604020202020204" pitchFamily="34" charset="0"/>
              <a:buChar char="•"/>
            </a:pPr>
            <a:r>
              <a:rPr lang="en-US" altLang="zh-HK" sz="2800" dirty="0">
                <a:latin typeface="Nunito Sans" pitchFamily="2" charset="0"/>
              </a:rPr>
              <a:t>Both pages are full, with records in ascending PK order.</a:t>
            </a:r>
          </a:p>
          <a:p>
            <a:pPr marL="457200" indent="-457200">
              <a:lnSpc>
                <a:spcPct val="150000"/>
              </a:lnSpc>
              <a:buFont typeface="Arial" panose="020B0604020202020204" pitchFamily="34" charset="0"/>
              <a:buChar char="•"/>
            </a:pPr>
            <a:r>
              <a:rPr lang="en-US" altLang="zh-HK" sz="2800" dirty="0">
                <a:latin typeface="Nunito Sans" pitchFamily="2" charset="0"/>
              </a:rPr>
              <a:t>A new record with a primary key value of 5 needs to be inserted.</a:t>
            </a:r>
          </a:p>
          <a:p>
            <a:pPr marL="457200" indent="-457200">
              <a:lnSpc>
                <a:spcPct val="150000"/>
              </a:lnSpc>
              <a:buFont typeface="Arial" panose="020B0604020202020204" pitchFamily="34" charset="0"/>
              <a:buChar char="•"/>
            </a:pPr>
            <a:r>
              <a:rPr lang="en-US" altLang="zh-HK" sz="2800" dirty="0">
                <a:latin typeface="Nunito Sans" pitchFamily="2" charset="0"/>
              </a:rPr>
              <a:t>Since the page that should contain 5 is already full, InnoDB performs a page split.</a:t>
            </a:r>
          </a:p>
          <a:p>
            <a:pPr marL="457200" indent="-457200">
              <a:lnSpc>
                <a:spcPct val="150000"/>
              </a:lnSpc>
              <a:buFont typeface="Arial" panose="020B0604020202020204" pitchFamily="34" charset="0"/>
              <a:buChar char="•"/>
            </a:pPr>
            <a:r>
              <a:rPr lang="en-US" altLang="zh-HK" sz="2800" dirty="0">
                <a:latin typeface="Nunito Sans" pitchFamily="2" charset="0"/>
              </a:rPr>
              <a:t>It splits the page roughly in half, shifting some records to a newly allocated page and inserting the new record there.</a:t>
            </a:r>
            <a:endParaRPr lang="zh-HK" altLang="en-US" sz="2800" dirty="0">
              <a:latin typeface="Nunito Sans" pitchFamily="2" charset="0"/>
            </a:endParaRPr>
          </a:p>
        </p:txBody>
      </p:sp>
      <p:pic>
        <p:nvPicPr>
          <p:cNvPr id="1026" name="Picture 2">
            <a:extLst>
              <a:ext uri="{FF2B5EF4-FFF2-40B4-BE49-F238E27FC236}">
                <a16:creationId xmlns:a16="http://schemas.microsoft.com/office/drawing/2014/main" id="{C4618DCF-CCB7-475D-C1A7-670125398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776579"/>
            <a:ext cx="6776438" cy="24670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28366D-5CC1-D236-C599-1F207FF96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3600" y="2648990"/>
            <a:ext cx="6004194" cy="28470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82C976-297A-A6D0-1231-E38EFDC5C8C1}"/>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Tree>
    <p:extLst>
      <p:ext uri="{BB962C8B-B14F-4D97-AF65-F5344CB8AC3E}">
        <p14:creationId xmlns:p14="http://schemas.microsoft.com/office/powerpoint/2010/main" val="417425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Fragmentation: During UPDATE operations </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8">
            <a:extLst>
              <a:ext uri="{FF2B5EF4-FFF2-40B4-BE49-F238E27FC236}">
                <a16:creationId xmlns:a16="http://schemas.microsoft.com/office/drawing/2014/main" id="{B5127768-D8DA-2793-7862-4EEA057CDC60}"/>
              </a:ext>
            </a:extLst>
          </p:cNvPr>
          <p:cNvSpPr txBox="1"/>
          <p:nvPr/>
        </p:nvSpPr>
        <p:spPr>
          <a:xfrm>
            <a:off x="1324697" y="3148621"/>
            <a:ext cx="15934603" cy="5378244"/>
          </a:xfrm>
          <a:prstGeom prst="rect">
            <a:avLst/>
          </a:prstGeom>
          <a:noFill/>
        </p:spPr>
        <p:txBody>
          <a:bodyPr wrap="square">
            <a:spAutoFit/>
          </a:bodyPr>
          <a:lstStyle/>
          <a:p>
            <a:pPr>
              <a:lnSpc>
                <a:spcPct val="150000"/>
              </a:lnSpc>
            </a:pPr>
            <a:r>
              <a:rPr lang="en-US" altLang="zh-HK" sz="3200" dirty="0">
                <a:latin typeface="Nunito Sans" pitchFamily="2" charset="0"/>
              </a:rPr>
              <a:t>When updating a variable-length column (like VARCHAR), depending on the size of the new data, the operation can also introduce fragmentation:</a:t>
            </a:r>
          </a:p>
          <a:p>
            <a:pPr marL="457200" indent="-457200">
              <a:lnSpc>
                <a:spcPct val="150000"/>
              </a:lnSpc>
              <a:buFont typeface="Arial" panose="020B0604020202020204" pitchFamily="34" charset="0"/>
              <a:buChar char="•"/>
            </a:pPr>
            <a:r>
              <a:rPr lang="en-US" altLang="zh-HK" sz="3200" dirty="0">
                <a:latin typeface="Nunito Sans" pitchFamily="2" charset="0"/>
              </a:rPr>
              <a:t>If the new data is smaller than the old data, the remaining unused space becomes a hole in the page, creating internal fragmentation.</a:t>
            </a:r>
          </a:p>
          <a:p>
            <a:pPr marL="457200" indent="-457200">
              <a:lnSpc>
                <a:spcPct val="150000"/>
              </a:lnSpc>
              <a:buFont typeface="Arial" panose="020B0604020202020204" pitchFamily="34" charset="0"/>
              <a:buChar char="•"/>
            </a:pPr>
            <a:r>
              <a:rPr lang="en-US" altLang="zh-HK" sz="3200" dirty="0">
                <a:latin typeface="Nunito Sans" pitchFamily="2" charset="0"/>
              </a:rPr>
              <a:t>If the new data is larger than the old data, and there is insufficient space on the page, it may trigger a page split, similar to the INSERT scenario, causing both logical and physical fragmentation.</a:t>
            </a:r>
            <a:endParaRPr lang="zh-HK" altLang="en-US" sz="3200" dirty="0">
              <a:latin typeface="Nunito Sans" pitchFamily="2" charset="0"/>
            </a:endParaRPr>
          </a:p>
        </p:txBody>
      </p:sp>
      <p:sp>
        <p:nvSpPr>
          <p:cNvPr id="2" name="TextBox 1">
            <a:extLst>
              <a:ext uri="{FF2B5EF4-FFF2-40B4-BE49-F238E27FC236}">
                <a16:creationId xmlns:a16="http://schemas.microsoft.com/office/drawing/2014/main" id="{AA829351-DA47-3CD9-115F-FC449F57529E}"/>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Tree>
    <p:extLst>
      <p:ext uri="{BB962C8B-B14F-4D97-AF65-F5344CB8AC3E}">
        <p14:creationId xmlns:p14="http://schemas.microsoft.com/office/powerpoint/2010/main" val="226401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Fragmentation: During DELETE operations </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6</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8">
            <a:extLst>
              <a:ext uri="{FF2B5EF4-FFF2-40B4-BE49-F238E27FC236}">
                <a16:creationId xmlns:a16="http://schemas.microsoft.com/office/drawing/2014/main" id="{B5127768-D8DA-2793-7862-4EEA057CDC60}"/>
              </a:ext>
            </a:extLst>
          </p:cNvPr>
          <p:cNvSpPr txBox="1"/>
          <p:nvPr/>
        </p:nvSpPr>
        <p:spPr>
          <a:xfrm>
            <a:off x="1205753" y="3005276"/>
            <a:ext cx="15934603" cy="5201424"/>
          </a:xfrm>
          <a:prstGeom prst="rect">
            <a:avLst/>
          </a:prstGeom>
          <a:noFill/>
        </p:spPr>
        <p:txBody>
          <a:bodyPr wrap="square">
            <a:spAutoFit/>
          </a:bodyPr>
          <a:lstStyle/>
          <a:p>
            <a:pPr>
              <a:lnSpc>
                <a:spcPct val="150000"/>
              </a:lnSpc>
            </a:pPr>
            <a:r>
              <a:rPr lang="en-US" altLang="zh-HK" sz="3200" dirty="0">
                <a:latin typeface="Nunito Sans" pitchFamily="2" charset="0"/>
              </a:rPr>
              <a:t>When records are deleted from an InnoDB table, MySQL leaves behind empty space or holes in the pages where the deleted records were stored. These holes are not automatically reclaimed by the file system or the database engine, leading to fragmentation over time.</a:t>
            </a:r>
          </a:p>
          <a:p>
            <a:pPr>
              <a:lnSpc>
                <a:spcPct val="150000"/>
              </a:lnSpc>
            </a:pPr>
            <a:endParaRPr lang="en-US" altLang="zh-HK" sz="3200" dirty="0">
              <a:latin typeface="Nunito Sans" pitchFamily="2" charset="0"/>
            </a:endParaRPr>
          </a:p>
          <a:p>
            <a:pPr>
              <a:lnSpc>
                <a:spcPct val="150000"/>
              </a:lnSpc>
            </a:pPr>
            <a:r>
              <a:rPr lang="en-US" altLang="zh-HK" sz="3200" dirty="0">
                <a:latin typeface="Nunito Sans" pitchFamily="2" charset="0"/>
              </a:rPr>
              <a:t>Over time, the number of gaps (holes) left behind by deleted rows can grow, and the space may not be efficiently reused by new inserts.</a:t>
            </a:r>
          </a:p>
        </p:txBody>
      </p:sp>
      <p:sp>
        <p:nvSpPr>
          <p:cNvPr id="2" name="TextBox 1">
            <a:extLst>
              <a:ext uri="{FF2B5EF4-FFF2-40B4-BE49-F238E27FC236}">
                <a16:creationId xmlns:a16="http://schemas.microsoft.com/office/drawing/2014/main" id="{CCF95735-E98E-13F3-5FD8-C2666DB20A09}"/>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Tree>
    <p:extLst>
      <p:ext uri="{BB962C8B-B14F-4D97-AF65-F5344CB8AC3E}">
        <p14:creationId xmlns:p14="http://schemas.microsoft.com/office/powerpoint/2010/main" val="14398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Maintain MySQL Tables with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7</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448304AA-5034-1A5B-C07B-CA292268205F}"/>
              </a:ext>
            </a:extLst>
          </p:cNvPr>
          <p:cNvPicPr>
            <a:picLocks noChangeAspect="1"/>
          </p:cNvPicPr>
          <p:nvPr/>
        </p:nvPicPr>
        <p:blipFill>
          <a:blip r:embed="rId4"/>
          <a:srcRect/>
          <a:stretch/>
        </p:blipFill>
        <p:spPr>
          <a:xfrm>
            <a:off x="1194547" y="2764885"/>
            <a:ext cx="6425453" cy="6470199"/>
          </a:xfrm>
          <a:prstGeom prst="rect">
            <a:avLst/>
          </a:prstGeom>
          <a:ln>
            <a:solidFill>
              <a:schemeClr val="tx1"/>
            </a:solidFill>
          </a:ln>
        </p:spPr>
      </p:pic>
      <p:sp>
        <p:nvSpPr>
          <p:cNvPr id="12" name="TextBox 11">
            <a:extLst>
              <a:ext uri="{FF2B5EF4-FFF2-40B4-BE49-F238E27FC236}">
                <a16:creationId xmlns:a16="http://schemas.microsoft.com/office/drawing/2014/main" id="{09578B04-F11F-1772-8E5F-615CA68572A1}"/>
              </a:ext>
            </a:extLst>
          </p:cNvPr>
          <p:cNvSpPr txBox="1"/>
          <p:nvPr/>
        </p:nvSpPr>
        <p:spPr>
          <a:xfrm>
            <a:off x="8135352" y="3196354"/>
            <a:ext cx="9924047" cy="5009064"/>
          </a:xfrm>
          <a:prstGeom prst="rect">
            <a:avLst/>
          </a:prstGeom>
          <a:noFill/>
        </p:spPr>
        <p:txBody>
          <a:bodyPr wrap="square">
            <a:spAutoFit/>
          </a:bodyPr>
          <a:lstStyle/>
          <a:p>
            <a:pPr>
              <a:lnSpc>
                <a:spcPct val="150000"/>
              </a:lnSpc>
            </a:pPr>
            <a:r>
              <a:rPr lang="en-US" altLang="zh-HK" sz="3600" dirty="0" err="1">
                <a:latin typeface="Nunito Sans" pitchFamily="2" charset="0"/>
              </a:rPr>
              <a:t>Navicat</a:t>
            </a:r>
            <a:r>
              <a:rPr lang="en-US" altLang="zh-HK" sz="3600" dirty="0">
                <a:latin typeface="Nunito Sans" pitchFamily="2" charset="0"/>
              </a:rPr>
              <a:t> supports four major tasks, which can be performed on MySQL database tables:</a:t>
            </a:r>
          </a:p>
          <a:p>
            <a:pPr marL="571500" indent="-571500">
              <a:lnSpc>
                <a:spcPct val="150000"/>
              </a:lnSpc>
              <a:buFont typeface="Arial" panose="020B0604020202020204" pitchFamily="34" charset="0"/>
              <a:buChar char="•"/>
            </a:pPr>
            <a:r>
              <a:rPr lang="en-US" altLang="zh-HK" sz="3600" dirty="0">
                <a:latin typeface="Nunito Sans" pitchFamily="2" charset="0"/>
              </a:rPr>
              <a:t>Analysis</a:t>
            </a:r>
          </a:p>
          <a:p>
            <a:pPr marL="571500" indent="-571500">
              <a:lnSpc>
                <a:spcPct val="150000"/>
              </a:lnSpc>
              <a:buFont typeface="Arial" panose="020B0604020202020204" pitchFamily="34" charset="0"/>
              <a:buChar char="•"/>
            </a:pPr>
            <a:r>
              <a:rPr lang="en-US" altLang="zh-HK" sz="3600" dirty="0">
                <a:latin typeface="Nunito Sans" pitchFamily="2" charset="0"/>
              </a:rPr>
              <a:t>Check</a:t>
            </a:r>
          </a:p>
          <a:p>
            <a:pPr marL="571500" indent="-571500">
              <a:lnSpc>
                <a:spcPct val="150000"/>
              </a:lnSpc>
              <a:buFont typeface="Arial" panose="020B0604020202020204" pitchFamily="34" charset="0"/>
              <a:buChar char="•"/>
            </a:pPr>
            <a:r>
              <a:rPr lang="en-US" altLang="zh-HK" sz="3600" dirty="0">
                <a:latin typeface="Nunito Sans" pitchFamily="2" charset="0"/>
              </a:rPr>
              <a:t>Optimization</a:t>
            </a:r>
          </a:p>
          <a:p>
            <a:pPr marL="571500" indent="-571500">
              <a:lnSpc>
                <a:spcPct val="150000"/>
              </a:lnSpc>
              <a:buFont typeface="Arial" panose="020B0604020202020204" pitchFamily="34" charset="0"/>
              <a:buChar char="•"/>
            </a:pPr>
            <a:r>
              <a:rPr lang="en-US" altLang="zh-HK" sz="3600" dirty="0">
                <a:latin typeface="Nunito Sans" pitchFamily="2" charset="0"/>
              </a:rPr>
              <a:t>Repairs</a:t>
            </a:r>
          </a:p>
        </p:txBody>
      </p:sp>
      <p:sp>
        <p:nvSpPr>
          <p:cNvPr id="2" name="TextBox 1">
            <a:extLst>
              <a:ext uri="{FF2B5EF4-FFF2-40B4-BE49-F238E27FC236}">
                <a16:creationId xmlns:a16="http://schemas.microsoft.com/office/drawing/2014/main" id="{80606512-748B-F1A8-6493-76AEE7636676}"/>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MAINTENANCE</a:t>
            </a:r>
            <a:endParaRPr lang="en-US" altLang="zh-HK" sz="1800" spc="179" dirty="0">
              <a:solidFill>
                <a:srgbClr val="F8F4F0"/>
              </a:solidFill>
              <a:latin typeface="Nunito Sans"/>
              <a:ea typeface="Nunito Sans"/>
              <a:cs typeface="Nunito Sans"/>
              <a:sym typeface="Nunito Sans"/>
            </a:endParaRPr>
          </a:p>
        </p:txBody>
      </p:sp>
    </p:spTree>
    <p:extLst>
      <p:ext uri="{BB962C8B-B14F-4D97-AF65-F5344CB8AC3E}">
        <p14:creationId xmlns:p14="http://schemas.microsoft.com/office/powerpoint/2010/main" val="142137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dirty="0">
                <a:solidFill>
                  <a:srgbClr val="F8F4F0"/>
                </a:solidFill>
                <a:latin typeface="Nunito Sans"/>
                <a:ea typeface="Nunito Sans"/>
                <a:cs typeface="Nunito Sans"/>
                <a:sym typeface="Nunito Sans"/>
              </a:rPr>
              <a:t>TABLE STATISTICS</a:t>
            </a:r>
            <a:endParaRPr lang="en-US" altLang="zh-HK" sz="1800" spc="179" dirty="0">
              <a:solidFill>
                <a:srgbClr val="F8F4F0"/>
              </a:solidFill>
              <a:latin typeface="Nunito Sans"/>
              <a:ea typeface="Nunito Sans"/>
              <a:cs typeface="Nunito Sans"/>
              <a:sym typeface="Nunito Sans"/>
            </a:endParaRP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Analyzing a MySQL table or view with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086809" y="3390901"/>
            <a:ext cx="15600991" cy="4524315"/>
          </a:xfrm>
          <a:prstGeom prst="rect">
            <a:avLst/>
          </a:prstGeom>
          <a:noFill/>
        </p:spPr>
        <p:txBody>
          <a:bodyPr wrap="square">
            <a:spAutoFit/>
          </a:bodyPr>
          <a:lstStyle/>
          <a:p>
            <a:r>
              <a:rPr lang="en-US" altLang="zh-HK" sz="3200" dirty="0">
                <a:latin typeface="Nunito Sans" pitchFamily="2" charset="0"/>
              </a:rPr>
              <a:t>MySQL uses the stored key distribution to decide in which order the tables should be joined.</a:t>
            </a:r>
          </a:p>
          <a:p>
            <a:endParaRPr lang="en-US" altLang="zh-HK" sz="3200" dirty="0">
              <a:latin typeface="Nunito Sans" pitchFamily="2" charset="0"/>
            </a:endParaRPr>
          </a:p>
          <a:p>
            <a:r>
              <a:rPr lang="en-US" altLang="zh-HK" sz="3200" dirty="0">
                <a:latin typeface="Nunito Sans" pitchFamily="2" charset="0"/>
              </a:rPr>
              <a:t>The Analyze Table command analyzes and stores the key distribution for the selected table. Updates statistics about the distribution of data in a table, especially the key values (like primary keys and indexes). </a:t>
            </a:r>
          </a:p>
          <a:p>
            <a:endParaRPr lang="en-US" altLang="zh-HK" sz="3200" dirty="0">
              <a:latin typeface="Nunito Sans" pitchFamily="2" charset="0"/>
            </a:endParaRPr>
          </a:p>
          <a:p>
            <a:r>
              <a:rPr lang="en-US" altLang="zh-HK" sz="3200" dirty="0">
                <a:latin typeface="Nunito Sans" pitchFamily="2" charset="0"/>
              </a:rPr>
              <a:t>These statistics help the MySQL query optimizer make better decisions when planning how to execute queries efficiently.</a:t>
            </a:r>
            <a:endParaRPr lang="zh-HK" altLang="en-US" sz="3200" dirty="0">
              <a:latin typeface="Nunito Sans" pitchFamily="2" charset="0"/>
            </a:endParaRPr>
          </a:p>
        </p:txBody>
      </p:sp>
      <p:sp>
        <p:nvSpPr>
          <p:cNvPr id="24" name="TextBox 23">
            <a:extLst>
              <a:ext uri="{FF2B5EF4-FFF2-40B4-BE49-F238E27FC236}">
                <a16:creationId xmlns:a16="http://schemas.microsoft.com/office/drawing/2014/main" id="{C0DF9F67-315C-9356-717C-C1E80D35E689}"/>
              </a:ext>
            </a:extLst>
          </p:cNvPr>
          <p:cNvSpPr txBox="1"/>
          <p:nvPr/>
        </p:nvSpPr>
        <p:spPr>
          <a:xfrm>
            <a:off x="8115300" y="8944247"/>
            <a:ext cx="9144000" cy="369332"/>
          </a:xfrm>
          <a:prstGeom prst="rect">
            <a:avLst/>
          </a:prstGeom>
          <a:noFill/>
        </p:spPr>
        <p:txBody>
          <a:bodyPr wrap="square">
            <a:spAutoFit/>
          </a:bodyPr>
          <a:lstStyle/>
          <a:p>
            <a:pPr algn="r"/>
            <a:r>
              <a:rPr lang="en-US" altLang="zh-HK" dirty="0">
                <a:hlinkClick r:id="rId4"/>
              </a:rPr>
              <a:t>MySQL :: MySQL 8.4 Reference Manual :: 15.7.3.1 ANALYZE TABLE Statement</a:t>
            </a:r>
            <a:endParaRPr lang="zh-HK" altLang="en-US" dirty="0"/>
          </a:p>
        </p:txBody>
      </p:sp>
      <p:sp>
        <p:nvSpPr>
          <p:cNvPr id="26" name="TextBox 25">
            <a:extLst>
              <a:ext uri="{FF2B5EF4-FFF2-40B4-BE49-F238E27FC236}">
                <a16:creationId xmlns:a16="http://schemas.microsoft.com/office/drawing/2014/main" id="{37C03119-F262-0863-7822-7FD8A6F2CA6D}"/>
              </a:ext>
            </a:extLst>
          </p:cNvPr>
          <p:cNvSpPr txBox="1"/>
          <p:nvPr/>
        </p:nvSpPr>
        <p:spPr>
          <a:xfrm>
            <a:off x="1149723" y="8341683"/>
            <a:ext cx="13931153" cy="830997"/>
          </a:xfrm>
          <a:prstGeom prst="rect">
            <a:avLst/>
          </a:prstGeom>
          <a:noFill/>
        </p:spPr>
        <p:txBody>
          <a:bodyPr wrap="square">
            <a:spAutoFit/>
          </a:bodyPr>
          <a:lstStyle/>
          <a:p>
            <a:r>
              <a:rPr lang="en-US" altLang="zh-HK" sz="2400" dirty="0">
                <a:latin typeface="Nunito Sans" pitchFamily="2" charset="0"/>
              </a:rPr>
              <a:t>To query the index information of a table, you use the SHOW INDEXES statement as follows:</a:t>
            </a:r>
          </a:p>
          <a:p>
            <a:r>
              <a:rPr lang="en-US" altLang="zh-HK" sz="2400" dirty="0">
                <a:latin typeface="Nunito Sans" pitchFamily="2" charset="0"/>
              </a:rPr>
              <a:t>SHOW INDEX from </a:t>
            </a:r>
            <a:r>
              <a:rPr lang="en-US" altLang="zh-HK" sz="2400" dirty="0" err="1">
                <a:latin typeface="Nunito Sans" pitchFamily="2" charset="0"/>
              </a:rPr>
              <a:t>your_table_name</a:t>
            </a:r>
            <a:r>
              <a:rPr lang="en-US" altLang="zh-HK" sz="2400" dirty="0">
                <a:latin typeface="Nunito Sans" pitchFamily="2" charset="0"/>
              </a:rPr>
              <a:t>;</a:t>
            </a:r>
            <a:endParaRPr lang="zh-HK" altLang="en-US" sz="2400" dirty="0">
              <a:latin typeface="Nunito Sans" pitchFamily="2" charset="0"/>
            </a:endParaRPr>
          </a:p>
        </p:txBody>
      </p:sp>
    </p:spTree>
    <p:extLst>
      <p:ext uri="{BB962C8B-B14F-4D97-AF65-F5344CB8AC3E}">
        <p14:creationId xmlns:p14="http://schemas.microsoft.com/office/powerpoint/2010/main" val="191008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pc="179">
                <a:solidFill>
                  <a:srgbClr val="F8F4F0"/>
                </a:solidFill>
                <a:latin typeface="Nunito Sans"/>
                <a:ea typeface="Nunito Sans"/>
                <a:cs typeface="Nunito Sans"/>
                <a:sym typeface="Nunito Sans"/>
              </a:rPr>
              <a:t>TABLE STATISTICS</a:t>
            </a:r>
            <a:endParaRPr lang="en-US" altLang="zh-HK" sz="1800" spc="179" dirty="0">
              <a:solidFill>
                <a:srgbClr val="F8F4F0"/>
              </a:solidFill>
              <a:latin typeface="Nunito Sans"/>
              <a:ea typeface="Nunito Sans"/>
              <a:cs typeface="Nunito Sans"/>
              <a:sym typeface="Nunito Sans"/>
            </a:endParaRP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Fields returned by SHOW INDEX:</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6639F854-E07D-0130-D224-D539AD2A0852}"/>
              </a:ext>
            </a:extLst>
          </p:cNvPr>
          <p:cNvSpPr txBox="1"/>
          <p:nvPr/>
        </p:nvSpPr>
        <p:spPr>
          <a:xfrm>
            <a:off x="1028700" y="2626149"/>
            <a:ext cx="17606643" cy="6501780"/>
          </a:xfrm>
          <a:prstGeom prst="rect">
            <a:avLst/>
          </a:prstGeom>
          <a:noFill/>
        </p:spPr>
        <p:txBody>
          <a:bodyPr wrap="square">
            <a:spAutoFit/>
          </a:bodyPr>
          <a:lstStyle/>
          <a:p>
            <a:pPr marL="514350" indent="-514350">
              <a:lnSpc>
                <a:spcPct val="150000"/>
              </a:lnSpc>
              <a:buFont typeface="+mj-lt"/>
              <a:buAutoNum type="arabicPeriod"/>
            </a:pPr>
            <a:r>
              <a:rPr lang="en-US" altLang="zh-HK" sz="2800" dirty="0">
                <a:latin typeface="Nunito Sans" pitchFamily="2" charset="0"/>
              </a:rPr>
              <a:t>Table: The name of the table where the index exists.</a:t>
            </a:r>
          </a:p>
          <a:p>
            <a:pPr marL="514350" indent="-514350">
              <a:lnSpc>
                <a:spcPct val="150000"/>
              </a:lnSpc>
              <a:buFont typeface="+mj-lt"/>
              <a:buAutoNum type="arabicPeriod"/>
            </a:pPr>
            <a:r>
              <a:rPr lang="en-US" altLang="zh-HK" sz="2800" dirty="0" err="1">
                <a:latin typeface="Nunito Sans" pitchFamily="2" charset="0"/>
              </a:rPr>
              <a:t>Non_unique</a:t>
            </a:r>
            <a:r>
              <a:rPr lang="en-US" altLang="zh-HK" sz="2800" dirty="0">
                <a:latin typeface="Nunito Sans" pitchFamily="2" charset="0"/>
              </a:rPr>
              <a:t>: </a:t>
            </a:r>
          </a:p>
          <a:p>
            <a:pPr marL="914400" lvl="1" indent="-457200">
              <a:lnSpc>
                <a:spcPct val="150000"/>
              </a:lnSpc>
              <a:buFont typeface="Arial" panose="020B0604020202020204" pitchFamily="34" charset="0"/>
              <a:buChar char="•"/>
            </a:pPr>
            <a:r>
              <a:rPr lang="en-US" altLang="zh-HK" sz="2800" dirty="0">
                <a:latin typeface="Nunito Sans" pitchFamily="2" charset="0"/>
              </a:rPr>
              <a:t>0 if the index does not allow duplicate values (like a primary key).</a:t>
            </a:r>
          </a:p>
          <a:p>
            <a:pPr marL="914400" lvl="1" indent="-457200">
              <a:lnSpc>
                <a:spcPct val="150000"/>
              </a:lnSpc>
              <a:buFont typeface="Arial" panose="020B0604020202020204" pitchFamily="34" charset="0"/>
              <a:buChar char="•"/>
            </a:pPr>
            <a:r>
              <a:rPr lang="en-US" altLang="zh-HK" sz="2800" dirty="0">
                <a:latin typeface="Nunito Sans" pitchFamily="2" charset="0"/>
              </a:rPr>
              <a:t>1 if the index allows duplicates (like a regular non-unique index).</a:t>
            </a:r>
          </a:p>
          <a:p>
            <a:pPr marL="514350" indent="-514350">
              <a:lnSpc>
                <a:spcPct val="150000"/>
              </a:lnSpc>
              <a:buFont typeface="+mj-lt"/>
              <a:buAutoNum type="arabicPeriod" startAt="3"/>
            </a:pPr>
            <a:r>
              <a:rPr lang="en-US" altLang="zh-HK" sz="2800" dirty="0" err="1">
                <a:latin typeface="Nunito Sans" pitchFamily="2" charset="0"/>
              </a:rPr>
              <a:t>Key_name</a:t>
            </a:r>
            <a:r>
              <a:rPr lang="en-US" altLang="zh-HK" sz="2800" dirty="0">
                <a:latin typeface="Nunito Sans" pitchFamily="2" charset="0"/>
              </a:rPr>
              <a:t>: The name of the index (e.g., the name of the primary key or any other named index).</a:t>
            </a:r>
          </a:p>
          <a:p>
            <a:pPr marL="514350" indent="-514350">
              <a:lnSpc>
                <a:spcPct val="150000"/>
              </a:lnSpc>
              <a:buFont typeface="+mj-lt"/>
              <a:buAutoNum type="arabicPeriod" startAt="3"/>
            </a:pPr>
            <a:r>
              <a:rPr lang="en-US" altLang="zh-HK" sz="2800" dirty="0" err="1">
                <a:latin typeface="Nunito Sans" pitchFamily="2" charset="0"/>
              </a:rPr>
              <a:t>Seq_in_index</a:t>
            </a:r>
            <a:r>
              <a:rPr lang="en-US" altLang="zh-HK" sz="2800" dirty="0">
                <a:latin typeface="Nunito Sans" pitchFamily="2" charset="0"/>
              </a:rPr>
              <a:t>: The position of the column in the index. It starts at 1 for the first column.</a:t>
            </a:r>
          </a:p>
          <a:p>
            <a:pPr marL="514350" indent="-514350">
              <a:lnSpc>
                <a:spcPct val="150000"/>
              </a:lnSpc>
              <a:buFont typeface="+mj-lt"/>
              <a:buAutoNum type="arabicPeriod" startAt="5"/>
            </a:pPr>
            <a:r>
              <a:rPr lang="en-US" altLang="zh-HK" sz="2800" dirty="0" err="1">
                <a:latin typeface="Nunito Sans" pitchFamily="2" charset="0"/>
              </a:rPr>
              <a:t>Column_name</a:t>
            </a:r>
            <a:r>
              <a:rPr lang="en-US" altLang="zh-HK" sz="2800" dirty="0">
                <a:latin typeface="Nunito Sans" pitchFamily="2" charset="0"/>
              </a:rPr>
              <a:t>: The name of the column included in the index.</a:t>
            </a:r>
          </a:p>
          <a:p>
            <a:pPr marL="514350" indent="-514350">
              <a:lnSpc>
                <a:spcPct val="150000"/>
              </a:lnSpc>
              <a:buFont typeface="+mj-lt"/>
              <a:buAutoNum type="arabicPeriod" startAt="5"/>
            </a:pPr>
            <a:r>
              <a:rPr lang="en-US" altLang="zh-HK" sz="2800" dirty="0">
                <a:latin typeface="Nunito Sans" pitchFamily="2" charset="0"/>
              </a:rPr>
              <a:t>Collation: How the column is sorted in the index:</a:t>
            </a:r>
          </a:p>
          <a:p>
            <a:pPr marL="914400" lvl="1" indent="-457200">
              <a:lnSpc>
                <a:spcPct val="150000"/>
              </a:lnSpc>
              <a:buFont typeface="Arial" panose="020B0604020202020204" pitchFamily="34" charset="0"/>
              <a:buChar char="•"/>
            </a:pPr>
            <a:r>
              <a:rPr lang="en-US" altLang="zh-HK" sz="2800" dirty="0">
                <a:latin typeface="Nunito Sans" pitchFamily="2" charset="0"/>
              </a:rPr>
              <a:t>'A' for Ascending order.</a:t>
            </a:r>
          </a:p>
          <a:p>
            <a:pPr marL="914400" lvl="1" indent="-457200">
              <a:lnSpc>
                <a:spcPct val="150000"/>
              </a:lnSpc>
              <a:buFont typeface="Arial" panose="020B0604020202020204" pitchFamily="34" charset="0"/>
              <a:buChar char="•"/>
            </a:pPr>
            <a:r>
              <a:rPr lang="en-US" altLang="zh-HK" sz="2800" dirty="0">
                <a:latin typeface="Nunito Sans" pitchFamily="2" charset="0"/>
              </a:rPr>
              <a:t>NULL if the column is not sorted.</a:t>
            </a:r>
            <a:endParaRPr lang="zh-HK" altLang="en-US" sz="2800" dirty="0">
              <a:latin typeface="Nunito Sans" pitchFamily="2" charset="0"/>
            </a:endParaRPr>
          </a:p>
        </p:txBody>
      </p:sp>
    </p:spTree>
    <p:extLst>
      <p:ext uri="{BB962C8B-B14F-4D97-AF65-F5344CB8AC3E}">
        <p14:creationId xmlns:p14="http://schemas.microsoft.com/office/powerpoint/2010/main" val="126607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12229</TotalTime>
  <Words>1801</Words>
  <PresentationFormat>Custom</PresentationFormat>
  <Paragraphs>191</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DM Serif Display</vt:lpstr>
      <vt:lpstr>Arial</vt:lpstr>
      <vt:lpstr>Calibri</vt:lpstr>
      <vt:lpstr>Nunito Sans Semi-Bold</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2024-09-22T04:39:04Z</dcterms:modified>
  <dc:identifier>DAGLXG8P97w</dc:identifier>
</cp:coreProperties>
</file>