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1" r:id="rId7"/>
    <p:sldId id="281" r:id="rId8"/>
    <p:sldId id="271" r:id="rId9"/>
    <p:sldId id="262" r:id="rId10"/>
    <p:sldId id="272" r:id="rId11"/>
    <p:sldId id="263" r:id="rId12"/>
    <p:sldId id="264" r:id="rId13"/>
    <p:sldId id="265" r:id="rId14"/>
    <p:sldId id="266" r:id="rId15"/>
    <p:sldId id="267" r:id="rId16"/>
    <p:sldId id="273" r:id="rId17"/>
    <p:sldId id="274" r:id="rId18"/>
    <p:sldId id="282" r:id="rId19"/>
    <p:sldId id="268" r:id="rId20"/>
    <p:sldId id="280" r:id="rId21"/>
    <p:sldId id="275" r:id="rId22"/>
    <p:sldId id="276" r:id="rId23"/>
    <p:sldId id="277" r:id="rId24"/>
    <p:sldId id="278" r:id="rId25"/>
    <p:sldId id="279" r:id="rId26"/>
    <p:sldId id="284" r:id="rId27"/>
    <p:sldId id="269"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523A0C-C48C-47FA-AA19-2ABE87691581}"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49708328-6410-4B89-B441-57CBED595DBA}">
      <dgm:prSet phldrT="[Text]"/>
      <dgm:spPr/>
      <dgm:t>
        <a:bodyPr/>
        <a:lstStyle/>
        <a:p>
          <a:r>
            <a:rPr lang="en-US" dirty="0"/>
            <a:t>Identify</a:t>
          </a:r>
        </a:p>
      </dgm:t>
    </dgm:pt>
    <dgm:pt modelId="{4002C4AB-82B0-460A-8F3B-5184912CFEBC}" type="parTrans" cxnId="{C5BBB9C4-F7C4-4B96-9014-C18F1AFFE233}">
      <dgm:prSet/>
      <dgm:spPr/>
      <dgm:t>
        <a:bodyPr/>
        <a:lstStyle/>
        <a:p>
          <a:endParaRPr lang="en-US"/>
        </a:p>
      </dgm:t>
    </dgm:pt>
    <dgm:pt modelId="{A09D7F67-8E00-460B-9487-8D0CE75DFB4F}" type="sibTrans" cxnId="{C5BBB9C4-F7C4-4B96-9014-C18F1AFFE233}">
      <dgm:prSet/>
      <dgm:spPr/>
      <dgm:t>
        <a:bodyPr/>
        <a:lstStyle/>
        <a:p>
          <a:endParaRPr lang="en-US"/>
        </a:p>
      </dgm:t>
    </dgm:pt>
    <dgm:pt modelId="{6D6A7885-810D-404A-B0E1-83CE83DDCA6F}">
      <dgm:prSet phldrT="[Text]" custT="1"/>
      <dgm:spPr/>
      <dgm:t>
        <a:bodyPr/>
        <a:lstStyle/>
        <a:p>
          <a:r>
            <a:rPr lang="en-US" sz="2000" dirty="0"/>
            <a:t>Identified which types of data we would need</a:t>
          </a:r>
        </a:p>
      </dgm:t>
    </dgm:pt>
    <dgm:pt modelId="{7D184938-35CA-4729-A017-8388FDB01B29}" type="parTrans" cxnId="{2CF93010-7EAB-4C2E-8462-F8388B0EE5F6}">
      <dgm:prSet/>
      <dgm:spPr/>
      <dgm:t>
        <a:bodyPr/>
        <a:lstStyle/>
        <a:p>
          <a:endParaRPr lang="en-US"/>
        </a:p>
      </dgm:t>
    </dgm:pt>
    <dgm:pt modelId="{C7DE57D2-8469-4C90-A7A1-399F0C2E51B0}" type="sibTrans" cxnId="{2CF93010-7EAB-4C2E-8462-F8388B0EE5F6}">
      <dgm:prSet/>
      <dgm:spPr/>
      <dgm:t>
        <a:bodyPr/>
        <a:lstStyle/>
        <a:p>
          <a:endParaRPr lang="en-US"/>
        </a:p>
      </dgm:t>
    </dgm:pt>
    <dgm:pt modelId="{81020663-B073-47F1-86DC-0F2A10853998}">
      <dgm:prSet phldrT="[Text]"/>
      <dgm:spPr/>
      <dgm:t>
        <a:bodyPr/>
        <a:lstStyle/>
        <a:p>
          <a:r>
            <a:rPr lang="en-US" dirty="0"/>
            <a:t>Merge</a:t>
          </a:r>
        </a:p>
      </dgm:t>
    </dgm:pt>
    <dgm:pt modelId="{ABBD8EE5-0716-4CC3-AE0D-26F2072EB4D4}" type="parTrans" cxnId="{1DF8A3E4-0073-4E02-8920-021CF6EBDD76}">
      <dgm:prSet/>
      <dgm:spPr/>
      <dgm:t>
        <a:bodyPr/>
        <a:lstStyle/>
        <a:p>
          <a:endParaRPr lang="en-US"/>
        </a:p>
      </dgm:t>
    </dgm:pt>
    <dgm:pt modelId="{BB519F44-3520-48FB-9880-1E46A557E058}" type="sibTrans" cxnId="{1DF8A3E4-0073-4E02-8920-021CF6EBDD76}">
      <dgm:prSet/>
      <dgm:spPr/>
      <dgm:t>
        <a:bodyPr/>
        <a:lstStyle/>
        <a:p>
          <a:endParaRPr lang="en-US"/>
        </a:p>
      </dgm:t>
    </dgm:pt>
    <dgm:pt modelId="{F86DBD1A-2C01-4613-9016-1C64CA213F14}">
      <dgm:prSet phldrT="[Text]" custT="1"/>
      <dgm:spPr/>
      <dgm:t>
        <a:bodyPr/>
        <a:lstStyle/>
        <a:p>
          <a:r>
            <a:rPr lang="en-US" sz="2000" dirty="0"/>
            <a:t>Merged our data on a common variable, which for us was the state abbreviations</a:t>
          </a:r>
        </a:p>
      </dgm:t>
    </dgm:pt>
    <dgm:pt modelId="{2098269B-CEEA-4049-BA73-E5FE5D0CDB70}" type="parTrans" cxnId="{BFDBEB96-570B-4B3B-9B4A-F59ED0E8B55C}">
      <dgm:prSet/>
      <dgm:spPr/>
      <dgm:t>
        <a:bodyPr/>
        <a:lstStyle/>
        <a:p>
          <a:endParaRPr lang="en-US"/>
        </a:p>
      </dgm:t>
    </dgm:pt>
    <dgm:pt modelId="{0EBFC70D-2BE8-4A17-AA46-496C894BA08B}" type="sibTrans" cxnId="{BFDBEB96-570B-4B3B-9B4A-F59ED0E8B55C}">
      <dgm:prSet/>
      <dgm:spPr/>
      <dgm:t>
        <a:bodyPr/>
        <a:lstStyle/>
        <a:p>
          <a:endParaRPr lang="en-US"/>
        </a:p>
      </dgm:t>
    </dgm:pt>
    <dgm:pt modelId="{2D1892DD-C9D7-4C36-B349-CFB8DD69B524}">
      <dgm:prSet phldrT="[Text]"/>
      <dgm:spPr/>
      <dgm:t>
        <a:bodyPr/>
        <a:lstStyle/>
        <a:p>
          <a:r>
            <a:rPr lang="en-US" dirty="0"/>
            <a:t>Isolate + Analyze</a:t>
          </a:r>
        </a:p>
      </dgm:t>
    </dgm:pt>
    <dgm:pt modelId="{BCEF05E0-6C1E-45A0-8E1C-500964B1B797}" type="parTrans" cxnId="{AE41A7BF-1A35-4398-B94C-A2D07893F0E0}">
      <dgm:prSet/>
      <dgm:spPr/>
      <dgm:t>
        <a:bodyPr/>
        <a:lstStyle/>
        <a:p>
          <a:endParaRPr lang="en-US"/>
        </a:p>
      </dgm:t>
    </dgm:pt>
    <dgm:pt modelId="{FD0F0AB6-170C-4619-8843-544C821D44F5}" type="sibTrans" cxnId="{AE41A7BF-1A35-4398-B94C-A2D07893F0E0}">
      <dgm:prSet/>
      <dgm:spPr/>
      <dgm:t>
        <a:bodyPr/>
        <a:lstStyle/>
        <a:p>
          <a:endParaRPr lang="en-US"/>
        </a:p>
      </dgm:t>
    </dgm:pt>
    <dgm:pt modelId="{536FC740-C90B-4449-BAEA-9DBD5A2D7EE9}">
      <dgm:prSet phldrT="[Text]" custT="1"/>
      <dgm:spPr/>
      <dgm:t>
        <a:bodyPr/>
        <a:lstStyle/>
        <a:p>
          <a:r>
            <a:rPr lang="en-US" sz="2000" dirty="0"/>
            <a:t>Isolated the data from our new merged data for analysis. Analyses included but weren’t limited to national/state averages, percent changes over the period analyzed, and multiple regressions. </a:t>
          </a:r>
        </a:p>
      </dgm:t>
    </dgm:pt>
    <dgm:pt modelId="{2F1D5831-D3BD-4A3E-AC9B-27F48B6D1A94}" type="parTrans" cxnId="{805F6425-1151-43AB-8DAE-FE4388B9EDB9}">
      <dgm:prSet/>
      <dgm:spPr/>
      <dgm:t>
        <a:bodyPr/>
        <a:lstStyle/>
        <a:p>
          <a:endParaRPr lang="en-US"/>
        </a:p>
      </dgm:t>
    </dgm:pt>
    <dgm:pt modelId="{B06541E3-FC74-458F-8E41-F47B189A0FD2}" type="sibTrans" cxnId="{805F6425-1151-43AB-8DAE-FE4388B9EDB9}">
      <dgm:prSet/>
      <dgm:spPr/>
      <dgm:t>
        <a:bodyPr/>
        <a:lstStyle/>
        <a:p>
          <a:endParaRPr lang="en-US"/>
        </a:p>
      </dgm:t>
    </dgm:pt>
    <dgm:pt modelId="{B4D0FF74-5D0D-4A44-AEFF-BBA223E5965A}" type="pres">
      <dgm:prSet presAssocID="{AA523A0C-C48C-47FA-AA19-2ABE87691581}" presName="linearFlow" presStyleCnt="0">
        <dgm:presLayoutVars>
          <dgm:dir/>
          <dgm:animLvl val="lvl"/>
          <dgm:resizeHandles val="exact"/>
        </dgm:presLayoutVars>
      </dgm:prSet>
      <dgm:spPr/>
    </dgm:pt>
    <dgm:pt modelId="{98978B63-BB0A-4F45-AE80-BCA4A5DF792B}" type="pres">
      <dgm:prSet presAssocID="{49708328-6410-4B89-B441-57CBED595DBA}" presName="composite" presStyleCnt="0"/>
      <dgm:spPr/>
    </dgm:pt>
    <dgm:pt modelId="{1C733058-3EFE-463D-BF95-CA66F83D1AE1}" type="pres">
      <dgm:prSet presAssocID="{49708328-6410-4B89-B441-57CBED595DBA}" presName="parentText" presStyleLbl="alignNode1" presStyleIdx="0" presStyleCnt="3">
        <dgm:presLayoutVars>
          <dgm:chMax val="1"/>
          <dgm:bulletEnabled val="1"/>
        </dgm:presLayoutVars>
      </dgm:prSet>
      <dgm:spPr/>
    </dgm:pt>
    <dgm:pt modelId="{D50277B1-356A-4FBD-A49D-2EB2C88A183E}" type="pres">
      <dgm:prSet presAssocID="{49708328-6410-4B89-B441-57CBED595DBA}" presName="descendantText" presStyleLbl="alignAcc1" presStyleIdx="0" presStyleCnt="3">
        <dgm:presLayoutVars>
          <dgm:bulletEnabled val="1"/>
        </dgm:presLayoutVars>
      </dgm:prSet>
      <dgm:spPr/>
    </dgm:pt>
    <dgm:pt modelId="{701004D4-9B01-4C62-A460-C98448D46C44}" type="pres">
      <dgm:prSet presAssocID="{A09D7F67-8E00-460B-9487-8D0CE75DFB4F}" presName="sp" presStyleCnt="0"/>
      <dgm:spPr/>
    </dgm:pt>
    <dgm:pt modelId="{4A4C46FE-5A46-4F56-8DCD-9E70B40E939F}" type="pres">
      <dgm:prSet presAssocID="{81020663-B073-47F1-86DC-0F2A10853998}" presName="composite" presStyleCnt="0"/>
      <dgm:spPr/>
    </dgm:pt>
    <dgm:pt modelId="{E80D6E47-E40C-4EB2-BA12-9CE8B585778F}" type="pres">
      <dgm:prSet presAssocID="{81020663-B073-47F1-86DC-0F2A10853998}" presName="parentText" presStyleLbl="alignNode1" presStyleIdx="1" presStyleCnt="3">
        <dgm:presLayoutVars>
          <dgm:chMax val="1"/>
          <dgm:bulletEnabled val="1"/>
        </dgm:presLayoutVars>
      </dgm:prSet>
      <dgm:spPr/>
    </dgm:pt>
    <dgm:pt modelId="{AC80AE11-7A96-43A2-815A-A106C16DC01F}" type="pres">
      <dgm:prSet presAssocID="{81020663-B073-47F1-86DC-0F2A10853998}" presName="descendantText" presStyleLbl="alignAcc1" presStyleIdx="1" presStyleCnt="3">
        <dgm:presLayoutVars>
          <dgm:bulletEnabled val="1"/>
        </dgm:presLayoutVars>
      </dgm:prSet>
      <dgm:spPr/>
    </dgm:pt>
    <dgm:pt modelId="{322D9A01-9829-44B7-9515-E059E63DAC31}" type="pres">
      <dgm:prSet presAssocID="{BB519F44-3520-48FB-9880-1E46A557E058}" presName="sp" presStyleCnt="0"/>
      <dgm:spPr/>
    </dgm:pt>
    <dgm:pt modelId="{CCDCF684-B320-4345-9F23-664774A5DB1B}" type="pres">
      <dgm:prSet presAssocID="{2D1892DD-C9D7-4C36-B349-CFB8DD69B524}" presName="composite" presStyleCnt="0"/>
      <dgm:spPr/>
    </dgm:pt>
    <dgm:pt modelId="{1D3E882B-BB4E-4455-964C-6161A4948D05}" type="pres">
      <dgm:prSet presAssocID="{2D1892DD-C9D7-4C36-B349-CFB8DD69B524}" presName="parentText" presStyleLbl="alignNode1" presStyleIdx="2" presStyleCnt="3">
        <dgm:presLayoutVars>
          <dgm:chMax val="1"/>
          <dgm:bulletEnabled val="1"/>
        </dgm:presLayoutVars>
      </dgm:prSet>
      <dgm:spPr/>
    </dgm:pt>
    <dgm:pt modelId="{209B8734-CA63-4276-BC6D-5C0F752AB9AE}" type="pres">
      <dgm:prSet presAssocID="{2D1892DD-C9D7-4C36-B349-CFB8DD69B524}" presName="descendantText" presStyleLbl="alignAcc1" presStyleIdx="2" presStyleCnt="3">
        <dgm:presLayoutVars>
          <dgm:bulletEnabled val="1"/>
        </dgm:presLayoutVars>
      </dgm:prSet>
      <dgm:spPr/>
    </dgm:pt>
  </dgm:ptLst>
  <dgm:cxnLst>
    <dgm:cxn modelId="{2CF93010-7EAB-4C2E-8462-F8388B0EE5F6}" srcId="{49708328-6410-4B89-B441-57CBED595DBA}" destId="{6D6A7885-810D-404A-B0E1-83CE83DDCA6F}" srcOrd="0" destOrd="0" parTransId="{7D184938-35CA-4729-A017-8388FDB01B29}" sibTransId="{C7DE57D2-8469-4C90-A7A1-399F0C2E51B0}"/>
    <dgm:cxn modelId="{DBE52816-AFE8-4D36-A587-4A490776E380}" type="presOf" srcId="{AA523A0C-C48C-47FA-AA19-2ABE87691581}" destId="{B4D0FF74-5D0D-4A44-AEFF-BBA223E5965A}" srcOrd="0" destOrd="0" presId="urn:microsoft.com/office/officeart/2005/8/layout/chevron2"/>
    <dgm:cxn modelId="{41275A1E-12CC-4B23-961C-1D7D82B3E3FD}" type="presOf" srcId="{81020663-B073-47F1-86DC-0F2A10853998}" destId="{E80D6E47-E40C-4EB2-BA12-9CE8B585778F}" srcOrd="0" destOrd="0" presId="urn:microsoft.com/office/officeart/2005/8/layout/chevron2"/>
    <dgm:cxn modelId="{805F6425-1151-43AB-8DAE-FE4388B9EDB9}" srcId="{2D1892DD-C9D7-4C36-B349-CFB8DD69B524}" destId="{536FC740-C90B-4449-BAEA-9DBD5A2D7EE9}" srcOrd="0" destOrd="0" parTransId="{2F1D5831-D3BD-4A3E-AC9B-27F48B6D1A94}" sibTransId="{B06541E3-FC74-458F-8E41-F47B189A0FD2}"/>
    <dgm:cxn modelId="{6A67622F-A677-4062-8036-77C052103E02}" type="presOf" srcId="{F86DBD1A-2C01-4613-9016-1C64CA213F14}" destId="{AC80AE11-7A96-43A2-815A-A106C16DC01F}" srcOrd="0" destOrd="0" presId="urn:microsoft.com/office/officeart/2005/8/layout/chevron2"/>
    <dgm:cxn modelId="{DD52F979-8830-48DA-9362-3F11BD05DEAA}" type="presOf" srcId="{49708328-6410-4B89-B441-57CBED595DBA}" destId="{1C733058-3EFE-463D-BF95-CA66F83D1AE1}" srcOrd="0" destOrd="0" presId="urn:microsoft.com/office/officeart/2005/8/layout/chevron2"/>
    <dgm:cxn modelId="{4FAACC92-509A-4DD3-A474-09A19D972DA3}" type="presOf" srcId="{536FC740-C90B-4449-BAEA-9DBD5A2D7EE9}" destId="{209B8734-CA63-4276-BC6D-5C0F752AB9AE}" srcOrd="0" destOrd="0" presId="urn:microsoft.com/office/officeart/2005/8/layout/chevron2"/>
    <dgm:cxn modelId="{BFDBEB96-570B-4B3B-9B4A-F59ED0E8B55C}" srcId="{81020663-B073-47F1-86DC-0F2A10853998}" destId="{F86DBD1A-2C01-4613-9016-1C64CA213F14}" srcOrd="0" destOrd="0" parTransId="{2098269B-CEEA-4049-BA73-E5FE5D0CDB70}" sibTransId="{0EBFC70D-2BE8-4A17-AA46-496C894BA08B}"/>
    <dgm:cxn modelId="{8434B7A5-FEBE-419F-AA71-F54DD02D2B4B}" type="presOf" srcId="{6D6A7885-810D-404A-B0E1-83CE83DDCA6F}" destId="{D50277B1-356A-4FBD-A49D-2EB2C88A183E}" srcOrd="0" destOrd="0" presId="urn:microsoft.com/office/officeart/2005/8/layout/chevron2"/>
    <dgm:cxn modelId="{AE41A7BF-1A35-4398-B94C-A2D07893F0E0}" srcId="{AA523A0C-C48C-47FA-AA19-2ABE87691581}" destId="{2D1892DD-C9D7-4C36-B349-CFB8DD69B524}" srcOrd="2" destOrd="0" parTransId="{BCEF05E0-6C1E-45A0-8E1C-500964B1B797}" sibTransId="{FD0F0AB6-170C-4619-8843-544C821D44F5}"/>
    <dgm:cxn modelId="{C5BBB9C4-F7C4-4B96-9014-C18F1AFFE233}" srcId="{AA523A0C-C48C-47FA-AA19-2ABE87691581}" destId="{49708328-6410-4B89-B441-57CBED595DBA}" srcOrd="0" destOrd="0" parTransId="{4002C4AB-82B0-460A-8F3B-5184912CFEBC}" sibTransId="{A09D7F67-8E00-460B-9487-8D0CE75DFB4F}"/>
    <dgm:cxn modelId="{1DF8A3E4-0073-4E02-8920-021CF6EBDD76}" srcId="{AA523A0C-C48C-47FA-AA19-2ABE87691581}" destId="{81020663-B073-47F1-86DC-0F2A10853998}" srcOrd="1" destOrd="0" parTransId="{ABBD8EE5-0716-4CC3-AE0D-26F2072EB4D4}" sibTransId="{BB519F44-3520-48FB-9880-1E46A557E058}"/>
    <dgm:cxn modelId="{FEEF97FA-EF7B-4F60-8FCF-951310DCAFDE}" type="presOf" srcId="{2D1892DD-C9D7-4C36-B349-CFB8DD69B524}" destId="{1D3E882B-BB4E-4455-964C-6161A4948D05}" srcOrd="0" destOrd="0" presId="urn:microsoft.com/office/officeart/2005/8/layout/chevron2"/>
    <dgm:cxn modelId="{BAD37E3E-783D-40C4-9577-C16BD984937B}" type="presParOf" srcId="{B4D0FF74-5D0D-4A44-AEFF-BBA223E5965A}" destId="{98978B63-BB0A-4F45-AE80-BCA4A5DF792B}" srcOrd="0" destOrd="0" presId="urn:microsoft.com/office/officeart/2005/8/layout/chevron2"/>
    <dgm:cxn modelId="{FC98DA76-3944-4375-9A1E-1E2C6D9D3A23}" type="presParOf" srcId="{98978B63-BB0A-4F45-AE80-BCA4A5DF792B}" destId="{1C733058-3EFE-463D-BF95-CA66F83D1AE1}" srcOrd="0" destOrd="0" presId="urn:microsoft.com/office/officeart/2005/8/layout/chevron2"/>
    <dgm:cxn modelId="{D636287E-6E9B-4349-A39E-09EF845A3E2D}" type="presParOf" srcId="{98978B63-BB0A-4F45-AE80-BCA4A5DF792B}" destId="{D50277B1-356A-4FBD-A49D-2EB2C88A183E}" srcOrd="1" destOrd="0" presId="urn:microsoft.com/office/officeart/2005/8/layout/chevron2"/>
    <dgm:cxn modelId="{87579ED5-0811-4720-B9E0-D5FBDDBD0DC7}" type="presParOf" srcId="{B4D0FF74-5D0D-4A44-AEFF-BBA223E5965A}" destId="{701004D4-9B01-4C62-A460-C98448D46C44}" srcOrd="1" destOrd="0" presId="urn:microsoft.com/office/officeart/2005/8/layout/chevron2"/>
    <dgm:cxn modelId="{90C61A87-E876-4169-9DC3-1042981E982E}" type="presParOf" srcId="{B4D0FF74-5D0D-4A44-AEFF-BBA223E5965A}" destId="{4A4C46FE-5A46-4F56-8DCD-9E70B40E939F}" srcOrd="2" destOrd="0" presId="urn:microsoft.com/office/officeart/2005/8/layout/chevron2"/>
    <dgm:cxn modelId="{05AEEBF5-A3BE-4B86-97A4-AFAAF446D860}" type="presParOf" srcId="{4A4C46FE-5A46-4F56-8DCD-9E70B40E939F}" destId="{E80D6E47-E40C-4EB2-BA12-9CE8B585778F}" srcOrd="0" destOrd="0" presId="urn:microsoft.com/office/officeart/2005/8/layout/chevron2"/>
    <dgm:cxn modelId="{478A4FCA-A03C-4FFB-91D4-564E86D01E80}" type="presParOf" srcId="{4A4C46FE-5A46-4F56-8DCD-9E70B40E939F}" destId="{AC80AE11-7A96-43A2-815A-A106C16DC01F}" srcOrd="1" destOrd="0" presId="urn:microsoft.com/office/officeart/2005/8/layout/chevron2"/>
    <dgm:cxn modelId="{2E718319-29B4-4DD7-9E3A-7B987C93EB5B}" type="presParOf" srcId="{B4D0FF74-5D0D-4A44-AEFF-BBA223E5965A}" destId="{322D9A01-9829-44B7-9515-E059E63DAC31}" srcOrd="3" destOrd="0" presId="urn:microsoft.com/office/officeart/2005/8/layout/chevron2"/>
    <dgm:cxn modelId="{72CAE637-5DA4-4581-A5B9-AB0582267224}" type="presParOf" srcId="{B4D0FF74-5D0D-4A44-AEFF-BBA223E5965A}" destId="{CCDCF684-B320-4345-9F23-664774A5DB1B}" srcOrd="4" destOrd="0" presId="urn:microsoft.com/office/officeart/2005/8/layout/chevron2"/>
    <dgm:cxn modelId="{6EAAAFD1-DC1E-416C-B807-ADEBB938D7C7}" type="presParOf" srcId="{CCDCF684-B320-4345-9F23-664774A5DB1B}" destId="{1D3E882B-BB4E-4455-964C-6161A4948D05}" srcOrd="0" destOrd="0" presId="urn:microsoft.com/office/officeart/2005/8/layout/chevron2"/>
    <dgm:cxn modelId="{4386EF75-7CE0-4C03-8269-D0D7DE38324C}" type="presParOf" srcId="{CCDCF684-B320-4345-9F23-664774A5DB1B}" destId="{209B8734-CA63-4276-BC6D-5C0F752AB9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33058-3EFE-463D-BF95-CA66F83D1AE1}">
      <dsp:nvSpPr>
        <dsp:cNvPr id="0" name=""/>
        <dsp:cNvSpPr/>
      </dsp:nvSpPr>
      <dsp:spPr>
        <a:xfrm rot="5400000">
          <a:off x="-236795" y="238852"/>
          <a:ext cx="1578634" cy="1105044"/>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Identify</a:t>
          </a:r>
        </a:p>
      </dsp:txBody>
      <dsp:txXfrm rot="-5400000">
        <a:off x="0" y="554579"/>
        <a:ext cx="1105044" cy="473590"/>
      </dsp:txXfrm>
    </dsp:sp>
    <dsp:sp modelId="{D50277B1-356A-4FBD-A49D-2EB2C88A183E}">
      <dsp:nvSpPr>
        <dsp:cNvPr id="0" name=""/>
        <dsp:cNvSpPr/>
      </dsp:nvSpPr>
      <dsp:spPr>
        <a:xfrm rot="5400000">
          <a:off x="5297265" y="-4190163"/>
          <a:ext cx="1026112" cy="941055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Identified which types of data we would need</a:t>
          </a:r>
        </a:p>
      </dsp:txBody>
      <dsp:txXfrm rot="-5400000">
        <a:off x="1105044" y="52149"/>
        <a:ext cx="9360464" cy="925930"/>
      </dsp:txXfrm>
    </dsp:sp>
    <dsp:sp modelId="{E80D6E47-E40C-4EB2-BA12-9CE8B585778F}">
      <dsp:nvSpPr>
        <dsp:cNvPr id="0" name=""/>
        <dsp:cNvSpPr/>
      </dsp:nvSpPr>
      <dsp:spPr>
        <a:xfrm rot="5400000">
          <a:off x="-236795" y="1623146"/>
          <a:ext cx="1578634" cy="1105044"/>
        </a:xfrm>
        <a:prstGeom prst="chevron">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Merge</a:t>
          </a:r>
        </a:p>
      </dsp:txBody>
      <dsp:txXfrm rot="-5400000">
        <a:off x="0" y="1938873"/>
        <a:ext cx="1105044" cy="473590"/>
      </dsp:txXfrm>
    </dsp:sp>
    <dsp:sp modelId="{AC80AE11-7A96-43A2-815A-A106C16DC01F}">
      <dsp:nvSpPr>
        <dsp:cNvPr id="0" name=""/>
        <dsp:cNvSpPr/>
      </dsp:nvSpPr>
      <dsp:spPr>
        <a:xfrm rot="5400000">
          <a:off x="5297265" y="-2805869"/>
          <a:ext cx="1026112" cy="9410555"/>
        </a:xfrm>
        <a:prstGeom prst="round2Same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Merged our data on a common variable, which for us was the state abbreviations</a:t>
          </a:r>
        </a:p>
      </dsp:txBody>
      <dsp:txXfrm rot="-5400000">
        <a:off x="1105044" y="1436443"/>
        <a:ext cx="9360464" cy="925930"/>
      </dsp:txXfrm>
    </dsp:sp>
    <dsp:sp modelId="{1D3E882B-BB4E-4455-964C-6161A4948D05}">
      <dsp:nvSpPr>
        <dsp:cNvPr id="0" name=""/>
        <dsp:cNvSpPr/>
      </dsp:nvSpPr>
      <dsp:spPr>
        <a:xfrm rot="5400000">
          <a:off x="-236795" y="3007440"/>
          <a:ext cx="1578634" cy="1105044"/>
        </a:xfrm>
        <a:prstGeom prst="chevron">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Isolate + Analyze</a:t>
          </a:r>
        </a:p>
      </dsp:txBody>
      <dsp:txXfrm rot="-5400000">
        <a:off x="0" y="3323167"/>
        <a:ext cx="1105044" cy="473590"/>
      </dsp:txXfrm>
    </dsp:sp>
    <dsp:sp modelId="{209B8734-CA63-4276-BC6D-5C0F752AB9AE}">
      <dsp:nvSpPr>
        <dsp:cNvPr id="0" name=""/>
        <dsp:cNvSpPr/>
      </dsp:nvSpPr>
      <dsp:spPr>
        <a:xfrm rot="5400000">
          <a:off x="5297265" y="-1421576"/>
          <a:ext cx="1026112" cy="9410555"/>
        </a:xfrm>
        <a:prstGeom prst="round2Same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Isolated the data from our new merged data for analysis. Analyses included but weren’t limited to national/state averages, percent changes over the period analyzed, and multiple regressions. </a:t>
          </a:r>
        </a:p>
      </dsp:txBody>
      <dsp:txXfrm rot="-5400000">
        <a:off x="1105044" y="2820736"/>
        <a:ext cx="9360464" cy="9259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3F12-7C7E-4375-A35F-74B065AF7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D6DFF7-F185-4666-BDD3-A4273F719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B6620C-B09F-4CF9-B6D1-C2FAA3B9818D}"/>
              </a:ext>
            </a:extLst>
          </p:cNvPr>
          <p:cNvSpPr>
            <a:spLocks noGrp="1"/>
          </p:cNvSpPr>
          <p:nvPr>
            <p:ph type="dt" sz="half" idx="10"/>
          </p:nvPr>
        </p:nvSpPr>
        <p:spPr/>
        <p:txBody>
          <a:bodyPr/>
          <a:lstStyle/>
          <a:p>
            <a:fld id="{8B865F5E-DCFC-41CF-B4A3-E63BE4FC159B}" type="datetimeFigureOut">
              <a:rPr lang="en-IN" smtClean="0"/>
              <a:t>04-03-2023</a:t>
            </a:fld>
            <a:endParaRPr lang="en-IN"/>
          </a:p>
        </p:txBody>
      </p:sp>
      <p:sp>
        <p:nvSpPr>
          <p:cNvPr id="5" name="Footer Placeholder 4">
            <a:extLst>
              <a:ext uri="{FF2B5EF4-FFF2-40B4-BE49-F238E27FC236}">
                <a16:creationId xmlns:a16="http://schemas.microsoft.com/office/drawing/2014/main" id="{8A8E7D77-74FF-412A-B4B2-B20D1C31C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3C1A3C-FD31-4641-AFD3-95F0ADD3B582}"/>
              </a:ext>
            </a:extLst>
          </p:cNvPr>
          <p:cNvSpPr>
            <a:spLocks noGrp="1"/>
          </p:cNvSpPr>
          <p:nvPr>
            <p:ph type="sldNum" sz="quarter" idx="12"/>
          </p:nvPr>
        </p:nvSpPr>
        <p:spPr/>
        <p:txBody>
          <a:bodyPr/>
          <a:lstStyle/>
          <a:p>
            <a:fld id="{E742028D-7627-4AFF-A5D6-5B28BD81E11A}" type="slidenum">
              <a:rPr lang="en-IN" smtClean="0"/>
              <a:t>‹#›</a:t>
            </a:fld>
            <a:endParaRPr lang="en-IN"/>
          </a:p>
        </p:txBody>
      </p:sp>
    </p:spTree>
    <p:extLst>
      <p:ext uri="{BB962C8B-B14F-4D97-AF65-F5344CB8AC3E}">
        <p14:creationId xmlns:p14="http://schemas.microsoft.com/office/powerpoint/2010/main" val="44368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D61A-7BBE-4A4A-ADC2-E060D218CD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1D67F9-00BB-459B-B077-45D808795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7DD68-B81A-40CD-BC34-1593C5F1F02E}"/>
              </a:ext>
            </a:extLst>
          </p:cNvPr>
          <p:cNvSpPr>
            <a:spLocks noGrp="1"/>
          </p:cNvSpPr>
          <p:nvPr>
            <p:ph type="dt" sz="half" idx="10"/>
          </p:nvPr>
        </p:nvSpPr>
        <p:spPr/>
        <p:txBody>
          <a:bodyPr/>
          <a:lstStyle/>
          <a:p>
            <a:fld id="{8B865F5E-DCFC-41CF-B4A3-E63BE4FC159B}" type="datetimeFigureOut">
              <a:rPr lang="en-IN" smtClean="0"/>
              <a:t>04-03-2023</a:t>
            </a:fld>
            <a:endParaRPr lang="en-IN"/>
          </a:p>
        </p:txBody>
      </p:sp>
      <p:sp>
        <p:nvSpPr>
          <p:cNvPr id="5" name="Footer Placeholder 4">
            <a:extLst>
              <a:ext uri="{FF2B5EF4-FFF2-40B4-BE49-F238E27FC236}">
                <a16:creationId xmlns:a16="http://schemas.microsoft.com/office/drawing/2014/main" id="{2DD6B56C-206E-4DD2-89BA-0038641CC0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9496C8-EDC4-450D-823E-040DF0FC0077}"/>
              </a:ext>
            </a:extLst>
          </p:cNvPr>
          <p:cNvSpPr>
            <a:spLocks noGrp="1"/>
          </p:cNvSpPr>
          <p:nvPr>
            <p:ph type="sldNum" sz="quarter" idx="12"/>
          </p:nvPr>
        </p:nvSpPr>
        <p:spPr/>
        <p:txBody>
          <a:bodyPr/>
          <a:lstStyle/>
          <a:p>
            <a:fld id="{E742028D-7627-4AFF-A5D6-5B28BD81E11A}" type="slidenum">
              <a:rPr lang="en-IN" smtClean="0"/>
              <a:t>‹#›</a:t>
            </a:fld>
            <a:endParaRPr lang="en-IN"/>
          </a:p>
        </p:txBody>
      </p:sp>
    </p:spTree>
    <p:extLst>
      <p:ext uri="{BB962C8B-B14F-4D97-AF65-F5344CB8AC3E}">
        <p14:creationId xmlns:p14="http://schemas.microsoft.com/office/powerpoint/2010/main" val="347019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E1CA6-4068-437E-9700-6C54ADF2B6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90253-00B8-47DA-9FAE-8201D14C20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5F7DD-2837-4D44-B1AB-1FC6BAD1C5DD}"/>
              </a:ext>
            </a:extLst>
          </p:cNvPr>
          <p:cNvSpPr>
            <a:spLocks noGrp="1"/>
          </p:cNvSpPr>
          <p:nvPr>
            <p:ph type="dt" sz="half" idx="10"/>
          </p:nvPr>
        </p:nvSpPr>
        <p:spPr/>
        <p:txBody>
          <a:bodyPr/>
          <a:lstStyle/>
          <a:p>
            <a:fld id="{8B865F5E-DCFC-41CF-B4A3-E63BE4FC159B}" type="datetimeFigureOut">
              <a:rPr lang="en-IN" smtClean="0"/>
              <a:t>04-03-2023</a:t>
            </a:fld>
            <a:endParaRPr lang="en-IN"/>
          </a:p>
        </p:txBody>
      </p:sp>
      <p:sp>
        <p:nvSpPr>
          <p:cNvPr id="5" name="Footer Placeholder 4">
            <a:extLst>
              <a:ext uri="{FF2B5EF4-FFF2-40B4-BE49-F238E27FC236}">
                <a16:creationId xmlns:a16="http://schemas.microsoft.com/office/drawing/2014/main" id="{9D0EA81E-8D57-4835-AFCB-A08F52E6BE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941FE1-D450-4566-8680-AF065D4F79D8}"/>
              </a:ext>
            </a:extLst>
          </p:cNvPr>
          <p:cNvSpPr>
            <a:spLocks noGrp="1"/>
          </p:cNvSpPr>
          <p:nvPr>
            <p:ph type="sldNum" sz="quarter" idx="12"/>
          </p:nvPr>
        </p:nvSpPr>
        <p:spPr/>
        <p:txBody>
          <a:bodyPr/>
          <a:lstStyle/>
          <a:p>
            <a:fld id="{E742028D-7627-4AFF-A5D6-5B28BD81E11A}" type="slidenum">
              <a:rPr lang="en-IN" smtClean="0"/>
              <a:t>‹#›</a:t>
            </a:fld>
            <a:endParaRPr lang="en-IN"/>
          </a:p>
        </p:txBody>
      </p:sp>
    </p:spTree>
    <p:extLst>
      <p:ext uri="{BB962C8B-B14F-4D97-AF65-F5344CB8AC3E}">
        <p14:creationId xmlns:p14="http://schemas.microsoft.com/office/powerpoint/2010/main" val="4118555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A7B0-AD26-4272-BA9D-B6C95E56DF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8A1A27-A4B8-4CA8-A913-41CDE17485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C77DA8-99A2-415C-9B0A-A09640D4FD2C}"/>
              </a:ext>
            </a:extLst>
          </p:cNvPr>
          <p:cNvSpPr>
            <a:spLocks noGrp="1"/>
          </p:cNvSpPr>
          <p:nvPr>
            <p:ph type="dt" sz="half" idx="10"/>
          </p:nvPr>
        </p:nvSpPr>
        <p:spPr/>
        <p:txBody>
          <a:bodyPr/>
          <a:lstStyle/>
          <a:p>
            <a:fld id="{8B865F5E-DCFC-41CF-B4A3-E63BE4FC159B}" type="datetimeFigureOut">
              <a:rPr lang="en-IN" smtClean="0"/>
              <a:t>04-03-2023</a:t>
            </a:fld>
            <a:endParaRPr lang="en-IN"/>
          </a:p>
        </p:txBody>
      </p:sp>
      <p:sp>
        <p:nvSpPr>
          <p:cNvPr id="5" name="Footer Placeholder 4">
            <a:extLst>
              <a:ext uri="{FF2B5EF4-FFF2-40B4-BE49-F238E27FC236}">
                <a16:creationId xmlns:a16="http://schemas.microsoft.com/office/drawing/2014/main" id="{61B5E275-1CA5-4978-A6AA-12264597BE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C39554-0BDD-4432-83AA-4838824C7A7E}"/>
              </a:ext>
            </a:extLst>
          </p:cNvPr>
          <p:cNvSpPr>
            <a:spLocks noGrp="1"/>
          </p:cNvSpPr>
          <p:nvPr>
            <p:ph type="sldNum" sz="quarter" idx="12"/>
          </p:nvPr>
        </p:nvSpPr>
        <p:spPr/>
        <p:txBody>
          <a:bodyPr/>
          <a:lstStyle/>
          <a:p>
            <a:fld id="{E742028D-7627-4AFF-A5D6-5B28BD81E11A}" type="slidenum">
              <a:rPr lang="en-IN" smtClean="0"/>
              <a:t>‹#›</a:t>
            </a:fld>
            <a:endParaRPr lang="en-IN"/>
          </a:p>
        </p:txBody>
      </p:sp>
    </p:spTree>
    <p:extLst>
      <p:ext uri="{BB962C8B-B14F-4D97-AF65-F5344CB8AC3E}">
        <p14:creationId xmlns:p14="http://schemas.microsoft.com/office/powerpoint/2010/main" val="335959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E999-F794-444A-A127-959A0D2B7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5D587A-6450-466F-AD5B-2A8119465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E6E52B-E4BC-4357-8C9E-68BF149B18D4}"/>
              </a:ext>
            </a:extLst>
          </p:cNvPr>
          <p:cNvSpPr>
            <a:spLocks noGrp="1"/>
          </p:cNvSpPr>
          <p:nvPr>
            <p:ph type="dt" sz="half" idx="10"/>
          </p:nvPr>
        </p:nvSpPr>
        <p:spPr/>
        <p:txBody>
          <a:bodyPr/>
          <a:lstStyle/>
          <a:p>
            <a:fld id="{8B865F5E-DCFC-41CF-B4A3-E63BE4FC159B}" type="datetimeFigureOut">
              <a:rPr lang="en-IN" smtClean="0"/>
              <a:t>04-03-2023</a:t>
            </a:fld>
            <a:endParaRPr lang="en-IN"/>
          </a:p>
        </p:txBody>
      </p:sp>
      <p:sp>
        <p:nvSpPr>
          <p:cNvPr id="5" name="Footer Placeholder 4">
            <a:extLst>
              <a:ext uri="{FF2B5EF4-FFF2-40B4-BE49-F238E27FC236}">
                <a16:creationId xmlns:a16="http://schemas.microsoft.com/office/drawing/2014/main" id="{94B1C181-DA58-4A42-B37C-BB6B10AE03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FCD875-2EB0-4B7F-B522-8854DD78174B}"/>
              </a:ext>
            </a:extLst>
          </p:cNvPr>
          <p:cNvSpPr>
            <a:spLocks noGrp="1"/>
          </p:cNvSpPr>
          <p:nvPr>
            <p:ph type="sldNum" sz="quarter" idx="12"/>
          </p:nvPr>
        </p:nvSpPr>
        <p:spPr/>
        <p:txBody>
          <a:bodyPr/>
          <a:lstStyle/>
          <a:p>
            <a:fld id="{E742028D-7627-4AFF-A5D6-5B28BD81E11A}" type="slidenum">
              <a:rPr lang="en-IN" smtClean="0"/>
              <a:t>‹#›</a:t>
            </a:fld>
            <a:endParaRPr lang="en-IN"/>
          </a:p>
        </p:txBody>
      </p:sp>
    </p:spTree>
    <p:extLst>
      <p:ext uri="{BB962C8B-B14F-4D97-AF65-F5344CB8AC3E}">
        <p14:creationId xmlns:p14="http://schemas.microsoft.com/office/powerpoint/2010/main" val="87090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19AB-C91D-4A93-AA8A-D665958B36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C1C808-8B50-43E0-87A6-783AB3539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8B27B3-2165-456E-A1DE-490769CF91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4DED2D-3F7D-4B87-91E8-3150408A54F4}"/>
              </a:ext>
            </a:extLst>
          </p:cNvPr>
          <p:cNvSpPr>
            <a:spLocks noGrp="1"/>
          </p:cNvSpPr>
          <p:nvPr>
            <p:ph type="dt" sz="half" idx="10"/>
          </p:nvPr>
        </p:nvSpPr>
        <p:spPr/>
        <p:txBody>
          <a:bodyPr/>
          <a:lstStyle/>
          <a:p>
            <a:fld id="{8B865F5E-DCFC-41CF-B4A3-E63BE4FC159B}" type="datetimeFigureOut">
              <a:rPr lang="en-IN" smtClean="0"/>
              <a:t>04-03-2023</a:t>
            </a:fld>
            <a:endParaRPr lang="en-IN"/>
          </a:p>
        </p:txBody>
      </p:sp>
      <p:sp>
        <p:nvSpPr>
          <p:cNvPr id="6" name="Footer Placeholder 5">
            <a:extLst>
              <a:ext uri="{FF2B5EF4-FFF2-40B4-BE49-F238E27FC236}">
                <a16:creationId xmlns:a16="http://schemas.microsoft.com/office/drawing/2014/main" id="{D1A9286B-8F5E-4367-BE90-25F8F0B2F7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ABE760-0638-4468-B736-C60377598771}"/>
              </a:ext>
            </a:extLst>
          </p:cNvPr>
          <p:cNvSpPr>
            <a:spLocks noGrp="1"/>
          </p:cNvSpPr>
          <p:nvPr>
            <p:ph type="sldNum" sz="quarter" idx="12"/>
          </p:nvPr>
        </p:nvSpPr>
        <p:spPr/>
        <p:txBody>
          <a:bodyPr/>
          <a:lstStyle/>
          <a:p>
            <a:fld id="{E742028D-7627-4AFF-A5D6-5B28BD81E11A}" type="slidenum">
              <a:rPr lang="en-IN" smtClean="0"/>
              <a:t>‹#›</a:t>
            </a:fld>
            <a:endParaRPr lang="en-IN"/>
          </a:p>
        </p:txBody>
      </p:sp>
    </p:spTree>
    <p:extLst>
      <p:ext uri="{BB962C8B-B14F-4D97-AF65-F5344CB8AC3E}">
        <p14:creationId xmlns:p14="http://schemas.microsoft.com/office/powerpoint/2010/main" val="158382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F2C4-6AD6-43D8-BF79-B52B8BB203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AD6AFC-B353-4E5D-9D21-4C2935A649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9897C7-7616-4F07-87D6-D33B6DB3C1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75DD16-AB2B-4CCA-9241-83C749E82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454C6-48A4-4356-A96E-4A238066FE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259D43-F93C-410C-B90B-AC9223A8AD48}"/>
              </a:ext>
            </a:extLst>
          </p:cNvPr>
          <p:cNvSpPr>
            <a:spLocks noGrp="1"/>
          </p:cNvSpPr>
          <p:nvPr>
            <p:ph type="dt" sz="half" idx="10"/>
          </p:nvPr>
        </p:nvSpPr>
        <p:spPr/>
        <p:txBody>
          <a:bodyPr/>
          <a:lstStyle/>
          <a:p>
            <a:fld id="{8B865F5E-DCFC-41CF-B4A3-E63BE4FC159B}" type="datetimeFigureOut">
              <a:rPr lang="en-IN" smtClean="0"/>
              <a:t>04-03-2023</a:t>
            </a:fld>
            <a:endParaRPr lang="en-IN"/>
          </a:p>
        </p:txBody>
      </p:sp>
      <p:sp>
        <p:nvSpPr>
          <p:cNvPr id="8" name="Footer Placeholder 7">
            <a:extLst>
              <a:ext uri="{FF2B5EF4-FFF2-40B4-BE49-F238E27FC236}">
                <a16:creationId xmlns:a16="http://schemas.microsoft.com/office/drawing/2014/main" id="{4FAFF8F9-1613-48A8-ADCB-B78E8A3BCF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665742-D3AF-4FC3-836F-C98E1B91060A}"/>
              </a:ext>
            </a:extLst>
          </p:cNvPr>
          <p:cNvSpPr>
            <a:spLocks noGrp="1"/>
          </p:cNvSpPr>
          <p:nvPr>
            <p:ph type="sldNum" sz="quarter" idx="12"/>
          </p:nvPr>
        </p:nvSpPr>
        <p:spPr/>
        <p:txBody>
          <a:bodyPr/>
          <a:lstStyle/>
          <a:p>
            <a:fld id="{E742028D-7627-4AFF-A5D6-5B28BD81E11A}" type="slidenum">
              <a:rPr lang="en-IN" smtClean="0"/>
              <a:t>‹#›</a:t>
            </a:fld>
            <a:endParaRPr lang="en-IN"/>
          </a:p>
        </p:txBody>
      </p:sp>
    </p:spTree>
    <p:extLst>
      <p:ext uri="{BB962C8B-B14F-4D97-AF65-F5344CB8AC3E}">
        <p14:creationId xmlns:p14="http://schemas.microsoft.com/office/powerpoint/2010/main" val="158936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FE0B-1119-4F71-96A2-8333B74C7B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795A57-71C8-4A8A-A7EC-1ADD3A141BA6}"/>
              </a:ext>
            </a:extLst>
          </p:cNvPr>
          <p:cNvSpPr>
            <a:spLocks noGrp="1"/>
          </p:cNvSpPr>
          <p:nvPr>
            <p:ph type="dt" sz="half" idx="10"/>
          </p:nvPr>
        </p:nvSpPr>
        <p:spPr/>
        <p:txBody>
          <a:bodyPr/>
          <a:lstStyle/>
          <a:p>
            <a:fld id="{8B865F5E-DCFC-41CF-B4A3-E63BE4FC159B}" type="datetimeFigureOut">
              <a:rPr lang="en-IN" smtClean="0"/>
              <a:t>04-03-2023</a:t>
            </a:fld>
            <a:endParaRPr lang="en-IN"/>
          </a:p>
        </p:txBody>
      </p:sp>
      <p:sp>
        <p:nvSpPr>
          <p:cNvPr id="4" name="Footer Placeholder 3">
            <a:extLst>
              <a:ext uri="{FF2B5EF4-FFF2-40B4-BE49-F238E27FC236}">
                <a16:creationId xmlns:a16="http://schemas.microsoft.com/office/drawing/2014/main" id="{FEE011AC-02EA-468F-8453-62CCADF336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CA3576-C2A8-494F-B5D7-C36D7D9DABC9}"/>
              </a:ext>
            </a:extLst>
          </p:cNvPr>
          <p:cNvSpPr>
            <a:spLocks noGrp="1"/>
          </p:cNvSpPr>
          <p:nvPr>
            <p:ph type="sldNum" sz="quarter" idx="12"/>
          </p:nvPr>
        </p:nvSpPr>
        <p:spPr/>
        <p:txBody>
          <a:bodyPr/>
          <a:lstStyle/>
          <a:p>
            <a:fld id="{E742028D-7627-4AFF-A5D6-5B28BD81E11A}" type="slidenum">
              <a:rPr lang="en-IN" smtClean="0"/>
              <a:t>‹#›</a:t>
            </a:fld>
            <a:endParaRPr lang="en-IN"/>
          </a:p>
        </p:txBody>
      </p:sp>
    </p:spTree>
    <p:extLst>
      <p:ext uri="{BB962C8B-B14F-4D97-AF65-F5344CB8AC3E}">
        <p14:creationId xmlns:p14="http://schemas.microsoft.com/office/powerpoint/2010/main" val="3488402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6E2825-8FC4-455E-9F9F-742207B08D42}"/>
              </a:ext>
            </a:extLst>
          </p:cNvPr>
          <p:cNvSpPr>
            <a:spLocks noGrp="1"/>
          </p:cNvSpPr>
          <p:nvPr>
            <p:ph type="dt" sz="half" idx="10"/>
          </p:nvPr>
        </p:nvSpPr>
        <p:spPr/>
        <p:txBody>
          <a:bodyPr/>
          <a:lstStyle/>
          <a:p>
            <a:fld id="{8B865F5E-DCFC-41CF-B4A3-E63BE4FC159B}" type="datetimeFigureOut">
              <a:rPr lang="en-IN" smtClean="0"/>
              <a:t>04-03-2023</a:t>
            </a:fld>
            <a:endParaRPr lang="en-IN"/>
          </a:p>
        </p:txBody>
      </p:sp>
      <p:sp>
        <p:nvSpPr>
          <p:cNvPr id="3" name="Footer Placeholder 2">
            <a:extLst>
              <a:ext uri="{FF2B5EF4-FFF2-40B4-BE49-F238E27FC236}">
                <a16:creationId xmlns:a16="http://schemas.microsoft.com/office/drawing/2014/main" id="{5168E4D8-622E-410B-8399-D8ACD93245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D8BD4D-B821-4895-B5A2-961705F6616D}"/>
              </a:ext>
            </a:extLst>
          </p:cNvPr>
          <p:cNvSpPr>
            <a:spLocks noGrp="1"/>
          </p:cNvSpPr>
          <p:nvPr>
            <p:ph type="sldNum" sz="quarter" idx="12"/>
          </p:nvPr>
        </p:nvSpPr>
        <p:spPr/>
        <p:txBody>
          <a:bodyPr/>
          <a:lstStyle/>
          <a:p>
            <a:fld id="{E742028D-7627-4AFF-A5D6-5B28BD81E11A}" type="slidenum">
              <a:rPr lang="en-IN" smtClean="0"/>
              <a:t>‹#›</a:t>
            </a:fld>
            <a:endParaRPr lang="en-IN"/>
          </a:p>
        </p:txBody>
      </p:sp>
    </p:spTree>
    <p:extLst>
      <p:ext uri="{BB962C8B-B14F-4D97-AF65-F5344CB8AC3E}">
        <p14:creationId xmlns:p14="http://schemas.microsoft.com/office/powerpoint/2010/main" val="175010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79AB-B5F3-49CB-B961-0E09C3256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9D05FD-3F54-40E0-B00C-9100EA51C7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8225DF-40A1-4556-AA3E-1A5294281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AE9B3-5B32-4BC5-B668-DE16D417820A}"/>
              </a:ext>
            </a:extLst>
          </p:cNvPr>
          <p:cNvSpPr>
            <a:spLocks noGrp="1"/>
          </p:cNvSpPr>
          <p:nvPr>
            <p:ph type="dt" sz="half" idx="10"/>
          </p:nvPr>
        </p:nvSpPr>
        <p:spPr/>
        <p:txBody>
          <a:bodyPr/>
          <a:lstStyle/>
          <a:p>
            <a:fld id="{8B865F5E-DCFC-41CF-B4A3-E63BE4FC159B}" type="datetimeFigureOut">
              <a:rPr lang="en-IN" smtClean="0"/>
              <a:t>04-03-2023</a:t>
            </a:fld>
            <a:endParaRPr lang="en-IN"/>
          </a:p>
        </p:txBody>
      </p:sp>
      <p:sp>
        <p:nvSpPr>
          <p:cNvPr id="6" name="Footer Placeholder 5">
            <a:extLst>
              <a:ext uri="{FF2B5EF4-FFF2-40B4-BE49-F238E27FC236}">
                <a16:creationId xmlns:a16="http://schemas.microsoft.com/office/drawing/2014/main" id="{543F8C46-244F-4AE8-8F0C-3FC2ED783C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BF64D0-3004-4D6D-8DAD-456FDF0CC99C}"/>
              </a:ext>
            </a:extLst>
          </p:cNvPr>
          <p:cNvSpPr>
            <a:spLocks noGrp="1"/>
          </p:cNvSpPr>
          <p:nvPr>
            <p:ph type="sldNum" sz="quarter" idx="12"/>
          </p:nvPr>
        </p:nvSpPr>
        <p:spPr/>
        <p:txBody>
          <a:bodyPr/>
          <a:lstStyle/>
          <a:p>
            <a:fld id="{E742028D-7627-4AFF-A5D6-5B28BD81E11A}" type="slidenum">
              <a:rPr lang="en-IN" smtClean="0"/>
              <a:t>‹#›</a:t>
            </a:fld>
            <a:endParaRPr lang="en-IN"/>
          </a:p>
        </p:txBody>
      </p:sp>
    </p:spTree>
    <p:extLst>
      <p:ext uri="{BB962C8B-B14F-4D97-AF65-F5344CB8AC3E}">
        <p14:creationId xmlns:p14="http://schemas.microsoft.com/office/powerpoint/2010/main" val="328925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A844-7EFE-480E-8A3B-F852ADF8B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83CF34-C89C-446E-9AE8-ED75470CF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825E35-01A4-4055-8699-A5AFBCF4C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AA8CBD-9E72-4189-92D8-14D1517F8B44}"/>
              </a:ext>
            </a:extLst>
          </p:cNvPr>
          <p:cNvSpPr>
            <a:spLocks noGrp="1"/>
          </p:cNvSpPr>
          <p:nvPr>
            <p:ph type="dt" sz="half" idx="10"/>
          </p:nvPr>
        </p:nvSpPr>
        <p:spPr/>
        <p:txBody>
          <a:bodyPr/>
          <a:lstStyle/>
          <a:p>
            <a:fld id="{8B865F5E-DCFC-41CF-B4A3-E63BE4FC159B}" type="datetimeFigureOut">
              <a:rPr lang="en-IN" smtClean="0"/>
              <a:t>04-03-2023</a:t>
            </a:fld>
            <a:endParaRPr lang="en-IN"/>
          </a:p>
        </p:txBody>
      </p:sp>
      <p:sp>
        <p:nvSpPr>
          <p:cNvPr id="6" name="Footer Placeholder 5">
            <a:extLst>
              <a:ext uri="{FF2B5EF4-FFF2-40B4-BE49-F238E27FC236}">
                <a16:creationId xmlns:a16="http://schemas.microsoft.com/office/drawing/2014/main" id="{C11AA746-4D66-4F86-9EE8-D2FC7AAF02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B14C2C-FD54-497E-A884-23AD036C7902}"/>
              </a:ext>
            </a:extLst>
          </p:cNvPr>
          <p:cNvSpPr>
            <a:spLocks noGrp="1"/>
          </p:cNvSpPr>
          <p:nvPr>
            <p:ph type="sldNum" sz="quarter" idx="12"/>
          </p:nvPr>
        </p:nvSpPr>
        <p:spPr/>
        <p:txBody>
          <a:bodyPr/>
          <a:lstStyle/>
          <a:p>
            <a:fld id="{E742028D-7627-4AFF-A5D6-5B28BD81E11A}" type="slidenum">
              <a:rPr lang="en-IN" smtClean="0"/>
              <a:t>‹#›</a:t>
            </a:fld>
            <a:endParaRPr lang="en-IN"/>
          </a:p>
        </p:txBody>
      </p:sp>
    </p:spTree>
    <p:extLst>
      <p:ext uri="{BB962C8B-B14F-4D97-AF65-F5344CB8AC3E}">
        <p14:creationId xmlns:p14="http://schemas.microsoft.com/office/powerpoint/2010/main" val="61145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67B34-B853-4A37-B906-3A4D8A547E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9C4D95-A547-4BDD-84C6-113A6A1C82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E502DA-590D-4CEE-BB34-B88D6AC033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65F5E-DCFC-41CF-B4A3-E63BE4FC159B}" type="datetimeFigureOut">
              <a:rPr lang="en-IN" smtClean="0"/>
              <a:t>04-03-2023</a:t>
            </a:fld>
            <a:endParaRPr lang="en-IN"/>
          </a:p>
        </p:txBody>
      </p:sp>
      <p:sp>
        <p:nvSpPr>
          <p:cNvPr id="5" name="Footer Placeholder 4">
            <a:extLst>
              <a:ext uri="{FF2B5EF4-FFF2-40B4-BE49-F238E27FC236}">
                <a16:creationId xmlns:a16="http://schemas.microsoft.com/office/drawing/2014/main" id="{6D1F42D6-0BB7-4140-9ADC-6E320A9F75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E7F028-4630-459D-B49B-82CB4BA645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2028D-7627-4AFF-A5D6-5B28BD81E11A}" type="slidenum">
              <a:rPr lang="en-IN" smtClean="0"/>
              <a:t>‹#›</a:t>
            </a:fld>
            <a:endParaRPr lang="en-IN"/>
          </a:p>
        </p:txBody>
      </p:sp>
    </p:spTree>
    <p:extLst>
      <p:ext uri="{BB962C8B-B14F-4D97-AF65-F5344CB8AC3E}">
        <p14:creationId xmlns:p14="http://schemas.microsoft.com/office/powerpoint/2010/main" val="182886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luedu-my.sharepoint.com/:v:/r/personal/vyshnavireddy_mungi_slu_edu/Documents/video_presentation.mp4?csf=1&amp;web=1&amp;e=NQTeD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vyshnavireddy.mungi@slu.edu" TargetMode="External"/><Relationship Id="rId2" Type="http://schemas.openxmlformats.org/officeDocument/2006/relationships/hyperlink" Target="mailto:harithadhanlalji.parmar@slu.edu"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C686-666E-43E6-8223-4E6D5D5F9610}"/>
              </a:ext>
            </a:extLst>
          </p:cNvPr>
          <p:cNvSpPr>
            <a:spLocks noGrp="1"/>
          </p:cNvSpPr>
          <p:nvPr>
            <p:ph type="ctrTitle"/>
          </p:nvPr>
        </p:nvSpPr>
        <p:spPr>
          <a:xfrm>
            <a:off x="1524000" y="413886"/>
            <a:ext cx="9144000" cy="1876927"/>
          </a:xfrm>
        </p:spPr>
        <p:txBody>
          <a:bodyPr>
            <a:normAutofit/>
          </a:bodyPr>
          <a:lstStyle/>
          <a:p>
            <a:r>
              <a:rPr lang="en-IN" sz="5400" dirty="0">
                <a:latin typeface="Times New Roman" panose="02020603050405020304" pitchFamily="18" charset="0"/>
                <a:cs typeface="Times New Roman" panose="02020603050405020304" pitchFamily="18" charset="0"/>
              </a:rPr>
              <a:t>RECESSION’S EFFECT ON HOUSING PRICES</a:t>
            </a:r>
          </a:p>
        </p:txBody>
      </p:sp>
      <p:sp>
        <p:nvSpPr>
          <p:cNvPr id="3" name="Subtitle 2">
            <a:extLst>
              <a:ext uri="{FF2B5EF4-FFF2-40B4-BE49-F238E27FC236}">
                <a16:creationId xmlns:a16="http://schemas.microsoft.com/office/drawing/2014/main" id="{9ED9706A-EFE7-4053-A380-0B35793660AA}"/>
              </a:ext>
            </a:extLst>
          </p:cNvPr>
          <p:cNvSpPr>
            <a:spLocks noGrp="1"/>
          </p:cNvSpPr>
          <p:nvPr>
            <p:ph type="subTitle" idx="1"/>
          </p:nvPr>
        </p:nvSpPr>
        <p:spPr>
          <a:xfrm>
            <a:off x="1524000" y="2678229"/>
            <a:ext cx="9144000" cy="3084898"/>
          </a:xfrm>
        </p:spPr>
        <p:txBody>
          <a:bodyPr>
            <a:noAutofit/>
          </a:bodyPr>
          <a:lstStyle/>
          <a:p>
            <a:r>
              <a:rPr lang="en-IN" dirty="0">
                <a:latin typeface="Times New Roman" panose="02020603050405020304" pitchFamily="18" charset="0"/>
                <a:cs typeface="Times New Roman" panose="02020603050405020304" pitchFamily="18" charset="0"/>
              </a:rPr>
              <a:t>Haritha </a:t>
            </a:r>
            <a:r>
              <a:rPr lang="en-IN" dirty="0" err="1">
                <a:latin typeface="Times New Roman" panose="02020603050405020304" pitchFamily="18" charset="0"/>
                <a:cs typeface="Times New Roman" panose="02020603050405020304" pitchFamily="18" charset="0"/>
              </a:rPr>
              <a:t>Dhanlalji</a:t>
            </a:r>
            <a:r>
              <a:rPr lang="en-IN" dirty="0">
                <a:latin typeface="Times New Roman" panose="02020603050405020304" pitchFamily="18" charset="0"/>
                <a:cs typeface="Times New Roman" panose="02020603050405020304" pitchFamily="18" charset="0"/>
              </a:rPr>
              <a:t> Parmar</a:t>
            </a:r>
          </a:p>
          <a:p>
            <a:r>
              <a:rPr lang="en-IN" dirty="0">
                <a:latin typeface="Times New Roman" panose="02020603050405020304" pitchFamily="18" charset="0"/>
                <a:cs typeface="Times New Roman" panose="02020603050405020304" pitchFamily="18" charset="0"/>
              </a:rPr>
              <a:t>Vyshnavi Reddy Mungi</a:t>
            </a:r>
          </a:p>
          <a:p>
            <a:r>
              <a:rPr lang="en-IN" dirty="0">
                <a:latin typeface="Times New Roman" panose="02020603050405020304" pitchFamily="18" charset="0"/>
                <a:cs typeface="Times New Roman" panose="02020603050405020304" pitchFamily="18" charset="0"/>
              </a:rPr>
              <a:t>Department of Computer Science,</a:t>
            </a:r>
          </a:p>
          <a:p>
            <a:r>
              <a:rPr lang="en-IN" dirty="0">
                <a:latin typeface="Times New Roman" panose="02020603050405020304" pitchFamily="18" charset="0"/>
                <a:cs typeface="Times New Roman" panose="02020603050405020304" pitchFamily="18" charset="0"/>
              </a:rPr>
              <a:t>Saint Louis University</a:t>
            </a:r>
          </a:p>
          <a:p>
            <a:r>
              <a:rPr lang="en-IN" b="1" dirty="0">
                <a:latin typeface="Times New Roman" panose="02020603050405020304" pitchFamily="18" charset="0"/>
                <a:cs typeface="Times New Roman" panose="02020603050405020304" pitchFamily="18" charset="0"/>
              </a:rPr>
              <a:t>Introduction to AI</a:t>
            </a:r>
          </a:p>
          <a:p>
            <a:r>
              <a:rPr lang="en-IN" i="1" dirty="0">
                <a:latin typeface="Times New Roman" panose="02020603050405020304" pitchFamily="18" charset="0"/>
                <a:cs typeface="Times New Roman" panose="02020603050405020304" pitchFamily="18" charset="0"/>
              </a:rPr>
              <a:t>Professor Mohammad </a:t>
            </a:r>
            <a:r>
              <a:rPr lang="en-IN" i="1" dirty="0" err="1">
                <a:latin typeface="Times New Roman" panose="02020603050405020304" pitchFamily="18" charset="0"/>
                <a:cs typeface="Times New Roman" panose="02020603050405020304" pitchFamily="18" charset="0"/>
              </a:rPr>
              <a:t>Yavarimanesh</a:t>
            </a:r>
            <a:endParaRPr lang="en-IN" i="1" dirty="0">
              <a:latin typeface="Times New Roman" panose="02020603050405020304" pitchFamily="18" charset="0"/>
              <a:cs typeface="Times New Roman" panose="02020603050405020304" pitchFamily="18" charset="0"/>
            </a:endParaRPr>
          </a:p>
          <a:p>
            <a:r>
              <a:rPr lang="en-IN" i="1" dirty="0">
                <a:latin typeface="Times New Roman" panose="02020603050405020304" pitchFamily="18" charset="0"/>
                <a:cs typeface="Times New Roman" panose="02020603050405020304" pitchFamily="18" charset="0"/>
              </a:rPr>
              <a:t>Zoom link : </a:t>
            </a:r>
            <a:r>
              <a:rPr lang="en-IN" dirty="0">
                <a:hlinkClick r:id="rId2"/>
              </a:rPr>
              <a:t>video_presentation.mp4</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347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7851-9168-4260-93C5-D3235C22E97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0BEA6032-58DB-426B-8ED3-31D9AC8237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04"/>
          <a:stretch/>
        </p:blipFill>
        <p:spPr>
          <a:xfrm>
            <a:off x="0" y="365125"/>
            <a:ext cx="5720672" cy="6127750"/>
          </a:xfrm>
        </p:spPr>
      </p:pic>
      <p:pic>
        <p:nvPicPr>
          <p:cNvPr id="7" name="Picture 6">
            <a:extLst>
              <a:ext uri="{FF2B5EF4-FFF2-40B4-BE49-F238E27FC236}">
                <a16:creationId xmlns:a16="http://schemas.microsoft.com/office/drawing/2014/main" id="{0CE8B4B7-B44E-4F67-8876-EDF8B951EA36}"/>
              </a:ext>
            </a:extLst>
          </p:cNvPr>
          <p:cNvPicPr>
            <a:picLocks noChangeAspect="1"/>
          </p:cNvPicPr>
          <p:nvPr/>
        </p:nvPicPr>
        <p:blipFill rotWithShape="1">
          <a:blip r:embed="rId3">
            <a:extLst>
              <a:ext uri="{28A0092B-C50C-407E-A947-70E740481C1C}">
                <a14:useLocalDpi xmlns:a14="http://schemas.microsoft.com/office/drawing/2010/main" val="0"/>
              </a:ext>
            </a:extLst>
          </a:blip>
          <a:srcRect l="3663"/>
          <a:stretch/>
        </p:blipFill>
        <p:spPr>
          <a:xfrm>
            <a:off x="5935580" y="365125"/>
            <a:ext cx="6256420" cy="6127750"/>
          </a:xfrm>
          <a:prstGeom prst="rect">
            <a:avLst/>
          </a:prstGeom>
        </p:spPr>
      </p:pic>
    </p:spTree>
    <p:extLst>
      <p:ext uri="{BB962C8B-B14F-4D97-AF65-F5344CB8AC3E}">
        <p14:creationId xmlns:p14="http://schemas.microsoft.com/office/powerpoint/2010/main" val="262184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9FD09-4E9F-4A8C-A407-B9F24D484745}"/>
              </a:ext>
            </a:extLst>
          </p:cNvPr>
          <p:cNvSpPr>
            <a:spLocks noGrp="1"/>
          </p:cNvSpPr>
          <p:nvPr>
            <p:ph idx="1"/>
          </p:nvPr>
        </p:nvSpPr>
        <p:spPr>
          <a:xfrm>
            <a:off x="838200" y="1222408"/>
            <a:ext cx="10515600" cy="4668253"/>
          </a:xfrm>
        </p:spPr>
        <p:txBody>
          <a:bodyPr>
            <a:normAutofit/>
          </a:bodyPr>
          <a:lstStyle/>
          <a:p>
            <a:r>
              <a:rPr lang="en-US" sz="2400" dirty="0">
                <a:latin typeface="Times New Roman" panose="02020603050405020304" pitchFamily="18" charset="0"/>
                <a:cs typeface="Times New Roman" panose="02020603050405020304" pitchFamily="18" charset="0"/>
              </a:rPr>
              <a:t>A sensitivity study was performed to evaluate how reliable the findings were.</a:t>
            </a:r>
          </a:p>
          <a:p>
            <a:r>
              <a:rPr lang="en-US" sz="2400" dirty="0">
                <a:latin typeface="Times New Roman" panose="02020603050405020304" pitchFamily="18" charset="0"/>
                <a:cs typeface="Times New Roman" panose="02020603050405020304" pitchFamily="18" charset="0"/>
              </a:rPr>
              <a:t>To assess the accuracy and dependability of the findings, the analysis was carried out under a variety of situations and presumptions.</a:t>
            </a:r>
          </a:p>
          <a:p>
            <a:r>
              <a:rPr lang="en-US" sz="2400" dirty="0">
                <a:latin typeface="Times New Roman" panose="02020603050405020304" pitchFamily="18" charset="0"/>
                <a:cs typeface="Times New Roman" panose="02020603050405020304" pitchFamily="18" charset="0"/>
              </a:rPr>
              <a:t>The project's methodology is in line with industry standards for data analysis and is founded on solid statistical principles.</a:t>
            </a:r>
          </a:p>
          <a:p>
            <a:r>
              <a:rPr lang="en-US" sz="2400" dirty="0">
                <a:latin typeface="Times New Roman" panose="02020603050405020304" pitchFamily="18" charset="0"/>
                <a:cs typeface="Times New Roman" panose="02020603050405020304" pitchFamily="18" charset="0"/>
              </a:rPr>
              <a:t>The methodology part is crucial because it guarantees that the analysis's findings are accurate, trustworthy, and reproducible by other researchers.</a:t>
            </a:r>
          </a:p>
          <a:p>
            <a:r>
              <a:rPr lang="en-US" sz="2400" dirty="0">
                <a:latin typeface="Times New Roman" panose="02020603050405020304" pitchFamily="18" charset="0"/>
                <a:cs typeface="Times New Roman" panose="02020603050405020304" pitchFamily="18" charset="0"/>
              </a:rPr>
              <a:t>For other studies in the area of housing market analysis, the approach used in this project can serve as a model.</a:t>
            </a:r>
          </a:p>
          <a:p>
            <a:r>
              <a:rPr lang="en-US" sz="2400" dirty="0">
                <a:latin typeface="Times New Roman" panose="02020603050405020304" pitchFamily="18" charset="0"/>
                <a:cs typeface="Times New Roman" panose="02020603050405020304" pitchFamily="18" charset="0"/>
              </a:rPr>
              <a:t>Any research endeavor should carefully consider and pay attention to every detail when writing the methodology section.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65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A05E-2671-4570-AA3F-6BCDD004A466}"/>
              </a:ext>
            </a:extLst>
          </p:cNvPr>
          <p:cNvSpPr>
            <a:spLocks noGrp="1"/>
          </p:cNvSpPr>
          <p:nvPr>
            <p:ph type="title"/>
          </p:nvPr>
        </p:nvSpPr>
        <p:spPr>
          <a:xfrm>
            <a:off x="625642" y="132398"/>
            <a:ext cx="10515600" cy="1325563"/>
          </a:xfrm>
        </p:spPr>
        <p:txBody>
          <a:bodyPr>
            <a:normAutofit/>
          </a:bodyPr>
          <a:lstStyle/>
          <a:p>
            <a:r>
              <a:rPr lang="en-IN" sz="3200" dirty="0">
                <a:latin typeface="Times New Roman" panose="02020603050405020304" pitchFamily="18" charset="0"/>
                <a:cs typeface="Times New Roman" panose="02020603050405020304" pitchFamily="18" charset="0"/>
              </a:rPr>
              <a:t>Analysis findings:</a:t>
            </a:r>
          </a:p>
        </p:txBody>
      </p:sp>
      <p:sp>
        <p:nvSpPr>
          <p:cNvPr id="3" name="Content Placeholder 2">
            <a:extLst>
              <a:ext uri="{FF2B5EF4-FFF2-40B4-BE49-F238E27FC236}">
                <a16:creationId xmlns:a16="http://schemas.microsoft.com/office/drawing/2014/main" id="{B4860518-C2C4-43E5-BD45-C9BCAE8BB7D5}"/>
              </a:ext>
            </a:extLst>
          </p:cNvPr>
          <p:cNvSpPr>
            <a:spLocks noGrp="1"/>
          </p:cNvSpPr>
          <p:nvPr>
            <p:ph idx="1"/>
          </p:nvPr>
        </p:nvSpPr>
        <p:spPr>
          <a:xfrm>
            <a:off x="1050758" y="1457961"/>
            <a:ext cx="9809747" cy="4351338"/>
          </a:xfrm>
        </p:spPr>
        <p:txBody>
          <a:bodyPr/>
          <a:lstStyle/>
          <a:p>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ercentage change in median housing prices for each state between the two periods:</a:t>
            </a:r>
          </a:p>
          <a:p>
            <a:r>
              <a:rPr lang="en-US" sz="2400" dirty="0">
                <a:latin typeface="Times New Roman" panose="02020603050405020304" pitchFamily="18" charset="0"/>
                <a:cs typeface="Times New Roman" panose="02020603050405020304" pitchFamily="18" charset="0"/>
              </a:rPr>
              <a:t>Percentage Change = ((Post-Recession Median Price - Pre-Recession Median Price) / Pre-Recession Median Price) x 100</a:t>
            </a:r>
          </a:p>
          <a:p>
            <a:r>
              <a:rPr lang="en-US" sz="2400" dirty="0">
                <a:solidFill>
                  <a:srgbClr val="000000"/>
                </a:solidFill>
                <a:effectLst/>
                <a:latin typeface="Times New Roman" panose="02020603050405020304" pitchFamily="18" charset="0"/>
                <a:ea typeface="Calibri" panose="020F0502020204030204" pitchFamily="34" charset="0"/>
              </a:rPr>
              <a:t>The results of the analysis showed that the impacts of the recession on home prices varied across states.</a:t>
            </a:r>
          </a:p>
          <a:p>
            <a:r>
              <a:rPr lang="en-US" sz="2400" dirty="0">
                <a:solidFill>
                  <a:srgbClr val="000000"/>
                </a:solidFill>
                <a:effectLst/>
                <a:latin typeface="Times New Roman" panose="02020603050405020304" pitchFamily="18" charset="0"/>
                <a:ea typeface="Calibri" panose="020F0502020204030204" pitchFamily="34" charset="0"/>
              </a:rPr>
              <a:t>House prices dropped considerably during the recession in many places, including Florida, Nevada, and Arizona, with some states experiencing median price drops of over 40%.</a:t>
            </a:r>
          </a:p>
          <a:p>
            <a:r>
              <a:rPr lang="en-US" sz="2400" dirty="0">
                <a:solidFill>
                  <a:srgbClr val="000000"/>
                </a:solidFill>
                <a:effectLst/>
                <a:latin typeface="Times New Roman" panose="02020603050405020304" pitchFamily="18" charset="0"/>
                <a:ea typeface="Calibri" panose="020F0502020204030204" pitchFamily="34" charset="0"/>
              </a:rPr>
              <a:t>Some states, like Texas, North Dakota, and Alaska, saw median price rises rather than significant price declines in real estate.</a:t>
            </a:r>
          </a:p>
          <a:p>
            <a:endParaRPr lang="en-IN" sz="1800" dirty="0">
              <a:effectLst/>
              <a:latin typeface="Times New Roman" panose="02020603050405020304" pitchFamily="18" charset="0"/>
              <a:ea typeface="Calibri" panose="020F0502020204030204" pitchFamily="34" charset="0"/>
            </a:endParaRPr>
          </a:p>
          <a:p>
            <a:endParaRPr lang="en-US" dirty="0"/>
          </a:p>
          <a:p>
            <a:endParaRPr lang="en-IN" dirty="0"/>
          </a:p>
        </p:txBody>
      </p:sp>
    </p:spTree>
    <p:extLst>
      <p:ext uri="{BB962C8B-B14F-4D97-AF65-F5344CB8AC3E}">
        <p14:creationId xmlns:p14="http://schemas.microsoft.com/office/powerpoint/2010/main" val="3852601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845CD-D604-4589-8B15-EA710C0C05DD}"/>
              </a:ext>
            </a:extLst>
          </p:cNvPr>
          <p:cNvSpPr>
            <a:spLocks noGrp="1"/>
          </p:cNvSpPr>
          <p:nvPr>
            <p:ph type="title"/>
          </p:nvPr>
        </p:nvSpPr>
        <p:spPr>
          <a:xfrm>
            <a:off x="767616" y="153612"/>
            <a:ext cx="10515600" cy="558900"/>
          </a:xfrm>
        </p:spPr>
        <p:txBody>
          <a:bodyPr>
            <a:noAutofit/>
          </a:bodyPr>
          <a:lstStyle/>
          <a:p>
            <a:r>
              <a:rPr lang="en-US" sz="2400" dirty="0">
                <a:latin typeface="Times New Roman" panose="02020603050405020304" pitchFamily="18" charset="0"/>
                <a:cs typeface="Times New Roman" panose="02020603050405020304" pitchFamily="18" charset="0"/>
              </a:rPr>
              <a:t>Pre- and Post-Recession Median Housing Prices and Percentage Changes for Select US States:</a:t>
            </a:r>
            <a:endParaRPr lang="en-IN" sz="24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399A3BF3-65DA-4D1C-A89A-BA63EDDC613F}"/>
              </a:ext>
            </a:extLst>
          </p:cNvPr>
          <p:cNvGraphicFramePr>
            <a:graphicFrameLocks noGrp="1"/>
          </p:cNvGraphicFramePr>
          <p:nvPr>
            <p:ph idx="1"/>
            <p:extLst>
              <p:ext uri="{D42A27DB-BD31-4B8C-83A1-F6EECF244321}">
                <p14:modId xmlns:p14="http://schemas.microsoft.com/office/powerpoint/2010/main" val="2907917657"/>
              </p:ext>
            </p:extLst>
          </p:nvPr>
        </p:nvGraphicFramePr>
        <p:xfrm>
          <a:off x="163631" y="836764"/>
          <a:ext cx="11723570" cy="4414060"/>
        </p:xfrm>
        <a:graphic>
          <a:graphicData uri="http://schemas.openxmlformats.org/drawingml/2006/table">
            <a:tbl>
              <a:tblPr firstRow="1" firstCol="1" bandRow="1">
                <a:tableStyleId>{5C22544A-7EE6-4342-B048-85BDC9FD1C3A}</a:tableStyleId>
              </a:tblPr>
              <a:tblGrid>
                <a:gridCol w="2040555">
                  <a:extLst>
                    <a:ext uri="{9D8B030D-6E8A-4147-A177-3AD203B41FA5}">
                      <a16:colId xmlns:a16="http://schemas.microsoft.com/office/drawing/2014/main" val="2343343836"/>
                    </a:ext>
                  </a:extLst>
                </a:gridCol>
                <a:gridCol w="3349591">
                  <a:extLst>
                    <a:ext uri="{9D8B030D-6E8A-4147-A177-3AD203B41FA5}">
                      <a16:colId xmlns:a16="http://schemas.microsoft.com/office/drawing/2014/main" val="2451157592"/>
                    </a:ext>
                  </a:extLst>
                </a:gridCol>
                <a:gridCol w="3811604">
                  <a:extLst>
                    <a:ext uri="{9D8B030D-6E8A-4147-A177-3AD203B41FA5}">
                      <a16:colId xmlns:a16="http://schemas.microsoft.com/office/drawing/2014/main" val="1774733846"/>
                    </a:ext>
                  </a:extLst>
                </a:gridCol>
                <a:gridCol w="2521820">
                  <a:extLst>
                    <a:ext uri="{9D8B030D-6E8A-4147-A177-3AD203B41FA5}">
                      <a16:colId xmlns:a16="http://schemas.microsoft.com/office/drawing/2014/main" val="3597828004"/>
                    </a:ext>
                  </a:extLst>
                </a:gridCol>
              </a:tblGrid>
              <a:tr h="702645">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      State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Pre-Recession Median Price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Post-Recession Median Price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Percentage Change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224091886"/>
                  </a:ext>
                </a:extLst>
              </a:tr>
              <a:tr h="548400">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Nevada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$289,000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$173,500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-40.07%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207297968"/>
                  </a:ext>
                </a:extLst>
              </a:tr>
              <a:tr h="548400">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Arizona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$193,500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$287,000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48.33%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855890265"/>
                  </a:ext>
                </a:extLst>
              </a:tr>
              <a:tr h="548400">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Florida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$196,400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$258,500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31.65%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944167387"/>
                  </a:ext>
                </a:extLst>
              </a:tr>
              <a:tr h="548400">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Texas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$120,900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$225,000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86.13%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4190976817"/>
                  </a:ext>
                </a:extLst>
              </a:tr>
              <a:tr h="969415">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North Dakota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$66,800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$226,000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238.61%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2943132103"/>
                  </a:ext>
                </a:extLst>
              </a:tr>
              <a:tr h="548400">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Alaska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$184,900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$259,000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40.00%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401648908"/>
                  </a:ext>
                </a:extLst>
              </a:tr>
            </a:tbl>
          </a:graphicData>
        </a:graphic>
      </p:graphicFrame>
      <p:sp>
        <p:nvSpPr>
          <p:cNvPr id="6" name="TextBox 5">
            <a:extLst>
              <a:ext uri="{FF2B5EF4-FFF2-40B4-BE49-F238E27FC236}">
                <a16:creationId xmlns:a16="http://schemas.microsoft.com/office/drawing/2014/main" id="{43247AD7-8809-4DA3-83E0-41F5D146AC8F}"/>
              </a:ext>
            </a:extLst>
          </p:cNvPr>
          <p:cNvSpPr txBox="1"/>
          <p:nvPr/>
        </p:nvSpPr>
        <p:spPr>
          <a:xfrm>
            <a:off x="336884" y="5421071"/>
            <a:ext cx="11377062"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impacts of the recession on housing prices varied by state. House prices dropped considerably during the recession in many places, including Florida, Nevada, and Arizona, with some states experiencing median price drops of over 40%. Some states, like Texas, North Dakota, and Alaska, saw median price rises rather than significant price declines in real estate.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73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16F4-8AB2-4CDA-A7BE-9E70B2750ABD}"/>
              </a:ext>
            </a:extLst>
          </p:cNvPr>
          <p:cNvSpPr>
            <a:spLocks noGrp="1"/>
          </p:cNvSpPr>
          <p:nvPr>
            <p:ph type="title"/>
          </p:nvPr>
        </p:nvSpPr>
        <p:spPr>
          <a:xfrm>
            <a:off x="838200" y="365124"/>
            <a:ext cx="10515600" cy="462649"/>
          </a:xfrm>
        </p:spPr>
        <p:txBody>
          <a:bodyPr>
            <a:normAutofit/>
          </a:bodyPr>
          <a:lstStyle/>
          <a:p>
            <a:r>
              <a:rPr lang="en-US" sz="2400" dirty="0">
                <a:solidFill>
                  <a:srgbClr val="000000"/>
                </a:solidFill>
                <a:effectLst/>
                <a:latin typeface="Times New Roman" panose="02020603050405020304" pitchFamily="18" charset="0"/>
                <a:ea typeface="Calibri" panose="020F0502020204030204" pitchFamily="34" charset="0"/>
              </a:rPr>
              <a:t>Top 5 States with Median Home Costs That Have Down by the Most Percentage:</a:t>
            </a:r>
            <a:endParaRPr lang="en-IN" sz="2400" dirty="0"/>
          </a:p>
        </p:txBody>
      </p:sp>
      <p:graphicFrame>
        <p:nvGraphicFramePr>
          <p:cNvPr id="4" name="Content Placeholder 3">
            <a:extLst>
              <a:ext uri="{FF2B5EF4-FFF2-40B4-BE49-F238E27FC236}">
                <a16:creationId xmlns:a16="http://schemas.microsoft.com/office/drawing/2014/main" id="{983FA1D1-A6AD-43DF-A866-1F4B744D45EE}"/>
              </a:ext>
            </a:extLst>
          </p:cNvPr>
          <p:cNvGraphicFramePr>
            <a:graphicFrameLocks noGrp="1"/>
          </p:cNvGraphicFramePr>
          <p:nvPr>
            <p:ph idx="1"/>
            <p:extLst>
              <p:ext uri="{D42A27DB-BD31-4B8C-83A1-F6EECF244321}">
                <p14:modId xmlns:p14="http://schemas.microsoft.com/office/powerpoint/2010/main" val="1779266256"/>
              </p:ext>
            </p:extLst>
          </p:nvPr>
        </p:nvGraphicFramePr>
        <p:xfrm>
          <a:off x="838199" y="827773"/>
          <a:ext cx="10702492" cy="4261087"/>
        </p:xfrm>
        <a:graphic>
          <a:graphicData uri="http://schemas.openxmlformats.org/drawingml/2006/table">
            <a:tbl>
              <a:tblPr firstRow="1" firstCol="1" bandRow="1">
                <a:tableStyleId>{5C22544A-7EE6-4342-B048-85BDC9FD1C3A}</a:tableStyleId>
              </a:tblPr>
              <a:tblGrid>
                <a:gridCol w="2290012">
                  <a:extLst>
                    <a:ext uri="{9D8B030D-6E8A-4147-A177-3AD203B41FA5}">
                      <a16:colId xmlns:a16="http://schemas.microsoft.com/office/drawing/2014/main" val="1141311977"/>
                    </a:ext>
                  </a:extLst>
                </a:gridCol>
                <a:gridCol w="2810576">
                  <a:extLst>
                    <a:ext uri="{9D8B030D-6E8A-4147-A177-3AD203B41FA5}">
                      <a16:colId xmlns:a16="http://schemas.microsoft.com/office/drawing/2014/main" val="2181349496"/>
                    </a:ext>
                  </a:extLst>
                </a:gridCol>
                <a:gridCol w="3166712">
                  <a:extLst>
                    <a:ext uri="{9D8B030D-6E8A-4147-A177-3AD203B41FA5}">
                      <a16:colId xmlns:a16="http://schemas.microsoft.com/office/drawing/2014/main" val="4028836035"/>
                    </a:ext>
                  </a:extLst>
                </a:gridCol>
                <a:gridCol w="2435192">
                  <a:extLst>
                    <a:ext uri="{9D8B030D-6E8A-4147-A177-3AD203B41FA5}">
                      <a16:colId xmlns:a16="http://schemas.microsoft.com/office/drawing/2014/main" val="1810068840"/>
                    </a:ext>
                  </a:extLst>
                </a:gridCol>
              </a:tblGrid>
              <a:tr h="567890">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State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Pre-Recession Median Price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Post-Recession Median Price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Percentage Change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699859270"/>
                  </a:ext>
                </a:extLst>
              </a:tr>
              <a:tr h="684887">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Nevada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$289,000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$173,500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-40.07%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254279170"/>
                  </a:ext>
                </a:extLst>
              </a:tr>
              <a:tr h="635859">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Arizona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$193,500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$287,000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48.33%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885669947"/>
                  </a:ext>
                </a:extLst>
              </a:tr>
              <a:tr h="635859">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Florida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$196,400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$258,500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31.65%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866204345"/>
                  </a:ext>
                </a:extLst>
              </a:tr>
              <a:tr h="635859">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California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$324,100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$582,500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79.87%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525409111"/>
                  </a:ext>
                </a:extLst>
              </a:tr>
              <a:tr h="635859">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Rhode Island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$226,400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$295,500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30.52%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406106740"/>
                  </a:ext>
                </a:extLst>
              </a:tr>
            </a:tbl>
          </a:graphicData>
        </a:graphic>
      </p:graphicFrame>
      <p:sp>
        <p:nvSpPr>
          <p:cNvPr id="7" name="TextBox 6">
            <a:extLst>
              <a:ext uri="{FF2B5EF4-FFF2-40B4-BE49-F238E27FC236}">
                <a16:creationId xmlns:a16="http://schemas.microsoft.com/office/drawing/2014/main" id="{148586B5-DB23-4363-88CC-331E1ACA9B29}"/>
              </a:ext>
            </a:extLst>
          </p:cNvPr>
          <p:cNvSpPr txBox="1"/>
          <p:nvPr/>
        </p:nvSpPr>
        <p:spPr>
          <a:xfrm>
            <a:off x="991403" y="5292547"/>
            <a:ext cx="10279780"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Nevada suffered a loss of 40.07% and Rhode Island a decrease of 30.52%. Arizona's median home price increased by 48.33% following the crisis, whereas Florida's median home price decreased by 31.65%. The highest pre-recession median home price was in California ($324,100), but after the recession it greatly declined by 79.87%.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88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D872-A2BF-4FC1-8E0D-A016AFE06238}"/>
              </a:ext>
            </a:extLst>
          </p:cNvPr>
          <p:cNvSpPr>
            <a:spLocks noGrp="1"/>
          </p:cNvSpPr>
          <p:nvPr>
            <p:ph type="title"/>
          </p:nvPr>
        </p:nvSpPr>
        <p:spPr>
          <a:xfrm>
            <a:off x="441158" y="114869"/>
            <a:ext cx="10912642" cy="645528"/>
          </a:xfrm>
        </p:spPr>
        <p:txBody>
          <a:bodyPr>
            <a:noAutofit/>
          </a:bodyPr>
          <a:lstStyle/>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Bottom 5 States with the Lowest Median Home Price Change or Drop in Percentage:</a:t>
            </a:r>
            <a:endParaRPr lang="en-IN" sz="24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769B4F0A-5DD7-484F-9679-88DC01F0D5FE}"/>
              </a:ext>
            </a:extLst>
          </p:cNvPr>
          <p:cNvGraphicFramePr>
            <a:graphicFrameLocks noGrp="1"/>
          </p:cNvGraphicFramePr>
          <p:nvPr>
            <p:ph idx="1"/>
            <p:extLst>
              <p:ext uri="{D42A27DB-BD31-4B8C-83A1-F6EECF244321}">
                <p14:modId xmlns:p14="http://schemas.microsoft.com/office/powerpoint/2010/main" val="1845574849"/>
              </p:ext>
            </p:extLst>
          </p:nvPr>
        </p:nvGraphicFramePr>
        <p:xfrm>
          <a:off x="441158" y="760397"/>
          <a:ext cx="11309684" cy="4638977"/>
        </p:xfrm>
        <a:graphic>
          <a:graphicData uri="http://schemas.openxmlformats.org/drawingml/2006/table">
            <a:tbl>
              <a:tblPr firstRow="1" firstCol="1" bandRow="1">
                <a:tableStyleId>{5C22544A-7EE6-4342-B048-85BDC9FD1C3A}</a:tableStyleId>
              </a:tblPr>
              <a:tblGrid>
                <a:gridCol w="2827421">
                  <a:extLst>
                    <a:ext uri="{9D8B030D-6E8A-4147-A177-3AD203B41FA5}">
                      <a16:colId xmlns:a16="http://schemas.microsoft.com/office/drawing/2014/main" val="3685127171"/>
                    </a:ext>
                  </a:extLst>
                </a:gridCol>
                <a:gridCol w="3016718">
                  <a:extLst>
                    <a:ext uri="{9D8B030D-6E8A-4147-A177-3AD203B41FA5}">
                      <a16:colId xmlns:a16="http://schemas.microsoft.com/office/drawing/2014/main" val="2124922265"/>
                    </a:ext>
                  </a:extLst>
                </a:gridCol>
                <a:gridCol w="3012707">
                  <a:extLst>
                    <a:ext uri="{9D8B030D-6E8A-4147-A177-3AD203B41FA5}">
                      <a16:colId xmlns:a16="http://schemas.microsoft.com/office/drawing/2014/main" val="2907701319"/>
                    </a:ext>
                  </a:extLst>
                </a:gridCol>
                <a:gridCol w="2452838">
                  <a:extLst>
                    <a:ext uri="{9D8B030D-6E8A-4147-A177-3AD203B41FA5}">
                      <a16:colId xmlns:a16="http://schemas.microsoft.com/office/drawing/2014/main" val="2091838677"/>
                    </a:ext>
                  </a:extLst>
                </a:gridCol>
              </a:tblGrid>
              <a:tr h="571798">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State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Pre-Recession Median Price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Post-Recession Median Price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Percentage Change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2681976791"/>
                  </a:ext>
                </a:extLst>
              </a:tr>
              <a:tr h="815285">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North Dakota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$66,800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a:effectLst/>
                          <a:latin typeface="Times New Roman" panose="02020603050405020304" pitchFamily="18" charset="0"/>
                          <a:cs typeface="Times New Roman" panose="02020603050405020304" pitchFamily="18" charset="0"/>
                        </a:rPr>
                        <a:t>$226,000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a:effectLst/>
                          <a:latin typeface="Times New Roman" panose="02020603050405020304" pitchFamily="18" charset="0"/>
                          <a:cs typeface="Times New Roman" panose="02020603050405020304" pitchFamily="18" charset="0"/>
                        </a:rPr>
                        <a:t>238.61%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563011626"/>
                  </a:ext>
                </a:extLst>
              </a:tr>
              <a:tr h="697732">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Alaska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$184,900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$259,000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a:effectLst/>
                          <a:latin typeface="Times New Roman" panose="02020603050405020304" pitchFamily="18" charset="0"/>
                          <a:cs typeface="Times New Roman" panose="02020603050405020304" pitchFamily="18" charset="0"/>
                        </a:rPr>
                        <a:t>40.00%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508195755"/>
                  </a:ext>
                </a:extLst>
              </a:tr>
              <a:tr h="697732">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Wyoming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a:effectLst/>
                          <a:latin typeface="Times New Roman" panose="02020603050405020304" pitchFamily="18" charset="0"/>
                          <a:cs typeface="Times New Roman" panose="02020603050405020304" pitchFamily="18" charset="0"/>
                        </a:rPr>
                        <a:t>$142,500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$258,000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81.33%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280129723"/>
                  </a:ext>
                </a:extLst>
              </a:tr>
              <a:tr h="697732">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West Virginia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$67,000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$108,000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61.19%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862789932"/>
                  </a:ext>
                </a:extLst>
              </a:tr>
              <a:tr h="697732">
                <a:tc>
                  <a:txBody>
                    <a:bodyPr/>
                    <a:lstStyle/>
                    <a:p>
                      <a:pPr indent="457200" algn="l">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South Carolina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a:effectLst/>
                          <a:latin typeface="Times New Roman" panose="02020603050405020304" pitchFamily="18" charset="0"/>
                          <a:cs typeface="Times New Roman" panose="02020603050405020304" pitchFamily="18" charset="0"/>
                        </a:rPr>
                        <a:t>$122,900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a:effectLst/>
                          <a:latin typeface="Times New Roman" panose="02020603050405020304" pitchFamily="18" charset="0"/>
                          <a:cs typeface="Times New Roman" panose="02020603050405020304" pitchFamily="18" charset="0"/>
                        </a:rPr>
                        <a:t>$194,000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indent="457200" algn="ctr">
                        <a:lnSpc>
                          <a:spcPct val="200000"/>
                        </a:lnSpc>
                        <a:spcBef>
                          <a:spcPts val="2400"/>
                        </a:spcBef>
                        <a:spcAft>
                          <a:spcPts val="2400"/>
                        </a:spcAft>
                      </a:pPr>
                      <a:r>
                        <a:rPr lang="en-IN" sz="1800" dirty="0">
                          <a:effectLst/>
                          <a:latin typeface="Times New Roman" panose="02020603050405020304" pitchFamily="18" charset="0"/>
                          <a:cs typeface="Times New Roman" panose="02020603050405020304" pitchFamily="18" charset="0"/>
                        </a:rPr>
                        <a:t>57.92%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2350595465"/>
                  </a:ext>
                </a:extLst>
              </a:tr>
            </a:tbl>
          </a:graphicData>
        </a:graphic>
      </p:graphicFrame>
      <p:sp>
        <p:nvSpPr>
          <p:cNvPr id="6" name="TextBox 5">
            <a:extLst>
              <a:ext uri="{FF2B5EF4-FFF2-40B4-BE49-F238E27FC236}">
                <a16:creationId xmlns:a16="http://schemas.microsoft.com/office/drawing/2014/main" id="{BF2852DB-45B0-4FB2-B724-83F8ECCB22C3}"/>
              </a:ext>
            </a:extLst>
          </p:cNvPr>
          <p:cNvSpPr txBox="1"/>
          <p:nvPr/>
        </p:nvSpPr>
        <p:spPr>
          <a:xfrm>
            <a:off x="681791" y="5465684"/>
            <a:ext cx="10762647"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These states' housing markets rebounded from the crisis more slowly than those of other US states. Despite this, their median house prices rose, indicating an upswing in their housing markets. This knowledge might be useful for anyone looking into purchasing property in these states.</a:t>
            </a:r>
          </a:p>
        </p:txBody>
      </p:sp>
    </p:spTree>
    <p:extLst>
      <p:ext uri="{BB962C8B-B14F-4D97-AF65-F5344CB8AC3E}">
        <p14:creationId xmlns:p14="http://schemas.microsoft.com/office/powerpoint/2010/main" val="337736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883EB47-547D-4A02-8117-CAC0DCA0FB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6576" y="2180780"/>
            <a:ext cx="6427087"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B6E4887-DC14-42C2-8CA1-271566A7CC2B}"/>
              </a:ext>
            </a:extLst>
          </p:cNvPr>
          <p:cNvSpPr txBox="1"/>
          <p:nvPr/>
        </p:nvSpPr>
        <p:spPr>
          <a:xfrm>
            <a:off x="741945" y="325882"/>
            <a:ext cx="10769870" cy="1569660"/>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rPr>
              <a:t>With an increase of around 175k dollars, it is clear that the District of Columbia (DC) had the biggest increase in property prices. Following closely after with gains of around $150k and 115k, respectively, were California and Colorado. Less significant gains of around $75,000 were seen in Massachusetts and Washington.  </a:t>
            </a:r>
            <a:endParaRPr lang="en-IN" sz="2400" dirty="0"/>
          </a:p>
        </p:txBody>
      </p:sp>
    </p:spTree>
    <p:extLst>
      <p:ext uri="{BB962C8B-B14F-4D97-AF65-F5344CB8AC3E}">
        <p14:creationId xmlns:p14="http://schemas.microsoft.com/office/powerpoint/2010/main" val="243595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6840366-9BDA-4AA2-ADF8-19F8B25B19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2161" y="2104732"/>
            <a:ext cx="5915502"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A24EAA-C10B-43E5-8714-4AE0A9A13585}"/>
              </a:ext>
            </a:extLst>
          </p:cNvPr>
          <p:cNvSpPr txBox="1"/>
          <p:nvPr/>
        </p:nvSpPr>
        <p:spPr>
          <a:xfrm>
            <a:off x="827773" y="401930"/>
            <a:ext cx="10164278" cy="1569660"/>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rPr>
              <a:t>Connecticut saw the biggest reduction in property values, with a loss of almost -40k$. With drops of about -25k and -20k, respectively, New Jersey and Maryland were strong competitors. West Virginia and New Mexico saw smaller losses, each with a loss of around $10,000. </a:t>
            </a:r>
            <a:endParaRPr lang="en-IN" sz="2400" dirty="0"/>
          </a:p>
        </p:txBody>
      </p:sp>
    </p:spTree>
    <p:extLst>
      <p:ext uri="{BB962C8B-B14F-4D97-AF65-F5344CB8AC3E}">
        <p14:creationId xmlns:p14="http://schemas.microsoft.com/office/powerpoint/2010/main" val="249916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0D0B-25E0-4E8D-8100-4A8EDC8BE26C}"/>
              </a:ext>
            </a:extLst>
          </p:cNvPr>
          <p:cNvSpPr>
            <a:spLocks noGrp="1"/>
          </p:cNvSpPr>
          <p:nvPr>
            <p:ph type="title"/>
          </p:nvPr>
        </p:nvSpPr>
        <p:spPr>
          <a:xfrm>
            <a:off x="616819" y="235819"/>
            <a:ext cx="10515600" cy="838033"/>
          </a:xfrm>
        </p:spPr>
        <p:txBody>
          <a:bodyPr>
            <a:normAutofit/>
          </a:bodyPr>
          <a:lstStyle/>
          <a:p>
            <a:r>
              <a:rPr lang="en-IN" sz="3200" dirty="0">
                <a:latin typeface="Times New Roman" panose="02020603050405020304" pitchFamily="18" charset="0"/>
                <a:cs typeface="Times New Roman" panose="02020603050405020304" pitchFamily="18" charset="0"/>
              </a:rPr>
              <a:t>Linear regression</a:t>
            </a:r>
          </a:p>
        </p:txBody>
      </p:sp>
      <p:sp>
        <p:nvSpPr>
          <p:cNvPr id="3" name="Content Placeholder 2">
            <a:extLst>
              <a:ext uri="{FF2B5EF4-FFF2-40B4-BE49-F238E27FC236}">
                <a16:creationId xmlns:a16="http://schemas.microsoft.com/office/drawing/2014/main" id="{299BD9EB-161B-4055-8F70-30BB3D127D7C}"/>
              </a:ext>
            </a:extLst>
          </p:cNvPr>
          <p:cNvSpPr>
            <a:spLocks noGrp="1"/>
          </p:cNvSpPr>
          <p:nvPr>
            <p:ph idx="1"/>
          </p:nvPr>
        </p:nvSpPr>
        <p:spPr>
          <a:xfrm>
            <a:off x="838200" y="1073852"/>
            <a:ext cx="10515600" cy="4351338"/>
          </a:xfrm>
        </p:spPr>
        <p:txBody>
          <a:bodyPr>
            <a:normAutofit/>
          </a:bodyPr>
          <a:lstStyle/>
          <a:p>
            <a:r>
              <a:rPr lang="en-US" sz="2400" b="0" i="0" dirty="0">
                <a:solidFill>
                  <a:srgbClr val="374151"/>
                </a:solidFill>
                <a:effectLst/>
                <a:latin typeface="Times New Roman" panose="02020603050405020304" pitchFamily="18" charset="0"/>
                <a:cs typeface="Times New Roman" panose="02020603050405020304" pitchFamily="18" charset="0"/>
              </a:rPr>
              <a:t>Linear regression is a statistical method for modeling the relationship between a dependent variable and one or more independent variables. The goal of linear regression is to find the best-fit straight line that explains the relationship between the variables. </a:t>
            </a:r>
            <a:endParaRPr lang="en-IN" sz="2400" dirty="0">
              <a:latin typeface="Times New Roman" panose="02020603050405020304" pitchFamily="18" charset="0"/>
              <a:cs typeface="Times New Roman" panose="02020603050405020304" pitchFamily="18" charset="0"/>
            </a:endParaRPr>
          </a:p>
        </p:txBody>
      </p:sp>
      <p:pic>
        <p:nvPicPr>
          <p:cNvPr id="14338" name="Picture 2" descr="340 Linear Regression Images, Stock Photos &amp; Vectors | Shutterstock">
            <a:extLst>
              <a:ext uri="{FF2B5EF4-FFF2-40B4-BE49-F238E27FC236}">
                <a16:creationId xmlns:a16="http://schemas.microsoft.com/office/drawing/2014/main" id="{BFE42B7E-AD03-4AA5-B0B6-AFEE230754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574"/>
          <a:stretch/>
        </p:blipFill>
        <p:spPr bwMode="auto">
          <a:xfrm>
            <a:off x="3061640" y="2415941"/>
            <a:ext cx="6111236" cy="420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56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DF1D-528E-43EF-A6D7-53145EB67682}"/>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Discussion:</a:t>
            </a:r>
          </a:p>
        </p:txBody>
      </p:sp>
      <p:sp>
        <p:nvSpPr>
          <p:cNvPr id="3" name="Content Placeholder 2">
            <a:extLst>
              <a:ext uri="{FF2B5EF4-FFF2-40B4-BE49-F238E27FC236}">
                <a16:creationId xmlns:a16="http://schemas.microsoft.com/office/drawing/2014/main" id="{ABB84257-6C1D-45F5-96DE-230AB4F8700A}"/>
              </a:ext>
            </a:extLst>
          </p:cNvPr>
          <p:cNvSpPr>
            <a:spLocks noGrp="1"/>
          </p:cNvSpPr>
          <p:nvPr>
            <p:ph idx="1"/>
          </p:nvPr>
        </p:nvSpPr>
        <p:spPr>
          <a:xfrm>
            <a:off x="1124551" y="1480569"/>
            <a:ext cx="9942897" cy="4829426"/>
          </a:xfrm>
        </p:spPr>
        <p:txBody>
          <a:bodyPr>
            <a:noAutofit/>
          </a:bodyPr>
          <a:lstStyle/>
          <a:p>
            <a:r>
              <a:rPr lang="en-US" sz="2400" dirty="0">
                <a:solidFill>
                  <a:srgbClr val="000000"/>
                </a:solidFill>
                <a:effectLst/>
                <a:latin typeface="Times New Roman" panose="02020603050405020304" pitchFamily="18" charset="0"/>
                <a:ea typeface="Calibri" panose="020F0502020204030204" pitchFamily="34" charset="0"/>
              </a:rPr>
              <a:t>Nevada (-40.07%), Arizona (-48.33%), Florida (-31.65%), California (-79.87%), and Rhode Island (-30.52%) were the top 5 states with the largest percentage fall in median property prices over this time period. </a:t>
            </a:r>
          </a:p>
          <a:p>
            <a:r>
              <a:rPr lang="en-US" sz="2400" dirty="0">
                <a:solidFill>
                  <a:srgbClr val="000000"/>
                </a:solidFill>
                <a:effectLst/>
                <a:latin typeface="Times New Roman" panose="02020603050405020304" pitchFamily="18" charset="0"/>
                <a:ea typeface="Calibri" panose="020F0502020204030204" pitchFamily="34" charset="0"/>
              </a:rPr>
              <a:t>North Dakota (238.61%), Alaska (40.00%), Wyoming (81.33%), West Virginia (61.19%), and South Carolina (57.92%) were the five states with the lowest percentage reduction or increase in median housing prices.</a:t>
            </a:r>
          </a:p>
          <a:p>
            <a:r>
              <a:rPr lang="en-US" sz="2400" dirty="0">
                <a:solidFill>
                  <a:srgbClr val="000000"/>
                </a:solidFill>
                <a:effectLst/>
                <a:latin typeface="Times New Roman" panose="02020603050405020304" pitchFamily="18" charset="0"/>
                <a:ea typeface="Calibri" panose="020F0502020204030204" pitchFamily="34" charset="0"/>
              </a:rPr>
              <a:t>In regard to mean absolute error (MAE) and mean squared error, </a:t>
            </a:r>
            <a:r>
              <a:rPr lang="en-US" sz="2400" dirty="0" err="1">
                <a:solidFill>
                  <a:srgbClr val="000000"/>
                </a:solidFill>
                <a:effectLst/>
                <a:latin typeface="Times New Roman" panose="02020603050405020304" pitchFamily="18" charset="0"/>
                <a:ea typeface="Calibri" panose="020F0502020204030204" pitchFamily="34" charset="0"/>
              </a:rPr>
              <a:t>XGBoost</a:t>
            </a:r>
            <a:r>
              <a:rPr lang="en-US" sz="2400" dirty="0">
                <a:solidFill>
                  <a:srgbClr val="000000"/>
                </a:solidFill>
                <a:effectLst/>
                <a:latin typeface="Times New Roman" panose="02020603050405020304" pitchFamily="18" charset="0"/>
                <a:ea typeface="Calibri" panose="020F0502020204030204" pitchFamily="34" charset="0"/>
              </a:rPr>
              <a:t> outperformed linear regression, decision trees, random forests, and </a:t>
            </a:r>
            <a:r>
              <a:rPr lang="en-US" sz="2400" dirty="0" err="1">
                <a:solidFill>
                  <a:srgbClr val="000000"/>
                </a:solidFill>
                <a:effectLst/>
                <a:latin typeface="Times New Roman" panose="02020603050405020304" pitchFamily="18" charset="0"/>
                <a:ea typeface="Calibri" panose="020F0502020204030204" pitchFamily="34" charset="0"/>
              </a:rPr>
              <a:t>XGBoost</a:t>
            </a:r>
            <a:r>
              <a:rPr lang="en-US" sz="2400" dirty="0">
                <a:solidFill>
                  <a:srgbClr val="000000"/>
                </a:solidFill>
                <a:effectLst/>
                <a:latin typeface="Times New Roman" panose="02020603050405020304" pitchFamily="18" charset="0"/>
                <a:ea typeface="Calibri" panose="020F0502020204030204" pitchFamily="34" charset="0"/>
              </a:rPr>
              <a:t> (MSE). </a:t>
            </a:r>
          </a:p>
          <a:p>
            <a:r>
              <a:rPr lang="en-US" sz="2400" dirty="0">
                <a:solidFill>
                  <a:srgbClr val="000000"/>
                </a:solidFill>
                <a:effectLst/>
                <a:latin typeface="Times New Roman" panose="02020603050405020304" pitchFamily="18" charset="0"/>
                <a:ea typeface="Calibri" panose="020F0502020204030204" pitchFamily="34" charset="0"/>
              </a:rPr>
              <a:t>Tenfold cross-validation was used to assess the models' performance, and the findings demonstrated that the models performed well in terms of generalization.</a:t>
            </a:r>
            <a:endParaRPr lang="en-IN" sz="24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818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2A9C-AD9B-4994-B616-0093716557B0}"/>
              </a:ext>
            </a:extLst>
          </p:cNvPr>
          <p:cNvSpPr>
            <a:spLocks noGrp="1"/>
          </p:cNvSpPr>
          <p:nvPr>
            <p:ph type="ctrTitle"/>
          </p:nvPr>
        </p:nvSpPr>
        <p:spPr>
          <a:xfrm>
            <a:off x="1524000" y="1122363"/>
            <a:ext cx="9144000" cy="879692"/>
          </a:xfrm>
        </p:spPr>
        <p:txBody>
          <a:bodyPr>
            <a:normAutofit/>
          </a:bodyPr>
          <a:lstStyle/>
          <a:p>
            <a:pPr algn="l"/>
            <a:r>
              <a:rPr lang="en-IN" sz="5400" dirty="0">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E5EB3303-2938-47D6-BA1B-86C8D4F7057C}"/>
              </a:ext>
            </a:extLst>
          </p:cNvPr>
          <p:cNvSpPr>
            <a:spLocks noGrp="1"/>
          </p:cNvSpPr>
          <p:nvPr>
            <p:ph type="subTitle" idx="1"/>
          </p:nvPr>
        </p:nvSpPr>
        <p:spPr>
          <a:xfrm>
            <a:off x="2220228" y="2188944"/>
            <a:ext cx="8425314" cy="3101741"/>
          </a:xfrm>
        </p:spPr>
        <p:txBody>
          <a:bodyPr>
            <a:normAutofit/>
          </a:bodyPr>
          <a:lstStyle/>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Literature Review</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Methodology</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Analysis Finding</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Discussion </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
        <p:nvSpPr>
          <p:cNvPr id="4" name="AutoShape 2" descr="Custom illustration describing what happens during a recession: unemployment rate rises, consumer purchases fall off, businesses go bankrupt, people lose their homes, young people can't get a good job after school.">
            <a:extLst>
              <a:ext uri="{FF2B5EF4-FFF2-40B4-BE49-F238E27FC236}">
                <a16:creationId xmlns:a16="http://schemas.microsoft.com/office/drawing/2014/main" id="{B618C274-7D14-4A1F-AD2F-FAAD39F13DD7}"/>
              </a:ext>
            </a:extLst>
          </p:cNvPr>
          <p:cNvSpPr>
            <a:spLocks noChangeAspect="1" noChangeArrowheads="1"/>
          </p:cNvSpPr>
          <p:nvPr/>
        </p:nvSpPr>
        <p:spPr bwMode="auto">
          <a:xfrm>
            <a:off x="5943599" y="3276599"/>
            <a:ext cx="4028173" cy="40281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Custom illustration describing what happens during a recession: unemployment rate rises, consumer purchases fall off, businesses go bankrupt, people lose their homes, young people can't get a good job after school.">
            <a:extLst>
              <a:ext uri="{FF2B5EF4-FFF2-40B4-BE49-F238E27FC236}">
                <a16:creationId xmlns:a16="http://schemas.microsoft.com/office/drawing/2014/main" id="{3C68975D-C3B8-4107-B7FB-66E4313805E8}"/>
              </a:ext>
            </a:extLst>
          </p:cNvPr>
          <p:cNvSpPr>
            <a:spLocks noChangeAspect="1" noChangeArrowheads="1"/>
          </p:cNvSpPr>
          <p:nvPr/>
        </p:nvSpPr>
        <p:spPr bwMode="auto">
          <a:xfrm>
            <a:off x="551046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EB2D18C1-68EF-4CFA-B69B-377B51788B73}"/>
              </a:ext>
            </a:extLst>
          </p:cNvPr>
          <p:cNvPicPr>
            <a:picLocks noChangeAspect="1"/>
          </p:cNvPicPr>
          <p:nvPr/>
        </p:nvPicPr>
        <p:blipFill>
          <a:blip r:embed="rId2"/>
          <a:stretch>
            <a:fillRect/>
          </a:stretch>
        </p:blipFill>
        <p:spPr>
          <a:xfrm>
            <a:off x="5228750" y="1350754"/>
            <a:ext cx="5941842" cy="3939931"/>
          </a:xfrm>
          <a:prstGeom prst="rect">
            <a:avLst/>
          </a:prstGeom>
        </p:spPr>
      </p:pic>
    </p:spTree>
    <p:extLst>
      <p:ext uri="{BB962C8B-B14F-4D97-AF65-F5344CB8AC3E}">
        <p14:creationId xmlns:p14="http://schemas.microsoft.com/office/powerpoint/2010/main" val="1225772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C5989-6A9D-4600-870C-FA284FF48705}"/>
              </a:ext>
            </a:extLst>
          </p:cNvPr>
          <p:cNvSpPr>
            <a:spLocks noGrp="1"/>
          </p:cNvSpPr>
          <p:nvPr>
            <p:ph idx="1"/>
          </p:nvPr>
        </p:nvSpPr>
        <p:spPr>
          <a:xfrm>
            <a:off x="1466248" y="1434165"/>
            <a:ext cx="9259503" cy="3763478"/>
          </a:xfrm>
        </p:spPr>
        <p:txBody>
          <a:bodyPr/>
          <a:lstStyle/>
          <a:p>
            <a:r>
              <a:rPr lang="en-US" sz="2400" dirty="0">
                <a:solidFill>
                  <a:srgbClr val="000000"/>
                </a:solidFill>
                <a:latin typeface="Times New Roman" panose="02020603050405020304" pitchFamily="18" charset="0"/>
                <a:ea typeface="Calibri" panose="020F0502020204030204" pitchFamily="34" charset="0"/>
              </a:rPr>
              <a:t>T</a:t>
            </a:r>
            <a:r>
              <a:rPr lang="en-US" sz="2400" dirty="0">
                <a:solidFill>
                  <a:srgbClr val="000000"/>
                </a:solidFill>
                <a:effectLst/>
                <a:latin typeface="Times New Roman" panose="02020603050405020304" pitchFamily="18" charset="0"/>
                <a:ea typeface="Calibri" panose="020F0502020204030204" pitchFamily="34" charset="0"/>
              </a:rPr>
              <a:t>he impact of the recession on house prices was significantly influenced by economic and demographic characteristics. </a:t>
            </a:r>
          </a:p>
          <a:p>
            <a:r>
              <a:rPr lang="en-US" sz="2400" dirty="0">
                <a:solidFill>
                  <a:srgbClr val="000000"/>
                </a:solidFill>
                <a:effectLst/>
                <a:latin typeface="Times New Roman" panose="02020603050405020304" pitchFamily="18" charset="0"/>
                <a:ea typeface="Calibri" panose="020F0502020204030204" pitchFamily="34" charset="0"/>
              </a:rPr>
              <a:t>In several states, the higher decrease in median property values during the crisis was linked to both the decline in median household income and the rise in unemployment rates. </a:t>
            </a:r>
          </a:p>
          <a:p>
            <a:r>
              <a:rPr lang="en-US" sz="2400" dirty="0">
                <a:solidFill>
                  <a:srgbClr val="000000"/>
                </a:solidFill>
                <a:effectLst/>
                <a:latin typeface="Times New Roman" panose="02020603050405020304" pitchFamily="18" charset="0"/>
                <a:ea typeface="Calibri" panose="020F0502020204030204" pitchFamily="34" charset="0"/>
              </a:rPr>
              <a:t>The price of housing was also found to be significantly influenced by demographic characteristics including population growth and age distribution, with states with a higher proportion of older people suffering a less severe decrease in house values during the crisis.</a:t>
            </a:r>
            <a:endParaRPr lang="en-IN" sz="2400" dirty="0">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517048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E6F1FA6-3A02-4AED-93C2-4357E2A177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56"/>
          <a:stretch/>
        </p:blipFill>
        <p:spPr bwMode="auto">
          <a:xfrm>
            <a:off x="1245911" y="133620"/>
            <a:ext cx="9700177" cy="659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941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8AF620A-DF14-4597-8800-F06755945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081" y="201305"/>
            <a:ext cx="8859838" cy="661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52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7F2690AE-6D85-4B69-9106-07DC5128E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758" y="199479"/>
            <a:ext cx="8788484" cy="6459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74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A73FBD5D-9C40-4C33-95A8-E809381432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79" t="2526" b="5324"/>
          <a:stretch/>
        </p:blipFill>
        <p:spPr bwMode="auto">
          <a:xfrm>
            <a:off x="1440338" y="231016"/>
            <a:ext cx="9311323" cy="650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866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ACB4D-6E2A-42C9-803C-69BFB84B4384}"/>
              </a:ext>
            </a:extLst>
          </p:cNvPr>
          <p:cNvSpPr>
            <a:spLocks noGrp="1"/>
          </p:cNvSpPr>
          <p:nvPr>
            <p:ph idx="1"/>
          </p:nvPr>
        </p:nvSpPr>
        <p:spPr>
          <a:xfrm>
            <a:off x="1535630" y="1430989"/>
            <a:ext cx="9120739" cy="4351338"/>
          </a:xfrm>
        </p:spPr>
        <p:txBody>
          <a:bodyPr>
            <a:normAutofit/>
          </a:bodyPr>
          <a:lstStyle/>
          <a:p>
            <a:r>
              <a:rPr lang="en-US" sz="2400" dirty="0">
                <a:latin typeface="Times New Roman" panose="02020603050405020304" pitchFamily="18" charset="0"/>
                <a:cs typeface="Times New Roman" panose="02020603050405020304" pitchFamily="18" charset="0"/>
              </a:rPr>
              <a:t>Over the past few years, Washington has seen the largest rise in home prices, followed by California and Colorado. </a:t>
            </a:r>
          </a:p>
          <a:p>
            <a:r>
              <a:rPr lang="en-US" sz="2400" dirty="0">
                <a:latin typeface="Times New Roman" panose="02020603050405020304" pitchFamily="18" charset="0"/>
                <a:cs typeface="Times New Roman" panose="02020603050405020304" pitchFamily="18" charset="0"/>
              </a:rPr>
              <a:t>However, Connecticut experienced the largest decrease in property prices, followed by New Jersey and Maryland.</a:t>
            </a:r>
          </a:p>
          <a:p>
            <a:r>
              <a:rPr lang="en-US" sz="2400" dirty="0">
                <a:latin typeface="Times New Roman" panose="02020603050405020304" pitchFamily="18" charset="0"/>
                <a:cs typeface="Times New Roman" panose="02020603050405020304" pitchFamily="18" charset="0"/>
              </a:rPr>
              <a:t>In general, a number of factors, such as governmental regulations, population growth, and economic conditions, have an impact on the US housing market. </a:t>
            </a:r>
          </a:p>
          <a:p>
            <a:r>
              <a:rPr lang="en-US" sz="2400" dirty="0">
                <a:latin typeface="Times New Roman" panose="02020603050405020304" pitchFamily="18" charset="0"/>
                <a:cs typeface="Times New Roman" panose="02020603050405020304" pitchFamily="18" charset="0"/>
              </a:rPr>
              <a:t>Stakeholders and investors must conduct extensive research and study in order to make informed decisions in the property market.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178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87C0-69B7-403E-9FCB-315E2F93A5B7}"/>
              </a:ext>
            </a:extLst>
          </p:cNvPr>
          <p:cNvSpPr>
            <a:spLocks noGrp="1"/>
          </p:cNvSpPr>
          <p:nvPr>
            <p:ph type="title"/>
          </p:nvPr>
        </p:nvSpPr>
        <p:spPr>
          <a:xfrm>
            <a:off x="838200" y="143745"/>
            <a:ext cx="10515600" cy="635902"/>
          </a:xfrm>
        </p:spPr>
        <p:txBody>
          <a:bodyPr>
            <a:normAutofit/>
          </a:bodyPr>
          <a:lstStyle/>
          <a:p>
            <a:r>
              <a:rPr lang="en-IN" sz="3200" dirty="0">
                <a:latin typeface="Times New Roman" panose="02020603050405020304" pitchFamily="18" charset="0"/>
                <a:cs typeface="Times New Roman" panose="02020603050405020304" pitchFamily="18" charset="0"/>
              </a:rPr>
              <a:t>Findings: </a:t>
            </a:r>
          </a:p>
        </p:txBody>
      </p:sp>
      <p:sp>
        <p:nvSpPr>
          <p:cNvPr id="3" name="Content Placeholder 2">
            <a:extLst>
              <a:ext uri="{FF2B5EF4-FFF2-40B4-BE49-F238E27FC236}">
                <a16:creationId xmlns:a16="http://schemas.microsoft.com/office/drawing/2014/main" id="{50A66518-F283-49BE-9304-25226E3FD724}"/>
              </a:ext>
            </a:extLst>
          </p:cNvPr>
          <p:cNvSpPr>
            <a:spLocks noGrp="1"/>
          </p:cNvSpPr>
          <p:nvPr>
            <p:ph idx="1"/>
          </p:nvPr>
        </p:nvSpPr>
        <p:spPr>
          <a:xfrm>
            <a:off x="838200" y="914401"/>
            <a:ext cx="10515600" cy="4351338"/>
          </a:xfrm>
        </p:spPr>
        <p:txBody>
          <a:bodyPr>
            <a:noAutofit/>
          </a:bodyPr>
          <a:lstStyle/>
          <a:p>
            <a:pPr marL="0" indent="0" algn="l" rtl="0" fontAlgn="base">
              <a:buNone/>
            </a:pP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b="1" i="0" dirty="0">
                <a:solidFill>
                  <a:srgbClr val="000000"/>
                </a:solidFill>
                <a:effectLst/>
                <a:latin typeface="Times New Roman" panose="02020603050405020304" pitchFamily="18" charset="0"/>
                <a:cs typeface="Times New Roman" panose="02020603050405020304" pitchFamily="18" charset="0"/>
              </a:rPr>
              <a:t>We gained insights into the market rebounding:</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l" rtl="0" fontAlgn="base"/>
            <a:r>
              <a:rPr lang="en-US" sz="2400" b="0" i="0" dirty="0">
                <a:solidFill>
                  <a:srgbClr val="000000"/>
                </a:solidFill>
                <a:effectLst/>
                <a:latin typeface="Times New Roman" panose="02020603050405020304" pitchFamily="18" charset="0"/>
                <a:cs typeface="Times New Roman" panose="02020603050405020304" pitchFamily="18" charset="0"/>
              </a:rPr>
              <a:t>Median sales prices increased/foreclosures decreased since ‘11-’12 </a:t>
            </a:r>
          </a:p>
          <a:p>
            <a:pPr algn="l" rtl="0" fontAlgn="base"/>
            <a:r>
              <a:rPr lang="en-US" sz="2400" b="0" i="0" dirty="0">
                <a:solidFill>
                  <a:srgbClr val="000000"/>
                </a:solidFill>
                <a:effectLst/>
                <a:latin typeface="Times New Roman" panose="02020603050405020304" pitchFamily="18" charset="0"/>
                <a:cs typeface="Times New Roman" panose="02020603050405020304" pitchFamily="18" charset="0"/>
              </a:rPr>
              <a:t>Variables correlated to median sales prices vary from state to state </a:t>
            </a:r>
          </a:p>
          <a:p>
            <a:pPr algn="l" rtl="0" fontAlgn="base"/>
            <a:r>
              <a:rPr lang="en-US" sz="2400" b="0" i="0" dirty="0">
                <a:solidFill>
                  <a:srgbClr val="000000"/>
                </a:solidFill>
                <a:effectLst/>
                <a:latin typeface="Times New Roman" panose="02020603050405020304" pitchFamily="18" charset="0"/>
                <a:cs typeface="Times New Roman" panose="02020603050405020304" pitchFamily="18" charset="0"/>
              </a:rPr>
              <a:t>The market outlook per state varies depending on the input </a:t>
            </a:r>
          </a:p>
          <a:p>
            <a:pPr marL="0" indent="0" algn="l" rtl="0" fontAlgn="base">
              <a:buNone/>
            </a:pP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b="1" i="0" dirty="0">
                <a:solidFill>
                  <a:srgbClr val="000000"/>
                </a:solidFill>
                <a:effectLst/>
                <a:latin typeface="Times New Roman" panose="02020603050405020304" pitchFamily="18" charset="0"/>
                <a:cs typeface="Times New Roman" panose="02020603050405020304" pitchFamily="18" charset="0"/>
              </a:rPr>
              <a:t>Things that remain unclear based on our results:</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l" rtl="0" fontAlgn="base"/>
            <a:r>
              <a:rPr lang="en-US" sz="2400" b="0" i="0" dirty="0">
                <a:solidFill>
                  <a:srgbClr val="000000"/>
                </a:solidFill>
                <a:effectLst/>
                <a:latin typeface="Times New Roman" panose="02020603050405020304" pitchFamily="18" charset="0"/>
                <a:cs typeface="Times New Roman" panose="02020603050405020304" pitchFamily="18" charset="0"/>
              </a:rPr>
              <a:t>Was there a specific event in 2011 that caused the housing market to mostly rebound? </a:t>
            </a:r>
          </a:p>
          <a:p>
            <a:pPr algn="l" rtl="0" fontAlgn="base"/>
            <a:r>
              <a:rPr lang="en-US" sz="2400" b="0" i="0" dirty="0">
                <a:solidFill>
                  <a:srgbClr val="000000"/>
                </a:solidFill>
                <a:effectLst/>
                <a:latin typeface="Times New Roman" panose="02020603050405020304" pitchFamily="18" charset="0"/>
                <a:cs typeface="Times New Roman" panose="02020603050405020304" pitchFamily="18" charset="0"/>
              </a:rPr>
              <a:t>Why didn’t NM and WV housing prices rebound around 2011-2012? </a:t>
            </a:r>
          </a:p>
          <a:p>
            <a:pPr algn="l" rtl="0" fontAlgn="base"/>
            <a:r>
              <a:rPr lang="en-US" sz="2400" b="0" i="0" dirty="0">
                <a:solidFill>
                  <a:srgbClr val="000000"/>
                </a:solidFill>
                <a:effectLst/>
                <a:latin typeface="Times New Roman" panose="02020603050405020304" pitchFamily="18" charset="0"/>
                <a:cs typeface="Times New Roman" panose="02020603050405020304" pitchFamily="18" charset="0"/>
              </a:rPr>
              <a:t>Why did certain variables affect some states more than others?  </a:t>
            </a:r>
          </a:p>
          <a:p>
            <a:pPr marL="0" indent="0" algn="l" rtl="0" fontAlgn="base">
              <a:buNone/>
            </a:pP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b="1" i="0" dirty="0">
                <a:solidFill>
                  <a:srgbClr val="000000"/>
                </a:solidFill>
                <a:effectLst/>
                <a:latin typeface="Times New Roman" panose="02020603050405020304" pitchFamily="18" charset="0"/>
                <a:cs typeface="Times New Roman" panose="02020603050405020304" pitchFamily="18" charset="0"/>
              </a:rPr>
              <a:t>Future research recommendations:</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l" rtl="0" fontAlgn="base"/>
            <a:r>
              <a:rPr lang="en-US" sz="2400" b="0" i="0" dirty="0">
                <a:solidFill>
                  <a:srgbClr val="000000"/>
                </a:solidFill>
                <a:effectLst/>
                <a:latin typeface="Times New Roman" panose="02020603050405020304" pitchFamily="18" charset="0"/>
                <a:cs typeface="Times New Roman" panose="02020603050405020304" pitchFamily="18" charset="0"/>
              </a:rPr>
              <a:t>What other variables might determine why the housing market rebounded? </a:t>
            </a:r>
          </a:p>
          <a:p>
            <a:pPr algn="l" rtl="0" fontAlgn="base"/>
            <a:r>
              <a:rPr lang="en-US" sz="2400" b="0" i="0" dirty="0">
                <a:solidFill>
                  <a:srgbClr val="000000"/>
                </a:solidFill>
                <a:effectLst/>
                <a:latin typeface="Times New Roman" panose="02020603050405020304" pitchFamily="18" charset="0"/>
                <a:cs typeface="Times New Roman" panose="02020603050405020304" pitchFamily="18" charset="0"/>
              </a:rPr>
              <a:t>What would this model look like applied at more of the local level?  </a:t>
            </a:r>
          </a:p>
          <a:p>
            <a:pPr algn="l" rtl="0" fontAlgn="base"/>
            <a:r>
              <a:rPr lang="en-US" sz="2400" b="0" i="0" dirty="0">
                <a:solidFill>
                  <a:srgbClr val="000000"/>
                </a:solidFill>
                <a:effectLst/>
                <a:latin typeface="Times New Roman" panose="02020603050405020304" pitchFamily="18" charset="0"/>
                <a:cs typeface="Times New Roman" panose="02020603050405020304" pitchFamily="18" charset="0"/>
              </a:rPr>
              <a:t>How did the rental market change in comparison to the housing market?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703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2080-1BC0-4FC7-99DA-C8F618BD54ED}"/>
              </a:ext>
            </a:extLst>
          </p:cNvPr>
          <p:cNvSpPr>
            <a:spLocks noGrp="1"/>
          </p:cNvSpPr>
          <p:nvPr>
            <p:ph type="title"/>
          </p:nvPr>
        </p:nvSpPr>
        <p:spPr>
          <a:xfrm>
            <a:off x="838200" y="365125"/>
            <a:ext cx="10515600" cy="963161"/>
          </a:xfrm>
        </p:spPr>
        <p:txBody>
          <a:bodyPr>
            <a:normAutofit/>
          </a:bodyPr>
          <a:lstStyle/>
          <a:p>
            <a:r>
              <a:rPr lang="en-IN" sz="36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98EC34F-8AE3-443C-AC53-0CF3C6DD66ED}"/>
              </a:ext>
            </a:extLst>
          </p:cNvPr>
          <p:cNvSpPr>
            <a:spLocks noGrp="1"/>
          </p:cNvSpPr>
          <p:nvPr>
            <p:ph idx="1"/>
          </p:nvPr>
        </p:nvSpPr>
        <p:spPr>
          <a:xfrm>
            <a:off x="838200" y="1328286"/>
            <a:ext cx="10515600" cy="4848677"/>
          </a:xfrm>
        </p:spPr>
        <p:txBody>
          <a:bodyPr>
            <a:normAutofit fontScale="85000" lnSpcReduction="10000"/>
          </a:body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In conclusion, the analysis showed that the 2008 recession had a significant impact on the housing market.</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We observed a decline in housing prices during the recession period, especially in areas with higher exposure to subprime mortgages.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Our analysis also revealed the importance of various factors, such as location, age, size, and condition of the property, in determining housing prices.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The regression models performed reasonably well in predicting housing prices, with an accuracy score of around 80%.</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Overall, this analysis highlights the need for policymakers and industry experts to pay close attention to economic conditions and housing market trends to make informed decisions.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Future research could explore the impact of other economic indicators on housing prices and examine the long-term effects of the recession on the housing market.</a:t>
            </a:r>
          </a:p>
        </p:txBody>
      </p:sp>
    </p:spTree>
    <p:extLst>
      <p:ext uri="{BB962C8B-B14F-4D97-AF65-F5344CB8AC3E}">
        <p14:creationId xmlns:p14="http://schemas.microsoft.com/office/powerpoint/2010/main" val="1540789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0F41-1D78-4A61-ADAB-156AA56AC24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3563395-F31D-4AF9-BD1F-D8C81372CB24}"/>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For Questions, kindly drop your queries on our mail id’s mentioned below :</a:t>
            </a:r>
          </a:p>
          <a:p>
            <a:pPr marL="0" indent="0">
              <a:buNone/>
            </a:pPr>
            <a:r>
              <a:rPr lang="en-IN" sz="2400" dirty="0">
                <a:latin typeface="Times New Roman" panose="02020603050405020304" pitchFamily="18" charset="0"/>
                <a:cs typeface="Times New Roman" panose="02020603050405020304" pitchFamily="18" charset="0"/>
                <a:hlinkClick r:id="rId2"/>
              </a:rPr>
              <a:t>harithadhanlalji.parmar@slu.edu</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hlinkClick r:id="rId3"/>
              </a:rPr>
              <a:t>vyshnavireddy.mungi@slu.edu</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15362" name="Picture 2" descr="Any questions Royalty Free Vector Image - VectorStock">
            <a:extLst>
              <a:ext uri="{FF2B5EF4-FFF2-40B4-BE49-F238E27FC236}">
                <a16:creationId xmlns:a16="http://schemas.microsoft.com/office/drawing/2014/main" id="{3A08E309-FAB0-4DC8-A381-66B16B5E26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122" y="3484624"/>
            <a:ext cx="2608815" cy="3008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50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C286A-886B-4B9E-B027-D69F56D9B90C}"/>
              </a:ext>
            </a:extLst>
          </p:cNvPr>
          <p:cNvSpPr>
            <a:spLocks noGrp="1"/>
          </p:cNvSpPr>
          <p:nvPr>
            <p:ph type="title"/>
          </p:nvPr>
        </p:nvSpPr>
        <p:spPr>
          <a:xfrm>
            <a:off x="953703" y="548005"/>
            <a:ext cx="3454668" cy="1325563"/>
          </a:xfrm>
        </p:spPr>
        <p:txBody>
          <a:bodyPr>
            <a:normAutofit/>
          </a:bodyPr>
          <a:lstStyle/>
          <a:p>
            <a:r>
              <a:rPr lang="en-IN" sz="3200"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6F80A6FF-27AC-4AD6-9F8D-E9F17F60B8A8}"/>
              </a:ext>
            </a:extLst>
          </p:cNvPr>
          <p:cNvSpPr>
            <a:spLocks noGrp="1"/>
          </p:cNvSpPr>
          <p:nvPr>
            <p:ph idx="1"/>
          </p:nvPr>
        </p:nvSpPr>
        <p:spPr>
          <a:xfrm>
            <a:off x="1255495" y="1873568"/>
            <a:ext cx="9681009" cy="4351338"/>
          </a:xfrm>
        </p:spPr>
        <p:txBody>
          <a:bodyPr>
            <a:noAutofit/>
          </a:bodyPr>
          <a:lstStyle/>
          <a:p>
            <a:r>
              <a:rPr lang="en-US" sz="2400" dirty="0">
                <a:latin typeface="Times New Roman" panose="02020603050405020304" pitchFamily="18" charset="0"/>
                <a:cs typeface="Times New Roman" panose="02020603050405020304" pitchFamily="18" charset="0"/>
              </a:rPr>
              <a:t>Housing is a vital component of the industry, and housing prices are a barometer of the state of the market as a whole.</a:t>
            </a:r>
          </a:p>
          <a:p>
            <a:r>
              <a:rPr lang="en-US" sz="2400" dirty="0">
                <a:latin typeface="Times New Roman" panose="02020603050405020304" pitchFamily="18" charset="0"/>
                <a:cs typeface="Times New Roman" panose="02020603050405020304" pitchFamily="18" charset="0"/>
              </a:rPr>
              <a:t>A major economic event like a recession can have a significant effect on housing prices.</a:t>
            </a:r>
          </a:p>
          <a:p>
            <a:r>
              <a:rPr lang="en-US" sz="2400" dirty="0">
                <a:latin typeface="Times New Roman" panose="02020603050405020304" pitchFamily="18" charset="0"/>
                <a:cs typeface="Times New Roman" panose="02020603050405020304" pitchFamily="18" charset="0"/>
              </a:rPr>
              <a:t>The US property market was significantly impacted by the financial crisis of 2008 and the ensuing recession.</a:t>
            </a:r>
          </a:p>
          <a:p>
            <a:r>
              <a:rPr lang="en-US" sz="2400" dirty="0">
                <a:latin typeface="Times New Roman" panose="02020603050405020304" pitchFamily="18" charset="0"/>
                <a:cs typeface="Times New Roman" panose="02020603050405020304" pitchFamily="18" charset="0"/>
              </a:rPr>
              <a:t>With this research, we hope to learn more about how recessions affect housing prices and how these two variables are related.</a:t>
            </a:r>
          </a:p>
          <a:p>
            <a:r>
              <a:rPr lang="en-US" sz="2400" dirty="0">
                <a:latin typeface="Times New Roman" panose="02020603050405020304" pitchFamily="18" charset="0"/>
                <a:cs typeface="Times New Roman" panose="02020603050405020304" pitchFamily="18" charset="0"/>
              </a:rPr>
              <a:t>To gain understanding of the effects of recessions on housing prices, our research will be primarily based on historical data and statistical analysis.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99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3F3-64F7-4FED-BF3D-2F0467394148}"/>
              </a:ext>
            </a:extLst>
          </p:cNvPr>
          <p:cNvSpPr>
            <a:spLocks noGrp="1"/>
          </p:cNvSpPr>
          <p:nvPr>
            <p:ph type="title"/>
          </p:nvPr>
        </p:nvSpPr>
        <p:spPr>
          <a:xfrm>
            <a:off x="905577" y="382655"/>
            <a:ext cx="10515600" cy="1011288"/>
          </a:xfrm>
        </p:spPr>
        <p:txBody>
          <a:bodyPr>
            <a:normAutofit/>
          </a:bodyPr>
          <a:lstStyle/>
          <a:p>
            <a:r>
              <a:rPr lang="en-IN" sz="3200"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0AEB2DC8-7825-4295-B8F4-6260E9854DB5}"/>
              </a:ext>
            </a:extLst>
          </p:cNvPr>
          <p:cNvSpPr>
            <a:spLocks noGrp="1"/>
          </p:cNvSpPr>
          <p:nvPr>
            <p:ph idx="1"/>
          </p:nvPr>
        </p:nvSpPr>
        <p:spPr>
          <a:xfrm>
            <a:off x="1782278" y="1499184"/>
            <a:ext cx="8627444" cy="5358816"/>
          </a:xfrm>
        </p:spPr>
        <p:txBody>
          <a:bodyPr>
            <a:noAutofit/>
          </a:bodyPr>
          <a:lstStyle/>
          <a:p>
            <a:r>
              <a:rPr lang="en-US" sz="2400" dirty="0">
                <a:latin typeface="Times New Roman" panose="02020603050405020304" pitchFamily="18" charset="0"/>
                <a:cs typeface="Times New Roman" panose="02020603050405020304" pitchFamily="18" charset="0"/>
              </a:rPr>
              <a:t>The economy's most important sector, the housing market, is frequently affected by the business cycle.</a:t>
            </a:r>
          </a:p>
          <a:p>
            <a:r>
              <a:rPr lang="en-US" sz="2400" dirty="0">
                <a:latin typeface="Times New Roman" panose="02020603050405020304" pitchFamily="18" charset="0"/>
                <a:cs typeface="Times New Roman" panose="02020603050405020304" pitchFamily="18" charset="0"/>
              </a:rPr>
              <a:t>A substantial recession brought on by the financial crisis of 2008 had a profound effect on the US housing market.</a:t>
            </a:r>
          </a:p>
          <a:p>
            <a:r>
              <a:rPr lang="en-US" sz="2400" dirty="0">
                <a:latin typeface="Times New Roman" panose="02020603050405020304" pitchFamily="18" charset="0"/>
                <a:cs typeface="Times New Roman" panose="02020603050405020304" pitchFamily="18" charset="0"/>
              </a:rPr>
              <a:t>Subprime mortgages, the housing market bubble, and regulatory failures all contributed to the housing market decline during the 2008 recession.</a:t>
            </a:r>
          </a:p>
          <a:p>
            <a:r>
              <a:rPr lang="en-US" sz="2400" dirty="0">
                <a:latin typeface="Times New Roman" panose="02020603050405020304" pitchFamily="18" charset="0"/>
                <a:cs typeface="Times New Roman" panose="02020603050405020304" pitchFamily="18" charset="0"/>
              </a:rPr>
              <a:t>The severity and length of the recession can have a substantial impact on housing prices, according to earlier studies that looked into how recessions affect the housing market.</a:t>
            </a:r>
          </a:p>
        </p:txBody>
      </p:sp>
    </p:spTree>
    <p:extLst>
      <p:ext uri="{BB962C8B-B14F-4D97-AF65-F5344CB8AC3E}">
        <p14:creationId xmlns:p14="http://schemas.microsoft.com/office/powerpoint/2010/main" val="28098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U.S. Housing-Market Trends Suggest Recession Around Election Time, 2020 |  Council on Foreign Relations">
            <a:extLst>
              <a:ext uri="{FF2B5EF4-FFF2-40B4-BE49-F238E27FC236}">
                <a16:creationId xmlns:a16="http://schemas.microsoft.com/office/drawing/2014/main" id="{10BBB6AF-8511-4D6D-BE27-5D4A1123D8E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9450"/>
          <a:stretch/>
        </p:blipFill>
        <p:spPr bwMode="auto">
          <a:xfrm>
            <a:off x="5611008" y="1520158"/>
            <a:ext cx="6293437" cy="322509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E064E2E-955A-48A1-A6E2-588532B3EBF9}"/>
              </a:ext>
            </a:extLst>
          </p:cNvPr>
          <p:cNvSpPr txBox="1"/>
          <p:nvPr/>
        </p:nvSpPr>
        <p:spPr>
          <a:xfrm>
            <a:off x="664425" y="694956"/>
            <a:ext cx="4946583"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According to studies, certain regions, like university cities, are more resilient to economic downturns because of their steady housing demand.</a:t>
            </a:r>
          </a:p>
          <a:p>
            <a:r>
              <a:rPr lang="en-US" sz="2400" dirty="0">
                <a:latin typeface="Times New Roman" panose="02020603050405020304" pitchFamily="18" charset="0"/>
                <a:cs typeface="Times New Roman" panose="02020603050405020304" pitchFamily="18" charset="0"/>
              </a:rPr>
              <a:t>The COVID-19 pandemic had a sizable effect on the US housing market as well, affecting buyer preferences in addition to the dynamics of housing demand and supply.</a:t>
            </a:r>
          </a:p>
          <a:p>
            <a:r>
              <a:rPr lang="en-US" sz="2400" dirty="0">
                <a:latin typeface="Times New Roman" panose="02020603050405020304" pitchFamily="18" charset="0"/>
                <a:cs typeface="Times New Roman" panose="02020603050405020304" pitchFamily="18" charset="0"/>
              </a:rPr>
              <a:t>For policymakers and investors to make wise choices, it is crucial to comprehend how economic recessions affect the housing market.</a:t>
            </a:r>
          </a:p>
        </p:txBody>
      </p:sp>
    </p:spTree>
    <p:extLst>
      <p:ext uri="{BB962C8B-B14F-4D97-AF65-F5344CB8AC3E}">
        <p14:creationId xmlns:p14="http://schemas.microsoft.com/office/powerpoint/2010/main" val="850585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F922-D4E1-46FF-9076-DEDFC54B57E4}"/>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97C757B1-3D52-494D-B253-5964A274B5BC}"/>
              </a:ext>
            </a:extLst>
          </p:cNvPr>
          <p:cNvSpPr>
            <a:spLocks noGrp="1"/>
          </p:cNvSpPr>
          <p:nvPr>
            <p:ph idx="1"/>
          </p:nvPr>
        </p:nvSpPr>
        <p:spPr>
          <a:xfrm>
            <a:off x="1561900" y="1568917"/>
            <a:ext cx="9068200" cy="4588795"/>
          </a:xfrm>
        </p:spPr>
        <p:txBody>
          <a:bodyPr>
            <a:normAutofit/>
          </a:bodyPr>
          <a:lstStyle/>
          <a:p>
            <a:r>
              <a:rPr lang="en-US" sz="2400" dirty="0">
                <a:latin typeface="Times New Roman" panose="02020603050405020304" pitchFamily="18" charset="0"/>
                <a:cs typeface="Times New Roman" panose="02020603050405020304" pitchFamily="18" charset="0"/>
              </a:rPr>
              <a:t>The primary objective was to ascertain how the recession affected US housing prices.</a:t>
            </a:r>
          </a:p>
          <a:p>
            <a:r>
              <a:rPr lang="en-US" sz="2400" dirty="0">
                <a:latin typeface="Times New Roman" panose="02020603050405020304" pitchFamily="18" charset="0"/>
                <a:cs typeface="Times New Roman" panose="02020603050405020304" pitchFamily="18" charset="0"/>
              </a:rPr>
              <a:t>Reputable sites, including the National Bureau of Economic Research, Zillow, and the US Census Bureau, were used to gather the data.</a:t>
            </a:r>
          </a:p>
          <a:p>
            <a:r>
              <a:rPr lang="en-US" sz="2400" dirty="0">
                <a:latin typeface="Times New Roman" panose="02020603050405020304" pitchFamily="18" charset="0"/>
                <a:cs typeface="Times New Roman" panose="02020603050405020304" pitchFamily="18" charset="0"/>
              </a:rPr>
              <a:t>The data was cleaned up straightforward and several data sources merged on state names/abbreviations</a:t>
            </a:r>
          </a:p>
          <a:p>
            <a:r>
              <a:rPr lang="en-US" sz="2400" dirty="0">
                <a:latin typeface="Times New Roman" panose="02020603050405020304" pitchFamily="18" charset="0"/>
                <a:cs typeface="Times New Roman" panose="02020603050405020304" pitchFamily="18" charset="0"/>
              </a:rPr>
              <a:t>The analysis was done using both source and secondary data.</a:t>
            </a:r>
          </a:p>
          <a:p>
            <a:r>
              <a:rPr lang="en-US" sz="2400" dirty="0">
                <a:latin typeface="Times New Roman" panose="02020603050405020304" pitchFamily="18" charset="0"/>
                <a:cs typeface="Times New Roman" panose="02020603050405020304" pitchFamily="18" charset="0"/>
              </a:rPr>
              <a:t>Checked </a:t>
            </a:r>
            <a:r>
              <a:rPr lang="en-US" sz="2400" dirty="0" err="1">
                <a:latin typeface="Times New Roman" panose="02020603050405020304" pitchFamily="18" charset="0"/>
                <a:cs typeface="Times New Roman" panose="02020603050405020304" pitchFamily="18" charset="0"/>
              </a:rPr>
              <a:t>dataframes</a:t>
            </a:r>
            <a:r>
              <a:rPr lang="en-US" sz="2400" dirty="0">
                <a:latin typeface="Times New Roman" panose="02020603050405020304" pitchFamily="18" charset="0"/>
                <a:cs typeface="Times New Roman" panose="02020603050405020304" pitchFamily="18" charset="0"/>
              </a:rPr>
              <a:t> to ensure data was correct.</a:t>
            </a:r>
          </a:p>
          <a:p>
            <a:r>
              <a:rPr lang="en-US" sz="2400" dirty="0">
                <a:latin typeface="Times New Roman" panose="02020603050405020304" pitchFamily="18" charset="0"/>
                <a:cs typeface="Times New Roman" panose="02020603050405020304" pitchFamily="18" charset="0"/>
              </a:rPr>
              <a:t>Regression analysis and hypothesis testing were two statistical techniques that were used to evaluate the data.</a:t>
            </a:r>
          </a:p>
          <a:p>
            <a:r>
              <a:rPr lang="en-US" sz="2400" dirty="0">
                <a:latin typeface="Times New Roman" panose="02020603050405020304" pitchFamily="18" charset="0"/>
                <a:cs typeface="Times New Roman" panose="02020603050405020304" pitchFamily="18" charset="0"/>
              </a:rPr>
              <a:t>Through the use of sensitivity analysis, the findings were verified.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961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0EF6-8956-4FD9-8536-EB69F10CFA6E}"/>
              </a:ext>
            </a:extLst>
          </p:cNvPr>
          <p:cNvSpPr>
            <a:spLocks noGrp="1"/>
          </p:cNvSpPr>
          <p:nvPr>
            <p:ph type="title"/>
          </p:nvPr>
        </p:nvSpPr>
        <p:spPr/>
        <p:txBody>
          <a:bodyPr/>
          <a:lstStyle/>
          <a:p>
            <a:r>
              <a:rPr lang="en-IN" dirty="0"/>
              <a:t>Data Analysis Process</a:t>
            </a:r>
          </a:p>
        </p:txBody>
      </p:sp>
      <p:graphicFrame>
        <p:nvGraphicFramePr>
          <p:cNvPr id="4" name="Content Placeholder 6">
            <a:extLst>
              <a:ext uri="{FF2B5EF4-FFF2-40B4-BE49-F238E27FC236}">
                <a16:creationId xmlns:a16="http://schemas.microsoft.com/office/drawing/2014/main" id="{326F561C-6A6C-4E93-ABD5-7EE6FF4B4F66}"/>
              </a:ext>
            </a:extLst>
          </p:cNvPr>
          <p:cNvGraphicFramePr>
            <a:graphicFrameLocks noGrp="1"/>
          </p:cNvGraphicFramePr>
          <p:nvPr>
            <p:ph idx="1"/>
            <p:extLst>
              <p:ext uri="{D42A27DB-BD31-4B8C-83A1-F6EECF244321}">
                <p14:modId xmlns:p14="http://schemas.microsoft.com/office/powerpoint/2010/main" val="27470604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4793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F545CB-C552-4A1E-8E54-F99C2A918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815" y="462013"/>
            <a:ext cx="5876220" cy="5801578"/>
          </a:xfrm>
        </p:spPr>
      </p:pic>
      <p:pic>
        <p:nvPicPr>
          <p:cNvPr id="7" name="Picture 6">
            <a:extLst>
              <a:ext uri="{FF2B5EF4-FFF2-40B4-BE49-F238E27FC236}">
                <a16:creationId xmlns:a16="http://schemas.microsoft.com/office/drawing/2014/main" id="{F1C92CD4-1F5B-472B-9F2A-E34B88E14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375" y="594409"/>
            <a:ext cx="5884742" cy="5579380"/>
          </a:xfrm>
          <a:prstGeom prst="rect">
            <a:avLst/>
          </a:prstGeom>
        </p:spPr>
      </p:pic>
    </p:spTree>
    <p:extLst>
      <p:ext uri="{BB962C8B-B14F-4D97-AF65-F5344CB8AC3E}">
        <p14:creationId xmlns:p14="http://schemas.microsoft.com/office/powerpoint/2010/main" val="968994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95C0C-84D0-4BA4-AFE7-FFF7544B8341}"/>
              </a:ext>
            </a:extLst>
          </p:cNvPr>
          <p:cNvSpPr>
            <a:spLocks noGrp="1"/>
          </p:cNvSpPr>
          <p:nvPr>
            <p:ph idx="1"/>
          </p:nvPr>
        </p:nvSpPr>
        <p:spPr>
          <a:xfrm>
            <a:off x="838200" y="1049154"/>
            <a:ext cx="10515600" cy="5127809"/>
          </a:xfrm>
        </p:spPr>
        <p:txBody>
          <a:bodyPr>
            <a:noAutofit/>
          </a:bodyPr>
          <a:lstStyle/>
          <a:p>
            <a:r>
              <a:rPr lang="en-US" sz="2400" dirty="0">
                <a:latin typeface="Times New Roman" panose="02020603050405020304" pitchFamily="18" charset="0"/>
                <a:cs typeface="Times New Roman" panose="02020603050405020304" pitchFamily="18" charset="0"/>
              </a:rPr>
              <a:t>The connection between housing prices and different variables, such as income levels, interest rates, and unemployment rates, was examined using regression analysis.</a:t>
            </a:r>
          </a:p>
          <a:p>
            <a:r>
              <a:rPr lang="en-US" sz="2400" dirty="0">
                <a:latin typeface="Times New Roman" panose="02020603050405020304" pitchFamily="18" charset="0"/>
                <a:cs typeface="Times New Roman" panose="02020603050405020304" pitchFamily="18" charset="0"/>
              </a:rPr>
              <a:t>Additionally, categorical variables like property types and location were included in the study.</a:t>
            </a:r>
          </a:p>
          <a:p>
            <a:r>
              <a:rPr lang="en-US" sz="2400" dirty="0">
                <a:latin typeface="Times New Roman" panose="02020603050405020304" pitchFamily="18" charset="0"/>
                <a:cs typeface="Times New Roman" panose="02020603050405020304" pitchFamily="18" charset="0"/>
              </a:rPr>
              <a:t>A hypothesis test was used to verify the regression analysis' findings.</a:t>
            </a:r>
          </a:p>
          <a:p>
            <a:r>
              <a:rPr lang="en-US" sz="2400" dirty="0">
                <a:latin typeface="Times New Roman" panose="02020603050405020304" pitchFamily="18" charset="0"/>
                <a:cs typeface="Times New Roman" panose="02020603050405020304" pitchFamily="18" charset="0"/>
              </a:rPr>
              <a:t>Prior to, during, and after the recession, there was no discernible change in housing prices, according to the null hypothesis.</a:t>
            </a:r>
          </a:p>
          <a:p>
            <a:r>
              <a:rPr lang="en-US" sz="2400" dirty="0">
                <a:latin typeface="Times New Roman" panose="02020603050405020304" pitchFamily="18" charset="0"/>
                <a:cs typeface="Times New Roman" panose="02020603050405020304" pitchFamily="18" charset="0"/>
              </a:rPr>
              <a:t>The other possibility was that housing values varied significantly before, during, and after the recession.</a:t>
            </a:r>
          </a:p>
          <a:p>
            <a:r>
              <a:rPr lang="en-US" sz="2400" dirty="0">
                <a:latin typeface="Times New Roman" panose="02020603050405020304" pitchFamily="18" charset="0"/>
                <a:cs typeface="Times New Roman" panose="02020603050405020304" pitchFamily="18" charset="0"/>
              </a:rPr>
              <a:t>To decide whether or not the null hypothesis could be rejected, the findings of the hypothesis testing were used.</a:t>
            </a:r>
          </a:p>
        </p:txBody>
      </p:sp>
    </p:spTree>
    <p:extLst>
      <p:ext uri="{BB962C8B-B14F-4D97-AF65-F5344CB8AC3E}">
        <p14:creationId xmlns:p14="http://schemas.microsoft.com/office/powerpoint/2010/main" val="4211463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2744</TotalTime>
  <Words>1987</Words>
  <Application>Microsoft Office PowerPoint</Application>
  <PresentationFormat>Widescreen</PresentationFormat>
  <Paragraphs>186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RECESSION’S EFFECT ON HOUSING PRICES</vt:lpstr>
      <vt:lpstr>Agenda</vt:lpstr>
      <vt:lpstr>Introduction :</vt:lpstr>
      <vt:lpstr>Literature review:</vt:lpstr>
      <vt:lpstr>PowerPoint Presentation</vt:lpstr>
      <vt:lpstr>Methodology:</vt:lpstr>
      <vt:lpstr>Data Analysis Process</vt:lpstr>
      <vt:lpstr>PowerPoint Presentation</vt:lpstr>
      <vt:lpstr>PowerPoint Presentation</vt:lpstr>
      <vt:lpstr>PowerPoint Presentation</vt:lpstr>
      <vt:lpstr>PowerPoint Presentation</vt:lpstr>
      <vt:lpstr>Analysis findings:</vt:lpstr>
      <vt:lpstr>Pre- and Post-Recession Median Housing Prices and Percentage Changes for Select US States:</vt:lpstr>
      <vt:lpstr>Top 5 States with Median Home Costs That Have Down by the Most Percentage:</vt:lpstr>
      <vt:lpstr>Bottom 5 States with the Lowest Median Home Price Change or Drop in Percentage:</vt:lpstr>
      <vt:lpstr>PowerPoint Presentation</vt:lpstr>
      <vt:lpstr>PowerPoint Presentation</vt:lpstr>
      <vt:lpstr>Linear regression</vt:lpstr>
      <vt:lpstr>Discussion:</vt:lpstr>
      <vt:lpstr>PowerPoint Presentation</vt:lpstr>
      <vt:lpstr>PowerPoint Presentation</vt:lpstr>
      <vt:lpstr>PowerPoint Presentation</vt:lpstr>
      <vt:lpstr>PowerPoint Presentation</vt:lpstr>
      <vt:lpstr>PowerPoint Presentation</vt:lpstr>
      <vt:lpstr>PowerPoint Presentation</vt:lpstr>
      <vt:lpstr>Findings: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RECESSION’S EFFECT ON HOUSING PRICES</dc:title>
  <dc:creator>Mungi</dc:creator>
  <cp:lastModifiedBy>Mungi</cp:lastModifiedBy>
  <cp:revision>14</cp:revision>
  <dcterms:created xsi:type="dcterms:W3CDTF">2023-03-05T00:17:08Z</dcterms:created>
  <dcterms:modified xsi:type="dcterms:W3CDTF">2023-03-06T22:01:46Z</dcterms:modified>
</cp:coreProperties>
</file>