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77" r:id="rId2"/>
    <p:sldId id="437" r:id="rId3"/>
    <p:sldId id="438" r:id="rId4"/>
    <p:sldId id="439" r:id="rId5"/>
    <p:sldId id="498" r:id="rId6"/>
    <p:sldId id="491" r:id="rId7"/>
    <p:sldId id="441" r:id="rId8"/>
    <p:sldId id="490" r:id="rId9"/>
    <p:sldId id="442" r:id="rId10"/>
    <p:sldId id="443" r:id="rId11"/>
    <p:sldId id="499" r:id="rId12"/>
    <p:sldId id="500" r:id="rId13"/>
    <p:sldId id="501" r:id="rId14"/>
    <p:sldId id="502" r:id="rId15"/>
    <p:sldId id="503" r:id="rId16"/>
    <p:sldId id="504" r:id="rId17"/>
    <p:sldId id="505" r:id="rId18"/>
    <p:sldId id="506" r:id="rId19"/>
    <p:sldId id="507" r:id="rId20"/>
    <p:sldId id="508" r:id="rId21"/>
    <p:sldId id="509" r:id="rId22"/>
    <p:sldId id="510" r:id="rId23"/>
    <p:sldId id="511" r:id="rId24"/>
    <p:sldId id="512" r:id="rId25"/>
    <p:sldId id="513" r:id="rId26"/>
    <p:sldId id="514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5755"/>
  </p:normalViewPr>
  <p:slideViewPr>
    <p:cSldViewPr snapToGrid="0" snapToObjects="1">
      <p:cViewPr varScale="1">
        <p:scale>
          <a:sx n="112" d="100"/>
          <a:sy n="112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mvronkin\Yandex.Disk.localized\!&#1047;&#1072;&#1085;&#1103;&#1090;&#1080;&#1103;!\!%20&#1055;&#1054;%20&#1052;&#1072;&#1075;&#1080;&#1089;&#1090;&#1088;&#1072;&#1090;&#1091;&#1088;&#1077;%20&#1057;&#1086;&#1079;&#1099;&#1082;&#1080;&#1085;%20&#1041;&#1086;&#1088;&#1080;&#1089;&#1086;&#1074;\&#1086;&#1085;-&#1083;&#1072;&#1080;&#774;&#1085;%20&#1082;&#1091;&#1088;&#1089;\DL_Book_1_chapter\figuresch1\&#1092;&#1091;&#1085;&#1082;&#1094;&#1080;&#1103;%20&#1072;&#1082;&#1090;&#1080;&#1074;&#1072;&#1094;&#1080;&#108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2000" dirty="0"/>
              <a:t>Логистическая</a:t>
            </a:r>
            <a:r>
              <a:rPr lang="ru-RU" sz="2000" baseline="0" dirty="0"/>
              <a:t> функция и ее </a:t>
            </a:r>
            <a:r>
              <a:rPr lang="ru-RU" sz="2000" baseline="0" dirty="0" err="1"/>
              <a:t>производня</a:t>
            </a:r>
            <a:endParaRPr lang="ru-RU" sz="2000" dirty="0"/>
          </a:p>
        </c:rich>
      </c:tx>
      <c:layout>
        <c:manualLayout>
          <c:xMode val="edge"/>
          <c:yMode val="edge"/>
          <c:x val="0.1786866284272951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4.7048556430446191E-2"/>
          <c:y val="0.26222317670069717"/>
          <c:w val="0.90972922134733158"/>
          <c:h val="0.6112233982544823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Лист2!$C$1</c:f>
              <c:strCache>
                <c:ptCount val="1"/>
                <c:pt idx="0">
                  <c:v>sigma(z)</c:v>
                </c:pt>
              </c:strCache>
            </c:strRef>
          </c:tx>
          <c:spPr>
            <a:ln w="3175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Лист2!$B$2:$B$201</c:f>
              <c:numCache>
                <c:formatCode>General</c:formatCode>
                <c:ptCount val="200"/>
                <c:pt idx="0">
                  <c:v>-10</c:v>
                </c:pt>
                <c:pt idx="1">
                  <c:v>-9.9</c:v>
                </c:pt>
                <c:pt idx="2">
                  <c:v>-9.8000000000000007</c:v>
                </c:pt>
                <c:pt idx="3">
                  <c:v>-9.6999999999999993</c:v>
                </c:pt>
                <c:pt idx="4">
                  <c:v>-9.6</c:v>
                </c:pt>
                <c:pt idx="5">
                  <c:v>-9.5</c:v>
                </c:pt>
                <c:pt idx="6">
                  <c:v>-9.4</c:v>
                </c:pt>
                <c:pt idx="7">
                  <c:v>-9.3000000000000007</c:v>
                </c:pt>
                <c:pt idx="8">
                  <c:v>-9.1999999999999993</c:v>
                </c:pt>
                <c:pt idx="9">
                  <c:v>-9.1</c:v>
                </c:pt>
                <c:pt idx="10">
                  <c:v>-9</c:v>
                </c:pt>
                <c:pt idx="11">
                  <c:v>-8.9</c:v>
                </c:pt>
                <c:pt idx="12">
                  <c:v>-8.8000000000000007</c:v>
                </c:pt>
                <c:pt idx="13">
                  <c:v>-8.6999999999999993</c:v>
                </c:pt>
                <c:pt idx="14">
                  <c:v>-8.6</c:v>
                </c:pt>
                <c:pt idx="15">
                  <c:v>-8.5</c:v>
                </c:pt>
                <c:pt idx="16">
                  <c:v>-8.4</c:v>
                </c:pt>
                <c:pt idx="17">
                  <c:v>-8.3000000000000007</c:v>
                </c:pt>
                <c:pt idx="18">
                  <c:v>-8.1999999999999993</c:v>
                </c:pt>
                <c:pt idx="19">
                  <c:v>-8.1</c:v>
                </c:pt>
                <c:pt idx="20">
                  <c:v>-8</c:v>
                </c:pt>
                <c:pt idx="21">
                  <c:v>-7.9</c:v>
                </c:pt>
                <c:pt idx="22">
                  <c:v>-7.8</c:v>
                </c:pt>
                <c:pt idx="23">
                  <c:v>-7.7</c:v>
                </c:pt>
                <c:pt idx="24">
                  <c:v>-7.6</c:v>
                </c:pt>
                <c:pt idx="25">
                  <c:v>-7.5</c:v>
                </c:pt>
                <c:pt idx="26">
                  <c:v>-7.4</c:v>
                </c:pt>
                <c:pt idx="27">
                  <c:v>-7.3</c:v>
                </c:pt>
                <c:pt idx="28">
                  <c:v>-7.2</c:v>
                </c:pt>
                <c:pt idx="29">
                  <c:v>-7.1</c:v>
                </c:pt>
                <c:pt idx="30">
                  <c:v>-7</c:v>
                </c:pt>
                <c:pt idx="31">
                  <c:v>-6.9</c:v>
                </c:pt>
                <c:pt idx="32">
                  <c:v>-6.8</c:v>
                </c:pt>
                <c:pt idx="33">
                  <c:v>-6.7</c:v>
                </c:pt>
                <c:pt idx="34">
                  <c:v>-6.6</c:v>
                </c:pt>
                <c:pt idx="35">
                  <c:v>-6.5</c:v>
                </c:pt>
                <c:pt idx="36">
                  <c:v>-6.4</c:v>
                </c:pt>
                <c:pt idx="37">
                  <c:v>-6.3</c:v>
                </c:pt>
                <c:pt idx="38">
                  <c:v>-6.2</c:v>
                </c:pt>
                <c:pt idx="39">
                  <c:v>-6.1</c:v>
                </c:pt>
                <c:pt idx="40">
                  <c:v>-6</c:v>
                </c:pt>
                <c:pt idx="41">
                  <c:v>-5.9</c:v>
                </c:pt>
                <c:pt idx="42">
                  <c:v>-5.8</c:v>
                </c:pt>
                <c:pt idx="43">
                  <c:v>-5.7</c:v>
                </c:pt>
                <c:pt idx="44">
                  <c:v>-5.6</c:v>
                </c:pt>
                <c:pt idx="45">
                  <c:v>-5.5</c:v>
                </c:pt>
                <c:pt idx="46">
                  <c:v>-5.4</c:v>
                </c:pt>
                <c:pt idx="47">
                  <c:v>-5.3</c:v>
                </c:pt>
                <c:pt idx="48">
                  <c:v>-5.2</c:v>
                </c:pt>
                <c:pt idx="49">
                  <c:v>-5.0999999999999996</c:v>
                </c:pt>
                <c:pt idx="50">
                  <c:v>-5</c:v>
                </c:pt>
                <c:pt idx="51">
                  <c:v>-4.9000000000000004</c:v>
                </c:pt>
                <c:pt idx="52">
                  <c:v>-4.8</c:v>
                </c:pt>
                <c:pt idx="53">
                  <c:v>-4.7</c:v>
                </c:pt>
                <c:pt idx="54">
                  <c:v>-4.5999999999999996</c:v>
                </c:pt>
                <c:pt idx="55">
                  <c:v>-4.5</c:v>
                </c:pt>
                <c:pt idx="56">
                  <c:v>-4.4000000000000004</c:v>
                </c:pt>
                <c:pt idx="57">
                  <c:v>-4.3</c:v>
                </c:pt>
                <c:pt idx="58">
                  <c:v>-4.2</c:v>
                </c:pt>
                <c:pt idx="59">
                  <c:v>-4.0999999999999996</c:v>
                </c:pt>
                <c:pt idx="60">
                  <c:v>-4</c:v>
                </c:pt>
                <c:pt idx="61">
                  <c:v>-3.9</c:v>
                </c:pt>
                <c:pt idx="62">
                  <c:v>-3.8</c:v>
                </c:pt>
                <c:pt idx="63">
                  <c:v>-3.7</c:v>
                </c:pt>
                <c:pt idx="64">
                  <c:v>-3.6</c:v>
                </c:pt>
                <c:pt idx="65">
                  <c:v>-3.5</c:v>
                </c:pt>
                <c:pt idx="66">
                  <c:v>-3.4</c:v>
                </c:pt>
                <c:pt idx="67">
                  <c:v>-3.3</c:v>
                </c:pt>
                <c:pt idx="68">
                  <c:v>-3.2</c:v>
                </c:pt>
                <c:pt idx="69">
                  <c:v>-3.1</c:v>
                </c:pt>
                <c:pt idx="70">
                  <c:v>-3</c:v>
                </c:pt>
                <c:pt idx="71">
                  <c:v>-2.9</c:v>
                </c:pt>
                <c:pt idx="72">
                  <c:v>-2.8</c:v>
                </c:pt>
                <c:pt idx="73">
                  <c:v>-2.7</c:v>
                </c:pt>
                <c:pt idx="74">
                  <c:v>-2.6</c:v>
                </c:pt>
                <c:pt idx="75">
                  <c:v>-2.5</c:v>
                </c:pt>
                <c:pt idx="76">
                  <c:v>-2.4</c:v>
                </c:pt>
                <c:pt idx="77">
                  <c:v>-2.2999999999999998</c:v>
                </c:pt>
                <c:pt idx="78">
                  <c:v>-2.2000000000000002</c:v>
                </c:pt>
                <c:pt idx="79">
                  <c:v>-2.1</c:v>
                </c:pt>
                <c:pt idx="80">
                  <c:v>-2</c:v>
                </c:pt>
                <c:pt idx="81">
                  <c:v>-1.9</c:v>
                </c:pt>
                <c:pt idx="82">
                  <c:v>-1.8</c:v>
                </c:pt>
                <c:pt idx="83">
                  <c:v>-1.7</c:v>
                </c:pt>
                <c:pt idx="84">
                  <c:v>-1.6</c:v>
                </c:pt>
                <c:pt idx="85">
                  <c:v>-1.5</c:v>
                </c:pt>
                <c:pt idx="86">
                  <c:v>-1.4</c:v>
                </c:pt>
                <c:pt idx="87">
                  <c:v>-1.3</c:v>
                </c:pt>
                <c:pt idx="88">
                  <c:v>-1.2</c:v>
                </c:pt>
                <c:pt idx="89">
                  <c:v>-1.1000000000000001</c:v>
                </c:pt>
                <c:pt idx="90">
                  <c:v>-1</c:v>
                </c:pt>
                <c:pt idx="91">
                  <c:v>-0.9</c:v>
                </c:pt>
                <c:pt idx="92">
                  <c:v>-0.8</c:v>
                </c:pt>
                <c:pt idx="93">
                  <c:v>-0.7</c:v>
                </c:pt>
                <c:pt idx="94">
                  <c:v>-0.6</c:v>
                </c:pt>
                <c:pt idx="95">
                  <c:v>-0.5</c:v>
                </c:pt>
                <c:pt idx="96">
                  <c:v>-0.4</c:v>
                </c:pt>
                <c:pt idx="97">
                  <c:v>-0.3</c:v>
                </c:pt>
                <c:pt idx="98">
                  <c:v>-0.2</c:v>
                </c:pt>
                <c:pt idx="99">
                  <c:v>-0.1</c:v>
                </c:pt>
                <c:pt idx="100">
                  <c:v>0</c:v>
                </c:pt>
                <c:pt idx="101">
                  <c:v>0.1</c:v>
                </c:pt>
                <c:pt idx="102">
                  <c:v>0.2</c:v>
                </c:pt>
                <c:pt idx="103">
                  <c:v>0.3</c:v>
                </c:pt>
                <c:pt idx="104">
                  <c:v>0.4</c:v>
                </c:pt>
                <c:pt idx="105">
                  <c:v>0.5</c:v>
                </c:pt>
                <c:pt idx="106">
                  <c:v>0.6</c:v>
                </c:pt>
                <c:pt idx="107">
                  <c:v>0.7</c:v>
                </c:pt>
                <c:pt idx="108">
                  <c:v>0.8</c:v>
                </c:pt>
                <c:pt idx="109">
                  <c:v>0.9</c:v>
                </c:pt>
                <c:pt idx="110">
                  <c:v>1</c:v>
                </c:pt>
                <c:pt idx="111">
                  <c:v>1.1000000000000001</c:v>
                </c:pt>
                <c:pt idx="112">
                  <c:v>1.2</c:v>
                </c:pt>
                <c:pt idx="113">
                  <c:v>1.3</c:v>
                </c:pt>
                <c:pt idx="114">
                  <c:v>1.4</c:v>
                </c:pt>
                <c:pt idx="115">
                  <c:v>1.5</c:v>
                </c:pt>
                <c:pt idx="116">
                  <c:v>1.6</c:v>
                </c:pt>
                <c:pt idx="117">
                  <c:v>1.7</c:v>
                </c:pt>
                <c:pt idx="118">
                  <c:v>1.8</c:v>
                </c:pt>
                <c:pt idx="119">
                  <c:v>1.9</c:v>
                </c:pt>
                <c:pt idx="120">
                  <c:v>2</c:v>
                </c:pt>
                <c:pt idx="121">
                  <c:v>2.1</c:v>
                </c:pt>
                <c:pt idx="122">
                  <c:v>2.2000000000000002</c:v>
                </c:pt>
                <c:pt idx="123">
                  <c:v>2.2999999999999998</c:v>
                </c:pt>
                <c:pt idx="124">
                  <c:v>2.4</c:v>
                </c:pt>
                <c:pt idx="125">
                  <c:v>2.5</c:v>
                </c:pt>
                <c:pt idx="126">
                  <c:v>2.6</c:v>
                </c:pt>
                <c:pt idx="127">
                  <c:v>2.7</c:v>
                </c:pt>
                <c:pt idx="128">
                  <c:v>2.8</c:v>
                </c:pt>
                <c:pt idx="129">
                  <c:v>2.9</c:v>
                </c:pt>
                <c:pt idx="130">
                  <c:v>3</c:v>
                </c:pt>
                <c:pt idx="131">
                  <c:v>3.1</c:v>
                </c:pt>
                <c:pt idx="132">
                  <c:v>3.2</c:v>
                </c:pt>
                <c:pt idx="133">
                  <c:v>3.3</c:v>
                </c:pt>
                <c:pt idx="134">
                  <c:v>3.4</c:v>
                </c:pt>
                <c:pt idx="135">
                  <c:v>3.5</c:v>
                </c:pt>
                <c:pt idx="136">
                  <c:v>3.6</c:v>
                </c:pt>
                <c:pt idx="137">
                  <c:v>3.7</c:v>
                </c:pt>
                <c:pt idx="138">
                  <c:v>3.8</c:v>
                </c:pt>
                <c:pt idx="139">
                  <c:v>3.9</c:v>
                </c:pt>
                <c:pt idx="140">
                  <c:v>4</c:v>
                </c:pt>
                <c:pt idx="141">
                  <c:v>4.0999999999999996</c:v>
                </c:pt>
                <c:pt idx="142">
                  <c:v>4.2</c:v>
                </c:pt>
                <c:pt idx="143">
                  <c:v>4.3</c:v>
                </c:pt>
                <c:pt idx="144">
                  <c:v>4.4000000000000004</c:v>
                </c:pt>
                <c:pt idx="145">
                  <c:v>4.5</c:v>
                </c:pt>
                <c:pt idx="146">
                  <c:v>4.5999999999999996</c:v>
                </c:pt>
                <c:pt idx="147">
                  <c:v>4.7</c:v>
                </c:pt>
                <c:pt idx="148">
                  <c:v>4.8</c:v>
                </c:pt>
                <c:pt idx="149">
                  <c:v>4.9000000000000004</c:v>
                </c:pt>
                <c:pt idx="150">
                  <c:v>5</c:v>
                </c:pt>
                <c:pt idx="151">
                  <c:v>5.0999999999999996</c:v>
                </c:pt>
                <c:pt idx="152">
                  <c:v>5.2</c:v>
                </c:pt>
                <c:pt idx="153">
                  <c:v>5.3</c:v>
                </c:pt>
                <c:pt idx="154">
                  <c:v>5.4</c:v>
                </c:pt>
                <c:pt idx="155">
                  <c:v>5.5</c:v>
                </c:pt>
                <c:pt idx="156">
                  <c:v>5.6</c:v>
                </c:pt>
                <c:pt idx="157">
                  <c:v>5.7</c:v>
                </c:pt>
                <c:pt idx="158">
                  <c:v>5.8</c:v>
                </c:pt>
                <c:pt idx="159">
                  <c:v>5.9</c:v>
                </c:pt>
                <c:pt idx="160">
                  <c:v>6</c:v>
                </c:pt>
                <c:pt idx="161">
                  <c:v>6.1</c:v>
                </c:pt>
                <c:pt idx="162">
                  <c:v>6.2</c:v>
                </c:pt>
                <c:pt idx="163">
                  <c:v>6.3</c:v>
                </c:pt>
                <c:pt idx="164">
                  <c:v>6.4</c:v>
                </c:pt>
                <c:pt idx="165">
                  <c:v>6.5</c:v>
                </c:pt>
                <c:pt idx="166">
                  <c:v>6.6</c:v>
                </c:pt>
                <c:pt idx="167">
                  <c:v>6.7</c:v>
                </c:pt>
                <c:pt idx="168">
                  <c:v>6.8</c:v>
                </c:pt>
                <c:pt idx="169">
                  <c:v>6.9</c:v>
                </c:pt>
                <c:pt idx="170">
                  <c:v>7</c:v>
                </c:pt>
                <c:pt idx="171">
                  <c:v>7.1</c:v>
                </c:pt>
                <c:pt idx="172">
                  <c:v>7.2</c:v>
                </c:pt>
                <c:pt idx="173">
                  <c:v>7.3</c:v>
                </c:pt>
                <c:pt idx="174">
                  <c:v>7.4</c:v>
                </c:pt>
                <c:pt idx="175">
                  <c:v>7.5</c:v>
                </c:pt>
                <c:pt idx="176">
                  <c:v>7.6</c:v>
                </c:pt>
                <c:pt idx="177">
                  <c:v>7.7</c:v>
                </c:pt>
                <c:pt idx="178">
                  <c:v>7.8</c:v>
                </c:pt>
                <c:pt idx="179">
                  <c:v>7.9</c:v>
                </c:pt>
                <c:pt idx="180">
                  <c:v>8</c:v>
                </c:pt>
                <c:pt idx="181">
                  <c:v>8.1</c:v>
                </c:pt>
                <c:pt idx="182">
                  <c:v>8.1999999999999993</c:v>
                </c:pt>
                <c:pt idx="183">
                  <c:v>8.3000000000000007</c:v>
                </c:pt>
                <c:pt idx="184">
                  <c:v>8.4</c:v>
                </c:pt>
                <c:pt idx="185">
                  <c:v>8.5</c:v>
                </c:pt>
                <c:pt idx="186">
                  <c:v>8.6</c:v>
                </c:pt>
                <c:pt idx="187">
                  <c:v>8.6999999999999993</c:v>
                </c:pt>
                <c:pt idx="188">
                  <c:v>8.8000000000000007</c:v>
                </c:pt>
                <c:pt idx="189">
                  <c:v>8.9</c:v>
                </c:pt>
                <c:pt idx="190">
                  <c:v>9</c:v>
                </c:pt>
                <c:pt idx="191">
                  <c:v>9.1</c:v>
                </c:pt>
                <c:pt idx="192">
                  <c:v>9.1999999999999993</c:v>
                </c:pt>
                <c:pt idx="193">
                  <c:v>9.3000000000000007</c:v>
                </c:pt>
                <c:pt idx="194">
                  <c:v>9.4</c:v>
                </c:pt>
                <c:pt idx="195">
                  <c:v>9.5</c:v>
                </c:pt>
                <c:pt idx="196">
                  <c:v>9.6</c:v>
                </c:pt>
                <c:pt idx="197">
                  <c:v>9.6999999999999993</c:v>
                </c:pt>
                <c:pt idx="198">
                  <c:v>9.8000000000000007</c:v>
                </c:pt>
                <c:pt idx="199">
                  <c:v>9.9</c:v>
                </c:pt>
              </c:numCache>
            </c:numRef>
          </c:xVal>
          <c:yVal>
            <c:numRef>
              <c:f>Лист2!$C$2:$C$201</c:f>
              <c:numCache>
                <c:formatCode>General</c:formatCode>
                <c:ptCount val="200"/>
                <c:pt idx="0">
                  <c:v>4.5397868702434395E-5</c:v>
                </c:pt>
                <c:pt idx="1">
                  <c:v>5.0172164683764205E-5</c:v>
                </c:pt>
                <c:pt idx="2">
                  <c:v>5.5448524722794907E-5</c:v>
                </c:pt>
                <c:pt idx="3">
                  <c:v>6.1279739616602481E-5</c:v>
                </c:pt>
                <c:pt idx="4">
                  <c:v>6.7724149619770231E-5</c:v>
                </c:pt>
                <c:pt idx="5">
                  <c:v>7.4846227510611229E-5</c:v>
                </c:pt>
                <c:pt idx="6">
                  <c:v>8.2717222851666389E-5</c:v>
                </c:pt>
                <c:pt idx="7">
                  <c:v>9.141587385216144E-5</c:v>
                </c:pt>
                <c:pt idx="8">
                  <c:v>1.0102919390777289E-4</c:v>
                </c:pt>
                <c:pt idx="9">
                  <c:v>1.1165334062956276E-4</c:v>
                </c:pt>
                <c:pt idx="10">
                  <c:v>1.2339457598623172E-4</c:v>
                </c:pt>
                <c:pt idx="11">
                  <c:v>1.3637032707949703E-4</c:v>
                </c:pt>
                <c:pt idx="12">
                  <c:v>1.5071035805975741E-4</c:v>
                </c:pt>
                <c:pt idx="13">
                  <c:v>1.6655806477733606E-4</c:v>
                </c:pt>
                <c:pt idx="14">
                  <c:v>1.84071904963424E-4</c:v>
                </c:pt>
                <c:pt idx="15">
                  <c:v>2.0342697805520653E-4</c:v>
                </c:pt>
                <c:pt idx="16">
                  <c:v>2.248167702332953E-4</c:v>
                </c:pt>
                <c:pt idx="17">
                  <c:v>2.4845508183933427E-4</c:v>
                </c:pt>
                <c:pt idx="18">
                  <c:v>2.7457815610133291E-4</c:v>
                </c:pt>
                <c:pt idx="19">
                  <c:v>3.0344703002891917E-4</c:v>
                </c:pt>
                <c:pt idx="20">
                  <c:v>3.3535013046647811E-4</c:v>
                </c:pt>
                <c:pt idx="21">
                  <c:v>3.7060614062639654E-4</c:v>
                </c:pt>
                <c:pt idx="22">
                  <c:v>4.0956716498605043E-4</c:v>
                </c:pt>
                <c:pt idx="23">
                  <c:v>4.5262222324053502E-4</c:v>
                </c:pt>
                <c:pt idx="24">
                  <c:v>5.0020110707956432E-4</c:v>
                </c:pt>
                <c:pt idx="25">
                  <c:v>5.5277863692359955E-4</c:v>
                </c:pt>
                <c:pt idx="26">
                  <c:v>6.1087935943440102E-4</c:v>
                </c:pt>
                <c:pt idx="27">
                  <c:v>6.7508273063283811E-4</c:v>
                </c:pt>
                <c:pt idx="28">
                  <c:v>7.4602883383669699E-4</c:v>
                </c:pt>
                <c:pt idx="29">
                  <c:v>8.2442468639829533E-4</c:v>
                </c:pt>
                <c:pt idx="30">
                  <c:v>9.1105119440064539E-4</c:v>
                </c:pt>
                <c:pt idx="31">
                  <c:v>1.0067708200856369E-3</c:v>
                </c:pt>
                <c:pt idx="32">
                  <c:v>1.1125360328603216E-3</c:v>
                </c:pt>
                <c:pt idx="33">
                  <c:v>1.2293986212774202E-3</c:v>
                </c:pt>
                <c:pt idx="34">
                  <c:v>1.3585199504289591E-3</c:v>
                </c:pt>
                <c:pt idx="35">
                  <c:v>1.5011822567369917E-3</c:v>
                </c:pt>
                <c:pt idx="36">
                  <c:v>1.6588010801744215E-3</c:v>
                </c:pt>
                <c:pt idx="37">
                  <c:v>1.8329389424928053E-3</c:v>
                </c:pt>
                <c:pt idx="38">
                  <c:v>2.0253203890498819E-3</c:v>
                </c:pt>
                <c:pt idx="39">
                  <c:v>2.2378485212763335E-3</c:v>
                </c:pt>
                <c:pt idx="40">
                  <c:v>2.4726231566347743E-3</c:v>
                </c:pt>
                <c:pt idx="41">
                  <c:v>2.7319607630110591E-3</c:v>
                </c:pt>
                <c:pt idx="42">
                  <c:v>3.0184163247084241E-3</c:v>
                </c:pt>
                <c:pt idx="43">
                  <c:v>3.3348073074133443E-3</c:v>
                </c:pt>
                <c:pt idx="44">
                  <c:v>3.684239899435989E-3</c:v>
                </c:pt>
                <c:pt idx="45">
                  <c:v>4.0701377158961277E-3</c:v>
                </c:pt>
                <c:pt idx="46">
                  <c:v>4.4962731609411782E-3</c:v>
                </c:pt>
                <c:pt idx="47">
                  <c:v>4.9668016500569612E-3</c:v>
                </c:pt>
                <c:pt idx="48">
                  <c:v>5.4862988994504036E-3</c:v>
                </c:pt>
                <c:pt idx="49">
                  <c:v>6.0598014915841155E-3</c:v>
                </c:pt>
                <c:pt idx="50">
                  <c:v>6.6928509242848554E-3</c:v>
                </c:pt>
                <c:pt idx="51">
                  <c:v>7.3915413442819707E-3</c:v>
                </c:pt>
                <c:pt idx="52">
                  <c:v>8.1625711531598966E-3</c:v>
                </c:pt>
                <c:pt idx="53">
                  <c:v>9.0132986528478221E-3</c:v>
                </c:pt>
                <c:pt idx="54">
                  <c:v>9.9518018669043241E-3</c:v>
                </c:pt>
                <c:pt idx="55">
                  <c:v>1.098694263059318E-2</c:v>
                </c:pt>
                <c:pt idx="56">
                  <c:v>1.2128434984274237E-2</c:v>
                </c:pt>
                <c:pt idx="57">
                  <c:v>1.3386917827664779E-2</c:v>
                </c:pt>
                <c:pt idx="58">
                  <c:v>1.4774031693273055E-2</c:v>
                </c:pt>
                <c:pt idx="59">
                  <c:v>1.6302499371440946E-2</c:v>
                </c:pt>
                <c:pt idx="60">
                  <c:v>1.7986209962091559E-2</c:v>
                </c:pt>
                <c:pt idx="61">
                  <c:v>1.984030573407751E-2</c:v>
                </c:pt>
                <c:pt idx="62">
                  <c:v>2.1881270936130476E-2</c:v>
                </c:pt>
                <c:pt idx="63">
                  <c:v>2.4127021417669196E-2</c:v>
                </c:pt>
                <c:pt idx="64">
                  <c:v>2.6596993576865856E-2</c:v>
                </c:pt>
                <c:pt idx="65">
                  <c:v>2.9312230751356319E-2</c:v>
                </c:pt>
                <c:pt idx="66">
                  <c:v>3.2295464698450516E-2</c:v>
                </c:pt>
                <c:pt idx="67">
                  <c:v>3.5571189272636181E-2</c:v>
                </c:pt>
                <c:pt idx="68">
                  <c:v>3.9165722796764356E-2</c:v>
                </c:pt>
                <c:pt idx="69">
                  <c:v>4.3107254941086116E-2</c:v>
                </c:pt>
                <c:pt idx="70">
                  <c:v>4.7425873177566781E-2</c:v>
                </c:pt>
                <c:pt idx="71">
                  <c:v>5.2153563078417738E-2</c:v>
                </c:pt>
                <c:pt idx="72">
                  <c:v>5.7324175898868755E-2</c:v>
                </c:pt>
                <c:pt idx="73">
                  <c:v>6.2973356056996485E-2</c:v>
                </c:pt>
                <c:pt idx="74">
                  <c:v>6.9138420343346815E-2</c:v>
                </c:pt>
                <c:pt idx="75">
                  <c:v>7.5858180021243546E-2</c:v>
                </c:pt>
                <c:pt idx="76">
                  <c:v>8.317269649392238E-2</c:v>
                </c:pt>
                <c:pt idx="77">
                  <c:v>9.112296101485616E-2</c:v>
                </c:pt>
                <c:pt idx="78">
                  <c:v>9.9750489119685135E-2</c:v>
                </c:pt>
                <c:pt idx="79">
                  <c:v>0.10909682119561293</c:v>
                </c:pt>
                <c:pt idx="80">
                  <c:v>0.11920292202211755</c:v>
                </c:pt>
                <c:pt idx="81">
                  <c:v>0.13010847436299786</c:v>
                </c:pt>
                <c:pt idx="82">
                  <c:v>0.14185106490048777</c:v>
                </c:pt>
                <c:pt idx="83">
                  <c:v>0.1544652650835347</c:v>
                </c:pt>
                <c:pt idx="84">
                  <c:v>0.16798161486607552</c:v>
                </c:pt>
                <c:pt idx="85">
                  <c:v>0.18242552380635635</c:v>
                </c:pt>
                <c:pt idx="86">
                  <c:v>0.19781611144141825</c:v>
                </c:pt>
                <c:pt idx="87">
                  <c:v>0.21416501695744139</c:v>
                </c:pt>
                <c:pt idx="88">
                  <c:v>0.23147521650098238</c:v>
                </c:pt>
                <c:pt idx="89">
                  <c:v>0.24973989440488234</c:v>
                </c:pt>
                <c:pt idx="90">
                  <c:v>0.2689414213699951</c:v>
                </c:pt>
                <c:pt idx="91">
                  <c:v>0.289050497374996</c:v>
                </c:pt>
                <c:pt idx="92">
                  <c:v>0.31002551887238755</c:v>
                </c:pt>
                <c:pt idx="93">
                  <c:v>0.33181222783183389</c:v>
                </c:pt>
                <c:pt idx="94">
                  <c:v>0.35434369377420455</c:v>
                </c:pt>
                <c:pt idx="95">
                  <c:v>0.37754066879814541</c:v>
                </c:pt>
                <c:pt idx="96">
                  <c:v>0.401312339887548</c:v>
                </c:pt>
                <c:pt idx="97">
                  <c:v>0.42555748318834102</c:v>
                </c:pt>
                <c:pt idx="98">
                  <c:v>0.45016600268752216</c:v>
                </c:pt>
                <c:pt idx="99">
                  <c:v>0.47502081252105999</c:v>
                </c:pt>
                <c:pt idx="100">
                  <c:v>0.5</c:v>
                </c:pt>
                <c:pt idx="101">
                  <c:v>0.52497918747894001</c:v>
                </c:pt>
                <c:pt idx="102">
                  <c:v>0.54983399731247795</c:v>
                </c:pt>
                <c:pt idx="103">
                  <c:v>0.57444251681165903</c:v>
                </c:pt>
                <c:pt idx="104">
                  <c:v>0.598687660112452</c:v>
                </c:pt>
                <c:pt idx="105">
                  <c:v>0.62245933120185459</c:v>
                </c:pt>
                <c:pt idx="106">
                  <c:v>0.6456563062257954</c:v>
                </c:pt>
                <c:pt idx="107">
                  <c:v>0.66818777216816616</c:v>
                </c:pt>
                <c:pt idx="108">
                  <c:v>0.6899744811276125</c:v>
                </c:pt>
                <c:pt idx="109">
                  <c:v>0.71094950262500389</c:v>
                </c:pt>
                <c:pt idx="110">
                  <c:v>0.7310585786300049</c:v>
                </c:pt>
                <c:pt idx="111">
                  <c:v>0.75026010559511769</c:v>
                </c:pt>
                <c:pt idx="112">
                  <c:v>0.76852478349901754</c:v>
                </c:pt>
                <c:pt idx="113">
                  <c:v>0.78583498304255861</c:v>
                </c:pt>
                <c:pt idx="114">
                  <c:v>0.80218388855858169</c:v>
                </c:pt>
                <c:pt idx="115">
                  <c:v>0.81757447619364365</c:v>
                </c:pt>
                <c:pt idx="116">
                  <c:v>0.83201838513392445</c:v>
                </c:pt>
                <c:pt idx="117">
                  <c:v>0.84553473491646525</c:v>
                </c:pt>
                <c:pt idx="118">
                  <c:v>0.85814893509951229</c:v>
                </c:pt>
                <c:pt idx="119">
                  <c:v>0.86989152563700212</c:v>
                </c:pt>
                <c:pt idx="120">
                  <c:v>0.88079707797788231</c:v>
                </c:pt>
                <c:pt idx="121">
                  <c:v>0.89090317880438707</c:v>
                </c:pt>
                <c:pt idx="122">
                  <c:v>0.9002495108803148</c:v>
                </c:pt>
                <c:pt idx="123">
                  <c:v>0.90887703898514383</c:v>
                </c:pt>
                <c:pt idx="124">
                  <c:v>0.91682730350607766</c:v>
                </c:pt>
                <c:pt idx="125">
                  <c:v>0.92414181997875655</c:v>
                </c:pt>
                <c:pt idx="126">
                  <c:v>0.93086157965665328</c:v>
                </c:pt>
                <c:pt idx="127">
                  <c:v>0.9370266439430035</c:v>
                </c:pt>
                <c:pt idx="128">
                  <c:v>0.94267582410113127</c:v>
                </c:pt>
                <c:pt idx="129">
                  <c:v>0.94784643692158232</c:v>
                </c:pt>
                <c:pt idx="130">
                  <c:v>0.95257412682243336</c:v>
                </c:pt>
                <c:pt idx="131">
                  <c:v>0.95689274505891386</c:v>
                </c:pt>
                <c:pt idx="132">
                  <c:v>0.96083427720323566</c:v>
                </c:pt>
                <c:pt idx="133">
                  <c:v>0.96442881072736386</c:v>
                </c:pt>
                <c:pt idx="134">
                  <c:v>0.96770453530154943</c:v>
                </c:pt>
                <c:pt idx="135">
                  <c:v>0.97068776924864364</c:v>
                </c:pt>
                <c:pt idx="136">
                  <c:v>0.97340300642313404</c:v>
                </c:pt>
                <c:pt idx="137">
                  <c:v>0.9758729785823308</c:v>
                </c:pt>
                <c:pt idx="138">
                  <c:v>0.97811872906386943</c:v>
                </c:pt>
                <c:pt idx="139">
                  <c:v>0.98015969426592253</c:v>
                </c:pt>
                <c:pt idx="140">
                  <c:v>0.98201379003790845</c:v>
                </c:pt>
                <c:pt idx="141">
                  <c:v>0.9836975006285591</c:v>
                </c:pt>
                <c:pt idx="142">
                  <c:v>0.98522596830672693</c:v>
                </c:pt>
                <c:pt idx="143">
                  <c:v>0.98661308217233512</c:v>
                </c:pt>
                <c:pt idx="144">
                  <c:v>0.98787156501572571</c:v>
                </c:pt>
                <c:pt idx="145">
                  <c:v>0.98901305736940681</c:v>
                </c:pt>
                <c:pt idx="146">
                  <c:v>0.99004819813309575</c:v>
                </c:pt>
                <c:pt idx="147">
                  <c:v>0.99098670134715205</c:v>
                </c:pt>
                <c:pt idx="148">
                  <c:v>0.99183742884684012</c:v>
                </c:pt>
                <c:pt idx="149">
                  <c:v>0.99260845865571812</c:v>
                </c:pt>
                <c:pt idx="150">
                  <c:v>0.99330714907571527</c:v>
                </c:pt>
                <c:pt idx="151">
                  <c:v>0.99394019850841575</c:v>
                </c:pt>
                <c:pt idx="152">
                  <c:v>0.99451370110054949</c:v>
                </c:pt>
                <c:pt idx="153">
                  <c:v>0.99503319834994297</c:v>
                </c:pt>
                <c:pt idx="154">
                  <c:v>0.99550372683905886</c:v>
                </c:pt>
                <c:pt idx="155">
                  <c:v>0.99592986228410396</c:v>
                </c:pt>
                <c:pt idx="156">
                  <c:v>0.99631576010056411</c:v>
                </c:pt>
                <c:pt idx="157">
                  <c:v>0.99666519269258669</c:v>
                </c:pt>
                <c:pt idx="158">
                  <c:v>0.99698158367529166</c:v>
                </c:pt>
                <c:pt idx="159">
                  <c:v>0.99726803923698903</c:v>
                </c:pt>
                <c:pt idx="160">
                  <c:v>0.99752737684336534</c:v>
                </c:pt>
                <c:pt idx="161">
                  <c:v>0.9977621514787236</c:v>
                </c:pt>
                <c:pt idx="162">
                  <c:v>0.9979746796109501</c:v>
                </c:pt>
                <c:pt idx="163">
                  <c:v>0.99816706105750719</c:v>
                </c:pt>
                <c:pt idx="164">
                  <c:v>0.99834119891982553</c:v>
                </c:pt>
                <c:pt idx="165">
                  <c:v>0.99849881774326299</c:v>
                </c:pt>
                <c:pt idx="166">
                  <c:v>0.9986414800495711</c:v>
                </c:pt>
                <c:pt idx="167">
                  <c:v>0.99877060137872264</c:v>
                </c:pt>
                <c:pt idx="168">
                  <c:v>0.99888746396713979</c:v>
                </c:pt>
                <c:pt idx="169">
                  <c:v>0.9989932291799144</c:v>
                </c:pt>
                <c:pt idx="170">
                  <c:v>0.9990889488055994</c:v>
                </c:pt>
                <c:pt idx="171">
                  <c:v>0.99917557531360168</c:v>
                </c:pt>
                <c:pt idx="172">
                  <c:v>0.99925397116616332</c:v>
                </c:pt>
                <c:pt idx="173">
                  <c:v>0.99932491726936723</c:v>
                </c:pt>
                <c:pt idx="174">
                  <c:v>0.99938912064056562</c:v>
                </c:pt>
                <c:pt idx="175">
                  <c:v>0.9994472213630764</c:v>
                </c:pt>
                <c:pt idx="176">
                  <c:v>0.99949979889292051</c:v>
                </c:pt>
                <c:pt idx="177">
                  <c:v>0.9995473777767595</c:v>
                </c:pt>
                <c:pt idx="178">
                  <c:v>0.99959043283501392</c:v>
                </c:pt>
                <c:pt idx="179">
                  <c:v>0.99962939385937355</c:v>
                </c:pt>
                <c:pt idx="180">
                  <c:v>0.99966464986953363</c:v>
                </c:pt>
                <c:pt idx="181">
                  <c:v>0.99969655296997117</c:v>
                </c:pt>
                <c:pt idx="182">
                  <c:v>0.99972542184389857</c:v>
                </c:pt>
                <c:pt idx="183">
                  <c:v>0.99975154491816054</c:v>
                </c:pt>
                <c:pt idx="184">
                  <c:v>0.99977518322976666</c:v>
                </c:pt>
                <c:pt idx="185">
                  <c:v>0.9997965730219448</c:v>
                </c:pt>
                <c:pt idx="186">
                  <c:v>0.99981592809503661</c:v>
                </c:pt>
                <c:pt idx="187">
                  <c:v>0.99983344193522272</c:v>
                </c:pt>
                <c:pt idx="188">
                  <c:v>0.99984928964194031</c:v>
                </c:pt>
                <c:pt idx="189">
                  <c:v>0.99986362967292042</c:v>
                </c:pt>
                <c:pt idx="190">
                  <c:v>0.99987660542401369</c:v>
                </c:pt>
                <c:pt idx="191">
                  <c:v>0.99988834665937043</c:v>
                </c:pt>
                <c:pt idx="192">
                  <c:v>0.99989897080609225</c:v>
                </c:pt>
                <c:pt idx="193">
                  <c:v>0.9999085841261478</c:v>
                </c:pt>
                <c:pt idx="194">
                  <c:v>0.99991728277714842</c:v>
                </c:pt>
                <c:pt idx="195">
                  <c:v>0.99992515377248947</c:v>
                </c:pt>
                <c:pt idx="196">
                  <c:v>0.99993227585038036</c:v>
                </c:pt>
                <c:pt idx="197">
                  <c:v>0.99993872026038333</c:v>
                </c:pt>
                <c:pt idx="198">
                  <c:v>0.99994455147527717</c:v>
                </c:pt>
                <c:pt idx="199">
                  <c:v>0.99994982783531616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6C4-9C4A-9A72-66EE9F0A0C4C}"/>
            </c:ext>
          </c:extLst>
        </c:ser>
        <c:ser>
          <c:idx val="1"/>
          <c:order val="1"/>
          <c:tx>
            <c:strRef>
              <c:f>Лист2!$D$1</c:f>
              <c:strCache>
                <c:ptCount val="1"/>
                <c:pt idx="0">
                  <c:v>sigma'(z)</c:v>
                </c:pt>
              </c:strCache>
            </c:strRef>
          </c:tx>
          <c:spPr>
            <a:ln w="28575" cap="rnd">
              <a:solidFill>
                <a:schemeClr val="tx1">
                  <a:lumMod val="65000"/>
                  <a:lumOff val="3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Лист2!$B$2:$B$201</c:f>
              <c:numCache>
                <c:formatCode>General</c:formatCode>
                <c:ptCount val="200"/>
                <c:pt idx="0">
                  <c:v>-10</c:v>
                </c:pt>
                <c:pt idx="1">
                  <c:v>-9.9</c:v>
                </c:pt>
                <c:pt idx="2">
                  <c:v>-9.8000000000000007</c:v>
                </c:pt>
                <c:pt idx="3">
                  <c:v>-9.6999999999999993</c:v>
                </c:pt>
                <c:pt idx="4">
                  <c:v>-9.6</c:v>
                </c:pt>
                <c:pt idx="5">
                  <c:v>-9.5</c:v>
                </c:pt>
                <c:pt idx="6">
                  <c:v>-9.4</c:v>
                </c:pt>
                <c:pt idx="7">
                  <c:v>-9.3000000000000007</c:v>
                </c:pt>
                <c:pt idx="8">
                  <c:v>-9.1999999999999993</c:v>
                </c:pt>
                <c:pt idx="9">
                  <c:v>-9.1</c:v>
                </c:pt>
                <c:pt idx="10">
                  <c:v>-9</c:v>
                </c:pt>
                <c:pt idx="11">
                  <c:v>-8.9</c:v>
                </c:pt>
                <c:pt idx="12">
                  <c:v>-8.8000000000000007</c:v>
                </c:pt>
                <c:pt idx="13">
                  <c:v>-8.6999999999999993</c:v>
                </c:pt>
                <c:pt idx="14">
                  <c:v>-8.6</c:v>
                </c:pt>
                <c:pt idx="15">
                  <c:v>-8.5</c:v>
                </c:pt>
                <c:pt idx="16">
                  <c:v>-8.4</c:v>
                </c:pt>
                <c:pt idx="17">
                  <c:v>-8.3000000000000007</c:v>
                </c:pt>
                <c:pt idx="18">
                  <c:v>-8.1999999999999993</c:v>
                </c:pt>
                <c:pt idx="19">
                  <c:v>-8.1</c:v>
                </c:pt>
                <c:pt idx="20">
                  <c:v>-8</c:v>
                </c:pt>
                <c:pt idx="21">
                  <c:v>-7.9</c:v>
                </c:pt>
                <c:pt idx="22">
                  <c:v>-7.8</c:v>
                </c:pt>
                <c:pt idx="23">
                  <c:v>-7.7</c:v>
                </c:pt>
                <c:pt idx="24">
                  <c:v>-7.6</c:v>
                </c:pt>
                <c:pt idx="25">
                  <c:v>-7.5</c:v>
                </c:pt>
                <c:pt idx="26">
                  <c:v>-7.4</c:v>
                </c:pt>
                <c:pt idx="27">
                  <c:v>-7.3</c:v>
                </c:pt>
                <c:pt idx="28">
                  <c:v>-7.2</c:v>
                </c:pt>
                <c:pt idx="29">
                  <c:v>-7.1</c:v>
                </c:pt>
                <c:pt idx="30">
                  <c:v>-7</c:v>
                </c:pt>
                <c:pt idx="31">
                  <c:v>-6.9</c:v>
                </c:pt>
                <c:pt idx="32">
                  <c:v>-6.8</c:v>
                </c:pt>
                <c:pt idx="33">
                  <c:v>-6.7</c:v>
                </c:pt>
                <c:pt idx="34">
                  <c:v>-6.6</c:v>
                </c:pt>
                <c:pt idx="35">
                  <c:v>-6.5</c:v>
                </c:pt>
                <c:pt idx="36">
                  <c:v>-6.4</c:v>
                </c:pt>
                <c:pt idx="37">
                  <c:v>-6.3</c:v>
                </c:pt>
                <c:pt idx="38">
                  <c:v>-6.2</c:v>
                </c:pt>
                <c:pt idx="39">
                  <c:v>-6.1</c:v>
                </c:pt>
                <c:pt idx="40">
                  <c:v>-6</c:v>
                </c:pt>
                <c:pt idx="41">
                  <c:v>-5.9</c:v>
                </c:pt>
                <c:pt idx="42">
                  <c:v>-5.8</c:v>
                </c:pt>
                <c:pt idx="43">
                  <c:v>-5.7</c:v>
                </c:pt>
                <c:pt idx="44">
                  <c:v>-5.6</c:v>
                </c:pt>
                <c:pt idx="45">
                  <c:v>-5.5</c:v>
                </c:pt>
                <c:pt idx="46">
                  <c:v>-5.4</c:v>
                </c:pt>
                <c:pt idx="47">
                  <c:v>-5.3</c:v>
                </c:pt>
                <c:pt idx="48">
                  <c:v>-5.2</c:v>
                </c:pt>
                <c:pt idx="49">
                  <c:v>-5.0999999999999996</c:v>
                </c:pt>
                <c:pt idx="50">
                  <c:v>-5</c:v>
                </c:pt>
                <c:pt idx="51">
                  <c:v>-4.9000000000000004</c:v>
                </c:pt>
                <c:pt idx="52">
                  <c:v>-4.8</c:v>
                </c:pt>
                <c:pt idx="53">
                  <c:v>-4.7</c:v>
                </c:pt>
                <c:pt idx="54">
                  <c:v>-4.5999999999999996</c:v>
                </c:pt>
                <c:pt idx="55">
                  <c:v>-4.5</c:v>
                </c:pt>
                <c:pt idx="56">
                  <c:v>-4.4000000000000004</c:v>
                </c:pt>
                <c:pt idx="57">
                  <c:v>-4.3</c:v>
                </c:pt>
                <c:pt idx="58">
                  <c:v>-4.2</c:v>
                </c:pt>
                <c:pt idx="59">
                  <c:v>-4.0999999999999996</c:v>
                </c:pt>
                <c:pt idx="60">
                  <c:v>-4</c:v>
                </c:pt>
                <c:pt idx="61">
                  <c:v>-3.9</c:v>
                </c:pt>
                <c:pt idx="62">
                  <c:v>-3.8</c:v>
                </c:pt>
                <c:pt idx="63">
                  <c:v>-3.7</c:v>
                </c:pt>
                <c:pt idx="64">
                  <c:v>-3.6</c:v>
                </c:pt>
                <c:pt idx="65">
                  <c:v>-3.5</c:v>
                </c:pt>
                <c:pt idx="66">
                  <c:v>-3.4</c:v>
                </c:pt>
                <c:pt idx="67">
                  <c:v>-3.3</c:v>
                </c:pt>
                <c:pt idx="68">
                  <c:v>-3.2</c:v>
                </c:pt>
                <c:pt idx="69">
                  <c:v>-3.1</c:v>
                </c:pt>
                <c:pt idx="70">
                  <c:v>-3</c:v>
                </c:pt>
                <c:pt idx="71">
                  <c:v>-2.9</c:v>
                </c:pt>
                <c:pt idx="72">
                  <c:v>-2.8</c:v>
                </c:pt>
                <c:pt idx="73">
                  <c:v>-2.7</c:v>
                </c:pt>
                <c:pt idx="74">
                  <c:v>-2.6</c:v>
                </c:pt>
                <c:pt idx="75">
                  <c:v>-2.5</c:v>
                </c:pt>
                <c:pt idx="76">
                  <c:v>-2.4</c:v>
                </c:pt>
                <c:pt idx="77">
                  <c:v>-2.2999999999999998</c:v>
                </c:pt>
                <c:pt idx="78">
                  <c:v>-2.2000000000000002</c:v>
                </c:pt>
                <c:pt idx="79">
                  <c:v>-2.1</c:v>
                </c:pt>
                <c:pt idx="80">
                  <c:v>-2</c:v>
                </c:pt>
                <c:pt idx="81">
                  <c:v>-1.9</c:v>
                </c:pt>
                <c:pt idx="82">
                  <c:v>-1.8</c:v>
                </c:pt>
                <c:pt idx="83">
                  <c:v>-1.7</c:v>
                </c:pt>
                <c:pt idx="84">
                  <c:v>-1.6</c:v>
                </c:pt>
                <c:pt idx="85">
                  <c:v>-1.5</c:v>
                </c:pt>
                <c:pt idx="86">
                  <c:v>-1.4</c:v>
                </c:pt>
                <c:pt idx="87">
                  <c:v>-1.3</c:v>
                </c:pt>
                <c:pt idx="88">
                  <c:v>-1.2</c:v>
                </c:pt>
                <c:pt idx="89">
                  <c:v>-1.1000000000000001</c:v>
                </c:pt>
                <c:pt idx="90">
                  <c:v>-1</c:v>
                </c:pt>
                <c:pt idx="91">
                  <c:v>-0.9</c:v>
                </c:pt>
                <c:pt idx="92">
                  <c:v>-0.8</c:v>
                </c:pt>
                <c:pt idx="93">
                  <c:v>-0.7</c:v>
                </c:pt>
                <c:pt idx="94">
                  <c:v>-0.6</c:v>
                </c:pt>
                <c:pt idx="95">
                  <c:v>-0.5</c:v>
                </c:pt>
                <c:pt idx="96">
                  <c:v>-0.4</c:v>
                </c:pt>
                <c:pt idx="97">
                  <c:v>-0.3</c:v>
                </c:pt>
                <c:pt idx="98">
                  <c:v>-0.2</c:v>
                </c:pt>
                <c:pt idx="99">
                  <c:v>-0.1</c:v>
                </c:pt>
                <c:pt idx="100">
                  <c:v>0</c:v>
                </c:pt>
                <c:pt idx="101">
                  <c:v>0.1</c:v>
                </c:pt>
                <c:pt idx="102">
                  <c:v>0.2</c:v>
                </c:pt>
                <c:pt idx="103">
                  <c:v>0.3</c:v>
                </c:pt>
                <c:pt idx="104">
                  <c:v>0.4</c:v>
                </c:pt>
                <c:pt idx="105">
                  <c:v>0.5</c:v>
                </c:pt>
                <c:pt idx="106">
                  <c:v>0.6</c:v>
                </c:pt>
                <c:pt idx="107">
                  <c:v>0.7</c:v>
                </c:pt>
                <c:pt idx="108">
                  <c:v>0.8</c:v>
                </c:pt>
                <c:pt idx="109">
                  <c:v>0.9</c:v>
                </c:pt>
                <c:pt idx="110">
                  <c:v>1</c:v>
                </c:pt>
                <c:pt idx="111">
                  <c:v>1.1000000000000001</c:v>
                </c:pt>
                <c:pt idx="112">
                  <c:v>1.2</c:v>
                </c:pt>
                <c:pt idx="113">
                  <c:v>1.3</c:v>
                </c:pt>
                <c:pt idx="114">
                  <c:v>1.4</c:v>
                </c:pt>
                <c:pt idx="115">
                  <c:v>1.5</c:v>
                </c:pt>
                <c:pt idx="116">
                  <c:v>1.6</c:v>
                </c:pt>
                <c:pt idx="117">
                  <c:v>1.7</c:v>
                </c:pt>
                <c:pt idx="118">
                  <c:v>1.8</c:v>
                </c:pt>
                <c:pt idx="119">
                  <c:v>1.9</c:v>
                </c:pt>
                <c:pt idx="120">
                  <c:v>2</c:v>
                </c:pt>
                <c:pt idx="121">
                  <c:v>2.1</c:v>
                </c:pt>
                <c:pt idx="122">
                  <c:v>2.2000000000000002</c:v>
                </c:pt>
                <c:pt idx="123">
                  <c:v>2.2999999999999998</c:v>
                </c:pt>
                <c:pt idx="124">
                  <c:v>2.4</c:v>
                </c:pt>
                <c:pt idx="125">
                  <c:v>2.5</c:v>
                </c:pt>
                <c:pt idx="126">
                  <c:v>2.6</c:v>
                </c:pt>
                <c:pt idx="127">
                  <c:v>2.7</c:v>
                </c:pt>
                <c:pt idx="128">
                  <c:v>2.8</c:v>
                </c:pt>
                <c:pt idx="129">
                  <c:v>2.9</c:v>
                </c:pt>
                <c:pt idx="130">
                  <c:v>3</c:v>
                </c:pt>
                <c:pt idx="131">
                  <c:v>3.1</c:v>
                </c:pt>
                <c:pt idx="132">
                  <c:v>3.2</c:v>
                </c:pt>
                <c:pt idx="133">
                  <c:v>3.3</c:v>
                </c:pt>
                <c:pt idx="134">
                  <c:v>3.4</c:v>
                </c:pt>
                <c:pt idx="135">
                  <c:v>3.5</c:v>
                </c:pt>
                <c:pt idx="136">
                  <c:v>3.6</c:v>
                </c:pt>
                <c:pt idx="137">
                  <c:v>3.7</c:v>
                </c:pt>
                <c:pt idx="138">
                  <c:v>3.8</c:v>
                </c:pt>
                <c:pt idx="139">
                  <c:v>3.9</c:v>
                </c:pt>
                <c:pt idx="140">
                  <c:v>4</c:v>
                </c:pt>
                <c:pt idx="141">
                  <c:v>4.0999999999999996</c:v>
                </c:pt>
                <c:pt idx="142">
                  <c:v>4.2</c:v>
                </c:pt>
                <c:pt idx="143">
                  <c:v>4.3</c:v>
                </c:pt>
                <c:pt idx="144">
                  <c:v>4.4000000000000004</c:v>
                </c:pt>
                <c:pt idx="145">
                  <c:v>4.5</c:v>
                </c:pt>
                <c:pt idx="146">
                  <c:v>4.5999999999999996</c:v>
                </c:pt>
                <c:pt idx="147">
                  <c:v>4.7</c:v>
                </c:pt>
                <c:pt idx="148">
                  <c:v>4.8</c:v>
                </c:pt>
                <c:pt idx="149">
                  <c:v>4.9000000000000004</c:v>
                </c:pt>
                <c:pt idx="150">
                  <c:v>5</c:v>
                </c:pt>
                <c:pt idx="151">
                  <c:v>5.0999999999999996</c:v>
                </c:pt>
                <c:pt idx="152">
                  <c:v>5.2</c:v>
                </c:pt>
                <c:pt idx="153">
                  <c:v>5.3</c:v>
                </c:pt>
                <c:pt idx="154">
                  <c:v>5.4</c:v>
                </c:pt>
                <c:pt idx="155">
                  <c:v>5.5</c:v>
                </c:pt>
                <c:pt idx="156">
                  <c:v>5.6</c:v>
                </c:pt>
                <c:pt idx="157">
                  <c:v>5.7</c:v>
                </c:pt>
                <c:pt idx="158">
                  <c:v>5.8</c:v>
                </c:pt>
                <c:pt idx="159">
                  <c:v>5.9</c:v>
                </c:pt>
                <c:pt idx="160">
                  <c:v>6</c:v>
                </c:pt>
                <c:pt idx="161">
                  <c:v>6.1</c:v>
                </c:pt>
                <c:pt idx="162">
                  <c:v>6.2</c:v>
                </c:pt>
                <c:pt idx="163">
                  <c:v>6.3</c:v>
                </c:pt>
                <c:pt idx="164">
                  <c:v>6.4</c:v>
                </c:pt>
                <c:pt idx="165">
                  <c:v>6.5</c:v>
                </c:pt>
                <c:pt idx="166">
                  <c:v>6.6</c:v>
                </c:pt>
                <c:pt idx="167">
                  <c:v>6.7</c:v>
                </c:pt>
                <c:pt idx="168">
                  <c:v>6.8</c:v>
                </c:pt>
                <c:pt idx="169">
                  <c:v>6.9</c:v>
                </c:pt>
                <c:pt idx="170">
                  <c:v>7</c:v>
                </c:pt>
                <c:pt idx="171">
                  <c:v>7.1</c:v>
                </c:pt>
                <c:pt idx="172">
                  <c:v>7.2</c:v>
                </c:pt>
                <c:pt idx="173">
                  <c:v>7.3</c:v>
                </c:pt>
                <c:pt idx="174">
                  <c:v>7.4</c:v>
                </c:pt>
                <c:pt idx="175">
                  <c:v>7.5</c:v>
                </c:pt>
                <c:pt idx="176">
                  <c:v>7.6</c:v>
                </c:pt>
                <c:pt idx="177">
                  <c:v>7.7</c:v>
                </c:pt>
                <c:pt idx="178">
                  <c:v>7.8</c:v>
                </c:pt>
                <c:pt idx="179">
                  <c:v>7.9</c:v>
                </c:pt>
                <c:pt idx="180">
                  <c:v>8</c:v>
                </c:pt>
                <c:pt idx="181">
                  <c:v>8.1</c:v>
                </c:pt>
                <c:pt idx="182">
                  <c:v>8.1999999999999993</c:v>
                </c:pt>
                <c:pt idx="183">
                  <c:v>8.3000000000000007</c:v>
                </c:pt>
                <c:pt idx="184">
                  <c:v>8.4</c:v>
                </c:pt>
                <c:pt idx="185">
                  <c:v>8.5</c:v>
                </c:pt>
                <c:pt idx="186">
                  <c:v>8.6</c:v>
                </c:pt>
                <c:pt idx="187">
                  <c:v>8.6999999999999993</c:v>
                </c:pt>
                <c:pt idx="188">
                  <c:v>8.8000000000000007</c:v>
                </c:pt>
                <c:pt idx="189">
                  <c:v>8.9</c:v>
                </c:pt>
                <c:pt idx="190">
                  <c:v>9</c:v>
                </c:pt>
                <c:pt idx="191">
                  <c:v>9.1</c:v>
                </c:pt>
                <c:pt idx="192">
                  <c:v>9.1999999999999993</c:v>
                </c:pt>
                <c:pt idx="193">
                  <c:v>9.3000000000000007</c:v>
                </c:pt>
                <c:pt idx="194">
                  <c:v>9.4</c:v>
                </c:pt>
                <c:pt idx="195">
                  <c:v>9.5</c:v>
                </c:pt>
                <c:pt idx="196">
                  <c:v>9.6</c:v>
                </c:pt>
                <c:pt idx="197">
                  <c:v>9.6999999999999993</c:v>
                </c:pt>
                <c:pt idx="198">
                  <c:v>9.8000000000000007</c:v>
                </c:pt>
                <c:pt idx="199">
                  <c:v>9.9</c:v>
                </c:pt>
              </c:numCache>
            </c:numRef>
          </c:xVal>
          <c:yVal>
            <c:numRef>
              <c:f>Лист2!$D$2:$D$201</c:f>
              <c:numCache>
                <c:formatCode>General</c:formatCode>
                <c:ptCount val="200"/>
                <c:pt idx="0">
                  <c:v>4.5395807735951673E-5</c:v>
                </c:pt>
                <c:pt idx="1">
                  <c:v>5.0169647437655151E-5</c:v>
                </c:pt>
                <c:pt idx="2">
                  <c:v>5.5445450183900969E-5</c:v>
                </c:pt>
                <c:pt idx="3">
                  <c:v>6.1275984410115E-5</c:v>
                </c:pt>
                <c:pt idx="4">
                  <c:v>6.7719563059328512E-5</c:v>
                </c:pt>
                <c:pt idx="5">
                  <c:v>7.4840625552838663E-5</c:v>
                </c:pt>
                <c:pt idx="6">
                  <c:v>8.2710380712710095E-5</c:v>
                </c:pt>
                <c:pt idx="7">
                  <c:v>9.1407516990169276E-5</c:v>
                </c:pt>
                <c:pt idx="8">
                  <c:v>1.0101898700975125E-4</c:v>
                </c:pt>
                <c:pt idx="9">
                  <c:v>1.1164087416108902E-4</c:v>
                </c:pt>
                <c:pt idx="10">
                  <c:v>1.2337934976484891E-4</c:v>
                </c:pt>
                <c:pt idx="11">
                  <c:v>1.3635173021338926E-4</c:v>
                </c:pt>
                <c:pt idx="12">
                  <c:v>1.506876444477309E-4</c:v>
                </c:pt>
                <c:pt idx="13">
                  <c:v>1.6653032318839368E-4</c:v>
                </c:pt>
                <c:pt idx="14">
                  <c:v>1.8403802249722715E-4</c:v>
                </c:pt>
                <c:pt idx="15">
                  <c:v>2.0338559551980585E-4</c:v>
                </c:pt>
                <c:pt idx="16">
                  <c:v>2.2476622765311716E-4</c:v>
                </c:pt>
                <c:pt idx="17">
                  <c:v>2.4839335191164248E-4</c:v>
                </c:pt>
                <c:pt idx="18">
                  <c:v>2.7450276293752488E-4</c:v>
                </c:pt>
                <c:pt idx="19">
                  <c:v>3.0335494992888581E-4</c:v>
                </c:pt>
                <c:pt idx="20">
                  <c:v>3.3523767075647424E-4</c:v>
                </c:pt>
                <c:pt idx="21">
                  <c:v>3.7046879171492652E-4</c:v>
                </c:pt>
                <c:pt idx="22">
                  <c:v>4.0939941972341571E-4</c:v>
                </c:pt>
                <c:pt idx="23">
                  <c:v>4.5241735636356381E-4</c:v>
                </c:pt>
                <c:pt idx="24">
                  <c:v>4.9995090593204063E-4</c:v>
                </c:pt>
                <c:pt idx="25">
                  <c:v>5.5247307270216042E-4</c:v>
                </c:pt>
                <c:pt idx="26">
                  <c:v>6.1050618584261801E-4</c:v>
                </c:pt>
                <c:pt idx="27">
                  <c:v>6.7462699393963936E-4</c:v>
                </c:pt>
                <c:pt idx="28">
                  <c:v>7.454722748157813E-4</c:v>
                </c:pt>
                <c:pt idx="29">
                  <c:v>8.2374501033475234E-4</c:v>
                </c:pt>
                <c:pt idx="30">
                  <c:v>9.1022118012182654E-4</c:v>
                </c:pt>
                <c:pt idx="31">
                  <c:v>1.005757232601461E-3</c:v>
                </c:pt>
                <c:pt idx="32">
                  <c:v>1.111298296435909E-3</c:v>
                </c:pt>
                <c:pt idx="33">
                  <c:v>1.2278872003074212E-3</c:v>
                </c:pt>
                <c:pt idx="34">
                  <c:v>1.3566743739732458E-3</c:v>
                </c:pt>
                <c:pt idx="35">
                  <c:v>1.4989287085690496E-3</c:v>
                </c:pt>
                <c:pt idx="36">
                  <c:v>1.6560494591508336E-3</c:v>
                </c:pt>
                <c:pt idx="37">
                  <c:v>1.8295792773258986E-3</c:v>
                </c:pt>
                <c:pt idx="38">
                  <c:v>2.0212184663715806E-3</c:v>
                </c:pt>
                <c:pt idx="39">
                  <c:v>2.2328405552721549E-3</c:v>
                </c:pt>
                <c:pt idx="40">
                  <c:v>2.466509291360048E-3</c:v>
                </c:pt>
                <c:pt idx="41">
                  <c:v>2.7244971534004271E-3</c:v>
                </c:pt>
                <c:pt idx="42">
                  <c:v>3.0093054875991575E-3</c:v>
                </c:pt>
                <c:pt idx="43">
                  <c:v>3.3236863676357671E-3</c:v>
                </c:pt>
                <c:pt idx="44">
                  <c:v>3.6706662757993928E-3</c:v>
                </c:pt>
                <c:pt idx="45">
                  <c:v>4.0535716948697674E-3</c:v>
                </c:pt>
                <c:pt idx="46">
                  <c:v>4.4760566886033783E-3</c:v>
                </c:pt>
                <c:pt idx="47">
                  <c:v>4.9421325314259528E-3</c:v>
                </c:pt>
                <c:pt idx="48">
                  <c:v>5.4561994238362926E-3</c:v>
                </c:pt>
                <c:pt idx="49">
                  <c:v>6.0230802974667102E-3</c:v>
                </c:pt>
                <c:pt idx="50">
                  <c:v>6.6480566707901546E-3</c:v>
                </c:pt>
                <c:pt idx="51">
                  <c:v>7.336906460837741E-3</c:v>
                </c:pt>
                <c:pt idx="52">
                  <c:v>8.095943585329498E-3</c:v>
                </c:pt>
                <c:pt idx="53">
                  <c:v>8.9320591002423934E-3</c:v>
                </c:pt>
                <c:pt idx="54">
                  <c:v>9.8527635065062038E-3</c:v>
                </c:pt>
                <c:pt idx="55">
                  <c:v>1.0866229722225234E-2</c:v>
                </c:pt>
                <c:pt idx="56">
                  <c:v>1.1981336049106471E-2</c:v>
                </c:pt>
                <c:pt idx="57">
                  <c:v>1.320770825874013E-2</c:v>
                </c:pt>
                <c:pt idx="58">
                  <c:v>1.4555759680799219E-2</c:v>
                </c:pt>
                <c:pt idx="59">
                  <c:v>1.6036727885685113E-2</c:v>
                </c:pt>
                <c:pt idx="60">
                  <c:v>1.7662706213291118E-2</c:v>
                </c:pt>
                <c:pt idx="61">
                  <c:v>1.9446668002455841E-2</c:v>
                </c:pt>
                <c:pt idx="62">
                  <c:v>2.140248091835013E-2</c:v>
                </c:pt>
                <c:pt idx="63">
                  <c:v>2.3544908255180529E-2</c:v>
                </c:pt>
                <c:pt idx="64">
                  <c:v>2.5889593509538011E-2</c:v>
                </c:pt>
                <c:pt idx="65">
                  <c:v>2.845302387973556E-2</c:v>
                </c:pt>
                <c:pt idx="66">
                  <c:v>3.1252467658361649E-2</c:v>
                </c:pt>
                <c:pt idx="67">
                  <c:v>3.4305879766366475E-2</c:v>
                </c:pt>
                <c:pt idx="68">
                  <c:v>3.7631768954571369E-2</c:v>
                </c:pt>
                <c:pt idx="69">
                  <c:v>4.1249019512530322E-2</c:v>
                </c:pt>
                <c:pt idx="70">
                  <c:v>4.5176659730912137E-2</c:v>
                </c:pt>
                <c:pt idx="71">
                  <c:v>4.9433568936643239E-2</c:v>
                </c:pt>
                <c:pt idx="72">
                  <c:v>5.4038114756384308E-2</c:v>
                </c:pt>
                <c:pt idx="73">
                  <c:v>5.9007712483915231E-2</c:v>
                </c:pt>
                <c:pt idx="74">
                  <c:v>6.4358299175773501E-2</c:v>
                </c:pt>
                <c:pt idx="75">
                  <c:v>7.010371654510815E-2</c:v>
                </c:pt>
                <c:pt idx="76">
                  <c:v>7.6254999051852249E-2</c:v>
                </c:pt>
                <c:pt idx="77">
                  <c:v>8.2819566990741167E-2</c:v>
                </c:pt>
                <c:pt idx="78">
                  <c:v>8.980032904006871E-2</c:v>
                </c:pt>
                <c:pt idx="79">
                  <c:v>9.7194704800625392E-2</c:v>
                </c:pt>
                <c:pt idx="80">
                  <c:v>0.10499358540350651</c:v>
                </c:pt>
                <c:pt idx="81">
                  <c:v>0.11318025926193098</c:v>
                </c:pt>
                <c:pt idx="82">
                  <c:v>0.12172934028708536</c:v>
                </c:pt>
                <c:pt idx="83">
                  <c:v>0.13060574696620805</c:v>
                </c:pt>
                <c:pt idx="84">
                  <c:v>0.13976379193306099</c:v>
                </c:pt>
                <c:pt idx="85">
                  <c:v>0.14914645207033286</c:v>
                </c:pt>
                <c:pt idx="86">
                  <c:v>0.15868489749561462</c:v>
                </c:pt>
                <c:pt idx="87">
                  <c:v>0.16829836246906024</c:v>
                </c:pt>
                <c:pt idx="88">
                  <c:v>0.17789444064680571</c:v>
                </c:pt>
                <c:pt idx="89">
                  <c:v>0.18736987954752057</c:v>
                </c:pt>
                <c:pt idx="90">
                  <c:v>0.19661193324148185</c:v>
                </c:pt>
                <c:pt idx="91">
                  <c:v>0.20550030734226343</c:v>
                </c:pt>
                <c:pt idx="92">
                  <c:v>0.21390969652029443</c:v>
                </c:pt>
                <c:pt idx="93">
                  <c:v>0.22171287329310907</c:v>
                </c:pt>
                <c:pt idx="94">
                  <c:v>0.2287842404566573</c:v>
                </c:pt>
                <c:pt idx="95">
                  <c:v>0.23500371220159449</c:v>
                </c:pt>
                <c:pt idx="96">
                  <c:v>0.24026074574152914</c:v>
                </c:pt>
                <c:pt idx="97">
                  <c:v>0.24445831169074586</c:v>
                </c:pt>
                <c:pt idx="98">
                  <c:v>0.24751657271185995</c:v>
                </c:pt>
                <c:pt idx="99">
                  <c:v>0.24937604019289197</c:v>
                </c:pt>
                <c:pt idx="100">
                  <c:v>0.25</c:v>
                </c:pt>
                <c:pt idx="101">
                  <c:v>0.24937604019289197</c:v>
                </c:pt>
                <c:pt idx="102">
                  <c:v>0.24751657271185995</c:v>
                </c:pt>
                <c:pt idx="103">
                  <c:v>0.24445831169074586</c:v>
                </c:pt>
                <c:pt idx="104">
                  <c:v>0.24026074574152914</c:v>
                </c:pt>
                <c:pt idx="105">
                  <c:v>0.23500371220159449</c:v>
                </c:pt>
                <c:pt idx="106">
                  <c:v>0.22878424045665732</c:v>
                </c:pt>
                <c:pt idx="107">
                  <c:v>0.22171287329310904</c:v>
                </c:pt>
                <c:pt idx="108">
                  <c:v>0.2139096965202944</c:v>
                </c:pt>
                <c:pt idx="109">
                  <c:v>0.20550030734226349</c:v>
                </c:pt>
                <c:pt idx="110">
                  <c:v>0.19661193324148185</c:v>
                </c:pt>
                <c:pt idx="111">
                  <c:v>0.18736987954752055</c:v>
                </c:pt>
                <c:pt idx="112">
                  <c:v>0.17789444064680576</c:v>
                </c:pt>
                <c:pt idx="113">
                  <c:v>0.16829836246906024</c:v>
                </c:pt>
                <c:pt idx="114">
                  <c:v>0.15868489749561468</c:v>
                </c:pt>
                <c:pt idx="115">
                  <c:v>0.14914645207033286</c:v>
                </c:pt>
                <c:pt idx="116">
                  <c:v>0.13976379193306102</c:v>
                </c:pt>
                <c:pt idx="117">
                  <c:v>0.13060574696620808</c:v>
                </c:pt>
                <c:pt idx="118">
                  <c:v>0.12172934028708533</c:v>
                </c:pt>
                <c:pt idx="119">
                  <c:v>0.11318025926193101</c:v>
                </c:pt>
                <c:pt idx="120">
                  <c:v>0.10499358540350662</c:v>
                </c:pt>
                <c:pt idx="121">
                  <c:v>9.7194704800625392E-2</c:v>
                </c:pt>
                <c:pt idx="122">
                  <c:v>8.9800329040068766E-2</c:v>
                </c:pt>
                <c:pt idx="123">
                  <c:v>8.2819566990741181E-2</c:v>
                </c:pt>
                <c:pt idx="124">
                  <c:v>7.6254999051852221E-2</c:v>
                </c:pt>
                <c:pt idx="125">
                  <c:v>7.0103716545108066E-2</c:v>
                </c:pt>
                <c:pt idx="126">
                  <c:v>6.4358299175773417E-2</c:v>
                </c:pt>
                <c:pt idx="127">
                  <c:v>5.9007712483915238E-2</c:v>
                </c:pt>
                <c:pt idx="128">
                  <c:v>5.4038114756384294E-2</c:v>
                </c:pt>
                <c:pt idx="129">
                  <c:v>4.9433568936643184E-2</c:v>
                </c:pt>
                <c:pt idx="130">
                  <c:v>4.5176659730911999E-2</c:v>
                </c:pt>
                <c:pt idx="131">
                  <c:v>4.1249019512530342E-2</c:v>
                </c:pt>
                <c:pt idx="132">
                  <c:v>3.7631768954571349E-2</c:v>
                </c:pt>
                <c:pt idx="133">
                  <c:v>3.4305879766366433E-2</c:v>
                </c:pt>
                <c:pt idx="134">
                  <c:v>3.1252467658361704E-2</c:v>
                </c:pt>
                <c:pt idx="135">
                  <c:v>2.8453023879735598E-2</c:v>
                </c:pt>
                <c:pt idx="136">
                  <c:v>2.5889593509538109E-2</c:v>
                </c:pt>
                <c:pt idx="137">
                  <c:v>2.3544908255180536E-2</c:v>
                </c:pt>
                <c:pt idx="138">
                  <c:v>2.1402480918350217E-2</c:v>
                </c:pt>
                <c:pt idx="139">
                  <c:v>1.94466680024558E-2</c:v>
                </c:pt>
                <c:pt idx="140">
                  <c:v>1.7662706213291107E-2</c:v>
                </c:pt>
                <c:pt idx="141">
                  <c:v>1.6036727885685075E-2</c:v>
                </c:pt>
                <c:pt idx="142">
                  <c:v>1.4555759680799234E-2</c:v>
                </c:pt>
                <c:pt idx="143">
                  <c:v>1.3207708258740227E-2</c:v>
                </c:pt>
                <c:pt idx="144">
                  <c:v>1.1981336049106527E-2</c:v>
                </c:pt>
                <c:pt idx="145">
                  <c:v>1.0866229722225243E-2</c:v>
                </c:pt>
                <c:pt idx="146">
                  <c:v>9.8527635065061344E-3</c:v>
                </c:pt>
                <c:pt idx="147">
                  <c:v>8.9320591002425148E-3</c:v>
                </c:pt>
                <c:pt idx="148">
                  <c:v>8.0959435853294823E-3</c:v>
                </c:pt>
                <c:pt idx="149">
                  <c:v>7.3369064608376534E-3</c:v>
                </c:pt>
                <c:pt idx="150">
                  <c:v>6.6480566707900332E-3</c:v>
                </c:pt>
                <c:pt idx="151">
                  <c:v>6.0230802974668421E-3</c:v>
                </c:pt>
                <c:pt idx="152">
                  <c:v>5.4561994238364027E-3</c:v>
                </c:pt>
                <c:pt idx="153">
                  <c:v>4.9421325314260196E-3</c:v>
                </c:pt>
                <c:pt idx="154">
                  <c:v>4.4760566886033444E-3</c:v>
                </c:pt>
                <c:pt idx="155">
                  <c:v>4.0535716948696789E-3</c:v>
                </c:pt>
                <c:pt idx="156">
                  <c:v>3.6706662757992974E-3</c:v>
                </c:pt>
                <c:pt idx="157">
                  <c:v>3.323686367635735E-3</c:v>
                </c:pt>
                <c:pt idx="158">
                  <c:v>3.0093054875990738E-3</c:v>
                </c:pt>
                <c:pt idx="159">
                  <c:v>2.7244971534003339E-3</c:v>
                </c:pt>
                <c:pt idx="160">
                  <c:v>2.4665092913599309E-3</c:v>
                </c:pt>
                <c:pt idx="161">
                  <c:v>2.2328405552722187E-3</c:v>
                </c:pt>
                <c:pt idx="162">
                  <c:v>2.0212184663715993E-3</c:v>
                </c:pt>
                <c:pt idx="163">
                  <c:v>1.8295792773259055E-3</c:v>
                </c:pt>
                <c:pt idx="164">
                  <c:v>1.6560494591508776E-3</c:v>
                </c:pt>
                <c:pt idx="165">
                  <c:v>1.4989287085690683E-3</c:v>
                </c:pt>
                <c:pt idx="166">
                  <c:v>1.3566743739731914E-3</c:v>
                </c:pt>
                <c:pt idx="167">
                  <c:v>1.2278872003073568E-3</c:v>
                </c:pt>
                <c:pt idx="168">
                  <c:v>1.1112982964357994E-3</c:v>
                </c:pt>
                <c:pt idx="169">
                  <c:v>1.0057572326014248E-3</c:v>
                </c:pt>
                <c:pt idx="170">
                  <c:v>9.1022118012178404E-4</c:v>
                </c:pt>
                <c:pt idx="171">
                  <c:v>8.2374501033477435E-4</c:v>
                </c:pt>
                <c:pt idx="172">
                  <c:v>7.4547227481576038E-4</c:v>
                </c:pt>
                <c:pt idx="173">
                  <c:v>6.7462699393957138E-4</c:v>
                </c:pt>
                <c:pt idx="174">
                  <c:v>6.1050618584259676E-4</c:v>
                </c:pt>
                <c:pt idx="175">
                  <c:v>5.5247307270216183E-4</c:v>
                </c:pt>
                <c:pt idx="176">
                  <c:v>4.9995090593196625E-4</c:v>
                </c:pt>
                <c:pt idx="177">
                  <c:v>4.5241735636352413E-4</c:v>
                </c:pt>
                <c:pt idx="178">
                  <c:v>4.093994197234452E-4</c:v>
                </c:pt>
                <c:pt idx="179">
                  <c:v>3.7046879171498046E-4</c:v>
                </c:pt>
                <c:pt idx="180">
                  <c:v>3.3523767075636815E-4</c:v>
                </c:pt>
                <c:pt idx="181">
                  <c:v>3.033549499287917E-4</c:v>
                </c:pt>
                <c:pt idx="182">
                  <c:v>2.7450276293762679E-4</c:v>
                </c:pt>
                <c:pt idx="183">
                  <c:v>2.4839335191176857E-4</c:v>
                </c:pt>
                <c:pt idx="184">
                  <c:v>2.2476622765315996E-4</c:v>
                </c:pt>
                <c:pt idx="185">
                  <c:v>2.0338559551979826E-4</c:v>
                </c:pt>
                <c:pt idx="186">
                  <c:v>1.8403802249719302E-4</c:v>
                </c:pt>
                <c:pt idx="187">
                  <c:v>1.6653032318833562E-4</c:v>
                </c:pt>
                <c:pt idx="188">
                  <c:v>1.5068764444766487E-4</c:v>
                </c:pt>
                <c:pt idx="189">
                  <c:v>1.3635173021347462E-4</c:v>
                </c:pt>
                <c:pt idx="190">
                  <c:v>1.2337934976493025E-4</c:v>
                </c:pt>
                <c:pt idx="191">
                  <c:v>1.116408741610957E-4</c:v>
                </c:pt>
                <c:pt idx="192">
                  <c:v>1.010189870097318E-4</c:v>
                </c:pt>
                <c:pt idx="193">
                  <c:v>9.1407516990204242E-5</c:v>
                </c:pt>
                <c:pt idx="194">
                  <c:v>8.2710380712624172E-5</c:v>
                </c:pt>
                <c:pt idx="195">
                  <c:v>7.4840625552755166E-5</c:v>
                </c:pt>
                <c:pt idx="196">
                  <c:v>6.7719563059199533E-5</c:v>
                </c:pt>
                <c:pt idx="197">
                  <c:v>6.12759844101834E-5</c:v>
                </c:pt>
                <c:pt idx="198">
                  <c:v>5.5445450183940299E-5</c:v>
                </c:pt>
                <c:pt idx="199">
                  <c:v>5.0169647437728057E-5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6C4-9C4A-9A72-66EE9F0A0C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1506223"/>
        <c:axId val="737746863"/>
      </c:scatterChart>
      <c:valAx>
        <c:axId val="771506223"/>
        <c:scaling>
          <c:orientation val="minMax"/>
          <c:max val="10"/>
          <c:min val="-10"/>
        </c:scaling>
        <c:delete val="0"/>
        <c:axPos val="b"/>
        <c:majorGridlines>
          <c:spPr>
            <a:ln w="9525" cap="flat" cmpd="sng" algn="ctr">
              <a:solidFill>
                <a:srgbClr val="134790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/>
                  <a:t>z</a:t>
                </a:r>
                <a:endParaRPr lang="ru-RU" sz="2800"/>
              </a:p>
            </c:rich>
          </c:tx>
          <c:layout>
            <c:manualLayout>
              <c:xMode val="edge"/>
              <c:yMode val="edge"/>
              <c:x val="0.9281301586643258"/>
              <c:y val="0.715212280714427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37746863"/>
        <c:crosses val="autoZero"/>
        <c:crossBetween val="midCat"/>
      </c:valAx>
      <c:valAx>
        <c:axId val="737746863"/>
        <c:scaling>
          <c:orientation val="minMax"/>
          <c:max val="1.1000000000000001"/>
          <c:min val="0"/>
        </c:scaling>
        <c:delete val="0"/>
        <c:axPos val="l"/>
        <c:majorGridlines>
          <c:spPr>
            <a:ln w="9525" cap="flat" cmpd="sng" algn="ctr">
              <a:solidFill>
                <a:srgbClr val="134790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71506223"/>
        <c:crosses val="autoZero"/>
        <c:crossBetween val="midCat"/>
        <c:majorUnit val="0.2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2369087551985251E-2"/>
          <c:y val="0.23047689219460948"/>
          <c:w val="0.29434655112687197"/>
          <c:h val="0.38960536021144199"/>
        </c:manualLayout>
      </c:layout>
      <c:overlay val="0"/>
      <c:spPr>
        <a:solidFill>
          <a:schemeClr val="bg1">
            <a:lumMod val="95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C2606-89DC-2740-AE2F-798DA55C2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7093E7-8E92-1C43-A76F-40641B558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664CC0-3E4C-7F46-B2FC-CE09CA6C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5C99D8-3476-C54D-8B5F-46E14DF3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6FC8B2-8BA3-A44A-98D5-52968F51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74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AF9D6-2F11-8947-A071-B94D488A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B0DD46-DDF0-3C4F-8B54-D2B6F774A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0FFD19-1137-5F4E-A38A-7D93D58A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FE39DE-6CAC-7743-AD82-382ED856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EB92AB-F8F5-1E44-BE3D-1BE08A0E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31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E783C7-2E8E-624B-9670-FDE3CEFD7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C23B01-3031-8D40-B22C-8314BC0C2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7D5B31-E0E3-E547-9446-1AE1B155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9F55DD-A537-A24E-8095-A4855158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A167F3-093C-E042-A290-FA9EA4D83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88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53586-8A41-3247-9BD5-730D9645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5CBBF1-DD7C-894D-AC1E-F6E930709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09EEB9-E7E1-7D4F-A709-DFB8C96FF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5A2B7C-1F59-A148-81F5-17E5DE70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91FC89-BE3C-C444-B3B9-0BC9E319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2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C1A3A-D98E-5247-9F7D-5E5E6C4A4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8C61C3-37E8-DD4C-BF2E-0E02339E6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5E225D-7CB1-734E-A42A-82CF71D7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28672E-CECF-324F-B72A-D205A4D2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7F4F7B-0937-454D-A004-3BE323C2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25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EAAEC9-333F-EC48-BBB7-F044DDA2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5B3DF2-448E-504B-AD28-5C606B800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06233C-ACB6-DE49-9063-85F57701A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5A613D-41A0-DE45-B17C-8704E660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99DA23-5479-664E-B3E8-E8486E424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F2A06C-B40F-4B46-9F02-12E04E70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17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B7DF1-1A26-954C-AD46-B528A4563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E87CC9-A581-8349-AAA6-EDBFA6F79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969DEE-7F0D-0145-B3E4-4B8A33575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08112F5-9476-9D4E-BDC8-7AC0405C3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CD7B7B-2B9B-7E42-B1CB-59C0A50E6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64A6478-159D-FC4E-AF04-00AF954F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830DFA0-CE6E-EF49-8DA0-E30B59F24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8B45E1-D53F-D646-A4CD-2F97A534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8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BA8AC-65A9-A641-984D-209A0591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EE2692E-C087-704C-B715-3F0F6A6D2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B129670-F7E4-D144-AF60-F7CC82159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7C9FAAC-5663-874B-A8D8-787F73FB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67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9F21BD0-48CC-7B43-BBD3-A6619119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C3FE437-EBC2-8940-B2A8-96DB5B703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DE37DD-4902-B844-BF9E-B90029B3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40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0937C-5B15-9E4D-9274-FD26E9BCB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788146-8141-024E-B9AB-AF5948A49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E125AB-A822-5549-9A14-5CC820D6D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23D183-9BC8-5249-8929-31ECA3679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0CF78B-D20C-274B-A62A-2EA40263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2213F2-0559-B248-B20E-F647A0ED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72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1B1318-E9CC-D744-93B2-CD0EF3239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5AA51A5-AF83-F840-8EB6-335D2C67E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254C14-DB2C-7E41-8824-F02E5C5A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EEA165-113A-074C-9DE5-0B43A349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FD1249-BBC5-534A-BC98-316A1FFA1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37FEEB-FDEB-ED4B-B46B-D724258B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16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53D253-3F16-A84F-869A-7445F3A78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0ECC81-B653-6B40-80E8-A5A966187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22611C-A5DD-6547-8A57-516B1937C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36602-96A9-9F4C-B4AF-5456494827A9}" type="datetimeFigureOut">
              <a:rPr lang="ru-RU" smtClean="0"/>
              <a:t>14.11.2024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916464-ADCD-D444-A0AF-79FF5BDA8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67F013-6C3A-DF4E-961C-05394A3CA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8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5534" cy="6904338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497711" y="1868984"/>
            <a:ext cx="9884779" cy="27830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5400" b="1" dirty="0" err="1" smtClean="0">
                <a:solidFill>
                  <a:schemeClr val="bg1"/>
                </a:solidFill>
              </a:rPr>
              <a:t>ResNet</a:t>
            </a:r>
            <a:endParaRPr lang="en-US" sz="5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13575" y="3878326"/>
            <a:ext cx="1068705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архитектуры </a:t>
            </a:r>
            <a:r>
              <a:rPr lang="ru-RU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сверточных</a:t>
            </a:r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нейронных сетей. </a:t>
            </a:r>
          </a:p>
          <a:p>
            <a:pPr algn="ctr"/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Курс: Компьютерное зрение. Тема 2.4.</a:t>
            </a:r>
            <a:endParaRPr lang="en-US" sz="2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Ронкин Михаил Владимирович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.т.н. доцент ИРИТ-РТФ, УРФУ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1E70A63-9727-C149-9B7C-2C790A4706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313575" y="223521"/>
            <a:ext cx="2446733" cy="12985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0707EF-500A-7D41-9AB2-00FF8CA96997}"/>
              </a:ext>
            </a:extLst>
          </p:cNvPr>
          <p:cNvSpPr txBox="1"/>
          <p:nvPr/>
        </p:nvSpPr>
        <p:spPr>
          <a:xfrm>
            <a:off x="102870" y="6020668"/>
            <a:ext cx="1008679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5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Проект реализуется победителем Конкурса на предоставление грантов преподавателям магистратуры 2020/2021 благотворительной программы «Стипендиальная программа Владимира Потанина» Благотворительного фонда Владимира Потанина</a:t>
            </a:r>
            <a:endParaRPr lang="ru-RU" sz="1500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B068071-FFE8-104D-81EE-08E5E9F34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308" y="104815"/>
            <a:ext cx="3762792" cy="153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6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8296" y="202756"/>
            <a:ext cx="11514901" cy="1188722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Методы нормализации весовых параметров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Объект 10">
                <a:extLst>
                  <a:ext uri="{FF2B5EF4-FFF2-40B4-BE49-F238E27FC236}">
                    <a16:creationId xmlns:a16="http://schemas.microsoft.com/office/drawing/2014/main" id="{DA04E76E-6E7D-1E4F-A7C5-03A44FE41C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803" y="1391478"/>
                <a:ext cx="10515600" cy="4351338"/>
              </a:xfrm>
            </p:spPr>
            <p:txBody>
              <a:bodyPr/>
              <a:lstStyle/>
              <a:p>
                <a:pPr marL="285750" lvl="0" indent="-285750" eaLnBrk="0" fontAlgn="base" hangingPunct="0">
                  <a:spcBef>
                    <a:spcPts val="300"/>
                  </a:spcBef>
                  <a:spcAft>
                    <a:spcPct val="0"/>
                  </a:spcAft>
                </a:pPr>
                <a:r>
                  <a:rPr lang="ru-RU" altLang="ru-RU" sz="2200" b="1" dirty="0">
                    <a:solidFill>
                      <a:schemeClr val="bg1"/>
                    </a:solidFill>
                  </a:rPr>
                  <a:t>Иногда лучше нормализовать весовые параметры, чем данные.</a:t>
                </a:r>
              </a:p>
              <a:p>
                <a:pPr lvl="0" eaLnBrk="0" fontAlgn="base" hangingPunct="0">
                  <a:spcBef>
                    <a:spcPts val="300"/>
                  </a:spcBef>
                  <a:spcAft>
                    <a:spcPct val="0"/>
                  </a:spcAft>
                  <a:buFontTx/>
                  <a:buChar char="•"/>
                </a:pPr>
                <a:endParaRPr lang="ru-RU" altLang="ru-RU" sz="2200" b="1" dirty="0">
                  <a:solidFill>
                    <a:schemeClr val="bg1"/>
                  </a:solidFill>
                </a:endParaRPr>
              </a:p>
              <a:p>
                <a:pPr marL="285750" lvl="0" indent="-285750" eaLnBrk="0" fontAlgn="base" hangingPunct="0">
                  <a:spcBef>
                    <a:spcPts val="300"/>
                  </a:spcBef>
                  <a:spcAft>
                    <a:spcPct val="0"/>
                  </a:spcAft>
                </a:pPr>
                <a:r>
                  <a:rPr lang="ru-RU" altLang="ru-RU" sz="2200" dirty="0">
                    <a:solidFill>
                      <a:schemeClr val="bg1"/>
                    </a:solidFill>
                  </a:rPr>
                  <a:t> Могут быть такие вариант как для данных:</a:t>
                </a:r>
              </a:p>
              <a:p>
                <a:pPr marL="742950" lvl="1" indent="-285750" eaLnBrk="0" fontAlgn="base" hangingPunct="0">
                  <a:spcBef>
                    <a:spcPts val="300"/>
                  </a:spcBef>
                  <a:spcAft>
                    <a:spcPct val="0"/>
                  </a:spcAft>
                </a:pPr>
                <a:r>
                  <a:rPr lang="ru-RU" altLang="ru-RU" sz="2200" dirty="0">
                    <a:solidFill>
                      <a:schemeClr val="bg1"/>
                    </a:solidFill>
                  </a:rPr>
                  <a:t> </a:t>
                </a:r>
                <a:r>
                  <a:rPr lang="ru-RU" altLang="ru-RU" sz="2200" dirty="0" err="1">
                    <a:solidFill>
                      <a:schemeClr val="bg1"/>
                    </a:solidFill>
                  </a:rPr>
                  <a:t>батч</a:t>
                </a:r>
                <a:r>
                  <a:rPr lang="ru-RU" altLang="ru-RU" sz="2200" dirty="0">
                    <a:solidFill>
                      <a:schemeClr val="bg1"/>
                    </a:solidFill>
                  </a:rPr>
                  <a:t> норм, слой, группа и экземпляр, но по весовым параметрам.</a:t>
                </a:r>
              </a:p>
              <a:p>
                <a:pPr lvl="0" eaLnBrk="0" fontAlgn="base" hangingPunct="0">
                  <a:spcBef>
                    <a:spcPts val="300"/>
                  </a:spcBef>
                  <a:spcAft>
                    <a:spcPct val="0"/>
                  </a:spcAft>
                  <a:buFontTx/>
                  <a:buChar char="•"/>
                </a:pPr>
                <a:endParaRPr lang="ru-RU" altLang="ru-RU" sz="2200" dirty="0">
                  <a:solidFill>
                    <a:schemeClr val="bg1"/>
                  </a:solidFill>
                </a:endParaRPr>
              </a:p>
              <a:p>
                <a:pPr marL="342900" lvl="0" indent="-342900" eaLnBrk="0" fontAlgn="base" hangingPunct="0">
                  <a:spcBef>
                    <a:spcPts val="300"/>
                  </a:spcBef>
                  <a:spcAft>
                    <a:spcPct val="0"/>
                  </a:spcAft>
                </a:pPr>
                <a:r>
                  <a:rPr lang="ru-RU" altLang="ru-RU" sz="2200" b="1" dirty="0">
                    <a:solidFill>
                      <a:schemeClr val="bg1"/>
                    </a:solidFill>
                  </a:rPr>
                  <a:t>Стандартизация весов:</a:t>
                </a:r>
              </a:p>
              <a:p>
                <a:pPr lvl="0" eaLnBrk="0" fontAlgn="base" hangingPunct="0">
                  <a:spcBef>
                    <a:spcPts val="300"/>
                  </a:spcBef>
                  <a:spcAft>
                    <a:spcPct val="0"/>
                  </a:spcAft>
                </a:pPr>
                <a:r>
                  <a:rPr lang="ru-RU" altLang="ru-RU" sz="2200" dirty="0">
                    <a:solidFill>
                      <a:schemeClr val="bg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>
                      <m:fPr>
                        <m:ctrlP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ru-RU" sz="2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ru-RU" altLang="ru-RU" sz="2200" dirty="0">
                            <a:solidFill>
                              <a:schemeClr val="bg1"/>
                            </a:solidFill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ru-RU" sz="2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m:rPr>
                            <m:sty m:val="p"/>
                          </m:rPr>
                          <a:rPr lang="en-US" altLang="ru-RU" sz="22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ru-RU" sz="22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ru-RU" altLang="ru-RU" sz="2200" dirty="0">
                            <a:solidFill>
                              <a:schemeClr val="bg1"/>
                            </a:solidFill>
                          </a:rPr>
                          <m:t> </m:t>
                        </m:r>
                      </m:den>
                    </m:f>
                    <m:r>
                      <a:rPr lang="en-US" alt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ru-RU" sz="2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ru-RU" sz="2200" b="1" dirty="0">
                  <a:solidFill>
                    <a:schemeClr val="bg1"/>
                  </a:solidFill>
                </a:endParaRPr>
              </a:p>
              <a:p>
                <a:pPr marL="285750" lvl="0" indent="-285750" eaLnBrk="0" fontAlgn="base" hangingPunct="0">
                  <a:spcBef>
                    <a:spcPts val="300"/>
                  </a:spcBef>
                  <a:spcAft>
                    <a:spcPct val="0"/>
                  </a:spcAft>
                </a:pPr>
                <a:r>
                  <a:rPr lang="ru-RU" altLang="ru-RU" sz="2200" b="1" dirty="0">
                    <a:solidFill>
                      <a:schemeClr val="bg1"/>
                    </a:solidFill>
                  </a:rPr>
                  <a:t>Спектральная нормализация – </a:t>
                </a:r>
                <a:r>
                  <a:rPr lang="en-US" altLang="ru-RU" sz="2200" b="1" dirty="0" err="1">
                    <a:solidFill>
                      <a:schemeClr val="bg1"/>
                    </a:solidFill>
                  </a:rPr>
                  <a:t>denoisng</a:t>
                </a:r>
                <a:r>
                  <a:rPr lang="ru-RU" altLang="ru-RU" sz="2200" b="1" dirty="0">
                    <a:solidFill>
                      <a:schemeClr val="bg1"/>
                    </a:solidFill>
                  </a:rPr>
                  <a:t>,</a:t>
                </a:r>
              </a:p>
              <a:p>
                <a:pPr marL="742950" lvl="1" indent="-285750" eaLnBrk="0" fontAlgn="base" hangingPunct="0">
                  <a:spcBef>
                    <a:spcPts val="300"/>
                  </a:spcBef>
                  <a:spcAft>
                    <a:spcPct val="0"/>
                  </a:spcAft>
                </a:pPr>
                <a:r>
                  <a:rPr lang="ru-RU" altLang="ru-RU" sz="2200" b="1" dirty="0">
                    <a:solidFill>
                      <a:schemeClr val="bg1"/>
                    </a:solidFill>
                  </a:rPr>
                  <a:t>Разложение весовых параметров по </a:t>
                </a:r>
                <a:r>
                  <a:rPr lang="en-US" altLang="ru-RU" sz="2200" b="1" dirty="0">
                    <a:solidFill>
                      <a:schemeClr val="bg1"/>
                    </a:solidFill>
                  </a:rPr>
                  <a:t>SVD </a:t>
                </a:r>
                <a:r>
                  <a:rPr lang="ru-RU" altLang="ru-RU" sz="2200" b="1" dirty="0">
                    <a:solidFill>
                      <a:schemeClr val="bg1"/>
                    </a:solidFill>
                  </a:rPr>
                  <a:t>или </a:t>
                </a:r>
                <a:r>
                  <a:rPr lang="en-US" altLang="ru-RU" sz="2200" b="1" dirty="0">
                    <a:solidFill>
                      <a:schemeClr val="bg1"/>
                    </a:solidFill>
                  </a:rPr>
                  <a:t>EV </a:t>
                </a:r>
                <a:br>
                  <a:rPr lang="en-US" altLang="ru-RU" sz="2200" b="1" dirty="0">
                    <a:solidFill>
                      <a:schemeClr val="bg1"/>
                    </a:solidFill>
                  </a:rPr>
                </a:br>
                <a:r>
                  <a:rPr lang="ru-RU" altLang="ru-RU" sz="2200" b="1" dirty="0">
                    <a:solidFill>
                      <a:schemeClr val="bg1"/>
                    </a:solidFill>
                  </a:rPr>
                  <a:t>и их фильтрация.</a:t>
                </a:r>
                <a:endParaRPr lang="en-US" altLang="ru-RU" sz="2200" b="1" dirty="0">
                  <a:solidFill>
                    <a:schemeClr val="bg1"/>
                  </a:solidFill>
                </a:endParaRPr>
              </a:p>
              <a:p>
                <a:pPr marL="1200150" lvl="2" indent="-285750" eaLnBrk="0" fontAlgn="base" hangingPunct="0">
                  <a:spcBef>
                    <a:spcPts val="300"/>
                  </a:spcBef>
                  <a:spcAft>
                    <a:spcPct val="0"/>
                  </a:spcAft>
                </a:pPr>
                <a:r>
                  <a:rPr lang="ru-RU" altLang="ru-RU" sz="2200" dirty="0">
                    <a:solidFill>
                      <a:schemeClr val="bg1"/>
                    </a:solidFill>
                  </a:rPr>
                  <a:t>Это работает как метод восстановление после </a:t>
                </a:r>
                <a:r>
                  <a:rPr lang="en-US" altLang="ru-RU" sz="2200" dirty="0">
                    <a:solidFill>
                      <a:schemeClr val="bg1"/>
                    </a:solidFill>
                  </a:rPr>
                  <a:t/>
                </a:r>
                <a:br>
                  <a:rPr lang="en-US" altLang="ru-RU" sz="2200" dirty="0">
                    <a:solidFill>
                      <a:schemeClr val="bg1"/>
                    </a:solidFill>
                  </a:rPr>
                </a:br>
                <a:r>
                  <a:rPr lang="ru-RU" altLang="ru-RU" sz="2200" dirty="0">
                    <a:solidFill>
                      <a:schemeClr val="bg1"/>
                    </a:solidFill>
                  </a:rPr>
                  <a:t>метода главных компонент </a:t>
                </a:r>
                <a:r>
                  <a:rPr lang="en-US" altLang="ru-RU" sz="2200" dirty="0">
                    <a:solidFill>
                      <a:schemeClr val="bg1"/>
                    </a:solidFill>
                  </a:rPr>
                  <a:t>(PCA)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1" name="Объект 10">
                <a:extLst>
                  <a:ext uri="{FF2B5EF4-FFF2-40B4-BE49-F238E27FC236}">
                    <a16:creationId xmlns:a16="http://schemas.microsoft.com/office/drawing/2014/main" id="{DA04E76E-6E7D-1E4F-A7C5-03A44FE41C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803" y="1391478"/>
                <a:ext cx="10515600" cy="4351338"/>
              </a:xfrm>
              <a:blipFill>
                <a:blip r:embed="rId2"/>
                <a:stretch>
                  <a:fillRect l="-638" t="-1681" b="-2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574" y="3176337"/>
            <a:ext cx="3793226" cy="31986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88767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802583-586D-4D4F-A594-951660B31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030" y="277906"/>
            <a:ext cx="10601770" cy="751448"/>
          </a:xfrm>
        </p:spPr>
        <p:txBody>
          <a:bodyPr>
            <a:normAutofit/>
          </a:bodyPr>
          <a:lstStyle/>
          <a:p>
            <a:r>
              <a:rPr lang="ru-RU" altLang="en-US" sz="4800" b="1" dirty="0">
                <a:solidFill>
                  <a:schemeClr val="bg1"/>
                </a:solidFill>
              </a:rPr>
              <a:t>Проблема деградации глубокой сети</a:t>
            </a:r>
            <a:endParaRPr lang="en-US" sz="4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356EDB5-3C51-40C9-9346-A8BE5FB330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2244" y="1290306"/>
                <a:ext cx="11545035" cy="4799293"/>
              </a:xfrm>
            </p:spPr>
            <p:txBody>
              <a:bodyPr>
                <a:normAutofit/>
              </a:bodyPr>
              <a:lstStyle/>
              <a:p>
                <a:pPr algn="just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en-US" sz="2400" dirty="0">
                    <a:solidFill>
                      <a:schemeClr val="bg1"/>
                    </a:solidFill>
                  </a:rPr>
                  <a:t>Проблему деградации глубокой сети можно решить если добавляемые слои, в худшем случае просто скопируют поведение предыдущих слоев.</a:t>
                </a:r>
              </a:p>
              <a:p>
                <a:pPr lvl="1" algn="just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en-US" dirty="0">
                    <a:solidFill>
                      <a:schemeClr val="bg1"/>
                    </a:solidFill>
                  </a:rPr>
                  <a:t>То есть использованием тождественных слоев вида</a:t>
                </a:r>
              </a:p>
              <a:p>
                <a:pPr lvl="2" algn="just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alt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ru-RU" altLang="en-US" sz="2400" dirty="0">
                  <a:solidFill>
                    <a:schemeClr val="bg1"/>
                  </a:solidFill>
                </a:endParaRPr>
              </a:p>
              <a:p>
                <a:pPr marL="1636713" lvl="5" indent="-265113" algn="just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en-US" sz="2200" dirty="0">
                    <a:solidFill>
                      <a:schemeClr val="bg1"/>
                    </a:solidFill>
                  </a:rPr>
                  <a:t>Однако, реализация впрямую в не даст роста точности.</a:t>
                </a:r>
                <a:endParaRPr lang="en-US" altLang="en-US" sz="2200" dirty="0">
                  <a:solidFill>
                    <a:schemeClr val="bg1"/>
                  </a:solidFill>
                </a:endParaRPr>
              </a:p>
              <a:p>
                <a:pPr algn="just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en-US" sz="2400" b="1" u="sng" dirty="0">
                    <a:solidFill>
                      <a:schemeClr val="bg1"/>
                    </a:solidFill>
                  </a:rPr>
                  <a:t>Решение этой проблемы – использование параллельно тождественного и </a:t>
                </a:r>
                <a:r>
                  <a:rPr lang="ru-RU" altLang="en-US" sz="2400" b="1" u="sng" dirty="0" err="1">
                    <a:solidFill>
                      <a:schemeClr val="bg1"/>
                    </a:solidFill>
                  </a:rPr>
                  <a:t>сверточного</a:t>
                </a:r>
                <a:r>
                  <a:rPr lang="ru-RU" altLang="en-US" sz="2400" b="1" u="sng" dirty="0">
                    <a:solidFill>
                      <a:schemeClr val="bg1"/>
                    </a:solidFill>
                  </a:rPr>
                  <a:t> слоев.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356EDB5-3C51-40C9-9346-A8BE5FB330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2244" y="1290306"/>
                <a:ext cx="11545035" cy="4799293"/>
              </a:xfrm>
              <a:blipFill>
                <a:blip r:embed="rId2"/>
                <a:stretch>
                  <a:fillRect l="-659" t="-1055" r="-8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12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E8378-35B4-48C4-A848-B95DB670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81765" cy="87905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</a:rPr>
              <a:t>ResNet</a:t>
            </a:r>
            <a:r>
              <a:rPr lang="en-US" sz="4800" b="1" dirty="0">
                <a:solidFill>
                  <a:schemeClr val="bg1"/>
                </a:solidFill>
              </a:rPr>
              <a:t> 2015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A939E4-538A-4365-973E-CE63E687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32" y="1105508"/>
            <a:ext cx="11565131" cy="5602941"/>
          </a:xfrm>
        </p:spPr>
        <p:txBody>
          <a:bodyPr>
            <a:norm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000" b="1" u="sng" dirty="0">
                <a:solidFill>
                  <a:schemeClr val="bg1"/>
                </a:solidFill>
              </a:rPr>
              <a:t>Решение этой проблемы – использование параллельно тождественного и </a:t>
            </a:r>
            <a:r>
              <a:rPr lang="ru-RU" altLang="en-US" sz="2000" b="1" u="sng" dirty="0" err="1">
                <a:solidFill>
                  <a:schemeClr val="bg1"/>
                </a:solidFill>
              </a:rPr>
              <a:t>сверточного</a:t>
            </a:r>
            <a:r>
              <a:rPr lang="ru-RU" altLang="en-US" sz="2000" b="1" u="sng" dirty="0">
                <a:solidFill>
                  <a:schemeClr val="bg1"/>
                </a:solidFill>
              </a:rPr>
              <a:t> слоев.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200" dirty="0">
                <a:solidFill>
                  <a:schemeClr val="bg1"/>
                </a:solidFill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000" dirty="0">
                <a:solidFill>
                  <a:schemeClr val="bg1"/>
                </a:solidFill>
              </a:rPr>
              <a:t> 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5" y="1650114"/>
            <a:ext cx="11621177" cy="41023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17205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E8378-35B4-48C4-A848-B95DB670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81765" cy="87905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</a:rPr>
              <a:t>ResNet</a:t>
            </a:r>
            <a:r>
              <a:rPr lang="en-US" sz="4800" b="1" dirty="0">
                <a:solidFill>
                  <a:schemeClr val="bg1"/>
                </a:solidFill>
              </a:rPr>
              <a:t> 2015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A939E4-538A-4365-973E-CE63E687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33" y="1105508"/>
            <a:ext cx="9041568" cy="5602941"/>
          </a:xfrm>
        </p:spPr>
        <p:txBody>
          <a:bodyPr>
            <a:normAutofit lnSpcReduction="10000"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000" b="1" u="sng" dirty="0">
                <a:solidFill>
                  <a:schemeClr val="bg1"/>
                </a:solidFill>
              </a:rPr>
              <a:t>Вариант с узким горлом (</a:t>
            </a:r>
            <a:r>
              <a:rPr lang="ru-RU" altLang="en-US" sz="2000" b="1" u="sng" dirty="0" err="1">
                <a:solidFill>
                  <a:schemeClr val="bg1"/>
                </a:solidFill>
              </a:rPr>
              <a:t>bo</a:t>
            </a:r>
            <a:r>
              <a:rPr lang="en-US" altLang="en-US" sz="2000" b="1" u="sng" dirty="0" err="1">
                <a:solidFill>
                  <a:schemeClr val="bg1"/>
                </a:solidFill>
              </a:rPr>
              <a:t>ttleneck</a:t>
            </a:r>
            <a:r>
              <a:rPr lang="en-US" altLang="en-US" sz="2000" b="1" u="sng" dirty="0">
                <a:solidFill>
                  <a:schemeClr val="bg1"/>
                </a:solidFill>
              </a:rPr>
              <a:t> block </a:t>
            </a:r>
            <a:r>
              <a:rPr lang="ru-RU" altLang="en-US" sz="2000" b="1" u="sng" dirty="0">
                <a:solidFill>
                  <a:schemeClr val="bg1"/>
                </a:solidFill>
              </a:rPr>
              <a:t>или </a:t>
            </a:r>
            <a:r>
              <a:rPr lang="en-US" altLang="en-US" sz="2000" b="1" u="sng" dirty="0">
                <a:solidFill>
                  <a:schemeClr val="bg1"/>
                </a:solidFill>
              </a:rPr>
              <a:t>bottleneck layer</a:t>
            </a:r>
            <a:r>
              <a:rPr lang="ru-RU" altLang="en-US" sz="2000" b="1" u="sng" dirty="0">
                <a:solidFill>
                  <a:schemeClr val="bg1"/>
                </a:solidFill>
              </a:rPr>
              <a:t>_) – </a:t>
            </a:r>
            <a:br>
              <a:rPr lang="ru-RU" altLang="en-US" sz="2000" b="1" u="sng" dirty="0">
                <a:solidFill>
                  <a:schemeClr val="bg1"/>
                </a:solidFill>
              </a:rPr>
            </a:br>
            <a:r>
              <a:rPr lang="ru-RU" altLang="en-US" sz="2000" b="1" u="sng" dirty="0">
                <a:solidFill>
                  <a:schemeClr val="bg1"/>
                </a:solidFill>
              </a:rPr>
              <a:t>это наиболее популярный вариант остаточного слоя.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200" dirty="0">
                <a:solidFill>
                  <a:schemeClr val="bg1"/>
                </a:solidFill>
              </a:rPr>
              <a:t>Слой экономит общее число параметров за счет сужения числа карт признаков перед основной сверткой.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200" dirty="0">
                <a:solidFill>
                  <a:schemeClr val="bg1"/>
                </a:solidFill>
              </a:rPr>
              <a:t>После основной свертки происходит расширение числа карт признаков.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ru-RU" altLang="en-US" sz="2200" dirty="0">
              <a:solidFill>
                <a:schemeClr val="bg1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ru-RU" sz="2000" dirty="0">
              <a:solidFill>
                <a:schemeClr val="bg1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ru-RU" sz="2000" dirty="0">
              <a:solidFill>
                <a:schemeClr val="bg1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chemeClr val="bg1"/>
                </a:solidFill>
              </a:rPr>
              <a:t>Таким образом остаточная связь работает как умная (обучаемая) обратная отрицательная связь – то есть позволяет регулировать выход.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chemeClr val="bg1"/>
                </a:solidFill>
              </a:rPr>
              <a:t>Если в основной части будут  произойдет проблема типа взрыв или вымывание градиента, то остаточная связь компенсирует это.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200" dirty="0">
                <a:solidFill>
                  <a:schemeClr val="bg1"/>
                </a:solidFill>
              </a:rPr>
              <a:t>Если слой не будет нужен сеть просто сведет его к тождественной связи (справа).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000" dirty="0">
                <a:solidFill>
                  <a:schemeClr val="bg1"/>
                </a:solidFill>
              </a:rPr>
              <a:t> Если слой нужен частично –то результат будет комбинация остаточной связи и основного блока.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chemeClr val="bg1"/>
                </a:solidFill>
              </a:rPr>
              <a:t>Если слой нужен полностью, то результат будет  таким, что остаточная связь окажется не нужной.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78705"/>
          <a:stretch/>
        </p:blipFill>
        <p:spPr>
          <a:xfrm>
            <a:off x="9296400" y="1650114"/>
            <a:ext cx="2474742" cy="41023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93358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E8378-35B4-48C4-A848-B95DB670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81765" cy="87905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</a:rPr>
              <a:t>ResNet</a:t>
            </a:r>
            <a:r>
              <a:rPr lang="en-US" sz="4800" b="1" dirty="0">
                <a:solidFill>
                  <a:schemeClr val="bg1"/>
                </a:solidFill>
              </a:rPr>
              <a:t> 2015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A939E4-538A-4365-973E-CE63E687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32" y="1105508"/>
            <a:ext cx="11565131" cy="5602941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200" dirty="0">
                <a:solidFill>
                  <a:schemeClr val="bg1"/>
                </a:solidFill>
                <a:latin typeface="Georgia" panose="02040502050405020303" pitchFamily="18" charset="0"/>
              </a:rPr>
              <a:t> </a:t>
            </a:r>
            <a:r>
              <a:rPr lang="ru-RU" altLang="en-US" sz="2200" b="1" u="sng" dirty="0">
                <a:solidFill>
                  <a:schemeClr val="bg1"/>
                </a:solidFill>
              </a:rPr>
              <a:t>Остаточная функция может быть рассмотрена как уточнение выходов основного слоя. 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200" i="1" dirty="0">
                <a:solidFill>
                  <a:schemeClr val="bg1"/>
                </a:solidFill>
              </a:rPr>
              <a:t>То есть это регуляризация входных данных и выходных результатов для каждого слоя.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dirty="0">
                <a:solidFill>
                  <a:schemeClr val="bg1"/>
                </a:solidFill>
              </a:rPr>
              <a:t>Если слой не нужен нейронной сети для получения ответов, то</a:t>
            </a:r>
            <a:r>
              <a:rPr lang="en-US" altLang="en-US" dirty="0">
                <a:solidFill>
                  <a:schemeClr val="bg1"/>
                </a:solidFill>
              </a:rPr>
              <a:t>,</a:t>
            </a:r>
            <a:r>
              <a:rPr lang="ru-RU" altLang="en-US" dirty="0">
                <a:solidFill>
                  <a:schemeClr val="bg1"/>
                </a:solidFill>
              </a:rPr>
              <a:t> по задумке авторов</a:t>
            </a:r>
            <a:r>
              <a:rPr lang="en-US" altLang="en-US" dirty="0">
                <a:solidFill>
                  <a:schemeClr val="bg1"/>
                </a:solidFill>
              </a:rPr>
              <a:t>,</a:t>
            </a:r>
            <a:r>
              <a:rPr lang="ru-RU" altLang="en-US" dirty="0">
                <a:solidFill>
                  <a:schemeClr val="bg1"/>
                </a:solidFill>
              </a:rPr>
              <a:t> слой просто обучится так, чтобы преобладала только тождественная функция. </a:t>
            </a:r>
            <a:endParaRPr lang="ru-RU" altLang="en-US" sz="1800" dirty="0">
              <a:solidFill>
                <a:schemeClr val="bg1"/>
              </a:solidFill>
            </a:endParaRP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dirty="0">
                <a:solidFill>
                  <a:schemeClr val="bg1"/>
                </a:solidFill>
              </a:rPr>
              <a:t>В обратном случае будет преобладать только или частично основная функция.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200" dirty="0">
                <a:solidFill>
                  <a:schemeClr val="bg1"/>
                </a:solidFill>
              </a:rPr>
              <a:t>Чем выше номер слоя, тем выше вероятность сведения слоя к тождественному.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000" dirty="0">
                <a:solidFill>
                  <a:schemeClr val="bg1"/>
                </a:solidFill>
              </a:rPr>
              <a:t> 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5AD889D-43BD-F742-B71F-89CCF6FD49AF}"/>
              </a:ext>
            </a:extLst>
          </p:cNvPr>
          <p:cNvSpPr/>
          <p:nvPr/>
        </p:nvSpPr>
        <p:spPr>
          <a:xfrm>
            <a:off x="1409700" y="3454401"/>
            <a:ext cx="8723086" cy="3254048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099" y="3607447"/>
            <a:ext cx="8395855" cy="29638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7082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E8378-35B4-48C4-A848-B95DB670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81765" cy="87905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</a:rPr>
              <a:t>ResNet</a:t>
            </a:r>
            <a:r>
              <a:rPr lang="en-US" sz="4800" b="1" dirty="0">
                <a:solidFill>
                  <a:schemeClr val="bg1"/>
                </a:solidFill>
              </a:rPr>
              <a:t> 2015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A939E4-538A-4365-973E-CE63E687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58" y="996019"/>
            <a:ext cx="11479306" cy="5602941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en-US" sz="2200" dirty="0">
                <a:solidFill>
                  <a:schemeClr val="bg1"/>
                </a:solidFill>
              </a:rPr>
              <a:t>В оригинальной статье были предложены архитектуры</a:t>
            </a:r>
            <a:br>
              <a:rPr lang="ru-RU" altLang="en-US" sz="2200" dirty="0">
                <a:solidFill>
                  <a:schemeClr val="bg1"/>
                </a:solidFill>
              </a:rPr>
            </a:br>
            <a:r>
              <a:rPr lang="ru-RU" altLang="en-US" sz="2200" dirty="0">
                <a:solidFill>
                  <a:schemeClr val="bg1"/>
                </a:solidFill>
              </a:rPr>
              <a:t> </a:t>
            </a:r>
            <a:r>
              <a:rPr lang="en-US" altLang="en-US" sz="2200" dirty="0">
                <a:solidFill>
                  <a:schemeClr val="bg1"/>
                </a:solidFill>
              </a:rPr>
              <a:t>ResNet-18,-34, -50, -101, -152</a:t>
            </a:r>
            <a:r>
              <a:rPr lang="ru-RU" altLang="en-US" sz="2200" dirty="0">
                <a:solidFill>
                  <a:schemeClr val="bg1"/>
                </a:solidFill>
              </a:rPr>
              <a:t> (15</a:t>
            </a:r>
            <a:r>
              <a:rPr lang="en-US" altLang="en-US" sz="2200" dirty="0">
                <a:solidFill>
                  <a:schemeClr val="bg1"/>
                </a:solidFill>
              </a:rPr>
              <a:t>2</a:t>
            </a:r>
            <a:r>
              <a:rPr lang="ru-RU" altLang="en-US" sz="2200" dirty="0">
                <a:solidFill>
                  <a:schemeClr val="bg1"/>
                </a:solidFill>
              </a:rPr>
              <a:t> слоя!).</a:t>
            </a:r>
          </a:p>
          <a:p>
            <a:pPr lvl="1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en-US" sz="2200" dirty="0">
                <a:solidFill>
                  <a:schemeClr val="bg1"/>
                </a:solidFill>
              </a:rPr>
              <a:t>Позже были также приложены архитектуры </a:t>
            </a:r>
            <a:r>
              <a:rPr lang="en-US" altLang="en-US" sz="2200" dirty="0">
                <a:solidFill>
                  <a:schemeClr val="bg1"/>
                </a:solidFill>
              </a:rPr>
              <a:t>ResNet-1001</a:t>
            </a:r>
            <a:r>
              <a:rPr lang="ru-RU" altLang="en-US" sz="2200" dirty="0">
                <a:solidFill>
                  <a:schemeClr val="bg1"/>
                </a:solidFill>
              </a:rPr>
              <a:t> и </a:t>
            </a:r>
            <a:r>
              <a:rPr lang="en-US" altLang="en-US" sz="2200" dirty="0">
                <a:solidFill>
                  <a:schemeClr val="bg1"/>
                </a:solidFill>
              </a:rPr>
              <a:t>ResNet-1</a:t>
            </a:r>
            <a:r>
              <a:rPr lang="ru-RU" altLang="en-US" sz="2200" dirty="0">
                <a:solidFill>
                  <a:schemeClr val="bg1"/>
                </a:solidFill>
              </a:rPr>
              <a:t>2</a:t>
            </a:r>
            <a:r>
              <a:rPr lang="en-US" altLang="en-US" sz="2200" dirty="0">
                <a:solidFill>
                  <a:schemeClr val="bg1"/>
                </a:solidFill>
              </a:rPr>
              <a:t>0</a:t>
            </a:r>
            <a:r>
              <a:rPr lang="ru-RU" altLang="en-US" sz="2200" dirty="0">
                <a:solidFill>
                  <a:schemeClr val="bg1"/>
                </a:solidFill>
              </a:rPr>
              <a:t>2, однако, оказалось что слои выше 200 не вносят существенного вклада в точность (почти все тождественные). </a:t>
            </a:r>
            <a:endParaRPr lang="en-US" altLang="en-US" sz="2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ResNet | PyTorch">
            <a:extLst>
              <a:ext uri="{FF2B5EF4-FFF2-40B4-BE49-F238E27FC236}">
                <a16:creationId xmlns:a16="http://schemas.microsoft.com/office/drawing/2014/main" id="{8726ACAF-0DF9-EBA2-510E-69AB6F0F91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24"/>
          <a:stretch/>
        </p:blipFill>
        <p:spPr bwMode="auto">
          <a:xfrm>
            <a:off x="1517720" y="2883102"/>
            <a:ext cx="7768590" cy="317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40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E8378-35B4-48C4-A848-B95DB670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81765" cy="87905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</a:rPr>
              <a:t>ResNet</a:t>
            </a:r>
            <a:r>
              <a:rPr lang="en-US" sz="4800" b="1" dirty="0">
                <a:solidFill>
                  <a:schemeClr val="bg1"/>
                </a:solidFill>
              </a:rPr>
              <a:t> 2015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A939E4-538A-4365-973E-CE63E687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58" y="996019"/>
            <a:ext cx="11479306" cy="5602941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ru-RU" sz="2200" dirty="0">
                <a:solidFill>
                  <a:schemeClr val="bg1"/>
                </a:solidFill>
              </a:rPr>
              <a:t>Преимущества использования тождественных связей аналитически  доказаны.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spcBef>
                <a:spcPts val="300"/>
              </a:spcBef>
            </a:pPr>
            <a:r>
              <a:rPr lang="en-US" sz="2200" dirty="0" err="1">
                <a:solidFill>
                  <a:schemeClr val="bg1"/>
                </a:solidFill>
              </a:rPr>
              <a:t>ResNet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стал первой сетью на соревнованиях </a:t>
            </a:r>
            <a:r>
              <a:rPr lang="en-US" sz="2200" dirty="0">
                <a:solidFill>
                  <a:schemeClr val="bg1"/>
                </a:solidFill>
              </a:rPr>
              <a:t>ImageNet, </a:t>
            </a:r>
            <a:r>
              <a:rPr lang="ru-RU" sz="2200" dirty="0">
                <a:solidFill>
                  <a:schemeClr val="bg1"/>
                </a:solidFill>
              </a:rPr>
              <a:t>превысившей точность работы экспертов.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spcBef>
                <a:spcPts val="300"/>
              </a:spcBef>
            </a:pPr>
            <a:r>
              <a:rPr lang="ru-RU" sz="2200" dirty="0">
                <a:solidFill>
                  <a:schemeClr val="bg1"/>
                </a:solidFill>
              </a:rPr>
              <a:t>Архитектура </a:t>
            </a:r>
            <a:r>
              <a:rPr lang="en-US" sz="2200" dirty="0" err="1">
                <a:solidFill>
                  <a:schemeClr val="bg1"/>
                </a:solidFill>
              </a:rPr>
              <a:t>ResNet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наиболее популярное решение для большинства </a:t>
            </a:r>
            <a:br>
              <a:rPr lang="ru-RU" sz="2200" dirty="0">
                <a:solidFill>
                  <a:schemeClr val="bg1"/>
                </a:solidFill>
              </a:rPr>
            </a:br>
            <a:r>
              <a:rPr lang="ru-RU" sz="2200" dirty="0">
                <a:solidFill>
                  <a:schemeClr val="bg1"/>
                </a:solidFill>
              </a:rPr>
              <a:t>задач компьютерного зрения </a:t>
            </a: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874" y="2996522"/>
            <a:ext cx="6855606" cy="357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41183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E8378-35B4-48C4-A848-B95DB670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09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</a:rPr>
              <a:t>ResNet</a:t>
            </a:r>
            <a:r>
              <a:rPr lang="en-US" sz="4800" b="1" dirty="0">
                <a:solidFill>
                  <a:schemeClr val="bg1"/>
                </a:solidFill>
              </a:rPr>
              <a:t> 2015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A939E4-538A-4365-973E-CE63E687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47" y="889935"/>
            <a:ext cx="11479306" cy="2710516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400" dirty="0">
                <a:solidFill>
                  <a:schemeClr val="bg1"/>
                </a:solidFill>
              </a:rPr>
              <a:t>Каждый тождественный блок должен сохранять размер карты признаков  </a:t>
            </a:r>
            <a:r>
              <a:rPr lang="en-US" altLang="en-US" sz="2400" dirty="0">
                <a:solidFill>
                  <a:schemeClr val="bg1"/>
                </a:solidFill>
              </a:rPr>
              <a:t/>
            </a:r>
            <a:br>
              <a:rPr lang="en-US" altLang="en-US" sz="2400" dirty="0">
                <a:solidFill>
                  <a:schemeClr val="bg1"/>
                </a:solidFill>
              </a:rPr>
            </a:br>
            <a:r>
              <a:rPr lang="ru-RU" altLang="en-US" sz="2400" dirty="0">
                <a:solidFill>
                  <a:schemeClr val="bg1"/>
                </a:solidFill>
              </a:rPr>
              <a:t>как у входных карт.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200" dirty="0">
                <a:solidFill>
                  <a:schemeClr val="bg1"/>
                </a:solidFill>
              </a:rPr>
              <a:t>Каждый тождественный блок должен иметь столько же входов, сколько и выходов.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200" dirty="0">
                <a:solidFill>
                  <a:schemeClr val="bg1"/>
                </a:solidFill>
              </a:rPr>
              <a:t>Используется одномерная свертка</a:t>
            </a:r>
            <a:r>
              <a:rPr lang="en-US" altLang="en-US" sz="2200" dirty="0">
                <a:solidFill>
                  <a:schemeClr val="bg1"/>
                </a:solidFill>
              </a:rPr>
              <a:t> </a:t>
            </a:r>
            <a:r>
              <a:rPr lang="ru-RU" altLang="en-US" sz="2200" dirty="0">
                <a:solidFill>
                  <a:schemeClr val="bg1"/>
                </a:solidFill>
              </a:rPr>
              <a:t>в остаточной части для расширения,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200" dirty="0">
                <a:solidFill>
                  <a:schemeClr val="bg1"/>
                </a:solidFill>
              </a:rPr>
              <a:t>Или тождественный подслой дополняется нулевыми картами признаков,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200" dirty="0">
                <a:solidFill>
                  <a:schemeClr val="bg1"/>
                </a:solidFill>
              </a:rPr>
              <a:t>Основные подслои выполняется такими, чтобы сохранить число карт признаков.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200" dirty="0">
                <a:solidFill>
                  <a:schemeClr val="bg1"/>
                </a:solidFill>
              </a:rPr>
              <a:t>Архитектура блока с тождественными связями подбирается эмпирически.</a:t>
            </a:r>
          </a:p>
          <a:p>
            <a:endParaRPr lang="en-US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684D0E7-D41E-0144-98DA-008491777A3B}"/>
              </a:ext>
            </a:extLst>
          </p:cNvPr>
          <p:cNvSpPr/>
          <p:nvPr/>
        </p:nvSpPr>
        <p:spPr>
          <a:xfrm>
            <a:off x="356347" y="959224"/>
            <a:ext cx="10721384" cy="1049458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29389" y="6295786"/>
            <a:ext cx="977926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Обратите внимание активация проводится после операции сложения!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111" y="3331975"/>
            <a:ext cx="8395855" cy="29638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27103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E8378-35B4-48C4-A848-B95DB670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09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ResNet</a:t>
            </a:r>
            <a:r>
              <a:rPr lang="ru-RU" b="1" dirty="0">
                <a:solidFill>
                  <a:schemeClr val="bg1"/>
                </a:solidFill>
              </a:rPr>
              <a:t>.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Достоинства остаточных связей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A939E4-538A-4365-973E-CE63E687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47" y="889934"/>
            <a:ext cx="11479306" cy="5602941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400" dirty="0">
                <a:solidFill>
                  <a:schemeClr val="bg1"/>
                </a:solidFill>
              </a:rPr>
              <a:t>Тождественный слой существенно снижает вероятность вымывания градиента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dirty="0">
                <a:solidFill>
                  <a:schemeClr val="bg1"/>
                </a:solidFill>
              </a:rPr>
              <a:t>Можно обучать более глубокие сети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dirty="0">
                <a:solidFill>
                  <a:schemeClr val="bg1"/>
                </a:solidFill>
              </a:rPr>
              <a:t>Понижаются требования к выбору параметров обучения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dirty="0">
                <a:solidFill>
                  <a:schemeClr val="bg1"/>
                </a:solidFill>
              </a:rPr>
              <a:t>остаточная связь позволяет сохранить входные признаки после работы блока, если в нем произошло переобучение.</a:t>
            </a:r>
          </a:p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en-US" sz="2400" dirty="0">
                <a:solidFill>
                  <a:schemeClr val="bg1"/>
                </a:solidFill>
              </a:rPr>
              <a:t>Использование остаточных связей – увеличение путей обработки признаков.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dirty="0">
                <a:solidFill>
                  <a:schemeClr val="bg1"/>
                </a:solidFill>
              </a:rPr>
              <a:t>чем больше путей обработки, тем больше нелинейных признаков может быть выделено.</a:t>
            </a:r>
          </a:p>
          <a:p>
            <a:pPr marL="265113" lvl="1" indent="-265113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en-US" dirty="0">
                <a:solidFill>
                  <a:schemeClr val="bg1"/>
                </a:solidFill>
              </a:rPr>
              <a:t>Остаточная связь (как путь) не меняет рецептивного поля.</a:t>
            </a:r>
          </a:p>
          <a:p>
            <a:pPr marL="722313" lvl="3" indent="-26511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400" dirty="0">
                <a:solidFill>
                  <a:schemeClr val="bg1"/>
                </a:solidFill>
              </a:rPr>
              <a:t>Комбинация тождественного и основного результатов работы блока позволяет варьировать рецептивное поле.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i="1" dirty="0">
                <a:solidFill>
                  <a:schemeClr val="bg1"/>
                </a:solidFill>
              </a:rPr>
              <a:t>Во время процедуры обратного распространения ошибки тождественные связи работают как отрицательная обратная связь, позволяя обойти слишком резкие изменения градиента в слое.</a:t>
            </a:r>
          </a:p>
          <a:p>
            <a:endParaRPr lang="en-US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0163A2F-BA4F-4647-B781-6B1387E5FC59}"/>
              </a:ext>
            </a:extLst>
          </p:cNvPr>
          <p:cNvSpPr/>
          <p:nvPr/>
        </p:nvSpPr>
        <p:spPr>
          <a:xfrm>
            <a:off x="356347" y="959224"/>
            <a:ext cx="10721384" cy="389891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13094C6-E425-FB42-BC8A-24D2525E25D3}"/>
              </a:ext>
            </a:extLst>
          </p:cNvPr>
          <p:cNvSpPr/>
          <p:nvPr/>
        </p:nvSpPr>
        <p:spPr>
          <a:xfrm>
            <a:off x="336360" y="2835493"/>
            <a:ext cx="10721384" cy="389891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1071CAE-13DC-0B46-A9F8-E0093C67CFC0}"/>
              </a:ext>
            </a:extLst>
          </p:cNvPr>
          <p:cNvSpPr/>
          <p:nvPr/>
        </p:nvSpPr>
        <p:spPr>
          <a:xfrm>
            <a:off x="356347" y="4022214"/>
            <a:ext cx="10721384" cy="389891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741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E8378-35B4-48C4-A848-B95DB670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099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Сети на основе идеи </a:t>
            </a:r>
            <a:r>
              <a:rPr lang="en-US" sz="4800" b="1" dirty="0" err="1">
                <a:solidFill>
                  <a:schemeClr val="bg1"/>
                </a:solidFill>
              </a:rPr>
              <a:t>ResNet</a:t>
            </a:r>
            <a:r>
              <a:rPr lang="en-US" sz="4800" b="1" dirty="0">
                <a:solidFill>
                  <a:schemeClr val="bg1"/>
                </a:solidFill>
              </a:rPr>
              <a:t> 2015</a:t>
            </a:r>
            <a:r>
              <a:rPr lang="ru-RU" sz="4800" b="1" dirty="0">
                <a:solidFill>
                  <a:schemeClr val="bg1"/>
                </a:solidFill>
              </a:rPr>
              <a:t>-2017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A939E4-538A-4365-973E-CE63E687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035" y="959223"/>
            <a:ext cx="11479306" cy="3352801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Wide </a:t>
            </a:r>
            <a:r>
              <a:rPr lang="en-US" sz="2200" b="1" dirty="0" err="1">
                <a:solidFill>
                  <a:schemeClr val="bg1"/>
                </a:solidFill>
              </a:rPr>
              <a:t>ResNet</a:t>
            </a:r>
            <a:r>
              <a:rPr lang="ru-RU" sz="2200" b="1" dirty="0">
                <a:solidFill>
                  <a:schemeClr val="bg1"/>
                </a:solidFill>
              </a:rPr>
              <a:t> 2016</a:t>
            </a:r>
            <a:endParaRPr lang="en-US" sz="2200" b="1" dirty="0">
              <a:solidFill>
                <a:schemeClr val="bg1"/>
              </a:solidFill>
            </a:endParaRPr>
          </a:p>
          <a:p>
            <a:pPr lvl="1"/>
            <a:r>
              <a:rPr lang="ru-RU" sz="2200" dirty="0">
                <a:solidFill>
                  <a:schemeClr val="bg1"/>
                </a:solidFill>
              </a:rPr>
              <a:t>Идея увеличить ширину слоя, сократив глубину (то есть число параметров) – сеть обучается быстрее, может иметь более высокую точность.</a:t>
            </a:r>
            <a:endParaRPr lang="en-US" sz="2200" dirty="0">
              <a:solidFill>
                <a:schemeClr val="bg1"/>
              </a:solidFill>
            </a:endParaRPr>
          </a:p>
          <a:p>
            <a:pPr lvl="2"/>
            <a:r>
              <a:rPr lang="ru-RU" sz="2200" dirty="0">
                <a:solidFill>
                  <a:schemeClr val="bg1"/>
                </a:solidFill>
              </a:rPr>
              <a:t>Ширина слоя увеличивалась в 8-12 раз</a:t>
            </a:r>
          </a:p>
          <a:p>
            <a:pPr lvl="1"/>
            <a:r>
              <a:rPr lang="ru-RU" sz="2200" dirty="0">
                <a:solidFill>
                  <a:schemeClr val="bg1"/>
                </a:solidFill>
              </a:rPr>
              <a:t>16</a:t>
            </a:r>
            <a:r>
              <a:rPr lang="en-US" sz="2200" dirty="0">
                <a:solidFill>
                  <a:schemeClr val="bg1"/>
                </a:solidFill>
              </a:rPr>
              <a:t>-40</a:t>
            </a:r>
            <a:r>
              <a:rPr lang="ru-RU" sz="2200" dirty="0">
                <a:solidFill>
                  <a:schemeClr val="bg1"/>
                </a:solidFill>
              </a:rPr>
              <a:t>-</a:t>
            </a:r>
            <a:r>
              <a:rPr lang="ru-RU" sz="2200" dirty="0" err="1">
                <a:solidFill>
                  <a:schemeClr val="bg1"/>
                </a:solidFill>
              </a:rPr>
              <a:t>слойный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b="1" dirty="0">
                <a:solidFill>
                  <a:schemeClr val="bg1"/>
                </a:solidFill>
              </a:rPr>
              <a:t>Wide </a:t>
            </a:r>
            <a:r>
              <a:rPr lang="en-US" sz="2200" b="1" dirty="0" err="1">
                <a:solidFill>
                  <a:schemeClr val="bg1"/>
                </a:solidFill>
              </a:rPr>
              <a:t>ResNet</a:t>
            </a:r>
            <a:r>
              <a:rPr lang="ru-RU" sz="2200" b="1" dirty="0">
                <a:solidFill>
                  <a:schemeClr val="bg1"/>
                </a:solidFill>
              </a:rPr>
              <a:t> имел точность сопоставимую с </a:t>
            </a:r>
            <a:r>
              <a:rPr lang="en-US" sz="2200" b="1" dirty="0" err="1">
                <a:solidFill>
                  <a:schemeClr val="bg1"/>
                </a:solidFill>
              </a:rPr>
              <a:t>ResNet</a:t>
            </a:r>
            <a:r>
              <a:rPr lang="ru-RU" sz="2200" b="1" dirty="0">
                <a:solidFill>
                  <a:schemeClr val="bg1"/>
                </a:solidFill>
              </a:rPr>
              <a:t>-1</a:t>
            </a:r>
            <a:r>
              <a:rPr lang="en-US" sz="2200" b="1" dirty="0">
                <a:solidFill>
                  <a:schemeClr val="bg1"/>
                </a:solidFill>
              </a:rPr>
              <a:t>64</a:t>
            </a:r>
            <a:r>
              <a:rPr lang="ru-RU" sz="2200" b="1" dirty="0">
                <a:solidFill>
                  <a:schemeClr val="bg1"/>
                </a:solidFill>
              </a:rPr>
              <a:t/>
            </a:r>
            <a:br>
              <a:rPr lang="ru-RU" sz="2200" b="1" dirty="0">
                <a:solidFill>
                  <a:schemeClr val="bg1"/>
                </a:solidFill>
              </a:rPr>
            </a:br>
            <a:r>
              <a:rPr lang="ru-RU" sz="2200" b="1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– то есть наблюдается сохранение </a:t>
            </a:r>
            <a:r>
              <a:rPr lang="ru-RU" sz="2200" dirty="0" err="1">
                <a:solidFill>
                  <a:schemeClr val="bg1"/>
                </a:solidFill>
              </a:rPr>
              <a:t>выразителной</a:t>
            </a:r>
            <a:r>
              <a:rPr lang="ru-RU" sz="2200" dirty="0">
                <a:solidFill>
                  <a:schemeClr val="bg1"/>
                </a:solidFill>
              </a:rPr>
              <a:t> способности сети.</a:t>
            </a:r>
            <a:endParaRPr lang="en-US" sz="2200" dirty="0">
              <a:solidFill>
                <a:schemeClr val="bg1"/>
              </a:solidFill>
            </a:endParaRPr>
          </a:p>
          <a:p>
            <a:pPr lvl="1"/>
            <a:r>
              <a:rPr lang="ru-RU" sz="2200" dirty="0">
                <a:solidFill>
                  <a:schemeClr val="bg1"/>
                </a:solidFill>
              </a:rPr>
              <a:t>Время обучения сети значительно меньше чем для классического </a:t>
            </a:r>
            <a:r>
              <a:rPr lang="en-US" sz="2200" b="1" dirty="0" err="1">
                <a:solidFill>
                  <a:schemeClr val="bg1"/>
                </a:solidFill>
              </a:rPr>
              <a:t>ResNet</a:t>
            </a:r>
            <a:r>
              <a:rPr lang="ru-RU" sz="2200" b="1" dirty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lang="ru-RU" sz="2200" b="1" dirty="0">
                <a:solidFill>
                  <a:schemeClr val="bg1"/>
                </a:solidFill>
              </a:rPr>
              <a:t>широкий слой проще обучить, чем несколько глубоких слоев.</a:t>
            </a:r>
            <a:endParaRPr lang="en-US" sz="22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4" y="3791357"/>
            <a:ext cx="8394531" cy="28783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9" name="Стрелка вправо 8">
            <a:extLst>
              <a:ext uri="{FF2B5EF4-FFF2-40B4-BE49-F238E27FC236}">
                <a16:creationId xmlns:a16="http://schemas.microsoft.com/office/drawing/2014/main" id="{96050248-5515-904A-87D4-86FF1A2D4862}"/>
              </a:ext>
            </a:extLst>
          </p:cNvPr>
          <p:cNvSpPr/>
          <p:nvPr/>
        </p:nvSpPr>
        <p:spPr>
          <a:xfrm>
            <a:off x="3719763" y="5571857"/>
            <a:ext cx="813622" cy="371521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4925">
            <a:solidFill>
              <a:srgbClr val="1347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5587495-B09D-7749-A169-121B62E6DFDB}"/>
              </a:ext>
            </a:extLst>
          </p:cNvPr>
          <p:cNvSpPr/>
          <p:nvPr/>
        </p:nvSpPr>
        <p:spPr>
          <a:xfrm>
            <a:off x="254681" y="993406"/>
            <a:ext cx="10889035" cy="1014856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041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92596"/>
            <a:ext cx="10515600" cy="1520090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Необходимость нормализации</a:t>
            </a:r>
            <a:r>
              <a:rPr lang="en-US" sz="4800" b="1" dirty="0">
                <a:solidFill>
                  <a:schemeClr val="bg1"/>
                </a:solidFill>
              </a:rPr>
              <a:t>, </a:t>
            </a:r>
            <a:r>
              <a:rPr lang="ru-RU" altLang="ru-RU" sz="4800" b="1" dirty="0">
                <a:solidFill>
                  <a:schemeClr val="bg1"/>
                </a:solidFill>
              </a:rPr>
              <a:t/>
            </a:r>
            <a:br>
              <a:rPr lang="ru-RU" altLang="ru-RU" sz="4800" b="1" dirty="0">
                <a:solidFill>
                  <a:schemeClr val="bg1"/>
                </a:solidFill>
              </a:rPr>
            </a:br>
            <a:r>
              <a:rPr lang="ru-RU" altLang="ru-RU" sz="4800" b="1" dirty="0">
                <a:solidFill>
                  <a:schemeClr val="bg1"/>
                </a:solidFill>
              </a:rPr>
              <a:t>ковариационный сдвиг</a:t>
            </a:r>
            <a:r>
              <a:rPr lang="en-US" altLang="ru-RU" sz="4800" b="1" dirty="0">
                <a:solidFill>
                  <a:schemeClr val="bg1"/>
                </a:solidFill>
              </a:rPr>
              <a:t>?</a:t>
            </a: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6224" y="1714470"/>
            <a:ext cx="11579551" cy="4950934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ru-RU" sz="2400" b="1" u="sng" dirty="0" err="1">
                <a:solidFill>
                  <a:schemeClr val="bg1"/>
                </a:solidFill>
              </a:rPr>
              <a:t>Г</a:t>
            </a:r>
            <a:r>
              <a:rPr lang="ru-RU" altLang="ru-RU" sz="2400" b="1" u="sng" dirty="0" err="1">
                <a:solidFill>
                  <a:schemeClr val="bg1"/>
                </a:solidFill>
              </a:rPr>
              <a:t>ипотеза</a:t>
            </a:r>
            <a:r>
              <a:rPr lang="ru-RU" altLang="ru-RU" sz="2400" dirty="0">
                <a:solidFill>
                  <a:schemeClr val="bg1"/>
                </a:solidFill>
              </a:rPr>
              <a:t>: каждый слой нейронной сети пытается аппроксимировать распределение своих входных данных – то есть данных всех </a:t>
            </a:r>
            <a:r>
              <a:rPr lang="ru-RU" altLang="ru-RU" sz="2400" dirty="0" err="1">
                <a:solidFill>
                  <a:schemeClr val="bg1"/>
                </a:solidFill>
              </a:rPr>
              <a:t>батчей</a:t>
            </a:r>
            <a:r>
              <a:rPr lang="ru-RU" altLang="ru-RU" sz="2400" dirty="0">
                <a:solidFill>
                  <a:schemeClr val="bg1"/>
                </a:solidFill>
              </a:rPr>
              <a:t>. </a:t>
            </a:r>
          </a:p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altLang="ru-RU" sz="2000" i="1" dirty="0">
                <a:solidFill>
                  <a:schemeClr val="bg1"/>
                </a:solidFill>
              </a:rPr>
              <a:t>Например,  выделение регулярных признаков – это значит выделить среднее значение численной характеристики такого признака и выделить его дисперсию. </a:t>
            </a:r>
          </a:p>
          <a:p>
            <a:pPr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altLang="ru-RU" sz="2200" dirty="0">
                <a:solidFill>
                  <a:schemeClr val="bg1"/>
                </a:solidFill>
              </a:rPr>
              <a:t>Если каждый </a:t>
            </a:r>
            <a:r>
              <a:rPr lang="ru-RU" altLang="ru-RU" sz="2200" dirty="0" err="1">
                <a:solidFill>
                  <a:schemeClr val="bg1"/>
                </a:solidFill>
              </a:rPr>
              <a:t>батч</a:t>
            </a:r>
            <a:r>
              <a:rPr lang="ru-RU" altLang="ru-RU" sz="2200" dirty="0">
                <a:solidFill>
                  <a:schemeClr val="bg1"/>
                </a:solidFill>
              </a:rPr>
              <a:t> будет иметь существенно разные параметры распределения (среднее, дисперсия) – это приведет к потери стабильности результатов - этот феномен предложено </a:t>
            </a:r>
            <a:r>
              <a:rPr lang="ru-RU" altLang="ru-RU" sz="2400" b="1" dirty="0">
                <a:solidFill>
                  <a:schemeClr val="bg1"/>
                </a:solidFill>
              </a:rPr>
              <a:t>назвать </a:t>
            </a:r>
            <a:r>
              <a:rPr lang="ru-RU" altLang="ru-RU" sz="2400" b="1" u="sng" dirty="0">
                <a:solidFill>
                  <a:schemeClr val="bg1"/>
                </a:solidFill>
              </a:rPr>
              <a:t>ковариационный сдвиг.</a:t>
            </a: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altLang="ru-RU" sz="2200" b="1" dirty="0">
                <a:solidFill>
                  <a:schemeClr val="bg1"/>
                </a:solidFill>
              </a:rPr>
              <a:t>Ковариационный</a:t>
            </a:r>
            <a:r>
              <a:rPr lang="ru-RU" sz="2200" b="1" dirty="0">
                <a:solidFill>
                  <a:schemeClr val="bg1"/>
                </a:solidFill>
              </a:rPr>
              <a:t> сдвиг можно преодолеть, если приводить все </a:t>
            </a:r>
            <a:r>
              <a:rPr lang="ru-RU" sz="2200" b="1" dirty="0" err="1">
                <a:solidFill>
                  <a:schemeClr val="bg1"/>
                </a:solidFill>
              </a:rPr>
              <a:t>батчи</a:t>
            </a:r>
            <a:r>
              <a:rPr lang="ru-RU" sz="2200" b="1" dirty="0">
                <a:solidFill>
                  <a:schemeClr val="bg1"/>
                </a:solidFill>
              </a:rPr>
              <a:t> к одному и тому же виду – то есть диапазону параметров.</a:t>
            </a:r>
            <a:endParaRPr lang="ru-RU" altLang="ru-RU" sz="2200" b="1" dirty="0">
              <a:solidFill>
                <a:schemeClr val="bg1"/>
              </a:solidFill>
            </a:endParaRPr>
          </a:p>
          <a:p>
            <a:pPr lvl="1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altLang="ru-RU" sz="2000" dirty="0">
                <a:solidFill>
                  <a:schemeClr val="bg1"/>
                </a:solidFill>
              </a:rPr>
              <a:t>На самом деле это эвристическая гипотеза, наличие и виляние ковариационного сдвига не доказано.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4F9824C-A367-1A4F-B01D-E7669D5FE6FC}"/>
              </a:ext>
            </a:extLst>
          </p:cNvPr>
          <p:cNvSpPr/>
          <p:nvPr/>
        </p:nvSpPr>
        <p:spPr>
          <a:xfrm>
            <a:off x="306223" y="3372522"/>
            <a:ext cx="11435697" cy="1259114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17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E8378-35B4-48C4-A848-B95DB670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75" y="365125"/>
            <a:ext cx="11197653" cy="864068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Сети на основе идеи </a:t>
            </a:r>
            <a:r>
              <a:rPr lang="en-US" sz="4800" b="1" dirty="0" err="1">
                <a:solidFill>
                  <a:schemeClr val="bg1"/>
                </a:solidFill>
              </a:rPr>
              <a:t>ResNet</a:t>
            </a:r>
            <a:r>
              <a:rPr lang="en-US" sz="4800" b="1" dirty="0">
                <a:solidFill>
                  <a:schemeClr val="bg1"/>
                </a:solidFill>
              </a:rPr>
              <a:t> 2015</a:t>
            </a:r>
            <a:r>
              <a:rPr lang="ru-RU" sz="4800" b="1" dirty="0">
                <a:solidFill>
                  <a:schemeClr val="bg1"/>
                </a:solidFill>
              </a:rPr>
              <a:t>-2017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A939E4-538A-4365-973E-CE63E687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47" y="1124116"/>
            <a:ext cx="11479306" cy="4258236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ResNeXt</a:t>
            </a:r>
            <a:r>
              <a:rPr lang="en-US" sz="2400" dirty="0">
                <a:solidFill>
                  <a:schemeClr val="bg1"/>
                </a:solidFill>
              </a:rPr>
              <a:t> (2016)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en-US" b="1" u="sng" dirty="0" err="1">
                <a:solidFill>
                  <a:schemeClr val="bg1"/>
                </a:solidFill>
              </a:rPr>
              <a:t>Ос</a:t>
            </a:r>
            <a:r>
              <a:rPr lang="ru-RU" b="1" u="sng" dirty="0" err="1">
                <a:solidFill>
                  <a:schemeClr val="bg1"/>
                </a:solidFill>
              </a:rPr>
              <a:t>нованая</a:t>
            </a:r>
            <a:r>
              <a:rPr lang="ru-RU" b="1" u="sng" dirty="0">
                <a:solidFill>
                  <a:schemeClr val="bg1"/>
                </a:solidFill>
              </a:rPr>
              <a:t> идея </a:t>
            </a:r>
            <a:r>
              <a:rPr lang="ru-RU" dirty="0">
                <a:solidFill>
                  <a:schemeClr val="bg1"/>
                </a:solidFill>
              </a:rPr>
              <a:t>заменить стандартный остаточный блок на блок с несколькими параллельными подслоями типа </a:t>
            </a:r>
            <a:r>
              <a:rPr lang="ru-RU" dirty="0" err="1">
                <a:solidFill>
                  <a:schemeClr val="bg1"/>
                </a:solidFill>
              </a:rPr>
              <a:t>bot</a:t>
            </a:r>
            <a:r>
              <a:rPr lang="en-US" dirty="0" err="1">
                <a:solidFill>
                  <a:schemeClr val="bg1"/>
                </a:solidFill>
              </a:rPr>
              <a:t>tleneck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"split-transform-merge”</a:t>
            </a:r>
            <a:r>
              <a:rPr lang="ru-RU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lvl="2"/>
            <a:r>
              <a:rPr lang="ru-RU" sz="2400" dirty="0">
                <a:solidFill>
                  <a:schemeClr val="bg1"/>
                </a:solidFill>
              </a:rPr>
              <a:t>Цель – выделить больше признаков  в одном масштабе рецептивного поля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за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счет различных  путей градиента (сверток), как в модуле </a:t>
            </a:r>
            <a:r>
              <a:rPr lang="en-US" sz="2400" dirty="0">
                <a:solidFill>
                  <a:schemeClr val="bg1"/>
                </a:solidFill>
              </a:rPr>
              <a:t>inception.</a:t>
            </a:r>
            <a:endParaRPr lang="ru-RU" sz="2400" dirty="0">
              <a:solidFill>
                <a:schemeClr val="bg1"/>
              </a:solidFill>
            </a:endParaRPr>
          </a:p>
          <a:p>
            <a:pPr lvl="3"/>
            <a:r>
              <a:rPr lang="ru-RU" sz="2200" dirty="0">
                <a:solidFill>
                  <a:schemeClr val="bg1"/>
                </a:solidFill>
              </a:rPr>
              <a:t>Несколько параллельных подслоев работают лучше, чем один широкий слой.</a:t>
            </a:r>
          </a:p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600" y="3439450"/>
            <a:ext cx="5549900" cy="3027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5" name="Стрелка вправо 4">
            <a:extLst>
              <a:ext uri="{FF2B5EF4-FFF2-40B4-BE49-F238E27FC236}">
                <a16:creationId xmlns:a16="http://schemas.microsoft.com/office/drawing/2014/main" id="{96050248-5515-904A-87D4-86FF1A2D4862}"/>
              </a:ext>
            </a:extLst>
          </p:cNvPr>
          <p:cNvSpPr/>
          <p:nvPr/>
        </p:nvSpPr>
        <p:spPr>
          <a:xfrm>
            <a:off x="5192552" y="3688632"/>
            <a:ext cx="813622" cy="371521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4925">
            <a:solidFill>
              <a:srgbClr val="1347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5587495-B09D-7749-A169-121B62E6DFDB}"/>
              </a:ext>
            </a:extLst>
          </p:cNvPr>
          <p:cNvSpPr/>
          <p:nvPr/>
        </p:nvSpPr>
        <p:spPr>
          <a:xfrm>
            <a:off x="254681" y="1124116"/>
            <a:ext cx="11437647" cy="1123428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692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000" y="3756798"/>
            <a:ext cx="7011300" cy="28472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E8378-35B4-48C4-A848-B95DB670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59" y="155537"/>
            <a:ext cx="11707906" cy="889934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Сети на основе идеи </a:t>
            </a:r>
            <a:r>
              <a:rPr lang="en-US" sz="4800" b="1" dirty="0" err="1">
                <a:solidFill>
                  <a:schemeClr val="bg1"/>
                </a:solidFill>
              </a:rPr>
              <a:t>ResNet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ru-RU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Xception</a:t>
            </a:r>
            <a:r>
              <a:rPr lang="en-US" sz="4800" b="1" dirty="0">
                <a:solidFill>
                  <a:schemeClr val="bg1"/>
                </a:solidFill>
              </a:rPr>
              <a:t> 201</a:t>
            </a:r>
            <a:r>
              <a:rPr lang="ru-RU" sz="4800" b="1" dirty="0">
                <a:solidFill>
                  <a:schemeClr val="bg1"/>
                </a:solidFill>
              </a:rPr>
              <a:t>7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A939E4-538A-4365-973E-CE63E687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59" y="1029340"/>
            <a:ext cx="11479306" cy="44464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u="sng" dirty="0">
                <a:solidFill>
                  <a:schemeClr val="bg1"/>
                </a:solidFill>
              </a:rPr>
              <a:t>Осно</a:t>
            </a:r>
            <a:r>
              <a:rPr lang="ru-RU" sz="2400" b="1" u="sng" dirty="0" err="1">
                <a:solidFill>
                  <a:schemeClr val="bg1"/>
                </a:solidFill>
              </a:rPr>
              <a:t>вная</a:t>
            </a:r>
            <a:r>
              <a:rPr lang="ru-RU" sz="2400" b="1" u="sng" dirty="0">
                <a:solidFill>
                  <a:schemeClr val="bg1"/>
                </a:solidFill>
              </a:rPr>
              <a:t> идея </a:t>
            </a:r>
            <a:r>
              <a:rPr lang="ru-RU" sz="2400" dirty="0">
                <a:solidFill>
                  <a:schemeClr val="bg1"/>
                </a:solidFill>
              </a:rPr>
              <a:t>замена</a:t>
            </a:r>
            <a:r>
              <a:rPr lang="ru-RU" sz="2400" b="1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параллельных путей </a:t>
            </a:r>
            <a:r>
              <a:rPr lang="en-US" sz="2400" dirty="0">
                <a:solidFill>
                  <a:schemeClr val="bg1"/>
                </a:solidFill>
              </a:rPr>
              <a:t>bottleneck</a:t>
            </a:r>
            <a:r>
              <a:rPr lang="ru-RU" sz="2400" dirty="0">
                <a:solidFill>
                  <a:schemeClr val="bg1"/>
                </a:solidFill>
              </a:rPr>
              <a:t> подслоев сверток </a:t>
            </a:r>
            <a:r>
              <a:rPr lang="en-US" sz="2400" dirty="0" err="1">
                <a:solidFill>
                  <a:schemeClr val="bg1"/>
                </a:solidFill>
              </a:rPr>
              <a:t>ResNeXt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на одну модифицированную </a:t>
            </a:r>
            <a:r>
              <a:rPr lang="en-US" sz="2400" dirty="0" err="1">
                <a:solidFill>
                  <a:schemeClr val="bg1"/>
                </a:solidFill>
              </a:rPr>
              <a:t>Depthwise</a:t>
            </a:r>
            <a:r>
              <a:rPr lang="en-US" sz="2400" dirty="0">
                <a:solidFill>
                  <a:schemeClr val="bg1"/>
                </a:solidFill>
              </a:rPr>
              <a:t> Separable Convolution</a:t>
            </a:r>
          </a:p>
          <a:p>
            <a:pPr lvl="1">
              <a:lnSpc>
                <a:spcPct val="100000"/>
              </a:lnSpc>
            </a:pPr>
            <a:r>
              <a:rPr lang="ru-RU" sz="2200" dirty="0">
                <a:solidFill>
                  <a:schemeClr val="bg1"/>
                </a:solidFill>
              </a:rPr>
              <a:t>Свертка в которой каждая карта – это отдельный путь градиента</a:t>
            </a:r>
          </a:p>
          <a:p>
            <a:pPr lvl="1">
              <a:lnSpc>
                <a:spcPct val="100000"/>
              </a:lnSpc>
            </a:pPr>
            <a:r>
              <a:rPr lang="ru-RU" sz="2200" dirty="0">
                <a:solidFill>
                  <a:schemeClr val="bg1"/>
                </a:solidFill>
              </a:rPr>
              <a:t>По сравнению со стандартной </a:t>
            </a:r>
            <a:r>
              <a:rPr lang="en-US" sz="2200" dirty="0" err="1">
                <a:solidFill>
                  <a:schemeClr val="bg1"/>
                </a:solidFill>
              </a:rPr>
              <a:t>Depthwise</a:t>
            </a:r>
            <a:r>
              <a:rPr lang="en-US" sz="2200" dirty="0">
                <a:solidFill>
                  <a:schemeClr val="bg1"/>
                </a:solidFill>
              </a:rPr>
              <a:t> Separable Convolution</a:t>
            </a:r>
            <a:r>
              <a:rPr lang="ru-RU" sz="2200" dirty="0">
                <a:solidFill>
                  <a:schemeClr val="bg1"/>
                </a:solidFill>
              </a:rPr>
              <a:t> обратный порядок операций – сначала 1х1, потом </a:t>
            </a:r>
            <a:r>
              <a:rPr lang="en-US" sz="2200" dirty="0" err="1">
                <a:solidFill>
                  <a:schemeClr val="bg1"/>
                </a:solidFill>
              </a:rPr>
              <a:t>Depthwise</a:t>
            </a:r>
            <a:r>
              <a:rPr lang="ru-RU" sz="2200" dirty="0">
                <a:solidFill>
                  <a:schemeClr val="bg1"/>
                </a:solidFill>
              </a:rPr>
              <a:t> свертка.</a:t>
            </a:r>
            <a:endParaRPr lang="en-US" sz="22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sz="2200" dirty="0">
                <a:solidFill>
                  <a:schemeClr val="bg1"/>
                </a:solidFill>
              </a:rPr>
              <a:t>После свертки 1х1 не используется функция активации.</a:t>
            </a:r>
            <a:endParaRPr lang="en-US" sz="22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sz="2200" dirty="0">
                <a:solidFill>
                  <a:schemeClr val="bg1"/>
                </a:solidFill>
              </a:rPr>
              <a:t>Показано что в середине без функции активации позволяет повысить точность. 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Стрелка вправо 3">
            <a:extLst>
              <a:ext uri="{FF2B5EF4-FFF2-40B4-BE49-F238E27FC236}">
                <a16:creationId xmlns:a16="http://schemas.microsoft.com/office/drawing/2014/main" id="{96050248-5515-904A-87D4-86FF1A2D4862}"/>
              </a:ext>
            </a:extLst>
          </p:cNvPr>
          <p:cNvSpPr/>
          <p:nvPr/>
        </p:nvSpPr>
        <p:spPr>
          <a:xfrm>
            <a:off x="6030341" y="3927370"/>
            <a:ext cx="813622" cy="371521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4925">
            <a:solidFill>
              <a:srgbClr val="1347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B61D9E1-8476-DF4F-8B61-28FE1EB3DF0F}"/>
              </a:ext>
            </a:extLst>
          </p:cNvPr>
          <p:cNvSpPr/>
          <p:nvPr/>
        </p:nvSpPr>
        <p:spPr>
          <a:xfrm>
            <a:off x="340659" y="1108131"/>
            <a:ext cx="11165541" cy="690689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371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Глубокая свертка (</a:t>
            </a:r>
            <a:r>
              <a:rPr lang="ru-RU" b="1" dirty="0" err="1">
                <a:solidFill>
                  <a:schemeClr val="bg1"/>
                </a:solidFill>
              </a:rPr>
              <a:t>De</a:t>
            </a:r>
            <a:r>
              <a:rPr lang="en-US" b="1" dirty="0" err="1">
                <a:solidFill>
                  <a:schemeClr val="bg1"/>
                </a:solidFill>
              </a:rPr>
              <a:t>pthWise</a:t>
            </a:r>
            <a:r>
              <a:rPr lang="en-US" b="1" dirty="0">
                <a:solidFill>
                  <a:schemeClr val="bg1"/>
                </a:solidFill>
              </a:rPr>
              <a:t> Convolution)</a:t>
            </a:r>
            <a:endParaRPr lang="ru-RU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02064" y="1231900"/>
                <a:ext cx="11321894" cy="4945063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</a:rPr>
                  <a:t>И</a:t>
                </a:r>
                <a:r>
                  <a:rPr lang="ru-RU" sz="2200" dirty="0" err="1">
                    <a:solidFill>
                      <a:schemeClr val="bg1"/>
                    </a:solidFill>
                  </a:rPr>
                  <a:t>дея</a:t>
                </a:r>
                <a:r>
                  <a:rPr lang="ru-RU" sz="2200" dirty="0">
                    <a:solidFill>
                      <a:schemeClr val="bg1"/>
                    </a:solidFill>
                  </a:rPr>
                  <a:t> - предельный случай групповой свертки это глубокая свертка.</a:t>
                </a:r>
              </a:p>
              <a:p>
                <a:pPr lvl="1"/>
                <a:r>
                  <a:rPr lang="ru-RU" b="1" u="sng" dirty="0">
                    <a:solidFill>
                      <a:schemeClr val="bg1"/>
                    </a:solidFill>
                  </a:rPr>
                  <a:t>Основная идея </a:t>
                </a:r>
                <a:r>
                  <a:rPr lang="ru-RU" b="1" dirty="0">
                    <a:solidFill>
                      <a:schemeClr val="bg1"/>
                    </a:solidFill>
                  </a:rPr>
                  <a:t>в том, что каждая карта признаков должна выучить свой признак</a:t>
                </a:r>
                <a:r>
                  <a:rPr lang="ru-RU" dirty="0">
                    <a:solidFill>
                      <a:schemeClr val="bg1"/>
                    </a:solidFill>
                  </a:rPr>
                  <a:t>.</a:t>
                </a:r>
              </a:p>
              <a:p>
                <a:pPr lvl="1"/>
                <a:r>
                  <a:rPr lang="ru-RU" sz="2200" dirty="0">
                    <a:solidFill>
                      <a:schemeClr val="bg1"/>
                    </a:solidFill>
                  </a:rPr>
                  <a:t>Достоинство - число параметров (сверток меньше в </a:t>
                </a:r>
                <a14:m>
                  <m:oMath xmlns:m="http://schemas.openxmlformats.org/officeDocument/2006/math">
                    <m:r>
                      <a:rPr lang="ru-RU" sz="2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С</m:t>
                    </m:r>
                    <m:r>
                      <a:rPr lang="ru-RU" sz="2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200" dirty="0">
                    <a:solidFill>
                      <a:schemeClr val="bg1"/>
                    </a:solidFill>
                  </a:rPr>
                  <a:t>раз).</a:t>
                </a:r>
              </a:p>
              <a:p>
                <a:pPr lvl="1"/>
                <a:r>
                  <a:rPr lang="ru-RU" sz="2200" dirty="0">
                    <a:solidFill>
                      <a:schemeClr val="bg1"/>
                    </a:solidFill>
                  </a:rPr>
                  <a:t>Также свертка может иметь коэффициент расширения (например если 2, то на каждую входную карту будет две выходных – два ядра).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2064" y="1231900"/>
                <a:ext cx="11321894" cy="4945063"/>
              </a:xfrm>
              <a:blipFill>
                <a:blip r:embed="rId2"/>
                <a:stretch>
                  <a:fillRect l="-592" t="-1603" r="-6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data:image/png;base64,iVBORw0KGgoAAAANSUhEUgAABYwAAALNCAYAAACMDCWcAAAgAElEQVR4AezdB5wU5f0/cPPnOsUCCkrvCEjn7mhBQI3GXmLDboyoiBr9GaMx0RiTGKNJpIvSBLsRVNSIqGABVFAQkd7b0evNlpn5/F/f2Rsdx+fZ293b27vb/czrta+ZnZ2nvWd2db738J2jwIUCFKAABShAAQpQgAIUoAAFKEABClCAAhSgAAUoAOAoKlCAAhSgAAUoQAEKUIACFKAABShAAQpQgAIUoAAFRIABY14HFKAABShAAQpQgAIUoAAFKEABClCAAhSgAAUo4AgwYMwLgQIUoAAFKEABClCAAhSgAAUoQAEKUIACFKAABRwBBox5IVCAAhSgAAUoQAEKUIACFKAABShAAQpQgAIUoIAjwIAxLwQKUIACFKAABShAAQpQgAIUoAAFKEABClCAAhRwBBgw5oVAAQpQgAIUoAAFKEABClCAAhSgAAUoQAEKUIACjgADxrwQKEABClCAAhSgAAUoQAEKUIACFKAABShAAQpQwBFgwJgXAgUoQAEKUIACFKAABShAAQpQgAIUoAAFKEABCjgCDBjzQqAABShAAQpQgAIUoAAFKEABClCAAhSgAAUoQAFHgAFjXggUoAAFKEABClCAAhSgAAUoQAEKUIACFKAABSjgCDBgzAuBAhSgAAUoQAEKUIACFKAABShAAQpQgAIUoAAFHAEGjHkhUIACFKAABShAAQpQgAIUoAAFKEABClCAAhSggCPAgDEvBApQgAIUoAAFKEABClCAAhSgAAUoQAEKUIACFHAEGDDmhUABClCAAhSgAAUoQAEKUIACFKAABShAAQpQgAKOAAPGvBAoQAEKUIACFKAABShAAQpQgAIUoAAFKEABClDAEWDAmBcCBShAAQpQgAIUoAAFKEABClCAAhSgAAUoQAEKOAIMGPNCoAAFKEABClCAAhSgAAUoQAEKUIACFKAABShAAUeAAWNeCBSgAAUoQAEKUIACFKAABShAAQpQgAIUoAAFKOAIMGDMC4ECFKAABShAAQpQgAIUoAAFKEABClCAAhSgAAUcAQaMeSFQgAIUoAAFKEABClCAAhSgAAUoQAEKUIACFKCAI8CAMS8EClCAAhSgAAUoQAEKUIACFKAABShAAQpQgAIUcAQYMOaFQAEKUIACFKAABShAAQpQgAIUoAAFKEABClCAAo4AA8a8EChAAQpQgAIUoAAFKEABClCAAhSgAAUoQAEKUMARYMCYFwIFKEABClCAAhSgAAUoQAEKUIACFKAABShAAQo4AgwY80KgAAUokGECGzduxJw5c3702r9/f9IVVq5c+aM2pE1pm0vNEuB5rFnnqzr1ltdOdTob7AsFKEABClCAAhSgAAViF2DAOHYrHkkBClAgLQSOOuoo+F///Oc/kz42fxvyvjLaSXrHWeGPBHgef8TBN3EIpOu1I4Hwp59+2vk9k9802eYfw+K4MHgoBShAAQpQgAIUoEC1F2DAuNqfInYwkwRKSkqcGZkvvPDC9zeicjPqvuSmVGZpys0qFwokKpCqIE6q2knUgeViE+B5jM2JR/1UIB2vHfnvtGpc55577k8BuIcCFKAABShAAQpQgAI1VIAB4xp64tjt9BGQVABvvPEG5GZTdRMabR9nNaXPdZDKkaiuqcqY+ZuqdlJpl4lt8Txm4llPzpjT8dqRP9qqxiX7OMs4OdcNa6EABShAAQpQgAIUqHoBBoyr/hywBxksEO3GU3dDqtpfGcG+DD4taT/0VF1DqWon7U9YFQ+Q57GKT0ANbr66XzsS4I03yBvtv9vx1lWDTy27TgEKUIACFKAABSiQ5gIMGKf5CebwqqeAzCr+wx/+oJ2lpLrJLm/f/Pnzq+dg2atqJ6C6lirjjw6paqfaAadZh3ge0+yEpnA41fXaGTZs2E/++yupoGJZvv7665+Udccp6Sq4UIACFKAABShAAQpQIB0EGDBOh7PIMdQoAbmhTCT9hHtDqltLWgsuFIhFQHUNMWAci1xmHpOq6yUzddN71NX12qlov1R/8JUUUVwoQAEKUIACFKAABSiQLgIMGKfLmeQ4aoyA6kbTf/MqM51kxrD7z2XdteyTz1QB58oI+NUYVHY0LgH/9SbvK+P6SVU7cQ2eB8ctwPMYNxkLlAlU12snGf1y/7ssa84s5iVPAQpQgAIUoAAFKJBuAgwYp9sZ5XiqtYDMQFLdqLr74pklvHLlSifI55aVvIpcKBCLgHvNeNcMGMcil5nHeK8Td7syrpfM1E3vUbvXi3ddHa4db3/c7erQr/S+Gjg6ClCAAhSgAAUoQIGaJMCAcU06W+xrjRaQWUjujalqLXkRE1mkXglESwCZCwViEVBdf5URLElVO7GMmcckLsDzmLhdppesrtdOde1Xpl8vHD8FKEABClCAAhSgQPURYMC4+pwL9iTNBSQgp7pJlX2JBotjJZP6Zfay9EHW/vZknzfNRay5GCVILSkyVGk2pD5pT9JoyEP+YlnkWJkpLeWkXtmO5Z/6ynjcctJ32ZZAum7xe/iD7dJfMfGPS97L/ljHo2pfxijj83rLNSDvpe/yeaKLW7f3OpOHO4mlt8/ez91t6VOyF7du7zpaO9JHOXdiLMfJWt57+x6tj+74k2Hrv0YS+c6UV4eMS8bofwCXXGcy7oosybTwnj93O9p5rEi/xUTXd2lTPov1enD7kezfqco+r3Lu5TubyHdAbPzlxSyWJdlO0qZ7vXjXumtH+il9l88r4/df6nZf3v642/I9dD931zo7sZJj5Dc7lv/m+P0rw7qyr0v/GPieAhSgAAUoQAEKUCC9BRgwTu/zy9FVEwG5iXdvSv1rudms7MXfpryXRYKx/qCoe2y0gKvc7PqDXG453VoCY9EW3QxsXXDBW5eqzWjlVMe79UkQwB9w9B8vn/sDiG553TqWet12pH5doEJVv9iV12ep263Tbce7jualajOWfd763e1o7ejGIHbRlsqwdfvrXUsf4vnOeMu62+44pM/uPt1aPGL5g4lbp6xTZRHtPHr7E8+2/EboLPz7y/s9kXYr43dK6vX3Rd67S0XPq658rP+dkONU/Uv177nroeqL6tqp7N9/+b1W9SWWfSo7VTnVuFwHd11Z16TUr+qT267uuvKWSeT3xq2fawpQgAIUoAAFKECB9BP44S4n/cbGEVGg2ghEu1mLd7ZcIoPy3hS621KPLlgsx0ifVYvM/HLriHct7emWyg4YeNtV9Vs+1wVbVMfLvliDxhJI0NURbb9Yl7fEGwjRnb9Ygh3l9cX/uWpsunaiGUULmkYrp2rf3VeerXucdy3ji+c74y3rbksd8fQ5niBOPPW6/ZF1IhbSVjKXaK7evnq33T+AqPqhu8695XXb0X6npC1VOdkfj7/uvOp+B6XNWBapV9c/VfnKdJL2VH1RXTu6cauO9Y8jljai/TdYVd67L1kB46qwFqtkXJd+c76nAAUoQAEKUIACFEh/gdjuQNLfgSOkQKUK6G7YYp01VtHOeW9+3W1dn9zPVQHjitzwuvXqgjGVHTDwGrp98a4TCVhJ+fIC/vEGob19ku1oQTFpWxcg8tdT3vtYAjNew1i2VW2q2okWzIkWlK9MW13fVfvdff7vjLvfu07kOtN9Z7znoCosvO1XZDsREzHV/X5W5u+UjNN7Pt3tRMagO6+677TMTo22yOduf7zrqnLSWal+Ayr79z/ab4zXSrWdjIBxZV+TOutkXpfRrj1+RgEKUIACFKAABSiQfgIMGKffOeWIqqGA6iZU9kULBiZzGLr2o+333ySXN5NVbkwlECCv8m5S/YE1GWtlBwy8ntHGHe9numCMtCfnV1WfBITEQMbsvnQBBTlWt4i1qv5E9qmCOLp2Y92v6oe/Hd15l7LRvh+Vbavqe3n7ZCzepbzj4/ncX7e3naqw8J9Hb3/i2S4vkCepb6Qt1W+Kqg+V/TslY4vnvJV3rOq86n4LZH+0RVdO9UeXVDjprFTnTfc7oDrWb6Ay9pfTBdNVZf37VP/CwX+MvPe36fazKq1V/Yxln+q6dMfDNQUoQAEKUIACFKBAZggwYJwZ55mjrEKBaPmLo92UyU2qfB7Lq7xZruXdIEpQUoINErxxZyr6b5J1s94kkOM/Vril37oyqiCoHK/qp+4m3HtK4y2nOt67Twy8Y9IF5NwyOn/V+GWft27vOHTBM1XgNNp1JW14ZyOKrSrg5vZf1rE4e/say7a3fnfb347KSI4tLzimKpcsWxmb21/dWtoq7zujK+vuFwv3PMk5cr977ufedbScvVVh4T+PsVwPqmNUfZdxq35X5Jr35jlWXSPx1Cf9ifd3KpZro6LnVRfclLFFW3R55VVlUuGks1JdO6n4/Zc23Jf3u+VuyzXnfu6udb/VbhnvWjUuMahKa3//kvF7o7qeuI8CFKAABShAAQpQIP0EGDBOv3PKEVUzAbnx9N60ebejddV7XCzb0o5uiVZebpJ1AU+3Pt0MqfICGHKzrWvbP+tN56S7CXf7JmtVG9HKqY5396mCs9JGtKCxqozOTHWsdyyqoI+cI/+i64+cE12QQwJs7jj962he/rZjfe9vQ95725Ft1THRZm1L25VtK22o+uXui+U7U14dqmCnlNGZeN3kOHepKgtdf9x+xbKOdg1HKy/Xt7TvBr/cY3UWyfydkrbc60C1TtZ51QUZdd9t3W+t6ruUKiedleraSeXvfzz9cq8t/1p17lXjqmprt5/Jui79DnxPAQpQgAIUoAAFKJC+AgwYp++55ciqiYDuRlhu5HRLtDLuDaB/LbNTdYv/WPe9BCXKCxZLnbqZj9HadPuiC1L6Axm6Matuwt263bU7Hu86Wjnvcd7taLM4pS1VMFfKq27GdWZun3VrnZf/eBmft+/udnlj0NUfzcvfdqzv3T551247utnUquC4v73KtpX2vH32bsf6nYlWh+p6cceom12qc6kqC/c8uv1OZK27hsv7o4quLZ1FMn+npG3v9eDdTuZ51X1Pdd9v78xrb58kYOlfUuWks1JdO6n8/Y+nX347973X2N1WjauqraVvybwu3fFzTQEKUIACFKAABSiQ/gL6iFX6j50jpEBKBHQ3wnIjp1uilXFvTv3raEER/7Hue/8MPV1/3OP961iCzboAmARfvYtuzKqbcG852fb3S95HK6c6XheQ87alC3Kq2lLNEKxIG+LjXVRjkH26GYjllVWNQeqSdst76a4DVR+lHd25jsVHxlHZttKGqu+yL9bvjK6OWMaoa9t7Dt3tqrJQXS9un2Jd68apu57Kq7ci9cX6OyV9ULWT7PMaT3+kT9K+ql8qM9Vxsi8W93j7pWpLde3ofhNUx/rHFGsb3nKJlEmkvKod2Zcq62Rfl14DblOAAhSgAAUoQAEKpLeAPmKV3uPm6CiQMgHdjXB5N426G03d/ngDxrHcSAqS7p86S6AqlkVujHV99pbXOVVGwEDVn1ja0fVR6vMvqjYkSC7nKdpL+qEqK217F9Uxqn54y7jbqrL+8ev+KbWqrOxTBUBUx8p1p5qpLddTLMFuGYOq3mTa6tqI9TsTj7N7rHetGp/sUy2qY1Nh4b9eVH2Ltk/3uyJ9T2TR1Zfs3ynpm8o8Fg9VOd15lXZUfwyQ4/3fNd1vrMxu9S+pdIrHSvfbmqhreeVU56K8Ml7LWMpXV2vvOHTnKNp16S/P9xSgAAUoQAEKUIAC6SmgvgNNz7FyVBSoEgHdTaPckPmDgN4OykwuVWBRbmpVN6vxBoxjvTmuyI28Ox5Vf/03pBVpR1V/tPHFe7w7Dl0fYx2Lqt1Y93mvFV0/oo3ZHYOsVW36y8r1pDpOt8/bP7ct3bG6/fJdKW/RjV1XZyz7Y+2736i8vqrajqUOVTnZ519qkkWsfY/Fx1+XvNdZxFNfrO6q42JpR1VOdV7d8enSUvhTduhyQavSUaTSScahGrPKqiL9irUN1zWefnnLeLdjabMiY3LbUrUj+1SL6liVtb+sqpyuDX9ZvqcABShAAQpQgAIUSF8B9f91pu94OTIKVImA7oYsWpBX11FdIC9aXar2Y7mRlD6k6qa3Iu3EO754j3fPha6PUp93iXacqu1Y9kmd7qKrP9ZzqmrPX1Z3nanKyj5v/9x+qo7VzTCWY2OZwasbu6qtWPfF2ne/kTtO3VrVfix1qMrJPv9Skyxi7XssPv665L3OIp76YnVXHRdLO6pyqvPqjk+X/sH/PdHlyXXr8a5T6STtqsassqpIv2Jtw+uQSJl4y1dkTG5bqn7KPtWiOlZl7S+rKqdrw1+W7ylAAQpQgAIUoAAF0ldA/X+d6TtejowCVSIgN/iqmzL/jX8sndMF8hgwPupHxtFulFXnItrx7nnRBQD8N9fRjlO1Xd4+/z+r19UfyxhkLKr2/GV115mqrOyTPvkX1bHSjq7/cny061jqj1ZW1V55+/y27hhU5fxG7rG6daJ1qMrJPv9Skyxi7Xu8xm69Oot46ovVXXVcLO2oyqnOqzsmWevSUniPUdWrSkchZVLpJO2p+qayqki/Ym2jPDNVv7xlvNuxtFmRMbltqdqRfapFdWwsY1KV07Whapf7KEABClCAAhSgAAXSU0D9f53pOVaOigJVJqD7p8VyUyY3lfEsukBetECb6oYwlhtJ6ZfupjeeXKOq9v03pLp2Yumnqv5o5eI93j0/uj7GOhb5A4HUEe/Lbd9d6/oR6zmJZfySF1WCTuJY3uuNN95wu/ajdbR2dLMipYw/R6u3Ut3Yk2XrthWt7+4x5a0TrUNVTvb5l5pkEU/f/cfG8l5nEet3QtqI1V11XLTfG7f/qnKq8+oeL2vdfzvcdBO6XOPu5966ZDuVTtKeaswqK12/VMf6xxRrG95yiZSJt7xuTJVxTcZj7R2Hrlx516W/Dr6nAAUoQAEKUIACFEg/gZ/egabfGDkiClS5gO6fFstNWSw3xN4BpDpgHC0Hs7dfum3dTbN/drXuuFh84r35j/d4d2y6XKH+PuoeQuU/zq03kbVqDLIvlkVVNpl9c/tQXju62ZPR+pIKW+l/eX13xxhtnWgdqnKyz7/UJAt/33Xfd9U4/WVV71P1OyVtq85PtGvW7a+qXHnj1f23w51BrAsou23616l0isdKdz0k6lpeOdW5KK+M1zKW8tXV2jsO3Tkq77r018H3FKAABShAAQpQgALpJ/DTO9D0GyNHRIFqISCzilQ3mbIv2uxgf+dTHTCW9nX9lmBGeYvMPlWVl0CHd9EFv3QpA9yyuhl20W7+Vf2RduQGP9oidarK+scidaiOk33JWnT1l3dOEvFKtM+qPnrPi64vUs7/YC9vH1T1yr5kLqo2vH2Ppa1E61CV040vnmNj6bPqGFUb8VrEWq+0Vd41rKpL9qn6GWt9sf5O6dqJxUPXP9143P26P6zI56rP3GCyW96/1vUjFvd4nKRdVVsqq1T+/uv65f8jpt/N+z7WcamOk31Vae0dh85C+siFAhSgAAUoQAEKUCCzBfh/hJl9/jn6FApEC47JzZnun/X7u1gVAWO5wVfd+JYXmJC+6wLl4uFfVG3IPpl9plrkpltXRhWUcOvQlYkWMNDNgJO6VGPRmamOdfsVz1pXf7RxR5vxFq1cPP3yHqty9rejG4cEwiSIpFp0ZZJlK23G0ndV37z7Eq1DVU72qZaaYqHqu3zfVGP1XyOqsvJ76T/fOotU/E7F0mfVWHXn1Ttm3SxiXfDW7+KtS7ZT5SRtqcass1IdK/uS/fuv61cs58K1VPVVNa7qau2OIxkW3rq4TQEKUIACFKAABSiQPgLqO9D0GR9HQoFqJaC7eXRvPiW4Gu1mXwJoujqizVJ26/euVTe3OixdKgapL1p/dYEOCQaqFl1wWRXIjdYn6Ve08Xkd/NvSln+msbjrgltSXhXY1PVPxu6vX2Uh+6ReXbBEV7/0R3VOZJ9qNqI7/mheuv6Vt9+t27v2tyNj9H7u3fYf67anG3uybKUdbz/cbV1/3H7512457zqWOrzHe7f99cv7mmIRT99lzLo/oMl3x/0u+i11FlKf6jvh9ine3ynvOXG3/X1x6/au3WP9a+8xqu1ofxjz1yXvy1tS5ST9UPVPZ5Wq339dv6Svscz81ZVXjau6WnuvEdU5iuU68tbBbQpQgAIUoAAFKECB9BMo/84i/cbMEVGgygQkOBYtaOe9cZObT+9LdzPtlqnMgLGAReu3BFzkRluCm/KS4Ey0/ur6KjMB3fH419K+fC6BpGh1u+VUN+/uiXePibaWMUk/ZR1t7NFmL+rKyX6pWxVoFj8JMngtVEHjaIFWGZeMX9qQlxtgizbeaF6uW7xrVXuqdqSPqmNlny6AU5m2Mk5Vf1R9j2aSaB2qcrJPt9QEC1Xfy7uG5XvuXsOy9n4nxEN1PnQWcnyyfqdU50fVF/+YVeVkXyxLtHF56432e+RtJ1p9yXKS9rx9c7d1Vv7z6x4va+mvfJ6M33/pl+43UdqRNuR6c3/7VX/g8/bN3daNqzpae68Ft//+tfcYblOAAhSgAAUoQAEKZJ5AbHcqmefCEVOg0gTk5jPaDaT/pi3W93KDq1tUdehubnV1RJsppapft09u1HWLBEZ15eLdH2188dYV7XhVMMEdX7LMVAFjaUMCGtH6Fs9n0bzc8cS7VrWvaydaAEfVbmXbxtN3Vf9kX6J1qMrJPt1SEyx0fZffLd14y9uvupaSZRHtd0rVL1Vf/GNWlZN9sSyxftejzaT2tpMKJ2lPNWadVap+/6VfEhRW9U21T/X7qzpON67qaO29FlRjkX1cKEABClCAAhSgAAUyW4D/R5jZ55+jryIB7z+r1t2sxbu/sgPGQhVr0ELX92hBGPdUyE23rrxqvwTfVTfkupt3aUdXj2p/tH3RzN3xVNRM2lcFLNz64/3jQyJeblvxrlV2uvMSLVikmzVZmbbx9F3nkmgdqnKyL9pS3S2i9V33xwKdg7u/sq6L8n6n3Pa9a9117R2393jvtvcY3XasaSl05VX7K3rNlOckbXrH6W5Hs5LP3ONiWSf6e1be7HZv26rfX+/n7na0cVVHa/eacPvvX7ufc00BClCAAhSgAAUokJkC0e9AM9OEo6ZAygQk4BhvwM9/Uyfvo92oymASKaNDSHRGYHl99LYXawDJDViogo3R2tN5SD2xng+ZoRbrkqiZ9FP6E22JZ8a6eMnx8XpFaz/aZzpnXZlos/50M7kryzbevqvGlGgdqnKyr7ylOluU1/do6QhUHpKuQndNSFuJWkT73XDHoOpPouViOa/R2vX2RRdAd8ur1pXpJO15++dul2dV2b//rkOsY09GwFjajLU918ldl+fljsc93ruOpaz3eO+2Wy/XFKAABShAAQpQgAKZKVD+HWhmunDUFEipgPwz4ngDJnIjKDNrVXlw/Z1X5fyVGU+JLtJmrDOmZFyqG+7y2o5WvzurzK1D+uMP9EYbn/em2N12b6ylLtl29/vXYqnLq+v2R7V2zfz99NfvvpegSaznV9orz0uCFe6i8kok2OTWp1snct3pgkXRrqHKsE2k736HROtQGbjXp78N//vqauHvp+q9/A6qxu5+J2Qtpt5rWVWPu8+18JbXbcfzO1UV51XGFC3gKL8rifwuSb2V5SR1J2pV3u+Z/Da6i/Tf/7sa7fffLSdrqcdf1nuN6L53iY6rOlqrvnO6cXvtuE0BClCAAhSgAAUokN4CDBin9/nl6GqggATGJHAiwQH/Sz6LNquuvOFWtLyqfqlTbrpVfVUdH88+ubn2W0h7ukWOj/a5W84bEHC3/TfIUpd3XLJdEXu3bVlLH/3jEj/ZF0v/vXX5tyVo5D0X0YJIsXr524j3vYwpXjs5PhGLZNsm0ne/T6J1iEG8bt62q6OFt3+6bbku/dexfDcqauH9PrvfETFKdKmq8yr9db8fFTFRjVvGlGwnaScRK7kO/L+T0c5XRX7P/OOW60/qK29JZFxunf42k3FNJmot5eRaSvb15I6VawpQgAIUoAAFKECBmifAgHHNO2fsMQUoUEEBN0jsXfsDxhVsgsUpQAEKUIACFKAABShAAQpQgAIUoECNFGDAuEaeNnaaAhSoiIA3UOxuM2BcEVGWpQAFKEABClCAAhSgAAUoQAEKUCBdBBgwTpczyXFQgAIxC7hBYu+aAeOY+XggBShAAQpQgAIUoAAFKEABClCAAmkswIBxGp9cDo0CFFALeAPF7jYDxmor7qUABShAAQpQgAIUoAAFKEABClAgswQYMM6s883RUoACANwgsXfNgDEvDQpQgAIUoAAFKEABClCAAhSgAAUoADBgzKuAAhTIOAFvoNjdZsA44y4DDpgCFKAABShAAQpQgAIUoAAFKEABhQADxgoU7qIABdJbwA0Se9cMGKf3OefoKEABClCAAhSgAAUoQAEKUIACFIhNgAHj2Jx4FAUokEYCJSUlmDNnzvev+fPnY//+/Wk0Qg6FAhSgAAUoQAEKUIACFKAABShAAQokJsCAcWJuLEUBClCAAhSgAAUoQAEKUIACFKAABShAAQpQIO0EGDBOu1PKAVGAAhSgAAUoQAEKUIACFKAABShAAQpQgAIUSEyAAePE3FiKAhSgAAUoQAEKUIACFKAABShAAQpQgAIUoEDaCTBgnHanlAOiAAUoQAEKUIACFKAABShAAQpQgAIUoAAFKJCYAAPGibmxFAUoQAEKUIACFKAABShAAQpQgAIUoAAFKECBtBNgwDjtTikHRAEKUIACFKAABShAAQpQgAIUoAAFKEABClAgMQEGjBNzYykKUIACFKAABShAAQpQgAIUoAAFKEABClCAAmknwIBx2p1SDogCFKAABShAAQpQgAIUoAAFKEABClCAAhSgQGICDBgn5sZSFKAABShAAQpQgAIUoAAFKEABClCAAhSgAAXSToAB47Q7pRwQBShAAQpQgAIUoAAFKEABClCAAhSgAAUoQIHEBBgwTsyNpShAAXK26UUAACAASURBVApQgAIUoAAFKEABClCAAhSgAAUoQAEKpJ0AA8Zpd0o5IApQgAIUoAAFKEABClCAAhSgAAUoQAEKUIACiQkwYJyYG0tRgAIUoAAFKEABClCAAhSgAAUoQAEKUIACFEg7AQaM0+6UckAUoAAFKEABClCAAhSgAAUoQAEKUIACFKAABRITYMA4MTeWogAFKEABClCAAhSgAAUoQAEKUIACFKAABSiQdgIMGKfdKeWAKEABClCAAhSgAAUoQAEKUIACFKAABShAAQokJsCAcWJuLEUBClCAAhSgAAUoQAEKUIACFKAABShAAQpQIO0EGDBOu1PKAVGAAhSgAAUoQAEKUIACFKAABShAAQpQgAIUSEyAAePE3FiKAhSgAAUoQAEKUIACGSpgA7a8TMAMwQ4bsIOHYAcPA1ZYa2IHDsLcNA/hRWMQ/vxfCC18AqEFkVd4wRMIL/gnwkunwNq1HLauHjMIq2QpwksmIbzwSfXrqwmwti+CbQbVfbFMWLtXOG1JH35azxMILxoLc9MnkTGparFtWId3wFz1BsKf/xvhL55CePF4hJdNg7n6TZibP42M49AO2OEAAFtVC/dRgAIUoAAFKECBainAgHG1PC3sFAUoQAEKUIACFKAABaqTgA1YoUhg+MhOWHvXwtz2Jcw17yK0ZBKCn/4VocXjYe1ZDdiWsuN26W6EPv83jGe6whjZGMaoZj9+jWwCY0o/J5Brhw4r60C4FOaK/yLwwukwRjWFMap52asFjNEtItuTChFaNBZ24IC6DjOA8Ir/wpg+GKVOH8rKuf2RfkgdX46BXbpXXYcVgrnhQwRevQiGHD+yqbMulT5JP8Z3cMYS/OgPTuBYZ6KunHspQAEKUIACFKBA1QowYFy1/mydAhSgAAUoQAEKUIAC1V7ADpc6gU8JtIa+eArB9+9B4PUrYEwfAmNiTxjjOiDw2iUwN8xxAsvKAQUPIfzNVBhT+qL0RwFjCfxKwLUxSif2ROjLUbCNfcoqYAZgrp+D4JvXITC1PwLTBiHw/OkIvHgWAi+fg8DL5yL41vUIf/eqE9xWVmIGYW74AIF3hkXKvXAGAtMHI/DcAAQmF8OY2MOpK/ztC9o6xCO8/BUEpp0aCRi7wWZ3LUHkMW0QnH0XrD2rIjOylZ3hTgpQgAIUoAAFKFD9BBgwrn7nhD2iAAUoQAEKUIACFKBA6gSc9BIyK1ifNsE+XOIEio2p/WGMbV82mzcyqzYyw7YJAtMHwQmyho6o+y6B2jWznCCtM7N3TEsYY9s4wWbj6c4wnu0G44UznJnKdukedR22CevARqee8LfPI7xyBsw17zizfS1JA7F1Iayd38A+shOwTE0dFqwjO2Fu/wrmxrkw1/0P5sqZCC97AeGvn0Xo8/8g/NUEmDu+hm2GlHVIQDu8eBwCkwo9s6TLAt8SNJaA8cReCH0xEtqxSM1m0PncCZBLCg05F1woQAEKUIACFKBAFQswYFzFJ4DNU4ACFKAABShAAQpQIKUCEpSUYGo44KRtsA9tg31gMxA8qA0aS0Az9OVoGM92j6RfcGfSfr9uisDEnk4+X0k9oVysMKxtnyP43ggYz5+GwKsXIPjmtQi+dwdC8x6KBGqXvwhz51LIDF79IvmTrcgYZP2jlwRcYwy6uoFyt7yYWGEn57AdOqINFku/bGMvwsueR3DGFQhMGxiZZT3+ZBhjWsMY1QLGyGYwXvwlwqvfgm1KDmPFYluw9qxBeOlUJyezpPhwAt0MHCuwuIsCFKAABShAgVQKMGCcSm22RQEKUIACFKAABShAgSoRkCBxGJBA6OGdsHavhLnxYyfoGfr07wjNfxzWti/0s3LDkby/gedPK8sd7Ms/LIHjpzsh+NEDsPZv0IzQhn2kxJnVG14zC+bWBbB2fwfrwObILFt5cJ5pwHZmBscY9NW0VOm7JZ/zoW2wti5w0l+EPv8Xgu/fjeCMKxGYfhqMSUUIvDscVskSfU7n4GGEV7yOwMvnwZjYG4E3rkXoy7GOS2SGtMxuruYOlQ7NBihAAQpQgAIUqAoBBoyrQp1tUoACFKAABShAAQpQIEUCtm06AVmrZCnM1W8i9PlTzqzewCuRQKUxpi0k1URo6WTIzFrlYlswN3+KwOuXR9JRjG4emU07rj2MCV0QmNLHyfsbWvDPKAFjiX+WBa4leJ0OwVAZjxl5GKB1cBus7YudNBmSh1nSZWhnWwOw9q1HcO5DcNJxSAoLeVjesz0QmHkVQovHwdqx2JnJ7AT6lSeFOylAAQpQgAIUoEDlCDBgXDmurJUCFKAABShAAQpQgALVQsAOlSK8/n0E3x4GY3IfGBLkdfLsNo7k2pVg5fiOCH3yCKzDO7R9tvasRPDD+2FM7ec8JC7430sRfPc2hD75C8JLpzgPkrP2riknnYS2+rT5wLYt2CEDdtjQzy42QzDXvY/AqxfCGNX8h1nbI5uiVNJZPNMNwTevd2aAWwc2QerkQgEKUIACFKAABVIlwIBxqqTZDgUoQAEKUIACFKAABZIt4OThNQFbHvCmTl8g+YDDK2ci8MIvygLE8nA2b0qJpjBGt0Tw7d84D4xzcgIr+il5e831cyL5dle9BWvH17AObonkQXby7ur7oKguo3fJg/BCi8Y5qSt+fC7KzsvIpjDGtkbg9cucYL9tqR++l9GIHDwFKEABClCAApUmwIBxpdGyYgpQgAIUoAAFKEABClSSgGU66SPsQzucfMROHmBTE1S0TZjbvkDwresjaQ8kGPl9wFi25dXcme0qM5FtJ12Eot8yy1VyDIdL4QQwJVjNJSEB68huhL55DoHXLobxTHcYY1qVnRP33DR1Zn3LAwHNkiWcYZyQMgtRgAIUoAAFKJCoAAPGicqxHAUoQAEKUIACFKAABVIl4Ob+lQfDHdruBBHDq95EaMETTj7i8NfPOA+U03VH0hoE5z3kBCENJ2DcIpKDePzJMCb1RuD50xGc/VuYmz+BrQs86yrn/rgFJChvyXlc/76T0iPw6kUIOIHj1pHA8egWzsPwTMmDLOecwfm4jVmAAhSgAAUoQIHEBRgwTtyOJSlAAQpQgAIUoAAFKFD5AlYI9uGdsHZ8BXPF6wh9+iiCM66EMbkYxpg2MEa3QnDWr53PtekkggcR/uY5GNNPgzGhGwLTBiE44wqEPrgP4a8mwNwwB9betWUPvePM4co/qWUtSL5jYz/MLfMR+uwfCLx6MYwJXWFMKkZo/uORlB8MFqfsdLAhClCAAhSgAAUiAgwY80qgAAUoQAEKUIACFKBAtRWwYR0uQXjZdATfvA7G1AEwZFawPCjNmSkcSWEQePEsmCtnQh5wp1ysEMxtXyK44J8IffYYwt+9Cmv7ItiHtkVSW1jMP6x0S9VOKwxbzvO69xGa+yeE5v4R5pYFgOSG1i1OipAg4OQ3ZpBfx8T9FKAABShAAQrEL8CAcfxmLEEBClCAAhSgAAUoQIEUCdiw9m9AcO6DMMZ3UD+0bmQTGM/2cNJT2Id3qPtl205g2DqyC7axDzAD0M1GVlfAvakQsM2gM6vY2rvOSUWhbdO2YB3ZCXPb5zBLlsIOHtY+9FBbBz+gAAUoQAEKUIACGgEGjDUw3E0BClCAAhSgAAUoQIFKFZBUA2bQmRUcLW+w5LANL5mEgKSgcB5Q18z30LpmMJ7ujOCce50H4FVqn1l5NRCwYRt7EF7xGgJvXYfg7LtgbvoYdvAgwPQV1eD8sAsUoAAFKECBmi/AgHHNP4ccAQUoQAEKUIACFKBAjRGwASsMhA7DPrgF5tYFCK+bDWvPathOWgjFQGwT5qZ5CLx+KYzRLb5/KJoxri2MZ7oiMH0IgrNuRHjJRNgHNikq4K70EbCdwHB47bsIzBwKY2wbGE93QuDtm2GunwM7cIAzjdPnZHMkFKAABShAgSoTYMC4yujZMAUoQAEKUIACFKBAxgg4+WYDsEt3wdq1zMk3HPr4Lwi8fhkCr1zgzCCOBPvUItb+9QjO+yOMZ7vDmNAFgemnIfjWDQh99jeEV74Oa+cy2KV7I8FodRXcmw4CYQPm5k8RfHtYWS5ryWHdFMb4jgjM+nUkaOykp0iHwXIMFKAABShAAQpUlQADxlUlz3YpQAEKUIACFKAABTJDIGzAPrjZSRsQXjwewXdvRWDaqTDGtY88uG5sWwRm3wVrz0ptSgFJNxBe9QaC79+D0Md/RnjFfxkkzoyr54dR2jasQ9ucXNWSszry0MOy9CTyAESZafzurU5AWfvwwx9q4xYFKEABClCAAhTQCjBgrKXhBxSgAAUoQAEKUIACFKiggDycbN86hL4YicDL5zpBPWNU80iwT4J8ZTmJAy+fA3PN20A4oG7QNp0ZxNaBLbAD+2HLjGUumSUgAePDJQgtmYzAi2dF0lGM8uWzntAJwffugLntC9jyYEMuFKAABShAAQpQIAEBBowTQGMRClCAAhSgAAUoQAEKxCQgAeOdyxD83+0oHdMapSObeB5Y584ObQKZMRpa+CTsIztjqpYHZaiAbcE+tB3hpVMRePUCGOPa/fh6kj9CTOyN0PzHYR3cwnzGGXqZcNgUoAAFKECBigowYFxRQZanAAUoQAEKUIACFMhgARuQ2b62rTWQIHD4i1FOIM/4ScC4OYwxbWBMLkbok7/A3r+BQT6tJD9wBGwb9uEdCH/zHAKvnAdjTOsf0lOMboXAcwMRWvivsgcg6q9LalKAAhSgAAUoQAGdAAPGOhnupwAFKEABClCAAhSggE5AUkSEjjizOK29q2GX7o4EjlXHm0GYGz5E4L+/+iGwJ0E+5+F1gyMPr1v4JMzNnzjpJgAG+VSM3OcRcIPGSybBePFMGKNbwRjbDsaLv3TSn1h718C2QpGHIFphT0FuUoACFKAABShAgfIFGDAu34hHUIACFKAABShAAQpQIDLz1wo5QV1rz2qE18xC8OOHEXzvTpir3oAdPKRWktyz+zchOO9PMJ7p7swmluBx6OOHnQfZWXtWwQ4d1gec1bVyb8YLyEzj7QgtGofAS2cjMPMqhJe/AvvILthmCFbpbpg7v4HzBw3mM874q4UAFKAABShAgXgEGDCOR4vHUoACFKAABShAAQpknoCkmzADTn5ha8fXCC+bjuD7v0XghTNgjOsAY8IpCH30IOx967TpJGQ2srn2XSdIHPrqaZhbPoN1eAdsMxg1nUV1x7YlGG5ZkDWXKhAoe6hieOVMmBvnwjb2wg6XOkHi8NIpCLxzC0Kf/d15D9usgg6ySQpQgAIUoAAFaqIAA8Y18ayxzxSgAAUoQAEKUIACKROwgwdhbvsCoUVjEZj1axhT+sIY2xrGqKaR1+gWCLx6Ecx17wGSBkC52LADB2Ad3g47dAi25D2uwYsEiI8cOYJNmzZh3bp12LdvH0yTAckqOaXyIDz5g4YZhBXYD3PzZwjOewjGtFOdVBWB54c4+Y7t0r1V0j02SgEKUIACFKBAzRNgwLjmnTP2mAIUoAAFKEABClAghQKSMiL40YMwnu0BY2QzRB5cJ8HiZpGXPMju2R4ILXzCmYWcwq5VSVPhcBglJSV477338MADD+D222/HlClT8O233zqBY/mcM45Tf2rssIHwxnkIzPoNjPGdIvmyRzaFMbatkydbZrXr/6CR+v6yRQpQgAIUoAAFqq8AA8bV99ywZxSgAAUoQAEKUIAC1UDAOrAZwU8edR5SFwkWlwWK3YDxqOYwnu6M4Oy7YO38tkanmIjGLaknDh06hG+++Qb/+c9/MGjQIBx77LHIz89HmzZtcNVVV+HZZ5/FkiVLsHfvXjBwHE0z+Z9J2pPwd6/CeP70H/6Y4V6jE3shtOBxWIe2Jb9h1kgBClCAAhSgQNoJMGCcdqeUA6IABShAAQpQgAIUiEtA0kNESRHhzNxcPQuBl89FqQSHnSCczDBuDmP8yQg8NxCBWTchvHQqJLgMpF8+Xwn+bt++HW+++SaGDRuGtm3bIjcnB7Wzs3B0bg7ysrJQUFCAdu3a4eqrr8akSZOcwPL+/fuZqiKui7ECB0s+4z0rEfzofhgTOpelTCn748bolpAHLYbXz3EeiFeBVliUAhSgAAUoQIEMEGDAOANOModIAQpQgAIUoAAFKOATsG0n76t1ZJfzQDDr0FbYuvzD8mC3PasR/PD3MJ7uCGNMKxjPdEHg+dMRfO8OhL6ZBrPkGydHcbTAs68HNeKtalbxMccc4wSIm9epjV+e1AjXtmiGUxuegMYFBSjIlsBxPjp06IAbbrgBzz33HJYtWwYJHEvQmUslC4QDMNf+D4HXLnbyF0fybJcFjZ/phtCnf4Uts4z5kMJKPhGsngIUoAAFKFCzBRgwrtnnj72nAAUoQAEKUIACFIhHQB4QFjacf5pvbv4U4S+eQuDd2xBaPA724R3a2cF28BDCK/6LwIwrEHjtEoQ+eRTm2vdgHdjiPGwsni7UlGODwSA2b96M119/Hddddx2aNm2KnOxsHJubgz7HN8BDHdrjk969sapPMWb36ok/dWiP009siKa1C5CflYW83Fy0atUKV155JSZOnPijVBU1xaAm9tM+tB2hz/+DwOQizyzjyIz4wH8vhbnhI8DUPZyxJo6YfaYABShAAQpQINkCDBgnW5T1UYACFKAABShAAQpUPwFJOREuhX1wC8yNHyG44HEn8Gs80xXGmNYIzLwKEkDWzjK2TFj7Nzn/pN/cMj/ycLs0DbrJrOKDBw/iyy+/xKOPPoq+ffuiXr16ThC4Vd06GNqsKaZ37YrVRcXYU9QH+4v6OOv1RcX4X88e+FP7dhjSqCGa1K4dmXGcn++ksHBzHC9duvT7Gcd8OF7yvyq2GYJco8G3rneubSeFisyKn9AFgTeuQnjtO7BDpclvmDVSgAIUoAAFKJA2AgwYp82p5EAoQAEKUIACFKAABZQClgmZdWmun4PQ/MfKAsVdIrmIRzaB8yC7yX0Q+nIM7CO7lFU4O2V2sqStsE39MTX8E5lVvGnTJrz22mu45pprnFnFeTk5OC4vF/1kVnH7dvi4V0/sKOqDfUV9sNfzkvcSQF5bVIxZPXrggXZtMaThCWgiM46zs1G7dm2079DBma08ZcoUSOB43759zHFcCdeMfWQnwovGwnju5zAm9kDg1YsQmvcQzDXvRh58Z6XvNVwJnKySAhSgAAUokHECDBhn3CnngClAAQpQgAIUoEBmCdihwwitfD2S13X8yWUPrWtSti7L7zq2NYKzboS17XMgA4NpMqtY8gwvXLgQf/7zn1FYWOgEeCW1RJt6dXFN82Z4uXs3rCsq/lGQ2BswdredQHJxH2wo7oP/9eyJP7Rvh0Fu4DgrC/n5+d8/HG/y5MlOjmMJHDPHcRK/l1YI5vZFCC14HKGFT8DcNA/24RLYFvNIJ1GZVVGAAhSgAAXSVoAB47Q9tRwYBShAAQpQgAIUoIAI2KEjCC97HgGZbTlScrmWBYm/XzePpKV45TyYK2fADmfOP9eXlBCGYWD9+vWYPn06LrroIjRs2BA5WVk4Pi8Xg084Ho91PBlfFhZiV/FPZxW7QeJo603FfZwcxw91aIfTnFQVP+Q4btmypZPjeNKkSc6M47179zqBY6aqSMJ3N2zALt0Dyb+dbg9jTIIOq6AABShAAQpQIIoAA8ZRcPgRBShAAQpQgAIUoEAaCNgWrJIlCL47HMbYdj8OGo9tA2Nib8jDwEILn4RZsiRtH2LnP5Myq3jPnj2YN28eHnjgAfTo0QO1CwpQOzsbHY6uh5taNMN/u3V1UkxIqoloQeFon7mpKmR2suQ4/mNZjuOmtWuXpaooQPv27eHNccwZx/6zxfcUoAAFKEABClAgdQIMGKfOmi1RgAIUoAAFKEABCiRbwHmYnQFJOwHJL6xZ7MB+hJdOReC5gTBGyYziNjAmFSIw40qEFjwBc/MnsI7sdHIUp/vsVndW8dq1ayG5hC+88EI0atQIudlZOCE/z5kF/HjHk7God2/sqkCg2B9EdgLHxX2wrrgYb/fsgQfLAseNJcexJ1XFddddB0lV4T4czzSZb1dzWXM3BShAAQpQgAIUqBQBBowrhZWVUoACFKAABShAAQpUqoA8gC50BNaBjTA3fIjwmndg7V8P2La6WduGuWMJArPvgjHtVARmXoXQF6NgbvsSEky2JfCcAYvkCd61axfmzp2Le++9F506dUJebi7qZGej09H1cGvLFnirR3dsLE58RrE/UOx/v68wkgdZ2njPyXHcFqee0AAn5ecjr1Yt5OXloXXr1s6MYwloL1u2DG6qigw4RRwiBShAAQpQgAIUqHIBBoyr/BSwAxSgAAUoQAEKUIACMQs4M4pLYR3YjPC69xCc9ycYL52NwMvnIbzsBdjBw9qqbGN/JLi8/BUnRYUdPJAxuV1lVnFpaSlWrFiBsWPH4qyzzkKDBg2Qm5WFkwoKcPZJJ2J05074RnIVJ3FWsT9Y7H3vpqpYX1SMd3p0x/1t22Dg8Q1wYn4e8spmHLdp0wZDhw7FM888gyVLlsBNVZHus8C1F3HSPrAjf1zR/YElae2wIgpQgAIUoAAFaqIAA8Y18ayxzxSgAAUoQAEKUCDjBGzADMI+uM0J+oY++xsCL58LY/zJkYfYjW2L4Ht3wNq1HLA1KQwkOBYOAGEjYwLFcplISoedO3dizpw5uPPOO9GhQwfk5+U5s4q7HnsM7mjTykkRsbm4GBLE9QZ1U7Etbe4u6oM1RUV4o3s3/F+bVvi5BI4L8p3AseRVbteuHa6++urvU1VI4JipKuL9EbABy3Suf9vYC/vgFthHdgJWON6KeDwFKEABClCAAmkuwIBxmp9gDo8CFKAABShAAQrUfAEbdvCgkz5CHkwXeO0iGBM6RwLFI5v+sJ4+GOFlz8MOHKj5Q07CCGQW7uHDh/Htt99+P6v4uOOOc2YVS97gc05shDEyq7ioELsqMQVFrEFnN8fx6qIizOjeDfe0aY3+DepHZhzXqoX8/HwncHzttdc6uZdlXAcOHGDgOJZrxQzAPrQN1o6vYa57D6GvJyL0yaMIL38RdumuWGrgMRSgAAUoQAEKZJAAA8YZdLI5VApQgAIUoAAFKFAjBWwL1p5VCH70BxgTTkHpKAkSlwWKRzX7IWA8rj2C798Na/eKjJpBrDqnoVAIO3bswKxZs3DTTTehZcuWyMnOxtE5OehVvz5+17YtPuzVE9uL+1TJrOJoQWQ3VcUGJ1VFD/yubeuyVBVlOY5zc53xXHPNNZg+fTqWL1+O/fv3M3CsuhBkn3x/9q1HaNEYBF6/HMbUfs7M/FKZlf/OLbB2Lcv474uOjvspQAEKUIACmSrAgHGmnnmOmwIUoAAFKEABCtQUAduGdXArQvMfh/Fs958Gi0c1hzGuHQJT+yI49wGYO7/Rp6WoKWNOsJ+WZeHgwYP4+uuv8e9//xuDBg3CMUcfjfzsLDStU4BLmjbGpC5d8F1RkZMGIlrgtqo/86aqeKt7Nydw/PPj6+OkgnxnPHVq10bHjh1x44034rnnnnNmUkvgWB7sx8UjIAHjkiUIvDMMpWNawhjZJPIa1QyB1y52UrzYVshTgJsUoAAFKEABCmS6AAPGmX4FcPwUoAAFKEABClCgJgiYIZibPkZw5lAYEvRyZxaPbYPAlL4IvnU9Ql+Nh7lzKezQIZlWWRNGldQ+yqzirVu3YubMmfj1r3+N1q1bIzcnB8fk5qCw/nH4fds2kVnFVZCnuCLBZzdwLKkqZnbvhnvbtHJmHJ+UH8lx7AaOZcwy49hNVSHBcy4iYMPavyEyQ39c+x/+4DKyKQLThyC8/BXYoVJSUYACFKAABShAge8FGDD+noIbFKAABShAAQpQgAJVImBbsMOGE7Sy5aFcmkUe0BX64ikYkwphjGkDY2JvBGdejfCisbBKvs7YQLE7q/irr77C448/jn79+qFu3brOA+Na1KmDy5o1wZSup2BlURH2pCBYvKNvP6wfeCq+GzQEywcNwdqBg7C9X3/srmCeZDdVxdqiYrzVvbsTOO7XoD4a5echr1YtFBQU4OSTT3aC5c8//zxWrFjBHMdl3yW7dA9CX4yE8Ux3GN6835OKEFo0FraxT/Ot424KUIACFKAABTJRgAHjTDzrHDMFKEABClCAAhSoDgJOoLgU1v6NCK//AOENH8I6XKKfHWyZMLcuQHD2XQjMvMoJHls7voIdPATYmTejWB5qFwwGsXHjRrzyyiu46qqr0KRJE+RmZ6F+bi76NqiPhzu0x4LCQpSkIFexBKM39x+ABWefhelXXol/X3cDnrjuRky86mp8eN75WDfw1AoHjWWmshM4Lu6D9UXFmNW9O+5rE8lx7KSqyMpC7YIC5+F4N9xwA6ZNm4Zly5Y5OY4lVYWYZeQSOoLwty/AmDoApd6A8YQuCH36qPNAvIx04aApQAEKUIACFFAKMGCsZOFOClCAAhSgAAUoQIHKE7ABMwj70HaEN3yE4CePIPDyuQi8cQ3MdbNhm0Ft0zIT0ty+2HnJrEl5oFcmLjKrWPL1Lly4EA8//DB69erlzCrOz85Gu3p1cX3zZnixaxesKSpOyaxiCeRu69cf8845G0/ecAN+O3wEbh9xl/O68/Y78ZffDMNbF12EjQMGoiLpKbxl3VQVMkaZcXyfPBzvhAZOjuO87CxIqgqZcXzddddh6tSpzsPxDhw4kJkPxzNDCK99F8ZLZ6PUTeciD44c3wGh9/8P1t7Vmfg14pgpQAEKUIACFNAIMGCsgeFuClCAAhSgAAUoQIFKELBM2KV7YW77EqEvRyPw38tgPN058s/kJ5yC0Cd/gX1gszYQLDNEbcvOyBnF7tkIBALYsGEDXnrpJQwdOhSNGzdGTlYW6uflYsAJx+NRmVXcuzd2lM3G9QZZK3N7+ZAheObqq51g8fCyYLEEjWX7jtvvxJM33IjPzzwrKbOM/ePYXdQHFUD56QAAIABJREFUkuN4Rvdu+L82rTDg+LJUFVm1nBnHnTp1ws0334wXXnjh+8CxzDiWvM/ySvuZxzI7f8t8BGZcWZb/u2kkl/HYtgi+PQxWyVL38uKaAhSgAAUoQAEKgAFjXgQUoAAFKEABClCAAqkRCB2BtXsFwkunIvDGtTCe6RYJXo1sUpZXtbkz09hc9QYQOpKaPtWgVkzTxN69e/HZZ5/hwQcfRPfu3Z1gaO3sLHQ4uh5ubNkcr3Xvjo3FxUmbxesPzOre7y7ui8/OPht/v+k3388sdmcYu+s/3HIb3r7oQkiO432Fye/j96kqiosxq4fkOG6Nnx8fmXGcn5WFgoJ8tG/fHpKqQh6O9+WXX+Lzzz/Hd999BwnCp/ViWzB3LXfSucj3LjCxl/OwSHnoXfCD38PauSyth8/BUYACFKAABSgQnwADxvF58WgKUIACFKAABShAgUQEbAvWnlUIffwXGJP7oHR0ix8evuX+E3nJrfp0ZwTn/hHW/g36XMaJtF+Dy8js19LSUqxevRqTJ0/GBRdcgBNOOAG52dk4IT8Ppzc6Af/qdDIWF/bGzhQ81E4VNN7Vpy/mnXuuk3rCO7vYDRbL+v5bh+ONSy7G9v79KyVg7O2XzDheV1SMt7t3xwNtW+PUExrgxII85GdnoSA/38lxfOaZZ+L88893HhS4bds2SJqP9F1syEMjw6tmILTgCYQXj0d42QsIr34L5vZFfOhd+p54jowCFKAABSiQkAADxgmxsRAFKEABClCAAhSgQFwCEjDevRLBOffCGH/yT4PFEjQe0waBqQMQ+uTRSE7VDM1P7HWVWcV79uzB3Llz8bvf/Q7dunWLzCrOyUanY47Gza1aYEaPbtiQwlzF3sCsuy0zjL846yw8ceOvMcKTjsIbMH542DDMvuB8lPTtm7IZ0BI4XlNUhDe6d8NdbVqhR/1jUZCdhZ/97GfIyspy8j5feOGF+OCDD5ygvNc+3bZt24QdOgw7cCCyDgcAK6xN/5Ju4+d4KEABClCAAhSIXYAB49iteCQFKEABClCAAhSgQEUEgodhrpiBwEtnwxjVPJJD1QkUt0ZgYm8EZwxFaNE4WDu/hR0uTf+8slEs3VnFq1atcmYVy0zY448/HrlZWWiUn48zT2yIf3c6GV8VFmJXinMVu0Fi/3rNoEF44YrL8ftbhztpKWSmsTvb+J7hIzDu2mux5IwzUvYQPumfpKmQ15aiYszq2QNDWzZD/fw8HHXUUc4rLy8PQ4YMweuvv45Dhw5FOSP8iAIUoAAFKEABCmSOAAPGmXOuOVIKUIACFKAABShQuQK2PIxO/lm/rW7HtmEd3ILQp3+FMaELjNEtnXXg1YsQWvivyD+NDx5Wl82gvfIwtp07d2L27NkYMWKEkz4hNycHdXNy0OXYY3BHm1aY3bMHtqUgULynqA92FfdFSd/+2N5vAHb07Q9JPyH7/QFj2f/1L87ApKuuwoO33AoJEt89fATuv/U2jL7uOnx6zjnY3q//T8r560nm+52FxVjVqxAvnXIKrm7aFM3r1EFOVi3U+n//z5ll3KBBA9x///3Yvn17Rv+BIoO+XhwqBShAAQpQgAIxCDBgHAMSD6EABShAAQpQgAIUiCZgA2ED9qHtsA5uhR0q1R9shmBu+ACBN29A4OVzEJz7IMz1H8A+sgu2ZerLZcAnMqv48OHDWL58OUaPHo0zzjgD9evXR152FprUro3zG5+Esad0xtLCImdWcTIDq6q6JCi8tV9/LDvtdHx03nl456ILMef887H4F2di04CB2F3806Dxzr59sfy005xjp11xBaZccSVmXnIJFv/iF9jWN3XBYun7pqJizOveA4+2a4t+Deqjbk428rJq4aQ6tdG0Xj3kZ2ejYcOGeOSRR7Bv374MuMI4RApQgAIUoAAFKBCbAAPGsTnxKApQgAIUoAAFKEABlYBlOg/MMrcuQOjz/yD0xVOwdn4D2Prgrzx8y1w3G+E1b8PavxEwQ6qaM2qfzCresWMH3nnnHQwfPhzt27dHXm4u6uXkoPtxx+DuNq2dWcVbiotTNkN3a78B+OScczD+2mvxp1tuxe9uG44Hbr0N/7rxRvzvwguxYeBA7FEEjSX4XNKnH7b0H4DN/WVWcj9ILmFVULoy9kmKju96F2LaKadgaNMmaF6nNnJq1cLROTnoXf84jGjfFte2bYOGdeswYJxR3zIOlgIUoAAFKECBWAUYMI5VisdRgAIUoAAFKEABCvwgYFuwg4dg7V6B8DfTEXjjWhgTToExtT9Ci8fBLt0dJTWF5QSJbeeBW5r0FT+0lNZblmU5uXOXLVuGp556CoMHD8YxRx+NvKwsNKtTGxc2OQlPd+mM7wqLnICr5OOtjCCrv055iN2iM8/EU9ffgDtvvwO3jbjr+5c8yO5vv7nZmXW8o18/7CtSB7H3FfbBvkL1Z/72kvHemVVcWIx5PXrg4XZtUdigPuqUzSqWoPGvmjbGlK6n4KviPnisUyc0qVePAeO0/nZxcBSgAAUoQAEKJCrAgHGicixHAQpQgAIUoAAFMlLABswA7IObYa5+C8HZd8GY3AfG6BYwRjaBMboVAjOGwtzwEWAGM1Io1kEHg0Fs3rwZM2fOxI033ojmzZsjNzsbx+TkoKhBfTzYvh3m9e6F7c4s3tQFXiV4u7X/AMy8+BLcd+vt3z+4TgLF8pIH2f329jucXMWrBw1KaVBYF1guKSrG0l698WynTrik8Uk4sSAf2bVqoX5eLvoe3wAPdWiHz3r3RkmxPACvL/7RMQMDxpJjXL6Tkic8dAQIl5a9AkCGp4OJ9TvL4yhAAQpQgAKZIsCAcaacaY6TAhSgAAUoQAEKJEHADh2BueMrhBY8gcBL58AY1x7GqGaeV1MYz3RD6JNHYR3YDEiQisuPBNxZxYsXL8Zjjz2GAQMGOLOKJaduizq1cVmTxpjSpQtWFhVrUz7oAqfJ2r/+5wPx3OVXOLOLJUDsBou966euvR5Lh5yOvSmcRewfX2RWcRHmdO+O+9q0Ro/jjnVmFednZaF13Tq4qnlTPN+tC1YXFTkP6pMZ2pszNGBshwMwdy6DuXIGzJUzYa55O/La9DHsg1ujppH50QXMNxSgAAUoQAEKpL0AA8Zpf4o5QApQgAIUoAAFKJA8AevgZoQW/BPGpGIYI5vBGNnUEywuCxyPbYPgWzfC3Po5nLQTyWu+xtfkziqeMWMGbrjhhsis4pwcHJsbmQkrs4rn9uqF7UV9kKr0E/4grLyXgPG0y69wZhKrAsYjRtyFkddej2+qMGBcUtTHmVU8qXMn/KrJSTixdgFysmrhuLwc5yF3D7dvh09798KO4h9bZmzA2NiL0OKnYUwfEvlXAVP7OylkAjOvdgLHthmo8d8vDoACFKAABShAgeQIMGCcHEfWQgEKUIACFKAABTJCwD5SgtCicU6g6cczi5vBGN0SxjNdEfjvr5zAlLVvPWz+U3fnupBZxfv378fChQvxyCOPoLCwEAUFBXBmwtari6ubN8PL3bthXQofaqcKFLv7tvfrj3cuuggP3nLrT2YXSwD53ttGYPoVV2LtwFOxtzA1eZXdvskD9DYUFuF/3brj7tatcMoxxziOBVlZaFevLq5t3hSvdO2KDZrcyhkbMD6yE6H5j8EYdzJKn2qM0pFNUDqyMQLTBiG8/CXYkqKCCwUoQAEKUIACFADAgDEvAwpQgAIUoAAFKECB2AWsMKySbyK5i8dLOgqZYdwcxrgOCDx/BoJzH4S58UPYxh7Ythl7vWl6pG3bCAQC2LhxI1588UVceumlaNy4sZOruEFeLgae0ACPdmiPBWX5dVMxq3hPcR/sKe4bNd2FHLP09NMx4Zqrcd+tw3HH7XdCZhXfMeJO3D18BP59ww347OyzUdKnX0oewucGi7cXFeOrXr0wrlNHnHNSIxyfn+fMKm6Ql4fBDU/A4x1PxudiGWWGdsYGjA9tRejjhyNpZDz/MiDwwi9grprJnONp+hvEYVGAAhSgAAUSEWDAOBE1lqEABShAAQpQgAJpLSB5h/W5h+3gYYRXvI7AS2fDGNsWgUlFCL4zDOHlL8Pav74s8KQvn9Z0nsHJrOK9e/fi008/xcMPP+zMKq5TuzYKsrPQ7ui6uKFFM7zctQvWFBalJOi6u7gPtvXvjzWDBmHFaUOw9tRB2NavP2S/G5D1rnf07YcvzvoFnht6JR676Td4eNit+OvNN+Ppa6/BvPPOxZYBA5TlvHUka1tyFa8vLMKsbt1wZ6uW6HLsMSjIznZeHY6uh1+3bI7XunfDes2sYm8/MjNgbMPevwGhD++HMaaNJ5VMcwRePhfm2ncBK+y5erlJAQpQgAIUoEAmCzBgnMlnn2OnAAUoQAEKUIACXgHbhG3sg3VoK+zAgSgPrLNh7d+I0MJ/I/jm9QgtfBJWyRLYYcNbW8Zuy6xiwzCwbt06TJs2Db/61a9w4oknIicry5kRe2rD4/G3jh3wZWEhdhWpg7XeAGcytnf16YdVgwZj9gXnY/LVV2Hs9dc56/cuuAArBw/Gzj59lcHfXX36Yu2gU/H52b/ER+efj/nnnI2VQ4agpG/qZhZHZhX3xphOHXHWiY1QPy8PObVqoWF+Pk5r1NCZVbyosHfMlpkaMLb2rIr8ywBJHeP8ywBJI9Mcgdd+BXPjXMC2MvY7y4FTgAIUoAAFKPBjAQaMf+zBdxSgAAUoQAEKUCDzBGwbCJfC3rcW4WXPI/jZ32Guew928JDWQh5mZ+3fBGvXcifIDKmDC8LhMHbv3o2PP/4Y9913Hzp16oS83FzUzs7GyUfXwy2tWuDNHj2wyfcgtmQEhXV17C7uixWDh+Clyy/HH269zclJfNuIu5z1A7fehulXXonlQ06DHKesQ3IUFxZjX2Gxs5Zt5XFJDn5LruI1vQsxs2tX3NqyBdoeXc8JFNfJzkbHY47G8Dat8L9evbBZM0Na18eMDBjbFsySpQjOuqnsIZVlD6sc3QqBmdc4D6jk15cCFKAABShAAQq4AgwYuxJcU4ACFKAABShAgUwUsMKwj+xyZhiG5v4RxrSBKH2mK4Lv3QlTZg1HmXUoM2k5KzFy0YhFaWkpVq5ciQkTJuC8885Dw4YNkZuVhRML8nHmiY3wn04d8VVhb+xMcmBVFxh192/tPwD/u/BCPHzzLcoH2P1p2K2YddHFkOOcoHCK++f207veVlSMz3v2xBMd2mPICSegfl6uk6v4pIJ8nH1SIzzVuSO+LirUptPw1uXfzsiAsWXC3DIfgRlXegLGTWGMbYPgO7c4eckz8eePY6YABShAAQpQQC3AgLHahXspQAEKUIACFKBAmgvYsMOlsPasRGjJZARmXgVjQufIP1WXB2JN6YvQonGwSndHSU2R5kQxDs80TezatQsffvgh7rnnHmdWcX5+PmQm7CnHHIPhrVqmfFaxGySVh+itOXUQpl45FHfffocyYPzb4SMwcehVWHXqoCoPGEuKjtWFhXi9axcMa9EcbevVRV5WrYjlscdgRKuWeKdHd2yKIVexa+BfZ2zAeOtCBN4dDmNKPwQm9oIx4RQYE3si+OH9sPauifFq52EUoAAFKEABCmSCAAPGmXCWOUYKUIACFKAABZQCMitUgn3ycDJntqzyqDTcaVuwSvcgvPEjBD+63wkgGd68pqMkt2lLBF6/Aub6D5mbWHMJyDVz5MgRLF++HOPHj8cvf/lLHHfcccjNqoWTahfglyc1wujOnfBNCnMV+4OjEjBecepgPD30atx5+50/CRjfPuIu3Hn7HRg39BosHzSkygLG8lC7rYXFmN+jJ/7RoR0GnXA8jsnNdVJQNK5dgHMbn4gxp3TCssJCSKoK/zjjeZ+RAWPbhn1kJ8xN85y0M+FFYxH69FGE5v0R5nevOP/KQHOZczcFKEABClCAAhkowIBxBp50DpkCFKAABSiQqIAEyEKhEA4dOoR9+/Y5sypLSkogr507d2Lv3r04fPiwc0x1D8BKkHjPnj1YsWIFNm3ahGAw6LDIfnlgmTs+mTl68ODBGjGmmM9ruBTm+jkIvHEtjHHtYciMYgkS/+jVHIGpAxBeNB72kd0xV50pB8r3QK77d999F8OGDUObNm2cXMX1cnLQo/6x+L92bfB+r57YmsJcxbqg6ZqBg/DcFVfi7uEjMLwsd7EEiuUl72X/5CuHYnUVzTCWFB0rehfi5S5dcG3TpmhWuzZya9VCvZxs9Kx/HO5r1xYf9OqFbUmyzMiAsfvFlDQykoYmHIAdPAC7dHfkAZeW6R7BNQUoQAEKUIACFAADxrwIKEABClCAAhSIWUCCZJKj9bXXXsOYMWPwj3/8A4888ggefvhh/O1vf3P2yWcLFizAli1bnMBrdQ0cS77ZWbNm4be//S2ee+6574Pda9euxezZs/H000/j73//uzPG6dOn48svv3QCzBJQrvFL2IgEjF+/3JlJbIzyBYzHtUXguZ8j+MF9MDd9Cjt4uMYPOVkDkOtZ/ijyzTffYOTIkTj99NNx7LHHIi87C01qF+DCxidhQpfOWFZUhF1xPoxNF/Ct6P5t/fpj9gUX4JGbh2GEL2AsQeOHbh6Gty+6MJLDuIKzd+Ppqzur+JMePfFo+3YYcHwDHJOTg7xatRzLCxqfhGdO6YzlRUUVnlXs7VdGB4yT9UVgPRSgAAUoQAEKpLUAA8ZpfXo5OApQgAIUoEByBQ4cOIBJkyahf//+aN26tZOrtWvXrpBXt27d0KNHDxQXF+Pcc8/Fn/70J8yZM8eZeSxpH6rbsnHjRvzud7/DwIEDMXHiRGe26Ny5c3HvvffitNNOc8bSuXNntGvXDl26dMHll1+O559/Htu3b0+D9BU2rMMlCC0eB2PqgB9mFktaime7IzBzKMJfPwNrz2rYZqi6nboq6084HHbOv/yh4ZZbbkHbtm2RnZ3tPNiu03HH4O62rTGnZ0/IA9u8Acqq3t5T3BerBg/GK5ddij/fPAz3DB+B395+p7N++OZhePHyy/DdkMEJPUAu0bHJrOLvehfixS5dcE2zpmhRJzKr+OjcHBQ2OA6/a9sG7/fsia2VYMmAcZV9hdgwBShAAQpQgAI1RIAB4xpyothNClCAAhSgQHUQkDQNTz75JFq0aIFTTjkFv//9751g65QpU5wZuTLb+Oqrr0bPnj2dY37xi184n2/btq1aBVlllrAEs8877zwMHToUX3zxhTMjWmYUSzBc9j/wwAP45z//6QSVBw0ahEaNGuHUU091ZlfL7OQav9gmrN0rEPzgXhhPd4Ixrh0C04cgOO8hmFvmww4eBGDX+GEmYwByvUhakiVLljjXRL9+/VC3bl387Gc/w1FHHYXj8vNwacvmeL1nD2woKk7qbNhEA7L+chI0XnfqqXj/gvMx+eqrMPb665y1zDyWh+LtLu6bkiC3zCreVFiEuT164KF2bZ3gcO2cbOfBds3q1MalTZtgereuWF1cjL2VNEObAeNkfCtYBwUoQAEKUIAC6SzAgHE6n12OjQIUoAAFKOARkH9KX156iPI+l4Dxv/71L2d28fnnn4/58+c7uX8lVYWb23jdunV49dVXccUVV6BZs2b4+c9/7szMlYBbdVmkL0899RQGDBiAv/71r9ixYwdk9vQHH3zg9PWrr77C/v37nZQakud45syZOPPMM9G4cWPcfffd2LBhQ3UZiroftgWEDSBcCtj62d22pKZY+y6Cb93ovMLLpsM6sAm2FVbXm2F75fsgua0lx7WkWrnuuuucP4Tk5uRAchU3yMtD7aws5GVloUXdOri4SWP8p1NHfNKrJ9YXFmFXCtM7+APE6vfFKOnbDxsHnoo1gwdjw8CBznv1sRV7sJyqzpKiYnzbuxBTOnfGpU1OctJOyAMCj8vLRd/j6+OP7dvik969sKOSAsVunxgwzrAvModLAQpQgAIUoEDcAgwYx03GAhSgAAUoQIGaJxAIBJwH1ElgVIKl/jy88k/tJRgs6RYkUCrvVYs3YHzBBRc4M3P9dUk5mYErM3gvvvhiJ8h6zTXXYPHixajs1BTSFzd4rQt+y37JwywPKpMg8FtvvQXxkbLysDt5+cckLpKnWWZWX3jhhVi4cGG5wXeVX0r22SbsIzthbf4U5sa5sA/viDpTWI6VGcXW9kWRh1/JQ7G4OOdXviuSu/rRRx9Fnz59UK9ePSc43LpuHVzStDGGt26FX57YEM1rF6AgKwv52VloXa8uftW0Cf7dqSPm9ewZmXFcyQFQNxAaz3pfYerSZjiziouKMadHd/yhbRv0Pu5Y1M6WWcVZaFW3Dq5u3hTTu3bByqIiyLHxjCORYxkw5hecAhSgAAUoQAEKRBdgwDi6Dz+lAAUoQAEK1HgBCZDKDEnJvysPppPZsrt37/4+4ClBXJkVLGkl5CF2EuiVQJkq4BprwFjQJPAsD46T1BXykjzB8rCwylqkvyUlJc4D9+SBZLq0ERIQFoOzzjoLt956K1atWqUcq7ef4jFu3Dh06NABZ5xxBj766KOfBJW9x1fJtgR6Q6Ww9q5BaMlkBGZcicDMqxFe9Sbs0JEoXbIjs5BlVjIX51qQPyC4s4rljx1NmjRBTlYWjsvNcWbCPtyhHT7t3Rtrivvgg5498HD7tjij4QloVrvAmXGcn52NlvXq4tJmTTC6cyd81qsXNhQWY1dh5QdDEwmgVmYZmVW8rFdvTO7cGb9q0hgn1S5ATq1aOC43F30aNMBDHdpjfu/eKElhUD3TAsa2GYR1ZBesQ9tgG3sjvweSm9z5zvMPRPzZowAFKEABClDgpwIMGP/UhHsoQAEKUIACaSewefNmJ/VCx44dnVm1b7/9thNQlSDrrl27MHr0aCfv8ODBg51/en/kiDrAGE/AWGbpSsoKmZF74okn4r777oPkMvYu7oxgCdDJP/2X4LU/UC375DOZ9ez9TMrKfplRLNsSIJ4xYwYuu+wyZ0aojFk+l8+8y9atW/HQQw9B8hJPmDDBCY57P1dt792710nFIQHjSy65xJlZ7e2LqkxK91lh2Ed2OTOKgx/eD2NyH5SOaobSse0QePd2mNu/Aiw+vK68cyLXmpxruW4ffPBBdO/eHQUFkdnD7evVxQ3Nm+G17t2wsbgY+4r6YH9hH2e9tbgPPu7VE491aI+zGzVC89q1nRnHuVlZaFa3Di5qchJGdjoZn/XsiY3VMlVF8gPZu4v6YENhEWZ3647/a90KnY452pmBLbOw29WrixtbNHcsNxRFDCszaO2vO9MCxpJmJvT1RATn/hHhReNgrp4Fa+tC2Ps3RFLXlPfF4OcUoAAFKEABCmScAAPGGXfKOWAKUIACFMhEAQmqShqFa6+9Fm3btsXw4cPx7bffOkHW2bNnOw95k1nAMgNZAqq6YGg8AWNxXrNmjTOLt2HDhrjpppuc91K3vCQoLbmAFyxYgPfffx8ff/yxkypCcgm7QV4J4MkxEsCTWdAyDlmkvAS65WF1MptYZkwvXbrUeQjfySef7ASNX3jhBedzyUHsjkeCzp999hkuvfRS5yVtSxvRFikrKSzErE2bNrjnnnuwcePGaEVS+JkN2wzA2rcW4aVTnVnFxtOdYYxq9sNrUhFCC5+EdXBL2YzCFHavhjQl51j+aLF27VpMmzbN+aOAPOQwNzsbx+flYUijE/B4xw74vFdvlGhSJrhpFz7s0ROPtG+PM09sBHmImwRIC5xUFXVwWdPGGN2pIz6VwHHZw/Ek8OwPaNb09zuK+uCrXr0xtlNHnHfiiWiYn+/MKj4+Pw+DGp6Ax07ugC9kVnEVjT2jAsa2CXPL/2fvPMCbLNc3TtvstGmb7p2meyVp0uRLypQt7gGKckRZCjKcoOeoOP6O4xEXICgiiuJCFFBUUMEFCLJBBQHZe6uQtE1y/6/nTYO1Fiibtk+uK1fajO/9vl/SKL/cuZ8f4JneE+6xeXCPM8H9Zkt4plyLyoUvwndwE72hNpC/VN5NJsAEmAATYAJM4FwRYGF8rkjzOkyACTABJsAEzjMBqlV4//330bp1a5GcHDlypBCqlPwlydqrVy/R13o8gXqywpi+1n/vvfeChDF9tf+XX34RMpi2Q9UXw4cPF9d37doV119/Pe68806RcKbO4GBqmMQvPXbChAliMB1hJPE7d+5cIaMfffRRsd9Uf0ED9mJiYpCXl4dLL71UJIlXrVp1VAqTjB4/frxg8MADD4hhdyd6WkhsE7cWLVrAbrdj4sSJQnaf6HHn4nZ/lQfeXStROfdJeN5qC/dLRrhHpf0li+nn0QZ4ProO3o1zQF9N59PfCQRTxfR6olSxzWZDuFYrOnbzI3VHk7AbquXm8QRv8LYNkhOf22x4KC8X7RLikUYdx3IZtAo58qJ0uDE9FWOLCjHfZsNmhwRK4zZ0SUz7T8dBw/5mlpbinuwsmPRRgiMdex6xzMzAB6UW/CZJ5/V4m5IwpsGWVWumwvNOR7hHplWfU+B+KQsVX9wB3761x+04//tfC//GBJgAE2ACTIAJNBUCLIybyjPNx8kEmAATYAJNngClKKkSglLEVE3Rrl079O/fH82bNxe9vNOnTz+hCD1ZYUxJ3LvuuguU1rzllluwevVqkWr+/PPPhSBu3749hg4dKioxHnroIVGX0alTJ9GnTB3I1Hn84osvQpIksd+UFqYTJY0/++wzdOjQAb1798bSpUvx/fffC4FMKWCSxS+88AJmzpwpBvkFE8vUVzxkyBDxuMmTJx9NLB/rxUGp08WLFwuZTtsdPHgwfv7556OJ5WM97lxd7z+yD5XLXoV7YgscGZlaSxanC1nsHm9BxWe3wbvpa5A84lOAAP09UI3J2rVrxYcRl19+OeLi4hAaGopwhQItE+LxTFEhltgd2HOStQlCHDtd2OR04csym+jp7ZiUgJRwLeRhYVDJwsSwt+vTUkQKl6oqNlcnjhuqON4hObGkrAwNePJTAAAgAElEQVQvFRbikqRExKpVIlUcr1ahfUI8ni0qwBKHA3vOYVfxsVg2KWFM7xGLRsM93haQxfTtAxLH40yonP+0qLLh9wQmwASYABNgAkyACdQmwMK4NhH+nQkwASbABJhAIyZAaUqSqyRvqVdYr9fDbDYLuUoD4050OhlhTEKOai8ouUxr3XHHHaLKYcOGDbj77rtRXl6OUaNGCaFLiWHqjqU0MfUo9+jRA0uWLBH9wpSEdrlc+O9//4uawpikM8nlPn36iMF1JP9ef/11sV1KTVO1Boli2g86kWSeMWMGLrnkElGPQcnj453o/pSIvv/++4Vgv/LKK0H1HTQ070I5+auOwLvhS3imdq9OF9eoohibC8+ktqj47hF4ty+Ev5IGDvJXz+m5o78DqjShlDt9oEEfoCiVSoSEhKBZs2ZIiQjH7XnZmF1Whs0OJ/ZKztNKxG50OjHNbsMNWQbotRqxDq2lksmEOKaqipdLirDQbhfimAT1sWTnhXY97et6h4SPzWYMyDSIJDEdV4RcjpKoKAwwZmKGtRRbLqBjakrCmOpqKmbfF6ijCH77YGQ6PBNboWrlJP4Q6UJ5M+f9YAJMgAkwASZwgRFgYXyBPSG8O0yACTABJsAEzjYBkq7PPfccjEYjZDKZSNtShzANiDvR6WSEMQlX2i5JXVrr6aefxu7du/Htt9+C5CtVUFB6N5j+JbFLac8BAwaIgXRTpkwRgri+wphE7htvvCGEMUleqrWoeaKe4//9739o06YNnn/+eSGoa95e82cSitSZTPtcVlYm9mfSpEnHfUzNx5+7n/3wH9mLymXj4X6zDdyjMgLnV83wTLsRlctfh+/Ab/DzwDvxlNBrjCpGqJOaKky6dOmC+Lg40VUcrVQiVqUSElcjl6MwOgo3GzIwrqQYC8rKsEVygnqKT1bY7pScWGa3Y5ypBJ1TkxGhVEIWGopIhQK0plomQ7iC1ovELZkZGF9SItajxPGprHey+3c696dU8Y+2MrxQkI9OCQmCHw36S9Ro0CU5CS8WF2Gpw4Hdp8DtdPbreI+l9PcWZzmeLixCqk4n6nKo1oY+sGp0J78P3q3zAt3mow3VVTVUU5MpOoxFTY3/70NBGx0DPiAmwASYABNgAkzglAiwMD4lbPwgJsAEmAATYAINkwCJUEr9UrVCZmamSBiXlpbipZdeEjI3mMY91tHVVxjTdiixPGLECNEnTN3CVHlBPcoffvihqMOgIXIkZWueKPX58MMPi77gV199VezTmRDGtD/Lli0TyWqS1ZQspVRzXSdiRN3LVGlByWY6jx07ViRST8Snru2d7eton7z7fkXFNw/BPcEh6ikoUejd9C387oNHE9Znez8u9O3T802vSUqJU1c29XarlEpEKBQwR0fhlox03J5lRNuEBKRoNULkUudwflQUbs40YIK5BIvtdmyTXPUSuaLPV5LwaWkp7so2wqyPFh3GQg5H6XBDehr6ZRrQOj7u6Hq0L0JUkzg2lWCR3S5E9YXWcUz7s94uYWqtVHE4pYqjozAwy4jPbFZsdboQ7HU+nsQ9l7fR/mxzlmNEURHSI3WihoTqcOgDpcZ2Ev3FP78P95ut/l5HMTYv0F+8d3VjO2Q+HibABJgAE2ACTOAMEWBhfIZA8maYABNgAkyACVzoBCjJu3PnTiFxSRJT/y+lfEmcUQr4448/Fp3BxzuO+ghjEq50v48++khs12AwiMF3JIepE3jatGmg7uJbb71VVEnUlLDUsfzvf/9bDK+j4XIkkKm2gqTtE088IX6n/aM09KeffiqOIVhJcbyEMd329ttvi3WHDRuGjRs31nmYJBVJFlNvstPpFN3JlEam/TovJ78XqDwcqJPweY+5CzTMzrv1B1TOe0p0GlOqGL66hfgxN9JIb6DXPXVh0wcl9LxS5UlUZCSUYWFiGN0Vqcl4xVSMnyUJG5xOfFFmwwN5uWgZH4ckjVr0DWsUchToo9DbaMBEkwlLyuzYKqoq/pk4plTwdurztdsxqrgInZKToFcF+nyTNWp0SU7EyOJCLJccWC+5xHA8Wu+ihHikaAKiWi2XIzcqEj2rxfHCo9UY/1zvXMpWOrZtDicW2mx4Jj8PreJiEalUCJa075clJ2FsSTF+kiTsuwC6iutiQ8J4u6scL5YUwRilE0My6T2BvpFQ872oMfw5+N37Ubn4JbgnSIHKmtEZAXE83orKhc+Jbyc0huPkY2ACTIAJMAEmwATOPAEWxmeeKW+RCTABJsAEmMAFSeDQoUOgmgeStSRgKcE7Z84ckbqltHG/fv1Eb/Cxkrd0UDWF8RVXXIF58+aJwWEkZKlDmL7WTYPlqIuYkrwZGRm4+uqrRaqTJC/J5AULFuC6664Tg+lmzZolHkdSj2TyDz/8gBtuuEHcRnUWf/zxhxhIRvtLqdB169aJbdB+vPbaa0Lo1hTGb775phjid++992LLli1CAJEEop+p15iOnaolSCDWPtFxU79yMFlst9tFhQXVZNCx0f4Fz3QcZ10u+SrhP7QZ3vWfi7P/jx1AdR9z7X2n36nP2PfnLvg9BwH+mrlARLUoJPvpw4XbbrsNWVlZIlVMdRD2GD3uz83BV2Vl2Fo91I5kIknR9ZKE6aWlGJaTjdbxsSDRq5bLEKFUoDg6Cn0yDXi9pAQ/VldVBBPA1Oe71iHhI4sFt2dloiA6CiR/ddUpZkoaf1FmxRZnoBOZ1qPH/iY58bnVigdyc9GWxDElnOWBqor8qEjcZEjHayXnN3FMx7ba7sB7JSb0Tk9HVkQ4lLIwUa1h0+sxNOcvlnWJ2gvpuu0uF0aWFCFLCGO9GLxJr5Oz/jdd1x/uWbzO7/kdVetnoWL2MHg+7AoPJY3HlcDz3iWoWv2heM84i8vzppkAE2ACTIAJMIEGTICFcQN+8njXmQATYAJMgAnUlwDJ2vnz56Nnz54iUTx06FDRF0xC9v3330fLli1RVFQkBssdT5wEhTF1Ejdv3lykf2fOnAk6T506VVQ3DBo0SAjpnJwcIYtJUtPj6ERChpJ8jz/+uLgPDb/7/vvvhahduHAhhg8fLvaF5C7JWxKzJJU7d+4s0sQkhGlYHQ28I8FNojsojOkYKdV80UUXCelM1QO0Fh3jN998I/aFhunR0L9gb3KQH/1OqWNKE1NnMQ3p69atmxiiR2sFj5Euv/76a7FvxxPrwe2e2qU/IH93r0Llwufhef9yeD68DlVrplYPrju1rTalR9HrjD4UWL58uUjU02siOioK1K+brtXi6pRkjC8pxmpJEsK2tswMity1khPTrBbcm5OFFvGxSBSJYxl0SiVM+mj0zTTgDVOJSBNvkJxiaN2zhQVon5iAmOo+5FStFlemJGNMcRFWOhxiPdp+7TUDotqJGVYr7svJFuvFV68XoZCL9W41ZmIirXechHPt7Z6J37dJTsy3leHJPEoVxyFKqRSyOC1ci6tTkzGuOqG99wJNFddm0FSEMX3A5K88Av+hrfBu+wFVqyah4ttHULngWfh2rwSO862FpvR+wcfKBJgAE2ACTIAJ/JMAC+N/MuFrmAATYAJMgAk0KgIkzzZt2iQkrdlsFuKUksUkWOm0detWPPnkkzCZTELMUjUFJWrrOh08eFD0HRcXFyMlJQUWi0WIY5LHkiSJbdBt1FlMUppELfUW10zukWj98ccfQWKZ6gFuvvlmUUNBArhjx44iCUoSObh/JHIfeeQROBwOUXHRv39/9O3bVwhdSh7ffvvtItVM0nfJkiXiNrovyeEJEyZg5cqVGD16tFirZq1FzeOj5DAJbxKLUVFRoteUjqO8vFwcH13Smda7/PLLRUqZRPQZP/m84mviVZu+QcXsoXBPsAcGVY3JRcVnA+Ddvgh+r+eML9uYNkivm23btuGTTz4RHyZQJYpSDJhTQIqlVHE25pTZsL0OaVtbLIrEsdOFdU4nPrJSF3EWmsfFIlFNVRUyhCsVKNFH4zZjJp4uKkS/LANyonTiNkoxW2OicW9utkgxb6uHTBXrSS6sk5z40FqKwdlZcMXGVFdjBBLOJKr7ZWZiQnGxGDi39SwOxwumit83mXBLejoywsNF/QQdm00fjWE5WQGW1Ynp2vwu1N+bjDD+2x+2H/BWwH9kH/z0TYQqeo/3/+0e/AsTYAJMgAkwASbABIIEWBgHSfAlE2ACTIAJMIFGSoBSupSqpWFy9LV8SvxSPUXwRLeTVKXUL4lYSvHSAKiakjd4XxLJs2fPBnV+3njjjejatSuuvfZa0YVMSV/qHx4/fryolqBt0LbrOlFVwJo1a0QtBg3gI2k8ZMgQjBs3Dj///DPo9uCJBDPdlwbzkVSmY6CfKflL9RE0kI6kdzBVSgng//znP6Jqg/qPacAd1Vlcc801Iilcc9vBNUgYU3p4wIAB4pgoXRw8Njq+mmfaB+phPnz4cPDhZ+DSD+ohpu7hyhUTRaLYPTb/r0FVo9LgHl+Kiu8ehW//Oq6cqIM4fWBAr2v6MII+GKAPMLTVncCZ4eG4MT0V71nMWC8F6iBORmYGRS6liD+12TAsN0eIY71KibDQUFEfEaVWicvQ0BDEatSgbuQ3LCYhmyk9fDLr0X3FYDmnE5/YrGI9V1ysSPaGhoSIpHSWLgI9DemYYAoM4yNxHKzGONm1at+f9neL5MTXViseysmGI0YPGminkoUhMyIc16el4C1zCdZRV/EpHFvt9U7l99NZt2kK4zr+aPgqJsAEmAATYAJMgAkcgwAL42OA4auZABNgAkyACTQWAiRSSaRRypjOtRO/dJyUyty1axdoMB0NxiOBWtcpKGWp6oEqI6hTmM70OJK21GFMfcbHEsU1t0mCj2oDqAKDtkXbJAlL19c+0fZov6mLmM70M62ze/dusd/BNDI9jn6m6ymZTMdEFRYkll9++WUx0K4uEU5rUnqaHhM8pmNd0r5SxUZd+1l7v+v9O8niPT+jcv7TcE9qFxhQRZJ4VHr1OQ3u0Qa4J1+JqrUzuHu0Blh6Puk5p9fF5MmTxQcZ6enpkMlkQuBaY/V4MC8Hc8vKsNPpQl11EPUVlvRYql34WXJijLkYLRPjoZLL0KxZM4RUn0kg04C8BwvzsMDhwI7TSADTepTyXS5JeKq4CCWxMZCFhYm1aB1ddcKZqireNpuwzG4XA/dOR6bullz42e7AW6ZidE9LQapWIxLT0UoFXHExGJ6fi+/sZeK4TodlfZnXvN9eZzm2N2+Bja1b47fWbbClRSvsdjU/aWnNwrjGHxD/yASYABNgAkyACTCBOgiwMK4DCl/FBJgAE2ACTIAJNA4CJBMpFU0CmSRvfUT2+Thyv+eQ6Bd1v90OR4QkrimL0+F+KRPu1yVUfHkXvFvnAVV1C/3zse/nc02S9vS80iBFSsg7nU5otVqEhIQIiRuj0eB6YwY+tJWC0sGnm8ANJm+/sdkwPC8XpTF6kfZVhYUhVqWEXqkQlQ0kcm0xegzONuJdsxnL7Q5sqx6oV1OAnuhnkre/OBx4z2zCvwzpSAnXQh4WBpK3aVqtWFMZFoZIpRJlcTEYkp11dD2q3DgZcUz33eyQMKfUiuE52XDG6kHdyWqZDMaIcHRPS8WbZhN+rU4Vn2tZTGL4l7bt8OUVV+C97tdh0o3dMfXaa/Fj5y7Y0rI19jnL653iZmF8Pv9qeW0mwASYABNgAkygIRBgYdwQniXeRybABJgAE2ACTKBRE/BXueHdOBueaT3gHpMNd8108dg8eN7phMofnoFvzyr4WRaL+hFKwVPa++233xZ91jSoUCGTIVKpQKxaBa1cFhhyFxGOq9JS8GJxIeaVlWGj5MSeU6il2Cm5sMruwBvmEnRLT0WyViPkcIxKiVZxsRhkzES/zAxIMXrEqVTitgiFApYYPW7PMooE8PJ6JoCPiumyMjySnwcpLhbhCjk0MhmydRH4V0YaHi/Iw4BMA6SYaMSplAFRXb3ewCwj3rWYReKYBtadSBwHj+314mJck5IshvspwsJAx9YyPg6P5udivr0MJLBPJLnPxu17XOVY2b4DJt5wI/4zYCCGDL4DgwffibsHDcYzffriiyuvxJaWrbDfUb+6kcYvjKmbmPuJG/V/NPjgmAATYAJMgAmcZQIsjM8yYN48E2ACTIAJMAEmwATqQ8DvPoCqlW/B805HuEdnBiooXjXDM/0mVP30Lnx/bIffX3cndH2231juQ53W1I89d+5c0VVNgxypq5gEcUGUDj0y0jEkJwsXJyUgQxu4Xi2XIVMXgW7paRhVXITvbDZsdJA4PrEApVTyRoeEWVYr7s/NgS1WL+QtrZeri0BvQwY+KrWIQXWUvp1iMWOwMRPOGD3iVSrR+0sS26KPxkBjJiabTFhRZsc2R90id1d1qvgtswnXZ6QhNUIrxDclmFvHx+GJ/DwstNuxw+nCGodDrDfIaIBDH414lVLUR+iUSpF+HpBlxDtHE87/XC9wbE7MKrXivuxslOqjoZH/JaZvNmRgitWC305BsJ9JcbyhVWtM6dYN/x4wEAMH34lB1Wf6ecigO/Bcr95Y2PniQIK8HtK4UQtjXxXovcR/eDf8lX8CvirAz/K4sbz/8XEwASbABJgAEzhXBFgYnyvSvA4TYAJMgAkwASbABI5HwO+H7+DGQI/xxBZwT2yOitnD4N30Lfyeg00+MUj1ItRb/euvv+K1117DVVddhcTERCjlciRo1OiQmIARRQVY5HAIefulzYpH83LQOTEeGeFaaOQyIUOzdDp0S0vFyKIizC2zVyeO6xbHJG+pTuKVkiJcmZKMJNHnGxZYLykBTxfk40e7XSRvqaJBdA47q2skLGbcnpUJe4wesZQ4lskQrVSKAXJDjJl4l8SxnTqOA9URIlXsdOKbMptIFTvjYkEJZdpvShXfYkjHZDG0LzBo7h/rmUwYlGkQopoS1kpZGCJVCiG4B4lqDFrPfrRTOXBsdrxS9NexUaqY0tEXxcfhyYI8LLDbsctZN5szKYSPty3isqxDR7x48y1CDgdlcfCSpPF/+t+OT666BjtcLXCgiQtj/+E9qFozDZWLRsG79mPRje4/vC/wzQQWx8d7B+bbmAATYAJMgAkwgRoEWBjXgME/MgEmwASYABNgAkzgrBHweQFvJeD/51C/o2v6quDbuUzUT1QuGg3f3tXw02Oa+Im6p/ft24fvvvsOw4YNQ0lJCTRqtUgVF0bpcKvRgKnWUmxyBioJSKaSaNwkOfGF1YpH8nLQISEOqRq16OSlxHF2pA7dM9LwUnER5tps2OSQjnYcU/J2g0PCzNJSDM3JhjmGkreyoynm24wGTLeVYmP1erWFZ1Ac/yQ5McliRr9MA2wx0aLigTqHo5RK2GP1uCvbKBLCVFWx0uEQtRU3GtKQRqliqoRQKtEiLhaP5VfL22MkooPr/SJJou+4f6YBVn20eHyw49gRq8fd2ZmYYjbhx7IyfF5qwdDsLJiiowKpYrkceZE6kZj+wGIWnc+1j+t8/E7P44JOF+PpXn2PJouDsjh4OXTAIEy+phu2lrds0sLY7/PCu30RPDP64sg4Ezxvt0PFzIGoXPqquN5f8XsTfyfhw2cCTIAJMAEmwATqS4CFcX1J8f2YABNgAkyACTABJnAqBCjVV/knfHvXwLtjCXx/7j6uNPZ7K+A/sg80CM9/PLl8KvvSwB5DqeLDhw/jl19+wbhx43DppZdCrw8MmkvSqHFxUiJGFhdipeTAXqcLB2sJVRKpJDm3Ol2YQ8ndvBx0SogXVRXUB6ySy2DQRaBreirGFBdivs2GdQ4Ji+x2jCoqFNuPUatFOjhZo0bnpATRhRxcL7j9Y4lUup32a7XTifesFvQ3ZopheKLjWBYGGo5XFqMHCWhKAdvjYqCtHjSXExGBXhnpQihT7/Kx1qh5Pa1HgnWN5MQ7pRbcZswU26eEs6p6PRrGR1UX7RITRNczpYopod0+KQHPFhViuSSJfT7RsdVc92z+TMezpGMnPH9LL9FbHJTENS/v7z8QU6++FtvLm3bC2F/xR2B45pstcWRkCtwjU+GmIZrjS1Hx9YPw7V/XwN4BeHeZABNgAkyACTCB80WAhfH5Is/rMgEmwASYABNgAo2fgN8Hv3s/vBvnoGL2UHhm9EHV6g9Fx+jxhlI19cZREsU01G7Hjh2YOXMmBg4ciLy8PKhVKuhosJs+GndmZ2GmzYattSTxseRlMHE822bF/+XnolNiAlK1f1VVUO1D97RUDM/PQx+jAXlRkSJVTLUQpTHRuJvWs1qxpZ7ytvZ+7KGqCkkSw+hoKB2JW9p2WGhoIL2skEMWGiokdmmsHo8W5GGR46+6i9rbO97vJHt3O134mdYjcZyViSJ9lOg3Dg0JgTwsDLKwUCGRC6MiMTArEx/XSGgfb9vn47Z1bS7C2927Y9jtg/7WYUzSmAbgPd2nL76/5BLQcLz67F+j7DD2++A7sB4VX/8H7rH5fw3OJGn8aikq5z0F/x/bG/97Lh8hE2ACTIAJMAEmcEYIsDA+Ixh5I0yACTABJsAEmAATqEXA54X/z52oWv0RPB/fAvcrRXCPzUXFJ33g3fw9/FXuWg/gX4kAyeJDhw5h3rx5+N///odOnTodTRVTyvey5CRRI7Hc4RDdwfURhDXvQ+J4g+TEZzYr/pObg3YJ8UjUaCALCwNVVcRo1IhQKoXIjVIp0T45EaNLirGKkrfVPcU1t3cyP5PIpU7ghZIDDxbmIyc6CiEhIWjWrFngHBKCCJUCndOS8brFhF8cEqhr+GTWqH3fLU4nppVZcV1mOqLVqqNrkTjO1IXjgbxsLD1FlrXXOpXf9znLhejd6yoX6ei6trGrvDkWXnwxXurZU0jjOwbfATrfNXAI/q/frZja9Vr81qZNvTk1RmHsr/KgasMX8Ey5Bu5RGYFkMaWL6fxuF9Fr7K86wm8yTIAJMAEmwASYABOoFwEWxvXCxHdiAkyACTABJsAEmEB9CfiFDPbtW4fKpa/A/f6lOPJSFtyj6OvhlPYzo2L2/fDuXgm/r6q+G20S96usrMTOnTsxbdo0dO/eHUlJSZDL5ZCHhYrOYRoiN8tmxfbTlKjBuoV1Tifespbi4rRUhCuVR2UqCdzQ0FBk6CIwODcLX9ttIllMwrguoVnf63ZLgYF471hMuDEjHUkajTg2GoaXotVAr1KKYXV6tQotE+Lwn7wcTCu14CeHAzuczmMK1brW3yO5RL3GxxYzBhoNyI/UiUSxQhYmEsaUbHbF6fFBqQn7XeViYF9d2zlb11EaeFOr1ljRsSMWXNIFiy/ujDVt22JH8xZ1HueO8uZYdHFnvNP9eozs1QvP9+6DcTfdhFlXXon1bdqIGo367mujFMZ/7kTljy/APaEM7pFp1cI4De6xeaiYdUdg+F0Tr7hpEm+ifJBMgAkwASbABM4QARbGZwgkb4YJMAEmwASYABNgAkTAT33F2xei4tuH4X6jHEdEyi8ocKoTfxNboHLJK/C79zE0AD6fD7///jtWrFiBESNGoEWLFogIDxfp25BmzaBVKNA+JQnjLebq1O3JydPaIpFSxlslpxh290RBPpxxsVDL5UcHzcWqlIHheDIZjBHh6J6egnElRfjRbj8lcRxc7xtbGR7My4UtNgbhCvnRIXq9Mg14vKgA/YwGWIPD8WRhiFIrIcXH4u7cLHxUasHPDgk7pBMf+3aHEz/YbHimIB9tEuJEVzINv0vRqlGWEIssfTSUchnK4/SYUmrCvnMsjHe7yrGqQ3tM6dYNI/r0xcP9++PxW2/FKzfdhG8uuwxbWrb6p5h3OLHP6cK2li2xtm1brG7XDpvatAnUUDjq1/EcfB00OmHs88K3/UdUzOgN90vGv+ooRqXBPbE5KpeNF53o/GbDBJgAE2ACTIAJMIH6EmBhXF9SfD8mwASYABNgAkyACZyIgN8H764VqJg9DO7x1r9/LTz49fCxufC8dwkql0+A//CeE22x0d9OqeJt27aJVHHfvn2RlZUFlUIhuoppGFuUUiFSt7EaFVonxuOB3BxMLy0V8nTnKfQJB1K+Et42m3BTRpoQwmqZTKR7XbExuD3TgCFZRlyUEI9krUbUVJDcLYqOQm9DBl4rKT4pcUzr/exwYJLZhBsy0pAarhVdwnFqFdolxuOZogL86LCLwXxUs/G62YS+mQaU6qNByWOVTIYYtQotEuJxf16uOPbVx6iqoFTxWruED8wm9DakI0cXIR4fqVTAqqceZiNGlppxuSEdWqXivAljShJPuqE7/j3gdlAP8cDBd4rLOwYNwTN9+uC7yy4FJYr3O04v0R0UxLUvG50wrjqCqrUz4PngSrjH0LcZqispRhvgmXYjvFvnAfxthkb/XsoHyASYABNgAkzgTBJgYXwmafK2mAATYAJMgAkwgaZNwOeFd+sP8HzSC+4xOTW+Gh5IFh95pQiej7qjcuWb8B3aAj/1HPub5oi7YKp4yZIlePrpp9GyZUtERkYKwZkZEY5rU1MwLDcHNxnSURIdhWgVydMwxGvUuCgxXvQPTy+1YLXDgV31EMeU8t0sOfGNzYbHCvLQPD6QvCVZTCniHulpmGQxYbUkgaoqPrZaMSwnG22EOFaLxDENqSvWR6FPZgYmmErwY5ldJJVp27WlJF1HA/K+ttnwcH4uyuNjRdJXI5cjL1IntvGR1YKNzkA6NliTQR3HKxyS2H7PjHSUREUdlebxWg3aJiXgobxczCgtFcdO0pzW2iY5Mc9mw9N5eWgTF3f0MWlaDa5OTcY4UzF+kiR8b3fguowMaJXK8yKMKV085/LL8eittwlJTMI4eCZxTL3EE27sgTUXtf0H09qMT/X3xiaM/d4K+HYtR+WCEaiY2h2e151wj8mF+1ULKuc+Dv+fO5r2+zIfPRNgAkyACTABJnDSBFgYnzQyfgATYAJMgAkwASbABI5NwH9kP6p+elekiI9+PXy0QSSOPZ8PQDpwVDsAACAASURBVNVvX8LnOUTlFcfeSCO/paKiAps3b8aHH36Im266CampqVDIZCJR64qNxSP5eZhnD6RuV0gOjDeXoKcQx5FChFIPb6DnN17I08+sVvxanbqtS97S4Lif7A68YSrBdelpSAnXQimTgaonWsTF4rH8PCyw27Hb6cLB4GA7Zzk2OF341GYV4rplfBxo6B4JZqrIKIyOAlVJvG4yYXHZ36sqgutNNJWga3oqkqvXi1Op0DYxHv8rKsBSySF6d4OiuKb8pH3Y43SBEsfjTCXokZGOoqjAsYv91qjRhsRxfp4Qxz+WleE9kwk3Z6QjIyIcxCdSoYBNH437crLxbVkZdtKxOV2Yd56F8daWLTGlW1fcO3DQ0WRxUBgHL0f06YNFF1+Mvc7ysyKNG50whh9+fxX87v3w7liEyiVjUfFpP3g+vRVV6z4DCWU+MQEmwASYABNgAkzgZAiwMD4ZWnxfJsAEmAATYAJMgAmcgIDf74Pv922oWjQanjdbi6Sx562LUPHdI/DuWAx/lecEW2i8N3u9Xhw8eBALFizAww8/DIfDIbqKKXVL9QlUEfGuxYz11anZoEyl1O1yyVGduk1DUaQOUQqF6BymxDGlbqkbeIbVijVCHAdStzSkbqNDwpc2K+7PzUZpjP6v7uDqlO9kixm/SdIxxSQJaNqfT6xW/Ds3R1RV0IA6jRDH8mpxnIHXTCVYZLfjV4cDX1bf1xqjh1Z0FcuRHxmJWzMzMd1aejRVXFMSH+tnOvalQhwX46aMdJgoba1UBGottBq0SozHdRmpkOJiRIKZhDYltK9LS8XrphKskaSjQ+SI5/kWxltatcLk67vhnuMI42f69MXCLl1YGJ/KW4HfH+hR37cW3p1L4ftz16lshR/DBJgAE2ACTIAJNHECLIyb+AuAD58JMAEmwASYABM48wT8vir49q5B5dwnUDG9J6oWj4Vv/zr4fZVnfrEGskVKFW/cuBHvvvsuunfvjpSUFCjlcsSolKL24cnCPMyjJGwd9Q5BmUq3kZQdU1yIG9NSURipQ4RCLtLCiRoN2icl4OG8XHxKHcd2B5aUleGV4iJck5aClHCNuF88dQcnxInu4EWizuKfdRLB9WpeknxeJ8RxKe7LzUbL+FgkqNWiX5mqKswx0aJ7+MHcHFyTmgySykpZGKiruH1iAv5XWIBFdodIDtfcbn1/3uF0YbHdgVdLSnBjRjoMugjIw8IgCw0V6Wy5TAbqKnbFxWJ4fi6+LbNhe62qjgtBGO9o3hyfXX0VHug/4B8JY6qkoB7jsT17iqF4daXF68vrePdrbAnjut8C/IDf16S/yVA3F76WCTABJsAEmAATqA8BFsb1ocT3YQJMgAkwASbABJhAkICvSiT4/JVHqoVM8Ia/X/q9lfDtWwPf9oXwH9513Pv+/ZGN6zdKFR84cADz58/HI488ArvdDm11QjeYKp5casEGlxP7nceXtyQ86Uz1CoscdowqKkTX1CTk6SIQqZCL1G2SVoOOSYm4NycbA4wGWPRRIuVLg+sKoyLRNzMDH5ZasMnpwoETrFdbOtLaJDHXSk58UGrB4GwjHLF60a8sCwsV60SJrmUZwkJCkKjV4AZDOqacZKq49rr0O61NlxucTky0WtA+JQlquRzNmjUTZ0oyU9L6NbMJ647BkrZxvhPGe6VyLOnUCaNvvhn3DBx8tL+Y6igGD74Tj9zWH59cczW2tGiJ/Y5Av3NdPE7nuqYhjBvX+wgfDRNgAkyACTABJnBuCbAwPre8eTUmwASYABNgAkygIROg4VL716Hq109Qtekb+N0HOMF3jOeThvkdOXIE69evxxtvvIErrrgCcXFxIg1LKd8OifEYUZiPJQ77Mbt8jycFSX5S5zA9/uWSQvRIT0VuZIRI9YaGhkAll4lEcUhICDQKOVokxOOFkiKslCSx3vG2faLbhDh2urDG6cQYswktEhOglsuEuA1p1gx0puSvKS4GT5YUY7HDga0OJyilfKJtH+t2Guy30u7A6yXF6JaagmStBvKwULFOaEgIkrRa/DsvTwzsow7kurZztoQxSfTdrubY1qIlNrVqjS0tWmFXeXPsq0vIO1zY0bwF5l16CV7ueROG39Yf998+EP8ZMBBP9e2Hj7p2xbo2Fx2t0ajrOE73OhbGx/ij5auZABNgAkyACTABJlBNgIUxvxSYABNgAkyACTABJnBCAtQLehjeXctRMfcJuN/pBM8nvVG1cba4/oQPb2J38Pl82L9/P77++msMGzYMZrMZKpVKDGPLidShvzETn1DqtlZlwqmIQJKg25wufGkvQ98cIxLCtSBJLMQtXYaEIEajRvfMdEy1lmKtQ8LuYwjV+q5PgnSz5MTXNpuop6ABeFQ/Qb3GcWo1YlQqkXaOUCpgidHjNmMm3jSZsMxuFzURJ1O1QPfdJEn4wlqK+7KzYdVHI1wuh1Yug0EXjqxInfg5JTwcD+fn4zenUwzuq+tYzoYwJim8pWVLLO7cGZ9cew3e6349PurWDXMvvQS/tW6DPXUMrqNj2lneHD+1b4+vrrwc07p1xYyu12D+JV2wsVXrsyqLiUujEMY+L+CtbLLfXGhib6l8uEyACTABJsAEzjkBFsbnHDkvyASYABNgAkyACTQsAn74PYdQtfl7VMy+D+4JDrhHpcH9SjEqvrxLDLKDt6JhHdJZ3ltKFs+aNQvXXXcdEhMTERYWJtK3erUK12Wm4xPq16VKiNMUt0L+SS4sLLPjheJCtE9OhE6lhCIsDHEqFZI1GuhEx3EYUrUaXJqciCfyczHLWop1pyiOSTavqk76Xp+eirRwrZDDCdRVnBCPu3KyhRB3xcaIfSCRHKlSwBarx5AsI2jI3gq7o17ieJfkwgq7Ha+VFIleZEoV0/ZiVSq0TYjHfwry0S/HKPqZSRgPPw/CeEvLVph9xeV4oVcv3Hf7INw1aAjuHTgYT/brh6ldu2LtRW2xrw5pHBTae1zl2Nm8hUgk76VEsqPudHTw/mfissELY+pIP7gJ3u2L4Tvwm6jICfQVn+U/bN48E2ACTIAJMAEm0GQIsDBuMk81HygTYAJMgAkwASZw0gT8PviP7EPVus9Eotj9ShHcI9PhHkXnNLjHW1Hx3WPw7V/PSb9quJWVldiwYQMeffRRpKeni4RvsGdXI5fDFhsj+oWnWiz4ye7ADsl5SonSPZILvzokfGA2i17ibJ1OiFsa/GbTR2OgMRMP5eXh2tQU5Ol0QhwrZGFI1KjRMTEej+fn4kuROHbUK3EcTBXPsVnx79xslMZEg45HI5ehMEqH2zIN+Fh0FQeqKkgM3240wBYdjVilEsqwMDGUzh4XgyHZWXj/OOKY1trokDCz1IKh2UaY9VGi8oJSxXmROvQ2ZGBqaSlWuZz4b0Ee0sO1OB/CmGooFnTpgmd798bgQXccHWJHw+vo/PBt/fHZVVeLqooDZ6mP+FQEckMXxv7Du1G5dDw803ui8usH4F33aUAcV/zB70Mn/SbPD2ACTIAJMAEmwATqIsDCuC4qfB0TYAJMgAkwASbABPxe+P7Yjqqf34Pnw65wj8kOSGIhi6uF8WgD3JOvRNXaT+GvcjdpZlRD8ccff2DFihUYMWIEmjdvDo1GI5LFYaGh0CmViCJxKgsDDYaT4mJFGvcDs0UkdusrjkmmbpWcmGcrwxMF+WieEAedUgFVWBgywrW4Lj0Nb5hNWCNJIsX8o8OBl6j3lzqOdRGBxHFYGBI0KnRIisdjQhxbsf44iWNK+lJ/8ARTMa5JS0aCRi0EcJxahY6JCRhZVIgVDgdIYgcFJqVlaR9IDJM4tsdEI1YVEMfEojRGj0HZxqPieJsU6DgmDsvK7BhTVIiLkxIQq1aJtWhNGub3bFEhljrsoh+YajH+m5973oTx5patMKVrV9w3YOBRWUzD6+hMwvjOgUMw7l83YXXbdrhQhLGoMHG5RJ+1MUqHmBg9hg4diu3bt4N6ty/4k68K3i1z4Zn2L7hHG+EekwPPpHaomD1MfLDlP7z3gj8E3kEmwASYABNgAkzgwifAwvjCf454D5kAE2ACTIAJMIHzQMBf8Tuqfp0Kz5Sr4X4pC+6RadXJ4uqE8UtGuN9ojopvhsO7awX8vsrzsJcXxpJerxc7duzA9OnT0a9fP2RnZ0OpVIoqCuoQppqItqnJuJHEaWyMqFRQyWSIVavhiovDPdlZmGI5sTimOoifHQ5MMpegZ0Y6snQRInmrVyrhjI3Bg3k5+LasDNurxW2w8oI6jufb7XixqBDd0lKQG6lDhEIuEsmp4VpcmpKMpwvzMdtmE+I4KH6DqeKvrFbcn5ONslg9IhQK0SFcFKVD/8wMTLdYsLmGKA4KY7qk9UWFhcOBd8wm3J5pgF0fjTiVUqytV6kgxcVgcLYR71rMWGC342OLBXdmGVESFSnSy9RXXBQViduzMgMJ5ureZ9r2pvMojGl9Gk438YYbcPfAwUISB2Vx8HLI4Dvx4i29sKxDp3NSNVGT/bF+pud2lSTh3/m5SI7QNjBh7Ifv8B5ULhoN92tl1e9JaYHLl4tQ8cWd8O1e2TDE94Xx1sV7wQSYABNgAkyACRyDAAvjY4Dhq5kAE2ACTIAJMIGmTcBfcQhVq6fA8/5lcI/O/LswHpMNz9sdUPnDCHj3robfV9VkYVEqkwbcvfnmm7jooosQGRkpZHFKSgoMBoNIGcdpNbgrPxffuJyYZDGjn9GAUn00YihxK5OBuo3L4+NwT042PrSY8ZPDgZ01JCyJ2y0OJ7612fBIXh5ccbGBVLFMhixdOG5IT8VEcwl+laTj1ltQb/K8MjtGFBbiipRkZEWEI7xaHKdHhOOK1BQ8U1Aghtn9Kjmx3OHAGyXF6JqWgiStRgzti1ep0DEhHs8V5mOJwy5SxUExfSxJSbfvcQZk99umEvQ3ZKBMHyWOn2oyKHHtiIvFDYZ0tE9KBCWXqcIiUa1C58QEPFdUgKWUYKaO3xoy/HwL4w2t2+Cd7teLzuKgJA5eUsL4jkF3YHTPW7CyfYcLQhhvcwST6XlwxMVAJZchPj4eDzzwAHbu3Hnhi1ZvJXxbf4Dn41twhL7dQLU49I0H+jBrfCkq5z4B3+9bmux7ER84E2ACTIAJMAEmcOYIsDA+cyx5S0yACTABJsAEmEBjIuD3w/fHNlQuHgPPWxfBLQRNOtwv58PzwdWoXP46fL9vhd/va0xHfdLHQsKYvs7/8MMPIzU1FdHR0XA6nbjvvvswYMAAcR0J42H5uVhfXo59rnL85HTiTYsZfYU41leLYxKnKkjxsRiamwPqOKbhclS7QHUQb5aUoHt6GlLCtWKonV6pQIu4WPxfQR5+cNix6ySG6AlxbLfjmaKCv8SxPJg4DsflqSl4sCAPQ3KyYBVdxTJQf3B+pA63Zhoww1qKLdUJ4qDArc8liWOqqlgtSXjXYkKvzAxkR+rE8VASWxYWBpksTCSYKWE8OCsTn1mt2OJ0/mNAIG3rfApjOt7tzVti1pVX4tFbb8OgwXf8LWVMwpiqKt69/nr81rrNea2kCPRdO0T9R09DOjIiwqGQyxETE4O2bdti0qRJok7lpF/85/QBfvj/3IXKRaPgniD9/QOs0ZmiNse74Uv4eQDnOX1WeDEmwASYABNgAo2VAAvjxvrM8nExASbABJgAE2ACp0+AeowPbkDlvP/C/boT7lfN8Hx8M6p+nQ7fkX1NXhYHAdOguzlz5og6il69euGDDz7A2rVr8eKLLyIzMxOx1cJ4XXk5DjgD590kjiUn3im1oH9WJmwxetHXS6lPShxTx/EdOVkYZSrGvbnZsMVEixoJqmjI10WgV0YapljM2FBd0VAfYRu8D8lWOm+TAonj54sKcXVqCowR4VDLZKJnOVqtFEPqqH+ZUsitEuJFf/Ayh0NIX3p8cHsne0mPJQn8kc2KqzPShCgPDgaMkMvQPiEeY0uK8ZMUWKuu7dM2TlYY73e68E2ZHVenpUGjVKA8To8ppSYh8U/lePaR/G7XFpO6d8cD/QfgjkFDMHjwHRgy6A4Mu30gxvTsiR87Xwx6rus6hrN9HSXTqRt6vr0MTxYG+q4jVUqo1Wrk5OSgT58++Pjjj7Fnz54GkC6ugHfzt/BM6xHoLq7Zpf6aDZXz/ys+4Ar+TfIlE2ACTIAJMAEmwAROhwAL49Ohx49lAkyACTABJsAEGj8Bnxe+nctR8f3/oWLO/fBu+Ap+z+9AQxiQdQ6fnUOHDomBdz/99BP+/PNPHDx4ECNHjqxTGO93loPOJI9JJq6QJEw0U1VFJqwxeuhrVFUYIiMQp1FDFhaKCKVCiNunC/KxoKwMNIzuTEjHrU4XPi2zoVdWJpLDtaC0b1DgNmsWggStVtxG9yFJSyLyVAQr7SulXdc6HPjIYhJp5WDCOLhelkaD/2VnY6P0z1RxzWM9WWFMXcq/OCSMKi6GPTYWCpkMrjg9JpMwPol0ds19oJ/p+VvVvj0+7NYNz/fqhaf69cOIPn3w5g03YOHFF2NH8xZn5Dmqve6Jft8rOEviQ4W+mQbRd62UyxEVFSUGMj711FNYuXIl3G73hS+LAfiP7EXlkpfhecMF98jU6j71NLhHZwTSxRtnA5wuPofveLwUE2ACTIAJMIHGTYCFceN+fvnomAATYAJMgAkwgeMR8HuBKne1aPEf857+Kg98BzfCd+A3+CuPHPN+jfUGqp2gFHFVVf27musjjGuL45VOCW9YTOidmQFzdDR0CvlReRsaEoKMSJ3oQv7eYcfWanF7InF4ottJOlP1xWumElyeliLSzfLQUEQpFYhTqUQVhVouQ1akDtelp2FUcRHm2sqwwSEJ+Xui7QdvF2lXhxPzbTY8k5+HtglxoruYhv/R0D46VjrGIo0Gr2bnYLfjzAhjWpdqPb622fBwfq7o7tXI5QgNDYEtVo+3zKbTTkyTcN7SsiVWdeiARV06Y1nnjtjQujX20AcDZ0jqn8x2tktO/FhWhmcLC9A2MR7RSiVUSqX48OLGG2/E5MmTsWvXLvh8DadOxn94L6pWvYOKj66D59VSuGnoJnUYv2pB5byn4P9jO2nlxvoWxMfFBJgAE2ACTIAJnGMCLIzPMXBejgkwASbABJgAE7hACNAAqYMb4N04RySI/ZWHL5Adu7B2g0QxdRT/+OOPWL16NTweT7128GSEcU1xvNdVjtUuF16zmITsU8rCENKsmZCpWoUC5hg9BmQZMclswlK7XVQOkBQ9GaFI96UE6kZJwiybFffm5qBYHw21XC4EcVGUDrdkZuCevBxcmpIEQ7hWXE91GWkR4bgqNRXPFxWJIXz1EceU7l1jd+Bdkwk90tOQHq4VQ+1ISjtjY3CLIR2tYvRQhIag8AwKY1o3KMOvTktFolYjktokpkkYO2L1eM9Cwrj8lBPTQe4HHE4cFJLbKfqK6ffgbefqktLb6xwSppZa0CczAwZdOChVTIMYXS4XKFW8atWqer+G6/VCP0d38vu88B/ZD+/W+aic+xQ8718Oz3gbPNP+Be/mb4AmPHjzHD0FvAwTYAJMgAkwgSZFgIVxk3q6+WCZABNgAkyACTABIkCDobx7VqPyhxHwfHAVKr4aBu+OJTwwqsbLg1LFf/zxB5YvX44RI0bgqquuwgMPPCC6ieuTzDwVYRwUxwdd5aC0cX9jBnRKBVRyOeK1GsSoVaBEbpRKidIYPW7PysS7ZjOWnaQ4plTxcrsD40qKcVVaCpK0GpAMTlKr0TExAc8XFYC6in9zOvF1WRmeKMhHl6REZEaEi4F0lNA16nS4Ji0VLxQVYl5ZmaiqIAldU46SyN7icOJ7qw2P5+WieVwsIhQK0ZOcEa7FdWmpmGgxYZbFgpsTEqAKDT0DwjiwD5sdgVTxA3m5sMXGIFyhENI7UauFXq2GPCzstDuMax7r+f55B6WK7XY8V1SIDsmJ0GtUUKmUMBgMuP7664+mir1eb41XeQP7kWpwfFXw/7ET3vWzUDn/f6haNQn+P3c2sAPh3WUCTIAJMAEmwAQudAIsjC/0Z4j3jwkwASbABJgAEzijBPxVR+DbtQIV3z8G9+suHBllgHu8DZXfPgzf3l8AX+UZXa8hboxSxTt37sQnn3yCvn37IisrCyqVCi1atMDUqVNx5MiJazlORxhTt/Eqp4SBRgNoSBlVUfTINqKXMTAcL0alEh28JI7tsTEYlGXEO2YTltkd2O50iY7hugQmCVzqIP7CasWw3BxYYvTQKuRCApuiozDQmInppRZxH+oIpjM9ZqPkwlc221FxnK7VCOlLieTsyAjckJGGMcVFR8XxHqcLu53UGezApJIS/CstFZnh4VDKZIgWqWI9HsjNxjdlNuxwurDcUope8WdGGP/qdOFnu4TXTSW4Pj0NqeFawSpOrRI1GP1ys9EqJRkaxekPvauL8bm+jiT9bw4Jn5SWig8Q8qIiRVJcp9NBkiQMHz4cCxcuxOHDjewbBN4KUE2F/8g+wNeAJXhDfIPkfWYCTIAJMAEm0AQIsDBuAk8yHyITYAJMgAkwASZABPzwV/wJ77YFYnid+zUb3CPTAj2g1AX6RjkqF4wQXcXwN5xu0zP53FJymFLFK1aswPPPP4/WrVsjIiICSqUSaWlpuOmmmzB79mwxKOxE655JYVyk12OM2YylLhcmWcygIWZWvR4xNBwvLExI5dJYPQZlG/GexSzSw9tqdRxTqniF3YHxpmJcnZaCRI0GVHeRqFHj4qRE0U280iGJqoraA+2Cv29xujCnzIbheTloGx+HVI1aiGNKHNPwOiGOS4rwZZkNM6yleDgvR9Q+hCvkIhmdGRGBGzPSRG/wWkkSaWTa9nLz6Qvj5PBw3JOXh2li//5KFWvkMuTqItDHkC6qGmba7bguIwNapbLBJ4x3Sk4ssdsxurgQnSlVrFaJ12pqaiquueYavP3226JOpUGnik/0h8a3MwEmwASYABNgAkzgLBBgYXwWoPImmQATYAJMgAkwgQuMgN8Pv+cQqjbOgefzgXCPM1XL4nS4R9E5De7RmfBMuQZV6z+HnwbhNcHTgQMH8Nlnn6F3797iq/wkiqOjo+F0OvHII49g6dKlIl1MdRUnOp1ZYRyNV8wm7HQ1B3Uc/+x04p1SC24zZsKqj0YsiUKZTNRXUGp4QFZmdeI4MByPuoq/EF3F2TDpo6GVyxGhkMOsj8aQ7CzMtNlEF3JQDB83JesMpJS/tFnxSF4uOiTEIU2rEXUPJGcNugiUJ8TCEadHgkYtpHSsSoXm8XF4rCAfCx0O7HIG0su0zpkSxlQz0TYtFRenpyJZqxWCOkGtRruEeIwozMdSh10Mt5tvdzR4YSz6px0SPi0txcCsTORF6kRtCXUV2+12UZ2yaNGier9WT/Ra5tuZABNgAkyACTABJtDUCLAwbmrPOB8vE2ACTIAJMIEmSMBf5YF383fwfNoP7pcLqyVxUBanwz3aAPfrTlR8/QC8O5fB3wRrKUgCr1y5Ev369UNMTIxIalL/a48ePfDee+9h27ZtOJmk5tkSxlRXQV3Hu6jnWJLwlsWM/sZM2GMocayCghLHSsXRjmPqKX6xuEh0FVOqmDqQ6fLS5CS8VFKM5Q4HaFjacSVxHbeTtNwgOTHLWoqH8nLQMj5WrNsspBlCQkPEkD5FWCiyIiJwsyFdJJ/XSdI/6jJOSxg7nXgqP1cM0ZOFhYnUMNVkhMvlKIqKEkJ9amkpNkqBAXS01rwGLox3Si4x7JAqQC5JSQp8WKBQICUlBddeey3eeustbN68GVVVVQ37nY6G2Hkr0VS/7dCwnzzeeybABJgAE2ACDZ8AC+OG/xzyETABJsAEmAATYAInIOCv+AOVP70L99sd4B6d8XdhPNoIz8TmqPzuUXh3rQTJZdQjQXuCJRvczSSMN27ciAcffBAFBQVwOBx46KGHsHjxYvz555+oT6q45kGfbWFM0pjk8S7nX+K4T6YBFn300aoK6jjOjYqEMVInUsWUQqaO2/5ZRnxqs2Kr8+RFcU2xTAJ2p9OF7+xluCM3G+m6cDRr1kycQ5o1Q5pGg7uNmfjBXoZdklOkiWs+/nQSxtSRvNhhx13ZRpFkpnVloaGgruIOiQl4tqgQSxwO0aUcXLMhC2PRP+2QhKC/JyeQFKcqkPDwcJjNZtxzzz2YO3euqFQ52ddqzdfthfCz31sJ3/71oj7Hd3AjqHe9Kb4nXQjPBe8DE2ACTIAJMIGmSoCFcVN95vm4mcA5IkD/aKPhSRUVFaBuTD4xASbABM4LAb8Xvn1rUPH9/4kksUgUUxXFmGx4JrVH5YLn4Nu/rskPj6JUJn2Vf+TIkZgyZYoYfHeq793nQhiTNA6K472u5qKqYlJ1VYUlOgrhchlI3AYlbqxWjR5ZBsyw27DVGUjdBmXqyV6KWgRJwqzSUgzNzhKimqou5KGhQtyGhoTAEaHD5IJCIYpJ1ta1Bl1/Mh3GJE43S07Mttnw77wcUbFBqWqSxUZdBG41ZmKGNSDDa6/ZUIUxdRWvsNsxrrgYl1GqmKo+FAokJyfjyiuvxIQJE0Sq+GQS8Oflfag+i/r98B3agsofnoXnw66o+HY4vBvnwP/nDsBbIbrY67MZvg8TYAJMgAkwASbABE6HAAvj06HHj2UCTOC4BOgfbnv37hXy4bvvvsP69etFSu1U5cNxF+MbmQATYAInIuCrgm/3KlR88yDcE+xwj82F5/3LULl0nBA0TeWr3/RB3vESmPQBHw2+83g8x73fiXCfS2EcFMd0udtVjl8kJ0YWFMAaGYmwkBAhjUngUiK1WB+N27IyMclswjK7XXQXk/ytS+Ye6zoSmEvL7BhbVIRLkxNFqpfSy9RZXBwViVSNRohjZ0QEpuQXHHfbJyOMaXDfKrsDE0wmXJ2WiiStRohiEuI08K2PMRPz7XYxuK+ufW9owlikiiUnZlpLcU92FkqioyAqN8LDYTKZuDzAvQAAIABJREFUMHToUMyfP/9oqvh4r+sTvV4vlNtpMGfVr9Phfv8yHBmVAfcrBfB8cBUqfxwJ364VAKWN+cQEmAATYAJMgAkwgbNMgIXxWQbMm2cCTZEA/YPN7XZj3bp1IvXTrVs3tG/fXnxddMaMGSIFRLc3hn/YNcXnl4+ZCTRkAn6vB97tP6Liq2HwTO+JyhUT4ftje5PoCaX33CNHjmDfvn2nVDFxss97XcJ4fXmgRqKm4K3rZ6qaWOWUMNBoQKRKiSL9X0Pvgh3GdT0ueN1BZzlml5hwsV4PeUgIdHIZUrQa0XFMYpeqKmyxMRiUbRTD8Zba7dguObHvBBUVJDA30LA1iwV3ZRlhio4SVRdaRaAzmLqUn8jNRXu9HqrQUJwpYRwQpxK+slnxYH4uHHGxCFcooJbLQGtTujglPBwP5efjN6cLB48hwBuSMN4tufCTg+R4Ca5JTUGSRgOlXI6EhAR06dIFY8eOFR9EN/iu4hp/WH6fF949P6Piq6HVXetpgYGcJI6pNmfBs/D/vqXGI/hHJsAEmAATYAJMgAmcHQIsjM8OV94qE2iyBOgfbnv27MGcOXNw7733ori4GCqVCmFhMtD0cpfLJaaXz5w5E5s2bRLyghPHTfblwgfOBM48AeoePkH/sL/KDd/un+DdthD+I3ubxFe86b15586dmDVrFl555RV8++23OHz48JnnX2OLNYVxjEaNu/NysMZ1boQxSeXZxSZ0idZDGRoKU0QEBhkN6GfMhDWmuuNYFiZktDVWj4FZRrxrMYsBeNtIHNchXHdUD1t7qagQXZISEatSQRkWhkSNGp2TEvF8cRFWOCTMKTHhSn3MGRPGlCpeaXfgtZJiXJOWgpRwbfXgPjVaJCWgeVIC9GqlEMbDhTB2NmhhTOypcuNrkuN5ubDGxkCrUECr1aKwsBCDBw8W/49x6NChRvbBsx/+w3tQtew1uN9sA/dIksU1BnO+UY6qRaPhP7yrkR13jTcN/pEJMAEmwASYABO4YAiwML5gngreESbQsAlQco3kwy+//IKXXnpJJIqjoqIgUygREROP6OQMaKL0kMkV0Ol0sNvtGDZsGD7//HOROKbUG4vjhv0a4L1nAuedgLcC/j93wffnbsBbed5350LYAXpfpYF1K1euxHPPPYdWrVohIyMDAwcOxOrVq8/q+25NYRyuVIgKhY+sVqyVnIFBbNX9w8FUcM3L000Y1xTGlPRtFRmJqYXFWOt04X2rBQOyjbDF6MVwPOr/1SgUf6+qKLMLaUmSmJKu6+wSppktoARxdqQOClkYIuRyUZFwR7YRX5TZsM3pwiGpHN8WkzA+/YTxTocTmxwSvrCW4t7sLBRFR0IlCxOJ5qKoSAzKzsJkuw0PFeYhPVzbKISxSBVT5UZJMa5OTREVH/LqVHHnzp3x8ssviw+bG0VXce03CPr2w6av4ZnaA+6XjNXJYhLGaXCPzUPFzMHw7V7Z5HvWa2Pj35kAE2ACTIAJMIGzQ4CF8dnhyltlAk2KQM3kGiV/8vPzoVKroQrXIaXIivKbBqPTPf+FvWtfpBSWQhsVA4VKhZiYGLRo0QIPPvggvvjiC2zZskVUWXBVRZN6+fDBMoEzQ4BSw3tWoXLJy6hc+iq8+36F39e0pTENHN2xYwc+++wz3HbbbcjOzhbf+NDr9ejevTvmzp2Ls/l1/prCmPqD49RqdEhKxGP5uZglxLGE3ceQxmdaGLfU6TC9oAgHnc3FmqskJ96ymNHPaEBZjF6khUnGRiuVsMbo0T/LgJHFRfiw1IIvrVY8V1CA9gkJotJCJZMhVavBZclJGF1EqWIH9kguMdjukOQ6I8J4THYOFpeVYVxxIa5KTRZdxVSlQWnmjpRmLirEcock6ieeLmj4wphSxVskJ7612fBQbo54TiKUCmg0GhQUFIgPOOj/Ew4cONBI07V++A5uQuX3j8P9aunf08WjM+B+tzOqfpkMf+UfZ+b9krfCBJgAE2ACTIAJMIETEGBhfAJAfDMTYALHJhBMFa9atQovvvgiOnbsKCSwXKlEVFIaijpcicv/bxx6ffwLbpm9A9dPWYUuT0xEWdfeSC6wQK2LglyhQFxcHC666CI88sgjmD17NrZu3Xraw5aOvdd8CxNgAo2NAFVMeHcuRcW3D8P9ejncb12EioUvwndwA+D3NrbDPeHxBN+bKVVM783t2rUDfeOD6oHS09OFLJ48eTJ27dp1zhLGIc2aISw0FCQ9k7UadElKwFMFefjCasU66Z/i+GwI42nVwpi2TeddrnKslCRMsphxm6iq0CNKqYQsLAwkK9MiwtE8IQ6XpCQhL1InaiAiFHJY9FG4JzdLpIq3Sk4hioMD5qg7+HQTxllqNYZkpOOebCMs+mjRUayVU0dyJG43ZmK6tRSbpEBPMVU3/Dc/t0EnjEm2/+JwiCGE/zKkIz0iXHQV0/8b0Gv3hRdewJo1a0DDGBvrye/3wbtlHjzTb4J7THaNdHE63K+aUfntw/AdoPczf2NFwMfFBJgAE2ACTIAJXGAEWBhfYE8I7w4TaCgEgsk16iLu378/jEYjlEoV1BGRSCspQ8t+9+H6179Gj692od2sAyiathcl0/eh4+d70OOjn3DFkxNgueJfSMguhDoiII4pcUzi+LHHHhP9hNu3b2dx3FBeELyfTOC8EPADVUfg3bEIFXPuh3u8NZDMG22AZ1I7VC4ZGxgQ5fedl707X4vS1/WXLVuGu+66C1lZWVDSh3hRUZAkCcOHD8eSJUvOybc5aiaMFSSKI8Jh0EVAp5BDKQtDklaNi5MD4vgrIY6d2EVD56qF7ukMvSMhHOwwpkoKShjXFMbB+gu63x5nOVY4nXjWXAIpMR4quQzNmjUT59DQ0IDoDgsTqeIrUpLwsqkYvzglMSCPhsgFZTFdnrIwtpSiV3yC6D3WyeUwRIQjTq0Sgj1Bo0aHxAQ8X1yIFZKEvdVr0tqbGrAwplTxVocTc202PFaQC6l6kB+livPy8tCvXz9RW0Wp4sZ+ImHs27cWlQufh2fy5XCPK4abksVjsuGZegO8G2cDTfwbE439NcDHxwSYABNgAkzgQiPAwvhCe0Z4f5jABU6A+jB///13LF26FM888wxat24thtlRxYQ+1QDzJdfjmmfeRs/P1qPLF/tgmLIHYW/uRLOJOxHxzi4kf7AHzT/bj5u/3oubp67CFY+/htIreyIpr+Ro4pjEMW338ccfF4OZWBxf4C8K3j0mcF4I+IHKP+HdOh8VX9wN96uWGgOiaFiUAe53OqHqp3fhr/j9vOzh+VqUPtCjD/PoWx80bNRgMKBHjx6YMmWKGHx3rvriawpjvUaN7tlGPGYqwvXpqSKxS2JUFRYmemo7Jibg8fw8zKzuON7jKse5EMYkjne6yjHfYRddwKZYvZC0NMyOUr3y0FBQnUaOLgL35mTh6zIbtjudf5PEpyuMSZwusJTixvh4MaBPpLFDQhBe3ZF8e5YRM6xWbCGZXkNQN2RhTF3Fv9gdeMdUgh7pqUjRakWqmP77H0wVU8d2Y04V135/8Pt88B3ejarfZqLiq3vhebM1PG93QNXScWIYXu378+9MgAkwASbABJgAEzibBFgYn026vG0m0MgIkIQgeTtt2jT06tVLpIpVKjU0umhklLrQ5vaH0G3id/jX7F3o8MV+pE/ZA/WkXUIWkzAOnuPe2w3Lx/vQ5csD6DlnN/41ZSkue3w8LFf0QHxWgeg+VihVSEpKQqdOnfDEE0/gm2++EaKD/vHIHceN7IXFh8METoVA5WEhiz1f3An3OFMNWVw9JGp0BjxvtkLl0lfgP7IXQNP5Kje9R27evFl8qHf11VeLup/FixeLwaTn8v2zpjCO02owND8PK5uXY4HDgReKi3BNagpydTqEK+Si7iFFq8HFSYn4b0EBvi0rw1zJjv7GDOhUShTpo/GK2YSdruaiTiKYED7WZX0TxvT4dS4Xni4pRIE+SuyHXqVEeVws2iYmIkGjEYnja9NS8J3DLlLFNaVt7Z9PNmFM4nSF3Y6RBQVwRkcjLCREJJrj1SrBYlRREZY5HGLwXu21Gqow3i45MbesDI/l56F5fCwiVQqo1SrRsd27d2/MmDED+/btQ6McbHfC9zo/qGLHt3cNqpa/gcrFL8O35+cmWa3z/+ydBXRU1xqFGxmPu7u7jgQrhWKF4u4UHlICCS5JsJa279UoTqG0uDvBtbSFFlqk1IDiEEdamMjM7Lf+MxkIKZJAQiPnrjVr7Oq+Z+7c+9199v9MqfgIXAGuAFeAK8AV4ApUqgIcGFeqvHzmXIGaoQC50e7cucO6MX/00UeoX78+LCwsIBRLYevug8iWXdH2v8vQK/086u/MgdeGbNitzoJpsbPYAIpLPhstyYDVqkwEbc5Bk7230G1/FrquPo43UmYhokVnOPoGQ2JuAQM4bt68OYMf3377Lcvd5OC4ZrQtvhVcgedSgLpv5/2BgsOT9M7imeQoJlBc/JjtDfWSeig48h602b/WyuJ3VMzuzz//xA8//MBu9L0sV3HJ/VkSGNvJpBgbFIALCQm4rUzAdVUCvpHL8WFoCFq7usDX3PwBOPY0N0cHD3dMDAlEKzdnmAmFlQqMr6pUmBseCoW9LXM+9/B0x9KoSHwYHIJgS0uWIdzb0w0/KeR6WF3C5Vsa4pYVGFOsxGWFAntjojHO3xcxttaQmuqjMGyEQnRxdcXW6GhcK+UqLrm86gaMKav4D4WCFRJ8y8eLxZOIBAJQEcZ69erh/fffx+nTp1kUVcl2VBtfU0QFCv6CTn0LOk3tLt5ZG/c/32auAFeAK8AV4ApUBQU4MK4Ke4GvA1egiipATjQCs1evXsW6detYl2Y3NzdWqE5mbQvv+PponPwu+q49jp4Hc1B3Zx7s1mQ9cBKXBMRPe22+IhNu67KRsCMPvQ5ko++Gk3hz2gJEteoKB98g5jg2FQjg4OCAkuA4KyuLrd/LdMxV0V3FV4srULsU0GmgyTqDgv1jS0VReEA9xxf5y19DwbFPoM37E6ih+cXkvqReH08Dwf/2sfFxwPh8gr7gHDmAyd17U0lxEAp8FBqK1q6u8CvhOKYYC2uphBWhC7a2wqzwcFxV6ad/krPY8Hl5HMY0zRm5HHMiwjEjPAw/yOW4oVThi5BQhFpaMWDcqwKBcYZCiVPx8VgYHoo3XZ1hJ5HAtDj6grKTg6RSzPMPQGapgnolYTG9ri7AmCI3riuU+C42Du8HB6OeowPMRSJIJBLWU6lPnz7Ytm0bcxX/2222dh1I+dZyBbgCXAGuAFeAK8AVeLICHBg/WRv+DVegVitAMIIu9smd9s4770Aul8PMzAxCsQR2nn6Ibd8XHWasw1u7LqHroduI3JoL8WPiJ54Gikt/Z7osA74bc9Bq/21025+JbmtOoOWkOYho3gkOXgEQm5mDIjBcXFzwxhtv4JNPPsF3330HAscETviFZq1usnzja5kCusL70Fz7FgW7hkK9IEzvLp7tjfyVr6Pw+Gxob12CTqupcaoQIP77779B+a6UJZ+dnV1lj31PA8YGsGt4vq5MwDfxcnwcGoo2bq7wsSDHsZDFMxBEdTGTYYifD/bGxeKiQons4uJ4hulLP/8DGFtaYnNIKG4rHx9pQYXvrqn0zudcZQKylCosCglFSAUCYwKnl+UK7I6Jxhh/X0TaWLGcZHOBAB4yGRzFYhZJESqVYqGfP7LkSgaFS4Niw/vqAIzJVXxersCGqEi85eUJHwsLiAUCWFtbo27dunjvvfdw6tSp2ucqphtZ7GZW7YnKqXEHY75BXAGuAFeAK8AVqOEKcGBcw3cw3zyuwPMoQK7iS5cuYeXKlejevTs8PDwgFIlgZmMPH3kDNB4xHT1WfY/u+7PQcHce3NdlQ7TsYUZxaRBcnvdUIM9yZRYc15LjOBdv7b+JPiuPovn4TxHetD0cvAMglplDJBaz9WrTpg0+++wzBrZzcnIYOH6ebebTcAW4AtVPAR3lGF/aj4LtA6BeFI38FY31sPjOlRoJiylm4ubNm0hPT8fQoUNBzswtW7bgr7/+qpI7rzzA2OA4Jmh7KD4eH4SEoKWLC1ykUlZ0TmBiDHczGdq6u+LTsFB8HReHSwoVcoqdys8CxipLS6wLCWWREoZllZ6G3hu+y6wgYKwyN8f6oGDQ/E7L5fg8PBRtXV3gLJNAZGoCZ6kEbzg7YbSfL5rZ2bGidyGVCIzzlCocjItHOw93SEVC1LG3xYboSOSSc/spURsGSF2eZ8oq/j4uDh+HBKGRkwOsRCKIRaIHRRip5xK151qXVawtgu7vTGhvX4Gu4C9Ax6FxlTyA8ZXiCnAFuAJcAa5ALVeAA+Na3gD45nMFSipAF223bt3C999/z4okxcbGQiaTMVexg3cg4jv2R+eZG9Fv92W02ncLQZtyIFvxz6J25QHETxvXelUmFOm5aHvgNrrvy0CPlUfRYsInCGvSFrYePhBKpAxku7u7o0OHDpg3bx6OHz8ODo5L7lX+mitQsxXQFf4NzcV9KPx6KopOLYb2ztUq67h93j1BvSfu3buHn3/+GTNmzMBrr70GS0tLVhh0zJgxLKv4eeddmdOVBxiXhreUcbw9Lg5t3VwhEZjCqLgYnMjUFN6WFujs6Y5ZYWH4Ji6egWNyCJecB+UkHwiLQAtrGwiNjeFvboYPgwJxWal6AIVLjl/6dUUBY4W5ORYHBWF3bAzGBPgjwsYaElNTmAlMEWJpiaE+3tgZG4NvoqPRz8ERYmNjVBYwzlCq8LNcjs/CQhBrZwvKD1Y52GFtdCRySJcKAsaUz3xBrsCW6CgM8fVGgKU5RAJT1mapt9KkSZNYTQS1Wl2Zza9qzlung+7uDRSdXobCI++i6Hw6dH/fBLQ8p7hq7jC+VlwBrgBXgCvAFai9CnBgXHv3Pd9yrsADBQhG0IXbhQsXsHTpUrRr147lBQuEQpjZOsBP1QgtJnyK/pt/xqBvbqHh7luwWFn+rOKnweGnfWe8NAOu67Lxxv7b+M/hbPRacxxNxn2E4IYtWdE9kcyMgWNXV1e0bt0as2bNYhejVGWdR1U82M38BVegGiqg03fbfoYDT1ekhvZeDnQFd2ucW4+OYQZX8YABA/Q9PoRC1qW/Tp06+PTTT3HlypUqCclfBBjfViXgF6USib5esBQJYSYSwtvSEh5mMhbjIBaYwsPCHO09CByH4khcXHFUhR4cE0DeHhaOxtbWMDUyYpC2laszdsXFIlv1KFwuDYvpfUUB40AzGXp5uKOFmwvspHpXsYtUghbOTpgTFopf5AqQ6/dUVEylAWMCuBcVCgatxwb4IdzGirmbjY2NEGNjjSXh4Szi40WBMUVukKv4RFwcZoSG4DVnR1iJ9a5i6qnUrVs3Vg8hMzPzqdnb1fBAVeZVJkdx0R9bkL+uDdTzApC/+g0UHp8JbeZp7jYus4p8RK4AV4ArwBXgCnAFXoYCHBi/DJX5MrgCVVgBchUTWD106BDGjh2LyMhI5ioWS83gHBAGRbch6DR3G/ruuYp2B26h4a48eKzPLndhu6cB4bJ+R9EX9XbkodmePHTefR1dl3yNpmP+h9DX2zDHsUgig1gshqenJzp16sQcxydOnGDbR125+cAV4ApUJwV00BX8De1fN6BT5z2zeB116q5pHbvpuEVZxQSFGzZsCCsrK1YozNvbmxUhrepd+l8EGFM0xM9KBYb6eMFSLIKvtRWGBwdhSkgwWro4w8vcDGZCAStI52tpgY4e7phRHFXxm0LJIivG+/nCz0zGIi1EJibMTftlVCRulKFw3vMD4wQcDotAaxsbFi8hNTWFtVgEqUAAM4EAEdZWSPL1wY6YGFxVKEERDwRqT0VWDjDOpHnL5ZgfHoY2bhSFIWVFBI2NjJgucltrrIoMZ9EeLwKMH7iKo6LYPgu2soBEKHjEVUw9gMgpX1vrDei0RdDc/BEFuxKhnh8M9Uw3qGd7Qb1YgYI9I6C5cgS6ovzqdJDm68oV4ApwBbgCXAGuQA1WgAPjGrxz+aZxBZ6lALmKz507h6+++gpt27aFvb09BEIRzG0dEVCvKZpNmIFua0+i474cxKfnwWZ1FihjuKyAt7LGo+J6XhuyGTjutUcPjl8fMR0BdZvC2tmDRWhQ9XU/Pz/maFq4cCErqkNxG7UuK/FZjYB/zxWokgoQLL4DzeVDKDz2MQp/WwftvaxnQuMquSkvsFJ3795lx+e4uDiIRCIG31QqFSZPnsxy2+/fv/8Cc6/8SSsSGIfaWGN+ZATOJSRgX3wcpgUHormLEzzNZCyyQiIQwKc4qmJCUAC6e7rD29wcpsbGDIx6yqQY4+uL43IFSsdXVKTDmIrlbSFns401BEZGoIJ9AmNjOEnEaObkiJmhITgjl4OKwRnygPXAuGIjKWjelxVK7I2NxbgAf0TZ2jBntkwggLOZDLZSKQSmJkiwt8H66IgXyjDOUKhwMl6O2aEhaObsBDuJGCKhEG5ubiwuinouXbt2rda6itkvTaeF9u51FH7/CdSL5foinbM8oJ7lDvVMD6iX1EPhqcX6XhKV/9PkS+AKcAW4AlwBrgBXgCvwTAU4MH6mRHwErkDNU4Bca5Tze/DgQYwePRphYWEQSySsmJxzYDhUPYai++e70G//TTTYlQfb1S8vfqI8kNlmVRaCN+ei0e5b6LnnOrot3o/XEqfCv04TWDm7s4xjKo7n4+PD3HiLFy/GmTNnWE4zdxzXvHbNt6imKECw+C4rZpef/h/cXxgJ9drWKDy7Ctq/MwGdpqZs6DO3g4Dw5s2b0bRpU/j7+6Nr165Yu3ZttSkUVtHAeEFkBDJUdVgG8VVVAg7I4zE1OBCNHR3gJpWA3LwUVWEuEkJsagqjV15hwJYiKepaWmJjSBhuK/XTPw4Sl/ysvA7jkrEPid7eIEBNLl6RiTFCLC2Q6OOF9JhoXFMq/5EVXJHAOC0oCL8plTgTH4+F4WFo5+4GR5nsQYG9pk6OeDswAK+6ubGidy8CjGmb/5QrsDMmGqP8/RBqbaXX39wc0dHRGD9+PI4ePYq///77mW29Zo+ggy7/Nop+Ww/1mpa4P8vzUWA8LwgF6QOhuXYM0Nae41vN3ud867gCXAGuAFeAK1D9FeDAuPrvQ74FXIEyK2AonPTrr7+yuAaCEDY2NhCQc83BBSGNWqPl1AXovfkX9D6ch9f35MFxbdWExSXBMrme/TbmoPV+PTju+tUhNE5+FwH1m8HaxYOBYwLivr6+6N69O7744gsOjsvcaviIXIGXqABlFecTLN6Hgu39Wbft+zPdcX+2N9Rr3kThmWXQ/p1Rq5zGGRkZWLNmDTtmnzx5Evn5+axLf3Xo1l8ZwPhmMTA2wN2rShVz0U4J9EcTJwe4yiQQmpiwInnk7qUHAeM6lpZYHxLKCuNR3IVh+ic9lwcYk8P2J3k85oSHooWrC2wlYrZ8Ata+Uimm+vnhrFwBAqy3imMoDO7ih5EUL+4wdjEzw4igAKyJjcZof1+E2VhDKhTAXChApI0Vkv19sScuFnvj5eji6QmZSPTcDuNMhRIn4+MxOyyEOb3tJBLmgidXMdVBWLZsGW7cuMF79dDhU5MPzdVv9ce0uf5Qz3R/CIxn+yB/bWsU/b5Rn2H8Eg+3fFFcAa4AV4ArwBXgCnAFnqYAB8ZPU4d/xxWoQQpQFENWVhb27NmDpKQkhISEQCyWQGxmDpfgKCT0GYGui/ag+57raLgrF94bsiFbkQkqOFcSzlbV16ZLM2C+MhN+G7PRfE8e+u25gu5f7EXDoZPhl9AIlo6uLKpCKpMhKCgIffv2ZV29z549C+r2zaMqalBj55tSTRXQAcxZfBAFOwZBvSDkIVShbttz/ZC/sTOKLuyqVTmfdGwih+Zff/1V7Y5TlQGMDQ7jkqA3R5mAP5Uq7IyNwRh/XyjsbOEkFUNsqgfH5PQNMJNhkr8vjsXH44pSxTJ7S86j9OuyAGMCwJcUSrbcEf6+iCgGtASsDVEYCnNzrA0KfhA/URIUG15XlMPYWiLBq24uaOLuAheZlLmsnajAnosTZoeH4rRCjhylCt/Gy9H5OYExFba7pFBgT0w00zrc2orlM8tkMkRFRWHMmDH4+uuv2f9qdbip8TIOlrp72Sj8cT7US+qUOKZRHIUH1F+qUHjsE2jvXquBKewvQ12+DK4AV4ArwBXgCnAFKksBDowrS1k+X65AFVGALtgINpCreO7cuWjWrBlsbW2Zq9jKyY0VjGs1ZT56bPoFHQ7kIW57LixWVn1X8ZPAtdGSDFivykLCzjx0PnQLfXdfQbfPd6DBoAnwU70G2mahWAKpVIrg4GD85z//werVq1lhqTt37lQ7IFNFmhlfDa7AiytQ+Dc0Vw6jYOfbUC8IfdSFR2CFgPH69tCc2wYUVe3s3rKKQdE4lK1Oj5oYk/OygDHBXuYaViXgF6USK6KjmMO2nr0trIQCFk1BRe8CrCzQ28sTC8LDcCwujhWdI9hcGhbT+2cB45vFruIF4aGsmJyDVMIAtatMiigbK3hIJSzDWGlujvWVCYyVSrwfFAB3MymD1FRojsVyCPUF9ob6emN7LEVh6DOTCU4/LzCmAnpn5MVRF24ucJJKWVaxk5MTWrRogQULFuDSpUs1si2X9Tf9uPF06lso+n0T8rf0hpoidmZ56Y9v80NQsHs4NBknQQXx+MAV4ApwBbgCXIGXqQCZEqimEUWgcfPUy1S++iyLA+Pqs6/4mnIFyq1AYWEhy7rcsWMHBg8ezLJ8BUIhxOaWcAuLQ4OBE9Br2RH0PpAFxY5bcF6bzVy6T4Kx1elz0fJM2K/OgmrHLXQ5fAc9dl9DV8o4HjoZvoqGsHBwhkAkhkQqZY7j/v37Y8WKFQwcc8dxuZsan4Ar8GIKUEGozFMo2DOiGBa7PerEI1i8phWKTi+FjnKMoXux5f3LU2u1WuaGnL/KAAAgAElEQVQYpkx1isih7vuXL1+ucUXBKhoYU9G76wl1kPsEyFsSHFPG8dKwUCitLWFiZMTyhE2MjSEWCOBraYHunm5YGB6KH+IfD44fC4yVcuQqVbgoV2BHTDSS/H0RYmPFiu5ZCAWIsrHG6AA/fBYSjOa2thAbG6MygTFFYRyTx2OYnzfspeKHBfakErzh4ox5EWE4q1SwdSZQbIi/KC8wJic1FdDbFxeLsYF+CLelbRbAzMwMERERGDFiBHMV86ziJx1YKJf9L2iufYuCAxOgXlKXxe3kb+gIzYUd0BWpnzQh/5wrwBXgCnAFuAIVrgAZyijijKKjTpw4ge+//x5XrlzBvXv3ODiucLWr9ww5MK7e+4+vPVfgsQoYYMTp06fx8ccfo2HDhrC2toZALIa1qyfCmnVEm/e+RO9tf6D9gTyEbM6BYFn1iJ4oD7Qmt7FwWQakKzLhuzEHrfbloc/uy+gyPx31B4yDr/xVWDq6QCiWsgtfiukwOI5///13HlXx2NbFP+QKVIIC2iJoLh9C/pZeUM8LfBQWzyFY3BJFp7+C7u+b1T6/mG7k0Qn6tm3bMHDgQAQEBKBBgwZYt25djSsO9ggwlkowNigA5xOK3cBPgb4G8PuzUoGhPl6wFIsQZGON6eGhOKiQ41eF4pmREreVCdgfFoEW1jYQGhvDRiSCn4U5yAEsFZhCJjBFsJUF+nh54PPwUHwfF4crCuWD+T4OGB9VxuOkQo654aF4w9UZ5CqWmJrATSZFG1cXzA8Pwy8KJQ6GR6CNTeUBYwK4F+VK7IiORrKfL0KsLCEwMYHA2Bj+luYgV/Gu2BhWYM8Qe2F4Lq/DmLmK4+X4IjIcHTxc4SSTQiQSwtHREW+88QYWLlyIP//8E9Su+fAMBTSF0Ob9gcITc1GwcyiKTi6G7l7WMybiX3MFuAJcAa4AV6DiFCAnMfWq/eWXX7BhwwZ88skn+PDDD7F8+XJWqPb69evMcUw8gQ9cAQ6MeRvgCtQwBeiijQ70W7duZTCCCr2JxGJIzK3gEaVEgyGp6LnkEAYcyED9nXlwXJMFyfLMapFTXB5YXHpcKoxnszoLsdtz0elALvqkX0DHOdvQ4D/j4RPfABZ2ThAIRTAvru4+dOhQBnDOnz/PIA7/06xhPxS+OVVMAR20f2ei6OxKFGzopIfGVBiKnMWrW6Dw1OJqX+yO3Bzk3Ch9I08sFiMyMhKzZs1CTk5OFdsvL7Y6JYGxtUSMRH9fnFYpkat6fAxEyWgIiph4AIxFQjiZm+E1d1d08fbEzLBQXKCIhadAZ5reAIzJ6RtjYYGJfr6YEOCPho4ODzJ+qSBcqJUl+ni6M8fx9/HxoEJ6GUoVFoWEIsRSn9Hbzt0F86IjMMrf70FWsblQyFzFI4uLydF0txUqHA4jYGxTKQ5jchVTsbm5YaFo6aKH1uScpuJ+NmIx3vL2wnfx8Syr2ACJSz6XBxhfUyhxIDYGEwP8EG9nAzOhkMU5hYaGIjExEXv37gXtY55VXPbfiU6nBWUaa7N/gfbuddB7PnAFuAJcAa4AV6CyFTC4iokTUK0BuuH7zjvvIDUtFSlpqZgyZQo++fhjFtX4ww8/gIouU1wF/4+v7D1TtefPgXHV3j987bgCZVbA4Co+efIku0tYv359WFhYQCCWwMbNCxHNO6Hdf5dh4O6L6Pn1bdTZkQe71VkgF25puFrT37uuy4ZyRx6a7clD9x0X0Wn2VtTpk8yAurmtA8t3JnBMBXyoQODmzZtx4cIFDo7L3Br5iFyB8itAJ6S6+7ko+m0DCjZ2hnpBGIPFRacW6Z3F1TiGgvKJMzMzsWvXLhYP5O3tDZFIBEtLSyiVSkydOhU//fQT6x5YfuWq7hQlgbHY1BT1HR3wWXgojrIYiKcXnrulSsAZpQJDfDxhIRLAxMQEQoEpzMQitPdwwwF5PHJUT3YrlwbG9S0ssTkkFBdVKmxn0Qr+qOdgD2fmEjaFVKh3HPfz8sDiiDAci4/DrOAQBFtaQmRqgiAbKyicHZirmLaFisq1dHXBXOYqVoCKwRGYrSxgbCg2tysmGqP8fRFWHIVBbmkzoYDlF7uamWFSUBArAEjrURIUG16XBRhnKVT4Ta7AisgIdPFwgzO5igUC2NnZ4fXXX8fs2bNx7tw57iquuj89vmZcAa4AV4ArwBV4oEBpVzE5itMmpWF02ngMSE1G75REJKaOwvjUiZg8eTJzHZP7+NSpU8jOzmbnpxwcP5CzVr3gwLhW7W6+sTVRAcPdQsodoi7NPXr0gJubGyirWGplA++4emiU9A66rTiGHgey8eaB2/DZkF0rQXFJEE6gnFzHfpty0OngLfTf9Sc6zd6Cun1HwjNaBQs7R5gKRaDK75TRSI7jjRs3sq63lNPIHcc18dfEt+lfV4Cgcf5taM5tZVmfLIbir5vVPrOYTra//PJLFg9EN/LIVezj48OO13RCTt/XxGNKSWBMDlihiQm8LczR2cMd81jhuXhcVqiQXcopTBnFVKRtZ1wMOri7sAgJIyMjEKj1tTDHED8ffC2PR/ZTnMqlgXE9CwtsDg4BRVXkqRJwKSEBO+JiMSEwAA0dHeEilbL5SwSmCLC0QC8vD/T08oKHmTlo2cbGRjA1MQZlFcfYWGNMgB/2x8XhhlIFQz5wZQBjmmeGQomf4uIxOzQEzVycYCsRQ2hqwuI1Grs4oaGr/rOHwFjJwLUBEpd8fhowJih9lSI1YmMxKSgAcfa2kBa7iqlI7Ntvv439+/ezrqz8wvEJR0utBqACdrrqnbP+hK3jH3MFyqQAHe8r+7Fv374yrQsfiStQmxWgc0sqaHf16lUcOHAAc+bMwZSpUzAhLQVvp45Ci3H9EJDUCq7DmiBmRAe0HzcQiSmj9eB4yhTMmDGDXf9S7zjqBUe5x/z/v3a1KA6Ma9f+5ltbwxSgPwHKIKKgeupSolKpWKSCUCyBnYcvotv0RpuP16D3jj/RaFcuXIqL2lGub0l4WptfEzT23pCNV3floc3eHJbr3GnmBtTpOwKe0QmQWdsx+E5OwPj4eIwcOZI5jimzkbqX8z/NGvaj4ptTBRQgaHwH2tuXob2XDeg0VWCdXmwV6IZeWloaPDw8YGVlhTp16uDdd9/Fjz/+yI4jLzb3qjt1SWBsbGTEgLHI1BQyoQBB1pbo6eWJ+eHhOBYfzwCxoZjdnwoV1kZHobeXB9zNZKxgnVQggNzeFtOCA3FUHo+b5Yyk0APjUNxW1gHBZIqzyFEm4LxShW2xMRgb6I+6DvZwkkoYODYXCWEjEYPW1+iVVyAwMX6QVbyAiskpFMimdSjl5K1Ih3GGXKkvsBcdjRF+Pgiz1hfYMxMIEGFjhRH+PlgXF4204AB4mMnwIsA4U6V3FS+PjEBXD3e4m5s94ir+7LPPWFHYgoKCqtvg/uU101FG8e0rLG6CekvUhGPXvywpX3w1VWDlypUPgDH1fKyogeqLpKSksHlv2bKlombL58MVqJEKkKv41q1bzCW8Zs0a/O9//0PqpDSMSh2HnhPehnxkJ9gPfQ3CQQkwHaSCZHAdOA19nX3eefwgJKWOwcS0VEx75x3Ws4hqb5w9exZ5eXmshxG/Bq6RzeYfG8WB8T8k4R9wBaq+AnSApjt8dLdw7dq16N69OwMRQpEIMmtb+MTXR+Phelfxm7uzoNqRB5e1WRwSPyV+w3hpBqxWZSFhRx66HMhFz62/o8OnayDvMgguoTF6cCwSs+KB1IV89OjRSE9PZxVl6c4t/9Os+r8bvoZVQAGtBroiNaAh6FR7HHh0jNixYwd69uzJHnTcvnnzZo2vRF0SGBPwDbWzgcLRHm4yGcjJS5m4IdZW6O/thSWRkfgxXo4rShX2xMejq5cHA7YEml8xMoKXhTkmhwThV5XyqdnFhlzjxzuMHwXGNC6NR+D4d6US62OikeTniwQHOwaOyRFNsJjWwcfCDIl+Pg+KyZV0FZeExhUFjOf4+eN4XBzmhYXiTVcXODKQbcIiNMhl/FlYCM4oFCxi47/BgS8EjJdFheNIfBzeCwpk0NxCJGJZxX5+fnjrrbewfft25iyqiS74Cjsq6jTQ3rmCwuNzUbAnGUVnV0B7+xJ07FhXYUvhM+IKVBsFDGCXnMYUyVSRQ6tWrVj8XkXOk8+LK1BTFKD/asoeJk5AvYLmzZuHadOmMVfxkNRReGNsP/gNfwOywXUZKBYMUoEeBI3pIR1cF+7DmqL+qG7oOWEoklPHYmJaCjM6zJ8/n8WrUSwVneNR7SR+DVxTWs7jt4MD48frwj/lClRZBehPgO7sfffddyz3Mi4uDhKpFEKJFPbeAYjr2B+dZm5C312X8fqePDhwUFwuUE4FAJ3W6MFx78O30G/772j38SrIuw2BW3gcA8emAiFzcisUCkyYMIGBoEuXLvGKslX2V8NXrCoooNNqmGtYc+kgNBk/QVfwV62CxnRiTU6rX3/9tcZlFT+pfZUExrYyKQYF+mNlvD7ugArPOUvIzWvCHMehNtYMHH8RGYElMVHo5OUBF3MzBpWNjY1B338eGYEM1UOHsAEOP+65rMDYMC2NTw7nc0oVNsfGYKS/H6JtrCE1NWXr2M7NBYflccgrFUFREhbT64oAxj4SCYZ6eGCYrzdCrC0hMTWFuUCAKGsrJPn5YGdsDK4qlSwK47JCiQ+Cnt9hTE7lxEA/9PDyYNBZWJxV3LBhQ3z00UfMVUwZ3Hx4igIUpXMvG0VnliN/ZVOoZ/tAvbwRCr/9AJqMk9AV3uMRFU+Rj39VMxUgSExgl4DxoEGDKnQjyV1MGax84ApwBR5VgP6vc3NzWV0Mcvq///77rKjdqLTx6D7xbcSN7AjboQ0hLIbEBlj8uGcCyp7DmqH+6G7oNWEoRqaOY45j6iG3YMECVviWisNTb2daLgfHj+6LmvKOA+Oasif5dtR4BQyu4osXL2Lp0qVo164dnJycIBCKQIXa/BMaocnYj9Bvw0n0O5wLZXouLFZmgpyztTly4nm2nfKNKbaDoiqa7b2N7gfz0GvbH2j7yVrEdx0MV3IcW9my4njW1tasaNXYsWMZOKau5+Qm5E6sGv+T5BtYHgXIfXf3GgpPzEX+urYo2DUUmksH9NC4BmR90u+dXBbU/e9pAx3Ha9MJdUlgbCeTYmxQAM4nJOCKSoUdFAPh74v69nZwlogZlKXibeQ47u7tif8EB6BtoC+iHe0hEQoYMF5QicC4NDj+XaHEu4GB8DIzg0xgit6ebvhJKdfHWZSKoSgJjZ8bGEdFo5+DI8TGxpCZmjIXtq2YIjFM4CKV4E0XZ3weHoZf5QrkFC+fXM4vAowlQiEsxSI4E5gXiSCRiEGu4v79+z9wFdem9vq03+7TvqObX0UXdiJ/U1eo5/hCPdMd6lkeUC+MRsGeEdBc/x46Tf7TZsG/4wrUSAUoQsKQZUyAqaKGy5cvVziErqh14/PhCvwbCtB5KF1/koGJCixTcdopU6difNpEDEoZgaZj+8BreHMWO/E4OPy0z2RD6sFzeHO8OrpHMTgei9RJqZj+3ntYuHAhczETn/jrr7/YeTA/b/g3WkDlLZMD48rTls+ZK1BhChCEIFfxN998w7K7YmJiIDMzg0gig6NfMBRdB6Hz7M3ovesyOh+8DUV6LsxXZnJQ/JQIirKCZHIcu67LRsLOPHQ+kI1em35G2w+WIL7TALiGRENmZQOhSAxbWzvUq1cPqamp2L17N65du8YLA1TYL4DPqForoNNC93cGCk8vgXpVc9yf7QX1/BDkp/8Hmj/3Qqe+Va3dd+SqoHiJn376CRcuXADPeH3YWh8HjC8kJLDCczmqBPyhVGJTdBRG+/mgjr1tceyCKSxFQoTY2aCZjzvinewhfYnA2ACOsxQqLAoJRYilFXNA9yJgrKgcYEzF5o5FRaO7gwNEFMFRHINhLhQg2sYKyRSFERONawq9q9gAqJ8HGOcqVdgXG4fW7m4QCfT5zCYmJrCxsUHdunWZG+nMmTOsO+vDPclfPVEByi2+cQIFu4ZDvSAU6lnFsJg9u0O94nUUnV1d3KPiiXPhX3AFaqwC5AY2QGPqHVlRA82TD1wBrgCYYYEK0lFdjBUrVuhdxZPSmCO464TBiB3ZHnZldBU/CRyTI9liSH34Dn8DjUf3xFsTh2N02nikTk7DB//9AEuWLMGRI0dYVCMvDl+zWiU/0tas/cm3poYpQHfoKIOIunt89dVXaN++PRwdHWEqFMLczhH+dV5H8/GfoOu6U2i/Lwd1d+bBfV0WCHKWFYjy8Z7twKbCeLIVmQjclI2W+2+h58Fs9NvyC9p+sBRxHfrBJTgKUktrCARC2NnZ4dVXX2VxIVSNlsAx7UN+t7WG/Tj55pRNAXLU3s9G0a9rmbNYPdu7GKi4Qz0/CPlb+0FzcZ++y3bZ5lhlxqLfNJ0U//zzz/j000/RpUsXlu9G0Jj3MNDvpscBY3IYZygTWFZxllKFXBXFQCixISYawyk/2N4OjsVRFVKBKSSmJqBIikBrK3waHoZLKn3BOgPYfdJzeSMpSs8nU/lygHGmQomf4uMxIzgIcmsrmBgZwdTYCE4SMVq5OGF+eCh+ViiQ85gojPIAY4LSNxRK/BAfh2lBgQi1toKpsTFEIhF8fHxYtvb69etZ1ihvv2U8zFDMTt4FFB6ZDvWimBKw2EPvMP48DPl7R0KTeRo6LY/1KKOqfLQaqEDJPGNyB/OBK8AVeHEF6L+aCrBTIfadO3di1qxZmDJlCsalTcTAlBFoMrY3i5SgYnZPAsHl+ZzyjWl8y7cbICipFVqM7YsBE5MxOnUC0iZPYkX1li9bhqNHj+L69eu8x+2L7+IqMQcOjKvEbuArwRX4pwLkWqO7hYcPH8aoUaMQHBwMsUQCkdQMTgFhUPVMRPfPd2HQgZusUJtoGYfET4PfBH3Jde2wJgtOa7PYM0V2mJYzskO0PBM+G7LRdO9t9DyUh96bf0WbD5Yhtl0/OAeEQ2phBco4JrdW/fr12R83FRy4ceMGdxz/s5nzT2q0AjrmHi76fRPyN3TUd9V+4L4rBipfqVB4fDZ097KqlRIUP0GuYqoYPWDAAHh6ekIikbDf/ObNm2tNRvGzdtqjwFiCkUEB+E6lwMaYaCyKisCx+HhkK/WO41xVHZwvzg9O9veDws4W9mIxBCbGeMXoFdhLJejq6YFVUVE4K1fgJsFm5ZPhcVUHxhQrcVGuwI7oKAz39UGwlSWoyB655uxFIvT1cMPe2BhkPAYUl9dhnK1Q4Q+5AhuiIjHA2xPe5magrGIrKyuoVCpMnz6d3figYrp8KLsCuvs5KDr5BdRLGzyMoaAoCnrMC0T+lt4ounyQF74ru6R8zBqqAP0XGPKM6ZkPXAGuwPMrQIYFOg/Nzs7GDz/8wExl0999FylpKaxAXafxgxAxoh2s3m5QIaC4NFR+AI6HNEDQ8DdZEb3BKSMwNnUCUiel4X//+y8oP5nWjc6VyTjFb0Q///7+t6fkwPjf3gN8+VyBUgrQnwDdLaTCSJT31bJlS9jbO7DYA0tHFwS/1grNJs1Fj40/o++hXLyx7xbc12eBcnefBkxr63ekC7mDvddnoVF6Fnrty8CAAzfR50Ammu7Khuf6LAjLCdv1GceZcFuXjfo789DjQBbe2nQaracvRly7PnAJioTM0gYisRgODg7McfzOO+8w+E/gmDuOSzV6/rZGKqAr/BtFf+5B/uaeUM8N+CdQWRiJgj3Dobl+tNrke9IJL2W0nT59mhUEo5tCBN3EYjG8vLzQt29fHDx4kMdSFLfoksDYRiJGJ18vjAkNQgNHB8Ta2eK94CCco5iFYvBLzxRV8btShbXR0Rjk6w1/S3PmuDU2NoKVWAS5vR1GBfhjY3Q0fmbgWF+srrRDuCoD45sKJU7ExWNWWCiauzjDXiJhsJjcxQSMg6RSzPULQKb80QgKAyg2PJfFYUzL+j4+Hh+FBOM1JwdYi0WsvZKruEePHli7di0yMjKemb9dIw9SL7JROi20eedRcHgS1Auj9JCYwWJ3qOf4IH/Nmyj6ZQ10+bdfZCl8Wq5AjVGAnMWGaApesK7G7Fa+IS9ZAcN56Llz51itgc8++wxTJk/GuNQJGDAxCQ1H94BbYpPnyiouDYaf9Z7AsXBQAmzfbojwEW3QauxbGDQxmYHjyVOm4JNPPsGaNWtYVAYVweTg+CU3lgpaHAfGFSQknw1XoCIUoKxichXv27cPSUlJCAkJYa41scycxR4k9ElGj0W70WHXdajScxG4KQe2q7IgWsZh8eOAOIFdq1VZSNiejX57rmD4xuMY/tVODFu0FUnL9yFp+xl03n0DARuzWZG7x83jaZ8JlmXAelUmorbmoPWB2+ixPwt91p9Em3e/QEybXnD0C4HYzBwCoZAVKGzWrBnee+89HDp0iF2g091hPnAFaqQCDKZcQMHBVKjnh5aCxRRHEazPML5yGLrC+9VCArqZR1ny1O1v4MCBrBu/UCiEhYUF5HI5Jk+ezNwUFFNB4/IBKAmMRaamcLUwh4uFGcSmpnCSSjHE1xvH5XI8DvYSOD4ij0cPT3dQMTwTY2MITU0hNDWBnUSCuo4OGBPgj03R0fhNoURmKbdxVQTGFAtxUaHAtuhoDPP1YbEQEoEA5kIhvM3M4CyRsEiKUKkUC/38kfXcwFgFgsp/yhXYGh2Nt319EGBlCTEty9wcCoWCxSadOHGC3aDmbfX5FNDl32WROgU7h0K9KBrqWZ4MHOcvrY/C47OgvXu9WuezP58qfCquwJMVoOsbAzSm13zgCnAFyq4AXTdmZWXh2LFjzFVM15Qpk1KRlDoWHccPRERyW1gNaQDBQH10xLOAb0V9bzpICdHgBNgPfQ2RI9qi3bgBGJoyCuPTUjB12lQQ1N64cSNOnTrFXNG0Hfw8uez7/d8ekwPjf3sP8OVzBUDXE/osTHIVf/7552jevDmLNBAIRbBwcEZww1ZoNWU+3tr6C3ofzkPk1lyYckj8TEc1ZTmr0nMweM9FJC/ejuFT/4dho8YjMXkMho1NRdIHc5C05gi67LkB343ZoNiKpwHip30nXZ4J/405aLb3Fvoeyka/9T+hZdpshDfrCAefIIjNLUD7kzKomzZtCnJXUPEPuuNKRbL4Hyc/FNQoBXQ6aO9cRuGxj5FP3bXn+DzM95wXhPzNPaC5sLNaZReTq4MK2/Xv3x+2trYs+9XDwwMdOnRgRUao2x3vcvewFdMxjZyrdEHj7u7OIIGRkREkpqYsEqG7pzvWREfholL5D2BMAJmA71mlAok+XqwInrVEggh7O4RZW8FGJILI1ATkWq7n5IBJQYHYERODXxUKFuFA099WJmB/WARaWNtAbGyMehYW2BwcitvKOg8czaVBdcn3FZVhrDI3x/qgYNyU67OK54SHopmrM4PetA0uUgnedHHGRH8/vGFvD5GxMUJeABinBQXhV6UKJ+PiMTs0BM1dnJhOlFVM+6Fdu3ZYvnw56ybK2+vD9vq8r3RF+dDcOI6CgylQL6kH9WI5Cg6lQpv7O6DTPO9s+XRcgRqrAJ3/GqDx77//XmO3k28YV6CiFCBDGfVuo5pG27dvZ3UzJk2ejLFpE9E/JRkNx/SA27AmEFdQVvHzgmRyHIsGJcBxaCPIR3ZE5wmDMCx1zANwPHPmTBblRryDDBj8+reiWkjlzocD48rVl8+dK/BMBeguG4GG9PR0DBo0CL6+vgxESMwt4R4Wh7oDxqHbV4fxn0NZaHfwNrw2ZPP4iTLEb5C72H1dNjrsvonkpXswfOI0JA5LRmJiUvFjOBKHj0DS9M+QvOkEmu3OYW7kp0HhsnwnXJaB0C056HToDvofykbv9SfRctpCRLXqrgfHZhYs45iiKpo0acIKBHz77bccHD/zl8JHqHYK6DR6aHxiHvJXtYB6jh/U8wKQv6kris5tha7gbrXaJAKgdLI+fvx4BAUFsezXadOmMYh8/371cEm/TMHpQoDiOahYK7laCRZbi0So72CP6aFB+EGhQPZTCtgRMP5ZqcBQAsZiEYJsrDEtPAxfxURhoI8XIq2tYC0SMnBsKxGjrqM9xgf6Y2sMOY4VyFJVDWAsNzfHwsAg5vQd6qd3+pLb2kIoQJSNFcb4++JQXCyORkXjLQdHBrefFxg7m8mQFBiAZdFReNvHC36WFsxVXNIFT65i3l4r9pdABe1Y8buTi1B49EMGkHVa3oOoYlXmc6tJCpTMM6aeKHzgCnAF/qkAnXfSuRRxgq+//hqLFi4CRRxOSE1hILbt+AEISW4N8yH1YcgVfl7YW5HTmQ5UQlwMjuMJHI8fjGGpo/XgeOo0zJ49m4FvAse3bt1ieczcOPXP/V9VPuHAuKrsCb4etU4BOjDS3cIzZ85gxowZaNiwIaytrSEQiWHt4oGI5h1ZJm7Hjb+h6e5c1NmZB4/1L+aCLQvwrCnjiJdnQrE9F4N3nUfyp19iWNIoPTAmaGx4JCZh2JhUJH2xDR1332CZxBWx/YKlGXBak4W4bblovDsPXfdmoN+642iROgthzTrCzssfIpk5yzh2dXVlOdUff/wxcxxTVyPeVafWHQ5q7AbrKJri7nUUnv4K+es7In9DJxT9sgpULArVMLWBioLRDR7KZaPsV8okJ+cHH/6pAGXxL126FFFRUTAxMWExFI2dnbA0OhLnlcqnFqwzOIxLAuNQG2ssiIzA1YQ6OK1QYFFEGHp7uiPMygKWQj04tpeI0dDJAZOD/LErJhprw8LQ1ObfcxiTWzhAJkM3dzc0o6xiqYQBbleZBK1dnTE/LBRn5XJQVMWpyGj0ew5gfEWhxAdBAfAwk8FKIkYdVyfUd3YEaSEWCUH/MQTtyVV89epVUEFdPlSsAnQ+p9NqWJFP7d+Z0BWpK3YBfG5cgRqmAPWuM7iMU1JSatjW8c3hCry4AnRueffuXfz222/YtGkTq7ocUm4AACAASURBVJuhdxVPQN+Jw1BvdDc4J77OwGxVgsWPgOeBKkgG14XrsCZIGNUFXccPwfCUMUhJS8W706dj/vz52L17NzNj3Llzh52fcHD84m2noufAgXFFK8rnxxUogwJ0wUagYdu2bRg8eDD8/f0hFIkgMbeCe3gcGgycgK5fHUbn3TcRsTUHouWZzx2VUBEAtDrOw2ZVFlrszUPy9p+R/P4sDDNA4tLPI8Yiec4qDNp7hUV9VPS2kuM4fEsO2h+8je57b6D78u/QdNzHCGncBnaeenBM+566Crdp04blPFFVWcqy5hf2Zfgx8VGqvgIEU+5loejCThSeSwcBlWpJi4uVpqId5IjgLs2nNz262Dl+/DgrrEYOYxuJBCMC/PF7gj5uomT8w+Nel3YYG4DxTZU+UuKmSoUTcjnmhYeim7srQiwfgmNnqQRNnRzQy8MNkRYWLOaBIim2vMRIitY2Nmy5FMFhJRJByrKKBYiytsIIXx/sionBNYWSZQ1T8brnBcaXFUq8FxQAdzMpy3kWCSjn2ZS5uqOjozFmzBh888034NnaT2+v/FuuAFfg5SpAsWwGaLxly5aXu3C+NK5AFVWAgCm5iokTHDlyBF988QXeffddTEgjV/FoGFzFFkPq4xE4O+jl5haXd9mywXXhkdgU9Ud1Q++JQzEidSxSJqXh/ffex+LFi1mPtD///JOZ6bgRo2o1Tg6Mq9b+4GtTwxWgvEC6W3j69GmWYVu3bl1WMIlcxTZuXoho0QVt/7sMfXf8ieZ7b8FrfQ6Eyzgsfh6Ia70qC0335CEp/Vck/3cehg0f8dBZbIDG5DAeOQ7J89Zi0L5rlQKMDetOecq+m3LQcv8t9D+UhT5rvkfzCZ8itEk72Hr4QiSVsZsG5AZr27Yt5syZw2ALgWPuOK7hB4ZasXk66DSF7IEqWhCOTtLJFUu5agSDucvhxRtmbm4ui91xc3ODvUyKcUGBuPCCwDijGBgTUKZHpioBP8nlmB8ehq4e7giytGBxD5QPLBWYMkevqZERVBYWWB0cguxSxfEeB6vps+fNMM5QqLApLAyNqMeQkRGMXnkFQhMTuMukaO3ijM/DwvCbXMFcxQSKqTjd8wLjTIUS38fHIdHXizmKCb4IBAI4OzujdevWrCjOlStXuAv+hZqyjmWta+9lQau+DZ0mHyjKBzQFgLZIn1Os0xYXt6uG3SZeSBs+MVfgxRRYsGDBA2h88uTJF5sZn5orUM0VIFBKTttffvkF69evZ6wgbdIkjE4dj94ThyFhVFc4JjaGcFBClYqgKAs8Jhc0PQgcew1rhoaje6DPxGEYmToOqZNSWb0LguOHDx/G5cuX2U1uDo6rRoPmwLhq7Ae+FrVAAbpbSN1BN2zYgD59+oCKJZGzVGplA6+YBDQaNhW9Vh5lMPG13bdADlkDbOTP5S9GR4BWmZ6LwfuuInneOn2xu2FJ/4DGw1PfRdKKA+h7MAvBm3MqVXPKVbZfnQXVjjzmOO69PwM9V32PpmM/RvBrbzJwLC6OqqD2QY5jKhBAmZMEXjg4rgUHimq3iTqgSA1d4d9ANc3sJDBsyJKnYiLz5s1jsRPcQfzsxkgn89QT4klwnbIp6Rjm7e0NO5kUY4MCcL6CgHFp0JuhSsCPCgXmRoShs4fbA3BsbGQEenjLpBjp6439cbG4oFQi6xnguLzAOEehxJ9yBbbHxGCgtxfcpBK2XHIYR9tYs3zlA3FxuFEMiAkUGx7lBcY5ChUuy5XYHRONkX6+CLayZK5iqVSKkJAQjBw5krVh7ip+dht+1hi6ovvQXPsOhcdno+jnldBcOQLNpQPQXPkampvHoc06A23eOWjvXIGO4ijUefp89sJ77NjIwfKzFObf13YFqH4L3eyiXGOKquADV6C2KUDnUNR77dq1azh06BCLapg6dSompKUiMXUMWo19C37D34BsSL1q5Sp+HEg2xGeYD6kHn2Et0HhML/SfOByjUscjdVIaPvjgAyxZsoT1jCJuQkYODo7/3V8EB8b/rv586bVAAYOrmLrmTp8+HXXq1HngKrb19EN0655o/9Eq9Eq/gNb7cqFIz4Xdag6LKwKSu6/PQsf9OayoXdJ/5+qh8fCRrNhdYtJIDBuXhqTZKzF4xzk02pULm5eku2BZBixXZSJwcw6a7clD993X0H3JYTQZ/T99VAU5jiVSiMVieHl5oXPnziAXxo8//sjcj/yPsxYcOKrJJuoK70Fz4wcUndsObc7vetddNVl3Wk06Sacs+VOnTrFc4ldffRWBgYEYPXo0y1SrRpvyUleVdCMYee7cOVCVe9LwccPLBMbkNiaIfF2VgKPyeMwMC8WblBssEjGXr6mxMdxkMrRyc8X/QkNwIDYOF5WqJzqOywOMyVV8PD4en4WGoLmLM+wkelhM7mJ/mQzvBvjjF4UCBHoNkLjkc3mAcaZChTPxciyKCEdbd1c4yaQQCgRwcnJC48aNmSOJ9gmPNHpciyznZ5oCaDNPoeDAeKgXK5C//DXkr++A/FXNWSHPgvUdUbC1Lwp2D0fh4TRW8K7oxwUoOrsCmj+2QHNxH7TXvoM24yQ7PmpvX4Lurxssw12XfwcgqEyOZbrZptNwl3I5dw8fvWYoQJDYUASP5xnXjH3Kt6LsCtA1HZ0rUU0jqo3x0UcfIW3yJIxKG4+eExOhGtUFDkP1ruLHAdjq/JlwkAqWQxogcHhLNB3TG29NGM7c1JOmTGbnMitWrMCxY8dw/fp13vOv7E2qwsfkwLjCJeUz5Ao8VMDgKt64cSN69eoFNzd3vavYklzFddFo+DvoueoY+hzMZkXtLFZyUPwsUEwRHQTU3ddlwX1tpv6xLgu2q7NguvRRJzIVvovfnosBBzOQvOEHJM9chuHTPsawSf9F0vSZSF6wAcPSf0Hz3dlwXpsFArnPWn5Ffy9dkYnATTlote8W+uy7gW7LjqDJyPcRWL8ZK34olEghkUjh5+eHbt26YdGiRSzShDJUORB4+Fvjr16+AjpNATQ3T6Bg70ioVzVHwdfToMk4CXLkVYeMYvr9ZGRksErNAwcOhK+vL0QiEWxsbNC1a1dWhPJJztmXr3bVWaJBtx07diA5OZll5FLuOrm0Sw8vExgbHMcGcHxTlYDV4eGoa20Nk2KXscDEGBKBAF4W5mjv7obPwkJxJD4elxRKZCtVDDgb5lMWYEwA+KJCgfSYaAzz80WItRWbP0VQCIyNmcNYaW6O9UHBLHaiJCQu+boswJgK411VKHEgNhYpgQGItbOFTCSETCZDcHAwEhMTsWfPHubQ4zcVS7fE8r+nInba3HMo+PY9qL9UQD3THepZHlDP8oR6lnvxe0+oZ3tBPdsb6jm+UM8NgHp+KNSLYqH+qg7UKxojf20bFGzphYKdb6PwwHgUfvs+Ck/MQdGZ5dD8vplBZXIwE5jW5f4Ogsrav25Aez8buvzb0BX8BdAx1QCWtQSWDREY5d8uPgVXoCoqQHEUhjxjHk1RFfcQX6eKVqCkq/jgwYOsd9vUaeQqnoi3U0eh5fi34J/cErIhdatd/ER5ILbpICVzTVsNaYDg4W+i5Zh+GDQxGWNTJ4CK/FFReALpZJqiwvBUfJrMeHx4eQpwYPzytOZLqkUK0MUaAb2jR49iypQpiIuLg5QyaiUy2HsHIK59X3SYuRED9l5F50O3EbE1F2YreFbxs2AsweKAjVnosi8TyfsvI3nn7/rH/stotzsDHusyH4G+BJAtVmZClZ6L3ofzMGDfNSSm/4rhW09j6M4/0P9ABtruz4P/xhwYl4LNz1qXiv6eoioit+Wi6b7boKiKXsuO4PUR0xFUvzlsXL0gksggEovh6emJLl26MHBMrkgDOOZgqxYdYKrCpmoKoc35FQWHJ0G9MBL3Z7rh/ueRyN+TDM3VI2DuuSqcVUzuWHJzkJODen1QUTaDo59gMZ2c0okp/109bGx0gk5OYsrgpxP4evXqMd0CAgIwY8YMVqjz4dj6V48AY6kEo4MCcK6SIikMoNfwfFuZgINhEXjDxgZCYyPYiUUIs7KEr7kZzIQCiE1N4W5uhrYebsyN/E1c3CPg+GnAmODtDYWSuYpnhYWiqYszrCRiNk8PMzPE2drCSyZj0NgAjEsC4tKvnwWMKav4bHw8vowIR3t3VzjKJBAJhcxV3KJFC3ahefHiRd5ts3QDfN73Oi20d66i8IeZUC+pVwyKCRbTwx3qOX4MCOeveRP5q1tCveJ1Nl7+YjnUC6OgXhAC9Vx/3J/tg/sMKHvpQTO9JrA8LxDqBQSWY6BeUhfqlU2Rv74d8rf0RsHuJBQenozC7z9F0akvUPTrWmjOp0Nz+SA0148ysEy9OXS3L0P3d0axW1kPltnNOgNYZo5lA1jm2crP2xT4dC9PAepJxx3GL09vvqR/RwE6r6Qb71Qvg26OrFy5Eu+//z5S0lJZnm+PCW8jfmRH2AxtyECqIcKhPBC2Oo5r2E7rt19FWHJrtB7XD0NSRmBcMTj+5JNPWK4zXftycPxy2y4Hxi9Xb760Gq6A4W4hVflcvnw5OnTowIrPCIQimNnYw7/O62g69kP0XHMCbfZkod7OPARvyoaMw+JnOnuFyzL0sHjXVSStO4oRs1ci+f1Z+sesFRi+9lu0Tb8Cvw1ZoPzikkDXalUmvDZkI2pbLt7cfwudD91C0715CN+SCyqOZ/Ivw2LDulLGsXB5JkK25KDDgTy8tfcaei45jMYj3kNQgxawcfWEUCyBRCJhjuPu3buzyrIEvgzguIb/xPjmVQUFdBpob19E4bFP9C66mQaQ4sEgSMGOIdBc+1bviKsK61tqHcgJS45YcmRSti65iq2srKBUKjFt2jTmYqDMNA6LHwpHmlHF7m3btqF///6P6EYxHgsXLmQn8A+n0L+i4i1UwJOgsrVUir6+3vhaIccNpQq5z8gQJqfwz0oFhvp4wVIsQqiNNRZERsBQ9M4Ahp/0TNPvD4tAC2sbiI2NIbewwAeBAfgwNASt3VzgY27GiuJRYTwfC3N08NA7jr+Oj8MlpQo3lSosCglFiKUVZEIBenm64UeFHDnKBJyXK7AxKhKDfLwRZGXJ5mMlEkFuZ4uJgQGYFRyMZra2bLkvAowz5UrmKt4fG4MJAX6IsbVh6yKTShEaGoqkpCRWWZzAPG+vpVvfc77XaaG7l4WiU0ugXtFE7x5moLj4ODfHG/krmrBMY821YyzfWHNhFzS/rkXRyUUM9BZ+PQWFe0ehYMdgvbuYYixWt0D+soZQf6WC+otYqBeEQT0viIFlgsj353izh96p7F8MlcMeupWXNwIB6oLNPfTz3T8WhUfeReEPn6Hw1Jco+nU9ii7sZNnK2psnoM3+BdpbF6C7e41tD7mVUWhwK/OCfc/ZOvhklajAhx9+yLrmV+Ii+Ky5Av+qAnTjnepjXLp0Cbt378bs2bNBWcXj0yZiUMoINBnTG97DW0A6uG61zyp+EWgtGpwA27cbIjK5LdqOG4C3U0YyjciB/dlnn2HTpk3MvECF4ak3Nz//qdxmzYFx5erL516LFKA/AYJ23377LdLS0hAfH8+6ilKkgL2XP+I69kf7mZvRZ9dlNN+TB6e12Y9ATQM05M//jIUgkErAt9PuG0ha9TWS3p2BYSPGPChgNyx5DJKmfYJhKw+h174bTyxeR/Mhx7HdmixQXEVV1ZqiMRzXZkGZnocOB26h354r6Ll4L14bOgl+qtdg6ejCwLGhK/Jbb73FCgScPXsWd+/e5V11atFx5+Vvqo7Bh8JTXyF/ZVN9d2wDTKEu27O9kb+uPYrOp0NXdO/lr14Zlkjd2Qh8vvbaa+wYTQUmKSecstIoJ413539URNKLKnaTi5g0I7hObmzq7UAxOWvWrGEw+XG6EXjfunUrmjdvDhsrKwRZW2GIrw9WRUayHN6MYnBsiJEoCX8rGhjXt7DA5pBQXFMlgIrPvRMUiNcdHeAmlYIK0xE49reyQDdPd8wLD8WRuFh8FhyMYEvLB8D4O4UcJ+LjMSMkGK87OcJWLIbI1BRuMinau7liYUQ4flMocDA8Am1sXgwYz/PzZxotj4xg6+RmJoNIIIC9vT0aNWrE9gdlFdPFEh8qTgFd/l0UnduG/PUdi2GxIYrCgx3v8r9KQOHRj1iRO1C3WOpJQTERmkJ9AdCCu9Ddy4b27jUGbLWZp6G5dhSai3tR9PtGFJ7+EoXfz0Dh11NRsG8MCnYOQcGW3sjf0AH5a95A/opGyF9SB/lfxEH9eQTU8/VuZRZ7YXArz6EIDB+o5wUUO5Wjof5SifxlrzGonL+xK/K3/wcFe0ex5RR9PwNFp75kUFtzYQe0V74Gg8pZP0Obdx7aO8VQmRXsM0Dl4mxlQwQGuEu54loZn1NpBchlScczPnAFaqoC5CqmAuYUrUDtnYq7paSlMVdxtwlDEDeyA3MVCwcl1GpYbADNFFUhHpwAx8RGTJsO4wciMWUUJqSlYNq0d5gZgaLRfvvttwemKQ6OK+fXw4Fx5ejK51qLFKCDE90tvHDhApYuXYr27dvD0ckJ5Cq2sHN84Cruvf4k2rKidgSLeVZxeWAtxXU02p2H5PSzSPrffCQmj0LisKQHwDgxMQmJw0fpv9t2FsrtOVXGNVye7XzcuPZrstBozy30OXKHRZh0+3w3GgycAF9lQ1g5u0MolkIqlTIHHzn/Vq9ezf48ydn3OIBTi36afFMrXAEddAV3UfTHZuSva8e6W7Pu2QZgPMsL6qWvovD4LAZLWM5mha/Di8+QjtnUC+Sdd95By5YtMWnSJFBRUoKbfPinAlSQ6NNPP2WOVnJjW1tbQ6VSsbgluvChyt5POkmnG6kE4SnCghyxNL2lSIRYWxuM8PPBxugonFUokKFM+IfjuKKBcT0CxsGhuFPsbL6iVGFPXCzSAv0ZOPaQSSFl4FgAf0tzdPN0QzcPD7jLZAwmt3F3wayoMAz19UaApQWLn7AUCZnrd0yAHw7GxzFX8h2FCofDCBjrnc3P4zD2k0gxxtsLk4ICoLC3g7lIyI7zVJCR8rZ37tzJurM+Sfd/7kX+SdkU0EF79yoKv/tA7+x9kFtc7C7+Ig6Fh1JZHI+OcoTLO+g0oOx3XcE9lk+svZfFlqfN/QOazJPQXDkCzblt0JxZhqLjc1D4zfsoPDABBbuHoWBbPxRs7IKCta2Rv7IJ8pfWRz5lKy+K1kNjyk+muIviGIz7s7z0x+i5fg/BMjmbl9TVT7+uLQq2UgQGFeybhMJjH6Pop89RdHYVNOe2Prlg371s6NS32H8BFT19kK3MIzDK2xr4+MUKfPfdd9iyZQvXgytQIxWg8yA6v6TYKPrvnjlzJjt/Gpc2EQOLXcVew5tDMrhOjc4qNoDg8j4TOBYNSoDj0EZQjOyILuMHY1jKaAaO33n3HcyfP5+5takIM137Epjn50YV+1PiwLhi9eRzq2UKEJCj7hAUVj9q1CiEhISwnFmRzAxO/mFI6DkM3RbuRr/9N9Bi3y14rM+G6b9QWO1xILI6fea7MRs9DuUhac3XGJY6/SEoHpb84PXQxCT23fBVh9FkZxYsV9UMKE+uaCqMRxo02JWHTgdvs6iK7l/uR6NhU+GnagQLB2cIRGJWHI+AQr9+/bBs2TLmCiTHMQfHtezAVFmbS1EUmadRsCsR6jn+JYpAEUzxhHqxnBV00ty+hOeCKZW13o+ZL51QEjQ2FNGgE3o+PF4BcsTMnTsXMTExrDAgFXDdvHkzsrOzy9SbgYAy5fmPHTuW9byxs7ODUCiEuVCAOHsbjAjww4boKPwiJ3D8MKqisoDxbWWdR4rbXVOpGOydFhyIxs6ODwCx2NQEUoEAAhMTUBE7bytzhNlZg6InRKYm8DCToZOHG76KisAfCgUMucS3nxcYR0XjLQdHFmNhKSRobQEnmRRCgQCkGbmK6ULz/PnzvODp45tqhXxKN8U0F/ehIH0g1J+HQz2bitx5sKx2KvCpzfgROm1RhSzrnzPRFRe000JHcLlIzfLgKSKDMpUpu1hz4zg0lw5C88cWFDGwPBuF30xH4f5xKNg1FAXb+qJgQyfkr34D+RRjUcqtfH9eIO5TBAYV6iPHMt3oo+P3bHIsB+q3mdzNBJapmOmGTnpYTdnKhwxgeSGKzq5G0fnt0Fw+BM2NH6DNOgNd3jno7l6F7l4mdMytfBcElXVF+XoHNulmAMvMscxdy/9sA7XrE7ohyXOLa9c+ry1bS9CS4rzoXIli0JYsWYJ3p7+LlEmpGJE2Fp3GD0LEiLawfLsBdxQPUj1TA4Pj2HloYyhHdkLX8YORnDoGEyelMAMIgeO9e/eycyS69uXguOJ+aRwYV5yWfE61SAH6E6CL4D/++INlN7Zu3RqOjo4QikSwsHdGYP3maJEyE/02nUGXAzmQp+fCpoYAzH8DNPsxYJyL4SsPInHitEfdxQZoTMB4wlQMX7YPHfZmwX1dzYv8oKgKcqcrd+Sh26E8DNpzCV3nbUfd/mPgHV+ftT0Cx1TAKywsjDnRyHFM3fyoWBWHYrXoIFUZm6rVQJt1FgUHUqAmoMBgQ7HzbmEUCvaNgibjJ+ioC/O/PNBNkmedLNJxnH4T3Inw9J1FGlEkBbmEKWOSIDv1qimrbjQexSZcvnyZFRMcMmQIYmNjYWNjwwq32UkkqOtojwkB/tgWE4PfFEpkKhNwS1WnQjOMDQ5jAsYlIzDoNeUp/6lUYUdcLFKCAtDYyRGuMilEJiYwMnoFRq+8AhNjYwaPySFNRe3GBfizaIvrStUDWEzQ+HmAMU13PCoavRwcITI2hpGREVse5dX7+/uz3GiKUaEb1Pw4/vT2+uLf6hjk1Fw+zJy97Fi3IBQF2/tDc+UQWGG5F1/Ic86hGCjTMZbgKwFlisC4nwfdXxnQ3r7E3M/amz+C1r/o3NaHUPnb91BwMIUV1aNtKaDYirVtWLQQuZXVi8mtHFOcrVzsVibHMkVfEFym1+RipogMisr4Ih7qpQ0YVM5f3x4FW/swtzIVQqXIjqKf5qPo7AoUEdi+uJ9lPWszTkKb+xu0rGDfzeKCfXeAwr+BovuAxpCtXLJYH4fKz9lYqsVkHBZXi93EV7KcCtD/NBVXphu86enpelfx1CkYlzoR/0lJRuMxveAxrCnEg+s8E5SW15FbG8anjGePxKZoMLobek0ciuTUsUiZlMaKBy5evJgZ+SgnmvYBN02Vs/E+ZnQOjB8jCv+IK/A0BejAQ3cLyVU8evRo1s1WIpFCLDODS1AEVL2Go+O8Hei79zraHbgNv4053FW85J+5xOUBz5Rf3OVgHit2N3zyfx+4iv/P3lnAVXm2YXwqXYqtqIgtdqCUkvbs7p5YgB2IuW/Ouc05uxPFTsRu3cw5Z9dsaYzJ6XN9v/t+OYgIiNLwvPudnePhPW/cb/+f67mukTpYzO++8J7+E3wp/O5oBErkYI9ovQ0hqLgrHG2Ov0b3k1HoFfQQXRfvhdPAcShbzxkWhYvDwNAIZmZmqFWrFod7bd++HdRdR4Dj5I5u8bfPVYCUYupXf0FxeibkG1wZIsQsqwp50GCoGKbIPjeJdP07wUnq+keNJNevXxfd9tOo2qSSoURv8ulPzc03+SFTt0xqyBo8eDCfn8jiwtDAAEVNjOFRojimVamM4Lp18dDeAdco9K582oTeJQWM4/smRzg44pGDA4Lr1WMgXL9gQZjq6eGbb75hlTGpijuUtsIq9iq2R0TDj2Hx1wDj8IYOuNugAdZVrwbXQgWhlycP8ubNy9YfjRs3xty5c0HBptRILYaMqwCpe0k5qzg9g8Ex+RprFe9S3FCScUuaxJwovE+jYnUvqXw18jfQvI+A5u0LybeYvJWfnYP6QTBUt7ZA+ddKDjL9ENjnBcW+PpBTYF9gS8gD3CFb5wjZ6liovKwyB/bp1Moxi8rGBvcRWK4I2bJqEoCm3wS4Q05WGnt7Q3FwOJQnJkF5fjbbF6mur4P69naQt7L66WnJWzmCAvsesbVRfLUyyBefobLyg1KZPKTFkC0rsHz5cm5IzJYLLxZaVCCRCugayMPCwnDx4kVWFf/www+YMtUfvv7j0XmSF2qN7gDL4a4Mikk1mxsAb1qvI9WNXmZDG8HGuwXcxvVE38kjMMZ/AvynTWV/aLIJpVypZ8+e8XOBaGxPZIdN4VcCGKewUGI0UQEdiLh9+zaWLl2K5s2bs0JKz8AQ+YtZoap7a7SZtQIDg+6h3bEo1NsfiWJbw5B3Q+pg6ZeA1Zw6boHAMDQ5EgWfQ/cx6vcN8B47+RNo7D12Enx/34ARB+/B5WAkTDdl3VC7tNpO5O1MHse190eh26nX6HvoCTot3g+nAWNQtq4jzAsXYy9tUzMz1KhRAyNGjMCuXbsEOM4ipzOCbxR8QR66ute8efNA55isPFBXaU30v1BeXQr59vYMAVT3gximZOZyE9Sk7q0UgjF8+HD079+flR2khhVD0hWgulH3PQLtGXVDTfMk9QcFDdJ2In/j/PnzS/YLseB4tm0VbKhXC31sSrOHb7WCllheqyZCHD5WCMcHvvE/k3L4ePWaaGkpeQmnBBjT73Xq4wf2DphduTJszMyQL28eVLAwx9hKFXDarj5bZ0QnAou/BBhHNnTAy4b2+LN+ffxoWxXORYvC3NCQAwXLlSsHsv6gwEAC9XT/IYaMr4BWo5SsICLvsucwB9xl/GKkeo6f33203DNEssCg0D4Cy8+hJm/lkL+gfnoG6gdBUN3YBOWVxQx7FScnQ37YG/L9/SEnC4ytrSHf5AnZeiepB8rK2uytHLOkUgILDLK/sI4N7av8IbRvHXkrN4Nie4c4tbLy1FRWKyvjvJX3Q/3kJNQvL0ATdh3k/ax98xTa/0KgjYnkbURQX1IrJwjt+3wRUl1nMYGUV+DYsWOglxhEBXJKBej+iUQ51PuYegRR9sO06dMwwX8yBk3xheu4AvgMSgAAIABJREFUnig5sgkMhzoKr+IUWFCkBDLreTlwLU2HOsPGuzk8xvXCgMneGOs/kcHxTz/NRUBAAC5cuIBXr15x77iMus/NKfs1rYcAxjlpa4p1SbcK0MNtSEgIDh06xNCtUqVKMDIyhrF5fpSqXg/Og8ah66pjGHD8Fb49/hpW28ORN5Wq2rSCijlhOgTdbfdEoO/JcPjsugLfX1fBe9J0eI+ZKL0mToPvLyv5b12PhcFmZ86zo0huO+bbEMKNE3X2RaLd0QgMPvgQXRftgVP/0ShbxxEWRYrDwMiYrSpq167NimMCx+ThSt11xMUz3U4diU6YlIITJ05EgQIF0K1btzhYTNDY19cXVapUgb29fdYGx1oNNP+FQv3oCPt90sM62JMy0VVO1y8JptFNOqkwf//9d7i5uTF8tLKywuTJk1nBJIDbp5tA93Dz999/c8PFkSNHMhRO0jbRWTutW7cOvXv3RtWqVWFhYQEjAwOUNDWFffEiqF7IEkb6eiBgvKxWTbxKZ2Csg85h9g5YZVsNtvkLwFhfD51Kl8SZBnZSOF8SsDilwJhUxfcaNMCO2rUw0KYsbCzMYaSvz43QpCqePXs2rl27JlTFn+62afcNhdbx63Mwnv6u5f/SbubZaEoEWrlOasmHmG0w3jGg1bx9KSmBw25A8+wPqB8ejFUrr+AQPVIrK46NgyJ4KBR7+0BBamX2VnaHfF0sWCaf6GVVpWA+CuiLDe6TLDAqxKqVbSFbWQeytQ6QbXSHbGsbyPeQWnkYFCcmSh7OlxZA9fdaqG7vgPrBQVYrk9+zJvwWtNEPoX1D3sphcYF9oMA+8lbWKAGy+NDtD8JbOd13TrInInsjMYgK5IQK0L0M2W4RJyBF6+rVq9mr2G+aP3z8x6HDpMGoNqotLIY1FmriNALFScFki6GNUNG7FZqN64NBfj4YP3Uyps2Yjl9++YV7tlHA9cuXL/neSjz7pvzoE8A45bUSY+bCCtBFgFRXN27cYP+hJk2a8AMddfcvULwUqjXtgLY/rEb/fXfQ+mgE6gdFwmqbUBUnBzd1fyM/XovNoSD1sO5lFJC0KtgyMBT2ByLR+0QYfIJuwnftQfgu3AzfhZswas0BjAq6gf6nwlBjbwTIskE3n9z2TvYdrY9Hc0hg/6D76LpgZxw4NrMswopjUvLZ2dlxUCMlUxM4pv1cQLX0P8mRepigPQGh5AZKDafxKGwsyw5aLbTUPZhemaTeIp9iUhUHBQXBy8uL/V6NjIwYGDs4OGD+/Pl4/vy52LcT7ERUN1JbkIKVrCGoB0KPHj1w5swZDmlJMHq6/lN3nb158yaoi3L37t1B4Z2mpqbQ18vHXr7k6VuhQH78WM0W9xw+BOPp4G5i71+rMNZNKzQeMDY10Edf61L4q2EDSYGcCmBMwX4X7OpjbtUqcCtWFJZGhjAyNIS1tTVDc2rMowfP1Fh/pOsGywkTJ7uGmAj2/NXKoiVYmBPWK9PWQeetrOJrAvk8s31HTBQ0715xjxQNQeUXF6AmP+O7FNi3AcrLFNg3G8qTflAc8YUiaCAUu7pBTkB4k6cElVfVkzyTCSqT1YXOU1kX2sf+yhUk6LyiFoevyje6Qr7lWyh2dWXvacWRUVCcjlUrX13OSmkKDdQ8PgHNi4uSWjnqHjTx1MpQvE1cqZxJDaOZtmnTYcbCtzgdiiommSkVIOhIPbTu3LnDYcC/zZuHadOnM6gc4OeDRuN6sKrYiFXFwn4iKdCbVt+TTYWBlyMKDHNBVd82aDWhP77zG4UJU/0wY+YMVn2TReNff/3F9qJkkyaefT9/6Ahg/PkaiTFyaQV0quKDBw+CQnooeMbQ0IhVxaVr1EejwePRc91JDDwZiubHokGgLjngmdvAZXLra7gxlD14mxyORJujEWhzJAKtj0aizr4IkM1CniTU2QYbQ1lp3OZYFHqdCMfg4y8x6PhL9DsZjm6nouF8UIQLUt3NN4XCekc4nA9Go8fJKPQLeoDOv+2AffdhKFWtLswKFoa+oSHyFyiAhg0bYvz48dx1n1Qf1H1ftLqmz0mP7CcIAqfUcoLUlwRB+/Xrlz4LlNxUSW2lU10lN14m/o3O0eTLvXjxYnh4eLBim2BxmTJl0LVrV1bNvnjxQoC3eNuIjm3qVUCNoNRd0tXVleE61Y1U7Rs3bmS1dryfZNhHummnZSOl+IIFC9CmTRuQNQOBY/L0pbC5ZiWLY351W5yvXx9PGzog3N4ROsCb8D2tgXGfVADjnVWqIsLeAY8aNsT+unUwtLwNKua3YOU09TSg8zD1MLhy5QroAUYM6VgB6h3xPgzKW9vYi111dzf3loA288M603Gts9ak6fqiVnC4oDbOW/k5W0yoQ/6G+ulZkGe06kYAlFeWQHF+Tmxgnw8U+wcwCGZP5E1NId/QCPI1DSBbVUeyt1haCbI4pbINZAvJAkMK7SN7DA7to3C/dU6Qb2oC+fYOkO/ryz7VkgXGz1D9tRzqG5uhvrcPmn+PQfP8D0iBfXehefME2nevoH0f/rFaWR2rVqb9iNXKn1OuZ61NklFLQ8piauQVg6hAdq4A3a/QtZoad8+dO4dVq1bh+++/h9/UKfD2H4f2kwbDdlRbmAtVcaaoqsmqwsDLAQWHu6LGqHZoO3EQhvmNwUT/yZg+Yzr3RiTBBAkVIiMjWSEuwHHSR6QAxknXRvwll1ZA11pI3UEpFb5Ro0YgD1h9QyMUtLJGrVbd0P6nAPQPfohOJ6NZVWwZGJZrFa3JgeGEfyNrCeOAUFTdHY4ex0Iw6vB9jN5zBWN2XcTooH/w3dGncA4KQ+EtoTDYmLxKuPi2MNTaF4kaeyNRbmc4q5WTAs0JlyM3/bvwljA4HYxC15PR6HfgATr9th2Ovb1hXashzAoWgZ6BAUxNzVCvXj1MmDCBwTF5i2akn2luONWQmpOsJsi3+EsHgsYZqjQm9d1/odBE3GFvSGhUX7rIGTI+ebuuXLmSIbyBgQEDY4KeM2fOBNksCPD28WYgwE5d8chbb+DAgShdujT09fUZGFPd6GGHYC2Nl9kDNVzRNiSLkfbt28eBY0N9fZQ2N0PnMqWxuHp1nKtfH0/sHRCRCDjOSsA4oEoVXLKzw7zqtnAvUQwWRoYwNDTkxo2ePXti586doJAc8cCSznsendveh0N1axtk29tDtrQyh7Epr69nz15uJEvnRRCT/3wF2ARE9z+tWgruU7yFhlThb59DE3GXAwnV/x6D+u5uqP5ZzwF6FKRH3sqKw95Q7B8I+a6usd7KTWLBsh3kK2tJ3spLqyBmccVE/JXLSkrm5dU5tE++3gnywOZQ7OwSq1YeDcXp6VJAYAJvZUmt/A80kfc/9VZW/geoZLGhfaoEoX25Ay5TjzbqPZWWA8FnCiUVg6hARlWAev+8fv2aYSNdu3/+eS775ZL9QT+/kXAc1w1FR3owsEwr5ayYjsNXgWe9IZKq23K4C2qOaod2EwZiqN9oTCTF8ayZLE6ge+Jbt26xJRvd/4r7sE+PJHGG/bQm4ptcWgE6QdCJghRp1CWUgnhsbGxgaGQEk/yWKFPbHm7Dp6F3wHl0OxoK54NRKLEtDOQfm5sAZGrWlSwoSEXc49Az+G45C995q+E7fQ58/f8H3+9/g++KXRgedAvtjoaj9I7c5UOcmrp+7rdk0VF8WzgcgqPQ+XgE+u67y+DYvucIlKpWD6YFCsHA0JDtVhwdHRkcU3DY06dPWXFM3dfp2BBdpL/+5NiuXTs+r3zNFEhpXLZsWbYQ+Jrff9lvtNDEREJ5MxDUjVd5ZakULETqqSzWFZfUqHSzTuriChUqsKXCli1bGIoKlfzHW52ub3Rto8DW+KpiskEgH+2tW7fy/pWVjnHahvRQRp5z5D/XqlUrtm0wMTGBqYEBKubPj+7WZbCsRg1ctGuAZwnAcVYBxjXNzDDexgbDy9mgSoH8MDaQIH18VTEBcvGQ8vE+m/b/0rIiVHVvD+S7uklQcEFpyTN3c3Mory7ngDtWh6b9zMUU07QCOgsMNbhBUy2PVSu/huZ9uBRUSFCZAvuenYP6YTB7K6sI8F74FcozM6E4NhaKA0Og2NOTg/YocE++Pr5auTo3KMQsqYAYnQ3GwrKSWpm+W1olNrCvLmT0u81NId/WDgr2Vh4OxfFJbLehurwQqn/WQXVnJ3v+a56fhybkL6lB9vVjaN+9jFUrv5aCY5UxQKJq5ewNle/evcuWQ2m6GwAcnCf8kNO6qmJ6iVWArtEkRKB7qZMnT/L+/P2sWZg8dQpG+I9Dm4mDUNm3NcyGNfoquCmg8NdB4ZTUjawqyBak6HB31BnVAR0nfoeRU8bytiOxBN0bU49yshah+0567hX3ZB+OAgGMP9RCfMrFFaAH0zdv3uDq1auYO3cuq4otKLHdyBiFy5RHnTY90XrOBvTefx9tj0Wh/K4ImGwKBfnwfg7Wib9/qBHZJHQ9GopR284xIPYeNQ4jR/rGvbzHT4Hv4i0YdugB7PZHCBifhDXH1+5TtL+SMtv+QBSH43XfeRPtf1wPu86DYGVbhxtGdOCYlPVTp07loEfqJk1+T6TkECDuy0+U1ABFwDipgWpL3dHJsoLgcGLD56aR2G++5jut8j+o/j0C+Z6eiFlamR+ElWdmQf3qMrTk6ZhJXsWJrYsOgq5Zs4aB4sWLF9nSQNzkfVotqgmph8mvuFChQnGqYjrGKT2a4HtWHeicQ8r8s2fPYtasWWjWrBlKlSoFYyMjBse2lgU4OG51zRq4bGeH5/aSx/Fre0ecqF4TLS0LwihvXjSysMCeqtXw2t5J8iFORJUc39YioYdxSi0p3jR0wJnqNdGuYEEY5s2Lggb6KG9hhiLGRhzmR8veuXNntv949uyZaIjLkB1PyzBO9egw5Hv7MAiUESxeWAayhaUlCLi9I1QPgqElFagYck4F6JqlIW9lObSq93wdo5BWzTsK7HsITeg/UD87z0F5qltboPprpaQeZqg8HoqDw6HY1w+KHZ0/CuyTryZv5eqQLasCGVldcFifDWSLJKgcs6gcZIsrfrDAWOsAeYA7K9opAFB5cASUBJXP/gAlB/atgerWVqjvH4D6ySloXl6GNvwmtFGxgX3/hXDQIFl4QPX+U6VyFmvQjb8DEYBJL6jbunXrdJt2/HUQn3N3BeKriskDl/bnadOnYZz/JPSZPBKOY7uh+EhPGHo5CliczsF2KQHEyY1j5OWEEiM84TCmC7pNGgpv//GYMs0fP8z+gXstHjt2DA8fPmRv6qwkosjMI1AA48ysvph3lqgAJZuSknLHjh3o27dvbDddA5gWKIiydZ3g6TMLvQMvovWhULZAKLI1DHnTGOR9LQDMTr8jO4pKuyPQZ/99jJq/Dt6jx0ug2HsURupeI33h4z8b3ptPo8XBUBTaIqw+0msbmwSEot7+SPQ6GYkBe2+j3ZwNqN9pIEpWrQ2T/AWhp6/PimMnJyeGnWSLcOjQIbaqyBIHbjZaCFJ0njhxItElJnUnhRBSl0oLCwvuov7vv/8mOi6pjJP6W6I/+MIvKcCOFFmkLGafRwIp9FpRC/JDI6F6cgoElLPSQDdz796945e4sUt+y5BPG6V3t2jRgoPldKri7NIIFB8cT58+HW5ubrCysgL5L5sY6MPWMj8Gli2D9TVr4K8GDfDKwRHHamQsMI5u6AB6HSFQXbAgDPLm5WObPJjp+K5Tpw4mTZoEatwg2x8xZEQFCBa/hfrJSSiCBkNGHrd8biNYHPtaVhXyoEFQPT0jqTszYrHEPLJgBWLhskoWC5ZjLTAi70Lz6jKDXDV7K2+C6soSKM/PgfKUf2xg3yApsG9bW1Ybyz7yVq4hhfLFB8vkrUwvUi/TPrncli0wSK0s29wC8p2dodjfH4rDPlCc8ofyj7lQXV0G1c1NUN/fB/XjE1C/uABN6N/Q0PLpvJVjIqCVv4ZW+S5eaF88C4xMAMvp5VtM4Xl070SARwyiAulRAWpsJyEHNe7SffyyZcvY9mzSVD8M9x+L1hMHoKJvK5gOcxagOIuD4vgQmTyOjYc6cSChw9iu6Dl5GHz9x8Nvqj9++OEHvlcmFTk9c9EzRm5/vhDAOD3OLmKa2aICdPBTq/elS5f45G9nZwczMzNWFRcpWxF1O/RDp993YNCRp2h5NBoltoUnGcaWXlAvJ03XMCAEjQ9FwmfPX/D5fh5G+oz+AIp1wNjbF97j/eCzcg/6H3vJAXfCl/iDQjut9weC+DY7w9HkSDR6n4qEV9BtdPhpI2p/2wMFillx0FSePHmQL18+lCxZEkOHDmUVfnYBTFnhRETKSAq1SmwgVTEFetEDT/wXhbYlpjT29fXFvHnzEptU6r/TqqGJfgTF+R8hW2P3MVBZUAqytQ2hvPg7exunfmYpmwLZoNA5mnp/UPcwMaSuAnTcPn/+HKdOncL169cT3cdSN4eM+TWtB8FvWg86hlxcXFCsWDEGx6YG+qhmWQBe5W2wuU4trK9WDZ6WlhmmMA5paI/rdg3wU+XKqGFhAb28eUH+2gS2O3TowKpi6s4qzqEZs6/QXLQaJdSvrkJx2FeCdonB4r29oXp4iG0NMm7JxJyyVwXIBkNnhaHihgVqQNXKotnrX/P6CdtMaF5egvrfo1Df2QnV32uhvPQ7lGe/h+LYBEmtvLcvFDs6Qh7YAvKNrpCvcwCrlckzmWwullRMoFYuixgO7SOwXBmyFTU55E++wQXywJaQ7+wGRdB3UBwdy1Ybyou/QfX3aqjubIf64UGon57h/V8dcZuv8dq3L6B9HwatLAqsVo7zVlZK9h4fhfal3gaDek5RJkxaDRTOTF7IJGLQ3TcJYJxW1RXT0VWAQDHdd9I9POUp0H48Z84c9ioe4z8JPScPh92Yzig8wk2A4mwEiuNDY/qsN8QBRkOdYDWyKZzHdkOvScMwaoqkOJ49ezaoB+OZM2e4wYAa+XMrOBbAWHdmEO+5qgLkQUStRoGBgex7SV1EDQyNOASsgr07moydg+6bL6LrsTC4HpK8ioWqOHXgkoCxCwHj3VfhM+vXJIHxyPF+8F6xG8NPvoJdUKSA9OmsZiebigKBofA4HAWfP6MxJOgOWk76DaWr1WVQrLshp3cKyaLWdQE7Un66vH37NofdJfYLY2PjuAee+HUmxTFZUCQc6OZl4sSJCb9Og39r2UNReX0dZJubQraIlE869V1pVj8p9vZlRRNUMWkwv+QnQTfqZJFAN+lr164F+RIT6KTvxZB0Bag+dDOb3PGpewhKbpyk55B1/qJbD7LJoZ4P48ePZyspBseGhihgZIj6hQuhVYkSqGJmxtYQjfLnxx7b9LGkiGjogH8bNMShOnUwtkJ51ChoyV7F5ubmrCqmQFGy1Hj79q3YjzN4N6KeE6qnZ1lBzPYBcee2MlLo3a5uUN3dzarMDF40MbucWAGtJtZXWcH2JlqFBJU1FCRLUDn8JtQv/mSoTPud6p8NUF1eDOUfP0F5aiqUR0azEl6xuwfbV8g3NZW8lVfbQcaBfTqwXEFSJy+yQQzbYJSFbHEFyJZW5V5BsjUNJCC95VsodnWXpknTpnn8MRfKK0t43uq7u0DhgZrnf8aplbWvn3zwVpa/BuKgsiIeVKbrcfLXZALF8e9t0uszQWQxiAqkVQXo/oJyBSgAnBojli5ZgpkzZmLyVD8MnTIGzSf0QzmfljAd1gikVE0IIcW/s1dNdNvQdGgjWHs3h8vYHug7eQRG+0/gBoK5c3/Gpk2bOLCTnkVo38ju99BfeqwIYPylFRPjZ+sK0AFOijVK6SXvxvr167PCz8DYBEXLVeEu+Z0W7EL3g0/Q6GAkB68ZB4QKn+I0gJYEJhsciMSwoDvw/WUl4vyL49TFZE3hC2+/WfDZcBRdjoSAPI/TWlUrpvcB/JPC2HRTKCrvDkenw6/QL/ACmoybi/L27jCxKABSF+tu8Knbd4MGDdi6JVufBDJ44akLG1lSJBxevXoFCu/S1Tf+u56eHggOJxyopbtfv34Jv071v7UqOT+8ynd1h2xJ+XjqYsnbU77lW/ZWpG6u6T2QooMgIIVPkIKoSpUqbD1A4XbU0CeGxCtAoJjqRg0UtG/lJhUE7TMvX74EJV2PHj0aFCZHPs0G+vow1NODft680MuTBw0tLLDJ1hZhDo6I71Wc1OeUehiHNXRgVfHyGtXQ1qokipkY87xLlCgB8tdctWoVCGgIlXzi+276f6uFRhYJ5b29kO3pKak0CRovrgD59g5Q3drG3rDpvxxiDqICCSpAcFmtYOsIsk3RxJAFxjMOmtWEXIP66VmoHxyAOs5b+VcoT89gNbEieAhnDch3dIA8sDlIcSxb6wDZ6vqsQpYtqxqrVi4n+SqT/QWB5cXlEUMqZrLAWF0X8vXOUmDf9vYgb2XFwRFQnJj8IbDv+nowVH50GOpnZ6F5dRUaUiu//hfadzq1cnS8wD4JKoeGvOLzX/x7m/T6nLOAsVZSryvegRq7PgflE+xR4p+prABdp6kHE2WLkKr4p59+ilUVT0SPScNYVVxouFAV51wobg+zoY1Q3rsFPMf1xgA/b4z1n4hpM6ZxVgoJWCiIOSQkhMEx2ZrSixoZcvIggHFO3rpi3eIqQAcydfF+9OgRtxJ17NgRRYsWhb6BIcwKFUEFR080n/QrBuy6hp6nIlF1T6QIXEsDSJwQzlrviEDXwy/hu/4IvP1nY6TPmI9sKbzHTITvr6sxbN9NOB2IAPnsJpyG+PcH4Pu1tcgXC4pLbQ+H/b5QdNl7H53mb0ed9n1haWWNvPn0PgKZBI6rVauGFStWcINL3IElPny2AtSTgbyHExu+VGFM3e/pldaDNiYCyssLIVvbIIG62BqydY5QXpwP7btX6frgQo15pCq+ceMGFixYwJCYPF+pocLW1pa/o8Y+MXxcAV3dbt26xTWiUDsClASPc/oN7MeVAANZguXUXXnYsGGoW7cug2N9fX3kzZMHpU1MMLSsNfbXrYPbDRoiJDYc72uBMamKnzS0x/F69TCxckXUKCSpisnaqkaNGgyvT58+zf53uW1bJNw2WeHfWvlbqB4cgHxPb8hW1YF8S2uo/gkAnf8ElMkKW0gsQ6IV4NA+NbRqJbSqGLaR0LyP9VaOuAM1W2Acg+rObiivr4fy8iIozs2G4sQkKA6NgGJ/P8h3doJ8S0vIAzwgX+/EFhjylTUhJ2hMNhdLPlYrxzBcton1Vq4B2ep6ElgObAHFrq5QBA1iJbTy9HQoL/zKQYGqm1ugvh8UF9jnN3rIR/eR6QWLabo5aiB7sNdPoHp0BOrnf0D7PpQDG7NS4HCOqnfsytC9FFkOkKr48OHDfD9FWQnkVUyq4qYT+sLauwX73uoNsReq4hysrNbzsof+EAdYDGuEij6t0GxCXwye4ssBh1OnT8Wvv/6Kbdu24c8//+SGhXv37uV4QUsOO8vmxFOYWKfUVoCUVtRaSObl1C20Zs2aMDY2gZGpOYpXqo6GPYej27IDGHD0OTqejEa9oEgUCBRha18LI5P7XYltYWh2JAoDDz7CyFVBbE3hPXEqvCf4w3vK9/CZtwYjdlxGxyOhKCPUxekCy/U2hIC2g3NwBLodfoFeG87Cw+d7WNdxhKGpeZyqOE+evMinp498enrIl08PzZs3B8GP3KRcTO25h35P/mfFixdP1C/2999/Z9/0hA9SNjY2ic6a1MWkMk7rQat8LwVCHfaBbK291M2VFHgra/NDpzr8JhmBpvVs46ZHig5qrSeFKAHP8uXLMyi2tLQEhS7OmjWL7SnI01gMHypAdSNASnUbMmQI143sTDp16oRz587lymOVwCypPUhxRqr0ESNGMDguWLAgDA0MUMjYCI2KFsGkihWwt05t3GnYEGH2DokqjpNTGIeyqtgOK2pUR4fSVihhasLT16mKKVyQHjxpnxWw+MM+m9mfCBqTvyx5yipvBEDzX4jkS5vZCybmLyrw2QokpmCL9VQm32GNDipTYN87bgjRvH3+Qa387KzkaXx7u+RxfGk+VHQcHB8P5UEvKPb2hnxHR8gCW0BG/sh0L7C6HquVY5ZVRczSSohZXB4y8lOOC+wrDxkF+S2vJgX2rXMGWWgotrWDYk8vKIKHQUHTPzsLKvJWvrYaqtvkrXyI1crqV1egCb8FTfRDaN8+54wE9lZWvAWU7wGVHFCTt7JaugdhFV9idfhs8bLPCFoNNOG3oTg9A/K9fbjBXgLHYVItPmMDkn1WNGssKV2f6TodHh7OmUYbN27Ejz/+iClT/THKfwK6TR6KOqM7osBwVxjkYEiacxXDX2+PobOqyD+8Mar4tkaLCf0wyM8HYydPwLhx41gUMGbMGA7Iy+nZFAIYZ43zlViKdKoAqYofPHjAkKVt27YcjKNvYACLwsVQxaUFWk75Hf12/o2uxyPYL7fI1jDobUy9gjM5aJqb/2awMQSWgWGosTsM3YKfwnvXZYxefxCj1wZhVOApDNx/B80PhqLsjnCh8E4HhTcpi622h6PV4XAMOnAPHeYGoHbrnihY0prhsA5c6hkZw9K6IkrVbIiCVmVhYGgogHEqzlEE24ODgxOdwsiRI0GQj+wpKByvYsWK7K+e2MgEngkQpsdAyiV1yDUoz/8E+eZmUrDOvv4MksmyIr0GulmnG/X169fD09OTa2FoaAhra2v2l9+6dSvoRkw0VHzYAlQzUsLcvHkT8+fPh7u7OwiuU91IzU7wmJQPud0CgSxMdL2KBg4cyI3FpFo30NNDUWMjuBUrgulVKuFwvbq439D+E6uKhMC4r3UpXLVvgOf2DjhRry78KlVAvUKWMDPQ5+O3evXq8Pb2Zs9DUsMLUPxhn80qn2ibUFCZ5t1LaCj0Kx0bwrLKOovlEBWQKkBwWc0WGFqVDipHSsdC9CNowm5I3sqkbKXAvuvroLq8EMpzP8SqlUdCsb8/FDvaSgQDAAAgAElEQVS7QL6lVZxa+WMLjEqxgX1lIVtYli0wYhbbSApmssggZf86e8g3urPCX7G7OxQHKLBvDANSxYV5UF5bCdWtQEmt/PgkKESQfJ+1UQ+gffMsFipHgiw8oIyRLD00qnhAOftvbwpSVP29BrINjaWa7ekN5dVl0IRc5bBC0PqKIdUV0KmK6T6B7tFJxDFjxgxMnOqH76aMguf43uxpazzUCaw6FcA4VyqrCRwbeDmi4HA31PZpjw7D+6BLt65o2rQpmjRpgrFjx+LChQuJCoNSvZNmkQkIYJxFNoRYjLStAMEFghCkKp40aRI/KBoZGcPI1AzFK1aDfc/h6L48GIOPPUe749HslZsnHQBdbobDya07qVwr7gpHu+NR6H8mEgPPRKDnqSjYH4iExWah7k6udl/zN6o31dVmRxia7XuKnhvOwt1nFsrUtoehiWmcqpisKIzyF4SVUwt4TF+Bjr9shq3btzA0MhbAOBWnKLoRJWic1EBeaUuWLAH5HVMjV2IDeal169YtsT+l3XcaNfsnqv7ZCMUJP6hu74A2hqBK+il6aNp0s06t9IULFwYBPTs7O/aYJ58wCpdIz/mnXfEyZkpUC+oxc+TIEVbPVqhQgUExNTpQ3ciy5NKlSwyURd2kbULHFHUZpADFnj17si821ctQXx8lzUzRyqokfqxWFcfr18cjAseximN6X2VbDbb5C8BEXx89y5RCsF09BNSqge5lSsHKzJRVxbTf0kPDwoULcf/+fVYrZczeIOYSvwJajZIhklYpzhnx6yI+iwqkvAIfFMtsgUHHkvwttGSB8eYpq4HVLy5C/fg4VHf3gO4VlFekwD7FSX/ID/tAHjQQ8l1dId/aGvJNnpCRR/IaO8hX1oZsRQ1I3so6sCyplckCI2ZxOcQsrYyY5dUlH2ZSOW9pJVlg7B8IxWFf0Dw4sO/qUqhubIL63j4O41W/vAhN2HVWU2vfPP0Q2CeL9VamsF61HNAkVCunvDIZOibdi726wkGFskXlJEX36voM11XX10MT9g+08mgpgDBDFyxnzIzujUhVHBYWJqmKN2zk3BA/UhVPmYAuk7xQa3QHVhUL5e3XK3RzUu2MhjiiwGBnlO/jBof2TeDm6c75NC1atMCUKVO4FyT1bsupgwDGOXXL5tL1oosAKa/u3LmDRYsWsWKNlFfkVZy/mBVsPdqgzczl6LfvLrqfeg2XQ1EoulUAyq+BkGnxG7NNoaiwOxzV90ag8NYwWGwO5VdaTFtMIwQUame2ORQVdoWjSXAoeuy6iTY/rEG1ph1gXrgY8uTNG+cxp2doBDMbW1h3GoFaC0+g7fFo9Fl7QgDjNDqXpsZOglTFtWvXTjd1ccJVJIsK6qqtlb9JVysK3XypcW/evHmoWrUqB5aRVzZZVAjgqavQh3d6yKGGULKdYOgZqyru0aMHB1JSLUXdPtQr/ie6mX/48CHWrVuHXr168f7GimN9PRQzNUEzq5KYY1sVJ+rVY3D8Mh4wNtbXQ+MSRTGgog3qFS7IAJl6BZC/NtleUGPPu3fv4s9OfM7ICqjl0ETc4kYu9eOTseeu9GvoyshVE/MSFciyFSDFvkYFVizL30DzPkwCy5H3OByPjkX1vb1Q3QiA6soSKM/P4UA99lbeR97KnSEPbAn5RjfI1zlBttoOshW1IFtmK1ld6GDpgtIcxstgmYL7OLSvBuSr7SDf0Ajyzc0h39EJ8n39oTjsA8WpqVD++YvkrXxrK9QPgmO9lS+xklpSKz+V1MoxkeBAX+V/gEoWa4ERX7GcOecRsuZQ/rVSsgmj9V9QKhYc14N8/0Aor2+AJuymtOxCcZziQ4RUxXStpkZkyjsgP9qp06Zhgv9kDPTzhcu4Xig5sikMhjpCeBULWEw2JKbfOaFE/8ao0cUdzi3c4eLuCjcPD3zbujUGDRqEDRs2ICoqKsX7YHYcUQDj7LjVxDInWgHqfktBP2RW7+PjwyoiSVVsgVK2deE8aBx6rD6K/kdfwPVQFEpuD4OxCFVLF59cAWsz39aEYHHBwDA0Co5A3yPP0GPtCTT6bhKsbOvAwMQU3+TJw7CYoLGRRQEUtfOA1ehlKL7mLsw3h6JBUAR6C2Cc6Lnma75MDfRNDWz+mmX98JuMeVB69uwZ/P392YbCxcUFu3fv/iRAglSidENGN/q52Z6CrnN//PEHA8/SpUvDwcEBM2fO5NRmaiwVQ/IVIJiuC1dcvnw5unbtClJpm5uZwUjfAKXNzdGulBV+rWaL4/Xr4beqVVElf37o5c0LCyNDWBobw8jAgNXwpCqmgMa7d++yb3LycxZ/TbcKqBUMThRn/wfZJk/I9w+A+uFhULfu9PReT7f1ERMWFcgJFYgN6yP7BK1aAWqIJjCrfR/OPZk0EXegeXmZQa76/n6ob26G6upyBr0cpndkNJRBg6HY1R3ybW0h39wU8vWNIV/TQFIrL49VKy+tKNlgkEJ5kQ2/ZOS1TBYYK2oyhObfBbbg8D/Fvn5QHBoJxUk/BtjKy4uhur4B6ru7oP73GNtyaEL/hibyLjSvHyeiViaorJDUvWTxQbY26eCtrNWooX7+J+T7+knrR7kS/CrNORME2Gk9lLe2gGrJFh20PGJItAJ07adGYxIj0D0U9Tj63//+x17Fvv7j0WHid7D1bQuLYY1zpe1CTlIDp9W6kKrYcpAzyvVyhV1bdzT2dIOLuxsatfREk+7tMHD4EH522bFjB+fVJLrj5ZAvBTDOIRsyN68GXQR0fo6kKqau39RFVN/QEAWKl0Y1j7ZoNWM5eu+5jS4nIjnUjpSsAmpmPtQU2yB9toFRQCistofBLSgEvXf+g9b/W4XqzTrBomhJ5M2bL05VbGhmgaJVaqN6Fy/Y/naUwx4JNNN2EcA47c+qZE1BSmG6WU3JQIF5BIvplWYDP9zQQ07GwOCULDdZUpBK09zcHOQDSwrQ+PCTAPHff//NwRLbt29n716qTW716CVwTjeo1A0uMDBQeDynZCdLMA7dN1Djw9WrV/Hbb7+hffv2HBpoamoKY319lLMw5zA7CrQraWqCPN98w9Y9xsbGqFSpEoczHjhwABERESDFkhgypwLUbV4dfguKc/+DbJ2DBFSWVWXIorq3D9qYyCx1rsucKom5igpk1QqQBUZ8b+UYBp8agspkgRFxB+pXV6F+ehbqBwehur0NqmtroLo4n4MrKVBPHjyUw+FYYcxqZVfI1zlCtsaOg3vj1Moc2EfeygReyzKEjVlSGbJlZIFRD/L1pFRuBsX29lDs6Q3FwWFQHJsA5RkK7JvPnsJSYN9BaJ6eYcsI6tXAgX1x3spRH2xx2AKDlMqxUPkrwuo0/4VCeWkBZGsaQMYq63jQmP69pAJkG12hODoWqru7oYl6yB7toqHs4/1dpyqmxl1SFc//bT6mT58eqyr2geu4Xig1sikM2atYqGrTCrhm1+mQX7HZd04o2b8xqndxg1MLN7i6u8KliRvs23nCtm8TNBjZAUMmj8KsmbOwY+dOAYw/PuTEv0QFslYFqHsutRYeOnQIQ4cO5Qc+Q0MjGJlZoFT1+mj83UT0XHcK3Y6GwDE4CiW3hYOC1wSoFDXIifuA/kZJVVxzTxg6H3iCnquPwmnAWJSoXAP6hkZxoDifgSFMipREqea94Dz/ADz2PUPp7R9bswhgnD7nutu3b8Pe3h4TJ05M9gZj165d3EtizZo1abcgpPR59wKaiNvQvg/NMv53BIwp/C8pYEwBYhRGQjCZXgTQV69ezbCPPOgo3IwAYG4ZdLCTYGVSnte5pRapXU9dLclHnGxRWrVqxUp3YxNjGOjrwcRAn9XFefLkYQsQUsBTF1Y6jun+QwyZWAFSFkfckWAxAZX4CrwlFSHf0wuqf49CS+BGDKICogLZvAI6sKzksDtJrRwmqZUj70L96grYAuP+PvY3Vl5dKimIT0yWFMUc2Nc5XmCfs2SBsbImZMurQba0Mit3ZWR5sdCaX5IFhg17K7P/MoNlZ8gDm0t2GjTNw95QnPKH8s+fofxrBVQ3A6EixTQH9pG38j/QRN2H9s0TaP97BW1MOPd+0CrexVpgxFcr032M7kXiZSU0z84xwJYtIr9nsubQQWN6l6wqYgiGb3Rnuw/1/SBJGa18L8HqrwDV2XxHiVt8ur7T/SFxgvPnz2PVqlWY9f0s+PlPgY//eLSf9B1sR7WF+bDGoGCz7Ao4xXKn3bYzHOIAy0GNUKGXGxq29YCLB6mKXeHc0gN1ujVBmcHuMB/aCJW9v8XgyT6YNXOmAMZxR5z4ICqQxSpArYVv377FtWvX+OGNHuLYi9DICAWtrFGzRRe0m7MBg4IfoPPJaNTeR2FqQlWcEyGpWKcQUGCjyaZQVNoVjjaHXqHvjmtoNX0Jqri0hKllwTivYrKfMDA1R4k6TrAdMQclF13iBpR8G6RpxK+lAMbpe9KbPXs2ChQogHbt2nFQGYWV0YtgaPHixfl7srFIs0GrhebtCyj/Wg75weGghylN5B2AHyoyF7Z+Dhg/ffoUfn5+KFOmDEjhaWRkxFCvbdu2+Omnn9jT98WLFznCFoCubaSufvPmTY5YnzTbf9N5QvRgSfcUFy9eZOUR9QQwMDDgRjZ6p2OyQ4cO2LlzJ4cO0vhiyMQKkGdx2E2wDcXahgnUd2XA0CfAA8p/NkpdtTNxUcWsRQVEBTKiArrAPg3IziHOBkMWDc27V6y+VYf+A/XzP6B6dASqOzugvL4Wyku/Q3n2f1AeGw/FgSFQ7OkJ+Y4OEhTe6AL5OgfIV9eHfGWtD2CZlL1kf7GwjPSiz/Qd2WDQePSbTR5QbGsD+e4eUAR7QXlsLBRnZkJ58bdYtfIOqB8dhvrZeWhC/uJAQU30I2jfPoOWMiQocFjxFvQdeT/LVtX59Dz3ETwuw77PFDSoODkFqgcHYsUBYQCF/mnIriL3XLeoZxrdR926dYuv27/88gt7FY/3n4T+ft5wGtsdxUZ6wtDLUYBiAcsRpyru1xg1O7ujUXN3uLq5oXETdzRs74lK/TxQyMuF9xcaVwLGvgIYZ8SpXcxDVOBrKkCqnpcvX2LPnj0YOHAgypUrB1IVG1sUQNk6DnAbPhU9N5xBz2MhaHYkGmV3hIOAWHwYJj6LeuSUfUBvYwhbSdTbF47uBx6j69L9cOjtjeIVq0Pf0DhOVaxvbIqC5W1RrmVPNJizA5W2vQApkpOqgwDGX3N2+vLfkJJYB4vpnRTFaQqKYxdJq/wPqnt7IdvWTgqMIf+7E5M4YVwbE5GpXp+fA8Z003/06FGMHTuWU4lLlSoVB45LliwJDw8PzJ8/H48fP87W9gBksaHrMbN582ZWseZmv+YvP5pS/wuyOtmyZQvc3d25YSJfvnzcc8nb2xvHjx9PtldA6ucuppCiClDjV9RDKAiiUNfzhNCEFILrHKE8O0sCJgxKUjRlMZKogKhAjq/AB6Uyh/Up3rF1DTWok72EJuwG1C8vQv34ONSxamXVlaVQ/TEHypNToDjsC0XQICh2dYN8a2sQoOXgPWq4WlkHsuXVIVtWRbKLIFUwnY/ofXF5xHBYXzXIVtWFfK29FPa3pRXkO7tCvm8Aq5VpHqo/foLq6jKoyNf59nYoz/0A2YbGiSiM46uNYxXHdD4kW57NTSRQffE3qB8d5FBQ7XuCx7JMvd9L791LpyomEcGpU6dAIcrff/89/KZOwYgpY9F6wkBU8W3NqmKhzE07ZW52riV5FRca2AgVe7jCro0bGrOq2A2OrTxQq5snSg1yg6mXU1zDAjUyVPVtg++mjI61pBAexul9XIvpiwqkuAI6BRB1HaUuoa6urtxF1MDIGJakKm7ZFR3nBrCquO3xKFTaHcGqy6SAmPg+aVgoapP1a0Owt0BgGCruCodH0Ct03foXWk5djIqNmsO0QCHkzZuXYXHefHowsSwCG7d2sJ+5AfU230XJbWHJwmLa/gIYp/jUlOVHpBRzdeh1KI6Mkh5kuBtjaVbLyPf2hep+UKaq8D4HjOncT2El9ABw5MgRDnlr0aIFgzzqWUKvPn36sM9xdvSTpfWjILabN29yiJqnpycaNGjAEJwsN8SQcRV4/vw5Zs2ahbJly3KjBL2T3dWlS5dyrWd2xlU/hXPShUHtHwjZ0koJIIo1ZGvsoTg9HeqwGyCPYzq+xCAqICogKvBFFaC8h08C+yKgffucrXA+Cez7iwL7fobi1DQojoyGggL7dneHfGsbhrcMlck6h5TCK6rHWmCQUrkcQ2W2vyArjMXlpL8ReCYLjA2NIKMX2WYkbBxL8t+SVQVbayyvzoGBCupZdnkR1I+OQh1xl8MHWXmcg4LydKpiupeinIeff/6ZVcXj/Cehn99IOI7thmIjPFlNqudlHwcAszPsFMv+9dCbwK85eRWTqriTG5ybucHFzRWNmrjBrr0nKvb1RMEhLjAc+rEKnYHxqDYY4j+a7xdF6N0XnVnFyKIC6VMBHSx49uwZXwB69+4NUpjpGxjA1LIQbOo7w917JvoEXkC/05FofiwaVtvDk1ROChia9WGo2EbJbyODjaEotzMcLQ5HoG/wI3RZtAcNunmhiHUF5NPTj1MV6xkZo0DFmijfcwzsl5+Dzc5wtq9ISX0FME6f81mGT1Wr4ZRv5cX5kH3Sdbs0d52klHDt+4gMXzTdDAkYJxd6pxuP3ul6QNYBFFa2ePFi9OzZE82aNcPChQs5gCz+uPE/0++yIjgiVXFoaCgoQG3IkCGwsbGBvr4+ihYtCi8vL9y4cSP+aojP6VwBCsKjYEXyMiarK0pRp0Zq4RWdzoX/oslrwWFQ/2yEXNdjgsAJKfnW2kN5ZiYDHWooE6j4iworRhYVEBX4mgrQ/QWdb1QyaORvoPkvhH2E1RG3oX55mXtyUQin6sYmKK8sgfL8j1Acn8T2YPJ9fSHfQd7KLSEPcId8vTPkdK9GYDm+t3KScDihyjjBvykcb4EVYuidlMcBHmy9QVYc6keHoAmnTIswaMmeLJvaVpBQgK7R1OB74sQJLF26lIUFk/z9MNx/LL6dOAAVfFvBZJgzBCj+esCak+C08RBHFB7UCJV7usG+tTv7FJNXsWNLd9Ts7omSg91gMpT2l0/rJYDx15wkxW9EBdKhAgqNFk//U+POaxWeRr3DhUuXuRWHVFdmZuYgVTHBsXodB6Dj/B0YcPAx2sVTFeddnzxwSwkwE+OIGma1fYC8ig0DQllV3OnwK/TbeglNx89FuQYuMLEoEOdVTKF2ZsVLo4xbO1Sesh7F1z1kr+K8X2DNIoBxOpzYMmGSWvlbtqJgsELJ4HEPHfTwYAvFwRFQv7zESrxMWDye5b///ovRo0ezT2zDhg2xadMmxMTEJLs4BH9JlUup12fPnsWDBw+SVIDSwwQF5xGYJSBIKpTMhsc0f/IqpvA0CvRzc3NjT2tDQ0P2au7WrRuDSwq2E0PGVYC2C1nCBAcHs5qdFN7ZUbWecRXLpDkRoHkfygCGFHyyJZUgW+cUa0Nxi+FNJi2ZmK2ogKiAqMCHClAPh0/Uym9Y4cs2GJH3oQm5Bs2z8+xpTBYUqmurobzwG3seU6iePLCFdI4j6Bt3D5cADKfoe/p9aalxbXk1yAPcoDgwGCQoUD0Mhib8pgSPyfOYlcdZv8mNGt2joqK4h9mWwED8NGcOpk6binFTJ6HX5OGwG9MZhUe4wyAR8JeTAKhYl0/BbmI1If9hUhWX7uuCOp3c0UinKm7qhvodPFC+nwcKDGnMKvTEfk/fCWD84fQmPokKZGoFbkSr4HPxLVocjcSIA7fQddIclKlSHQYGhrGq4sbw9P0fum26gNaHQuEYHMXd7LMa4BPLI6BzWu0DpCouujUMNXeHos3u++i0YDfsunmhsHVF6OlL4UzffPMNDM0LoFR9F9QdMw/1A26z2j45r+Kklk8A40w9BabJzNmKIuQae+4RHP4oYXtRWfbfU93Zmal2FLSi5Nu7cuVK9O/fH5MnT8a5c+dSHPhGgI8AcHJQjzyQScFL3ROp69idO3cYINODRmYNlNxNAWtjxoxB5cqVQaCYrDXq16+PKVOm4MKFCwy3MxtsZ1Z90mu+KdlfaF8iCxTKSxBDFq6AVsNKPuW1VZDv68eqPQYemsw7rrNwtcSiiQqICmTVCiSEyqoYaBXvoHkfBvWTk1AED4dsadWP7+FSBIgTQuVYYMyq41KsPOaeGStqQr65GQsIKBBZ/fQMtG+eQkvgOIsOdC0nVTGFIh87doxVxWQnNZlVxWPQamJ/VPBpBdMkVKJJwUDxfcrAa3ask86ruFIPNzQkVXGsV7FTKw/UIFXxIFeYejl/1qpEAOMselIQi5W7KkAP/2tvRaH81heSrcTKf5Fn6n7kaT4EpjWcUb3DQLT/bTv6HHyMxoeikD8wTNhPCEV1jt0HKLCRvIpr7A1Hm4Mv0WPTBTQZOwc2do1hbJ4fefLkYQsKPUMjmBYrjfJtB6DxoqOouu0Zq5GTAsKf+14A4+x/3qUHDtWtLeyfx1528R8w1jSA8s9f2I8vs5OzCdySkpZshwgek/I2LUEppWSTvYOVlRVq1qyJwYMHY+3atWxrQQpSgoNpOb+U7DkEsdetW4e6deuyV26ZMmXQqVMnbNy4kb2akwPgKZm+GOfTCugCc//++288efJEAOFPS5TtvqHjlrp/q0OuQvPmiVAWZ7stKBZYVEBUINEKUC+Kd6+g/GsFW1V8cg8X/37uc5/JrmexFLzHvu9kdbGyFuTkkbzOEfKNrpBvagr59g5gr2MKynt8nK1/kAU94OmeMTIyklXFgYGBmDNnDvynTcUY/4noOXk4GoztEqsqdkzUUiA7wk6xzF8PsnWq4lJ9XVC7o+RV7OrmhkbN3GHXsQkq9PdEAa/kVcXx6y+AcaJnLPGlqEDGVIBu/El1RX6W32/YDetpgfjmlwv4ZuVjfLPuFb5Z/wr5l91Aw4030fxQOGrui4T55tAcCwo/B/TE33O2epnsJ/Q3hrJyvuXhMAw+cA8df92K2m16o0AxK+TNl49BcZ58+WBapATKNm6F6mN+R+XV12GZBo0oBIx7rTkOW9dWMDQyBoWMnTlzhtWcGXNGEHNJbQXIk0795BQUR3whX+fAKd3cnXFpFcgPjYQ65Bq07FmX2jll3d/TdeX8+fPo3r07ihUrxkpene1D69atWXVMlhYEqjNSUUoPPFeuXGGQTXYUM2bMYIAtvHLTfl8i+E6AnryI6cGyS5cuvN2pgSKjGwrSfu1y6hS10CpjoJFFSt6an3Ejpo7TWZBr5NSNI9ZLVEBUIF0roIVW/gbUA0y29VvJQuJzUJgD82ykINAVNSBbXZ/v++Qb3SR/5B2dIN/bh4Gw4oQflOfnQHV1KVQ3N0P14ADUz85BE3odmqgH0Lx7Ca38NaDOWr1s6FpOggKyMTt06BCHBE+fPh0T/f3g5TcaTcb3QRnvZjAe6vRZlWh8ACg+fz2Mzcq1IxsSkyFOKDKwMar2cIdjKw/Jq9jDDY6tPVGjV1MUH+IGoy/cXwQwTteTn5i4qEDSFSBVMbUW0oO7n58f6tSrB5NiVjB064n83x+E+bon0Iv1X6Wu+UYBoSDlpYCmogY5bR/QgeKCW8JQZXc4Wh14jh4bzsLNexbK1nWCsZlFnKrYwNQchSvVRMPhM9Fy6z+osP1VmhwXZGHhFByBnisPo4pzUxgZGaNt27b4888/k+36n/QRLv6SORXQAsr30IT9Awo4kW9vJ6lKtrbhBxGt8r/MWawMnCsBQYLBe/bswahRo9C4cWMOTTUxMWFlL6mOKeCM1L7h4eEZuGRgywk6po4ePcphLZlpkZGhK55BM9M1QtPD5ZYtW9CnTx+ULVuWrT9omx8/flw0gGXQtviy2RAseQv107NQXl8L9fNzfB7L7J4QX7YOYmxRAVEBUYGvqwCF5xHAlQcNlryLyXc4MWC8yFoSApBieK0D5FtaQRE0GMrT06G8sgiqGwFQ39/HthYcvhd+C5rof6F59wpaWTQ3xmnVCoBsfMhnmVvdsp5vMV3LqUGfeqJRQ3vAxoA4VfEo/wnoNmko6o7uiELDXRkUJxZUlpXBpli2tAfWBHXzD3aGdV9X1O3ojkZN3aFTFdfv6Iny/T2+SFUcfxsJYPx15zXxK1GBVFWAFFX379/nB/YOHTqwCkxPTw8mFpao6OgJz5mr4brrMcruCGdQnNMAoVgfAb11+wDBYovNYai6J4JV9L323kH7uQGo+W13FChRGvn09FlVnJeOj0LFUKFZFzj+uBWNdzxCxd0R+BqvYt28478X2xqGNsei0GPFQVRy9GCwRt3lL1++LIBxqs52mfNjrVbNASvqBwegPD2Duzhq3jzNnIXJpLmS7cSLFy8YzpKat2XLlqhQoQLMzc0ZIv7www8MltNy8eghhxQx9J7UQI2l9BJD2laAakpBOOSHPXXqVNjZ2cHMzIzPZeXLl8eQIUNYeS4gfdrWPdVTo27Y8jdQ/3sMigNDIF/vBAp90jz/I0v7aaZ6vcUERAVEBUQFqAIaFTQRd6A4NRWyFTUhiwu6i4XGZC+xtBLkq+tCvskD8j09oDgxCcprKyUbich70MREgAUBKrkEg6HJtrXVqYofPnyIgwcPYuGChZg+YwariodMGQXP8X1g7d0cJuxVbC+Uxbk83E9SFTuiyIBGqNLNDQ7fSl7FjT3c4NDaA9V6eqL4YFcYezl9tV2JAMbZ9nQiFjw7VkCnKj516hTGjx+P6tWrw8jYGAZGxjC1yI8ytrXRbOyPGLL/Fkaej0KP069Rd38kimwNg3FAKPIKhbFQWOcg72a9jSEgVbFzcAQGHHuOXutPwXX4NJSuUZ+PCQq0o5dxgUIoVa8R7L384bHuIqx3hKf5flBmRzi6nIxGjxXBqBgPGFPLPt28iSGbVkAth/a/UIbHFIiXGwfaf6Ojo3Hp0iTYr8oAACAASURBVCXuzti1a1f07duXuzeSJVJSA0Hf5MBv/N/ReP/99x8eP37MXSfpsxgyrgK0jalxYNOmTaBG6KJFi8LAwACFChVihfmPP/7I3ofC/iPjtkmK5qTVQCuLhOrhQcj3DYBsSWXIFpSCbHl1KI6OBinksnIIU4rWUYwkKiAqICqQVAUoyPPtcygvL4ZsfSNJVcz+wxUgI5uJ9Y4cVqwMHgrVn79AdW8vNKF/Q/s+DKwU/ox1T1KzzYrf030UqYqp5xfdr61fvx6zf/gBU6b6g1TFXSd5odboDsg/3EVA4lwOiXXqX52quEwfF9Rt747GTdzYgsK5mTvqdWqCcgM8YOHVCASVdb/5mncBjLPiGUMsU46rAF0EyIOIkuqXL1+O5s2bo2DBgtA3NET+YlYoX88J5WrWQ5FS1qjcqBmaTfgZfTacxvCjTxgcdzv9GvWDIlFimwDH8VWh4nP2VCpTwwdZrNjsDEez4FD03n0TbX5YA9sm7WFepHicVzGF2plblUWtnj7oGngZ3U9GshKZVMlpve0FMM5xp91PVigZ0esn4+bELwgqEsil3i3//PMPq1GTAsKkTn758iXbRrx7944VwUmNS4rV0NBQHDhwAGPGjMGkSZNw8eJFCCVrxu1F9JBJqenkUU2qYnpVq1aN/aJpu1C3VtHwlXHbI0VzIlj8Pgyquzsh390jFhbrumGXhmxlHShOToEm/BagFYr8FNVUjCQqICqQjSqghVYWBdXtbZBtbw/Z8mqQr7GDPLAZFPv6QkE2Ezc3Qf38TyngU/E2Vj2cdA+mbLTyHy0qXZ/pXovuz4L2B+G3336D5FU8GYOnjILruF4oNbIpe88K+4nUwc+vAaZZ7TcEgE2HOKH4gMao1s0Njq3cGRSTqti+jSdse3miyHeuMPJyhL5X6lXoAhh/dLiKf4gKpH0FSFVMqfSHDx+Gr68vP8SRqtjQ1Bwlq9SC84AxaDd9Meq17g5zy0LQNzRCQStrVG/aHi0mzUPfgLMYfvwZhp6PRpdTr2EXC44JuKU1NBPTS3sQKWr6cU0NA0JRfFsY6u4LR8cDT9Fj9VE0GjwRVrZ1YGBkgm/y5GG/YuP8BVHGoQnqT14K1x0P4HwwCuV3pZ9FiwDGaX/uE1NMvgIEYOkhgV5Jwdjkp/B1f9XNN6l50vfkgbto0SK2Nti5cydu376N169ff2QlQeNRQ+jNmzexcOFCeHp6ckNo5cqVMX/+fAbSX7eE4ldfWgHah6gRYMSIEbC1tWWP6iVLluDu3bscrJvUtv7S+Yjx06gCDItDobq1BfKdnSXPzrhu2GWkLtlLKnJgk+rJqVglXRrNW0xGVEBUQFQgK1RAq4Y6/AYUZ2dBvqcXFEdGQXV5EdQPg6EJvyGpiFUyyWs4KyxvOiwDXZupwZca3f/44w+sW7sWs3+YzapiX/8J6DRpCGqMaseq4tSqRLMa9BTL83Xgm+BtgcHOsOnrivodYlXFbq4gVXHdTp4oy6rixtD3cvxqC4qE20YA43Q4+MUkRQWoAnQRIDUXqYqXLVvGqmLqHqpvYIgCxUvB1r0Nvp22GEP23YLXgbtoPWMZbD3boVDpcjA0MYOBsTEKlSqLmi06o9XURei76RyGH3+K4eej0e1UNOoHRaDo1jBWaqaH4lKAzo9Bp6hH6uthvCkU1fZGoMORMPTZ9Q9af78K1Zp2gAWpivPmZfsJfWNTFKlYHbX7jIHHitOouv0FKPQxvesvgHE2PG9r1NAq3kEbpzrJPuugU+USiL137x4HoBL0ywoDqYuDg4Ph4eHBALhOnTqsVN2wYQOuXbvG3SUJFNMDzpEjR+Dt7Q2CxEZGRsifPz/s7e2xePFibijNCuuTW5aB7jco1I5qT+8E+AUozppbX6t8D9WDYMh3dJYCnBKGOy2pCNnWNlD+vRaaty+gpXAmMYgKiAqICuSkCmjU0EQ/gvrfo+zZTjkTdE+XW3pU0D2fTlW8f//+OFXxBP/JGDTFF27jhao4IbjMzf+WvIqdUGxAY9h2T6Aq/tYDtj09UPQ7Fxh5OaXKfiKxGn8EjGfOxLZt2/i5JSedjhKuyzcJvxD/FhVI6wpQa+GrV6/4oXvYsGGgwBkDQ0MYm+dHqer14OI1Gf0CzsD7bBh8L72D78W38D4TigFbL6HFxHmo5tEWRawrwMjUjBXHliVKo5pnOwbHg3f9DZ/zUfyb7qdfo86+SAbHBhtTD/TSG8qJ6ee+bUSNGQR8LQPDUG9fGHoEP0aPlYfh0McXRW0qQ8/AQAq1y6cH86JWqNy0E75dFIQWR6NBEFc/A2Ax7ZcCGKf1WTC9p6eVunM/DIbq9nZowm8D/KCRPcBKZGQkNm7ciD59+oCuEQRoCcJmhYHA4/bt29G0aVMULlwYhnTtMjaGtbU1++POmzcPe/bswa+//go3NzeGxDQO/b179+7YsmUL21lkFQCeFWqaFstA9aQeS0lBYPqeYD/5FNN4Ysi6FaCQO+XNQMg3N4NskY3k26mDxssqQ76jI6uPNbLIJLd31l07sWSiAqICogIpqwA1hmk1dL3KeTYTSVWArtWUH0GcgEJqV61chVmzZsFv6hT4+I9H+0nfoYpvG5gNa5Tm4C8xGCi++zqlb0bWzWhIrKq4tyvs2rrDxdMNrm5ucG7hgbpdmsB6oDvMvZzTbX+RgHFbDJk6BjNnzkRgYCCLQpK6H01q389O3wtgnJ22VjZbVnqgo4dt6hpKD9X0MG1paSlBXytr1GjeGe1mr8XQg/fhe+ENQ1+CxfFfI0+FoP/mP9iOojopjkuVhYGxCb9K2dbGt/4LMfLEc4yKBc0j/nyLziejUW1PBMw2hSKfCMZLdzWqAN8pA9/6G0NQaEsYbPdEoM2hUPTZ/hdaTFmASo2bw9SyMPLkyYs8efPByMISxarWhZPvj+i65x6cD4SjYGBYhm5HAYyz2clWFcOqFOrGKNvQGIqjY6G+HwTt2+eAWpnlHz4ooIy8fosUKcLqXFKFvnnzJktsBFI/P3v2DLt378aoUaPg7OwMKysrmJiYsIq4RIkSbK1UunTpOFVx/fr1MW3aNFy9epXBd06+iczojUS1JAj89OlTUGo6KZJEfTN6K6Tx/Cjo6c1TKC/9DtkGF8go5ImA8bKq7GesurMTBItzE0RJ4wqLyYkKiAqICmS5ClBj7tu3b3Hr1i2Q3Rc1vE+bPh3j/Sejv583nMd1R/GRniBAl5FAUswra0JjnVdxiQEuqNbVHU4t3eHq7gqXJm5waOeJqn2aoPAQ8ipOe1Vx/H2CgfHothgybawAxlnurCIWKFtVgFTFFBJEATNDhw5lVbGhkRFMzAugTK0GcPHyQ5/1pzDyTMhHgDg+LJY+S4rjkSdfot+GU/D0/R6VGzVHodI2KFvXEe1+WMtqZN+L0nj0G5+LbzHw3Bu4H4pC2R3hsNgswLGAuimDuulVJ72NISi3MxzfHo1E/0OP0W3ZAdj3Holi5atCz8BQUhXr6aOQTRXU7TEczebvhcfuxxxqZ7op/S0oEq63AMZZ/XSrBUiFopJDK3/NKdmKk/6Qragl+X0uqyIlaV+cD3X4HWgZGmfddSJgPHHiRLZ8qFChAvsFZxVgrKsaqVUJHJP6eerUqWjRogXKlSsHCwsLVhVTY2iZMmXQqVMnkF0FjSuUrbrqpc071ZMC606dOsUBOJMnT2ZFEm2bnDYQBNe9ctq6Jbo+BI0j70Nx/kfI1jtBtqIGFHv7QnVvHwdBJfob8aWogKiAqICoQLarAF3bSFVMnODs2bOsKv7+++/hN9Uf3v7j0G7iIFQd1QYWw8h7NmvCS7FcGbtdKLDOcnAjlCNVcTsPNG7ixsF2zi3cUberJ8qyqjhjVOgCGGe7U45Y4KxWAZ0HEXk7/vzzz3BxceGHaQMOryuLmi27oOPcjRh2+BF8WFX8AfR+Covjq43fYdTFtyBw3GfdCTQd+yNaTJ6HQbuvJ6lOpukNOPcGroeiYLNTAsd6QnGcoUrVhCAyt/0774YQGAeEotzOMLQ79AoDtl9Bc7/fUd7RE0ZmFgyKv/nmGxhbFkaJ+q5o5L8U/Y69QONDUayQz6x6CWCchc6s5NepUQEqGfsTa9+Hsc+dJuQvqB8dgeqfDVAcnwDZ+kaQLbSO7c5dWnrf1BSqW1slH7wstEoJFyU7AGPdMhO0jIqKwoULF/DTTz8xOHZ0dOSQu9GjR+P8+fPcs0Y3vnhPfQXo4ZIsSsjjesWKFfj2229ZjU72Vj/++CNCQkJSNBPdQyqpkqOjoxk+h4eHsw81bVNSOuksLGjczBoIgNMx8eDBA17O5JaF/kYN9LROtA5k70KNLfQwnu1sUDQqaMJvQXF+DhTHxvH5TSt/l1mbQcxXVEBUQFRAVCCNK0D3UHSNooDgHTt24Jeff8HUadMwzn8S+k0eCaex3VBshAdITaonYHGuB+asKv7OCSX6N0aNru4gQOzi7orGnq5o2NYDlXt7oNAQlwxVoeuA8XfThCVFGp8exORyegXooUWnwKKuu+RFSd12KdTOJH9BlK3rDA+fWRiw9QJ8/oiM8ypOHhLHB8axn3Uex2fD4X06BD5/RH9GoSz9btD5N2hyJArldwnFcWZByNw0Xx0oLr4tDPX2hqLj3ofosmAX6nUYAMuS1sibTw958uaFgak5LMtUQJ2+Y9Ak4C84BEei3v5IlNyWsRYUCbeNAMaZccbWSunXCeCwNvoRNK+usuWE6sZmKP+cC/nhkZBv7wDZOmfIltdIJCiqNH8n3z8Q6hcXoNWQLUX6DHTupwcAglPJga3k5p6dgHH89SBbhNmzZ3PDaIcOHbB161bExMTEH0V8TkUFdPcV5G1IvZW8vLxACnTyiDY3N0fdunUZGD958iRFcyEgfPHiRQQEBGDJkiXc/XXOnDmYO3cuFixYwMrww4cP84MsKZkJxGb0QOv8+PFj/PLLLxg3bhwnxScFfnVgmdLkyUOP1oG69K5ZswYnT55k6JwZ65BozQjA07mNXsn4c2oJGr97Cc3rp9CqZIlOSnwpKiAqICogKpC9KkDXMWqQff78OV+fli5dyt35J0+dghH+Y/HthAGo4NMKJkOdoTfEPteDUqFgdoDhEEdYDnJGhZ6uaNDGHS4ebnBxc4VTC3fU6eaJ0oPceH/J6FoRMK48qjUGTR2FmTNmCA/j7HUqEkubWRWgiwC1FtKD2P/+9z+Q2oq66ZLXcOEy5VGnbW90mrcVw478C98Lr1MEeFMEkmPhcUrG9TkfiRFnwzHgbDSDY7IHEB7HmWvTkBBS5pR/k292ka1haBAUgY6HXqJHwHl4jvkR5excWFWcJ08e9irOX9IaVVv1QLM5m9B8z2NU3xuB/Jsz3n4isboLYJwBZ1MCKFo1oFZAq/wP2phwaF7/C3XoNagfH4Xq5mYoL86D8tg4KHZ3hyzAA7LVdSFbWplhcMyi/7N3FmBRZW8YX4u0sRO7u+kBbMQuDDBBJe0ABGvNv7sq2A0KCogNiArYsbq66todNCbT8/6f74yj6KIiksO5PPPMMHPvPed89849c3/nPe9XG6nM67O60oZClSSKPddkXsbSa9tACaWya6FrP4E1Un4+fPgw04nq8iswJtsJstKoUKECGjZsiPXr13N1cRaebHRzef36dQZPzczM2GwlLS0tVKtWDX379sXmzZuZj3FGoCidq3fv3sWUKVMYdCbw3Lx5c7Rq1Yo9WrZsCXoYGhrC1tYW5KN97do1NgCQ2YGQzISC2hIeHg5ra2vY2dmBZmult5C3Nvk+Euymddu0aYOmTZsyD/AGDRowxTvN8rpz5w5o3VxdKJGTMAXy+BuQJd6BQvL9QRUFlH+5WmdeOI8AjwCPAI9AlkSA+iCaAUN96t69e1m/5THXE1M9ZmHEHEd0mDoI5RzNoeFgwFXFXFXN1OUlxhuiyihTNBsogGFXJSg2thQwO4p6tqQqNslRVXFaKE3naV3XnrDzcIY3B8ZZco3gO1HzCKhUxZRFfsSIEczDUUNTE7ql9VC7nQksXRZgVMB5OJ9NzDpQ/FVivB8BY+fTCbDddRaDfQ9gTMgVOEa/wujTr5lVhX5IAnT88wakSw/c8ffyF9TW9ItD1aAEdAlPxOgj99B/5V606D0SpSpVY6pisp/Q0CmOio1awdRlAYaE/gvziGTUDE6AVh46DzkwzoYLN1lLMDj8gXlyyt8+gzzhJmTPToOSOkkur4H45GyIDtpCGNAVwq3tWNInoW9tCNfoK1XE5E28pTVEfmbMo5ggcioB5NUfLSgYLK4O4frGEB+bAnn8TSAbp9aTmlblU09ZrW/fvp0plfHXwHjNmjV5Jund984EUhiTClRPT49BSFKtUqJXvmRNBMhqghSzjRs3ZqriUqVKgRIKEqQn30NSDGcU5hIwpgS8w4cPZ8l3u3btytTJGzZsYKCfFL2U1LBHjx4M/lOZkyZNYh7JZIeRUwtZSlCbTUxMQOpnGpBJbyGYTtN5e/bsyRIKU64I+g6Sr3OfPn2YvzYBcUo4TArtXFsIFn9IYF7E4gg3iGO8IIu9CoVMlGtV4gXzCPAI8AjwCGR/BKh/pr6KBtePHz/OZvawfsrTHRPdp6DHjFFMVaxLqmIOSrmq2qETtOwNUHasMeoNF3xWFZsLYNDdHC0GW6LaWHPoOhjlaqw4MM7+awcvQU0iQFOQyQOQfBzJqL5du3bQ0dFlquLy+vXQpv8oDFodgkknnkKZkC6jXsXp2FD8JCD+EiC/wbjQ6zCwc4N+y45oO2gc+izZibH7/obTqTjYnUpBu8NJKBsYD4J9hXbkL0DJgXLeOF7kjV0mIB7NDySgb9gL2Ow6B4HLAlRr3p59JwgUF9PSRulqtVC/22D08j0C29Ov0f5IEnRyIandj84bDox/4UKdRjkMUg4Lk6F4+wLyxH8he3YG0rsHILm6EeKYuRAdGgVhQHcIt7RD6rqGEPoQHK4JoU8tpiQWbW4F0U4TiPZYQ3xwFCTHZ0B6cRUDzLLHJyG5uIopj0ltLFQpjGnbQCtI74T+UMn3C61kmxKwI7hbv3599OrVi8E1AnM/uxAw9vDwYDZGpJKkqYp5Leldem3iwDi9qGTdewRPSbVNkJgUwTY2Nti9ezezWqDfIBmFxVQjOi9v3LjBBrZJoTx37lwGUkn5RA+6qaXy/vrrLwaSO3bsyAbA7e3tceXKlU/2FLQegez4+Hhmw5V1rVXWkRTFo0aNYuA6LCzsm+pgqjPVlewnIiMjWVtosOL169e4dOkSSzZcuXJl9r08depU7iRgZPYSLyC5uRui4IEQ+taFcEtbiE95Q554C8hGq5ysPC58XzwCPAI8AjwCPxcB6qOoTyVVcWBgIOtX3T09MNVzJobPnoR2UwZCb5KAgT8Oi3M2gVxatWxeeU1excXHG6KqnSlaDDKHcTdzZj+RVlVc1t6EqdBzu84cGP/ctYCvXQAjQDdolEzl0aNHzO+PMsLTTQl5FRfXq4C6BpboOmMFxu67BpdzybmmKlZBY6qDzbpDaGDclYE7TW1dVKzdEO0GjkW/5bswNvQaJkbHov/JZDQ7kIhyHBzzpHg/MWhAAwwEfMnipNexBIw++C+sf9+Opt0HoUT5yihUqDBTFmuXKotahl3RdcE29Ap9AKMjiSB1ezG/2Dw5SMGBcUYv7irfYQkU0lQ27VoJh29D/vwcZHdCIb2yDpLouRAfHgtRQA8It7b/pBxO9amFVN86EBIs3twSop3GTDksPjQa4pOzIL28GrLbIZC9OM8S3SlSk5ivp0IuYwo9WfxNSC7+AWFwf7a90LcWhJtbQ3JmEeSvydc1exN3ETD28fFh0+B/BRjTTcXOnTuZ+pN8akm1nJOqzowe7a/X48D464hk7f8Eee/du8fOsVWrVjGFMAFb+h3yM7CYavU1MKZphJTw7uuF1iMgTKCaPJLr1avHkhvSe/QZqej//PNPZllBv4N+th5fl5f2f2obeRFbWloytTMlvfveQvYVtA3dmKdd6D26Qaf6t2jRgn23ctxbWyZh1yzJlXXKQTE2U+LjTIjtnSA5txTylAdK3/a0leeveQR4BHgEeATybQSon6T+hvpHslciUYH3vHmY5ekOB/fJ6DrdFvrO3aE1wTBXVaK5DR15+Z8hOamK9cYYo76NAB17ffQqthDAoKcFmg2xRGXyKnbIO+cLB8b59vLEK54TEaBOgDyIKMGKp6cnuxnR1dWFprYOKtZpiHaD7TFozT5MOv4k10FxWmA8Zu8lmDt5Qb+NEUroVUAxDS1olyiFak3boOOwSei/YjfGH7iB8dFx6HM8GS0OJqLCnnho+OUN9eqP1KD889w5TgSLS+2OR8fDiRh27AVsdsTAaPwsVKzfDEU1tUCq4iLFNFCuTmO0HeGCXpuj0SUiCfrBCSCf47x83Dgw/sYV9WPiJkrGpBC9heJ9HOTJ9yF7eQnS+0dBnsGS0wshDpsEcVA/BoCFm5pDuLaeUjVMSmB6vbEZRNsNIAroDtH+4RBHToHk/HJIb+yC7EkU5An/Qv7uFRTit8zGAmRnkd4il0H+Pg7SR5FKxfIeK4gPj4Hs8QlAmv1TvrMKGBPwIiBHXsjkM0sAmfqbvL6kBcYEFrklxc8fsR/BX4KidD7QjKZfOSdo27QK428BY2oBrUvnoaOjIypVqgQaGKfZVGTBFRMTw5L6qpTHv1Knr6OlUtoLBAKmHH737t3Xq2Tof1JfnzhxgoHnXPHWlokgT7wN8YWVEPqbK699qhkQ9Eze6wHdIfk3GApJztl9ZCh4fCUeAR4BHgEegUxFQKUqplk5u3btYqpi8iqe7DETQ2ZNQOvJ/ZmqmIAbB6afgWlBjQUljyOvYlIVNx9gDqOuApgJBDDpYo72/SxRz84SeUVVnPYYcWCcqcsD30jdI0A3dKRYefDgAVOqDBw48JOquES5iqhnYIluM1ZgXB5RFatg8afn8ymYGPEQQ1bvg6GtK/RbG6JkuYrQ0NSGTolSqN60DQxsXTHwzyDYH/oX9qcS0fdkCpp/VBxr+HGP47wMN3O6boV3xjLf64p74mF0KA7D991E78Xb0bhLP+iU0cNvhQoxUFyiYlXU6mQJS68NGBbxDB2OJOdJ+4n04seBMYlzFYBcChAcFr+B4kMcU8zJX12B9GEEJDf8IT6/gsFe0b7BEO40hXBjCwjX1v0SDm9owlTFot1dIAodAnG4IySnF0B6bStkD8Mhi7sO+buXP4bD3+to5BKQJ7L0QRhkj44xz9DvrZ5Vn6UHjAmqEegi71UCfaQUJoCljgsBvkWLFjEVJyVl8/PzyxfK6LxwLOh3BZ0nL1++ZOdJdp8jPwOMKT503pK/MQ0EkCUGKXZJNUVejCEhIThw4AAb5KB2UN3pRpnKoAe9pu8BvU+fZ2Shbc6cOQP6fTV48GAGqDMbE4LspNInH2RSGfv7+7O6Z6Qev7wO2VAQLD7zO4TbDT9b5aQFxusaQRQymNnzcGD8yxHnO+AR4BHgEcjVCFC/R30mqYojIiKYqtjL2wszPWfD3n0yuky3Q03n7tCeYMi9irlXMxss0LY3QLmxxqg/XIAO1qQqNoOpuQCGPS3QYmhnVB1HXsV5R1XMgXGuXmJ44Xk9AnTDQjf+0dHRmDp1Kho1agRNLS1o6uiicv1m6DTCGcM2hsMpJhaul3LLpzgDvscf6zbp+FPYrD8C49HToN/KAAS8i2poQkunOGo0bYsuk3+H/aHbrC1OF95iUPRrBo7LBnCP4/TAYkF7jwYPKu2NR4dDCRgc9gxDN0Wgw0gXlK/VAEWKFUOhwoWhqVsC1Vp2gunkxRgUdB09jqegQWhivkquWOCAMSl4GRwWMXBLSZoUrx9DFnsNskeRkN7wh+T8MoiPuUAcPACiHSYQbmyKVDbNugbzHU4lULyhKUTbOkC0yxKikEEQhzsxewjp9e2QPToOWeItyN/HKlV131IN/0qnwPyTSZmbMUj1K0XRtmmBsZWVFY4dO4br169jz549+OOPP9jU/f379zNbARp0zCg8+9V65dT25BlLytPt27czKwFSSBP448u3I0DnAMFUgu10bpDSl3yJ07OH+PZefv6TnwXGtP6hQ4dAXsbkn0yWGHS+04OS55EvI/kFE5wlpTl5Dz958oS9Jg9h+s1E69Dvp4yAX1JQ+/r6ggYeKClQXFzczzfy4xa0r9WrV7NkgdbW1shRD2OpELL7RyEK6qtUEn+RkLMmhBubQ3xwNGT3DkMhfK1214RMHzS+IY8AjwCPQD6LAPXn1AdS/039Hv0WokF08ip285iBQbMc0GJyP5SeZMZBMQfFDBSTV3HJ8YaoYWeG1gMsmJrYTGAG4y4CtO1viTqjLFDawQTF8rAKnSuM89mFilc3+yJAnQCpae7cuYNNmzaBbjrKly8PDU0tlKpQGQ1Ne6Cnpw+zcsgLXsWf1MQ/SpBH4Pj8a0wIf4jBq0OZsrhGyw4oXrYcSpavhI5DJzCltFsa+D3p/FumOCaP4zIBcSCFaUEDpQW9vWQ/oeUfh7r7EtA7Ig62wX+jx9y1qNVBwOwnChUqxLyKS1fVR9New9Hrz32wOR6LtoeTGCgu/BO+yHkh1moNjJlyWAbICA6/gyI1kcFhedx1yB5HQXozEJILf0ByYgZE+4expHLkC8x8hslvmGwlKHnT+sYsWZ1olwVEIQMhDpsIySlvSK9uhPTeYcheXYH8zVPma0wqZchJZZszIDf7eoYv95wWGBPoWrhwIZycnGBoaMhgVe3atdGmTRvMmDEDly9fZv73X+4hf/9H/aRKTapSlObvFmVv7QmcEsy8ePEifv/9d3aeVKxYkVk+kLo2I2A1szX8WWBMx5ayupubm6NmzZrMx5gsuW7duoXp06fDxcWFQWJKzkhTb8miYvHixVi2bBlsbW1Z0rqRI0dix44dTEVN+/vWQp/RTTU8VgAAIABJREFUfidMmIDu3bsz9TKdT5lZ6OadvmtUdoMGDeDu7s4g9vfKz0w539xGIWc2PeIziyHc3kmZxFNlQ7G5NUThTqCEnWS3k2N1+mZl+Qc8AjwCPAI8ApmJAPWpNGhOXvs0o2X1qlVQqornYJy7K8ynj0A1565MVZxWnclfF0wrCgLFTFU8xhgNhgrQibyKLQUwsTBDJysLNLWxRKWxZtDOo6ritOctB8aZuWLwbdQuAipVMd0subm5gbLW6+joQEu3BKo2aglDO1cM2xQOp6iXecarOMPA+CNQJiDsci4FDkfuYODKQHQaPgmtetmg7+LtcIpOv13jz72BeXgSqgXFM2sBDo4LBjjX9FeqitscSoD1wUfo63sYbYc4oEy1WihSlFTFRUBJ7ao07wBjl0UYFnoLPSPJCzuJJVHMCwD4Z+ugVsCYqYclgOQDFKnJULx9BnnCTciexED6bxAkl9dAcnI2KNGcKLCnMikdJaHzqaVUyH1KStcKwp1mEAX1g/jIeEiiPCH5ay2kd/crk9IlP4Cc4LMkFQq5pEAkc1IBY1JgElQjaDxkyBDMnDkTXl5eGDZsGFNn1qlTB3PnzmUKTLXrMHmDfhgBAoOqZLlkjzB06FDUqFEDGhoaKFu2LHr37o2wsDCmPP7hzjK5QmaAMSnmTU1NQQMf//vf/xjs/uuvv2BjY4O+ffsyCwlSGZMyuF27djA2Nsb48ePZue7s7MyAOAHg0NDQ7w6WUGxIbd2tWzcGjWmgPjMwldpIKmcC182bN0fPnj3Z9GBS9+foIpNAFv8PxFFzINzcil1LRVvbQ3xiBmQvLnLf4hw9GLwwHgEeAR6BrIsA9U00MBkfH/9phhUNAHt4esLVYzoGzBqP5pP7MlVxWsim7q+LOnRiKurPzx25T/NHVTV5FZccb4QatqZo2V8Aoy4CmJqbwbirOdr0t0BtO3OUsjdBfvG25sA4664nfE/5MALUCZAHEWUB37hxI1PIlClTBsU0NFGyQhU0Mu+FXt7rmM8vqXRdL+ZhC4ofKY0/ff5RcRx2D2P3XsKkiIdwvUBt+7bNhe3p1zA4moSqQfEovisuzycw+1lYyNdXgnBSFevsigMpywdGxmHE3r/Qecb/oN/ejNlOUFK7YlraKF+nEdraTMKAzSfQ73gi2h1JQpW98dD0z79APX8CY4US0sokDEgohMlQvHsJedJdyF+ch+zeQUivboL4lBdLDCcK6AHh1g4Qrm/0EQ7XhNC3FoTrGkC0qSVEOwwZQBYftIXkxHRILv0B6e1gyJ6fhzz5ARSpSczf+JsJ6bK6D5BLlaBFJlL6K2f1/jOxPxUwJqCmp6fHQFpkZCQDa+RPS1PySXFMicM6d+7MFJsEtfhScCJAvysIqp49e5apXVu2bMkGoLW1tdlgAqlxg4ODmQVDdp4bPwuMaeCc6kUewE2aNMHmzZuZmoqAMQ2E9OvXj7WJ2kbJDmmdHj164OjRo+z8J3BLintS2FOS4O9Zbrx69YpN46UBF4LPmUl2R3GmMrZu3QojIyNWro+PD7PEyI2zTSETQ/biAkThLiy5p+TUPMjj/lFa/+RGhXiZPAI8AjwCPAK/FAHqR6l/unfvHg4fPsysx0gMMMNjNsa6u8Js+nBUde4CrQkFK6md1gRDlHEWoNq0HtCf0QtVpnZDSSczaBSwOKQ3KECq4vJjTdDQRoBOVuYMFH+hKh5nBi0Hg3xlWcKB8S9dRvjG+TkCNFpInnmk8pk4cSLq1a0LDU1NaJcohWpN2sB4zDSM3BEF59MJagKKvwTCpDhOa0PxPWBMn7lceAPbUykwCUtCzeAEDo7zmeXCj6B4Mb9YlA2MQ8dD8Rh26D76/xmMpj2GQLtUGZbUrnCRotAurYc6hl1htWgb7MIfo/OxZFAiPALNP9p/Xv887wPjr+Fwyic4LHt+AdK7ByG5ugGSGC+mBhbtsVLC4XUNkZpWOby+IYQMDhuB1hEftGNWFNKLf0B6aw9kT89AnvIABJ/JwiLH4PDXnYlCBvnrJ5A+PAbZszNQvH/1EVZ/e5r717vIjv9VwJgUxpQYjKbm06CjaqFp9eRnrIJu27Zt+6bSkoAX3YzQg17zRT0iQJYd5PM8atQopa2VhgbIhsLCwgIrV65kA9SZtV/4mQj9LDAmEEw+3KSOFwgEDARTPdMDxgR527dvz6xXyJuZFlqXEuPRtqQ6fvjwYbrnNdWL4kMQesCAAYiJiUl3ve+1lb4vZPVB37UuXbqgWbNmTOFPCYiy5buksvX5gc2OQiqE9OUlZtEjT3kIKNQz+eX3jg3/jEeAR4BHIL9HgPoR6tNocJPso2gAdcGCBZjj4Q5n92noO3McGrtZo/hE8p4tWJYLupOM0dh9IGw3eWDJoc3wObYb8/evQ3+fqQweE0wuaDGh9mraG6DUOCPUHGnKVMQmXcxhKjBl6uI2/S2hP9oCJR2MQVYV+S0+HBjn9ysar/9PR4A6AfIgunHjBkvqQjdxZcqUZbC4TOXqaN59EPr8vhUOh2/D9XzKd5W3P4KsavP5hTeYdOIZxu3/B+OO3sfwkwkw/QiOSZFaiHsc51tgqlIV19uXgB5HX2Ho7gswdfRGpUYtUUxTi8FiSmpXqWFLtB/hgsFbozAyOgmGR5OhFxiPompy7PMcMGaAQsogqUL0For3ccwnU8ZgxBFI/t4Myen5EB+dyCwjhDuMIdzYDEJKROejr1QQr6vPEi6JtneCKLA7xAdGQnJ8KiQX/gfpzQDInkQxqwrFu1dKf02ZGIofAJGfvuBmcgPy+5T+u5cl0qNkepILKyF7egqKd7GAjLxOcwewqoAxeaWSupJgFwEw1UL9S1RUFFMX16tXjyXiSk89SdsQoHv8+DEDa+QVm51+tqr68efsjwAB4/PnzzP1OYFigpnk/0uZ1CkhXNrzJTtrQ+XQ75wRI0agWrVqLNnet1S/VGdKYkeQm9Ylf2JKaEj7+BYwNjAwYMnqqE200PlLbSSAa2dnx/JBpAdvaYCFEgXRb685c+bg2bNnPxUG2ifBYoLTffr0YUrnadOmscR81I4sXxQKKERvIE+6B3nKIxAU/t6ioGSidI3KjiSf3yuYf8YjwCPAI8Aj8MsRoL6MfuvR7GOyV/rfiv9hrpcXZnjOxqg5zjCaOgSVnSyZqpjsGPIb/PuV+mpOMEDzuYOx5NAW3Hp+H29T30MoFiHl/Rucv38NbruXo+Y0qwIVEwLAOvaGqDDaBI0HC9CppzlMLcirWOlb3NjGAhXGmUIrH3gVf+vc4MD4ly8rfAf5KQJ0M0GjhTSthKmK69X7QlVsMm4GbHdGw/l0HFwvfanIVRv4+x3rifTb+A5Op+Iw2CcURnauMHfyxtBN4Rgfdh8joxJheDQJVYLiobuLJ8fL6yrar+un8dGr2OBwAgYfuIe+K4PQrNcw6OpVYKC4SDENlKhQBU26DUK//wViRNhjdItMQYPQRHa8v95ffv4/d4ExqYdlgFTEwITiQzzkrx9DFvs3ZI8iIb2xC5ILKyCOnAzRvqEQ+ZkzlXCqbz0I13yEwwSKNzQB+WaKdllCtG8wxBHOkJxeCOm1LZA+jAAluVO8fc7KyNNAg5S3ibchPj5daZ9BCaQ2tYBo3xBI/lrHLDeUYDvne5+0wLhXr15MefI1ACQ1CsFkUiGvWrUq3en2NGhJcI2S41FCMZrWT+/xRT0ikJSUxNTnZE+ybt06Np01J1TFaaOXUWBMs61ImbtixQoGt8lSgmweaECD4OzPAGPyQFYBY7rZ/hoY0/80SEKA19LSEoGBgSzZcNp6f++1ChYfPHiQqZPJFsPR0ZElvcuW+CrkzIpHev8oxCdnQXJuKWQJN8Gg8Pcqyj/jEeAR4BHgEchXEaD+hfqRly9f4vTp09iyZQsWLliIOZ7ucPaYhr6zxqGxqzVKFEBVMYFEguPlXS3h5LcY9149hvyrQVGxVIIzd69ikO906E40QlF79fc0/qwqNkPrfuYw6SyAmcAMxt3M0WagJWrlM6/i7wHjOq49YevhBC9vb+zevZvN0v/6N16++sL/oLK//eBz/rEaRoBunOhGn/wl6abIxMQEpUqVYgrKstX00bzHYPRdvAMTwu7D9eIbrir+Aiq/Yx7ORqOnolT5ytAto4faHQQQOHrBZlM4JoQ/wIioBBgcTUSlvfEga4P8DA4LQt0peSEpwxuEJmBA+AsM33kKRg5zUKlhCxTV0EKhwoWZZ3HV5u1h5uSNYYGXMTQqGa0PJ0HbP04tj+8nYLzhCOp1Mgf5jQ4cOJDBkiztED8ph0VKVe+HBCUcjrsO2aOTkN7YDcl5gsNTIQ61gcjf4iMcrovUNTWVyuG19SHc0FQJh/0tIAoZCHH4REhOL4D07y2Q3T8C2aurkL99AYX4Xb6DGwrJe0j/3QPRrs4QEixeUx3C1dUhXFMTor19IHsQBoVMkis9VVYBY1Jlkt8reR1Xr16dJe1SKTVzpWEZLJT6UkpYRqppAtwEG7P0+5HBeuT11ShOBI2fP3+e7oBBTtT/a2BMvsJkH0HHj5LC0fGjJD4EhJcsWcIsJkgVP2vWLAa4aXs6tlkJjOl8Ic9vSvpHaubr169n+PyhupCymJLlUQK++vXrMyX0uXPn2O87apfqkSXnpVwC+dtnkNzYDWHIQKTSjI2tHSA+v5zZ5YDNxsiJI8nL4BHgEeAR4BHIzgiQoIwGSW/dusW8/JcvXw7PuXMxzWMW7OY4wXDaEFR0smRJygqaqjgtRGzmMQhbY/ZBJKGZfv9dEt8mY+mhLajs1kWtgbFKVVwxrarYXAATSwEMeluiyYjOqGBPXsXqYc9B7a3t2gMjGTD2AiVzpt+T9DtRXRcOjNX1yH6jXTRaSDdt+/btYzcoLFO5piZ0S5WBfmsDWDjPw6iA83A+nQjXS+qQ1C7rldHjD9yA+SRPVG3UEtolSzOoWEKvAup2MoeFyzwM23IM48IeoHdEPBqGJqB0AIHjOLXwtlUngEz2E1r+cagSlID2B+PQJ+gmrBZuQ+1OnVFEQxOFChVC4aJFUbpqTTTtORR9Vu7F2BMv0T0yBZX3Jqh1skMlME7GIJ/90G9jxIDxkCFD2DTtzAExUg1/VA7T9GQCt6lJULx5Cnn8P5A9iWaewWS1II6cAtEnONwKwrX1kcpsJfQh9K0D4frGEG5pA5GfGUTB/SE+OgGUUEl6dTOkD8Igj/sb8jfPoBC9VvoOy2VQ5JJlwzcuwz/xtgLy5LsQn5gBIfktM1BM0LgGhOsaQnxsMmQJ/+badO+sAsZkDZAWGBOwI8CY1xeCjAQQAwICWJ969+5dZIsNQB4OBE1XffPmDchGJFtUrVnU9rTAuEKFCqBkeyEhISwRY3h4OPbu3YulS5eCrnONGzdm1g6TJ0/G1atX2UAAVUMFjG1sbBikJfU83VRTcjmypJg3b96nJHNfW1KkpzCmc5wG7cnnmPycMzpIQvWgcml6cM+ePZk3tLGxMdsHKfWPHz/OHgSjT548yW7603qL/3RIpUI2y0FyaRWEu7ooB+o+XotoEI8sgeTvY3PtOvTT7eEb8AjwCPAI8Aj8JwLUt9BAI3ECshNbv3495s2fh9me7nD0mAqrGaNR16Unik80zldJytJC3qx6rTGhEzotsMX+y8e/OdD7XvgBG08GofaMXmoLjLXsDVB6nBFqjzRD+z5KVbGpuRmMupmj9aDO0B9jgRIOxmply0HAuJZbDwz3cMJcby/s3LmT2YlxYPyfSwp/I79FgE5iurmnm9vFixeDbi5IVayhpQ29GnXQ0toG/Zf7Y2LEA7heeM1VxV+oir+Ezs5nEjFu3zX0nr8JrayHoVLdxtAuUZoptEtXrIqGpt1h4boQwzdHYlTYI3SPSECj0ESUDeSK47wCnIvsjEWpgHi0PJiIfkefY9DWKHSwdUPZGnVB1hOFChdhCe6qNmsPM+f5sAm6hr6RiTA4msyU4+qQ2O57x4KA8cATSei9IhCVm7SBlpYWRo4ciZs3b2bw0vcxKZ1cAkg+fITDzyBP+BeyZ6chux0M6V++kER7QHxoDESBVhBu68QsFz4npavNoKhwUysId5pAtLc3xEfGQRztAcllH0hvh0D2/CzzMlakJkIh+QBQefkWDv83tCxp1N39EAV0Z4pipcKYgHFNprYmBTappnNrKejAmBQFlPiladOmMDIyYj8afwnM5daBzES5dGNJylzKlk7T8Wi6Kvn8EijNiwv9BiK1FCWgK1++PLNIMTQ0ZLDW1NSUKYrJX5kSNPbr1w9//vknW5/UuaqF2kwAmWDzoEGDQGpeguV0U21mZoZFixZ9gr4UBwK3VlZWGDdu3H88jKk+//zzD8aMGQOycyH7irRlqcpM75n2TTPEaL/UlpIlS4LU0HQOUj3SPrp168ZA+M96IyvLVYBmOMheXYb4lDeYNzwN3tEsB9VsB5/azB6H7IJ+5GecXlv4ezwCPAI8AjwCuR8B6ldoIJL6paCgIKxYoVQVT/WchRFzHNFp6hBUdFSqirMKuubn/RA0bO01FP5nD0Ei/fw7Ie2RTH73GivDdqDalO5qB4yp/br2hqg02hRNhpjDsKc5zD6qijv2tkCj4RYoPz5/exV/6/zkwDjtWc5fq00ESPXz9OlTpqahGx2a8ltMQwM6pcqiVhtjWLjMx6iAc3A5k8BB8XdA8deexi5nEjE2+Aqs5q5FSysbJTguXhLFNDRRqkJlNDLtjp7uqzCekuOdTkaP4ylotD8RZQPiuFXFjtyz6iBYXDUoAYIjcRi45290cV+DOkZdoVWyNH777TcU1dSCXq36aD1wHAauO4Lhx2NhHJbMgP/3IKs6faYCxtbLAlCxUWsGjOnaQUAo3YW8u+QSKCSpUAhToHj3EvKkO5C/uADZvUOQXtkASYwXxEfsIdpjDeF2gsONIfStrQShPgSHG0G0qRVE240gCuwJ8QFbpqyVXPwT0lt7GWiWJ92F/EMCK0f9kygpIH/zBOKYuRBuaPwlpCF1cYQL5PE3lMrtdA9K9r9Z0IEx9atTp05F2bJlGYBcu3ZtgfBeJhU12TeQepU8p1u0aMFAq6+vL1MaZ/+Z9/MlEOwlwE/Z3SkJXf/+/ZkVBCWKI/g7duxYkE2Fn58fg8IEgmmbtAv9/+DBA6YK/v3331kSIBogIM/tmTNnMg9i+k7QQkCYEud5e3sz725SbKXdH8F28h6m8snDmLyM036ettyvX9ONPdlXeHh4sO1pH2Rrkd6D2rZ69WrW9q/386P/FTIRKLEozfog3/TPA1YfZzmwmQ4NIAodCtn9o8pBux/tlH/OI8AjwCPAI5BnIkD9DvVHNKhIffr6devZbJnZnnMwyX0KepKq2NUKuhPVSyX6LRj4M+9Xndods4NW4Wniy/94GEtlUlx/chvjt3qj5CQTtQLGKlVxrRGmaNvHHKadlbDYsLs5Wg6yRI3R5ijhYKRWquK05wUBY33X7hjm7sgVxnnmSsYrkukIqEYLL168yG5a2rZtCx1dXWho6aC8fj207muLwatD4HjyOQfFPwGKP4Pjd3C79A4uZ5MYFO6zYBNa9BzCYqtVvCQ0NLVQt4MZBq8KBsFlsviYcP4Nep9IQeP9iSj9ERyru1o1r4BUAsUldsdBPzgeXUIfYOC6w2hmPQJaJZSguHCRotCmQZSO5ug2dy2GHbzDjlWdfYkFzk5EPyQBg08m4T/A+NYt5bRjWRo4/P4VU/nKXl4GJUOS/r0ZklPeTA0s2mMF0bYOSjsFpkwj32GCww0g2tgcou2dmHpWvH8EJMenQXrxT8j+DYLs2Rm2T7kwWalaK4j+mHIJZE9jIN43FMIvVH01WKI/yT9+yoR9me4hfn1DFTBu2LAhrK2tv5n0jqbNk8fqt5Le5VdLCgLGBPv09PQKBDAmCEo2HDdu3GAQsnPnzihTpgw0NTWhr6/P/H4fPnz46ydWNu2BfhPRORsXF8cAKkFcelDyX7KDIPhL63xvoQF4Wpce9FoVEwLoBJnpf9VCU3vp3Ca7jq/Vw+R7TaCZFOphYWFsGrBqu4w8q/atasO3ngmSU/mZsUpRiN8yqyAh+aczCwqVsrgGhD41IdzYDKKDdpDePQh5alKuDl5lJGZ8HR4BHgEeAR4BZQQIFFO/QF74NGOFrLXIDszD0wNTPGZi2OyJaDNlIMo6CtQW/KWFgGlfExDUnmiI4o4m0HU0gdbE9L13tSYYosPCkdgYFYwnCS/xXvQBQokIb1Pf4/bLB1hyaAsazemPYvad1CKGFJfi4w1ReZQpmg4yh2E3AUwFZsyruGNvSzQYaYmy9qZq721Ncaju3BWDZjvA02sut6TgF9X8GQHqBOhmgjJ979q1C4MHD0bVqlWhoamJ4mXLo14nC3SdthRjgi7D+WwSXC9yr+LPEPhL+4kMv3/pLZzPJGD0nkvo4b4KzXsMQrXGrdBu4FiM2n0Orhc+Jw90ufgWE8+/Ra8TKWgQmogyAfEoypPjZVvyOALyurviUCs4HqYHX6JvwBWYuP6OSo1bMf/p3woVgoZOcVSs3xTthk5E/w3hGHo8Dm0PJ6Hk7ni19iqm2FDSP4Lpmv5xKLU7DuX3xKPd4WSMiklB7+UBqNq0DUqX0MF4u6G4fSUGiuT7+AyHt7DkcuKwSRAFD4DQz4wp0VLX1vvoO1yLwWHhxhYQbesE0e5uEO0fzpLYSc4vh/TGLkgfn2RKWcXbl8zbmNlKKAjafKnuy59X41+otUwMOan7Tsxifs3CjY2V4HhtPVC8ZbHXkNuJpggekneXpaUlmx5PlkdpgRm1/vLly0y9Sets3749XQWuChhXrFiRzYChm5aM+rn+QoR/edOCBIzpxpKypR84cIDZOtStW5fNPCBrK7JxIKV1dHQ0A7K/HNgCsAOKJ4FcgtX0PcqoujhHQyOXQpZ4B+JoT5Zs9LMNhT6EW9tDfMyN+c8rxO/59TpHDwwvjEeAR4BHIPMRoN9pNEBKM1vI697Xxwfz5nmDVMUT3Cej6wxb1HLpDp0JRijq0FEtYGdaIPy919oTjVBlajd0WDASPf50RteVjmjpNRTlXS2hOcHgi1hQwr/ik0zYuh7BaxB0MQIR18/A/+xhuPgvRTPPQSCo/L3y8stnpCouO9YIdYeboV1vcwaJTczNYECq4sGWqD5GAF01VhV/fZyqOHXBgJnj4cGBceYvRHzL3IsAdQI0WkjJWObOnYt27dpBR0cXGto6qFCrPtoNGosha0Ix6fiTLyBmhsFoppS4mYSw+bQsp5hYjAo8j35LdsBm/RE4Rb36poJ7/Lk3LIla7ZAEloCNq42z1qqC4klJBw2OJGHIgbvotWw3mvS0ga5eBRAoLlK0GEqUq4RGlr1hvWgrbA/eQdeIRAbyywWqN8inhH96gfEg+4n6oYloeSgJPSKTMCwqEZNOx2LOqQdw+GM9ulu2Q+82eljjbIZnoVMhiZwM0b7BEPmbQ7iZktLVg3AN+VrWhHBtXQg3NGWqYtHuzhDvGwxxhDMkZxdDen07ZA8jIIu7Bvnb50wdq6AEeGRnwZd0IkD+oR9YsinpzQAG2YW7u0EY0AOSq1ugSE1OZ5ucfYtUk2RTQn53lGyLlJtfgy96jz6jdcgD+2ulJdWY4DD5v1apUgU1a9ZknqscGOfssfxRaZSgjewaLCwsmGcuqYrJ3oqsHbZt28YGqNM7tj/aL/88b0dAQTMdXpxnyUWZNY5PLYj8TCE5PR/yV1cBqTBvN4DXjkeAR4BHgEfgUwRosJL68ytXrrD8A5Ts1WOuJ1MV28yeiLZTBkDPUcBUol9DMnX/X2eiEZp4DITbrmU4cOUkrj6+jUsPb2DX2UOw2+SBmtOtoPEVNKaYaE0wQAW3zmjqMRDt5g1Dwzn9UMbZXC1AsVJVbIDKo0zQfJA5jLqbg5LamVgK0L63BeqNsIDeeBNoOnwJ09X9XOHA+NMlhb/ITxGgm3TyIKLRQn9/fwwYMACVK1dmquISehVQt5M5uk5firH7rsLlfAqzR+CQOJtBNsX5XMo3YbEq/s4X32LYqddM0VpxTzx0dsUx1WdesXLIj/UgxSypiivvjYfJgZcY7H8BhvZzUKZ6beZTXKhwYaYqrtyoJYzGTofNjhjYRcVDEJHMIGp+bHN6dSb1MIFhOqcoyR+dX1X2xqNaUDzaHUrAgONxmBjzErPPPIX36TtYGnUJPscisPOIHw7uW4KItcNx3LM5rnrp4+WKOni/pg6EPrU+KV2FG5pAtKUNRDvNIA7qC8mR8cyrWHp1I6T3D0P+6i/I3zwFTW0Gh8OZ71JkIshfP4aU/KBv7II8/iYgl2Z+f1m4JfU9NI2fHl/DYiom7edfq49V1aBEK1u3bkXXrl1B9hWkRKb38vpSkBTGBP6XL1/OrEXIs7lDhw6YM2cOzp8/z5RKef1Y8fplPgIs8d39oxAdsGXJR6WX10CR8jDPXIMy3zK+JY8AjwCPQMGIgEpV/OTJE5Zkdc2aNcyucpbnHDgwVbEdUxVrTzAEKWfVHfil177aM60xJ2gN7rx8BFkaKzyRRITz965h7BZvpjQuav9f1TW9V3h8B/YoYt9RLWKoaW+AMmONUOejqtjUUgBTcwGUXsUWqDZGAB0H9VBQp3c+fO89DowLxnVTrVpJN+qkxoqKisKMGTNYxnYtLW1o6hZH5fpNYTDSGcM2hcEp6sUP4aUKYvLnbIbJX6mnXc4lY2LUCwwOf472B+NQNYiD4/QA6I/eI0Ux2XtU2huPjgdeoU/QTfRaugu1DTqjcJEiKFSoEIpqaKJ01Zpo3GUAei3eiVHhj2F9IgWtDyWhwp74bLPG+FHdf+VzAuQafnHsoe0fx2xOqC2kHm59MBHGRxNhdSweDqdeYebpJ/CMuY3FUZfgeywMfoe349C+JTgT4IKbOwbjyWZzxK9vjbc+9ZG6Rh+pa2oOcA22AAAgAElEQVTg7aqaeEP/b24DkZ8AoqB+EB91gOTUPEj/3sK8i0ltpnjzBArhayjI45gphwu4rURW9zQKGSgRVV6BxVnVPFK8kAcr+e1funSJvab38vpSkIAxHQ+yF5kyZQrs7e0RGhqK2NjYH3r+5vVjWODrx5KVflAO6H0nGAphMqRPT0H6+ATkH/47k+A7m/KPeAR4BHgEeARyKQI0aE+zf8j6i35f7dixA4t+XwR3Tw9M9piBQbMc0HxyX5SaZFogITFBQQLkupOMYf2nK07d/usLWKw6bB9EqQi+dAydFtqqVQK79KCoyqu4yihTNB9oDqNuApiRV3Fnc3To2xn1bC1Qxt5E7b2K04uN6j0OjFXfDP6c5yNAnQCpiu/evYtNmzaxpEPkAVlMQxMly1dCA5Nu6Om+iiVkIyDJIXDOQuCfibfD4Tvot2QnrOdvwjD/Mxhw5Ck6Hk5AtaAEEADkVhUZs6ogVXGdkHh0O/gMfX0Po8WAsUxVXKSYBkhVrFWiFGq07AQLlwUYHnAR/Y7Fof0RJSjOTzGmupJ6mCBxyd1xqB6cgKYHEtH8YBI6HE5Ev+OJGBcTB8eYZ5gTcweLo/7C6shIbD+yG6GhKxG9Zzr+9huJh1u6InZ9e7xe2xjvfWozQEzPb3wbImFdSzz8syXOutfFPqdaiF7aHYknl0B2N5RNUZanPIAiNREKSaoSYCo4HM7znUYeryD1aapHHq8qqx5Bbm9vbzRo0IApbsmagXwB1XUhr136vXH//n2kpqaqazMLSLs+Wt4k3ILs0THIE25+HxrTd5MGAgkw82t9ATlHeDN5BHgE8nMEVKpi6rMPHz7MktXSb5aZnnMwzt0VFtNHoIZzV7Xx2VXBvJ99JmCs52oBx52/42Hc03QPOSmOL96/joFrpjALip8tI7+sT17FemONUX+4AO2tzWFqoVQVG/W0QMuhnVFtnADFC5BX8beOGwfG6X5N+Jt5LQKkKqbRQkoyM336dKYq1tbRUaqKGzRDpxFOzD/X8eRzDoq/UvP+DMjN9nUvvQPB/EGrgtHAsDMq1mmEFj2HwMp7HUYEXsKgsGfocCiBKWY5OP42NC66M5aB05b7Y9E38G90cV+Daq0MUbhwEWZBQaristVro0WvYei/IgBjwx+hX1QKaoUk5AtFMcFhOv4ldivVw1WDEljdWxxMRPdjCRgTHYcZZ57D8/R9LIq+hj+OR2NzWDCCDvjieJA7Lu8ai7vbrPFioyGS1zbFe586SF1Tk0FigsOJ61rg5cZOeLClG67vtMHpQDccDFmC5cvdMKBLc7StVw5THcfg3u1/WKI1RUFPSJfXOgRen1yJANlmhIeHM//lP/74g6l3xGJxrtTlVwslBdK7d+8YCP4eEPzeZ79aB759DkVAIYdCmALZ01MQn5wNUVAf5jNPg4BgCUdzqB68GB4BHgEeAR6BLI8A9dP0WyQ+Pv6zqniRUlXs6jEdg2bbo8XkvigzyazAqorTgkACxuXdOjPv4icJL9I9HgTf/3p4A0N8p4NsO9Jurw6vNR06ocR4Q1S1NUWLgeYw7m4OM3MzGHc2R/u+lqhvawE9e/IqLph2JV8fYw6M0/2a8DfzSgSoEyBlDyUaWrduHbp37w7yEyQgVqpiVTQ27wXreRvgcOQ2XC+85l7FeRkWU90uvYNT9CtYzfVFtSatoKmtg2KaWihXozZaWQ+D9YJNGL33EoaEP0fbg/EMHGv6x+ULyPkrFgsZ3VYFivX3vESngNvo5nMEzfrYQqtEaQaKyYZCp1RZ1GxjBMHkJRi29ypGRifBIiIFVffmraR2pBomxTCBYXowz+G9Cai8VwmHSTncJSIB/SNJOfwcHmceYGHMdaw8cQqbw0Kw9+BaRAZ54LL/GNzb2hOvNnREykflMGW3J0D81qcektY2Z5893NwF/+wYyqwoDof8jp1HdmJNZCQWRF3FjFOPMPlMLHov34WKjVpDS0sLI21t2XUnr1wLeT14BHI7AqqbMlLekrKYoGt+A6p0E0Sg+O+//8bevXtx+vRp9n9ux5aXn00RkEuhePcK0tshEB0YCeH6xhCurs6shqRXN0Dx/hVPRJpNoee75RHgEeARyO4IqPr0O3fu4ODBg6DB7LleczHDYzbGznGF2bRhqOLcGZoTDFDU4b9evF+DsYLwPwHjko6mGLpuBoPC8nSScQslYoRdPw2LZQ4gywZ1ios2qYrHGKO+jRk6WqlUxWYw6GmO5kMtUXkseRUbqVWbf/X4cWCc3Vcyvv9MR4BuRlUZ5x0dHVnyGfIq1i5REtWatIbxmGkYue0EnGJiuao4r4PiNPVzOZuE0XsuovOU39HAuCvKVKnBwLGmji4q1KqPVtbDGTi23XMZA44+Q7P98UxNS7A0P9koZBQCZ3Q9gqs1g+JhfugFrDadRLvR01G+fjOQ/cRvhQqhmLYOytdugHaDx6O/7yH0OvwUHY8kMfsG8jnOaDnZvR6ph4vvikOVvQlosj+R1bHjkUT0ikyEw+kEuJ5+iekxD+Ed/Q9WnDiDDeEHEHhoA8KDvXBxlz3ubOuDFxuNkLyuGd751GW2Eh98auGtb30krWuGVxs64PFmS9zcMQhnA5xwJOR37Dq0Fb4RR7Do5GXMOvUATqdjYXcqGcNi3sD6xGtYnXiN0adSYL0s4BMwtuXAONPX7gxvKBMpPaDF7z76FHObjwzHjq/4UxEgsC0SiUAJcEJCQkDf7+bNm2P8+PG4evUq6KaTL+oUAQUgTYU88TYkf62FMLAnhL51IFxTXfnwrQVRUF9Ib++DQvRGnRrO28IjwCPAI6D2EVANYBMnOHv2LLZs2YKFixbCfa4HXDymo9+s8Wji1hulJppw8JcO8CUI3MJrCNaeCETs6wTmY0wxpYdEJsW92Cfw2rcW+jOs1MbDWKUqrmZnipb9zWHcRQBTgRmMugjQtp8l6thZoLS9sdoB8l+FxbQ9B8Zqf0nNfw2kixWpl27cuAHKakqZ5MuW1WNexaUrVkWTzn0ZULQ/9C9czqdwWJwGxma7pURWlXXhNSYdf4rhm4/Bwskb9Q27oHSlatDQ0oGWbnFUqtsYrfvZoffCLbAJvg7Lo/Gosy8BpXbHgcBxdkPNvLR/Aqw6u+LQMDQBViF3YLXEH/XMrFFMS+eTqli3TDnUM+qC7nP+wNiQq+h9LB5VghJQeEfeipWGXywq7omDaVgiRsUkwuXMK7ifeYz5MTew4uRZrIs4hN2HNuNoyAKc3e2IGzsGsaR0Cetb441vA3xYU4sBYgLFZDURu6E9Hm+2wK0dA3BhtwMigr0YXF4ffgArTpzF7KhbmBD9DGNOJcAmJgU9T7xG52Mp6HAkCTWDE1B+Dw1GxDO7i4EnkjgwzsnuQi6DPOkepLf2QnonFPKEG1CkJih9RblnaE4eCbUvi2BwSkoKzp07h3nz5sHAwAAlS5aEjo4OBAIBDhw4wKazqn0gClIDJe8hf3EB4hhPCHcYQeij/xEW1wDNQBGurgbhhqYQH58JeeIdgF9zCtLZwdvKI8AjkI8jkFZVTP33HytXKlXFnrMxxt0FJqQqdupcIL2KtScaMX/iatO6o8qUbijlZMbU1elBQ/qs8zIHbI4Kxq0XD/AyJQHPk+Nw+eFNLD2yFW3nD4f2RPWwo9C2N0T5sSZoYCNAx15pVMVWFmhqQ6piM64qTmdgQXXecGCcjy+Y6lh1ykxOo4VhYWGYOHEi6tWrB01NLWiXKIVqTdsqVcXbT8L5dDy3n8gqeJtb+7n0jsF+8p0eseUYBBM9ULeTObMaIZsKLZ3iqNGsLaw8VsPxxDOMPfsWlhHJqBPyERznIdVsdgFmLf84VNkThzZ7HqLn1tPoZD8HpavVYqC4UKFC0NDWRcU6jdF+iAOGrDuCcSdewvb0azQ7kJjnoHoxv1g02JeAocdfwjPqOnyOhWPnEX8cCF2BU4FuuLFjMIO/8etbM7VwKoPDn32HE9a1xrNNJrizzRp/+Y/GiT2zEHJgNTaHhzAl8pyPcHhYVAL6R71Gv6g3MAhLQe19iagdkoAqe+OZ9UV6x6pGcAI4MM7ZHkUhfgfprT0QBVpBuNME4qMOkF5ZB9mzM5B/iC8Q3qIqNUfORr5glUaq4kePHsHPzw8DBgxAlSpVoKmpCT09PRgZGWHhwoW4efMmKE8CX9QlAgrIkx9AHOMN4eZWn1XFBIpVD9+6EO2yhOTiH5C/fgRwn3p1Ofi8HTwCPAJqGgH6zURexbGxsTh75qOqeOFCzPF0h7P7NPSdOQ6N3XqjxEQTkO2CCnYVhGdSDFMiu06L7GC/bT68Q9dhdtBqDPSZhgaz+0F3knG6MSk+yRgtPAdj9Ja5mLt/HeaE+GCQ73TUmWkNrYmG6W6Tn+KpYa/0Kq5uZ4pWA8xh3NUcZgIBUxe37WeBOnbmKO1AqmKDAnW+/Owx5MBYTS+q+a1ZNFr49u1bXLt2DStXroSxsTFKlCjB/G3JsqBFj8Hov8wfEyMewvXCW7heVMLGfKOozS0omx/KZeD4HZyiXjCLEQLHtdubonSlqqhcvwm6zVoJx6iXn475+LNv0D0yBfVD1VdxXGRnLFNTtwh5Aetdf8Fi5h+o1KQNA8W//fYbihQrhpLlq6ChmRV6ea/D2EP/Ylh0CkzDkhkc1cmDvs9lA+LRIzIZC6OvIyLYG082WyBxfauPcLgmu5F/71MbKb6NEL++DZ5vMsG9bVa44m+HkwSH96/BprAQLD9xBu7Rt+F6+gXGn0nGsFNv0T/6LUwjUlBvXwJLlJceFP7eexwY53yPoUh5BEm0J4QbmiB1VVUlyNnQBKLQoZDdOwiF5EPOVyqHSlSpY16+fIkXL16AkslxYJn1waeY3r59G5QlvUmTJgwU6+rqokGDBhg3bhyOHDmCxMTEfOfDnPWRUrc9KiB/8xSSc0sh3NoewjXK/kUJi2uya44oZDCk//hD/vYF9zBWt8PP28MjwCOgdhGg/px+K926dQvBwcFYtmwZPOfOxTTP2bBzd4bB1CGo4GhRYMGfnos5BvhMxcErJxGbEg+RRIT3og/49/kDrDy6E23nDYfWhPShaFF7pbczAWJ6FLPviCLjO+RrgEoAXcfeAOXGGKOhjQAGVpTUTgBTcwE6WVmgyVALVBxnBi2H/A/Ffxb+ZmZ9DozV7pKa/xpEXsV007xv3z6MHj0atWvXZjd2OqXKoGarThA4zoXdrjNwPhXP7SfyAwD+lTpeeI2JkY9hs/4IzCd5wtzRix17ltAwzX6dL7yFChzX3ZegNh7H5NFMfsOVAmMhCH0Mq9X70aTXcOiWq6RUFRcuDE3d4qjSqCWMx0yHzZYTsI18AavjBEsTWRK574HR3PxMd1ccjI8mwevk3yzx3FvfBniztgES1rdiyuG723rhip8tovbMwL79f2LL0T34X2QUPE9eh1PUI4yOjsXImGQMin6NLsdewygsGa0OJrEkebRvUjBntn0cGOdwvyGXQvYkBuJ9Qz5OFVdNE68OYUB3SO8egEIqzOFK5VxxQqGQJVsjdauXlxebUfPmDfdRzeojQL8tKKld//79mQVFpUqVWOLc1atXs4SWpD7mi5pGQC6FPPYqxJGTIdzYXDkg5VMLwi3tIA53hOxhBPNP51YUanr8ebN4BHgE1CICpCqmvvr58+c4efIkNmzYgAULFmC2pzsmuU9Fr5ljUN+1F4pPNM7XgDMzEI+2ISU1QV6jRaOx90I4Poi+/O1MAoUnCS/hHboWVad0YzD4W2UROFYHZbamgwFKjTNCjZGmaNVXAOPOBIrNmLq47YDOqD3aAqWYV3H6AP1b8SnI73NgrBaX0/zZCJWqmLKVL1++nKmKS5UqBQ1NLehVq4UWVkPRd9lOTAi/D9cLbzgsTgNM1VpZTYpj5nH8BBPD7yvtR77T9rFn3iitKvYlgMBhZqFhbm9H3sylA+JRw/8ROq4/BdMZf6Bqi04oVLgwg8WU3I58nhtZWKO713rYHfgXg6OS0eJgEorvzh/trh+aiEknH2LvwfX4y38MTge44NC+JfA7shM+kRH4PeoKpsU8wJjoWPQ/mYQex1/DJJzU5EmoHES2EgkoFxgPsurIyuPFgXHO9iEK0WtI/t4C4XZDCFdTEioCxtUhpGniYY6Qx99Qa9UfqWR8fHzQsGFD6OvrMwXsq1evcvYgZKI0unEjlQ9NCaVHXldFU31pMHrFihUMFLu4uCAyMhJJSUk8yV0mjn9+24RmKcgeHYNo/3ClqthfAMmpeZC9ugyFNDW/NYfXl0eAR4BHoEBFQKUqJtsoUhUvX7ZcqSr2mIWRs53QiamKLQusqlgJjDuirLMAE7cvxIPYp+meHxKpBIf/jobRIjuW0E0doHB68FapKjZEhTEmaDSUlMTmDBSbWghg0MsCzYZZotI4M2g7qIcvc3oxyK73CBj3nzkeHl6e2LFjB549e6bWv6N/S/ebxN/M0QioPIiePn3KspXb2dmhRo0aLKmdbmk96Lc2gIXLPIzecxHOZxK5V/F3YOk3wfG5ZLhFv4Bb5AO4RdyD24kncDuTkL/AO4Hjjz7H32xnmtiMiklG+wOx0NsdC03/OJBaNyuhYnbtq9DOWAZAqwe+gGHAvzDy3ISanSyhWaIUA8WFCxeGVvGSqNqkDYzHzcSQrVHoF/4KFh8tGEiRnF11y+r9UpI562Px8Dh1Dwuir2NGzAM4noqF7alkDIh+i75Rb2EYlgL9kMxZS2S2vhwY52gXAHnyPYiPT4dwXcOPsPgjMN7SFpJLayBPTc7ZCuVwaQSM//zzTwaLK1asCHd3dwY2c7gaP10cQeIHDx4wlU90dDTzBqa8A3l5ofo9fPiQJbx7/PgxSHXMF3WIgAKQSwA5nX+KbzZIIUxmXumkNJb8vZH5FSvYNt/chH/AI8AjwCPAI5CLESBOQDOxCEpFRUVh/fr1mD9/Pjy9vTBtgQf6eTignqsVdCYYqYUi9lcgX1GHjqg8pSvmhvgg4U1SukeN4nnu7lX0+tOZJcBTWVD8Srl5bVumKh5vhJq2ZmjTzwImpCoWmMGoiwBtBlgqVcUOBVOFnhXHqjIB41lKYLxt2zbQ72kSfqrrwoFxLh9ZOrnoZvnChQtsKm6bNm1AnoIaWtoor18fbfqPxuBVwXA8/pQritPA0IwAU+U6b+B6Oh5uB/6G2/pguC5bB7fFPpi8yg+TA0/D7eRTpt7N+P7ILzrvP2hgYUzwVQzbegI9A6+jWdAzVAhUgtjCO/MuUCWv4jK7Y9Fk7zOY+hxDmxGuKFOzHn4rVIg9impoomzVmmjeYzD6LvOHzeEHsAxPQoPQRObVm1+guArkkm1E4/0J6HcyBQOiXkMQkYK2h5NRPSiBWXEU8YtFbhwvDoxzrmNQKGSQPjwG0d7eX3qL+uhDFNSXfabuQCe/AmNS5q5du5bNBjIzM8PmzZtZ7oGcO3u+LEk1+EzTVb+ndqb16MEXNYmAQgaFMAmy+OuQJ96GQvIdtbBCDoLG5GlMMxsUCvW9wVGTo8ubwSPAI1CAI0CDvMnJyaDZx7t378aSJUvg5e0Fr0Xz4e27DC7bF0OwahIqz+oJHScTaHzDlzcrIFl+2AcB4wpunTE98H94kRyb7pkjk8tw8tYFdFnuwBTG+aFdGa2jSlVccbQJGg8xh2EPC6X9hIUZOlpboNFwC5QbbwotB4MCP7iQ0Zimt14l5y7oS8B4rie2bNnCxCMcGKf7deNv/moE6KaORiQCAwNhY2ODqlWromjRotDU1kGNFu3Q2W0hxuy9BBdSFfOkdpkDtWcT4bbvMgPFzlNnwcllMpyc3eDsNg2uXkvhtiMCrtEvMrfvPAyOHY7choXLfDQy6wkDOzf0/iMI3QOuo2XIC1TaE8cUvHkJrlJdNP3iUNn/KdptvgizeVtQ27gHimpqfVIVa5f86OE9yQM2O05hSGQs2hxOQvF8bLtB4JigccndceyhkUfU0RwY/+rVPePbK8TvIbm2BaJtHZU2FGRHQbYU6xpCHDkF8qTbGd9ZPl0zvwLjuLg4zJs3D6SKpv6bbuRSUlJy5SgQIKaEdRcvXgSpnSmBIIfCuXIocrZQmRiK108gvRUIUdgkiGO8lRY2P1QN8wGDnD1QvDQeAR4BHoGMR4D679TUVDx58gTHjx9ng9P0e2PuPC94L/8d83eswrzIrXC/sAOO0b6wDnBH82UjUWFGN2g7FlzlKNlLlHA0Qf81U3H27lVIv+oLKa4p799ic1QwmrgP+K6HcXqgMC+/p/Iq1h9hhrZ9zGHcmSwoBDDsZo5WAyxQc5Q5SjoYqx0kz41jUsm5MwPG7gSMN3NgnPErG18zwxFQqYrPnTvHVMXt27dnquJChQqBHiX1yqP9gNEYsTUSjtEv85dtQh6DqG7HHsBttT+cp8yEk5Mrg8UEjNlrlylwXbQKbqFX4Hr+tfpA4wuvMWLbCTTt0g/axUuAkiXWaNEehqMmo8/qUPQMusXAcYXAOAZpVWrX3HrW8Itjthn1/e6j/cIANOw+5FNSO1IWFyMP7+rk4W2Dvst2wfbIfXQ7lsRsGrT9c0eBm1uxyqlyOTDO8OX8l1dUCFMgvbkLopBBEBI03tAYQkpGtd0AkisbmBrwlwvJ4zvI78CYksdVq1YNS5cuZTOGcjLcdPPz4cMH3LlzhymcKaFdr169EBAQgHfv3uVkVXhZORoBBWiwSR77NyTnV0C4uytSfeswH3TJxVWQv30OnsAuRw8IL4xHgEeARyBLIkCqYprBdPXqVaWqeOlSzPVSqornr/sfFuzfgHnn/DD32m7MvR7AHrP/2okJJ9egp/8sNFkyHOWmdYX2JKMCmfiOVLZ1ZlrDM8QXd14+xAdRKqQyKci7OOldCo79cw5D1s5gYDk3YGNWl0nt1bU3hFJVLECnHkqvYhNLgVJVPMIC5ZmqmHsVZ0XsaVCigqMlrGeMhbunBwfGWXLV4zv5FAG6sSMPokePHmHXrl0sU3n58uVRVEMD2iVKgfyKyYqCktyV16+L1v3sYL1oK0YHX4FjTKxaWidkq73DhTdwC/0LrvNXfgbFBIs/PVzhPNMTbjvClX7GeQx2Zzo251MwKuA8TMbPQvXm7dh5pTrHarbsCFP7WRjocwDWQbfQLPgF9AKUiuPcsD4gda1+wDMItp6HodtiVGjQgimKf/vtNxQuUgS6pcuidjtjCFwXYNjuixhyIgEdjySjbEB8vvEpzinIm5XlcGD86bKd/S/kUijex0L27Awkf2+G+PhUiIL7Q3x0AmRPY5S+pNlfi1wtgQPjzIWf/IdjY2MREREBSmDXoEEDaGpqonLlypg+fTqbwZS5PfOt8nQE6JrxIR7SB+EQhzlCuLmV0vucZib41IIosCfzKVaI3uTpZvDK8QjwCPAI8Ah8jgAJymgAmDgB9eurV6+Gt7eXUlW8cjEW7PLB/JPb4X3lMyhWAWPV85wrfgwcd9s5Aw0XDYXe1C4FUnGs4WCAhnP6Y/Lu5dj313Gcu38NMbcvY8PJIPRbMwXl3SxB9hVZARBzcx+kKi49zhi1R5ihXR9zECQmr2IDUhUPskSNMeYo7lAwBw6y67gQMC43UYCe00ZhDgFjbknx+SLGX/1aBGi6KI0WxsTEYNasWWjVqhVTFWvqFkfFeo3Rus9IGIxwQj3DzihduTo0tHWgRZ/VacR8jPsu9cPYfdcYOHa5oEZq2OyEtOdT4BZ0nllPfKEuTguMp8+B25aDcDsd91MJ5TINc7OzvWn27Xw2CQ5H72LgykC0H2yPak3aoHiZciimqc2eKZGi8bjpGOBzEFbBt9EiNBZlA+NyxC+X7CeK+cWhpN8LVN1wDc3n7kD9LgOhXaYcg8WkstfQ0kE5/Xpo038UBq0KwfCwx+h6LBm19yUyC4eshKN8X//1tObA+Neu95naWiEDJB8gf/cCshcXIXt+nkGh7yWwylQ5eXAjAsarVq1C7dq1Gez09PRklgp5sKpfVEllSZHTCmO6qXz79i2uXbuGlStXwtzcHGXLloWWlhazxrC2tmZZm+Pj47+oL/8n/0dAIRNDnnyfDS6JgvtBuLa+0sKGrGzYozp7T3x0ImSvrnKP4vx/yHkLeAR4BNQ8AiQoowHghIQEXL58GX5+flj8+2LM9ZoLr9/nY/76/2H+wY3wvuD/hapYBYnTe555eQfGR/6JLtunov7CwSgzpTO0JhYscEjKWz0XczT1GAjjxWPRaaEdas2wQvFJJvkeFDNV8XhDVBptgqaDzWHY3RymAgFMLARob22B+sPNoTfehHsVO3TKlmNdbpIAPafacWCs5tfmHG0eqYrv37+PrVu3ok+fPszvsJiGBkqWr4iGpt3RY86fGBtyFRMjHmLY5giYTfJEXQNLlKpQhU3H1ypeAlUatUAHmwnov2I3xh24AefTCepjoZAGdGYpiL3wGm4HrjLbCaV3cRpLCgaNXeE82xuufpFwPUs+0Xk/md1P1fHSO7icTYL9wZvov8wfHYZOQLWmbZhFRTENTRQvo4fa7U3RdcYK2IbeROeIZBAoJE/g7FQbl9gdh1r+D9Hyjwg0GDgRxStUQaHChZVexUWKMKBdp4MAnacsht2eyxgVnYhukSmoujeBq4p3/BfuZgfw5sA4R7uI/xRGiahYorsCkpCK4OfOnTthYWEBU1NT+Pr6shun/wQmj72RW8CYrCYiIyMxbtw41KpVi6mKS5YsibZt27IBaRqYJi9ldU7AkcdOhRyrjvxDPCRXN0HobwGhj/5n3/NPwLgmhBuaQnTEHrJnZ4Gv/BtzrKK8IB4BHgEeAR6BH0ZApSp+8OABjh49ygbPvb29MdfbC/P+WIL5AT6Yd3I7vL6jKk4PGNN7ntcDMOPSdowOXwHzzW6oO28gSrtZQHNCwbEmKGrfEUXsO4KeVY/sUp7m1H4pYV0ZUhUPN0Pb3kpVsZlAAKWT2ToAACAASURBVKPuFkxVXH20ALpcVZwtoFh1jDkw/uGlja+Q0Qh8rSpu1qwZtLS1oalTHBXrNkbHYZMwfGMYnKJUSdfeMb/iSSeeYtjGozAeMw36rQ1RsnwlBo61S5REjaZtYWQ3GYPXhML+8O2P4PiN+sHOLIK3bicew23dHjhPd09jRfHRlsJtOlyXroXbwetwPa/eMXQ5lwz7w/+i39IdaNPPFpXqN4V2ydLQKVUaLa2Gwm7XGbhdfItRp9/AOCyJgWMCu0V2Zh2gLOoXC90dz9Bk2z8wnO2Lam1MoKFbIo2qWBsVatVH2wFjmKrYLvwJrE+koPnBJFBdsgOM8n2mf3w5MM7oVZ6vlxURIGXN7du3me/u3r17mR8vJYXN60taYExJ78jDOCeS3pENxbJly1CnTh2mKq5ZsyazuNqxYweePXsG8j/ki3pGQP5/9s4CLKq0DcMWXQIigqKohIWdSA5hdxcKCIgCM4O5FmmvjS0GEnYniIVgYKzrqquutSaC7S8gMM9/vd+AiwoICkp8c11zzTBxznfeM8yZc5/n3O+HJCkw3mSJ5KBamanizHTx8jpI3tgOqZEipN+NgiT5NfcYl86PAV8qXgFegRJegaxUMZ0JRKliOmg+a9YsBor9ZgdKU8X718LvPKWKpZ7i3MDwtx6ffiUC48+tx/CD82CxyhP6Pr2gKhJAbnTZAcdZoK8k335KFTv+lyq2srZiGoq2PWxR38EWWm6WIE1FSV7OkjB2DoxL+BdwcRh+9iY0q1atQseOHdnpopVk5aCmrYv6gm7o5rcSow7+ndnQ7t3nwDf+Pfvb49hDDFlzGBYjJ6JWc1OoaFaVgmMlFdRs1AJmTuPQf+kuuO2/wcFxboCZtBQH/oJoSQi8fvOF19iJ8PKeCK8J0yCcFQTRlhiISEeR2/tLzePvIKLP1dlXUnA8J4TpHupbdUanyYsw+uj9z2rgFPsGgsiXqL0zkcHaHwHHlFaW2/QUWmuuwdh/K4z6jIJadf1PruKKlWSgUkUbhqZ26DJ5MZz2XMPQky/R6sBLKIVzUPwroPZ/wDgC2vWbQUFBAY6OjgzqFYfvWD6G0lcBgsakpnj//j1oG5rThUAopWvpSvdze11O7y2Kx+j00d9//x0NGjQAHRAm3yAtQ1Ff6Kwl8hsOGDCA6ShmzJiBP/74g/VIKOp58+n/4gpIMpDx4iZST01HcnDTzIRxLSSvqo+ULd3wMX4pMpJuQpL+8RcPlM+eV4BXgFeAVyCnClCqmH7r3L59G3v37mVqKV9fP/gG+CNg8VwEblkO/1Mh8P0jd1fxtyBxTs9T4njC+Q0MHJut9IC+b2+oiQVlKnFcEmBkTmOUdzOFxkhzGA61RpvuAljaWDFXsVknAZoNtIWei4CniotIP5HT+uDAOKdvNv5YvitAO7GUOoqKimJNaOrVq8dSxaSVqF6/KcycxmLo+qPwPPn0M0CXK7A8+wqjI+9gQNAumI4QgZqWKWmQi1aeNQSr1aQNzJzHY8CKfXA7dAtesaVQrfCj0PbMS4gP32TN7URLwyBaHALR2j1SXcXpZxCdL93p4pw+W8LYJLjuuQqHjcfhuu86hGdfffV59Dz3Fo6xr2GTCY4J3hZUVSEX+gwaG++h5pLTqDl0ItT0DFBRRjYzVVwBcopKLO3cdqgH+q44AIfIh+h09CX0dyZCNpTD4l8Bi2meDBhHJ6LHrI3QNjZhvnU3Nzf24zbfX4b8hbwCBawAAeDcIDA9/uTJE+zZswdbtmxh/t6XL18y719u7yng7Av8cgLX0dHRCAwMxMyZM3Hy5El8+PChwNMp6BtoeaknwvHjx9n86TcHndHEL2WjApK0ZKT9G4OU/Y5IXmmM5ODmSN0/Eul/74LkfwkA+dD5hVeAV4BXgFegWFWAtt2pqamsWe2ZM2eYqpIO+Pr4+sJvzgwEBi9G4KHgQkkV5wSMsx6b9kc4vM8EY8i+2TBdPhp6U7tDRWgFWXeeTM0JDv7KxyhVrOzaHtUdLdGknwDmHQVgqWI7a7TuaQMjBxto8lTxT09Uc2BcrL5aS85gaCNAO4rXr19n/sVOnTqhShUCu3KoXK0GGgi6s1Sx2/6c4VxOUC/7Y6QUoERynwURaDXQDdUbNIeiqjoqychASb0K6rS2Yu7jwasPwf3wHQjjXn4FALNPr8TfP/saorhEiE8/g/j0c5aczXOZzr2BKDYJ4pOPIT7xSJoqLuvNA+PJ2fwmM+Weu79ZeP4tKHFsSaqK7c+hEp4/VYVsyBPob/wbjadvgJ5Vdyioa/2XKpaRgZqWDozNO6LT5CUYvuMKukUmov6eJKhtLjiY/lVgtbTOlwHjqAT0mBGMaoYNoaKigjFjxuDu3bsl50u5uI+UUrTMUZxzmra4D/9nj492sihV26NHD5bmHT58OIKDgxEfHw86pZMSyj8bHFNKiNK+pKGgK90vjDHQNOjgc14QOOs19Dp+KUUVoO+F9FTpNZekPS0t6SbSrm1G6n5nfDzlg/RHZyBJfVeKCsEXhVeAV4BXoPRUgH4v0EHmW7duYd++fVi0aBF8/fzgG+gP/yWUKl6BAEoVXy7cVHEWJM7plsCxKHYN+u/0R6slLqg+pRuUPC05OP6JSdW8YLQCSxWbwWCIFVr3EMDS1hqWAiu072KDJgNtUcPZGsrcVfzTYTGtMw6MS893809bEtpRJacg7cwSVCGvoKycHChVXMOkJSxcJ8Jh4wl4xjyH6PwX+omCpGepidnZVxh18Ca6+62CYTsB5BWVGISrkNkszKCtNWyE/hi67ijcI++ypmd5gtSCzL84vPbcG4hjEiA+eB3iiBPw3nAQ3mHREO+9AvHJJ9+En6z+8bQOfmA9FIc6/IIxeJx8ioF7bqLtln+gE/EYspueoXwOTdhIXyG/+iaqzjwEQ8epqFK34SdQXL58BcgrSZs4mg4XYtDaSDgfe4rO0a+Y/kI+jKeKiwOEzgkYe3h44N69ez/te7VUz4ia2n14gYyXdyB58y8kyS8hSfsgbVBVRhrdFXT9UmO8devWoXnz5kyRQpoUfX199OrVi+14xcXF4enTpygJ7uO8lp1+Tzx+/BgXL15kO5YlfXnyWlb+3BcVyEiD5P0zpD8+i/SnlyBJefvFC7L9SWn89wnISLiCjDcPeXO7bKXhd3kFeAV4BYpLBejgLm3H6fdJbGwsO9BNZyVRUzvfuTMQsG4xAg+vg198OHKCuj/jMSk4Xo2+O/zQfKETdH7rwsHxL4TGn1LFIyzQuK81zDoImH7C3N4arXrZwnCEDdRHWYBelxdw5s8VXX04MC4u37AlYBxZRwv//PNP5h+ysrKCmqoqypcvDxlZOeg3a4tu04PgfuiWFGQyUJl7kjM/YFcY9wJuB/9GjxnrYGRmD3klZZADlhrpySkpM1WFqmZVGLe3g514JoZtOMb8tJRQzs/0i/trxKeeQkze4TnLIZw4jfmIheOnQBQwH94hRyA+8bBMKiaKer3R52fIuqOwdp8Gm3FzYbksCgYhf6Ny6KPPwfG6h1BYcgk6bnOgbtgY5StWksLi8uVRSUYWalV10cCmB7oErMWgPX+j17EXaH3wJTS3POdN7XKA778KHnNgXMQboLRkpN85jI9Hx+Hj8d/w8fJqpP1zCOkJVyD5kJSZPC7iMZSwydMO1/nz5+Hr6wtbW1vo6elBUVERcnJyqFatGuzs7JhP+MaNG3kmc4vrYlOa+M2bN7h06RJmz56Nnj17wsfHh2lgCiO1XFyXm4+L4sIZwMf3yEi6jo8XlyNl5wCkRgoZOMa3XMR5pJB5bXkFeAV4BXgFfl0FsrbrdPbxzp072W8U2q77UKp46TwEbF8J/9hN8P3jx5raFRZUnvpHOISnV6H3Nl80W+AE7UmdoeBhzhPHPxHMUqpYc6Q5jIZYo003chVLU8WmXWxgMtgWui5WUBzFmxX+ahjOgfGv+14tUXOmFBD5FOm0EldXVxgYGLAd14oVK6JChQqQlVdAnZZm6DjxdzhGnIHH8UcQkUbhe5Oh595gzPFHGLbhOKzcp0CvUQuW1CQHrLZBA5h06MuuOkYmUFBRZfNXJxWGdVd0mDgfDptOYfTRBxCe+dpV+91j+t5l+d73UQO73RchmrUUnuJx8PQUSa9eIngKxRD6zoV480mIY38wyf294yvF7xsT/QC2ohnQqmkA9Wp6qG/dFRZj58E0KBpGm25BM+wxZFbdRLnJu1DJxgEylbVAaeJy8koor6ACBRU11GjUkjVqHBQchZ6HH8N4dyJUI55DJvQZh8XFCBYTpObAuGg3R5L/JSLt3AKkBDdH8vK6SF7bGMmh1kg9PAbp96IhSUsp2gGU0KnTdpd8vSdOnGDe4K5du7JtLylTCB4LBAIcOHCA6SlK0iISDKf0/tatW0GqjVq1ajFvOB2E3r9/f4lbnpJU+18+1ox0lhROvxuJ1GMTkLzRFMnL9JG8vhVS42Yh4/V9gEPhX76a+AB4BXgFeAXyW4GsVDGdLRQTE4M1a9bgk6t43kwEbFiMgCPr4HchHD5Xigcszg6dJ18KxZiTy9E9YgpM5jmg6sSOUPSw4OC4CMGx7ChTqLiaQW+E1FVs1lHA9BNm9tZo2csGBsMFUHezgNwo7pn+1bCY5s+BcX6/Dcvo62gjQA4i6ki+YMECWFpaQlWVAK08KuvoQcfYBBrVa7FmXrIKitCqZYBm3Yege8BqOG+LhyfTJhQMHFOq2HXvX8wn2rhjX1TW1mUJZpUq2jA0s0On3xbCedsFdu3muxKNO/eHVm0jBpSpOZ6Gbi00su+FjpMXYXh4LAPPOTU5K/bgOOYZRMF74TV+SiYoFsPTK/NK8Nh7AkRLQyGOvvf9YL4UQ98fWb+Ukrf19IOOYQPp50pWDuo6emhk3xtWExeh7cJD0HKdg3IGLRkkLldRBuXUqqJcm+5QseqHRh36oOfMdUynMvTkSxjvTgKpK35VgpbPN+/ac2BclBs4CTJe3kZq9Dh8WGGI5KU1kLxUj92mhNkg/cYOUFMrfsm9AnR2DzW8O3v2LNNR9OnTh6kqRo8ezZrhlZRELqWPaDlIpzF9+nS0atUKysrKkJeXZ2orJycn1kiPQDm/lLIKkFLi4/+Q8eIm0i6vRcqOvkheVU/6XRCkx6BxSkQHpF2LgCTlDcWQS1kB+OLwCvAK8AqUvgrQdv3169e4du3af6liX1/4zvCHf9A8BO5cBf/Y0GKTKs4Oir+8P/nSJow6thSdQyeh4ZyhqDLeHgpjzLgGoZDBMUsVO5vDaLA12mamii0E1mjXRYBGA22gO5KniosDJM4+Bg6MS993d6EsEe2AUtMdOlq4a9culgKqWbMmcxUrVtZAreamEHj4oN+CzbD3no36Vl2gUUMfBI3lMsFxix7D0HPmBjjvuAzywQq/kTim58cce4ihG47BzHk8g3U0LdJQUJK43VAPDFlzGJ6kaYh/B/GFdxDGJWHkzkvoMm0pGtr3hmZNA6arIHCsrlMDjTr0Rhef5Rix+Wxm6rkEJY6PPYBwaRg8xeO/BsYEjoXeEM5bBdGhv0GN2n4EkPL3fl4/OmgxcscldJ6yBI3seqNKzbpMgUIHSuhzVdOkFSrr1vzkKi5X3Rjleo9H+VknUX9FHIaFxcL5ZCIGx7xBu0MvoBrBXcU/A1pX2vQMcmH5a1KYfTwcGBfKZiPniUgykPH4HFL3DJMmCQkOBdVk91N3DUL6w1iupMi5cl89Stvl//3vf592zCjJQwd0c7vQNpxeT7e/GioT9CanYXh4OGvkR01yZWVlWbNcShbPnTsXpLsqrEZ6udWEP/5rKiBJfc/+11OPT0LyhrbS74CgGpm3NaXgeHldpB5yR3rCn5BI0n/NQPlceQV4BXgFeAW+WQHaptP2+tGjR+wsqBUrVsDf35+5iv1+n4WADUsQELUefhd/XlO7LwHw9/5NieNRx4LQIWQCjGcMhOY4AsfmoFRsdojG7xfMmUsOYhXX9ixV3LSPAOQotrS2grm9AK362KGuow3U3MhVbIpKbm15rQsZ1P/I55UD429+JZa9F9BGgI4Wkj9x5syZaNu2LUsBEQyuUssAzXuNQN+FWzE68h7TTniefIoRoTGw854FY4uOUNetCVl5RZY6rmbQAC37OKHHzHUM7HrGPIPw3NeJY6/YRIzc9Qe6+qxAfUE3qGhWhYycHNS0ddHAuhu6+a2C677ruSomPGMS4LjlHDr+tggN7XplA3wK0NSrjcZdBqCr73L2Go8Tj1kzvWIPSY8/hHD5Znh6T8wBGJOWYixE89dCdOQmB8ZFBMw9TyXAafM5lmpvaNsDGro1mZuYmi6Wr1DhP2DcwRXlVt1ChZBnaLTnOXode4kW+1+g8mauoMgOZoviPjUirBT6jEF5w12JaLYvCbV2JEIpPAEV8pnq5sC4CLdz6alIv30AKZs7SdPFBIsJGq80QmqkCBlJN4pw5qVz0gR/09LSmLs4NxBMKd2///6bKSuyGuQVBoyl3wc0b7rS/fxe6PU0jn79+rHfE5QsbtiwISglffjwYSQlJRVoevmdL39d8ahAxtuHSD0zF8nrWkr//9n3AH0XZF6X1UbyuhbsTIT0Z38AGRwYF481x0fBK8ArwCvweQVoe05nC125coWppeiArw+limcGIGDFfATuXgP/OEoVEywuecCYgeYrmzHpQghcohbBfsM4Bo41xtpBnieOCwxyCRQrurWHlrMF6g2yRtuu5Cq2goWNFUy72cBkiB10XKyhwF3FBa7tj0DggryXA+PPvwPL/F+0k/nw4UO2ARg6dCiyUsVKlTVQp6U57MQz4LQ1Hl6xSRCdf5eZan3Hmtx5UDp43VFYjZmOum0FUNXSYU3p5JVVoGtsgtaDRqH3/HC47P4TBHgZsCVXcfS/GLzmMNqPEEPHqJE0payoDN36TdljQ9dGStUW+YCCBK+Hh8bAfuwc1LfuxnQZ5FeWU1BC1dpGaN5zGGug57zjEksqi869ybYcn6dMfzlQPv0c4k1REE72/09FkU1JQaoK0artEB3/l6eL8/HZ+L71SZ/xd6DP9oBFW2Fi0x2KKmr/geJy5aT3u4xBubX3QfBSa8tz6G57DlnuKv4pCg4Cwwa7EmF/JBGuJ5/DKyYBw088h8WhROhsyx+w58C46DZ9ktR3SLuyASkb230GjFPWNkFa3CxI3j0pupmX4SknJiYiKCiIaaS6d++OefPmMd0D9SIgh3BuoDmvktHvA0oTXbx4kTWro2nR6aj5udD8/vnnH0yaNAmNGzdGly5dsGzZMga1KQHNL6W7ApKUV0i7vhkpmzsieVmt/0AxAeOVRkiJsMfH04FIf3yeqStKdzX40vEK8ArwCpS8CtB2nA48//vvv4iOjsbKlSsREBAgTRXPn4WATUsREL0BviUwVZxbGnn6lQhMPL8BTofnw3qtCHX8+0JNbAO50bwRW36AIzmIVV3NUHO4FZqzVLEAltbWLFXcso8tSxVXZqnigqWV8zNv/prCqykHxiXv+7pIRkw7fa9evcKFCxeYqL5169b/pYr1DdG813D0W7QVY44+yASsWbA4G2SNf8/AJQPAqw/CbOQE6Lcwg6pWNdaUTl5ZFdUbNEM7ByH6Ld4Bl91X4bT9Arr6rmRKCxWNKpCRV2Cp4nqZqWK3/TcgyiGRnDv8k46LpZ43nYKtlz8MTW2Zf5aBY0Ul6Bo1QusBrug9LxQuezLhNQPH2ZalyABkAeZx7g3Eh25AtHgjvCZOY4li0lBQsthz7CQI5yyHiJrinXnBgXFRra9zb+Bx4gmGhcawAyE1GjZnn2X6nCqpa4I+09T4sXwXDwaMiyJBy6eZu3+YFBQme57D6egjiPddgXf4MXhvPAzx5lMQH7yO/pFPUXfnt+E9B8ZFsllhE5X87zk+UrJwdaNMXymdfl4DKSHtkXZlHSQpr4tu5mV0yrRTd+PGDXh6ekJLS4s1qNXR0YGdnR3buTt69Cju37+P9+/fFyjVS78RwsLCMGDAAAwePBjbtm1j08hvmQlUnzlzBsHBwewUVjqT6XvAdX7nx19XjCogkbCGdqmxM5FMzS+Zt7g2koObIWXfcKT9FYaMN/8CGWnFaNB8KLwCvAK8ArwCtJ3OShWTOmrLli2YM2cOfHzIVRwA/+XzEbB7NfzOhBbLpna5weCCPE7gePy59Ri2fy7MV3pC36c3VEXWkBvNNRW5gVlyFbNU8WAB2nWzgaXAGhYCK5h2tYHJYBtUc7GCPE8VF9tUcfb1KgXGjpgyfRr7DU8BkIKcZVjSvkXLlbQBF/V4aSNAO3F37tzBpk2bQM10qlatyk67Jy2EQTsBOk5awOCu6OwriOJzAMU5wDpyDHscf8ycwxauk1CnlSUDx5Vk5SCvqILq9ZuiWc9haNx5ANNHVJKVhYKKGmo2bg1Lt98wIiwGQkox53N+OQLk+HfwinmG4ZtOwsrtNwaKK8nIsEQoOY6169RD6/4u6D03FCN3XZGmnosaHNP06Uo+5/zM68wLiA9eg3jVTohmLIbQZzaEAQukze4IFrOkdwEgdA7rKsfa8dexFP3IPX+hW2Aw6tv0gLJ6FVSsJMNAcd221mg32B2GbQUsvc6Bce5Qt6iAt3xYAmrteI4ee+9CtOEQRAHz4TXuN3iJx8NrwlSIZi+DeMtpDIx8AoOdiSC4nNtYODAuqi2NBJLX9/DxxBQkr2ogdRizdKEeU1Sk3d4PSXpKUc28zE6Xtut0phCBWdqmGxoasma1lSpVYrfUbE4sFiMyMhJv3lCDsfxdEhIS4OfnB21tbVSvXp3tMBJEzrrQj0c6+JwXBKbnKalcmn9oZtWjzN1KMgBJ7s3qJBlpSH8cj9SDbkhe20SaKo6difSnlyD5+KHMlYsvMK8ArwCvQHGvAG2rqRfC3bt3mT5q6dKl8PXzg4+/L/wXzEZg2DL4H98I30slVD3x52YUBBz7UOI4fgOGH5wHs5VjUGt6z0xwzBPHWYBRzs0Uqi5mqOVgiRa9BLCwo1SxFcw6WKNZPxvoOwqgOoo3E8yqV0m4ZcB4vCMmT5+K1atXs7MD83uGYXH/jstpfBwYZ6tKVqr49OnTmDx5Mpo1awYlJaVP7uE2A0dh4PI9rBGd6Nz3QMl3IMg8OvIuBq3Yx/QSNRo0g7yiMsgBS9BWRlaeuWAVlJRh3N4GPfxXY9TBmwVMFec+NuGZl3Ddew1dpwWhTgtTyMrJo0LFStJ5y8lBQYVSz03RZvBo9Fm4BS77rsEz5nn+YG5BoCqlhWMTIT72AOLDf0uvx+5DFJv47XmdfQXxycfwPvAXvHedh/e+KxDTe8+85MnigqyDfL6WHNvUfHFIcBTaO4+Hbr0mkFVQYqoUrdrGaNHHCQOCdsF58xlYjBwP7dpGkB/wG8oFP8gVSOYGKvnjuUPcvGpDbmLDXUnoF5WA0aEn4OUzhzWB9PQUSX3fdCsaB+HsZRDtuYzuUUnQ3pqY6/rhwDjbhqEw70okkLx5hLRLq5G61wEpW7sgJdQCyetbI/WAC9Ifn+Wu0sKsd7Zp0fadEryXLl1i6oeBAwcyZ3DlypVZ4rhatWoYO3Ys2wnMC/BmmyQIGFNTG3pvjRo1WKO6rJTwhw8f8ODBA9y8eZOdrZTfaWafPr9fQisgyYAk9S0y3j6C5ENSnv/TdEZB2s3d+HhqOtKuRbBUMYFkfuEV4BXgFeAVKD4VoG04pYpfvHjBNFShoaGYPXu21FU8KxD+qxYgcN8a+J8NK7Wp4rxA8rQ/wiGOW4vBe2bCdJk79KZ1h7KXJWTdy27iOMtVrO1kgfoDrdG2i0CaKra1Zgnj+kNtoOVqyV3FxaiZXX5htZaHAF0nOGHK9KlYtWoVO4uRA+Pi831dJCOhjQA5iChOTqliakJDO4B0aj1pG2o3N0XHib/DZdcfmVAyf6ni3JKqlDYmuOkUEYf2wzyhoVMD5cuX/+yqoq6J5t0GYeDSHXA/fBvCuB/ULDCVwGMM23gClu5TWXJZQVkVcorK0K5bH0Zm9qjVtC2Uq2gzeKyoWhl6jVvD1NEb/ZbsgOv+G6BGfLktU4EeJ1h88jHE289AvHwzRHNXSK/LIiDeFgfRicffhsaffNG5w/ECjSmf8LSsTZM1X9xzFV0D1qCBbQ+oVtFmaXtlDS3UbWcDu3Fz4bTtAuhAhOeJxxi8Yi86jp0Nwxm7UXHDo1yBZF7wkz9XcGisGJ4A88Mv4BF1F6IlofAST8jZ8z1xGsTB++By7AlM9r3Idf1wYFwkmxo2UUl6KvMUZzz7A+n3jiLt+hZ8vLgS6Td2QPL2UZ6JxKIbVdmZMqWD3r59i6tXr2LdunVwcnJiB4ebN2+OBQsWsGZz+a3Gl8CYvMjUrI52KE+cOIFp06ax5DIpL+jMJX4p7RWQQJKWgow3D6UQOG4W0m5sl0Lj3BadDiIlvwQ1wSPIDOSeSM5tEvxxXgFeAV4BXoGiq0D2VDGdiUT9BujsIl9/P/gtnA3/8CD4H99QdlLFeaSQCRyLYteg305/tFw8EtWndCuT4JhcxWouZtB3sGKpYnN7a1gKrNC+gwDN+9igNksVm5cI/UJ+IWpZep2WpwDdJjljqs80rFrJgXHRffsWkynT0QDauTt58iQmTJgAExMTyMvLo3w5KcBV1aiCNv2c4LDhGDwIZJI64Yfg4ht4xjyD07Z4dJjwO+q0sgCBW0oXq1XVhWaN2lBU02B/qxCUa20F6zHTMSQ4Eu6Rd78LHFNDPtd9f6HnrPVoZN8bpNYgFQbdGpt3QJepS+AYFoOBy3bDdLgINZu2/fQaShzXbNIaZs7jMHD5Xow6dCuzwd/3gtp3EJ1OgDjiJIT+C1jq0dNTCHYVjoXQdx7E4cchjnn2g3X+3vHx97HP97nXGB39AINWH4LpCDG0DRpARk6Ope2169ZDqwFuGLhiv/R/Iuv/gZQiZ15BJcUiEgAAIABJREFUFPcSZgcTUYk3ucsVyBY2FFeJSIBdpFTXIpqzXJouzmoImf3WewKES8PgcfQ+Wh3gwLhYbIbolPX0VIBUFBn5a5hWLMZdCgZBzeXu3buHHTt2YM2aNbh8+XKuTevowDKpI+g9WfqI7MCYlBS0A3nu3Dk2rc6dO0NdXR26urqYOnUqa47HU8al4EOT2yJkpDPwm/7oHFLj5iI53B7Jq+ojdfcQpN8/DjpQxC+8ArwCvAK8AiWnAlnbfWqaGx8fj5CQEMycORM+vj7wmzMDgWsWInD/WvidL5up4m8ljoWnV6Pvdj+0WOSMapM6Q9HDotQnjj+lip0t0GCQAKadBbCytoKFjRXadBOg3hBpqlh+VNlNXpcGsMyBccn5Hv+hkdJGgE4ZpdNF165dyzqUa2pWYVBMqbImVKtUY+lbAqua1fXRpPMAdJ2+DI6bzzIXsZD8xVmgLJ+3lMIcdeg2+i3ahpa9HaFZQx8ysnJQqqzBUsxWoyaj0+SFaNnXCTr1GkNBtTIDu5TmJHeyjTAAQ9dF5RscC8+SSuBfBpvNmUqgMeQUFCGvpAIdIxO0G+LBnMrUEC8LErofucP0AqYjRCyFrKyuyWpCiWNKWluNmoLBKw+w5fCKS8pHEvhrAEsOYtG8VZmwWPR5ElI4lqWNxQeuFpqGo6DrqUy//txbpiBx3nkZnaYuhVF7O9D/A/0fULNGY4uO6DxlMVz2XGV6lRxrFf8OZodfolJowk8DpoUNYEva9JTCE2B5+AU8D96AaN5qaSPI7KCY7pOWYuwkiJZvgevRB2jME8Y/tA3hby49FaDTTOn3AAHh3C7kLKTmNnFxcUw1QX8/ffr0k5KiSpUq6NmzJxwcHGBkZMQ0FyoqKmjatCk7bZW6qHNgnFt1S/DjpJ9I+4CMl7eRdjUUqXuHI3lNEyQHUTNLPSSvaYzUkz5If3UHEnIa8wuvAK8ArwCvQLGvAB0YfvfuHTv7+MCBA1i0aJE0VRzgB//FczBjy3IEnAyB7+Uy4irOI1WcFzieejkMwpiV6LV1OprOHwHtSZ2h5Fk6VRXkKq7sYobaw6zQqpcNLO0EsBJYwayTgLmKazpaQ5m7iktFqpoD42L/Ff7jA6RUMR0tpNNEvb290ahRIygoKDCQWr1+E7QZNAoEbxva9oSmXh2WqpRTVEJVfUM07TYY3fxXs9PwPU48yR/UPPcGnqeeYUR4HGxFM1CnlTkIwMrKK6JKLQM07+mAvgsiMDryDrxOP4fLnj/RY8Y6NOvpgGpGjRg4pgRyZe3qqGfZGXbes+Cw8TjGRD9AbuCaUsUjd/+Jrn4rUV/QjcE+moZqVR3Us+6CLtOC4LL7T6YS+Az6kS7j7CuWJO67cDPaDHJHjUYtoKSmwXzHpCQwbGsNgYcPhqyNhPuRu/CKK4A7mPzDW2IgnDYTnl5fwOJMqCWcNgPizacgZhqOH9N/fLZs+QT7ZfU9dIDBPeoe+i/fhzZDPEBJYnJck2Nbx6gR2g3zwuDVh+Bx/NE3D5ZwYFxwrUROkLp8yDNkv+b0GnqMHMb19yRhROQDiFZuh9f4yZ8fiMn635oSAPGmKPSOfAqdbdxh/ONbEz6FslAB2nG8ceMGOwupU6dO+O2337Bv3z6WJqZ+B9T0TkZGBmpqaiBILCcnBz09PfTu3ZsdkCbdVV4wuizUsHQuo1Qnkf7gJFJPTkVKqCWSl9dFcpCeFBgTNA6qheRwO6T9FQ5JSv4bKpbOevGl4hXgFeAVKN4VyEoV0xlEZ8+excaNGzFr1qxPqeKAtQsRcDCYp4oLCJAnXwqF+4ll6BYxBY3nDYfWhI5Q9DAHJXJLeuKUlkHJrT2qOVmg4QBrliom/YQluYp72KL+MFvmKpYfxRsBlvR1nTV+DoyL9/f4D42ONgKUCqJUMQmqO3bsCEoFUcpXTVuXgdVuvivgRo3ejj/C8NBTDM4aWXRCZR091uSLErradeqxRl89Zm0AJTE9Tj3LNWnLUsUHb6Hvwq1o3nM4NHRrMd0ESxW3NIONMBBOW85BGJuUCeHeQRT/jv09csdldPNdiSZdB6FqnXqQV1ZhAE9duzoa2fZE56lLMCI8VtqEL0uVce4NxkT/iyFrjzCNhI6xCfMws1SxcWOYOggxNDgSHief5A39aAxnX8Ft/w30mh2Cln0coWtsAkUVNVYvVS1tGJvbw9Z7Joasj4Z71P2v4XNOgPbMS4jDjkE42S93YDwlAN5h0RCzmnBg/DMAtufp53DafhEdf1sIw/Z2UKyswVzFpEmpZ9UZXaYthevev0AN8Ojz+a0xcWD8Y8C44qZnqLw5AeQSrrVTetXe+hxyeaS2q29PRN/oJIh3X4Bozgp4jvvtPzWFcCy8JkyBaEkIRh+4ActDSVCNeJ5rApw7jH9oU8PfXMoqQP7h/fv3w8LCArKyskw10bZtW4wcOZKdnUSN88qVK8f6HtD9Fi1aMKhMaWTyJfNkcSn7QGQuDjWnS396CamRXkhe3QDJQTW+gMWZwDi4OT6eDmQN7UAKGn7hFeAV4BXgFSh2FchKFd++fZsdFKZUsa+fH3woVbxkLgK3LIf/qY3w+YOnivNKFef1HAPHx4LQadNE1J81GJrj7KEwxqzEQmNyFauPNEOdYVZo2dMGFnbU2E6aKm7e3w76zgKo8FRxiV2/WYD4y1sOjIvd13fhDIhOOaXTRw8fPgxPT08YGBhARlYWCipqqNGwOcxdJsAh5AS8YhIgytZQzTMmAcM3nYLAyw8G7e2k4FhegcHjqnWM0aKPI3rNCcHIXVfgQWqHbOCWoKxD6ClYj/FhegdKasoqKEKrthF734CgXfA49jAP+PaOOYtddl1BN58VaNy5H2ieBH8p+amhq4dGdpngePNZpqoggE3pYWMze6a6IJVA5Wo1WMOy7v6rMergTYjPv8ljnl8oJFiDvlcYtf86es3ewNLQ2oYNpboMGVnmOjZsT+B4FoZtOM4Sqnk26Dv7GuIdZyHymwdPofjrFKSXCEK/eRBvP5vZYPCL8eQEoflj+V+fX9SKHdA4cgf9g3ajZX8XaNTQRyVZWcgpqaB6/aYwdxqLYRui4UVO6fj8rwsOjL8PGBMolgtLgM7W5+gYmQiPmOcQxzyF+HQChhxPQoPdiVAMS2CJ4i/TxvRe8hKPPvUc4l0XIFoaCpH/fIh8ZkEYuAiildtAOpieR5NQbVvusJimy4Fx4Wx3+FRKRwUIGMfExGD06NGsz4GmpiZLEVO/Azo7iRrk0rVmzZoYPHgwtmzZwn5vZLmOS0cV+FJ8WQGJJB3pz/9C6lFvJK9qIFVQsFRxJiheYYjkkPZIjRQi7c4RSJJffTkJ/jevAK8ArwCvwC+uAB3Upe08cYLY2FgEBwcjMDAQPn6+8Js7AwHrFiPgyDr4xYfD508Oi/MCwvl9bvLFTXCLXoIOIRNQb+YgaIy1K1HgWG5UOyi7tYeOkwVMBgiYdoJcxea21mjd0wbGDjbQdLMEAeUvYSP/u+Snyjkw/sVf2oU9e9phe//+Pf766y8sXLgQAoEA6hpSvYK6bi007tiPgVD3w7dzTgkzSPYGHsceYej6YxB4+sGgnQ3UtKtnJneVWfK29UA39Jq3iekkSFXhSoB1TgiadO6PytWqs1QuuYgNTW3RcdJ8jNxxCUKmcvh2WpPSnKSqcN52gcFgkw59UKVmXeZYlpFXYNoMk079Yek+FS36OjOoLCuvIIXhjVrAwu03OIScZFqMgkC/z1KklDiOS4LL7ivoHrgWjTr0hmqVqihfoQIqVpKBGqkurLrAfvw8OIScYilnUlt8No1MWCmO+geioLAcT5v3GjeZgS5x5D85r48vgGdO0+eP5QfsUvPFBIzYfJbB/tqtLJgmRUZWnh1gIB1Lj8BgpibJb6o4e905MP4+YKy55Tka701Ej0OP4bnvKrxDj2Js8B54bzwE0a54DD38AG32J0Jr6/McobHOtufoEPUKTqdeMGWN194rEO68AI/91zDy6EMMPfkSbQ68gEJY3n5pDowLe0uUfXqUMMx+zf4cv18cK0A7k+Q4vnXrFiIiIjBmzBi0adMGVatWZeC4QoUKTEtBB6MvXrzIzmTiqeLiuCYLf0yS1PdIu7UPKdt6InmZvlRFQbdrmyBl1wB8vLgS6Yk3IElLyfy/L/wx8CnyCvAK8ArwCnxfBUhTSWcCXb9+HTt37sSCBQvg5+sL3wB/+C+dh8DtK+F/ehN8/tiM/MJQ/rp81upKBCZdCIFL1CLYrR8LoxkDoD7WFvKji7e6gRrWaYw0g8FQK7TuIYCFrTVLFbfvJECTATaoPtIKSlw/UapBOQfG3/d9WyzflZUqPnToEEsGGRoagiWCVFShZ9IKlm6TWaqYwNk3T7OnpC3pHo4+wOBVB2Hh+hvqtLKEqpYOZOUUoKiqhhoNmjHlQ1fflbBwnSRNFSupQE5BCVq1jdGy30gMWLabNaITncsP1Pv6NVIXcizsx8+FsWVnBvcqycgyzYWimjqDyLTzqqSmjnoWndDdfw1LFYtIJfCjsJX5jV/Cdc+fsBP6o1pdY1SoWDETGleCrLw8a+RHQLvL9CCm2mC+26zUddb8417Ae/dFiBYEQ/ibL7zGTpJeJ/lANH+t9JR65i/+evl/eBmyxlCGb4VnXsH98D/ou3g7mvdxhKZebdbYUEFZFXqNWsLMeTyGro/OPMCQvwMaX64XDowLDozJQ9xobxKcjz+DeGsca/4onDQdwnGTIBw/haWFxesPwCPqHmwjX0J989cpYdnQZ1DfnIAGe5IgiHyJjkelV7uolzDZ+wKktSAVBc3ry4Ry9r85MC6iTVp6KiQfXkDy/hkk/3suvZ/8Gvj4AeANsYqo6IU3WYLAycnJuHv3LtuxFIvFaN++PfMV29vbgxrjpKamFt4M+ZR+fQVIIZGXRkKSgYy3j/DxzFwkBzdH8gojpGyywsfjk5B+PxoZH5J4s7tfvxb5CHgFeAV4BT6rQFaq+MmTJzh9+jRLFc+YMQO+2VPFh7NSxfkEoAX0+nKwLK3r9CsRmHB+PUYc+h1Wa4Wo49cHamIB5EYXr3Su7ChT5irWcbSASX9rtO9kDctsqWIjliq2gJy7KSqVAjczT0LnnoTmwPizr9OS+UeWg+jKlSvsSKG1tTVrRlNJRgbqOnpo1KEPes7aAPcjlGItKEjNBMdR9zFoxT6YO42DfjNTKGtUYUlbUlxo6NaEcmVNdooqQbi6ra3QYeLvcN75R/48v9+AmeL4d0xl0X/xNjTu0IfBYfInZl0JGFetWQdWLhPhGB4Hz1MJP57WJVh+/BGGhZyAtYcPajZpI1VjKCqxxn3UGE/aIFCZgWOtWgasQSDBc8ct5+Fx4jFrpvcJLMYlQXzoBrxDjkC8LEJ63XiInTIvisvyOXNg/Kle3/hM5Ot1594wbcrwsFjYiGdCv4UZ82JTM0R13Zow6dCX/V+MOnTrP7XKd86XA+O8gWx2OJt1n9LFdkcSMWbPHxDNXg5P0divPN/CqYEQhx7FiOMJqLcnKU/omzXd77nlwLgotn0S5jBNuxbB4NLH84uRdmkV0v7ciPR/YyD58DJvMFUUQ+LT/O4K0AFp2tGkA9J06uratWvx6NEj7iv+7ooWtzdKgLRkSN49heTtI0jooE5uF3IZPzqD1ChvpO53RtqVDch4dRfISMvtHfxxXgFeAV4BXoFfVAFKFb958wbXrl1jB3/nz58PX0oVz/BHQNDvCNy+iqWKfbmr+Kemqgkcjz+/HsMOzIX5Kg/o+/SGqsgacsUgcSzvRqlicxgMtWapYmpoR65i004CNKZUsbM1TxWXIUjOgfEv+vIujNnS0UJK9zx+/Bi7d++Gg4MDatSowcAtwVRK3Tbt1A+DV+yF16lnIPCaL9CWEzSLf8dcwGOO3ke/38PQ0LoLawiXBW3ptnz58tCubQRbTx+47LwMr8JIzZ6TqgQIwnYYPxe1W7SHnKISyFWsrF4FpL0gHQVrzle3HmtW13vuJrjsvppnc7686uAVmwTXfdeYiqKBTQ+oVtFmig2VKtowNLNHp8mLMGTVQXSevAgNbXqwxKqsghJLPZMTt0nngSB/stO2eIw58fi/xmmk+zj7CuLTz9lVdObl96+PnNYRf+xTPemz53bwFnrODYVJ5/5MqULJdAVVddRs2pZ5th03n2XO7G+m7fNRVw6MCw6Mm+5PgvvJZxCtPwCvidPg6Sn63PFNf4vGQrRwHUYeuo0m+5JA3uLvAcLfeg8HxoWxRfpiGhIJMp6cR8q+4fiwoi6SVxggeWU9JK82YaApI/FvnjL+omR5/Uk7fOQcpMQvwdsvL1nP02+CnFzC9B56b27Pfzm93P6m+ZD2iq45zSe39/HHi2sFJEDGR0g+JCH9YRw+nv2dHeBJf3YZ5CzO7SJJfYeMxOvISLoOycd3ub2MP84rwCvAK8Ar8IsqkHWWEB3cPX78OFasWAF/f3/mKvb/fSYCQ5Yi8Oh6+F3knuJfmX7OAscOB+fCbOUY6E3rCRWhNUvu/uzUqyy5il3bo/oISzTtJ4B5h8xUsZ01WvWygYGDAJXdLECv+9lj4/P7dTXnwPgXfYn/6GxpR42OFl64cAFz5syBubm5NFUsK8fAZYVKlUBN5/SbtoNgzHQMDY7C6Mi7UkCWDwD2FVA99xYEUl32/IWuPsth2E7AErdSCFeZ+YPpvpJqZdRpaQbLUVMwcNUBjDryz3fPkxqUUSq635IdaNHHiSV6CQ4rVdaAfnNTmDp4wWyEGAZtBZmOZUVQwplUGe2GeKDP/Ai47P0LXqcT85U4JnftmGP/Yui6o7BwmYTq9Zsx5QU13dMxaoS2Q8dg0MoDGEON+whkn3jCGgTaj5uNepadWWpVVlGJvUe7bj007zUc3WcEw3nHJanu4NybTBUIgfsfgPffs/7KynsoGX7iMYaFnIS1hy/0mrSBnBKlwKXu66bdh6L37+FMUVHwtP0XCfBzbyA88wJesYlovz8BlYoIZn4LdpbU55vtf4HR9L+0YhtTtHwFjL2kTSJFs4Ig3H8VtpEvoBqRt4v4e2vBgfGPbpFyeL8kHRkPY5GyayA+BNWSNshaWgPJQfpIPeKJjBc3ecI4h7Ll9lBSUhLOnDmDo0ePMkVEdmhMvwfowPHJkyfZqaYJCQmfJX8/fvyIO3fusPfGx8ez3w65zYc/XoYqIMmAJPUtMp7/hbQr65G6ZxhzEVPjuo8XgiD5X0LuxWDqigx+0Cf3CvFneAV4BXgFflkF6DfCq1ev8Oeff2Lbtm34fd7v8PH1Yali/2W/I2DXKvjHhYKniouPfmPalXCI49Zi4O4ZaBvkhhpTu0PZywqy7kWvqiAArOBmCs2RZjAcYoU23QWgVLEFpYq72KDxQFvoOltBkbuKyyQo58D4l32Vf/+MKSH08OFDbN++HUOHDkWtWrUgKycHJXVN6DVuBcP29tAxbixt6iUnBzWtajA27wBb8UwGQ0dH3QN5Xb+CwrlBxbOvpS7jNUdg6jiWwVNK9BKIq16/KZr3HIam3YegeoPmUFRVl6Z/NbRQt401BF5+GBIcCfcjd6R6inymnKXu4jjYec9CnVYWDEiTSoA0EM16DEPf+ZtZgzKC4Myx7DKJvU5Vq5rUb6yiBr1GLWA6XMSAs+u+61JwnMsyelGDuz1/opv/KjS07QE2HVk5qFbVYe7kztOWwnXP1Rzq9obpJ4atP8YAJdW+cjU9NgZKQmsbNECrfiPRe14oRu6+ItVlnH+T/9rnMt58r7sy9H5KFbvuv4EeszaAmiJS80U6iKFIBxhamMHG0w+Om88wwFsY9aPUvlNEHPov2gqT5adRceOTIkm/fi8ELe7vM9mbBNdjjyFavRPU/PFrYCyCp9AbojkrWBM7i8MvoBTOgfH3bzl+8jsJGP8bg5SdA/4DxkF6SF5WBx+jxJC8/IcD4wKskqtXr8LLyws2NjZYuXIlXr9+/end//vf/7B161Z07twZvXr1+sot/Pz5cyxdupS9d9q0aXjw4MFnQPnThPidMlIBCSRpych4/QBpN/cgNVKE5I2mSF5eG8l0UGd5HXagJ+1+NCTp3FFdRj4UfDF5BXgFSkEFslLFxAmOHTvGfi8EBASwVLHf/FkI2LQUAVHr4Xsx/KfqF35lgrekzXvqH+EQxq5G/10BaLXEBbqTu0LJy7LIQKXcKFOouJqh+nBLNO5rDTOWKraGub0ArXvbwnCEDdTdLECv4ynfX5fy/ZW158C4BG0cKEVEO4nnz58Hiepbt24NRSUlyCoookqtumjRewT6LdrKPL49Z65nELdq3XqQV1FjEFdNSwfGFp1gP24uHDadwpjoB990DFM612X3FXTzWY76lp2ZBoJ0EGra1VHPugu6+6+C275rTOFAKggaQzWjRgxW0+tI52DU3g624hkYtvEERh99AGFc7ioGrzMvMerwP+i3cCsD0RrVazIdhGJlTdRuaQYbYQCct54H0zkQfKYrpUozHcvtncYy5QCpKmj+5Fiu2bg1zJzGYcCyPXA7eFMKDCnte/4thGdfYXT0vxgSHAUzp7HQMWwoVVwoKkPH2IQBZwLenqee5p4KZrqOt/A4/hjD1kfDyn0aaxCoVlUXMvIKkGdgvQnaDh6NvvMj4Eqp55jn+Uo9FwbYLO3TkCbDH7HPl4XbZOjWb8oUJZQqrlKzLpr3ckC/RdtAOpVCq0X8O9Zc0WbMNNRq0BQqQ6ejfPADDoxD8q+MqLE9Ef2OJkAUfhxe02Z8rqNg6WIRPMdOgmj5FjgeefBzHMaBwahm2BCqqqrw8PDAvXv3StAWopgNNQ9gnBolRgYHxgVaYdR4ztvbmx0gdnd3x+3btz9BX9oxnDJlCnR1dVlDOvp9QInkrAvB5hEjRsDAwID9dnjx4kXWU/y2DFZA8vF/SH8Sj9TTM5ESbo/k5QZIpoM5QTUzr3pIXt0Iqad8GVTmDSrL4IeELzKvAK9AiasApYpfvnwJ6mm0ZcsWdgayNFUcgIDl8xG4ZzX8z4TB50rxSdWWNJj7M8c7jcDx6dXovc0XzRY6QntSZyh6kA6i8MAtpYqrjLSA8RBrtO0mgKUNuYqtWaq4yWA7VHex5qlirt8AB8YlYHOQdbSQ4EVYWBj69+/PdgwpVaysqQWDtjbM7zty5yWIzr6E+MJ7poFw2XUF3QPWgE7Dp6Qr6RoopUsgs751F3SatADDQ2MYMCVwmh2m0d/uR+9j0Mr9TMWgXaceg3AEYPUatYSFy0QM23gcnjEJEMW/l4LbMy/htvcv9Jq1gYFjHSOTzJSzPAhW17PohA7j5sAhCxxnTzmfe82Sug6bYlhSlyCvgpIK8xVr6RuhZV9nDFi6C2Oi//1snP+N+R1rXOYeeQ/9g3aj3TAvpiMgcEzLrKSmgZpNWsPMeTwGrtjP/LbUmI50EZ2nLoWxeScGw+m1lavVALmLu/uvwagDN6WNAvOVjCbP81vWoG/o2khYuU9lKWs1bV0GoRWUVVC9fhOYDvNE/8XbGWT3PM3B8X/r8AvlQz7S0ZQMH7n7T3T1W4UGtj1AnmkZWVmosIS7Ffu8jdxxiakjCsNV/Gms8e/guu8vtB40ih2UKNfFA+XW3ufAuADAWCUiAVaHX8CDmnEu3wKvST7wFI1jqWJP4ViWOhbOXga3befRJzoJhruLuOld5FN2AIx0MmpqahCJRCyJWQI2EcVziBwYF+p6efv2LdasWQMTExOWJD516hTIJ0wHkklVMWDAAOjr6zNgTHCYmtvQc7QDefDgQVAz3Hbt2rGGN9l1FoU6SD6xElEByZuHzFOcvK6lVBXzGSzOhMYrDJC6dzjSH8Yyx3GJWDA+SF4BXgFegTJYAdrWf/jwgYUcjhw5gmXLlkldxf5+8F8wGwGhQQg4thG+lyIw/U8Oi38m9C2MeU29HAbPmJXotXU6mvw+AlUndvphcExpYVVXM+iNsEKzvjYw7yCApbUVSxW37GOLuo7SVHFhwulfmZDl8/6xZDQHxsV8w0IbAXIQxcXFgU4lbd68OZTIyaqgiKp1jNF6gCsGBO1maWFRDqoDApLO2y+h6/RlMOnUD1q1jZhjlzlda+ijoV0vdJqyGNQAjAAqpTW92HsuoOOURTAys2eqCwKp6jp6MOnYBz1nroPbwb9ZOvcTQMsG91gqeecf6EGwuusgVK1tzHzHsnLy0NDRY43iOk4kWH2a+YCFsYlser3mhKBJl0FsPjLU1E6DYLgA9uPnwnnbReZQzml+Xz5G7mNKEvddtA1thoxGjYbNmfc4q1Fe3dZWsHSbgi7TlrHUr3bd+gzoypP/uFELmI+cgKHro+F5klLFBYeY7D1nX2N05D0MXnkA5iPHMz0GKSoqVKjAPM+1mrRGe0dv9F+6KzP1/OL75/W9YyzB7xNSqvzYQ6Y7oTqSY5r+J+hzrV3HGK36u6B/EB1geICc/i++e71m1YwB42toPcg9ExiP4cC4ALCYdBnUwE5/RyJ6Rb+A58G/IV6zG8xX7DcXwsCFEC0Ng3DneXQ88BhGuxKhtfV5kQF5chj3PfIYXacHoaq+ITQ0NDBx4kTmhS3mm4jiO7wsYLzrayVFapSIJ4wLuOYI8kZHR6NDhw5o2bIlQkND2Q4iNcKjA8kEhLt06QIrKyvY2dkxSEz6KgLN1OimcePGGDJkCP74448Czpm/vLRVQJL8EmlXQ5ASJsiWKs4ExctqIzm4KVJ29Ufa5dXIeH0PyKP5XWmrDV8eXgFeAV6BklQB+m1AZw1dunQJ4eHhmD17Nnx9feE3KxABqxYgcN8a+J0J5aniUgDKJ18KhfvxZegaPhkm8xygNb4jFMaYFVgTIe9mCi1nc9QbLEDbbjbSVLGNFUy7CtBosA2qjbSCAncVF7iupRlKc2BcTLcKlCqmHUFKFdMGgNJDOrq6TM+golmVgdQOE+Zh5M7LmYoAwvqiAAAgAElEQVSHPJqoxb9jENhp81l0nLSApWfJBSynKG0GplXLAM26D2WAlxLHA5btRtsho0GpYgJw/6WKJ8Ah5ASb1reAmzj+HYSnE+G09Rw6TV6ERva9mTYja56aNfTRuFN/dJm+HAOW7oTAw5epI1iqWEGJQeZW/ShVvBMelCo+V0BwS4ngM6/gtv86es0NQcu+TtCt15ilrMlrq6xeBRq6tVgCukLFigyK17fuih6Ba5lq4IcbohFYpBrEJWFEaAzaDXZHZW0dlC9fHuXLV0DFSpUYxKYGgZREHrT6INwO3YLX6SQOjrOgbC63nqcT4UypYv817LNM/w9snWpUQd02VtK0/Y6LhZ8qzj6ez4CxKsp14cD4e5zJFQga70xEt6MvMDL6MbwOXIf37gsQ77sCr+gHGHbiBZrtewGFsKJxF2eN+RMwniYFxpqampg0aRKePHlSTLcQJWBYBIwfnkbK7oH4sEwfydT4jk55X14XKZEiZLy4xRtmFXA13rx5E6SjqFevHshJSG5ianBHO4fU+JYeo2Q86aoWLlzITk0lX/H48ePRqFEjljii1/NLGa+AJB3piTeQGj0ByavqS1PGy2oheVUDpER0wMeT05B+/xgkH17w/9Ey/lHhi88rwCtQPCtAgTLqX0CcIDIy8qtUcWBYEAKOS1PFhZFy5dMoPsnsyZc2YVT0UnQMmQDjmYOgOc4eCh7m3wScWa7iGsMt0bSPQJoqFljBzN4aLXvboO4IASq7mReq8qI0Q9SytGzZgTH1Ubl+/To7y7F4fjv++KjK/fgkin4KdLSQ/IMxMTGYMGECGjZsCAUFBQZ4yQ/cbqgnhqw5JE3Akg7ifB6wOAtykWc3/j1r/Oa87QI6/7YIDQTdWRM5OQUlUPq3il4dGJnaoJZJS5A+oZKsLNR1a6JJl4Ho83s4qMEcA8X50jNIAS8Dx7FJGLnjMjpPXcy0AZo167I0KCV+Sf9QrW59phCoSOBWTYPB8M5TFrNT/kVfqDK+Baq/fJ7mLzr3inmWu01dgtrN2rHlKleuHLKulSrJsGXuNm0p3A/dyjU5/eW08/qbeXWPP4JDyElYuU9BjQbNmF6DUsYa1fWhpW8IJfUqzLOspKYO/eamMHedhEErD8D98B2QaiGv6ZfF55hv+ugDDFx5AG0Gj4FWbePM5oLKzJvdZvBo1gCRkuFsvWd99ovglqZPTRBbD3BjByHKMjAuH/IMMqEJkA/770rp4SwYm59b9c3P0Wz/C3Q59hoDY96wa4/jr2GwK7FA08nPvHJ6DQfGRbBdk2Qg4+llUJo4eZMFUkKtkBJug5TNnZEaOwsZr+7ypncFLDu5CRcvXszgr6OjI/766y9cuHABgwYNQteuXXHo0CFs2LAB7du3h5ubG27cuMF0Fb1794aZmRlrlEsHovmlNFdAAlCjurQPQEZargsqSfuAtNv7kbKtB5JX1kNKiBlSj3gh7dZeZLx7kud7c50of4JXgFeAV4BXoEgrQIGyjx8/IjExEfHx8QgJCcHMmTMx3dcHvrMDEbBmIQIPrIX/+TDe1K4UpIpzAvW+f24GXSlx7HbsP3CsPtYO8rkkjhXdTFHV2Rz1B1mjXVfyFFvBQmCFdl0FaDjEBlVdLSE/yhSVuK/3m+C9LIHirGUlYNz1N2dM8ZnGzlqk/Y/SrLcr9sA4OTkZlCJau3YtunXrBi0tLVSSkQGlKKlhHSVyqWkaaRd+BBoSVKM0sb14Juq0aA+CxpR+pbQtaRPoPjWsa9nHEcPWH5U2acsPmM4DzlHjuBFhpyHw8EH1eo1ZypagLUvdlivHUqIEq7tOWczALTWz+5FllL73DfMsO209D3vvWdBr2ILNJ6shHiWeK1aSgapmValjecI8DAs5idHUEPA7YbVX3Au47L2GHjPWwaRDH6hV1ZEmw6kBoJk97MfOQje/lWg9cBSqN2gGRTV1qWe5sibqtLaEwNMPQ9YegfuROz+8nn+8fgVMduex/n9kLKRWcdp+ER2nLIGhqS2rGa1DchbXs+zMlCsEcH/0/yK/Y2TAeOdltOrjyJoali+jCWNKCJOL2GhXElrul16b70uC3vZEyIYmgGByToD2y8doOlnQWSk8AXRVDEuATGj+3v/l9Ar6NwfGRbN/k/G/50i7fwJpN7Yh7dYepN85jPT7J5CR+Deo8Ra/FKwCpJjI8hHb29uz+xERERAIBBg9ejT+/vtvnD59Gr169UKnTp3Y83SGEgFk0lFcvHiReY0LNlf+6pJRAQmDvJQKTn9yQZoQfn0/D52EBBnkMr4QhJQjY/Dx8lpkJP0NSVoyAEnJWGQ+Sl4BXgFegTJUAUoVv3//Hv/88w8OHDjADiD7+fnBN8AP/ovmIGDzcvifDGGu4pxAI3+s+KSEC2tdkJN60oUQuEQtgu16bxgE9IO6ty3kRrdn4FNuVDvmKq413Aotegtgbm/NXMVmHazRvI8N9B0FUGWp4h9z3GaBRX5bOuuo6WGNjr85YpLPVHY2A+nt6MBVab0Ua2BMDWwoEURf/uQbpFQxAVV5RWXUM7NHn7mhTM8gZuA2H6nib8A7gsbDgqPQstdwKKtr/geMK1Zi2gRqHNa4Uz/0nrsJLnuuwvNUAn4E4grjXsB1z5/oPGURajVpw8BthYqVmPaCnMWU9K1SQx8te49A77mhGLnrCjxPPfv+eZ55xdK6/ZfsYK7nqvpGkJVTgKKqOmo2aYMWPYehoV1P5nWWV1JhKWuN6rXQ0L43Ok5ehOFhsRhz/BGEZ1/nD1yTV/f4I+Y/NneZyNzJ8krKLFlczbAh2gwajYEr9rGmeORtppr2nLUezXuNgI5xtgaB2rowtugIu7GzpA0Co+7/NBCaX2D6s15HtXePuo8By/eCEsRZvmk5JUoVm6DtEA+WKib/9s8aE82HAeMdF9Gy9/AyC4wrbXqGqlufw+zAczhFP4Yo6g5ER25BePQu+kU+gcme56i8Of/QuKCQtzBfz4Fx0WzyJZIMSDLSIKHEY8ZHICM98xR3DqS+p+K0s3j16lU4ODigVatWmD9/PuttQN7ioKCgTwqKsWPHsgZ3c+fOZc+T89jHx4crVr6n6CXhPfR/lvIa6c//wscrG5Gy3wkpOwci7WoYJMmvcl0C+r/MeP0A6Uk3QF5jSDJyfS1/gleAV4BXgFfg11QgK1VMGqrz58+zVPGsWbMw3SczVbx2AQIOrIXfuTDuKi6lqeJvAebpVyIw4fx6DD84D5ZrvFDHtw80PQWo6myBeoMpVSyApcAaFjbSVHEDShW7UKpYCpY56C2doLew1quGhxXsJw3HRJ8pWBa0jPVDoRBLab0Ua2BMpJ7SQQMHDoSamtonZQKlf+u0tID9hHlSiBn9EMIzr74bkFEKc9Sh2+i7aCta9HGEZo3anxKuOsaNodugGVSr6kBWXpE1q6tevwnaDfVAnwWbWXKWmtoVBBwzPQNrUBYFM6dx0K3XhOk1CNISSK1v1QV1W1uisnZ1afM5RWXoGjVCm0Gj0Gd+hBRWxxQAVp97w0Cz4+ZzsPOejdot2jMPs4y8AjT1aqNptyFMsTHqwA1Q8pia/hEkJlUGcyzLKWQ2+OuLrr4r4LjlLDyOP4IoD3DsFZvExtk9cC1r6qeiUZWliimlTfC3y7QgaTKcUstZSg9yHJ95Ade9V9FjRjCa9RgGbYMGoOZ7MnJyqKytiwbWXdFx4nwM3xSDMdH//tB6/5lA9cfnlZkM33YBHSYtYJoSRdXKTCeipq2L+oJu6OqzAq77rmWulx8/gFKQMZd1YEzJ4erbn6NX1HOIDt2AeMMBCOevgdespRAtWg9xaBTcD9+G5cHnUI0oWv9wYYBjDoxL6ya/9C0X7TAGBgaiWbNmrLcBqSh69uyJ48ePs9PDyGm4Zs0amJqaom/fvujevTtriLdlyxbmOyx9FSnDS0Sg+ON7ZLy4jbTrW5F62APJG9pKfeHLDZB60AUZT+KlB2rKcJn4ovMK8ArwCpTUCtCB4nfv3uH27dvYv38/Fi1aBF8/X/hkpooDKVV8KgQ+lyO4gqKMwuLsMJnA8bjYtRi0cRpMxf3RqrcNSxVbCayZs7hFX1uWKlYZ9W3ncWHBRj6dkg+jOTAuZluQV69esaSQoaEhU0OQR5ilb2VkoVZVFw0E3dBp8mKMCI/DmGMFA8cEbj1OPmHQ2ZqazJm0ZOlIWQVF5tRt0ceJgdSBQXtg6TYFdVpZQlVLh8FkSsrqGjeG6TBPDFiyE277rkub331DG+F1+jlLChPcMzbvwBzFtDwE/cih3N1/NVy2X8TwDdEQjJnOmpbRczJy8mxsOpnguO+CLQxWe34DHAvjXmLUwVvoOz+CNfJTr6bHIKOSuiZqtzSHnfdMOG+/CEo7S8EtNQRMhPP2C6w5XwObHp/AMY2BmvM16dQP3f1WwGnbBXiceILPvMpnXzOQO3jNEbQfLkI1gwZS6K2sCt36TdF+hAjD1kd/U+lB43bbex09AoPRuMsAVK1jzMAx8zzTerfuik6TFmB4WMHXe0FAaHF4LTugcfgf9Fu8nR3QoNQ3NbWTV1FF9QZNYTFyAoZvOpWv5otFtTxlHRgrhyfA5nASxAevQbx4I4Tjp8DTSwxPTyG79Zo4HaIVW+Fy6B803yfVUxQG2C2qaXBgXMw2hHw4uVaAHMTbtm1jTe4MDAzQoEEDeHt7g5rbUQqJridOnGCgmH5H0GsGDx7MOqjTjie/lJIKpH9Expt/kXZ7H1KPjkXyxvZIXlZH2sCOmkvSdX1rpMUvheR/SVwzUUpWO18MXgFegbJRAdqWU4Lv2bNniI2NRXBwMGYEBsLH1xd+c2cgIHgRAg4Hwy8+nKeKOShmBwum/xGOKbHr4b11PoZP80Tn3t1BoNjC1grtutuiwTA7aLla8VQx9zQX2NPMgXEx2+5QOmj9+vVsJ1BWXgG6hg2YY5gapVHilx6rUrMuTDr2Q+epS+EYQenXx9/UJjAdxP7r6DV3E5p2G8wStAREldW1WHrTfvxcUDM8YWwSA6LuR+4yfYL5yAnQb94eyppVpSlkNQ3oN20Lc6dx6L90J9wO/A1K136ZOCaVwOij9zFo5X60G+bJksRyCopQUFFlqgZz5/EYtiFa2riP1Bn0+sh7TC9g6fYb9FuaQ7mKNmSYQqIyajRqiXYOIpaKplSp12maZza/7rk3DOaSl5kcwPrN2rFUMcHwqrWNGHjst2gbRkfd/2qsWVDR8+QT5ljuMGEe6lNDwBq1mdtZXlEJ2nXqoUWv4SwJzMDxySfMjey84zLz51JKmjzTVFMC3g1tezIY7rr3GkQF8E2T9sNpy3l0mbYMJp37o0otQ5B+gdY9fQYadeiLTlOXYnh4LMYcewQ6CJA1/hJ/S+uQ3NoRZ2AjnonaLcxAqWIZWXn2eW3UoQ96BK6F24EbrJHhr1zeLGDcqvcIKCipoHwXD5Rbez9fvt6igp4/a7rkGzbanYRhUY8hDt4L4cTp8PQUS4ExQWMGjkUQTpsJYdhx9I1KAAHZnzW+75kPB8bFbEPIh5NrBQj6UqOb/v37szORCBivWrXqs/TwnTt3IBaLoa2tjerVqzMtxdOnT3OdJn+i5FUg43+J+PhnCFK2dkPySiMkB+llXjNhMf29rA5S941A+uNzvIldyVvFfMS8ArwCZbQCtJ1/+/Yt60uwZ88eLFiwgOkqfQP9EbB0HgK3r4B/TAh8eaqYp6oJll/ZjOkXwjDxyEq4LZ6GPi5DYdvRXuoq7ihA83620HeSuop52rfkp31/xTrkwLiYbYwIGK9bt44BYyVVNbTp64QBCyIgEAbAwNQWqtrVGZQkcKxVy4BpDEiD4LT9AjxOPf0ahjII9wQOoadgPWYaajZuDXllFTCQWscYLfs6Y8DSXSytLAVwmaf2kzbhHEHcu+i/ZCdzxdJ7ldWrsMQz3ZLqwXLUZAxadRCjDt+GME4KjqlBmfPOy0zDQDoG9h5SLFSrgUb2vdAjcE0m9Hv9n56B+ZbfScFx1D30D9qNdg5C1GzaFsoaWkzRQM3hajZpDYLYA1fsh9vBWwxWe515AbeDN9H793A07T4kE4bLQSmziZz9uDlw2hYvBdt5Nu6TLrvniScswWonmsGa1FXWqfFJlaFj1BCt+o1Ez5nrWYq53TAvVDNoyOpJMLw6pYodvVmqmPmXv+GRzg16UpLaccs52E/8/f/snQVYFPkbx09FUEExEAsDC7sTG8RA7A4Ui26LbrvOAFTEQkE9u7u79Tz/p3d65tmJx/Z+/8/7zoKouyom4Ozz7LMwuzO/mXeGHf3Mdz4vqrS249rl0tPjfU8XDGrZ9kXn8PncCI4ga1YHx5Qqdtr+F3rOXI16PYaisFk5ToaTnoMuFrR09GOfsyclzFOVHp9ZW101z8h0AsZOGy+h1fDRoBR8voEhyBF/K1ND0c8BqdrmoYZ0LXc8gzv9zU+Ph4fXKHh4eL8NjD194DnKD94xKzmBX3/r00xdGxEYZ7ITobg6H6zAvXv3MHnyZNZODBkyhFVW6dPDL1++ZMehjY0NSFmxdu1aUENd8ZF9KqD67wkU5+ZDurQpJHPMhERxarKYXqPNIYmrBdmWEdx4Uq2QZp+NF7dErIBYAbEC2bACqaliusD7dqo4FOGTxyNy0a+I3BmP8DOJIigVU8WaVHESAo8sgc+q6Rgc6A7bHp1ZQ9bGxhrNu7dDNfu2KOoouIr1xGRthpO1PwLOZsYxRWCcyU44bwPjgmg+xBtuO/7i5OXAxXvR0jkQ5Rq1SgPHlNrlBG2PIeg+eRlGrLvA2glK+FLy13HzFZ5OzeuMixZn2EtJWILPHfxmYOT6C5qGajocsBpw7LLjb/SZtQaN+7ugVNW6DGNJl2BYsDDKN2yJ1m4h6B+3g0Fx3+iN3KCsaLlKmiZzBTlV3HLkODisOPxxlQADwZdw2XVdgNWDPFC6ZsM0cGxoXAjm9QhWB3IKekDcDrRxC0Hpmg24wRw5n03LV0G9nsMYPGe8IRrVIhkEjkkn0cYtFBWaWLHXmbaZal60bAUUr1iVE7AEco1NS6CGTXd0G78IztuvvQ/uPwdunk5m2NZ7eiKqterIzQ+pCWKOHDkZoBctVxH1uw9G1wmLMXztOT5GPrlB3+eszzeYx4saBR78F4MTj8LKM4KbEZL+hJLalKimJD0d13ThwvvUy0yVpvbYfxeDF+1B9/GLUG3WPuRaei9TQ1Ft8PdzpuVPeoi2u56xu9hryry0RDEni1MTxgSMfcbAe/YyuO2+AREYZ7ITzQ9dHbXQXIsabKnF5nefsyvoNtWrV69ix44dOHnyJEhllf5BDXRv376NvXv34uDBg3xLK/1HVHxknwpQM0nVv2cg2+YESWzFN+ni6HKQxFWHdGVHyA4GQ3FzP1Qpz0ANKMWHWAGxAmIFxApkzgooFArQxd4rV65g3bp1mD5tOsLCwhAaFYEIThXPQ8SRBIReEF3F6Z29P+3PF5MQfGY5xu2IhTOliocPRFsbG7SxtoJtzy7o7uGAJuP6o6BbaxGSiqD8i48BERhnsvPG+8DYi4Gxz+nXDCHJWzwgfhdaugShfKPWKEAQ2CAPg9JiFaqiQc9h6DZxCYauPAECqZTGLVm1tqBWMDTiNCQ1sBuwYDsyBFJPv2K1gvO2q9yIrmFfJ26OR6lfPQMDpDqCa3fuz8ljVgmwA9gcdez6o8eU5SDo/K664mOpTq8Tz+Gy82/0mb2WG++VrtmIxyK3s1GhIihbqyHM6zZFAZPi7Lk1KmwCixbtYBs4CyM2XPwwDP8UAEoJ7f13MTBuJxr3c0bhkmXYLU3gNvVpkCcvqrbogN4zKE15K8PbqK0GtN2ue26xosNykAeKmVdm2E+J24LFS7NbmsA1wfFilBTv4cD7nRQZlDj+UIM+beP9iGmex57Cccv/0G1yAmp27MOObtqvdOyUq2cJa88IDE06LlxgoOPvU/bXd/3MS07hk9O6+fYn0Fue+Zu7fQ4gfncegxUP0WjbUzjvuA7vWUvh4TNGS8LYG55jAuGzYC0c99xBzU1PMjVMFxPG3/JESIBYCSikUMteQf3fQ6ieX4fq+Q3+HRBB5udUnwAwpYrpqQ0Gf+z9zxlTnOd7VUANKOWAQvLBhnVqyXMoLi6FdHlrSKLLQjK/KqSJbSHbNw7Kv7dBnfwvCCyLf2Hfa7+J44gVECsgViBjFaBzNd0BdPfuXe4/QIqpyMhIhIaHIWLqBEQtnY3I3YuFVPHFlWKyWEwWI+R8IgIOL4LXiskYNNYZHbvZoY1VG9jYtkcvR3s4zw6G24YZaB7tinweLaHn1OSLgWFmTL2K6/T99BoiMM7Y9/o3/7RuYPxGFUEpUpfdN9E3dguaDRuFsvUs2TFM6de81GytSi3U6tALFs3bC03r9PVRwKQYqrSyRaegORi54ZIGpH4GhDudzA3jHDf9ju6TlqJeN3uYlC7PsDZXLj2GmvSaM2dOmJiVQ/MhXmkNyug2fkruZhj8acZ02nIFPaetQF27ATAuWgI5cubkcWgsgrfk+bWwtEbPycvgtuemMM5X0BdQ4z7yCrd2DoRpucqg7cullxu58+QVXvX1UdKiJpo7+Gi8zleFpnqfCS89jz7G8HUX0CkkGlVadUR+VnLkQcHipVCtbTdYe0WyCqRys7acbCY9SV6j/LzfCWr3nJqIkRt/1yS5M1cqV9j35Cr+F/bLDqC1q0aTYpifL3wUKV2eHdukF3HZdQOUQP6sY+Yza5/hY5PGOZ2M5jue/TTAmACy+brHGLDnAXwSdsErMBIenr5vKym8fOEVOR1evx2H3c5HMF39SATG3/zskTkHUCulDIeVN/dD8cdKyE/O5CZdsiMToLx/HmqVMnOuuLhWYgW+ewXU7BpWS55Cef8slLcPQ/XqnpDI17YuaiVUjy5DtncMJASKd7jy35jq2XUBNouoWFvVxGliBcQKiBXIFBWgu4EoVXz58mWsWbMG06dN41Rx2PgIRERPRdS6eYg4SqliERT/tEnitwC5kCoeuy0GjjMD0GNYf1jbtNWkirvCPsCN1RTBJ5bB99hCNJ/nLgJjMV38xRcL9JybQATGmeKU8WYlPgqMU0FYqipi53WGlOTSNavZEIaFTBje6uXODVIl5MiRA6RwqN2hF/rN3cAN8r4cwAnQl27J7zNzNaq1shV0CTlyMMQlkJsrVy5u2GftFgpqROe29zYoNftZQE6zzdS4b+SGi7DxjkKJilV5+3Lm0uPtzZkrF3uGy9dtinajJsE+4RBc9tz8fDB+6hWvL6Wb+0avR6O+jjApW5EhMaWqSX9Bje7I65za7I7qTM32WjlpvM7bBcfyJ28zpYp330Q/bhToCUqMMwzOb8xKj+bDR8N+yT5Qcz73/XcwKG4HWo4ci/KNWqKAaUkGrnmNjGFWrS4sB3ui9+y1GLn5D3gcfvRVUs+fvB2px6iW17dTxb3TUsXkm6Ymd9ae4Ri68jg8yYf9FWD/11jnT1nGzwaMCyQ9RKsdT+G64y94z1vDDe48RvvDw3ccPMcEwDt8CjwXb8PAHbdRbeMT6Gfy9LWYMH5zDvraP6lfP4LiXBykq+wgXdQAkvlVkEK3zSfaQPG/tVDLU772kOLyxApksQoIiWJ1yhMoH5yD/OIiyDYPhWzjICiuboBa9lrn9qhlyQyW6W9J9fgP8e9JZ6Wyyxt0x0bqk7Q+6Z4fu0DA82lUQKyoEbPn2eWoELcja1UgNVV8586d91LF4VMnIJJTxYsQfmaFmCh+C5j+vOCcUsWBmlTxwHEunCpurUkV9xg5CI6/BsJv13yEnE9C2O+rRGAsguIvBsWpCW5956Yo5mGNTv7D4B8ahOi50bhw4QJIj5ddH79k9g37ZGCcBuOoOd1LuFKjuNnrWJtgam4BAsaC7zYHjE2KsbKg79z1cNr6JzyPPP4igOhFTea2X0OvX3/jpnuUfCWVgKFxYZC3uEhpc5A6gRLPBYuVQjXrLujoPwNDVhzh5npexzMGjilR7br3FgbG7UDzob4oXqm60ITOMD9D1XL1m7GzmMfMLaSpK7doD5tRkzB42UEBVh9/9umw+uRLeBy8D4fEY7DxGQ/zepbcKJASxUXKVEDdLgPRe+ZqOK6/yBC+2RBvlKnVUON11igVGBz7o/+8LXDe/pfQcI/TslpS3TTe4YcYvuYMOoybhgoNWyFffmNOaxcqVRa1bfuix5QEjcdXM78Gprrvu4NB8bvR0skf5eo1R/4ixbjuBvkMWUXSxN6D9xOpHyi5nFElyKfA0k/5DDXlc2Wdym40Hz4GJSxq8j6k5osE4kml0i96I2h7PmV5me0zPxswppRxsdWPYLPrKZx234TPqsPwil0Nz1kJ8J6/Fl5rT2DI7rusotBb/iBTp4tpW0Rg/O3OjOqUp5wqliysBcmcUoJrlZp0LWoA+alZUP/36NsNLi5ZrECmrgCBYhkIFKvunxWa2G2yhyS+rtDEbn5VTuOrHl/RmTIm8EApfSGpLwLATL27P3flVHKopS/5u5I1Iy9vQ/38H6if/Q3102vC89VdTapcxyC0jNePoH52HWrSAdEySFny3yOoJc+E5cv/44S7jiWIk8UKiBX4wgrQ9zW5ip89e8bAJTExEZMmTUJoWCjCJkQiMnY6ojYuQMSJFQgV9RMiLCdYTq7iUwkYsyUaI6aOQ9dBvWFlbcVPuz7dMCTEE75rf+XPpKawwy6tFIGxCIy/CjDO69IMpu7WaDyqD0YEeSM4NASxMbG4dOmSCIy/8HzwRbNnHBinA4gnnmP4b6fRqJ8TN6PjpK9ebsHtSwnOes1Ajef6xWzmxmzUFC9DjcTI53vwPoNf0iKUq9cMefMba5rAVUT9boPROTQGHfymc7MyAoEG+YxAULBwqbKo2b4naxaGJB2H2/47IPfrx8Afwe0R6y/CLjSGE72k1iBnM+sZrDrDLlBKDmAAACAASURBVCQagxbuQqfQGNSy7QtT8yrIY1iAYWShEqVR3aY7bANnY8iKowKs/siYlGKmpnW9ZqxE3a6DeL0p5cuO5oYtYO0dhaGrTgjw9fRrEPx22f4X+4sphWxWvR6DY1pHbi7YuBWs3EIxYOEuOO+8DkrYpt9mr+PP4EwNBeesR6P+TgzcaTxOMddqhNauQVxvAso6E7cE1HfdADUbtHTwQdm6TdNSz7ScsrUbo+WIsegXs0m4YEDgOO2CgxaA/ZXfo+NsxMbfYRcxH1WsOiN/0eIMtY2o+WJTK7QbPYlhOdX+y9Pv3357tNXuZwTGuRIeoNDKR2i67Sn6738C+733MWj3PdjvfYBe+56g8banKLwyc6soUv3MIjD+otPWB2emBLHiymrBszrXTABhc0tDMq+KAMOeXIXoMf5gCcU3s2kF1PL/oHx0CYoLCzlRLFlUHxJK39Pfx9wykMwtC8kKayguJwKy5GxahZ9hs1IbfSoBlcZNLX8NtfSFAGsJ1OpqSkgXBF7egeLPdZCfmA75kSjIDwRBvncMZDs9INvuAtl2NyjOxkL14qbO71K6KKH4YxVku30h2+ML+YEAXpbi5Awozs2D4tJSKK7vgIpAMjnndT3Sp5Q/lmjWtQxxuliBn7AC1G+A/o9/69Yt7NmzB9HR0YiIiEBoRBgiZkxC5PK5iNy7BGFnE0VYLKaKBVhOqeJD8fBcOhEDRjmiQ5dOaNOmDdp16ohezoPhEh0K/31x7DROhcX0KgLj7+f2TU3hZrdXfWdLFHBtiYpendBx3FC4B49hWDxx4kSsWrUK//zzD1/8yq5f5dkwYfwGkPmcec1J41YuQdwMj3zGxStWhWmFqshboKAAjguboEKjVmjjGsKN75x3/g1KDGuDYOmnMdikhnfTEjlhSwCYoCgpMCo0bgMbn4ns+SXA63HoAYYmnUC7sdMYEJKXlhq06efNy2nS2nb9YRc+D8N+O80uW0qfph+Lf6ZE6p5b6D9/GywHe6F4xWrsKKYUcalqddF82GgMWrSb9Qz0eQKqw1afYjhcs11PFE2F1XnywqS0Oad0CSoT7HU/8C+0jUmpYtJnCDDckn3QBG8pNV2/hwN6//ob1/e9lG6a1/kP9JicgPq9hqOERS2ueW59A27IV7l5e1h5RWFA/G5eBtWT1nnoqpOwGT0ZFRq1ZnUIjUf1qt2pP7pPTtA0CtRSH21QVwOv+8xaA1KUkC7DqJAJ9A3y8Gv5Bi0EXca8rbzcd+H1e/tA2xgZmMap4r230T9uJ7u2i1vUSEsVm1aogkZ9nThVzI0CT2VG1/Kbv62P1eZnBMapsDXfiocwXf0YJX57jBJrnvArgeLcWSBZnLoNIjD+hqd8lYJvmZet7ys05kqFYdHlIF3bG8qbB8RU2zcsv7jozFsBgnPy41MhWdpMAMWUvGdQTLCYnqVZ4SLbOxqqp9cEFUHm3Rxxzd6rgFpo9pnyGOqXt6B+8j+o/j0F5c29UF7dIEDai4ugvHsMdPFA60OtgureKb6gIJ1XBZLYSpDEVoQkpjxSos0Fvc+8ypDtcIPq8WWdxwgliuUHQyCZXw2SaHNIYirysqTzLCCdXx2ShXUg3TgIyn/2CA0Xta2MWgVqtEhgWv3qLv8MRYrw/c2KC20zidPECogVoFTxkydPcO7cOSQlJWHy5MlvUsXzpiNy4wKEH88mqeKLSQg5uwIhJxIQcnQpQk8kIPScCMHTA92P/qxJFY/dPAcjp4xDN/s+sGprLaSK+/bAkFAv+K6ZieCTy7SmsEVgLALjLwHYeVyaobh7WzT27Y1BAW4YFxLIF7d+/fVXrF+/HlevXuVGnXTHRHZ9ZH9gvOsGWjkLwLhoaXO0GjEatsFzUKerPWsbKBFMuor8hYqgYpM2sPIMx8D43UKDMW3aBkoVH7iHwQmHYOUexuqFPPkMOTVMILVBr+HoS27kfbffgb7JDI5JQ2EzaiIsWnVEoZJlGfoSFDXVQNhuExdj+JpzrIDw1oBjThWvOw/boDmwaNFBSOyS3qK4Gapbd0XXyIVw3nZNK/TlBnUrT6DjuGmoZtUFhc3K8brSmNScj3QSXccvwrDfzjI4ppQzgVNSbPScnog6dv1RqLiZkIAlGN6oNdqNmojha89qfMgfatqXzJ9x3HQZXcbHo06XQShWsRryGBnz8ihxTKqMdmOnYkDcDk4xN+g1jNcxt4EB8hUoyA5ka88IDE06LqhDMgBoBaiZDG9qirhDSD037uvEgJ1AO3mljWi/N24Naw/Nft95/Ysa9OkCqaS/GLHhImxDYmDRypaBtV5ufVZmVGxqjfbjprOPmsC5rmVkpek/MzBOha5Z+VUExt/ylK+G6tlfQmOueZUhmZOaniwNybJmUFxcDLX01bdcAXHZYgUyZQXUyfchPzkDnCxOS9+nwuIyDAVJTyHb5clN8HSmUDPl1v0EK8Vp2w/8h0mlgOrJn1BcWATZ/gDItjlCtq4XpIk2kCxpAklcLX6Vn5gG1euHOgqmZl0JOa05fZ72/ZnuOImtCNl2V26AyH5jLUtSv7gJ+f5ASOZZpPsOTreMOWaQ/tYVyn/2CilobctQpICal8oOhUN2OBwKgt3Xt0P14JwAkVOeCg5tsZGpluqJk37GCqSmim/evImdO3di7pw5DF7CIsM5VRy1Yi4i9i9BGAHV7JCqvZCE4CNLELA+Gn4Lp8EvZhL8F01D4MZYBB9bhpALSdljO7/hviJXccCBeHgsmYD+PiPR3s42LVXc23kIXGPDELA/HqEfqKUIjEVg/DnA2MDFEgXcWqKylx06jxsGr+AxCAkLZW3O4kWLceTIETx8+BDUrDO7P34qYFzMvBLsgmazF5YgZueI+ahtN4C9v4Lv14BBXoUmVrD2GY9BS/YK4JjUACdfsnfXacsVdJu4hHUSxqYlQGAzv0kxVGpmgw5+M+C44RIDSq26BI1nl33AK47CxncCKGlbuGQZhrgGeQ1RzNwCDXoMRffJyzBi7Xk4bfkfKzMa93eGSdkKQiO3/MYoXashp2OHJBxikOqjsyFaMnxOvYInJY5XnkC70ZMZVhc2MweNR0ln03KVUa+rPbqOj4dD0jEG5q1dg1G6Rn2Q+1c/nyGKlrfgRnf9Y7fAff9dXuanAkyfU8kMYUdu/B1doxaiTueBb2pO4Nu0JMrVboSSFjWRxzA/w2RKFdftao8+v/72dTy+VJ/jz+C06XfYjpuO0tXrIVcuPfZaU4PA/IWLopKlNQhOp14w+BqJY1J0kE+7/7ytaDLQjdPZlEQnNQl5i5sO8sDABduFCwQZhuGfnvj91H31tT4nAuPM7yn+ENAWgfG3PfVTKk1xLhbSxQ3TwQpKT1aFfH8A+zi/7RqISxcr8AMq8BGgqFbKoLx1ANIN/YXUZ2r6PqY8JPF1IP2tG+RHxkN55wjrC3TBwB+wZT/ZkBqlhEoBStSySuL1A0HfQP5fXToJpRTKv7ZCuqqzRjVSRvj+oyT57FLCc54F5Pv9oXpxS0dN1VA9+p2BMCWK31xwS4W9pSGJqcAwWvXwku6E8fPrfNEuhZLF70FnuohXGrKNA6C8dwrQoaQgrYX8bDQk9D0eXQ4plFZeagnp2l6Q7xsD+blYKK7v5G0RnNo6NkmcLFYgm1eAkndyuRyPHj3CmTNnkJCQgAkTJgip4omRiFwwE1Fb4xF+kpraZQ+ISjA4+NAS+C2aBp8gf3j6+MLTy4dffcICMW7ZDART4vgbwtasvOyQi0kIOrkMozfOxvAJo9FlQC/BVdzWGp3794RDuA9Gr5+FkE9ohCgCYxEYZxQYG7o0RykPG1iO7ouhgZ4IDA1GVFQkZs+ejc2bN+Pvv/9GSkoKsnOqOP1p6acDxp2CZjOcI8BK6dvha8+x77dGh94wKVeJQR5pEwoWK4kqrW05DTx42QF23Q5avJchLcHGPPmMGKZSYrbJADcQSHX75AZlQirXbf9d2C/eC2uvCFRu3g7GxUulNa8jeNqg51BYDvFChSZt2MFMTeYKlSqHmrZ9GSg77/hLgNOfDBo16ehlB9DWZzwsWnZAwRJmPCYBTNqWGjbdYdG8PYyLleImcwzDm7dDe7/pGLHu/CekinVBTNrmZHhR0nbdOXQKmoUqzW2Qr4AxcuTIgZw5cyFnzpwMcMnL3Kj3cNgv3gPPw4/AMFwnENc13jvTT75gT/TARbu5UaCpeWXk0svNCW/DgoWFJn4GeWBctDgsWrRH21ETMWjxPrjuuQmvj3iedUFWj8OPMOy3M3whoZJlW00TQAPQhYaqrW1hFxoNp81/MMjOqq5iXdsuAmMRGKc/0Yg/v1MBlRzK6zsEcEJe1ugykMRW4GSlbO8YIRkn+jDfKZr4a5atAAFEAouvHwhNHclbq+OhfnVP0FKwv9gckrjanPSUH4nktKcq+b4m8fmBJKuOZYuTv7AC1ExQ/h/U/z2G6vk/UD04D+WN3VBcWgb5sUmQHQrjhK2atAzaHmollLcPQbq2j+CjTr0gkKYdKc16CXIRK5/8qeMbUA31k2uQ7fYRvjNpXvJcEzxOfcZWgnTLcE4i60qhq+kujz2jBKXFXJqfnmXfqE/mloFsywhNSlmlbWsYkFOyWLKgmtDAdI4ZUgg+z9Gk4eNqQLqmGxR/roVaIdG6DHGiWIHsXgFKFb9+/ZoBy9atWxm4hJOrmFLFv05CZFI0Ig4sRdj57AGKUyFtyOnl8F85i2Gxh4c3PDx9hKfmZ9+wIASujUZoNtvu1O3/kteQcyvgvz8O7vFR6Oc5HO1sO6B1mzZob9cRfdyHwnVBJPz3L0TIhU9LoovAWATGnwqMDZwtUcitNWr4dEV3/xHwDh7LF7amTJ7CF7pOnjzJOp2fIVWc/tz0UwPjVNhF6VuHpOMaxzBpG8w58Uvp4UIlzBiiNh/qi+ptu8K4WElO+RYoWlyTKp6JkRsuaUDqO5DyoyA3mZPLpK8YGLeDG/CVq2cJQ+PCoNQraSPyGBox2Mylp4diFaqgxfDRGJJwkGF36vpn+PXkS4bbg+J3oaWTv6DVMDRicEsQlZK3BHENjQuhZrvunPJ1e0+xkdFtffN5j4P/YlD8TjTuPZwBLY1F45KigRoTkme4Rttu6Exe59WnNKqMT/QWa6k5NZmjdHOXyDjelwSF2aVctAQqNWuHRv2cUaNDL1aUUNKcmwiWMENVq87csJA0Im57b8P7+MebEtK+IMDssvsf9InZjEb9XFC0XGVeJqeKq9SC5WBPIVV84F620E+kHn+03fS35L7/Hiw3/gu9hKwNTT+UwM3u74kJ4/SnyW/zs+rxFW64JFlUD9JlzSHbZA/50YnszKTkmvgQK5DlK0COV2pm9uImH9fyU7MYLqpf3dGd/KQUKt3mv3UkpKu7Qn4wFEpKaSbfh5oSreLjx1RApYTq1T0or++C/Ew0ZPv9Id04GNLEdpAsagBJrAVS4mpDfmwiPvT9pXp4EdJtTpwCftPMUEj08u8x5SHbMkxQjujYUmp6Jz8+BdIV1tw8VJrUHtJVdpxAl67tCen6vpAdncj6C10NROkYlJ+ezWlgnjepA6QrrPi7WLK4MSSLGkG+L4DBuPYkuxqqx39AttNdcCi/B78p8VxaaNL45zqolbovkujYTHGyWIEsXYHUVPHjx49x+vRphi3UICo0LAxhk6IQuWAGIrfGIfzk8mzZ1C748BKMjZnIiWIPDw0sToXGnj7wGj0GfgumCE5jMWUsJK1TU8UbhFRx14GaVLFNW3Qe0ItTxaPWz0Lw6eUZSmZnB2Cs59wUek5NhKezCIA/FQBn5HOUKjbzaIcWo/tjRJAXAkKDEBUZiblz54Iudl2/fj3bu4p1nXREYEyAkdKrp5O56RqB47ajJ6NyK1sUKlVWAMf6Bgxv9fRyM0gtVLwUGvYahgHzt6allVOh2We90vgnX8J5y//QyW8GylSvDxrrlxw5eDx61c+TB5WatEHXqDg4brnCeoz3ms1pgaVa10ezvV5Hn2DoiiOwHOSGQsVK8lic9M2VCzlz5EQBE1PU6zIQvWeuhuPmK6DE7GePSVqMo0/gtPV/6DElAbVt+7CDmeCsURFTlK7VCOb1m2tgvSEnf8mxTPqKLlHxGLr6NNwIsJ74dHBMAJMaBQ6gJnNDfVGiUnUY5MnH2ouSBG6HeGNQ/G6GwZSetguJRk3bPihqbsGfoXUjf3ONdt1ByXSHxKMM2nUmjslvfegBHFae5IsP5Ru3QV4jY4bTlNiuatUFnSMWcFqd/dSn30B0rfvpU/dnJvmc+97bGDBvMzoGzELlKduQa8k9ZHewml23TwTGuk6ZX286aymubYLs6AQofl/OSTa6tRui7/LrFVlc0g+ogJqbfqllL9nVrbi2GfKDwZCu7MjKFUpcKv/eDuhMXKqhTnkM5a1DUN46KLhsRVD8jfejRjGhSyVBo5Mu5OZ+SDcMEFK50WU5TZsym3QSwjOFYO9ub6if/a3zgoDq2XX2F0sWVIckxhySeZW4kaGE0rjxdSFZ1hzSXV4fBsbyZCj/PQPF/9ZBeXUTlDd2cSNR0kcoH5yD8uElQQOhK+kMcOJX+eIWL0d5+zAnpZXXNkHxxyrIzy+C/EwM6yTUkhfat0WthOruccg22gvw+610ssZLH1MBUoLf/57Vzpyprtw47wXUrx9CLUsWv/+/8ZEuLv77VIBSxcnJybh27Rq2bNkCag4VFhaG0MgIRMyagsiVMYg4uBRhH/DOfklCNTPMG3JgEcbMjHqTLE4Hiylt7OUzCuPmTEDIEVFLQfuLUsV+++LgFheJvu5D0a5je3YVt+9ii35ew+G+MAoBhxYh9GLGk+hZHRjncW2Ggp5tYOrbjp8FPa2Q17U5MgJDxc/qhuzU1K6IWxvU9OmGXn6OGBXih/DwcEybOhXLly9njc7z589B32s/60MExlpgm8fhBxi8/DDa+k5ApebtYFioqABuf/mFtQklKlWDtUcY+37dD/4LrwxATG1gkACk846/0XPGKtTtMgiFSpTmtG0+40IMVQ0LmQju4gKCu7jZsFHoG70RztuugpqpaVvmB6eRnmHvbQyM34VmDj4oXqkau4zJH2xSthKKV64BSlATMKXGc2VqNkCzwV7oM2cdnGjMI48zBo5pvH13ISg9/GFWvS6oUSD5kYtVqIrGA1zRd+56DF60mx3LlVtQQ8BUr3M+9v7W7TqIHcsEdj0O3f9ozbnJ3NpzsA2azY0CKbXMyWFqFNi2K7uUqX687zS6C24uuPacAI7b90TRshUZHFPSu0ipsqjVoSc6hczF0FUnOfWcfr9TszrnndfR89fVqNt1MF9s0DMwADVVNKvZgNPjg5d9YTJcy7H6wf38HT9P2hDH9edh2d+FIbt+z9H4Jf6mCIyXZc2UtQiMv8M/CQgUSF9BLXkGKKVEDr7DoOIQYgW+ZQXUUMtecfJScWWVcMv/8jYCYORb9c0gWVgH8iNRUL0kR632Y56Saex8FS+efKOdpQHEShlDSoKVquc3oHpNKW4dSViVEsq7JyDdOOgtbYMkTSchOITpfdWHvL+vH0Jxbj6ka3pwIpia18n3+EB+OALy03OhuJzI2grVf48+vO0Et+n4oCc5hun3tKf24+r9BaYD5bSM1OVRGlghBTm1dfqYqR73z/HFENnqzkIyeWFtoYkeObepLnE1ebtUr+6+P7Rmilr6Eoq/t0F+YjoUf66D6ulV0MUWiBdJdNZMfCPzVoC+u2UyGTeCOnbsGOLj4zF+/Hi+pTt88nhExc9C1PZ4hJ9akS1TxelBdcihJRg7dwI8vH3h7plOSaEBx16jxmDc/MkIOb4sQ2nZ9GNki58pVXxiKUat/RVDI3xg17c72lhZwbqdDboM6oPhE8dg7NboT3IV66pHVgbGBdxboWZIHwycHwD/NXPgv3YuBscFoXZoP+T3aCVC4y9IW+s7N4WRawuU9ewA67GD4Bzki6DQYP7Oio2Nxe7du3Hr1i1IpfR/tJ/7IQJjrVBNo4rYfxc9f10D8yZWrIgQXLs5OW1sWt4Cdbrao3NkHIavOcsQk1OjWpenI0l68iXP55B4DG19JqBcvWbIa1RASNeWrYg6XQbB2jMcjQe4cAKXXLukyTAqVATlG7ZEa5cg9J+/DS47/obXsWefBI4p5Tti/QXYhcWimlUX5C9iKiRgTUuiapvO6OA/E90nLkEzB1+UrdOE9RAEWklPYV6/GTuc+8VshtO2a9zI7mPA0uvYUzhu+gNdoxahZvte7IambSAgTQ3/qFFgmhuZEroElhftRRv3MNZFFCxuBnI3k5qjROUaaNTPCT2mLMfI9RfZb+x96uVb2y2kim+i//ytsLT3QPGKVXl/UV3NatRHixFjYL9ozwebzHlQSjjxKNqPnYZqbbumKUqEBoGVUK/rYE49k5/Y/cC/oIsGQyiZPmoSzBu0QN78BbhxH/mhq7fviS7j4zlZ7f2ZLuSP1TgzvM/AeO1ZNOgxhPdVjk5u+GWhCIyzagJZBMY/9z8MxK0XK/BZFVApoLx/BrJ94yBd1kLjh9Xcmp8KFqPNIV3XB4p/9jCQ+6xxxJk+rwIERRUSqCVPoX5+gwEw+XXlJ2ewYkJxeQX7ibUvXM2JccH7W1HQLaTu03Sv0t+6sJ+dYKvWh0IC0vGQ+1h55xhUT/4H1as7UKU8hVr2WnD9Miz9VOirdZRvP5EuasiSoXr6FzdqVPy+gnUcpKiQkRYjoQWkq+3ANaXksLaHWsXaDK7pwtqsxKCfFf9bw9M5cfyh1Le2ZYrTxAr8oApQ+u7Vq1f4888/sWnTpnSp4nBEzJ6CyNWxiDi0DGHnP807qwv+ZZXpIaeWw3/5THgH+OE9JYWXL3xCAuG/ajZCz/0c9dC230LOroA/pYrnh6OvqwPa2XZEG6s26NDNDv18RrLD+HNTxenHy4rAWM+5CYzcW6L5hGGYsysRV+7+jaevX/Dzz3s3ELtnFVpOGsGfEdPDutPDumpj4NIMJu5WqOPbHX38nTA62A9h4WGYNm0akpKScP78ebx48QI/m6tY1+kjSwHjfPmNYTnQFS5brnADtY+BMp8zr+G66wZaOQcxoCxmXonVAh4H7wuN1D4Cd33O/AeHtRdQzXYAcuXW54Z4lP5NTd9S8pQSsg37jOQmdEL69cEnpW85kbrtKnpOS0S9bvYoXKoMQ0bDQkVg3rAFbHwmYPhvZ+B56AFctl9Dz+mJaNh7JMyq1UO+goX5swR7KzWxhrVHBAYt2gOXXTd0QlxKw7KeYcF2NHPwZj2D4EjOj1JV63LSmPQMlK4msOm6429WUTTq7wKzGg2Qr2ARTuhSUpdhtWsw+sft4GQ0qS3e3RdenCq+w039Wjn6waxqHU4UG+Q1RPFK1dFkkDsGzN8G9zSPr9AIkJu/pTqWF+1Ga5dglG/UGsamJQWns1F+XpblIHeNKuMPARwTfD/yCMPWnEHHwNRUsbDOxpQqtumObhMWcSpb0FqkjqcN5gvvETgeQklz7/Go3KLDm9SzJhldv4cDOofPR5eohajXbQgKlyoHPX195C1QEKVrNkRLRz8MTjjE65Xdmtq9u79FYJw1k8S6gPYbYDwHpuUqoUiRIvDz88O///6r61wiThcrIFbgZ68ApS7/2Qvpmu5CUzNKFaeDiWnO2qXNID83DypK14uP71IBalbHcJOa1J2Pg5yg/rrekCy1FFKx8ypDtsOd0+E6k9//PeIkrGRhLWH/UpJ2ngUkcbUgWdKYncLcsO7WAaj5rgkdm5aaBNaRMNcxV+adrFYDlEqWvoT65S0o7x6H/HIi5JeWQfXod51pYWoOqLi6AdKkDpDw3wo1/asASUIryPaMhvLqBnYocxNBGkN8iBXIhBWgVLFEIsH9+/dx9OjRN6ni8FCETRmPyPhfEbk9HmGnsxEYJS0CgW9quqZLkXAhCUH74jE2dhK8/cfB02cUPL1HwdN3FHyCAuAXNxXBhxb/lOniEKrNcUoVz+RUcec+PdCmjZAq7mrfF8MnjcWYLdEIPrviq9QnKwJjAp0WAT0wffsS3H/+9h039Df34MVjzNmdiGpBvdhrrAuMitPfhsn6zpacKjb37AibsYPhokkVT5gwEfMXLMCePXtw+/ZtvlMiE37d/rBVylLA2CBPXlRtZYveM1fBafs1eB558kE4++XA+HUaMNbTN4BJ+aqwHDYaLUaOQ7n6zZHfpDiDW/28+VCsvAUa9ByKHlNXYOTGyyDYqDVxfPIFQ1ICkW3cQlC6ej0Gqfp58sHU3ILhc7+YjfA4cE+A2qRLOPOal0XguPf0lfyZEhY1kde4kACOC5mgclNr2HhHYdDiPdxwjYB0KtQj9/DwtedZz1DZ0hqGBQoy/CWvbnWbHug2cQlcd/4NHwboGpB6msZ8Cded19Fr5io07OeEklXrgDQZVAt6NW/QHK3dQ1ltkQarT75kV/GIDZcYplazskP+wiY8TwHTErBoaQu70FgB3J4kH7EOcHs6mbff4wA1yCNwHIgKjVqlwXpKHJfSNJDrM3stKO3bd856NOw9AkVKl+fUNIPb2o3QyjmQE8OUdmZf9UcuFKTWjT5LINTz0EM4rDiCtj7judEhNT6kGgiKi1IoVKIMKz3o98Jm5VCn8wD0mp4Etz034Z3NPMVptXmnhiIwzobAeMdd2AXOgmnZCjAxMUFgYCD/h+CHna1+yoE1t0xnF7DyU+7D7LTRHz8eVS9uQnYojG/HFyCYoCqQRJcT4OJSS0i3DOfb78njLT6+RwWEdLD86HhIlrcWnMEE8meXQsocM0joObcMKyKU/+zW2VxQLU+B4n9rQR5qyfJWfGFAtt2ZFSOKi4vZJax6cgXsYv/Zk7EqJdQKmU5YTFJj9YtbkB8Mg2R+NQ0w1qTxaX9QEj+hJeQHgqC8e4ybR36PI0UcQ6xARipA6TtqanfkyBHExcUhKioKTSHGWQAAIABJREFUwSEhCIuKQOTcqYhaNx8RR5cj9MJKhGSDxm4EOoNPJSBo/yIEbpvPz+ADixBCTdi0gGMGowcWwT/hV4ydGYXRU8IxZtZ4+CfNQsjhJQi9lHEfb/rkbJb7+eJKUKrYb/d8uEaHorfjILRtb8Ou4o7dOmPAKCd4LZuM4ONf1+ucFYExOYo7z/LCsWvnodSi56JE/+nrv6NPzFjkdW0mQuNPUFOQq9jU3Rr1fXthUIAb/EODEBERgRkzpmPNmjW4cuUKXr9+DQLy4uPtCmQpYJwzZ0526tJt/y2dAtA3ZjOct/+lM1X7dYFxHhSrVh9dpiVxkpccwpZDR6NMvWYwLFyUASI5gM2q1UHTQe7oOX0lRm66DI8jD9OgNusZNv/BgLZWR2r6VoqhY/4ixVCxqTXaj5sm6BkIbL4D5FJ/9zz2FCM3/o6u4xehXncHMDguYCwAYNOS7Ou1GTUJg5YegMvOG5wA7jN3AygpbFq+Cqd02UtMINXRH4OXHuBmf6nL1/ZK6+205Qq6TV6G+j2HMTg2NCY9Rh5BLdHMBm29IjnlPHLDJfRfsI0bypWoXJ1heB6jAihVrS4sHXwwMG4XPA7c17l9Wsc/SenomxgwbyuaDx8jwHqNY5lUGWVrN0btjr1Rvn4zPj5IYcHg1q4/ekxdzsqOjDTL07YOBP/d9t3GgAXb0KjvSBQuURrUIJA1JblyceqblCJWHhEYmnQcnkceZWgbtY6p4xjIjJ8VgXH2A8Y9t91Gx7HTYGJWDsWKFeOTKv3HQHx8pwqoFFCnPIHq1T32wupK/X2ntRGH+ZkrQPCPnK7/PYL61R3BsarjIgYlWTk1SU3u5pYFg+L51SBd3gay7S6QX1wE5cMLIHcrO2d/5rp+lW0niE/+XcUH6qnRSewdC0ls5TRA/Fb6e05p1ogoLi0Vmq9pWzdq9Pb0KisTyLdLTmPVi3/A4F8p0cBR8T9a2kr33jSlnJUc0k32SIk2fyeJr7nIQqnjxY1YGaJOvv/eIsQJYgV+VAUIqJDX8+7du1i9ejX69++PJk2aoFu3bvAY5Y2Q2KmI3BGP8LPZKFVMqdhDi+GXOAujp0XCNzQQvmFBGDsjCgGrZyPk6FKt0JhB8pkVCKX3Dy7mzxE0Db248qukZ7MKNCZ4Hnh0CXxXT8eQYE906tmVXcUEjLs59MOIaX4Yuy2GgfLX3qasCIzzu7eCQ3wort7/RyfA/Ov+LbglTISxeysRGH8AGFOquIBrS1Ty6oSO4xzgFjwawWGhmDRxEhYuXIgDBw7wHbRyuY4eDj/qizYTjZvlgDFBY73c+jAqXBQVGreGlUe4kHDdeQPpU7UE1b4JMJ6+ikFgaqO6XrPXodEgd5Sq2QCkkyAlQb4CxihTqyEsHbzRe/ZaOG65wsDTfsl+dgCXrlEfBoZGoGRy8YrV0KifCzexc9t35xMhYzI3niMFBikRatv1BzmVCVjn1jfgRnlVrbvAyjMSVuQCtmwLwX+ch7UKBKu7T1oK5+3XtKegtYHK08nwOvYEIzdcRLcJi1G/+xAUr1idm7px0rZYSVRpZcuOYYsW7ZC/cFEhgVusFKpZd0XniAVw2nwFXseff+I2vqOKoKT1iecMf6n5HiktSAeilzs3NyLk11y5+OciJcvAcqAbhiw7IDQF5KZ2OpLM2rZV2zTyK1PaefE+NLX34CZ4dCz+8ksOFDApjtqd+qHn9CS47vrn87ZP25hZaBoB45GiwzjbNPkjJUXPrbfRfvRk0N9TiRIlMGHCBDx9+jQTnb6y66qoOU1Gnk+CN/IT06C8fVhwe2bXTRa3K3NWgECx/D+oX96B8tZhyM/GQH58CpR3jur2D6vVUD3+H3uMWVOQaAPZbh9uZkbHtOhl/Uq7miG+BOqUxwxxqeYfSmxTc03FmWhIFtV/xz9M2hCNOiS+Hu/fD8JJupCllArN8X72FPEX7Eo1AeP7ZyHbHwgJNYacX1W4uJK6L1jlUhbSVXZQXF2vG+J/wTqIs4oV+JwKUKqY3J5//PEHuz4dhgxByZIlkTt3bpiamqKJdQsMDPeC75Y5CDqTIEDR37M+HA0+vgzjEmbAO9gfHtS4zkN4enr5wjcsEAGUGj6p2d5skKb+mtCWAPm4XfPgMicEvZzsYdOhneAq7t4Z/Uc5wnPZJIbJ2lLaX2M9siIwNnJriYELAnD5zjWtwJgu2ly5dx0jF0cgv3tL6H0AmP7MWoq8Ls1Q3N0ajUf1xuAAd4wLCUB4RDg71jds2MCp4uTkZK01/pzvx+w6T5YCxrn19VGoeCkULVuRlQgER41NisGieTu0852IwUsPwm3PrTRw/K2AsddJTaM1jbaBwGuP6UmCtqFaXeSj9C1pG/Ibc+O45sNHw8Z3Amq278lwkQCrEfmHm9nANuBXOG64BO8Mg9RkeJ9+zenqEWvPwTZwNmq06wGTMuUZ1JJzmVLA9MyVOzevDzWNI68uNXSj5ncZ0jMwvBTGpHV13HARncPmoVaH3ihcsgxy5dJDLj095M6Th19z5MyJQiVLcxrXPn6XkLhlcPsOCM4IFE3VVBz8FwNiN6NWux7Ia5g/LeWbM1cuXg9yrrYY5qtRZfwDSmV/SSrX8+hTjNx8Bd0mLUUNzT6kbU1NF1do1Br9otczUM94Tb+gHhmp3Tf+LAPjNWdQv/tg5MlnCLHpXdZOHIvA+Aed8pUyqJL/heLGDsj2jma/aMrCOpAdCILq6TXdtzf/oNUVh82GFWAfqwwEGFVPrkL59zbIjowXvMRxNSGJr88eW0ob60q9U3pYeWMnJyOVf67TeFgloNvwxcfnVkANkOaAAP5/j7gpmvLGLsjPzoVslydk+8ZCdeeo7pSxUgrlX1sgXdkRKRoYKSEH8fwqkMTXZWgp3TgYiotLoH794HNXUpzvkyugBrmJ6Xtd8UcS70PpCut04LgMpAvrsO6DUv26/tY+eTjxg2IFvrACBKjIVUyp4oMHD7KCIigoCL369Ebl6lVgbFIY+nkMkMcwL8yqlEerIV3gEBOAUTtjEHQ6IUsnalktsW0+Rk0IEWAxAePUp4cPCBqPnhqOoN1xP59m4kNwnFLZx5bA57cZGBLsAdseXVg/kZYqnjoOY7fHIOTc13EV64LLWREYG7hYotWkEdh4dh/+k0ne++tNkUmw/eJhtJ3mDH0XS/zMUFjbtlOq2Ni1FSp72cFu3FB4BY9BWFgYp4rj4xfi8OHDePToERQKxXu1FSe8X4EsBYzzGRVAvU790GncNDQgNYJFTUFBoAHHVVp2QLvRk2G/dD8nerl52xc1vUvvMNYoKaavQhowTgfhvE4+h8vOv1hF0bCvE0pVr8fgmNLQefIZCd5gfQMGmkXMzNG4nxMGLdzJTe2+BGYK81Li+BEclh9CCwcvFDEryzDzl19+QerTyLgQ6tn1w8D5W+G+/x6oCd6Xjuux7y76/roa1Vp1ZIcvpW1z5MjJYxNALlGxGqxcg9n/67b/7uenizV1Tm0U2GNaIup2tee0NIF5w0ImKFapOieOOUmtb8DeZE6gu4dh4MKdH2wIqKsO3Chw310MWLgLlg6+IOBOjQKpcR95mQlW0/6tYmWHwQkH4X1KcyEh3XGha9nZbToB4+GrTqKuXX8+FkRgLALj90834pQPVkCtgoqclmfnQbrKFpLYiuy1TKHbkhNaQXFuPjj5J0K3D5ZRfPPLKkAJYNX9c9wYTbbDlV21KbEVkcLJx9KcgpRtGsw6Aqh03L5HflZFipCKJFWC+PiyCqhVrPBQPfkTir+2MbCXbR3Jmg8GvuQfXtIYigsLP+C6VUP56BKkOz0gia8HybLmkK7tBfluH8hPz4Hir61QPbwMdcpT8cLUl+2tT56bLp/wky4UvrgFxZ8bINvtC+nyVtxIULZ5CJS3j+h0Sn/yQOIHxQp8YQUIqjx79gwXL17EypUrMXnyZISGhSF0fAQCZkTBaYof2jv3RaUmtWBsWhj6BvrIa5gPZapVFMBxtD9G7xLAcUhWVDGcTUTAqtnwCfCDu4f3G1icDhqTniJwfQxCLyQhNBskqnXB10+afnElgk8vZxjsNCsIPYYPhHW7tqygIGg8cJwLvJOmIujE13UV61q3zAiMCQiTU5detQFPPacmKO7bHi5Lx+Pk9Ut4lfIacqWCn8mS1zh74w/4JE5BqVEdRB3FO+nqfC7NUdLDBs1H98fwQC8EhAYhKjIKc+bMwebNm/HXX38hJSVFTBVn4LyQpYAxNWtrPsQLLpsug1y5XaMWom7nAYKOwSg/9KnpWMkyqN62Kzr4TYfDiqMYue48Wjr6c4O6YuaV0CloNjwO3hcayn0E7FFC2WHtBVSzHQA9/Q8DYwaArG14CsdNf3AatV4PB403OB+rEgjeUrq4QoPm6Boxn5UQ72o0PgckMkjd8Rc3pyNgV8DEFLly5WJFBQFUgpw0btEyFVC3yyB0iYrHsDVn4H7w3zS/cobGPfECrrtucJO5Rn2dOPFNKo48RsYoVLIsjIuXgn4+Q1AjP5MyFVDLti86hcZg6KqT3PAvwz5hjQ6CGs9Ze0agbN2myJu/ACs9ippXZq9yt/GL0DUyjhsPlrSoJVxIMMgDY2q016I92vpM0FxIeJNA/9A2ex59DGrcZxe+AFWsunAiPFWFUsnSGg27D0aZanX5mLNoYwf7ZQc+r5YfOQY/tI6Z671kDE06htod+8AgTz7k6OSOXxbezDaKhl+WZW0AnNH1FxPGGTiLfq2PqpUMdCgtKJmX3jNaGpKYCgx3FNc2aXzGX2tQcTliBdJVgC5aPL0G2aFQSBY1BCdQU0Exp1I1TbmWNYf8/EJOIaebW/zxW1VAIWENiGzvOEhWtIVkQQ1BX8DN6kgnYcbfGfIDAeyY1pVGVf33CPL/rYH82GQofl8O1d3j3HiNfdIM9sUE+LfahR9fbrrEMamIDgRy8pgBvs6ZKXUuZ0WI6APXWSTxjS+oAKWKCazcunULe/bsQWxsLCIiIxAaHobw6RMRuXwuIvctQdjpFfA7uBDD4kLQZkRPVKhfHfmLFATdGWxonB/l61SB1YiecFgQjFF75yH47PKs5e8lYLxyNnz8/eChDRh7+rDTOHBdNELP/2SN7N5JGKe6ir0TpzIY7ti9s+Aq7tAePUYMhOPMQIzbGYuQc9/Pb52ZgDE1sysxqj1qhvZBk6ghqB3aDyVHd0A+1+bvgWOCyeXHdcbIxeFYfWIHTt+4zM91p3fDbdl4VPDrohM4a4PQ2X2agbMlCrm1RnXvLujmNwLewWP5whZd4Fq6dClOnjzJTTrFVHHGTwpZEhi77fgLPqRjOPoYw1edgm3ALNRs3wsmZSuluYEpxVvbti/aeY9H3S4DhRTqtwbGGvjncyqZlQ/kGCaHsGm5ym81SMtvYsoQ08Z3IuyX7GPvLTWWyzAAPPkSHofuwyHpGCsvyjdsyaCU3MgmZSuiVsfeaDzABZWbt+M0Lk2ntHOJStXRsPdwdJu0BCPWXYDHoQfwOvkpiWMa7yGGrT6Djn4zUampNSsvuMlcqbKo2bE3qOFeG/cwWLTqhEKlynLTO4O8+VDU3AL1ug/hZn3D15zl9aZGch/bZm64t/VP9Ji2AvW62qNwqbKg8YwKm6BCo1agGg777QyrObyOPoHj+gvoGhGHup0HcuI4b36hIWChEqVRvW03dPCficEJh+C29zbIQ/3e+Cde8HsD4nbAcqgvNxWkuhnkM0SxClXQsM9I9Ju7Af3mrEVVSlbnyQsRGJNWIxnDko6jTqd+fIzlsPMQgXEWhswiMM74yfRrzKFKecreYskKa6RQw7D0kG5+VUi3O0N59xiglH6N4cRliBV4pwJqbmImOxAIybwqnHB/cwxqGnERQI6rAdmBAKie/S1qJt6p4Df5VaFpJJjUXmhYR3cdpH03pO6XMpBtHAjlvRO6E6kqBVTSl1BJnnMTQxEyfpO99WULpXS+7BVUL2+zeoQ0JLoeankKlI9+h+L2Eahe3hGT4boKJU7/rAoQVKG+FRcuXOBU8ZQpUxAaFoqwiZGIiJ2OyA0LEH5sOUIvaPzEv68CwcIx+xbAISYQLYd0QZlalWFUuCAnjo0KFUDFRjVh494Pw+JDMWb/fARlFXB8PgmBG2PgGxH0frqYUsZevhg1MRRB2+ZnafWGroTuJ01PSxXHwnl2MHqOGAhrm7ZoY20F255dMXCcKwgiBx3/Pqni9OucWYAxeYnrhg+AT9JULD+6GdsuHMSKY1sxZtUMNIy0h5F7y/egcW6nJijo0Rq1Q/vCbpYXOs/yQr3wASjsZYXczk3e//w7advsDolTt49SxWYe7dFyzAAMC/SCP6WKo6Iwd+5cbNmyRUwVf9ZZ4M1MWRgYa5qYaZqxjVhzFh0DZnGDtSJlKjDgo1QtOY4LmhZnh2/RshXQ0W8Gp1zpFvr3YOE7ac8MJ4y1zD9gwTZUbNya1QUELwsULQ4DVhnkRoEipuxfTgPHu2+m+Zc/tm7k5XXaehU9pyWijl1/FCxWirfRqJAJyjdqzWoOArNue29hSMJBWHtFsDPZuLgZchvk5dSxqSad231KAkasvwj3Qw91pmTTUsy/rkb9HkNRxKyc4Gk2LowydZpw88Fhq06xx5f1GCuOMMSmRniFS5bVqBzyoWi5iqjXbTA33Rux/rxucHzyBTeZs196gBsFmlWvx/tUP68hilGjwL5O6B+7GR4H7sEnfd3pQsLxZ5xA70INATv1Q9HyFlxzbghYrCSqtrZDB7+ZGJJ4FK4EjjX+aI8jjzB83QV0DJrDtaJ0NqWK8xctDouWHWAbNAsjN/7Ozffsl+wVgXH6up9K5jR/6xFjYVajAfLZhyNH/C0xYZxFobEIjN+cJL/nT5TmUT3/B7LDkYJX9F0otKAGZPsDuMnVh0DC91xncawsUoHUJmmyV5oGitrTpOTIVVxZDekKq7ehZHQ5SOZZQLK4EaTr+kJ+bj5DLV1p1ixSlR+8mpQQVQheYnmKbv8w3X3w4AKk2500qe83kFgAx2UhiS4P6apOUFzdIDbI/MF79bsMr5RBef8cu6tZLXJ6LlTPb4jQ+LsUP3sPolKp8N9//+Gff/7Bzp07+Tbu8PBwhEaEIWLGJEQlRiNy/zKEndORpP19FaeHxx5YgMExAWgxuAvK1rIAAePc+rlhaGzECeR2Hv0xYkkEg+NMnzgmGHpwMcbOmwyvcWMZEKc5jL184RXgh3GLpyHk2PeHoenB6I/6OeR8IgKPLIbX8skYOMYZHbraoXWb1rCxbY9ejvYMkP32LBB0He8kkr/HOmcGYEz6ibrh/TFndyLuPXsA+jujB73ef/4IcQfWoFGkvdbEMOkpcjk1Rq6RjYSnY2PoibCYYTmlsAu7tUFNn27o7e+EMSH+CA8Pw9QpU7BixQqcPXsWz58/T6t39v72/nZbl/WBcSq0Ov0KHocfYmjScbQfNx1VrTqjsFk59qnmzJkLv+TIAeOixdHU3oNBofuh+x9N1X4pMKYGaP3nb0XFxm1Yz1CuniWaDfbgxmmUADbIZ4TcBgYMewmsths7FUOWH4JrusZ974FjjZ5h8LKDaOMajDK1GrF6gkCqaXkLTg73i94At/13BCBOYJzm2XcHgxbtRWvXUAbKBUxLcFKXE8cWNdG4vzN6Tk/CyE2XuY40D49NKeaD97mubb3Ho1w90kEYMwCmbSD423P6Sk5Jv7WuvJ73MCThENp6RaGyZVsULG7G89GYJSvXQKM+I9FjSgJDWNp3qYljasjnuPkPhsrcKLBocVZqUKPAys3bc6J85PqLGriuC/yT1/kxhq85A9vguajevheKpNVcUJdQk8COgbPhkHQcjpuvoE/0RjQa4MppaLrYkMcwPyeMmw72ZA+y+4F/NRcZXsJ+sQiM39rfp17B4+C/7DHuNXsdqkUfQa6l90RgLALjb3f2yqZLVivlUN45Duk2R6EBUnpoHGPOsE55Y48IhbLp/v+qm0WQWCmDWvqCYZLy5j4o/vcblA/OC7exaxtMrYLy4UXItjtDElMRkmhzViBIl1tBts0R8rOxQoo15YkIp7TV71OmqZWAQiI0r3t4CYq/t0J56xDUKc90zq1+/RDyE9MgWVhbSBnTHQi0f+JqQprQEtL1fSA7EgXlvVNQK8Q7EHQWMhu8QecI8lnLD4VrLiyWgyShNeSnZ/MdAnQRQnyIFchoBeiCNaWKnzx5gtOnT2P58uWYNGkS6yfCJkUhcv4MRG6OQ8TJFQj7RA9x8PlEjN47H4Pn+KH5gE4oXb0iDAvmR24DfRQoUhCVm9RBe6+BGLksEuMOLkTwN25+9h6cvJCEkDMrEHxyOYJPLUfI2UTdUPNcIoJ3xWFc7CT4hATAa+xYeI8bC3IXj42bgsB98brn/QGQ9L1t/RbrcDEJwacSMHZrNByn+6P7kH6cKraytkan3t0wJNgTvr/NQNDJZT9UQfKjgTHBXRNva3gsn4TrD29D9U4vEvrbu/noLvxWz+LPESBOTc6Kr0211kLfuSkMXVugnGcHWI+1h1OQD4JCgzF+/HjExMRgx44drNKRyWQZ/SoUP6+lAtkHGBM41qSG3Q/cAwFVG98JrH4oYFIcOXPl4rRo0XKVUL+HAzuGKVVLigVdzcq+JjCmRmk12vfG4CV7WSHRjqC2dVcUNjMHwV4ClAS4a7TrydqEISuOvuf7JT2D45b/ofvkBE7OkmaB5jMqXBSVLNui/dipGM56hidptXgL6p18Cbc9N9E/dgtaOvqhQqPWnHimZeQrUBClazaA5RBv9J61lschqO607Rp6TV+J+t0dQJoP+iwlb80btICN93gMW3mCwSwpCd4aK3V/0Jh7b2Pgwh1o7RKICk3agGE1jZnfGJQcJojfa+YqBscuu25g4KI9aOnkx+tD0JbAOjW1a9TfBf1it8Bt313NWFrGTL2AkDo+gczDDzQ1n4ZqbbtCSKAbCQ7kspVYXdJkoBsqNrGCYaEi0KMmipREbmMHu5BoOG76XZNCTh1PBMbv7eu0uifD+/RrtNjxDHrLfy7vb0Y9wZn582LCWMvZ8jtOIqeo4s/1kK7pgZSYCpCQBiC2AiSJNtygSvXiH6g/cKvyd1xVcahMVwFKrSoB2WuoX96B6u5JKH5PgGzfOEhXdxaOoVOzoH79QOeaq/97zGBYktQBktVdINvnz6lj1aPLDJ9BwFN8ZLACmjQxKSGe/Q3lP3sY8HHzukQbyHZ5QfXgvM6UMTURVFzdCMkqO0gWVId0WQtINwyA/FAYFH8kMsRXJd/TXAjQnh7P4AqLH8+MFeDmqDchP/UrNy7khDkpSqLLQrrCGvIzc6F6ISaNM+Ouy8zrJJfLWT9x7do1Bi3UHCoiIgKhEeGI+HUyopIoVbxEd6r4gzByFftqR+2MwYBpvmjaux1KVCjD0DiXnh4KmhZB9dYN0XmsA5xXTIDf4XhQYvVbA08CxUG7F8J/5WyMXTQNY5dMh/+6GAQdWqJ7/POJCDm0GAHro+GXMAN+CTMRsCEGwUeWso7jW69zZlo+7aOAQ/HwXDYJA8e4oGPXzmjdpg1sbDugJ6WK5wSDU8XfYV9+rC4/GhiTOqKSf1dE70lCikyi9asgWfIfFh9cB4uA7mITu49oNSitbeLWBnV8uqOvvzNGh/gjLDwM06ZNY33OuXPnxFSx1qPs8ydmL2CcDlqxR/jgfQyctxW1OvRCXqMCnDLOmTMnp45LVq7+JlW78Xd4HH70Hjj+FsCYGr/RcilRS1C4re9EVG7ZAQVLluHEL2kTyNNby7YPOkfMx7DVp+C+/y7c9t0B6RlauwShdI36aXoGThX3Gcl6Bvf9996Htmk1Ic9sKlQXwPGA2C1oNtQXZes0Qf4ipgxK8xYoiLJ1mqLF8DHoOj4ebdxDUa6uJfJQU8E8edmNXLf7YPT+9TcGwbrBoWa8tDFfwW3PLZCio8WIMShb1xJGRYpBz8CAG9jRNjUZ5A4rjzBuWljApBgrL0jhYdGyIzoGzmLNhOAdTgW36cZ4dzvf/Z0T6A/gkHgE7cdM4QsJ+QsXTbuQQC5ivdy52YFdskotNHPwwaD43fA4+EALfBeB8cf2e3MGxg/FhLGYMP78s9NPPaeagZ78wkJIEtuyCkC6yg7y83FQvboLNSVHxYdYAS0VIKUEpQ+VVzdAfjiSE+nUwC4lujwks0uxukC2ZThU98/ohpOUYKTk65XVUNzcB9UrApGU0hBBpJaSf3ySWgl1yhNWCCj+SBI0Ais7sguagd/sUpCuaAvFld9YT6F1gQQKH/8P8pMzIDsYBMXlFbw8gvvCvtE6lzgxm1VArZBAcWMXN0GVkCaGm1JqmlFGl2OVjPxsjKCLEc8T2Wzvf5vNkUqluHz5MuLj4xEWFoaAgAAEBgchbGIUIhfMRNTWhYg4lfjlbt7fVyHoVAJcEsbDsld75C9kjBw5cvBTL7ceChUzQS2rJuge6Ai31VPgf3QRQi58G3AccnYFAjbPw+jpkZwS9vQZBXp6BwdgzPwpCNwbrxMAh1xaiZCLSQglEErPT0xbfwxqZpn306eKp/qhm31fWLW1Zldxpz7dMTjIAz6rKVWc8M2h/6fW7EcDY33nJqgZ3AtLDq2HXCHX+ocskUmw8vh2dhWLCWPdqWIjlxYw97SFzZjBcAnyRXBoCCaMn4B5sfOwe/du3L17F3QBTHx83QpkU2AsgEQCs667b6KVcxAoZaxPTuOixRmOUlKWGpmVqFwDjfs5o+eMVaxBSK9G+BbA2GHlCQj+ZCGJyeB4+WG09RmPis1sYFy8FINjSrmSJ7h2p76wDZyNjgG/opp1lzSwyyC1BXl1Z8Nx0+U0ncPHQF7a+5o0NkHc/jGb0GyIN8rUaoh8BQsjVy495DXMj0LFS3GamJQeBoZGKFe/OdqPmYqR6y+wx/dTPNBp42nAMc3jtu82+sVuZlhdpnZeEfJ+AAAgAElEQVQjVlwQyKf9kyefIXLlzs3rUKRkWTQd4MqpbM/DBG4zAIjfBcb8ezL7jill3T0qDhXrW/KYv/zyC/+DxdC4EKq07ICuUQvhsuMvjc9ZG5wWgfFb+1VLrUVgnLXT1WLC+OueaD9raeQzfnmHE8XSHe5QXFkF1X+PRWj3WcX8WWYiB/Z1yI9OFNKHMeU1TdLM0oGlMpAubwXF5URQ0yxdDzVBTkoqv3PrpK7Pi9N1V0AtS4by2mbINg2BJL4eUgj0zUm/T6iRYE3ID4dD/fK2zgURLGRATE3rRO2Azjpl6zfIXfzvacj2juZjSfJWc9QyIIgsTbSG/EI8VK8fiX+/2fpg+LKNI3fq69evGRaHhITAwsICZmZmaNGiBYY5O8I/dhLC9y7+KpoFAqwBJ5bCdfUU2PoMhnntKjDIkwf6efOgYDETFCppijxG+dhxXNDUBLWsm6BbsCNc10yFH4Hjr5lSvZCEoL3xGDMzCh7evvDw8HnrSY7icfHTEHL8x2oUPhWGfs/PhZxLhP/BhfBYMgH9fUaifacO7Cpu16kDersMgeu8cAQciEcoAfUPps41jRK/02d+NDCmxnXm4zpj6vYlePnfK61/uM9fv0T0npWo4NdFTBhrSRjndWkGU3crNBjVC/aB7vALDeS7IGbMmIHffvuNv8eSk5O11lac+OUVyP7AeNcNARgXLY7CJczQqKcDmjt4w7xhS+Q3Kcap2XwFjDm129TeEz1nEji+As+jjxnsOqy9gGq2A6CnnwfFqtVHl+mr4JXq99UCyt4CaekcxqlKijfAOB38JN/v/jsYuGg3WrmFoIJlWxhTEzuG2kYoVLIsCpUsw+uqp6+PYuUtYGnviYFxOwRtxcfW4yPve514Buetf6L7hEWo2rIDw2KCqOR95qu/OXOiaJkKaO0UICgvjj75eJL5g2Mms+LBadNl2PrPQJka9ZFLLzdSx6RX2vby9ZqiS1gsnLddBek43qrtB5efrrbpPseN+7b/hV4zV7N7mZQedDsUbSdBcbOqtdElYh48Dn4sqS0C44/tCxEYi8D4y09P4hLo1n/VqztQPrkCleSZzkSoUCm18L4I+LLxgUP7mFK+upO+qhc3ITsUAsmCahoo+U6DNLp9fX5VVhlQWv1Dy8rGhfyum6aWvYLi0lJIljaDhOqflgpN3TelIYkxh2zDACjvHP3I3/l3XXVxsExYAdKTKO+fYVWMJL4B3oLGrKcoD8mGAVDcOgDyHYsPsQLpK0C+VPJ6PnjwACdOnMCsWbNgbW2NAgUKQE9PD4aGRqhUsxo6OPfDyCURGHsw7ovcwsHnEjFm33wMnDkGDTq3QZGSxVhHkb9wQVRpVhcdvQah87hhqGPbAv9n7yzAokrbMPyvQSMCBihIKIiKiYmgktJiICoGKEqXYNBld2J3d3d3oK6u2+q61tqursEMDPP81/vOgKgMomKAM9fFNXBm5jvnfOfMHOb+nu9+qxvVhJKqCoPkKvq6aOxkBc/kAIRunIDYk4tkpn4/CE6eW4G4tdMRlRiHsLBI5BevC4+S/B4RhZgxKewr/qB2vxD8/CrbRKniM8sQs3U6/EcPQafeXpwqpmSxe8+u8E2JRPSGKewzTv7p24LF1F9fGxhTYlgjrAN85sQh89plCLOFoPch3fj9mJONC9d/hf+iVGiEtUeFQoDp9+oyJlexRnA7mEa4wWWYH0ITY5CUkoTRo0dj/rz5OHLkCP755x/+TCv4OSf/vWR74LsCxtWNTOAaNwUBWy7De+YW9vUaNG2Tnzhmj2+jlrAaMATeGVsRuOtP9F19BvVden5eYExQkxO/z7jgXc95u2E9aDgMmlmxn5gSvwxT//c/qFbSQBPnbug1ezsXo2NwJ00Lvw/iyXqcYGzAjt/hOXIhzKw7MjCmdVKqmH4IqqpoaLJ/2C4iHb0X7ucidwRgZbVZ5PLTT6V6il2w7BPGMJrWQa5ide3qUK6kyb5ptcraMGltC7vwNC46F7TnmrTQXeFAuKh1hh69xwoQu8iRMLKwYkVJno9ZSa0Sp5qNLSzRY/pGRJ5++p79kgPjovqaHpMDYzkwLtlL1ffcWtGAkHtGnAtx1hPkPr0B8avHkDtmy9j5Qs7g7Jegwmfi/25JPcKFa0kYTv68AoLlHaRwMg9KStKHWbPNIFhiKQHGj6/I4WRJnCo09Z+n/8sA+bkiiG4eZ+dwFqW+3wbGtGx+Iwi39EbOX/sglqeHS+KolOk2SEMiunsBwgND30oaGyBrXiMIdgUi59Zxua6kTJ8FH75zlCqmFN4ff/yBrVu3YsqUKRg+fDh6+PREc+vWqFHbACqVqCC7AjSqaqFeu+ZwG+aHgJWjMOzY/A9L+l5ajbgzSxCyfjxcY/rBuFl9CQxWUkQ1Iz208XaC35xExB5fiPgzSxG6YQI8EwaisaMlqtbShaKKEhSUFFHVoAaad7JBt5FhCN00iZPKn5RgPbsc8cumIHL4MIQWBozDoxCdlojErbOR8o0lZb8GLOZU8eH5CFs0Cj0jB6KjmzNsbGzg6OoMrxBfBM9JReyh+ZIk+uUvmxwubn98TmBMPl2CwdrhtqgU2h6KQW0LLdJGwJfSw7FrpyDz6k+49/Qhnrx4ivtPHyLzr5+RtCkDJnGeMl/7PQJjpSBLVA+1R6tob/SND8WwpDhOFU+ZPBkbNmzAL7/8wp9nefD9wz8R5a8obg98f8A4YRqD1qiz/yF4zzV0n7aBi67pN2wBNc0q7M0lNYFRs7ZcpM0laSbqtHdBeQXFz5cwLpCCzSvcF7z/b3SfvglN3HpCTVM7P31LkFPHpAFa+QSzRsN/y2WEH7sv1Sd8IEg985QLyPksPIB2g2KhV78pKAnNReZq10fDjl3RsGM36Jg2hApBXAVFkFu4rnVHOAwejT5LDzPgLj44fobw4w8wYMMFuMRPhalVR6hW1uY0cWVdfdSz9UA7/6Gw6OIHXbNGDKnJ6VypSjWYWtrBPnIE+iw+KIHVxUwcMwzf+Qc6T1iFxm69UFlHj2E07Q8NFjT37AOjZpZcAM+4mSW8p22AxJNcVF/KgbEcGJduIPy+gntyJUVxL6HfwvPEEGf9i5w/t0J4LAXZl5ch98k10PR1eXr0Wzg+H7ENlDzJzQapDMTP7yL3wWWIru5E9pnJEJ4YBdHfh6XHt5C2CU7eOQvhNl9kzTRC1gxDdmBnLbSAYI0rF1fL+XE+cu+eB8FluXKikD4sziI6RqSIePGA3cK5//4l+5jQO/HZTWQfH4ms+U0kwDjDiFPgBO+Fm7yRfSwNoivb2FEugc/F2Qj5c77nHmBoTO/1fVGS84oGHha3gXB/DEQ3j0Gc/UIy+ED+cbnP+Hs+VTjFSK5iShWfPHmSfcUjRoxAckoyUseNQsrciYhePA49RoajpacddOvUgoq6KioqKLAywty2FTxiByB4zVgMP/5+RUTijysQc2AOek8dhhaedtDSrca6CTUtDZi0bgT34f0RtWPaOwCaHMdhGyag0/ABMLdpCe2a1TltTOC4mmFNtOxshx7jIhG5fSriTi/+OF1G5nLEr5yKqLjhshPGI5OQuGPON6dWKC4gLZHncap4KWK2TMOA0THw8OkGWztb2DrYwb1XN/imRSFm8zQknlv+TeknCtv3zwGMFQlmRjmi9Yh+6D0nDkGL09Fj1jBYpPlAK8IWCoGW78BfhSBLGAx1RfeZQzB62zzMPbgG47YvQM/Zw2E4zB2Upv0ewfDb+0x9qxHSnlPFbsP6IyJpGJJSkjlVTK71Y8eO8WdZTk7Od/25/iV3/vsFxpzKfc4u3uC91+A9bSPa+ISCwLGqpjbDUTWtKtCpU5/1EOUqVED1+s3gMWFV8eFscZUUBYFx3u+ZL0DeXreEaahmaIJy5BVW1wCloAncKqmqQ7duQ7TsEYhurNH4RVK4r5i6DFJuDNx6GW6ps2HWwVWSslZQhEY1XdSzcYNbcgYGbryIgZsvofOYpbDo4sugmraBIW5VHZi1d+YCcn2X5IHjf2UmcyNO/YugPX/Be+ZWtPQOQJVatVFRSYn3qVbjVrAJToTv8mMIO3wHAdt/Q5exy9C8W3/eR1onFcdjcNzWnn3PvRcdQNC+v2Unjs88Q8ihO1wokBzWNRs0g4KKKvuhtfWM0LRTH3Sfug79Fu1HU8++UFJVgxwYFwXJP+wxecK4dANlOTD+kpfhT1sXeWhFfx+CYLsvsubWQ9Yya2QfSZYAA0obk4dWfis9PUAQ8r/byP3nHHJ+34DsEyMh2NIbgqXWoHQwOXCzT43looiydkr8/B9knx4PwbL2EKx0gHBnALuwRTeOIPfZbYDcxdLpkLLakC8vrAdICSLiwnSU9BbdOIrss1Mg2OEP4YnRyH18VTaYy36FnD+3Q7C+M7IWWECw1p09tDk0wHPvR8nMAHmyuLBOly8rogdoYFB0+ySEeyIgWOcJ4emJED38DeIcASB8jtxHv0FEg0Mv7ssHEIvox7L8kEgkwrNnzziNt3HjRkycOJGL26WMSEPa9PEYsWE20k4sQ8rF1aA0afTumfAeHYEWHrbQqV1L4hZWVOCidA1tW8EzfuDronRvu4XzXMXrxsMpojcMGppyqlhRWQk6tfXR1scFA+YnI+7UYpmQkeBewpmlCFk3nlUVDWxaQqtGNU4bcztGemjVxR49xkYhcvs0Tid/UOL44krE75iN6NHJCIsY/I6SIiI6BkNmjELi0UX4FvUKhQHRkl6WdGEFYg/OQ8jcdHQP8YODS0dOFXf0cIV3xACELhiBuKMLSw1QL2lgTGBXf6gLBixMwY6LR3Hj4R08ePYIf92/iQ1n98I7YxiqRTkUCn9JT0HJWa1wG+hEOUAr3BaUUq4Q2LrQ578NU8v636pBVtALc4T1kJ7onxCBuOQEpI9Ix7Rp07BlyxZcuXIFr169yld6lOXP7m9p375zYCyFYJnk1H2CgO2/ouuElWjhNRA1zBpDRUOL06g/lCsH+tE2NoND7GQE7ftLNqjMA750/0nA+DkDY/fkmewsVlavhLqWtmjm3gt6Dak4nbY0KVsZtUij4TcY3advZLVEeBGO4YgzTxF84CZ8FuyFtX8Mapg1goKyqhRAN4JlvwjWP4Qd/kcCfzOfg9rz3/gjPFJmo7FrD1QzNoOSmjo7lbVrGsDc3hPO8VPhu+okQg7eejOhe+Y/hB97gP5rM+E0bCJMLO05VaygpAwtPUM0dPZC5zFLELT7KiJYBSEpMkdAe9Dmn+AxYh4au/VEtdpmUFKvJEkj6+gx5HYcMh59lx9D8MGb7ETOS73mKTY6jV4CcycvSapYQZEL+Bk1t4JtWCr8Vp9iL7L/xoto2rmfHBgXPG9L4Hc5MJYD42/pQldWt4Wmrovu/wThwaE8pT1/qvu8RhBu7Yucy8uR++QKIHwhG2SV1c4pjfslzuXjlZ05XaIvIEg8p57EUUpF0ugnw5gBcO79n2QeU3ac3jqO7B/nc/I8lwCS4Kl88OBTzolcEfdh7uM/kHN1B7KPj4BgQ1dOdlIRO8EaN4iu7ODUcaGroWP7+AqyL8zlpHjOX/tBvmlSjZSF9CdNCaXp7gSn6F5++3I9wEUVb59GzrXdyH12g2Fx7ssHEF3bA+H+IRDsDEDOn9uKLHL55bZWvqYv1QP0nqRUMfk9KZE3b948SFLFKZwqTl80FWm7FyI1cyWSL0lVAqQUuLwaCZnLEL5lMrqmBqOJsxWqGtZkcMyKCH1dNHNpx4+FbZyI2FOL2S1MhemGcKp4KFp0tuN0MKktKmlrsqu4U/xARG2fBoKRxQKcpLQ4uRiBK0fDKbI36rZtCk3dqgyOlVSVUbOuEax6uqD3lCEYvGsm4s8uAxXXK07bVNBu+LLJiEqKQ3hUtAQcRwxGeEwMosekIG5zBpLOF3M7y5K7+NIqJJxeiuhNU9F/RDQ8enaFra0t7BzsOWHcf2Q0hmydjsTMZcXq5+Iciy/xnJIExnk+4u4ZQ3Hk90xkZQvy39JiiPE86yV2/HgETpNCoBpsVSgEJkcxtVM+oLW8wJ00Va0YaInKIR1QP9IDnYcPRJQ0VTxm7BgsWbIEp06dwoMHD/h/jPwOl//yxXpADozfgGPPEXHyCQZtuYxOIxfCorMkVUtAlQqjESQ1btUeDjFjOLkatPe6FBxLIGcesMy/L0FgrK5VBe38BsNv+RF0nbgKzb0GQpehtsT3m6fRaD9oOHrM2o7AXVcQfvLN4nQEYf03XYJrcganiEkvQYoLKrBn1sGNl1PBv8jTbyeFnzP8jiCdxJqzrJMw79gVVQzqQElFDQqKSqiib4TGLt3hmjQTvqtOIeTQbUSceATyDhPIbtF9IKoa1OH1kQ/ZsGmb/FQxAeXIs4X0IcHq4w/Rf10mXJJmoKFzd1Q1pNFqdVRUVISmbi3WZrgkTGc/cciBGwjZfxN9Fh9C+yBKFVswDCc4Tetu1rkfuk5ajeC9f+XDcALhTT3lwDj/nH3j/fBhqeKCbciBsRwYf7Gr2He7IjHEL+8j+9wMnoacNaOAq5YcqTONkbWsPYSH4yC6fkCSYCyiWNp3241fcsfzXLey0r3iXIj+OYes7X54RSoJAsRv+27pOK9xkQAg1o4UtgNi1iOIaaBAnlotrIM+aBkNzOQ+vY6c39ZCuD8aWasckDWbQD695/Qlx2l+E2SfHAPx8zsyk5ykEMh99ZjBs5i81GXgRlDqxYsXuHnzJntRyY1KgIrAsfz2BXsgNwdi0tjkvELukz+RfWkhBBu8JDqa2XVZRZP74Ge5H/sLHpKvuSp6/z19+vSNVHFySgpSRqYhfcbrVHHyxaKdswlnl7KD2CPeH40cLVGlVg1QypcVEQY10MLDBt1HRyB4/XgGuy5RfWHUtD6U1UhvqARdEwNY9XJF/3lJiDtJid2i1/fO41InLmkwBi5Oh11Ad+iZGXNtHSrKTuC4VoM6aOfbCX2mD0fU7hmIJ5iZB8BlrY90C8cXI3bVVMRMSkfUiEREjUzCkJmjEbclQ1q87QO3Vda6Ssny16niNHiH+rGj2MbWBk4erugR4Y/Q+Xmp4tLXLyUNjE1iPTFl73J2EBf2Pr/z+B5SN8+GbrSTHAgXQ7NBqWL98I5oN6QX+sdLUsU0uDV9+nRs27YNV69e5VRxYX0tX/ZlekAOjAsBZFGkq6DE8bZf4Bw/DTUaWHDCmArPUTG4SlV1ULedMxxixqLvsqMIOUAJ10IKwJUwMG4/cBhC9l5D5NlnkiJ1Y5ejWdcB0DE1hxJpGyoqsGvYqJkVw9hec3chcPcV9gYH77uOXnN2ok3vMFQ1MmVwS8Xe9Bo0g/XAoei75KDEhVxUAb3M56C+IfA8YP05uMROQX1bD2jpGTGYJfisTalhJy+4Jc9Cj4ytcIgeDUr1KqtVYh2Epp4hmnj0htfktQje97dMhcVr+CiB1QS//TdcgGvCDJg7dpHCalWG1Vo1asHcsTM6DpsAp+GTUN+uEys2qD9UNavAuGU7OA4ZC/9NP0qOU4F9lAPjj4fCr4+RpA16D4Qd+Qfk326z+TYqLCvd0PR9nt+y/LhcSfFlLsCftBZOLP4J4ZFEZC1oiqyZhlKAlQeOpSBrTj0I94TxtPeykGT8pD77oi+W6AsgEkpcxC/vc3qY/dLkDi70JuaEoPBIkiRZPF3/rWMqPbaLWyP73EyIXz0qtBX5wpLtAUpw5vy6FoLVTpL3WV7aO3+QhgZoDCHc0guiW8ffC+lllMYr2Y3+Aq2RP5ASP7t370ZsbCwGDBiAqKgo0LR3gsjy2xfuAbom/HsN2afGIWtJW2RNN5AUvpyuz4Uuc87PgvjlQ5kDGl94a+Wr+ww9kJcqvn37Ng4dOoTZs2cjPT0dyakpSB0/CulLpiF9/yKkni9eEjcP4FLiOGzzJHjE+aOBTYs33cIGNdHQrhXqt2vOvuMKFStCXUsD9awt0DUlGNF7MkqkIBqljfvPSUQTB0soKinhh3I/oELFCqD1KaupQK+eMaz7dUK/WfGI3pshBcfv2c8LKxgcx++fj4SD85F0eimSL678cLBdSqBw3vF84/7iKiScWoLoDVPglxoJNy9P1k/YOdqjU5/uGDBmCIbumClJXF9eUyr7pmSBcSu0GNEHG84fgDAnu9B38X9ZL7Dg6GbUTejKKeKyrpH42P0jFYdWiA0aRXVG97hAxCTFIjU1FePHjcOyZcuQmZmJJ0+eyGctFXqWfdmFpQwYa6Bt33AE7/qTweXbwOrtv6POveA0KTlsCfJWNzKBa17RuwLQ8O3X5f1Nr/dddx71nLxRvkJFVFBUYp0CwU9KrWrq6qOBfSc4x02F7wqpjuGUNJ1L7Zc4MB6K4D1XJftOGo2TTzBw2y/wGLUITTr1RnWTBlAmxzH5frWroU6rDrAJSYLX5DUMUutaOXIBvYqKytCUQlbPUQsRtPtPRJ55ytubt+/FuQ87che+K46D1BCUUNaqaQBFZRXumyr6xqhlbsF9VEFBgQvYGVpYwTYiDX5rzrAOojjreOM5maS3uI/+a07DJXYyGth7gnzEdCw4KV2tBqelFZRVuHgfqTMo2ew9YxNCDt4sFE7LgXHJAWMqItlj0mo4Dx4F01FbUG7xbZRlqFqW900OjL/shfhj10YJUtGtkxAejodgeQdkzTJ5CzDqI2t+YwiPpoKKcsmL4H1sTxf3dQWK1b24j9zHf0J055TERXxqPAS7Q7gwoejeRdDUxcJuDCd/WsyAJysPGNNgwKw6rB1hL/E2X+T8skoOjAvrwM+xTCSA6NpedsTmp4rzYTFBfANWhQgo+f3bOnCy+3NsxzfSJiknCAj/+uuvmDFjBuzs7KClpQVlZWU0atQI8+fPx8uXL7+Rrf2ONoOA8cNfuegdq2zyPj9m1MKrDGMItviAPOZi0esp1N9R75TpXaVEcVZWFh49eoTLly9j7dq1GDduHPJSxWkZE5C+aY7UVfweiFoE/Iw7swRBa8fCNcYXpq0aQ0VdDZT0LV++PMqVL8+/q1RSQ2N7S/SbGYe4U0uQ/NMa1ly8ASmLWMfbz0s8vxyD98yE95hINHZsC42qWiDVBekpjJrWg0GjupJlSopQ0VCHYRMz2Ph3ge/sBMTsny0pylZU4pg1HNJtlCaa396Gsvo3aTeG75+D4Fkp8ArqBwcniavYydMNPSL9EbZoFOKPLyo1rmJZx6lkgXFrNEvrjTVn90CQLSz0c+XZq+eYe2QjTOK7oHxAq0K1FB8LWcvC66ggoFqwNQzCnWA7pDcCEgYjISUZI0eOREZGBvbs2YO///6bP9MK7WD5wi/eA6UKGFNhsqbuPvBddhRhx0ljUDTsKhFgvOEi6rv04kJzlWsaoaFrDzR06sYJV0UVVSgokY7BGI2dvVnH4Lf6NNj/S8XnPicwztt3qbZhwIYLcEubg8buPqhWux47eQnUVqpaHbp1zdkXTFCVtlm/YXO0C4hjrUbYsXvv7cei+/kZQg/fQd/Fh9AhIBZ6Zo24qi6lsemfCE5lV6iAWg2awWXYBE5tR0r7puh2izq2zzjJ2nfxQVj2DoVWzVooV64cr4vWR/to1KwtOg4dD/+NF95RcxRc78cD4/0wa+fMsLqujRv6LD1c/GKIeceuTN0/x4A1Z9Cyiy+0qutCsesQ/G/BDTkwXlo6U9ZyYPzFr8UfvUKe5v7kCnIuLoBgU09kzWv0Om0804inJRPsouJIhd8IcuZwMS85UC68h4q9VCRgSJzzxxb21Ar3RkCwoQsElPabUx+vZhoha6Uj6HGaPl7oTSyC6PpBCNZ3Rdasupwe58J123yRfTwdOb+tBwHnXEoKynUThXbhBy8kRQjrQgqH+PS+IDes8GjyW8lvA2TNMkXW4lYQbPLmQoO5d88DVHCsjN4ITN2/f59TxaGhoTA1NYWCgkL+/3tmZmYMjKkojfz25XtALHiGnN83QrDGXTKQkT+woY+shRacPqaimvJb2ekBGsC5e/cuDh8+jBUrVnBxKEoVp6SlInXiaKQvnc6p4pTzBVzFHwBs34Bwl1cj8cIKRGyeDMdAb1TTr8Hvffq+R9/D6F5VQx2N7dug1/jBiN49g33Ib7RR3HWTw/j0EgStGg37oO7Qr1+bdRisoTA3gV2AFwbMS4bvzHh08POEURMzqGlRYfaKUKtcCbUtGsAhyBsDFiRjyME5SLzwnSWHi+pnaap48PrJ8E2OgCulislV7OgAz3494D9uGIZsm4HEc2XD41zSwNh4mAfGbF+A+0/fneVFKf/rD24jdt00VB/sKC9m95aSQjHIElVCbdF0cFd4xwYiOnE4F+GcMGECVq1ahQsXLuDff/+Vp4q/sUtUqQLGlPKtYmiClj2D0G3yWk7XSsDxs0KhZ8kCYyVUr28Bt1FL4LfqFMPI+rburGCQJFpVUNWgNpp26g3PUYvQf/0FhB75Bz1nbeOkr6KyKsw7esF39elipaMJNocfu4e8onfkMG4/sEDCuBDYSL5fAseuidPRwMET2rWMQdtG/mUCqf/73w+8ve39h2LA2kxpyrcQd3AhbReErG//TiqCwF1/wjN9HkxadeCUMY00E6AmLQQdt2oGddC6ZyAft0Fbf5EAfwLHH7guen7E6X+5cF+veXvQ0nsQKuvUzP9Hhf5ZoeS3fXgaQvZdf29ffzAwPvOU08pUqM+waWtUVFCEHBgT3H/O74vGzt35+P/gGor/zf9bDoxLITAmlYjJ5kfw2nkTHaPHQLtGLejq6mLUqFF4/PjxN3YJk28O94BYDHHWvxD9fQjZB4dBsNxG4q5c2ALZp8ZD/B95VQu/ibNfQPTodwmE/O82xKRLEGWXiUJche/xxyyV6iXywXrhbdAxyL68HFmrXZE12+zNYnXsItZH1oJmoKJ2XISu8GYkhe9OjYdwZyCyT45mwMz+0VePIKZjI7+VQA+I2eeaK3iK3CdXQR5D2AgAACAASURBVMXsijom5IbN+X0DCN6zH3xOfQiWtYNwe38+nqLbJyXT/cswxKcvwpRgJCjVsWNHThUrKiryfeXKlTllWLduXZkJY3r98+fPGTg/e/ZM7jkugbP4nSao+OCzm8g+MVpSkDHfgS7x2gs3erPTnlQ58lvp7wHSwtAADk3fdnd3h6WlJbp27YqwyAgkTR4lSRWfWvF+p29RcDHvMQK4pxYjmBLG0X1Ru1kDKKvSjE4lVNHTQY06BvnpX1JEkFu4g28n+GbEsSKCtBbJxSxKR1A65sBs9J46FBbuHVC5mjaD4EpVNNGgQ0t0HxXOjzOIvrgKQw/MRt/pw2Dl4wK9erUZWldUUGA1Rt02jeES1QeDlo3E0CPzGHh/FMDO64dSfp9IqeJ9c6WpYl9JqphcxZ5u6Bk1EOFLRiPhxOJiH6vS0JclCowDW0M9tB3cp0Zg58Wj+PflM+SIciDKFSFblIMH/z3G6tO70H6sP5SD2srTxVJgrBDYBurB1jCMcIb90L4ITohGYnISp4pnzZqFffv24caNGxAK5demb/HKVKqAsWT0shwUVdRQo25DtO4dAq+p6zFo+6/s6eXkagEA+TmAscektQwhGc6uOQunoaRjcJV6fCU6Biqw1sTDB51GzId74nQYNWvDigRzp88LjAmm0j5HnHzEjmHy+Ro0s0R5BUUGxpKRX02YWTvBOXYy+q04LvUvv13krqh0b4HHzjxF6KE77HHuEJwIfXMLLgxIcLyqUV2YWNrDsJklayIIHlNCXNfUHK17BaPblHUYSOCYCt59ADim5/dffx5OcVNRp40dVEjBoaDIqg11TW12WZFTmTQhEccelCgwzisa6JacgbrWHXnd5StUkANjfs/JgXFpV1SUW3YPiivuw2DDQzjseQifjZfRbuAwVK6qKwfG3+LVu7BtouJcz24i59c1EOwK5gJdotuni0iz5iL30W8SD/IGL1ZbkOog985piJ9ehzjrCUDJ5DJSoKuwLntzmTRpStCPpm1nv4A46zHE/93iqd65lOwlqC4DChJ8z/5lNbKWdUDWNCpYl+eTzrvXZ22IcF80Q0pZiW5KgxPkp2NJAF9M6Vf5rYR6QMwDIuJXj5F7/yfkXF4GwZ5QCPcPZv+wzGMrFkPE75VkCNZ15ueTfkL0+E/QcZd1LEtoo7+JZgj4UvGZwYMHo2rVqtDQ0ECLFi0wcOBAuLq6Ql1dnRPH5E0tzGFMy2iqKRWzoarnP//8MxfmIuhFbctvJdMDNHtBdPM4BJt7syrl9ecQDVhZIPv0BIhf3C+Zlclb+So9QKli0r5cv34d69atg6enJ7//KlSowAM4Laxbo09KOAZvm4b4s0uRVExQKwv+EWSM2TcLPScMRpOOUi2EQkVUqqqFBu1boHPCIPSbHgv7YG/UbmEODQK8igoMlGvVr4MO/aTgeF8GJ46TZCkiCEqfWYrgtePQMawXDBqYMJBWVFVGTTNj2PTvjKCVo0GaiuQCPt0U+v3SKgw9NJeL37Xt6QL9BnWgWrkSz3pV19SAaatGcI7sjUHLRnyX4Djp4krEn1yMqLUT0ScuFM6d3dHBxgb2HR3R2a8nBk6MxbDds5D048pPUojIOoe+5vKSBMYSJURrVIm0Q+dpg7H42Bac++tn/HzzT5y5egmzDqyB3fgAVAptJy94J4XF5CquHmqHFtFe6BMfiuHJ8UhPS8OkiZNYn0MaHRpMlv8f8FUuJ8VaaakCxgTnyB+sqqHJ6VWChbUatYBV/8Hwnr6JC8FRcbS81OpnAcYT1yAiD3Ceecb6iX7LjsA+aiRMrZ1QWVefi7uRFqF6bTMYN7OElq4+FBSVYd6xG3xXn3ovxOTt/4iEcd5+S+6fI2DXFbTyi4ZSJU2UK0eJX4nrl7ZFu6YhzB06wyV+GvxWnUbooduIPP00v+/ebKsAJJYC+YiTjzFo2y/oNHoRGjp7SaGwItSrVGNQTLC637KjnLBuHxAL8hera1eTHDf1ytAzb442fSPQbYoU+J94yMX8ZK034vRTBO29ju7TN6OFdwCqGkoL96mqo2a9JmjZzQ8N7dz53CBg7BQ7GeFH7723r4uTMI4485QTzT3n7kKbvuGoXqce7wdPwSovB8Z55xsl7+UJ49KpoPhh6T1orn6Axtseocueu/BdcxaOMWNQq3FL1q7o6elh7NixXHygWFcW+ZO+Wg/QP1zkUM199Ds4lSp4JnNbKDUpurIdgjWueEVwk6bXL2oFwYZuEB6KRfbFhRD9fRg8hTlXJLOdsvGAGMh+yXBY9OAyRDePQvTHJuRcmI3so8kQ7hgI4fYByPlltewkam4Ov470BK8hTR4sznPd1oZgmy9Ed85+RyD+WzhDpH7pV48gunseORcXQrgzAFlL2iBrZm1kURr/7FRpUbDCt5f80qJ7P/Ixzn36N2teZLmoC2+h9C8l6EtF7bp16wZvb28sX74c586dQ1xcHENkIyMjTJkyhUHw23t77do1REdHg64nlET28/PjZCSBY3ni+O3e+rS/xS8fIDtzBrIWtkQWpYzJgz6nHgQr7JF9ZhJyn936tBXIX/3VeoAGWGi21/nz5/n9l5CQADc3NxibmkBDm74fK4C0DXpmxmjr4wqfqUPZAUwJ3w8Gx5dWcao4cNVoOIb2hIG5FOCqKEG3jgGs+7hj4OI0UEE6Ao1DD89H//nJsA3wgpFFfYkiQlEBqpXUYNi4LmwGdkW/2fGI3j8LCeff1B3Q64dIgW+LTrbQ1Kkqgb3alVG/Qwt0TQtB9O4MJP1YtIM5z3nsM3kIWnfviBqmhiCvMvUL+Y/NrC3gHNMPg1aMxPDjCySAtJSnht8HYxPPLcfQ3bMQOC0R3Qb2hl1HB1ZQOHdxh8/QQESsHMcwubgJ8Pet71t7vOSBcRtODlPSuH5CV7hNDkOPjGFwmhgMk1hPqARbyZPFgW1AruJKwe1gEuEK12F+CEsagsSUJIweNYpnIpFG586dO8jOzpbD4q92RSneiksVMFZSUYVpy3Zo7uGDWo1bQU2rKioqKkJdswqMLazRITAevebuQuCuKwg/8YhhYfDev/BJRe/yHcYSJYVHQWAsTVZSQjbkwE30XrAXHYITYNyyAzSq12DQQpCbYC1VcTW17oies7dL0tBn36Nj+FRgnPkcQQduoU1AApQra0ORwGrDFjBsYc1QmwrF0U9VAxM09egN97Q58Ft7ln3EBEhlgVvaV4LLfZcc5v7Wb2gBJVV19gbr1KmPlj0C0GPmFoQevCUBwAR691yD17QNaN07DPqNW0GVjpuCIlQra8GgSWtOMVK/BOz8g4/bm+t+hrCj9+G37hychk9Gndb2UNHQ4lSxRjVd1Ld1g3vKLPRfeZwdypW0qrCvuaSAccSJR/DffAluybNQz8YNalLorayqzv5q0m3IlRRyJUVpThdXXH4fVdY8gPWOB/DbeRXdZ2zm9zHNlFBQVOIUmY2NDVavXl1oaqx4lxr5s758D0jTskWsOPf5P6ysIE2CpMCaPrKmS5OxVEBvgQUEm3si58+tRTiQKVwp+gY9yAXTwkKJV5ZVGzKSjFQw6tGvyD47GYLtfhCsdUfWUisuGphfTHBuA2QfS4f4uQzFB00Hf/gbhHvDkZVRO78YGoOahc0hWGEHwUZvZJ8ai9yHv8iBcRHnZsk+RIMo/0F07xKyf1zA4D9rcWuJWoLOd/rJqA3B9v4SkC9rcIQGY3JF/FOy21d6WqMBKfKlHjt2jEHxf//9x39TZXMdHR0QMJ40adI7g4v0uosXLyIgIAA1atQAqSxUVVVhbm7OCeWVK1fit99+A7VH6Un57dN6gJLyopsnINjmh6yFzSBY5QDhvkjkXF7Bs0pkO+0/bb3yV3++HiiYKt67dy9mzpyJtLQ0JKUmY1h6IgYkRsKuX2fUad4wXw1BoNSgkSk6DOiCfrMTMHivJOGbLCvhWwCckhaCwG6vSdGwcGv/GuBW0YSZVTN0ih+EqB3T3wGulGQl8Nt3Ziys+rhxUTp1cgsrKkBNUwO1mzfgJPKARamIOTgHCeeWcwo6dONEuA/zg0nLhlBWV+VksY5xLVBamDzEpMMoNoiUupYjd0yH16gwNPewgW6dWtwucYPKOlXR0L41PBMHcRG/YWUUHCddXIX4E4sRuXoCp4pdunrAxtYG9s6O6Ny/F/wnDMfQXQTh34T3xe7nAufLt/yazwWMKwS05hQx6RbIzUvpY1pWFgrTfeo+kI5DJ9QeraK787k3PDmOP68mT56M9evX45dffpFf7z/f5aLEWy5VwFi1UmW07R0K/5UnOFHcxicEeg0soFpZW6IlqKyN2i3awSY4EZQGpURq4K4/0C4wHpWq6qC6kQlcE6Yh7Mjd9yZPCVpSQtn3vcBYmr7NfI6os/8xTPWZvwftA+NQu2V7Xi9B4x9+KAfNGrXQovtAiUZjm1SjIQsclzAwVq9WE5aD4uCdsQ224WmoY2mPyjp6nIYmcFylVm00cfeBx8gF6L/+HPuXI0+/CbUJwg/cchmdRi7gdHKlKtUlwF67OsNw14TpGLTlMiJPvaW4yHwOTgjvuYbu0zeiFR038+ZQ06qSD46NLKzQPiAOPWfvRNDuq6zVYDfynmvoNnU9mncbwMUFCTQrqVVCjXpNYNU/Gn2XHET4sfsIPXQLNiGJKAlgzEnr0095EMBn/l5Y9o3ktDj1E61bv0EzmNu4oQYnjeUOY3nCuHSmiisul6SK6295CJed/6DHilNwGDwaxi3aQaWSBpSUlPjLf8+ePXnK44MHD+Rf5Ev8EvwVG6TiancyJUAhw1iSQntDoSCBx+RDpkJrVFyvsBsX3Xv6N6jYFyWac/+9DgLRYvLtCp5y2pn1Du/VKkgBLxcfy5UWISt4LwP05m1Ubo5E3/DyIa+fEqCcsr57AaJbxyD6+wBy71+GOPtl3ivevKf+uHkMgk3d8YoSedNrImtaTSlA15f0zywTCPeEs55CloKApnpnn50CwQpbCJbbQrCxO4T7opCTOQ05V7azBiH35QOZ/fnmRsn/KpEeyBUxLBYcGMqDIFkzDAocV2kCfLo+sha3QfaFuewDL5H1lsJGCOxSYbuioC09hx6ne7o9fPiQ4ZW1tTUcHBywePFiTgy/vftUyGb//v0YMmQI2rZti+rVqzM4VlFR4cTxoEGDWFlB0Fh++/QeoJQxaVNyTo2D6Mo2ieKGCjLK9R+f3rlfsAV6n1ECj95nmZmZWLp0KUaPHo3klGSkjhmB9LmTMWLHAqSdXoHYIwswcGEq7Ad1g3GzeqhUpbJEDaFO4NgMtv5d4TcnEUP2z5ZoHQoDftJUcdDqMXAM64VaBVPFJpJUsf+iVMSfWiIb4F5eA4KVpIjoNzMO7fq4w6ChKdQ0JYoIUkXUadkQjuE+8JubhD7ThqF1N0do6+nw9hJgrmvZFJ7xgzB45wxuK/nyatnrK2w/Lq9Gys9r2FkctXM6vEeFMzjWMdaHooqyRGGoS+C4DTolDELIuvGIO7kIBLy/ZfhZrG27tAqJma9TxV36+8DOwZ5hMUHjPrEhiFo9AQmnl5b+fS3s2L+17HMB40+FqmXx9YqBltAIbo+6Ee7wGDYAEYlD+LNqzJgxWLBgAY4ePYp79+6BZkrIb6WnB0odMLbqF4GQ3VcQeeYpgnZdQbdJa9DSO4ABorKGZj44Nm7eDrbhqfCavBqtfYJZh/BZgXG+O/k5O3lDD9xC7/l7uNCbpk7N/CqySmrq0DdvBsu+4eg+baM0VfvwXY9vSQPj6npoFzkawYfuMAzus+ggbEJTULu1LdSr6qKighLD4yqUOPbsg06jFsF/40WEHb0HArchB2+BQHhb3yjomDTgdDIli3XrNkLrPuHwWbAXYcfuyU4m5/UPJY53X0X3KevQ2ieEvceUNCYPsaqGFmo3t4ZdaAp6zdmJ3osOwC5yJGo1ac2glmCxpm4tVntQYcFAPg+egQoEhh68yQMFJQGMCUD7b7oI16QZqGvtxAMSkhFpPQblnUctQveJK1HP2gmKSsryhLE0aS9XUpQOcEz6CZWV92G6+SE67XuI/jv+QNdJa3mmgaaOHle819TUhJWVFX8poVRYVlZW6bmqybe0eD2QI4Do6i7WT2TNriuZsvwGMK6FrJlGEGzxgej2KZmQQfzyIXJ+nAfhph4QbukD4d4ICI+m8PT+nJ8Wc6Ew0i+Is57K3i5RtgQwP7sBMU3155/r+cXIcskT+/wuiirUJH5xD6I/tyH79CRkH0lmSCvcMQCCDV4QrHSEYKU9F4ISP7tZ+HZQwvj+ZQhIUzDTqHCAPqMWqGhU7s1jkkR1IS2Js19BdOcMcn5ejpwrOyC6fwm5L+6CllM6VRZoLqQp+aKS6gFxLkR0bPeESbQrBIffOdcNkbWgKZ+7dP59j8cpr4AWJX9u3rxZ7C90dH349ddfsX37duzatQtXrlyRWbgmbx2UkBw6dCgX6coDx4aGhuw3/ueff0rqyH/f7YhFII0KSEuUKy+WWRpPBhqYIQ0MucN37NjBupeU1FQkp6UibepYjFiTgbQjS5FyoYCm4dJqDD+6AAPmJrLz16hpPYkaQqEiqyGMGpvBIcAL/gtSMIQSvgXUEIk/rkD0vgz0GB+Fps5WnFSuQK7iKpqoZ22BLilBiN47SwJw34JyskAmAdhhh+bCd0YsrHq5cDE8VQ11BrbkFiZPsV5dIyipqrCComqtGrD0dsKABSkflip+z/YknV+BqK1T4Da4H/TNaoPCXFQQvkLFCtDSrYrGjm3RNSUIoRsmlGpwzK7iY4sQsWwceg8N4mJ2NEvQwaUjuvj7IGBqAmL3z0Pye9Qeso5naVwuB8YShcbnBtQqQVaoGeYIq5ie6B8fgbjkBHYVT506FVu3bsWff/6JV69elcaP4u9+m0stMI7KfM5wkpQBnHodtRhNO/eDjqk5lNVpRFWRtRDGFm1Rq0Ez1iZUMzSBa/zUz5MwzgOiBe9P/4vuUzfAqFlbkLogr/BbRSUl1jHQckrV9sjYioAdpGN4/Bq4fg5gHDEKQYfucHKaUrQh+2+g5+wdsOo/BIYW1lCvosPglkGwqTla9hiELuNXgOCye8ps1Ld1h7o2pYqVUKkq6SDcQQXgqP8JKkeelRyTN5US7/qP6Xl5DuSu45ajRbcB0DVrBOVKdNyUQKoJSorXbesAbT1DVFBQgLK6BvQbNgf5kPsuPcwgu+B6SgIYGzVtgy6jFjKstuwXCV0Tcygqq/C69cwtYDUgBn0WHUD4kbvos/gA6nVwlgPj/PNdWvTOpTv32Q+uofjf/L9RmlUNZXHbCRarrryPptsewWffP+i3/DjsItJBCX96jykrK6N27dro06cPNmzYIB8FLsv/IlCBvIe/Iuf8bAh3BUKw2hlZCy0ggccETGsha7YZsg8Mg/jJNRk9IYb437+QTcnNWXUkr5lpjKxZdZE11xxZ85uyI5Z8yFRcr/Bkm5gLMOX8ug7CwwkQHhqObPInHxwG4f4oCHaHcFGynEuLIH5xV2YbufcvQbg7FFnzGnJhuSxKTZO3k/ZDqhygx2mfC7+Jkfv0BoSH4iSvfxsqUlsZxhCs6wTR1R0QU1Kv0BsVVRNwkllclAKj0NfKF36uHsjN+hc5Py2FgAoSFjy2GUbImt+Iz3/hgaHIubpLUuzxO0phUoKRCmgRKKZp7gMGDAB9wSO3YF6K+H3HhcAWwWD6KSqdnNcOJSZv376Nbdu2sdeY0snu7u7YtGkTb0ve8+T38h74HnsgL1V8//59nD59+nWqODUFKWNHIH3eZKTvXIDUsysgSy+RdGEFhhyYjb4zhrPLWN/cBGrSInAa2pVh1qYJnMN94L84jRUSw44tQNAaShX3hEFDE/YgK6oooYaJIax7u2PA/GTEnlz0cYlUUkScX4HBu2ag57goNHOyRiWtyvlhKqoJ88MP/0MlLQ206myPgKUjuDhe8k9rPm5978DjVUjIXIqwjRPhHNGb/c4Eiivy90tVKCgrsQKjuqEeWnayRfdR4QjfPAmxp5Z8EBz/qjCVU8XLWDExaHI8uvj1gr2jA2ztbOHq5clagMhV45FAyfBiKEm+6r68c/w+MF3+1uvlwPjzAmNKFWuGdECDKE94Dh+IyKRhnCqm2jc04+jEiROgWar0/4H8Vjp7oNQDY0qXRma+QMTJJxi4+Se4p81jtQL5dJXVK6FCRQUeRSQlhHZNA9iHpyJw5x/FKvD2QUqKfHBWAJBmPkfPOTtRp5UNF73TNWmABjZuDD5VKlMFWUXWMhg3t0KHoHj0nLsbgbuvIvzkY07Nhh+7B/fkmahuXBfqWlXQfuBQBO+5WiydBvVLQYexOiWMCwJj2l7qO0pq7/0L3hlb0cZvMPQatYKqZhUGx1RgsKZZY5ha2qN67XqcKlZUUUMNs8acNO6zcP874LYgxH3v77T+U08QsPUyOo2Yj0ZOXgyL6ViR97l8+fKsrCCVBxXW8xyzGEF5qeK3+rskgLFubTO08OwDs/bOEl0GwWudmjB37AJONO/8A3l+ZwLH9drLgfHrY/wcfitPorFzN4bocmD8baWNCRQrrriPamsfoMXW++i++Xd0mbASTTx8WJVD6X0tLS20b98eNG1IniounRf0D95q0jgInnGSV3RtN6dzhbuCJf7exa2QtdwWORfmSABaYY1TKvfeRQh3+EvhrFTdQECOIC0pHWYYMpDOffizTNgrfvwnsvcNlqQ/Kd3LsNcIr2Ya4tVMA/47e28ExE+uyGgDrMMQ7gqSvJbWTVqJginSmUYQbu2H3DuZMtsgjUb2mYnImt9E4iCeUx/kdxYstebCgIItvZF9LA25d84UmXYurKvkyz5XDxCgF0Is+E+iG5GlPskVsQ6EBg1eZdSRpMjnN4ZgrRuERxIkupCnNyQDAbLa+Fy78BXbpS9w9EVuz549CAkJgampKdTV1eHs7IwDBw7wVPjPuXlCoZDBNCWOKUFZFKQmiPY+Xcbn3FZ52/Ie+BI9QAMuz58/56Q+DahQEUlyhCenS1LF6WszkHZ0KVIuFgOiXV7NjuGYfbPgMzkGbbydULNebS4Cp6CgwEXyzNo2Q8cIH3jE+aOZWztUrl6FtRCcKm5ngS7JgQx6WdXwoVqIt8AdFaSL2DIFHUN7oZpBTZQrVw7lK5QHpZjLlS8HFXVV1GMVxUAErxuP4ccXvuNI/lCQSanpIYfnot+seLTp3hFVa+lCQUmR9Ri1m5ujZWc7LqqnrVedwbGSijJ0jPTQqosDeoyLQvi2KYg7s+TDCwa+te8fut0f8nwqGBh3bCEilo/lVLFzJ3fkp4oH9kbAtAQM3z/3k/vyQ7bpW3quHBh/PmCsGmwFvTBHtBvSCwMTohCfnIgR6SMwffp0nnVEM44oVVzcwecv8RkrX8eH90DpB8YFwSG5ck89YY9upxHz0NitB6oamYIgJ41eKqmqwaSNLZyHT4LvqpMIOXhbmowtAHkLtFcywHgHA2NFZVU0cOiCnhlb4DV5DVp4D2KNhopUo0E6BqMW1rAJTQZ5c8m/HHboFtyTZnw+YJy3r9K0dtD+v+E1fRNa9Q6DXsOWDI4l/uUfeNoOAVxdk/pwiEhHwJbLiDr7rHjwOm89Mu4J9pP72GnoeOjVa8ywmKYJlfvhB2jp6qNtv0j4rTrJXmOG3IW089HAeMMFNPXsCwVlFS5ip6xGlXQV81PF7QYNh++K42+t+xknjeXAuOD75jn6LD2KBo5doKymjvKdIvC/BfKE8beQUlaQFrVrvPUhuu2+hT5Lj8AmJAmUmqcEPfkjTUxMOFVG04mfPHkiv7B/+LW09L+CCnplv2TPpejWCWRfXIjszBkQ3T4NsUhGmlacA9GNwxCs7/ImnM0HtfoMgYX7o5H7+ErhfUTrffgLsncFFoDOUq9sXjszDZG9OxjiR7/LhL25T65BuH8osmabvguLpfBYuM4TuX8flFlsjvY/5/fNDMCF2/wgPDiMfcTsAb11HKLHfyD35UMgJ0vmdhS+k/KlJd8DUlD88gGfozm/roXo5nH2WMtaFw2O5FxeBsEaNwjWeiD7WKrEbf3yPqhIGBl5v5dgMX15o6nupJKYMWMGw4VKlSqxU1hPTw99+/bFoUOHIBDIeO/L6uSPXE7bQ6BM1pdKWk7XJkpB07RW8hwTPJbf5D1QVnqAznEaQCG/58mTJzF//nykpacjOTUFqWNHIX3BFKTvXoDUcx/u2E1hp/BKxOyfjV6TY9CqmyMnh5VUlTmco6ymygXpKihSyKo8SAth5eOGQZT0PbsMH+wPfguWks+Y4C+5j9v7ekKndi2GtqSm0K9fByatGqGakR6U1EhLURGa1augkUMbLkoXvG4chp9Y9OGw89JqxJ9ZgpD14+Ea44vaFg2grKoCBWVFVDWogVZdHdjnPPTgHMlzhvjCzLoZtGpU421TVFJEdQLHXe3Rc8JgRO6cjrizS7+txPGlVXx8hu7IwKAJsfDs0x22dnawoVRxd0/0TQzD4HWTkEjH8K1j8j39LQfGJQ+MqcifVogNGkV5olvsIMQkxfLA1rhx43hGBPnWqW5BcWYclZXP8LK8H2ULGOeDxOcIP/4Q/hvOwyVuCoybW3M6lqAxJ+lqGKChU1d21PquPMF+3oi3C7V9aNG7/HUXgGicMH4NjM2dvOC3+jQiTj1GwI7f0WXccjTv2l8KjrXYI0yF5Ews7WAXmY5es7ahY9QIVDOs83kSxoVsM/VDILmhp6yDhdcAaOsZSRPaP6Bc+fKoZlAbrXsFc/E62gfq58gzbxbHe506LdAXhayL0s0hh26j9+KDaBcQJwFYKmooX7EiKzzoeNWs3xRdxi9nhYUsWEzr+xhgHH78AXum69t5cKL6fz/8wIl0SaK5OzzHLOG+4CJ4b2y/HBgXdoz7rjqFNv0iYdLaBtqBk/DDwptyJcXSr5c0M5gDwAAAIABJREFUzksV19n0EJ33P0D/rb+ym7xhx66oXL0GFBQVUa1aNS5SRAkWAgcEB2R9YS/LF0L5vr3VA+S+zHnF6WMxwVFGaW89h/4UCdnTK1jrLknk5mkgKBXMhcX08WqOGbIPJ0D87EYhDUgInfjBZWTvHCR5zdvJYPp7pgFD3Nz7P0mK4RXSkvjZLWQfSUHW3AaSdvKSyqTKIEfz3PoQbuwG0bU9YFVEIW2A9vvFfdZW5P57DVycLvuFpEDdd5Q6Laxrvp1lBIqzQe5scmNnn8+AYHMPZC2xAiklch/+IvscoZTx4z+R88dmHujIfXEP4u/Q7Uqf8XkF6ChVTAOGiqRx09BA8+bNkZCQgDNnzjBQ/lauB3RtooJ5AQEBCAoKwurVq/H7779zcT05OP7IdyeNjvDn2nsKin5k8/KXFb8H6BymQZDffvuNtSzjx49HREQEgkNDEDc6BenkKj5GqeICruKPBICJF1YgattUuEeTy9eYATGFdPJ+FJWVUN+6OXwmDcGww/M+HNS+tV2J55ZzQrnbiFA0aN8CVNCOgjlU4M7Cwwa9JsUgaNUYdE0LRjPXdqhurAdlNQrxKDK8bezUFl1SgxC8fjyGn1hYrKJ0tI/kZ+49bShadLKBdo1qnJpW09KAaZvGcB/mh/CtU7ggngSGr0LsqcUIXDUaLoP7ol47C2jpSsGxqjJqmBjAsqcLw/bIHdMQT+D40qcfi0+BtkkXViL28HyELR6NXoMHwcnDhYvaObg6oVtQXwRlpGD4ge83VVywb+XAuOSAsUKgJdSCrWEQ7gS7IX0QmDBYkioeMQKzZs3C7t27cf369S822Fz8T1n5Mz+lB8ooMCZQ+ZxdvYE7f4dV/xioaVVl8EmJOvLkUqK0qmEdNHHtAbeUWei/NhOhR+6+AT9LOmFs3tELvqtPI+ocaTTI4/sIgzb/xLoDC/Ivk0ZDrRJvHwEdcvjWs3JEJe3qUmA8rGSVFG9A0NdwN4pcxKefsiu4kVM3KKqocuqX9B70o1ZZG4bN2oLStz1nb0fgrqusBCkMIspaxg7j7RKAZd6xKzSq1WBXsUplLdQwNUe1WsYM9xkYT1gpSYJLk9CFtflBwPjMM4QcIH/zdobfBMV/KFeOBxVq1GuMdoNi0W/ZMYQdu//aKf1GX8mBcaHH4NAdDFiXiX6LD8BiySWUX3pXDoy/EjCmVHHVtQ/QaOtDdN55Cz6LD7H2hlPFKqqcKjYzM+Mv3pQqfvTokXwU+FOupN/ra0VC5BK0Oz4Cwu0DINjoxS5YwXIbCBa3Rtb8xshaYons0xMk/uFC+4kSxj8je1desTkpbJ5B/mFDSeo4wwjC7f6sv5AAjncbEr98gJxzGdL120Kw2gWCDV0h3NaP3cbkRc65MJvVFcgtyqPGOdN3VyBf8vV7gFLAWf8i996PyL4wF4Ktvsha1ILVJeQlpsKGOb+sKjplTG1QYr7Ic+Dr7+rn3AJK/Jw/fx7+/v48aEhT0ylV3K1bN04GUcG7bw3CksuVfIhGRkaszGjcuHE+OP7jjz8YbsuTTO87awgQiyQKF+EziJ/fARUBFdPvsgYF39ek/PFP6gEakKHBECr0ePz4cU4V03Tu8PBw2NraomkLC3QJ7ouwFWPZH/zJkPLSKk7dBq8eC/sAL+gY1+LvxhUVFaBSSRXkLK5QsSIXgWvi2BadEwchdP14Lj5HKeGCEO69v19aza8LXD6S16VnZszKB0r51jI3gUNwDwSvHYeEzOXcbvyZpQjbMBFdEgNA666ip8NeYQLY1QxqwMK9A7xGhCJiy2TQc2V5eOPPLkHIhglvpoqVFLmNVl6O6Dc7HrHHF7y7L5fXcJuxJxYiYNlIOIX1gmnrxtCopgUFRaqlo8pp6HZ93NkLHb13JhLOfYXk7qXVSMxcjiHbZsB/7FB0olSxvR0ni928u6BfUjgGr5/83aeKC56fcmBcMsBYMagtqoTaoungrvCODUJMYixSUlNAA1wrV67EhQsXeCbQt/b/wyd9SMtfzD1QhoHxfwyMg/f+hfaBCahUVYeha+3mVqjdygaaNQ0ZGhNArmpogmad+6HT6MUYsOGCFBw/5df7briI+i69UEFBCdXrW8Bj4hpEFDdR+3bCOA8YFwSfDI4fY+CmS3BPzkAj5+6oZmwGJQLHCopQUFTiZC8pK9r4hGDQ5ovF8i8TkH6vw/gNCPoaGBMMJFhOmohW3gOhoq7BTt+a9Zqwy5iK0+WB4zqtbWAXnirVaFyTJIGLaJfSyJQq9qFUcWA8J4gVlGgkWQVVDOqgmWc/uA2fiGau3lBRq4Qa9Zui8/gVnMouiYQxJaIHbr4Et+SZqNuuI1Q1tRgWU5q5qkEdOESOkDiuizzGcmBcGDDOO28Gn3sB6z3/osLy+3Jg/IWBcfll91B59QM03PoInfY9QN/NP8Nz1ELQwE/larqcIqOK9Pb29lzUiL5o0xRI+U3eAx/XA2KAksiUyn1yFaK7FyD6+xByft+AnIvzGRRnnx4P0fX9EAufy1iFGOInV5FD0HmNK4SrXSQ/a1wgXOsB4XpPCDd0QfaxdOSykiK38HZIp3H3Algf8ecWiG4cQe4/57jYXu6zW5xIhfA/TqcW3oB86bfcA6SMyP33L+T8shJCSqMvbC4ZUMhPpOsja44ZhHsjeFBALE+EyzycBKl+/vlnBAcHw9DQEE2bNsXw4cNx6tQpBq8yX/gVH7h79y4X5GvXrh10dHSgpKQENTU1NGzYEKGhodi4cSOuXr2KrCyaESG/vdMDNHvi1WNO4ItuHELOzyuQfWIUsk+O5aS+/P3yTo999gUEVZ49e8azu6jY44QJE5GSkoLE1BT08++P2qYmnLIlcNrUrR26jQxFGBdiW1yslG1BYEa/U9E5ict4CCzc2qNyNaqlo4BKVbVQ17IJWnd3REOH1qhqWJML3lHCt0pNHTR36wBvKgK3cSLiTi4qlpKBEr4x+2eh18TBaOpsDY2qWqioWBGVdaqgoX1reI+OwNBD8wqFvqTACFs3Hm7RvqjfvgUnkfOK0pFbuHU3R/SaGIPI7dMYfidLk77k8R1yaC76zoxl5YZ2zepc1E5NsxJqtzCHS3Q/RGydIum7olzM0sdiSaGxIAV2A7uhdvMGIKczg2M1VRg2NIWdf1dWWlCfJpxbXui+vH0MPvVvdhUfWYCIJWPQa3AAOrq5oIOtDRxdneHFqeJkxB6cV6xj9KnbUppeLwfGnwaMFQLbQD3YGobhznAY1hdBidFITEnCyJGjOFVMNRBu3Lgh/z752a8aX28F3xUwrm5oAqeYMei7cD8cY8bC1LojF3wiWEmpYwKGzTz7otOohRiw4UeEH3uAfusuoL5Lz88HjPPgKoNjSeE+j9Q5aOzqLfUvq4KKwNH0HcOmbeAYMw6+K2RrNPJB3qcC48wXnH5u1X0gVDUqM9h1HjoBndLno6lnP1SvU5+hNukjVDU0YdzCGrZhUnC855qkcF/evvH9M4kmZPNluCbPRl1rZ6hqarN+Qk27Gkws7eE0bCIGbb6MQZsuonWPQAbVJQWMSbURvPc6eszaita9glC1Vm1ONCsoKjOYJ1ezcbM28J62AZGn/5WRLM6D6nJgnH+evXGM8/rnP1jtfiIHxl8BFuusewCXvY8RuO8GD+K09R0sKVipqARVVVX+ch0VFcVuSpr+KL/Je6Cke0DigRVDnCvi6f7iHAErIIoCEmLhC4bBubdOIv/n9ikJ8L3/E3IfXGZYSM8r6kYgjNYjhgyoXNSL5Y990z1AAw7kKRas6ijVnVBhw4Kua2mRwxV2yPl1naR43Te9R1934wisHjx4ECNHjmS9AwHZj03o0uuoqA1pLp4+fcrQtqRVFrSOhw8fspYiNjYWVlZWoMFPUmkoKyujQYMGSEpKYr9xSa/76x6pklm7WPgfF3YU7hiErGUdJOoe0vYstULOT0shzn5VMiuSt/LeHqDzk95/t2/f5v/FaBp3WlqaxFU8YTRSFkzGoHHD0crDll27lPolry8B0GZu7dEtPRRhmyYh7nTxwDGlkjk1u3QE7AO7Q69ebVaSKZJqoa4R2vt5ImDFKH5OxPap6JwShMYd2xZYtwKq1KzO4LdbWogUWhM4ftelTClkUjuQYsIh2Bt6dY0lPmBVZeg1qA27QC8ErxkL0lSkFAVtf1rNbt6wDRPgPqw/6rVvAU1yCytTkEqBi9K17uaAnuOiELFtGoYdmY+QdePhEtUHho3qggrXEWSubqwPyx7O6D83CXEnFyPlpzXvJovfUmi8AUIvrWJIPnBxGmwHdoOxhQQcU5E+SkobmpvCtn8X+M1OYEAuAccfmMQuav15j5Gr+MxSxGyZhgEjY+DRsyvrJ2wd7ODeqxv80gcjZut07lfa/qS818nv+XjLgfHHA2PloLaoHmqHFtFe6BMXguFJ8UhNS8PEiROxdu1aXL58mYt0yq+77/3oL9VP+L6AsZEJXBOmIezIXYQevsOFy+zCUmHS1gEa5PRUUoaSmjp0Tc3RqkcAuk1aA68ZW1DXoQvKKyh+noRxQeAmTR6HH7uPAWszuThfnVY2UFRVZ7cUO5/0jdDQ2QtuyRnwW3MWoYf/QcTpp+8CzhIGxvrmzdF14iqEH70H/00X4ZoyC+ZO3VHF0ASKqlQoTon70MzaCQ6DR6PPksMIOXCTVRK0fcEHbqLXvD1o6xcNXdOGnChWUFZFNaO6aOEdgB4ZW/n5kQSqt/6M1j0CPh0Yk1Ii8znCTzyE/8Yf4RI/FaZWjlDTpArASjxYQIlzUoHQsTduZsnAOEIOjN89nwqep8X4XQ6Mv5y7mFzFyivuQ3/9A3TcdQ9+NFshZRbq27qDnOjkKqZEFlW9nzNnDq5duyYfBS7Vl+0yuvHk08zNffOHUqL5P3LPZhk98sXaLTH5sq8fhGBjD2SRK/sNWFxLsmxBUwi2+CDnjy1cwLFYDX/HT3r58iVDWCp+9ylf9qid06dPY+7cuVi0aBFPS/0cxfJoG7Ozs3n6/s6dOzFkyJB8cEw+flJs0JfXT9mXsno6iAVPkf3jXGQtaoms6Xqvf+Y1As0CEb96VFZ3/ZvaL0oV06AKnafr1q3jqdyUKk4ZmYa0mROQvmkO0k4sR8KpJQhdPwGdYv1hbtuKYTGpGRRVlKFjrI9Wne3RY1wkIrdP5ZStLFUFpYqj92bAe0wEGjtYQqPq61RxA5uW6JIajMG7ZyKZdBNSgCspFDcB7nED0MC2JbRqVs9XQ1ARuBad7dF9dDjCt05G3Jkl+S7fxB8pVTybncQWbh24cB0lmEnpQOvyGhnGjxdbbZGX9D25CAHLR8EpsjfMrJqhcvUqDKHJc1zT1AiW3s5wje6HFp1soa0n+Z9XXbsy6rZpwv1HSWRKPL8Bgj8EpF5ezR5nSi/7zopH254uqKKvg3LlyqFc+XJQ01BHneYNGJD3n5/M7uRPWt9b25bnKg5dMAI9wvujo5szFyl1dHNG9zA/BM9NQ+zhBfnH4aP38631lqV25MD4w4ExuYrVg9uhToQrXIb5ITQxBonJSRg9ahRf62nA+c6dO/Lvk9/UFebzbcx3C4xJuRB59hlCD9yEz7zd7OM1btmeXboKSkoMK2s1bIGGTl7QMWuMchUV8oHx+9KV+Y8XR0lRGHzLfI6ozOcI2XcdjoNHc+E5cuwS5KQf8i9XM5JoNDxGLED/decYglMRuYLr/iQlxVsJY31zCwbGXAAu8znCjj2A3+oz6Dh8Muo7dIa2QR0oqkjAsaaOHhrYe8Ipbgr6LDkE31Wn4Jo8C2Y27lDXrsYF5kgRYmLpAMeh4xnmRpx6wt7pkgHGRnCKnYLwI/8g+MAN9JqzE237hkOndj3uO2U1DeiZN2dXcZeRC9DYuTuUVNXkwLiwc/Ejl8mB8ZcBxhWW3WNXccvtD9F1+3V4zdmNtn6DUaNuQ5Buh6bskusxMjKSk1mUAJN/mf58F1R5y/IekPfA5+uB3P/uIPv0JPYWk7OYoTHB4/lNIFjfGdknRkqK2b18JLPw3efbum+nZfqMp8QvgakvUciU/MJUGb1evXqst8jIyOB1f84eIXBMCc3t27cjOjoavXv3Zv8yXePkt3d7gIqX5vy+CYKVDgUGW/SRNdtUUizy6XXZxU3fbU6+5AN7gN6TBVPFs2fPRnp6OqeK0yaMRvrSaUjftxAp599M7cadWoLAFaPgHNWHC7Fp6lZlWEoJ2pomhgwvfSbFIGrHNCScJa+vNN1KqWICrStGwTGkBwwamEigr4oydE0NYd3XHf6LUjml/A4YlIJaSjAHrqYicH1Q39riDWita2KA1t4d0XNiNCiVPOzofISsH88F44ya1IOSqgrD7Zp1jdCunwf8F6dK9BEfmvCVQkwC4sOPL4D/knTYB3ujTsuGIChMs0OpL9Q1NXj/ypcvD02dqmjZ2Z7hbuyJRSBY+M4+fsQy0kEQfO+cFMAp5vIVyjM0Juczqz20K8O0dSN0jPDBwKXpGHJ47qeBakoVn16KmM3TMGD0EHj4eMHWzhZ2DvZw79kNvqlRiN40lZPYJbF/ZbkNOTD+MGCsHGQFnTB7tIzujj5xoRiWFI+01FRMnjwZ69ev5wEvmqUq/z75gReCUvz07xcYF/QIEzg+eAs+c3eh3cChMLJoC/Uq5D4i+b8CX5B+KFce1UwbwWXEQoQff8CwOR/OyoJqHwuMqT1Kxh67B/fkmahuXBdKyqrQr9cYtZtbQ4v8y0rKDISqGZrAorMvOo9ZhgEbL772L5d4wjgPGP/L2ybZ9+esmfBbexYdYyejnq0HtPWNoaisyv1WWacmzNo5oaFjZ1QzMmVQTKliXRNztOkTxqCeEtJv9GNJJIxrGsIxegz6rzwBl4RpMG3rwNoMgu3Ud+ZOXvAcs5QVFf4bLqBp535yYEzO5pOPEHXoJqL2XkXUvmuIPHIHkQzyX6sm3jhWss77s3Ilxf8+s46CUsWKK+7DYMNDeOy+xwodl8QZqGvVkc91ShXr6urCw8ODE1/klpIXISjFV2r5pst7oEz3gBgQCSSeaypIJ6sAl0gI0a2TkmJ3s0y5qKJgrQf7rUU3DiOXUpLfubs4JycHDx48YN0EFaH58ccf/8/eWYBFkbh//KfS3aBIo2KhIAIqCAIiKCpIq4gSSrMLAkoIduvZ7VkI5plnx9l1xnndbV3oef8DFfj+n/ddQFRaMHD2efbZZWPinWFm5zPf+byNngAinQWlJEkRQU5kulT1VYFbUlUQsP78889x+/btKrUa9DkCdgTS38l9YXERin85g0e7giWNRMsS+ktMULgvDEW3r73z/zuNtYml/8m//voLN27cwJYtW7h5Y3ZONiZOm4zJy+Ziyu5VmHR+E7KvVwE2b+Qj48IGROXNQL+EYWjbsyu7gAlSysrLc8rWIXgAQhakIunAYgbFlBouSxWraKpzIzvyCJMTeMikGHYZl8PlGuBpxoX1iMmbgQFJoWjv2A3qepKELzmO9cwN0SPQA17JobAd5AJ1XW2QroFgLn3Wb2IMxh5e1nBO3Rv5GHdqNYJmidGupxVD4v/97398FS49SklJwbhzOwzJHMO1YEVEDfNXIyglLcWFdYjeMgMeiUNh3KUdw3BKfOsat4Z5986ghn4KqspcZ4LXlG4myB+5YQrrMgg21zieCtM54Wouu4hjV05GYOwouPf3YAWFx6ABCIwPQ+zqKUg/vfaVeJPrMt1v6mcFYFwzMJaK6gFKFavFOMFCNBADx4UjMSsV2Tk5mDF9OtasXo1Tp07x/pa2acLt3aqAAIzLoBcB5IsPEHP0RwQv3wuHUUkw7GoPJQ1ttJCSBjVFU9LSg5VvGAKW7MKYD79i1QF9p0qI1oDAWFldCw7DYzF00Q70FU9lCKre0oATs5SOJQjb3T8SPjM3ImLXJwy1o47+hB5jMiGvpgll3dbonTgN0Sd+44Z2VU5zaT3EVSaMKwJjAokP+R5/+g5G5Z2De8ostO/jBfVWRpCWk+edp5SUtCRVrNMS7Zw84TVhKcbs+6JyV3ADAGNVnZboNmgYbP3CGFQTXFdQVYeRVQ+4xGVjZN45JJz9AzSPpKogJ/M7nTC+eB/ik79AvO0cxEvyIZ69HOK5qyBevRvivTcgPnOndidIyv6XBGDcaM3+mm+8DbncO9DZehdddt+B957vELh0D+yCo6Fr0g6ycvJQVVVFt27dkJaWhnPnznETI+Es8Lu1YxfmVqjA21EBAsWPuSFh0a8XWCVRfOcToKjqRpwl/3cPj6+vQeHekXj00QQ8+f4Iiv+9AxS/2wcwtI0nNQSBU0r4uru7w9LSkt2oP//8c6MmgZ4HxvPmzXtlwLhsPa9pH0cA+/Tp09i/fz+o2Sulo94tcFyC4ruf4dHBOBQsNUdBebNIQxTuGMLNSt/1/6GydamhHsvc3j/++CMOHz7MTRvZVTxpIibNm4EpmxZj8vF1yLmaVzP4q6BnGL1xKtzjh6KNnSUrJgjcUqLXoL0ZJ4d9sqPQJ3wI+4MJaspVcBUTwMy4uKFO8JIhIEHr8+s47dwvLhht7btAhRO+LRjaKqmpSBK+zZtDQ08b5BeOWJvD3t2GgoiUMk4neL11FtzjgtnFTNCcXMXKGmpQVFPhpK+CshJDXZeIIZKmdMeWI+vjTXWf59JGgclHliF47lhY9e/NOgxOE2upMxD3zhiN6NzpGD5vLDfjo0S1ggpdbSsDVS0NtHewxsCUkYjaPB1pp1djwrXq1Rik6yAdSfLO9zBqohheAT7o4+ICV3c3DA7xR9j0sRi796mruKFq29SHIwDjmoGxQrQDWsX3hcPYYIRlJGJ8diYmT5qEhQsWYPfu3bzfpN8YNe1rG2r7KQznzaqAAIwrQC6GqASOL/yNqANfw++9rezX1TAwBSkhmjdvAUVVDZh0c4BTVDqCl+1F1IFvkHiOdAqVpDAbEhhraMEpMg0xB79B3IlfMXzNYfSJyYJ5D9dy/7K8sgr023eF/bBY9i+PyD0Du7CxkFfTaERgXDbfBI4fsFN5xIaP4JI4CSbde0NeWZUv2dEyMIH90BhOFcd/9FyquGLt6gOMLz/khDjVQ0VDCzKyclDR1IaiijonsTVaG6OLVzB85+Qi+tB3pc5nmt5/BGBMtT/1O8SbjiJx4mwkiFIQnyBGfEISEsemQzR7BcS7rnD6uNJ1vOKyq/BcUFI0vJKCYLHmlruw2vcHBh+6hWH5l+E5fr4kQa+mAVk5ORgYGCAgIIAvzaWDFLpsV7gJFRAqIFTgjatASRHIq1p8+xq7VQt3h6Agzx2PL8xByT+/VJ0yLn6C4r9/RNGtj1H8z68gt/G7fiPwSQ3hCErFxcXBwsKCG8FpaWkhLCyMncIErxrr9iYA4+rmjdJQly9fRnh4OOzs7BAdHY28vDx88cUX3KynMWtT3XS96vdK7v+Ixx9NQMGK9hKHMaWMSe2y2Q1FX31Q7YmaVz2tb/v4aJ37448/cPHiRZB+IjMzE5lZmciZNhmTls/D5D0rMbG6VHGFtOkzMI98utfzkHZ6DcLW5MBljD/rGcpSxPLKipw+JoBLegZFVWW072UN34nRSDq0BFl1TLo+P+7sG/lIO7kKw+eloGPv7i8mfKWlYNTBHN7jwjnhK3H5vnwTuKyrmzH2yHIMm5+CboOcOeVMUJZAsUUva7hE+MJxuBdMrdpDSV0CjqkG5t06wT0mCBFrcpB6fAXI6fzMPFVV5xv5SGdAPp3htFFpIz1ySJOOw2G4F8LX5ICUFzQ8AtLifQsRNEPEOgxKXtOyoAZ9lMi2dLXH4PQIxOTPwPgzaytNXFOqeNyxlYhZnvM0VdynDzwGD0CQKAJxa6dyqrjWDuiq5u0dfF0AxlUDY9nonlCPdUZH0WB4j4uEKCsNdAXEjBkzsG7dOg4e0VU8Qqr4bd8rvdz0C8C4AuR6AYhdvI/hG06hnctgNJeSQvMWLTgpKyUjC2UNbZjbO8MlPgfD1xxB9KHvXwTHDQ6MUxFz6FtOxlKyOfboj+zndYxIhZF1TyiV+oHllVRg0NkGNv4RaNPbEzKKyhJgLJreCAnjMmD87CM1vPOasAT6FpYMcDs698eINYchOv93aSr52c+X174ewJia6lGjvJ4hCVBUUeNLkwjwy6uowbCLHZyjMzAy94wkEf7c8n7nE8aULt5zDaJpixCfmIT4eFEpMCZoLELC2HEQLc6F6Oh3lZ8Uea6eZctRAMYNC4wlTe3uoe/Bewg/+D0CFu+CbdAYaBu34f+vslRxeno6H6C8bBOjl9utCN8WKiBUQKhAFRUoKUbJo39R/Nc3ePL5Vjw6ECVpxLXYGAWLjfFohy+KvjsIcq5WeaMGiVVpK6r8UtN7g5I+pFj48ssvuQmNh4cH1NTUICsrC319ffj6+oK0FKRqaMxU0JsOjCkVRd5FBwcHrg25/Tt37oyYmBhuPPb111+/E4njkn9v8wmZgtWWKFikX+oyNkDBBgc8+WQDSh7/1/T+SV7DHBFY+eWXX7Br1y4kJSVxgzInJyeMigzH+IVTMfHwGkmq+GXAHSWOb+QxvA2ZNxaWfewgr6hQrmYgPQM1ZdMzbg3P+GEMM2sNS6uZrswrG5GwdwG8s0bD3KYT+5SlZaU53augqsQ6CkrYmnS1gGuUP8LWZCP52HJk1jPhS/PISoyts7jpHQ2XnMWUKtY1bY0eAR4IWzkB40+vReqxFRixcBx6BnnCoIM5FNWUIS0jDRWCyqSISBzOiojUj1ZV6xbOvJoLShUPnZsMa0oV62iWazao6d7gzNEQH1hcKfQlcCzauwC+E2NgNaA3TyMlvAlua7bSQdd+vTAkJxqxO+YwbJ5wfTMPpyxVTF5irwDv0lRxXwwOCUDY9BSk7F2ECQS7S5PmtYLe1SzHd+37AjCuHBhTqrh1vDt6pwxFRKYI6ZQqnjwZixYt5FQx7RvpN0b5JXjxAAAgAElEQVRj/n54DZtoYZT1qMBbBYwVlFRgFzgaoz+4XpoSrQI6lkIsamwXc/h7OEVlgpqs6Zq0wYDMhdwgjprKlcGtqh7p+yN33ECH/kPRQloGipraMLC0RSuLLqw4kIBjLbTt5QY30VQMX3MU0Yd/QML5PyXDbjRgXDrtpfMQe/wXBC3bi54jxaxdoMZyZc3xSAtB8FRJuxV6xWRjzOEfILpcfd2oHrVXUlQ2LIneI2jJLpjZOEBOXgFdPPwQnn8O4ioAY/kyqAswvvgA8advI2zbZfRLnQ1DS1tWYBDYV9NrjS4DguA3Nw8xR34oXdYvLvN3HhifvQfRhsNIGJ/zHCwmYCy5J06eB9Guj1nZUr6caliODgf/hNSmhoWmje0FfhOH32LjbShuvoMue+5h+NHfEbblEmtfTG0cQSeG5OTk2BkZHByM/Px87h7/rqSl6rG/E74iVECowOusQEkRih/+jiff7EfhsVQGVQVLjJ9NO67qjMcfZaH4r+8ABsOvc4Lf7HHTFSRXr17lpm9t2rRhGEonD21sbEAnDy9duvRKDvbedGBM7mKqBdXE3t4e2traXCsFBQV06NABUVFRDJSpiV5T3n+WFPyNJ5+sR2GeOwrXdkPhBgcUbnJG4a6hePLFdpQ8/vfNXuHfkqmj9Y10YLGxsaD/S1rP5OTlYdq+LTzHBGIMeW1PrpJoEm5U4S2uBezL/DgXSYeWcqq1k1N3BsZS0lKcbKV0KzVjU1BWhJl1B258F7F2IlKOr5DA2zqOl8DmOE41Z6PX0AHQNmzFEJSgrJlNJziOGIQewf1h1NUCShqqkJaRAakhTKw6wDU6EKPWZGNsHcdNgDv56DJOFVsPcGL9BgFg8iNTqtg7IxLiDxcxOM+5uQV0J8BM8zhsQRp6BHmidXtyCysxOFZit7AVPJNHVNqUjpK7486uxehNU9E3JhAGHcz4yj0CvmWNAiPXTZIoPWhcVSyjnE+2cJJZtH8hfCfFoIuHA7SNWkFOSQKONQgcezpiyMRoxGyfjeT9ixG9JAf+Y0bArV9fOFOq2NsLwUmRSNgwAxnn1tWsLKliWqqaxnftdQEYPwuM5aJ7QTPOBZ3FPvAfPwYpE8YjZ2ION6/duHEj7y///PPPJr0/fEt2J2/MZL5VwFhaRhbGVj3gmT4fo7ZcRNzJ3yC6cL9K8NswwPg6A2MpGTnoWHRB37S58Jm5ATZ+YWjZzpJTrARnyZtLDaf6Jk1HyPoT7EJOvPA3glfsh7ldH24E16mfP0bmX0BtYPXzTe+UWUlRljB+DnxefsgAnXQLgUt2oWeoiJO1Zf5lOtMsp6yKDu6+8FuwHdEHv2GHb3Xw7+WA8T+8XIIWf1ABGPsiLO8sxJeqcT4ThKwlMKbaRh/+HgGLdrK7WcvInKE+zauCmgYvn5G5p5B47o9qE831AcaJ5/9iz3Xbnq6c7mzXxwshG07WCahWV/tX+t7pO0hYuw/xqVlVAuOEnJlI3H6hxvmLP3MPYw59h/C9n6P7tu8htfFWo7l830S425DTRE3tylLFPffdReDur+A3fyu6DRkFzdYmoKZ26urq6NGjB58NJmhQ5pYSzgS/MftXYUKECggVqFCBkkcP8eTLnSjc7oOCZW3xH10OX9Z8q+xxiTEKtw5E0Tf7Bd1EhdpV9pTA1I4dO9CrVy+GUoaGhggKCuJUMSUcX5WjtwwY6+npwcTEBK/DYVxZfcpeo30iwfXff/8de/fuhUgkYnCsoaHBTbKUlZXh7OzMDcloP9pkb0WFKL59HU9urMOTa6vw5LN8FH2zF8W/nEXxg1/eeQ94Qy13OulAyTxaz+h3WrPmzdBCqgVDS1VNdVZE9BeHYPT6KUj9aDWyavDavgD3ruch/dw6kMvYJcKPXb6kSpBXUuRkra2vO2x9+8KgU5tyry81YmtrZwmP+KEg6MnA+mrt9AzUOI7h58Ro9vaS5oK8yVqt9WDr44rQpenc2C3l+EqMWJKO3iMGwaSLBQjQUrKWALJ5907oGxuE8PcnIvXEymoTvqS9oCZzUfkz4J4wFM/oIMwNWQdBion0cxIdxAv1ubkFpLBIPryUU8L2Ae7l4JgUEeQWtuglAcdjcqch7dRqZF7aAGoU6D8tHpZ9e0BVW52nXU1XE51c7OA3KRbJh5aAwHldUr6ZlzciftdceE8YXQqO9dkpTW5pbYOWsPZ0RP+wAHgOGQQXlz4MjH1GBSNi9jikfrhEkioWYHCVcP6FZV9FrQRgLAHGMlE9oBTtCOMET7iljkBUVhIys7MwdcoUdqwfOHAAP/zwAzeIFY4lG2qP0DSG81YBY7q8RlpODjqm7WDtPQKDpqxB+I5riD91u1KY1dDAWLdjNwyatxWJZ/9A5M7rGDhxBboMHAods3aQU6RLX+RAjeg6uA5Gv3HzELrpNPznboZZ996NC4zL054PWfkQtf8rdhjbBUVB26QtmreQ4kuTyL9sZksajYkYtuqQxOdbhX/5TQbGCWfuInz7x/AYPx/m9i6StLe0DJ9Nb9asOdT1jdAvbS4STt2uEc7XFRgnUHO//AtwjsmEjkk7SEnL4K0GxpQw3nQUCRmTKgfGiUlInPoeRLuvVfo/VhFuj9xxDc5jZ6NrYBRajt+I5u//IgDjDfVLWSttvgObfX8g6MjvGL75PNySpsG0uyMUVNQ4VUwH5cOGDcPWrVv5IPhVgYGmsdsT5kKogFCB11EBSjCShqJwc18ULDZ6DhYboGCpCQrWdEXhnhF48u2B6rUUr2MG3rBx0gHdZ599htTUVLi5uWH8+PG4cOECe3lf5cEe+Q0JEltZWfFJzJUrV+L+/ftvWLUkk/Po0SN8//33WLFiBSsqZGRkuKk1KTxSUlIY9DXdlHEJSqjJ5OP/k9zJ/83NIknxItwasgJ0woYS7eQRl1GQg5ZRK+gY6zPUpZQsgciOzt3hlRaGqLzpSDuzplZ+YVIeELgMni1G134ODD+5wZqOJjq52sN/ajzEHy5mZULwnGTYB/SDfntTTh3TeFW1NdDBoRu8xo4EwdLUUwSsq4CgN/Iw/tw6RK6fzE309NuaMCim9LJxVwtQ87u47bMlXmBO3G7BhKubkXJkGUIWpLIaQt/CVNIEjtQQWmogpcOA5BEYs3EKxp2iJnCbn4GBNC1jj62QuIoHOkOjpTanlSlV3N6hGwZnRkK8f+EL36sKHLJbeP9CBE5PgK23C1qSW1hJgWGwup42Orv1wMDx4Rg+PwVuUf5obWHKXmZZBTnoW5jAaeRgRL4/Cenn1z8znVWN74XXSxUSBMBjt87CoLRwdOxtAzpxwI5pJSWYtzFHz1694OnthaFjxyBx4wxknH0f1OTvheFVAUSFz1Wf1BeAcQ9Qqlgrrg+skocgKD0KyRPGcap4zuzZfJL5ypUroFSxcDzZkHuCpjOstwsYs0NYBtKyspCVV4CeeQfYBo7GkFmbELHz+gvguMGBcYduGDR3CyeaKSVM4Dhix8fon7kQHd19oWXcFrIKdOmLHNRbGaJTvyGw9RuFVm06QkZOAZ08/Bk2NnjCuBwYl+khqHHffYbp3QJGQ1ZRhX8Qt5CSgpQMnV3VRbtefdFXNAUh7x9DzOEfkHiuVKNROqw3CRgPmZ0LSvWKLt5nvUTgkt2wGxrD/lZKnSuoqKNVu85oZdYesnIK0GhtwjA54dSdBgPGNP7og98iYOF22PhJUp4tpKQZxr/VwJgcxntvQDRrGeLFKS9A44TUTIiXboH4WJnWo2wde+7x8kP4Lf8QhnYuaCEti2YDE/C/1T8KwLgOwJia2snl3oHWlruw33sbw/d8yalia59Q3p6UpYopTTZlyhRcu3aNzwI3nd2RMCdCBYQKNOkKlBSj+M+v8OhEOgpWdZY03KJkMWkpVnZC4VYvPDozGU9+OomS//4UlBS1WBkoZfzJJ5/gxIkT+Pnnn1/LJaTkzD9//jyWLVvGLmU68KTpetNuBIIfPnyIGzduYM6cObC1tQUBY7oyTVpaml2zBw8eFJr7vGkL7i2cnorAWLWlFnqFDMTg9Eh0G+gMHZPWkFNUYC8ugWOCloOzRiN660yMO7NGkmJ9DgwSPBx/7n2MyZ0Kt5hAGHZsw2CThkNQ1mmkD8ZsnIqMSxuRTfC2NGVLqdmgWSJ093HlZm0EexlY62iio4sdvMYRsJ5RCqyfJo4JtFKTvMCZIli69eTmcgSm1Vtqw8rTEcFzk5F6clXlQJMa813bjGTSZcwUwc63L1q1My6F1jJQ09JgaDpoXDii82dg3Kk1rMkYf34dYrbOBKWvKaFMrmICt9RArtewAdxkLv1c/cAt+X+T9i+E/6RYWPV3LHcLS8lIQ11XC63MDNl1TBCXmua1792NdRKUUm6wJnOkvDi6EiGTEmFpZw1yqUtJSUFbTxeOXn0RPisVaQeWMXQXAHD1ALiu9XmXgTGlipVjHGHCqeIQRGclY0LOBEydOpX32YcOHcJPP/2EwsLCt3BLK0zyq6rAC8C4tqmE2n7uZWeELg9bu3Yte8Zk5OTRyrw9TLrasaOW/Lyy8orQM2uP7n7hGDJ7EyJ330T86TuchmwsYJx48alWgcHxOQLHV+E1YSk6uftC08AUsopKDLblFBTZJ0y+4w5u3hix8RSDz4rJzEqfX36IhNO3MTB7CXRN26FaJcULwJgcxA8RfeJX9IjKgryaJqhWpG3QMbVgjQaBY2rc16Yn+ZenYfj7xxFz5EcJmCWH8ZV/MXrXJ7ALiISiqhoMOnWD79w8iC78DdJlVDrNFafjwn00hJJCv4MVCBjHn/wNYds/Rr+U2WB/qzJd6iTHtbYaNBw+k5bDYXgsVDS0KgDjBkgYX3yAuI9uITT3DNwSJ8O4qz3kFJVA8L158xb8+FYDY1pmZ+5AvOU0EqctREJKBhKSUpGQlMZeY9F76yRAmYB9xeX7/HMCxis+hKGtMzeIbOYVJwDjOsBi2dw70Nt2F9323oP/od94O9EnJoubV9JJKHkFBXbhUcf7ffv28VngppuCetm9hvB9oQJCBV5PBUqAkuJqQW/Jk/+4qV3hDl8ULDVFwQoLFG52xePj41D0/WGU/N89lBQXvZ7JfwPHSmkfaqJV3W9ueq+691/FbNH+iKaT7m/ivonq89dff2H//v0YMWIEDAwMGBbLy8uzz5iuYOzZsyfvX2kehJtQgZepQEVgrG6giwGZ4Qx8kw4sZr2BlYcjJ45JJUHQUk1Pi9UHlKCl1O54SphS+vZGPkgJIT64BAHTE9HZ1R7K7AimlLIWurj3QuAMMUgHwRDtuaZo5PWdcC2P9QxBs8Sw9XFDqzZGFRLH6px0HpgewfA27fQajDsj8fi6jPaDfltjkMaBdBeGndqwViJu51xJqviTqj2+NC087ut53EAueE4Sug9xQ0vzp+NW09ZAR6fuGJgahvDV2QiYIWK3L6WgCWqraKujg5MNg9uxR5axn7iuoLDi52l6sq7mclO6wePCYdrFAuR8phNGZXdyL5tZdUDA5DiknVwtSfk+V9OKw6zt86wrm5B2cDnGLMiCb/gw9HTohZYtW3LKmBoTDskYjYyz6yoH8M+dPKjtOIXPPYXO7yowlo/uBZ14V3RP9kdIeizSJqRj0sRJmDd3Hl+hSieb//nnn9f+++FltrXCd19NBcqBMV2mRVF0urSM0gJV/fik16ljIn3u3r17jX5GoiIwVlRRhZ3vKPjPXA/n6EyY2btARYfE++RuUkHrDlawHx4P33lbELnnU/b0xhz67iWb3j11GOuWJowrAuOKEC3+1B2M3HyOG7B1cBsMTUNTyMgrcLqXGrHpd7RGv7Q5CN92hSGkqAJ4rjgcfv6SwJigbvSxX9BjTCYDY0UtPdgEx8Az/T10HTQcOuYd2GtM0JUaxFk4e6Hv2FkI2fARYo79zMB99K4brx0YU4NBalQYsGA7bIPGQNvIHDKy8qyhMLbuxXqNUXnnEHPwaxBgkwBj49KEcX2BscSLTanrqANfY8iczeg6cCg09Y3YWaykrgUdY3OoaGpzYvutB8a0Hp66BfEHVyBeuRNigsQLNkK87gDEH34OEXugn0sUC8C4wdLTspvuoP3uP+B39B5G7vmcT3x19QqCup4+u4rpkkYXFxdORNHOnZJbVW2fX81uQxiLUAGhAkIFnqtA8ROUFPyJ4vs/ouS/PyTg+LmPSP4sQfE/v+DxxXko3DoIjw7EsEu1+O/vgCePqoXNlQ6uib5I23j6/fvdd9/hyy+/xIMHD4Tt/kssawLvlCwODw8HNQakhrGkdurduzcsLCwYHgvA+CUKLHz1mQo8D4z7Z4Qh4/IGhqgZFzcgfscceGdGwtKtB7uAKUlLYFbLQA/dvJzgOzEGcdvnIOXockSunwSXSF+Jq1hejpUKrTuYoU/EEERtmoaMi7VL3WZe3gTRngUImBIHm4HO0DU14GGRj1hTX5fhM6V+fbLGoKtHL9ZXUKqYYLYETCdi7LHl9VIlZF7ZiMR9C+A3OQ7WA52hZ2YAOSUFnmeNljrcHK9VW2MQQKdxkjrCccRAhK/NQfr5hgOpDN/3L8KQCVEws+7IuguCxpRmpjrQc82WOrAZ4ISAqfGI3z0f4y+sq9c8E7Al53HGmfch2jwbIePj0H/IIPRxcUEvRwcYmZjwlQ2kwQienSQkixsRjL9rwJhSxSoxvWGeOACeaaMQlzUWWTkTMG3aNL4KiK5IoiavxP6E48lnNt3CH1VUgIExrSwUR1+/fj1mz57N3V1pJarsVtaV+b333mMH2DfffNOoaYJngbEaHEITEfvhl4g99iOGLt8Ph/AUGFn3hLKWLidO5VXUYGBpy43fAhZ9gFG5Z/gz9L6uSRuGj/Ef3apRVUDQllK2I3fUHhiXQV8afujGU+ibPF3i2FVRw/+aNeOUL2k0bHzD4D19XaUajbJh1Knp3fPwjv5+Dhgr67ZGb9F0RB36nv2/AyYsgWX/QHYcs3+ZwHFLA3TsOwSeGQsRuvkcRm46DVu/MChSTV9TwlhD3widXAfB3M4Z5GCmpDQluMkd7TtnM2IOfw/RpQeIO/5zwwDjRTtADfXiTv7OKU/XhEkwsqJUsTLDfx2Ttpxmd43OgFm3npCRk3szHMYEfS/er9EzXL5+VbbOXLgP8ZnbSDrxM5JO/gIR+Y2rO6lRcRhCwrjOAJkUFOQqbr/rLvwO/oLh60/AKTqTt1+UYqfO2m3btkVERASnnugE3ZuY3KpsPyG8JlRAqMA7UgFKtz7+F8V/fIHHn2zAo1PZ3NiupODvqgtQ9AjFdz9lT3HRnZv8fUDwqJYVjODm3bt3cfToUfYTi8VinDp1qtEDGmXjb4qPtO8k+J6WlgZzc3N2LU+aNAnr1q2Dj48PKGksAOOmuORfzzxVCowvSYBxWfIz48J6xOTPhFfKSHTs0x0a+rqQkZdlcKlrpM9Q1zXSl5PHKlqlTdhKvbv+U+Iw9vAyZF+vu+c26/ImJHwwH0OyxrBeQsdIn8dJoFZDTxtaPB1yDE/1TFvDOcyHfccZlzbUqeFb2XxWfKQmcAm75sE7czTa2XdlUMvp3maSlG+zZs1YEeEUMghx2+ZwkpmSwRWHUa/npIM4s5ab7tH8lLmKOTnd0RzWnr3RobcNNPR1JA5jeTnomRnCzq8vAmYkImHPe0i/uL4O4DgPWVc2Iu3gMox5LwNDwobCzb0v+ri6YIC/N3xGD4NVb3vIK8jztATPEoBxvZZrLSHzuwSMKVWsF+8Gu+QAhKTHlaaKJ2Le/HnYum0rbt68+cr7HLyerbAw1oasAANj+nFK/jFvb2+0a9eOOyWS56uyGwHc3NxcdOvWDa6urjhy5Eij+r4qBcYHv2GYS6Aw5sgPCFq6B71GiWHY1Q5KGtoScKykDMMudrAPikLHPgM5kfqqgLHo0kMGttR0zWfaWhh0tObLTihlTN5biUajA7oHRGLInFxE7Pqk1L8sSbYy1GvghDED48RpiD7xO8RX/o/T16TRoPRuJ3cfaBu1kTTuk5UDQdrOHn5wiUpHR+f+kFdShkEnm1eipKjoTlZQUuF6kYqkzFVsbN0TromTEbb1IhLP/1mux2gYYNwD/vPyMXrvp/CZuQFd+gdCTbcVj1tJQ4cT7aTEGL3zGkLWHEJ75/6QlZN/vcCYFCGnfofo8LcQHfhS8njqlkQdUhHo1uU5KUfI0V3H7whKito1uGtRCooNtt9Fzz234L/zM3jPWMfOcxVtXU46aWtrcxMjOjH3xRdf8FngyrbHwmtCBYQKCBV4PRUoAYoKUfzPbwx+Hx0di4L1PfHf8nZ4tD8CRb9d5AZbVU1bSUlRqXpCAMVlNSpLFdM2n3zA7u7uUFNTg5GREXvrf//997KPCo/1qACpJuhYZ+7cudixYwdu376Nq1evIjg4WADG9ain8JWqK1AbYMyA7GY+CMRGb5mB/skjYOFoDWrGRmlXAriUPJYo8JpDS18PjsMHcqqYwCu7imsJzF6AcaRnIHC8Yy76xQRDz8QAdIxapmagR/IdW3s4ImKNJOXbIC7fG3mciCbfcg+/flBRV0Wz5s24aTlpKGgalDXU0LVfLwRMT0ACJXzPr6u/R5iUHpc3QrR/Efwmx6J9bxsoqlKTehmuMzUOJFibfGAxN6UbMDYUHRy7QaNVBXBs0hr2/u4YOi8Zov0Lefqra0hHKpH002uRmDsTw9Oi4TF4AJydneHm4Y4hEcMQtSgL8bkzQVBcUUVJAMb1XYfr8L13ARjLRvWEaowT2om8uLmiKCsN2TnZmD59OlavXs0nnW/dutWozK7qLaLwzttegXJgfO7cOQwcOBBmZmZYtGgRn32obOYI4G7atAmWlpZwcnLC4cOHy1c++rFLZ/EbMt5eJTCu6NG9cB8xh79DwKKd6DkiAYZd7Z+CY0Vl1lXQDlfb0BQeKbMQS8oFgro1ALH6JozLh3v5IYau+BDmdn0YOqrp6qNl205Q1aWzuQqQU1BCy7adYRs4Bj7kXyZwXOpfbpSEMQPj30phuySFnHDmLsK2XIRn+gJ06jsEWoZm7F8mSEvN8VTUtSAlLQNyCfvM3Chpjlex9lXVsF4O4wdIOH0Hw1YeQCc3b25sSGebpeXkoGloBqvBIfCfvxWxR3/iVHF5nS/90yAJY8OOVnCLm4DeEanQb9+VGxiSP1avTQfYBkcjeNk+xB3/FeKLD7hZYHsnz9cLjEkVceALiNbuQ+LslUiYupAfxWv3QUyvP9fIsGK9Gvy5kDCuVcJYauNttNp+D04H/kDwgZ8QvOYIekemQb99F17fqQlGhw4dEBcXx+myv//+u0G3p5Vt04XXhAoIFRAqUKcKkH7ivz8ZCj++MBsFW/rjv2VtUbDYQHJ/3xaPL8xFyT+/CoqJWhaWYCap3qgBTUxMDDvrSZtAwJiSr/S7XADGNRezpuMPauxDzkZ6pM+S5ok0Fa1atUK/fv24/hSiabK34sec6C959BDg+7/A4/8DigQdTEMu81oD4zLodSMP6RfWIWrzdHiIhqNtj65QUpM0LCd4S8ewhh3MQe7dxL0LkH5xQ/0hKqkSbuTzMOJ2zIF73FC0NDPiBmwEqhVUlDjpTFBV27AVbIe4IXAmpWznI/3C+nqPN+vqJiQfWsL6Bav+vaGqo8lQnFzFJl3bo42dJbQMW7KWQlZeDromrdF9sAv8p8Yjcfd7oER2XaA16SDSTq3GqFUT4DhiECeGSftB82fUuS36RgciZusskC6jDKiT/iI6dzq8kgkc25TCezlOQpP7uWeQJ4bNGwvxh4tYMfIMOL6Rh6zLG5GybwkiZ4+DT2gQXN3d4OLmAq8AH4RkxkO8ZS6yLm5E8uFlcBrpLQDjsvW/kR+bNjDuCYVoB7SOd4fD2GCEZSQgPTsTkydNxoIFC/DBBx+w1op4Wk37x4bcBgrDaloVeAEY06VaixcvrjMwph9Yf/zxB6st7t+/32ArZa2AcSm0TDz/F8Z8+BX85m+B/dAYtO7YjZPFZWdNyT1rPTgEQcv2IPrw9+UN3qqCZw0BjINX7GdgTKnitg794DluHpzGpMPU1kmi0ZCRhbyyCgNZ8i/7v7cNo/d+zgngl2l6V6mS4nlgXA57HyD+o98xMvcs3MfOgoXzAE4Zk/6BgC3dNVsbwykqg3UW8adulwLbaqB7HYExaSBomQQs3IFuPqFQ12sNakJC4Nqwiy1IDTEq/zwSSJNQPt1Pvbr1SRhTY8CInddh5R0KWQVFqGpqc1NFVW09BvwqWrpo59gPnhkLEPHBdQks53G/AcD44n2ID34J0eLNSEibgPiEJMTHi/gxMS0LokWbJND4QoXUeiV1q6yW9XpNAMY1AmP53Dsw2XkPXofvImzXTQycuAIdXQdDVaclu4p1dXXh6enJV3h89dVXQqq4ae1rhbkRKtA0KlBShOIHP+PJzVw82jsKBWusULDYqBQWG6JgsSEKlpqAmtoVfXcQeCJ03q5pwZMC7uuvv+ZUMUFLdXV1bsSmr68Pf39/bN68GT///HN5OKOm4b2L79OBMPVXocZ29FjbG4E9aqwtEok4efzpp582XfVTSTGfxKH/yyef5aPoi+0o+mIHir7eh+I7n6CEwLFwa5AK1BkYlwGzG3kYf2YtQhakwaJnV4a4dAxGx0NyivJo3d4UvYYNwND5KRAfWMzp2TLYWdtHgq6pJ1YhZPF42Pm5szeZ0syU7G1r34U1DO0pZdtSknSm8RIstfN3R9CcZIgIlpKe4sbTpmLVjrsCDO8bE8iwloZJvmJ9C1M4hQ7GyGWZGL1+MgamjkJHZ1uot9LhlLWcvBxamhmih38/DKVx71vAoLba8X0iaRSYuG8hvCeMgYWDNZTUqVG6DCeHrQf0BjUArNLHTNN79n2MXj8F7nHBaNejK1R1JI34FJQUYdDBDI4hAzFi8XgkH1rKy2DC1c1IP7UWCRtnYOjYMTbySosAACAASURBVPAYNAB9XPqgb/9+8B0Tgugl2Rh3dKXEU3xzC5KPLIXTyMECMC5b7xv5sakCY5monlCLdUZHsTeGjI+EaEIaJuRkY8aMGVj3/jqcPXuWr6QRGrk2yGb9nR5IgwFjasixc+dO5OTksKaCGjM1xK0uwJhB1+V/kXj+b0Tt+wJDZm5kQKxpYFJ+SY+ypg7aOrijb/IMhKw/iZgjP0rUBpXAtIYGxp08/DEq7zzijv6I4KV70DNUzNoMJU0d1mgoqKrBqKs9HCJSELRsL6jp3ID0+dA1aQtlDS04RaYi5tC3tfIv1w0YPwWv8Sd+Q8i643BNnMT+ZUU1DTRr1pxTxrpmFugeOBo+s0s1GmVp6EpqJ6o1MH7AqeqwbZfhMW4ezO1cIK+sypCazqqTr7iveCqiD34jgdSXn05rRbBZH2BMfl5aHpYDgrj+/KOsRQtOFuu16Qi74CgEL9+H+I9+g+iZ8b5uYPwQ4tN3IN5wGInpk0pBsRjxCaX3eBESxudAtO4ARKdvI7E2ifDKlmFdXhOAcZXAWGbTHWhvuYvue+8hkFLFa4/CMTIVrdp15oQ6pYo7duzIqWJS/Aip4obYcwjDECogVKAxKlDypJAVFIXbfFCwxAQFi1pLIDGB4rL7EmMUbHDE42srUFLwV2NMRpMaJoUtVqxYwao3ShWrqKjA2tqafbt09d+bngwiWEv9TWg6CdbS81eZZKLx0aW2tP8k+HvhwoVa+57pQJqOX6hHAMHmqvq3NIkVrvgJin85g0d7R6JgjTUK19qg8P3uKNzojCfnZqHkISlPBEVMQyzregPjT/KR8+lWiPYthN2QvpCVk4OCsiI09XWgoqnG0JOhZUdzOI/yxqjlmRh7RAIts2/U7DNmh/CeBRiUHok2tpZQUKY0sSTN2yPAA6NWZLEbefSGKehHsNS+C9R0NSXwVlGBG+/1Dh3EsDnp0BIJsK4GHGddzcXYo8sx7L0UbuanVp4q1kAHp+7wnRiN5INLQNOeczMf6efWYcymqegXP5Thdfm4lRTQ2sIMDsO8MHzRONC4CVpTUroiPOZU8ek1CF87kRO85CEmUEx6DYNObeAaFYCYrTM5CVzxey88J2/yjXyMo2GtyeYGgyZW7SFxSUtS2KZd28N1tD/CV2ZDvH0eRs8dz6liFzdXias4wBvDM+Ig2joXWZeepphJJZJ8hBLGAjB+oe6NBI6bIjCmVLF+gjscUoYiPFOEjOwsTJksSRXv3r0bFDx60387NMS2VhjGq6lAgwFjupSOGuaR1oJ+sNElXw1xqzMwLoNclx+yOiB86yV2BSuoqqNZ8+YMjltIS6MMHLuJp2H4+8dKwfFfz6RXGxwY9/PHyPwLrIQQX/qH1QoEjh1GJsG4aw+eJilKHCupSMBxaCLs/EZBo6VBKTBOa3RgLIGwD5F4+g6CFn0AC8d+3NiNoDEltWXlFUDguJtfOIbMzkXk7pul/uUHz9SuNsCYEuHRh77lVDWlijX1jTjZK6egyOOhM+r6Ha0xZM7mGtPgdQXGCWf/QMQHN9AvbR6Po3kLKdBdWUsPFn28MHDicozZ94WkkdwL+pLXD4yTjv4A8aJNSEhKfREYEzgWp0C8YB3ER757DnZXDtwrwvd6Pa8IjFtI4X9ecfjf6h+rhKj/21A73+/b/DlqaqecR03t7sHvyB1Osw/IWgSL3h5QUtNkVzElyGibuWbNGr46o0lfCtsQOwRhGEIFhAq83goUP0HRrxdQuC8cBctJQ1EBFFPSeLkFCje74/FHE1D063mUPKl92vP1ztjrGzudJKTma/b29jAxMUFQUBC2bNnCCoq3odEpQWJK5tJB6r59+/hA9VWAV6rNv//+y1qJOXPmoHfv3qzVS0lJwQ8//PBKofXrW3vqMOaixyj6/ggKtw2SnOhZZCB5XGqOx8dSUfLg5zoMTPhodRV4GWBMEE20ZwEDYzkFBRh2MEO/qAC4RviCoaWmGjt/5RUVYNSpDZxDByN0STrGHlkm0StUAo7Jq5v20SqMWpnFWgVqbEfOYEU1FbTt0QXeGZFIOrCYm+hRk7mcT7Yg4/x61jN4JDyFtwRf5ahRW3sz9imPWDSuPGX7DLC+nofx597nZnmUKiadBsFvOQK/7U3hHD4EUbnTJMD55rPQl+Y/40IpOKZx9+jK0JrGTaqKVm1NOGU9bEEqxAeXIOPyRlZVZFzegPjd8zE4I5JTwaSeoO9oGejB2ssJQ+eNZUVFnSBl6bRRw7yw1TlwGe0HU5uOUKZlQPVTUUJne2sMCPZBPy9PdhX3HeAB/5hQxCyfiPEnVr/YKE8Axs9A/jotj3oC5aYEjGWje0Ijtg8sxUPgPz4KY7PHY+LEiZg9axY2btyIixcv4s8//2y6V8pUt+EV3mu0CrwAjOnH6syZM/Hjjz9yl2bq1FzxTpfFUTMO8mxWdBhTovj69evYv38//1iks/b0Y45+NNLZf3pOr5E3jF6r7Y/gegPjS/8wmKWmeE7RmVDR1uPmbZTW1TY2h5ySCqdKySfczskT/VJnI3TTacQc+6kcTjYaMC5LfFJjMVIxHPwWgQt3osfwOLTu1A2KauR1koOiqjpUNOmyHHkoq2vCMSwJ0R9+VTsAePkhoo/9gh5jMiGvpomnTe8qOIzL4HoljzTvo3d9Alv/CE78EsTW1DfmOpKqQk5JGfodusJ+WCx851KjuM+RcOYeKLXLfugqE8b/8GdIazEq/yLcx86EqY0jj4PmkxzK7R37wbizDacvW5E7eXbuMw3uKgOatQXGieS7PvYzglceQI8RidAz7whpGTlONNM60s0vDMNWH0b8R7eeBeDP1OgNAMZHvoX4vXVIEKdUAYzHQjx3FZIO1XJ9eWb+6gOVH8J/5UEY9+oLaXlFNB8swv/WvLvAmGCx5pa7cD5wDyMP/oCgFfvRMyQeeqYWvF4rKyvDysqKE2SnTp3ihNOrTGQ12h5FGLBQAaECTb4CJQV/s5KicHPfUh0FaSjMULDOHoUHovDki+0ovv8TN70Ttms1rw5Uo++++451cPT7+/LlywxC35ba0THC/PnzORVNvuVVq1bxPq3mOa//J+h4glLFH374IUaPHs2gXVZWlnUeISEhuHLlCoQTsM/V90khir7Zh8J8TxQQLOaTPQYoWNEej09lo+TfW899QfizvhVoKGBMUNjcphNGLc1A2vGVGLksA71HDoZRl3ZQUleRQF8VJZh0sYDbaD+ErZrAid6sjzeVKyMyr2xi77F3ZiRrLqjpm4ysLLSNWsHOty9Cl2Vg/Nn3K4d41/M4ZRuxNgd9YwJg3r0zVDTV+fuUfCZg3SfMh6dr7OFlyLy8CVlXJK7igBmJsHTvgbJUMTmLO7vaw39KHDt8s6/XkIjmca9F5LrJ7Btu070zVLU1nkkM9w4djJAl4xH3wVyELktnGE7e5TIXs6l1B3iKhiN2++x66TvKYebNLaD0curJlRi5PBMOwQOgZ6QPRUVFbkras0cPuLq5YmDQEIzMESH5g/eeTRVXBJ0CMK58XatYowZ+3hSAsUxUDyjFOMIowQOuqSGIykxCJqWKp0xhleGBAwfw/fffo6Gu8K/vtk/4XtOswAvAWFtbG4MGDWK1BHVWnDZtWvmd/p40aRICAwOhp6f3DDCmH2/0g/f06dP49ttvGRLT5V3UgZiaStDO89q1a3zJ2MmTJ/kzlEqo6QfxSwPjw9/DKUoCjLVaG6N3aCI3vuvsGQBt47YMjglUkvqgs4c/+mcswMjN5xB34lcGhiN3XEeH/kMhJSMH3Q7dMGjuFiQyFK0FVLv8EBUdxp3KEsZlwLgM0tHf5//GmL2fw2fmBnQPGM1OY3kVdTSXkmKYKaeohM79fBG4ZFcF/3I1DuGXBcaXJcDYLiASiipq0DNrD4fQRDiMSoKJjQNUtPQYZBPUNupiB8fwFAQt2Y0x+79k/3JlCePwvHMQESA/JHEVdw+IhLaRuWQ46powtu4F18TJCJy/FbZDRkFBWRUNCYwJaJOL2CtnGdo7D4Cyhg5aSElz8pzS04adbeA7e1Opq7ia2l563cD4H4iP/wTx0i1IGDv+RWBMSorkcew3Fh//EaQnqQyyN/RrIXkXYBs2FqaOntCIXYhm7//8ziWMW5Smig133IXr/lsYvu1j9M9cBAsnTyhraENWVg6UKh48eDCniikFRSfUhJtQAaECQgXemAqUlFTfrK6kGEV/fIVHJzNQsNoKBass2Vn8+OJ7KLp1jZtqCZe2121p0n6A1BR0p9/Tb9ONwG12djZ0dHQYnsydO5f1Do0xD3TMQMcFN2/e5IY+bm5uDIlJ5WFsbIzg4GBs27aNgy41HV80xvS90cN8/H8o+nw7CnPdngJjUsqs6oTHZ6eh5P/uvtGT/zZNXEMD47AVWSDolXUtl2HrsAVpnLI16GjOKWFqUKdCDmI7S7jHBiF8bQ7GHl+B1I9WIXL9JDiN8oaemUEFkNoRnuIQxO+cC4bL1QA6UkVkUwO5j1YxLKVmbdSkTllD4gVWVldlqO02JoDfD1udDbeYQNC0USKYfMX67YzZVUye4ozz62oNDCntTGA57eQqhK2YANcIP5hZd2TfMkFvRVUVGHdtD6sBvWHevRMkMFySKu420BnD5qUg7aPVrLwoh7/VzGtNn5lwLQ/jj69G2KxU2Dr3YhZiaGgI25728IkciuhlORh3fBVPc5XDEoBxrZd/lTWs4zJ824GxXHQvaMW5wCrJF4Hjo5CcNQ45ORP5yv5NmzbxSWZKFQsnSd+mvcTbNa3lwPj8+fMMiulHF0FjMzMz7tLcpk2bZx6pKR7BYhkZmWeA8cOHDxmA+Pn5YfXq1aDGdzdu3EBycjLi4+O5mQR1fu7fvz/c3d1Bl4zROGs6E9KQwFjXpA0GZC5E7JEfEU4gJ2MhOrn7QsuoDXtrZWTlWIvQpX8AKwnCtl3B8I2n0d4zsHGBcQVwzI379n/B4NjKewS0jNuANBWkZ1DS0IJ5T1e4iqdK/MtHn6ahX4B/DQmMVdVg0NkGfnM2sxKDNRqjklmboaShDWlZWZB/2diqB3pHjkPQsn0MjgPnb4FZNwfIySugSz9fjHz/KMK3Xob72NmcKiYgTLBe27gNug0ZxWqK2OM/Y/SeT2EfHPXywPj0bYnvmVLFR37k6eoREg9ds/aQlpXnZoNaBiacmpaSkYFpt54IXLSTU98v1LNsGfHj6wfGorN/QJx/CokTZyE+sazhnVgCjxOTkJgzE+K8jyA6ew+Jz0x7LU501PPzcafvIGLflxi5/Rps8r6G1IZb7xQwVth8B0Y77qH3h/cw7MPv2UNuNzQaOiZtQNsW8lLa2Nhg3LhxIC8lXUor3IQKCBUQKvDGVKCkhBtfFf/zK4r/+Q0lRY+qnLSSJwUo+uE4Hh1NxqOT6XjywzGU/PcnUFJc5Xfe1TcIAJOmjbb5tb267m2qFQFj6l9CjVsJ2s6bN49d/I0xD1TLjz/+GImJiTA1NeXmgGpqaujRowcHWiikUtNxRWNM11sxzMIHePLJBhRucHzqHl/UGv+t7orHF+ej5D/BN95Qy7HBgfHyLOTcyMcEAmWcds3jJDFpFnoEerAiQkFFGdLS0pw8bmNnCbfoAHgmhXATOUojy8jKQLO1HqwHOmP4gjRODtcJyN3MZ/VD6omVnOZ1HDEQhp3bliedlVRVYNipDcNkSiG3kJJi52/HPrbwmxzLyoxaN8p7HgiWOYU/WoNRy7PgOMwLrcxJYyjDoarmLZqjWXNJk3atVrpwDh2EmC0zkPVxLhg6Pz+8uv59Iw+ZFzdg7O6FCJ+egsHD/NGtuw20tLQgryCP9r2sEbY8C1mXN9UMQwVgXHON6rp8avj82wqMKVWsHNMbJgn94Z4aitisscjKmYBpU6by1f6HDx9mI8CrUEA11LZRGM7bWYFyYEwAg1yatPEjqJuRkcFOFPKiVLxnZmbC19eXfxhWVFJQ0whKFdjZ2fEZD3Ky0SVhdLafGjoRSKYEAv2QHDp0KLp06YLU1FROJVdXusYAxqQbEF/+Fwmn7zLApFRxR7fB0GxtDFkFRXb2EkjsOmgY6yyM7fqghYzs04RxbYFabRPGlQwv8cJfiNh5Db3DU6Cmqy/ZITZvwYlYZS0dtHPygHvKLIygxn2VgeOGBsadusF3bh4oOSy69ACxR35gx3GPkDgYWHaHoromg21KHBtb2aN3ZCpcotJh2MGKL8G36OkKD9FkdPcdVe4qpu+Y2jqhX8osRO68DtH5v1gjwsA4aMzLA+NTt3gZh23/mBvqmdk5Q0GFmkbIQa2VISfK+8Zlo4PzAMgpKMHUuicCF+54O4AxKVdO/Azxug+ROHE2ElIyOFWckJLOEFn8/j5wuri2afhK1sHqoXnl4FlM7vDL/8Lx4F+Q2nTnnQDGZani7vv/QOixWxi1tayBozOrVugyWQMDAwQEBCAvLw+//fabcBa4uo2+8J5QAaECr74CxY9R8u8dFP1wDI9PT8Hjy4tQ/Ne3QHFRFdNSgpLC+yj+6xsQYC4pfrtSsVXMVIO+XJaG/fzzz9lJTPoEaq7W1JKvrxIYk9Zu79697AoltZORkRGGDRuGDz74gFPFTRHIN9RKSSd0nlxZioK1Ns8A44L3u+Px1RUoedQwvWcaanrf5uE0KjCuAMfITTz2yHIMm58Kez93tGprDHL3SklLQ05RgZ8TuJWSloJ+W2NOH8dRqvhq7ktBuwnX85B6chXIYWzr7QoNPW0ONlGz8rI7uY47OdlixMJxT5UXBH4rTH99nmdc2ICI1TnoPsCJHcKShuXUZ0dy1zVqBZdR3oh4fyIrJAga1xtUf5KPCVc3Y/yJVYhbOQmBsaPg3t8Dffr0gbVNN6hravB42/WxwZhtM2s3bwIwrl2dXnI9qbhuvY3AWD66F3TjXNE92R8h6bEYl53BJ0WJteXn53Mok05EN7XfE2/zdr8pT/sLwJjO2NPKSD8AaUWseKcUMbnKKEHcqVOnZxLGBIwJBlPTDmo+QcCYUgCkr+jcuTO/RjtQGt6xY8fg7e2NAQMG4OjRo9XCk8YDxnSZvuRS/fhTtxC66RT6Jk2HRZ8BUNc3goy8Ant61fRaQ1GNdghS0G1vhYGzNoM8uLWCaS8BjEUEtM/cxcDsJdA1bcfN4NR1WzHUli9N5mroG6Gj62B4jp+P0M1nEXv8l3LYSeDupRzGFZUUlDAuB8Z/lyoOHrLrecz+L+A3Lx/dg6LQqn1XrhUBWWVNbWgbmkJJlc4yS0NdpxX0TNqCmg9SbbVN2qKbbxj8F2zn5n+Sej4EzXdDAON+qXMwZs+nCFz8AWyDxkDHpC2nmRVU1GFoaQvn6CyM3HQGYZvPwsonFKT8eH3A+IHE/cxw97nmgdWB3Iv3ITr5C5K2X4B45U6IFuVCvHIHkrafh/jEL6Vwv3KwW6v1t7px1/CewzsAjJttuA3pTbfRcttdOH54F8H7vuX1ubt/OHSM2/CJEko+0TZxwoQJ3IiAEmbCzr0p71KFeRMq8JZVoKQYJY/+RfHdT/H46nIU7vRHwYqO3Ljuyae5KCmoJnXI6gpKFJe8ZTPd+JNLSVhqBk0JILrKrmvXrhy2oN+8TS0N9CqBMe0/ydM4depUVjuRJo+ONWqjuKtsqdPwCDLTpbz02JT3zyUPb+Hx+TkoWN3lWWC8wYGd5HhSUFmJhNfqUYFXBYwZit3cwloJ8b6FCJyeCFsfN+iatmbXbxm8JReypYs9QheOY0UD+XgrArX6PCeQKtq3EP1FIdA3N0KLFi24OTo1gyPNH3mETSzbwTNxGMZsnMIN57Ku1X+89N2UkysxYmk67P37QYdcxbIyUFRThp65IXTNDFjPQa+paWugXc+u8BAPR+TGKQy36wzJKVV8YQOSP1iAUVOSMDDIFy6urnDt64ZBw/zhFjwYrcwM0VyqBRgYbxWAcX3Wo1fxnbcJGMtE9YRqjBPaiAagf9ooSao4O4v1sCtXrsTx48dZ89rUfkfUYzMrfOUVVuAFYEzKicWLF4PgcGU3ArjkS7G0tKwVMKZuz5RYrgiGqaEeXU7m6OjIZ0mqW+kbFxiXwrRSx2vcyV8xYv0JuMRPhFlPF6jq6XMalc5eNmvWHBoGpnCKy0HErhsMcyUN3qoBci8FjB8i4fTtcmBM4NW6fwD6xufAkv3LTzUaWq1N0MUzAF7ZSzAq/wLiTv7GQLtxgfHT2pFGY/Tez+A9fT1D4JYWlpBXVmPITrWjHyz02KKFFBRVNWDa3QnuyTMQvu0yEs79+axjtwGAsapea24w1lc0Beb2Ltw8kCC2hr4xLPsHwmfGem40KL78DyJ2XoeV92sCxhfvQ3zqNsRHvoVo/2cQHfiSU8MiqsmlOoLjM3chOnULInqs7QmNGqDvy0Dlpg6MCRRrbLkLi133MPDAbwilBo4pszkxT6oVShXTpbl0NQWdCf7111+rPTFW2bZWeE2ogFABoQKNWgFKFT/8HUXfHcKjo0koWGeHgiXGEpi0rC0e7YtA0a/ngSLBs17b5UDAkeDlF198gaVLl8LDwwMaGhq8T7C2tubABQUsmtLtVQJjqhv5nr/55hs+CUvjfplUMS2rn376iXut0DCbcmKr5N/beHx1JQq3DUbh+p4oXNsNBas6o3CbNzfDQzUKmqa0vr6KeXmlwLg0iUlQjBrOifYugEf8UAaqfAzWrBmkpKSgoacFS1d7eKdHInbbbE791gsc38hD+rl1GJM7Da5RAazDkFWQuIpbtjFCG1tLtGpjBHllRYbW6rpa6OjUHYPSwhCdPwPjz6zlBnJ1AYUZl9YjbscceKWO4uHLK9HVwLKgBnfdfdzgPy0BflPjYefvjlbtjCXjlpHmJnkdnLrDKzUMYzZPR9rpNaBUdk3j5lTx8VWIpVRxfBj6lqaKPQYNQFBCOGJXTwHpQIxtOqC5tACMa6rn637/bQHG5CrWi3eDXXIARmTEcap44qRJHOTcunUru/vp98PL7PNexfZPGEfTq0CjA2NSUpDCgpQXZWfu6ZJs0lE4ODhg48aNoEvMqrq9EmBcDs4eQnzpITe8G772CJxjMmFi4wh5FTUGntLU+M6sPchL6v/eVkTu/hTxp+9I0qHlw6gAkBsQGFPDLKfINETt/QwR2z/mVHF7l4HcrE9GgXbKctAyMEWXAUEYOGklwnZ8jIi9n8M+YjzkVTWhrNsavROnIfrEb6x9qAkGklZg9K5PwE3vKk0YV5hPmvfL/yLx/N+l4HgdrAaHcFNBmi76wSKnoAhdk3aw9glFwMIdiDv+S+Up7QYAxrIKStAxNINGSzrDLsepZsMu9ugTl41R+eeRePYPCaS+/JC1H68FGBMsPvodkjYchnjOKiROmofEqQshWrYV4l0fQ3TmTuX1qWw9K3vtFTW3q2ndofebMjCW3XQHZh/cw4DD9xC672veFnTzHQlK/EvLyDIcoFQxJZ/I4y74FKvauguvCxUQKvDaKvCkgFPFT64swqNtg1CwrM3T1OFiQxQsNkDhWhs8PjeLfcavbTrfohFTqpiuwqOABKWKKYBBJw/L/PWkdKM0bHW/ed+i2S2fVIK2pK4rcxi/bNM7SvtSLcuOGcpHVOFJde9V+FiNTymtPHv2bD5OoeOSy5cvN9mTu+QdJ4VM0Q9H8eSzLXjy8TI8OjMVj68sRvHdT4CSqvQzNZZR+MBzFXgGGLfWgee4UUi/uL7WPl3RngWwG9IXlAw2t+nEftxyh3F1l+rf3MLN8SJWZaNt984MiklRoaKlAVkFeVD6V0NPB1YeDvCbGI247QSO19YKohL0y/x4E5IOLUHgTBG6uPfk5nM0TFUdTXRysYPf5DhE5U7npDM1ndM1aV0Ob9V1NWHp1gM+WWMQu3UWxp1dw038qoOJE67mIuXECoQsHgfbIW7QbKUDaRnyNKvC3NYSXikjkbhnAU8/aTJ42mYkovtgF4bWCgStZaShpqPJLudB6RGIoXGfWVO5luM6pYrXc6p45EQxvPx90MfFBa7ubhg8IoD9xSn7FrMbOXTtBBjbdhSAcXXr4xvy3psOjGWjJanitokDMSgtHIlZqcjOycb06dOxatUqnDx5kq/8r2m/+NxmSPhTqECDVeC1A2NKK1f34/nVAuMyCPqQITApHobMzYexrTOaNW8h8Qi3kGIvqX77rrAfGgP/+VsZksafvvsiOG5QYKwFp8hUxBz6jh2x8aduY2TeeXiMnwcCx6TRkJVXhKy8ArSMzNF18HC4p82B5aAQyCmrSYCxaHrjAeMK0DLx3J+I/OAGXOMn8qX50tIyMO5sg/6pMxGx4yro/SqhY32A8cUHiD7wNRzDx0JJTR3NKNHcvDlk5BSgbWQOa58R8HtvKze+k6TCJSoSmgbyRL96YPwAouM/skYicfzE0qZ1idywLiEpDaLpiyHeeYmdzlXWqazeb+hjUwTGZa7iTrvvwu/grxiRexYu8ZNg1MWetwny8vIMCMLCwrBr1y7cvn1bOAvcYLsqYUBCBYQKNGQFiu//hMfnpqNgnS0KlhgxIC5gUEywuPS+ogMeHYhG0a2PAdJPCLdqK0CweP369dzYWV1dHdRE2tDQkNVsdKUJhSXogK+p3cjLvGDBAlhZWaFbt25YtGgRqGN7XW+UmqKrGymdTSdb//rrr2qhcV2HX9nnr127xr1WFBUV0atXL+zbt69JLiPJvNP/cImkMWXRE+Dxfygp/BvFBX+jpKjq4E5ldRNeq74CFYGxsrY6HEd5I2H3fGRe3ojsG3k1JlzrDYwJ0N3IR8TqbLSzteSGbBb2VnAN80WXfr04kUvgmNK5Wq310NXDAUNyohC3cw7Gn3+/yuQvJZHHnV2L0Rsmo0/EEOi3M4GsvBwo6WvQqQ1cRvtx4jiD5o8UGZR03rcQ/lPi0W1QH+iZGUJOSYHHS9CXwLH3hNGI2U7g+MXE2Lj4awAAIABJREFU8QRKMZ9fz2DZUxzCjfTk6fvycgyhewZ7ImzlhKdu5DIweTOf9RxJHy5G8CwxbAe7QM+0NU+ntKwM1Ftq87gHEzjeMlOSsqbE8Q36Xi7GHVmBmKU58I8aATcPd4bFHt5eCE4ejYQNM5Bx9v1yH3LoGgEYVwf736T33mRgrBDtAP14dziODUZ4ZiLSszMxefJk3qfSseSXX37JDXMb6iRp9Vsu4V2hApVX4C0DxqroFRKPmA+/Ajl6a4Jp4iv/Iubw93CKyoSKth50TdpgQOZCSJre1e77I3dcR4f+wWghJQMZBSWQ01hZk85wykJRRQ1GXWzhGJaMwMW7MObDr5B47g/JdNH0NQow/lYy72UajY9+R8iGk3BJnIy2Dv2g1tIA0nLykFVUgqaBCdRbGkBKWgbKuvronTi18YFxGcC8cB+BC3fCzLoX5OQV0MXdB2G5pyGuSbVQR2BMqeaog99gyOxctHPsBxlONDcHuYpNu/dGX/FUhG25gARKFZc6qyuuN68FGJ//E6KtZ5GYPRPxCeJn7/EixBM0Xpov0VOU1fMte2xKwJhAsUreHZjsvAfXA/cwfM+X8Jm9GV0HDYd6K0PIlKaKSbEzY8YMvrS1vj7FyjfTwqtCBYQKCBVo2AoU//MbHp+fjQK6LH2xwVNITLCYtBRrrfFo70g8+SwPJf/8LgDjWpT/66+/hkgkgo6ODqghm42NDShVfOHChSZ9wEf7u4sXL7KCg5R2Z8+e5fmtRcnKP0KpYjrJSsA2NjYWEREROHToEOs9yj/UCE8IGJM6j0749uzZs4kD40YooDDISitQERhTArdlG2P0DhmE0MXjMfbIUoaa1QG1BgHG3S2hoKQIu8GuiMufxRqKgePC0cnFHpqtdBneEjjWMWoFG+8+CJiewFA7/cL6cihK00ggNenAYgRMi2fYqqJJzcNlOLVL4Je+l3xk6bOw+WY+Q/GMSxsRv2s+fLKjGFhrGbYE6SvKdBLWA3rDd1IM4nfN4wQ2gWJyFY89tgLD5qegu7cLNPXpmFsGShqqaGPXBV5pYazdmEDN7D6puole1uVNSNw1H0Oyo9DV0xE6xq3Kx02w3MrTEf6T4/gz40+uRtL2+QjNToRXwNNUsXdoICJmpiJ1/2JIxieZL6qLAIyf1qK6dflNeO9NA8ZSUT0gE9UDajFO6CAaDO9xkRBlpXGqeMb06Vi7di3OnDnDfRCa4knmSjeawotvdAWeAcZeXl4wMzPjdEB1DmPSSJDDuHfv3tzQg1ZmcqrQZWh0KTZd3kVN765cucI/xKpSUtDZ/LooKWQVFNHZfQiGLt/HaVFy51aEf88/bzhgPBRSMrLQNG4Hu2FxsB8Wi9adbKCkoc3gWElNA6Y2jnCOSkfwiv2IOvANEkrBMf1tbteH07+d+vljZP6FWsFugs0VHcbKGmUJ41JgXA4QJeA77sSvGL6GNBpZMLPvA1Xdp/5lcggramij+/B4jNp6GQln7r2Yhi4fniRlXWclxXPfJ49u0OIPYGbjIAHGHr4IyzvbcMD44gPEf/Q7QjedgatoCoy79YKcojL7kmUVldG+jxc344s9+lO181ovYHzxAYavOQwLAtRycmjXx4uhfY1O69IaiU/fgmj1LsSnZHCq+AVonCDmlHHSvk+rnfbn1/c36e+mAowJFrfadhd9Dv6B0KO/ITT3DFwSJsKoqz2vb3SQ2aZNG4wcOZJTxZQwE9xSb/Q+T5g4oQJCBagCRY9R9Mt5PNofgYLl7UqhsREKVrRHYV4/PDozGUW/XkBJ4T8CLK7lGnP//n3k5uZyQ2cfHx9OGxM4IhjalG+UfKLjALpakO70vLZpKNpfUjPYTz/9FAsXLkSfPn2gqqoKfX19bhZL/v/aDqs+NRaAcX2qJnynpgpUBMZ0DNa8eXMoKCvBpIsF3Eb7IWzVBCQfXYbMK5sqTRs3NDAW71mAnJtbkXFhPaLzZsBTNBwWvayg0VKb4S2lhVuaGcLOty+C5iRBtH8h0s+vY3VD5IYpcIn0Q2sLU8jIy0JOUYGfO430xpiNU5FxaUOl81ARFNJnYrfPhte4MFZXaBu0hBwlneVloWOsz436AmeJEbtjDqJo+pJGwKSrBSs5OFVs2hr2Af0QuiwT4yjlWwqkK46jqueZlzaw/3jQeILldtA00CsHxy1NDeAUNAAh/8/eeUBVca1fPFHpvQkKCKiIHawoogJiw4YdOypSlC6IdOzRaOy9d6yxxBZbbLEbS5KXl2eSl25JT/4PG+z/2t/lkitS9aJg7qw167a5Z845c+bMzO/ss7/0CAwIC0THzlQVe6NLr+4IiBmD8HUzkHSGquJnVeEaYKwBxlqhrfE8q8FYqoo7om38IASlRBeoKuYM+7K89hXXh2l+19SAag3kAWMqIPr3749GjRph2bJlRQa927p1q4BhBvM4fvy43BwyUASnofFmb968eQKMeSNGkMLAT0xf2fB/+OEHUV34+vqCaZXUkqJSpcowNLOEi2cndIp7C8M3nMLY49+gMHCsXmCsC5sGzdFzdibGvv8FBi56Fx7Do2DfqDn0Tc0FKDPYlaNbK7QPTULA8gMIOfwfUR7XdvcqQ2Cca6ORq2iOOP0jhq//AD7j0lHL3UugNu0ZKmtpwcqpDtwHhYqNxph9nxTpv1yegTED5YUc+Ay9Z25Ao879YGxVDVW0FFF56ZdM1Wen+FmIPPWj2HcUBVJLC4yjLvyKsCNfoEfGMtRo2FwGDEoLjGNPfY/YZTsRGZdYODCeOg8xez9C9MXfihwUKapsr/K3ig6MCYp1N9+F7Y576H7kLsbs/xS939qARl36wdjSGtra2rC0tESHDh3kIfff//63BOJR7Vw17zU1oKkBTQ2U5xrIefAbHn+6DQ8yuyJrSW0JevfgUCge/XsPsv+6q5i6Xp4LUM7yxnvcu3fvijLo+vXrZa6OLWfFL3V2GLyOzwP79+/H6NGjYW9vL9dWAuPWrVvLMwVtPJTPDqXeQQn+wOPEWCsc/OU+mReNoqsEFafZpMgaUAXGfD4xNDOWVUtHC/TVdWhUB16j+yBweSrGH1umAMc3cgHcrW1QOzDeOx8ZH28T0JpxKxPJFzdg3LZZ6BY7Ai4eTWBqbSGqYS0dHbF8aNWvkyh/6flbv10LGJoai/8xt2vcyQOEu/EnViiUyCWBt9zmVqZYckS9+w76pASjEZXOttZibaFUHDfwbol6bZuJermKVhUYmZugrkdT8T2OPbxYoWIuyf6UFhV8Ve77ykZE7H0HPZODxM+Yvsa0DXJwcBA7Gi8vL/Eq9h8ZgDGzE5FwZFmR3s4vBIzfX4J2I3rKIAJB/KBZsWCgvcKgt+b7F4PT5UVhrBvmAYtx3nCN6Y0BiaGIS0vEpEkZmDVrFjZs2IBLly6JndPrPshcZOep+bFc1oAAY47wMzowFcLjx4/H0aNHCw3U9PDhQ5lulpiYiKlTp0rERv6fU9IOHTqEjIwMHDhwABwZ+eqrr8DpafQ2Y/rKmz6qjwmKGRSKU9d401jYouphzBFaQmMGMjOvZo8Gvv7wS56PwK0fgn7DUReehmvqBsbW9Zuh55xtAvAIqUMP/ht952xF8wFjUL2+m4Bj5o2WFYS13hEZ6BQ9FQ6NW4q3cMMu/TFS7Qpjpe+yCji++DuorB24eC/qdewDLT19Ud6y7vSNTFGjUQt4BMag/4JdCHnvXwUqjssfMKaa/HeEf/A9hq3/AN5jU2DfsDl09Q3BIHcWdk6wsHUQSwpzOyd0SZyLyDN3i1VzlxgYU9F85i5G7riCzhNmo1bL9tAzNEblKlVKrzA+ew/R6w8jIjEdEZHRT1tS8HNULKJnr0TMkc+kzK8S/JZ63xd/F8jteehnVNl0B29sqHir1qY7sNt5H0333Uf3977BoLXH0T4kUdqbnqERDAwNUa9ePYSEhEifR69Gjaq4sB5c872mBsp3DfC+RHlvUr5zWprc5QDZj5Dz6K9cb9KC/YdzcrKR/dtXeHRhNh7sHYaH52fjyZ2PFP/TeBY/U+FsJ3yQK6q/L8k2zyT8D/yC9/30ZnznnXfQvn17mJqa5sGbgQMHYtu2bXlBfsqyeqhsHj58uABjWojs2rWryGeSssyLJu3XpwZUgbGRpRnc/NrCY7AfnJrUEwhKSwcDU2PUbNoAvmMDMHrNJMSdWI6UXJuF6P3PGfRO1cNYxZIiRgmMlSCVEPXGViSeXYMx66eg47gAOLs3luB1hLf0Cza3tYapjVUuSNZGNWcHeAX1QeiWGSVSFRcFORlYbmzmW/CLHYY67o0FnFLwU7lKZVSqoogZZGBsCFdfDwxfMBFJVBUr8/68r7mgeeLp1Ri1IAmtunrJIBWDk1Is16xFc/QIHICIddORfG5dgapi1Tw8LzBOvbYZYdtnobl/B1FZa4Dxi8Fg1WNS2PvyAIwNwtrCIbILOkwYhtCUWCSnpWDqlKlYvHgxDh48iC+++ELY2+t3P/r69Ov/5JIIMGYFEAQzcAVH+2lHUdgNMRsyIS69xjj9OisrS+qP2/N/VFco/880f/rpJ1n5XrnwhptT97htcZJ7VWDMUVpji6ows7ETj15tXT1Y1qgJ124B6Ja+ROweCBSVqsyyAsZRhGK0F6BtBAO87bsF/xlr0azvSFSr2xh6xvR30oVJ1WqoVqsujC14wdVFw879JFBdSfyXS25JkQ8YK20PLv+FsGPfoPWYJOiZmKNyFS3om5hD38RM4b9sai7T6tuOjsfAxfsQfOAzRJ67n6dmLS/A2LZ+E/R5e4vYcwTv/xS9pq9Foy79YWpjq7ADsagKZ89O8A1PR4vew2Fkao48YHz6jhqA8Z8QVfHh2xiwcDdaDAyWoIL0hVbc3JQeGEdf+BUx+64jetYSRMTEIyJCxcc4KhaRSZMQs+4gos/cyTsepQa3+S1CXsJnWoQE77mJ0dsvouXWz1Bl448VDhgTctOruPfRewja+zF6TV+Dhp37wsTKRtobvSk7d+4squJPP/20yNkRyv5O86qpgdetBni9J/Dh7CAOFvM6zVfeD/BaX1HUEcwr72N4P8O8K2/U+UqVIb9jubhdYfdE5e7YEoA//BNP7t7E49sH8eTujaIDWj15iOyfP8eTHy4j+88fkZNNO4FyV6pXniG2abYV9vuva/C6l1nJfAZYtWoVXF1doaOjIzYUtLRLT08XP2TaVLyMhdCafsn6+vpwc3MDgxMWJWJ5GXkqm33kBrwrm8Q1qearAVVgbGZnjS4JgYh6bz5GLExE2yHd4dDQWVS7WtpaMLIwRZ3WrugUORhj1k9GwqlViHz3Hbj36SiWDLWbN8SoZanIuJGJtJLAUmXQu6KAsWo617ci4dRKjFyZDu+Q/qjVvCEMzU1RqXJlERvRUsPIzAQte3dA8PopLwyLlVAv9eomROyaDd8x/SQAH5+puFIcxlcjUxM07eyJIXPiQHVx8uVNT3krK9Mp6Wva9a0StC4mczaGp4SjU08/tGzZEnXr1oWFhQWqVrdB59CBmHhyZYksL0oLjOnPnMjAgRunwntMX1jXtEflypXF3kOjMC5baPwqgbFOmAcsw33gFtsHA3NVxRmTMvD2rFnYtGmT2LdSeMR7DOU9aL7uRPNRUwOvvAbygPErz0khGVAFxlT3NerQAz4hE1GvQ0+YUVGqx6irehLgza37IPScugqjdlxB+Ac/IObSH2oKekcPY10oFcZ5wFgJ4S7/iajzPyNk/yfwn74Wbj2HwLpWfegZmaBy5Sp5YJHewv3mbsO4Imw08sBgiT2MCwbGBM5hx79F65AU6JlaQN/UAnV9eqJp7xGwbdhMPtOX2cDEDE5N26BdcKLYaIQeuY2ocz8JaCX8cx8wBgYmprBv2EzU1ISdTDsvn8o6yP+qLg/jem7okbEUQ1cdEZWnbV1XOeb0s7auXR/ug8di8PKDCH3vU3iPTYWxuSXM7RwVCuPnBsa5SnWqik/fxchtF9EpbqYE0dMzNoGWri70jU1FNc5BjNJaUrDuYs7eQ8y2s+JVHJmQhojxExEZn4SotBmIWbYTMe//p2L5F1/8DYGbz8ArKB5N/frDPn4lKq39tsIAY6qKTTPvwXn3PfR872sMXXMM7cYkgO1NR1cfjKBOVTGD8Rw7dkwsdzQX9kI6bc3Xr3UNEJ7+97//lWn3DEq1d+9e7Ny5U5R5+/btw4kTJ8Bp3vQe5eBxeYXHBMCcBUVotWLFCnz55ZcCiRmP4fbt2zL7iQG4WD5abxEUcnZUeS2PNLrsR8j+60c8/uIQHrwfhaytXfDw9GRk//yfou0lSIg1lLjA85b9PO9DCRaXLFmCMWPGiG3bjz/+qHm4K7DGSvYlB2J27NghsVBq1qwplnhKVfHLHJxhoMKxY8cKMHJ3d8f27dtlgKhkpaggW+VkIyfrV2T//rViUOjBb8DjLCD7cdH9QgUpXnnM5lPA2N4afsmjkHx5gwDP+GPLMWzeBHgM7AK7uk7QNzYUuwexX2jTBN3jAxEwIwpNOntCT18PZQ6Mc+ExgWbCmdUIXJaCpn7tJV+ExYS39Di2r1/7bxuNo7n+ywV4+xYHcAWcnl+H0K0z0Cl8kNhzMBCejr4e6G1crbYDjK3MoK2jDX1DfdjXrwX6JQ9fkoTYI4uRfGUj0m8+6ylc6H5vZCL1yiZMOLIUIfNT0GfUYPh26ggf3w7o3KsbWrZvA1MLcxiYGMFrpD8STq5A+q3Cg+kp91MaYEyv6uhDC9F/eiQadWgNBg5UgnGNwrhsYTGP16sAxgxqZzi2LZyi/NBpwgiMTR2P1Iw0TJs2Te4lDh8+LPfSvKfWLJoaKO81UKGAsYGxKTxHRCFs702xdugYNxMu7brC3NZRPIIJjy0dasGtx2D0nLoaQbuvI2TvLbQLSYSRpQ2snZzRLWUBIsTbtnjoSYVy4K7rqO9XDDDOhaVU5dKqYszem/CfugpNegyBlaOzqIt5wTUgtG3vh65J8zB801mMPU4bjV8Lhq9qBsZG1nZoFzkVo3Z/hP7zd6LloFDYNWgGAzMLUU7Sh9mpeVt4j0vD4FVHBLSP2XkFLQcEvVJgbGlfE027B6Beez+x+tDSpnK7Ouq274ru6YsRcuBfAlbDT36rVmAc9eEvCD30OfrN246m/sPEAoUqcR5Dp+aeaNptIOzrNhYLjOcBxgLcz91H7Hu3ELPuECKXbEP0it2I3XEOMSe+BoMGFgvl80P6V/n54m9iceLQxAN6+gbQ7RePN1d/Xe6BcaWNd2C09S5c3r0Pv8N3MHT3TfSYtAz1vNjerET5VK1aNTAg6PLly2XK0OupPirvlypN/spDDRCeUY3LOAVt27YVRV7Tpk3RpEkT8LVFixbiBdizZ09MmDBBgBDhq6p6tzyUg3kgsNq9eze6du2KiIgI0IeckJvAiACJ/uScok4FJEHSkCFDJEgvtyl30JhA6NFfyL7/CR5dWYwH23sga6kzshba48EmHzy+sRY5//sJgEY6XJr2x76e7Z0DI+Hh4RIU2tjYGD169MAHH3xQ/tpBaQpXDrblubR+/XrpT65evfpK+gmqxTkQEBAQgJiYGBkIe908jHMeZ+HJl+/j4clEPDozBY9vbZDPMvvg/+4DOa93UMZX0dQLBMaXNiDj1jZZ0z7agrijyzDknTi49/NF9TqO0DcxFPsHE0szONR3hnUNW4GmtZs3wMilKUi/XkKwVlqFsYramD7HKRfXo3dKsKh+aRHBYH2EqVra2tAzMoCjqwt8gvshcAX9l5ci5SqVvyUDuNw29v0lCJgVA9dOHjC2NFOUuao5Gnq7o3dKCIbNT0CHUCqdG8DESvG7nqEB7BvURrvAXhixLBnjjy1B8uWNxSqOWc9JZ9YgevMsDE0YK8HsvLy90bFrZ/QdMxRBbyeg9/hRqF7TAYYmxvAa2RsJojBWDzBOu74FCadXYdTqdMl7tVoOEmSQth/aOjoCjcsNMKaHttJHW6VNKAF5RX592cBYL6wNqoZ3QIvx/TEsORwT05MxafJkzJ49W2ax3LhxAxQnvMzB0VfRD2r2+frUQIUExuMO3xaYNu6kws+2Q/RUuLTtArNqNURtTPWpTe16aDEgCN2S5qF5n0AJllfWwFgV8EWevYegnVcFYlo51AYDzxEaEzpa2DmiYcfe6Jq8QCwqxp387llwXBbAOHoGxn7wA6Iu/IKQ9z5B39lb0HJgMGzruSmsKnR0JaCXs4cvfKOnos+01WjiNwD6xiYvV2G89xbcBwZD38hY6ov719bVF79i27puaBMYiyGrDoufsdT55T8RfuIbNQHjnQg/+R1GbD4Ln6jJcGzqIV7F3D/hf7M+geg/bzsC5m1HvXadoaOr91wK47y2wqB2H/6EaPoa0xKksAGEVwmDS7JvJTB2aw1dPf0KAYwZ2K7q9nvwOfwTRh75LwKWH4RHYDRsnBtIP2JkZCSwiL7uhANUF2ou7q/PxU9TktLXAIHx119/jejoaFHkNW7cWBSXSUlJ4ErgQrBKmOzi4iLANSEhQQJ5UKVZnhaCIk5/Z6AbDgbRboDxF/z9/SXffA0ODsaIESOkPAzI5eHhgdWrV4vNVrkpCy0k/u8ennx1HA+PxyNrXStkLXZE1iJ7xbq0Nh7sHYon/z2JnMcPyk22y3NGlKriTz75ROyHOnbsCHNzcxlAZDtgMOfTp09rgqOpHEReGwnYuZZ0ai2340Mz7SleFaSluov2eIyzwpkTDODN4/86LRwsenRxLrJWuSkGklY3QdZmHzw8PA6PvzwGAmXNot4aKAoY/w3etiH16mZEH1iAATOi0LKPL6rVcYSuob7ER6ElBFcqe/tPCcfEM6sVQd+Kg3kvAIwlMN3FDeiTHgqrGtVgYGyEBp7N0apPRzg2dhFwXEVbEcSvZtP68A0bgNGrMxB/YrmU5e+y5YPbtGP4cC2CN06Db+gAgb9ULesa6MHWxQntR/ojeMNUJJ1fJ4HmJnywEiOXp8AnqA9qNWsgilwCa4Jr+kB3CO6HkStSEX98mWK/+UHnja0KVfHBxQiek4jeIwehQ6eO8O7gg24DegvEi9k2G4mnViHgrSjYOjuqGRhvFUV55N556JUSDJc2TWBoZiJw3Lx6Vbi0dJVBAR1d3VdvSXFtC1IvbEDKmbVIPbMOaRc3Iv2jkg0AFHq8i2ujL/n3lwWMqSo2HtsedaJ7wG/iSISnxiE1PQ3Tp0+XmWycgceBUo2qWL39rSa1sq+BCgqM/5PrTfunqEsZ8G7YmmMCDBlsjgpU2lToGRmLqriqQy35XNWxNvyS54FeqyXxES6twjgPAgpg+1OsGwYt3Y9aLduB1gW6BkYwNLcEgbbCf7kWXHsMRvdJyzFy+2WEn/ohz3/5RT2M81tSiMI4ajrCTn4Plou/Uw0dvPcWek1dhab+wwWU6RoqIK2ptS1qurmjeu160NHTywXGWxRAswwtKSLP/YRha4+jcZd+ohrndKjKWtriB011dvf0pQjZ/ymizj+tzFYHMHZ0c0evjKXoO3szmvQaCnNbBwHWVBXXbNEeHWOmY/T2y2LZwTzWa9/1xYFxHoyl4r141fvTbawQO5K8NF/i7xUMGOtvuQvHXffQ6eCPGL7rOrqlLUFdFVVx9erVNarisr/+aPZQwWqAIIVQhcDY1tZWvD+vXbsmwIcDKoSuBC8M4BEfHy8K5Fq1aiEyMlJsKl4VFMpfzczHhx9+KNPg+/XrJ++pOCYEnDJlitzYs1y8sadVBa02BgwYABsbG3llJOtyoTLOyUH2H9/j8ceb8HBPALKW1xdVcdaiGvh7tUfW6qZ4dP5tmY6usZ7I3xqe/sw2/ssvv4i1SlRUFJydnQUUGxoaipJ+4sSJYldCsKhZFDVASPzNN9/IecRA1rR64flEGMy1XJwr/9SDxT7il//g4fE4ZC2piayFdnnrg82+ePyvXRpgXAZto2TA+G+oKpYF7y1A38nj4NrFE1YOfI7VEaGRoakxGni1QO/0UIzbPVvAK/14C4V1agTGppbm6BgyAJE754gaulW/Tgo1NG00tBT+y3U93NA1eiiCN0wR/+W0a5ufyhu9imklMXBmNNw6e8K0Kme2asPEygIN2rcQOB17eBHSWabcwHQsG9XBE06uQOCSZLQb2h016PtM6KqtLZ7Kddxd0SViMMasm4wJJ1ciTQIGKv4nquItT6uKfakqDh6K0AWpmHh0uaSfcmkjAt6KViswlnwTeK9IhefQHrB2shdQTHU2y0BgPmzuBHgO7AoG9ntlCmN6Yl/ahJRDK5CwdjbiFkyTdeL6d5ByZCXSLz99HAttby8Z/j5PPl4GMNYL84R1uC/cxw/A8OQIJFBVPGmSBHblzDWlqvh1G5Asg+5Tk2Q5rIEKDoxzgdjlv8SvOOLkdxi66n14hSShZsv2MLaqJsCPPkFvvPmmBMtrP2YCgnZdReTZ+8V6xL4YMFYExRu0/ABqu3uLQtbRrRVaBQSjnnd3Ccymo5cLjh1qCaBkgK3RO6+K/zJ9kiPP3EGP9MWwrukCI3NLMO9jj9wuEewuFhjnQm3aaESf/xnB+z5Gzykr4dp9EKxr1xP/5SpVtMSQv1KlyrCp3QB+KQsx9uh/n4G1BULMUnoY05pj7LH/ih+x+6AwWNg6gvulIruaS2O0HRWHYetOgMptli3/Pp8PGP+JoN0foYn/COjqG6BqjZpo6O2HGo2aC9Tn8bFyqoPm/Udj0OK9YPuKufSntDX1A+OXCHfLAihXAGD85oY70Nl0F+aZ99Bi/z0MOfAFBi07gNZDw1HVqQ60dXXB6cacWq+EAvRg1Vzcy+GVS5OlUtUA1X9KgEOlb36AwzbOAHaEYAw2VRjY5XZKYEylJUEw4VD+henzgXn+/Pmi0q9Tpw5mzpwJ+r6W9cKyMv/5y6i6X0KslStXin9qamqqKAxZNtYNYWF+Cw32Axs2bACUpl3+AAAgAElEQVQV1bTf2Lp1q9Snapqv5H32Yzz59kM82D8CWUtqKUCQKixe7ICs5fXwYJsfHl1bjuw/f9DYUhRzoNh2Lly4gGHDhuWpiu3s7NC7d2+xJGFg6KLaVjHJv5Y/UyHM84MBYX18fOQB+cyZM9i8ebN4m2v8nl/hYZc+4hwevBvw9GDSYic82DNE+o+cbI0lhbqPUGmBMT1zMz7eLmrZqH3z0T1hpHj3Kn1uCWfNq1ujiV879J0yTgUcb3kKzgpMUzMw7hw+SILFEejGHV2KQbNjRQ1d3cVRfI4ZuM/Y3AR1PRT+y6Gbp0kQvZSrGzExN8ibz5i+qO6ssGPQM9SHXb1a8A7qi9DN00FoW5hnMC08aHcx4cQKDF84EZ5Duos6WSwydLQlcGCdlo3RLWYYQjZMQfzRpYjbvxBjZifCf0SA+BT7dPCB3wB/DEsJR+yOd5DK/RFy3sqUfasLGAdvewvJFzcgfNccdJ8wErVbNJL6IfinN3PT7u0xeE4cJp5ejfHvLxW/5FcKjC9vRvKeJYh7KwORseMREakIwB41Ph5xsyYhed9SpF0toH1VAECcHyqXJTBmUDvTce3hEt0TPRJGIyptAjIy0jFjxgwRH3CGKq+Bhd1Xq7vv0aSnqYGyqIHXAxirArCLv0tQucErD6Ft0ASxFDAwsxRLCC1tHVSr01AAUf/5uxBy4LMiwbE6gTHhY8PO/TB87XEEbj6HTvGzULd9N4WNhp6+qGkJrZr2Ho5e09ci6N3rGHf0K/RIXQhrpzplBIyfhpSR5+4LQO0xebmAY0v6L+vqyQg3A/jVadMJXRLfwfDNZzHuxHdF++yWAhhHnLmLUTuvwC95Puq06Sj2GLTwoLqY/tQdIiYhVLyKC/f1fT5g/IcAereew0TxzRsyekoxGKCxpbXkpcvEORjz7o18kPx3UUGrV2H89LHID8TL/edyDowJi00y76Lh3vvwP/Ijhm+7jM4Js1G7lY8EfuS0sBo1aqBv374StZbT1TVQoCwuOZo0X0UNEIReuXIFW7ZsEfUvlbOq9iqExJcvX5bf33//ffFtLWigRBUYE6LR+5cK3IIWpv/FF1+ITYXSB5wKXtX9FvS/F/mO5yxVzgxQV9Q5TL9iwm5aDTBgHxWSRS280edNf6dOnUD4vXTpUoHrRf3npfxG9eBv/8Wj87OQtc5dRVVcA1mLnZC1tgUeHgrD43/vRfZfd5CTk/1SslWRd8I2xKCNDG7HQRH6WKekpODixYsyoFDQeVGRy6uOvP/000+YM2cOHB0dBbJ36dJFlPh169aVc2z//v3lY4BFHYWtYGnkPPwLjz/ZhgebvP8eUFpoj6xlLmJhk/3L7QpWooqR3VID43wQLnLPXLTo6SPPJAz+RmsIBoXT1tOFlb0Nmvq1Q/+p4Yjc+47CxkGpOBbAmomgVelwadEY+oYGcO/VATF754P+xPlB2jOfCVFVLCmoMO48bhASz64R72VuT8VwzKFF4kPcoo8vbGrXEG9jLR2qhs1Rv20z+MWNwIilSeiTESbexEbmpqIMNrOxQuOOHhg4Iwrxx5ejSKV0vjpJvbYFcceWYci8CWjFgIH1ayl8n6lWtjRD3dZu6BDYG90C+8O3ayd4e3ujU7eu6B82AqFLMjDxxMpnLD3UozCuAud2TTB08UQMnT8Bzf19YFatqqiKDUyNBRx3iwtExO45oJKccHz80aVoH9jr1SmMr29FyrFViJ87FZExsYiIUMBigcYRMQKQ4xdMQ+rJNcW3mXzH6Zk2VQ5+LytgrB/mCduITmgbPxijU6KRmJ6CyZMnY/68+Xj33Xfxr3/9S0QYmvuGitFva3JZeA28fsA4VzlLxWrYkdvoN2eLKHp19A0FQNIPSt/YDI5N2qBdcCIGLNmHkIP/RtSHPz+jWlU/MO6PkZkXRaEaTv/ltcfhMzYd9Aw2tbETNa2uoRGquzRGy0Fh6D1jLTqEJcGqRk0Yi8I4Qc0K44IhZcSZOxi1/SJ8Y6aJvzFBKuEtA85Z2NdEo64D0T1jKUZtu6jwEaYPryq05/uSAGOqio9+hYGL94KqYutadaGjpy/wlpYdhMbV67mhz9ubEHX+5wKVxcr9lhoYX/wdPAYDF+xGnTadUUVLW8A4vYqta9WT/Axask8GH5T7+PtVA4z/rovcNlSOgbHWpjsw33YPrQ/cw/CDXyBgiaK9UT3OdkZVMYN1JScn50011lzcC79oaH6peDVA5XBmZqYoAAk9N23aJJ7cLAlh6EcffSSB3hjcLSMjo1AIXBpgzLSp1N24cSMaNWqEBg0aYM2aNQWCI6Zb1DlX2O/5v2c5d+3aBfqOM6AdQXn+dAmHaZnRrVs3sdS4detWsQeUdXTy5EkBxg0bNpRyELKXhyXnySM8+eEyHhweh6xl9ZC1sAayltbBgy0d8ejsNDz58QoIjTQB70p+tKgof++99+SasG7dOvHt1qiDCq8/JTB2cHCAlpaWXFMNDAzEysPNzU0GWKjc1ywvvwY4UPTowmxkrXJVAcZ2yFrTHI8uzUcOg95pFrXXwIsC4+j98+HepyN09fVg7VAdzbq0RUOvljC3rSpWFfT/rVbLHq36dRRwy+2pblXCurIExsp9EH5G7puHvpPGinrWuqa95Jfg2NTGEvYNa6Oqo11ukDd69dYClcYhG6ci+cL6vLwq0yvpqwDrgwsxYFY0WvTuAGsnOwkOWEWrCgyMDGFTzQaubm7w69sTI9KiELtzrkDwggLzvRAwXpMGx5YNUKlKZVSr64TmvXxQs1l9gedUFVd1tEWL3r4YtjBRVMV5+y8PwPjaFiTuXoyY9CRERETnqYuVKuOIqBjETk5B8t4lJQ5oWNLj9yq2Uzcw1gn1gNk4L9SP6QX/iWMQk5aA9FxVMeNccIYNVcXFiRHU3vFoEtTUQBnVwGsKjBUQK+bK/2Hs+1+iXUgijCytZXTTwNQc+samCm9aMws4NfeE19hUDF55WABzFAOQ5cLPsgDGgZkXFJYStIK49AfCT3yLoauPwis0GU4t2ilsNHR1QS9hW5dGcGzYDIYm5qIwbhc0AWMPq9OSomBgTMsHln3MrqsSMFDP0EiAqp6hMbQJdPUYAK42mvYaCv9pChuNiFM//u2/TC/eQoGxYp+iKt5xGV0T58K5dQdF0D1dXZjbOcK5lRfs67mKRUD1+k3Q++3NagXGked+RvD+T+A/fQ0adeoDI4uqChW1obF4FTNPwXtvIpo+yQXYX0Rf0gBj5TmS91oOgbHWprswy7yHunvuo8vB7xGw5SKoGHdu7SPtTakqpocpp85SdamBAmV0pdEk+0prgKpJKh3oyUpP4YCAABkc4c0sp9i//fbbYrfg5+cnMJX2FQUthK9KS4riFMb8P7dXKnOp1mTgj59//lmSptKYYI4P1p999pmsPAcJYpUqZP6fn7lPbkfbDOXC99yelhgExcwzlaEsI21l0tLSRFXN/xFcKxfCrVmzZqF9+/aYN2+eWFAofyvslXkg+Ga6VC0dOnSoXAUtyXn4J558vg8PdvYVEPRg33A8/ngzsn//FjkMiveaBfEq7Dip63tlu7t//75GHVRMpbJvuX37tgS95EwCigs4jd7ExEQGYhlYkn7gquduMUlqflZXDeRk48m9j/HgSDj+J5Y1DIRZQ2FNsaUzHn/2LnIeF9zXqysL/9R0XhgY71MAYz0DfdRu1gDD58Zj3NaZ6BozDC6eTWBW3UpALIFydWdHeA7yw9B58Yg9tEjA8eiVaWWmMM4DfrcykXErE6mXNyJq3zzxInbt5AGrGvRf1hUrSPYHDPhuUa0qOgT1Q/Te+aBSWNWrOC+90ihRc+0kwje/Bd9h/rC1t4Oenp70PTo6Oqjn1hBD0sOReHxFkcDzuYAxVdw3MzF8VSocWtTPncGsnQfLqaau09pVbCki987NLa+Kurs8AOMrm5G4bQGikyYWDIwjYxCTkoikHQsV3tKlOTblcFt1AmODME/YRXRG+/ghCEqORnJ6isS+WDBfoSrm/WxBYoV/al+oKffrUQOvOTD+S4Bx+9AUGFvZwMy6Opr69UeLPoGwa9AM+ibmqCJRV81Qs7knvMelYciqIwh7/0sBlGUKjPMpcql2pf8yVc9OzdsK4KY1gtK/ipC7Rf/RGLn1PGgdEX3x9zywnQftVNO8/CfCjn+L1iEp0DO1wDNB71S3LeA9vY2D99yE+4AxAtjpKdyoQ0/UbddFoC6hMf2FqzrkgmP6L+++jvBTdxB14fdCgXH0+V8QeuQ2+s/fKTDavHoNgdH6JmZwaNIKHaKmYNCCnXDvNwr6RiZQJzCOuvAbxh7/FkNWH4VnYCxsatWTMvBmRtTMLo3Qc9JyCPwuEBQrAbsGGD/T5soZMNbdfBfO795Hr6M/YfShL9B/3g406z0CFtUdFNPizMzQunVrmTpEyKR5mH09LmiaUhReA0qVbK9evSSQF6fZEyJz2lyHDh3QsmVLUBlRlBKQIK00wJi5uXr1qgSXYyBJqvjv3LkjAzN8oKYKmN+NHj0ao0aNkqn/e/bsyRu8UdoDcBtCXgbWUsJPvifwTUhIELsAQisCaUJdKysrKc/QoUOxePFigc3MC0E08zN8+HD4+/uLari4QSL+R2lhUbt2bbHh+Pzzz/PyUXiNq+OXHOBxFnIe/C6vhauEc5D91z08/iQTjy7Nw5PvLyHn0f+pIwOvXRpsPxxA4CCDJlL5ix9eQnX2G7yeEtRUrlwZPNcHDhwodi+0iFGesy++t7JJgee4ci3veS1VDWQ/wpNvzoADSFnL6iBriZMCGC92xIP9gXjy41UgR+NfXKo6LeHGagXGzRti9PJUTLqxTWBwWOZb8Bs/HC5tmsCEAeR0tKGjq4PqtR3QZpAfhsyLx4Ap4ajdpH6ZWFIUCHhvbRP/5eh989ArcTQc3VxQuUoVGUDiM5aRqQlcfT3ERoPWDEnn1z5jD1FgugXBxxtbRTEct28hgt6KR49BfdCqdWvUqesCU3MzVKlSBbYuTug3PQIpVzflWWkUlP7zAGPaaEw8uwZ9p0egev2aAsTfrPQmdA30UM3ZAW2HdpdAfKKiVgnil7f/8gCM8xTGyU/bUeT6GFNpHDtJozDWCm0N5aob1gYW4d5oHNsbA5PCMCE9CZMmZUh8jvXr18t9KAURvJZoFk0NvG418I8CxtaOzvBLmI2gHVfQZ9ZmNOs7SiwPCCsJPwmVXTw7iRXD0LXHMe741xix7TLq+w1CFW1dWNdvhp5ztoEB6Z4BZgVAV6pTlUHvFB7G/ZGnMM6/PQElLRre/0IsGjwCY1DDrRXov8zgb5WraMGmdn14jIjGwEV7ivVf5r7VBYwNTExh36AZek1eIR7MHWOmoU7bzjCtZidqY10DQ/GGbjkwBL1nbsTo3R8h4oMfELBwN2o194Sunj5cO/fBiDVHMTLzPHxjZwgUZ73TAsKihiLoX985WxB29CtR97YaFKpWYMwgh0G7r6N7xjLU8+kpqmIec4J4XQMqqLVQs6kHBi7cXbQ3sxw3DTB+pv0/BYwNoNs3Hm+u/hpvbLjzUtfKG+/AaOtduO67j0Hvf48Rm8+hY+xbcGrWFnpGxqJAqFmzJgiSduzYUaTP6evW2WvKo6kBqmtXrFghyr82bdqI/QRBLS0jCF7pOVzUzS5hSmmBMb2T+/fvD1tbWwHCnKZH2LtgwQJ0794dffr0EVUwPYX5mSpnQl56EFMBfeLECdATlUHIqNxQAh3C7uDgYPj6+op9ANNcvny5KICpfu7atauoHhmdmpCa/6MKmXYcBOQsL8tS1ML/KIFYq1at4OnpKdYeVEaX+ZLzBDlZv+LJt+fw+NPtyCbcKUINyMBVOQ9+Q87/fgaeFO3JXOZ5L6c74AAEASbbFNvFxx9/rJlV8oLHih7mPJdsbGwEnBgaGop/MWcWlBfblqKKyEEDzrJgf8L+jwExlX1MUf+rEL8x4N1Pn0nAy4eHw/Bgew+F1zntKE6nI+ePbzVWNWV0INUNjEctS0XGjUyk3cwU39+JZ9ciaN0U+IYNRJ1WrjCtaiGKY30jQwmWV7dVE1jZ2oAB5lqKh/E8tXkY54HPgmDuzW2IPrQQ7oO7QFtfF7SBpO8yLRpoo2FNm4YeXhgwLRz0aU46v65UPsZpBJ0nVyJ81VQERAWhc3c/eHfwQede3eA3pC/qt24iAN3c3gbdU4OQfHmj+oDxjUxJL/rgAvSbMhb12jWHnpHC7lLfxEg+07M59uBCpH1URLC48gCMlR7G86ciigHvVD2MI2MQFReP+IXTkaLxMBZgbBjWFo6RXeEzYRhCUmKQkp6KqVOnYtGiRThw4IDMsuH9ZVH3z2XU1WiS1dTAS6mBfxYwdnJGt5QFiDh9B1HnfxEw6T99LZr6j4B17fpiA0GIaGptK77HXRLmoOe0tXD27oHK2jp/A+NLZQCMVQGy0n/5nUw06txXps/LNL/KlWFgagGnZp5oH5KEQcsOIPTwbUQW4L+sdmDcsDn6zckUm4bwk98pbDTGpkjQMJOq1aGlowdaVtjWdRX/376zN6NH2kI4ubpDR1cPLq190CkiHc36BMLCzhEMQMiyODbzFFXxyMwLCuX0lf9D8L6P0Sog5IWBcdSZu6LEHnv8G7EcIWxn0EOqowmJbes3gVvX/nBwbSnfCTBesAv0v34GiKoeH40lxbP1c/E3GegQP24rGxgOSnnpwFhn813Y77wPr0P3MPS9z9HvnUwJIsn2xmCGZmZmICTjRZ6erby4vzYPhi/lcqHZSUWvAd7MUh1LwMPgbRw8cXZ2Bm1ZTp06VSw84/lSGmDM7enlRnhLf9O33npL1MP0Ge7cuTMGDRoEBtkjRCa04fc9evQQaEwPWU7rI9zjtkOGDCkQGBP+MqgWlcJff/21KJYJd6k+ZrpMg6CQeSFUZtn5H9rQFAe0+DsfBnr27Il69eqJzQXTKOuHgpzsR8j+41s8/mwXHuwfiQcbvfDwVBqyf/pMowh8jpOQx579Pds+BxXYHulbT9U624hmef4a4DnCmQK0eNHW1kbVqlVloIYDPhVhYb+zcuVKjBgxQvqGDz/8sNh+sCKUS5HHHLGkyX7wOxjc7slXx/H46jI8OjcNT24f1MxCKMMDWZbAWICtBLfbiolnViFodQZ8Q/qjdvOGEvyNimP6+VLtT+WxW0cPhG2ahtRrmxW+wQWpXpXwtwRB74oCxhm3tiH2+FJ4BPaAjoEe9M1o9dcQdVq7way6wn9ZN9d/uXW/Thg0KwZR+3L9l29kFu5rrFQV71mAUdPi0COgL3w6+MCnoy96DumPUdPGI3T1FLQZ1l32q25gTFVxwulVGL06A14j/VHdmbMVtfAmLTcqvYkabi4IeCcOSedL4M1c1sD4xlaFjQShNYMhFlKvaVc2I3nPEsTNzEBUfDwiY8bLGpUwAeNnT0bSvqVIu5rbZpTto4K+Pq8lhUJV7IMmsX0RkBSGuLREEVrw3oHig0uXLoFCDN5jahZNDbzONfDPBManfsz1Ef4TUR/+gjF7bqJHxjI09huIqk4uYOA5gmMzG3s4uLrD3L4mKlXRygXGmYgqa2BMOHn5L0Se/hHdkueL7QNHaQk5CWUJWw3NLFDb3QsdIieJxYLYaKiCY3UrjBs2Q985W0UFrfT1pf/y4BWH0TZoAhybtlH4ROvogopj23quqNPKCxZiOaEFUysbVLVzgp6BkQQas3JwRlP/4WIVMO74N38DSFphvDAwdkKXxHcQfvxrBL17Hd3Sl6Bu+64wMOPULV2YWFcXlXHPKaswdPlBNOk5TPKsAcZKy43nef1dAiV2ipkKj8GhcErdjMrrvnsp6mIJapd5D2777qPv4e8wZPM5mSXg6NZazhldPT3xbeUDIR9sqTAra+DzOl80NGWr2DXA6fiEoAQ8tDxycnLC7Nmz5aa3uJKVFhhTvUclZ/PmzaEMFkcVX2pqqgzeEN4R6CoXqnlnzpwpdhK0l1CqQQmMOSugIIWxEhjznOb2U6ZMkbSXLVv2VNpUK1P1SEUz1cocNCqqHyBgJOxmv1G3bl2MGTNGPJGL+o+yHM/9yuB/j/5PfEcfXVqArMyuf3uPbmwnSsHsv+7SHPq5d/FP+yMHEpTtKDY2Vo4lrRMsLCzEBuXGjRuagcMXaBTKgRgGy6RlC8+VGTNm4O7duy+Q6sv7K+1mgoKCoK+vD1dXV2zduvX1tSph//L4f8j+38+g73nhFjcvr/5f1z2VOTBWgjvC3xtbkXhmNYJWpsF7pD+cXF1gaGYswJjPjlT1eo/yx+g1GYg/vhwMGlco9FUHMD62BB6BCnBr4VANneOGY/TaSegcNQTOVEPbWOYpjmmj0XpgFwyeGyfK5ORLG5BG4KksHxXVVBWfWInwlVMREDEanfy6wMvbC517+mFAxCiMWzUVyWfXYvyJZWgb5A8dQz2oDRjfyETK5Y0S3K93WgjqtW0KQ1M+h2tDR19PwPyblSvBxac5QnbMLJk3c1kC46ubkXp6LVIOrkDKvqVIPbQCqWfWKcBvQeD4yiakHlyGiStnIe6dKbJOXD0byYdWgEBZ9ThU5PelBcbaoR4wGtsONSO7ouOE4RibOh6pGemYNnUaFi9aLHEsKJ6gnSGvgZpFUwOvew38s4Gximo06txPCNr1kcDFRl0HwNKpDnQMjMSD6c03K4nHrWXt+uicughjT3xTAhUqoW8pLClU8iLq1st/IvLMHfRIXwzrmi5g4Lk67u3RpNtA2DVoCn1jM9DjmODYuZW3qHTpzRt25AuF4vglAGPJ54XfQeA7aPlBeI6KE8WwkZWNgFn6Vyk9mOlhxc+02KjVygedJ8xG0K5riFKF3Lmg/EWBsVl1B/iMS8WAuZlwHxwGK0dnyY+esSlqNG6BdsEJGLHxFKLO3ceY3dfRpPcIDTDO3/6e4zOPZeSpHxB58lu02fc9qmwsWzuKNzfcgfamu3DcRa/iexiz/1/wf2u9DPxwloC2to54mXp5eQkQ45RTjVfx635J05SvuBr47bffBIq0bdsWRkZGAoyTkpLAqeXF3fiWBhhzW6oMGXyuRo0aYjdBFfMnn3wiVhJUeR4+fPgpaEuYnZmZCeYtOjpa1MxKhXFJgfHkyZMLBMb0luP0QR8fH4HSVIUUthBinz9/XvJJZTEBM/Nepv0HLSj+9xOefHUCD47GImtNC/xvkYPCc3SRPbIWO+HBjt54/Pl+jTKwsAOn8j3bH6E/+/0lS5agY8eOMsuEsJjtkTYphIOEyZql8BpgPRK6F6Wg4vnCwRgGuKM3Os9rekQXtHDAhemV6cBLQTsu5DsCYw4GERi7ublJ/6OJbF9IZZXh12xfHGBk3bPNFbYo2yP7YrajorYtLI2X8f1LA8YqYJVq0oQPVmLkshS06tsJplYWCn/dN9+EvrEhajWtD9+wARi9Kh0TTuSC43xwlsHoUi5ukAB2VjWqwdTSHJ3HDULi2TVFWjsoYaIojFWAsaVjdfTMCAZBMO0ngjdMRefIIXDxaCI2GlRDM0Betdo14DGoKwbPjUfUgQVIvrhebB1Szq/H+N3zEDgpBt0H9Ia3jw86dPJFr+EDMHpGPOL3L0IqwSYh7Mnl8FQjME69tgXxJ5ZjxJIktB7QBZZ2fLbVBm0/HF3ror5XCwHTlapUhot3c4Rsn1kywFpGwDjt0iYk71uKCQumIyYtCdGJCYjNSMaERdOR/N6ywgEwVchXNiPt/AZZ5X3+dqHazirg+9IAY70wT1iH+6Ll+AEYlhyOhLQkTJo8CXPmzJHrA8UGr5V10cvoEDX7qPA1oAHG+cBY5Jm7GLntIrokzkUDX39Y2NcUuwUCTz0TM7h4dROoPGr7JYR/8AOiLv72tzo2X1rqBMZG5pZoOzIGgetPwP+tDWjaOxA2dRpCz8gkVzVrC5d2XeAbOx3D1p8UqB3y/ldoHZL8wkHvxMO4AIVxnm0D/Zcv/oawI7fFX7nNyFg40H/Z1CIXuL8JLV09WDnVQbN+o2WbcSe+RXRBSu0XVhhbwdDMEs7uXqjVoq3kQdTi1e3RuOsA9H5rPUIPfS75ZWC/oN0foYm/BhjnHcv8bbi0n9kWLv8Fz8O/oMqmu2WmMCYottx+Dw333kevg99iyIZT8ApLgX2jFqLC58Ofi4uLAB9ObScUKC8PqBX+qqEpQIWtAT6Qnzt3TgBokyZNxJqB/sW0cGDQDkKeoh7A+VtJLCm4HcG0MqAeVcwEx3yIJjBmkDt6FR85cuSp85LAeNu2baJ+jomJEYsJpYfx4MGD8emnn+blj+8JelQVxlQ1FgSMmR/61YaEhIjlxaFDhwRMFHQgCRkJi8eNG4cGDRoIWCQAK86+oqC0Sv5dDnL+uiNexQ/2DEHW8nrIIiReVENltUfWysZ4dHYqcv74XqMyLqZy2dYZ4DA+Pl7sRPT09GSApFmzZgI1eYyLa+/F7OK1/5lAjufUrVu35LwvDKTy/OJ5w0EYzhLguVLQ9ZZQkININ2/eFHsYnu/876tcNMD4Vda+Yt9sZ7yucFBOCWMKyxUHJ3gN4QAFj12ZDuIVlokSfP8UMLazhl/yKCRf3lAi6Er4Gr1vPtz7dISegb5YTah6GCvhbIGvtxSK3BELE1HLrZ6ojAk56R/MV2MLM7i0ckOXqCEYs34KJnyw8m+rCoLAsgDG6cF/l50B486sQdDayWKjUat5QxhbmoliV8/IAPYNasNzaA8MXZCAyB2zEbYkAwPHjUSnrl3g7e2DLj27ISA6CBHrpiPpzBqkX8+1sVAnMD6xQgD3uJ2z0S1uBGq3bAR9E0No6WoLNG7W3QuD58Sh/6xoODSvh0parx4Yp320FckHlyNu1iSxlYiIiEZ4RDQiIqMRGTsecXOmIOX9lQqLisKAL9XqRdmVFPa/CvB9SYAxVcXGY9vDOao7/BJGISI1HqnpaZg2bRqWLYaYxG4AACAASURBVF+O48ePy3WrvPY5JeiWNJtoauC5a0ADjAsBYvQ5Dtx8Ft7h6bB2bigKY0JjwseqBJ99AtFr+hqM2nlVPJGjCwqEp0aFMYFx+zEJEhQv6vzPGPPudfSYtAyu3Qehaq164r+sneu/XL9DT3RJmoeBy95D86GR0DUxh5G1HdpFTUfYye8Rc+WvwiF3bn0QpgbvuQn3AWNQLDBW1qEycN/h/6D/nK1w6xYAEysbgcbWterBJzwdo3defVZVrPw/X58XGB/7L7xCkmBsZiFBFmjbwVXP2EwgYruQRIzYeBqRZ+8i+vLflgsaYPx3XagNGl/6o8yAcaWNd2CaeRcN9/2E7u/fw7A9n6D3zA1w7RYg3uP0KrayshIV4TvvvCMPFpqL+3NfHzR/fI1qgADn9u3b4vFLewgGu2PgR4JZTiUfOHAgzp49W+QDOOGOKjAODw+XNJk2YRAf/PlAz4flvXv3Spr0LqZHMsEvz8WvvvoKcXFxoiJeu3btU7YRHNihisPDwwO0pCB8IuCmh3Dv3r1x4cIF2Q/3d/nyZQQEBEiQO3oY8zv+X2lJQVWpMjgdwRThNa0tIiIiJLhVQaCK0OvixYtguVhH/v7+Ug7Cb5aP+1Cuam0aOdkS1O7hoTBkLXMpABY7IGtFQzzY1RePb21Czv8Vro5Wa74qcGKElhx84GAIBxDt7e3leK5bt07aJ9uqZim4BnhusP44yEJVfmBgIHg9pX93QedNwak8++0vv/wiA1NMjwNI9C9nmjzveF69ikUDjF9FrT+9T/bTGzZskP6Z1yMC4YLaGb+jTz0HBTlQOHfuXLlGPJ1a+fikCoxNqlnCN2owJpxaWaifbH74+9zAOBfeBa3KgEvLxuJhbOfshAbtWsC2bk0wOBvBsYmVOeq3ay5ANHjTNCScXo3Ua1vKDhhfygfLVdTQ7QP9RbFrZE4BlDb0jQ3g2KgOWnf3gU/3zqIq9u3UUVTFI6fFIW7fwqchN8usJmDcflhPRGx/G8MXJcK9b0dY2lpLngxMjVCzeQN0jhyMcTveRsqVTRixJg2OLRuUD2B8YSMmrp2DyPj4ZwLYMaBd9MQJSFg/B1Qhv65QOP85pPq5OGCsF9YGNuG+cKeqOGkcEtLzqYqvXxdV8au6TpWPXk2Ti39yDVQwYGyCNsMjMe7wfxQexKqgsYD3BKNj3/8S7UNTYGxlA2tl0Dulh3EB/1GFZvx/4I6rqNd1oHgYV66iBR19Q/Hg1dbVQ1VHZzTrPUJUqwSP4ad+QPSFXMWxKC3VZ0mhAMYTMPbIbSl7zGX6L/+EMXtuoPukZaCNBhW89Dmuoq0NU+vqYAAye1d3aOkZ5AHjsWUJjPPq809En/8FA+Zug5NbK6mvhr7+CNx0plhQXWpgfPF3RJz+EcM3fIAmPYdCT99QpmARFlMd7tpjCPrM3oKxR78qcN8aYFxxgDFhsdX2e+h45CcEH/8WQ9ccg+foeFR3cYW2rj4MDAxEEUhl4NGjRzVThv7JVzZN2Z+qAT5oU/1HX1/6CdO/mAHmCEJPnjwpvr6ExgS59AkmHC1oYTpKYFytWjVQ9Uv1LcESvWAJdPfs2SNT02kF4+joKIpeeodzCh8XvhIUt2vXTrxDGWSKoPfOnTvirTxgwABRH+/bt08As1JJTIi8dOlSAc6EzitWrIC7u7ukw1kEvJEnkCLYIiSkT/J//vMfgcZ8eJ80aZIMJK1ateopSK0sp1JZHBwcLHCxZcuWAiQY1IQKS+XKsjI99Q5E5SD796/x6MIcZK33QNZipRVFDWQtqYkH61rj4dEYPP7qGLIf/KbMsua1iBpgG+axIoCiDQmtEngseZw1S+E1oFQVU4VPRT5nB1Cd7evrK+c6ldvPs7Dv4DnEgSpjY2NZW7duLQNY3BdB4KsAx68nMM6pUDMQeB3iQCGvF3379hWveLaX/Au/Y58eGhoKW1tbTJgwQYKl5t+uPHxWBcYM/lbXsyn6TQlH5J65Ys3AIGqqQCv/+xcCxjcyEbQqHS4tGkPf0AAtu3tjzPJ0DH4nDu79OsHWxUksKqpoacHIzETy1j1hJEK2TMeE06uRdG4t+qaHQm2WFFQY5wfGAnkV/ssJp1Zj5LJUtBvRCw6NXWBA/+UqVWBoYAiXunXh260zBseFIGrjW0g+t67genteYHx5IwLeioats6PUVSOvlvAa1hOOjetCR08P2nq6qOpoC/d+HTFiaTImnl0j+0+7mYnhq1PLDzD+YC0S5k9HZHQsIiJjnl4jYkR1PGHhdKSdWacBxhHtUCWkFbRCW0MnzAOm47xQN7onek0MQkxqAtIz0jFj+nQJhsqZDAyMqhlgLg+9qiYPr7IGKhQwZsC0Fn0CEbT9kkKlerFo2KUWYLzrOur7DUZlLR0YW9uhTns/OHt0hIm1nUAqAtpqdRqiRf8gUToygF7EmbuIouJY7Qrjv4GxEmzHXPoDkWfvYfT2y+iWshCNu/SDlUNt6BgYQktHB5W1tEEPZkPLavAITkaw2DH8XiA8VabJ1+dSGOcB4z8EnAcs2oNazT2hq6cP1y79MGrrh4gpyIZC9X+lUBhHnf8FYVQzz90u4N6smr0owQmL7eo3RYfIyRi17SIiz92XY6FaPuX75wfGxySQHgcOXLy7Y9iGD1Cgyly1bP+g9+q0pCAo1tt8F9V33EOHg3cQ+O5NMGBh/Q69YGRhBXpSMjJ7ly5dBCh9/vnnr2/Qmld5tdDsu8LWAEEM7R+o1KUFBdW73333nai4CFkJcAlICZMJYgvz9+UDO8EOwbK1tbXYvnTr1k2UxFQR02aCEJe+vy1atEBYWJjsV9XvjWCXUDo5ORmEygRIVIox8B4BNL1m+ZkP3FzoPUzQ3aZNG3Tq1En+R3UifYW5D36nBMZKJTHToAKNamNOIyTUphqZKwF1fpUIy8V+g+UiiKC3M+0oWF9UXhNiK1d6KS9evFjqT60NIvsxsu/exMPj8cha2VBhRbG0Dh5s7SwgOfvex8h5nKXWXb7uibHdc4o7B0XY3jUPfYUfcZ4DnB1Az2e2b0J2U1NTub5SnU1VMB+en3eghOkTGPMc47llYmIiaTP4IAeDEhMTRXH8sh/OXz9gnIOch38h+687yMn6GXjyAMh5Nertwlvb078ogTEHJ4oDxpwlw+uKnZ0dEhISKgQwfvONNyTIm42THdz9fRDwVhSi9s9H8oX1hVoEqBMYu/t3QMy++Uj/aAtiDy1CwMwYuPv7im8wbSC0dXUkEF0D75bokRiEkPVT0WP8CLFfUIuHcWHAWGllcGub+BUzIN+whRPRsm9HmNlYiU2FU93a6BcfhAmHliDtWhFB2J4HGNN+4/IGDJwRBdvajqhSpTIMjQ1hmKvCNrIwhUubJuiZOBpR++dJ8D1R5+baNoxYXX4UxqkfrMWEedOKBMYJBManNcBYP6KdwGL9ME/YRnaGZ/xgjEyOQmJ6CqZMnoJ5c+eKoIJiBc604bVLs2hq4J9eAxUKGGtpacO2riu8QpMwePlBhB2+jagPfykUfqoTGFfR1oV1vSbomrEcg1ceRruQJNR094Jx1erQ0tWFnpExbOu5wX3IOPR5ZxvG7PsYkWfvY9Cy91Db3Rs6egZo2Lk/AjMvlEgdTdisGvQuv8JYCTxVX2mjMXLreXSe8Dbq+/SEpX0tUfe+8cab0NY3RG2PjuiWvhSjd15TqKGL8F9WDzB+VwUY98WorefUBIx/R/jpOxix5Rw6xkxDzRbtoG9kKgH23njjDRhb2qDdmASEHvis0LahrLfnAcYE9APn70Ctlu3EokQDjJ8duFEXMK6cqypu+d5P6H3wa/RfcUSCK/Jc4zllaGgoAIzTzKkq/vXXX5+BQf/0Tl5T/n92DfBmlz6ky5cvlyn5sbGxouBSwjPC0y+++AJTp04FA9ERxhIaFXaTTDUw0+rRo4fYShD2EOZStcz/E+QyDdpdUA1WEGCiSpHqT6qBuX2fPn3EK5jKMVoGUMWsVDnzlelwW8IEQlwqHxcsWCDgmwCK3pcsB1eqj+fPny9pEvJySj1hNO0oMjIyxEM1f4vg/6iQphqV5aHyUVkuvqquBGmsK+ZR3UvO4//hyVfH8GDfMGStaY6Hewbj8cebkf3Hd8jJ1lgo5K9vtlEeu8LaKrdn+2FbL2qb/On+Ez/z2nns2DFERUWhbt260NXVFajLQSQO7tCqhdYBL1KPBPi0G6DKf/jw4XngWFtbGwTHHOihl3phA1ZlcVwIjNmfEGDT35o2Js+roi6L/JU2zZwnD/Dk+0t4dHkhHn+0Ek++OY3sX79CzoM/gOyCZ46Udh/q3r4iAGO2+9K0fVWFcaXKlaClqyMeuLoGeqhexxGtA7oiYHYsohng7fJGpN3I9eLNhahqBca9OiBm73xkfLxN1LGpVzaJR3K/SWPRrHt72NS0B/OlrasNCzsbNPZpjYbtW4IWEUpgnPQiQe+KA8a5ZWbAvNRrmzF6dYaonmlP4dyiEUYvS0VGvvrJr8h+LkuKG1sx4eQK9EgYhar21cDnR1pP6ujropqzAzyHdMeolWmYeE6hKs6/z+cFxizn+PeXon1gLxgYG8Kubk0MmhWrANJKiF7K17QPN2Di6rcRRUuKAhTGUQkTMHHNbKRf2FiwQruU+8tfF+X9s6olhWFEe5iObY8GMb3QOzEY0WkJSEtPx1tvvYU1a9bg9OnTMhBVmGe/uvs/TXqaGqgINVChgHGlSpXEn9bI3ArOrbzRIWIyhq45jrD3vyrQF1ftwLh+M/Scs00Cpo079jUGLT8Iz6AJcGjqASNLa1TR1oGuoRFsGzSFR2A0BizcDf+pq1CzmedLAcYCQS//IRYN9F/2jZ4Ku0bNRWXMC6EWoXdNFzTvOxL+09di9K5rsm1BytjyB4x/EZUwVcWhh/6Nfu9kokmvYaCqWLyKjUygb2wi05jM7ZzEwznqzN1i4XypgPGF3zBWjvsBtBw4BmY2dqBNiQYYqx8Yv7nhDgy23IXT7vvwO3wHI9+9iR6TV6C+Tw/w/OcDpo2NDahupPqQqhMlAKsIHa8mj5oaeFk1wIdcBvcioKUfMOErlbiqC88deolSfctAYfQOLuzhmDfRVGtyO3oeE9ZyZdpUcxKkcn9K4Ku6H9X3TJ/KYwIb7pd2AfwvoVL+fRMKUglNhSLBFctAyMA8s1yq+eW2VCUTADPN69evy8wDgjCqrPOXnXni/pge/6MsT2GvZ86cEYU01ZilWnKykfPkIZD9iHss9K85Wb/i8b/34NGF2Xjy9UnkPFRYeRT6h3/gDzxerH+2ly+//DLPq/ofWBVqKTLPmWvXrkkwSktLyzxVMWcNbNy4UQZZuI06Fh47nuOcZUBwzFkF9evXF2Bbs2ZNzJgxQ+xp1LGvkqTBPmTWrFkCq0eOHCkzEiryvUTO/93Fo8sLkLW2FbJWuuLBTn88/CAZjz/bLbY3OTnlDxqXZ2DM6xivJ2wnHFTJf20qrI2pAmM9YwM4uLmgVouGMLOxBGNt6OgrwHGbId0wdOFExBxeJLYN6Te2SmC8sgTGSriXcnkjovbORZ/0UDTu5CEWFMwXrSq0tLVA0G1sZgLvUb0Rd3QpmDflfwt7JQyNPbYEHoHdQSsOS8fq6FlCYKxMc+z2WXDt3Eb8l+u0dkXQ6gy1A2N6EMccXIh+U8ahnmdTAeZvVnpTIHm9ts3gnxaC2MOLkH59S6Flfl5gnHp1M8Zum4kW/j7Q1ddTCzBOv7YFyfuXYvyMdEXQOxVoLEHv3p6ElIPLRWWurOd/0qsSGHdYEYVa47ujXdwgBKVEIzkjVWaiUWRAOzXej/LeoqTneWHnv+Z7TQ28bjVQoYBx5cpVoKOnD10DQ4GzhmaWcG7tC9/oaeJnSp9aVcVxmQFjsWz4EzGX/0D4yW8xePkBUT06EhxbVBUrCD1DY9g3bIp6bTvBqoaTwse3jBXGStUs1ckEviGHb8M9cDx0jU3FqqGKDqPk6kpelIH7/GduwOg9N0SxG62iOC4vwNi2fhPxIKZfc/ipHzF842l4h6ehRuPm0NU3gLaePqo6uaCJ30A0aNcFBsYmEGCcOBeRp++oBxiLT/JdjNp5DV2T58PZo4PAaY5EV6pcRQOMC7DaeBGFsdamu7Dcdg8eB+5jxOGvMGj5AbQeFiGDHQzsaGRsjMaNG8vUVoKmF1U9vW6duqY8mhrQ1MDfNUBATBsNDioRZL+SB4HsR6ISfvz9RWTf/xfwqCgf3RzkPPo/5Dz4HTkCl/8ui+YdZGCQAwScUUIP0/j4eBlwqMiQ71UfV54TnH7LQZVatWqJ1Ut6eroMChHultXC2Qe0gqGqmJYXVPpyoOZlKnyZB8JADixxZgUHpl5JH6GOSs55guw71/DwYAiyltRC1kI7xbrYEVnbe+Dx5/vKpa2NKjDmbBN64bMN5F95rHiM6DNfnCUFjyEHOQo7lvxeuapWvfI75Sth8fbt22VWCQdI2c/wt+IWVWBsZmeNjtFDBHx2jRyCOu6uEnSOVhAEhvQU9hzaQ+wYxh9ZDIUCeB7c+3SEnoE+ajdviFG5Klt65xYL+vJ5GLvnUxjn/f9WpqiOU69uQsSeueiVEoxGHVuLyph54zMO4bZzK1f0mTwOEXvnIvH8OhTlv6w2YNypbIBx6kdbJPjg6NXpaDe8J6yd7FBFW0tRVl1dNPJphdGr0pFyaaOA+7y6KqDeSwuMWW/0QB6zfgraj/QXb+TKlSsXDoxvbEXa1c1Ioyr4/AakX9yoUCEXorZOu7gRSbsWIW72FMSkJCImMQExqUmInzsVyXuXIu1KEZYeBZSvqLJXtN8yWPenVmHEilQMSYtAXFoiMiZlYObMmXL9YZ/DmS3qGhgtrn/Q/K6pgYpWAxUKGOvqGcCpSSs06tgLNnUaQc/IFFo6ejC1toVL2y7wjZ2BYetPYuyx/4JK1LICxuJPrIRkDG534Vexxxi4aA88RkSjhqs7DM2tBM5S/Urz/ipa2nDx6oYhq98vUA2dB3tV0i2tJcVTaVz+E2HHv0PrkBTomVpA28AIto2aw7GZJ0zFf1lP1NDVXBqhZUAo+ry9GQr/5Xvixcu6C95zE+4DxsDAxBT2DZuh75ytUlYC6af2pcyz6uuF3xCw6MUtKQiMe89Yj+C9N9F75kY09hsIUxs7qVvCeec2HdElYTYC15+AV8hEGJtbqRcY89ge+RIDF76LlgEhIGinbzHBO0fheWw1CmP1KIzpVUxVscu799Hj8B0M33ENXZPmo45nJxiaW0JHV1eCUXFaOj1XOfW8pDfvFa1j1uRXUwOaGlBfDSgf/tWXYklTygEe/w/ZP/0LDy8twIM9g/HodDroR1xep4eXtGQvezseQyp/CDYZ/JAWI7QxIOCkQvRl2hi87LK/jP0RDNOjmNNyt27dKqri4mYJqCNfyuPKWQOcLUB4WNjC/DCfBIclgXaFpZP/e6ZVFFzMv315/Uzv4sefbseDzb7IWlhD4YO+yF6CaLLvefzth+XS2kYJjB0cHMTXfvXq1TItnFPDVVcOJrBt9urVC9WrV3/Gw5jHkZBZqQjmPeKPP/4o/YYqCOI2tGmiX7bqgAjbF1XE33//vcx+oX8pZ7QQUDNIq3I2G/ua4gaongLG9tbwSx6NpIvrJaBc0JpJ8A3tD2f3RjCtai5QltYEDo3rwGukPwKXJmPMqgy06OFdtsBYBRLSEiP54nqM2/k2usePRK3mDSTgG2enEh5b17RHi94dMCDXf5llKUhxXJ6BcfLlDYjYMwc9k0ajrmcTGJkZg7YXOrp8Tq8MAxMjsYlIOLECtLgoDoqWBhinXNmIqAML0HfyWDTwot2HqSi4CeULtKS4vkUC1BEAT1z1NiYum4mJ6+Yg+b1lSCVALkztfWUzUo+vRvKuxUjKXIDk3UuQenIN0q/+Q2HxjUxkXNmCySfXYfLWRUidPQ2pGemiKqZd2YEDB0RMwH5AndeU8nqN0ORLUwPPWwMVChgbGJvCY1Aohq08hO6TlqNx90GoWtNFwCcDvBEkNvDtBb/EuRix6QzCT36HsYdvo31oCoytbGDt5IxuKQsQcerHYpWnBKKEpoG5Qe/EwzjXkuIpYJwHSRXgOPTQ52KX4D4oFHYNmkLfxExsNGinUbVmHbQdHS8eyKFHbgvUjr5UCHx9Dg/jpyCuAONv84CxYdXqaB00Af3mbke74ETx/TWuWk3Ap76RiaihqeLsP28nQt77l0Dt4D03Xjkwtq5dH15jEuAVPBE1GrcQdbmOvgGq1qyLFgODEbBkn6i8w098A+9xaTA2t4S5nSO6vIDCOPrCbwLEGbxw9I4r6DJhDmq38oGBibnUl4WtIxwbt4CFbQ2xw9AA41xgfPF3RF34DVHnf4XnwZ9QZeMdvLGhZKsOg9rtvI+2B+9j8IEvMWDJfrQeSlVxXYiq2MgITZs2xcSJE2Ua/CtTCj5vT6v5n6YGNDXwz6oBKtge/IEn313Aw1OpyFrfGv+j0m+9Bx5dWojsP38o98GoyssBI8ihqpgeu9HR0RJUkR67DE7IwIcLFy4UAFRe8lsR88GHZT40U2FbHh+emT+CPLYBgkO+Vzc4rojHTTXP2b/9VwakslYwaKb938B4RUM8OjMZ2X/+iBKIY1WTfCnvlcCYAUetrKwk+Kq3t7fAYwZGVV0ZVJWwmIGOVYPesX3Q4ujy5csSuJU++gykyMEkBkUlwFVCXoJiqtrZb1CxrITJBMSHDh3C22+/LaD65s2boiymjzdhNkF1SkoK9u/fX+TABivtWWA8CgSW9BGm0jThg5UYtSIV3qP7wMmtnlghaGlrC7Ss3awBWvn7opZbfRFKiMJ4ucLHV60KYxVgLHCUwdxubZO8+cUMk8Bzb1aqJPYUtKjQ0dMV/2WPQX4Y9M548V9m0DhVsFq+gPEYiD/09S2Y8MFKBC5LgUdAV1R1qC6gWM/IEDXq14Zz04YwNjeFgYkxvEb2RsLJlWoDxnKsz6zGqNXpaD+yF6rXcVD4WetoSx7IBp4Bxte3Iu3UWkxcPVsUwlEx4xEZPR6RcfEYPy1NQHDa+WK8iJnGR1sUQRULg8v5j/9r9pmq4knnN2HKe6swdcVcTJoxFZMmTZI+gVZLHAzi4NLLGBh9KR2pZieaGijDGqhwwNhzRBTGCmz9GUG7rgoAbtS5L6yc6kDXwEjgkoWtAxp16oPuaYsxZPlBeIyIEquIsgXGudDs8p8CzEIO/At9Zm2Cq18AjC2tZbpLpUqVYWRhJZYGPpFTMKQI/+XnCXpXFDA2srZDu+gZCDv5HcKPf43By95D29FxcGzSOtdGQxe00XBwbYl2QfECYoetOvz/7J0HVBRn+8W/KH3pvXdFUWyg2LH3glixoYgiihSxC9LsvffesMcSe+89akzypX3pxST/FGMSrNz/uc+yiAiCCgo6ew5nl93ZKc/Mzsz7e+97L/yCQsTm4ZUpjKls3v0h/LuFw8DIGCpTc9i4lZUaUq1Nr+iy9Zqj5eiZ6L/zepbiWYDxoIRCAcbRZ/8PAw98gS5UFXcZAEsndwHDBsZmcK5SEw0HJaBd/Bx41W4MXT19RWHMTpOLtxFx+Gv0Wn8G3ZYfRpXVN1B67U/5AmOqig02/gzvnb+i65FbCCWgHzVTfiPc94QCTGjnMEXe4PMmXLm4F+EVQZm1UgGlAi9fgYyHyPjnFzz4fB/ucnj4Mp9MgJOp9tvUGg8+2gL6FT/Lz/jlV6Tkz4Ge2QxlXLp0qaiKzc3Nszx2s18XNNCn5G9x4W+BBgZTPUmLFv5f0h5Ul+/YsUNyC5o0aSIg7/jx4+KnXhwB96uuL0MxH351DHe3d1R3TM3XKIxdcHdjUzz87zZkPKAy+1WvWf7Lyw6M6aFdpUoVCVJlmGrOPwYTMr8iJzAmLN63b5/4cPP4YOBpjx495JzBrIvZs2fLqDSeJ6hkDw0NRatWrcTaRnNPSeXwxIkTZZlUExMoETr7+PgIpOZ8IyMjJRiRHSvPeuQKjC+tfdLmgKFrJ5ah94IxqNe7LZwrecHQzCRL9cqsDipf3aqUQ8/ZI8SqIjuczfN1QS0pcgOENzch/tJaBCUNFE9jWmY4l/OAR1Vvtf9ydhuNHq3Ra+5IxB1YIN8R/+UPN2Po0ULwMC4MS4r4MIw4tVxU021H9kUZ/0owMFKJYprhftXaBKDbpGi0H9kPDp6uMCxkYDz20jpE75mNDokDJcRPZWok+9bc3hplalSCc3kPUTfnBMbjLq3H6I2zETt2FIYMiXkixC4qeijixo/D2N2L1DCYkD+3/fg2v6dRFR9bjfEbFyBlxmQBxQwrXrBgAQ4cOCDnAnY4Kg+lAkoFClaBkgmMD3wuAWgCVc/8irBtVwUOExxbOnuKCpWWAZZObihfvwXcfWtDz9AY1q5l0HrsnCJSGOcYln/5b1Cp2mXOVrhVrQX6L9OWQuwMdHTFssKjViM0jhmPXquOQfyXz//+2OqhkBXGAoyjJyLi+A+inCbgY3CfgOPQOAHHhuK/rAcDY1O4VPaHX/ue8PSrCz2VCk4V/V6NJcWlvxC6+RJ8A3vLfnznP/8BQbuuylBsSAj/e644JPswOyAvDGDsVq0WOk1dj5ANZ9A4OhX0pNY3MpF9ZunsISF7VGgPPvI1eq06gvINWinAWKOwP/87ghftgU+LznCq7A+LiJl4Z9V3eQJjDSh23PYrar73Czrv+gyd5+6AX6dQWDi6yhA9ppbXrFlTLvRXrlwB1R8lsaFbsFOxMpVSAaUCb0QFHt6HKP1urMDdre2QvqgM0udp1H6EOE7y3r39A/Hop6vAowdvxGYX1UZQWcxGHn3rdXV1JRyNij8qCJXrQv5Vp6qSw+8PHTokCfAMgswt+DH/Ob3eKagKJcxjMB6PA4JF2gQkJCQI9GMQZ0mF4YVR2Yx//08ddrei6uPzDc87i8ri3oFItQ1OlZs9DwAAIABJREFUMYTF3HYNMHZ1dQWh7MaNGyWEkcGqOf92796Nzp07g2pkjcKYwJfHNX2wGzVqhIULF0p4Fb3rqQbu2rWrqJTXrl0rmRcaYNyyZctnAmN2sNDbmt7aAQEBWL16tVhccIRbfh1UBQLGhHo31Yrj4ceXovfCsajbqy2cKpaBytRYYDEtC8zsrFCne2uErUoS/92E9/OxF3hZYHxxrQThWTnbwcTSHI36dEDowni0jO4Jr1pVYGJtIdBVT2Ug6tj6Pdug97xRiDu4EPRDVofetX250LuXBMZmDtZoFNEZXafEwK9NA5jbWYEKbkMzY5Sp4YNWcSEYsnMmxp5fjW5TYuFQxq3QgDGVvewICNEomp3VimYDY0O4Vi6HFlE90Gf+GNQNbgVakeQExgnHV2HE7AkgHB6SLbxOXg+JRfTw4Ri1cjoIlscpwPgJYJ50LQ3JZ9chdedSpC6cjuTxKdKGnD5tmtjZMJiZ55v8fr+FcU5W5qFU4E2qQIkExoMPfP6UpcSQU7fQZ+M5NB8xDd6N2ootgY6BSgLoqEzlsA9LR1c0jZ2AiENfPgazGuCVy/PzWVLkAMac3+U7CF6yD57+DcXKgMC6jH8AaLNAgM31oo2Gd8O2aDZ8mgS6DT72LaIv/CHffXkP48eWFE8BY9neTP/l/Z+h8+wtqNkzEo4VfUXVS4sPhgsyWI4+vfblKyNw4ipEnfm1QLUjLH9eD+Oos/+H/rtuouXoWXCuVEMAO0PlaCfiFdAKrRPmi/qYlgfZYTFfFwYwdvTyQd2ekajWvhfMHVxkn9GGwr16fTSJnYA+aeczt/82eq06ivIBLRVgrPndnP8dHadugJN3VeirDKHfZRTeWfFNrsD4nbW3YLH5F9Ta9xu6HP4JPdMuoNmwKfCo0UA6K6gq5vA/3uS/Si/FN+nErmyLUgGlAq+nAhn//Ir7N1YjPa0Z/l3gljksXKP2c0Y6bSlWVce946Px8OcbxdJT9PVULvelUslHdTEtiZydnUEPe4IfZbRJ7vXSvMvOVY3nMwFas2bNUKFCBYwdO1bUVSWt85XHAVPs+/btK9vBDmWCY1oYEBKmpqbi9OnT+VoFaOrzRj3Tg/n3L9TWN8sqqc8xVBgTGK+uiftXFyHj32crYl9nPTTA2M3NDZ06dRJInNv68JjlaIOIiIgnQu8YfMxcC3YgMASToFhzfBPurly5EnXr1hU7my+//DJLYZwfMKZIgdPTBocgm8efRo2c2/plf6/AwDibEjTh/Y2IO7QI3WcOQ42gJrCwzxydWroUjCxMRaXaalgIBqwbj5GnlqstB7J9P0tpWojA2NTSHM0jgzH69AqMPrMS/VYkoVH/TnD3qwBjSzOBsISe7pXLoVG/IPRdkoDwtInw79ESOio9WLrao13iAIzNqa7Obb0z3xu0ZSoqPycwphVG3PElqBsWCF1DfRDOulTyEvhOsK2jrwdrNwfU7NwMIQvHSP1Yr/jL69BtcgwcyryMwphZNn4I3zJZ5jfk3ZloO6ofytaqLOCfHtCWmYrm4OlxGHFiKeIOLURAn8BcgfG4wyswfGoKoqJyAcZRsYiJG47Ri6dIEJ4CjDMV1pmq4tQjqzF+/XykTJ8koXYTxo8X73GG5DLclP7lykOpgFKB56/AGwOMNQAx8sSP6L3mBJrETBDrAlM7dUAae2np1UuY3G7CCvTbcR2EzFTaar6b87lwgPFeAca6+ip4N2qHjlPXok3iQglvy26jYWbvDCqkCUUJviOP/4Cokz+ibeIC2Lh7wcjcEgH9R4gdR2xBQudyeBjnDow1kPsOYs7/joFio7EOvp36wb58lSz/5f+88w5MrO1RIzgC3ZcfxMCD/0PUud/yrJvU8TmAMX1vBx35Bj2WH0Ld0GGwK+sjsJZhC0bmVqgWGILuS/Yh8uSPeS7zRYAx6xi24xqqBvaGrr4BVEYmMLOxF2sOHT0DWLp4ompgL3SetUXWL+aS5lhRgHHO3wqPn07TNsC5QjU1MO6aOzCmrzFhccC+X9B37+foNGcb/Dr1AxXc9Co2MzND7dq1kZSUJIoR3rArD6UCSgWUCpSUCmT8/TPuX1mA9DV18G/WsPBMYLzIE3fXN8S9M6l4eOsaMh78q1hS5LNjCWg++eQTTJ8+XZRCZ8+eFZWgBgjl8/W38mOqin/55RdRFUdFRaFcuXJi78SQwF69esm1taQprLi/NQB8+fLlYjfg7e0tinMO3Xd0dAS3lerRt+/YyFBb4Hy2G/eOxOHu5lZIX14F6Yu9JGjz4TenivVIhuzAmB1CHDmQ2z7ke1988cVTwPjWrVtISUkRK4klS5Y8oaDncc4wx7Zt24oIgfO+efOmWFIUBBgTUGuA8bvvvpvlg5zfieVFgLEA35ubQXAcvnYCKjWpBW1tbcnB0dLRFjhrZm2Big1roO2oUESkTcao0yueBseFDYwHBwssJpSlJy/V0CGLxiIgNBAuVbxgaG6iVu+aGMGzekXU6tYSnrUrQ0tPRw2Mkwao/ZsLECTHGrwoMB56ZBHq9Gknyma2+UuVLi3h5ITtZWtVQZsRfRG1ezbGXduAxExlbvylwgHGZetXQ6/FY6Qu9EmmOpuBegYmRnD39UaL6B4YvGUq4q+sF1V53GEC4/a5AuOEYysxfNZ4tcJ4SOxTKuPoEcMxasU0JF5Qzyuro+AZEP5Nnibp/TSknKGqeAlSF81A8oQUOR/MmDFD7GM4SkBRFed3xlI+Vyrw7Aq8ccBYHSJ3B1GnfxbFboNBCXCoUFXUvLyA6OjrS1Ceb8e+6DB1PcJ2fpAnOC5sYFyxRRexWyBc67/jepaNhpVLGegaGAokNSc4btYBbRIXoM+6k2gxfIpYaRQtMFaD41ix0fgDA/d9go4zNqJaYG+Y2TmJJQSDD1RmFvCs1VhsNHquOopBR77ODO7TgOdszwUCxrdFsRu24zpax8+DV73mUJmZi6K5dOnS4vtsX64SOkxeg+hz/6e2IdEoWnM8vwgwjj73u3QuVGzWEdo6eiCgpqLZ0MwSHv4NRa1OoBxDRfMTkF4Bxs8LjAmKjdN+hvv2X9Bm3/cI2XAOTWLGw6VKTTDEUF9fX4aa9u7dW1QcbOyWtAbts0+1yqdKBZQKvBUVePQAj379GPeOj0E61X4aaLykPO5u64j711fg0e1vkZHx6K0oR2FsJAEoh4fzT7ku5F1RAjVCVQZ50caDwWHGxsZZns8ctbNlyxaxqMgNyOU95+L1Cb0nP//8c1Gah4SEiOLY09NT1KUEfM/z4LFF9TIBH8FjSfZDznh4D4/++gEPvz6K+2cn4u7efrh/eZ689zw1edXTviwwph3JmDFjBBhTaZxdRcjjnJ1MHTp0kNEJFy5cyFIYt2jRQjpVNKphehhPmDAhy8OYgoVXDow/2CQ+x7F75qJmx2bQ09cTWwg3Hy/YebiAalkG0JlYmaNig+oIHNtfQOSoMyvV4JhQtgiBMcEjwTGXQZVznyXxqBfSTtS84r+sowMdfV2xrGCb29zZFq3G9MWoc6uesA54FsB8XmBMiD3q7Er0WZaAik1rgnBd3d7Xg10ZF9Tr1RZhK5Mw9sKap8LsCgUYa2nBwdtdVOEe1byhT0Wzni6sXOxRI6ixKJrHcPtZt8y/uMOL8gTG4y6sw8jVMxEzauRTsHhIdCxik8Zi9PZ5T3cUvG3A+Hoaki5tQOqhlRi/eh5Spk4QsdHECROxbNky0OOeVkY8xysPpQJKBV6uAm8gMH4MLWMv/YXw3R+idu8YgYD0ERYPYV09CcgjjPQPjkDH6RsxYNeHiDrzyxOK40IHxs07o8+mC1l2GoTaoZsuSMiXd5NAWDi5CzzjOlq5eKJS847wadIOJtZ2RawwflwzDQiMvvA7eq8+ikrNg0R9q+6pZaqrHkysbVGufgs0Hz4NIetOifo2Orv/MmFunsBYvSzabjAkrdui91Czx2CB+NxufWNTWLt6wsLeSSwp7L2rosO0DYg+/1sOaPvkOj8XML74JyJP/IBea0+gXv9Rsmxalmjp6MLKtQyqd+mPbgt2gfYgj1XF2ZenAGPNcZL1/AyFsc76n+G8/Rc03vcLuu/+VPZn1TbBYOeIjq4uqHriUMJJkyaBqdRvsw/hy53OlW8rFVAqUBwqQHDz8LvTuLc3DOlLK4ja796+/njw+XvI+PdXQIHFWbuJjTkOGyecUWBwVlle6AUDAun5OnToUJQtWzbL87l69epvnOczQSDh7meffSbesgw0Onr06BPq0pxF5HdygnL6O9P6Ki4uDpMnTxbvXA1AzPn9EvE/U+0ePQA9jR/++hEe/fkVeD4qzo+XBcb0OecIBI5O4z787bffsvYzOxeoDG7atCkGDBggoxU4YoG+xOxQ4Wf83fC4IHhmyJ2/v78MY89uSdG4cWNs3769wPDphRXGmdAvZvcc+Ac1FfhIu4eO8eHokhqJqq3rw8bdEfpGBur7ZwcbVGleBx0SwiXcbfS5VRj3/kaELUuEV/VKMDBUwb99Y8TumoOkDzfnD20ZepfNw1gsKbIpjHOCXvr1Dj+6GL3njwK9jF3Ef9kIFP1QhKMyN4FfUGOErkgsmP/y8yiMb2wSxW70e3PQMXkQKjaqIaGBXC6htUf1iuLFHHdwQZ5w9WWAce/lCXCp7o1SpUtJeB1rzdEOBOdlalZCmxF9ELVzJhKu5vCcpn3GM4Bx4vU0xB9ZjhHzJwk0joqNQ1RMHKKGDkNswhiMXDENCadX578v31SATPuJ99OQfHotUrcvRsrcaUhKTUFKcgpmzpwpv9OPPvpI7itynu+L83lQWTelAsW5Am82ML7yNwYd+hIBA+PFB9fIzALuVWtKwJuxFYeL6MLA2AROFX1RJyQWXebuwIA9H4NeugRhRQ2M1bDttsDLkPWn0TRuMrzqt4SZg4uAbV0CVJUhSmtrw9DUHHV7R2Pgno/ytGXIgncEts9lSZEdhqpfc9sH7PoA/l36i5WHkZklHMtXFriqZ2gk9gEWDi6o2LSDAO8+G84g8vj3oL2EqLxzAcb90s6BEJ9gPnTrFbQYPRtl6jaDytRCQDTVzD4tO6NpdAoqN+sAfUMjFDYwjj73G8Lf+y8CJ61CpRadxEOaHQnsjbZwcEX9/iPRb9sVNaDOoWJ+XF8FGD+uReaxkwcwpl+x6/ZfELT/e/RaewqNo1Lk96evMpIhslQF9evXT1TFP/30kwIMivPVQlk3pQJKBQpcgYy7t/Hg0124tz9C1MYPvzuLjHt3FAuKbBUk8Pv4449F9Xrw4MEnQE+2yZSXBawAO1t37dolHbAGBgZi08CAsPXr14t/Y4kGoXnUgECAqmpCQwK+vAABt51KYk5HiKiZjsB50KBB0nFNULh161YBiHksrkS9nQGm3BXTpLtslXxZYKw57qkY7tatG44dOyZD0OltTPsJhuPVq1cPs2bNknMMYS69vNmRwiBFeptSXcxzUGBgoARsLl68WI4nfsbv0wOZXuqE0VQwa46fbJvxxMvCBMa0eQhdkoD4i+sQuWMmOiQORJVW9UTBqquvr1azOtuhWpsAdEwdjMHbpyNkzkiU9fMpcmCsAcgM4mPoXY+Zw+DfsSksnWzBkakUGxlbmqN8XV+0juuN8HUTMPLkM/yXCwiMx13fKArn0OVJqNe7Hew82W7WlbYcgbGJrSWaRneXaUQRnQc8fVFgPOb8GnSeEgOHCh6yTFE06+nCxs0Rtbo0F2sK2oUkfpD2NNjNDxh/sEmgf8Lh5Ri1agZGzByPEVNTMGLOBIxOm4OEk6uQeH3j0/PNYxs1++hNeE66sQnJVBUfWIHUVXOQPGUCEpMSRXC0YsUKnDp1SoIp2QmkPJQKKBUovAq8VcDY2sUTTYckocvMTajTd6gEqxmaWwmsVBmbwbVKTdQPG4HgRXswcP9nAg37bLsG71bdoaWjBxtvX7SbsRnRz/A9fgKkSejdYw/jijkUxo+nvSOq4yEnf0Sv1cfQKCoZnrWbwMTGQdaNFyJdPQN41W2GwAkr0J82Gqd/fkIN/XhemQDvZYHx5b8xYKcaGKtMTOFQrjKaxYxHq9GzULFZkPj76qoMs8Bx5Zad0TZxEfpsvojBx38AwexToXfrT2Hwka/RbeFu+HcbCGu3srJ9+kYmcPLxQ8CAUSB47r/tKmoGDxRQXWjA+OKfGHz8e/Racxy0KXGqUE2U01o6OiitpS294W5VaqLLnG2Z0PtpiP64xgowflyLZwPjUmtvodqGTxA0bT0qtw6Gma2jqCI0CedTp04Fe4LZgFMeSgWUCigVKPYVyHiEjPv/IOPeX8DDZzRKqGb89zc8+vkDPPr9f8+etthvdOGuIFXFBDQEO/SdrVKlCgg2T548+cbAusKtWMHmRoU27SiokmQQ3IgRI8Ah+M8CqQWbc8meinCPdhObN2/G3Llz5Tj74YcfRI1MtWn//v2hUqnkONy0aZNyDL7i3U1gTGWgu7u7hN4VxMPYyckJo0aNkiHn3L9fffWV+JYGBAQgLCwMa9askf2t+S1QUXzp0iVRCHNEA/czfyNUDlOVTO/j2NhYURf7+vpi0aJF8rshIOYxU7NmTfHNXrdunUBoQupnPQoVGPtVROjiBCQRCN7cnBmsNgPtxoShQsMasHC0ga6BXpYNgl+7hgjo0QZOXu7Q1yiMdxeNwvgJCEmP42sbMWjLFFRr3wDa+mqAW1qrtNhEmGb6L7cfE4bBm6eKLzKnf2IeeQHjbDB07OV1iNo1Cx3GhaN8PV+oTIzEL9jQzFg8g6n4pRVGm3H9MfbKOrWFRrbvZ1/e8wJjgvFhRxejx6zhqNKiroTaEVCzzp41fNB2ZChi9szFuGtpWT7J2ZcnrwsAjDnduBtpGHd5PRJPrUHi8VVIPLsG465ukPefmmce2/cmTSdexVQVb6OqeCqSUpORkpIsHUEcKcBr39t+rXvWOUn5TKnAy1TgrQLGNm5lxCt3yMmfEHn0W7EdqB0SA+cqNWFoYSWWBAzGc6nsrwbHi99D1yX7Ua5ZJ/ms6IDxYzgZe/kvDDn1E3qvPYFGkUlqj1d9lQztoWWDrUd5VO8chqDpG9F/100MOc3gPqp6H89DXhcyMHaq6IdOMzYh+vQthG2/KuF8BMcWzh4gONbW0RWLgYrNO6HVuAXok3YenaauhXu12tDTN0CFhq3RceJKtBgxDe7V64MKU26PuaMrqrTpjk7T0zD48Fegj/KA3R+iZrfwlwfGhOqX7ohinLVqm7wE5Ru2gZGFtexPExt7OFf0hZWzh4BrrmvXudtBu4yn6vlEfRVg/FR98lIYr/kR1rFLYF+uMnT0DUDVU/ny5UXRQzUHFT/KQ6mAUgGlAiWiAhkPkfHPz3j41RE8+O82PPr1k2IdJlXcakqwwwYdVcULFy4UWEOPXT09PVStWhVUCFEVqDxevAJUPxKC0reVUFSx+YAAYPpZtmnTBtbW1qI2HTduHI4cOSI+l/RBVoDxix9zL/tN/uZXr16NJk2aIDo6WjyGc5snzx/ffPON+JQ2aNBAbCiYd8EHFeT0tZ49e7ZA5+bNm4OhdlQMJyYm4vLly1l2JfxNUDk8b948UJVM9TGni4+PF+gcGhqKDRs2iHKdSkUCbNq80DqNoXz8jJD7WY8iAcY3NmFcJhikajbhynoM2T4D7UeHoVLjmrB0tIWuvh50dHWgMjKU13oG+vBrHYCordOfArO5wsTntKTIOQ+u19Cji1C7b1sJn9NV6cPazVGUt/pGKvFfFnDcoAbaj+kncHnUGQb3PbZtyM3DmMtJuLZBAvd6LxitVjE72sr8GCznVs0bdXq0hnejGtDR14O5ky3aJISBcLkwFMb0SR59diXCN0xAk4gucCzvLpCagq53Sr0D5ypeCJ4ZhzH0Sf4gH+uPAgJjbjP39ziCePE+3lSwffiGweOk62lIvrAeqXtXIHXZbCRPHC/nAHb08LzBTlF2QL+JI2iedY5RPlMq8Cor8BYC47kgMCaYZOjZwH2fovOcbeKj61ChGgxMzQUmUnnsXiMAVQND4FCxOkpr62QpjJ+CZU/AxGzgtsAK42zfyZrXbUQc+EzsGWj9wIsSlbBa2jqgItexQjXU6hmJTjM3Y8CejyQ8LuZitvkUOjD2RccZaYjJhKmE2iEbzqLZiGko37g9zB3dBAgSClq6eKJym26o2aUf7D29xfrD3qMcvGo2gKWzh6iSVSbmcK1WGw0jk9An7ZzaP5rbXpjA+ORPGHzsO/RYfhB1+w6FXdmKoipmwCABZr3QoQhMWgifZkHQUxkK3FaAcbZjKOtYLMB72YGxgQp6nUfinRXf4D+rv0epoGHi68WGGn3keJP+6aefKqriV3mmV5alVECpwMtVgGF2f32HBzfX4+67XXF3YxPcvzgLj/78Fnj08OXm/RZ8m6piwh12FA4ZMgTlypUTUExg7Ofnh4SEBDDNXBlK+uyDgbCLDWPCs7weBZkmr+++ie+zk4L+s1STGhkZyf2IlZUVCB1piUW7AXZaUOleYhTG9EHnCIdHDHTK+1goCfuTv3lag+zbtw/nzp2TcMu81ptw+f3338fevXufUvryuKciWPP5nj17cPHiRVGX5wy+4m+I5yPCpvfeew+nT58WiPzll19KZwvhs+Y7HAH3xRdfSEAez198nd95qqiBcRaovZGGsedXS/Bdm+F94V3fD+b21lkwU0tbC26VvRA0Lhyx++Yh/tJaJN7IxSZBAxkLAxgfWYjafdoIMDZztEH9sA4IHBeOam0DYOPmAD0VbTR0RBldqXkdtI/vD0Ji8V++niavqzSrI77AZWtVQdhydWDdoK1T0WpYCDz8KsLASCWKakJyv/aN0HPuCAzaNhV1Q9tD11C/UIFx/NUNiN0/H50nDEGlprVB4M3gQVpglNbWEg9jr4Z+CN8yuWBA9zmAcdZ+1uyft+mZXsVXNyLlxBqM37QQKbOnICklGampqZg/f778bvk7LclBpXmd55T3lQoUtwq8xcD4jlpFevkOYs7/IdA1cPIa+HYKhV25yjAwNhPVqV6mEpY+TNZeldFm0hqxWygQNH4ZYHz5DqLO/Iy2SQth4+4F+hnbupaBQ7lKMLKykXVTmZiJGrpev+HoumA3wvd+ogbHl26LxUXE0e9QKzwe+qYWMLJxRP3oiYg4/oN4M+e3/qL0zWZJQZ/nLGDMml1S1y/yxI/ovfYkGkenokzdpjBjkJm+gYT30TNaz0AFCZTT1hYVMlXFDPer2r4nOs7YiIiDXzxprVEYwNjBFU2HTUbo5gtom7IUFZq0h7Ela6YLE2t7lAtohTbjFmDgex8jbNsVVOsQogDj54HDOaeV39Dv6DRtg1h9aGvrQKtVBP6z6BO8s+x/MOgUB29vb1EV79+/X3qCeWOvPJQKKBVQKlAiKvDwHh798SXuv78Y6WktkL7AHenznXE3rQXu31yHjH9+AZ4B8ErENhbRShJs0mNWoyqm8o9Bp7q6uuCw8k6dOmHt2rWiHNQAmiJalRI9W9aRDWMOvaeCmArHZ0HjEr2xhbzyhHvspKbtAK1PGAjIjgoegwTIVBczpKvkAOMMZKT/hoe3rsnfo39+RsbDuyX6HKTp5MivM4SHhmbavO4j+bvgfAoyL820mnnl/F9zKPJ9zXL5Or/HKwPGBIhUn36wCaPPrsKAtePRIqoHPHwrgOpisTTU14VjOXcE9G6HkPmjEXdgAWjFkCs4LmRgbOlmj3ZJ4Rh1ZiWGvDsTgfH9UblZbVg520NPZSBqYEsn+i83QOeJQxC5cwb6r0pB5aa1BciWqe6D7pNj0WvOSFTv0AQWVBXrMljOGB5+FdAiuicit02HWEWcWIp6YYGFBoypKuZ69183Ho0HdJYaUsHNujp4uaGMfyWY2VuhlFZpqIHxFAUYFxLQFlXxeaqKlyN12SwkTxqP5ORksY/h/QI7guhHz9+48lAqoFSg6CugAGMN/MqEXgxE6zB5LXw79IGdVyUBx4TF/3nnHRjbOMK/VxR6rT6OQYe/FoXyM8HrywLj07fQNnGBAGPC11pdwhA0YTnqhsbBubI/DM0tBcIaGJkKOK4bRnC8C+H7PhWoHXH02yIExhrV6R0J2KP/Mm00CI7L1mkKU1sngdqExaKOLq0FlZkF3HzroknMBAG10ed/k+8+UcNCAMbG1nbwbd8L/l37w8ajvFhf6Bkaw6FCVdQJjUPPVUcRdfpnUZmH7bgmKnJFYazZny/wfPkvRJ36Ce1SlsC+bEXZ3//xqgntQQthm7QdLeMmiB+cRpVRkJvtoj/1KUtQKqBUQKlAfhXIEL/ih7eu497ZSUhfW1dAMWFx+nwnpC90R/r2Tnjw2Z7MQLv85vd2fU4ATO/YAwcOYPDgweJRqqWlDpm1tbXFwIEDRVFIBajyyLsCrCPVkEePHsWwYcMQERGBw4cPC0DO+1vKJ9krwPsOAndmJjDQrEuXLnB1dQWPR3qQ8j6VwDgtLU1CzbJ/t7i9Jhx++M1J3D0wGOm7euH+5Xl4+P05ZPx9C3h4r8QrjotbvV9kfZ4Gxv0w9vLaZ9ojZFeTxuyeA/+gptBXGcBT42GczZIi+7RZr29ukvmPObsKXVIjxcOYbTC2YUtraYnPrrO3pxocLxiDuEMLxbJh3I1sVgeFDYxd7dEucYBsu8Z/OWrHTATFhwsUtnK2y+G/3ABNwjqijG9FaOvowNbNCVWa1IZrJS8BtQS2DJarqQmWO7NSDWk/3Iy440tQtzCA8bFliL+6HjF756JjymBUaFADRmYmsj5mtlbwaeSPTqmD0WnSELj4lkcpbQUYZx2DLwuMGWp3dSNSj63G+I0LkDJjMpKSkzB+/HgsWLBARiGw0zR7cOmL/D6V7ygVUCrwfBVQgLEGGGueL/8lsJU+uh0mrUblNsEwtnYQYKxOe7VB+YCWaD5iqihrBx39BtHn8/C8LUzq08LPAAAgAElEQVRgbG6JgP4jMWj/Zxh0+Ct0mbsdNXtGwsmnuoBYLR1dGFBxXMUf9QeMQvdlB9B36xXUDB0BfZOiUBjnBhZvI/L49+jN4L7IJLhVqw19Q2NRbtAvuFr73ug6bwcGH/0GMZdu5+4T/CLA+PIdRB77Fg0HxcOYEF1XD4ZmluKBzNeE1xWbd0TgpNXqMMNsns8KMM5tPxb8vegLf2LwsW/Rfcle+AaFwNjCWhTlRsbGqOxXA7Ejx+Dk6TNgyIgCip/v5KxMrVRAqcBrrsC9O3j47WncOzIU6St9s8FiAuNMaLyiGu6fmYCMP795zStbfBZPJR6Hjn/44YfiKcqh/6ampihduhRKlXpHrhGEdXFxcTIU/KefflIagLnsPg3kZJgPPZ+bNWsGMzMzODo6it8qfViVx/NVgDX9448/wNFOVLdTYUxgTIUxfbTpT1u8Q3gzkHHnR9y/OBPpK6rhX56HllfC3R2dBBw/+uUjZAg0fr66KFMXbgWyA2NTB2u0GNkHoy+sLlpgrIF1NzYhbHkivKpXEshpbmsF+zIuMLbiyFkdGBiq4OJTBgF9A9F74RjEHV6E+Cvr1WFqBMaX1iIocSAIc00tzdF8cLAE1D3LC1gDDMXDOJslhaUGGF96EpZT4Uz/5Xaj+gmAtXCwEUUxgbCxmal4MGtGp+ro6ooFhLGlGbzqVEX7sf3FXoOqYs1yCaMLAxgHhLRH9Luz0G9lMur1bgcbNydZL/ovO/uURZPwzojYOAljL61FyMpxcK1RQQHGmuPuJZ+TrqUh5dw6jN+9FKmLZiBpQiqSkpMxbdo06cij1QzP3ZrRAIX7i1XmplRAqcCzKqAAYw0ozuU5+uyvCF66H571WqBUaS28U6qU+AiLrYKjKxj61nLsXPHgHXz8u6fD0godGI/AoINfiKVE1PnfMeC9/4pNRPWuA2DvXQUqUwuxXaD9Qpk6TURNW75JB+gamqgtKWImYVChWVLkARXFruI2Bh36Eq3HzIJ92Qqigi5buwmCF+5C9Nn/y7KzeEJZrKn/iwDjC39KUF7tXkOgMjZVq0VKlRKvZwL1ev1Hotea46Iqjrn85HorwPjJeuS6TzT7Jsdz1Nlf0W/HdbRJWiRhgoYW1tDV1YOdnR3atWuHZcuWidcbQ3iUh1IBpQJKBUpUBTIe4dGv/8W9Y6ORvqxSLrDYBenLfHB3TwgefLYLGelKgCf3L4f///jjj+IxSiVsmTJloKenCxMDbXjY6MPdRh/GBtrQ09WBg4MDWrdujalTpwo4phqZ1wulc1Ed4sUgH6qKY2JixNZJX19frBRq1KiBGTNmgFBKeRS8Ajyubt++Lb61SUlJAojpXUxLCnd3dwHI9L1NT08v+Exf9ZQP7+HhN6dwd1fPTGscJ6TPc0L6fBexyHnw8VZltMOr3ie5LC87MFaZm8C/S3OEr5uAUacZ8LbxMejMA7K9kMJYM69swJgK5UoNayJo7AA07BcE96rlYWxhqg7GMzWGezVvNB7YBX2XJ2LY0cVi7UBg3LGIgXHizU1IvLEJY86tRkTaZLQa2ltgsJmdlQBaKv41yn9dAz3Yl3VF3Z6t0XdpgoTPZYFizTYXAjA2MDJEtRZ10XJID3gHVIeRuYm0qblOlVvUQdcpMRh2ZBESr6eJDUjICgUYP7UfNPvjeZ7pVXxlI1KOrkbq+vlImTEpS1XMjtJDhw6JZRXPy4V5b8B58X6Fllm8LtD/nDYX/ONrvsdlcoRPYS43l9OF8pZSgWJfgRIFjA2MjFEzOAID93yUuzo1B9CKvfK3gMuAgfEwtrKFjVsZtI7XhN5lehjn+E52YMbv99lxA96tu0vonb6JGWzKVICli4d49Grr6UvYW6WWXdA6cSH6bLqAyOM/IObCn1n+yMFL9sLTvyF09VWo2LyzTBMrUDUfUEcP4+yWFKIwzgTGmu9fviPq5vA9H6PDlLXw7RgqYW4GxqZykaPimH+E3YbW9qg3JBW0qSjI8vP3MM5n/S/eRvD8nfDwqws9fQNUbtEJoWnnEfuMekvtnxMYDzn9M0K3XkbzEdPFloOhgFSC06u4YovOoC/1wP2fISabqjj7PlaAcT77Mbf9deFPDDryDYIX70WtXkNg61FePLap1OGQTg6ZZYCIoiou9ud/ZQWVCigVyKsCGY/w8NdPcO/4GKQvr5wNGDshfYGLKI7vHYrGw6+PI+Pu7bd+GLhGVXzjxg2BmQ0bNhRVsZ6OFtysDdClpiXm9HTErB6O6FrTEuUdVAKOdXW0pZOxRYsWoiQ6e/as2Fi8zeCYjVhaOLHTtVWrVjA3Nxe/XQL2oKAgxfM5r99sPu/TkoLwoUePHrC3t88K423ZsqUcsydPnpTOjuLri5mBjL++x/0L09UjHgQUZ450WOCKezu74+G3Z9RhePnUQvm4aCuQHRiXKl0KpjaWqNS4JtqPDZNQt1FnV2Lc9bzBcWEBY6qJ/QObIHbnbIw6sQx9Fo5Fg5D2cPUpC0NTY1EgG5qawLO6D5pFBiNsdQri9s9Hh7H9YeVUdArjLNCo8V8+p/Zfbj6kOzxr+MDA2FBsYhhu51W7KoKSIjD0wHwkELYTNucEkoUAjBlkZ2ZtASqyGWjHdXCtXA5NIrogYtMkJFxZp1525vIVYJzLfsi5X/L5n6ri5LPrMH7nUqQunI7kCSniVcwOUQaQXrt2Tfz6i0JVzJEkzAPYuXMnVqxYgblz50rnNTuwZ8+ejVWrVkmw3tWrV6GMgira86Uy9+JfgRIFjHV09UGlKq0i+u/+CISFeYFAQsFCAcbbr8O7VXdo6ejBuqwPGsaMR/NRM1CuYRuYO7lDx0AlFggWjq7wadFJ1JahW68g8sQPojguUmCsgXlZ/ssfI4j+y4EhsPEsLwpbwmL20uqbmKNyhxB0X34Ig49+i+jzvz8Tur80ML7wJ7rNfzcbMO6I0LSziM3LiiJrW/4WtXDNbuFiKWHvXRUdpm1ATr9jrv/Ag/9D57nb4depH1h/DinktqpMzOHXsS9C1p9G1LnfnrmdLwKMuWxaMNCrWUdXD14N26DX2hNPhvdptudNer54W35z/ba/j5Zj5sCzVmPx+GZwDIfIduzYURqyvFEuvg2u4n9SVtZQqYBSgeJRgYwHd/Hwu7O4u38g0pdWUENj+havrYd7p5Lw8NYNZDy8XzxW9jWtBZU3hLvff/89du3ahT59+sj1QEdHC2YqbdQua4rUTo64Ms4Nt+e4yt/NZDcsC3VCt9qW8LI3EHCso60Fa2srsV2YPHkyzpw5I+D4bfQqpLpp+fLlqFatmoBiBrTx9ZgxY3Dp0iUlFf4Fj3Uqtjm82cXFRVTFXl5e4q194sQJ6eB+wdm+uq9RXfzVUdzd3hnpC1yzdWI5I32FL+5fmKkO4Hx1a6QsKY8KZAfGVMsSGmtpa8PUxgI+TWshcFw4Bm2dCoJjgaA5wFqhAuP2jRG7aw6SP9wiqt6RJ5ZL+F2d4FZwquAJlakxtHS0BSCXqeGDZuFdUD+4NcxsLYvMkuIp4Ju5/VQc95g5XEL7WC/nCmXQbXKMOqQvR42emMeLAOMbaRh1agUC4wfAxtUxS9FM2w5aZPi1bShheyNPLVcD6hyg+kWBMW076B8dENJOrDcYSBg8dSjGvZ93B8IT2/qsOpSQz5Kub0LypY1IPbQK49fMRcqUCUhKSsbEiRMlnPT48ePSecfO06J68HpABbOvry+cnZ1lNFS5cuXAPwa1+/j4oHr16mjfvr14KPOe5Pfff1csMYpqhyjzLdYVKFHAmH5GeiojOFWoBtoPdJ69FQP2fIQhZ37JFdYVNjC2reCL9jM2I/LEjwjZcBbNRkyTofjmjq6iONbVN4CVaxlUDeyFduOXod/WK+gyews8awQUjcI4FxhJy4f+O66jbfIS8V82c3QVxa34L1vZoXyDNmg+cgZ6rzsFtf9y7uC42AJjQstTP6Hv5gtoGjcJ7n51IYpqHXpc6Yg3ormDi2xj1Klb+aqpnxcYR539P7FhaBI7Abae3qCi+W0AxtEX/kDEwf+h67x34d9tIKxdy0JHT08UZH5+fuKnyNTawlAVsyeZNwkEBVQEcbgQ//iaYKIgydfF+qyrrJxSAaUCJaIChKEZ9+7gwf8O4N6uXmprik0tcP/SHDz67TNkPHpQIrajqFaS5+o///xTICZDaWrXri2WCQa6WvC0NUDvelbYOtgF3011w78cMi++z2r/5z9mu+B6kisW93FCcC0rlLNXwUhfS6wq7Oxss8DxqVOnpOH4NoFjXkcZvlavXj24ubmhc+fOWLduHehZzOGxyuPFKsD7B1p89OzZU6xQ5syZg08//bTYh9yptzYDj/76DvfOTUb68irq0E2Nj/pCD7GooN863vJz0osdGYX/rezAmGpVAkhLJzvoGxqAPr2WTrao0rKuKGcHb5+O0edWYRytDgj8bm5GUQDjpA83Z80/4f2NiDu0CD1nj0Ctbi3hUN4dKhMjaOvpwsjcVJS2Oro6MLEwQ5PwLhh1cnnuyt4cgLKgHsZ5AtCbmzF4y1RUblYbunq68KpVBf1XJCEpx3Ke+v5zAmNC+uHHlqLnnBGo0rzOY0WzsSHcfSugRUwvDNkxAwlX1j+tZs5clxcFxrQkGbxtGmp0aAI9lT7eKmBM+4n305Byei3Gb1+M1HnTkJSagpSUFMyaNQvbtm2T7ANmIBS1DcTPP/8sgJqCJ46OZYcsO2pXrlwpIHncuHEIDg4WoExrrcDAQLkuM4C2qNet8M9IyhyVCrxcBUocMCb4ZK+jysQMzpVqiE9vl/k7Eb73k6fUpIUNjG28fdFuxuYsxSpVxL3XnkCTmPHwqtccZnY0x9eHnkoFW8/yqN6pH+qHRMOpfBUQJtMioe+mC/lCTLU1QwEsKXIBxhq7hagzv6D3hjOoHNgHuip1qAc9mBkCZ+7gigrNgtBizBz0STsvADw6h2VDcQLGQaIw/l2sPgbu/wKdZm2BX8dQWDq7i/WGytQcjt5V4ehVUewvCPBbjJ4lnsX52W8UGBhfZLjbd+ix7CBqh8TCtoy3eDNTwf2mA2N2yKhtP6bBs2YjsN70KmaPLJPG169fL16KhaEqZmOY/peXL1+Wht17772HHTt2yB+9BdnrfP36dVne33//rfT0vtz5X/m2UgGlAgWoAP2JH3yyXfyM73+wVsBNxqOHBfjmmzsJ4RsB5tatWwXAOTk5QUdHG+ZGOmjgbYqJnR1wOcEVf85xeVIJmQmNNfD4t9muuDrOFfN6OCDIzxyeNvpQ6ZaWedE2gHYBVBzT5ogNPC73TW+scfuYBE/106RJk3D+/HkJEXzTt/tV/FqoEDt37pwcT/SqLIqhzkWxHeycevj9Odxlx9VCt8fAeJ4z0lfVwP1LsxV1cVEU/gXnmR0Ym9hYoHZwK7Qd3kfgJMExobGunh6sXezh264hOk+MQtSuWRh7YY0Aypg9c+Af1BT0IPb0q4jQxQlIurEJ4/IDp/w8m4exWFJkKoyzgLFmHjc3iWdx7P756DY1Bv4dm4hXsJ6hgWT2yOhUQxWqtQlA2KoUjDpDG41MqK2ZR47nlwbGH2wSy47KzeoIMC5bqzLCCIxv5GN/8BzAeOzFtYjcPh2th/WBh29F6BuqxP6CymIC6u7T4zCSgDzHtuX8/0WAMZdNZTntPxzKuqG0ltbbA4ypKr64AakHVmL8qjmZquIkgbYEtZrO4aJUFWf/OWuAMTtlGYDKdic9izViJQbssUORnbWExQTLzZs3x7vvvisipuzzUl4rFXjTK1CigLG2ji7M7Z1h41EOKnNLaOnoCjh2rVYb9cNHI3jJPgw88AWoAo25dLvQLSk0wDj64u1MaKz2QY48/j16rTyChoPHwcO/IYyt7QUc66uMYGJpA31DI4GLFZp2QMiG07JuMRof4rygb0E8jPP6Lt+//Dcijn2PWgPjoW9qIbUysXGAqZ0TdA0M1eDY0RWV2waj3fjl6LvlErgdav/lO1K7ATs/gH+X/lCZmMKpoq8E7MVc+AP5rjuXX0iWFA7eVRE0dT0ij30r/s9NYifCtWptsdvQ0TeApYsnqrbvhcDkRajTYxCMzCyQBYwLSWFM+B72LlXbi1G+QWsYmlmKavuddxiC+OYC4+jzfyDiwBdgh0yNrgME0DOt2MTERIbpJCQkiLKM6t/CelCttnHjRrG3qFOnDmrWrAkG/PCP6rXGjRsLpB47dqxAZPo8UnmsNKQLaw8o81Eq8BZVgAriB+nIuP8PngmAOV36H3j05zfyDGS8RUV6clMJ2NiQojXChAkT4O/vL8P7NariPvWtsXOIC36Y5op/symK0/N5/dssF1yKd8GMbg5oX81MAvIM9bQEHNvY2Ag4njlzpsC+t8FPkJ2nhJusdWF0xj65F9/c/3gv8CwIrPn8WdMUx+oIML51DfdOjMXdDQ2RvrS82kt9oYeMfhDvYkVdXGx2XXZgbOZkg9Zj+mHUqeUYsn062gzvA+/6vqI61tHXA/9s3Z1Qs2NTdJ8+FLH75mHw5qniPVykwDgbEE24ugEx781FpwmRqNq6vqxbaW112LuxlTl8GtdEYAJtNKapwXEewX3FGRgnXNuAuKOL0WvuSPh3bCrbSAGalraWjE5VGRuifu92GHF0iai8cwLinP8/DzBOeH8D4o4sQs+5I1E9sJH4JNNGkXYlb4PCOOn9jUg5tRap2xYjde40JKWkIDUlVbyCt2/fjo8//lgg7Ktsy2UHxl27dgXzF3JbPtu4+/btk3sQdmL3798fH330Ua7TFuYJiNd9wuu3oZO8MOumzKtoKlCigLGBkQn8AgkHF6NWzyFwqugHlZmFwFjaErhVq40GEfESxsWgM3rNDjr0JV4q9C6bh/HTwDgzMCwT/g45+RN6rz4m60BwzOA1Qu3/iH+VFpwr+6NN4gL03/1hpv+yBjznEjz20sD4DiKOfoda4WpgrLKwQbVOYWgcnYoKTdrDwslNbDKoiLZ0ckPlVl0EiPbbelUUx1QqFwdgbOdVCS1HTkfQpFWo3LobTDNrqjKzhEfNhmg+crrA3MGHvxRgb2xuWQjAWB1aSBuGQYe/RtcFu1CjWzis3cqCQYf6RiYws3WQzoo30pJCbD9uoU/aOVHPs0NG39AYTGhnkjgDY3iB57Ccwm50cZ6pqalguA+XxaG4UVFRkhIfEREhsJjgmMODOISI6fHslebwJeWhVECpgFKBAlcg4xGoHOYwblpOcLg3Mt5u1fCzaseGFNU3X375pXjVd+jQAQS5utpasDHRRVMfM8zu7oiPUlzx99wn7Sfyg8X8nIpj/olVRaIr5vdyQFB1c5Sx1YcRwXGmxzE7DQmqS7LimDCYthO8bikw+FlHXcE/4/HJzmN6af/www8lxGai4NvHKTMe3sOjP7/Gg/9uBwM3764PwN0NjfHg6iJk/PPr881MmbpIK5ATGLcaG4qxl9eCKl9RuG6bhnYjQ+EdUB1m9tYSskbrCoLj2l1aoE1Mb1Ss7wc9Az21wnhJESiMswFjNQzdLH7K0btno0FoIIwtzQRo0g6SgXAM7qso4HgABm+ditEM7ssBjosjMKbievS51YjYNFmUvfRt1jPQF5W3jasDnLzcYWhiBJWJMRr27YCRx5cVGjAedyNN7EbCN0xEk0Fd4eTtKctlPfnH2r7JwDjpehqSL6xH6t7lSF02C8kTxyM5KQlTJk/B6tWrZfQMR3q8jutgQYExTxTMFViwYAHoe8+2J0fWEuQW1YNta462ZQjwzZs35d6rqJalzFepQEEqUKKAscrYFHVDYjBo738xcN+nonil8tGhfBUYmJhJAJmxpY2ofBtFJqPXqmMI23YF9fuPgpGlLWzcyqB1/FwQ7OZnVaAJzetTEGCsUfoSHF/8E4MOfyVq53phI+DoUx26KnXaq56BIRwrVEOtkGh0mrMNA2ijkamG1lhJZD0XMjA2snFE/eiJCN/3GfpsOINmcZNQrkFrmNu7QEfPQDyYqdz2DeqLwEmrEbbzA/TbfAH+nfuBdX9dCmNTW0d41WkCZx8/UWpTVWzt7gW/zmHoOv9dDD72rai9I499h4aDEvDSwHjeDgkrpA1Dv21XJdytTO0mEqTH0EUze2f4tOiMer2j4Fa5hvj4vkmWFBImuP8zdJq9Bb4dQmDh4CK/KzMzM9StW1eGDr3//vtF1hOsAca0u+AQIIbR8GaC4QS3bt3CZ599hoMHD4LqZqqOXV1dERoaKhdVzcVbAzZoWfGqhjYV5GSrTKNUQKlAMalAxkMZvv3g0524u7s30rd3hFhN/H0LyHh71cN57R025thgYugLR3dUrVoVKpUBVHraKO9oiEFNbLE3xgU/Ts8RxJWPqjg3kJxlVZGpOJ7TwwEdq5vD01YfVBzr6mjDztYWrVq1AhXHtGvgdYPnep77i/NDAzX/+9//SgL87t275bpW3Ne7ONeU66Y5PmlZlZycjBkzZsi9wuuAEEVZKx4nGezouv8PHv32KR58uF5g8aNbNxTv4qIs/AvMO1dgfGktCFTpUUxAO+bcKoRvmIDm0T3gVaeqAFlCY30jFSztrWFiYSpQ0cPXG30XjkViPnYQWQrYglpSPAWM1f7J8ZfWIigxXHyWtbW1xc/Yws4KeioD6OjrihdztdYB6JQyCEPenam20chcNwLxoUcWonafNtBV6cPS1R7tEgdgrGbbc1tmjvcGiYdx4VhSjD6/Sryag6fFgevMID9aT9CnuVydqmg7vC9aRvaAnbuzhP41KERgTFXxsMOLEDxtKKq0qCuBh8zaIYh3reQFxzKuYrvxRgJjehVfTUPKiTUYv2khUmZPQVJyMlJTUjB3zhzw2vf5559ntSVfxzXweYAxO3l5fWnWrJkImhITE+WeKPupgZCX0/FehM85BVXcRr7Pv+zby9e8VvF7/A7/Z/uV1hf026e3M+9xcn4v+7KV10oFiroCJRAYR2Pwgc/FMiH63O8YsPtDBE5cBd+gPrD3qgQDYxPxtTWxtoN3wzZoNHAMKrfqCpWpRdED4xzgOOLgF2g5ZhbsylZEqVKlxROqtJa2wG2XKjVRf8BodFu8F+H7Ps0Ex9mUxkUEjAcd/1FgOQFr7zXH0SgyCZ61GsHUzjHTf9kI9uUqwb/7ILQcPgWVmrSHgaHxKwXG/d+9gRqdw0TVSssHHV092aeG5lbwqNkIzYZPFZgbfe43xFzKtAU59u3LA2Pf2ugyeysiDnwuqmLWwMa9nNpehNDcpzoCwkcjZN1J9Fi8B+UDWkJXT//N8DC+eBuRJ3+SMMfGMRPg6lsH+kZqVbGHh4dctBhGQGhblI0wDTBminn37t2lZzX7hZUnRC6fCqJFixaJNQb9p+Lj4/HNN9/IhZbKLaqOebGlZUVRrm9Rn6CV+SsVUCpQyBV49BCP/voe9z/cgLvbOyF9kSf+ZWjU9k548MmOt95yInu1ee6lqpgNO6qBOnbsCFtbW1EV25rqolklM8zq4YgPU9xwZ27uXsW5QeGCvkdLi19nuuDiWFfMDLYXqwqN4lhPVwf0TWbHIsPLGLpanMExG3tcv2PHjiE2NhaVK1dGmzZtsHfvXhl2mr3uyuuCVYDHJ4fsUvW+Zs0aORZ4fDLZnr6TvBd4Yx+Ex/f/xqN/fxdbnbfZJqc47uNnAmMNICU4vpGGkadXoN/KZDSJ6IIy/j4wtTYXUEy7AmbP2Jd1QbtRoRh6YAHGXlmPcfn5+b4UMN6E+IsExgNh5WwHI1MTVG8dgBaRwfBpUktgsfgv6+uB6lwGtwVPiwVVyWPOq/2Xhx5Z9NqBsZmjDZoN7YmwVcloNrgbXHy8BHjrGujDrowL6gS3RN+l4zDi2DJ0mxwDhzJuMDQxRmEAY6qKR7EzYOMkNI/sDhefstA10INm2XV7tkHXCVGo3ak5VEaGb57C+Hoaki6sR0qmqjhp0ngkUVU8ZYqMTtJ08r7uttnzAGOeYz788EP06dNHRlYNHjxYsnT4vgbwMneAVl0UOl24cEHan7wGaSAwRxTRyuLatWsSFqw5b/EaxrYqPZTZtiUs5jTDhw+Ht7c3QkJCsHPnTlCsRdtG5aFU4HVUoOQCY40H8OU7Yj0x8L3/osOkVajSrgdsPL3FNkBbVxeGZuYwot+xtg6sXTzQcuQMEJYWicJYA4w1z5fviNLYs2ZDsc0wsrCGpbMHaKfw2H+5DuqHj5Hp6BcbdY7+y/QgfrnQO34/uyWFRmEccfwHge0aJXPk8R/Qa5XGf7kBjK1sxd+YamgLe2eYWdvJulMZHTRtPWLO/150HsYMljv+A7rMexflAloJqOUNk64+QwS94R88EN2X7AXDBjXrr3mmx/HLKoxdKvqiRdxkNIubDPfq9UELFAkJpNdzm2B0nLYegw7+DzEXb6PXqqNvDDCOOvebdFowXFBsP2wcwF5wCwsLNGjQANOmTZMLJS9qOeFtYZ+0CgKMNcvkDTl7eQmX69evLw1v9tDyoj1q1Ci0b99efI4JPJSHUgGlAkoFMh7ex6M/vsL9q4uRvrE50he4Z4ZHOSF9URnc3dkDD748jIz7/771xSLg5OiOkydPYtiwYShfvjz09fRE5evjZIjo5rY4MsxFgG5BAfDLTEerCobjze2ZXXFcWhTH9BUkfKUShw01XkeKi+8fr5n0QKSqmJ2cDM3hiB0dHR1UqFAB8+bNE5/it/6Ae84CsBFOf2fub6bbs5Z6PD4NDSX7YOnSpTIy6Tlnq0yuVKBQKlAgYKwBx3y+oVYcD1idiiYDOsO9ankYGKtHp1J17FjeAwF9AhGyeCziDi9C/JV1ApuzVMU55hW2PBFe1SvhmaF32b+jeX3zSWBsammO5oODxdc3cscMtBEbDT+YO9iI9zLhMW00/IOaoNuUWMTsnYche2ajVu/Wr1VhbGhhCu+GNVChQQ1RE2vp6MDEylwsQIKSItJT/r8AACAASURBVAS+M8Av/vK6TGDsWgjAeDLoBR17YD46T4oCg/tMLNXw38TaHBUaVEfHlEGiOo47uAAN+gSCvslvjMKYquIrG5FybDVSNy5AyoxJSEpOEpvB+fPnY//+/dI+Ky5tsucFxuw4j4yMlE5zjmz93//+J21iZg0cPnxYRl8FBwdLxyUD4XnftGvXrix18CeffCJt0/DwcIG/mvY012Pu3Lli98iQ96+//lruZXx9feVegTYYLVq0kJG19HrOqVwulBOWMhOlAvlUoOQD42xwNvrs/6H/u9fRLnWpAD4rt7LQMzRCqdJaYNor7Sr8uw1Ez1VHMfjYd2I9oAGOuT3HXvkbz2VJoVkXzbMA473w9G8o0LNs7SZoFpMK/+AIOFb0FdWzto4ejMws4VkjAI0jk9BjxSFEHPyfQPCo07fQNnEBbNy9BHoH9B+BQQe/KBDsLigw1gTYsR49lh1Evf4j4epbVw2OdXTBYDdCWyvXMmgaOxHhez4CQ+AITXOrWdZ7zxl6R2uOAbs/QvsJK+HdqJ0Ey3HZeipDePo3QOuxczBg101I6J6mvtmeXwgYX76DsB3XUDUwRCw5CMddKlSFuYOLgGKq0l2q1kKjIckI3XwRUWd/VW/zmwKML/4J6TBYe0L8n519qoMdBQYGBuIRTGN/Gv3TDuJVXaCeBxgTDu/Zs0esMmhNwWGo7H0l5GBwHkE3e2w5HS/Mml5enhM1/7+q7crnPKx8rFRAqUBRV+DhXRnGff/iTKSvC0D6/Bz2CfOckb68Ku6fm4KMv37kWaKo16hYzj874Fy8eLFYP1haWEBXuzTszXXRppo5lvZxxOcTXPHPC3gVvyg01lhV/D7bBe9nguMgv0yPY30tUHHsYG+fZVVBkMiG2OsEx1RQ8ZrGxuSQIUNQtmxZgZrGxsaoVq2aNB6pSGJnrPIoeAXYmUEgl5aWJjkH9NImgKe6uHXr1li5ciW+/fZbGcJb8LkqUyoVKLwKPDcwJrC9SXCchlGnVqDnjGEo619JgrXZBmNAGgGyW5VyaDKgE0KXjsOwo4sFUD4FjQtRYawBxmPOrkTSzU0Yc2ENIjZPQcu4EJSr7wszeyvxX6YnsJ2HM2p1bYm2Y8JQuVVd6BjoqS0pkl6RJcWxxajbr72A6lKlSwvQFosPQxUcy7sjoG8gBqwdjzEX14olCOsdf6kwgLEWvAJ80XdFIsLXT0Cj/h1FxUyYrmdoIEC4QWgHDFibirEX14iPNaF/QJ/2bwwwTrqWhuTz6zB+9zKkLp6J5Amp4lXMdtiGDRtw9erVYhfg+rzA+NNPPwWzdHidYfuY4iRNIB4BcdOmTTFy5EjpBGYnJv/n9Wjz5s24ffs2rl+/LlCYtha099IAY/ru0+qLIe/Lly+XNvfRo0fFbpEjfDmKih3LBw4ckHsazfcK72ylzEmpQP4VeHOAcTZ4GHX6Z4RuuYyWY+eiQtMgmNo5CzQuXVoL9MT1btoBreLnoW/aBQw+/j2iL6hDzrJgZ+a8ChsYV2zRGSHrTyH8vY/RcdoG8eGl/QP9l6lkNbG0hVfdZhI01mPVUQx872O0iZ8DG/ey4s1bJMA4W90Y8kZYzZC3OqFxoG2GvrGpQGOG4xFy1+03TBTA4Xs/gdoSIpuNRrZ5xRQUGFNVfPRbdF9+EHX7DRc/avoU8waJkJ9Bcy1Gz8TgI988E1C/EDC+9BdCt1xC5bbdoa2rL7YhtMBgsJ2liyeqBfZGpxmbpCb0pn58fJR8hTH33YA9/0X7iavg06ITTG0doKOrCysrKzBUiN6QHDrzqhuyzwOMeXrjTQgv1GwwsjdXE3bDCzkTbzk/QmEOBeINPP/na4YJ0A+ZPbm8kCvgOP+LhTKFUoESW4GMRxIWpYbFdZE+Pxf7hCXeuLuzO+hrnHH37Rz2p7FNOHTokISNiqpYXw/G+trwdTPCsFa2ODr81amK84LLWVYV8S7QeBzTqoIexxqrCo4w4XXs3Llzct7XdBy+ymOYnZdsLNNv2dzcHLq6uqAamg1AWnzw+sP1Uh7PVwF2Yq9YsQIMwKWimJ3cVBgzIJcNbV7TS3yjmgGcD+8Cj3h8vJ2dV893VBSvqV8IGGepfDcjZvds+HdoIjkp+oYGMLezgqGZsVhVGJmZSBBe88hg9F+dguHHl4J+uQKOBTpvQmErjEefWakG2h9sglgunF0pcLRFVA+Uq11FvIE1cNbSyQ5mdlYCuy1c7dH2FXgYx19dj4FbpqBah4bQ1tOV9mNpbS1Zr0pNa6Hz+CGgqjdnSF+hAGMtLThVKitAmsuiRzFHaTIk0KdxTXSeEIlhhxZi3DXNPtosKvE3AhhrVMVHV2H8hvlIzVQVjx8/XkbU8F6C1zmqiovbOfl5gDHXnZYQVBDb2dlJe5PtSKqOaTHFjJ+FCxdKG5Thq2yLcpRLvXr1BPzSzoI2E/Qk5igjhtlp6kFgTFtFXs/Y2clOboqfOCKJEJkjaX/66acsj+PidaZT1uZtqcAbCYzVYI+WDr+g9+qjqNq2B/QNTdRpr6VLC5y1cvaQ99ulLEXo1iuIPPkjop+Agn+JdUNhKowrNu+MPpsuqP2Xz/+OAbs+QPvxy1E1sJfYaFANTcUx/ZfLNWiFpjGpqNtrCCwdXTOB8cjCVxhnh7x8TYsPBvcd+hIdJq2GR40GYklBgEultsrUHG6+ddAgYiy6L92PiP1fgMruxzA1EyAXABhTsdt/1020TV4C70ZtQcsOgnMDY1PxL6bvs4N3VQRN3yiKa40a+qllXfoLzwuM6X/NAMD241fAza8e6C3N5ekbm4nCuknMePTbfDFz29Q+yY+XW3TAOPbinxh68U/EXspHwZ1zvxX0f3oVH/sevdYcR4OIeDhW8BV1NRtcHPYycOBAGTb0KlXF2U+2zwuMOcSHPb3W1tbgMB96GbKxuGXLFvHM4nBqQm/27FKBzEbme++9h+nTp4vii9YV27dvl4uxAo2z7wnltVKBN6gCGQ/x8OcPcO9wLNKXlEf6PCc8hpEuSF9WCXffC8WDL/ZmwuK3C9Cw4UKlDIc7spHC4Y/m5mbQ1dGCvZke2vuaY2U/J3wx0RV/U4n9AmF2hf0djeL4NwnHo8exAwJ9zeFpow9D3dLQ1dWBo6Mj2rVrJ8M9qeTl9eVVKo7pSxgXFycdmkZGRuJbzP9Pnz4tPoWaBuMb9Et7JZvChvrEiRPB/AJLS0vp5OaQZzbe3wgAz2C7v3/Gw+8v4OFPV5Hx729KqN0rObIKbyEvBYw/2ISY3XPgH9QUegYGcPRyQ4Pe7VGnW0tRyqpM2FbUFjBZvk41tIztJcrZkSeXIYFQ8kZakQBjCezLgtqbBFCPPrMKA1aloFlEV5Sp4SPrpKWjnSX6MbWzRKOIzojZOxcJV9arobZmHnk8P0/oHW0lxAN6RRLqh7SDtau9+D5zHew8ndEwLAgDN07EWI2qOMcyXxoYV6+AUqVLQd9QBRNLM+jq64pXsqO3Bxr2o6p4/NPLvvlmAGOqilPOrkPqzqVIXTgDyeNTJHSU7SuO8tR47hbXttXzAGPeN3DELW0aPT09xTKCVhRHjhwRO6wePXqIdaPmms5tJiSmdQW/Q2sKjngtCDDmNYzCJgJnQmQGuTJ0WHkoFXidFXiDgTGB7z8YfORrBETEw9jSFrr6BjCnL6+dk0AyqmatXDzg276XBOf12/6+gGONmrTQFcYaYCz+y3cQe/lv8QSmzUO71GWo1LobrDzKQc/IWMCpsYU1LOwcoWeggpGZBeqFxiFi/6eFa0mRB2iMvfoPwnd+AH+GzxkZS71MrGwFGBPqqkzM4OFXD40GJ6LHsgMYKP7LvyHmIoHxHeSuMD6HWC7vwh8YdORr9Fi6H3VComHrwWA5Dt0xhoN3Nfi2DUbZGvVku+29q6LDtA2IPv/bM72TCwyMacNw8kf0Xn8aDSMT4VSpOnT0VXJzY2hmCZ8WndFl7g4MOfHDM+pcNMB46MXfkXT6U0w7fhEppz7GiPO3MPTiH0/D+Dz22WOgnbvqm7Yf/Xd/iHapy1GhcXsB9FQVc3gNh86wwUVPptfZ4HpeYMwhQgTFVBhrgDFvAthby55dBuEQhLCXmx6X9DpmmB7/goKC4OfnJ43N9evXv9kBOa/zKqMsW6nAa69ABjLu3saDz/eKiph+xWqA6YL0FdVw92AUHn5zSkKkXvuqvsIVYOOG53uqV9gY4jnU3d1dYKupShvVPYwxuq09zo1xxe05rri34NXB4n/nu+Cfeeo/vs4LOBMc313gjD/muOD9RFfM7eGIDgTHtvow0tcSj2Mqgjg0lIpjBu7wGvEqPPnZebl161Z06NBBrje8HhEkve6wn1d4iBXJonjMUjlOZRc9JQ8ePCjXb01jvUgW+ipneu8OHn7+Hu7u7oV7u3riwY1VePTLh3IOA5XHyqPYV6CwgLG+ygBlqldE6KKx4iPcY/YI1OzSAg7lPWAg4FgHVBx71aqC1sNCMGDjRIw4uRShi+NRtrpPoXkYU2H8BDDOBK98L+mDTRhzdrWA40ZhHeFWtTxUpsbSrtJmx52XOxqGdkDfpfEYdmRxpv+yGjg/ZafxwSYUCBjf2ISxl9YhavdsBCaEw6t21SzPZ7GgtDZHo/DOGH5ksVhpiN1HDljMZb8oMB5L7+NZw+BUqQzeKfWObCshtamtJSo1q41uU2Mx4vhS8aZOZLhh9mWXdGDMULtLG5ByeCVS185FytSJItBhJ96SJUtklAdVs6+zLVmQE0RBgTGvK1QMc/toEdGoUSO55jCcjnYTBMK8FrEjM/uD36E1BaEvxUoM5lWAcfYKKa9LUgXecGD8tyhlAwbGiyevhYMz6nQfiMaRiSjXoDVM7ZxA+wNdAxVs3MvBL6gvAieuRtj2axhy6paAuj7br8G7VXdo6ejBxtsX7WZsRnR+/r0aoJfDwzhLYawJ7NNMd+kvRJ35FQTWrRMXCTi2dmeiK/2XS8uFSF9lhMqtuqLHsv2IFBuNfEBiAUPv8oKMhNkDCIy79IfK2BQ2bmXh3yUMNTqHwaFCNRgYc8iNnkBHD/8Aga/dVxzCwINfgiFquQPjs+IDzO1sNWY2vOo1h6G5pcBx7osKTTuIRULIikOyLIbOFSYwpg1DOMMRp6xDpVZdYGJtL8piUU+XKgXnir4ImrJW9kVedVG/XzTAOP7s19i6ZzGubeiDE1tGYu2+DZh+/ALiz36FYRf+74VVx7RcGXT0W/RYfgh1+8bBvqyPeGqrVIaoVKmSXOg4jJMBMq+7wfW8wJjKYcJfQm9aUvAmhTcBCQkJAoc1wJgekrTaYOIse2v5PYYQzZ49G/7+/hgwYAAIn1/39peki4eyrkoFSlQFMjKQkf4HHnyyHXe3BSF9cTmkr/LHveNj8PDHq8h4wKC7t0dZTAUME7w5TJKjLwICAmBiYgw9HS24WukjuLYlNgx0xleTXfHPK1QU027iz7nu+GGWN76YXhlfzKiM72d548+5HuBneYFjzfu/z3LBlQSCYwd0rmGBsnYGMMz0OKYdhAYcc0gorxVFqThmjW/duoVTp07hypUrohriNUa5zrz8mYMdwRxR9M0337xy66yXX/tnzOHRQ4HD944MQ/oSb6QvcMXd1bVw72Ck2OU8uvMTkPHoGTNQPioOFShMYOzpVxGhSxKQdGMT4iVUbQGCZwzD/7N3HmBNnW8f/iojYe8NIYAMAREERXHg3uLeAxyIoEy3yEZxD0BFwT1Qa52t1Vq17lWto/Pf3do6WrVONr/vep4QjIgVNVjEk+viSoAk55wnyTk59/t776dJv46wdJIyKFUXyZq61fP3QddJQeg+IRD29Z2rHRgrglBO+x7NwbAlU0DrIU8ak3+ZmrtRI7/2Y/th5Mo4BrlxFypPHL8IGJNWgmBs0PJY+A3qDBNbS1bqkUdZpCnmhLGhjTm6xY1G7OcbKgXd8vV+WWBMy556fBVGZMejcZ/20DUx5HN0kaYGJPWd0C60P0JzZ3MzPfkynrl+i4Fx4sVcJB9fj5QPspCcMQ8JKUlITk7mwdjt27dzqpa+V9TUVLHivqEiML5y5cozx2Ya3KUkMW0bgWIaUJ82bRo78kk9QQPCBIxp4JK8+YoXUnHQeSmFl0hNRQnjYcOGcUCLZr/KayTfVzRt2pSVFATahYSxYiWF2zWhAu8UMDazc0TX2MUI3fcdN75rFRaHuk3bQs/MiqElJVwtnT3QeGAIes/PRfDerzBs8ynU6zKw2oGxHFASqB659Rw6T18M17Y9OA0t0yXUYc+sR+d+6J6YhRHbzpeloZ+jLlAmMNbThw3B1NnrMGbnZfRMWwuvnsNlGg0dPaiqi6BragFn/85oNyENQ9ceRtjBnzFgyQdw8G4OsYYmPDr0wtCsDzF4xT40HRbOjfwo4U01p+duOXoyhq45jPDjtzBmz5doMnAsXhsYH78hSwmThuGzPzGcm7vFQdKgMcN4GizQN7WAtr4RVNXUYe/thwEZO57rtJa/RlHnlA+MI8/dx5zPPsfp3HG4t8wZ95c54VpOC1zYNAK7dy3EsoP7OXU85fR1kLYiklLcCgMOz7vNjSB3XSnTfgTIUsXqslQxTTum6cc0bZZOmmvC5WWAMR3ICXRTOpqa3s2dO5eh9/OAMTUaoJTxZ599xgdqejydxPft25f/Tk0IhORXTXgXCOsgVKCaKkCw7tEtFF1dj4IPR6HgeDKKb1xGafG75ZElVzGlYfbs2cNKH8VUsW9dXcT1sMDp6VLcWVyhMWAVgK0c3L7KNSWJby1xxvk5zbAloSeWThuMpdMHIzehF//tr8VOeJzx/LQxLVOuqvhroS3OzbDF4sGkqjCAg6nccSyCjY0E5DhetGgRqDkeKZjoJO1lQS7dn0765Cd+lb1r6T50XPm3+1T2uHf5b/KavYvH49K825woztvYqmxwxEam0MlyQv7uYSj+9TOUstf4XX6H1Pxtl0MgUqYY2JihS+xIxJ5b/6/wUhEsypUUlDBmYJwlA8bxZUnVOALHH2Wg/8wINOrRhhvOibU0uQEd+YOtHKXQMzJkPULjgLaI2r2Ym60pLqPS29QI7ux69E4YCxOJBeRN756XMK74HJQ4jjm4DH7DuzK8VVVTg5a+DkNtShvrGurDqXF9kH959NokTP5Mwb9ctm2VAuOy/1GyN3znQgRMHcWpatZziNRhbGMO15Y+kHq5QE2sjnJgfF55wHjG+Q2I3LMYvRNCUa+FD2jZ79WRNYa3dLFDj/gQbkSYcCn36USxYrqYbr+FwDjx0hYknduElE9WI3VtOpIUUsXUqI3OqyhRW9NTxYp7DkVgTL1wSKFB58L0Q85l8gjT+TE1V6W+AzY2Nny+SOeddB/aVgK/9D+aRUSD0PLtp//TOSU9r/y8k/oC0SyuZs2asQqRlkHHOFJXUGiJZrySw5ieg9LLVFdKJ8fHx7NOS3HdhdtCBd50Bd49YDwjHeHHrjNIHH/4dwzNOYCWIdMg9WkBHRMLbnhGLmFy5/oFRqHdpHmwb9YBKuqiJwnjKoA6BngvkTAuB37nSVXxABEnbiFo/VE0GTAGusamLPCvU6cOCLKaSh3h3SsQPdPWYNT2Cwg/ep0TveXPQetXDcC4z4ItiKZ09ek7CN51Gd2SsuDRbRCDYw0dPYbulNqt16YbOk9dgI4xs2Dr7s3r7ODthxZDx3GqmDzIpLUwsJTArUNv1oGE7v9eltz+/FEZMA5RCjDm5m4ffo2es9eBYLt+2eCAjpEZHJu1Z0e0U9M2nDK3b+iHAekfgJr/PVXLZ17v6gHGaZ9dwCfbE/Hjms74O8sTD5fa43GmFHeXu+GHNV1wZNtUbPhoI+YfOY24kz9j0pm/EH1OsRmfgorijKyZ4BBqJhgUAwtHN34dqEEMpYqjoqJw5MiRGtcc5mWAMY36Ll26lFPD1Bhgx44dfKB9HjDu3LkzgoKCQKPI8gt9GRg9ejRDZ5rWKj/Yy/8vXAsVECrwNlWgFCillPC/JYVLUfLwBoqvX0TJ3Z8ZFr8sKHybKqK4rgQtSZNAqWLqXk4nLrq6OtBQV4W9mSaG+Jkgd6wtfp0jA8Vy+Poq8PdVHnMnvS5OpPljwdQgREdGIjwiGuMjYhAVGYUFU4JwYpY/bi+p+8KUsRwc0/rfWSwDxwsGWjI4rmuuWd4cz8rKqrwDOYFjOnbQiV5V3g8E3ampHc1MoZkt9Ltwef0K0Ak0AXxqWks9CijF9a5cCAQXXzuFgr1ByFte4X2+3AkF+8byfqtU0FLU+LdEdQNjUiwQnI0ncPxhOvomhcGrU3OY2VlDrK0JSvXS7EnSzrm1bISRWXGIPbMO8Zc2vwBmKgEYf7oMfkHdINLSgK6JATw6+aFR73awdqvLkJXAsY6hHpz9PNFlwnCM2ZCKyeRfLmvc9zQw9sToVYncrG7SkRUIXB6Lpv07wdjaHJSqJmhr7+2KzlFDEbQiDn7Du0GkraFUYEyp4inHcjAyOx4thnWHub0NL1tVTZX9xe+p1IFzK2+EbJvNMLgiRH/m97cJGFNTuwubkXzsSao4KSUJKckpPOBK513U+4ASsVU5btakD64cGNva2nJKmAAtwWDyElOvG/qdVBMEbclb3KdPH+zcuZNBMm0r/dAMF5rRKge7FEKiv1HPBAK91AwvNjaWvyOQ+ouaAXp5eXHymBQVV69eZVcx6RI9PT3LgTEps0h3IW+aR/CZ1vdNN6KvSa+XsC7/bQXeTWB8VAaM5VBw3JFrGEzgeMxU2Pu0YH2FmjqJ67UZamoZmqCOqirM6jVE93m51aKkkK9L+TU1nztxE90TlnIaV1VVDbqGJiCPMCVjZf7luvAKGMKN20Z98AXGH73+JB1bLcA4l/3D3HyO1u/0bW5a12NmDjy7D4GpnTMnhilxTOtpYe8MHUNj1mpoaGlDW1efG+hp6OrD1qspWo+LR1DuKUScUmiaRyoMThi/JjCesoB9z0NWf4oWoyfBwskd6iIxRFraMHd0R9NhERi26iBGbj4Br16B/Fr/18B4wpnbSDjxPyw/uB8f7pyDSxuGccr47nJXPMq0w8NMe9xa4Y0v1w/AxztmIfvAbsw6dhlTT/0B8h/L3zuU0h61/SK6zsiAU7P20NQz4C+NNB2XRkHXr1/PU2dqYnqnKsCYDtJ0EknAmw7g1NgoLCyMFRP0vxcBYzpAyy/kbKameZRS3r9/vwCM5YURroUKvG0VKC1Gad4dlNy/Vub6fD40ln/ZfxFafttK8Lz1pe0lEEonMnQSQhofOh6oq6nCSEcdLV30MGeAFS4n2uF+um15SvdVoO+rPoZ0E9/Ob4jl0wchKkIGiwkYy6BxNKIiI7Fs+mB8Pd8bj/7FaVzZ8gkc/7PYFpcTpVg6zBp9GhnCscxxrK6uxg58mnFDEJ3cuP8GjuXHHwLFNEOHmtpQUpkAEf1PuLxaBah2lLiixnXZ2dkYMGAANwykAd53AsaXlqDk3u8oPDUbeTkNkJep0JiTtBS5HVH01VaUFjx8tQILj3qjFah2YFwhtVoOjpPHwatzC07cUrqXoDGlehu090O/5PEI/2ABpp1aC9JHPAMyOf2qXGBsbGeJ7vHBiNm/FMMypsJvQGfYuDow6CVlBYFjp6aessZ9G2cymA3dnIYGHZpBJBbBqUkDBGZOw7htc9E5eijsPF1A6gl1DTHD8SZ9O7CaYvrptZhwZAVajO6pPGDMnuT1ZYnmkahLTmgdLT6fImBNAFzHRB91VFXg3NoHIdvmVF7TCq/V25IwTryUi6SzG5GyLwepOYuRlJbKruLZs2dj7dq1fKykQdOaeC5ZlQ87nW+SjsvJyYm/DxGwJS0EBZC8vb3h4uKCevXqsYqCoDABXlIhKR7nKWREfw8NDWWt1/DhwzF58mQOJ7Vr1w4RERGsoqBjGMFe6qdD/XPo+ekYR4ljudeYtIlUV3pOGtwnhUVgYCAnj+k+lD6mwWnF5VdlO4X7CBVQRgUEYMzp0QecKg3d/wMGLN2NZiNiYOvZBDqGJlBVV+cDLk07MZI6oc2EOQj56DtQA7GoF7mMXyVhLE+zUsr4+I1yYEweYY92AWgRFAnH5h2gS0lZMfmatBmGNuo/Bj3nrMeoHZcQfvwmw8PQQ7+jacgMaOgbQcfMGi0jZyH0yB+gZn5yuPi866ccxmVKij4LFICxfD3P3UP4iVsY9f7n6BKbjvod+8JE6sjrVUdFFe+9V4fT0fSlhVLFhtZSNOg2CL3nbUToge8hbzBYvh5KAMbU1LDlyAnoFrsEru16yAYARGLWZrj4d2GQOmb3VYbfo3d8USOAcfn2n7uP6LN3Me3k7+wv3vzhWhzdOgHfrQ1gWHx/aV08yrTH3eXu+Hl1B5zaEoEte3Ow6NAxJBz/HtGHfsCgrL1oMjgMZg4u3OhRV1cXDRs25IMYdWevySPBisB40KBBnDKiAyf90JcSOuDSfcgJSQdo6pLeunVr9kvRFB66CMBYGYcG4TmECrxFFSgtQemDP1H0zTYUnJqNoh8PvBAav0Vb91qrSvtNmlpJJzXkGiRnu46ODjRFqnC21MIIf1N8ME6Ca3OleJzxYkdwZUBWGX97mCHFqbRmSJk4GuPLQLEcGMuTxikTg3FiVks8yLBDviJQq6Iqg6D0X4tkieMlQ6wYHFNzPC2xKsQiEQ8+BgQEMACWg2M6eZOfoMlTxTRYOWHCBJ7doqenh44dO/KJ4DsBNl/r3Vj5g+n4Tj0U6PvJ1KlTeRaUlpYWnyhv2LCBv7NU/sja89fSggco+t8e5G0LqODqtkFejicKjsah5M73ZTMoas9219YtedPAWN7ULfbsOox/fx7ahfSDibW57Pz1vfcgEothLrVG4x5t0G9WBMJ3L8L0M5WAY2UoKRQSxsZSSwQkjgGpJChBHPNxJgbPiwGBXktHKTQYwKpD38wY7q19WTVBaWnX5jQ7nqorrwAAIABJREFUVQSJmyPajOjF2g0jSzNQOlnbQA9OTTzRbfIIROxaBHYhU2r3yAo0VxIwJqBOnuTAZdPRdECnMk9yWaK5oSs6RQ5Bt2kjYePphDpqtQwYy1PFn61D6rZlSFk8B5wqTklBeno6q6xowJTOueTHxrfxc0yuZWr2SzNuBw4cyAEkgrn9+vXDiBEj+Jx52bJlrJ2gXgTPO77TQCfN2lqyZAmfl9JjCRTTgDINeMpTwVQrmhlL6WX6/kAweMqUKay82Lx5M2bOnPnU9wg6JtL6xcTE8PrQugjA+G18p9WOdRaAcTn4LJvOf+Yug8x+i7eh6dDxkNT3gYa2Lv6PDria2gySW4XGYdDKjzF2/w8g5YEi7HvqthKBMcFr/9GTEPzBBQxZ9Qn8x8bCwbcVN26TuYB1YOHSAL6DwtBn4VaM2fsVxnz8PZqGxFYzMKa6PUA0Ne4j//KWM+g0dQHqtekOA0tb9hsTLKYaUqq4TXgiRlCq+ORfiDqvoFCQvw6vBIwfYPzh39A6LI5T2Jq6erBx9YRF3XoMTClVbOHiAb/ASAzJ3o/wz/6QvWbnH4CBcc//PmH81Pvm3H12FJPXeMKZv8tSxx9j7855uLBpJH5d1Rp3lrvJUsdL7XFrZSNc3TAIH7+fhAXLZ6LngB6QWJtBR0ujzLnUD9T87eeff37uAa+m7M7kwFgikbD3ae/evTzll6amUqM6al5HX1jIO+zo6MjTfeggSj5O+ReXyoAxjerKlRRCwrimvNrCeggVUEIFKFn84A8UXVmPfIItK92R/+FIFP1yGKUF91+gp1DC8mvwU9CJCu33ycFHA3CkYBCpq3GquLWbAeYPtMYXCVLcW/LfpIoVQTMB42MzWyA+ZgxrKBRhMd0eFxGD+AkhOJTaGvfSXw0YKy7v9iJbnI+zxYKBVghoaAgHM7mqghzHNpCDY7mqglQe1Ch15cqV6N69O0xMTCAqg8yU2KaprILS6OU+DHTMpuQ7NQeiE2aaMWRmZsZ1tbCw4OM8ebZpkLu2X0rv/4nCs4u4EeeT96kN8pY5IH/nQBT9dBClRXnl33Nqez3e9u17Chhbm6HLdOU6jCtNB5clhBMu53KTPEcfd6iqqnLjO0ryijTEnM41d5DAt28HDJwXg8i9SxB7dj3oMfycV7e+vsO4IjBOGPOUv1mehu6XMh7e3VvBoq6ENRoEiI0sTWHn7gwTK3OoqKqw+9jQzBga2pq8/qTcaNK/I4KyZmDqidVPEr3KAsZBPTFhXybG71yI7pNHoG7j+rKmgmIRTCSWaNSzLTf1m3I0B4Gr4iFt7Fa7gDG5is9sRMpHOUjJXlSeKp4zZw6nX0+fPs0qprc1Vay4X6GBSjq20PkjfU8iRSH9UDNVArO3b9/m2axV2Va6DwFoehw9nvQTBNRpGYoXOubJg0903KPzVQLO9Fh6DA3uy89l5fel+9B9Kc39PGituAzhtlCB6qiAAIzloFLx+vwDTr6GffITes5aDVsvP7xXR6XcI0xN0hx8/dF6fAKG5HyC0E9+RgSB47MVAKhSgbEx/IMnI+yTHzkhPP7INQzN3g//MdNg16gldEzMZY37tLRhVc+T/cs9Zq1Bw/5jINY1qMaE8dPbHH2O/Ms3EbT5JFqMnABjazuQToPAe4+UFRh36NfnA3Z6DV4JGN9H2IEf0TJ4MnQMZB1ryffMagxza9Rr3Y2bvo3d979nUuE1FRjLATJB44hzDxkgTz59E7OOXsa6j3PZZ/zt2p64keXNJ8+P0m1wL6Muvp3tjM1jbRHe3gz9WtZF4sSxOH/6GB49vF9+EKqOHYmynpOA8axZs7iJHTmj6KSdRmGpsyyN/JIPiqYIubm58XSeLVu2cBd6xYMyHVwTEhLYSUX6DZpCRKCZGg+MGjWKGwzI15eUFDQlSJ4QE0745ZURroUKvAUVKClC6f3fUfRFDvJzOyBvKaVkrZG3oh4K9oWg+NejKC1896Zw08kLJVmoCQv582iqpaaGBrREKnCx1EJwazN8FCXFrYVvtqndExD2bJL5UYYU52Y3Q9rkUayhqAiMKXU8a9IonE5rjgcZ0tfWZlBCOX8pOY6lODvDDgsGWyPA2wh2ppQ4VmFdh7m5OR83SFVBU0VJfUTHJbFYzCltchFSQojSyG972uq/+LSTWurChQtISkpir6OGhgaozwId38kdSe/fmjwjSpk1K82/h6KfP0XBwSjkr/N74jBe1wyFF5ah9OFNIV2szIJX83MpAmNdMyO0HtuX07WchpXD2YqqAoXfX9T07rnAmJ7jUi5G5yTAubEHA2Inn/poObArp3YNLUw5ucuJYwdbNOnfCYMXTkTUvgxMP7sO8ZeVrKSghHEFYEzrnnh1C+IvlvmXU8bBs3MLmEitINbSYI0hBY3+7//+j38IHOsaG8C5mRd6TB/Nzf4YcF/dolRgrKWrA99e7dA/ZTx8+7YH1Yq0GVr6unDwcUfXiUGI3L2YfcqklahVwJhSxZ9vRtKRtUjJXYqUBWlITEpEakoqMjMz8dFHHzEIladlq/njIzy9UAGhAjWsAm8XMNbRg9+wcIR9/B03hpNDteddk3qBoK//2BmsJTCzc0RXanpXwWH8b48P2n4Rrl0GQkVVDaoiDZDPWFPXAGoiESsr6jZtizaRKRhM4PjAj08SxwSdqwMYH/jhybaf+Qdhn/6KQVn70HzUJNh5N4eusQwc0zpaOnvA1N4FqiIxdMys0DJiJkIPX1OykuJpYCyvJTWO65++HeQFFmlowqNDb4zcdALR5+4pFRjTcsIO/oz+GTvg2qY7RGINnoIl1tKBtbs3e6mHrTuC8GM3Kl1uTQfG8noqXpOvOO7ET1j04YdYkxGB3dMa4vMZNrg2V4L7SyR4kG6La/Ps8N0iX9zYHYWCb3ag5NaXKH30F1CUB5Q+PeJZk/ZJNAWHpqCSa5k8Uo0aNULjxo3ZK9WmTRtOINGJ5KpVq3iqD51wykdj5dtBo8KUOqZmdjT1h0ZvKSUWHh7O/i0aQZZfaDQ4JSWFQQCNnAujt/LKCNdCBWp4BYoLUXL3JxRezEJeGSx+Ckhme6Dg8BSU/PVVjd7nKbPKtC+kfeL//vc/nlVC3btNKQmrrgpzfRE6NTBA+lArfJks5ePEU/Wqotahuh5DuoifFnpgQ3wfTIkej/CIqKfA8eTo8VgX1xc/LmhQYcr+s/D5ZdeRlv33IgLHUiwYZIUe3rLEMWk71NXVOU1MrnxSedDvlNSW9wMgMCQcN17tXUypKWoMJJVKOVVM6WKaCZSVlcVw4t2qaylKi/NRcvtbFF5cwaliAscEkItvXkVpidBU8dXeZf/NoxSBMTVns3V3RLux/TEyOwETD63AjAsbn6R6FUCxHAS/FjC+vEUGjBt5cLrYN6ANxm+ajbDNaegSNQwuzRqyAoISveQDtnKSovmQrhi6eBKiP87EtKOr0Ds+BCYSC+gbG6LjuEGYdmI1N9mTr9/zrqkRX8wLEsYVHzvj/EaE71qMnnEh8OjgB2MbC1ZPEDAmBQUloqnZ3OjVSZh+as0TSKxYt1dNGJ/fgIGzo2DlKGU3sYWdDayd7VmVQYlsM3trhsekpph2smzZV7fyOtQWYJz4RS6STm1Ayp6VSMlagMSZKTyIN2/uPGzatIkH9WgAuipJ2//m0yYsVaiAUIHqrsBbAYxpOn2DBg2gqa0Dzy4DMHzNYYa+Mofwg0pBIAE2pQDjDy7BtctgTqsa2NjDs1cQvHoGwszRDRo6ulBTl7lxnVp0QvuYNAxfd4RTtJFn/ikDxvtQ17c1RBpacO/YD0FbzjwBvoqp5oq3KziMqXkcJ4wVgTE/5gGizvwD9i9n7kSzoGhIGjSGloERr3MdTka/By1DU/gGxmDUziuIPH33uTWTg8mqO4wrB8a0TgMzd8LBpznEGppo0KkPRuaeVCowjjjxF0Zu/xydpy+GU/MO3NyN1CHqGlogkB+Qko2Qfd89aQRYscbn7r+SkoKg97DVB+HSshPUxWI4t+6GYes/eya9LK+lsq/pvRWy/0f0W7QNzfoMRWMPKQb5mWDZaBd8vagZHq3xRf4KFxQss+fr/I3+nLYr/Hwpin/9DKX3fgX58lBSXN37l5d+fjpBJIhLvk3qVEuN6D7++GP2OlGX2K+++ooTxQRFFFPFiguiKa4ETAgS//HHH/wlh7quUwMB8kkpTm+l5/nyyy/5fzTd53nPqfj8wm2hAkIF/tsKlJYUo/jOjyg8twR5m9pwsvipJlEEP7PrI/+TSBRfv4jSGjxIpqxK0r6LBsvIrztp0iT2wGpqyvy87jbaPOvkwARb3Fjw5lPF1KTufoY9/kl34OvKm9bZ8GyZL+Y2Qc6M/oibMBYTosIxISoC02PCsCJ2IC7ObYp7GfZ4WSBc1fuz43ihFCem2SG2hzVcbXShUkfWh4HgBSWLXV1d2SlIvl2aRlpxwFJZr+e78Dx0fE5LS+NZQ87OzjxwS7OBCE68s8di8rE/vs3f1YouZqH4Z1JRPHoX3g61ahsVgTHtOyglq2OoD0dfD3QIH4zRa5Mx+Wg24i5urhSAKhUY92iL6D1LkHhlC2scgtcmo33YAF4XPRNDhrLUzI2gtn9QDwxbOBGdxg2CkZXZGwHGcoBM/uVx78/j+hAkVlFRgamtFTqFD0HMvkxZslcREivefhVgfHULYs+sQ9+UcbCwl3DYiGenqqmyJ9m5qScCpo1CxG7yJG+C3BMtX9/XAcYTDy5Hq6Ae0NLVhrWLPQbNjUH8c94L8uUp/bosVZx8aA1SNmYiaX4aEhITkZqayv7dAwcOsAqBUsXCca5W7Z6EjREq8NIVqPHAmOAPgSOSkBsbG8PIWgrv3kHombYWoz64KEuOnv2nUgCqXGAshpmrN7rP2YjROy+hW8IyeHQZyAlesZYu6yAMzK3g1q4HOscuQeDmUxh/+BoGLdtbzcC4DNiWaTRC938Pak7XaMAYWLl6QayjxwdBajhn7e6DVmHxGLLqIMYe+FGm0agEojJsJzXErivw7R8MrX9tevfmgTGnij/9BQOzPoTv4FCY2jlx/elAT9OY9M2t0TYqlb3G0VSX52wj/f2lE8Zn74F0IL3mrIfUqynU1EVvDhifvcfv9xFbz6L9hNmw82kBDR090DROJ8e6CA8JxJm9K5B3fjkKD4xH/paOyMvxQN4ye+QttUNetgfy3++JwmOJKPqWUsdXUfroVo1PHb/0Xk14gFABoQK1ugLkJi78agvyNss0FM/CYg+ZkoK8n+wxrr3loBM50u58//33WLNmTZlf1xgiNZWyVLE+MoZZ45tUKR5lvFlXMQHYu0sc8MOCBjg3pxmOzWqNs7Ob4/sFnridXhePM22fgb/30u3x3YKG2JfaCeviemNdXB/sTe6Mr+f7VCssJqhM63tnsQRfJNgirb81Gkj1oKLypHEv6SiocSANSL5b6dfq+fyQAoqUFKShooZB5Iim7/zCBSgtLkRp/n2UFj4WyvEWVkARGKuoqnJilRq8UWJW18gA9Vp4o+ukIIzZNAtTjuU8A0OVDox3L0Hil1tl0PNyLqYez8HI7Di0GtULdl71oGOkz+tGAFPq7gQHz3oMMzlhHDawWhPG5SCUFBNXt2Bs7mzUb9uEE79Ovh4YlZ3IsLv8foqgWH77ZYHx5VyGxaG5aWgxtBsrLzhwJBbB1M6KU8VBy2MxXZ4qli9H4fp1gHHMgaVoObw7NHX+G2BMqeLkkxuRsidblipOTUZiYhLmzp3LPvmLFy9yI9J3duDuLdznCKssVKA6K1DjgTGdDNE09Y0bN6JZs2YMxyjVaSKtC69ewxGQtgYjP7iI8Uevc9JWEQ5WBzAOWLCVk8NRp+9gzO4rCEhegQZdBsDU3hlibV2oqlG3VwLHPdFl+mJ0mTIfdl5NqjFhXAHYnn/ISdfQAz+g99wNqNu8AyspaISbYKqWniHsG/uj1fgEDM45gNADP5VpNJ5WRdS8hPEdBr+klhix9Qw6Tp4Hh8b+3EyPYLi+qSX0TS2gpq4OQ2s7dJq2CJHHb74wzV11YHwPlGgO3n0VAcnZ7EXW1DMEfRF8EwljcmSHfPQt+szfDK+AIdA3t5Jtq6Eh/P39+SDP3Vjz8oHiApTc+52TKYWn5yF/z3Dkb2iJvJVuMnC81J4bq+TvCUTh2cUo/vlTlNz5AaX5/wAlhe90k6jq3NkKzy1UQKiAcipAvk8Cxvlbu3JTqCcJUinychqg4EA4iq+d4iZRyllizXwWgpbUvZuSQJGRkXBycoK6uhp0NdXgKdXBxC7mODrFFrcX27Kv90mdXl/jUJXn+nuJI06ntcDy2MGImxCGSVHhmDEhFMtih+B4WivcWuL8DDCWPa8Ne4rvpDuAfh5k2D3nfsrbjgfpEvySJsEH46wR1NIYtiYaUFetw+BdTbUO6tR5D6RFouZ2AixW3ueBoDE1+hEc0MqrqfBM/30FFIGxtpEe3Ns2QeNebWHj6sBN1FTV1DhxTHqIbpOCMHazDBzHXdyExCtbUW3AWAF4kgd46vFVGJmTgFYje0NaBo5p3eh8kX609XTRfEg3RO1dgqr4l19FSVERBIdtm4sGHZtBJBbBqWkDjF6ViMTLCr5ixW2Q334JYEzbMeGTZRg0PwZeXVpAz8QA79V5D6pqqrCt74iAqSMRvS8DCZcqT3/L1/dVgHH8pVxMO7EGI7JmMBQnl/SbTBhTHZPOb0LywdVIXZeO5LmzkJSYyIN2K1as4OMbzfIU+rn89/sQYQ2ECtSkCtR4YEzFoh0XTUWnka+2bdvC0tISYg0NiLW0Ye7oBp++o9FrzgYE77qC8OM3y9UA1QWMI88+gasRJ25h1Lbz6BqXifqd+sHY1gEiTS2oa2jCyNoOEjcv6JuRj0kM9459EZR7+oUQk6F3lZUUFYBxWZqWkrWhB39Bk9FTINYz5CYC5PUVa+vwuuiamMOxWXu0i5qJYWsOswc48rQMytLyawowppR073mbQHWmVHS/xe/Dp88IGEscoCbWAEFbaUM/tBwRg4ZdB0Bb36AcGEccu/HCWlcFGJMCYtyh37jBYbMRE2DhVB/qZa7kOirVDIwp0Xz0TwzfcAytx8WzbkRDWxeamppwdHTEiBEjQF3ESafwtF+qlOFv6eM7KL55GYVfbmafZ/77Achb1RB5y+rK4PFKd+Rv6YyCTyeg6OoGFF+/gNKH1wGaAllKyorSmrS/EtZFqIBQAaECrJgouf+HzPVJKWOaRUFp1dXeyD8YXethMaV+KFX89ddfc0Oa9u3bw8jIiF3F1kYa6NXIGKtHSfDDLFmquCpwV9n3ocZ0F+c0wZJpwxEVGYXx4TGyn4gY/n3BlCBuckf3eyYhzj5lG3BjukybaoXF7C9eaItzsRKk9bVAMyddBu4iggcmmmjiqAd7UzFU6ryHli1bsh5JAMZV2wnRdxLSPglTmivWq1TmVS8Vvl9VrExt+V0RGBvYmKHT5EBE7FqEQfNi0KhXW1jUlXDqmPzGBubGcG/ti4CpoxC2dQ6nWiN3LYJv7/bQ0NJEXR93jMyKY2gaLwek/3Zd0WFMSgp5wriSx8Vf2oxJh1cgcHksKylsPZwYasv0DGqwrueAdqH9MWp1It+PoLYcmla8Vhow7lANwPhyLjuQx26aifahAyBxd4RIk5rsyWankpaj+eAumLh/6YsTzVe2vHTTOwLVMR9nol/qeIbFlOqmGr8pYJx4MRfJJ9YjdccKpGTOR2JqMs+YWbhwIbZv346rV6/i3r17764OqLbsfITtECpQDRV4K4AxbTd9QScoRnqKadOmcarSwsICNDpHAM3a1QtNh4UzUByz9ytOgxI0fe2md+UOY5mSghLGisCY4eq5+6wKCNp8Eh0mzUG91l0ZWhI0pgQqHRCoaZ6jX3sMyNxV5l+uXKNRnpB+TWBMDfdCD/2OpiEzoKFvBLGuPhyatoN7h94M2UllQBDbwMIabm17oNPUBQwlCYxGnbnL/ueaoKSwqueFHinZCNp0HO0nzuF0tKauPgNbAvINug9G7/mbELz9c7QOjYWuoTEMraWcMFYGMI44+TeCd15G98QsTo3LmwrSYIW6SMyva3UljMtTxfM2wbP7YOhbWPMULQIDrVq14gGUy5cvc1O3f903kBOv6DFK7v2G4p8OovDMfBR8OBL5G1ohb4WrDBwTQF7bBAV7A1F4ZgGKf9yPktvfoTTvDieWBXD8rxUW/ilUQKjAG64AeYlL/vkF5GbPy20vmzXx6QQUXztTq5PFNIB+/fp19rtTI09yv4rFIoac3nY6mNLNAp9NluLvhW/eVawInW8udsbOpK6gZnXjI6KfamBHv0+MisD7iQG4tcQF+f9Rwz1KFf+UJsG2UBsEtTCB1FSDE8UGWmpo7KCHGT0skRVohS4eWlBXfQ8tWrTgNLcAjP/9w04zA6nZLKk7qAcB9SRQ7B3w74+u/f+lGRIl//wsG5wvFhQctfEVrwiMu8SOQuz59SDYGrlnMfokhcGra0uY2dtArKUJakBnbG2Ohl1aom9SGIYunISGnVtCQ1Oj2oExQ9+rW1iLMenTLAyZPwEebZtwwzy5f1nX2ADOfl7oHDUMYzakyjQalYDjGgeMP9/Azfqo7pQqHjg3Gl6dW3DTP9KDkFfayNyUm/9p6emi9YhemHIkGwllje0qAnHF36uaMI6nJPeJ1Qhen4K2IX0ZENPrLU9xVzcwlqeKUw6sRsraslRxUhLSZqUhOzub+x6QT17QAdXGPZGwTUIFlFOBtwYYyzeXkjW3bt0CNcaYMmUK/Pz8YGpqyh2WNbR1IKnvg+YjotE//QOM3fcdQj/6Fv5jY0GJWjM7R3Sdkc7A9kVuWwbBnz9EUBWAcTnkJXB8/AaCNh5Hu+hZoEZ45NMlTQUdGHRNLdGg6yD0mLkGo7Zf/HdwrGRgrGNmjRbjkxC44Ti6J63g9TBzqAdKHauJRDJw3K4HusQuQRD5l49cw5gdF+E74L91GJtIHeHbfzQaBgyBoZUt15Ia+km9m6FtRDJGbDvLLubxh39D67A4pQBjathHqeKwT3/B4Oz9aBYYBXOHegypqV4Esd38O8PCwZlrp3RgzJ7kPzBs3WdoPS4ONvV9INLQ5FQxTTkePXo09u3bxw2OXtovRfC44D5K/voKRd9sQ8GR6cjf3gt5axojL8sJeZlS5K2oh/zN7VDwSRSKrqxD8R9nUXr/GkoLH5aljuWfRuFaqIBQAaEC/2EFCBrf+w1Fl9fIBrr+/BylRfn/4QpV36JpX0/T9mmQcNGiRWjdujX09PQYcJI+oa+vMdYH2+CX2VI8znjWDawIc9/E7V8WemDNjP6cJg6vAIzp98jIKKyaMRC/LGogS4e/QWhMqeJbC2xxZroEKb3N0dhBF9piNYjVVWBnqoHBfkbYPFaC3+fa4cw0C/RpSHoKARhX5d1NqWJqWkdNAan5In1HDwkJATkxn54FVZVnq333KS3K44Z2BccSUHg+HcU3Lso86+9AY87a92o+f4ueBcYjEXtuPcNL8vTGfb4RkbsXo3diKBp0agYTW0tOuxLEJHDs1MgDlg62HBKp6+OGkVkzXqxlkKeHXzJhrAhBCZRSI7hescEwtjIrm52qCQ1tTZCqQtdIH64tvNFtYhBCNs7C1Ar+5ZoFjIO55tNOrUHIxploN7ZfOaylZLGVsx2aD+oC/8HdYCaxhLa+LlopGRjP+Hwjoj5K5wECt9aNoWNIYS11aOvrQVtPB6qqqtWXMKamdhc3I/nYeqRsX47k9LlITE7iVPHixYuxY8cOnqUk6ICe/zkW/iNUQKiArAJvHTCWv3D0xfPmzZucspk4cSKaNm3KTfFEIjE0dfQgcfdGy9GT0Wf2OvgODIG2oekbAcaU7CWAHH7sOgI3ngApDCjx+l5ZQzZSGZjaOcsa981Zj9G7rmD8sZsMKBXBMz1PxPEb6J6wFGb2ztAxNIZ/8GSEHfjhhZoFfp4KCWMCxi2j0hB25E9EnrqD4B2XODVbv1NfGNvWhYjBsRiGlhJOIXeJy8CARVvgHTAYmrp6sHH35mZ6lD6Wb+NT61uxsdyZfzAwcyccfJpDrKGJBp36YGTuSUSfe6LzqOzxrMLYfRW+A8ZAU0eXQamOgRHEpPkQa4IAsk/fkRiQuQPjDv8ma2h3/gE3uFMWMCZP8sjtF7l5oVPzDtDSpy7CYuiVual7zVqD/gs2o16LjhCJNZToML4HSjSH7P0aPWau4kSznok5f2GkQRGadpyRkcGpndf3S5VyU5WShzdRfO00ii5koWBfKPI3tUVedn3kLbPDY2qUt8oT+R/0QeHxZBT9by9K/v4WpY//BgjKCCc48t2RcC1UQKhAdVSApmy/YD9DSWNK7JF+B8XkYK9dF0prUvKHEkB79+7FyJEjIZHYQKSuBkrCNnXURWJvS5ybIcU/S6T/WVq3IoT+dZEH1sb1R3Rk5FPpYoLFlDAmYLwmbgB+W+RRrcqJiut1f4kE38+UYNMYawxoYgQLAzHU1VRgqK2OZs56mNnXChfipbi3xBYFmRKcnWouAOMqfKTofUrqiZ9++glr167l5ovUqFosFqNJkybIzc1ljUoVnqr23qWkCCV/f8N6MJ7dlePJzTmL/rcHJQ/+LOshUXs3/13asn8FxmVgl1zFBI5JVdErLgQeHfxgLLGASFPMIJFmp9ZRUWGv7sA5UZh+ei0orfoU4JVDYsXr1wLGWzDj3Hr0SRwLE4kFtHS04dLEk9POlk520NClxn1q0DM2hGsLH5lGY8scdiHHXdzMQDzm0+XwC+oGkZYGjKWWCEgY8wSWK67nc26zw/i1lRRm6DwlCOG7FqLfzHDUb+MLXUN9qKmrQc/UiBUg9PeYjzIwMC0SVo527GtWFjCO/2Izp7BHr05Ey2HdYSaVzRDV0NaCbX0n+PXtCPcWjVg5Uh0J48RYtEZPAAAgAElEQVRLuUg6uxEpH69CyqrFSEpLRWJiItLS0rB69WqcPHmyEpXhu/QJFbZVqIBQgZepwFsLjOUbSSdSv/32G3bt2oWIiAg0atSoDByLoGNkyuDY0smdm86ZSh3RNXYxwo/+WSXoSg7kl00Yl0PQMnA8YOlu2Ps0h4qaGruNZToFTXYJW9ZrgCZDxqHPgi3cTC38+K1y/3K1AOPIWQg98gfrJmg9yfc8Ivc0Ok5ZCNd2vWBkY8/rSGlWE9u6cG7WDjb1GjC0fVPAOPL0XU5Be3YZyJCYutaS1kPb0AQOvq3RYeIcjHr/PIPV8lqfu68UYEzNCXul5mBA5k74Dg6FmYMLQ2p6zSQejdEyeAr7ngkoD1tzCPVadVEeMD77D8Yd/h1DVx9EyzFTYeXWkF8LLS0tuLq6Yvz48TwV9u+//1a+X6qkmLtxEwwu+m4nCk4kI3/nAOSvbSJLHRM4znJhmFywfzyKLmah+LdjKPnnV5QWPABKigTXsXyHJFwLFRAqoJwKFBeg9OENlBJIKcpTznO+Zc9CqWJyCn7++eeYM2cOq7j09fWhIVKFvakGhvgZI3esLFX8qAakihXh7K0lTtib3BnTY8KeAcYEjadEj8fOpG5lje+q11NM6yVPFR+bIsGMAHM0ctCBtoYa19LRQguBLU3x/jhbThXLE9qkyhCA8Ys/NPQ+pcZ1Z86cQVxcHDw9PXlGlLa2Nt+eOnUqzp8//25PeS4t5f1Z0cVs5FET4gwb5GVYI2+5I/K3dUfRF9kovfc7IHiNX/yGewvuURVgrAh+Y8+uw7j356L71JEMNyllTElUnp1qpA/PTs3QPy0CkXsXY/rZdaDmaYqPf+r26wLjs+vRO0EGjPWNDdE+uB/CNs1Gv1kR8OnRBmYONhBrU4hHBGNLM3h2aIaescHsX6Y0b/SBpfAL/G+BsZ6ZERr1aYcWwwM4SSzS0OCUtI1bXbQa1QvB61K4jjPOb8TA2VGwcpQqDRjPOL8BEbtlgwCuLX04VUy1MrIyYx3GoLnRCNuUBv/hAdDS1VZuwphSxRdykXx0HVK2LStPFackpyA9PR27d+/Gt99+y7OVXnqG6lvwuRNWUaiAUIHqqcBbD4zlZaHE5a+//opt27bx9DcvLy8YGBiUj9ISeKT0bJuwOITs/Yo9vS9Kyr4WMKbE7fkHGLTiI9T1bQ11kQas6nnCq+sAODT2Z0WGmroIGjq6nN71Gx6B/ku2I+TDr7nBmwwY31RuwrgCMJYB1wesxqA0dPsJs+HcsjMMLG25aR9BbnIv0wi3hZM7uiUsR/hnfyDqBSlhft6XTRiThuEzWXM3Aqam9i6ghnKk8zC2pVTxKPTP2IHx5FiumGZWEjC2sHOCd9cBcGzaBpp6BmWOZxtQCrvX7HUI/fh/iDpL7ul7MmDs31kpwJg9yXu+REBKtsyTbGIONXV1mJubo1OnTtzUiFyAr58qln9ann9dWlKIkkc3WUNR+EU2Cg6MQ35uR+TlNEDeUnuZ7zjHE/nbe6PgeBKKvt2BkptXUfroFlBMqWOhicvzqyv8R6iAUIGqVKC0uJBnMxReyJJN2755WbZ/qcqDa8l9aDCcupXTtNHAwEDY2tpCXV2Nk7AtXPSR3McKZzlV/N/rJxRBsfz2wwwprs5rhKzYQZgUFY6ISJnHOCIimn9fOn0ILs1tgkfc9E5SrSnj++kS/C9Vgg3B1ujn+3Sq2L+eHmb3l6WKKaEtX3+6FoBx1T5Mt2/fZhAxZMgQUG8RNTU1VsV17twZK1euxM8//8x9SKr2bLXzXqT0ot4QBTsHyL5HyZs5EjjOckb+gQgU37rywhkVtbM6tW+rXhYYy4Hv9DPrEJY7Gx3HDYSlk5R74BA0JuBIjfL8BnbC4IUTEPVhOmac24CEy1ueBcdKBsYdxw3iRnxxFzYhYs9i9EocC8/OLWBmZ83uX2rcZ2RtDs9OzdEnOQzDs2bAp197qL/BhDGpMCYcWYHmo3tCpK0BWid9E0PWTFCqWN/MGB7tmqL/rAhMPLhcBtyvUpp6g9KA8ZgtaZhyNAcjVsaj2eCunCom6K+pow2ppws32gvLncOp8gkHl3ODQaUCY0oVn9mIlI9ykJJTlipOSsTs2bOxbt06HtB7tkF67fvsCVskVECogPIrUGuAsbw0BNV++eUXbN26laduurm5gRI55AkSaWhB6uXH7tthaw8j9OAv7L+tDEDS35QJjGnZ7h37YGj2fgxZuQ/NR06ErWcTVmWQ7oDAscSjEVqMmsiN8UL2fcdwtFt8pvKUFJUC4/uIOkcajQecOA7ccAztolLh1KIj9C1soKouE/OTloHWv9ecDWUajetP0tCVAFzyAFdVSRFZpmHoPXs9PDr1Y5hOU7Go2YKBuTWrRUbv+OJfIf8rO4y3X4Rnj2EMyKmJnYamFhjk6+rDxqMx+6+pmWHkqb8VVBzKAcaRZ+4i7NCvGLLqEzQfNREWTm6gUXBK5bi7uyMqKoqbEVByh6Z7vtlLKTeOosYsRT98jMKTs5C/axDy1/mx4zhvqR0eL6/LvxfsHYWiz5ei5LdjKP3nF54ejhKaGv6m1/nNVkhYmlABoQLVUIHiAm64WXBqNvLWNsXj1T4o+CwOJQyNa3+DKNJt0T7/3LlzmDVrFnx9faGpqQENkQrszTQQ2MIUO8Ol+HO+HcPNN9kwjiDwnSV18ediV/y2qD7+XFwPd9Mdngt9/8lwwMW5TbE2rh9mTR6NhIljMWvSaKyZ0Q+fz/bjx+bJwVk1OIwfZUhwc74ERyfbYFo3MzSw1eZEsaZYFU6WWhjhb4rdEba4ueBpUCyHxgIwfvHnm76bXL16FWPGjAE15NXU1ES9evUwbtw4HD58WGh2RyWkgfgbX6DgYDTyVrri6fe8LfJyO6Dw6kaU5N1BqfC96cVvurfgHq8KjGXN1rYifMdC+HSnsJE6u4PFWhoMjcWaGgySmw/uiuHpUzHhwFLWPZSrKqhZWzUA42knViPxy63cDI68vNS4j1LIDdr7wdjGArR+BEeNbczh0sIb1u6OUFVXe6KkOF/mb36OhkIOzOn6VZQUlLiO+CgdvkM6Q11TzOePdB5JCgiJe120De6D0M1piPt8A8ghLV+esoBx3WYN0H9uFHrEBsOxSQNerjxV3LBbKwxdPBlTjmbzchluKxMYc6p4M5I/W4uULUuRvHA26ydSU1JZY/jhhx/ixx9/ZGXQW/DREVZRqIBQgRpYgVoHjKnGcpfa999/jw0bNjA4rl+/vqxBDLloTcxBbtr2MWkYtvYIwg7+gsjTd55JriodGHfqhxFbz7LHN+yTn0C6imZBMbD1bMrKBQLHBGZtG/ii+ahJ6LdwK9qFJ7IeQikO4+cCY4LGT37Gf/YHAtcfRavQWFg4unHKmBLaIk0tWDjXR6P+weg9d2OZRuNm5eC4CsA4kjQMR67JNAzBk2Ht2hBiTW0GtmpljQIt63mi19yNstenTPOhuK7y2y8PjO+xZ3pQ1odwad2NwThtI70GRhJ7eAYMQe/5mxF64MdKEtWvD4wjTv4FguBdZmTApWVn6BiagPzb1tbWCAgIQE5ODqdy3kSq+N/3S6WsnCh9fBvFN75A0dWNKDg0GflbuyNvVUPkLXPAY2qUl10f+Vu7ouDQJBR9uQnFNy7IOoAXPhIa5f17gYX/ChUQKlBWgdLiAhT/9TUKTqYhjwanMiSyqdurGqLgaByKb16ptU3t5N9bKI25adMm9O/fH1ZWVuwqNtVVRxs3PcwdYIVLCVI8SH/zqeL7GXb4aYEHPk1th3Vx/bByxmBsTOiDo7Na4/dF7iCYLAetitf0OPr/pXlNcXp2SwbIvy1yB/1d8X7Kvv3PYgm+TpYgJ8gK3b0MYKon4gaBdN3RwxCLh1jjSpIU99Ntn+t9FoDxi3dN9L79888/uREj9RLp0KEDli5dqqReCy9efs2/RylK7/+OwrMLkbfGtwIslvD3qIITqSihwfYX+Npr/rYKayivwCsDYwaqWxG1Nx1NenfgBK+JtQUatG0CZz9P9u8SiNQkEOpaFy2Hd8ewjCmsgYg9v0EGQqsLGBOMVgC+pF4I/2ABes0YA88Ofuw8pmZy1ByPVII8s9faDJ0mDmefb6VpaIXnkz/3ywJj2u6IPYsQEDsatp4uqKOqwjNjyVVMSejBCyZg0uEVSKjE//xawHh1PKSN3Xh55J528vXgGhA419LXhYOPOzpHDUP4jgWgdLZ8+2hQQFkJ48QvcpF8eiNS92YjZcVCJM1KQVJiIubOncvfI0hnRSpDoeGo/JMpXAsVECrwKhWolcBYXgj6Ivv48WP29axatQqDBg2Cs7MzJzgpRWpgIYFbmwB0nDIfgZuOY/yR30HJWDmEVDow7tgPQVvOyPzJBD/P3MXYfd+h76KtaDxkHKzcvKGlZ8jAVMvAiBPIDt7NQE3f3iQwprRx9LkHGLX1DBoGDIFYS5uhMbmNOX2rrQtrVy80HRaBvou3IXjPVyAAKq8bJ5afC4xlYDri1N8IJg1Dag7c2vcsV3TompjD1qMRLBxcoCYSwdLVC73mbULk6dsKCd8ncFu+zJcCxmfuIvTAD7zu3r2GQ9/cmpsSqmtowqZ+I7SNSMKILacRcYK2SdbEUL4c2fVrAGOC5Id+xeCV+7h+ZnXrgRohUqqYNCqTJ0/G0aNH2VtJ798adSEHX+FjlNz7FcU/fYrC0/NRsDcI+Rv8ZanjTFvkLauLvHVNkb83EIVnFqL4x09QcueHstQxuY6Fi1ABoQJCBZ6tQGlJEYrvfI+C03ORt64Z8mh/Ik+d0rTttb4oOLMAJbXQ80kuwbt37+LUqVNISEiAt7c3yF9PrmJnSy2EtDbF7nAJ/pgrg7JvMlVMr8GjTFv8uKABtib0QPyEsYiKjAKpJaIjo5A8aQz2JHfBtUWu7Akuf83kr13ZNTmEybNM18+7jzL+Ts9/fb4tDk6QYGJnM3hIylLFIlXUs9JCaFtT7IuyxfX50heuiwCMn/2cVvYXghHkxaSBjgMHDuDOnTvK77VQ2YLfhr/Rfu33k8jfMxx5y+xlA2D8GShTUXw0mhsPk4ZHuNSeCrweMN6CqD1L4Nu7PTdFc2johsFzYjB6VSJaj+kDex9X6BoZcAM3TV1tSBs4w39kLwQuj8XET7NYeTA6OwHOjTwYLPv2aIvo3UtkCeFKAG05yKT/kaahgsOYlBScMK4AjOVJ3VjSaGydg26TRsDNvxEMLEw4XUyzRKlJnntbXwycE43ofZmIZY3Gv/iXXyJhHH9pMzfbG5Edj2ZDurJbmXR+tFxNfR349GqDkE0zuR7ydX1qW6+8opLi6lbEX9mC4dkzIPWpx+ePKioqUFVThRp5nSWWaNSrLYamT5GliitqQ5QBjClV/PlmJB9ai9TNZanipCSkpqayxvDjjz/m2dZ5eXn/wQzV2vM5FrZEqIBQAVkFajUwlr/IBN4ePXqEK1eucPKhd+/ecHBwYEhHGgJDKwk8OvdD1/ilCMo9zalXAsfVCowVEr0EjkM++pZ1Dz59RsLSxROaeoZQVVfnUVqaVqOlZ4Cmg0MR/MHFStPQTwNNmT859NDvaBoyAxr6RtAxs0bLKiaM6bmizz/EmF1X4Ns/GJo6etA3s4RjY39OP2sbmXISV9YMrhGajYhB/8xdvA0RJ6hx330G7xWVFKNyT7EDeNyh3zEk5yBajp7CXmfSdYi0dGDu6M4QtVfyCvgEDIamjq5ygTF5ko9e55R3h4mzuRmhho4eN5UgR5iZnRM6TpyDsE8oVfwslH7yt1cDxlSbUR9c5PeZi39naBsYQURQ3NKSU8U0qPHWuP5Ki1GadxclNy5zorjg0ETkb+uG/NU+3MQlL1OKxyvdkL+lMyeSi77cjOLrF1H64DpKhdSxfNckXAsVECpAFSgpQsndn1FwLl3WEGqpAiwmuEK/r/VF4anZKLlLSbwaNpj2iq8ibQed0P3000/YuHEjp4rJAauupgpTPXW0dtPD/IFWuJpkx6niNw2KCeDmZ9rg7yWOOJDagWHx+AiZi5ga18l/SDdxPM0f/6Q7PJugrGZALIfMBIrvLpbgmxQJskdYoZuXIUx0RRCpqsBMX4T29Q2wcLAVvky2xcMqJrQFYFz1N3ZRURFPeaZr4aJQgdJilPz1NQpPzkT+xjbIW+4kGzBZaof8LV1Q9PVWlBbcV3iAcLM2VECZwLiujztGrohDwqVcTP4sm8Gwf1BPBsU6hnqsgtDU1YG9txvajxuIkTkJGDQ7Go4N3aoXGFeAz7Gn12LsxlloG9ofFs5STvnSuRWljq1d7NFyaDcMS5+C6I8JHK+v3L9cRWBMj+fGcglj4dK8IbT0dBjYUrKZlmloY4auM0aB0sekgKgIiuW/v0rCOO6LzZh4aAUC4oJh7ijhJDX1+tHmVLEbOscMR8SuhbJUsYL+Qr7M104Yf5GLpFMbkLJnJVKWL0DSTEoVJ2H+/PnYvHkzN8kVBu1qw15E2AahAjWnAu8EMFYsNyWOv/76a2RlZaFPnz4MjinJoy6ixLEN3Nv3RJe4DE4CUxO2wG0X4NplEFTVxTBz9UbAgq2IPHvvBUCxDDYqNL2TOYwVEsYVgCTBaYLUY/f9D30XbkWj/mNY/8BAs04dbv5m49YQbcclcMO1caTROPWsRqMcap5/AGUBYy09fdi4N0RA4nIMWrZH5l/2kmk0CGqLtXRg7dYQfkHR6J+5UwaOj9/EwIwdcPBpDrGGJhp07IOgdUcYQneLXwbn5h1Zv0GP1zOzglvbHghIzkbox98jZPdVNBk0lkG1shLGEadu83qRSqNB14EMwGkkmhQYlPClLxn2Df0wIGNH5YqNp16vlwPGpDsJO/gzBmTuRKO+o2AssQcNVOjp6aFRo0aYMWMGdxCn9+ZbeaEGVQ9vcIqm6MIyFOwbIzsxWunGugpWVuR4If+Dvig8kYqi7z/khlakuZA1yit5KzdbWGmhAkIFlFOBksd/ofBSDvJotgJpKBQh41Ip8tY0RsGxRNZV1JYkHoE1mip67NgxTJw4ES4uLhCLRdAWq8JdooWIDmY4ONEWfy+SomBphZoo1qeabxMw/nmhB3Jm9EdUZCQqAmP6fWJ0OHITeuGPRa4MmJ96/ap5/WhZDzMkuDZHgn1RNhjX3hSOFloM3amW9SXaiOlsgSNTpFzL/JeopQCMZYo3+m5C79X79+8LyeFX2eWVlqDk/jUeXM/fNQR52R48i6Lw7CL+u+AtfpWi1uzHKB0YZ8UhkZKqZfBz6vFVGJUdj9YjesLO0wXaBI7V1SBLHLugvn9jmEksOaFcbQnjCsCYUrzkOY78OAONB3Vil3AdlToMtGndxBpiWDrawm9QFwxZMhnR+5cy0K2oiqhUSVG2rPgvNsug+bLpaNKvI4ytzbnJppa+DrudTaRWUFFThaHEHN3ighH7ufKAMXmip59ew2nqjuFDIHFz5EQxJZr1TA3RuE97jFwZj+mn1v4rpH5lYHx5C5LObULywTVIWZeOpDkz2VU8M3UmVmStYGf8H3/88UYapNfsT5+wdkIFhAoouwLvHDCmAtL0T/rie+HCBfau9ejRA1KplJt1UNMxY4kDQ8XuKdnovXArnNr2hIq6qFqBcTnoPXefG/GN2f0leqTkoF6rriBoTAckVTV16Jtaop5/F3SaPI89w2Gf/orI03efBdhKB8be6LsgF1Gn/mavb//0HWg6dDwrHLQNTThxTP5lqXcz+IdMxaDle9ArZSXsvZqAVBb1WnREtynz0CwwEuaObgxpNbR1QY7i5iMnMAQPP3odUZRs3vMlmgwMeX1gfPwG+4fDj/4JaubXOiweEo/GEGvr8DqZ2bvAzb8LbFy9eH0YGKd/AGpGp/h6PHu7qsD4HjcSHLntHDpNXYi6TdqAUtlisRg2NjYYMGAAjwb/9ttvtaODOKWOC+4xDC78dgcKjsYj/4N+nAzMy3JCHoGfFS7I29QW+QfGo/BSNoqvnWS/X2nBA04ZCo3ylL2Lf/PPR1Prjxw5wlPraXr9mjVr8MUXX7z5FRGW+NZUoOTBnyg4t4Sb3D2loihLFrO/+NYVkLbibb9QqpgA3HfffceuenLWm5qaQqSuCgsDMbp4GmJZoDW+Sf1vXMUVYS8B4/8t8MLy6YMRGRn1DDCmlHF0VCQ3tvt1kfsbBcbyVPHlBAnSh1iig4c+jHTU2VVsaShGt4aGyAq0wXepdlVOFStu/7sOjEk1cfv2bQYRmZmZoGnO1JBRuLxCBUjplXcXxb8c4SaeBceTuS9EbdinvUI1av1DqgsYkwpBnlRleHooC8MzpqLF0K7c3I3cuQRnKRBDQRiRWAyvjs0xbvNskMJB/tjnXr+MkkJhXeTPR2nemE+XwS+oG0RaGtDU02GvsF1DV+iZGHLjPg0dLdi41QWlpAOXxSLmwDLMOL+xfN0qA8bkP6ZUcfjOBeg+ZQTqNqoPSlWTz5ka7ZEColfCWPj0bcfLNbQhYDxaaQnjuIubEPPJMgyaHwPvbq1gYG4C0lDQufl7dd6DQ5P6CMqJf9pVXEl9uE6voKRgV/GJDUjZsQIpmfORmJqMpKQkLFy4ENu2beMZ1Pfu3RMG9Gr9nkXYQKEC/00F3klgLC+13Bt45swZpKWloWPHjpBIJBCLNUCJYHNHVzi37ATTuvWgoqYG87KE8bMA8Tn6gpdIGD/znOcfIvzw7+g8eR4nUuvUUWGoSWlYmUbDltPQnaYuQuDGExh36Dd2Ipc/TzUA4z4EjAmmnn/AWoyQD78B/c13cFiZf9mAwbGOkQkcm7SGR/seMJXYs1rD2NoWNi4e3NyNGstRmtutfS90T16JkL1fP1l3pQBjO3SatgjhR35HyEffcIM+r26DYGBuXeaHNkbdpm3RafJ8DFi0FZ7dBrGnWanA+PRdVlv0z/gAjfsHw1TqCHWxGPr6+mjcuDGnis+ePYuHDx/WmunV8s8VQV9qXlVy/08U/3YShReyULA/FPm5HZCX0wB5S+25WV7eah/k7+iHwuMpKPpuF0pufYnSx3+VpY5rx5TzJzWp/beuX7+OgQMH8nu8VatW5cA4KCgInp6ePChH8Fi4CBWoWAFudnfzMg8y5a1tIhtcomTq2sZlze4u8z6l4uPett8JwFFS8/Dhw5gwYQKoGa+GhganihvYaiOyozkOTLDFrYWVN5BThJlv6rYsYVwfa+L6MRgeHxFTrqIgWEwJ48nR47E1sQf+XFzvjQHjh+kS/D5Hgo8irTGurQmcLDShoa4CHQ1VeEq1MaGLGT6d9Hq1fJeBcX5+Pn788UesXbuWlVmkcRs+fDjOnTsnQInX2PGUFuWj5J9fUXLnJ5me6zWeS3hoza3AmwDGckgbf3ETJhxYxs3dKHVrVc+ek8akM1RRVYGloxQdxw3E2E2zMOVoDuIv/gs4VjIwNpJYoH3kYAzLnIa2wX3h0NAVusb6UBOpsUbCzssVrUb3QWDWDEw8lIUZFzaCgLFnx2YQiUVwbtoAo1bGY/LhlRi+dBqa9O/4VGM5e29XdIoayo3log5kokVwT4i0NaAsYEyp4mmn1mLs5jS0DxsI2/pOEGtpQqQphpaBLieMKUXt3MYHIe/PKYfe8tem0uuXAcaXylLFn1CqOANJc2chMSkJs2bNQnZ2Noczrl27hoKCgpr7YRDWTKiAUIG3vgLvNDCWv3pycHzy5EkWxrdt25a9snQix91eVVRYam/qWB9dknM4NRpVFS3FawHjB4g4fgPdE5bCzN6Z1Qm29X3g5NcOxlJHiDS1GM4aWJJGoze6xmVixJYz7F+mhGx0NQNjBtPnSaMha9zXe94m+PQl/7IHNHT1GcwS2FZRVWO/03v0xUVFBWJqmOfuDf+QaZz6ZeexYmM5JQBjAytbtItMwZCV++AfGgsbd2+uHw0CmNq7oFH/YAxcvhfhn/2J0TsuwatXoHKA8TlSldxD+LEbMk/ypLlwaNSSk9KUKra1tcXgwYOxdetW7ipO77taf+FGeY+48V3x9x+i8Hgq8ncMQD5BIUodZ9riMTn91rdAwUdjGC4X/3YCpf/8KvP6caJQgMc1/X2Sm5vLU+rp+nkX8nMTPO7Zsyc3+Hre/YS/v6MVoOZQ5Po8kYq89c3xeE0jFByZhmJKFhcXvtUDa5Qqpj4K33zzDVasWIFOnTrB0MCAU8WWBiJ0b2iI7BE2+H6WlBvDEah8U0C4Ksshh/H+1A5ImBjyFCwmYBwREYW0yaNwYhY5jO3fyHrfWSTBF/ESLBpkiTZu+tDXUuNUsZWhBnp4G2HVKBv8mCbFI3Ywv3ot30VgTN9LKEVMDRhjY2Ph4eHBs6J0dHTQoUMH7Nmzh13F7+heSthsoQJVqsCbBMby1CqB4Jj9SzFwXgy8OrcA+Y3J50t+XX0TQ7j5N0b3qaMwdstsTD2xCpRQfgZoKhkYG9tZIiAphNPB046tYhdzqxE9ZP5lA9JoqDPctm/oig7jBmLUqkSMWB4Lj7ZNGBgTYO49fQy6TQxiR7OGthanik1sLeHbux0CM6dxQz7WPBxZgeajlQeM4y5sRMz+TAyYG4UGnZpD11jWaFDHSB/1WjSET882MHWwQR1VFTi39kHINiUCY2pqdzEXycfWI2V7FlLS5yIxORnJSck8M3r79u2s16ydoaMqfcSEOwkVECrwBisgAGOFYtMXZRLFHz9+nL1ArVu3ZnBMsI8bzxkYw6PbIPRZuAXBe74sA8f/PF9foERgrGNojObDIzB05T50mZEB13Y9YSSxZ38wJXaNrKVo0KU/uiUsx4it50B6h7EHf1VK0zuZw9ib08TyhHF5kpndvpQ4vgtKHPeavQ4NewfB3Kk+qzQoGS3XaRhYSlC/U1/0nrNB1ljubCW1UwIw1jEyhWurLqjn3xm6xmZQVRdBx9ic0+JdYpcgeNcVRJ2WQfXRO76AV0/lAKt2jCsAACAASURBVOPIU7cxdv/36LtoKxr2HA7aXnJjGxoaws/PjwcjqPHiO9u1tqQIpXl3UHL9IoqurEXBwSjkbemMvBxP5C2rC2qUl7eyPvK3dkPhkeko+nobim9cQunDG0DRY6C0WOHTKtysKRUYO3YsJ4tJRVGVy86dOxkuC5qKqlTr3bpPaWkxim9/h8LzGSg4NQfF1y+89cniwsJC3Lhxg6fzh4aGwtHREWKROvQ01eBjr4sp3SxwfKoUdxZVaPRXg6AxqR9+XNAAWxJ6InHiGEyMikBMVCQmRoUjdVIw9iR3YX/xM/5pJW/Dg3QJfp0twe5wG4xsaQJbEw0GxVTLRg66mNbdAiemSXF3sS2UAd3fNWBMKTVSZNHAHzWHJlWKuro6qBEjqVNohgiBsHdisPtVdr2lJUBJIVAifFd5lfL954+hZqr02hUXyH7o9XzFy1PA2NoMXWJHMjT9twZsivA2as8S+PZuzw5ibnpX5jBWVFIo3r/89tWtnCAevmQq7D1cOKhDwSdSN6iLSGtoBLdWjRAQG4zQbXMx5XgFcKxsYCy1REDCmPJtj+fGfSsRtDwWLYcFcGJXuwwck06DtrVx99awdXPkwJahuQmk7k6ga4LLdF9HXw90nzwSkXsWg9LVvO2U2lUSMJ786QpMO7UGY9anos3oPrBylkJdQwyxtiasXOzQYngAgtclY8jSqZA2dkMdNSUD40u5SDy7CSn7VyFl9RIkzZ6JpMREzE5Lw+rVq5lR0HcKmrEkXIQKCBUQKvAmKiAA40qqTDvhmzdv4tNPP2V1gL+/P8zMzCASiRiCUkK26bBw9Fm4FcF7vkL4yb8qh8ZKBsb+wVMQduAHTrAGbjqBjpPnwbVtDxhZ20FdQ4tTxyZSR3gGDEWPWasxZM0hNB4eDQ09Q+iYWaNl5CyEHvkD3GDvqSZuzyo1ognc7roC3/7BeDEwfvJ4SgyP3nkJASnZ3MhO2+D/2TsLsKjy743/lZgZupuZQRFFQWxU7O4O7FYsENdOwm7sdk1wS9211ly7e/2t7qq7dndMMDPv/znnMooKijgo6r3PM8/AxI0zMzc+3/e8rwsIGrvK/VG2Yz9BVbzndtr1onXKJDDuuf0yKnQfBjtHZ5ibW7BimOw7JFY28MwTxJ9XywWb0GvnNfQ59Gp9TQGM81WojZbzNqL9qr2oHBUPZeHSkNnZQyqTwd/fn1WVP//8M6hlXzzAA6CTcO0z6B9eQvKlLdAemADNr+2gXl4Oqnn5oZrlhxekPl4WBvVv7aE9NA26S9tYpWxQPxa9jtPYZ32uhwggkGr4QydSWpJNBQ2eiJNYgdcqoNfC8Pw29E9vwqBTv/bUl/QPqYpJ/UODhAkJCaDOJRo8JK9iuYsUzUOdsbSzoCqm0LaMKH0/52uezvDDpSkFsW10ZSwf2QQLh7fAypGNsWtMRVybmp+V0Vm5fvenKnB4qBzjmnqifD77l6piXxcpmoU6Y3lXX1wcowRZVZgCFtO2fEvAmCAwdYGQJybZZlEYtJWVFfLnz48+ffpg165drDym77U4pVEB6qZ6cR/6O2egf/APDDTIDbFWaVQqmzxkEM5FdRoYtM/4szM8vgr9vb+gv30K+ocXP8oyhIAxKfRdXFzg4OWKatGtGc6+BLvp+dumPJ5pYEzvP5WEzgtjkLdEQVbpeuWSI19oIXjk8mU7BRKyOPt4IKR6GTQY3hU9f5zIQW0Ec0mpO+zwMjQaGcHWDw4uTqjeswWreDMCu9/0MHZ5Axgbt5/U0N9tmYNW0wYgrFVt9jSmwD4LCQWpyxhwszo6xVaDgK17Lh+2pGg/Z5igKj6V+EohbSJgXLZVHUQsG40mo3sjuHIo7JwFVbG9mzOCq5REk1G9WHU8/MRKtFs8wqTAeOSxVYg5tgpxfyxF/A9zEEeq4vhYxMXF8TnEunXrOPuAzivEQbtsshsRV0OswDdSAREYv+ODphRzGsXbuHEjoqOjERoaCldXVwbHVvaOHKAW1vE7NJu1Dt02nkfkvnt4aVVx5Cl7/baYtwH+oRXZEzmoelO0TzrIdhGvK3RfAcyXjx953ZKCFMbluwxgYGwEvsYwtyp9RiEgrBr7AltKyVvJBp4BwRzcl6tkJVha2QjAuM9Y9MhiYCxYVdC630bDsUsgDyrCnssFKtZBuyXb0IdUxUfS2F4jwM4EMKa6U7AcWU1Y2dixopmsMOxcSVVcE7WGTkfXdWde+i+/rPHhJ/h4YCyFX5EwVOw+FEUbtoWTtwKWloKquEyZMhg3bhxOnTrFIUfv+Kp9u0+R6pgusm6dQPKZ5dBs+w7q1bWhWlQEL2bnxotZSrwg1XFSLWi2D0Ty2SQhKObZzRTVceYVIN9u0U2z5TQAki9fvkzbS5Bv/KBBg0yzMuJcsn8FCDQlqxikkJL4a57o3IF+Hxs2bACpimng0MLCAjlz5ICXkwxdK3vgj4F+eDBNCfWs7A+LjSCYlMaPp+fCrYT8uDYtGLcT8uHJDL8shd2kKv5vrAK/9PRFh7Ku8HMTVMVkQ1HC3w5D6npg72CFyVTFxm391oAxDWYfOXIErVq1gr29PYMuGuSgwY6///776wjmzcKdjkHzBLqLm7hzigJ/dVf3w6B+JEDJLFyuOOv3VYDAsE5QftPxR/0Yhme3oX/0L8N93ZU9SD73C7TH5oCCCDV/DIP22Czorh+GQfPsfTNP93m6dqTBFzpHsnW0R3DVUmg5tT+iN8/iILaRqWFnGvD444HxSOQtXhBWNtYoVrMc2k8dhEYjIlCwamkGwRIrAcq6yj1RrG4FNBsTici1UzDk4FIMPbgUjbMYGBtVwcNTwDHZaFBwnWeAEjJbG+7qpe5U8gcmVXHeUoVQb1BHRK0jVfEqvAWvMwuMjyxH+Lg+8M6jBNldBIYVQanG1eCdNxdDa5mNFXzy5UKFDg3QbfkoDD20lKH6yDNJaLfIdMC45bhoxFKo3cZFiF84FbFjR3GnM11Dko88WWaSkE0UHaX7kxOfECsgViALKyAC4wwUl3bQqcExqS+M4FhmYwd5SCjKdRmI8Nm/IWLj3wI4ZrXsU2QJMCYYnTJ/8iom+4m2S/9Apd6xyFO6Chw8fWAhlbHHsYVEwv7LNq6eCOs+HN1+v5i+utcIbQ8/QWYVxkYYG3XwEcJnrUXuYmUhlVkhpEYTdErcj+hUyzC+9rX7DwDG5NXcY9tltFywGaXb9wGpq0nNbG5hCbfcgfxYmyXbWJFNQX2vLSdlPTIPjLex5QW1SFnbO8LR3YtVzaTIyZs3Lzp16oT169dzwrioyMnAj4y0OBSU9/Q6dJd3QXs4AerfOkK9ogJU8wvgBdlVUFge+ZqubcmqZN3FzdDf/xsG1f2U9kFRzZOxSpvmVeTDumnTpjRnRsrhnTt38o1Ua+lNpDIWrSnSq85X9Dip71SPGKIkX9oK/eOrKZ0CX9E2Aqz6oaTykydPYuLEiQgLC4OdnR3MzXLCLGcOmOXMCaW7DaJqemNbPyX+G6fAo2kKEIhNDSqz+98UhKeZ5ZOlAXfkP3xnshwHh/hidGMPhPrbwVpqDqmlGfxcZWhZ2hWruytwZXzWBQR+Swpj+iXeuXMHc+fORZ06dXigY8uWLTwgKJ7DvGc/pdNAd+0gNJsioJqbFy/mBUL9azsk//Uz9E+ufZX7uvdUJJNPE9x986YXoDtB39Q3yrd47aZ9ZSWRrAI0TwXV8JMU1fD1w9Bd3ILkMyuErrat0VCvbQn1qqpQLykO1cLCUK2qBs3uWP4sDfT+j1DTU2gkBVt37tyZB18oKM07Xy6Eta6DNjMHoe/vs9mmgULVjKrb1PemBMahDaqg72/TMeLYSvReMwUNhnVFcJVScPH14PA2sqtwk3uheP1KaD4+Cr1+mIB6AzrAxccDWaUwTr2tBH/JT7nv74L/cpHa5WHv4sTXruQbXKJhFXReFIuhB5Zi5OnVadYr8x7Gy9B8bBS8/ZVCzo6VDFIrun62hJOXGwrVCEPzcVHov2NeivVF0svlmwwY51Gi1ZAeiF8xA/FTxnGoXXx8PGbMmMGDzpcuXRK78TK5RxHfJlZArIBpKiAC4w+oI3kRUhrp2rVr0bt3bxQvXpxbTKm9x8bRGcoipVG+2xC0nL+JvWwj999Di7lZoDB+C34+ZWVzrx1X0WbJDlTsOQK5SpSHnasnzC0krLiVWNsioEId1B+3FF1//RORe+68UkOnAXE/Fhj3IWA8cw1yFyuTAowbo2PiPkRzMNxHKowPPQZbX/xygtXDAWWrw8aJrC9y8rbaurijTMfv0I1VxWn4JKfa3swA46h9dxmG5ylVEebm5hwqQeoxaj2rUqUKpk+fzmEEYrv9B/y4Ur/UoGMViP7eOUH5sWs41D83gXpJqBCUN8sPqnmBUK2sDM2WSCSfXATdtQN8YWbQPk/xDxThceqSmvpvgsBKpTLN2dJzQUFBcHBweHmbNWtWmq/NrKVFmjMTH8ymFTDAoH7CtjKaDZ2h/qEetEdmssUMdNpsus4fvlp0fkBtyBRG07ZtW8jlckgsLeBobYl8XtbI62XFNgpSCzO42UtQsYAjRjTwwua+cvw7ToEnCV8eOM4qsP1kuhwXRsuxoqs3wks6wcdZyl7FTraWKJPPHqObeOLYcAG2Z9U60Hy/NWBM4gj6DlPg3fnz50GexuL0ngrok3ngWrN7JFQLQoSBnxm+UM3x584o7YmFgr3Oe2bzzT+tU8Pw/A4Mj/6D4aHx9i8fJ/T3zwtWEWQXQbe7ZwXbiFvHoTfebh6F/vpB6K/ug+6/HdD99TOSj82GdtcIaDZ0gfrHBlCR7RllZpDlGVmf8UCdAqoFwVCvbQHtmeU8mGngsOWP/0Tu3r2LRYsWoVKlSuwHLpFIWcXqW8Af5do3QJtZg9F3y2wMP7oCbyqOTQqM61dG9LoExPwpwNahh5axDUWdgR0RVCkUzt7urKaVyKTw8PNFsdrlUaRaGOydHV8C4yF7F7+t6k1DGZ1RS4rUwDj131SLjvNHIF9YEYa2uQrnR9vpg1lVnPp1b/2dCYUxQep+W+egdt+2cPXxQI7/y8HXkVZ21hzKV61XC/T4YQKD/beWd/rjFMa03IodG7H63Efui+ZtWmJkXCxiY2N5sHnFihXc8UG5SqKq+ON/i+IcxAqIFfi4CojAOBP1o5FjGvFLSkri0WNKkSY4QlYE9q4eCAirispRcWi9eCsaT1iO3MXLmdaS4i1gnAJg6fFDj9FjyyWEz/4VpTv0hXtAMMieIUeOnJDa2IH8l0u3j0azGb+g6/q/EJmO/3L2A8YP2OKDlMs9tv6H8HkbUKptJDz880Mis+Kb1MoaOc3M4eSjRI3BUxG15/Z77T8+CBgfeoxef1xHm6U7UaZjX7jKc/OINKmKqe2sa9euPBp879490V8qE7+rt95CqsRkNQxProPaBrVHZ0GzoSvUKytDNT+IT/hVs3Oz6lj9S3No941B8j8boL/7P0FZQjDqIxQib62P+MDLCkydOpV9LV8+kPIHDZIQKKNWwtQ32j+mpUamoDx6Tpy+3grQII7uyl6oN/fibgHVLCVUKypCc3AKB9wZvnBoTF6CT548wbFjx0A2K6Qqtrezg0xijtzuVmgd5or57X0xt50P2pZxQZCvteC/a2kGD0cpqgQ5YnRjT/wxQI4r4wVwnJUQNDvPmwDOnckK7B8sR2wDd5TIbQtbmTlklmbI7WGFdmXd8EMPqpPyk6iyv0ZgTKrJdykn6TkCFKJHZgb2yQY9DE9vQnt8HlTLy+O10McZPry/02zvDxr8Foew31VPA/TPbiH53Bpodo2EZls/ticjizLNlihoNvWAZmPEqxsNPP7aFup1rV7d1oRD/VMjHpBUJ9aAemkYVAtDoJqTRwhUJohPnwnf6G9f7lqj19FnpPt3Owyqh+/8bbxrC9J6jqyJbty4wd2GZGtYsmRJFpZQkCQFvPkVDkTlbk3RaeFI9N8xF8OPr2D1KkHXrATGBD9HnEriYLeIxLGo0acNAkoXgoOHC4NjqUzKVhYkiLFzckDlLk0wcOcCxKQBiN8EqR8LjGl+PX6cgJDqYey/TFYUXRbHvn/ZHwiMhx1djsh1U1FvcCcO2iNYTqIj8iouVLMMyCKDVMXpKcBpPTOrMI45vRqDt81H4+iOKBAchCJFiqBtm7YMi2fPmoXNmzczYxBFR2n9qsTHxAqIFfgcFRCBcSarTifVBI4vXryI5cuXo127di9VdaQ4JnCct1x1FK3bAp7+gSBv4aAaJvIwTg8YG5Wz/PxjdP71LIq16gWJrT0DYzMLC7ZrIP9lRaGSKNu5P8Ln/IaITf+8stFImUd2AsaNJq5E1IH76L33Ljr9fAw1hyYgT5lqsHZwZn9kRy858papCv+iYexh7OTjx8A4cvctkwFjUot3/e0sGoxZguDqjWHv5gn6nClFvGrVqqwqPnfunKjIyeTv6b1v0+tBHoH6e+eRfH4NtLtHQv1LU6i/D4VqTgBUMxVQzc0ngKjNPUGqHvIQ1D+6zO/j1kXxku29Zc7oCyIiIjBnzpy3Xk6P0QBKalhs/NvLy+ut19MDHh4e7Pea5pPig190BSi0TnfjKDRb+0K1oKBwkT7TV/i9Li0NzaHJ0D++/MX6fNI5wOXLl1lV3Lp1a3h7e7Oq2NnWEuUDHTC2mTeOjVDicYISj6cr8WecEos7+aJVmCsCva1hb2XBylkPBylqhDhiXFMv/NHfCI6/LJuKjwXR5FX8z2gFVnT1QfOSLvB0ksLSwgxUS1IVj2nqjRMxfnicoDBZqN371vlrAsYEge/fv88ggpSPIhD+2F0r2ew8YNsJVq/SQNhLaxlf0GA2PU62FBzW+7GL+8rfr6danl/HVmScYcEKYOq6EDovXsyQ4/WbL15M93l5U033gWq696vbDG+oZvqk+kxS708V3KX2stvl3nnBziKLamzsPqHu1F69eqFo0aJwdqbrFwlsHOzgXzwI1Xu1QJclsRiwcz7bM/T5LQGhjapCZm3FQLPj3OGIOZWEERmAtkLo3SsP49A3FMZvQt7B+5ag67JRqNa7BQJKhcDB3RkWliQ0ygECqQUqlkDLKeS/PBPDjiznUL0352H83yTA+IcJCKkmAGNan86LYnjbjctI8z6DwHjEyVUY8Md8tJ83HGEtarGfs7mFOZ+z0rYSqKZasOr7PbXOFDA+kYjY/SsQ+/NcDBozEj179uSOZbKgIFUxDTyTkEJUFWfRj1GcrVgBsQKZqoAIjDNVttffRG17BI5XrVrF4JjUpuRbaGFhyUDTPAXUBlaqhzZLdyDq4IM0/XRf89h9V+jd+4AxQd8jT9F9xzWUihgGGYFVmTXc/fPDO18IbBxdGByT/7KyUCjKdxuMFnPXvwLHh56AgvW6rj2N0GZdYG3vAN+gomg8OTHN4LjX1tsIrU1pSTF+GSI2nkfzmWtRvGknOPsqYW4pgczOgcF3pV4j0Wb+RlToMhB2Tq4wJTCOOvQIPbdfQauFW9jmghTN5AttbWONAgUKICoqitPDSWH2LtXO698Y8b+PqQAFZpESRH/zBJJPLobm90iQooRbDVOC8kiBrF5dRwgwOfcTdHdOw/D8LoduwSAG5X1M/em94eHhSExMfGs21IpvBMRp3b/1BoCtLd7lc5zWe8THsn8FyJNcd/sMNDsHC7CYQbHxoj2lZXtDV+hvHE2xkcn+22RcQ7qYo4u6AwcOYNiwYShcuDCsrGSwkpix9USXim7YEK3AnSmpIZKcA+6ezFDif6NyYXEnOauPC/gI4NjS3AwutmRV4YBRjT2xo78cl1OsKl6BKGP9vp775zPkuDVJgd0D5BhUxwNBvjasKJZxLa1BtVwfpcDtyZ8+IPBrAMZGccM///yDBQsW8DkLgQlqdRanzFeAOiO4c+K39ikqVhoIS/ldEjxeWQnakwugf34n8wv5xt7J3Sg3DkO7OwZqUmxTB5mxpqa6n01ZGCWg2dwTyRc2gUA1PpGYgI4bFIa6bt069gin44ajoyMHotrY28K/aAFU792SgWW3ZaPYU/hTAGMKcCMIO/TA9+i+ciyq92wBRVAALKWWL0Gqd14/lGlVB21nDsZ3W+ekgOO3/ZezKzAmpfDQw0vR6+dJqN2vPXIXLcAwnnJoyLOY1NTW9rYcbjfwjwVCsJ0pgfGpRMQeWYn4bUswatkMxE4Yw17FY8aMwbx587B9+3a2vKTBBXESKyBWQKxAdquACIxN9InQSfmLFy/Yu5Z2/gRUOB3X1pZtC8zMzOGVNxhVouLQbuVe9Nh+GVEHHqYPjk0BjLdfRaluAjCm0LvQtn1Qf/RilGzZA94FirBC10Iiha2zG3KHVgSB15YLf0cEBeMdfIiua099dmDskacAqvQaier9xiFPqcocMGcplcHJW4GCtZuj0YQV6L75Anptu4yKPUbAzsnlpSVF5hXGgu8x2XV0WXcadWPnIrBiHdi5eoA8yDw9PVG7dm3Mnj0bdBFGAwYiLDbRD+lDZkPgV/MU+ocXobuwiS0pKBBPvays4HFMXsdz80K1rAzUGzqxpYXuv50wPLwoKH7Yp05sFP2Qkhtf2759e5D/8JsTWVVIJIJv+pvAmAbR0prIC1kExmlV5gt+zOjruW80X5y/ddFP/p4/1EHynyuhf3H/k12wf2xFaT9PbaJkSbVy5Uo0bdoUXl6ekEos2Je4apAjJrfwxskYBZ5Mf5cSVoEH05Q4FeOHBR3lrDjO7yNYVcgszeHlJEX1gmRV4YUd/YyKY4Xp4YmpIEwm5/MoQYH/xSuwpKMPGhd3goeDhBXX5PFcOciBa3kqRsn+zgRv3/oeZfFjXzowNqqK9+7di0GDBnEXHAU2t2jRAocPHxZVxh+xQzBon7GFgvqHuilgMxUwXlwU2j1x7L9LA9zi9AEVoPDjBxeRfGIBW0xQ6DF3kJnit07exUnVoT0wngUHnHnxAatmipcajyEkMjLaGgYHBzM4lkipO9UJgWWLomzLOggoXpAVvv7FgpCVCuPXFLunEtF/61zU6N0Sju4urDI2MzeHuaUFrO1t4BeSD5W7NEaHecPQb9scDD8m2GgY55G9gHEXDD2yHMOPr0K/7fM4bLBkk2pw9fFk6w0bR3uQR3JgycJwcHVmtXeFDg3ZfoNC9IzblN59hhXGxxMRu3cZRq2dj/jZkxETH4e42DhMnjwZq1evxqlTp/Do0SNxf2yKH5g4D7ECYgWypAIiMDZxWanN7+nTpzh9+jQDxcaNG8Pf3x/W1tasNnb2USK4ehPUHJKA9okH0OuPG6CAuLdUuiYGxrbuPijfZyy6b72Mbuv/QqPxy1G8aRd45QuBzNYeFpZS2LkY/ZdHofXi7Wi3dAdKNO4Aa7tPqDAmZfOvf6JkeDdY2drD1tEFvvlC4OLrBwLFZKdB4YIU7Nd+1T7Bg/nIU/TacQUVewz/eGA84xdEHXiAHtsuc3gheRV75Q2CRCqDjY0NyK/6u+++w86dO1lhJrZ1mvgHlInZ0Qk4qX1IQay/eQzJp5ex/x0pjFWLCrNP3QuCxwsLsupYu3MQks8mQX/rBAzPbomq40zUnLxaCUC8OZF6hiwm3oTFtra2bNvy5usJvkml0jcfFv//witACfPUiq1OqpkC+VJgCvlGzs4FdVINaE8ugv7ZzS8GFtO+nlr6d+/ejSFDhrDvINmvWEvNQbC3exV3bIxW4Nak11XF6UFOIwB9mAKO57X3fak4trOygNTSDJ6OAjge38wLuwcqcG2CEk+nf/ng2Kgq3t5fjn613FFQYQMriTmsJVRLG0RUdsd6quXkjNUyvRp/7ONfMjCmgWwaiCPLNDoPdXd3B3mnkjUQdYLs27dPBBQfs5816KB/eAnaY3PA0JhgJEHNeQVYvaq7cRgGvagWzEyJDeQN/eIedBc2QvN7L2HQkc7hMguNSfG9sBA0v7ZF8tlE6J9eh2BTlpm1M817jOD477//xtKlS0GD8BQWTAPrlhJLWNnaQGptBbJLyFU4EO2mD2KrCqMaOD2IyY+fSkLnhRm3pHhtXmeSMOzwMjSO6Q5XX0/2EaYgPJ/A3LB1cgApctlGo1gQqnZvjk6LRrKNxvDjKwX/5T9Xo++2OSjdvg4k1jK4KL1Qb2RXDo4jmPzastJR8FLQ3EdbUsg9UGd4ZwzcvRA9Vk9Azeg2yEWqYltrhvBufj4o2bQaWk/pj4aDusDbXwkbezuYFBizqngV4rcsRvzS6YgjVXFMDMaMHsPdHjt27BBVxab5OYlzESsgViCLKyAC4yws8PPnz3Hy5ElMmzYN9erV49ZrusC0lEjh7K1AodotUG/UQnT48QiHqQng+KkAj7MAGJeLGoPuO6+D/Imj9j9AxPq/2JO3UN1WbFchgGMJ7FzckbdsdZRp0xv5wqpAZmML36Bin8iS4ik6/3QMxRt34OVyam2OnCAltLOvHwrVa4UmU5LQY+sl9Dn8+CVoNw0wLoWmk1eh08/HUXv4LOQtVwM2js6smKSLLFIVU0sneVaK/lJZ+MP5yFlTK7z+yVXo/t0G7YEJfJHA6djz8r8Kyvs+lENTtIem8uv0Dy+wzQV0GjEoLwP1p1Z8CnBJa6LBFILGRqUxhdpRx0VaEwXh1ahRI62nxMe+4Apwa/F/OzidnhLoWSFGsHgmBd5VQvLRWdA/ufZF/Nbowp66hy5cuMCq+rp164JUmhSQY2ZmhkBfO8Q08sHpWD88m6Fg24kPBRsEJh8lkMexH+Z3kKNhcRd4OspgxsvIAU8nGeoWccGUFj7YN1iB6xMEBfOHLic7vP7RNDnOxsmxsIM36hZxgrOtBGTHQariagUdkdDaF2fjU2qZWUBkovd9icCYvq/Pnj1jL0yCE4UKFWJfeRItEJCi8C0a9KDXiNNHVsBgYMuJ5L9+gnpda6gWF4NmbQvoLm6CIVn1kTMX30411N0+NBfYWwAAIABJREFUBe2+sVCvrATVHP8Ph8az/dneQrNzCHRX98KgyX7fe/LCJ3C8ePFiPlcKCAgADbLT8YWOM25yL1Tp1hQ9fxiPwfsWC+A4HdhqEmB8aBkajYxgf197Z0eUbVEb4WOjUbZtPfgG5YG1g+1LcBxQoiBq9GmNzkvj0H/nPF43ARjX/azA2MHbDZV6NEP4hGgUrVuB1dLky2zjZI88JUNQd2BHRP2WgKEHlyJ8fB945zEhMD6VhJjjqxC3Zxnif5mL+JkTERMXi7i4OEyZMoUzD86ePcviMtpfi5NYAbECYgWyewVEYJzFnxCpksjf9vjx43ygqFOnzktwLJFZwVXhj8L1WqJe/AJ0/PEoK46jSHGclcD46LNXUHr/fbZdIKuKwvVaw90/UFAcS6Ss8CWfY/Jg9s5fCA3HLUXUvnsvIe1bqmijfzHdZ8LDOHL/fXTbeB71Ry1E7uLlYGEpQc6cZrB2dEau4uVQNXo0Ov10FFH777+1DqYAxr6BIajQuR9CwyPgqszDimYa7aeAisGDB7Mih9Tj4vSFVECfDIP6EfT3/kLy/36AZscgqH9qCNWS4oLnIClW5uWHelUVaLZGszJZd/0QDE+ug1sV9dRKKp7MpfdpE4g4ceJEmk+T0pjsKUaOHMlq/DRfBKBBgwZYs2ZNek+Lj3+xFTDwhTl7fG6JAoUYkbKY7GG0FHT36D+Qiiy7T5Ryf+fOHfYXpM6SwMBASCUSmJvlRM6cOWBhbo4QpQNGNvLBnkEK3JioAIW3ZQbMEpx8MVOOyxP8sKCzH8ICXSCxNOeWYFqelK0qZKhd2JmtGnYPlOPqFwSOn02X4/oEOTZH+yCymhuH/skszWAns0BBuS0iq7ljWz8F7r7h+5yZWprqPV8iMKbvLAkVKEyJ7LNIVUzhvDVr1uQBb1Id02vEyVQVoH3dU+gu7+J9m+78GhhUZLMjTh9dAVIaa19Ad+cMNHvioFpc/AP2rRRslx/qn5tAe3Ix9A///eyq4nfVwzgw+ddff2H+/Plo3rw58ubNy52NpOole4iQKqXQaEQ39PxxIiiobsSJVWkrdj9WYZwKGDu4OnEg3+DdizBg5wK0mTEIpVvUhLyAPyuNLSSWrDz2LxGMapEt0WX5KET8OB6hrWvB8jMqjGV2NpAH54FPvlyQWMkgsZLCI7cvwlrWQqeFIzF4/xKuHYX4hY8zHTCOOZmE2EMrEL9pIeIXTUPsuNGIjY3FuLFjsWjRIuzZswe3bt0S98Hv+jGIz4kVECuQ7SogAuNP9JEQODaG5FA7N528+/r6QiqVQWptA/fc+VC0UXs0GLsEnX45gd577iBy903UHTkL7rnywtbJBeW7DECP3y8gOqOhd6k8jMmS4qXC2AiMGfAKiubIvXfQ+efjqBszByG1w+GWKy+kVjbIkTMnX7A6ectRtlN/dFi1D712Xkux0UhRQ6cGxca/PwQYH3qMXrtuot3KPajYOwaKkFCuyf/lyAFrBycUrNkMzab9iB5b/3sLFBuhdWaAMdWx8y8nULhBO0hk1rCxd4SLj4KXSV7F9Pk0atQIy5Ytw5UrVyCGEXyiH4upF0Mj+MkqVjTqruyG9uhMaDZ2hXplRbA/HqVxU7jKkuJQrwlnNUvyhfUMmikFHTrtF6GENHXZ3jc/gsWkMiZbicxMFJqXnvI4M/MT35P9KsAKseuHodkxGJRIr9kTD9298zDwYEz2W1/jGhkv3s+dO4c5c+bw8ZpUxQRwPRykKOBjCz83K9hIzTmgzddFhvrFnDG9tQ8ODlHg5iQFyHaBgGNG4eXjBAXOjVJgSWdfNCrhAncHqaC8tZOwTUNud2uGqzKJOXxdrFCniDMmhnungGqloG7+gOVldL1M8bqH0+Q4EyPHzNaeqB5sDxc7S1haCJYb9Yq6YF57Oc6Nyn52G18iMKbzlIMHD7JPsbOzM2dp9OjRA1u3bhV9Mo0/8Ky4T1azjYJB/QRisO5HFpgGE5Nf8OC97tp+aI/P544woVslg/vU+QWg/q0dkv/+TQD4X8AAJVXNKDIiX1vKSaFrED8/P7Y1lMikbBNRtHZ5NInrid5rJmPIwaWgQLfXrB5MCYxdnDgEb8i+xYj5czXIeuK7LbPRako/lG5eAz6BuWBlZ8OKYzvyXy5XDOU6NEC+8kVhIZMIlhQxXTH0yDJktSVF3+1zEdahHiubc+TIATNzM/ZetnNxRL4yRVF/aBf02TAdw1OB9mGHTQGMzZG3YjFErBqLuN3LEP/jHMQljH+pKk5ISOCgQzqfoM4OUVX8kfsH8e1iBcQKfPIKiMD4E5fc6INIo4wjRoxA+fLl4e3tzT6eBI498wajRItuaDQ5EZ1+OIxagybDzS8gC4Hxk1cQllTNe++g4+rDqDV4GgIr1GF7Cm69tbCAs48fCtdpibqx89Fh9RH02pmO//IHKIyjDtxHtw3n0GjiSlY4O3r6wszcgkE1+aBS6F29+PmI3HObVddGQPzmfWaAMQX7tV+5l4G0pVTKYJy21d7eHsWKFWNV8f79+8XWzU/8G8nSxZFiRf0E+rv/E1THfwyF+ufGUH8fChV5ELLqOBAqVh1HIfnU99BdOwjDk6uA9imQzUFXltYujZmTgphuHzqRApkUynQvTl95BXRq6O/8ieR/NkB35ywMuuytbiT15e3bt1lVTO37FF4rk0pgKzNHIaUNomt4YGkXBcY390G9Ik7I7S5LAcfm8HO3RrNSrpjd1geHhipwc6ICz97jOUxgmZTJ2/spMKiOJwr52bEvsq3UHAV8rNGjshuWdFZgSksfNAl1RoCXFWxl5HEsgOMGxV0wo3XK8iYp8GxGBoHKJ4DLtG3XxsuxqY8voqq7IZ+3NYfaUS2DfW0QVd0D2/srs5WqODUg/xKBMcGIBw8esHdxp06dOFjpf//7H4fzfuV7mqzbPBp0FlvHs66+PGcDK4C5K+zBBegubWFLMRrEVy0qKnSoUJcK3Wa+x8d9fn4BFl/YCL3mSRavd9bMnn7H1J1K4ZTjx49nSzwKCCZbQ6lMCnelN0IbVkb4xGj0/nUahhxYipEEjsknOAuA8eC9i18B3zNJGH5sJfpumonm4/qgWL2K8PRXsD8wKY6t7e0YItP1lLPCE3WHdWawnVXAeMTJRFZcd1wUg+AaYTCXWPL1nKWVFJ55FCjTqg46LnilKk4N100BjM0szJEvrAh6JIxA/OIEVhXHxMRi3LhxbDNCoaN0TiF2dmTNb0Wcq1gBsQJZXwERGGd9jdNcAoFjOqnftWvXS3BMvp8UAEVWFR4BBVCiSUcUq9cKjh4+KcB4YBYojFMB4xTFcfThp2z70HrBZhSoXJetGUhpbGZmzv7LLr65EFK7BYPjjj8QOL4OttEwqovfCYyF5dHre+68hrbL/kD5iCHwzl8YEitrvtH22ru4g5J5vfMXQaNJqziIjmw63gTFxv8/CBgfeozeu2+iQ9JBVIkaBa98Bdl2g2qvUChY9UjJtTdu3BC9itP89n4dDxr0ydBTsMqNw9Aen8dBNerEGlAtCBEuSggeLwiG+scG0O6Jhe78WgZfhhd3xaC8lK8AqYtJZUxdExmdqOWyQoUKIP9icfo2KkAXv6QqNuj12VZdQ8dkUv+cOXMGpAiqVKkSyH9bYmEGuYsUjUo44/sucvw3TonnMxSgsLpjI/yQ0MoHjYo7w99DUBwTyPV2sUKD4q6Y0cYHB4YYrSpehxxkP/GAlLexcgbM1UOc2c+XluftJGV/33ntffDPaGF5jxIUOBPnhzntfdE4NGV5MnNWPfu4WKFhcVfMTAHHgjWGsLwPUTmnhqUf8zdt2/2pcpwYKceUFp4oH+gAB2tLrqWvixQNizljcUdfXBqrxIuZig9SYn/Men3oe79EYEx7FCM0pryFR48eZdvf3Bex9+NA3TswPL0pHPdFmyrTfmysJlbB8PwOBxEn/7kKmq192eteNYeCBJVQzc0L9bKyUP/YEOrlFYTzM/bEf3NwTAHV/CBoNnSG7tLWbOlX/KHFo98yWeEdO3YMEyZM4MwHuVzO4FgilcBN6Y1iDSqj2bg+7Mk75NBStqr4qNC71JYUKQrj14Cx0T/5zGqMOG4Ex1EoVr8i3HP5QGotQ06znBx+bOfqiLDWtRGROPbdNhrGeZ5OQoZD704lYdjRFYjeOANNRvVCcOWSsHW0Z1hMFhT+ocFoHNcD/bfNxciTBNOTXldin6aAv49UGBfPz0rmwOD86B7VCzGxsYiPj8eMGTOwfv16zj6g82T6HMVJrIBYAbECX2oFRGD8mT85o5pp27ZtrGgtU6YMp1lLpFIOfSObBPKvsnV0Rtn20YjY8Fe60NQIT/n+yFN0z5AlxZvAWPg/+ugzdF17GqHNOsPKlkaLHdhv2cHTB5YySpm1Zp/fwvVbc3AfBcX13n0bfQ49EtYvTUuK/Yg+/IRhdJdfz6Le6MUIqt4Y9m6eHGpn6+yGgDI1UKFzfwRXqgOZtS288hdGw4krQUpkUwDjqIMP0X3LJTRL+AlFG7Zj1TSFEDo6OqJ06dIcSkB+0xRyJB7gP/OP41Mtnn3ynkH/8CJ0FzZBu28MNGvCoV5ami9UXsxS4sXcvFAtK8sXItqjs9iv0EA+rKRe0Sd/0+ojOhkeNGgQg2OCwe+aCCyTsphC88TpK6gA+YRrn3H78JeqwKP9PLXxk9p9w4YN6Nq1K3LlysVexfbWFijhb4dh9b2wb4gSD6YpX1pMGEHs/akKHB2uREJrHzQo7ozcHoICmKwjFG7WHGBHUJkUx7dJATxduF2boGDlba+qgvKWXm9nZYHCSlsMrO2JXYOUuDf19eWpZ8nxIEGBIyOUmNbKFw1pee7C8qwk5lC6WaFxqACqDw5V4BYv702okrX/k4fz5fFyrI30RZeKbrx+Uksz2FtZoFhuOwyp74m9gxWgun0owP3Ur8+uwJhCd+k7+77wXfpui+cxH7GfNejY+zb55GJwQO71g+xX/KXu6z6iEiZ+a4qaWPMUhkeXobu8G9oj06FZ1xaqJaGCRRgP2AdBnVgVmi2RSD6zHLq/f4Nmcw+oZqcVfqfgAX7Nxm5I/m/HVwGLUxedBjSNtoZjxoxBtWrV4OPjA6lMBqmVDB655SjZtDpaTOnHtgsdZg5BQLFgWNlYI7R+ZUSvS2BLidTq2jT/PpOEYRkFxqkg7/BjK9Bn/XQGtCE1wuDo4cKdomQL4eTpikLVwtBoZHf0+mUyBh9YghEn0/FfziAwpvcP2rsIXb6PQ4WODVlJbCmVIEfOHAyqHTxdUb1vawwiKw1SXada19R/ZxoYn0xEh/nDkbtEMCwlEuTPnx/du3dnNfjy5ctx5MgR3L9//7376NSfsfi3WAGxAmIFsmsFRGCcTT4ZOvknRetvv/3GKdalSpWCi4sLzM3N+eAntbJG/kp10GRyIrpt/BuR+94OfjMpMD5iBMZdYG3nAM88+VGh8wBU6DEcecpUg4OnLyykFCRgAw///CjerCsaTVqJzmtOovee2yAwGz5zDXIXKwOpzAohNZqg46q97H/cesl2lOsyCD4FivD7aR6eAUEo0SIC4XPWo+Oq/SjZvCuH7pkSGPfefQvtEw+gWr8JyF2iAs+fVMXkD9a6dWv88MMPuH79uniAzya/iU+/GgYYUtRE+uuHkXxiETS/R0GVVAuqhYVSVMe5+G8Kz9PuGoHkv36E/tZJGJ7dTlEdf7sqAoLA1L5P6mGyqSDvV1IR09/t27cHdVAQWM6s5/Gn/z6IS3xnBUih/+hfwWri8h8wvLj/xXl3Ekyjtl/y46aQRqOqmFTCChcZmoY6Y3kXQQmbntWDERxTWNuBIUpMCvdGg2ICyCWISyCYrCpalHLF/PakOFbi4FAlZrTyRo2CjnC2tYSUVcwyBsALOgiq4mcz0geqpMq9M1lY3sTm3qhf1ClF4WwBK6kFcnlYo1lJV8xq44P9g+W4Ol4OCp0zrmtWgdf70wieyzEx3AsVCzjA0UbYNqplkxLO7M98cSz5LWcttDbV9mVHYEz7zwsXLnCr+tWrV9nz9J2/U/HJTFbAAP2zW9CeWgJVYnWoFheF5vfeAoykbIMvxBM3kxufRW9LAcWqh0IY8d/roN0dB/VPjYTOLoLEBIOXFBPC6naPRDJ1dj24AGieQX/rFDQbI6CaRbYUb+xDFhTk53T/7YQh+XkWrf/nny0NEt29e5fDhMnWkM63KNyS1MYyGyv45s+Nsm3qoEqnxpDnyw2ZERj/mrXA2Ahhhx5ehs7L4hFSqywspII1BKmNCeYKauhKaDK6F3qvmcI2FWyj8QbMfZ/CmFTFUesT0Di+J4IrhcLOyQFkhWHjaAdrBzvkNDODk9wDdUZ0wdCjy00LjE8lIebYKsTt+B69Jw9H+epVGBZTLtHo0aOxceNGXLx4kc9zxcG6z/97EddArIBYAdNUQATGpqmjyeZC4Jig5bp16zjlukiRIqDgEkq6trZ3hF/RMJSPGIoW8zYhYtMFRO67l7bi+GMVxqmBsb0DfIOKofHkRPTafgVtlmxncJw7tALs3LxgIaHgPlu2dght2R2NJyexOrnp5ETkLhLGwDi4cj2ET01C/dGLUKBKA5Ca2NxSAlsXd+QtVxN1hs9E11/PsEK5669/omR4t48Hxntuc0Bg1IEHiNj0D5pMWY0iDdrCyVvBI8JOTk6sKqb2IUoVF0GWyb7GX/6MSJmV/AL6R5eRfHEztPvHQrOuNdTLykA1L1DwOqagvKWloFnfkdUxuv92QP/wEgzqx4BeS43BX34dMrEFO3fuZEgcERHB7ZMEjJcsWSL6FWeiltn2LQY9h0hqj8+FanUtqNe2gPZ/P0L/9Ea2TqJPXU+NRsODtHSs7dChA8gfUmJpAUdrS5TKY4cRDTw5wI6sIN6CE2/CilT/35uiwOFhfhjfnICwAxQuUlingOPcHtZoUNwNjUPd4O8p+PmSqrhE7hQV82AlHkz9EIsGX9ybqsChYUpMaeGD+kWdkcv9lTWGwtUa9Yo4Y3K4Jw4NleP2ZPI4/rDtyci2k6r4v3EKrO3li47lXaFwlbH9BKmKS+S2xfD6ntg/hGw8TL/sjKxfZl+TnYAxgSKyMdu9ezcGDBiAxo0bY/78+bh3756oIk79wzbF33T8Vz9C8rlfoPqxPlSz/aCa4QPVvHxQ/9oGyefXgK2pvtFj/AeXmLq4KHj42S3obh5F8ull0GyJgorsJebkgWqWks+r1MvLQbO+A7SHE6C7uhf653dSzqUoDS4Z+it7OJiYBsxe+00vCIZmc3foaOBS+/XC4tR1J8UxgWMKs6SBeOpOdXNzg0QigGMHFyeGxaQ+Ll6nAqJ+mSKA0zRsGYywl+8zqTA2zoPUvH23zUHp9nU5fM5SJoGTlxscPV1BoX1GcFy8URWET+yLyN+mYcjB718L7ksTGJ9OYlXyoD2LQF7FZdvWhae/nOdHoFwelAclm1RDYPlisJRJ4eTrgTrDO2PoEdMB45gTiYjdvxzxvy1A/NwpGB47Ev3798fQoUN5X0x+07SPps9GnMQKiBUQK/A1VUAExtn00ySrCgLHa9euZXBcuHBhtk2g1hdrewcBHPcYjhbzNyFi8wW2eehzKJW9hMmBcVEGxmQ5EX3kKXr/cQNtFm9HhYihrNYVwLEUUisbeOctiNKteqJ8h2j45ivIvse+gYUQUrk+PP3zsycyA2Z6XbsoBtCRe+4IlhMEqteZCBjvuoleu26h3cp9qNQ7BvLgYrx+MpkM/v7+oEAYUnTTBZd4gM+mP4TssFqpg/LOJkGzrT/UP9RlxZFqdm724OQLyVWVodn2HciDT3/jKAwEz+jihYPyvk14nB0+PnEdTF0BA8OS5D9XQJ1UUwggImVYUk1oj83lQRO2aTH1Yk00PwJv5Ot69OhR9t4mD24OErI0Z9jatqwbfu6twPWJr+wgXoMTqeBwWo8TZFTP9MWDaQpWEo9v5o3KBRwZRHNyO+cBmLHPoszSHGXyOWF+RwUuT/ADef9+qAqYlkVWFY8SBE/lieG+KJffiYPxKDjWzCwnvJ1laFrSBfM7+OLYcKNVxRvQ5T3blda20voSID84VI7RTTwZtNtIhUA+PzcrtCjlgtXdfV/WktY1rflkxWO0bs9nEiAnD2glXmQClGcHYEwqNRrMvnTpEpYtW4Y6deqABrttbW3RsmVL9jYVz19MtHPg2RjYaopC19TrWqWoWVO+twSN5/gLgWpX97IvuymX/HXNi9TEWh5Ap4H05P+2Q3twEtS/NOMurRfkTUxK4YUhfBzRbOvHQcT6e+cFO4k3PV91auj+2QB1Ui28SN2hsCAI6s09oLu6jwf5v64avn9r6HhG1zDbt29neEndqe7u7iwyouONhYUF8hQLQvi4Pui3Yx57/lIonhHwvnVvEmA8G6Xb12Fg7OjthjJt6qBWdBsEVSzB8JggMgWNuyt9UKJRVQbHfTZMB6mTyWv4dWBcCJ0XxrDXcOS6qWgwvBsCShViGE6qYidPNxSuWRatJvdHz58moWznBpDYyEwLjE8lIfbIKsRvW4L45TMQO3EMYmJiWFE8d+5ckKXktWvX2CZIVBW//zsrvkKsgFiBL68CIjDOxp8ZHXjUajX+/fdfJCYmonPnzuz/6ejowBCW1Lm5S1ZAxd4xaL1oK3vzRu0XrCoI6n6Uh/FbCuMUYHzw4UsvYQqu67HlX7SctwHlugyAsmgY7FzcGQiT57GjuyesbOxASbkWlhJIpDL2Krb38Eb+KvVRN2Yuuv12lu0rXtpp0HJNoDCu3n8Cuvx8HA0nLEehOi3h6OnLqmKy+aAWrokTJ3K4kagqzsY/gOy2aqw6VkH/+Cqo7VF7JAGaDV2gXlERqvkFBBXSHGqnDIV6bSto90+AjlK6752DgVpYdZpv2us4u32c4vpkpgIEU54i+cIGqNc0Z3iiYgjoK6juV1SC9vh8DjDKbgp7Op6SqpiCwJKSktCqVStQeBDZPpnlzAk/DxtE1/LGgWF++FBVcVrAk2Dj4wQFTsT4YXhDOfw96ViYAzlz5IAZ3efMAWuZBcPdqS19cWS48qXHcVrzy8hj5Hm8vb8fOlbwhJuDFDly/B8sqB3YwgzWUnPk8bRGyzA3zGnng8PDFLg9mewhMgeOn0yX4+IYBZIifNCqtAvkLoKq2MnGEmXzOSCusTcODVXi0WdQFRMkvpOQF/9MLoTTE0NxdmIJXJkShIfTUwb4MgjHPzcwJhBMgxv79u3DsGHDQMIBGtywsbFBSEgIQ4vz58+LA96Z2ZWl8x5SqJK6lb1y5+WH6s1wtUWFodkxEPrbZ0RbirRqSKBXp4HhxT3o75xG8v9WQ7NzMNSrawnnSTS4OCcA6u9LQb22JTT7xyH50mboH19mFXJ6/tB83PlzJdTLywpqb1IZLywI9ebuSL6865uExcby07GNulMJWpIIpm/fvpwpQdc71J1KCly/QvlQuXsztJ8/HP22zQV5DqdlB0HBcJnxMDaCZ0Fh/AoYuyi9UHdEVwz4YwF6JI5jcBxYriiDXlIbS62t4B2gRFh4TbSa2h99N85Et2WjEVK1NNts5ClREK0mfof2c4YirEUtuPv5sKrYyt4WfoUDUbVnOHqsHo/hR1fgu53zUMbEwDjmeCLi9i1H/Np5iJ89CbGj4hEbG4vJkyezjSF1p9I+Why0M34bxXuxAmIFvsYKiMD4C/lUCWz+/fffrDBp27YteybZ2dlxIB6FxuUrXwvV+o1D26U70XP7ZfQ5+CjLgfFLyEvL+v0Cmk//CaXbRkEeEgprR2eYmVvg/3IIAQQ5cuaE1MYW3oGFUKZTP7T+fjt677rxtp2GCYCxvbs3Qpt1QblO/SEvWJztMkhVHBAQwND9119/xZ07d8QD/Bfy3c+Oq2nQ6wTlzJ0/+YJI+8cQqH9uCNXi4kKLJaln6GJzVTVotkYj+fQS6K4f4pZ9bpk06LLjZonrJFbgnRWgtmLdtQPQbIrgQEgBFqfyklxUFNoDE6B/ej1btckbwRu1jJIFUYkSJRi6kfqWwK25WU4EeNuhXx1vbO+vwJXxCjxJsaL4UMUvgV1St96dosCBIQqMaeKFMvkcYGdlyX7GZNcQLLeGr4sU5HFMtzyeNmgT5oaFHXxwfAT5Eyvw/ANA7tPpwjqv6eWLDuXd4OduBQqaI3/kIn62rPyl5fLypOZsh9EqzA3kl3w0RXGc0eXxtk2WY/8gX8Q18kDJPHawlVpAZmkGPzcZ2pRxxU895bgyPnOq3oyA8Xe9htTE/00Jxu+jqmLO0JYYP7AjJg9qj+UjGuPQ+DK4mxCQYZXzm8CY2r43b94M6gDL6om+s7dv38ZPP/2E5s2bw8vLi+EPtZ3XqlUL8+bNY6/MT7EuWb2t2Wb+FHJ39yw0O4cIuQVvDizMzw/Npm7QXdkjZBZkmxXPBivCthMvoH9yHbqrB5B8YoFwnCAbLxpIn61kYKxeWZm9hpOPzRXOiV7cg4GCg98zEYDWHp0pdHYRxCdw/3vPb8qG4j0l4qdpUPTKlSv45ZdfOISNbA2pI4HAMXn8+pcIRrXeLdD5+zj03zkfw4+tfF1tnAXAuN7Irhh6ZBkvZ/Dexei2bBSq9WoB/xIFYe/qxP7DBLUVQXlQoV0D1O7TBnlDQ2ApsYSXvwIl6lZEQMkQWNvZ8mPOPh4oWrcCWk7uh/475oMV03+uNikwjmFV8UrEb1mM+GWvq4pp37tjxw4G9FRvcRIrIFZArMDXXgERGH9hn7ARHC9atAjh4eEcMkXgmKwqHNy9UKByPdQcPBXtV+5Dp7VnULLzIMgcnGHr7oNyUWPQfed1RB999jaoPZzKzuLwE0RnQGH8EhjTe488Zf/hHlsuoum0H1G8eTd4BARDYmXNCmNbJ1cO7asfvwARm86jz+HHaa9DZoDxkafoteMKKvYYBjsnF16mk6cPaJn8wThjAAAgAElEQVRUF1dXVw4zolCjv/76i1XbX9jHLq5udq6AXgP981usStIemSGojldWhmp+kKC6nOWHFwsLcSumltQ0/6yH/u5frMBBslpUKWXnz1Zct1cV0Gmhv3OG1WKqBQXfVt7ND4b6914MATg88s2W4ldz+mR/kfLK2M6/atUqPmZ6UUCQhTlc7SyR38cGAZ5WcLAWgKe7gxTVCjphTFNvbO8nx+Vxr8DxuyBl6uceJwjK28QIOQfd+TgLyltXOwkqFnDE6KY+SOqhQFxjL1Qr6Mjheq/AsTXalHHBkk4+ODmSFMBkqZAKyL8BsIxg+sgwBSaGe7Oy11ZmwWDY38MKHcu74YceCvz+nRKjm3ihehqeyqQ4XtDBVwDVU969vCcJclwYo8Cqbj4IL+kMLycpexW72FmifKADRjf1xvGRShDAzgxoT13HzPxN9bgxLRDrYmthWN8I9I6MRk++9UWfqD6YNLA99o8ri8czcrFtyPuWQVYfR4Z4oVlxG0gscnLmwYYNG1jNl9VfYgIR5Adfr149VhWTsphCRXv16sWPP378OFsNymR1PT7F/GlALPnCJiGEbfYbwWpz8kCztiV0FzfDoH32KVbnC1gGqYm1MFCI3f1/kHzxd2j2j4Xq5yZsNcHexJT1sKgI1D/Wg3bnYPaF1t//O8VrOONWXYYnV6HdG8/nVS8WhPBAPA1eIvnFF1CnT7+KpDj+77//uJumS5cu3JHg4EDdqZawdbJnW4eafduiy/JRGLhrAUYcTwHHZ1abXGHMwPjwstc8lAfvW4JOS2JRqWsT5CoWBDtXR143KxtruHi6c5Cd0J1qAalMyuIoGwc75CqSHzUiWyFyzeQU2L1aAN5nTAeMB22dj7i9yxH/y1zEz5iImPhYxMXGYcqUKfjxxx+5O/Xp06fi/vfTf63FJYoVECvwmSrwzQFjuoAk5Qbd6O/0JuPrMvKa980rvWVk9nFapxcvXjD8JHDcokUL5MmThz3tCJA6evhwsFzFyDgE1QqHxNZeAMZ9xmYdME4NnA8+RMTGcyBbCA//QD7QB5SsgPDpPyFyz+20QbHx/ZkBxoceoduGvxDWvg9s7B2Q4//+jyE1tW0GBQXxBRYFQ4htQ5n9xonvy0gFDKSw0T7nRG/dP+uh3TsKmjXh3HqpmpsXKlIdzwmAioJdNnaF9tgc6K7shuHRf+yZKPi+pr9Pysg6iK8RK5BVFWCF14mFoGAi1ZsQc14gNL91BAU/UlhkdpjI2/H+/fvYs2cPhwIFBwfDSiaDjdQcQb426FHFHSu6yVll266MC4J9reFoQ/67ZnCzl6JiASfENPTC1n4KXB6nfKk4Tg8yPp8hx81JCvwxQI6h9TxRxM+OwS1ZQQR6W6N7FXdsjFbi1mQl+57fmaLEnsFKjG3mjZqFnNjSgV4rk5iDwvFalnbBvPbeODpczorjN8Hxk+kKXByrQGJ3OVqFub60hCAQXrmAAyaHe+NMrABvaZ1J8bxviALjm3mhdiFHDqYjUE0+yrncaXmurHAmj2MC1akVx7RttyYpsGuAL4bU9UAhpS2vp5XEDPm8rdCtkhvW91Hg5qTM+T6nV9MPffzJDD8cGheGcQM6olfvaAbGBI3p1isyGtFRUVgyrCkrkDMybwLGp2Pk6FDOle1DSJm+Zs2aTzLoTMrhI0eOgDrKKJCxatWqmDlzJi5cuMAK53edm2aH398XuQ4U5vnwEmjgV51Y/ZXlDvkW/9gAyX/9LITafpEbZ8KVNuhZYW14dhv6m8eQfHoph9ipV1aCam6AEGI3Nx+HBL8MsbuyB/pnt1NCUT/8PIe8jbXb+glBw9v6cniegWy+xCndCtA+wmjDtHr1anTs2BEFCxZMycOxhJ2zI/KVLsw2ERErRmPQ7oUYcWIVA+PGIyPgKvcEhedV79kCpAwmuwmj9UR692lZUrwGjE+/8k8ecSoRFGLXaXEKOC6aH3YujrCwtGCPf/LgZx9mqQRuSh8OtWs3ewgG7V389nqYCBhXbFkXQ1dNw6gl0xE7bhRiYmM464Cutffu3Ytbt259kg6TdD9U8QmxAmIFxAp8hgp8c8D4+fPn7GF48eLFdNNM6QB748YNkDccBc+Rj/CbE0FiSkOl+VD7D833U0+0DjTKeeLECSQkJKBRo0bInTs3rK2tYSmzgoOHD+zcPGFmYQlbN2+UjRyF7juuZY3C2Ah8jfeHHiF85i/IXSwMUpkVQmo0RsfEfYg2Pp/e/QcC48h999Bl3RnUiZkDv+Ll2CvZzMwM5N1Vo0YNzJo1C+fOneOTpk/9+YjL+1YrkOLhRxdT1w4KrZlbIqFOrAFWZpLihtRLiwqzkkmzawSSz/0M3Z0zQvK6jlTHH35B9a1WW9zuT1MBw4v7SD67GmpSj83N96qtf3Zu/h4nn/sFBvXDT7My71gKXSSTqpjA2vfff8/HRQ8PD0gszeFmL0H1go6Y0doHf8Yp2WP44TQFTscoGZa2LeOCAt5WsLMyZ+Wsh6OgOCZ17o7+ClydoMDT6W8rfsmr+PwoJZZ08kXjEi4vlbfuDhJWEU9tKcBbgrypQSUpYm9NUmLnACXiGpEC2BHyFKsKgsd5vaxB67S4ow9OjFDgLimOpys4aI78gcc08UapAHvYWQkKaVIVd6rgirWRclyfqGBrDOPySPErLE+BXQMFhXOVIEf4OJM1hhmD9EAva7Qr48rLI4UzWWNQfc6PUrDquXGJV6piAtOVCthjcgtvnI59P1A3rkdW3t9P8MfG+GoY0rcHA2IjLDbeEzQme4qTE0M5EO8tS5U3FNwEjM/G+6FbZU/YWUtQrFgxVpildU74jq9kpp+i8zvyJB09ejRI2SwG9Ga6lBl/o14H/eMr0J5cDPUP9aCaFwjVqqrQnljIwPObBvVkpaV9DsPjK9Bd3iWA9d/aQ/V9aIrtRC6oFgQzbNdsiUTyqe+hv3VSyHDIgO3Euz4k/a1T0OwYzKHDpCwWYfG7qvX6c/SdJZERXQvRMbFNmzbcrUDBmSwycndBwcolUX9wZ3RPGof+W+ei4fCucPXNWmBshM4jTiSyPUa7OUNRvn19yIPzQGotY1hM96Qqrt2/PXqvnSqE9qWCzsZ5jDQBMLaytka5apUwKHYYYkfFIS4uDtOmTeNBQupOffbs2TuFZq9XXfxPrIBYAbECX08FvilgTICVDpgUeNanTx8+EacT8tQTHVgpFIeUHBQyRy0odOH55vTkyRN+f3R0NMjqgF7zuU4kabuoPZHUKGTETynapEihFkZq6aFRWitHFxRt3g1tV+xF7903QYF1r1lKvAFwP9iS4o33k4dy+Mw1yF2szBvAOB0rCuP7MwqMDz1Cz+1X0WrhVpTtPABegYUYklvb2Lz0Kv7999/x8OFD0av4zS+v+P+nq4BRdfzwIpL//g3aPfHc1qpeFgbVvHysxHkxJw9Uy8pCvTECyaQ6vvwHDA//BdSPOWU8u4WHfbriiUvKVhWg7/Lz20g+vwbqX9tBtSCIBz7Uq6og+eSibBF0Z1QV79q1CwMHDuQ2XA4Jk1ogOEVVvDFaAVL3vgkuKeiOFLnz2nmz3QKpggnESizMGADXLuSEic29sHugHFdTPI5J9Xtjkhw7B8gxpK4XCvnZwVpqkaJitkavau7Y1FdQFb+5POP/AsgV1Lk7BigR08gLVYMd4esieA7T/AK9bdCxvCuWdfHFvsFKrO4uR/tyblC6Wb20hCgXaI9xzbxwMkaJN8G0cVl0L1hFKHBzsh+29lNiRANangN8GRybczgeLa9TeVcs6uiNn3v6YHBdd4QobWEltRCe97FG10pu+DWSVNVv1zL18j7l3/cSAvBbXC0M6tsrTWBM4HjCwI44NqEUK6jVHNj49gCAcZ0/NzCmc0qCFCROIEj9uc4xs9V+6FOsDCmNn9+B9mwSNL/3hvbIdOgf/gvuIvrmBnNTBsBVDzjAV8fnMXFQ/9iQ4TDbTtA5zOLiUP/cGNrdI5H89zroH14UbCdMUC/63uvu/Q3tX79Ad/2wEI73Kb4HX9kyqI4kbvrzzz8xZ84cNGvWDHnz5uXuVIlUAmdvd4TUCEO9gR1RoX0DOHm6ZqnC+CXsPZ0kqJdPJmLAtnloEtsd8qA8MLMwh3eAHxqNiEhbVZwaHGcWGB9ahuajIuGVWw6ZVMphgd999x3GjxuPJUuWiKrir+w3IG6OWAGxApmrwDcHjE+fPs0tfhQg0q9fP1y9evW1ytEF5/bt21GlShVIJBJQyAkpO+jx1NO///4LgsWUsh4REcGBdJ/7ZJ6WTxcXx44dw6RJkzgYhdbPykrGthBO3goUrtca9ccsQaefjqHXrpvocyhtgJudgXHvvXfRZe0p1Bk5G3nLVoe1gzMHOtBnWrdu3ZeqYvLwEiexAtmhAqQX5otN9SPob59G8p8rodn2HdSr67C/3wtSHVPq9/z8UCdVh3bHAOjOJkJ/8zgMT28C2heAGJSXHT7Kb34dDNoX0F3Zy99f1U8NoT08DfrHVz+rKt54IUwDwvPnz+fuEvZrtDCDp5MUdYs4sU/vP2OUrCxNz1+XACHBVlIfL+zoi5ZhrsiXAo4tzQWrimrBjhxkt6O/HAeHKjCnnQ9bSjjZSgS47ChBncKOmN/BBxfH0vLSB5JGMEn3BC9pve5N9cOewX6Ib+zN4JgUwBQoR1YVAV42qBLsghClPYNpgtl5PK3QtaJgCXFnshK0Dannm/7fvvy6u1NeXx6F8ZEth9TSnG0uSOXsZGMJS/OcIMV09RAnzGrri/OjlSCrivdB1/SXn9H1zPjrHk3PjT9GV0JMv65vAWNSF0dGRWP2kFY4N6lIhmqUlcCYvrOkhCfRgniukv12q3TM1qufMCgmKwWDQYdvqu+HbCe0L/j8gyAtDQpqNvdgmwnV7Nxsq6OaGwj18vKvLLYo2Ff1gGtl0k/UYGBIrNc+y1BAnkmX/ZXOjAagSDVLx8umTZvC39+fg2DJDsLB1Qku3u6QWElh7+yIqhHNMWj3IsSceWUnkRr2pv77QywpUr/v5d9nVqPnDxMQUi0MllIJ8pYqhC6LYxGTGg6n9feHAuNTSYg5lojhvy9E076d4Sn34e0vX748xowZg/Xr17MQjPbR4iRWQKyAWIFvvQLfFDCmD/vmzZsYMWIEFAoFWrVqhZMnT76mQCXgunjxYvZ5kslkPPpKB1Rq5zFOpOglNW+TJk3YO5hUvaQAocfJd47uP+dEyydl7b59+/jAV61aNfj4+EBmZQWptTX7Chdr0hENxy1F5zWn0Jt8hQ+9rjjOlsD40CP02PofWszdgNLtouCRJz8kUhmPjoeEhKB///7sVyl6FX/Ob5+47PdVgEABhetQW2fypW3QHpoC9foOgjfsvPxQzcoltHd+XxLqX9tCe3ASdBe3QP/gHw6XAfn2mUC18771FJ8XK5BeBQzJauju/InkS1uF76X+9QHV9N5n6sfpt0QXvteuXcOmTZsQGRmJwMBAVgqROriw0hbf1fLEHwOUuDf1dTuI94FMsmI4FaPE3Ha+aFHaFYE+1rC3EjyOPR0lqBzkiPrFXJDP2wYyiRlsZeYo4meLfjXd2b7i7tTMKW8FxTEpl5XY3l+JIfW8USSXPQNj8nM0y5kTOXPk4HZdHxcr9K7uhf1D/Ng64n3blN7zZFVBSuFt/ZXoW8sbeb1teTnUnUQ3s5w5kMtNip5V3PD7d+RxTD7MGQe56S3X1I+T7/L5SUWwcFhzfNcn8jUP48jIPhj+XXesj6uJuwkBnxUYkwDh7t272L17N7c700DHm6IEU/9WxPmlroBBCJslKPquiY6zxtu7XvfVPGdgj2GDhkD5RegubYH2wCSo17SAalFRwUqLQ+wKQ/1DHWi390fy2STo7/0l5DC8r55fTZ2+jg2ha0UasKLrYLI1rF+/PnLlysW2hmTtR8cbK1sblGhYGd1XjcWQA99jxMlVb/sHpwK4Hw2MTyehRwowJtVzQKkQdF4Ug5hT74HVHwCMY04kIvbgCsRvWIiRsyegbacObDdUvHhxFoJR2CjZ/4j75K/jey5uhVgBsQIfX4FvDhjTwZHM6ykMrUKFCti4ceNr/rZkaD98+HD2dyI/YDp40v90cm+c6AKVgk9Kly6NUqVKYe3atawUId9j8hMmS4vsoBgxXpTs2LGDIXnlypXhSQnxUilkNrbwDgxBaMseaDwlCV3W/Ynee+6k2FQ8ZZ/jrmtPI7RZF1jbO8A3qCgaT05En4MP0efI03faWbDVhYksKbzzF0GjiSvRe9cNdP7lBGoNTUBA2eqwcXJlBTiB8AYNGvBnSqpvAvbiJFbgi6mAPpn9/XS3TyH5z1XQ7hgM9U8NoVpcTIDGs5RQzSsAdVJNaLb143AZPbVkPr3BXoIQL9C+mI/6a1tRg14Hg04Luv8cE8FiGuA9fPgw4uPjQcogZ2dn9ir2cZahUXFnVgn/PVrJvr8fCieNKuQH05Q4MVKJue190aiEKzwcZQxTzc1ywsLMjOGtpYUZiuV2wOSWcpwb5SfYHWRY6fs2eDUum6Dzhr5+aFbKAw42Er6Ap+XSLWfOHPB0skLLMHcs60rhbIK38YuZihTbibfn+64aPE6Q41SMAmOb+7CCmZZhBMYyixxoVtwO+wf7ZqqW71puRp97OsMPD6bnwf3pASAl8fMZaQN5eu7IuDDMHdoCI76LwMDoXhjctyfG9O+EH2Pq4cLkQq8F+r1r+VmhMKaMDMq+oPNQAjR0Hkm2Znfu3BEtJz7RjsSgfQb9o/+4M4IGv8QpxXbixT3o75xB8v9+gGbnIKhX14ZqfoGXgb3q70uypZZ2/zjoLv7ONaTBb9E268v+BhlFRocOHWJbQ+rUpO5UqVQKM3NzOPu4o3iDymg+NhKRv07F0EPLMPJUYprgODsCY/I3NiqYY46tQtyO7xGfOAtxU8dhZMxIDBkyBDExMWxBQfCcOAGdX4iTWAGxAmIFxAoIFfjmgDGB3K1bt6JSpUqsRFqwYAHIj5gmOkCcPXsW7dq1Q9GiRdGwYUMGy/T///73v5fKYVIT0wl+QEAAmjdvzpCYDjA//fQT+x6TIpnS2bPLlBocDxo0iC9Q3N3dGbgSOCYYXLpdHzSd/jO6bvgLZPkQfeQpsgMw9vp/9q4CTKrqj/5huwu2J3bpbhCQboNWQVIFCelGEBaWbli6U8pCVBBEJZQQQcICFQGRbtjpOf/v/GZnWRCQxU247/v2m9gX9543897cc8/vnIIl8MI7CWg56yNUbN0NoTH54e7hKariUqVKgf359ttv1Q0+q3zYVDseHwGrSYhg66kdUuZv+uR1GFfWcAzYSBzPjoFhcRlR+5h3T4D1t01gcrg98QqU6vjxYVdb3ouAQ2UGIYKz5qCJ93FWC3HCl1kDUVFR4tdPRVTuAE+0qRqOLf1icHmqXshTJwH7MHLwQf/jtlSu/j4uBtPa6FEyNhhurg6i2NUlhxC3tG+omD8Ik1pqxKbi74kMp0sdYZvy+Ddn6HBirA7vd3N4FWtze4tFBIPmqGIul8cfUcGeojr29XJDUY0/OtYIw+rOGvwSr8OVqTokJjza8WkrwYC8z/to0KNuKOjdTMU0Q/cCvF3h5poTvh450LWaH36Lj4TpPxDhKfv4qM+J/blpBXFwwjPYOrouNo1qgJ1ja+DY5FK4MoOl8f/s5/UZecR2YuuoOnhvRGN8NPJF7B5XFWemFX5kspjtS0vCOCUpM3ToUBQpUkQImaCgIPkMHzlyJPk35r3fSPU67RCwm2/D+te3MDFP4NuJsDKU7WklPTnpxxC7G2fAIDnzwfkwftYJhmWVHGpi/u6YXwTGVTVh2tQZlgPzYPv7O8dvjkyaKEy7T4La070IcAzM8fDu3btlEja5OtXLCx5engiP1aDiS/XQemp/9PksQYjjYfcQx1mSMD68FsOpKt69EvEbFyB+7hTEjYpH3IgRmDBhAlauXIn9+/dLZa4iiu/9VKjXCgGFgEIAeOoIY94M6NvUvn17mUEdMmQIzpw5I58FKj82b94s/sWcYaVqqWrVqqAylySzUzXMgLu33npL1MfcngNX3mRXr14t+507d+5diuSs8kHjgIVK6S1btgjRSn/m0NDQZOI4ukgpVGp/hzh+Y90+lH+pQ6YqjOm7XKzWi8hbrgq8/QPh4eEpdiL03Fq1ahWo6ma/1KIQeHIQsMsgznb5GCy/fgTzjhEwfvASjEwin1sgSe2Tz+EduKkLzAcWwHr6G7G4YCkpJI08axJ9T845elJ7YofddFMmImyXf5XnWUnFzms977WHDh0SJVSVKlXg7+8vils3l5xinRAa6IWWlcOwqrNWvIgvTdGliiRMSWSSTL04RYd9Q3WY+EoUqhYKgr+3u3gKa3N5oqTeF3nCveDv7QoPBvSEeKNhmRBMbhmFXYN0QsTSE/l+pGbK4zifk+S9OFmH3YP1GNk0EhXyBsA3KWiucLQPutYOwwc9YvBZnxgJq6teOBDhgR7iOUyP4yJaP1lnTWctfhypw+WpD+4728T/HxymxfRWkahZNAABPgz5ywn6JtOHuVHpIEQGuglh3KWaH45nMGF8e6YOp6YWxSfxDTB2wBvo16sH+vTsibf7vIXZQ17F7nFVcGl6vvvbSyRocStBj+sJsbiZEOvwXL0PuezE/n6PaUUY87fln3/+Kb9ZmjVrJr+73N3dpeKLvzVJWJw/T59cdd1O1yurxQjb3/tg2tobhgXFYVhYEqZt/WE7syfpWvc04M8JQbPYW3HC2XL8E5h3xcO4vnGKELu8UuXEaifz9mGwHvsYtqt/PL3Eerp+KLPeznkdorUfieNRo0bJGJiTslQckziOyqdH5RYN8OrkvuhN4njfcjiJ47ija9Hni9mo1P4FePh4IZc+Eg2HvynrkEx2Kn0f9pimlhT7VmDE/ncRv20pRq2ciZETx4qaePSoURL8x7H9qVOn7qo0znpnRLVIIaAQUAhkLgJPHWFMuEmasvyEPsZt27YFlR1crl+/LjeQsmXLihfiBx98IGEAVLIuXbpU0mV5I921a5eEqxUvXhwLFy6U96ni5U2HN9jjx4/LzYfvMZGWf7RKoJUFj8E/Ps+swQGJb5LkDPPr06cPKlSogFy5csHdwwM+AcHQlqiAZ9/ohxffSUDJ+s3h7RcATdGyGWJJ0Xv/rSRl85vw9vWHq5s7PL19RFUcEBAgbeW5Y+mUKhvK3IuHOno6I0DygKrjW+dEEWU5OB+mz7vBuLquY7A7O9ahAlpUOimdPA6WXz6A7eJR2BMvAVajw6cxnZupdv/kIGC3GmE9sxemr4fCtG0ALH9scXyWskDgovO+RQuoN954AzExMfD0cEeQrzuKavxEeRsRxMA2VyF1S+j90alWOFZ31uLneH2qVLckD2/O0OKPsTqs66JBuyq5ERvqUPmG+Lnj2QIBGNEkQhTAM1pH4+VnciF/pA/8vNzg7cGwOG80KpMLU1+NdhDHE3Sgavh+pKTzPf7/j7F6rO2iRavKuSVwjn0JDfBAveLB4HGOjNTLfkhk/zVBh8966zDwhXBUKRiA8KS+B/i4o1RMALrWDseaLo6+kxgmGe1UWt9K0OLUeB0+6qHBmzVyS3Aeg+7o0Vwmxg+DXwjH1r46zGiZC4XCM48wJhn8xejaiO/fUfyIu3XvDedf7549MevtVjg8sTxuMTB0piPEz4mn89ERJnj//znXedBjWhDG/O3HCjUSL/xt6evrKx6hxYoVE7/Mr7/+Wn4TZtbvwSfn6vXwnsi17fwRmL4eAsOiko7vYoIGhoUlYPq8O6wnt4NWFU/sQvsqqwH22+dhPXsAlsPLYdrSE4Z3a8MwtyAMYn9VUELtTBtfg/m7GbCe3AHbjb8dFUxPV+TfE/sxSE3HeO3ieJmevsz+oY1jeHi4w9bQzwfRhfLg2dYvoHXCQPTePBNDvlsBURhvm5MlCOMX3+6AYV8txqiP5iN+9mRRFY8YMUImm9euXSvezSrzJjWfCLWuQkAh8LQi8FQSxkw9pX8cSwLr1KmDbdu2iUqVhO+AAQPEjoKWEwcOHEDPnj3Fz5g3GSpAOGhds2YNaI7Pcp0vvvhCjPF5Yz127Bjef/99IZTprUjrCt5oGcZz9OhRbN++HcuWLRPymc/pWZeZ6lj2hX7L69evR5cuXaTfwcHBcHf3gG9QLkQXLI4wXV64e3oiukgZNJv0bjp7GF9H910X0Gr+ZhSt3Rgent7ioejh4SHk/ssvv4x3331XyG6S8WpRCDw1CNhtDuXnlWOwHtsA884RMH74CozLKsIwlwFOehjmFICBieWbqTqeB+upnQ6PQaU6fmo+Jv+pozYrqGo37Rwp1ieGeQVh/OhVmI+uhu36KVGl/af9P+bGvEdycpD5ABMnTpSqH04eerm7IjaMHr6hWPSGDuu66jDg+XBUzu+P0AB3eLq5CHHMwLhe9cPxQXf6C+twZRoVvw8mb6m8pap47xAtxjSPROUCgQigqtjDFXnDvYU8XteVhKseVMDS9uK7d2IwvVU0mpQNEfKVAXhcXx/qg6blcmF6qyixqjg3SYdbCXcfm8djIN/eITqMfTkKlQsGSrtpCVEg0gdv1gzFp711ODf5bs9ep1XGn+P1+LinDv2eixAim4pjHpvEcZk8AehZPwLr30rq+1QdLk/R4YdhOkxtGYkahQOFcCdZrM3lheYVcmFJBw1+H0OCXYvFbUNQKCLzCOPfJ5fAoqGvoHevnncF2HXv0RvdevTG0D5dsCm+Hi7PyAcSww8ifh/3/bQgjBmYTLsyehUzSJk+27Vr18bMmTPlNyPVx2pJXwTsVhOsl36CaddoGJZUuHtygaTxotLyP+u1k08eLUrbCVaNXDsppLh5fwKMn7wOAyuWGGA3KwaG+UVlIpoEsuXQEtjOHYTdcA0OW6L0PTdq71kbAU5kcXzLfJ/PPwHkdFEAACAASURBVP9cxsi8lkl1KvNw/HyhK54f1d9ognZzh6Dftrno+dkMVGyXyQrjqDA0fKsN4hZNSVYVc9Ju3rx5MubneD8zhVtZ+6yr1ikEFAIKgbsReCoJY94ASfTSaqJkyZJC4pLgpYdRixYtxN94w4YNYjUxefJkIZapaKKVBb2Jx40bJ/7HnTt3BtOtuZCE5qCgQYMGoD8drRIYbNKvXz9RI/ft21dUUSSZqehlGeKKFSuEVL77lGT8KxLHvHmy/W+++SZKlCgBEseurq7I8T+msedEaGwB1B84CV02H0fPby+neegd99l583E0n7oOpRq2RkBYlIQtsNz4mWeewciRI4XAJ85qUQg81QjYrbAnXobt7/0yuDNt6QXDmgYy6DXMzusgwxYUg3FdQ1FTWX5a7/BpvHUOdkuiUh0/1R+eB3XeDtvNszB/P1cmHYRgI5FCMmFVLZi/mymEgz2DQxY5oOOkJidi27RpI17F7m6uCPZ1E1XtmJei8P2wGND2gW2m6vaTnlr0qR+Givn8ERbgLhYLVP6WjvVH97phWN9Vg5/jHcQplbopyUQGvx0brcPKThq0rJgbUcFecHd1QS5/d1QrFIjxr0ThUJw++XjObUneXp2mw/5hMUhorUHz8iFCLpP0ZSBedC5vNKuQC7PbRWPvUB3OTnQojq9Pp6pYh7VdNGhVORTRubzg4eaCsAAP1C0WhKmtovFjvF4sNZzqYOcxnY98PzFBh78m6kVx3P/5CFQpGAiH2toFfl7uoNr6rTrhWNlJi5VvatChWm7oc3uLF3OgjxvK5/XHO40jsWeoHlenO3yfr0zRYFEmEsYk9Y9MrIBpg9qhR4/e/yCMSRoP6N0Na+Ma4+z0wlmWMCbZ8v3336NTp06iMOZvLBIvrDRTquIHXY/S7n27zQzrpV9h+nYcDEsrwsDrmtOaRK5xsTCurgfzD4tgu8XgwbQ7dubtyRlidxm2iz+KtZVp+zAY174g5HCiTDDnE9KYdlfmnfGw/vZZUoidCgHMvPOWtY/MyVsKp5gdwDEtiePcuXOD9jpefj7QFy+Amm82R/PR3VGqUXW4e3tmjiWFjxeCc4XgxSaNMHT4OzJ+nDJlioijKN5S1alZ+3OmWqcQUAhkPQSeSsKYp4Elgq+//jry5cuHMWPGiGr1ww8/lJKbVq1aSakKlSG0pahYsSLq1asnamESxCSKqU4mmewMtyORSQ9jJrX3798ff/31F/744w907doVer1eCOIZM2aARDS9kUkaUzG7Z88eUShnhY8GlS5sMxXUHTt2BEsmqeQicezp44vYslVQu9dotF78BbpuPYGeu688mDjecw0tZn6IPGWfhaeXN0rUb4bXV3+D3vuu37PNdXTbfhbtVu1C7Z6joC9VEV4+fqLEIW70KqaqmD7RSlWcFT4lqg1ZBgG7XQhg27VTsPzxBcx7JsP4cTsYlleBYV4hIfsSZ+eFYekzMG5oI/+3nvgCtqu/w26kesjMpM8s0x3VkMxCwOFbbPl1AwzrGzlI4mS1pkZUaFSkWc/syzDFGa/1LBXl/ZEWRFLK7+Mjdg/5wr3xWtXc+Ki7Fn9P0t/lDyyq25lanJqgx8aeWvR/LgyV8/s5FMfuVBy7oaTeH93qhoMq4Z+SAuJuzdDh3CQtdgzUYkjDCJSK8YePp8NegiFwnWqFYWNPHc5Oulvlm0w8OQmomVpRMH8/TC92FC+WDhEVtK+nQ3EcE+aD5hVyY1bbaOwarMOX/XUY0SwS5elV7OUmQXM8Xrc6YdjSV4/z96iK73c853tO4vj0BD0299Fh8IsOxTGD8txdc4pdRr5IPxSI8hMcvNxdEBPqjVaVcmFNF40opp1ey9zX1amZSxgbZurw06RySBjcBj179PoHYUyF8cDe3fD+iIY4P71QliWM+a2mLRntyvh7ksIDpSrOuGud/fZFqbiR+2KK76l8bzghtrImzPtnwXb9NDJ6QizNUWAlkiXREZ57Zi/MBxfAuKkTDCuqwDAnX5LtRGEYVlSH8bM3HZVIZ/Y6bIck+yDNW6R2+AQiQJERRVEkjnv16iX3Z1ZOuHu4wzfQH1H59ciljUBON1eE6CPxYgZ4GMcdXoP+W+agSruG8PD2EtHTCy+8IOPtxYsXY8eOHTKOZNvVohBQCCgEFAKpQ+CpJYw5S8qBaN68eSXAjvYT06dPR/ny5eEMsuOglQPWRo0aiQUFQ9aoTG7YsCEqV64sqicqoLiQMCbRSo+nlIQxrR4KFSqEsWPHCinNmxVJZ4bmMXSOYSckprPKwhlktufXX3/FkiVL0Lp1ayHHSRx7eHoiKCIaBas9hzr9xqPtiu3ouu0Ueu6+il77bt5NBD8CYUzCufOm42g6aTVKNmyN4Gi9eBXzhwfDBlk+tG/fPqXEySofDtWOLIpAUohN4mVYzx6E+cgKCfIxrnsRhkVlQNWx+BOy7HTt8zB9ORCWo6tgPbsf9ptnAbNSHWfRE5shzbJbknyLN3VJsjdJocCjr+WKqjB/Pxv2W2czZIKB91QGhHEClhU/0dHR8HB3E5VvzaJBmPBKFA4M04PqXBKbTsL03kd6Ap8Yp8NH3TXoXS8UFfP5ieKY9guBvu4olycAPeqF4723NPh2sBZL3ojGSxVyiarY6R1cp1gQprWKxuGR/1QV33s852tnmy5M1mHXYL20t2HpYMSEesHXyxXenm7IG+GD50uFoH6JYGioKk7yKubx6Ht8ZITDq9i5z9Q88vi3E3Q4OV6P9W/p8GqlUIQHeiJHDlYL5UDOHDng4+EqgXrxzWiVoRd1dEoP4KxBGGtxempRrB7eBP17dxMLCqqKU/6N6t8R28fUwLWE2LttBh7yuUgVlrO0+DE+Bp1qRcDfx0OIEVp4OX/3PeoXlEpi/vbjdvyNpZTFj4rcf1/PdvNvmPfNgGF5Zcd90PnZ4LVteWWYd0+UQLdsbb9gs8BuvC6TwdY/tsC8exJMH7WS4LpEZ9bBwpKiMDZ9OQCWH1fDevFHSEhuFvCn/+9nWe0hoxHgNcwZ5rlu3TqxNSxdurQQtW5ubsiZM6dYCgZFhqJOj5bou3UOhh18N11C7+IOrEb8zuUYtHQSajSsBx9fHwkUZVUS28ZJOqqKee1Vi0JAIaAQUAikHoGnljCm4oNBdgy0a9KkiZC9vXv3FvuDBQsWCGnKG+KJEyfQrVs3IU2pRJ47d64Qva+88gq+++675BvQgwhjqpGZ5M6SWucgw2lrwXIektQsTcyKC4ljKrGJBwfu+fPnl8AWN3d3BIVHoUjtRqg/eCrartyFt748jV57riWRxjfl+f0VxjfQa+91dPv6b7RbuRO1uo+ErsQz8ExSFZPAp/KbSmyS+uoGnxU/GapNWRcBqo6NsF07DcuJL2HeO9XhV7iyOgzzizjUo/QtXFIBxg2tYd4zCdbfPxfvWrvhapJPrVIdZ93zm8Yts9tgu/IHzLtGOSxNkpXFSUTsojIwbR8O26Vj6W5lwmv91atX8c0332D48OHiqe/t7S3kZoEIH3SoESoq33tVxQ8jAB3kqRYnxunxYXctetcPwzN5/YR8pvWDv7e7hLw1KBGEohpfUTAztK6Yxhdv1Q4Ti4fzU/5dVXy/NjiJ44tT9Pj2bT3GvRyFmkWDEeTr4SBuc+ZAzpw5ZFDt5+2O50rnxuouMfh7Ygyorr3fPh/1Pacv8q5BOvEw1ub2lmP+73//E8KYKuPJr2pwemLMXQpt5/4zgjBmGx/mJc22XJ8Ri/3jKiFhcGv069VdrCloT9GrRy+807cL1gxvgj+mFL9vH5x9+S+Pj+Jh7FTDMxzK+Rsvjb+lanf/BQGbGbaLP8H0zVgYV1R13ANJFi99BqZd8bBd+iXDKif+Szf+ua3TduIibBeOwPLzepi+HAQj7anm8V6vlwlA5hyYPmoJ87fjYPljq8OPnoG4alEIpBECJI5pwchqUNo3MhA+MDAQLi4u8PDyRGzpwmjQuw06rRyNgTsW4J0Dqx5KHHddNwEl6laGh6cH8lcsgQ6L4hB3aM0/ton7YQ1G7F2F+E2LMGrxNLw9YiiaNm0qE3sc11NZzIB3VZ2aRida7UYhoBB4ahF4aglj3kC+/PJL8Rym5cTgwYPRvHlzPPfcc9i6dWsyUUkyl0E7RYsWxWuvvSbKYM6iUoVM2wnn8jDCuEaNGti4caMoTLg+B8WTJk0S/yfaWvB1Vl7YN6qiGRbQrFkz5MmTJ4k49kBgWDSK1G6M54YmoP3qPXjry78ciuP7KIzfWP2N+B+/+enPaDJ+OUo0eBkBoRHif0UfLKqziQePpcqGsvInQrUtWyBAywrTLRkQW355H6btQ2F8rwkMS8o5ylNJSs0tAOPKGjB93g1mht38vQ/2G2ckJAdSoqrI42xxrh+zkQyDspzcAePHbWCYkzcFSakRWxPTpq6w/rUXdmv6lXFyYpaTk7RDYigsK3jEF9Hp5Vs8CNNbR+Onf/HyfRgxSAKU5CQJ0g099ehYMxx5InzFw5ckKpW3QqbmzIkCUf4Y3lSDwyNicStBD5KGTvL3Ycd40P+4LdXOh0fEYFhTDfJH+Yv6yiVnDri65BTSmAF1DUrlwtz2WhwcTisKHWiT8aB9Pux9+jD/NlqH1Z00eKViLkQGe4ovMi02GIbn5uKCSgWDsaFnDIyz7q/STi/CmCTxjYQYnJtWEH9MKYHfJpfC6alFcGVGXlFF369fl2fkxf4JlbBsWHNMGPg6xgzogOmD2+Ljkc/h9yklcTPh8Qj9+x3r3vceRhjzc8vfRsePH8fy5cslxI7BjMpu4jEvRum4md1uFfWtTKCuqgXDssow7YiD9eJP4P+yz8JqIivs5luw3fgL1tPfSPXHnRC7WAchzmqiVTVh2vwWLIcWO0LsaEOVwR702QfXjGkprxmcGOX4k88ftDjX4eOD1uP73M+/7etBx0iP9zluo8iK1bjt27cXoRVzaOhx7BcciILPlsYLA9qj07tjMXDnogcSx/9KGB9ag7jv38XI7cswau0cjJw6DnEj4sBw+vHjx0s+EAVdDJ5/EH7p0X+1T4WAQkAh8KQi8NQSxjyhLFNhAEnhwoVRv359UQ5TEcz3nQtvgGvXrhVylxYStEpgCBvtGlji4lyeZMKYfeQPlxs3bkjwXEJCgszixsbGCnHs4eWNEE0sijd4Gc8Pm4XX1u5Fty9P4ZUZ7yNPmSQP47pN0HbBZrRd9hWqdhqM6CKl4OXrBx8fH7HsoHUH/bCo0uGx1KIQUAikEQIkjq1GsDTXcnoXzN/PAYlAw7t1YFhQDIZZsUicFSvlq8YPXoZ550gJybFd+BH2xIuAxagGmml0KrLcbmxWCToyH1wI43tNHd7XLNmeHQvj+81hObYRduONdG0276NUFQ8aNEiUSV5eXkKoRgZ74fUa4djUR49z9PKd9WD7iXuJvge9Zsjdn+P1WNghBlWL5IKXB0tnc8DNNSfcXHLCJWdOxIT5onOtcHzQTYNjo3Ri1+D09n3Qfh/0Po9Ha4pvBuswrHEEyuXxEy9hhuHlDfdBqRg/6HJ7wsfDBfQ5zh/pK+F3C17T4PthOiGOaS/xoP2nfD8xQYvzk7XYPlCDoQ3DUDbWP9kXuWCUL+qXDkfJ2BB4e7ijUgEHYUwS/X5keHoQxsSQ5O+hCRXw3oiGmDWkNWYMbotl7zTHjjE18NfUIg8kjW8k6PHX1MI4OrE8Dk6siGOTS+Pi9PwPXD8lLv/l+YMIY1aokYzYvn27BBtTUEDrMZIVzFtQJEW6XjIeb+dJ1zrLoSViUWE9dwicMMsWC8lFmxl2wxXHBPCxjaKONr7fFIaFJZFIL2ZaTy0uK9dxBtxZfv0ItsvHZdJYEcVZ4yzzukFClZWbrKAk2XvvwgknqmIZzsZJVAay37twjMTrD60Df/vtNxmbZZVrDtvhtDVkFS8zgXhtpK2hu4cHgsJzo2iNCnhx0OvosmYcBu1a9A+rivsRxsMPOxTGcT+sxojdKxH/yQLEL5iKEWNHYURcHCaMHy8Td3v37sWlS5eyFJF+7/lTrxUCCgGFQHZD4KkmjM+dOyc+uQy+i4qKkpA3eg1fuHAh+Tzy5rdr1y7xMdZoNIiMjBQV8ldffXWXCvZJJ4ydgPCHClXXnL2l8pqhAgyn4yDf3dMLoTH5UaphKzQcOR8vDJoCffFy8PD0Qr7yVVGjQ38Uq9dcVMX0uKKKrE6dOmAYIEl6Vc7pRFk9KgTSCQG7VXwLbZePwfLrxzDvGAHjB6840uPn5nOUws8r6FAdb+oK84H5sJ7aCfu1k6JqQrZSY6UThk/Ybhn0ZLt9CZZjn8D0WScYlpSHcWVNWA7Mh/0274UPVkKlBRT0K6bdU4ECBZJ9D0niFtL4YWRzDQ4Mj8Glqbr/bDtwdaoOh4brMKN1FOoVD0Iufw9R3kaFeIqfb0m9H3InvRfs647yefzRt34YNnTX4PcxOvFMTg35SFUxlb6rOmnQoqLDG5k2GAyhq1s8CJNbasRjeHSzCNQvHghNiCe83F3FFqNApC/aPJsbTuL44hTdQ8nRG9O1OD5Ki2UdotCsXAgigjzh7uo4Vu2ijmOt7ZYPLSpHwM/bI1MI4+sJsTgw4RnMfrsV+vfunuxF3LtnT4zu3xGb4uuL8vjBGDu8tZPJ+4QUXttOX9o0frwfYUxv7WPHjomKjuXPoaGhoqDTarUYOHCgEDhZhbxJi+/nk7QPqolpvcQgPKRj1UTaYUbbCSPst87DdvZ7mI8sh2lrTxhX1YZhXkEYZiVVCa2oAtPG9jDvmw7LqR0yOZxtyPC0AytL74nXBBLArKJkqDhVuCR9711YuTp79mwhWmnNdPjw4X9MQJGQ/fzzz8UukVk8R44cuS/5fO++M/I1+0uCnG1jdSptDTnWpkiItobBkaEoUa8ymgzvjLfWT8Tb3y7B8EOrxXbifoQxLSlEVfzVUsSvnoWRU6gqHiGhdrNmzRLBEW0xiI26/mbkmVbHUggoBJ4GBJ5qwpgztytWrEDJkiXh6uoqvkccDPCGk3JhySEVsPRk8vX1FVUyBwwpb0okjLlttWrVkkPvePOiYjm7W1KkxML5nMQxU+yZ/M3Bfq1atYR0J3FMxXFYnoKILf0MgsIj4eLqCr+gEASFRcr/nKpiYsMfPbTkSIml8xjqUSGgEEhHBBiUc/sCrGf2SJq6aXNXGN+tDcPCEjDQ55iqJQblvNdUynctxzY4gnJIIloMSnWcjqcmM3ZtN9+G7cw+CUwyf5cgvtYZoUzjoJmBsQySZVAOQ9lcc+YALRSKaP3EPmLlm1ocidPh4hQtbiWkTmlMa4dT43X4pKdWfInzRfhAgu983FA6xg8DX4jAxz1j8G5nnfyf74X4ugmZHOjjjsr5AzC0UQQ299Hij7E6XJumA9W8DyI2+b+Lk7X49m0t4ppEonzeAPh6uoGq4kJRPnizZig+7a3DhSl6scng49cDdIhrHIHaRQKgCfGAt4cLvD1dkS/SF22rhGJpBw1+GK7DhUl3E8dUMJ+bpMX2AVQVh6OU3k8IZ4ba5Y/wQccaofi0F5XKMfghLg/aVg3PNMKY1hPvDm+Cfr17JJPFzgA7+hJPHPia+BWLDci9XtppTAQ/6Nzd+77JGXpX2xF6RyXxsGHD5K9s2bIyUc7fM6xS69WrF3bu3HlX5VlmfI+fymPKROhN2Gm7YEs/+5yMwZZqYotjYvf6KVhP7YD5uxkwbmwLw9LyUv3BqiDDguIwrq4D05YesBxeBtv5QxJ8lxHX7IzB4ck6Csc4HEsy8JwCpU6dOsnEU8pech0qZOm/y7EUrzEMbWOla8qFYqf4+HjExMTg1VdfxQ8//JBlKzPZJ461Dx06JJk9tJxidSqvm/Qozq2JQJnnq+Hl0d3Rc8M0vP3tUlEel3R6GD9TAh0XxGGkqIoXIn7+VIwYE48RcSMwYfyEu+wnVHVqyk+Jeq4QUAgoBNIOgaeaMLZYLFIKywA7qkOYqLpv375/3HgZUsdwuhIlSkjJLBWx9/oOUx374YcfonHjxuKjxLJEKqf69+8v9g0kRp03fRKtnEF+/vnnMWfOHCFe0+6UZuyeUhLHo0ePRt26dSXV3tPTUwIPnEm59Iekj1V4eLiokhcuXCghCU5MMrbV6mgKAYXAHQTsgCUR9usn4UhYnyCetsblz95RMdHfdllFGDe2g3nvNFhPbJNk+eQB+kP8+O4cRz3L8giQqKACL/EK7OJhnf4t5oDywIEDeOmll2TiNsiHZKc3tLk8HeSnp5tYNbSpEoolHTQ4SOJ0sv6hilsSfyRuL03RYf87Oox/JQrPFgwEvYI93V0RG+aN1pUZMqfFyfH0KXYQsX+Oj8EH3XToWjscZfP4iwrZ080Fwb4eeCZfIAa+ECkELJXDVCzfSxyL0ne0Divf1KBZ+VwIC/SEh7sLwgM98HzJIMxtF41fRjna7rSCMM7SiN0GiWNaV4x7KRINSgQm95++w3nCffFqpdxY+Fq0qKQvTtbhylQdfh6pxfx2UXi+VBByBzgU0xFBHmhQMhgz29w5lmmWDj+MyDzC+PZMHQ5PrICpg9qhW48+/yCMu/XojcG938Kn8fVxdUZeGLMIYczP0Q9xMXi9ukOZHRQUBAbzUlXs4eGBsLAwqThjMDB/792vxDz9v0FP+RHsNthpt/Trx7AcXQXbpZ+zJ2lMf2GrCfbES0khdu/B9NVgGNfUh2FeYUdA5Jx8MC6tAOOHr8D8zRhYJcTuLwm6Te9KkKf8U5Ym3edYkvk1JHqZl8MJppQkJ+0o1q9fj3LlygmhyvUmTJhw1xiR61O1y0wdXouoMCaBnNWXlMQxbQ05Vmb/UhLHZV+ojpdGdUPLCb1RpHo5uDP0rmwxvDluIEatmImRk8aKqnj06FEydt6yZQtOnjypfOOz+slX7VMIKASyPQJPNWHMGxiJ3ffee0+85z766KO77CicZ5c38e+//15CTWbOnCnP7yU6ST7Tc4qhPQzNo98vSeVPP/1UfJWoSHb+MKAamcpc+iDzka+z+8KBEv2Hv/76a0m4Z4AdB1VUbjNQiMpsEu5U4dDOg7YWTjyye99V+xUCTwwCVosMWK3nDsJyZAVMX/SDcd2LMCwqfUd1vKAYjGufl0R2y9F3pVTWfuucUh0/MR+CjO2IkzBm6Ky7mytK6TwxokkoRjSNRJ1iQYgO8ZKwNl8vNxTW+KF91TAsfoNEnh4Oq4Z/htLdmKHDH2P1eK+rFq9VDUVMGFXFrgjydUPl/P6IbxaJvUP14k+cUlVKEvfGdB1+Ha3H2q46dKkdhjKxfgjxc4eHuyty+XuiSsEgDHoxQhTLYlUxzUE2sy27BmkxrBG9iv2TVcVFND7oXjcUW/pSVfxgP2Iem57C5yY5FMcjm0aiLvsf7LCqoEK5YJQPXquaG4tej8a6rhqxzCga7ZNErLuimNYXveqHy7EYnJfct0wmjG/N1OPAhMqYOPCNBxLGA3p3x4aRL+DyjPxZgjCmkv3keB2WddSiepFg+fzw9wyJYm9vb7FQ6datG7Zt26aqpDL2knHnaFQW374A3oeM6xuLlY752/GO6ogMmvC605jHfEbCmxO2N/++U+2zqRMMK6rCMDc/DLP0QhhLOO1nnWA+MA+2M3ul3wwjVXO1j4l7JmzGsR4J4TJlyiSrh1Na8XHMSMuKIkWKyPWFStzu3bsLKepsLseeJEpZ1cn90NqC1g/ZZeG4j6Ipp61hgwYNRLDlqE71RHisBvkrlECYPgq0LsxbIB9e79IRcaNGihiLhDsrkqiqJl5ZKfQvu5wD1U6FgEJAIZBaBJ5qwphg8ebFGzZLZvj4IBKThDCtKvjHGzYHufcuXIc/CEgwcz/OffO9lMoTbst9cF9c9377unff2eU1+8kwBwbYdejQATqdTnyfX3zxRfGxYknWvWR7dumbaqdC4GlBgNckuzkRtqt/iorJvHsCTB+3gZGD2PlFHINYUR1XglG8E5NUx1eOi0LVURb8z2vk04JfluynBCdZANs/g3Yys738rFFh7CSMq+T1wCfdQnFmoh5b++kwtFEkahUlceyZTBwX0fihY40wUfIeEqsKB2lLf1v6He8ZosOYl+6oiqnSzRtOVXEurOmsEYuKe9XByeRqkv3BjRl6/DoqBis7aeVYYlVB4tjNFbkDPFGtcBDeaRyJTb21omJ+t5MGLSvmFoKbXsVhAR7ilTy9dRR+jNfj1iOG1zmJ478mxmBrXz2GNoxA9cKBiAr2FCsNZzheCb0/QkVVnBMOVXEQZraNxs+j9Lg14x4SPZMJYxLhP00qi5lvt0aPnr3vqzB+p28XbB1dB9cS8mQ6YUz1NpXsk1pEoUohKtPdpEScHpyVKlUSdSAzHJi9wN9waskEBOi9fusczD+tdQR20kJppg6G5c/CvGeSBL5RsZtlF1ZzGK9LpY7lxFaY90yE8aNXJbhO7KBoC7WoFIxrX4Bp2wBYflwDCaI13VB2UFn2pD68YRwfffvtt6AtA9XBU6ZMSa5W5X2QNoachCpdurTcD0uVKiX2FPv3708em1KMtHjxYql2ZYYM95dyfPnwFqT+v2wXx6pUR3OczNdpsXB8zH3u2LFD7DVq164tY0USx5yYc3Fxkb8YvR5t27QBK1jnzp0rgqxTp06p625anAS1D4WAQkAh8IgIPPWE8SPipFZLJQIcRFF507VrVwwaNEh+1Ny8eTPNfmyksjlqdYWAQuBxEaCKiwPbiz/C8tM6mL56G8b1jWBcVMaRzM5B+rxC4n9s2tLT4af493ew3zwDmG8nEZRpM8h43C6o7exC5NsuHIXt8q+wm25mGdLhfoTxp91zO0jDWTqcm6zH9oF6jGgalUwce3u4isdxwSg/tKsahqUdtELwHR2pw+ouGrSsFIrIEG+HKtjPXQjXCS2ixF6ARDDDzO4liO99TeKWHrYken8fGyMB+241YwAAIABJREFUdV1qhaGkzk+Uyu5JVhUV8wWicdncKKn3T/YPLhzlgx51w/DlAB0uTdWD+7p3///2mm00UnE8OQZb+8egR/0osaZgICAtnv73vxxyvBI6X/RtEI6vBuhwedoD+pZawniWFlenarCwbQgKRbjB1yMHulTzw/H4SMHk39p+v/+fm1YQH414DkP6dEGPnr3uIo379OqBWW+3wtGJ5f7VauR++06r90i0nxqnw8c9OEkQDl1ub7i7uyE4OBhVq1aV8nBWkJHAIdmRVuSJuj6lEgEhi8+KBQXvRYbZsTA4bUwStDAuqwTznskS1pqlrBpoO2ExSugePYctP66VKh7Du7WROLdgku1Efmm/cUMrIZGtf34N282zYleRSpTU6lkMAV4vGHzXo0cPse7j44kTJ6SVFBwxYJ1kMslTEqRU39Lbf8OGDckEKcnSIUOGCOFMcpmv03OhkIpqYFbEkpxOqYhOi+OSOKbimH1nyF/NmjWTiWPmBtGeo2/fvqLMZhUvCXN13U0L5NU+FAIKAYXAoyOgCONHx0qtmQoE+CPgzJkzOHjwIJj6m54z4KlollpVIaAQeGwEmNhuElWX9fQuWL6bCdNnb8K4qiYMC4pBgng4cF9cBsYPXoZp1xhYj30inpJ2w2VJe1eBPI8N/n/akGpxy4ltMG7pCdMXfWH5fZOcR4YrZfbyIMI4caYmmdilcphWDV8N0GNksyixatCEeCV7HBeI8kWLSqF4vXo4Ssf6C5mcHDJXIxSf9HIQz49LLJLwZXje8TF6URy3qRIGfagPXF1cJKTPxRnW55IThTX+GNE0GkdGxAj5+ThksbOd7PfVaVocGK5DfPNoFNH6g8ciYezikhNlYgMws40Gv4292xfZuX3yYyoJY2731wQNprwcgjyhDsK4c9X/RhjfTtDh2KRSWDWsCeL6vYn+vbqjX68eeLtPV8wY3Aa7xlbD5en5Uk2sJ/fxMUh557bE+co0nQQLTm4RhWqFghDo4yGq4jx58ohf6MaNG3Hp0iX5LcPfN2rJJASELD4Py5FVDrskKnHvPfcLisK0tQ9s5w8D9syuqGCInRUw3YJdQux2wbx/Fkwb28Gw9BkY5uRF4uwYuYcaV9WG6fNuMB9eBuu5HxzVOpne/kw6z0/oYUmOTp06Fbyu0Md3z5490lOqd1euXCkVDPQnJkncsWNHFCtWDPT85Xa8V9IesWXLlihYsKDsh9s5F/6fxDMtKmjXwD8+53spSVZWeZJ4pYgn5diMz7k/WgZyHW53+vRpIa8Z6D5t2jR5fe92zuP/l0cem9dX2hoOHDhQiPJ69eqJRzMzgGgfyfaoRSGgEFAIKAQyHgFFGGc85k/NETmo4o+AlD9UnprOq44qBJ5gBOw2K+yGa7Bd/AmWXz6AefswGN9vnjQAdvguJs4rDMOqWjB93h3mHxbBevobGTDDfCvLqFuf4FN0p2s2i5D2DFASYp9q8PeawXxgvqiNYaGHfuYpwHl/uNeSggrjlIQxCSESryQd/5qgx5f9dYhrGonaxYJA4piWE54ervD2dBMi1c3VBSX0ARjVXIODcTGgp/GjqIr/QTzdQ0SRWDw5PgZLO8agZrFc8PJwQ44c/4NLzhyg8tfVNScKRfuh//ORYqdBD1x6Iv/bfu/3f6pdT0/QYWNPDbrUCkWBSB/pp6tLTjmWp7ubKKkPDGcp/r8omFNBGN+cocOJsTq82ykajUoHItDbFT4eOdGxij9+GRn9n3C8maDHH1OKY9voWlg9vAlWDmuGjSOfw6EJFTKNLL6doMXp8Tp82lODrrVCkS+CftduoLqN6r4xY8bIxDfLstWS+QjYTTdg+fUjGNc3cfjqO5XFzu/AvMIwbXwNlt8/l8qYTG2x2E5che3SL7Ae2wjzrnjHfXJRKSTbTiwuC+P7zWDeMVz6Zbt8DHaSy1Qjq+WJQ4DVl++//z6eeeYZIYcZls5xEgnRkSNHih0FHxlsx0C7AgUKiMLWGe72ySefSLUDr00ff/xxslUF76MkcqnCZR7P/PnzwTBOEs8//vij/I/rcFxGVTLX2bRpk5C0TpBJMH/xxReS60MlNMP06LlMS0G9Xo8WLVoIaUwP5StXrjg3S9NHEtU//fST2G4sX75c+qOqU9MUYrUzhYBCQCGQagQUYZxqyNQGCgGFgEJAIeBAwA47k91vnRNC2Pz9XJg2dQGVUiQnE2fFyJ94MXJQvDNeBs4kmm2Jl2C3GhV5nK4fJbvD5/PAPEeIkpAqGhhm6mFYVgmmb8ZIQJQ9E1Vsj0oYO0lRh2JXh7OT9Piivx7DG0fi2QKB8Pd2S7Jq+B88PdxQpXAIZrXV4XCcXnyNSQw69/E4jzdnaPEbFcZvavFKxdyIDPYCvYpDA9xRVOsrhG4gvW7dXREW6IXaxUIw+qUobOuvE89kktaPetwrU7U4OEyL6a0iUatIIAJ93MW/OCrECwWi/BDs5wFvT3ex46CS+V9VzI9AGNPT+dIUHfYNpf9zJCrmDwCDBkmIe7u74LVng/DjiDuq70fty/3Wu5kQg0sz8uPC9IK4NiOPoxTfSfhl4OO1aTocidMhoXWUBCwG+brD08NDsheo4mMg8oULF5JJmXT9qqqdPxICttsXRKFrpDr33s+KkMXtYP19s9ju2DNjIkxsJwyw3zoP69kDsBxdCdPWXjCuqgHD3AIO//+5BWBc/ixMH7eDee9UWE/tTKr4yMKey490dtRK/4YA73dUFTdt2hSFChUS9TAJUZK6r7/+uhDJDLKj2pZexfQxfuWVV0RZTJXxnDlzULRoUVEZM/iNC/dJxTDtchiS9/zzz8vfc889J7YWtL4gEUz1MFW69A0m+dupUyfxYXe2+bfffpNg8kaNGoGqXnq0jxgxAoULF0ZQUJD4JlMVTe9lKo/TayEerExlkLpSFacXymq/CgGFgELg0RFQhPGjY6XWVAgoBBQCCoEHImCH3WKA7dqfsP72GUy7RsH4YQshJunPKIFEs/PKa+Mnb8ig33pyO2zXTjiUYDZzpipdH9itbPwPu/k2LL9vhvGDlxyWIckEi0ZKoY2fvQnr2f3ITGuK1BLGTpLISMuKmVpcmBKDJR31KB0bKHYNVODSX9jH0w35I33RtkoYlnXU4nCcDhem6HArlcQxiebzk3X4ZrAOQxpGopjO4VXM8LmiGodX8bq39FjSUYf2VXOjmMYHJI7dXV2Qy98TNYoEY9RLUdg+0EEcX5+uBZXKzn6kfKSq+OQ4LT7spsFrVXM7PHTdXMQz+Zl8/hjaOAojmmlRQu8HHy93tK0aJtYXj0sYy3dyplZU0L+N0Ukg4KuVHGS4u2tO8I/KaV+PnOhU1Q/H4qP+k8I4ZV8d54+TF/fHIj3f52fgzEQdtvTV4a06EYgN84VHkqqYyr/4+HgcOnQozf06s/GlJMs03W4zg/6/5i8HwbCotOO+ws/Q/KIwfvI6rH9sgd18CxlLFtN2wgK76brcz6x/fgXznimO+5+oifUORfHCEjCuqS92GRJid+lnh5o4M4jtLHNGn76GUL3bq1cvxMbGiv0CFb8ke+vWrQsG2e3evVuuPSR5+R7906kmZihe//79RXU8bNgwUQATPapy6QHcunVrVK9eHePHj8fOnTvx1VdfiUqZ17T27dtLJQ89iPk+SeF27doJUe08A8eOHUPnzp1Rp04dCS4nCc3rIAnnkiVLgsekfzvbm9Zexs428JG/CfinFoWAQkAhoBDIGggowjhrnAfVCoWAQkAh8IQg4PA6tt++6FBYHV4G09beMK57wTHAJ2k8KxYGDp7XvSghegz/oRqLSmWxSFDluP/5s0DVsPXCUUeo0vyi9xBzOhhW14X56LsOn8xMJCwelzC+QyjqsKVfDGoWDZGQO01uX5SMCYQml8PjmCpZ2kS0rxqGRW9ocGCYDhen6PAoiuPr03X4ZZQOSzpo0Kx8LkQEOVTF4YEeeK5EEOa0i8Ivo/RgkN616Xr8OFKPJW9Eo82zuVA42hv+3q6iDI4I8kS9EsEY3TwK2/rpIFYVM3TJxDEJZLZp3xAtxr0UgWcLBIhi2tPdBTGhXmhdORfWdNHixPhYvNdNg3J50oYwvj1TLyQ6yfBhjSNRNk8A/LzdQP/nfBHeDvLb2zVNQu/unK+MJ4hTHpuqYk4eJLSJlnMS4u+RrCp+9dVXRVXM8nCWiasliyJAL/0z+xzXNoav0rP40zdgIVlsvJFxjSapxQqbxMuwXTgCy88MhR0M49rnhMAW24k5+cSqyfjRqzB/MxbW3z+H7dpJmVzNSCsgR1AmwzLT749B12r5dwQYmDl9+nRR7rZq1UrC5BYtWoTy5cuLQpjqXVpHHD58GG3atBEfYyqLt2/fLmrjsmXLgnYNTpscqpEnT54sFjpUBDu35zWMJDBD4ypVqiTqZFpJPAphTLsKqnvZVtrycPu5c+eKSvnfe6jWUAgoBBQCCoEnCQFFGD9JZ1P1RSGgEFAIZCUE7DZQ5Wq7+od4Spp3T4BpQxspxzXMK+goz+WAenllGD95DebvpsP655ewXf09SXXMkBOlNEn9KbULiUGfYlpPpCTM5PnCUjDvHAnb1ROZ7pX5XwnjxJk6fJ5EGNOmoV7JUExvG4u4JpGoXTQQ0SGe4v3r5+WOwtF+eL1aKJZ31OBQnIM4vp/al2Tyhck67Bykw5BGkRKk5+vpIFKpKu5WJwyb+3AdfTK2VPny7+o0HQ7F6TG3XTReeSYEhSK94e/lII5pKdGgZAjGvexUHOtxeZoOf4zVYX3XaFEVx4R6w8PNFbRHoKo4rkmE2ESQ6KSVyAdpRBi/1z0Wv42NESK6VeVQRIc4jpvL3x21igZi3MuRePuFXMgX5gi961Ltv4Xe/eMzmMHKYp7Tc5N0+KKfDr3rh6NItJ94UPv7+6NcuXIYMmQI9u7dKyFRqf++qS0yGgG7JRHWv/bIhKNpS09Y/vgc9DfOkEVsJxJhv/k3rGf2iEe/cVNXGJZXgYH3s1k6GOgVv7IGTJ92hPn7ObIe7TRgZSVNxi+rV69OJoudVgZp0Ypff/0VQ4cOlX1TBauWf0eA6lx6CJOErVWrFlasWIF33nkHJIJp90BLBi4MDie2tIR4++23xaKiRo0aokImeewM36TyuFu3brIvehbTJ9m50IZi6dKlqFKliqiTqQ5msNy/KYydhDHJ6NGjRycTzilD9pzHUI8KAYWAQkAh8GQjoAjjJ/v8qt4pBBQCCoEsgQAVr3bDVSknthxZAdMXfR0p94tLiz2CYZbeUVa8pgFMXw6E5cfVDtXxzb8B8+0skHafJWB8tEbYbbBd/BEkUoTASEhR+k//zE/egPX0t7DbMj91PK0J42bPhGLP0Ficn6zHlwP0GN4kUghQTS5PeHu4ilUFFcdvVA/Dio4aUZs6FMcOj2Gqio+NcngVv1QhN8KCvODp7gqqiuuXCMKsttH4eVQMGA53PxKUpLFplhbXpt8hjls8E4KCkV6iOPZwd0F4kCfql6THcTSWv6kVH+aK+QLg5+Um5HbecG+0eTY31nZl8J2DlHbYTvx3wtjX2x1l8gRh9CsxGNEsGhXyBYpXMbEpFOWNjjVy49NeWvFdXtw2BIUjsj9hzHP6U7wOC1+PxgulgxHi5wFPT09ER0ejWbNmoGcoyRmlKn60y0vGrMWJwn+ZLKQF0pXjsF76GTaGqabrQtsJM+zGa7Bd+U2sLzgBavzgZdCjn379htmx8pzVNOZt/WH5eb0Ei4pFRhYosXcSu1QZnz9/Pk3RYjDapEmT0nSfT+rOSPTu27cPL730kpDEAwcOFDsJkscMwXP69pKcZXAdfYxffvll9O7dWya33nrrLRw/fjwZHvoft23bFvXr1xf1sHN7rkBy+oMPPhAymdvRp5iEMb2IH2ZJoQjjZHjVE4WAQkAh8NQjoAjjp/4joABQCCgEFAIZhwC9JRmUZ7t5TsJ+zN/NgOnTDjCuqnWnjJcD78VlYPzwFZi/HQvr8U9hu/Srwz7BaqLJXcY1ODseicruG3/B8sNCGN9rKgGEQsjP0sO4pgFoAWI3Xs8SPUtrwrhpBQdhTNKWhC5VwDsG6RHfPAr1igdBE+IlwXTenm7IG+6LNs+GYkkHhszpcGKcHl8N0GHgC5EorqdXsZuQuCX1fujTIEL+d3nq/Yni+5HHfM9BVuqFrGxVKUSsKvy8XEGv5UAfD0QEe0moHf2CQ/zcUa1wICa2iJawvn8G5T0eYWxMEXpH7+OwIB8U1gUJGe4M7qtbPBAz20Tj53g9bifocG2qBovahqBQNiaMk1XF/bXo3SAChaJ9hfynqphqPqqKv/vuOxgMhizxXVCNSELAaobdcEX+HsVfPV3vBlQTW40Qi6VzB2E5whC73jCuqgnDnPwpQuwqw/RxW5j3ToH11A7Ybp0H/Zaz0kKSmMQuCWN61ablQnWxIowfHdETJ06IVQTVw/QppgKYHsQHDhxI3gknsEjcUlXMKoiaNWuiQoUKmDFjBmgt4VxIHnfp0kX+T8I5pb8wfYhpd0EfZKqUGSZHf+MmTZpI8B2Px3sw/5zBe7Vr15bjknh2KowrVqwolhZO9bPz2OpRIaAQUAgoBJ58BBRh/OSfY9VDhYBCQCGQNRFgUJDhCmwXjsLy83swfT0ExveawLikfFJpbwwM84rAsKq2qGUth5ZJGbL9+l9idQE7fUbTlS7Imrg9SqtIGt++AOvvmx1enyyXXvoMTLviHZYfWcQnOr0IY2MSYUxlLgnQMxP1+LK/DiPEqiII0SEOj2Oqeoto/NCuaijebhSJJuXoVewppHJkkCcalgnB/Nc0+HWU/oGq4geRxXyfx+fflWk6HBiuw+SWDlUvg/mcfqIuOXNCl9tLQvM+6KbFXxP0SLxvON/jEca07dj7Th60qBQmCmYG2bm4MBjQFYUifdC5Zig+6+0I92ObTbTWyOaEsdN/evEbGjQumwthgZ7w9HBHZGQkmjZtimXLluHkyZPJar5H+UqpddIfAU4mWi8fg/nISjAYzn79ZOaEcrIixnwLtuunHBOb38+WUD3DsopIFNuJGEdFzOo6MG1+C5ZDi2E7d1CsgLJC5caDzhQtJJzXnfnz5z9otVS/z+9SWpPQqW5ENtqAhK/TxzgqKgqFChUSQpeVDimX77//Hi1btpRqCK5H0njjxo132U5cvHgREydOFNuI4cOHg6F6tKXgRNiRI0cktK5atWpiaUECmSQxyWkqmmmNQRL4+vXr+PTTT4W8ZnCeU2HMdjJEj0Q1fZJ5LBLJvG+rRSGgEFAIKASeDgQUYfx0nGfVS4WAQkAhkGUREIWL1Qjbzb9hO7UTlv2zYNrUGcZ3ayerjhNFdVwWxg9fhmnXaFiObYTt4k+wJ14SBZhSHd/v9NolRNB26RdYDi6Aefd4IdwZ1JRVlvQmjJ1kLknbxAQdzk7SY1t/ndhA1CkWJOF4Xh6uYlcR4OMOTzcXkMCNzuWDN2tFYlt/PS5NSZ2q2HnMlI9UCx8bTVsEDaoXCZaAPidx4+/tLkrnb96OAddjW1Nue+d56glj7u+3sXrMa6/FM/kC4eaaEy45cyA0wAN1iwVh6qvRODLCQYY7j8vH7EoY05P6/GQttg/QYkjDCJSKSVKK+/mhRIkS6NevH7755hshSRTpkVWuAo522K1GWC/+BNPuCTCsrA7DmvowH5wP2/XTQIZMcCXZTnAS89IvsB77BOYdIx1VGgtLInF2DAxz8sCwuCyM7zeFaccwWI5tEIsKksuALWsB+oDWUA3svPbs3r37AWul/m3uUy2PhgDJXPoN08fY1dUVRYoUEfuJ27dv37UDEvGDBg1C7ty54evrCwZz0oM65bWL5DBtJlq0aAGqg0nsMthuy5YtYAgeCeCuXbtKiB7JXqqM4+LiULp0aSH5aVnx3nvvoU+fPtKOlIQxbTGoUKbCmLYXVDBz0sEZuHdXY9ULhYBCQCGgEHgiEVB39yfytKpOKQQUAgqBbIoAyyMtiRKUZz32MUw74sQn0ri0IgxzCyBxlt6h8FpeBcbPOsN8YB5sp7+B/fop2E03HWo0pX655+TbYTfdgi3xMuyWrFV+n1GEsZN0dZKi9DjeMSgGcU2jUD4vScU7il9XVxcUjwnC2BY6/BCnx8UpWtya8SAS9+Hv0xbh/GQdvh6gxaAXwlFC5yfktKe7CxikRwI3PMgL7zSOxukJseJ/7GzrPx8fnTAmcXphig7fvK3D8KZRKBMbIKrpHDlyIDTQE+2rhWFLPz0uTLkT3Oc8XnYljKkqPj5ah6UdotGobIiQ4u7uboiIiEDDhg1FYXf69OnksKh7viTqZWYiYDGKv71p5wiphJDPIn2BV9eD5YdFEjCXbqQxqzEsBthvnYPt7/2wHF4G0+fdYVhR7Y6//rzCMK6oCtMnr4M2Sta/vpXJSruNVS7Zb0npZ0xSUi0ZiwDtJg4ePIg33ngDGo1GLCJI8jqD7JytofJ3yZIlKF++vKiQR40adV//aSqHORFAUpekMS0n6FNMX+OePXuKDYUzDI+PDM1r3769WF1QaUyPZHoct2rVSkjprVu3ipKY7aTfMtXjbAOvo/PmzcO5c+ecTVSPCgGFgEJAIfCEI6AI4yf8BKvuKQQUAgqB7ImAHVTC2m9dgJWD+IOLYPq8m3jwGhaWgmF2HhhmxcKwsASM6xvBtH04LL+8L6QDtwGJUVGlqdLJrHz+M5owTkmK0vbhz/ExGP1SpFhC0KqBVhEMufPxckPBaD+8Vi0MSzpocGCYDhcm60AC2LmPf3u8Nk2Ln0Zqsfj1KDQqG4zQQA9RMDNAr1rhYNQsForQQC8HYdwkGqcnpg1hfGO6Fr+N0WHVmxq8/ExuRIV4w93VBWJFkTMnyuYNxJquetxMuL+aObsRxuJVPFmHnYN0GNooEvScpkc1FXnFihUTr1D6dpJ8SanMy8rfi6enbXaxF7Ke/V4siQxLyt79/ZodK+Go1l/ec0wIphkwVBNbYDfdkMlJy4ltMO+ZDOOHLcU/3zArj+Mes7AUjGufh/mLfrAcXe2oaqH/u9ghpVljMnxH165dS/Yzpq+xWjIWAV6HLl++LPYSY8eOxZo1ayR4895WmM1msZWYM2cOpk6dCirCU3oUO9fn/qgGPnz4sIR4TpgwQdYniey0qHCuy0cqmUlYUz1M7+l169bJtl9++SVWr16NX375JTkElOvSGoMWJmwD1yFBrRaFgEJAIaAQeDoQUITx03GeVS8VAgoBhUA2RcAug3NRyF79HZbfNsH87XgYP24Nw/JKSJxbICl4KD8My5+VAD3Ldwmw/vmlEAEkBCAqMEUcZ8UPwP0J41AhjZw+xA8jZunP+3m/GNQsGgJvT3c4Q+8eZVvu9+p02jVEIX+EN7w83FBUF4jKBYOhzeUlfr++Xm4oFO3wOF7yhgaH4nRiUXF/j2EHmUx179lJOmztq0X/BqEorvURVTEVxcW0vuhRNwzvd4/FmFf0yBvhl2aEMY97cbIO3wzWIa5JJMrlCQDb7+PphqhcPggN9IaHmysqFQzGhp4xIHb3wzY7EcY3abkxRocVb2qTyHEvUFUcFhaG5557TkgOEiYkXhRZnPWuALyuW//aA9O2/jAsKvXPz+MsHQzLKolNkf32pTToQNJEZOJl2C4cgeXn9TB99TYMa5+HYX4RGGbqHf75SyoIeWz+dhysv38O27U/pfIl3VTOadCz1O6CymKnNYUKrEstev99fV6PSP7SQ5gWD/eqi51HoI0ESVsSwryOPWzhPrhPrsttHnbd47q0xuC6VB3zNR/ZFh7TubCdVBqnXFddS53oqEeFgEJAIfDkI6AI4yf/HKseKgQUAgqBJwYBlgDbEq+AijTzocUwbekF45rnHGSDqI5jYFhQTFRpDNGz/LQO1nOHYL91HrAkZpAXZkbCTYVeIuyGq0n9y17EOAeeDOFp3rw53FxdUT7GA2s6hkpI3P3IzHvfS0vCOMjPC51qR2NttzxCuNYqGoioEE8he6lYJXHcoUYYVrzpII4vTqHi+G7S9dp0HX6O12HBa9F4oVQwcvu7w8PNBeGBnmhQIhgz22rwyyg9zk6Oxcy2OuSLTBvCmMTp72N1WN1Zi1crhYqqmMcNC/RA3RLB6PG8DrVLhsPXywOVCtwhjJ0WHSlxzQ6EsZDjU3TYO0SH+GaRKJsnED6e7vD29pbSbZZXf/HFF6CSUi1ZEwG73QrrpZ9h+nqoVIoYEjR3E8a0pGBQ59dDYDv3A2B7OFn20F5SEWxJFGsLEtSWHxbDuKmLTDIa5uSFgceaXxjGlTVg+qwjzN/PhvXMXtgNl5GVQ+we2udH+Oe2bduSSWM+V4tCQCGgEFAIKAQUAgqBlAgowjglGuq5QkAhoBBQCGQTBOyw07Li5t+w/vm1lBObNr4GI8OS5hUW1XEiLSsWl4Hxo1Yw7Z3iUIpdPuYgVxn89iR4HdPv+cwe8d20/vEF7DfPipUHkD2I45SEMcN/ooLc0KFqCD7sppGQuCvTHm4DkZaEcbCfFwa+ECXWEJen6rFzUAxGNouScDgqjulzzIC8vBG+aFslVKwqDg7XiUcx/XNPj9diU2+NKIjzR/rCw90F/l6uKKnzRb/nwrF9oB7cr2mWFhenxCDhPxLG7aqG4VBcLM5Noh2DFu80jkTJ2ACHHUOSmrlX/XBsGxiDXUPzoW3VcPh5Z3/CWMjxMTq820mDFhVzISLIE+5ubggNDUXdunUxd+5c/Pnnn3ep5LLJRe2paiaJWOv5H2D6oh8MC4v/gywWz+Bvx0oAnaNKJLXwJIXYGa/BduUYrL9vgvmbMTCubyKTivTDN8zO6wixe6+xKI0tv3wI25XfZRLuibg/PAJkVBc7lcYMNFOLQkAhoBBQCCgEFAIKAScCijB2IqEeFQIKAYWAQiAbIpDkRWm4CtuFo6IoZomxcX1jIQJeZT+lAAAgAElEQVSoHhNigKFF79aBaWsvB7l6Zh9sN/4W/0yHH2X2IFjvOkF2O2xXfoN5R5yUbbPP5n0zRH0tiuNs4LN5L2FMn91AHzeUz+OHvg3CsKG7gzi+Ok0LqkpTKmH5PK0J4wFCGMcIqeuwltDj64F6jGoeiXrFgxAdQuLYVaweCkY5rCoWva7B5310mPZqJOoUC0SIn7t4FWtCPNG4bAgWvhaN38boRY1M9S7/LvxHwtjXyx2tng3HZ33yYGkHDZqVz4WIYC/xXxY1c8lgzGmnwa+j9bg1U48fRuTJ9oQxz8elqTrsHapHfLMoVMgXAD9vN1EVFy5cWEKbtmzZgqtXryr7ibsuFFn3hd18G5aT22H8rJNjoo/fcap9V9aAee8UIXrpNZyqhd71DLG7fQHWcwdhObISpq29YXi3NgzzCjomE2lltKwSjBvbwbxvKqwnv4bt5hnYLcYnYyIxVYDhLj9jpcpPJXhqdYWAQkAhoBBQCDzBCCjC+Ak+uaprCgGFgELgqULAbpcBv+3GX7D++RXM+6bB9GlHGFfVhGF+USEiEmlbsaS8qI7phWz57VNRsLH0mCF72UlVZjfdhOWn9TCurgcD/WipmFtSDqZNXWA59jHsiWnh+Zm+n6B7CWM3lxzwcncRwjXY1x2V8vtjwPNh+LiHRrxqafmQkjROH8L47vC52+JJrMcX/fQY1pikcJB4HDuJ4wLRfni2UDDyRfjAy90V/t5uKBPjh4EvROCrAXpcnKK/q81pQRh7ebjj2UK50K5aJMrE+sPX0xU+nq7ikdytTjg29aHy2XFc4yxdtieMb83Q4cRYHd5/SyNBhPpQH3h6uCNXrlyoVasWpk+fjp9//vm+gVDp+wlO273z+0AvUXqG8vnTsMh17LfNMG5ojcQFxWFYVQvmfdNhu3oiyX/+EVGwW2E334Lt+klYT26Hef9smD7pAMPSirhjO1FMrpemz7vD8sMiWM8egM1wRQLwHvEoT+Rq58+fT1YZDx069Inso+qUQkAhoBBQCCgEFAKpR0ARxqnHTG2hEFAIKAQUAlkdAbsNJCJsl3+F5Zf3Yf76HRg/eEk8MQ1z8yeFG+UXJVsyeXD6W9iunwaDmByqtqxL2DjKuQ/BtKUHHP1J8v9MiBalnmnbAOl7lj9NKT2M3VwRFeyO6oUDUC6PP3L5Ofx/A3zcUCFvAAa/GIHPejm8eq9NS1Ibz0q70DtaUjgUxncTxiSoSfIaErQ4N9mhOB7ZzEEcR4d4wtPdBTlz5ICrS05EBXugabkQLOuoxYnxMf/wOHbuK7UKYx4/caZeCNNysX5wc8kJHy93UGns9CqmR/Js8UiOAQnWZGI9GxPGVBVfnqrDd0N1GPdSJCoXCISflzu8vLxQoEABdOjQAZs2bRKv4gcRrHyfYU7Xr1/HpUuXQHLs7Nmz+Pvvv3Hu3Dl578aNG8nBT5n5nWEA1rFjx/DLL79Iex/WJwZacf2LFy9KP/jI1ykDqzKzL6k5tt10HZZjG2H6cjAsBxc5rsOPRJgzxM4Mu+GKTPzJPnbEwbiuIQzzi6UIsSsH4/tNYd4xHJbjnwgZbbcYkF2se1KD5eOuu3v37mTS+OOPP37c3ajtFAIKAYWAQkAhoBB4ghBQhPETdDJVVxQCCgGFgELgPghYLbDfvgjr39/BfHARTJvfEnsKA9Vss2KQyBLoBcVhXN8Q5u3DYf31I9gu/CjbsLQZLHHOUosd9tuXYDkwT8qq7w6L0sGwsrqEOpFESc+FSkiSU/9FDUlCzBl65+7miop5PbH49XB80F2HrnXCUCrGTyweSIoG+9J/NwiDX4zEZ711+GOsDlen67G5bwxqFg2Bt6c7mlYIxZ6hsTDO+qd9RTKBmsLagtvPax+F/BHeeBhh7NyWxK1DIazHjkEOxXEpnQ/cXXMgxNcVr1cNxq7BWtDTWEjmFMdKuY/UEsa3k8jque2iUTjaRwhqktRUFhfT+qJHvXBs6+/wSHYeJ/kxmxLGN2docXKcDh9216BdldxiB+Lh7obg4GDUqFED06ZNE2KVZPDDFqPRiKNHj2LlypWYPHky4uPjQRXlkCFDEBcXhylTpmDVqlXYuXMnTp48idu3b4vK92H7TI//8Xv03XffoW/fvnjnnXekb/c7Dr9zJL7379+P1atXY8KECRg2bBjGjRuHtWvX4siRIyAB/iCy+X77TNf3aCkh1RsPv47KBN/106L4tf/bNVfUxImw3zon13WG2Jk2M8SuChKdNkRzC8G4vBpMn3ZICrHb46i6SK3FRbqCk7V2Pn/+/GTS+IcffshajVOtUQgoBBQCCgGFgEIgwxFQhHGGQ64OqBBQCCgEFAKZgQBJCIfq+Dgsv34M065RMG5o5SBd59LbMgaGOQVgXFEdpk2dHSTDya9hZ2m08UbWUR1bTbCe/gamje1hmB0Lw8wkdTEf5xeB6Yu+sF44mq5EN0m6U6dOgaTCiRMnHtsK4F7CuEpeD3zaPTeuT9eK/+6qTlp0rhWGMrEO4piWD7kDPFGtcBDeaRSBT3rrsbRTLKoWzhjC2EnCOhS/WhwdEY2uNQIQ4JUTsbndMO2VYFyarBEPZOe69z46COdHD70TLEbpsKyDBi+WCUaAtxty5MiBYD931C8RjFltNfgpXg+Gwd17LHmdDQnjK1N1+H6YDpNaRKF64UAE+DhUxfny5cNrr70GKiBJmnLS4t+Wy5cvY86cOShTpgy0Wi2KFSuGcuXKoXz58ihbtixKlCiBUqVKoV69ehg0aJAolqk8JoGbkQvVwQsXLkT16tWF0D59+vQ/Ds/vy5kzZ7Bs2TK0aNFC+sH2s0/Ehs87duyIzZs3C2n8jx1k9BsWA2xXjsN6dj9sDOT8NyJY2vegyo4kv3rTDQmms/y+xRF2uqG1w6+edkO8Hi4qCeO6F2Ha1h+Wo+/CdvFH2I3XU2dvkdE4ZaHjde7cWUjjF198UdT4WahpqikKAYWAQkAhoBBQCGQwAoowzmDA1eEUAgoBhYBCIPMRsLOMOfESbH9/J16WDMMzrnkOhoUlYSDxkKQ6NqxvBNP2d2D9aR1s5w/BdvsCpJT5kYiP9Omn/ebfQpQYFpfFHXWxBoZZOiFKLL9+5LDVSJ/Dy15Z1r9gwQK0bNkSU6dOlfL+xzncgwhjkuBUCd+YocOx0TFY1VmLDtVDUUrvJ0SphxuJYw9UKxyMxhXCkS/KH15JCuO97/zTUuK+ROpMrSiUU6MwTrkftu/EmCj0r+uPYJ+cyBPqioQWQbg8JTpNCGPaMZyfrMP2gVoMbRiO0jF+8PJwFTLH1dVFSPN1b+lw4R6P5JRtzG6E8a0EHf6aoMPGnlp0rBmGPOE+8HB3RdD/2TsP6CjKNQyTuptOCqm7O7tJACnSBaSINJUmKiiIUixwVVREigWVpohSJCShSbFQRARFUEEpFkBAOtIEBOk1hBAys2Xmvef7l4UACSQhPd/ck7PL7Mxfnn92Pfedd94vOBhNmzYVLtodO3bk6gYFRTWQC9dsNgvReMSIEcJRTO7czz77THxGImvDhg1hsVjQunVrIdySMHujS/fGf+flms/qHGr3wIEDePXVV0Um84IFC5CRkXHToSSQkyP/xRdfRLNmzdCnTx+MGTNGuK3pXBLCY2Ji0KNHD+FWLmzR+9qANWi2DDhObIb1j5FQyOX79xyoGWfzkBNPsRNW5+81FTbd8w1sq99y/l5PrXotXuize6F82xW2tR/C8e9ykWUsnhBBdgL0tdHyu2sE6LedxOJy5cqJGxfXPuF3TIAJMAEmwASYQFkjwIJxWVtxni8TYAJMgAlkIqABdkVkZtr//QVUCI+KLylfNIE89S6RG+sslNcAyve9YPtrIhyHV0G9cBCaklr4hfI0FeqZnbD98rqI0RCF7kTsgRHy9NqwrfkA6sUjeRBlMiHJwVt6dH/gwIEwGAxCtCKxKy9bdoJxxhXBmNy41mSTyAI+MMqCeS9I6NM8ArXMAQj29xL5vSQoenl6gETktnUqYMUgS/Zu2xsiInIbSZFZjC1IwZhcxfs/kPBFHyMevScU4eX1Yq4+Og94ebrDR+eFHk0jsHOE5ZbidEkSjC98ImH7UAmJT8egebXyCPD1hl6vF0Jv9+7dsXjxYpHXmxNXceZrkQRjElXj4uLw+OOPY+vWrcI9TO2QoCrLsrjhQa7lbt26wWg0onHjxkJUpmgH2ug4aodc9QUR90CxGZTF3K5dO+GgpgiNrOZJ3xcSspcuXSpcxPSexk+Of8plJic1uYwp33nSpElIT0/PjKJw3osnOdLEUxAK/U5NryluwCnfPCbifkRUTk7yidUrRezSjsNx7E/YtkwVRUzlzxpdu6k3tRqU2S1EoU/blk+FQK3JF3LoZC4cHCWxF3pyhARj+uNoipK4gjxmJsAEmAATYAL5Q4AF4/zhyK0wASbABJhAiSaggQrJkdjgOL0d9l3znC62bx5xPu48paLTdTytGpSvHhKxD/adX4j8TC3tODTbZUCjR9gL2s2mQaU85gM/wrZyEOQ5LSBPqSwEFOW7p+A4/Cs0ygst4I0E48GDB4tH/OkR5oMHD+apx9sJxpkFWnpPjuP9JBy/aELv5uFCOC7v5wUPdzfxVzHKHwPbRmHFAAmHR0siS5icuje24/p3cROMRWG9sRJ+HWTC2x0ixfx8dZ4I8PFETSkA91UNQUyoj8hr7nFfBHYOt2SbleyaIznPtw2PQ4/7IhHgSznQIVjcz4KMpKxzlkmkv/CJETO6h6JKlBf8dW54sVkA9o+Mvr04fQvWV8dzwzFXXcWvGvG/5uGoGOULvc5LuIpJuB01ahS2b98uXMV0veR2yywYP/HEE0IAy0qMJdH2t99+Q5cuXRAZGYmnnnpKuHlJLKZYiy+//FI4LumY2+Um53aM5Or86KOPRBwFZTNfuHAh2yZoPNT/jcXtiA2J4U8//bS4kUPxGhStUagbicUZ5+E4uAzWH/uIiBzxFESiEfLkSrAuflp8plmdQvzNY6PYCSpid+FKEbulsK75AMrCTk7heRLFBsWL32QSoG2/vQv7vm+hphyAZktnofhmoHneQ3nGlPXNGxNgAkyACTABJlB2CbBgXHbXnmfOBJgAE2ACWREgUcouQ0s7KtzEtg2fiMJJyuzmkOkRaIqroNiKzxoINzK5ku0HfoR6/h8hdEAUVcq9sJXVULLep4lYDC1lP+w7Z8P6Y28o33QUmcsUmVHwojVEcbCiEIxJdCRBk4rK7RphxqznjXi8QQWEB+nh5lYOnh5uiCivxwM1QjCyUwx+GSjhv48kITRnJVgWC8E4xAfvPmrAv6PjcGCUGZ89b0Sn+qGICna6iiOD9WhfJwRTehmR0N0k8pz9fLxRUIIxcTr2kQnjHg9DXAUSjN3xwn0kGMfkuJhgVqyz2pc6QcLO4WYkdzeg9d3BCPb3hk7nDUmShNv366+/Fu7frATerL8bN+/NqWBMZ5JQS1Er1atXR40aNURkBWULk5OXiuU98sgjoDFRYbz82mhumzdvFjES1P6qVatuEoNz2hfduOnXr5+4kfPaa6/h2LFjOT31zo8jsTj9NOx7ForfRXlqlUz56iZnfM6nd8O6+i2o5/fd8BQExU4o0C6fgePUVufv2i/9Ic9tDWc7ZnFjTPm8MaxLeoJ+kx2UL3/pODSHUii/eXcOqGS1MHbsWKSmppasQfNomQATYAJMgAkwgXwlwIJxvuLkxpgAE2ACTKBUEaDHopVUqJSduesr2Fa9AeuCR6BQfvBkch2bkTH1LiFsULE5+w5yHW8UQgbI8aYWpOtYE1nFlK3sOPgT1HN7oIn+Cn4FbnQYUyQFOTRTUlKEq5FEOnocntyQt9py6zB2iY4kGtNf6kQLvn7ZgoaVguHh4S5iG8iRq/f2RGSwDx6oGYoPn4jB6sEmHBHC8TW3sXDSJphR1BnGEcE+eK2tAd+9Fouhj0ahjiUQvnov+Os9Ud3oj1cfjMSKgWac/cSCb18x4p64ABSUYExC/IFREr7sbUCH2uUR5OsBP507ejcNwp4RhnwTjC8nmnByjAk/DzDh9YeiUNUQIFzFQUFBIof33XffxaZNm0SOb15cxZmvudwIxuTaXbNmDR5++GFER0cLhyW5dEkg/vPPP7Fo0SLs27dPCLqZnb4k+tpstqvxELkRuOl7MnfuXJFdPGDAABF7kXn8OX1PnHbv3i2K3lEWM7lDz5yhG0iFsGkatIwU2HYvgLzgEciT4q8Xi6kg56RYKF82g+3PMSLSRxTAo5tr1kvQLh6B48gfsG1KhrL0OXEzThSwo5tz06pDmdsa1uWvwL5tJtSTW51xQOKJjkKYWxnsgvK96TrnjQkwASbABJgAEyjbBFgwLtvrz7NnAkyACTCBHBAgv7CmOZyFl45vgH3rp7AuewnK3FYiSzgj2fmIP+V1Kt88Auvvw+H4ZzHUs7ugXT4r3HNCIMlBX7k9RIwN2k0FunLbTm6OzywYU8Gw9evXi8f5k5KS8N5774niZCSukePxVo/v51UwdgnHFKvw80ALWtwdCp3OC5UNQWhVswJqmPwR7Oclso1DAvW4v2oIhj0ajZWDJBz9WEJagiRiKorKYXx2vAVJPSRUjA5AkL8OjapWwP3VwxAepIO3pweiQ3ToUCcYM5414tBoizNSI9mMRS8XjGBMAu6psVRgT8KbHaJR3RQoMqEpw9TX2x3PNCmPv4c5CxG62Of1lVzFu0ZISO5hQMvqISjvr4NOp7vqKqaCbyR03qlQ7LqecyMYU5/79+8HxaxQLIUrboWuYRLQfv/9dxw6dEgIxjTGjRs3YufOnULk/euvv0Su8K+//op///1XiMc5mQMdS279Fi1aYPbs2bkq6OeaI73SDZsff/wRrVq1Qq1atTBz5swsC+dlPiff3lO2+oV/Yf3tPedTGBRBkTl6ZHK8iPKxbZ4MNfWw8wmJjPPi99GxdxFsvw6B8lWbK25iEzIodmJWAyiLnoBtzftwHFwONe1YocTt5BuTEtoQ3RihPG/emAATYAJMgAkwASbAgjFfA0yACTABJsAEckFACMfWSyKCwv7PYtj+GAnl265QPm/ozBMmV9yUuyDPvh/KTy+ARBJyz2kX/4PI7izwyIpcTCaPh2YWjDt27Ihhw4aJ7Nd69eqJglsUKUDvR4wYcdWRmVVX+SEYLyfBuHqoyPXtcE8E5vWNF7EOPZtWQFWDLwJ9PYXzmKIdHqwZgtFPxODXN5zC8ZnxliJxGJ8eH4uE7hLiowJE9jI5oqloH7mKa5r8MaBNBFYOMuHseKew7RTf8lcwlpOcbZN4vu99Z7xHp/phiAr2EaK1t6c73N3dRIYxRVL8c4eRFCRKnxgjCVdx/4ciUNXgL1zFgYGBqFu3rrjRQKIrOW5zIrRmdT1ltS83gjGdf/jwYfTv3x9RUVF49tlnsXfvXuGcT0xMRKdOnUQxPIqpIGHt5ZdfBkU/UFG9559/Hg899BAefPBB4e7dsmXLLW+WUF/kUqYICoqioOxhclXnZSNe9J0cOnSo+P517dpViNm5cTrnpd/M51COu/3gMijfdYM8pZIzgoJE4ymVoSzoCBu5gy8chEpF7E78Bdu2GVCWvQR5djNxDN10k6dVFS5k5Yfezt/NY+ugXT4NOGyZu+L3BUSAsrQ5t7iA4HKzTIAJMAEmwARKIAEWjEvgovGQmQATYAJMoDgQoNxNK7RLp+E49ifsW6eJx6apKB45ja8+Uj29NpSFnWH7YxjsexdCPb1DZHXCIZfYIk0kTr3xxhvisf34+Hg88MAD4lF4Ktz14YcfgoqLmUwm3H333Zg0aZIoGpbViuW3YNypYTg2vBuL1AQJ24ZKmNwjBl0bhuCuaKdwTMKsIcwH7euE4qMuMSCxeXSXGMRF+iIkwAeD28fg6JjYHBV3U5JNODQqBoMeCESInzviwj2R2DUY58cbbnn+xQQTtg2zYGC7GESH+IJcvF6e7iKzuF2tEEzuYcDekWakT3TGblxzauavYHw5yYzT4yT8/qaEdzpGo05soBCsSbSuHO2LGiY/lPfzyJeidxR1QXOa/qwRHeuGCic1uYoNBgMee+wxkRV85MiRPGf3ZnVtufblVjAmx+8rr7wiBOM+ffoIx/G5c+cwfPhw1K9fX1zPaWlpwlFP0RWUdUwF8uimyQcffCDmc88994j3J06ccA0jy1fKiCVXfrNmzcT3Ji8REvQdunjxIr766ivRDonvkydPvmXhvCwHkw87qeCdffd8KBRLQZE9VCT0266wbZ8Jx/ENwilsWz8WyuLukGfecyUPPhby9FqQ57eHddUbsP89Fw76jVQuiqc68mFY3EQOCbBYnENQfBgTYAJMgAkwgTJCgAXjMrLQPE0mwASYABMoSAJUiC5DPG5tP7gctnUfwvpdNyhfNIZMGcfk5qRCeZ83grL0Wdj+ShJFm+gxbhJGsi2Up6mAPUNkFTuPKcg55Lxtl2AcHh6O2NhYUOYs5afKsizyXtetWycck/R59+7dsWPHjixdo/ktGD/WIBzr34kVWbuu4njbh5kxpacBXRuGOoVjn2uO45Y1wtC6RhgqBOoQXMCCMTlsT4+VsHqwhIFto1DVGAAvLw94erijYpSfyCqmz1I+MYt85mtCsSt3Of8E4wUvx2LfBxZ80ceETg0qiEKB5CiOCNLhoZrBGN8tBkM7VkClCCp654YXm1HRu+hbCuE3j9eEDBF1YcKvgyUMbheNasYA6L294O/vj9q1a+Ptt98WcSb57SrOfCXnRjAmR+727dvFtUsZxoMGDRKF40gwpqJ3DRo0uCoYUzxF+/btxTymTJkiborQPCgWok2bNkI4pqgWusaz2qgv+s7873//E8fTeZSDnNuN+lyxYgU6d+4s3MU0ZorPKEx38bUxa1DTTwuBmERj5dsusG2cANv2WbCuehPyvAecT1/Q7+GUipA/uxfKd0/Ctm407IdWCvcx3YTjrfAJTJs2TbjUC79n7pEJMAEmwASYABMorgRYMC6uK8PjYgJMgAkwgZJJgArlyRegntoG+845sK4cBGV+e8gz6lwtlCecd1+1hXXlYNj/ngfHqa3Q0k8B9suAKObkFJlITHYcWQP7vsVQz5Dr7kL24nIh0iLBmHJX6bF9clmuXbv2ugJ35JycOHEi4uLiRDGvX375JUsxrCAFY5eAKYrjTZCwc5gZ03rFoOu9TuE46EpUhZenB9zd3BHoq8OLrSKxa6QF6RMlZGTOYM3ifW4cxqkJJuweKWHGc0Y8XDcMYYF6eLi7C3cxZfj2aRklXMckKrvGffPrnQvG/j7eqBMXgqGdzXizQwxqmQPhp/dCgI8n7jb64dXWFIUh4djHEmb0CEWVqLwJxsSOnNR73zdh5rMGdKwXhgpBeuh03sKVTtfM559/juPHj1933RTEJZwbwZhygH/44Qfcf//9qFixIhISEkDXcnaCMcWxkFBLwjBtdD1ThAXlelMmMbVFhfSy2ujmyrfffou2bdsKR/M///yTrbic1fm0j4rx/fHHH3jmmWdQpUoVEYuxYcOGLL9r2bWRq/3020SROnQjK6uNfvusaXAc3wjrmlFQfugDZXE3yJ/f6yyElxwL+dO7ocxtCeuyvrBtmwXHyS3i99L5u5dVo7yvoAmsXLkS9McbE2ACTIAJMAEmwAQyE2DBODMNfs8EmAATYAJMIL8IaCoo11NN/Q+Of1fAtn48rEufFRmd8tQqkJPNTgGZXMdLesK6fiwcB5dBTdkPTUkF7IoQna2/9Ic8txWUZS/CtvNLOM787fxcCMv5NdjcteMSjI1GoxDHqFBY5o2Et7lz56JmzZpo1KgRvvvuuyyLeRWGYJxZeE2ZIGHLexKm9IhBt3vDUDnaD356T7i7uYkCefXjAvHh49H4402TEE0vTcxewM2JYOwqJkd5xIPaRV4VaH11Xgj09RZZwZHBPnj3UUMOojDyJhgryRK2DY9Dj/si4af3Rnh5X1QxlUdUiA8ooiMqWI8OdUKEC3v3CDPSEyWkfmLMs2BMrmKKuvj1DRPebE9zDoC/3gv+fn6iGBvdaCB3LsUoZOe+zXwt3en7nArGNJZjx47h/fffFzc6qHic60ZHdoIxZQ+Tg55cybRRG1To8aWXXhKiM1332bmGKa6CYi5atmyJ6dOnCx65mSsJzpSjTIX5qlatiieffBKrV68WInJu2snpsZrDKp6gcJzZ6SzkeVU01oSITL9Z6vl9cOxf4sx1/+axK9E8FsiT4yDPrAflm8dg++09UKE7OlazpmcvPud0YHzcHRGg3/KxY8feURt8MhNgAkyACTABJlA6CbBgXDrXlWfFBJgAE2ACxYmA5hDuYPXMTpHRaVs5WBSCIhFFnhTvjKyggk/zHoR1xUDY/54jnMW2TcmQv2iKjEQjMiZZnJEWP/cTxaWEqFxEc3QJxpRTTIIViWSZN6vVigULFohiZvfee69wUpKIfONW2IIxicfkOL4wgTKOLZjwtBHNqwXD38fzapawKcwHHeuG4JNu0Vj3lgknPpZwaWLm4nNOEfl2grHI7X1fwqznjXikXhjCy+uh8/ZAdLAeLe8ORetaEYgI9kVBC8YZSZLIde7SKELEQbi5uQl3M4m4NUz+6PdgpHAVn/vELNzNNK8LeRSMSWDf/4GEOf8z4omGYc6oC29vRERECCctPfZ+6NChbF23N14f+fHvnAjGVHyORGHKAW7evDnMZjOGDBmCo0ePChE4p4IxjZcykG8nGFN/5Eqm4nSU903vaV9ONxKLN27cKIruVatWTRTNIzdzRkZGTpvIxXEaQDe+zmyH7c+PYV3+Khx7vwXlFcMui6J06qmtsP09F8qK1yHPaemMnaAbYlPvgvJFE1i/7w7b+nFw/Pcb1EsnQeIzb8WDAOcWF4914FEwASbABJgAEyiOBFgwLo6rwmNiAkyACTCBUtVT1gsAACAASURBVEtAU20ifoKiJmybJ8H6Yx8os1tA/rSGswhUsgXyzLpQvu7g3C8E5StO14kGUSCKMpK1tGNFxqgkC8Yux7GSbMTp8bEY380AS4Qv3N3d4aPzhK/OmXFMwm772iEY19XlODYhbaLpalRFdoLx2XFGkVXsdBVHobqJcns9EejridqWALzRPgo/vB6Hj5+0oGJ0QIEKxiRa//OBhOQeRtSLKy/ykikzOTJYj4frhooidAdGmUXWsJxkdArGJKjnUjAmJ/WZ8RLWvHWtgJ4vuYr9/UXhw/79+4voBMrbLewts2DcqVMnUGQDjYPiHC5dugT6nLKEZ86ciQcffFAUayS3LrmgXXES+S0YU8zFjBkzRGzF0KFDcfr06RxhoRssNHYSmF988UVUqlRJRMIsXLgQVDCP5uT6I1E5NyJ0lgOgpySUVCH0WlcMgDyjtngqQln8FOx7voHj0ArYNnwCZfHTkGfVQwb9dlHsxPSaUOY9BHo6gm5+qad3iqgKDfQ/3ooLAXIW5/TaKy5j5nEwASbABJgAE2AChUeABePCY809MQEmwASYABO4RoBcx9ZL4tFs+77vYPtjuCgSpXzWEPLkSk7X8U3ZuZLIQ6bjKe6iqLaCEoybxOuw9OVwIcqSIOsSd7N7Jffs8oEWtKgeCl+9NzIXvcvunMz7LySYMe2ZGFSK9oWfjzfuqRSKNrUr4K5oPwT4eMHH2xOGUD3a1grGmC7RWEuO4zFOxzFFPRwaFYNBDwQixM8dceGeGPt4iIi8mP6sEe3qhApXsd7bA4ZQH3RuEIrPnjfi3w/NODU+Fkk9pAITjClD+NQ4Z4G9NztEiSgMEq3JXUyO5j4tI/Hrm2a4XMWZmQgHdi4E47SJEg6MkjD3BROeaFgBUcE+0OucruJ27dqBXMXkQM8umqGgr2GXYEzFGRs3biyytZcsWYLFixeL2JQxY8agV69eqFOnjigaRxETP/30kxCTXWMjwXjEiBE3Fb27MZKCjr+dw5hEXypK169fPzz00ENYtGhRjtmQS59iKPr06YOYmBghGJMYT/EvNJ/MfyR4nzp1Ku/F7yiP+PIZkZ+ufN8T8tRqcN1UkKdUgUIxOVTE7tPqTqF4ckUonzWA8m1X2NZ+4IzXST0sioEim8J/Lr78WvgEvv/+e3Et5WfPJD6XK8f/1zI/mXJbTIAJMAEmwASKkgD/V70o6XPfTIAJMAEmwATIdUf5oJdOwnFsHeybJ8NKjr1p1a8JNCQcUyzF1KqwrnpL5BxnW3iqEIgWhGDs5emJmkYdpnYPx9GPJaTfIj/YJXDmh2A8tVcMKkX5IiTABy8/aMBPA+KR1N2AzvVDER/pC3+9J3TenpDCfMQ++mzDEAmnx5lx4APDVcHYEOKFZ+8LwWsPRaKWJRDksA309UJtcwAGt4vCb1cEWhLCz4y3ILGABOO0BJNwFX/e24jODcIQHeIj8pnd3Z1RFHXjgzHvJQsuJZpFPIeLpes1N4Lx+fES/nxbwojHotGwYpAQ2X19fUUBtr59+2LFihW4cOFC3kXLfLiWz58/j8TEROF0JpGVcrUbNmwo/urVq4caNWqgdu3aaNOmDUaOHHnVgUzCrmujNj788EM0a9ZMCOBpaWlYs2YNunTpgueeew47d+50HSoiN1577TXhViZh2uVSdh1AwvmyZcvQoUMHUaRu165dro9u+0qCHAnclStXRmBgIAwGgxi7az6u1wYNGoi2byxGedsOXAc4bCKv2L7zCygLOzmz1q840J3XiRFyosF5U4vy2Gc3g/LDc6AIHcexP6GmnwYcNldr/FrMCNANC7qRk98bFc7jPOT8psrtMQEmwASYABMoOgIsGBcde+6ZCTABJsAEmMANBDTh6rNtmQLl80ZCJHYJeeTuo4xjehScnMlFuRWEYOzp6YkgX0+0rF4eY7vGiHiDY9nkB7uY5LdgPLh9DI6NiUVqghmb3jOLuAqKboi7IhyTS9cS4SectFN6GbHk1Ri80CwQwX7u8PH2EAXkQgJ0cLqK9XikXihmPGfEwQ8tuJzozEEmQbYgBGOKhTg5VsLqQRLebh+FWlKAEK3JKW2q4CeK3em8PNGocggW97OA2NFYXCxdrzkRjCnT+fBoCd/0NaF7k3DEhPrC29sLFSpUQOvWrZGQkCBctDeKpUVxzVKEw6pVq0Qmcc+ePUVuMGUHP/300yLWgZzDX375pcgEJmFYVdWbhknRFeQEfvfdd0UhPMoK3rNnjxDHkpKSQN8H10aiLsVbULubNm26KRaCBPTJkyeD3NfJycmgeIqcbuSW/vzzz/HMM8+IInc0j6z+SMimsW7duvWm/m/bl6ZBTTsG8Rs0r7UzJuc6sdgEmfLUKXZifjtYVw2Gffd8qGd3XY2duG0ffECREaDrraBEXboJUlBtFxkw7pgJMAEmwASYQBkmwIJxGV58njoTYAJMgAkUPwKUTWxbOxrKjDqZxDwj5CmVYF05GGrKARSlu5iIkUD2xhtviOJglKWaXdE7cnA2atQoR0XvSDB2K1dO5OxGlNfjoZqh+LirAX+8KeF4NsJxQQjGR8dYYE02gpzAKRMkbH7PjMSnjXi0XihiI3xFgTwSjqVwP7SoHow6Fn/4eruLR7HJxRvg44k6sYF4++ForHvbAoq9yCzM5qtgPMIirhHKKt4zUsK0nga0rRWC0AAddF4eiA7RoWO9ULz1iAVt6kbB30d3R4IxMTk3XsL6IRJGdo5B/fgg+Om9QK5iytMlV/Hq1atx8eJFUSyuOHy7yClMUQ40JoqWoKxf+iPxlcRbEn9vl/VLbVA2sOt4EpXJKUziG7mNMwvj1BYJzHRsVoUeaQxUEHLixInYtm3bbfvOzNDVNo3dNY/sXql/Kj6Z603T4DjzN5Rf+kMm93CiM9vadUNBpuiJuQ/A+vtwOA6vZjdxrgEX7QkFlVtMxfMojoJcxrwxASbABJgAE2ACpYMAC8alYx15FkyACTABJlBKCGiXTsK+/TMo3z0JZVb9K4+DmyHPvh/2v+dCs2UU+UxPnDghnGQtW7bEsGHDcOTIkevG5HrsvnPnzujWrZuIJshKvCIhbsuWLaDjSDAm4bVCoDeCfJ35waYwXzxcNwwTnjJg/dvS1fxgl3hVMIJxLKxX8pNdQi9l/a4fYsbYJw3CNUxRFeTcJVHWy9Md7m4kdLsJgZZcxTOfNwlXcfoVV7FrvPSaX4Jxz/sisH14LE6Rq3iwCYPbReJuoz/89J5ibLXMARjQNhKrBpuxZkhF9LgvEgG+eReM94yIwZGPJCzsa0TPpuEwh/tCr/NCWFiYKN42btw4UTyO1jlznMN1Fwb/QwjNJOampKTkTdAtBIZU6M6+dxGUbx6DPCn2SjSOJARkZdHjsO34Amrqf9A4dqIQViP/upg3b564SZFfLdKNQ8pCfuGFF4RYzIJxfpHldpgAE2ACTIAJFA8CLBgXj3XgUTABJsAEmAATEAQ0hx3a5bMiC9T+VyKs3/eCPLcVrCsGwHFmB4Br2apFhYzcljt27MCPP/6IzZs3gx77z7yRA/Po0aNCKCbH6fHjx7N81D+zYOzl5YnKkTr0ahKKJxqEomKkj8gPFm7eCr7oVD8MCU8ZsO5tSUQvXJ4oQU4233HRu8wZxhRJcXTMNcHYJfS6hOMz453C8fgnDcK5awn3EVEU5IwO9fdEj8YhWDFIwvkJ17uKXe3kl2BMTuFujSOxpH8cZjzrFLEjyl9xFQfr0aFOKKY+Y8Q/oygKw4xtw+PuSDDu1TgAi18xYGyXGDS9qzwCfb2h1+sRHx+P3r1744cffhCO3aziHDJfF/y+pBDQoKWfhn3bTFHcTk6mCIpasP7wPOwHfoAqp0DTbo7uKCmzK4vjJDc7CboF/Zc5nqUscuY5MwEmwASYABMoTQRYMC5Nq8lzYQJMgAkwgdJDgIpuWdOgnt4h3H6OI79DUy4Wq/ndzklKn9/qmMyCsbeXJ5rG67DwxQhsfk/ChG4x6FgnGHERJBx7iFxgUwVfPFY/FJN7xGDTOxJOjDXjh9dj0aJ6KHx9vPFYg3CsfydWxElkFmmze09xETkRjF3nk3DsjKowY8M7FrzfOQZ1zP7w9nBDXAVPJHQJwbnxxqsOZdd5mV/zw2Hso/PGvXeF4ckmUbjbFABfHbmKPVFT8kf/NpFYPdgsRGuZnNLJUp4F46pRXtB7uaFhnB8oy9kS4cwqDg0NRdOmTfHRRx9ddRUXqwuTB3PnBDQV6sX/YFs/FsqCjrCuegOOY2uh2Yv+CYc7n1zZaoFytSlfuKDFYmqfBeOydW3xbJkAE2ACTKB0E2DBuHSvL8+OCTABJsAESjoBEo4dNvH4d2lz9WUlGP/4SgXIyUacnyBh07sSEp+OwWP3UH6w03Hs4+0JcwUfdK4fgsTuBkzobha5vIUhGLuEXyEcTzJhz0gj+rYIQnlfd8SHeyKxazDOjzfku2BM/WUkmUUcRL3YAJHz7Kvzhp/eWwjpMSF6dKzrLLC3f5QZ10Vh5FEwnt49FFWivODmVk5Eb5DT28fHBxUrVsTzzz+PpUuXClfxrW4IlPSvXqkdv+YAbJeh2S7fMg9dUx0iM91xeBXU8/ugOfKQiVxqIZacibnyhQtDMC45VHikTIAJMAEmwASYwO0IsGB8O0L8ORNgAkyACTABJlAgBLISjH94pQIykoxXC8Wd+4SKrJkxpmsMHq4bIgrPkaPWR+ch3teLD0ZMmB98dF4F7jB2Ccb0Sk7jQ6NiMOiBQIT4uSOuAAXjjEQTTo0zI7l7DO6K8YO7mxvc3JwF9upaAjCondNVTKwyj1G8z6VgfDnRhH9HmfDBo2GwhHkJV6K7uzuCg4PRpEkTjB49Gjt37oQsy7d0jxfIBcON3jkB1Q4qrOn49xfYD62EevnMLWNu6CaVpto4guLOyXMLTIAJMAEmwASYABMoUQRYMC5Ry8WDZQJMgAkwASZQegjcUjC+rvCcBMoPXvOWGaOfiMFDNYNhCtOLAm+eVHTO3Q3enh5oVSMUi/uZcf4TCSSy3iSeJl2/L7eRFJnbKyzBOHWChL0jJcx63oC2tYJF9ASJxaEB3mhXOxjTnzXgJldx5nnmQjC+MEHCzuESJj4Vg/vuCoSf3gM6nQ4Wi0UUL1ywYAFOnTqVZR516bkqS+tMNGh2Ger5/bBtmQLlm0ehLO4O+4Gl0KyXSuukeV5MgAkwASbABJgAE2ACeSTAgnEewfFpTIAJMAEmwASYwJ0RyIlg7BJpRQxEkgkpn5jx5xAzPnyCBNQQGMP08CbR2M0NEeV90LVROL7sY8SO4RLOjpdAjllXGze+FmfBmMZ9coyElQNMGNAmElWNASIagh4r9/L0QOsawVj6moTUBPOtM5tzIBinJ5pw9GMJP/U34cWWESKrWOfthfLly+Pee+/FqFGjRJFDRVHubMH57KIhQC5hJRWOY+tg/fUdyJ81hJxohDy5EpQf+4j9cPDaFs3icK9MgAkwASbABJgAEyieBFgwLp7rwqNiAkyACTCBskJAdUBT0qDJFwC7fMtM0dKGJDeCsUvsdeb5mnB6nIQ/3jJjQNtomMP9REQDicZ+ei9UMwbguWYR+KK3EX+PkJDyiVM4pnNd7dBrcRWMUxMoH1nCp70MaFc7BBWCdNB5e8BH5wkvT3cRv9HjvgjsHGG5Gt2ReV7Xvc9GMJaTnPEVFxOuuIq7G/BAjRCEBuig1+kgSRKefPJJfPPNN6CiWQ6Ho7RdfmVjPhRBkX4K9n2LofzwPORPa0DOfBPl05qw/vou1HP7AJXXuGxcFDxLJsAEmAATYAJMgAncngALxrdnxEcwASbABJgAEygwApqcAjvlie74Ao7Dq6FeOATNmgao9ltmixbYgAqx4bwIxi4xlMTfy0lmLOlvQdOqofD09BBF4IL9daDCeAE+3qgpBeLl1pFY8JIJu0ZIzqiKK0KpkmQsdoIxze3kWAkrB5rwZrtI1JQCQHnNgT5eqGUOwH1VQxAT6gNfvTeEYDw874Lx5USz6GvFQBP6PxSJKoYAIUQHBgaifv36ePfdd7Fhwwakp6cX4hXBXeUrARKLUw/Dvm0GlG8egTylEuQkY6abJvRegjK/Pez7voNm47XOV/7cGBNgAkyACTABJsAESjABFoxL8OLx0JkAE2ACTKCkE9DgOL0D1mWvQJ5ZD/L8trCufgv23V/DcXY3NNvlkj7BW47/TgRjElczkiQsH2hBi+qhQuysHReCJ5tEo1mVIESW94be2wOBvt6oZQlE39aR+PolE/aONCNlgiQK6xUXh/E7jxpw4MNY4Sqe1suI9nXCEB6kh97LA4YQPR6pG4IZz5mQ3FNCvdgA+PncmWD89cux2D3SgmlXHMxhgTqRVWwwGNC5c2fMmzcPJ06cYFfxLa/e4v8hZRPb9y2C/HV78V25Xiw2QU62QJ5ZF9af+8FxdI3IOC7+s+IRMgEmwASYABNgAkyACRQGARaMC4My98EEmAATYAJMIAsCmkOBfe8iKHNaIiPRIP7kSRbIn98L65qRUFMOZHFW6dmVn4Kxn94bjzWIwM+D4rFioIQ320egaeVARJXXCeHVX++F6qYAvNw6Agv7GrF3pAnHx1owpWcMKkX5IiTAB4Pbx+DomFhYrxTcc7mZs3rNr6J3lLv8ShsD5vWNFU7fytH+0HuTq9gTdSwBeLtDFNa9bUZKggXfvmzEPXF5F4z9fbxROzYY7zxmRv820bgrJgCUVUyu4nr16mHIkCH466+/IMsyaG14K9kEqMgdPbVAxe3kSXGZnMUmyJMrQp7dHLY170M9vQOa3VqyJ8ujZwJMgAkwASbABJgAE8hXAiwY5ytObowJMAEmwASYQM4JaJdOwrb2Q8jTqjuLUFHGbqIB8qfVYft9KNTU/3LeWAk8Mj8FY4ppeKxBODa8GysK3R35SMKPr5kwuG0EmlQKRESQTjiOy/t5CZfuq63DMed/EoY9GoPYiMIVjM+OtyCph4SK0QEI9NOhQeUKaFo1DOHl9WKMxlA9Hq0XglnPGXDwQ7OzcF+yGYvyIBgrmTKMSVQPC/JFxZjyTgezToeYmBh06tQJs2fPxpEjR2C3UxQKb6WDgCay0e1/z4Uy70Gno5h+Y6ZWhbKwM2xbp0O98O+V+JvSMWOeBRNgAkyACTABJsAEmED+EGDBOH84citMgAkwASbABHJHQLVDPfEXlCXPICPZfJ37jxzHjl1fgR4pL81bQQjG699xOoStlHGcKOG/j8xY/Iozp7dhxSBUoPgFLw+QcFwnNggNK4UiJECH4AAfDCoMh3GyCafHW5DQXUJ8VAA83N2Fy9fbi3KXvVDb4o832kXitzcoc9ksito5i/XlTTCm2I4N78ahS6MI4Vx2c3ODh4cHAgICUKtWLQwaNAhr164VWcXsKi6F3zZNg3rxCGx/joX8WSPIM+rA+mMf2PcvhXr5LDRNLYWT5ikxASbABJgAE2ACTIAJ3CkBFozvlCCfzwSYABNgAkwgDwREvuiueeKxcIqjcMYeGMWj48oPz8NxcjNQysWcghKMKS7CFSMhiuMlSjjysQWL+5nxyoORqB8fgPAgbyEck3jq7uaGAF9v9G4eiS3DLLg4kTKOr7Xhaivza14jKVITTNg81Iz+baMRFeKDcuXKwdvLHYZQPTrWC8HM54w4NNqcRf+5F4wvJkj45wMzJvU0on58eXh6eAixODIyEh07dsSsWbOEq9jhcOThCuZTigUBKo7psAJa9muoqQ4RO0FPM4gIiuMbodkVjh0pFgvIg2ACTIAJMAEmwASYQPEkwIJx8VwXHhUTYAJMgAmUagIatNTDsP3+HuRp1TLFURidDsD1Y6GlnyrVBGhyhSEYZxZ50xNNOPyRGd+9IqGfEI6DEOzvDQ93N3h6uKO6MQCD20fjx/4SDn4oITUhe+E4t4Jx+kQJJ8ZIWP66hJcfiETFKH94ebrDy8MdVQ1+eKN9FNa+JeHCBOmq2J157HJSzgVjErtPj5OES/mtDlGoIQXAx9sLvj4+iI+Px8svvyxcxZcuXRJrwM7ikvhV00RRTPX8PjhIAL50gr5QWU6E9gqB+NIpqOmnOYIiS0q8kwkwASbABJgAE2ACTCAzARaMM9Pg90yACTABJsAECoOA5oDjxEZYlzzjzBVNNEJOMjqF4/ltYf9nCTRbRmGMpEj7KGzBmARYchynTSRB2IyvXpTwWP0wlPfzFk5fEo0pR/j+aiF475Fo/DzAGWlBx18v3pqQG8GYhOe/R5gxtZcR7WqHIixQBw8Pd9FncIAOfVpFYeswZ/ayM34iK3dzzgTjS2JuEmb3MeHxhhUQE+ojIi8iIiLQqlUrfPDBB9i8eTNsNluRrj13fgcENFVkEzv++w3WX9+GsvRZ2HbNh6ZcJGn4DhrmU5kAE2ACTIAJMAEmwASYgJMAC8Z8JTABJsAEmAATKGwCqh2Ok1tgXT0EytzWwlUsT64EeXJFWJf1hXpmV6mPoyDk2QnGJJ5njpW4Uax1/ZvyeZcPtKBF9VC4it5RhvHtziVR1ppswrlPLEh8OgZxkb5CwPX38UKgr7fI+q0QpEerGiEY9bgBqwaRcCwJodnVd04EY8pQPjlWwoqBEga0jUJ1UyB8dV4I8PFGcIAeOi9PRAb74N1HDTg6xpm97Gr/5tdbC8bkKj4zXsKfb0t4v1M06scHgYrc+fn5oWrVqujbty9+/vlnnD17lgvbFfb3PR/70xxWqBf/g33PAijf9xQF7ORJcSIL3XFkDTS7nI+9cVNMgAkwASbABJgAE2ACZZUAC8ZldeV53kyACTABJlCEBDRo9gyoFw7B8e8vsG2YAOtPL0L5rhtsW6dDyzhfhGMrvK5vFIzvjdXh2xfDcWmi08F7s2h6vfM2r4Kxq90LCWZM6xWDSlG+8PfRoWnVCniiUSRqmf1FUTxvTw+EBepxf9UQjHgsxikcj5aQliBBSZZwaFQMBj0QiBA/d8SFeyKxazDOjzcIwZqiJf4ebsbknkY8UDMUwf7OYntSBR90vCcCHRtEIzrU784E4xEW4XwmXgdHkavYgMcbhCGyvB7eXl4gV/FDDz2EqVOn4vDhw+Cs4sK7tvO9J3IVW9PEjSbbuo+gzGnhfDrhypMJGdPuhnXVG1DP/s2RE/kOnxtkAkyACTABJsAEmEDZI8CCcdlbc54xE2ACTIAJFBsCmhB3NDkVasoBkUWqphyEppaNuAASjHfs2IFevXohIMAflSJ1GPpwODa9I+HMOBMuJ14vELuEXtdrfgjGU68IxiEBPnitjQFr3o7Hl70N6NEkFFUNvkI41ns7ncAPkOO4czRWDzLh2BgJ/7xvwMAbBOOzY404OdYssopfeygK1YwBwlVMsRf3xAXi3UeisWJwPMZ0s6BidECeBeOe90Vgx/BYnBsvYeM7EkZ2ihbtk3vZ19cXVapUEVnF5CpOSUnhAmfF5jufh4FoKtTL52A/8BOUZX0hz6gLOenmmBR59v2wb58FLSMlD53wKUyACTABJsAEmAATYAJM4BoBFoyvseB3TIAJMAEmwASKloCmlokoChdkEoxPnDiB5ORk1KlTB74+OsRH+qJ7kzDMfDYG294zCUE0IxvhOL8F48HtY0Q0xMWJEnYMI/exAU83DkU1gx8Cfb1EVEVMiA/a1grB2K7RWPBiDPrcF4RgX3fEVfDEmM4h+OsdE6ZdySoOD9KLc6QKvniiYRg+723CodFmnB4fi6SeUp4FY38fbzzdNBK/DI7Dgr4m9LovHNSHztsLYWFhaNmyJSZOnIh9+/ZBURQXbn4toQQohsJxdB2Upc9BRNeIzPMbbqZMjofyVRvYt8+EdvlMCZ0pD5sJMAEmwASYABNgAkyguBBgwbi4rASPgwkwASbABJhAGSRAMQl///03+vXrB5PJBB8fH+h1nqgU7Ydnm4Vjdh8j/h4uCeGYMoFd7mJ6LSjBmPKNKef4YoKEncOpWJ0BXRqGieiKQF9P6Lw8EB2iR9O7glBL8oOvtztigj3Ro3EwXmgRgWqGACEUB/l6oW5cIIZ0jMafQyy4kCDBmmzEmfEWJPbIu2Dsq/NG87sr4KUHDGhUKQgBPl6CW6VKldC7d2/89NNPuHDhAruKS8v3iTLPT/wF5acXIE+pdN13QE6WIH96N6zfPgn7zi+hXTzCkRSlZd15HkyACTABJsAEmAATKEICLBgXIXzumgkwASbABJgAEwAuX76MDRs2YMSIEWjdujUMBgN89HpRyK5yTACebx6BeS+YsGuEGec/ka5GVWQk563onUt0pgzjzJEULocxCcZ0DInG9Jc2UcLOERZM6WXEk43CcFeMnxBpvTzd4eHhBje3ctB5eyA0UIcAXy/4eHuCsorJVTznBROOfGwGFaVztZlbwZjGICeZsfBlI+6JDYCXpwcCffUI8tMLV3FoaChatGiBhIQE/PPPP7DZykakSVn67mi2dNj3fQdlwcOQJ8U6ReNJcZC/aAzryoFQj/wGzZpOpSTLEhaeKxNgAkyACTABJsAEmEABEWDBuIDAcrNMgAkwASbABJhAzgnY7XacPXsWv/32G4YNG4bmzZsjKioKer0eAb7eqG0JQt/WkZj/ogl735eQOkFCRpIZywda0KJ6qBCXH2sQjvXvxIqicy5R+FavtxOMXec6BVsTUiZI2DrMjEk9jaK4XMUoP/jqPIRgXK5cOXi4u4NcxQ0qBmHoozFY97YZKRPMQnTO3FZuBWM6N2WCBTOfM+Bukz/c3UikdoNe74OKFSviueeew9KlS3H+/Hmoqppz6HxkCSKgQb10HLa/JkL+ognkqVWgfP0wbH8lQj27G3Bw9EgJWkweKhNgAkyACTABJsAEij0BFoyL/RLxAJkAE2ACTKD0ENCcGcWUVcxOwCyXlSIqzpw5g+XLl2Pw4MFo3LgxwsPDodPpEOSnQ724IAxsG4XvZCkd+AAAIABJREFUXzXhnw/M+P61WDQvYMHYJfa6Xsnl/Ne7FozuEoMGcf7QebrB08MNMSF6dKofhi96m3D4I4uIzHCJza5z6d+5EYzTE004+pGEpa9J6N40HGGBOnh4eKB8+fJo2rQpRo8eLQoHclZxlpdTydmp2qDZ5VvHSVA0xekdsP4+HNblr8C+dyHU9NPQxO9JyZkqj5QJMAEmwASYABNgAkyg+BNgwbj4rxGPkAkwASbABEoJAc12GeqFf6Ge2wvt0gloSipAIpHmYAH5hjUm4fjUqVMij3fAgAFo2LAhKlSoIITjQD8d6scHYVDbKLzzqAn14oML1GHsEntdryT6WpMl7H/fgH6tglDe1x1h/p54tmko/nhTQmrC9a5i13n0mlPBmCIsUj6RsPU9EyZ0i0HzasEI9NUJx3VsbCy6d++OxYsX49y5c+wqvuHaKVH/1FRoykU4Tm2D/fAq8fvg/D3IehaaPQOOCwfgSNkPzZbB952yxsR7mQATYAJMgAkwASbABO6QAAvGdwiQT2cCTIAJMAEmkCMCmgr1/D5Y142G8kNv2H4fDvv2z+C4IhIJd2GOGipbB1FUxcmTJ0XkQv/+/dGgQQNQZq/O2xvl/XQwhvkj2F8Hvc4Lj9QPx9ohsddFQGQWa298n9NIihvPE8JvsgmHRsVg0IOBCPFzR1wFT0zsGoJz441wZSBneV4OHMbkKj42xowl/UzofX844iL9oPf2QnD58mjSpMlVV7Esy2XrYihVs9UAhw1a2jHY930L64//g7LgEdi2TIOWfhrQbpFFLD67xeelihNPhgkwASbABJgAE2ACTKAoCLBgXBTUuU8mwASYABMoewRUG+z/rYayqJOIKpAnV4Q8ow7kr9s7c0jTjpY9JjmcsaZpsFqt+O+//7Bw4UK88MILqF27NkJCQuDp6SnyfKkQXKPKwfistyQiHKhQnavQXFbCLe3LF8H4gSuCcbgnErsG4/x4Q54FY3Ifp04wYcdwCck9DHigRgiC/b2h1+sgSRK6deuGBQsW4MSJEyAHNm8llIBwFafBcWo7bBsnQPm6PcTvQbIFyrdd4fj3Z9DTCLwxASbABJgAE2ACTIAJMIGiIsCCcVGR536ZABNgAkygTBHQbOmw7/oKyuzmkBMNkJOMztcplWFb/Ra01MNlikdeJ0vC8cGDBzF37lw8//zzqFGjBoKCguDl6Ynyft4iuuHDx2Pw62ATjnwkgYTjkiAY//dxLE6OkbCsv4RXH4hEFYM/fHReYm7kqqZCgJs3bwa7ivN65RST8xxWp6v4n6WwLn8V8sx6kJNc16gR8qfVYV05CI4zO6GpfFOgmKwaD4MJMAEmwASYABNgAmWOAAvGZW7JecJMgAkwASZQFAToMXPb+vGQp9eGnGi8ImIaIc+6B7ZNk6DJF4piWCW2T5vNhsOHDwvhuFevXqhWrZoQV729vREe5INWd4fgwydiRKbw8THmLIXj4uIwHtzBiF/fisOUnga0vjtERG1QkT+TyYSuXbsKV/Hp01TcjGMISuwFSynlqgOO8/th25gAZd5DkCfFXbl5ZLrupobyZTPYt8+CJqeW5Ony2JkAE2ACTIAJMAEmwARKMAEWjEvw4vHQmQATYAJMoOQQUFP2C+egPKXyNcE40QhlbmvY9y0CZxjnfi1JQM3IyMC+ffswa9Ys9OjRA1WrVkVgYKDI/I0J9UGHOqEY19UlHEu4NNEpzlH8Q3EQjEMC9GhXLwo9mkWjmvGaq7h+/foYOnQoNm3ahMuXL7NYnPvLo9idoTmssB/4CcqChyEnm6/9DiRdEYyTJcjTqkFZ+Djsu+bzTaRit4I8ICbABJgAE2ACTIAJlB0CLBiXnbXmmTIBJsAEmEBREdA0OE5ugrLkGcjJFmcchYikMEJZ1AXq0bWAai+q0ZX4fkk4JlF1165dmDZtGh5//HFUrFgR/v7+0Hl7whTmg0frhSLhqWj8+bYJp8ZKuJxYdILx2fEWJPaQEB8dAG9PDwQH+CDAVycK+RkMBnTu3Blffvkljh49ClVVS/z68AScBDRNheP0Dlh/eV0Iw9eeNDBBnhQL+bOGsC5/BfZ/lkBNP8WRFHzhMAEmwASYABNgAkyACRQZARaMiww9d8wEmAATYAJlhoBqg+PQL1AWdLxOLCaXoXXZS1DP7qHn1csMjoKaKAnH6enp2LZtGyZOnIhHHnkEFotFCMd6nRekCj54omEYpvUyYPN7Ev772ILJPWNQKcoXIQE+GNw+BkfHxN6yaJ0rD1lJNuHQqBgMymXROxKq/x1twcjORpgq+KFcuXJwd3dHQEAAatWqhTfffBPr168X8ygoTtxu0RGgYnbCZbyws1MkpvziqVUgz28L2/pxUM/sBOxy0Q2Qe2YCTIAJMAEmwASYABNgAgBYMObLgAkwASbABJhAARPQ7BkidkL56iHIybHOx9HpMfQpd8H6+3Bol04W8AjKVvMux/H27duvCsdxcXHw8/ODj84TlghfIRxP7C7hzYdjYA4vHME4LcGEvSNNmNLLgBbVguGn9wJlLpOr+LHHHhOu4uPHj7OruCRfrnTjR9z8yTpvmq5Ncg/btkyBMqcFFOEqftnpKr58hqNHSvLa89iZABNgAkyACTABJlCKCLBgXIoWk6fCBJgAE2ACxZMA5RM7jvwB66/vQPm2K5T5baF8cR+UuQ/AtvVTaMrF4jnwEj4qinNITU3Fxo0bMXbsWLRr1w5GoxE+Pj7w1XshPioAVU1BCPT1RnCAHoPaxeDIx/nvMM5INOH0OAm/vSHhzfaRqCEFiP5JwHa5itesWYO0tDQWDEvsNacJZ7CWdhzqxSMgJ3G2m2qH4+wu2P6aCNvGiVBPbQPoeC5qmC0y/oAJMAEmwASYABNgAkygcAmwYFy4vLk3JsAEmAATKIsENBWaNQ1q6mGRZWz/92fYd82DfedsqKe2AA5rWaRSaHMm4TglJQUkyo4YMQKtWrUSrl4Sjj083OHmVg4BPt7odV8E1g+xIOUTCSTyuuInsnrNaSRF2kQJ+0dJmP0/I7o0rICoEB/odN6IiopCmzZtRObyoUOHYLPZCo0Hd5TPBFQ7tIxzcBxdB9v6sbCtH+MUgR3Zr6lmV5w5xZfPAaojnwfEzTEBJsAEmAATYAJMgAkwgTsjwILxnfHjs5kAE2ACTIAJ5JoAPaxOBbA01cZiUa7p5f0EigO4cOGCEI5HjhyJli1bCuFWr9fD09MDsRG+eP7+cMx7wYjdI6RbCse3E4wpq/jMOAlr3pQw5OFo1DQHXnEV+6NGjRoYMGAA/vjjD1y6dCnvE+Izi5YARU/YLkM9vw/27Z/B+t1TzmJ2s+rDtmEc1LRj7Bou2hXi3pkAE2ACTIAJMAEmwATySIAF4zyC49OYABNgAkyACTCBkknA4XDg/PnzWL16NYYMGYJmzZohMjISep1OOI3vNgXgpVYR+KavCfvez1o4zl4wNuJSooT9H0iY08eIJxqEITJYL1zFERERaNu2LT799FOQq9hut5dMgDxqwGGDln4SjkMrYF31JuTPG0NOtkBONIqMcuWbR2Df/z00G98Q4MuFCTABJsAEmAATYAJMoOQRYMG45K0Zj5gJMAEmwASYABPIBwIUA0FF5pYtW4Y33ngDjRo1Qnh4uBB3y/t5o0HFILzeJhLfvmLCgVESLiZIV2MqrMkmHBoVg0EPBCLEzx3x4Z6Y2DUER0absP5tCcMeiUKD+EAE+HjB19cX1apVwyuvvIJffvlFuJwpJoO3EkrAoUClDOJNyVAWdoY8tapTKKZClvRHovG0arCueB3qmZ1XiuCV0LnysJkAE2ACTIAJMAEmwATKJAEWjMvksvOkmQATYAJMgAkwARcBcvqePHkSS5cuRb9+/VC/fn2EhYXB29sb5f11aFipvIiVWP66hEMfOoVjJVm6TjC2hHni3Q6h+KK3Ed0bV0A0ZRV7e4l2KDM5MTER//zzD2cVu6CX4Fct/QxsmydD/qIJMpLoJoLx6o2Eq3nXkytCWfQEHAeXQ+OM8hK82jx0JsAEmAATYAJMgAmUTQIsGJfNdedZMwEmwASYABNgAjcQoKgKEo6XLFki3MB16tRBaGjoVeG4UeVgDOkYjeUDTPjvIwl7R8RgYGunwzjE3xMN4oNQ0xIEfx9v4Sq+66678OKLL2LVqlW4ePEiKEOZt5JPQFNSYf97DuQ5rSALwThTgUSKpZheC8p3T8K2bTrUC/9C07ioXclfdZ4BE2ACTIAJMAEmwATKFgEWjMvWevNsmQATYAJMoEgIiDJ3VOou01+RDIQ7vQ0BEnUVRcHhw4fx9ddfC8G3bt26CAkJgd7bC+FBetxftTyGPxqNOb1j8FyTQJT3dYeHuxu8PT3g7eWFChUqoHXr1khISMCePXtgtVpv0yt/XKIIaBrU8/th/W0o5Ok1r8RRSJCnVIYyt5XY7zjyBzQ5heMoStTC8mCZABNgAkyACTABJsAEXARYMHaR4FcmwASYABNgAgVBQFOhKRehpR2Hduk4tPRT0DLOiX0Qj6qz67QgsN9pmyQcy7KMgwcP4quvvsKzzz4rcoiDgoJE1ER0sB73VgxEdYMP9N7uKFeuHPR6PeLi4tC7d2/89NNPOHv2LDir+E5XoijO15xC7y0c4ZpdFgXvlG+7Qp5cCfLMelCWPgP737OhXjgMqLaiGDj3yQSYABNgAkyACTABJsAE8oUAC8b5gpEbYQJMgAkwASaQDQF7BhyHV8G2dhRsa0bCtn4c7Jsnwb77a6jn9gKqPZsTeXdxIUDF8fbv349Zs2bh6aefRtWqVREYGAhPT0+4ubnB3d0d/v7+aNCgAUaPHo3du3dzVnFxWbzcjkO1Q8s4DzX1X6iXz0BTs4+T0NJPw7b1UyhLnoVt3Wg4TvwFzZae2x75eCbABJgAE2ACTIAJMAEmUOwIsGBc7JaEB8QEmAATYAKliYDIO92YIHJNM5JjnW5E8ej6g7DvXgByKvKWMwLk1qW4iMuXL4vXG927mT8nkffGzGDKKCbXMJ2f1ee3GwWdS8Lx559/jqeeegqVK1cWwnF0dDTatm2LmTNn4tSpU+wqvh3I4vg5PQlgvQT17G7Yts2EdeVg2P+eK8RjZ5RMFoNWHeLJAfXMbiEug7OKs4DEu5gAE2ACTIAJMAEmwARKIgEWjEviqvGYmQATYAJMoMQQoPgJ258fQ5lWFXKiwZl3mmiA8uX9sO+ez4JxLlaShN4tW7bgu+++w8aNG5GWlnb1bBKHL1y4gLVr14qidTdmB9PnVNBu5cqVWLZsmcgoJgE5txu1k56ejp07dyIpKQndunXD66+/jhUrVuD06dMsFucWaJEfrwF2GerFI7DvXwrrioGQP28CecpdsC7pBcfRtXBGx2QzUIqt0FTgFvEV2ZzJu5kAE2ACTIAJMAEmwASYQLElwIJxsV0aHhgTYAJMgAmUBgLa5TPicXWnYGyEnGQSf8qcVrDvWQjNrpSGaRbKHM6dO4eJEyeicePG6Nu3rxBtXS5iu90uRORevXqhXr16+Pjjj4VA7BoYOYqXLl2KDh06oGvXrli1atUdxUZQv6mpqSJ+gnKOubCdi3QJeqX4ictnoB5d67ypM7+dKFwnJ5qcN3dm1YPtz4+gXvyPBeEStKw8VCbABJgAE2ACTIAJMIE7J8CC8Z0z5BaYABNgAkyACWRLgAXjbNHk+oOMjAzMmTMHtWvXRtOmTYUA7BJqyfX75Zdfis8CAgLQpUsXbNq06WosRUpKihCRKUaiZ8+e2LFjx9XPcj0QPqHEE9A0FeqFQ7BvnQ7l2y6Qp1WDnEQ3dK7d1JGTzVAWdID9n++h2TNK/Jx5AkyACTABJsAEmAATYAJMIKcEWDDOKSk+jgkwASbABJhAHgiwYJwHaNmcQhES69evR8eOHVGlShUkJycLly8dfvToUbz99tuoVq0aLBYL7rvvPixYsEA4fynbeN++fXjhhRfEeaNGjRLxEdl0w7vLAAHNYYX94E9QFjwCOdlyvVB85SkAEowpnsK2KRlaxtkyQIWnyASYABNgAkyACTABJsAEnARYMOYrgQkwASbABJhAARLIUjBONEKZ05IjKXLJnWIgjhw5ggEDBghReODAgfjvv/9EbvCGDRvwxBNPoEWLFnj88cfRoEEDfPDBBzh79qyInqDs4gcffBBNmjQRGchUwI63MkyAHMantsK6rK/IK77OWZwkiX3KvAdh+20oHEf/hGZjh3EZvlp46kyACTABJsAEmAATKHMEWDAuc0vOE2YCTIAJMIHCJHCt6B098m6CcC0mmeHMMP6GM4xzuRiXLl3C5MmTUb16dXTq1EnkFlMxvK+++gr3338/XnrpJXzyySdo1qwZKM+YitNdvHgRM2bMQN26dfH0009zHEUumZfWwzXlIuy75kOe9yAykiWny3hyPJTP7oX1x//BvudrkV+sOWylFQHPiwkwASbABJgAE2ACTIAJZEmABeMssfBOJsAEmAATYAL5Q0CIUttnQfm6PZQ5LaDMewjK/HZCkHIcXA7NwUXvckOaYilcbuFGjRph0aJFwnU8dOhQUQyPxOTffvvtqtv4+++/BxWle/PNN1GzZs2rruPc9MnHlkACqh2wXQbscvYF6zQNaspBWP8YBnlmXcgzakP5rhtsW6ZCPbfXeTNH00rg5HnITIAJMAEmwASYABNgAkzgzgiwYHxn/PhsJsAEmAATYAK3JuCwQj27G/b9S51/h1bAceQPOE5tg5p+BtDUW5/Pn95EYO/evSKPuEaNGkhISBACcffu3dGhQwesWLFCxFQMGTIE99xzD8aNG4dVq1aJIniNGzcWucaKwiL9TVBLyw5NhWa9JARfx4EfoR77U/w7u+lR1ITj8GrYVr8N29oP4Ti6Dpp8gb+X2QHj/UyACTABJsAEmAATYAJlggALxmVimXmSTIAJMAEmUKQESMRS7dBUB6DRH4vEd7Ie586dE0Jw7dq18eqrryIxMVHkE/fr1w8HDhxAeno6vvjiC5ADuXfv3pg4caKIq3jyySexdetWkXl8J/3zucWQgKZBs8tQUw+LGzPWlW9AmdcG1hUDoZ7eCdB3L6uNzpNToV44CPXSSfE9zeow3scEmAATYAJMgAkwASbABMoSARaMy9Jq81yZABNgAkyACZQCAlarFUuWLEHz5s3RqlUrdO3aVRS7mzp1KtLS0kCxFevWrcOjjz4qsoxJKK5fvz6GDRuGM2fOlAICPIWrBCgygoTitOOwH1oF6+/DIc9tBXlyPDImGiB/2RS2bTNAWeK8MQEmwASYABNgAkyACTABJpAzAiwY54wTH8UEmAATYAJMgAkUEwKapmH79u2iqF18fDwqV64sxOFff/31qnv46NGjIre4SpUqoGPuu+8+zJ8/HxxHUUwWMV+GQe7gC3AcXQvbutFQ5reHPKUy5ESjs4BdklEIx9alz8BxbB2gcvG6fMHOjTABJsAEmAATYAJMgAmUegIsGJf6JeYJMgEmwASYABMofQROnTqF999/H5IkITIyEv379xdxFK6ZXrp0CZ999hlq1aqFoKAgUQRv48aNILGZt9JBgCJeHMc3QlneF/L0mpCTJMhJpuv/Eo1QPm8E++Yp0C6zy7h0rDzPggkwASbABJgAE2ACTKCgCbBgXNCEuX0mwASYABNgAkwg3wlkZGRg6dKl6Ny5M9q3b4958+aJOApXRxRLsWHDBvTp00dEV1Dxu+PHj7s+5tfSQMAlGC99FvKkuCvOYpdgTC5jCfKUuyB/1Qa2zZNFRnFpmDbPgQkwASbABJgAE2ACTIAJFDQBFowLmjC3zwSYABNgAkzgJgKas/CdKILHBfBuwpODHaqqgorfbdq0CeQcPn369NU4CtfplGe8c+dOkWd8+PBh2GwcSeBiU1petYzzsG2dDvmLJtecxckS5MmVxD7rsr6w7/kG6sUj0By8/qVl3XkeTIAJMAEmwASYABNgAgVLgAXjguXLrTMBJsAEmAATcBLQVMChQLOmQbt8BlrqIahnd0G7dBxQ7UwpDwQoXoL+SDzOLmridp/noVs+pbAI0PfClgHYFSC7KBHNAcfJLSBhWLiJJ8eLCArrD8/Dvn0W1PN7AXsGAI4iKaxl436YABNgAkyACTABJsAESj4BFoxL/hryDJgAE2ACTKC4E9BUIRI7jv0J++6vYduYANvKwbD+9BLsf8+DpqQW9xnw+JhA4RGg74s1TYi9jn9/gXpyKzS7nG3/mpwC+845UBZ2hvLdk7BvSoZ6cgs060Wnkz/bM/kDJsAEmAATYAJMgAkwASbABLIiwIJxVlR4HxNgAkyACTCB/CTgsMFx5HcoP/aBPPMepxMy2Qx5UjysK9+Amno4ewdlfo6D22ICxZmAaoemXIR6fh/sexfBumIAlPltYfttKNSUg9DIpZ/VpjmgpvwL+/6lcBxdB01OBdRsjs3qfN7HBJgAE2ACTIAJMAEmwASYwHUEWDC+Dgf/gwkwASbABJhAARCgx+aP/AFl0RPISDRdKc5FRbmMUBY/DfX4BoDyjHljAmWRgOoQLnv17G7hwLcufxXy5/dCTrYgI9EIed4DsO9ZAM16KXs6FE9yJZqEwyeyx8SfMAEmwASYABNgAkyACTCBnBBgwTgnlPgYJsAEmAATYAJ3SIDEMOXnVyFPrnhFMCbh2ABlbmvhptREzuoddsKnM4GSRkB1QL14FPY9C2H9uR/kL5tl+o44b6rIU6vAumIg1LN7OGKipK0vj5cJMAEmwASYABNgAkygRBJgwbhELhsPmgkwASbABEoaATX9JGzrx0CeUTuTYGyEPL02bOvHQks/XdKmxONlAndMQLNlwL7/ByjfdII8KS6T+94EOSnT37wHhais2S7fcZ/cABNgAkyACTABJsAEmAATYAK3JsCC8a358KdMgAkwASbABPKFAAld9j3fQJnb6ppgTILYpDhYf3oR6pkd7J7MF9LcSEkioDmscBxeDWVRF8iU651ErmKXUGx07ptaBcqCh2HfORtU4I43JsAEmAATYAJMgAkwASbABAqWAAvGBcuXW2cCTIAJMAEm4CSg2qEe3whlSU9kJElXhLErOcbz2wuXpWaXmRYTKGUENOeNEC27ZGEN6iVy348VbnuZMotJME62QJ5WFcqclrCueF3EtqipRwDVXsr48HSYABNgAkyACTABJsAEmEDxI8CCcfFbEx4RE2ACTIAJlEoCmshqtf4+DJTJKpyUk2IhT6sGZWFn2PcuvHVRr1LJhCdVeglogMMKLeMctItHoSn/b+/O36yo7jyO/x+jSCRGk6jRaGJMXGKcccZxkphtsjgxZplMFjOJmTyTR00cE3XGZWaSyL7Ivgg0iyCyiAICsomNCLIrO01DA91N961TVeeczzzn3MvYwVuooZu+3f2+z3MfoG7fqnNeVf7y7a+fb4ukgqKxzWR3L4lDIWMsRegonnKL0hd+pXzrdLnjuxR/mVJYdO69iuwMAQQQQAABBBBAAIHuEKBg3B3qXBMBBBBAoE8K+KxN+RtPyzx9q8zYa2RmfFnZ0vuVb5shd+IteZv1SRc23YsEQlHXGvn2RtlD65RtGKVs1WOye5bJW1O4Udd6QNm6J+MvT8Lwu3xLndzxN+Xz4u8UnowPEEAAAQQQQAABBBBA4KwEKBifFR9fRgABBBBA4H0IeCt3dLOy+hHK60fKHlgt135U3uXydE++D0h+tOYEvFXI6fatB2T3LVf2yp9kZn9TyaiPKRl1ubIVv4+dxsVdxqncse2y+1bIndjNL09q7gazIAQQQAABBBBAAIG+JEDBuC/dbfaKAAIIINDtAqHL0ifNUtYmedvt62EBCJy1QIieaNmnfNdCpSselqn7UiwSJyGre9D5Cn+aGV+VfWuxwpC76q+QdWwr/00URFdU/yJHEUAAAQQQQAABBBBAoJMFKBh3MiinQwABBBBAAAEE+pJAHFq3YbTM9C9W8rkvqAx1DH9W/j7648pWPy5/sqE4y7gvobFXBBBAAAEEEEAAAQRqWICCcQ3fHJaGAAIIIIAAAgjUuoBr3a/05f8qx0/EjuJTheIOfw6/WOn8H8k21Ms7Outr/Z6yPgQQQAABBBBAAIG+LUDBuG/ff3aPAAIIIFCLAt5JZBrX4p3pg2sKURHheXSFe/d5Sfmu+eUO49hR3KFQPOwiJWOulpn5FWWvPCl3bAcF40JJPkAAAQQQQAABBBBAoDYEKBjXxn1gFQgggAACCMSinE9PxuFgvu2wZDNUEOgmAS+FYYzmhFzLXvm2Bqkof9g7uRO7lC69T8nwS5QMuUDJsA8pGXuN0tnfUrb6v2X3viTf1hgHPHbThrgsAggggAACCCCAAAIIvEcBCsbvEYofQwABBBBAoEsFbCrXelD5zueUrnxE+Wtj5Fr20Wncpeic/B0CobM9DGZsb5Q9vEH5pklKlz+obOPY+Hy+4+crB2KX8ZbpMlNvUzLhBqXPflfZ+sFyB1bLtzdJxFAU0XEcAQQQQAABBBBAAIGaE6BgXHO3hAUhgAACCPQpAe/kkxOyh15RtuYPSqbeptKwS2LhLd86Q6HjmBcCXS4QuonTVrnmvbEbOFs3UGbuXUrGflLJsItkZn+j3CXs8sKluGM7lW8cp3zTBLkjm+Kz64lWKfTiAwQQQAABBBBAAAEEalWAgnGt3hnWhQACCCDQJwR82ib75iKZ536oZNSVSkIGbBgcNvximTAk7ODa4iiAPiHEJrtcwGZyJ95SvnVmjJUw0/5BycjLVBrcX8ngfvFtxn5K+foh8qVjxctxmXzWJm8TSV6++Cf5BAEEEEAAAQQQQAABBGpYgIJxDd8cloYAAggg0PsFvGlW/vp4mYmfLReLOw4NG32V0hUPyR3fyf/S3/sfhW7boTctyrdMk5n+BSXDLq48h6FQfGp4Xb/YZZzO/7Hc4dfOOABFJTZBAAAQm0lEQVSv2zbBhRFAAAEEEEAAAQQQQKDTBCgYdxolJ0IAAQQQQOAvEHC5bMOrShf9q5KRH1UyqGOh7gIlkz6nrH5EOT/Wu7/gAnwFgTML+Kxd+fbZMlNvLT9/pz+DoXA85AOxoGx3zpMvGn535svwKQIIIIAAAggggAACCPQQAQrGPeRGsUwEEEAAgd4rEGIp8l3zZWZ9TcnQAR06O0Oh7kKZaZ9XvrVOoROUFwLvWSAOsEvjcxPyiYsGz4WcYde0VekLv1Iy/JIOv7Tor2ToRUpGf1whpiJd9lvZA2soGL/nG8APIoAAAggggAACCCDQMwUoGPfM+8aqEUAAAQR6lYCXb2uMncTJpBBNEbJjT8UB9Fcy9lpla/8gd/JQr9o1m+kKAS/FAXZt8i0HYoE33zxFeegMbmuM2cLVrhoGL+YbxyqZcEP5+Rv+YSXjPi3zzB3KVj+h/K3Fci375K2p9nWOIYAAAggggAACCCCAQC8SoGDci24mW0EAAQQQ6MECzsod26F0+YNKRl9VKRj3VzLmE0oX/1Ju/0opL/XgDbL0LhXwNj4fvu2w3JFNyrc/o2zFIzKzv6Vk/Gdk5n1fdv/LksuqLyNEoxxcq3TBT2Wm3KJ0wU+U1Q+XPbhGvv2oZAu+V/1sHEUAAQQQQAABBBBAAIEeLEDBuAffPJaOAAIIINC7BLwNRbt1Shf+TMlTVygZ9ylly34jd7iezs7edas7dzfhlw2tB2TfWqxs7R9l5n1PyYTrlQz7UDleYuB5sWicbRil0Elc9PKlJtk9S2I8iju+SyHbWPJFP85xBBBAAAEEEEAAAQQQ6KUCFIx76Y1lWwgggAACPVPAZyXZPUuVLr1X6Zr/kW3aKu/ynrkZVn1uBMLQum2zZeq+VM4gDnEmpw+uG36J0ufviVnFCtnGVV4hy9h7K89wxSo6HEIAAQQQQAABBBBAoO8IUDDuO/eanSKAAAII9ACBWLRLW+VPvBm7Rs9cLPZSKO5R4OsBd/YslhgKvPEeVy/0yqbKd8yVmXprJcqkX4cM7EoW9pD+SupuV/7mQobWncWt4KsIIIAAAggggAACCPQFAQrGfeEus0cEEEAAgV4p4POSXPMe+eY9EvEBvesehwKxNfKlY3In9si3Hoz/rr5JL3dks9JFP3s7hqLj0MQQTTHmKpm5dyrf9ZzCc8MLAQQQQAABBBBAAAEEECgSoGBcJMNxBBBAAAEEalnAZnKHX1P28qPKlv8uZs+GDFoRX1HLd614baGL2OUxN9i3H4kDEO2eZcrrRyhdcq+yV4fLtewt/L4rNSl7ZXAckpiEYvGwi2IOtpl8s9J531e27o+ye5fJtR2WnC08Dx8ggAACCCCAAAIIIIAAAhSMeQYQQAABBBDoaQJhyNmJ3UpXPVouEI74iMysryvbOC4WGmO3cUFObU/bap9YbygUtx+VPbIpdgBn6/6kdMGPZabcomTU5bH4G+6v3ftScb6wTePQO/PMt5VMvElmzp3KVj2qfOc8uWPb5U0LheI+8TCxSQQQQAABBBBAAAEEzl6AgvHZG3IGBBBAAAEEzp1AGEzWflTZ6+OVhIJiHHB2vkpDByiZdJPSZQ/I7n5Rvq2x0m1ckHt77lbMld5FwCfHlW+fo3TBT5RMvlnJyMuUDLmwPLguDK8b1E9mwvXKXx8fO5Crn87LteyLw+/yN6bJNdTH5yTkG0s8A9XNOIoAAggggAACCCCAAALVBCgYV1PhGAIIIIAAAjUq4HMTowXMnG8rCUXiwR0HnPVTMuKjMjO/prx+pNzxnfI2q9Gd9JFlhSziEBPii2MgfHs5TsKM+YSSQecpGXz+aUPrwn39sNKX/kOudX9xAdjbcj4xReI+8nCxTQQQQAABBBBAAAEEukaAgnHXuHJWBBBAAAEEukTAp63Kt82SmfFlJcMvVjK4/2nFxfPLHamTb1a+aXI5iqBLVsJJqwrEAnFWziIuNckd3yV3ZJP8yYOF+dI+T5TvmCcz7bbTfgFwQeXe9lcy9INK5/1AruHVMxafq66JgwgggAACCCCAAAIIIIDA+xCgYPw+sPhRBBBAAAEEul3AWfnWA8rfeFrpnDvjYLNkyAc6FI37Kfw7Zt7uXqLQkcyriwVC93Beki8dk2/eLduwXvnOZ5WtHyzz/C9k5v9IISbCJ83VF+Ks7OHXlM7/l3IURewaLxeJk5GXKhn/mfgLgmzV43JHt8gztK66I0cRQAABBBBAAAEEEECgUwQoGHcKIydBAAEEEEDgHAqEHGPTEoegpUvvlwm5t8NCt3HoSO2nZPTVytb8r1xbo3zR8LtQ5AxxFWeISjiHO+q5l6pkSts9S5W/OlzZ0vtknvmmkok3xoF1pZBFPOJSpct+GwcVFm3Utx5StuoxJaOvit8zkz4rM/ubSpfep2zjWNn9L8cuZW/DLwDIJC5y5DgCCCCAAAIIIIAAAgicvQAF47M35AwIIIAAAgh0i4B3mVzzbuWbJiqde5eSMVfFrFsz9zuxwKiiTtTQpdyyX+7g2hiX4NqPlLNvY9YuxcjyzfTlYrrLKhnEBS7eyTbUK114d2VYXej2DoPqQg5xyJcOHd8Xysy9S/bgWilEVlR7Ze2yby5QtuTXypY/GDvIQ/yEb29ULBIXFf6rnYtjCCCAAAIIIIAAAggggMBZCFAwPgs8vooAAggggED3C3j5tC1m22arH4+xBvnr4+RKTYVLC93JId/YzPqGQnE5X/sH2V3z5Ro3lrtY01YpDE4rKm4WnrmHfhCKsaG4bo181iafHJc7eVCuaavsoXVyRzbLm9aCzXnZpm1KF/085gwngzoOIax0fA/qJzPllpg9HfKKq768kzfN8bq+dFyewXVVmTiIAAIIIIAAAggggAACXS9AwbjrjbkCAggggAACXS/gbexGtUc3y7UeKBdAq17Vx0Fs6Yu/VjL8kvLQvJGXyky8SWbud5W9/J/Kt0yVPbxBCoXj3v6ymXxbo9zRN2T3r1S+fY6yDU8pXfmw0gU/kZn1j0qXPRA/L6II389WP6Fk1MfiwMFyNEhlYN2QC8odxhNuUL5hpHxyoug0HEcAAQQQQAABBBBAAAEEakKAgnFN3AYWgQACCCCAQGcJhOiEgviEcAmXKX9rsUzdl5QM6f92bEKMUOhfLiJPuF7piodjYblwVaH7OMY1hBzkELNwhmsWnqSzPwgxEmFdeblDOnTzhndRNEdYdalJ+ZYZMgt/KlP3RSUTblDy1JWVTOj+SgZdIFN3u+zuF+ULOq59djLGgpjw3ZAjPWRA2XH0lTHL2Mz8qtIX/z12cfu0pbM3zfkQQAABBBBAAAEEEEAAgU4VoGDcqZycDAEEEEAAgdoW8KVjytc9qWT0x9/ZDRuKnYPOiznIYZieO7G7+mYqg95cQ305B/noFvnm3fInD8UCbOyiTU+Wh+qdsZBcKfCGwXunv0ORNx47QyE6FHCzdvn2o/KtB8traNoa4zncvuWyuxbI7lsud7KhMF4jrDlb9XjsDi4N/CslA88rG8QCevDop2TC9co3TylnCVcTcXl5AOG878tMuklm5leULro7DrHLt9TJNrwqF2yyUmHRudppOYYAAggggAACCCCAAAIIdIcABePuUOeaCCCAAAIIdIuAl2/eo2zFQ0rGXF3O3B0cuowr8Qnxz35Kxl+rrH6kXFF8gk3LBdIQ2VB3u9Jnv6d08S+VLv+9snVPKn9tjOyOOXLHd8qHbt9qr1OZvc275Y7t+PN307aYG+yObY95wkVZyj4vyR5Yo/yVgcpeekDp8/coDUXbmV+TefrvlIz7tMycO2X3LKlkAr9zIT5pjhEUybhrK4PqOlqEgvH5SkZdHnOevSmOkwgxIGFoXb79GdlD68uxIKFoHgcJFgy6e+dyOIIAAggggAACCCCAAAIIdLsABeNuvwUsAAEEEEAAgXMl4GMB1u5+QemKh2Tm/FPsiI3Zu0MvKucZD+4nM/U22Z3z4hC4aisLg+HyN6aWv3sqymLoAJVCJvLIS5U8dYXMtC8odNcWDnmzRm7/yli8Tp//hf7svfBupfN+oHTpfbL7VhQXe02z8g1PyUy8UcmwDykZOqCyh8qwudAtPOlzyrdMj9291fairKR860yZKX9TKRiHoXWVwXUhsmPIAJlRH1O28hH5tobC6A3vbOxA9iETuSC6our1OYgAAggggAACCCCAAAII1JgABeMauyEsBwEEEEAAga4V8ApFTVdqioPtQuE3W/47pXO/IzPlFiVjr1G68G65MPQuREJUecVYi1eHyYy9pkNXbr/y30MBObzHfVr5pkmFxV6lJ5W/PkFmwvXlIu+QDyiJ73LHcykUbWOxd1px0Tk9KbtxnMz/dwdXCr2nOqZDnMTYa5XXj5I3BdnBNpPds0xm1tfLRecRH4kZxmb8Z2Sm/r3SZ+5Qtvge5VtnKOybFwIIIIAAAggggAACCCDQ2wUoGPf2O8z+EEAAAQQQOE2gYyqw91ZhEFuIjwjD8LINo5TvmBtzgYsG2fmW/cpWPByjGmJx+FSBtuOfk29Wvm12cSRF7A4eKTPuU9WzlEPBeOKNyjdPls/aT9tB5Z+5kd1SV+l0Pq1YHNYSCsajrlC26gn5tsbq5/BO7ug2ZS8/pnTePytbcq+ytX9UvmVa7G6OsRjtjQrxF0XRGNVPzFEEEEAAAQQQQAABBBBAoGcKUDDumfeNVSOAAAIIINDJAj7m7YbibCzQFnQXh4v647uULftNeXBeiIIYNkDJ0Avf7hAe0l9m+udl31xY2KWspFl5/XCZsZ9UMvj803KUK5ES469T/vo4+ZAFXO0VuoN3Phc7gWN3cljDsA9WOoU/LDPyUpnx1ylb/UQcilftFOGYT9vlmvfKHd8VC8vxejatrL1jeb3oDBxHAAEEEEAAAQQQQAABBHqPAAXj3nMv2QkCCCCAAALnRMC3HZbdVqfspfuVLfqR0rl3KJ11u9Jpf6t08o1KJ10Xj7tDawozf5W2yG4ap2zqXysdfZnS0Zef9r5M2fRbZbdMUchMrvpyTu7gGmUv/Fxp3W1KZ31Z6bN3KF34Q2VL/k35ygeVrx8ou3epvGmueoq3D1IYftuCvyGAAAIIIIAAAggggEBfFqBg3JfvPntHAAEEEEDgLxLwoS1XPj8hXzog37xNvnGt3L5FcjtnyG2dKL93oXwpDIkreFkj37BGrv5Pcqsfklv98Gnvh+TqB8ofXie5tOAkXkqOyjeukzuwTP7Ievnm7fKl/fJZk+RCoTkrLloXnJXDCCCAAAIIIIAAAggggEBfFqBg3JfvPntHAAEEEECgswR8KCK78tvZSt7vu3Tthp8PP+vygvep87zLIk9dW+9yvXc5DR8jgAACCCCAAAIIIIAAAghIFIx5ChBAAAEEEEAAAQQQQAABBBBAAAEEEEAAAQSiAAVjHgQEEEAAAQQQQAABBBBAAAEEEEAAAQQQQACBKEDBmAcBAQQQQAABBBBAAAEEEEAAAQQQQAABBBBAIApQMOZBQAABBBBAAAEEEEAAAQQQQAABBBBAAAEEEIgCFIx5EBBAAAEEEEAAAQQQQAABBBBAAAEEEEAAAQSiAAVjHgQEEEAAAQQQQAABBBBAAAEEEEAAAQQQQACBKEDBmAcBAQQQQAABBBBAAAEEEEAAAQQQQAABBBBAIAr8HzgaSSU7B+T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64B93F5-880E-6B40-93DD-45BB61A98E2A}"/>
              </a:ext>
            </a:extLst>
          </p:cNvPr>
          <p:cNvSpPr/>
          <p:nvPr/>
        </p:nvSpPr>
        <p:spPr>
          <a:xfrm>
            <a:off x="530660" y="1661451"/>
            <a:ext cx="10823140" cy="690689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F05E97-D662-DB43-8828-ADB0FBD56F14}"/>
              </a:ext>
            </a:extLst>
          </p:cNvPr>
          <p:cNvSpPr txBox="1"/>
          <p:nvPr/>
        </p:nvSpPr>
        <p:spPr>
          <a:xfrm>
            <a:off x="626444" y="3765292"/>
            <a:ext cx="64170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На практике оказалось что такая свертка не всегда</a:t>
            </a:r>
            <a:b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дате прирост скорости из за латентности Вычислительных Устройств.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325" y="3372705"/>
            <a:ext cx="4650633" cy="3224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07978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88074"/>
            <a:ext cx="10515600" cy="993775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Глубокая разделенная свертка </a:t>
            </a:r>
            <a:r>
              <a:rPr lang="en-US" sz="4800" b="1" dirty="0">
                <a:solidFill>
                  <a:schemeClr val="bg1"/>
                </a:solidFill>
              </a:rPr>
              <a:t/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(Depth Wise Separable Convolution) </a:t>
            </a:r>
            <a:endParaRPr lang="ru-RU" sz="4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07975" y="1562359"/>
                <a:ext cx="11026140" cy="4945063"/>
              </a:xfrm>
            </p:spPr>
            <p:txBody>
              <a:bodyPr>
                <a:normAutofit/>
              </a:bodyPr>
              <a:lstStyle/>
              <a:p>
                <a:r>
                  <a:rPr lang="ru-RU" sz="2400" dirty="0">
                    <a:solidFill>
                      <a:schemeClr val="bg1"/>
                    </a:solidFill>
                  </a:rPr>
                  <a:t>Как правило глубокую свертку осуществляют вместе со свёрткой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×1.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ru-RU" sz="2000" dirty="0">
                    <a:solidFill>
                      <a:schemeClr val="bg1"/>
                    </a:solidFill>
                  </a:rPr>
                  <a:t>Тогда </a:t>
                </a:r>
                <a:r>
                  <a:rPr lang="en-US" sz="2000" dirty="0">
                    <a:solidFill>
                      <a:schemeClr val="bg1"/>
                    </a:solidFill>
                  </a:rPr>
                  <a:t>DW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conv</a:t>
                </a:r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ru-RU" sz="2000" dirty="0">
                    <a:solidFill>
                      <a:schemeClr val="bg1"/>
                    </a:solidFill>
                  </a:rPr>
                  <a:t>можно делать на увеличенном или сниженном числе параметров.</a:t>
                </a:r>
              </a:p>
              <a:p>
                <a:r>
                  <a:rPr lang="ru-RU" sz="2000" dirty="0">
                    <a:solidFill>
                      <a:schemeClr val="bg1"/>
                    </a:solidFill>
                  </a:rPr>
                  <a:t>Такая свертка дает большой прирост производительности</a:t>
                </a:r>
              </a:p>
              <a:p>
                <a:r>
                  <a:rPr lang="ru-RU" sz="2000" dirty="0">
                    <a:solidFill>
                      <a:schemeClr val="bg1"/>
                    </a:solidFill>
                  </a:rPr>
                  <a:t>Можно скомбинировать эту свертку с пространственно-разделенной – будет еще в 1.5 раза</a:t>
                </a:r>
                <a:br>
                  <a:rPr lang="ru-RU" sz="2000" dirty="0">
                    <a:solidFill>
                      <a:schemeClr val="bg1"/>
                    </a:solidFill>
                  </a:rPr>
                </a:br>
                <a:r>
                  <a:rPr lang="ru-RU" sz="2000" dirty="0">
                    <a:solidFill>
                      <a:schemeClr val="bg1"/>
                    </a:solidFill>
                  </a:rPr>
                  <a:t>меньше параметров </a:t>
                </a:r>
                <a:r>
                  <a:rPr lang="en-US" sz="2000" dirty="0">
                    <a:solidFill>
                      <a:schemeClr val="bg1"/>
                    </a:solidFill>
                  </a:rPr>
                  <a:t>(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deepwise</a:t>
                </a:r>
                <a:r>
                  <a:rPr lang="en-US" sz="2000" dirty="0">
                    <a:solidFill>
                      <a:schemeClr val="bg1"/>
                    </a:solidFill>
                  </a:rPr>
                  <a:t> spatial separable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conv</a:t>
                </a:r>
                <a:r>
                  <a:rPr lang="en-US" sz="2000" dirty="0">
                    <a:solidFill>
                      <a:schemeClr val="bg1"/>
                    </a:solidFill>
                  </a:rPr>
                  <a:t>)</a:t>
                </a:r>
                <a:r>
                  <a:rPr lang="ru-RU" sz="2000" dirty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ru-RU" sz="2000" dirty="0">
                    <a:solidFill>
                      <a:schemeClr val="bg1"/>
                    </a:solidFill>
                  </a:rPr>
                  <a:t>За счет меньшего числа параметров слоя можно </a:t>
                </a:r>
                <a:br>
                  <a:rPr lang="ru-RU" sz="2000" dirty="0">
                    <a:solidFill>
                      <a:schemeClr val="bg1"/>
                    </a:solidFill>
                  </a:rPr>
                </a:br>
                <a:r>
                  <a:rPr lang="ru-RU" sz="2000" dirty="0">
                    <a:solidFill>
                      <a:schemeClr val="bg1"/>
                    </a:solidFill>
                  </a:rPr>
                  <a:t>делать сеть глубже = увеличивать рецептивное поле.</a:t>
                </a: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endParaRPr lang="ru-RU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7975" y="1562359"/>
                <a:ext cx="11026140" cy="4945063"/>
              </a:xfrm>
              <a:blipFill>
                <a:blip r:embed="rId2"/>
                <a:stretch>
                  <a:fillRect l="-806" t="-12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data:image/png;base64,iVBORw0KGgoAAAANSUhEUgAABYwAAALNCAYAAACMDCWcAAAgAElEQVR4AezdB5wU5f0/cPPnOsUCCkrvCEjn7mhBQI3GXmLDboyoiBr9GaMx0RiTGKNJpIvSBLsRVNSIqGABVFAQkd7b0evNlpn5/F/f2Rsdx+fZ293b27vb/czrta+ZnZ2nvWd2db738J2jwIUCFKAABShAAQpQgAIUoAAFKEABClCAAhSgAAUoAOAoKlCAAhSgAAUoQAEKUIACFKAABShAAQpQgAIUoAAFRIABY14HFKAABShAAQpQgAIUoAAFKEABClCAAhSgAAUo4AgwYMwLgQIUoAAFKEABClCAAhSgAAUoQAEKUIACFKAABRwBBox5IVCAAhSgAAUoQAEKUIACFKAABShAAQpQgAIUoIAjwIAxLwQKUIACFKAABShAAQpQgAIUoAAFKEABClCAAhRwBBgw5oVAAQpQgAIUoAAFKEABClCAAhSgAAUoQAEKUIACjgADxrwQKEABClCAAhSgAAUoQAEKUIACFKAABShAAQpQwBFgwJgXAgUoQAEKUIACFKAABShAAQpQgAIUoAAFKEABCjgCDBjzQqAABShAAQpQgAIUoAAFKEABClCAAhSgAAUoQAFHgAFjXggUoAAFKEABClCAAhSgAAUoQAEKUIACFKAABSjgCDBgzAuBAhSgAAUoQAEKUIACFKAABShAAQpQgAIUoAAFHAEGjHkhUIACFKAABShAAQpQgAIUoAAFKEABClCAAhSggCPAgDEvBApQgAIUoAAFKEABClCAAhSgAAUoQAEKUIACFHAEGDDmhUABClCAAhSgAAUoQAEKUIACFKAABShAAQpQgAKOAAPGvBAoQAEKUIACFKAABShAAQpQgAIUoAAFKEABClDAEWDAmBcCBShAAQpQgAIUoAAFKEABClCAAhSgAAUoQAEKOAIMGPNCoAAFKEABClCAAhSgAAUoQAEKUIACFKAABShAAUeAAWNeCBSgAAUoQAEKUIACFKAABShAAQpQgAIUoAAFKOAIMGDMC4ECFKAABShAAQpQgAIUoAAFKEABClCAAhSgAAUcAQaMeSFQgAIUoAAFKEABClCAAhSgAAUoQAEKUIACFKCAI8CAMS8EClCAAhSgAAUoQAEKUIACFKAABShAAQpQgAIUcAQYMOaFQAEKUIACFKAABShAAQpQgAIUoAAFKEABClCAAo4AA8a8EChAAQpQgAIUoAAFKEABClCAAhSgAAUoQAEKUMARYMCYFwIFKEABClCAAhSgAAUoQAEKUIACFKAABShAAQo4AgwY80KgAAUokGECGzduxJw5c3702r9/f9IVVq5c+aM2pE1pm0vNEuB5rFnnqzr1ltdOdTob7AsFKEABClCAAhSgAAViF2DAOHYrHkkBClAgLQSOOuoo+F///Oc/kz42fxvyvjLaSXrHWeGPBHgef8TBN3EIpOu1I4Hwp59+2vk9k9802eYfw+K4MHgoBShAAQpQgAIUoEC1F2DAuNqfInYwkwRKSkqcGZkvvPDC9zeicjPqvuSmVGZpys0qFwokKpCqIE6q2knUgeViE+B5jM2JR/1UIB2vHfnvtGpc55577k8BuIcCFKAABShAAQpQgAI1VIAB4xp64tjt9BGQVABvvPEG5GZTdRMabR9nNaXPdZDKkaiuqcqY+ZuqdlJpl4lt8Txm4llPzpjT8dqRP9qqxiX7OMs4OdcNa6EABShAAQpQgAIUqHoBBoyr/hywBxksEO3GU3dDqtpfGcG+DD4taT/0VF1DqWon7U9YFQ+Q57GKT0ANbr66XzsS4I03yBvtv9vx1lWDTy27TgEKUIACFKAABSiQ5gIMGKf5CebwqqeAzCr+wx/+oJ2lpLrJLm/f/Pnzq+dg2atqJ6C6lirjjw6paqfaAadZh3ge0+yEpnA41fXaGTZs2E/++yupoGJZvv7665+Udccp6Sq4UIACFKAABShAAQpQIB0EGDBOh7PIMdQoAbmhTCT9hHtDqltLWgsuFIhFQHUNMWAci1xmHpOq6yUzddN71NX12qlov1R/8JUUUVwoQAEKUIACFKAABSiQLgIMGKfLmeQ4aoyA6kbTf/MqM51kxrD7z2XdteyTz1QB58oI+NUYVHY0LgH/9SbvK+P6SVU7cQ2eB8ctwPMYNxkLlAlU12snGf1y/7ssa84s5iVPAQpQgAIUoAAFKJBuAgwYp9sZ5XiqtYDMQFLdqLr74pklvHLlSifI55aVvIpcKBCLgHvNeNcMGMcil5nHeK8Td7syrpfM1E3vUbvXi3ddHa4db3/c7erQr/S+Gjg6ClCAAhSgAAUoQIGaJMCAcU06W+xrjRaQWUjujalqLXkRE1mkXglESwCZCwViEVBdf5URLElVO7GMmcckLsDzmLhdppesrtdOde1Xpl8vHD8FKEABClCAAhSgQPURYMC4+pwL9iTNBSQgp7pJlX2JBotjJZP6Zfay9EHW/vZknzfNRay5GCVILSkyVGk2pD5pT9JoyEP+YlnkWJkpLeWkXtmO5Z/6ynjcctJ32ZZAum7xe/iD7dJfMfGPS97L/ljHo2pfxijj83rLNSDvpe/yeaKLW7f3OpOHO4mlt8/ez91t6VOyF7du7zpaO9JHOXdiLMfJWt57+x6tj+74k2Hrv0YS+c6UV4eMS8bofwCXXGcy7oosybTwnj93O9p5rEi/xUTXd2lTPov1enD7kezfqco+r3Lu5TubyHdAbPzlxSyWJdlO0qZ7vXjXumtH+il9l88r4/df6nZf3v642/I9dD931zo7sZJj5Dc7lv/m+P0rw7qyr0v/GPieAhSgAAUoQAEKUCC9BRgwTu/zy9FVEwG5iXdvSv1rudms7MXfpryXRYKx/qCoe2y0gKvc7PqDXG453VoCY9EW3QxsXXDBW5eqzWjlVMe79UkQwB9w9B8vn/sDiG553TqWet12pH5doEJVv9iV12ep263Tbce7jualajOWfd763e1o7ejGIHbRlsqwdfvrXUsf4vnOeMu62+44pM/uPt1aPGL5g4lbp6xTZRHtPHr7E8+2/EboLPz7y/s9kXYr43dK6vX3Rd67S0XPq658rP+dkONU/Uv177nroeqL6tqp7N9/+b1W9SWWfSo7VTnVuFwHd11Z16TUr+qT267uuvKWSeT3xq2fawpQgAIUoAAFKECB9BP44S4n/cbGEVGg2ghEu1mLd7ZcIoPy3hS621KPLlgsx0ifVYvM/HLriHct7emWyg4YeNtV9Vs+1wVbVMfLvliDxhJI0NURbb9Yl7fEGwjRnb9Ygh3l9cX/uWpsunaiGUULmkYrp2rf3VeerXucdy3ji+c74y3rbksd8fQ5niBOPPW6/ZF1IhbSVjKXaK7evnq33T+AqPqhu8695XXb0X6npC1VOdkfj7/uvOp+B6XNWBapV9c/VfnKdJL2VH1RXTu6cauO9Y8jljai/TdYVd67L1kB46qwFqtkXJd+c76nAAUoQAEKUIACFEh/gdjuQNLfgSOkQKUK6G7YYp01VtHOeW9+3W1dn9zPVQHjitzwuvXqgjGVHTDwGrp98a4TCVhJ+fIC/vEGob19ku1oQTFpWxcg8tdT3vtYAjNew1i2VW2q2okWzIkWlK9MW13fVfvdff7vjLvfu07kOtN9Z7znoCosvO1XZDsREzHV/X5W5u+UjNN7Pt3tRMagO6+677TMTo22yOduf7zrqnLSWal+Ayr79z/ab4zXSrWdjIBxZV+TOutkXpfRrj1+RgEKUIACFKAABSiQfgIMGKffOeWIqqGA6iZU9kULBiZzGLr2o+333ySXN5NVbkwlECCv8m5S/YE1GWtlBwy8ntHGHe9numCMtCfnV1WfBITEQMbsvnQBBTlWt4i1qv5E9qmCOLp2Y92v6oe/Hd15l7LRvh+Vbavqe3n7ZCzepbzj4/ncX7e3naqw8J9Hb3/i2S4vkCepb6Qt1W+Kqg+V/TslY4vnvJV3rOq86n4LZH+0RVdO9UeXVDjprFTnTfc7oDrWb6Ay9pfTBdNVZf37VP/CwX+MvPe36fazKq1V/Yxln+q6dMfDNQUoQAEKUIACFKBAZggwYJwZ55mjrEKBaPmLo92UyU2qfB7Lq7xZruXdIEpQUoINErxxZyr6b5J1s94kkOM/Vril37oyqiCoHK/qp+4m3HtK4y2nOt67Twy8Y9IF5NwyOn/V+GWft27vOHTBM1XgNNp1JW14ZyOKrSrg5vZf1rE4e/say7a3fnfb347KSI4tLzimKpcsWxmb21/dWtoq7zujK+vuFwv3PMk5cr977ufedbScvVVh4T+PsVwPqmNUfZdxq35X5Jr35jlWXSPx1Cf9ifd3KpZro6LnVRfclLFFW3R55VVlUuGks1JdO6n4/Zc23Jf3u+VuyzXnfu6udb/VbhnvWjUuMahKa3//kvF7o7qeuI8CFKAABShAAQpQIP0EGDBOv3PKEVUzAbnx9N60ebejddV7XCzb0o5uiVZebpJ1AU+3Pt0MqfICGHKzrWvbP+tN56S7CXf7JmtVG9HKqY5396mCs9JGtKCxqozOTHWsdyyqoI+cI/+i64+cE12QQwJs7jj962he/rZjfe9vQ95725Ft1THRZm1L25VtK22o+uXui+U7U14dqmCnlNGZeN3kOHepKgtdf9x+xbKOdg1HKy/Xt7TvBr/cY3UWyfydkrbc60C1TtZ51QUZdd9t3W+t6ruUKiedleraSeXvfzz9cq8t/1p17lXjqmprt5/Jui79DnxPAQpQgAIUoAAFKJC+AgwYp++55ciqiYDuRlhu5HRLtDLuDaB/LbNTdYv/WPe9BCXKCxZLnbqZj9HadPuiC1L6Axm6Matuwt263bU7Hu86Wjnvcd7taLM4pS1VMFfKq27GdWZun3VrnZf/eBmft+/udnlj0NUfzcvfdqzv3T551247utnUquC4v73KtpX2vH32bsf6nYlWh+p6cceom12qc6kqC/c8uv1OZK27hsv7o4quLZ1FMn+npG3v9eDdTuZ51X1Pdd9v78xrb58kYOlfUuWks1JdO6n8/Y+nX347973X2N1WjauqraVvybwu3fFzTQEKUIACFKAABSiQ/gL6iFX6j50jpEBKBHQ3wnIjp1uilXFvTv3raEER/7Hue/8MPV1/3OP961iCzboAmARfvYtuzKqbcG852fb3S95HK6c6XheQ87alC3Kq2lLNEKxIG+LjXVRjkH26GYjllVWNQeqSdst76a4DVR+lHd25jsVHxlHZttKGqu+yL9bvjK6OWMaoa9t7Dt3tqrJQXS9un2Jd68apu57Kq7ci9cX6OyV9ULWT7PMaT3+kT9K+ql8qM9Vxsi8W93j7pWpLde3ofhNUx/rHFGsb3nKJlEmkvKod2Zcq62Rfl14DblOAAhSgAAUoQAEKpLeAPmKV3uPm6CiQMgHdjXB5N426G03d/ngDxrHcSAqS7p86S6AqlkVujHV99pbXOVVGwEDVn1ja0fVR6vMvqjYkSC7nKdpL+qEqK217F9Uxqn54y7jbqrL+8ev+KbWqrOxTBUBUx8p1p5qpLddTLMFuGYOq3mTa6tqI9TsTj7N7rHetGp/sUy2qY1Nh4b9eVH2Ltk/3uyJ9T2TR1Zfs3ynpm8o8Fg9VOd15lXZUfwyQ4/3fNd1vrMxu9S+pdIrHSvfbmqhreeVU56K8Ml7LWMpXV2vvOHTnKNp16S/P9xSgAAUoQAEKUIAC6SmgvgNNz7FyVBSoEgHdTaPckPmDgN4OykwuVWBRbmpVN6vxBoxjvTmuyI28Ox5Vf/03pBVpR1V/tPHFe7w7Dl0fYx2Lqt1Y93mvFV0/oo3ZHYOsVW36y8r1pDpOt8/bP7ct3bG6/fJdKW/RjV1XZyz7Y+2736i8vqrajqUOVTnZ519qkkWsfY/Fx1+XvNdZxFNfrO6q42JpR1VOdV7d8enSUvhTduhyQavSUaTSScahGrPKqiL9irUN1zWefnnLeLdjabMiY3LbUrUj+1SL6liVtb+sqpyuDX9ZvqcABShAAQpQgAIUSF8B9f91pu94OTIKVImA7oYsWpBX11FdIC9aXar2Y7mRlD6k6qa3Iu3EO754j3fPha6PUp93iXacqu1Y9kmd7qKrP9ZzqmrPX1Z3nanKyj5v/9x+qo7VzTCWY2OZwasbu6qtWPfF2ne/kTtO3VrVfix1qMrJPv9Skyxi7XssPv665L3OIp76YnVXHRdLO6pyqvPqjk+X/sH/PdHlyXXr8a5T6STtqsassqpIv2Jtw+uQSJl4y1dkTG5bqn7KPtWiOlZl7S+rKqdrw1+W7ylAAQpQgAIUoAAF0ldA/X+d6TtejowCVSIgN/iqmzL/jX8sndMF8hgwPupHxtFulFXnItrx7nnRBQD8N9fRjlO1Xd4+/z+r19UfyxhkLKr2/GV115mqrOyTPvkX1bHSjq7/cny061jqj1ZW1V55+/y27hhU5fxG7rG6daJ1qMrJPv9Skyxi7Xu8xm69Oot46ovVXXVcLO2oyqnOqzsmWevSUniPUdWrSkchZVLpJO2p+qayqki/Ym2jPDNVv7xlvNuxtFmRMbltqdqRfapFdWwsY1KV07Whapf7KEABClCAAhSgAAXSU0D9f53pOVaOigJVJqD7p8VyUyY3lfEsukBetECb6oYwlhtJ6ZfupjeeXKOq9v03pLp2Yumnqv5o5eI93j0/uj7GOhb5A4HUEe/Lbd9d6/oR6zmJZfySF1WCTuJY3uuNN95wu/ajdbR2dLMipYw/R6u3Ut3Yk2XrthWt7+4x5a0TrUNVTvb5l5pkEU/f/cfG8l5nEet3QtqI1V11XLTfG7f/qnKq8+oeL2vdfzvcdBO6XOPu5966ZDuVTtKeaswqK12/VMf6xxRrG95yiZSJt7xuTJVxTcZj7R2Hrlx516W/Dr6nAAUoQAEKUIACFEg/gZ/egabfGDkiClS5gO6fFstNWSw3xN4BpDpgHC0Hs7dfum3dTbN/drXuuFh84r35j/d4d2y6XKH+PuoeQuU/zq03kbVqDLIvlkVVNpl9c/tQXju62ZPR+pIKW+l/eX13xxhtnWgdqnKyz7/UJAt/33Xfd9U4/WVV71P1OyVtq85PtGvW7a+qXHnj1f23w51BrAsou23616l0isdKdz0k6lpeOdW5KK+M1zKW8tXV2jsO3Tkq77r018H3FKAABShAAQpQgALpJ/DTO9D0GyNHRIFqISCzilQ3mbIv2uxgf+dTHTCW9nX9lmBGeYvMPlWVl0CHd9EFv3QpA9yyuhl20W7+Vf2RduQGP9oidarK+scidaiOk33JWnT1l3dOEvFKtM+qPnrPi64vUs7/YC9vH1T1yr5kLqo2vH2Ppa1E61CV040vnmNj6bPqGFUb8VrEWq+0Vd41rKpL9qn6GWt9sf5O6dqJxUPXP9143P26P6zI56rP3GCyW96/1vUjFvd4nKRdVVsqq1T+/uv65f8jpt/N+z7WcamOk31Vae0dh85C+siFAhSgAAUoQAEKUCCzBfh/hJl9/jn6FApEC47JzZnun/X7u1gVAWO5wVfd+JYXmJC+6wLl4uFfVG3IPpl9plrkpltXRhWUcOvQlYkWMNDNgJO6VGPRmamOdfsVz1pXf7RxR5vxFq1cPP3yHqty9rejG4cEwiSIpFp0ZZJlK23G0ndV37z7Eq1DVU72qZaaYqHqu3zfVGP1XyOqsvJ76T/fOotU/E7F0mfVWHXn1Ttm3SxiXfDW7+KtS7ZT5SRtqcass1IdK/uS/fuv61cs58K1VPVVNa7qau2OIxkW3rq4TQEKUIACFKAABSiQPgLqO9D0GR9HQoFqJaC7eXRvPiW4Gu1mXwJoujqizVJ26/euVTe3OixdKgapL1p/dYEOCQaqFl1wWRXIjdYn6Ve08Xkd/NvSln+msbjrgltSXhXY1PVPxu6vX2Uh+6ReXbBEV7/0R3VOZJ9qNqI7/mheuv6Vt9+t27v2tyNj9H7u3fYf67anG3uybKUdbz/cbV1/3H7512457zqWOrzHe7f99cv7mmIRT99lzLo/oMl3x/0u+i11FlKf6jvh9ine3ynvOXG3/X1x6/au3WP9a+8xqu1ofxjz1yXvy1tS5ST9UPVPZ5Wq339dv6Svscz81ZVXjau6WnuvEdU5iuU68tbBbQpQgAIUoAAFKECB9BMo/84i/cbMEVGgygQkOBYtaOe9cZObT+9LdzPtlqnMgLGAReu3BFzkRluCm/KS4Ey0/ur6KjMB3fH419K+fC6BpGh1u+VUN+/uiXePibaWMUk/ZR1t7NFmL+rKyX6pWxVoFj8JMngtVEHjaIFWGZeMX9qQlxtgizbeaF6uW7xrVXuqdqSPqmNlny6AU5m2Mk5Vf1R9j2aSaB2qcrJPt9QEC1Xfy7uG5XvuXsOy9n4nxEN1PnQWcnyyfqdU50fVF/+YVeVkXyxLtHF56432e+RtJ1p9yXKS9rx9c7d1Vv7z6x4va+mvfJ6M33/pl+43UdqRNuR6c3/7VX/g8/bN3daNqzpae68Ft//+tfcYblOAAhSgAAUoQAEKZJ5AbHcqmefCEVOg0gTk5jPaDaT/pi3W93KDq1tUdehubnV1RJsppapft09u1HWLBEZ15eLdH2188dYV7XhVMMEdX7LMVAFjaUMCGtH6Fs9n0bzc8cS7VrWvaydaAEfVbmXbxtN3Vf9kX6J1qMrJPt1SEyx0fZffLd14y9uvupaSZRHtd0rVL1Vf/GNWlZN9sSyxftejzaT2tpMKJ2lPNWadVap+/6VfEhRW9U21T/X7qzpON67qaO29FlRjkX1cKEABClCAAhSgAAUyW4D/R5jZ55+jryIB7z+r1t2sxbu/sgPGQhVr0ELX92hBGPdUyE23rrxqvwTfVTfkupt3aUdXj2p/tH3RzN3xVNRM2lcFLNz64/3jQyJeblvxrlV2uvMSLVikmzVZmbbx9F3nkmgdqnKyL9pS3S2i9V33xwKdg7u/sq6L8n6n3Pa9a9117R2393jvtvcY3XasaSl05VX7K3rNlOckbXrH6W5Hs5LP3ONiWSf6e1be7HZv26rfX+/n7na0cVVHa/eacPvvX7ufc00BClCAAhSgAAUokJkC0e9AM9OEo6ZAygQk4BhvwM9/Uyfvo92oymASKaNDSHRGYHl99LYXawDJDViogo3R2tN5SD2xng+ZoRbrkqiZ9FP6E22JZ8a6eMnx8XpFaz/aZzpnXZlos/50M7kryzbevqvGlGgdqnKyr7ylOluU1/do6QhUHpKuQndNSFuJWkT73XDHoOpPouViOa/R2vX2RRdAd8ur1pXpJO15++dul2dV2b//rkOsY09GwFjajLU918ldl+fljsc93ruOpaz3eO+2Wy/XFKAABShAAQpQgAKZKVD+HWhmunDUFEipgPwz4ngDJnIjKDNrVXlw/Z1X5fyVGU+JLtJmrDOmZFyqG+7y2o5WvzurzK1D+uMP9EYbn/em2N12b6ylLtl29/vXYqnLq+v2R7V2zfz99NfvvpegSaznV9orz0uCFe6i8kok2OTWp1snct3pgkXRrqHKsE2k736HROtQGbjXp78N//vqauHvp+q9/A6qxu5+J2Qtpt5rWVWPu8+18JbXbcfzO1UV51XGFC3gKL8rifwuSb2V5SR1J2pV3u+Z/Da6i/Tf/7sa7fffLSdrqcdf1nuN6L53iY6rOlqrvnO6cXvtuE0BClCAAhSgAAUokN4CDBin9/nl6GqggATGJHAiwQH/Sz6LNquuvOFWtLyqfqlTbrpVfVUdH88+ubn2W0h7ukWOj/a5W84bEHC3/TfIUpd3XLJdEXu3bVlLH/3jEj/ZF0v/vXX5tyVo5D0X0YJIsXr524j3vYwpXjs5PhGLZNsm0ne/T6J1iEG8bt62q6OFt3+6bbku/dexfDcqauH9PrvfETFKdKmq8yr9db8fFTFRjVvGlGwnaScRK7kO/L+T0c5XRX7P/OOW60/qK29JZFxunf42k3FNJmot5eRaSvb15I6VawpQgAIUoAAFKECBmifAgHHNO2fsMQUoUEEBN0jsXfsDxhVsgsUpQAEKUIACFKAABShAAQpQgAIUoECNFGDAuEaeNnaaAhSoiIA3UOxuM2BcEVGWpQAFKEABClCAAhSgAAUoQAEKUCBdBBgwTpczyXFQgAIxC7hBYu+aAeOY+XggBShAAQpQgAIUoAAFKEABClCAAmkswIBxGp9cDo0CFFALeAPF7jYDxmor7qUABShAAQpQgAIUoAAFKEABClAgswQYMM6s883RUoACANwgsXfNgDEvDQpQgAIUoAAFKEABClCAAhSgAAUoADBgzKuAAhTIOAFvoNjdZsA44y4DDpgCFKAABShAAQpQgAIUoAAFKEABhQADxgoU7qIABdJbwA0Se9cMGKf3OefoKEABClCAAhSgAAUoQAEKUIACFIhNgAHj2Jx4FAUokEYCJSUlmDNnzvev+fPnY//+/Wk0Qg6FAhSgAAUoQAEKUIACFKAABShAAQokJsCAcWJuLEUBClCAAhSgAAUoQAEKUIACFKAABShAAQpQIO0EGDBOu1PKAVGAAhSgAAUoQAEKUIACFKAABShAAQpQgAIUSEyAAePE3FiKAhSgAAUoQAEKUIACFKAABShAAQpQgAIUoEDaCTBgnHanlAOiAAUoQAEKUIACFKAABShAAQpQgAIUoAAFKJCYAAPGibmxFAUoQAEKUIACFKAABShAAQpQgAIUoAAFKECBtBNgwDjtTikHRAEKUIACFKAABShAAQpQgAIUoAAFKEABClAgMQEGjBNzYykKUIACFKAABShAAQpQgAIUoAAFKEABClCAAmknwIBx2p1SDogCFKAABShAAQpQgAIUoAAFKEABClCAAhSgQGICDBgn5sZSFKAABShAAQpQgAIUoAAFKEABClCAAhSgAAXSToAB47Q7pRwQBShAAQpQgAIUoAAFKEABClCAAhSgAAUoQIHEBBgwTsyNpShAAXK26UUAACAASURBVApQgAIUoAAFKEABClCAAhSgAAUoQAEKpJ0AA8Zpd0o5IApQgAIUoAAFKEABClCAAhSgAAUoQAEKUIACiQkwYJyYG0tRgAIUoAAFKEABClCAAhSgAAUoQAEKUIACFEg7AQaM0+6UckAUoAAFKEABClCAAhSgAAUoQAEKUIACFKAABRITYMA4MTeWogAFKEABClCAAhSgAAUoQAEKUIACFKAABSiQdgIMGKfdKeWAKEABClCAAhSgAAUoQAEKUIACFKAABShAAQokJsCAcWJuLEUBClCAAhSgAAUoQAEKUIACFKAABShAAQpQIO0EGDBOu1PKAVGAAhSgAAUoQAEKUIACFKAABShAAQpQgAIUSEyAAePE3FiKAhSgAAUoQAEKUIACGSpgA7a8TMAMwQ4bsIOHYAcPA1ZYa2IHDsLcNA/hRWMQ/vxfCC18AqEFkVd4wRMIL/gnwkunwNq1HLauHjMIq2QpwksmIbzwSfXrqwmwti+CbQbVfbFMWLtXOG1JH35azxMILxoLc9MnkTGparFtWId3wFz1BsKf/xvhL55CePF4hJdNg7n6TZibP42M49AO2OEAAFtVC/dRgAIUoAAFKECBainAgHG1PC3sFAUoQAEKUIACFKAABaqTgA1YoUhg+MhOWHvXwtz2Jcw17yK0ZBKCn/4VocXjYe1ZDdiWsuN26W6EPv83jGe6whjZGMaoZj9+jWwCY0o/J5Brhw4r60C4FOaK/yLwwukwRjWFMap52asFjNEtItuTChFaNBZ24IC6DjOA8Ir/wpg+GKVOH8rKuf2RfkgdX46BXbpXXYcVgrnhQwRevQiGHD+yqbMulT5JP8Z3cMYS/OgPTuBYZ6KunHspQAEKUIACFKBA1QowYFy1/mydAhSgAAUoQAEKUIAC1V7ADpc6gU8JtIa+eArB9+9B4PUrYEwfAmNiTxjjOiDw2iUwN8xxAsvKAQUPIfzNVBhT+qL0RwFjCfxKwLUxSif2ROjLUbCNfcoqYAZgrp+D4JvXITC1PwLTBiHw/OkIvHgWAi+fg8DL5yL41vUIf/eqE9xWVmIGYW74AIF3hkXKvXAGAtMHI/DcAAQmF8OY2MOpK/ztC9o6xCO8/BUEpp0aCRi7wWZ3LUHkMW0QnH0XrD2rIjOylZ3hTgpQgAIUoAAFKFD9BBgwrn7nhD2iAAUoQAEKUIACFKBA6gSc9BIyK1ifNsE+XOIEio2p/WGMbV82mzcyqzYyw7YJAtMHwQmyho6o+y6B2jWznCCtM7N3TEsYY9s4wWbj6c4wnu0G44UznJnKdukedR22CevARqee8LfPI7xyBsw17zizfS1JA7F1Iayd38A+shOwTE0dFqwjO2Fu/wrmxrkw1/0P5sqZCC97AeGvn0Xo8/8g/NUEmDu+hm2GlHVIQDu8eBwCkwo9s6TLAt8SNJaA8cReCH0xEtqxSM1m0PncCZBLCg05F1woQAEKUIACFKBAFQswYFzFJ4DNU4ACFKAABShAAQpQIKUCEpSUYGo44KRtsA9tg31gMxA8qA0aS0Az9OVoGM92j6RfcGfSfr9uisDEnk4+X0k9oVysMKxtnyP43ggYz5+GwKsXIPjmtQi+dwdC8x6KBGqXvwhz51LIDF79IvmTrcgYZP2jlwRcYwy6uoFyt7yYWGEn57AdOqINFku/bGMvwsueR3DGFQhMGxiZZT3+ZBhjWsMY1QLGyGYwXvwlwqvfgm1KDmPFYluw9qxBeOlUJyezpPhwAt0MHCuwuIsCFKAABShAgVQKMGCcSm22RQEKUIACFKAABShAgSoRkCBxGJBA6OGdsHavhLnxYyfoGfr07wjNfxzWti/0s3LDkby/gedPK8sd7Ms/LIHjpzsh+NEDsPZv0IzQhn2kxJnVG14zC+bWBbB2fwfrwObILFt5cJ5pwHZmBscY9NW0VOm7JZ/zoW2wti5w0l+EPv8Xgu/fjeCMKxGYfhqMSUUIvDscVskSfU7n4GGEV7yOwMvnwZjYG4E3rkXoy7GOS2SGtMxuruYOlQ7NBihAAQpQgAIUqAoBBoyrQp1tUoACFKAABShAAQpQIEUCtm06AVmrZCnM1W8i9PlTzqzewCuRQKUxpi0k1URo6WTIzFrlYlswN3+KwOuXR9JRjG4emU07rj2MCV0QmNLHyfsbWvDPKAFjiX+WBa4leJ0OwVAZjxl5GKB1cBus7YudNBmSh1nSZWhnWwOw9q1HcO5DcNJxSAoLeVjesz0QmHkVQovHwdqx2JnJ7AT6lSeFOylAAQpQgAIUoEDlCDBgXDmurJUCFKAABShAAQpQgALVQsAOlSK8/n0E3x4GY3IfGBLkdfLsNo7k2pVg5fiOCH3yCKzDO7R9tvasRPDD+2FM7ec8JC7430sRfPc2hD75C8JLpzgPkrP2riknnYS2+rT5wLYt2CEDdtjQzy42QzDXvY/AqxfCGNX8h1nbI5uiVNJZPNMNwTevd2aAWwc2QerkQgEKUIACFKAABVIlwIBxqqTZDgUoQAEKUIACFKAABZIt4OThNQFbHvCmTl8g+YDDK2ci8MIvygLE8nA2b0qJpjBGt0Tw7d84D4xzcgIr+il5e831cyL5dle9BWvH17AObonkQXby7ur7oKguo3fJg/BCi8Y5qSt+fC7KzsvIpjDGtkbg9cucYL9tqR++l9GIHDwFKEABClCAApUmwIBxpdGyYgpQgAIUoAAFKEABClSSgGU66SPsQzucfMROHmBTE1S0TZjbvkDwresjaQ8kGPl9wFi25dXcme0qM5FtJ12Eot8yy1VyDIdL4QQwJVjNJSEB68huhL55DoHXLobxTHcYY1qVnRP33DR1Zn3LAwHNkiWcYZyQMgtRgAIUoAAFKJCoAAPGicqxHAUoQAEKUIACFKAABVIl4Ob+lQfDHdruBBHDq95EaMETTj7i8NfPOA+U03VH0hoE5z3kBCENJ2DcIpKDePzJMCb1RuD50xGc/VuYmz+BrQs86yrn/rgFJChvyXlc/76T0iPw6kUIOIHj1pHA8egWzsPwTMmDLOecwfm4jVmAAhSgAAUoQIHEBRgwTtyOJSlAAQpQgAIUoAAFKFD5AlYI9uGdsHZ8BXPF6wh9+iiCM66EMbkYxpg2MEa3QnDWr53PtekkggcR/uY5GNNPgzGhGwLTBiE44wqEPrgP4a8mwNwwB9betWUPvePM4co/qWUtSL5jYz/MLfMR+uwfCLx6MYwJXWFMKkZo/uORlB8MFqfsdLAhClCAAhSgAAUiAgwY80qgAAUoQAEKUIACFKBAtRWwYR0uQXjZdATfvA7G1AEwZFawPCjNmSkcSWEQePEsmCtnQh5wp1ysEMxtXyK44J8IffYYwt+9Cmv7ItiHtkVSW1jMP6x0S9VOKwxbzvO69xGa+yeE5v4R5pYFgOSG1i1OipAg4OQ3ZpBfx8T9FKAABShAAQrEL8CAcfxmLEEBClCAAhSgAAUoQIEUCdiw9m9AcO6DMMZ3UD+0bmQTGM/2cNJT2Id3qPtl205g2DqyC7axDzAD0M1GVlfAvakQsM2gM6vY2rvOSUWhbdO2YB3ZCXPb5zBLlsIOHtY+9FBbBz+gAAUoQAEKUIACGgEGjDUw3E0BClCAAhSgAAUoQIFKFZBUA2bQmRUcLW+w5LANL5mEgKSgcB5Q18z30LpmMJ7ujOCce50H4FVqn1l5NRCwYRt7EF7xGgJvXYfg7LtgbvoYdvAgwPQV1eD8sAsUoAAFKECBmi/AgHHNP4ccAQUoQAEKUIACFKBAjRGwASsMhA7DPrgF5tYFCK+bDWvPathOWgjFQGwT5qZ5CLx+KYzRLb5/KJoxri2MZ7oiMH0IgrNuRHjJRNgHNikq4K70EbCdwHB47bsIzBwKY2wbGE93QuDtm2GunwM7cIAzjdPnZHMkFKAABShAgSoTYMC4yujZMAUoQAEKUIACFKBAxgg4+WYDsEt3wdq1zMk3HPr4Lwi8fhkCr1zgzCCOBPvUItb+9QjO+yOMZ7vDmNAFgemnIfjWDQh99jeEV74Oa+cy2KV7I8FodRXcmw4CYQPm5k8RfHtYWS5ryWHdFMb4jgjM+nUkaOykp0iHwXIMFKAABShAAQpUlQADxlUlz3YpQAEKUIACFKAABTJDIGzAPrjZSRsQXjwewXdvRWDaqTDGtY88uG5sWwRm3wVrz0ptSgFJNxBe9QaC79+D0Md/RnjFfxkkzoyr54dR2jasQ9ucXNWSszry0MOy9CTyAESZafzurU5AWfvwwx9q4xYFKEABClCAAhTQCjBgrKXhBxSgAAUoQAEKUIACFKiggDycbN86hL4YicDL5zpBPWNU80iwT4J8ZTmJAy+fA3PN20A4oG7QNp0ZxNaBLbAD+2HLjGUumSUgAePDJQgtmYzAi2dF0lGM8uWzntAJwffugLntC9jyYEMuFKAABShAAQpQIAEBBowTQGMRClCAAhSgAAUoQAEKxCQgAeOdyxD83+0oHdMapSObeB5Y584ObQKZMRpa+CTsIztjqpYHZaiAbcE+tB3hpVMRePUCGOPa/fh6kj9CTOyN0PzHYR3cwnzGGXqZcNgUoAAFKECBigowYFxRQZanAAUoQAEKUIACFMhgARuQ2b62rTWQIHD4i1FOIM/4ScC4OYwxbWBMLkbok7/A3r+BQT6tJD9wBGwb9uEdCH/zHAKvnAdjTOsf0lOMboXAcwMRWvivsgcg6q9LalKAAhSgAAUoQAGdAAPGOhnupwAFKEABClCAAhSggE5AUkSEjjizOK29q2GX7o4EjlXHm0GYGz5E4L+/+iGwJ0E+5+F1gyMPr1v4JMzNnzjpJgAG+VSM3OcRcIPGSybBePFMGKNbwRjbDsaLv3TSn1h718C2QpGHIFphT0FuUoACFKAABShAgfIFGDAu34hHUIACFKAABShAAQpQIDLz1wo5QV1rz2qE18xC8OOHEXzvTpir3oAdPKRWktyz+zchOO9PMJ7p7swmluBx6OOHnQfZWXtWwQ4d1gec1bVyb8YLyEzj7QgtGofAS2cjMPMqhJe/AvvILthmCFbpbpg7v4HzBw3mM874q4UAFKAABShAgXgEGDCOR4vHUoACFKAABShAAQpknoCkmzADTn5ha8fXCC+bjuD7v0XghTNgjOsAY8IpCH30IOx967TpJGQ2srn2XSdIHPrqaZhbPoN1eAdsMxg1nUV1x7YlGG5ZkDWXKhAoe6hieOVMmBvnwjb2wg6XOkHi8NIpCLxzC0Kf/d15D9usgg6ySQpQgAIUoAAFaqIAA8Y18ayxzxSgAAUoQAEKUIACKROwgwdhbvsCoUVjEZj1axhT+sIY2xrGqKaR1+gWCLx6Ecx17wGSBkC52LADB2Ad3g47dAi25D2uwYsEiI8cOYJNmzZh3bp12LdvH0yTAckqOaXyIDz5g4YZhBXYD3PzZwjOewjGtFOdVBWB54c4+Y7t0r1V0j02SgEKUIACFKBAzRNgwLjmnTP2mAIUoAAFKEABClAghQKSMiL40YMwnu0BY2QzRB5cJ8HiZpGXPMju2R4ILXzCmYWcwq5VSVPhcBglJSV477338MADD+D222/HlClT8O233zqBY/mcM45Tf2rssIHwxnkIzPoNjPGdIvmyRzaFMbatkydbZrXr/6CR+v6yRQpQgAIUoAAFqq8AA8bV99ywZxSgAAUoQAEKUIAC1UDAOrAZwU8edR5SFwkWlwWK3YDxqOYwnu6M4Oy7YO38tkanmIjGLaknDh06hG+++Qb/+c9/MGjQIBx77LHIz89HmzZtcNVVV+HZZ5/FkiVLsHfvXjBwHE0z+Z9J2pPwd6/CeP70H/6Y4V6jE3shtOBxWIe2Jb9h1kgBClCAAhSgQNoJMGCcdqeUA6IABShAAQpQgAIUiEtA0kNESRHhzNxcPQuBl89FqQSHnSCczDBuDmP8yQg8NxCBWTchvHQqJLgMpF8+Xwn+bt++HW+++SaGDRuGtm3bIjcnB7Wzs3B0bg7ysrJQUFCAdu3a4eqrr8akSZOcwPL+/fuZqiKui7ECB0s+4z0rEfzofhgTOpelTCn748bolpAHLYbXz3EeiFeBVliUAhSgAAUoQIEMEGDAOANOModIAQpQgAIUoAAFKOATsG0n76t1ZJfzQDDr0FbYuvzD8mC3PasR/PD3MJ7uCGNMKxjPdEHg+dMRfO8OhL6ZBrPkGydHcbTAs68HNeKtalbxMccc4wSIm9epjV+e1AjXtmiGUxuegMYFBSjIlsBxPjp06IAbbrgBzz33HJYtWwYJHEvQmUslC4QDMNf+D4HXLnbyF0fybJcFjZ/phtCnf4Uts4z5kMJKPhGsngIUoAAFKFCzBRgwrtnnj72nAAUoQAEKUIACFIhHQB4QFjacf5pvbv4U4S+eQuDd2xBaPA724R3a2cF28BDCK/6LwIwrEHjtEoQ+eRTm2vdgHdjiPGwsni7UlGODwSA2b96M119/Hddddx2aNm2KnOxsHJubgz7HN8BDHdrjk969sapPMWb36ok/dWiP009siKa1C5CflYW83Fy0atUKV155JSZOnPijVBU1xaAm9tM+tB2hz/+DwOQizyzjyIz4wH8vhbnhI8DUPZyxJo6YfaYABShAAQpQINkCDBgnW5T1UYACFKAABShAAQpUPwFJOREuhX1wC8yNHyG44HEn8Gs80xXGmNYIzLwKEkDWzjK2TFj7Nzn/pN/cMj/ycLs0DbrJrOKDBw/iyy+/xKOPPoq+ffuiXr16ThC4Vd06GNqsKaZ37YrVRcXYU9QH+4v6OOv1RcX4X88e+FP7dhjSqCGa1K4dmXGcn++ksHBzHC9duvT7Gcd8OF7yvyq2GYJco8G3rneubSeFisyKn9AFgTeuQnjtO7BDpclvmDVSgAIUoAAFKJA2AgwYp82p5EAoQAEKUIACFKAABZQClgmZdWmun4PQ/MfKAsVdIrmIRzaB8yC7yX0Q+nIM7CO7lFU4O2V2sqStsE39MTX8E5lVvGnTJrz22mu45pprnFnFeTk5OC4vF/1kVnH7dvi4V0/sKOqDfUV9sNfzkvcSQF5bVIxZPXrggXZtMaThCWgiM46zs1G7dm2079DBma08ZcoUSOB43759zHFcCdeMfWQnwovGwnju5zAm9kDg1YsQmvcQzDXvRh58Z6XvNVwJnKySAhSgAAUokHECDBhn3CnngClAAQpQgAIUoEBmCdihwwitfD2S13X8yWUPrWtSti7L7zq2NYKzboS17XMgA4NpMqtY8gwvXLgQf/7zn1FYWOgEeCW1RJt6dXFN82Z4uXs3rCsq/lGQ2BswdredQHJxH2wo7oP/9eyJP7Rvh0Fu4DgrC/n5+d8/HG/y5MlOjmMJHDPHcRK/l1YI5vZFCC14HKGFT8DcNA/24RLYFvNIJ1GZVVGAAhSgAAXSVoAB47Q9tRwYBShAAQpQgAIUoIAI2KEjCC97HgGZbTlScrmWBYm/XzePpKV45TyYK2fADmfOP9eXlBCGYWD9+vWYPn06LrroIjRs2BA5WVk4Pi8Xg084Ho91PBlfFhZiV/FPZxW7QeJo603FfZwcxw91aIfTnFQVP+Q4btmypZPjeNKkSc6M47179zqBY6aqSMJ3N2zALt0Dyb+dbg9jTIIOq6AABShAAQpQIIoAA8ZRcPgRBShAAQpQgAIUoEAaCNgWrJIlCL47HMbYdj8OGo9tA2Nib8jDwEILn4RZsiRtH2LnP5Myq3jPnj2YN28eHnjgAfTo0QO1CwpQOzsbHY6uh5taNMN/u3V1UkxIqoloQeFon7mpKmR2suQ4/mNZjuOmtWuXpaooQPv27eHNccwZx/6zxfcUoAAFKEABClAgdQIMGKfOmi1RgAIUoAAFKEABCiRbwHmYnQFJOwHJL6xZ7MB+hJdOReC5gTBGyYziNjAmFSIw40qEFjwBc/MnsI7sdHIUp/vsVndW8dq1ayG5hC+88EI0atQIudlZOCE/z5kF/HjHk7God2/sqkCg2B9EdgLHxX2wrrgYb/fsgQfLAseNJcexJ1XFddddB0lV4T4czzSZb1dzWXM3BShAAQpQgAIUqBQBBowrhZWVUoACFKAABShAAQpUqoA8gC50BNaBjTA3fIjwmndg7V8P2La6WduGuWMJArPvgjHtVARmXoXQF6NgbvsSEky2JfCcAYvkCd61axfmzp2Le++9F506dUJebi7qZGej09H1cGvLFnirR3dsLE58RrE/UOx/v68wkgdZ2njPyXHcFqee0AAn5ecjr1Yt5OXloXXr1s6MYwloL1u2DG6qigw4RRwiBShAAQpQgAIUqHIBBoyr/BSwAxSgAAUoQAEKUIACMQs4M4pLYR3YjPC69xCc9ycYL52NwMvnIbzsBdjBw9qqbGN/JLi8/BUnRYUdPJAxuV1lVnFpaSlWrFiBsWPH4qyzzkKDBg2Qm5WFkwoKcPZJJ2J05074RnIVJ3FWsT9Y7H3vpqpYX1SMd3p0x/1t22Dg8Q1wYn4e8spmHLdp0wZDhw7FM888gyVLlsBNVZHus8C1F3HSPrAjf1zR/YElae2wIgpQgAIUoAAFaqIAA8Y18ayxzxSgAAUoQAEKUCDjBGzADMI+uM0J+oY++xsCL58LY/zJkYfYjW2L4Ht3wNq1HLA1KQwkOBYOAGEjYwLFcplISoedO3dizpw5uPPOO9GhQwfk5+U5s4q7HnsM7mjTykkRsbm4GBLE9QZ1U7Etbe4u6oM1RUV4o3s3/F+bVvi5BI4L8p3AseRVbteuHa6++urvU1VI4JipKuL9EbABy3Suf9vYC/vgFthHdgJWON6KeDwFKEABClCAAmkuwIBxmp9gDo8CFKAABShAAQrUfAEbdvCgkz5CHkwXeO0iGBM6RwLFI5v+sJ4+GOFlz8MOHKj5Q07CCGQW7uHDh/Htt99+P6v4uOOOc2YVS97gc05shDEyq7ioELsqMQVFrEFnN8fx6qIizOjeDfe0aY3+DepHZhzXqoX8/HwncHzttdc6uZdlXAcOHGDgOJZrxQzAPrQN1o6vYa57D6GvJyL0yaMIL38RdumuWGrgMRSgAAUoQAEKZJAAA8YZdLI5VApQgAIUoAAFKFAjBWwL1p5VCH70BxgTTkHpKAkSlwWKRzX7IWA8rj2C798Na/eKjJpBrDqnoVAIO3bswKxZs3DTTTehZcuWyMnOxtE5OehVvz5+17YtPuzVE9uL+1TJrOJoQWQ3VcUGJ1VFD/yubeuyVBVlOY5zc53xXHPNNZg+fTqWL1+O/fv3M3CsuhBkn3x/9q1HaNEYBF6/HMbUfs7M/FKZlf/OLbB2Lcv474uOjvspQAEKUIACmSrAgHGmnnmOmwIUoAAFKEABCtQUAduGdXArQvMfh/Fs958Gi0c1hzGuHQJT+yI49wGYO7/Rp6WoKWNOsJ+WZeHgwYP4+uuv8e9//xuDBg3CMUcfjfzsLDStU4BLmjbGpC5d8F1RkZMGIlrgtqo/86aqeKt7Nydw/PPj6+OkgnxnPHVq10bHjh1x44034rnnnnNmUkvgWB7sx8UjIAHjkiUIvDMMpWNawhjZJPIa1QyB1y52UrzYVshTgJsUoAAFKEABCmS6AAPGmX4FcPwUoAAFKEABClCgJgiYIZibPkZw5lAYEvRyZxaPbYPAlL4IvnU9Ql+Nh7lzKezQIZlWWRNGldQ+yqzirVu3YubMmfj1r3+N1q1bIzcnB8fk5qCw/nH4fds2kVnFVZCnuCLBZzdwLKkqZnbvhnvbtHJmHJ+UH8lx7AaOZcwy49hNVSHBcy4iYMPavyEyQ39c+x/+4DKyKQLThyC8/BXYoVJSUYACFKAABShAge8FGDD+noIbFKAABShAAQpQgAJVImBbsMOGE7Sy5aFcmkUe0BX64ikYkwphjGkDY2JvBGdejfCisbBKvs7YQLE7q/irr77C448/jn79+qFu3brOA+Na1KmDy5o1wZSup2BlURH2pCBYvKNvP6wfeCq+GzQEywcNwdqBg7C9X3/srmCeZDdVxdqiYrzVvbsTOO7XoD4a5echr1YtFBQU4OSTT3aC5c8//zxWrFjBHMdl3yW7dA9CX4yE8Ux3GN6835OKEFo0FraxT/Ot424KUIACFKAABTJRgAHjTDzrHDMFKEABClCAAhSoDgJOoLgU1v6NCK//AOENH8I6XKKfHWyZMLcuQHD2XQjMvMoJHls7voIdPATYmTejWB5qFwwGsXHjRrzyyiu46qqr0KRJE+RmZ6F+bi76NqiPhzu0x4LCQpSkIFexBKM39x+ABWefhelXXol/X3cDnrjuRky86mp8eN75WDfw1AoHjWWmshM4Lu6D9UXFmNW9O+5rE8lx7KSqyMpC7YIC5+F4N9xwA6ZNm4Zly5Y5OY4lVYWYZeQSOoLwty/AmDoApd6A8YQuCH36qPNAvIx04aApQAEKUIACFFAKMGCsZOFOClCAAhSgAAUoQIHKE7ABMwj70HaEN3yE4CePIPDyuQi8cQ3MdbNhm0Ft0zIT0ty+2HnJrEl5oFcmLjKrWPL1Lly4EA8//DB69erlzCrOz85Gu3p1cX3zZnixaxesKSpOyaxiCeRu69cf8845G0/ecAN+O3wEbh9xl/O68/Y78ZffDMNbF12EjQMGoiLpKbxl3VQVMkaZcXyfPBzvhAZOjuO87CxIqgqZcXzddddh6tSpzsPxDhw4kJkPxzNDCK99F8ZLZ6PUTeciD44c3wGh9/8P1t7Vmfg14pgpQAEKUIACFNAIMGCsgeFuClCAAhSgAAUoQIFKELBM2KV7YW77EqEvRyPw38tgPN058s/kJ5yC0Cd/gX1gszYQLDNEbcvOyBnF7tkIBALYsGEDXnrpJQwdOhSNGzdGTlYW6uflYsAJx+NRmVXcuzd2lM3G9QZZK3N7+ZAheObqq51g8fCyYLEEjWX7jtvvxJM33IjPzzwrKbOM/ePYXdQHFUD56QAAIABJREFUkuN4Rvdu+L82rTDg+LJUFVm1nBnHnTp1ws0334wXXnjh+8CxzDiWvM/ySvuZxzI7f8t8BGZcWZb/u2kkl/HYtgi+PQxWyVL38uKaAhSgAAUoQAEKgAFjXgQUoAAFKEABClCAAqkRCB2BtXsFwkunIvDGtTCe6RYJXo1sUpZXtbkz09hc9QYQOpKaPtWgVkzTxN69e/HZZ5/hwQcfRPfu3Z1gaO3sLHQ4uh5ubNkcr3Xvjo3FxUmbxesPzOre7y7ui8/OPht/v+k3388sdmcYu+s/3HIb3r7oQkiO432Fye/j96kqiosxq4fkOG6Nnx8fmXGcn5WFgoJ8tG/fHpKqQh6O9+WXX+Lzzz/Hd999BwnCp/ViWzB3LXfSucj3LjCxl/OwSHnoXfCD38PauSyth8/BUYACFKAABSgQnwADxvF58WgKUIACFKAABShAgUQEbAvWnlUIffwXGJP7oHR0ix8evuX+E3nJrfp0ZwTn/hHW/g36XMaJtF+Dy8js19LSUqxevRqTJ0/GBRdcgBNOOAG52dk4IT8Ppzc6Af/qdDIWF/bGzhQ81E4VNN7Vpy/mnXuuk3rCO7vYDRbL+v5bh+ONSy7G9v79KyVg7O2XzDheV1SMt7t3xwNtW+PUExrgxII85GdnoSA/38lxfOaZZ+L88893HhS4bds2SJqP9F1syEMjw6tmILTgCYQXj0d42QsIr34L5vZFfOhd+p54jowCFKAABSiQkAADxgmxsRAFKEABClCAAhSgQFwCEjDevRLBOffCGH/yT4PFEjQe0waBqQMQ+uTRSE7VDM1P7HWVWcV79uzB3Llz8bvf/Q7dunWLzCrOyUanY47Gza1aYEaPbtiQwlzF3sCsuy0zjL846yw8ceOvMcKTjsIbMH542DDMvuB8lPTtm7IZ0BI4XlNUhDe6d8NdbVqhR/1jUZCdhZ/97GfIyspy8j5feOGF+OCDD5ygvNc+3bZt24QdOgw7cCCyDgcAK6xN/5Ju4+d4KEABClCAAhSIXYAB49iteCQFKEABClCAAhSgQEUEgodhrpiBwEtnwxjVPJJD1QkUt0ZgYm8EZwxFaNE4WDu/hR0uTf+8slEs3VnFq1atcmYVy0zY448/HrlZWWiUn48zT2yIf3c6GV8VFmJXinMVu0Fi/3rNoEF44YrL8ftbhztpKWSmsTvb+J7hIzDu2mux5IwzUvYQPumfpKmQ15aiYszq2QNDWzZD/fw8HHXUUc4rLy8PQ4YMweuvv45Dhw5FOSP8iAIUoAAFKEABCmSOAAPGmXOuOVIKUIACFKAABShQuQK2PIxO/lm/rW7HtmEd3ILQp3+FMaELjNEtnXXg1YsQWvivyD+NDx5Wl82gvfIwtp07d2L27NkYMWKEkz4hNycHdXNy0OXYY3BHm1aY3bMHtqUgULynqA92FfdFSd/+2N5vAHb07Q9JPyH7/QFj2f/1L87ApKuuwoO33AoJEt89fATuv/U2jL7uOnx6zjnY3q//T8r560nm+52FxVjVqxAvnXIKrm7aFM3r1EFOVi3U+n//z5ll3KBBA9x///3Yvn17Rv+BIoO+XhwqBShAAQpQgAIxCDBgHAMSD6EABShAAQpQgAIUiCZgA2ED9qHtsA5uhR0q1R9shmBu+ACBN29A4OVzEJz7IMz1H8A+sgu2ZerLZcAnMqv48OHDWL58OUaPHo0zzjgD9evXR152FprUro3zG5+Esad0xtLCImdWcTIDq6q6JCi8tV9/LDvtdHx03nl456ILMef887H4F2di04CB2F3806Dxzr59sfy005xjp11xBaZccSVmXnIJFv/iF9jWN3XBYun7pqJizOveA4+2a4t+Deqjbk428rJq4aQ6tdG0Xj3kZ2ejYcOGeOSRR7Bv374MuMI4RApQgAIUoAAFKBCbAAPGsTnxKApQgAIUoAAFKEABlYBlOg/MMrcuQOjz/yD0xVOwdn4D2Prgrzx8y1w3G+E1b8PavxEwQ6qaM2qfzCresWMH3nnnHQwfPhzt27dHXm4u6uXkoPtxx+DuNq2dWcVbiotTNkN3a78B+OScczD+2mvxp1tuxe9uG44Hbr0N/7rxRvzvwguxYeBA7FEEjSX4XNKnH7b0H4DN/WVWcj9ILmFVULoy9kmKju96F2LaKadgaNMmaF6nNnJq1cLROTnoXf84jGjfFte2bYOGdeswYJxR3zIOlgIUoAAFKECBWAUYMI5VisdRgAIUoAAFKEABCvwgYFuwg4dg7V6B8DfTEXjjWhgTToExtT9Ci8fBLt0dJTWF5QSJbeeBW5r0FT+0lNZblmU5uXOXLVuGp556CoMHD8YxRx+NvKwsNKtTGxc2OQlPd+mM7wqLnICr5OOtjCCrv055iN2iM8/EU9ffgDtvvwO3jbjr+5c8yO5vv7nZmXW8o18/7CtSB7H3FfbBvkL1Z/72kvHemVVcWIx5PXrg4XZtUdigPuqUzSqWoPGvmjbGlK6n4KviPnisUyc0qVePAeO0/nZxcBSgAAUoQAEKJCrAgHGicixHAQpQgAIUoAAFMlLABswA7IObYa5+C8HZd8GY3AfG6BYwRjaBMboVAjOGwtzwEWAGM1Io1kEHg0Fs3rwZM2fOxI033ojmzZsjNzsbx+TkoKhBfTzYvh3m9e6F7c4s3tQFXiV4u7X/AMy8+BLcd+vt3z+4TgLF8pIH2f329jucXMWrBw1KaVBYF1guKSrG0l698WynTrik8Uk4sSAf2bVqoX5eLvoe3wAPdWiHz3r3RkmxPACvL/7RMQMDxpJjXL6Tkic8dAQIl5a9AkCGp4OJ9TvL4yhAAQpQgAKZIsCAcaacaY6TAhSgAAUoQAEKJEHADh2BueMrhBY8gcBL58AY1x7GqGaeV1MYz3RD6JNHYR3YDEiQisuPBNxZxYsXL8Zjjz2GAQMGOLOKJaduizq1cVmTxpjSpQtWFhVrUz7oAqfJ2r/+5wPx3OVXOLOLJUDsBou966euvR5Lh5yOvSmcRewfX2RWcRHmdO+O+9q0Ro/jjnVmFednZaF13Tq4qnlTPN+tC1YXFTkP6pMZ2pszNGBshwMwdy6DuXIGzJUzYa55O/La9DHsg1ujppH50QXMNxSgAAUoQAEKpL0AA8Zpf4o5QApQgAIUoAAFKJA8AevgZoQW/BPGpGIYI5vBGNnUEywuCxyPbYPgWzfC3Po5nLQTyWu+xtfkziqeMWMGbrjhhsis4pwcHJsbmQkrs4rn9uqF7UV9kKr0E/4grLyXgPG0y69wZhKrAsYjRtyFkddej2+qMGBcUtTHmVU8qXMn/KrJSTixdgFysmrhuLwc5yF3D7dvh09798KO4h9bZmzA2NiL0OKnYUwfEvlXAVP7OylkAjOvdgLHthmo8d8vDoACFKAABShAgeQIMGCcHEfWQgEKUIACFKAABTJCwD5SgtCicU6g6cczi5vBGN0SxjNdEfjvr5zAlLVvPWz+U3fnupBZxfv378fChQvxyCOPoLCwEAUFBXBmwtari6ubN8PL3bthXQofaqcKFLv7tvfrj3cuuggP3nLrT2YXSwD53ttGYPoVV2LtwFOxtzA1eZXdvskD9DYUFuF/3brj7tatcMoxxziOBVlZaFevLq5t3hSvdO2KDZrcyhkbMD6yE6H5j8EYdzJKn2qM0pFNUDqyMQLTBiG8/CXYkqKCCwUoQAEKUIACFADAgDEvAwpQgAIUoAAFKECB2AWsMKySbyK5i8dLOgqZYdwcxrgOCDx/BoJzH4S58UPYxh7Ythl7vWl6pG3bCAQC2LhxI1588UVceumlaNy4sZOruEFeLgae0ACPdmiPBWX5dVMxq3hPcR/sKe4bNd2FHLP09NMx4Zqrcd+tw3HH7XdCZhXfMeJO3D18BP59ww347OyzUdKnX0oewucGi7cXFeOrXr0wrlNHnHNSIxyfn+fMKm6Ql4fBDU/A4x1PxudiGWWGdsYGjA9tRejjhyNpZDz/MiDwwi9grprJnONp+hvEYVGAAhSgAAUSEWDAOBE1lqEABShAAQpQgAJpLSB5h/W5h+3gYYRXvI7AS2fDGNsWgUlFCL4zDOHlL8Pav74s8KQvn9Z0nsHJrOK9e/fi008/xcMPP+zMKq5TuzYKsrPQ7ui6uKFFM7zctQvWFBalJOi6u7gPtvXvjzWDBmHFaUOw9tRB2NavP2S/G5D1rnf07YcvzvoFnht6JR676Td4eNit+OvNN+Ppa6/BvPPOxZYBA5TlvHUka1tyFa8vLMKsbt1wZ6uW6HLsMSjIznZeHY6uh1+3bI7XunfDes2sYm8/MjNgbMPevwGhD++HMaaNJ5VMcwRePhfm2ncBK+y5erlJAQpQgAIUoEAmCzBgnMlnn2OnAAUoQAEKUIACXgHbhG3sg3VoK+zAgSgPrLNh7d+I0MJ/I/jm9QgtfBJWyRLYYcNbW8Zuy6xiwzCwbt06TJs2Db/61a9w4oknIicry5kRe2rD4/G3jh3wZWEhdhWpg7XeAGcytnf16YdVgwZj9gXnY/LVV2Hs9dc56/cuuAArBw/Gzj59lcHfXX36Yu2gU/H52b/ER+efj/nnnI2VQ4agpG/qZhZHZhX3xphOHXHWiY1QPy8PObVqoWF+Pk5r1NCZVbyosHfMlpkaMLb2rIr8ywBJHeP8ywBJI9Mcgdd+BXPjXMC2MvY7y4FTgAIUoAAFKPBjAQaMf+zBdxSgAAUoQAEKUCDzBGwbCJfC3rcW4WXPI/jZ32Guew928JDWQh5mZ+3fBGvXcifIDKmDC8LhMHbv3o2PP/4Y9913Hzp16oS83FzUzs7GyUfXwy2tWuDNHj2wyfcgtmQEhXV17C7uixWDh+Clyy/HH269zclJfNuIu5z1A7fehulXXonlQ06DHKesQ3IUFxZjX2Gxs5Zt5XFJDn5LruI1vQsxs2tX3NqyBdoeXc8JFNfJzkbHY47G8Dat8L9evbBZM0Na18eMDBjbFsySpQjOuqnsIZVlD6sc3QqBmdc4D6jk15cCFKAABShAAQq4AgwYuxJcU4ACFKAABShAgUwUsMKwj+xyZhiG5v4RxrSBKH2mK4Lv3QlTZg1HmXUoM2k5KzFy0YhFaWkpVq5ciQkTJuC8885Dw4YNkZuVhRML8nHmiY3wn04d8VVhb+xMcmBVFxh192/tPwD/u/BCPHzzLcoH2P1p2K2YddHFkOOcoHCK++f207veVlSMz3v2xBMd2mPICSegfl6uk6v4pIJ8nH1SIzzVuSO+LirUptPw1uXfzsiAsWXC3DIfgRlXegLGTWGMbYPgO7c4eckz8eePY6YABShAAQpQQC3AgLHahXspQAEKUIACFKBAmgvYsMOlsPasRGjJZARmXgVjQufIP1WXB2JN6YvQonGwSndHSU2R5kQxDs80TezatQsffvgh7rnnHmdWcX5+PmQm7CnHHIPhrVqmfFaxGySVh+itOXUQpl45FHfffocyYPzb4SMwcehVWHXqoCoPGEuKjtWFhXi9axcMa9EcbevVRV5WrYjlscdgRKuWeKdHd2yKIVexa+BfZ2zAeOtCBN4dDmNKPwQm9oIx4RQYE3si+OH9sPauifFq52EUoAAFKEABCmSCAAPGmXCWOUYKUIACFKAABZQCMitUgn3ycDJntqzyqDTcaVuwSvcgvPEjBD+63wkgGd68pqMkt2lLBF6/Aub6D5mbWHMJyDVz5MgRLF++HOPHj8cvf/lLHHfcccjNqoWTahfglyc1wujOnfBNCnMV+4OjEjBecepgPD30atx5+50/CRjfPuIu3Hn7HRg39BosHzSkygLG8lC7rYXFmN+jJ/7RoR0GnXA8jsnNdVJQNK5dgHMbn4gxp3TCssJCSKoK/zjjeZ+RAWPbhn1kJ8xN85y0M+FFYxH69FGE5v0R5nevOP/KQHOZczcFKEABClCAAhkowIBxBp50DpkCFKAABSiQqIAEyEKhEA4dOoR9+/Y5sypLSkogr507d2Lv3r04fPiwc0x1D8BKkHjPnj1YsWIFNm3ahGAw6LDIfnlgmTs+mTl68ODBGjGmmM9ruBTm+jkIvHEtjHHtYciMYgkS/+jVHIGpAxBeNB72kd0xV50pB8r3QK77d999F8OGDUObNm2cXMX1cnLQo/6x+L92bfB+r57YmsJcxbqg6ZqBg/DcFVfi7uEjMLwsd7EEiuUl72X/5CuHYnUVzTCWFB0rehfi5S5dcG3TpmhWuzZya9VCvZxs9Kx/HO5r1xYf9OqFbUmyzMiAsfvFlDQykoYmHIAdPAC7dHfkAZeW6R7BNQUoQAEKUIACFAADxrwIKEABClCAAhSIWUCCZJKj9bXXXsOYMWPwj3/8A4888ggefvhh/O1vf3P2yWcLFizAli1bnMBrdQ0cS77ZWbNm4be//S2ee+6574Pda9euxezZs/H000/j73//uzPG6dOn48svv3QCzBJQrvFL2IgEjF+/3JlJbIzyBYzHtUXguZ8j+MF9MDd9Cjt4uMYPOVkDkOtZ/ijyzTffYOTIkTj99NNx7LHHIi87C01qF+DCxidhQpfOWFZUhF1xPoxNF/Ct6P5t/fpj9gUX4JGbh2GEL2AsQeOHbh6Gty+6MJLDuIKzd+Ppqzur+JMePfFo+3YYcHwDHJOTg7xatRzLCxqfhGdO6YzlRUUVnlXs7VdGB4yT9UVgPRSgAAUoQAEKpLUAA8ZpfXo5OApQgAIUoEByBQ4cOIBJkyahf//+aN26tZOrtWvXrpBXt27d0KNHDxQXF+Pcc8/Fn/70J8yZM8eZeSxpH6rbsnHjRvzud7/DwIEDMXHiRGe26Ny5c3HvvffitNNOc8bSuXNntGvXDl26dMHll1+O559/Htu3b0+D9BU2rMMlCC0eB2PqgB9mFktaime7IzBzKMJfPwNrz2rYZqi6nboq6084HHbOv/yh4ZZbbkHbtm2RnZ3tPNiu03HH4O62rTGnZ0/IA9u8Acqq3t5T3BerBg/GK5ddij/fPAz3DB+B395+p7N++OZhePHyy/DdkMEJPUAu0bHJrOLvehfixS5dcE2zpmhRJzKr+OjcHBQ2OA6/a9sG7/fsia2VYMmAcZV9hdgwBShAAQpQgAI1RIAB4xpyothNClCAAhSgQHUQkDQNTz75JFq0aIFTTjkFv//9751g65QpU5wZuTLb+Oqrr0bPnj2dY37xi184n2/btq1aBVlllrAEs8877zwMHToUX3zxhTMjWmYUSzBc9j/wwAP45z//6QSVBw0ahEaNGuHUU091ZlfL7OQav9gmrN0rEPzgXhhPd4Ixrh0C04cgOO8hmFvmww4eBGDX+GEmYwByvUhakiVLljjXRL9+/VC3bl387Gc/w1FHHYXj8vNwacvmeL1nD2woKk7qbNhEA7L+chI0XnfqqXj/gvMx+eqrMPb665y1zDyWh+LtLu6bkiC3zCreVFiEuT164KF2bZ3gcO2cbOfBds3q1MalTZtgereuWF1cjL2VNEObAeNkfCtYBwUoQAEKUIAC6SzAgHE6n12OjQIUoAAFKOARkH9KX156iPI+l4Dxv/71L2d28fnnn4/58+c7uX8lVYWb23jdunV49dVXccUVV6BZs2b4+c9/7szMlYBbdVmkL0899RQGDBiAv/71r9ixYwdk9vQHH3zg9PWrr77C/v37nZQakud45syZOPPMM9G4cWPcfffd2LBhQ3UZiroftgWEDSBcCtj62d22pKZY+y6Cb93ovMLLpsM6sAm2FVbXm2F75fsgua0lx7WkWrnuuuucP4Tk5uRAchU3yMtD7aws5GVloUXdOri4SWP8p1NHfNKrJ9YXFmFXCtM7+APE6vfFKOnbDxsHnoo1gwdjw8CBznv1sRV7sJyqzpKiYnzbuxBTOnfGpU1OctJOyAMCj8vLRd/j6+OP7dvik969sKOSAsVunxgwzrAvModLAQpQgAIUoEDcAgwYx03GAhSgAAUoQIGaJxAIBJwH1ElgVIKl/jy88k/tJRgs6RYkUCrvVYs3YHzBBRc4M3P9dUk5mYErM3gvvvhiJ8h6zTXXYPHixajs1BTSFzd4rQt+y37JwywPKpMg8FtvvQXxkbLysDt5+cckLpKnWWZWX3jhhVi4cGG5wXeVX0r22SbsIzthbf4U5sa5sA/viDpTWI6VGcXW9kWRh1/JQ7G4OOdXviuSu/rRRx9Fnz59UK9ePSc43LpuHVzStDGGt26FX57YEM1rF6AgKwv52VloXa8uftW0Cf7dqSPm9ewZmXFcyQFQNxAaz3pfYerSZjiziouKMadHd/yhbRv0Pu5Y1M6WWcVZaFW3Dq5u3hTTu3bByqIiyLHxjCORYxkw5hecAhSgAAUoQAEKRBdgwDi6Dz+lAAUoQAEK1HgBCZDKDEnJvysPppPZsrt37/4+4ClBXJkVLGkl5CF2EuiVQJkq4BprwFjQJPAsD46T1BXykjzB8rCwylqkvyUlJc4D9+SBZLq0ERIQFoOzzjoLt956K1atWqUcq7ef4jFu3Dh06NABZ5xxBj766KOfBJW9x1fJtgR6Q6Ww9q5BaMlkBGZcicDMqxFe9Sbs0JEoXbIjs5BlVjIX51qQPyC4s4rljx1NmjRBTlYWjsvNcWbCPtyhHT7t3Rtrivvgg5498HD7tjij4QloVrvAmXGcn52NlvXq4tJmTTC6cyd81qsXNhQWY1dh5QdDEwmgVmYZmVW8rFdvTO7cGb9q0hgn1S5ATq1aOC43F30aNMBDHdpjfu/eKElhUD3TAsa2GYR1ZBesQ9tgG3sjvweSm9z5zvMPRPzZowAFKEABClDgpwIMGP/UhHsoQAEKUIACaSewefNmJ/VCx44dnVm1b7/9thNQlSDrrl27MHr0aCfv8ODBg51/en/kiDrAGE/AWGbpSsoKmZF74okn4r777oPkMvYu7oxgCdDJP/2X4LU/UC375DOZ9ez9TMrKfplRLNsSIJ4xYwYuu+wyZ0aojFk+l8+8y9atW/HQQw9B8hJPmDDBCY57P1dt792710nFIQHjSy65xJlZ7e2LqkxK91lh2Ed2OTOKgx/eD2NyH5SOaobSse0QePd2mNu/Aiw+vK68cyLXmpxruW4ffPBBdO/eHQUFkdnD7evVxQ3Nm+G17t2wsbgY+4r6YH9hH2e9tbgPPu7VE491aI+zGzVC89q1nRnHuVlZaFa3Di5qchJGdjoZn/XsiY3VMlVF8gPZu4v6YENhEWZ3647/a90KnY452pmBLbOw29WrixtbNHcsNxRFDCszaO2vO9MCxpJmJvT1RATn/hHhReNgrp4Fa+tC2Ps3RFLXlPfF4OcUoAAFKEABCmScAAPGGXfKOWAKUIACFMhEAQmqShqFa6+9Fm3btsXw4cPx7bffOkHW2bNnOw95k1nAMgNZAqq6YGg8AWNxXrNmjTOLt2HDhrjpppuc91K3vCQoLbmAFyxYgPfffx8ff/yxkypCcgm7QV4J4MkxEsCTWdAyDlmkvAS65WF1MptYZkwvXbrUeQjfySef7ASNX3jhBedzyUHsjkeCzp999hkuvfRS5yVtSxvRFikrKSzErE2bNrjnnnuwcePGaEVS+JkN2wzA2rcW4aVTnVnFxtOdYYxq9sNrUhFCC5+EdXBL2YzCFHavhjQl51j+aLF27VpMmzbN+aOAPOQwNzsbx+flYUijE/B4xw74vFdvlGhSJrhpFz7s0ROPtG+PM09sBHmImwRIC5xUFXVwWdPGGN2pIz6VwHHZw/Ek8OwPaNb09zuK+uCrXr0xtlNHnHfiiWiYn+/MKj4+Pw+DGp6Ax07ugC9kVnEVjT2jAsa2CXPL/2fvPMCbLNc3TtvstGmb7p2meyVp0uRLypQt7gGKckRZCjKcoOeoOP6O4xEXICgiiuJCFFBUUMEFCLJBBQHZe6uQtE1y/6/nTYO1Fiibtk+uK1fajO/9vl/SKL/cuZ8f4JneE+6xeXCPM8H9Zkt4plyLyoUvwndwE72hNpC/VN5NJsAEmAATYAJM4FwRYGF8rkjzOkyACTABJsAEzjMBqlV4//330bp1a5GcHDlypBCqlPwlydqrVy/R13o8gXqywpi+1n/vvfeChDF9tf+XX34RMpi2Q9UXw4cPF9d37doV119/Pe68806RcKbO4GBqmMQvPXbChAliMB1hJPE7d+5cIaMfffRRsd9Uf0ED9mJiYpCXl4dLL71UJIlXrVp1VAqTjB4/frxg8MADD4hhdyd6WkhsE7cWLVrAbrdj4sSJQnaf6HHn4nZ/lQfeXStROfdJeN5qC/dLRrhHpf0li+nn0QZ4ProO3o1zQF9N59PfCQRTxfR6olSxzWZDuFYrOnbzI3VHk7AbquXm8QRv8LYNkhOf22x4KC8X7RLikUYdx3IZtAo58qJ0uDE9FWOLCjHfZsNmhwRK4zZ0SUz7T8dBw/5mlpbinuwsmPRRgiMdex6xzMzAB6UW/CZJ5/V4m5IwpsGWVWumwvNOR7hHplWfU+B+KQsVX9wB3761x+04//tfC//GBJgAE2ACTIAJNBUCLIybyjPNx8kEmAATYAJNngClKKkSglLEVE3Rrl079O/fH82bNxe9vNOnTz+hCD1ZYUxJ3LvuuguU1rzllluwevVqkWr+/PPPhSBu3749hg4dKioxHnroIVGX0alTJ9GnTB3I1Hn84osvQpIksd+UFqYTJY0/++wzdOjQAb1798bSpUvx/fffC4FMKWCSxS+88AJmzpwpBvkFE8vUVzxkyBDxuMmTJx9NLB/rxUGp08WLFwuZTtsdPHgwfv7556OJ5WM97lxd7z+yD5XLXoV7YgscGZlaSxanC1nsHm9BxWe3wbvpa5A84lOAAP09UI3J2rVrxYcRl19+OeLi4hAaGopwhQItE+LxTFEhltgd2HOStQlCHDtd2OR04csym+jp7ZiUgJRwLeRhYVDJwsSwt+vTUkQKl6oqNlcnjhuqON4hObGkrAwNePJTAAAgAElEQVQvFRbikqRExKpVIlUcr1ahfUI8ni0qwBKHA3vOYVfxsVg2KWFM7xGLRsM93haQxfTtAxLH40yonP+0qLLh9wQmwASYABNgAkyACdQmwMK4NhH+nQkwASbABJhAIyZAaUqSqyRvqVdYr9fDbDYLuUoD4050OhlhTEKOai8ouUxr3XHHHaLKYcOGDbj77rtRXl6OUaNGCaFLiWHqjqU0MfUo9+jRA0uWLBH9wpSEdrlc+O9//4uawpikM8nlPn36iMF1JP9ef/11sV1KTVO1Boli2g86kWSeMWMGLrnkElGPQcnj453o/pSIvv/++4Vgv/LKK0H1HTQ070I5+auOwLvhS3imdq9OF9eoohibC8+ktqj47hF4ty+Ev5IGDvJXz+m5o78DqjShlDt9oEEfoCiVSoSEhKBZs2ZIiQjH7XnZmF1Whs0OJ/ZKztNKxG50OjHNbsMNWQbotRqxDq2lksmEOKaqipdLirDQbhfimAT1sWTnhXY97et6h4SPzWYMyDSIJDEdV4RcjpKoKAwwZmKGtRRbLqBjakrCmOpqKmbfF6ijCH77YGQ6PBNboWrlJP4Q6UJ5M+f9YAJMgAkwASZwgRFgYXyBPSG8O0yACTABJsAEzjYBkq7PPfccjEYjZDKZSNtShzANiDvR6WSEMQlX2i5JXVrr6aefxu7du/Htt9+C5CtVUFB6N5j+JbFLac8BAwaIgXRTpkwRgri+wphE7htvvCGEMUleqrWoeaKe4//9739o06YNnn/+eSGoa95e82cSitSZTPtcVlYm9mfSpEnHfUzNx5+7n/3wH9mLymXj4X6zDdyjMgLnV83wTLsRlctfh+/Ab/DzwDvxlNBrjCpGqJOaKky6dOmC+Lg40VUcrVQiVqUSElcjl6MwOgo3GzIwrqQYC8rKsEVygnqKT1bY7pScWGa3Y5ypBJ1TkxGhVEIWGopIhQK0plomQ7iC1ovELZkZGF9SItajxPGprHey+3c696dU8Y+2MrxQkI9OCQmCHw36S9Ro0CU5CS8WF2Gpw4Hdp8DtdPbreI+l9PcWZzmeLixCqk4n6nKo1oY+sGp0J78P3q3zAt3mow3VVTVUU5MpOoxFTY3/70NBGx0DPiAmwASYABNgAkzglAiwMD4lbPwgJsAEmAATYAINkwCJUEr9UrVCZmamSBiXlpbipZdeEjI3mMY91tHVVxjTdiixPGLECNEnTN3CVHlBPcoffvihqMOgIXIkZWueKPX58MMPi77gV199VezTmRDGtD/Lli0TyWqS1ZQspVRzXSdiRN3LVGlByWY6jx07ViRST8Snru2d7eton7z7fkXFNw/BPcEh6ikoUejd9C387oNHE9Znez8u9O3T802vSUqJU1c29XarlEpEKBQwR0fhlox03J5lRNuEBKRoNULkUudwflQUbs40YIK5BIvtdmyTXPUSuaLPV5LwaWkp7so2wqyPFh3GQg5H6XBDehr6ZRrQOj7u6Hq0L0JUkzg2lWCR3S5E9YXWcUz7s94uYWqtVHE4pYqjozAwy4jPbFZsdboQ7HU+nsQ9l7fR/mxzlmNEURHSI3WihoTqcOgDpcZ2Ev3FP78P95ut/l5HMTYv0F+8d3VjO2Q+HibABJgAE2ACTOAMEWBhfIZA8maYABNgAkyACVzoBCjJu3PnTiFxSRJT/y+lfEmcUQr4448/Fp3BxzuO+ghjEq50v48++khs12AwiMF3JIepE3jatGmg7uJbb71VVEnUlLDUsfzvf/9bDK+j4XIkkKm2gqTtE088IX6n/aM09KeffiqOIVhJcbyEMd329ttvi3WHDRuGjRs31nmYJBVJFlNvstPpFN3JlEam/TovJ78XqDwcqJPweY+5CzTMzrv1B1TOe0p0GlOqGL66hfgxN9JIb6DXPXVh0wcl9LxS5UlUZCSUYWFiGN0Vqcl4xVSMnyUJG5xOfFFmwwN5uWgZH4ckjVr0DWsUchToo9DbaMBEkwlLyuzYKqoq/pk4plTwdurztdsxqrgInZKToFcF+nyTNWp0SU7EyOJCLJccWC+5xHA8Wu+ihHikaAKiWi2XIzcqEj2rxfHCo9UY/1zvXMpWOrZtDicW2mx4Jj8PreJiEalUCJa075clJ2FsSTF+kiTsuwC6iutiQ8J4u6scL5YUwRilE0My6T2BvpFQ872oMfw5+N37Ubn4JbgnSIHKmtEZAXE83orKhc+Jbyc0huPkY2ACTIAJMAEmwATOPAEWxmeeKW+RCTABJsAEmMAFSeDQoUOgmgeStSRgKcE7Z84ckbqltHG/fv1Eb/Cxkrd0UDWF8RVXXIF58+aJwWEkZKlDmL7WTYPlqIuYkrwZGRm4+uqrRaqTJC/J5AULFuC6664Tg+lmzZolHkdSj2TyDz/8gBtuuEHcRnUWf/zxhxhIRvtLqdB169aJbdB+vPbaa0Lo1hTGb775phjid++992LLli1CAJEEop+p15iOnaolSCDWPtFxU79yMFlst9tFhQXVZNCx0f4Fz3QcZ10u+SrhP7QZ3vWfi7P/jx1AdR9z7X2n36nP2PfnLvg9BwH+mrlARLUoJPvpw4XbbrsNWVlZIlVMdRD2GD3uz83BV2Vl2Fo91I5kIknR9ZKE6aWlGJaTjdbxsSDRq5bLEKFUoDg6Cn0yDXi9pAQ/VldVBBPA1Oe71iHhI4sFt2dloiA6CiR/ddUpZkoaf1FmxRZnoBOZ1qPH/iY58bnVigdyc9GWxDElnOWBqor8qEjcZEjHayXnN3FMx7ba7sB7JSb0Tk9HVkQ4lLIwUa1h0+sxNOcvlnWJ2gvpuu0uF0aWFCFLCGO9GLxJr5Oz/jdd1x/uWbzO7/kdVetnoWL2MHg+7AoPJY3HlcDz3iWoWv2heM84i8vzppkAE2ACTIAJMIEGTICFcQN+8njXmQATYAJMgAnUlwDJ2vnz56Nnz54iUTx06FDRF0xC9v3330fLli1RVFQkBssdT5wEhTF1Ejdv3lykf2fOnAk6T506VVQ3DBo0SAjpnJwcIYtJUtPj6ERChpJ8jz/+uLgPDb/7/vvvhahduHAhhg8fLvaF5C7JWxKzJJU7d+4s0sQkhGlYHQ28I8FNojsojOkYKdV80UUXCelM1QO0Fh3jN998I/aFhunR0L9gb3KQH/1OqWNKE1NnMQ3p69atmxiiR2sFj5Euv/76a7FvxxPrwe2e2qU/IH93r0Llwufhef9yeD68DlVrplYPrju1rTalR9HrjD4UWL58uUjU02siOioK1K+brtXi6pRkjC8pxmpJEsK2tswMity1khPTrBbcm5OFFvGxSBSJYxl0SiVM+mj0zTTgDVOJSBNvkJxiaN2zhQVon5iAmOo+5FStFlemJGNMcRFWOhxiPdp+7TUDotqJGVYr7svJFuvFV68XoZCL9W41ZmIirXechHPt7Z6J37dJTsy3leHJPEoVxyFKqRSyOC1ci6tTkzGuOqG99wJNFddm0FSEMX3A5K88Av+hrfBu+wFVqyah4ttHULngWfh2rwSO862FpvR+wcfKBJgAE2ACTIAJ/JMAC+N/MuFrmAATYAJMgAk0KgIkzzZt2iQkrdlsFuKUksUkWOm0detWPPnkkzCZTELMUjUFJWrrOh08eFD0HRcXFyMlJQUWi0WIY5LHkiSJbdBt1FlMUppELfUW10zukWj98ccfQWKZ6gFuvvlmUUNBArhjx44iCUoSObh/JHIfeeQROBwOUXHRv39/9O3bVwhdSh7ffvvtItVM0nfJkiXiNrovyeEJEyZg5cqVGD16tFirZq1FzeOj5DAJbxKLUVFRoteUjqO8vFwcH13Smda7/PLLRUqZRPQZP/m84mviVZu+QcXsoXBPsAcGVY3JRcVnA+Ddvgh+r+eML9uYNkivm23btuGTTz4RHyZQJYpSDJhTQIqlVHE25pTZsL0OaVtbLIrEsdOFdU4nPrJSF3EWmsfFIlFNVRUyhCsVKNFH4zZjJp4uKkS/LANyonTiNkoxW2OicW9utkgxb6uHTBXrSS6sk5z40FqKwdlZcMXGVFdjBBLOJKr7ZWZiQnGxGDi39SwOxwumit83mXBLejoywsNF/QQdm00fjWE5WQGW1Ynp2vwu1N+bjDD+2x+2H/BWwH9kH/z0TYQqeo/3/+0e/AsTYAJMgAkwASbABIIEWBgHSfAlE2ACTIAJMIFGSoBSupSqpWFy9LV8SvxSPUXwRLeTVKXUL4lYSvHSAKiakjd4XxLJs2fPBnV+3njjjejatSuuvfZa0YVMSV/qHx4/fryolqBt0LbrOlFVwJo1a0QtBg3gI2k8ZMgQjBs3Dj///DPo9uCJBDPdlwbzkVSmY6CfKflL9RE0kI6kdzBVSgng//znP6Jqg/qPacAd1Vlcc801Iilcc9vBNUgYU3p4wIAB4pgoXRw8Njq+mmfaB+phPnz4cPDhZ+DSD+ohpu7hyhUTRaLYPTb/r0FVo9LgHl+Kiu8ehW//Oq6cqIM4fWBAr2v6MII+GKAPMLTVncCZ4eG4MT0V71nMWC8F6iBORmYGRS6liD+12TAsN0eIY71KibDQUFEfEaVWicvQ0BDEatSgbuQ3LCYhmyk9fDLr0X3FYDmnE5/YrGI9V1ysSPaGhoSIpHSWLgI9DemYYAoM4yNxHKzGONm1at+f9neL5MTXViseysmGI0YPGminkoUhMyIc16el4C1zCdZRV/EpHFvt9U7l99NZt2kK4zr+aPgqJsAEmAATYAJMgAkcgwAL42OA4auZABNgAkyACTQWAiRSSaRRypjOtRO/dJyUyty1axdoMB0NxiOBWtcpKGWp6oEqI6hTmM70OJK21GFMfcbHEsU1t0mCj2oDqAKDtkXbJAlL19c+0fZov6mLmM70M62ze/dusd/BNDI9jn6m6ymZTMdEFRYkll9++WUx0K4uEU5rUnqaHhM8pmNd0r5SxUZd+1l7v+v9O8niPT+jcv7TcE9qFxhQRZJ4VHr1OQ3u0Qa4J1+JqrUzuHu0Blh6Puk5p9fF5MmTxQcZ6enpkMlkQuBaY/V4MC8Hc8vKsNPpQl11EPUVlvRYql34WXJijLkYLRPjoZLL0KxZM4RUn0kg04C8BwvzsMDhwI7TSADTepTyXS5JeKq4CCWxMZCFhYm1aB1ddcKZqireNpuwzG4XA/dOR6bullz42e7AW6ZidE9LQapWIxLT0UoFXHExGJ6fi+/sZeK4TodlfZnXvN9eZzm2N2+Bja1b47fWbbClRSvsdjU/aWnNwrjGHxD/yASYABNgAkyACTCBOgiwMK4DCl/FBJgAE2ACTIAJNA4CJBMpFU0CmSRvfUT2+Thyv+eQ6Bd1v90OR4QkrimL0+F+KRPu1yVUfHkXvFvnAVV1C/3zse/nc02S9vS80iBFSsg7nU5otVqEhIQIiRuj0eB6YwY+tJWC0sGnm8ANJm+/sdkwPC8XpTF6kfZVhYUhVqWEXqkQlQ0kcm0xegzONuJdsxnL7Q5sqx6oV1OAnuhnkre/OBx4z2zCvwzpSAnXQh4WBpK3aVqtWFMZFoZIpRJlcTEYkp11dD2q3DgZcUz33eyQMKfUiuE52XDG6kHdyWqZDMaIcHRPS8WbZhN+rU4Vn2tZTGL4l7bt8OUVV+C97tdh0o3dMfXaa/Fj5y7Y0rI19jnL653iZmF8Pv9qeW0mwASYABNgAkygIRBgYdwQniXeRybABJgAE2ACTKBRE/BXueHdOBueaT3gHpMNd8108dg8eN7phMofnoFvzyr4WRaL+hFKwVPa++233xZ91jSoUCGTIVKpQKxaBa1cFhhyFxGOq9JS8GJxIeaVlWGj5MSeU6il2Cm5sMruwBvmEnRLT0WyViPkcIxKiVZxsRhkzES/zAxIMXrEqVTitgiFApYYPW7PMooE8PJ6JoCPiumyMjySnwcpLhbhCjk0MhmydRH4V0YaHi/Iw4BMA6SYaMSplAFRXb3ewCwj3rWYReKYBtadSBwHj+314mJck5IshvspwsJAx9YyPg6P5udivr0MJLBPJLnPxu17XOVY2b4DJt5wI/4zYCCGDL4DgwffibsHDcYzffriiyuvxJaWrbDfUb+6kcYvjKmbmPuJG/V/NPjgmAATYAJMgAmcZQIsjM8yYN48E2ACTIAJMAEmwATqQ8DvPoCqlW/B805HuEdnBiooXjXDM/0mVP30Lnx/bIffX3cndH2231juQ53W1I89d+5c0VVNgxypq5gEcUGUDj0y0jEkJwsXJyUgQxu4Xi2XIVMXgW7paRhVXITvbDZsdJA4PrEApVTyRoeEWVYr7s/NgS1WL+QtrZeri0BvQwY+KrWIQXWUvp1iMWOwMRPOGD3iVSrR+0sS26KPxkBjJiabTFhRZsc2R90id1d1qvgtswnXZ6QhNUIrxDclmFvHx+GJ/DwstNuxw+nCGodDrDfIaIBDH414lVLUR+iUSpF+HpBlxDtHE87/XC9wbE7MKrXivuxslOqjoZH/JaZvNmRgitWC305BsJ9JcbyhVWtM6dYN/x4wEAMH34lB1Wf6ecigO/Bcr95Y2PniQIK8HtK4UQtjXxXovcR/eDf8lX8CvirAz/K4sbz/8XEwASbABJgAEzhXBFgYnyvSvA4TYAJMgAkwASbABI5HwO+H7+DGQI/xxBZwT2yOitnD4N30Lfyeg00+MUj1ItRb/euvv+K1117DVVddhcTERCjlciRo1OiQmIARRQVY5HAIefulzYpH83LQOTEeGeFaaOQyIUOzdDp0S0vFyKIizC2zVyeO6xbHJG+pTuKVkiJcmZKMJNHnGxZYLykBTxfk40e7XSRvqaJBdA47q2skLGbcnpUJe4wesZQ4lskQrVSKAXJDjJl4l8SxnTqOA9URIlXsdOKbMptIFTvjYkEJZdpvShXfYkjHZDG0LzBo7h/rmUwYlGkQopoS1kpZGCJVCiG4B4lqDFrPfrRTOXBsdrxS9NexUaqY0tEXxcfhyYI8LLDbsctZN5szKYSPty3isqxDR7x48y1CDgdlcfCSpPF/+t+OT666BjtcLXCgiQtj/+E9qFozDZWLRsG79mPRje4/vC/wzQQWx8d7B+bbmAATYAJMgAkwgRoEWBjXgME/MgEmwASYABNgAkzgrBHweQFvJeD/51C/o2v6quDbuUzUT1QuGg3f3tXw02Oa+Im6p/ft24fvvvsOw4YNQ0lJCTRqtUgVF0bpcKvRgKnWUmxyBioJSKaSaNwkOfGF1YpH8nLQISEOqRq16OSlxHF2pA7dM9LwUnER5tps2OSQjnYcU/J2g0PCzNJSDM3JhjmGkreyoynm24wGTLeVYmP1erWFZ1Ac/yQ5McliRr9MA2wx0aLigTqHo5RK2GP1uCvbKBLCVFWx0uEQtRU3GtKQRqliqoRQKtEiLhaP5VfL22MkooPr/SJJou+4f6YBVn20eHyw49gRq8fd2ZmYYjbhx7IyfF5qwdDsLJiiowKpYrkceZE6kZj+wGIWnc+1j+t8/E7P44JOF+PpXn2PJouDsjh4OXTAIEy+phu2lrds0sLY7/PCu30RPDP64sg4Ezxvt0PFzIGoXPqquN5f8XsTfyfhw2cCTIAJMAEmwATqS4CFcX1J8f2YABNgAkyACTABJnAqBCjVV/knfHvXwLtjCXx/7j6uNPZ7K+A/sg80CM9/PLl8KvvSwB5DqeLDhw/jl19+wbhx43DppZdCrw8MmkvSqHFxUiJGFhdipeTAXqcLB2sJVRKpJDm3Ol2YQ8ndvBx0SogXVRXUB6ySy2DQRaBreirGFBdivs2GdQ4Ji+x2jCoqFNuPUatFOjhZo0bnpATRhRxcL7j9Y4lUup32a7XTifesFvQ3ZopheKLjWBYGGo5XFqMHCWhKAdvjYqCtHjSXExGBXhnpQihT7/Kx1qh5Pa1HgnWN5MQ7pRbcZswU26eEs6p6PRrGR1UX7RITRNczpYopod0+KQHPFhViuSSJfT7RsdVc92z+TMezpGMnPH9LL9FbHJTENS/v7z8QU6++FtvLm3bC2F/xR2B45pstcWRkCtwjU+GmIZrjS1Hx9YPw7V/XwN4BeHeZABNgAkyACTCB80WAhfH5Is/rMgEmwASYABNgAo2fgN8Hv3s/vBvnoGL2UHhm9EHV6g9Fx+jxhlI19cZREsU01G7Hjh2YOXMmBg4ciLy8PKhVKuhosJs+GndmZ2GmzYattSTxseRlMHE822bF/+XnolNiAlK1f1VVUO1D97RUDM/PQx+jAXlRkSJVTLUQpTHRuJvWs1qxpZ7ytvZ+7KGqCkkSw+hoKB2JW9p2WGhoIL2skEMWGiokdmmsHo8W5GGR46+6i9rbO97vJHt3O134mdYjcZyViSJ9lOg3Dg0JgTwsDLKwUCGRC6MiMTArEx/XSGgfb9vn47Z1bS7C2927Y9jtg/7WYUzSmAbgPd2nL76/5BLQcLz67F+j7DD2++A7sB4VX/8H7rH5fw3OJGn8aikq5z0F/x/bG/97Lh8hE2ACTIAJMAEmcEYIsDA+Ixh5I0yACTABJsAEmAATqEXA54X/z52oWv0RPB/fAvcrRXCPzUXFJ33g3fw9/FXuWg/gX4kAyeJDhw5h3rx5+N///odOnTodTRVTyvey5CRRI7Hc4RDdwfURhDXvQ+J4g+TEZzYr/pObg3YJ8UjUaCALCwNVVcRo1IhQKoXIjVIp0T45EaNLirGKkrfVPcU1t3cyP5PIpU7ghZIDDxbmIyc6CiEhIWjWrFngHBKCCJUCndOS8brFhF8cEqhr+GTWqH3fLU4nppVZcV1mOqLVqqNrkTjO1IXjgbxsLD1FlrXXOpXf9znLhejd6yoX6ei6trGrvDkWXnwxXurZU0jjOwbfATrfNXAI/q/frZja9Vr81qZNvTk1RmHsr/KgasMX8Ey5Bu5RGYFkMaWL6fxuF9Fr7K86wm8yTIAJMAEmwASYABOoFwEWxvXCxHdiAkyACTABJsAEmEB9CfiFDPbtW4fKpa/A/f6lOPJSFtyj6OvhlPYzo2L2/fDuXgm/r6q+G20S96usrMTOnTsxbdo0dO/eHUlJSZDL5ZCHhYrOYRoiN8tmxfbTlKjBuoV1Tifespbi4rRUhCuVR2UqCdzQ0FBk6CIwODcLX9ttIllMwrguoVnf63ZLgYF471hMuDEjHUkajTg2GoaXotVAr1KKYXV6tQotE+Lwn7wcTCu14CeHAzuczmMK1brW3yO5RL3GxxYzBhoNyI/UiUSxQhYmEsaUbHbF6fFBqQn7XeViYF9d2zlb11EaeFOr1ljRsSMWXNIFiy/ujDVt22JH8xZ1HueO8uZYdHFnvNP9eozs1QvP9+6DcTfdhFlXXon1bdqIGo367mujFMZ/7kTljy/APaEM7pFp1cI4De6xeaiYdUdg+F0Tr7hpEm+ifJBMgAkwASbABM4QARbGZwgkb4YJMAEmwASYABNgAkTAT33F2xei4tuH4X6jHEdEyi8ocKoTfxNboHLJK/C79zE0AD6fD7///jtWrFiBESNGoEWLFogIDxfp25BmzaBVKNA+JQnjLebq1O3JydPaIpFSxlslpxh290RBPpxxsVDL5UcHzcWqlIHheDIZjBHh6J6egnElRfjRbj8lcRxc7xtbGR7My4UtNgbhCvnRIXq9Mg14vKgA/YwGWIPD8WRhiFIrIcXH4u7cLHxUasHPDgk7pBMf+3aHEz/YbHimIB9tEuJEVzINv0vRqlGWEIssfTSUchnK4/SYUmrCvnMsjHe7yrGqQ3tM6dYNI/r0xcP9++PxW2/FKzfdhG8uuwxbWrb6p5h3OLHP6cK2li2xtm1brG7XDpvatAnUUDjq1/EcfB00OmHs88K3/UdUzOgN90vGv+ooRqXBPbE5KpeNF53o/GbDBJgAE2ACTIAJMIH6EmBhXF9SfD8mwASYABNgAkyACZyIgN8H764VqJg9DO7x1r9/LTz49fCxufC8dwkql0+A//CeE22x0d9OqeJt27aJVHHfvn2RlZUFlUIhuoppGFuUUiFSt7EaFVonxuOB3BxMLy0V8nTnKfQJB1K+Et42m3BTRpoQwmqZTKR7XbExuD3TgCFZRlyUEI9krUbUVJDcLYqOQm9DBl4rKT4pcUzr/exwYJLZhBsy0pAarhVdwnFqFdolxuOZogL86LCLwXxUs/G62YS+mQaU6qNByWOVTIYYtQotEuJxf16uOPbVx6iqoFTxWruED8wm9DakI0cXIR4fqVTAqqceZiNGlppxuSEdWqXivAljShJPuqE7/j3gdlAP8cDBd4rLOwYNwTN9+uC7yy4FJYr3O04v0R0UxLUvG50wrjqCqrUz4PngSrjH0LcZqispRhvgmXYjvFvnAfxthkb/XsoHyASYABNgAkzgTBJgYXwmafK2mAATYAJMgAkwgaZNwOeFd+sP8HzSC+4xOTW+Gh5IFh95pQiej7qjcuWb8B3aAj/1HPub5oi7YKp4yZIlePrpp9GyZUtERkYKwZkZEY5rU1MwLDcHNxnSURIdhWgVydMwxGvUuCgxXvQPTy+1YLXDgV31EMeU8t0sOfGNzYbHCvLQPD6QvCVZTCniHulpmGQxYbUkgaoqPrZaMSwnG22EOFaLxDENqSvWR6FPZgYmmErwY5ldJJVp27WlJF1HA/K+ttnwcH4uyuNjRdJXI5cjL1IntvGR1YKNzkA6NliTQR3HKxyS2H7PjHSUREUdlebxWg3aJiXgobxczCgtFcdO0pzW2iY5Mc9mw9N5eWgTF3f0MWlaDa5OTcY4UzF+kiR8b3fguowMaJXK8yKMKV085/LL8eittwlJTMI4eCZxTL3EE27sgTUXtf0H09qMT/X3xiaM/d4K+HYtR+WCEaiY2h2e151wj8mF+1ULKuc+Dv+fO5r2+zIfPRNgAkyACTABJnDSBFgYnzQyfgATYAJMgAkwASbABI5NwH9kP6p+elekiI9+PXy0QSSOPZ8PQDpwVDsAACAASURBVNVvX8LnOUTlFcfeSCO/paKiAps3b8aHH36Im266CampqVDIZCJR64qNxSP5eZhnD6RuV0gOjDeXoKcQx5FChFIPb6DnN17I08+sVvxanbqtS97S4Lif7A68YSrBdelpSAnXQimTgaonWsTF4rH8PCyw27Hb6cLB4GA7Zzk2OF341GYV4rplfBxo6B4JZqrIKIyOAlVJvG4yYXHZ36sqgutNNJWga3oqkqvXi1Op0DYxHv8rKsBSySF6d4OiuKb8pH3Y43SBEsfjTCXokZGOoqjAsYv91qjRhsRxfp4Qxz+WleE9kwk3Z6QjIyIcxCdSoYBNH437crLxbVkZdtKxOV2Yd56F8daWLTGlW1fcO3DQ0WRxUBgHL0f06YNFF1+Mvc7ysyKNG50whh9+fxX87v3w7liEyiVjUfFpP3g+vRVV6z4DCWU+MQEmwASYABNgAkzgZAiwMD4ZWnxfJsAEmAATYAJMgAmcgIDf74Pv922oWjQanjdbi6Sx562LUPHdI/DuWAx/lecEW2i8N3u9Xhw8eBALFizAww8/DIfDIbqKKXVL9QlUEfGuxYz11anZoEyl1O1yyVGduk1DUaQOUQqF6BymxDGlbqkbeIbVijVCHAdStzSkbqNDwpc2K+7PzUZpjP6v7uDqlO9kixm/SdIxxSQJaNqfT6xW/Ds3R1RV0IA6jRDH8mpxnIHXTCVYZLfjV4cDX1bf1xqjh1Z0FcuRHxmJWzMzMd1aejRVXFMSH+tnOvalQhwX46aMdJgoba1UBGottBq0SozHdRmpkOJiRIKZhDYltK9LS8XrphKskaSjQ+SI5/kWxltatcLk67vhnuMI42f69MXCLl1YGJ/KW4HfH+hR37cW3p1L4ftz16lshR/DBJgAE2ACTIAJNHECLIyb+AuAD58JMAEmwASYABM48wT8vir49q5B5dwnUDG9J6oWj4Vv/zr4fZVnfrEGskVKFW/cuBHvvvsuunfvjpSUFCjlcsSolKL24cnCPMyjJGwd9Q5BmUq3kZQdU1yIG9NSURipQ4RCLtLCiRoN2icl4OG8XHxKHcd2B5aUleGV4iJck5aClHCNuF88dQcnxInu4EWizuKfdRLB9WpeknxeJ8RxKe7LzUbL+FgkqNWiX5mqKswx0aJ7+MHcHFyTmgySykpZGKiruH1iAv5XWIBFdodIDtfcbn1/3uF0YbHdgVdLSnBjRjoMugjIw8IgCw0V6Wy5TAbqKnbFxWJ4fi6+LbNhe62qjgtBGO9o3hyfXX0VHug/4B8JY6qkoB7jsT17iqF4daXF68vrePdrbAnjut8C/IDf16S/yVA3F76WCTABJsAEmAATqA8BFsb1ocT3YQJMgAkwASbABJhAkICvSiT4/JVHqoVM8Ia/X/q9lfDtWwPf9oXwH9513Pv+/ZGN6zdKFR84cADz58/HI488ArvdDm11QjeYKp5casEGlxP7nceXtyQ86Uz1CoscdowqKkTX1CTk6SIQqZCL1G2SVoOOSYm4NycbA4wGWPRRIuVLg+sKoyLRNzMDH5ZasMnpwoETrFdbOtLaJDHXSk58UGrB4GwjHLF60a8sCwsV60SJrmUZwkJCkKjV4AZDOqacZKq49rr0O61NlxucTky0WtA+JQlquRzNmjUTZ0oyU9L6NbMJ647BkrZxvhPGe6VyLOnUCaNvvhn3DBx8tL+Y6igGD74Tj9zWH59cczW2tGiJ/Y5Av3NdPE7nuqYhjBvX+wgfDRNgAkyACTABJnBuCbAwPre8eTUmwASYABNgAkygIROg4VL716Hq109Qtekb+N0HOMF3jOeThvkdOXIE69evxxtvvIErrrgCcXFxIg1LKd8OifEYUZiPJQ77Mbt8jycFSX5S5zA9/uWSQvRIT0VuZIRI9YaGhkAll4lEcUhICDQKOVokxOOFkiKslCSx3vG2faLbhDh2urDG6cQYswktEhOglsuEuA1p1gx0puSvKS4GT5YUY7HDga0OJyilfKJtH+t2Guy30u7A6yXF6JaagmStBvKwULFOaEgIkrRa/DsvTwzsow7kurZztoQxSfTdrubY1qIlNrVqjS0tWmFXeXPsq0vIO1zY0bwF5l16CV7ueROG39Yf998+EP8ZMBBP9e2Hj7p2xbo2Fx2t0ajrOE73OhbGx/ij5auZABNgAkyACTABJlBNgIUxvxSYABNgAkyACTABJnBCAtQLehjeXctRMfcJuN/pBM8nvVG1cba4/oQPb2J38Pl82L9/P77++msMGzYMZrMZKpVKDGPLidShvzETn1DqtlZlwqmIQJKg25wufGkvQ98cIxLCtSBJLMQtXYaEIEajRvfMdEy1lmKtQ8LuYwjV+q5PgnSz5MTXNpuop6ABeFQ/Qb3GcWo1YlQqkXaOUCpgidHjNmMm3jSZsMxuFzURJ1O1QPfdJEn4wlqK+7KzYdVHI1wuh1Yug0EXjqxInfg5JTwcD+fn4zenUwzuq+tYzoYwJim8pWVLLO7cGZ9cew3e6349PurWDXMvvQS/tW6DPXUMrqNj2lneHD+1b4+vrrwc07p1xYyu12D+JV2wsVXrsyqLiUujEMY+L+CtbLLfXGhib6l8uEyACTABJsAEzjkBFsbnHDkvyASYABNgAkyACTQsAn74PYdQtfl7VMy+D+4JDrhHpcH9SjEqvrxLDLKDt6JhHdJZ3ltKFs+aNQvXXXcdEhMTERYWJtK3erUK12Wm4xPq16VKiNMUt0L+SS4sLLPjheJCtE9OhE6lhCIsDHEqFZI1GuhEx3EYUrUaXJqciCfyczHLWop1pyiOSTavqk76Xp+eirRwrZDDCdRVnBCPu3KyhRB3xcaIfSCRHKlSwBarx5AsI2jI3gq7o17ieJfkwgq7Ha+VFIleZEoV0/ZiVSq0TYjHfwry0S/HKPqZSRgPPw/CeEvLVph9xeV4oVcv3Hf7INw1aAjuHTgYT/brh6ldu2LtRW2xrw5pHBTae1zl2Nm8hUgk76VEsqPudHTw/mfissELY+pIP7gJ3u2L4Tvwm6jICfQVn+U/bN48E2ACTIAJMAEm0GQIsDBuMk81HygTYAJMgAkwASZw0gT8PviP7EPVus9Eotj9ShHcI9PhHkXnNLjHW1Hx3WPw7V/PSb9quJWVldiwYQMeffRRpKeni4RvsGdXI5fDFhsj+oWnWiz4ye7ADsl5SonSPZILvzokfGA2i17ibJ1OiFsa/GbTR2OgMRMP5eXh2tQU5Ol0QhwrZGFI1KjRMTEej+fn4kuROHbUK3EcTBXPsVnx79xslMZEg45HI5ehMEqH2zIN+Fh0FQeqKkgM3240wBYdjVilEsqwMDGUzh4XgyHZWXj/OOKY1trokDCz1IKh2UaY9VGi8oJSxXmROvQ2ZGBqaSlWuZz4b0Ee0sO1OB/CmGooFnTpgmd798bgQXccHWJHw+vo/PBt/fHZVVeLqooDZ6mP+FQEckMXxv7Du1G5dDw803ui8usH4F33aUAcV/zB70Mn/SbPD2ACTIAJMAEmwATqIsDCuC4qfB0TYAJMgAkwASbABPxe+P7Yjqqf34Pnw65wj8kOSGIhi6uF8WgD3JOvRNXaT+GvcjdpZlRD8ccff2DFihUYMWIEmjdvDo1GI5LFYaGh0CmViCJxKgsDDYaT4mJFGvcDs0UkdusrjkmmbpWcmGcrwxMF+WieEAedUgFVWBgywrW4Lj0Nb5hNWCNJIsX8o8OBl6j3lzqOdRGBxHFYGBI0KnRIisdjQhxbsf44iWNK+lJ/8ARTMa5JS0aCRi0EcJxahY6JCRhZVIgVDgdIYgcFJqVlaR9IDJM4tsdEI1YVEMfEojRGj0HZxqPieJsU6DgmDsvK7BhTVIiLkxIQq1aJtWhNGub3bFEhljrsoh+YajH+m5973oTx5patMKVrV9w3YOBRWUzD6+hMwvjOgUMw7l83YXXbdrhQhLGoMHG5RJ+1MUqHmBg9hg4diu3bt4N6ty/4k68K3i1z4Zn2L7hHG+EekwPPpHaomD1MfLDlP7z3gj8E3kEmwASYABNgAkzgwifAwvjCf454D5kAE2ACTIAJMIHzQMBf8Tuqfp0Kz5Sr4X4pC+6RadXJ4uqE8UtGuN9ojopvhsO7awX8vsrzsJcXxpJerxc7duzA9OnT0a9fP2RnZ0OpVIoqCuoQppqItqnJuJHEaWyMqFRQyWSIVavhiovDPdlZmGI5sTimOoifHQ5MMpegZ0Y6snQRInmrVyrhjI3Bg3k5+LasDNurxW2w8oI6jufb7XixqBDd0lKQG6lDhEIuEsmp4VpcmpKMpwvzMdtmE+I4KH6DqeKvrFbcn5ONslg9IhQK0SFcFKVD/8wMTLdYsLmGKA4KY7qk9UWFhcOBd8wm3J5pgF0fjTiVUqytV6kgxcVgcLYR71rMWGC342OLBXdmGVESFSnSy9RXXBQViduzMgMJ5ureZ9r2pvMojGl9Gk438YYbcPfAwUISB2Vx8HLI4Dvx4i29sKxDp3NSNVGT/bF+pud2lSTh3/m5SI7QNjBh7Ifv8B5ULhoN92tl1e9JaYHLl4tQ8cWd8O1e2TDE94Xx1sV7wQSYABNgAkyACRyDAAvjY4Dhq5kAE2ACTIAJMIGmTcBfcQhVq6fA8/5lcI/O/LswHpMNz9sdUPnDCHj3robfV9VkYVEqkwbcvfnmm7jooosQGRkpZHFKSgoMBoNIGcdpNbgrPxffuJyYZDGjn9GAUn00YihxK5OBuo3L4+NwT042PrSY8ZPDgZ01JCyJ2y0OJ7612fBIXh5ccbGBVLFMhixdOG5IT8VEcwl+laTj1ltQb/K8MjtGFBbiipRkZEWEI7xaHKdHhOOK1BQ8U1Aghtn9Kjmx3OHAGyXF6JqWgiStRgzti1ep0DEhHs8V5mOJwy5SxUExfSxJSbfvcQZk99umEvQ3ZKBMHyWOn2oyKHHtiIvFDYZ0tE9KBCWXqcIiUa1C58QEPFdUgKWUYKaO3xoy/HwL4w2t2+Cd7teLzuKgJA5eUsL4jkF3YHTPW7CyfYcLQhhvcwST6XlwxMVAJZchPj4eDzzwAHbu3Hnhi1ZvJXxbf4Dn41twhL7dQLU49I0H+jBrfCkq5z4B3+9bmux7ER84E2ACTIAJMAEmcOYIsDA+cyx5S0yACTABJsAEmEBjIuD3w/fHNlQuHgPPWxfBLQRNOtwv58PzwdWoXP46fL9vhd/va0xHfdLHQsKYvs7/8MMPIzU1FdHR0XA6nbjvvvswYMAAcR0J42H5uVhfXo59rnL85HTiTYsZfYU41leLYxKnKkjxsRiamwPqOKbhclS7QHUQb5aUoHt6GlLCtWKonV6pQIu4WPxfQR5+cNix6ySG6AlxbLfjmaKCv8SxPJg4DsflqSl4sCAPQ3KyYBVdxTJQf3B+pA63Zhoww1qKLdUJ4qDArc8liWOqqlgtSXjXYkKvzAxkR+rE8VASWxYWBpksTCSYKWE8OCsTn1mt2OJ0/mNAIG3rfApjOt7tzVti1pVX4tFbb8OgwXf8LWVMwpiqKt69/nr81rrNea2kCPRdO0T9R09DOjIiwqGQyxETE4O2bdti0qRJok7lpF/85/QBfvj/3IXKRaPgniD9/QOs0ZmiNse74Uv4eQDnOX1WeDEmwASYABNgAo2VAAvjxvrM8nExASbABJgAE2ACp0+AeowPbkDlvP/C/boT7lfN8Hx8M6p+nQ7fkX1NXhYHAdOguzlz5og6il69euGDDz7A2rVr8eKLLyIzMxOx1cJ4XXk5DjgD590kjiUn3im1oH9WJmwxetHXS6lPShxTx/EdOVkYZSrGvbnZsMVEixoJqmjI10WgV0YapljM2FBd0VAfYRu8D8lWOm+TAonj54sKcXVqCowR4VDLZKJnOVqtFEPqqH+ZUsitEuJFf/Ayh0NIX3p8cHsne0mPJQn8kc2KqzPShCgPDgaMkMvQPiEeY0uK8ZMUWKuu7dM2TlYY73e68E2ZHVenpUGjVKA8To8ppSYh8U/lePaR/G7XFpO6d8cD/QfgjkFDMHjwHRgy6A4Mu30gxvTsiR87Xwx6rus6hrN9HSXTqRt6vr0MTxYG+q4jVUqo1Wrk5OSgT58++Pjjj7Fnz54GkC6ugHfzt/BM6xHoLq7Zpf6aDZXz/ys+4Ar+TfIlE2ACTIAJMAEmwAROhwAL49Ohx49lAkyACTABJsAEGj8Bnxe+nctR8f3/oWLO/fBu+Ap+z+9AQxiQdQ6fnUOHDomBdz/99BP+/PNPHDx4ECNHjqxTGO93loPOJI9JJq6QJEw0U1VFJqwxeuhrVFUYIiMQp1FDFhaKCKVCiNunC/KxoKwMNIzuTEjHrU4XPi2zoVdWJpLDtaC0b1DgNmsWggStVtxG9yFJSyLyVAQr7SulXdc6HPjIYhJp5WDCOLhelkaD/2VnY6P0z1RxzWM9WWFMXcq/OCSMKi6GPTYWCpkMrjg9JpMwPol0ds19oJ/p+VvVvj0+7NYNz/fqhaf69cOIPn3w5g03YOHFF2NH8xZn5Dmqve6Jft8rOEviQ4W+mQbRd62UyxEVFSUGMj711FNYuXIl3G73hS+LAfiP7EXlkpfhecMF98jU6j71NLhHZwTSxRtnA5wuPofveLwUE2ACTIAJMIHGTYCFceN+fvnomAATYAJMgAkwgeMR8HuBKne1aPEf857+Kg98BzfCd+A3+CuPHPN+jfUGqp2gFHFVVf27musjjGuL45VOCW9YTOidmQFzdDR0CvlReRsaEoKMSJ3oQv7eYcfWanF7InF4ottJOlP1xWumElyeliLSzfLQUEQpFYhTqUQVhVouQ1akDtelp2FUcRHm2sqwwSEJ+Xui7QdvF2lXhxPzbTY8k5+HtglxoruYhv/R0D46VjrGIo0Gr2bnYLfjzAhjWpdqPb622fBwfq7o7tXI5QgNDYEtVo+3zKbTTkyTcN7SsiVWdeiARV06Y1nnjtjQujX20AcDZ0jqn8x2tktO/FhWhmcLC9A2MR7RSiVUSqX48OLGG2/E5MmTsWvXLvh8DadOxn94L6pWvYOKj66D59VSuGnoJnUYv2pB5byn4P9jO2nlxvoWxMfFBJgAE2ACTIAJnGMCLIzPMXBejgkwASbABJgAE7hACNAAqYMb4N04RySI/ZWHL5Adu7B2g0QxdRT/+OOPWL16NTweT7128GSEcU1xvNdVjtUuF16zmITsU8rCENKsmZCpWoUC5hg9BmQZMclswlK7XVQOkBQ9GaFI96UE6kZJwiybFffm5qBYHw21XC4EcVGUDrdkZuCevBxcmpIEQ7hWXE91GWkR4bgqNRXPFxWJIXz1EceU7l1jd+Bdkwk90tOQHq4VQ+1ISjtjY3CLIR2tYvRQhIag8AwKY1o3KMOvTktFolYjktokpkkYO2L1eM9Cwrj8lBPTQe4HHE4cFJLbKfqK6ffgbefqktLb6xwSppZa0CczAwZdOChVTIMYXS4XKFW8atWqer+G6/VCP0d38vu88B/ZD+/W+aic+xQ8718Oz3gbPNP+Be/mb4AmPHjzHD0FvAwTYAJMgAkwgSZFgIVxk3q6+WCZABNgAkyACTABIkCDobx7VqPyhxHwfHAVKr4aBu+OJTwwqsbLg1LFf/zxB5YvX44RI0bgqquuwgMPPCC6ieuTzDwVYRwUxwdd5aC0cX9jBnRKBVRyOeK1GsSoVaBEbpRKidIYPW7PysS7ZjOWnaQ4plTxcrsD40qKcVVaCpK0GpAMTlKr0TExAc8XFYC6in9zOvF1WRmeKMhHl6REZEaEi4F0lNA16nS4Ji0VLxQVYl5ZmaiqIAldU46SyN7icOJ7qw2P5+WieVwsIhQK0ZOcEa7FdWmpmGgxYZbFgpsTEqAKDT0DwjiwD5sdgVTxA3m5sMXGIFyhENI7UauFXq2GPCzstDuMax7r+f55B6WK7XY8V1SIDsmJ0GtUUKmUMBgMuP7664+mir1eb41XeQP7kWpwfFXw/7ET3vWzUDn/f6haNQn+P3c2sAPh3WUCTIAJMAEmwAQudAIsjC/0Z4j3jwkwASbABJgAEzijBPxVR+DbtQIV3z8G9+suHBllgHu8DZXfPgzf3l8AX+UZXa8hboxSxTt37sQnn3yCvn37IisrCyqVCi1atMDUqVNx5MiJazlORxhTt/Eqp4SBRgNoSBlVUfTINqKXMTAcL0alEh28JI7tsTEYlGXEO2YTltkd2O50iY7hugQmCVzqIP7CasWw3BxYYvTQKuRCApuiozDQmInppRZxH+oIpjM9ZqPkwlc221FxnK7VCOlLieTsyAjckJGGMcVFR8XxHqcLu53UGezApJIS/CstFZnh4VDKZIgWqWI9HsjNxjdlNuxwurDcUope8WdGGP/qdOFnu4TXTSW4Pj0NqeFawSpOrRI1GP1ys9EqJRkaxekPvauL8bm+jiT9bw4Jn5SWig8Q8qIiRVJcp9NBkiQMHz4cCxcuxOHDjewbBN4KUE2F/8g+wNeAJXhDfIPkfWYCTIAJMAEm0AQIsDBuAk8yHyITYAJMgAkwASZABPzwV/wJ77YFYnid+zUb3CPTAj2g1AX6RjkqF4wQXcXwN5xu0zP53FJymFLFK1aswPPPP4/WrVsjIiICSqUSaWlpuOmmmzB79mwxKOxE655JYVyk12OM2YylLhcmWcygIWZWvR4xNBwvLExI5dJYPQZlG/GexSzSw9tqdRxTqniF3YHxpmJcnZaCRI0GVHeRqFHj4qRE0U280iGJqoraA+2Cv29xujCnzIbheTloGx+HVI1aiGNKHNPwOiGOS4rwZZkNM6yleDgvR9Q+hCvkIhmdGRGBGzPSRG/wWkkSaWTa9nLz6Qvj5PBw3JOXh2li//5KFWvkMuTqItDHkC6qGmba7bguIwNapbLBJ4x3Sk4ssdsxurgQnSlVrFaJ12pqaiquueYavP3226JOpUGnik/0h8a3MwEmwASYABNgAkzgLBBgYXwWoPImmQATYAJMgAkwgQuMgN8Pv+cQqjbOgefzgXCPM1XL4nS4R9E5De7RmfBMuQZV6z+HnwbhNcHTgQMH8Nlnn6F3797iq/wkiqOjo+F0OvHII49g6dKlIl1MdRUnOp1ZYRyNV8wm7HQ1B3Uc/+x04p1SC24zZsKqj0YsiUKZTNRXUGp4QFZmdeI4MByPuoq/EF3F2TDpo6GVyxGhkMOsj8aQ7CzMtNlEF3JQDB83JesMpJS/tFnxSF4uOiTEIU2rEXUPJGcNugiUJ8TCEadHgkYtpHSsSoXm8XF4rCAfCx0O7HIG0su0zpkSxlQz0TYtFRenpyJZqxWCOkGtRruEeIwozMdSh10Mt5tvdzR4YSz6px0SPi0txcCsTORF6kRtCXUV2+12UZ2yaNGier9WT/Ra5tuZABNgAkyACTABJtDUCLAwbmrPOB8vE2ACTIAJMIEmSMBf5YF383fwfNoP7pcLqyVxUBanwz3aAPfrTlR8/QC8O5fB3wRrKUgCr1y5Ev369UNMTIxIalL/a48ePfDee+9h27ZtOJmk5tkSxlRXQV3Hu6jnWJLwlsWM/sZM2GMocayCghLHSsXRjmPqKX6xuEh0FVOqmDqQ6fLS5CS8VFKM5Q4HaFjacSVxHbeTtNwgOTHLWoqH8nLQMj5WrNsspBlCQkPEkD5FWCiyIiJwsyFdJJ/XSdI/6jJOSxg7nXgqP1cM0ZOFhYnUMNVkhMvlKIqKEkJ9amkpNkqBAXS01rwGLox3Si4x7JAqQC5JSQp8WKBQICUlBddeey3eeustbN68GVVVVQ37nY6G2Hkr0VS/7dCwnzzeeybABJgAE2ACDZ8AC+OG/xzyETABJsAEmAATYAInIOCv+AOVP70L99sd4B6d8XdhPNoIz8TmqPzuUXh3rQTJZdQjQXuCJRvczSSMN27ciAcffBAFBQVwOBx46KGHsHjxYvz555+oT6q45kGfbWFM0pjk8S7nX+K4T6YBFn300aoK6jjOjYqEMVInUsWUQqaO2/5ZRnxqs2Kr8+RFcU2xTAJ2p9OF7+xluCM3G+m6cDRr1kycQ5o1Q5pGg7uNmfjBXoZdklOkiWs+/nQSxtSRvNhhx13ZRpFkpnVloaGgruIOiQl4tqgQSxwO0aUcXLMhC2PRP+2QhKC/JyeQFKcqkPDwcJjNZtxzzz2YO3euqFQ52ddqzdfthfCz31sJ3/71oj7Hd3AjqHe9Kb4nXQjPBe8DE2ACTIAJMIGmSoCFcVN95vm4mcA5IkD/aKPhSRUVFaBuTD4xASbABM4LAb8Xvn1rUPH9/4kksUgUUxXFmGx4JrVH5YLn4Nu/rskPj6JUJn2Vf+TIkZgyZYoYfHeq793nQhiTNA6K472u5qKqYlJ1VYUlOgrhchlI3AYlbqxWjR5ZBsyw27DVGUjdBmXqyV6KWgRJwqzSUgzNzhKimqou5KGhQtyGhoTAEaHD5IJCIYpJ1ta1Bl1/Mh3GJE43S07Mttnw77wcUbFBqWqSxUZdBG41ZmKGNSDDa6/ZUIUxdRWvsNsxrrgYl1GqmKo+FAokJyfjyiuvxIQJE0Sq+GQS8Oflfag+i/r98B3agsofnoXnw66o+HY4vBvnwP/nDsBbIbrY67MZvg8TYAJMgAkwASbABE6HAAvj06HHj2UCTOC4BOgfbnv37hXy4bvvvsP69etFSu1U5cNxF+MbmQATYAInIuCrgm/3KlR88yDcE+xwj82F5/3LULl0nBA0TeWr3/RB3vESmPQBHw2+83g8x73fiXCfS2EcFMd0udtVjl8kJ0YWFMAaGYmwkBAhjUngUiK1WB+N27IyMclswjK7XXQXk/ytS+Ye6zoSmEvL7BhbVIRLkxNFqpfSy9RZXBwViVSNRohjZ0QEpuQXHHfbJyOMaXDfKrsDE0wmXJ2WiiStRohiEuI08K2PMRPz7XYxuK+ufW9owlikiiUnZlpLcU92FkqioyAqN8LDYTKZuDzAvQAAIABJREFUMHToUMyfP/9oqvh4r+sTvV4vlNtpMGfVr9Phfv8yHBmVAfcrBfB8cBUqfxwJ364VAKWN+cQEmAATYAJMgAkwgbNMgIXxWQbMm2cCTZEA/YPN7XZj3bp1IvXTrVs3tG/fXnxddMaMGSIFRLc3hn/YNcXnl4+ZCTRkAn6vB97tP6Liq2HwTO+JyhUT4ftje5PoCaX33CNHjmDfvn2nVDFxss97XcJ4fXmgRqKm4K3rZ6qaWOWUMNBoQKRKiSL9X0Pvgh3GdT0ueN1BZzlml5hwsV4PeUgIdHIZUrQa0XFMYpeqKmyxMRiUbRTD8Zba7dguObHvBBUVJDA30LA1iwV3ZRlhio4SVRdaRaAzmLqUn8jNRXu9HqrQUJwpYRwQpxK+slnxYH4uHHGxCFcooJbLQGtTujglPBwP5efjN6cLB48hwBuSMN4tufCTg+R4Ca5JTUGSRgOlXI6EhAR06dIFY8eOFR9EN/iu4hp/WH6fF949P6Piq6HVXetpgYGcJI6pNmfBs/D/vqXGI/hHJsAEmAATYAJMgAmcHQIsjM8OV94qE2iyBOgfbnv27MGcOXNw7733ori4GCqVCmFhMtD0cpfLJaaXz5w5E5s2bRLyghPHTfblwgfOBM48AeoePkH/sL/KDd/un+DdthD+I3ubxFe86b15586dmDVrFl555RV8++23OHz48JnnX2OLNYVxjEaNu/NysMZ1boQxSeXZxSZ0idZDGRoKU0QEBhkN6GfMhDWmuuNYFiZktDVWj4FZRrxrMYsBeNtIHNchXHdUD1t7qagQXZISEatSQRkWhkSNGp2TEvF8cRFWOCTMKTHhSn3MGRPGlCpeaXfgtZJiXJOWgpRwbfXgPjVaJCWgeVIC9GqlEMbDhTB2NmhhTOypcuNrkuN5ubDGxkCrUECr1aKwsBCDBw8W/49x6NChRvbBsx/+w3tQtew1uN9sA/dIksU1BnO+UY6qRaPhP7yrkR13jTcN/pEJMAEmwASYABO4YAiwML5gngreESbQsAlQco3kwy+//IKXXnpJJIqjoqIgUygREROP6OQMaKL0kMkV0Ol0sNvtGDZsGD7//HOROKbUG4vjhv0a4L1nAuedgLcC/j93wffnbsBbed5350LYAXpfpYF1K1euxHPPPYdWrVohIyMDAwcOxOrVq8/q+25NYRyuVIgKhY+sVqyVnIFBbNX9w8FUcM3L000Y1xTGlPRtFRmJqYXFWOt04X2rBQOyjbDF6MVwPOr/1SgUf6+qKLMLaUmSmJKu6+wSppktoARxdqQOClkYIuRyUZFwR7YRX5TZsM3pwiGpHN8WkzA+/YTxTocTmxwSvrCW4t7sLBRFR0IlCxOJ5qKoSAzKzsJkuw0PFeYhPVzbKISxSBVT5UZJMa5OTREVH/LqVHHnzp3x8ssviw+bG0VXce03CPr2w6av4ZnaA+6XjNXJYhLGaXCPzUPFzMHw7V7Z5HvWa2Pj35kAE2ACTIAJMIGzQ4CF8dnhyltlAk2KQM3kGiV/8vPzoVKroQrXIaXIivKbBqPTPf+FvWtfpBSWQhsVA4VKhZiYGLRo0QIPPvggvvjiC2zZskVUWXBVRZN6+fDBMoEzQ4BSw3tWoXLJy6hc+iq8+36F39e0pTENHN2xYwc+++wz3HbbbcjOzhbf+NDr9ejevTvmzp2Ls/l1/prCmPqD49RqdEhKxGP5uZglxLGE3ceQxmdaGLfU6TC9oAgHnc3FmqskJ96ymNHPaEBZjF6khUnGRiuVsMbo0T/LgJHFRfiw1IIvrVY8V1CA9gkJotJCJZMhVavBZclJGF1EqWIH9kguMdjukOQ6I8J4THYOFpeVYVxxIa5KTRZdxVSlQWnmjpRmLirEcock6ieeLmj4wphSxVskJ7612fBQbo54TiKUCmg0GhQUFIgPOOj/Ew4cONBI07V++A5uQuX3j8P9aunf08WjM+B+tzOqfpkMf+UfZ+b9krfCBJgAE2ACTIAJMIETEGBhfAJAfDMTYALHJhBMFa9atQovvvgiOnbsKCSwXKlEVFIaijpcicv/bxx6ffwLbpm9A9dPWYUuT0xEWdfeSC6wQK2LglyhQFxcHC666CI88sgjmD17NrZu3Xraw5aOvdd8CxNgAo2NAFVMeHcuRcW3D8P9ejncb12EioUvwndwA+D3NrbDPeHxBN+bKVVM783t2rUDfeOD6oHS09OFLJ48eTJ27dp1zhLGIc2aISw0FCQ9k7UadElKwFMFefjCasU66Z/i+GwI42nVwpi2TeddrnKslCRMsphxm6iq0CNKqYQsLAwkK9MiwtE8IQ6XpCQhL1InaiAiFHJY9FG4JzdLpIq3Sk4hioMD5qg7+HQTxllqNYZkpOOebCMs+mjRUayVU0dyJG43ZmK6tRSbpEBPMVU3/Dc/t0EnjEm2/+JwiCGE/zKkIz0iXHQV0/8b0Gv3hRdewJo1a0DDGBvrye/3wbtlHjzTb4J7THaNdHE63K+aUfntw/AdoPczf2NFwMfFBJgAE2ACTIAJXGAEWBhfYE8I7w4TaCgEgsk16iLu378/jEYjlEoV1BGRSCspQ8t+9+H6179Gj692od2sAyiathcl0/eh4+d70OOjn3DFkxNgueJfSMguhDoiII4pcUzi+LHHHhP9hNu3b2dx3FBeELyfTOC8EPADVUfg3bEIFXPuh3u8NZDMG22AZ1I7VC4ZGxgQ5fedl707X4vS1/WXLVuGu+66C1lZWVDSh3hRUZAkCcOHD8eSJUvOybc5aiaMFSSKI8Jh0EVAp5BDKQtDklaNi5MD4vgrIY6d2EVD56qF7ukMvSMhHOwwpkoKShjXFMbB+gu63x5nOVY4nXjWXAIpMR4quQzNmjUT59DQ0IDoDgsTqeIrUpLwsqkYvzglMSCPhsgFZTFdnrIwtpSiV3yC6D3WyeUwRIQjTq0Sgj1Bo0aHxAQ8X1yIFZKEvdVr0tqbGrAwplTxVocTc202PFaQC6l6kB+livPy8tCvXz9RW0Wp4sZ+ImHs27cWlQufh2fy5XCPK4abksVjsuGZegO8G2cDTfwbE439NcDHxwSYABNgAkzgQiPAwvhCe0Z4f5jABU6A+jB///13LF26FM888wxat24thtlRxYQ+1QDzJdfjmmfeRs/P1qPLF/tgmLIHYW/uRLOJOxHxzi4kf7AHzT/bj5u/3oubp67CFY+/htIreyIpr+Ro4pjEMW338ccfF4OZWBxf4C8K3j0mcF4I+IHKP+HdOh8VX9wN96uWGgOiaFiUAe53OqHqp3fhr/j9vOzh+VqUPtCjD/PoWx80bNRgMKBHjx6YMmWKGHx3rvriawpjvUaN7tlGPGYqwvXpqSKxS2JUFRYmemo7Jibg8fw8zKzuON7jKse5EMYkjne6yjHfYRddwKZYvZC0NMyOUr3y0FBQnUaOLgL35mTh6zIbtjudf5PEpyuMSZwusJTixvh4MaBPpLFDQhBe3ZF8e5YRM6xWbCGZXkNQN2RhTF3Fv9gdeMdUgh7pqUjRakWqmP77H0wVU8d2Y04V135/8Pt88B3ejarfZqLiq3vhebM1PG93QNXScWIYXu378+9MgAkwASbABJgAEzibBFgYn026vG0m0MgIkIQgeTtt2jT06tVLpIpVKjU0umhklLrQ5vaH0G3id/jX7F3o8MV+pE/ZA/WkXUIWkzAOnuPe2w3Lx/vQ5csD6DlnN/41ZSkue3w8LFf0QHxWgeg+VihVSEpKQqdOnfDEE0/gm2++EaKD/vHIHceN7IXFh8METoVA5WEhiz1f3An3OFMNWVw9JGp0BjxvtkLl0lfgP7IXQNP5Kje9R27evFl8qHf11VeLup/FixeLwaTn8v2zpjCO02owND8PK5uXY4HDgReKi3BNagpydTqEK+Si7iFFq8HFSYn4b0EBvi0rw1zJjv7GDOhUShTpo/GK2YSdruaiTiKYED7WZX0TxvT4dS4Xni4pRIE+SuyHXqVEeVws2iYmIkGjEYnja9NS8J3DLlLFNaVt7Z9PNmFM4nSF3Y6RBQVwRkcjLCREJJrj1SrBYlRREZY5HGLwXu21Gqow3i45MbesDI/l56F5fCwiVQqo1SrRsd27d2/MmDED+/btQ6McbHfC9zo/qGLHt3cNqpa/gcrFL8O35+cmWa3z/+ydBXRU1xqFGxmPu7u7jgQrhWKF4u4UHlICCS5JsJa279UoTqG0uDvBtbSFFlqk1IDiEEdamMjM7Lf+MxkIKZJAQiPnrjVr7Oq+Z+7c+9199v9MqfgIXAGuAFeAK8AV4ApUqgIcGFeqvHzmXIGaoQC50e7cucO6MX/00UeoX78+LCwsIBRLYevug8iWXdH2v8vQK/086u/MgdeGbNitzoJpsbPYAIpLPhstyYDVqkwEbc5Bk7230G1/FrquPo43UmYhokVnOPoGQ2JuAQM4bt68OYMf3377Lcvd5OC4ZrQtvhVcgedSgLpv5/2BgsOT9M7imeQoJlBc/JjtDfWSeig48h602b/WyuJ3VMzuzz//xA8//MBu9L0sV3HJ/VkSGNvJpBgbFIALCQm4rUzAdVUCvpHL8WFoCFq7usDX3PwBOPY0N0cHD3dMDAlEKzdnmAmFlQqMr6pUmBseCoW9LXM+9/B0x9KoSHwYHIJgS0uWIdzb0w0/KeR6WF3C5Vsa4pYVGFOsxGWFAntjojHO3xcxttaQmuqjMGyEQnRxdcXW6GhcK+UqLrm86gaMKav4D4WCFRJ8y8eLxZOIBAJQEcZ69erh/fffx+nTp1kUVcl2VBtfU0QFCv6CTn0LOk3tLt5ZG/c/32auAFeAK8AV4ApUBQU4MK4Ke4GvA1egiipATjQCs1evXsW6detYl2Y3NzdWqE5mbQvv+PponPwu+q49jp4Hc1B3Zx7s1mQ9cBKXBMRPe22+IhNu67KRsCMPvQ5ko++Gk3hz2gJEteoKB98g5jg2FQjg4OCAkuA4KyuLrd/LdMxV0V3FV4srULsU0GmgyTqDgv1jS0VReEA9xxf5y19DwbFPoM37E6ih+cXkvqReH08Dwf/2sfFxwPh8gr7gHDmAyd17U0lxEAp8FBqK1q6u8CvhOKYYC2uphBWhC7a2wqzwcFxV6ad/krPY8Hl5HMY0zRm5HHMiwjEjPAw/yOW4oVThi5BQhFpaMWDcqwKBcYZCiVPx8VgYHoo3XZ1hJ5HAtDj6grKTg6RSzPMPQGapgnolYTG9ri7AmCI3riuU+C42Du8HB6OeowPMRSJIJBLWU6lPnz7Ytm0bcxX/2222dh1I+dZyBbgCXAGuAFeAK8AVeLICHBg/WRv+DVegVitAMIIu9smd9s4770Aul8PMzAxCsQR2nn6Ibd8XHWasw1u7LqHroduI3JoL8WPiJ54Gikt/Z7osA74bc9Bq/21025+JbmtOoOWkOYho3gkOXgEQm5mDIjBcXFzwxhtv4JNPPsF3330HAscETviFZq1usnzja5kCusL70Fz7FgW7hkK9IEzvLp7tjfyVr6Pw+Gxob12CTqupcaoQIP77779B+a6UJZ+dnV1lj31PA8YGsGt4vq5MwDfxcnwcGoo2bq7wsSDHsZDFMxBEdTGTYYifD/bGxeKiQons4uJ4hulLP/8DGFtaYnNIKG4rHx9pQYXvrqn0zudcZQKylCosCglFSAUCYwKnl+UK7I6Jxhh/X0TaWLGcZHOBAB4yGRzFYhZJESqVYqGfP7LkSgaFS4Niw/vqAIzJVXxersCGqEi85eUJHwsLiAUCWFtbo27dunjvvfdw6tSp2ucqphtZ7GZW7YnKqXEHY75BXAGuAFeAK8AVqOEKcGBcw3cw3zyuwPMoQK7iS5cuYeXKlejevTs8PDwgFIlgZmMPH3kDNB4xHT1WfY/u+7PQcHce3NdlQ7TsYUZxaRBcnvdUIM9yZRYc15LjOBdv7b+JPiuPovn4TxHetD0cvAMglplDJBaz9WrTpg0+++wzBrZzcnIYOH6ebebTcAW4AtVPAR3lGF/aj4LtA6BeFI38FY31sPjOlRoJiylm4ubNm0hPT8fQoUNBzswtW7bgr7/+qpI7rzzA2OA4Jmh7KD4eH4SEoKWLC1ykUlZ0TmBiDHczGdq6u+LTsFB8HReHSwoVcoqdys8CxipLS6wLCWWREoZllZ6G3hu+y6wgYKwyN8f6oGDQ/E7L5fg8PBRtXV3gLJNAZGoCZ6kEbzg7YbSfL5rZ2bGidyGVCIzzlCocjItHOw93SEVC1LG3xYboSOSSc/spURsGSF2eZ8oq/j4uDh+HBKGRkwOsRCKIRaIHRRip5xK151qXVawtgu7vTGhvX4Gu4C9Ax6FxlTyA8ZXiCnAFuAJcAa5ALVeAA+Na3gD45nMFSipAF223bt3C999/z4okxcbGQiaTMVexg3cg4jv2R+eZG9Fv92W02ncLQZtyIFvxz6J25QHETxvXelUmFOm5aHvgNrrvy0CPlUfRYsInCGvSFrYePhBKpAxku7u7o0OHDpg3bx6OHz8ODo5L7lX+mitQsxXQFf4NzcV9KPx6KopOLYb2ztUq67h93j1BvSfu3buHn3/+GTNmzMBrr70GS0tLVhh0zJgxLKv4eeddmdOVBxiXhreUcbw9Lg5t3VwhEZjCqLgYnMjUFN6WFujs6Y5ZYWH4Ji6egWNyCJecB+UkHwiLQAtrGwiNjeFvboYPgwJxWal6AIVLjl/6dUUBY4W5ORYHBWF3bAzGBPgjwsYaElNTmAlMEWJpiaE+3tgZG4NvoqPRz8ERYmNjVBYwzlCq8LNcjs/CQhBrZwvKD1Y52GFtdCRySJcKAsaUz3xBrsCW6CgM8fVGgKU5RAJT1mapt9KkSZNYTQS1Wl2Zza9qzlung+7uDRSdXobCI++i6Hw6dH/fBLQ8p7hq7jC+VlwBrgBXgCvAFai9CnBgXHv3Pd9yrsADBQhG0IXbhQsXsHTpUrRr147lBQuEQpjZOsBP1QgtJnyK/pt/xqBvbqHh7luwWFn+rOKnweGnfWe8NAOu67Lxxv7b+M/hbPRacxxNxn2E4IYtWdE9kcyMgWNXV1e0bt0as2bNYhejVGWdR1U82M38BVegGiqg03fbfoYDT1ekhvZeDnQFd2ucW4+OYQZX8YABA/Q9PoRC1qW/Tp06+PTTT3HlypUqCclfBBjfViXgF6USib5esBQJYSYSwtvSEh5mMhbjIBaYwsPCHO09CByH4khcXHFUhR4cE0DeHhaOxtbWMDUyYpC2laszdsXFIlv1KFwuDYvpfUUB40AzGXp5uKOFmwvspHpXsYtUghbOTpgTFopf5AqQ6/dUVEylAWMCuBcVCgatxwb4IdzGirmbjY2NEGNjjSXh4Szi40WBMUVukKv4RFwcZoSG4DVnR1iJ9a5i6qnUrVs3Vg8hMzPzqdnb1fBAVeZVJkdx0R9bkL+uDdTzApC/+g0UHp8JbeZp7jYus4p8RK4AV4ArwBXgCnAFXoYCHBi/DJX5MrgCVVgBchUTWD106BDGjh2LyMhI5ioWS83gHBAGRbch6DR3G/ruuYp2B26h4a48eKzPLndhu6cB4bJ+R9EX9XbkodmePHTefR1dl3yNpmP+h9DX2zDHsUgig1gshqenJzp16sQcxydOnGDbR125+cAV4ApUJwV00BX8De1fN6BT5z2zeB116q5pHbvpuEVZxQSFGzZsCCsrK1YozNvbmxUhrepd+l8EGFM0xM9KBYb6eMFSLIKvtRWGBwdhSkgwWro4w8vcDGZCAStI52tpgY4e7phRHFXxm0LJIivG+/nCz0zGIi1EJibMTftlVCRulKFw3vMD4wQcDotAaxsbFi8hNTWFtVgEqUAAM4EAEdZWSPL1wY6YGFxVKEERDwRqT0VWDjDOpHnL5ZgfHoY2bhSFIWVFBI2NjJgucltrrIoMZ9EeLwKMH7iKo6LYPgu2soBEKHjEVUw9gMgpX1vrDei0RdDc/BEFuxKhnh8M9Uw3qGd7Qb1YgYI9I6C5cgS6ovzqdJDm68oV4ApwBbgCXAGuQA1WgAPjGrxz+aZxBZ6lALmKz507h6+++gpt27aFvb09BEIRzG0dEVCvKZpNmIFua0+i474cxKfnwWZ1FihjuKyAt7LGo+J6XhuyGTjutUcPjl8fMR0BdZvC2tmDRWhQ9XU/Pz/maFq4cCErqkNxG7UuK/FZjYB/zxWokgoQLL4DzeVDKDz2MQp/WwftvaxnQuMquSkvsFJ3795lx+e4uDiIRCIG31QqFSZPnsxy2+/fv/8Cc6/8SSsSGIfaWGN+ZATOJSRgX3wcpgUHormLEzzNZCyyQiIQwKc4qmJCUAC6e7rD29wcpsbGDIx6yqQY4+uL43IFSsdXVKTDmIrlbSFns401BEZGoIJ9AmNjOEnEaObkiJmhITgjl4OKwRnygPXAuGIjKWjelxVK7I2NxbgAf0TZ2jBntkwggLOZDLZSKQSmJkiwt8H66IgXyjDOUKhwMl6O2aEhaObsBDuJGCKhEG5ubiwuinouXbt2rda6itkvTaeF9u51FH7/CdSL5foinbM8oJ7lDvVMD6iX1EPhqcX6XhKV/9PkS+AKcAW4AlwBrgBXgCvwTAU4MH6mRHwErkDNU4Bca5Tze/DgQYwePRphYWEQSySsmJxzYDhUPYai++e70G//TTTYlQfb1S8vfqI8kNlmVRaCN+ei0e5b6LnnOrot3o/XEqfCv04TWDm7s4xjKo7n4+PD3HiLFy/GmTNnWE4zdxzXvHbNt6imKECw+C4rZpef/h/cXxgJ9drWKDy7Ctq/MwGdpqZs6DO3g4Dw5s2b0bRpU/j7+6Nr165Yu3ZttSkUVtHAeEFkBDJUdVgG8VVVAg7I4zE1OBCNHR3gJpWA3LwUVWEuEkJsagqjV15hwJYiKepaWmJjSBhuK/XTPw4Sl/ysvA7jkrEPid7eIEBNLl6RiTFCLC2Q6OOF9JhoXFMq/5EVXJHAOC0oCL8plTgTH4+F4WFo5+4GR5nsQYG9pk6OeDswAK+6ubGidy8CjGmb/5QrsDMmGqP8/RBqbaXX39wc0dHRGD9+PI4ePYq///77mW29Zo+ggy7/Nop+Ww/1mpa4P8vzUWA8LwgF6QOhuXYM0Nae41vN3ud867gCXAGuAFeAK1D9FeDAuPrvQ74FXIEyK2AonPTrr7+yuAaCEDY2NhCQc83BBSGNWqPl1AXovfkX9D6ch9f35MFxbdWExSXBMrme/TbmoPV+PTju+tUhNE5+FwH1m8HaxYOBYwLivr6+6N69O7744gsOjsvcaviIXIGXqABlFecTLN6Hgu39Wbft+zPdcX+2N9Rr3kThmWXQ/p1Rq5zGGRkZWLNmDTtmnzx5Evn5+axLf3Xo1l8ZwPhmMTA2wN2rShVz0U4J9EcTJwe4yiQQmpiwInnk7qUHAeM6lpZYHxLKCuNR3IVh+ic9lwcYk8P2J3k85oSHooWrC2wlYrZ8Ata+Uimm+vnhrFwBAqy3imMoDO7ih5EUL+4wdjEzw4igAKyJjcZof1+E2VhDKhTAXChApI0Vkv19sScuFnvj5eji6QmZSPTcDuNMhRIn4+MxOyyEOb3tJBLmgidXMdVBWLZsGW7cuMF79dDhU5MPzdVv9ce0uf5Qz3R/CIxn+yB/bWsU/b5Rn2H8Eg+3fFFcAa4AV4ArwBXgCnAFnqYAB8ZPU4d/xxWoQQpQFENWVhb27NmDpKQkhISEQCyWQGxmDpfgKCT0GYGui/ag+57raLgrF94bsiFbkQkqOFcSzlbV16ZLM2C+MhN+G7PRfE8e+u25gu5f7EXDoZPhl9AIlo6uLKpCKpMhKCgIffv2ZV29z549C+r2zaMqalBj55tSTRXQAcxZfBAFOwZBvSDkIVShbttz/ZC/sTOKLuyqVTmfdGwih+Zff/1V7Y5TlQGMDQ7jkqA3R5mAP5Uq7IyNwRh/XyjsbOEkFUNsqgfH5PQNMJNhkr8vjsXH44pSxTJ7S86j9OuyAGMCwJcUSrbcEf6+iCgGtASsDVEYCnNzrA0KfhA/URIUG15XlMPYWiLBq24uaOLuAheZlLmsnajAnosTZoeH4rRCjhylCt/Gy9H5OYExFba7pFBgT0w00zrc2orlM8tkMkRFRWHMmDH4+uuv2f9qdbip8TIOlrp72Sj8cT7US+qUOKZRHIUH1F+qUHjsE2jvXquBKewvQ12+DK4AV4ArwBXgCnAFKksBDowrS1k+X65AFVGALtgINpCreO7cuWjWrBlsbW2Zq9jKyY0VjGs1ZT56bPoFHQ7kIW57LixWVn1X8ZPAtdGSDFivykLCzjx0PnQLfXdfQbfPd6DBoAnwU70G2mahWAKpVIrg4GD85z//werVq1lhqTt37lQ7IFNFmhlfDa7AiytQ+Dc0Vw6jYOfbUC8IfdSFR2CFgPH69tCc2wYUVe3s3rKKQdE4lK1Oj5oYk/OygDHBXuYaViXgF6USK6KjmMO2nr0trIQCFk1BRe8CrCzQ28sTC8LDcCwujhWdI9hcGhbT+2cB45vFruIF4aGsmJyDVMIAtatMiigbK3hIJSzDWGlujvWVCYyVSrwfFAB3MymD1FRojsVyCPUF9ob6emN7LEVh6DOTCU4/LzCmAnpn5MVRF24ucJJKWVaxk5MTWrRogQULFuDSpUs1si2X9Tf9uPF06lso+n0T8rf0hpoidmZ56Y9v80NQsHs4NBknQQXx+MAV4ApwBbgCXIGXqQCZEqimEUWgcfPUy1S++iyLA+Pqs6/4mnIFyq1AYWEhy7rcsWMHBg8ezLJ8BUIhxOaWcAuLQ4OBE9Br2RH0PpAFxY5bcF6bzVy6T4Kx1elz0fJM2K/OgmrHLXQ5fAc9dl9DV8o4HjoZvoqGsHBwhkAkhkQqZY7j/v37Y8WKFQwcc8dxuZsan4Ar8GIKUEGozFMo2DOiGBa7PerEI1i8phWKTi+FjnKMoXux5f3LU2u1WuaGnL/KAAAgAElEQVQYpkx1isih7vuXL1+ucUXBKhoYU9G76wl1kPsEyFsSHFPG8dKwUCitLWFiZMTyhE2MjSEWCOBraYHunm5YGB6KH+IfD44fC4yVcuQqVbgoV2BHTDSS/H0RYmPFiu5ZCAWIsrHG6AA/fBYSjOa2thAbG6MygTFFYRyTx2OYnzfspeKHBfakErzh4ox5EWE4q1SwdSZQbIi/KC8wJic1FdDbFxeLsYF+CLelbRbAzMwMERERGDFiBHMV86ziJx1YKJf9L2iufYuCAxOgXlKXxe3kb+gIzYUd0BWpnzQh/5wrwBXgCnAFuAIVrgAZyijijKKjTpw4ge+//x5XrlzBvXv3ODiucLWr9ww5MK7e+4+vPVfgsQoYYMTp06fx8ccfo2HDhrC2toZALIa1qyfCmnVEm/e+RO9tf6D9gTyEbM6BYFn1iJ4oD7Qmt7FwWQakKzLhuzEHrfbloc/uy+gyPx31B4yDr/xVWDq6QCiWsgtfiukwOI5///13HlXx2NbFP+QKVIIC2iJoLh9C/pZeUM8LfBQWzyFY3BJFp7+C7u+b1T6/mG7k0Qn6tm3bMHDgQAQEBKBBgwZYt25djSsO9ggwlkowNigA5xOK3cBPgb4G8PuzUoGhPl6wFIsQZGON6eGhOKiQ41eF4pmREreVCdgfFoEW1jYQGhvDRiSCn4U5yAEsFZhCJjBFsJUF+nh54PPwUHwfF4crCuWD+T4OGB9VxuOkQo654aF4w9UZ5CqWmJrATSZFG1cXzA8Pwy8KJQ6GR6CNTeUBYwK4F+VK7IiORrKfL0KsLCEwMYHA2Bj+luYgV/Gu2BhWYM8Qe2F4Lq/DmLmK4+X4IjIcHTxc4SSTQiQSwtHREW+88QYWLlyIP//8E9Su+fAMBTSF0Ob9gcITc1GwcyiKTi6G7l7WMybiX3MFuAJcAa4AV6DiFCAnMfWq/eWXX7BhwwZ88skn+PDDD7F8+XJWqPb69evMcUw8gQ9cAQ6MeRvgCtQwBeiijQ70W7duZTCCCr2JxGJIzK3gEaVEgyGp6LnkEAYcyED9nXlwXJMFyfLMapFTXB5YXHpcKoxnszoLsdtz0elALvqkX0DHOdvQ4D/j4RPfABZ2ThAIRTAvru4+dOhQBnDOnz/PIA7/06xhPxS+OVVMAR20f2ei6OxKFGzopIfGVBiKnMWrW6Dw1OJqX+yO3Bzk3Ch9I08sFiMyMhKzZs1CTk5OFdsvL7Y6JYGxtUSMRH9fnFYpkat6fAxEyWgIiph4AIxFQjiZm+E1d1d08fbEzLBQXKCIhadAZ5reAIzJ6RtjYYGJfr6YEOCPho4ODzJ+qSBcqJUl+ni6M8fx9/HxoEJ6GUoVFoWEIsRSn9Hbzt0F86IjMMrf70FWsblQyFzFI4uLydF0txUqHA4jYGxTKQ5jchVTsbm5YaFo6aKH1uScpuJ+NmIx3vL2wnfx8Syr2ACJSz6XBxhfUyhxIDYGEwP8EG9nAzOhkMU5hYaGIjExEXv37gXtY55VXPbfiU6nBWUaa7N/gfbuddB7PnAFuAJcAa4AV6CyFTC4iokTUK0BuuH7zjvvIDUtFSlpqZgyZQo++fhjFtX4ww8/gIouU1wF/4+v7D1TtefPgXHV3j987bgCZVbA4Co+efIku0tYv359WFhYQCCWwMbNCxHNO6Hdf5dh4O6L6Pn1bdTZkQe71VkgF25puFrT37uuy4ZyRx6a7clD9x0X0Wn2VtTpk8yAurmtA8t3JnBMBXyoQODmzZtx4cIFDo7L3Br5iFyB8itAJ6S6+7ko+m0DCjZ2hnpBGIPFRacW6Z3F1TiGgvKJMzMzsWvXLhYP5O3tDZFIBEtLSyiVSkydOhU//fQT6x5YfuWq7hQlgbHY1BT1HR3wWXgojrIYiKcXnrulSsAZpQJDfDxhIRLAxMQEQoEpzMQitPdwwwF5PHJUT3YrlwbG9S0ssTkkFBdVKmxn0Qr+qOdgD2fmEjaFVKh3HPfz8sDiiDAci4/DrOAQBFtaQmRqgiAbKyicHZirmLaFisq1dHXBXOYqVoCKwRGYrSxgbCg2tysmGqP8fRFWHIVBbmkzoYDlF7uamWFSUBArAEjrURIUG16XBRhnKVT4Ta7AisgIdPFwgzO5igUC2NnZ4fXXX8fs2bNx7tw57iquuj89vmZcAa4AV4ArwBV4oEBpVzE5itMmpWF02ngMSE1G75REJKaOwvjUiZg8eTJzHZP7+NSpU8jOzmbnpxwcP5CzVr3gwLhW7W6+sTVRAcPdQsodoi7NPXr0gJubGyirWGplA++4emiU9A66rTiGHgey8eaB2/DZkF0rQXFJEE6gnFzHfpty0OngLfTf9Sc6zd6Cun1HwjNaBQs7R5gKRaDK75TRSI7jjRs3sq63lNPIHcc18dfEt+lfV4Cgcf5taM5tZVmfLIbir5vVPrOYTra//PJLFg9EN/LIVezj48OO13RCTt/XxGNKSWBMDlihiQm8LczR2cMd81jhuXhcVqiQXcopTBnFVKRtZ1wMOri7sAgJIyMjEKj1tTDHED8ffC2PR/ZTnMqlgXE9CwtsDg4BRVXkqRJwKSEBO+JiMSEwAA0dHeEilbL5SwSmCLC0QC8vD/T08oKHmTlo2cbGRjA1MQZlFcfYWGNMgB/2x8XhhlIFQz5wZQBjmmeGQomf4uIxOzQEzVycYCsRQ2hqwuI1Grs4oaGr/rOHwFjJwLUBEpd8fhowJih9lSI1YmMxKSgAcfa2kBa7iqlI7Ntvv439+/ezrqz8wvEJR0utBqACdrrqnbP+hK3jH3MFyqQAHe8r+7Fv374yrQsfiStQmxWgc0sqaHf16lUcOHAAc+bMwZSpUzAhLQVvp45Ci3H9EJDUCq7DmiBmRAe0HzcQiSmj9eB4yhTMmDGDXf9S7zjqBUe5x/z/v3a1KA6Ma9f+5ltbwxSgPwHKIKKgeupSolKpWKSCUCyBnYcvotv0RpuP16D3jj/RaFcuXIqL2lGub0l4WptfEzT23pCNV3floc3eHJbr3GnmBtTpOwKe0QmQWdsx+E5OwPj4eIwcOZI5jimzkbqX8z/NGvaj4ptTBRQgaHwH2tuXob2XDeg0VWCdXmwV6IZeWloaPDw8YGVlhTp16uDdd9/Fjz/+yI4jLzb3qjt1SWBsbGTEgLHI1BQyoQBB1pbo6eWJ+eHhOBYfzwCxoZjdnwoV1kZHobeXB9zNZKxgnVQggNzeFtOCA3FUHo+b5Yyk0APjUNxW1gHBZIqzyFEm4LxShW2xMRgb6I+6DvZwkkoYODYXCWEjEYPW1+iVVyAwMX6QVbyAiskpFMimdSjl5K1Ih3GGXKkvsBcdjRF+Pgiz1hfYMxMIEGFjhRH+PlgXF4204AB4mMnwIsA4U6V3FS+PjEBXD3e4m5s94ir+7LPPWFHYgoKCqtvg/uU101FG8e0rLG6CekvUhGPXvywpX3w1VWDlypUPgDH1fKyogeqLpKSksHlv2bKlombL58MVqJEKkKv41q1bzCW8Zs0a/O9//0PqpDSMSh2HnhPehnxkJ9gPfQ3CQQkwHaSCZHAdOA19nX3eefwgJKWOwcS0VEx75x3Ws4hqb5w9exZ5eXmshxG/Bq6RzeYfG8WB8T8k4R9wBaq+AnSApjt8dLdw7dq16N69OwMRQpEIMmtb+MTXR+Phelfxm7uzoNqRB5e1WRwSPyV+w3hpBqxWZSFhRx66HMhFz62/o8OnayDvMgguoTF6cCwSs+KB1IV89OjRSE9PZxVl6c4t/9Os+r8bvoZVQAGtBroiNaAh6FR7HHh0jNixYwd69uzJHnTcvnnzZo2vRF0SGBPwDbWzgcLRHm4yGcjJS5m4IdZW6O/thSWRkfgxXo4rShX2xMejq5cHA7YEml8xMoKXhTkmhwThV5XyqdnFhlzjxzuMHwXGNC6NR+D4d6US62OikeTniwQHOwaOyRFNsJjWwcfCDIl+Pg+KyZV0FZeExhUFjOf4+eN4XBzmhYXiTVcXODKQbcIiNMhl/FlYCM4oFCxi47/BgS8EjJdFheNIfBzeCwpk0NxCJGJZxX5+fnjrrbewfft25iyqiS74Cjsq6jTQ3rmCwuNzUbAnGUVnV0B7+xJ07FhXYUvhM+IKVBsFDGCXnMYUyVSRQ6tWrVj8XkXOk8+LK1BTFKD/asoeJk5AvYLmzZuHadOmMVfxkNRReGNsP/gNfwOywXUZKBYMUoEeBI3pIR1cF+7DmqL+qG7oOWEoklPHYmJaCjM6zJ8/n8WrUSwVneNR7SR+DVxTWs7jt4MD48frwj/lClRZBehPgO7sfffddyz3Mi4uDhKpFEKJFPbeAYjr2B+dZm5C312X8fqePDhwUFwuUE4FAJ3W6MFx78O30G/772j38SrIuw2BW3gcA8emAiFzcisUCkyYMIGBoEuXLvGKslX2V8NXrCoooNNqmGtYc+kgNBk/QVfwV62CxnRiTU6rX3/9tcZlFT+pfZUExrYyKQYF+mNlvD7ugArPOUvIzWvCHMehNtYMHH8RGYElMVHo5OUBF3MzBpWNjY1B338eGYEM1UOHsAEOP+65rMDYMC2NTw7nc0oVNsfGYKS/H6JtrCE1NWXr2M7NBYflccgrFUFREhbT64oAxj4SCYZ6eGCYrzdCrC0hMTWFuUCAKGsrJPn5YGdsDK4qlSwK47JCiQ+Cnt9hTE7lxEA/9PDyYNBZWJxV3LBhQ3z00UfMVUwZ3Hx4igIUpXMvG0VnliN/ZVOoZ/tAvbwRCr/9AJqMk9AV3uMRFU+Rj39VMxUgSExgl4DxoEGDKnQjyV1MGax84ApwBR5VgP6vc3NzWV0Mcvq///77rKjdqLTx6D7xbcSN7AjboQ0hLIbEBlj8uGcCyp7DmqH+6G7oNWEoRqaOY45j6iG3YMECVviWisNTb2daLgfHj+6LmvKOA+Oasif5dtR4BQyu4osXL2Lp0qVo164dnJycIBCKQIXa/BMaocnYj9Bvw0n0O5wLZXouLFZmgpyztTly4nm2nfKNKbaDoiqa7b2N7gfz0GvbH2j7yVrEdx0MV3IcW9my4njW1tasaNXYsWMZOKau5+Qm5E6sGv+T5BtYHgXIfXf3GgpPzEX+urYo2DUUmksH9NC4BmR90u+dXBbU/e9pAx3Ha9MJdUlgbCeTYmxQAM4nJOCKSoUdFAPh74v69nZwlogZlKXibeQ47u7tif8EB6BtoC+iHe0hEQoYMF5QicC4NDj+XaHEu4GB8DIzg0xgit6ebvhJKdfHWZSKoSgJjZ8bGEdFo5+DI8TGxpCZmjIXtq2YIjFM4CKV4E0XZ3weHoZf5QrkFC+fXM4vAowlQiEsxSI4E5gXiSCRiEGu4v79+z9wFdem9vq03+7TvqObX0UXdiJ/U1eo5/hCPdMd6lkeUC+MRsGeEdBc/x46Tf7TZsG/4wrUSAUoQsKQZUyAqaKGy5cvVziErqh14/PhCvwbCtB5KF1/koGJCixTcdopU6difNpEDEoZgaZj+8BreHMWO/E4OPy0z2RD6sFzeHO8OrpHMTgei9RJqZj+3ntYuHAhczETn/jrr7/YeTA/b/g3WkDlLZMD48rTls+ZK1BhChCEIFfxN998w7K7YmJiIDMzg0gig6NfMBRdB6Hz7M3ovesyOh+8DUV6LsxXZnJQ/JQIirKCZHIcu67LRsLOPHQ+kI1em35G2w+WIL7TALiGRENmZQOhSAxbWzvUq1cPqamp2L17N65du8YLA1TYL4DPqForoNNC93cGCk8vgXpVc9yf7QX1/BDkp/8Hmj/3Qqe+Va3dd+SqoHiJn376CRcuXADPeH3YWh8HjC8kJLDCczmqBPyhVGJTdBRG+/mgjr1tceyCKSxFQoTY2aCZjzvinewhfYnA2ACOsxQqLAoJRYilFXNA9yJgrKgcYEzF5o5FRaO7gwNEFMFRHINhLhQg2sYKyRSFERONawq9q9gAqJ8HGOcqVdgXG4fW7m4QCfT5zCYmJrCxsUHdunWZG+nMmTOsO+vDPclfPVEByi2+cQIFu4ZDvSAU6lnFsJg9u0O94nUUnV1d3KPiiXPhX3AFaqwC5AY2QGPqHVlRA82TD1wBrgCYYYEK0lFdjBUrVuhdxZPSmCO464TBiB3ZHnZldBU/CRyTI9liSH34Dn8DjUf3xFsTh2N02nikTk7DB//9AEuWLMGRI0dYVCMvDl+zWiU/0tas/cm3poYpQHfoKIOIunt89dVXaN++PRwdHWEqFMLczhH+dV5H8/GfoOu6U2i/Lwd1d+bBfV0WCHKWFYjy8Z7twKbCeLIVmQjclI2W+2+h58Fs9NvyC9p+sBRxHfrBJTgKUktrCARC2NnZ4dVXX2VxIVSNlsAx7UN+t7WG/Tj55pRNAXLU3s9G0a9rmbNYPdu7GKi4Qz0/CPlb+0FzcZ++y3bZ5lhlxqLfNJ0U//zzz/j000/RpUsXlu9G0Jj3MNDvpscBY3IYZygTWFZxllKFXBXFQCixISYawyk/2N4OjsVRFVKBKSSmJqBIikBrK3waHoZLKn3BOgPYfdJzeSMpSs8nU/lygHGmQomf4uMxIzgIcmsrmBgZwdTYCE4SMVq5OGF+eCh+ViiQ85gojPIAY4LSNxRK/BAfh2lBgQi1toKpsTFEIhF8fHxYtvb69etZ1ihvv2U8zFDMTt4FFB6ZDvWimBKw2EPvMP48DPl7R0KTeRo6LY/1KKOqfLQaqEDJPGNyB/OBK8AVeHEF6L+aCrBTIfadO3di1qxZmDJlCsalTcTAlBFoMrY3i5SgYnZPAsHl+ZzyjWl8y7cbICipFVqM7YsBE5MxOnUC0iZPYkX1li9bhqNHj+L69eu8x+2L7+IqMQcOjKvEbuArwRX4pwLkWqO7hYcPH8aoUaMQHBwMsUQCkdQMTgFhUPVMRPfPd2HQgZusUJtoGYfET4PfBH3Jde2wJgtOa7PYM0V2mJYzskO0PBM+G7LRdO9t9DyUh96bf0WbD5Yhtl0/OAeEQ2phBco4JrdW/fr12R83FRy4ceMGdxz/s5nzT2q0AjrmHi76fRPyN3TUd9V+4L4rBipfqVB4fDZ097KqlRIUP0GuYqoYPWDAAHh6ekIikbDf/ObNm2tNRvGzdtqjwFiCkUEB+E6lwMaYaCyKisCx+HhkK/WO41xVHZwvzg9O9veDws4W9mIxBCbGeMXoFdhLJejq6YFVUVE4K1fgJsFm5ZPhcVUHxhQrcVGuwI7oKAz39UGwlSWoyB655uxFIvT1cMPe2BhkPAYUl9dhnK1Q4Q+5AhuiIjHA2xPe5magrGIrKyuoVCpMnz6d3figYrp8KLsCuvs5KDr5BdRLGzyMoaAoCnrMC0T+lt4ounyQF74ru6R8zBqqAP0XGPKM6ZkPXAGuwPMrQIYFOg/Nzs7GDz/8wExl0999FylpKaxAXafxgxAxoh2s3m5QIaC4NFR+AI6HNEDQ8DdZEb3BKSMwNnUCUiel4X//+y8oP5nWjc6VyTjFb0Q///7+t6fkwPjf3gN8+VyBUgrQnwDdLaTCSJT31bJlS9jbO7DYA0tHFwS/1grNJs1Fj40/o++hXLyx7xbc12eBcnefBkxr63ekC7mDvddnoVF6Fnrty8CAAzfR50Ammu7Khuf6LAjLCdv1GceZcFuXjfo789DjQBbe2nQaracvRly7PnAJioTM0gYisRgODg7McfzOO+8w+E/gmDuOSzV6/rZGKqAr/BtFf+5B/uaeUM8N+CdQWRiJgj3Dobl+tNrke9IJL2W0nT59mhUEo5tCBN3EYjG8vLzQt29fHDx4kMdSFLfoksDYRiJGJ18vjAkNQgNHB8Ta2eK94CCco5iFYvBLzxRV8btShbXR0Rjk6w1/S3PmuDU2NoKVWAS5vR1GBfhjY3Q0fmbgWF+srrRDuCoD45sKJU7ExWNWWCiauzjDXiJhsJjcxQSMg6RSzPULQKb80QgKAyg2PJfFYUzL+j4+Hh+FBOM1JwdYi0WsvZKruEePHli7di0yMjKemb9dIw9SL7JROi20eedRcHgS1Auj9JCYwWJ3qOf4IH/Nmyj6ZQ10+bdfZCl8Wq5AjVGAnMWGaApesK7G7Fa+IS9ZAcN56Llz51itgc8++wxTJk/GuNQJGDAxCQ1H94BbYpPnyiouDYaf9Z7AsXBQAmzfbojwEW3QauxbGDQxmYHjyVOm4JNPPsGaNWtYVAYVweTg+CU3lgpaHAfGFSQknw1XoCIUoKxichXv27cPSUlJCAkJYa41scycxR4k9ElGj0W70WHXdajScxG4KQe2q7IgWsZh8eOAOIFdq1VZSNiejX57rmD4xuMY/tVODFu0FUnL9yFp+xl03n0DARuzWZG7x83jaZ8JlmXAelUmorbmoPWB2+ixPwt91p9Em3e/QEybXnD0C4HYzBwCoZAVKGzWrBnee+89HDp0iF2g091hPnAFaqQCDKZcQMHBVKjnh5aCxRRHEazPML5yGLrC+9VCArqZR1ny1O1v4MCBrBu/UCiEhYUF5HI5Jk+ezNwUFFNB4/IBKAmMRaamcLUwh4uFGcSmpnCSSjHE1xvH5XI8DvYSOD4ij0cPT3dQMTwTY2MITU0hNDWBnUSCuo4OGBPgj03R0fhNoURmKbdxVQTGFAtxUaHAtuhoDPP1YbEQEoEA5kIhvM3M4CyRsEiKUKkUC/38kfXcwFgFgsp/yhXYGh2Nt319EGBlCTEty9wcCoWCxSadOHGC3aDmbfX5FNDl32WROgU7h0K9KBrqWZ4MHOcvrY/C47OgvXu9WuezP58qfCquwJMVoOsbAzSm13zgCnAFyq4AXTdmZWXh2LFjzFVM15Qpk1KRlDoWHccPRERyW1gNaQDBQH10xLOAb0V9bzpICdHgBNgPfQ2RI9qi3bgBGJoyCuPTUjB12lQQ1N64cSNOnTrFXNG0Hfw8uez7/d8ekwPjf3sP8OVzBUDXE/osTHIVf/7552jevDmLNBAIRbBwcEZww1ZoNWU+3tr6C3ofzkPk1lyYckj8TEc1ZTmr0nMweM9FJC/ejuFT/4dho8YjMXkMho1NRdIHc5C05gi67LkB343ZoNiKpwHip30nXZ4J/405aLb3Fvoeyka/9T+hZdpshDfrCAefIIjNLUD7kzKomzZtCnJXUPEPuuNKRbL4Hyc/FNQoBXQ6aO9cRuGxj5FP3bXn+DzM95wXhPzNPaC5sLNaZReTq4MK2/Xv3x+2trYs+9XDwwMdOnRgRUao2x3vcvewFdMxjZyrdEHj7u7OIIGRkREkpqYsEqG7pzvWREfholL5D2BMAJmA71mlAok+XqwInrVEggh7O4RZW8FGJILI1ATkWq7n5IBJQYHYERODXxUKFuFA099WJmB/WARaWNtAbGyMehYW2BwcitvKOg8czaVBdcn3FZVhrDI3x/qgYNyU67OK54SHopmrM4PetA0uUgnedHHGRH8/vGFvD5GxMUJeABinBQXhV6UKJ+PiMTs0BM1dnJhOlFVM+6Fdu3ZYvnw56ybK2+vD9vq8r3RF+dDcOI6CgylQL6kH9WI5Cg6lQpv7O6DTPO9s+XRcgRqrAJ3/GqDx77//XmO3k28YV6CiFCBDGfVuo5pG27dvZ3UzJk2ejLFpE9E/JRkNx/SA27AmEFdQVvHzgmRyHIsGJcBxaCPIR3ZE5wmDMCx1zANwPHPmTBblRryDDBj8+reiWkjlzocD48rVl8+dK/BMBeguG4GG9PR0DBo0CL6+vgxESMwt4R4Wh7oDxqHbV4fxn0NZaHfwNrw2ZPP4iTLEb5C72H1dNjrsvonkpXswfOI0JA5LRmJiUvFjOBKHj0DS9M+QvOkEmu3OYW7kp0HhsnwnXJaB0C056HToDvofykbv9SfRctpCRLXqrgfHZhYs45iiKpo0acIKBHz77bccHD/zl8JHqHYK6DR6aHxiHvJXtYB6jh/U8wKQv6kris5tha7gbrXaJAKgdLI+fvx4BAUFsezXadOmMYh8/371cEm/TMHpQoDiOahYK7laCRZbi0So72CP6aFB+EGhQPZTCtgRMP5ZqcBQAsZiEYJsrDEtPAxfxURhoI8XIq2tYC0SMnBsKxGjrqM9xgf6Y2sMOY4VyFJVDWAsNzfHwsAg5vQd6qd3+pLb2kIoQJSNFcb4++JQXCyORkXjLQdHBrefFxg7m8mQFBiAZdFReNvHC36WFsxVXNIFT65i3l4r9pdABe1Y8buTi1B49EMGkHVa3oOoYlXmc6tJCpTMM6aeKHzgCnAF/qkAnXfSuRRxgq+//hqLFi4CRRxOSE1hILbt+AEISW4N8yH1YcgVfl7YW5HTmQ5UQlwMjuMJHI8fjGGpo/XgeOo0zJ49m4FvAse3bt1ieczcOPXP/V9VPuHAuKrsCb4etU4BOjDS3cIzZ85gxowZaNiwIaytrSEQiWHt4oGI5h1ZJm7Hjb+h6e5c1NmZB4/1L+aCLQvwrCnjiJdnQrE9F4N3nUfyp19iWNIoPTAmaGx4JCZh2JhUJH2xDR1332CZxBWx/YKlGXBak4W4bblovDsPXfdmoN+642iROgthzTrCzssfIpk5yzh2dXVlOdUff/wxcxxTVyPeVafWHQ5q7AbrKJri7nUUnv4K+es7In9DJxT9sgpULArVMLWBioLRDR7KZaPsV8okJ+cHH/6pAGXxL126FFFRUTAxMWExFI2dnbA0OhLnlcqnFqwzOIxLAuNQG2ssiIzA1YQ6OK1QYFFEGHp7uiPMygKWQj04tpeI0dDJAZOD/LErJhprw8LQ1ObfcxiTWzhAJkM3dzc0o6xiqYQBbleZBK1dnTE/LBRn5XJQVMWpyGj0ew5gfEWhxAdBAfAwk8FKIkYdVyfUd3YEaSEWCUH/MQTtyVV89epVUEFdPlSsAnQ+p9NqWJFP7d+Z0BWpK3YBfG5cgRqmAPWuM7iMU1JSatjW8c3hCry4AnRueffuXfz222/YtGkTq7ocUm4AACAASURBVJuhdxVPQN+Jw1BvdDc4J77OwGxVgsWPgOeBKkgG14XrsCZIGNUFXccPwfCUMUhJS8W706dj/vz52L17NzNj3Llzh52fcHD84m2noufAgXFFK8rnxxUogwJ0wUagYdu2bRg8eDD8/f0hFIkgMbeCe3gcGgycgK5fHUbn3TcRsTUHouWZzx2VUBEAtDrOw2ZVFlrszUPy9p+R/P4sDDNA4tLPI8Yiec4qDNp7hUV9VPS2kuM4fEsO2h+8je57b6D78u/QdNzHCGncBnaeenBM+566Crdp04blPFFVWcqy5hf2Zfgx8VGqvgIEU+5loejCThSeSwcBlWpJi4uVpqId5IjgLs2nNz262Dl+/DgrrEYOYxuJBCMC/PF7gj5uomT8w+Nel3YYG4DxTZU+UuKmSoUTcjnmhYeim7srQiwfgmNnqQRNnRzQy8MNkRYWLOaBIim2vMRIitY2Nmy5FMFhJRJByrKKBYiytsIIXx/sionBNYWSZQ1T8brnBcaXFUq8FxQAdzMpy3kWCSjn2ZS5uqOjozFmzBh888034NnaT2+v/FuuAFfg5SpAsWwGaLxly5aXu3C+NK5AFVWAgCm5iokTHDlyBF988QXeffddTEgjV/FoGFzFFkPq4xE4O+jl5haXd9mywXXhkdgU9Ud1Q++JQzEidSxSJqXh/ffex+LFi1mPtD///JOZ6bgRo2o1Tg6Mq9b+4GtTwxWgvEC6W3j69GmWYVu3bl1WMIlcxTZuXoho0QVt/7sMfXf8ieZ7b8FrfQ6Eyzgsfh6Ia70qC0335CEp/Vck/3cehg0f8dBZbIDG5DAeOQ7J89Zi0L5rlQKMDetOecq+m3LQcv8t9D+UhT5rvkfzCZ8itEk72Hr4QiSVsZsG5AZr27Yt5syZw2ALgWPuOK7hB4ZasXk66DSF7IEqWhCOTtLJFUu5agSDucvhxRtmbm4ui91xc3ODvUyKcUGBuPCCwDijGBgTUKZHpioBP8nlmB8ehq4e7giytGBxD5QPLBWYMkevqZERVBYWWB0cguxSxfEeB6vps+fNMM5QqLApLAyNqMeQkRGMXnkFQhMTuMukaO3ijM/DwvCbXMFcxQSKqTjd8wLjTIUS38fHIdHXizmKCb4IBAI4OzujdevWrCjOlStXuAv+hZqyjmWta+9lQau+DZ0mHyjKBzQFgLZIn1Os0xYXt6uG3SZeSBs+MVfgxRRYsGDBA2h88uTJF5sZn5orUM0VIFBKTttffvkF69evZ6wgbdIkjE4dj94ThyFhVFc4JjaGcFBClYqgKAs8Jhc0PQgcew1rhoaje6DPxGEYmToOqZNSWb0LguOHDx/G5cuX2U1uDo6rRoPmwLhq7Ae+FrVAAbpbSN1BN2zYgD59+oCKJZGzVGplA6+YBDQaNhW9Vh5lMPG13bdADlkDbOTP5S9GR4BWmZ6LwfuuInneOn2xu2FJ/4DGw1PfRdKKA+h7MAvBm3MqVXPKVbZfnQXVjjzmOO69PwM9V32PpmM/RvBrbzJwLC6OqqD2QY5jKhBAmZMEXjg4rgUHimq3iTqgSA1d4d9ANc3sJDBsyJKnYiLz5s1jsRPcQfzsxkgn89QT4klwnbIp6Rjm7e0NO5kUY4MCcL6CgHFp0JuhSsCPCgXmRoShs4fbA3BsbGQEenjLpBjp6439cbG4oFQi6xnguLzAOEehxJ9yBbbHxGCgtxfcpBK2XHIYR9tYs3zlA3FxuFEMiAkUGx7lBcY5ChUuy5XYHRONkX6+CLayZK5iqVSKkJAQjBw5krVh7ip+dht+1hi6ovvQXPsOhcdno+jnldBcOQLNpQPQXPkampvHoc06A23eOWjvXIGO4ijUefp89sJ77NjIwfKzFObf13YFqH4L3eyiXGOKquADV6C2KUDnUNR77dq1azh06BCLapg6dSompKUiMXUMWo19C37D34BsSL1q5Sp+HEg2xGeYD6kHn2Et0HhML/SfOByjUscjdVIaPvjgAyxZsoT1jCJuQkYODo7/3V8EB8b/rv586bVAAYOrmLrmTp8+HXXq1HngKrb19EN0655o/9Eq9Eq/gNb7cqFIz4Xdag6LKwKSu6/PQsf9OayoXdJ/5+qh8fCRrNhdYtJIDBuXhqTZKzF4xzk02pULm5eku2BZBixXZSJwcw6a7clD993X0H3JYTQZ/T99VAU5jiVSiMVieHl5oXPnziAXxo8//sjcj/yPsxYcOKrJJuoK70Fz4wcUndsObc7vetddNVl3Wk06Sacs+VOnTrFc4ldffRWBgYEYPXo0y1SrRpvyUleVdCMYee7cOVCVe9LwccPLBMbkNiaIfF2VgKPyeMwMC8WblBssEjGXr6mxMdxkMrRyc8X/QkNwIDYOF5WqJzqOywOMyVV8PD4en4WGoLmLM+wkelhM7mJ/mQzvBvjjF4UCBHoNkLjkc3mAcaZChTPxciyKCEdbd1c4yaQQCgRwcnJC48aNmSOJ9gmPNHpciyznZ5oCaDNPoeDAeKgXK5C//DXkr++A/FXNWSHPgvUdUbC1Lwp2D0fh4TRW8K7oxwUoOrsCmj+2QHNxH7TXvoM24yQ7PmpvX4Lurxssw12XfwcgqEyOZbrZptNwl3I5dw8fvWYoQJDYUASP5xnXjH3Kt6LsCtA1HZ0rUU0jqo3x0UcfIW3yJIxKG4+eExOhGtUFDkP1ruLHAdjq/JlwkAqWQxogcHhLNB3TG29NGM7c1JOmTGbnMitWrMCxY8dw/fp13vOv7E2qwsfkwLjCJeUz5Ao8VMDgKt64cSN69eoFNzd3vavYklzFddFo+DvoueoY+hzMZkXtLFZyUPwsUEwRHQTU3ddlwX1tpv6xLgu2q7NguvRRJzIVvovfnosBBzOQvOEHJM9chuHTPsawSf9F0vSZSF6wAcPSf0Hz3dlwXpsFArnPWn5Ffy9dkYnATTlote8W+uy7gW7LjqDJyPcRWL8ZK34olEghkUjh5+eHbt26YdGiRSzShDJUORB4+Fvjr16+AjpNATQ3T6Bg70ioVzVHwdfToMk4CXLkVYeMYvr9ZGRksErNAwcOhK+vL0QiEWxsbNC1a1dWhPJJztmXr3bVWaJBtx07diA5OZll5FLuOrm0Sw8vExgbHMcGcHxTlYDV4eGoa20Nk2KXscDEGBKBAF4W5mjv7obPwkJxJD4elxRKZCtVDDgb5lMWYEwA+KJCgfSYaAzz80WItRWbP0VQCIyNmcNYaW6O9UHBLHaiJCQu+boswJgK411VKHEgNhYpgQGItbOFTCSETCZDcHAwEhMTsWfPHubQ4zcVS7fE8r+nInba3HMo+PY9qL9UQD3THepZHlDP8oR6lnvxe0+oZ3tBPdsb6jm+UM8NgHp+KNSLYqH+qg7UKxojf20bFGzphYKdb6PwwHgUfvs+Ck/MQdGZ5dD8vplBZXIwE5jW5f4Ogsrav25Aez8buvzb0BX8BdAx1QCWtQSWDREY5d8uPgVXoCoqQHEUhjxjHk1RFfcQX6eKVqCkq/jgwYOsd9vUaeQqnoi3U0eh5fi34J/cErIhdatd/ER5ILbpICVzTVsNaYDg4W+i5Zh+GDQxGWNTJ4CK/FFReALpZJqiwvBUfJrMeHx4eQpwYPzytOZLqkUK0MUaAb2jR49iypQpiIuLg5QyaiUy2HsHIK59X3SYuRED9l5F50O3EbE1F2YreFbxs2AsweKAjVnosi8TyfsvI3nn7/rH/stotzsDHusyH4G+BJAtVmZClZ6L3ofzMGDfNSSm/4rhW09j6M4/0P9ABtruz4P/xhwYl4LNz1qXiv6eoioit+Wi6b7boKiKXsuO4PUR0xFUvzlsXL0gksggEovh6emJLl26MHBMrkgDOOZgqxYdYKrCpmoKoc35FQWHJ0G9MBL3Z7rh/ueRyN+TDM3VI2DuuSqcVUzuWHJzkJODen1QUTaDo59gMZ2c0okp/109bGx0gk5OYsrgpxP4evXqMd0CAgIwY8YMVqjz4dj6V48AY6kEo4MCcK6SIikMoNfwfFuZgINhEXjDxgZCYyPYiUUIs7KEr7kZzIQCiE1N4W5uhrYebsyN/E1c3CPg+GnAmODtDYWSuYpnhYWiqYszrCRiNk8PMzPE2drCSyZj0NgAjEsC4tKvnwWMKav4bHw8vowIR3t3VzjKJBAJhcxV3KJFC3ahefHiRd5ts3QDfN73Oi20d66i8IeZUC+pVwyKCRbTwx3qOX4MCOeveRP5q1tCveJ1Nl7+YjnUC6OgXhAC9Vx/3J/tg/sMKHvpQTO9JrA8LxDqBQSWY6BeUhfqlU2Rv74d8rf0RsHuJBQenozC7z9F0akvUPTrWmjOp0Nz+SA0148ysEy9OXS3L0P3d0axW1kPltnNOgNYZo5lA1jm2crP2xT4dC9PAepJxx3GL09vvqR/RwE6r6Qb71Qvg26OrFy5Eu+//z5S0lJZnm+PCW8jfmRH2AxtyECqIcKhPBC2Oo5r2E7rt19FWHJrtB7XD0NSRmBcMTj+5JNPWK4zXftycPxy2y4Hxi9Xb760Gq6A4W4hVflcvnw5OnTowIrPCIQimNnYw7/O62g69kP0XHMCbfZkod7OPARvyoaMw+JnOnuFyzL0sHjXVSStO4oRs1ci+f1Z+sesFRi+9lu0Tb8Cvw1ZoPzikkDXalUmvDZkI2pbLt7cfwudD91C0715CN+SCyqOZ/Ivw2LDulLGsXB5JkK25KDDgTy8tfcaei45jMYj3kNQgxawcfWEUCyBRCJhjuPu3buzyrIEvgzguIb/xPjmVQUFdBpob19E4bFP9C66mQaQ4sEgSMGOIdBc+1bviKsK61tqHcgJS45YcmRSti65iq2srKBUKjFt2jTmYqDMNA6LHwpHmlHF7m3btqF///6P6EYxHgsXLmQn8A+n0L+i4i1UwJOgsrVUir6+3vhaIccNpQq5z8gQJqfwz0oFhvp4wVIsQqiNNRZERsBQ9M4Ahp/0TNPvD4tAC2sbiI2NIbewwAeBAfgwNASt3VzgY27GiuJRYTwfC3N08NA7jr+Oj8MlpQo3lSosCglFiKUVZEIBenm64UeFHDnKBJyXK7AxKhKDfLwRZGXJ5mMlEkFuZ4uJgQGYFRyMZra2bLkvAowz5UrmKt4fG4MJAX6IsbVh6yKTShEaGoqkpCRWWZzAPG+vpVvfc77XaaG7l4WiU0ugXtFE7x5moLj4ODfHG/krmrBMY821YyzfWHNhFzS/rkXRyUUM9BZ+PQWFe0ehYMdgvbuYYixWt0D+soZQf6WC+otYqBeEQT0viIFlgsj353izh96p7F8MlcMeupWXNwIB6oLNPfTz3T8WhUfeReEPn6Hw1Jco+nU9ii7sZNnK2psnoM3+BdpbF6C7e41tD7mVUWhwK/OCfc/ZOvhklajAhx9+yLrmV+Ii+Ky5Av+qAnTjnepjXLp0Cbt378bs2bNBWcXj0yZiUMoINBnTG97DW0A6uG61zyp+EWgtGpwA27cbIjK5LdqOG4C3U0YyjciB/dlnn2HTpk3MvECF4ak3Nz//qdxmzYFx5erL516LFKA/AYJ23377LdLS0hAfH8+6ilKkgL2XP+I69kf7mZvRZ9dlNN+TB6e12Y9ATQM05M//jIUgkErAt9PuG0ha9TWS3p2BYSPGPChgNyx5DJKmfYJhKw+h174bTyxeR/Mhx7HdmixQXEVV1ZqiMRzXZkGZnocOB26h354r6Ll4L14bOgl+qtdg6ejCwLGhK/Jbb73FCgScPXsWd+/e5V11atFx5+Vvqo7Bh8JTXyF/ZVN9d2wDTKEu27O9kb+uPYrOp0NXdO/lr14Zlkjd2Qh8vvbaa+wYTQUmKSecstIoJ413539URNKLKnaTi5g0I7hObmzq7UAxOWvWrGEw+XG6EXjfunUrmjdvDhsrKwRZW2GIrw9WRUayHN6MYnBsiJEoCX8rGhjXt7DA5pBQXFMlgIrPvRMUiNcdHeAmlYIK0xE49reyQDdPd8wLD8WRuFh8FhyMYEvLB8D4O4UcJ+LjMSMkGK87OcJWLIbI1BRuMinau7liYUQ4flMocDA8Am1sXgwYz/PzZxotj4xg6+RmJoNIIIC9vT0aNWrE9gdlFdPFEh8qTgFd/l0UnduG/PUdi2GxIYrCgx3v8r9KQOHRj1iRO1C3WOpJQTERmkJ9AdCCu9Ddy4b27jUGbLWZp6G5dhSai3tR9PtGFJ7+EoXfz0Dh11NRsG8MCnYOQcGW3sjf0AH5a95A/opGyF9SB/lfxEH9eQTU8/VuZRZ7YXArz6EIDB+o5wUUO5Wjof5SifxlrzGonL+xK/K3/wcFe0ex5RR9PwNFp75kUFtzYQe0V74Gg8pZP0Obdx7aO8VQmRXsM0Dl4mxlQwQGuEu54loZn1NpBchlScczPnAFaqoC5CqmAuYUrUDtnYq7paSlMVdxtwlDEDeyA3MVCwcl1GpYbADNFFUhHpwAx8RGTJsO4wciMWUUJqSlYNq0d5gZgaLRfvvttwemKQ6OK+fXw4Fx5ejK51qLFKCDE90tvHDhApYuXYr27dvD0ckJ5Cq2sHN84Cruvf4k2rKidgSLeVZxeWAtxXU02p2H5PSzSPrffCQmj0LisKQHwDgxMQmJw0fpv9t2FsrtOVXGNVye7XzcuPZrstBozy30OXKHRZh0+3w3GgycAF9lQ1g5u0MolkIqlTIHHzn/Vq9ezf48ydn3OIBTi36afFMrXAEddAV3UfTHZuSva8e6W7Pu2QZgPMsL6qWvovD4LAZLWM5mha/Di8+QjtnUC+Sdd95By5YtMWnSJFBRUoKbfPinAlSQ6NNPP2WOVnJjW1tbQ6VSsbgluvChyt5POkmnG6kE4SnCghyxNL2lSIRYWxuM8PPBxugonFUokKFM+IfjuKKBcT0CxsGhuFPsbL6iVGFPXCzSAv0ZOPaQSSFl4FgAf0tzdPN0QzcPD7jLZAwmt3F3wayoMAz19UaApQWLn7AUCZnrd0yAHw7GxzFX8h2FCofDCBjrnc3P4zD2k0gxxtsLk4ICoLC3g7lIyI7zVJCR8rZ37tzJurM+Sfd/7kX+SdkU0EF79yoKv/tA7+x9kFtc7C7+Ig6Fh1JZHI+OcoTLO+g0oOx3XcE9lk+svZfFlqfN/QOazJPQXDkCzblt0JxZhqLjc1D4zfsoPDABBbuHoWBbPxRs7IKCta2Rv7IJ8pfWRz5lKy+K1kNjyk+muIviGIz7s7z0x+i5fg/BMjmbl9TVT7+uLQq2UgQGFeybhMJjH6Pop89RdHYVNOe2Prlg371s6NS32H8BFT19kK3MIzDK2xr4+MUKfPfdd9iyZQvXgytQIxWg8yA6v6TYKPrvnjlzJjt/Gpc2EQOLXcVew5tDMrhOjc4qNoDg8j4TOBYNSoDj0EZQjOyILuMHY1jKaAaO33n3HcyfP5+5takIM137Epjn50YV+1PiwLhi9eRzq2UKEJCj7hAUVj9q1CiEhISwnFmRzAxO/mFI6DkM3RbuRr/9N9Bi3y14rM+G6b9QWO1xILI6fea7MRs9DuUhac3XGJY6/SEoHpb84PXQxCT23fBVh9FkZxYsV9UMKE+uaCqMRxo02JWHTgdvs6iK7l/uR6NhU+GnagQLB2cIRGJWHI+AQr9+/bBs2TLmCiTHMQfHtezAVFmbS1EUmadRsCsR6jn+JYpAEUzxhHqxnBV00ty+hOeCKZW13o+ZL51QEjQ2FNGgE3o+PF4BcsTMnTsXMTExrDAgFXDdvHkzsrOzy9SbgYAy5fmPHTuW9byxs7ODUCiEuVCAOHsbjAjww4boKPwiJ3D8MKqisoDxbWWdR4rbXVOpGOydFhyIxs6ODwCx2NQEUoEAAhMTUBE7bytzhNlZg6InRKYm8DCToZOHG76KisAfCgUMucS3nxcYR0XjLQdHFmNhKSRobQEnmRRCgQCkGbmK6ULz/PnzvODp45tqhXxKN8U0F/ehIH0g1J+HQz2bitx5sKx2KvCpzfgROm1RhSzrnzPRFRe000JHcLlIzfLgKSKDMpUpu1hz4zg0lw5C88cWFDGwPBuF30xH4f5xKNg1FAXb+qJgQyfkr34D+RRjUcqtfH9eIO5TBAYV6iPHMt3oo+P3bHIsB+q3mdzNBJapmOmGTnpYTdnKhwxgeSGKzq5G0fnt0Fw+BM2NH6DNOgNd3jno7l6F7l4mdMytfBcElXVF+XoHNulmAMvMscxdy/9sA7XrE7ohyXOLa9c+ry1bS9CS4rzoXIli0JYsWYJ3p7+LlEmpGJE2Fp3GD0LEiLawfLsBdxQPUj1TA4Pj2HloYyhHdkLX8YORnDoGEyelMAMIgeO9e/eycyS69uXguOJ+aRwYV5yWfE61SAH6E6CL4D/++INlN7Zu3RqOjo4QikSwsHdGYP3maJEyE/02nUGXAzmQp+fCpoYAzH8DNPsxYJyL4SsPInHitEfdxQZoTMB4wlQMX7YPHfZmwX1dzYv8oKgKcqcrd+Sh26E8DNpzCV3nbUfd/mPgHV+ftT0Cx1TAKywsjDnRyHFM3fyoWBWHYrXoIFUZm6rVQJt1FgUHUqAmoMBgQ7HzbmEUCvaNgibjJ+ioC/O/PNBNkmedLNJxnH4T3Inw9J1FGlEkBbmEKWOSIDv1qimrbjQexSZcvnyZFRMcMmQIYmNjYWNjwwq32UkkqOtojwkB/tgWE4PfFEpkKhNwS1WnQjOMDQ5jAsYlIzDoNeUp/6lUYUdcLFKCAtDYyRGuMilEJiYwMnoFRq+8AhNjYwaPySFNRe3GBfizaIvrStUDWEzQ+HmAMU13PCoavRwcITI2hpGREVse5dX7+/uz3GiKUaEb1Pw4/vT2+uLf6hjk1Fw+zJy97Fi3IBQF2/tDc+UQWGG5F1/Ic86hGCjTMZbgKwFlisC4nwfdXxnQ3r7E3M/amz+C1r/o3NaHUPnb91BwMIUV1aNtKaDYirVtWLQQuZXVi8mtHFOcrVzsVibHMkVfEFym1+RipogMisr4Ih7qpQ0YVM5f3x4FW/swtzIVQqXIjqKf5qPo7AoUEdi+uJ9lPWszTkKb+xu0rGDfzeKCfXeAwr+BovuAxpCtXLJYH4fKz9lYqsVkHBZXi93EV7KcCtD/NBVXphu86enpelfx1CkYlzoR/0lJRuMxveAxrCnEg+s8E5SW15FbG8anjGePxKZoMLobek0ciuTUsUiZlMaKBy5evJgZ+SgnmvYBN02Vs/E+ZnQOjB8jCv+IK/A0BejAQ3cLyVU8evRo1s1WIpFCLDODS1AEVL2Go+O8Hei79zraHbgNv4053FW85J+5xOUBz5Rf3OVgHit2N3zyfx+4iv/P3lnAVXm2YXwqXYqtqIgtdqCUkvbs7p5YgB2IuW/Ouc05uxPFTsRu3cw5Z9dsaYzJ6XN9v/t+OYgIiNLwvPudnePhPW/cb/+f67mukTpYzO++8J7+E3wp/O5oBErkYI9ovQ0hqLgrHG2Ov0b3k1HoFfQQXRfvhdPAcShbzxkWhYvDwNAIZmZmqFWrFod7bd++HdRdR4Dj5I5u8bfPVYCUYupXf0FxeibkG1wZIsQsqwp50GCoGKbIPjeJdP07wUnq+keNJNevXxfd9tOo2qSSoURv8ulPzc03+SFTt0xqyBo8eDCfn8jiwtDAAEVNjOFRojimVamM4Lp18dDeAdco9K582oTeJQWM4/smRzg44pGDA4Lr1WMgXL9gQZjq6eGbb75hlTGpijuUtsIq9iq2R0TDj2Hx1wDj8IYOuNugAdZVrwbXQgWhlycP8ubNy9YfjRs3xty5c0HBptRILYaMqwCpe0k5qzg9g8Ex+RprFe9S3FCScUuaxJwovE+jYnUvqXw18jfQvI+A5u0LybeYvJWfnYP6QTBUt7ZA+ddKDjL9ENjnBcW+PpBTYF9gS8gD3CFb5wjZ6liovKwyB/bp1Moxi8rGBvcRWK4I2bJqEoCm3wS4Q05WGnt7Q3FwOJQnJkF5fjbbF6mur4P69naQt7L66WnJWzmCAvsesbVRfLUyyBefobLyg1KZPKTFkC0rsHz5cm5IzJYLLxZaVCCRCugayMPCwnDx4kVWFf/www+YMtUfvv7j0XmSF2qN7gDL4a4Mikk1mxsAb1qvI9WNXmZDG8HGuwXcxvVE38kjMMZ/AvynTWV/aLIJpVypZ8+e8XOBaGxPZIdN4VcCGKewUGI0UQEdiLh9+zaWLl2K5s2bs0JKz8AQ+YtZoap7a7SZtQIDg+6h3bEo1NsfiWJbw5B3Q+pg6ZeA1Zw6boHAMDQ5EgWfQ/cx6vcN8B47+RNo7D12Enx/34ARB+/B5WAkTDdl3VC7tNpO5O1MHse190eh26nX6HvoCTot3g+nAWNQtq4jzAsXYy9tUzMz1KhRAyNGjMCuXbsEOM4ipzOCbxR8QR66ute8efNA55isPFBXaU30v1BeXQr59vYMAVT3gximZOZyE9Sk7q0UgjF8+HD079+flR2khhVD0hWgulH3PQLtGXVDTfMk9QcFDdJ2In/j/PnzS/YLseB4tm0VbKhXC31sSrOHb7WCllheqyZCHD5WCMcHvvE/k3L4ePWaaGkpeQmnBBjT73Xq4wf2DphduTJszMyQL28eVLAwx9hKFXDarj5bZ0QnAou/BBhHNnTAy4b2+LN+ffxoWxXORYvC3NCQAwXLlSsHsv6gwEAC9XT/IYaMr4BWo5SsICLvsucwB9xl/GKkeo6f33203DNEssCg0D4Cy8+hJm/lkL+gfnoG6gdBUN3YBOWVxQx7FScnQ37YG/L9/SEnC4ytrSHf5AnZeiepB8rK2uytHLOkUgILDLK/sI4N7av8IbRvHXkrN4Nie4c4tbLy1FRWKyvjvJX3Q/3kJNQvL0ATdh3k/ax98xTa/0KgjYnkbURQX1IrJwjt+3wRUl1nMYGUV+DYsWOglxhEBXJKBej+iUQ51PuYegRR9sO06dMwwX8yBk3xheu4AvgMSgAAIABJREFUnig5sgkMhzoKr+IUWFCkBDLreTlwLU2HOsPGuzk8xvXCgMneGOs/kcHxTz/NRUBAAC5cuIBXr15x77iMus/NKfs1rYcAxjlpa4p1SbcK0MNtSEgIDh06xNCtUqVKMDIyhrF5fpSqXg/Og8ah66pjGHD8Fb49/hpW28ORN5Wq2rSCijlhOgTdbfdEoO/JcPjsugLfX1fBe9J0eI+ZKL0mToPvLyv5b12PhcFmZ86zo0huO+bbEMKNE3X2RaLd0QgMPvgQXRftgVP/0ShbxxEWRYrDwMiYrSpq167NimMCx+ThSt11xMUz3U4diU6YlIITJ05EgQIF0K1btzhYTNDY19cXVapUgb29fdYGx1oNNP+FQv3oCPt90sM62JMy0VVO1y8JptFNOqkwf//9d7i5uTF8tLKywuTJk1nBJIDbp5tA93Dz999/c8PFkSNHMhRO0jbRWTutW7cOvXv3RtWqVWFhYQEjAwOUNDWFffEiqF7IEkb6eiBgvKxWTbxKZ2Csg85h9g5YZVsNtvkLwFhfD51Kl8SZBnZSOF8SsDilwJhUxfcaNMCO2rUw0KYsbCzMYaSvz43QpCqePXs2rl27JlTFn+62afcNhdbx63Mwnv6u5f/SbubZaEoEWrlOasmHmG0w3jGg1bx9KSmBw25A8+wPqB8ejFUrr+AQPVIrK46NgyJ4KBR7+0BBamX2VnaHfF0sWCaf6GVVpWA+CuiLDe6TLDAqxKqVbSFbWQeytQ6QbXSHbGsbyPeQWnkYFCcmSh7OlxZA9fdaqG7vgPrBQVYrk9+zJvwWtNEPoX1D3sphcYF9oMA+8lbWKAGy+NDtD8JbOd13TrInInsjMYgK5IQK0L0M2W4RJyBF6+rVq9mr2G+aP3z8x6HDpMGoNqotLIY1FmriNALFScFki6GNUNG7FZqN64NBfj4YP3Uyps2Yjl9++YV7tlHA9cuXL/neSjz7pvzoE8A45bUSY+bCCtBFgFRXN27cYP+hJk2a8AMddfcvULwUqjXtgLY/rEb/fXfQ+mgE6gdFwmqbUBUnBzd1fyM/XovNoSD1sO5lFJC0KtgyMBT2ByLR+0QYfIJuwnftQfgu3AzfhZswas0BjAq6gf6nwlBjbwTIskE3n9z2TvYdrY9Hc0hg/6D76LpgZxw4NrMswopjUvLZ2dlxUCMlUxM4pv1cQLX0P8mRepigPQGh5AZKDafxKGwsyw5aLbTUPZhemaTeIp9iUhUHBQXBy8uL/V6NjIwYGDs4OGD+/Pl4/vy52LcT7ERUN1JbkIKVrCGoB0KPHj1w5swZDmlJMHq6/lN3nb158yaoi3L37t1B4Z2mpqbQ18vHXr7k6VuhQH78WM0W9xw+BOPp4G5i71+rMNZNKzQeMDY10Edf61L4q2EDSYGcCmBMwX4X7OpjbtUqcCtWFJZGhjAyNIS1tTVDc2rMowfP1Fh/pOsGywkTJ7uGmAj2/NXKoiVYmBPWK9PWQeetrOJrAvk8s31HTBQ0715xjxQNQeUXF6AmP+O7FNi3AcrLFNg3G8qTflAc8YUiaCAUu7pBTkB4k6cElVfVkzyTCSqT1YXOU1kX2sf+yhUk6LyiFoevyje6Qr7lWyh2dWXvacWRUVCcjlUrX13OSmkKDdQ8PgHNi4uSWjnqHjTx1MpQvE1cqZxJDaOZtmnTYcbCtzgdiiommSkVIOhIPbTu3LnDYcC/zZuHadOnM6gc4OeDRuN6sKrYiFXFwn4iKdCbVt+TTYWBlyMKDHNBVd82aDWhP77zG4UJU/0wY+YMVn2TReNff/3F9qJkkyaefT9/6Ahg/PkaiTFyaQV0quKDBw+CQnooeMbQ0IhVxaVr1EejwePRc91JDDwZiubHokGgLjngmdvAZXLra7gxlD14mxyORJujEWhzJAKtj0aizr4IkM1CniTU2QYbQ1lp3OZYFHqdCMfg4y8x6PhL9DsZjm6nouF8UIQLUt3NN4XCekc4nA9Go8fJKPQLeoDOv+2AffdhKFWtLswKFoa+oSHyFyiAhg0bYvz48dx1n1Qf1H1ftLqmz0mP7CcIAqfUcoLUlwRB+/Xrlz4LlNxUSW2lU10lN14m/o3O0eTLvXjxYnh4eLBim2BxmTJl0LVrV1bNvnjxQoC3eNuIjm3qVUCNoNRd0tXVleE61Y1U7Rs3bmS1dryfZNhHummnZSOl+IIFC9CmTRuQNQOBY/L0pbC5ZiWLY351W5yvXx9PGzog3N4ROsCb8D2tgXGfVADjnVWqIsLeAY8aNsT+unUwtLwNKua3YOU09TSg8zD1MLhy5QroAUYM6VgB6h3xPgzKW9vYi111dzf3loA288M603Gts9ak6fqiVnC4oDbOW/k5W0yoQ/6G+ulZkGe06kYAlFeWQHF+Tmxgnw8U+wcwCGZP5E1NId/QCPI1DSBbVUeyt1haCbI4pbINZAvJAkMK7SN7DA7to3C/dU6Qb2oC+fYOkO/ryz7VkgXGz1D9tRzqG5uhvrcPmn+PQfP8D0iBfXehefME2nevoH0f/rFaWR2rVqb9iNXKn1OuZ61NklFLQ8piauQVg6hAdq4A3a/QtZoad8+dO4dVq1bh+++/h9/UKfD2H4f2kwbDdlRbmAtVcaaoqsmqwsDLAQWHu6LGqHZoO3EQhvmNwUT/yZg+Yzr3RiTBBAkVIiMjWSEuwHHSR6QAxknXRvwll1ZA11pI3UEpFb5Ro0YgD1h9QyMUtLJGrVbd0P6nAPQPfohOJ6NZVWwZGJZrFa3JgeGEfyNrCeOAUFTdHY4ex0Iw6vB9jN5zBWN2XcTooH/w3dGncA4KQ+EtoTDYmLxKuPi2MNTaF4kaeyNRbmc4q5WTAs0JlyM3/bvwljA4HYxC15PR6HfgATr9th2Ovb1hXashzAoWgZ6BAUxNzVCvXj1MmDCBwTF5i2akn2luONWQmpOsJsi3+EsHgsYZqjQm9d1/odBE3GFvSGhUX7rIGTI+ebuuXLmSIbyBgQEDY4KeM2fOBNksCPD28WYgwE5d8chbb+DAgShdujT09fUZGFPd6GGHYC2Nl9kDNVzRNiSLkfbt28eBY0N9fZQ2N0PnMqWxuHp1nKtfH0/sHRCRCDjOSsA4oEoVXLKzw7zqtnAvUQwWRoYwNDTkxo2ePXti586doJAc8cCSznsendveh0N1axtk29tDtrQyh7Epr69nz15uJEvnRRCT/3wF2ARE9z+tWgruU7yFhlThb59DE3GXAwnV/x6D+u5uqP5ZzwF6FKRH3sqKw95Q7B8I+a6usd7KTWLBsh3kK2tJ3spLqyBmccVE/JXLSkrm5dU5tE++3gnywOZQ7OwSq1YeDcXp6VJAYAJvZUmt/A80kfc/9VZW/geoZLGhfaoEoX25Ay5TjzbqPZWWA8FnCiUVg6hARlWAev+8fv2aYSNdu3/+eS775ZL9QT+/kXAc1w1FR3owsEwr5ayYjsNXgWe9IZKq23K4C2qOaod2EwZiqN9oTCTF8ayZLE6ge+Jbt26xJRvd/4r7sE+PJHGG/bQm4ptcWgE6QdCJghRp1CWUgnhsbGxgaGQEk/yWKFPbHm7Dp6F3wHl0OxoK54NRKLEtDOQfm5sAZGrWlSwoSEXc49Az+G45C995q+E7fQ58/f8H3+9/g++KXRgedAvtjoaj9I7c5UOcmrp+7rdk0VF8WzgcgqPQ+XgE+u67y+DYvucIlKpWD6YFCsHA0JDtVhwdHRkcU3DY06dPWXFM3dfp2BBdpL/+5NiuXTs+r3zNFEhpXLZsWbYQ+Jrff9lvtNDEREJ5MxDUjVd5ZakULETqqSzWFZfUqHSzTuriChUqsKXCli1bGIoKlfzHW52ub3Rto8DW+KpiskEgH+2tW7fy/pWVjnHahvRQRp5z5D/XqlUrtm0wMTGBqYEBKubPj+7WZbCsRg1ctGuAZwnAcVYBxjXNzDDexgbDy9mgSoH8MDaQIH18VTEBcvGQ8vE+m/b/0rIiVHVvD+S7uklQcEFpyTN3c3Mory7ngDtWh6b9zMUU07QCOgsMNbhBUy2PVSu/huZ9uBRUSFCZAvuenYP6YTB7K6sI8F74FcozM6E4NhaKA0Og2NOTg/YocE++Pr5auTo3KMQsqYAYnQ3GwrKSWpm+W1olNrCvLmT0u81NId/WDgr2Vh4OxfFJbLehurwQqn/WQXVnJ3v+a56fhybkL6lB9vVjaN+9jFUrv5aCY5UxQKJq5ewNle/evcuWQ2m6GwAcnCf8kNO6qmJ6iVWArtEkRKB7qZMnT/L+/P2sWZg8dQpG+I9Dm4mDUNm3NcyGNfoquCmg8NdB4ZTUjawqyBak6HB31BnVAR0nfoeRU8bytiOxBN0bU49yshah+0567hX3ZB+OAgGMP9RCfMrFFaAH0zdv3uDq1auYO3cuq4otKLHdyBiFy5RHnTY90XrOBvTefx9tj0Wh/K4ImGwKBfnwfg7Wib9/qBHZJHQ9GopR284xIPYeNQ4jR/rGvbzHT4Hv4i0YdugB7PZHCBifhDXH1+5TtL+SMtv+QBSH43XfeRPtf1wPu86DYGVbhxtGdOCYlPVTp07loEfqJk1+T6TkECDuy0+U1ABFwDipgWpL3dHJsoLgcGLD56aR2G++5jut8j+o/j0C+Z6eiFlamR+ElWdmQf3qMrTk6ZhJXsWJrYsOgq5Zs4aB4sWLF9nSQNzkfVotqgmph8mvuFChQnGqYjrGKT2a4HtWHeicQ8r8s2fPYtasWWjWrBlKlSoFYyMjBse2lgU4OG51zRq4bGeH5/aSx/Fre0ecqF4TLS0LwihvXjSysMCeqtXw2t5J8iFORJUc39YioYdxSi0p3jR0wJnqNdGuYEEY5s2Lggb6KG9hhiLGRhzmR8veuXNntv949uyZaIjLkB1PyzBO9egw5Hv7MAiUESxeWAayhaUlCLi9I1QPgqElFagYck4F6JqlIW9lObSq93wdo5BWzTsK7HsITeg/UD87z0F5qltboPprpaQeZqg8HoqDw6HY1w+KHZ0/CuyTryZv5eqQLasCGVldcFifDWSLJKgcs6gcZIsrfrDAWOsAeYA7K9opAFB5cASUBJXP/gAlB/atgerWVqjvH4D6ySloXl6GNvwmtFGxgX3/hXDQIFl4QPX+U6VyFmvQjb8DEYBJL6jbunXrdJt2/HUQn3N3BeKriskDl/bnadOnYZz/JPSZPBKOY7uh+EhPGHo5CliczsF2KQHEyY1j5OWEEiM84TCmC7pNGgpv//GYMs0fP8z+gXstHjt2DA8fPmRv6qwkosjMI1AA48ysvph3lqgAJZuSknLHjh3o27dvbDddA5gWKIiydZ3g6TMLvQMvovWhULZAKLI1DHnTGOR9LQDMTr8jO4pKuyPQZ/99jJq/Dt6jx0ug2HsURupeI33h4z8b3ptPo8XBUBTaIqw+0msbmwSEot7+SPQ6GYkBe2+j3ZwNqN9pIEpWrQ2T/AWhp6/PimMnJyeGnWSLcOjQIbaqyBIHbjZaCFJ0njhxItElJnUnhRBSl0oLCwvuov7vv/8mOi6pjJP6W6I/+MIvKcCOFFmkLGafRwIp9FpRC/JDI6F6cgoElLPSQDdz796945e4sUt+y5BPG6V3t2jRgoPldKri7NIIFB8cT58+HW5ubrCysgL5L5sY6MPWMj8Gli2D9TVr4K8GDfDKwRHHamQsMI5u6AB6HSFQXbAgDPLm5WObPJjp+K5Tpw4mTZoEatwg2x8xZEQFCBa/hfrJSSiCBkNGHrd8biNYHPtaVhXyoEFQPT0jqTszYrHEPLJgBWLhskoWC5ZjLTAi70Lz6jKDXDV7K2+C6soSKM/PgfKUf2xg3yApsG9bW1Ybyz7yVq4hhfLFB8vkrUwvUi/TPrncli0wSK0s29wC8p2dodjfH4rDPlCc8ofyj7lQXV0G1c1NUN/fB/XjE1C/uABN6N/Q0PLpvJVjIqCVv4ZW+S5eaF88C4xMAMvp5VtM4Xl070SARwyiAulRAWpsJyEHNe7SffyyZcvY9mzSVD8M9x+L1hMHoKJvK5gOcxagOIuD4vgQmTyOjYc6cSChw9iu6Dl5GHz9x8Nvqj9++OEHvlcmFTk9c9EzRm5/vhDAOD3OLmKa2aICdPBTq/elS5f45G9nZwczMzNWFRcpWxF1O/RDp993YNCRp2h5NBoltoUnGcaWXlAvJ03XMCAEjQ9FwmfPX/D5fh5G+oz+AIp1wNjbF97j/eCzcg/6H3vJAXfCl/iDQjut9weC+DY7w9HkSDR6n4qEV9BtdPhpI2p/2wMFillx0FSePHmQL18+lCxZEkOHDmUVfnYBTFnhRETKSAq1SmwgVTEFetEDT/wXhbYlpjT29fXFvHnzEptU6r/TqqGJfgTF+R8hW2P3MVBZUAqytQ2hvPg7exunfmYpmwLZoNA5mnp/UPcwMaSuAnTcPn/+HKdOncL169cT3cdSN4eM+TWtB8FvWg86hlxcXFCsWDEGx6YG+qhmWQBe5W2wuU4trK9WDZ6WlhmmMA5paI/rdg3wU+XKqGFhAb28eUH+2gS2O3TowKpi6s4qzqEZs6/QXLQaJdSvrkJx2FeCdonB4r29oXp4iG0NMm7JxJyyVwXIBkNnhaHihgVqQNXKotnrX/P6CdtMaF5egvrfo1Df2QnV32uhvPQ7lGe/h+LYBEmtvLcvFDs6Qh7YAvKNrpCvcwCrlckzmWwullRMoFYuixgO7SOwXBmyFTU55E++wQXywJaQ7+wGRdB3UBwdy1Ybyou/QfX3aqjubIf64UGon57h/V8dcZuv8dq3L6B9HwatLAqsVo7zVlZK9h4fhfal3gaDek5RJkxaDRTOTF7IJGLQ3TcJYJxW1RXT0VWAQDHdd9I9POUp0H48Z84c9ioe4z8JPScPh92Yzig8wk2A4mwEiuNDY/qsN8QBRkOdYDWyKZzHdkOvScMwaoqkOJ49ezaoB+OZM2e4wYAa+XMrOBbAWHdmEO+5qgLkQUStRoGBgex7SV1EDQyNOASsgr07moydg+6bL6LrsTC4HpK8ioWqOHXgkoCxCwHj3VfhM+vXJIHxyPF+8F6xG8NPvoJdUKSA9OmsZiebigKBofA4HAWfP6MxJOgOWk76DaWr1WVQrLshp3cKyaLWdQE7Un66vH37NofdJfYLY2PjuAee+HUmxTFZUCQc6OZl4sSJCb9Og39r2UNReX0dZJubQraIlE869V1pVj8p9vZlRRNUMWkwv+QnQTfqZJFAN+lr164F+RIT6KTvxZB0Bag+dDOb3PGpewhKbpyk55B1/qJbD7LJoZ4P48ePZyspBseGhihgZIj6hQuhVYkSqGJmxtYQjfLnxx7b9LGkiGjogH8bNMShOnUwtkJ51ChoyV7F5ubmrCqmQFGy1Hj79q3YjzN4N6KeE6qnZ1lBzPYBcee2MlLo3a5uUN3dzarMDF40MbucWAGtJtZXWcH2JlqFBJU1FCRLUDn8JtQv/mSoTPud6p8NUF1eDOUfP0F5aiqUR0azEl6xuwfbV8g3NZW8lVfbQcaBfTqwXEFSJy+yQQzbYJSFbHEFyJZW5V5BsjUNJCC95VsodnWXpknTpnn8MRfKK0t43uq7u0DhgZrnf8aplbWvn3zwVpa/BuKgsiIeVKbrcfLXZALF8e9t0uszQWQxiAqkVQXo/oJyBSgAnBojli5ZgpkzZmLyVD8MnTIGzSf0QzmfljAd1gikVE0IIcW/s1dNdNvQdGgjWHs3h8vYHug7eQRG+0/gBoK5c3/Gpk2bOLCTnkVo38ju99BfeqwIYPylFRPjZ+sK0AFOijVK6SXvxvr167PCz8DYBEXLVeEu+Z0W7EL3g0/Q6GAkB68ZB4QKn+I0gJYEJhsciMSwoDvw/WUl4vyL49TFZE3hC2+/WfDZcBRdjoSAPI/TWlUrpvcB/JPC2HRTKCrvDkenw6/QL/ACmoybi/L27jCxKABSF+tu8Knbd4MGDdi6JVufBDJ44akLG1lSJBxevXoFCu/S1Tf+u56eHggOJxyopbtfv34Jv071v7UqOT+8ynd1h2xJ+XjqYsnbU77lW/ZWpG6u6T2QooMgIIVPkIKoSpUqbD1A4XbU0CeGxCtAoJjqRg0UtG/lJhUE7TMvX74EJV2PHj0aFCZHPs0G+vow1NODft680MuTBw0tLLDJ1hZhDo6I71Wc1OeUehiHNXRgVfHyGtXQ1qokipkY87xLlCgB8tdctWoVCGgIlXzi+276f6uFRhYJ5b29kO3pKak0CRovrgD59g5Q3drG3rDpvxxiDqICCSpAcFmtYOsIsk3RxJAFxjMOmtWEXIP66VmoHxyAOs5b+VcoT89gNbEieAhnDch3dIA8sDlIcSxb6wDZ6vqsQpYtqxqrVi4n+SqT/QWB5cXlEUMqZrLAWF0X8vXOUmDf9vYgb2XFwRFQnJj8IbDv+nowVH50GOpnZ6F5dRUaUiu//hfadzq1cnS8wD4JKoeGvOLzX/x7m/T6nLOAsVZSryvegRq7PgflE+xR4p+prABdp6kHE2WLkKr4p59+ilUVT0SPScNYVVxouFAV51wobg+zoY1Q3rsFPMf1xgA/b4z1n4hpM6ZxVgoJWCiIOSQkhMEx2ZrSixoZcvIggHFO3rpi3eIqQAcydfF+9OgRtxJ17NgRRYsWhb6BIcwKFUEFR080n/QrBuy6hp6nIlF1T6QIXEsDSJwQzlrviEDXwy/hu/4IvP1nY6TPmI9sKbzHTITvr6sxbN9NOB2IAPnsJpyG+PcH4Pu1tcgXC4pLbQ+H/b5QdNl7H53mb0ed9n1haWWNvPn0PgKZBI6rVauGFStWcINL3IElPny2AtSTgbyHExu+VGFM3e/pldaDNiYCyssLIVvbIIG62BqydY5QXpwP7btX6frgQo15pCq+ceMGFixYwJCYPF+pocLW1pa/o8Y+MXxcAV3dbt26xTWiUDsClASPc/oN7MeVAANZguXUXXnYsGGoW7cug2N9fX3kzZMHpU1MMLSsNfbXrYPbDRoiJDYc72uBMamKnzS0x/F69TCxckXUKCSpisnaqkaNGgyvT58+zf53uW1bJNw2WeHfWvlbqB4cgHxPb8hW1YF8S2uo/gkAnf8ElMkKW0gsQ6IV4NA+NbRqJbSqGLaR0LyP9VaOuAM1W2Acg+rObiivr4fy8iIozs2G4sQkKA6NgGJ/P8h3doJ8S0vIAzwgX+/EFhjylTUhJ2hMNhdLPlYrxzBcton1Vq4B2ep6ElgObAHFrq5QBA1iJbTy9HQoL/zKQYGqm1ugvh8UF9jnN3rIR/eR6QWLabo5aiB7sNdPoHp0BOrnf0D7PpQDG7NS4HCOqnfsytC9FFkOkKr48OHDfD9FWQnkVUyq4qYT+sLauwX73uoNsReq4hysrNbzsof+EAdYDGuEij6t0GxCXwye4ssBh1OnT8Wvv/6Kbdu24c8//+SGhXv37uV4QUsOO8vmxFOYWKfUVoCUVtRaSObl1C20Zs2aMDY2gZGpOYpXqo6GPYej27IDGHD0OTqejEa9oEgUCBRha18LI5P7XYltYWh2JAoDDz7CyFVBbE3hPXEqvCf4w3vK9/CZtwYjdlxGxyOhKCPUxekCy/U2hIC2g3NwBLodfoFeG87Cw+d7WNdxhKGpeZyqOE+evMinp498enrIl08PzZs3B8GP3KRcTO25h35P/mfFixdP1C/2999/Z9/0hA9SNjY2ic6a1MWkMk7rQat8LwVCHfaBbK291M2VFHgra/NDpzr8JhmBpvVs46ZHig5qrSeFKAHP8uXLMyi2tLQEhS7OmjWL7SnI01gMHypAdSNASnUbMmQI143sTDp16oRz587lymOVwCypPUhxRqr0ESNGMDguWLAgDA0MUMjYCI2KFsGkihWwt05t3GnYEGH2DokqjpNTGIeyqtgOK2pUR4fSVihhasLT16mKKVyQHjxpnxWw+MM+m9mfCBqTvyx5yipvBEDzX4jkS5vZCybmLyrw2QokpmCL9VQm32GNDipTYN87bgjRvH3+Qa387KzkaXx7u+RxfGk+VHQcHB8P5UEvKPb2hnxHR8gCW0BG/sh0L7C6HquVY5ZVRczSSohZXB4y8lOOC+wrDxkF+S2vJgX2rXMGWWgotrWDYk8vKIKHQUHTPzsLKvJWvrYaqtvkrXyI1crqV1egCb8FTfRDaN8+54wE9lZWvAWU7wGVHFCTt7JaugdhFV9idfhs8bLPCFoNNOG3oTg9A/K9fbjBXgLHYVItPmMDkn1WNGssKV2f6TodHh7OmUYbN27Ejz/+iClT/THKfwK6TR6KOqM7osBwVxjkYEiacxXDX2+PobOqyD+8Mar4tkaLCf0wyM8HYydPwLhx41gUMGbMGA7Iy+nZFAIYZ43zlViKdKoAqYofPHjAkKVt27YcjKNvYACLwsVQxaUFWk75Hf12/o2uxyPYL7fI1jDobUy9gjM5aJqb/2awMQSWgWGosTsM3YKfwnvXZYxefxCj1wZhVOApDNx/B80PhqLsjnCh8E4HhTcpi622h6PV4XAMOnAPHeYGoHbrnihY0prhsA5c6hkZw9K6IkrVbIiCVmVhYGgogHEqzlEE24ODgxOdwsiRI0GQj+wpKByvYsWK7K+e2MgEngkQpsdAyiV1yDUoz/8E+eZmUrDOvv4MksmyIr0GulmnG/X169fD09OTa2FoaAhra2v2l9+6dSvoRkw0VHzYAlQzUsLcvHkT8+fPh7u7OwiuU91IzU7wmJQPud0CgSxMdL2KBg4cyI3FpFo30NNDUWMjuBUrgulVKuFwvbq439D+E6uKhMC4r3UpXLVvgOf2DjhRry78KlVAvUKWMDPQ5+O3evXq8Pb2Zs9DUsMLUPxhn80qn2ibUFCZ5t1LaCj0Kx0bwrLKOovlEBWQKkBwWc0WGFqVDipHSsdC9CNowm5I3sqkbKXAvuvroLq8EMpzP8SqlUdCsb8/FDvaSgQDAAAgAElEQVS7QL6lVZxa+WMLjEqxgX1lIVtYli0wYhbbSApmssggZf86e8g3urPCX7G7OxQHKLBvDANSxYV5UF5bCdWtQEmt/PgkKESQfJ+1UQ+gffMsFipHgiw8oIyRLD00qnhAOftvbwpSVP29BrINjaWa7ekN5dVl0IRc5bBC0PqKIdUV0KmK6T6B7tFJxDFjxgxMnOqH76aMguf43uxpazzUCaw6FcA4VyqrCRwbeDmi4HA31PZpjw7D+6BLt65o2rQpmjRpgrFjx+LChQuJCoNSvZNmkQkIYJxFNoRYjLStAMEFghCkKp40aRI/KBoZGcPI1AzFK1aDfc/h6L48GIOPPUe749HslZsnHQBdbobDya07qVwr7gpHu+NR6H8mEgPPRKDnqSjYH4iExWah7k6udl/zN6o31dVmRxia7XuKnhvOwt1nFsrUtoehiWmcqpisKIzyF4SVUwt4TF+Bjr9shq3btzA0MhbAOBWnKLoRJWic1EBeaUuWLAH5HVMjV2IDeal169YtsT+l3XcaNfsnqv7ZCMUJP6hu74A2hqBK+il6aNp0s06t9IULFwYBPTs7O/aYJ58wCpdIz/mnXfEyZkpUC+oxc+TIEVbPVqhQgUExNTpQ3ciy5NKlSwyURd2kbULHFHUZpADFnj17si821ctQXx8lzUzRyqokfqxWFcfr18cjAseximN6X2VbDbb5C8BEXx89y5RCsF09BNSqge5lSsHKzJRVxbTf0kPDwoULcf/+fVYrZczeIOYSvwJajZIhklYpzhnx6yI+iwqkvAIfFMtsgUHHkvwttGSB8eYpq4HVLy5C/fg4VHf3gO4VlFekwD7FSX/ID/tAHjQQ8l1dId/aGvJNnpCRR/IaO8hX1oZsRQ1I3so6sCyplckCI2ZxOcQsrYyY5dUlH2ZSOW9pJVlg7B8IxWFf0Dw4sO/qUqhubIL63j4O41W/vAhN2HVWU2vfPP0Q2CeL9VamsF61HNAkVCunvDIZOibdi726wkGFskXlJEX36voM11XX10MT9g+08mgpgDBDFyxnzIzujUhVHBYWJqmKN2zk3BA/UhVPmYAuk7xQa3QHVhUL5e3XK3RzUu2MhjiiwGBnlO/jBof2TeDm6c75NC1atMCUKVO4FyT1bsupgwDGOXXL5tL1oosAKa/u3LmDRYsWsWKNlFfkVZy/mBVsPdqgzczl6LfvLrqfeg2XQ1EoulUAyq+BkGnxG7NNoaiwOxzV90ag8NYwWGwO5VdaTFtMIwQUame2ORQVdoWjSXAoeuy6iTY/rEG1ph1gXrgY8uTNG+cxp2doBDMbW1h3GoFaC0+g7fFo9Fl7QgDjNDqXpsZOglTFtWvXTjd1ccJVJIsK6qqtlb9JVysK3XypcW/evHmoWrUqB5aRVzZZVAjgqavQh3d6yKGGULKdYOgZqyru0aMHB1JSLUXdPtQr/ie6mX/48CHWrVuHXr168f7GimN9PRQzNUEzq5KYY1sVJ+rVY3D8Mh4wNtbXQ+MSRTGgog3qFS7IAJl6BZC/NtleUGPPu3fv4s9OfM7ICqjl0ETc4kYu9eOTseeu9GvoyshVE/MSFciyFSDFvkYFVizL30DzPkwCy5H3OByPjkX1vb1Q3QiA6soSKM/P4UA99lbeR97KnSEPbAn5RjfI1zlBttoOshW1IFtmK1ld6GDpgtIcxstgmYL7OLSvBuSr7SDf0Ajyzc0h39EJ8n39oTjsA8WpqVD++YvkrXxrK9QPgmO9lS+xklpSKz+V1MoxkeBAX+V/gEoWa4ERX7GcOecRsuZQ/rVSsgmj9V9QKhYc14N8/0Aor2+AJuymtOxCcZziQ4RUxXStpkZkyjsgP9qp06Zhgv9kDPTzhcu4Xig5sikMhjpCeBULWEw2JKbfOaFE/8ao0cUdzi3c4eLuCjcPD3zbujUGDRqEDRs2ICoqKsX7YHYcUQDj7LjVxDInWgHqfktBP2RW7+PjwyoiSVVsgVK2deE8aBx6rD6K/kdfwPVQFEpuD4OxCFVLF59cAWsz39aEYHHBwDA0Co5A3yPP0GPtCTT6bhKsbOvAwMQU3+TJw7CYoLGRRQEUtfOA1ehlKL7mLsw3h6JBUAR6C2Cc6Lnma75MDfRNDWz+mmX98JuMeVB69uwZ/P392YbCxcUFu3fv/iRAglSidENGN/q52Z6CrnN//PEHA8/SpUvDwcEBM2fO5NRmaiwVQ/IVIJiuC1dcvnw5unbtClJpm5uZwUjfAKXNzdGulBV+rWaL4/Xr4beqVVElf37o5c0LCyNDWBobw8jAgNXwpCqmgMa7d++yb3LycxZ/TbcKqBUMThRn/wfZJk/I9w+A+uFhULfu9PReT7f1ERMWFcgJFYgN6yP7BK1aAWqIJjCrfR/OPZk0EXegeXmZQa76/n6ob26G6upyBr0cpndkNJRBg6HY1R3ybW0h39wU8vWNIV/TQFIrL49VKy+tKNlgkEJ5kQ2/ZOS1TBYYK2oyhObfBbbg8D/Fvn5QHBoJxUk/BtjKy4uhur4B6ru7oP73GNtyaEL/hibyLjSvHyeiViaorJDUvWTxQbY26eCtrNWooX7+J+T7+knrR7kS/CrNORME2Gk9lLe2gGrJFh20PGJItAJ07adGYxIj0D0U9Tj63//+x17Fvv7j0WHid7D1bQuLYY1zpe1CTlIDp9W6kKrYcpAzyvVyhV1bdzT2dIOLuxsatfREk+7tMHD4EH522bFjB+fVJLrj5ZAvBTDOIRsyN68GXQR0fo6kKqau39RFVN/QEAWKl0Y1j7ZoNWM5eu+5jS4nIjnUjpSsAmpmPtQU2yB9toFRQCistofBLSgEvXf+g9b/W4XqzTrBomhJ5M2bL05VbGhmgaJVaqN6Fy/Y/naUwx4JNNN2EcA47c+qZE1BSmG6WU3JQIF5BIvplWYDP9zQQ07GwOCULDdZUpBK09zcHOQDSwrQ+PCTAPHff//NwRLbt29n716qTW716CVwTjeo1A0uMDBQeDynZCdLMA7dN1Djw9WrV/Hbb7+hffv2HBpoamoKY319lLMw5zA7CrQraWqCPN98w9Y9xsbGqFSpEoczHjhwABERESDFkhgypwLUbV4dfguKc/+DbJ2DBFSWVWXIorq3D9qYyCx1rsucKom5igpk1QqQBUZ8b+UYBp8agspkgRFxB+pXV6F+ehbqBwehur0NqmtroLo4n4MrKVBPHjyUw+FYYcxqZVfI1zlCtsaOg3vj1Moc2EfeygReyzKEjVlSGbJlZIFRD/L1pFRuBsX29lDs6Q3FwWFQHJsA5RkK7JvPnsJSYN9BaJ6eYcsI6tXAgX1x3spRH2xx2AKDlMqxUPkrwuo0/4VCeWkBZGsaQMYq63jQmP69pAJkG12hODoWqru7oYl6yB7toqHs4/1dpyqmxl1SFc//bT6mT58eqyr2geu4Xig1sikM2atYqGrTCrhm1+mQX7HZd04o2b8xqndxg1MLN7i6u8KliRvs23nCtm8TNBjZAUMmj8KsmbOwY+dOAYw/PuTEv0QFslYFqHsutRYeOnQIQ4cO5Qc+Q0MjGJlZoFT1+mj83UT0XHcK3Y6GwDE4CiW3hYOC1wSoFDXIifuA/kZJVVxzTxg6H3iCnquPwmnAWJSoXAP6hkZxoDifgSFMipREqea94Dz/ADz2PUPp7R9bswhgnD7nutu3b8Pe3h4TJ05M9gZj165d3EtizZo1abcgpPR59wKaiNvQvg/NMv53BIwp/C8pYEwBYhRGQjCZXgTQV69ezbCPPOgo3IwAYG4ZdLCTYGVSnte5pRapXU9dLclHnGxRWrVqxUp3YxNjGOjrwcRAn9XFefLkYQsQUsBTF1Y6jun+QwyZWAFSFkfckWAxAZX4CrwlFSHf0wuqf49CS+BGDKICogLZvAI6sKzksDtJrRwmqZUj70L96grYAuP+PvY3Vl5dKimIT0yWFMUc2Nc5XmCfs2SBsbImZMurQba0Mit3ZWR5sdCaX5IFhg17K7P/MoNlZ8gDm0t2GjTNw95QnPKH8s+fofxrBVQ3A6EixTQH9pG38j/QRN2H9s0TaP97BW1MOPd+0CrexVpgxFcr032M7kXiZSU0z84xwJYtIr9nsubQQWN6l6wqYgiGb3Rnuw/1/SBJGa18L8HqrwDV2XxHiVt8ur7T/SFxgvPnz2PVqlWY9f0s+PlPgY//eLSf9B1sR7WF+bDGoGCz7Ao4xXKn3bYzHOIAy0GNUKGXGxq29YCLB6mKXeHc0gN1ujVBmcHuMB/aCJW9v8XgyT6YNXOmAMZxR5z4ICqQxSpArYVv377FtWvX+OGNHuLYi9DICAWtrFGzRRe0m7MBg4IfoPPJaNTeR2FqQlWcEyGpWKcQUGCjyaZQVNoVjjaHXqHvjmtoNX0Jqri0hKllwTivYrKfMDA1R4k6TrAdMQclF13iBpR8G6RpxK+lAMbpe9KbPXs2ChQogHbt2nFQGYWV0YtgaPHixfl7srFIs0GrhebtCyj/Wg75weGghylN5B2AHyoyF7Z+Dhg/ffoUfn5+KFOmDEjhaWRkxFCvbdu2+Omnn9jT98WLFznCFoCubaSufvPmTY5YnzTbf9N5QvRgSfcUFy9eZOUR9QQwMDDgRjZ6p2OyQ4cO2LlzJ4cO0vhiyMQKkGdx2E2wDcXahgnUd2XA0CfAA8p/NkpdtTNxUcWsRQVEBTKiArrAPg3IziHOBkMWDc27V6y+VYf+A/XzP6B6dASqOzugvL4Wyku/Q3n2f1AeGw/FgSFQ7OkJ+Y4OEhTe6AL5OgfIV9eHfGWtD2CZlL1kf7GwjPSiz/Qd2WDQePSbTR5QbGsD+e4eUAR7QXlsLBRnZkJ58bdYtfIOqB8dhvrZeWhC/uJAQU30I2jfPoOWMiQocFjxFvQdeT/LVtX59Dz3ETwuw77PFDSoODkFqgcHYsUBYQCF/mnIriL3XLeoZxrdR926dYuv27/88gt7FY/3n4T+ft5wGtsdxUZ6wtDLUYBiAcsRpyru1xg1O7ujUXN3uLq5oXETdzRs74lK/TxQyMuF9xcaVwLGvgIYZ8SpXcxDVOBrKkCqnpcvX2LPnj0YOHAgypUrB1IVG1sUQNk6DnAbPhU9N5xBz2MhaHYkGmV3hIOAWHwYJj6LeuSUfUBvYwhbSdTbF47uBx6j69L9cOjtjeIVq0Pf0DhOVaxvbIqC5W1RrmVPNJizA5W2vQApkpOqgwDGX3N2+vLfkJJYB4vpnRTFaQqKYxdJq/wPqnt7IdvWTgqMIf+7E5M4YVwbE5GpXp+fA8Z003/06FGMHTuWU4lLlSoVB45LliwJDw8PzJ8/H48fP87W9gBksaHrMbN582ZWseZmv+YvP5pS/wuyOtmyZQvc3d25YSJfvnzcc8nb2xvHjx9PtldA6ucuppCiClDjV9RDKAiiUNfzhNCEFILrHKE8O0sCJgxKUjRlMZKogKhAjq/AB6Uyh/Up3rF1DTWok72EJuwG1C8vQv34ONSxamXVlaVQ/TEHypNToDjsC0XQICh2dYN8a2sQoOXgPWq4WlkHsuXVIVtWRbKLIFUwnY/ofXF5xHBYXzXIVtWFfK29FPa3pRXkO7tCvm8Aq5VpHqo/foLq6jKoyNf59nYoz/0A2YbGiSiM46uNYxXHdD4kW57NTSRQffE3qB8d5FBQ7XuCx7JMvd9L791LpyomEcGpU6dAIcrff/89/KZOwYgpY9F6wkBU8W3NqmKhzE07ZW52riV5FRca2AgVe7jCro0bGrOq2A2OrTxQq5snSg1yg6mXU1zDAjUyVPVtg++mjI61pBAexul9XIvpiwqkuAI6BRB1HaUuoa6urtxF1MDIGJakKm7ZFR3nBrCquO3xKFTaHcGqy6SAmPg+aVgoapP1a0Owt0BgGCruCodH0Ct03foXWk5djIqNmsO0QCHkzZuXYXHefHowsSwCG7d2sJ+5AfU230XJbWHJwmLa/gIYp/jUlOVHpBRzdeh1KI6Mkh5kuBtjaVbLyPf2hep+UKaq8D4HjOncT2El9ABw5MgRDnlr0aIFgzzqWUKvPn36sM9xdvSTpfWjILabN29yiJqnpycaNGjAEJwsN8SQcRV4/vw5Zs2ahbJly3KjBL2T3dWlS5dyrWd2xlU/hXPShUHtHwjZ0koJIIo1ZGvsoTg9HeqwGyCPYzq+xCAqICogKvBFFaC8h08C+yKgffucrXA+Cez7iwL7fobi1DQojoyGggL7dneHfGsbhrcMlck6h5TCK6rHWmCQUrkcQ2W2vyArjMXlpL8ReCYLjA2NIKMX2WYkbBxL8t+SVQVbayyvzoGBCupZdnkR1I+OQh1xl8MHWXmcg4LydKpiupeinIeff/6ZVcXj/Cehn99IOI7thmIjPFlNqudlHwcAszPsFMv+9dCbwK85eRWTqriTG5ybucHFzRWNmrjBrr0nKvb1RMEhLjAc+rEKnYHxqDYY4j+a7xdF6N0XnVnFyKIC6VMBHSx49uwZXwB69+4NUpjpGxjA1LIQbOo7w917JvoEXkC/05FofiwaVtvDk1ROChia9WGo2EbJbyODjaEotzMcLQ5HoG/wI3RZtAcNunmhiHUF5NPTj1MV6xkZo0DFmijfcwzsl5+Dzc5wtq9ISX0FME6f81mGT1Wr4ZRv5cX5kH3Sdbs0d52klHDt+4gMXzTdDAkYJxd6pxuP3ul6QNYBFFa2ePFi9OzZE82aNcPChQs5gCz+uPE/0++yIjgiVXFoaCgoQG3IkCGwsbGBvr4+ihYtCi8vL9y4cSP+aojP6VwBCsKjYEXyMiarK0pRp0Zq4RWdzoX/oslrwWFQ/2yEXNdjgsAJKfnW2kN5ZiYDHWooE6j4iworRhYVEBX4mgrQ/QWdb1QyaORvoPkvhH2E1RG3oX55mXtyUQin6sYmKK8sgfL8j1Acn8T2YPJ9fSHfQd7KLSEPcId8vTPkdK9GYDm+t3KScDihyjjBvykcb4EVYuidlMcBHmy9QVYc6keHoAmnTIswaMmeLJvaVpBQgK7R1OB74sQJLF26lIUFk/z9MNx/LL6dOAAVfFvBZJgzBCj+esCak+C08RBHFB7UCJV7usG+tTv7FJNXsWNLd9Ts7omSg91gMpT2l0/rJYDx15wkxW9EBdKhAgqNFk//U+POaxWeRr3DhUuXuRWHVFdmZuYgVTHBsXodB6Dj/B0YcPAx2sVTFeddnzxwSwkwE+OIGma1fYC8ig0DQllV3OnwK/TbeglNx89FuQYuMLEoEOdVTKF2ZsVLo4xbO1Sesh7F1z1kr+K8X2DNIoBxOpzYMmGSWvlbtqJgsELJ4HEPHfTwYAvFwRFQv7zESrxMWDye5b///ovRo0ezT2zDhg2xadMmxMTEJLs4BH9JlUup12fPnsWDBw+SVIDSwwQF5xGYJSBIKpTMhsc0f/IqpvA0CvRzc3NjT2tDQ0P2au7WrRuDSwq2E0PGVYC2C1nCBAcHs5qdFN7ZUbWecRXLpDkRoHkfygCGFHyyJZUgW+cUa0Nxi+FNJi2ZmK2ogKiAqMCHClAPh0/Uym9Y4cs2GJH3oQm5Bs2z8+xpTBYUqmurobzwG3seU6iePLCFdI4j6Bt3D5cADKfoe/p9aalxbXk1yAPcoDgwGCQoUD0Mhib8pgSPyfOYlcdZv8mNGt2joqK4h9mWwED8NGcOpk6binFTJ6HX5OGwG9MZhUe4wyAR8JeTAKhYl0/BbmI1If9hUhWX7uuCOp3c0UinKm7qhvodPFC+nwcKDGnMKvTEfk/fCWD84fQmPokKZGoFbkSr4HPxLVocjcSIA7fQddIclKlSHQYGhrGq4sbw9P0fum26gNaHQuEYHMXd7LMa4BPLI6BzWu0DpCouujUMNXeHos3u++i0YDfsunmhsHVF6OlL4UzffPMNDM0LoFR9F9QdMw/1A26z2j45r+Kklk8A40w9BabJzNmKIuQae+4RHP4oYXtRWfbfU93Zmal2FLSi5Nu7cuVK9O/fH5MnT8a5c+dSHPhGgI8AcHJQjzyQScFL3ROp69idO3cYINODRmYNlNxNAWtjxoxB5cqVQaCYrDXq16+PKVOm4MKFCwy3MxtsZ1Z90mu+KdlfaF8iCxTKSxBDFq6AVsNKPuW1VZDv68eqPQYemsw7rrNwtcSiiQqICmTVCiSEyqoYaBXvoHkfBvWTk1AED4dsadWP7+FSBIgTQuVYYMyq41KsPOaeGStqQr65GQsIKBBZ/fQMtG+eQkvgOIsOdC0nVTGFIh87doxVxWQnNZlVxWPQamJ/VPBpBdMkVKJJwUDxfcrAa3ask86ruFIPNzQkVXGsV7FTKw/UIFXxIFeYejl/1qpEAOMselIQi5W7KkAP/2tvRaH81heSrcTKf5Fn6n7kaT4EpjWcUb3DQLT/bTv6HHyMxoeikD8wTNhPCEV1jt0HKLCRvIpr7A1Hm4Mv0WPTBTQZOwc2do1hbJ4fefLkYQsKPUMjmBYrjfJtB6DxoqOouu0Zq5GTAsKf+14A4+x/3qUHDtWtLeyfx1528R8w1jSA8s9f2I8vs5OzCdySkpZshwgek/I2LUEppWSTvYOVlRVq1qyJwYMHY+3atWxrQQpSgoNpOb+U7DkEsdetW4e6deuyV26ZMmXQqVMnbNy4kb2akwPgKZm+GOfTCugCc//++288efJEAOFPS5TtvqHjlrp/q0OuQvPmiVAWZ7stKBZYVEBUINEKUC+Kd6+g/GsFW1V8cg8X/37uc5/JrmexFLzHvu9kdbGyFuTkkbzOEfKNrpBvagr59g5gr2MKynt8nK1/kAU94OmeMTIyklXFgYGBmDNnDvynTcUY/4noOXk4GoztEqsqdkzUUiA7wk6xzF8PsnWq4lJ9XVC7o+RV7OrmhkbN3GHXsQkq9PdEAa/kVcXx6y+AcaJnLPGlqEDGVIBu/El1RX6W32/YDetpgfjmlwv4ZuVjfLPuFb5Z/wr5l91Aw4030fxQOGrui4T55tAcCwo/B/TE33O2epnsJ/Q3hrJyvuXhMAw+cA8df92K2m16o0AxK+TNl49BcZ58+WBapATKNm6F6mN+R+XV12GZBo0oBIx7rTkOW9dWMDQyBoWMnTlzhtWcGXNGEHNJbQXIk0795BQUR3whX+fAKd3cnXFpFcgPjYQ65Bq07FmX2jll3d/TdeX8+fPo3r07ihUrxkpene1D69atWXVMlhYEqjNSUUoPPFeuXGGQTXYUM2bMYIAtvHLTfl8i+E6AnryI6cGyS5cuvN2pgSKjGwrSfu1y6hS10CpjoJFFSt6an3Ejpo7TWZBr5NSNI9ZLVEBUIF0roIVW/gbUA0y29VvJQuJzUJgD82ykINAVNSBbXZ/v++Qb3SR/5B2dIN/bh4Gw4oQflOfnQHV1KVQ3N0P14ADUz85BE3odmqgH0Lx7Ca38NaDOWr1s6FpOggKyMTt06BCHBE+fPh0T/f3g5TcaTcb3QRnvZjAe6vRZlWh8ACg+fz2Mzcq1IxsSkyFOKDKwMar2cIdjKw/Jq9jDDY6tPVGjV1MUH+IGoy/cXwQwTteTn5i4qEDSFSBVMbUW0oO7n58f6tSrB5NiVjB064n83x+E+bon0Iv1X6Wu+UYBoSDlpYCmogY5bR/QgeKCW8JQZXc4Wh14jh4bzsLNexbK1nWCsZlFnKrYwNQchSvVRMPhM9Fy6z+osP1VmhwXZGHhFByBnisPo4pzUxgZGaNt27b4888/k+36n/QRLv6SORXQAsr30IT9Awo4kW9vJ6lKtrbhBxGt8r/MWawMnCsBQYLBe/bswahRo9C4cWMOTTUxMWFlL6mOKeCM1L7h4eEZuGRgywk6po4ePcphLZlpkZGhK55BM9M1QtPD5ZYtW9CnTx+ULVuWrT9omx8/flw0gGXQtviy2RAseQv107NQXl8L9fNzfB7L7J4QX7YOYmxRAVEBUYGvqwCF5xHAlQcNlryLyXc4MWC8yFoSApBieK0D5FtaQRE0GMrT06G8sgiqGwFQ39/HthYcvhd+C5rof6F59wpaWTQ3xmnVCoBsfMhnmVvdsp5vMV3LqUGfeqJRQ3vAxoA4VfEo/wnoNmko6o7uiELDXRkUJxZUlpXBpli2tAfWBHXzD3aGdV9X1O3ojkZN3aFTFdfv6Iny/T2+SFUcfxsJYPx15zXxK1GBVFWAFFX379/nB/YOHTqwCkxPTw8mFpao6OgJz5mr4brrMcruCGdQnNMAoVgfAb11+wDBYovNYai6J4JV9L323kH7uQGo+W13FChRGvn09FlVnJeOj0LFUKFZFzj+uBWNdzxCxd0R+BqvYt28478X2xqGNsei0GPFQVRy9GCwRt3lL1++LIBxqs52mfNjrVbNASvqBwegPD2Duzhq3jzNnIXJpLmS7cSLFy8YzpKat2XLlqhQoQLMzc0ZIv7www8MltNy8eghhxQx9J7UQI2l9BJD2laAakpBOOSHPXXqVNjZ2cHMzIzPZeXLl8eQIUNYeS4gfdrWPdVTo27Y8jdQ/3sMigNDIF/vBAp90jz/I0v7aaZ6vcUERAVEBUQFqAIaFTQRd6A4NRWyFTUhiwu6i4XGZC+xtBLkq+tCvskD8j09oDgxCcprKyUbich70MREgAUBKrkEg6HJtrXVqYofPnyIgwcPYuGChZg+YwariodMGQXP8X1g7d0cJuxVbC+Uxbk83E9SFTuiyIBGqNLNDQ7fSl7FjT3c4NDaA9V6eqL4YFcYezl9tV2JAMbZ9nQiFjw7VkCnKj516hTGjx+P6tWrw8jYGAZGxjC1yI8ytrXRbOyPGLL/Fkaej0KP069Rd38kimwNg3FAKPIKhbFQWOcg72a9jSEgVbFzcAQGHHuOXutPwXX4NJSuUZ+PCQq0o5dxgUIoVa8R7L384bHuIqx3hKf5flBmRzi6nIxGjxXBqBgPGFPLPt28iSGbVkAth/a/UIbHFIiXGwfaf6Ojo3Hp0iTYr8oAACAASURBVCXuzti1a1f07duXuzeSJVJSA0Hf5MBv/N/ReP/99x8eP37MXSfpsxgyrgK0jalxYNOmTaBG6KJFi8LAwACFChVihfmPP/7I3ofC/iPjtkmK5qTVQCuLhOrhQcj3DYBsSWXIFpSCbHl1KI6OBinksnIIU4rWUYwkKiAqICqQVAUoyPPtcygvL4ZsfSNJVcz+wxUgI5uJ9Y4cVqwMHgrVn79AdW8vNKF/Q/s+DKwU/ox1T1KzzYrf030UqYqp5xfdr61fvx6zf/gBU6b6g1TFXSd5odboDsg/3EVA4lwOiXXqX52quEwfF9Rt747GTdzYgsK5mTvqdWqCcgM8YOHVCASVdb/5mncBjLPiGUMsU46rAF0EyIOIkuqXL1+O5s2bo2DBgtA3NET+YlYoX88J5WrWQ5FS1qjcqBmaTfgZfTacxvCjTxgcdzv9GvWDIlFimwDH8VWh4nP2VCpTwwdZrNjsDEez4FD03n0TbX5YA9sm7WFepHicVzGF2plblUWtnj7oGngZ3U9GshKZVMlpve0FMM5xp91PVigZ0esn4+bELwgqEsil3i3//PMPq1GTAsKkTn758iXbRrx7944VwUmNS4rV0NBQHDhwAGPGjMGkSZNw8eJFCCVrxu1F9JBJqenkUU2qYnpVq1aN/aJpu1C3VtHwlXHbI0VzIlj8Pgyquzsh390jFhbrumGXhmxlHShOToEm/BagFYr8FNVUjCQqICqQjSqghVYWBdXtbZBtbw/Z8mqQr7GDPLAZFPv6QkE2Ezc3Qf38TyngU/E2Vj2cdA+mbLTyHy0qXZ/pXovuz4L2B+G3336D5FU8GYOnjILruF4oNbIpe88K+4nUwc+vAaZZ7TcEgE2HOKH4gMao1s0Njq3cGRSTqti+jSdse3miyHeuMPJyhL5X6lXoAhh/dLiKf4gKpH0FSFVMqfSHDx+Gr68vP8SRqtjQ1Bwlq9SC84AxaDd9Meq17g5zy0LQNzRCQStrVG/aHi0mzUPfgLMYfvwZhp6PRpdTr2EXC44JuKU1NBPTS3sQKWr6cU0NA0JRfFsY6u4LR8cDT9Fj9VE0GjwRVrZ1YGBkgm/y5GG/YuP8BVHGoQnqT14K1x0P4HwwCuV3pZ9FiwDGaX/uE1NMvgIEYOkhgV5Jwdjkp/B1f9XNN6l50vfkgbto0SK2Nti5cydu376N169ff2QlQeNRQ+jNmzexcOFCeHp6ckNo5cqVMX/+fAbSX7eE4ldfWgHah6gRYMSIEbC1tWWP6iVLluDu3bscrJvUtv7S+Yjx06gCDItDobq1BfKdnSXPzrhu2GWkLtlLKnJgk+rJqVglXRrNW0xGVEBUQFQgK1RAq4Y6/AYUZ2dBvqcXFEdGQXV5EdQPg6EJvyGpiFUyyWs4KyxvOiwDXZupwZca3f/44w+sW7sWs3+YzapiX/8J6DRpCGqMaseq4tSqRLMa9BTL83Xgm+BtgcHOsOnrivodYlXFbq4gVXHdTp4oy6rixtD3cvxqC4qE20YA43Q4+MUkRQWoAnQRIDUXqYqXLVvGqmLqHqpvYIgCxUvB1r0Nvp22GEP23YLXgbtoPWMZbD3boVDpcjA0MYOBsTEKlSqLmi06o9XURei76RyGH3+K4eej0e1UNOoHRaDo1jBWaqaH4lKAzo9Bp6hH6uthvCkU1fZGoMORMPTZ9Q9af78K1Zp2gAWpivPmZfsJfWNTFKlYHbX7jIHHitOouv0FKPQxvesvgHE2PG9r1NAq3kEbpzrJPuugU+USiL137x4HoBL0ywoDqYuDg4Ph4eHBALhOnTqsVN2wYQOuXbvG3SUJFNMDzpEjR+Dt7Q2CxEZGRsifPz/s7e2xePFibijNCuuTW5aB7jco1I5qT+8E+AUozppbX6t8D9WDYMh3dJYCnBKGOy2pCNnWNlD+vRaaty+gpXAmMYgKiAqICuSkCmjU0EQ/gvrfo+zZTjkTdE+XW3pU0D2fTlW8f//+OFXxBP/JGDTFF27jhao4IbjMzf+WvIqdUGxAY9h2T6Aq/tYDtj09UPQ7Fxh5OaXKfiKxGn8EjGfOxLZt2/i5JSedjhKuyzcJvxD/FhVI6wpQa+GrV6/4oXvYsGGgwBkDQ0MYm+dHqer14OI1Gf0CzsD7bBh8L72D78W38D4TigFbL6HFxHmo5tEWRawrwMjUjBXHliVKo5pnOwbHg3f9DZ/zUfyb7qdfo86+SAbHBhtTD/TSG8qJ6ee+bUSNGQR8LQPDUG9fGHoEP0aPlYfh0McXRW0qQ8/AQAq1y6cH86JWqNy0E75dFIQWR6NBEFc/A2Ax7ZcCGKf1WTC9p6eVunM/DIbq9nZowm8D/KCRPcBKZGQkNm7ciD59+oCuEQRoCcJmhYHA4/bt29G0aVMULlwYhnTtMjaGtbU1++POmzcPe/bswa+//go3NzeGxDQO/b179+7YsmUL21lkFQCeFWqaFstA9aQeS0lBYPqeYD/5FNN4Ysi6FaCQO+XNQMg3N4NskY3k26mDxssqQ76jI6uPNbLIJLd31l07sWSiAqICogIpqwA1hmk1dL3KeTYTSVWArtWUH0GcgEJqV61chVmzZsFv6hT4+I9H+0nfoYpvG5gNa5Tm4C8xGCi++zqlb0bWzWhIrKq4tyvs2rrDxdMNrm5ucG7hgbpdmsB6oDvMvZzTbX+RgHFbDJk6BjNnzkRgYCCLQpK6H01q389O3wtgnJ22VjZbVnqgo4dt6hpKD9X0MG1paSlBXytr1GjeGe1mr8XQg/fhe+ENQ1+CxfFfI0+FoP/mP9iOojopjkuVhYGxCb9K2dbGt/4LMfLEc4yKBc0j/nyLziejUW1PBMw2hSKfCMZLdzWqAN8pA9/6G0NQaEsYbPdEoM2hUPTZ/hdaTFmASo2bw9SyMPLkyYs8efPByMISxarWhZPvj+i65x6cD4SjYGBYhm5HAYyz2clWFcOqFOrGKNvQGIqjY6G+HwTt2+eAWpnlHz4ooIy8fosUKcLqXFKFvnnzJktsBFI/P3v2DLt378aoUaPg7OwMKysrmJiYsIq4RIkSbK1UunTpOFVx/fr1MW3aNFy9epXBd06+iczojUS1JAj89OlTUGo6KZJEfTN6K6Tx/Cjo6c1TKC/9DtkGF8go5ImA8bKq7GesurMTBItzE0RJ4wqLyYkKiAqICmS5ClBj7tu3b3Hr1i2Q3Rc1vE+bPh3j/Sejv583nMd1R/GRniBAl5FAUswra0JjnVdxiQEuqNbVHU4t3eHq7gqXJm5waOeJqn2aoPAQ8ipOe1Vx/H2CgfHothgybawAxlnurCIWKFtVgFTFFBJEATNDhw5lVbGhkRFMzAugTK0GcPHyQ5/1pzDyTMhHgDg+LJY+S4rjkSdfot+GU/D0/R6VGzVHodI2KFvXEe1+WMtqZN+L0nj0G5+LbzHw3Bu4H4pC2R3hsNgswLGAuimDuulVJ72NISi3MxzfHo1E/0OP0W3ZAdj3Holi5atCz8BQUhXr6aOQTRXU7TEczebvhcfuxxxqZ7op/S0oEq63AMZZ/XSrBUiFopJDK3/NKdmKk/6Qragl+X0uqyIlaV+cD3X4HWgZGmfddSJgPHHiRLZ8qFChAvsFZxVgrKsaqVUJHJP6eerUqWjRogXKlSsHCwsLVhVTY2iZMmXQqVMnkF0FjSuUrbrqpc071ZMC606dOsUBOJMnT2ZFEm2bnDYQBNe9ctq6Jbo+BI0j70Nx/kfI1jtBtqIGFHv7QnVvHwdBJfob8aWogKiAqICoQLarAF3bSFVMnODs2bOsKv7+++/hN9Uf3v7j0G7iIFQd1QYWw8h7NmvCS7FcGbtdKLDOcnAjlCNVcTsPNG7ixsF2zi3cUberJ8qyqjhjVOgCGGe7U45Y4KxWAZ0HEXk7/vzzz3BxceGHaQMOryuLmi27oOPcjRh2+BF8WFX8AfR+Covjq43fYdTFtyBw3GfdCTQd+yNaTJ6HQbuvJ6lOpukNOPcGroeiYLNTAsd6QnGcoUrVhCAyt/0774YQGAeEotzOMLQ79AoDtl9Bc7/fUd7RE0ZmFgyKv/nmGxhbFkaJ+q5o5L8U/Y69QONDUayQz6x6CWCchc6s5NepUQEqGfsTa9+Hsc+dJuQvqB8dgeqfDVAcnwDZ+kaQLbSO7c5dWnrf1BSqW1slH7wstEoJFyU7AGPdMhO0jIqKwoULF/DTTz8xOHZ0dOSQu9GjR+P8+fPcs0Y3vnhPfQXo4ZIsSsjjesWKFfj2229ZjU72Vj/++CNCQkJSNBPdQyqpkqOjoxk+h4eHsw81bVNSOuksLGjczBoIgNMx8eDBA17O5JaF/kYN9LROtA5k70KNLfQwnu1sUDQqaMJvQXF+DhTHxvH5TSt/l1mbQcxXVEBUQFRAVCCNK0D3UHSNooDgHTt24Jeff8HUadMwzn8S+k0eCaex3VBshAdITaonYHGuB+asKv7OCSX6N0aNru4gQOzi7orGnq5o2NYDlXt7oNAQlwxVoeuA8XfThCVFGp8exORyegXooUWnwKKuu+RFSd12KdTOJH9BlK3rDA+fWRiw9QJ8/oiM8ypOHhLHB8axn3Uex2fD4X06BD5/RH9GoSz9btD5N2hyJArldwnFcWZByNw0Xx0oLr4tDPX2hqLj3ofosmAX6nUYAMuS1sibTw958uaFgak5LMtUQJ2+Y9Ak4C84BEei3v5IlNyWsRYUCbeNAMaZccbWSunXCeCwNvoRNK+usuWE6sZmKP+cC/nhkZBv7wDZOmfIltdIJCiqNH8n3z8Q6hcXoNWQLUX6DHTupwcAglPJga3k5p6dgHH89SBbhNmzZ3PDaIcOHbB161bExMTEH0V8TkUFdPcV5G1IvZW8vLxACnTyiDY3N0fdunUZGD958iRFcyEgfPHiRQQEBGDJkiXc/XXOnDmYO3cuFixYwMrww4cP84MsKZkJxGb0QOv8+PFj/PLLLxg3bhwnxScFfnVgmdLkyUOP1oG69K5ZswYnT55k6JwZ65BozQjA07mNXsn4c2oJGr97Cc3rp9CqZIlOSnwpKiAqICogKpC9KkDXMWqQff78OV+fli5dyt35J0+dghH+Y/HthAGo4NMKJkOdoTfEPteDUqFgdoDhEEdYDnJGhZ6uaNDGHS4ebnBxc4VTC3fU6eaJ0oPceH/J6FoRMK48qjUGTR2FmTNmCA/j7HUqEkubWRWgiwC1FtKD2P/+9z+Q2oq66ZLXcOEy5VGnbW90mrcVw478C98Lr1MEeFMEkmPhcUrG9TkfiRFnwzHgbDSDY7IHEB7HmWvTkBBS5pR/k292ka1haBAUgY6HXqJHwHl4jvkR5excWFWcJ08e9irOX9IaVVv1QLM5m9B8z2NU3xuB/Jsz3n4isboLYJwBZ1MCKFo1oFZAq/wP2phwaF7/C3XoNagfH4Xq5mYoL86D8tg4KHZ3hyzAA7LVdSFbWplhcMyi/7N3FmBRZW8YX4u0sRO7u+kBbMQuDDBBJe0ABGvNv7sq2A0KCogNiArYsbq66todNCbT8/6f74yj6KIiksO5PPPMMHPvPed89849c3/nPe9XG6nM67O60oZClSSKPddkXsbSa9tACaWya6FrP4E1Un4+fPgw04nq8iswJtsJstKoUKECGjZsiPXr13N1cRaebHRzef36dQZPzczM2GwlLS0tVKtWDX379sXmzZuZj3FGoCidq3fv3sWUKVMYdCbw3Lx5c7Rq1Yo9WrZsCXoYGhrC1tYW5KN97do1NgCQ2YGQzISC2hIeHg5ra2vY2dmBZmult5C3Nvk+Euymddu0aYOmTZsyD/AGDRowxTvN8rpz5w5o3VxdKJGTMAXy+BuQJd6BQvL9QRUFlH+5WmdeOI8AjwCPAI9AlkSA+iCaAUN96t69e1m/5THXE1M9ZmHEHEd0mDoI5RzNoeFgwFXFXFXN1OUlxhuiyihTNBsogGFXJSg2thQwO4p6tqQqNslRVXFaKE3naV3XnrDzcIY3B8ZZco3gO1HzCKhUxZRFfsSIEczDUUNTE7ql9VC7nQksXRZgVMB5OJ9NzDpQ/FVivB8BY+fTCbDddRaDfQ9gTMgVOEa/wujTr5lVhX5IAnT88wakSw/c8ffyF9TW9ItD1aAEdAlPxOgj99B/5V606D0SpSpVY6pisp/Q0CmOio1awdRlAYaE/gvziGTUDE6AVh46DzkwzoYLN1lLMDj8gXlyyt8+gzzhJmTPToOSOkkur4H45GyIDtpCGNAVwq3tWNInoW9tCNfoK1XE5E28pTVEfmbMo5ggcioB5NUfLSgYLK4O4frGEB+bAnn8TSAbp9aTmlblU09ZrW/fvp0plfHXwHjNmjV5Jund984EUhiTClRPT49BSFKtUqJXvmRNBMhqghSzjRs3ZqriUqVKgRIKEqQn30NSDGcU5hIwpgS8w4cPZ8l3u3btytTJGzZsYKCfFL2U1LBHjx4M/lOZkyZNYh7JZIeRUwtZSlCbTUxMQOpnGpBJbyGYTtN5e/bsyRIKU64I+g6Sr3OfPn2YvzYBcUo4TArtXFsIFn9IYF7E4gg3iGO8IIu9CoVMlGtV4gXzCPAI8AjwCGR/BKh/pr6KBtePHz/OZvawfsrTHRPdp6DHjFFMVaxLqmIOSrmq2qETtOwNUHasMeoNF3xWFZsLYNDdHC0GW6LaWHPoOhjlaqw4MM7+awcvQU0iQFOQyQOQfBzJqL5du3bQ0dFlquLy+vXQpv8oDFodgkknnkKZkC6jXsXp2FD8JCD+EiC/wbjQ6zCwc4N+y45oO2gc+izZibH7/obTqTjYnUpBu8NJKBsYD4J9hXbkL0DJgXLeOF7kjV0mIB7NDySgb9gL2Ow6B4HLAlRr3p59JwgUF9PSRulqtVC/22D08j0C29Ov0f5IEnRyIandj84bDox/4UKdRjkMUg4Lk6F4+wLyxH8he3YG0rsHILm6EeKYuRAdGgVhQHcIt7RD6rqGEPoQHK4JoU8tpiQWbW4F0U4TiPZYQ3xwFCTHZ0B6cRUDzLLHJyG5uIopj0ltLFQpjGnbQCtI74T+UMn3C61kmxKwI7hbv3599OrVi8E1AnM/uxAw9vDwYDZGpJKkqYp5Leldem3iwDi9qGTdewRPSbVNkJgUwTY2Nti9ezezWqDfIBmFxVQjOi9v3LjBBrZJoTx37lwGUkn5RA+6qaXy/vrrLwaSO3bsyAbA7e3tceXKlU/2FLQegez4+Hhmw5V1rVXWkRTFo0aNYuA6LCzsm+pgqjPVlewnIiMjWVtosOL169e4dOkSSzZcuXJl9r08depU7iRgZPYSLyC5uRui4IEQ+taFcEtbiE95Q554C8hGq5ysPC58XzwCPAI8AjwCPxcB6qOoTyVVcWBgIOtX3T09MNVzJobPnoR2UwZCb5KAgT8Oi3M2gVxatWxeeU1excXHG6KqnSlaDDKHcTdzZj+RVlVc1t6EqdBzu84cGP/ctYCvXQAjQDdolEzl0aNHzO+PMsLTTQl5FRfXq4C6BpboOmMFxu67BpdzybmmKlZBY6qDzbpDaGDclYE7TW1dVKzdEO0GjkW/5bswNvQaJkbHov/JZDQ7kIhyHBzzpHg/MWhAAwwEfMnipNexBIw++C+sf9+Opt0HoUT5yihUqDBTFmuXKotahl3RdcE29Ap9AKMjiSB1ezG/2Dw5SMGBcUYv7irfYQkU0lQ27VoJh29D/vwcZHdCIb2yDpLouRAfHgtRQA8It7b/pBxO9amFVN86EBIs3twSop3GTDksPjQa4pOzIL28GrLbIZC9OM8S3SlSk5ivp0IuYwo9WfxNSC7+AWFwf7a90LcWhJtbQ3JmEeSvydc1exN3ETD28fFh0+B/BRjTTcXOnTuZ+pN8akm1nJOqzowe7a/X48D464hk7f8Eee/du8fOsVWrVjGFMAFb+h3yM7CYavU1MKZphJTw7uuF1iMgTKCaPJLr1avHkhvSe/QZqej//PNPZllBv4N+th5fl5f2f2obeRFbWloytTMlvfveQvYVtA3dmKdd6D26Qaf6t2jRgn23ctxbWyZh1yzJlXXKQTE2U+LjTIjtnSA5txTylAdK3/a0leeveQR4BHgEeATybQSon6T+hvpHslciUYH3vHmY5ekOB/fJ6DrdFvrO3aE1wTBXVaK5DR15+Z8hOamK9cYYo76NAB17ffQqthDAoKcFmg2xRGXyKnbIO+cLB8b59vLEK54TEaBOgDyIKMGKp6cnuxnR1dWFprYOKtZpiHaD7TFozT5MOv4k10FxWmA8Zu8lmDt5Qb+NEUroVUAxDS1olyiFak3boOOwSei/YjfGH7iB8dFx6HM8GS0OJqLCnnho+OUN9eqP1KD889w5TgSLS+2OR8fDiRh27AVsdsTAaPwsVKzfDEU1tUCq4iLFNFCuTmO0HeGCXpuj0SUiCfrBCSCf47x83Dgw/sYV9WPiJkrGpBC9heJ9HOTJ9yF7eQnS+0dBnsGS0wshDpsEcVA/BoCFm5pDuLaeUjVMSmB6vbEZRNsNIAroDtH+4RBHToHk/HJIb+yC7EkU5An/Qv7uFRTit8zGAmRnkd4il0H+Pg7SR5FKxfIeK4gPj4Hs8QlAmv1TvrMKGBPwIiBHXsjkM0sAmfqbvL6kBcYEFrklxc8fsR/BX4KidD7QjKZfOSdo27QK428BY2oBrUvnoaOjIypVqgQaGKfZVGTBFRMTw5L6qpTHv1Knr6OlUtoLBAKmHH737t3Xq2Tof1JfnzhxgoHnXPHWlokgT7wN8YWVEPqbK699qhkQ9Eze6wHdIfk3GApJztl9ZCh4fCUeAR4BHgEegUxFQKUqplk5u3btYqpi8iqe7DETQ2ZNQOvJ/ZmqmIAbB6afgWlBjQUljyOvYlIVNx9gDqOuApgJBDDpYo72/SxRz84SeUVVnPYYcWCcqcsD30jdI0A3dKRYefDgAVOqDBw48JOquES5iqhnYIluM1ZgXB5RFatg8afn8ymYGPEQQ1bvg6GtK/RbG6JkuYrQ0NSGTolSqN60DQxsXTHwzyDYH/oX9qcS0fdkCpp/VBxr+HGP47wMN3O6boV3xjLf64p74mF0KA7D991E78Xb0bhLP+iU0cNvhQoxUFyiYlXU6mQJS68NGBbxDB2OJOdJ+4n04seBMYlzFYBcChAcFr+B4kMcU8zJX12B9GEEJDf8IT6/gsFe0b7BEO40hXBjCwjX1v0SDm9owlTFot1dIAodAnG4IySnF0B6bStkD8Mhi7sO+buXP4bD3+to5BKQJ7L0QRhkj44xz9DvrZ5Vn6UHjAmqEegi71UCfaQUJoCljgsBvkWLFjEVJyVl8/PzyxfK6LxwLOh3BZ0nL1++ZOdJdp8jPwOMKT503pK/MQ0EkCUGKXZJNUVejCEhIThw4AAb5KB2UN3pRpnKoAe9pu8BvU+fZ2Shbc6cOQP6fTV48GAGqDMbE4LspNInH2RSGfv7+7O6Z6Qev7wO2VAQLD7zO4TbDT9b5aQFxusaQRQymNnzcGD8yxHnO+AR4BHgEcjVCFC/R30mqYojIiKYqtjL2wszPWfD3n0yuky3Q03n7tCeYMi9irlXMxss0LY3QLmxxqg/XIAO1qQqNoOpuQCGPS3QYmhnVB1HXsV5R1XMgXGuXmJ44Xk9AnTDQjf+0dHRmDp1Kho1agRNLS1o6uiicv1m6DTCGcM2hsMpJhaul3LLpzgDvscf6zbp+FPYrD8C49HToN/KAAS8i2poQkunOGo0bYsuk3+H/aHbrC1OF95iUPRrBo7LBnCP4/TAYkF7jwYPKu2NR4dDCRgc9gxDN0Wgw0gXlK/VAEWKFUOhwoWhqVsC1Vp2gunkxRgUdB09jqegQWhivkquWOCAMSl4GRwWMXBLSZoUrx9DFnsNskeRkN7wh+T8MoiPuUAcPACiHSYQbmyKVDbNugbzHU4lULyhKUTbOkC0yxKikEEQhzsxewjp9e2QPToOWeItyN/HKlV131IN/0qnwPyTSZmbMUj1K0XRtmmBsZWVFY4dO4br169jz549+OOPP9jU/f379zNbARp0zCg8+9V65dT25BlLytPt27czKwFSSBP448u3I0DnAMFUgu10bpDSl3yJ07OH+PZefv6TnwXGtP6hQ4dAXsbkn0yWGHS+04OS55EvI/kFE5wlpTl5Dz958oS9Jg9h+s1E69Dvp4yAX1JQ+/r6ggYeKClQXFzczzfy4xa0r9WrV7NkgdbW1shRD2OpELL7RyEK6qtUEn+RkLMmhBubQ3xwNGT3DkMhfK1214RMHzS+IY8AjwCPQD6LAPXn1AdS/039Hv0WokF08ip285iBQbMc0GJyP5SeZMZBMQfFDBSTV3HJ8YaoYWeG1gMsmJrYTGAG4y4CtO1viTqjLFDawQTF8rAKnSuM89mFilc3+yJAnQCpae7cuYNNmzaBbjrKly8PDU0tlKpQGQ1Ne6Cnpw+zcsgLXsWf1MQ/SpBH4Pj8a0wIf4jBq0OZsrhGyw4oXrYcSpavhI5DJzCltFsa+D3p/FumOCaP4zIBcSCFaUEDpQW9vWQ/oeUfh7r7EtA7Ig62wX+jx9y1qNVBwOwnChUqxLyKS1fVR9New9Hrz32wOR6LtoeTGCgu/BO+yHkh1moNjJlyWAbICA6/gyI1kcFhedx1yB5HQXozEJILf0ByYgZE+4expHLkC8x8hslvmGwlKHnT+sYsWZ1olwVEIQMhDpsIySlvSK9uhPTeYcheXYH8zVPma0wqZchJZZszIDf7eoYv95wWGBPoWrhwIZycnGBoaMhgVe3atdGmTRvMmDEDly9fZv73X+4hf/9H/aRKTapSlObvFmVv7QmcEsy8ePEifv/9d3aeVKxYkVk+kLo2I2A1szX8WWBMx5ayupubm6NmzZrMx5gsuW7duoXp06fDxcWFQWJKzkhTb8miYvHixVi2bBlsbW1Z0rqRI0dix44dTEVN+/vWQp/RTTU8VgAAIABJREFUfidMmIDu3bsz9TKdT5lZ6OadvmtUdoMGDeDu7s4g9vfKz0w539xGIWc2PeIziyHc3kmZxFNlQ7G5NUThTqCEnWS3k2N1+mZl+Qc8AjwCPAI8ApmJAPWpNGhOXvs0o2X1qlVQqornYJy7K8ynj0A1565MVZxWnclfF0wrCgLFTFU8xhgNhgrQibyKLQUwsTBDJysLNLWxRKWxZtDOo6ritOctB8aZuWLwbdQuAipVMd0subm5gbLW6+joQEu3BKo2aglDO1cM2xQOp6iXecarOMPA+CNQJiDsci4FDkfuYODKQHQaPgmtetmg7+LtcIpOv13jz72BeXgSqgXFM2sBDo4LBjjX9FeqitscSoD1wUfo63sYbYc4oEy1WihSlFTFRUBJ7ao07wBjl0UYFnoLPSPJCzuJJVHMCwD4Z+ugVsCYqYclgOQDFKnJULx9BnnCTciexED6bxAkl9dAcnI2KNGcKLCnMikdJaHzqaVUyH1KStcKwp1mEAX1g/jIeEiiPCH5ay2kd/crk9IlP4Cc4LMkFQq5pEAkc1IBY1JgElQjaDxkyBDMnDkTXl5eGDZsGFNn1qlTB3PnzmUKTLXrMHmDfhgBAoOqZLlkjzB06FDUqFEDGhoaKFu2LHr37o2wsDCmPP7hzjK5QmaAMSnmTU1NQQMf//vf/xjs/uuvv2BjY4O+ffsyCwlSGZMyuF27djA2Nsb48ePZue7s7MyAOAHg0NDQ7w6WUGxIbd2tWzcGjWmgPjMwldpIKmcC182bN0fPnj3Z9GBS9+foIpNAFv8PxFFzINzcil1LRVvbQ3xiBmQvLnLf4hw9GLwwHgEeAR6BrIsA9U00MBkfH/9phhUNAHt4esLVYzoGzBqP5pP7MlVxWsim7q+LOnRiKurPzx25T/NHVTV5FZccb4QatqZo2V8Aoy4CmJqbwbirOdr0t0BtO3OUsjdBfvG25sA4664nfE/5MALUCZAHEWUB37hxI1PIlClTBsU0NFGyQhU0Mu+FXt7rmM8vqXRdL+ZhC4ofKY0/ff5RcRx2D2P3XsKkiIdwvUBt+7bNhe3p1zA4moSqQfEovisuzycw+1lYyNdXgnBSFevsigMpywdGxmHE3r/Qecb/oN/ejNlOUFK7YlraKF+nEdraTMKAzSfQ73gi2h1JQpW98dD0z79APX8CY4US0sokDEgohMlQvHsJedJdyF+ch+zeQUivboL4lBdLDCcK6AHh1g4Qrm/0EQ7XhNC3FoTrGkC0qSVEOwwZQBYftIXkxHRILv0B6e1gyJ6fhzz5ARSpSczf+JsJ6bK6D5BLlaBFJlL6K2f1/jOxPxUwJqCmp6fHQFpkZCQDa+RPS1PySXFMicM6d+7MFJsEtfhScCJAvysIqp49e5apXVu2bMkGoLW1tdlgAqlxg4ODmQVDdp4bPwuMaeCc6kUewE2aNMHmzZuZmoqAMQ2E9OvXj7WJ2kbJDmmdHj164OjRo+z8J3BLintS2FOS4O9Zbrx69YpN46UBF4LPmUl2R3GmMrZu3QojIyNWro+PD7PEyI2zTSETQ/biAkThLiy5p+TUPMjj/lFa/+RGhXiZPAI8AjwCPAK/FAHqR6l/unfvHg4fPsysx0gMMMNjNsa6u8Js+nBUde4CrQkFK6md1gRDlHEWoNq0HtCf0QtVpnZDSSczaBSwOKQ3KECq4vJjTdDQRoBOVuYMFH+hKh5nBi0Hg3xlWcKB8S9dRvjG+TkCNFpInnmk8pk4cSLq1a0LDU1NaJcohWpN2sB4zDSM3BEF59MJagKKvwTCpDhOa0PxPWBMn7lceAPbUykwCUtCzeAEDo7zmeXCj6B4Mb9YlA2MQ8dD8Rh26D76/xmMpj2GQLtUGZbUrnCRotAurYc6hl1htWgb7MIfo/OxZFAiPALNP9p/Xv887wPjr+Fwyic4LHt+AdK7ByG5ugGSGC+mBhbtsVLC4XUNkZpWOby+IYQMDhuB1hEftGNWFNKLf0B6aw9kT89AnvIABJ/JwiLH4PDXnYlCBvnrJ5A+PAbZszNQvH/1EVZ/e5r717vIjv9VwJgUxpQYjKbm06CjaqFp9eRnrIJu27Zt+6bSkoAX3YzQg17zRT0iQJYd5PM8atQopa2VhgbIhsLCwgIrV65kA9SZtV/4mQj9LDAmEEw+3KSOFwgEDARTPdMDxgR527dvz6xXyJuZFlqXEuPRtqQ6fvjwYbrnNdWL4kMQesCAAYiJiUl3ve+1lb4vZPVB37UuXbqgWbNmTOFPCYiy5buksvX5gc2OQiqE9OUlZtEjT3kIKNQz+eX3jg3/jEeAR4BHIL9HgPoR6tNocJPso2gAdcGCBZjj4Q5n92noO3McGrtZo/hE8p4tWJYLupOM0dh9IGw3eWDJoc3wObYb8/evQ3+fqQweE0wuaDGh9mraG6DUOCPUHGnKVMQmXcxhKjBl6uI2/S2hP9oCJR2MQVYV+S0+HBjn9ysar/9PR4A6AfIgunHjBkvqQjdxZcqUZbC4TOXqaN59EPr8vhUOh2/D9XzKd5W3P4KsavP5hTeYdOIZxu3/B+OO3sfwkwkw/QiOSZFaiHsc51tgqlIV19uXgB5HX2Ho7gswdfRGpUYtUUxTi8FiSmpXqWFLtB/hgsFbozAyOgmGR5OhFxiPompy7PMcMGaAQsogqUL0For3ccwnU8ZgxBFI/t4Myen5EB+dyCwjhDuMIdzYDEJKROejr1QQr6vPEi6JtneCKLA7xAdGQnJ8KiQX/gfpzQDInkQxqwrFu1dKf02ZGIofAJGfvuBmcgPy+5T+u5cl0qNkepILKyF7egqKd7GAjLxOcwewqoAxeaWSupJgFwEw1UL9S1RUFFMX16tXjyXiSk89SdsQoHv8+DEDa+QVm51+tqr68efsjwAB4/PnzzP1OYFigpnk/0uZ1CkhXNrzJTtrQ+XQ75wRI0agWrVqLNnet1S/VGdKYkeQm9Ylf2JKaEj7+BYwNjAwYMnqqE200PlLbSSAa2dnx/JBpAdvaYCFEgXRb685c+bg2bNnPxUG2ifBYoLTffr0YUrnadOmscR81I4sXxQKKERvIE+6B3nKIxAU/t6ioGSidI3KjiSf3yuYf8YjwCPAI8Aj8MsRoL6MfuvR7GOyV/rfiv9hrpcXZnjOxqg5zjCaOgSVnSyZqpjsGPIb/PuV+mpOMEDzuYOx5NAW3Hp+H29T30MoFiHl/Rucv38NbruXo+Y0qwIVEwLAOvaGqDDaBI0HC9CppzlMLcirWOlb3NjGAhXGmUIrH3gVf+vc4MD4ly8rfAf5KQJ0M0GjhTSthKmK69X7QlVsMm4GbHdGw/l0HFwvfanIVRv4+x3rifTb+A5Op+Iw2CcURnauMHfyxtBN4Rgfdh8joxJheDQJVYLiobuLJ8fL6yrar+un8dGr2OBwAgYfuIe+K4PQrNcw6OpVYKC4SDENlKhQBU26DUK//wViRNhjdItMQYPQRHa8v95ffv4/d4ExqYdlgFTEwITiQzzkrx9DFvs3ZI8iIb2xC5ILKyCOnAzRvqEQ+ZkzlXCqbz0I13yEwwSKNzQB+WaKdllCtG8wxBHOkJxeCOm1LZA+jAAluVO8fc7KyNNAg5S3ibchPj5daZ9BCaQ2tYBo3xBI/lrHLDeUYDvne5+0wLhXr15MefI1ACQ1CsFkUiGvWrUq3en2NGhJcI2S41FCMZrWT+/xRT0ikJSUxNTnZE+ybt06Np01J1TFaaOXUWBMs61ImbtixQoGt8lSgmweaECD4OzPAGPyQFYBY7rZ/hoY0/80SEKA19LSEoGBgSzZcNp6f++1ChYfPHiQqZPJFsPR0ZElvcuW+CrkzIpHev8oxCdnQXJuKWQJN8Gg8Pcqyj/jEeAR4BHgEchXEaD+hfqRly9f4vTp09iyZQsWLliIOZ7ucPaYhr6zxqGxqzVKFEBVMYFEguPlXS3h5LcY9149hvyrQVGxVIIzd69ikO906E40QlF79fc0/qwqNkPrfuYw6SyAmcAMxt3M0WagJWrlM6/i7wHjOq49YevhBC9vb+zevZvN0v/6N16++sL/oLK//eBz/rEaRoBunOhGn/wl6abIxMQEpUqVYgrKstX00bzHYPRdvAMTwu7D9eIbrir+Aiq/Yx7ORqOnolT5ytAto4faHQQQOHrBZlM4JoQ/wIioBBgcTUSlvfEga4P8DA4LQt0peSEpwxuEJmBA+AsM33kKRg5zUKlhCxTV0EKhwoWZZ3HV5u1h5uSNYYGXMTQqGa0PJ0HbP04tj+8nYLzhCOp1Mgf5jQ4cOJDBkiztED8ph0VKVe+HBCUcjrsO2aOTkN7YDcl5gsNTIQ61gcjf4iMcrovUNTWVyuG19SHc0FQJh/0tIAoZCHH4REhOL4D07y2Q3T8C2aurkL99AYX4Xb6DGwrJe0j/3QPRrs4QEixeUx3C1dUhXFMTor19IHsQBoVMkis9VVYBY1Jlkt8reR1Xr16dJe1SKTVzpWEZLJT6UkpYRqppAtwEG7P0+5HBeuT11ShOBI2fP3+e7oBBTtT/a2BMvsJkH0HHj5LC0fGjJD4EhJcsWcIsJkgVP2vWLAa4aXs6tlkJjOl8Ic9vSvpHaubr169n+PyhupCymJLlUQK++vXrMyX0uXPn2O87apfqkSXnpVwC+dtnkNzYDWHIQKTSjI2tHSA+v5zZ5YDNxsiJI8nL4BHgEeAR4BHIzgiQoIwGSW/dusW8/JcvXw7PuXMxzWMW7OY4wXDaEFR0smRJygqaqjgtRGzmMQhbY/ZBJKGZfv9dEt8mY+mhLajs1kWtgbFKVVwxrarYXAATSwEMeluiyYjOqGBPXsXqYc9B7a3t2gMjGTD2AiVzpt+T9DtRXRcOjNX1yH6jXTRaSDdt+/btYzcoLFO5piZ0S5WBfmsDWDjPw6iA83A+nQjXS+qQ1C7rldHjD9yA+SRPVG3UEtolSzOoWEKvAup2MoeFyzwM23IM48IeoHdEPBqGJqB0AIHjOLXwtlUngEz2E1r+cagSlID2B+PQJ+gmrBZuQ+1OnVFEQxOFChVC4aJFUbpqTTTtORR9Vu7F2BMv0T0yBZX3Jqh1skMlME7GIJ/90G9jxIDxkCFD2DTtzAExUg1/VA7T9GQCt6lJULx5Cnn8P5A9iWaewWS1II6cAtEnONwKwrX1kcpsJfQh9K0D4frGEG5pA5GfGUTB/SE+OgGUUEl6dTOkD8Igj/sb8jfPoBC9VvoOy2VQ5JJlwzcuwz/xtgLy5LsQn5gBIfktM1BM0LgGhOsaQnxsMmQJ/+badO+sAsZkDZAWGBOwI8CY1xeCjAQQAwICWJ969+5dZIsNQB4OBE1XffPmDchGJFtUrVnU9rTAuEKFCqBkeyEhISwRY3h4OPbu3YulS5eCrnONGzdm1g6TJ0/G1atX2UAAVUMFjG1sbBikJfU83VRTcjmypJg3b96nJHNfW1KkpzCmc5wG7cnnmPycMzpIQvWgcml6cM+ePZk3tLGxMdsHKfWPHz/OHgSjT548yW7603qL/3RIpUI2y0FyaRWEu7ooB+o+XotoEI8sgeTvY3PtOvTT7eEb8AjwCPAI8Aj8JwLUt9BAI3ECshNbv3495s2fh9me7nD0mAqrGaNR16Unik80zldJytJC3qx6rTGhEzotsMX+y8e/OdD7XvgBG08GofaMXmoLjLXsDVB6nBFqjzRD+z5KVbGpuRmMupmj9aDO0B9jgRIOxmply0HAuJZbDwz3cMJcby/s3LmT2YlxYPyfSwp/I79FgE5iurmnm9vFixeDbi5IVayhpQ29GnXQ0toG/Zf7Y2LEA7heeM1VxV+oir+Ezs5nEjFu3zX0nr8JrayHoVLdxtAuUZoptEtXrIqGpt1h4boQwzdHYlTYI3SPSECj0ESUDeSK47wCnIvsjEWpgHi0PJiIfkefY9DWKHSwdUPZGnVB1hOFChdhCe6qNmsPM+f5sAm6hr6RiTA4msyU4+qQ2O57x4KA8cATSei9IhCVm7SBlpYWRo4ciZs3b2bw0vcxKZ1cAkg+fITDzyBP+BeyZ6chux0M6V++kER7QHxoDESBVhBu68QsFz4npavNoKhwUysId5pAtLc3xEfGQRztAcllH0hvh0D2/CzzMlakJkIh+QBQefkWDv83tCxp1N39EAV0Z4pipcKYgHFNprYmBTappnNrKejAmBQFlPiladOmMDIyYj8afwnM5daBzES5dGNJylzKlk7T8Wi6Kvn8EijNiwv9BiK1FCWgK1++PLNIMTQ0ZLDW1NSUKYrJX5kSNPbr1w9//vknW5/UuaqF2kwAmWDzoEGDQGpeguV0U21mZoZFixZ9gr4UBwK3VlZWGDdu3H88jKk+//zzD8aMGQOycyH7irRlqcpM75n2TTPEaL/UlpIlS4LU0HQOUj3SPrp168ZA+M96IyvLVYBmOMheXYb4lDeYNzwN3tEsB9VsB5/azB6H7IJ+5GecXlv4ezwCPAI8AjwCuR8B6ldoIJL6paCgIKxYoVQVT/WchRFzHNFp6hBUdFSqirMKuubn/RA0bO01FP5nD0Ei/fw7Ie2RTH73GivDdqDalO5qB4yp/br2hqg02hRNhpjDsKc5zD6qijv2tkCj4RYoPz5/exV/6/zkwDjtWc5fq00ESPXz9OlTpqahGx2a8ltMQwM6pcqiVhtjWLjMx6iAc3A5k8BB8XdA8deexi5nEjE2+Aqs5q5FSysbJTguXhLFNDRRqkJlNDLtjp7uqzCekuOdTkaP4ylotD8RZQPiuFXFjtyz6iBYXDUoAYIjcRi45290cV+DOkZdoVWyNH777TcU1dSCXq36aD1wHAauO4Lhx2NhHJbMgP/3IKs6faYCxtbLAlCxUWsGjOnaQUAo3YW8u+QSKCSpUAhToHj3EvKkO5C/uADZvUOQXtkASYwXxEfsIdpjDeF2gsONIfStrQShPgSHG0G0qRVE240gCuwJ8QFbpqyVXPwT0lt7GWiWJ92F/EMCK0f9kygpIH/zBOKYuRBuaPwlpCF1cYQL5PE3lMrtdA9K9r9Z0IEx9atTp05F2bJlGYBcu3ZtgfBeJhU12TeQepU8p1u0aMFAq6+vL1MaZ/+Z9/MlEOwlwE/Z3SkJXf/+/ZkVBCWKI/g7duxYkE2Fn58fg8IEgmmbtAv9/+DBA6YK/v3331kSIBogIM/tmTNnMg9i+k7QQkCYEud5e3sz725SbKXdH8F28h6m8snDmLyM036ettyvX9ONPdlXeHh4sO1pH2Rrkd6D2rZ69WrW9q/386P/FTIRKLEozfog3/TPA1YfZzmwmQ4NIAodCtn9o8pBux/tlH/OI8AjwCPAI5BnIkD9DvVHNKhIffr6devZbJnZnnMwyX0KepKq2NUKuhPVSyX6LRj4M+9Xndods4NW4Wniy/94GEtlUlx/chvjt3qj5CQTtQLGKlVxrRGmaNvHHKadlbDYsLs5Wg6yRI3R5ijhYKRWquK05wUBY33X7hjm7sgVxnnmSsYrkukIqEYLL168yG5a2rZtCx1dXWho6aC8fj207muLwatD4HjyOQfFPwGKP4Pjd3C79A4uZ5MYFO6zYBNa9BzCYqtVvCQ0NLVQt4MZBq8KBsFlsviYcP4Nep9IQeP9iSj9ERyru1o1r4BUAsUldsdBPzgeXUIfYOC6w2hmPQJaJZSguHCRotCmQZSO5ug2dy2GHbzDjlWdfYkFzk5EPyQBg08m4T/A+NYt5bRjWRo4/P4VU/nKXl4GJUOS/r0ZklPeTA0s2mMF0bYOSjsFpkwj32GCww0g2tgcou2dmHpWvH8EJMenQXrxT8j+DYLs2Rm2T7kwWalaK4j+mHIJZE9jIN43FMIvVH01WKI/yT9+yoR9me4hfn1DFTBu2LAhrK2tv5n0jqbNk8fqt5Le5VdLCgLGBPv09PQKBDAmCEo2HDdu3GAQsnPnzihTpgw0NTWhr6/P/H4fPnz46ydWNu2BfhPRORsXF8cAKkFcelDyX7KDIPhL63xvoQF4Wpce9FoVEwLoBJnpf9VCU3vp3Ca7jq/Vw+R7TaCZFOphYWFsGrBqu4w8q/atasO3ngmSU/mZsUpRiN8yqyAh+aczCwqVsrgGhD41IdzYDKKDdpDePQh5alKuDl5lJGZ8HR4BHgEeAR4BZQQIFFO/QF74NGOFrLXIDszD0wNTPGZi2OyJaDNlIMo6CtQW/KWFgGlfExDUnmiI4o4m0HU0gdbE9L13tSYYosPCkdgYFYwnCS/xXvQBQokIb1Pf4/bLB1hyaAsazemPYvad1CKGFJfi4w1ReZQpmg4yh2E3AUwFZsyruGNvSzQYaYmy9qZq721Ncaju3BWDZjvA02sut6TgF9X8GQHqBOhmgjJ979q1C4MHD0bVqlWhoamJ4mXLo14nC3SdthRjgi7D+WwSXC9yr+LPEPhL+4kMv3/pLZzPJGD0nkvo4b4KzXsMQrXGrdBu4FiM2n0Orhc+Jw90ufgWE8+/Ra8TKWgQmogyAfEoypPjZVvyOALyurviUCs4HqYHX6JvwBWYuP6OSo1bMf/p3woVgoZOcVSs3xTthk5E/w3hGHo8Dm0PJ6Hk7ni19iqm2FDSP4Lpmv5xKLU7DuX3xKPd4WSMiklB7+UBqNq0DUqX0MF4u6G4fSUGiuT7+AyHt7DkcuKwSRAFD4DQz4wp0VLX1vvoO1yLwWHhxhYQbesE0e5uEO0fzpLYSc4vh/TGLkgfn2RKWcXbl8zbmNlKKAjafKnuy59X41+otUwMOan7Tsxifs3CjY2V4HhtPVC8ZbHXkNuJpggekneXpaUlmx5PlkdpgRm1/vLly0y9Sets3749XQWuChhXrFiRzYChm5aM+rn+QoR/edOCBIzpxpKypR84cIDZOtStW5fNPCBrK7JxIKV1dHQ0A7K/HNgCsAOKJ4FcgtX0PcqoujhHQyOXQpZ4B+JoT5Zs9LMNhT6EW9tDfMyN+c8rxO/59TpHDwwvjEeAR4BHIPMRoN9pNEBKM1vI697Xxwfz5nmDVMUT3Cej6wxb1HLpDp0JRijq0FEtYGdaIPy919oTjVBlajd0WDASPf50RteVjmjpNRTlXS2hOcHgi1hQwr/ik0zYuh7BaxB0MQIR18/A/+xhuPgvRTPPQSCo/L3y8stnpCouO9YIdYeboV1vcwaJTczNYECq4sGWqD5GAF01VhV/fZyqOHXBgJnj4cGBceYvRHzL3IsAdQI0WkjJWObOnYt27dpBR0cXGto6qFCrPtoNGosha0Ix6fiTLyBmhsFoppS4mYSw+bQsp5hYjAo8j35LdsBm/RE4Rb36poJ7/Lk3LIla7ZAEloCNq42z1qqC4klJBw2OJGHIgbvotWw3mvS0ga5eBRAoLlK0GEqUq4RGlr1hvWgrbA/eQdeIRAbyywWqN8inhH96gfEg+4n6oYloeSgJPSKTMCwqEZNOx2LOqQdw+GM9ulu2Q+82eljjbIZnoVMhiZwM0b7BEPmbQ7iZktLVg3AN+VrWhHBtXQg3NGWqYtHuzhDvGwxxhDMkZxdDen07ZA8jIIu7Bvnb50wdq6AEeGRnwZd0IkD+oR9YsinpzQAG2YW7u0EY0AOSq1ugSE1OZ5ucfYtUk2RTQn53lGyLlJtfgy96jz6jdcgD+2ulJdWY4DD5v1apUgU1a9ZknqscGOfssfxRaZSgjewaLCwsmGcuqYrJ3oqsHbZt28YGqNM7tj/aL/88b0dAQTMdXpxnyUWZNY5PLYj8TCE5PR/yV1cBqTBvN4DXjkeAR4BHgEfgUwRosJL68ytXrrD8A5Ts1WOuJ1MV28yeiLZTBkDPUcBUol9DMnX/X2eiEZp4DITbrmU4cOUkrj6+jUsPb2DX2UOw2+SBmtOtoPEVNKaYaE0wQAW3zmjqMRDt5g1Dwzn9UMbZXC1AsVJVbIDKo0zQfJA5jLqbg5LamVgK0L63BeqNsIDeeBNoOnwJ09X9XOHA+NMlhb/ITxGgm3TyIKLRQn9/fwwYMACVK1dmquISehVQt5M5uk5firH7rsLlfAqzR+CQOJtBNsX5XMo3YbEq/s4X32LYqddM0VpxTzx0dsUx1WdesXLIj/UgxSypiivvjYfJgZcY7H8BhvZzUKZ6beZTXKhwYaYqrtyoJYzGTofNjhjYRcVDEJHMIGp+bHN6dSb1MIFhOqcoyR+dX1X2xqNaUDzaHUrAgONxmBjzErPPPIX36TtYGnUJPscisPOIHw7uW4KItcNx3LM5rnrp4+WKOni/pg6EPrU+KV2FG5pAtKUNRDvNIA7qC8mR8cyrWHp1I6T3D0P+6i/I3zwFTW0Gh8OZ71JkIshfP4aU/KBv7II8/iYgl2Z+f1m4JfU9NI2fHl/DYiom7edfq49V1aBEK1u3bkXXrl1B9hWkRKb38vpSkBTGBP6XL1/OrEXIs7lDhw6YM2cOzp8/z5RKef1Y8fplPgIs8d39oxAdsGXJR6WX10CR8jDPXIMy3zK+JY8AjwCPQMGIgEpV/OTJE5Zkdc2aNcyucpbnHDgwVbEdUxVrTzAEKWfVHfil177aM60xJ2gN7rx8BFkaKzyRRITz965h7BZvpjQuav9f1TW9V3h8B/YoYt9RLWKoaW+AMmONUOejqtjUUgBTcwGUXsUWqDZGAB0H9VBQp3c+fO89DowLxnVTrVpJN+qkxoqKisKMGTNYxnYtLW1o6hZH5fpNYTDSGcM2hcEp6sUP4aUKYvLnbIbJX6mnXc4lY2LUCwwOf472B+NQNYiD4/QA6I/eI0Ux2XtU2huPjgdeoU/QTfRaugu1DTqjcJEiKFSoEIpqaKJ01Zpo3GUAei3eiVHhj2F9IgWtDyWhwp74bLPG+FHdf+VzAuQafnHsoe0fx2xOqC2kHm59MBHGRxNhdSweDqdeYebpJ/CMuY3FUZfgeywMfoe349C+JTgT4IKbOwbjyWZzxK9vjbc+9ZG6Rh+pa2oOcA22AAAgAElEQVTg7aqaeEP/b24DkZ8AoqB+EB91gOTUPEj/3sK8i0ltpnjzBArhayjI45gphwu4rURW9zQKGSgRVV6BxVnVPFK8kAcr+e1funSJvab38vpSkIAxHQ+yF5kyZQrs7e0RGhqK2NjYH3r+5vVjWODrx5KVflAO6H0nGAphMqRPT0H6+ATkH/47k+A7m/KPeAR4BHgEeARyKQI0aE+zf8j6i35f7dixA4t+XwR3Tw9M9piBQbMc0HxyX5SaZFogITFBQQLkupOMYf2nK07d/usLWKw6bB9EqQi+dAydFtqqVQK79KCoyqu4yihTNB9oDqNuApiRV3Fnc3To2xn1bC1Qxt5E7b2K04uN6j0OjFXfDP6c5yNAnQCpiu/evYtNmzaxpEPkAVlMQxMly1dCA5Nu6Om+iiVkIyDJIXDOQuCfibfD4Tvot2QnrOdvwjD/Mxhw5Ck6Hk5AtaAEEADkVhUZs6ogVXGdkHh0O/gMfX0Po8WAsUxVXKSYBkhVrFWiFGq07AQLlwUYHnAR/Y7Fof0RJSjOTzGmupJ6mCBxyd1xqB6cgKYHEtH8YBI6HE5Ev+OJGBcTB8eYZ5gTcweLo/7C6shIbD+yG6GhKxG9Zzr+9huJh1u6InZ9e7xe2xjvfWozQEzPb3wbImFdSzz8syXOutfFPqdaiF7aHYknl0B2N5RNUZanPIAiNREKSaoSYCo4HM7znUYeryD1aapHHq8qqx5Bbm9vbzRo0IApbsmagXwB1XUhr136vXH//n2kpqaqazMLSLs+Wt4k3ILs0THIE25+HxrTd5MGAgkw82t9ATlHeDN5BHgE8nMEVKpi6rMPHz7MktXSb5aZnnMwzt0VFtNHoIZzV7Xx2VXBvJ99JmCs52oBx52/42Hc03QPOSmOL96/joFrpjALip8tI7+sT17FemONUX+4AO2tzWFqoVQVG/W0QMuhnVFtnADFC5BX8beOGwfG6X5N+Jt5LQKkKqbRQkoyM336dKYq1tbRUaqKGzRDpxFOzD/X8eRzDoq/UvP+DMjN9nUvvQPB/EGrgtHAsDMq1mmEFj2HwMp7HUYEXsKgsGfocCiBKWY5OP42NC66M5aB05b7Y9E38G90cV+Daq0MUbhwEWZBQaristVro0WvYei/IgBjwx+hX1QKaoUk5AtFMcFhOv4ldivVw1WDEljdWxxMRPdjCRgTHYcZZ57D8/R9LIq+hj+OR2NzWDCCDvjieJA7Lu8ai7vbrPFioyGS1zbFe586SF1Tk0FigsOJ61rg5cZOeLClG67vtMHpQDccDFmC5cvdMKBLc7StVw5THcfg3u1/WKI1RUFPSJfXOgRen1yJANlmhIeHM//lP/74g6l3xGJxrtTlVwslBdK7d+8YCP4eEPzeZ79aB759DkVAIYdCmALZ01MQn5wNUVAf5jNPg4BgCUdzqB68GB4BHgEeAR6BLI8A9dP0WyQ+Pv6zqniRUlXs6jEdg2bbo8XkvigzyazAqorTgkACxuXdOjPv4icJL9I9HgTf/3p4A0N8p4NsO9Jurw6vNR06ocR4Q1S1NUWLgeYw7m4OM3MzGHc2R/u+lqhvawE9e/IqLph2JV8fYw6M0/2a8DfzSgSoEyBlDyUaWrduHbp37w7yEyQgVqpiVTQ27wXreRvgcOQ2XC+85l7FeRkWU90uvYNT9CtYzfVFtSatoKmtg2KaWihXozZaWQ+D9YJNGL33EoaEP0fbg/EMHGv6x+ULyPkrFgsZ3VYFivX3vESngNvo5nMEzfrYQqtEaQaKyYZCp1RZ1GxjBMHkJRi29ypGRifBIiIFVffmraR2pBomxTCBYXowz+G9Cai8VwmHSTncJSIB/SNJOfwcHmceYGHMdaw8cQqbw0Kw9+BaRAZ54LL/GNzb2hOvNnREykflMGW3J0D81qcektY2Z5893NwF/+wYyqwoDof8jp1HdmJNZCQWRF3FjFOPMPlMLHov34WKjVpDS0sLI21t2XUnr1wLeT14BHI7AqqbMlLekrKYoGt+A6p0E0Sg+O+//8bevXtx+vRp9n9ux5aXn00RkEuhePcK0tshEB0YCeH6xhCurs6shqRXN0Dx/hVPRJpNoee75RHgEeARyO4IqPr0O3fu4ODBg6DB7LleczHDYzbGznGF2bRhqOLcGZoTDFDU4b9evF+DsYLwPwHjko6mGLpuBoPC8nSScQslYoRdPw2LZQ4gywZ1ios2qYrHGKO+jRk6WqlUxWYw6GmO5kMtUXkseRUbqVWbf/X4cWCc3Vcyvv9MR4BuRlUZ5x0dHVnyGfIq1i5REtWatIbxmGkYue0EnGJiuao4r4PiNPVzOZuE0XsuovOU39HAuCvKVKnBwLGmji4q1KqPVtbDGTi23XMZA44+Q7P98UxNS7A0P9koZBQCZ3Q9gqs1g+JhfugFrDadRLvR01G+fjOQ/cRvhQqhmLYOytdugHaDx6O/7yH0OvwUHY8kMfsG8jnOaDnZvR6ph4vvikOVvQlosj+R1bHjkUT0ikyEw+kEuJ5+iekxD+Ed/Q9WnDiDDeEHEHhoA8KDvXBxlz3ubOuDFxuNkLyuGd751GW2Eh98auGtb30krWuGVxs64PFmS9zcMQhnA5xwJOR37Dq0Fb4RR7Do5GXMOvUATqdjYXcqGcNi3sD6xGtYnXiN0adSYL0s4BMwtuXAONPX7gxvKBMpPaDF7z76FHObjwzHjq/4UxEgsC0SiUAJcEJCQkDf7+bNm2P8+PG4evUq6KaTL+oUAQUgTYU88TYkf62FMLAnhL51IFxTXfnwrQVRUF9Ib++DQvRGnRrO28IjwCPAI6D2EVANYBMnOHv2LLZs2YKFixbCfa4HXDymo9+s8Wji1hulJppw8JcO8CUI3MJrCNaeCETs6wTmY0wxpYdEJsW92Cfw2rcW+jOs1MbDWKUqrmZnipb9zWHcRQBTgRmMugjQtp8l6thZoLS9sdoB8l+FxbQ9B8Zqf0nNfw2kixWpl27cuAHKakqZ5MuW1WNexaUrVkWTzn0ZULQ/9C9czqdwWJwGxma7pURWlXXhNSYdf4rhm4/Bwskb9Q27oHSlatDQ0oGWbnFUqtsYrfvZoffCLbAJvg7Lo/Gosy8BpXbHgcBxdkPNvLR/Aqw6u+LQMDQBViF3YLXEH/XMrFFMS+eTqli3TDnUM+qC7nP+wNiQq+h9LB5VghJQeEfeipWGXywq7omDaVgiRsUkwuXMK7ifeYz5MTew4uRZrIs4hN2HNuNoyAKc3e2IGzsGsaR0Cetb441vA3xYU4sBYgLFZDURu6E9Hm+2wK0dA3BhtwMigr0YXF4ffgArTpzF7KhbmBD9DGNOJcAmJgU9T7xG52Mp6HAkCTWDE1B+Dw1GxDO7i4EnkjgwzsnuQi6DPOkepLf2QnonFPKEG1CkJih9RblnaE4eCbUvi2BwSkoKzp07h3nz5sHAwAAlS5aEjo4OBAIBDhw4wKazqn0gClIDJe8hf3EB4hhPCHcYQeij/xEW1wDNQBGurgbhhqYQH58JeeIdgF9zCtLZwdvKI8AjkI8jkFZVTP33HytXKlXFnrMxxt0FJqQqdupcIL2KtScaMX/iatO6o8qUbijlZMbU1elBQ/qs8zIHbI4Kxq0XD/AyJQHPk+Nw+eFNLD2yFW3nD4f2RPWwo9C2N0T5sSZoYCNAx15pVMVWFmhqQ6piM64qTmdgQXXecGCcjy+Y6lh1ykxOo4VhYWGYOHEi6tWrB01NLWiXKIVqTdsqVcXbT8L5dDy3n8gqeJtb+7n0jsF+8p0eseUYBBM9ULeTObMaIZsKLZ3iqNGsLaw8VsPxxDOMPfsWlhHJqBPyERznIdVsdgFmLf84VNkThzZ7HqLn1tPoZD8HpavVYqC4UKFC0NDWRcU6jdF+iAOGrDuCcSdewvb0azQ7kJjnoHoxv1g02JeAocdfwjPqOnyOhWPnEX8cCF2BU4FuuLFjMIO/8etbM7VwKoPDn32HE9a1xrNNJrizzRp/+Y/GiT2zEHJgNTaHhzAl8pyPcHhYVAL6R71Gv6g3MAhLQe19iagdkoAqe+OZ9UV6x6pGcAI4MM7ZHkUhfgfprT0QBVpBuNME4qMOkF5ZB9mzM5B/iC8Q3qIqNUfORr5glUaq4kePHsHPzw8DBgxAlSpVoKmpCT09PRgZGWHhwoW4efMmKE8CX9QlAgrIkx9AHOMN4eZWn1XFBIpVD9+6EO2yhOTiH5C/fgRwn3p1Ofi8HTwCPAJqGgH6zURexbGxsTh75qOqeOFCzPF0h7P7NPSdOQ6N3XqjxEQTkO2CCnYVhGdSDFMiu06L7GC/bT68Q9dhdtBqDPSZhgaz+0F3knG6MSk+yRgtPAdj9Ja5mLt/HeaE+GCQ73TUmWkNrYmG6W6Tn+KpYa/0Kq5uZ4pWA8xh3NUcZgIBUxe37WeBOnbmKO1AqmKDAnW+/Owx5MBYTS+q+a1ZNFr49u1bXLt2DStXroSxsTFKlCjB/G3JsqBFj8Hov8wfEyMewvXCW7heVMLGfKOozS0omx/KZeD4HZyiXjCLEQLHtdubonSlqqhcvwm6zVoJx6iXn475+LNv0D0yBfVD1VdxXGRnLFNTtwh5Aetdf8Fi5h+o1KQNA8W//fYbihQrhpLlq6ChmRV6ea/D2EP/Ylh0CkzDkhkc1cmDvs9lA+LRIzIZC6OvIyLYG082WyBxfauPcLgmu5F/71MbKb6NEL++DZ5vMsG9bVa44m+HkwSH96/BprAQLD9xBu7Rt+F6+gXGn0nGsFNv0T/6LUwjUlBvXwJLlJceFP7eexwY53yPoUh5BEm0J4QbmiB1VVUlyNnQBKLQoZDdOwiF5EPOVyqHSlSpY16+fIkXL16AkslxYJn1waeY3r59G5QlvUmTJgwU6+rqokGDBhg3bhyOHDmCxMTEfOfDnPWRUrc9KiB/8xSSc0sh3NoewjXK/kUJi2uya44oZDCk//hD/vYF9zBWt8PP28MjwCOgdhGg/px+K926dQvBwcFYtmwZPOfOxTTP2bBzd4bB1CGo4GhRYMGfnos5BvhMxcErJxGbEg+RRIT3og/49/kDrDy6E23nDYfWhPShaFF7pbczAWJ6FLPviCLjO+RrgEoAXcfeAOXGGKOhjQAGVpTUTgBTcwE6WVmgyVALVBxnBi2H/A/Ffxb+ZmZ9DozV7pKa/xpEXsV007xv3z6MHj0atWvXZjd2OqXKoGarThA4zoXdrjNwPhXP7SfyAwD+lTpeeI2JkY9hs/4IzCd5wtzRix17ltAwzX6dL7yFChzX3ZegNh7H5NFMfsOVAmMhCH0Mq9X70aTXcOiWq6RUFRcuDE3d4qjSqCWMx0yHzZYTsI18AavjBEsTWRK574HR3PxMd1ccjI8mwevk3yzx3FvfBniztgES1rdiyuG723rhip8tovbMwL79f2LL0T34X2QUPE9eh1PUI4yOjsXImGQMin6NLsdewygsGa0OJrEkebRvUjBntn0cGOdwvyGXQvYkBuJ9Qz5OFVdNE68OYUB3SO8egEIqzOFK5VxxQqGQJVsjdauXlxebUfPmDfdRzeojQL8tKKld//79mQVFpUqVWOLc1atXs4SWpD7mi5pGQC6FPPYqxJGTIdzYXDkg5VMLwi3tIA53hOxhBPNP51YUanr8ebN4BHgE1CICpCqmvvr58+c4efIkNmzYgAULFmC2pzsmuU9Fr5ljUN+1F4pPNM7XgDMzEI+2ISU1QV6jRaOx90I4Poi+/O1MAoUnCS/hHboWVad0YzD4W2UROFYHZbamgwFKjTNCjZGmaNVXAOPOBIrNmLq47YDOqD3aAqWYV3H6AP1b8SnI73NgrBaX0/zZCJWqmLKVL1++nKmKS5UqBQ1NLehVq4UWVkPRd9lOTAi/D9cLbzgsTgNM1VpZTYpj5nH8BBPD7yvtR77T9rFn3iitKvYlgMBhZqFhbm9H3sylA+JRw/8ROq4/BdMZf6Bqi04oVLgwg8WU3I58nhtZWKO713rYHfgXg6OS0eJgEorvzh/trh+aiEknH2LvwfX4y38MTge44NC+JfA7shM+kRH4PeoKpsU8wJjoWPQ/mYQex1/DJJzU5EmoHES2EgkoFxgPsurIyuPFgXHO9iEK0WtI/t4C4XZDCFdTEioCxtUhpGniYY6Qx99Qa9UfqWR8fHzQsGFD6OvrMwXsq1evcvYgZKI0unEjlQ9NCaVHXldFU31pMHrFihUMFLu4uCAyMhJJSUk8yV0mjn9+24RmKcgeHYNo/3ClqthfAMmpeZC9ugyFNDW/NYfXl0eAR4BHoEBFQKUqJtsoUhUvX7ZcqSr2mIWRs53QiamKLQusqlgJjDuirLMAE7cvxIPYp+meHxKpBIf/jobRIjuW0E0doHB68FapKjZEhTEmaDSUlMTmDBSbWghg0MsCzYZZotI4M2g7qIcvc3oxyK73CBj3nzkeHl6e2LFjB549e6bWv6N/S/ebxN/M0QioPIiePn3KspXb2dmhRo0aLKmdbmk96Lc2gIXLPIzecxHOZxK5V/F3YOk3wfG5ZLhFv4Bb5AO4RdyD24kncDuTkL/AO4Hjjz7H32xnmtiMiklG+wOx0NsdC03/OJBaNyuhYnbtq9DOWAZAqwe+gGHAvzDy3ISanSyhWaIUA8WFCxeGVvGSqNqkDYzHzcSQrVHoF/4KFh8tGEiRnF11y+r9UpI562Px8Dh1Dwuir2NGzAM4noqF7alkDIh+i75Rb2EYlgL9kMxZS2S2vhwY52gXAHnyPYiPT4dwXcOPsPgjMN7SFpJLayBPTc7ZCuVwaQSM//zzTwaLK1asCHd3dwY2c7gaP10cQeIHDx4wlU90dDTzBqa8A3l5ofo9fPiQJbx7/PgxSHXMF3WIgAKQSwA5nX+KbzZIIUxmXumkNJb8vZH5FSvYNt/chH/AI8AjwCPAI5CLESBOQDOxCEpFRUVh/fr1mD9/Pjy9vTBtgQf6eTignqsVdCYYqYUi9lcgX1GHjqg8pSvmhvgg4U1SukeN4nnu7lX0+tOZJcBTWVD8Srl5bVumKh5vhJq2ZmjTzwImpCoWmMGoiwBtBlgqVcUOBVOFnhXHqjIB41lKYLxt2zbQ72kSfqrrwoFxLh9ZOrnoZvnChQtsKm6bNm1AnoIaWtoor18fbfqPxuBVwXA8/pQritPA0IwAU+U6b+B6Oh5uB/6G2/pguC5bB7fFPpi8yg+TA0/D7eRTpt7N+P7ILzrvP2hgYUzwVQzbegI9A6+jWdAzVAhUgtjCO/MuUCWv4jK7Y9Fk7zOY+hxDmxGuKFOzHn4rVIg9impoomzVmmjeYzD6LvOHzeEHsAxPQoPQRObVm1+guArkkm1E4/0J6HcyBQOiXkMQkYK2h5NRPSiBWXEU8YtFbhwvDoxzrmNQKGSQPjwG0d7eX3qL+uhDFNSXfabuQCe/AmNS5q5du5bNBjIzM8PmzZtZ7oGcO3u+LEk1+EzTVb+ndqb16MEXNYmAQgaFMAmy+OuQJ96GQvIdtbBCDoLG5GlMMxsUCvW9wVGTo8ubwSPAI1CAI0CDvMnJyaDZx7t378aSJUvg5e0Fr0Xz4e27DC7bF0OwahIqz+oJHScTaHzDlzcrIFl+2AcB4wpunTE98H94kRyb7pkjk8tw8tYFdFnuwBTG+aFdGa2jSlVccbQJGg8xh2EPC6X9hIUZOlpboNFwC5QbbwotB4MCP7iQ0Zimt14l5y7oS8B4rie2bNnCxCMcGKf7deNv/moE6KaORiQCAwNhY2ODqlWromjRotDU1kGNFu3Q2W0hxuy9BBdSFfOkdpkDtWcT4bbvMgPFzlNnwcllMpyc3eDsNg2uXkvhtiMCrtEvMrfvPAyOHY7choXLfDQy6wkDOzf0/iMI3QOuo2XIC1TaE8cUvHkJrlJdNP3iUNn/KdptvgizeVtQ27gHimpqfVIVa5f86OE9yQM2O05hSGQs2hxOQvF8bLtB4JigccndceyhkUfU0RwY/+rVPePbK8TvIbm2BaJtHZU2FGRHQbYU6xpCHDkF8qTbGd9ZPl0zvwLjuLg4zJs3D6SKpv6bbuRSUlJy5SgQIKaEdRcvXgSpnSmBIIfCuXIocrZQmRiK108gvRUIUdgkiGO8lRY2P1QN8wGDnD1QvDQeAR4BHoGMR4D679TUVDx58gTHjx9ng9P0e2PuPC94L/8d83eswrzIrXC/sAOO0b6wDnBH82UjUWFGN2g7FlzlKNlLlHA0Qf81U3H27lVIv+oLKa4p799ic1QwmrgP+K6HcXqgMC+/p/Iq1h9hhrZ9zGHcmSwoBDDsZo5WAyxQc5Q5SjoYqx0kz41jUsm5MwPG7gSMN3NgnPErG18zwxFQqYrPnTvHVMXt27dnquJChQqBHiX1yqP9gNEYsTUSjtEv85dtQh6DqG7HHsBttT+cp8yEk5Mrg8UEjNlrlylwXbQKbqFX4Hr+tfpA4wuvMWLbCTTt0g/axUuAkiXWaNEehqMmo8/qUPQMusXAcYXAOAZpVWrX3HrW8Itjthn1/e6j/cIANOw+5FNSO1IWFyMP7+rk4W2Dvst2wfbIfXQ7lsRsGrT9c0eBm1uxyqlyOTDO8OX8l1dUCFMgvbkLopBBEBI03tAYQkpGtd0AkisbmBrwlwvJ4zvI78CYksdVq1YNS5cuZTOGcjLcdPPz4cMH3LlzhymcKaFdr169EBAQgHfv3uVkVXhZORoBBWiwSR77NyTnV0C4uytSfeswH3TJxVWQv30OnsAuRw8IL4xHgEeARyBLIkCqYprBdPXqVaWqeOlSzPVSqornr/sfFuzfgHnn/DD32m7MvR7AHrP/2okJJ9egp/8sNFkyHOWmdYX2JKMCmfiOVLZ1ZlrDM8QXd14+xAdRKqQyKci7OOldCo79cw5D1s5gYDk3YGNWl0nt1bU3hFJVLECnHkqvYhNLgVJVPMIC5ZmqmHsVZ0XsaVCigqMlrGeMhbunBwfGWXLV4zv5FAG6sSMPokePHmHXrl0sU3n58uVRVEMD2iVKgfyKyYqCktyV16+L1v3sYL1oK0YHX4FjTKxaWidkq73DhTdwC/0LrvNXfgbFBIs/PVzhPNMTbjvClX7GeQx2Zzo251MwKuA8TMbPQvXm7dh5pTrHarbsCFP7WRjocwDWQbfQLPgF9AKUiuPcsD4gda1+wDMItp6HodtiVGjQgimKf/vtNxQuUgS6pcuidjtjCFwXYNjuixhyIgEdjySjbEB8vvEpzinIm5XlcGD86bKd/S/kUijex0L27Awkf2+G+PhUiIL7Q3x0AmRPY5S+pNlfi1wtgQPjzIWf/IdjY2MREREBSmDXoEEDaGpqonLlypg+fTqbwZS5PfOt8nQE6JrxIR7SB+EQhzlCuLmV0vucZib41IIosCfzKVaI3uTpZvDK8QjwCPAI8Ah8jgAJymgAmDgB9eurV6+Gt7eXUlW8cjEW7PLB/JPb4X3lMyhWAWPV85wrfgwcd9s5Aw0XDYXe1C4FUnGs4WCAhnP6Y/Lu5dj313Gcu38NMbcvY8PJIPRbMwXl3SxB9hVZARBzcx+kKi49zhi1R5ihXR9zECQmr2IDUhUPskSNMeYo7lAwBw6y67gQMC43UYCe00ZhDgFjbknx+SLGX/1aBGi6KI0WxsTEYNasWWjVqhVTFWvqFkfFeo3Rus9IGIxwQj3DzihduTo0tHWgRZ/VacR8jPsu9cPYfdcYOHa5oEZq2OyEtOdT4BZ0nllPfKEuTguMp8+B25aDcDsd91MJ5TINc7OzvWn27Xw2CQ5H72LgykC0H2yPak3aoHiZciimqc2eKZGi8bjpGOBzEFbBt9EiNBZlA+NyxC+X7CeK+cWhpN8LVN1wDc3n7kD9LgOhXaYcg8WkstfQ0kE5/Xpo038UBq0KwfCwx+h6LBm19yUyC4eshKN8X//1tObA+Neu95naWiEDJB8gf/cCshcXIXt+nkGh7yWwylQ5eXAjAsarVq1C7dq1Gez09PRklgp5sKpfVEllSZHTCmO6qXz79i2uXbuGlStXwtzcHGXLloWWlhazxrC2tmZZm+Pj47+oL/8n/0dAIRNDnnyfDS6JgvtBuLa+0sKGrGzYozp7T3x0ImSvrnKP4vx/yHkLeAR4BNQ8AiQoowHghIQEXL58GX5+flj8+2LM9ZoLr9/nY/76/2H+wY3wvuD/hapYBYnTe555eQfGR/6JLtunov7CwSgzpTO0JhYscEjKWz0XczT1GAjjxWPRaaEdas2wQvFJJvkeFDNV8XhDVBptgqaDzWHY3RymAgFMLARob22B+sPNoTfehHsVO3TKlmNdbpIAPafacWCs5tfmHG0eqYrv37+PrVu3ok+fPszvsJiGBkqWr4iGpt3RY86fGBtyFRMjHmLY5giYTfJEXQNLlKpQhU3H1ypeAlUatUAHmwnov2I3xh24AefTCepjoZAGdGYpiL3wGm4HrjLbCaV3cRpLCgaNXeE82xuufpFwPUs+0Xk/md1P1fHSO7icTYL9wZvov8wfHYZOQLWmbZhFRTENTRQvo4fa7U3RdcYK2IbeROeIZBAoJE/g7FQbl9gdh1r+D9Hyjwg0GDgRxStUQaHChZVexUWKMKBdp4MAnacsht2eyxgVnYhukSmoujeBq4p3/BfuZgfw5sA4R7uI/xRGiahYorsCkpCK4OfOnTthYWEBU1NT+Pr6shun/wQmj72RW8CYrCYiIyMxbtw41KpVi6mKS5YsibZt27IBaRqYJi9ldU7AkcdOhRyrjvxDPCRXN0HobwGhj/5n3/NPwLgmhBuaQnTEHrJnZ4Gv/BtzrKK8IB4BHgEeAR6BH0ZApSp+8OABjh49ygbPvb29MdfbC/P+WIL5AT6Yd3I7vL6jKk4PGNN7ntcDMOPSdowOXwHzzW6oO28gSrtZQHNCwbEmKGrfEUXsO4KeVY/sUp7m1H4pYV0ZUhUPN0Pb3kpVsZlAAKWT2ToAACAASURBVKPuFkxVXH20ALpcVZwtoFh1jDkw/uGlja+Q0Qh8rSpu1qwZtLS1oalTHBXrNkbHYZMwfGMYnKJUSdfeMb/iSSeeYtjGozAeMw36rQ1RsnwlBo61S5REjaZtYWQ3GYPXhML+8O2P4PiN+sHOLIK3bicew23dHjhPd09jRfHRlsJtOlyXroXbwetwPa/eMXQ5lwz7w/+i39IdaNPPFpXqN4V2ydLQKVUaLa2Gwm7XGbhdfItRp9/AOCyJgWMCu0V2Zh2gLOoXC90dz9Bk2z8wnO2Lam1MoKFbIo2qWBsVatVH2wFjmKrYLvwJrE+koPnBJFBdsgOM8n2mf3w5MM7oVZ6vlxURIGXN7du3me/u3r17mR8vJYXN60taYExJ78jDOCeS3pENxbJly1CnTh2mKq5ZsyazuNqxYweePXsG8j/ki3pGQP5/9s4CLKq0DcMWXQIigqKohIWdSA5hdxcKCIgCM4O5FmmvjS0GEnYniIVgYKzrqquutSaC7S8gMM9/vd+AiwoICkp8c11zzTBxznfeM8yZc5/n3O+HJCkw3mSJ5KBamanizHTx8jpI3tgOqZEipN+NgiT5NfcYl86PAV8qXgFegRJegaxUMZ0JRKliOmg+a9YsBor9ZgdKU8X718LvPKWKpZ7i3MDwtx6ffiUC48+tx/CD82CxyhP6Pr2gKhJAbnTZAcdZoK8k335KFTv+lyq2srZiGoq2PWxR38EWWm6WIE1FSV7OkjB2DoxL+BdwcRh+9iY0q1atQseOHdnpopVk5aCmrYv6gm7o5rcSow7+ndnQ7t3nwDf+Pfvb49hDDFlzGBYjJ6JWc1OoaFaVgmMlFdRs1AJmTuPQf+kuuO2/wcFxboCZtBQH/oJoSQi8fvOF19iJ8PKeCK8J0yCcFQTRlhiISEeR2/tLzePvIKLP1dlXUnA8J4TpHupbdUanyYsw+uj9z2rgFPsGgsiXqL0zkcHaHwHHlFaW2/QUWmuuwdh/K4z6jIJadf1PruKKlWSgUkUbhqZ26DJ5MZz2XMPQky/R6sBLKIVzUPwroPZ/wDgC2vWbQUFBAY6OjgzqFYfvWD6G0lcBgsakpnj//j1oG5rThUAopWvpSvdze11O7y2Kx+j00d9//x0NGjQAHRAm3yAtQ1Ff6Kwl8hsOGDCA6ShmzJiBP/74g/VIKOp58+n/4gpIMpDx4iZST01HcnDTzIRxLSSvqo+ULd3wMX4pMpJuQpL+8RcPlM+eV4BXgFeAVyCnClCqmH7r3L59G3v37mVqKV9fP/gG+CNg8VwEblkO/1Mh8P0jd1fxtyBxTs9T4njC+Q0MHJut9IC+b2+oiQVlKnFcEmBkTmOUdzOFxkhzGA61RpvuAljaWDFXsVknAZoNtIWei4CniotIP5HT+uDAOKdvNv5YvitAO7GUOoqKimJNaOrVq8dSxaSVqF6/KcycxmLo+qPwPPn0M0CXK7A8+wqjI+9gQNAumI4QgZqWKWmQi1aeNQSr1aQNzJzHY8CKfXA7dAtesaVQrfCj0PbMS4gP32TN7URLwyBaHALR2j1SXcXpZxCdL93p4pw+W8LYJLjuuQqHjcfhuu86hGdfffV59Dz3Fo6xr2GTCY4J3hZUVSEX+gwaG++h5pLTqDl0ItT0DFBRRjYzVVwBcopKLO3cdqgH+q44AIfIh+h09CX0dyZCNpTD4l8Bi2meDBhHJ6LHrI3QNjZhvnU3Nzf24zbfX4b8hbwCBawAAeDcIDA9/uTJE+zZswdbtmxh/t6XL18y719u7yng7Av8cgLX0dHRCAwMxMyZM3Hy5El8+PChwNMp6BtoeaknwvHjx9n86TcHndHEL2WjApK0ZKT9G4OU/Y5IXmmM5ODmSN0/Eul/74LkfwkA+dD5hVeAV4BXgFegWFWAtt2pqamsWe2ZM2eYqpIO+Pr4+sJvzgwEBi9G4KHgQkkV5wSMsx6b9kc4vM8EY8i+2TBdPhp6U7tDRWgFWXeeTM0JDv7KxyhVrOzaHtUdLdGknwDmHQVgqWI7a7TuaQMjBxto8lTxT09Uc2BcrL5aS85gaCNAO4rXr19n/sVOnTqhShUCu3KoXK0GGgi6s1Sx2/6c4VxOUC/7Y6QUoERynwURaDXQDdUbNIeiqjoqychASb0K6rS2Yu7jwasPwf3wHQjjXn4FALNPr8TfP/saorhEiE8/g/j0c5aczXOZzr2BKDYJ4pOPIT7xSJoqLuvNA+PJ2fwmM+Weu79ZeP4tKHFsSaqK7c+hEp4/VYVsyBPob/wbjadvgJ5Vdyioa/2XKpaRgZqWDozNO6LT5CUYvuMKukUmov6eJKhtLjiY/lVgtbTOlwHjqAT0mBGMaoYNoaKigjFjxuDu3bsl50u5uI+UUrTMUZxzmra4D/9nj492sihV26NHD5bmHT58OIKDgxEfHw86pZMSyj8bHFNKiNK+pKGgK90vjDHQNOjgc14QOOs19Dp+KUUVoO+F9FTpNZekPS0t6SbSrm1G6n5nfDzlg/RHZyBJfVeKCsEXhVeAV4BXoPRUgH4v0EHmW7duYd++fVi0aBF8/fzgG+gP/yWUKl6BAEoVXy7cVHEWJM7plsCxKHYN+u/0R6slLqg+pRuUPC05OP6JSdW8YLQCSxWbwWCIFVr3EMDS1hqWAiu072KDJgNtUcPZGsrcVfzTYTGtMw6MS893809bEtpRJacg7cwSVCGvoKycHChVXMOkJSxcJ8Jh4wl4xjyH6PwX+omCpGepidnZVxh18Ca6+62CYTsB5BWVGISrkNkszKCtNWyE/hi67ijcI++ypmd5gtSCzL84vPbcG4hjEiA+eB3iiBPw3nAQ3mHREO+9AvHJJ9+En6z+8bQOfmA9FIc6/IIxeJx8ioF7bqLtln+gE/EYspueoXwOTdhIXyG/+iaqzjwEQ8epqFK34SdQXL58BcgrSZs4mg4XYtDaSDgfe4rO0a+Y/kI+jKeKiwOEzgkYe3h44N69ez/te7VUz4ia2n14gYyXdyB58y8kyS8hSfsgbVBVRhrdFXT9UmO8devWoXnz5kyRQpoUfX199OrVi+14xcXF4enTpygJ7uO8lp1+Tzx+/BgXL15kO5YlfXnyWlb+3BcVyEiD5P0zpD8+i/SnlyBJefvFC7L9SWn89wnISLiCjDcPeXO7bKXhd3kFeAV4BYpLBejgLm3H6fdJbGwsO9BNZyVRUzvfuTMQsG4xAg+vg198OHKCuj/jMSk4Xo2+O/zQfKETdH7rwsHxL4TGn1LFIyzQuK81zDoImH7C3N4arXrZwnCEDdRHWYBelxdw5s8VXX04MC4u37AlYBxZRwv//PNP5h+ysrKCmqoqypcvDxlZOeg3a4tu04PgfuiWFGQyUJl7kjM/YFcY9wJuB/9GjxnrYGRmD3klZZADlhrpySkpM1WFqmZVGLe3g514JoZtOMb8tJRQzs/0i/trxKeeQkze4TnLIZw4jfmIheOnQBQwH94hRyA+8bBMKiaKer3R52fIuqOwdp8Gm3FzYbksCgYhf6Ny6KPPwfG6h1BYcgk6bnOgbtgY5StWksLi8uVRSUYWalV10cCmB7oErMWgPX+j17EXaH3wJTS3POdN7XKA778KHnNgXMQboLRkpN85jI9Hx+Hj8d/w8fJqpP1zCOkJVyD5kJSZPC7iMZSwydMO1/nz5+Hr6wtbW1vo6elBUVERcnJyqFatGuzs7JhP+MaNG3kmc4vrYlOa+M2bN7h06RJmz56Nnj17wsfHh2lgCiO1XFyXm4+L4sIZwMf3yEi6jo8XlyNl5wCkRgoZOMa3XMR5pJB5bXkFeAV4BXgFfl0FsrbrdPbxzp072W8U2q77UKp46TwEbF8J/9hN8P3jx5raFRZUnvpHOISnV6H3Nl80W+AE7UmdoeBhzhPHPxHMUqpYc6Q5jIZYo003chVLU8WmXWxgMtgWui5WUBzFmxX+ahjOgfGv+14tUXOmFBD5FOm0EldXVxgYGLAd14oVK6JChQqQlVdAnZZm6DjxdzhGnIHH8UcQkUbhe5Oh595gzPFHGLbhOKzcp0CvUQuW1CQHrLZBA5h06MuuOkYmUFBRZfNXJxWGdVd0mDgfDptOYfTRBxCe+dpV+91j+t5l+d73UQO73RchmrUUnuJx8PQUSa9eIngKxRD6zoV480mIY38wyf294yvF7xsT/QC2ohnQqmkA9Wp6qG/dFRZj58E0KBpGm25BM+wxZFbdRLnJu1DJxgEylbVAaeJy8koor6ACBRU11GjUkjVqHBQchZ6HH8N4dyJUI55DJvQZh8XFCBYTpObAuGg3R5L/JSLt3AKkBDdH8vK6SF7bGMmh1kg9PAbp96IhSUsp2gGU0KnTdpd8vSdOnGDe4K5du7JtLylTCB4LBAIcOHCA6SlK0iISDKf0/tatW0GqjVq1ajFvOB2E3r9/f4lbnpJU+18+1ox0lhROvxuJ1GMTkLzRFMnL9JG8vhVS42Yh4/V9gEPhX76a+AB4BXgFeAXyW4GsVDGdLRQTE4M1a9bgk6t43kwEbFiMgCPr4HchHD5Xigcszg6dJ18KxZiTy9E9YgpM5jmg6sSOUPSw4OC4CMGx7ChTqLiaQW+E1FVs1lHA9BNm9tZo2csGBsMFUHezgNwo7pn+1bCY5s+BcX6/Dcvo62gjQA4i6ki+YMECWFpaQlWVAK08KuvoQcfYBBrVa7FmXrIKitCqZYBm3Yege8BqOG+LhyfTJhQMHFOq2HXvX8wn2rhjX1TW1mUJZpUq2jA0s0On3xbCedsFdu3muxKNO/eHVm0jBpSpOZ6Gbi00su+FjpMXYXh4LAPPOTU5K/bgOOYZRMF74TV+SiYoFsPTK/NK8Nh7AkRLQyGOvvf9YL4UQ98fWb+Ukrf19IOOYQPp50pWDuo6emhk3xtWExeh7cJD0HKdg3IGLRkkLldRBuXUqqJcm+5QseqHRh36oOfMdUynMvTkSxjvTgKpK35VgpbPN+/ac2BclBs4CTJe3kZq9Dh8WGGI5KU1kLxUj92mhNkg/cYOUFMrfsm9AnR2DzW8O3v2LNNR9OnTh6kqRo8ezZrhlZRELqWPaDlIpzF9+nS0atUKysrKkJeXZ2orJycn1kiPQDm/lLIKkFLi4/+Q8eIm0i6vRcqOvkheVU/6XRCkx6BxSkQHpF2LgCTlDcWQS1kB+OLwCvAK8AqUvgrQdv3169e4du3af6liX1/4zvCHf9A8BO5cBf/Y0GKTKs4Oir+8P/nSJow6thSdQyeh4ZyhqDLeHgpjzLgGoZDBMUsVO5vDaLA12mamii0E1mjXRYBGA22gO5KniosDJM4+Bg6MS993d6EsEe2AUtMdOlq4a9culgKqWbMmcxUrVtZAreamEHj4oN+CzbD3no36Vl2gUUMfBI3lMsFxix7D0HPmBjjvuAzywQq/kTim58cce4ihG47BzHk8g3U0LdJQUJK43VAPDFlzGJ6kaYh/B/GFdxDGJWHkzkvoMm0pGtr3hmZNA6arIHCsrlMDjTr0Rhef5Rix+Wxm6rkEJY6PPYBwaRg8xeO/BsYEjoXeEM5bBdGhv0GN2n4EkPL3fl4/OmgxcscldJ6yBI3seqNKzbpMgUIHSuhzVdOkFSrr1vzkKi5X3Rjleo9H+VknUX9FHIaFxcL5ZCIGx7xBu0MvoBrBXcU/A1pX2vQMcmH5a1KYfTwcGBfKZiPniUgykPH4HFL3DJMmCQkOBdVk91N3DUL6w1iupMi5cl89Stvl//3vf592zCjJQwd0c7vQNpxeT7e/GioT9CanYXh4OGvkR01yZWVlWbNcShbPnTsXpLsqrEZ6udWEP/5rKiBJfc/+11OPT0LyhrbS74CgGpm3NaXgeHldpB5yR3rCn5BI0n/NQPlceQV4BXgFeAW+WQHaptP2+tGjR+wsqBUrVsDf35+5iv1+n4WADUsQELUefhd/XlO7LwHw9/5NieNRx4LQIWQCjGcMhOY4AsfmoFRsdojG7xfMmUsOYhXX9ixV3LSPAOQotrS2grm9AK362KGuow3U3MhVbIpKbm15rQsZ1P/I55UD429+JZa9F9BGgI4Wkj9x5syZaNu2LUsBEQyuUssAzXuNQN+FWzE68h7TTniefIoRoTGw854FY4uOUNetCVl5RZY6rmbQAC37OKHHzHUM7HrGPIPw3NeJY6/YRIzc9Qe6+qxAfUE3qGhWhYycHNS0ddHAuhu6+a2C677ruSomPGMS4LjlHDr+tggN7XplA3wK0NSrjcZdBqCr73L2Go8Tj1kzvWIPSY8/hHD5Znh6T8wBGJOWYixE89dCdOQmB8ZFBMw9TyXAafM5lmpvaNsDGro1mZuYmi6Wr1DhP2DcwRXlVt1ChZBnaLTnOXode4kW+1+g8mauoMgOZoviPjUirBT6jEF5w12JaLYvCbV2JEIpPAEV8pnq5sC4CLdz6alIv30AKZs7SdPFBIsJGq80QmqkCBlJN4pw5qVz0gR/09LSmLs4NxBMKd2///6bKSuyGuQVBoyl3wc0b7rS/fxe6PU0jn79+rHfE5QsbtiwISglffjwYSQlJRVoevmdL39d8ahAxtuHSD0zF8nrWkr//9n3AH0XZF6X1UbyuhbsTIT0Z38AGRwYF481x0fBK8ArwCvweQVoe05nC125coWppeiArw+limcGIGDFfATuXgP/OEoVEywuecCYgeYrmzHpQghcohbBfsM4Bo41xtpBnieOCwxyCRQrurWHlrMF6g2yRtuu5Cq2goWNFUy72cBkiB10XKyhwF3FBa7tj0DggryXA+PPvwPL/F+0k/nw4UO2ARg6dCiyUsVKlTVQp6U57MQz4LQ1Hl6xSRCdf5eZan3Hmtx5UDp43VFYjZmOum0FUNXSYU3p5JVVoGtsgtaDRqH3/HC47P4TBHgZsCVXcfS/GLzmMNqPEEPHqJE0payoDN36TdljQ9dGStUW+YCCBK+Hh8bAfuwc1LfuxnQZ5FeWU1BC1dpGaN5zGGug57zjEksqi869ybYcn6dMfzlQPv0c4k1REE72/09FkU1JQaoK0artEB3/l6eL8/HZ+L71SZ/xd6DP9oBFW2Fi0x2KKmr/geJy5aT3u4xBubX3QfBSa8tz6G57DlnuKv4pCg4Cwwa7EmF/JBGuJ5/DKyYBw088h8WhROhsyx+w58C46DZ9ktR3SLuyASkb230GjFPWNkFa3CxI3j0pupmX4SknJiYiKCiIaaS6d++OefPmMd0D9SIgh3BuoDmvktHvA0oTXbx4kTWro2nR6aj5udD8/vnnH0yaNAmNGzdGly5dsGzZMga1KQHNL6W7ApKUV0i7vhkpmzsieVmt/0AxAeOVRkiJsMfH04FIf3yeqStKdzX40vEK8ArwCpS8CtB2nA48//vvv4iOjsbKlSsREBAgTRXPn4WATUsREL0BviUwVZxbGnn6lQhMPL8BTofnw3qtCHX8+0JNbAO50bwRW36AIzmIVV3NUHO4FZqzVLEAltbWLFXcso8tSxVXZqnigqWV8zNv/prCqykHxiXv+7pIRkw7fa9evcKFCxeYqL5169b/pYr1DdG813D0W7QVY44+yASsWbA4G2SNf8/AJQPAqw/CbOQE6Lcwg6pWNdaUTl5ZFdUbNEM7ByH6Ld4Bl91X4bT9Arr6rmRKCxWNKpCRV2Cp4nqZqWK3/TcgyiGRnDv8k46LpZ43nYKtlz8MTW2Zf5aBY0Ul6Bo1QusBrug9LxQuezLhNQPH2ZalyABkAeZx7g3Eh25AtHgjvCZOY4li0lBQsthz7CQI5yyHiJrinXnBgXFRra9zb+Bx4gmGhcawAyE1GjZnn2X6nCqpa4I+09T4sXwXDwaMiyJBy6eZu3+YFBQme57D6egjiPddgXf4MXhvPAzx5lMQH7yO/pFPUXfnt+E9B8ZFsllhE5X87zk+UrJwdaNMXymdfl4DKSHtkXZlHSQpr4tu5mV0yrRTd+PGDXh6ekJLS4s1qNXR0YGdnR3buTt69Cju37+P9+/fFyjVS78RwsLCMGDAAAwePBjbtm1j08hvmQlUnzlzBsHBwewUVjqT6XvAdX7nx19XjCogkbCGdqmxM5FMzS+Zt7g2koObIWXfcKT9FYaMN/8CGWnFaNB8KLwCvAK8ArwCtJ3OShWTOmrLli2YM2cOfHzIVRwA/+XzEbB7NfzOhBbLpna5weCCPE7gePy59Ri2fy7MV3pC36c3VEXWkBvNNRW5gVlyFbNU8WAB2nWzgaXAGhYCK5h2tYHJYBtUc7GCPE8VF9tUcfb1KgXGjpgyfRr7DU8BkIKcZVjSvkXLlbQBF/V4aSNAO3F37tzBpk2bQM10qlatyk67Jy2EQTsBOk5awOCu6OwriOJzAMU5wDpyDHscf8ycwxauk1CnlSUDx5Vk5SCvqILq9ZuiWc9haNx5ANNHVJKVhYKKGmo2bg1Lt98wIiwGQkox53N+OQLk+HfwinmG4ZtOwsrtNwaKK8nIsEQoOY6169RD6/4u6D03FCN3XZGmnosaHNP06Uo+5/zM68wLiA9eg3jVTohmLIbQZzaEAQukze4IFrOkdwEgdA7rKsfa8dexFP3IPX+hW2Aw6tv0gLJ6FVSsJMNAcd221mg32B2GbQUsvc6Bce5Qt6iAt3xYAmrteI4ee+9CtOEQRAHz4TXuN3iJx8NrwlSIZi+DeMtpDIx8AoOdiSC4nNtYODAuqi2NBJLX9/DxxBQkr2ogdRizdKEeU1Sk3d4PSXpKUc28zE6Xtut0phCBWdqmGxoasma1lSpVYrfUbE4sFiMyMhJv3lCDsfxdEhIS4OfnB21tbVSvXp3tMBJEzrrQj0c6+JwXBKbnKalcmn9oZtWjzN1KMgBJ7s3qJBlpSH8cj9SDbkhe20SaKo6difSnlyD5+KHMlYsvMK8ArwCvQHGvAG2rqRfC3bt3mT5q6dKl8PXzg4+/L/wXzEZg2DL4H98I30slVD3x52YUBBz7UOI4fgOGH5wHs5VjUGt6z0xwzBPHWYBRzs0Uqi5mqOVgiRa9BLCwo1SxFcw6WKNZPxvoOwqgOoo3E8yqV0m4ZcB4vCMmT5+K1atXs7MD83uGYXH/jstpfBwYZ6tKVqr49OnTmDx5Mpo1awYlJaVP7uE2A0dh4PI9rBGd6Nz3QMl3IMg8OvIuBq3Yx/QSNRo0g7yiMsgBS9BWRlaeuWAVlJRh3N4GPfxXY9TBmwVMFec+NuGZl3Ddew1dpwWhTgtTyMrJo0LFStJ5y8lBQYVSz03RZvBo9Fm4BS77rsEz5nn+YG5BoCqlhWMTIT72AOLDf0uvx+5DFJv47XmdfQXxycfwPvAXvHedh/e+KxDTe8+85MnigqyDfL6WHNvUfHFIcBTaO4+Hbr0mkFVQYqoUrdrGaNHHCQOCdsF58xlYjBwP7dpGkB/wG8oFP8gVSOYGKvnjuUPcvGpDbmLDXUnoF5WA0aEn4OUzhzWB9PQUSX3fdCsaB+HsZRDtuYzuUUnQ3pqY6/rhwDjbhqEw70okkLx5hLRLq5G61wEpW7sgJdQCyetbI/WAC9Ifn+Wu0sKsd7Zp0fadEryXLl1i6oeBAwcyZ3DlypVZ4rhatWoYO3Ys2wnMC/BmmyQIGFNTG3pvjRo1WKO6rJTwhw8f8ODBA9y8eZOdrZTfaWafPr9fQisgyYAk9S0y3j6C5ENSnv/TdEZB2s3d+HhqOtKuRbBUMYFkfuEV4BXgFeAVKD4VoG04pYpfvHjBNFShoaGYPXu21FU8KxD+qxYgcN8a+J8NK7Wp4rxA8rQ/wiGOW4vBe2bCdJk79KZ1h7KXJWTdy27iOMtVrO1kgfoDrdG2i0CaKra1Zgnj+kNtoOVqyV3FxaiZXX5htZaHAF0nOGHK9KlYtWoVO4uRA+Pi831dJCOhjQA5iChOTqliakJDO4B0aj1pG2o3N0XHib/DZdcfmVAyf6ni3JKqlDYmuOkUEYf2wzyhoVMD5cuX/+yqoq6J5t0GYeDSHXA/fBvCuB/ULDCVwGMM23gClu5TWXJZQVkVcorK0K5bH0Zm9qjVtC2Uq2gzeKyoWhl6jVvD1NEb/ZbsgOv+G6BGfLktU4EeJ1h88jHE289AvHwzRHNXSK/LIiDeFgfRicffhsaffNG5w/ECjSmf8LSsTZM1X9xzFV0D1qCBbQ+oVtFmaXtlDS3UbWcDu3Fz4bTtAuhAhOeJxxi8Yi86jp0Nwxm7UXHDo1yBZF7wkz9XcGisGJ4A88Mv4BF1F6IlofAST8jZ8z1xGsTB++By7AlM9r3Idf1wYFwkmxo2UUl6KvMUZzz7A+n3jiLt+hZ8vLgS6Td2QPL2UZ6JxKIbVdmZMqWD3r59i6tXr2LdunVwcnJiB4ebN2+OBQsWsGZz+a3Gl8CYvMjUrI52KE+cOIFp06ax5DIpL+jMJX4p7RWQQJKWgow3D6UQOG4W0m5sl0Lj3BadDiIlvwQ1wSPIDOSeSM5tEvxxXgFeAV4BXoGiq0D2VDGdiUT9BujsIl9/P/gtnA3/8CD4H99QdlLFeaSQCRyLYteg305/tFw8EtWndCuT4JhcxWouZtB3sGKpYnN7a1gKrNC+gwDN+9igNksVm5cI/UJ+IWpZep2WpwDdJjljqs80rFrJgXHRffsWkynT0QDauTt58iQmTJgAExMTyMvLo3w5KcBV1aiCNv2c4LDhGDwIZJI64Yfg4ht4xjyD07Z4dJjwO+q0sgCBW0oXq1XVhWaN2lBU02B/qxCUa20F6zHTMSQ4Eu6Rd78LHFNDPtd9f6HnrPVoZN8bpNYgFQbdGpt3QJepS+AYFoOBy3bDdLgINZu2/fQaShzXbNIaZs7jMHD5Xow6dCuzwd/3gtp3EJ1OgDjiJIT+C1jq0dNTCHYVjoXQdx7E4cchjnn2g3X+3vHx97HP97nXGB39AINWH4LpCDG0DRpARk6Ope2169ZDqwFuGLhiv/R/Iuv/gZQiZ15BJcUiEgAAIABJREFUFPcSZgcTUYk3ucsVyBY2FFeJSIBdpFTXIpqzXJouzmoImf3WewKES8PgcfQ+Wh3gwLhYbIbolPX0VIBUFBn5a5hWLMZdCgZBzeXu3buHHTt2YM2aNbh8+XKuTevowDKpI+g9WfqI7MCYlBS0A3nu3Dk2rc6dO0NdXR26urqYOnUqa47HU8al4EOT2yJkpDPwm/7oHFLj5iI53B7Jq+ojdfcQpN8/DjpQxC+8ArwCvAK8AiWnAlnbfWqaGx8fj5CQEMycORM+vj7wmzMDgWsWInD/WvidL5up4m8ljoWnV6Pvdj+0WOSMapM6Q9HDotQnjj+lip0t0GCQAKadBbCytoKFjRXadBOg3hBpqlh+VNlNXpcGsMyBccn5Hv+hkdJGgE4ZpdNF165dyzqUa2pWYVBMqbImVKtUY+lbAqua1fXRpPMAdJ2+DI6bzzIXsZD8xVmgLJ+3lMIcdeg2+i3ahpa9HaFZQx8ysnJQqqzBUsxWoyaj0+SFaNnXCTr1GkNBtTIDu5TmJHeyjTAAQ9dF5RscC8+SSuBfBpvNmUqgMeQUFCGvpAIdIxO0G+LBnMrUEC8LErofucP0AqYjRCyFrKyuyWpCiWNKWluNmoLBKw+w5fCKS8pHEvhrAEsOYtG8VZmwWPR5ElI4lqWNxQeuFpqGo6DrqUy//txbpiBx3nkZnaYuhVF7O9D/A/0fULNGY4uO6DxlMVz2XGV6lRxrFf8OZodfolJowk8DpoUNYEva9JTCE2B5+AU8D96AaN5qaSPI7KCY7pOWYuwkiJZvgevRB2jME8Y/tA3hby49FaDTTOn3AAHh3C7kLKTmNnFxcUw1QX8/ffr0k5KiSpUq6NmzJxwcHGBkZMQ0FyoqKmjatCk7bZW6qHNgnFt1S/DjpJ9I+4CMl7eRdjUUqXuHI3lNEyQHUTNLPSSvaYzUkz5If3UHEnIa8wuvAK8ArwCvQLGvAB0YfvfuHTv7+MCBA1i0aJE0VRzgB//FczBjy3IEnAyB7+Uy4irOI1WcFzieejkMwpiV6LV1OprOHwHtSZ2h5Fk6VRXkKq7sYobaw6zQqpcNLO0EsBJYwayTgLmKazpaQ5m7iktFqpoD42L/Ff7jA6RUMR0tpNNEvb290ahRIygoKDCQWr1+E7QZNAoEbxva9oSmXh2WqpRTVEJVfUM07TYY3fxXs9PwPU48yR/UPPcGnqeeYUR4HGxFM1CnlTkIwMrKK6JKLQM07+mAvgsiMDryDrxOP4fLnj/RY8Y6NOvpgGpGjRg4pgRyZe3qqGfZGXbes+Cw8TjGRD9AbuCaUsUjd/+Jrn4rUV/QjcE+moZqVR3Us+6CLtOC4LL7T6YS+Az6kS7j7CuWJO67cDPaDHJHjUYtoKSmwXzHpCQwbGsNgYcPhqyNhPuRu/CKK4A7mPzDW2IgnDYTnl5fwOJMqCWcNgPizacgZhqOH9N/fLZs+QT7ZfU9dIDBPeoe+i/fhzZDPEBJYnJck2Nbx6gR2g3zwuDVh+Bx/NE3D5ZwYFxwrUROkLp8yDNkv+b0GnqMHMb19yRhROQDiFZuh9f4yZ8fiMn635oSAPGmKPSOfAqdbdxh/ONbEz6FslAB2nG8ceMGOwupU6dO+O2337Bv3z6WJqZ+B9T0TkZGBmpqaiBILCcnBz09PfTu3ZsdkCbdVV4wuizUsHQuo1Qnkf7gJFJPTkVKqCWSl9dFcpCeFBgTNA6qheRwO6T9FQ5JSv4bKpbOevGl4hXgFeAVKN4VyEoV0xlEZ8+excaNGzFr1qxPqeKAtQsRcDCYp4oLCJAnXwqF+4ll6BYxBY3nDYfWhI5Q9DAHJXJLeuKUlkHJrT2qOVmg4QBrliom/YQluYp72KL+MFvmKpYfxRsBlvR1nTV+DoyL9/f4D42ONgKUCqJUMQmqO3bsCEoFUcpXTVuXgdVuvivgRo3ejj/C8NBTDM4aWXRCZR091uSLErradeqxRl89Zm0AJTE9Tj3LNWnLUsUHb6Hvwq1o3nM4NHRrMd0ESxW3NIONMBBOW85BGJuUCeHeQRT/jv09csdldPNdiSZdB6FqnXqQV1ZhAE9duzoa2fZE56lLMCI8VtqEL0uVce4NxkT/iyFrjzCNhI6xCfMws1SxcWOYOggxNDgSHief5A39aAxnX8Ft/w30mh2Cln0coWtsAkUVNVYvVS1tGJvbw9Z7Joasj4Z71P2v4XNOgPbMS4jDjkE42S93YDwlAN5h0RCzmnBg/DMAtufp53DafhEdf1sIw/Z2UKyswVzFpEmpZ9UZXaYthevev0AN8Ojz+a0xcWD8Y8C44qZnqLw5AeQSrrVTetXe+hxyeaS2q29PRN/oJIh3X4Bozgp4jvvtPzWFcCy8JkyBaEkIRh+4ActDSVCNeJ5rApw7jH9oU8PfXMoqQP7h/fv3w8LCArKyskw10bZtW4wcOZKdnUSN88qVK8f6HtD9Fi1aMKhMaWTyJfNkcSn7QGQuDjWnS396CamRXkhe3QDJQTW+gMWZwDi4OT6eDmQN7UAKGn7hFeAV4BXgFSh2FchKFd++fZsdFKZUsa+fH3woVbxkLgK3LIf/qY3w+YOnivNKFef1HAPHx4LQadNE1J81GJrj7KEwxqzEQmNyFauPNEOdYVZo2dMGFnbU2E6aKm7e3w76zgKo8FRxiV2/WYD4y1sOjIvd13fhDIhOOaXTRw8fPgxPT08YGBhARlYWCipqqNGwOcxdJsAh5AS8YhIgytZQzTMmAcM3nYLAyw8G7e2k4FhegcHjqnWM0aKPI3rNCcHIXVfgQWqHbOCWoKxD6ClYj/FhegdKasoqKEKrthF734CgXfA49jAP+PaOOYtddl1BN58VaNy5H2ieBH8p+amhq4dGdpngePNZpqoggE3pYWMze6a6IJVA5Wo1WMOy7v6rMergTYjPv8ljnl8oJFiDvlcYtf86es3ewNLQ2oYNpboMGVnmOjZsT+B4FoZtOM4Sqnk26Dv7GuIdZyHymwdPofjrFKSXCEK/eRBvP5vZYPCL8eQEoflj+V+fX9SKHdA4cgf9g3ajZX8XaNTQRyVZWcgpqaB6/aYwdxqLYRui4UVO6fj8rwsOjL8PGBMolgtLgM7W5+gYmQiPmOcQxzyF+HQChhxPQoPdiVAMS2CJ4i/TxvRe8hKPPvUc4l0XIFoaCpH/fIh8ZkEYuAiildtAOpieR5NQbVvusJimy4Fx4Wx3+FRKRwUIGMfExGD06NGsz4GmpiZLEVO/Azo7iRrk0rVmzZoYPHgwtmzZwn5vZLmOS0cV+FJ8WQGJJB3pz/9C6lFvJK9qIFVQsFRxJiheYYjkkPZIjRQi7c4RSJJffTkJ/jevAK8ArwCvwC+uAB3Upe08cYLY2FgEBwcjMDAQPn6+8Js7AwHrFiPgyDr4xYfD508Oi/MCwvl9bvLFTXCLXoIOIRNQb+YgaIy1K1HgWG5UOyi7tYeOkwVMBgiYdoJcxea21mjd0wbGDjbQdLMEAeUvYSP/u+Snyjkw/sVf2oU9e9phe//+Pf766y8sXLgQAoEA6hpSvYK6bi007tiPgVD3w7dzTgkzSPYGHsceYej6YxB4+sGgnQ3UtKtnJneVWfK29UA39Jq3iekkSFXhSoB1TgiadO6PytWqs1QuuYgNTW3RcdJ8jNxxCUKmcvh2WpPSnKSqcN52gcFgkw59UKVmXeZYlpFXYNoMk079Yek+FS36OjOoLCuvIIXhjVrAwu03OIScZFqMgkC/z1KklDiOS4LL7ivoHrgWjTr0hmqVqihfoQIqVpKBGqkurLrAfvw8OIScYilnUlt8No1MWCmO+geioLAcT5v3GjeZgS5x5D85r48vgGdO0+eP5QfsUvPFBIzYfJbB/tqtLJgmRUZWnh1gIB1Lj8BgpibJb6o4e905MP4+YKy55Tka701Ej0OP4bnvKrxDj2Js8B54bzwE0a54DD38AG32J0Jr6/McobHOtufoEPUKTqdeMGWN194rEO68AI/91zDy6EMMPfkSbQ68gEJY3n5pDowLe0uUfXqUMMx+zf4cv18cK0A7k+Q4vnXrFiIiIjBmzBi0adMGVatWZeC4QoUKTEtBB6MvXrzIzmTiqeLiuCYLf0yS1PdIu7UPKdt6InmZvlRFQbdrmyBl1wB8vLgS6Yk3IElLyfy/L/wx8CnyCvAK8ArwCnxfBUhTSWcCXb9+HTt37sSCBQvg5+sL3wB/+C+dh8DtK+F/ehN8/tiM/MJQ/rp81upKBCZdCIFL1CLYrR8LoxkDoD7WFvKji7e6gRrWaYw0g8FQK7TuIYCFrTVLFbfvJECTATaoPtIKSlw/UapBOQfG3/d9WyzflZUqPnToEEsGGRoagiWCVFShZ9IKlm6TWaqYwNk3T7OnpC3pHo4+wOBVB2Hh+hvqtLKEqpYOZOUUoKiqhhoNmjHlQ1fflbBwnSRNFSupQE5BCVq1jdGy30gMWLabNaITncsP1Pv6NVIXcizsx8+FsWVnBvcqycgyzYWimjqDyLTzqqSmjnoWndDdfw1LFYtIJfCjsJX5jV/Cdc+fsBP6o1pdY1SoWDETGleCrLw8a+RHQLvL9CCm2mC+26zUddb8417Ae/dFiBYEQ/ibL7zGTpJeJ/lANH+t9JR65i/+evl/eBmyxlCGb4VnXsH98D/ou3g7mvdxhKZebdbYUEFZFXqNWsLMeTyGro/OPMCQvwMaX64XDowLDozJQ9xobxKcjz+DeGsca/4onDQdwnGTIBw/haWFxesPwCPqHmwjX0J989cpYdnQZ1DfnIAGe5IgiHyJjkelV7uolzDZ+wKktSAVBc3ry4Ry9r85MC6iTVp6KiQfXkDy/hkk/3suvZ/8Gvj4AeANsYqo6IU3WYLAycnJuHv3LtuxFIvFaN++PfMV29vbgxrjpKamFt4M+ZR+fQVIIZGXRkKSgYy3j/DxzFwkBzdH8gojpGyywsfjk5B+PxoZH5J4s7tfvxb5CHgFeAV4BT6rQFaq+MmTJzh9+jRLFc+YMQO+2VPFh7NSxfkEoAX0+nKwLK3r9CsRmHB+PUYc+h1Wa4Wo49cHamIB5EYXr3Su7ChT5irWcbSASX9rtO9kDctsqWIjliq2gJy7KSqVAjczT0LnnoTmwPizr9OS+UeWg+jKlSvsSKG1tTVrRlNJRgbqOnpo1KEPes7aAPcjlGItKEjNBMdR9zFoxT6YO42DfjNTKGtUYUlbUlxo6NaEcmVNdooqQbi6ra3QYeLvcN75R/48v9+AmeL4d0xl0X/xNjTu0IfBYfInZl0JGFetWQdWLhPhGB4Hz1MJP57WJVh+/BGGhZyAtYcPajZpI1VjKCqxxn3UGE/aIFCZgWOtWgasQSDBc8ct5+Fx4jFrpvcJLMYlQXzoBrxDjkC8LEJ63XiInTIvisvyOXNg/Kle3/hM5Ot1594wbcrwsFjYiGdCv4UZ82JTM0R13Zow6dCX/V+MOnTrP7XKd86XA+O8gWx2OJt1n9LFdkcSMWbPHxDNXg5P0divPN/CqYEQhx7FiOMJqLcnKU/omzXd77nlwLgotn0S5jBNuxbB4NLH84uRdmkV0v7ciPR/YyD58DJvMFUUQ+LT/O4K0AFp2tGkA9J06uratWvx6NEj7iv+7ooWtzdKgLRkSN49heTtI0jooE5uF3IZPzqD1ChvpO53RtqVDch4dRfISMvtHfxxXgFeAV4BXoFfVAFKFb958wbXrl1jB3/nz58PX0oVz/BHQNDvCNy+iqWKfbmr+Kemqgkcjz+/HsMOzIX5Kg/o+/SGqsgacsUgcSzvRqlicxgMtWapYmpoR65i004CNKZUsbM1TxWXIUjOgfEv+vIujNnS0UJK9zx+/Bi7d++Gg4MDatSowcAtwVRK3Tbt1A+DV+yF16lnIPCaL9CWEzSLf8dcwGOO3ke/38PQ0LoLawiXBW3ptnz58tCubQRbTx+47LwMr8JIzZ6TqgQIwnYYPxe1W7SHnKISyFWsrF4FpL0gHQVrzle3HmtW13vuJrjsvppnc7686uAVmwTXfdeYiqKBTQ+oVtFmig2VKtowNLNHp8mLMGTVQXSevAgNbXqwxKqsghJLPZMTt0nngSB/stO2eIw58fi/xmmk+zj7CuLTz9lVdObl96+PnNYRf+xTPemz53bwFnrODYVJ5/5MqULJdAVVddRs2pZ5th03n2XO7G+m7fNRVw6MCw6Mm+5PgvvJZxCtPwCvidPg6Sn63PFNf4vGQrRwHUYeuo0m+5JA3uLvAcLfeg8HxoWxRfpiGhIJMp6cR8q+4fiwoi6SVxggeWU9JK82YaApI/FvnjL+omR5/Uk7fOQcpMQvwdsvL1nP02+CnFzC9B56b27Pfzm93P6m+ZD2iq45zSe39/HHi2sFJEDGR0g+JCH9YRw+nv2dHeBJf3YZ5CzO7SJJfYeMxOvISLoOycd3ub2MP84rwCvAK8Ar8IsqkHWWEB3cPX78OFasWAF/f3/mKvb/fSYCQ5Yi8Oh6+F3knuJfmX7OAscOB+fCbOUY6E3rCRWhNUvu/uzUqyy5il3bo/oISzTtJ4B5h8xUsZ01WvWygYGDAJXdLECv+9lj4/P7dTXnwPgXfYn/6GxpR42OFl64cAFz5syBubm5NFUsK8fAZYVKlUBN5/SbtoNgzHQMDY7C6Mi7UkCWDwD2FVA99xYEUl32/IWuPsth2E7AErdSCFeZ+YPpvpJqZdRpaQbLUVMwcNUBjDryz3fPkxqUUSq635IdaNHHiSV6CQ4rVdaAfnNTmDp4wWyEGAZtBZmOZUVQwplUGe2GeKDP/Ai47P0LXqcT85U4JnftmGP/Yui6o7BwmYTq9Zsx5QU13dMxaoS2Q8dg0MoDGEON+whkn3jCGgTaj5uNepadWWpVVlGJvUe7bj007zUc3WcEw3nHJanu4NybTBUIgfsfgPffs/7KynsoGX7iMYaFnIS1hy/0mrSBnBKlwKXu66bdh6L37+FMUVHwtP0XCfBzbyA88wJesYlovz8BlYoIZn4LdpbU55vtf4HR9L+0YhtTtHwFjL2kTSJFs4Ig3H8VtpEvoBqRt4v4e2vBgfGPbpFyeL8kHRkPY5GyayA+BNWSNshaWgPJQfpIPeKJjBc3ecI4h7Ll9lBSUhLOnDmDo0ePMkVEdmhMvwfowPHJkyfZqaYJCQmfJX8/fvyIO3fusPfGx8ez3w65zYc/XoYqIMmAJPUtMp7/hbQr65G6ZxhzEVPjuo8XgiD5X0LuxWDqigx+0Cf3CvFneAV4BXgFflkF6DfCq1ev8Oeff2Lbtm34fd7v8PH1Yali/2W/I2DXKvjHhYKniouPfmPalXCI49Zi4O4ZaBvkhhpTu0PZywqy7kWvqiAArOBmCs2RZjAcYoU23QWgVLEFpYq72KDxQFvoOltBkbuKyyQo58D4l32Vf/+MKSH08OFDbN++HUOHDkWtWrUgKycHJXVN6DVuBcP29tAxbixt6iUnBzWtajA27wBb8UwGQ0dH3QN5Xb+CwrlBxbOvpS7jNUdg6jiWwVNK9BKIq16/KZr3HIam3YegeoPmUFRVl6Z/NbRQt401BF5+GBIcCfcjd6R6inymnKXu4jjYec9CnVYWDEiTSoA0EM16DEPf+ZtZgzKC4Myx7DKJvU5Vq5rUb6yiBr1GLWA6XMSAs+u+61JwnMsyelGDuz1/opv/KjS07QE2HVk5qFbVYe7kztOWwnXP1Rzq9obpJ4atP8YAJdW+cjU9NgZKQmsbNECrfiPRe14oRu6+ItVlnH+T/9rnMt58r7sy9H5KFbvuv4EeszaAmiJS80U6iKFIBxhamMHG0w+Om88wwFsY9aPUvlNEHPov2gqT5adRceOTIkm/fi8ELe7vM9mbBNdjjyFavRPU/PFrYCyCp9AbojkrWBM7i8MvoBTOgfH3bzl+8jsJGP8bg5SdA/4DxkF6SF5WBx+jxJC8/IcD4wKskqtXr8LLyws2NjZYuXIlXr9+/end//vf/7B161Z07twZvXr1+sot/Pz5cyxdupS9d9q0aXjw4MFnQPnThPidMlIBCSRpych4/QBpN/cgNVKE5I2mSF5eG8l0UGd5HXagJ+1+NCTp3FFdRj4UfDF5BXgFSkEFslLFxAmOHTvGfi8EBASwVLHf/FkI2LQUAVHr4Xsx/KfqF35lgrekzXvqH+EQxq5G/10BaLXEBbqTu0LJy7LIQKXcKFOouJqh+nBLNO5rDTOWKraGub0ArXvbwnCEDdTdLECv4ynfX5fy/ZW158C4BG0cKEVEO4nnz58Hiepbt24NRSUlyCoookqtumjRewT6LdrKPL49Z65nELdq3XqQV1FjEFdNSwfGFp1gP24uHDadwpjoB990DFM612X3FXTzWY76lp2ZBoJ0EGra1VHPugu6+6+C275rTOFAKggaQzWjRgxW0+tI52DU3g624hkYtvEERh99AGFc7ioGrzMvMerwP+i3cCsD0RrVazIdhGJlTdRuaQYbYQCct54H0zkQfKYrpUozHcvtncYy5QCpKmj+5Fiu2bg1zJzGYcCyPXA7eFMKDCnte/4thGdfYXT0vxgSHAUzp7HQMWwoVVwoKkPH2IQBZwLenqee5p4KZrqOt/A4/hjD1kfDyn0aaxCoVlUXMvIKkGdgvQnaDh6NvvMj4Eqp55jn+Uo9FwbYLO3TkCbDH7HPl4XbZOjWb8oUJZQqrlKzLpr3ckC/RdtAOpVCq0X8O9Zc0WbMNNRq0BQqQ6ejfPADDoxD8q+MqLE9Ef2OJkAUfhxe02Z8rqNg6WIRPMdOgmj5FjgeefBzHMaBwahm2BCqqqrw8PDAvXv3StAWopgNNQ9gnBolRgYHxgVaYdR4ztvbmx0gdnd3x+3btz9BX9oxnDJlCnR1dVlDOvp9QInkrAvB5hEjRsDAwID9dnjx4kXWU/y2DFZA8vF/SH8Sj9TTM5ESbo/k5QZIpoM5QTUzr3pIXt0Iqad8GVTmDSrL4IeELzKvAK9AiasApYpfvnwJ6mm0ZcsWdgayNFUcgIDl8xG4ZzX8z4TB50rxSdWWNJj7M8c7jcDx6dXovc0XzRY6QntSZyh6kA6i8MAtpYqrjLSA8RBrtO0mgKUNuYqtWaq4yWA7VHex5qlirt8AB8YlYHOQdbSQ4EVYWBj69+/PdgwpVaysqQWDtjbM7zty5yWIzr6E+MJ7poFw2XUF3QPWgE7Dp6Qr6RoopUsgs751F3SatADDQ2MYMCVwmh2m0d/uR+9j0Mr9TMWgXaceg3AEYPUatYSFy0QM23gcnjEJEMW/l4LbMy/htvcv9Jq1gYFjHSOTzJSzPAhW17PohA7j5sAhCxxnTzmfe82Sug6bYlhSlyCvgpIK8xVr6RuhZV9nDFi6C2Oi//1snP+N+R1rXOYeeQ/9g3aj3TAvpiMgcEzLrKSmgZpNWsPMeTwGrtjP/LbUmI50EZ2nLoWxeScGw+m1lavVALmLu/uvwagDN6WNAvOVjCbP81vWoG/o2khYuU9lKWs1bV0GoRWUVVC9fhOYDvNE/8XbGWT3PM3B8X/r8AvlQz7S0ZQMH7n7T3T1W4UGtj1AnmkZWVmosIS7Ffu8jdxxiakjCsNV/Gms8e/guu8vtB40ih2UKNfFA+XW3ufAuADAWCUiAVaHX8CDmnEu3wKvST7wFI1jqWJP4ViWOhbOXga3befRJzoJhruLuOld5FN2AIx0MmpqahCJRCyJWQI2EcVziBwYF+p6efv2LdasWQMTExOWJD516hTIJ0wHkklVMWDAAOjr6zNgTHCYmtvQc7QDefDgQVAz3Hbt2rGGN9l1FoU6SD6xElEByZuHzFOcvK6lVBXzGSzOhMYrDJC6dzjSH8Yyx3GJWDA+SF4BXgFegTJYAdrWf/jwgYUcjhw5gmXLlkldxf5+8F8wGwGhQQg4thG+lyIw/U8Oi38m9C2MeU29HAbPmJXotXU6mvw+AlUndvphcExpYVVXM+iNsEKzvjYw7yCApbUVSxW37GOLuo7SVHFhwulfmZDl8/6xZDQHxsV8w0IbAXIQxcXFgU4lbd68OZTIyaqgiKp1jNF6gCsGBO1maWFRDqoDApLO2y+h6/RlMOnUD1q1jZhjlzlda+ijoV0vdJqyGNQAjAAqpTW92HsuoOOURTAys2eqCwKp6jp6MOnYBz1nroPbwb9ZOvcTQMsG91gqeecf6EGwuusgVK1tzHzHsnLy0NDRY43iOk4kWH2a+YCFsYlser3mhKBJl0FsPjLU1E6DYLgA9uPnwnnbReZQzml+Xz5G7mNKEvddtA1thoxGjYbNmfc4q1Fe3dZWsHSbgi7TlrHUr3bd+gzoypP/uFELmI+cgKHro+F5klLFBYeY7D1nX2N05D0MXnkA5iPHMz0GKSoqVKjAPM+1mrRGe0dv9F+6KzP1/OL75/W9YyzB7xNSqvzYQ6Y7oTqSY5r+J+hzrV3HGK36u6B/EB1geICc/i++e71m1YwB42toPcg9ExiP4cC4ALCYdBnUwE5/RyJ6Rb+A58G/IV6zG8xX7DcXwsCFEC0Ng3DneXQ88BhGuxKhtfV5kQF5chj3PfIYXacHoaq+ITQ0NDBx4kTmhS3mm4jiO7wsYLzrayVFapSIJ4wLuOYI8kZHR6NDhw5o2bIlQkND2Q4iNcKjA8kEhLt06QIrKyvY2dkxSEz6KgLN1OimcePGGDJkCP74448Czpm/vLRVQJL8EmlXQ5ASJsiWKs4ExctqIzm4KVJ29Ufa5dXIeH0PyKP5XWmrDV8eXgFeAV6BklQB+m1AZw1dunQJ4eHhmD17Nnx9feE3KxABqxYgcN8a+J0J5aniUgDKJ18KhfvxZegaPhkm8xygNb4jFMaYFVgTIe9mCi1nc9QbLEDbbjbSVLGNFUy7CtBosA2qjbSCAncVF7iupRlKc2BcTLcKlCqmHUFKFdMGgNJDOrq6TM+golmVgdQOE+Zh5M7LmYoAwvqiAAAgAElEQVSHPJqoxb9jENhp81l0nLSApWfJBSynKG0GplXLAM26D2WAlxLHA5btRtsho0GpYgJw/6WKJ8Ah5ASb1reAmzj+HYSnE+G09Rw6TV6ERva9mTYja56aNfTRuFN/dJm+HAOW7oTAw5epI1iqWEGJQeZW/ShVvBMelCo+V0BwS4ngM6/gtv86es0NQcu+TtCt15ilrMlrq6xeBRq6tVgCukLFigyK17fuih6Ba5lq4IcbohFYpBrEJWFEaAzaDXZHZW0dlC9fHuXLV0DFSpUYxKYGgZREHrT6INwO3YLX6SQOjrOgbC63nqcT4UypYv817LNM/w9snWpUQd02VtK0/Y6LhZ8qzj6ez4CxKsp14cD4e5zJFQga70xEt6MvMDL6MbwOXIf37gsQ77sCr+gHGHbiBZrtewGFsKJxF2eN+RMwniYFxpqampg0aRKePHlSTLcQJWBYBIwfnkbK7oH4sEwfydT4jk55X14XKZEiZLy4xRtmFXA13rx5E6SjqFevHshJSG5ianBHO4fU+JYeo2Q86aoWLlzITk0lX/H48ePRqFEjljii1/NLGa+AJB3piTeQGj0ByavqS1PGy2oheVUDpER0wMeT05B+/xgkH17w/9Ey/lHhi88rwCtQPCtAgTLqX0CcIDIy8qtUcWBYEAKOS1PFhZFy5dMoPsnsyZc2YVT0UnQMmQDjmYOgOc4eCh7m3wScWa7iGsMt0bSPQJoqFljBzN4aLXvboO4IASq7mReq8qI0Q9SytGzZgTH1Ubl+/To7y7F4fjv++KjK/fgkin4KdLSQ/IMxMTGYMGECGjZsCAUFBQZ4yQ/cbqgnhqw5JE3Akg7ifB6wOAtykWc3/j1r/Oa87QI6/7YIDQTdWRM5OQUlUPq3il4dGJnaoJZJS5A+oZKsLNR1a6JJl4Ho83s4qMEcA8X50jNIAS8Dx7FJGLnjMjpPXcy0AZo167I0KCV+Sf9QrW59phCoSOBWTYPB8M5TFrNT/kVfqDK+Baq/fJ7mLzr3inmWu01dgtrN2rHlKleuHLKulSrJsGXuNm0p3A/dyjU5/eW08/qbeXWPP4JDyElYuU9BjQbNmF6DUsYa1fWhpW8IJfUqzLOspKYO/eamMHedhEErD8D98B2QaiGv6ZfF55hv+ugDDFx5AG0Gj4FWbePM5oLKzJvdZvBo1gCRkuFsvWd99ovglqZPTRBbD3BjByHKMjAuH/IMMqEJkA/770rp4SwYm59b9c3P0Wz/C3Q59hoDY96wa4/jr2GwK7FA08nPvHJ6DQfGRbBdk2Qg4+llUJo4eZMFUkKtkBJug5TNnZEaOwsZr+7ypncFLDu5CRcvXszgr6OjI/766y9cuHABgwYNQteuXXHo0CFs2LAB7du3h5ubG27cuMF0Fb1794aZmRlrlEsHovmlNFdAAlCjurQPQEZargsqSfuAtNv7kbKtB5JX1kNKiBlSj3gh7dZeZLx7kud7c50of4JXgFeAV4BXoEgrQIGyjx8/IjExEfHx8QgJCcHMmTMx3dcHvrMDEbBmIQIPrIX/+TDe1K4UpIpzAvW+f24GXSlx7HbsP3CsPtYO8rkkjhXdTFHV2Rz1B1mjXVfyFFvBQmCFdl0FaDjEBlVdLSE/yhSVuK/3m+C9LIHirGUlYNz1N2dM8ZnGzlqk/Y/SrLcr9sA4OTkZlCJau3YtunXrBi0tLVSSkQGlKKlhHSVyqWkaaRd+BBoSVKM0sb14Juq0aA+CxpR+pbQtaRPoPjWsa9nHEcPWH5U2acsPmM4DzlHjuBFhpyHw8EH1eo1ZypagLUvdlivHUqIEq7tOWczALTWz+5FllL73DfMsO209D3vvWdBr2ILNJ6shHiWeK1aSgapmValjecI8DAs5idHUEPA7YbVX3Au47L2GHjPWwaRDH6hV1ZEmw6kBoJk97MfOQje/lWg9cBSqN2gGRTV1qWe5sibqtLaEwNMPQ9YegfuROz+8nn+8fgVMduex/n9kLKRWcdp+ER2nLIGhqS2rGa1DchbXs+zMlCsEcH/0/yK/Y2TAeOdltOrjyJoali+jCWNKCJOL2GhXElrul16b70uC3vZEyIYmgGByToD2y8doOlnQWSk8AXRVDEuATGj+3v/l9Ar6NwfGRbN/k/G/50i7fwJpN7Yh7dYepN85jPT7J5CR+Deo8Ra/FKwCpJjI8hHb29uz+xERERAIBBg9ejT+/vtvnD59Gr169UKnTp3Y83SGEgFk0lFcvHiReY0LNlf+6pJRAQmDvJQKTn9yQZoQfn0/D52EBBnkMr4QhJQjY/Dx8lpkJP0NSVoyAEnJWGQ+Sl4BXgFegTJUAUoVv3//Hv/88w8OHDjADiD7+fnBN8AP/ovmIGDzcvifDGGu4pxAI3+s+KSEC2tdkJN60oUQuEQtgu16bxgE9IO6ty3kRrdn4FNuVDvmKq413Aotegtgbm/NXMVmHazRvI8N9B0FUGWp4h9z3GaBRX5bOuuo6WGNjr85YpLPVHY2A+nt6MBVab0Ua2BMDWwoEURf/uQbpFQxAVV5RWXUM7NHn7mhTM8gZuA2H6nib8A7gsbDgqPQstdwKKtr/geMK1Zi2gRqHNa4Uz/0nrsJLnuuwvNUAn4E4grjXsB1z5/oPGURajVpw8BthYqVmPaCnMWU9K1SQx8te49A77mhGLnrCjxPPfv+eZ55xdK6/ZfsYK7nqvpGkJVTgKKqOmo2aYMWPYehoV1P5nWWV1JhKWuN6rXQ0L43Ok5ehOFhsRhz/BGEZ1/nD1yTV/f4I+Y/NneZyNzJ8krKLFlczbAh2gwajYEr9rGmeORtppr2nLUezXuNgI5xtgaB2rowtugIu7GzpA0Co+7/NBCaX2D6s15HtXePuo8By/eCEsRZvmk5JUoVm6DtEA+WKib/9s8aE82HAeMdF9Gy9/AyC4wrbXqGqlufw+zAczhFP4Yo6g5ER25BePQu+kU+gcme56i8Of/QuKCQtzBfz4Fx0WzyJZIMSDLSIKHEY8ZHICM98xR3DqS+p+K0s3j16lU4ODigVatWmD9/PuttQN7ioKCgTwqKsWPHsgZ3c+fOZc+T89jHx4crVr6n6CXhPfR/lvIa6c//wscrG5Gy3wkpOwci7WoYJMmvcl0C+r/MeP0A6Uk3QF5jSDJyfS1/gleAV4BXgFfg11QgK1VMGqrz58+zVPGsWbMw3SczVbx2AQIOrIXfuTDuKi6lqeJvAebpVyIw4fx6DD84D5ZrvFDHtw80PQWo6myBeoMpVSyApcAaFjbSVHEDShW7UKpYCpY56C2doLew1quGhxXsJw3HRJ8pWBa0jPVDoRBLab0Ua2BMpJ7SQQMHDoSamtonZQKlf+u0tID9hHlSiBn9EMIzr74bkFEKc9Sh2+i7aCta9HGEZo3anxKuOsaNodugGVSr6kBWXpE1q6tevwnaDfVAnwWbWXKWmtoVBBwzPQNrUBYFM6dx0K3XhOk1CNISSK1v1QV1W1uisnZ1afM5RWXoGjVCm0Gj0Gd+hBRWxxQAVp97w0Cz4+ZzsPOejdot2jMPs4y8AjT1aqNptyFMsTHqwA1Q8pia/hEkJlUGcyzLKWQ2+OuLrr4r4LjlLDyOP4IoD3DsFZvExtk9cC1r6qeiUZWliimlTfC3y7QgaTKcUstZSg9yHJ95Ade9V9FjRjCa9RgGbYMGoOZ7MnJyqKytiwbWXdFx4nwM3xSDMdH//tB6/5lA9cfnlZkM33YBHSYtYJoSRdXKTCeipq2L+oJu6OqzAq77rmWulx8/gFKQMZd1YEzJ4erbn6NX1HOIDt2AeMMBCOevgdespRAtWg9xaBTcD9+G5cHnUI0oWv9wYYBjDoxL6ya/9C0X7TAGBgaiWbNmrLcBqSh69uyJ48ePs9PDyGm4Zs0amJqaom/fvujevTtriLdlyxbmOyx9FSnDS0Sg+ON7ZLy4jbTrW5F62APJG9pKfeHLDZB60AUZT+KlB2rKcJn4ovMK8ArwCpTUCtCB4nfv3uH27dvYv38/Fi1aBF8/X/hkpooDKVV8KgQ+lyO4gqKMwuLsMJnA8bjYtRi0cRpMxf3RqrcNSxVbCayZs7hFX1uWKlYZ9W3ncWHBRj6dkg+jOTAuZluQV69esaSQoaEhU0OQR5ilb2VkoVZVFw0E3dBp8mKMCI/DmGMFA8cEbj1OPmHQ2ZqazJm0ZOlIWQVF5tRt0ceJgdSBQXtg6TYFdVpZQlVLh8FkSsrqGjeG6TBPDFiyE277rkub331DG+F1+jlLChPcMzbvwBzFtDwE/cih3N1/NVy2X8TwDdEQjJnOmpbRczJy8mxsOpnguO+CLQxWe34DHAvjXmLUwVvoOz+CNfJTr6bHIKOSuiZqtzSHnfdMOG+/CEo7S8EtNQRMhPP2C6w5XwObHp/AMY2BmvM16dQP3f1WwGnbBXiceILPvMpnXzOQO3jNEbQfLkI1gwZS6K2sCt36TdF+hAjD1kd/U+lB43bbex09AoPRuMsAVK1jzMAx8zzTerfuik6TFmB4WMHXe0FAaHF4LTugcfgf9Fu8nR3QoNQ3NbWTV1FF9QZNYTFyAoZvOpWv5otFtTxlHRgrhyfA5nASxAevQbx4I4Tjp8DTSwxPTyG79Zo4HaIVW+Fy6B803yfVUxQG2C2qaXBgXMw2hHw4uVaAHMTbtm1jTe4MDAzQoEEDeHt7g5rbUQqJridOnGCgmH5H0GsGDx7MOqjTjie/lJIKpH9Expt/kXZ7H1KPjkXyxvZIXlZH2sCOmkvSdX1rpMUvheR/SVwzUUpWO18MXgFegbJRAdqWU4Lv2bNniI2NRXBwMGYEBsLH1xd+c2cgIHgRAg4Hwy8+nKeKOShmBwum/xGOKbHr4b11PoZP80Tn3t1BoNjC1grtutuiwTA7aLla8VQx9zQX2NPMgXEx2+5QOmj9+vVsJ1BWXgG6hg2YY5gapVHilx6rUrMuTDr2Q+epS+EYQenXx9/UJjAdxP7r6DV3E5p2G8wStAREldW1WHrTfvxcUDM8YWwSA6LuR+4yfYL5yAnQb94eyppVpSlkNQ3oN20Lc6dx6L90J9wO/A1K136ZOCaVwOij9zFo5X60G+bJksRyCopQUFFlqgZz5/EYtiFa2riP1Bn0+sh7TC9g6fYb9FuaQ7mKNmSYQqIyajRqiXYOIpaKplSp12maZza/7rk3DOaSl5kcwPrN2rFUMcHwqrWNGHjst2gbRkfd/2qsWVDR8+QT5ljuMGEe6lNDwBq1mdtZXlEJ2nXqoUWv4SwJzMDxySfMjey84zLz51JKmjzTVFMC3g1tezIY7rr3GkQF8E2T9sNpy3l0mbYMJp37o0otQ5B+gdY9fQYadeiLTlOXYnh4LMYcewQ6CJA1/hJ/S+uQ3NoRZ2AjnonaLcxAqWIZWXn2eW3UoQ96BK6F24EbrJHhr1zeLGDcqvcIKCipoHwXD5Rbez9fvt6igp4/a7rkGzbanYRhUY8hDt4L4cTp8PQUS4ExQWMGjkUQTpsJYdhx9I1KAAHZnzW+75kPB8bFbEPIh5NrBQj6UqOb/v37szORCBivWrXqs/TwnTt3IBaLoa2tjerVqzMtxdOnT3OdJn+i5FUg43+J+PhnCFK2dkPySiMkB+llXjNhMf29rA5S941A+uNzvIldyVvFfMS8ArwCZbQCtJ1/+/Yt60uwZ88eLFiwgOkqfQP9EbB0HgK3r4B/TAh8eaqYp6oJll/ZjOkXwjDxyEq4LZ6GPi5DYdvRXuoq7ihA83620HeSuop52rfkp31/xTrkwLiYbYwIGK9bt44BYyVVNbTp64QBCyIgEAbAwNQWqtrVGZQkcKxVy4BpDEiD4LT9AjxOPf0ahjII9wQOoadgPWYaajZuDXllFTCQWscYLfs6Y8DSXSytLAVwmaf2kzbhHEHcu+i/ZCdzxdJ7ldWrsMQz3ZLqwXLUZAxadRCjDt+GME4KjqlBmfPOy0zDQDoG9h5SLFSrgUb2vdAjcE0m9Hv9n56B+ZbfScFx1D30D9qNdg5C1GzaFsoaWkzRQM3hajZpDYLYA1fsh9vBWwxWe515AbeDN9H793A07T4kE4bLQSmziZz9uDlw2hYvBdt5Nu6TLrvniScswWonmsGa1FXWqfFJlaFj1BCt+o1Ez5nrWYq53TAvVDNoyOpJMLw6pYodvVmqmPmXv+GRzg16UpLaccs52E/8/f/snQVYFPkbx09FUEExEAsDC7sTG8RA7A4Ui26LbrvOAFTEQkE9u7u79Tz/p3d65tmJx/Z+/8/7zoKouyom4Ozz7LMwuzO/mXeGHf3Mdz4vqrS249rl0tPjfU8XDGrZ9kXn8PncCI4ga1YHx5Qqdtr+F3rOXI16PYaisFk5ToaTnoMuFrR09GOfsyclzFOVHp9ZW101z8h0AsZOGy+h1fDRoBR8voEhyBF/K1ND0c8BqdrmoYZ0LXc8gzv9zU+Ph4fXKHh4eL8NjD194DnKD94xKzmBX3/r00xdGxEYZ7ITobg6H6zAvXv3MHnyZNZODBkyhFVW6dPDL1++ZMehjY0NSFmxdu1aUENd8ZF9KqD67wkU5+ZDurQpJHPMhERxarKYXqPNIYmrBdmWEdx4Uq2QZp+NF7dErIBYAbEC2bACqaliusD7dqo4FOGTxyNy0a+I3BmP8DOJIigVU8WaVHESAo8sgc+q6Rgc6A7bHp1ZQ9bGxhrNu7dDNfu2KOoouIr1xGRthpO1PwLOZsYxRWCcyU44bwPjgmg+xBtuO/7i5OXAxXvR0jkQ5Rq1SgPHlNrlBG2PIeg+eRlGrLvA2glK+FLy13HzFZ5OzeuMixZn2EtJWILPHfxmYOT6C5qGajocsBpw7LLjb/SZtQaN+7ugVNW6DGNJl2BYsDDKN2yJ1m4h6B+3g0Fx3+iN3KCsaLlKmiZzBTlV3HLkODisOPxxlQADwZdw2XVdgNWDPFC6ZsM0cGxoXAjm9QhWB3IKekDcDrRxC0Hpmg24wRw5n03LV0G9nsMYPGe8IRrVIhkEjkkn0cYtFBWaWLHXmbaZal60bAUUr1iVE7AEco1NS6CGTXd0G78IztuvvQ/uPwdunk5m2NZ7eiKqterIzQ+pCWKOHDkZoBctVxH1uw9G1wmLMXztOT5GPrlB3+eszzeYx4saBR78F4MTj8LKM4KbEZL+hJLalKimJD0d13ThwvvUy0yVpvbYfxeDF+1B9/GLUG3WPuRaei9TQ1Ft8PdzpuVPeoi2u56xu9hryry0RDEni1MTxgSMfcbAe/YyuO2+AREYZ7ITzQ9dHbXQXIsabKnF5nefsyvoNtWrV69ix44dOHnyJEhllf5BDXRv376NvXv34uDBg3xLK/1HVHxknwpQM0nVv2cg2+YESWzFN+ni6HKQxFWHdGVHyA4GQ3FzP1Qpz0ANKMWHWAGxAmIFxApkzgooFArQxd4rV65g3bp1mD5tOsLCwhAaFYEIThXPQ8SRBIReEF3F6Z29P+3PF5MQfGY5xu2IhTOliocPRFsbG7SxtoJtzy7o7uGAJuP6o6BbaxGSiqD8i48BERhnsvPG+8DYi4Gxz+nXDCHJWzwgfhdaugShfKPWKEAQ2CAPg9JiFaqiQc9h6DZxCYauPAECqZTGLVm1tqBWMDTiNCQ1sBuwYDsyBFJPv2K1gvO2q9yIrmFfJ26OR6lfPQMDpDqCa3fuz8ljVgmwA9gcdez6o8eU5SDo/K664mOpTq8Tz+Gy82/0mb2WG++VrtmIxyK3s1GhIihbqyHM6zZFAZPi7Lk1KmwCixbtYBs4CyM2XPwwDP8UAEoJ7f13MTBuJxr3c0bhkmXYLU3gNvVpkCcvqrbogN4zKE15K8PbqK0GtN2ue26xosNykAeKmVdm2E+J24LFS7NbmsA1wfFilBTv4cD7nRQZlDj+UIM+beP9iGmex57Cccv/0G1yAmp27MOObtqvdOyUq2cJa88IDE06LlxgoOPvU/bXd/3MS07hk9O6+fYn0Fue+Zu7fQ4gfncegxUP0WjbUzjvuA7vWUvh4TNGS8LYG55jAuGzYC0c99xBzU1PMjVMFxPG3/JESIBYCSikUMteQf3fQ6ieX4fq+Q3+HRBB5udUnwAwpYrpqQ0Gf+z9zxlTnOd7VUANKOWAQvLBhnVqyXMoLi6FdHlrSKLLQjK/KqSJbSHbNw7Kv7dBnfwvCCyLf2Hfa7+J44gVECsgViBjFaBzNd0BdPfuXe4/QIqpyMhIhIaHIWLqBEQtnY3I3YuFVPHFlWKyWEwWI+R8IgIOL4LXiskYNNYZHbvZoY1VG9jYtkcvR3s4zw6G24YZaB7tinweLaHn1OSLgWFmTL2K6/T99BoiMM7Y9/o3/7RuYPxGFUEpUpfdN9E3dguaDRuFsvUs2TFM6de81GytSi3U6tALFs3bC03r9PVRwKQYqrSyRaegORi54ZIGpH4GhDudzA3jHDf9ju6TlqJeN3uYlC7PsDZXLj2GmvSaM2dOmJiVQ/MhXmkNyug2fkruZhj8acZ02nIFPaetQF27ATAuWgI5cubkcWgsgrfk+bWwtEbPycvgtuemMM5X0BdQ4z7yCrd2DoRpucqg7cullxu58+QVXvX1UdKiJpo7+Gi8zleFpnqfCS89jz7G8HUX0CkkGlVadUR+VnLkQcHipVCtbTdYe0WyCqRys7acbCY9SV6j/LzfCWr3nJqIkRt/1yS5M1cqV9j35Cr+F/bLDqC1q0aTYpifL3wUKV2eHdukF3HZdQOUQP6sY+Yza5/hY5PGOZ2M5jue/TTAmACy+brHGLDnAXwSdsErMBIenr5vKym8fOEVOR1evx2H3c5HMF39SATG3/zskTkHUCulDIeVN/dD8cdKyE/O5CZdsiMToLx/HmqVMnOuuLhWYgW+ewXU7BpWS55Cef8slLcPQ/XqnpDI17YuaiVUjy5DtncMJASKd7jy35jq2XUBNouoWFvVxGliBcQKiBXIFBWgu4EoVXz58mWsWbMG06dN41Rx2PgIRERPRdS6eYg4SqliERT/tEnitwC5kCoeuy0GjjMD0GNYf1jbtNWkirvCPsCN1RTBJ5bB99hCNJ/nLgJjMV38xRcL9JybQATGmeKU8WYlPgqMU0FYqipi53WGlOTSNavZEIaFTBje6uXODVIl5MiRA6RwqN2hF/rN3cAN8r4cwAnQl27J7zNzNaq1shV0CTlyMMQlkJsrVy5u2GftFgpqROe29zYoNftZQE6zzdS4b+SGi7DxjkKJilV5+3Lm0uPtzZkrF3uGy9dtinajJsE+4RBc9tz8fDB+6hWvL6Wb+0avR6O+jjApW5EhMaWqSX9Bje7I65za7I7qTM32WjlpvM7bBcfyJ28zpYp330Q/bhToCUqMMwzOb8xKj+bDR8N+yT5Qcz73/XcwKG4HWo4ci/KNWqKAaUkGrnmNjGFWrS4sB3ui9+y1GLn5D3gcfvRVUs+fvB2px6iW17dTxb3TUsXkm6Ymd9ae4Ri68jg8yYf9FWD/11jnT1nGzwaMCyQ9RKsdT+G64y94z1vDDe48RvvDw3ccPMcEwDt8CjwXb8PAHbdRbeMT6Gfy9LWYMH5zDvraP6lfP4LiXBykq+wgXdQAkvlVkEK3zSfaQPG/tVDLU772kOLyxApksQoIiWJ1yhMoH5yD/OIiyDYPhWzjICiuboBa9lrn9qhlyQyW6W9J9fgP8e9JZ6Wyyxt0x0bqk7Q+6Z4fu0DA82lUQKyoEbPn2eWoELcja1UgNVV8586d91LF4VMnIJJTxYsQfmaFmCh+C5j+vOCcUsWBmlTxwHEunCpurUkV9xg5CI6/BsJv13yEnE9C2O+rRGAsguIvBsWpCW5956Yo5mGNTv7D4B8ahOi50bhw4QJIj5ddH79k9g37ZGCcBuOoOd1LuFKjuNnrWJtgam4BAsaC7zYHjE2KsbKg79z1cNr6JzyPPP4igOhFTea2X0OvX3/jpnuUfCWVgKFxYZC3uEhpc5A6gRLPBYuVQjXrLujoPwNDVhzh5npexzMGjilR7br3FgbG7UDzob4oXqm60ITOMD9D1XL1m7GzmMfMLaSpK7doD5tRkzB42UEBVh9/9umw+uRLeBy8D4fEY7DxGQ/zepbcKJASxUXKVEDdLgPRe+ZqOK6/yBC+2RBvlKnVUON11igVGBz7o/+8LXDe/pfQcI/TslpS3TTe4YcYvuYMOoybhgoNWyFffmNOaxcqVRa1bfuix5QEjcdXM78Gprrvu4NB8bvR0skf5eo1R/4ixbjuBvkMWUXSxN6D9xOpHyi5nFElyKfA0k/5DDXlc2Wdym40Hz4GJSxq8j6k5osE4kml0i96I2h7PmV5me0zPxswppRxsdWPYLPrKZx234TPqsPwil0Nz1kJ8J6/Fl5rT2DI7rusotBb/iBTp4tpW0Rg/O3OjOqUp5wqliysBcmcUoJrlZp0LWoA+alZUP/36NsNLi5ZrECmrgCBYhkIFKvunxWa2G2yhyS+rtDEbn5VTuOrHl/RmTIm8EApfSGpLwLATL27P3flVHKopS/5u5I1Iy9vQ/38H6if/Q3102vC89VdTapcxyC0jNePoH52HWrSAdEySFny3yOoJc+E5cv/44S7jiWIk8UKiBX4wgrQ9zW5ip89e8bAJTExEZMmTUJoWCjCJkQiMnY6ojYuQMSJFQgV9RMiLCdYTq7iUwkYsyUaI6aOQ9dBvWFlbcVPuz7dMCTEE75rf+XPpKawwy6tFIGxCIy/CjDO69IMpu7WaDyqD0YEeSM4NASxMbG4dOmSCIy/8HzwRbNnHBinA4gnnmP4b6fRqJ8TN6PjpK9ebsHtSwnOes1Ajef6xWzmxmzUFC9DjcTI53vwPoNf0iKUq9cMefMba5rAVUT9boPROTQGHfymc7MyAoEG+YxAULBwqbKo2b4naxaGJB2H2/47IPfrx8Afwe0R6y/CLjSGE72k1iBnM+sZrDrDLlBKDmAAACAASURBVCQagxbuQqfQGNSy7QtT8yrIY1iAYWShEqVR3aY7bANnY8iKowKs/siYlGKmpnW9ZqxE3a6DeL0p5cuO5oYtYO0dhaGrTgjw9fRrEPx22f4X+4sphWxWvR6DY1pHbi7YuBWs3EIxYOEuOO+8DkrYpt9mr+PP4EwNBeesR6P+TgzcaTxOMddqhNauQVxvAso6E7cE1HfdADUbtHTwQdm6TdNSz7ScsrUbo+WIsegXs0m4YEDgOO2CgxaA/ZXfo+NsxMbfYRcxH1WsOiN/0eIMtY2o+WJTK7QbPYlhOdX+y9Pv3357tNXuZwTGuRIeoNDKR2i67Sn6738C+733MWj3PdjvfYBe+56g8banKLwyc6soUv3MIjD+otPWB2emBLHiymrBszrXTABhc0tDMq+KAMOeXIXoMf5gCcU3s2kF1PL/oHx0CYoLCzlRLFlUHxJK39Pfx9wykMwtC8kKayguJwKy5GxahZ9hs1IbfSoBlcZNLX8NtfSFAGsJ1OpqSkgXBF7egeLPdZCfmA75kSjIDwRBvncMZDs9INvuAtl2NyjOxkL14qbO71K6KKH4YxVku30h2+ML+YEAXpbi5Awozs2D4tJSKK7vgIpAMjnndT3Sp5Q/lmjWtQxxuliBn7AC1G+A/o9/69Yt7NmzB9HR0YiIiEBoRBgiZkxC5PK5iNy7BGFnE0VYLKaKBVhOqeJD8fBcOhEDRjmiQ5dOaNOmDdp16ohezoPhEh0K/31x7DROhcX0KgLj7+f2TU3hZrdXfWdLFHBtiYpendBx3FC4B49hWDxx4kSsWrUK//zzD1/8yq5f5dkwYfwGkPmcec1J41YuQdwMj3zGxStWhWmFqshboKAAjguboEKjVmjjGsKN75x3/g1KDGuDYOmnMdikhnfTEjlhSwCYoCgpMCo0bgMbn4ns+SXA63HoAYYmnUC7sdMYEJKXlhq06efNy2nS2nb9YRc+D8N+O80uW0qfph+Lf6ZE6p5b6D9/GywHe6F4xWrsKKYUcalqddF82GgMWrSb9Qz0eQKqw1afYjhcs11PFE2F1XnywqS0Oad0CSoT7HU/8C+0jUmpYtJnCDDckn3QBG8pNV2/hwN6//ob1/e9lG6a1/kP9JicgPq9hqOERS2ueW59A27IV7l5e1h5RWFA/G5eBtWT1nnoqpOwGT0ZFRq1ZnUIjUf1qt2pP7pPTtA0CtRSH21QVwOv+8xaA1KUkC7DqJAJ9A3y8Gv5Bi0EXca8rbzcd+H1e/tA2xgZmMap4r230T9uJ7u2i1vUSEsVm1aogkZ9nThVzI0CT2VG1/Kbv62P1eZnBMapsDXfiocwXf0YJX57jBJrnvArgeLcWSBZnLoNIjD+hqd8lYJvmZet7ys05kqFYdHlIF3bG8qbB8RU2zcsv7jozFsBgnPy41MhWdpMAMWUvGdQTLCYnqVZ4SLbOxqqp9cEFUHm3Rxxzd6rgFpo9pnyGOqXt6B+8j+o/j0F5c29UF7dIEDai4ugvHsMdPFA60OtgureKb6gIJ1XBZLYSpDEVoQkpjxSos0Fvc+8ypDtcIPq8WWdxwgliuUHQyCZXw2SaHNIYirysqTzLCCdXx2ShXUg3TgIyn/2CA0Xta2MWgVqtEhgWv3qLv8MRYrw/c2KC20zidPECogVoFTxkydPcO7cOSQlJWHy5MlvUsXzpiNy4wKEH88mqeKLSQg5uwIhJxIQcnQpQk8kIPScCMHTA92P/qxJFY/dPAcjp4xDN/s+sGprLaSK+/bAkFAv+K6ZieCTy7SmsEVgLALjLwHYeVyaobh7WzT27Y1BAW4YFxLIF7d+/fVXrF+/HlevXuVGnXTHRHZ9ZH9gvOsGWjkLwLhoaXO0GjEatsFzUKerPWsbKBFMuor8hYqgYpM2sPIMx8D43UKDMW3aBkoVH7iHwQmHYOUexuqFPPkMOTVMILVBr+HoS27kfbffgb7JDI5JQ2EzaiIsWnVEoZJlGfoSFDXVQNhuExdj+JpzrIDw1oBjThWvOw/boDmwaNFBSOyS3qK4Gapbd0XXyIVw3nZNK/TlBnUrT6DjuGmoZtUFhc3K8brSmNScj3QSXccvwrDfzjI4ppQzgVNSbPScnog6dv1RqLiZkIAlGN6oNdqNmojha89qfMgfatqXzJ9x3HQZXcbHo06XQShWsRryGBnz8ihxTKqMdmOnYkDcDk4xN+g1jNcxt4EB8hUoyA5ka88IDE06LqhDMgBoBaiZDG9qirhDSD037uvEgJ1AO3mljWi/N24Naw/Nft95/Ysa9OkCqaS/GLHhImxDYmDRypaBtV5ufVZmVGxqjfbjprOPmsC5rmVkpek/MzBOha5Z+VUExt/ylK+G6tlfQmOueZUhmZOaniwNybJmUFxcDLX01bdcAXHZYgUyZQXUyfchPzkDnCxOS9+nwuIyDAVJTyHb5clN8HSmUDPl1v0EK8Vp2w/8h0mlgOrJn1BcWATZ/gDItjlCtq4XpIk2kCxpAklcLX6Vn5gG1euHOgqmZl0JOa05fZ72/ZnuOImtCNl2V26AyH5jLUtSv7gJ+f5ASOZZpPsOTreMOWaQ/tYVyn/2CilobctQpICal8oOhUN2OBwKgt3Xt0P14JwAkVOeCg5tsZGpluqJk37GCqSmim/evImdO3di7pw5DF7CIsM5VRy1Yi4i9i9BGAHV7JCqvZCE4CNLELA+Gn4Lp8EvZhL8F01D4MZYBB9bhpALSdljO7/hviJXccCBeHgsmYD+PiPR3s42LVXc23kIXGPDELA/HqEfqKUIjEVg/DnA2MDFEgXcWqKylx06jxsGr+AxCAkLZW3O4kWLceTIETx8+BDUrDO7P34qYFzMvBLsgmazF5YgZueI+ahtN4C9v4Lv14BBXoUmVrD2GY9BS/YK4JjUACdfsnfXacsVdJu4hHUSxqYlQGAzv0kxVGpmgw5+M+C44RIDSq26BI1nl33AK47CxncCKGlbuGQZhrgGeQ1RzNwCDXoMRffJyzBi7Xk4bfkfKzMa93eGSdkKQiO3/MYoXashp2OHJBxikOqjsyFaMnxOvYInJY5XnkC70ZMZVhc2MweNR0ln03KVUa+rPbqOj4dD0jEG5q1dg1G6Rn2Q+1c/nyGKlrfgRnf9Y7fAff9dXuanAkyfU8kMYUdu/B1doxaiTueBb2pO4Nu0JMrVboSSFjWRxzA/w2RKFdftao8+v/72dTy+VJ/jz+C06XfYjpuO0tXrIVcuPfZaU4PA/IWLopKlNQhOp14w+BqJY1J0kE+7/7ytaDLQjdPZlEQnNQl5i5sO8sDABduFCwQZhuGfnvj91H31tT4nAuPM7yn+ENAWgfG3PfVTKk1xLhbSxQ3TwQpKT1aFfH8A+zi/7RqISxcr8AMq8BGgqFbKoLx1ANIN/YXUZ2r6PqY8JPF1IP2tG+RHxkN55wjrC3TBwB+wZT/ZkBqlhEoBStSySuL1A0HfQP5fXToJpRTKv7ZCuqqzRjVSRvj+oyT57FLCc54F5Pv9oXpxS0dN1VA9+p2BMCWK31xwS4W9pSGJqcAwWvXwku6E8fPrfNEuhZLF70FnuohXGrKNA6C8dwrQoaQgrYX8bDQk9D0eXQ4plFZeagnp2l6Q7xsD+blYKK7v5G0RnNo6NkmcLFYgm1eAkndyuRyPHj3CmTNnkJCQgAkTJgip4omRiFwwE1Fb4xF+kpraZQ+ISjA4+NAS+C2aBp8gf3j6+MLTy4dffcICMW7ZDART4vgbwtasvOyQi0kIOrkMozfOxvAJo9FlQC/BVdzWGp3794RDuA9Gr5+FkE9ohCgCYxEYZxQYG7o0RykPG1iO7ouhgZ4IDA1GVFQkZs+ejc2bN+Pvv/9GSkoKsnOqOP1p6acDxp2CZjOcI8BK6dvha8+x77dGh94wKVeJQR5pEwoWK4kqrW05DTx42QF23Q5avJchLcHGPPmMGKZSYrbJADcQSHX75AZlQirXbf9d2C/eC2uvCFRu3g7GxUulNa8jeNqg51BYDvFChSZt2MFMTeYKlSqHmrZ9GSg77/hLgNOfDBo16ehlB9DWZzwsWnZAwRJmPCYBTNqWGjbdYdG8PYyLleImcwzDm7dDe7/pGLHu/CekinVBTNrmZHhR0nbdOXQKmoUqzW2Qr4AxcuTIgZw5cyFnzpwMcMnL3Kj3cNgv3gPPw4/AMFwnENc13jvTT75gT/TARbu5UaCpeWXk0svNCW/DgoWFJn4GeWBctDgsWrRH21ETMWjxPrjuuQmvj3iedUFWj8OPMOy3M3whoZJlW00TQAPQhYaqrW1hFxoNp81/MMjOqq5iXdsuAmMRGKc/0Yg/v1MBlRzK6zsEcEJe1ugykMRW4GSlbO8YIRkn+jDfKZr4a5atAAFEAouvHwhNHclbq+OhfnVP0FKwv9gckrjanPSUH4nktKcq+b4m8fmBJKuOZYuTv7AC1ExQ/h/U/z2G6vk/UD04D+WN3VBcWgb5sUmQHQrjhK2atAzaHmollLcPQbq2j+CjTr0gkKYdKc16CXIRK5/8qeMbUA31k2uQ7fYRvjNpXvJcEzxOfcZWgnTLcE4i60qhq+kujz2jBKXFXJqfnmXfqE/mloFsywhNSlmlbWsYkFOyWLKgmtDAdI4ZUgg+z9Gk4eNqQLqmGxR/roVaIdG6DHGiWIHsXgFKFb9+/ZoBy9atWxm4hJOrmFLFv05CZFI0Ig4sRdj57AGKUyFtyOnl8F85i2Gxh4c3PDx9hKfmZ9+wIASujUZoNtvu1O3/kteQcyvgvz8O7vFR6Oc5HO1sO6B1mzZob9cRfdyHwnVBJPz3L0TIhU9LoovAWATGnwqMDZwtUcitNWr4dEV3/xHwDh7LF7amTJ7CF7pOnjzJOp2fIVWc/tz0UwPjVNhF6VuHpOMaxzBpG8w58Uvp4UIlzBiiNh/qi+ptu8K4WElO+RYoWlyTKp6JkRsuaUDqO5DyoyA3mZPLpK8YGLeDG/CVq2cJQ+PCoNQraSPyGBox2Mylp4diFaqgxfDRGJJwkGF36vpn+PXkS4bbg+J3oaWTv6DVMDRicEsQlZK3BHENjQuhZrvunPJ1e0+xkdFtffN5j4P/YlD8TjTuPZwBLY1F45KigRoTkme4Rttu6Exe59WnNKqMT/QWa6k5NZmjdHOXyDjelwSF2aVctAQqNWuHRv2cUaNDL1aUUNKcmwiWMENVq87csJA0Im57b8P7+MebEtK+IMDssvsf9InZjEb9XFC0XGVeJqeKq9SC5WBPIVV84F620E+kHn+03fS35L7/Hiw3/gu9hKwNTT+UwM3u74kJ4/SnyW/zs+rxFW64JFlUD9JlzSHbZA/50YnszKTkmvgQK5DlK0COV2pm9uImH9fyU7MYLqpf3dGd/KQUKt3mv3UkpKu7Qn4wFEpKaSbfh5oSreLjx1RApYTq1T0or++C/Ew0ZPv9Id04GNLEdpAsagBJrAVS4mpDfmwiPvT9pXp4EdJtTpwCftPMUEj08u8x5SHbMkxQjujYUmp6Jz8+BdIV1tw8VJrUHtJVdpxAl67tCen6vpAdncj6C10NROkYlJ+ezWlgnjepA6QrrPi7WLK4MSSLGkG+L4DBuPYkuxqqx39AttNdcCi/B78p8VxaaNL45zqolbovkujYTHGyWIEsXYHUVPHjx49x+vRphi3UICo0LAxhk6IQuWAGIrfGIfzk8mzZ1C748BKMjZnIiWIPDw0sToXGnj7wGj0GfgumCE5jMWUsJK1TU8UbhFRx14GaVLFNW3Qe0ItTxaPWz0Lw6eUZSmZnB2Cs59wUek5NhKezCIA/FQBn5HOUKjbzaIcWo/tjRJAXAkKDEBUZiblz54Iudl2/fj3bu4p1nXREYEyAkdKrp5O56RqB47ajJ6NyK1sUKlVWAMf6Bgxv9fRyM0gtVLwUGvYahgHzt6allVOh2We90vgnX8J5y//QyW8GylSvDxrrlxw5eDx61c+TB5WatEHXqDg4brnCeoz3ms1pgaVa10ezvV5Hn2DoiiOwHOSGQsVK8lic9M2VCzlz5EQBE1PU6zIQvWeuhuPmK6DE7GePSVqMo0/gtPV/6DElAbVt+7CDmeCsURFTlK7VCOb1m2tgvSEnf8mxTPqKLlHxGLr6NNwIsJ74dHBMAJMaBQ6gJnNDfVGiUnUY5MnH2ouSBG6HeGNQ/G6GwZSetguJRk3bPihqbsGfoXUjf3ONdt1ByXSHxKMM2nUmjslvfegBHFae5IsP5Ru3QV4jY4bTlNiuatUFnSMWcFqd/dSn30B0rfvpU/dnJvmc+97bGDBvMzoGzELlKduQa8k9ZHewml23TwTGuk6ZX286aymubYLs6AQofl/OSTa6tRui7/LrFVlc0g+ogJqbfqllL9nVrbi2GfKDwZCu7MjKFUpcKv/eDuhMXKqhTnkM5a1DUN46KLhsRVD8jfejRjGhSyVBo5Mu5OZ+SDcMEFK50WU5TZsym3QSwjOFYO9ub6if/a3zgoDq2XX2F0sWVIckxhySeZW4kaGE0rjxdSFZ1hzSXV4fBsbyZCj/PQPF/9ZBeXUTlDd2cSNR0kcoH5yD8uElQQOhK+kMcOJX+eIWL0d5+zAnpZXXNkHxxyrIzy+C/EwM6yTUkhfat0WthOruccg22gvw+610ssZLH1MBUoLf/57Vzpyprtw47wXUrx9CLUsWv/+/8ZEuLv77VIBSxcnJybh27Rq2bNkCag4VFhaG0MgIRMyagsiVMYg4uBRhH/DOfklCNTPMG3JgEcbMjHqTLE4Hiylt7OUzCuPmTEDIEVFLQfuLUsV+++LgFheJvu5D0a5je3YVt+9ii35ew+G+MAoBhxYh9GLGk+hZHRjncW2Ggp5tYOrbjp8FPa2Q17U5MgJDxc/qhuzU1K6IWxvU9OmGXn6OGBXih/DwcEybOhXLly9njc7z589B32s/60MExlpgm8fhBxi8/DDa+k5ApebtYFioqABuf/mFtQklKlWDtUcY+37dD/4LrwxATG1gkACk846/0XPGKtTtMgiFSpTmtG0+40IMVQ0LmQju4gKCu7jZsFHoG70RztuugpqpaVvmB6eRnmHvbQyM34VmDj4oXqkau4zJH2xSthKKV64BSlATMKXGc2VqNkCzwV7oM2cdnGjMI48zBo5pvH13ISg9/GFWvS6oUSD5kYtVqIrGA1zRd+56DF60mx3LlVtQQ8BUr3M+9v7W7TqIHcsEdj0O3f9ozbnJ3NpzsA2azY0CKbXMyWFqFNi2K7uUqX687zS6C24uuPacAI7b90TRshUZHFPSu0ipsqjVoSc6hczF0FUnOfWcfr9TszrnndfR89fVqNt1MF9s0DMwADVVNKvZgNPjg5d9YTJcy7H6wf38HT9P2hDH9edh2d+FIbt+z9H4Jf6mCIyXZc2UtQiMv8M/CQgUSF9BLXkGKKVEDr7DoOIQYgW+ZQXUUMtecfJScWWVcMv/8jYCYORb9c0gWVgH8iNRUL0kR632Y56Saex8FS+efKOdpQHEShlDSoKVquc3oHpNKW4dSViVEsq7JyDdOOgtbYMkTSchOITpfdWHvL+vH0Jxbj6ka3pwIpia18n3+EB+OALy03OhuJzI2grVf48+vO0Et+n4oCc5hun3tKf24+r9BaYD5bSM1OVRGlghBTm1dfqYqR73z/HFENnqzkIyeWFtoYkeObepLnE1ebtUr+6+P7Rmilr6Eoq/t0F+YjoUf66D6ulV0MUWiBdJdNZMfCPzVoC+u2UyGTeCOnbsGOLj4zF+/Hi+pTt88nhExc9C1PZ4hJ9akS1TxelBdcihJRg7dwI8vH3h7plOSaEBx16jxmDc/MkIOb4sQ2nZ9GNki58pVXxiKUat/RVDI3xg17c72lhZwbqdDboM6oPhE8dg7NboT3IV66pHVgbGBdxboWZIHwycHwD/NXPgv3YuBscFoXZoP+T3aCVC4y9IW+s7N4WRawuU9ewA67GD4Bzki6DQYP7Oio2Nxe7du3Hr1i1IpfR/tJ/7IQJjrVBNo4rYfxc9f10D8yZWrIgQXLs5OW1sWt4Cdbrao3NkHIavOcsQk1OjWpenI0l68iXP55B4DG19JqBcvWbIa1RASNeWrYg6XQbB2jMcjQe4cAKXXLukyTAqVATlG7ZEa5cg9J+/DS47/obXsWefBI4p5Tti/QXYhcWimlUX5C9iKiRgTUuiapvO6OA/E90nLkEzB1+UrdOE9RAEWklPYV6/GTuc+8VshtO2a9zI7mPA0uvYUzhu+gNdoxahZvte7IambSAgTQ3/qFFgmhuZEroElhftRRv3MNZFFCxuBnI3k5qjROUaaNTPCT2mLMfI9RfZb+x96uVb2y2kim+i//ytsLT3QPGKVXl/UV3NatRHixFjYL9ozwebzHlQSjjxKNqPnYZqbbumKUqEBoGVUK/rYE49k5/Y/cC/oIsGQyiZPmoSzBu0QN78BbhxH/mhq7fviS7j4zlZ7f2ZLuSP1TgzvM/AeO1ZNOgxhPdVjk5u+GWhCIyzagJZBMY/9z8MxK0XK/BZFVApoLx/BrJ94yBd1kLjh9Xcmp8KFqPNIV3XB4p/9jCQ+6xxxJk+rwIERRUSqCVPoX5+gwEw+XXlJ2ewYkJxeQX7ibUvXM2JccH7W1HQLaTu03Sv0t+6sJ+dYKvWh0IC0vGQ+1h55xhUT/4H1as7UKU8hVr2WnD9Miz9VOirdZRvP5EuasiSoXr6FzdqVPy+gnUcpKiQkRYjoQWkq+3ANaXksLaHWsXaDK7pwtqsxKCfFf9bw9M5cfyh1Le2ZYrTxAr8oApQ+u7Vq1f4888/sWnTpnSp4nBEzJ6CyNWxiDi0DGHnP807qwv+ZZXpIaeWw3/5THgH+OE9JYWXL3xCAuG/ajZCz/0c9dC230LOroA/pYrnh6OvqwPa2XZEG6s26NDNDv18RrLD+HNTxenHy4rAWM+5CYzcW6L5hGGYsysRV+7+jaevX/Dzz3s3ELtnFVpOGsGfEdPDutPDumpj4NIMJu5WqOPbHX38nTA62A9h4WGYNm0akpKScP78ebx48QI/m6tY1+kjSwHjfPmNYTnQFS5brnADtY+BMp8zr+G66wZaOQcxoCxmXonVAh4H7wuN1D4Cd33O/AeHtRdQzXYAcuXW54Z4lP5NTd9S8pQSsg37jOQmdEL69cEnpW85kbrtKnpOS0S9bvYoXKoMQ0bDQkVg3rAFbHwmYPhvZ+B56AFctl9Dz+mJaNh7JMyq1UO+goX5swR7KzWxhrVHBAYt2gOXXTd0QlxKw7KeYcF2NHPwZj2D4EjOj1JV63LSmPQMlK4msOm6429WUTTq7wKzGg2Qr2ARTuhSUpdhtWsw+sft4GQ0qS3e3RdenCq+w039Wjn6waxqHU4UG+Q1RPFK1dFkkDsGzN8G9zSPr9AIkJu/pTqWF+1Ga5dglG/UGsamJQWns1F+XpblIHeNKuMPARwTfD/yCMPWnEHHwNRUsbDOxpQqtumObhMWcSpb0FqkjqcN5gvvETgeQklz7/Go3KLDm9SzJhldv4cDOofPR5eohajXbQgKlyoHPX195C1QEKVrNkRLRz8MTjjE65Xdmtq9u79FYJw1k8S6gPYbYDwHpuUqoUiRIvDz88O///6r61wiThcrIFbgZ68ApS7/2Qvpmu5CUzNKFaeDiWnO2qXNID83DypK14uP71IBalbHcJOa1J2Pg5yg/rrekCy1FFKx8ypDtsOd0+E6k9//PeIkrGRhLWH/UpJ2ngUkcbUgWdKYncLcsO7WAaj5rgkdm5aaBNaRMNcxV+adrFYDlEqWvoT65S0o7x6H/HIi5JeWQfXod51pYWoOqLi6AdKkDpDw3wo1/asASUIryPaMhvLqBnYocxNBGkN8iBXIhBWgVLFEIsH9+/dx9OjRN6ni8FCETRmPyPhfEbk9HmGnsxEYJS0CgW9quqZLkXAhCUH74jE2dhK8/cfB02cUPL1HwdN3FHyCAuAXNxXBhxb/lOniEKrNcUoVz+RUcec+PdCmjZAq7mrfF8MnjcWYLdEIPrviq9QnKwJjAp0WAT0wffsS3H/+9h039Df34MVjzNmdiGpBvdhrrAuMitPfhsn6zpacKjb37AibsYPhokkVT5gwEfMXLMCePXtw+/ZtvlMiE37d/rBVylLA2CBPXlRtZYveM1fBafs1eB558kE4++XA+HUaMNbTN4BJ+aqwHDYaLUaOQ7n6zZHfpDiDW/28+VCsvAUa9ByKHlNXYOTGyyDYqDVxfPIFQ1ICkW3cQlC6ej0Gqfp58sHU3ILhc7+YjfA4cE+A2qRLOPOal0XguPf0lfyZEhY1kde4kACOC5mgclNr2HhHYdDiPdxwjYB0KtQj9/DwtedZz1DZ0hqGBQoy/CWvbnWbHug2cQlcd/4NHwboGpB6msZ8Cded19Fr5io07OeEklXrgDQZVAt6NW/QHK3dQ1ltkQarT75kV/GIDZcYplazskP+wiY8TwHTErBoaQu70FgB3J4kH7EOcHs6mbff4wA1yCNwHIgKjVqlwXpKHJfSNJDrM3stKO3bd856NOw9AkVKl+fUNIPb2o3QyjmQE8OUdmZf9UcuFKTWjT5LINTz0EM4rDiCtj7judEhNT6kGgiKi1IoVKIMKz3o98Jm5VCn8wD0mp4Etz034Z3NPMVptXmnhiIwzobAeMdd2AXOgmnZCjAxMUFgYCD/h+CHna1+yoE1t0xnF7DyU+7D7LTRHz8eVS9uQnYojG/HFyCYoCqQRJcT4OJSS0i3DOfb78njLT6+RwWEdLD86HhIlrcWnMEE8meXQsocM0joObcMKyKU/+zW2VxQLU+B4n9rQR5qyfJWfGFAtt2ZFSOKi4vZJax6cgXsYv/Zk7EqJdQKmU5YTFJj9YtbkB8Mg2R+NQ0w1qTxaX9QEj+hJeQHgqC8e4ybR36PI0UcQ6xARipA6TtqanfkyBHExcUhKioKTSHGWQAAIABJREFUwSEhCIuKQOTcqYhaNx8RR5cj9MJKhGSDxm4EOoNPJSBo/yIEbpvPz+ADixBCTdi0gGMGowcWwT/hV4ydGYXRU8IxZtZ4+CfNQsjhJQi9lHEfb/rkbJb7+eJKUKrYb/d8uEaHorfjILRtb8Ou4o7dOmPAKCd4LZuM4ONf1+ucFYExOYo7z/LCsWvnodSi56JE/+nrv6NPzFjkdW0mQuNPUFOQq9jU3Rr1fXthUIAb/EODEBERgRkzpmPNmjW4cuUKXr9+DQLy4uPtCmQpYJwzZ0526tJt/y2dAtA3ZjOct/+lM1X7dYFxHhSrVh9dpiVxkpccwpZDR6NMvWYwLFyUASI5gM2q1UHTQe7oOX0lRm66DI8jD9OgNusZNv/BgLZWR2r6VoqhY/4ixVCxqTXaj5sm6BkIbL4D5FJ/9zz2FCM3/o6u4xehXncHMDguYCwAYNOS7Ou1GTUJg5YegMvOG5wA7jN3AygpbFq+Cqd02UtMINXRH4OXHuBmf6nL1/ZK6+205Qq6TV6G+j2HMTg2NCY9Rh5BLdHMBm29IjnlPHLDJfRfsI0bypWoXJ1heB6jAihVrS4sHXwwMG4XPA7c17l9Wsc/SenomxgwbyuaDx8jwHqNY5lUGWVrN0btjr1Rvn4zPj5IYcHg1q4/ekxdzsqOjDTL07YOBP/d9t3GgAXb0KjvSBQuURrUIJA1JblyceqblCJWHhEYmnQcnkceZWgbtY6p4xjIjJ8VgXH2A8Y9t91Gx7HTYGJWDsWKFeOTKv3HQHx8pwqoFFCnPIHq1T32wupK/X2ntRGH+ZkrQPCPnK7/PYL61R3BsarjIgYlWTk1SU3u5pYFg+L51SBd3gay7S6QX1wE5cMLIHcrO2d/5rp+lW0niE/+XcUH6qnRSewdC0ls5TRA/Fb6e05p1ogoLi0Vmq9pWzdq9Pb0KisTyLdLTmPVi3/A4F8p0cBR8T9a2kr33jSlnJUc0k32SIk2fyeJr7nIQqnjxY1YGaJOvv/eIsQJYgV+VAUIqJDX8+7du1i9ejX69++PJk2aoFu3bvAY5Y2Q2KmI3BGP8LPZKFVMqdhDi+GXOAujp0XCNzQQvmFBGDsjCgGrZyPk6FKt0JhB8pkVCKX3Dy7mzxE0Db248qukZ7MKNCZ4Hnh0CXxXT8eQYE906tmVXcUEjLs59MOIaX4Yuy2GgfLX3qasCIzzu7eCQ3wort7/RyfA/Ov+LbglTISxeysRGH8AGFOquIBrS1Ty6oSO4xzgFjwawWGhmDRxEhYuXIgDBw7wHbRyuY4eDj/qizYTjZvlgDFBY73c+jAqXBQVGreGlUe4kHDdeQPpU7UE1b4JMJ6+ikFgaqO6XrPXodEgd5Sq2QCkkyAlQb4CxihTqyEsHbzRe/ZaOG65wsDTfsl+dgCXrlEfBoZGoGRy8YrV0KifCzexc9t35xMhYzI3niMFBikRatv1BzmVCVjn1jfgRnlVrbvAyjMSVuQCtmwLwX+ch7UKBKu7T1oK5+3XtKegtYHK08nwOvYEIzdcRLcJi1G/+xAUr1idm7px0rZYSVRpZcuOYYsW7ZC/cFEhgVusFKpZd0XniAVw2nwFXseff+I2vqOKoKT1iecMf6n5HiktSAeilzs3NyLk11y5+OciJcvAcqAbhiw7IDQF5KZ2OpLM2rZV2zTyK1PaefE+NLX34CZ4dCz+8ksOFDApjtqd+qHn9CS47vrn87ZP25hZaBoB45GiwzjbNPkjJUXPrbfRfvRk0N9TiRIlMGHCBDx9+jQTnb6y66qoOU1Gnk+CN/IT06C8fVhwe2bXTRa3K3NWgECx/D+oX96B8tZhyM/GQH58CpR3jur2D6vVUD3+H3uMWVOQaAPZbh9uZkbHtOhl/Uq7miG+BOqUxwxxqeYfSmxTc03FmWhIFtV/xz9M2hCNOiS+Hu/fD8JJupCllArN8X72FPEX7Eo1AeP7ZyHbHwgJNYacX1W4uJK6L1jlUhbSVXZQXF2vG+J/wTqIs4oV+JwKUKqY3J5//PEHuz4dhgxByZIlkTt3bpiamqKJdQsMDPeC75Y5CDqTIEDR37M+HA0+vgzjEmbAO9gfHtS4zkN4enr5wjcsEAGUGj6p2d5skKb+mtCWAPm4XfPgMicEvZzsYdOhneAq7t4Z/Uc5wnPZJIbJ2lLaX2M9siIwNnJriYELAnD5zjWtwJgu2ly5dx0jF0cgv3tL6H0AmP7MWoq8Ls1Q3N0ajUf1xuAAd4wLCUB4RDg71jds2MCp4uTkZK01/pzvx+w6T5YCxrn19VGoeCkULVuRlQgER41NisGieTu0852IwUsPwm3PrTRw/K2AsddJTaM1jbaBwGuP6UmCtqFaXeSj9C1pG/Ibc+O45sNHw8Z3Amq278lwkQCrEfmHm9nANuBXOG64BO8Mg9RkeJ9+zenqEWvPwTZwNmq06wGTMuUZ1JJzmVLA9MyVOzevDzWNI68uNXSj5ncZ0jMwvBTGpHV13HARncPmoVaH3ihcsgxy5dJDLj095M6Th19z5MyJQiVLcxrXPn6XkLhlcPsOCM4IFE3VVBz8FwNiN6NWux7Ia5g/LeWbM1cuXg9yrrYY5qtRZfwDSmV/SSrX8+hTjNx8Bd0mLUUNzT6kbU1NF1do1Br9otczUM94Tb+gHhmp3Tf+LAPjNWdQv/tg5MlnCLHpXdZOHIvA+Aed8pUyqJL/heLGDsj2jma/aMrCOpAdCILq6TXdtzf/oNUVh82GFWAfqwwEGFVPrkL59zbIjowXvMRxNSGJr88eW0ob60q9U3pYeWMnJyOVf67TeFgloNvwxcfnVkANkOaAAP5/j7gpmvLGLsjPzoVslydk+8ZCdeeo7pSxUgrlX1sgXdkRKRoYKSEH8fwqkMTXZWgp3TgYiotLoH794HNXUpzvkyugBrmJ6Xtd8UcS70PpCut04LgMpAvrsO6DUv26/tY+eTjxg2IFvrACBKjIVUyp4oMHD7KCIigoCL369Ebl6lVgbFIY+nkMkMcwL8yqlEerIV3gEBOAUTtjEHQ6IUsnalktsW0+Rk0IEWAxAePUp4cPCBqPnhqOoN1xP59m4kNwnFLZx5bA57cZGBLsAdseXVg/kZYqnjoOY7fHIOTc13EV64LLWREYG7hYotWkEdh4dh/+k0ne++tNkUmw/eJhtJ3mDH0XS/zMUFjbtlOq2Ni1FSp72cFu3FB4BY9BWFgYp4rj4xfi8OHDePToERQKxXu1FSe8X4EsBYzzGRVAvU790GncNDQgNYJFTUFBoAHHVVp2QLvRk2G/dD8nerl52xc1vUvvMNYoKaavQhowTgfhvE4+h8vOv1hF0bCvE0pVr8fgmNLQefIZCd5gfQMGmkXMzNG4nxMGLdzJTe2+BGYK81Li+BEclh9CCwcvFDEryzDzl19+QerTyLgQ6tn1w8D5W+G+/x6oCd6Xjuux7y76/roa1Vp1ZIcvpW1z5MjJYxNALlGxGqxcg9n/67b/7uenizV1Tm0U2GNaIup2tee0NIF5w0ImKFapOieOOUmtb8DeZE6gu4dh4MKdH2wIqKsO3Chw310MWLgLlg6+IOBOjQKpcR95mQlW0/6tYmWHwQkH4X1KcyEh3XGha9nZbToB4+GrTqKuXX8+FkRgLALj90834pQPVkCtgoqclmfnQbrKFpLYiuy1TKHbkhNaQXFuPjj5J0K3D5ZRfPPLKkAJYNX9c9wYTbbDlV21KbEVkcLJx9KcgpRtGsw6Aqh03L5HflZFipCKJFWC+PiyCqhVrPBQPfkTir+2MbCXbR3Jmg8GvuQfXtIYigsLP+C6VUP56BKkOz0gia8HybLmkK7tBfluH8hPz4Hir61QPbwMdcpT8cLUl+2tT56bLp/wky4UvrgFxZ8bINvtC+nyVtxIULZ5CJS3j+h0Sn/yQOIHxQp8YQUIqjx79gwXL17EypUrMXnyZISGhSF0fAQCZkTBaYof2jv3RaUmtWBsWhj6BvrIa5gPZapVFMBxtD9G7xLAcUhWVDGcTUTAqtnwCfCDu4f3G1icDhqTniJwfQxCLyQhNBskqnXB10+afnElgk8vZxjsNCsIPYYPhHW7tqygIGg8cJwLvJOmIujE13UV61q3zAiMCQiTU5detQFPPacmKO7bHi5Lx+Pk9Ut4lfIacqWCn8mS1zh74w/4JE5BqVEdRB3FO+nqfC7NUdLDBs1H98fwQC8EhAYhKjIKc+bMwebNm/HXX38hJSVFTBVn4LyQpYAxNWtrPsQLLpsug1y5XaMWom7nAYKOwSg/9KnpWMkyqN62Kzr4TYfDiqMYue48Wjr6c4O6YuaV0CloNjwO3hcayn0E7FFC2WHtBVSzHQA9/Q8DYwaArG14CsdNf3AatV4PB403OB+rEgjeUrq4QoPm6Boxn5UQ72o0PgckMkjd8Rc3pyNgV8DEFLly5WJFBQFUgpw0btEyFVC3yyB0iYrHsDVn4H7w3zS/cobGPfECrrtucJO5Rn2dOPFNKo48RsYoVLIsjIuXgn4+Q1AjP5MyFVDLti86hcZg6KqT3PAvwz5hjQ6CGs9Ze0agbN2myJu/ACs9ippXZq9yt/GL0DUyjhsPlrSoJVxIMMgDY2q016I92vpM0FxIeJNA/9A2ex59DGrcZxe+AFWsunAiPFWFUsnSGg27D0aZanX5mLNoYwf7ZQc+r5YfOQY/tI6Z671kDE06htod+8AgTz7k6OSOXxbezDaKhl+WZW0AnNH1FxPGGTiLfq2PqpUMdCgtKJmX3jNaGpKYCgx3FNc2aXzGX2tQcTliBdJVgC5aPL0G2aFQSBY1BCdQU0Exp1I1TbmWNYf8/EJOIaebW/zxW1VAIWENiGzvOEhWtIVkQQ1BX8DN6kgnYcbfGfIDAeyY1pVGVf33CPL/rYH82GQofl8O1d3j3HiNfdIM9sUE+LfahR9fbrrEMamIDgRy8pgBvs6ZKXUuZ0WI6APXWSTxjS+oAKWKCazcunULe/bsQWxsLCIiIxAaHobw6RMRuXwuIvctQdjpFfA7uBDD4kLQZkRPVKhfHfmLFATdGWxonB/l61SB1YiecFgQjFF75yH47PKs5e8lYLxyNnz8/eChDRh7+rDTOHBdNELP/2SN7N5JGKe6ir0TpzIY7ti9s+Aq7tAePUYMhOPMQIzbGYuQc9/Pb52ZgDE1sysxqj1qhvZBk6ghqB3aDyVHd0A+1+bvgWOCyeXHdcbIxeFYfWIHTt+4zM91p3fDbdl4VPDrohM4a4PQ2X2agbMlCrm1RnXvLujmNwLewWP5whZd4Fq6dClOnjzJTTrFVHHGTwpZEhi77fgLPqRjOPoYw1edgm3ALNRs3wsmZSuluYEpxVvbti/aeY9H3S4DhRTqtwbGGvjncyqZlQ/kGCaHsGm5ym81SMtvYsoQ08Z3IuyX7GPvLTWWyzAAPPkSHofuwyHpGCsvyjdsyaCU3MgmZSuiVsfeaDzABZWbt+M0Lk2ntHOJStXRsPdwdJu0BCPWXYDHoQfwOvkpiWMa7yGGrT6Djn4zUampNSsvuMlcqbKo2bE3qOFeG/cwWLTqhEKlynLTO4O8+VDU3AL1ug/hZn3D15zl9aZGch/bZm64t/VP9Ji2AvW62qNwqbKg8YwKm6BCo1agGg777QyrObyOPoHj+gvoGhGHup0HcuI4b36hIWChEqVRvW03dPCficEJh+C29zbIQ/3e+Cde8HsD4nbAcqgvNxWkuhnkM0SxClXQsM9I9Ju7Af3mrEVVSlbnyQsRGJNWIxnDko6jTqd+fIzlsPMQgXEWhswiMM74yfRrzKFKecreYskKa6RQw7D0kG5+VUi3O0N59xiglH6N4cRliBV4pwJqbmImOxAIybwqnHB/cwxqGnERQI6rAdmBAKie/S1qJt6p4Df5VaFpJJjUXmhYR3cdpH03pO6XMpBtHAjlvRO6E6kqBVTSl1BJnnMTQxEyfpO99WULpXS+7BVUL2+zeoQ0JLoeankKlI9+h+L2Eahe3hGT4boKJU7/rAoQVKG+FRcuXOBU8ZQpUxAaFoqwiZGIiJ2OyA0LEH5sOUIvaPzEv68CwcIx+xbAISYQLYd0QZlalWFUuCAnjo0KFUDFRjVh494Pw+JDMWb/fARlFXB8PgmBG2PgGxH0frqYUsZevhg1MRRB2+ZnafWGroTuJ01PSxXHwnl2MHqOGAhrm7ZoY20F255dMXCcKwgiBx3/Pqni9OucWYAxeYnrhg+AT9JULD+6GdsuHMSKY1sxZtUMNIy0h5F7y/egcW6nJijo0Rq1Q/vCbpYXOs/yQr3wASjsZYXczk3e//w7advsDolTt49SxWYe7dFyzAAMC/SCP6WKo6Iwd+5cbNmyRUwVf9ZZ4M1MWRgYa5qYaZqxjVhzFh0DZnGDtSJlKjDgo1QtOY4LmhZnh2/RshXQ0W8Gp1zpFvr3YOE7ac8MJ4y1zD9gwTZUbNya1QUELwsULQ4DVhnkRoEipuxfTgPHu2+m+Zc/tm7k5XXaehU9pyWijl1/FCxWirfRqJAJyjdqzWoOArNue29hSMJBWHtFsDPZuLgZchvk5dSxqSad231KAkasvwj3Qw91pmTTUsy/rkb9HkNRxKyc4Gk2LowydZpw88Fhq06xx5f1GCuOMMSmRniFS5bVqBzyoWi5iqjXbTA33Rux/rxucHzyBTeZs196gBsFmlWvx/tUP68hilGjwL5O6B+7GR4H7sEnfd3pQsLxZ5xA70INATv1Q9HyFlxzbghYrCSqtrZDB7+ZGJJ4FK4EjjX+aI8jjzB83QV0DJrDtaJ0NqWK8xctDouWHWAbNAsjN/7Ozffsl+wVgXH6up9K5jR/6xFjYVajAfLZhyNH/C0xYZxFobEIjN+cJL/nT5TmUT3/B7LDkYJX9F0otKAGZPsDuMnVh0DC91xncawsUoHUJmmyV5oGitrTpOTIVVxZDekKq7ehZHQ5SOZZQLK4EaTr+kJ+bj5DLV1p1ixSlR+8mpQQVQheYnmKbv8w3X3w4AKk2500qe83kFgAx2UhiS4P6apOUFzdIDbI/MF79bsMr5RBef8cu6tZLXJ6LlTPb4jQ+LsUP3sPolKp8N9//+Gff/7Bzp07+Tbu8PBwhEaEIWLGJEQlRiNy/zKEndORpP19FaeHxx5YgMExAWgxuAvK1rIAAePc+rlhaGzECeR2Hv0xYkkEg+NMnzgmGHpwMcbOmwyvcWMZEKc5jL184RXgh3GLpyHk2PeHoenB6I/6OeR8IgKPLIbX8skYOMYZHbraoXWb1rCxbY9ejvYMkP32LBB0He8kkr/HOmcGYEz6ibrh/TFndyLuPXsA+jujB73ef/4IcQfWoFGkvdbEMOkpcjk1Rq6RjYSnY2PoibCYYTmlsAu7tUFNn27o7e+EMSH+CA8Pw9QpU7BixQqcPXsWz58/T6t39v72/nZbl/WBcSq0Ov0KHocfYmjScbQfNx1VrTqjsFk59qnmzJkLv+TIAeOixdHU3oNBofuh+x9N1X4pMKYGaP3nb0XFxm1Yz1CuniWaDfbgxmmUADbIZ4TcBgYMewmsths7FUOWH4JrusZ974FjjZ5h8LKDaOMajDK1GrF6gkCqaXkLTg73i94At/13BCBOYJzm2XcHgxbtRWvXUAbKBUxLcFKXE8cWNdG4vzN6Tk/CyE2XuY40D49NKeaD97mubb3Ho1w90kEYMwCmbSD423P6Sk5Jv7WuvJ73MCThENp6RaGyZVsULG7G89GYJSvXQKM+I9FjSgJDWNp3qYljasjnuPkPhsrcKLBocVZqUKPAys3bc6J85PqLGriuC/yT1/kxhq85A9vguajevheKpNVcUJdQk8COgbPhkHQcjpuvoE/0RjQa4MppaLrYkMcwPyeMmw72ZA+y+4F/NRcZXsJ+sQiM39rfp17B4+C/7DHuNXsdqkUfQa6l90RgLALjb3f2yqZLVivlUN45Duk2R6EBUnpoHGPOsE55Y48IhbLp/v+qm0WQWCmDWvqCYZLy5j4o/vcblA/OC7exaxtMrYLy4UXItjtDElMRkmhzViBIl1tBts0R8rOxQoo15YkIp7TV71OmqZWAQiI0r3t4CYq/t0J56xDUKc90zq1+/RDyE9MgWVhbSBnTHQi0f+JqQprQEtL1fSA7EgXlvVNQK8Q7EHQWMhu8QecI8lnLD4VrLiyWgyShNeSnZ/MdAnQRQnyIFchoBeiCNaWKnzx5gtOnT2P58uWYNGkS6yfCJkUhcv4MRG6OQ8TJFQj7RA9x8PlEjN47H4Pn+KH5gE4oXb0iDAvmR24DfRQoUhCVm9RBe6+BGLksEuMOLkTwN25+9h6cvJCEkDMrEHxyOYJPLUfI2UTdUPNcIoJ3xWFc7CT4hATAa+xYeI8bC3IXj42bgsB98brn/QGQ9L1t/RbrcDEJwacSMHZrNByn+6P7kH6cKraytkan3t0wJNgTvr/NQNDJZT9UQfKjgTHBXRNva3gsn4TrD29D9U4vEvrbu/noLvxWz+LPESBOTc6Kr0211kLfuSkMXVugnGcHWI+1h1OQD4JCgzF+/HjExMRgx44drNKRyWQZ/SoUP6+lAtkHGBM41qSG3Q/cAwFVG98JrH4oYFIcOXPl4rRo0XKVUL+HAzuGKVVLigVdzcq+JjCmRmk12vfG4CV7WSHRjqC2dVcUNjMHwV4ClAS4a7TrydqEISuOvuf7JT2D45b/ofvkBE7OkmaB5jMqXBSVLNui/dipGM56hidptXgL6p18Cbc9N9E/dgtaOvqhQqPWnHimZeQrUBClazaA5RBv9J61lschqO607Rp6TV+J+t0dQJoP+iwlb80btICN93gMW3mCwSwpCd4aK3V/0Jh7b2Pgwh1o7RKICk3agGE1jZnfGJQcJojfa+YqBscuu25g4KI9aOnkx+tD0JbAOjW1a9TfBf1it8Bt313NWFrGTL2AkDo+gczDDzQ1n4ZqbbtCSKAbCQ7kspVYXdJkoBsqNrGCYaEi0KMmipREbmMHu5BoOG76XZNCTh1PBMbv7eu0uifD+/RrtNjxDHrLfy7vb0Y9wZn582LCWMvZ8jtOIqeo4s/1kK7pgZSYCpCQBiC2AiSJNtygSvXiH6g/cKvyd1xVcahMVwFKrSoB2WuoX96B6u5JKH5PgGzfOEhXdxaOoVOzoH79QOeaq/97zGBYktQBktVdINvnz6lj1aPLDJ9BwFN8ZLACmjQxKSGe/Q3lP3sY8HHzukQbyHZ5QfXgvM6UMTURVFzdCMkqO0gWVId0WQtINwyA/FAYFH8kMsRXJd/TXAjQnh7P4AqLH8+MFeDmqDchP/UrNy7khDkpSqLLQrrCGvIzc6F6ISaNM+Ouy8zrJJfLWT9x7do1Bi3UHCoiIgKhEeGI+HUyopIoVbxEd6r4gzByFftqR+2MwYBpvmjaux1KVCjD0DiXnh4KmhZB9dYN0XmsA5xXTIDf4XhQYvVbA08CxUG7F8J/5WyMXTQNY5dMh/+6GAQdWqJ7/POJCDm0GAHro+GXMAN+CTMRsCEGwUeWso7jW69zZlo+7aOAQ/HwXDYJA8e4oGPXzmjdpg1sbDugJ6WK5wSDU8XfYV9+rC4/GhiTOqKSf1dE70lCikyi9asgWfIfFh9cB4uA7mITu49oNSitbeLWBnV8uqOvvzNGh/gjLDwM06ZNY33OuXPnxFSx1qPs8ydmL2CcDlqxR/jgfQyctxW1OvRCXqMCnDLOmTMnp45LVq7+JlW78Xd4HH70Hjj+FsCYGr/RcilRS1C4re9EVG7ZAQVLluHEL2kTyNNby7YPOkfMx7DVp+C+/y7c9t0B6RlauwShdI36aXoGThX3Gcl6Bvf9996Htmk1Ic9sKlQXwPGA2C1oNtQXZes0Qf4ipgxK8xYoiLJ1mqLF8DHoOj4ebdxDUa6uJfJQU8E8edmNXLf7YPT+9TcGwbrBoWa8tDFfwW3PLZCio8WIMShb1xJGRYpBz8CAG9jRNjUZ5A4rjzBuWljApBgrL0jhYdGyIzoGzmLNhOAdTgW36cZ4dzvf/Z0T6A/gkHgE7cdM4QsJ+QsXTbuQQC5ivdy52YFdskotNHPwwaD43fA4+EALfBeB8cf2e3MGxg/FhLGYMP78s9NPPaeagZ78wkJIEtuyCkC6yg7y83FQvboLNSVHxYdYAS0VIKUEpQ+VVzdAfjiSE+nUwC4lujwks0uxukC2ZThU98/ohpOUYKTk65XVUNzcB9UrApGU0hBBpJaSf3ySWgl1yhNWCCj+SBI0Ais7sguagd/sUpCuaAvFld9YT6F1gQQKH/8P8pMzIDsYBMXlFbw8gvvCvtE6lzgxm1VArZBAcWMXN0GVkCaGm1JqmlFGl2OVjPxsjKCLEc8T2Wzvf5vNkUqluHz5MuLj4xEWFoaAgAAEBgchbGIUIhfMRNTWhYg4lfjlbt7fVyHoVAJcEsbDsld75C9kjBw5cvBTL7ceChUzQS2rJuge6Ai31VPgf3QRQi58G3AccnYFAjbPw+jpkZwS9vQZBXp6BwdgzPwpCNwbrxMAh1xaiZCLSQglEErPT0xbfwxqZpn306eKp/qhm31fWLW1Zldxpz7dMTjIAz6rKVWc8M2h/6fW7EcDY33nJqgZ3AtLDq2HXCHX+ocskUmw8vh2dhWLCWPdqWIjlxYw97SFzZjBcAnyRXBoCCaMn4B5sfOwe/du3L17F3QBTHx83QpkU2AsgEQCs667b6KVcxAoZaxPTuOixRmOUlKWGpmVqFwDjfs5o+eMVaxBSK9G+BbA2GHlCQj+ZCGJyeB4+WG09RmPis1sYFy8FINjSrmSJ7h2p76wDZyNjgG/opp1lzSwyyC1BXl1Z8Nx0+U0ncPHQF7a+5o0NkHc/jGb0GyIN8rUaoh8BQsjVy495DXMj0LFS3GamJQeBoZGKFe/OdqPmYqR6y+wx/dTPNBp42nAMc3jtu82+sVuZlhdpnZeEfJ+AAAgAElEQVQjVlwQyKf9kyefIXLlzs3rUKRkWTQd4MqpbM/DBG4zAIjfBcb8ezL7jill3T0qDhXrW/KYv/zyC/+DxdC4EKq07ICuUQvhsuMvjc9ZG5wWgfFb+1VLrUVgnLXT1WLC+OueaD9raeQzfnmHE8XSHe5QXFkF1X+PRWj3WcX8WWYiB/Z1yI9OFNKHMeU1TdLM0oGlMpAubwXF5URQ0yxdDzVBTkoqv3PrpK7Pi9N1V0AtS4by2mbINg2BJL4eUgj0zUm/T6iRYE3ID4dD/fK2zgURLGRATE3rRO2Azjpl6zfIXfzvacj2juZjSfJWc9QyIIgsTbSG/EI8VK8fiX+/2fpg+LKNI3fq69evGRaHhITAwsICZmZmaNGiBYY5O8I/dhLC9y7+KpoFAqwBJ5bCdfUU2PoMhnntKjDIkwf6efOgYDETFCppijxG+dhxXNDUBLWsm6BbsCNc10yFH4Hjr5lSvZCEoL3xGDMzCh7evvDw8HnrSY7icfHTEHL8x2oUPhWGfs/PhZxLhP/BhfBYMgH9fUaifacO7Cpu16kDersMgeu8cAQciEcoAfUPps41jRK/02d+NDCmxnXm4zpj6vYlePnfK61/uM9fv0T0npWo4NdFTBhrSRjndWkGU3crNBjVC/aB7vALDeS7IGbMmIHffvuNv8eSk5O11lac+OUVyP7AeNcNARgXLY7CJczQqKcDmjt4w7xhS+Q3Kcap2XwFjDm129TeEz1nEji+As+jjxnsOqy9gGq2A6CnnwfFqtVHl+mr4JXq99UCyt4CaekcxqlKijfAOB38JN/v/jsYuGg3WrmFoIJlWxhTEzuG2kYoVLIsCpUsw+uqp6+PYuUtYGnviYFxOwRtxcfW4yPve514Buetf6L7hEWo2rIDw2KCqOR95qu/OXOiaJkKaO0UICgvjj75eJL5g2Mms+LBadNl2PrPQJka9ZFLLzdSx6RX2vby9ZqiS1gsnLddBek43qrtB5efrrbpPseN+7b/hV4zV7N7mZQedDsUbSdBcbOqtdElYh48Dn4sqS0C44/tCxEYi8D4y09P4hLo1n/VqztQPrkCleSZzkSoUCm18L4I+LLxgUP7mFK+upO+qhc3ITsUAsmCahoo+U6DNLp9fX5VVhlQWv1Dy8rGhfyum6aWvYLi0lJIljaDhOqflgpN3TelIYkxh2zDACjvHP3I3/l3XXVxsExYAdKTKO+fYVWMJL4B3oLGrKcoD8mGAVDcOgDyHYsPsQLpK0C+VPJ6PnjwACdOnMCsWbNgbW2NAgUKQE9PD4aGRqhUsxo6OPfDyCURGHsw7ovcwsHnEjFm33wMnDkGDTq3QZGSxVhHkb9wQVRpVhcdvQah87hhqGPbAv9n7yzAokrbMPyvQSMCBihIKIiKiYmgktJiICoGKEqXYNBld2J3d3d3oK6u2+q61tqursEMDPP81/vOgKgMomKAM9fFNXBm5jvnfOfMHOb+nu9+qxvVhJKqCoPkKvq6aOxkBc/kAIRunIDYk4tkpn4/CE6eW4G4tdMRlRiHsLBI5BevC4+S/B4RhZgxKewr/qB2vxD8/CrbRKniM8sQs3U6/EcPQafeXpwqpmSxe8+u8E2JRPSGKewzTv7p24LF1F9fGxhTYlgjrAN85sQh89plCLOFoPch3fj9mJONC9d/hf+iVGiEtUeFQoDp9+oyJlexRnA7mEa4wWWYH0ITY5CUkoTRo0dj/rz5OHLkCP755x/+TCv4OSf/vWR74LsCxtWNTOAaNwUBWy7De+YW9vUaNG2Tnzhmj2+jlrAaMATeGVsRuOtP9F19BvVden5eYExQkxO/z7jgXc95u2E9aDgMmlmxn5gSvwxT//c/qFbSQBPnbug1ezsXo2NwJ00Lvw/iyXqcYGzAjt/hOXIhzKw7MjCmdVKqmH4IqqpoaLJ/2C4iHb0X7ucidwRgZbVZ5PLTT6V6il2w7BPGMJrWQa5ide3qUK6kyb5ptcraMGltC7vwNC46F7TnmrTQXeFAuKh1hh69xwoQu8iRMLKwYkVJno9ZSa0Sp5qNLSzRY/pGRJ5++p79kgPjovqaHpMDYzkwLtlL1ffcWtGAkHtGnAtx1hPkPr0B8avHkDtmy9j5Qs7g7Jegwmfi/25JPcKFa0kYTv68AoLlHaRwMg9KStKHWbPNIFhiKQHGj6/I4WRJnCo09Z+n/8sA+bkiiG4eZ+dwFqW+3wbGtGx+Iwi39EbOX/sglqeHS+KolOk2SEMiunsBwgND30oaGyBrXiMIdgUi59Zxua6kTJ8FH75zlCqmFN4ff/yBrVu3YsqUKRg+fDh6+PREc+vWqFHbACqVqCC7AjSqaqFeu+ZwG+aHgJWjMOzY/A9L+l5ajbgzSxCyfjxcY/rBuFl9CQxWUkQ1Iz208XaC35xExB5fiPgzSxG6YQI8EwaisaMlqtbShaKKEhSUFFHVoAaad7JBt5FhCN00iZPKn5RgPbsc8cumIHL4MIQWBozDoxCdlojErbOR8o0lZb8GLOZU8eH5CFs0Cj0jB6KjmzNsbGzg6OoMrxBfBM9JReyh+ZIk+uUvmxwubn98TmBMPl2CwdrhtqgU2h6KQW0LLdJGwJfSw7FrpyDz6k+49/Qhnrx4ivtPHyLzr5+RtCkDJnGeMl/7PQJjpSBLVA+1R6tob/SND8WwpDhOFU+ZPBkbNmzAL7/8wp9nefD9wz8R5a8obg98f8A4YRqD1qiz/yF4zzV0n7aBi67pN2wBNc0q7M0lNYFRs7ZcpM0laSbqtHdBeQXFz5cwLpCCzSvcF7z/b3SfvglN3HpCTVM7P31LkFPHpAFa+QSzRsN/y2WEH7sv1Sd8IEg985QLyPksPIB2g2KhV78pKAnNReZq10fDjl3RsGM36Jg2hApBXAVFkFu4rnVHOAwejT5LDzPgLj44fobw4w8wYMMFuMRPhalVR6hW1uY0cWVdfdSz9UA7/6Gw6OIHXbNGDKnJ6VypSjWYWtrBPnIE+iw+KIHVxUwcMwzf+Qc6T1iFxm69UFlHj2E07Q8NFjT37AOjZpZcAM+4mSW8p22AxJNcVF/KgbEcGJduIPy+gntyJUVxL6HfwvPEEGf9i5w/t0J4LAXZl5ch98k10PR1eXr0Wzg+H7ENlDzJzQapDMTP7yL3wWWIru5E9pnJEJ4YBdHfh6XHt5C2CU7eOQvhNl9kzTRC1gxDdmBnLbSAYI0rF1fL+XE+cu+eB8FluXKikD4sziI6RqSIePGA3cK5//4l+5jQO/HZTWQfH4ms+U0kwDjDiFPgBO+Fm7yRfSwNoivb2FEugc/F2Qj5c77nHmBoTO/1fVGS84oGHha3gXB/DEQ3j0Gc/UIy+ED+cbnP+Hs+VTjFSK5iShWfPHmSfcUjRoxAckoyUseNQsrciYhePA49RoajpacddOvUgoq6KioqKLAywty2FTxiByB4zVgMP/5+RUTijysQc2AOek8dhhaedtDSrca6CTUtDZi0bgT34f0RtWPaOwCaHMdhGyag0/ABMLdpCe2a1TltTOC4mmFNtOxshx7jIhG5fSriTi/+OF1G5nLEr5yKqLjhshPGI5OQuGPON6dWKC4gLZHncap4KWK2TMOA0THw8OkGWztb2DrYwb1XN/imRSFm8zQknlv+TeknCtv3zwGMFQlmRjmi9Yh+6D0nDkGL09Fj1jBYpPlAK8IWCoGW78BfhSBLGAx1RfeZQzB62zzMPbgG47YvQM/Zw2E4zB2Upv0ewfDb+0x9qxHSnlPFbsP6IyJpGJJSkjlVTK71Y8eO8WdZTk7Od/25/iV3/vsFxpzKfc4u3uC91+A9bSPa+ISCwLGqpjbDUTWtKtCpU5/1EOUqVED1+s3gMWFV8eFscZUUBYFx3u+ZL0DeXreEaahmaIJy5BVW1wCloAncKqmqQ7duQ7TsEYhurNH4RVK4r5i6DFJuDNx6GW6ps2HWwVWSslZQhEY1XdSzcYNbcgYGbryIgZsvofOYpbDo4sugmraBIW5VHZi1d+YCcn2X5IHjf2UmcyNO/YugPX/Be+ZWtPQOQJVatVFRSYn3qVbjVrAJToTv8mMIO3wHAdt/Q5exy9C8W3/eR1onFcdjcNzWnn3PvRcdQNC+v2Unjs88Q8ihO1wokBzWNRs0g4KKKvuhtfWM0LRTH3Sfug79Fu1HU8++UFJVgxwYFwXJP+wxecK4dANlOTD+kpfhT1sXeWhFfx+CYLsvsubWQ9Yya2QfSZYAA0obk4dWfis9PUAQ8r/byP3nHHJ+34DsEyMh2NIbgqXWoHQwOXCzT43looiydkr8/B9knx4PwbL2EKx0gHBnALuwRTeOIPfZbYDcxdLpkLLakC8vrAdICSLiwnSU9BbdOIrss1Mg2OEP4YnRyH18VTaYy36FnD+3Q7C+M7IWWECw1p09tDk0wHPvR8nMAHmyuLBOly8rogdoYFB0+ySEeyIgWOcJ4emJED38DeIcASB8jtxHv0FEg0Mv7ssHEIvox7L8kEgkwrNnzziNt3HjRkycOJGL26WMSEPa9PEYsWE20k4sQ8rF1aA0afTumfAeHYEWHrbQqV1L4hZWVOCidA1tW8EzfuDronRvu4XzXMXrxsMpojcMGppyqlhRWQk6tfXR1scFA+YnI+7UYpmQkeBewpmlCFk3nlUVDWxaQqtGNU4bcztGemjVxR49xkYhcvs0Tid/UOL44krE75iN6NHJCIsY/I6SIiI6BkNmjELi0UX4FvUKhQHRkl6WdGEFYg/OQ8jcdHQP8YODS0dOFXf0cIV3xACELhiBuKMLSw1QL2lgTGBXf6gLBixMwY6LR3Hj4R08ePYIf92/iQ1n98I7YxiqRTkUCn9JT0HJWa1wG+hEOUAr3BaUUq4Q2LrQ578NU8v636pBVtALc4T1kJ7onxCBuOQEpI9Ix7Rp07BlyxZcuXIFr169yld6lOXP7m9p375zYCyFYJnk1H2CgO2/ouuElWjhNRA1zBpDRUOL06g/lCsH+tE2NoND7GQE7ftLNqjMA750/0nA+DkDY/fkmewsVlavhLqWtmjm3gt6Dak4nbY0KVsZtUij4TcY3advZLVEeBGO4YgzTxF84CZ8FuyFtX8Mapg1goKyqhRAN4JlvwjWP4Qd/kcCfzOfg9rz3/gjPFJmo7FrD1QzNoOSmjo7lbVrGsDc3hPO8VPhu+okQg7eejOhe+Y/hB97gP5rM+E0bCJMLO05VaygpAwtPUM0dPZC5zFLELT7KiJYBSEpMkdAe9Dmn+AxYh4au/VEtdpmUFKvJEkj6+gx5HYcMh59lx9D8MGb7ETOS73mKTY6jV4CcycvSapYQZEL+Bk1t4JtWCr8Vp9iL7L/xoto2rmfHBgXPG9L4Hc5MJYD42/pQldWt4Wmrovu/wThwaE8pT1/qvu8RhBu7Yucy8uR++QKIHwhG2SV1c4pjfslzuXjlZ05XaIvIEg8p57EUUpF0ugnw5gBcO79n2QeU3ac3jqO7B/nc/I8lwCS4Kl88OBTzolcEfdh7uM/kHN1B7KPj4BgQ1dOdlIRO8EaN4iu7ODUcaGroWP7+AqyL8zlpHjOX/tBvmlSjZSF9CdNCaXp7gSn6F5++3I9wEUVb59GzrXdyH12g2Fx7ssHEF3bA+H+IRDsDEDOn9uKLHL55bZWvqYv1QP0nqRUMfk9KZE3b948SFLFKZwqTl80FWm7FyI1cyWSL0lVAqQUuLwaCZnLEL5lMrqmBqOJsxWqGtZkcMyKCH1dNHNpx4+FbZyI2FOL2S1MhemGcKp4KFp0tuN0MKktKmlrsqu4U/xARG2fBoKRxQKcpLQ4uRiBK0fDKbI36rZtCk3dqgyOlVSVUbOuEax6uqD3lCEYvGsm4s8uAxXXK07bVNBu+LLJiEqKQ3hUtAQcRwxGeEwMosekIG5zBpLOF3M7y5K7+NIqJJxeiuhNU9F/RDQ8enaFra0t7BzsOWHcf2Q0hmydjsTMZcXq5+Iciy/xnJIExnk+4u4ZQ3Hk90xkZQvy39JiiPE86yV2/HgETpNCoBpsVSgEJkcxtVM+oLW8wJ00Va0YaInKIR1QP9IDnYcPRJQ0VTxm7BgsWbIEp06dwoMHD/h/jPwOl//yxXpADozfgGPPEXHyCQZtuYxOIxfCorMkVUtAlQqjESQ1btUeDjFjOLkatPe6FBxLIGcesMy/L0FgrK5VBe38BsNv+RF0nbgKzb0GQpehtsT3m6fRaD9oOHrM2o7AXVcQfvLN4nQEYf03XYJrcganiEkvQYoLKrBn1sGNl1PBv8jTbyeFnzP8jiCdxJqzrJMw79gVVQzqQElFDQqKSqiib4TGLt3hmjQTvqtOIeTQbUSceATyDhPIbtF9IKoa1OH1kQ/ZsGmb/FQxAeXIs4X0IcHq4w/Rf10mXJJmoKFzd1Q1pNFqdVRUVISmbi3WZrgkTGc/cciBGwjZfxN9Fh9C+yBKFVswDCc4Tetu1rkfuk5ajeC9f+XDcALhTT3lwDj/nH3j/fBhqeKCbciBsRwYf7Gr2He7IjHEL+8j+9wMnoacNaOAq5YcqTONkbWsPYSH4yC6fkCSYCyiWNp3241fcsfzXLey0r3iXIj+OYes7X54RSoJAsRv+27pOK9xkQAg1o4UtgNi1iOIaaBAnlotrIM+aBkNzOQ+vY6c39ZCuD8aWasckDWbQD695/Qlx2l+E2SfHAPx8zsyk5ykEMh99ZjBs5i81GXgRlDqxYsXuHnzJntRyY1KgIrAsfz2BXsgNwdi0tjkvELukz+RfWkhBBu8JDqa2XVZRZP74Ge5H/sLHpKvuSp6/z19+vSNVHFySgpSRqYhfcbrVHHyxaKdswlnl7KD2CPeH40cLVGlVg1QypcVEQY10MLDBt1HRyB4/XgGuy5RfWHUtD6U1UhvqARdEwNY9XJF/3lJiDtJid2i1/fO41InLmkwBi5Oh11Ad+iZGXNtHSrKTuC4VoM6aOfbCX2mD0fU7hmIJ5iZB8BlrY90C8cXI3bVVMRMSkfUiEREjUzCkJmjEbclQ1q87QO3Vda6Ssny16niNHiH+rGj2MbWBk4erugR4Y/Q+Xmp4tLXLyUNjE1iPTFl73J2EBf2Pr/z+B5SN8+GbrSTHAgXQ7NBqWL98I5oN6QX+sdLUsU0uDV9+nRs27YNV69e5VRxYX0tX/ZlekAOjAsBZFGkq6DE8bZf4Bw/DTUaWHDCmArPUTG4SlV1ULedMxxixqLvsqMIOUAJ10IKwJUwMG4/cBhC9l5D5NlnkiJ1Y5ejWdcB0DE1hxJpGyoqsGvYqJkVw9hec3chcPcV9gYH77uOXnN2ok3vMFQ1MmVwS8Xe9Bo0g/XAoei75KDEhVxUAb3M56C+IfA8YP05uMROQX1bD2jpGTGYJfisTalhJy+4Jc9Cj4ytcIgeDUr1KqtVYh2Epp4hmnj0htfktQje97dMhcVr+CiB1QS//TdcgGvCDJg7dpHCalWG1Vo1asHcsTM6DpsAp+GTUN+uEys2qD9UNavAuGU7OA4ZC/9NP0qOU4F9lAPjj4fCr4+RpA16D4Qd+Qfk326z+TYqLCvd0PR9nt+y/LhcSfFlLsCftBZOLP4J4ZFEZC1oiqyZhlKAlQeOpSBrTj0I94TxtPeykGT8pD77oi+W6AsgEkpcxC/vc3qY/dLkDi70JuaEoPBIkiRZPF3/rWMqPbaLWyP73EyIXz0qtBX5wpLtAUpw5vy6FoLVTpL3WV7aO3+QhgZoDCHc0guiW8ffC+lllMYr2Y3+Aq2RP5ASP7t370ZsbCwGDBiAqKgo0LR3gsjy2xfuAbom/HsN2afGIWtJW2RNN5AUvpyuz4Uuc87PgvjlQ5kDGl94a+Wr+ww9kJcqvn37Ng4dOoTZs2cjPT0dyakpSB0/CulLpiF9/yKkni9eEjcP4FLiOGzzJHjE+aOBTYs33cIGNdHQrhXqt2vOvuMKFStCXUsD9awt0DUlGNF7MkqkIBqljfvPSUQTB0soKinhh3I/oELFCqD1KaupQK+eMaz7dUK/WfGI3pshBcfv2c8LKxgcx++fj4SD85F0eimSL678cLBdSqBw3vF84/7iKiScWoLoDVPglxoJNy9P1k/YOdqjU5/uGDBmCIbumClJXF9eUyr7pmSBcSu0GNEHG84fgDAnu9B38X9ZL7Dg6GbUTejKKeKyrpH42P0jFYdWiA0aRXVG97hAxCTFIjU1FePHjcOyZcuQmZmJJ0+eyGctFXqWfdmFpQwYa6Bt33AE7/qTweXbwOrtv6POveA0KTlsCfJWNzKBa17RuwLQ8O3X5f1Nr/dddx71nLxRvkJFVFBUYp0CwU9KrWrq6qOBfSc4x02F7wqpjuGUNJ1L7Zc4MB6K4D1XJftOGo2TTzBw2y/wGLUITTr1RnWTBlAmxzH5frWroU6rDrAJSYLX5DUMUutaOXIBvYqKytCUQlbPUQsRtPtPRJ55ytubt+/FuQ87che+K46D1BCUUNaqaQBFZRXumyr6xqhlbsF9VEFBgQvYGVpYwTYiDX5rzrAOojjreOM5maS3uI/+a07DJXYyGth7gnzEdCw4KV2tBqelFZRVuHgfqTMo2ew9YxNCDt4sFE7LgXHJAWMqItlj0mo4Dx4F01FbUG7xbZRlqFqW900OjL/shfhj10YJUtGtkxAejodgeQdkzTJ5CzDqI2t+YwiPpoKKcsmL4H1sTxf3dQWK1b24j9zHf0J055TERXxqPAS7Q7gwoejeRdDUxcJuDCd/WsyAJysPGNNgwKw6rB1hL/E2X+T8skoOjAvrwM+xTCSA6NpedsTmp4rzYTFBfANWhQgo+f3bOnCy+3NsxzfSJiknCAj/+uuvmDFjBuzs7KClpQVlZWU0atQI8+fPx8uXL7+Rrf2ONoOA8cNfuegdq2zyPj9m1MKrDGMItviAPOZi0esp1N9R75TpXaVEcVZWFh49eoTLly9j7dq1GDduHPJSxWkZE5C+aY7UVfweiFoE/Iw7swRBa8fCNcYXpq0aQ0VdDZT0LV++PMqVL8+/q1RSQ2N7S/SbGYe4U0uQ/NMa1ly8ASmLWMfbz0s8vxyD98yE95hINHZsC42qWiDVBekpjJrWg0GjupJlSopQ0VCHYRMz2Ph3ge/sBMTsny0pylZU4pg1HNJtlCaa396Gsvo3aTeG75+D4Fkp8ArqBwcniavYydMNPSL9EbZoFOKPLyo1rmJZx6lkgXFrNEvrjTVn90CQLSz0c+XZq+eYe2QjTOK7oHxAq0K1FB8LWcvC66ggoFqwNQzCnWA7pDcCEgYjISUZI0eOREZGBvbs2YO///6bP9MK7WD5wi/eA6UKGFNhsqbuPvBddhRhx0ljUDTsKhFgvOEi6rv04kJzlWsaoaFrDzR06sYJV0UVVSgokY7BGI2dvVnH4Lf6NNj/S8XnPicwztt3qbZhwIYLcEubg8buPqhWux47eQnUVqpaHbp1zdkXTFCVtlm/YXO0C4hjrUbYsXvv7cei+/kZQg/fQd/Fh9AhIBZ6Zo24qi6lsemfCE5lV6iAWg2awWXYBE5tR0r7puh2izq2zzjJ2nfxQVj2DoVWzVooV64cr4vWR/to1KwtOg4dD/+NF95RcxRc78cD4/0wa+fMsLqujRv6LD1c/GKIeceuTN0/x4A1Z9Cyiy+0qutCsesQ/G/BDTkwXlo6U9ZyYPzFr8UfvUKe5v7kCnIuLoBgU09kzWv0Om0804inJRPsouJIhd8IcuZwMS85UC68h4q9VCRgSJzzxxb21Ar3RkCwoQsElPabUx+vZhoha6Uj6HGaPl7oTSyC6PpBCNZ3Rdasupwe58J123yRfTwdOb+tBwHnXEoKynUThXbhBy8kRQjrQgqH+PS+IDes8GjyW8lvA2TNMkXW4lYQbPLmQoO5d88DVHCsjN4ITN2/f59TxaGhoTA1NYWCgkL+/3tmZmYMjKkojfz25XtALHiGnN83QrDGXTKQkT+woY+shRacPqaimvJb2ekBGsC5e/cuDh8+jBUrVnBxKEoVp6SlInXiaKQvnc6p4pTzBVzFHwBs34Bwl1cj8cIKRGyeDMdAb1TTr8Hvffq+R9/D6F5VQx2N7dug1/jBiN49g33Ib7RR3HWTw/j0EgStGg37oO7Qr1+bdRisoTA3gV2AFwbMS4bvzHh08POEURMzqGlRYfaKUKtcCbUtGsAhyBsDFiRjyME5SLzwnSWHi+pnaap48PrJ8E2OgCulislV7OgAz3494D9uGIZsm4HEc2XD41zSwNh4mAfGbF+A+0/fneVFKf/rD24jdt00VB/sKC9m95aSQjHIElVCbdF0cFd4xwYiOnE4F+GcMGECVq1ahQsXLuDff/+Vp4q/sUtUqQLGlPKtYmiClj2D0G3yWk7XSsDxs0KhZ8kCYyVUr28Bt1FL4LfqFMPI+rburGCQJFpVUNWgNpp26g3PUYvQf/0FhB75Bz1nbeOkr6KyKsw7esF39elipaMJNocfu4e8onfkMG4/sEDCuBDYSL5fAseuidPRwMET2rWMQdtG/mUCqf/73w+8ve39h2LA2kxpyrcQd3AhbReErG//TiqCwF1/wjN9HkxadeCUMY00E6AmLQQdt2oGddC6ZyAft0Fbf5EAfwLHH7guen7E6X+5cF+veXvQ0nsQKuvUzP9Hhf5ZoeS3fXgaQvZdf29ffzAwPvOU08pUqM+waWtUVFCEHBgT3H/O74vGzt35+P/gGor/zf9bDoxLITAmlYjJ5kfw2nkTHaPHQLtGLejq6mLUqFF4/PjxN3YJk28O94BYDHHWvxD9fQjZB4dBsNxG4q5c2ALZp8ZD/B95VQu/ibNfQPTodwmE/O82xKRLEGWXiUJche/xxyyV6iXywXrhbdAxyL68HFmrXZE12+zNYnXsItZH1oJmoKJ2XISu8GYkhe9OjYdwZyCyT45mwMz+0VePIKZjI7+VQA+I2eeaK3iK3CdXQR5D2AgAACAASURBVMXsijom5IbN+X0DCN6zH3xOfQiWtYNwe38+nqLbJyXT/cswxKcvwpRgJCjVsWNHThUrKiryfeXKlTllWLduXZkJY3r98+fPGTg/e/ZM7jkugbP4nSao+OCzm8g+MVpSkDHfgS7x2gs3erPTnlQ58lvp7wHSwtAADk3fdnd3h6WlJbp27YqwyAgkTR4lSRWfWvF+p29RcDHvMQK4pxYjmBLG0X1Ru1kDKKvSjE4lVNHTQY06BvnpX1JEkFu4g28n+GbEsSKCtBbJxSxKR1A65sBs9J46FBbuHVC5mjaD4EpVNNGgQ0t0HxXOjzOIvrgKQw/MRt/pw2Dl4wK9erUZWldUUGA1Rt02jeES1QeDlo3E0CPzGHh/FMDO64dSfp9IqeJ9c6WpYl9JqphcxZ5u6Bk1EOFLRiPhxOJiH6vS0JclCowDW0M9tB3cp0Zg58Wj+PflM+SIciDKFSFblIMH/z3G6tO70H6sP5SD2srTxVJgrBDYBurB1jCMcIb90L4ITohGYnISp4pnzZqFffv24caNGxAK5demb/HKVKqAsWT0shwUVdRQo25DtO4dAq+p6zFo+6/s6eXkagEA+TmAscektQwhGc6uOQunoaRjcJV6fCU6Biqw1sTDB51GzId74nQYNWvDigRzp88LjAmm0j5HnHzEjmHy+Ro0s0R5BUUGxpKRX02YWTvBOXYy+q04LvUvv13krqh0b4HHzjxF6KE77HHuEJwIfXMLLgxIcLyqUV2YWNrDsJklayIIHlNCXNfUHK17BaPblHUYSOCYCt59ADim5/dffx5OcVNRp40dVEjBoaDIqg11TW12WZFTmTQhEccelCgwzisa6JacgbrWHXnd5StUkANjfs/JgXFpV1SUW3YPiivuw2DDQzjseQifjZfRbuAwVK6qKwfG3+LVu7BtouJcz24i59c1EOwK5gJdotuni0iz5iL30W8SD/IGL1ZbkOog985piJ9ehzjrCUDJ5DJSoKuwLntzmTRpStCPpm1nv4A46zHE/93iqd65lOwlqC4DChJ8z/5lNbKWdUDWNCpYl+eTzrvXZ22IcF80Q0pZiW5KgxPkp2NJAF9M6Vf5rYR6QMwDIuJXj5F7/yfkXF4GwZ5QCPcPZv+wzGMrFkPE75VkCNZ15ueTfkL0+E/QcZd1LEtoo7+JZgj4UvGZwYMHo2rVqtDQ0ECLFi0wcOBAuLq6Ql1dnRPH5E0tzGFMy2iqKRWzoarnP//8MxfmIuhFbctvJdMDNHtBdPM4BJt7syrl9ecQDVhZIPv0BIhf3C+Zlclb+So9QKli0r5cv34d69atg6enJ7//KlSowAM4Laxbo09KOAZvm4b4s0uRVExQKwv+EWSM2TcLPScMRpOOUi2EQkVUqqqFBu1boHPCIPSbHgv7YG/UbmEODQK8igoMlGvVr4MO/aTgeF8GJ46TZCkiCEqfWYrgtePQMawXDBqYMJBWVFVGTTNj2PTvjKCVo0GaiuQCPt0U+v3SKgw9NJeL37Xt6QL9BnWgWrkSz3pV19SAaatGcI7sjUHLRnyX4Djp4krEn1yMqLUT0ScuFM6d3dHBxgb2HR3R2a8nBk6MxbDds5D048pPUojIOoe+5vKSBMYSJURrVIm0Q+dpg7H42Bac++tn/HzzT5y5egmzDqyB3fgAVAptJy94J4XF5CquHmqHFtFe6BMfiuHJ8UhPS8OkiZNYn0MaHRpMlv8f8FUuJ8VaaakCxgTnyB+sqqHJ6VWChbUatYBV/8Hwnr6JC8FRcbS81OpnAcYT1yAiD3Ceecb6iX7LjsA+aiRMrZ1QWVefi7uRFqF6bTMYN7OElq4+FBSVYd6xG3xXn3ovxOTt/4iEcd5+S+6fI2DXFbTyi4ZSJU2UK0eJX4nrl7ZFu6YhzB06wyV+GvxWnUbooduIPP00v+/ebKsAJJYC+YiTjzFo2y/oNHoRGjp7SaGwItSrVGNQTLC637KjnLBuHxAL8hera1eTHDf1ytAzb442fSPQbYoU+J94yMX8ZK034vRTBO29ju7TN6OFdwCqGkoL96mqo2a9JmjZzQ8N7dz53CBg7BQ7GeFH7723r4uTMI4485QTzT3n7kKbvuGoXqce7wdPwSovB8Z55xsl7+UJ49KpoPhh6T1orn6Axtseocueu/BdcxaOMWNQq3FL1q7o6elh7NixXHygWFcW+ZO+Wg/QP1zkUM199Ds4lSp4JnNbKDUpurIdgjWueEVwk6bXL2oFwYZuEB6KRfbFhRD9fRg8hTlXJLOdsvGAGMh+yXBY9OAyRDePQvTHJuRcmI3so8kQ7hgI4fYByPlltewkam4Ov470BK8hTR4sznPd1oZgmy9Ed85+RyD+WzhDpH7pV48gunseORcXQrgzAFlL2iBrZm1kURr/7FRpUbDCt5f80qJ7P/Ixzn36N2teZLmoC2+h9C8l6EtF7bp16wZvb28sX74c586dQ1xcHENkIyMjTJkyhUHw23t77do1REdHg64nlET28/PjZCSBY3ni+O3e+rS/xS8fIDtzBrIWtkQWpYzJgz6nHgQr7JF9ZhJyn936tBXIX/3VeoAGWGi21/nz5/n9l5CQADc3NxibmkBDm74fK4C0DXpmxmjr4wqfqUPZAUwJ3w8Gx5dWcao4cNVoOIb2hIG5FOCqKEG3jgGs+7hj4OI0UEE6Ao1DD89H//nJsA3wgpFFfYkiQlEBqpXUYNi4LmwGdkW/2fGI3j8LCeff1B3Q64dIgW+LTrbQ1Kkqgb3alVG/Qwt0TQtB9O4MJP1YtIM5z3nsM3kIWnfviBqmhiCvMvUL+Y/NrC3gHNMPg1aMxPDjCySAtJSnht8HYxPPLcfQ3bMQOC0R3Qb2hl1HB1ZQOHdxh8/QQESsHMcwubgJ8Pet71t7vOSBcRtODlPSuH5CV7hNDkOPjGFwmhgMk1hPqARbyZPFgW1AruJKwe1gEuEK12F+CEsagsSUJIweNYpnIpFG586dO8jOzpbD4q92RSneiksVMFZSUYVpy3Zo7uGDWo1bQU2rKioqKkJdswqMLazRITAevebuQuCuKwg/8YhhYfDev/BJRe/yHcYSJYVHQWAsTVZSQjbkwE30XrAXHYITYNyyAzSq12DQQpCbYC1VcTW17oies7dL0tBn36Nj+FRgnPkcQQduoU1AApQra0ORwGrDFjBsYc1QmwrF0U9VAxM09egN97Q58Ft7ln3EBEhlgVvaV4LLfZcc5v7Wb2gBJVV19gbr1KmPlj0C0GPmFoQevCUBwAR691yD17QNaN07DPqNW0GVjpuCIlQra8GgSWtOMVK/BOz8g4/bm+t+hrCj9+G37hychk9Gndb2UNHQ4lSxRjVd1Ld1g3vKLPRfeZwdypW0qrCvuaSAccSJR/DffAluybNQz8YNalLorayqzv5q0m3IlRRyJUVpThdXXH4fVdY8gPWOB/DbeRXdZ2zm9zHNlFBQVOIUmY2NDVavXl1oaqx4lxr5s758D0jTskWsOPf5P6ysIE2CpMCaPrKmS5OxVEBvgQUEm3si58+tRTiQKVwp+gY9yAXTwkKJV5ZVGzKSjFQw6tGvyD47GYLtfhCsdUfWUisuGphfTHBuA2QfS4f4uQzFB00Hf/gbhHvDkZVRO78YGoOahc0hWGEHwUZvZJ8ai9yHv8iBcRHnZsk+RIMo/0F07xKyf1zA4D9rcWuJWoLOd/rJqA3B9v4SkC9rcIQGY3JF/FOy21d6WqMBKfKlHjt2jEHxf//9x39TZXMdHR0QMJ40adI7g4v0uosXLyIgIAA1atQAqSxUVVVhbm7OCeWVK1fit99+A7VH6Un57dN6gJLyopsnINjmh6yFzSBY5QDhvkjkXF7Bs0pkO+0/bb3yV3++HiiYKt67dy9mzpyJtLQ0JKUmY1h6IgYkRsKuX2fUad4wXw1BoNSgkSk6DOiCfrMTMHivJOGbLCvhWwCckhaCwG6vSdGwcGv/GuBW0YSZVTN0ih+EqB3T3wGulGQl8Nt3Ziys+rhxUTp1cgsrKkBNUwO1mzfgJPKARamIOTgHCeeWcwo6dONEuA/zg0nLhlBWV+VksY5xLVBamDzEpMMoNoiUupYjd0yH16gwNPewgW6dWtwucYPKOlXR0L41PBMHcRG/YWUUHCddXIX4E4sRuXoCp4pdunrAxtYG9s6O6Ny/F/wnDMfQXQTh34T3xe7nAufLt/yazwWMKwS05hQx6RbIzUvpY1pWFgrTfeo+kI5DJ9QeraK787k3PDmOP68mT56M9evX45dffpFf7z/f5aLEWy5VwFi1UmW07R0K/5UnOFHcxicEeg0soFpZW6IlqKyN2i3awSY4EZQGpURq4K4/0C4wHpWq6qC6kQlcE6Yh7Mjd9yZPCVpSQtn3vcBYmr7NfI6os/8xTPWZvwftA+NQu2V7Xi9B4x9+KAfNGrXQovtAiUZjm1SjIQsclzAwVq9WE5aD4uCdsQ224WmoY2mPyjp6nIYmcFylVm00cfeBx8gF6L/+HPuXI0+/CbUJwg/cchmdRi7gdHKlKtUlwF67OsNw14TpGLTlMiJPvaW4yHwOTgjvuYbu0zeiFR038+ZQ06qSD46NLKzQPiAOPWfvRNDuq6zVYDfynmvoNnU9mncbwMUFCTQrqVVCjXpNYNU/Gn2XHET4sfsIPXQLNiGJKAlgzEnr0095EMBn/l5Y9o3ktDj1E61bv0EzmNu4oQYnjeUOY3nCuHSmiisul6SK6295CJed/6DHilNwGDwaxi3aQaWSBpSUlPjLf8+ePXnK44MHD+Rf5Ev8EvwVG6TiancyJUAhw1iSQntDoSCBx+RDpkJrVFyvsBsX3Xv6N6jYFyWac/+9DgLRYvLtCp5y2pn1Du/VKkgBLxcfy5UWISt4LwP05m1Ubo5E3/DyIa+fEqCcsr57AaJbxyD6+wBy71+GOPtl3ivevKf+uHkMgk3d8YoSedNrImtaTSlA15f0zywTCPeEs55CloKApnpnn50CwQpbCJbbQrCxO4T7opCTOQ05V7azBiH35QOZ/fnmRsn/KpEeyBUxLBYcGMqDIFkzDAocV2kCfLo+sha3QfaFuewDL5H1lsJGCOxSYbuioC09hx6ne7o9fPiQ4ZW1tTUcHBywePFiTgy/vftUyGb//v0YMmQI2rZti+rVqzM4VlFR4cTxoEGDWFlB0Fh++/QeoJQxaVNyTo2D6Mo2ieKGCjLK9R+f3rlfsAV6n1ECj95nmZmZWLp0KUaPHo3klGSkjhmB9LmTMWLHAqSdXoHYIwswcGEq7Ad1g3GzeqhUpbJEDaFO4NgMtv5d4TcnEUP2z5ZoHQoDftJUcdDqMXAM64VaBVPFJpJUsf+iVMSfWiIb4F5eA4KVpIjoNzMO7fq4w6ChKdQ0JYoIUkXUadkQjuE+8JubhD7ThqF1N0do6+nw9hJgrmvZFJ7xgzB45wxuK/nyatnrK2w/Lq9Gys9r2FkctXM6vEeFMzjWMdaHooqyRGGoS+C4DTolDELIuvGIO7kIBLy/ZfhZrG27tAqJma9TxV36+8DOwZ5hMUHjPrEhiFo9AQmnl5b+fS3s2L+17HMB40+FqmXx9YqBltAIbo+6Ee7wGDYAEYlD+LNqzJgxWLBgAY4ePYp79+6BZkrIb6WnB0odMLbqF4GQ3VcQeeYpgnZdQbdJa9DSO4ABorKGZj44Nm7eDrbhqfCavBqtfYJZh/BZgXG+O/k5O3lDD9xC7/l7uNCbpk7N/CqySmrq0DdvBsu+4eg+baM0VfvwXY9vSQPj6npoFzkawYfuMAzus+ggbEJTULu1LdSr6qKighLD4yqUOPbsg06jFsF/40WEHb0HArchB2+BQHhb3yjomDTgdDIli3XrNkLrPuHwWbAXYcfuyU4m5/UPJY53X0X3KevQ2ieEvceUNCYPsaqGFmo3t4ZdaAp6zdmJ3osOwC5yJGo1ac2glmCxpm4tVntQYcFAPg+egQoEhh68yQMFJQGMCUD7b7oI16QZqGvtxAMSkhFpPQblnUctQveJK1HP2gmKSsryhLE0aS9XUpQOcEz6CZWV92G6+SE67XuI/jv+QNdJa3mmgaaOHle819TUhJWVFX8poVRYVlZW6bmqybe0eD2QI4Do6i7WT2TNriuZsvwGMK6FrJlGEGzxgej2KZmQQfzyIXJ+nAfhph4QbukD4d4ICI+m8PT+nJ8Wc6Ew0i+Is57K3i5RtgQwP7sBMU3155/r+cXIcskT+/wuiirUJH5xD6I/tyH79CRkH0lmSCvcMQCCDV4QrHSEYKU9F4ISP7tZ+HZQwvj+ZQhIUzDTqHCAPqMWqGhU7s1jkkR1IS2Js19BdOcMcn5ejpwrOyC6fwm5L+6CllM6VRZoLqQp+aKS6gFxLkR0bPeESbQrBIffOdcNkbWgKZ+7dP59j8cpr4AWJX9u3rxZ7C90dH349ddfsX37duzatQtXrlyRWbgmbx2UkBw6dCgX6coDx4aGhuw3/ueff0rqyH/f7YhFII0KSEuUKy+WWRpPBhqYIQ0MucN37NjBupeU1FQkp6UibepYjFiTgbQjS5FyoYCm4dJqDD+6AAPmJrLz16hpPYkaQqEiqyGMGpvBIcAL/gtSMIQSvgXUEIk/rkD0vgz0GB+Fps5WnFSuQK7iKpqoZ22BLilBiN47SwJw34JyskAmAdhhh+bCd0YsrHq5cDE8VQ11BrbkFiZPsV5dIyipqrCComqtGrD0dsKABSkflip+z/YknV+BqK1T4Da4H/TNaoPCXFQQvkLFCtDSrYrGjm3RNSUIoRsmlGpwzK7iY4sQsWwceg8N4mJ2NEvQwaUjuvj7IGBqAmL3z0Pye9Qeso5naVwuB8YShcbnBtQqQVaoGeYIq5ie6B8fgbjkBHYVT506FVu3bsWff/6JV69elcaP4u9+m0stMI7KfM5wkpQBnHodtRhNO/eDjqk5lNVpRFWRtRDGFm1Rq0Ez1iZUMzSBa/zUz5MwzgOiBe9P/4vuUzfAqFlbkLogr/BbRSUl1jHQckrV9sjYioAdpGN4/Bq4fg5gHDEKQYfucHKaUrQh+2+g5+wdsOo/BIYW1lCvosPglkGwqTla9hiELuNXgOCye8ps1Ld1h7o2pYqVUKkq6SDcQQXgqP8JKkeelRyTN5US7/qP6Xl5DuSu45ajRbcB0DVrBOVKdNyUQKoJSorXbesAbT1DVFBQgLK6BvQbNgf5kPsuPcwgu+B6SgIYGzVtgy6jFjKstuwXCV0Tcygqq/C69cwtYDUgBn0WHUD4kbvos/gA6nVwlgPj/PNdWvTOpTv32Q+uofjf/L9RmlUNZXHbCRarrryPptsewWffP+i3/DjsItJBCX96jykrK6N27dro06cPNmzYIB8FLsv/IlCBvIe/Iuf8bAh3BUKw2hlZCy0ggccETGsha7YZsg8Mg/jJNRk9IYb437+QTcnNWXUkr5lpjKxZdZE11xxZ85uyI5Z8yFRcr/Bkm5gLMOX8ug7CwwkQHhqObPInHxwG4f4oCHaHcFGynEuLIH5xV2YbufcvQbg7FFnzGnJhuSxKTZO3k/ZDqhygx2mfC7+Jkfv0BoSH4iSvfxsqUlsZxhCs6wTR1R0QU1Kv0BsVVRNwkllclAKj0NfKF36uHsjN+hc5Py2FgAoSFjy2GUbImt+Iz3/hgaHIubpLUuzxO0phUoKRCmgRKKZp7gMGDAB9wSO3YF6K+H3HhcAWwWD6KSqdnNcOJSZv376Nbdu2sdeY0snu7u7YtGkTb0ve8+T38h74HnsgL1V8//59nD59+nWqODUFKWNHIH3eZKTvXIDUsysgSy+RdGEFhhyYjb4zhrPLWN/cBGrSInAa2pVh1qYJnMN94L84jRUSw44tQNAaShX3hEFDE/YgK6oooYaJIax7u2PA/GTEnlz0cYlUUkScX4HBu2ag57goNHOyRiWtyvlhKqoJ88MP/0MlLQ206myPgKUjuDhe8k9rPm5978DjVUjIXIqwjRPhHNGb/c4Eiivy90tVKCgrsQKjuqEeWnayRfdR4QjfPAmxp5Z8EBz/qjCVU8XLWDExaHI8uvj1gr2jA2ztbOHq5clagMhV45FAyfBiKEm+6r68c/w+MF3+1uvlwPjzAmNKFWuGdECDKE94Dh+IyKRhnCqm2jc04+jEiROgWar0/4H8Vjp7oNQDY0qXRma+QMTJJxi4+Se4p81jtQL5dJXVK6FCRQUeRSQlhHZNA9iHpyJw5x/FKvD2QUqKfHBWAJBmPkfPOTtRp5UNF73TNWmABjZuDD5VKlMFWUXWMhg3t0KHoHj0nLsbgbuvIvzkY07Nhh+7B/fkmahuXBfqWlXQfuBQBO+5WiydBvVLQYexOiWMCwJj2l7qO0pq7/0L3hlb0cZvMPQatYKqZhUGx1RgsKZZY5ha2qN67XqcKlZUUUMNs8acNO6zcP874LYgxH3v77T+U08QsPUyOo2Yj0ZOXgyL6ViR97l8+fKsrCCVBxXW8xyzGEF5qeK3+rskgLFubTO08OwDs/bOEl0GwWudmjB37AJONO/8A3l+ZwLH9drLgfHrY/wcfitPorFzN4bocmD8baWNCRQrrriPamsfoMXW++i++Xd0mbASTTx8WJVD6X0tLS20b98eNG1IniounRf0D95q0jgInnGSV3RtN6dzhbuCJf7exa2QtdwWORfmSABaYY1TKvfeRQh3+EvhrFTdQECOIC0pHWYYMpDOffizTNgrfvwnsvcNlqQ/Kd3LsNcIr2Ya4tVMA/47e28ExE+uyGgDrMMQ7gqSvJbWTVqJginSmUYQbu2H3DuZMtsgjUb2mYnImt9E4iCeUx/kdxYstebCgIItvZF9LA25d84UmXYurKvkyz5XDxCgF0Is+E+iG5GlPskVsQ6EBg1eZdSRpMjnN4ZgrRuERxIkupCnNyQDAbLa+Fy78BXbpS9w9EVuz549CAkJgampKdTV1eHs7IwDBw7wVPjPuXlCoZDBNCWOKUFZFKQmiPY+Xcbn3FZ52/Ie+BI9QAMuz58/56Q+DahQEUlyhCenS1LF6WszkHZ0KVIuFgOiXV7NjuGYfbPgMzkGbbydULNebS4Cp6CgwEXyzNo2Q8cIH3jE+aOZWztUrl6FtRCcKm5ngS7JgQx6WdXwoVqIt8AdFaSL2DIFHUN7oZpBTZQrVw7lK5QHpZjLlS8HFXVV1GMVxUAErxuP4ccXvuNI/lCQSanpIYfnot+seLTp3hFVa+lCQUmR9Ri1m5ujZWc7LqqnrVedwbGSijJ0jPTQqosDeoyLQvi2KYg7s+TDCwa+te8fut0f8nwqGBh3bCEilo/lVLFzJ3fkp4oH9kbAtAQM3z/3k/vyQ7bpW3quHBh/PmCsGmwFvTBHtBvSCwMTohCfnIgR6SMwffp0nnVEM44oVVzcwecv8RkrX8eH90DpB8YFwSG5ck89YY9upxHz0NitB6oamYIgJ41eKqmqwaSNLZyHT4LvqpMIOXhbmowtAHkLtFcywHgHA2NFZVU0cOiCnhlb4DV5DVp4D2KNhopUo0E6BqMW1rAJTQZ5c8m/HHboFtyTZnw+YJy3r9K0dtD+v+E1fRNa9Q6DXsOWDI4l/uUfeNoOAVxdk/pwiEhHwJbLiDr7rHjwOm89Mu4J9pP72GnoeOjVa8ywmKYJlfvhB2jp6qNtv0j4rTrJXmOG3IW089HAeMMFNPXsCwVlFS5ip6xGlXQV81PF7QYNh++K42+t+xknjeXAuOD75jn6LD2KBo5doKymjvKdIvC/BfKE8beQUlaQFrVrvPUhuu2+hT5Lj8AmJAmUmqcEPfkjTUxMOFVG04mfPHkiv7B/+LW09L+CCnplv2TPpejWCWRfXIjszBkQ3T4NsUhGmlacA9GNwxCs7/ImnM0HtfoMgYX7o5H7+ErhfUTrffgLsncFFoDOUq9sXjszDZG9OxjiR7/LhL25T65BuH8osmabvguLpfBYuM4TuX8flFlsjvY/5/fNDMCF2/wgPDiMfcTsAb11HKLHfyD35UMgJ0vmdhS+k/KlJd8DUlD88gGfozm/roXo5nH2WMtaFw2O5FxeBsEaNwjWeiD7WKrEbf3yPqhIGBl5v5dgMX15o6nupJKYMWMGw4VKlSqxU1hPTw99+/bFoUOHIBDIeO/L6uSPXE7bQ6BM1pdKWk7XJkpB07RW8hwTPJbf5D1QVnqAznEaQCG/58mTJzF//nykpacjOTUFqWNHIX3BFKTvXoDUcx/u2E1hp/BKxOyfjV6TY9CqmyMnh5VUlTmco6ymygXpKihSyKo8SAth5eOGQZT0PbsMH+wPfguWks+Y4C+5j9v7ekKndi2GtqSm0K9fByatGqGakR6U1EhLURGa1augkUMbLkoXvG4chp9Y9OGw89JqxJ9ZgpD14+Ea44vaFg2grKoCBWVFVDWogVZdHdjnPPTgHMlzhvjCzLoZtGpU421TVFJEdQLHXe3Rc8JgRO6cjrizS7+txPGlVXx8hu7IwKAJsfDs0x22dnawoVRxd0/0TQzD4HWTkEjH8K1j8j39LQfGJQ+MqcifVogNGkV5olvsIMQkxfLA1rhx43hGBPnWqW5BcWYclZXP8LK8H2ULGOeDxOcIP/4Q/hvOwyVuCoybW3M6lqAxJ+lqGKChU1d21PquPMF+3oi3C7V9aNG7/HUXgGicMH4NjM2dvOC3+jQiTj1GwI7f0WXccjTv2l8KjrXYI0yF5Ews7WAXmY5es7ahY9QIVDOs83kSxoVsM/VDILmhp6yDhdcAaOsZSRPaP6Bc+fKoZlAbrXsFc/E62gfq58gzbxbHe506LdAXhayL0s0hh26j9+KDaBcQJwFYKmooX7EiKzzoeNWs3xRdxi9nhYUsWEzr+xhgHH78AXum69t5cKL6fz/8wIl0SaK5OzzHLOG+4CJ4b2y/HBgXdoz7rjqFNv0iYdLaBtqBk/DDwptyJcXSr5c0M5gDwAAAIABJREFUzksV19n0EJ33P0D/rb+ym7xhx66oXL0GFBQVUa1aNS5SRAkWAgcEB2R9YS/LF0L5vr3VA+S+zHnF6WMxwVFGaW89h/4UCdnTK1jrLknk5mkgKBXMhcX08WqOGbIPJ0D87EYhDUgInfjBZWTvHCR5zdvJYPp7pgFD3Nz7P0mK4RXSkvjZLWQfSUHW3AaSdvKSyqTKIEfz3PoQbuwG0bU9YFVEIW2A9vvFfdZW5P57DVycLvuFpEDdd5Q6Laxrvp1lBIqzQe5scmNnn8+AYHMPZC2xAiklch/+IvscoZTx4z+R88dmHujIfXEP4u/Q7Uqf8XkF6ChVTAOGiqRx09BA8+bNkZCQgDNnzjBQ/lauB3RtooJ5AQEBCAoKwurVq/H7779zcT05OP7IdyeNjvDn2nsKin5k8/KXFb8H6BymQZDffvuNtSzjx49HREQEgkNDEDc6BenkKj5GqeICruKPBICJF1YgattUuEeTy9eYATGFdPJ+FJWVUN+6OXwmDcGww/M+HNS+tV2J55ZzQrnbiFA0aN8CVNCOgjlU4M7Cwwa9JsUgaNUYdE0LRjPXdqhurAdlNQrxKDK8bezUFl1SgxC8fjyGn1hYrKJ0tI/kZ+49bShadLKBdo1qnJpW09KAaZvGcB/mh/CtU7ggngSGr0LsqcUIXDUaLoP7ol47C2jpSsGxqjJqmBjAsqcLw/bIHdMQT+D40qcfi0+BtkkXViL28HyELR6NXoMHwcnDhYvaObg6oVtQXwRlpGD4ge83VVywb+XAuOSAsUKgJdSCrWEQ7gS7IX0QmDBYkioeMQKzZs3C7t27cf369S822Fz8T1n5Mz+lB8ooMCZQ+ZxdvYE7f4dV/xioaVVl8EmJOvLkUqK0qmEdNHHtAbeUWei/NhOhR+6+AT9LOmFs3tELvqtPI+ocaTTI4/sIgzb/xLoDC/Ivk0ZDrRJvHwEdcvjWs3JEJe3qUmA8rGSVFG9A0NdwN4pcxKefsiu4kVM3KKqocuqX9B70o1ZZG4bN2oLStz1nb0fgrqusBCkMIspaxg7j7RKAZd6xKzSq1WBXsUplLdQwNUe1WsYM9xkYT1gpSYJLk9CFtflBwPjMM4QcIH/zdobfBMV/KFeOBxVq1GuMdoNi0W/ZMYQdu//aKf1GX8mBcaHH4NAdDFiXiX6LD8BiySWUX3pXDoy/EjCmVHHVtQ/QaOtDdN55Cz6LD7H2hlPFKqqcKjYzM+Mv3pQqfvTokXwU+FOupN/ra0VC5BK0Oz4Cwu0DINjoxS5YwXIbCBa3Rtb8xshaYons0xMk/uFC+4kSxj8je1desTkpbJ5B/mFDSeo4wwjC7f6sv5AAjncbEr98gJxzGdL120Kw2gWCDV0h3NaP3cbkRc65MJvVFcgtyqPGOdN3VyBf8vV7gFLAWf8i996PyL4wF4Ktvsha1ILVJeQlpsKGOb+sKjplTG1QYr7Ic+Dr7+rn3AJK/Jw/fx7+/v48aEhT0ylV3K1bN04GUcG7bw3CksuVfIhGRkaszGjcuHE+OP7jjz8YbsuTTO87awgQiyQKF+EziJ/fARUBFdPvsgYF39ek/PFP6gEakKHBECr0ePz4cU4V03Tu8PBw2NraomkLC3QJ7ouwFWPZH/zJkPLSKk7dBq8eC/sAL+gY1+LvxhUVFaBSSRXkLK5QsSIXgWvi2BadEwchdP14Lj5HKeGCEO69v19aza8LXD6S16VnZszKB0r51jI3gUNwDwSvHYeEzOXcbvyZpQjbMBFdEgNA666ip8NeYQLY1QxqwMK9A7xGhCJiy2TQc2V5eOPPLkHIhglvpoqVFLmNVl6O6Dc7HrHHF7y7L5fXcJuxJxYiYNlIOIX1gmnrxtCopgUFRaqlo8pp6HZ93NkLHb13JhLOfYXk7qXVSMxcjiHbZsB/7FB0olSxvR0ni928u6BfUjgGr5/83aeKC56fcmBcMsBYMagtqoTaoungrvCODUJMYixSUlNAA1wrV67EhQsXeCbQt/b/wyd9SMtfzD1QhoHxfwyMg/f+hfaBCahUVYeha+3mVqjdygaaNQ0ZGhNArmpogmad+6HT6MUYsOGCFBw/5df7briI+i69UEFBCdXrW8Bj4hpEFDdR+3bCOA8YFwSfDI4fY+CmS3BPzkAj5+6oZmwGJQLHCopQUFTiZC8pK9r4hGDQ5ovF8i8TkH6vw/gNCPoaGBMMJFhOmohW3gOhoq7BTt+a9Zqwy5iK0+WB4zqtbWAXnirVaFyTJIGLaJfSyJQq9qFUcWA8J4gVlGgkWQVVDOqgmWc/uA2fiGau3lBRq4Qa9Zui8/gVnMouiYQxJaIHbr4Et+SZqNuuI1Q1tRgWU5q5qkEdOESOkDiuizzGcmBcGDDOO28Gn3sB6z3/osLy+3Jg/IWBcfll91B59QM03PoInfY9QN/NP8Nz1ELQwE/larqcIqOK9Pb29lzUiL5o0xRI+U3eAx/XA2KAksiUyn1yFaK7FyD6+xByft+AnIvzGRRnnx4P0fX9EAufy1iFGOInV5FD0HmNK4SrXSQ/a1wgXOsB4XpPCDd0QfaxdOSykiK38HZIp3H3Algf8ecWiG4cQe4/57jYXu6zW5xIhfA/TqcW3oB86bfcA6SMyP33L+T8shJCSqMvbC4ZUMhPpOsja44ZhHsjeFBALE+EyzycBKl+/vlnBAcHw9DQEE2bNsXw4cNx6tQpBq8yX/gVH7h79y4X5GvXrh10dHSgpKQENTU1NGzYEKGhodi4cSOuXr2KrCyaESG/vdMDNHvi1WNO4ItuHELOzyuQfWIUsk+O5aS+/P3yTo999gUEVZ49e8azu6jY44QJE5GSkoLE1BT08++P2qYmnLIlcNrUrR26jQxFGBdiW1yslG1BYEa/U9E5ict4CCzc2qNyNaqlo4BKVbVQ17IJWnd3REOH1qhqWJML3lHCt0pNHTR36wBvKgK3cSLiTi4qlpKBEr4x+2eh18TBaOpsDY2qWqioWBGVdaqgoX1reI+OwNBD8wqFvqTACFs3Hm7RvqjfvgUnkfOK0pFbuHU3R/SaGIPI7dMYfidLk77k8R1yaC76zoxl5YZ2zepc1E5NsxJqtzCHS3Q/RGydIum7olzM0sdiSaGxIAV2A7uhdvMGIKczg2M1VRg2NIWdf1dWWlCfJpxbXui+vH0MPvVvdhUfWYCIJWPQa3AAOrq5oIOtDRxdneHFqeJkxB6cV6xj9KnbUppeLwfGnwaMFQLbQD3YGobhznAY1hdBidFITEnCyJGjOFVMNRBu3Lgh/z752a8aX28F3xUwrm5oAqeYMei7cD8cY8bC1LojF3wiWEmpYwKGzTz7otOohRiw4UeEH3uAfusuoL5Lz88HjPPgKoNjSeE+j9Q5aOzqLfUvq4KKwNH0HcOmbeAYMw6+K2RrNPJB3qcC48wXnH5u1X0gVDUqM9h1HjoBndLno6lnP1SvU5+hNukjVDU0YdzCGrZhUnC855qkcF/evvH9M4kmZPNluCbPRl1rZ6hqarN+Qk27Gkws7eE0bCIGbb6MQZsuonWPQAbVJQWMSbURvPc6eszaita9glC1Vm1ONCsoKjOYJ1ezcbM28J62AZGn/5WRLM6D6nJgnH+evXGM8/rnP1jtfiIHxl8BFuusewCXvY8RuO8GD+K09R0sKVipqARVVVX+ch0VFcVuSpr+KL/Je6Cke0DigRVDnCvi6f7iHAErIIoCEmLhC4bBubdOIv/n9ikJ8L3/E3IfXGZYSM8r6kYgjNYjhgyoXNSL5Y990z1AAw7kKRas6ijVnVBhw4Kua2mRwxV2yPl1naR43Te9R1934wisHjx4ECNHjmS9AwHZj03o0uuoqA1pLp4+fcrQtqRVFrSOhw8fspYiNjYWVlZWoMFPUmkoKyujQYMGSEpKYr9xSa/76x6pklm7WPgfF3YU7hiErGUdJOoe0vYstULOT0shzn5VMiuSt/LeHqDzk95/t2/f5v/FaBp3WlqaxFU8YTRSFkzGoHHD0crDll27lPolry8B0GZu7dEtPRRhmyYh7nTxwDGlkjk1u3QE7AO7Q69ebVaSKZJqoa4R2vt5ImDFKH5OxPap6JwShMYd2xZYtwKq1KzO4LdbWogUWhM4ftelTClkUjuQYsIh2Bt6dY0lPmBVZeg1qA27QC8ErxkL0lSkFAVtf1rNbt6wDRPgPqw/6rVvAU1yCytTkEqBi9K17uaAnuOiELFtGoYdmY+QdePhEtUHho3qggrXEWSubqwPyx7O6D83CXEnFyPlpzXvJovfUmi8AUIvrWJIPnBxGmwHdoOxhQQcU5E+SkobmpvCtn8X+M1OYEAuAccfmMQuav15j5Gr+MxSxGyZhgEjY+DRsyvrJ2wd7ODeqxv80gcjZut07lfa/qS818nv+XjLgfHHA2PloLaoHmqHFtFe6BMXguFJ8UhNS8PEiROxdu1aXL58mYt0yq+77/3oL9VP+L6AsZEJXBOmIezIXYQevsOFy+zCUmHS1gEa5PRUUoaSmjp0Tc3RqkcAuk1aA68ZW1DXoQvKKyh+noRxQeAmTR6HH7uPAWszuThfnVY2UFRVZ7cUO5/0jdDQ2QtuyRnwW3MWoYf/QcTpp+8CzhIGxvrmzdF14iqEH70H/00X4ZoyC+ZO3VHF0ASKqlQoTon70MzaCQ6DR6PPksMIOXCTVRK0fcEHbqLXvD1o6xcNXdOGnChWUFZFNaO6aOEdgB4ZW/n5kQSqt/6M1j0CPh0Yk1Ii8znCTzyE/8Yf4RI/FaZWjlDTpArASjxYQIlzUoHQsTduZsnAOEIOjN89nwqep8X4XQ6Mv5y7mFzFyivuQ3/9A3TcdQ9+NFshZRbq27qDnOjkKqZEFlW9nzNnDq5duyYfBS7Vl+0yuvHk08zNffOHUqL5P3LPZhk98sXaLTH5sq8fhGBjD2SRK/sNWFxLsmxBUwi2+CDnjy1cwLFYDX/HT3r58iVDWCp+9ylf9qid06dPY+7cuVi0aBFPS/0cxfJoG7Ozs3n6/s6dOzFkyJB8cEw+flJs0JfXT9mXsno6iAVPkf3jXGQtaoms6Xqvf+Y1As0CEb96VFZ3/ZvaL0oV06AKnafr1q3jqdyUKk4ZmYa0mROQvmkO0k4sR8KpJQhdPwGdYv1hbtuKYTGpGRRVlKFjrI9Wne3RY1wkIrdP5ZStLFUFpYqj92bAe0wEGjtYQqPq61RxA5uW6JIajMG7ZyKZdBNSgCspFDcB7nED0MC2JbRqVs9XQ1ARuBad7dF9dDjCt05G3Jkl+S7fxB8pVTybncQWbh24cB0lmEnpQOvyGhnGjxdbbZGX9D25CAHLR8EpsjfMrJqhcvUqDKHJc1zT1AiW3s5wje6HFp1soa0n+Z9XXbsy6rZpwv1HSWRKPL8Bgj8EpF5ezR5nSi/7zopH254uqKKvg3LlyqFc+XJQ01BHneYNGJD3n5/M7uRPWt9b25bnKg5dMAI9wvujo5szFyl1dHNG9zA/BM9NQ+zhBfnH4aP38631lqV25MD4w4ExuYrVg9uhToQrXIb5ITQxBonJSRg9ahRf62nA+c6dO/Lvk9/UFebzbcx3C4xJuRB59hlCD9yEz7zd7OM1btmeXboKSkoMK2s1bIGGTl7QMWuMchUV8oHx+9KV+Y8XR0lRGHzLfI6ozOcI2XcdjoNHc+E5cuwS5KQf8i9XM5JoNDxGLED/decYglMRuYLr/iQlxVsJY31zCwbGXAAu8znCjj2A3+oz6Dh8Muo7dIa2QR0oqkjAsaaOHhrYe8Ipbgr6LDkE31Wn4Jo8C2Y27lDXrsYF5kgRYmLpAMeh4xnmRpx6wt7pkgHGRnCKnYLwI/8g+MAN9JqzE237hkOndj3uO2U1DeiZN2dXcZeRC9DYuTuUVNXkwLiwc/Ejl8mB8ZcBxhWW3WNXccvtD9F1+3V4zdmNtn6DUaNuQ5Buh6bskusxMjKSk1mUAJN/mf58F1R5y/IekPfA5+uB3P/uIPv0JPYWk7OYoTHB4/lNIFjfGdknRkqK2b18JLPw3efbum+nZfqMp8QvgakvUciU/MJUGb1evXqst8jIyOB1f84eIXBMCc3t27cjOjoavXv3Zv8yXePkt3d7gIqX5vy+CYKVDgUGW/SRNdtUUizy6XXZxU3fbU6+5AN7gN6TBVPFs2fPRnp6OqeK0yaMRvrSaUjftxAp599M7cadWoLAFaPgHNWHC7Fp6lZlWEoJ2pomhgwvfSbFIGrHNCScJa+vNN1KqWICrStGwTGkBwwamEigr4oydE0NYd3XHf6LUjml/A4YlIJaSjAHrqYicH1Q39riDWita2KA1t4d0XNiNCiVPOzofISsH88F44ya1IOSqgrD7Zp1jdCunwf8F6dK9BEfmvCVQkwC4sOPL4D/knTYB3ujTsuGIChMs0OpL9Q1NXj/ypcvD02dqmjZ2Z7hbuyJRSBY+M4+fsQy0kEQfO+cFMAp5vIVyjM0Juczqz20K8O0dSN0jPDBwKXpGHJ47qeBakoVn16KmM3TMGD0EHj4eMHWzhZ2DvZw79kNvqlRiN40lZPYJbF/ZbkNOTD+MGCsHGQFnTB7tIzujj5xoRiWFI+01FRMnjwZ69ev5wEvmqUq/z75gReCUvz07xcYF/QIEzg+eAs+c3eh3cChMLJoC/Uq5D4i+b8CX5B+KFce1UwbwWXEQoQff8CwOR/OyoJqHwuMqT1Kxh67B/fkmahuXBdKyqrQr9cYtZtbQ4v8y0rKDISqGZrAorMvOo9ZhgEbL772L5d4wjgPGP/L2ybZ9+esmfBbexYdYyejnq0HtPWNoaisyv1WWacmzNo5oaFjZ1QzMmVQTKliXRNztOkTxqCeEtJv9GNJJIxrGsIxegz6rzwBl4RpMG3rwNoMgu3Ud+ZOXvAcs5QVFf4bLqBp535yYEzO5pOPEHXoJqL2XkXUvmuIPHIHkQzyX6sm3jhWss77s3Ilxf8+s46CUsWKK+7DYMNDeOy+xwodl8QZqGvVkc91ShXr6urCw8ODE1/klpIXISjFV2r5pst7oEz3gBgQCSSeaypIJ6sAl0gI0a2TkmJ3s0y5qKJgrQf7rUU3DiOXUpLfubs4JycHDx48YN0EFaH58ccf/8/eWYBFkbh//KfS3aBIo2KhIAIqCAIiKCpIq4gSSrMLAkoIduvZ7VkI5plnx9l1xnndbV3oef8DFfj+n/ddQFRaMHD2efbZZWPinWFm5zPf+byNngAinQWlJEkRQU5kulT1VYFbUlUQsP78889x+/btKrUa9DkCdgTS38l9YXERin85g0e7giWNRMsS+ktMULgvDEW3r73z/zuNtYml/8m//voLN27cwJYtW7h5Y3ZONiZOm4zJy+Ziyu5VmHR+E7KvVwE2b+Qj48IGROXNQL+EYWjbsyu7gAlSysrLc8rWIXgAQhakIunAYgbFlBouSxWraKpzIzvyCJMTeMikGHYZl8PlGuBpxoX1iMmbgQFJoWjv2A3qepKELzmO9cwN0SPQA17JobAd5AJ1XW2QroFgLn3Wb2IMxh5e1nBO3Rv5GHdqNYJmidGupxVD4v/97398FS49SklJwbhzOwzJHMO1YEVEDfNXIyglLcWFdYjeMgMeiUNh3KUdw3BKfOsat4Z5986ghn4KqspcZ4LXlG4myB+5YQrrMgg21zieCtM54Wouu4hjV05GYOwouPf3YAWFx6ABCIwPQ+zqKUg/vfaVeJPrMt1v6mcFYFwzMJaK6gFKFavFOMFCNBADx4UjMSsV2Tk5mDF9OtasXo1Tp07x/pa2acLt3aqAAIzLoBcB5IsPEHP0RwQv3wuHUUkw7GoPJQ1ttJCSBjVFU9LSg5VvGAKW7MKYD79i1QF9p0qI1oDAWFldCw7DYzF00Q70FU9lCKre0oATs5SOJQjb3T8SPjM3ImLXJwy1o47+hB5jMiGvpgll3dbonTgN0Sd+44Z2VU5zaT3EVSaMKwJjAokP+R5/+g5G5Z2De8ostO/jBfVWRpCWk+edp5SUtCRVrNMS7Zw84TVhKcbs+6JyV3ADAGNVnZboNmgYbP3CGFQTXFdQVYeRVQ+4xGVjZN45JJz9AzSPpKogJ/M7nTC+eB/ik79AvO0cxEvyIZ69HOK5qyBevRvivTcgPnOndidIyv6XBGDcaM3+mm+8DbncO9DZehdddt+B957vELh0D+yCo6Fr0g6ycvJQVVVFt27dkJaWhnPnznETI+Es8Lu1YxfmVqjA21EBAsWPuSFh0a8XWCVRfOcToKjqRpwl/3cPj6+vQeHekXj00QQ8+f4Iiv+9AxS/2wcwtI0nNQSBU0r4uru7w9LSkt2oP//8c6MmgZ4HxvPmzXtlwLhsPa9pH0cA+/Tp09i/fz+o2Sulo94tcFyC4ruf4dHBOBQsNUdBebNIQxTuGMLNSt/1/6GydamhHsvc3j/++CMOHz7MTRvZVTxpIibNm4EpmxZj8vF1yLmaVzP4q6BnGL1xKtzjh6KNnSUrJgjcUqLXoL0ZJ4d9sqPQJ3wI+4MJaspVcBUTwMy4uKFO8JIhIEHr8+s47dwvLhht7btAhRO+LRjaKqmpSBK+zZtDQ08b5BeOWJvD3t2GgoiUMk4neL11FtzjgtnFTNCcXMXKGmpQVFPhpK+CshJDXZeIIZKmdMeWI+vjTXWf59JGgclHliF47lhY9e/NOgxOE2upMxD3zhiN6NzpGD5vLDfjo0S1ggpdbSsDVS0NtHewxsCUkYjaPB1pp1djwrXq1Rik6yAdSfLO9zBqohheAT7o4+ICV3c3DA7xR9j0sRi796mruKFq29SHIwDjmoGxQrQDWsX3hcPYYIRlJGJ8diYmT5qEhQsWYPfu3bzfpN8YNe1rG2r7KQznzaqAAIwrQC6GqASOL/yNqANfw++9rezX1TAwBSkhmjdvAUVVDZh0c4BTVDqCl+1F1IFvkHiOdAqVpDAbEhhraMEpMg0xB79B3IlfMXzNYfSJyYJ5D9dy/7K8sgr023eF/bBY9i+PyD0Du7CxkFfTaERgXDbfBI4fsFN5xIaP4JI4CSbde0NeWZUv2dEyMIH90BhOFcd/9FyquGLt6gOMLz/khDjVQ0VDCzKyclDR1IaiijonsTVaG6OLVzB85+Qi+tB3pc5nmt5/BGBMtT/1O8SbjiJx4mwkiFIQnyBGfEISEsemQzR7BcS7rnD6uNJ1vOKyq/BcUFI0vJKCYLHmlruw2vcHBh+6hWH5l+E5fr4kQa+mAVk5ORgYGCAgIIAvzaWDFLpsV7gJFRAqIFTgjatASRHIq1p8+xq7VQt3h6Agzx2PL8xByT+/VJ0yLn6C4r9/RNGtj1H8z68gt/G7fiPwSQ3hCErFxcXBwsKCG8FpaWkhLCyMncIErxrr9iYA4+rmjdJQly9fRnh4OOzs7BAdHY28vDx88cUX3KynMWtT3XS96vdK7v+Ixx9NQMGK9hKHMaWMSe2y2Q1FX31Q7YmaVz2tb/v4aJ37448/cPHiRZB+IjMzE5lZmciZNhmTls/D5D0rMbG6VHGFtOkzMI98utfzkHZ6DcLW5MBljD/rGcpSxPLKipw+JoBLegZFVWW072UN34nRSDq0BFl1TLo+P+7sG/lIO7kKw+eloGPv7i8mfKWlYNTBHN7jwjnhK3H5vnwTuKyrmzH2yHIMm5+CboOcOeVMUJZAsUUva7hE+MJxuBdMrdpDSV0CjqkG5t06wT0mCBFrcpB6fAXI6fzMPFVV5xv5SGdAPp3htFFpIz1ySJOOw2G4F8LX5ICUFzQ8AtLifQsRNEPEOgxKXtOyoAZ9lMi2dLXH4PQIxOTPwPgzaytNXFOqeNyxlYhZnvM0VdynDzwGD0CQKAJxa6dyqrjWDuiq5u0dfF0AxlUDY9nonlCPdUZH0WB4j4uEKCsNdAXEjBkzsG7dOg4e0VU8Qqr4bd8rvdz0C8C4AuR6AYhdvI/hG06hnctgNJeSQvMWLTgpKyUjC2UNbZjbO8MlPgfD1xxB9KHvXwTHDQ6MUxFz6FtOxlKyOfboj+zndYxIhZF1TyiV+oHllVRg0NkGNv4RaNPbEzKKyhJgLJreCAnjMmD87CM1vPOasAT6FpYMcDs698eINYchOv93aSr52c+X174ewJia6lGjvJ4hCVBUUeNLkwjwy6uowbCLHZyjMzAy94wkEf7c8n7nE8aULt5zDaJpixCfmIT4eFEpMCZoLELC2HEQLc6F6Oh3lZ8Uea6eZctRAMYNC4wlTe3uoe/Bewg/+D0CFu+CbdAYaBu34f+vslRxeno6H6C8bBOjl9utCN8WKiBUQKhAFRUoKUbJo39R/Nc3ePL5Vjw6ECVpxLXYGAWLjfFohy+KvjsIcq5WeaMGiVVpK6r8UtN7g5I+pFj48ssvuQmNh4cH1NTUICsrC319ffj6+oK0FKRqaMxU0JsOjCkVRd5FBwcHrg25/Tt37oyYmBhuPPb111+/E4njkn9v8wmZgtWWKFikX+oyNkDBBgc8+WQDSh7/1/T+SV7DHBFY+eWXX7Br1y4kJSVxgzInJyeMigzH+IVTMfHwGkmq+GXAHSWOb+QxvA2ZNxaWfewgr6hQrmYgPQM1ZdMzbg3P+GEMM2sNS6uZrswrG5GwdwG8s0bD3KYT+5SlZaU53augqsQ6CkrYmnS1gGuUP8LWZCP52HJk1jPhS/PISoyts7jpHQ2XnMWUKtY1bY0eAR4IWzkB40+vReqxFRixcBx6BnnCoIM5FNWUIS0jDRWCyqSISBzOiojUj1ZV6xbOvJoLShUPnZsMa0oV62iWazao6d7gzNEQH1hcKfQlcCzauwC+E2NgNaA3TyMlvAlua7bSQdd+vTAkJxqxO+YwbJ5wfTMPpyxVTF5irwDv0lRxXwwOCUDY9BSk7F2ECQS7S5PmtYLe1SzHd+37AjCuHBhTqrh1vDt6pwxFRKYI6ZQqnjwZixYt5FQx7RvpN0b5JXjxAAAgAElEQVRj/n54DZtoYZT1qMBbBYwVlFRgFzgaoz+4XpoSrQI6lkIsamwXc/h7OEVlgpqs6Zq0wYDMhdwgjprKlcGtqh7p+yN33ECH/kPRQloGipraMLC0RSuLLqw4kIBjLbTt5QY30VQMX3MU0Yd/QML5PyXDbjRgXDrtpfMQe/wXBC3bi54jxaxdoMZyZc3xSAtB8FRJuxV6xWRjzOEfILpcfd2oHrVXUlQ2LIneI2jJLpjZOEBOXgFdPPwQnn8O4ioAY/kyqAswvvgA8advI2zbZfRLnQ1DS1tWYBDYV9NrjS4DguA3Nw8xR34oXdYvLvN3HhifvQfRhsNIGJ/zHCwmYCy5J06eB9Guj1nZUr6caliODgf/hNSmhoWmje0FfhOH32LjbShuvoMue+5h+NHfEbblEmtfTG0cQSeG5OTk2BkZHByM/Px87h7/rqSl6rG/E74iVECowOusQEkRih/+jiff7EfhsVQGVQVLjJ9NO67qjMcfZaH4r+8ABsOvc4Lf7HHTFSRXr17lpm9t2rRhGEonD21sbEAnDy9duvRKDvbedGBM7mKqBdXE3t4e2traXCsFBQV06NABUVFRDJSpiV5T3n+WFPyNJ5+sR2GeOwrXdkPhBgcUbnJG4a6hePLFdpQ8/vfNXuHfkqmj9Y10YLGxsaD/S1rP5OTlYdq+LTzHBGIMeW1PrpJoEm5U4S2uBezL/DgXSYeWcqq1k1N3BsZS0lKcbKV0KzVjU1BWhJl1B258F7F2IlKOr5DA2zqOl8DmOE41Z6PX0AHQNmzFEJSgrJlNJziOGIQewf1h1NUCShqqkJaRAakhTKw6wDU6EKPWZGNsHcdNgDv56DJOFVsPcGL9BgFg8iNTqtg7IxLiDxcxOM+5uQV0J8BM8zhsQRp6BHmidXtyCysxOFZit7AVPJNHVNqUjpK7486uxehNU9E3JhAGHcz4yj0CvmWNAiPXTZIoPWhcVSyjnE+2cJJZtH8hfCfFoIuHA7SNWkFOSQKONQgcezpiyMRoxGyfjeT9ixG9JAf+Y0bArV9fOFOq2NsLwUmRSNgwAxnn1tWsLKliWqqaxnftdQEYPwuM5aJ7QTPOBZ3FPvAfPwYpE8YjZ2ION6/duHEj7y///PPPJr0/fEt2J2/MZL5VwFhaRhbGVj3gmT4fo7ZcRNzJ3yC6cL9K8NswwPg6A2MpGTnoWHRB37S58Jm5ATZ+YWjZzpJTrARnyZtLDaf6Jk1HyPoT7EJOvPA3glfsh7ldH24E16mfP0bmX0BtYPXzTe+UWUlRljB+DnxefsgAnXQLgUt2oWeoiJO1Zf5lOtMsp6yKDu6+8FuwHdEHv2GHb3Xw7+WA8T+8XIIWf1ABGPsiLO8sxJeqcT4ThKwlMKbaRh/+HgGLdrK7WcvInKE+zauCmgYvn5G5p5B47o9qE831AcaJ5/9iz3Xbnq6c7mzXxwshG07WCahWV/tX+t7pO0hYuw/xqVlVAuOEnJlI3H6hxvmLP3MPYw59h/C9n6P7tu8htfFWo7l830S425DTRE3tylLFPffdReDur+A3fyu6DRkFzdYmoKZ26urq6NGjB58NJmhQ5pYSzgS/MftXYUKECggVqFCBkkcP8eTLnSjc7oOCZW3xH10OX9Z8q+xxiTEKtw5E0Tf7Bd1EhdpV9pTA1I4dO9CrVy+GUoaGhggKCuJUMSUcX5WjtwwY6+npwcTEBK/DYVxZfcpeo30iwfXff/8de/fuhUgkYnCsoaHBTbKUlZXh7OzMDcloP9pkb0WFKL59HU9urMOTa6vw5LN8FH2zF8W/nEXxg1/eeQ94Qy13OulAyTxaz+h3WrPmzdBCqgVDS1VNdVZE9BeHYPT6KUj9aDWyavDavgD3ruch/dw6kMvYJcKPXb6kSpBXUuRkra2vO2x9+8KgU5tyry81YmtrZwmP+KEg6MnA+mrt9AzUOI7h58Ro9vaS5oK8yVqt9WDr44rQpenc2C3l+EqMWJKO3iMGwaSLBQjQUrKWALJ5907oGxuE8PcnIvXEymoTvqS9oCZzUfkz4J4wFM/oIMwNWQdBion0cxIdxAv1ubkFpLBIPryUU8L2Ae7l4JgUEeQWtuglAcdjcqch7dRqZF7aAGoU6D8tHpZ9e0BVW52nXU1XE51c7OA3KRbJh5aAwHldUr6ZlzciftdceE8YXQqO9dkpTW5pbYOWsPZ0RP+wAHgOGQQXlz4MjH1GBSNi9jikfrhEkioWYHCVcP6FZV9FrQRgLAHGMlE9oBTtCOMET7iljkBUVhIys7MwdcoUdqwfOHAAP/zwAzeIFY4lG2qP0DSG81YBY7q8RlpODjqm7WDtPQKDpqxB+I5riD91u1KY1dDAWLdjNwyatxWJZ/9A5M7rGDhxBboMHAods3aQU6RLX+RAjeg6uA5Gv3HzELrpNPznboZZ996NC4zL054PWfkQtf8rdhjbBUVB26QtmreQ4kuTyL9sZksajYkYtuqQxOdbhX/5TQbGCWfuInz7x/AYPx/m9i6StLe0DJ9Nb9asOdT1jdAvbS4STt2uEc7XFRgnUHO//AtwjsmEjkk7SEnL4K0GxpQw3nQUCRmTKgfGiUlInPoeRLuvVfo/VhFuj9xxDc5jZ6NrYBRajt+I5u//IgDjDfVLWSttvgObfX8g6MjvGL75PNySpsG0uyMUVNQ4VUwH5cOGDcPWrVv5IPhVgYGmsdsT5kKogFCB11EBSjCShqJwc18ULDZ6DhYboGCpCQrWdEXhnhF48u2B6rUUr2MG3rBx0gHdZ599htTUVLi5uWH8+PG4cOECe3lf5cEe+Q0JEltZWfFJzJUrV+L+/ftvWLUkk/Po0SN8//33WLFiBSsqZGRkuKk1KTxSUlIY9DXdlHEJSqjJ5OP/k9zJ/83NIknxItwasgJ0woYS7eQRl1GQg5ZRK+gY6zPUpZQsgciOzt3hlRaGqLzpSDuzplZ+YVIeELgMni1G134ODD+5wZqOJjq52sN/ajzEHy5mZULwnGTYB/SDfntTTh3TeFW1NdDBoRu8xo4EwdLUUwSsq4CgN/Iw/tw6RK6fzE309NuaMCim9LJxVwtQ87u47bMlXmBO3G7BhKubkXJkGUIWpLIaQt/CVNIEjtQQWmogpcOA5BEYs3EKxp2iJnCbn4GBNC1jj62QuIoHOkOjpTanlSlV3N6hGwZnRkK8f+EL36sKHLJbeP9CBE5PgK23C1qSW1hJgWGwup42Orv1wMDx4Rg+PwVuUf5obWHKXmZZBTnoW5jAaeRgRL4/Cenn1z8znVWN74XXSxUSBMBjt87CoLRwdOxtAzpxwI5pJSWYtzFHz1694OnthaFjxyBx4wxknH0f1OTvheFVAUSFz1Wf1BeAcQ9Qqlgrrg+skocgKD0KyRPGcap4zuzZfJL5ypUroFSxcDzZkHuCpjOstwsYs0NYBtKyspCVV4CeeQfYBo7GkFmbELHz+gvguMGBcYduGDR3CyeaKSVM4Dhix8fon7kQHd19oWXcFrIKdOmLHNRbGaJTvyGw9RuFVm06QkZOAZ08/Bk2NnjCuBwYl+khqHHffYbp3QJGQ1ZRhX8Qt5CSgpQMnV3VRbtefdFXNAUh7x9DzOEfkHiuVKNROqw3CRgPmZ0LSvWKLt5nvUTgkt2wGxrD/lZKnSuoqKNVu85oZdYesnIK0GhtwjA54dSdBgPGNP7og98iYOF22PhJUp4tpKQZxr/VwJgcxntvQDRrGeLFKS9A44TUTIiXboH4WJnWo2wde+7x8kP4Lf8QhnYuaCEti2YDE/C/1T8KwLgOwJia2snl3oHWlruw33sbw/d8yalia59Q3p6UpYopTTZlyhRcu3aNzwI3nd2RMCdCBYQKNOkKlBSj+M+v8OhEOgpWdZY03KJkMWkpVnZC4VYvPDozGU9+OomS//4UlBS1WBkoZfzJJ5/gxIkT+Pnnn1/LJaTkzD9//jyWLVvGLmU68KTpetNuBIIfPnyIGzduYM6cObC1tQUBY7oyTVpaml2zBw8eFJr7vGkL7i2cnorAWLWlFnqFDMTg9Eh0G+gMHZPWkFNUYC8ugWOCloOzRiN660yMO7NGkmJ9DgwSPBx/7n2MyZ0Kt5hAGHZsw2CThkNQ1mmkD8ZsnIqMSxuRTfC2NGVLqdmgWSJ093HlZm0EexlY62iio4sdvMYRsJ5RCqyfJo4JtFKTvMCZIli69eTmcgSm1Vtqw8rTEcFzk5F6clXlQJMa813bjGTSZcwUwc63L1q1My6F1jJQ09JgaDpoXDii82dg3Kk1rMkYf34dYrbOBKWvKaFMrmICt9RArtewAdxkLv1c/cAt+X+T9i+E/6RYWPV3LHcLS8lIQ11XC63MDNl1TBCXmua1792NdRKUUm6wJnOkvDi6EiGTEmFpZw1yqUtJSUFbTxeOXn0RPisVaQeWMXQXAHD1ALiu9XmXgTGlipVjHGHCqeIQRGclY0LOBEydOpX32YcOHcJPP/2EwsLCt3BLK0zyq6rAC8C4tqmE2n7uZWeELg9bu3Yte8Zk5OTRyrw9TLrasaOW/Lyy8orQM2uP7n7hGDJ7EyJ330T86TuchmwsYJx48alWgcHxOQLHV+E1YSk6uftC08AUsopKDLblFBTZJ0y+4w5u3hix8RSDz4rJzEqfX36IhNO3MTB7CXRN26FaJcULwJgcxA8RfeJX9IjKgryaJqhWpG3QMbVgjQaBY2rc16Yn+ZenYfj7xxFz5EcJmCWH8ZV/MXrXJ7ALiISiqhoMOnWD79w8iC78DdJlVDrNFafjwn00hJJCv4MVCBjHn/wNYds/Rr+U2WB/qzJd6iTHtbYaNBw+k5bDYXgsVDS0KgDjBkgYX3yAuI9uITT3DNwSJ8O4qz3kFJVA8L158xb8+FYDY1pmZ+5AvOU0EqctREJKBhKSUpGQlMZeY9F76yRAmYB9xeX7/HMCxis+hKGtMzeIbOYVJwDjOsBi2dw70Nt2F9323oP/od94O9EnJoubV9JJKHkFBXbhUcf7ffv28VngppuCetm9hvB9oQJCBV5PBUqAkuJqQW/Jk/+4qV3hDl8ULDVFwQoLFG52xePj41D0/WGU/N89lBQXvZ7JfwPHSmkfaqJV3W9ueq+691/FbNH+iKaT7m/ivonq89dff2H//v0YMWIEDAwMGBbLy8uzz5iuYOzZsyfvX2kehJtQgZepQEVgrG6giwGZ4Qx8kw4sZr2BlYcjJ45JJUHQUk1Pi9UHlKCl1O54SphS+vZGPkgJIT64BAHTE9HZ1R7K7AimlLIWurj3QuAMMUgHwRDtuaZo5PWdcC2P9QxBs8Sw9XFDqzZGFRLH6px0HpgewfA27fQajDsj8fi6jPaDfltjkMaBdBeGndqwViJu51xJqviTqj2+NC087ut53EAueE4Sug9xQ0vzp+NW09ZAR6fuGJgahvDV2QiYIWK3L6WgCWqraKujg5MNg9uxR5axn7iuoLDi52l6sq7mclO6wePCYdrFAuR8phNGZXdyL5tZdUDA5DiknVwtSfk+V9OKw6zt86wrm5B2cDnGLMiCb/gw9HTohZYtW3LKmBoTDskYjYyz6yoH8M+dPKjtOIXPPYXO7yowlo/uBZ14V3RP9kdIeizSJqRj0sRJmDd3Hl+hSieb//nnn9f+++FltrXCd19NBcqBMV2mRVF0urSM0gJV/fik16ljIn3u3r17jX5GoiIwVlRRhZ3vKPjPXA/n6EyY2btARYfE++RuUkHrDlawHx4P33lbELnnU/b0xhz67iWb3j11GOuWJowrAuOKEC3+1B2M3HyOG7B1cBsMTUNTyMgrcLqXGrHpd7RGv7Q5CN92hSGkqAJ4rjgcfv6SwJigbvSxX9BjTCYDY0UtPdgEx8Az/T10HTQcOuYd2GtM0JUaxFk4e6Hv2FkI2fARYo79zMB99K4brx0YU4NBalQYsGA7bIPGQNvIHDKy8qyhMLbuxXqNUXnnEHPwaxBgkwBj49KEcX2BscSLTanrqANfY8iczeg6cCg09Y3YWaykrgUdY3OoaGpzYvutB8a0Hp66BfEHVyBeuRNigsQLNkK87gDEH34OEXugn0sUC8C4wdLTspvuoP3uP+B39B5G7vmcT3x19QqCup4+u4rpkkYXFxdORNHOnZJbVW2fX81uQxiLUAGhAkIFnqtA8ROUFPyJ4vs/ouS/PyTg+LmPSP4sQfE/v+DxxXko3DoIjw7EsEu1+O/vgCePqoXNlQ6uib5I23j6/fvdd9/hyy+/xIMHD4Tt/kssawLvlCwODw8HNQakhrGkdurduzcsLCwYHgvA+CUKLHz1mQo8D4z7Z4Qh4/IGhqgZFzcgfscceGdGwtKtB7uAKUlLYFbLQA/dvJzgOzEGcdvnIOXockSunwSXSF+Jq1hejpUKrTuYoU/EEERtmoaMi7VL3WZe3gTRngUImBIHm4HO0DU14GGRj1hTX5fhM6V+fbLGoKtHL9ZXUKqYYLYETCdi7LHl9VIlZF7ZiMR9C+A3OQ7WA52hZ2YAOSUFnmeNljrcHK9VW2MQQKdxkjrCccRAhK/NQfr5hgOpDN/3L8KQCVEws+7IuguCxpRmpjrQc82WOrAZ4ISAqfGI3z0f4y+sq9c8E7Al53HGmfch2jwbIePj0H/IIPRxcUEvRwcYmZjwlQ2kwQienSQkixsRjL9rwJhSxSoxvWGeOACeaaMQlzUWWTkTMG3aNL4KiK5IoiavxP6E48lnNt3CH1VUgIExrSwUR1+/fj1mz57N3V1pJarsVtaV+b333mMH2DfffNOoaYJngbEaHEITEfvhl4g99iOGLt8Ph/AUGFn3hLKWLidO5VXUYGBpy43fAhZ9gFG5Z/gz9L6uSRuGj/Ef3apRVUDQllK2I3fUHhiXQV8afujGU+ibPF3i2FVRw/+aNeOUL2k0bHzD4D19XaUajbJh1Knp3fPwjv5+Dhgr67ZGb9F0RB36nv2/AyYsgWX/QHYcs3+ZwHFLA3TsOwSeGQsRuvkcRm46DVu/MChSTV9TwlhD3widXAfB3M4Z5GCmpDQluMkd7TtnM2IOfw/RpQeIO/5zwwDjRTtADfXiTv7OKU/XhEkwsqJUsTLDfx2Ttpxmd43OgFm3npCRk3szHMYEfS/er9EzXL5+VbbOXLgP8ZnbSDrxM5JO/gIR+Y2rO6lRcRhCwrjOAJkUFOQqbr/rLvwO/oLh60/AKTqTt1+UYqfO2m3btkVERASnnugE3ZuY3KpsPyG8JlRAqMA7UgFKtz7+F8V/fIHHn2zAo1PZ3NiupODvqgtQ9AjFdz9lT3HRnZv8fUDwqJYVjODm3bt3cfToUfYTi8VinDp1qtEDGmXjb4qPtO8k+J6WlgZzc3N2LU+aNAnr1q2Dj48PKGksAOOmuORfzzxVCowvSYBxWfIz48J6xOTPhFfKSHTs0x0a+rqQkZdlcKlrpM9Q1zXSl5PHKlqlTdhKvbv+U+Iw9vAyZF+vu+c26/ImJHwwH0OyxrBeQsdIn8dJoFZDTxtaPB1yDE/1TFvDOcyHfccZlzbUqeFb2XxWfKQmcAm75sE7czTa2XdlUMvp3maSlG+zZs1YEeEUMghx2+ZwkpmSwRWHUa/npIM4s5ab7tH8lLmKOTnd0RzWnr3RobcNNPR1JA5jeTnomRnCzq8vAmYkImHPe0i/uL4O4DgPWVc2Iu3gMox5LwNDwobCzb0v+ri6YIC/N3xGD4NVb3vIK8jztATPEoBxvZZrLSHzuwSMKVWsF+8Gu+QAhKTHlaaKJ2Le/HnYum0rbt68+cr7HLyerbAw1oasAANj+nFK/jFvb2+0a9eOOyWS56uyGwHc3NxcdOvWDa6urjhy5Eij+r4qBcYHv2GYS6Aw5sgPCFq6B71GiWHY1Q5KGtoScKykDMMudrAPikLHPgM5kfqqgLHo0kMGttR0zWfaWhh0tObLTihlTN5biUajA7oHRGLInFxE7Pqk1L8sSbYy1GvghDED48RpiD7xO8RX/o/T16TRoPRuJ3cfaBu1kTTuk5UDQdrOHn5wiUpHR+f+kFdShkEnm1eipKjoTlZQUuF6kYqkzFVsbN0TromTEbb1IhLP/1mux2gYYNwD/vPyMXrvp/CZuQFd+gdCTbcVj1tJQ4cT7aTEGL3zGkLWHEJ75/6QlZN/vcCYFCGnfofo8LcQHfhS8njqlkQdUhHo1uU5KUfI0V3H7whKito1uGtRCooNtt9Fzz234L/zM3jPWMfOcxVtXU46aWtrcxMjOjH3xRdf8FngyrbHwmtCBYQKCBV4PRUoAYoKUfzPbwx+Hx0di4L1PfHf8nZ4tD8CRb9d5AZbVU1bSUlRqXpCAMVlNSpLFdM2n3zA7u7uUFNTg5GREXvrf//997KPCo/1qACpJuhYZ+7cudixYwdu376Nq1evIjg4WADG9ain8JWqK1AbYMyA7GY+CMRGb5mB/skjYOFoDWrGRmlXAriUPJYo8JpDS18PjsMHcqqYwCu7imsJzF6AcaRnIHC8Yy76xQRDz8QAdIxapmagR/IdW3s4ImKNJOXbIC7fG3mciCbfcg+/flBRV0Wz5s24aTlpKGgalDXU0LVfLwRMT0ACJXzPr6u/R5iUHpc3QrR/Efwmx6J9bxsoqlKTehmuMzUOJFibfGAxN6UbMDYUHRy7QaNVBXBs0hr2/u4YOi8Zov0Lefqra0hHKpH002uRmDsTw9Oi4TF4AJydneHm4Y4hEcMQtSgL8bkzQVBcUUVJAMb1XYfr8L13ARjLRvWEaowT2om8uLmiKCsN2TnZmD59OlavXs0nnW/dutWozK7qLaLwzttegXJgfO7cOQwcOBBmZmZYtGgRn32obOYI4G7atAmWlpZwcnLC4cOHy1c++rFLZ/EbMt5eJTCu6NG9cB8xh79DwKKd6DkiAYZd7Z+CY0Vl1lXQDlfb0BQeKbMQS8oFgro1ALH6JozLh3v5IYau+BDmdn0YOqrp6qNl205Q1aWzuQqQU1BCy7adYRs4Bj7kXyZwXOpfbpSEMQPj30phuySFnHDmLsK2XIRn+gJ06jsEWoZm7F8mSEvN8VTUtSAlLQNyCfvM3Chpjlex9lXVsF4O4wdIOH0Hw1YeQCc3b25sSGebpeXkoGloBqvBIfCfvxWxR3/iVHF5nS/90yAJY8OOVnCLm4DeEanQb9+VGxiSP1avTQfYBkcjeNk+xB3/FeKLD7hZYHsnz9cLjEkVceALiNbuQ+LslUiYupAfxWv3QUyvP9fIsGK9Gvy5kDCuVcJYauNttNp+D04H/kDwgZ8QvOYIekemQb99F17fqQlGhw4dEBcXx+myv//+u0G3p5Vt04XXhAoIFRAqUKcKkH7ivz8ZCj++MBsFW/rjv2VtUbDYQHJ/3xaPL8xFyT+/CoqJWhaWYCap3qgBTUxMDDvrSZtAwJiSr/S7XADGNRezpuMPauxDzkZ6pM+S5ok0Fa1atUK/fv24/hSiabK34sec6C959BDg+7/A4/8DigQdTEMu81oD4zLodSMP6RfWIWrzdHiIhqNtj65QUpM0LCd4S8ewhh3MQe7dxL0LkH5xQ/0hKqkSbuTzMOJ2zIF73FC0NDPiBmwEqhVUlDjpTFBV27AVbIe4IXAmpWznI/3C+nqPN+vqJiQfWsL6Bav+vaGqo8lQnFzFJl3bo42dJbQMW7KWQlZeDromrdF9sAv8p8Yjcfd7oER2XaA16SDSTq3GqFUT4DhiECeGSftB82fUuS36RgciZusskC6jDKiT/iI6dzq8kgkc25TCezlOQpP7uWeQJ4bNGwvxh4tYMfIMOL6Rh6zLG5GybwkiZ4+DT2gQXN3d4OLmAq8AH4RkxkO8ZS6yLm5E8uFlcBrpLQDjsvW/kR+bNjDuCYVoB7SOd4fD2GCEZSQgPTsTkydNxoIFC/DBBx+w1op4Wk37x4bcBgrDaloVeAEY06VaixcvrjMwph9Yf/zxB6st7t+/32ArZa2AcSm0TDz/F8Z8+BX85m+B/dAYtO7YjZPFZWdNyT1rPTgEQcv2IPrw9+UN3qqCZw0BjINX7GdgTKnitg794DluHpzGpMPU1kmi0ZCRhbyyCgNZ8i/7v7cNo/d+zgngl2l6V6mS4nlgXA57HyD+o98xMvcs3MfOgoXzAE4Zk/6BgC3dNVsbwykqg3UW8adulwLbaqB7HYExaSBomQQs3IFuPqFQ12sNakJC4Nqwiy1IDTEq/zwSSJNQPt1Pvbr1SRhTY8CInddh5R0KWQVFqGpqc1NFVW09BvwqWrpo59gPnhkLEPHBdQks53G/AcD44n2ID34J0eLNSEibgPiEJMTHi/gxMS0LokWbJND4QoXUeiV1q6yW9XpNAMY1AmP53Dsw2XkPXofvImzXTQycuAIdXQdDVaclu4p1dXXh6enJV3h89dVXQqq4ae1rhbkRKtA0KlBShOIHP+PJzVw82jsKBWusULDYqBQWG6JgsSEKlpqAmtoVfXcQeCJ03q5pwZMC7uuvv+ZUMUFLdXV1bsSmr68Pf39/bN68GT///HN5OKOm4b2L79OBMPVXocZ29FjbG4E9aqwtEok4efzpp582XfVTSTGfxKH/yyef5aPoi+0o+mIHir7eh+I7n6CEwLFwa5AK1BkYlwGzG3kYf2YtQhakwaJnV4a4dAxGx0NyivJo3d4UvYYNwND5KRAfWMzp2TLYWdtHgq6pJ1YhZPF42Pm5szeZ0syU7G1r34U1DO0pZdtSknSm8RIstfN3R9CcZIgIlpKe4sbTpmLVjrsCDO8bE8iwloZJvmJ9C1M4hQ7GyGWZGL1+MgamjkJHZ1uot9LhlLWcvBxamhmih38/DKVx71vAoLba8X0iaRSYuG8hvCeMgYWDNZTUqVG6DCeHrQf0BjUArNLHTNN79n2MXj8F7nHBaNejK1R1JI34FJQUYdDBDI4hAzFi8XgkH1rKy2DC1c1IP7UWCRtnYOjYMTbySosAACAASURBVPAYNAB9XPqgb/9+8B0Tgugl2Rh3dKXEU3xzC5KPLIXTyMECMC5b7xv5sakCY5monlCLdUZHsTeGjI+EaEIaJuRkY8aMGVj3/jqcPXuWr6QRGrk2yGb9nR5IgwFjasixc+dO5OTksKaCGjM1xK0uwJhB1+V/kXj+b0Tt+wJDZm5kQKxpYFJ+SY+ypg7aOrijb/IMhKw/iZgjP0rUBpXAtIYGxp08/DEq7zzijv6I4KV70DNUzNoMJU0d1mgoqKrBqKs9HCJSELRsL6jp3ID0+dA1aQtlDS04RaYi5tC3tfIv1w0YPwWv8Sd+Q8i643BNnMT+ZUU1DTRr1pxTxrpmFugeOBo+s0s1GmVp6EpqJ6o1MH7AqeqwbZfhMW4ezO1cIK+sypCazqqTr7iveCqiD34jgdSXn05rRbBZH2BMfl5aHpYDgrj+/KOsRQtOFuu16Qi74CgEL9+H+I9+g+iZ8b5uYPwQ4tN3IN5wGInpk0pBsRjxCaX3eBESxudAtO4ARKdvI7E2ifDKlmFdXhOAcZXAWGbTHWhvuYvue+8hkFLFa4/CMTIVrdp15oQ6pYo7duzIqWJS/Aip4obYcwjDECogVKAxKlDypJAVFIXbfFCwxAQFi1pLIDGB4rL7EmMUbHDE42srUFLwV2NMRpMaJoUtVqxYwao3ShWrqKjA2tqafbt09d+bngwiWEv9TWg6CdbS81eZZKLx0aW2tP8k+HvhwoVa+57pQJqOX6hHAMHmqvq3NIkVrvgJin85g0d7R6JgjTUK19qg8P3uKNzojCfnZqHkISlPBEVMQyzregPjT/KR8+lWiPYthN2QvpCVk4OCsiI09XWgoqnG0JOhZUdzOI/yxqjlmRh7RAIts2/U7DNmh/CeBRiUHok2tpZQUKY0sSTN2yPAA6NWZLEbefSGKehHsNS+C9R0NSXwVlGBG+/1Dh3EsDnp0BIJsK4GHGddzcXYo8sx7L0UbuanVp4q1kAHp+7wnRiN5INLQNOeczMf6efWYcymqegXP5Thdfm4lRTQ2sIMDsO8MHzRONC4CVpTUroiPOZU8ek1CF87kRO85CEmUEx6DYNObeAaFYCYrTM5CVzxey88J2/yjXyMo2GtyeYGgyZW7SFxSUtS2KZd28N1tD/CV2ZDvH0eRs8dz6liFzdXias4wBvDM+Ig2joXWZeepphJJZJ8hBLGAjB+oe6NBI6bIjCmVLF+gjscUoYiPFOEjOwsTJksSRXv3r0bFDx60387NMS2VhjGq6lAgwFjupSOGuaR1oJ+sNElXw1xqzMwLoNclx+yOiB86yV2BSuoqqNZ8+YMjltIS6MMHLuJp2H4+8dKwfFfz6RXGxwY9/PHyPwLrIQQX/qH1QoEjh1GJsG4aw+eJilKHCupSMBxaCLs/EZBo6VBKTBOa3RgLIGwD5F4+g6CFn0AC8d+3NiNoDEltWXlFUDguJtfOIbMzkXk7pul/uUHz9SuNsCYEuHRh77lVDWlijX1jTjZK6egyOOhM+r6Ha0xZM7mGtPgdQXGCWf/QMQHN9AvbR6Po3kLKdBdWUsPFn28MHDicozZ94WkkdwL+pLXD4yTjv4A8aJNSEhKfREYEzgWp0C8YB3ER757DnZXDtwrwvd6Pa8IjFtI4X9ecfjf6h+rhKj/21A73+/b/DlqaqecR03t7sHvyB1Osw/IWgSL3h5QUtNkVzElyGibuWbNGr46o0lfCtsQOwRhGEIFhAq83goUP0HRrxdQuC8cBctJQ1EBFFPSeLkFCje74/FHE1D063mUPKl92vP1ztjrGzudJKTma/b29jAxMUFQUBC2bNnCCoq3odEpQWJK5tJB6r59+/hA9VWAV6rNv//+y1qJOXPmoHfv3qzVS0lJwQ8//PBKofXrW3vqMOaixyj6/ggKtw2SnOhZZCB5XGqOx8dSUfLg5zoMTPhodRV4GWBMEE20ZwEDYzkFBRh2MEO/qAC4RviCoaWmGjt/5RUVYNSpDZxDByN0STrGHlkm0StUAo7Jq5v20SqMWpnFWgVqbEfOYEU1FbTt0QXeGZFIOrCYm+hRk7mcT7Yg4/x61jN4JDyFtwRf5ahRW3sz9imPWDSuPGX7DLC+nofx597nZnmUKiadBsFvOQK/7U3hHD4EUbnTJMD55rPQl+Y/40IpOKZx9+jK0JrGTaqKVm1NOGU9bEEqxAeXIOPyRlZVZFzegPjd8zE4I5JTwaSeoO9oGejB2ssJQ+eNZUVFnSBl6bRRw7yw1TlwGe0HU5uOUKZlQPVTUUJne2sMCPZBPy9PdhX3HeAB/5hQxCyfiPEnVr/YKE8Axs9A/jotj3oC5aYEjGWje0Ijtg8sxUPgPz4KY7PHY+LEiZg9axY2btyIixcv4s8//2y6V8pUt+EV3mu0CrwAjOnH6syZM/Hjjz9yl2bq1FzxTpfFUTMO8mxWdBhTovj69evYv38//1iks/b0Y45+NNLZf3pOr5E3jF6r7Y/gegPjS/8wmKWmeE7RmVDR1uPmbZTW1TY2h5ySCqdKySfczskT/VJnI3TTacQc+6kcTjYaMC5LfFJjMVIxHPwWgQt3osfwOLTu1A2KauR1koOiqjpUNOmyHHkoq2vCMSwJ0R9+VTsAePkhoo/9gh5jMiGvpomnTe8qOIzL4HoljzTvo3d9Alv/CE78EsTW1DfmOpKqQk5JGfodusJ+WCx851KjuM+RcOYeKLXLfugqE8b/8GdIazEq/yLcx86EqY0jj4PmkxzK7R37wbizDacvW5E7eXbuMw3uKgOatQXGieS7PvYzglceQI8RidAz7whpGTlONNM60s0vDMNWH0b8R7eeBeDP1OgNAMZHvoX4vXVIEKdUAYzHQjx3FZIO1XJ9eWb+6gOVH8J/5UEY9+oLaXlFNB8swv/WvLvAmGCx5pa7cD5wDyMP/oCgFfvRMyQeeqYWvF4rKyvDysqKE2SnTp3ihNOrTGQ12h5FGLBQAaECTb4CJQV/s5KicHPfUh0FaSjMULDOHoUHovDki+0ovv8TN70Ttms1rw5Uo++++451cPT7+/LlywxC35ba0THC/PnzORVNvuVVq1bxPq3mOa//J+h4glLFH374IUaPHs2gXVZWlnUeISEhuHLlCoQTsM/V90khir7Zh8J8TxQQLOaTPQYoWNEej09lo+TfW899QfizvhVoKGBMUNjcphNGLc1A2vGVGLksA71HDoZRl3ZQUleRQF8VJZh0sYDbaD+ErZrAid6sjzeVKyMyr2xi77F3ZiRrLqjpm4ysLLSNWsHOty9Cl2Vg/Nn3K4d41/M4ZRuxNgd9YwJg3r0zVDTV+fuUfCZg3SfMh6dr7OFlyLy8CVlXJK7igBmJsHTvgbJUMTmLO7vaw39KHDt8s6/XkIjmca9F5LrJ7Btu070zVLU1nkkM9w4djJAl4xH3wVyELktnGE7e5TIXs6l1B3iKhiN2++x66TvKYebNLaD0curJlRi5PBMOwQOgZ6QPRUVFbkras0cPuLq5YmDQEIzMESH5g/eeTRVXBJ0CMK58XatYowZ+3hSAsUxUDyjFOMIowQOuqSGIykxCJqWKp0xhleGBAwfw/fffo6Gu8K/vtk/4XtOswAvAWFtbG4MGDWK1BHVWnDZtWvmd/p40aRICAwOhp6f3DDCmH2/0g/f06dP49ttvGRLT5V3UgZiaStDO89q1a3zJ2MmTJ/kzlEqo6QfxSwPjw9/DKUoCjLVaG6N3aCI3vuvsGQBt47YMjglUkvqgs4c/+mcswMjN5xB34lcGhiN3XEeH/kMhJSMH3Q7dMGjuFiQyFK0FVLv8EBUdxp3KEsZlwLgM0tHf5//GmL2fw2fmBnQPGM1OY3kVdTSXkmKYKaeohM79fBG4ZFcF/3I1DuGXBcaXJcDYLiASiipq0DNrD4fQRDiMSoKJjQNUtPQYZBPUNupiB8fwFAQt2Y0x+79k/3JlCePwvHMQESA/JHEVdw+IhLaRuWQ46powtu4F18TJCJy/FbZDRkFBWRUNCYwJaJOL2CtnGdo7D4Cyhg5aSElz8pzS04adbeA7e1Opq7ia2l563cD4H4iP/wTx0i1IGDv+RWBMSorkcew3Fh//EaQnqQyyN/RrIXkXYBs2FqaOntCIXYhm7//8ziWMW5Smig133IXr/lsYvu1j9M9cBAsnTyhraENWVg6UKh48eDCniikFRSfUhJtQAaECQgXemAqUlFTfrK6kGEV/fIVHJzNQsNoKBass2Vn8+OJ7KLp1jZtqCZe2121p0n6A1BR0p9/Tb9ONwG12djZ0dHQYnsydO5f1Do0xD3TMQMcFN2/e5IY+bm5uDIlJ5WFsbIzg4GBs27aNgy41HV80xvS90cN8/H8o+nw7CnPdngJjUsqs6oTHZ6eh5P/uvtGT/zZNXEMD47AVWSDolXUtl2HrsAVpnLI16GjOKWFqUKdCDmI7S7jHBiF8bQ7GHl+B1I9WIXL9JDiN8oaemUEFkNoRnuIQxO+cC4bL1QA6UkVkUwO5j1YxLKVmbdSkTllD4gVWVldlqO02JoDfD1udDbeYQNC0USKYfMX67YzZVUye4ozz62oNDCntTGA57eQqhK2YANcIP5hZd2TfMkFvRVUVGHdtD6sBvWHevRMkMFySKu420BnD5qUg7aPVrLwoh7/VzGtNn5lwLQ/jj69G2KxU2Dr3YhZiaGgI25728IkciuhlORh3fBVPc5XDEoBxrZd/lTWs4zJ824GxXHQvaMW5wCrJF4Hjo5CcNQ45ORP5yv5NmzbxSWZKFQsnSd+mvcTbNa3lwPj8+fMMiulHF0FjMzMz7tLcpk2bZx6pKR7BYhkZmWeA8cOHDxmA+Pn5YfXq1aDGdzdu3EBycjLi4+O5mQR1fu7fvz/c3d1Bl4zROGs6E9KQwFjXpA0GZC5E7JEfEU4gJ2MhOrn7QsuoDXtrZWTlWIvQpX8AKwnCtl3B8I2n0d4zsHGBcQVwzI379n/B4NjKewS0jNuANBWkZ1DS0IJ5T1e4iqdK/MtHn6ahX4B/DQmMVdVg0NkGfnM2sxKDNRqjklmboaShDWlZWZB/2diqB3pHjkPQsn0MjgPnb4FZNwfIySugSz9fjHz/KMK3Xob72NmcKiYgTLBe27gNug0ZxWqK2OM/Y/SeT2EfHPXywPj0bYnvmVLFR37k6eoREg9ds/aQlpXnZoNaBiacmpaSkYFpt54IXLSTU98v1LNsGfHj6wfGorN/QJx/CokTZyE+sazhnVgCjxOTkJgzE+K8jyA6ew+Jz0x7LU501PPzcafvIGLflxi5/Rps8r6G1IZb7xQwVth8B0Y77qH3h/cw7MPv2UNuNzQaOiZtQNsW8lLa2Nhg3LhxIC8lXUor3IQKCBUQKvDGVKCkhBtfFf/zK4r/+Q0lRY+qnLSSJwUo+uE4Hh1NxqOT6XjywzGU/PcnUFJc5Xfe1TcIAJOmjbb5tb267m2qFQFj6l9CjVsJ2s6bN49d/I0xD1TLjz/+GImJiTA1NeXmgGpqaujRowcHWiikUtNxRWNM11sxzMIHePLJBhRucHzqHl/UGv+t7orHF+ej5D/BN95Qy7HBgfHyLOTcyMcEAmWcds3jJDFpFnoEerAiQkFFGdLS0pw8bmNnCbfoAHgmhXATOUojy8jKQLO1HqwHOmP4gjRODtcJyN3MZ/VD6omVnOZ1HDEQhp3bliedlVRVYNipDcNkSiG3kJJi52/HPrbwmxzLyoxaN8p7HgiWOYU/WoNRy7PgOMwLrcxJYyjDoarmLZqjWXNJk3atVrpwDh2EmC0zkPVxLhg6Pz+8uv59Iw+ZFzdg7O6FCJ+egsHD/NGtuw20tLQgryCP9r2sEbY8C1mXN9UMQwVgXHON6rp8avj82wqMKVWsHNMbJgn94Z4aitisscjKmYBpU6by1f6HDx9mI8CrUEA11LZRGM7bWYFyYEwAg1yatPEjqJuRkcFOFPKiVLxnZmbC19eXfxhWVFJQ0whKFdjZ2fEZD3Ky0SVhdLafGjoRSKYEAv2QHDp0KLp06YLU1FROJVdXusYAxqQbEF/+Fwmn7zLApFRxR7fB0GxtDFkFRXb2EkjsOmgY6yyM7fqghYzs04RxbYFabRPGlQwv8cJfiNh5Db3DU6Cmqy/ZITZvwYlYZS0dtHPygHvKLIygxn2VgeOGBsadusF3bh4oOSy69ACxR35gx3GPkDgYWHaHoromg21KHBtb2aN3ZCpcotJh2MGKL8G36OkKD9FkdPcdVe4qpu+Y2jqhX8osRO68DtH5v1gjwsA4aMzLA+NTt3gZh23/mBvqmdk5Q0GFmkbIQa2VISfK+8Zlo4PzAMgpKMHUuicCF+54O4AxKVdO/Azxug+ROHE2ElIyOFWckJLOEFn8/j5wuri2afhK1sHqoXnl4FlM7vDL/8Lx4F+Q2nTnnQDGZani7vv/QOixWxi1tayBozOrVugyWQMDAwQEBCAvLw+//fabcBa4uo2+8J5QAaECr74CxY9R8u8dFP1wDI9PT8Hjy4tQ/Ne3QHFRFdNSgpLC+yj+6xsQYC4pfrtSsVXMVIO+XJaG/fzzz9lJTPoEaq7W1JKvrxIYk9Zu79697AoltZORkRGGDRuGDz74gFPFTRHIN9RKSSd0nlxZioK1Ns8A44L3u+Px1RUoedQwvWcaanrf5uE0KjCuAMfITTz2yHIMm58Kez93tGprDHL3SklLQ05RgZ8TuJWSloJ+W2NOH8dRqvhq7ktBuwnX85B6chXIYWzr7QoNPW0ONlGz8rI7uY47OdlixMJxT5UXBH4rTH99nmdc2ICI1TnoPsCJHcKShuXUZ0dy1zVqBZdR3oh4fyIrJAga1xtUf5KPCVc3Y/yJVYhbOQmBsaPg3t8Dffr0gbVNN6hravB42/WxwZhtM2s3bwIwrl2dXnI9qbhuvY3AWD66F3TjXNE92R8h6bEYl53BJ0WJteXn53Mok05EN7XfE2/zdr8pT/sLwJjO2NPKSD8AaUWseKcUMbnKKEHcqVOnZxLGBIwJBlPTDmo+QcCYUgCkr+jcuTO/RjtQGt6xY8fg7e2NAQMG4OjRo9XCk8YDxnSZvuRS/fhTtxC66RT6Jk2HRZ8BUNc3goy8Ant61fRaQ1GNdghS0G1vhYGzNoM8uLWCaS8BjEUEtM/cxcDsJdA1bcfN4NR1WzHUli9N5mroG6Gj62B4jp+P0M1nEXv8l3LYSeDupRzGFZUUlDAuB8Z/lyoOHrLrecz+L+A3Lx/dg6LQqn1XrhUBWWVNbWgbmkJJlc4yS0NdpxX0TNqCmg9SbbVN2qKbbxj8F2zn5n+Sej4EzXdDAON+qXMwZs+nCFz8AWyDxkDHpC2nmRVU1GFoaQvn6CyM3HQGYZvPwsonFKT8eH3A+IHE/cxw97nmgdWB3Iv3ITr5C5K2X4B45U6IFuVCvHIHkrafh/jEL6Vwv3KwW6v1t7px1/CewzsAjJttuA3pTbfRcttdOH54F8H7vuX1ubt/OHSM2/CJEko+0TZxwoQJ3IiAEmbCzr0p71KFeRMq8JZVoKQYJY/+RfHdT/H46nIU7vRHwYqO3Ljuyae5KCmoJnXI6gpKFJe8ZTPd+JNLSVhqBk0JILrKrmvXrhy2oN+8TS0N9CqBMe0/ydM4depUVjuRJo+ONWqjuKtsqdPwCDLTpbz02JT3zyUPb+Hx+TkoWN3lWWC8wYGd5HhSUFmJhNfqUYFXBYwZit3cwloJ8b6FCJyeCFsfN+iatmbXbxm8JReypYs9QheOY0UD+XgrArX6PCeQKtq3EP1FIdA3N0KLFi24OTo1gyPNH3mETSzbwTNxGMZsnMIN57Ku1X+89N2UkysxYmk67P37QYdcxbIyUFRThp65IXTNDFjPQa+paWugXc+u8BAPR+TGKQy36wzJKVV8YQOSP1iAUVOSMDDIFy6urnDt64ZBw/zhFjwYrcwM0VyqBRgYbxWAcX3Wo1fxnbcJGMtE9YRqjBPaiAagf9ooSao4O4v1sCtXrsTx48dZ89rUfkfUYzMrfOUVVuAFYEzKicWLF4PgcGU3ArjkS7G0tKwVMKZuz5RYrgiGqaEeXU7m6OjIZ0mqW+kbFxiXwrRSx2vcyV8xYv0JuMRPhFlPF6jq6XMalc5eNmvWHBoGpnCKy0HErhsMcyUN3qoBci8FjB8i4fTtcmBM4NW6fwD6xufAkv3LTzUaWq1N0MUzAF7ZSzAq/wLiTv7GQLtxgfHT2pFGY/Tez+A9fT1D4JYWlpBXVmPITrWjHyz02KKFFBRVNWDa3QnuyTMQvu0yEs79+axjtwGAsapea24w1lc0Beb2Ltw8kCC2hr4xLPsHwmfGem40KL78DyJ2XoeV92sCxhfvQ3zqNsRHvoVo/2cQHfiSU8MiqsmlOoLjM3chOnULInqs7QmNGqDvy0Dlpg6MCRRrbLkLi133MPDAbwilBo4pszkxT6oVShXTpbl0NQWdCf7111+rPTFW2bZWeE2ogFABoQKNWgFKFT/8HUXfHcKjo0koWGeHgiXGEpi0rC0e7YtA0a/ngSLBs17b5UDAkeDlF198gaVLl8LDwwMaGhq8T7C2tubABQUsmtLtVQJjqhv5nr/55hs+CUvjfplUMS2rn376iXut0DCbcmKr5N/beHx1JQq3DUbh+p4oXNsNBas6o3CbNzfDQzUKmqa0vr6KeXmlwLg0iUlQjBrOifYugEf8UAaqfAzWrBmkpKSgoacFS1d7eKdHInbbbE791gsc38hD+rl1GJM7Da5RAazDkFWQuIpbtjFCG1tLtGpjBHllRYbW6rpa6OjUHYPSwhCdPwPjz6zlBnJ1AYUZl9YjbscceKWO4uHLK9HVwLKgBnfdfdzgPy0BflPjYefvjlbtjCXjlpHmJnkdnLrDKzUMYzZPR9rpNaBUdk3j5lTx8VWIpVRxfBj6lqaKPQYNQFBCOGJXTwHpQIxtOqC5tACMa6rn637/bQHG5CrWi3eDXXIARmTEcap44qRJHOTcunUru/vp98PL7PNexfZPGEfTq0CjA2NSUpDCgpQXZWfu6ZJs0lE4ODhg48aNoEvMqrq9EmBcDs4eQnzpITe8G772CJxjMmFi4wh5FTUGntLU+M6sPchL6v/eVkTu/hTxp+9I0qHlw6gAkBsQGFPDLKfINETt/QwR2z/mVHF7l4HcrE9GgXbKctAyMEWXAUEYOGklwnZ8jIi9n8M+YjzkVTWhrNsavROnIfrEb6x9qAkGklZg9K5PwE3vKk0YV5hPmvfL/yLx/N+l4HgdrAaHcFNBmi76wSKnoAhdk3aw9glFwMIdiDv+S+Up7QYAxrIKStAxNINGSzrDLsepZsMu9ugTl41R+eeRePYPCaS+/JC1H68FGBMsPvodkjYchnjOKiROmofEqQshWrYV4l0fQ3TmTuX1qWw9K3vtFTW3q2ndofebMjCW3XQHZh/cw4DD9xC672veFnTzHQlK/EvLyDIcoFQxJZ/I4y74FKvauguvCxUQKvDaKvCkgFPFT64swqNtg1CwrM3T1OFiQxQsNkDhWhs8PjeLfcavbTrfohFTqpiuwqOABKWKKYBBJw/L/PWkdKM0bHW/ed+i2S2fVIK2pK4rcxi/bNM7SvtSLcuOGcpHVOFJde9V+FiNTymtPHv2bD5OoeOSy5cvN9mTu+QdJ4VM0Q9H8eSzLXjy8TI8OjMVj68sRvHdT4CSqvQzNZZR+MBzFXgGGLfWgee4UUi/uL7WPl3RngWwG9IXlAw2t+nEftxyh3F1l+rf3MLN8SJWZaNt984MiklRoaKlAVkFeVD6V0NPB1YeDvCbGI247QSO19YKohL0y/x4E5IOLUHgTBG6uPfk5nM0TFUdTXRysYPf5DhE5U7npDM1ndM1aV0Ob9V1NWHp1gM+WWMQu3UWxp1dw038qoOJE67mIuXECoQsHgfbIW7QbKUDaRnyNKvC3NYSXikjkbhnAU8/aTJ42mYkovtgF4bWCgStZaShpqPJLudB6RGIoXGfWVO5luM6pYrXc6p45EQxvPx90MfFBa7ubhg8IoD9xSn7FrMbOXTtBBjbdhSAcXXr4xvy3psOjGWjJanitokDMSgtHIlZqcjOycb06dOxatUqnDx5kq/8r2m/+NxmSPhTqECDVeC1A2NKK1f34/nVAuMyCPqQITApHobMzYexrTOaNW8h8Qi3kGIvqX77rrAfGgP/+VsZksafvvsiOG5QYKwFp8hUxBz6jh2x8aduY2TeeXiMnwcCx6TRkJVXhKy8ArSMzNF18HC4p82B5aAQyCmrSYCxaHrjAeMK0DLx3J+I/OAGXOMn8qX50tIyMO5sg/6pMxGx4yro/SqhY32A8cUHiD7wNRzDx0JJTR3NKNHcvDlk5BSgbWQOa58R8HtvKze+k6TCJSoSmgbyRL96YPwAouM/skYicfzE0qZ1idywLiEpDaLpiyHeeYmdzlXWqazeb+hjUwTGZa7iTrvvwu/grxiRexYu8ZNg1MWetwny8vIMCMLCwrBr1y7cvn1bOAvcYLsqYUBCBYQKNGQFiu//hMfnpqNgnS0KlhgxIC5gUEywuPS+ogMeHYhG0a2PAdJPCLdqK0CweP369dzYWV1dHdRE2tDQkNVsdKUJhSXogK+p3cjLvGDBAlhZWaFbt25YtGgRqGN7XW+UmqKrGymdTSdb//rrr2qhcV2HX9nnr127xr1WFBUV0atXL+zbt69JLiPJvNP/cImkMWXRE+Dxfygp/BvFBX+jpKjq4E5ldRNeq74CFYGxsrY6HEd5I2H3fGRe3ojsG3k1JlzrDYwJ0N3IR8TqbLSzteSGbBb2VnAN80WXfr04kUvgmNK5Wq310NXDAUNyohC3cw7Gn3+/yuQvJZHHnV2L0Rsmo0/EEOi3M4GsvBwo6WvQqQ1cRvtx4jiD5o8UGZR03rcQ/lPi0W1QH+iZGUJOSYHHS9CXwLH3hNGI2U7g+MXE2Lj4awAAIABJREFU8QRKMZ9fz2DZUxzCjfTk6fvycgyhewZ7ImzlhKdu5DIweTOf9RxJHy5G8CwxbAe7QM+0NU+ntKwM1Ftq87gHEzjeMlOSsqbE8Q36Xi7GHVmBmKU58I8aATcPd4bFHt5eCE4ejYQNM5Bx9v1yH3LoGgEYVwf736T33mRgrBDtAP14dziODUZ4ZiLSszMxefJk3qfSseSXX37JDXMb6iRp9Vsu4V2hApVX4C0DxqroFRKPmA+/Ajl6a4Jp4iv/Iubw93CKyoSKth50TdpgQOZCSJre1e77I3dcR4f+wWghJQMZBSWQ01hZk85wykJRRQ1GXWzhGJaMwMW7MObDr5B47g/JdNH0NQow/lYy72UajY9+R8iGk3BJnIy2Dv2g1tIA0nLykFVUgqaBCdRbGkBKWgbKuvronTi18YFxGcC8cB+BC3fCzLoX5OQV0MXdB2G5pyGuSbVQR2BMqeaog99gyOxctHPsBxlONDcHuYpNu/dGX/FUhG25gARKFZc6qyuuN68FGJ//E6KtZ5GYPRPxCeJn7/EixBM0Xpov0VOU1fMte2xKwJhAsUreHZjsvAfXA/cwfM+X8Jm9GV0HDYd6K0PIlKaKSbEzY8YMvrS1vj7FyjfTwqtCBYQKCBVo2AoU//MbHp+fjQK6LH2xwVNITLCYtBRrrfFo70g8+SwPJf/8LgDjWpT/66+/hkgkgo6ODqghm42NDShVfOHChSZ9wEf7u4sXL7KCg5R2Z8+e5fmtRcnKP0KpYjrJSsA2NjYWEREROHToEOs9yj/UCE8IGJM6j0749uzZs4kD40YooDDISitQERhTArdlG2P0DhmE0MXjMfbIUoaa1QG1BgHG3S2hoKQIu8GuiMufxRqKgePC0cnFHpqtdBneEjjWMWoFG+8+CJiewFA7/cL6cihK00ggNenAYgRMi2fYqqJJzcNlOLVL4Je+l3xk6bOw+WY+Q/GMSxsRv2s+fLKjGFhrGbYE6SvKdBLWA3rDd1IM4nfN4wQ2gWJyFY89tgLD5qegu7cLNPXpmFsGShqqaGPXBV5pYazdmEDN7D6puole1uVNSNw1H0Oyo9DV0xE6xq3Kx02w3MrTEf6T4/gz40+uRtL2+QjNToRXwNNUsXdoICJmpiJ1/2JIxieZL6qLAIyf1qK6dflNeO9NA8ZSUT0gE9UDajFO6CAaDO9xkRBlpXGqeMb06Vi7di3OnDnDfRCa4knmSjeawotvdAWeAcZeXl4wMzPjdEB1DmPSSJDDuHfv3tzQg1ZmcqrQZWh0KTZd3kVN765cucI/xKpSUtDZ/LooKWQVFNHZfQiGLt/HaVFy51aEf88/bzhgPBRSMrLQNG4Hu2FxsB8Wi9adbKCkoc3gWElNA6Y2jnCOSkfwiv2IOvANEkrBMf1tbteH07+d+vljZP6FWsFugs0VHcbKGmUJ41JgXA4QJeA77sSvGL6GNBpZMLPvA1Xdp/5lcggramij+/B4jNp6GQln7r2Yhi4fniRlXWclxXPfJ49u0OIPYGbjIAHGHr4IyzvbcMD44gPEf/Q7QjedgatoCoy79YKcojL7kmUVldG+jxc344s9+lO181ovYHzxAYavOQwLAtRycmjXx4uhfY1O69IaiU/fgmj1LsSnZHCq+AVonCDmlHHSvk+rnfbn1/c36e+mAowJFrfadhd9Dv6B0KO/ITT3DFwSJsKoqz2vb3SQ2aZNG4wcOZJTxZQwE9xSb/Q+T5g4oQJCBagCRY9R9Mt5PNofgYLl7UqhsREKVrRHYV4/PDozGUW/XkBJ4T8CLK7lGnP//n3k5uZyQ2cfHx9OGxM4IhjalG+UfKLjALpakO70vLZpKNpfUjPYTz/9FAsXLkSfPn2gqqoKfX19bhZL/v/aDqs+NRaAcX2qJnynpgpUBMZ0DNa8eXMoKCvBpIsF3Eb7IWzVBCQfXYbMK5sqTRs3NDAW71mAnJtbkXFhPaLzZsBTNBwWvayg0VKb4S2lhVuaGcLOty+C5iRBtH8h0s+vY3VD5IYpcIn0Q2sLU8jIy0JOUYGfO430xpiNU5FxaUOl81ARFNJnYrfPhte4MFZXaBu0hBwlneVloWOsz436AmeJEbtjDqJo+pJGwKSrBSs5OFVs2hr2Af0QuiwT4yjlWwqkK46jqueZlzaw/3jQeILldtA00CsHxy1NDeAUNAAh/8/eeUBVca1fPFHpvQkKCKiIHawoogJiw4YdOypSlC6IdOzRaOy9d6yxxBZbbLEbS5KXl2eSl25JT/4PG+z/2t/lkitS9aJg7qw167a5Z845c+bMzO/ss7/0CAwIC0THzlQVe6NLr+4IiBmD8HUzkHSGquJnVeEaYKwBxlqhrfE8q8FYqoo7om38IASlRBeoKuYM+7K89hXXh2l+19SAag3kAWMqIPr3749GjRph2bJlRQa927p1q4BhBvM4fvy43BwyUASnofFmb968eQKMeSNGkMLAT0xf2fB/+OEHUV34+vqCaZXUkqJSpcowNLOEi2cndIp7C8M3nMLY49+gMHCsXmCsC5sGzdFzdibGvv8FBi56Fx7Do2DfqDn0Tc0FKDPYlaNbK7QPTULA8gMIOfwfUR7XdvcqQ2Cca6ORq2iOOP0jhq//AD7j0lHL3UugNu0ZKmtpwcqpDtwHhYqNxph9nxTpv1yegTED5YUc+Ay9Z25Ao879YGxVDVW0FFF56ZdM1Wen+FmIPPWj2HcUBVJLC4yjLvyKsCNfoEfGMtRo2FwGDEoLjGNPfY/YZTsRGZdYODCeOg8xez9C9MXfihwUKapsr/K3ig6MCYp1N9+F7Y576H7kLsbs/xS939qARl36wdjSGtra2rC0tESHDh3kIfff//63BOJR7Vw17zU1oKkBTQ2U5xrIefAbHn+6DQ8yuyJrSW0JevfgUCge/XsPsv+6q5i6Xp4LUM7yxnvcu3fvijLo+vXrZa6OLWfFL3V2GLyOzwP79+/H6NGjYW9vL9dWAuPWrVvLMwVtPJTPDqXeQQn+wOPEWCsc/OU+mReNoqsEFafZpMgaUAXGfD4xNDOWVUtHC/TVdWhUB16j+yBweSrGH1umAMc3cgHcrW1QOzDeOx8ZH28T0JpxKxPJFzdg3LZZ6BY7Ai4eTWBqbSGqYS0dHbF8aNWvkyh/6flbv10LGJoai/8xt2vcyQOEu/EnViiUyCWBt9zmVqZYckS9+w76pASjEZXOttZibaFUHDfwbol6bZuJermKVhUYmZugrkdT8T2OPbxYoWIuyf6UFhV8Ve77ykZE7H0HPZODxM+Yvsa0DXJwcBA7Gi8vL/Eq9h8ZgDGzE5FwZFmR3s4vBIzfX4J2I3rKIAJB/KBZsWCgvcKgt+b7F4PT5UVhrBvmAYtx3nCN6Y0BiaGIS0vEpEkZmDVrFjZs2IBLly6JndPrPshcZOep+bFc1oAAY47wMzowFcLjx4/H0aNHCw3U9PDhQ5lulpiYiKlTp0rERv6fU9IOHTqEjIwMHDhwABwZ+eqrr8DpafQ2Y/rKmz6qjwmKGRSKU9d401jYouphzBFaQmMGMjOvZo8Gvv7wS56PwK0fgn7DUReehmvqBsbW9Zuh55xtAvAIqUMP/ht952xF8wFjUL2+m4Bj5o2WFYS13hEZ6BQ9FQ6NW4q3cMMu/TFS7Qpjpe+yCji++DuorB24eC/qdewDLT19Ud6y7vSNTFGjUQt4BMag/4JdCHnvXwUqjssfMKaa/HeEf/A9hq3/AN5jU2DfsDl09Q3BIHcWdk6wsHUQSwpzOyd0SZyLyDN3i1VzlxgYU9F85i5G7riCzhNmo1bL9tAzNEblKlVKrzA+ew/R6w8jIjEdEZHRT1tS8HNULKJnr0TMkc+kzK8S/JZ63xd/F8jteehnVNl0B29sqHir1qY7sNt5H0333Uf3977BoLXH0T4kUdqbnqERDAwNUa9ePYSEhEifR69Gjaq4sB5c872mBsp3DfC+RHlvUr5zWprc5QDZj5Dz6K9cb9KC/YdzcrKR/dtXeHRhNh7sHYaH52fjyZ2PFP/TeBY/U+FsJ3yQK6q/L8k2zyT8D/yC9/30ZnznnXfQvn17mJqa5sGbgQMHYtu2bXlBfsqyeqhsHj58uABjWojs2rWryGeSssyLJu3XpwZUgbGRpRnc/NrCY7AfnJrUEwhKSwcDU2PUbNoAvmMDMHrNJMSdWI6UXJuF6P3PGfRO1cNYxZIiRgmMlSCVEPXGViSeXYMx66eg47gAOLs3luB1hLf0Cza3tYapjVUuSNZGNWcHeAX1QeiWGSVSFRcFORlYbmzmW/CLHYY67o0FnFLwU7lKZVSqoogZZGBsCFdfDwxfMBFJVBUr8/68r7mgeeLp1Ri1IAmtunrJIBWDk1Is16xFc/QIHICIddORfG5dgapi1Tw8LzBOvbYZYdtnobl/B1FZa4Dxi8Fg1WNS2PvyAIwNwtrCIbILOkwYhtCUWCSnpWDqlKlYvHgxDh48iC+++ELY2+t3P/r69Ov/5JIIMGYFEAQzcAVH+2lHUdgNMRsyIS69xjj9OisrS+qP2/N/VFco/880f/rpJ1n5XrnwhptT97htcZJ7VWDMUVpji6ows7ETj15tXT1Y1qgJ124B6Ja+ROweCBSVqsyyAsZRhGK0F6BtBAO87bsF/xlr0azvSFSr2xh6xvR30oVJ1WqoVqsujC14wdVFw879JFBdSfyXS25JkQ8YK20PLv+FsGPfoPWYJOiZmKNyFS3om5hD38RM4b9sai7T6tuOjsfAxfsQfOAzRJ67n6dmLS/A2LZ+E/R5e4vYcwTv/xS9pq9Foy79YWpjq7ADsagKZ89O8A1PR4vew2Fkao48YHz6jhqA8Z8QVfHh2xiwcDdaDAyWoIL0hVbc3JQeGEdf+BUx+64jetYSRMTEIyJCxcc4KhaRSZMQs+4gos/cyTsepQa3+S1CXsJnWoQE77mJ0dsvouXWz1Bl448VDhgTctOruPfRewja+zF6TV+Dhp37wsTKRtobvSk7d+4squJPP/20yNkRyv5O86qpgdetBni9J/Dh7CAOFvM6zVfeD/BaX1HUEcwr72N4P8O8K2/U+UqVIb9jubhdYfdE5e7YEoA//BNP7t7E49sH8eTujaIDWj15iOyfP8eTHy4j+88fkZNNO4FyV6pXniG2abYV9vuva/C6l1nJfAZYtWoVXF1doaOjIzYUtLRLT08XP2TaVLyMhdCafsn6+vpwc3MDgxMWJWJ5GXkqm33kBrwrm8Q1qearAVVgbGZnjS4JgYh6bz5GLExE2yHd4dDQWVS7WtpaMLIwRZ3WrugUORhj1k9GwqlViHz3Hbj36SiWDLWbN8SoZanIuJGJtJLAUmXQu6KAsWo617ci4dRKjFyZDu+Q/qjVvCEMzU1RqXJlERvRUsPIzAQte3dA8PopLwyLlVAv9eomROyaDd8x/SQAH5+puFIcxlcjUxM07eyJIXPiQHVx8uVNT3krK9Mp6Wva9a0StC4mczaGp4SjU08/tGzZEnXr1oWFhQWqVrdB59CBmHhyZYksL0oLjOnPnMjAgRunwntMX1jXtEflypXF3kOjMC5baPwqgbFOmAcsw33gFtsHA3NVxRmTMvD2rFnYtGmT2LdSeMR7DOU9aL7uRPNRUwOvvAbygPErz0khGVAFxlT3NerQAz4hE1GvQ0+YUVGqx6irehLgza37IPScugqjdlxB+Ac/IObSH2oKekcPY10oFcZ5wFgJ4S7/iajzPyNk/yfwn74Wbj2HwLpWfegZmaBy5Sp5YJHewv3mbsO4Imw08sBgiT2MCwbGBM5hx79F65AU6JlaQN/UAnV9eqJp7xGwbdhMPtOX2cDEDE5N26BdcKLYaIQeuY2ocz8JaCX8cx8wBgYmprBv2EzU1ISdTDsvn8o6yP+qLg/jem7okbEUQ1cdEZWnbV1XOeb0s7auXR/ug8di8PKDCH3vU3iPTYWxuSXM7RwVCuPnBsa5SnWqik/fxchtF9EpbqYE0dMzNoGWri70jU1FNc5BjNJaUrDuYs7eQ8y2s+JVHJmQhojxExEZn4SotBmIWbYTMe//p2L5F1/8DYGbz8ArKB5N/frDPn4lKq39tsIAY6qKTTPvwXn3PfR872sMXXMM7cYkgO1NR1cfjKBOVTGD8Rw7dkwsdzQX9kI6bc3Xr3UNEJ7+97//lWn3DEq1d+9e7Ny5U5R5+/btw4kTJ8Bp3vQe5eBxeYXHBMCcBUVotWLFCnz55ZcCiRmP4fbt2zL7iQG4WD5abxEUcnZUeS2PNLrsR8j+60c8/uIQHrwfhaytXfDw9GRk//yfou0lSIg1lLjA85b9PO9DCRaXLFmCMWPGiG3bjz/+qHm4K7DGSvYlB2J27NghsVBq1qwplnhKVfHLHJxhoMKxY8cKMHJ3d8f27dtlgKhkpaggW+VkIyfrV2T//rViUOjBb8DjLCD7cdH9QgUpXnnM5lPA2N4afsmjkHx5gwDP+GPLMWzeBHgM7AK7uk7QNzYUuwexX2jTBN3jAxEwIwpNOntCT18PZQ6Mc+ExgWbCmdUIXJaCpn7tJV+ExYS39Di2r1/7bxuNo7n+ywV4+xYHcAWcnl+H0K0z0Cl8kNhzMBCejr4e6G1crbYDjK3MoK2jDX1DfdjXrwX6JQ9fkoTYI4uRfGUj0m8+6ylc6H5vZCL1yiZMOLIUIfNT0GfUYPh26ggf3w7o3KsbWrZvA1MLcxiYGMFrpD8STq5A+q3Cg+kp91MaYEyv6uhDC9F/eiQadWgNBg5UgnGNwrhsYTGP16sAxgxqZzi2LZyi/NBpwgiMTR2P1Iw0TJs2Te4lDh8+LPfSvKfWLJoaKO81UKGAsYGxKTxHRCFs702xdugYNxMu7brC3NZRPIIJjy0dasGtx2D0nLoaQbuvI2TvLbQLSYSRpQ2snZzRLWUBIsTbtnjoSYVy4K7rqO9XDDDOhaVU5dKqYszem/CfugpNegyBlaOzqIt5wTUgtG3vh65J8zB801mMPU4bjV8Lhq9qBsZG1nZoFzkVo3Z/hP7zd6LloFDYNWgGAzMLUU7Sh9mpeVt4j0vD4FVHBLSP2XkFLQcEvVJgbGlfE027B6Beez+x+tDSpnK7Ouq274ru6YsRcuBfAlbDT36rVmAc9eEvCD30OfrN246m/sPEAoUqcR5Dp+aeaNptIOzrNhYLjOcBxgLcz91H7Hu3ELPuECKXbEP0it2I3XEOMSe+BoMGFgvl80P6V/n54m9iceLQxAN6+gbQ7RePN1d/Xe6BcaWNd2C09S5c3r0Pv8N3MHT3TfSYtAz1vNjerET5VK1aNTAg6PLly2XK0OupPirvlypN/spDDRCeUY3LOAVt27YVRV7Tpk3RpEkT8LVFixbiBdizZ09MmDBBgBDhq6p6tzyUg3kgsNq9eze6du2KiIgI0IeckJvAiACJ/uScok4FJEHSkCFDJEgvtyl30JhA6NFfyL7/CR5dWYwH23sga6kzshba48EmHzy+sRY5//sJgEY6XJr2x76e7Z0DI+Hh4RIU2tjYGD169MAHH3xQ/tpBaQpXDrblubR+/XrpT65evfpK+gmqxTkQEBAQgJiYGBkIe908jHMeZ+HJl+/j4clEPDozBY9vbZDPMvvg/+4DOa93UMZX0dQLBMaXNiDj1jZZ0z7agrijyzDknTi49/NF9TqO0DcxFPsHE0szONR3hnUNW4GmtZs3wMilKUi/XkKwVlqFsYramD7HKRfXo3dKsKh+aRHBYH2EqVra2tAzMoCjqwt8gvshcAX9l5ci5SqVvyUDuNw29v0lCJgVA9dOHjC2NFOUuao5Gnq7o3dKCIbNT0CHUCqdG8DESvG7nqEB7BvURrvAXhixLBnjjy1B8uWNxSqOWc9JZ9YgevMsDE0YK8HsvLy90bFrZ/QdMxRBbyeg9/hRqF7TAYYmxvAa2RsJojBWDzBOu74FCadXYdTqdMl7tVoOEmSQth/aOjoCjcsNMKaHttJHW6VNKAF5RX592cBYL6wNqoZ3QIvx/TEsORwT05MxafJkzJ49W2ax3LhxAxQnvMzB0VfRD2r2+frUQIUExuMO3xaYNu6kws+2Q/RUuLTtArNqNURtTPWpTe16aDEgCN2S5qF5n0AJllfWwFgV8EWevYegnVcFYlo51AYDzxEaEzpa2DmiYcfe6Jq8QCwqxp387llwXBbAOHoGxn7wA6Iu/IKQ9z5B39lb0HJgMGzruSmsKnR0JaCXs4cvfKOnos+01WjiNwD6xiYvV2G89xbcBwZD38hY6ov719bVF79i27puaBMYiyGrDoufsdT55T8RfuIbNQHjnQg/+R1GbD4Ln6jJcGzqIV7F3D/hf7M+geg/bzsC5m1HvXadoaOr91wK47y2wqB2H/6EaPoa0xKksAGEVwmDS7JvJTB2aw1dPf0KAYwZ2K7q9nvwOfwTRh75LwKWH4RHYDRsnBtIP2JkZCSwiL7uhANUF2ou7q/PxU9TktLXAIHx119/jejoaFHkNW7cWBSXSUlJ4ErgQrBKmOzi4iLANSEhQQJ5UKVZnhaCIk5/Z6AbDgbRboDxF/z9/SXffA0ODsaIESOkPAzI5eHhgdWrV4vNVrkpCy0k/u8ennx1HA+PxyNrXStkLXZE1iJ7xbq0Nh7sHYon/z2JnMcPyk22y3NGlKriTz75ROyHOnbsCHNzcxlAZDtgMOfTp09rgqOpHEReGwnYuZZ0ai2340Mz7SleFaSluov2eIyzwpkTDODN4/86LRwsenRxLrJWuSkGklY3QdZmHzw8PA6PvzwGAmXNot4aKAoY/w3etiH16mZEH1iAATOi0LKPL6rVcYSuob7ER6ElBFcqe/tPCcfEM6sVQd+Kg3kvAIwlMN3FDeiTHgqrGtVgYGyEBp7N0apPRzg2dhFwXEVbEcSvZtP68A0bgNGrMxB/YrmU5e+y5YPbtGP4cC2CN06Db+gAgb9ULesa6MHWxQntR/ojeMNUJJ1fJ4HmJnywEiOXp8AnqA9qNWsgilwCa4Jr+kB3CO6HkStSEX98mWK/+UHnja0KVfHBxQiek4jeIwehQ6eO8O7gg24DegvEi9k2G4mnViHgrSjYOjuqGRhvFUV55N556JUSDJc2TWBoZiJw3Lx6Vbi0dJVBAR1d3VdvSXFtC1IvbEDKmbVIPbMOaRc3Iv2jkg0AFHq8i2ujL/n3lwWMqSo2HtsedaJ7wG/iSISnxiE1PQ3Tp0+XmWycgceBUo2qWL39rSa1sq+BCgqM/5PrTfunqEsZ8G7YmmMCDBlsjgpU2lToGRmLqriqQy35XNWxNvyS54FeqyXxES6twjgPAgpg+1OsGwYt3Y9aLduB1gW6BkYwNLcEgbbCf7kWXHsMRvdJyzFy+2WEn/ohz3/5RT2M81tSiMI4ajrCTn4Plou/Uw0dvPcWek1dhab+wwWU6RoqIK2ptS1qurmjeu160NHTywXGWxRAswwtKSLP/YRha4+jcZd+ohrndKjKWtriB011dvf0pQjZ/ymizj+tzFYHMHZ0c0evjKXoO3szmvQaCnNbBwHWVBXXbNEeHWOmY/T2y2LZwTzWa9/1xYFxHoyl4r141fvTbawQO5K8NF/i7xUMGOtvuQvHXffQ6eCPGL7rOrqlLUFdFVVx9erVNarisr/+aPZQwWqAIIVQhcDY1tZWvD+vXbsmwIcDKoSuBC8M4BEfHy8K5Fq1aiEyMlJsKl4VFMpfzczHhx9+KNPg+/XrJ++pOCYEnDJlitzYs1y8sadVBa02BgwYABsbG3llJOtyoTLOyUH2H9/j8ceb8HBPALKW1xdVcdaiGvh7tUfW6qZ4dP5tmY6usZ7I3xqe/sw2/ssvv4i1SlRUFJydnQUUGxoaipJ+4sSJYldCsKhZFDVASPzNN9/IecRA1rR64flEGMy1XJwr/9SDxT7il//g4fE4ZC2piayFdnnrg82+ePyvXRpgXAZto2TA+G+oKpYF7y1A38nj4NrFE1YOfI7VEaGRoakxGni1QO/0UIzbPVvAK/14C4V1agTGppbm6BgyAJE754gaulW/Tgo1NG00tBT+y3U93NA1eiiCN0wR/+W0a5ufyhu9imklMXBmNNw6e8K0Kme2asPEygIN2rcQOB17eBHSWabcwHQsG9XBE06uQOCSZLQb2h016PtM6KqtLZ7Kddxd0SViMMasm4wJJ1ciTQIGKv4nquItT6uKfakqDh6K0AWpmHh0uaSfcmkjAt6KViswlnwTeK9IhefQHrB2shdQTHU2y0BgPmzuBHgO7AoG9ntlCmN6Yl/ahJRDK5CwdjbiFkyTdeL6d5ByZCXSLz99HAttby8Z/j5PPl4GMNYL84R1uC/cxw/A8OQIJFBVPGmSBHblzDWlqvh1G5Asg+5Tk2Q5rIEKDoxzgdjlv8SvOOLkdxi66n14hSShZsv2MLaqJsCPPkFvvPmmBMtrP2YCgnZdReTZ+8V6xL4YMFYExRu0/ABqu3uLQtbRrRVaBQSjnnd3Ccymo5cLjh1qCaBkgK3RO6+K/zJ9kiPP3EGP9MWwrukCI3NLMO9jj9wuEewuFhjnQm3aaESf/xnB+z5Gzykr4dp9EKxr1xP/5SpVtMSQv1KlyrCp3QB+KQsx9uh/n4G1BULMUnoY05pj7LH/ih+x+6AwWNg6gvulIruaS2O0HRWHYetOgMptli3/Pp8PGP+JoN0foYn/COjqG6BqjZpo6O2HGo2aC9Tn8bFyqoPm/Udj0OK9YPuKufSntDX1A+OXCHfLAihXAGD85oY70Nl0F+aZ99Bi/z0MOfAFBi07gNZDw1HVqQ60dXXB6cacWq+EAvRg1Vzcy+GVS5OlUtUA1X9KgEOlb36AwzbOAHaEYAw2VRjY5XZKYEylJUEw4VD+henzgXn+/Pmi0q9Tpw5mzpwJ+r6W9cKyMv/5y6i6X0KslStXin9qamqqKAxZNtYNYWF+Cw32Axs2bACUpl3+AAAgAElEQVQV1bTf2Lp1q9Snapqv5H32Yzz59kM82D8CWUtqKUCQKixe7ICs5fXwYJsfHl1bjuw/f9DYUhRzoNh2Lly4gGHDhuWpiu3s7NC7d2+xJGFg6KLaVjHJv5Y/UyHM84MBYX18fOQB+cyZM9i8ebN4m2v8nl/hYZc+4hwevBvw9GDSYic82DNE+o+cbI0lhbqPUGmBMT1zMz7eLmrZqH3z0T1hpHj3Kn1uCWfNq1ujiV879J0yTgUcb3kKzgpMUzMw7hw+SILFEejGHV2KQbNjRQ1d3cVRfI4ZuM/Y3AR1PRT+y6Gbp0kQvZSrGzExN8ibz5i+qO6ssGPQM9SHXb1a8A7qi9DN00FoW5hnMC08aHcx4cQKDF84EZ5Duos6WSwydLQlcGCdlo3RLWYYQjZMQfzRpYjbvxBjZifCf0SA+BT7dPCB3wB/DEsJR+yOd5DK/RFy3sqUfasLGAdvewvJFzcgfNccdJ8wErVbNJL6IfinN3PT7u0xeE4cJp5ejfHvLxW/5FcKjC9vRvKeJYh7KwORseMREakIwB41Ph5xsyYhed9SpF0toH1VAECcHyqXJTBmUDvTce3hEt0TPRJGIyptAjIy0jFjxgwRH3CGKq+Bhd1Xq7vv0aSnqYGyqIHXAxirArCLv0tQucErD6Ft0ASxFDAwsxRLCC1tHVSr01AAUf/5uxBy4LMiwbE6gTHhY8PO/TB87XEEbj6HTvGzULd9N4WNhp6+qGkJrZr2Ho5e09ci6N3rGHf0K/RIXQhrpzplBIyfhpSR5+4LQO0xebmAY0v6L+vqyQg3A/jVadMJXRLfwfDNZzHuxHdF++yWAhhHnLmLUTuvwC95Puq06Sj2GLTwoLqY/tQdIiYhVLyKC/f1fT5g/IcAereew0TxzRsyekoxGKCxpbXkpcvEORjz7o18kPx3UUGrV2H89LHID8TL/edyDowJi00y76Lh3vvwP/Ijhm+7jM4Js1G7lY8EfuS0sBo1aqBv374StZbT1TVQoCwuOZo0X0UNEIReuXIFW7ZsEfUvlbOq9iqExJcvX5bf33//ffFtLWigRBUYE6LR+5cK3IIWpv/FF1+ITYXSB5wKXtX9FvS/F/mO5yxVzgxQV9Q5TL9iwm5aDTBgHxWSRS280edNf6dOnUD4vXTpUoHrRf3npfxG9eBv/8Wj87OQtc5dRVVcA1mLnZC1tgUeHgrD43/vRfZfd5CTk/1SslWRd8I2xKCNDG7HQRH6WKekpODixYsyoFDQeVGRy6uOvP/000+YM2cOHB0dBbJ36dJFlPh169aVc2z//v3lY4BFHYWtYGnkPPwLjz/ZhgebvP8eUFpoj6xlLmJhk/3L7QpWooqR3VID43wQLnLPXLTo6SPPJAz+RmsIBoXT1tOFlb0Nmvq1Q/+p4Yjc+47CxkGpOBbAmomgVelwadEY+oYGcO/VATF754P+xPlB2jOfCVFVLCmoMO48bhASz64R72VuT8VwzKFF4kPcoo8vbGrXEG9jLR2qhs1Rv20z+MWNwIilSeiTESbexEbmpqIMNrOxQuOOHhg4Iwrxx5ejSKV0vjpJvbYFcceWYci8CWjFgIH1ayl8n6lWtjRD3dZu6BDYG90C+8O3ayd4e3ujU7eu6B82AqFLMjDxxMpnLD3UozCuAud2TTB08UQMnT8Bzf19YFatqqiKDUyNBRx3iwtExO45oJKccHz80aVoH9jr1SmMr29FyrFViJ87FZExsYiIUMBigcYRMQKQ4xdMQ+rJNcW3mXzH6Zk2VQ5+LytgrB/mCduITmgbPxijU6KRmJ6CyZMnY/68+Xj33Xfxr3/9S0QYmvuGitFva3JZeA28fsA4VzlLxWrYkdvoN2eLKHp19A0FQNIPSt/YDI5N2qBdcCIGLNmHkIP/RtSHPz+jWlU/MO6PkZkXRaEaTv/ltcfhMzYd9Aw2tbETNa2uoRGquzRGy0Fh6D1jLTqEJcGqRk0Yi8I4Qc0K44IhZcSZOxi1/SJ8Y6aJvzFBKuEtA85Z2NdEo64D0T1jKUZtu6jwEaYPryq05/uSAGOqio9+hYGL94KqYutadaGjpy/wlpYdhMbV67mhz9ubEHX+5wKVxcr9lhoYX/wdPAYDF+xGnTadUUVLW8A4vYqta9WT/Axask8GH5T7+PtVA4z/rovcNlSOgbHWpjsw33YPrQ/cw/CDXyBgiaK9UT3OdkZVMYN1JScn50011lzcC79oaH6peDVA5XBmZqYoAAk9N23aJJ7cLAlh6EcffSSB3hjcLSMjo1AIXBpgzLSp1N24cSMaNWqEBg0aYM2aNQWCI6Zb1DlX2O/5v2c5d+3aBfqOM6AdQXn+dAmHaZnRrVs3sdS4detWsQeUdXTy5EkBxg0bNpRyELKXhyXnySM8+eEyHhweh6xl9ZC1sAayltbBgy0d8ejsNDz58QoIjTQB70p+tKgof++99+SasG7dOvHt1qiDCq8/JTB2cHCAlpaWXFMNDAzEysPNzU0GWKjc1ywvvwY4UPTowmxkrXJVAcZ2yFrTHI8uzUcOg95pFrXXwIsC4+j98+HepyN09fVg7VAdzbq0RUOvljC3rSpWFfT/rVbLHq36dRRwy+2pblXCurIExsp9EH5G7puHvpPGinrWuqa95Jfg2NTGEvYNa6Oqo11ukDd69dYClcYhG6ci+cL6vLwq0yvpqwDrgwsxYFY0WvTuAGsnOwkOWEWrCgyMDGFTzQaubm7w69sTI9KiELtzrkDwggLzvRAwXpMGx5YNUKlKZVSr64TmvXxQs1l9gedUFVd1tEWL3r4YtjBRVMV5+y8PwPjaFiTuXoyY9CRERETnqYuVKuOIqBjETk5B8t4lJQ5oWNLj9yq2Uzcw1gn1gNk4L9SP6QX/iWMQk5aA9FxVMeNccIYNVcXFiRHU3vFoEtTUQBnVwGsKjBUQK+bK/2Hs+1+iXUgijCytZXTTwNQc+samCm9aMws4NfeE19hUDF55WABzFAOQ5cLPsgDGgZkXFJYStIK49AfCT3yLoauPwis0GU4t2ilsNHR1QS9hW5dGcGzYDIYm5qIwbhc0AWMPq9OSomBgTMsHln3MrqsSMFDP0EiAqp6hMbQJdPUYAK42mvYaCv9pChuNiFM//u2/TC/eQoGxYp+iKt5xGV0T58K5dQdF0D1dXZjbOcK5lRfs67mKRUD1+k3Q++3NagXGked+RvD+T+A/fQ0adeoDI4uqChW1obF4FTNPwXtvIpo+yQXYX0Rf0gBj5TmS91oOgbHWprswy7yHunvuo8vB7xGw5SKoGHdu7SPtTakqpocpp85SdamBAmV0pdEk+0prgKpJKh3oyUpP4YCAABkc4c0sp9i//fbbYrfg5+cnMJX2FQUthK9KS4riFMb8P7dXKnOp1mTgj59//lmSptKYYI4P1p999pmsPAcJYpUqZP6fn7lPbkfbDOXC99yelhgExcwzlaEsI21l0tLSRFXN/xFcKxfCrVmzZqF9+/aYN2+eWFAofyvslXkg+Ga6VC0dOnSoXAUtyXn4J558vg8PdvYVEPRg33A8/ngzsn//FjkMiveaBfEq7Dip63tlu7t//75GHVRMpbJvuX37tgS95EwCigs4jd7ExEQGYhlYkn7gquduMUlqflZXDeRk48m9j/HgSDj+J5Y1DIRZQ2FNsaUzHn/2LnIeF9zXqysL/9R0XhgY71MAYz0DfdRu1gDD58Zj3NaZ6BozDC6eTWBW3UpALIFydWdHeA7yw9B58Yg9tEjA8eiVaWWmMM4DfrcykXErE6mXNyJq3zzxInbt5AGrGvRf1hUrSPYHDPhuUa0qOgT1Q/Te+aBSWNWrOC+90ihRc+0kwje/Bd9h/rC1t4Oenp70PTo6Oqjn1hBD0sOReHxFkcDzuYAxVdw3MzF8VSocWtTPncGsnQfLqaau09pVbCki987NLa+Kurs8AOMrm5G4bQGikyYWDIwjYxCTkoikHQsV3tKlOTblcFt1AmODME/YRXRG+/ghCEqORnJ6isS+WDBfoSrm/WxBYoV/al+oKffrUQOvOTD+S4Bx+9AUGFvZwMy6Opr69UeLPoGwa9AM+ibmqCJRV81Qs7knvMelYciqIwh7/0sBlGUKjPMpcql2pf8yVc9OzdsK4KY1gtK/ipC7Rf/RGLn1PGgdEX3x9zywnQftVNO8/CfCjn+L1iEp0DO1wDNB71S3LeA9vY2D99yE+4AxAtjpKdyoQ0/UbddFoC6hMf2FqzrkgmP6L+++jvBTdxB14fdCgXH0+V8QeuQ2+s/fKTDavHoNgdH6JmZwaNIKHaKmYNCCnXDvNwr6RiZQJzCOuvAbxh7/FkNWH4VnYCxsatWTMvBmRtTMLo3Qc9JyCPwuEBQrAbsGGD/T5soZMNbdfBfO795Hr6M/YfShL9B/3g406z0CFtUdFNPizMzQunVrmTpEyKR5mH09LmiaUhReA0qVbK9evSSQF6fZEyJz2lyHDh3QsmVLUBlRlBKQIK00wJi5uXr1qgSXYyBJqvjv3LkjAzN8oKYKmN+NHj0ao0aNkqn/e/bsyRu8UdoDcBtCXgbWUsJPvifwTUhIELsAQisCaUJdKysrKc/QoUOxePFigc3MC0E08zN8+HD4+/uLari4QSL+R2lhUbt2bbHh+Pzzz/PyUXiNq+OXHOBxFnIe/C6vhauEc5D91z08/iQTjy7Nw5PvLyHn0f+pIwOvXRpsPxxA4CCDJlL5ix9eQnX2G7yeEtRUrlwZPNcHDhwodi+0iFGesy++t7JJgee4ci3veS1VDWQ/wpNvzoADSFnL6iBriZMCGC92xIP9gXjy41UgR+NfXKo6LeHGagXGzRti9PJUTLqxTWBwWOZb8Bs/HC5tmsCEAeR0tKGjq4PqtR3QZpAfhsyLx4Ap4ajdpH6ZWFIUCHhvbRP/5eh989ArcTQc3VxQuUoVGUDiM5aRqQlcfT3ERoPWDEnn1z5jD1FgugXBxxtbRTEct28hgt6KR49BfdCqdWvUqesCU3MzVKlSBbYuTug3PQIpVzflWWkUlP7zAGPaaEw8uwZ9p0egev2aAsTfrPQmdA30UM3ZAW2HdpdAfKKiVgnil7f/8gCM8xTGyU/bUeT6GFNpHDtJozDWCm0N5aob1gYW4d5oHNsbA5PCMCE9CZMmZUh8jvXr18t9KAURvJZoFk0NvG418I8CxtaOzvBLmI2gHVfQZ9ZmNOs7SiwPCCsJPwmVXTw7iRXD0LXHMe741xix7TLq+w1CFW1dWNdvhp5ztoEB6Z4BZgVAV6pTlUHvFB7G/ZGnMM6/PQElLRre/0IsGjwCY1DDrRXov8zgb5WraMGmdn14jIjGwEV7ivVf5r7VBYwNTExh36AZek1eIR7MHWOmoU7bzjCtZidqY10DQ/GGbjkwBL1nbsTo3R8h4oMfELBwN2o194Sunj5cO/fBiDVHMTLzPHxjZwgUZ73TAsKihiLoX985WxB29CtR97YaFKpWYMwgh0G7r6N7xjLU8+kpqmIec4J4XQMqqLVQs6kHBi7cXbQ3sxw3DTB+pv0/BYwNoNs3Hm+u/hpvbLjzUtfKG+/AaOtduO67j0Hvf48Rm8+hY+xbcGrWFnpGxqJAqFmzJgiSduzYUaTP6evW2WvKo6kBqmtXrFghyr82bdqI/QRBLS0jCF7pOVzUzS5hSmmBMb2T+/fvD1tbWwHCnKZH2LtgwQJ0794dffr0EVUwPYX5mSpnQl56EFMBfeLECdATlUHIqNxQAh3C7uDgYPj6+op9ANNcvny5KICpfu7atauoHhmdmpCa/6MKmXYcBOQsL8tS1ML/KIFYq1at4OnpKdYeVEaX+ZLzBDlZv+LJt+fw+NPtyCbcKUINyMBVOQ9+Q87/fgaeFO3JXOZ5L6c74AAEASbbFNvFxx9/rJlV8oLHih7mPJdsbGwEnBgaGop/MWcWlBfblqKKyEEDzrJgf8L+jwExlX1MUf+rEL8x4N1Pn0nAy4eHw/Bgew+F1zntKE6nI+ePbzVWNWV0INUNjEctS0XGjUyk3cwU39+JZ9ciaN0U+IYNRJ1WrjCtaiGKY30jQwmWV7dVE1jZ2oAB5lqKh/E8tXkY54HPgmDuzW2IPrQQ7oO7QFtfF7SBpO8yLRpoo2FNm4YeXhgwLRz0aU46v65UPsZpBJ0nVyJ81VQERAWhc3c/eHfwQede3eA3pC/qt24iAN3c3gbdU4OQfHmj+oDxjUxJL/rgAvSbMhb12jWHnpHC7lLfxEg+07M59uBCpH1URLC48gCMlR7G86ciigHvVD2MI2MQFReP+IXTkaLxMBZgbBjWFo6RXeEzYRhCUmKQkp6KqVOnYtGiRThw4IDMsuH9ZVH3z2XU1WiS1dTAS6mBfxYwdnJGt5QFiDh9B1HnfxEw6T99LZr6j4B17fpiA0GIaGptK77HXRLmoOe0tXD27oHK2jp/A+NLZQCMVQGy0n/5nUw06txXps/LNL/KlWFgagGnZp5oH5KEQcsOIPTwbUQW4L+sdmDcsDn6zckUm4bwk98pbDTGpkjQMJOq1aGlowdaVtjWdRX/376zN6NH2kI4ubpDR1cPLq190CkiHc36BMLCzhEMQMiyODbzFFXxyMwLCuX0lf9D8L6P0Sog5IWBcdSZu6LEHnv8G7EcIWxn0EOqowmJbes3gVvX/nBwbSnfCTBesAv0v34GiKoeH40lxbP1c/E3GegQP24rGxgOSnnpwFhn813Y77wPr0P3MPS9z9HvnUwJIsn2xmCGZmZmICTjRZ6erby4vzYPhi/lcqHZSUWvAd7MUh1LwMPgbRw8cXZ2Bm1ZTp06VSw84/lSGmDM7enlRnhLf9O33npL1MP0Ge7cuTMGDRoEBtkjRCa04fc9evQQaEwPWU7rI9zjtkOGDCkQGBP+MqgWlcJff/21KJYJd6k+ZrpMg6CQeSFUZtn5H9rQFAe0+DsfBnr27Il69eqJzQXTKOuHgpzsR8j+41s8/mwXHuwfiQcbvfDwVBqyf/pMowh8jpOQx579Pds+BxXYHulbT9U624hmef4a4DnCmQK0eNHW1kbVqlVloIYDPhVhYb+zcuVKjBgxQvqGDz/8sNh+sCKUS5HHHLGkyX7wOxjc7slXx/H46jI8OjcNT24f1MxCKMMDWZbAWICtBLfbiolnViFodQZ8Q/qjdvOGEvyNimP6+VLtT+WxW0cPhG2ahtRrmxW+wQWpXpXwtwRB74oCxhm3tiH2+FJ4BPaAjoEe9M1o9dcQdVq7way6wn9ZN9d/uXW/Thg0KwZR+3L9l29kFu5rrFQV71mAUdPi0COgL3w6+MCnoy96DumPUdPGI3T1FLQZ1l32q25gTFVxwulVGL06A14j/VHdmbMVtfAmLTcqvYkabi4IeCcOSedL4M1c1sD4xlaFjQShNYMhFlKvaVc2I3nPEsTNzEBUfDwiY8bLGpUwAeNnT0bSvqVIu5rbZpTto4K+Pq8lhUJV7IMmsX0RkBSGuLREEVrw3oHig0uXLoFCDN5jahZNDbzONfDPBManfsz1Ef4TUR/+gjF7bqJHxjI09huIqk4uYOA5gmMzG3s4uLrD3L4mKlXRygXGmYgqa2BMOHn5L0Se/hHdkueL7QNHaQk5CWUJWw3NLFDb3QsdIieJxYLYaKiCY3UrjBs2Q985W0UFrfT1pf/y4BWH0TZoAhybtlH4ROvogopj23quqNPKCxZiOaEFUysbVLVzgp6BkQQas3JwRlP/4WIVMO74N38DSFphvDAwdkKXxHcQfvxrBL17Hd3Sl6Bu+64wMOPULV2YWFcXlXHPKaswdPlBNOk5TPKsAcZKy43nef1dAiV2ipkKj8GhcErdjMrrvnsp6mIJapd5D2777qPv4e8wZPM5mSXg6NZazhldPT3xbeUDIR9sqTAra+DzOl80NGWr2DXA6fiEoAQ8tDxycnLC7Nmz5aa3uJKVFhhTvUclZ/PmzaEMFkcVX2pqqgzeEN4R6CoXqnlnzpwpdhK0l1CqQQmMOSugIIWxEhjznOb2U6ZMkbSXLVv2VNpUK1P1SEUz1cocNCqqHyBgJOxmv1G3bl2MGTNGPJGL+o+yHM/9yuB/j/5PfEcfXVqArMyuf3uPbmwnSsHsv+7SHPq5d/FP+yMHEpTtKDY2Vo4lrRMsLCzEBuXGjRuagcMXaBTKgRgGy6RlC8+VGTNm4O7duy+Q6sv7K+1mgoKCoK+vD1dXV2zduvX1tSph//L4f8j+38+g73nhFjcvr/5f1z2VOTBWgjvC3xtbkXhmNYJWpsF7pD+cXF1gaGYswJjPjlT1eo/yx+g1GYg/vhwMGlco9FUHMD62BB6BCnBr4VANneOGY/TaSegcNQTOVEPbWOYpjmmj0XpgFwyeGyfK5ORLG5BG4KksHxXVVBWfWInwlVMREDEanfy6wMvbC517+mFAxCiMWzUVyWfXYvyJZWgb5A8dQz2oDRjfyETK5Y0S3K93WgjqtW0KQ1M+h2tDR19PwPyblSvBxac5QnbMLJk3c1kC46ubkXp6LVIOrkDKvqVIPbQCqWfWKcBvQeD4yiakHlyGiStnIe6dKbJOXD0byYdWgEBZ9ThU5PelBcbaoR4wGtsONSO7ouOE4RibOh6pGemYNnUaFi9aLHEsKJ6gnSGvgZpFUwOvew38s4Gximo06txPCNr1kcDFRl0HwNKpDnQMjMSD6c03K4nHrWXt+uicughjT3xTAhUqoW8pLClU8iLq1st/IvLMHfRIXwzrmi5g4Lk67u3RpNtA2DVoCn1jM9DjmODYuZW3qHTpzRt25AuF4vglAGPJ54XfQeA7aPlBeI6KE8WwkZWNgFn6Vyk9mOlhxc+02KjVygedJ8xG0K5riFKF3Lmg/EWBsVl1B/iMS8WAuZlwHxwGK0dnyY+esSlqNG6BdsEJGLHxFKLO3ceY3dfRpPcIDTDO3/6e4zOPZeSpHxB58lu02fc9qmwsWzuKNzfcgfamu3DcRa/iexiz/1/wf2u9DPxwloC2to54mXp5eQkQ45RTjVfx635J05SvuBr47bffBIq0bdsWRkZGAoyTkpLAqeXF3fiWBhhzW6oMGXyuRo0aYjdBFfMnn3wiVhJUeR4+fPgpaEuYnZmZCeYtOjpa1MxKhXFJgfHkyZMLBMb0luP0QR8fH4HSVIUUthBinz9/XvJJZTEBM/Nepv0HLSj+9xOefHUCD47GImtNC/xvkYPCc3SRPbIWO+HBjt54/Pl+jTKwsAOn8j3bH6E/+/0lS5agY8eOMsuEsJjtkTYphIOEyZql8BpgPRK6F6Wg4vnCwRgGuKM3Os9rekQXtHDAhemV6cBLQTsu5DsCYw4GERi7ublJ/6OJbF9IZZXh12xfHGBk3bPNFbYo2yP7YrajorYtLI2X8f1LA8YqYJVq0oQPVmLkshS06tsJplYWCn/dN9+EvrEhajWtD9+wARi9Kh0TTuSC43xwlsHoUi5ukAB2VjWqwdTSHJ3HDULi2TVFWjsoYaIojFWAsaVjdfTMCAZBMO0ngjdMRefIIXDxaCI2GlRDM0Betdo14DGoKwbPjUfUgQVIvrhebB1Szq/H+N3zEDgpBt0H9Ia3jw86dPJFr+EDMHpGPOL3L0IqwSYh7Mnl8FQjME69tgXxJ5ZjxJIktB7QBZZ2fLbVBm0/HF3ror5XCwHTlapUhot3c4Rsn1kywFpGwDjt0iYk71uKCQumIyYtCdGJCYjNSMaERdOR/N6ywgEwVchXNiPt/AZZ5X3+dqHazirg+9IAY70wT1iH+6Ll+AEYlhyOhLQkTJo8CXPmzJHrA8UGr5V10cvoEDX7qPA1oAHG+cBY5Jm7GLntIrokzkUDX39Y2NcUuwUCTz0TM7h4dROoPGr7JYR/8AOiLv72tzo2X1rqBMZG5pZoOzIGgetPwP+tDWjaOxA2dRpCz8gkVzVrC5d2XeAbOx3D1p8UqB3y/ldoHZL8wkHvxMO4AIVxnm0D/Zcv/oawI7fFX7nNyFg40H/Z1CIXuL8JLV09WDnVQbN+o2WbcSe+RXRBSu0XVhhbwdDMEs7uXqjVoq3kQdTi1e3RuOsA9H5rPUIPfS75ZWC/oN0foYm/BhjnHcv8bbi0n9kWLv8Fz8O/oMqmu2WmMCYottx+Dw333kevg99iyIZT8ApLgX2jFqLC58Ofi4uLAB9ObScUKC8PqBX+qqEpQIWtAT6Qnzt3TgBokyZNxJqB/sW0cGDQDkKeoh7A+VtJLCm4HcG0MqAeVcwEx3yIJjBmkDt6FR85cuSp85LAeNu2baJ+jomJEYsJpYfx4MGD8emnn+blj+8JelQVxlQ1FgSMmR/61YaEhIjlxaFDhwRMFHQgCRkJi8eNG4cGDRoIWCQAK86+oqC0Sv5dDnL+uiNexQ/2DEHW8nrIIiReVENltUfWysZ4dHYqcv74XqMyLqZy2dYZ4DA+Pl7sRPT09GSApFmzZgI1eYyLa+/F7OK1/5lAjufUrVu35LwvDKTy/OJ5w0EYzhLguVLQ9ZZQkININ2/eFHsYnu/876tcNMD4Vda+Yt9sZ7yucFBOCWMKyxUHJ3gN4QAFj12ZDuIVlokSfP8UMLazhl/yKCRf3lAi6Er4Gr1vPtz7dISegb5YTah6GCvhbIGvtxSK3BELE1HLrZ6ojAk56R/MV2MLM7i0ckOXqCEYs34KJnyw8m+rCoLAsgDG6cF/l50B486sQdDayWKjUat5QxhbmoliV8/IAPYNasNzaA8MXZCAyB2zEbYkAwPHjUSnrl3g7e2DLj27ISA6CBHrpiPpzBqkX8+1sVAnMD6xQgD3uJ2z0S1uBGq3bAR9E0No6WoLNG7W3QuD58Sh/6xoODSvh0parx4Yp320FckHlyNu1iSxlYiIiEZ4RDQiIqMRGTsecXOmIOX9lQqLisKAL9XqRdmVFPa/CvB9SYAxVcXGY9vDOao7/BJGISI1HqnpaZg2bRqWLYaYxG4AACAASURBVF+O48ePy3WrvPY5JeiWNJtoauC5a0ADjAsBYvQ5Dtx8Ft7h6bB2bigKY0JjwseqBJ99AtFr+hqM2nlVPJGjCwqEp0aFMYFx+zEJEhQv6vzPGPPudfSYtAyu3Qehaq164r+sneu/XL9DT3RJmoeBy95D86GR0DUxh5G1HdpFTUfYye8Rc+WvwiF3bn0QpgbvuQn3AWNQLDBW1qEycN/h/6D/nK1w6xYAEysbgcbWterBJzwdo3defVZVrPw/X58XGB/7L7xCkmBsZiFBFmjbwVXP2EwgYruQRIzYeBqRZ+8i+vLflgsaYPx3XagNGl/6o8yAcaWNd2CaeRcN9/2E7u/fw7A9n6D3zA1w7RYg3uP0KrayshIV4TvvvCMPFpqL+3NfHzR/fI1qgADn9u3b4vFLewgGu2PgR4JZTiUfOHAgzp49W+QDOOGOKjAODw+XNJk2YRAf/PlAz4flvXv3Spr0LqZHMsEvz8WvvvoKcXFxoiJeu3btU7YRHNihisPDwwO0pCB8IuCmh3Dv3r1x4cIF2Q/3d/nyZQQEBEiQO3oY8zv+X2lJQVWpMjgdwRThNa0tIiIiJLhVQaCK0OvixYtguVhH/v7+Ug7Cb5aP+1Cuam0aOdkS1O7hoTBkLXMpABY7IGtFQzzY1RePb21Czv8Vro5Wa74qcGKElhx84GAIBxDt7e3leK5bt07aJ9uqZim4BnhusP44yEJVfmBgIHg9pX93QedNwak8++0vv/wiA1NMjwNI9C9nmjzveF69ikUDjF9FrT+9T/bTGzZskP6Z1yMC4YLaGb+jTz0HBTlQOHfuXLlGPJ1a+fikCoxNqlnCN2owJpxaWaifbH74+9zAOBfeBa3KgEvLxuJhbOfshAbtWsC2bk0wOBvBsYmVOeq3ay5ANHjTNCScXo3Ua1vKDhhfygfLVdTQ7QP9RbFrZE4BlDb0jQ3g2KgOWnf3gU/3zqIq9u3UUVTFI6fFIW7fwqchN8usJmDcflhPRGx/G8MXJcK9b0dY2lpLngxMjVCzeQN0jhyMcTveRsqVTRixJg2OLRuUD2B8YSMmrp2DyPj4ZwLYMaBd9MQJSFg/B1Qhv65QOP85pPq5OGCsF9YGNuG+cKeqOGkcEtLzqYqvXxdV8au6TpWPXk2Ti39yDVQwYGyCNsMjMe7wfxQexKqgsYD3BKNj3/8S7UNTYGxlA2tl0Dulh3EB/1GFZvx/4I6rqNd1oHgYV66iBR19Q/Hg1dbVQ1VHZzTrPUJUqwSP4ad+QPSFXMWxKC3VZ0mhAMYTMPbIbSl7zGX6L/+EMXtuoPukZaCNBhW89Dmuoq0NU+vqYAAye1d3aOkZ5AHjsWUJjPPq809En/8FA+Zug5NbK6mvhr7+CNx0plhQXWpgfPF3RJz+EcM3fIAmPYdCT99QpmARFlMd7tpjCPrM3oKxR78qcN8aYFxxgDFhsdX2e+h45CcEH/8WQ9ccg+foeFR3cYW2rj4MDAxEEUhl4NGjRzVThv7JVzZN2Z+qAT5oU/1HX1/6CdO/mAHmCEJPnjwpvr6ExgS59AkmHC1oYTpKYFytWjVQ9Uv1LcESvWAJdPfs2SNT02kF4+joKIpeeodzCh8XvhIUt2vXTrxDGWSKoPfOnTvirTxgwABRH+/bt08As1JJTIi8dOlSAc6EzitWrIC7u7ukw1kEvJEnkCLYIiSkT/J//vMfgcZ8eJ80aZIMJK1ateopSK0sp1JZHBwcLHCxZcuWAiQY1IQKS+XKsjI99Q5E5SD796/x6MIcZK33QNZipRVFDWQtqYkH61rj4dEYPP7qGLIf/KbMsua1iBpgG+axIoCiDQmtEngseZw1S+E1oFQVU4VPRT5nB1Cd7evrK+c6ldvPs7Dv4DnEgSpjY2NZW7duLQNY3BdB4KsAx68nMM6pUDMQeB3iQCGvF3379hWveLaX/Au/Y58eGhoKW1tbTJgwQYKl5t+uPHxWBcYM/lbXsyn6TQlH5J65Ys3AIGqqQCv/+xcCxjcyEbQqHS4tGkPf0AAtu3tjzPJ0DH4nDu79OsHWxUksKqpoacHIzETy1j1hJEK2TMeE06uRdG4t+qaHQm2WFFQY5wfGAnkV/ssJp1Zj5LJUtBvRCw6NXWBA/+UqVWBoYAiXunXh260zBseFIGrjW0g+t67genteYHx5IwLeioats6PUVSOvlvAa1hOOjetCR08P2nq6qOpoC/d+HTFiaTImnl0j+0+7mYnhq1PLDzD+YC0S5k9HZHQsIiJjnl4jYkR1PGHhdKSdWacBxhHtUCWkFbRCW0MnzAOm47xQN7onek0MQkxqAtIz0jFj+nQJhsqZDAyMqhlgLg+9qiYPr7IGKhQwZsC0Fn0CEbT9kkKlerFo2KUWYLzrOur7DUZlLR0YW9uhTns/OHt0hIm1nUAqAtpqdRqiRf8gUToygF7EmbuIouJY7Qrjv4GxEmzHXPoDkWfvYfT2y+iWshCNu/SDlUNt6BgYQktHB5W1tEEPZkPLavAITkaw2DH8XiA8VabJ1+dSGOcB4z8EnAcs2oNazT2hq6cP1y79MGrrh4gpyIZC9X+lUBhHnf8FYVQzz90u4N6smr0owQmL7eo3RYfIyRi17SIiz92XY6FaPuX75wfGxySQHgcOXLy7Y9iGD1Cgyly1bP+g9+q0pCAo1tt8F9V33EOHg3cQ+O5NMGBh/Q69YGRhBXpSMjJ7ly5dBCh9/vnnr2/Qmld5tdDsu8LWAEEM7R+o1KUFBdW73333nai4CFkJcAlICZMJYgvz9+UDO8EOwbK1tbXYvnTr1k2UxFQR02aCEJe+vy1atEBYWJjsV9XvjWCXUDo5ORmEygRIVIox8B4BNL1m+ZkP3FzoPUzQ3aZNG3Tq1En+R3UifYW5D36nBMZKJTHToAKNamNOIyTUphqZKwF1fpUIy8V+g+UiiKC3M+0oWF9UXhNiK1d6KS9evFjqT60NIvsxsu/exMPj8cha2VBhRbG0Dh5s7SwgOfvex8h5nKXWXb7uibHdc4o7B0XY3jUPfYUfcZ4DnB1Az2e2b0J2U1NTub5SnU1VMB+en3eghOkTGPMc47llYmIiaTP4IAeDEhMTRXH8sh/OXz9gnIOch38h+687yMn6GXjyAMh5Nertwlvb078ogTEHJ4oDxpwlw+uKnZ0dEhISKgQwfvONNyTIm42THdz9fRDwVhSi9s9H8oX1hVoEqBMYu/t3QMy++Uj/aAtiDy1CwMwYuPv7im8wbSC0dXUkEF0D75bokRiEkPVT0WP8CLFfUIuHcWHAWGllcGub+BUzIN+whRPRsm9HmNlYiU2FU93a6BcfhAmHliDtWhFB2J4HGNN+4/IGDJwRBdvajqhSpTIMjQ1hmKvCNrIwhUubJuiZOBpR++dJ8D1R5+baNoxYXX4UxqkfrMWEedOKBMYJBManNcBYP6KdwGL9ME/YRnaGZ/xgjEyOQmJ6CqZMnoJ5c+eKoIJiBc604bVLs2hq4J9eAxUKGGtpacO2riu8QpMwePlBhB2+jagPfykUfqoTGFfR1oV1vSbomrEcg1ceRruQJNR094Jx1erQ0tWFnpExbOu5wX3IOPR5ZxvG7PsYkWfvY9Cy91Db3Rs6egZo2Lk/AjMvlEgdTdisGvQuv8JYCTxVX2mjMXLreXSe8Dbq+/SEpX0tUfe+8cab0NY3RG2PjuiWvhSjd15TqKGL8F9WDzB+VwUY98WorefUBIx/R/jpOxix5Rw6xkxDzRbtoG9kKgH23njjDRhb2qDdmASEHvis0LahrLfnAcYE9APn70Ctlu3EokQDjJ8duFEXMK6cqypu+d5P6H3wa/RfcUSCK/Jc4zllaGgoAIzTzKkq/vXXX5+BQf/0Tl5T/n92DfBmlz6ky5cvlyn5sbGxouBSwjPC0y+++AJTp04FA9ERxhIaFXaTTDUw0+rRo4fYShD2EOZStcz/E+QyDdpdUA1WEGCiSpHqT6qBuX2fPn3EK5jKMVoGUMWsVDnzlelwW8IEQlwqHxcsWCDgmwCK3pcsB1eqj+fPny9pEvJySj1hNO0oMjIyxEM1f4vg/6iQphqV5aHyUVkuvqquBGmsK+ZR3UvO4//hyVfH8GDfMGStaY6Hewbj8cebkf3Hd8jJ1lgo5K9vtlEeu8LaKrdn+2FbL2qb/On+Ez/z2nns2DFERUWhbt260NXVFajLQSQO7tCqhdYBL1KPBPi0G6DKf/jw4XngWFtbGwTHHOihl3phA1ZlcVwIjNmfEGDT35o2Js+roi6L/JU2zZwnD/Dk+0t4dHkhHn+0Ek++OY3sX79CzoM/gOyCZ46Udh/q3r4iAGO2+9K0fVWFcaXKlaClqyMeuLoGeqhexxGtA7oiYHYsohng7fJGpN3I9eLNhahqBca9OiBm73xkfLxN1LGpVzaJR3K/SWPRrHt72NS0B/OlrasNCzsbNPZpjYbtW4IWEUpgnPQiQe+KA8a5ZWbAvNRrmzF6dYaonmlP4dyiEUYvS0VGvvrJr8h+LkuKG1sx4eQK9EgYhar21cDnR1pP6ujropqzAzyHdMeolWmYeE6hKs6/z+cFxizn+PeXon1gLxgYG8Kubk0MmhWrANJKiF7K17QPN2Di6rcRRUuKAhTGUQkTMHHNbKRf2FiwQruU+8tfF+X9s6olhWFEe5iObY8GMb3QOzEY0WkJSEtPx1tvvYU1a9bg9OnTMhBVmGe/uvs/TXqaGqgINVChgHGlSpXEn9bI3ArOrbzRIWIyhq45jrD3vyrQF1ftwLh+M/Scs00Cpo079jUGLT8Iz6AJcGjqASNLa1TR1oGuoRFsGzSFR2A0BizcDf+pq1CzmedLAcYCQS//IRYN9F/2jZ4Ku0bNRWXMC6EWoXdNFzTvOxL+09di9K5rsm1BytjyB4x/EZUwVcWhh/6Nfu9kokmvYaCqWLyKjUygb2wi05jM7ZzEwznqzN1i4XypgPGF3zBWjvsBtBw4BmY2dqBNiQYYqx8Yv7nhDgy23IXT7vvwO3wHI9+9iR6TV6C+Tw/w/OcDpo2NDahupPqQqhMlAKsIHa8mj5oaeFk1wIdcBvcioKUfMOErlbiqC88deolSfctAYfQOLuzhmDfRVGtyO3oeE9ZyZdpUcxKkcn9K4Ku6H9X3TJ/KYwIb7pd2AfwvoVL+fRMKUglNhSLBFctAyMA8s1yq+eW2VCUTADPN69evy8wDgjCqrPOXnXni/pge/6MsT2GvZ86cEYU01ZilWnKykfPkIZD9iHss9K85Wb/i8b/34NGF2Xjy9UnkPFRYeRT6h3/gDzxerH+2ly+//DLPq/ofWBVqKTLPmWvXrkkwSktLyzxVMWcNbNy4UQZZuI06Fh47nuOcZUBwzFkF9evXF2Bbs2ZNzJgxQ+xp1LGvkqTBPmTWrFkCq0eOHCkzEiryvUTO/93Fo8sLkLW2FbJWuuLBTn88/CAZjz/bLbY3OTnlDxqXZ2DM6xivJ2wnHFTJf20qrI2pAmM9YwM4uLmgVouGMLOxBGNt6OgrwHGbId0wdOFExBxeJLYN6Te2SmC8sgTGSriXcnkjovbORZ/0UDTu5CEWFMwXrSq0tLVA0G1sZgLvUb0Rd3QpmDflfwt7JQyNPbYEHoHdQSsOS8fq6FlCYKxMc+z2WXDt3Eb8l+u0dkXQ6gy1A2N6EMccXIh+U8ahnmdTAeZvVnpTIHm9ts3gnxaC2MOLkH59S6Flfl5gnHp1M8Zum4kW/j7Q1ddTCzBOv7YFyfuXYvyMdEXQOxVoLEHv3p6ElIPLRWWurOd/0qsSGHdYEYVa47ujXdwgBKVEIzkjVWaiUWRAOzXej/LeoqTneWHnv+Z7TQ28bjVQoYBx5cpVoKOnD10DQ4GzhmaWcG7tC9/oaeJnSp9aVcVxmQFjsWz4EzGX/0D4yW8xePkBUT06EhxbVBUrCD1DY9g3bIp6bTvBqoaTwse3jBXGStUs1ckEviGHb8M9cDx0jU3FqqGKDqPk6kpelIH7/GduwOg9N0SxG62iOC4vwNi2fhPxIKZfc/ipHzF842l4h6ehRuPm0NU3gLaePqo6uaCJ30A0aNcFBsYmEGCcOBeRp++oBxiLT/JdjNp5DV2T58PZo4PAaY5EV6pcRQOMC7DaeBGFsdamu7Dcdg8eB+5jxOGvMGj5AbQeFiGDHQzsaGRsjMaNG8vUVoKmF1U9vW6duqY8mhrQ1MDfNUBATBsNDioRZL+SB4HsR6ISfvz9RWTf/xfwqCgf3RzkPPo/5Dz4HTkCl/8ui+YdZGCQAwScUUIP0/j4eBlwqMiQ71UfV54TnH7LQZVatWqJ1Ut6eroMChHultXC2Qe0gqGqmJYXVPpyoOZlKnyZB8JADixxZgUHpl5JH6GOSs55guw71/DwYAiyltRC1kI7xbrYEVnbe+Dx5/vKpa2NKjDmbBN64bMN5F95rHiM6DNfnCUFjyEHOQo7lvxeuapWvfI75Sth8fbt22VWCQdI2c/wt+IWVWBsZmeNjtFDBHx2jRyCOu6uEnSOVhAEhvQU9hzaQ+wYxh9ZDIUCeB7c+3SEnoE+ajdviFG5Klt65xYL+vJ5GLvnUxjn/f9WpqiOU69uQsSeueiVEoxGHVuLyph54zMO4bZzK1f0mTwOEXvnIvH8OhTlv6w2YNypbIBx6kdbJPjg6NXpaDe8J6yd7FBFW0tRVl1dNPJphdGr0pFyaaOA+7y6KqDeSwuMWW/0QB6zfgraj/QXb+TKlSsXDoxvbEXa1c1Ioyr4/AakX9yoUCEXorZOu7gRSbsWIW72FMSkJCImMQExqUmInzsVyXuXIu1KEZYeBZSvqLJXtN8yWPenVmHEilQMSYtAXFoiMiZlYObMmXL9YZ/DmS3qGhgtrn/Q/K6pgYpWAxUKGOvqGcCpSSs06tgLNnUaQc/IFFo6ejC1toVL2y7wjZ2BYetPYuyx/4JK1LICxuJPrIRkDG534Vexxxi4aA88RkSjhqs7DM2tBM5S/Urz/ipa2nDx6oYhq98vUA2dB3tV0i2tJcVTaVz+E2HHv0PrkBTomVpA28AIto2aw7GZJ0zFf1lP1NDVXBqhZUAo+ry9GQr/5Xvixcu6C95zE+4DxsDAxBT2DZuh75ytUlYC6af2pcyz6uuF3xCw6MUtKQiMe89Yj+C9N9F75kY09hsIUxs7qVvCeec2HdElYTYC15+AV8hEGJtbqRcY89ge+RIDF76LlgEhIGinbzHBO0fheWw1CmP1KIzpVUxVscu799Hj8B0M33ENXZPmo45nJxiaW0JHV1eCUXFaOj1XOfW8pDfvFa1j1uRXUwOaGlBfDSgf/tWXYklTygEe/w/ZP/0LDy8twIM9g/HodDroR1xep4eXtGQvezseQyp/CDYZ/JAWI7QxIOCkQvRl2hi87LK/jP0RDNOjmNNyt27dKqri4mYJqCNfyuPKWQOcLUB4WNjC/DCfBIclgXaFpZP/e6ZVFFzMv315/Uzv4sefbseDzb7IWlhD4YO+yF6CaLLvefzth+XS2kYJjB0cHMTXfvXq1TItnFPDVVcOJrBt9urVC9WrV3/Gw5jHkZBZqQjmPeKPP/4o/YYqCOI2tGmiX7bqgAjbF1XE33//vcx+oX8pZ7QQUDNIq3I2G/ua4gaongLG9tbwSx6NpIvrJaBc0JpJ8A3tD2f3RjCtai5QltYEDo3rwGukPwKXJmPMqgy06OFdtsBYBRLSEiP54nqM2/k2usePRK3mDSTgG2enEh5b17RHi94dMCDXf5llKUhxXJ6BcfLlDYjYMwc9k0ajrmcTGJkZg7YXOrp8Tq8MAxMjsYlIOLECtLgoDoqWBhinXNmIqAML0HfyWDTwot2HqSi4CeULtKS4vkUC1BEAT1z1NiYum4mJ6+Yg+b1lSCVALkztfWUzUo+vRvKuxUjKXIDk3UuQenIN0q/+Q2HxjUxkXNmCySfXYfLWRUidPQ2pGemiKqZd2YEDB0RMwH5AndeU8nqN0ORLUwPPWwMVChgbGJvCY1Aohq08hO6TlqNx90GoWtNFwCcDvBEkNvDtBb/EuRix6QzCT36HsYdvo31oCoytbGDt5IxuKQsQcerHYpWnBKKEpoG5Qe/EwzjXkuIpYJwHSRXgOPTQ52KX4D4oFHYNmkLfxExsNGinUbVmHbQdHS8eyKFHbgvUjr5UCHx9Dg/jpyCuAONv84CxYdXqaB00Af3mbke74ETx/TWuWk3Ap76RiaihqeLsP28nQt77l0Dt4D03Xjkwtq5dH15jEuAVPBE1GrcQdbmOvgGq1qyLFgODEbBkn6i8w098A+9xaTA2t4S5nSO6vIDCOPrCbwLEGbxw9I4r6DJhDmq38oGBibnUl4WtIxwbt4CFbQ2xw9AA41xgfPF3RF34DVHnf4XnwZ9QZeMdvLGhZKsOg9rtvI+2B+9j8IEvMWDJfrQeSlVxXYiq2MgITZs2xcSJE2Ua/CtTCj5vT6v5n6YGNDXwz6oBKtge/IEn313Aw1OpyFrfGv+j0m+9Bx5dWojsP38o98GoyssBI8ihqpgeu9HR0RJUkR67DE7IwIcLFy4UAFRe8lsR88GHZT40U2FbHh+emT+CPLYBgkO+Vzc4rojHTTXP2b/9VwakslYwaKb938B4RUM8OjMZ2X/+iBKIY1WTfCnvlcCYAUetrKwk+Kq3t7fAYwZGVV0ZVJWwmIGOVYPesX3Q4ujy5csSuJU++gykyMEkBkUlwFVCXoJiqtrZb1CxrITJBMSHDh3C22+/LaD65s2boiymjzdhNkF1SkoK9u/fX+TABivtWWA8CgSW9BGm0jThg5UYtSIV3qP7wMmtnlghaGlrC7Ss3awBWvn7opZbfRFKiMJ4ucLHV60KYxVgLHCUwdxubZO8+cUMk8Bzb1aqJPYUtKjQ0dMV/2WPQX4Y9M548V9m0DhVsFq+gPEYiD/09S2Y8MFKBC5LgUdAV1R1qC6gWM/IEDXq14Zz04YwNjeFgYkxvEb2RsLJlWoDxnKsz6zGqNXpaD+yF6rXcVD4WetoSx7IBp4Bxte3Iu3UWkxcPVsUwlEx4xEZPR6RcfEYPy1NQHDa+WK8iJnGR1sUQRULg8v5j/9r9pmq4knnN2HKe6swdcVcTJoxFZMmTZI+gVZLHAzi4NLLGBh9KR2pZieaGijDGqhwwNhzRBTGCmz9GUG7rgoAbtS5L6yc6kDXwEjgkoWtAxp16oPuaYsxZPlBeIyIEquIsgXGudDs8p8CzEIO/At9Zm2Cq18AjC2tZbpLpUqVYWRhJZYGPpFTMKQI/+XnCXpXFDA2srZDu+gZCDv5HcKPf43By95D29FxcGzSOtdGQxe00XBwbYl2QfECYoetOvz/7J0HVBRn+8W/KH3pvXdFUWyg2LH3glixoYgiihSxC9LsvffesMcSe+89akzypX3pxST/FGMSrNz/uc+yiAiCCgo6ew5nl93ZKc/Mzsz7e+97L/yCQsTm4ZUpjKls3v0h/LuFw8DIGCpTc9i4lZUaUq1Nr+iy9Zqj5eiZ6L/zepbiWYDxoIRCAcbRZ/8PAw98gS5UFXcZAEsndwHDBsZmcK5SEw0HJaBd/Bx41W4MXT19RWHMTpOLtxFx+Gv0Wn8G3ZYfRpXVN1B67U/5AmOqig02/gzvnb+i65FbCCWgHzVTfiPc94QCTGjnMEXe4PMmXLm4F+EVQZm1UgGlAi9fgYyHyPjnFzz4fB/ucnj4Mp9MgJOp9tvUGg8+2gL6FT/Lz/jlV6Tkz4Ge2QxlXLp0qaiKzc3Nszx2s18XNNCn5G9x4W+BBgZTPUmLFv5f0h5Ul+/YsUNyC5o0aSIg7/jx4+KnXhwB96uuL0MxH351DHe3d1R3TM3XKIxdcHdjUzz87zZkPKAy+1WvWf7Lyw6M6aFdpUoVCVJlmGrOPwYTMr8iJzAmLN63b5/4cPP4YOBpjx495JzBrIvZs2fLqDSeJ6hkDw0NRatWrcTaRnNPSeXwxIkTZZlUExMoETr7+PgIpOZ8IyMjJRiRHSvPeuQKjC+tfdLmgKFrJ5ah94IxqNe7LZwrecHQzCRL9cqsDipf3aqUQ8/ZI8SqIjuczfN1QS0pcgOENzch/tJaBCUNFE9jWmY4l/OAR1Vvtf9ydhuNHq3Ra+5IxB1YIN8R/+UPN2Po0ULwMC4MS4r4MIw4tVxU021H9kUZ/0owMFKJYprhftXaBKDbpGi0H9kPDp6uMCxkYDz20jpE75mNDokDJcRPZWok+9bc3hplalSCc3kPUTfnBMbjLq3H6I2zETt2FIYMiXkixC4qeijixo/D2N2L1DCYkD+3/fg2v6dRFR9bjfEbFyBlxmQBxQwrXrBgAQ4cOCDnAnY4Kg+lAkoFClaBkgmMD3wuAWgCVc/8irBtVwUOExxbOnuKCpWWAZZObihfvwXcfWtDz9AY1q5l0HrsnCJSGOcYln/5b1Cp2mXOVrhVrQX6L9OWQuwMdHTFssKjViM0jhmPXquOQfyXz//+2OqhkBXGAoyjJyLi+A+inCbgY3CfgOPQOAHHhuK/rAcDY1O4VPaHX/ue8PSrCz2VCk4V/V6NJcWlvxC6+RJ8A3vLfnznP/8BQbuuylBsSAj/e644JPswOyAvDGDsVq0WOk1dj5ANZ9A4OhX0pNY3MpF9ZunsISF7VGgPPvI1eq06gvINWinAWKOwP/87ghftgU+LznCq7A+LiJl4Z9V3eQJjDSh23PYrar73Czrv+gyd5+6AX6dQWDi6yhA9ppbXrFlTLvRXrlwB1R8lsaFbsFOxMpVSAaUCb0QFHt6HKP1urMDdre2QvqgM0udp1H6EOE7y3r39A/Hop6vAowdvxGYX1UZQWcxGHn3rdXV1JRyNij8qCJXrQv5Vp6qSw+8PHTokCfAMgswt+DH/Ob3eKagKJcxjMB6PA4JF2gQkJCQI9GMQZ0mF4YVR2Yx//08ddrei6uPzDc87i8ri3oFItQ1OlZs9DwAAIABJREFUMYTF3HYNMHZ1dQWh7MaNGyWEkcGqOf92796Nzp07g2pkjcKYwJfHNX2wGzVqhIULF0p4Fb3rqQbu2rWrqJTXrl0rmRcaYNyyZctnAmN2sNDbmt7aAQEBWL16tVhccIRbfh1UBQLGhHo31Yrj4ceXovfCsajbqy2cKpaBytRYYDEtC8zsrFCne2uErUoS/92E9/OxF3hZYHxxrQThWTnbwcTSHI36dEDowni0jO4Jr1pVYGJtIdBVT2Ug6tj6Pdug97xRiDu4EPRDVofetX250LuXBMZmDtZoFNEZXafEwK9NA5jbWYEKbkMzY5Sp4YNWcSEYsnMmxp5fjW5TYuFQxq3QgDGVvewICNEomp3VimYDY0O4Vi6HFlE90Gf+GNQNbgVakeQExgnHV2HE7AkgHB6SLbxOXg+JRfTw4Ri1cjoIlscpwPgJYJ50LQ3JZ9chdedSpC6cjuTxKdKGnD5tmtjZMJiZ55v8fr+FcU5W5qFU4E2qQIkExoMPfP6UpcSQU7fQZ+M5NB8xDd6N2ootgY6BSgLoqEzlsA9LR1c0jZ2AiENfPgazGuCVy/PzWVLkAMac3+U7CF6yD57+DcXKgMC6jH8AaLNAgM31oo2Gd8O2aDZ8mgS6DT72LaIv/CHffXkP48eWFE8BY9neTP/l/Z+h8+wtqNkzEo4VfUXVS4sPhgsyWI4+vfblKyNw4ipEnfm1QLUjLH9eD+Oos/+H/rtuouXoWXCuVEMAO0PlaCfiFdAKrRPmi/qYlgfZYTFfFwYwdvTyQd2ekajWvhfMHVxkn9GGwr16fTSJnYA+aeczt/82eq06ivIBLRVgrPndnP8dHadugJN3VeirDKHfZRTeWfFNrsD4nbW3YLH5F9Ta9xu6HP4JPdMuoNmwKfCo0UA6K6gq5vA/3uS/Si/FN+nErmyLUgGlAq+nAhn//Ir7N1YjPa0Z/l3gljksXKP2c0Y6bSlWVce946Px8OcbxdJT9PVULvelUslHdTEtiZydnUEPe4IfZbRJ7vXSvMvOVY3nMwFas2bNUKFCBYwdO1bUVSWt85XHAVPs+/btK9vBDmWCY1oYEBKmpqbi9OnT+VoFaOrzRj3Tg/n3L9TWN8sqqc8xVBgTGK+uiftXFyHj32crYl9nPTTA2M3NDZ06dRJInNv68JjlaIOIiIgnQu8YfMxcC3YgMASToFhzfBPurly5EnXr1hU7my+//DJLYZwfMKZIgdPTBocgm8efRo2c2/plf6/AwDibEjTh/Y2IO7QI3WcOQ42gJrCwzxydWroUjCxMRaXaalgIBqwbj5GnlqstB7J9P0tpWojA2NTSHM0jgzH69AqMPrMS/VYkoVH/TnD3qwBjSzOBsISe7pXLoVG/IPRdkoDwtInw79ESOio9WLrao13iAIzNqa7Obb0z3xu0ZSoqPycwphVG3PElqBsWCF1DfRDOulTyEvhOsK2jrwdrNwfU7NwMIQvHSP1Yr/jL69BtcgwcyryMwphZNn4I3zJZ5jfk3ZloO6ofytaqLOCfHtCWmYrm4OlxGHFiKeIOLURAn8BcgfG4wyswfGoKoqJyAcZRsYiJG47Ri6dIEJ4CjDMV1pmq4tQjqzF+/XykTJ8koXYTxo8X73GG5DLclP7lykOpgFKB56/AGwOMNQAx8sSP6L3mBJrETBDrAlM7dUAae2np1UuY3G7CCvTbcR2EzFTaar6b87lwgPFeAca6+ip4N2qHjlPXok3iQglvy26jYWbvDCqkCUUJviOP/4Cokz+ibeIC2Lh7wcjcEgH9R4gdR2xBQudyeBjnDow1kPsOYs7/joFio7EOvp36wb58lSz/5f+88w5MrO1RIzgC3ZcfxMCD/0PUud/yrJvU8TmAMX1vBx35Bj2WH0Ld0GGwK+sjsJZhC0bmVqgWGILuS/Yh8uSPeS7zRYAx6xi24xqqBvaGrr4BVEYmMLOxF2sOHT0DWLp4ompgL3SetUXWL+aS5lhRgHHO3wqPn07TNsC5QjU1MO6aOzCmrzFhccC+X9B37+foNGcb/Dr1AxXc9Co2MzND7dq1kZSUJIoR3rArD6UCSgWUCpSUCmT8/TPuX1mA9DV18G/WsPBMYLzIE3fXN8S9M6l4eOsaMh78q1hS5LNjCWg++eQTTJ8+XZRCZ8+eFZWgBgjl8/W38mOqin/55RdRFUdFRaFcuXJi78SQwF69esm1taQprLi/NQB8+fLlYjfg7e0tinMO3Xd0dAS3lerRt+/YyFBb4Hy2G/eOxOHu5lZIX14F6Yu9JGjz4TenivVIhuzAmB1CHDmQ2z7ke1988cVTwPjWrVtISUkRK4klS5Y8oaDncc4wx7Zt24oIgfO+efOmWFIUBBgTUGuA8bvvvpvlg5zfieVFgLEA35ubQXAcvnYCKjWpBW1tbcnB0dLRFjhrZm2Big1roO2oUESkTcao0yueBseFDYwHBwssJpSlJy/V0CGLxiIgNBAuVbxgaG6iVu+aGMGzekXU6tYSnrUrQ0tPRw2Mkwao/ZsLECTHGrwoMB56ZBHq9Gknyma2+UuVLi3h5ITtZWtVQZsRfRG1ezbGXduAxExlbvylwgHGZetXQ6/FY6Qu9EmmOpuBegYmRnD39UaL6B4YvGUq4q+sF1V53GEC4/a5AuOEYysxfNZ4tcJ4SOxTKuPoEcMxasU0JF5Qzyuro+AZEP5Nnibp/TSknKGqeAlSF81A8oQUOR/MmDFD7GM4SkBRFed3xlI+Vyrw7Aq8ccBYHSJ3B1GnfxbFboNBCXCoUFXUvLyA6OjrS1Ceb8e+6DB1PcJ2fpAnOC5sYFyxRRexWyBc67/jepaNhpVLGegaGAokNSc4btYBbRIXoM+6k2gxfIpYaRQtMFaD41ix0fgDA/d9go4zNqJaYG+Y2TmJJQSDD1RmFvCs1VhsNHquOopBR77ODO7TgOdszwUCxrdFsRu24zpax8+DV73mUJmZi6K5dOnS4vtsX64SOkxeg+hz/6e2IdEoWnM8vwgwjj73u3QuVGzWEdo6eiCgpqLZ0MwSHv4NRa1OoBxDRfMTkF4Bxs8LjAmKjdN+hvv2X9Bm3/cI2XAOTWLGw6VKTTDEUF9fX4aa9u7dW1QcbOyWtAbts0+1yqdKBZQKvBUVePQAj379GPeOj0E61X4aaLykPO5u64j711fg0e1vkZHx6K0oR2FsJAEoh4fzT7ku5F1RAjVCVQZ50caDwWHGxsZZns8ctbNlyxaxqMgNyOU95+L1Cb0nP//8c1Gah4SEiOLY09NT1KUEfM/z4LFF9TIBH8FjSfZDznh4D4/++gEPvz6K+2cn4u7efrh/eZ689zw1edXTviwwph3JmDFjBBhTaZxdRcjjnJ1MHTp0kNEJFy5cyFIYt2jRQjpVNKphehhPmDAhy8OYgoVXDow/2CQ+x7F75qJmx2bQ09cTWwg3Hy/YebiAalkG0JlYmaNig+oIHNtfQOSoMyvV4JhQtgiBMcEjwTGXQZVznyXxqBfSTtS84r+sowMdfV2xrGCb29zZFq3G9MWoc6uesA54FsB8XmBMiD3q7Er0WZaAik1rgnBd3d7Xg10ZF9Tr1RZhK5Mw9sKap8LsCgUYa2nBwdtdVOEe1byhT0Wzni6sXOxRI6ixKJrHcPtZt8y/uMOL8gTG4y6sw8jVMxEzauRTsHhIdCxik8Zi9PZ5T3cUvG3A+Hoaki5tQOqhlRi/eh5Spk4QsdHECROxbNky0OOeVkY8xysPpQJKBV6uAm8gMH4MLWMv/YXw3R+idu8YgYD0ERYPYV09CcgjjPQPjkDH6RsxYNeHiDrzyxOK40IHxs07o8+mC1l2GoTaoZsuSMiXd5NAWDi5CzzjOlq5eKJS847wadIOJtZ2RawwflwzDQiMvvA7eq8+ikrNg0R9q+6pZaqrHkysbVGufgs0Hz4NIetOifo2Orv/MmFunsBYvSzabjAkrdui91Czx2CB+NxufWNTWLt6wsLeSSwp7L2rosO0DYg+/1sOaPvkOj8XML74JyJP/IBea0+gXv9Rsmxalmjp6MLKtQyqd+mPbgt2gfYgj1XF2ZenAGPNcZL1/AyFsc76n+G8/Rc03vcLuu/+VPZn1TbBYOeIjq4uqHriUMJJkyaBqdRvsw/hy53OlW8rFVAqUBwqQHDz8LvTuLc3DOlLK4ja796+/njw+XvI+PdXQIHFWbuJjTkOGyecUWBwVlle6AUDAun5OnToUJQtWzbL87l69epvnOczQSDh7meffSbesgw0Onr06BPq0pxF5HdygnL6O9P6Ki4uDpMnTxbvXA1AzPn9EvE/U+0ePQA9jR/++hEe/fkVeD4qzo+XBcb0OecIBI5O4z787bffsvYzOxeoDG7atCkGDBggoxU4YoG+xOxQ4Wf83fC4IHhmyJ2/v78MY89uSdG4cWNs3769wPDphRXGmdAvZvcc+Ac1FfhIu4eO8eHokhqJqq3rw8bdEfpGBur7ZwcbVGleBx0SwiXcbfS5VRj3/kaELUuEV/VKMDBUwb99Y8TumoOkDzfnD20ZepfNw1gsKbIpjHOCXvr1Dj+6GL3njwK9jF3Ef9kIFP1QhKMyN4FfUGOErkgsmP/y8yiMb2wSxW70e3PQMXkQKjaqIaGBXC6htUf1iuLFHHdwQZ5w9WWAce/lCXCp7o1SpUtJeB1rzdEOBOdlalZCmxF9ELVzJhKu5vCcpn3GM4Bx4vU0xB9ZjhHzJwk0joqNQ1RMHKKGDkNswhiMXDENCadX578v31SATPuJ99OQfHotUrcvRsrcaUhKTUFKcgpmzpwpv9OPPvpI7itynu+L83lQWTelAsW5Am82ML7yNwYd+hIBA+PFB9fIzALuVWtKwJuxFYeL6MLA2AROFX1RJyQWXebuwIA9H4NeugRhRQ2M1bDttsDLkPWn0TRuMrzqt4SZg4uAbV0CVJUhSmtrw9DUHHV7R2Pgno/ytGXIgncEts9lSZEdhqpfc9sH7PoA/l36i5WHkZklHMtXFriqZ2gk9gEWDi6o2LSDAO8+G84g8vj3oL2EqLxzAcb90s6BEJ9gPnTrFbQYPRtl6jaDytRCQDTVzD4tO6NpdAoqN+sAfUMjFDYwjj73G8Lf+y8CJ61CpRadxEOaHQnsjbZwcEX9/iPRb9sVNaDOoWJ+XF8FGD+uReaxkwcwpl+x6/ZfELT/e/RaewqNo1Lk96evMpIhslQF9evXT1TFP/30kwIMivPVQlk3pQJKBQpcgYy7t/Hg0124tz9C1MYPvzuLjHt3FAuKbBUk8Pv4449F9Xrw4MEnQE+2yZSXBawAO1t37dolHbAGBgZi08CAsPXr14t/Y4kGoXnUgECAqmpCQwK+vAABt51KYk5HiKiZjsB50KBB0nFNULh161YBiHksrkS9nQGm3BXTpLtslXxZYKw57qkY7tatG44dOyZD0OltTPsJhuPVq1cPs2bNknMMYS69vNmRwiBFeptSXcxzUGBgoARsLl68WI4nfsbv0wOZXuqE0VQwa46fbJvxxMvCBMa0eQhdkoD4i+sQuWMmOiQORJVW9UTBqquvr1azOtuhWpsAdEwdjMHbpyNkzkiU9fMpcmCsAcgM4mPoXY+Zw+DfsSksnWzBkakUGxlbmqN8XV+0juuN8HUTMPLkM/yXCwiMx13fKArn0OVJqNe7Hew82W7WlbYcgbGJrSWaRneXaUQRnQc8fVFgPOb8GnSeEgOHCh6yTFE06+nCxs0Rtbo0F2sK2oUkfpD2NNjNDxh/sEmgf8Lh5Ri1agZGzByPEVNTMGLOBIxOm4OEk6uQeH3j0/PNYxs1++hNeE66sQnJVBUfWIHUVXOQPGUCEpMSRXC0YsUKnDp1SoIp2QmkPJQKKBUovAq8VcDY2sUTTYckocvMTajTd6gEqxmaWwmsVBmbwbVKTdQPG4HgRXswcP9nAg37bLsG71bdoaWjBxtvX7SbsRnRz/A9fgKkSejdYw/jijkUxo+nvSOq4yEnf0Sv1cfQKCoZnrWbwMTGQdaNFyJdPQN41W2GwAkr0J82Gqd/fkIN/XhemQDvZYHx5b8xYKcaGKtMTOFQrjKaxYxHq9GzULFZkPj76qoMs8Bx5Zad0TZxEfpsvojBx38AwexToXfrT2Hwka/RbeFu+HcbCGu3srJ9+kYmcPLxQ8CAUSB47r/tKmoGDxRQXWjA+OKfGHz8e/Racxy0KXGqUE2U01o6OiitpS294W5VaqLLnG2Z0PtpiP64xgowflyLZwPjUmtvodqGTxA0bT0qtw6Gma2jqCI0CedTp04Fe4LZgFMeSgWUCigVKPYVyHiEjPv/IOPeX8DDZzRKqGb89zc8+vkDPPr9f8+etthvdOGuIFXFBDQEO/SdrVKlCgg2T548+cbAusKtWMHmRoU27SiokmQQ3IgRI8Ah+M8CqQWbc8meinCPdhObN2/G3Llz5Tj74YcfRI1MtWn//v2hUqnkONy0aZNyDL7i3U1gTGWgu7u7hN4VxMPYyckJo0aNkiHn3L9fffWV+JYGBAQgLCwMa9askf2t+S1QUXzp0iVRCHNEA/czfyNUDlOVTO/j2NhYURf7+vpi0aJF8rshIOYxU7NmTfHNXrdunUBoQupnPQoVGPtVROjiBCQRCN7cnBmsNgPtxoShQsMasHC0ga6BXpYNgl+7hgjo0QZOXu7Q1yiMdxeNwvgJCEmP42sbMWjLFFRr3wDa+mqAW1qrtNhEmGb6L7cfE4bBm6eKLzKnf2IeeQHjbDB07OV1iNo1Cx3GhaN8PV+oTIzEL9jQzFg8g6n4pRVGm3H9MfbKOrWFRrbvZ1/e8wJjgvFhRxejx6zhqNKiroTaEVCzzp41fNB2ZChi9szFuGtpWT7J2ZcnrwsAjDnduBtpGHd5PRJPrUHi8VVIPLsG465ukPefmmce2/cmTSdexVQVb6OqeCqSUpORkpIsHUEcKcBr39t+rXvWOUn5TKnAy1TgrQLGNm5lxCt3yMmfEHn0W7EdqB0SA+cqNWFoYSWWBAzGc6nsrwbHi99D1yX7Ua5ZJ/ms6IDxYzgZe/kvDDn1E3qvPYFGkUlqj1d9lQztoWWDrUd5VO8chqDpG9F/100MOc3gPqp6H89DXhcyMHaq6IdOMzYh+vQthG2/KuF8BMcWzh4gONbW0RWLgYrNO6HVuAXok3YenaauhXu12tDTN0CFhq3RceJKtBgxDe7V64MKU26PuaMrqrTpjk7T0zD48Fegj/KA3R+iZrfwlwfGhOqX7ohinLVqm7wE5Ru2gZGFtexPExt7OFf0hZWzh4BrrmvXudtBu4yn6vlEfRVg/FR98lIYr/kR1rFLYF+uMnT0DUDVU/ny5UXRQzUHFT/KQ6mAUgGlAiWiAhkPkfHPz3j41RE8+O82PPr1k2IdJlXcakqwwwYdVcULFy4UWEOPXT09PVStWhVUCFEVqDxevAJUPxKC0reVUFSx+YAAYPpZtmnTBtbW1qI2HTduHI4cOSI+l/RBVoDxix9zL/tN/uZXr16NJk2aIDo6WjyGc5snzx/ffPON+JQ2aNBAbCiYd8EHFeT0tZ49e7ZA5+bNm4OhdlQMJyYm4vLly1l2JfxNUDk8b948UJVM9TGni4+PF+gcGhqKDRs2iHKdSkUCbNq80DqNoXz8jJD7WY8iAcY3NmFcJhikajbhynoM2T4D7UeHoVLjmrB0tIWuvh50dHWgMjKU13oG+vBrHYCordOfArO5wsTntKTIOQ+u19Cji1C7b1sJn9NV6cPazVGUt/pGKvFfFnDcoAbaj+kncHnUGQb3PbZtyM3DmMtJuLZBAvd6LxitVjE72sr8GCznVs0bdXq0hnejGtDR14O5ky3aJISBcLkwFMb0SR59diXCN0xAk4gucCzvLpCagq53Sr0D5ypeCJ4ZhzH0Sf4gH+uPAgJjbjP39ziCePE+3lSwffiGweOk62lIvrAeqXtXIHXZbCRPHC/nAHb08LzBTlF2QL+JI2iedY5RPlMq8Cor8BYC47kgMCaYZOjZwH2fovOcbeKj61ChGgxMzQUmUnnsXiMAVQND4FCxOkpr62QpjJ+CZU/AxGzgtsAK42zfyZrXbUQc+EzsGWj9wIsSlbBa2jqgItexQjXU6hmJTjM3Y8CejyQ8LuZitvkUOjD2RccZaYjJhKmE2iEbzqLZiGko37g9zB3dBAgSClq6eKJym26o2aUf7D29xfrD3qMcvGo2gKWzh6iSVSbmcK1WGw0jk9An7ZzaP5rbXpjA+ORPGHzsO/RYfhB1+w6FXdmKoipmwCABZr3QoQhMWgifZkHQUxkK3FaAcbZjKOtYLMB72YGxgQp6nUfinRXf4D+rv0epoGHi68WGGn3keJP+6aefKqriV3mmV5alVECpwMtVgGF2f32HBzfX4+67XXF3YxPcvzgLj/78Fnj08OXm/RZ8m6piwh12FA4ZMgTlypUTUExg7Ofnh4SEBDDNXBlK+uyDgbCLDWPCs7weBZkmr+++ie+zk4L+s1STGhkZyf2IlZUVCB1piUW7AXZaUOleYhTG9EHnCIdHDHTK+1goCfuTv3lag+zbtw/nzp2TcMu81ptw+f3338fevXufUvryuKciWPP5nj17cPHiRVGX5wy+4m+I5yPCpvfeew+nT58WiPzll19KZwvhs+Y7HAH3xRdfSEAez198nd95qqiBcRaovZGGsedXS/Bdm+F94V3fD+b21lkwU0tbC26VvRA0Lhyx++Yh/tJaJN7IxSZBAxkLAxgfWYjafdoIMDZztEH9sA4IHBeOam0DYOPmAD0VbTR0RBldqXkdtI/vD0Ji8V++niavqzSrI77AZWtVQdhydWDdoK1T0WpYCDz8KsLASCWKakJyv/aN0HPuCAzaNhV1Q9tD11C/UIFx/NUNiN0/H50nDEGlprVB4M3gQVpglNbWEg9jr4Z+CN8yuWBA9zmAcdZ+1uyft+mZXsVXNyLlxBqM37QQKbOnICklGampqZg/f778bvk7LclBpXmd55T3lQoUtwq8xcD4jlpFevkOYs7/IdA1cPIa+HYKhV25yjAwNhPVqV6mEpY+TNZeldFm0hqxWygQNH4ZYHz5DqLO/Iy2SQth4+4F+hnbupaBQ7lKMLKykXVTmZiJGrpev+HoumA3wvd+ogbHl26LxUXE0e9QKzwe+qYWMLJxRP3oiYg4/oN4M+e3/qL0zWZJQZ/nLGDMml1S1y/yxI/ovfYkGkenokzdpjBjkJm+gYT30TNaz0AFCZTT1hYVMlXFDPer2r4nOs7YiIiDXzxprVEYwNjBFU2HTUbo5gtom7IUFZq0h7Ela6YLE2t7lAtohTbjFmDgex8jbNsVVOsQogDj54HDOaeV39Dv6DRtg1h9aGvrQKtVBP6z6BO8s+x/MOgUB29vb1EV79+/X3qCeWOvPJQKKBVQKlAiKvDwHh798SXuv78Y6WktkL7AHenznXE3rQXu31yHjH9+AZ4B8ErENhbRShJs0mNWoyqm8o9Bp7q6uuCw8k6dOmHt2rWiHNQAmiJalRI9W9aRDWMOvaeCmArHZ0HjEr2xhbzyhHvspKbtAK1PGAjIjgoegwTIVBczpKvkAOMMZKT/hoe3rsnfo39+RsbDuyX6HKTp5MivM4SHhmbavO4j+bvgfAoyL820mnnl/F9zKPJ9zXL5Or/HKwPGBIhUn36wCaPPrsKAtePRIqoHPHwrgOpisTTU14VjOXcE9G6HkPmjEXdgAWjFkCs4LmRgbOlmj3ZJ4Rh1ZiWGvDsTgfH9UblZbVg520NPZSBqYEsn+i83QOeJQxC5cwb6r0pB5aa1BciWqe6D7pNj0WvOSFTv0AQWVBXrMljOGB5+FdAiuicit02HWEWcWIp6YYGFBoypKuZ69183Ho0HdJYaUsHNujp4uaGMfyWY2VuhlFZpqIHxFAUYFxLQFlXxeaqKlyN12SwkTxqP5ORksY/h/QI7guhHz9+48lAqoFSg6CugAGMN/MqEXgxE6zB5LXw79IGdVyUBx4TF/3nnHRjbOMK/VxR6rT6OQYe/FoXyM8HrywLj07fQNnGBAGPC11pdwhA0YTnqhsbBubI/DM0tBcIaGJkKOK4bRnC8C+H7PhWoHXH02yIExhrV6R0J2KP/Mm00CI7L1mkKU1sngdqExaKOLq0FlZkF3HzroknMBAG10ed/k+8+UcNCAMbG1nbwbd8L/l37w8ajvFhf6Bkaw6FCVdQJjUPPVUcRdfpnUZmH7bgmKnJFYazZny/wfPkvRJ36Ce1SlsC+bEXZ3//xqgntQQthm7QdLeMmiB+cRpVRkJvtoj/1KUtQKqBUQKlAfhXIEL/ih7eu497ZSUhfW1dAMWFx+nwnpC90R/r2Tnjw2Z7MQLv85vd2fU4ATO/YAwcOYPDgweJRqqWlDpm1tbXFwIEDRVFIBajyyLsCrCPVkEePHsWwYcMQERGBw4cPC0DO+1vKJ9krwPsOAndmJjDQrEuXLnB1dQWPR3qQ8j6VwDgtLU1CzbJ/t7i9Jhx++M1J3D0wGOm7euH+5Xl4+P05ZPx9C3h4r8QrjotbvV9kfZ4Gxv0w9vLaZ9ojZFeTxuyeA/+gptBXGcBT42GczZIi+7RZr29ukvmPObsKXVIjxcOYbTC2YUtraYnPrrO3pxocLxiDuEMLxbJh3I1sVgeFDYxd7dEucYBsu8Z/OWrHTATFhwsUtnK2y+G/3ABNwjqijG9FaOvowNbNCVWa1IZrJS8BtQS2DJarqQmWO7NSDWk/3Iy440tQtzCA8bFliL+6HjF756JjymBUaFADRmYmsj5mtlbwaeSPTqmD0WnSELj4lkcpbQUYZx2DLwuMGWp3dSNSj63G+I0LkDJjMpKSkzB+/HgsWLBARiGw0zR7cOmL/D6V7ygVUCrwfBVQgLEGGGueL/8lsJU+uh0mrUblNsEwtnYQYKxOe7VB+YCWaD5iqihrBx39BtHn8/C8LUzq08LPAAAgAElEQVRgbG6JgP4jMWj/Zxh0+Ct0mbsdNXtGwsmnuoBYLR1dGFBxXMUf9QeMQvdlB9B36xXUDB0BfZOiUBjnBhZvI/L49+jN4L7IJLhVqw19Q2NRbtAvuFr73ug6bwcGH/0GMZdu5+4T/CLA+PIdRB77Fg0HxcOYEF1XD4ZmluKBzNeE1xWbd0TgpNXqMMNsns8KMM5tPxb8vegLf2LwsW/Rfcle+AaFwNjCWhTlRsbGqOxXA7Ejx+Dk6TNgyIgCip/v5KxMrVRAqcBrrsC9O3j47WncOzIU6St9s8FiAuNMaLyiGu6fmYCMP795zStbfBZPJR6Hjn/44YfiKcqh/6ampihduhRKlXpHrhGEdXFxcTIU/KefflIagLnsPg3kZJgPPZ+bNWsGMzMzODo6it8qfViVx/NVgDX9448/wNFOVLdTYUxgTIUxfbTpT1u8Q3gzkHHnR9y/OBPpK6rhX56HllfC3R2dBBw/+uUjZAg0fr66KFMXbgWyA2NTB2u0GNkHoy+sLlpgrIF1NzYhbHkivKpXEshpbmsF+zIuMLbiyFkdGBiq4OJTBgF9A9F74RjEHV6E+Cvr1WFqBMaX1iIocSAIc00tzdF8cLAE1D3LC1gDDMXDOJslhaUGGF96EpZT4Uz/5Xaj+gmAtXCwEUUxgbCxmal4MGtGp+ro6ooFhLGlGbzqVEX7sf3FXoOqYs1yCaMLAxgHhLRH9Luz0G9lMur1bgcbNydZL/ovO/uURZPwzojYOAljL61FyMpxcK1RQQHGmuPuJZ+TrqUh5dw6jN+9FKmLZiBpQiqSkpMxbdo06cij1QzP3ZrRAIX7i1XmplRAqcCzKqAAYw0ozuU5+uyvCF66H571WqBUaS28U6qU+AiLrYKjKxj61nLsXPHgHXz8u6fD0godGI/AoINfiKVE1PnfMeC9/4pNRPWuA2DvXQUqUwuxXaD9Qpk6TURNW75JB+gamqgtKWImYVChWVLkARXFruI2Bh36Eq3HzIJ92Qqigi5buwmCF+5C9Nn/y7KzeEJZrKn/iwDjC39KUF7tXkOgMjZVq0VKlRKvZwL1ev1Hotea46Iqjrn85HorwPjJeuS6TzT7Jsdz1Nlf0W/HdbRJWiRhgoYW1tDV1YOdnR3atWuHZcuWidcbQ3iUh1IBpQJKBUpUBTIe4dGv/8W9Y6ORvqxSLrDYBenLfHB3TwgefLYLGelKgCf3L4f///jjj+IxSiVsmTJloKenCxMDbXjY6MPdRh/GBtrQ09WBg4MDWrdujalTpwo4phqZ1wulc1Ed4sUgH6qKY2JixNZJX19frBRq1KiBGTNmgFBKeRS8Ajyubt++Lb61SUlJAojpXUxLCnd3dwHI9L1NT08v+Exf9ZQP7+HhN6dwd1fPTGscJ6TPc0L6fBexyHnw8VZltMOr3ie5LC87MFaZm8C/S3OEr5uAUacZ8LbxMejMA7K9kMJYM69swJgK5UoNayJo7AA07BcE96rlYWxhqg7GMzWGezVvNB7YBX2XJ2LY0cVi7UBg3LGIgXHizU1IvLEJY86tRkTaZLQa2ltgsJmdlQBaKv41yn9dAz3Yl3VF3Z6t0XdpgoTPZYFizTYXAjA2MDJEtRZ10XJID3gHVIeRuYm0qblOlVvUQdcpMRh2ZBESr6eJDUjICgUYP7UfNPvjeZ7pVXxlI1KOrkbq+vlImTEpS1XMjtJDhw6JZRXPy4V5b8B58X6Fllm8LtD/nDYX/ONrvsdlcoRPYS43l9OF8pZSgWJfgRIFjA2MjFEzOAID93yUuzo1B9CKvfK3gMuAgfEwtrKFjVsZtI7XhN5lehjn+E52YMbv99lxA96tu0vonb6JGWzKVICli4d49Grr6UvYW6WWXdA6cSH6bLqAyOM/IObCn1n+yMFL9sLTvyF09VWo2LyzTBMrUDUfUEcP4+yWFKIwzgTGmu9fviPq5vA9H6PDlLXw7RgqYW4GxqZykaPimH+E3YbW9qg3JBW0qSjI8vP3MM5n/S/eRvD8nfDwqws9fQNUbtEJoWnnEfuMekvtnxMYDzn9M0K3XkbzEdPFloOhgFSC06u4YovOoC/1wP2fISabqjj7PlaAcT77Mbf9deFPDDryDYIX70WtXkNg61FePLap1OGQTg6ZZYCIoiou9ud/ZQWVCigVyKsCGY/w8NdPcO/4GKQvr5wNGDshfYGLKI7vHYrGw6+PI+Pu7bd+GLhGVXzjxg2BmQ0bNhRVsZ6OFtysDdClpiXm9HTErB6O6FrTEuUdVAKOdXW0pZOxRYsWoiQ6e/as2Fi8zeCYjVhaOLHTtVWrVjA3Nxe/XQL2oKAgxfM5r99sPu/TkoLwoUePHrC3t88K423ZsqUcsydPnpTOjuLri5mBjL++x/0L09UjHgQUZ450WOCKezu74+G3Z9RhePnUQvm4aCuQHRiXKl0KpjaWqNS4JtqPDZNQt1FnV2Lc9bzBcWEBY6qJ/QObIHbnbIw6sQx9Fo5Fg5D2cPUpC0NTY1EgG5qawLO6D5pFBiNsdQri9s9Hh7H9YeVUdArjLNCo8V8+p/Zfbj6kOzxr+MDA2FBsYhhu51W7KoKSIjD0wHwkELYTNucEkoUAjBlkZ2ZtASqyGWjHdXCtXA5NIrogYtMkJFxZp1525vIVYJzLfsi5X/L5n6ri5LPrMH7nUqQunI7kCSniVcwOUQaQXrt2Tfz6i0JVzJEkzAPYuXMnVqxYgblz50rnNTuwZ8+ejVWrVkmw3tWrV6GMgira86Uy9+JfgRIFjHV09UGlKq0i+u/+CISFeYFAQsFCAcbbr8O7VXdo6ejBuqwPGsaMR/NRM1CuYRuYO7lDx0AlFggWjq7wadFJ1JahW68g8sQPojguUmCsgXlZ/ssfI4j+y4EhsPEsLwpbwmL20uqbmKNyhxB0X34Ig49+i+jzvz8Tur80ML7wJ7rNfzcbMO6I0LSziM3LiiJrW/4WtXDNbuFiKWHvXRUdpm1ATr9jrv/Ag/9D57nb4depH1h/DinktqpMzOHXsS9C1p9G1LnfnrmdLwKMuWxaMNCrWUdXD14N26DX2hNPhvdptudNer54W35z/ba/j5Zj5sCzVmPx+GZwDIfIduzYURqyvFEuvg2u4n9SVtZQqYBSgeJRgYwHd/Hwu7O4u38g0pdWUENj+havrYd7p5Lw8NYNZDy8XzxW9jWtBZU3hLvff/89du3ahT59+sj1QEdHC2YqbdQua4rUTo64Ms4Nt+e4yt/NZDcsC3VCt9qW8LI3EHCso60Fa2srsV2YPHkyzpw5I+D4bfQqpLpp+fLlqFatmoBiBrTx9ZgxY3Dp0iUlFf4Fj3Uqtjm82cXFRVTFXl5e4q194sQJ6eB+wdm+uq9RXfzVUdzd3hnpC1yzdWI5I32FL+5fmKkO4Hx1a6QsKY8KZAfGVMsSGmtpa8PUxgI+TWshcFw4Bm2dCoJjgaA5wFqhAuP2jRG7aw6SP9wiqt6RJ5ZL+F2d4FZwquAJlakxtHS0BSCXqeGDZuFdUD+4NcxsLYvMkuIp4Ju5/VQc95g5XEL7WC/nCmXQbXKMOqQvR42emMeLAOMbaRh1agUC4wfAxtUxS9FM2w5aZPi1bShheyNPLVcD6hyg+kWBMW076B8dENJOrDcYSBg8dSjGvZ93B8IT2/qsOpSQz5Kub0LypY1IPbQK49fMRcqUCUhKSsbEiRMlnPT48ePSecfO06J68HpABbOvry+cnZ1lNFS5cuXAPwa1+/j4oHr16mjfvr14KPOe5Pfff1csMYpqhyjzLdYVKFHAmH5GeiojOFWoBtoPdJ69FQP2fIQhZ37JFdYVNjC2reCL9jM2I/LEjwjZcBbNRkyTofjmjq6iONbVN4CVaxlUDeyFduOXod/WK+gyews8awQUjcI4FxhJy4f+O66jbfIS8V82c3QVxa34L1vZoXyDNmg+cgZ6rzsFtf9y7uC42AJjQstTP6Hv5gtoGjcJ7n51IYpqHXpc6Yg3ormDi2xj1Klb+aqpnxcYR539P7FhaBI7Abae3qCi+W0AxtEX/kDEwf+h67x34d9tIKxdy0JHT08UZH5+fuKnyNTawlAVsyeZNwkEBVQEcbgQ//iaYKIgydfF+qyrrJxSAaUCJaIChKEZ9+7gwf8O4N6uXmprik0tcP/SHDz67TNkPHpQIrajqFaS5+o///xTICZDaWrXri2WCQa6WvC0NUDvelbYOtgF3011w78cMi++z2r/5z9mu+B6kisW93FCcC0rlLNXwUhfS6wq7Oxss8DxqVOnpOH4NoFjXkcZvlavXj24ubmhc+fOWLduHehZzOGxyuPFKsD7B1p89OzZU6xQ5syZg08//bTYh9yptzYDj/76DvfOTUb68irq0E2Nj/pCD7GooN863vJz0osdGYX/rezAmGpVAkhLJzvoGxqAPr2WTrao0rKuKGcHb5+O0edWYRytDgj8bm5GUQDjpA83Z80/4f2NiDu0CD1nj0Ctbi3hUN4dKhMjaOvpwsjcVJS2Oro6MLEwQ5PwLhh1cnnuyt4cgLKgHsZ5AtCbmzF4y1RUblYbunq68KpVBf1XJCEpx3Ke+v5zAmNC+uHHlqLnnBGo0rzOY0WzsSHcfSugRUwvDNkxAwlX1j+tZs5clxcFxrQkGbxtGmp0aAI9lT7eKmBM+4n305Byei3Gb1+M1HnTkJSagpSUFMyaNQvbtm2T7ANmIBS1DcTPP/8sgJqCJ46OZYcsO2pXrlwpIHncuHEIDg4WoExrrcDAQLkuM4C2qNet8M9IyhyVCrxcBUocMCb4ZK+jysQMzpVqiE9vl/k7Eb73k6fUpIUNjG28fdFuxuYsxSpVxL3XnkCTmPHwqtccZnY0x9eHnkoFW8/yqN6pH+qHRMOpfBUQJtMioe+mC/lCTLU1QwEsKXIBxhq7hagzv6D3hjOoHNgHuip1qAc9mBkCZ+7gigrNgtBizBz0STsvADw6h2VDcQLGQaIw/l2sPgbu/wKdZm2BX8dQWDq7i/WGytQcjt5V4ehVUewvCPBbjJ4lnsX52W8UGBhfZLjbd+ix7CBqh8TCtoy3eDNTwf2mA2N2yKhtP6bBs2YjsN70KmaPLJPG169fL16KhaEqZmOY/peXL1+Wht17772HHTt2yB+9BdnrfP36dVne33//rfT0vtz5X/m2UgGlAgWoAP2JH3yyXfyM73+wVsBNxqOHBfjmmzsJ4RsB5tatWwXAOTk5QUdHG+ZGOmjgbYqJnR1wOcEVf85xeVIJmQmNNfD4t9muuDrOFfN6OCDIzxyeNvpQ6ZaWedE2gHYBVBzT5ogNPC73TW+scfuYBE/106RJk3D+/HkJEXzTt/tV/FqoEDt37pwcT/SqLIqhzkWxHeycevj9Odxlx9VCt8fAeJ4z0lfVwP1LsxV1cVEU/gXnmR0Ym9hYoHZwK7Qd3kfgJMExobGunh6sXezh264hOk+MQtSuWRh7YY0Aypg9c+Af1BT0IPb0q4jQxQlIurEJ4/IDp/w8m4exWFJkKoyzgLFmHjc3iWdx7P756DY1Bv4dm4hXsJ6hgWT2yOhUQxWqtQlA2KoUjDpDG41MqK2ZR47nlwbGH2wSy47KzeoIMC5bqzLCCIxv5GN/8BzAeOzFtYjcPh2th/WBh29F6BuqxP6CymIC6u7T4zCSgDzHtuX8/0WAMZdNZTntPxzKuqG0ltbbA4ypKr64AakHVmL8qjmZquIkgbYEtZrO4aJUFWf/OWuAMTtlGYDKdic9izViJQbssUORnbWExQTLzZs3x7vvvisipuzzUl4rFXjTK1CigLG2ji7M7Z1h41EOKnNLaOnoCjh2rVYb9cNHI3jJPgw88AWoAo25dLvQLSk0wDj64u1MaKz2QY48/j16rTyChoPHwcO/IYyt7QUc66uMYGJpA31DI4GLFZp2QMiG07JuMRof4rygb0E8jPP6Lt+//Dcijn2PWgPjoW9qIbUysXGAqZ0TdA0M1eDY0RWV2waj3fjl6LvlErgdav/lO1K7ATs/gH+X/lCZmMKpoq8E7MVc+AP5rjuXX0iWFA7eVRE0dT0ij30r/s9NYifCtWptsdvQ0TeApYsnqrbvhcDkRajTYxCMzCyQBYwLSWFM+B72LlXbi1G+QWsYmlmKavuddxiC+OYC4+jzfyDiwBdgh0yNrgME0DOt2MTERIbpJCQkiLKM6t/CelCttnHjRrG3qFOnDmrWrAkG/PCP6rXGjRsLpB47dqxAZPo8UnmsNKQLaw8o81Eq8BZVgAriB+nIuP8PngmAOV36H3j05zfyDGS8RUV6clMJ2NiQojXChAkT4O/vL8P7NariPvWtsXOIC36Y5op/symK0/N5/dssF1yKd8GMbg5oX81MAvIM9bQEHNvY2Ag4njlzpsC+t8FPkJ2nhJusdWF0xj65F9/c/3gv8CwIrPn8WdMUx+oIML51DfdOjMXdDQ2RvrS82kt9oYeMfhDvYkVdXGx2XXZgbOZkg9Zj+mHUqeUYsn062gzvA+/6vqI61tHXA/9s3Z1Qs2NTdJ8+FLH75mHw5qniPVykwDgbEE24ugEx781FpwmRqNq6vqxbaW112LuxlTl8GtdEYAJtNKapwXEewX3FGRgnXNuAuKOL0WvuSPh3bCrbSAGalraWjE5VGRuifu92GHF0iai8cwLinP8/DzBOeH8D4o4sQs+5I1E9sJH4JNNGkXYlb4PCOOn9jUg5tRap2xYjde40JKWkIDUlVbyCt2/fjo8//lgg7Ktsy2UHxl27dgXzF3JbPtu4+/btk3sQdmL3798fH330Ua7TFuYJiNd9wuu3oZO8MOumzKtoKlCigLGBkQn8AgkHF6NWzyFwqugHlZmFwFjaErhVq40GEfESxsWgM3rNDjr0JV4q9C6bh/HTwDgzMCwT/g45+RN6rz4m60BwzOA1Qu3/iH+VFpwr+6NN4gL03/1hpv+yBjznEjz20sD4DiKOfoda4WpgrLKwQbVOYWgcnYoKTdrDwslNbDKoiLZ0ckPlVl0EiPbbelUUx1QqFwdgbOdVCS1HTkfQpFWo3LobTDNrqjKzhEfNhmg+crrA3MGHvxRgb2xuWQjAWB1aSBuGQYe/RtcFu1CjWzis3cqCQYf6RiYws3WQzoo30pJCbD9uoU/aOVHPs0NG39AYTGhnkjgDY3iB57Ccwm50cZ6pqalguA+XxaG4UVFRkhIfEREhsJjgmMODOISI6fHslebwJeWhVECpgFKBAlcg4xGoHOYwblpOcLg3Mt5u1fCzaseGFNU3X375pXjVd+jQAQS5utpasDHRRVMfM8zu7oiPUlzx99wn7Sfyg8X8nIpj/olVRaIr5vdyQFB1c5Sx1YcRwXGmxzE7DQmqS7LimDCYthO8bikw+FlHXcE/4/HJzmN6af/www8lxGai4NvHKTMe3sOjP7/Gg/9uBwM3764PwN0NjfHg6iJk/PPr881MmbpIK5ATGLcaG4qxl9eCKl9RuG6bhnYjQ+EdUB1m9tYSskbrCoLj2l1aoE1Mb1Ss7wc9Az21wnhJESiMswFjNQzdLH7K0btno0FoIIwtzQRo0g6SgXAM7qso4HgABm+ditEM7ssBjosjMKbievS51YjYNFmUvfRt1jPQF5W3jasDnLzcYWhiBJWJMRr27YCRx5cVGjAedyNN7EbCN0xEk0Fd4eTtKctlPfnH2r7JwDjpehqSL6xH6t7lSF02C8kTxyM5KQlTJk/B6tWrZfQMR3q8jutgQYExTxTMFViwYAHoe8+2J0fWEuQW1YNta462ZQjwzZs35d6rqJalzFepQEEqUKKAscrYFHVDYjBo738xcN+nonil8tGhfBUYmJhJAJmxpY2ofBtFJqPXqmMI23YF9fuPgpGlLWzcyqB1/FwQ7OZnVaAJzetTEGCsUfoSHF/8E4MOfyVq53phI+DoUx26KnXaq56BIRwrVEOtkGh0mrMNA2ijkamG1lhJZD0XMjA2snFE/eiJCN/3GfpsOINmcZNQrkFrmNu7QEfPQDyYqdz2DeqLwEmrEbbzA/TbfAH+nfuBdX9dCmNTW0d41WkCZx8/UWpTVWzt7gW/zmHoOv9dDD72rai9I499h4aDEvDSwHjeDgkrpA1Dv21XJdytTO0mEqTH0EUze2f4tOiMer2j4Fa5hvj4vkmWFBImuP8zdJq9Bb4dQmDh4CK/KzMzM9StW1eGDr3//vtF1hOsAca0u+AQIIbR8GaC4QS3bt3CZ599hoMHD4LqZqqOXV1dERoaKhdVzcVbAzZoWfGqhjYV5GSrTKNUQKlAMalAxkMZvv3g0524u7s30rd3hFhN/H0LyHh71cN57R025thgYugLR3dUrVoVKpUBVHraKO9oiEFNbLE3xgU/Ts8RxJWPqjg3kJxlVZGpOJ7TwwEdq5vD01YfVBzr6mjDztYWrVq1AhXHtGvgdYPnep77i/NDAzX/+9//SgL87t275bpW3Ne7ONeU66Y5PmlZlZycjBkzZsi9wuuAEEVZKx4nGezouv8PHv32KR58uF5g8aNbNxTv4qIs/AvMO1dgfGktCFTpUUxAO+bcKoRvmIDm0T3gVaeqAFlCY30jFSztrWFiYSpQ0cPXG30XjkViPnYQWQrYglpSPAWM1f7J8ZfWIigxXHyWtbW1xc/Yws4KeioD6OjrihdztdYB6JQyCEPenam20chcNwLxoUcWonafNtBV6cPS1R7tEgdgrGbbc1tmjvcGiYdx4VhSjD6/Sryag6fFgevMID9aT9CnuVydqmg7vC9aRvaAnbuzhP41KERgTFXxsMOLEDxtKKq0qCuBh8zaIYh3reQFxzKuYrvxRgJjehVfTUPKiTUYv2khUmZPQVJyMlJTUjB3zhzw2vf5559ntSVfxzXweYAxO3l5fWnWrJkImhITE+WeKPupgZCX0/FehM85BVXcRr7Pv+zby9e8VvF7/A7/Z/uV1hf026e3M+9xcn4v+7KV10oFiroCJRAYR2Pwgc/FMiH63O8YsPtDBE5cBd+gPrD3qgQDYxPxtTWxtoN3wzZoNHAMKrfqCpWpRdED4xzgOOLgF2g5ZhbsylZEqVKlxROqtJa2wG2XKjVRf8BodFu8F+H7Ps0Ex9mUxkUEjAcd/1FgOQFr7zXH0SgyCZ61GsHUzjHTf9kI9uUqwb/7ILQcPgWVmrSHgaHxKwXG/d+9gRqdw0TVSssHHV092aeG5lbwqNkIzYZPFZgbfe43xFzKtAU59u3LA2Pf2ugyeysiDnwuqmLWwMa9nNpehNDcpzoCwkcjZN1J9Fi8B+UDWkJXT//N8DC+eBuRJ3+SMMfGMRPg6lsH+kZqVbGHh4dctBhGQGhblI0wDTBminn37t2lZzX7hZUnRC6fCqJFixaJNQb9p+Lj4/HNN9/IhZbKLaqOebGlZUVRrm9Rn6CV+SsVUCpQyBV49BCP/voe9z/cgLvbOyF9kSf+ZWjU9k548MmOt95yInu1ee6lqpgNO6qBOnbsCFtbW1EV25rqolklM8zq4YgPU9xwZ27uXsW5QeGCvkdLi19nuuDiWFfMDLYXqwqN4lhPVwf0TWbHIsPLGLpanMExG3tcv2PHjiE2NhaVK1dGmzZtsHfvXhl2mr3uyuuCVYDHJ4fsUvW+Zs0aORZ4fDLZnr6TvBd4Yx+Ex/f/xqN/fxdbnbfZJqc47uNnAmMNICU4vpGGkadXoN/KZDSJ6IIy/j4wtTYXUEy7AmbP2Jd1QbtRoRh6YAHGXlmPcfn5+b4UMN6E+IsExgNh5WwHI1MTVG8dgBaRwfBpUktgsfgv6+uB6lwGtwVPiwVVyWPOq/2Xhx5Z9NqBsZmjDZoN7YmwVcloNrgbXHy8BHjrGujDrowL6gS3RN+l4zDi2DJ0mxwDhzJuMDQxRmEAY6qKR7EzYOMkNI/sDhefstA10INm2XV7tkHXCVGo3ak5VEaGb57C+Hoaki6sR0qmqjhp0ngkUVU8ZYqMTtJ08r7uttnzAGOeYz788EP06dNHRlYNHjxYsnT4vgbwMneAVl0UOl24cEHan7wGaSAwRxTRyuLatWsSFqw5b/EaxrYqPZTZtiUs5jTDhw+Ht7c3QkJCsHPnTlCsRdtG5aFU4HVUoOQCY40H8OU7Yj0x8L3/osOkVajSrgdsPL3FNkBbVxeGZuYwot+xtg6sXTzQcuQMEJYWicJYA4w1z5fviNLYs2ZDsc0wsrCGpbMHaKfw2H+5DuqHj5Hp6BcbdY7+y/QgfrnQO34/uyWFRmEccfwHge0aJXPk8R/Qa5XGf7kBjK1sxd+YamgLe2eYWdvJulMZHTRtPWLO/150HsYMljv+A7rMexflAloJqOUNk64+QwS94R88EN2X7AXDBjXrr3mmx/HLKoxdKvqiRdxkNIubDPfq9UELFAkJpNdzm2B0nLYegw7+DzEXb6PXqqNvDDCOOvebdFowXFBsP2wcwF5wCwsLNGjQANOmTZMLJS9qOeFtYZ+0CgKMNcvkDTl7eQmX69evLw1v9tDyoj1q1Ci0b99efI4JPJSHUgGlAkoFMh7ex6M/vsL9q4uRvrE50he4Z4ZHOSF9URnc3dkDD748jIz7/771xSLg5OiOkydPYtiwYShfvjz09fRE5evjZIjo5rY4MsxFgG5BAfDLTEerCobjze2ZXXFcWhTH9BUkfKUShw01XkeKi+8fr5n0QKSqmJ2cDM3hiB0dHR1UqFAB8+bNE5/it/6Ae84CsBFOf2fub6bbs5Z6PD4NDSX7YOnSpTIy6Tlnq0yuVKBQKlAgYKwBx3y+oVYcD1idiiYDOsO9ankYGKtHp1J17FjeAwF9AhGyeCziDi9C/JV1ApuzVMU55hW2PBFe1SvhmaF32b+jeX3zSWBsammO5oODxdc3cscMtBEbDT+YO9iI9zLhMW00/IOaoNuUWMTsnYche2ajVu/Wr1VhbGhhCu+GNVChQQ1RE2vp6MDEylwsQIKSItJT/r8AACAASURBVAS+M8Av/vK6TGDsWgjAeDLoBR17YD46T4oCg/tMLNXw38TaHBUaVEfHlEGiOo47uAAN+gSCvslvjMKYquIrG5FybDVSNy5AyoxJSEpOEpvB+fPnY//+/dI+Ky5tsucFxuw4j4yMlE5zjmz93//+J21iZg0cPnxYRl8FBwdLxyUD4XnftGvXrix18CeffCJt0/DwcIG/mvY012Pu3Lli98iQ96+//lruZXx9feVegTYYLVq0kJG19HrOqVwulBOWMhOlAvlUoOQD42xwNvrs/6H/u9fRLnWpAD4rt7LQMzRCqdJaYNor7Sr8uw1Ez1VHMfjYd2I9oAGOuT3HXvkbz2VJoVkXzbMA473w9G8o0LNs7SZoFpMK/+AIOFb0FdWzto4ejMws4VkjAI0jk9BjxSFEHPyfQPCo07fQNnEBbNy9BHoH9B+BQQe/KBDsLigw1gTYsR49lh1Evf4j4epbVw2OdXTBYDdCWyvXMmgaOxHhez4CQ+AITXOrWdZ7zxl6R2uOAbs/QvsJK+HdqJ0Ey3HZeipDePo3QOuxczBg101I6J6mvtmeXwgYX76DsB3XUDUwRCw5CMddKlSFuYOLgGKq0l2q1kKjIckI3XwRUWd/VW/zmwKML/4J6TBYe0L8n519qoMdBQYGBuIRTGN/Gv3TDuJVXaCeBxgTDu/Zs0esMmhNwWGo7H0l5GBwHkE3e2w5HS/Mml5enhM1/7+q7crnPKx8rFRAqUBRV+DhXRnGff/iTKSvC0D6/Bz2CfOckb68Ku6fm4KMv37kWaKo16hYzj874Fy8eLFYP1haWEBXuzTszXXRppo5lvZxxOcTXPHPC3gVvyg01lhV/D7bBe9nguMgv0yPY30tUHHsYG+fZVVBkMiG2OsEx1RQ8ZrGxuSQIUNQtmxZgZrGxsaoVq2aNB6pSGJnrPIoeAXYmUEgl5aWJjkH9NImgKe6uHXr1li5ciW+/fZbGcJb8LkqUyoVKLwKPDcwJrC9SXCchlGnVqDnjGEo619JgrXZBmNAGgGyW5VyaDKgE0KXjsOwo4sFUD4FjQtRYawBxmPOrkTSzU0Yc2ENIjZPQcu4EJSr7wszeyvxX6YnsJ2HM2p1bYm2Y8JQuVVd6BjoqS0pkl6RJcWxxajbr72A6lKlSwvQFosPQxUcy7sjoG8gBqwdjzEX14olCOsdf6kwgLEWvAJ80XdFIsLXT0Cj/h1FxUyYrmdoIEC4QWgHDFibirEX14iPNaF/QJ/2bwwwTrqWhuTz6zB+9zKkLp6J5Amp4lXMdtiGDRtw9erVYhfg+rzA+NNPPwWzdHidYfuY4iRNIB4BcdOmTTFy5EjpBGYnJv/n9Wjz5s24ffs2rl+/LlCYtha099IAY/ru0+qLIe/Lly+XNvfRo0fFbpEjfDmKih3LBw4ckHsazfcK72ylzEmpQP4VeHOAcTZ4GHX6Z4RuuYyWY+eiQtMgmNo5CzQuXVoL9MT1btoBreLnoW/aBQw+/j2iL6hDzrJgZ+a8ChsYV2zRGSHrTyH8vY/RcdoG8eGl/QP9l6lkNbG0hVfdZhI01mPVUQx872O0iZ8DG/ey4s1bJMA4W90Y8kZYzZC3OqFxoG2GvrGpQGOG4xFy1+03TBTA4Xs/gdoSIpuNRrZ5xRQUGFNVfPRbdF9+EHX7DRc/avoU8waJkJ9Bcy1Gz8TgI988E1C/EDC+9BdCt1xC5bbdoa2rL7YhtMBgsJ2liyeqBfZGpxmbpCb0pn58fJR8hTH33YA9/0X7iavg06ITTG0doKOrCysrKzBUiN6QHDrzqhuyzwOMeXrjTQgv1GwwsjdXE3bDCzkTbzk/QmEOBeINPP/na4YJ0A+ZPbm8kCvgOP+LhTKFUoESW4GMRxIWpYbFdZE+Pxf7hCXeuLuzO+hrnHH37Rz2p7FNOHTokISNiqpYXw/G+trwdTPCsFa2ODr81amK84LLWVYV8S7QeBzTqoIexxqrCo4w4XXs3Llzct7XdBy+ymOYnZdsLNNv2dzcHLq6uqAamg1AWnzw+sP1Uh7PVwF2Yq9YsQIMwKWimJ3cVBgzIJcNbV7TS3yjmgGcD+8Cj3h8vJ2dV893VBSvqV8IGGepfDcjZvds+HdoIjkp+oYGMLezgqGZsVhVGJmZSBBe88hg9F+dguHHl4J+uQKOBTpvQmErjEefWakG2h9sglgunF0pcLRFVA+Uq11FvIE1cNbSyQ5mdlYCuy1c7dH2FXgYx19dj4FbpqBah4bQ1tOV9mNpbS1Zr0pNa6Hz+CGgqjdnSF+hAGMtLThVKitAmsuiRzFHaTIk0KdxTXSeEIlhhxZi3DXNPtosKvE3AhhrVMVHV2H8hvlIzVQVjx8/XkbU8F6C1zmqiovbOfl5gDHXnZYQVBDb2dlJe5PtSKqOaTHFjJ+FCxdKG5Thq2yLcpRLvXr1BPzSzoI2E/Qk5igjhtlp6kFgTFtFXs/Y2clOboqfOCKJEJkjaX/66acsj+PidaZT1uZtqcAbCYzVYI+WDr+g9+qjqNq2B/QNTdRpr6VLC5y1cvaQ99ulLEXo1iuIPPkjop+Agn+JdUNhKowrNu+MPpsuqP2Xz/+OAbs+QPvxy1E1sJfYaFANTcUx/ZfLNWiFpjGpqNtrCCwdXTOB8cjCVxhnh7x8TYsPBvcd+hIdJq2GR40GYklBgEultsrUHG6+ddAgYiy6L92PiP1fgMruxzA1EyAXABhTsdt/1020TV4C70ZtQcsOgnMDY1PxL6bvs4N3VQRN3yiKa40a+qllXfoLzwuM6X/NAMD241fAza8e6C3N5ekbm4nCuknMePTbfDFz29Q+yY+XW3TAOPbinxh68U/EXspHwZ1zvxX0f3oVH/sevdYcR4OIeDhW8BV1NRtcHPYycOBAGTb0KlXF2U+2zwuMOcSHPb3W1tbgMB96GbKxuGXLFvHM4nBqQm/27FKBzEbme++9h+nTp4vii9YV27dvl4uxAo2z7wnltVKBN6gCGQ/x8OcPcO9wLNKXlEf6PCc8hpEuSF9WCXffC8WDL/ZmwuK3C9Cw4UKlDIc7spHC4Y/m5mbQ1dGCvZke2vuaY2U/J3wx0RV/U4n9AmF2hf0djeL4NwnHo8exAwJ9zeFpow9D3dLQ1dWBo6Mj2rVrJ8M9qeTl9eVVKo7pSxgXFycdmkZGRuJbzP9Pnz4tPoWaBuMb9Et7JZvChvrEiRPB/AJLS0vp5OaQZzbe3wgAz2C7v3/Gw+8v4OFPV5Hx729KqN0rObIKbyEvBYw/2ISY3XPgH9QUegYGcPRyQ4Pe7VGnW0tRyqpM2FbUFjBZvk41tIztJcrZkSeXIYFQ8kZakQBjCezLgtqbBFCPPrMKA1aloFlEV5Sp4SPrpKWjnSX6MbWzRKOIzojZOxcJV9arobZmHnk8P0/oHW0lxAN6RRLqh7SDtau9+D5zHew8ndEwLAgDN07EWI2qOMcyXxoYV6+AUqVLQd9QBRNLM+jq64pXsqO3Bxr2o6p4/NPLvvlmAGOqilPOrkPqzqVIXTgDyeNTJHSU7SuO8tR47hbXttXzAGPeN3DELW0aPT09xTKCVhRHjhwRO6wePXqIdaPmms5tJiSmdQW/Q2sKjngtCDDmNYzCJgJnQmQGuTJ0WHkoFXidFXiDgTGB7z8YfORrBETEw9jSFrr6BjCnL6+dk0AyqmatXDzg276XBOf12/6+gGONmrTQFcYaYCz+y3cQe/lv8QSmzUO71GWo1LobrDzKQc/IWMCpsYU1LOwcoWeggpGZBeqFxiFi/6eFa0mRB2iMvfoPwnd+AH+GzxkZS71MrGwFGBPqqkzM4OFXD40GJ6LHsgMYKP7LvyHmIoHxHeSuMD6HWC7vwh8YdORr9Fi6H3VComHrwWA5Dt0xhoN3Nfi2DUbZGvVku+29q6LDtA2IPv/bM72TCwyMacNw8kf0Xn8aDSMT4VSpOnT0VXJzY2hmCZ8WndFl7g4MOfHDM+pcNMB46MXfkXT6U0w7fhEppz7GiPO3MPTiH0/D+Dz22WOgnbvqm7Yf/Xd/iHapy1GhcXsB9FQVc3gNh86wwUVPptfZ4HpeYMwhQgTFVBhrgDFvAthby55dBuEQhLCXmx6X9DpmmB7/goKC4OfnJ43N9evXv9kBOa/zKqMsW6nAa69ABjLu3saDz/eKiph+xWqA6YL0FdVw92AUHn5zSkKkXvuqvsIVYOOG53uqV9gY4jnU3d1dYKupShvVPYwxuq09zo1xxe05rri34NXB4n/nu+Cfeeo/vs4LOBMc313gjD/muOD9RFfM7eGIDgTHtvow0tcSj2Mqgjg0lIpjBu7wGvEqPPnZebl161Z06NBBrje8HhEkve6wn1d4iBXJonjMUjlOZRc9JQ8ePCjXb01jvUgW+ipneu8OHn7+Hu7u7oV7u3riwY1VePTLh3IOA5XHyqPYV6CwgLG+ygBlqldE6KKx4iPcY/YI1OzSAg7lPWAg4FgHVBx71aqC1sNCMGDjRIw4uRShi+NRtrpPoXkYU2H8BDDOBK98L+mDTRhzdrWA40ZhHeFWtTxUpsbSrtJmx52XOxqGdkDfpfEYdmRxpv+yGjg/ZafxwSYUCBjf2ISxl9YhavdsBCaEw6t21SzPZ7GgtDZHo/DOGH5ksVhpiN1HDljMZb8oMB5L7+NZw+BUqQzeKfWObCshtamtJSo1q41uU2Mx4vhS8aZOZLhh9mWXdGDMULtLG5ByeCVS185FytSJItBhJ96SJUtklAdVs6+zLVmQE0RBgTGvK1QMc/toEdGoUSO55jCcjnYTBMK8FrEjM/uD36E1BaEvxUoM5lWAcfYKKa9LUgXecGD8tyhlAwbGiyevhYMz6nQfiMaRiSjXoDVM7ZxA+wNdAxVs3MvBL6gvAieuRtj2axhy6paAuj7br8G7VXdo6ejBxtsX7WZsRnR+/r0aoJfDwzhLYawJ7NNMd+kvRJ35FQTWrRMXCTi2dmeiK/2XS8uFSF9lhMqtuqLHsv2IFBuNfEBiAUPv8oKMhNkDCIy79IfK2BQ2bmXh3yUMNTqHwaFCNRgYc8iNnkBHD/8Aga/dVxzCwINfgiFquQPjs+IDzO1sNWY2vOo1h6G5pcBx7osKTTuIRULIikOyLIbOFSYwpg1DOMMRp6xDpVZdYGJtL8piUU+XKgXnir4ImrJW9kVedVG/XzTAOP7s19i6ZzGubeiDE1tGYu2+DZh+/ALiz36FYRf+74VVx7RcGXT0W/RYfgh1+8bBvqyPeGqrVIaoVKmSXOg4jJMBMq+7wfW8wJjKYcJfQm9aUvAmhTcBCQkJAoc1wJgekrTaYOIse2v5PYYQzZ49G/7+/hgwYAAIn1/39peki4eyrkoFSlQFMjKQkf4HHnyyHXe3BSF9cTmkr/LHveNj8PDHq8h4wKC7t0dZTAUME7w5TJKjLwICAmBiYgw9HS24WukjuLYlNgx0xleTXfHPK1QU027iz7nu+GGWN76YXhlfzKiM72d548+5HuBneYFjzfu/z3LBlQSCYwd0rmGBsnYGMMz0OKYdhAYcc0gorxVFqThmjW/duoVTp07hypUrohriNUa5zrz8mYMdwRxR9M0337xy66yXX/tnzOHRQ4HD944MQ/oSb6QvcMXd1bVw72Ck2OU8uvMTkPHoGTNQPioOFShMYOzpVxGhSxKQdGMT4iVUbQGCZwzD/7N3HmBNnW8f/iojYe8NIYAMAREERXHg3uLeAxyIoEy3yEZxD0BFwT1Qa52t1Vq17lWto/Pf3do6WrVONr/vep4QjIgVNVjEk+viSoAk55wnyTk59/t776dJv46wdJIyKFUXyZq61fP3QddJQeg+IRD29Z2rHRgrglBO+x7NwbAlU0DrIU8ak3+ZmrtRI7/2Y/th5Mo4BrlxFypPHL8IGJNWgmBs0PJY+A3qDBNbS1bqkUdZpCnmhLGhjTm6xY1G7OcbKgXd8vV+WWBMy556fBVGZMejcZ/20DUx5HN0kaYGJPWd0C60P0JzZ3MzPfkynrl+i4Fx4sVcJB9fj5QPspCcMQ8JKUlITk7mwdjt27dzqpa+V9TUVLHivqEiML5y5cozx2Ya3KUkMW0bgWIaUJ82bRo78kk9QQPCBIxp4JK8+YoXUnHQeSmFl0hNRQnjYcOGcUCLZr/KayTfVzRt2pSVFATahYSxYiWF2zWhAu8UMDazc0TX2MUI3fcdN75rFRaHuk3bQs/MiqElJVwtnT3QeGAIes/PRfDerzBs8ynU6zKw2oGxHFASqB659Rw6T18M17Y9OA0t0yXUYc+sR+d+6J6YhRHbzpeloZ+jLlAmMNbThw3B1NnrMGbnZfRMWwuvnsNlGg0dPaiqi6BragFn/85oNyENQ9ceRtjBnzFgyQdw8G4OsYYmPDr0wtCsDzF4xT40HRbOjfwo4U01p+duOXoyhq45jPDjtzBmz5doMnAsXhsYH78hSwmThuGzPzGcm7vFQdKgMcN4GizQN7WAtr4RVNXUYe/thwEZO57rtJa/RlHnlA+MI8/dx5zPPsfp3HG4t8wZ95c54VpOC1zYNAK7dy3EsoP7OXU85fR1kLYiklLcCgMOz7vNjSB3XSnTfgTIUsXqslQxTTum6cc0bZZOmmvC5WWAMR3ICXRTOpqa3s2dO5eh9/OAMTUaoJTxZ599xgdqejydxPft25f/Tk0IhORXTXgXCOsgVKCaKkCw7tEtFF1dj4IPR6HgeDKKb1xGafG75ZElVzGlYfbs2cNKH8VUsW9dXcT1sMDp6VLcWVyhMWAVgK0c3L7KNSWJby1xxvk5zbAloSeWThuMpdMHIzehF//tr8VOeJzx/LQxLVOuqvhroS3OzbDF4sGkqjCAg6nccSyCjY0E5DhetGgRqDkeKZjoJO1lQS7dn0765Cd+lb1r6T50XPm3+1T2uHf5b/KavYvH49K825woztvYqmxwxEam0MlyQv7uYSj+9TOUstf4XX6H1Pxtl0MgUqYY2JihS+xIxJ5b/6/wUhEsypUUlDBmYJwlA8bxZUnVOALHH2Wg/8wINOrRhhvOibU0uQEd+YOtHKXQMzJkPULjgLaI2r2Ym60pLqPS29QI7ux69E4YCxOJBeRN756XMK74HJQ4jjm4DH7DuzK8VVVTg5a+DkNtShvrGurDqXF9kH959NokTP5Mwb9ctm2VAuOy/1GyN3znQgRMHcWpatZziNRhbGMO15Y+kHq5QE2sjnJgfF55wHjG+Q2I3LMYvRNCUa+FD2jZ79WRNYa3dLFDj/gQbkSYcCn36USxYrqYbr+FwDjx0hYknduElE9WI3VtOpIUUsXUqI3OqyhRW9NTxYp7DkVgTL1wSKFB58L0Q85l8gjT+TE1V6W+AzY2Nny+SOeddB/aVgK/9D+aRUSD0PLtp//TOSU9r/y8k/oC0SyuZs2asQqRlkHHOFJXUGiJZrySw5ieg9LLVFdKJ8fHx7NOS3HdhdtCBd50Bd49YDwjHeHHrjNIHH/4dwzNOYCWIdMg9WkBHRMLbnhGLmFy5/oFRqHdpHmwb9YBKuqiJwnjKoA6BngvkTAuB37nSVXxABEnbiFo/VE0GTAGusamLPCvU6cOCLKaSh3h3SsQPdPWYNT2Cwg/ep0TveXPQetXDcC4z4ItiKZ09ek7CN51Gd2SsuDRbRCDYw0dPYbulNqt16YbOk9dgI4xs2Dr7s3r7ODthxZDx3GqmDzIpLUwsJTArUNv1oGE7v9eltz+/FEZMA5RCjDm5m4ffo2es9eBYLt+2eCAjpEZHJu1Z0e0U9M2nDK3b+iHAekfgJr/PVXLZ17v6gHGaZ9dwCfbE/Hjms74O8sTD5fa43GmFHeXu+GHNV1wZNtUbPhoI+YfOY24kz9j0pm/EH1OsRmfgorijKyZ4BBqJhgUAwtHN34dqEEMpYqjoqJw5MiRGtcc5mWAMY36Ll26lFPD1Bhgx44dfKB9HjDu3LkzgoKCQKPI8gt9GRg9ejRDZ5rWKj/Yy/8vXAsVECrwNlWgFCillPC/JYVLUfLwBoqvX0TJ3Z8ZFr8sKHybKqK4rgQtSZNAqWLqXk4nLrq6OtBQV4W9mSaG+Jkgd6wtfp0jA8Vy+Poq8PdVHnMnvS5OpPljwdQgREdGIjwiGuMjYhAVGYUFU4JwYpY/bi+p+8KUsRwc0/rfWSwDxwsGWjI4rmuuWd4cz8rKqrwDOYFjOnbQiV5V3g8E3ampHc1MoZkt9Ltwef0K0Ak0AXxqWks9CijF9a5cCAQXXzuFgr1ByFte4X2+3AkF+8byfqtU0FLU+LdEdQNjUiwQnI0ncPxhOvomhcGrU3OY2VlDrK0JSvXS7EnSzrm1bISRWXGIPbMO8Zc2vwBmKgEYf7oMfkHdINLSgK6JATw6+aFR73awdqvLkJXAsY6hHpz9PNFlwnCM2ZCKyeRfLmvc9zQw9sToVYncrG7SkRUIXB6Lpv07wdjaHJSqJmhr7+2KzlFDEbQiDn7Du0GkraFUYEyp4inHcjAyOx4thnWHub0NL1tVTZX9xe+p1IFzK2+EbJvNMLgiRH/m97cJGFNTuwubkXzsSao4KSUJKckpPOBK513U+4ASsVU5btakD64cGNva2nJKmAAtwWDyElOvG/qdVBMEbclb3KdPH+zcuZNBMm0r/dAMF5rRKge7FEKiv1HPBAK91AwvNjaWvyOQ+ouaAXp5eXHymBQVV69eZVcx6RI9PT3LgTEps0h3IW+aR/CZ1vdNN6KvSa+XsC7/bQXeTWB8VAaM5VBw3JFrGEzgeMxU2Pu0YH2FmjqJ67UZamoZmqCOqirM6jVE93m51aKkkK9L+TU1nztxE90TlnIaV1VVDbqGJiCPMCVjZf7luvAKGMKN20Z98AXGH73+JB1bLcA4l/3D3HyO1u/0bW5a12NmDjy7D4GpnTMnhilxTOtpYe8MHUNj1mpoaGlDW1efG+hp6OrD1qspWo+LR1DuKUScUmiaRyoMThi/JjCesoB9z0NWf4oWoyfBwskd6iIxRFraMHd0R9NhERi26iBGbj4Br16B/Fr/18B4wpnbSDjxPyw/uB8f7pyDSxuGccr47nJXPMq0w8NMe9xa4Y0v1w/AxztmIfvAbsw6dhlTT/0B8h/L3zuU0h61/SK6zsiAU7P20NQz4C+NNB2XRkHXr1/PU2dqYnqnKsCYDtJ0EknAmw7g1NgoLCyMFRP0vxcBYzpAyy/kbKameZRS3r9/vwCM5YURroUKvG0VKC1Gad4dlNy/Vub6fD40ln/ZfxFafttK8Lz1pe0lEEonMnQSQhofOh6oq6nCSEcdLV30MGeAFS4n2uF+um15SvdVoO+rPoZ0E9/Ob4jl0wchKkIGiwkYy6BxNKIiI7Fs+mB8Pd8bj/7FaVzZ8gkc/7PYFpcTpVg6zBp9GhnCscxxrK6uxg58mnFDEJ3cuP8GjuXHHwLFNEOHmtpQUpkAEf1PuLxaBah2lLiixnXZ2dkYMGAANwykAd53AsaXlqDk3u8oPDUbeTkNkJep0JiTtBS5HVH01VaUFjx8tQILj3qjFah2YFwhtVoOjpPHwatzC07cUrqXoDGlehu090O/5PEI/2ABpp1aC9JHPAMyOf2qXGBsbGeJ7vHBiNm/FMMypsJvQGfYuDow6CVlBYFjp6aessZ9G2cymA3dnIYGHZpBJBbBqUkDBGZOw7htc9E5eijsPF1A6gl1DTHD8SZ9O7CaYvrptZhwZAVajO6pPGDMnuT1ZYnmkahLTmgdLT6fImBNAFzHRB91VFXg3NoHIdvmVF7TCq/V25IwTryUi6SzG5GyLwepOYuRlJbKruLZs2dj7dq1fKykQdOaeC5ZlQ87nW+SjsvJyYm/DxGwJS0EBZC8vb3h4uKCevXqsYqCoDABXlIhKR7nKWREfw8NDWWt1/DhwzF58mQOJ7Vr1w4RERGsoqBjGMFe6qdD/XPo+ekYR4ljudeYtIlUV3pOGtwnhUVgYCAnj+k+lD6mwWnF5VdlO4X7CBVQRgUEYMzp0QecKg3d/wMGLN2NZiNiYOvZBDqGJlBVV+cDLk07MZI6oc2EOQj56DtQA7GoF7mMXyVhLE+zUsr4+I1yYEweYY92AWgRFAnH5h2gS0lZMfmatBmGNuo/Bj3nrMeoHZcQfvwmw8PQQ7+jacgMaOgbQcfMGi0jZyH0yB+gZn5yuPi866ccxmVKij4LFICxfD3P3UP4iVsY9f7n6BKbjvod+8JE6sjrVUdFFe+9V4fT0fSlhVLFhtZSNOg2CL3nbUToge8hbzBYvh5KAMbU1LDlyAnoFrsEru16yAYARGLWZrj4d2GQOmb3VYbfo3d8USOAcfn2n7uP6LN3Me3k7+wv3vzhWhzdOgHfrQ1gWHx/aV08yrTH3eXu+Hl1B5zaEoEte3Ow6NAxJBz/HtGHfsCgrL1oMjgMZg4u3OhRV1cXDRs25IMYdWevySPBisB40KBBnDKiAyf90JcSOuDSfcgJSQdo6pLeunVr9kvRFB66CMBYGYcG4TmECrxFFSgtQemDP1H0zTYUnJqNoh8PvBAav0Vb91qrSvtNmlpJJzXkGiRnu46ODjRFqnC21MIIf1N8ME6Ca3OleJzxYkdwZUBWGX97mCHFqbRmSJk4GuPLQLEcGMuTxikTg3FiVks8yLBDviJQq6Iqg6D0X4tkieMlQ6wYHFNzPC2xKsQiEQ8+BgQEMACWg2M6eZOfoMlTxTRYOWHCBJ7doqenh44dO/KJ4DsBNl/r3Vj5g+n4Tj0U6PvJ1KlTeRaUlpYWnyhv2LCBv7NU/sja89fSggco+t8e5G0LqODqtkFejicKjsah5M73ZTMoas9219YtedPAWN7ULfbsOox/fx7ahfSDibW57Pz1vfcgEothLrVG4x5t0G9WBMJ3L8L0M5WAY2UoKRQSxsZSSwQkjgGpJChBHPNxJgbPiwGBXktHKTQYwKpD38wY7q19WTVBaWnX5jQ7nqorrwAAIABJREFUVQSJmyPajOjF2g0jSzNQOlnbQA9OTTzRbfIIROxaBHYhU2r3yAo0VxIwJqBOnuTAZdPRdECnMk9yWaK5oSs6RQ5Bt2kjYePphDpqtQwYy1PFn61D6rZlSFk8B5wqTklBeno6q6xowJTOueTHxrfxc0yuZWr2SzNuBw4cyAEkgrn9+vXDiBEj+Jx52bJlrJ2gXgTPO77TQCfN2lqyZAmfl9JjCRTTgDINeMpTwVQrmhlL6WX6/kAweMqUKay82Lx5M2bOnPnU9wg6JtL6xcTE8PrQugjA+G18p9WOdRaAcTn4LJvOf+Yug8x+i7eh6dDxkNT3gYa2Lv6PDria2gySW4XGYdDKjzF2/w8g5YEi7HvqthKBMcFr/9GTEPzBBQxZ9Qn8x8bCwbcVN26TuYB1YOHSAL6DwtBn4VaM2fsVxnz8PZqGxFYzMKa6PUA0Ne4j//KWM+g0dQHqtekOA0tb9hsTLKYaUqq4TXgiRlCq+ORfiDqvoFCQvw6vBIwfYPzh39A6LI5T2Jq6erBx9YRF3XoMTClVbOHiAb/ASAzJ3o/wz/6QvWbnH4CBcc//PmH81Pvm3H12FJPXeMKZv8tSxx9j7855uLBpJH5d1Rp3lrvJUsdL7XFrZSNc3TAIH7+fhAXLZ6LngB6QWJtBR0ujzLnUD9T87eeff37uAa+m7M7kwFgikbD3ae/evTzll6amUqM6al5HX1jIO+zo6MjTfeggSj5O+ReXyoAxjerKlRRCwrimvNrCeggVUEIFKFn84A8UXVmPfIItK92R/+FIFP1yGKUF91+gp1DC8mvwU9CJCu33ycFHA3CkYBCpq3GquLWbAeYPtMYXCVLcW/LfpIoVQTMB42MzWyA+ZgxrKBRhMd0eFxGD+AkhOJTaGvfSXw0YKy7v9iJbnI+zxYKBVghoaAgHM7mqghzHNpCDY7mqglQe1Ch15cqV6N69O0xMTCAqg8yU2KaprILS6OU+DHTMpuQ7NQeiE2aaMWRmZsZ1tbCw4OM8ebZpkLu2X0rv/4nCs4u4EeeT96kN8pY5IH/nQBT9dBClRXnl33Nqez3e9u17Chhbm6HLdOU6jCtNB5clhBMu53KTPEcfd6iqqnLjO0ryijTEnM41d5DAt28HDJwXg8i9SxB7dj3oMfycV7e+vsO4IjBOGPOUv1mehu6XMh7e3VvBoq6ENRoEiI0sTWHn7gwTK3OoqKqw+9jQzBga2pq8/qTcaNK/I4KyZmDqidVPEr3KAsZBPTFhXybG71yI7pNHoG7j+rKmgmIRTCSWaNSzLTf1m3I0B4Gr4iFt7Fa7gDG5is9sRMpHOUjJXlSeKp4zZw6nX0+fPs0qprc1Vay4X6GBSjq20PkjfU8iRSH9UDNVArO3b9/m2axV2Va6DwFoehw9nvQTBNRpGYoXOubJg0903KPzVQLO9Fh6DA3uy89l5fel+9B9Kc39PGituAzhtlCB6qiAAIzloFLx+vwDTr6GffITes5aDVsvP7xXR6XcI0xN0hx8/dF6fAKG5HyC0E9+RgSB47MVAKhSgbEx/IMnI+yTHzkhPP7INQzN3g//MdNg16gldEzMZY37tLRhVc+T/cs9Zq1Bw/5jINY1qMaE8dPbHH2O/Ms3EbT5JFqMnABjazuQToPAe4+UFRh36NfnA3Z6DV4JGN9H2IEf0TJ4MnQMZB1ryffMagxza9Rr3Y2bvo3d979nUuE1FRjLATJB44hzDxkgTz59E7OOXsa6j3PZZ/zt2p64keXNJ8+P0m1wL6Muvp3tjM1jbRHe3gz9WtZF4sSxOH/6GB49vF9+EKqOHYmynpOA8axZs7iJHTmj6KSdRmGpsyyN/JIPiqYIubm58XSeLVu2cBd6xYMyHVwTEhLYSUX6DZpCRKCZGg+MGjWKGwzI15eUFDQlSJ4QE0745ZURroUKvAUVKClC6f3fUfRFDvJzOyBvKaVkrZG3oh4K9oWg+NejKC1896Zw08kLJVmoCQv582iqpaaGBrREKnCx1EJwazN8FCXFrYVvtqndExD2bJL5UYYU52Y3Q9rkUayhqAiMKXU8a9IonE5rjgcZ0tfWZlBCOX8pOY6lODvDDgsGWyPA2wh2ppQ4VmFdh7m5OR83SFVBU0VJfUTHJbFYzCltchFSQojSyG972uq/+LSTWurChQtISkpir6OGhgaozwId38kdSe/fmjwjSpk1K82/h6KfP0XBwSjkr/N74jBe1wyFF5ah9OFNIV2szIJX83MpAmNdMyO0HtuX07WchpXD2YqqAoXfX9T07rnAmJ7jUi5G5yTAubEHA2Inn/poObArp3YNLUw5ucuJYwdbNOnfCYMXTkTUvgxMP7sO8ZeVrKSghHEFYEzrnnh1C+IvlvmXU8bBs3MLmEitINbSYI0hBY3+7//+j38IHOsaG8C5mRd6TB/Nzf4YcF/dolRgrKWrA99e7dA/ZTx8+7YH1Yq0GVr6unDwcUfXiUGI3L2YfcqklahVwJhSxZ9vRtKRtUjJXYqUBWlITEpEakoqMjMz8dFHHzEIladlq/njIzy9UAGhAjWsAm8XMNbRg9+wcIR9/B03hpNDteddk3qBoK//2BmsJTCzc0RXanpXwWH8b48P2n4Rrl0GQkVVDaoiDZDPWFPXAGoiESsr6jZtizaRKRhM4PjAj08SxwSdqwMYH/jhybaf+Qdhn/6KQVn70HzUJNh5N4eusQwc0zpaOnvA1N4FqiIxdMys0DJiJkIPX1OykuJpYCyvJTWO65++HeQFFmlowqNDb4zcdALR5+4pFRjTcsIO/oz+GTvg2qY7RGINnoIl1tKBtbs3e6mHrTuC8GM3Kl1uTQfG8noqXpOvOO7ET1j04YdYkxGB3dMa4vMZNrg2V4L7SyR4kG6La/Ps8N0iX9zYHYWCb3ag5NaXKH30F1CUB5Q+PeJZk/ZJNAWHpqCSa5k8Uo0aNULjxo3ZK9WmTRtOINGJ5KpVq3iqD51wykdj5dtBo8KUOqZmdjT1h0ZvKSUWHh7O/i0aQZZfaDQ4JSWFQQCNnAujt/LKCNdCBWp4BYoLUXL3JxRezEJeGSx+Ckhme6Dg8BSU/PVVjd7nKbPKtC+kfeL//vc/nlVC3btNKQmrrgpzfRE6NTBA+lArfJks5ePEU/Wqotahuh5DuoifFnpgQ3wfTIkej/CIqKfA8eTo8VgX1xc/LmhQYcr+s/D5ZdeRlv33IgLHUiwYZIUe3rLEMWk71NXVOU1MrnxSedDvlNSW9wMgMCQcN17tXUypKWoMJJVKOVVM6WKaCZSVlcVw4t2qaylKi/NRcvtbFF5cwaliAscEkItvXkVpidBU8dXeZf/NoxSBMTVns3V3RLux/TEyOwETD63AjAsbn6R6FUCxHAS/FjC+vEUGjBt5cLrYN6ANxm+ajbDNaegSNQwuzRqyAoISveQDtnKSovmQrhi6eBKiP87EtKOr0Ds+BCYSC+gbG6LjuEGYdmI1N9mTr9/zrqkRX8wLEsYVHzvj/EaE71qMnnEh8OjgB2MbC1ZPEDAmBQUloqnZ3OjVSZh+as0TSKxYt1dNGJ/fgIGzo2DlKGU3sYWdDayd7VmVQYlsM3trhsekpph2smzZV7fyOtQWYJz4RS6STm1Ayp6VSMlagMSZKTyIN2/uPGzatIkH9WgAuipJ2//m0yYsVaiAUIHqrsBbAYxpOn2DBg2gqa0Dzy4DMHzNYYa+Mofwg0pBIAE2pQDjDy7BtctgTqsa2NjDs1cQvHoGwszRDRo6ulBTl7lxnVp0QvuYNAxfd4RTtJFn/ikDxvtQ17c1RBpacO/YD0FbzjwBvoqp5oq3KziMqXkcJ4wVgTE/5gGizvwD9i9n7kSzoGhIGjSGloERr3MdTka/By1DU/gGxmDUziuIPH33uTWTg8mqO4wrB8a0TgMzd8LBpznEGppo0KkPRuaeVCowjjjxF0Zu/xydpy+GU/MO3NyN1CHqGlogkB+Qko2Qfd89aQRYscbn7r+SkoKg97DVB+HSshPUxWI4t+6GYes/eya9LK+lsq/pvRWy/0f0W7QNzfoMRWMPKQb5mWDZaBd8vagZHq3xRf4KFxQss+fr/I3+nLYr/Hwpin/9DKX3fgX58lBSXN37l5d+fjpBJIhLvk3qVEuN6D7++GP2OlGX2K+++ooTxQRFFFPFiguiKa4ETAgS//HHH/wlh7quUwMB8kkpTm+l5/nyyy/5fzTd53nPqfj8wm2hAkIF/tsKlJYUo/jOjyg8twR5m9pwsvipJlEEP7PrI/+TSBRfv4jSGjxIpqxK0r6LBsvIrztp0iT2wGpqyvy87jbaPOvkwARb3Fjw5lPF1KTufoY9/kl34OvKm9bZ8GyZL+Y2Qc6M/oibMBYTosIxISoC02PCsCJ2IC7ObYp7GfZ4WSBc1fuz43ihFCem2SG2hzVcbXShUkfWh4HgBSWLXV1d2SlIvl2aRlpxwFJZr+e78Dx0fE5LS+NZQ87OzjxwS7OBCE68s8di8rE/vs3f1YouZqH4Z1JRPHoX3g61ahsVgTHtOyglq2OoD0dfD3QIH4zRa5Mx+Wg24i5urhSAKhUY92iL6D1LkHhlC2scgtcmo33YAF4XPRNDhrLUzI2gtn9QDwxbOBGdxg2CkZXZGwHGcoBM/uVx78/j+hAkVlFRgamtFTqFD0HMvkxZslcREivefhVgfHULYs+sQ9+UcbCwl3DYiGenqqmyJ9m5qScCpo1CxG7yJG+C3BMtX9/XAcYTDy5Hq6Ae0NLVhrWLPQbNjUH8c94L8uUp/bosVZx8aA1SNmYiaX4aEhITkZqayv7dAwcOsAqBUsXCca5W7Z6EjREq8NIVqPHAmOAPgSOSkBsbG8PIWgrv3kHombYWoz64KEuOnv2nUgCqXGAshpmrN7rP2YjROy+hW8IyeHQZyAlesZYu6yAMzK3g1q4HOscuQeDmUxh/+BoGLdtbzcC4DNiWaTRC938Pak7XaMAYWLl6QayjxwdBajhn7e6DVmHxGLLqIMYe+FGm0agEojJsJzXErivw7R8MrX9tevfmgTGnij/9BQOzPoTv4FCY2jlx/elAT9OY9M2t0TYqlb3G0VSX52wj/f2lE8Zn74F0IL3mrIfUqynU1EVvDhifvcfv9xFbz6L9hNmw82kBDR090DROJ8e6CA8JxJm9K5B3fjkKD4xH/paOyMvxQN4ye+QttUNetgfy3++JwmOJKPqWUsdXUfroVo1PHb/0Xk14gFABoQK1ugLkJi78agvyNss0FM/CYg+ZkoK8n+wxrr3loBM50u58//33WLNmTZlf1xgiNZWyVLE+MoZZ45tUKR5lvFlXMQHYu0sc8MOCBjg3pxmOzWqNs7Ob4/sFnridXhePM22fgb/30u3x3YKG2JfaCeviemNdXB/sTe6Mr+f7VCssJqhM63tnsQRfJNgirb81Gkj1oKLypHEv6SiocSANSL5b6dfq+fyQAoqUFKShooZB5Iim7/zCBSgtLkRp/n2UFj4WyvEWVkARGKuoqnJilRq8UWJW18gA9Vp4o+ukIIzZNAtTjuU8A0OVDox3L0Hil1tl0PNyLqYez8HI7Di0GtULdl71oGOkz+tGAFPq7gQHz3oMMzlhHDawWhPG5SCUFBNXt2Bs7mzUb9uEE79Ovh4YlZ3IsLv8foqgWH77ZYHx5VyGxaG5aWgxtBsrLzhwJBbB1M6KU8VBy2MxXZ4qli9H4fp1gHHMgaVoObw7NHX+G2BMqeLkkxuRsidblipOTUZiYhLmzp3LPvmLFy9yI9J3duDuLdznCKssVKA6K1DjgTGdDNE09Y0bN6JZs2YMxyjVaSKtC69ewxGQtgYjP7iI8Uevc9JWEQ5WBzAOWLCVk8NRp+9gzO4rCEhegQZdBsDU3hlibV2oqlG3VwLHPdFl+mJ0mTIfdl5NqjFhXAHYnn/ISdfQAz+g99wNqNu8AyspaISbYKqWniHsG/uj1fgEDM45gNADP5VpNJ5WRdS8hPEdBr+klhix9Qw6Tp4Hh8b+3EyPYLi+qSX0TS2gpq4OQ2s7dJq2CJHHb74wzV11YHwPlGgO3n0VAcnZ7EXW1DMEfRF8EwljcmSHfPQt+szfDK+AIdA3t5Jtq6Eh/P39+SDP3Vjz8oHiApTc+52TKYWn5yF/z3Dkb2iJvJVuMnC81J4bq+TvCUTh2cUo/vlTlNz5AaX5/wAlhe90k6jq3NkKzy1UQKiAcipAvk8Cxvlbu3JTqCcJUinychqg4EA4iq+d4iZRyllizXwWgpbUvZuSQJGRkXBycoK6uhp0NdXgKdXBxC7mODrFFrcX27Kv90mdXl/jUJXn+nuJI06ntcDy2MGImxCGSVHhmDEhFMtih+B4WivcWuL8DDCWPa8Ne4rvpDuAfh5k2D3nfsrbjgfpEvySJsEH46wR1NIYtiYaUFetw+BdTbUO6tR5D6RFouZ2AixW3ueBoDE1+hEc0MqrqfBM/30FFIGxtpEe3Ns2QeNebWHj6sBN1FTV1DhxTHqIbpOCMHazDBzHXdyExCtbUW3AWAF4kgd46vFVGJmTgFYje0NaBo5p3eh8kX609XTRfEg3RO1dgqr4l19FSVERBIdtm4sGHZtBJBbBqWkDjF6ViMTLCr5ixW2Q334JYEzbMeGTZRg0PwZeXVpAz8QA79V5D6pqqrCt74iAqSMRvS8DCZcqT3/L1/dVgHH8pVxMO7EGI7JmMBQnl/SbTBhTHZPOb0LywdVIXZeO5LmzkJSYyIN2K1as4OMbzfIU+rn89/sQYQ2ECtSkCtR4YEzFoh0XTUWnka+2bdvC0tISYg0NiLW0Ye7oBp++o9FrzgYE77qC8OM3y9UA1QWMI88+gasRJ25h1Lbz6BqXifqd+sHY1gEiTS2oa2jCyNoOEjcv6JuRj0kM9459EZR7+oUQk6F3lZUUFYBxWZqWkrWhB39Bk9FTINYz5CYC5PUVa+vwuuiamMOxWXu0i5qJYWsOswc48rQMytLyawowppR073mbQHWmVHS/xe/Dp88IGEscoCbWAEFbaUM/tBwRg4ZdB0Bb36AcGEccu/HCWlcFGJMCYtyh37jBYbMRE2DhVB/qZa7kOirVDIwp0Xz0TwzfcAytx8WzbkRDWxeamppwdHTEiBEjQF3ESafwtF+qlOFv6eM7KL55GYVfbmafZ/77Achb1RB5y+rK4PFKd+Rv6YyCTyeg6OoGFF+/gNKH1wGaAllKyorSmrS/EtZFqIBQAaECrJgouf+HzPVJKWOaRUFp1dXeyD8YXethMaV+KFX89ddfc0Oa9u3bw8jIiF3F1kYa6NXIGKtHSfDDLFmquCpwV9n3ocZ0F+c0wZJpwxEVGYXx4TGyn4gY/n3BlCBuckf3eyYhzj5lG3BjukybaoXF7C9eaItzsRKk9bVAMyddBu4iggcmmmjiqAd7UzFU6ryHli1bsh5JAMZV2wnRdxLSPglTmivWq1TmVS8Vvl9VrExt+V0RGBvYmKHT5EBE7FqEQfNi0KhXW1jUlXDqmPzGBubGcG/ti4CpoxC2dQ6nWiN3LYJv7/bQ0NJEXR93jMyKY2gaLwek/3Zd0WFMSgp5wriSx8Vf2oxJh1cgcHksKylsPZwYasv0DGqwrueAdqH9MWp1It+PoLYcmla8Vhow7lANwPhyLjuQx26aifahAyBxd4RIk5rsyWankpaj+eAumLh/6YsTzVe2vHTTOwLVMR9nol/qeIbFlOqmGr8pYJx4MRfJJ9YjdccKpGTOR2JqMs+YWbhwIbZv346rV6/i3r17764OqLbsfITtECpQDRV4K4AxbTd9QScoRnqKadOmcarSwsICNDpHAM3a1QtNh4UzUByz9ytOgxI0fe2md+UOY5mSghLGisCY4eq5+6wKCNp8Eh0mzUG91l0ZWhI0pgQqHRCoaZ6jX3sMyNxV5l+uXKNRnpB+TWBMDfdCD/2OpiEzoKFvBLGuPhyatoN7h94M2UllQBDbwMIabm17oNPUBQwlCYxGnbnL/ueaoKSwqueFHinZCNp0HO0nzuF0tKauPgNbAvINug9G7/mbELz9c7QOjYWuoTEMraWcMFYGMI44+TeCd15G98QsTo3LmwrSYIW6SMyva3UljMtTxfM2wbP7YOhbWPMULQIDrVq14gGUy5cvc1O3f903kBOv6DFK7v2G4p8OovDMfBR8OBL5G1ohb4WrDBwTQF7bBAV7A1F4ZgGKf9yPktvfoTTvDieWBXD8rxUW/ilUQKjAG64AeYlL/vkF5GbPy20vmzXx6QQUXztTq5PFNIB+/fp19rtTI09yv4rFIoac3nY6mNLNAp9NluLvhW/eVawInW8udsbOpK6gZnXjI6KfamBHv0+MisD7iQG4tcQF+f9Rwz1KFf+UJsG2UBsEtTCB1FSDE8UGWmpo7KCHGT0skRVohS4eWlBXfQ8tWrTgNLcAjP/9w04zA6nZLKk7qAcB9SRQ7B3w74+u/f+lGRIl//wsG5wvFhQctfEVrwiMu8SOQuz59SDYGrlnMfokhcGra0uY2dtArKUJakBnbG2Ohl1aom9SGIYunISGnVtCQ1Oj2oExQ9+rW1iLMenTLAyZPwEebZtwwzy5f1nX2ADOfl7oHDUMYzakyjQalYDjGgeMP9/Azfqo7pQqHjg3Gl6dW3DTP9KDkFfayNyUm/9p6emi9YhemHIkGwllje0qAnHF36uaMI6nJPeJ1Qhen4K2IX0ZENPrLU9xVzcwlqeKUw6sRsraslRxUhLSZqUhOzub+x6QT17QAdXGPZGwTUIFlFOBtwYYyzeXkjW3bt0CNcaYMmUK/Pz8YGpqyh2WNbR1IKnvg+YjotE//QOM3fcdQj/6Fv5jY0GJWjM7R3Sdkc7A9kVuWwbBnz9EUBWAcTnkJXB8/AaCNh5Hu+hZoEZ45NMlTQUdGHRNLdGg6yD0mLkGo7Zf/HdwrGRgrGNmjRbjkxC44Ti6J63g9TBzqAdKHauJRDJw3K4HusQuQRD5l49cw5gdF+E74L91GJtIHeHbfzQaBgyBoZUt15Ia+km9m6FtRDJGbDvLLubxh39D67A4pQBjathHqeKwT3/B4Oz9aBYYBXOHegypqV4Esd38O8PCwZlrp3RgzJ7kPzBs3WdoPS4ONvV9INLQ5FQxTTkePXo09u3bxw2OXtovRfC44D5K/voKRd9sQ8GR6cjf3gt5axojL8sJeZlS5K2oh/zN7VDwSRSKrqxD8R9nUXr/GkoLH5aljuWfRuFaqIBQAaEC/2EFCBrf+w1Fl9fIBrr+/BylRfn/4QpV36JpX0/T9mmQcNGiRWjdujX09PQYcJI+oa+vMdYH2+CX2VI8znjWDawIc9/E7V8WemDNjP6cJg6vAIzp98jIKKyaMRC/LGogS4e/QWhMqeJbC2xxZroEKb3N0dhBF9piNYjVVWBnqoHBfkbYPFaC3+fa4cw0C/RpSHoKARhX5d1NqWJqWkdNAan5In1HDwkJATkxn54FVZVnq333KS3K44Z2BccSUHg+HcU3Lso86+9AY87a92o+f4ueBcYjEXtuPcNL8vTGfb4RkbsXo3diKBp0agYTW0tOuxLEJHDs1MgDlg62HBKp6+OGkVkzXqxlkKeHXzJhrAhBCZRSI7hescEwtjIrm52qCQ1tTZCqQtdIH64tvNFtYhBCNs7C1Ar+5ZoFjIO55tNOrUHIxploN7ZfOaylZLGVsx2aD+oC/8HdYCaxhLa+LlopGRjP+Hwjoj5K5wECt9aNoWNIYS11aOvrQVtPB6qqqtWXMKamdhc3I/nYeqRsX47k9LlITE7iVPHixYuxY8cOnqUk6ICe/zkW/iNUQKiArAJvHTCWv3D0xfPmzZucspk4cSKaNm3KTfFEIjE0dfQgcfdGy9GT0Wf2OvgODIG2oekbAcaU7CWAHH7sOgI3ngApDCjx+l5ZQzZSGZjaOcsa981Zj9G7rmD8sZsMKBXBMz1PxPEb6J6wFGb2ztAxNIZ/8GSEHfjhhZoFfp4KCWMCxi2j0hB25E9EnrqD4B2XODVbv1NfGNvWhYjBsRiGlhJOIXeJy8CARVvgHTAYmrp6sHH35mZ6lD6Wb+NT61uxsdyZfzAwcyccfJpDrKGJBp36YGTuSUSfe6LzqOzxrMLYfRW+A8ZAU0eXQamOgRHEpPkQa4IAsk/fkRiQuQPjDv8ma2h3/gE3uFMWMCZP8sjtF7l5oVPzDtDSpy7CYuiVual7zVqD/gs2o16LjhCJNZToML4HSjSH7P0aPWau4kSznok5f2GkQRGadpyRkcGpndf3S5VyU5WShzdRfO00ii5koWBfKPI3tUVedn3kLbPDY2qUt8oT+R/0QeHxZBT9by9K/v4WpY//BgjKCCc48t2RcC1UQKhAdVSApmy/YD9DSWNK7JF+B8XkYK9dF0prUvKHEkB79+7FyJEjIZHYQKSuBkrCNnXURWJvS5ybIcU/S6T/WVq3IoT+dZEH1sb1R3Rk5FPpYoLFlDAmYLwmbgB+W+RRrcqJiut1f4kE38+UYNMYawxoYgQLAzHU1VRgqK2OZs56mNnXChfipbi3xBYFmRKcnWouAOMqfKTofUrqiZ9++glr167l5ovUqFosFqNJkybIzc1ljUoVnqr23qWkCCV/f8N6MJ7dlePJzTmL/rcHJQ/+LOshUXs3/13asn8FxmVgl1zFBI5JVdErLgQeHfxgLLGASFPMIJFmp9ZRUWGv7sA5UZh+ei0orfoU4JVDYsXr1wLGWzDj3Hr0SRwLE4kFtHS04dLEk9POlk520NClxn1q0DM2hGsLH5lGY8scdiHHXdzMQDzm0+XwC+oGkZYGjKWWCEgY8wSWK67nc26zw/i1lRRm6DwlCOG7FqLfzHDUb+MLXUN9qKmrQc/UiBUg9PeYjzIwMC0SVo527GtWFjCO/2Izp7BHr05Ey2HdYSaVzRDV0NaCbX0n+PXtCPcWjVg5Uh0J48RYtEZPAAAgAElEQVRLuUg6uxEpH69CyqrFSEpLRWJiItLS0rB69WqcPHmyEpXhu/QJFbZVqIBQgZepwFsLjOUbSSdSv/32G3bt2oWIiAg0atSoDByLoGNkyuDY0smdm86ZSh3RNXYxwo/+WSXoSg7kl00Yl0PQMnA8YOlu2Ps0h4qaGruNZToFTXYJW9ZrgCZDxqHPgi3cTC38+K1y/3K1AOPIWQg98gfrJmg9yfc8Ivc0Ok5ZCNd2vWBkY8/rSGlWE9u6cG7WDjb1GjC0fVPAOPL0XU5Be3YZyJCYutaS1kPb0AQOvq3RYeIcjHr/PIPV8lqfu68UYEzNCXul5mBA5k74Dg6FmYMLQ2p6zSQejdEyeAr7ngkoD1tzCPVadVEeMD77D8Yd/h1DVx9EyzFTYeXWkF8LLS0tuLq6Yvz48TwV9u+//1a+X6qkmLtxEwwu+m4nCk4kI3/nAOSvbSJLHRM4znJhmFywfzyKLmah+LdjKPnnV5QWPABKigTXsXyHJFwLFRAqoJwKFBeg9OENlBJIKcpTznO+Zc9CqWJyCn7++eeYM2cOq7j09fWhIVKFvakGhvgZI3esLFX8qAakihXh7K0lTtib3BnTY8KeAcYEjadEj8fOpG5lje+q11NM6yVPFR+bIsGMAHM0ctCBtoYa19LRQguBLU3x/jhbThXLE9qkyhCA8Ys/NPQ+pcZ1Z86cQVxcHDw9PXlGlLa2Nt+eOnUqzp8//25PeS4t5f1Z0cVs5FET4gwb5GVYI2+5I/K3dUfRF9kovfc7IHiNX/yGewvuURVgrAh+Y8+uw7j356L71JEMNyllTElUnp1qpA/PTs3QPy0CkXsXY/rZdaDmaYqPf+r26wLjs+vRO0EGjPWNDdE+uB/CNs1Gv1kR8OnRBmYONhBrU4hHBGNLM3h2aIaescHsX6Y0b/SBpfAL/G+BsZ6ZERr1aYcWwwM4SSzS0OCUtI1bXbQa1QvB61K4jjPOb8TA2VGwcpQqDRjPOL8BEbtlgwCuLX04VUy1MrIyYx3GoLnRCNuUBv/hAdDS1VZuwphSxRdykXx0HVK2LStPFackpyA9PR27d+/Gt99+y7OVXnqG6lvwuRNWUaiAUIHqqcBbD4zlZaHE5a+//opt27bx9DcvLy8YGBiUj9ISeKT0bJuwOITs/Yo9vS9Kyr4WMKbE7fkHGLTiI9T1bQ11kQas6nnCq+sAODT2Z0WGmroIGjq6nN71Gx6B/ku2I+TDr7nBmwwY31RuwrgCMJYB1wesxqA0dPsJs+HcsjMMLG25aR9BbnIv0wi3hZM7uiUsR/hnfyDqBSlhft6XTRiThuEzWXM3Aqam9i6ghnKk8zC2pVTxKPTP2IHx5FiumGZWEjC2sHOCd9cBcGzaBpp6BmWOZxtQCrvX7HUI/fh/iDpL7ul7MmDs31kpwJg9yXu+REBKtsyTbGIONXV1mJubo1OnTtzUiFyAr58qln9ann9dWlKIkkc3WUNR+EU2Cg6MQ35uR+TlNEDeUnuZ7zjHE/nbe6PgeBKKvt2BkptXUfroFlBMqWOhicvzqyv8R6iAUIGqVKC0uJBnMxReyJJN2755WbZ/qcqDa8l9aDCcupXTtNHAwEDY2tpCXV2Nk7AtXPSR3McKZzlV/N/rJxRBsfz2wwwprs5rhKzYQZgUFY6ISJnHOCIimn9fOn0ILs1tgkfc9E5SrSnj++kS/C9Vgg3B1ujn+3Sq2L+eHmb3l6WKKaEtX3+6FoBx1T5Mt2/fZhAxZMgQUG8RNTU1VsV17twZK1euxM8//8x9SKr2bLXzXqT0ot4QBTsHyL5HyZs5EjjOckb+gQgU37rywhkVtbM6tW+rXhYYy4Hv9DPrEJY7Gx3HDYSlk5R74BA0JuBIjfL8BnbC4IUTEPVhOmac24CEy1ueBcdKBsYdxw3iRnxxFzYhYs9i9EocC8/OLWBmZ83uX2rcZ2RtDs9OzdEnOQzDs2bAp197qL/BhDGpMCYcWYHmo3tCpK0BWid9E0PWTFCqWN/MGB7tmqL/rAhMPLhcBtyvUpp6g9KA8ZgtaZhyNAcjVsaj2eCunCom6K+pow2ppws32gvLncOp8gkHl3ODQaUCY0oVn9mIlI9ykJJTlipOSsTs2bOxbt06HtB7tkF67fvsCVskVECogPIrUGuAsbw0BNV++eUXbN26laduurm5gRI55AkSaWhB6uXH7tthaw8j9OAv7L+tDEDS35QJjGnZ7h37YGj2fgxZuQ/NR06ErWcTVmWQ7oDAscSjEVqMmsiN8UL2fcdwtFt8pvKUFJUC4/uIOkcajQecOA7ccAztolLh1KIj9C1soKouE/OTloHWv9ecDWUajetP0tCVAFzyAFdVSRFZpmHoPXs9PDr1Y5hOU7Go2YKBuTWrRUbv+OJfIf8rO4y3X4Rnj2EMyKmJnYamFhjk6+rDxqMx+6+pmWHkqb8VVBzKAcaRZ+4i7NCvGLLqEzQfNREWTm6gUXBK5bi7uyMqKoqbEVByh6Z7vtlLKTeOosYsRT98jMKTs5C/axDy1/mx4zhvqR0eL6/LvxfsHYWiz5ei5LdjKP3nF54ejhKaGv6m1/nNVkhYmlABoQLVUIHiAm64WXBqNvLWNsXj1T4o+CwOJQyNa3+DKNJt0T7/3LlzmDVrFnx9faGpqQENkQrszTQQ2MIUO8Ol+HO+HcPNN9kwjiDwnSV18ediV/y2qD7+XFwPd9Mdngt9/8lwwMW5TbE2rh9mTR6NhIljMWvSaKyZ0Q+fz/bjx+bJwVk1OIwfZUhwc74ERyfbYFo3MzSw1eZEsaZYFU6WWhjhb4rdEba4ueBpUCyHxgIwfvHnm76bXL16FWPGjAE15NXU1ES9evUwbtw4HD58WGh2RyWkgfgbX6DgYDTyVrri6fe8LfJyO6Dw6kaU5N1BqfC96cVvurfgHq8KjGXN1rYifMdC+HSnsJE6u4PFWhoMjcWaGgySmw/uiuHpUzHhwFLWPZSrKqhZWzUA42knViPxy63cDI68vNS4j1LIDdr7wdjGArR+BEeNbczh0sIb1u6OUFVXe6KkOF/mb36OhkIOzOn6VZQUlLiO+CgdvkM6Q11TzOePdB5JCgiJe120De6D0M1piPt8A8ghLV+esoBx3WYN0H9uFHrEBsOxSQNerjxV3LBbKwxdPBlTjmbzchluKxMYc6p4M5I/W4uULUuRvHA26ydSU1JZY/jhhx/ixx9/ZGXQW/DREVZRqIBQgRpYgVoHjKnGcpfa999/jw0bNjA4rl+/vqxBDLloTcxBbtr2MWkYtvYIwg7+gsjTd55JriodGHfqhxFbz7LHN+yTn0C6imZBMbD1bMrKBQLHBGZtG/ii+ahJ6LdwK9qFJ7IeQikO4+cCY4LGT37Gf/YHAtcfRavQWFg4unHKmBLaIk0tWDjXR6P+weg9d2OZRuNm5eC4CsA4kjQMR67JNAzBk2Ht2hBiTW0GtmpljQIt63mi19yNstenTPOhuK7y2y8PjO+xZ3pQ1odwad2NwThtI70GRhJ7eAYMQe/5mxF64MdKEtWvD4wjTv4FguBdZmTApWVn6BiagPzb1tbWCAgIQE5ODqdy3kSq+N/3S6WsnCh9fBvFN75A0dWNKDg0GflbuyNvVUPkLXPAY2qUl10f+Vu7ouDQJBR9uQnFNy7IOoAXPhIa5f17gYX/ChUQKlBWgdLiAhT/9TUKTqYhjwanMiSyqdurGqLgaByKb16ptU3t5N9bKI25adMm9O/fH1ZWVuwqNtVVRxs3PcwdYIVLCVI8SH/zqeL7GXb4aYEHPk1th3Vx/bByxmBsTOiDo7Na4/dF7iCYLAetitf0OPr/pXlNcXp2SwbIvy1yB/1d8X7Kvv3PYgm+TpYgJ8gK3b0MYKon4gaBdN3RwxCLh1jjSpIU99Ntn+t9FoDxi3dN9L79888/uREj9RLp0KEDli5dqqReCy9efs2/RylK7/+OwrMLkbfGtwIslvD3qIITqSihwfYX+Npr/rYKayivwCsDYwaqWxG1Nx1NenfgBK+JtQUatG0CZz9P9u8SiNQkEOpaFy2Hd8ewjCmsgYg9v0EGQqsLGBOMVgC+pF4I/2ABes0YA88Ofuw8pmZy1ByPVII8s9faDJ0mDmefb6VpaIXnkz/3ywJj2u6IPYsQEDsatp4uqKOqwjNjyVVMSejBCyZg0uEVSKjE//xawHh1PKSN3Xh55J528vXgGhA419LXhYOPOzpHDUP4jgWgdLZ8+2hQQFkJ48QvcpF8eiNS92YjZcVCJM1KQVJiIubOncvfI0hnRSpDoeGo/JMpXAsVECrwKhWolcBYXgj6Ivv48WP29axatQqDBg2Cs7MzJzgpRWpgIYFbmwB0nDIfgZuOY/yR30HJWDmEVDow7tgPQVvOyPzJBD/P3MXYfd+h76KtaDxkHKzcvKGlZ8jAVMvAiBPIDt7NQE3f3iQwprRx9LkHGLX1DBoGDIFYS5uhMbmNOX2rrQtrVy80HRaBvou3IXjPVyAAKq8bJ5afC4xlYDri1N8IJg1Dag7c2vcsV3TompjD1qMRLBxcoCYSwdLVC73mbULk6dsKCd8ncFu+zJcCxmfuIvTAD7zu3r2GQ9/cmpsSqmtowqZ+I7SNSMKILacRcYK2SdbEUL4c2fVrAGOC5Id+xeCV+7h+ZnXrgRohUqqYNCqTJ0/G0aNH2VtJ798adSEHX+FjlNz7FcU/fYrC0/NRsDcI+Rv8ZanjTFvkLauLvHVNkb83EIVnFqL4x09QcueHstQxuY6Fi1ABoQJCBZ6tQGlJEYrvfI+C03ORt64Z8mh/Ik+d0rTttb4oOLMAJbXQ80kuwbt37+LUqVNISEiAt7c3yF9PrmJnSy2EtDbF7nAJ/pgrg7JvMlVMr8GjTFv8uKABtib0QPyEsYiKjAKpJaIjo5A8aQz2JHfBtUWu7Akuf83kr13ZNTmEybNM18+7jzL+Ts9/fb4tDk6QYGJnM3hIylLFIlXUs9JCaFtT7IuyxfX50heuiwCMn/2cVvYXghHkxaSBjgMHDuDOnTvK77VQ2YLfhr/Rfu33k8jfMxx5y+xlA2D8GShTUXw0mhsPk4ZHuNSeCrweMN6CqD1L4Nu7PTdFc2johsFzYjB6VSJaj+kDex9X6BoZcAM3TV1tSBs4w39kLwQuj8XET7NYeTA6OwHOjTwYLPv2aIvo3UtkCeFKAG05yKT/kaahgsOYlBScMK4AjOVJ3VjSaGydg26TRsDNvxEMLEw4XUyzRKlJnntbXwycE43ofZmIZY3Gv/iXXyJhHH9pMzfbG5Edj2ZDurJbmXR+tFxNfR349GqDkE0zuR7ydX1qW6+8opLi6lbEX9mC4dkzIPWpx+ePKioqUFVThRp5nSWWaNSrLYamT5GliitqQ5QBjClV/PlmJB9ai9TNZanipCSkpqayxvDjjz/m2dZ5eXn/wQzV2vM5FrZEqIBQAVkFajUwlr/IBN4ePXqEK1eucPKhd+/ecHBwYEhHGgJDKwk8OvdD1/ilCMo9zalXAsfVCowVEr0EjkM++pZ1Dz59RsLSxROaeoZQVVfnUVqaVqOlZ4Cmg0MR/MHFStPQTwNNmT859NDvaBoyAxr6RtAxs0bLKiaM6bmizz/EmF1X4Ns/GJo6etA3s4RjY39OP2sbmXISV9YMrhGajYhB/8xdvA0RJ6hx330G7xWVFKNyT7EDeNyh3zEk5yBajp7CXmfSdYi0dGDu6M4QtVfyCvgEDIamjq5ygTF5ko9e55R3h4mzuRmhho4eN5UgR5iZnRM6TpyDsE8oVfwslH7yt1cDxlSbUR9c5PeZi39naBsYQURQ3NKSU8U0qPHWuP5Ki1GadxclNy5zorjg0ETkb+uG/NU+3MQlL1OKxyvdkL+lMyeSi77cjOLrF1H64DpKhdSxfNckXAsVECpAFSgpQsndn1FwLl3WEGqpAiwmuEK/r/VF4anZKLlLSbwaNpj2iq8ibQed0P3000/YuHEjp4rJAauupgpTPXW0dtPD/IFWuJpkx6niNw2KCeDmZ9rg7yWOOJDagWHx+AiZi5ga18l/SDdxPM0f/6Q7PJugrGZALIfMBIrvLpbgmxQJskdYoZuXIUx0RRCpqsBMX4T29Q2wcLAVvky2xcMqJrQFYFz1N3ZRURFPeaZr4aJQgdJilPz1NQpPzkT+xjbIW+4kGzBZaof8LV1Q9PVWlBbcV3iAcLM2VECZwLiujztGrohDwqVcTP4sm8Gwf1BPBsU6hnqsgtDU1YG9txvajxuIkTkJGDQ7Go4N3aoXGFeAz7Gn12LsxlloG9ofFs5STvnSuRWljq1d7NFyaDcMS5+C6I8JHK+v3L9cRWBMj+fGcglj4dK8IbT0dBjYUrKZlmloY4auM0aB0sekgKgIiuW/v0rCOO6LzZh4aAUC4oJh7ijhJDX1+tHmVLEbOscMR8SuhbJUsYL+Qr7M104Yf5GLpFMbkLJnJVKWL0DSTEoVJ2H+/PnYvHkzN8kVBu1qw15E2AahAjWnAu8EMFYsNyWOv/76a2RlZaFPnz4MjinJoy6ixLEN3Nv3RJe4DE4CUxO2wG0X4NplEFTVxTBz9UbAgq2IPHvvBUCxDDYqNL2TOYwVEsYVgCTBaYLUY/f9D30XbkWj/mNY/8BAs04dbv5m49YQbcclcMO1caTROPWsRqMcap5/AGUBYy09fdi4N0RA4nIMWrZH5l/2kmk0CGqLtXRg7dYQfkHR6J+5UwaOj9/EwIwdcPBpDrGGJhp07IOgdUcYQneLXwbn5h1Zv0GP1zOzglvbHghIzkbox98jZPdVNBk0lkG1shLGEadu83qRSqNB14EMwGkkmhQYlPClLxn2Df0wIGNH5YqNp16vlwPGpDsJO/gzBmTuRKO+o2AssQcNVOjp6aFRo0aYMWMGdxCn9+ZbeaEGVQ9vcIqm6MIyFOwbIzsxWunGugpWVuR4If+Dvig8kYqi7z/khlakuZA1yit5KzdbWGmhAkIFlFOBksd/ofBSDvJotgJpKBQh41Ip8tY0RsGxRNZV1JYkHoE1mip67NgxTJw4ES4uLhCLRdAWq8JdooWIDmY4ONEWfy+SomBphZoo1qeabxMw/nmhB3Jm9EdUZCQqAmP6fWJ0OHITeuGPRa4MmJ96/ap5/WhZDzMkuDZHgn1RNhjX3hSOFloM3amW9SXaiOlsgSNTpFzL/JeopQCMZYo3+m5C79X79+8LyeFX2eWVlqDk/jUeXM/fNQR52R48i6Lw7CL+u+AtfpWi1uzHKB0YZ8UhkZKqZfBz6vFVGJUdj9YjesLO0wXaBI7V1SBLHLugvn9jmEksOaFcbQnjCsCYUrzkOY78OAONB3Vil3AdlToMtGndxBpiWDrawm9QFwxZMhnR+5cy0K2oiqhUSVG2rPgvNsug+bLpaNKvI4ytzbnJppa+DrudTaRWUFFThaHEHN3ighH7ufKAMXmip59ew2nqjuFDIHFz5EQxJZr1TA3RuE97jFwZj+mn1v4rpH5lYHx5C5LObULywTVIWZeOpDkz2VU8M3UmVmStYGf8H3/88UYapNfsT5+wdkIFhAoouwLvHDCmAtL0T/rie+HCBfau9ejRA1KplJt1UNMxY4kDQ8XuKdnovXArnNr2hIq6qFqBcTnoPXefG/GN2f0leqTkoF6rriBoTAckVTV16Jtaop5/F3SaPI89w2Gf/orI03efBdhKB8be6LsgF1Gn/mavb//0HWg6dDwrHLQNTThxTP5lqXcz+IdMxaDle9ArZSXsvZqAVBb1WnREtynz0CwwEuaObgxpNbR1QY7i5iMnMAQPP3odUZRs3vMlmgwMeX1gfPwG+4fDj/4JaubXOiweEo/GEGvr8DqZ2bvAzb8LbFy9eH0YGKd/AGpGp/h6PHu7qsD4HjcSHLntHDpNXYi6TdqAUtlisRg2NjYYMGAAjwb/9ttvtaODOKWOC+4xDC78dgcKjsYj/4N+nAzMy3JCHoGfFS7I29QW+QfGo/BSNoqvnWS/X2nBA04ZCo3ylL2Lf/PPR1Prjxw5wlPraXr9mjVr8MUXX7z5FRGW+NZUoOTBnyg4t4Sb3D2loihLFrO/+NYVkLbibb9QqpgA3HfffceuenLWm5qaQqSuCgsDMbp4GmJZoDW+Sf1vXMUVYS8B4/8t8MLy6YMRGRn1DDCmlHF0VCQ3tvt1kfsbBcbyVPHlBAnSh1iig4c+jHTU2VVsaShGt4aGyAq0wXepdlVOFStu/7sOjEk1cfv2bQYRmZmZoGnO1JBRuLxCBUjplXcXxb8c4SaeBceTuS9EbdinvUI1av1DqgsYkwpBnlRleHooC8MzpqLF0K7c3I3cuQRnKRBDQRiRWAyvjs0xbvNskMJB/tjnXr+MkkJhXeTPR2nemE+XwS+oG0RaGtDU02GvsF1DV+iZGHLjPg0dLdi41QWlpAOXxSLmwDLMOL+xfN0qA8bkP6ZUcfjOBeg+ZQTqNqoPSlWTz5ka7ZEColfCWPj0bcfLNbQhYDxaaQnjuIubEPPJMgyaHwPvbq1gYG4C0lDQufl7dd6DQ5P6CMqJf9pVXEl9uE6voKRgV/GJDUjZsQIpmfORmJqMpKQkLFy4ENu2beMZ1Pfu3RMG9Gr9nkXYQKEC/00F3klgLC+13Bt45swZpKWloWPHjpBIJBCLNUCJYHNHVzi37ATTuvWgoqYG87KE8bMA8Tn6gpdIGD/znOcfIvzw7+g8eR4nUuvUUWGoSWlYmUbDltPQnaYuQuDGExh36Dd2Ipc/TzUA4z4EjAmmnn/AWoyQD78B/c13cFiZf9mAwbGOkQkcm7SGR/seMJXYs1rD2NoWNi4e3NyNGstRmtutfS90T16JkL1fP1l3pQBjO3SatgjhR35HyEffcIM+r26DYGBuXeaHNkbdpm3RafJ8DFi0FZ7dBrGnWanA+PRdVlv0z/gAjfsHw1TqCHWxGPr6+mjcuDGnis+ePYuHDx/WmunV8s8VQV9qXlVy/08U/3YShReyULA/FPm5HZCX0wB5S+25WV7eah/k7+iHwuMpKPpuF0pufYnSx3+VpY5rx5TzJzWp/beuX7+OgQMH8nu8VatW5cA4KCgInp6ePChH8Fi4CBWoWAFudnfzMg8y5a1tIhtcomTq2sZlze4u8z6l4uPett8JwFFS8/Dhw5gwYQKoGa+GhganihvYaiOyozkOTLDFrYWVN5BThJlv6rYsYVwfa+L6MRgeHxFTrqIgWEwJ48nR47E1sQf+XFzvjQHjh+kS/D5Hgo8irTGurQmcLDShoa4CHQ1VeEq1MaGLGT6d9Hq1fJeBcX5+Pn788UesXbuWlVmkcRs+fDjOnTsnQInX2PGUFuWj5J9fUXLnJ5me6zWeS3hoza3AmwDGckgbf3ETJhxYxs3dKHVrVc+ek8akM1RRVYGloxQdxw3E2E2zMOVoDuIv/gs4VjIwNpJYoH3kYAzLnIa2wX3h0NAVusb6UBOpsUbCzssVrUb3QWDWDEw8lIUZFzaCgLFnx2YQiUVwbtoAo1bGY/LhlRi+dBqa9O/4VGM5e29XdIoayo3log5kokVwT4i0NaAsYEyp4mmn1mLs5jS0DxsI2/pOEGtpQqQphpaBLieMKUXt3MYHIe/PKYfe8tem0uuXAcaXylLFn1CqOANJc2chMSkJs2bNQnZ2Noczrl27hoKCgpr7YRDWTKiAUIG3vgLvNDCWv3pycHzy5EkWxrdt25a9snQix91eVVRYam/qWB9dknM4NRpVFS3FawHjB4g4fgPdE5bCzN6Z1Qm29X3g5NcOxlJHiDS1GM4aWJJGoze6xmVixJYz7F+mhGx0NQNjBtPnSaMha9zXe94m+PQl/7IHNHT1GcwS2FZRVWO/03v0xUVFBWJqmOfuDf+QaZz6ZeexYmM5JQBjAytbtItMwZCV++AfGgsbd2+uHw0CmNq7oFH/YAxcvhfhn/2J0TsuwatXoHKA8TlSldxD+LEbMk/ypLlwaNSSk9KUKra1tcXgwYOxdetW7ipO77taf+FGeY+48V3x9x+i8Hgq8ncMQD5BIUodZ9riMTn91rdAwUdjGC4X/3YCpf/8KvP6caJQgMc1/X2Sm5vLU+rp+nkX8nMTPO7Zsyc3+Hre/YS/v6MVoOZQ5Po8kYq89c3xeE0jFByZhmJKFhcXvtUDa5Qqpj4K33zzDVasWIFOnTrB0MCAU8WWBiJ0b2iI7BE2+H6WlBvDEah8U0C4Ksshh/H+1A5ImBjyFCwmYBwREYW0yaNwYhY5jO3fyHrfWSTBF/ESLBpkiTZu+tDXUuNUsZWhBnp4G2HVKBv8mCbFI3Ywv3ot30VgTN9LKEVMDRhjY2Ph4eHBs6J0dHTQoUMH7Nmzh13F7+heSthsoQJVqsCbBMby1CqB4Jj9SzFwXgy8OrcA+Y3J50t+XX0TQ7j5N0b3qaMwdstsTD2xCpRQfgZoKhkYG9tZIiAphNPB046tYhdzqxE9ZP5lA9JoqDPctm/oig7jBmLUqkSMWB4Lj7ZNGBgTYO49fQy6TQxiR7OGthanik1sLeHbux0CM6dxQz7WPBxZgeajlQeM4y5sRMz+TAyYG4UGnZpD11jWaFDHSB/1WjSET882MHWwQR1VFTi39kHINiUCY2pqdzEXycfWI2V7FlLS5yIxORnJSck8M3r79u2s16ydoaMqfcSEOwkVECrwBisgAGOFYtMXZRLFHz9+nL1ArVu3ZnBMsI8bzxkYw6PbIPRZuAXBe74sA8f/PF9foERgrGNojObDIzB05T50mZEB13Y9YSSxZ38wJXaNrKVo0KU/uiUsx4it50B6h7EHf1VK0zuZw9ib08TyhHF5kpndvpQ4vgtKHPeavQ4NewfB3Kk+qzQoGS3XaRhYSlC/U1/0nrNB1ljubCW1UwIw1jEyhWurLqjn3xm6xmZQVRdBx9ic0+JdYpcgeNcVRJ2WQfXRO76AV0/lAKt2jCsAACAASURBVOPIU7cxdv/36LtoKxr2HA7aXnJjGxoaws/PjwcjqPHiO9u1tqQIpXl3UHL9IoqurEXBwSjkbemMvBxP5C2rC2qUl7eyPvK3dkPhkeko+nobim9cQunDG0DRY6C0WOHTKtysKRUYO3YsJ4tJRVGVy86dOxkuC5qKqlTr3bpPaWkxim9/h8LzGSg4NQfF1y+89cniwsJC3Lhxg6fzh4aGwtHREWKROvQ01eBjr4sp3SxwfKoUdxZVaPRXg6AxqR9+XNAAWxJ6InHiGEyMikBMVCQmRoUjdVIw9iR3YX/xM/5pJW/Dg3QJfp0twe5wG4xsaQJbEw0GxVTLRg66mNbdAiemSXF3sS2UAd3fNWBMKTVSZNHAHzWHJlWKuro6qBEjqVNohgiBsHdisPtVdr2lJUBJIVAifFd5lfL954+hZqr02hUXyH7o9XzFy1PA2NoMXWJHMjT9twZsivA2as8S+PZuzw5ibnpX5jBWVFIo3r/89tWtnCAevmQq7D1cOKhDwSdSN6iLSGtoBLdWjRAQG4zQbXMx5XgFcKxsYCy1REDCmPJtj+fGfSsRtDwWLYcFcGJXuwwck06DtrVx99awdXPkwJahuQmk7k6ga4LLdF9HXw90nzwSkXsWg9LVvO2U2lUSMJ786QpMO7UGY9anos3oPrBylkJdQwyxtiasXOzQYngAgtclY8jSqZA2dkMdNSUD40u5SDy7CSn7VyFl9RIkzZ6JpMREzE5Lw+rVq5lR0HcKmrEkXIQKCBUQKvAmKiAA40qqTDvhmzdv4tNPP2V1gL+/P8zMzCASiRiCUkK26bBw9Fm4FcF7vkL4yb8qh8ZKBsb+wVMQduAHTrAGbjqBjpPnwbVtDxhZ20FdQ4tTxyZSR3gGDEWPWasxZM0hNB4eDQ09Q+iYWaNl5CyEHvkD3GDvqSZuzyo1ognc7roC3/7BeDEwfvJ4SgyP3nkJASnZ3MhO2+D/2TsLsKjy743/lZgZupuZQRFFQWxU7O4O7FYsENdOwm7sdk1wS9211ly7e/2t7qq7dndMMDPv/znnMooKijgo6r3PM8/AxI0zMzc+3/e8rwsIGrvK/VG2Yz9BVbzndtr1onXKJDDuuf0yKnQfBjtHZ5ibW7BimOw7JFY28MwTxJ9XywWb0GvnNfQ59Gp9TQGM81WojZbzNqL9qr2oHBUPZeHSkNnZQyqTwd/fn1WVP//8M6hlXzzAA6CTcO0z6B9eQvKlLdAemADNr+2gXl4Oqnn5oZrlhxekPl4WBvVv7aE9NA26S9tYpWxQPxa9jtPYZ32uhwggkGr4QydSWpJNBQ2eiJNYgdcqoNfC8Pw29E9vwqBTv/bUl/QPqYpJ/UODhAkJCaDOJRo8JK9iuYsUzUOdsbSzoCqm0LaMKH0/52uezvDDpSkFsW10ZSwf2QQLh7fAypGNsWtMRVybmp+V0Vm5fvenKnB4qBzjmnqifD77l6piXxcpmoU6Y3lXX1wcowRZVZgCFtO2fEvAmCAwdYGQJybZZlEYtJWVFfLnz48+ffpg165drDym77U4pVEB6qZ6cR/6O2egf/APDDTIDbFWaVQqmzxkEM5FdRoYtM/4szM8vgr9vb+gv30K+ocXP8oyhIAxKfRdXFzg4OWKatGtGc6+BLvp+dumPJ5pYEzvP5WEzgtjkLdEQVbpeuWSI19oIXjk8mU7BRKyOPt4IKR6GTQY3hU9f5zIQW0Ec0mpO+zwMjQaGcHWDw4uTqjeswWreDMCu9/0MHZ5Axgbt5/U0N9tmYNW0wYgrFVt9jSmwD4LCQWpyxhwszo6xVaDgK17Lh+2pGg/Z5igKj6V+EohbSJgXLZVHUQsG40mo3sjuHIo7JwFVbG9mzOCq5REk1G9WHU8/MRKtFs8wqTAeOSxVYg5tgpxfyxF/A9zEEeq4vhYxMXF8TnEunXrOPuAzivEQbtsshsRV0OswDdSAREYv+ODphRzGsXbuHEjoqOjERoaCldXVwbHVvaOHKAW1vE7NJu1Dt02nkfkvnt4aVVx5Cl7/baYtwH+oRXZEzmoelO0TzrIdhGvK3RfAcyXjx953ZKCFMbluwxgYGwEvsYwtyp9RiEgrBr7AltKyVvJBp4BwRzcl6tkJVha2QjAuM9Y9MhiYCxYVdC630bDsUsgDyrCnssFKtZBuyXb0IdUxUfS2F4jwM4EMKa6U7AcWU1Y2dixopmsMOxcSVVcE7WGTkfXdWde+i+/rPHhJ/h4YCyFX5EwVOw+FEUbtoWTtwKWloKquEyZMhg3bhxOnTrFIUfv+Kp9u0+R6pgusm6dQPKZ5dBs+w7q1bWhWlQEL2bnxotZSrwg1XFSLWi2D0Ty2SQhKObZzRTVceYVIN9u0U2z5TQAki9fvkzbS5Bv/KBBg0yzMuJcsn8FCDQlqxikkJL4a57o3IF+Hxs2bACpimng0MLCAjlz5ICXkwxdK3vgj4F+eDBNCfWs7A+LjSCYlMaPp+fCrYT8uDYtGLcT8uHJDL8shd2kKv5vrAK/9PRFh7Ku8HMTVMVkQ1HC3w5D6npg72CFyVTFxm391oAxDWYfOXIErVq1gr29PYMuGuSgwY6///776wjmzcKdjkHzBLqLm7hzigJ/dVf3w6B+JEDJLFyuOOv3VYDAsE5QftPxR/0Yhme3oX/0L8N93ZU9SD73C7TH5oCCCDV/DIP22Czorh+GQfPsfTNP93m6dqTBFzpHsnW0R3DVUmg5tT+iN8/iILaRqWFnGvD444HxSOQtXhBWNtYoVrMc2k8dhEYjIlCwamkGwRIrAcq6yj1RrG4FNBsTici1UzDk4FIMPbgUjbMYGBtVwcNTwDHZaFBwnWeAEjJbG+7qpe5U8gcmVXHeUoVQb1BHRK0jVfEqvAWvMwuMjyxH+Lg+8M6jBNldBIYVQanG1eCdNxdDa5mNFXzy5UKFDg3QbfkoDD20lKH6yDNJaLfIdMC45bhoxFKo3cZFiF84FbFjR3GnM11Dko88WWaSkE0UHaX7kxOfECsgViALKyAC4wwUl3bQqcExqS+M4FhmYwd5SCjKdRmI8Nm/IWLj3wI4ZrXsU2QJMCYYnTJ/8iom+4m2S/9Apd6xyFO6Chw8fWAhlbHHsYVEwv7LNq6eCOs+HN1+v5i+utcIbQ8/QWYVxkYYG3XwEcJnrUXuYmUhlVkhpEYTdErcj+hUyzC+9rX7DwDG5NXcY9tltFywGaXb9wGpq0nNbG5hCbfcgfxYmyXbWJFNQX2vLSdlPTIPjLex5QW1SFnbO8LR3YtVzaTIyZs3Lzp16oT169dzwrioyMnAj4y0OBSU9/Q6dJd3QXs4AerfOkK9ogJU8wvgBdlVUFge+ZqubcmqZN3FzdDf/xsG1f2U9kFRzZOxSpvmVeTDumnTpjRnRsrhnTt38o1Ua+lNpDIWrSnSq85X9Dip71SPGKIkX9oK/eOrKZ0CX9E2Aqz6oaTykydPYuLEiQgLC4OdnR3MzXLCLGcOmOXMCaW7DaJqemNbPyX+G6fAo2kKEIhNDSqz+98UhKeZ5ZOlAXfkP3xnshwHh/hidGMPhPrbwVpqDqmlGfxcZWhZ2hWruytwZXzWBQR+Swpj+iXeuXMHc+fORZ06dXigY8uWLTwgKJ7DvGc/pdNAd+0gNJsioJqbFy/mBUL9azsk//Uz9E+ufZX7uvdUJJNPE9x986YXoDtB39Q3yrd47aZ9ZSWRrAI0TwXV8JMU1fD1w9Bd3ILkMyuErrat0VCvbQn1qqpQLykO1cLCUK2qBs3uWP4sDfT+j1DTU2gkBVt37tyZB18oKM07Xy6Eta6DNjMHoe/vs9mmgULVjKrb1PemBMahDaqg72/TMeLYSvReMwUNhnVFcJVScPH14PA2sqtwk3uheP1KaD4+Cr1+mIB6AzrAxccDWaUwTr2tBH/JT7nv74L/cpHa5WHv4sTXruQbXKJhFXReFIuhB5Zi5OnVadYr8x7Gy9B8bBS8/ZVCzo6VDFIrun62hJOXGwrVCEPzcVHov2NeivVF0svlmwwY51Gi1ZAeiF8xA/FTxnGoXXx8PGbMmMGDzpcuXRK78TK5RxHfJlZArIBpKiAC4w+oI3kRUhrp2rVr0bt3bxQvXpxbTKm9x8bRGcoipVG+2xC0nL+JvWwj999Di7lZoDB+C34+ZWVzrx1X0WbJDlTsOQK5SpSHnasnzC0krLiVWNsioEId1B+3FF1//RORe+68UkOnAXE/Fhj3IWA8cw1yFyuTAowbo2PiPkRzMNxHKowPPQZbX/xygtXDAWWrw8aJrC9y8rbaurijTMfv0I1VxWn4JKfa3swA46h9dxmG5ylVEebm5hwqQeoxaj2rUqUKpk+fzmEEYrv9B/y4Ur/UoGMViP7eOUH5sWs41D83gXpJqBCUN8sPqnmBUK2sDM2WSCSfXATdtQN8YWbQPk/xDxThceqSmvpvgsBKpTLN2dJzQUFBcHBweHmbNWtWmq/NrKVFmjMTH8ymFTDAoH7CtjKaDZ2h/qEetEdmssUMdNpsus4fvlp0fkBtyBRG07ZtW8jlckgsLeBobYl8XtbI62XFNgpSCzO42UtQsYAjRjTwwua+cvw7ToEnCV8eOM4qsP1kuhwXRsuxoqs3wks6wcdZyl7FTraWKJPPHqObeOLYcAG2Z9U60Hy/NWBM4gj6DlPg3fnz50GexuL0ngrok3ngWrN7JFQLQoSBnxm+UM3x584o7YmFgr3Oe2bzzT+tU8Pw/A4Mj/6D4aHx9i8fJ/T3zwtWEWQXQbe7ZwXbiFvHoTfebh6F/vpB6K/ug+6/HdD99TOSj82GdtcIaDZ0gfrHBlCR7RllZpDlGVmf8UCdAqoFwVCvbQHtmeU8mGngsOWP/0Tu3r2LRYsWoVKlSuwHLpFIWcXqW8Af5do3QJtZg9F3y2wMP7oCbyqOTQqM61dG9LoExPwpwNahh5axDUWdgR0RVCkUzt7urKaVyKTw8PNFsdrlUaRaGOydHV8C4yF7F7+t6k1DGZ1RS4rUwDj131SLjvNHIF9YEYa2uQrnR9vpg1lVnPp1b/2dCYUxQep+W+egdt+2cPXxQI7/y8HXkVZ21hzKV61XC/T4YQKD/beWd/rjFMa03IodG7H63Efui+ZtWmJkXCxiY2N5sHnFihXc8UG5SqKq+ON/i+IcxAqIFfi4CojAOBP1o5FjGvFLSkri0WNKkSY4QlYE9q4eCAirispRcWi9eCsaT1iO3MXLmdaS4i1gnAJg6fFDj9FjyyWEz/4VpTv0hXtAMMieIUeOnJDa2IH8l0u3j0azGb+g6/q/EJmO/3L2A8YP2OKDlMs9tv6H8HkbUKptJDz880Mis+Kb1MoaOc3M4eSjRI3BUxG15/Z77T8+CBgfeoxef1xHm6U7UaZjX7jKc/OINKmKqe2sa9euPBp879490V8qE7+rt95CqsRkNQxProPaBrVHZ0GzoSvUKytDNT+IT/hVs3Oz6lj9S3No941B8j8boL/7P0FZQjDqIxQib62P+MDLCkydOpV9LV8+kPIHDZIQKKNWwtQ32j+mpUamoDx6Tpy+3grQII7uyl6oN/fibgHVLCVUKypCc3AKB9wZvnBoTF6CT548wbFjx0A2K6Qqtrezg0xijtzuVmgd5or57X0xt50P2pZxQZCvteC/a2kGD0cpqgQ5YnRjT/wxQI4r4wVwnJUQNDvPmwDOnckK7B8sR2wDd5TIbQtbmTlklmbI7WGFdmXd8EMPqpPyk6iyv0ZgTKrJdykn6TkCFKJHZgb2yQY9DE9vQnt8HlTLy+O10McZPry/02zvDxr8Foew31VPA/TPbiH53Bpodo2EZls/ticjizLNlihoNvWAZmPEqxsNPP7aFup1rV7d1oRD/VMjHpBUJ9aAemkYVAtDoJqTRwhUJohPnwnf6G9f7lqj19FnpPt3Owyqh+/8bbxrC9J6jqyJbty4wd2GZGtYsmRJFpZQkCQFvPkVDkTlbk3RaeFI9N8xF8OPr2D1KkHXrATGBD9HnEriYLeIxLGo0acNAkoXgoOHC4NjqUzKVhYkiLFzckDlLk0wcOcCxKQBiN8EqR8LjGl+PX6cgJDqYey/TFYUXRbHvn/ZHwiMhx1djsh1U1FvcCcO2iNYTqIj8iouVLMMyCKDVMXpKcBpPTOrMI45vRqDt81H4+iOKBAchCJFiqBtm7YMi2fPmoXNmzczYxBFR2n9qsTHxAqIFfgcFRCBcSarTifVBI4vXryI5cuXo127di9VdaQ4JnCct1x1FK3bAp7+gSBv4aAaJvIwTg8YG5Wz/PxjdP71LIq16gWJrT0DYzMLC7ZrIP9lRaGSKNu5P8Ln/IaITf+8stFImUd2AsaNJq5E1IH76L33Ljr9fAw1hyYgT5lqsHZwZn9kRy858papCv+iYexh7OTjx8A4cvctkwFjUot3/e0sGoxZguDqjWHv5gn6nClFvGrVqqwqPnfunKjIyeTv6b1v0+tBHoH6e+eRfH4NtLtHQv1LU6i/D4VqTgBUMxVQzc0ngKjNPUGqHvIQ1D+6zO/j1kXxku29Zc7oCyIiIjBnzpy3Xk6P0QBKalhs/NvLy+ut19MDHh4e7Pea5pPig190BSi0TnfjKDRb+0K1oKBwkT7TV/i9Li0NzaHJ0D++/MX6fNI5wOXLl1lV3Lp1a3h7e7Oq2NnWEuUDHTC2mTeOjVDicYISj6cr8WecEos7+aJVmCsCva1hb2XBylkPBylqhDhiXFMv/NHfCI6/LJuKjwXR5FX8z2gFVnT1QfOSLvB0ksLSwgxUS1IVj2nqjRMxfnicoDBZqN371vlrAsYEge/fv88ggpSPIhD+2F0r2ew8YNsJVq/SQNhLaxlf0GA2PU62FBzW+7GL+8rfr6danl/HVmScYcEKYOq6EDovXsyQ4/WbL15M93l5U033gWq696vbDG+oZvqk+kxS708V3KX2stvl3nnBziKLamzsPqHu1F69eqFo0aJwdqbrFwlsHOzgXzwI1Xu1QJclsRiwcz7bM/T5LQGhjapCZm3FQLPj3OGIOZWEERmAtkLo3SsP49A3FMZvQt7B+5ag67JRqNa7BQJKhcDB3RkWliQ0ygECqQUqlkDLKeS/PBPDjiznUL0352H83yTA+IcJCKkmAGNan86LYnjbjctI8z6DwHjEyVUY8Md8tJ83HGEtarGfs7mFOZ+z0rYSqKZasOr7PbXOFDA+kYjY/SsQ+/NcDBozEj179uSOZbKgIFUxDTyTkEJUFWfRj1GcrVgBsQKZqoAIjDNVttffRG17BI5XrVrF4JjUpuRbaGFhyUDTPAXUBlaqhzZLdyDq4IM0/XRf89h9V+jd+4AxQd8jT9F9xzWUihgGGYFVmTXc/fPDO18IbBxdGByT/7KyUCjKdxuMFnPXvwLHh56AgvW6rj2N0GZdYG3vAN+gomg8OTHN4LjX1tsIrU1pSTF+GSI2nkfzmWtRvGknOPsqYW4pgczOgcF3pV4j0Wb+RlToMhB2Tq4wJTCOOvQIPbdfQauFW9jmghTN5AttbWONAgUKICoqitPDSWH2LtXO698Y8b+PqQAFZpESRH/zBJJPLobm90iQooRbDVOC8kiBrF5dRwgwOfcTdHdOw/D8LoduwSAG5X1M/em94eHhSExMfGs21IpvBMRp3b/1BoCtLd7lc5zWe8THsn8FyJNcd/sMNDsHC7CYQbHxoj2lZXtDV+hvHE2xkcn+22RcQ7qYo4u6AwcOYNiwYShcuDCsrGSwkpix9USXim7YEK3AnSmpIZKcA+6ezFDif6NyYXEnOauPC/gI4NjS3AwutmRV4YBRjT2xo78cl1OsKl6BKGP9vp775zPkuDVJgd0D5BhUxwNBvjasKJZxLa1BtVwfpcDtyZ8+IPBrAMZGccM///yDBQsW8DkLgQlqdRanzFeAOiO4c+K39ikqVhoIS/ldEjxeWQnakwugf34n8wv5xt7J3Sg3DkO7OwZqUmxTB5mxpqa6n01ZGCWg2dwTyRc2gUA1PpGYgI4bFIa6bt069gin44ajoyMHotrY28K/aAFU792SgWW3ZaPYU/hTAGMKcCMIO/TA9+i+ciyq92wBRVAALKWWL0Gqd14/lGlVB21nDsZ3W+ekgOO3/ZezKzAmpfDQw0vR6+dJqN2vPXIXLcAwnnJoyLOY1NTW9rYcbjfwjwVCsJ0pgfGpRMQeWYn4bUswatkMxE4Yw17FY8aMwbx587B9+3a2vKTBBXESKyBWQKxAdquACIxN9InQSfmLFy/Yu5Z2/gRUOB3X1pZtC8zMzOGVNxhVouLQbuVe9Nh+GVEHHqYPjk0BjLdfRaluAjCm0LvQtn1Qf/RilGzZA94FirBC10Iiha2zG3KHVgSB15YLf0cEBeMdfIiua099dmDskacAqvQaier9xiFPqcocMGcplcHJW4GCtZuj0YQV6L75Anptu4yKPUbAzsnlpSVF5hXGgu8x2XV0WXcadWPnIrBiHdi5eoA8yDw9PVG7dm3Mnj0bdBFGAwYiLDbRD+lDZkPgV/MU+ocXobuwiS0pKBBPvays4HFMXsdz80K1rAzUGzqxpYXuv50wPLwoKH7Yp05sFP2Qkhtf2759e5D/8JsTWVVIJIJv+pvAmAbR0prIC1kExmlV5gt+zOjruW80X5y/ddFP/p4/1EHynyuhf3H/k12wf2xFaT9PbaJkSbVy5Uo0bdoUXl6ekEos2Je4apAjJrfwxskYBZ5Mf5cSVoEH05Q4FeOHBR3lrDjO7yNYVcgszeHlJEX1gmRV4YUd/YyKY4Xp4YmpIEwm5/MoQYH/xSuwpKMPGhd3goeDhBXX5PFcOciBa3kqRsn+zgRv3/oeZfFjXzowNqqK9+7di0GDBnEXHAU2t2jRAocPHxZVxh+xQzBon7GFgvqHuilgMxUwXlwU2j1x7L9LA9zi9AEVoPDjBxeRfGIBW0xQ6DF3kJnit07exUnVoT0wngUHnHnxAatmipcajyEkMjLaGgYHBzM4lkipO9UJgWWLomzLOggoXpAVvv7FgpCVCuPXFLunEtF/61zU6N0Sju4urDI2MzeHuaUFrO1t4BeSD5W7NEaHecPQb9scDD8m2GgY55G9gHEXDD2yHMOPr0K/7fM4bLBkk2pw9fFk6w0bR3uQR3JgycJwcHVmtXeFDg3ZfoNC9IzblN59hhXGxxMRu3cZRq2dj/jZkxETH4e42DhMnjwZq1evxqlTp/Do0SNxf2yKH5g4D7ECYgWypAIiMDZxWanN7+nTpzh9+jQDxcaNG8Pf3x/W1tasNnb2USK4ehPUHJKA9okH0OuPG6CAuLdUuiYGxrbuPijfZyy6b72Mbuv/QqPxy1G8aRd45QuBzNYeFpZS2LkY/ZdHofXi7Wi3dAdKNO4Aa7tPqDAmZfOvf6JkeDdY2drD1tEFvvlC4OLrBwLFZKdB4YIU7Nd+1T7Bg/nIU/TacQUVewz/eGA84xdEHXiAHtsuc3gheRV75Q2CRCqDjY0NyK/6u+++w86dO1lhJrZ1mvgHlInZ0Qk4qX1IQay/eQzJp5ex/x0pjFWLCrNP3QuCxwsLsupYu3MQks8mQX/rBAzPbomq40zUnLxaCUC8OZF6hiwm3oTFtra2bNvy5usJvkml0jcfFv//witACfPUiq1OqpkC+VJgCvlGzs4FdVINaE8ugv7ZzS8GFtO+nlr6d+/ejSFDhrDvINmvWEvNQbC3exV3bIxW4Nak11XF6UFOIwB9mAKO57X3fak4trOygNTSDJ6OAjge38wLuwcqcG2CEk+nf/ng2Kgq3t5fjn613FFQYQMriTmsJVRLG0RUdsd6quXkjNUyvRp/7ONfMjCmgWwaiCPLNDoPdXd3B3mnkjUQdYLs27dPBBQfs5816KB/eAnaY3PA0JhgJEHNeQVYvaq7cRgGvagWzEyJDeQN/eIedBc2QvN7L2HQkc7hMguNSfG9sBA0v7ZF8tlE6J9eh2BTlpm1M817jOD477//xtKlS0GD8BQWTAPrlhJLWNnaQGptBbJLyFU4EO2mD2KrCqMaOD2IyY+fSkLnhRm3pHhtXmeSMOzwMjSO6Q5XX0/2EaYgPJ/A3LB1cgApctlGo1gQqnZvjk6LRrKNxvDjKwX/5T9Xo++2OSjdvg4k1jK4KL1Qb2RXDo4jmPzastJR8FLQ3EdbUsg9UGd4ZwzcvRA9Vk9Azeg2yEWqYltrhvBufj4o2bQaWk/pj4aDusDbXwkbezuYFBizqngV4rcsRvzS6YgjVXFMDMaMHsPdHjt27BBVxab5OYlzESsgViCLKyAC4yws8PPnz3Hy5ElMmzYN9erV49ZrusC0lEjh7K1AodotUG/UQnT48QiHqQng+KkAj7MAGJeLGoPuO6+D/Imj9j9AxPq/2JO3UN1WbFchgGMJ7FzckbdsdZRp0xv5wqpAZmML36Bin8iS4ik6/3QMxRt34OVyam2OnCAltLOvHwrVa4UmU5LQY+sl9Dn8+CVoNw0wLoWmk1eh08/HUXv4LOQtVwM2js6smKSLLFIVU0sneVaK/lJZ+MP5yFlTK7z+yVXo/t0G7YEJfJHA6djz8r8Kyvs+lENTtIem8uv0Dy+wzQV0GjEoLwP1p1Z8CnBJa6LBFILGRqUxhdpRx0VaEwXh1ahRI62nxMe+4Apwa/F/OzidnhLoWSFGsHgmBd5VQvLRWdA/ufZF/Nbowp66hy5cuMCq+rp164JUmhSQY2ZmhkBfO8Q08sHpWD88m6Fg24kPBRsEJh8lkMexH+Z3kKNhcRd4OspgxsvIAU8nGeoWccGUFj7YN1iB6xMEBfOHLic7vP7RNDnOxsmxsIM36hZxgrOtBGTHQariagUdkdDaF2fjU2qZWUBkovd9icCYvq/Pnj1jL0yCE4UKFWJfeRItEJCi8C0a9KDXiNNHVsBgYMuJ5L9+gnpda6gWF4NmbQvoLm6CIVn1kTMX30411N0+NBfYWwAAIABJREFUBe2+sVCvrATVHP8Ph8az/dneQrNzCHRX98KgyX7fe/LCJ3C8ePFiPlcKCAgADbLT8YWOM25yL1Tp1hQ9fxiPwfsWC+A4HdhqEmB8aBkajYxgf197Z0eUbVEb4WOjUbZtPfgG5YG1g+1LcBxQoiBq9GmNzkvj0H/nPF43ARjX/azA2MHbDZV6NEP4hGgUrVuB1dLky2zjZI88JUNQd2BHRP2WgKEHlyJ8fB945zEhMD6VhJjjqxC3Zxnif5mL+JkTERMXi7i4OEyZMoUzD86ePcviMtpfi5NYAbECYgWyewVEYJzFnxCpksjf9vjx43ygqFOnzktwLJFZwVXhj8L1WqJe/AJ0/PEoK46jSHGclcD46LNXUHr/fbZdIKuKwvVaw90/UFAcS6Ss8CWfY/Jg9s5fCA3HLUXUvnsvIe1bqmijfzHdZ8LDOHL/fXTbeB71Ry1E7uLlYGEpQc6cZrB2dEau4uVQNXo0Ov10FFH777+1DqYAxr6BIajQuR9CwyPgqszDimYa7aeAisGDB7Mih9Tj4vSFVECfDIP6EfT3/kLy/36AZscgqH9qCNWS4oLnIClW5uWHelUVaLZGszJZd/0QDE+ug1sV9dRKKp7MpfdpE4g4ceJEmk+T0pjsKUaOHMlq/DRfBKBBgwZYs2ZNek+Lj3+xFTDwhTl7fG6JAoUYkbKY7GG0FHT36D+Qiiy7T5Ryf+fOHfYXpM6SwMBASCUSmJvlRM6cOWBhbo4QpQNGNvLBnkEK3JioAIW3ZQbMEpx8MVOOyxP8sKCzH8ICXSCxNOeWYFqelK0qZKhd2JmtGnYPlOPqFwSOn02X4/oEOTZH+yCymhuH/skszWAns0BBuS0iq7ljWz8F7r7h+5yZWprqPV8iMKbvLAkVKEyJ7LNIVUzhvDVr1uQBb1Id02vEyVQVoH3dU+gu7+J9m+78GhhUZLMjTh9dAVIaa19Ad+cMNHvioFpc/AP2rRRslx/qn5tAe3Ix9A///eyq4nfVwzgw+ddff2H+/Plo3rw58ubNy52NpOole4iQKqXQaEQ39PxxIiiobsSJVWkrdj9WYZwKGDu4OnEg3+DdizBg5wK0mTEIpVvUhLyAPyuNLSSWrDz2LxGMapEt0WX5KET8OB6hrWvB8jMqjGV2NpAH54FPvlyQWMkgsZLCI7cvwlrWQqeFIzF4/xKuHYX4hY8zHTCOOZmE2EMrEL9pIeIXTUPsuNGIjY3FuLFjsWjRIuzZswe3bt0S98Hv+jGIz4kVECuQ7SogAuNP9JEQODaG5FA7N528+/r6QiqVQWptA/fc+VC0UXs0GLsEnX45gd577iBy903UHTkL7rnywtbJBeW7DECP3y8gOqOhd6k8jMmS4qXC2AiMGfAKiubIvXfQ+efjqBszByG1w+GWKy+kVjbIkTMnX7A6ectRtlN/dFi1D712Xkux0UhRQ6cGxca/PwQYH3qMXrtuot3KPajYOwaKkFCuyf/lyAFrBycUrNkMzab9iB5b/3sLFBuhdWaAMdWx8y8nULhBO0hk1rCxd4SLj4KXSV7F9Pk0atQIy5Ytw5UrVyCGEXyiH4upF0Mj+MkqVjTqruyG9uhMaDZ2hXplRbA/HqVxU7jKkuJQrwlnNUvyhfUMmikFHTrtF6GENHXZ3jc/gsWkMiZbicxMFJqXnvI4M/MT35P9KsAKseuHodkxGJRIr9kTD9298zDwYEz2W1/jGhkv3s+dO4c5c+bw8ZpUxQRwPRykKOBjCz83K9hIzTmgzddFhvrFnDG9tQ8ODlHg5iQFyHaBgGNG4eXjBAXOjVJgSWdfNCrhAncHqaC8tZOwTUNud2uGqzKJOXxdrFCniDMmhnungGqloG7+gOVldL1M8bqH0+Q4EyPHzNaeqB5sDxc7S1haCJYb9Yq6YF57Oc6Nyn52G18iMKbzlIMHD7JPsbOzM2dp9OjRA1u3bhV9Mo0/8Ky4T1azjYJB/QRisO5HFpgGE5Nf8OC97tp+aI/P544woVslg/vU+QWg/q0dkv/+TQD4X8AAJVXNKDIiX1vKSaFrED8/P7Y1lMikbBNRtHZ5NInrid5rJmPIwaWgQLfXrB5MCYxdnDgEb8i+xYj5czXIeuK7LbPRako/lG5eAz6BuWBlZ8OKYzvyXy5XDOU6NEC+8kVhIZMIlhQxXTH0yDJktSVF3+1zEdahHiubc+TIATNzM/ZetnNxRL4yRVF/aBf02TAdw1OB9mGHTQGMzZG3YjFErBqLuN3LEP/jHMQljH+pKk5ISOCgQzqfoM4OUVX8kfsH8e1iBcQKfPIKiMD4E5fc6INIo4wjRoxA+fLl4e3tzT6eBI498wajRItuaDQ5EZ1+OIxagybDzS8gC4Hxk1cQllTNe++g4+rDqDV4GgIr1GF7Cm69tbCAs48fCtdpibqx89Fh9RH02pmO//IHKIyjDtxHtw3n0GjiSlY4O3r6wszcgkE1+aBS6F29+PmI3HObVddGQPzmfWaAMQX7tV+5l4G0pVTKYJy21d7eHsWKFWNV8f79+8XWzU/8G8nSxZFiRf0E+rv/E1THfwyF+ufGUH8fChV5ELLqOBAqVh1HIfnU99BdOwjDk6uA9imQzUFXltYujZmTgphuHzqRApkUynQvTl95BXRq6O/8ieR/NkB35ywMuuytbiT15e3bt1lVTO37FF4rk0pgKzNHIaUNomt4YGkXBcY390G9Ik7I7S5LAcfm8HO3RrNSrpjd1geHhipwc6ICz97jOUxgmZTJ2/spMKiOJwr52bEvsq3UHAV8rNGjshuWdFZgSksfNAl1RoCXFWxl5HEsgOMGxV0wo3XK8iYp8GxGBoHKJ4DLtG3XxsuxqY8voqq7IZ+3NYfaUS2DfW0QVd0D2/srs5WqODUg/xKBMcGIBw8esHdxp06dOFjpf//7H4fzfuV7mqzbPBp0FlvHs66+PGcDK4C5K+zBBegubWFLMRrEVy0qKnSoUJcK3Wa+x8d9fn4BFl/YCL3mSRavd9bMnn7H1J1K4ZTjx49nSzwKCCZbQ6lMCnelN0IbVkb4xGj0/nUahhxYipEEjsknOAuA8eC9i18B3zNJGH5sJfpumonm4/qgWL2K8PRXsD8wKY6t7e0YItP1lLPCE3WHdWawnVXAeMTJRFZcd1wUg+AaYTCXWPL1nKWVFJ55FCjTqg46LnilKk4N100BjM0szJEvrAh6JIxA/OIEVhXHxMRi3LhxbDNCoaN0TiF2dmTNb0Wcq1gBsQJZXwERGGd9jdNcAoFjOqnftWvXS3BMvp8UAEVWFR4BBVCiSUcUq9cKjh4+KcB4YBYojFMB4xTFcfThp2z70HrBZhSoXJetGUhpbGZmzv7LLr65EFK7BYPjjj8QOL4OttEwqovfCYyF5dHre+68hrbL/kD5iCHwzl8YEitrvtH22ru4g5J5vfMXQaNJqziIjmw63gTFxv8/CBgfeozeu2+iQ9JBVIkaBa98Bdl2g2qvUChY9UjJtTdu3BC9itP89n4dDxr0ydBTsMqNw9Aen8dBNerEGlAtCBEuSggeLwiG+scG0O6Jhe78WgZfhhd3xaC8lK8AqYtJZUxdExmdqOWyQoUKIP9icfo2KkAXv6QqNuj12VZdQ8dkUv+cOXMGpAiqVKkSyH9bYmEGuYsUjUo44/sucvw3TonnMxSgsLpjI/yQ0MoHjYo7w99DUBwTyPV2sUKD4q6Y0cYHB4YYrSpehxxkP/GAlLexcgbM1UOc2c+XluftJGV/33ntffDPaGF5jxIUOBPnhzntfdE4NGV5MnNWPfu4WKFhcVfMTAHHgjWGsLwPUTmnhqUf8zdt2/2pcpwYKceUFp4oH+gAB2tLrqWvixQNizljcUdfXBqrxIuZig9SYn/Men3oe79EYEx7FCM0pryFR48eZdvf3Bex9+NA3TswPL0pHPdFmyrTfmysJlbB8PwOBxEn/7kKmq192eteNYeCBJVQzc0L9bKyUP/YEOrlFYTzM/bEf3NwTAHV/CBoNnSG7tLWbOlX/KHFo98yWeEdO3YMEyZM4MwHuVzO4FgilcBN6Y1iDSqj2bg+7Mk75NBStqr4qNC71JYUKQrj14Cx0T/5zGqMOG4Ex1EoVr8i3HP5QGotQ06znBx+bOfqiLDWtRGROPbdNhrGeZ5OQoZD704lYdjRFYjeOANNRvVCcOWSsHW0Z1hMFhT+ocFoHNcD/bfNxciTBNOTXldin6aAv49UGBfPz0rmwOD86B7VCzGxsYiPj8eMGTOwfv16zj6g82T6HMVJrIBYAbECX2oFRGD8mT85o5pp27ZtrGgtU6YMp1lLpFIOfSObBPKvsnV0Rtn20YjY8Fe60NQIT/n+yFN0z5AlxZvAWPg/+ugzdF17GqHNOsPKlkaLHdhv2cHTB5YySpm1Zp/fwvVbc3AfBcX13n0bfQ49EtYvTUuK/Yg+/IRhdJdfz6Le6MUIqt4Y9m6eHGpn6+yGgDI1UKFzfwRXqgOZtS288hdGw4krQUpkUwDjqIMP0X3LJTRL+AlFG7Zj1TSFEDo6OqJ06dIcSkB+0xRyJB7gP/OP41Mtnn3ynkH/8CJ0FzZBu28MNGvCoV5ami9UXsxS4sXcvFAtK8sXItqjs9iv0EA+rKRe0Sd/0+ojOhkeNGgQg2OCwe+aCCyTsphC88TpK6gA+YRrn3H78JeqwKP9PLXxk9p9w4YN6Nq1K3LlysVexfbWFijhb4dh9b2wb4gSD6YpX1pMGEHs/akKHB2uREJrHzQo7ozcHoICmKwjFG7WHGBHUJkUx7dJATxduF2boGDlba+qgvKWXm9nZYHCSlsMrO2JXYOUuDf19eWpZ8nxIEGBIyOUmNbKFw1pee7C8qwk5lC6WaFxqACqDw5V4BYv702okrX/k4fz5fFyrI30RZeKbrx+Uksz2FtZoFhuOwyp74m9gxWgun0owP3Ur8+uwJhCd+k7+77wXfpui+cxH7GfNejY+zb55GJwQO71g+xX/KXu6z6iEiZ+a4qaWPMUhkeXobu8G9oj06FZ1xaqJaGCRRgP2AdBnVgVmi2RSD6zHLq/f4Nmcw+oZqcVfqfgAX7Nxm5I/m/HVwGLUxedBjSNtoZjxoxBtWrV4OPjA6lMBqmVDB655SjZtDpaTOnHtgsdZg5BQLFgWNlYI7R+ZUSvS2BLidTq2jT/PpOEYRkFxqkg7/BjK9Bn/XQGtCE1wuDo4cKdomQL4eTpikLVwtBoZHf0+mUyBh9YghEn0/FfziAwpvcP2rsIXb6PQ4WODVlJbCmVIEfOHAyqHTxdUb1vawwiKw1SXada19R/ZxoYn0xEh/nDkbtEMCwlEuTPnx/du3dnNfjy5ctx5MgR3L9//7376NSfsfi3WAGxAmIFsmsFRGCcTT4ZOvknRetvv/3GKdalSpWCi4sLzM3N+eAntbJG/kp10GRyIrpt/BuR+94OfjMpMD5iBMZdYG3nAM88+VGh8wBU6DEcecpUg4OnLyykFCRgAw///CjerCsaTVqJzmtOovee2yAwGz5zDXIXKwOpzAohNZqg46q97H/cesl2lOsyCD4FivD7aR6eAUEo0SIC4XPWo+Oq/SjZvCuH7pkSGPfefQvtEw+gWr8JyF2iAs+fVMXkD9a6dWv88MMPuH79uniAzya/iU+/GgYYUtRE+uuHkXxiETS/R0GVVAuqhYVSVMe5+G8Kz9PuGoHkv36E/tZJGJ7dTlEdf7sqAoLA1L5P6mGyqSDvV1IR09/t27cHdVAQWM6s5/Gn/z6IS3xnBUih/+hfwWri8h8wvLj/xXl3Ekyjtl/y46aQRqOqmFTCChcZmoY6Y3kXQQmbntWDERxTWNuBIUpMCvdGg2ICyCWISyCYrCpalHLF/PakOFbi4FAlZrTyRo2CjnC2tYSUVcwyBsALOgiq4mcz0geqpMq9M1lY3sTm3qhf1ClF4WwBK6kFcnlYo1lJV8xq44P9g+W4Ol4OCp0zrmtWgdf70wieyzEx3AsVCzjA0UbYNqplkxLO7M98cSz5LWcttDbV9mVHYEz7zwsXLnCr+tWrV9nz9J2/U/HJTFbAAP2zW9CeWgJVYnWoFheF5vfeAoykbIMvxBM3kxufRW9LAcWqh0IY8d/roN0dB/VPjYTOLoLEBIOXFBPC6naPRDJ1dj24AGieQX/rFDQbI6CaRbYUb+xDFhTk53T/7YQh+XkWrf/nny0NEt29e5fDhMnWkM63KNyS1MYyGyv45s+Nsm3qoEqnxpDnyw2ZERj/mrXA2Ahhhx5ehs7L4hFSqywspII1BKmNCeYKauhKaDK6F3qvmcI2FWyj8QbMfZ/CmFTFUesT0Di+J4IrhcLOyQFkhWHjaAdrBzvkNDODk9wDdUZ0wdCjy00LjE8lIebYKsTt+B69Jw9H+epVGBZTLtHo0aOxceNGXLx4kc9zxcG6z/97EddArIBYAdNUQATGpqmjyeZC4Jig5bp16zjlukiRIqDgEkq6trZ3hF/RMJSPGIoW8zYhYtMFRO67l7bi+GMVxqmBsb0DfIOKofHkRPTafgVtlmxncJw7tALs3LxgIaHgPlu2dght2R2NJyexOrnp5ETkLhLGwDi4cj2ET01C/dGLUKBKA5Ca2NxSAlsXd+QtVxN1hs9E11/PsEK5669/omR4t48Hxntuc0Bg1IEHiNj0D5pMWY0iDdrCyVvBI8JOTk6sKqb2IUoVF0GWyb7GX/6MSJmV/AL6R5eRfHEztPvHQrOuNdTLykA1L1DwOqagvKWloFnfkdUxuv92QP/wEgzqx4BeS43BX34dMrEFO3fuZEgcERHB7ZMEjJcsWSL6FWeiltn2LQY9h0hqj8+FanUtqNe2gPZ/P0L/9Ea2TqJPXU+NRsODtHSs7dChA8gfUmJpAUdrS5TKY4cRDTw5wI6sIN6CE2/CilT/35uiwOFhfhjfnICwAxQuUlingOPcHtZoUNwNjUPd4O8p+PmSqrhE7hQV82AlHkz9EIsGX9ybqsChYUpMaeGD+kWdkcv9lTWGwtUa9Yo4Y3K4Jw4NleP2ZPI4/rDtyci2k6r4v3EKrO3li47lXaFwlbH9BKmKS+S2xfD6ntg/hGw8TL/sjKxfZl+TnYAxgSKyMdu9ezcGDBiAxo0bY/78+bh3756oIk79wzbF33T8Vz9C8rlfoPqxPlSz/aCa4QPVvHxQ/9oGyefXgK2pvtFj/AeXmLq4KHj42S3obh5F8ull0GyJgorsJebkgWqWks+r1MvLQbO+A7SHE6C7uhf653dSzqUoDS4Z+it7OJiYBsxe+00vCIZmc3foaOBS+/XC4tR1J8UxgWMKs6SBeOpOdXNzg0QigGMHFyeGxaQ+Ll6nAqJ+mSKA0zRsGYywl+8zqTA2zoPUvH23zUHp9nU5fM5SJoGTlxscPV1BoX1GcFy8URWET+yLyN+mYcjB718L7ksTGJ9OYlXyoD2LQF7FZdvWhae/nOdHoFwelAclm1RDYPlisJRJ4eTrgTrDO2PoEdMB45gTiYjdvxzxvy1A/NwpGB47Ev3798fQoUN5X0x+07SPps9GnMQKiBUQK/A1VUAExtn00ySrCgLHa9euZXBcuHBhtk2g1hdrewcBHPcYjhbzNyFi8wW2eehzKJW9hMmBcVEGxmQ5EX3kKXr/cQNtFm9HhYihrNYVwLEUUisbeOctiNKteqJ8h2j45ivIvse+gYUQUrk+PP3zsycyA2Z6XbsoBtCRe+4IlhMEqteZCBjvuoleu26h3cp9qNQ7BvLgYrx+MpkM/v7+oEAYUnTTBZd4gM+mP4TssFqpg/LOJkGzrT/UP9RlxZFqdm724OQLyVWVodn2HciDT3/jKAwEz+jihYPyvk14nB0+PnEdTF0BA8OS5D9XQJ1UUwggImVYUk1oj83lQRO2aTH1Yk00PwJv5Ot69OhR9t4mD24OErI0Z9jatqwbfu6twPWJr+wgXoMTqeBwWo8TZFTP9MWDaQpWEo9v5o3KBRwZRHNyO+cBmLHPoszSHGXyOWF+RwUuT/ADef9+qAqYlkVWFY8SBE/lieG+KJffiYPxKDjWzCwnvJ1laFrSBfM7+OLYcKNVxRvQ5T3blda20voSID84VI7RTTwZtNtIhUA+PzcrtCjlgtXdfV/WktY1rflkxWO0bs9nEiAnD2glXmQClGcHYEwqNRrMvnTpEpYtW4Y6deqABrttbW3RsmVL9jYVz19MtHPg2RjYaopC19TrWqWoWVO+twSN5/gLgWpX97IvuymX/HXNi9TEWh5Ap4H05P+2Q3twEtS/NOMurRfkTUxK4YUhfBzRbOvHQcT6e+cFO4k3PV91auj+2QB1Ui28SN2hsCAI6s09oLu6jwf5v64avn9r6HhG1zDbt29neEndqe7u7iwyouONhYUF8hQLQvi4Pui3Yx57/lIonhHwvnVvEmA8G6Xb12Fg7OjthjJt6qBWdBsEVSzB8JggMgWNuyt9UKJRVQbHfTZMB6mTyWv4dWBcCJ0XxrDXcOS6qWgwvBsCShViGE6qYidPNxSuWRatJvdHz58moWznBpDYyEwLjE8lIfbIKsRvW4L45TMQO3EMYmJiWFE8d+5ckKXktWvX2CZIVBW//zsrvkKsgFiBL68CIjDOxp8ZHXjUajX+/fdfJCYmonPnzuz/6ejowBCW1Lm5S1ZAxd4xaL1oK3vzRu0XrCoI6n6Uh/FbCuMUYHzw4UsvYQqu67HlX7SctwHlugyAsmgY7FzcGQiT57GjuyesbOxASbkWlhJIpDL2Krb38Eb+KvVRN2Yuuv12lu0rXtpp0HJNoDCu3n8Cuvx8HA0nLEehOi3h6OnLqmKy+aAWrokTJ3K4kagqzsY/gOy2aqw6VkH/+Cqo7VF7JAGaDV2gXlERqvkFBBXSHGqnDIV6bSto90+AjlK6752DgVpYdZpv2us4u32c4vpkpgIEU54i+cIGqNc0Z3iiYgjoK6juV1SC9vh8DjDKbgp7Op6SqpiCwJKSktCqVStQeBDZPpnlzAk/DxtE1/LGgWF++FBVcVrAk2Dj4wQFTsT4YXhDOfw96ViYAzlz5IAZ3efMAWuZBcPdqS19cWS48qXHcVrzy8hj5Hm8vb8fOlbwhJuDFDly/B8sqB3YwgzWUnPk8bRGyzA3zGnng8PDFLg9mewhMgeOn0yX4+IYBZIifNCqtAvkLoKq2MnGEmXzOSCusTcODVXi0WdQFRMkvpOQF/9MLoTTE0NxdmIJXJkShIfTUwb4MgjHPzcwJhBMgxv79u3DsGHDQMIBGtywsbFBSEgIQ4vz58+LA96Z2ZWl8x5SqJK6lb1y5+WH6s1wtUWFodkxEPrbZ0RbirRqSKBXp4HhxT3o75xG8v9WQ7NzMNSrawnnSTS4OCcA6u9LQb22JTT7xyH50mboH19mFXJ6/tB83PlzJdTLywpqb1IZLywI9ebuSL6865uExcby07GNulMJWpIIpm/fvpwpQdc71J1KCly/QvlQuXsztJ8/HP22zQV5DqdlB0HBcJnxMDaCZ0Fh/AoYuyi9UHdEVwz4YwF6JI5jcBxYriiDXlIbS62t4B2gRFh4TbSa2h99N85Et2WjEVK1NNts5ClREK0mfof2c4YirEUtuPv5sKrYyt4WfoUDUbVnOHqsHo/hR1fgu53zUMbEwDjmeCLi9i1H/Np5iJ89CbGj4hEbG4vJkyezjSF1p9I+Why0M34bxXuxAmIFvsYKiMD4C/lUCWz+/fffrDBp27YteybZ2dlxIB6FxuUrXwvV+o1D26U70XP7ZfQ5+CjLgfFLyEvL+v0Cmk//CaXbRkEeEgprR2eYmVvg/3IIAQQ5cuaE1MYW3oGFUKZTP7T+fjt677rxtp2GCYCxvbs3Qpt1QblO/SEvWJztMkhVHBAQwND9119/xZ07d8QD/Bfy3c+Oq2nQ6wTlzJ0/+YJI+8cQqH9uCNXi4kKLJaln6GJzVTVotkYj+fQS6K4f4pZ9bpk06LLjZonrJFbgnRWgtmLdtQPQbIrgQEgBFqfyklxUFNoDE6B/ej1btckbwRu1jJIFUYkSJRi6kfqWwK25WU4EeNuhXx1vbO+vwJXxCjxJsaL4UMUvgV1St96dosCBIQqMaeKFMvkcYGdlyX7GZNcQLLeGr4sU5HFMtzyeNmgT5oaFHXxwfAT5Eyvw/ANA7tPpwjqv6eWLDuXd4OduBQqaI3/kIn62rPyl5fLypOZsh9EqzA3kl3w0RXGc0eXxtk2WY/8gX8Q18kDJPHawlVpAZmkGPzcZ2pRxxU895bgyPnOq3oyA8Xe9htTE/00Jxu+jqmLO0JYYP7AjJg9qj+UjGuPQ+DK4mxCQYZXzm8CY2r43b94M6gDL6om+s7dv38ZPP/2E5s2bw8vLi+EPtZ3XqlUL8+bNY6/MT7EuWb2t2Wb+FHJ39yw0O4cIuQVvDizMzw/Npm7QXdkjZBZkmxXPBivCthMvoH9yHbqrB5B8YoFwnCAbLxpIn61kYKxeWZm9hpOPzRXOiV7cg4GCg98zEYDWHp0pdHYRxCdw/3vPb8qG4j0l4qdpUPTKlSv45ZdfOISNbA2pI4HAMXn8+pcIRrXeLdD5+zj03zkfw4+tfF1tnAXAuN7Irhh6ZBkvZ/Dexei2bBSq9WoB/xIFYe/qxP7DBLUVQXlQoV0D1O7TBnlDQ2ApsYSXvwIl6lZEQMkQWNvZ8mPOPh4oWrcCWk7uh/475oMV03+uNikwjmFV8UrEb1mM+GWvq4pp37tjxw4G9FRvcRIrIFZArMDXXgERGH9hn7ARHC9atAjh4eEcMkXgmKwqHNy9UKByPdQcPBXtV+5Dp7VnULLzIMgcnGHr7oNyUWPQfed1RB999jaoPZzKzuLwE0RnQGH8EhjTe488Zf/hHlsuoum0H1G8eTd4BARDYmXNCmNbJ1cO7asfvwARm86jz+HHaa9DZoDxkafoteMKKvYYBjsnF16mk6cPaJn8wThjAAAgAElEQVRUF1dXVw4zolCjv/76i1XbX9jHLq5udq6AXgP981usStIemSGojldWhmp+kKC6nOWHFwsLcSumltQ0/6yH/u5frMBBslpUKWXnz1Zct1cV0Gmhv3OG1WKqBQXfVt7ND4b6914MATg88s2W4ldz+mR/kfLK2M6/atUqPmZ6UUCQhTlc7SyR38cGAZ5WcLAWgKe7gxTVCjphTFNvbO8nx+Vxr8DxuyBl6uceJwjK28QIOQfd+TgLyltXOwkqFnDE6KY+SOqhQFxjL1Qr6Mjheq/AsTXalHHBkk4+ODmSFMBkqZAKyL8BsIxg+sgwBSaGe7Oy11ZmwWDY38MKHcu74YceCvz+nRKjm3ihehqeyqQ4XtDBVwDVU969vCcJclwYo8Cqbj4IL+kMLycpexW72FmifKADRjf1xvGRShDAzgxoT13HzPxN9bgxLRDrYmthWN8I9I6MRk++9UWfqD6YNLA99o8ri8czcrFtyPuWQVYfR4Z4oVlxG0gscnLmwYYNG1jNl9VfYgIR5Adfr149VhWTsphCRXv16sWPP378OFsNymR1PT7F/GlALPnCJiGEbfYbwWpz8kCztiV0FzfDoH32KVbnC1gGqYm1MFCI3f1/kHzxd2j2j4Xq5yZsNcHexJT1sKgI1D/Wg3bnYPaF1t//O8VrOONWXYYnV6HdG8/nVS8WhPBAPA1eIvnFF1CnT7+KpDj+77//uJumS5cu3JHg4EDdqZawdbJnW4eafduiy/JRGLhrAUYcTwHHZ1abXGHMwPjwstc8lAfvW4JOS2JRqWsT5CoWBDtXR143KxtruHi6c5Cd0J1qAalMyuIoGwc75CqSHzUiWyFyzeQU2L1aAN5nTAeMB22dj7i9yxH/y1zEz5iImPhYxMXGYcqUKfjxxx+5O/Xp06fi/vfTf63FJYoVECvwmSrwzQFjuoAk5Qbd6O/0JuPrMvKa980rvWVk9nFapxcvXjD8JHDcokUL5MmThz3tCJA6evhwsFzFyDgE1QqHxNZeAMZ9xmYdME4NnA8+RMTGcyBbCA//QD7QB5SsgPDpPyFyz+20QbHx/ZkBxoceoduGvxDWvg9s7B2Q4//+jyE1tW0GBQXxBRYFQ4htQ5n9xonvy0gFDKSw0T7nRG/dP+uh3TsKmjXh3HqpmpsXKlIdzwmAioJdNnaF9tgc6K7shuHRf+yZKPi+pr9Pysg6iK8RK5BVFWCF14mFoGAi1ZsQc14gNL91BAU/UlhkdpjI2/H+/fvYs2cPhwIFBwfDSiaDjdQcQb426FHFHSu6yVll266MC4J9reFoQ/67ZnCzl6JiASfENPTC1n4KXB6nfKk4Tg8yPp8hx81JCvwxQI6h9TxRxM+OwS1ZQQR6W6N7FXdsjFbi1mQl+57fmaLEnsFKjG3mjZqFnNjSgV4rk5iDwvFalnbBvPbeODpczorjN8Hxk+kKXByrQGJ3OVqFub60hCAQXrmAAyaHe+NMrABvaZ1J8bxviALjm3mhdiFHDqYjUE0+yrncaXmurHAmj2MC1akVx7RttyYpsGuAL4bU9UAhpS2vp5XEDPm8rdCtkhvW91Hg5qTM+T6nV9MPffzJDD8cGheGcQM6olfvaAbGBI3p1isyGtFRUVgyrCkrkDMybwLGp2Pk6FDOle1DSJm+Zs2aTzLoTMrhI0eOgDrKKJCxatWqmDlzJi5cuMAK53edm2aH398XuQ4U5vnwEmjgV51Y/ZXlDvkW/9gAyX/9LITafpEbZ8KVNuhZYW14dhv6m8eQfHoph9ipV1aCam6AEGI3Nx+HBL8MsbuyB/pnt1NCUT/8PIe8jbXb+glBw9v6cniegWy+xCndCtA+wmjDtHr1anTs2BEFCxZMycOxhJ2zI/KVLsw2ERErRmPQ7oUYcWIVA+PGIyPgKvcEhedV79kCpAwmuwmj9UR692lZUrwGjE+/8k8ecSoRFGLXaXEKOC6aH3YujrCwtGCPf/LgZx9mqQRuSh8OtWs3ewgG7V389nqYCBhXbFkXQ1dNw6gl0xE7bhRiYmM464Cutffu3Ytbt259kg6TdD9U8QmxAmIFxAp8hgp8c8D4+fPn7GF48eLFdNNM6QB748YNkDccBc+Rj/CbE0FiSkOl+VD7D833U0+0DjTKeeLECSQkJKBRo0bInTs3rK2tYSmzgoOHD+zcPGFmYQlbN2+UjRyF7juuZY3C2Ah8jfeHHiF85i/IXSwMUpkVQmo0RsfEfYg2Pp/e/QcC48h999Bl3RnUiZkDv+Ll2CvZzMwM5N1Vo0YNzJo1C+fOneOTpk/9+YjL+1YrkOLhRxdT1w4KrZlbIqFOrAFWZpLihtRLiwqzkkmzawSSz/0M3Z0zQvK6jlTHH35B9a1WW9zuT1MBw4v7SD67GmpSj83N96qtf3Zu/h4nn/sFBvXDT7My71gKXSSTqpjA2vfff8/HRQ8PD0gszeFmL0H1go6Y0doHf8Yp2WP44TQFTscoGZa2LeOCAt5WsLMyZ+Wsh6OgOCZ17o7+ClydoMDT6W8rfsmr+PwoJZZ08kXjEi4vlbfuDhJWEU9tKcBbgrypQSUpYm9NUmLnACXiGpEC2BHyFKsKgsd5vaxB67S4ow9OjFDgLimOpys4aI78gcc08UapAHvYWQkKaVIVd6rgirWRclyfqGBrDOPySPErLE+BXQMFhXOVIEf4OJM1hhmD9EAva7Qr48rLI4UzWWNQfc6PUrDquXGJV6piAtOVCthjcgtvnI59P1A3rkdW3t9P8MfG+GoY0rcHA2IjLDbeEzQme4qTE0M5EO8tS5U3FNwEjM/G+6FbZU/YWUtQrFgxVpildU74jq9kpp+i8zvyJB09ejRI2SwG9Ga6lBl/o14H/eMr0J5cDPUP9aCaFwjVqqrQnljIwPObBvVkpaV9DsPjK9Bd3iWA9d/aQ/V9aIrtRC6oFgQzbNdsiUTyqe+hv3VSyHDIgO3Euz4k/a1T0OwYzKHDpCwWYfG7qvX6c/SdJZERXQvRMbFNmzbcrUDBmSwycndBwcolUX9wZ3RPGof+W+ei4fCucPXNWmBshM4jTiSyPUa7OUNRvn19yIPzQGotY1hM96Qqrt2/PXqvnSqE9qWCzsZ5jDQBMLaytka5apUwKHYYYkfFIS4uDtOmTeNBQupOffbs2TuFZq9XXfxPrIBYAbECX08FvilgTICVDpgUeNanTx8+EacT8tQTHVgpFIeUHBQyRy0odOH55vTkyRN+f3R0NMjqgF7zuU4kabuoPZHUKGTETynapEihFkZq6aFRWitHFxRt3g1tV+xF7903QYF1r1lKvAFwP9iS4o33k4dy+Mw1yF2szBvAOB0rCuP7MwqMDz1Cz+1X0WrhVpTtPABegYUYklvb2Lz0Kv7999/x8OFD0av4zS+v+P+nq4BRdfzwIpL//g3aPfHc1qpeFgbVvHysxHkxJw9Uy8pCvTECyaQ6vvwHDA//BdSPOWU8u4WHfbriiUvKVhWg7/Lz20g+vwbqX9tBtSCIBz7Uq6og+eSibBF0Z1QV79q1CwMHDuQ2XA4Jk1ogOEVVvDFaAVL3vgkuKeiOFLnz2nmz3QKpggnESizMGADXLuSEic29sHugHFdTPI5J9Xtjkhw7B8gxpK4XCvnZwVpqkaJitkavau7Y1FdQFb+5POP/AsgV1Lk7BigR08gLVYMd4esieA7T/AK9bdCxvCuWdfHFvsFKrO4uR/tyblC6Wb20hCgXaI9xzbxwMkaJN8G0cVl0L1hFKHBzsh+29lNiRANangN8GRybczgeLa9TeVcs6uiNn3v6YHBdd4QobWEltRCe97FG10pu+DWSVNVv1zL18j7l3/cSAvBbXC0M6tsrTWBM4HjCwI44NqEUK6jVHNj49gCAcZ0/NzCmc0qCFCROIEj9uc4xs9V+6FOsDCmNn9+B9mwSNL/3hvbIdOgf/gvuIvrmBnNTBsBVDzjAV8fnMXFQ/9iQ4TDbTtA5zOLiUP/cGNrdI5H89zroH14UbCdMUC/63uvu/Q3tX79Ad/2wEI73Kb4HX9kyqI4kbvrzzz8xZ84cNGvWDHnz5uXuVIlUAmdvd4TUCEO9gR1RoX0DOHm6ZqnC+CXsPZ0kqJdPJmLAtnloEtsd8qA8MLMwh3eAHxqNiEhbVZwaHGcWGB9ahuajIuGVWw6ZVMphgd999x3GjxuPJUuWiKrir+w3IG6OWAGxApmrwDcHjE+fPs0tfhQg0q9fP1y9evW1ytEF5/bt21GlShVIJBJQyAkpO+jx1NO///4LgsWUsh4REcGBdJ/7ZJ6WTxcXx44dw6RJkzgYhdbPykrGthBO3goUrtca9ccsQaefjqHXrpvocyhtgJudgXHvvXfRZe0p1Bk5G3nLVoe1gzMHOtBnWrdu3ZeqYvLwEiexAtmhAqQX5otN9SPob59G8p8rodn2HdSr67C/3wtSHVPq9/z8UCdVh3bHAOjOJkJ/8zgMT28C2heAGJSXHT7Kb34dDNoX0F3Zy99f1U8NoT08DfrHVz+rKt54IUwDwvPnz+fuEvZrtDCDp5MUdYs4sU/vP2OUrCxNz1+XACHBVlIfL+zoi5ZhrsiXAo4tzQWrimrBjhxkt6O/HAeHKjCnnQ9bSjjZSgS47ChBncKOmN/BBxfH0vLSB5JGMEn3BC9pve5N9cOewX6Ib+zN4JgUwBQoR1YVAV42qBLsghClPYNpgtl5PK3QtaJgCXFnshK0Dannm/7fvvy6u1NeXx6F8ZEth9TSnG0uSOXsZGMJS/OcIMV09RAnzGrri/OjlSCrivdB1/SXn9H1zPjrHk3PjT9GV0JMv65vAWNSF0dGRWP2kFY4N6lIhmqUlcCYvrOkhCfRgniukv12q3TM1qufMCgmKwWDQYdvqu+HbCe0L/j8gyAtDQpqNvdgmwnV7Nxsq6OaGwj18vKvLLYo2Ff1gGtl0k/UYGBIrNc+y1BAnkmX/ZXOjAagSDVLx8umTZvC39+fg2DJDsLB1Qku3u6QWElh7+yIqhHNMWj3IsSceWUnkRr2pv77QywpUr/v5d9nVqPnDxMQUi0MllIJ8pYqhC6LYxGTGg6n9feHAuNTSYg5lojhvy9E076d4Sn34e0vX748xowZg/Xr17MQjPbR4iRWQKyAWIFvvQLfFDCmD/vmzZsYMWIEFAoFWrVqhZMnT76mQCXgunjxYvZ5kslkPPpKB1Rq5zFOpOglNW+TJk3YO5hUvaQAocfJd47uP+dEyydl7b59+/jAV61aNfj4+EBmZQWptTX7Chdr0hENxy1F5zWn0Jt8hQ+9rjjOlsD40CP02PofWszdgNLtouCRJz8kUhmPjoeEhKB///7sVyl6FX/Ob5+47PdVgEABhetQW2fypW3QHpoC9foOgjfsvPxQzcoltHd+XxLqX9tCe3ASdBe3QP/gHw6XAfn2mUC18771FJ8XK5BeBQzJauju/InkS1uF76X+9QHV9N5n6sfpt0QXvteuXcOmTZsQGRmJwMBAVgqROriw0hbf1fLEHwOUuDf1dTuI94FMsmI4FaPE3Ha+aFHaFYE+1rC3EjyOPR0lqBzkiPrFXJDP2wYyiRlsZeYo4meLfjXd2b7i7tTMKW8FxTEpl5XY3l+JIfW8USSXPQNj8nM0y5kTOXPk4HZdHxcr9K7uhf1D/Ng64n3blN7zZFVBSuFt/ZXoW8sbeb1teTnUnUQ3s5w5kMtNip5V3PD7d+RxTD7MGQe56S3X1I+T7/L5SUWwcFhzfNcn8jUP48jIPhj+XXesj6uJuwkBnxUYkwDh7t272L17N7c700DHm6IEU/9WxPmlroBBCJslKPquiY6zxtu7XvfVPGdgj2GDhkD5RegubYH2wCSo17SAalFRwUqLQ+wKQ/1DHWi390fy2STo7/0l5DC8r55fTZ2+jg2ha0UasKLrYLI1rF+/PnLlysW2hmTtR8cbK1sblGhYGd1XjcWQA99jxMlVb/sHpwK4Hw2MTyehRwowJtVzQKkQdF4Ug5hT74HVHwCMY04kIvbgCsRvWIiRsyegbacObDdUvHhxFoJR2CjZ/4j75K/jey5uhVgBsQIfX4FvDhjTwZHM6ykMrUKFCti4ceNr/rZkaD98+HD2dyI/YDp40v90cm+c6AKVgk9Kly6NUqVKYe3atawUId9j8hMmS4vsoBgxXpTs2LGDIXnlypXhSQnxUilkNrbwDgxBaMseaDwlCV3W/Ynee+6k2FQ8ZZ/jrmtPI7RZF1jbO8A3qCgaT05En4MP0efI03faWbDVhYksKbzzF0GjiSvRe9cNdP7lBGoNTUBA2eqwcXJlBTiB8AYNGvBnSqpvAvbiJFbgi6mAPpn9/XS3TyH5z1XQ7hgM9U8NoVpcTIDGs5RQzSsAdVJNaLb143AZPbVkPr3BXoIQL9C+mI/6a1tRg14Hg04Luv8cE8FiGuA9fPgw4uPjQcogZ2dn9ir2cZahUXFnVgn/PVrJvr8fCieNKuQH05Q4MVKJue190aiEKzwcZQxTzc1ywsLMjOGtpYUZiuV2wOSWcpwb5SfYHWRY6fs2eDUum6Dzhr5+aFbKAw42Er6Ap+XSLWfOHPB0skLLMHcs60rhbIK38YuZihTbibfn+64aPE6Q41SMAmOb+7CCmZZhBMYyixxoVtwO+wf7ZqqW71puRp97OsMPD6bnwf3pASAl8fMZaQN5eu7IuDDMHdoCI76LwMDoXhjctyfG9O+EH2Pq4cLkQq8F+r1r+VmhMKaMDMq+oPNQAjR0Hkm2Znfu3BEtJz7RjsSgfQb9o/+4M4IGv8QpxXbixT3o75xB8v9+gGbnIKhX14ZqfoGXgb3q70uypZZ2/zjoLv7ONaTBb9E268v+BhlFRocOHWJbQ+rUpO5UqVQKM3NzOPu4o3iDymg+NhKRv07F0EPLMPJUYprgODsCY/I3NiqYY46tQtyO7xGfOAtxU8dhZMxIDBkyBDExMWxBQfCcOAGdX4iTWAGxAmIFxAoIFfjmgDGB3K1bt6JSpUqsRFqwYAHIj5gmOkCcPXsW7dq1Q9GiRdGwYUMGy/T///73v5fKYVIT0wl+QEAAmjdvzpCYDjA//fQT+x6TIpnS2bPLlBocDxo0iC9Q3N3dGbgSOCYYXLpdHzSd/jO6bvgLZPkQfeQpsgMw9vp/9q4CTKrqj/5huwu2J3bpbhCQboNWQVIFCelGEBaWbli6U8pCVBBEJZQQQcICFQGRbtjpOf/v/GZnWRCQxU247/v2m9gX9543897cc8/vnIIl8MI7CWg56yNUbN0NoTH54e7hKariUqVKgf359ttv1Q0+q3zYVDseHwGrSYhg66kdUuZv+uR1GFfWcAzYSBzPjoFhcRlR+5h3T4D1t01gcrg98QqU6vjxYVdb3ouAQ2UGIYKz5qCJ93FWC3HCl1kDUVFR4tdPRVTuAE+0qRqOLf1icHmqXshTJwH7MHLwQf/jtlSu/j4uBtPa6FEyNhhurg6i2NUlhxC3tG+omD8Ik1pqxKbi74kMp0sdYZvy+Ddn6HBirA7vd3N4FWtze4tFBIPmqGIul8cfUcGeojr29XJDUY0/OtYIw+rOGvwSr8OVqTokJjza8WkrwYC8z/to0KNuKOjdTMU0Q/cCvF3h5poTvh450LWaH36Lj4TpPxDhKfv4qM+J/blpBXFwwjPYOrouNo1qgJ1ja+DY5FK4MoOl8f/s5/UZecR2YuuoOnhvRGN8NPJF7B5XFWemFX5kspjtS0vCOCUpM3ToUBQpUkQImaCgIPkMHzlyJPk35r3fSPU67RCwm2/D+te3MDFP4NuJsDKU7WklPTnpxxC7G2fAIDnzwfkwftYJhmWVHGpi/u6YXwTGVTVh2tQZlgPzYPv7O8dvjkyaKEy7T4La070IcAzM8fDu3btlEja5OtXLCx5engiP1aDiS/XQemp/9PksQYjjYfcQx1mSMD68FsOpKt69EvEbFyB+7hTEjYpH3IgRmDBhAlauXIn9+/dLZa4iiu/9VKjXCgGFgEIAeOoIY94M6NvUvn17mUEdMmQIzpw5I58FKj82b94s/sWcYaVqqWrVqqAylySzUzXMgLu33npL1MfcngNX3mRXr14t+507d+5diuSs8kHjgIVK6S1btgjRSn/m0NDQZOI4ukgpVGp/hzh+Y90+lH+pQ6YqjOm7XKzWi8hbrgq8/QPh4eEpdiL03Fq1ahWo6ma/1KIQeHIQsMsgznb5GCy/fgTzjhEwfvASjEwin1sgSe2Tz+EduKkLzAcWwHr6G7G4YCkpJI08axJ9T845elJ7YofddFMmImyXf5XnWUnFzms977WHDh0SJVSVKlXg7+8vils3l5xinRAa6IWWlcOwqrNWvIgvTdGliiRMSWSSTL04RYd9Q3WY+EoUqhYKgr+3u3gKa3N5oqTeF3nCveDv7QoPBvSEeKNhmRBMbhmFXYN0QsTSE/l+pGbK4zifk+S9OFmH3YP1GNk0EhXyBsA3KWiucLQPutYOwwc9YvBZnxgJq6teOBDhgR7iOUyP4yJaP1lnTWctfhypw+WpD+4728T/HxymxfRWkahZNAABPgz5ywn6JtOHuVHpIEQGuglh3KWaH45nMGF8e6YOp6YWxSfxDTB2wBvo16sH+vTsibf7vIXZQ17F7nFVcGl6vvvbSyRocStBj+sJsbiZEOvwXL0PuezE/n6PaUUY87fln3/+Kb9ZmjVrJr+73N3dpeKLvzVJWJw/T59cdd1O1yurxQjb3/tg2tobhgXFYVhYEqZt/WE7syfpWvc04M8JQbPYW3HC2XL8E5h3xcO4vnGKELu8UuXEaifz9mGwHvsYtqt/PL3Eerp+KLPeznkdorUfieNRo0bJGJiTslQckziOyqdH5RYN8OrkvuhN4njfcjiJ47ija9Hni9mo1P4FePh4IZc+Eg2HvynrkEx2Kn0f9pimlhT7VmDE/ncRv20pRq2ciZETx4qaePSoURL8x7H9qVOn7qo0znpnRLVIIaAQUAhkLgJPHWFMuEmasvyEPsZt27YFlR1crl+/LjeQsmXLihfiBx98IGEAVLIuXbpU0mV5I921a5eEqxUvXhwLFy6U96ni5U2HN9jjx4/LzYfvMZGWf7RKoJUFj8E/Ps+swQGJb5LkDPPr06cPKlSogFy5csHdwwM+AcHQlqiAZ9/ohxffSUDJ+s3h7RcATdGyGWJJ0Xv/rSRl85vw9vWHq5s7PL19RFUcEBAgbeW5Y+mUKhvK3IuHOno6I0DygKrjW+dEEWU5OB+mz7vBuLquY7A7O9ahAlpUOimdPA6WXz6A7eJR2BMvAVajw6cxnZupdv/kIGC3GmE9sxemr4fCtG0ALH9scXyWskDgovO+RQuoN954AzExMfD0cEeQrzuKavxEeRsRxMA2VyF1S+j90alWOFZ31uLneH2qVLckD2/O0OKPsTqs66JBuyq5ERvqUPmG+Lnj2QIBGNEkQhTAM1pH4+VnciF/pA/8vNzg7cGwOG80KpMLU1+NdhDHE3Sgavh+pKTzPf7/j7F6rO2iRavKuSVwjn0JDfBAveLB4HGOjNTLfkhk/zVBh8966zDwhXBUKRiA8KS+B/i4o1RMALrWDseaLo6+kxgmGe1UWt9K0OLUeB0+6qHBmzVyS3Aeg+7o0Vwmxg+DXwjH1r46zGiZC4XCM48wJhn8xejaiO/fUfyIu3XvDedf7549MevtVjg8sTxuMTB0piPEz4mn89ERJnj//znXedBjWhDG/O3HCjUSL/xt6evrKx6hxYoVE7/Mr7/+Wn4TZtbvwSfn6vXwnsi17fwRmL4eAsOiko7vYoIGhoUlYPq8O6wnt4NWFU/sQvsqqwH22+dhPXsAlsPLYdrSE4Z3a8MwtyAMYn9VUELtTBtfg/m7GbCe3AHbjb8dFUxPV+TfE/sxSE3HeO3ieJmevsz+oY1jeHi4w9bQzwfRhfLg2dYvoHXCQPTePBNDvlsBURhvm5MlCOMX3+6AYV8txqiP5iN+9mRRFY8YMUImm9euXSvezSrzJjWfCLWuQkAh8LQi8FQSxkw9pX8cSwLr1KmDbdu2iUqVhO+AAQPEjoKWEwcOHEDPnj3Fz5g3GSpAOGhds2YNaI7Pcp0vvvhCjPF5Yz127Bjef/99IZTprUjrCt5oGcZz9OhRbN++HcuWLRPymc/pWZeZ6lj2hX7L69evR5cuXaTfwcHBcHf3gG9QLkQXLI4wXV64e3oiukgZNJv0bjp7GF9H910X0Gr+ZhSt3Rgent7ioejh4SHk/ssvv4x3331XyG6S8WpRCDw1CNhtDuXnlWOwHtsA884RMH74CozLKsIwlwFOehjmFICBieWbqTqeB+upnQ6PQaU6fmo+Jv+pozYrqGo37Rwp1ieGeQVh/OhVmI+uhu36KVGl/af9P+bGvEdycpD5ABMnTpSqH04eerm7IjaMHr6hWPSGDuu66jDg+XBUzu+P0AB3eLq5CHHMwLhe9cPxQXf6C+twZRoVvw8mb6m8pap47xAtxjSPROUCgQigqtjDFXnDvYU8XteVhKseVMDS9uK7d2IwvVU0mpQNEfKVAXhcXx/qg6blcmF6qyixqjg3SYdbCXcfm8djIN/eITqMfTkKlQsGSrtpCVEg0gdv1gzFp711ODf5bs9ep1XGn+P1+LinDv2eixAim4pjHpvEcZk8AehZPwLr30rq+1QdLk/R4YdhOkxtGYkahQOFcCdZrM3lheYVcmFJBw1+H0OCXYvFbUNQKCLzCOPfJ5fAoqGvoHevnncF2HXv0RvdevTG0D5dsCm+Hi7PyAcSww8ifh/3/bQgjBmYTLsyehUzSJk+27Vr18bMmTPlNyPVx2pJXwTsVhOsl36CaddoGJZUuHtygaTxotLyP+u1k08eLUrbCVaNXDsppLh5fwKMn7wOAyuWGGA3KwaG+UVlIpoEsuXQEtjOHYTdcA0OW6L0PTdq71kbAU5kcXzLfJ/PPwHkdFEAACAASURBVP9cxsi8lkl1KvNw/HyhK54f1d9ognZzh6Dftrno+dkMVGyXyQrjqDA0fKsN4hZNSVYVc9Ju3rx5MubneD8zhVtZ+6yr1ikEFAIKgbsReCoJY94ASfTSaqJkyZJC4pLgpYdRixYtxN94w4YNYjUxefJkIZapaKKVBb2Jx40bJ/7HnTt3BtOtuZCE5qCgQYMGoD8drRIYbNKvXz9RI/ft21dUUSSZqehlGeKKFSuEVL77lGT8KxLHvHmy/W+++SZKlCgBEseurq7I8T+msedEaGwB1B84CV02H0fPby+neegd99l583E0n7oOpRq2RkBYlIQtsNz4mWeewciRI4XAJ85qUQg81QjYrbAnXobt7/0yuDNt6QXDmgYy6DXMzusgwxYUg3FdQ1FTWX5a7/BpvHUOdkuiUh0/1R+eB3XeDtvNszB/P1cmHYRgI5FCMmFVLZi/mymEgz2DQxY5oOOkJidi27RpI17F7m6uCPZ1E1XtmJei8P2wGND2gW2m6vaTnlr0qR+Givn8ERbgLhYLVP6WjvVH97phWN9Vg5/jHcQplbopyUQGvx0brcPKThq0rJgbUcFecHd1QS5/d1QrFIjxr0ThUJw++XjObUneXp2mw/5hMUhorUHz8iFCLpP0ZSBedC5vNKuQC7PbRWPvUB3OTnQojq9Pp6pYh7VdNGhVORTRubzg4eaCsAAP1C0WhKmtovFjvF4sNZzqYOcxnY98PzFBh78m6kVx3P/5CFQpGAiH2toFfl7uoNr6rTrhWNlJi5VvatChWm7oc3uLF3OgjxvK5/XHO40jsWeoHlenO3yfr0zRYFEmEsYk9Y9MrIBpg9qhR4/e/yCMSRoP6N0Na+Ma4+z0wlmWMCbZ8v3336NTp06iMOZvLBIvrDRTquIHXY/S7n27zQzrpV9h+nYcDEsrwsDrmtOaRK5xsTCurgfzD4tgu8XgwbQ7dubtyRlidxm2iz+KtZVp+zAY174g5HCiTDDnE9KYdlfmnfGw/vZZUoidCgHMvPOWtY/MyVsKp5gdwDEtiePcuXOD9jpefj7QFy+Amm82R/PR3VGqUXW4e3tmjiWFjxeCc4XgxSaNMHT4OzJ+nDJlioijKN5S1alZ+3OmWqcQUAhkPQSeSsKYp4Elgq+//jry5cuHMWPGiGr1ww8/lJKbVq1aSakKlSG0pahYsSLq1asnamESxCSKqU4mmewMtyORSQ9jJrX3798ff/31F/744w907doVer1eCOIZM2aARDS9kUkaUzG7Z88eUShnhY8GlS5sMxXUHTt2BEsmqeQicezp44vYslVQu9dotF78BbpuPYGeu688mDjecw0tZn6IPGWfhaeXN0rUb4bXV3+D3vuu37PNdXTbfhbtVu1C7Z6joC9VEV4+fqLEIW70KqaqmD7RSlWcFT4lqg1ZBgG7XQhg27VTsPzxBcx7JsP4cTsYlleBYV4hIfsSZ+eFYekzMG5oI/+3nvgCtqu/w26kesjMpM8s0x3VkMxCwOFbbPl1AwzrGzlI4mS1pkZUaFSkWc/syzDFGa/1LBXl/ZEWRFLK7+Mjdg/5wr3xWtXc+Ki7Fn9P0t/lDyyq25lanJqgx8aeWvR/LgyV8/s5FMfuVBy7oaTeH93qhoMq4Z+SAuJuzdDh3CQtdgzUYkjDCJSK8YePp8NegiFwnWqFYWNPHc5Oulvlm0w8OQmomVpRMH8/TC92FC+WDhEVtK+nQ3EcE+aD5hVyY1bbaOwarMOX/XUY0SwS5elV7OUmQXM8Xrc6YdjSV4/z96iK73c853tO4vj0BD0299Fh8IsOxTGD8txdc4pdRr5IPxSI8hMcvNxdEBPqjVaVcmFNF40opp1ey9zX1amZSxgbZurw06RySBjcBj179PoHYUyF8cDe3fD+iIY4P71QliWM+a2mLRntyvh7ksIDpSrOuGud/fZFqbiR+2KK76l8bzghtrImzPtnwXb9NDJ6QizNUWAlkiXREZ57Zi/MBxfAuKkTDCuqwDAnX5LtRGEYVlSH8bM3HZVIZ/Y6bIck+yDNW6R2+AQiQJERRVEkjnv16iX3Z1ZOuHu4wzfQH1H59ciljUBON1eE6CPxYgZ4GMcdXoP+W+agSruG8PD2EtHTCy+8IOPtxYsXY8eOHTKOZNvVohBQCCgEFAKpQ+CpJYw5S8qBaN68eSXAjvYT06dPR/ny5eEMsuOglQPWRo0aiQUFQ9aoTG7YsCEqV64sqicqoLiQMCbRSo+nlIQxrR4KFSqEsWPHCinNmxVJZ4bmMXSOYSckprPKwhlktufXX3/FkiVL0Lp1ayHHSRx7eHoiKCIaBas9hzr9xqPtiu3ouu0Ueu6+il77bt5NBD8CYUzCufOm42g6aTVKNmyN4Gi9eBXzhwfDBlk+tG/fPqXEySofDtWOLIpAUohN4mVYzx6E+cgKCfIxrnsRhkVlQNWx+BOy7HTt8zB9ORCWo6tgPbsf9ptnAbNSHWfRE5shzbJbknyLN3VJsjdJocCjr+WKqjB/Pxv2W2czZIKB91QGhHEClhU/0dHR8HB3E5VvzaJBmPBKFA4M04PqXBKbTsL03kd6Ap8Yp8NH3TXoXS8UFfP5ieKY9guBvu4olycAPeqF4723NPh2sBZL3ojGSxVyiarY6R1cp1gQprWKxuGR/1QV33s852tnmy5M1mHXYL20t2HpYMSEesHXyxXenm7IG+GD50uFoH6JYGioKk7yKubx6Ht8ZITDq9i5z9Q88vi3E3Q4OV6P9W/p8GqlUIQHeiJHDlYL5UDOHDng4+EqgXrxzWiVoRd1dEoP4KxBGGtxempRrB7eBP17dxMLCqqKU/6N6t8R28fUwLWE2LttBh7yuUgVlrO0+DE+Bp1qRcDfx0OIEVp4OX/3PeoXlEpi/vbjdvyNpZTFj4rcf1/PdvNvmPfNgGF5Zcd90PnZ4LVteWWYd0+UQLdsbb9gs8BuvC6TwdY/tsC8exJMH7WS4LpEZ9bBwpKiMDZ9OQCWH1fDevFHSEhuFvCn/+9nWe0hoxHgNcwZ5rlu3TqxNSxdurQQtW5ubsiZM6dYCgZFhqJOj5bou3UOhh18N11C7+IOrEb8zuUYtHQSajSsBx9fHwkUZVUS28ZJOqqKee1Vi0JAIaAQUAikHoGnljCm4oNBdgy0a9KkiZC9vXv3FvuDBQsWCGnKG+KJEyfQrVs3IU2pRJ47d64Qva+88gq+++675BvQgwhjqpGZ5M6SWucgw2lrwXIektQsTcyKC4ljKrGJBwfu+fPnl8AWN3d3BIVHoUjtRqg/eCrartyFt748jV57riWRxjfl+f0VxjfQa+91dPv6b7RbuRO1uo+ErsQz8ExSFZPAp/KbSmyS+uoGnxU/GapNWRcBqo6NsF07DcuJL2HeO9XhV7iyOgzzizjUo/QtXFIBxg2tYd4zCdbfPxfvWrvhapJPrVIdZ93zm8Yts9tgu/IHzLtGOSxNkpXFSUTsojIwbR8O26Vj6W5lwmv91atX8c0332D48OHiqe/t7S3kZoEIH3SoESoq33tVxQ8jAB3kqRYnxunxYXctetcPwzN5/YR8pvWDv7e7hLw1KBGEohpfUTAztK6Yxhdv1Q4Ti4fzU/5dVXy/NjiJ44tT9Pj2bT3GvRyFmkWDEeTr4SBuc+ZAzpw5ZFDt5+2O50rnxuouMfh7Ygyorr3fPh/1Pacv8q5BOvEw1ub2lmP+73//E8KYKuPJr2pwemLMXQpt5/4zgjBmGx/mJc22XJ8Ri/3jKiFhcGv069VdrCloT9GrRy+807cL1gxvgj+mFL9vH5x9+S+Pj+Jh7FTDMxzK+Rsvjb+lanf/BQGbGbaLP8H0zVgYV1R13ANJFi99BqZd8bBd+iXDKif+Szf+ua3TduIibBeOwPLzepi+HAQj7anm8V6vlwlA5hyYPmoJ87fjYPljq8OPnoG4alEIpBECJI5pwchqUNo3MhA+MDAQLi4u8PDyRGzpwmjQuw06rRyNgTsW4J0Dqx5KHHddNwEl6laGh6cH8lcsgQ6L4hB3aM0/ton7YQ1G7F2F+E2LMGrxNLw9YiiaNm0qE3sc11NZzIB3VZ2aRida7UYhoBB4ahF4aglj3kC+/PJL8Rym5cTgwYPRvHlzPPfcc9i6dWsyUUkyl0E7RYsWxWuvvSbKYM6iUoVM2wnn8jDCuEaNGti4caMoTLg+B8WTJk0S/yfaWvB1Vl7YN6qiGRbQrFkz5MmTJ4k49kBgWDSK1G6M54YmoP3qPXjry78ciuP7KIzfWP2N+B+/+enPaDJ+OUo0eBkBoRHif0UfLKqziQePpcqGsvInQrUtWyBAywrTLRkQW355H6btQ2F8rwkMS8o5ylNJSs0tAOPKGjB93g1mht38vQ/2G2ckJAdSoqrI42xxrh+zkQyDspzcAePHbWCYkzcFSakRWxPTpq6w/rUXdmv6lXFyYpaTk7RDYigsK3jEF9Hp5Vs8CNNbR+Onf/HyfRgxSAKU5CQJ0g099ehYMxx5InzFw5ckKpW3QqbmzIkCUf4Y3lSDwyNicStBD5KGTvL3Ycd40P+4LdXOh0fEYFhTDfJH+Yv6yiVnDri65BTSmAF1DUrlwtz2WhwcTisKHWiT8aB9Pux9+jD/NlqH1Z00eKViLkQGe4ovMi02GIbn5uKCSgWDsaFnDIyz7q/STi/CmCTxjYQYnJtWEH9MKYHfJpfC6alFcGVGXlFF369fl2fkxf4JlbBsWHNMGPg6xgzogOmD2+Ljkc/h9yklcTPh8Qj9+x3r3vceRhjzc8vfRsePH8fy5cslxI7BjMpu4jEvRum4md1uFfWtTKCuqgXDssow7YiD9eJP4P+yz8JqIivs5luw3fgL1tPfSPXHnRC7WAchzmqiVTVh2vwWLIcWO0LsaEOVwR702QfXjGkprxmcGOX4k88ftDjX4eOD1uP73M+/7etBx0iP9zluo8iK1bjt27cXoRVzaOhx7BcciILPlsYLA9qj07tjMXDnogcSx/9KGB9ag7jv38XI7cswau0cjJw6DnEj4sBw+vHjx0s+EAVdDJ5/EH7p0X+1T4WAQkAh8KQi8NQSxjyhLFNhAEnhwoVRv359UQ5TEcz3nQtvgGvXrhVylxYStEpgCBvtGlji4lyeZMKYfeQPlxs3bkjwXEJCgszixsbGCnHs4eWNEE0sijd4Gc8Pm4XX1u5Fty9P4ZUZ7yNPmSQP47pN0HbBZrRd9hWqdhqM6CKl4OXrBx8fH7HsoHUH/bCo0uGx1KIQUAikEQIkjq1GsDTXcnoXzN/PAYlAw7t1YFhQDIZZsUicFSvlq8YPXoZ550gJybFd+BH2xIuAxagGmml0KrLcbmxWCToyH1wI43tNHd7XLNmeHQvj+81hObYRduONdG0276NUFQ8aNEiUSV5eXkKoRgZ74fUa4djUR49z9PKd9WD7iXuJvge9Zsjdn+P1WNghBlWL5IKXB0tnc8DNNSfcXHLCJWdOxIT5onOtcHzQTYNjo3Ri1+D09n3Qfh/0Po9Ha4pvBuswrHEEyuXxEy9hhuHlDfdBqRg/6HJ7wsfDBfQ5zh/pK+F3C17T4PthOiGOaS/xoP2nfD8xQYvzk7XYPlCDoQ3DUDbWP9kXuWCUL+qXDkfJ2BB4e7ijUgEHYUwS/X5keHoQxsSQ5O+hCRXw3oiGmDWkNWYMbotl7zTHjjE18NfUIg8kjW8k6PHX1MI4OrE8Dk6siGOTS+Pi9PwPXD8lLv/l+YMIY1aokYzYvn27BBtTUEDrMZIVzFtQJEW6XjIeb+dJ1zrLoSViUWE9dwicMMsWC8lFmxl2wxXHBPCxjaKONr7fFIaFJZFIL2ZaTy0uK9dxBtxZfv0ItsvHZdJYEcVZ4yzzukFClZWbrKAk2XvvwgknqmIZzsZJVAay37twjMTrD60Df/vtNxmbZZVrDtvhtDVkFS8zgXhtpK2hu4cHgsJzo2iNCnhx0OvosmYcBu1a9A+rivsRxsMPOxTGcT+sxojdKxH/yQLEL5iKEWNHYURcHCaMHy8Td3v37sWlS5eyFJF+7/lTrxUCCgGFQHZD4KkmjM+dOyc+uQy+i4qKkpA3eg1fuHAh+Tzy5rdr1y7xMdZoNIiMjBQV8ldffXWXCvZJJ4ydgPCHClXXnL2l8pqhAgyn4yDf3dMLoTH5UaphKzQcOR8vDJoCffFy8PD0Qr7yVVGjQ38Uq9dcVMX0uKKKrE6dOmAYIEl6Vc7pRFk9KgTSCQG7VXwLbZePwfLrxzDvGAHjB6840uPn5nOUws8r6FAdb+oK84H5sJ7aCfu1k6JqQrZSY6UThk/Ybhn0ZLt9CZZjn8D0WScYlpSHcWVNWA7Mh/0274UPVkKlBRT0K6bdU4ECBZJ9D0niFtL4YWRzDQ4Mj8Glqbr/bDtwdaoOh4brMKN1FOoVD0Iufw9R3kaFeIqfb0m9H3InvRfs647yefzRt34YNnTX4PcxOvFMTg35SFUxlb6rOmnQoqLDG5k2GAyhq1s8CJNbasRjeHSzCNQvHghNiCe83F3FFqNApC/aPJsbTuL44hTdQ8nRG9O1OD5Ki2UdotCsXAgigjzh7uo4Vu2ijmOt7ZYPLSpHwM/bI1MI4+sJsTgw4RnMfrsV+vfunuxF3LtnT4zu3xGb4uuL8vjBGDu8tZPJ+4QUXttOX9o0frwfYUxv7WPHjomKjuXPoaGhoqDTarUYOHCgEDhZhbxJi+/nk7QPqolpvcQgPKRj1UTaYUbbCSPst87DdvZ7mI8sh2lrTxhX1YZhXkEYZiVVCa2oAtPG9jDvmw7LqR0yOZxtyPC0AytL74nXBBLArKJkqDhVuCR9711YuTp79mwhWmnNdPjw4X9MQJGQ/fzzz8UukVk8R44cuS/5fO++M/I1+0uCnG1jdSptDTnWpkiItobBkaEoUa8ymgzvjLfWT8Tb3y7B8EOrxXbifoQxLSlEVfzVUsSvnoWRU6gqHiGhdrNmzRLBEW0xiI26/mbkmVbHUggoBJ4GBJ5qwpgztytWrEDJkiXh6uoqvkccDPCGk3JhySEVsPRk8vX1FVUyBwwpb0okjLlttWrVkkPvePOiYjm7W1KkxML5nMQxU+yZ/M3Bfq1atYR0J3FMxXFYnoKILf0MgsIj4eLqCr+gEASFRcr/nKpiYsMfPbTkSIml8xjqUSGgEEhHBBiUc/sCrGf2SJq6aXNXGN+tDcPCEjDQ55iqJQblvNdUynctxzY4gnJIIloMSnWcjqcmM3ZtN9+G7cw+CUwyf5cgvtYZoUzjoJmBsQySZVAOQ9lcc+YALRSKaP3EPmLlm1ocidPh4hQtbiWkTmlMa4dT43X4pKdWfInzRfhAgu983FA6xg8DX4jAxz1j8G5nnfyf74X4ugmZHOjjjsr5AzC0UQQ299Hij7E6XJumA9W8DyI2+b+Lk7X49m0t4ppEonzeAPh6uoGq4kJRPnizZig+7a3DhSl6scng49cDdIhrHIHaRQKgCfGAt4cLvD1dkS/SF22rhGJpBw1+GK7DhUl3E8dUMJ+bpMX2AVQVh6OU3k8IZ4ba5Y/wQccaofi0F5XKMfghLg/aVg3PNMKY1hPvDm+Cfr17JJPFzgA7+hJPHPia+BWLDci9XtppTAQ/6Nzd+77JGXpX2xF6RyXxsGHD5K9s2bIyUc7fM6xS69WrF3bu3HlX5VlmfI+fymPKROhN2Gm7YEs/+5yMwZZqYotjYvf6KVhP7YD5uxkwbmwLw9LyUv3BqiDDguIwrq4D05YesBxeBtv5QxJ8lxHX7IzB4ck6Csc4HEsy8JwCpU6dOsnEU8pech0qZOm/y7EUrzEMbWOla8qFYqf4+HjExMTg1VdfxQ8//JBlKzPZJ461Dx06JJk9tJxidSqvm/Qozq2JQJnnq+Hl0d3Rc8M0vP3tUlEel3R6GD9TAh0XxGGkqIoXIn7+VIwYE48RcSMwYfyEu+wnVHVqyk+Jeq4QUAgoBNIOgaeaMLZYLFIKywA7qkOYqLpv375/3HgZUsdwuhIlSkjJLBWx9/oOUx374YcfonHjxuKjxLJEKqf69+8v9g0kRp03fRKtnEF+/vnnMWfOHCFe0+6UZuyeUhLHo0ePRt26dSXV3tPTUwIPnEm59Iekj1V4eLiokhcuXCghCU5MMrbV6mgKAYXAHQTsgCUR9usn4UhYnyCetsblz95RMdHfdllFGDe2g3nvNFhPbJNk+eQB+kP8+O4cRz3L8giQqKACL/EK7OJhnf4t5oDywIEDeOmll2TiNsiHZKc3tLk8HeSnp5tYNbSpEoolHTQ4SOJ0sv6hilsSfyRuL03RYf87Oox/JQrPFgwEvYI93V0RG+aN1pUZMqfFyfH0KXYQsX+Oj8EH3XToWjscZfP4iwrZ080Fwb4eeCZfIAa+ECkELJXDVCzfSxyL0ne0Divf1KBZ+VwIC/SEh7sLwgM98HzJIMxtF41fRjna7rSCMM7SiN0GiWNaV4x7KRINSgQm95++w3nCffFqpdxY+Fq0qKQvTtbhylQdfh6pxfx2UXi+VBByBzgU0xFBHmhQMhgz29w5lmmWDj+MyDzC+PZMHQ5PrICpg9qhW48+/yCMu/XojcG938Kn8fVxdUZeGLMIYczP0Q9xMXi9ukOZHRQUBAbzUlXs4eGBsLAwqThjMDB/792vxDz9v0FP+RHsNthpt/Trx7AcXQXbpZ+zJ2lMf2GrCfbES0khdu/B9NVgGNfUh2FeYUdA5Jx8MC6tAOOHr8D8zRhYJcTuLwm6Te9KkKf8U5Ym3edYkvk1JHqZl8MJppQkJ+0o1q9fj3LlygmhyvUmTJhw1xiR61O1y0wdXouoMCaBnNWXlMQxbQ05Vmb/UhLHZV+ojpdGdUPLCb1RpHo5uDP0rmwxvDluIEatmImRk8aKqnj06FEydt6yZQtOnjypfOOz+slX7VMIKASyPQJPNWHMGxiJ3ffee0+85z766KO77CicZ5c38e+//15CTWbOnCnP7yU6ST7Tc4qhPQzNo98vSeVPP/1UfJWoSHb+MKAamcpc+iDzka+z+8KBEv2Hv/76a0m4Z4AdB1VUbjNQiMpsEu5U4dDOg7YWTjyye99V+xUCTwwCVosMWK3nDsJyZAVMX/SDcd2LMCwqfUd1vKAYjGufl0R2y9F3pVTWfuucUh0/MR+CjO2IkzBm6Ky7mytK6TwxokkoRjSNRJ1iQYgO8ZKwNl8vNxTW+KF91TAsfoNEnh4Oq4Z/htLdmKHDH2P1eK+rFq9VDUVMGFXFrgjydUPl/P6IbxaJvUP14k+cUlVKEvfGdB1+Ha3H2q46dKkdhjKxfgjxc4eHuyty+XuiSsEgDHoxQhTLYlUxzUE2sy27BmkxrBG9iv2TVcVFND7oXjcUW/pSVfxgP2Iem57C5yY5FMcjm0aiLvsf7LCqoEK5YJQPXquaG4tej8a6rhqxzCga7ZNErLuimNYXveqHy7EYnJfct0wmjG/N1OPAhMqYOPCNBxLGA3p3x4aRL+DyjPxZgjCmkv3keB2WddSiepFg+fzw9wyJYm9vb7FQ6datG7Zt26aqpDL2knHnaFQW374A3oeM6xuLlY752/GO6ogMmvC605jHfEbCmxO2N/++U+2zqRMMK6rCMDc/DLP0QhhLOO1nnWA+MA+2M3ul3wwjVXO1j4l7JmzGsR4J4TJlyiSrh1Na8XHMSMuKIkWKyPWFStzu3bsLKepsLseeJEpZ1cn90NqC1g/ZZeG4j6Ipp61hgwYNRLDlqE71RHisBvkrlECYPgq0LsxbIB9e79IRcaNGihiLhDsrkqiqJl5ZKfQvu5wD1U6FgEJAIZBaBJ5qwphg8ebFGzZLZvj4IBKThDCtKvjHGzYHufcuXIc/CEgwcz/OffO9lMoTbst9cF9c9377unff2eU1+8kwBwbYdejQATqdTnyfX3zxRfGxYknWvWR7dumbaqdC4GlBgNckuzkRtqt/iorJvHsCTB+3gZGD2PlFHINYUR1XglG8E5NUx1eOi0LVURb8z2vk04JfluynBCdZANs/g3Yys738rFFh7CSMq+T1wCfdQnFmoh5b++kwtFEkahUlceyZTBwX0fihY40wUfIeEqsKB2lLf1v6He8ZosOYl+6oiqnSzRtOVXEurOmsEYuKe9XByeRqkv3BjRl6/DoqBis7aeVYYlVB4tjNFbkDPFGtcBDeaRyJTb21omJ+t5MGLSvmFoKbXsVhAR7ilTy9dRR+jNfj1iOG1zmJ478mxmBrXz2GNoxA9cKBiAr2FCsNZzheCb0/QkVVnBMOVXEQZraNxs+j9Lg14x4SPZMJYxLhP00qi5lvt0aPnr3vqzB+p28XbB1dB9cS8mQ6YUz1NpXsk1pEoUohKtPdpEScHpyVKlUSdSAzHJi9wN9waskEBOi9fusczD+tdQR20kJppg6G5c/CvGeSBL5RsZtlF1ZzGK9LpY7lxFaY90yE8aNXJbhO7KBoC7WoFIxrX4Bp2wBYflwDCaI13VB2UFn2pD68YRwfffvtt6AtA9XBU6ZMSa5W5X2QNoachCpdurTcD0uVKiX2FPv3708em1KMtHjxYql2ZYYM95dyfPnwFqT+v2wXx6pUR3OczNdpsXB8zH3u2LFD7DVq164tY0USx5yYc3Fxkb8YvR5t27QBK1jnzp0rgqxTp06p625anAS1D4WAQkAh8IgIPPWE8SPipFZLJQIcRFF507VrVwwaNEh+1Ny8eTPNfmyksjlqdYWAQuBxEaCKiwPbiz/C8tM6mL56G8b1jWBcVMaRzM5B+rxC4n9s2tLT4af493ew3zwDmG8nEZRpM8h43C6o7exC5NsuHIXt8q+wm25mGdLhfoTxp91zO0jDWTqcm6zH9oF6jGgalUwce3u4isdxwSg/tKsahqUdtELwHR2pw+ouGrSsFIrIEG+HKtjPXQjXCS2ixF6ARDDDzO4liO99TeKWHrYken8fGyMB+241YwAAIABJREFUdV1qhaGkzk+Uyu5JVhUV8wWicdncKKn3T/YPLhzlgx51w/DlAB0uTdWD+7p3///2mm00UnE8OQZb+8egR/0osaZgICAtnv73vxxyvBI6X/RtEI6vBuhwedoD+pZawniWFlenarCwbQgKRbjB1yMHulTzw/H4SMHk39p+v/+fm1YQH414DkP6dEGPnr3uIo379OqBWW+3wtGJ5f7VauR++06r90i0nxqnw8c9OEkQDl1ub7i7uyE4OBhVq1aV8nBWkJHAIdmRVuSJuj6lEgEhi8+KBQXvRYbZsTA4bUwStDAuqwTznskS1pqlrBpoO2ExSugePYctP66VKh7Du7WROLdgku1Efmm/cUMrIZGtf34N282zYleRSpTU6lkMAV4vGHzXo0cPse7j44kTJ6SVFBwxYJ1kMslTEqRU39Lbf8OGDckEKcnSIUOGCOFMcpmv03OhkIpqYFbEkpxOqYhOi+OSOKbimH1nyF/NmjWTiWPmBtGeo2/fvqLMZhUvCXN13U0L5NU+FAIKAYXAoyOgCONHx0qtmQoE+CPgzJkzOHjwIJj6m54z4KlollpVIaAQeGwEmNhuElWX9fQuWL6bCdNnb8K4qiYMC4pBgng4cF9cBsYPXoZp1xhYj30inpJ2w2VJe1eBPI8N/n/akGpxy4ltMG7pCdMXfWH5fZOcR4YrZfbyIMI4caYmmdilcphWDV8N0GNksyixatCEeCV7HBeI8kWLSqF4vXo4Ssf6C5mcHDJXIxSf9HIQz49LLJLwZXje8TF6URy3qRIGfagPXF1cJKTPxRnW55IThTX+GNE0GkdGxAj5+ThksbOd7PfVaVocGK5DfPNoFNH6g8ciYezikhNlYgMws40Gv4292xfZuX3yYyoJY2731wQNprwcgjyhDsK4c9X/RhjfTtDh2KRSWDWsCeL6vYn+vbqjX68eeLtPV8wY3Aa7xlbD5en5Uk2sJ/fxMUh557bE+co0nQQLTm4RhWqFghDo4yGq4jx58ohf6MaNG3Hp0iX5LcPfN2rJJASELD4Py5FVDrskKnHvPfcLisK0tQ9s5w8D9syuqGCInRUw3YJdQux2wbx/Fkwb28Gw9BkY5uRF4uwYuYcaV9WG6fNuMB9eBuu5HxzVOpne/kw6z0/oYUmOTp06Fbyu0Md3z5490lOqd1euXCkVDPQnJkncsWNHFCtWDPT85Xa8V9IesWXLlihYsKDsh9s5F/6fxDMtKmjXwD8+53spSVZWeZJ4pYgn5diMz7k/WgZyHW53+vRpIa8Z6D5t2jR5fe92zuP/l0cem9dX2hoOHDhQiPJ69eqJRzMzgGgfyfaoRSGgEFAIKAQyHgFFGGc85k/NETmo4o+AlD9UnprOq44qBJ5gBOw2K+yGa7Bd/AmWXz6AefswGN9vnjQAdvguJs4rDMOqWjB93h3mHxbBevobGTDDfCvLqFuf4FN0p2s2i5D2DFASYp9q8PeawXxgvqiNYaGHfuYpwHl/uNeSggrjlIQxCSESryQd/5qgx5f9dYhrGonaxYJA4piWE54ervD2dBMi1c3VBSX0ARjVXIODcTGgp/GjqIr/QTzdQ0SRWDw5PgZLO8agZrFc8PJwQ44c/4NLzhyg8tfVNScKRfuh//ORYqdBD1x6Iv/bfu/3f6pdT0/QYWNPDbrUCkWBSB/pp6tLTjmWp7ubKKkPDGcp/r8omFNBGN+cocOJsTq82ykajUoHItDbFT4eOdGxij9+GRn9n3C8maDHH1OKY9voWlg9vAlWDmuGjSOfw6EJFTKNLL6doMXp8Tp82lODrrVCkS+CftduoLqN6r4xY8bIxDfLstWS+QjYTTdg+fUjGNc3cfjqO5XFzu/AvMIwbXwNlt8/l8qYTG2x2E5che3SL7Ae2wjzrnjHfXJRKSTbTiwuC+P7zWDeMVz6Zbt8DHaSy1Qjq+WJQ4DVl++//z6eeeYZIYcZls5xEgnRkSNHih0FHxlsx0C7AgUKiMLWGe72ySefSLUDr00ff/xxslUF76MkcqnCZR7P/PnzwTBOEs8//vij/I/rcFxGVTLX2bRpk5C0TpBJMH/xxReS60MlNMP06LlMS0G9Xo8WLVoIaUwP5StXrjg3S9NHEtU//fST2G4sX75c+qOqU9MUYrUzhYBCQCGQagQUYZxqyNQGCgGFgEJAIeBAwA47k91vnRNC2Pz9XJg2dQGVUiQnE2fFyJ94MXJQvDNeBs4kmm2Jl2C3GhV5nK4fJbvD5/PAPEeIkpAqGhhm6mFYVgmmb8ZIQJQ9E1Vsj0oYO0lRh2JXh7OT9Piivx7DG0fi2QKB8Pd2S7Jq+B88PdxQpXAIZrXV4XCcXnyNSQw69/E4jzdnaPEbFcZvavFKxdyIDPYCvYpDA9xRVOsrhG4gvW7dXREW6IXaxUIw+qUobOuvE89kktaPetwrU7U4OEyL6a0iUatIIAJ93MW/OCrECwWi/BDs5wFvT3ex46CS+V9VzI9AGNPT+dIUHfYNpf9zJCrmDwCDBkmIe7u74LVng/DjiDuq70fty/3Wu5kQg0sz8uPC9IK4NiOPoxTfSfhl4OO1aTocidMhoXWUBCwG+brD08NDsheo4mMg8oULF5JJmXT9qqqdPxICttsXRKFrpDr33s+KkMXtYP19s9ju2DNjIkxsJwyw3zoP69kDsBxdCdPWXjCuqgHD3AIO//+5BWBc/ixMH7eDee9UWE/tTKr4yMKey490dtRK/4YA73dUFTdt2hSFChUS9TAJUZK6r7/+uhDJDLKj2pZexfQxfuWVV0RZTJXxnDlzULRoUVEZM/iNC/dJxTDtchiS9/zzz8vfc889J7YWtL4gEUz1MFW69A0m+dupUyfxYXe2+bfffpNg8kaNGoGqXnq0jxgxAoULF0ZQUJD4JlMVTe9lKo/TayEerExlkLpSFacXymq/CgGFgELg0RFQhPGjY6XWVAgoBBQCCoEHImCH3WKA7dqfsP72GUy7RsH4YQshJunPKIFEs/PKa+Mnb8ig33pyO2zXTjiUYDZzpipdH9itbPwPu/k2LL9vhvGDlxyWIckEi0ZKoY2fvQnr2f3ITGuK1BLGTpLISMuKmVpcmBKDJR31KB0bKHYNVODSX9jH0w35I33RtkoYlnXU4nCcDhem6HArlcQxiebzk3X4ZrAOQxpGopjO4VXM8LmiGodX8bq39FjSUYf2VXOjmMYHJI7dXV2Qy98TNYoEY9RLUdg+0EEcX5+uBZXKzn6kfKSq+OQ4LT7spsFrVXM7PHTdXMQz+Zl8/hjaOAojmmlRQu8HHy93tK0aJtYXj0sYy3dyplZU0L+N0Ukg4KuVHGS4u2tO8I/KaV+PnOhU1Q/H4qP+k8I4ZV8d54+TF/fHIj3f52fgzEQdtvTV4a06EYgN84VHkqqYyr/4+HgcOnQozf06s/GlJMs03W4zg/6/5i8HwbCotOO+ws/Q/KIwfvI6rH9sgd18CxlLFtN2wgK76brcz6x/fgXznimO+5+oifUORfHCEjCuqS92GRJid+lnh5o4M4jtLHNGn76GUL3bq1cvxMbGiv0CFb8ke+vWrQsG2e3evVuuPSR5+R7906kmZihe//79RXU8bNgwUQATPapy6QHcunVrVK9eHePHj8fOnTvx1VdfiUqZ17T27dtLJQ89iPk+SeF27doJUe08A8eOHUPnzp1Rp04dCS4nCc3rIAnnkiVLgsekfzvbm9Zexs428JG/CfinFoWAQkAhoBDIGggowjhrnAfVCoWAQkAh8IQg4PA6tt++6FBYHV4G09beMK57wTHAJ2k8KxYGDp7XvSghegz/oRqLSmWxSFDluP/5s0DVsPXCUUeo0vyi9xBzOhhW14X56LsOn8xMJCwelzC+QyjqsKVfDGoWDZGQO01uX5SMCYQml8PjmCpZ2kS0rxqGRW9ocGCYDhen6PAoiuPr03X4ZZQOSzpo0Kx8LkQEOVTF4YEeeK5EEOa0i8Ivo/RgkN616Xr8OFKPJW9Eo82zuVA42hv+3q6iDI4I8kS9EsEY3TwK2/rpIFYVM3TJxDEJZLZp3xAtxr0UgWcLBIhi2tPdBTGhXmhdORfWdNHixPhYvNdNg3J50oYwvj1TLyQ6yfBhjSNRNk8A/LzdQP/nfBHeDvLb2zVNQu/unK+MJ4hTHpuqYk4eJLSJlnMS4u+RrCp+9dVXRVXM8nCWiasliyJAL/0z+xzXNoav0rP40zdgIVlsvJFxjSapxQqbxMuwXTgCy88MhR0M49rnhMAW24k5+cSqyfjRqzB/MxbW3z+H7dpJmVzNSCsgR1AmwzLT749B12r5dwQYmDl9+nRR7rZq1UrC5BYtWoTy5cuLQpjqXVpHHD58GG3atBEfYyqLt2/fLmrjsmXLgnYNTpscqpEnT54sFjpUBDu35zWMJDBD4ypVqiTqZFpJPAphTLsKqnvZVtrycPu5c+eKSvnfe6jWUAgoBBQCCoEnCQFFGD9JZ1P1RSGgEFAIZCUE7DZQ5Wq7+od4Spp3T4BpQxspxzXMK+goz+WAenllGD95DebvpsP655ewXf09SXXMkBOlNEn9KbULiUGfYlpPpCTM5PnCUjDvHAnb1ROZ7pX5XwnjxJk6fJ5EGNOmoV7JUExvG4u4JpGoXTQQ0SGe4v3r5+WOwtF+eL1aKJZ31OBQnIM4vp/al2Tyhck67Bykw5BGkRKk5+vpIFKpKu5WJwyb+3AdfTK2VPny7+o0HQ7F6TG3XTReeSYEhSK94e/lII5pKdGgZAjGvexUHOtxeZoOf4zVYX3XaFEVx4R6w8PNFbRHoKo4rkmE2ESQ6KSVyAdpRBi/1z0Wv42NESK6VeVQRIc4jpvL3x21igZi3MuRePuFXMgX5gi961Ltv4Xe/eMzmMHKYp7Tc5N0+KKfDr3rh6NItJ94UPv7+6NcuXIYMmQI9u7dKyFRqf++qS0yGgG7JRHWv/bIhKNpS09Y/vgc9DfOkEVsJxJhv/k3rGf2iEe/cVNXGJZXgYH3s1k6GOgVv7IGTJ92hPn7ObIe7TRgZSVNxi+rV69OJoudVgZp0Ypff/0VQ4cOlX1TBauWf0eA6lx6CJOErVWrFlasWIF33nkHJIJp90BLBi4MDie2tIR4++23xaKiRo0aokImeewM36TyuFu3brIvehbTJ9m50IZi6dKlqFKliqiTqQ5msNy/KYydhDHJ6NGjRycTzilD9pzHUI8KAYWAQkAh8GQjoAjjJ/v8qt4pBBQCCoEsgQAVr3bDVSknthxZAdMXfR0p94tLiz2CYZbeUVa8pgFMXw6E5cfVDtXxzb8B8+0skHafJWB8tEbYbbBd/BEkUoTASEhR+k//zE/egPX0t7DbMj91PK0J42bPhGLP0Ficn6zHlwP0GN4kUghQTS5PeHu4ilUFFcdvVA/Dio4aUZs6FMcOj2Gqio+NcngVv1QhN8KCvODp7gqqiuuXCMKsttH4eVQMGA53PxKUpLFplhbXpt8hjls8E4KCkV6iOPZwd0F4kCfql6THcTSWv6kVH+aK+QLg5+Um5HbecG+0eTY31nZl8J2DlHbYTvx3wtjX2x1l8gRh9CsxGNEsGhXyBYpXMbEpFOWNjjVy49NeWvFdXtw2BIUjsj9hzHP6U7wOC1+PxgulgxHi5wFPT09ER0ejWbNmoGcoyRmlKn60y0vGrMWJwn+ZLKQF0pXjsF76GTaGqabrQtsJM+zGa7Bd+U2sLzgBavzgZdCjn379htmx8pzVNOZt/WH5eb0Ei4pFRhYosXcSu1QZnz9/Pk3RYjDapEmT0nSfT+rOSPTu27cPL730kpDEAwcOFDsJkscMwXP69pKcZXAdfYxffvll9O7dWya33nrrLRw/fjwZHvoft23bFvXr1xf1sHN7rkBy+oMPPhAymdvRp5iEMb2IH2ZJoQjjZHjVE4WAQkAh8NQjoAjjp/4joABQCCgEFAIZhwC9JRmUZ7t5TsJ+zN/NgOnTDjCuqnWnjJcD78VlYPzwFZi/HQvr8U9hu/Srwz7BaqLJXcY1ODseicruG3/B8sNCGN9rKgGEQsjP0sO4pgFoAWI3Xs8SPUtrwrhpBQdhTNKWhC5VwDsG6RHfPAr1igdBE+IlwXTenm7IG+6LNs+GYkkHhszpcGKcHl8N0GHgC5EorqdXsZuQuCX1fujTIEL+d3nq/Yni+5HHfM9BVuqFrGxVKUSsKvy8XEGv5UAfD0QEe0moHf2CQ/zcUa1wICa2iJawvn8G5T0eYWxMEXpH7+OwIB8U1gUJGe4M7qtbPBAz20Tj53g9bifocG2qBovahqBQNiaMk1XF/bXo3SAChaJ9hfynqphqPqqKv/vuOxgMhizxXVCNSELAaobdcEX+HsVfPV3vBlQTW40Qi6VzB2E5whC73jCuqgnDnPwpQuwqw/RxW5j3ToH11A7Ybp0H/Zaz0kKSmMQuCWN61ablQnWxIowfHdETJ06IVQTVw/QppgKYHsQHDhxI3gknsEjcUlXMKoiaNWuiQoUKmDFjBmgt4VxIHnfp0kX+T8I5pb8wfYhpd0EfZKqUGSZHf+MmTZpI8B2Px3sw/5zBe7Vr15bjknh2KowrVqwolhZO9bPz2OpRIaAQUAgoBJ58BBRh/OSfY9VDhYBCQCGQNRFgUJDhCmwXjsLy83swfT0ExveawLikfFJpbwwM84rAsKq2qGUth5ZJGbL9+l9idQE7fUbTlS7Imrg9SqtIGt++AOvvmx1enyyXXvoMTLviHZYfWcQnOr0IY2MSYUxlLgnQMxP1+LK/DiPEqiII0SEOj2Oqeoto/NCuaijebhSJJuXoVewppHJkkCcalgnB/Nc0+HWU/oGq4geRxXyfx+fflWk6HBiuw+SWDlUvg/mcfqIuOXNCl9tLQvM+6KbFXxP0SLxvON/jEca07dj7Th60qBQmCmYG2bm4MBjQFYUifdC5Zig+6+0I92ObTbTWyOaEsdN/evEbGjQumwthgZ7w9HBHZGQkmjZtimXLluHkyZPJar5H+UqpddIfAU4mWi8fg/nISjAYzn79ZOaEcrIixnwLtuunHBOb38+WUD3DsopIFNuJGEdFzOo6MG1+C5ZDi2E7d1CsgLJC5caDzhQtJJzXnfnz5z9otVS/z+9SWpPQqW5ENtqAhK/TxzgqKgqFChUSQpeVDimX77//Hi1btpRqCK5H0njjxo132U5cvHgREydOFNuI4cOHg6F6tKXgRNiRI0cktK5atWpiaUECmSQxyWkqmmmNQRL4+vXr+PTTT4W8ZnCeU2HMdjJEj0Q1fZJ5LBLJvG+rRSGgEFAIKASeDgQUYfx0nGfVS4WAQkAhkGUREIWL1Qjbzb9hO7UTlv2zYNrUGcZ3ayerjhNFdVwWxg9fhmnXaFiObYTt4k+wJ14SBZhSHd/v9NolRNB26RdYDi6Aefd4IdwZ1JRVlvQmjJ1kLknbxAQdzk7SY1t/ndhA1CkWJOF4Xh6uYlcR4OMOTzcXkMCNzuWDN2tFYlt/PS5NSZ2q2HnMlI9UCx8bTVsEDaoXCZaAPidx4+/tLkrnb96OAddjW1Nue+d56glj7u+3sXrMa6/FM/kC4eaaEy45cyA0wAN1iwVh6qvRODLCQYY7j8vH7EoY05P6/GQttg/QYkjDCJSKSVKK+/mhRIkS6NevH7755hshSRTpkVWuAo522K1GWC/+BNPuCTCsrA7DmvowH5wP2/XTQIZMcCXZTnAS89IvsB77BOYdIx1VGgtLInF2DAxz8sCwuCyM7zeFaccwWI5tEIsKksuALWsB+oDWUA3svPbs3r37AWul/m3uUy2PhgDJXPoN08fY1dUVRYoUEfuJ27dv37UDEvGDBg1C7ty54evrCwZz0oM65bWL5DBtJlq0aAGqg0nsMthuy5YtYAgeCeCuXbtKiB7JXqqM4+LiULp0aSH5aVnx3nvvoU+fPtKOlIQxbTGoUKbCmLYXVDBz0sEZuHdXY9ULhYBCQCGgEHgiEVB39yfytKpOKQQUAgqBbIoAyyMtiRKUZz32MUw74sQn0ri0IgxzCyBxlt6h8FpeBcbPOsN8YB5sp7+B/fop2E03HWo0pX655+TbYTfdgi3xMuyWrFV+n1GEsZN0dZKi9DjeMSgGcU2jUD4vScU7il9XVxcUjwnC2BY6/BCnx8UpWtya8SAS9+Hv0xbh/GQdvh6gxaAXwlFC5yfktKe7CxikRwI3PMgL7zSOxukJseJ/7GzrPx8fnTAmcXphig7fvK3D8KZRKBMbIKrpHDlyIDTQE+2rhWFLPz0uTLkT3Oc8XnYljKkqPj5ah6UdotGobIiQ4u7uboiIiEDDhg1FYXf69OnksKh7viTqZWYiYDGKv71p5wiphJDPIn2BV9eD5YdFEjCXbqQxqzEsBthvnYPt7/2wHF4G0+fdYVhR7Y6//rzCMK6oCtMnr4M2Sta/vpXJSruNVS7Zb0npZ0xSUi0ZiwDtJg4ePIg33ngDGo1GLCJI8jqD7JytofJ3yZIlKF++vKiQR40adV//aSqHORFAUpekMS0n6FNMX+OePXuKDYUzDI+PDM1r3769WF1QaUyPZHoct2rVSkjprVu3ipKY7aTfMtXjbAOvo/PmzcO5c+ecTVSPCgGFgEJAIfCEI6AI4yf8BKvuKQQUAgqB7ImAHVTC2m9dgJWD+IOLYPq8m3jwGhaWgmF2HhhmxcKwsASM6xvBtH04LL+8L6QDtwGJUVGlqdLJrHz+M5owTkmK0vbhz/ExGP1SpFhC0KqBVhEMufPxckPBaD+8Vi0MSzpocGCYDhcm60AC2LmPf3u8Nk2Ln0Zqsfj1KDQqG4zQQA9RMDNAr1rhYNQsForQQC8HYdwkGqcnpg1hfGO6Fr+N0WHVmxq8/ExuRIV4w93VBWJFkTMnyuYNxJquetxMuL+aObsRxuJVPFmHnYN0GNooEvScpkc1FXnFihUTr1D6dpJ8SanMy8rfi6enbXaxF7Ke/V4siQxLyt79/ZodK+Go1l/ec0wIphkwVBNbYDfdkMlJy4ltMO+ZDOOHLcU/3zArj+Mes7AUjGufh/mLfrAcXe2oaqH/u9ghpVljMnxH165dS/Yzpq+xWjIWAV6HLl++LPYSY8eOxZo1ayR4895WmM1msZWYM2cOpk6dCirCU3oUO9fn/qgGPnz4sIR4TpgwQdYniey0qHCuy0cqmUlYUz1M7+l169bJtl9++SVWr16NX375JTkElOvSGoMWJmwD1yFBrRaFgEJAIaAQeDoQUITx03GeVS8VAgoBhUA2RcAug3NRyF79HZbfNsH87XgYP24Nw/JKSJxbICl4KD8My5+VAD3Ldwmw/vmlEAEkBCAqMEUcZ8UPwP0J41AhjZw+xA8jZunP+3m/GNQsGgJvT3c4Q+8eZVvu9+p02jVEIX+EN7w83FBUF4jKBYOhzeUlfr++Xm4oFO3wOF7yhgaH4nRiUXF/j2EHmUx179lJOmztq0X/BqEorvURVTEVxcW0vuhRNwzvd4/FmFf0yBvhl2aEMY97cbIO3wzWIa5JJMrlCQDb7+PphqhcPggN9IaHmysqFQzGhp4xIHb3wzY7EcY3abkxRocVb2qTyHEvUFUcFhaG5557TkgOEiYkXhRZnPWuALyuW//aA9O2/jAsKvXPz+MsHQzLKolNkf32pTToQNJEZOJl2C4cgeXn9TB99TYMa5+HYX4RGGbqHf75SyoIeWz+dhysv38O27U/pfIl3VTOadCz1O6CymKnNYUKrEstev99fV6PSP7SQ5gWD/eqi51HoI0ESVsSwryOPWzhPrhPrsttHnbd47q0xuC6VB3zNR/ZFh7TubCdVBqnXFddS53oqEeFgEJAIfDkI6AI4yf/HKseKgQUAgqBJwYBlgDbEq+AijTzocUwbekF45rnHGSDqI5jYFhQTFRpDNGz/LQO1nOHYL91HrAkZpAXZkbCTYVeIuyGq0n9y17EOAeeDOFp3rw53FxdUT7GA2s6hkpI3P3IzHvfS0vCOMjPC51qR2NttzxCuNYqGoioEE8he6lYJXHcoUYYVrzpII4vTqHi+G7S9dp0HX6O12HBa9F4oVQwcvu7w8PNBeGBnmhQIhgz22rwyyg9zk6Oxcy2OuSLTBvCmMTp72N1WN1Zi1crhYqqmMcNC/RA3RLB6PG8DrVLhsPXywOVCtwhjJ0WHSlxzQ6EsZDjU3TYO0SH+GaRKJsnED6e7vD29pbSbZZXf/HFF6CSUi1ZEwG73QrrpZ9h+nqoVIoYEjR3E8a0pGBQ59dDYDv3A2B7OFn20F5SEWxJFGsLEtSWHxbDuKmLTDIa5uSFgceaXxjGlTVg+qwjzN/PhvXMXtgNl5GVQ+we2udH+Oe2bduSSWM+V4tCQCGgEFAIKAQUAgqBlAgowjglGuq5QkAhoBBQCGQTBOyw07Li5t+w/vm1lBObNr4GI8OS5hUW1XEiLSsWl4Hxo1Yw7Z3iUIpdPuYgVxn89iR4HdPv+cwe8d20/vEF7DfPipUHkD2I45SEMcN/ooLc0KFqCD7sppGQuCvTHm4DkZaEcbCfFwa+ECXWEJen6rFzUAxGNouScDgqjulzzIC8vBG+aFslVKwqDg7XiUcx/XNPj9diU2+NKIjzR/rCw90F/l6uKKnzRb/nwrF9oB7cr2mWFhenxCDhPxLG7aqG4VBcLM5Noh2DFu80jkTJ2ACHHUOSmrlX/XBsGxiDXUPzoW3VcPh5Z3/CWMjxMTq820mDFhVzISLIE+5ubggNDUXdunUxd+5c/Pnnn3ep5LLJRe2paiaJWOv5H2D6oh8MC4v/gywWz+Bvx0oAnaNKJLXwJIXYGa/BduUYrL9vgvmbMTCubyKTivTDN8zO6wixe6+xKI0tv3wI25XfZRLuibg/PAJkVBc7lcYMNFOLQkAhoBBQCCgEFAIKAScCijB2IqEeFQIKAYWAQiAbIpDkRWm4CtuFo6IoZomxcX1jIQJeZT+lAAAgAElEQVSoHhNigKFF79aBaWsvB7l6Zh9sN/4W/0yHH2X2IFjvOkF2O2xXfoN5R5yUbbPP5n0zRH0tiuNs4LN5L2FMn91AHzeUz+OHvg3CsKG7gzi+Ok0LqkpTKmH5PK0J4wFCGMcIqeuwltDj64F6jGoeiXrFgxAdQuLYVaweCkY5rCoWva7B5310mPZqJOoUC0SIn7t4FWtCPNG4bAgWvhaN38boRY1M9S7/LvxHwtjXyx2tng3HZ33yYGkHDZqVz4WIYC/xXxY1c8lgzGmnwa+j9bg1U48fRuTJ9oQxz8elqTrsHapHfLMoVMgXAD9vN1EVFy5cWEKbtmzZgqtXryr7ibsuFFn3hd18G5aT22H8rJNjoo/fcap9V9aAee8UIXrpNZyqhd71DLG7fQHWcwdhObISpq29YXi3NgzzCjomE2lltKwSjBvbwbxvKqwnv4bt5hnYLcYnYyIxVYDhLj9jpcpPJXhqdYWAQkAhoBBQCDzBCCjC+Ak+uaprCgGFgELgqULAbpcBv+3GX7D++RXM+6bB9GlHGFfVhGF+USEiEmlbsaS8qI7phWz57VNRsLH0mCF72UlVZjfdhOWn9TCurgcD/WipmFtSDqZNXWA59jHsiWnh+Zm+n6B7CWM3lxzwcncRwjXY1x2V8vtjwPNh+LiHRrxqafmQkjROH8L47vC52+JJrMcX/fQY1pikcJB4HDuJ4wLRfni2UDDyRfjAy90V/t5uKBPjh4EvROCrAXpcnKK/q81pQRh7ebjj2UK50K5aJMrE+sPX0xU+nq7ikdytTjg29aHy2XFc4yxdtieMb83Q4cRYHd5/SyNBhPpQH3h6uCNXrlyoVasWpk+fjp9//vm+gVDp+wlO273z+0AvUXqG8vnTsMh17LfNMG5ojcQFxWFYVQvmfdNhu3oiyX/+EVGwW2E334Lt+klYT26Hef9smD7pAMPSirhjO1FMrpemz7vD8sMiWM8egM1wRQLwHvEoT+Rq58+fT1YZDx069Inso+qUQkAhoBBQCCgEFAKpR0ARxqnHTG2hEFAIKAQUAlkdAbsNJCJsl3+F5Zf3Yf76HRg/eEk8MQ1z8yeFG+UXJVsyeXD6W9iunwaDmByqtqxL2DjKuQ/BtKUHHP1J8v9MiBalnmnbAOl7lj9NKT2M3VwRFeyO6oUDUC6PP3L5Ofx/A3zcUCFvAAa/GIHPejm8eq9NS1Ibz0q70DtaUjgUxncTxiSoSfIaErQ4N9mhOB7ZzEEcR4d4wtPdBTlz5ICrS05EBXugabkQLOuoxYnxMf/wOHbuK7UKYx4/caZeCNNysX5wc8kJHy93UGns9CqmR/Js8UiOAQnWZGI9GxPGVBVfnqrDd0N1GPdSJCoXCISflzu8vLxQoEABdOjQAZs2bRKv4gcRrHyfYU7Xr1/HpUuXQHLs7Nmz+Pvvv3Hu3Dl578aNG8nBT5n5nWEA1rFjx/DLL79Iex/WJwZacf2LFy9KP/jI1ykDqzKzL6k5tt10HZZjG2H6cjAsBxc5rsOPRJgzxM4Mu+GKTPzJPnbEwbiuIQzzi6UIsSsH4/tNYd4xHJbjnwgZbbcYkF2se1KD5eOuu3v37mTS+OOPP37c3ajtFAIKAYWAQkAhoBB4ghBQhPETdDJVVxQCCgGFgELgPghYLbDfvgjr39/BfHARTJvfEnsKA9Vss2KQyBLoBcVhXN8Q5u3DYf31I9gu/CjbsLQZLHHOUosd9tuXYDkwT8qq7w6L0sGwsrqEOpFESc+FSkiSU/9FDUlCzBl65+7miop5PbH49XB80F2HrnXCUCrGTyweSIoG+9J/NwiDX4zEZ711+GOsDlen67G5bwxqFg2Bt6c7mlYIxZ6hsTDO+qd9RTKBmsLagtvPax+F/BHeeBhh7NyWxK1DIazHjkEOxXEpnQ/cXXMgxNcVr1cNxq7BWtDTWEjmFMdKuY/UEsa3k8jque2iUTjaRwhqktRUFhfT+qJHvXBs6+/wSHYeJ/kxmxLGN2docXKcDh9216BdldxiB+Lh7obg4GDUqFED06ZNE2KVZPDDFqPRiKNHj2LlypWYPHky4uPjQRXlkCFDEBcXhylTpmDVqlXYuXMnTp48idu3b4vK92H7TI//8Xv03XffoW/fvnjnnXekb/c7Dr9zJL7379+P1atXY8KECRg2bBjGjRuHtWvX4siRIyAB/iCy+X77TNf3aCkh1RsPv47KBN/106L4tf/bNVfUxImw3zon13WG2Jk2M8SuChKdNkRzC8G4vBpMn3ZICrHb46i6SK3FRbqCk7V2Pn/+/GTS+IcffshajVOtUQgoBBQCCgGFgEIgwxFQhHGGQ64OqBBQCCgEFAKZgQBJCIfq+Dgsv34M065RMG5o5SBd59LbMgaGOQVgXFEdpk2dHSTDya9hZ2m08UbWUR1bTbCe/gamje1hmB0Lw8wkdTEf5xeB6Yu+sF44mq5EN0m6U6dOgaTCiRMnHtsK4F7CuEpeD3zaPTeuT9eK/+6qTlp0rhWGMrEO4piWD7kDPFGtcBDeaRSBT3rrsbRTLKoWzhjC2EnCOhS/WhwdEY2uNQIQ4JUTsbndMO2VYFyarBEPZOe69z46COdHD70TLEbpsKyDBi+WCUaAtxty5MiBYD931C8RjFltNfgpXg+Gwd17LHmdDQnjK1N1+H6YDpNaRKF64UAE+DhUxfny5cNrr70GKiBJmnLS4t+Wy5cvY86cOShTpgy0Wi2KFSuGcuXKoXz58ihbtixKlCiBUqVKoV69ehg0aJAolqk8JoGbkQvVwQsXLkT16tWF0D59+vQ/Ds/vy5kzZ7Bs2TK0aNFC+sH2s0/Ehs87duyIzZs3C2n8jx1k9BsWA2xXjsN6dj9sDOT8NyJY2vegyo4kv3rTDQmms/y+xRF2uqG1w6+edkO8Hi4qCeO6F2Ha1h+Wo+/CdvFH2I3XU2dvkdE4ZaHjde7cWUjjF198UdT4WahpqikKAYWAQkAhoBBQCGQwAoowzmDA1eEUAgoBhYBCIPMRsLOMOfESbH9/J16WDMMzrnkOhoUlYSDxkKQ6NqxvBNP2d2D9aR1s5w/BdvsCpJT5kYiP9Omn/ebfQpQYFpfFHXWxBoZZOiFKLL9+5LDVSJ/Dy15Z1r9gwQK0bNkSU6dOlfL+xzncgwhjkuBUCd+YocOx0TFY1VmLDtVDUUrvJ0SphxuJYw9UKxyMxhXCkS/KH15JCuO97/zTUuK+ROpMrSiUU6MwTrkftu/EmCj0r+uPYJ+cyBPqioQWQbg8JTpNCGPaMZyfrMP2gVoMbRiO0jF+8PJwFTLH1dVFSPN1b+lw4R6P5JRtzG6E8a0EHf6aoMPGnlp0rBmGPOE+8HB3RdD/2TsP6CjKNQyTuptOCqm7O7tJACnSBaSINJUmKiiIUixwVVREigWVpohSJCShSbFQRARFUEEpFkBAOtIEBOk1hBAys2Xmvef7l4UACSQhPd/ck7PL7Mxfnn92Pfedd94vOBhNmzYVLtodO3bk6gYFRTWQC9dsNgvReMSIEcJRTO7czz77THxGImvDhg1hsVjQunVrIdySMHujS/fGf+flms/qHGr3wIEDePXVV0Um84IFC5CRkXHToSSQkyP/xRdfRLNmzdCnTx+MGTNGuK3pXBLCY2Ji0KNHD+FWLmzR+9qANWi2DDhObIb1j5FQyOX79xyoGWfzkBNPsRNW5+81FTbd8w1sq99y/l5PrXotXuize6F82xW2tR/C8e9ykWUsnhBBdgL0tdHyu2sE6LedxOJy5cqJGxfXPuF3TIAJMAEmwASYQFkjwIJxWVtxni8TYAJMgAlkIqABdkVkZtr//QVUCI+KLylfNIE89S6RG+sslNcAyve9YPtrIhyHV0G9cBCaklr4hfI0FeqZnbD98rqI0RCF7kTsgRHy9NqwrfkA6sUjeRBlMiHJwVt6dH/gwIEwGAxCtCKxKy9bdoJxxhXBmNy41mSTyAI+MMqCeS9I6NM8ArXMAQj29xL5vSQoenl6gETktnUqYMUgS/Zu2xsiInIbSZFZjC1IwZhcxfs/kPBFHyMevScU4eX1Yq4+Og94ebrDR+eFHk0jsHOE5ZbidEkSjC98ImH7UAmJT8egebXyCPD1hl6vF0Jv9+7dsXjxYpHXmxNXceZrkQRjElXj4uLw+OOPY+vWrcI9TO2QoCrLsrjhQa7lbt26wWg0onHjxkJUpmgH2ug4aodc9QUR90CxGZTF3K5dO+GgpgiNrOZJ3xcSspcuXSpcxPSexk+Of8plJic1uYwp33nSpElIT0/PjKJw3osnOdLEUxAK/U5NryluwCnfPCbifkRUTk7yidUrRezSjsNx7E/YtkwVRUzlzxpdu6k3tRqU2S1EoU/blk+FQK3JF3LoZC4cHCWxF3pyhARj+uNoipK4gjxmJsAEmAATYAL5Q4AF4/zhyK0wASbABJhAiSaggQrJkdjgOL0d9l3znC62bx5xPu48paLTdTytGpSvHhKxD/adX4j8TC3tODTbZUCjR9gL2s2mQaU85gM/wrZyEOQ5LSBPqSwEFOW7p+A4/Cs0ygst4I0E48GDB4tH/OkR5oMHD+apx9sJxpkFWnpPjuP9JBy/aELv5uFCOC7v5wUPdzfxVzHKHwPbRmHFAAmHR0siS5icuje24/p3cROMRWG9sRJ+HWTC2x0ixfx8dZ4I8PFETSkA91UNQUyoj8hr7nFfBHYOt2SbleyaIznPtw2PQ4/7IhHgSznQIVjcz4KMpKxzlkmkv/CJETO6h6JKlBf8dW54sVkA9o+Mvr04fQvWV8dzwzFXXcWvGvG/5uGoGOULvc5LuIpJuB01ahS2b98uXMV0veR2yywYP/HEE0IAy0qMJdH2t99+Q5cuXRAZGYmnnnpKuHlJLKZYiy+//FI4LumY2+Um53aM5Or86KOPRBwFZTNfuHAh2yZoPNT/jcXtiA2J4U8//bS4kUPxGhStUagbicUZ5+E4uAzWH/uIiBzxFESiEfLkSrAuflp8plmdQvzNY6PYCSpid+FKEbulsK75AMrCTk7heRLFBsWL32QSoG2/vQv7vm+hphyAZktnofhmoHneQ3nGlPXNGxNgAkyACTABJlB2CbBgXHbXnmfOBJgAE2ACWREgUcouQ0s7KtzEtg2fiMJJyuzmkOkRaIqroNiKzxoINzK5ku0HfoR6/h8hdEAUVcq9sJXVULLep4lYDC1lP+w7Z8P6Y28o33QUmcsUmVHwojVEcbCiEIxJdCRBk4rK7RphxqznjXi8QQWEB+nh5lYOnh5uiCivxwM1QjCyUwx+GSjhv48kITRnJVgWC8E4xAfvPmrAv6PjcGCUGZ89b0Sn+qGICna6iiOD9WhfJwRTehmR0N0k8pz9fLxRUIIxcTr2kQnjHg9DXAUSjN3xwn0kGMfkuJhgVqyz2pc6QcLO4WYkdzeg9d3BCPb3hk7nDUmShNv366+/Fu7frATerL8bN+/NqWBMZ5JQS1Er1atXR40aNURkBWULk5OXiuU98sgjoDFRYbz82mhumzdvFjES1P6qVatuEoNz2hfduOnXr5+4kfPaa6/h2LFjOT31zo8jsTj9NOx7ForfRXlqlUz56iZnfM6nd8O6+i2o5/fd8BQExU4o0C6fgePUVufv2i/9Ic9tDWc7ZnFjTPm8MaxLeoJ+kx2UL3/pODSHUii/eXcOqGS1MHbsWKSmppasQfNomQATYAJMgAkwgXwlwIJxvuLkxpgAE2ACTKBUEaDHopVUqJSduesr2Fa9AeuCR6BQfvBkch2bkTH1LiFsULE5+w5yHW8UQgbI8aYWpOtYE1nFlK3sOPgT1HN7oIn+Cn4FbnQYUyQFOTRTUlKEq5FEOnocntyQt9py6zB2iY4kGtNf6kQLvn7ZgoaVguHh4S5iG8iRq/f2RGSwDx6oGYoPn4jB6sEmHBHC8TW3sXDSJphR1BnGEcE+eK2tAd+9Fouhj0ahjiUQvnov+Os9Ud3oj1cfjMSKgWac/cSCb18x4p64ABSUYExC/IFREr7sbUCH2uUR5OsBP507ejcNwp4RhnwTjC8nmnByjAk/DzDh9YeiUNUQIFzFQUFBIof33XffxaZNm0SOb15cxZmvudwIxuTaXbNmDR5++GFER0cLhyW5dEkg/vPPP7Fo0SLs27dPCLqZnb4k+tpstqvxELkRuOl7MnfuXJFdPGDAABF7kXn8OX1PnHbv3i2K3lEWM7lDz5yhG0iFsGkatIwU2HYvgLzgEciT4q8Xi6kg56RYKF82g+3PMSLSRxTAo5tr1kvQLh6B48gfsG1KhrL0OXEzThSwo5tz06pDmdsa1uWvwL5tJtSTW51xQOKJjkKYWxnsgvK96TrnjQkwASbABJgAEyjbBFgwLtvrz7NnAkyACTCBHBAgv7CmOZyFl45vgH3rp7AuewnK3FYiSzgj2fmIP+V1Kt88Auvvw+H4ZzHUs7ugXT4r3HNCIMlBX7k9RIwN2k0FunLbTm6OzywYU8Gw9evXi8f5k5KS8N5774niZCSukePxVo/v51UwdgnHFKvw80ALWtwdCp3OC5UNQWhVswJqmPwR7Oclso1DAvW4v2oIhj0ajZWDJBz9WEJagiRiKorKYXx2vAVJPSRUjA5AkL8OjapWwP3VwxAepIO3pweiQ3ToUCcYM5414tBoizNSI9mMRS8XjGBMAu6psVRgT8KbHaJR3RQoMqEpw9TX2x3PNCmPv4c5CxG62Of1lVzFu0ZISO5hQMvqISjvr4NOp7vqKqaCbyR03qlQ7LqecyMYU5/79+8HxaxQLIUrboWuYRLQfv/9dxw6dEgIxjTGjRs3YufOnULk/euvv0Su8K+//op///1XiMc5mQMdS279Fi1aYPbs2bkq6OeaI73SDZsff/wRrVq1Qq1atTBz5swsC+dlPiff3lO2+oV/Yf3tPedTGBRBkTl6ZHK8iPKxbZ4MNfWw8wmJjPPi99GxdxFsvw6B8lWbK25iEzIodmJWAyiLnoBtzftwHFwONe1YocTt5BuTEtoQ3RihPG/emAATYAJMgAkwASbAgjFfA0yACTABJsAEckFACMfWSyKCwv7PYtj+GAnl265QPm/ozBMmV9yUuyDPvh/KTy+ARBJyz2kX/4PI7izwyIpcTCaPh2YWjDt27Ihhw4aJ7Nd69eqJglsUKUDvR4wYcdWRmVVX+SEYLyfBuHqoyPXtcE8E5vWNF7EOPZtWQFWDLwJ9PYXzmKIdHqwZgtFPxODXN5zC8ZnxliJxGJ8eH4uE7hLiowJE9jI5oqloH7mKa5r8MaBNBFYOMuHseKew7RTf8lcwlpOcbZN4vu99Z7xHp/phiAr2EaK1t6c73N3dRIYxRVL8c4eRFCRKnxgjCVdx/4ciUNXgL1zFgYGBqFu3rrjRQKIrOW5zIrRmdT1ltS83gjGdf/jwYfTv3x9RUVF49tlnsXfvXuGcT0xMRKdOnUQxPIqpIGHt5ZdfBkU/UFG9559/Hg899BAefPBB4e7dsmXLLW+WUF/kUqYICoqioOxhclXnZSNe9J0cOnSo+P517dpViNm5cTrnpd/M51COu/3gMijfdYM8pZIzgoJE4ymVoSzoCBu5gy8chEpF7E78Bdu2GVCWvQR5djNxDN10k6dVFS5k5Yfezt/NY+ugXT4NOGyZu+L3BUSAsrQ5t7iA4HKzTIAJMAEmwARKIAEWjEvgovGQmQATYAJMoDgQoNxNK7RLp+E49ifsW6eJx6apKB45ja8+Uj29NpSFnWH7YxjsexdCPb1DZHXCIZfYIk0kTr3xxhvisf34+Hg88MAD4lF4Ktz14YcfgoqLmUwm3H333Zg0aZIoGpbViuW3YNypYTg2vBuL1AQJ24ZKmNwjBl0bhuCuaKdwTMKsIcwH7euE4qMuMSCxeXSXGMRF+iIkwAeD28fg6JjYHBV3U5JNODQqBoMeCESInzviwj2R2DUY58cbbnn+xQQTtg2zYGC7GESH+IJcvF6e7iKzuF2tEEzuYcDekWakT3TGblxzauavYHw5yYzT4yT8/qaEdzpGo05soBCsSbSuHO2LGiY/lPfzyJeidxR1QXOa/qwRHeuGCic1uYoNBgMee+wxkRV85MiRPGf3ZnVtufblVjAmx+8rr7wiBOM+ffoIx/G5c+cwfPhw1K9fX1zPaWlpwlFP0RWUdUwF8uimyQcffCDmc88994j3J06ccA0jy1fKiCVXfrNmzcT3Ji8REvQdunjxIr766ivRDonvkydPvmXhvCwHkw87qeCdffd8KBRLQZE9VCT0266wbZ8Jx/ENwilsWz8WyuLukGfecyUPPhby9FqQ57eHddUbsP89Fw76jVQuiqc68mFY3EQOCbBYnENQfBgTYAJMgAkwgTJCgAXjMrLQPE0mwASYABMoSAJUiC5DPG5tP7gctnUfwvpdNyhfNIZMGcfk5qRCeZ83grL0Wdj+ShJFm+gxbhJGsi2Up6mAPUNkFTuPKcg55Lxtl2AcHh6O2NhYUOYs5afKsizyXtetWycck/R59+7dsWPHjixdo/ktGD/WIBzr34kVWbuu4njbh5kxpacBXRuGOoVjn2uO45Y1wtC6RhgqBOoQXMCCMTlsT4+VsHqwhIFto1DVGAAvLw94erijYpSfyCqmz1I+MYt85mtCsSt3Of8E4wUvx2LfBxZ80ceETg0qiEKB5CiOCNLhoZrBGN8tBkM7VkClCCp654YXm1HRu+hbCuE3j9eEDBF1YcKvgyUMbheNasYA6L294O/vj9q1a+Ptt98WcSb57SrOfCXnRjAmR+727dvFtUsZxoMGDRKF40gwpqJ3DRo0uCoYUzxF+/btxTymTJkiborQPCgWok2bNkI4pqgWusaz2qgv+s7873//E8fTeZSDnNuN+lyxYgU6d+4s3MU0ZorPKEx38bUxa1DTTwuBmERj5dsusG2cANv2WbCuehPyvAecT1/Q7+GUipA/uxfKd0/Ctm407IdWCvcx3YTjrfAJTJs2TbjUC79n7pEJMAEmwASYABMorgRYMC6uK8PjYgJMgAkwgZJJgArlyRegntoG+845sK4cBGV+e8gz6lwtlCecd1+1hXXlYNj/ngfHqa3Q0k8B9suAKObkFJlITHYcWQP7vsVQz5Dr7kL24nIh0iLBmHJX6bF9clmuXbv2ugJ35JycOHEi4uLiRDGvX375JUsxrCAFY5eAKYrjTZCwc5gZ03rFoOu9TuE46EpUhZenB9zd3BHoq8OLrSKxa6QF6RMlZGTOYM3ifW4cxqkJJuweKWHGc0Y8XDcMYYF6eLi7C3cxZfj2aRklXMckKrvGffPrnQvG/j7eqBMXgqGdzXizQwxqmQPhp/dCgI8n7jb64dXWFIUh4djHEmb0CEWVqLwJxsSOnNR73zdh5rMGdKwXhgpBeuh03sKVTtfM559/juPHj1933RTEJZwbwZhygH/44Qfcf//9qFixIhISEkDXcnaCMcWxkFBLwjBtdD1ThAXlelMmMbVFhfSy2ujmyrfffou2bdsKR/M///yTrbic1fm0j4rx/fHHH3jmmWdQpUoVEYuxYcOGLL9r2bWRq/3020SROnQjK6uNfvusaXAc3wjrmlFQfugDZXE3yJ/f6yyElxwL+dO7ocxtCeuyvrBtmwXHyS3i99L5u5dVo7yvoAmsXLkS9McbE2ACTIAJMAEmwAQyE2DBODMNfs8EmAATYAJMIL8IaCoo11NN/Q+Of1fAtn48rEufFRmd8tQqkJPNTgGZXMdLesK6fiwcB5dBTdkPTUkF7IoQna2/9Ic8txWUZS/CtvNLOM787fxcCMv5NdjcteMSjI1GoxDHqFBY5o2Et7lz56JmzZpo1KgRvvvuuyyLeRWGYJxZeE2ZIGHLexKm9IhBt3vDUDnaD356T7i7uYkCefXjAvHh49H4402TEE0vTcxewM2JYOwqJkd5xIPaRV4VaH11Xgj09RZZwZHBPnj3UUMOojDyJhgryRK2DY9Dj/si4af3Rnh5X1QxlUdUiA8ooiMqWI8OdUKEC3v3CDPSEyWkfmLMs2BMrmKKuvj1DRPebE9zDoC/3gv+fn6iGBvdaCB3LsUoZOe+zXwt3en7nArGNJZjx47h/fffFzc6qHic60ZHdoIxZQ+Tg55cybRRG1To8aWXXhKiM1332bmGKa6CYi5atmyJ6dOnCx65mSsJzpSjTIX5qlatiieffBKrV68WInJu2snpsZrDKp6gcJzZ6SzkeVU01oSITL9Z6vl9cOxf4sx1/+axK9E8FsiT4yDPrAflm8dg++09UKE7OlazpmcvPud0YHzcHRGg3/KxY8feURt8MhNgAkyACTABJlA6CbBgXDrXlWfFBJgAE2ACxYmA5hDuYPXMTpHRaVs5WBSCIhFFnhTvjKyggk/zHoR1xUDY/54jnMW2TcmQv2iKjEQjMiZZnJEWP/cTxaWEqFxEc3QJxpRTTIIViWSZN6vVigULFohiZvfee69wUpKIfONW2IIxicfkOL4wgTKOLZjwtBHNqwXD38fzapawKcwHHeuG4JNu0Vj3lgknPpZwaWLm4nNOEfl2grHI7X1fwqznjXikXhjCy+uh8/ZAdLAeLe8ORetaEYgI9kVBC8YZSZLIde7SKELEQbi5uQl3M4m4NUz+6PdgpHAVn/vELNzNNK8LeRSMSWDf/4GEOf8z4omGYc6oC29vRERECCctPfZ+6NChbF23N14f+fHvnAjGVHyORGHKAW7evDnMZjOGDBmCo0ePChE4p4IxjZcykG8nGFN/5Eqm4nSU903vaV9ONxKLN27cKIruVatWTRTNIzdzRkZGTpvIxXEaQDe+zmyH7c+PYV3+Khx7vwXlFcMui6J06qmtsP09F8qK1yHPaemMnaAbYlPvgvJFE1i/7w7b+nFw/Pcb1EsnQeIzb8WDAOcWF4914FEwASbABJgAEyiOBFgwLo6rwmNiAkyACTCBUtVT1gsAACAASURBVEtAU20ifoKiJmybJ8H6Yx8os1tA/rSGswhUsgXyzLpQvu7g3C8E5StO14kGUSCKMpK1tGNFxqgkC8Yux7GSbMTp8bEY380AS4Qv3N3d4aPzhK/OmXFMwm772iEY19XlODYhbaLpalRFdoLx2XFGkVXsdBVHobqJcns9EejridqWALzRPgo/vB6Hj5+0oGJ0QIEKxiRa//OBhOQeRtSLKy/ykikzOTJYj4frhooidAdGmUXWsJxkdArGJKjnUjAmJ/WZ8RLWvHWtgJ4vuYr9/UXhw/79+4voBMrbLewts2DcqVMnUGQDjYPiHC5dugT6nLKEZ86ciQcffFAUayS3LrmgXXES+S0YU8zFjBkzRGzF0KFDcfr06RxhoRssNHYSmF988UVUqlRJRMIsXLgQVDCP5uT6I1E5NyJ0lgOgpySUVCH0WlcMgDyjtngqQln8FOx7voHj0ArYNnwCZfHTkGfVQwb9dlHsxPSaUOY9BHo6gm5+qad3iqgKDfQ/3ooLAXIW5/TaKy5j5nEwASbABJgAE2AChUeABePCY809MQEmwASYABO4RoBcx9ZL4tFs+77vYPtjuCgSpXzWEPLkSk7X8U3ZuZLIQ6bjKe6iqLaCEoybxOuw9OVwIcqSIOsSd7N7Jffs8oEWtKgeCl+9NzIXvcvunMz7LySYMe2ZGFSK9oWfjzfuqRSKNrUr4K5oPwT4eMHH2xOGUD3a1grGmC7RWEuO4zFOxzFFPRwaFYNBDwQixM8dceGeGPt4iIi8mP6sEe3qhApXsd7bA4ZQH3RuEIrPnjfi3w/NODU+Fkk9pAITjClD+NQ4Z4G9NztEiSgMEq3JXUyO5j4tI/Hrm2a4XMWZmQgHdi4E47SJEg6MkjD3BROeaFgBUcE+0OucruJ27dqBXMXkQM8umqGgr2GXYEzFGRs3biyytZcsWYLFixeL2JQxY8agV69eqFOnjigaRxETP/30kxCTXWMjwXjEiBE3Fb27MZKCjr+dw5hEXypK169fPzz00ENYtGhRjtmQS59iKPr06YOYmBghGJMYT/EvNJ/MfyR4nzp1Ku/F7yiP+PIZkZ+ufN8T8tRqcN1UkKdUgUIxOVTE7tPqTqF4ckUonzWA8m1X2NZ+4IzXST0sioEim8J/Lr78WvgEvv/+e3Et5WfPJD6XK8f/1zI/mXJbTIAJMAEmwASKkgD/V70o6XPfTIAJMAEmwATIdUf5oJdOwnFsHeybJ8NKjr1p1a8JNCQcUyzF1KqwrnpL5BxnW3iqEIgWhGDs5emJmkYdpnYPx9GPJaTfIj/YJXDmh2A8tVcMKkX5IiTABy8/aMBPA+KR1N2AzvVDER/pC3+9J3TenpDCfMQ++mzDEAmnx5lx4APDVcHYEOKFZ+8LwWsPRaKWJRDksA309UJtcwAGt4vCb1cEWhLCz4y3ILGABOO0BJNwFX/e24jODcIQHeIj8pnd3Z1RFHXjgzHvJQsuJZpFPIeLpes1N4Lx+fES/nxbwojHotGwYpAQ2X19fUUBtr59+2LFihW4cOFC3kXLfLiWz58/j8TEROF0JpGVcrUbNmwo/urVq4caNWqgdu3aaNOmDUaOHHnVgUzCrmujNj788EM0a9ZMCOBpaWlYs2YNunTpgueeew47d+50HSoiN1577TXhViZh2uVSdh1AwvmyZcvQoUMHUaRu165dro9u+0qCHAnclStXRmBgIAwGgxi7az6u1wYNGoi2byxGedsOXAc4bCKv2L7zCygLOzmz1q840J3XiRFyosF5U4vy2Gc3g/LDc6AIHcexP6GmnwYcNldr/FrMCNANC7qRk98bFc7jPOT8psrtMQEmwASYABMoOgIsGBcde+6ZCTABJsAEmMANBDTh6rNtmQLl80ZCJHYJeeTuo4xjehScnMlFuRWEYOzp6YkgX0+0rF4eY7vGiHiDY9nkB7uY5LdgPLh9DI6NiUVqghmb3jOLuAqKboi7IhyTS9cS4SectFN6GbHk1Ri80CwQwX7u8PH2EAXkQgJ0cLqK9XikXihmPGfEwQ8tuJzozEEmQbYgBGOKhTg5VsLqQRLebh+FWlKAEK3JKW2q4CeK3em8PNGocggW97OA2NFYXCxdrzkRjCnT+fBoCd/0NaF7k3DEhPrC29sLFSpUQOvWrZGQkCBctDeKpUVxzVKEw6pVq0Qmcc+ePUVuMGUHP/300yLWgZzDX375pcgEJmFYVdWbhknRFeQEfvfdd0UhPMoK3rNnjxDHkpKSQN8H10aiLsVbULubNm26KRaCBPTJkyeD3NfJycmgeIqcbuSW/vzzz/HMM8+IInc0j6z+SMimsW7duvWm/m/bl6ZBTTsG8Rs0r7UzJuc6sdgEmfLUKXZifjtYVw2Gffd8qGd3XY2duG0ffECREaDrraBEXboJUlBtFxkw7pgJMAEmwASYQBkmwIJxGV58njoTYAJMgAkUPwKUTWxbOxrKjDqZxDwj5CmVYF05GGrKARSlu5iIkUD2xhtviOJglKWaXdE7cnA2atQoR0XvSDB2K1dO5OxGlNfjoZqh+LirAX+8KeF4NsJxQQjGR8dYYE02gpzAKRMkbH7PjMSnjXi0XihiI3xFgTwSjqVwP7SoHow6Fn/4eruLR7HJxRvg44k6sYF4++ForHvbAoq9yCzM5qtgPMIirhHKKt4zUsK0nga0rRWC0AAddF4eiA7RoWO9ULz1iAVt6kbB30d3R4IxMTk3XsL6IRJGdo5B/fgg+Om9QK5iytMlV/Hq1atx8eJFUSyuOHy7yClMUQ40JoqWoKxf+iPxlcRbEn9vl/VLbVA2sOt4EpXJKUziG7mNMwvj1BYJzHRsVoUeaQxUEHLixInYtm3bbfvOzNDVNo3dNY/sXql/Kj6Z603T4DjzN5Rf+kMm93CiM9vadUNBpuiJuQ/A+vtwOA6vZjdxrgEX7QkFlVtMxfMojoJcxrwxASbABJgAE2ACpYMAC8alYx15FkyACTABJlBKCGiXTsK+/TMo3z0JZVb9K4+DmyHPvh/2v+dCs2UU+UxPnDghnGQtW7bEsGHDcOTIkevG5HrsvnPnzujWrZuIJshKvCIhbsuWLaDjSDAm4bVCoDeCfJ35waYwXzxcNwwTnjJg/dvS1fxgl3hVMIJxLKxX8pNdQi9l/a4fYsbYJw3CNUxRFeTcJVHWy9Md7m4kdLsJgZZcxTOfNwlXcfoVV7FrvPSaX4Jxz/sisH14LE6Rq3iwCYPbReJuoz/89J5ibLXMARjQNhKrBpuxZkhF9LgvEgG+eReM94yIwZGPJCzsa0TPpuEwh/tCr/NCWFiYKN42btw4UTyO1jlznMN1Fwb/QwjNJOampKTkTdAtBIZU6M6+dxGUbx6DPCn2SjSOJARkZdHjsO34Amrqf9A4dqIQViP/upg3b564SZFfLdKNQ8pCfuGFF4RYzIJxfpHldpgAE2ACTIAJFA8CLBgXj3XgUTABJsAEmAATEAQ0hx3a5bMiC9T+VyKs3/eCPLcVrCsGwHFmB4Br2apFhYzcljt27MCPP/6IzZs3gx77z7yRA/Po0aNCKCbH6fHjx7N81D+zYOzl5YnKkTr0ahKKJxqEomKkj8gPFm7eCr7oVD8MCU8ZsO5tSUQvXJ4oQU4233HRu8wZxhRJcXTMNcHYJfS6hOMz453C8fgnDcK5awn3EVEU5IwO9fdEj8YhWDFIwvkJ17uKXe3kl2BMTuFujSOxpH8cZjzrFLEjyl9xFQfr0aFOKKY+Y8Q/oygKw4xtw+PuSDDu1TgAi18xYGyXGDS9qzwCfb2h1+sRHx+P3r1744cffhCO3aziHDJfF/y+pBDQoKWfhn3bTFHcTk6mCIpasP7wPOwHfoAqp0DTbo7uKCmzK4vjJDc7CboF/Zc5nqUscuY5MwEmwASYABMoTQRYMC5Nq8lzYQJMgAkwgdJDgIpuWdOgnt4h3H6OI79DUy4Wq/ndzklKn9/qmMyCsbeXJ5rG67DwxQhsfk/ChG4x6FgnGHERJBx7iFxgUwVfPFY/FJN7xGDTOxJOjDXjh9dj0aJ6KHx9vPFYg3CsfydWxElkFmmze09xETkRjF3nk3DsjKowY8M7FrzfOQZ1zP7w9nBDXAVPJHQJwbnxxqsOZdd5mV/zw2Hso/PGvXeF4ckmUbjbFABfHbmKPVFT8kf/NpFYPdgsRGuZnNLJUp4F46pRXtB7uaFhnB8oy9kS4cwqDg0NRdOmTfHRRx9ddRUXqwuTB3PnBDQV6sX/YFs/FsqCjrCuegOOY2uh2Yv+CYc7n1zZaoFytSlfuKDFYmqfBeOydW3xbJkAE2ACTKB0E2DBuHSvL8+OCTABJsAESjoBEo4dNvH4d2lz9WUlGP/4SgXIyUacnyBh07sSEp+OwWP3UH6w03Hs4+0JcwUfdK4fgsTuBkzobha5vIUhGLuEXyEcTzJhz0gj+rYIQnlfd8SHeyKxazDOjzfku2BM/WUkmUUcRL3YAJHz7Kvzhp/eWwjpMSF6dKzrLLC3f5QZ10Vh5FEwnt49FFWivODmVk5Eb5DT28fHBxUrVsTzzz+PpUuXClfxrW4IlPSvXqkdv+YAbJeh2S7fMg9dUx0iM91xeBXU8/ugOfKQiVxqIZacibnyhQtDMC45VHikTIAJMAEmwASYwO0IsGB8O0L8ORNgAkyACTABJlAgBLISjH94pQIykoxXC8Wd+4SKrJkxpmsMHq4bIgrPkaPWR+ch3teLD0ZMmB98dF4F7jB2Ccb0Sk7jQ6NiMOiBQIT4uSOuAAXjjEQTTo0zI7l7DO6K8YO7mxvc3JwF9upaAjCondNVTKwyj1G8z6VgfDnRhH9HmfDBo2GwhHkJV6K7uzuCg4PRpEkTjB49Gjt37oQsy7d0jxfIBcON3jkB1Q4qrOn49xfYD62EevnMLWNu6CaVpto4guLOyXMLTIAJMAEmwASYABMoUQRYMC5Ry8WDZQJMgAkwASZQegjcUjC+rvCcBMoPXvOWGaOfiMFDNYNhCtOLAm+eVHTO3Q3enh5oVSMUi/uZcf4TCSSy3iSeJl2/L7eRFJnbKyzBOHWChL0jJcx63oC2tYJF9ASJxaEB3mhXOxjTnzXgJldx5nnmQjC+MEHCzuESJj4Vg/vuCoSf3gM6nQ4Wi0UUL1ywYAFOnTqVZR516bkqS+tMNGh2Ger5/bBtmQLlm0ehLO4O+4Gl0KyXSuukeV5MgAkwASbABJgAE2ACeSTAgnEewfFpTIAJMAEmwASYwJ0RyIlg7BJpRQxEkgkpn5jx5xAzPnyCBNQQGMP08CbR2M0NEeV90LVROL7sY8SO4RLOjpdAjllXGze+FmfBmMZ9coyElQNMGNAmElWNASIagh4r9/L0QOsawVj6moTUBPOtM5tzIBinJ5pw9GMJP/U34cWWESKrWOfthfLly+Pee+/FqFGjRJFDRVHubMH57KIhQC5hJRWOY+tg/fUdyJ81hJxohDy5EpQf+4j9cPDaFs3icK9MgAkwASbABJgAEyieBFgwLp7rwqNiAkyACTCBskJAdUBT0qDJFwC7fMtM0dKGJDeCsUvsdeb5mnB6nIQ/3jJjQNtomMP9REQDicZ+ei9UMwbguWYR+KK3EX+PkJDyiVM4pnNd7dBrcRWMUxMoH1nCp70MaFc7BBWCdNB5e8BH5wkvT3cRv9HjvgjsHGG5Gt2ReV7Xvc9GMJaTnPEVFxOuuIq7G/BAjRCEBuig1+kgSRKefPJJfPPNN6CiWQ6Ho7RdfmVjPhRBkX4K9n2LofzwPORPa0DOfBPl05qw/vou1HP7AJXXuGxcFDxLJsAEmAATYAJMgAncngALxrdnxEcwASbABJgAEygwApqcAjvlie74Ao7Dq6FeOATNmgao9ltmixbYgAqx4bwIxi4xlMTfy0lmLOlvQdOqofD09BBF4IL9daDCeAE+3qgpBeLl1pFY8JIJu0ZIzqiKK0KpkmQsdoIxze3kWAkrB5rwZrtI1JQCQHnNgT5eqGUOwH1VQxAT6gNfvTeEYDw874Lx5USz6GvFQBP6PxSJKoYAIUQHBgaifv36ePfdd7Fhwwakp6cX4hXBXeUrARKLUw/Dvm0GlG8egTylEuQkY6abJvRegjK/Pez7voNm47XOV/7cGBNgAkyACTABJsAESjABFoxL8OLx0JkAE2ACTKCkE9DgOL0D1mWvQJ5ZD/L8trCufgv23V/DcXY3NNvlkj7BW47/TgRjElczkiQsH2hBi+qhQuysHReCJ5tEo1mVIESW94be2wOBvt6oZQlE39aR+PolE/aONCNlgiQK6xUXh/E7jxpw4MNY4Sqe1suI9nXCEB6kh97LA4YQPR6pG4IZz5mQ3FNCvdgA+PncmWD89cux2D3SgmlXHMxhgTqRVWwwGNC5c2fMmzcPJ06cYFfxLa/e4v8hZRPb9y2C/HV78V25Xiw2QU62QJ5ZF9af+8FxdI3IOC7+s+IRMgEmwASYABNgAkyACRQGARaMC4My98EEmAATYAJMIAsCmkOBfe8iKHNaIiPRIP7kSRbIn98L65qRUFMOZHFW6dmVn4Kxn94bjzWIwM+D4rFioIQ320egaeVARJXXCeHVX++F6qYAvNw6Agv7GrF3pAnHx1owpWcMKkX5IiTAB4Pbx+DomFhYrxTcc7mZs3rNr6J3lLv8ShsD5vWNFU7fytH+0HuTq9gTdSwBeLtDFNa9bUZKggXfvmzEPXF5F4z9fbxROzYY7zxmRv820bgrJgCUVUyu4nr16mHIkCH466+/IMsyaG14K9kEqMgdPbVAxe3kSXGZnMUmyJMrQp7dHLY170M9vQOa3VqyJ8ujZwJMgAkwASbABJgAE8hXAiwY5ytObowJMAEmwASYQM4JaJdOwrb2Q8jTqjuLUFHGbqIB8qfVYft9KNTU/3LeWAk8Mj8FY4ppeKxBODa8GysK3R35SMKPr5kwuG0EmlQKRESQTjiOy/t5CZfuq63DMed/EoY9GoPYiMIVjM+OtyCph4SK0QEI9NOhQeUKaFo1DOHl9WKMxlA9Hq0XglnPGXDwQ7OzcF+yGYvyIBgrmTKMSVQPC/JFxZjyTgezToeYmBh06tQJs2fPxpEjR2C3UxQKb6WDgCay0e1/z4Uy70Gno5h+Y6ZWhbKwM2xbp0O98O+V+JvSMWOeBRNgAkyACTABJsAEmED+EGDBOH84citMgAkwASbABHJHQLVDPfEXlCXPICPZfJ37jxzHjl1fgR4pL81bQQjG699xOoStlHGcKOG/j8xY/Iozp7dhxSBUoPgFLw+QcFwnNggNK4UiJECH4AAfDCoMh3GyCafHW5DQXUJ8VAA83N2Fy9fbi3KXvVDb4o832kXitzcoc9ksito5i/XlTTCm2I4N78ahS6MI4Vx2c3ODh4cHAgICUKtWLQwaNAhr164VWcXsKi6F3zZNg3rxCGx/joX8WSPIM+rA+mMf2PcvhXr5LDRNLYWT5ikxASbABJgAE2ACTIAJ3CkBFozvlCCfzwSYABNgAkwgDwREvuiueeKxcIqjcMYeGMWj48oPz8NxcjNQysWcghKMKS7CFSMhiuMlSjjysQWL+5nxyoORqB8fgPAgbyEck3jq7uaGAF9v9G4eiS3DLLg4kTKOr7Xhaivza14jKVITTNg81Iz+baMRFeKDcuXKwdvLHYZQPTrWC8HM54w4NNqcRf+5F4wvJkj45wMzJvU0on58eXh6eAixODIyEh07dsSsWbOEq9jhcOThCuZTigUBKo7psAJa9muoqQ4RO0FPM4gIiuMbodkVjh0pFgvIg2ACTIAJMAEmwASYQPEkwIJx8VwXHhUTYAJMgAmUagIatNTDsP3+HuRp1TLFURidDsD1Y6GlnyrVBGhyhSEYZxZ50xNNOPyRGd+9IqGfEI6DEOzvDQ93N3h6uKO6MQCD20fjx/4SDn4oITUhe+E4t4Jx+kQJJ8ZIWP66hJcfiETFKH94ebrDy8MdVQ1+eKN9FNa+JeHCBOmq2J157HJSzgVjErtPj5OES/mtDlGoIQXAx9sLvj4+iI+Px8svvyxcxZcuXRJrwM7ikvhV00RRTPX8PjhIAL50gr5QWU6E9gqB+NIpqOmnOYIiS0q8kwkwASbABJgAE2ACTCAzARaMM9Pg90yACTABJsAECoOA5oDjxEZYlzzjzBVNNEJOMjqF4/ltYf9nCTRbRmGMpEj7KGzBmARYchynTSRB2IyvXpTwWP0wlPfzFk5fEo0pR/j+aiF475Fo/DzAGWlBx18v3pqQG8GYhOe/R5gxtZcR7WqHIixQBw8Pd9FncIAOfVpFYeswZ/ayM34iK3dzzgTjS2JuEmb3MeHxhhUQE+ojIi8iIiLQqlUrfPDBB9i8eTNsNluRrj13fgcENFVkEzv++w3WX9+GsvRZ2HbNh6ZcJGn4DhrmU5kAE2ACTIAJMAEmwASYgJMAC8Z8JTABJsAEmAATKGwCqh2Ok1tgXT0EytzWwlUsT64EeXJFWJf1hXpmV6mPoyDk2QnGJJ5njpW4Uax1/ZvyeZcPtKBF9VC4it5RhvHtziVR1ppswrlPLEh8OgZxkb5CwPX38UKgr7fI+q0QpEerGiEY9bgBqwaRcCwJodnVd04EY8pQPjlWwoqBEga0jUJ1UyB8dV4I8PFGcIAeOi9PRAb74N1HDTg6xpm97Gr/5tdbC8bkKj4zXsKfb0t4v1M06scHgYrc+fn5oWrVqujbty9+/vlnnD17lgvbFfb3PR/70xxWqBf/g33PAijf9xQF7ORJcSIL3XFkDTS7nI+9cVNMgAkwASbABJgAE2ACZZUAC8ZldeV53kyACTABJlCEBDRo9gyoFw7B8e8vsG2YAOtPL0L5rhtsW6dDyzhfhGMrvK5vFIzvjdXh2xfDcWmi08F7s2h6vfM2r4Kxq90LCWZM6xWDSlG+8PfRoWnVCniiUSRqmf1FUTxvTw+EBepxf9UQjHgsxikcj5aQliBBSZZwaFQMBj0QiBA/d8SFeyKxazDOjzcIwZqiJf4ebsbknkY8UDMUwf7OYntSBR90vCcCHRtEIzrU784E4xEW4XwmXgdHkavYgMcbhCGyvB7eXl4gV/FDDz2EqVOn4vDhw+Cs4sK7tvO9J3IVW9PEjSbbuo+gzGnhfDrhypMJGdPuhnXVG1DP/s2RE/kOnxtkAkyACTABJsAEmEDZI8CCcdlbc54xE2ACTIAJFBsCmhB3NDkVasoBkUWqphyEppaNuAASjHfs2IFevXohIMAflSJ1GPpwODa9I+HMOBMuJ14vELuEXtdrfgjGU68IxiEBPnitjQFr3o7Hl70N6NEkFFUNvkI41ns7ncAPkOO4czRWDzLh2BgJ/7xvwMAbBOOzY404OdYssopfeygK1YwBwlVMsRf3xAXi3UeisWJwPMZ0s6BidECeBeOe90Vgx/BYnBsvYeM7EkZ2ihbtk3vZ19cXVapUEVnF5CpOSUnhAmfF5jufh4FoKtTL52A/8BOUZX0hz6gLOenmmBR59v2wb58FLSMlD53wKUyACTABJsAEmAATYAJM4BoBFoyvseB3TIAJMAEmwASKloCmlokoChdkEoxPnDiB5ORk1KlTB74+OsRH+qJ7kzDMfDYG294zCUE0IxvhOL8F48HtY0Q0xMWJEnYMI/exAU83DkU1gx8Cfb1EVEVMiA/a1grB2K7RWPBiDPrcF4RgX3fEVfDEmM4h+OsdE6ZdySoOD9KLc6QKvniiYRg+723CodFmnB4fi6SeUp4FY38fbzzdNBK/DI7Dgr4m9LovHNSHztsLYWFhaNmyJSZOnIh9+/ZBURQXbn4toQQohsJxdB2Upc9BRNeIzPMbbqZMjofyVRvYt8+EdvlMCZ0pD5sJMAEmwASYABNgAkyguBBgwbi4rASPgwkwASbABJhAGSRAMQl///03+vXrB5PJBB8fH+h1nqgU7Ydnm4Vjdh8j/h4uCeGYMoFd7mJ6LSjBmPKNKef4YoKEncOpWJ0BXRqGieiKQF9P6Lw8EB2iR9O7glBL8oOvtztigj3Ro3EwXmgRgWqGACEUB/l6oW5cIIZ0jMafQyy4kCDBmmzEmfEWJPbIu2Dsq/NG87sr4KUHDGhUKQgBPl6CW6VKldC7d2/89NNPuHDhAruKS8v3iTLPT/wF5acXIE+pdN13QE6WIH96N6zfPgn7zi+hXTzCkRSlZd15HkyACTABJsAEmAATKEICLBgXIXzumgkwASbABJgAEwAuX76MDRs2YMSIEWjdujUMBgN89HpRyK5yTACebx6BeS+YsGuEGec/ka5GVWQk563onUt0pgzjzJEULocxCcZ0DInG9Jc2UcLOERZM6WXEk43CcFeMnxBpvTzd4eHhBje3ctB5eyA0UIcAXy/4eHuCsorJVTznBROOfGwGFaVztZlbwZjGICeZsfBlI+6JDYCXpwcCffUI8tMLV3FoaChatGiBhIQE/PPPP7DZykakSVn67mi2dNj3fQdlwcOQJ8U6ReNJcZC/aAzryoFQj/wGzZpOpSTLEhaeKxNgAkyACTABJsAEmEABEWDBuIDAcrNMgAkwASbABJhAzgnY7XacPXsWv/32G4YNG4bmzZsjKioKer0eAb7eqG0JQt/WkZj/ogl735eQOkFCRpIZywda0KJ6qBCXH2sQjvXvxIqicy5R+FavtxOMXec6BVsTUiZI2DrMjEk9jaK4XMUoP/jqPIRgXK5cOXi4u4NcxQ0qBmHoozFY97YZKRPMQnTO3FZuBWM6N2WCBTOfM+Bukz/c3UikdoNe74OKFSviueeew9KlS3H+/Hmoqppz6HxkCSKgQb10HLa/JkL+ognkqVWgfP0wbH8lQj27G3Bw9EgJWkweKhNgAkyACTABJsAEij0BFoyL/RLxAJkAE2ACTKD0ENCcGcWUVcxOwCyXlSIqzpw5g+XLl2Pw4MFo3LgxwsPDodPpEOSnQ724IAxsG4XvZCkd+AAAIABJREFUXzXhnw/M+P61WDQvYMHYJfa6Xsnl/Ne7FozuEoMGcf7QebrB08MNMSF6dKofhi96m3D4I4uIzHCJza5z6d+5EYzTE004+pGEpa9J6N40HGGBOnh4eKB8+fJo2rQpRo8eLQoHclZxlpdTydmp2qDZ5VvHSVA0xekdsP4+HNblr8C+dyHU9NPQxO9JyZkqj5QJMAEmwASYABNgAkyg+BNgwbj4rxGPkAkwASbABEoJAc12GeqFf6Ge2wvt0gloSipAIpHmYAH5hjUm4fjUqVMij3fAgAFo2LAhKlSoIITjQD8d6scHYVDbKLzzqAn14oML1GHsEntdryT6WpMl7H/fgH6tglDe1x1h/p54tmko/nhTQmrC9a5i13n0mlPBmCIsUj6RsPU9EyZ0i0HzasEI9NUJx3VsbCy6d++OxYsX49y5c+wqvuHaKVH/1FRoykU4Tm2D/fAq8fvg/D3IehaaPQOOCwfgSNkPzZbB952yxsR7mQATYAJMgAkwASbABO6QAAvGdwiQT2cCTIAJMAEmkCMCmgr1/D5Y142G8kNv2H4fDvv2z+C4IhIJd2GOGipbB1FUxcmTJ0XkQv/+/dGgQQNQZq/O2xvl/XQwhvkj2F8Hvc4Lj9QPx9ohsddFQGQWa298n9NIihvPE8JvsgmHRsVg0IOBCPFzR1wFT0zsGoJz441wZSBneV4OHMbkKj42xowl/UzofX844iL9oPf2QnD58mjSpMlVV7Esy2XrYihVs9UAhw1a2jHY930L64//g7LgEdi2TIOWfhrQbpFFLD67xeelihNPhgkwASbABJgAE2ACTKAoCLBgXBTUuU8mwASYABMoewRUG+z/rYayqJOIKpAnV4Q8ow7kr9s7c0jTjpY9JjmcsaZpsFqt+O+//7Bw4UK88MILqF27NkJCQuDp6SnyfKkQXKPKwfistyQiHKhQnavQXFbCLe3LF8H4gSuCcbgnErsG4/x4Q54FY3Ifp04wYcdwCck9DHigRgiC/b2h1+sgSRK6deuGBQsW4MSJEyAHNm8llIBwFafBcWo7bBsnQPm6PcTvQbIFyrdd4fj3Z9DTCLwxASbABJgAE2ACTIAJMIGiIsCCcVGR536ZABNgAkygTBHQbOmw7/oKyuzmkBMNkJOMztcplWFb/Ra01MNlikdeJ0vC8cGDBzF37lw8//zzqFGjBoKCguDl6Ynyft4iuuHDx2Pw62ATjnwkgYTjkiAY//dxLE6OkbCsv4RXH4hEFYM/fHReYm7kqqZCgJs3bwa7ivN65RST8xxWp6v4n6WwLn8V8sx6kJNc16gR8qfVYV05CI4zO6GpfFOgmKwaD4MJMAEmwASYABNgAmWOAAvGZW7JecJMgAkwASZQFAToMXPb+vGQp9eGnGi8ImIaIc+6B7ZNk6DJF4piWCW2T5vNhsOHDwvhuFevXqhWrZoQV729vREe5INWd4fgwydiRKbw8THmLIXj4uIwHtzBiF/fisOUnga0vjtERG1QkT+TyYSuXbsKV/Hp01TcjGMISuwFSynlqgOO8/th25gAZd5DkCfFXbl5ZLrupobyZTPYt8+CJqeW5Ony2JkAE2ACTIAJMAEmwARKMAEWjEvw4vHQmQATYAJMoOQQUFP2C+egPKXyNcE40QhlbmvY9y0CZxjnfi1JQM3IyMC+ffswa9Ys9OjRA1WrVkVgYKDI/I0J9UGHOqEY19UlHEu4NNEpzlH8Q3EQjEMC9GhXLwo9mkWjmvGaq7h+/foYOnQoNm3ahMuXL7NYnPvLo9idoTmssB/4CcqChyEnm6/9DiRdEYyTJcjTqkFZ+Djsu+bzTaRit4I8ICbABJgAE2ACTIAJlB0CLBiXnbXmmTIBJsAEmEBREdA0OE5ugrLkGcjJFmcchYikMEJZ1AXq0bWAai+q0ZX4fkk4JlF1165dmDZtGh5//HFUrFgR/v7+0Hl7whTmg0frhSLhqWj8+bYJp8ZKuJxYdILx2fEWJPaQEB8dAG9PDwQH+CDAVycK+RkMBnTu3Blffvkljh49ClVVS/z68AScBDRNheP0Dlh/eV0Iw9eeNDBBnhQL+bOGsC5/BfZ/lkBNP8WRFHzhMAEmwASYABNgAkyACRQZARaMiww9d8wEmAATYAJlhoBqg+PQL1AWdLxOLCaXoXXZS1DP7qHn1csMjoKaKAnH6enp2LZtGyZOnIhHHnkEFotFCMd6nRekCj54omEYpvUyYPN7Ev772ILJPWNQKcoXIQE+GNw+BkfHxN6yaJ0rD1lJNuHQqBgMymXROxKq/x1twcjORpgq+KFcuXJwd3dHQEAAatWqhTfffBPr168X8ygoTtxu0RGgYnbCZbyws1MkpvziqVUgz28L2/pxUM/sBOxy0Q2Qe2YCTIAJMAEmwASYABNgAgBYMObLgAkwASbABJhAARPQ7BkidkL56iHIybHOx9HpMfQpd8H6+3Bol04W8AjKVvMux/H27duvCsdxcXHw8/ODj84TlghfIRxP7C7hzYdjYA4vHME4LcGEvSNNmNLLgBbVguGn9wJlLpOr+LHHHhOu4uPHj7OruCRfrnTjR9z8yTpvmq5Ncg/btkyBMqcFFOEqftnpKr58hqNHSvLa89iZABNgAkyACTABJlCKCLBgXIoWk6fCBJgAE2ACxZMA5RM7jvwB66/vQPm2K5T5baF8cR+UuQ/AtvVTaMrF4jnwEj4qinNITU3Fxo0bMXbsWLRr1w5GoxE+Pj7w1XshPioAVU1BCPT1RnCAHoPaxeDIx/nvMM5INOH0OAm/vSHhzfaRqCEFiP5JwHa5itesWYO0tDQWDEvsNacJZ7CWdhzqxSMgJ3G2m2qH4+wu2P6aCNvGiVBPbQPoeC5qmC0y/oAJMAEmwASYABNgAkygcAmwYFy4vLk3JsAEmAATKIsENBWaNQ1q6mGRZWz/92fYd82DfedsqKe2AA5rWaRSaHMm4TglJQUkyo4YMQKtWrUSrl4Sjj083OHmVg4BPt7odV8E1g+xIOUTCSTyuuInsnrNaSRF2kQJ+0dJmP0/I7o0rICoEB/odN6IiopCmzZtRObyoUOHYLPZCo0Hd5TPBFQ7tIxzcBxdB9v6sbCtH+MUgR3Zr6lmV5w5xZfPAaojnwfEzTEBJsAEmAATYAJMgAkwgTsjwILxnfHjs5kAE2ACTIAJ5JoAPaxOBbA01cZiUa7p5f0EigO4cOGCEI5HjhyJli1bCuFWr9fD09MDsRG+eP7+cMx7wYjdI6RbCse3E4wpq/jMOAlr3pQw5OFo1DQHXnEV+6NGjRoYMGAA/vjjD1y6dCnvE+Izi5YARU/YLkM9vw/27Z/B+t1TzmJ2s+rDtmEc1LRj7Bou2hXi3pkAE2ACTIAJMAEmwATySIAF4zyC49OYABNgAkyACTCBkknA4XDg/PnzWL16NYYMGYJmzZohMjISep1OOI3vNgXgpVYR+KavCfvez1o4zl4wNuJSooT9H0iY08eIJxqEITJYL1zFERERaNu2LT799FOQq9hut5dMgDxqwGGDln4SjkMrYF31JuTPG0NOtkBONIqMcuWbR2Df/z00G98Q4MuFCTABJsAEmAATYAJMoOQRYMG45K0Zj5gJMAEmwASYABPIBwIUA0FF5pYtW4Y33ngDjRo1Qnh4uBB3y/t5o0HFILzeJhLfvmLCgVESLiZIV2MqrMkmHBoVg0EPBCLEzx3x4Z6Y2DUER0absP5tCcMeiUKD+EAE+HjB19cX1apVwyuvvIJffvlFuJwpJoO3EkrAoUClDOJNyVAWdoY8tapTKKZClvRHovG0arCueB3qmZ1XiuCV0LnysJkAE2ACTIAJMAEmwATKJAEWjMvksvOkmQATYAJMgAkwARcBcvqePHkSS5cuRb9+/VC/fn2EhYXB29sb5f11aFipvIiVWP66hEMfOoVjJVm6TjC2hHni3Q6h+KK3Ed0bV0A0ZRV7e4l2KDM5MTER//zzD2cVu6CX4Fct/QxsmydD/qIJMpLoJoLx6o2Eq3nXkytCWfQEHAeXQ+OM8hK82jx0JsAEmAATYAJMgAmUTQIsGJfNdedZMwEmwASYABNgAjcQoKgKEo6XLFki3MB16tRBaGjoVeG4UeVgDOkYjeUDTPjvIwl7R8RgYGunwzjE3xMN4oNQ0xIEfx9v4Sq+66678OKLL2LVqlW4ePEiKEOZt5JPQFNSYf97DuQ5rSALwThTgUSKpZheC8p3T8K2bTrUC/9C07ioXclfdZ4BE2ACTIAJMAEmwATKFgEWjMvWevNsmQATYAJMoEgIiDJ3VOou01+RDIQ7vQ0BEnUVRcHhw4fx9ddfC8G3bt26CAkJgd7bC+FBetxftTyGPxqNOb1j8FyTQJT3dYeHuxu8PT3g7eWFChUqoHXr1khISMCePXtgtVpv0yt/XKIIaBrU8/th/W0o5Ok1r8RRSJCnVIYyt5XY7zjyBzQ5heMoStTC8mCZABNgAkyACTABJsAEXARYMHaR4FcmwASYABNgAgVBQFOhKRehpR2Hduk4tPRT0DLOiX0Qj6qz67QgsN9pmyQcy7KMgwcP4quvvsKzzz4rcoiDgoJE1ER0sB73VgxEdYMP9N7uKFeuHPR6PeLi4tC7d2/89NNPOHv2LDir+E5XoijO15xC7y0c4ZpdFgXvlG+7Qp5cCfLMelCWPgP737OhXjgMqLaiGDj3yQSYABNgAkyACTABJsAE8oUAC8b5gpEbYQJMgAkwASaQDQF7BhyHV8G2dhRsa0bCtn4c7Jsnwb77a6jn9gKqPZsTeXdxIUDF8fbv349Zs2bh6aefRtWqVREYGAhPT0+4ubnB3d0d/v7+aNCgAUaPHo3du3dzVnFxWbzcjkO1Q8s4DzX1X6iXz0BTs4+T0NJPw7b1UyhLnoVt3Wg4TvwFzZae2x75eCbABJgAE2ACTIAJMAEmUOwIsGBc7JaEB8QEmAATYAKliYDIO92YIHJNM5JjnW5E8ej6g7DvXgByKvKWMwLk1qW4iMuXL4vXG927mT8nkffGzGDKKCbXMJ2f1ee3GwWdS8Lx559/jqeeegqVK1cWwnF0dDTatm2LmTNn4tSpU+wqvh3I4vg5PQlgvQT17G7Yts2EdeVg2P+eK8RjZ5RMFoNWHeLJAfXMbiEug7OKs4DEu5gAE2ACTIAJMAEmwARKIgEWjEviqvGYmQATYAJMoMQQoPgJ258fQ5lWFXKiwZl3mmiA8uX9sO+ez4JxLlaShN4tW7bgu+++w8aNG5GWlnb1bBKHL1y4gLVr14qidTdmB9PnVNBu5cqVWLZsmcgoJgE5txu1k56ejp07dyIpKQndunXD66+/jhUrVuD06dMsFucWaJEfrwF2GerFI7DvXwrrioGQP28CecpdsC7pBcfRtXBGx2QzUIqt0FTgFvEV2ZzJu5kAE2ACTIAJMAEmwASYQLElwIJxsV0aHhgTYAJMgAmUBgLa5TPicXWnYGyEnGQSf8qcVrDvWQjNrpSGaRbKHM6dO4eJEyeicePG6Nu3rxBtXS5iu90uRORevXqhXr16+Pjjj4VA7BoYOYqXLl2KDh06oGvXrli1atUdxUZQv6mpqSJ+gnKOubCdi3QJeqX4ictnoB5d67ypM7+dKFwnJ5qcN3dm1YPtz4+gXvyPBeEStKw8VCbABJgAE2ACTIAJMIE7J8CC8Z0z5BaYABNgAkyACWRLgAXjbNHk+oOMjAzMmTMHtWvXRtOmTYUA7BJqyfX75Zdfis8CAgLQpUsXbNq06WosRUpKihCRKUaiZ8+e2LFjx9XPcj0QPqHEE9A0FeqFQ7BvnQ7l2y6Qp1WDnEQ3dK7d1JGTzVAWdID9n++h2TNK/Jx5AkyACTABJsAEmAATYAJMIKcEWDDOKSk+jgkwASbABJhAHgiwYJwHaNmcQhES69evR8eOHVGlShUkJycLly8dfvToUbz99tuoVq0aLBYL7rvvPixYsEA4fynbeN++fXjhhRfEeaNGjRLxEdl0w7vLAAHNYYX94E9QFjwCOdlyvVB85SkAEowpnsK2KRlaxtkyQIWnyASYABNgAkyACTABJsAEnARYMOYrgQkwASbABJhAARLIUjBONEKZ05IjKXLJnWIgjhw5ggEDBghReODAgfjvv/9EbvCGDRvwxBNPoEWLFnj88cfRoEEDfPDBBzh79qyInqDs4gcffBBNmjQRGchUwI63MkyAHMantsK6rK/IK77OWZwkiX3KvAdh+20oHEf/hGZjh3EZvlp46kyACTABJsAEmAATKHMEWDAuc0vOE2YCTIAJMIHCJHCt6B098m6CcC0mmeHMMP6GM4xzuRiXLl3C5MmTUb16dXTq1EnkFlMxvK+++gr3338/XnrpJXzyySdo1qwZKM+YitNdvHgRM2bMQN26dfH0009zHEUumZfWwzXlIuy75kOe9yAykiWny3hyPJTP7oX1x//BvudrkV+sOWylFQHPiwkwASbABJgAE2ACTIAJZEmABeMssfBOJsAEmAATYAL5Q0CIUttnQfm6PZQ5LaDMewjK/HZCkHIcXA7NwUXvckOaYilcbuFGjRph0aJFwnU8dOhQUQyPxOTffvvtqtv4+++/BxWle/PNN1GzZs2rruPc9MnHlkACqh2wXQbscvYF6zQNaspBWP8YBnlmXcgzakP5rhtsW6ZCPbfXeTNH00rg5HnITIAJMAEmwASYABNgAkzgzgiwYHxn/PhsJsAEmAATYAK3JuCwQj27G/b9S51/h1bAceQPOE5tg5p+BtDUW5/Pn95EYO/evSKPuEaNGkhISBACcffu3dGhQwesWLFCxFQMGTIE99xzD8aNG4dVq1aJIniNGzcWucaKwiL9TVBLyw5NhWa9JARfx4EfoR77U/w7u+lR1ITj8GrYVr8N29oP4Ti6Dpp8gb+X2QHj/UyACTABJsAEmAATYAJlggALxmVimXmSTIAJMAEmUKQESMRS7dBUB6DRH4vEd7Ie586dE0Jw7dq18eqrryIxMVHkE/fr1w8HDhxAeno6vvjiC5ADuXfv3pg4caKIq3jyySexdetWkXl8J/3zucWQgKZBs8tQUw+LGzPWlW9AmdcG1hUDoZ7eCdB3L6uNzpNToV44CPXSSfE9zeow3scEmAATYAJMgAkwASbABMoSARaMy9Jq81yZABNgAkyACZQCAlarFUuWLEHz5s3RqlUrdO3aVRS7mzp1KtLS0kCxFevWrcOjjz4qsoxJKK5fvz6GDRuGM2fOlAICPIWrBCgygoTitOOwH1oF6+/DIc9tBXlyPDImGiB/2RS2bTNAWeK8MQEmwASYABNgAkyACTABJpAzAiwY54wTH8UEmAATYAJMgAkUEwKapmH79u2iqF18fDwqV64sxOFff/31qnv46NGjIre4SpUqoGPuu+8+zJ8/HxxHUUwWMV+GQe7gC3AcXQvbutFQ5reHPKUy5ESjs4BdklEIx9alz8BxbB2gcvG6fMHOjTABJsAEmAATYAJMgAmUegIsGJf6JeYJMgEmwASYABMofQROnTqF999/H5IkITIyEv379xdxFK6ZXrp0CZ999hlq1aqFoKAgUQRv48aNILGZt9JBgCJeHMc3QlneF/L0mpCTJMhJpuv/Eo1QPm8E++Yp0C6zy7h0rDzPggkwASbABJgAE2ACTKCgCbBgXNCEuX0mwASYABNgAkwg3wlkZGRg6dKl6Ny5M9q3b4958+aJOApXRxRLsWHDBvTp00dEV1Dxu+PHj7s+5tfSQMAlGC99FvKkuCvOYpdgTC5jCfKUuyB/1Qa2zZNFRnFpmDbPgQkwASbABJgAE2ACTIAJFDQBFowLmjC3zwSYABNgAkzgJgKas/CdKILHBfBuwpODHaqqgorfbdq0CeQcPn369NU4CtfplGe8c+dOkWd8+PBh2GwcSeBiU1petYzzsG2dDvmLJtecxckS5MmVxD7rsr6w7/kG6sUj0By8/qVl3XkeTIAJMAEmwASYABNgAgVLgAXjguXLrTMBJsAEmAATcBLQVMChQLOmQbt8BlrqIahnd0G7dBxQ7UwpDwQoXoL+SDzOLmridp/noVs+pbAI0PfClgHYFSC7KBHNAcfJLSBhWLiJJ8eLCArrD8/Dvn0W1PN7AXsGAI4iKaxl436YABNgAkyACTABJsAESj4BFoxL/hryDJgAE2ACTKC4E9BUIRI7jv0J++6vYduYANvKwbD+9BLsf8+DpqQW9xnw+JhA4RGg74s1TYi9jn9/gXpyKzS7nG3/mpwC+845UBZ2hvLdk7BvSoZ6cgs060Wnkz/bM/kDJsAEmAATYAJMgAkwASbABLIiwIJxVlR4HxNgAkyACTCB/CTgsMFx5HcoP/aBPPMepxMy2Qx5UjysK9+Amno4ewdlfo6D22ICxZmAaoemXIR6fh/sexfBumIAlPltYfttKNSUg9DIpZ/VpjmgpvwL+/6lcBxdB01OBdRsjs3qfN7HBJgAE2ACTIAJMAEmwASYwHUEWDC+Dgf/gwkwASbABJhAARCgx+aP/AFl0RPISDRdKc5FRbmMUBY/DfX4BoDyjHljAmWRgOoQLnv17G7hwLcufxXy5/dCTrYgI9EIed4DsO9ZAM16KXs6FE9yJZqEwyeyx8SfMAEmwASYABNgAkyACTCBnBBgwTgnlPgYJsAEmAATYAJ3SIDEMOXnVyFPrnhFMCbh2ABlbmvhptREzuoddsKnM4GSRkB1QL14FPY9C2H9uR/kL5tl+o44b6rIU6vAumIg1LN7OGKipK0vj5cJMAEmwASYABNgAkygRBJgwbhELhsPmgkwASbABEoaATX9JGzrx0CeUTuTYGyEPL02bOvHQks/XdKmxONlAndMQLNlwL7/ByjfdII8KS6T+94EOSnT37wHhais2S7fcZ/cABNgAkyACTABJsAEmAATYAK3JsCC8a358KdMgAkwASbABPKFAAld9j3fQJnb6ppgTILYpDhYf3oR6pkd7J7MF9LcSEkioDmscBxeDWVRF8iU651ErmKXUGx07ptaBcqCh2HfORtU4I43JsAEmAATYAJMgAkwASbABAqWAAvGBcuXW2cCTIAJMAEm4CSg2qEe3whlSU9kJElXhLErOcbz2wuXpWaXmRYTKGUENOeNEC27ZGEN6iVy348VbnuZMotJME62QJ5WFcqclrCueF3EtqipRwDVXsr48HSYABNgAkyACTABJsAEmEDxI8CCcfFbEx4RE2ACTIAJlEoCmshqtf4+DJTJKpyUk2IhT6sGZWFn2PcuvHVRr1LJhCdVeglogMMKLeMctItHoSn/b+/O36yo7jyO/x+jSCRGk6jRaGJMXGKcccZxkphtsjgxZplMFjOJmTyTR00cE3XGZWaSyL7Ivgg0iyCyiAICsomNCLIrO01DA91N961TVeeczzzn3MvYwVuooZu+3f2+z3MfoG7fqnNeVf7y7a+fb4ukgqKxzWR3L4lDIWMsRegonnKL0hd+pXzrdLnjuxR/mVJYdO69iuwMAQQQQAABBBBAAIHuEKBg3B3qXBMBBBBAoE8K+KxN+RtPyzx9q8zYa2RmfFnZ0vuVb5shd+IteZv1SRc23YsEQlHXGvn2RtlD65RtGKVs1WOye5bJW1O4Udd6QNm6J+MvT8Lwu3xLndzxN+Xz4u8UnowPEEAAAQQQQAABBBBA4KwEKBifFR9fRgABBBBA4H0IeCt3dLOy+hHK60fKHlgt135U3uXydE++D0h+tOYEvFXI6fatB2T3LVf2yp9kZn9TyaiPKRl1ubIVv4+dxsVdxqncse2y+1bIndjNL09q7gazIAQQQAABBBBAAIG+JEDBuC/dbfaKAAIIINDtAqHL0ifNUtYmedvt62EBCJy1QIieaNmnfNdCpSselqn7UiwSJyGre9D5Cn+aGV+VfWuxwpC76q+QdWwr/00URFdU/yJHEUAAAQQQQAABBBBAoJMFKBh3MiinQwABBBBAAAEE+pJAHFq3YbTM9C9W8rkvqAx1DH9W/j7648pWPy5/sqE4y7gvobFXBBBAAAEEEEAAAQRqWICCcQ3fHJaGAAIIIIAAAgjUuoBr3a/05f8qx0/EjuJTheIOfw6/WOn8H8k21Ms7Outr/Z6yPgQQQAABBBBAAIG+LUDBuG/ff3aPAAIIIFCLAt5JZBrX4p3pg2sKURHheXSFe/d5Sfmu+eUO49hR3KFQPOwiJWOulpn5FWWvPCl3bAcF40JJPkAAAQQQQAABBBBAoDYEKBjXxn1gFQgggAACCMSinE9PxuFgvu2wZDNUEOgmAS+FYYzmhFzLXvm2Bqkof9g7uRO7lC69T8nwS5QMuUDJsA8pGXuN0tnfUrb6v2X3viTf1hgHPHbThrgsAggggAACCCCAAAIIvEcBCsbvEYofQwABBBBAoEsFbCrXelD5zueUrnxE+Wtj5Fr20Wncpeic/B0CobM9DGZsb5Q9vEH5pklKlz+obOPY+Hy+4+crB2KX8ZbpMlNvUzLhBqXPflfZ+sFyB1bLtzdJxFAU0XEcAQQQQAABBBBAAIGaE6BgXHO3hAUhgAACCPQpAe/kkxOyh15RtuYPSqbeptKwS2LhLd86Q6HjmBcCXS4QuonTVrnmvbEbOFs3UGbuXUrGflLJsItkZn+j3CXs8sKluGM7lW8cp3zTBLkjm+Kz64lWKfTiAwQQQAABBBBAAAEEalWAgnGt3hnWhQACCCDQJwR82ib75iKZ536oZNSVSkIGbBgcNvximTAk7ODa4iiAPiHEJrtcwGZyJ95SvnVmjJUw0/5BycjLVBrcX8ngfvFtxn5K+foh8qVjxctxmXzWJm8TSV6++Cf5BAEEEEAAAQQQQAABBGpYgIJxDd8cloYAAggg0PsFvGlW/vp4mYmfLReLOw4NG32V0hUPyR3fyf/S3/sfhW7boTctyrdMk5n+BSXDLq48h6FQfGp4Xb/YZZzO/7Hc4dfOOABFJTZBAAAQm0lEQVSv2zbBhRFAAAEEEEAAAQQQQKDTBCgYdxolJ0IAAQQQQOAvEHC5bMOrShf9q5KRH1UyqGOh7gIlkz6nrH5EOT/Wu7/gAnwFgTML+Kxd+fbZMlNvLT9/pz+DoXA85AOxoGx3zpMvGn535svwKQIIIIAAAggggAACCPQQAQrGPeRGsUwEEEAAgd4rEGIp8l3zZWZ9TcnQAR06O0Oh7kKZaZ9XvrVOoROUFwLvWSAOsEvjcxPyiYsGz4WcYde0VekLv1Iy/JIOv7Tor2ToRUpGf1whpiJd9lvZA2soGL/nG8APIoAAAggggAACCCDQMwUoGPfM+8aqEUAAAQR6lYCXb2uMncTJpBBNEbJjT8UB9Fcy9lpla/8gd/JQr9o1m+kKAS/FAXZt8i0HYoE33zxFeegMbmuM2cLVrhoGL+YbxyqZcEP5+Rv+YSXjPi3zzB3KVj+h/K3Fci375K2p9nWOIYAAAggggAACCCCAQC8SoGDci24mW0EAAQQQ6MECzsod26F0+YNKRl9VKRj3VzLmE0oX/1Ju/0opL/XgDbL0LhXwNj4fvu2w3JFNyrc/o2zFIzKzv6Vk/Gdk5n1fdv/LksuqLyNEoxxcq3TBT2Wm3KJ0wU+U1Q+XPbhGvv2oZAu+V/1sHEUAAQQQQAABBBBAAIEeLEDBuAffPJaOAAIIINC7BLwNRbt1Shf+TMlTVygZ9ylly34jd7iezs7edas7dzfhlw2tB2TfWqxs7R9l5n1PyYTrlQz7UDleYuB5sWicbRil0Elc9PKlJtk9S2I8iju+SyHbWPJFP85xBBBAAAEEEEAAAQQQ6KUCFIx76Y1lWwgggAACPVPAZyXZPUuVLr1X6Zr/kW3aKu/ynrkZVn1uBMLQum2zZeq+VM4gDnEmpw+uG36J0ufviVnFCtnGVV4hy9h7K89wxSo6HEIAAQQQQAABBBBAoO8IUDDuO/eanSKAAAII9ACBWLRLW+VPvBm7Rs9cLPZSKO5R4OsBd/YslhgKvPEeVy/0yqbKd8yVmXprJcqkX4cM7EoW9pD+SupuV/7mQobWncWt4KsIIIAAAggggAACCPQFAQrGfeEus0cEEEAAgV4p4POSXPMe+eY9EvEBvesehwKxNfKlY3In9si3Hoz/rr5JL3dks9JFP3s7hqLj0MQQTTHmKpm5dyrf9ZzCc8MLAQQQQAABBBBAAAEEECgSoGBcJMNxBBBAAAEEalnAZnKHX1P28qPKlv8uZs+GDFoRX1HLd614baGL2OUxN9i3H4kDEO2eZcrrRyhdcq+yV4fLtewt/L4rNSl7ZXAckpiEYvGwi2IOtpl8s9J531e27o+ye5fJtR2WnC08Dx8ggAACCCCAAAIIIIAAAhSMeQYQQAABBBDoaQJhyNmJ3UpXPVouEI74iMysryvbOC4WGmO3cUFObU/bap9YbygUtx+VPbIpdgBn6/6kdMGPZabcomTU5bH4G+6v3ftScb6wTePQO/PMt5VMvElmzp3KVj2qfOc8uWPb5U0LheI+8TCxSQQQQAABBBBAAAEEzl6AgvHZG3IGBBBAAAEEzp1AGEzWflTZ6+OVhIJiHHB2vkpDByiZdJPSZQ/I7n5Rvq2x0m1ckHt77lbMld5FwCfHlW+fo3TBT5RMvlnJyMuUDLmwPLguDK8b1E9mwvXKXx8fO5Crn87LteyLw+/yN6bJNdTH5yTkG0s8A9XNOIoAAggggAACCCCAAALVBCgYV1PhGAIIIIAAAjUq4HMTowXMnG8rCUXiwR0HnPVTMuKjMjO/prx+pNzxnfI2q9Gd9JFlhSziEBPii2MgfHs5TsKM+YSSQecpGXz+aUPrwn39sNKX/kOudX9xAdjbcj4xReI+8nCxTQQQQAABBBBAAAEEukaAgnHXuHJWBBBAAAEEukTAp63Kt82SmfFlJcMvVjK4/2nFxfPLHamTb1a+aXI5iqBLVsJJqwrEAnFWziIuNckd3yV3ZJP8yYOF+dI+T5TvmCcz7bbTfgFwQeXe9lcy9INK5/1AruHVMxafq66JgwgggAACCCCAAAIIIIDA+xCgYPw+sPhRBBBAAAEEul3AWfnWA8rfeFrpnDvjYLNkyAc6FI37Kfw7Zt7uXqLQkcyriwVC93Beki8dk2/eLduwXvnOZ5WtHyzz/C9k5v9IISbCJ83VF+Ks7OHXlM7/l3IURewaLxeJk5GXKhn/mfgLgmzV43JHt8gztK66I0cRQAABBBBAAAEEEECgUwQoGHcKIydBAAEEEEDgHAqEHGPTEoegpUvvlwm5t8NCt3HoSO2nZPTVytb8r1xbo3zR8LtQ5AxxFWeISjiHO+q5l6pkSts9S5W/OlzZ0vtknvmmkok3xoF1pZBFPOJSpct+GwcVFm3Utx5StuoxJaOvit8zkz4rM/ubSpfep2zjWNn9L8cuZW/DLwDIJC5y5DgCCCCAAAIIIIAAAgicvQAF47M35AwIIIAAAgh0i4B3mVzzbuWbJiqde5eSMVfFrFsz9zuxwKiiTtTQpdyyX+7g2hiX4NqPlLNvY9YuxcjyzfTlYrrLKhnEBS7eyTbUK114d2VYXej2DoPqQg5xyJcOHd8Xysy9S/bgWilEVlR7Ze2yby5QtuTXypY/GDvIQ/yEb29ULBIXFf6rnYtjCCCAAAIIIIAAAggggMBZCFAwPgs8vooAAggggED3C3j5tC1m22arH4+xBvnr4+RKTYVLC93JId/YzPqGQnE5X/sH2V3z5Ro3lrtY01YpDE4rKm4WnrmHfhCKsaG4bo181iafHJc7eVCuaavsoXVyRzbLm9aCzXnZpm1KF/085gwngzoOIax0fA/qJzPllpg9HfKKq768kzfN8bq+dFyewXVVmTiIAAIIIIAAAggggAACXS9AwbjrjbkCAggggAACXS/gbexGtUc3y7UeKBdAq17Vx0Fs6Yu/VjL8kvLQvJGXyky8SWbud5W9/J/Kt0yVPbxBCoXj3v6ymXxbo9zRN2T3r1S+fY6yDU8pXfmw0gU/kZn1j0qXPRA/L6II389WP6Fk1MfiwMFyNEhlYN2QC8odxhNuUL5hpHxyoug0HEcAAQQQQAABBBBAAAEEakKAgnFN3AYWgQACCCCAQGcJhOiEgviEcAmXKX9rsUzdl5QM6f92bEKMUOhfLiJPuF7piodjYblwVaH7OMY1hBzkELNwhmsWnqSzPwgxEmFdeblDOnTzhndRNEdYdalJ+ZYZMgt/KlP3RSUTblDy1JWVTOj+SgZdIFN3u+zuF+ULOq59djLGgpjw3ZAjPWRA2XH0lTHL2Mz8qtIX/z12cfu0pbM3zfkQQAABBBBAAAEEEEAAgU4VoGDcqZycDAEEEEAAgdoW8KVjytc9qWT0x9/ZDRuKnYPOiznIYZieO7G7+mYqg95cQ305B/noFvnm3fInD8UCbOyiTU+Wh+qdsZBcKfCGwXunv0ORNx47QyE6FHCzdvn2o/KtB8traNoa4zncvuWyuxbI7lsud7KhMF4jrDlb9XjsDi4N/CslA88rG8QCevDop2TC9co3TylnCVcTcXl5AOG878tMuklm5leULro7DrHLt9TJNrwqF2yyUmHRudppOYYAAggggAACCCCAAAIIdIcABePuUOeaCCCAAAIIdIuAl2/eo2zFQ0rGXF3O3B0cuowr8Qnxz35Kxl+rrH6kXFF8gk3LBdIQ2VB3u9Jnv6d08S+VLv+9snVPKn9tjOyOOXLHd8qHbt9qr1OZvc275Y7t+PN307aYG+yObY95wkVZyj4vyR5Yo/yVgcpeekDp8/coDUXbmV+TefrvlIz7tMycO2X3LKlkAr9zIT5pjhEUybhrK4PqOlqEgvH5SkZdHnOevSmOkwgxIGFoXb79GdlD68uxIKFoHgcJFgy6e+dyOIIAAggggAACCCCAAAIIdLsABeNuvwUsAAEEEEAAgXMl4GMB1u5+QemKh2Tm/FPsiI3Zu0MvKucZD+4nM/U22Z3z4hC4aisLg+HyN6aWv3sqymLoAJVCJvLIS5U8dYXMtC8odNcWDnmzRm7/yli8Tp//hf7svfBupfN+oHTpfbL7VhQXe02z8g1PyUy8UcmwDykZOqCyh8qwudAtPOlzyrdMj9291fairKR860yZKX9TKRiHoXWVwXUhsmPIAJlRH1O28hH5tobC6A3vbOxA9iETuSC6our1OYgAAggggAACCCCAAAII1JgABeMauyEsBwEEEEAAga4V8ApFTVdqioPtQuE3W/47pXO/IzPlFiVjr1G68G65MPQuREJUecVYi1eHyYy9pkNXbr/y30MBObzHfVr5pkmFxV6lJ5W/PkFmwvXlIu+QDyiJ73LHcykUbWOxd1px0Tk9KbtxnMz/dwdXCr2nOqZDnMTYa5XXj5I3BdnBNpPds0xm1tfLRecRH4kZxmb8Z2Sm/r3SZ+5Qtvge5VtnKOybFwIIIIAAAggggAACCCDQ2wUoGPf2O8z+EEAAAQQQOE2gYyqw91ZhEFuIjwjD8LINo5TvmBtzgYsG2fmW/cpWPByjGmJx+FSBtuOfk29Wvm12cSRF7A4eKTPuU9WzlEPBeOKNyjdPls/aT9tB5Z+5kd1SV+l0Pq1YHNYSCsajrlC26gn5tsbq5/BO7ug2ZS8/pnTePytbcq+ytX9UvmVa7G6OsRjtjQrxF0XRGNVPzFEEEEAAAQQQQAABBBBAoGcKUDDumfeNVSOAAAIIINDJAj7m7YbibCzQFnQXh4v647uULftNeXBeiIIYNkDJ0Avf7hAe0l9m+udl31xY2KWspFl5/XCZsZ9UMvj803KUK5ES469T/vo4+ZAFXO0VuoN3Phc7gWN3cljDsA9WOoU/LDPyUpnx1ylb/UQcilftFOGYT9vlmvfKHd8VC8vxejatrL1jeb3oDBxHAAEEEEAAAQQQQAABBHqPAAXj3nMv2QkCCCCAAALnRMC3HZbdVqfspfuVLfqR0rl3KJ11u9Jpf6t08o1KJ10Xj7tDawozf5W2yG4ap2zqXysdfZnS0Zef9r5M2fRbZbdMUchMrvpyTu7gGmUv/Fxp3W1KZ31Z6bN3KF34Q2VL/k35ygeVrx8ou3epvGmueoq3D1IYftuCvyGAAAIIIIAAAggggEBfFqBg3JfvPntHAAEEEEDgLxLwoS1XPj8hXzog37xNvnGt3L5FcjtnyG2dKL93oXwpDIkreFkj37BGrv5Pcqsfklv98Gnvh+TqB8ofXie5tOAkXkqOyjeukzuwTP7Ievnm7fKl/fJZk+RCoTkrLloXnJXDCCCAAAIIIIAAAggggEBfFqBg3JfvPntHAAEEEECgswR8KCK78tvZSt7vu3Tthp8PP+vygvep87zLIk9dW+9yvXc5DR8jgAACCCCAAAIIIIAAAghIFIx5ChBAAAEEEEAAAQQQQAABBBBAAAEEEEAAAQSiAAVjHgQEEEAAAQQQQAABBBBAAAEEEEAAAQQQQACBKEDBmAcBAQQQQAABBBBAAAEEEEAAAQQQQAABBBBAIApQMOZBQAABBBBAAAEEEEAAAQQQQAABBBBAAAEEEIgCFIx5EBBAAAEEEEAAAQQQQAABBBBAAAEEEEAAAQSiAAVjHgQEEEAAAQQQQAABBBBAAAEEEEAAAQQQQACBKEDBmAcBAQQQQAABBBBAAAEEEEAAAQQQQAABBBBAIAr8HzgaSSU7B+T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94771" y="4242208"/>
                <a:ext cx="6957375" cy="1712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ru-RU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ru-RU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ru-RU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𝑙𝑎𝑦𝑒</m:t>
                              </m:r>
                              <m:sSub>
                                <m:sSubPr>
                                  <m:ctrlPr>
                                    <a:rPr kumimoji="0" lang="ru-RU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ru-RU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0" lang="ru-RU" sz="24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𝑇𝑅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ru-RU" sz="2400" b="0" i="1" u="none" strike="noStrike" kern="1200" cap="none" spc="0" normalizeH="0" baseline="0" noProof="0" dirty="0" err="1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ru-RU" sz="2400" b="0" i="1" u="none" strike="noStrike" kern="1200" cap="none" spc="0" normalizeH="0" baseline="0" noProof="0" dirty="0" err="1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ru-RU" sz="2400" b="0" i="1" u="none" strike="noStrike" kern="1200" cap="none" spc="0" normalizeH="0" baseline="0" noProof="0" dirty="0" err="1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𝑙𝑎𝑦𝑒</m:t>
                              </m:r>
                              <m:sSub>
                                <m:sSubPr>
                                  <m:ctrlPr>
                                    <a:rPr kumimoji="0" lang="ru-RU" sz="2400" b="0" i="1" u="none" strike="noStrike" kern="1200" cap="none" spc="0" normalizeH="0" baseline="0" noProof="0" dirty="0" err="1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ru-RU" sz="2400" b="0" i="1" u="none" strike="noStrike" kern="1200" cap="none" spc="0" normalizeH="0" baseline="0" noProof="0" dirty="0" err="1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kumimoji="0" lang="ru-RU" sz="2400" b="0" i="1" u="none" strike="noStrike" kern="1200" cap="none" spc="0" normalizeH="0" baseline="0" noProof="0" dirty="0" err="1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𝐷𝑆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kumimoji="0" lang="ru-RU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ru-RU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ru-RU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ru-RU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𝑜𝑢𝑡</m:t>
                              </m:r>
                            </m:sub>
                          </m:sSub>
                          <m:r>
                            <a:rPr kumimoji="0" lang="ru-RU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0" lang="ru-RU" sz="2400" b="0" i="1" u="none" strike="noStrike" kern="1200" cap="none" spc="0" normalizeH="0" baseline="0" noProof="0" dirty="0" err="1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ru-RU" sz="2400" b="0" i="1" u="none" strike="noStrike" kern="1200" cap="none" spc="0" normalizeH="0" baseline="0" noProof="0" dirty="0" err="1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ru-RU" sz="2400" b="0" i="1" u="none" strike="noStrike" kern="1200" cap="none" spc="0" normalizeH="0" baseline="0" noProof="0" dirty="0" err="1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𝑘𝑒𝑟𝑛𝑒𝑙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0" lang="ru-RU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ru-RU" sz="2400" b="0" i="1" u="none" strike="noStrike" kern="1200" cap="none" spc="0" normalizeH="0" baseline="0" noProof="0" dirty="0" err="1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ru-RU" sz="2400" b="0" i="1" u="none" strike="noStrike" kern="1200" cap="none" spc="0" normalizeH="0" baseline="0" noProof="0" dirty="0" err="1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0" lang="ru-RU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× </m:t>
                          </m:r>
                          <m:sSub>
                            <m:sSubPr>
                              <m:ctrlPr>
                                <a:rPr kumimoji="0" lang="ru-RU" sz="2400" b="0" i="1" u="none" strike="noStrike" kern="1200" cap="none" spc="0" normalizeH="0" baseline="0" noProof="0" dirty="0" err="1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ru-RU" sz="2400" b="0" i="1" u="none" strike="noStrike" kern="1200" cap="none" spc="0" normalizeH="0" baseline="0" noProof="0" dirty="0" err="1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ru-RU" sz="2400" b="0" i="1" u="none" strike="noStrike" kern="1200" cap="none" spc="0" normalizeH="0" baseline="0" noProof="0" dirty="0" err="1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𝑘𝑒𝑟𝑛𝑒</m:t>
                              </m:r>
                              <m:sSub>
                                <m:sSubPr>
                                  <m:ctrlPr>
                                    <a:rPr kumimoji="0" lang="ru-RU" sz="2400" b="0" i="1" u="none" strike="noStrike" kern="1200" cap="none" spc="0" normalizeH="0" baseline="0" noProof="0" dirty="0" err="1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ru-RU" sz="2400" b="0" i="1" u="none" strike="noStrike" kern="1200" cap="none" spc="0" normalizeH="0" baseline="0" noProof="0" dirty="0" err="1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kumimoji="0" lang="ru-RU" sz="2400" b="0" i="1" u="none" strike="noStrike" kern="1200" cap="none" spc="0" normalizeH="0" baseline="0" noProof="0" dirty="0" err="1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𝐷𝑊</m:t>
                                  </m:r>
                                </m:sub>
                              </m:sSub>
                            </m:sub>
                          </m:sSub>
                          <m:r>
                            <a:rPr kumimoji="0" lang="ru-RU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ru-RU" sz="2400" b="0" i="1" u="none" strike="noStrike" kern="1200" cap="none" spc="0" normalizeH="0" baseline="0" noProof="0" dirty="0" err="1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ru-RU" sz="2400" b="0" i="1" u="none" strike="noStrike" kern="1200" cap="none" spc="0" normalizeH="0" baseline="0" noProof="0" dirty="0" err="1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ru-RU" sz="2400" b="0" i="1" u="none" strike="noStrike" kern="1200" cap="none" spc="0" normalizeH="0" baseline="0" noProof="0" dirty="0" err="1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𝑜𝑢𝑡</m:t>
                              </m:r>
                            </m:sub>
                          </m:sSub>
                          <m:r>
                            <a:rPr kumimoji="0" lang="ru-RU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× </m:t>
                          </m:r>
                          <m:sSub>
                            <m:sSubPr>
                              <m:ctrlPr>
                                <a:rPr kumimoji="0" lang="ru-RU" sz="2400" b="0" i="1" u="none" strike="noStrike" kern="1200" cap="none" spc="0" normalizeH="0" baseline="0" noProof="0" dirty="0" err="1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ru-RU" sz="2400" b="0" i="1" u="none" strike="noStrike" kern="1200" cap="none" spc="0" normalizeH="0" baseline="0" noProof="0" dirty="0" err="1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ru-RU" sz="2400" b="0" i="1" u="none" strike="noStrike" kern="1200" cap="none" spc="0" normalizeH="0" baseline="0" noProof="0" dirty="0" err="1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𝑘𝑒𝑟𝑛𝑒</m:t>
                              </m:r>
                              <m:sSub>
                                <m:sSubPr>
                                  <m:ctrlPr>
                                    <a:rPr kumimoji="0" lang="ru-RU" sz="2400" b="0" i="1" u="none" strike="noStrike" kern="1200" cap="none" spc="0" normalizeH="0" baseline="0" noProof="0" dirty="0" err="1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ru-RU" sz="2400" b="0" i="1" u="none" strike="noStrike" kern="1200" cap="none" spc="0" normalizeH="0" baseline="0" noProof="0" dirty="0" err="1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kumimoji="0" lang="ru-RU" sz="2400" b="0" i="1" u="none" strike="noStrike" kern="1200" cap="none" spc="0" normalizeH="0" baseline="0" noProof="0" dirty="0" err="1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𝑝𝑜𝑖𝑛𝑡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kumimoji="0" 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~</m:t>
                      </m:r>
                    </m:oMath>
                  </m:oMathPara>
                </a14:m>
                <a:endParaRPr kumimoji="0" lang="ru-R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ru-RU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∼32×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0" lang="ru-RU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ru-RU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16× </m:t>
                              </m:r>
                              <m:r>
                                <a:rPr kumimoji="0" lang="ru-RU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  <m:r>
                                <a:rPr kumimoji="0" lang="ru-RU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×</m:t>
                              </m:r>
                              <m:r>
                                <a:rPr kumimoji="0" lang="ru-RU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3+1</m:t>
                              </m:r>
                            </m:e>
                          </m:d>
                        </m:num>
                        <m:den>
                          <m:r>
                            <a:rPr kumimoji="0" lang="ru-RU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16×</m:t>
                          </m:r>
                          <m:d>
                            <m:dPr>
                              <m:ctrlPr>
                                <a:rPr kumimoji="0" lang="ru-RU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ru-RU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  <m:r>
                                <a:rPr kumimoji="0" lang="ru-RU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×</m:t>
                              </m:r>
                              <m:r>
                                <a:rPr kumimoji="0" lang="ru-RU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3+1</m:t>
                              </m:r>
                            </m:e>
                          </m:d>
                          <m:r>
                            <a:rPr kumimoji="0" lang="ru-RU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+32</m:t>
                          </m:r>
                          <m:r>
                            <a:rPr kumimoji="0" lang="ru-RU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×</m:t>
                          </m:r>
                          <m:r>
                            <a:rPr kumimoji="0" lang="ru-RU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17</m:t>
                          </m:r>
                        </m:den>
                      </m:f>
                      <m:r>
                        <a:rPr kumimoji="0" lang="ru-RU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ru-RU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4640</m:t>
                          </m:r>
                        </m:num>
                        <m:den>
                          <m:r>
                            <a:rPr kumimoji="0" lang="ru-RU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704</m:t>
                          </m:r>
                        </m:den>
                      </m:f>
                      <m:r>
                        <a:rPr kumimoji="0" lang="ru-RU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=6.5</m:t>
                      </m:r>
                    </m:oMath>
                  </m:oMathPara>
                </a14:m>
                <a:endParaRPr kumimoji="0" lang="ru-RU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71" y="4242208"/>
                <a:ext cx="6957375" cy="1712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2D5F3A6-8E76-A442-AAD2-E5DA8434D15C}"/>
              </a:ext>
            </a:extLst>
          </p:cNvPr>
          <p:cNvSpPr/>
          <p:nvPr/>
        </p:nvSpPr>
        <p:spPr>
          <a:xfrm>
            <a:off x="307975" y="1562359"/>
            <a:ext cx="9490897" cy="829716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735F5F7-F180-1B4B-BD8E-FC19DE829A8A}"/>
              </a:ext>
            </a:extLst>
          </p:cNvPr>
          <p:cNvSpPr/>
          <p:nvPr/>
        </p:nvSpPr>
        <p:spPr>
          <a:xfrm>
            <a:off x="194770" y="4217486"/>
            <a:ext cx="6855025" cy="1737050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999" y="3556794"/>
            <a:ext cx="4924295" cy="2691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5" name="Прямоугольник 4"/>
          <p:cNvSpPr/>
          <p:nvPr/>
        </p:nvSpPr>
        <p:spPr>
          <a:xfrm>
            <a:off x="307975" y="590781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 данном случае параметры посчитаны со смещением!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708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E8378-35B4-48C4-A848-B95DB670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59" y="155537"/>
            <a:ext cx="11707906" cy="889934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Сети </a:t>
            </a:r>
            <a:r>
              <a:rPr lang="en-US" sz="4800" b="1" dirty="0" err="1">
                <a:solidFill>
                  <a:schemeClr val="bg1"/>
                </a:solidFill>
              </a:rPr>
              <a:t>DenseNet</a:t>
            </a:r>
            <a:r>
              <a:rPr lang="ru-RU" sz="4800" b="1" dirty="0">
                <a:solidFill>
                  <a:schemeClr val="bg1"/>
                </a:solidFill>
              </a:rPr>
              <a:t> 2018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endParaRPr lang="en-US" sz="4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3A939E4-538A-4365-973E-CE63E6876A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4731" y="860612"/>
                <a:ext cx="11479306" cy="3487270"/>
              </a:xfrm>
            </p:spPr>
            <p:txBody>
              <a:bodyPr>
                <a:normAutofit/>
              </a:bodyPr>
              <a:lstStyle/>
              <a:p>
                <a:pPr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en-US" sz="2400" dirty="0">
                    <a:solidFill>
                      <a:schemeClr val="bg1"/>
                    </a:solidFill>
                  </a:rPr>
                  <a:t>Основанная идея: использовать </a:t>
                </a:r>
                <a:r>
                  <a:rPr lang="ru-RU" altLang="en-US" sz="2400" dirty="0" err="1">
                    <a:solidFill>
                      <a:schemeClr val="bg1"/>
                    </a:solidFill>
                  </a:rPr>
                  <a:t>многопутевые</a:t>
                </a:r>
                <a:r>
                  <a:rPr lang="ru-RU" altLang="en-US" sz="2400" dirty="0">
                    <a:solidFill>
                      <a:schemeClr val="bg1"/>
                    </a:solidFill>
                  </a:rPr>
                  <a:t> остаточные связи</a:t>
                </a:r>
              </a:p>
              <a:p>
                <a:pPr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en-US" sz="2400" dirty="0">
                    <a:solidFill>
                      <a:schemeClr val="bg1"/>
                    </a:solidFill>
                  </a:rPr>
                  <a:t>можно использовать остаточный слой после каждого блока.</a:t>
                </a:r>
              </a:p>
              <a:p>
                <a:pPr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en-US" sz="2400" dirty="0">
                    <a:solidFill>
                      <a:schemeClr val="bg1"/>
                    </a:solidFill>
                  </a:rPr>
                  <a:t>Проблему разного числа карт признаков можно решить заменой суммирования карт на их объединение (конкатенацию).</a:t>
                </a:r>
              </a:p>
              <a:p>
                <a:pPr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en-US" sz="2400" dirty="0">
                    <a:solidFill>
                      <a:schemeClr val="bg1"/>
                    </a:solidFill>
                  </a:rPr>
                  <a:t>Такой подход получил название </a:t>
                </a:r>
                <a:r>
                  <a:rPr lang="en-US" sz="2400" b="1" dirty="0" err="1">
                    <a:solidFill>
                      <a:schemeClr val="bg1"/>
                    </a:solidFill>
                  </a:rPr>
                  <a:t>DenseNet</a:t>
                </a:r>
                <a:endParaRPr lang="en-US" altLang="en-US" sz="2400" dirty="0">
                  <a:solidFill>
                    <a:schemeClr val="bg1"/>
                  </a:solidFill>
                </a:endParaRPr>
              </a:p>
              <a:p>
                <a:pPr lvl="1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alt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ru-RU" alt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([</m:t>
                    </m:r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alt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)]),</m:t>
                    </m:r>
                    <m:sSub>
                      <m:sSubPr>
                        <m:ctrlPr>
                          <a:rPr lang="ru-RU" alt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([</m:t>
                    </m:r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alt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ru-RU" alt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([</m:t>
                    </m:r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alt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)])]),…].</m:t>
                    </m:r>
                  </m:oMath>
                </a14:m>
                <a:endParaRPr lang="en-US" altLang="en-US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3A939E4-538A-4365-973E-CE63E6876A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31" y="860612"/>
                <a:ext cx="11479306" cy="3487270"/>
              </a:xfrm>
              <a:blipFill>
                <a:blip r:embed="rId2"/>
                <a:stretch>
                  <a:fillRect l="-690" t="-1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26F4821-836E-DD46-95F0-3387E73A7FB3}"/>
              </a:ext>
            </a:extLst>
          </p:cNvPr>
          <p:cNvSpPr/>
          <p:nvPr/>
        </p:nvSpPr>
        <p:spPr>
          <a:xfrm>
            <a:off x="184731" y="927667"/>
            <a:ext cx="9798718" cy="511389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8FB937A-DEC5-F543-A92F-4B8416757413}"/>
              </a:ext>
            </a:extLst>
          </p:cNvPr>
          <p:cNvSpPr/>
          <p:nvPr/>
        </p:nvSpPr>
        <p:spPr>
          <a:xfrm>
            <a:off x="92365" y="2604247"/>
            <a:ext cx="9798718" cy="975206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b="5169"/>
          <a:stretch/>
        </p:blipFill>
        <p:spPr>
          <a:xfrm>
            <a:off x="340659" y="3875958"/>
            <a:ext cx="11304211" cy="27286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3" name="Стрелка вправо 12">
            <a:extLst>
              <a:ext uri="{FF2B5EF4-FFF2-40B4-BE49-F238E27FC236}">
                <a16:creationId xmlns:a16="http://schemas.microsoft.com/office/drawing/2014/main" id="{96050248-5515-904A-87D4-86FF1A2D4862}"/>
              </a:ext>
            </a:extLst>
          </p:cNvPr>
          <p:cNvSpPr/>
          <p:nvPr/>
        </p:nvSpPr>
        <p:spPr>
          <a:xfrm>
            <a:off x="7411877" y="5768682"/>
            <a:ext cx="813622" cy="371521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4925">
            <a:solidFill>
              <a:srgbClr val="1347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81175" y="5181600"/>
            <a:ext cx="2409825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CONV+BN+ReLU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553576" y="4819649"/>
            <a:ext cx="1962150" cy="693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Concatenation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17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3A939E4-538A-4365-973E-CE63E687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31" y="914400"/>
            <a:ext cx="11635234" cy="3605934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400" dirty="0">
                <a:solidFill>
                  <a:schemeClr val="bg1"/>
                </a:solidFill>
              </a:rPr>
              <a:t>Подход </a:t>
            </a:r>
            <a:r>
              <a:rPr lang="en-US" sz="2400" b="1" dirty="0" err="1">
                <a:solidFill>
                  <a:schemeClr val="bg1"/>
                </a:solidFill>
              </a:rPr>
              <a:t>DenseNet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ru-RU" sz="2400" b="1" dirty="0">
                <a:solidFill>
                  <a:schemeClr val="bg1"/>
                </a:solidFill>
              </a:rPr>
              <a:t> </a:t>
            </a:r>
            <a:r>
              <a:rPr lang="ru-RU" altLang="en-US" sz="2400" dirty="0">
                <a:solidFill>
                  <a:schemeClr val="bg1"/>
                </a:solidFill>
              </a:rPr>
              <a:t>позволяет повысить вариативность признаков  и использовать одновременно признаки с разным рецептивным полем.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000" dirty="0">
                <a:solidFill>
                  <a:schemeClr val="bg1"/>
                </a:solidFill>
              </a:rPr>
              <a:t>Параллельность </a:t>
            </a:r>
            <a:r>
              <a:rPr lang="en-US" altLang="en-US" sz="2000" dirty="0">
                <a:solidFill>
                  <a:schemeClr val="bg1"/>
                </a:solidFill>
              </a:rPr>
              <a:t>inception </a:t>
            </a:r>
            <a:r>
              <a:rPr lang="ru-RU" altLang="en-US" sz="2000" dirty="0">
                <a:solidFill>
                  <a:schemeClr val="bg1"/>
                </a:solidFill>
              </a:rPr>
              <a:t>заменяется на последовательную </a:t>
            </a:r>
            <a:r>
              <a:rPr lang="ru-RU" altLang="en-US" sz="2000" dirty="0" err="1">
                <a:solidFill>
                  <a:schemeClr val="bg1"/>
                </a:solidFill>
              </a:rPr>
              <a:t>конкатинацию</a:t>
            </a:r>
            <a:r>
              <a:rPr lang="ru-RU" altLang="en-US" sz="2000" dirty="0">
                <a:solidFill>
                  <a:schemeClr val="bg1"/>
                </a:solidFill>
              </a:rPr>
              <a:t> признаков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000" dirty="0" err="1">
                <a:solidFill>
                  <a:schemeClr val="bg1"/>
                </a:solidFill>
              </a:rPr>
              <a:t>переиспользование</a:t>
            </a:r>
            <a:r>
              <a:rPr lang="ru-RU" altLang="en-US" sz="2000" dirty="0">
                <a:solidFill>
                  <a:schemeClr val="bg1"/>
                </a:solidFill>
              </a:rPr>
              <a:t> информации может быть рассмотрена как аналоги подходам расширения и углубления числа слоев.	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chemeClr val="bg1"/>
                </a:solidFill>
              </a:rPr>
              <a:t>Конкатенация</a:t>
            </a:r>
            <a:r>
              <a:rPr lang="ru-RU" altLang="en-US" sz="2000" dirty="0">
                <a:solidFill>
                  <a:schemeClr val="bg1"/>
                </a:solidFill>
              </a:rPr>
              <a:t> позволяет </a:t>
            </a:r>
            <a:r>
              <a:rPr lang="ru-RU" altLang="en-US" sz="2000" dirty="0" err="1">
                <a:solidFill>
                  <a:schemeClr val="bg1"/>
                </a:solidFill>
              </a:rPr>
              <a:t>переисползовать</a:t>
            </a:r>
            <a:r>
              <a:rPr lang="ru-RU" altLang="en-US" sz="2000" dirty="0">
                <a:solidFill>
                  <a:schemeClr val="bg1"/>
                </a:solidFill>
              </a:rPr>
              <a:t> информацию оптимальной, чем суммирование.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000" dirty="0">
                <a:solidFill>
                  <a:schemeClr val="bg1"/>
                </a:solidFill>
              </a:rPr>
              <a:t>Все слои каждого блока как бы используют коллективные знания.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400" dirty="0">
                <a:solidFill>
                  <a:schemeClr val="bg1"/>
                </a:solidFill>
              </a:rPr>
              <a:t>В основе работы слоя </a:t>
            </a:r>
            <a:r>
              <a:rPr lang="en-US" sz="2400" dirty="0" err="1">
                <a:solidFill>
                  <a:schemeClr val="bg1"/>
                </a:solidFill>
              </a:rPr>
              <a:t>DenseNet</a:t>
            </a:r>
            <a:r>
              <a:rPr lang="ru-RU" sz="2400" dirty="0">
                <a:solidFill>
                  <a:schemeClr val="bg1"/>
                </a:solidFill>
              </a:rPr>
              <a:t> идея максимизация прохождения градиента 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( и информации) в ходе обучения нейронной сети.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000" b="1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E8378-35B4-48C4-A848-B95DB670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59" y="155537"/>
            <a:ext cx="11707906" cy="889934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Сети </a:t>
            </a:r>
            <a:r>
              <a:rPr lang="en-US" sz="4800" b="1" dirty="0" err="1">
                <a:solidFill>
                  <a:schemeClr val="bg1"/>
                </a:solidFill>
              </a:rPr>
              <a:t>DenseNet</a:t>
            </a:r>
            <a:r>
              <a:rPr lang="ru-RU" sz="4800" b="1" dirty="0">
                <a:solidFill>
                  <a:schemeClr val="bg1"/>
                </a:solidFill>
              </a:rPr>
              <a:t> 2018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292E603-9414-4568-95D1-C64F52E6F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7344"/>
            <a:ext cx="184731" cy="3346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FD71A49-E50E-1647-A399-66D8F8983E12}"/>
              </a:ext>
            </a:extLst>
          </p:cNvPr>
          <p:cNvSpPr/>
          <p:nvPr/>
        </p:nvSpPr>
        <p:spPr>
          <a:xfrm>
            <a:off x="184731" y="896186"/>
            <a:ext cx="11087872" cy="752732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B86780F-3892-3543-816E-F381D41B6C3B}"/>
              </a:ext>
            </a:extLst>
          </p:cNvPr>
          <p:cNvSpPr/>
          <p:nvPr/>
        </p:nvSpPr>
        <p:spPr>
          <a:xfrm>
            <a:off x="184731" y="3258132"/>
            <a:ext cx="11243800" cy="752732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873" y="4214706"/>
            <a:ext cx="7764851" cy="2128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4219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E8378-35B4-48C4-A848-B95DB670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59" y="155537"/>
            <a:ext cx="11707906" cy="889934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chemeClr val="bg1"/>
                </a:solidFill>
              </a:rPr>
              <a:t>Сети </a:t>
            </a:r>
            <a:r>
              <a:rPr lang="en-US" sz="4000" b="1" dirty="0" err="1">
                <a:solidFill>
                  <a:schemeClr val="bg1"/>
                </a:solidFill>
              </a:rPr>
              <a:t>DenseNet</a:t>
            </a:r>
            <a:r>
              <a:rPr lang="ru-RU" sz="4000" b="1" dirty="0">
                <a:solidFill>
                  <a:schemeClr val="bg1"/>
                </a:solidFill>
              </a:rPr>
              <a:t> 2018</a:t>
            </a:r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ru-RU" sz="4000" b="1" dirty="0">
                <a:solidFill>
                  <a:schemeClr val="bg1"/>
                </a:solidFill>
              </a:rPr>
              <a:t>(на основе идеи </a:t>
            </a:r>
            <a:r>
              <a:rPr lang="en-US" sz="4000" b="1" dirty="0" err="1">
                <a:solidFill>
                  <a:schemeClr val="bg1"/>
                </a:solidFill>
              </a:rPr>
              <a:t>ResNet</a:t>
            </a:r>
            <a:r>
              <a:rPr lang="en-US" sz="4000" b="1" dirty="0">
                <a:solidFill>
                  <a:schemeClr val="bg1"/>
                </a:solidFill>
              </a:rPr>
              <a:t>)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A939E4-538A-4365-973E-CE63E687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59" y="914400"/>
            <a:ext cx="11479306" cy="6042211"/>
          </a:xfrm>
          <a:noFill/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en-US" sz="2400" dirty="0">
                <a:solidFill>
                  <a:schemeClr val="bg1"/>
                </a:solidFill>
              </a:rPr>
              <a:t>Подход </a:t>
            </a:r>
            <a:r>
              <a:rPr lang="en-US" sz="2400" b="1" dirty="0" err="1">
                <a:solidFill>
                  <a:schemeClr val="bg1"/>
                </a:solidFill>
              </a:rPr>
              <a:t>DenseNet</a:t>
            </a:r>
            <a:r>
              <a:rPr lang="ru-RU" sz="2400" b="1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позволяет</a:t>
            </a:r>
            <a:r>
              <a:rPr lang="ru-RU" sz="2400" b="1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получить сети с 121 и более числом слоев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 (169, 201, 264) и при этом рекордно низким числом параметров.</a:t>
            </a:r>
          </a:p>
          <a:p>
            <a:pPr marL="279400" lvl="1" indent="-250825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en-US" dirty="0">
                <a:solidFill>
                  <a:schemeClr val="bg1"/>
                </a:solidFill>
              </a:rPr>
              <a:t>Слой </a:t>
            </a:r>
            <a:r>
              <a:rPr lang="en-US" b="1" dirty="0" err="1">
                <a:solidFill>
                  <a:schemeClr val="bg1"/>
                </a:solidFill>
              </a:rPr>
              <a:t>DenseNet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altLang="en-US" dirty="0">
                <a:solidFill>
                  <a:schemeClr val="bg1"/>
                </a:solidFill>
              </a:rPr>
              <a:t>позволяет также упростить обучение нейронной сети – так как остаточные слои не надо обучать, в них нет параметров.</a:t>
            </a:r>
          </a:p>
          <a:p>
            <a:pPr marL="279400" lvl="1" indent="-250825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en-US" dirty="0">
                <a:solidFill>
                  <a:schemeClr val="bg1"/>
                </a:solidFill>
              </a:rPr>
              <a:t>Каждый слой в блоке имеет доступ к входному слою – что ускоряет обучение.</a:t>
            </a:r>
          </a:p>
          <a:p>
            <a:pPr lvl="2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en-US" sz="2400" dirty="0">
                <a:solidFill>
                  <a:schemeClr val="bg1"/>
                </a:solidFill>
              </a:rPr>
              <a:t>Показано, что каждый новый слой добавляет по чуть-чуть информации.</a:t>
            </a:r>
          </a:p>
          <a:p>
            <a:pPr lvl="2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en-US" sz="2400" dirty="0">
                <a:solidFill>
                  <a:schemeClr val="bg1"/>
                </a:solidFill>
              </a:rPr>
              <a:t>Для варьирования общим числом параметров модели между слоями </a:t>
            </a:r>
            <a:r>
              <a:rPr lang="en-US" sz="2400" b="1" dirty="0" err="1">
                <a:solidFill>
                  <a:schemeClr val="bg1"/>
                </a:solidFill>
              </a:rPr>
              <a:t>DenseNet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ru-RU" sz="2400" b="1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используют промежуточные простые слои (понижение числа карт и </a:t>
            </a:r>
            <a:r>
              <a:rPr lang="ru-RU" sz="2400" dirty="0" err="1">
                <a:solidFill>
                  <a:schemeClr val="bg1"/>
                </a:solidFill>
              </a:rPr>
              <a:t>пулинг</a:t>
            </a:r>
            <a:r>
              <a:rPr lang="ru-RU" sz="2400" dirty="0">
                <a:solidFill>
                  <a:schemeClr val="bg1"/>
                </a:solidFill>
              </a:rPr>
              <a:t>, нормализация).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n-US" sz="2000" b="1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086E11-F9D3-1840-9252-4C77A4F09D4F}"/>
              </a:ext>
            </a:extLst>
          </p:cNvPr>
          <p:cNvSpPr/>
          <p:nvPr/>
        </p:nvSpPr>
        <p:spPr>
          <a:xfrm>
            <a:off x="279816" y="914399"/>
            <a:ext cx="11243800" cy="1963712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639" y="4497238"/>
            <a:ext cx="10413946" cy="1917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69650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8169" y="202755"/>
            <a:ext cx="10893888" cy="1059987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Метод </a:t>
            </a:r>
            <a:r>
              <a:rPr lang="ru-RU" sz="4800" b="1" dirty="0" err="1">
                <a:solidFill>
                  <a:schemeClr val="bg1"/>
                </a:solidFill>
              </a:rPr>
              <a:t>батч</a:t>
            </a:r>
            <a:r>
              <a:rPr lang="ru-RU" sz="4800" b="1" dirty="0">
                <a:solidFill>
                  <a:schemeClr val="bg1"/>
                </a:solidFill>
              </a:rPr>
              <a:t>-нормализации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6224" y="1132113"/>
            <a:ext cx="11579551" cy="401152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bg1"/>
                </a:solidFill>
              </a:rPr>
              <a:t>Одна из реализаций идеи компенсации разниц параметров </a:t>
            </a:r>
            <a:r>
              <a:rPr lang="ru-RU" sz="2400" dirty="0" err="1">
                <a:solidFill>
                  <a:schemeClr val="bg1"/>
                </a:solidFill>
              </a:rPr>
              <a:t>батчей</a:t>
            </a:r>
            <a:r>
              <a:rPr lang="ru-RU" sz="2400" dirty="0">
                <a:solidFill>
                  <a:schemeClr val="bg1"/>
                </a:solidFill>
              </a:rPr>
              <a:t> – это 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 err="1">
                <a:solidFill>
                  <a:schemeClr val="bg1"/>
                </a:solidFill>
              </a:rPr>
              <a:t>батч</a:t>
            </a:r>
            <a:r>
              <a:rPr lang="ru-RU" sz="2400" dirty="0">
                <a:solidFill>
                  <a:schemeClr val="bg1"/>
                </a:solidFill>
              </a:rPr>
              <a:t> нормализация (</a:t>
            </a:r>
            <a:r>
              <a:rPr lang="en-US" sz="2400" dirty="0" err="1">
                <a:solidFill>
                  <a:schemeClr val="bg1"/>
                </a:solidFill>
              </a:rPr>
              <a:t>BatchNorm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ru-RU" sz="2400" dirty="0">
                <a:solidFill>
                  <a:schemeClr val="bg1"/>
                </a:solidFill>
              </a:rPr>
              <a:t>. </a:t>
            </a:r>
            <a:endParaRPr lang="ru-RU" sz="22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BatchNorm</a:t>
            </a:r>
            <a:r>
              <a:rPr lang="ru-RU" dirty="0">
                <a:solidFill>
                  <a:schemeClr val="bg1"/>
                </a:solidFill>
              </a:rPr>
              <a:t>: Все данные должны иметь всегда нулевое среднее и дисперсию 1 (нормализация). 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bg1"/>
                </a:solidFill>
              </a:rPr>
              <a:t>Нормализированные можно отмасштабировать данные так, чтобы попасть в оптимальную зону значений функции активации. </a:t>
            </a:r>
          </a:p>
          <a:p>
            <a:pPr lvl="4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</a:pPr>
            <a:r>
              <a:rPr lang="ru-RU" sz="2400" dirty="0">
                <a:solidFill>
                  <a:schemeClr val="bg1"/>
                </a:solidFill>
              </a:rPr>
              <a:t>Тогда еще и получится избежать вымывания градиента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BEC8528-4392-204D-852B-54F834324B0D}"/>
              </a:ext>
            </a:extLst>
          </p:cNvPr>
          <p:cNvSpPr/>
          <p:nvPr/>
        </p:nvSpPr>
        <p:spPr>
          <a:xfrm>
            <a:off x="300311" y="1974079"/>
            <a:ext cx="11441746" cy="1721258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A4B45252-0C86-E542-91FB-40E465C937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6129537"/>
              </p:ext>
            </p:extLst>
          </p:nvPr>
        </p:nvGraphicFramePr>
        <p:xfrm>
          <a:off x="6630511" y="4234874"/>
          <a:ext cx="5111546" cy="2491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Овал 6">
            <a:extLst>
              <a:ext uri="{FF2B5EF4-FFF2-40B4-BE49-F238E27FC236}">
                <a16:creationId xmlns:a16="http://schemas.microsoft.com/office/drawing/2014/main" id="{ABA6D773-A7F0-B746-9E7F-EB70415199B0}"/>
              </a:ext>
            </a:extLst>
          </p:cNvPr>
          <p:cNvSpPr/>
          <p:nvPr/>
        </p:nvSpPr>
        <p:spPr>
          <a:xfrm>
            <a:off x="8476343" y="5036457"/>
            <a:ext cx="1030514" cy="1378857"/>
          </a:xfrm>
          <a:prstGeom prst="ellipse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71C92345-6BC4-DC2C-7313-69DAE54C4E3C}"/>
              </a:ext>
            </a:extLst>
          </p:cNvPr>
          <p:cNvGrpSpPr/>
          <p:nvPr/>
        </p:nvGrpSpPr>
        <p:grpSpPr>
          <a:xfrm>
            <a:off x="923496" y="4288251"/>
            <a:ext cx="5172503" cy="2250316"/>
            <a:chOff x="1116953" y="4193975"/>
            <a:chExt cx="5172503" cy="2250316"/>
          </a:xfrm>
        </p:grpSpPr>
        <p:grpSp>
          <p:nvGrpSpPr>
            <p:cNvPr id="4" name="Группа 3">
              <a:extLst>
                <a:ext uri="{FF2B5EF4-FFF2-40B4-BE49-F238E27FC236}">
                  <a16:creationId xmlns:a16="http://schemas.microsoft.com/office/drawing/2014/main" id="{C08D2773-0A50-6DFC-6C41-1E7E83C370F9}"/>
                </a:ext>
              </a:extLst>
            </p:cNvPr>
            <p:cNvGrpSpPr/>
            <p:nvPr/>
          </p:nvGrpSpPr>
          <p:grpSpPr>
            <a:xfrm>
              <a:off x="1116953" y="4325205"/>
              <a:ext cx="5172503" cy="2119086"/>
              <a:chOff x="1068635" y="4318612"/>
              <a:chExt cx="5172503" cy="2119086"/>
            </a:xfrm>
          </p:grpSpPr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73015FCD-472F-8649-8B39-A3C77CE26E1C}"/>
                  </a:ext>
                </a:extLst>
              </p:cNvPr>
              <p:cNvSpPr/>
              <p:nvPr/>
            </p:nvSpPr>
            <p:spPr>
              <a:xfrm>
                <a:off x="1068635" y="4318612"/>
                <a:ext cx="5172503" cy="21190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08955844-B40A-ED4C-8443-9B01DF6A2B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0770" y="4643092"/>
                <a:ext cx="0" cy="1362235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>
                <a:extLst>
                  <a:ext uri="{FF2B5EF4-FFF2-40B4-BE49-F238E27FC236}">
                    <a16:creationId xmlns:a16="http://schemas.microsoft.com/office/drawing/2014/main" id="{37949EA5-8988-DD4A-9083-A8D3B81AAE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0770" y="6005327"/>
                <a:ext cx="1182715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Овал 21">
                <a:extLst>
                  <a:ext uri="{FF2B5EF4-FFF2-40B4-BE49-F238E27FC236}">
                    <a16:creationId xmlns:a16="http://schemas.microsoft.com/office/drawing/2014/main" id="{86D5FB77-D993-DF49-88F3-1237D5AE46FB}"/>
                  </a:ext>
                </a:extLst>
              </p:cNvPr>
              <p:cNvSpPr/>
              <p:nvPr/>
            </p:nvSpPr>
            <p:spPr>
              <a:xfrm>
                <a:off x="1673309" y="4949815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id="{D31C9712-1BFF-3F42-9548-93F6E0585B3B}"/>
                  </a:ext>
                </a:extLst>
              </p:cNvPr>
              <p:cNvSpPr/>
              <p:nvPr/>
            </p:nvSpPr>
            <p:spPr>
              <a:xfrm>
                <a:off x="1617405" y="5258108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Овал 23">
                <a:extLst>
                  <a:ext uri="{FF2B5EF4-FFF2-40B4-BE49-F238E27FC236}">
                    <a16:creationId xmlns:a16="http://schemas.microsoft.com/office/drawing/2014/main" id="{099AB7AD-BBD6-284A-960C-0CC8E7D721D7}"/>
                  </a:ext>
                </a:extLst>
              </p:cNvPr>
              <p:cNvSpPr/>
              <p:nvPr/>
            </p:nvSpPr>
            <p:spPr>
              <a:xfrm>
                <a:off x="2046242" y="5408445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id="{2A45CCB0-969D-2446-B602-B9C66A84C55D}"/>
                  </a:ext>
                </a:extLst>
              </p:cNvPr>
              <p:cNvSpPr/>
              <p:nvPr/>
            </p:nvSpPr>
            <p:spPr>
              <a:xfrm>
                <a:off x="2047884" y="5082018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6" name="Овал 25">
                <a:extLst>
                  <a:ext uri="{FF2B5EF4-FFF2-40B4-BE49-F238E27FC236}">
                    <a16:creationId xmlns:a16="http://schemas.microsoft.com/office/drawing/2014/main" id="{519A0A66-B831-0E47-8FA3-2872805174AD}"/>
                  </a:ext>
                </a:extLst>
              </p:cNvPr>
              <p:cNvSpPr/>
              <p:nvPr/>
            </p:nvSpPr>
            <p:spPr>
              <a:xfrm>
                <a:off x="1739410" y="5565615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Овал 26">
                <a:extLst>
                  <a:ext uri="{FF2B5EF4-FFF2-40B4-BE49-F238E27FC236}">
                    <a16:creationId xmlns:a16="http://schemas.microsoft.com/office/drawing/2014/main" id="{A4240DCA-82E0-1F43-BFD5-8FB64FE79B78}"/>
                  </a:ext>
                </a:extLst>
              </p:cNvPr>
              <p:cNvSpPr/>
              <p:nvPr/>
            </p:nvSpPr>
            <p:spPr>
              <a:xfrm>
                <a:off x="2371283" y="5499515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8" name="Прямая со стрелкой 27">
                <a:extLst>
                  <a:ext uri="{FF2B5EF4-FFF2-40B4-BE49-F238E27FC236}">
                    <a16:creationId xmlns:a16="http://schemas.microsoft.com/office/drawing/2014/main" id="{CA8C7328-B7F1-E648-BFF2-A433C8EAC1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5812" y="4773460"/>
                <a:ext cx="0" cy="1362235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 стрелкой 28">
                <a:extLst>
                  <a:ext uri="{FF2B5EF4-FFF2-40B4-BE49-F238E27FC236}">
                    <a16:creationId xmlns:a16="http://schemas.microsoft.com/office/drawing/2014/main" id="{5A7F7B54-9CB0-A044-B38D-3B0C1C7B45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0498" y="5730143"/>
                <a:ext cx="1430699" cy="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Овал 29">
                <a:extLst>
                  <a:ext uri="{FF2B5EF4-FFF2-40B4-BE49-F238E27FC236}">
                    <a16:creationId xmlns:a16="http://schemas.microsoft.com/office/drawing/2014/main" id="{0775ADDA-9C63-924F-ADE2-CAEAED81F808}"/>
                  </a:ext>
                </a:extLst>
              </p:cNvPr>
              <p:cNvSpPr/>
              <p:nvPr/>
            </p:nvSpPr>
            <p:spPr>
              <a:xfrm>
                <a:off x="3011178" y="5271513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" name="Овал 30">
                <a:extLst>
                  <a:ext uri="{FF2B5EF4-FFF2-40B4-BE49-F238E27FC236}">
                    <a16:creationId xmlns:a16="http://schemas.microsoft.com/office/drawing/2014/main" id="{0AD30561-BD9F-1C48-9C31-A210AF174631}"/>
                  </a:ext>
                </a:extLst>
              </p:cNvPr>
              <p:cNvSpPr/>
              <p:nvPr/>
            </p:nvSpPr>
            <p:spPr>
              <a:xfrm>
                <a:off x="2955274" y="5579806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" name="Овал 31">
                <a:extLst>
                  <a:ext uri="{FF2B5EF4-FFF2-40B4-BE49-F238E27FC236}">
                    <a16:creationId xmlns:a16="http://schemas.microsoft.com/office/drawing/2014/main" id="{EF3FB091-A7B1-6A48-BDA4-A694BC7A52E4}"/>
                  </a:ext>
                </a:extLst>
              </p:cNvPr>
              <p:cNvSpPr/>
              <p:nvPr/>
            </p:nvSpPr>
            <p:spPr>
              <a:xfrm>
                <a:off x="3384111" y="5730143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Овал 32">
                <a:extLst>
                  <a:ext uri="{FF2B5EF4-FFF2-40B4-BE49-F238E27FC236}">
                    <a16:creationId xmlns:a16="http://schemas.microsoft.com/office/drawing/2014/main" id="{2CCFA6E1-46A1-A44E-9833-A6F236D0D8E4}"/>
                  </a:ext>
                </a:extLst>
              </p:cNvPr>
              <p:cNvSpPr/>
              <p:nvPr/>
            </p:nvSpPr>
            <p:spPr>
              <a:xfrm>
                <a:off x="3385753" y="5403716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4" name="Овал 33">
                <a:extLst>
                  <a:ext uri="{FF2B5EF4-FFF2-40B4-BE49-F238E27FC236}">
                    <a16:creationId xmlns:a16="http://schemas.microsoft.com/office/drawing/2014/main" id="{3A8CE572-A21D-D045-927D-D4EA49607E74}"/>
                  </a:ext>
                </a:extLst>
              </p:cNvPr>
              <p:cNvSpPr/>
              <p:nvPr/>
            </p:nvSpPr>
            <p:spPr>
              <a:xfrm>
                <a:off x="3077279" y="5887313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Овал 34">
                <a:extLst>
                  <a:ext uri="{FF2B5EF4-FFF2-40B4-BE49-F238E27FC236}">
                    <a16:creationId xmlns:a16="http://schemas.microsoft.com/office/drawing/2014/main" id="{EAEF8BBD-96C2-9A41-83CF-DADDA60F7787}"/>
                  </a:ext>
                </a:extLst>
              </p:cNvPr>
              <p:cNvSpPr/>
              <p:nvPr/>
            </p:nvSpPr>
            <p:spPr>
              <a:xfrm>
                <a:off x="3709152" y="5821213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39" name="Прямая со стрелкой 38">
                <a:extLst>
                  <a:ext uri="{FF2B5EF4-FFF2-40B4-BE49-F238E27FC236}">
                    <a16:creationId xmlns:a16="http://schemas.microsoft.com/office/drawing/2014/main" id="{6675B7B9-EB33-2A4C-A9FE-51769F2A4C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23430" y="4942153"/>
                <a:ext cx="0" cy="1179380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Прямая со стрелкой 39">
                <a:extLst>
                  <a:ext uri="{FF2B5EF4-FFF2-40B4-BE49-F238E27FC236}">
                    <a16:creationId xmlns:a16="http://schemas.microsoft.com/office/drawing/2014/main" id="{E7F7F4E3-177E-814B-A34F-9F840C4400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58896" y="5707506"/>
                <a:ext cx="1154704" cy="9006"/>
              </a:xfrm>
              <a:prstGeom prst="straightConnector1">
                <a:avLst/>
              </a:prstGeom>
              <a:ln w="4445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Овал 40">
                <a:extLst>
                  <a:ext uri="{FF2B5EF4-FFF2-40B4-BE49-F238E27FC236}">
                    <a16:creationId xmlns:a16="http://schemas.microsoft.com/office/drawing/2014/main" id="{961B52B2-023A-2D47-A3EE-C25B826EC30C}"/>
                  </a:ext>
                </a:extLst>
              </p:cNvPr>
              <p:cNvSpPr/>
              <p:nvPr/>
            </p:nvSpPr>
            <p:spPr>
              <a:xfrm>
                <a:off x="4413410" y="5282569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" name="Овал 41">
                <a:extLst>
                  <a:ext uri="{FF2B5EF4-FFF2-40B4-BE49-F238E27FC236}">
                    <a16:creationId xmlns:a16="http://schemas.microsoft.com/office/drawing/2014/main" id="{9DE96623-AC8D-474A-A79B-77899EE70DEC}"/>
                  </a:ext>
                </a:extLst>
              </p:cNvPr>
              <p:cNvSpPr/>
              <p:nvPr/>
            </p:nvSpPr>
            <p:spPr>
              <a:xfrm>
                <a:off x="4380342" y="5535829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" name="Овал 42">
                <a:extLst>
                  <a:ext uri="{FF2B5EF4-FFF2-40B4-BE49-F238E27FC236}">
                    <a16:creationId xmlns:a16="http://schemas.microsoft.com/office/drawing/2014/main" id="{78DA4749-2E06-304C-B261-69FD61582A6D}"/>
                  </a:ext>
                </a:extLst>
              </p:cNvPr>
              <p:cNvSpPr/>
              <p:nvPr/>
            </p:nvSpPr>
            <p:spPr>
              <a:xfrm>
                <a:off x="4628403" y="5525293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" name="Овал 43">
                <a:extLst>
                  <a:ext uri="{FF2B5EF4-FFF2-40B4-BE49-F238E27FC236}">
                    <a16:creationId xmlns:a16="http://schemas.microsoft.com/office/drawing/2014/main" id="{EB31A6D0-EB1C-E745-B9FA-A5405BA5322D}"/>
                  </a:ext>
                </a:extLst>
              </p:cNvPr>
              <p:cNvSpPr/>
              <p:nvPr/>
            </p:nvSpPr>
            <p:spPr>
              <a:xfrm>
                <a:off x="4662139" y="5337935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" name="Овал 44">
                <a:extLst>
                  <a:ext uri="{FF2B5EF4-FFF2-40B4-BE49-F238E27FC236}">
                    <a16:creationId xmlns:a16="http://schemas.microsoft.com/office/drawing/2014/main" id="{5ADEAF9F-1273-3140-BFBB-264546BE48C8}"/>
                  </a:ext>
                </a:extLst>
              </p:cNvPr>
              <p:cNvSpPr/>
              <p:nvPr/>
            </p:nvSpPr>
            <p:spPr>
              <a:xfrm>
                <a:off x="4491228" y="5798574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Овал 45">
                <a:extLst>
                  <a:ext uri="{FF2B5EF4-FFF2-40B4-BE49-F238E27FC236}">
                    <a16:creationId xmlns:a16="http://schemas.microsoft.com/office/drawing/2014/main" id="{9B39D8C7-5E29-0540-8791-3D1AFEBE6B3E}"/>
                  </a:ext>
                </a:extLst>
              </p:cNvPr>
              <p:cNvSpPr/>
              <p:nvPr/>
            </p:nvSpPr>
            <p:spPr>
              <a:xfrm>
                <a:off x="4706924" y="5732472"/>
                <a:ext cx="132202" cy="13220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3" name="Прямоугольник 52">
              <a:extLst>
                <a:ext uri="{FF2B5EF4-FFF2-40B4-BE49-F238E27FC236}">
                  <a16:creationId xmlns:a16="http://schemas.microsoft.com/office/drawing/2014/main" id="{49FE6227-D41D-4C47-8B45-18D8E601DF1F}"/>
                </a:ext>
              </a:extLst>
            </p:cNvPr>
            <p:cNvSpPr/>
            <p:nvPr/>
          </p:nvSpPr>
          <p:spPr>
            <a:xfrm>
              <a:off x="1313881" y="4193975"/>
              <a:ext cx="1256018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data</a:t>
              </a:r>
              <a:endPara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4" name="Прямоугольник 53">
              <a:extLst>
                <a:ext uri="{FF2B5EF4-FFF2-40B4-BE49-F238E27FC236}">
                  <a16:creationId xmlns:a16="http://schemas.microsoft.com/office/drawing/2014/main" id="{4649732C-4973-6943-8451-682D80F7B16B}"/>
                </a:ext>
              </a:extLst>
            </p:cNvPr>
            <p:cNvSpPr/>
            <p:nvPr/>
          </p:nvSpPr>
          <p:spPr>
            <a:xfrm>
              <a:off x="2474224" y="4210746"/>
              <a:ext cx="1759833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normalize</a:t>
              </a:r>
              <a:endPara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5" name="Прямоугольник 54">
              <a:extLst>
                <a:ext uri="{FF2B5EF4-FFF2-40B4-BE49-F238E27FC236}">
                  <a16:creationId xmlns:a16="http://schemas.microsoft.com/office/drawing/2014/main" id="{D1D620F0-1734-BB48-971C-16A5DC128D57}"/>
                </a:ext>
              </a:extLst>
            </p:cNvPr>
            <p:cNvSpPr/>
            <p:nvPr/>
          </p:nvSpPr>
          <p:spPr>
            <a:xfrm>
              <a:off x="4155905" y="4205569"/>
              <a:ext cx="2085233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scale</a:t>
              </a:r>
              <a:endPara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6" name="Прямоугольник 5"/>
          <p:cNvSpPr/>
          <p:nvPr/>
        </p:nvSpPr>
        <p:spPr>
          <a:xfrm>
            <a:off x="7477570" y="4288251"/>
            <a:ext cx="3324314" cy="586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Logistic function and its derevative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04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8168" y="202755"/>
            <a:ext cx="10649925" cy="915925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Метод </a:t>
            </a:r>
            <a:r>
              <a:rPr lang="ru-RU" sz="4800" b="1" dirty="0" err="1">
                <a:solidFill>
                  <a:schemeClr val="bg1"/>
                </a:solidFill>
              </a:rPr>
              <a:t>батч</a:t>
            </a:r>
            <a:r>
              <a:rPr lang="ru-RU" sz="4800" b="1" dirty="0">
                <a:solidFill>
                  <a:schemeClr val="bg1"/>
                </a:solidFill>
              </a:rPr>
              <a:t>-нормализации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06224" y="985029"/>
                <a:ext cx="11787714" cy="5670215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400" dirty="0">
                    <a:solidFill>
                      <a:schemeClr val="bg1"/>
                    </a:solidFill>
                  </a:rPr>
                  <a:t>Метод </a:t>
                </a:r>
                <a:r>
                  <a:rPr lang="ru-RU" sz="2400" b="1" u="sng" dirty="0" err="1">
                    <a:solidFill>
                      <a:schemeClr val="bg1"/>
                    </a:solidFill>
                  </a:rPr>
                  <a:t>Батч</a:t>
                </a:r>
                <a:r>
                  <a:rPr lang="ru-RU" sz="2400" b="1" u="sng" dirty="0">
                    <a:solidFill>
                      <a:schemeClr val="bg1"/>
                    </a:solidFill>
                  </a:rPr>
                  <a:t>-нормализации </a:t>
                </a:r>
                <a:r>
                  <a:rPr lang="en-US" sz="2400" b="1" u="sng" dirty="0">
                    <a:solidFill>
                      <a:schemeClr val="bg1"/>
                    </a:solidFill>
                  </a:rPr>
                  <a:t>(</a:t>
                </a:r>
                <a:r>
                  <a:rPr lang="en-US" sz="2400" b="1" u="sng" dirty="0" err="1">
                    <a:solidFill>
                      <a:schemeClr val="bg1"/>
                    </a:solidFill>
                  </a:rPr>
                  <a:t>BatchNorm</a:t>
                </a:r>
                <a:r>
                  <a:rPr lang="en-US" sz="2400" b="1" u="sng" dirty="0">
                    <a:solidFill>
                      <a:schemeClr val="bg1"/>
                    </a:solidFill>
                  </a:rPr>
                  <a:t>)</a:t>
                </a:r>
                <a:r>
                  <a:rPr lang="ru-RU" sz="2400" b="1" u="sng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err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 dirty="0" err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US" sz="24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pPr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altLang="ru-RU" sz="2000" dirty="0">
                    <a:solidFill>
                      <a:schemeClr val="bg1"/>
                    </a:solidFill>
                  </a:rPr>
                  <a:t>Где 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ru-RU" altLang="ru-RU" sz="2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ru-RU" sz="2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altLang="ru-RU" sz="2000" dirty="0">
                    <a:solidFill>
                      <a:schemeClr val="bg1"/>
                    </a:solidFill>
                  </a:rPr>
                  <a:t>размер </a:t>
                </a:r>
                <a:r>
                  <a:rPr lang="ru-RU" altLang="ru-RU" sz="2000" dirty="0" err="1">
                    <a:solidFill>
                      <a:schemeClr val="bg1"/>
                    </a:solidFill>
                  </a:rPr>
                  <a:t>батча</a:t>
                </a:r>
                <a:r>
                  <a:rPr lang="ru-RU" altLang="ru-RU" sz="2000" dirty="0">
                    <a:solidFill>
                      <a:schemeClr val="bg1"/>
                    </a:solidFill>
                  </a:rPr>
                  <a:t>.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sz="2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altLang="ru-RU" sz="200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ru-RU" altLang="ru-RU" sz="2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ru-RU" altLang="ru-RU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ru-RU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ru-RU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ru-RU" altLang="ru-RU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altLang="ru-RU" sz="20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altLang="ru-RU" sz="20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altLang="ru-RU" sz="2000" dirty="0">
                    <a:solidFill>
                      <a:schemeClr val="bg1"/>
                    </a:solidFill>
                  </a:rPr>
                  <a:t>, среднее значение по </a:t>
                </a:r>
                <a:r>
                  <a:rPr lang="ru-RU" altLang="ru-RU" sz="2000" dirty="0" err="1">
                    <a:solidFill>
                      <a:schemeClr val="bg1"/>
                    </a:solidFill>
                  </a:rPr>
                  <a:t>батчу</a:t>
                </a:r>
                <a:r>
                  <a:rPr lang="ru-RU" altLang="ru-RU" sz="2000" dirty="0">
                    <a:solidFill>
                      <a:schemeClr val="bg1"/>
                    </a:solidFill>
                  </a:rPr>
                  <a:t>, 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u-RU" altLang="ru-RU" sz="2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nary>
                      <m:naryPr>
                        <m:chr m:val="∑"/>
                        <m:ctrlPr>
                          <a:rPr lang="ru-RU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ru-RU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ru-RU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altLang="ru-RU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altLang="ru-RU" sz="20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altLang="ru-RU" sz="20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altLang="ru-RU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altLang="ru-RU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ru-RU" altLang="ru-RU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ru-RU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ru-RU" sz="2000" dirty="0">
                    <a:solidFill>
                      <a:schemeClr val="bg1"/>
                    </a:solidFill>
                  </a:rPr>
                  <a:t> - </a:t>
                </a:r>
                <a:r>
                  <a:rPr lang="ru-RU" altLang="ru-RU" sz="2000" dirty="0">
                    <a:solidFill>
                      <a:schemeClr val="bg1"/>
                    </a:solidFill>
                  </a:rPr>
                  <a:t>дисперсия значений по </a:t>
                </a:r>
                <a:r>
                  <a:rPr lang="ru-RU" altLang="ru-RU" sz="2000" dirty="0" err="1">
                    <a:solidFill>
                      <a:schemeClr val="bg1"/>
                    </a:solidFill>
                  </a:rPr>
                  <a:t>батчу</a:t>
                </a:r>
                <a:r>
                  <a:rPr lang="ru-RU" altLang="ru-RU" sz="2000" dirty="0">
                    <a:solidFill>
                      <a:schemeClr val="bg1"/>
                    </a:solidFill>
                  </a:rPr>
                  <a:t>, 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altLang="ru-RU" sz="2000" dirty="0">
                    <a:solidFill>
                      <a:schemeClr val="bg1"/>
                    </a:solidFill>
                  </a:rPr>
                  <a:t>𝛾, 𝛽 – параметры масштабирования, обучаются методом обратного распространения ошибки;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altLang="ru-RU" sz="2000" dirty="0">
                    <a:solidFill>
                      <a:schemeClr val="bg1"/>
                    </a:solidFill>
                  </a:rPr>
                  <a:t>𝜖 - небольшое число, предотвращающее деление на </a:t>
                </a:r>
                <a14:m>
                  <m:oMath xmlns:m="http://schemas.openxmlformats.org/officeDocument/2006/math">
                    <m:r>
                      <a:rPr lang="ru-RU" altLang="ru-RU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altLang="ru-RU" sz="20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FontTx/>
                  <a:buChar char="•"/>
                </a:pPr>
                <a:endParaRPr lang="ru-RU" altLang="ru-RU" sz="2000" dirty="0">
                  <a:solidFill>
                    <a:schemeClr val="bg1"/>
                  </a:solidFill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FontTx/>
                  <a:buChar char="•"/>
                </a:pPr>
                <a:endParaRPr lang="ru-RU" altLang="ru-RU" sz="2000" dirty="0">
                  <a:solidFill>
                    <a:schemeClr val="bg1"/>
                  </a:solidFill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FontTx/>
                  <a:buChar char="•"/>
                </a:pPr>
                <a:endParaRPr lang="ru-RU" altLang="ru-RU" sz="2000" dirty="0">
                  <a:solidFill>
                    <a:schemeClr val="bg1"/>
                  </a:solidFill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None/>
                </a:pPr>
                <a:endParaRPr lang="ru-RU" altLang="ru-RU" sz="2000" dirty="0">
                  <a:solidFill>
                    <a:schemeClr val="bg1"/>
                  </a:solidFill>
                </a:endParaRPr>
              </a:p>
              <a:p>
                <a:pPr marL="457200" lvl="1" indent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None/>
                </a:pPr>
                <a:r>
                  <a:rPr lang="ru-RU" altLang="ru-RU" sz="20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ru-RU" altLang="ru-RU" sz="20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</a:br>
                <a:endParaRPr lang="ru-RU" altLang="ru-RU" sz="2000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endParaRPr lang="ru-RU" sz="2000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6224" y="985029"/>
                <a:ext cx="11787714" cy="5670215"/>
              </a:xfrm>
              <a:blipFill>
                <a:blip r:embed="rId2"/>
                <a:stretch>
                  <a:fillRect l="-753" t="-8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F46BFE3-1A3C-7F40-B480-4533DD91C180}"/>
              </a:ext>
            </a:extLst>
          </p:cNvPr>
          <p:cNvSpPr/>
          <p:nvPr/>
        </p:nvSpPr>
        <p:spPr>
          <a:xfrm>
            <a:off x="252323" y="985029"/>
            <a:ext cx="11047576" cy="1259114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53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8168" y="202755"/>
            <a:ext cx="10649925" cy="915925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Метод </a:t>
            </a:r>
            <a:r>
              <a:rPr lang="ru-RU" sz="4800" b="1" dirty="0" err="1">
                <a:solidFill>
                  <a:schemeClr val="bg1"/>
                </a:solidFill>
              </a:rPr>
              <a:t>батч</a:t>
            </a:r>
            <a:r>
              <a:rPr lang="ru-RU" sz="4800" b="1" dirty="0">
                <a:solidFill>
                  <a:schemeClr val="bg1"/>
                </a:solidFill>
              </a:rPr>
              <a:t>-нормализации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06224" y="985029"/>
                <a:ext cx="11787714" cy="5670215"/>
              </a:xfrm>
            </p:spPr>
            <p:txBody>
              <a:bodyPr>
                <a:noAutofit/>
              </a:bodyPr>
              <a:lstStyle/>
              <a:p>
                <a:pPr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altLang="ru-RU" sz="2200" b="1" u="sng" dirty="0">
                    <a:solidFill>
                      <a:schemeClr val="bg1"/>
                    </a:solidFill>
                  </a:rPr>
                  <a:t>Для тестов</a:t>
                </a:r>
                <a:r>
                  <a:rPr lang="ru-RU" altLang="ru-RU" sz="2200" u="sng" dirty="0">
                    <a:solidFill>
                      <a:schemeClr val="bg1"/>
                    </a:solidFill>
                  </a:rPr>
                  <a:t> используются 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2200" i="1" u="sng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sz="2200" u="sng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ru-RU" altLang="ru-RU" sz="2200" u="sng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ru-RU" altLang="ru-RU" sz="2200" u="sng" dirty="0">
                    <a:solidFill>
                      <a:schemeClr val="bg1"/>
                    </a:solidFill>
                  </a:rPr>
                  <a:t> 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 u="sng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 u="sng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i="1" u="sng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200" i="1" u="sng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ru-RU" altLang="ru-RU" sz="2200" u="sng" dirty="0">
                    <a:solidFill>
                      <a:schemeClr val="bg1"/>
                    </a:solidFill>
                  </a:rPr>
                  <a:t> получаются входе тренировки как </a:t>
                </a:r>
                <a:r>
                  <a:rPr lang="en-US" altLang="ru-RU" sz="2200" u="sng" dirty="0">
                    <a:solidFill>
                      <a:schemeClr val="bg1"/>
                    </a:solidFill>
                  </a:rPr>
                  <a:t>EMA:</a:t>
                </a:r>
                <a:endParaRPr lang="ru-RU" altLang="ru-RU" sz="2200" u="sng" dirty="0">
                  <a:solidFill>
                    <a:schemeClr val="bg1"/>
                  </a:solidFill>
                </a:endParaRPr>
              </a:p>
              <a:p>
                <a:pPr marL="457200" lvl="1" indent="0" algn="ctr" eaLnBrk="0" fontAlgn="base" hangingPunc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20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𝑁𝐸𝑊</m:t>
                            </m:r>
                          </m:sub>
                        </m:sSub>
                      </m:sub>
                    </m:sSub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lit/>
                      </m:rPr>
                      <a:rPr lang="ru-RU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𝐶𝑈𝑅𝑅𝐸𝑁𝑇</m:t>
                            </m:r>
                          </m:sub>
                        </m:sSub>
                      </m:sub>
                    </m:sSub>
                    <m:r>
                      <a:rPr lang="ru-RU" sz="2000" b="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ru-RU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ru-RU" altLang="ru-RU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altLang="ru-RU" sz="20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altLang="ru-RU" sz="200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altLang="ru-RU" sz="2000" dirty="0">
                    <a:solidFill>
                      <a:schemeClr val="bg1"/>
                    </a:solidFill>
                  </a:rPr>
                  <a:t>,</a:t>
                </a:r>
                <a:endParaRPr lang="en-US" altLang="ru-RU" sz="2000" dirty="0">
                  <a:solidFill>
                    <a:schemeClr val="bg1"/>
                  </a:solidFill>
                </a:endParaRPr>
              </a:p>
              <a:p>
                <a:pPr marL="457200" lvl="1" indent="0" algn="ctr" eaLnBrk="0" fontAlgn="base" hangingPunc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𝑁𝐸𝑊</m:t>
                            </m:r>
                          </m:sub>
                        </m:sSub>
                      </m:sub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lit/>
                      </m:rPr>
                      <a:rPr lang="ru-RU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𝐶𝑈𝑅𝑅𝐸𝑁𝑇</m:t>
                            </m:r>
                          </m:sub>
                        </m:sSub>
                      </m:sub>
                      <m:sup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ru-RU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ru-RU" sz="20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altLang="ru-RU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ru-RU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altLang="ru-RU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altLang="ru-RU" sz="20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ru-RU" altLang="ru-RU" sz="2000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ru-RU" sz="20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altLang="ru-RU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altLang="ru-RU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ru-RU" altLang="ru-RU" sz="200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ru-RU" sz="20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,</a:t>
                </a:r>
                <a:endParaRPr lang="ru-RU" altLang="ru-RU" sz="2000" dirty="0">
                  <a:solidFill>
                    <a:schemeClr val="bg1"/>
                  </a:solidFill>
                </a:endParaRPr>
              </a:p>
              <a:p>
                <a:pPr marL="914400" lvl="2" indent="0" eaLnBrk="0" fontAlgn="base" hangingPunc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ru-RU" altLang="ru-RU" dirty="0">
                    <a:solidFill>
                      <a:schemeClr val="bg1"/>
                    </a:solidFill>
                  </a:rPr>
                  <a:t>где </a:t>
                </a:r>
              </a:p>
              <a:p>
                <a:pPr lvl="2"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altLang="ru-RU" dirty="0">
                    <a:solidFill>
                      <a:schemeClr val="bg1"/>
                    </a:solidFill>
                  </a:rPr>
                  <a:t> </a:t>
                </a:r>
                <a:r>
                  <a:rPr lang="ru-RU" altLang="ru-RU" dirty="0" smtClean="0">
                    <a:solidFill>
                      <a:schemeClr val="bg1"/>
                    </a:solidFill>
                  </a:rPr>
                  <a:t>веса </a:t>
                </a:r>
                <a:r>
                  <a:rPr lang="ru-RU" altLang="ru-RU" dirty="0">
                    <a:solidFill>
                      <a:schemeClr val="bg1"/>
                    </a:solidFill>
                  </a:rPr>
                  <a:t>экспоненциального сглаживания;</a:t>
                </a:r>
                <a:endParaRPr lang="en-US" altLang="ru-RU" dirty="0">
                  <a:solidFill>
                    <a:schemeClr val="bg1"/>
                  </a:solidFill>
                </a:endParaRPr>
              </a:p>
              <a:p>
                <a:pPr lvl="2"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altLang="ru-RU" dirty="0">
                    <a:solidFill>
                      <a:schemeClr val="bg1"/>
                    </a:solidFill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𝐶𝑈𝑅𝑅𝐸𝑁𝑇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altLang="ru-RU" dirty="0">
                    <a:solidFill>
                      <a:schemeClr val="bg1"/>
                    </a:solidFill>
                  </a:rPr>
                  <a:t> </a:t>
                </a:r>
                <a:r>
                  <a:rPr lang="en-US" altLang="ru-RU" dirty="0" err="1">
                    <a:solidFill>
                      <a:schemeClr val="bg1"/>
                    </a:solidFill>
                  </a:rPr>
                  <a:t>и</a:t>
                </a:r>
                <a:r>
                  <a:rPr lang="en-US" altLang="ru-RU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ru-RU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ru-RU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altLang="ru-RU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ru-RU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𝐶𝑈𝑅𝑅𝐸𝑁𝑇</m:t>
                            </m:r>
                          </m:sub>
                        </m:sSub>
                      </m:sub>
                      <m:sup>
                        <m:r>
                          <a:rPr lang="en-US" altLang="ru-RU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ru-RU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altLang="ru-RU" dirty="0">
                    <a:solidFill>
                      <a:schemeClr val="bg1"/>
                    </a:solidFill>
                  </a:rPr>
                  <a:t>текущее значение среднего для тестовой выборки.</a:t>
                </a:r>
                <a:endParaRPr lang="en-US" altLang="ru-RU" dirty="0">
                  <a:solidFill>
                    <a:schemeClr val="bg1"/>
                  </a:solidFill>
                </a:endParaRPr>
              </a:p>
              <a:p>
                <a:pPr eaLnBrk="0" fontAlgn="base" hangingPunct="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altLang="ru-RU" sz="2400" b="1" u="sng" dirty="0">
                    <a:solidFill>
                      <a:schemeClr val="bg1"/>
                    </a:solidFill>
                  </a:rPr>
                  <a:t>То есть на тестовой выборке параметры не обучаются!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FontTx/>
                  <a:buChar char="•"/>
                </a:pPr>
                <a:endParaRPr lang="ru-RU" altLang="ru-RU" sz="2000" dirty="0">
                  <a:solidFill>
                    <a:schemeClr val="bg1"/>
                  </a:solidFill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FontTx/>
                  <a:buChar char="•"/>
                </a:pPr>
                <a:endParaRPr lang="ru-RU" altLang="ru-RU" sz="2000" dirty="0">
                  <a:solidFill>
                    <a:schemeClr val="bg1"/>
                  </a:solidFill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FontTx/>
                  <a:buChar char="•"/>
                </a:pPr>
                <a:endParaRPr lang="ru-RU" altLang="ru-RU" sz="2000" dirty="0">
                  <a:solidFill>
                    <a:schemeClr val="bg1"/>
                  </a:solidFill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FontTx/>
                  <a:buChar char="•"/>
                </a:pPr>
                <a:endParaRPr lang="ru-RU" altLang="ru-RU" sz="2000" dirty="0">
                  <a:solidFill>
                    <a:schemeClr val="bg1"/>
                  </a:solidFill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None/>
                </a:pPr>
                <a:endParaRPr lang="ru-RU" altLang="ru-RU" sz="2000" dirty="0">
                  <a:solidFill>
                    <a:schemeClr val="bg1"/>
                  </a:solidFill>
                </a:endParaRPr>
              </a:p>
              <a:p>
                <a:pPr marL="457200" lvl="1" indent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None/>
                </a:pPr>
                <a:r>
                  <a:rPr lang="ru-RU" altLang="ru-RU" sz="20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ru-RU" altLang="ru-RU" sz="20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</a:br>
                <a:endParaRPr lang="ru-RU" altLang="ru-RU" sz="2000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endParaRPr lang="ru-RU" sz="2000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6224" y="985029"/>
                <a:ext cx="11787714" cy="5670215"/>
              </a:xfrm>
              <a:blipFill>
                <a:blip r:embed="rId2"/>
                <a:stretch>
                  <a:fillRect l="-672" t="-16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F46BFE3-1A3C-7F40-B480-4533DD91C180}"/>
              </a:ext>
            </a:extLst>
          </p:cNvPr>
          <p:cNvSpPr/>
          <p:nvPr/>
        </p:nvSpPr>
        <p:spPr>
          <a:xfrm>
            <a:off x="252323" y="985029"/>
            <a:ext cx="11047576" cy="1259114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45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776" y="202755"/>
            <a:ext cx="11053444" cy="1094063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Особенности метода </a:t>
            </a:r>
            <a:r>
              <a:rPr lang="ru-RU" sz="4800" b="1" dirty="0" err="1">
                <a:solidFill>
                  <a:schemeClr val="bg1"/>
                </a:solidFill>
              </a:rPr>
              <a:t>батч</a:t>
            </a:r>
            <a:r>
              <a:rPr lang="ru-RU" sz="4800" b="1" dirty="0">
                <a:solidFill>
                  <a:schemeClr val="bg1"/>
                </a:solidFill>
              </a:rPr>
              <a:t>-нормализации 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8E054300-9AEB-8F48-91E9-D91430C4A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82" y="1128045"/>
            <a:ext cx="10923218" cy="4849738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Как правило, </a:t>
            </a:r>
            <a:r>
              <a:rPr lang="ru-RU" sz="2000" dirty="0" err="1">
                <a:solidFill>
                  <a:schemeClr val="bg1"/>
                </a:solidFill>
              </a:rPr>
              <a:t>батч</a:t>
            </a:r>
            <a:r>
              <a:rPr lang="ru-RU" sz="2000" dirty="0">
                <a:solidFill>
                  <a:schemeClr val="bg1"/>
                </a:solidFill>
              </a:rPr>
              <a:t>-нормализация проводится перед функцией активации.</a:t>
            </a:r>
          </a:p>
          <a:p>
            <a:r>
              <a:rPr lang="ru-RU" sz="2000" dirty="0" err="1">
                <a:solidFill>
                  <a:schemeClr val="bg1"/>
                </a:solidFill>
              </a:rPr>
              <a:t>Батч</a:t>
            </a:r>
            <a:r>
              <a:rPr lang="ru-RU" sz="2000" dirty="0">
                <a:solidFill>
                  <a:schemeClr val="bg1"/>
                </a:solidFill>
              </a:rPr>
              <a:t>-нормализация имеет отдельные параметры для каждой карты признаков.</a:t>
            </a:r>
          </a:p>
          <a:p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744"/>
          <a:stretch/>
        </p:blipFill>
        <p:spPr>
          <a:xfrm>
            <a:off x="3298677" y="1931350"/>
            <a:ext cx="8039291" cy="46862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5587495-B09D-7749-A169-121B62E6DFDB}"/>
              </a:ext>
            </a:extLst>
          </p:cNvPr>
          <p:cNvSpPr/>
          <p:nvPr/>
        </p:nvSpPr>
        <p:spPr>
          <a:xfrm>
            <a:off x="254682" y="1128045"/>
            <a:ext cx="9154238" cy="803305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5207267" y="2040556"/>
            <a:ext cx="1029904" cy="182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968690" y="2644884"/>
            <a:ext cx="1289786" cy="182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</a:t>
            </a:r>
            <a:r>
              <a:rPr lang="en-US" baseline="-25000" dirty="0" err="1">
                <a:solidFill>
                  <a:schemeClr val="tx1"/>
                </a:solidFill>
              </a:rPr>
              <a:t>out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547233" y="2431064"/>
            <a:ext cx="2358190" cy="2138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Batch-Norm</a:t>
            </a:r>
            <a:endParaRPr lang="ru-RU" baseline="-250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0029523" y="5337893"/>
            <a:ext cx="1222409" cy="6398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ACTIVATION</a:t>
            </a:r>
            <a:endParaRPr lang="ru-RU" sz="1600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94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776" y="202755"/>
            <a:ext cx="11053444" cy="1094063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Особенности метода </a:t>
            </a:r>
            <a:r>
              <a:rPr lang="ru-RU" sz="4800" b="1" dirty="0" err="1">
                <a:solidFill>
                  <a:schemeClr val="bg1"/>
                </a:solidFill>
              </a:rPr>
              <a:t>батч</a:t>
            </a:r>
            <a:r>
              <a:rPr lang="ru-RU" sz="4800" b="1" dirty="0">
                <a:solidFill>
                  <a:schemeClr val="bg1"/>
                </a:solidFill>
              </a:rPr>
              <a:t>-нормализации 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8E054300-9AEB-8F48-91E9-D91430C4A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55" y="1093304"/>
            <a:ext cx="11467204" cy="5764696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200" b="1" u="sng" dirty="0">
                <a:solidFill>
                  <a:schemeClr val="bg1"/>
                </a:solidFill>
              </a:rPr>
              <a:t>Достоинства </a:t>
            </a:r>
            <a:r>
              <a:rPr lang="ru-RU" sz="2200" b="1" u="sng" dirty="0" err="1">
                <a:solidFill>
                  <a:schemeClr val="bg1"/>
                </a:solidFill>
              </a:rPr>
              <a:t>батч</a:t>
            </a:r>
            <a:r>
              <a:rPr lang="ru-RU" sz="2200" b="1" u="sng" dirty="0">
                <a:solidFill>
                  <a:schemeClr val="bg1"/>
                </a:solidFill>
              </a:rPr>
              <a:t>-нормализации</a:t>
            </a:r>
            <a:r>
              <a:rPr lang="en-US" sz="2200" b="1" u="sng" dirty="0">
                <a:solidFill>
                  <a:schemeClr val="bg1"/>
                </a:solidFill>
              </a:rPr>
              <a:t>:</a:t>
            </a:r>
            <a:endParaRPr lang="ru-RU" sz="2200" b="1" u="sng" dirty="0">
              <a:solidFill>
                <a:schemeClr val="bg1"/>
              </a:solidFill>
            </a:endParaRPr>
          </a:p>
          <a:p>
            <a:pPr marL="800100" lvl="1" indent="-342900" algn="just"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chemeClr val="bg1"/>
                </a:solidFill>
              </a:rPr>
              <a:t>Регуляризация различий в статистических параметрах </a:t>
            </a:r>
            <a:r>
              <a:rPr lang="ru-RU" sz="2200" dirty="0" err="1">
                <a:solidFill>
                  <a:schemeClr val="bg1"/>
                </a:solidFill>
              </a:rPr>
              <a:t>батчей</a:t>
            </a:r>
            <a:r>
              <a:rPr lang="ru-RU" sz="2200" dirty="0">
                <a:solidFill>
                  <a:schemeClr val="bg1"/>
                </a:solidFill>
              </a:rPr>
              <a:t> их усреднением.</a:t>
            </a:r>
            <a:endParaRPr lang="en-US" sz="2200" dirty="0">
              <a:solidFill>
                <a:schemeClr val="bg1"/>
              </a:solidFill>
            </a:endParaRPr>
          </a:p>
          <a:p>
            <a:pPr marL="800100" lvl="1" indent="-342900" algn="just"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chemeClr val="bg1"/>
                </a:solidFill>
              </a:rPr>
              <a:t>Снижение зависимости значений градиента от изменений масштаба для разных </a:t>
            </a:r>
            <a:r>
              <a:rPr lang="ru-RU" sz="2200" dirty="0" err="1">
                <a:solidFill>
                  <a:schemeClr val="bg1"/>
                </a:solidFill>
              </a:rPr>
              <a:t>батчей</a:t>
            </a:r>
            <a:r>
              <a:rPr lang="ru-RU" sz="2200" dirty="0">
                <a:solidFill>
                  <a:schemeClr val="bg1"/>
                </a:solidFill>
              </a:rPr>
              <a:t>.</a:t>
            </a:r>
          </a:p>
          <a:p>
            <a:pPr marL="800100" lvl="1" indent="-342900" algn="just"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chemeClr val="bg1"/>
                </a:solidFill>
              </a:rPr>
              <a:t> Увеличение скорости обучения за счет регуляризации – ускорение тренировки.</a:t>
            </a:r>
          </a:p>
          <a:p>
            <a:pPr marL="1257300" lvl="2" indent="-342900" algn="just"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chemeClr val="bg1"/>
                </a:solidFill>
              </a:rPr>
              <a:t>В </a:t>
            </a:r>
            <a:r>
              <a:rPr lang="ru-RU" sz="2200" dirty="0" err="1">
                <a:solidFill>
                  <a:schemeClr val="bg1"/>
                </a:solidFill>
              </a:rPr>
              <a:t>т.ч</a:t>
            </a:r>
            <a:r>
              <a:rPr lang="ru-RU" sz="2200" dirty="0">
                <a:solidFill>
                  <a:schemeClr val="bg1"/>
                </a:solidFill>
              </a:rPr>
              <a:t>. Показано, что сети сходятся быстрее если данные выбелены (имеют нормальное распределение) и имеют низкую дисперсию.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chemeClr val="bg1"/>
                </a:solidFill>
              </a:rPr>
              <a:t>Метод, как правило, не работает с другими типами регуляризации </a:t>
            </a:r>
            <a:br>
              <a:rPr lang="ru-RU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(L1,L2, </a:t>
            </a:r>
            <a:r>
              <a:rPr lang="ru-RU" sz="2200" dirty="0">
                <a:solidFill>
                  <a:schemeClr val="bg1"/>
                </a:solidFill>
              </a:rPr>
              <a:t>особенно </a:t>
            </a:r>
            <a:r>
              <a:rPr lang="ru-RU" sz="2200" dirty="0" err="1">
                <a:solidFill>
                  <a:schemeClr val="bg1"/>
                </a:solidFill>
              </a:rPr>
              <a:t>дропаут</a:t>
            </a:r>
            <a:r>
              <a:rPr lang="ru-RU" sz="2200" dirty="0">
                <a:solidFill>
                  <a:schemeClr val="bg1"/>
                </a:solidFill>
              </a:rPr>
              <a:t>).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chemeClr val="bg1"/>
                </a:solidFill>
              </a:rPr>
              <a:t>Как правили </a:t>
            </a:r>
            <a:r>
              <a:rPr lang="ru-RU" sz="2200" dirty="0" err="1">
                <a:solidFill>
                  <a:schemeClr val="bg1"/>
                </a:solidFill>
              </a:rPr>
              <a:t>батч</a:t>
            </a:r>
            <a:r>
              <a:rPr lang="ru-RU" sz="2200" dirty="0">
                <a:solidFill>
                  <a:schemeClr val="bg1"/>
                </a:solidFill>
              </a:rPr>
              <a:t>. Норм используется перед функцией активации – но иногда ставят после.</a:t>
            </a:r>
            <a:endParaRPr lang="en-US" sz="2200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905" y="4550013"/>
            <a:ext cx="4963682" cy="21693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5587495-B09D-7749-A169-121B62E6DFDB}"/>
              </a:ext>
            </a:extLst>
          </p:cNvPr>
          <p:cNvSpPr/>
          <p:nvPr/>
        </p:nvSpPr>
        <p:spPr>
          <a:xfrm>
            <a:off x="254681" y="1136591"/>
            <a:ext cx="11512877" cy="3413422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34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776" y="202755"/>
            <a:ext cx="11053444" cy="1094063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Особенности метода </a:t>
            </a:r>
            <a:r>
              <a:rPr lang="ru-RU" sz="4800" b="1" dirty="0" err="1">
                <a:solidFill>
                  <a:schemeClr val="bg1"/>
                </a:solidFill>
              </a:rPr>
              <a:t>батч</a:t>
            </a:r>
            <a:r>
              <a:rPr lang="ru-RU" sz="4800" b="1" dirty="0">
                <a:solidFill>
                  <a:schemeClr val="bg1"/>
                </a:solidFill>
              </a:rPr>
              <a:t>-нормализации 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8E054300-9AEB-8F48-91E9-D91430C4A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355" y="1093304"/>
            <a:ext cx="11053445" cy="5764696"/>
          </a:xfrm>
        </p:spPr>
        <p:txBody>
          <a:bodyPr>
            <a:normAutofit/>
          </a:bodyPr>
          <a:lstStyle/>
          <a:p>
            <a:pPr algn="just"/>
            <a:r>
              <a:rPr lang="ru-RU" sz="2200" b="1" u="sng" dirty="0">
                <a:solidFill>
                  <a:schemeClr val="bg1"/>
                </a:solidFill>
              </a:rPr>
              <a:t>Недостатки </a:t>
            </a:r>
            <a:r>
              <a:rPr lang="ru-RU" sz="2200" b="1" u="sng" dirty="0" err="1">
                <a:solidFill>
                  <a:schemeClr val="bg1"/>
                </a:solidFill>
              </a:rPr>
              <a:t>батч</a:t>
            </a:r>
            <a:r>
              <a:rPr lang="ru-RU" sz="2200" b="1" u="sng" dirty="0">
                <a:solidFill>
                  <a:schemeClr val="bg1"/>
                </a:solidFill>
              </a:rPr>
              <a:t>-нормализации</a:t>
            </a:r>
            <a:r>
              <a:rPr lang="en-US" sz="2200" u="sng" dirty="0">
                <a:solidFill>
                  <a:schemeClr val="bg1"/>
                </a:solidFill>
              </a:rPr>
              <a:t>:</a:t>
            </a:r>
            <a:endParaRPr lang="ru-RU" sz="2200" u="sng" dirty="0">
              <a:solidFill>
                <a:schemeClr val="bg1"/>
              </a:solidFill>
            </a:endParaRPr>
          </a:p>
          <a:p>
            <a:pPr marL="800100" lvl="1" indent="-342900" algn="just"/>
            <a:r>
              <a:rPr lang="ru-RU" sz="2200" dirty="0">
                <a:solidFill>
                  <a:schemeClr val="bg1"/>
                </a:solidFill>
              </a:rPr>
              <a:t> Снижение точности вывода для переменного размера </a:t>
            </a:r>
            <a:r>
              <a:rPr lang="ru-RU" sz="2200" dirty="0" err="1">
                <a:solidFill>
                  <a:schemeClr val="bg1"/>
                </a:solidFill>
              </a:rPr>
              <a:t>батчей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  <a:endParaRPr lang="ru-RU" sz="2200" dirty="0">
              <a:solidFill>
                <a:schemeClr val="bg1"/>
              </a:solidFill>
            </a:endParaRPr>
          </a:p>
          <a:p>
            <a:pPr marL="1257300" lvl="2" indent="-342900" algn="just"/>
            <a:r>
              <a:rPr lang="ru-RU" sz="2200" dirty="0">
                <a:solidFill>
                  <a:schemeClr val="bg1"/>
                </a:solidFill>
              </a:rPr>
              <a:t>Может дать разную точность на </a:t>
            </a:r>
            <a:r>
              <a:rPr lang="ru-RU" sz="2200" dirty="0" err="1">
                <a:solidFill>
                  <a:schemeClr val="bg1"/>
                </a:solidFill>
              </a:rPr>
              <a:t>предобучение</a:t>
            </a:r>
            <a:r>
              <a:rPr lang="ru-RU" sz="2200" dirty="0">
                <a:solidFill>
                  <a:schemeClr val="bg1"/>
                </a:solidFill>
              </a:rPr>
              <a:t>, обучении и в выводе, </a:t>
            </a:r>
            <a:br>
              <a:rPr lang="ru-RU" sz="2200" dirty="0">
                <a:solidFill>
                  <a:schemeClr val="bg1"/>
                </a:solidFill>
              </a:rPr>
            </a:br>
            <a:r>
              <a:rPr lang="ru-RU" sz="2200" dirty="0">
                <a:solidFill>
                  <a:schemeClr val="bg1"/>
                </a:solidFill>
              </a:rPr>
              <a:t>проблемы с переносом обучения.</a:t>
            </a:r>
            <a:endParaRPr lang="en-US" sz="2200" dirty="0">
              <a:solidFill>
                <a:schemeClr val="bg1"/>
              </a:solidFill>
            </a:endParaRPr>
          </a:p>
          <a:p>
            <a:pPr marL="800100" lvl="1" indent="-342900" algn="just"/>
            <a:r>
              <a:rPr lang="ru-RU" sz="2200" dirty="0">
                <a:solidFill>
                  <a:schemeClr val="bg1"/>
                </a:solidFill>
              </a:rPr>
              <a:t> Хорошо </a:t>
            </a:r>
            <a:r>
              <a:rPr lang="ru-RU" sz="2200" dirty="0" err="1">
                <a:solidFill>
                  <a:schemeClr val="bg1"/>
                </a:solidFill>
              </a:rPr>
              <a:t>регуляризует</a:t>
            </a:r>
            <a:r>
              <a:rPr lang="ru-RU" sz="2200" dirty="0">
                <a:solidFill>
                  <a:schemeClr val="bg1"/>
                </a:solidFill>
              </a:rPr>
              <a:t> только большие размеры </a:t>
            </a:r>
            <a:r>
              <a:rPr lang="ru-RU" sz="2200" dirty="0" err="1">
                <a:solidFill>
                  <a:schemeClr val="bg1"/>
                </a:solidFill>
              </a:rPr>
              <a:t>батчей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br>
              <a:rPr lang="ru-RU" sz="2200" dirty="0">
                <a:solidFill>
                  <a:schemeClr val="bg1"/>
                </a:solidFill>
              </a:rPr>
            </a:br>
            <a:r>
              <a:rPr lang="ru-RU" sz="2200" dirty="0">
                <a:solidFill>
                  <a:schemeClr val="bg1"/>
                </a:solidFill>
              </a:rPr>
              <a:t>(рекомендуют 50-100 экземпляров в </a:t>
            </a:r>
            <a:r>
              <a:rPr lang="ru-RU" sz="2200" dirty="0" err="1">
                <a:solidFill>
                  <a:schemeClr val="bg1"/>
                </a:solidFill>
              </a:rPr>
              <a:t>батче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</a:p>
          <a:p>
            <a:pPr marL="800100" lvl="1" indent="-342900" algn="just"/>
            <a:r>
              <a:rPr lang="ru-RU" sz="2200" dirty="0">
                <a:solidFill>
                  <a:schemeClr val="bg1"/>
                </a:solidFill>
              </a:rPr>
              <a:t> Не известно есть </a:t>
            </a:r>
            <a:r>
              <a:rPr lang="ru-RU" sz="2200" dirty="0" err="1">
                <a:solidFill>
                  <a:schemeClr val="bg1"/>
                </a:solidFill>
              </a:rPr>
              <a:t>ковар</a:t>
            </a:r>
            <a:r>
              <a:rPr lang="ru-RU" sz="2200" dirty="0">
                <a:solidFill>
                  <a:schemeClr val="bg1"/>
                </a:solidFill>
              </a:rPr>
              <a:t>. сдвиг, и нет математических доказательств работы метода – это эвристика.</a:t>
            </a:r>
          </a:p>
          <a:p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966" y="3722240"/>
            <a:ext cx="6631807" cy="28984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69683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4240" y="112153"/>
            <a:ext cx="10883456" cy="1228479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Другие  методы нормализации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6193" y="726393"/>
            <a:ext cx="11579551" cy="5725682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Tx/>
              <a:buChar char="•"/>
            </a:pPr>
            <a:endParaRPr lang="ru-RU" altLang="ru-RU" sz="20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Tx/>
              <a:buChar char="•"/>
            </a:pPr>
            <a:endParaRPr lang="ru-RU" altLang="ru-RU" sz="20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Tx/>
              <a:buChar char="•"/>
            </a:pPr>
            <a:endParaRPr lang="ru-RU" altLang="ru-RU" sz="20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Tx/>
              <a:buChar char="•"/>
            </a:pPr>
            <a:endParaRPr lang="ru-RU" altLang="ru-RU" sz="20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</a:pPr>
            <a:endParaRPr lang="ru-RU" altLang="ru-RU" sz="2000" dirty="0"/>
          </a:p>
          <a:p>
            <a:pPr marL="457200" lvl="1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None/>
            </a:pPr>
            <a:r>
              <a:rPr lang="ru-RU" altLang="ru-RU" sz="2000" dirty="0">
                <a:cs typeface="Times New Roman" panose="02020603050405020304" pitchFamily="18" charset="0"/>
              </a:rPr>
              <a:t/>
            </a:r>
            <a:br>
              <a:rPr lang="ru-RU" altLang="ru-RU" sz="2000" dirty="0">
                <a:cs typeface="Times New Roman" panose="02020603050405020304" pitchFamily="18" charset="0"/>
              </a:rPr>
            </a:br>
            <a:endParaRPr lang="ru-RU" altLang="ru-RU" sz="2000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ru-RU" sz="2000" dirty="0">
              <a:cs typeface="Times New Roman" panose="02020603050405020304" pitchFamily="18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98803" y="1032988"/>
            <a:ext cx="11112382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b="1" dirty="0">
                <a:solidFill>
                  <a:schemeClr val="bg1"/>
                </a:solidFill>
              </a:rPr>
              <a:t>Нормализация слоя </a:t>
            </a:r>
            <a:r>
              <a:rPr lang="en-US" altLang="ru-RU" b="1" dirty="0">
                <a:solidFill>
                  <a:schemeClr val="bg1"/>
                </a:solidFill>
              </a:rPr>
              <a:t>(Layer Norm)</a:t>
            </a:r>
            <a:r>
              <a:rPr lang="ru-RU" altLang="ru-RU" b="1" dirty="0">
                <a:solidFill>
                  <a:schemeClr val="bg1"/>
                </a:solidFill>
              </a:rPr>
              <a:t> – </a:t>
            </a:r>
            <a:r>
              <a:rPr lang="ru-RU" altLang="ru-RU" dirty="0">
                <a:solidFill>
                  <a:schemeClr val="bg1"/>
                </a:solidFill>
              </a:rPr>
              <a:t>усреднение по слою, популярно в </a:t>
            </a:r>
            <a:r>
              <a:rPr lang="ru-RU" altLang="ru-RU" dirty="0" err="1">
                <a:solidFill>
                  <a:schemeClr val="bg1"/>
                </a:solidFill>
              </a:rPr>
              <a:t>трансформерах</a:t>
            </a:r>
            <a:r>
              <a:rPr lang="ru-RU" altLang="ru-RU" dirty="0">
                <a:solidFill>
                  <a:schemeClr val="bg1"/>
                </a:solidFill>
              </a:rPr>
              <a:t>, среднее и дисперсия считаются как в тренировке, так и в тесте.</a:t>
            </a:r>
            <a:endParaRPr lang="ru-RU" altLang="ru-RU" b="1" dirty="0">
              <a:solidFill>
                <a:schemeClr val="bg1"/>
              </a:solidFill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b="1" dirty="0" err="1">
                <a:solidFill>
                  <a:schemeClr val="bg1"/>
                </a:solidFill>
              </a:rPr>
              <a:t>Экземплярная</a:t>
            </a:r>
            <a:r>
              <a:rPr lang="ru-RU" altLang="ru-RU" b="1" dirty="0">
                <a:solidFill>
                  <a:schemeClr val="bg1"/>
                </a:solidFill>
              </a:rPr>
              <a:t> нормализация</a:t>
            </a:r>
            <a:r>
              <a:rPr lang="ru-RU" altLang="ru-RU" dirty="0">
                <a:solidFill>
                  <a:schemeClr val="bg1"/>
                </a:solidFill>
              </a:rPr>
              <a:t> </a:t>
            </a:r>
            <a:r>
              <a:rPr lang="en-US" altLang="ru-RU" dirty="0">
                <a:solidFill>
                  <a:schemeClr val="bg1"/>
                </a:solidFill>
              </a:rPr>
              <a:t>(</a:t>
            </a:r>
            <a:r>
              <a:rPr lang="en-US" altLang="ru-RU" b="1" dirty="0">
                <a:solidFill>
                  <a:schemeClr val="bg1"/>
                </a:solidFill>
              </a:rPr>
              <a:t>Instance Norm</a:t>
            </a:r>
            <a:r>
              <a:rPr lang="en-US" altLang="ru-RU" dirty="0">
                <a:solidFill>
                  <a:schemeClr val="bg1"/>
                </a:solidFill>
              </a:rPr>
              <a:t>)</a:t>
            </a:r>
            <a:r>
              <a:rPr lang="ru-RU" altLang="ru-RU" dirty="0">
                <a:solidFill>
                  <a:schemeClr val="bg1"/>
                </a:solidFill>
              </a:rPr>
              <a:t>:</a:t>
            </a:r>
            <a:r>
              <a:rPr lang="ru-RU" altLang="ru-RU" b="1" dirty="0">
                <a:solidFill>
                  <a:schemeClr val="bg1"/>
                </a:solidFill>
              </a:rPr>
              <a:t> – </a:t>
            </a:r>
            <a:r>
              <a:rPr lang="ru-RU" altLang="ru-RU" dirty="0">
                <a:solidFill>
                  <a:schemeClr val="bg1"/>
                </a:solidFill>
              </a:rPr>
              <a:t>используют</a:t>
            </a:r>
            <a:r>
              <a:rPr lang="ru-RU" altLang="ru-RU" b="1" dirty="0">
                <a:solidFill>
                  <a:schemeClr val="bg1"/>
                </a:solidFill>
              </a:rPr>
              <a:t> </a:t>
            </a:r>
            <a:r>
              <a:rPr lang="ru-RU" altLang="ru-RU" dirty="0">
                <a:solidFill>
                  <a:schemeClr val="bg1"/>
                </a:solidFill>
              </a:rPr>
              <a:t>в некоторых сетях переноса стиля</a:t>
            </a:r>
            <a:r>
              <a:rPr lang="ru-RU" altLang="ru-RU" b="1" dirty="0">
                <a:solidFill>
                  <a:schemeClr val="bg1"/>
                </a:solidFill>
              </a:rPr>
              <a:t>, </a:t>
            </a:r>
            <a:r>
              <a:rPr lang="ru-RU" altLang="ru-RU" dirty="0">
                <a:solidFill>
                  <a:schemeClr val="bg1"/>
                </a:solidFill>
              </a:rPr>
              <a:t>нормализация вдоль осей изображения (H,W), на тесте как </a:t>
            </a:r>
            <a:r>
              <a:rPr lang="ru-RU" altLang="ru-RU" dirty="0" err="1">
                <a:solidFill>
                  <a:schemeClr val="bg1"/>
                </a:solidFill>
              </a:rPr>
              <a:t>батч</a:t>
            </a:r>
            <a:r>
              <a:rPr lang="ru-RU" altLang="ru-RU" dirty="0">
                <a:solidFill>
                  <a:schemeClr val="bg1"/>
                </a:solidFill>
              </a:rPr>
              <a:t>-норм. смысл  такой же как от </a:t>
            </a:r>
            <a:r>
              <a:rPr lang="ru-RU" altLang="ru-RU" dirty="0" err="1">
                <a:solidFill>
                  <a:schemeClr val="bg1"/>
                </a:solidFill>
              </a:rPr>
              <a:t>автоконтраста</a:t>
            </a:r>
            <a:r>
              <a:rPr lang="ru-RU" altLang="ru-RU" dirty="0">
                <a:solidFill>
                  <a:schemeClr val="bg1"/>
                </a:solidFill>
              </a:rPr>
              <a:t>. </a:t>
            </a:r>
            <a:endParaRPr lang="ru-RU" altLang="ru-RU" b="1" dirty="0">
              <a:solidFill>
                <a:schemeClr val="bg1"/>
              </a:solidFill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b="1" dirty="0">
                <a:solidFill>
                  <a:schemeClr val="bg1"/>
                </a:solidFill>
              </a:rPr>
              <a:t>Групповая нормализация</a:t>
            </a:r>
            <a:r>
              <a:rPr lang="en-US" altLang="ru-RU" b="1" dirty="0">
                <a:solidFill>
                  <a:schemeClr val="bg1"/>
                </a:solidFill>
              </a:rPr>
              <a:t> </a:t>
            </a:r>
            <a:r>
              <a:rPr lang="en-US" altLang="ru-RU" dirty="0">
                <a:solidFill>
                  <a:schemeClr val="bg1"/>
                </a:solidFill>
              </a:rPr>
              <a:t>(</a:t>
            </a:r>
            <a:r>
              <a:rPr lang="en-US" altLang="ru-RU" b="1" dirty="0">
                <a:solidFill>
                  <a:schemeClr val="bg1"/>
                </a:solidFill>
              </a:rPr>
              <a:t>Group Norm</a:t>
            </a:r>
            <a:r>
              <a:rPr lang="en-US" altLang="ru-RU" dirty="0">
                <a:solidFill>
                  <a:schemeClr val="bg1"/>
                </a:solidFill>
              </a:rPr>
              <a:t>) </a:t>
            </a:r>
            <a:r>
              <a:rPr lang="ru-RU" altLang="ru-RU" dirty="0">
                <a:solidFill>
                  <a:schemeClr val="bg1"/>
                </a:solidFill>
              </a:rPr>
              <a:t>: нормализация по несколько экземпляров каждого слоя, в остальном как нормализация слоя. Предложена как альтернатива </a:t>
            </a:r>
            <a:r>
              <a:rPr lang="ru-RU" altLang="ru-RU" dirty="0" err="1">
                <a:solidFill>
                  <a:schemeClr val="bg1"/>
                </a:solidFill>
              </a:rPr>
              <a:t>батч</a:t>
            </a:r>
            <a:r>
              <a:rPr lang="ru-RU" altLang="ru-RU" dirty="0">
                <a:solidFill>
                  <a:schemeClr val="bg1"/>
                </a:solidFill>
              </a:rPr>
              <a:t>-норме для маленьких выборок.</a:t>
            </a:r>
            <a:endParaRPr lang="ru-RU" altLang="ru-RU" b="1" dirty="0">
              <a:solidFill>
                <a:schemeClr val="bg1"/>
              </a:solidFill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altLang="ru-RU" b="1" dirty="0">
                <a:solidFill>
                  <a:schemeClr val="bg1"/>
                </a:solidFill>
              </a:rPr>
              <a:t>Переключаемая норма</a:t>
            </a:r>
            <a:r>
              <a:rPr lang="en-US" altLang="ru-RU" b="1" dirty="0">
                <a:solidFill>
                  <a:schemeClr val="bg1"/>
                </a:solidFill>
              </a:rPr>
              <a:t> (Switch Norm</a:t>
            </a:r>
            <a:r>
              <a:rPr lang="en-US" altLang="ru-RU" dirty="0">
                <a:solidFill>
                  <a:schemeClr val="bg1"/>
                </a:solidFill>
              </a:rPr>
              <a:t>)</a:t>
            </a:r>
            <a:r>
              <a:rPr lang="ru-RU" altLang="ru-RU" dirty="0">
                <a:solidFill>
                  <a:schemeClr val="bg1"/>
                </a:solidFill>
              </a:rPr>
              <a:t>: комбинация других типов (</a:t>
            </a:r>
            <a:r>
              <a:rPr lang="ru-RU" altLang="ru-RU" dirty="0" err="1">
                <a:solidFill>
                  <a:schemeClr val="bg1"/>
                </a:solidFill>
              </a:rPr>
              <a:t>напр</a:t>
            </a:r>
            <a:r>
              <a:rPr lang="ru-RU" altLang="ru-RU" dirty="0">
                <a:solidFill>
                  <a:schemeClr val="bg1"/>
                </a:solidFill>
              </a:rPr>
              <a:t>, </a:t>
            </a:r>
            <a:r>
              <a:rPr lang="ru-RU" altLang="ru-RU" dirty="0" err="1">
                <a:solidFill>
                  <a:schemeClr val="bg1"/>
                </a:solidFill>
              </a:rPr>
              <a:t>батч</a:t>
            </a:r>
            <a:r>
              <a:rPr lang="ru-RU" altLang="ru-RU" dirty="0">
                <a:solidFill>
                  <a:schemeClr val="bg1"/>
                </a:solidFill>
              </a:rPr>
              <a:t> и слой)</a:t>
            </a:r>
            <a:r>
              <a:rPr lang="en-US" altLang="ru-RU" dirty="0">
                <a:solidFill>
                  <a:schemeClr val="bg1"/>
                </a:solidFill>
              </a:rPr>
              <a:t>.</a:t>
            </a:r>
            <a:endParaRPr lang="ru-RU" alt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95" y="3676923"/>
            <a:ext cx="9693198" cy="29885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335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1104</Words>
  <Application>Microsoft Office PowerPoint</Application>
  <PresentationFormat>Широкоэкранный</PresentationFormat>
  <Paragraphs>205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Georgia</vt:lpstr>
      <vt:lpstr>Times New Roman</vt:lpstr>
      <vt:lpstr>Тема Office</vt:lpstr>
      <vt:lpstr>Презентация PowerPoint</vt:lpstr>
      <vt:lpstr>Необходимость нормализации,  ковариационный сдвиг?</vt:lpstr>
      <vt:lpstr>Метод батч-нормализации </vt:lpstr>
      <vt:lpstr>Метод батч-нормализации </vt:lpstr>
      <vt:lpstr>Метод батч-нормализации </vt:lpstr>
      <vt:lpstr>Особенности метода батч-нормализации </vt:lpstr>
      <vt:lpstr>Особенности метода батч-нормализации </vt:lpstr>
      <vt:lpstr>Особенности метода батч-нормализации </vt:lpstr>
      <vt:lpstr>Другие  методы нормализации </vt:lpstr>
      <vt:lpstr>Методы нормализации весовых параметров</vt:lpstr>
      <vt:lpstr>Проблема деградации глубокой сети</vt:lpstr>
      <vt:lpstr>ResNet 2015</vt:lpstr>
      <vt:lpstr>ResNet 2015</vt:lpstr>
      <vt:lpstr>ResNet 2015</vt:lpstr>
      <vt:lpstr>ResNet 2015</vt:lpstr>
      <vt:lpstr>ResNet 2015</vt:lpstr>
      <vt:lpstr>ResNet 2015</vt:lpstr>
      <vt:lpstr>ResNet. Достоинства остаточных связей</vt:lpstr>
      <vt:lpstr>Сети на основе идеи ResNet 2015-2017</vt:lpstr>
      <vt:lpstr>Сети на основе идеи ResNet 2015-2017</vt:lpstr>
      <vt:lpstr>Сети на основе идеи ResNet  Xception 2017</vt:lpstr>
      <vt:lpstr>Глубокая свертка (DepthWise Convolution)</vt:lpstr>
      <vt:lpstr>Глубокая разделенная свертка  (Depth Wise Separable Convolution) </vt:lpstr>
      <vt:lpstr>Сети DenseNet 2018 </vt:lpstr>
      <vt:lpstr>Сети DenseNet 2018</vt:lpstr>
      <vt:lpstr>Сети DenseNet 2018 (на основе идеи ResNet)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Ронкин Михаил Владимирович</dc:creator>
  <cp:lastModifiedBy>Ронкин Михаил Владимирович</cp:lastModifiedBy>
  <cp:revision>49</cp:revision>
  <dcterms:created xsi:type="dcterms:W3CDTF">2021-12-17T13:33:24Z</dcterms:created>
  <dcterms:modified xsi:type="dcterms:W3CDTF">2024-11-14T14:46:22Z</dcterms:modified>
</cp:coreProperties>
</file>