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477" r:id="rId2"/>
    <p:sldId id="503" r:id="rId3"/>
    <p:sldId id="515" r:id="rId4"/>
    <p:sldId id="504" r:id="rId5"/>
    <p:sldId id="505" r:id="rId6"/>
    <p:sldId id="511" r:id="rId7"/>
    <p:sldId id="512" r:id="rId8"/>
    <p:sldId id="520" r:id="rId9"/>
    <p:sldId id="506" r:id="rId10"/>
    <p:sldId id="513" r:id="rId11"/>
    <p:sldId id="516" r:id="rId12"/>
    <p:sldId id="517" r:id="rId13"/>
    <p:sldId id="519" r:id="rId14"/>
    <p:sldId id="518" r:id="rId15"/>
    <p:sldId id="507" r:id="rId16"/>
    <p:sldId id="508" r:id="rId17"/>
    <p:sldId id="509" r:id="rId18"/>
    <p:sldId id="510" r:id="rId19"/>
    <p:sldId id="501" r:id="rId20"/>
    <p:sldId id="502" r:id="rId21"/>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47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55" autoAdjust="0"/>
    <p:restoredTop sz="95755"/>
  </p:normalViewPr>
  <p:slideViewPr>
    <p:cSldViewPr snapToGrid="0" snapToObjects="1">
      <p:cViewPr>
        <p:scale>
          <a:sx n="49" d="100"/>
          <a:sy n="49" d="100"/>
        </p:scale>
        <p:origin x="144" y="18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D:\Yandex%20Disk\!&#1047;&#1072;&#1085;&#1103;&#1090;&#1080;&#1103;!\!%20&#1055;&#1054;%20&#1052;&#1072;&#1075;&#1080;&#1089;&#1090;&#1088;&#1072;&#1090;&#1091;&#1088;&#1077;%20&#1057;&#1086;&#1079;&#1099;&#1082;&#1080;&#1085;%20&#1041;&#1086;&#1088;&#1080;&#1089;&#1086;&#1074;\&#1086;&#1085;-&#1083;&#1072;&#1081;&#1085;%20&#1082;&#1091;&#1088;&#1089;\figures\&#1092;&#1091;&#1085;&#1082;&#1094;&#1080;&#1103;%20&#1072;&#1082;&#1090;&#1080;&#1074;&#1072;&#1094;&#1080;&#1080;.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80" b="0" i="0" u="none" strike="noStrike" kern="1200" spc="0" baseline="0">
              <a:solidFill>
                <a:schemeClr val="tx1">
                  <a:lumMod val="65000"/>
                  <a:lumOff val="35000"/>
                </a:schemeClr>
              </a:solidFill>
              <a:latin typeface="+mn-lt"/>
              <a:ea typeface="+mn-ea"/>
              <a:cs typeface="+mn-cs"/>
            </a:defRPr>
          </a:pPr>
          <a:endParaRPr lang="ru-RU"/>
        </a:p>
      </c:txPr>
    </c:title>
    <c:autoTitleDeleted val="0"/>
    <c:plotArea>
      <c:layout/>
      <c:scatterChart>
        <c:scatterStyle val="smoothMarker"/>
        <c:varyColors val="0"/>
        <c:ser>
          <c:idx val="5"/>
          <c:order val="0"/>
          <c:tx>
            <c:strRef>
              <c:f>relu!$G$2</c:f>
              <c:strCache>
                <c:ptCount val="1"/>
                <c:pt idx="0">
                  <c:v>ReLU6(x)</c:v>
                </c:pt>
              </c:strCache>
            </c:strRef>
          </c:tx>
          <c:spPr>
            <a:ln w="34925" cap="rnd">
              <a:solidFill>
                <a:schemeClr val="tx1"/>
              </a:solidFill>
              <a:round/>
            </a:ln>
            <a:effectLst/>
          </c:spPr>
          <c:marker>
            <c:symbol val="none"/>
          </c:marker>
          <c:xVal>
            <c:numRef>
              <c:f>relu!$A$3:$A$139</c:f>
              <c:numCache>
                <c:formatCode>General</c:formatCode>
                <c:ptCount val="137"/>
                <c:pt idx="0">
                  <c:v>-4</c:v>
                </c:pt>
                <c:pt idx="1">
                  <c:v>-3.9</c:v>
                </c:pt>
                <c:pt idx="2">
                  <c:v>-3.8</c:v>
                </c:pt>
                <c:pt idx="3">
                  <c:v>-3.6999999999999997</c:v>
                </c:pt>
                <c:pt idx="4">
                  <c:v>-3.5999999999999996</c:v>
                </c:pt>
                <c:pt idx="5">
                  <c:v>-3.4999999999999996</c:v>
                </c:pt>
                <c:pt idx="6">
                  <c:v>-3.3999999999999995</c:v>
                </c:pt>
                <c:pt idx="7">
                  <c:v>-3.2999999999999994</c:v>
                </c:pt>
                <c:pt idx="8">
                  <c:v>-3.1999999999999993</c:v>
                </c:pt>
                <c:pt idx="9">
                  <c:v>-3.0999999999999992</c:v>
                </c:pt>
                <c:pt idx="10">
                  <c:v>-2.9999999999999991</c:v>
                </c:pt>
                <c:pt idx="11">
                  <c:v>-2.899999999999999</c:v>
                </c:pt>
                <c:pt idx="12">
                  <c:v>-2.7999999999999989</c:v>
                </c:pt>
                <c:pt idx="13">
                  <c:v>-2.6999999999999988</c:v>
                </c:pt>
                <c:pt idx="14">
                  <c:v>-2.5999999999999988</c:v>
                </c:pt>
                <c:pt idx="15">
                  <c:v>-2.4999999999999987</c:v>
                </c:pt>
                <c:pt idx="16">
                  <c:v>-2.3999999999999986</c:v>
                </c:pt>
                <c:pt idx="17">
                  <c:v>-2.2999999999999985</c:v>
                </c:pt>
                <c:pt idx="18">
                  <c:v>-2.1999999999999984</c:v>
                </c:pt>
                <c:pt idx="19">
                  <c:v>-2.0999999999999983</c:v>
                </c:pt>
                <c:pt idx="20">
                  <c:v>-1.9999999999999982</c:v>
                </c:pt>
                <c:pt idx="21">
                  <c:v>-1.8999999999999981</c:v>
                </c:pt>
                <c:pt idx="22">
                  <c:v>-1.799999999999998</c:v>
                </c:pt>
                <c:pt idx="23">
                  <c:v>-1.699999999999998</c:v>
                </c:pt>
                <c:pt idx="24">
                  <c:v>-1.5999999999999979</c:v>
                </c:pt>
                <c:pt idx="25">
                  <c:v>-1.4999999999999978</c:v>
                </c:pt>
                <c:pt idx="26">
                  <c:v>-1.3999999999999977</c:v>
                </c:pt>
                <c:pt idx="27">
                  <c:v>-1.2999999999999976</c:v>
                </c:pt>
                <c:pt idx="28">
                  <c:v>-1.1999999999999975</c:v>
                </c:pt>
                <c:pt idx="29">
                  <c:v>-1.0999999999999974</c:v>
                </c:pt>
                <c:pt idx="30">
                  <c:v>-0.99999999999999745</c:v>
                </c:pt>
                <c:pt idx="31">
                  <c:v>-0.89999999999999747</c:v>
                </c:pt>
                <c:pt idx="32">
                  <c:v>-0.79999999999999749</c:v>
                </c:pt>
                <c:pt idx="33">
                  <c:v>-0.69999999999999751</c:v>
                </c:pt>
                <c:pt idx="34">
                  <c:v>-0.59999999999999754</c:v>
                </c:pt>
                <c:pt idx="35">
                  <c:v>-0.49999999999999756</c:v>
                </c:pt>
                <c:pt idx="36">
                  <c:v>-0.39999999999999758</c:v>
                </c:pt>
                <c:pt idx="37">
                  <c:v>-0.2999999999999976</c:v>
                </c:pt>
                <c:pt idx="38">
                  <c:v>-0.1999999999999976</c:v>
                </c:pt>
                <c:pt idx="39">
                  <c:v>-9.9999999999997591E-2</c:v>
                </c:pt>
                <c:pt idx="40">
                  <c:v>-5.0000000000000001E-3</c:v>
                </c:pt>
                <c:pt idx="41">
                  <c:v>5.0000000000000001E-3</c:v>
                </c:pt>
                <c:pt idx="42">
                  <c:v>0.1</c:v>
                </c:pt>
                <c:pt idx="43">
                  <c:v>0.2</c:v>
                </c:pt>
                <c:pt idx="44">
                  <c:v>0.30000000000000004</c:v>
                </c:pt>
                <c:pt idx="45">
                  <c:v>0.4</c:v>
                </c:pt>
                <c:pt idx="46">
                  <c:v>0.5</c:v>
                </c:pt>
                <c:pt idx="47">
                  <c:v>0.6</c:v>
                </c:pt>
                <c:pt idx="48">
                  <c:v>0.7</c:v>
                </c:pt>
                <c:pt idx="49">
                  <c:v>0.79999999999999993</c:v>
                </c:pt>
                <c:pt idx="50">
                  <c:v>0.89999999999999991</c:v>
                </c:pt>
                <c:pt idx="51">
                  <c:v>0.99999999999999989</c:v>
                </c:pt>
                <c:pt idx="52">
                  <c:v>1.0999999999999999</c:v>
                </c:pt>
                <c:pt idx="53">
                  <c:v>1.2</c:v>
                </c:pt>
                <c:pt idx="54">
                  <c:v>1.3</c:v>
                </c:pt>
                <c:pt idx="55">
                  <c:v>1.4000000000000001</c:v>
                </c:pt>
                <c:pt idx="56">
                  <c:v>1.5000000000000002</c:v>
                </c:pt>
                <c:pt idx="57">
                  <c:v>1.6000000000000003</c:v>
                </c:pt>
                <c:pt idx="58">
                  <c:v>1.7000000000000004</c:v>
                </c:pt>
                <c:pt idx="59">
                  <c:v>1.8000000000000005</c:v>
                </c:pt>
                <c:pt idx="60">
                  <c:v>1.9000000000000006</c:v>
                </c:pt>
                <c:pt idx="61">
                  <c:v>2.0000000000000004</c:v>
                </c:pt>
                <c:pt idx="62">
                  <c:v>2.1000000000000005</c:v>
                </c:pt>
                <c:pt idx="63">
                  <c:v>2.2000000000000006</c:v>
                </c:pt>
                <c:pt idx="64">
                  <c:v>2.3000000000000007</c:v>
                </c:pt>
                <c:pt idx="65">
                  <c:v>2.4000000000000008</c:v>
                </c:pt>
                <c:pt idx="66">
                  <c:v>2.5000000000000009</c:v>
                </c:pt>
                <c:pt idx="67">
                  <c:v>2.600000000000001</c:v>
                </c:pt>
                <c:pt idx="68">
                  <c:v>2.7000000000000011</c:v>
                </c:pt>
                <c:pt idx="69">
                  <c:v>2.8000000000000012</c:v>
                </c:pt>
                <c:pt idx="70">
                  <c:v>2.9000000000000012</c:v>
                </c:pt>
                <c:pt idx="71">
                  <c:v>3.0000000000000013</c:v>
                </c:pt>
                <c:pt idx="72">
                  <c:v>3.1000000000000014</c:v>
                </c:pt>
                <c:pt idx="73">
                  <c:v>3.2000000000000015</c:v>
                </c:pt>
                <c:pt idx="74">
                  <c:v>3.3000000000000016</c:v>
                </c:pt>
                <c:pt idx="75">
                  <c:v>3.4000000000000017</c:v>
                </c:pt>
                <c:pt idx="76">
                  <c:v>3.5000000000000018</c:v>
                </c:pt>
                <c:pt idx="77">
                  <c:v>3.6000000000000019</c:v>
                </c:pt>
                <c:pt idx="78">
                  <c:v>3.700000000000002</c:v>
                </c:pt>
                <c:pt idx="79">
                  <c:v>3.800000000000002</c:v>
                </c:pt>
                <c:pt idx="80">
                  <c:v>3.9000000000000021</c:v>
                </c:pt>
                <c:pt idx="81">
                  <c:v>4.0000000000000018</c:v>
                </c:pt>
                <c:pt idx="82">
                  <c:v>4.1000000000000014</c:v>
                </c:pt>
                <c:pt idx="83">
                  <c:v>4.2000000000000011</c:v>
                </c:pt>
                <c:pt idx="84">
                  <c:v>4.3000000000000007</c:v>
                </c:pt>
                <c:pt idx="85">
                  <c:v>4.4000000000000004</c:v>
                </c:pt>
                <c:pt idx="86">
                  <c:v>4.5</c:v>
                </c:pt>
                <c:pt idx="87">
                  <c:v>4.5999999999999996</c:v>
                </c:pt>
                <c:pt idx="88">
                  <c:v>4.6999999999999993</c:v>
                </c:pt>
                <c:pt idx="89">
                  <c:v>4.7999999999999989</c:v>
                </c:pt>
                <c:pt idx="90">
                  <c:v>4.8999999999999986</c:v>
                </c:pt>
                <c:pt idx="91">
                  <c:v>4.9999999999999982</c:v>
                </c:pt>
                <c:pt idx="92">
                  <c:v>5.0999999999999979</c:v>
                </c:pt>
                <c:pt idx="93">
                  <c:v>5.1999999999999975</c:v>
                </c:pt>
                <c:pt idx="94">
                  <c:v>5.2999999999999972</c:v>
                </c:pt>
                <c:pt idx="95">
                  <c:v>5.3999999999999968</c:v>
                </c:pt>
                <c:pt idx="96">
                  <c:v>5.4999999999999964</c:v>
                </c:pt>
                <c:pt idx="97">
                  <c:v>5.5999999999999961</c:v>
                </c:pt>
                <c:pt idx="98">
                  <c:v>5.6999999999999957</c:v>
                </c:pt>
                <c:pt idx="99">
                  <c:v>5.7999999999999954</c:v>
                </c:pt>
                <c:pt idx="100">
                  <c:v>5.899999999999995</c:v>
                </c:pt>
                <c:pt idx="101">
                  <c:v>5.9999999999999947</c:v>
                </c:pt>
                <c:pt idx="102">
                  <c:v>6.0999999999999943</c:v>
                </c:pt>
                <c:pt idx="103">
                  <c:v>6.199999999999994</c:v>
                </c:pt>
                <c:pt idx="104">
                  <c:v>6.2999999999999936</c:v>
                </c:pt>
                <c:pt idx="105">
                  <c:v>6.3999999999999932</c:v>
                </c:pt>
                <c:pt idx="106">
                  <c:v>6.4999999999999929</c:v>
                </c:pt>
                <c:pt idx="107">
                  <c:v>6.5999999999999925</c:v>
                </c:pt>
                <c:pt idx="108">
                  <c:v>6.6999999999999922</c:v>
                </c:pt>
                <c:pt idx="109">
                  <c:v>6.7999999999999918</c:v>
                </c:pt>
                <c:pt idx="110">
                  <c:v>6.8999999999999915</c:v>
                </c:pt>
                <c:pt idx="111">
                  <c:v>6.9999999999999911</c:v>
                </c:pt>
                <c:pt idx="112">
                  <c:v>7.0999999999999908</c:v>
                </c:pt>
                <c:pt idx="113">
                  <c:v>7.1999999999999904</c:v>
                </c:pt>
                <c:pt idx="114">
                  <c:v>7.2999999999999901</c:v>
                </c:pt>
                <c:pt idx="115">
                  <c:v>7.3999999999999897</c:v>
                </c:pt>
                <c:pt idx="116">
                  <c:v>7.4999999999999893</c:v>
                </c:pt>
                <c:pt idx="117">
                  <c:v>7.599999999999989</c:v>
                </c:pt>
                <c:pt idx="118">
                  <c:v>7.6999999999999886</c:v>
                </c:pt>
                <c:pt idx="119">
                  <c:v>7.7999999999999883</c:v>
                </c:pt>
                <c:pt idx="120">
                  <c:v>7.8999999999999879</c:v>
                </c:pt>
                <c:pt idx="121">
                  <c:v>7.9999999999999876</c:v>
                </c:pt>
                <c:pt idx="122">
                  <c:v>8.0999999999999872</c:v>
                </c:pt>
                <c:pt idx="123">
                  <c:v>8.1999999999999869</c:v>
                </c:pt>
                <c:pt idx="124">
                  <c:v>8.2999999999999865</c:v>
                </c:pt>
                <c:pt idx="125">
                  <c:v>8.3999999999999861</c:v>
                </c:pt>
                <c:pt idx="126">
                  <c:v>8.4999999999999858</c:v>
                </c:pt>
                <c:pt idx="127">
                  <c:v>8.5999999999999854</c:v>
                </c:pt>
                <c:pt idx="128">
                  <c:v>8.6999999999999851</c:v>
                </c:pt>
                <c:pt idx="129">
                  <c:v>8.7999999999999847</c:v>
                </c:pt>
                <c:pt idx="130">
                  <c:v>8.8999999999999844</c:v>
                </c:pt>
                <c:pt idx="131">
                  <c:v>8.999999999999984</c:v>
                </c:pt>
                <c:pt idx="132">
                  <c:v>9.0999999999999837</c:v>
                </c:pt>
                <c:pt idx="133">
                  <c:v>9.1999999999999833</c:v>
                </c:pt>
                <c:pt idx="134">
                  <c:v>9.2999999999999829</c:v>
                </c:pt>
                <c:pt idx="135">
                  <c:v>9.3999999999999826</c:v>
                </c:pt>
                <c:pt idx="136">
                  <c:v>9.4999999999999822</c:v>
                </c:pt>
              </c:numCache>
            </c:numRef>
          </c:xVal>
          <c:yVal>
            <c:numRef>
              <c:f>relu!$G$3:$G$139</c:f>
              <c:numCache>
                <c:formatCode>General</c:formatCode>
                <c:ptCount val="137"/>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5.0000000000000001E-3</c:v>
                </c:pt>
                <c:pt idx="42">
                  <c:v>0.1</c:v>
                </c:pt>
                <c:pt idx="43">
                  <c:v>0.2</c:v>
                </c:pt>
                <c:pt idx="44">
                  <c:v>0.30000000000000004</c:v>
                </c:pt>
                <c:pt idx="45">
                  <c:v>0.4</c:v>
                </c:pt>
                <c:pt idx="46">
                  <c:v>0.5</c:v>
                </c:pt>
                <c:pt idx="47">
                  <c:v>0.6</c:v>
                </c:pt>
                <c:pt idx="48">
                  <c:v>0.7</c:v>
                </c:pt>
                <c:pt idx="49">
                  <c:v>0.79999999999999993</c:v>
                </c:pt>
                <c:pt idx="50">
                  <c:v>0.89999999999999991</c:v>
                </c:pt>
                <c:pt idx="51">
                  <c:v>0.99999999999999989</c:v>
                </c:pt>
                <c:pt idx="52">
                  <c:v>1.0999999999999999</c:v>
                </c:pt>
                <c:pt idx="53">
                  <c:v>1.2</c:v>
                </c:pt>
                <c:pt idx="54">
                  <c:v>1.3</c:v>
                </c:pt>
                <c:pt idx="55">
                  <c:v>1.4000000000000001</c:v>
                </c:pt>
                <c:pt idx="56">
                  <c:v>1.5000000000000002</c:v>
                </c:pt>
                <c:pt idx="57">
                  <c:v>1.6000000000000003</c:v>
                </c:pt>
                <c:pt idx="58">
                  <c:v>1.7000000000000004</c:v>
                </c:pt>
                <c:pt idx="59">
                  <c:v>1.8000000000000005</c:v>
                </c:pt>
                <c:pt idx="60">
                  <c:v>1.9000000000000006</c:v>
                </c:pt>
                <c:pt idx="61">
                  <c:v>2.0000000000000004</c:v>
                </c:pt>
                <c:pt idx="62">
                  <c:v>2.1000000000000005</c:v>
                </c:pt>
                <c:pt idx="63">
                  <c:v>2.2000000000000006</c:v>
                </c:pt>
                <c:pt idx="64">
                  <c:v>2.3000000000000007</c:v>
                </c:pt>
                <c:pt idx="65">
                  <c:v>2.4000000000000008</c:v>
                </c:pt>
                <c:pt idx="66">
                  <c:v>2.5000000000000009</c:v>
                </c:pt>
                <c:pt idx="67">
                  <c:v>2.600000000000001</c:v>
                </c:pt>
                <c:pt idx="68">
                  <c:v>2.7000000000000011</c:v>
                </c:pt>
                <c:pt idx="69">
                  <c:v>2.8000000000000012</c:v>
                </c:pt>
                <c:pt idx="70">
                  <c:v>2.9000000000000012</c:v>
                </c:pt>
                <c:pt idx="71">
                  <c:v>3.0000000000000013</c:v>
                </c:pt>
                <c:pt idx="72">
                  <c:v>3.1000000000000014</c:v>
                </c:pt>
                <c:pt idx="73">
                  <c:v>3.2000000000000015</c:v>
                </c:pt>
                <c:pt idx="74">
                  <c:v>3.3000000000000016</c:v>
                </c:pt>
                <c:pt idx="75">
                  <c:v>3.4000000000000017</c:v>
                </c:pt>
                <c:pt idx="76">
                  <c:v>3.5000000000000018</c:v>
                </c:pt>
                <c:pt idx="77">
                  <c:v>3.6000000000000019</c:v>
                </c:pt>
                <c:pt idx="78">
                  <c:v>3.700000000000002</c:v>
                </c:pt>
                <c:pt idx="79">
                  <c:v>3.800000000000002</c:v>
                </c:pt>
                <c:pt idx="80">
                  <c:v>3.9000000000000021</c:v>
                </c:pt>
                <c:pt idx="81">
                  <c:v>4.0000000000000018</c:v>
                </c:pt>
                <c:pt idx="82">
                  <c:v>4.1000000000000014</c:v>
                </c:pt>
                <c:pt idx="83">
                  <c:v>4.2000000000000011</c:v>
                </c:pt>
                <c:pt idx="84">
                  <c:v>4.3000000000000007</c:v>
                </c:pt>
                <c:pt idx="85">
                  <c:v>4.4000000000000004</c:v>
                </c:pt>
                <c:pt idx="86">
                  <c:v>4.5</c:v>
                </c:pt>
                <c:pt idx="87">
                  <c:v>4.5999999999999996</c:v>
                </c:pt>
                <c:pt idx="88">
                  <c:v>4.6999999999999993</c:v>
                </c:pt>
                <c:pt idx="89">
                  <c:v>4.7999999999999989</c:v>
                </c:pt>
                <c:pt idx="90">
                  <c:v>4.8999999999999986</c:v>
                </c:pt>
                <c:pt idx="91">
                  <c:v>4.9999999999999982</c:v>
                </c:pt>
                <c:pt idx="92">
                  <c:v>5.0999999999999979</c:v>
                </c:pt>
                <c:pt idx="93">
                  <c:v>5.1999999999999975</c:v>
                </c:pt>
                <c:pt idx="94">
                  <c:v>5.2999999999999972</c:v>
                </c:pt>
                <c:pt idx="95">
                  <c:v>5.3999999999999968</c:v>
                </c:pt>
                <c:pt idx="96">
                  <c:v>5.4999999999999964</c:v>
                </c:pt>
                <c:pt idx="97">
                  <c:v>5.5999999999999961</c:v>
                </c:pt>
                <c:pt idx="98">
                  <c:v>5.6999999999999957</c:v>
                </c:pt>
                <c:pt idx="99">
                  <c:v>5.7999999999999954</c:v>
                </c:pt>
                <c:pt idx="100">
                  <c:v>5.899999999999995</c:v>
                </c:pt>
                <c:pt idx="101">
                  <c:v>5.9999999999999947</c:v>
                </c:pt>
                <c:pt idx="102">
                  <c:v>6</c:v>
                </c:pt>
                <c:pt idx="103">
                  <c:v>6</c:v>
                </c:pt>
                <c:pt idx="104">
                  <c:v>6</c:v>
                </c:pt>
                <c:pt idx="105">
                  <c:v>6</c:v>
                </c:pt>
                <c:pt idx="106">
                  <c:v>6</c:v>
                </c:pt>
                <c:pt idx="107">
                  <c:v>6</c:v>
                </c:pt>
                <c:pt idx="108">
                  <c:v>6</c:v>
                </c:pt>
                <c:pt idx="109">
                  <c:v>6</c:v>
                </c:pt>
                <c:pt idx="110">
                  <c:v>6</c:v>
                </c:pt>
                <c:pt idx="111">
                  <c:v>6</c:v>
                </c:pt>
                <c:pt idx="112">
                  <c:v>6</c:v>
                </c:pt>
                <c:pt idx="113">
                  <c:v>6</c:v>
                </c:pt>
                <c:pt idx="114">
                  <c:v>6</c:v>
                </c:pt>
                <c:pt idx="115">
                  <c:v>6</c:v>
                </c:pt>
                <c:pt idx="116">
                  <c:v>6</c:v>
                </c:pt>
                <c:pt idx="117">
                  <c:v>6</c:v>
                </c:pt>
                <c:pt idx="118">
                  <c:v>6</c:v>
                </c:pt>
                <c:pt idx="119">
                  <c:v>6</c:v>
                </c:pt>
                <c:pt idx="120">
                  <c:v>6</c:v>
                </c:pt>
                <c:pt idx="121">
                  <c:v>6</c:v>
                </c:pt>
                <c:pt idx="122">
                  <c:v>6</c:v>
                </c:pt>
                <c:pt idx="123">
                  <c:v>6</c:v>
                </c:pt>
                <c:pt idx="124">
                  <c:v>6</c:v>
                </c:pt>
                <c:pt idx="125">
                  <c:v>6</c:v>
                </c:pt>
                <c:pt idx="126">
                  <c:v>6</c:v>
                </c:pt>
                <c:pt idx="127">
                  <c:v>6</c:v>
                </c:pt>
                <c:pt idx="128">
                  <c:v>6</c:v>
                </c:pt>
                <c:pt idx="129">
                  <c:v>6</c:v>
                </c:pt>
                <c:pt idx="130">
                  <c:v>6</c:v>
                </c:pt>
                <c:pt idx="131">
                  <c:v>6</c:v>
                </c:pt>
                <c:pt idx="132">
                  <c:v>6</c:v>
                </c:pt>
                <c:pt idx="133">
                  <c:v>6</c:v>
                </c:pt>
                <c:pt idx="134">
                  <c:v>6</c:v>
                </c:pt>
                <c:pt idx="135">
                  <c:v>6</c:v>
                </c:pt>
                <c:pt idx="136">
                  <c:v>6</c:v>
                </c:pt>
              </c:numCache>
            </c:numRef>
          </c:yVal>
          <c:smooth val="1"/>
          <c:extLst>
            <c:ext xmlns:c16="http://schemas.microsoft.com/office/drawing/2014/chart" uri="{C3380CC4-5D6E-409C-BE32-E72D297353CC}">
              <c16:uniqueId val="{00000000-5C28-4799-9346-D1D569E1D7AD}"/>
            </c:ext>
          </c:extLst>
        </c:ser>
        <c:dLbls>
          <c:showLegendKey val="0"/>
          <c:showVal val="0"/>
          <c:showCatName val="0"/>
          <c:showSerName val="0"/>
          <c:showPercent val="0"/>
          <c:showBubbleSize val="0"/>
        </c:dLbls>
        <c:axId val="382095120"/>
        <c:axId val="382096768"/>
      </c:scatterChart>
      <c:valAx>
        <c:axId val="382095120"/>
        <c:scaling>
          <c:orientation val="minMax"/>
          <c:max val="8"/>
          <c:min val="-2"/>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crossAx val="382096768"/>
        <c:crosses val="autoZero"/>
        <c:crossBetween val="midCat"/>
        <c:majorUnit val="2"/>
      </c:valAx>
      <c:valAx>
        <c:axId val="382096768"/>
        <c:scaling>
          <c:orientation val="minMax"/>
          <c:max val="7"/>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ru-RU"/>
          </a:p>
        </c:txPr>
        <c:crossAx val="382095120"/>
        <c:crosses val="autoZero"/>
        <c:crossBetween val="midCat"/>
        <c:majorUnit val="2"/>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lumMod val="95000"/>
      </a:schemeClr>
    </a:solidFill>
    <a:ln w="9525" cap="flat" cmpd="sng" algn="ctr">
      <a:solidFill>
        <a:schemeClr val="tx1">
          <a:lumMod val="15000"/>
          <a:lumOff val="85000"/>
        </a:schemeClr>
      </a:solidFill>
      <a:round/>
    </a:ln>
    <a:effectLst/>
  </c:spPr>
  <c:txPr>
    <a:bodyPr/>
    <a:lstStyle/>
    <a:p>
      <a:pPr>
        <a:defRPr sz="1400"/>
      </a:pPr>
      <a:endParaRPr lang="ru-RU"/>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CF03DB-C1B7-BB4E-AEF4-4AA0CB6F76FB}"/>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F71AE338-C1D4-F646-AB07-ED5E98C707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8987DA06-D88C-DF4A-9674-2BA42B6A318B}"/>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5" name="Нижний колонтитул 4">
            <a:extLst>
              <a:ext uri="{FF2B5EF4-FFF2-40B4-BE49-F238E27FC236}">
                <a16:creationId xmlns:a16="http://schemas.microsoft.com/office/drawing/2014/main" id="{2D8F74C3-20E3-FD42-96A4-D24F38D95677}"/>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A1BD5FF-6E90-6C4A-98B7-20A1EF57C2B5}"/>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4094832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085ACE-BBC4-F24F-BCF3-719DC39456F3}"/>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8DD3761-C97C-AA40-846C-37896EC5A911}"/>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314F9B6-3B2C-7944-8CCF-831B1059ED9B}"/>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5" name="Нижний колонтитул 4">
            <a:extLst>
              <a:ext uri="{FF2B5EF4-FFF2-40B4-BE49-F238E27FC236}">
                <a16:creationId xmlns:a16="http://schemas.microsoft.com/office/drawing/2014/main" id="{A9EB22A4-13C4-C84B-A988-E03ED9AD7BA1}"/>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5092E62-EAF9-1641-8B6F-E2CEAA18A6C1}"/>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2885622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E47C227E-1AAB-5245-9970-780EAD1B732F}"/>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BF329FFE-2952-B243-A729-ED3EC1490CDA}"/>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E19140E8-0AB8-5342-BFF4-64420DD74BC5}"/>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5" name="Нижний колонтитул 4">
            <a:extLst>
              <a:ext uri="{FF2B5EF4-FFF2-40B4-BE49-F238E27FC236}">
                <a16:creationId xmlns:a16="http://schemas.microsoft.com/office/drawing/2014/main" id="{06FD13E5-F0F6-C246-B93C-360FD55515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01C0566-7342-4E40-AB47-A0033C57106C}"/>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2262759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675A18-18FA-E645-9A11-AD122476A77A}"/>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94EEC29-4110-3142-873F-1D66A69DAF61}"/>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CC4B426-980F-3142-BA52-03093B77AE68}"/>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5" name="Нижний колонтитул 4">
            <a:extLst>
              <a:ext uri="{FF2B5EF4-FFF2-40B4-BE49-F238E27FC236}">
                <a16:creationId xmlns:a16="http://schemas.microsoft.com/office/drawing/2014/main" id="{D46BED5E-1DFE-794E-9421-01BF5A500532}"/>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154E4B-AAAF-CD45-BCA5-D633BCEC406B}"/>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2145575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101751-2ED3-6F41-B46E-B84537BBF4B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0DA64069-68C4-F645-A25D-188D0ADBA0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7035B797-55FF-254E-AF1F-97EA774BED6F}"/>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5" name="Нижний колонтитул 4">
            <a:extLst>
              <a:ext uri="{FF2B5EF4-FFF2-40B4-BE49-F238E27FC236}">
                <a16:creationId xmlns:a16="http://schemas.microsoft.com/office/drawing/2014/main" id="{B4A9DDEA-7F6A-7341-9D71-D139F4988E36}"/>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2014D32-0A70-D547-AAC0-2DB6D3191475}"/>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166973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7C4B84-6581-DD48-BF5B-E776B61CD1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E31BBFCB-15B7-F14C-BD09-618C127B437E}"/>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6524FF57-37D4-2B40-8B85-91A6949D6DC0}"/>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3C0434B3-6FBB-764F-954D-C7AC26142AA2}"/>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6" name="Нижний колонтитул 5">
            <a:extLst>
              <a:ext uri="{FF2B5EF4-FFF2-40B4-BE49-F238E27FC236}">
                <a16:creationId xmlns:a16="http://schemas.microsoft.com/office/drawing/2014/main" id="{41E0BD09-AEF9-8148-970C-32BE7D0C239F}"/>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AA5DB51-D32D-654C-9EF6-D325F49D4FF3}"/>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976529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11DC8C-66CA-2F4A-9AC9-67F05D3DEFA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E3441506-3A5F-134A-8780-954F34CA28F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AF741E26-0ACF-CF4F-A2A2-5652335B8C59}"/>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64DD34EC-514E-7F4B-80AC-07B50F611B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6213C39-A467-7B47-A11C-1EAC69CC20C4}"/>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8D3EED01-F5CB-6640-815A-3B611CF82669}"/>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8" name="Нижний колонтитул 7">
            <a:extLst>
              <a:ext uri="{FF2B5EF4-FFF2-40B4-BE49-F238E27FC236}">
                <a16:creationId xmlns:a16="http://schemas.microsoft.com/office/drawing/2014/main" id="{5A4BBF52-4393-C044-8379-22E6EE748F19}"/>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373BC74-C054-7A4A-A8BD-DD95DB4BF5B3}"/>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12504849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06D3F9-A2D0-F540-803F-5B3F1F79F17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BF49B1F-F153-F746-AB1C-D22CC553C712}"/>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4" name="Нижний колонтитул 3">
            <a:extLst>
              <a:ext uri="{FF2B5EF4-FFF2-40B4-BE49-F238E27FC236}">
                <a16:creationId xmlns:a16="http://schemas.microsoft.com/office/drawing/2014/main" id="{79B3DCED-91F8-5645-8E36-EBD11DDBEC8F}"/>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75685CB7-6F0C-F34B-9E4A-CD109E28F4DC}"/>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307860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EB41091-1165-EF43-BF01-4060A8704644}"/>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3" name="Нижний колонтитул 2">
            <a:extLst>
              <a:ext uri="{FF2B5EF4-FFF2-40B4-BE49-F238E27FC236}">
                <a16:creationId xmlns:a16="http://schemas.microsoft.com/office/drawing/2014/main" id="{B094B58F-0300-4643-AB82-90CDB3903F73}"/>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811C43C4-1171-564F-8B70-B6D32F8A68CB}"/>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901274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FFE44E-20D3-E146-8AC7-B21D477307A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BCE9B28-107B-0541-89C0-403A2725CD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B5581B4C-7BD7-AB41-8083-C4B1D434DE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7DA4025-EEAB-A646-938B-2955B9F8929E}"/>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6" name="Нижний колонтитул 5">
            <a:extLst>
              <a:ext uri="{FF2B5EF4-FFF2-40B4-BE49-F238E27FC236}">
                <a16:creationId xmlns:a16="http://schemas.microsoft.com/office/drawing/2014/main" id="{43344D7A-9AC1-9344-99A9-F36A0CC32048}"/>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1E18F00-0F2C-0741-AD96-384AE8A192C6}"/>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575964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E4C532-48CF-D647-AFDA-C9B12CE21F7B}"/>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F59BEE7-C0B5-854E-9E1F-19F839C498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C519E255-917E-6446-84C4-9CBF73DDFB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138C4B2E-076C-6847-950A-2C3A8D167356}"/>
              </a:ext>
            </a:extLst>
          </p:cNvPr>
          <p:cNvSpPr>
            <a:spLocks noGrp="1"/>
          </p:cNvSpPr>
          <p:nvPr>
            <p:ph type="dt" sz="half" idx="10"/>
          </p:nvPr>
        </p:nvSpPr>
        <p:spPr/>
        <p:txBody>
          <a:bodyPr/>
          <a:lstStyle/>
          <a:p>
            <a:fld id="{4E21ED73-FD05-6C40-A790-5064AF2FF744}" type="datetimeFigureOut">
              <a:rPr lang="ru-RU" smtClean="0"/>
              <a:t>07.08.2022</a:t>
            </a:fld>
            <a:endParaRPr lang="ru-RU"/>
          </a:p>
        </p:txBody>
      </p:sp>
      <p:sp>
        <p:nvSpPr>
          <p:cNvPr id="6" name="Нижний колонтитул 5">
            <a:extLst>
              <a:ext uri="{FF2B5EF4-FFF2-40B4-BE49-F238E27FC236}">
                <a16:creationId xmlns:a16="http://schemas.microsoft.com/office/drawing/2014/main" id="{411197FC-C53D-064E-B68C-87E141B975FB}"/>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69617FE-591B-CC4B-8AA8-F14D61D2E950}"/>
              </a:ext>
            </a:extLst>
          </p:cNvPr>
          <p:cNvSpPr>
            <a:spLocks noGrp="1"/>
          </p:cNvSpPr>
          <p:nvPr>
            <p:ph type="sldNum" sz="quarter" idx="12"/>
          </p:nvPr>
        </p:nvSpPr>
        <p:spPr/>
        <p:txBody>
          <a:bodyPr/>
          <a:lstStyle/>
          <a:p>
            <a:fld id="{EE03146E-EB30-254F-B4E6-05B94F814A70}" type="slidenum">
              <a:rPr lang="ru-RU" smtClean="0"/>
              <a:t>‹#›</a:t>
            </a:fld>
            <a:endParaRPr lang="ru-RU"/>
          </a:p>
        </p:txBody>
      </p:sp>
    </p:spTree>
    <p:extLst>
      <p:ext uri="{BB962C8B-B14F-4D97-AF65-F5344CB8AC3E}">
        <p14:creationId xmlns:p14="http://schemas.microsoft.com/office/powerpoint/2010/main" val="328685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6B2E78-212E-7741-A306-D56CE9183D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93D465D-1E55-A241-8B0C-5D73AD2EA8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81D738E-AA72-1448-BFBE-63DA8B9E70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21ED73-FD05-6C40-A790-5064AF2FF744}" type="datetimeFigureOut">
              <a:rPr lang="ru-RU" smtClean="0"/>
              <a:t>07.08.2022</a:t>
            </a:fld>
            <a:endParaRPr lang="ru-RU"/>
          </a:p>
        </p:txBody>
      </p:sp>
      <p:sp>
        <p:nvSpPr>
          <p:cNvPr id="5" name="Нижний колонтитул 4">
            <a:extLst>
              <a:ext uri="{FF2B5EF4-FFF2-40B4-BE49-F238E27FC236}">
                <a16:creationId xmlns:a16="http://schemas.microsoft.com/office/drawing/2014/main" id="{0885EEA6-E6D8-3D4C-9003-704D71BB22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0828AC44-C4C6-354E-953C-E12F704626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03146E-EB30-254F-B4E6-05B94F814A70}" type="slidenum">
              <a:rPr lang="ru-RU" smtClean="0"/>
              <a:t>‹#›</a:t>
            </a:fld>
            <a:endParaRPr lang="ru-RU"/>
          </a:p>
        </p:txBody>
      </p:sp>
    </p:spTree>
    <p:extLst>
      <p:ext uri="{BB962C8B-B14F-4D97-AF65-F5344CB8AC3E}">
        <p14:creationId xmlns:p14="http://schemas.microsoft.com/office/powerpoint/2010/main" val="19250245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7.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5.emf"/><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235534" cy="6904338"/>
          </a:xfrm>
          <a:prstGeom prst="rect">
            <a:avLst/>
          </a:prstGeom>
        </p:spPr>
      </p:pic>
      <p:sp>
        <p:nvSpPr>
          <p:cNvPr id="6" name="Заголовок 1"/>
          <p:cNvSpPr txBox="1">
            <a:spLocks/>
          </p:cNvSpPr>
          <p:nvPr/>
        </p:nvSpPr>
        <p:spPr>
          <a:xfrm>
            <a:off x="313575" y="1868984"/>
            <a:ext cx="10555053" cy="278302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00000"/>
              </a:lnSpc>
            </a:pPr>
            <a:r>
              <a:rPr lang="ru-RU" sz="5400" b="1" dirty="0">
                <a:solidFill>
                  <a:schemeClr val="bg1"/>
                </a:solidFill>
              </a:rPr>
              <a:t>Архитектуры для </a:t>
            </a:r>
            <a:r>
              <a:rPr lang="ru-RU" sz="5400" b="1" dirty="0" err="1">
                <a:solidFill>
                  <a:schemeClr val="bg1"/>
                </a:solidFill>
              </a:rPr>
              <a:t>низкопроизводительных</a:t>
            </a:r>
            <a:r>
              <a:rPr lang="ru-RU" sz="5400" b="1" dirty="0">
                <a:solidFill>
                  <a:schemeClr val="bg1"/>
                </a:solidFill>
              </a:rPr>
              <a:t> устройств</a:t>
            </a:r>
            <a:endParaRPr lang="en-US" sz="5400" b="1" dirty="0">
              <a:solidFill>
                <a:schemeClr val="bg1"/>
              </a:solidFill>
              <a:latin typeface="Arial" panose="020B0604020202020204" pitchFamily="34" charset="0"/>
              <a:cs typeface="Arial" panose="020B0604020202020204" pitchFamily="34" charset="0"/>
            </a:endParaRPr>
          </a:p>
        </p:txBody>
      </p:sp>
      <p:sp>
        <p:nvSpPr>
          <p:cNvPr id="7" name="Прямоугольник 6"/>
          <p:cNvSpPr/>
          <p:nvPr/>
        </p:nvSpPr>
        <p:spPr>
          <a:xfrm>
            <a:off x="313575" y="4065922"/>
            <a:ext cx="10687050" cy="1908215"/>
          </a:xfrm>
          <a:prstGeom prst="rect">
            <a:avLst/>
          </a:prstGeom>
        </p:spPr>
        <p:txBody>
          <a:bodyPr wrap="square">
            <a:spAutoFit/>
          </a:bodyPr>
          <a:lstStyle/>
          <a:p>
            <a:pPr algn="ctr"/>
            <a:r>
              <a:rPr lang="ru-RU" sz="2400" i="1" dirty="0">
                <a:solidFill>
                  <a:schemeClr val="bg1"/>
                </a:solidFill>
                <a:latin typeface="Arial" panose="020B0604020202020204" pitchFamily="34" charset="0"/>
                <a:cs typeface="Arial" panose="020B0604020202020204" pitchFamily="34" charset="0"/>
              </a:rPr>
              <a:t>Основные архитектуры </a:t>
            </a:r>
            <a:r>
              <a:rPr lang="ru-RU" sz="2400" i="1" dirty="0" err="1">
                <a:solidFill>
                  <a:schemeClr val="bg1"/>
                </a:solidFill>
                <a:latin typeface="Arial" panose="020B0604020202020204" pitchFamily="34" charset="0"/>
                <a:cs typeface="Arial" panose="020B0604020202020204" pitchFamily="34" charset="0"/>
              </a:rPr>
              <a:t>сверточных</a:t>
            </a:r>
            <a:r>
              <a:rPr lang="ru-RU" sz="2400" i="1" dirty="0">
                <a:solidFill>
                  <a:schemeClr val="bg1"/>
                </a:solidFill>
                <a:latin typeface="Arial" panose="020B0604020202020204" pitchFamily="34" charset="0"/>
                <a:cs typeface="Arial" panose="020B0604020202020204" pitchFamily="34" charset="0"/>
              </a:rPr>
              <a:t> нейронных сетей. </a:t>
            </a:r>
          </a:p>
          <a:p>
            <a:pPr algn="ctr"/>
            <a:r>
              <a:rPr lang="ru-RU" sz="2400" i="1" dirty="0">
                <a:solidFill>
                  <a:schemeClr val="bg1"/>
                </a:solidFill>
                <a:latin typeface="Arial" panose="020B0604020202020204" pitchFamily="34" charset="0"/>
                <a:cs typeface="Arial" panose="020B0604020202020204" pitchFamily="34" charset="0"/>
              </a:rPr>
              <a:t>Курс: Компьютерное зрение. Тема 2.</a:t>
            </a:r>
            <a:r>
              <a:rPr lang="en-US" sz="2400" i="1" dirty="0">
                <a:solidFill>
                  <a:schemeClr val="bg1"/>
                </a:solidFill>
                <a:latin typeface="Arial" panose="020B0604020202020204" pitchFamily="34" charset="0"/>
                <a:cs typeface="Arial" panose="020B0604020202020204" pitchFamily="34" charset="0"/>
              </a:rPr>
              <a:t>7</a:t>
            </a:r>
            <a:r>
              <a:rPr lang="ru-RU" sz="2400" dirty="0">
                <a:solidFill>
                  <a:schemeClr val="bg1"/>
                </a:solidFill>
                <a:latin typeface="Arial" panose="020B0604020202020204" pitchFamily="34" charset="0"/>
                <a:cs typeface="Arial" panose="020B0604020202020204" pitchFamily="34" charset="0"/>
              </a:rPr>
              <a:t>.</a:t>
            </a:r>
            <a:endParaRPr lang="en-US" sz="2400" dirty="0">
              <a:solidFill>
                <a:schemeClr val="bg1"/>
              </a:solidFill>
              <a:latin typeface="Arial" panose="020B0604020202020204" pitchFamily="34" charset="0"/>
              <a:cs typeface="Arial" panose="020B0604020202020204" pitchFamily="34" charset="0"/>
            </a:endParaRPr>
          </a:p>
          <a:p>
            <a:pPr algn="ctr"/>
            <a:endParaRPr lang="ru-RU" dirty="0">
              <a:solidFill>
                <a:schemeClr val="bg1"/>
              </a:solidFill>
              <a:latin typeface="Arial" panose="020B0604020202020204" pitchFamily="34" charset="0"/>
              <a:cs typeface="Arial" panose="020B0604020202020204" pitchFamily="34" charset="0"/>
            </a:endParaRPr>
          </a:p>
          <a:p>
            <a:pPr algn="ctr"/>
            <a:r>
              <a:rPr lang="ru-RU" sz="2800" dirty="0">
                <a:solidFill>
                  <a:schemeClr val="bg1"/>
                </a:solidFill>
                <a:latin typeface="Arial" panose="020B0604020202020204" pitchFamily="34" charset="0"/>
                <a:cs typeface="Arial" panose="020B0604020202020204" pitchFamily="34" charset="0"/>
              </a:rPr>
              <a:t> Ронкин Михаил Владимирович</a:t>
            </a:r>
            <a:r>
              <a:rPr lang="en-US" sz="2800" dirty="0">
                <a:solidFill>
                  <a:schemeClr val="bg1"/>
                </a:solidFill>
                <a:latin typeface="Arial" panose="020B0604020202020204" pitchFamily="34" charset="0"/>
                <a:cs typeface="Arial" panose="020B0604020202020204" pitchFamily="34" charset="0"/>
              </a:rPr>
              <a:t> </a:t>
            </a:r>
          </a:p>
          <a:p>
            <a:pPr algn="ctr"/>
            <a:r>
              <a:rPr lang="en-US" sz="2400" dirty="0" err="1">
                <a:solidFill>
                  <a:schemeClr val="bg1"/>
                </a:solidFill>
                <a:latin typeface="Arial" panose="020B0604020202020204" pitchFamily="34" charset="0"/>
                <a:cs typeface="Arial" panose="020B0604020202020204" pitchFamily="34" charset="0"/>
              </a:rPr>
              <a:t>к</a:t>
            </a:r>
            <a:r>
              <a:rPr lang="ru-RU" sz="2400" dirty="0">
                <a:solidFill>
                  <a:schemeClr val="bg1"/>
                </a:solidFill>
                <a:latin typeface="Arial" panose="020B0604020202020204" pitchFamily="34" charset="0"/>
                <a:cs typeface="Arial" panose="020B0604020202020204" pitchFamily="34" charset="0"/>
              </a:rPr>
              <a:t>.т.н. доцент ИРИТ-РТФ, УРФУ</a:t>
            </a:r>
            <a:endParaRPr lang="ru-RU" sz="2800" dirty="0">
              <a:solidFill>
                <a:schemeClr val="bg1"/>
              </a:solidFill>
              <a:latin typeface="Arial" panose="020B0604020202020204" pitchFamily="34" charset="0"/>
              <a:cs typeface="Arial" panose="020B0604020202020204" pitchFamily="34" charset="0"/>
            </a:endParaRPr>
          </a:p>
        </p:txBody>
      </p:sp>
      <p:pic>
        <p:nvPicPr>
          <p:cNvPr id="9" name="Рисунок 8">
            <a:extLst>
              <a:ext uri="{FF2B5EF4-FFF2-40B4-BE49-F238E27FC236}">
                <a16:creationId xmlns:a16="http://schemas.microsoft.com/office/drawing/2014/main" id="{01E70A63-9727-C149-9B7C-2C790A47062D}"/>
              </a:ext>
            </a:extLst>
          </p:cNvPr>
          <p:cNvPicPr>
            <a:picLocks noChangeAspect="1"/>
          </p:cNvPicPr>
          <p:nvPr/>
        </p:nvPicPr>
        <p:blipFill rotWithShape="1">
          <a:blip r:embed="rId3">
            <a:extLst>
              <a:ext uri="{28A0092B-C50C-407E-A947-70E740481C1C}">
                <a14:useLocalDpi xmlns:a14="http://schemas.microsoft.com/office/drawing/2010/main" val="0"/>
              </a:ext>
            </a:extLst>
          </a:blip>
          <a:srcRect l="6330" t="27061" r="44625" b="33918"/>
          <a:stretch/>
        </p:blipFill>
        <p:spPr>
          <a:xfrm>
            <a:off x="313575" y="223521"/>
            <a:ext cx="2446733" cy="1298502"/>
          </a:xfrm>
          <a:prstGeom prst="rect">
            <a:avLst/>
          </a:prstGeom>
        </p:spPr>
      </p:pic>
      <p:sp>
        <p:nvSpPr>
          <p:cNvPr id="10" name="TextBox 9">
            <a:extLst>
              <a:ext uri="{FF2B5EF4-FFF2-40B4-BE49-F238E27FC236}">
                <a16:creationId xmlns:a16="http://schemas.microsoft.com/office/drawing/2014/main" id="{660707EF-500A-7D41-9AB2-00FF8CA96997}"/>
              </a:ext>
            </a:extLst>
          </p:cNvPr>
          <p:cNvSpPr txBox="1"/>
          <p:nvPr/>
        </p:nvSpPr>
        <p:spPr>
          <a:xfrm>
            <a:off x="196874" y="5970537"/>
            <a:ext cx="10086794" cy="784830"/>
          </a:xfrm>
          <a:prstGeom prst="rect">
            <a:avLst/>
          </a:prstGeom>
          <a:noFill/>
        </p:spPr>
        <p:txBody>
          <a:bodyPr wrap="square">
            <a:spAutoFit/>
          </a:bodyPr>
          <a:lstStyle/>
          <a:p>
            <a:pPr algn="ctr"/>
            <a:r>
              <a:rPr lang="ru-RU" sz="1500" b="0" i="0" dirty="0">
                <a:solidFill>
                  <a:schemeClr val="bg1"/>
                </a:solidFill>
                <a:effectLst/>
                <a:latin typeface="Arial" panose="020B0604020202020204" pitchFamily="34" charset="0"/>
              </a:rPr>
              <a:t>Проект реализуется победителем Конкурса на предоставление грантов преподавателям магистратуры 2020/2021 благотворительной программы «Стипендиальная программа Владимира Потанина» Благотворительного фонда Владимира Потанина</a:t>
            </a:r>
            <a:endParaRPr lang="ru-RU" sz="1500" dirty="0">
              <a:solidFill>
                <a:schemeClr val="bg1"/>
              </a:solidFill>
            </a:endParaRPr>
          </a:p>
        </p:txBody>
      </p:sp>
      <p:pic>
        <p:nvPicPr>
          <p:cNvPr id="11" name="Рисунок 10">
            <a:extLst>
              <a:ext uri="{FF2B5EF4-FFF2-40B4-BE49-F238E27FC236}">
                <a16:creationId xmlns:a16="http://schemas.microsoft.com/office/drawing/2014/main" id="{AB068071-FFE8-104D-81EE-08E5E9F34023}"/>
              </a:ext>
            </a:extLst>
          </p:cNvPr>
          <p:cNvPicPr>
            <a:picLocks noChangeAspect="1"/>
          </p:cNvPicPr>
          <p:nvPr/>
        </p:nvPicPr>
        <p:blipFill>
          <a:blip r:embed="rId4"/>
          <a:stretch>
            <a:fillRect/>
          </a:stretch>
        </p:blipFill>
        <p:spPr>
          <a:xfrm>
            <a:off x="2760308" y="104815"/>
            <a:ext cx="3762792" cy="1535914"/>
          </a:xfrm>
          <a:prstGeom prst="rect">
            <a:avLst/>
          </a:prstGeom>
        </p:spPr>
      </p:pic>
    </p:spTree>
    <p:extLst>
      <p:ext uri="{BB962C8B-B14F-4D97-AF65-F5344CB8AC3E}">
        <p14:creationId xmlns:p14="http://schemas.microsoft.com/office/powerpoint/2010/main" val="31973659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Базовые тестовые вопросы</a:t>
            </a:r>
          </a:p>
        </p:txBody>
      </p:sp>
      <p:sp>
        <p:nvSpPr>
          <p:cNvPr id="3" name="Объект 2"/>
          <p:cNvSpPr>
            <a:spLocks noGrp="1"/>
          </p:cNvSpPr>
          <p:nvPr>
            <p:ph idx="1"/>
          </p:nvPr>
        </p:nvSpPr>
        <p:spPr>
          <a:xfrm>
            <a:off x="424314" y="1527242"/>
            <a:ext cx="11126002" cy="4902434"/>
          </a:xfrm>
        </p:spPr>
        <p:txBody>
          <a:bodyPr/>
          <a:lstStyle/>
          <a:p>
            <a:r>
              <a:rPr lang="ru-RU" dirty="0"/>
              <a:t>1.   Укажите на утверждение, </a:t>
            </a:r>
            <a:r>
              <a:rPr lang="ru-RU" u="sng" dirty="0"/>
              <a:t>не соответствующее </a:t>
            </a:r>
            <a:r>
              <a:rPr lang="ru-RU" dirty="0"/>
              <a:t>идеи в основе </a:t>
            </a:r>
            <a:r>
              <a:rPr lang="en-US" dirty="0" err="1"/>
              <a:t>MobileNet</a:t>
            </a:r>
            <a:r>
              <a:rPr lang="ru-RU" dirty="0"/>
              <a:t> </a:t>
            </a:r>
            <a:r>
              <a:rPr lang="en-US" dirty="0"/>
              <a:t>V1</a:t>
            </a:r>
          </a:p>
          <a:p>
            <a:pPr marL="914400" lvl="1" indent="-457200">
              <a:buFont typeface="+mj-lt"/>
              <a:buAutoNum type="arabicPeriod"/>
            </a:pPr>
            <a:r>
              <a:rPr lang="ru-RU" dirty="0"/>
              <a:t>Использование Каскадной и пространственно-разделенных сверток для снижения числа параметров свертки.</a:t>
            </a:r>
          </a:p>
          <a:p>
            <a:pPr marL="914400" lvl="1" indent="-457200">
              <a:buFont typeface="+mj-lt"/>
              <a:buAutoNum type="arabicPeriod"/>
            </a:pPr>
            <a:r>
              <a:rPr lang="ru-RU" dirty="0"/>
              <a:t>Использование </a:t>
            </a:r>
            <a:r>
              <a:rPr lang="en-US" dirty="0"/>
              <a:t>Depth Wise Separable convolution </a:t>
            </a:r>
            <a:r>
              <a:rPr lang="ru-RU" dirty="0"/>
              <a:t>для </a:t>
            </a:r>
            <a:r>
              <a:rPr lang="ru-RU" dirty="0" err="1"/>
              <a:t>для</a:t>
            </a:r>
            <a:r>
              <a:rPr lang="ru-RU" dirty="0"/>
              <a:t> снижения числа параметров свертки.</a:t>
            </a:r>
          </a:p>
          <a:p>
            <a:pPr marL="914400" lvl="1" indent="-457200">
              <a:buFont typeface="+mj-lt"/>
              <a:buAutoNum type="arabicPeriod"/>
            </a:pPr>
            <a:r>
              <a:rPr lang="ru-RU" dirty="0"/>
              <a:t>Использование функций активации типа </a:t>
            </a:r>
            <a:r>
              <a:rPr lang="en-US" dirty="0"/>
              <a:t>ReLU6 </a:t>
            </a:r>
            <a:r>
              <a:rPr lang="ru-RU" dirty="0"/>
              <a:t>для предотвращения эффекта взрыва весовых параметров.</a:t>
            </a:r>
          </a:p>
        </p:txBody>
      </p:sp>
    </p:spTree>
    <p:extLst>
      <p:ext uri="{BB962C8B-B14F-4D97-AF65-F5344CB8AC3E}">
        <p14:creationId xmlns:p14="http://schemas.microsoft.com/office/powerpoint/2010/main" val="412497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Базовые тестовые вопросы</a:t>
            </a:r>
          </a:p>
        </p:txBody>
      </p:sp>
      <p:sp>
        <p:nvSpPr>
          <p:cNvPr id="3" name="Объект 2"/>
          <p:cNvSpPr>
            <a:spLocks noGrp="1"/>
          </p:cNvSpPr>
          <p:nvPr>
            <p:ph idx="1"/>
          </p:nvPr>
        </p:nvSpPr>
        <p:spPr>
          <a:xfrm>
            <a:off x="424314" y="1527242"/>
            <a:ext cx="11126002" cy="4902434"/>
          </a:xfrm>
        </p:spPr>
        <p:txBody>
          <a:bodyPr/>
          <a:lstStyle/>
          <a:p>
            <a:r>
              <a:rPr lang="ru-RU" dirty="0"/>
              <a:t>2.   Укажите на утверждение, </a:t>
            </a:r>
            <a:r>
              <a:rPr lang="ru-RU" u="sng" dirty="0"/>
              <a:t>не соответствующее </a:t>
            </a:r>
            <a:r>
              <a:rPr lang="ru-RU" dirty="0"/>
              <a:t>идеи в основе </a:t>
            </a:r>
            <a:r>
              <a:rPr lang="en-US" dirty="0" err="1"/>
              <a:t>MobileNet</a:t>
            </a:r>
            <a:r>
              <a:rPr lang="ru-RU" dirty="0"/>
              <a:t> </a:t>
            </a:r>
            <a:r>
              <a:rPr lang="en-US" dirty="0"/>
              <a:t>V</a:t>
            </a:r>
            <a:r>
              <a:rPr lang="ru-RU" dirty="0"/>
              <a:t>2</a:t>
            </a:r>
            <a:endParaRPr lang="en-US" dirty="0"/>
          </a:p>
          <a:p>
            <a:pPr marL="914400" lvl="1" indent="-457200">
              <a:buFont typeface="+mj-lt"/>
              <a:buAutoNum type="arabicPeriod"/>
            </a:pPr>
            <a:r>
              <a:rPr lang="ru-RU" dirty="0"/>
              <a:t>Использование</a:t>
            </a:r>
            <a:r>
              <a:rPr lang="en-US" dirty="0"/>
              <a:t> </a:t>
            </a:r>
            <a:r>
              <a:rPr lang="ru-RU" dirty="0"/>
              <a:t>структуры </a:t>
            </a:r>
            <a:r>
              <a:rPr lang="en-US" dirty="0" err="1"/>
              <a:t>DenseBlock</a:t>
            </a:r>
            <a:r>
              <a:rPr lang="ru-RU" dirty="0"/>
              <a:t> для минимизации числа признаков к числу параметров.</a:t>
            </a:r>
          </a:p>
          <a:p>
            <a:pPr marL="914400" lvl="1" indent="-457200">
              <a:buFont typeface="+mj-lt"/>
              <a:buAutoNum type="arabicPeriod"/>
            </a:pPr>
            <a:r>
              <a:rPr lang="ru-RU" dirty="0"/>
              <a:t>Архитектура имеет блок типа расширение – свертка - сжатие.</a:t>
            </a:r>
          </a:p>
          <a:p>
            <a:pPr marL="914400" lvl="1" indent="-457200">
              <a:buFont typeface="+mj-lt"/>
              <a:buAutoNum type="arabicPeriod"/>
            </a:pPr>
            <a:r>
              <a:rPr lang="ru-RU" dirty="0"/>
              <a:t>Замена </a:t>
            </a:r>
            <a:r>
              <a:rPr lang="ru-RU" dirty="0" err="1"/>
              <a:t>пулинга</a:t>
            </a:r>
            <a:r>
              <a:rPr lang="ru-RU" dirty="0"/>
              <a:t> на свертку с шагом 2.</a:t>
            </a:r>
          </a:p>
        </p:txBody>
      </p:sp>
    </p:spTree>
    <p:extLst>
      <p:ext uri="{BB962C8B-B14F-4D97-AF65-F5344CB8AC3E}">
        <p14:creationId xmlns:p14="http://schemas.microsoft.com/office/powerpoint/2010/main" val="165912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Базовые тестовые вопросы</a:t>
            </a:r>
          </a:p>
        </p:txBody>
      </p:sp>
      <p:sp>
        <p:nvSpPr>
          <p:cNvPr id="3" name="Объект 2"/>
          <p:cNvSpPr>
            <a:spLocks noGrp="1"/>
          </p:cNvSpPr>
          <p:nvPr>
            <p:ph idx="1"/>
          </p:nvPr>
        </p:nvSpPr>
        <p:spPr>
          <a:xfrm>
            <a:off x="424314" y="1527242"/>
            <a:ext cx="11126002" cy="4902434"/>
          </a:xfrm>
        </p:spPr>
        <p:txBody>
          <a:bodyPr/>
          <a:lstStyle/>
          <a:p>
            <a:r>
              <a:rPr lang="ru-RU" dirty="0"/>
              <a:t>3.   Укажите на утверждение, </a:t>
            </a:r>
            <a:r>
              <a:rPr lang="ru-RU" u="sng" dirty="0"/>
              <a:t>не соответствующее </a:t>
            </a:r>
            <a:r>
              <a:rPr lang="ru-RU" dirty="0"/>
              <a:t>идеи в основе</a:t>
            </a:r>
            <a:r>
              <a:rPr lang="en-US" dirty="0"/>
              <a:t> </a:t>
            </a:r>
            <a:r>
              <a:rPr lang="ru-RU" dirty="0"/>
              <a:t>подходов </a:t>
            </a:r>
            <a:r>
              <a:rPr lang="en-US" dirty="0" err="1"/>
              <a:t>MobileNet</a:t>
            </a:r>
            <a:r>
              <a:rPr lang="ru-RU" dirty="0"/>
              <a:t> </a:t>
            </a:r>
            <a:r>
              <a:rPr lang="en-US" dirty="0"/>
              <a:t>V1/V</a:t>
            </a:r>
            <a:r>
              <a:rPr lang="ru-RU" dirty="0"/>
              <a:t>2</a:t>
            </a:r>
            <a:endParaRPr lang="en-US" dirty="0"/>
          </a:p>
          <a:p>
            <a:pPr marL="914400" lvl="1" indent="-457200">
              <a:buFont typeface="+mj-lt"/>
              <a:buAutoNum type="arabicPeriod"/>
            </a:pPr>
            <a:r>
              <a:rPr lang="ru-RU" dirty="0"/>
              <a:t>Для экономии числа параметров блок имеет структуру типа </a:t>
            </a:r>
            <a:r>
              <a:rPr lang="en-US" dirty="0"/>
              <a:t>split </a:t>
            </a:r>
            <a:r>
              <a:rPr lang="ru-RU" dirty="0"/>
              <a:t>(когда каналы разделяются на две части), операции проводятся только в одной части.</a:t>
            </a:r>
          </a:p>
          <a:p>
            <a:pPr marL="914400" lvl="1" indent="-457200">
              <a:buFont typeface="+mj-lt"/>
              <a:buAutoNum type="arabicPeriod"/>
            </a:pPr>
            <a:r>
              <a:rPr lang="ru-RU" dirty="0"/>
              <a:t>Головная часть архитектуры </a:t>
            </a:r>
            <a:r>
              <a:rPr lang="en-US" dirty="0" err="1"/>
              <a:t>MobileNet</a:t>
            </a:r>
            <a:r>
              <a:rPr lang="ru-RU" dirty="0"/>
              <a:t> </a:t>
            </a:r>
            <a:r>
              <a:rPr lang="en-US" dirty="0"/>
              <a:t>V</a:t>
            </a:r>
            <a:r>
              <a:rPr lang="ru-RU" dirty="0"/>
              <a:t>2 сети представляет структуру типа глобальный </a:t>
            </a:r>
            <a:r>
              <a:rPr lang="ru-RU" dirty="0" err="1"/>
              <a:t>пулинг</a:t>
            </a:r>
            <a:r>
              <a:rPr lang="ru-RU" dirty="0"/>
              <a:t>-точечные свертки-выход сети.</a:t>
            </a:r>
          </a:p>
          <a:p>
            <a:pPr marL="914400" lvl="1" indent="-457200">
              <a:buFont typeface="+mj-lt"/>
              <a:buAutoNum type="arabicPeriod"/>
            </a:pPr>
            <a:r>
              <a:rPr lang="ru-RU" dirty="0"/>
              <a:t>Сети имеют два </a:t>
            </a:r>
            <a:r>
              <a:rPr lang="ru-RU" dirty="0" err="1"/>
              <a:t>гипепараметра</a:t>
            </a:r>
            <a:r>
              <a:rPr lang="ru-RU" dirty="0"/>
              <a:t>: </a:t>
            </a:r>
            <a:r>
              <a:rPr lang="ru-RU" altLang="ru-RU" dirty="0"/>
              <a:t>ширина (коэффициент расширения числа </a:t>
            </a:r>
            <a:br>
              <a:rPr lang="ru-RU" altLang="ru-RU" dirty="0"/>
            </a:br>
            <a:r>
              <a:rPr lang="ru-RU" altLang="ru-RU" dirty="0"/>
              <a:t>карт признаков в свертке) и разрешение (входное разрешение изображения).</a:t>
            </a:r>
            <a:endParaRPr lang="ru-RU" dirty="0"/>
          </a:p>
        </p:txBody>
      </p:sp>
    </p:spTree>
    <p:extLst>
      <p:ext uri="{BB962C8B-B14F-4D97-AF65-F5344CB8AC3E}">
        <p14:creationId xmlns:p14="http://schemas.microsoft.com/office/powerpoint/2010/main" val="4010359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Учбеный</a:t>
            </a:r>
            <a:r>
              <a:rPr lang="ru-RU" dirty="0"/>
              <a:t> вопрос-повышенная сложность</a:t>
            </a:r>
          </a:p>
        </p:txBody>
      </p:sp>
      <p:sp>
        <p:nvSpPr>
          <p:cNvPr id="3" name="Объект 2"/>
          <p:cNvSpPr>
            <a:spLocks noGrp="1"/>
          </p:cNvSpPr>
          <p:nvPr>
            <p:ph idx="1"/>
          </p:nvPr>
        </p:nvSpPr>
        <p:spPr>
          <a:xfrm>
            <a:off x="424314" y="1527242"/>
            <a:ext cx="11126002" cy="4902434"/>
          </a:xfrm>
        </p:spPr>
        <p:txBody>
          <a:bodyPr/>
          <a:lstStyle/>
          <a:p>
            <a:endParaRPr lang="ru-RU" dirty="0"/>
          </a:p>
        </p:txBody>
      </p:sp>
      <p:pic>
        <p:nvPicPr>
          <p:cNvPr id="1029" name="Рисунок 13"/>
          <p:cNvPicPr>
            <a:picLocks noChangeAspect="1" noChangeArrowheads="1"/>
          </p:cNvPicPr>
          <p:nvPr/>
        </p:nvPicPr>
        <p:blipFill>
          <a:blip r:embed="rId2">
            <a:extLst>
              <a:ext uri="{28A0092B-C50C-407E-A947-70E740481C1C}">
                <a14:useLocalDpi xmlns:a14="http://schemas.microsoft.com/office/drawing/2010/main" val="0"/>
              </a:ext>
            </a:extLst>
          </a:blip>
          <a:srcRect t="25558" b="28123"/>
          <a:stretch>
            <a:fillRect/>
          </a:stretch>
        </p:blipFill>
        <p:spPr bwMode="auto">
          <a:xfrm>
            <a:off x="2000309" y="1908475"/>
            <a:ext cx="3381375" cy="571500"/>
          </a:xfrm>
          <a:prstGeom prst="rect">
            <a:avLst/>
          </a:prstGeom>
          <a:solidFill>
            <a:srgbClr val="F2F2F2"/>
          </a:solidFill>
        </p:spPr>
      </p:pic>
      <p:pic>
        <p:nvPicPr>
          <p:cNvPr id="1028" name="Рисунок 5"/>
          <p:cNvPicPr>
            <a:picLocks noChangeAspect="1" noChangeArrowheads="1"/>
          </p:cNvPicPr>
          <p:nvPr/>
        </p:nvPicPr>
        <p:blipFill>
          <a:blip r:embed="rId3">
            <a:extLst>
              <a:ext uri="{28A0092B-C50C-407E-A947-70E740481C1C}">
                <a14:useLocalDpi xmlns:a14="http://schemas.microsoft.com/office/drawing/2010/main" val="0"/>
              </a:ext>
            </a:extLst>
          </a:blip>
          <a:srcRect r="80057" b="30351"/>
          <a:stretch>
            <a:fillRect/>
          </a:stretch>
        </p:blipFill>
        <p:spPr bwMode="auto">
          <a:xfrm>
            <a:off x="5505449" y="2486026"/>
            <a:ext cx="1514475" cy="1809750"/>
          </a:xfrm>
          <a:prstGeom prst="rect">
            <a:avLst/>
          </a:prstGeom>
          <a:solidFill>
            <a:srgbClr val="F2F2F2"/>
          </a:solidFill>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l="-7835" t="-2" r="-2" b="-15817"/>
          <a:stretch>
            <a:fillRect/>
          </a:stretch>
        </p:blipFill>
        <p:spPr bwMode="auto">
          <a:xfrm>
            <a:off x="3209984" y="3435351"/>
            <a:ext cx="2171700" cy="1514475"/>
          </a:xfrm>
          <a:prstGeom prst="rect">
            <a:avLst/>
          </a:prstGeom>
          <a:solidFill>
            <a:srgbClr val="F2F2F2"/>
          </a:solidFill>
        </p:spPr>
      </p:pic>
      <p:pic>
        <p:nvPicPr>
          <p:cNvPr id="1026" name="Рисунок 6"/>
          <p:cNvPicPr>
            <a:picLocks noChangeAspect="1" noChangeArrowheads="1"/>
          </p:cNvPicPr>
          <p:nvPr/>
        </p:nvPicPr>
        <p:blipFill>
          <a:blip r:embed="rId5">
            <a:extLst>
              <a:ext uri="{28A0092B-C50C-407E-A947-70E740481C1C}">
                <a14:useLocalDpi xmlns:a14="http://schemas.microsoft.com/office/drawing/2010/main" val="0"/>
              </a:ext>
            </a:extLst>
          </a:blip>
          <a:srcRect b="11610"/>
          <a:stretch>
            <a:fillRect/>
          </a:stretch>
        </p:blipFill>
        <p:spPr bwMode="auto">
          <a:xfrm>
            <a:off x="3239752" y="4949826"/>
            <a:ext cx="1714500" cy="1123950"/>
          </a:xfrm>
          <a:prstGeom prst="rect">
            <a:avLst/>
          </a:prstGeom>
          <a:solidFill>
            <a:srgbClr val="F2F2F2"/>
          </a:solidFill>
        </p:spPr>
      </p:pic>
      <p:pic>
        <p:nvPicPr>
          <p:cNvPr id="1025" name="Рисунок 4"/>
          <p:cNvPicPr>
            <a:picLocks noChangeAspect="1" noChangeArrowheads="1"/>
          </p:cNvPicPr>
          <p:nvPr/>
        </p:nvPicPr>
        <p:blipFill>
          <a:blip r:embed="rId6">
            <a:extLst>
              <a:ext uri="{28A0092B-C50C-407E-A947-70E740481C1C}">
                <a14:useLocalDpi xmlns:a14="http://schemas.microsoft.com/office/drawing/2010/main" val="0"/>
              </a:ext>
            </a:extLst>
          </a:blip>
          <a:srcRect t="17094" b="19069"/>
          <a:stretch>
            <a:fillRect/>
          </a:stretch>
        </p:blipFill>
        <p:spPr bwMode="auto">
          <a:xfrm>
            <a:off x="4876800" y="5638800"/>
            <a:ext cx="2771775" cy="962025"/>
          </a:xfrm>
          <a:prstGeom prst="rect">
            <a:avLst/>
          </a:prstGeom>
          <a:solidFill>
            <a:srgbClr val="F2F2F2"/>
          </a:solidFill>
        </p:spPr>
      </p:pic>
      <p:sp>
        <p:nvSpPr>
          <p:cNvPr id="4" name="Rectangle 6"/>
          <p:cNvSpPr>
            <a:spLocks noChangeArrowheads="1"/>
          </p:cNvSpPr>
          <p:nvPr/>
        </p:nvSpPr>
        <p:spPr bwMode="auto">
          <a:xfrm>
            <a:off x="635000" y="158878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выберите какой из рисунков соответствует блоку  </a:t>
            </a:r>
            <a:r>
              <a:rPr kumimoji="0" lang="en-US" altLang="ru-RU" sz="12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MobileNet</a:t>
            </a:r>
            <a:r>
              <a:rPr kumimoji="0" lang="en-US"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V</a:t>
            </a:r>
            <a:r>
              <a:rPr kumimoji="0" lang="ru-RU" altLang="ru-RU" sz="1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a:t>
            </a:r>
            <a:endParaRPr kumimoji="0" lang="ru-RU" altLang="ru-RU"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5" name="Rectangle 7"/>
          <p:cNvSpPr>
            <a:spLocks noChangeArrowheads="1"/>
          </p:cNvSpPr>
          <p:nvPr/>
        </p:nvSpPr>
        <p:spPr bwMode="auto">
          <a:xfrm>
            <a:off x="457200" y="10287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6" name="Rectangle 8"/>
          <p:cNvSpPr>
            <a:spLocks noChangeArrowheads="1"/>
          </p:cNvSpPr>
          <p:nvPr/>
        </p:nvSpPr>
        <p:spPr bwMode="auto">
          <a:xfrm>
            <a:off x="457200" y="28384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7" name="Rectangle 9"/>
          <p:cNvSpPr>
            <a:spLocks noChangeArrowheads="1"/>
          </p:cNvSpPr>
          <p:nvPr/>
        </p:nvSpPr>
        <p:spPr bwMode="auto">
          <a:xfrm>
            <a:off x="457200" y="43529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8" name="Rectangle 10"/>
          <p:cNvSpPr>
            <a:spLocks noChangeArrowheads="1"/>
          </p:cNvSpPr>
          <p:nvPr/>
        </p:nvSpPr>
        <p:spPr bwMode="auto">
          <a:xfrm>
            <a:off x="457200" y="5476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
        <p:nvSpPr>
          <p:cNvPr id="9" name="Rectangle 11"/>
          <p:cNvSpPr>
            <a:spLocks noChangeArrowheads="1"/>
          </p:cNvSpPr>
          <p:nvPr/>
        </p:nvSpPr>
        <p:spPr bwMode="auto">
          <a:xfrm>
            <a:off x="457200" y="64389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spTree>
    <p:extLst>
      <p:ext uri="{BB962C8B-B14F-4D97-AF65-F5344CB8AC3E}">
        <p14:creationId xmlns:p14="http://schemas.microsoft.com/office/powerpoint/2010/main" val="31563473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Учбеный</a:t>
            </a:r>
            <a:r>
              <a:rPr lang="ru-RU" dirty="0"/>
              <a:t> вопрос-повышенная сложность</a:t>
            </a:r>
          </a:p>
        </p:txBody>
      </p:sp>
      <p:sp>
        <p:nvSpPr>
          <p:cNvPr id="3" name="Объект 2"/>
          <p:cNvSpPr>
            <a:spLocks noGrp="1"/>
          </p:cNvSpPr>
          <p:nvPr>
            <p:ph idx="1"/>
          </p:nvPr>
        </p:nvSpPr>
        <p:spPr>
          <a:xfrm>
            <a:off x="424314" y="1527242"/>
            <a:ext cx="11126002" cy="4902434"/>
          </a:xfrm>
        </p:spPr>
        <p:txBody>
          <a:bodyPr>
            <a:normAutofit fontScale="92500" lnSpcReduction="20000"/>
          </a:bodyPr>
          <a:lstStyle/>
          <a:p>
            <a:r>
              <a:rPr lang="ru-RU" dirty="0"/>
              <a:t>Выбурите два описания блоков соответствующих </a:t>
            </a:r>
            <a:r>
              <a:rPr lang="en-US" dirty="0"/>
              <a:t>MobileNetV2</a:t>
            </a:r>
          </a:p>
          <a:p>
            <a:pPr lvl="1"/>
            <a:r>
              <a:rPr lang="ru-RU" dirty="0"/>
              <a:t>Точечная свертка на входе 100 каналов, на выходе 200 каналов, глубокая свертка 3 на 3 с шагом 1, точечная свертка, на входе 200 каналов, на выходе 100 каналов, остаточная связь.</a:t>
            </a:r>
          </a:p>
          <a:p>
            <a:pPr lvl="1"/>
            <a:r>
              <a:rPr lang="ru-RU" dirty="0"/>
              <a:t>Точечная свертка на входе 100 каналов, на выходе 200 каналов, глубокая свертка 3 на 3 с шагом 2, точечная свертка, на входе 200 каналов, на выходе 50 каналов.</a:t>
            </a:r>
          </a:p>
          <a:p>
            <a:pPr lvl="1"/>
            <a:r>
              <a:rPr lang="ru-RU" dirty="0"/>
              <a:t>Точечная свертка на входе 200 каналов, на выходе 100 каналов, глубокая свертка 3 на 3 с шагом 2, точечная свертка, на входе 100 каналов, на выходе 150 каналов.</a:t>
            </a:r>
          </a:p>
          <a:p>
            <a:pPr lvl="1"/>
            <a:r>
              <a:rPr lang="ru-RU" dirty="0"/>
              <a:t>Точечная свертка на входе 200 каналов, на выходе 100 каналов, глубокая свертка 3 на 3 с шагом 1, точечная свертка, на входе 100 каналов, на выходе 200 каналов, остаточная связь.</a:t>
            </a:r>
          </a:p>
          <a:p>
            <a:pPr lvl="1"/>
            <a:r>
              <a:rPr lang="ru-RU" dirty="0"/>
              <a:t>Точечная свертка на входе 100 каналов, на выходе 200 каналов, точечная свертка на входе 200 каналов, на выходе 200, точечная свертка, на входе 200 каналов, на выходе 100 каналов, остаточная связь.</a:t>
            </a:r>
          </a:p>
          <a:p>
            <a:pPr lvl="1"/>
            <a:r>
              <a:rPr lang="ru-RU" dirty="0"/>
              <a:t>Точечная свертка на входе 100 каналов, на выходе 200 каналов, глубокая свертка 3 на 3 с шагом 1, остаточная связь.</a:t>
            </a:r>
          </a:p>
          <a:p>
            <a:pPr lvl="1"/>
            <a:r>
              <a:rPr lang="ru-RU" dirty="0"/>
              <a:t>Точечная свертка на входе 100 каналов, на выходе 200 каналов, глубокая свертка 3 на 3 с шагом 2.</a:t>
            </a:r>
          </a:p>
          <a:p>
            <a:pPr lvl="1"/>
            <a:endParaRPr lang="ru-RU" dirty="0"/>
          </a:p>
          <a:p>
            <a:pPr lvl="1"/>
            <a:endParaRPr lang="ru-RU" dirty="0"/>
          </a:p>
          <a:p>
            <a:pPr lvl="1"/>
            <a:endParaRPr lang="ru-RU" dirty="0"/>
          </a:p>
          <a:p>
            <a:pPr lvl="1"/>
            <a:endParaRPr lang="ru-RU" dirty="0"/>
          </a:p>
          <a:p>
            <a:pPr lvl="1"/>
            <a:endParaRPr lang="ru-RU" dirty="0"/>
          </a:p>
        </p:txBody>
      </p:sp>
    </p:spTree>
    <p:extLst>
      <p:ext uri="{BB962C8B-B14F-4D97-AF65-F5344CB8AC3E}">
        <p14:creationId xmlns:p14="http://schemas.microsoft.com/office/powerpoint/2010/main" val="4056287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3700" b="1" dirty="0"/>
              <a:t>Мобильные Сети. </a:t>
            </a:r>
            <a:r>
              <a:rPr lang="en-US" sz="3700" b="1" dirty="0" err="1"/>
              <a:t>ShuffleNet</a:t>
            </a:r>
            <a:r>
              <a:rPr lang="ru-RU" sz="3700" b="1" dirty="0"/>
              <a:t>. </a:t>
            </a:r>
            <a:r>
              <a:rPr lang="en-US" altLang="ru-RU" sz="3700" b="1" dirty="0"/>
              <a:t>G</a:t>
            </a:r>
            <a:r>
              <a:rPr lang="ru-RU" altLang="ru-RU" sz="3700" b="1" dirty="0" err="1"/>
              <a:t>roup</a:t>
            </a:r>
            <a:r>
              <a:rPr lang="ru-RU" altLang="ru-RU" sz="3700" b="1" dirty="0"/>
              <a:t>-</a:t>
            </a:r>
            <a:r>
              <a:rPr lang="en-US" altLang="ru-RU" sz="3700" b="1" dirty="0"/>
              <a:t>W</a:t>
            </a:r>
            <a:r>
              <a:rPr lang="ru-RU" altLang="ru-RU" sz="3700" b="1" dirty="0" err="1"/>
              <a:t>ise</a:t>
            </a:r>
            <a:r>
              <a:rPr lang="ru-RU" altLang="ru-RU" sz="3700" b="1" dirty="0"/>
              <a:t> </a:t>
            </a:r>
            <a:r>
              <a:rPr lang="ru-RU" altLang="ru-RU" sz="3700" b="1" dirty="0" err="1"/>
              <a:t>convolution</a:t>
            </a:r>
            <a:endParaRPr lang="en-US" sz="3700" b="1" dirty="0"/>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903435"/>
          </a:xfrm>
        </p:spPr>
        <p:txBody>
          <a:bodyPr>
            <a:noAutofit/>
          </a:bodyPr>
          <a:lstStyle/>
          <a:p>
            <a:pPr eaLnBrk="0" fontAlgn="base" hangingPunct="0">
              <a:lnSpc>
                <a:spcPct val="100000"/>
              </a:lnSpc>
              <a:spcBef>
                <a:spcPct val="0"/>
              </a:spcBef>
              <a:spcAft>
                <a:spcPct val="0"/>
              </a:spcAft>
            </a:pPr>
            <a:r>
              <a:rPr lang="ru-RU" altLang="ru-RU" sz="2000" dirty="0">
                <a:solidFill>
                  <a:srgbClr val="000000"/>
                </a:solidFill>
              </a:rPr>
              <a:t>Основная идея – использовать групповую свертку (</a:t>
            </a:r>
            <a:r>
              <a:rPr lang="ru-RU" altLang="ru-RU" sz="2000" b="1" dirty="0" err="1">
                <a:solidFill>
                  <a:srgbClr val="000000"/>
                </a:solidFill>
              </a:rPr>
              <a:t>group-wise</a:t>
            </a:r>
            <a:r>
              <a:rPr lang="ru-RU" altLang="ru-RU" sz="2000" b="1" dirty="0">
                <a:solidFill>
                  <a:srgbClr val="000000"/>
                </a:solidFill>
              </a:rPr>
              <a:t> </a:t>
            </a:r>
            <a:r>
              <a:rPr lang="ru-RU" altLang="ru-RU" sz="2000" b="1" dirty="0" err="1">
                <a:solidFill>
                  <a:srgbClr val="000000"/>
                </a:solidFill>
              </a:rPr>
              <a:t>convolution</a:t>
            </a:r>
            <a:r>
              <a:rPr lang="ru-RU" altLang="ru-RU" sz="2000" dirty="0">
                <a:solidFill>
                  <a:srgbClr val="000000"/>
                </a:solidFill>
              </a:rPr>
              <a:t>)</a:t>
            </a:r>
          </a:p>
          <a:p>
            <a:pPr lvl="1" eaLnBrk="0" fontAlgn="base" hangingPunct="0">
              <a:lnSpc>
                <a:spcPct val="100000"/>
              </a:lnSpc>
              <a:spcBef>
                <a:spcPct val="0"/>
              </a:spcBef>
              <a:spcAft>
                <a:spcPct val="0"/>
              </a:spcAft>
            </a:pPr>
            <a:r>
              <a:rPr lang="ru-RU" altLang="ru-RU" sz="2000" dirty="0">
                <a:solidFill>
                  <a:srgbClr val="000000"/>
                </a:solidFill>
              </a:rPr>
              <a:t>Карты признаков делятся на несколько групп в которых выполняют свертку.</a:t>
            </a:r>
          </a:p>
          <a:p>
            <a:pPr lvl="1" eaLnBrk="0" fontAlgn="base" hangingPunct="0">
              <a:lnSpc>
                <a:spcPct val="100000"/>
              </a:lnSpc>
              <a:spcBef>
                <a:spcPct val="0"/>
              </a:spcBef>
              <a:spcAft>
                <a:spcPct val="0"/>
              </a:spcAft>
            </a:pPr>
            <a:r>
              <a:rPr lang="ru-RU" altLang="ru-RU" sz="2000" dirty="0">
                <a:solidFill>
                  <a:srgbClr val="000000"/>
                </a:solidFill>
              </a:rPr>
              <a:t>Результаты перемешиваются (</a:t>
            </a:r>
            <a:r>
              <a:rPr lang="en-US" altLang="ru-RU" sz="2000" b="1" dirty="0"/>
              <a:t>s</a:t>
            </a:r>
            <a:r>
              <a:rPr lang="en-US" sz="2000" b="1" dirty="0"/>
              <a:t>huffle</a:t>
            </a:r>
            <a:r>
              <a:rPr lang="ru-RU" altLang="ru-RU" sz="2000" dirty="0">
                <a:solidFill>
                  <a:srgbClr val="000000"/>
                </a:solidFill>
              </a:rPr>
              <a:t>).</a:t>
            </a:r>
          </a:p>
          <a:p>
            <a:pPr lvl="2" eaLnBrk="0" fontAlgn="base" hangingPunct="0">
              <a:lnSpc>
                <a:spcPct val="100000"/>
              </a:lnSpc>
              <a:spcBef>
                <a:spcPct val="0"/>
              </a:spcBef>
              <a:spcAft>
                <a:spcPct val="0"/>
              </a:spcAft>
            </a:pPr>
            <a:r>
              <a:rPr lang="ru-RU" altLang="ru-RU" sz="1800" dirty="0">
                <a:solidFill>
                  <a:srgbClr val="000000"/>
                </a:solidFill>
              </a:rPr>
              <a:t>Перемешивание происходит по заранее заданному правилу. </a:t>
            </a:r>
          </a:p>
          <a:p>
            <a:pPr lvl="1" eaLnBrk="0" fontAlgn="base" hangingPunct="0">
              <a:lnSpc>
                <a:spcPct val="100000"/>
              </a:lnSpc>
              <a:spcBef>
                <a:spcPct val="0"/>
              </a:spcBef>
              <a:spcAft>
                <a:spcPct val="0"/>
              </a:spcAft>
            </a:pPr>
            <a:r>
              <a:rPr lang="ru-RU" altLang="ru-RU" sz="2000" dirty="0">
                <a:solidFill>
                  <a:srgbClr val="000000"/>
                </a:solidFill>
              </a:rPr>
              <a:t>Идея близка к </a:t>
            </a:r>
            <a:r>
              <a:rPr lang="en-US" altLang="ru-RU" sz="2000" dirty="0" err="1">
                <a:solidFill>
                  <a:srgbClr val="000000"/>
                </a:solidFill>
              </a:rPr>
              <a:t>DepthWise</a:t>
            </a:r>
            <a:r>
              <a:rPr lang="en-US" altLang="ru-RU" sz="2000" dirty="0">
                <a:solidFill>
                  <a:srgbClr val="000000"/>
                </a:solidFill>
              </a:rPr>
              <a:t> conv.</a:t>
            </a:r>
            <a:endParaRPr lang="ru-RU" altLang="ru-RU" sz="2000" dirty="0">
              <a:solidFill>
                <a:srgbClr val="000000"/>
              </a:solidFill>
            </a:endParaRPr>
          </a:p>
          <a:p>
            <a:pPr lvl="2" eaLnBrk="0" fontAlgn="base" hangingPunct="0">
              <a:lnSpc>
                <a:spcPct val="100000"/>
              </a:lnSpc>
              <a:spcBef>
                <a:spcPct val="0"/>
              </a:spcBef>
              <a:spcAft>
                <a:spcPct val="0"/>
              </a:spcAft>
            </a:pPr>
            <a:r>
              <a:rPr lang="ru-RU" altLang="ru-RU" sz="1800" b="1" dirty="0">
                <a:solidFill>
                  <a:srgbClr val="000000"/>
                </a:solidFill>
              </a:rPr>
              <a:t>Авторы полагают, что каждая группа обучается независимо и веса между группами не передаются и не усредняются, поэтому признаки по группам разные. </a:t>
            </a:r>
            <a:endParaRPr lang="en-US" altLang="ru-RU" sz="1800" b="1" dirty="0">
              <a:solidFill>
                <a:srgbClr val="000000"/>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Rectangle 3"/>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3" name="Рисунок 12"/>
          <p:cNvPicPr>
            <a:picLocks noChangeAspect="1"/>
          </p:cNvPicPr>
          <p:nvPr/>
        </p:nvPicPr>
        <p:blipFill rotWithShape="1">
          <a:blip r:embed="rId2"/>
          <a:srcRect b="61240"/>
          <a:stretch/>
        </p:blipFill>
        <p:spPr>
          <a:xfrm>
            <a:off x="1495467" y="3035057"/>
            <a:ext cx="7778073" cy="3621247"/>
          </a:xfrm>
          <a:prstGeom prst="rect">
            <a:avLst/>
          </a:prstGeom>
        </p:spPr>
      </p:pic>
    </p:spTree>
    <p:extLst>
      <p:ext uri="{BB962C8B-B14F-4D97-AF65-F5344CB8AC3E}">
        <p14:creationId xmlns:p14="http://schemas.microsoft.com/office/powerpoint/2010/main" val="4294145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3700" b="1" dirty="0"/>
              <a:t>Мобильные Сети. </a:t>
            </a:r>
            <a:r>
              <a:rPr lang="en-US" sz="3700" b="1" dirty="0" err="1"/>
              <a:t>ShuffleNet</a:t>
            </a:r>
            <a:r>
              <a:rPr lang="ru-RU" sz="3700" b="1" dirty="0"/>
              <a:t>. </a:t>
            </a:r>
            <a:r>
              <a:rPr lang="en-US" altLang="ru-RU" sz="3700" b="1" dirty="0"/>
              <a:t>G</a:t>
            </a:r>
            <a:r>
              <a:rPr lang="ru-RU" altLang="ru-RU" sz="3700" b="1" dirty="0" err="1"/>
              <a:t>roup</a:t>
            </a:r>
            <a:r>
              <a:rPr lang="ru-RU" altLang="ru-RU" sz="3700" b="1" dirty="0"/>
              <a:t>-</a:t>
            </a:r>
            <a:r>
              <a:rPr lang="en-US" altLang="ru-RU" sz="3700" b="1" dirty="0"/>
              <a:t>W</a:t>
            </a:r>
            <a:r>
              <a:rPr lang="ru-RU" altLang="ru-RU" sz="3700" b="1" dirty="0" err="1"/>
              <a:t>ise</a:t>
            </a:r>
            <a:r>
              <a:rPr lang="ru-RU" altLang="ru-RU" sz="3700" b="1" dirty="0"/>
              <a:t> </a:t>
            </a:r>
            <a:r>
              <a:rPr lang="ru-RU" altLang="ru-RU" sz="3700" b="1" dirty="0" err="1"/>
              <a:t>convolution</a:t>
            </a:r>
            <a:endParaRPr lang="en-US" sz="3700" b="1" dirty="0"/>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903435"/>
          </a:xfrm>
        </p:spPr>
        <p:txBody>
          <a:bodyPr>
            <a:noAutofit/>
          </a:bodyPr>
          <a:lstStyle/>
          <a:p>
            <a:pPr marL="800100" lvl="1" indent="-342900" eaLnBrk="0" fontAlgn="base" hangingPunct="0">
              <a:lnSpc>
                <a:spcPct val="100000"/>
              </a:lnSpc>
              <a:spcBef>
                <a:spcPct val="0"/>
              </a:spcBef>
              <a:spcAft>
                <a:spcPct val="0"/>
              </a:spcAft>
            </a:pPr>
            <a:r>
              <a:rPr lang="ru-RU" altLang="ru-RU" sz="2000" dirty="0">
                <a:solidFill>
                  <a:srgbClr val="000000"/>
                </a:solidFill>
              </a:rPr>
              <a:t>После</a:t>
            </a:r>
            <a:r>
              <a:rPr lang="en-US" altLang="ru-RU" sz="2000" dirty="0">
                <a:solidFill>
                  <a:srgbClr val="000000"/>
                </a:solidFill>
              </a:rPr>
              <a:t> </a:t>
            </a:r>
            <a:r>
              <a:rPr lang="ru-RU" altLang="ru-RU" sz="2000" dirty="0">
                <a:solidFill>
                  <a:srgbClr val="000000"/>
                </a:solidFill>
              </a:rPr>
              <a:t>свертки происходит перемешивание признаков. </a:t>
            </a:r>
          </a:p>
          <a:p>
            <a:pPr marL="1200150" lvl="2" indent="-285750" eaLnBrk="0" fontAlgn="base" hangingPunct="0">
              <a:lnSpc>
                <a:spcPct val="100000"/>
              </a:lnSpc>
              <a:spcBef>
                <a:spcPct val="0"/>
              </a:spcBef>
              <a:spcAft>
                <a:spcPct val="0"/>
              </a:spcAft>
            </a:pPr>
            <a:r>
              <a:rPr lang="ru-RU" altLang="ru-RU" dirty="0">
                <a:solidFill>
                  <a:srgbClr val="000000"/>
                </a:solidFill>
              </a:rPr>
              <a:t>По мнению авторов, если не перемешивать признаки, это ограничивает способность сети к обучению. Возможны: </a:t>
            </a:r>
          </a:p>
          <a:p>
            <a:pPr marL="1657350" lvl="3" indent="-285750" eaLnBrk="0" fontAlgn="base" hangingPunct="0">
              <a:spcBef>
                <a:spcPct val="0"/>
              </a:spcBef>
              <a:spcAft>
                <a:spcPct val="0"/>
              </a:spcAft>
            </a:pPr>
            <a:r>
              <a:rPr lang="ru-RU" altLang="ru-RU" sz="2000" dirty="0">
                <a:solidFill>
                  <a:srgbClr val="000000"/>
                </a:solidFill>
              </a:rPr>
              <a:t>Оставить все веса как есть</a:t>
            </a:r>
          </a:p>
          <a:p>
            <a:pPr marL="1657350" lvl="3" indent="-285750" eaLnBrk="0" fontAlgn="base" hangingPunct="0">
              <a:spcBef>
                <a:spcPct val="0"/>
              </a:spcBef>
              <a:spcAft>
                <a:spcPct val="0"/>
              </a:spcAft>
            </a:pPr>
            <a:r>
              <a:rPr lang="ru-RU" altLang="ru-RU" sz="2000" dirty="0">
                <a:solidFill>
                  <a:srgbClr val="000000"/>
                </a:solidFill>
              </a:rPr>
              <a:t>Скопировать веса между группами</a:t>
            </a:r>
          </a:p>
          <a:p>
            <a:pPr marL="1657350" lvl="3" indent="-285750" eaLnBrk="0" fontAlgn="base" hangingPunct="0">
              <a:spcBef>
                <a:spcPct val="0"/>
              </a:spcBef>
              <a:spcAft>
                <a:spcPct val="0"/>
              </a:spcAft>
            </a:pPr>
            <a:r>
              <a:rPr lang="ru-RU" altLang="ru-RU" sz="2000" dirty="0">
                <a:solidFill>
                  <a:srgbClr val="000000"/>
                </a:solidFill>
              </a:rPr>
              <a:t>Перемешать результаты.</a:t>
            </a:r>
          </a:p>
          <a:p>
            <a:pPr marL="1200150" lvl="2" indent="-285750" eaLnBrk="0" fontAlgn="base" hangingPunct="0">
              <a:lnSpc>
                <a:spcPct val="100000"/>
              </a:lnSpc>
              <a:spcBef>
                <a:spcPct val="0"/>
              </a:spcBef>
              <a:spcAft>
                <a:spcPct val="0"/>
              </a:spcAft>
            </a:pPr>
            <a:r>
              <a:rPr lang="ru-RU" altLang="ru-RU" dirty="0">
                <a:solidFill>
                  <a:srgbClr val="000000"/>
                </a:solidFill>
              </a:rPr>
              <a:t>Перемешивание повышает разброс (разнообразие, дисперсию) групп</a:t>
            </a:r>
          </a:p>
          <a:p>
            <a:pPr marL="1657350" lvl="3" indent="-285750" eaLnBrk="0" fontAlgn="base" hangingPunct="0">
              <a:spcBef>
                <a:spcPct val="0"/>
              </a:spcBef>
              <a:spcAft>
                <a:spcPct val="0"/>
              </a:spcAft>
            </a:pPr>
            <a:r>
              <a:rPr lang="ru-RU" altLang="ru-RU" sz="2000" dirty="0">
                <a:solidFill>
                  <a:srgbClr val="000000"/>
                </a:solidFill>
              </a:rPr>
              <a:t>– то есть повышает информацию в сети </a:t>
            </a:r>
          </a:p>
          <a:p>
            <a:pPr marL="2114550" lvl="4" indent="-285750" eaLnBrk="0" fontAlgn="base" hangingPunct="0">
              <a:spcBef>
                <a:spcPct val="0"/>
              </a:spcBef>
              <a:spcAft>
                <a:spcPct val="0"/>
              </a:spcAft>
            </a:pPr>
            <a:r>
              <a:rPr lang="ru-RU" altLang="ru-RU" sz="2000" dirty="0">
                <a:solidFill>
                  <a:srgbClr val="000000"/>
                </a:solidFill>
              </a:rPr>
              <a:t>по аналогии со </a:t>
            </a:r>
            <a:r>
              <a:rPr lang="ru-RU" altLang="ru-RU" sz="2000" dirty="0" err="1">
                <a:solidFill>
                  <a:srgbClr val="000000"/>
                </a:solidFill>
              </a:rPr>
              <a:t>скремблом</a:t>
            </a:r>
            <a:r>
              <a:rPr lang="ru-RU" altLang="ru-RU" sz="2000" dirty="0">
                <a:solidFill>
                  <a:srgbClr val="000000"/>
                </a:solidFill>
              </a:rPr>
              <a:t> в системах связи.</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Rectangle 3"/>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13" name="Рисунок 12"/>
          <p:cNvPicPr>
            <a:picLocks noChangeAspect="1"/>
          </p:cNvPicPr>
          <p:nvPr/>
        </p:nvPicPr>
        <p:blipFill rotWithShape="1">
          <a:blip r:embed="rId2"/>
          <a:srcRect b="61240"/>
          <a:stretch/>
        </p:blipFill>
        <p:spPr>
          <a:xfrm>
            <a:off x="1938088" y="3627273"/>
            <a:ext cx="6649652" cy="3095887"/>
          </a:xfrm>
          <a:prstGeom prst="rect">
            <a:avLst/>
          </a:prstGeom>
        </p:spPr>
      </p:pic>
    </p:spTree>
    <p:extLst>
      <p:ext uri="{BB962C8B-B14F-4D97-AF65-F5344CB8AC3E}">
        <p14:creationId xmlns:p14="http://schemas.microsoft.com/office/powerpoint/2010/main" val="3818149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ShuffleNet</a:t>
            </a:r>
            <a:r>
              <a:rPr lang="ru-RU" sz="4000" b="1" dirty="0">
                <a:solidFill>
                  <a:schemeClr val="bg1"/>
                </a:solidFill>
              </a:rPr>
              <a:t> </a:t>
            </a:r>
            <a:r>
              <a:rPr lang="en-US" sz="4000" b="1" dirty="0">
                <a:solidFill>
                  <a:schemeClr val="bg1"/>
                </a:solidFill>
              </a:rPr>
              <a:t>V1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912159" y="1045471"/>
            <a:ext cx="6860242" cy="4948015"/>
          </a:xfrm>
        </p:spPr>
        <p:txBody>
          <a:bodyPr>
            <a:noAutofit/>
          </a:bodyPr>
          <a:lstStyle/>
          <a:p>
            <a:pPr eaLnBrk="0" fontAlgn="base" hangingPunct="0">
              <a:lnSpc>
                <a:spcPct val="100000"/>
              </a:lnSpc>
              <a:spcBef>
                <a:spcPct val="0"/>
              </a:spcBef>
              <a:spcAft>
                <a:spcPct val="0"/>
              </a:spcAft>
            </a:pPr>
            <a:r>
              <a:rPr lang="ru-RU" altLang="ru-RU" sz="2000" dirty="0">
                <a:solidFill>
                  <a:schemeClr val="bg1"/>
                </a:solidFill>
              </a:rPr>
              <a:t>Блоке ShuffleNetV1</a:t>
            </a:r>
          </a:p>
          <a:p>
            <a:pPr eaLnBrk="0" fontAlgn="base" hangingPunct="0">
              <a:lnSpc>
                <a:spcPct val="100000"/>
              </a:lnSpc>
              <a:spcBef>
                <a:spcPct val="0"/>
              </a:spcBef>
              <a:spcAft>
                <a:spcPct val="0"/>
              </a:spcAft>
            </a:pPr>
            <a:r>
              <a:rPr lang="ru-RU" altLang="ru-RU" sz="2000" dirty="0">
                <a:solidFill>
                  <a:schemeClr val="bg1"/>
                </a:solidFill>
              </a:rPr>
              <a:t>1 этап - 1×1 групповая свертка- </a:t>
            </a:r>
            <a:r>
              <a:rPr lang="ru-RU" altLang="ru-RU" sz="2000" dirty="0" err="1">
                <a:solidFill>
                  <a:schemeClr val="bg1"/>
                </a:solidFill>
              </a:rPr>
              <a:t>bottleneck</a:t>
            </a:r>
            <a:r>
              <a:rPr lang="ru-RU" altLang="ru-RU" sz="2000" dirty="0">
                <a:solidFill>
                  <a:schemeClr val="bg1"/>
                </a:solidFill>
              </a:rPr>
              <a:t> слой (снижает число карт признаков в 4 раза)</a:t>
            </a:r>
          </a:p>
          <a:p>
            <a:pPr eaLnBrk="0" fontAlgn="base" hangingPunct="0">
              <a:lnSpc>
                <a:spcPct val="100000"/>
              </a:lnSpc>
              <a:spcBef>
                <a:spcPct val="0"/>
              </a:spcBef>
              <a:spcAft>
                <a:spcPct val="0"/>
              </a:spcAft>
            </a:pPr>
            <a:r>
              <a:rPr lang="ru-RU" altLang="ru-RU" sz="2000" dirty="0">
                <a:solidFill>
                  <a:schemeClr val="bg1"/>
                </a:solidFill>
              </a:rPr>
              <a:t>2 этап -перемешивание.</a:t>
            </a:r>
          </a:p>
          <a:p>
            <a:pPr eaLnBrk="0" fontAlgn="base" hangingPunct="0">
              <a:lnSpc>
                <a:spcPct val="100000"/>
              </a:lnSpc>
              <a:spcBef>
                <a:spcPct val="0"/>
              </a:spcBef>
              <a:spcAft>
                <a:spcPct val="0"/>
              </a:spcAft>
            </a:pPr>
            <a:r>
              <a:rPr lang="ru-RU" altLang="ru-RU" sz="2000" dirty="0">
                <a:solidFill>
                  <a:schemeClr val="bg1"/>
                </a:solidFill>
              </a:rPr>
              <a:t>3 этап 3×3 </a:t>
            </a:r>
            <a:r>
              <a:rPr lang="ru-RU" altLang="ru-RU" sz="2000" dirty="0" err="1">
                <a:solidFill>
                  <a:schemeClr val="bg1"/>
                </a:solidFill>
              </a:rPr>
              <a:t>depthwise</a:t>
            </a:r>
            <a:r>
              <a:rPr lang="ru-RU" altLang="ru-RU" sz="2000" dirty="0">
                <a:solidFill>
                  <a:schemeClr val="bg1"/>
                </a:solidFill>
              </a:rPr>
              <a:t> свертка с </a:t>
            </a:r>
            <a:r>
              <a:rPr lang="ru-RU" altLang="ru-RU" sz="2000" dirty="0" err="1">
                <a:solidFill>
                  <a:schemeClr val="bg1"/>
                </a:solidFill>
              </a:rPr>
              <a:t>batchnorm</a:t>
            </a:r>
            <a:r>
              <a:rPr lang="ru-RU" altLang="ru-RU" sz="2000" dirty="0">
                <a:solidFill>
                  <a:schemeClr val="bg1"/>
                </a:solidFill>
              </a:rPr>
              <a:t> но без </a:t>
            </a:r>
            <a:r>
              <a:rPr lang="ru-RU" altLang="ru-RU" sz="2000" dirty="0" err="1">
                <a:solidFill>
                  <a:schemeClr val="bg1"/>
                </a:solidFill>
              </a:rPr>
              <a:t>ReLU</a:t>
            </a:r>
            <a:r>
              <a:rPr lang="ru-RU" altLang="ru-RU" sz="2000" dirty="0">
                <a:solidFill>
                  <a:schemeClr val="bg1"/>
                </a:solidFill>
              </a:rPr>
              <a:t>.</a:t>
            </a:r>
          </a:p>
          <a:p>
            <a:pPr lvl="1" eaLnBrk="0" fontAlgn="base" hangingPunct="0">
              <a:lnSpc>
                <a:spcPct val="100000"/>
              </a:lnSpc>
              <a:spcBef>
                <a:spcPct val="0"/>
              </a:spcBef>
              <a:spcAft>
                <a:spcPct val="0"/>
              </a:spcAft>
            </a:pPr>
            <a:r>
              <a:rPr lang="ru-RU" altLang="ru-RU" sz="1800" dirty="0">
                <a:solidFill>
                  <a:schemeClr val="bg1"/>
                </a:solidFill>
              </a:rPr>
              <a:t>Предположено, что без </a:t>
            </a:r>
            <a:r>
              <a:rPr lang="ru-RU" altLang="ru-RU" sz="1800" dirty="0" err="1">
                <a:solidFill>
                  <a:schemeClr val="bg1"/>
                </a:solidFill>
              </a:rPr>
              <a:t>ReLU</a:t>
            </a:r>
            <a:r>
              <a:rPr lang="ru-RU" altLang="ru-RU" sz="1800" dirty="0">
                <a:solidFill>
                  <a:schemeClr val="bg1"/>
                </a:solidFill>
              </a:rPr>
              <a:t> результаты тут лучше.</a:t>
            </a:r>
          </a:p>
          <a:p>
            <a:pPr lvl="1" eaLnBrk="0" fontAlgn="base" hangingPunct="0">
              <a:lnSpc>
                <a:spcPct val="100000"/>
              </a:lnSpc>
              <a:spcBef>
                <a:spcPct val="0"/>
              </a:spcBef>
              <a:spcAft>
                <a:spcPct val="0"/>
              </a:spcAft>
            </a:pPr>
            <a:r>
              <a:rPr lang="ru-RU" altLang="ru-RU" sz="1800" dirty="0">
                <a:solidFill>
                  <a:schemeClr val="bg1"/>
                </a:solidFill>
              </a:rPr>
              <a:t>В некоторых блоках слой имеет шаг 2.</a:t>
            </a:r>
          </a:p>
          <a:p>
            <a:pPr eaLnBrk="0" fontAlgn="base" hangingPunct="0">
              <a:lnSpc>
                <a:spcPct val="100000"/>
              </a:lnSpc>
              <a:spcBef>
                <a:spcPct val="0"/>
              </a:spcBef>
              <a:spcAft>
                <a:spcPct val="0"/>
              </a:spcAft>
            </a:pPr>
            <a:r>
              <a:rPr lang="ru-RU" altLang="ru-RU" sz="2000" dirty="0">
                <a:solidFill>
                  <a:schemeClr val="bg1"/>
                </a:solidFill>
              </a:rPr>
              <a:t>4 этап 1×1 групповая свертка- расширение числа карт признаков без перемешивания.</a:t>
            </a:r>
          </a:p>
          <a:p>
            <a:pPr lvl="1" eaLnBrk="0" fontAlgn="base" hangingPunct="0">
              <a:lnSpc>
                <a:spcPct val="100000"/>
              </a:lnSpc>
              <a:spcBef>
                <a:spcPct val="0"/>
              </a:spcBef>
              <a:spcAft>
                <a:spcPct val="0"/>
              </a:spcAft>
            </a:pPr>
            <a:r>
              <a:rPr lang="ru-RU" altLang="ru-RU" sz="1800" dirty="0">
                <a:solidFill>
                  <a:schemeClr val="bg1"/>
                </a:solidFill>
              </a:rPr>
              <a:t>Авторы отмечают что на этом этапе нет разницы перемешать или нет. </a:t>
            </a:r>
          </a:p>
          <a:p>
            <a:pPr eaLnBrk="0" fontAlgn="base" hangingPunct="0">
              <a:lnSpc>
                <a:spcPct val="100000"/>
              </a:lnSpc>
              <a:spcBef>
                <a:spcPct val="0"/>
              </a:spcBef>
              <a:spcAft>
                <a:spcPct val="0"/>
              </a:spcAft>
            </a:pPr>
            <a:r>
              <a:rPr lang="ru-RU" altLang="ru-RU" sz="2000" dirty="0">
                <a:solidFill>
                  <a:schemeClr val="bg1"/>
                </a:solidFill>
              </a:rPr>
              <a:t>остаточно  связь.</a:t>
            </a:r>
          </a:p>
          <a:p>
            <a:pPr lvl="1" eaLnBrk="0" fontAlgn="base" hangingPunct="0">
              <a:lnSpc>
                <a:spcPct val="100000"/>
              </a:lnSpc>
              <a:spcBef>
                <a:spcPct val="0"/>
              </a:spcBef>
              <a:spcAft>
                <a:spcPct val="0"/>
              </a:spcAft>
            </a:pPr>
            <a:r>
              <a:rPr lang="ru-RU" altLang="ru-RU" sz="1800" dirty="0">
                <a:solidFill>
                  <a:schemeClr val="bg1"/>
                </a:solidFill>
              </a:rPr>
              <a:t>Если шаг 2, то связь включает 3×3 </a:t>
            </a:r>
            <a:r>
              <a:rPr lang="ru-RU" altLang="ru-RU" sz="1800" dirty="0" err="1">
                <a:solidFill>
                  <a:schemeClr val="bg1"/>
                </a:solidFill>
              </a:rPr>
              <a:t>average</a:t>
            </a:r>
            <a:r>
              <a:rPr lang="ru-RU" altLang="ru-RU" sz="1800" dirty="0">
                <a:solidFill>
                  <a:schemeClr val="bg1"/>
                </a:solidFill>
              </a:rPr>
              <a:t> </a:t>
            </a:r>
            <a:r>
              <a:rPr lang="ru-RU" altLang="ru-RU" sz="1800" dirty="0" err="1">
                <a:solidFill>
                  <a:schemeClr val="bg1"/>
                </a:solidFill>
              </a:rPr>
              <a:t>pooling</a:t>
            </a:r>
            <a:r>
              <a:rPr lang="ru-RU" altLang="ru-RU" sz="1800" dirty="0">
                <a:solidFill>
                  <a:schemeClr val="bg1"/>
                </a:solidFill>
              </a:rPr>
              <a:t> и результат конкатенируется вместо сложения.</a:t>
            </a:r>
          </a:p>
          <a:p>
            <a:pPr marL="0" lvl="0" indent="0" eaLnBrk="0" fontAlgn="base" hangingPunct="0">
              <a:lnSpc>
                <a:spcPct val="100000"/>
              </a:lnSpc>
              <a:spcBef>
                <a:spcPct val="0"/>
              </a:spcBef>
              <a:spcAft>
                <a:spcPct val="0"/>
              </a:spcAft>
              <a:buNone/>
            </a:pPr>
            <a:endParaRPr lang="ru-RU" altLang="ru-RU" sz="1800" dirty="0">
              <a:solidFill>
                <a:schemeClr val="bg1"/>
              </a:solidFill>
              <a:latin typeface="Georgia" panose="02040502050405020303" pitchFamily="18" charset="0"/>
            </a:endParaRPr>
          </a:p>
          <a:p>
            <a:pPr marL="0" lvl="0" indent="0" eaLnBrk="0" fontAlgn="base" hangingPunct="0">
              <a:lnSpc>
                <a:spcPct val="100000"/>
              </a:lnSpc>
              <a:spcBef>
                <a:spcPct val="0"/>
              </a:spcBef>
              <a:spcAft>
                <a:spcPct val="0"/>
              </a:spcAft>
              <a:buNone/>
            </a:pPr>
            <a:endParaRPr lang="ru-RU" altLang="ru-RU" sz="1800" dirty="0">
              <a:solidFill>
                <a:schemeClr val="bg1"/>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ru-RU" altLang="ru-RU" sz="2000" dirty="0">
              <a:solidFill>
                <a:schemeClr val="bg1"/>
              </a:solidFill>
            </a:endParaRPr>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7172" name="Picture 4" descr="ShuffleNet: An Extremely Efficient Convolutional Neural Network for Mobile  Devices | Papers With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2824" y="863125"/>
            <a:ext cx="4829176" cy="3740158"/>
          </a:xfrm>
          <a:prstGeom prst="rect">
            <a:avLst/>
          </a:prstGeom>
          <a:noFill/>
          <a:extLst>
            <a:ext uri="{909E8E84-426E-40DD-AFC4-6F175D3DCCD1}">
              <a14:hiddenFill xmlns:a14="http://schemas.microsoft.com/office/drawing/2010/main">
                <a:solidFill>
                  <a:srgbClr val="FFFFFF"/>
                </a:solidFill>
              </a14:hiddenFill>
            </a:ext>
          </a:extLst>
        </p:spPr>
      </p:pic>
      <p:sp>
        <p:nvSpPr>
          <p:cNvPr id="10" name="Прямоугольник 9"/>
          <p:cNvSpPr/>
          <p:nvPr/>
        </p:nvSpPr>
        <p:spPr>
          <a:xfrm>
            <a:off x="307975" y="5038088"/>
            <a:ext cx="10645775" cy="1323439"/>
          </a:xfrm>
          <a:prstGeom prst="rect">
            <a:avLst/>
          </a:prstGeom>
        </p:spPr>
        <p:txBody>
          <a:bodyPr wrap="square">
            <a:spAutoFit/>
          </a:bodyPr>
          <a:lstStyle/>
          <a:p>
            <a:pPr marL="285750" indent="-285750" eaLnBrk="0" fontAlgn="base" hangingPunct="0">
              <a:lnSpc>
                <a:spcPct val="100000"/>
              </a:lnSpc>
              <a:spcBef>
                <a:spcPct val="0"/>
              </a:spcBef>
              <a:spcAft>
                <a:spcPct val="0"/>
              </a:spcAft>
              <a:buFont typeface="Arial" panose="020B0604020202020204" pitchFamily="34" charset="0"/>
              <a:buChar char="•"/>
            </a:pPr>
            <a:r>
              <a:rPr lang="ru-RU" altLang="ru-RU" sz="2000" dirty="0">
                <a:solidFill>
                  <a:schemeClr val="bg1"/>
                </a:solidFill>
              </a:rPr>
              <a:t>Авторами определено, что необходимо 8 групп для наилучшего результата.</a:t>
            </a:r>
          </a:p>
          <a:p>
            <a:pPr marL="285750" indent="-285750" eaLnBrk="0" fontAlgn="base" hangingPunct="0">
              <a:lnSpc>
                <a:spcPct val="100000"/>
              </a:lnSpc>
              <a:spcBef>
                <a:spcPct val="0"/>
              </a:spcBef>
              <a:spcAft>
                <a:spcPct val="0"/>
              </a:spcAft>
              <a:buFont typeface="Arial" panose="020B0604020202020204" pitchFamily="34" charset="0"/>
              <a:buChar char="•"/>
            </a:pPr>
            <a:r>
              <a:rPr lang="ru-RU" altLang="ru-RU" sz="2000" dirty="0">
                <a:solidFill>
                  <a:schemeClr val="bg1"/>
                </a:solidFill>
              </a:rPr>
              <a:t>Архитектура: входной поток (свертка 3х3б шаг 2, </a:t>
            </a:r>
            <a:r>
              <a:rPr lang="ru-RU" altLang="ru-RU" sz="2000" dirty="0" err="1">
                <a:solidFill>
                  <a:schemeClr val="bg1"/>
                </a:solidFill>
              </a:rPr>
              <a:t>max</a:t>
            </a:r>
            <a:r>
              <a:rPr lang="ru-RU" altLang="ru-RU" sz="2000" dirty="0">
                <a:solidFill>
                  <a:schemeClr val="bg1"/>
                </a:solidFill>
              </a:rPr>
              <a:t> </a:t>
            </a:r>
            <a:r>
              <a:rPr lang="ru-RU" altLang="ru-RU" sz="2000" dirty="0" err="1">
                <a:solidFill>
                  <a:schemeClr val="bg1"/>
                </a:solidFill>
              </a:rPr>
              <a:t>pooling</a:t>
            </a:r>
            <a:r>
              <a:rPr lang="ru-RU" altLang="ru-RU" sz="2000" dirty="0">
                <a:solidFill>
                  <a:schemeClr val="bg1"/>
                </a:solidFill>
              </a:rPr>
              <a:t>), 3 этапа по 4 или 8 блоков </a:t>
            </a:r>
            <a:r>
              <a:rPr lang="ru-RU" altLang="ru-RU" sz="2000" dirty="0" err="1">
                <a:solidFill>
                  <a:schemeClr val="bg1"/>
                </a:solidFill>
              </a:rPr>
              <a:t>ShuffleNet</a:t>
            </a:r>
            <a:r>
              <a:rPr lang="ru-RU" altLang="ru-RU" sz="2000" dirty="0">
                <a:solidFill>
                  <a:schemeClr val="bg1"/>
                </a:solidFill>
              </a:rPr>
              <a:t>,  каждый этап начинается с блока с шагом 2. В конце </a:t>
            </a:r>
            <a:r>
              <a:rPr lang="ru-RU" altLang="ru-RU" sz="2000" dirty="0" err="1">
                <a:solidFill>
                  <a:schemeClr val="bg1"/>
                </a:solidFill>
              </a:rPr>
              <a:t>global</a:t>
            </a:r>
            <a:r>
              <a:rPr lang="ru-RU" altLang="ru-RU" sz="2000" dirty="0">
                <a:solidFill>
                  <a:schemeClr val="bg1"/>
                </a:solidFill>
              </a:rPr>
              <a:t> </a:t>
            </a:r>
            <a:r>
              <a:rPr lang="ru-RU" altLang="ru-RU" sz="2000" dirty="0" err="1">
                <a:solidFill>
                  <a:schemeClr val="bg1"/>
                </a:solidFill>
              </a:rPr>
              <a:t>average</a:t>
            </a:r>
            <a:r>
              <a:rPr lang="ru-RU" altLang="ru-RU" sz="2000" dirty="0">
                <a:solidFill>
                  <a:schemeClr val="bg1"/>
                </a:solidFill>
              </a:rPr>
              <a:t> </a:t>
            </a:r>
            <a:r>
              <a:rPr lang="ru-RU" altLang="ru-RU" sz="2000" dirty="0" err="1">
                <a:solidFill>
                  <a:schemeClr val="bg1"/>
                </a:solidFill>
              </a:rPr>
              <a:t>pooling</a:t>
            </a:r>
            <a:r>
              <a:rPr lang="ru-RU" altLang="ru-RU" sz="2000" dirty="0">
                <a:solidFill>
                  <a:schemeClr val="bg1"/>
                </a:solidFill>
              </a:rPr>
              <a:t> и </a:t>
            </a:r>
            <a:r>
              <a:rPr lang="ru-RU" altLang="ru-RU" sz="2000" dirty="0" err="1">
                <a:solidFill>
                  <a:schemeClr val="bg1"/>
                </a:solidFill>
              </a:rPr>
              <a:t>fully-connected</a:t>
            </a:r>
            <a:r>
              <a:rPr lang="ru-RU" altLang="ru-RU" sz="2000" dirty="0">
                <a:solidFill>
                  <a:schemeClr val="bg1"/>
                </a:solidFill>
              </a:rPr>
              <a:t> слой.</a:t>
            </a:r>
          </a:p>
        </p:txBody>
      </p:sp>
    </p:spTree>
    <p:extLst>
      <p:ext uri="{BB962C8B-B14F-4D97-AF65-F5344CB8AC3E}">
        <p14:creationId xmlns:p14="http://schemas.microsoft.com/office/powerpoint/2010/main" val="803859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ShuffleNet</a:t>
            </a:r>
            <a:r>
              <a:rPr lang="ru-RU" sz="4800" b="1" dirty="0">
                <a:solidFill>
                  <a:schemeClr val="bg1"/>
                </a:solidFill>
              </a:rPr>
              <a:t> </a:t>
            </a:r>
            <a:r>
              <a:rPr lang="en-US" sz="4800" b="1" dirty="0">
                <a:solidFill>
                  <a:schemeClr val="bg1"/>
                </a:solidFill>
              </a:rPr>
              <a:t>V</a:t>
            </a:r>
            <a:r>
              <a:rPr lang="ru-RU" sz="4800" b="1" dirty="0">
                <a:solidFill>
                  <a:schemeClr val="bg1"/>
                </a:solidFill>
              </a:rPr>
              <a:t>2</a:t>
            </a:r>
            <a:r>
              <a:rPr lang="en-US" sz="4800" b="1" dirty="0">
                <a:solidFill>
                  <a:schemeClr val="bg1"/>
                </a:solidFill>
              </a:rPr>
              <a:t> 201</a:t>
            </a:r>
            <a:r>
              <a:rPr lang="ru-RU" sz="4800" b="1" dirty="0">
                <a:solidFill>
                  <a:schemeClr val="bg1"/>
                </a:solidFill>
              </a:rPr>
              <a:t>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392717" cy="5817075"/>
          </a:xfrm>
        </p:spPr>
        <p:txBody>
          <a:bodyPr>
            <a:noAutofit/>
          </a:bodyPr>
          <a:lstStyle/>
          <a:p>
            <a:pPr marL="0" lvl="0" indent="0" eaLnBrk="0" fontAlgn="base" hangingPunct="0">
              <a:lnSpc>
                <a:spcPct val="100000"/>
              </a:lnSpc>
              <a:spcBef>
                <a:spcPct val="0"/>
              </a:spcBef>
              <a:spcAft>
                <a:spcPct val="0"/>
              </a:spcAft>
              <a:buNone/>
            </a:pPr>
            <a:r>
              <a:rPr lang="ru-RU" altLang="ru-RU" sz="2000" dirty="0">
                <a:solidFill>
                  <a:schemeClr val="bg1"/>
                </a:solidFill>
              </a:rPr>
              <a:t>Отличия </a:t>
            </a:r>
            <a:r>
              <a:rPr lang="ru-RU" altLang="ru-RU" sz="2000" dirty="0" err="1">
                <a:solidFill>
                  <a:schemeClr val="bg1"/>
                </a:solidFill>
              </a:rPr>
              <a:t>ShuffleNet</a:t>
            </a:r>
            <a:r>
              <a:rPr lang="ru-RU" altLang="ru-RU" sz="2000" dirty="0">
                <a:solidFill>
                  <a:schemeClr val="bg1"/>
                </a:solidFill>
              </a:rPr>
              <a:t> V2:</a:t>
            </a:r>
          </a:p>
          <a:p>
            <a:pPr eaLnBrk="0" fontAlgn="base" hangingPunct="0">
              <a:lnSpc>
                <a:spcPct val="100000"/>
              </a:lnSpc>
              <a:spcBef>
                <a:spcPct val="0"/>
              </a:spcBef>
              <a:spcAft>
                <a:spcPct val="0"/>
              </a:spcAft>
            </a:pPr>
            <a:r>
              <a:rPr lang="ru-RU" altLang="ru-RU" sz="2000" dirty="0">
                <a:solidFill>
                  <a:schemeClr val="bg1"/>
                </a:solidFill>
              </a:rPr>
              <a:t>1 этап – разделение (</a:t>
            </a:r>
            <a:r>
              <a:rPr lang="en-US" altLang="ru-RU" sz="2000" dirty="0">
                <a:solidFill>
                  <a:schemeClr val="bg1"/>
                </a:solidFill>
              </a:rPr>
              <a:t>S</a:t>
            </a:r>
            <a:r>
              <a:rPr lang="ru-RU" altLang="ru-RU" sz="2000" dirty="0" err="1">
                <a:solidFill>
                  <a:schemeClr val="bg1"/>
                </a:solidFill>
              </a:rPr>
              <a:t>plit</a:t>
            </a:r>
            <a:r>
              <a:rPr lang="ru-RU" altLang="ru-RU" sz="2000" dirty="0">
                <a:solidFill>
                  <a:schemeClr val="bg1"/>
                </a:solidFill>
              </a:rPr>
              <a:t>) на две ветви</a:t>
            </a:r>
          </a:p>
          <a:p>
            <a:pPr lvl="1" eaLnBrk="0" fontAlgn="base" hangingPunct="0">
              <a:lnSpc>
                <a:spcPct val="100000"/>
              </a:lnSpc>
              <a:spcBef>
                <a:spcPct val="0"/>
              </a:spcBef>
              <a:spcAft>
                <a:spcPct val="0"/>
              </a:spcAft>
            </a:pPr>
            <a:r>
              <a:rPr lang="ru-RU" altLang="ru-RU" sz="1600" dirty="0">
                <a:solidFill>
                  <a:schemeClr val="bg1"/>
                </a:solidFill>
              </a:rPr>
              <a:t>Операция аналогична двум ветвям.</a:t>
            </a:r>
          </a:p>
          <a:p>
            <a:pPr eaLnBrk="0" fontAlgn="base" hangingPunct="0">
              <a:lnSpc>
                <a:spcPct val="100000"/>
              </a:lnSpc>
              <a:spcBef>
                <a:spcPct val="0"/>
              </a:spcBef>
              <a:spcAft>
                <a:spcPct val="0"/>
              </a:spcAft>
            </a:pPr>
            <a:r>
              <a:rPr lang="ru-RU" altLang="ru-RU" sz="2000" dirty="0">
                <a:solidFill>
                  <a:schemeClr val="bg1"/>
                </a:solidFill>
              </a:rPr>
              <a:t>2 этап 1×1 свертка  без групп, </a:t>
            </a:r>
            <a:r>
              <a:rPr lang="en-US" altLang="ru-RU" sz="2000" dirty="0">
                <a:solidFill>
                  <a:schemeClr val="bg1"/>
                </a:solidFill>
              </a:rPr>
              <a:t>B</a:t>
            </a:r>
            <a:r>
              <a:rPr lang="ru-RU" altLang="ru-RU" sz="2000" dirty="0" err="1">
                <a:solidFill>
                  <a:schemeClr val="bg1"/>
                </a:solidFill>
              </a:rPr>
              <a:t>atch</a:t>
            </a:r>
            <a:r>
              <a:rPr lang="en-US" altLang="ru-RU" sz="2000" dirty="0">
                <a:solidFill>
                  <a:schemeClr val="bg1"/>
                </a:solidFill>
              </a:rPr>
              <a:t>N</a:t>
            </a:r>
            <a:r>
              <a:rPr lang="ru-RU" altLang="ru-RU" sz="2000" dirty="0" err="1">
                <a:solidFill>
                  <a:schemeClr val="bg1"/>
                </a:solidFill>
              </a:rPr>
              <a:t>orm</a:t>
            </a:r>
            <a:r>
              <a:rPr lang="ru-RU" altLang="ru-RU" sz="2000" dirty="0">
                <a:solidFill>
                  <a:schemeClr val="bg1"/>
                </a:solidFill>
              </a:rPr>
              <a:t> и </a:t>
            </a:r>
            <a:r>
              <a:rPr lang="en-US" altLang="ru-RU" sz="2000" dirty="0">
                <a:solidFill>
                  <a:schemeClr val="bg1"/>
                </a:solidFill>
              </a:rPr>
              <a:t>R</a:t>
            </a:r>
            <a:r>
              <a:rPr lang="ru-RU" altLang="ru-RU" sz="2000" dirty="0">
                <a:solidFill>
                  <a:schemeClr val="bg1"/>
                </a:solidFill>
              </a:rPr>
              <a:t>e</a:t>
            </a:r>
            <a:r>
              <a:rPr lang="en-US" altLang="ru-RU" sz="2000" dirty="0">
                <a:solidFill>
                  <a:schemeClr val="bg1"/>
                </a:solidFill>
              </a:rPr>
              <a:t>LU</a:t>
            </a:r>
            <a:r>
              <a:rPr lang="ru-RU" altLang="ru-RU" sz="2000" dirty="0">
                <a:solidFill>
                  <a:schemeClr val="bg1"/>
                </a:solidFill>
              </a:rPr>
              <a:t>.</a:t>
            </a:r>
          </a:p>
          <a:p>
            <a:pPr eaLnBrk="0" fontAlgn="base" hangingPunct="0">
              <a:lnSpc>
                <a:spcPct val="100000"/>
              </a:lnSpc>
              <a:spcBef>
                <a:spcPct val="0"/>
              </a:spcBef>
              <a:spcAft>
                <a:spcPct val="0"/>
              </a:spcAft>
            </a:pPr>
            <a:r>
              <a:rPr lang="ru-RU" altLang="ru-RU" sz="2000" dirty="0">
                <a:solidFill>
                  <a:schemeClr val="bg1"/>
                </a:solidFill>
              </a:rPr>
              <a:t>3 этап 3×3 </a:t>
            </a:r>
            <a:r>
              <a:rPr lang="en-US" altLang="ru-RU" sz="2000" dirty="0">
                <a:solidFill>
                  <a:schemeClr val="bg1"/>
                </a:solidFill>
              </a:rPr>
              <a:t>D</a:t>
            </a:r>
            <a:r>
              <a:rPr lang="ru-RU" altLang="ru-RU" sz="2000" dirty="0" err="1">
                <a:solidFill>
                  <a:schemeClr val="bg1"/>
                </a:solidFill>
              </a:rPr>
              <a:t>epth</a:t>
            </a:r>
            <a:r>
              <a:rPr lang="en-US" altLang="ru-RU" sz="2000" dirty="0">
                <a:solidFill>
                  <a:schemeClr val="bg1"/>
                </a:solidFill>
              </a:rPr>
              <a:t>W</a:t>
            </a:r>
            <a:r>
              <a:rPr lang="ru-RU" altLang="ru-RU" sz="2000" dirty="0" err="1">
                <a:solidFill>
                  <a:schemeClr val="bg1"/>
                </a:solidFill>
              </a:rPr>
              <a:t>ise</a:t>
            </a:r>
            <a:r>
              <a:rPr lang="ru-RU" altLang="ru-RU" sz="2000" dirty="0">
                <a:solidFill>
                  <a:schemeClr val="bg1"/>
                </a:solidFill>
              </a:rPr>
              <a:t> свертка с </a:t>
            </a:r>
            <a:r>
              <a:rPr lang="en-US" altLang="ru-RU" sz="2000" dirty="0">
                <a:solidFill>
                  <a:schemeClr val="bg1"/>
                </a:solidFill>
              </a:rPr>
              <a:t>B</a:t>
            </a:r>
            <a:r>
              <a:rPr lang="ru-RU" altLang="ru-RU" sz="2000" dirty="0" err="1">
                <a:solidFill>
                  <a:schemeClr val="bg1"/>
                </a:solidFill>
              </a:rPr>
              <a:t>atch</a:t>
            </a:r>
            <a:r>
              <a:rPr lang="en-US" altLang="ru-RU" sz="2000" dirty="0">
                <a:solidFill>
                  <a:schemeClr val="bg1"/>
                </a:solidFill>
              </a:rPr>
              <a:t>N</a:t>
            </a:r>
            <a:r>
              <a:rPr lang="ru-RU" altLang="ru-RU" sz="2000" dirty="0" err="1">
                <a:solidFill>
                  <a:schemeClr val="bg1"/>
                </a:solidFill>
              </a:rPr>
              <a:t>orm</a:t>
            </a:r>
            <a:r>
              <a:rPr lang="ru-RU" altLang="ru-RU" sz="2000" dirty="0">
                <a:solidFill>
                  <a:schemeClr val="bg1"/>
                </a:solidFill>
              </a:rPr>
              <a:t> без </a:t>
            </a:r>
            <a:r>
              <a:rPr lang="en-US" altLang="ru-RU" sz="2000" dirty="0">
                <a:solidFill>
                  <a:schemeClr val="bg1"/>
                </a:solidFill>
              </a:rPr>
              <a:t>R</a:t>
            </a:r>
            <a:r>
              <a:rPr lang="ru-RU" altLang="ru-RU" sz="2000" dirty="0">
                <a:solidFill>
                  <a:schemeClr val="bg1"/>
                </a:solidFill>
              </a:rPr>
              <a:t>e</a:t>
            </a:r>
            <a:r>
              <a:rPr lang="en-US" altLang="ru-RU" sz="2000" dirty="0">
                <a:solidFill>
                  <a:schemeClr val="bg1"/>
                </a:solidFill>
              </a:rPr>
              <a:t>LU</a:t>
            </a:r>
            <a:r>
              <a:rPr lang="ru-RU" altLang="ru-RU" sz="2000" dirty="0">
                <a:solidFill>
                  <a:schemeClr val="bg1"/>
                </a:solidFill>
              </a:rPr>
              <a:t>.</a:t>
            </a:r>
          </a:p>
          <a:p>
            <a:pPr eaLnBrk="0" fontAlgn="base" hangingPunct="0">
              <a:lnSpc>
                <a:spcPct val="100000"/>
              </a:lnSpc>
              <a:spcBef>
                <a:spcPct val="0"/>
              </a:spcBef>
              <a:spcAft>
                <a:spcPct val="0"/>
              </a:spcAft>
            </a:pPr>
            <a:r>
              <a:rPr lang="ru-RU" altLang="ru-RU" sz="2000" dirty="0">
                <a:solidFill>
                  <a:schemeClr val="bg1"/>
                </a:solidFill>
              </a:rPr>
              <a:t>4 этап 1×1 свертка  без групп, </a:t>
            </a:r>
            <a:r>
              <a:rPr lang="en-US" altLang="ru-RU" sz="2000" dirty="0">
                <a:solidFill>
                  <a:schemeClr val="bg1"/>
                </a:solidFill>
              </a:rPr>
              <a:t>B</a:t>
            </a:r>
            <a:r>
              <a:rPr lang="ru-RU" altLang="ru-RU" sz="2000" dirty="0" err="1">
                <a:solidFill>
                  <a:schemeClr val="bg1"/>
                </a:solidFill>
              </a:rPr>
              <a:t>atch</a:t>
            </a:r>
            <a:r>
              <a:rPr lang="en-US" altLang="ru-RU" sz="2000" dirty="0">
                <a:solidFill>
                  <a:schemeClr val="bg1"/>
                </a:solidFill>
              </a:rPr>
              <a:t>N</a:t>
            </a:r>
            <a:r>
              <a:rPr lang="ru-RU" altLang="ru-RU" sz="2000" dirty="0" err="1">
                <a:solidFill>
                  <a:schemeClr val="bg1"/>
                </a:solidFill>
              </a:rPr>
              <a:t>orm</a:t>
            </a:r>
            <a:r>
              <a:rPr lang="ru-RU" altLang="ru-RU" sz="2000" dirty="0">
                <a:solidFill>
                  <a:schemeClr val="bg1"/>
                </a:solidFill>
              </a:rPr>
              <a:t> и </a:t>
            </a:r>
            <a:r>
              <a:rPr lang="en-US" altLang="ru-RU" sz="2000" dirty="0">
                <a:solidFill>
                  <a:schemeClr val="bg1"/>
                </a:solidFill>
              </a:rPr>
              <a:t>R</a:t>
            </a:r>
            <a:r>
              <a:rPr lang="ru-RU" altLang="ru-RU" sz="2000" dirty="0">
                <a:solidFill>
                  <a:schemeClr val="bg1"/>
                </a:solidFill>
              </a:rPr>
              <a:t>e</a:t>
            </a:r>
            <a:r>
              <a:rPr lang="en-US" altLang="ru-RU" sz="2000" dirty="0">
                <a:solidFill>
                  <a:schemeClr val="bg1"/>
                </a:solidFill>
              </a:rPr>
              <a:t>LU</a:t>
            </a:r>
            <a:r>
              <a:rPr lang="ru-RU" altLang="ru-RU" sz="2000" dirty="0">
                <a:solidFill>
                  <a:schemeClr val="bg1"/>
                </a:solidFill>
              </a:rPr>
              <a:t>.</a:t>
            </a:r>
          </a:p>
          <a:p>
            <a:pPr eaLnBrk="0" fontAlgn="base" hangingPunct="0">
              <a:lnSpc>
                <a:spcPct val="100000"/>
              </a:lnSpc>
              <a:spcBef>
                <a:spcPct val="0"/>
              </a:spcBef>
              <a:spcAft>
                <a:spcPct val="0"/>
              </a:spcAft>
            </a:pPr>
            <a:r>
              <a:rPr lang="ru-RU" altLang="ru-RU" sz="2000" dirty="0">
                <a:solidFill>
                  <a:schemeClr val="bg1"/>
                </a:solidFill>
              </a:rPr>
              <a:t>5 этап объединение свертки и остаточной связью </a:t>
            </a:r>
            <a:br>
              <a:rPr lang="ru-RU" altLang="ru-RU" sz="2000" dirty="0">
                <a:solidFill>
                  <a:schemeClr val="bg1"/>
                </a:solidFill>
              </a:rPr>
            </a:br>
            <a:r>
              <a:rPr lang="ru-RU" altLang="ru-RU" sz="2000" dirty="0">
                <a:solidFill>
                  <a:schemeClr val="bg1"/>
                </a:solidFill>
              </a:rPr>
              <a:t>(конкатенация) обратная разделению.</a:t>
            </a:r>
          </a:p>
          <a:p>
            <a:pPr lvl="1" eaLnBrk="0" fontAlgn="base" hangingPunct="0">
              <a:lnSpc>
                <a:spcPct val="100000"/>
              </a:lnSpc>
              <a:spcBef>
                <a:spcPct val="0"/>
              </a:spcBef>
              <a:spcAft>
                <a:spcPct val="0"/>
              </a:spcAft>
            </a:pPr>
            <a:r>
              <a:rPr lang="ru-RU" altLang="ru-RU" sz="1800" dirty="0">
                <a:solidFill>
                  <a:schemeClr val="bg1"/>
                </a:solidFill>
              </a:rPr>
              <a:t>Отмечается, что сложение  вычислительно сложнее </a:t>
            </a:r>
            <a:br>
              <a:rPr lang="ru-RU" altLang="ru-RU" sz="1800" dirty="0">
                <a:solidFill>
                  <a:schemeClr val="bg1"/>
                </a:solidFill>
              </a:rPr>
            </a:br>
            <a:r>
              <a:rPr lang="ru-RU" altLang="ru-RU" sz="1800" dirty="0">
                <a:solidFill>
                  <a:schemeClr val="bg1"/>
                </a:solidFill>
              </a:rPr>
              <a:t>и требует дополнительной памяти.</a:t>
            </a:r>
          </a:p>
          <a:p>
            <a:pPr eaLnBrk="0" fontAlgn="base" hangingPunct="0">
              <a:lnSpc>
                <a:spcPct val="100000"/>
              </a:lnSpc>
              <a:spcBef>
                <a:spcPct val="0"/>
              </a:spcBef>
              <a:spcAft>
                <a:spcPct val="0"/>
              </a:spcAft>
            </a:pPr>
            <a:r>
              <a:rPr lang="ru-RU" altLang="ru-RU" sz="2000" dirty="0">
                <a:solidFill>
                  <a:schemeClr val="bg1"/>
                </a:solidFill>
              </a:rPr>
              <a:t>6 этап перемешивание каналов.</a:t>
            </a:r>
          </a:p>
          <a:p>
            <a:pPr lvl="1" eaLnBrk="0" fontAlgn="base" hangingPunct="0">
              <a:lnSpc>
                <a:spcPct val="100000"/>
              </a:lnSpc>
              <a:spcBef>
                <a:spcPct val="0"/>
              </a:spcBef>
              <a:spcAft>
                <a:spcPct val="0"/>
              </a:spcAft>
            </a:pPr>
            <a:r>
              <a:rPr lang="ru-RU" altLang="ru-RU" sz="1800" dirty="0">
                <a:solidFill>
                  <a:schemeClr val="bg1"/>
                </a:solidFill>
              </a:rPr>
              <a:t>5 и 6 этапы могут быть объединены в один.</a:t>
            </a:r>
          </a:p>
          <a:p>
            <a:pPr eaLnBrk="0" fontAlgn="base" hangingPunct="0">
              <a:lnSpc>
                <a:spcPct val="100000"/>
              </a:lnSpc>
              <a:spcBef>
                <a:spcPct val="0"/>
              </a:spcBef>
              <a:spcAft>
                <a:spcPct val="0"/>
              </a:spcAft>
            </a:pPr>
            <a:r>
              <a:rPr lang="ru-RU" altLang="ru-RU" sz="2000" dirty="0">
                <a:solidFill>
                  <a:schemeClr val="bg1"/>
                </a:solidFill>
              </a:rPr>
              <a:t>Все свертки имеет одно и тоже число входов и выходов.</a:t>
            </a:r>
          </a:p>
          <a:p>
            <a:pPr lvl="1" eaLnBrk="0" fontAlgn="base" hangingPunct="0">
              <a:lnSpc>
                <a:spcPct val="100000"/>
              </a:lnSpc>
              <a:spcBef>
                <a:spcPct val="0"/>
              </a:spcBef>
              <a:spcAft>
                <a:spcPct val="0"/>
              </a:spcAft>
            </a:pPr>
            <a:r>
              <a:rPr lang="ru-RU" altLang="ru-RU" sz="2000" dirty="0">
                <a:solidFill>
                  <a:schemeClr val="bg1"/>
                </a:solidFill>
              </a:rPr>
              <a:t>Авторы обнаружили, что в этом случае доступ к памяти оптимальный.</a:t>
            </a:r>
          </a:p>
          <a:p>
            <a:pPr eaLnBrk="0" fontAlgn="base" hangingPunct="0">
              <a:lnSpc>
                <a:spcPct val="100000"/>
              </a:lnSpc>
              <a:spcBef>
                <a:spcPct val="0"/>
              </a:spcBef>
              <a:spcAft>
                <a:spcPct val="0"/>
              </a:spcAft>
            </a:pPr>
            <a:r>
              <a:rPr lang="ru-RU" altLang="ru-RU" sz="2000" dirty="0" err="1">
                <a:solidFill>
                  <a:schemeClr val="bg1"/>
                </a:solidFill>
              </a:rPr>
              <a:t>ShuffleNet</a:t>
            </a:r>
            <a:r>
              <a:rPr lang="ru-RU" altLang="ru-RU" sz="2000" dirty="0">
                <a:solidFill>
                  <a:schemeClr val="bg1"/>
                </a:solidFill>
              </a:rPr>
              <a:t> V2 имеет модифицированную архитектуру первого блока. </a:t>
            </a:r>
          </a:p>
          <a:p>
            <a:pPr lvl="1" eaLnBrk="0" fontAlgn="base" hangingPunct="0">
              <a:lnSpc>
                <a:spcPct val="100000"/>
              </a:lnSpc>
              <a:spcBef>
                <a:spcPct val="0"/>
              </a:spcBef>
              <a:spcAft>
                <a:spcPct val="0"/>
              </a:spcAft>
            </a:pPr>
            <a:r>
              <a:rPr lang="ru-RU" altLang="ru-RU" sz="1800" dirty="0">
                <a:solidFill>
                  <a:schemeClr val="bg1"/>
                </a:solidFill>
              </a:rPr>
              <a:t>Блок имеет две ветви без </a:t>
            </a:r>
            <a:r>
              <a:rPr lang="en-US" altLang="ru-RU" sz="1800" dirty="0">
                <a:solidFill>
                  <a:schemeClr val="bg1"/>
                </a:solidFill>
              </a:rPr>
              <a:t>S</a:t>
            </a:r>
            <a:r>
              <a:rPr lang="ru-RU" altLang="ru-RU" sz="1800" dirty="0" err="1">
                <a:solidFill>
                  <a:schemeClr val="bg1"/>
                </a:solidFill>
              </a:rPr>
              <a:t>plit</a:t>
            </a:r>
            <a:r>
              <a:rPr lang="ru-RU" altLang="ru-RU" sz="1800" dirty="0">
                <a:solidFill>
                  <a:schemeClr val="bg1"/>
                </a:solidFill>
              </a:rPr>
              <a:t>, </a:t>
            </a:r>
          </a:p>
          <a:p>
            <a:pPr lvl="1" eaLnBrk="0" fontAlgn="base" hangingPunct="0">
              <a:lnSpc>
                <a:spcPct val="100000"/>
              </a:lnSpc>
              <a:spcBef>
                <a:spcPct val="0"/>
              </a:spcBef>
              <a:spcAft>
                <a:spcPct val="0"/>
              </a:spcAft>
            </a:pPr>
            <a:r>
              <a:rPr lang="ru-RU" altLang="ru-RU" sz="1800" dirty="0">
                <a:solidFill>
                  <a:schemeClr val="bg1"/>
                </a:solidFill>
              </a:rPr>
              <a:t>обе ветви имеют свертку </a:t>
            </a:r>
            <a:r>
              <a:rPr lang="en-US" altLang="ru-RU" sz="1800" dirty="0">
                <a:solidFill>
                  <a:schemeClr val="bg1"/>
                </a:solidFill>
              </a:rPr>
              <a:t>D</a:t>
            </a:r>
            <a:r>
              <a:rPr lang="ru-RU" altLang="ru-RU" sz="1800" dirty="0" err="1">
                <a:solidFill>
                  <a:schemeClr val="bg1"/>
                </a:solidFill>
              </a:rPr>
              <a:t>epth</a:t>
            </a:r>
            <a:r>
              <a:rPr lang="en-US" altLang="ru-RU" sz="1800" dirty="0">
                <a:solidFill>
                  <a:schemeClr val="bg1"/>
                </a:solidFill>
              </a:rPr>
              <a:t>W</a:t>
            </a:r>
            <a:r>
              <a:rPr lang="ru-RU" altLang="ru-RU" sz="1800" dirty="0" err="1">
                <a:solidFill>
                  <a:schemeClr val="bg1"/>
                </a:solidFill>
              </a:rPr>
              <a:t>ise</a:t>
            </a:r>
            <a:r>
              <a:rPr lang="ru-RU" altLang="ru-RU" sz="1800" dirty="0">
                <a:solidFill>
                  <a:schemeClr val="bg1"/>
                </a:solidFill>
              </a:rPr>
              <a:t> с шагом 2, но в одной свертка 1×1 только после , в другой и перед и после. </a:t>
            </a:r>
          </a:p>
          <a:p>
            <a:pPr lvl="1" eaLnBrk="0" fontAlgn="base" hangingPunct="0">
              <a:lnSpc>
                <a:spcPct val="100000"/>
              </a:lnSpc>
              <a:spcBef>
                <a:spcPct val="0"/>
              </a:spcBef>
              <a:spcAft>
                <a:spcPct val="0"/>
              </a:spcAft>
            </a:pPr>
            <a:r>
              <a:rPr lang="ru-RU" altLang="ru-RU" sz="1800" dirty="0">
                <a:solidFill>
                  <a:schemeClr val="bg1"/>
                </a:solidFill>
              </a:rPr>
              <a:t>Также есть </a:t>
            </a:r>
            <a:r>
              <a:rPr lang="ru-RU" altLang="ru-RU" sz="1800" dirty="0" err="1">
                <a:solidFill>
                  <a:schemeClr val="bg1"/>
                </a:solidFill>
              </a:rPr>
              <a:t>ShuffleNet</a:t>
            </a:r>
            <a:r>
              <a:rPr lang="ru-RU" altLang="ru-RU" sz="1800" dirty="0">
                <a:solidFill>
                  <a:schemeClr val="bg1"/>
                </a:solidFill>
              </a:rPr>
              <a:t> V2+ с архитектурными достижениями </a:t>
            </a:r>
            <a:r>
              <a:rPr lang="en-US" altLang="ru-RU" sz="1800" dirty="0" err="1">
                <a:solidFill>
                  <a:schemeClr val="bg1"/>
                </a:solidFill>
              </a:rPr>
              <a:t>MobileNet</a:t>
            </a:r>
            <a:r>
              <a:rPr lang="en-US" altLang="ru-RU" sz="1800" dirty="0">
                <a:solidFill>
                  <a:schemeClr val="bg1"/>
                </a:solidFill>
              </a:rPr>
              <a:t> v3.</a:t>
            </a:r>
            <a:endParaRPr lang="ru-RU" altLang="ru-RU" sz="1800" dirty="0">
              <a:solidFill>
                <a:schemeClr val="bg1"/>
              </a:solidFill>
            </a:endParaRPr>
          </a:p>
        </p:txBody>
      </p:sp>
      <p:sp>
        <p:nvSpPr>
          <p:cNvPr id="9" name="AutoShape 2" descr="image.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4098" name="Picture 2" descr="https://miro.medium.com/max/2000/1*lCz9WTy5Qe7fWi_1GZxarg.png"/>
          <p:cNvPicPr>
            <a:picLocks noChangeAspect="1" noChangeArrowheads="1"/>
          </p:cNvPicPr>
          <p:nvPr/>
        </p:nvPicPr>
        <p:blipFill rotWithShape="1">
          <a:blip r:embed="rId2">
            <a:extLst>
              <a:ext uri="{28A0092B-C50C-407E-A947-70E740481C1C}">
                <a14:useLocalDpi xmlns:a14="http://schemas.microsoft.com/office/drawing/2010/main" val="0"/>
              </a:ext>
            </a:extLst>
          </a:blip>
          <a:srcRect l="49438" b="7805"/>
          <a:stretch/>
        </p:blipFill>
        <p:spPr bwMode="auto">
          <a:xfrm>
            <a:off x="8115300" y="1045471"/>
            <a:ext cx="3445470" cy="3651236"/>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9997604" y="769632"/>
            <a:ext cx="1147174" cy="369332"/>
          </a:xfrm>
          <a:prstGeom prst="rect">
            <a:avLst/>
          </a:prstGeom>
          <a:noFill/>
        </p:spPr>
        <p:txBody>
          <a:bodyPr wrap="none" rtlCol="0">
            <a:spAutoFit/>
          </a:bodyPr>
          <a:lstStyle/>
          <a:p>
            <a:r>
              <a:rPr lang="en-US" dirty="0"/>
              <a:t>Input flow</a:t>
            </a:r>
            <a:endParaRPr lang="ru-RU" dirty="0"/>
          </a:p>
        </p:txBody>
      </p:sp>
      <p:sp>
        <p:nvSpPr>
          <p:cNvPr id="13" name="TextBox 12"/>
          <p:cNvSpPr txBox="1"/>
          <p:nvPr/>
        </p:nvSpPr>
        <p:spPr>
          <a:xfrm>
            <a:off x="8260501" y="769632"/>
            <a:ext cx="1694053" cy="369332"/>
          </a:xfrm>
          <a:prstGeom prst="rect">
            <a:avLst/>
          </a:prstGeom>
          <a:noFill/>
        </p:spPr>
        <p:txBody>
          <a:bodyPr wrap="none" rtlCol="0">
            <a:spAutoFit/>
          </a:bodyPr>
          <a:lstStyle/>
          <a:p>
            <a:r>
              <a:rPr lang="en-US" dirty="0"/>
              <a:t>ShuffleV2 block</a:t>
            </a:r>
            <a:endParaRPr lang="ru-RU" dirty="0"/>
          </a:p>
        </p:txBody>
      </p:sp>
    </p:spTree>
    <p:extLst>
      <p:ext uri="{BB962C8B-B14F-4D97-AF65-F5344CB8AC3E}">
        <p14:creationId xmlns:p14="http://schemas.microsoft.com/office/powerpoint/2010/main" val="185994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pic>
        <p:nvPicPr>
          <p:cNvPr id="6" name="Рисунок 5"/>
          <p:cNvPicPr>
            <a:picLocks noChangeAspect="1"/>
          </p:cNvPicPr>
          <p:nvPr/>
        </p:nvPicPr>
        <p:blipFill rotWithShape="1">
          <a:blip r:embed="rId2"/>
          <a:srcRect t="13777" r="72987" b="30794"/>
          <a:stretch/>
        </p:blipFill>
        <p:spPr>
          <a:xfrm>
            <a:off x="9748445" y="4160520"/>
            <a:ext cx="2368486" cy="2557967"/>
          </a:xfrm>
          <a:prstGeom prst="rect">
            <a:avLst/>
          </a:prstGeom>
        </p:spPr>
      </p:pic>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28770" y="139513"/>
            <a:ext cx="11707906" cy="889934"/>
          </a:xfrm>
        </p:spPr>
        <p:txBody>
          <a:bodyPr>
            <a:noAutofit/>
          </a:bodyPr>
          <a:lstStyle/>
          <a:p>
            <a:r>
              <a:rPr lang="ru-RU" sz="4800" b="1" dirty="0">
                <a:solidFill>
                  <a:schemeClr val="bg1"/>
                </a:solidFill>
              </a:rPr>
              <a:t>Мобильные Сети. </a:t>
            </a:r>
            <a:r>
              <a:rPr lang="en-US" sz="4800" b="1" dirty="0" err="1">
                <a:solidFill>
                  <a:schemeClr val="bg1"/>
                </a:solidFill>
              </a:rPr>
              <a:t>SqueezeNet</a:t>
            </a:r>
            <a:r>
              <a:rPr lang="ru-RU" sz="4800" b="1" dirty="0">
                <a:solidFill>
                  <a:schemeClr val="bg1"/>
                </a:solidFill>
              </a:rPr>
              <a:t> 2016</a:t>
            </a:r>
            <a:endParaRPr lang="en-US" sz="4800" dirty="0">
              <a:solidFill>
                <a:schemeClr val="bg1"/>
              </a:solidFill>
            </a:endParaRP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9" y="863125"/>
                <a:ext cx="10204850" cy="5657316"/>
              </a:xfrm>
            </p:spPr>
            <p:txBody>
              <a:bodyPr>
                <a:noAutofit/>
              </a:bodyPr>
              <a:lstStyle/>
              <a:p>
                <a:pPr eaLnBrk="0" fontAlgn="base" hangingPunct="0">
                  <a:lnSpc>
                    <a:spcPct val="100000"/>
                  </a:lnSpc>
                  <a:spcBef>
                    <a:spcPct val="0"/>
                  </a:spcBef>
                  <a:spcAft>
                    <a:spcPct val="0"/>
                  </a:spcAft>
                </a:pPr>
                <a:r>
                  <a:rPr lang="ru-RU" altLang="ru-RU" sz="2000" dirty="0">
                    <a:solidFill>
                      <a:schemeClr val="bg1"/>
                    </a:solidFill>
                  </a:rPr>
                  <a:t>SqueezeNet </a:t>
                </a:r>
                <a:r>
                  <a:rPr lang="en-US" altLang="ru-RU" sz="2000" dirty="0">
                    <a:solidFill>
                      <a:schemeClr val="bg1"/>
                    </a:solidFill>
                  </a:rPr>
                  <a:t> - </a:t>
                </a:r>
                <a:r>
                  <a:rPr lang="ru-RU" altLang="ru-RU" sz="2000" dirty="0">
                    <a:solidFill>
                      <a:schemeClr val="bg1"/>
                    </a:solidFill>
                  </a:rPr>
                  <a:t>первая попытка создания архитектуры для низко-производительных мобильных устройств.</a:t>
                </a:r>
              </a:p>
              <a:p>
                <a:pPr eaLnBrk="0" fontAlgn="base" hangingPunct="0">
                  <a:lnSpc>
                    <a:spcPct val="100000"/>
                  </a:lnSpc>
                  <a:spcBef>
                    <a:spcPct val="0"/>
                  </a:spcBef>
                  <a:spcAft>
                    <a:spcPct val="0"/>
                  </a:spcAft>
                </a:pPr>
                <a:r>
                  <a:rPr lang="ru-RU" altLang="ru-RU" sz="2000" dirty="0">
                    <a:solidFill>
                      <a:schemeClr val="bg1"/>
                    </a:solidFill>
                  </a:rPr>
                  <a:t>Цель архитектуры – выбор структуры максимально производительного блок – т.н. </a:t>
                </a:r>
                <a:r>
                  <a:rPr lang="ru-RU" altLang="ru-RU" sz="2000" dirty="0" err="1">
                    <a:solidFill>
                      <a:schemeClr val="bg1"/>
                    </a:solidFill>
                  </a:rPr>
                  <a:t>fireblock</a:t>
                </a:r>
                <a:r>
                  <a:rPr lang="ru-RU" altLang="ru-RU" sz="2000" dirty="0">
                    <a:solidFill>
                      <a:schemeClr val="bg1"/>
                    </a:solidFill>
                  </a:rPr>
                  <a:t>. Блок имеет:</a:t>
                </a:r>
              </a:p>
              <a:p>
                <a:pPr eaLnBrk="0" fontAlgn="base" hangingPunct="0">
                  <a:lnSpc>
                    <a:spcPct val="100000"/>
                  </a:lnSpc>
                  <a:spcBef>
                    <a:spcPct val="0"/>
                  </a:spcBef>
                  <a:spcAft>
                    <a:spcPct val="0"/>
                  </a:spcAft>
                </a:pPr>
                <a:r>
                  <a:rPr lang="ru-RU" altLang="ru-RU" sz="2000" dirty="0">
                    <a:solidFill>
                      <a:schemeClr val="bg1"/>
                    </a:solidFill>
                  </a:rPr>
                  <a:t>операцию сжатия (свертка </a:t>
                </a:r>
                <a14:m>
                  <m:oMath xmlns:m="http://schemas.openxmlformats.org/officeDocument/2006/math">
                    <m:r>
                      <a:rPr lang="en-US" altLang="ru-RU" sz="2000" b="0" i="1" smtClean="0">
                        <a:solidFill>
                          <a:schemeClr val="bg1"/>
                        </a:solidFill>
                        <a:latin typeface="Cambria Math" panose="02040503050406030204" pitchFamily="18" charset="0"/>
                      </a:rPr>
                      <m:t>1×1</m:t>
                    </m:r>
                    <m:r>
                      <a:rPr lang="ru-RU" altLang="ru-RU" sz="2000" b="0" i="1" smtClean="0">
                        <a:solidFill>
                          <a:schemeClr val="bg1"/>
                        </a:solidFill>
                        <a:latin typeface="Cambria Math" panose="02040503050406030204" pitchFamily="18" charset="0"/>
                      </a:rPr>
                      <m:t>,</m:t>
                    </m:r>
                    <m:r>
                      <m:rPr>
                        <m:nor/>
                      </m:rPr>
                      <a:rPr lang="ru-RU" sz="2000" dirty="0">
                        <a:solidFill>
                          <a:schemeClr val="bg1"/>
                        </a:solidFill>
                      </a:rPr>
                      <m:t>sqeeze</m:t>
                    </m:r>
                    <m:r>
                      <m:rPr>
                        <m:nor/>
                      </m:rPr>
                      <a:rPr lang="ru-RU" sz="2000" dirty="0">
                        <a:solidFill>
                          <a:schemeClr val="bg1"/>
                        </a:solidFill>
                      </a:rPr>
                      <m:t> </m:t>
                    </m:r>
                    <m:r>
                      <m:rPr>
                        <m:nor/>
                      </m:rPr>
                      <a:rPr lang="ru-RU" sz="2000" dirty="0">
                        <a:solidFill>
                          <a:schemeClr val="bg1"/>
                        </a:solidFill>
                      </a:rPr>
                      <m:t>layer</m:t>
                    </m:r>
                    <m:r>
                      <a:rPr lang="en-US" altLang="ru-RU" sz="2000" b="0" i="1" smtClean="0">
                        <a:solidFill>
                          <a:schemeClr val="bg1"/>
                        </a:solidFill>
                        <a:latin typeface="Cambria Math" panose="02040503050406030204" pitchFamily="18" charset="0"/>
                      </a:rPr>
                      <m:t>) </m:t>
                    </m:r>
                  </m:oMath>
                </a14:m>
                <a:endParaRPr lang="ru-RU" altLang="ru-RU" sz="2000" b="0" i="0" dirty="0">
                  <a:solidFill>
                    <a:schemeClr val="bg1"/>
                  </a:solidFill>
                </a:endParaRPr>
              </a:p>
              <a:p>
                <a:pPr lvl="1" eaLnBrk="0" fontAlgn="base" hangingPunct="0">
                  <a:lnSpc>
                    <a:spcPct val="100000"/>
                  </a:lnSpc>
                  <a:spcBef>
                    <a:spcPct val="0"/>
                  </a:spcBef>
                  <a:spcAft>
                    <a:spcPct val="0"/>
                  </a:spcAft>
                </a:pPr>
                <a:r>
                  <a:rPr lang="ru-RU" sz="2000" dirty="0">
                    <a:solidFill>
                      <a:schemeClr val="bg1"/>
                    </a:solidFill>
                  </a:rPr>
                  <a:t>Предполагается, что не все карты признаков необходимы для конечного результата. </a:t>
                </a:r>
              </a:p>
              <a:p>
                <a:pPr lvl="1" eaLnBrk="0" fontAlgn="base" hangingPunct="0">
                  <a:lnSpc>
                    <a:spcPct val="100000"/>
                  </a:lnSpc>
                  <a:spcBef>
                    <a:spcPct val="0"/>
                  </a:spcBef>
                  <a:spcAft>
                    <a:spcPct val="0"/>
                  </a:spcAft>
                </a:pPr>
                <a:r>
                  <a:rPr lang="ru-RU" sz="2000" dirty="0">
                    <a:solidFill>
                      <a:schemeClr val="bg1"/>
                    </a:solidFill>
                  </a:rPr>
                  <a:t>В ходе обучения нейронная сеть должна научиться оставлять только не обходимые карты.</a:t>
                </a:r>
                <a:endParaRPr lang="ru-RU" altLang="ru-RU" sz="2000" b="0" i="0" dirty="0">
                  <a:solidFill>
                    <a:schemeClr val="bg1"/>
                  </a:solidFill>
                </a:endParaRPr>
              </a:p>
              <a:p>
                <a:pPr eaLnBrk="0" fontAlgn="base" hangingPunct="0">
                  <a:lnSpc>
                    <a:spcPct val="100000"/>
                  </a:lnSpc>
                  <a:spcBef>
                    <a:spcPct val="0"/>
                  </a:spcBef>
                  <a:spcAft>
                    <a:spcPct val="0"/>
                  </a:spcAft>
                </a:pPr>
                <a:r>
                  <a:rPr lang="ru-RU" altLang="ru-RU" sz="2000" b="0" i="0" dirty="0">
                    <a:solidFill>
                      <a:schemeClr val="bg1"/>
                    </a:solidFill>
                  </a:rPr>
                  <a:t>две операции расширения – свертки </a:t>
                </a:r>
                <a14:m>
                  <m:oMath xmlns:m="http://schemas.openxmlformats.org/officeDocument/2006/math">
                    <m:r>
                      <a:rPr lang="en-US" altLang="ru-RU" sz="2000" b="0" i="1" smtClean="0">
                        <a:solidFill>
                          <a:schemeClr val="bg1"/>
                        </a:solidFill>
                        <a:latin typeface="Cambria Math" panose="02040503050406030204" pitchFamily="18" charset="0"/>
                      </a:rPr>
                      <m:t>3×3 </m:t>
                    </m:r>
                    <m:r>
                      <a:rPr lang="ru-RU" altLang="ru-RU" sz="2000" b="0" i="0" smtClean="0">
                        <a:solidFill>
                          <a:schemeClr val="bg1"/>
                        </a:solidFill>
                        <a:latin typeface="Cambria Math" panose="02040503050406030204" pitchFamily="18" charset="0"/>
                      </a:rPr>
                      <m:t>и </m:t>
                    </m:r>
                    <m:r>
                      <a:rPr lang="en-US" altLang="ru-RU" sz="2000" b="0" i="0" smtClean="0">
                        <a:solidFill>
                          <a:schemeClr val="bg1"/>
                        </a:solidFill>
                        <a:latin typeface="Cambria Math" panose="02040503050406030204" pitchFamily="18" charset="0"/>
                      </a:rPr>
                      <m:t>1</m:t>
                    </m:r>
                    <m:r>
                      <a:rPr lang="en-US" altLang="ru-RU" sz="2000" b="0" i="1" smtClean="0">
                        <a:solidFill>
                          <a:schemeClr val="bg1"/>
                        </a:solidFill>
                        <a:latin typeface="Cambria Math" panose="02040503050406030204" pitchFamily="18" charset="0"/>
                      </a:rPr>
                      <m:t>×1</m:t>
                    </m:r>
                  </m:oMath>
                </a14:m>
                <a:r>
                  <a:rPr lang="en-US" altLang="ru-RU" sz="2000" dirty="0">
                    <a:solidFill>
                      <a:schemeClr val="bg1"/>
                    </a:solidFill>
                  </a:rPr>
                  <a:t> </a:t>
                </a:r>
                <a:r>
                  <a:rPr lang="ru-RU" altLang="ru-RU" sz="2000" dirty="0">
                    <a:solidFill>
                      <a:schemeClr val="bg1"/>
                    </a:solidFill>
                  </a:rPr>
                  <a:t>в двух параллельных ветках. </a:t>
                </a:r>
              </a:p>
              <a:p>
                <a:pPr lvl="1" eaLnBrk="0" fontAlgn="base" hangingPunct="0">
                  <a:lnSpc>
                    <a:spcPct val="100000"/>
                  </a:lnSpc>
                  <a:spcBef>
                    <a:spcPct val="0"/>
                  </a:spcBef>
                  <a:spcAft>
                    <a:spcPct val="0"/>
                  </a:spcAft>
                </a:pPr>
                <a:r>
                  <a:rPr lang="ru-RU" sz="2000" dirty="0">
                    <a:solidFill>
                      <a:schemeClr val="bg1"/>
                    </a:solidFill>
                  </a:rPr>
                  <a:t>замена части традиционных сверток на свертки </a:t>
                </a:r>
                <a14:m>
                  <m:oMath xmlns:m="http://schemas.openxmlformats.org/officeDocument/2006/math">
                    <m:r>
                      <a:rPr lang="en-US" altLang="ru-RU" sz="2000">
                        <a:solidFill>
                          <a:schemeClr val="bg1"/>
                        </a:solidFill>
                        <a:latin typeface="Cambria Math" panose="02040503050406030204" pitchFamily="18" charset="0"/>
                      </a:rPr>
                      <m:t>1</m:t>
                    </m:r>
                    <m:r>
                      <a:rPr lang="en-US" altLang="ru-RU" sz="2000" i="1">
                        <a:solidFill>
                          <a:schemeClr val="bg1"/>
                        </a:solidFill>
                        <a:latin typeface="Cambria Math" panose="02040503050406030204" pitchFamily="18" charset="0"/>
                      </a:rPr>
                      <m:t>×1</m:t>
                    </m:r>
                  </m:oMath>
                </a14:m>
                <a:r>
                  <a:rPr lang="ru-RU" sz="2000" dirty="0">
                    <a:solidFill>
                      <a:schemeClr val="bg1"/>
                    </a:solidFill>
                  </a:rPr>
                  <a:t> (точечные свертки) снижает число параметров, в 9 раз</a:t>
                </a:r>
              </a:p>
              <a:p>
                <a:pPr eaLnBrk="0" fontAlgn="base" hangingPunct="0">
                  <a:lnSpc>
                    <a:spcPct val="100000"/>
                  </a:lnSpc>
                  <a:spcBef>
                    <a:spcPct val="0"/>
                  </a:spcBef>
                  <a:spcAft>
                    <a:spcPct val="0"/>
                  </a:spcAft>
                </a:pPr>
                <a:r>
                  <a:rPr lang="ru-RU" sz="2000" dirty="0">
                    <a:solidFill>
                      <a:schemeClr val="bg1"/>
                    </a:solidFill>
                  </a:rPr>
                  <a:t>Реализация </a:t>
                </a:r>
                <a:r>
                  <a:rPr lang="ru-RU" sz="2000" dirty="0" err="1">
                    <a:solidFill>
                      <a:schemeClr val="bg1"/>
                    </a:solidFill>
                  </a:rPr>
                  <a:t>субдискретизации</a:t>
                </a:r>
                <a:r>
                  <a:rPr lang="ru-RU" sz="2000" dirty="0">
                    <a:solidFill>
                      <a:schemeClr val="bg1"/>
                    </a:solidFill>
                  </a:rPr>
                  <a:t> (</a:t>
                </a:r>
                <a:r>
                  <a:rPr lang="ru-RU" sz="2000" dirty="0" err="1">
                    <a:solidFill>
                      <a:schemeClr val="bg1"/>
                    </a:solidFill>
                  </a:rPr>
                  <a:t>пулинга</a:t>
                </a:r>
                <a:r>
                  <a:rPr lang="ru-RU" sz="2000" dirty="0">
                    <a:solidFill>
                      <a:schemeClr val="bg1"/>
                    </a:solidFill>
                  </a:rPr>
                  <a:t>) только в оконечных слоях нейронной сети. </a:t>
                </a:r>
              </a:p>
              <a:p>
                <a:pPr marL="685800" lvl="2" eaLnBrk="0" fontAlgn="base" hangingPunct="0">
                  <a:lnSpc>
                    <a:spcPct val="100000"/>
                  </a:lnSpc>
                  <a:spcBef>
                    <a:spcPct val="0"/>
                  </a:spcBef>
                  <a:spcAft>
                    <a:spcPct val="0"/>
                  </a:spcAft>
                </a:pPr>
                <a:r>
                  <a:rPr lang="ru-RU" dirty="0">
                    <a:solidFill>
                      <a:schemeClr val="bg1"/>
                    </a:solidFill>
                  </a:rPr>
                  <a:t>По мнению авторов это должно способствовать увеличению обобщающей способности при классификации - задержанная </a:t>
                </a:r>
                <a:r>
                  <a:rPr lang="ru-RU" dirty="0" err="1">
                    <a:solidFill>
                      <a:schemeClr val="bg1"/>
                    </a:solidFill>
                  </a:rPr>
                  <a:t>субдискретизация</a:t>
                </a:r>
                <a:r>
                  <a:rPr lang="ru-RU" dirty="0">
                    <a:solidFill>
                      <a:schemeClr val="bg1"/>
                    </a:solidFill>
                  </a:rPr>
                  <a:t> (</a:t>
                </a:r>
                <a:r>
                  <a:rPr lang="ru-RU" dirty="0" err="1">
                    <a:solidFill>
                      <a:schemeClr val="bg1"/>
                    </a:solidFill>
                  </a:rPr>
                  <a:t>delayed</a:t>
                </a:r>
                <a:r>
                  <a:rPr lang="ru-RU" dirty="0">
                    <a:solidFill>
                      <a:schemeClr val="bg1"/>
                    </a:solidFill>
                  </a:rPr>
                  <a:t> </a:t>
                </a:r>
                <a:r>
                  <a:rPr lang="ru-RU" dirty="0" err="1">
                    <a:solidFill>
                      <a:schemeClr val="bg1"/>
                    </a:solidFill>
                  </a:rPr>
                  <a:t>downsampling</a:t>
                </a:r>
                <a:r>
                  <a:rPr lang="ru-RU" dirty="0">
                    <a:solidFill>
                      <a:schemeClr val="bg1"/>
                    </a:solidFill>
                  </a:rPr>
                  <a:t>).</a:t>
                </a:r>
              </a:p>
              <a:p>
                <a:pPr eaLnBrk="0" fontAlgn="base" hangingPunct="0">
                  <a:lnSpc>
                    <a:spcPct val="100000"/>
                  </a:lnSpc>
                  <a:spcBef>
                    <a:spcPct val="0"/>
                  </a:spcBef>
                  <a:spcAft>
                    <a:spcPct val="0"/>
                  </a:spcAft>
                </a:pPr>
                <a:r>
                  <a:rPr lang="ru-RU" sz="2000" b="1" dirty="0">
                    <a:solidFill>
                      <a:schemeClr val="bg1"/>
                    </a:solidFill>
                  </a:rPr>
                  <a:t>Производительность на уровне </a:t>
                </a:r>
                <a:r>
                  <a:rPr lang="ru-RU" sz="2000" b="1" dirty="0" err="1">
                    <a:solidFill>
                      <a:schemeClr val="bg1"/>
                    </a:solidFill>
                  </a:rPr>
                  <a:t>AlexNet</a:t>
                </a:r>
                <a:r>
                  <a:rPr lang="ru-RU" sz="2000" b="1" dirty="0">
                    <a:solidFill>
                      <a:schemeClr val="bg1"/>
                    </a:solidFill>
                  </a:rPr>
                  <a:t> при числе параметров в 50 раз ниже </a:t>
                </a:r>
                <a:br>
                  <a:rPr lang="ru-RU" sz="2000" b="1" dirty="0">
                    <a:solidFill>
                      <a:schemeClr val="bg1"/>
                    </a:solidFill>
                  </a:rPr>
                </a:br>
                <a:r>
                  <a:rPr lang="ru-RU" sz="2000" b="1" dirty="0">
                    <a:solidFill>
                      <a:schemeClr val="bg1"/>
                    </a:solidFill>
                  </a:rPr>
                  <a:t>(5 </a:t>
                </a:r>
                <a:r>
                  <a:rPr lang="ru-RU" sz="2000" b="1" dirty="0" err="1">
                    <a:solidFill>
                      <a:schemeClr val="bg1"/>
                    </a:solidFill>
                  </a:rPr>
                  <a:t>МБайт</a:t>
                </a:r>
                <a:r>
                  <a:rPr lang="ru-RU" sz="2000" b="1" dirty="0">
                    <a:solidFill>
                      <a:schemeClr val="bg1"/>
                    </a:solidFill>
                  </a:rPr>
                  <a:t> против 240 у </a:t>
                </a:r>
                <a:r>
                  <a:rPr lang="ru-RU" sz="2000" b="1" dirty="0" err="1">
                    <a:solidFill>
                      <a:schemeClr val="bg1"/>
                    </a:solidFill>
                  </a:rPr>
                  <a:t>AlexNet</a:t>
                </a:r>
                <a:r>
                  <a:rPr lang="ru-RU" sz="2000" b="1" dirty="0">
                    <a:solidFill>
                      <a:schemeClr val="bg1"/>
                    </a:solidFill>
                  </a:rPr>
                  <a:t>).</a:t>
                </a:r>
              </a:p>
              <a:p>
                <a:pPr eaLnBrk="0" fontAlgn="base" hangingPunct="0">
                  <a:lnSpc>
                    <a:spcPct val="100000"/>
                  </a:lnSpc>
                  <a:spcBef>
                    <a:spcPct val="0"/>
                  </a:spcBef>
                  <a:spcAft>
                    <a:spcPct val="0"/>
                  </a:spcAft>
                </a:pPr>
                <a:r>
                  <a:rPr lang="ru-RU" sz="2000" b="1" dirty="0">
                    <a:solidFill>
                      <a:schemeClr val="bg1"/>
                    </a:solidFill>
                  </a:rPr>
                  <a:t>В сети нет </a:t>
                </a:r>
                <a:r>
                  <a:rPr lang="ru-RU" sz="2000" b="1" dirty="0" err="1">
                    <a:solidFill>
                      <a:schemeClr val="bg1"/>
                    </a:solidFill>
                  </a:rPr>
                  <a:t>полносвязных</a:t>
                </a:r>
                <a:r>
                  <a:rPr lang="ru-RU" sz="2000" b="1" dirty="0">
                    <a:solidFill>
                      <a:schemeClr val="bg1"/>
                    </a:solidFill>
                  </a:rPr>
                  <a:t> слоев.</a:t>
                </a:r>
                <a:endParaRPr lang="en-US" sz="2000" b="1" dirty="0">
                  <a:solidFill>
                    <a:schemeClr val="bg1"/>
                  </a:solidFill>
                </a:endParaRPr>
              </a:p>
            </p:txBody>
          </p:sp>
        </mc:Choice>
        <mc:Fallback xmlns="">
          <p:sp>
            <p:nvSpPr>
              <p:cNvPr id="3" name="Объект 2">
                <a:extLst>
                  <a:ext uri="{FF2B5EF4-FFF2-40B4-BE49-F238E27FC236}">
                    <a16:creationId xmlns:a16="http://schemas.microsoft.com/office/drawing/2014/main" id="{E3A939E4-538A-4365-973E-CE63E6876A58}"/>
                  </a:ext>
                </a:extLst>
              </p:cNvPr>
              <p:cNvSpPr>
                <a:spLocks noGrp="1" noRot="1" noChangeAspect="1" noMove="1" noResize="1" noEditPoints="1" noAdjustHandles="1" noChangeArrowheads="1" noChangeShapeType="1" noTextEdit="1"/>
              </p:cNvSpPr>
              <p:nvPr>
                <p:ph idx="1"/>
              </p:nvPr>
            </p:nvSpPr>
            <p:spPr>
              <a:xfrm>
                <a:off x="340659" y="863125"/>
                <a:ext cx="10204850" cy="5657316"/>
              </a:xfrm>
              <a:blipFill>
                <a:blip r:embed="rId3"/>
                <a:stretch>
                  <a:fillRect l="-497" t="-673" b="-448"/>
                </a:stretch>
              </a:blipFill>
            </p:spPr>
            <p:txBody>
              <a:bodyPr/>
              <a:lstStyle/>
              <a:p>
                <a:r>
                  <a:rPr lang="ru-RU">
                    <a:noFill/>
                  </a:rPr>
                  <a:t> </a:t>
                </a:r>
              </a:p>
            </p:txBody>
          </p:sp>
        </mc:Fallback>
      </mc:AlternateContent>
      <p:pic>
        <p:nvPicPr>
          <p:cNvPr id="7" name="Рисунок 6"/>
          <p:cNvPicPr>
            <a:picLocks noChangeAspect="1"/>
          </p:cNvPicPr>
          <p:nvPr/>
        </p:nvPicPr>
        <p:blipFill rotWithShape="1">
          <a:blip r:embed="rId2"/>
          <a:srcRect l="33536" t="1827" r="42683" b="16278"/>
          <a:stretch/>
        </p:blipFill>
        <p:spPr>
          <a:xfrm>
            <a:off x="9991513" y="327410"/>
            <a:ext cx="2057052" cy="3714750"/>
          </a:xfrm>
          <a:prstGeom prst="rect">
            <a:avLst/>
          </a:prstGeom>
        </p:spPr>
      </p:pic>
    </p:spTree>
    <p:extLst>
      <p:ext uri="{BB962C8B-B14F-4D97-AF65-F5344CB8AC3E}">
        <p14:creationId xmlns:p14="http://schemas.microsoft.com/office/powerpoint/2010/main" val="3502734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MobileNet</a:t>
            </a:r>
            <a:r>
              <a:rPr lang="en-US" sz="4000" b="1" dirty="0">
                <a:solidFill>
                  <a:schemeClr val="bg1"/>
                </a:solidFill>
              </a:rPr>
              <a:t> V1</a:t>
            </a:r>
            <a:r>
              <a:rPr lang="ru-RU" sz="4000" b="1" dirty="0">
                <a:solidFill>
                  <a:schemeClr val="bg1"/>
                </a:solidFill>
              </a:rPr>
              <a:t>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510683" cy="3314239"/>
          </a:xfrm>
        </p:spPr>
        <p:txBody>
          <a:bodyPr>
            <a:noAutofit/>
          </a:bodyPr>
          <a:lstStyle/>
          <a:p>
            <a:pPr eaLnBrk="0" fontAlgn="base" hangingPunct="0">
              <a:lnSpc>
                <a:spcPct val="100000"/>
              </a:lnSpc>
              <a:spcBef>
                <a:spcPct val="0"/>
              </a:spcBef>
              <a:spcAft>
                <a:spcPct val="0"/>
              </a:spcAft>
            </a:pPr>
            <a:r>
              <a:rPr lang="ru-RU" altLang="ru-RU" dirty="0">
                <a:solidFill>
                  <a:schemeClr val="bg1"/>
                </a:solidFill>
              </a:rPr>
              <a:t>Базовая идея подхода </a:t>
            </a:r>
            <a:r>
              <a:rPr lang="ru-RU" altLang="ru-RU" dirty="0" err="1">
                <a:solidFill>
                  <a:schemeClr val="bg1"/>
                </a:solidFill>
              </a:rPr>
              <a:t>MobileNet</a:t>
            </a:r>
            <a:r>
              <a:rPr lang="ru-RU" altLang="ru-RU" dirty="0">
                <a:solidFill>
                  <a:schemeClr val="bg1"/>
                </a:solidFill>
              </a:rPr>
              <a:t> это снижение параметров  </a:t>
            </a:r>
            <a:br>
              <a:rPr lang="ru-RU" altLang="ru-RU" dirty="0">
                <a:solidFill>
                  <a:schemeClr val="bg1"/>
                </a:solidFill>
              </a:rPr>
            </a:br>
            <a:r>
              <a:rPr lang="en-US" altLang="ru-RU" dirty="0">
                <a:solidFill>
                  <a:schemeClr val="bg1"/>
                </a:solidFill>
              </a:rPr>
              <a:t>bottleneck </a:t>
            </a:r>
            <a:r>
              <a:rPr lang="ru-RU" altLang="ru-RU" dirty="0">
                <a:solidFill>
                  <a:schemeClr val="bg1"/>
                </a:solidFill>
              </a:rPr>
              <a:t>блока при помощи </a:t>
            </a:r>
            <a:r>
              <a:rPr lang="ru-RU" altLang="ru-RU" dirty="0" err="1">
                <a:solidFill>
                  <a:schemeClr val="bg1"/>
                </a:solidFill>
              </a:rPr>
              <a:t>Dep</a:t>
            </a:r>
            <a:r>
              <a:rPr lang="en-US" altLang="ru-RU" dirty="0" err="1">
                <a:solidFill>
                  <a:schemeClr val="bg1"/>
                </a:solidFill>
              </a:rPr>
              <a:t>th</a:t>
            </a:r>
            <a:r>
              <a:rPr lang="ru-RU" altLang="ru-RU" dirty="0" err="1">
                <a:solidFill>
                  <a:schemeClr val="bg1"/>
                </a:solidFill>
              </a:rPr>
              <a:t>Wise</a:t>
            </a:r>
            <a:r>
              <a:rPr lang="ru-RU" altLang="ru-RU" dirty="0">
                <a:solidFill>
                  <a:schemeClr val="bg1"/>
                </a:solidFill>
              </a:rPr>
              <a:t> </a:t>
            </a:r>
            <a:r>
              <a:rPr lang="ru-RU" altLang="ru-RU" dirty="0" err="1">
                <a:solidFill>
                  <a:schemeClr val="bg1"/>
                </a:solidFill>
              </a:rPr>
              <a:t>separable</a:t>
            </a:r>
            <a:r>
              <a:rPr lang="ru-RU" altLang="ru-RU" dirty="0">
                <a:solidFill>
                  <a:schemeClr val="bg1"/>
                </a:solidFill>
              </a:rPr>
              <a:t> </a:t>
            </a:r>
            <a:r>
              <a:rPr lang="ru-RU" altLang="ru-RU" dirty="0" err="1">
                <a:solidFill>
                  <a:schemeClr val="bg1"/>
                </a:solidFill>
              </a:rPr>
              <a:t>convolution</a:t>
            </a:r>
            <a:r>
              <a:rPr lang="ru-RU" altLang="ru-RU" dirty="0">
                <a:solidFill>
                  <a:schemeClr val="bg1"/>
                </a:solidFill>
              </a:rPr>
              <a:t>.</a:t>
            </a:r>
            <a:endParaRPr lang="ru-RU" altLang="ru-RU" sz="2000" dirty="0">
              <a:solidFill>
                <a:schemeClr val="bg1"/>
              </a:solidFill>
            </a:endParaRPr>
          </a:p>
          <a:p>
            <a:pPr eaLnBrk="0" fontAlgn="base" hangingPunct="0">
              <a:lnSpc>
                <a:spcPct val="100000"/>
              </a:lnSpc>
              <a:spcBef>
                <a:spcPct val="0"/>
              </a:spcBef>
              <a:spcAft>
                <a:spcPct val="0"/>
              </a:spcAft>
            </a:pPr>
            <a:r>
              <a:rPr lang="ru-RU" altLang="ru-RU" sz="2200" dirty="0">
                <a:solidFill>
                  <a:schemeClr val="bg1"/>
                </a:solidFill>
              </a:rPr>
              <a:t>Каждый блок включает </a:t>
            </a:r>
          </a:p>
          <a:p>
            <a:pPr lvl="1" eaLnBrk="0" fontAlgn="base" hangingPunct="0">
              <a:lnSpc>
                <a:spcPct val="100000"/>
              </a:lnSpc>
              <a:spcBef>
                <a:spcPct val="0"/>
              </a:spcBef>
              <a:spcAft>
                <a:spcPct val="0"/>
              </a:spcAft>
            </a:pPr>
            <a:r>
              <a:rPr lang="ru-RU" altLang="ru-RU" sz="2200" dirty="0" err="1">
                <a:solidFill>
                  <a:schemeClr val="bg1"/>
                </a:solidFill>
              </a:rPr>
              <a:t>Dep</a:t>
            </a:r>
            <a:r>
              <a:rPr lang="en-US" altLang="ru-RU" sz="2200" dirty="0" err="1">
                <a:solidFill>
                  <a:schemeClr val="bg1"/>
                </a:solidFill>
              </a:rPr>
              <a:t>th</a:t>
            </a:r>
            <a:r>
              <a:rPr lang="ru-RU" altLang="ru-RU" sz="2200" dirty="0" err="1">
                <a:solidFill>
                  <a:schemeClr val="bg1"/>
                </a:solidFill>
              </a:rPr>
              <a:t>Wise</a:t>
            </a:r>
            <a:r>
              <a:rPr lang="ru-RU" altLang="ru-RU" sz="2200" dirty="0">
                <a:solidFill>
                  <a:schemeClr val="bg1"/>
                </a:solidFill>
              </a:rPr>
              <a:t> свертку, </a:t>
            </a:r>
          </a:p>
          <a:p>
            <a:pPr lvl="1" eaLnBrk="0" fontAlgn="base" hangingPunct="0">
              <a:lnSpc>
                <a:spcPct val="100000"/>
              </a:lnSpc>
              <a:spcBef>
                <a:spcPct val="0"/>
              </a:spcBef>
              <a:spcAft>
                <a:spcPct val="0"/>
              </a:spcAft>
            </a:pPr>
            <a:r>
              <a:rPr lang="ru-RU" altLang="ru-RU" sz="2200" dirty="0">
                <a:solidFill>
                  <a:schemeClr val="bg1"/>
                </a:solidFill>
              </a:rPr>
              <a:t>нормализацию </a:t>
            </a:r>
            <a:r>
              <a:rPr lang="ru-RU" altLang="ru-RU" sz="2200" dirty="0" err="1">
                <a:solidFill>
                  <a:schemeClr val="bg1"/>
                </a:solidFill>
              </a:rPr>
              <a:t>batchnorm</a:t>
            </a:r>
            <a:r>
              <a:rPr lang="ru-RU" altLang="ru-RU" sz="2200" dirty="0">
                <a:solidFill>
                  <a:schemeClr val="bg1"/>
                </a:solidFill>
              </a:rPr>
              <a:t>,</a:t>
            </a:r>
          </a:p>
          <a:p>
            <a:pPr lvl="1" eaLnBrk="0" fontAlgn="base" hangingPunct="0">
              <a:lnSpc>
                <a:spcPct val="100000"/>
              </a:lnSpc>
              <a:spcBef>
                <a:spcPct val="0"/>
              </a:spcBef>
              <a:spcAft>
                <a:spcPct val="0"/>
              </a:spcAft>
            </a:pPr>
            <a:r>
              <a:rPr lang="ru-RU" altLang="ru-RU" sz="2200" dirty="0">
                <a:solidFill>
                  <a:schemeClr val="bg1"/>
                </a:solidFill>
              </a:rPr>
              <a:t>Функцию активации </a:t>
            </a:r>
            <a:r>
              <a:rPr lang="en-US" altLang="ru-RU" sz="2200" dirty="0">
                <a:solidFill>
                  <a:schemeClr val="bg1"/>
                </a:solidFill>
              </a:rPr>
              <a:t>ReLU6</a:t>
            </a:r>
          </a:p>
          <a:p>
            <a:pPr lvl="1" eaLnBrk="0" fontAlgn="base" hangingPunct="0">
              <a:lnSpc>
                <a:spcPct val="100000"/>
              </a:lnSpc>
              <a:spcBef>
                <a:spcPct val="0"/>
              </a:spcBef>
              <a:spcAft>
                <a:spcPct val="0"/>
              </a:spcAft>
            </a:pPr>
            <a:r>
              <a:rPr lang="ru-RU" altLang="ru-RU" sz="2200" dirty="0">
                <a:solidFill>
                  <a:schemeClr val="bg1"/>
                </a:solidFill>
              </a:rPr>
              <a:t>Точечную свертку с </a:t>
            </a:r>
            <a:r>
              <a:rPr lang="ru-RU" altLang="ru-RU" sz="2200" dirty="0" err="1">
                <a:solidFill>
                  <a:schemeClr val="bg1"/>
                </a:solidFill>
              </a:rPr>
              <a:t>батчнормом</a:t>
            </a:r>
            <a:r>
              <a:rPr lang="ru-RU" altLang="ru-RU" sz="2200" dirty="0">
                <a:solidFill>
                  <a:schemeClr val="bg1"/>
                </a:solidFill>
              </a:rPr>
              <a:t> и </a:t>
            </a:r>
            <a:r>
              <a:rPr lang="en-US" altLang="ru-RU" sz="2200" dirty="0">
                <a:solidFill>
                  <a:schemeClr val="bg1"/>
                </a:solidFill>
              </a:rPr>
              <a:t>ReLU6</a:t>
            </a:r>
          </a:p>
          <a:p>
            <a:pPr lvl="2" eaLnBrk="0" fontAlgn="base" hangingPunct="0">
              <a:lnSpc>
                <a:spcPct val="100000"/>
              </a:lnSpc>
              <a:spcBef>
                <a:spcPct val="0"/>
              </a:spcBef>
              <a:spcAft>
                <a:spcPct val="0"/>
              </a:spcAft>
            </a:pPr>
            <a:r>
              <a:rPr lang="ru-RU" altLang="ru-RU" sz="2200" dirty="0">
                <a:solidFill>
                  <a:schemeClr val="bg1"/>
                </a:solidFill>
              </a:rPr>
              <a:t>Считается, что </a:t>
            </a:r>
            <a:r>
              <a:rPr lang="en-US" altLang="ru-RU" sz="2200" dirty="0">
                <a:solidFill>
                  <a:schemeClr val="bg1"/>
                </a:solidFill>
              </a:rPr>
              <a:t>ReLU6</a:t>
            </a:r>
            <a:r>
              <a:rPr lang="ru-RU" altLang="ru-RU" sz="2200" dirty="0">
                <a:solidFill>
                  <a:schemeClr val="bg1"/>
                </a:solidFill>
              </a:rPr>
              <a:t> не позволяет взорваться градиенту.  </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3" descr="Why Relu? Tips for using Relu. Comparison between Relu, Leaky Relu, and  Relu-6. | by Chinesh Dosh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Прямоугольник 13">
            <a:extLst>
              <a:ext uri="{FF2B5EF4-FFF2-40B4-BE49-F238E27FC236}">
                <a16:creationId xmlns:a16="http://schemas.microsoft.com/office/drawing/2014/main" id="{2632C288-C457-C146-A77C-FAC9EDDC0B3B}"/>
              </a:ext>
            </a:extLst>
          </p:cNvPr>
          <p:cNvSpPr/>
          <p:nvPr/>
        </p:nvSpPr>
        <p:spPr>
          <a:xfrm>
            <a:off x="238805" y="957129"/>
            <a:ext cx="11661340" cy="795930"/>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p:nvPicPr>
        <p:blipFill>
          <a:blip r:embed="rId2"/>
          <a:stretch>
            <a:fillRect/>
          </a:stretch>
        </p:blipFill>
        <p:spPr>
          <a:xfrm>
            <a:off x="9621397" y="2013219"/>
            <a:ext cx="1792948" cy="4435188"/>
          </a:xfrm>
          <a:prstGeom prst="rect">
            <a:avLst/>
          </a:prstGeom>
          <a:solidFill>
            <a:schemeClr val="bg1">
              <a:lumMod val="95000"/>
            </a:schemeClr>
          </a:solidFill>
        </p:spPr>
      </p:pic>
      <p:pic>
        <p:nvPicPr>
          <p:cNvPr id="7" name="Рисунок 6"/>
          <p:cNvPicPr>
            <a:picLocks noChangeAspect="1"/>
          </p:cNvPicPr>
          <p:nvPr/>
        </p:nvPicPr>
        <p:blipFill>
          <a:blip r:embed="rId3"/>
          <a:stretch>
            <a:fillRect/>
          </a:stretch>
        </p:blipFill>
        <p:spPr>
          <a:xfrm>
            <a:off x="2913982" y="3838394"/>
            <a:ext cx="3280630" cy="2425347"/>
          </a:xfrm>
          <a:prstGeom prst="rect">
            <a:avLst/>
          </a:prstGeom>
          <a:solidFill>
            <a:schemeClr val="bg1">
              <a:lumMod val="95000"/>
            </a:schemeClr>
          </a:solidFill>
        </p:spPr>
      </p:pic>
      <p:sp>
        <p:nvSpPr>
          <p:cNvPr id="10" name="Прямоугольник 9"/>
          <p:cNvSpPr/>
          <p:nvPr/>
        </p:nvSpPr>
        <p:spPr>
          <a:xfrm>
            <a:off x="2506702" y="6263741"/>
            <a:ext cx="4750981" cy="369332"/>
          </a:xfrm>
          <a:prstGeom prst="rect">
            <a:avLst/>
          </a:prstGeom>
        </p:spPr>
        <p:txBody>
          <a:bodyPr wrap="none">
            <a:spAutoFit/>
          </a:bodyPr>
          <a:lstStyle/>
          <a:p>
            <a:r>
              <a:rPr lang="ru-RU" altLang="ru-RU" dirty="0">
                <a:solidFill>
                  <a:schemeClr val="bg1"/>
                </a:solidFill>
              </a:rPr>
              <a:t>Обратите внимание в </a:t>
            </a:r>
            <a:r>
              <a:rPr lang="en-US" altLang="ru-RU" dirty="0" err="1">
                <a:solidFill>
                  <a:schemeClr val="bg1"/>
                </a:solidFill>
              </a:rPr>
              <a:t>Xception</a:t>
            </a:r>
            <a:r>
              <a:rPr lang="en-US" altLang="ru-RU" dirty="0">
                <a:solidFill>
                  <a:schemeClr val="bg1"/>
                </a:solidFill>
              </a:rPr>
              <a:t> </a:t>
            </a:r>
            <a:r>
              <a:rPr lang="ru-RU" altLang="ru-RU" dirty="0">
                <a:solidFill>
                  <a:schemeClr val="bg1"/>
                </a:solidFill>
              </a:rPr>
              <a:t>было наоборот</a:t>
            </a:r>
            <a:endParaRPr lang="ru-RU" dirty="0"/>
          </a:p>
        </p:txBody>
      </p:sp>
    </p:spTree>
    <p:extLst>
      <p:ext uri="{BB962C8B-B14F-4D97-AF65-F5344CB8AC3E}">
        <p14:creationId xmlns:p14="http://schemas.microsoft.com/office/powerpoint/2010/main" val="595479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800" b="1" dirty="0">
                <a:solidFill>
                  <a:schemeClr val="bg1"/>
                </a:solidFill>
              </a:rPr>
              <a:t>Мобильные Сети. </a:t>
            </a:r>
            <a:r>
              <a:rPr lang="en-US" sz="4800" b="1" dirty="0" err="1">
                <a:solidFill>
                  <a:schemeClr val="bg1"/>
                </a:solidFill>
              </a:rPr>
              <a:t>SqueezeNeXt</a:t>
            </a:r>
            <a:r>
              <a:rPr lang="ru-RU" sz="4800" b="1" dirty="0">
                <a:solidFill>
                  <a:schemeClr val="bg1"/>
                </a:solidFill>
              </a:rPr>
              <a:t> 201</a:t>
            </a:r>
            <a:r>
              <a:rPr lang="en-US" sz="4800" b="1" dirty="0">
                <a:solidFill>
                  <a:schemeClr val="bg1"/>
                </a:solidFill>
              </a:rPr>
              <a:t>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9" y="863125"/>
            <a:ext cx="9326656" cy="4948015"/>
          </a:xfrm>
        </p:spPr>
        <p:txBody>
          <a:bodyPr>
            <a:noAutofit/>
          </a:bodyPr>
          <a:lstStyle/>
          <a:p>
            <a:r>
              <a:rPr lang="en-US" sz="2000" b="1" dirty="0" err="1">
                <a:solidFill>
                  <a:schemeClr val="bg1"/>
                </a:solidFill>
              </a:rPr>
              <a:t>SqueezNeXt</a:t>
            </a:r>
            <a:r>
              <a:rPr lang="en-US" sz="2000" dirty="0">
                <a:solidFill>
                  <a:schemeClr val="bg1"/>
                </a:solidFill>
              </a:rPr>
              <a:t> network (2018) – </a:t>
            </a:r>
            <a:r>
              <a:rPr lang="ru-RU" sz="2000" dirty="0">
                <a:solidFill>
                  <a:schemeClr val="bg1"/>
                </a:solidFill>
              </a:rPr>
              <a:t>развитие идей </a:t>
            </a:r>
            <a:r>
              <a:rPr lang="en-US" sz="1600" b="1" dirty="0" err="1">
                <a:solidFill>
                  <a:schemeClr val="bg1"/>
                </a:solidFill>
              </a:rPr>
              <a:t>SqueezeNet</a:t>
            </a:r>
            <a:endParaRPr lang="ru-RU" sz="1600" b="1" dirty="0">
              <a:solidFill>
                <a:schemeClr val="bg1"/>
              </a:solidFill>
            </a:endParaRPr>
          </a:p>
          <a:p>
            <a:r>
              <a:rPr lang="ru-RU" sz="1600" b="1" dirty="0">
                <a:solidFill>
                  <a:schemeClr val="bg1"/>
                </a:solidFill>
              </a:rPr>
              <a:t>Основной блок </a:t>
            </a:r>
            <a:r>
              <a:rPr lang="en-US" sz="1600" b="1" dirty="0" err="1">
                <a:solidFill>
                  <a:schemeClr val="bg1"/>
                </a:solidFill>
              </a:rPr>
              <a:t>SqueezeNeXt</a:t>
            </a:r>
            <a:r>
              <a:rPr lang="en-US" sz="1600" b="1" dirty="0">
                <a:solidFill>
                  <a:schemeClr val="bg1"/>
                </a:solidFill>
              </a:rPr>
              <a:t>:</a:t>
            </a:r>
            <a:br>
              <a:rPr lang="en-US" sz="1600" dirty="0">
                <a:solidFill>
                  <a:schemeClr val="bg1"/>
                </a:solidFill>
              </a:rPr>
            </a:br>
            <a:r>
              <a:rPr lang="ru-RU" sz="2000" dirty="0">
                <a:solidFill>
                  <a:schemeClr val="bg1"/>
                </a:solidFill>
              </a:rPr>
              <a:t>Последовательное сжатие карт признаков при помощи сверток 1</a:t>
            </a:r>
            <a:r>
              <a:rPr lang="en-US" sz="2000" dirty="0">
                <a:solidFill>
                  <a:schemeClr val="bg1"/>
                </a:solidFill>
              </a:rPr>
              <a:t>×</a:t>
            </a:r>
            <a:r>
              <a:rPr lang="ru-RU" sz="2000" dirty="0">
                <a:solidFill>
                  <a:schemeClr val="bg1"/>
                </a:solidFill>
              </a:rPr>
              <a:t>1</a:t>
            </a:r>
            <a:r>
              <a:rPr lang="en-US" sz="2000" dirty="0">
                <a:solidFill>
                  <a:schemeClr val="bg1"/>
                </a:solidFill>
              </a:rPr>
              <a:t> (C/2, </a:t>
            </a:r>
            <a:r>
              <a:rPr lang="ru-RU" sz="2000" dirty="0">
                <a:solidFill>
                  <a:schemeClr val="bg1"/>
                </a:solidFill>
              </a:rPr>
              <a:t>и</a:t>
            </a:r>
            <a:r>
              <a:rPr lang="en-US" sz="2000" dirty="0">
                <a:solidFill>
                  <a:schemeClr val="bg1"/>
                </a:solidFill>
              </a:rPr>
              <a:t> C/4).</a:t>
            </a:r>
          </a:p>
          <a:p>
            <a:pPr lvl="1"/>
            <a:r>
              <a:rPr lang="ru-RU" sz="1600" dirty="0">
                <a:solidFill>
                  <a:schemeClr val="bg1"/>
                </a:solidFill>
              </a:rPr>
              <a:t>Чем больше сверток, тем больше не линейностей – более точное сжатие.</a:t>
            </a:r>
          </a:p>
          <a:p>
            <a:pPr lvl="2"/>
            <a:r>
              <a:rPr lang="ru-RU" sz="1200" dirty="0">
                <a:solidFill>
                  <a:schemeClr val="bg1"/>
                </a:solidFill>
              </a:rPr>
              <a:t>Сжатие сокращает число признаков, оставляя только нужные.</a:t>
            </a:r>
          </a:p>
          <a:p>
            <a:r>
              <a:rPr lang="ru-RU" sz="2000" dirty="0">
                <a:solidFill>
                  <a:schemeClr val="bg1"/>
                </a:solidFill>
              </a:rPr>
              <a:t>Использование пространственно-разряженной свертки (</a:t>
            </a:r>
            <a:r>
              <a:rPr lang="en-US" sz="2000" dirty="0">
                <a:solidFill>
                  <a:schemeClr val="bg1"/>
                </a:solidFill>
              </a:rPr>
              <a:t>3×1 </a:t>
            </a:r>
            <a:r>
              <a:rPr lang="ru-RU" sz="2000" dirty="0">
                <a:solidFill>
                  <a:schemeClr val="bg1"/>
                </a:solidFill>
              </a:rPr>
              <a:t>и</a:t>
            </a:r>
            <a:r>
              <a:rPr lang="en-US" sz="2000" dirty="0">
                <a:solidFill>
                  <a:schemeClr val="bg1"/>
                </a:solidFill>
              </a:rPr>
              <a:t> 1×3</a:t>
            </a:r>
            <a:r>
              <a:rPr lang="ru-RU" sz="2000" dirty="0">
                <a:solidFill>
                  <a:schemeClr val="bg1"/>
                </a:solidFill>
              </a:rPr>
              <a:t>) вместо 3</a:t>
            </a:r>
            <a:r>
              <a:rPr lang="en-US" sz="2000" dirty="0">
                <a:solidFill>
                  <a:schemeClr val="bg1"/>
                </a:solidFill>
              </a:rPr>
              <a:t>×</a:t>
            </a:r>
            <a:r>
              <a:rPr lang="ru-RU" sz="2000" dirty="0">
                <a:solidFill>
                  <a:schemeClr val="bg1"/>
                </a:solidFill>
              </a:rPr>
              <a:t>3</a:t>
            </a:r>
            <a:endParaRPr lang="en-US" sz="2000" dirty="0">
              <a:solidFill>
                <a:schemeClr val="bg1"/>
              </a:solidFill>
            </a:endParaRPr>
          </a:p>
          <a:p>
            <a:pPr lvl="1"/>
            <a:r>
              <a:rPr lang="ru-RU" sz="1600" dirty="0">
                <a:solidFill>
                  <a:schemeClr val="bg1"/>
                </a:solidFill>
              </a:rPr>
              <a:t>Порядок сверток меняется у четных и не четных блоков.</a:t>
            </a:r>
          </a:p>
          <a:p>
            <a:r>
              <a:rPr lang="ru-RU" sz="2000" dirty="0">
                <a:solidFill>
                  <a:schemeClr val="bg1"/>
                </a:solidFill>
              </a:rPr>
              <a:t>Использование остаточных связей в отличии от стандартной </a:t>
            </a:r>
            <a:r>
              <a:rPr lang="en-US" sz="2000" b="1" dirty="0" err="1">
                <a:solidFill>
                  <a:schemeClr val="bg1"/>
                </a:solidFill>
              </a:rPr>
              <a:t>SqueezeNet</a:t>
            </a:r>
            <a:endParaRPr lang="en-US" sz="2000" dirty="0">
              <a:solidFill>
                <a:schemeClr val="bg1"/>
              </a:solidFill>
            </a:endParaRPr>
          </a:p>
          <a:p>
            <a:r>
              <a:rPr lang="ru-RU" sz="2000" dirty="0">
                <a:solidFill>
                  <a:schemeClr val="bg1"/>
                </a:solidFill>
              </a:rPr>
              <a:t>Сеть использует </a:t>
            </a:r>
            <a:r>
              <a:rPr lang="ru-RU" sz="2000" dirty="0" err="1">
                <a:solidFill>
                  <a:schemeClr val="bg1"/>
                </a:solidFill>
              </a:rPr>
              <a:t>полносвязаный</a:t>
            </a:r>
            <a:r>
              <a:rPr lang="ru-RU" sz="2000" dirty="0">
                <a:solidFill>
                  <a:schemeClr val="bg1"/>
                </a:solidFill>
              </a:rPr>
              <a:t> слой в головной части, но перед этим делается сжатие размерности.</a:t>
            </a:r>
          </a:p>
          <a:p>
            <a:r>
              <a:rPr lang="ru-RU" sz="2000" dirty="0">
                <a:solidFill>
                  <a:schemeClr val="bg1"/>
                </a:solidFill>
              </a:rPr>
              <a:t>Глубина и число карт признаков – это </a:t>
            </a:r>
            <a:r>
              <a:rPr lang="ru-RU" sz="2000" dirty="0" err="1">
                <a:solidFill>
                  <a:schemeClr val="bg1"/>
                </a:solidFill>
              </a:rPr>
              <a:t>гиперпараметр</a:t>
            </a:r>
            <a:r>
              <a:rPr lang="en-US" sz="2000" dirty="0">
                <a:solidFill>
                  <a:schemeClr val="bg1"/>
                </a:solidFill>
              </a:rPr>
              <a:t>.</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pic>
        <p:nvPicPr>
          <p:cNvPr id="9" name="Рисунок 8"/>
          <p:cNvPicPr>
            <a:picLocks noChangeAspect="1"/>
          </p:cNvPicPr>
          <p:nvPr/>
        </p:nvPicPr>
        <p:blipFill>
          <a:blip r:embed="rId2"/>
          <a:stretch>
            <a:fillRect/>
          </a:stretch>
        </p:blipFill>
        <p:spPr>
          <a:xfrm>
            <a:off x="9810750" y="2805381"/>
            <a:ext cx="2381250" cy="3276600"/>
          </a:xfrm>
          <a:prstGeom prst="rect">
            <a:avLst/>
          </a:prstGeom>
        </p:spPr>
      </p:pic>
    </p:spTree>
    <p:extLst>
      <p:ext uri="{BB962C8B-B14F-4D97-AF65-F5344CB8AC3E}">
        <p14:creationId xmlns:p14="http://schemas.microsoft.com/office/powerpoint/2010/main" val="203763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MobileNet</a:t>
            </a:r>
            <a:r>
              <a:rPr lang="en-US" sz="4000" b="1" dirty="0">
                <a:solidFill>
                  <a:schemeClr val="bg1"/>
                </a:solidFill>
              </a:rPr>
              <a:t> V1</a:t>
            </a:r>
            <a:r>
              <a:rPr lang="ru-RU" sz="4000" b="1" dirty="0">
                <a:solidFill>
                  <a:schemeClr val="bg1"/>
                </a:solidFill>
              </a:rPr>
              <a:t>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11510683" cy="3314239"/>
          </a:xfrm>
        </p:spPr>
        <p:txBody>
          <a:bodyPr>
            <a:noAutofit/>
          </a:bodyPr>
          <a:lstStyle/>
          <a:p>
            <a:pPr eaLnBrk="0" fontAlgn="base" hangingPunct="0">
              <a:lnSpc>
                <a:spcPct val="100000"/>
              </a:lnSpc>
              <a:spcBef>
                <a:spcPct val="0"/>
              </a:spcBef>
              <a:spcAft>
                <a:spcPct val="0"/>
              </a:spcAft>
            </a:pPr>
            <a:r>
              <a:rPr lang="ru-RU" altLang="ru-RU" dirty="0">
                <a:solidFill>
                  <a:schemeClr val="bg1"/>
                </a:solidFill>
              </a:rPr>
              <a:t>Базовая идея подхода </a:t>
            </a:r>
            <a:r>
              <a:rPr lang="ru-RU" altLang="ru-RU" dirty="0" err="1">
                <a:solidFill>
                  <a:schemeClr val="bg1"/>
                </a:solidFill>
              </a:rPr>
              <a:t>MobileNet</a:t>
            </a:r>
            <a:r>
              <a:rPr lang="ru-RU" altLang="ru-RU" dirty="0">
                <a:solidFill>
                  <a:schemeClr val="bg1"/>
                </a:solidFill>
              </a:rPr>
              <a:t> это снижение параметров  </a:t>
            </a:r>
            <a:br>
              <a:rPr lang="ru-RU" altLang="ru-RU" dirty="0">
                <a:solidFill>
                  <a:schemeClr val="bg1"/>
                </a:solidFill>
              </a:rPr>
            </a:br>
            <a:r>
              <a:rPr lang="ru-RU" altLang="ru-RU" dirty="0" err="1">
                <a:solidFill>
                  <a:schemeClr val="bg1"/>
                </a:solidFill>
              </a:rPr>
              <a:t>сверточной</a:t>
            </a:r>
            <a:r>
              <a:rPr lang="ru-RU" altLang="ru-RU" dirty="0">
                <a:solidFill>
                  <a:schemeClr val="bg1"/>
                </a:solidFill>
              </a:rPr>
              <a:t> сети при помощи </a:t>
            </a:r>
            <a:r>
              <a:rPr lang="ru-RU" altLang="ru-RU" dirty="0" err="1">
                <a:solidFill>
                  <a:schemeClr val="bg1"/>
                </a:solidFill>
              </a:rPr>
              <a:t>Dep</a:t>
            </a:r>
            <a:r>
              <a:rPr lang="en-US" altLang="ru-RU" dirty="0" err="1">
                <a:solidFill>
                  <a:schemeClr val="bg1"/>
                </a:solidFill>
              </a:rPr>
              <a:t>th</a:t>
            </a:r>
            <a:r>
              <a:rPr lang="ru-RU" altLang="ru-RU" dirty="0" err="1">
                <a:solidFill>
                  <a:schemeClr val="bg1"/>
                </a:solidFill>
              </a:rPr>
              <a:t>Wise</a:t>
            </a:r>
            <a:r>
              <a:rPr lang="ru-RU" altLang="ru-RU" dirty="0">
                <a:solidFill>
                  <a:schemeClr val="bg1"/>
                </a:solidFill>
              </a:rPr>
              <a:t> </a:t>
            </a:r>
            <a:r>
              <a:rPr lang="ru-RU" altLang="ru-RU" dirty="0" err="1">
                <a:solidFill>
                  <a:schemeClr val="bg1"/>
                </a:solidFill>
              </a:rPr>
              <a:t>separable</a:t>
            </a:r>
            <a:r>
              <a:rPr lang="ru-RU" altLang="ru-RU" dirty="0">
                <a:solidFill>
                  <a:schemeClr val="bg1"/>
                </a:solidFill>
              </a:rPr>
              <a:t> </a:t>
            </a:r>
            <a:r>
              <a:rPr lang="ru-RU" altLang="ru-RU" dirty="0" err="1">
                <a:solidFill>
                  <a:schemeClr val="bg1"/>
                </a:solidFill>
              </a:rPr>
              <a:t>convolution</a:t>
            </a:r>
            <a:r>
              <a:rPr lang="ru-RU" altLang="ru-RU" dirty="0">
                <a:solidFill>
                  <a:schemeClr val="bg1"/>
                </a:solidFill>
              </a:rPr>
              <a:t>.</a:t>
            </a:r>
            <a:endParaRPr lang="ru-RU" altLang="ru-RU" sz="2000" dirty="0">
              <a:solidFill>
                <a:schemeClr val="bg1"/>
              </a:solidFill>
            </a:endParaRPr>
          </a:p>
          <a:p>
            <a:pPr eaLnBrk="0" fontAlgn="base" hangingPunct="0">
              <a:lnSpc>
                <a:spcPct val="100000"/>
              </a:lnSpc>
              <a:spcBef>
                <a:spcPct val="0"/>
              </a:spcBef>
              <a:spcAft>
                <a:spcPct val="0"/>
              </a:spcAft>
            </a:pPr>
            <a:r>
              <a:rPr lang="ru-RU" altLang="ru-RU" sz="2200" dirty="0">
                <a:solidFill>
                  <a:schemeClr val="bg1"/>
                </a:solidFill>
              </a:rPr>
              <a:t>Каждый блок включает </a:t>
            </a:r>
          </a:p>
          <a:p>
            <a:pPr lvl="1" eaLnBrk="0" fontAlgn="base" hangingPunct="0">
              <a:lnSpc>
                <a:spcPct val="100000"/>
              </a:lnSpc>
              <a:spcBef>
                <a:spcPct val="0"/>
              </a:spcBef>
              <a:spcAft>
                <a:spcPct val="0"/>
              </a:spcAft>
            </a:pPr>
            <a:r>
              <a:rPr lang="ru-RU" altLang="ru-RU" sz="2200" dirty="0" err="1">
                <a:solidFill>
                  <a:schemeClr val="bg1"/>
                </a:solidFill>
              </a:rPr>
              <a:t>Dep</a:t>
            </a:r>
            <a:r>
              <a:rPr lang="en-US" altLang="ru-RU" sz="2200" dirty="0" err="1">
                <a:solidFill>
                  <a:schemeClr val="bg1"/>
                </a:solidFill>
              </a:rPr>
              <a:t>th</a:t>
            </a:r>
            <a:r>
              <a:rPr lang="ru-RU" altLang="ru-RU" sz="2200" dirty="0" err="1">
                <a:solidFill>
                  <a:schemeClr val="bg1"/>
                </a:solidFill>
              </a:rPr>
              <a:t>Wise</a:t>
            </a:r>
            <a:r>
              <a:rPr lang="ru-RU" altLang="ru-RU" sz="2200" dirty="0">
                <a:solidFill>
                  <a:schemeClr val="bg1"/>
                </a:solidFill>
              </a:rPr>
              <a:t> свертку, </a:t>
            </a:r>
          </a:p>
          <a:p>
            <a:pPr lvl="1" eaLnBrk="0" fontAlgn="base" hangingPunct="0">
              <a:lnSpc>
                <a:spcPct val="100000"/>
              </a:lnSpc>
              <a:spcBef>
                <a:spcPct val="0"/>
              </a:spcBef>
              <a:spcAft>
                <a:spcPct val="0"/>
              </a:spcAft>
            </a:pPr>
            <a:r>
              <a:rPr lang="ru-RU" altLang="ru-RU" sz="2200" dirty="0">
                <a:solidFill>
                  <a:schemeClr val="bg1"/>
                </a:solidFill>
              </a:rPr>
              <a:t>нормализацию </a:t>
            </a:r>
            <a:r>
              <a:rPr lang="ru-RU" altLang="ru-RU" sz="2200" dirty="0" err="1">
                <a:solidFill>
                  <a:schemeClr val="bg1"/>
                </a:solidFill>
              </a:rPr>
              <a:t>batchnorm</a:t>
            </a:r>
            <a:r>
              <a:rPr lang="ru-RU" altLang="ru-RU" sz="2200" dirty="0">
                <a:solidFill>
                  <a:schemeClr val="bg1"/>
                </a:solidFill>
              </a:rPr>
              <a:t>,</a:t>
            </a:r>
          </a:p>
          <a:p>
            <a:pPr lvl="1" eaLnBrk="0" fontAlgn="base" hangingPunct="0">
              <a:lnSpc>
                <a:spcPct val="100000"/>
              </a:lnSpc>
              <a:spcBef>
                <a:spcPct val="0"/>
              </a:spcBef>
              <a:spcAft>
                <a:spcPct val="0"/>
              </a:spcAft>
            </a:pPr>
            <a:r>
              <a:rPr lang="ru-RU" altLang="ru-RU" sz="2200" dirty="0">
                <a:solidFill>
                  <a:schemeClr val="bg1"/>
                </a:solidFill>
              </a:rPr>
              <a:t>Функцию активации </a:t>
            </a:r>
            <a:r>
              <a:rPr lang="en-US" altLang="ru-RU" sz="2200" dirty="0">
                <a:solidFill>
                  <a:schemeClr val="bg1"/>
                </a:solidFill>
              </a:rPr>
              <a:t>ReLU6</a:t>
            </a:r>
          </a:p>
          <a:p>
            <a:pPr lvl="1" eaLnBrk="0" fontAlgn="base" hangingPunct="0">
              <a:lnSpc>
                <a:spcPct val="100000"/>
              </a:lnSpc>
              <a:spcBef>
                <a:spcPct val="0"/>
              </a:spcBef>
              <a:spcAft>
                <a:spcPct val="0"/>
              </a:spcAft>
            </a:pPr>
            <a:r>
              <a:rPr lang="ru-RU" altLang="ru-RU" sz="2200" dirty="0">
                <a:solidFill>
                  <a:schemeClr val="bg1"/>
                </a:solidFill>
              </a:rPr>
              <a:t>Точечную свертку с </a:t>
            </a:r>
            <a:r>
              <a:rPr lang="ru-RU" altLang="ru-RU" sz="2200" dirty="0" err="1">
                <a:solidFill>
                  <a:schemeClr val="bg1"/>
                </a:solidFill>
              </a:rPr>
              <a:t>батчнормом</a:t>
            </a:r>
            <a:r>
              <a:rPr lang="ru-RU" altLang="ru-RU" sz="2200" dirty="0">
                <a:solidFill>
                  <a:schemeClr val="bg1"/>
                </a:solidFill>
              </a:rPr>
              <a:t> и </a:t>
            </a:r>
            <a:r>
              <a:rPr lang="en-US" altLang="ru-RU" sz="2200" dirty="0">
                <a:solidFill>
                  <a:schemeClr val="bg1"/>
                </a:solidFill>
              </a:rPr>
              <a:t>ReLU6</a:t>
            </a:r>
          </a:p>
          <a:p>
            <a:pPr lvl="2" eaLnBrk="0" fontAlgn="base" hangingPunct="0">
              <a:lnSpc>
                <a:spcPct val="100000"/>
              </a:lnSpc>
              <a:spcBef>
                <a:spcPct val="0"/>
              </a:spcBef>
              <a:spcAft>
                <a:spcPct val="0"/>
              </a:spcAft>
            </a:pPr>
            <a:r>
              <a:rPr lang="ru-RU" altLang="ru-RU" sz="2200" dirty="0">
                <a:solidFill>
                  <a:schemeClr val="bg1"/>
                </a:solidFill>
              </a:rPr>
              <a:t>Считается, что </a:t>
            </a:r>
            <a:r>
              <a:rPr lang="en-US" altLang="ru-RU" sz="2200" dirty="0">
                <a:solidFill>
                  <a:schemeClr val="bg1"/>
                </a:solidFill>
              </a:rPr>
              <a:t>ReLU6</a:t>
            </a:r>
            <a:r>
              <a:rPr lang="ru-RU" altLang="ru-RU" sz="2200" dirty="0">
                <a:solidFill>
                  <a:schemeClr val="bg1"/>
                </a:solidFill>
              </a:rPr>
              <a:t> не позволяет взорваться градиенту.</a:t>
            </a:r>
          </a:p>
          <a:p>
            <a:pPr lvl="3" eaLnBrk="0" fontAlgn="base" hangingPunct="0">
              <a:lnSpc>
                <a:spcPct val="100000"/>
              </a:lnSpc>
              <a:spcBef>
                <a:spcPct val="0"/>
              </a:spcBef>
              <a:spcAft>
                <a:spcPct val="0"/>
              </a:spcAft>
            </a:pPr>
            <a:r>
              <a:rPr lang="ru-RU" altLang="ru-RU" sz="2000" dirty="0">
                <a:solidFill>
                  <a:schemeClr val="bg1"/>
                </a:solidFill>
              </a:rPr>
              <a:t>За счет насыщения.  </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3" descr="Why Relu? Tips for using Relu. Comparison between Relu, Leaky Relu, and  Relu-6. | by Chinesh Dosh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Прямоугольник 13">
            <a:extLst>
              <a:ext uri="{FF2B5EF4-FFF2-40B4-BE49-F238E27FC236}">
                <a16:creationId xmlns:a16="http://schemas.microsoft.com/office/drawing/2014/main" id="{2632C288-C457-C146-A77C-FAC9EDDC0B3B}"/>
              </a:ext>
            </a:extLst>
          </p:cNvPr>
          <p:cNvSpPr/>
          <p:nvPr/>
        </p:nvSpPr>
        <p:spPr>
          <a:xfrm>
            <a:off x="806695" y="2809874"/>
            <a:ext cx="7778505" cy="136748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9" name="Рисунок 8"/>
          <p:cNvPicPr>
            <a:picLocks noChangeAspect="1"/>
          </p:cNvPicPr>
          <p:nvPr/>
        </p:nvPicPr>
        <p:blipFill>
          <a:blip r:embed="rId2"/>
          <a:stretch>
            <a:fillRect/>
          </a:stretch>
        </p:blipFill>
        <p:spPr>
          <a:xfrm>
            <a:off x="9621397" y="2013219"/>
            <a:ext cx="1792948" cy="4435188"/>
          </a:xfrm>
          <a:prstGeom prst="rect">
            <a:avLst/>
          </a:prstGeom>
          <a:solidFill>
            <a:schemeClr val="bg1">
              <a:lumMod val="95000"/>
            </a:schemeClr>
          </a:solidFill>
        </p:spPr>
      </p:pic>
      <p:graphicFrame>
        <p:nvGraphicFramePr>
          <p:cNvPr id="10" name="Диаграмма 9">
            <a:extLst>
              <a:ext uri="{FF2B5EF4-FFF2-40B4-BE49-F238E27FC236}">
                <a16:creationId xmlns:a16="http://schemas.microsoft.com/office/drawing/2014/main" id="{C586FCA2-4C5C-3442-BAA6-DDBFF9631A46}"/>
              </a:ext>
            </a:extLst>
          </p:cNvPr>
          <p:cNvGraphicFramePr>
            <a:graphicFrameLocks/>
          </p:cNvGraphicFramePr>
          <p:nvPr>
            <p:extLst>
              <p:ext uri="{D42A27DB-BD31-4B8C-83A1-F6EECF244321}">
                <p14:modId xmlns:p14="http://schemas.microsoft.com/office/powerpoint/2010/main" val="1785816418"/>
              </p:ext>
            </p:extLst>
          </p:nvPr>
        </p:nvGraphicFramePr>
        <p:xfrm>
          <a:off x="1361528" y="4301723"/>
          <a:ext cx="3619500" cy="168500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3568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000" b="1" dirty="0">
                <a:solidFill>
                  <a:schemeClr val="bg1"/>
                </a:solidFill>
              </a:rPr>
              <a:t>Мобильные Сети. </a:t>
            </a:r>
            <a:r>
              <a:rPr lang="en-US" sz="4000" b="1" dirty="0" err="1">
                <a:solidFill>
                  <a:schemeClr val="bg1"/>
                </a:solidFill>
              </a:rPr>
              <a:t>MobileNet</a:t>
            </a:r>
            <a:r>
              <a:rPr lang="en-US" sz="4000" b="1" dirty="0">
                <a:solidFill>
                  <a:schemeClr val="bg1"/>
                </a:solidFill>
              </a:rPr>
              <a:t> V1</a:t>
            </a:r>
            <a:r>
              <a:rPr lang="ru-RU" sz="4000" b="1" dirty="0">
                <a:solidFill>
                  <a:schemeClr val="bg1"/>
                </a:solidFill>
              </a:rPr>
              <a:t> 2017</a:t>
            </a:r>
            <a:endParaRPr lang="en-US" sz="40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40658" y="863125"/>
            <a:ext cx="7584141" cy="5550375"/>
          </a:xfrm>
        </p:spPr>
        <p:txBody>
          <a:bodyPr>
            <a:noAutofit/>
          </a:bodyPr>
          <a:lstStyle/>
          <a:p>
            <a:pPr eaLnBrk="0" fontAlgn="base" hangingPunct="0">
              <a:lnSpc>
                <a:spcPct val="100000"/>
              </a:lnSpc>
              <a:spcBef>
                <a:spcPts val="300"/>
              </a:spcBef>
              <a:spcAft>
                <a:spcPct val="0"/>
              </a:spcAft>
            </a:pPr>
            <a:r>
              <a:rPr lang="ru-RU" altLang="ru-RU" sz="2400" dirty="0">
                <a:solidFill>
                  <a:schemeClr val="bg1"/>
                </a:solidFill>
              </a:rPr>
              <a:t>При разработке архитектуры подбирались </a:t>
            </a:r>
            <a:br>
              <a:rPr lang="ru-RU" altLang="ru-RU" sz="2400" dirty="0">
                <a:solidFill>
                  <a:schemeClr val="bg1"/>
                </a:solidFill>
              </a:rPr>
            </a:br>
            <a:r>
              <a:rPr lang="ru-RU" altLang="ru-RU" sz="2400" dirty="0">
                <a:solidFill>
                  <a:schemeClr val="bg1"/>
                </a:solidFill>
              </a:rPr>
              <a:t>два </a:t>
            </a:r>
            <a:r>
              <a:rPr lang="ru-RU" altLang="ru-RU" sz="2400" dirty="0" err="1">
                <a:solidFill>
                  <a:schemeClr val="bg1"/>
                </a:solidFill>
              </a:rPr>
              <a:t>гипер</a:t>
            </a:r>
            <a:r>
              <a:rPr lang="ru-RU" altLang="ru-RU" sz="2400" dirty="0">
                <a:solidFill>
                  <a:schemeClr val="bg1"/>
                </a:solidFill>
              </a:rPr>
              <a:t> параметра</a:t>
            </a:r>
          </a:p>
          <a:p>
            <a:pPr lvl="1" eaLnBrk="0" fontAlgn="base" hangingPunct="0">
              <a:lnSpc>
                <a:spcPct val="100000"/>
              </a:lnSpc>
              <a:spcBef>
                <a:spcPts val="300"/>
              </a:spcBef>
              <a:spcAft>
                <a:spcPct val="0"/>
              </a:spcAft>
            </a:pPr>
            <a:r>
              <a:rPr lang="ru-RU" altLang="ru-RU" dirty="0">
                <a:solidFill>
                  <a:schemeClr val="bg1"/>
                </a:solidFill>
              </a:rPr>
              <a:t>Ширина (коэффициент расширения числа </a:t>
            </a:r>
            <a:br>
              <a:rPr lang="ru-RU" altLang="ru-RU" dirty="0">
                <a:solidFill>
                  <a:schemeClr val="bg1"/>
                </a:solidFill>
              </a:rPr>
            </a:br>
            <a:r>
              <a:rPr lang="ru-RU" altLang="ru-RU" dirty="0">
                <a:solidFill>
                  <a:schemeClr val="bg1"/>
                </a:solidFill>
              </a:rPr>
              <a:t>карт признаков в свертке).</a:t>
            </a:r>
          </a:p>
          <a:p>
            <a:pPr lvl="1" eaLnBrk="0" fontAlgn="base" hangingPunct="0">
              <a:lnSpc>
                <a:spcPct val="100000"/>
              </a:lnSpc>
              <a:spcBef>
                <a:spcPts val="300"/>
              </a:spcBef>
              <a:spcAft>
                <a:spcPct val="0"/>
              </a:spcAft>
            </a:pPr>
            <a:r>
              <a:rPr lang="ru-RU" altLang="ru-RU" dirty="0">
                <a:solidFill>
                  <a:schemeClr val="bg1"/>
                </a:solidFill>
              </a:rPr>
              <a:t>Разрешение (входное разрешение изображения).</a:t>
            </a:r>
          </a:p>
          <a:p>
            <a:pPr eaLnBrk="0" fontAlgn="base" hangingPunct="0">
              <a:lnSpc>
                <a:spcPct val="100000"/>
              </a:lnSpc>
              <a:spcBef>
                <a:spcPts val="300"/>
              </a:spcBef>
              <a:spcAft>
                <a:spcPct val="0"/>
              </a:spcAft>
            </a:pPr>
            <a:r>
              <a:rPr lang="ru-RU" altLang="ru-RU" sz="2400" dirty="0" err="1">
                <a:solidFill>
                  <a:schemeClr val="bg1"/>
                </a:solidFill>
              </a:rPr>
              <a:t>MobileNet</a:t>
            </a:r>
            <a:r>
              <a:rPr lang="ru-RU" altLang="ru-RU" sz="2400" dirty="0">
                <a:solidFill>
                  <a:schemeClr val="bg1"/>
                </a:solidFill>
              </a:rPr>
              <a:t> v1 состоит из 13 блоков.</a:t>
            </a:r>
          </a:p>
          <a:p>
            <a:pPr eaLnBrk="0" fontAlgn="base" hangingPunct="0">
              <a:lnSpc>
                <a:spcPct val="100000"/>
              </a:lnSpc>
              <a:spcBef>
                <a:spcPts val="300"/>
              </a:spcBef>
              <a:spcAft>
                <a:spcPct val="0"/>
              </a:spcAft>
            </a:pPr>
            <a:r>
              <a:rPr lang="ru-RU" altLang="ru-RU" sz="2400" dirty="0">
                <a:solidFill>
                  <a:schemeClr val="bg1"/>
                </a:solidFill>
              </a:rPr>
              <a:t>В сети не используется локальный </a:t>
            </a:r>
            <a:r>
              <a:rPr lang="ru-RU" altLang="ru-RU" sz="2400" dirty="0" err="1">
                <a:solidFill>
                  <a:schemeClr val="bg1"/>
                </a:solidFill>
              </a:rPr>
              <a:t>пулинг</a:t>
            </a:r>
            <a:r>
              <a:rPr lang="ru-RU" altLang="ru-RU" sz="2400" dirty="0">
                <a:solidFill>
                  <a:schemeClr val="bg1"/>
                </a:solidFill>
              </a:rPr>
              <a:t>.</a:t>
            </a:r>
          </a:p>
          <a:p>
            <a:pPr marL="685800" lvl="2" eaLnBrk="0" fontAlgn="base" hangingPunct="0">
              <a:lnSpc>
                <a:spcPct val="100000"/>
              </a:lnSpc>
              <a:spcBef>
                <a:spcPts val="300"/>
              </a:spcBef>
              <a:spcAft>
                <a:spcPct val="0"/>
              </a:spcAft>
            </a:pPr>
            <a:r>
              <a:rPr lang="ru-RU" altLang="ru-RU" sz="2400" dirty="0">
                <a:solidFill>
                  <a:schemeClr val="bg1"/>
                </a:solidFill>
              </a:rPr>
              <a:t>Вместо </a:t>
            </a:r>
            <a:r>
              <a:rPr lang="ru-RU" altLang="ru-RU" sz="2400" dirty="0" err="1">
                <a:solidFill>
                  <a:schemeClr val="bg1"/>
                </a:solidFill>
              </a:rPr>
              <a:t>пулинга</a:t>
            </a:r>
            <a:r>
              <a:rPr lang="ru-RU" altLang="ru-RU" sz="2400" dirty="0">
                <a:solidFill>
                  <a:schemeClr val="bg1"/>
                </a:solidFill>
              </a:rPr>
              <a:t> некоторые из </a:t>
            </a:r>
            <a:r>
              <a:rPr lang="ru-RU" altLang="ru-RU" sz="2400" dirty="0" err="1">
                <a:solidFill>
                  <a:schemeClr val="bg1"/>
                </a:solidFill>
              </a:rPr>
              <a:t>depthwise</a:t>
            </a:r>
            <a:r>
              <a:rPr lang="ru-RU" altLang="ru-RU" sz="2400" dirty="0">
                <a:solidFill>
                  <a:schemeClr val="bg1"/>
                </a:solidFill>
              </a:rPr>
              <a:t> слоев имеют шаг (</a:t>
            </a:r>
            <a:r>
              <a:rPr lang="ru-RU" altLang="ru-RU" sz="2400" dirty="0" err="1">
                <a:solidFill>
                  <a:schemeClr val="bg1"/>
                </a:solidFill>
              </a:rPr>
              <a:t>stride</a:t>
            </a:r>
            <a:r>
              <a:rPr lang="ru-RU" altLang="ru-RU" sz="2400" dirty="0">
                <a:solidFill>
                  <a:schemeClr val="bg1"/>
                </a:solidFill>
              </a:rPr>
              <a:t>) 2.</a:t>
            </a:r>
          </a:p>
          <a:p>
            <a:pPr marL="1143000" lvl="3" eaLnBrk="0" fontAlgn="base" hangingPunct="0">
              <a:lnSpc>
                <a:spcPct val="100000"/>
              </a:lnSpc>
              <a:spcBef>
                <a:spcPts val="300"/>
              </a:spcBef>
              <a:spcAft>
                <a:spcPct val="0"/>
              </a:spcAft>
            </a:pPr>
            <a:r>
              <a:rPr lang="ru-RU" altLang="ru-RU" sz="2200" dirty="0">
                <a:solidFill>
                  <a:schemeClr val="bg1"/>
                </a:solidFill>
              </a:rPr>
              <a:t>В таких блоках нет остаточных связей.</a:t>
            </a:r>
          </a:p>
          <a:p>
            <a:pPr eaLnBrk="0" fontAlgn="base" hangingPunct="0">
              <a:lnSpc>
                <a:spcPct val="100000"/>
              </a:lnSpc>
              <a:spcBef>
                <a:spcPts val="300"/>
              </a:spcBef>
              <a:spcAft>
                <a:spcPct val="0"/>
              </a:spcAft>
            </a:pPr>
            <a:r>
              <a:rPr lang="ru-RU" altLang="ru-RU" sz="2400" dirty="0">
                <a:solidFill>
                  <a:schemeClr val="bg1"/>
                </a:solidFill>
              </a:rPr>
              <a:t>В конце сети </a:t>
            </a:r>
            <a:r>
              <a:rPr lang="ru-RU" altLang="ru-RU" sz="2400" dirty="0" err="1">
                <a:solidFill>
                  <a:schemeClr val="bg1"/>
                </a:solidFill>
              </a:rPr>
              <a:t>MobileNet</a:t>
            </a:r>
            <a:r>
              <a:rPr lang="ru-RU" altLang="ru-RU" sz="2400" dirty="0">
                <a:solidFill>
                  <a:schemeClr val="bg1"/>
                </a:solidFill>
              </a:rPr>
              <a:t> V1 используется </a:t>
            </a:r>
            <a:br>
              <a:rPr lang="ru-RU" altLang="ru-RU" sz="2400" dirty="0">
                <a:solidFill>
                  <a:schemeClr val="bg1"/>
                </a:solidFill>
              </a:rPr>
            </a:br>
            <a:r>
              <a:rPr lang="ru-RU" altLang="ru-RU" sz="2400" dirty="0" err="1">
                <a:solidFill>
                  <a:schemeClr val="bg1"/>
                </a:solidFill>
              </a:rPr>
              <a:t>global</a:t>
            </a:r>
            <a:r>
              <a:rPr lang="ru-RU" altLang="ru-RU" sz="2400" dirty="0">
                <a:solidFill>
                  <a:schemeClr val="bg1"/>
                </a:solidFill>
              </a:rPr>
              <a:t> </a:t>
            </a:r>
            <a:r>
              <a:rPr lang="ru-RU" altLang="ru-RU" sz="2400" dirty="0" err="1">
                <a:solidFill>
                  <a:schemeClr val="bg1"/>
                </a:solidFill>
              </a:rPr>
              <a:t>average</a:t>
            </a:r>
            <a:r>
              <a:rPr lang="ru-RU" altLang="ru-RU" sz="2400" dirty="0">
                <a:solidFill>
                  <a:schemeClr val="bg1"/>
                </a:solidFill>
              </a:rPr>
              <a:t> </a:t>
            </a:r>
            <a:r>
              <a:rPr lang="ru-RU" altLang="ru-RU" sz="2400" dirty="0" err="1">
                <a:solidFill>
                  <a:schemeClr val="bg1"/>
                </a:solidFill>
              </a:rPr>
              <a:t>pooling</a:t>
            </a:r>
            <a:r>
              <a:rPr lang="ru-RU" altLang="ru-RU" sz="2400" dirty="0">
                <a:solidFill>
                  <a:schemeClr val="bg1"/>
                </a:solidFill>
              </a:rPr>
              <a:t> и слои </a:t>
            </a:r>
            <a:r>
              <a:rPr lang="ru-RU" altLang="ru-RU" sz="2400" dirty="0" err="1">
                <a:solidFill>
                  <a:schemeClr val="bg1"/>
                </a:solidFill>
              </a:rPr>
              <a:t>fully-connected</a:t>
            </a:r>
            <a:r>
              <a:rPr lang="ru-RU" altLang="ru-RU" sz="2400" dirty="0">
                <a:solidFill>
                  <a:schemeClr val="bg1"/>
                </a:solidFill>
              </a:rPr>
              <a:t> для изменения числа карт признаков до необходимого.</a:t>
            </a:r>
          </a:p>
          <a:p>
            <a:pPr lvl="1" eaLnBrk="0" fontAlgn="base" hangingPunct="0">
              <a:lnSpc>
                <a:spcPct val="100000"/>
              </a:lnSpc>
              <a:spcBef>
                <a:spcPct val="0"/>
              </a:spcBef>
              <a:spcAft>
                <a:spcPct val="0"/>
              </a:spcAft>
            </a:pPr>
            <a:endParaRPr lang="ru-RU" altLang="ru-RU" sz="2000" dirty="0">
              <a:solidFill>
                <a:srgbClr val="000000"/>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3" descr="Why Relu? Tips for using Relu. Comparison between Relu, Leaky Relu, and  Relu-6. | by Chinesh Doshi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3077" name="Picture 5" descr="MobileNetV1 Explained | Papers With Co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21853" y="1074137"/>
            <a:ext cx="4013796" cy="4708337"/>
          </a:xfrm>
          <a:prstGeom prst="rect">
            <a:avLst/>
          </a:prstGeom>
          <a:noFill/>
          <a:extLst>
            <a:ext uri="{909E8E84-426E-40DD-AFC4-6F175D3DCCD1}">
              <a14:hiddenFill xmlns:a14="http://schemas.microsoft.com/office/drawing/2010/main">
                <a:solidFill>
                  <a:srgbClr val="FFFFFF"/>
                </a:solidFill>
              </a14:hiddenFill>
            </a:ext>
          </a:extLst>
        </p:spPr>
      </p:pic>
      <p:sp>
        <p:nvSpPr>
          <p:cNvPr id="12" name="Прямоугольник 11">
            <a:extLst>
              <a:ext uri="{FF2B5EF4-FFF2-40B4-BE49-F238E27FC236}">
                <a16:creationId xmlns:a16="http://schemas.microsoft.com/office/drawing/2014/main" id="{C0A9DCE9-0C8F-A447-9001-18810A4567C5}"/>
              </a:ext>
            </a:extLst>
          </p:cNvPr>
          <p:cNvSpPr/>
          <p:nvPr/>
        </p:nvSpPr>
        <p:spPr>
          <a:xfrm>
            <a:off x="238804" y="863124"/>
            <a:ext cx="7381195" cy="189458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Прямоугольник 6"/>
          <p:cNvSpPr/>
          <p:nvPr/>
        </p:nvSpPr>
        <p:spPr>
          <a:xfrm>
            <a:off x="7010400" y="5868472"/>
            <a:ext cx="5181600" cy="830997"/>
          </a:xfrm>
          <a:prstGeom prst="rect">
            <a:avLst/>
          </a:prstGeom>
        </p:spPr>
        <p:txBody>
          <a:bodyPr wrap="square">
            <a:spAutoFit/>
          </a:bodyPr>
          <a:lstStyle/>
          <a:p>
            <a:r>
              <a:rPr lang="en-US" sz="1600" i="1" dirty="0">
                <a:solidFill>
                  <a:schemeClr val="accent1">
                    <a:lumMod val="60000"/>
                    <a:lumOff val="40000"/>
                  </a:schemeClr>
                </a:solidFill>
                <a:latin typeface="Arial" panose="020B0604020202020204" pitchFamily="34" charset="0"/>
              </a:rPr>
              <a:t>Howard, Andrew G., et al. "</a:t>
            </a:r>
            <a:r>
              <a:rPr lang="en-US" sz="1600" i="1" dirty="0" err="1">
                <a:solidFill>
                  <a:schemeClr val="accent1">
                    <a:lumMod val="60000"/>
                    <a:lumOff val="40000"/>
                  </a:schemeClr>
                </a:solidFill>
                <a:latin typeface="Arial" panose="020B0604020202020204" pitchFamily="34" charset="0"/>
              </a:rPr>
              <a:t>Mobilenets</a:t>
            </a:r>
            <a:r>
              <a:rPr lang="en-US" sz="1600" i="1" dirty="0">
                <a:solidFill>
                  <a:schemeClr val="accent1">
                    <a:lumMod val="60000"/>
                    <a:lumOff val="40000"/>
                  </a:schemeClr>
                </a:solidFill>
                <a:latin typeface="Arial" panose="020B0604020202020204" pitchFamily="34" charset="0"/>
              </a:rPr>
              <a:t>: Efficient convolutional neural networks for mobile vision applications." </a:t>
            </a:r>
            <a:r>
              <a:rPr lang="en-US" sz="1600" i="1" dirty="0" err="1">
                <a:solidFill>
                  <a:schemeClr val="accent1">
                    <a:lumMod val="60000"/>
                    <a:lumOff val="40000"/>
                  </a:schemeClr>
                </a:solidFill>
                <a:latin typeface="Arial" panose="020B0604020202020204" pitchFamily="34" charset="0"/>
              </a:rPr>
              <a:t>arXiv</a:t>
            </a:r>
            <a:r>
              <a:rPr lang="en-US" sz="1600" i="1" dirty="0">
                <a:solidFill>
                  <a:schemeClr val="accent1">
                    <a:lumMod val="60000"/>
                    <a:lumOff val="40000"/>
                  </a:schemeClr>
                </a:solidFill>
                <a:latin typeface="Arial" panose="020B0604020202020204" pitchFamily="34" charset="0"/>
              </a:rPr>
              <a:t> preprint arXiv:1704.04861 (2017).</a:t>
            </a:r>
            <a:endParaRPr lang="ru-RU" sz="1600" i="1" dirty="0">
              <a:solidFill>
                <a:schemeClr val="accent1">
                  <a:lumMod val="60000"/>
                  <a:lumOff val="40000"/>
                </a:schemeClr>
              </a:solidFill>
            </a:endParaRPr>
          </a:p>
        </p:txBody>
      </p:sp>
    </p:spTree>
    <p:extLst>
      <p:ext uri="{BB962C8B-B14F-4D97-AF65-F5344CB8AC3E}">
        <p14:creationId xmlns:p14="http://schemas.microsoft.com/office/powerpoint/2010/main" val="2206839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155575" y="948583"/>
            <a:ext cx="11731625" cy="5734228"/>
          </a:xfrm>
        </p:spPr>
        <p:txBody>
          <a:bodyPr>
            <a:noAutofit/>
          </a:bodyPr>
          <a:lstStyle/>
          <a:p>
            <a:pPr eaLnBrk="0" fontAlgn="base" hangingPunct="0">
              <a:lnSpc>
                <a:spcPct val="100000"/>
              </a:lnSpc>
              <a:spcBef>
                <a:spcPct val="0"/>
              </a:spcBef>
              <a:spcAft>
                <a:spcPct val="0"/>
              </a:spcAft>
            </a:pPr>
            <a:r>
              <a:rPr lang="ru-RU" altLang="ru-RU" sz="2400" dirty="0">
                <a:solidFill>
                  <a:schemeClr val="bg1"/>
                </a:solidFill>
              </a:rPr>
              <a:t>Архитектура блока </a:t>
            </a:r>
            <a:r>
              <a:rPr lang="ru-RU" altLang="ru-RU" sz="2400" dirty="0" err="1">
                <a:solidFill>
                  <a:schemeClr val="bg1"/>
                </a:solidFill>
              </a:rPr>
              <a:t>MobileNet</a:t>
            </a:r>
            <a:r>
              <a:rPr lang="ru-RU" altLang="ru-RU" sz="2400" dirty="0">
                <a:solidFill>
                  <a:schemeClr val="bg1"/>
                </a:solidFill>
              </a:rPr>
              <a:t> V2:</a:t>
            </a:r>
          </a:p>
          <a:p>
            <a:pPr lvl="1" eaLnBrk="0" fontAlgn="base" hangingPunct="0">
              <a:lnSpc>
                <a:spcPct val="100000"/>
              </a:lnSpc>
              <a:spcBef>
                <a:spcPct val="0"/>
              </a:spcBef>
              <a:spcAft>
                <a:spcPct val="0"/>
              </a:spcAft>
            </a:pPr>
            <a:r>
              <a:rPr lang="ru-RU" altLang="ru-RU" dirty="0">
                <a:solidFill>
                  <a:schemeClr val="bg1"/>
                </a:solidFill>
              </a:rPr>
              <a:t>1 этап - расширение (t – фактор расширения) </a:t>
            </a:r>
          </a:p>
          <a:p>
            <a:pPr lvl="1" eaLnBrk="0" fontAlgn="base" hangingPunct="0">
              <a:lnSpc>
                <a:spcPct val="100000"/>
              </a:lnSpc>
              <a:spcBef>
                <a:spcPct val="0"/>
              </a:spcBef>
              <a:spcAft>
                <a:spcPct val="0"/>
              </a:spcAft>
            </a:pPr>
            <a:r>
              <a:rPr lang="ru-RU" altLang="ru-RU" dirty="0">
                <a:solidFill>
                  <a:schemeClr val="bg1"/>
                </a:solidFill>
              </a:rPr>
              <a:t>2 этап – </a:t>
            </a:r>
            <a:r>
              <a:rPr lang="ru-RU" altLang="ru-RU" dirty="0" err="1">
                <a:solidFill>
                  <a:schemeClr val="bg1"/>
                </a:solidFill>
              </a:rPr>
              <a:t>Вep</a:t>
            </a:r>
            <a:r>
              <a:rPr lang="en-US" altLang="ru-RU" dirty="0" err="1">
                <a:solidFill>
                  <a:schemeClr val="bg1"/>
                </a:solidFill>
              </a:rPr>
              <a:t>th</a:t>
            </a:r>
            <a:r>
              <a:rPr lang="ru-RU" altLang="ru-RU" dirty="0">
                <a:solidFill>
                  <a:schemeClr val="bg1"/>
                </a:solidFill>
              </a:rPr>
              <a:t> </a:t>
            </a:r>
            <a:r>
              <a:rPr lang="en-US" altLang="ru-RU" dirty="0">
                <a:solidFill>
                  <a:schemeClr val="bg1"/>
                </a:solidFill>
              </a:rPr>
              <a:t>W</a:t>
            </a:r>
            <a:r>
              <a:rPr lang="ru-RU" altLang="ru-RU" dirty="0" err="1">
                <a:solidFill>
                  <a:schemeClr val="bg1"/>
                </a:solidFill>
              </a:rPr>
              <a:t>ise</a:t>
            </a:r>
            <a:r>
              <a:rPr lang="ru-RU" altLang="ru-RU" dirty="0">
                <a:solidFill>
                  <a:schemeClr val="bg1"/>
                </a:solidFill>
              </a:rPr>
              <a:t> свертка</a:t>
            </a:r>
            <a:r>
              <a:rPr lang="en-US" altLang="ru-RU" dirty="0">
                <a:solidFill>
                  <a:schemeClr val="bg1"/>
                </a:solidFill>
              </a:rPr>
              <a:t> c </a:t>
            </a:r>
            <a:r>
              <a:rPr lang="ru-RU" altLang="ru-RU" dirty="0">
                <a:solidFill>
                  <a:schemeClr val="bg1"/>
                </a:solidFill>
              </a:rPr>
              <a:t>шагом </a:t>
            </a:r>
            <a:r>
              <a:rPr lang="en-US" altLang="ru-RU" dirty="0">
                <a:solidFill>
                  <a:schemeClr val="bg1"/>
                </a:solidFill>
              </a:rPr>
              <a:t>(stride)</a:t>
            </a:r>
            <a:r>
              <a:rPr lang="ru-RU" altLang="ru-RU" dirty="0">
                <a:solidFill>
                  <a:schemeClr val="bg1"/>
                </a:solidFill>
              </a:rPr>
              <a:t>.</a:t>
            </a:r>
          </a:p>
          <a:p>
            <a:pPr lvl="1" eaLnBrk="0" fontAlgn="base" hangingPunct="0">
              <a:lnSpc>
                <a:spcPct val="100000"/>
              </a:lnSpc>
              <a:spcBef>
                <a:spcPct val="0"/>
              </a:spcBef>
              <a:spcAft>
                <a:spcPct val="0"/>
              </a:spcAft>
            </a:pPr>
            <a:r>
              <a:rPr lang="ru-RU" altLang="ru-RU" dirty="0">
                <a:solidFill>
                  <a:schemeClr val="bg1"/>
                </a:solidFill>
              </a:rPr>
              <a:t>3 </a:t>
            </a:r>
            <a:r>
              <a:rPr lang="ru-RU" altLang="ru-RU" dirty="0" err="1">
                <a:solidFill>
                  <a:schemeClr val="bg1"/>
                </a:solidFill>
              </a:rPr>
              <a:t>stage</a:t>
            </a:r>
            <a:r>
              <a:rPr lang="ru-RU" altLang="ru-RU" dirty="0">
                <a:solidFill>
                  <a:schemeClr val="bg1"/>
                </a:solidFill>
              </a:rPr>
              <a:t> – слой проекции (</a:t>
            </a:r>
            <a:r>
              <a:rPr lang="ru-RU" altLang="ru-RU" dirty="0" err="1">
                <a:solidFill>
                  <a:schemeClr val="bg1"/>
                </a:solidFill>
              </a:rPr>
              <a:t>bottleneck</a:t>
            </a:r>
            <a:r>
              <a:rPr lang="ru-RU" altLang="ru-RU" dirty="0">
                <a:solidFill>
                  <a:schemeClr val="bg1"/>
                </a:solidFill>
              </a:rPr>
              <a:t> слой) – снижение числа карт признаков</a:t>
            </a:r>
            <a:br>
              <a:rPr lang="ru-RU" altLang="ru-RU" dirty="0">
                <a:solidFill>
                  <a:schemeClr val="bg1"/>
                </a:solidFill>
              </a:rPr>
            </a:br>
            <a:r>
              <a:rPr lang="ru-RU" altLang="ru-RU" dirty="0">
                <a:solidFill>
                  <a:schemeClr val="bg1"/>
                </a:solidFill>
              </a:rPr>
              <a:t> до необходимого.</a:t>
            </a:r>
          </a:p>
          <a:p>
            <a:pPr lvl="2" eaLnBrk="0" fontAlgn="base" hangingPunct="0">
              <a:lnSpc>
                <a:spcPct val="100000"/>
              </a:lnSpc>
              <a:spcBef>
                <a:spcPct val="0"/>
              </a:spcBef>
              <a:spcAft>
                <a:spcPct val="0"/>
              </a:spcAft>
            </a:pPr>
            <a:r>
              <a:rPr lang="ru-RU" altLang="ru-RU" sz="2400" b="1" dirty="0">
                <a:solidFill>
                  <a:schemeClr val="bg1"/>
                </a:solidFill>
              </a:rPr>
              <a:t>Предполагается, что сжатие произойдет без потери информации.</a:t>
            </a:r>
          </a:p>
          <a:p>
            <a:pPr lvl="2" eaLnBrk="0" fontAlgn="base" hangingPunct="0">
              <a:lnSpc>
                <a:spcPct val="100000"/>
              </a:lnSpc>
              <a:spcBef>
                <a:spcPct val="0"/>
              </a:spcBef>
              <a:spcAft>
                <a:spcPct val="0"/>
              </a:spcAft>
            </a:pPr>
            <a:r>
              <a:rPr lang="ru-RU" altLang="ru-RU" sz="2400" u="sng" dirty="0">
                <a:solidFill>
                  <a:schemeClr val="bg1"/>
                </a:solidFill>
              </a:rPr>
              <a:t>Сеть сама должна научиться расширять и сжимать карты признаков без потерь.</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617B41F8-0A55-A342-BF23-ADFBDC6750C1}"/>
              </a:ext>
            </a:extLst>
          </p:cNvPr>
          <p:cNvSpPr/>
          <p:nvPr/>
        </p:nvSpPr>
        <p:spPr>
          <a:xfrm>
            <a:off x="530660" y="1350235"/>
            <a:ext cx="10835840" cy="147114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7" name="Рисунок 16"/>
          <p:cNvPicPr>
            <a:picLocks noChangeAspect="1"/>
          </p:cNvPicPr>
          <p:nvPr/>
        </p:nvPicPr>
        <p:blipFill rotWithShape="1">
          <a:blip r:embed="rId2"/>
          <a:srcRect t="-7309" b="1"/>
          <a:stretch/>
        </p:blipFill>
        <p:spPr>
          <a:xfrm>
            <a:off x="2314642" y="3602888"/>
            <a:ext cx="7896672" cy="3069984"/>
          </a:xfrm>
          <a:prstGeom prst="rect">
            <a:avLst/>
          </a:prstGeom>
          <a:solidFill>
            <a:schemeClr val="bg1">
              <a:lumMod val="95000"/>
            </a:schemeClr>
          </a:solidFill>
        </p:spPr>
      </p:pic>
      <p:sp>
        <p:nvSpPr>
          <p:cNvPr id="10" name="Прямоугольник 9"/>
          <p:cNvSpPr/>
          <p:nvPr/>
        </p:nvSpPr>
        <p:spPr>
          <a:xfrm>
            <a:off x="4769927" y="3554118"/>
            <a:ext cx="2849370" cy="369332"/>
          </a:xfrm>
          <a:prstGeom prst="rect">
            <a:avLst/>
          </a:prstGeom>
        </p:spPr>
        <p:txBody>
          <a:bodyPr wrap="none">
            <a:spAutoFit/>
          </a:bodyPr>
          <a:lstStyle/>
          <a:p>
            <a:r>
              <a:rPr lang="en-US" dirty="0">
                <a:solidFill>
                  <a:srgbClr val="000000"/>
                </a:solidFill>
                <a:latin typeface="Verdana" panose="020B0604030504040204" pitchFamily="34" charset="0"/>
              </a:rPr>
              <a:t>Inverted residual block</a:t>
            </a:r>
            <a:endParaRPr lang="ru-RU" dirty="0"/>
          </a:p>
        </p:txBody>
      </p:sp>
    </p:spTree>
    <p:extLst>
      <p:ext uri="{BB962C8B-B14F-4D97-AF65-F5344CB8AC3E}">
        <p14:creationId xmlns:p14="http://schemas.microsoft.com/office/powerpoint/2010/main" val="3181587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280687" y="969947"/>
            <a:ext cx="11695766" cy="5888053"/>
          </a:xfrm>
        </p:spPr>
        <p:txBody>
          <a:bodyPr>
            <a:noAutofit/>
          </a:bodyPr>
          <a:lstStyle/>
          <a:p>
            <a:pPr eaLnBrk="0" fontAlgn="base" hangingPunct="0">
              <a:lnSpc>
                <a:spcPct val="100000"/>
              </a:lnSpc>
              <a:spcBef>
                <a:spcPct val="0"/>
              </a:spcBef>
              <a:spcAft>
                <a:spcPct val="0"/>
              </a:spcAft>
            </a:pPr>
            <a:r>
              <a:rPr lang="ru-RU" altLang="ru-RU" sz="2400" dirty="0">
                <a:solidFill>
                  <a:schemeClr val="bg1"/>
                </a:solidFill>
              </a:rPr>
              <a:t>Используется остаточная связь «</a:t>
            </a:r>
            <a:r>
              <a:rPr lang="ru-RU" altLang="ru-RU" sz="2400" b="1" dirty="0" err="1">
                <a:solidFill>
                  <a:schemeClr val="bg1"/>
                </a:solidFill>
              </a:rPr>
              <a:t>inverted</a:t>
            </a:r>
            <a:r>
              <a:rPr lang="ru-RU" altLang="ru-RU" sz="2400" b="1" dirty="0">
                <a:solidFill>
                  <a:schemeClr val="bg1"/>
                </a:solidFill>
              </a:rPr>
              <a:t> </a:t>
            </a:r>
            <a:r>
              <a:rPr lang="ru-RU" altLang="ru-RU" sz="2400" b="1" dirty="0" err="1">
                <a:solidFill>
                  <a:schemeClr val="bg1"/>
                </a:solidFill>
              </a:rPr>
              <a:t>residual</a:t>
            </a:r>
            <a:r>
              <a:rPr lang="ru-RU" altLang="ru-RU" sz="2400" b="1" dirty="0">
                <a:solidFill>
                  <a:schemeClr val="bg1"/>
                </a:solidFill>
              </a:rPr>
              <a:t>»</a:t>
            </a:r>
            <a:r>
              <a:rPr lang="ru-RU" altLang="ru-RU" sz="2400" dirty="0">
                <a:solidFill>
                  <a:schemeClr val="bg1"/>
                </a:solidFill>
              </a:rPr>
              <a:t> для помощи градиенту в прохождении сети. </a:t>
            </a:r>
          </a:p>
          <a:p>
            <a:pPr lvl="3" eaLnBrk="0" fontAlgn="base" hangingPunct="0">
              <a:lnSpc>
                <a:spcPct val="100000"/>
              </a:lnSpc>
              <a:spcBef>
                <a:spcPct val="0"/>
              </a:spcBef>
              <a:spcAft>
                <a:spcPct val="0"/>
              </a:spcAft>
            </a:pPr>
            <a:r>
              <a:rPr lang="ru-RU" altLang="ru-RU" sz="2200" dirty="0">
                <a:solidFill>
                  <a:schemeClr val="bg1"/>
                </a:solidFill>
              </a:rPr>
              <a:t>Остаточная </a:t>
            </a:r>
            <a:r>
              <a:rPr lang="ru-RU" altLang="ru-RU" sz="2200" dirty="0" err="1">
                <a:solidFill>
                  <a:schemeClr val="bg1"/>
                </a:solidFill>
              </a:rPr>
              <a:t>свзять</a:t>
            </a:r>
            <a:r>
              <a:rPr lang="ru-RU" altLang="ru-RU" sz="2200" dirty="0">
                <a:solidFill>
                  <a:schemeClr val="bg1"/>
                </a:solidFill>
              </a:rPr>
              <a:t> используется в блоках где разрешение и число карт признаков на входе и выходе одинаковое.</a:t>
            </a:r>
          </a:p>
          <a:p>
            <a:pPr lvl="2" eaLnBrk="0" fontAlgn="base" hangingPunct="0">
              <a:lnSpc>
                <a:spcPct val="100000"/>
              </a:lnSpc>
              <a:spcBef>
                <a:spcPct val="0"/>
              </a:spcBef>
              <a:spcAft>
                <a:spcPct val="0"/>
              </a:spcAft>
            </a:pPr>
            <a:r>
              <a:rPr lang="ru-RU" altLang="ru-RU" sz="2400" dirty="0">
                <a:solidFill>
                  <a:schemeClr val="bg1"/>
                </a:solidFill>
              </a:rPr>
              <a:t>Авторы назвали эту операцию обратная остаточная связь (</a:t>
            </a:r>
            <a:r>
              <a:rPr lang="ru-RU" altLang="ru-RU" sz="2400" b="1" dirty="0" err="1">
                <a:solidFill>
                  <a:schemeClr val="bg1"/>
                </a:solidFill>
              </a:rPr>
              <a:t>inverted</a:t>
            </a:r>
            <a:r>
              <a:rPr lang="ru-RU" altLang="ru-RU" sz="2400" b="1" dirty="0">
                <a:solidFill>
                  <a:schemeClr val="bg1"/>
                </a:solidFill>
              </a:rPr>
              <a:t> </a:t>
            </a:r>
            <a:r>
              <a:rPr lang="ru-RU" altLang="ru-RU" sz="2400" b="1" dirty="0" err="1">
                <a:solidFill>
                  <a:schemeClr val="bg1"/>
                </a:solidFill>
              </a:rPr>
              <a:t>residual</a:t>
            </a:r>
            <a:r>
              <a:rPr lang="ru-RU" altLang="ru-RU" sz="2400" dirty="0">
                <a:solidFill>
                  <a:schemeClr val="bg1"/>
                </a:solidFill>
              </a:rPr>
              <a:t>) – так как </a:t>
            </a:r>
            <a:r>
              <a:rPr lang="ru-RU" altLang="ru-RU" sz="2400" dirty="0" err="1">
                <a:solidFill>
                  <a:schemeClr val="bg1"/>
                </a:solidFill>
              </a:rPr>
              <a:t>свзяь</a:t>
            </a:r>
            <a:r>
              <a:rPr lang="ru-RU" altLang="ru-RU" sz="2400" dirty="0">
                <a:solidFill>
                  <a:schemeClr val="bg1"/>
                </a:solidFill>
              </a:rPr>
              <a:t> проходит без учета расширения и сжатия карт признаков –</a:t>
            </a:r>
            <a:r>
              <a:rPr lang="en-US" altLang="ru-RU" sz="2400" dirty="0">
                <a:solidFill>
                  <a:schemeClr val="bg1"/>
                </a:solidFill>
              </a:rPr>
              <a:t> </a:t>
            </a:r>
            <a:r>
              <a:rPr lang="ru-RU" altLang="ru-RU" sz="2400" dirty="0">
                <a:solidFill>
                  <a:schemeClr val="bg1"/>
                </a:solidFill>
              </a:rPr>
              <a:t>то есть для небольшого числа карт.</a:t>
            </a:r>
          </a:p>
          <a:p>
            <a:pPr lvl="1" eaLnBrk="0" fontAlgn="base" hangingPunct="0">
              <a:lnSpc>
                <a:spcPct val="100000"/>
              </a:lnSpc>
              <a:spcBef>
                <a:spcPct val="0"/>
              </a:spcBef>
              <a:spcAft>
                <a:spcPct val="0"/>
              </a:spcAft>
            </a:pPr>
            <a:r>
              <a:rPr lang="ru-RU" altLang="ru-RU" dirty="0">
                <a:solidFill>
                  <a:schemeClr val="bg1"/>
                </a:solidFill>
              </a:rPr>
              <a:t>Как правило каждый слой имеет </a:t>
            </a:r>
            <a:r>
              <a:rPr lang="ru-RU" altLang="ru-RU" dirty="0" err="1">
                <a:solidFill>
                  <a:schemeClr val="bg1"/>
                </a:solidFill>
              </a:rPr>
              <a:t>батч</a:t>
            </a:r>
            <a:r>
              <a:rPr lang="ru-RU" altLang="ru-RU" dirty="0">
                <a:solidFill>
                  <a:schemeClr val="bg1"/>
                </a:solidFill>
              </a:rPr>
              <a:t>. Нормализацию и функцию активации ReLU6.</a:t>
            </a:r>
            <a:endParaRPr lang="en-US" altLang="ru-RU" dirty="0">
              <a:solidFill>
                <a:schemeClr val="bg1"/>
              </a:solidFill>
            </a:endParaRPr>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853FA716-06FA-9D4D-89E4-FA75F65F2D79}"/>
              </a:ext>
            </a:extLst>
          </p:cNvPr>
          <p:cNvSpPr/>
          <p:nvPr/>
        </p:nvSpPr>
        <p:spPr>
          <a:xfrm>
            <a:off x="340659" y="1045470"/>
            <a:ext cx="10813469" cy="686149"/>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p:nvPicPr>
        <p:blipFill>
          <a:blip r:embed="rId2"/>
          <a:stretch>
            <a:fillRect/>
          </a:stretch>
        </p:blipFill>
        <p:spPr>
          <a:xfrm>
            <a:off x="2333794" y="3942914"/>
            <a:ext cx="7089605" cy="2568493"/>
          </a:xfrm>
          <a:prstGeom prst="rect">
            <a:avLst/>
          </a:prstGeom>
          <a:solidFill>
            <a:schemeClr val="bg1">
              <a:lumMod val="95000"/>
            </a:schemeClr>
          </a:solidFill>
        </p:spPr>
      </p:pic>
    </p:spTree>
    <p:extLst>
      <p:ext uri="{BB962C8B-B14F-4D97-AF65-F5344CB8AC3E}">
        <p14:creationId xmlns:p14="http://schemas.microsoft.com/office/powerpoint/2010/main" val="16604614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158750" y="1045471"/>
            <a:ext cx="11695766" cy="5888053"/>
          </a:xfrm>
        </p:spPr>
        <p:txBody>
          <a:bodyPr>
            <a:noAutofit/>
          </a:bodyPr>
          <a:lstStyle/>
          <a:p>
            <a:pPr lvl="1" eaLnBrk="0" fontAlgn="base" hangingPunct="0">
              <a:lnSpc>
                <a:spcPct val="100000"/>
              </a:lnSpc>
              <a:spcBef>
                <a:spcPct val="0"/>
              </a:spcBef>
              <a:spcAft>
                <a:spcPct val="0"/>
              </a:spcAft>
            </a:pPr>
            <a:r>
              <a:rPr lang="ru-RU" altLang="ru-RU" b="1" dirty="0">
                <a:solidFill>
                  <a:schemeClr val="bg1"/>
                </a:solidFill>
              </a:rPr>
              <a:t>Выход слоя проекции (сжатия) не имеет функции активации</a:t>
            </a:r>
            <a:r>
              <a:rPr lang="ru-RU" altLang="ru-RU" dirty="0">
                <a:solidFill>
                  <a:schemeClr val="bg1"/>
                </a:solidFill>
              </a:rPr>
              <a:t>. </a:t>
            </a:r>
          </a:p>
          <a:p>
            <a:pPr marL="1162050" lvl="3" indent="-242888" eaLnBrk="0" fontAlgn="base" hangingPunct="0">
              <a:lnSpc>
                <a:spcPct val="100000"/>
              </a:lnSpc>
              <a:spcBef>
                <a:spcPct val="0"/>
              </a:spcBef>
              <a:spcAft>
                <a:spcPct val="0"/>
              </a:spcAft>
            </a:pPr>
            <a:r>
              <a:rPr lang="ru-RU" altLang="ru-RU" sz="2400" dirty="0">
                <a:solidFill>
                  <a:schemeClr val="bg1"/>
                </a:solidFill>
              </a:rPr>
              <a:t>Авторы назвали этот линейным сужением  (</a:t>
            </a:r>
            <a:r>
              <a:rPr lang="ru-RU" altLang="ru-RU" sz="2400" b="1" dirty="0" err="1">
                <a:solidFill>
                  <a:schemeClr val="bg1"/>
                </a:solidFill>
              </a:rPr>
              <a:t>linear</a:t>
            </a:r>
            <a:r>
              <a:rPr lang="ru-RU" altLang="ru-RU" sz="2400" b="1" dirty="0">
                <a:solidFill>
                  <a:schemeClr val="bg1"/>
                </a:solidFill>
              </a:rPr>
              <a:t> </a:t>
            </a:r>
            <a:r>
              <a:rPr lang="ru-RU" altLang="ru-RU" sz="2400" b="1" dirty="0" err="1">
                <a:solidFill>
                  <a:schemeClr val="bg1"/>
                </a:solidFill>
              </a:rPr>
              <a:t>bottlenecks</a:t>
            </a:r>
            <a:r>
              <a:rPr lang="ru-RU" altLang="ru-RU" sz="2400" b="1" dirty="0">
                <a:solidFill>
                  <a:schemeClr val="bg1"/>
                </a:solidFill>
              </a:rPr>
              <a:t>)</a:t>
            </a:r>
            <a:r>
              <a:rPr lang="ru-RU" altLang="ru-RU" sz="2400" dirty="0">
                <a:solidFill>
                  <a:schemeClr val="bg1"/>
                </a:solidFill>
              </a:rPr>
              <a:t>.</a:t>
            </a:r>
          </a:p>
          <a:p>
            <a:pPr marL="1162050" lvl="6" indent="-242888" eaLnBrk="0" fontAlgn="base" hangingPunct="0">
              <a:lnSpc>
                <a:spcPct val="100000"/>
              </a:lnSpc>
              <a:spcBef>
                <a:spcPct val="0"/>
              </a:spcBef>
              <a:spcAft>
                <a:spcPct val="0"/>
              </a:spcAft>
            </a:pPr>
            <a:r>
              <a:rPr lang="ru-RU" altLang="ru-RU" sz="2400" dirty="0">
                <a:solidFill>
                  <a:schemeClr val="bg1"/>
                </a:solidFill>
              </a:rPr>
              <a:t>Причина этому по мнению авторов – так как слой выдает небольшое число карт признаков, использование нелинейностей может привести к потери полезной информации. </a:t>
            </a: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853FA716-06FA-9D4D-89E4-FA75F65F2D79}"/>
              </a:ext>
            </a:extLst>
          </p:cNvPr>
          <p:cNvSpPr/>
          <p:nvPr/>
        </p:nvSpPr>
        <p:spPr>
          <a:xfrm>
            <a:off x="537883" y="1045471"/>
            <a:ext cx="10854017" cy="2196413"/>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p:nvPicPr>
        <p:blipFill rotWithShape="1">
          <a:blip r:embed="rId2"/>
          <a:srcRect t="-8106" b="-1"/>
          <a:stretch/>
        </p:blipFill>
        <p:spPr>
          <a:xfrm>
            <a:off x="1539428" y="3358497"/>
            <a:ext cx="8214172" cy="3217163"/>
          </a:xfrm>
          <a:prstGeom prst="rect">
            <a:avLst/>
          </a:prstGeom>
          <a:solidFill>
            <a:schemeClr val="bg1">
              <a:lumMod val="95000"/>
            </a:schemeClr>
          </a:solidFill>
        </p:spPr>
      </p:pic>
      <p:sp>
        <p:nvSpPr>
          <p:cNvPr id="10" name="Прямоугольник 9"/>
          <p:cNvSpPr/>
          <p:nvPr/>
        </p:nvSpPr>
        <p:spPr>
          <a:xfrm>
            <a:off x="4221829" y="3330299"/>
            <a:ext cx="3139064" cy="400110"/>
          </a:xfrm>
          <a:prstGeom prst="rect">
            <a:avLst/>
          </a:prstGeom>
        </p:spPr>
        <p:txBody>
          <a:bodyPr wrap="none">
            <a:spAutoFit/>
          </a:bodyPr>
          <a:lstStyle/>
          <a:p>
            <a:r>
              <a:rPr lang="en-US" sz="2000" dirty="0">
                <a:solidFill>
                  <a:srgbClr val="000000"/>
                </a:solidFill>
                <a:latin typeface="Verdana" panose="020B0604030504040204" pitchFamily="34" charset="0"/>
              </a:rPr>
              <a:t>Inverted residual block</a:t>
            </a:r>
            <a:endParaRPr lang="ru-RU" sz="2000" dirty="0"/>
          </a:p>
        </p:txBody>
      </p:sp>
    </p:spTree>
    <p:extLst>
      <p:ext uri="{BB962C8B-B14F-4D97-AF65-F5344CB8AC3E}">
        <p14:creationId xmlns:p14="http://schemas.microsoft.com/office/powerpoint/2010/main" val="2393326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889934"/>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158750" y="1045471"/>
            <a:ext cx="11695766" cy="5888053"/>
          </a:xfrm>
        </p:spPr>
        <p:txBody>
          <a:bodyPr>
            <a:noAutofit/>
          </a:bodyPr>
          <a:lstStyle/>
          <a:p>
            <a:pPr lvl="1" eaLnBrk="0" fontAlgn="base" hangingPunct="0">
              <a:lnSpc>
                <a:spcPct val="100000"/>
              </a:lnSpc>
              <a:spcBef>
                <a:spcPct val="0"/>
              </a:spcBef>
              <a:spcAft>
                <a:spcPct val="0"/>
              </a:spcAft>
            </a:pPr>
            <a:r>
              <a:rPr lang="ru-RU" altLang="ru-RU" dirty="0">
                <a:solidFill>
                  <a:schemeClr val="bg1"/>
                </a:solidFill>
              </a:rPr>
              <a:t>Достоинство блока обратного остаточного блока – это возможность управлять обеим числом параметров в сети.  </a:t>
            </a:r>
          </a:p>
          <a:p>
            <a:pPr lvl="1" eaLnBrk="0" fontAlgn="base" hangingPunct="0">
              <a:lnSpc>
                <a:spcPct val="100000"/>
              </a:lnSpc>
              <a:spcBef>
                <a:spcPct val="0"/>
              </a:spcBef>
              <a:spcAft>
                <a:spcPct val="0"/>
              </a:spcAft>
            </a:pPr>
            <a:r>
              <a:rPr lang="ru-RU" altLang="ru-RU" dirty="0">
                <a:solidFill>
                  <a:schemeClr val="bg1"/>
                </a:solidFill>
              </a:rPr>
              <a:t>То есть даже если глубокая свертка должны быть выполнена для весьма большо числа карт признаков – общее число параметров на входе и выходе останется небольшим.</a:t>
            </a:r>
            <a:endParaRPr lang="ru-RU" altLang="ru-RU" sz="2400" dirty="0">
              <a:solidFill>
                <a:schemeClr val="bg1"/>
              </a:solidFill>
            </a:endParaRPr>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AutoShape 4" descr="image-3.pn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Прямоугольник 11">
            <a:extLst>
              <a:ext uri="{FF2B5EF4-FFF2-40B4-BE49-F238E27FC236}">
                <a16:creationId xmlns:a16="http://schemas.microsoft.com/office/drawing/2014/main" id="{853FA716-06FA-9D4D-89E4-FA75F65F2D79}"/>
              </a:ext>
            </a:extLst>
          </p:cNvPr>
          <p:cNvSpPr/>
          <p:nvPr/>
        </p:nvSpPr>
        <p:spPr>
          <a:xfrm>
            <a:off x="537883" y="1045471"/>
            <a:ext cx="10854017" cy="2196413"/>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pic>
        <p:nvPicPr>
          <p:cNvPr id="14" name="Рисунок 13"/>
          <p:cNvPicPr>
            <a:picLocks noChangeAspect="1"/>
          </p:cNvPicPr>
          <p:nvPr/>
        </p:nvPicPr>
        <p:blipFill rotWithShape="1">
          <a:blip r:embed="rId2"/>
          <a:srcRect t="-8106" b="-1"/>
          <a:stretch/>
        </p:blipFill>
        <p:spPr>
          <a:xfrm>
            <a:off x="1539428" y="3358497"/>
            <a:ext cx="8214172" cy="3217163"/>
          </a:xfrm>
          <a:prstGeom prst="rect">
            <a:avLst/>
          </a:prstGeom>
          <a:solidFill>
            <a:schemeClr val="bg1">
              <a:lumMod val="95000"/>
            </a:schemeClr>
          </a:solidFill>
        </p:spPr>
      </p:pic>
      <p:sp>
        <p:nvSpPr>
          <p:cNvPr id="10" name="Прямоугольник 9"/>
          <p:cNvSpPr/>
          <p:nvPr/>
        </p:nvSpPr>
        <p:spPr>
          <a:xfrm>
            <a:off x="4221829" y="3330299"/>
            <a:ext cx="3139064" cy="400110"/>
          </a:xfrm>
          <a:prstGeom prst="rect">
            <a:avLst/>
          </a:prstGeom>
        </p:spPr>
        <p:txBody>
          <a:bodyPr wrap="none">
            <a:spAutoFit/>
          </a:bodyPr>
          <a:lstStyle/>
          <a:p>
            <a:r>
              <a:rPr lang="en-US" sz="2000" dirty="0">
                <a:solidFill>
                  <a:srgbClr val="000000"/>
                </a:solidFill>
                <a:latin typeface="Verdana" panose="020B0604030504040204" pitchFamily="34" charset="0"/>
              </a:rPr>
              <a:t>Inverted residual block</a:t>
            </a:r>
            <a:endParaRPr lang="ru-RU" sz="2000" dirty="0"/>
          </a:p>
        </p:txBody>
      </p:sp>
    </p:spTree>
    <p:extLst>
      <p:ext uri="{BB962C8B-B14F-4D97-AF65-F5344CB8AC3E}">
        <p14:creationId xmlns:p14="http://schemas.microsoft.com/office/powerpoint/2010/main" val="34567926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34790"/>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8E8378-35B4-48C4-A848-B95DB67015DF}"/>
              </a:ext>
            </a:extLst>
          </p:cNvPr>
          <p:cNvSpPr>
            <a:spLocks noGrp="1"/>
          </p:cNvSpPr>
          <p:nvPr>
            <p:ph type="title"/>
          </p:nvPr>
        </p:nvSpPr>
        <p:spPr>
          <a:xfrm>
            <a:off x="340659" y="155537"/>
            <a:ext cx="11707906" cy="707588"/>
          </a:xfrm>
        </p:spPr>
        <p:txBody>
          <a:bodyPr>
            <a:noAutofit/>
          </a:bodyPr>
          <a:lstStyle/>
          <a:p>
            <a:pPr algn="ctr"/>
            <a:r>
              <a:rPr lang="ru-RU" sz="4800" b="1" dirty="0">
                <a:solidFill>
                  <a:schemeClr val="bg1"/>
                </a:solidFill>
              </a:rPr>
              <a:t>Мобильные Сети. </a:t>
            </a:r>
            <a:r>
              <a:rPr lang="en-US" sz="4800" b="1" dirty="0" err="1">
                <a:solidFill>
                  <a:schemeClr val="bg1"/>
                </a:solidFill>
              </a:rPr>
              <a:t>MobileNet</a:t>
            </a:r>
            <a:r>
              <a:rPr lang="en-US" sz="4800" b="1" dirty="0">
                <a:solidFill>
                  <a:schemeClr val="bg1"/>
                </a:solidFill>
              </a:rPr>
              <a:t> V2</a:t>
            </a:r>
            <a:r>
              <a:rPr lang="ru-RU" sz="4800" b="1" dirty="0">
                <a:solidFill>
                  <a:schemeClr val="bg1"/>
                </a:solidFill>
              </a:rPr>
              <a:t> 2018</a:t>
            </a:r>
            <a:endParaRPr lang="en-US" sz="4800" dirty="0">
              <a:solidFill>
                <a:schemeClr val="bg1"/>
              </a:solidFill>
            </a:endParaRPr>
          </a:p>
        </p:txBody>
      </p:sp>
      <p:sp>
        <p:nvSpPr>
          <p:cNvPr id="3" name="Объект 2">
            <a:extLst>
              <a:ext uri="{FF2B5EF4-FFF2-40B4-BE49-F238E27FC236}">
                <a16:creationId xmlns:a16="http://schemas.microsoft.com/office/drawing/2014/main" id="{E3A939E4-538A-4365-973E-CE63E6876A58}"/>
              </a:ext>
            </a:extLst>
          </p:cNvPr>
          <p:cNvSpPr>
            <a:spLocks noGrp="1"/>
          </p:cNvSpPr>
          <p:nvPr>
            <p:ph idx="1"/>
          </p:nvPr>
        </p:nvSpPr>
        <p:spPr>
          <a:xfrm>
            <a:off x="307975" y="791774"/>
            <a:ext cx="11392717" cy="4948015"/>
          </a:xfrm>
        </p:spPr>
        <p:txBody>
          <a:bodyPr>
            <a:noAutofit/>
          </a:bodyPr>
          <a:lstStyle/>
          <a:p>
            <a:pPr eaLnBrk="0" fontAlgn="base" hangingPunct="0">
              <a:lnSpc>
                <a:spcPct val="100000"/>
              </a:lnSpc>
              <a:spcBef>
                <a:spcPct val="0"/>
              </a:spcBef>
              <a:spcAft>
                <a:spcPct val="0"/>
              </a:spcAft>
            </a:pPr>
            <a:r>
              <a:rPr lang="ru-RU" altLang="ru-RU" sz="2400" dirty="0" err="1">
                <a:solidFill>
                  <a:schemeClr val="bg1"/>
                </a:solidFill>
              </a:rPr>
              <a:t>MobileNet</a:t>
            </a:r>
            <a:r>
              <a:rPr lang="ru-RU" altLang="ru-RU" sz="2400" dirty="0">
                <a:solidFill>
                  <a:schemeClr val="bg1"/>
                </a:solidFill>
              </a:rPr>
              <a:t> v2 состоит из 17 блоков.</a:t>
            </a:r>
          </a:p>
          <a:p>
            <a:pPr eaLnBrk="0" fontAlgn="base" hangingPunct="0">
              <a:lnSpc>
                <a:spcPct val="100000"/>
              </a:lnSpc>
              <a:spcBef>
                <a:spcPct val="0"/>
              </a:spcBef>
              <a:spcAft>
                <a:spcPct val="0"/>
              </a:spcAft>
            </a:pPr>
            <a:r>
              <a:rPr lang="ru-RU" altLang="ru-RU" sz="2400" dirty="0">
                <a:solidFill>
                  <a:schemeClr val="bg1"/>
                </a:solidFill>
              </a:rPr>
              <a:t>В конце вместо </a:t>
            </a:r>
            <a:r>
              <a:rPr lang="ru-RU" altLang="ru-RU" sz="2400" dirty="0" err="1">
                <a:solidFill>
                  <a:schemeClr val="bg1"/>
                </a:solidFill>
              </a:rPr>
              <a:t>полносвязного</a:t>
            </a:r>
            <a:r>
              <a:rPr lang="ru-RU" altLang="ru-RU" sz="2400" dirty="0">
                <a:solidFill>
                  <a:schemeClr val="bg1"/>
                </a:solidFill>
              </a:rPr>
              <a:t> слоя – слой 1×1 свертки, </a:t>
            </a:r>
            <a:r>
              <a:rPr lang="ru-RU" altLang="ru-RU" sz="2400" dirty="0" err="1">
                <a:solidFill>
                  <a:schemeClr val="bg1"/>
                </a:solidFill>
              </a:rPr>
              <a:t>global</a:t>
            </a:r>
            <a:r>
              <a:rPr lang="ru-RU" altLang="ru-RU" sz="2400" dirty="0">
                <a:solidFill>
                  <a:schemeClr val="bg1"/>
                </a:solidFill>
              </a:rPr>
              <a:t> </a:t>
            </a:r>
            <a:r>
              <a:rPr lang="ru-RU" altLang="ru-RU" sz="2400" dirty="0" err="1">
                <a:solidFill>
                  <a:schemeClr val="bg1"/>
                </a:solidFill>
              </a:rPr>
              <a:t>average</a:t>
            </a:r>
            <a:r>
              <a:rPr lang="ru-RU" altLang="ru-RU" sz="2400" dirty="0">
                <a:solidFill>
                  <a:schemeClr val="bg1"/>
                </a:solidFill>
              </a:rPr>
              <a:t> </a:t>
            </a:r>
            <a:r>
              <a:rPr lang="ru-RU" altLang="ru-RU" sz="2400" dirty="0" err="1">
                <a:solidFill>
                  <a:schemeClr val="bg1"/>
                </a:solidFill>
              </a:rPr>
              <a:t>pooling</a:t>
            </a:r>
            <a:r>
              <a:rPr lang="ru-RU" altLang="ru-RU" sz="2400" dirty="0">
                <a:solidFill>
                  <a:schemeClr val="bg1"/>
                </a:solidFill>
              </a:rPr>
              <a:t>, и слой классификации. </a:t>
            </a:r>
          </a:p>
          <a:p>
            <a:pPr marL="228600" lvl="3" eaLnBrk="0" fontAlgn="base" hangingPunct="0">
              <a:lnSpc>
                <a:spcPct val="100000"/>
              </a:lnSpc>
              <a:spcBef>
                <a:spcPct val="0"/>
              </a:spcBef>
              <a:spcAft>
                <a:spcPct val="0"/>
              </a:spcAft>
              <a:buFontTx/>
              <a:buChar char="•"/>
            </a:pPr>
            <a:r>
              <a:rPr lang="ru-RU" altLang="ru-RU" sz="2400" dirty="0">
                <a:solidFill>
                  <a:schemeClr val="bg1"/>
                </a:solidFill>
              </a:rPr>
              <a:t>Таим образом блок </a:t>
            </a:r>
            <a:r>
              <a:rPr lang="ru-RU" altLang="ru-RU" sz="2400" dirty="0" err="1">
                <a:solidFill>
                  <a:schemeClr val="bg1"/>
                </a:solidFill>
              </a:rPr>
              <a:t>MobileNet</a:t>
            </a:r>
            <a:r>
              <a:rPr lang="ru-RU" altLang="ru-RU" sz="2400" dirty="0">
                <a:solidFill>
                  <a:schemeClr val="bg1"/>
                </a:solidFill>
              </a:rPr>
              <a:t> V2 имеет меньше параметров, чем для версии V1 и не много лучшую точность.</a:t>
            </a:r>
          </a:p>
          <a:p>
            <a:pPr lvl="0" eaLnBrk="0" fontAlgn="base" hangingPunct="0">
              <a:lnSpc>
                <a:spcPct val="100000"/>
              </a:lnSpc>
              <a:spcBef>
                <a:spcPct val="0"/>
              </a:spcBef>
              <a:spcAft>
                <a:spcPct val="0"/>
              </a:spcAft>
              <a:buNone/>
            </a:pPr>
            <a:endParaRPr lang="ru-RU" altLang="ru-RU" sz="2000" dirty="0">
              <a:solidFill>
                <a:schemeClr val="bg1"/>
              </a:solidFill>
            </a:endParaRPr>
          </a:p>
          <a:p>
            <a:pPr eaLnBrk="0" fontAlgn="base" hangingPunct="0">
              <a:lnSpc>
                <a:spcPct val="100000"/>
              </a:lnSpc>
              <a:spcBef>
                <a:spcPct val="0"/>
              </a:spcBef>
              <a:spcAft>
                <a:spcPct val="0"/>
              </a:spcAft>
            </a:pPr>
            <a:endParaRPr lang="ru-RU" altLang="ru-RU" sz="2000" dirty="0">
              <a:solidFill>
                <a:schemeClr val="bg1"/>
              </a:solidFill>
            </a:endParaRPr>
          </a:p>
          <a:p>
            <a:pPr marL="0" lvl="0" indent="0" eaLnBrk="0" fontAlgn="base" hangingPunct="0">
              <a:lnSpc>
                <a:spcPct val="100000"/>
              </a:lnSpc>
              <a:spcBef>
                <a:spcPct val="0"/>
              </a:spcBef>
              <a:spcAft>
                <a:spcPct val="0"/>
              </a:spcAft>
              <a:buNone/>
            </a:pPr>
            <a:endParaRPr lang="ru-RU" altLang="ru-RU" sz="2000" dirty="0"/>
          </a:p>
        </p:txBody>
      </p:sp>
      <p:sp>
        <p:nvSpPr>
          <p:cNvPr id="4" name="Rectangle 5">
            <a:extLst>
              <a:ext uri="{FF2B5EF4-FFF2-40B4-BE49-F238E27FC236}">
                <a16:creationId xmlns:a16="http://schemas.microsoft.com/office/drawing/2014/main" id="{C292E603-9414-4568-95D1-C64F52E6F97D}"/>
              </a:ext>
            </a:extLst>
          </p:cNvPr>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p:cNvSpPr>
            <a:spLocks noChangeArrowheads="1"/>
          </p:cNvSpPr>
          <p:nvPr/>
        </p:nvSpPr>
        <p:spPr bwMode="auto">
          <a:xfrm>
            <a:off x="0" y="-167344"/>
            <a:ext cx="184731" cy="33468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5713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6"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7" name="Rectangle 1"/>
          <p:cNvSpPr>
            <a:spLocks noChangeArrowheads="1"/>
          </p:cNvSpPr>
          <p:nvPr/>
        </p:nvSpPr>
        <p:spPr bwMode="auto">
          <a:xfrm>
            <a:off x="0" y="-138499"/>
            <a:ext cx="18473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ru-RU" altLang="ru-RU" sz="1800" b="0" i="0" u="none" strike="noStrike" cap="none" normalizeH="0" baseline="0" dirty="0">
              <a:ln>
                <a:noFill/>
              </a:ln>
              <a:solidFill>
                <a:schemeClr val="tx1"/>
              </a:solidFill>
              <a:effectLst/>
              <a:latin typeface="Arial" panose="020B0604020202020204" pitchFamily="34" charset="0"/>
            </a:endParaRPr>
          </a:p>
        </p:txBody>
      </p:sp>
      <p:sp>
        <p:nvSpPr>
          <p:cNvPr id="8" name="AutoShape 2" descr="image-3.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2052" name="Picture 4" descr="MobileNetV2: инвертированные остатки и линейные узкие места"/>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3417" y="3265781"/>
            <a:ext cx="4516025" cy="337570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5762190" y="3265781"/>
            <a:ext cx="4304576" cy="646331"/>
          </a:xfrm>
          <a:prstGeom prst="rect">
            <a:avLst/>
          </a:prstGeom>
          <a:noFill/>
        </p:spPr>
        <p:txBody>
          <a:bodyPr wrap="none" rtlCol="0">
            <a:spAutoFit/>
          </a:bodyPr>
          <a:lstStyle/>
          <a:p>
            <a:r>
              <a:rPr lang="en-US" dirty="0">
                <a:solidFill>
                  <a:schemeClr val="bg1"/>
                </a:solidFill>
              </a:rPr>
              <a:t>t – expansion; s – stride; </a:t>
            </a:r>
            <a:r>
              <a:rPr lang="ru-RU" dirty="0">
                <a:solidFill>
                  <a:schemeClr val="bg1"/>
                </a:solidFill>
              </a:rPr>
              <a:t> с – число каналов</a:t>
            </a:r>
          </a:p>
          <a:p>
            <a:r>
              <a:rPr lang="en-US" dirty="0">
                <a:solidFill>
                  <a:schemeClr val="bg1"/>
                </a:solidFill>
              </a:rPr>
              <a:t>n-</a:t>
            </a:r>
            <a:r>
              <a:rPr lang="ru-RU" dirty="0">
                <a:solidFill>
                  <a:schemeClr val="bg1"/>
                </a:solidFill>
              </a:rPr>
              <a:t>число одинаковых блоков</a:t>
            </a:r>
          </a:p>
        </p:txBody>
      </p:sp>
      <p:sp>
        <p:nvSpPr>
          <p:cNvPr id="12" name="Прямоугольник 11"/>
          <p:cNvSpPr/>
          <p:nvPr/>
        </p:nvSpPr>
        <p:spPr>
          <a:xfrm>
            <a:off x="5762190" y="5790266"/>
            <a:ext cx="5686860" cy="830997"/>
          </a:xfrm>
          <a:prstGeom prst="rect">
            <a:avLst/>
          </a:prstGeom>
        </p:spPr>
        <p:txBody>
          <a:bodyPr wrap="square">
            <a:spAutoFit/>
          </a:bodyPr>
          <a:lstStyle/>
          <a:p>
            <a:r>
              <a:rPr lang="en-US" sz="1600" i="1" dirty="0">
                <a:solidFill>
                  <a:schemeClr val="accent1">
                    <a:lumMod val="60000"/>
                    <a:lumOff val="40000"/>
                  </a:schemeClr>
                </a:solidFill>
                <a:latin typeface="Arial" panose="020B0604020202020204" pitchFamily="34" charset="0"/>
              </a:rPr>
              <a:t>Sandler, Mark, et al. "Mobilenetv2: Inverted residuals and linear bottlenecks." Proceedings of the IEEE conference on computer vision and pattern recognition. 2018.</a:t>
            </a:r>
            <a:endParaRPr lang="ru-RU" sz="1600" i="1" dirty="0">
              <a:solidFill>
                <a:schemeClr val="accent1">
                  <a:lumMod val="60000"/>
                  <a:lumOff val="40000"/>
                </a:schemeClr>
              </a:solidFill>
            </a:endParaRPr>
          </a:p>
        </p:txBody>
      </p:sp>
      <p:sp>
        <p:nvSpPr>
          <p:cNvPr id="13" name="Прямоугольник 12">
            <a:extLst>
              <a:ext uri="{FF2B5EF4-FFF2-40B4-BE49-F238E27FC236}">
                <a16:creationId xmlns:a16="http://schemas.microsoft.com/office/drawing/2014/main" id="{853FA716-06FA-9D4D-89E4-FA75F65F2D79}"/>
              </a:ext>
            </a:extLst>
          </p:cNvPr>
          <p:cNvSpPr/>
          <p:nvPr/>
        </p:nvSpPr>
        <p:spPr>
          <a:xfrm>
            <a:off x="335181" y="770769"/>
            <a:ext cx="10854017" cy="1223132"/>
          </a:xfrm>
          <a:prstGeom prst="rect">
            <a:avLst/>
          </a:prstGeom>
          <a:noFill/>
          <a:ln w="38100">
            <a:solidFill>
              <a:srgbClr val="C00000"/>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404471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303</TotalTime>
  <Words>1839</Words>
  <Application>Microsoft Macintosh PowerPoint</Application>
  <PresentationFormat>Широкоэкранный</PresentationFormat>
  <Paragraphs>166</Paragraphs>
  <Slides>20</Slides>
  <Notes>0</Notes>
  <HiddenSlides>6</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20</vt:i4>
      </vt:variant>
    </vt:vector>
  </HeadingPairs>
  <TitlesOfParts>
    <vt:vector size="28" baseType="lpstr">
      <vt:lpstr>Arial</vt:lpstr>
      <vt:lpstr>Calibri</vt:lpstr>
      <vt:lpstr>Calibri Light</vt:lpstr>
      <vt:lpstr>Cambria Math</vt:lpstr>
      <vt:lpstr>Georgia</vt:lpstr>
      <vt:lpstr>Times New Roman</vt:lpstr>
      <vt:lpstr>Verdana</vt:lpstr>
      <vt:lpstr>Тема Office</vt:lpstr>
      <vt:lpstr>Презентация PowerPoint</vt:lpstr>
      <vt:lpstr>Мобильные Сети. MobileNet V1 2017</vt:lpstr>
      <vt:lpstr>Мобильные Сети. MobileNet V1 2017</vt:lpstr>
      <vt:lpstr>Мобильные Сети. MobileNet V1 2017</vt:lpstr>
      <vt:lpstr>Мобильные Сети. MobileNet V2 2018</vt:lpstr>
      <vt:lpstr>Мобильные Сети. MobileNet V2 2018</vt:lpstr>
      <vt:lpstr>Мобильные Сети. MobileNet V2 2018</vt:lpstr>
      <vt:lpstr>Мобильные Сети. MobileNet V2 2018</vt:lpstr>
      <vt:lpstr>Мобильные Сети. MobileNet V2 2018</vt:lpstr>
      <vt:lpstr>Базовые тестовые вопросы</vt:lpstr>
      <vt:lpstr>Базовые тестовые вопросы</vt:lpstr>
      <vt:lpstr>Базовые тестовые вопросы</vt:lpstr>
      <vt:lpstr>Учбеный вопрос-повышенная сложность</vt:lpstr>
      <vt:lpstr>Учбеный вопрос-повышенная сложность</vt:lpstr>
      <vt:lpstr>Мобильные Сети. ShuffleNet. Group-Wise convolution</vt:lpstr>
      <vt:lpstr>Мобильные Сети. ShuffleNet. Group-Wise convolution</vt:lpstr>
      <vt:lpstr>Мобильные Сети. ShuffleNet V1 2017</vt:lpstr>
      <vt:lpstr>Мобильные Сети. ShuffleNet V2 2018</vt:lpstr>
      <vt:lpstr>Мобильные Сети. SqueezeNet 2016</vt:lpstr>
      <vt:lpstr>Мобильные Сети. SqueezeNeXt 2018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Архитектуры для низкопроизводительных устройств</dc:title>
  <dc:creator>Ронкин Михаил Владимирович</dc:creator>
  <cp:lastModifiedBy>Ронкин Михаил Владимирович</cp:lastModifiedBy>
  <cp:revision>31</cp:revision>
  <dcterms:created xsi:type="dcterms:W3CDTF">2021-12-17T13:41:49Z</dcterms:created>
  <dcterms:modified xsi:type="dcterms:W3CDTF">2022-08-07T10:11:11Z</dcterms:modified>
</cp:coreProperties>
</file>