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77" r:id="rId2"/>
    <p:sldId id="511" r:id="rId3"/>
    <p:sldId id="514" r:id="rId4"/>
    <p:sldId id="525" r:id="rId5"/>
    <p:sldId id="518" r:id="rId6"/>
    <p:sldId id="526" r:id="rId7"/>
    <p:sldId id="527" r:id="rId8"/>
    <p:sldId id="512" r:id="rId9"/>
    <p:sldId id="513" r:id="rId10"/>
    <p:sldId id="516" r:id="rId11"/>
    <p:sldId id="517" r:id="rId12"/>
    <p:sldId id="519" r:id="rId13"/>
    <p:sldId id="520" r:id="rId14"/>
    <p:sldId id="521" r:id="rId15"/>
    <p:sldId id="522" r:id="rId16"/>
    <p:sldId id="523" r:id="rId17"/>
    <p:sldId id="52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2" autoAdjust="0"/>
    <p:restoredTop sz="95755"/>
  </p:normalViewPr>
  <p:slideViewPr>
    <p:cSldViewPr snapToGrid="0" snapToObjects="1">
      <p:cViewPr varScale="1">
        <p:scale>
          <a:sx n="47" d="100"/>
          <a:sy n="47" d="100"/>
        </p:scale>
        <p:origin x="208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C1DEC-E330-3D43-8EF3-E1E5BBC35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CD209A-DACE-9045-B36E-08C29911D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E0834E-CB7A-884E-A4F4-D7D5EB1E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16BA-B414-8245-AE41-AA480905C030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FF0FBF-CAD9-C04A-BF5D-419C97F2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C8FCEA-1E37-AE45-802F-B5131E43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1DF3-E320-F240-B802-BBED2AA4DB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77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4DCD0-490D-3B4A-8EDD-433BC1B7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9873EE-34A0-2240-AE57-DEEC31415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61D089-6700-604F-B64C-8C2B9011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16BA-B414-8245-AE41-AA480905C030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572D5-6130-4046-B1D6-AE433B13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7C6B88-F19A-6644-AE9B-372E771D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1DF3-E320-F240-B802-BBED2AA4DB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1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0A5B51-9827-CE4E-B562-4487F7361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5DA124-6C87-D449-9220-6EF3E4419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F0FA76-FB63-F849-B23A-3BEB357E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16BA-B414-8245-AE41-AA480905C030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01FA0E-47D2-544E-820C-205AF2DB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BF4C83-A616-3146-B660-A1797E60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1DF3-E320-F240-B802-BBED2AA4DB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18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0F968-3D99-9E40-8A18-FFBB2997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AC2C37-CDE1-F145-8FA5-C484C3721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1E2694-70F9-224B-9A71-BA120C12C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16BA-B414-8245-AE41-AA480905C030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9F4EC5-D153-5840-99DF-BE5DE39F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9466B8-256E-F448-8556-E27CF021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1DF3-E320-F240-B802-BBED2AA4DB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03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16A6D-B960-6C42-A8FE-3A1B2E0F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B1B2AB-69E7-E64A-99CF-222C6AD61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2D4FE7-DFD7-5B4E-A716-591145CD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16BA-B414-8245-AE41-AA480905C030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0E615E-959A-5440-9ADF-626A8F3B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3EC72B-7FB8-B446-9D52-4BFD621F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1DF3-E320-F240-B802-BBED2AA4DB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70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947CD-D0B0-354C-A79D-3037C26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E98737-3A7A-EC4F-89F4-BED1E8916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FAA57A-2FC9-104E-8393-D4A52DF2C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46A481-CB01-714E-B712-19F0DDA9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16BA-B414-8245-AE41-AA480905C030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04055E-146B-B24C-AAFE-8DCA1DC0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D905EF-9D3B-8C48-9C94-F2926C09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1DF3-E320-F240-B802-BBED2AA4DB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21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ED7D6-CBBC-1E44-BF26-23C752DD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0E4161-B543-9845-BFF1-36D2792FE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87257C-932F-764E-87A1-30FF54D38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31921A-AF37-A94D-98D0-6F1CF4F25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74B1B5-E9C4-8242-A4E3-FA176B8F4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9A258C-9145-614A-8ACF-B0EC84D4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16BA-B414-8245-AE41-AA480905C030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BCCCD7-0907-424B-AFF0-43308DE5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BB1F1DF-DEC1-B244-BC9E-E03148CE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1DF3-E320-F240-B802-BBED2AA4DB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23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72487-AEE9-BB40-97AE-BCCEBA62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70F25C0-2C1F-7746-B3CB-2D0963B7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16BA-B414-8245-AE41-AA480905C030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3AD90E-A61B-5645-81CF-095848F5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8A6997-6338-C94C-A367-77D6C0CD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1DF3-E320-F240-B802-BBED2AA4DB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42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0E37BE-E9C6-9B44-BE05-92688DDB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16BA-B414-8245-AE41-AA480905C030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5878A0-C065-5740-922B-BC7B4224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6E7805-DC6E-9C45-AE55-3C682415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1DF3-E320-F240-B802-BBED2AA4DB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64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D7696-DC91-B64E-A146-3EA4ACE0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A93068-11F7-A54C-8739-E8D56461C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A5E566-C873-A040-B182-AED4745AA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764A82-2827-6040-8EF4-18EA4E5B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16BA-B414-8245-AE41-AA480905C030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2419B3-1AD0-0F44-BB66-18450D98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6ACB73-FB85-8745-9E9F-33C1053B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1DF3-E320-F240-B802-BBED2AA4DB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86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344AB-C755-B744-926B-1CA52592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E461BE9-91A7-0644-A7F7-5A900BEDB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DAD98B-BB11-2146-B2C1-9693F6EA1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602E33-3BCF-AC45-A17B-16B61B16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16BA-B414-8245-AE41-AA480905C030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01EA44-69CE-B945-B383-4F4A0CEE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192F81-79B8-F94A-A591-6ED4014E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1DF3-E320-F240-B802-BBED2AA4DB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90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1C574-1B1A-2B4E-A2CB-E5BA25965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5AF386-21A5-B940-9251-489E0CD29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EC3D57-6706-724C-8FBC-7FEAA57A9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916BA-B414-8245-AE41-AA480905C030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38F769-D2B4-1A46-B1AD-348684081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D04078-7D41-9744-8CA0-EAB1199A0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F1DF3-E320-F240-B802-BBED2AA4DB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73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4.emf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" y="-125885"/>
            <a:ext cx="12235534" cy="6904338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13575" y="1868984"/>
            <a:ext cx="10555053" cy="2783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5400" b="1" dirty="0">
                <a:solidFill>
                  <a:schemeClr val="bg1"/>
                </a:solidFill>
              </a:rPr>
              <a:t>Идеи внимания и </a:t>
            </a:r>
            <a:br>
              <a:rPr lang="en-US" sz="5400" b="1" dirty="0">
                <a:solidFill>
                  <a:schemeClr val="bg1"/>
                </a:solidFill>
              </a:rPr>
            </a:br>
            <a:r>
              <a:rPr lang="ru-RU" sz="5400" b="1" dirty="0">
                <a:solidFill>
                  <a:schemeClr val="bg1"/>
                </a:solidFill>
              </a:rPr>
              <a:t>слой </a:t>
            </a:r>
            <a:r>
              <a:rPr lang="en-US" altLang="ru-RU" sz="5400" b="1" dirty="0">
                <a:solidFill>
                  <a:schemeClr val="bg1"/>
                </a:solidFill>
              </a:rPr>
              <a:t>Squeeze and Excitation 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3575" y="3876506"/>
            <a:ext cx="1068705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архитектуры </a:t>
            </a:r>
            <a:r>
              <a:rPr lang="ru-RU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сверточных</a:t>
            </a:r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нейронных сетей. </a:t>
            </a:r>
          </a:p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Курс: Компьютерное зрение. Тема 2.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Ронкин Михаил Владимирович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.т.н. доцент ИРИТ-РТФ, УРФУ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E70A63-9727-C149-9B7C-2C790A470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313575" y="223521"/>
            <a:ext cx="2446733" cy="12985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0707EF-500A-7D41-9AB2-00FF8CA96997}"/>
              </a:ext>
            </a:extLst>
          </p:cNvPr>
          <p:cNvSpPr txBox="1"/>
          <p:nvPr/>
        </p:nvSpPr>
        <p:spPr>
          <a:xfrm>
            <a:off x="179782" y="5892307"/>
            <a:ext cx="1008679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5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Проект реализуется победителем Конкурса на предоставление грантов преподавателям магистратуры 2020/2021 благотворительной программы «Стипендиальная программа Владимира Потанина» Благотворительного фонда Владимира Потанина</a:t>
            </a:r>
            <a:endParaRPr lang="ru-RU" sz="15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068071-FFE8-104D-81EE-08E5E9F34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308" y="104815"/>
            <a:ext cx="3762792" cy="153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6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557" y="160338"/>
            <a:ext cx="11901443" cy="1247548"/>
          </a:xfrm>
        </p:spPr>
        <p:txBody>
          <a:bodyPr>
            <a:normAutofit/>
          </a:bodyPr>
          <a:lstStyle/>
          <a:p>
            <a:pPr algn="ctr"/>
            <a:r>
              <a:rPr lang="en-US" altLang="ru-RU" sz="4800" b="1" dirty="0">
                <a:solidFill>
                  <a:schemeClr val="bg1"/>
                </a:solidFill>
                <a:latin typeface="+mn-lt"/>
              </a:rPr>
              <a:t>Squeeze and Excitation block</a:t>
            </a:r>
            <a:endParaRPr lang="ru-RU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5061" y="1161142"/>
            <a:ext cx="11458940" cy="5430157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В оригинальной идеи пере</a:t>
            </a:r>
            <a:r>
              <a:rPr lang="en-US" altLang="ru-RU" sz="2400" dirty="0">
                <a:solidFill>
                  <a:schemeClr val="bg1"/>
                </a:solidFill>
              </a:rPr>
              <a:t>-</a:t>
            </a:r>
            <a:r>
              <a:rPr lang="ru-RU" altLang="ru-RU" sz="2400" dirty="0">
                <a:solidFill>
                  <a:schemeClr val="bg1"/>
                </a:solidFill>
              </a:rPr>
              <a:t>калибровка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u="sng" dirty="0">
                <a:solidFill>
                  <a:schemeClr val="bg1"/>
                </a:solidFill>
              </a:rPr>
              <a:t>в начальных слоях </a:t>
            </a:r>
            <a:r>
              <a:rPr lang="ru-RU" altLang="ru-RU" sz="2400" dirty="0">
                <a:solidFill>
                  <a:schemeClr val="bg1"/>
                </a:solidFill>
              </a:rPr>
              <a:t>позволяет возбудить информативные признаки не зависимо от классов (</a:t>
            </a:r>
            <a:r>
              <a:rPr lang="ru-RU" altLang="ru-RU" sz="2400" dirty="0" err="1">
                <a:solidFill>
                  <a:schemeClr val="bg1"/>
                </a:solidFill>
              </a:rPr>
              <a:t>class-agnostic</a:t>
            </a:r>
            <a:r>
              <a:rPr lang="ru-RU" altLang="ru-RU" sz="2400" dirty="0">
                <a:solidFill>
                  <a:schemeClr val="bg1"/>
                </a:solidFill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</a:rPr>
              <a:t>manner</a:t>
            </a:r>
            <a:r>
              <a:rPr lang="ru-RU" altLang="ru-RU" sz="2400" dirty="0">
                <a:solidFill>
                  <a:schemeClr val="bg1"/>
                </a:solidFill>
              </a:rPr>
              <a:t> )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bg1"/>
                </a:solidFill>
              </a:rPr>
              <a:t>То есть слой «укрепляет» (регуляризирует) низкоуровневые представления признаков.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u="sng" dirty="0">
                <a:solidFill>
                  <a:schemeClr val="bg1"/>
                </a:solidFill>
              </a:rPr>
              <a:t>В оконечных слоях </a:t>
            </a:r>
            <a:r>
              <a:rPr lang="ru-RU" altLang="ru-RU" sz="2400" dirty="0">
                <a:solidFill>
                  <a:schemeClr val="bg1"/>
                </a:solidFill>
              </a:rPr>
              <a:t>SE блок позволяет выделить признаки, наиболее характерные для каждого класса</a:t>
            </a: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2266C1F-9DF9-2741-B1CE-D7DBFDDCFA7B}"/>
              </a:ext>
            </a:extLst>
          </p:cNvPr>
          <p:cNvSpPr/>
          <p:nvPr/>
        </p:nvSpPr>
        <p:spPr>
          <a:xfrm>
            <a:off x="225060" y="1596570"/>
            <a:ext cx="11565619" cy="2137230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767404"/>
            <a:ext cx="7113904" cy="2911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5049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160338"/>
            <a:ext cx="11455854" cy="929957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+mn-lt"/>
              </a:rPr>
              <a:t>Слои внимания. </a:t>
            </a:r>
            <a:r>
              <a:rPr lang="en-US" altLang="ru-RU" sz="4800" b="1" dirty="0" err="1">
                <a:solidFill>
                  <a:schemeClr val="bg1"/>
                </a:solidFill>
                <a:latin typeface="+mn-lt"/>
              </a:rPr>
              <a:t>SENet</a:t>
            </a:r>
            <a:r>
              <a:rPr lang="en-US" altLang="ru-RU" sz="4800" b="1" dirty="0">
                <a:solidFill>
                  <a:schemeClr val="bg1"/>
                </a:solidFill>
                <a:latin typeface="+mn-lt"/>
              </a:rPr>
              <a:t> 2018</a:t>
            </a:r>
            <a:endParaRPr lang="ru-RU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9" y="899160"/>
            <a:ext cx="11854295" cy="5692140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dirty="0" err="1">
                <a:solidFill>
                  <a:schemeClr val="bg1"/>
                </a:solidFill>
              </a:rPr>
              <a:t>О</a:t>
            </a:r>
            <a:r>
              <a:rPr lang="ru-RU" altLang="ru-RU" sz="2400" b="1" dirty="0" err="1">
                <a:solidFill>
                  <a:schemeClr val="bg1"/>
                </a:solidFill>
              </a:rPr>
              <a:t>тличие</a:t>
            </a:r>
            <a:r>
              <a:rPr lang="ru-RU" altLang="ru-RU" sz="2400" b="1" dirty="0">
                <a:solidFill>
                  <a:schemeClr val="bg1"/>
                </a:solidFill>
              </a:rPr>
              <a:t> </a:t>
            </a:r>
            <a:r>
              <a:rPr lang="en-US" altLang="ru-RU" sz="2400" b="1" dirty="0">
                <a:solidFill>
                  <a:schemeClr val="bg1"/>
                </a:solidFill>
              </a:rPr>
              <a:t>SE </a:t>
            </a:r>
            <a:r>
              <a:rPr lang="ru-RU" altLang="ru-RU" sz="2400" b="1" dirty="0">
                <a:solidFill>
                  <a:schemeClr val="bg1"/>
                </a:solidFill>
              </a:rPr>
              <a:t>от классического </a:t>
            </a:r>
            <a:r>
              <a:rPr lang="ru-RU" altLang="ru-RU" sz="2400" b="1" dirty="0" err="1">
                <a:solidFill>
                  <a:schemeClr val="bg1"/>
                </a:solidFill>
              </a:rPr>
              <a:t>самовнимания</a:t>
            </a:r>
            <a:r>
              <a:rPr lang="ru-RU" altLang="ru-RU" sz="2400" b="1" dirty="0">
                <a:solidFill>
                  <a:schemeClr val="bg1"/>
                </a:solidFill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замена </a:t>
            </a:r>
            <a:r>
              <a:rPr lang="en-US" altLang="ru-RU" sz="2400" dirty="0" err="1">
                <a:solidFill>
                  <a:schemeClr val="bg1"/>
                </a:solidFill>
              </a:rPr>
              <a:t>softmax</a:t>
            </a:r>
            <a:r>
              <a:rPr lang="en-US" altLang="ru-RU" sz="2400" dirty="0">
                <a:solidFill>
                  <a:schemeClr val="bg1"/>
                </a:solidFill>
              </a:rPr>
              <a:t> </a:t>
            </a:r>
            <a:r>
              <a:rPr lang="ru-RU" altLang="ru-RU" sz="2400" dirty="0">
                <a:solidFill>
                  <a:schemeClr val="bg1"/>
                </a:solidFill>
              </a:rPr>
              <a:t>(то есть много кассовой функции – выделение одного класса) </a:t>
            </a:r>
            <a:br>
              <a:rPr lang="ru-RU" altLang="ru-RU" sz="2400" dirty="0">
                <a:solidFill>
                  <a:schemeClr val="bg1"/>
                </a:solidFill>
              </a:rPr>
            </a:br>
            <a:r>
              <a:rPr lang="ru-RU" altLang="ru-RU" sz="2400" dirty="0">
                <a:solidFill>
                  <a:schemeClr val="bg1"/>
                </a:solidFill>
              </a:rPr>
              <a:t>на набор </a:t>
            </a:r>
            <a:r>
              <a:rPr lang="ru-RU" altLang="ru-RU" sz="2400" dirty="0" err="1">
                <a:solidFill>
                  <a:schemeClr val="bg1"/>
                </a:solidFill>
              </a:rPr>
              <a:t>сигмоидов</a:t>
            </a:r>
            <a:r>
              <a:rPr lang="ru-RU" altLang="ru-RU" sz="2400" dirty="0">
                <a:solidFill>
                  <a:schemeClr val="bg1"/>
                </a:solidFill>
              </a:rPr>
              <a:t> (то есть много меточная классификация – выделение </a:t>
            </a:r>
            <a:br>
              <a:rPr lang="ru-RU" altLang="ru-RU" sz="2400" dirty="0">
                <a:solidFill>
                  <a:schemeClr val="bg1"/>
                </a:solidFill>
              </a:rPr>
            </a:br>
            <a:r>
              <a:rPr lang="ru-RU" altLang="ru-RU" sz="2400" dirty="0">
                <a:solidFill>
                  <a:schemeClr val="bg1"/>
                </a:solidFill>
              </a:rPr>
              <a:t>всех возможных классов).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bg1"/>
                </a:solidFill>
              </a:rPr>
              <a:t>В некотором смысле это аналогично вспомогательным выходам в </a:t>
            </a:r>
            <a:br>
              <a:rPr lang="ru-RU" altLang="ru-RU" dirty="0">
                <a:solidFill>
                  <a:schemeClr val="bg1"/>
                </a:solidFill>
              </a:rPr>
            </a:br>
            <a:r>
              <a:rPr lang="en-US" altLang="ru-RU" dirty="0">
                <a:solidFill>
                  <a:schemeClr val="bg1"/>
                </a:solidFill>
              </a:rPr>
              <a:t>inception layer.</a:t>
            </a:r>
            <a:endParaRPr lang="ru-RU" altLang="ru-RU" dirty="0">
              <a:solidFill>
                <a:schemeClr val="bg1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Важное достоинство SE – низкая вычислительная сложность. </a:t>
            </a:r>
          </a:p>
          <a:p>
            <a:endParaRPr lang="ru-RU" sz="2000" dirty="0"/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408833C-B93C-2F43-9488-084F6674AC0B}"/>
              </a:ext>
            </a:extLst>
          </p:cNvPr>
          <p:cNvSpPr/>
          <p:nvPr/>
        </p:nvSpPr>
        <p:spPr>
          <a:xfrm>
            <a:off x="57150" y="3095394"/>
            <a:ext cx="9705976" cy="446091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3541485"/>
            <a:ext cx="7265708" cy="31414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8972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325" y="1473200"/>
            <a:ext cx="10515600" cy="4351338"/>
          </a:xfrm>
        </p:spPr>
        <p:txBody>
          <a:bodyPr/>
          <a:lstStyle/>
          <a:p>
            <a:r>
              <a:rPr lang="ru-RU" dirty="0"/>
              <a:t>1. Укажите на принцип работы внимания в сверточных нейронных сетях.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Слой позволяет выделить наиболее важные (регулярные) признаки, делая результаты работы сети мене подверженными влиянию нерегулярных особенностей данных.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Слой позволяет выделить даже самые мелкие (по площади) признаки данных.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Слой учитывает связь текущих признаков с данными предыдущих изображений </a:t>
            </a:r>
            <a:r>
              <a:rPr lang="ru-RU" dirty="0" err="1"/>
              <a:t>батча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5588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325" y="1473200"/>
            <a:ext cx="10515600" cy="4351338"/>
          </a:xfrm>
        </p:spPr>
        <p:txBody>
          <a:bodyPr/>
          <a:lstStyle/>
          <a:p>
            <a:r>
              <a:rPr lang="ru-RU" dirty="0"/>
              <a:t>2. Укажите на принцип работы слой </a:t>
            </a:r>
            <a:r>
              <a:rPr lang="en-US" dirty="0"/>
              <a:t>Squeeze and Excitation</a:t>
            </a:r>
            <a:r>
              <a:rPr lang="ru-RU" dirty="0"/>
              <a:t> в сверточных нейронных сетях.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altLang="ru-RU" dirty="0"/>
              <a:t>Слой проводит пере-калибровку каналов для усиления значимости более информативных из них.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Слой </a:t>
            </a:r>
            <a:r>
              <a:rPr lang="ru-RU" altLang="ru-RU" dirty="0"/>
              <a:t>пере-калибровку каналов пикселей для каждом канале для усиления значимости более информативных из них. </a:t>
            </a:r>
            <a:endParaRPr lang="ru-RU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Слой учитывает связь текущих признаков с данными предыдущих изображений </a:t>
            </a:r>
            <a:r>
              <a:rPr lang="ru-RU" dirty="0" err="1"/>
              <a:t>батча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7412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325" y="1473200"/>
            <a:ext cx="10515600" cy="4351338"/>
          </a:xfrm>
        </p:spPr>
        <p:txBody>
          <a:bodyPr/>
          <a:lstStyle/>
          <a:p>
            <a:r>
              <a:rPr lang="ru-RU" dirty="0"/>
              <a:t>3. Укажите на не соответствующее идеи в основе работы слой </a:t>
            </a:r>
            <a:r>
              <a:rPr lang="en-US" dirty="0"/>
              <a:t>Squeeze and Excitation</a:t>
            </a:r>
            <a:r>
              <a:rPr lang="ru-RU" dirty="0"/>
              <a:t> </a:t>
            </a:r>
            <a:r>
              <a:rPr lang="en-US" dirty="0"/>
              <a:t>(SE)</a:t>
            </a:r>
            <a:r>
              <a:rPr lang="ru-RU" dirty="0"/>
              <a:t> в сверточных нейронных сетях.</a:t>
            </a:r>
          </a:p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altLang="ru-RU" sz="2200" dirty="0"/>
              <a:t>По задумке авторов блок позволяет выделить канал с наиболее значимым  признаком для каждого участка изображения.</a:t>
            </a:r>
          </a:p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altLang="ru-RU" sz="2200" dirty="0"/>
              <a:t>в начальных слоях </a:t>
            </a:r>
            <a:r>
              <a:rPr lang="en-US" altLang="ru-RU" sz="2200" dirty="0"/>
              <a:t>SE block </a:t>
            </a:r>
            <a:r>
              <a:rPr lang="ru-RU" altLang="ru-RU" sz="2200" dirty="0"/>
              <a:t>позволяет возбудить информативные признаки не зависимо от классов</a:t>
            </a:r>
            <a:r>
              <a:rPr lang="en-US" altLang="ru-RU" sz="2200" dirty="0"/>
              <a:t>, </a:t>
            </a:r>
            <a:r>
              <a:rPr lang="ru-RU" altLang="ru-RU" sz="2200" dirty="0"/>
              <a:t>то есть регуляризировать низкоуровневые представления признаков.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altLang="ru-RU" sz="2200" dirty="0"/>
              <a:t>В оконечных слоях SE блок позволяет выделить признаки, наиболее характерные для каждого класса</a:t>
            </a:r>
          </a:p>
          <a:p>
            <a:pPr marL="457200" lvl="1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88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повышенной сложности.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325" y="14732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1. Укажите на утверждение в наибольшей степени характеризующее идею внимания в сверточных сетях.</a:t>
            </a:r>
          </a:p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altLang="ru-RU" sz="2200" dirty="0"/>
              <a:t>Блок внимания позволяет выделить наиболее регулярные признаки путем проведения нелинейных операций над входными данными, ожидая наибольшей случайности для нерегулярных признаков.</a:t>
            </a:r>
          </a:p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altLang="ru-RU" sz="2200" dirty="0"/>
              <a:t>Блок внимания позволяет ускорить процесс обучения, позволяя выделить наиболее характерные признаки в сети.</a:t>
            </a:r>
          </a:p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altLang="ru-RU" sz="2200" dirty="0"/>
              <a:t>Блок внимания позволяет уменьшить глубину сети, за счет учета контекста признаков.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altLang="ru-RU" sz="2200" dirty="0"/>
              <a:t>Блок внимания позволяет сократить число параметров в сети проводя усреднение по каналам.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altLang="ru-RU" sz="2200" dirty="0"/>
              <a:t>Блок внимания упрощает обратное распространение ошибки, предотвращая взрыв градиента и/или его вымывание.</a:t>
            </a:r>
          </a:p>
          <a:p>
            <a:pPr marL="457200" lvl="1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8631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учебные </a:t>
            </a:r>
            <a:r>
              <a:rPr lang="ru-RU" dirty="0" err="1"/>
              <a:t>иил</a:t>
            </a:r>
            <a:r>
              <a:rPr lang="ru-RU" dirty="0"/>
              <a:t> повышенной сложности.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325" y="1473200"/>
            <a:ext cx="10515600" cy="435133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1029" name="Рисунок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5" r="77551" b="17305"/>
          <a:stretch>
            <a:fillRect/>
          </a:stretch>
        </p:blipFill>
        <p:spPr bwMode="auto">
          <a:xfrm>
            <a:off x="4705350" y="1885156"/>
            <a:ext cx="1333500" cy="1371600"/>
          </a:xfrm>
          <a:prstGeom prst="rect">
            <a:avLst/>
          </a:prstGeom>
          <a:solidFill>
            <a:srgbClr val="F2F2F2"/>
          </a:solidFill>
        </p:spPr>
      </p:pic>
      <p:pic>
        <p:nvPicPr>
          <p:cNvPr id="1028" name="Рисунок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8" b="28123"/>
          <a:stretch>
            <a:fillRect/>
          </a:stretch>
        </p:blipFill>
        <p:spPr bwMode="auto">
          <a:xfrm>
            <a:off x="3681412" y="3295162"/>
            <a:ext cx="3381375" cy="571500"/>
          </a:xfrm>
          <a:prstGeom prst="rect">
            <a:avLst/>
          </a:prstGeom>
          <a:solidFill>
            <a:srgbClr val="F2F2F2"/>
          </a:solidFill>
        </p:spPr>
      </p:pic>
      <p:pic>
        <p:nvPicPr>
          <p:cNvPr id="1027" name="Рисунок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10"/>
          <a:stretch>
            <a:fillRect/>
          </a:stretch>
        </p:blipFill>
        <p:spPr bwMode="auto">
          <a:xfrm>
            <a:off x="7062787" y="3589338"/>
            <a:ext cx="1714500" cy="1123950"/>
          </a:xfrm>
          <a:prstGeom prst="rect">
            <a:avLst/>
          </a:prstGeom>
          <a:solidFill>
            <a:srgbClr val="F2F2F2"/>
          </a:solidFill>
        </p:spPr>
      </p:pic>
      <p:pic>
        <p:nvPicPr>
          <p:cNvPr id="1026" name="Рисунок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62" b="6795"/>
          <a:stretch>
            <a:fillRect/>
          </a:stretch>
        </p:blipFill>
        <p:spPr bwMode="auto">
          <a:xfrm>
            <a:off x="5846884" y="4667250"/>
            <a:ext cx="3933825" cy="1466850"/>
          </a:xfrm>
          <a:prstGeom prst="rect">
            <a:avLst/>
          </a:prstGeom>
          <a:solidFill>
            <a:srgbClr val="F2F2F2"/>
          </a:solidFill>
        </p:spPr>
      </p:pic>
      <p:pic>
        <p:nvPicPr>
          <p:cNvPr id="1025" name="Рисунок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35" t="-2" r="-2" b="-15817"/>
          <a:stretch>
            <a:fillRect/>
          </a:stretch>
        </p:blipFill>
        <p:spPr bwMode="auto">
          <a:xfrm>
            <a:off x="9780709" y="5157787"/>
            <a:ext cx="2171700" cy="1514475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333002" y="16176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Выбирите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правильную схему </a:t>
            </a:r>
            <a:r>
              <a:rPr kumimoji="0" lang="en-US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слоя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57200" y="1828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57200" y="2857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57200" y="4438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57200" y="6362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57200" y="8334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801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учебные </a:t>
            </a:r>
            <a:r>
              <a:rPr lang="ru-RU" dirty="0" err="1"/>
              <a:t>иил</a:t>
            </a:r>
            <a:r>
              <a:rPr lang="ru-RU" dirty="0"/>
              <a:t> повышенной сложности.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325" y="1473200"/>
            <a:ext cx="10515600" cy="435133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57200" y="1828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57200" y="2857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57200" y="4438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57200" y="6362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57200" y="8334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76" r="34798"/>
          <a:stretch>
            <a:fillRect/>
          </a:stretch>
        </p:blipFill>
        <p:spPr bwMode="auto">
          <a:xfrm>
            <a:off x="2409825" y="1347391"/>
            <a:ext cx="3867150" cy="1209675"/>
          </a:xfrm>
          <a:prstGeom prst="rect">
            <a:avLst/>
          </a:prstGeom>
          <a:solidFill>
            <a:srgbClr val="F2F2F2"/>
          </a:solidFill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4" r="43800" b="53185"/>
          <a:stretch>
            <a:fillRect/>
          </a:stretch>
        </p:blipFill>
        <p:spPr bwMode="auto">
          <a:xfrm>
            <a:off x="4038600" y="2518966"/>
            <a:ext cx="3343275" cy="942975"/>
          </a:xfrm>
          <a:prstGeom prst="rect">
            <a:avLst/>
          </a:prstGeom>
          <a:solidFill>
            <a:srgbClr val="F2F2F2"/>
          </a:solidFill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3" b="38622"/>
          <a:stretch>
            <a:fillRect/>
          </a:stretch>
        </p:blipFill>
        <p:spPr bwMode="auto">
          <a:xfrm>
            <a:off x="2890837" y="3538141"/>
            <a:ext cx="4343400" cy="866775"/>
          </a:xfrm>
          <a:prstGeom prst="rect">
            <a:avLst/>
          </a:prstGeom>
          <a:solidFill>
            <a:srgbClr val="F2F2F2"/>
          </a:solidFill>
        </p:spPr>
      </p:pic>
      <p:pic>
        <p:nvPicPr>
          <p:cNvPr id="2050" name="Рисунок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10"/>
          <a:stretch>
            <a:fillRect/>
          </a:stretch>
        </p:blipFill>
        <p:spPr bwMode="auto">
          <a:xfrm>
            <a:off x="7234237" y="3929459"/>
            <a:ext cx="2257425" cy="1476375"/>
          </a:xfrm>
          <a:prstGeom prst="rect">
            <a:avLst/>
          </a:prstGeom>
          <a:solidFill>
            <a:srgbClr val="F2F2F2"/>
          </a:solidFill>
        </p:spPr>
      </p:pic>
      <p:pic>
        <p:nvPicPr>
          <p:cNvPr id="2049" name="Рисунок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36" t="5728" r="37" b="52876"/>
          <a:stretch>
            <a:fillRect/>
          </a:stretch>
        </p:blipFill>
        <p:spPr bwMode="auto">
          <a:xfrm>
            <a:off x="6731000" y="5443934"/>
            <a:ext cx="2609850" cy="1057275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343400" y="11406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Выбирите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только пространственное внимание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57200" y="1666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57200" y="3067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57200" y="4391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57200" y="7839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22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155537"/>
            <a:ext cx="11707906" cy="889934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Слои внимания</a:t>
            </a:r>
            <a:r>
              <a:rPr lang="en-US" sz="4800" b="1" dirty="0">
                <a:solidFill>
                  <a:schemeClr val="bg1"/>
                </a:solidFill>
              </a:rPr>
              <a:t> 2017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8" y="863125"/>
            <a:ext cx="11392717" cy="5817075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400" b="1" u="sng" dirty="0">
                <a:solidFill>
                  <a:schemeClr val="bg1"/>
                </a:solidFill>
              </a:rPr>
              <a:t>Идея внимания </a:t>
            </a:r>
            <a:r>
              <a:rPr lang="ru-RU" altLang="ru-RU" sz="2400" dirty="0">
                <a:solidFill>
                  <a:schemeClr val="bg1"/>
                </a:solidFill>
              </a:rPr>
              <a:t>– это идея "подсвечивание" наиболее информативных участков входных данных</a:t>
            </a:r>
          </a:p>
          <a:p>
            <a:pPr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2014 </a:t>
            </a:r>
            <a:r>
              <a:rPr lang="ru-RU" altLang="ru-RU" sz="2400" dirty="0" err="1">
                <a:solidFill>
                  <a:schemeClr val="bg1"/>
                </a:solidFill>
              </a:rPr>
              <a:t>Бахданау</a:t>
            </a:r>
            <a:r>
              <a:rPr lang="ru-RU" altLang="ru-RU" sz="2400" dirty="0">
                <a:solidFill>
                  <a:schemeClr val="bg1"/>
                </a:solidFill>
              </a:rPr>
              <a:t> (</a:t>
            </a:r>
            <a:r>
              <a:rPr lang="ru-RU" altLang="ru-RU" sz="2400" dirty="0" err="1">
                <a:solidFill>
                  <a:schemeClr val="bg1"/>
                </a:solidFill>
              </a:rPr>
              <a:t>Bahdanau</a:t>
            </a:r>
            <a:r>
              <a:rPr lang="ru-RU" altLang="ru-RU" sz="2400" dirty="0">
                <a:solidFill>
                  <a:schemeClr val="bg1"/>
                </a:solidFill>
              </a:rPr>
              <a:t>) предложил использование машинном переводе, </a:t>
            </a:r>
            <a:br>
              <a:rPr lang="ru-RU" altLang="ru-RU" sz="2400" dirty="0">
                <a:solidFill>
                  <a:schemeClr val="bg1"/>
                </a:solidFill>
              </a:rPr>
            </a:br>
            <a:r>
              <a:rPr lang="ru-RU" altLang="ru-RU" sz="2400" dirty="0">
                <a:solidFill>
                  <a:schemeClr val="bg1"/>
                </a:solidFill>
              </a:rPr>
              <a:t>- механизм внимания (</a:t>
            </a:r>
            <a:r>
              <a:rPr lang="en-US" altLang="ru-RU" sz="2400" dirty="0">
                <a:solidFill>
                  <a:schemeClr val="bg1"/>
                </a:solidFill>
              </a:rPr>
              <a:t>A</a:t>
            </a:r>
            <a:r>
              <a:rPr lang="ru-RU" altLang="ru-RU" sz="2400" dirty="0" err="1">
                <a:solidFill>
                  <a:schemeClr val="bg1"/>
                </a:solidFill>
              </a:rPr>
              <a:t>ttention</a:t>
            </a:r>
            <a:r>
              <a:rPr lang="ru-RU" altLang="ru-RU" sz="2400" dirty="0">
                <a:solidFill>
                  <a:schemeClr val="bg1"/>
                </a:solidFill>
              </a:rPr>
              <a:t>). </a:t>
            </a:r>
          </a:p>
          <a:p>
            <a:pPr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В 2016-2017 механизма само-внимания (</a:t>
            </a:r>
            <a:r>
              <a:rPr lang="en-US" altLang="ru-RU" sz="2400" dirty="0">
                <a:solidFill>
                  <a:schemeClr val="bg1"/>
                </a:solidFill>
              </a:rPr>
              <a:t>S</a:t>
            </a:r>
            <a:r>
              <a:rPr lang="ru-RU" altLang="ru-RU" sz="2400" dirty="0" err="1">
                <a:solidFill>
                  <a:schemeClr val="bg1"/>
                </a:solidFill>
              </a:rPr>
              <a:t>elf</a:t>
            </a:r>
            <a:r>
              <a:rPr lang="ru-RU" altLang="ru-RU" sz="2400" dirty="0">
                <a:solidFill>
                  <a:schemeClr val="bg1"/>
                </a:solidFill>
              </a:rPr>
              <a:t>-</a:t>
            </a:r>
            <a:r>
              <a:rPr lang="en-US" altLang="ru-RU" sz="2400" dirty="0">
                <a:solidFill>
                  <a:schemeClr val="bg1"/>
                </a:solidFill>
              </a:rPr>
              <a:t>A</a:t>
            </a:r>
            <a:r>
              <a:rPr lang="ru-RU" altLang="ru-RU" sz="2400" dirty="0" err="1">
                <a:solidFill>
                  <a:schemeClr val="bg1"/>
                </a:solidFill>
              </a:rPr>
              <a:t>ttention</a:t>
            </a:r>
            <a:r>
              <a:rPr lang="ru-RU" altLang="ru-RU" sz="2400" dirty="0">
                <a:solidFill>
                  <a:schemeClr val="bg1"/>
                </a:solidFill>
              </a:rPr>
              <a:t>) для задач обработки естественного языка. </a:t>
            </a:r>
          </a:p>
          <a:p>
            <a:pPr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2017 многоголовое внимание (</a:t>
            </a:r>
            <a:r>
              <a:rPr lang="en-US" altLang="ru-RU" sz="2400" dirty="0">
                <a:solidFill>
                  <a:schemeClr val="bg1"/>
                </a:solidFill>
              </a:rPr>
              <a:t>M</a:t>
            </a:r>
            <a:r>
              <a:rPr lang="ru-RU" altLang="ru-RU" sz="2400" dirty="0" err="1">
                <a:solidFill>
                  <a:schemeClr val="bg1"/>
                </a:solidFill>
              </a:rPr>
              <a:t>ulti</a:t>
            </a:r>
            <a:r>
              <a:rPr lang="ru-RU" altLang="ru-RU" sz="2400" dirty="0">
                <a:solidFill>
                  <a:schemeClr val="bg1"/>
                </a:solidFill>
              </a:rPr>
              <a:t>-</a:t>
            </a:r>
            <a:r>
              <a:rPr lang="en-US" altLang="ru-RU" sz="2400" dirty="0">
                <a:solidFill>
                  <a:schemeClr val="bg1"/>
                </a:solidFill>
              </a:rPr>
              <a:t>H</a:t>
            </a:r>
            <a:r>
              <a:rPr lang="ru-RU" altLang="ru-RU" sz="2400" dirty="0" err="1">
                <a:solidFill>
                  <a:schemeClr val="bg1"/>
                </a:solidFill>
              </a:rPr>
              <a:t>ead</a:t>
            </a:r>
            <a:r>
              <a:rPr lang="ru-RU" altLang="ru-RU" sz="2400" dirty="0">
                <a:solidFill>
                  <a:schemeClr val="bg1"/>
                </a:solidFill>
              </a:rPr>
              <a:t> </a:t>
            </a:r>
            <a:r>
              <a:rPr lang="en-US" altLang="ru-RU" sz="2400" dirty="0">
                <a:solidFill>
                  <a:schemeClr val="bg1"/>
                </a:solidFill>
              </a:rPr>
              <a:t>A</a:t>
            </a:r>
            <a:r>
              <a:rPr lang="ru-RU" altLang="ru-RU" sz="2400" dirty="0" err="1">
                <a:solidFill>
                  <a:schemeClr val="bg1"/>
                </a:solidFill>
              </a:rPr>
              <a:t>ttention</a:t>
            </a:r>
            <a:r>
              <a:rPr lang="ru-RU" altLang="ru-RU" sz="2400" dirty="0">
                <a:solidFill>
                  <a:schemeClr val="bg1"/>
                </a:solidFill>
              </a:rPr>
              <a:t>) и блок </a:t>
            </a:r>
            <a:r>
              <a:rPr lang="ru-RU" altLang="ru-RU" sz="2400" dirty="0" err="1">
                <a:solidFill>
                  <a:schemeClr val="bg1"/>
                </a:solidFill>
              </a:rPr>
              <a:t>трансформер</a:t>
            </a:r>
            <a:r>
              <a:rPr lang="ru-RU" altLang="ru-RU" sz="2400" dirty="0">
                <a:solidFill>
                  <a:schemeClr val="bg1"/>
                </a:solidFill>
              </a:rPr>
              <a:t> (</a:t>
            </a:r>
            <a:r>
              <a:rPr lang="en-US" altLang="ru-RU" sz="2400" dirty="0">
                <a:solidFill>
                  <a:schemeClr val="bg1"/>
                </a:solidFill>
              </a:rPr>
              <a:t>T</a:t>
            </a:r>
            <a:r>
              <a:rPr lang="ru-RU" altLang="ru-RU" sz="2400" dirty="0" err="1">
                <a:solidFill>
                  <a:schemeClr val="bg1"/>
                </a:solidFill>
              </a:rPr>
              <a:t>ransformer</a:t>
            </a:r>
            <a:r>
              <a:rPr lang="ru-RU" altLang="ru-RU" sz="2400" dirty="0">
                <a:solidFill>
                  <a:schemeClr val="bg1"/>
                </a:solidFill>
              </a:rPr>
              <a:t>). </a:t>
            </a:r>
          </a:p>
          <a:p>
            <a:pPr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chemeClr val="bg1"/>
                </a:solidFill>
              </a:rPr>
              <a:t>Основной идеей механизма  внимания  является обучение слоя (блока)  выделять наиболее важные участки входных данных при помощи нормализации функцией </a:t>
            </a:r>
            <a:r>
              <a:rPr lang="en-US" altLang="ru-RU" sz="2400" b="1" dirty="0">
                <a:solidFill>
                  <a:schemeClr val="bg1"/>
                </a:solidFill>
              </a:rPr>
              <a:t>S</a:t>
            </a:r>
            <a:r>
              <a:rPr lang="ru-RU" altLang="ru-RU" sz="2400" b="1" dirty="0" err="1">
                <a:solidFill>
                  <a:schemeClr val="bg1"/>
                </a:solidFill>
              </a:rPr>
              <a:t>oftmax</a:t>
            </a:r>
            <a:r>
              <a:rPr lang="ru-RU" altLang="ru-RU" sz="2400" b="1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901BEA9-7CB3-D04B-B195-47C37B7FABCF}"/>
              </a:ext>
            </a:extLst>
          </p:cNvPr>
          <p:cNvSpPr/>
          <p:nvPr/>
        </p:nvSpPr>
        <p:spPr>
          <a:xfrm>
            <a:off x="252323" y="863125"/>
            <a:ext cx="11599018" cy="776989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7E2BD41-1D00-8E40-A53B-0E5EF4D3D3F3}"/>
              </a:ext>
            </a:extLst>
          </p:cNvPr>
          <p:cNvSpPr/>
          <p:nvPr/>
        </p:nvSpPr>
        <p:spPr>
          <a:xfrm>
            <a:off x="340658" y="4107068"/>
            <a:ext cx="11599018" cy="1234189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9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155537"/>
            <a:ext cx="11707906" cy="889934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Слои внимания</a:t>
            </a:r>
            <a:r>
              <a:rPr lang="en-US" sz="4800" b="1" dirty="0">
                <a:solidFill>
                  <a:schemeClr val="bg1"/>
                </a:solidFill>
              </a:rPr>
              <a:t> 2017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8" y="863126"/>
            <a:ext cx="11392717" cy="2365850"/>
          </a:xfrm>
        </p:spPr>
        <p:txBody>
          <a:bodyPr>
            <a:noAutofit/>
          </a:bodyPr>
          <a:lstStyle/>
          <a:p>
            <a:pPr marL="285750" indent="-285750" algn="just"/>
            <a:r>
              <a:rPr lang="ru-RU" sz="2400" b="1" dirty="0">
                <a:solidFill>
                  <a:schemeClr val="bg1"/>
                </a:solidFill>
              </a:rPr>
              <a:t>Иллюстрация соответствует типу межканальное само-внимание, </a:t>
            </a:r>
          </a:p>
          <a:p>
            <a:pPr marL="742950" lvl="1" indent="-285750" algn="just"/>
            <a:r>
              <a:rPr lang="ru-RU" sz="2200" dirty="0">
                <a:solidFill>
                  <a:schemeClr val="bg1"/>
                </a:solidFill>
              </a:rPr>
              <a:t>так как взвешивание функцией 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ru-RU" sz="2200" dirty="0" err="1">
                <a:solidFill>
                  <a:schemeClr val="bg1"/>
                </a:solidFill>
              </a:rPr>
              <a:t>oftmax</a:t>
            </a:r>
            <a:r>
              <a:rPr lang="ru-RU" sz="2200" dirty="0">
                <a:solidFill>
                  <a:schemeClr val="bg1"/>
                </a:solidFill>
              </a:rPr>
              <a:t> проводится по каждой позиции пикселя,</a:t>
            </a:r>
            <a:br>
              <a:rPr lang="ru-RU" sz="2200" dirty="0">
                <a:solidFill>
                  <a:schemeClr val="bg1"/>
                </a:solidFill>
              </a:rPr>
            </a:br>
            <a:r>
              <a:rPr lang="ru-RU" sz="2200" dirty="0">
                <a:solidFill>
                  <a:schemeClr val="bg1"/>
                </a:solidFill>
              </a:rPr>
              <a:t> но для всех каналов.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dirty="0">
                <a:solidFill>
                  <a:schemeClr val="bg1"/>
                </a:solidFill>
              </a:rPr>
              <a:t>Слой </a:t>
            </a:r>
            <a:r>
              <a:rPr lang="ru-RU" sz="2200" dirty="0" err="1">
                <a:solidFill>
                  <a:schemeClr val="bg1"/>
                </a:solidFill>
              </a:rPr>
              <a:t>самовнимания</a:t>
            </a:r>
            <a:r>
              <a:rPr lang="ru-RU" sz="2200" dirty="0">
                <a:solidFill>
                  <a:schemeClr val="bg1"/>
                </a:solidFill>
              </a:rPr>
              <a:t> позволяет провести перегруппировку пикселей входного слоя - то есть делает результат работ нейронной сети независимым от нерегулярных особенностей каждого экземпляра входных данных.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altLang="ru-RU" sz="1800" b="1" dirty="0">
              <a:solidFill>
                <a:srgbClr val="0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92E603-9414-4568-95D1-C64F52E6F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7344"/>
            <a:ext cx="184731" cy="334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67344"/>
            <a:ext cx="184731" cy="334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2" descr="image-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999579" y="5454288"/>
            <a:ext cx="4195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solidFill>
                  <a:schemeClr val="bg1"/>
                </a:solidFill>
              </a:rPr>
              <a:t>Технически само-внимание эквивалентно свертке, 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AAD958B-7553-DD42-B1EC-72A3548824F5}"/>
              </a:ext>
            </a:extLst>
          </p:cNvPr>
          <p:cNvSpPr/>
          <p:nvPr/>
        </p:nvSpPr>
        <p:spPr>
          <a:xfrm>
            <a:off x="340657" y="1878262"/>
            <a:ext cx="11599018" cy="1121228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225" y="3048259"/>
            <a:ext cx="6393450" cy="3530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9248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155537"/>
            <a:ext cx="11707906" cy="889934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Слои внимания</a:t>
            </a:r>
            <a:r>
              <a:rPr lang="en-US" sz="4800" b="1" dirty="0">
                <a:solidFill>
                  <a:schemeClr val="bg1"/>
                </a:solidFill>
              </a:rPr>
              <a:t> 2017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8" y="863126"/>
            <a:ext cx="11392717" cy="23658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100" dirty="0">
                <a:solidFill>
                  <a:schemeClr val="bg1"/>
                </a:solidFill>
              </a:rPr>
              <a:t>Один и тот же набор карт признаков трижды претерпевает нелинейные изменения при помощи точечных сверток с функций активации.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100" dirty="0">
                <a:solidFill>
                  <a:schemeClr val="bg1"/>
                </a:solidFill>
              </a:rPr>
              <a:t>Три измененных копии входных данных обрабатываются по разному.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100" dirty="0">
                <a:solidFill>
                  <a:schemeClr val="bg1"/>
                </a:solidFill>
              </a:rPr>
              <a:t>Первые две копии перемножаются, образуя новый набор карт признаков.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100" dirty="0">
                <a:solidFill>
                  <a:schemeClr val="bg1"/>
                </a:solidFill>
              </a:rPr>
              <a:t>На этом наборе каналов при помощи межканального </a:t>
            </a:r>
            <a:r>
              <a:rPr lang="ru-RU" sz="2100" dirty="0" err="1">
                <a:solidFill>
                  <a:schemeClr val="bg1"/>
                </a:solidFill>
              </a:rPr>
              <a:t>sof</a:t>
            </a:r>
            <a:r>
              <a:rPr lang="en-US" sz="2100" dirty="0" err="1">
                <a:solidFill>
                  <a:schemeClr val="bg1"/>
                </a:solidFill>
              </a:rPr>
              <a:t>tmax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ru-RU" sz="2100" dirty="0">
                <a:solidFill>
                  <a:schemeClr val="bg1"/>
                </a:solidFill>
              </a:rPr>
              <a:t>взвешивания выделяются наиболее важные участки.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100" dirty="0">
                <a:solidFill>
                  <a:schemeClr val="bg1"/>
                </a:solidFill>
              </a:rPr>
              <a:t>Затем участки проецируются на третью копию входных данных позволяя выделить на ней на те самые важные участки.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100" dirty="0">
                <a:solidFill>
                  <a:schemeClr val="bg1"/>
                </a:solidFill>
              </a:rPr>
              <a:t>Весовые параметры всех сверток обучаются вместе с сетью,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100" dirty="0">
                <a:solidFill>
                  <a:schemeClr val="bg1"/>
                </a:solidFill>
              </a:rPr>
              <a:t>Сеть сама определяет важные участки по отношению к задаче.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altLang="ru-RU" sz="1800" b="1" dirty="0">
              <a:solidFill>
                <a:srgbClr val="0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92E603-9414-4568-95D1-C64F52E6F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7344"/>
            <a:ext cx="184731" cy="334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67344"/>
            <a:ext cx="184731" cy="334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2" descr="image-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744646" y="4903955"/>
            <a:ext cx="4195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solidFill>
                  <a:schemeClr val="bg1"/>
                </a:solidFill>
              </a:rPr>
              <a:t>Технически само-внимание эквивалентно свертке, 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885" y="4059961"/>
            <a:ext cx="4784938" cy="2642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7ACA0E-D4DF-89C3-4ECA-30FC2924A86B}"/>
              </a:ext>
            </a:extLst>
          </p:cNvPr>
          <p:cNvSpPr txBox="1"/>
          <p:nvPr/>
        </p:nvSpPr>
        <p:spPr>
          <a:xfrm>
            <a:off x="1998132" y="5798234"/>
            <a:ext cx="48429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bg1"/>
                </a:solidFill>
              </a:rPr>
              <a:t>Отметим, что реальные слои внимания работают несколько иначе.</a:t>
            </a:r>
          </a:p>
        </p:txBody>
      </p:sp>
    </p:spTree>
    <p:extLst>
      <p:ext uri="{BB962C8B-B14F-4D97-AF65-F5344CB8AC3E}">
        <p14:creationId xmlns:p14="http://schemas.microsoft.com/office/powerpoint/2010/main" val="24279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160338"/>
            <a:ext cx="11455854" cy="929957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+mn-lt"/>
              </a:rPr>
              <a:t>Слои внимания. </a:t>
            </a:r>
            <a:r>
              <a:rPr lang="en-US" sz="4800" b="1" dirty="0">
                <a:solidFill>
                  <a:schemeClr val="bg1"/>
                </a:solidFill>
                <a:latin typeface="+mn-lt"/>
              </a:rPr>
              <a:t>CBAM</a:t>
            </a:r>
            <a:endParaRPr lang="ru-RU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9" y="899160"/>
            <a:ext cx="11854295" cy="5692140"/>
          </a:xfrm>
          <a:solidFill>
            <a:srgbClr val="134790"/>
          </a:solidFill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Convolutional Block Attention Module (CBAM) – </a:t>
            </a:r>
            <a:r>
              <a:rPr lang="ru-RU" sz="2400" dirty="0">
                <a:solidFill>
                  <a:schemeClr val="bg1"/>
                </a:solidFill>
              </a:rPr>
              <a:t>совмещение идей пространственного и </a:t>
            </a:r>
            <a:r>
              <a:rPr lang="ru-RU" sz="2400" dirty="0" err="1">
                <a:solidFill>
                  <a:schemeClr val="bg1"/>
                </a:solidFill>
              </a:rPr>
              <a:t>поканального</a:t>
            </a:r>
            <a:r>
              <a:rPr lang="ru-RU" sz="2400" dirty="0">
                <a:solidFill>
                  <a:schemeClr val="bg1"/>
                </a:solidFill>
              </a:rPr>
              <a:t> внимания</a:t>
            </a:r>
            <a:r>
              <a:rPr lang="en-US" sz="2400" dirty="0">
                <a:solidFill>
                  <a:schemeClr val="bg1"/>
                </a:solidFill>
              </a:rPr>
              <a:t> (2018)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59" y="1596570"/>
            <a:ext cx="11581384" cy="49947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2266C1F-9DF9-2741-B1CE-D7DBFDDCFA7B}"/>
              </a:ext>
            </a:extLst>
          </p:cNvPr>
          <p:cNvSpPr/>
          <p:nvPr/>
        </p:nvSpPr>
        <p:spPr>
          <a:xfrm>
            <a:off x="6734086" y="1596570"/>
            <a:ext cx="5056593" cy="2744694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257550" y="6221968"/>
            <a:ext cx="198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(по всем каналам)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249200" y="2053792"/>
            <a:ext cx="2216128" cy="2664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41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160338"/>
            <a:ext cx="11455854" cy="929957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+mn-lt"/>
              </a:rPr>
              <a:t>Слои внимания. </a:t>
            </a:r>
            <a:r>
              <a:rPr lang="en-US" sz="4800" b="1" dirty="0">
                <a:solidFill>
                  <a:schemeClr val="bg1"/>
                </a:solidFill>
                <a:latin typeface="+mn-lt"/>
              </a:rPr>
              <a:t>CBAM</a:t>
            </a:r>
            <a:endParaRPr lang="ru-RU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99160"/>
            <a:ext cx="11854295" cy="5692140"/>
          </a:xfrm>
          <a:solidFill>
            <a:srgbClr val="134790"/>
          </a:solidFill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Канальное внимание реализуется за счет Глобального среднего и максимального </a:t>
            </a:r>
            <a:r>
              <a:rPr lang="ru-RU" sz="2400" dirty="0" err="1">
                <a:solidFill>
                  <a:schemeClr val="bg1"/>
                </a:solidFill>
              </a:rPr>
              <a:t>пулингаов</a:t>
            </a:r>
            <a:r>
              <a:rPr lang="ru-RU" sz="2400" dirty="0">
                <a:solidFill>
                  <a:schemeClr val="bg1"/>
                </a:solidFill>
              </a:rPr>
              <a:t> (это </a:t>
            </a:r>
            <a:r>
              <a:rPr lang="en-US" sz="2400" dirty="0">
                <a:solidFill>
                  <a:schemeClr val="bg1"/>
                </a:solidFill>
              </a:rPr>
              <a:t>GAP</a:t>
            </a:r>
            <a:r>
              <a:rPr lang="ru-RU" sz="2400" dirty="0">
                <a:solidFill>
                  <a:schemeClr val="bg1"/>
                </a:solidFill>
              </a:rPr>
              <a:t>  и </a:t>
            </a:r>
            <a:r>
              <a:rPr lang="en-US" sz="2400" dirty="0">
                <a:solidFill>
                  <a:schemeClr val="bg1"/>
                </a:solidFill>
              </a:rPr>
              <a:t>GMP </a:t>
            </a:r>
            <a:r>
              <a:rPr lang="ru-RU" sz="2400" dirty="0">
                <a:solidFill>
                  <a:schemeClr val="bg1"/>
                </a:solidFill>
              </a:rPr>
              <a:t>соответственно ).  </a:t>
            </a:r>
          </a:p>
          <a:p>
            <a:r>
              <a:rPr lang="ru-RU" sz="2400" dirty="0">
                <a:solidFill>
                  <a:schemeClr val="bg1"/>
                </a:solidFill>
              </a:rPr>
              <a:t>Такие </a:t>
            </a:r>
            <a:r>
              <a:rPr lang="ru-RU" sz="2400" dirty="0" err="1">
                <a:solidFill>
                  <a:schemeClr val="bg1"/>
                </a:solidFill>
              </a:rPr>
              <a:t>пулиги</a:t>
            </a:r>
            <a:r>
              <a:rPr lang="ru-RU" sz="2400" dirty="0">
                <a:solidFill>
                  <a:schemeClr val="bg1"/>
                </a:solidFill>
              </a:rPr>
              <a:t> формируют векторы, с числом параметров, равным числу каналов входных данных. </a:t>
            </a:r>
          </a:p>
          <a:p>
            <a:r>
              <a:rPr lang="ru-RU" sz="2400" dirty="0">
                <a:solidFill>
                  <a:schemeClr val="bg1"/>
                </a:solidFill>
              </a:rPr>
              <a:t>Затем векторы преобразуются при помощи </a:t>
            </a:r>
            <a:r>
              <a:rPr lang="ru-RU" sz="2400" dirty="0" err="1">
                <a:solidFill>
                  <a:schemeClr val="bg1"/>
                </a:solidFill>
              </a:rPr>
              <a:t>полносвязных</a:t>
            </a:r>
            <a:r>
              <a:rPr lang="ru-RU" sz="2400" dirty="0">
                <a:solidFill>
                  <a:schemeClr val="bg1"/>
                </a:solidFill>
              </a:rPr>
              <a:t> слоев и взвешиваются при помощи функции активации, так для каждой карты признаков определяется весовой параметр ее значимости.</a:t>
            </a: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44462" b="52803"/>
          <a:stretch/>
        </p:blipFill>
        <p:spPr>
          <a:xfrm>
            <a:off x="916820" y="4233937"/>
            <a:ext cx="6432062" cy="2357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8EBE464-21D0-4461-1A4F-D6FDA4D19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076" t="52803" r="2625"/>
          <a:stretch/>
        </p:blipFill>
        <p:spPr>
          <a:xfrm>
            <a:off x="7348882" y="4233937"/>
            <a:ext cx="3624880" cy="2357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63272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160338"/>
            <a:ext cx="11455854" cy="929957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+mn-lt"/>
              </a:rPr>
              <a:t>Слои внимания. </a:t>
            </a:r>
            <a:r>
              <a:rPr lang="en-US" sz="4800" b="1" dirty="0">
                <a:solidFill>
                  <a:schemeClr val="bg1"/>
                </a:solidFill>
                <a:latin typeface="+mn-lt"/>
              </a:rPr>
              <a:t>CBAM</a:t>
            </a:r>
            <a:endParaRPr lang="ru-RU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9" y="899160"/>
            <a:ext cx="11854295" cy="5692140"/>
          </a:xfrm>
          <a:solidFill>
            <a:srgbClr val="134790"/>
          </a:solidFill>
        </p:spPr>
        <p:txBody>
          <a:bodyPr>
            <a:no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Для пространственного внимания кары признаков </a:t>
            </a:r>
            <a:r>
              <a:rPr lang="ru-RU" sz="2200" dirty="0" err="1">
                <a:solidFill>
                  <a:schemeClr val="bg1"/>
                </a:solidFill>
              </a:rPr>
              <a:t>усреднядтся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ru-RU" sz="2200" dirty="0" err="1">
                <a:solidFill>
                  <a:schemeClr val="bg1"/>
                </a:solidFill>
              </a:rPr>
              <a:t>поканально</a:t>
            </a:r>
            <a:r>
              <a:rPr lang="ru-RU" sz="2200" dirty="0">
                <a:solidFill>
                  <a:schemeClr val="bg1"/>
                </a:solidFill>
              </a:rPr>
              <a:t>, также </a:t>
            </a:r>
            <a:r>
              <a:rPr lang="ru-RU" sz="2200" dirty="0" err="1">
                <a:solidFill>
                  <a:schemeClr val="bg1"/>
                </a:solidFill>
              </a:rPr>
              <a:t>поканально</a:t>
            </a:r>
            <a:r>
              <a:rPr lang="ru-RU" sz="2200" dirty="0">
                <a:solidFill>
                  <a:schemeClr val="bg1"/>
                </a:solidFill>
              </a:rPr>
              <a:t> выбираются максимальные значения пикселей – происходит такой межканальный </a:t>
            </a:r>
            <a:r>
              <a:rPr lang="ru-RU" sz="2200" dirty="0" err="1">
                <a:solidFill>
                  <a:schemeClr val="bg1"/>
                </a:solidFill>
              </a:rPr>
              <a:t>пулинг</a:t>
            </a:r>
            <a:r>
              <a:rPr lang="ru-RU" sz="2200" dirty="0">
                <a:solidFill>
                  <a:schemeClr val="bg1"/>
                </a:solidFill>
              </a:rPr>
              <a:t>.</a:t>
            </a:r>
          </a:p>
          <a:p>
            <a:r>
              <a:rPr lang="ru-RU" sz="2200" dirty="0">
                <a:solidFill>
                  <a:schemeClr val="bg1"/>
                </a:solidFill>
              </a:rPr>
              <a:t> Из полученных карт признаков формируется одна при помощи свертки. Для </a:t>
            </a:r>
            <a:r>
              <a:rPr lang="ru-RU" sz="2200" dirty="0" err="1">
                <a:solidFill>
                  <a:schemeClr val="bg1"/>
                </a:solidFill>
              </a:rPr>
              <a:t>полученой</a:t>
            </a:r>
            <a:r>
              <a:rPr lang="ru-RU" sz="2200" dirty="0">
                <a:solidFill>
                  <a:schemeClr val="bg1"/>
                </a:solidFill>
              </a:rPr>
              <a:t> карты вычисляются пространственные веса, которые считаются одинаковыми для всех кар признаков исходного изображения. </a:t>
            </a:r>
          </a:p>
          <a:p>
            <a:r>
              <a:rPr lang="ru-RU" sz="2200" dirty="0">
                <a:solidFill>
                  <a:schemeClr val="bg1"/>
                </a:solidFill>
              </a:rPr>
              <a:t>Эта маска весовых параметров перемножается с каждой из входных карт признаков.</a:t>
            </a:r>
          </a:p>
          <a:p>
            <a:endParaRPr lang="ru-RU" sz="2200" dirty="0">
              <a:solidFill>
                <a:schemeClr val="bg1"/>
              </a:solidFill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45048"/>
          <a:stretch/>
        </p:blipFill>
        <p:spPr>
          <a:xfrm>
            <a:off x="181259" y="3846604"/>
            <a:ext cx="11581384" cy="2744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2" name="TextBox 11"/>
          <p:cNvSpPr txBox="1"/>
          <p:nvPr/>
        </p:nvSpPr>
        <p:spPr>
          <a:xfrm>
            <a:off x="3257550" y="6221968"/>
            <a:ext cx="198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(по всем каналам)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7483365" y="3846603"/>
            <a:ext cx="3825765" cy="3243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69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557" y="160338"/>
            <a:ext cx="11901443" cy="1247548"/>
          </a:xfrm>
        </p:spPr>
        <p:txBody>
          <a:bodyPr>
            <a:normAutofit/>
          </a:bodyPr>
          <a:lstStyle/>
          <a:p>
            <a:pPr algn="ctr"/>
            <a:r>
              <a:rPr lang="en-US" altLang="ru-RU" sz="4800" b="1" dirty="0">
                <a:solidFill>
                  <a:schemeClr val="bg1"/>
                </a:solidFill>
                <a:latin typeface="+mn-lt"/>
              </a:rPr>
              <a:t>Squeeze and Excitation block</a:t>
            </a:r>
            <a:endParaRPr lang="ru-RU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575" y="1165860"/>
            <a:ext cx="11807190" cy="5692140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>
                <a:solidFill>
                  <a:schemeClr val="bg1"/>
                </a:solidFill>
              </a:rPr>
              <a:t>Squeeze and Excitation block (SE block) – </a:t>
            </a:r>
            <a:r>
              <a:rPr lang="ru-RU" altLang="ru-RU" sz="2400" dirty="0">
                <a:solidFill>
                  <a:schemeClr val="bg1"/>
                </a:solidFill>
              </a:rPr>
              <a:t>вариация на тему само-внимания в компьютерном зрение.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u="sng" dirty="0">
                <a:solidFill>
                  <a:schemeClr val="bg1"/>
                </a:solidFill>
              </a:rPr>
              <a:t>Основная идея блока </a:t>
            </a:r>
            <a:r>
              <a:rPr lang="ru-RU" altLang="ru-RU" sz="2400" dirty="0" err="1">
                <a:solidFill>
                  <a:schemeClr val="bg1"/>
                </a:solidFill>
              </a:rPr>
              <a:t>перекалибровка</a:t>
            </a:r>
            <a:r>
              <a:rPr lang="ru-RU" altLang="ru-RU" sz="2400" dirty="0">
                <a:solidFill>
                  <a:schemeClr val="bg1"/>
                </a:solidFill>
              </a:rPr>
              <a:t> каналов для усиления значимости более информативных из них. 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b="1" dirty="0">
                <a:solidFill>
                  <a:schemeClr val="bg1"/>
                </a:solidFill>
              </a:rPr>
              <a:t>Цель блока повысить информативность карт признаков – то есть чувствительность к канальным позициям полезных признаков.</a:t>
            </a:r>
            <a:endParaRPr lang="ru-RU" altLang="ru-RU" sz="2200" dirty="0">
              <a:solidFill>
                <a:schemeClr val="bg1"/>
              </a:solidFill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100" dirty="0">
                <a:solidFill>
                  <a:schemeClr val="bg1"/>
                </a:solidFill>
              </a:rPr>
              <a:t>В некотором смысле </a:t>
            </a:r>
            <a:r>
              <a:rPr lang="en-US" altLang="ru-RU" sz="2100" dirty="0">
                <a:solidFill>
                  <a:schemeClr val="bg1"/>
                </a:solidFill>
              </a:rPr>
              <a:t>SE </a:t>
            </a:r>
            <a:r>
              <a:rPr lang="ru-RU" altLang="ru-RU" sz="2100" dirty="0">
                <a:solidFill>
                  <a:schemeClr val="bg1"/>
                </a:solidFill>
              </a:rPr>
              <a:t>блок альтернативен </a:t>
            </a:r>
            <a:r>
              <a:rPr lang="ru-RU" altLang="ru-RU" sz="2100" dirty="0" err="1">
                <a:solidFill>
                  <a:schemeClr val="bg1"/>
                </a:solidFill>
              </a:rPr>
              <a:t>батч-нормализацие</a:t>
            </a:r>
            <a:r>
              <a:rPr lang="ru-RU" altLang="ru-RU" sz="2100" dirty="0">
                <a:solidFill>
                  <a:schemeClr val="bg1"/>
                </a:solidFill>
              </a:rPr>
              <a:t>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100" dirty="0">
                <a:solidFill>
                  <a:schemeClr val="bg1"/>
                </a:solidFill>
              </a:rPr>
              <a:t>Такой слой это вариация слоя внимания, он позволяет использовать глобальную информацию для усиления конкретного признака</a:t>
            </a:r>
            <a:r>
              <a:rPr lang="ru-RU" altLang="ru-RU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AE5341B-7E0D-4949-8221-9BF1DEBFBFA6}"/>
              </a:ext>
            </a:extLst>
          </p:cNvPr>
          <p:cNvSpPr/>
          <p:nvPr/>
        </p:nvSpPr>
        <p:spPr>
          <a:xfrm>
            <a:off x="229235" y="1922668"/>
            <a:ext cx="11733530" cy="1401103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553" y="4080579"/>
            <a:ext cx="6314622" cy="25846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71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160338"/>
            <a:ext cx="11455854" cy="929957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+mn-lt"/>
              </a:rPr>
              <a:t>Слои внимания. </a:t>
            </a:r>
            <a:r>
              <a:rPr lang="en-US" altLang="ru-RU" sz="4800" b="1" dirty="0" err="1">
                <a:solidFill>
                  <a:schemeClr val="bg1"/>
                </a:solidFill>
                <a:latin typeface="+mn-lt"/>
              </a:rPr>
              <a:t>SENet</a:t>
            </a:r>
            <a:r>
              <a:rPr lang="en-US" altLang="ru-RU" sz="4800" b="1" dirty="0">
                <a:solidFill>
                  <a:schemeClr val="bg1"/>
                </a:solidFill>
                <a:latin typeface="+mn-lt"/>
              </a:rPr>
              <a:t> 2018</a:t>
            </a:r>
            <a:endParaRPr lang="ru-RU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9" y="899160"/>
            <a:ext cx="11859079" cy="3029585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Каждый SE блок состоит из: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altLang="ru-RU" dirty="0">
                <a:solidFill>
                  <a:schemeClr val="bg1"/>
                </a:solidFill>
              </a:rPr>
              <a:t>Операция  сжатия (</a:t>
            </a:r>
            <a:r>
              <a:rPr lang="en-US" altLang="ru-RU" dirty="0">
                <a:solidFill>
                  <a:schemeClr val="bg1"/>
                </a:solidFill>
              </a:rPr>
              <a:t>Squeeze</a:t>
            </a:r>
            <a:r>
              <a:rPr lang="ru-RU" altLang="ru-RU" dirty="0">
                <a:solidFill>
                  <a:schemeClr val="bg1"/>
                </a:solidFill>
              </a:rPr>
              <a:t>)</a:t>
            </a:r>
            <a:r>
              <a:rPr lang="en-US" altLang="ru-RU" dirty="0">
                <a:solidFill>
                  <a:schemeClr val="bg1"/>
                </a:solidFill>
              </a:rPr>
              <a:t> </a:t>
            </a:r>
            <a:r>
              <a:rPr lang="ru-RU" altLang="ru-RU" dirty="0">
                <a:solidFill>
                  <a:schemeClr val="bg1"/>
                </a:solidFill>
              </a:rPr>
              <a:t>информации из карт </a:t>
            </a:r>
            <a:br>
              <a:rPr lang="ru-RU" altLang="ru-RU" dirty="0">
                <a:solidFill>
                  <a:schemeClr val="bg1"/>
                </a:solidFill>
              </a:rPr>
            </a:br>
            <a:r>
              <a:rPr lang="ru-RU" altLang="ru-RU" dirty="0">
                <a:solidFill>
                  <a:schemeClr val="bg1"/>
                </a:solidFill>
              </a:rPr>
              <a:t>(при помощи </a:t>
            </a:r>
            <a:r>
              <a:rPr lang="en-US" altLang="ru-RU" dirty="0">
                <a:solidFill>
                  <a:schemeClr val="bg1"/>
                </a:solidFill>
              </a:rPr>
              <a:t>global average pooling,</a:t>
            </a:r>
            <a:r>
              <a:rPr lang="ru-RU" altLang="ru-RU" dirty="0">
                <a:solidFill>
                  <a:schemeClr val="bg1"/>
                </a:solidFill>
              </a:rPr>
              <a:t> GA</a:t>
            </a:r>
            <a:r>
              <a:rPr lang="en-US" altLang="ru-RU" dirty="0">
                <a:solidFill>
                  <a:schemeClr val="bg1"/>
                </a:solidFill>
              </a:rPr>
              <a:t>P)</a:t>
            </a:r>
            <a:r>
              <a:rPr lang="ru-RU" altLang="ru-RU" dirty="0">
                <a:solidFill>
                  <a:schemeClr val="bg1"/>
                </a:solidFill>
              </a:rPr>
              <a:t> .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altLang="ru-RU" dirty="0">
                <a:solidFill>
                  <a:schemeClr val="bg1"/>
                </a:solidFill>
              </a:rPr>
              <a:t>Операция возбуждения (</a:t>
            </a:r>
            <a:r>
              <a:rPr lang="en-US" altLang="ru-RU" dirty="0">
                <a:solidFill>
                  <a:schemeClr val="bg1"/>
                </a:solidFill>
              </a:rPr>
              <a:t>Excitation</a:t>
            </a:r>
            <a:r>
              <a:rPr lang="ru-RU" altLang="ru-RU" dirty="0">
                <a:solidFill>
                  <a:schemeClr val="bg1"/>
                </a:solidFill>
              </a:rPr>
              <a:t>) при помощи двух </a:t>
            </a:r>
            <a:r>
              <a:rPr lang="ru-RU" altLang="ru-RU" dirty="0" err="1">
                <a:solidFill>
                  <a:schemeClr val="bg1"/>
                </a:solidFill>
              </a:rPr>
              <a:t>полносвязных</a:t>
            </a:r>
            <a:r>
              <a:rPr lang="ru-RU" altLang="ru-RU" dirty="0">
                <a:solidFill>
                  <a:schemeClr val="bg1"/>
                </a:solidFill>
              </a:rPr>
              <a:t> слоев для сжатой информации.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Цель операции взвешивание информации из разных каналов. 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altLang="ru-RU" dirty="0">
                <a:solidFill>
                  <a:schemeClr val="bg1"/>
                </a:solidFill>
              </a:rPr>
              <a:t>Операция </a:t>
            </a:r>
            <a:r>
              <a:rPr lang="ru-RU" altLang="ru-RU" dirty="0" err="1">
                <a:solidFill>
                  <a:schemeClr val="bg1"/>
                </a:solidFill>
              </a:rPr>
              <a:t>перекалибровки</a:t>
            </a:r>
            <a:r>
              <a:rPr lang="ru-RU" altLang="ru-RU" dirty="0">
                <a:solidFill>
                  <a:schemeClr val="bg1"/>
                </a:solidFill>
              </a:rPr>
              <a:t> (пере-взвешивания) с помощью набора функций </a:t>
            </a:r>
            <a:r>
              <a:rPr lang="en-US" altLang="ru-RU" dirty="0">
                <a:solidFill>
                  <a:schemeClr val="bg1"/>
                </a:solidFill>
              </a:rPr>
              <a:t>sigmoid.</a:t>
            </a:r>
            <a:endParaRPr lang="ru-RU" altLang="ru-RU" dirty="0">
              <a:solidFill>
                <a:schemeClr val="bg1"/>
              </a:solidFill>
            </a:endParaRPr>
          </a:p>
          <a:p>
            <a:endParaRPr lang="ru-RU" sz="2000" dirty="0"/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503" y="3661479"/>
            <a:ext cx="7157860" cy="29298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831398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1035</Words>
  <Application>Microsoft Macintosh PowerPoint</Application>
  <PresentationFormat>Широкоэкранный</PresentationFormat>
  <Paragraphs>89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Слои внимания 2017</vt:lpstr>
      <vt:lpstr>Слои внимания 2017</vt:lpstr>
      <vt:lpstr>Слои внимания 2017</vt:lpstr>
      <vt:lpstr>Слои внимания. CBAM</vt:lpstr>
      <vt:lpstr>Слои внимания. CBAM</vt:lpstr>
      <vt:lpstr>Слои внимания. CBAM</vt:lpstr>
      <vt:lpstr>Squeeze and Excitation block</vt:lpstr>
      <vt:lpstr>Слои внимания. SENet 2018</vt:lpstr>
      <vt:lpstr>Squeeze and Excitation block</vt:lpstr>
      <vt:lpstr>Слои внимания. SENet 2018</vt:lpstr>
      <vt:lpstr>Базовые вопросы</vt:lpstr>
      <vt:lpstr>Базовые вопросы</vt:lpstr>
      <vt:lpstr>Базовые вопросы</vt:lpstr>
      <vt:lpstr>Вопросы повышенной сложности.</vt:lpstr>
      <vt:lpstr>Вопросы учебные иил повышенной сложности.</vt:lpstr>
      <vt:lpstr>Вопросы учебные иил повышенной сложности.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Ронкин Михаил Владимирович</dc:creator>
  <cp:lastModifiedBy>Ронкин Михаил Владимирович</cp:lastModifiedBy>
  <cp:revision>48</cp:revision>
  <dcterms:created xsi:type="dcterms:W3CDTF">2021-12-17T13:43:50Z</dcterms:created>
  <dcterms:modified xsi:type="dcterms:W3CDTF">2022-08-07T10:49:49Z</dcterms:modified>
</cp:coreProperties>
</file>