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92" r:id="rId3"/>
    <p:sldId id="493" r:id="rId4"/>
    <p:sldId id="496" r:id="rId5"/>
    <p:sldId id="454" r:id="rId6"/>
    <p:sldId id="458" r:id="rId7"/>
    <p:sldId id="495" r:id="rId8"/>
    <p:sldId id="497" r:id="rId9"/>
    <p:sldId id="498" r:id="rId10"/>
    <p:sldId id="500" r:id="rId11"/>
    <p:sldId id="501" r:id="rId12"/>
    <p:sldId id="499" r:id="rId13"/>
    <p:sldId id="502" r:id="rId14"/>
    <p:sldId id="503" r:id="rId15"/>
    <p:sldId id="504" r:id="rId16"/>
    <p:sldId id="505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16" autoAdjust="0"/>
    <p:restoredTop sz="95755"/>
  </p:normalViewPr>
  <p:slideViewPr>
    <p:cSldViewPr snapToGrid="0" snapToObjects="1">
      <p:cViewPr varScale="1">
        <p:scale>
          <a:sx n="117" d="100"/>
          <a:sy n="117" d="100"/>
        </p:scale>
        <p:origin x="13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2606-89DC-2740-AE2F-798DA55C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093E7-8E92-1C43-A76F-40641B55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4CC0-3E4C-7F46-B2FC-CE09CA6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C99D8-3476-C54D-8B5F-46E14DF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C8B2-8BA3-A44A-98D5-52968F5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F9D6-2F11-8947-A071-B94D488A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0DD46-DDF0-3C4F-8B54-D2B6F774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FFD19-1137-5F4E-A38A-7D93D58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E39DE-6CAC-7743-AD82-382ED85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B92AB-F8F5-1E44-BE3D-1BE08A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783C7-2E8E-624B-9670-FDE3CEFD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23B01-3031-8D40-B22C-8314BC0C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5B31-E0E3-E547-9446-1AE1B1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F55DD-A537-A24E-8095-A485515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67F3-093C-E042-A290-FA9EA4D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3586-8A41-3247-9BD5-730D9645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CBBF1-DD7C-894D-AC1E-F6E930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9EEB9-E7E1-7D4F-A709-DFB8C96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A2B7C-1F59-A148-81F5-17E5DE7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FC89-BE3C-C444-B3B9-0BC9E3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1A3A-D98E-5247-9F7D-5E5E6C4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C61C3-37E8-DD4C-BF2E-0E02339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E225D-7CB1-734E-A42A-82CF71D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8672E-CECF-324F-B72A-D205A4D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F4F7B-0937-454D-A004-3BE323C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AEC9-333F-EC48-BBB7-F044DDA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3DF2-448E-504B-AD28-5C606B80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233C-ACB6-DE49-9063-85F5770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A613D-41A0-DE45-B17C-8704E66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9DA23-5479-664E-B3E8-E8486E4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A06C-B40F-4B46-9F02-12E04E7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7DF1-1A26-954C-AD46-B528A45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87CC9-A581-8349-AAA6-EDBFA6F7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69DEE-7F0D-0145-B3E4-4B8A3357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8112F5-9476-9D4E-BDC8-7AC0405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D7B7B-2B9B-7E42-B1CB-59C0A50E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4A6478-159D-FC4E-AF04-00AF95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0DFA0-CE6E-EF49-8DA0-E30B59F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B45E1-D53F-D646-A4CD-2F97A53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A8AC-65A9-A641-984D-209A059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2692E-C087-704C-B715-3F0F6A6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129670-F7E4-D144-AF60-F7CC821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C9FAAC-5663-874B-A8D8-787F73F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21BD0-48CC-7B43-BBD3-A66191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FE437-EBC2-8940-B2A8-96DB5B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37DD-4902-B844-BF9E-B90029B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937C-5B15-9E4D-9274-FD26E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8146-8141-024E-B9AB-AF5948A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125AB-A822-5549-9A14-5CC820D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3D183-9BC8-5249-8929-31ECA36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CF78B-D20C-274B-A62A-2EA4026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213F2-0559-B248-B20E-F647A0E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1318-E9CC-D744-93B2-CD0EF32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51A5-AF83-F840-8EB6-335D2C67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54C14-DB2C-7E41-8824-F02E5C5A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A165-113A-074C-9DE5-0B43A34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D1249-BBC5-534A-BC98-316A1FF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7FEEB-FDEB-ED4B-B46B-D724258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D253-3F16-A84F-869A-7445F3A7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CC81-B653-6B40-80E8-A5A96618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611C-A5DD-6547-8A57-516B1937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6602-96A9-9F4C-B4AF-5456494827A9}" type="datetimeFigureOut">
              <a:rPr lang="ru-RU" smtClean="0"/>
              <a:t>25.10.2023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16464-ADCD-D444-A0AF-79FF5BD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7F013-6C3A-DF4E-961C-05394A3C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1868984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bg1"/>
                </a:solidFill>
              </a:rPr>
              <a:t>Сети на основе </a:t>
            </a:r>
            <a:r>
              <a:rPr lang="en-US" sz="6000" b="1" dirty="0" err="1">
                <a:solidFill>
                  <a:schemeClr val="bg1"/>
                </a:solidFill>
              </a:rPr>
              <a:t>ResNet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06948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213965" y="5990914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00075" y="1473200"/>
            <a:ext cx="10515600" cy="4351338"/>
          </a:xfrm>
        </p:spPr>
        <p:txBody>
          <a:bodyPr/>
          <a:lstStyle/>
          <a:p>
            <a:pPr lvl="0"/>
            <a:r>
              <a:rPr lang="ru-RU" dirty="0"/>
              <a:t>1. Выберите </a:t>
            </a:r>
            <a:r>
              <a:rPr lang="ru-RU" u="sng" dirty="0"/>
              <a:t>неверный</a:t>
            </a:r>
            <a:r>
              <a:rPr lang="ru-RU" dirty="0"/>
              <a:t> вариант утверждения касательно особенностей архитектур на базе </a:t>
            </a:r>
            <a:r>
              <a:rPr lang="en-US" dirty="0" err="1"/>
              <a:t>ResNet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Основная идея </a:t>
            </a:r>
            <a:r>
              <a:rPr lang="en-US" dirty="0" err="1"/>
              <a:t>Xception</a:t>
            </a:r>
            <a:r>
              <a:rPr lang="en-US" dirty="0"/>
              <a:t> </a:t>
            </a:r>
            <a:r>
              <a:rPr lang="ru-RU" dirty="0"/>
              <a:t>замена каждого пути внутри блока </a:t>
            </a:r>
            <a:r>
              <a:rPr lang="en-US" dirty="0" err="1"/>
              <a:t>ResNeXt</a:t>
            </a:r>
            <a:r>
              <a:rPr lang="ru-RU" dirty="0"/>
              <a:t> на </a:t>
            </a:r>
            <a:r>
              <a:rPr lang="en-US" dirty="0" err="1"/>
              <a:t>DepthWise</a:t>
            </a:r>
            <a:r>
              <a:rPr lang="en-US" dirty="0"/>
              <a:t> Convolution.</a:t>
            </a:r>
            <a:endParaRPr lang="ru-RU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Глубина сети </a:t>
            </a:r>
            <a:r>
              <a:rPr lang="en-US" dirty="0"/>
              <a:t>Wide </a:t>
            </a:r>
            <a:r>
              <a:rPr lang="en-US" dirty="0" err="1"/>
              <a:t>ResNet</a:t>
            </a:r>
            <a:r>
              <a:rPr lang="en-US" dirty="0"/>
              <a:t> </a:t>
            </a:r>
            <a:r>
              <a:rPr lang="ru-RU" dirty="0"/>
              <a:t>должна быть такая же как и для базовой </a:t>
            </a:r>
            <a:r>
              <a:rPr lang="en-US" dirty="0" err="1"/>
              <a:t>ResNet</a:t>
            </a:r>
            <a:r>
              <a:rPr lang="ru-RU" dirty="0"/>
              <a:t> для достижения сопоставимой точности.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Основная идея </a:t>
            </a:r>
            <a:r>
              <a:rPr lang="en-US" dirty="0" err="1"/>
              <a:t>ResNeXt</a:t>
            </a:r>
            <a:r>
              <a:rPr lang="en-US" dirty="0"/>
              <a:t> – </a:t>
            </a:r>
            <a:r>
              <a:rPr lang="ru-RU" dirty="0"/>
              <a:t>выделение большего числа  признаков на одном масштабе рецептивного поля  по средствам организации нескольких путей обратного прохождения  ошибки. </a:t>
            </a:r>
          </a:p>
          <a:p>
            <a:pPr marL="914400" lvl="2" indent="0">
              <a:buNone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2138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/>
          <a:lstStyle/>
          <a:p>
            <a:pPr lvl="0"/>
            <a:r>
              <a:rPr lang="ru-RU" dirty="0"/>
              <a:t>2. Выберите </a:t>
            </a:r>
            <a:r>
              <a:rPr lang="ru-RU" u="sng" dirty="0"/>
              <a:t>неверный</a:t>
            </a:r>
            <a:r>
              <a:rPr lang="ru-RU" dirty="0"/>
              <a:t> вариант утверждения касательно особенностей </a:t>
            </a:r>
            <a:r>
              <a:rPr lang="en-US" dirty="0"/>
              <a:t>Depth Wise Separable Convolution</a:t>
            </a:r>
            <a:r>
              <a:rPr lang="ru-RU" dirty="0"/>
              <a:t> в блоке</a:t>
            </a:r>
            <a:r>
              <a:rPr lang="en-US" dirty="0"/>
              <a:t> </a:t>
            </a:r>
            <a:r>
              <a:rPr lang="en-US" dirty="0" err="1"/>
              <a:t>Xception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Размер архитектуры </a:t>
            </a:r>
            <a:r>
              <a:rPr lang="en-US" dirty="0" err="1"/>
              <a:t>Xception</a:t>
            </a:r>
            <a:r>
              <a:rPr lang="ru-RU" dirty="0"/>
              <a:t> максимальный среди аналогов </a:t>
            </a:r>
            <a:r>
              <a:rPr lang="en-US" dirty="0"/>
              <a:t>(Wide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ResNeXt</a:t>
            </a:r>
            <a:r>
              <a:rPr lang="en-US" dirty="0"/>
              <a:t>)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Использование </a:t>
            </a:r>
            <a:r>
              <a:rPr lang="en-US" dirty="0"/>
              <a:t>Depth Wise</a:t>
            </a:r>
            <a:r>
              <a:rPr lang="ru-RU" dirty="0"/>
              <a:t> свертки снижает число параметров в блоке</a:t>
            </a:r>
            <a:r>
              <a:rPr lang="en-US" dirty="0"/>
              <a:t> </a:t>
            </a:r>
            <a:r>
              <a:rPr lang="en-US" dirty="0" err="1"/>
              <a:t>Xception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Одна из идей </a:t>
            </a:r>
            <a:r>
              <a:rPr lang="en-US" dirty="0"/>
              <a:t>Depth Wise</a:t>
            </a:r>
            <a:r>
              <a:rPr lang="ru-RU" dirty="0"/>
              <a:t> в </a:t>
            </a:r>
            <a:r>
              <a:rPr lang="en-US" dirty="0" err="1"/>
              <a:t>Xception</a:t>
            </a:r>
            <a:r>
              <a:rPr lang="ru-RU" dirty="0"/>
              <a:t> свертки создания максимально возможного числа путей обратного распространения ошибки 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3682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вопросы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3. Выберите </a:t>
            </a:r>
            <a:r>
              <a:rPr lang="ru-RU" u="sng" dirty="0"/>
              <a:t>неверный</a:t>
            </a:r>
            <a:r>
              <a:rPr lang="ru-RU" dirty="0"/>
              <a:t> вариант утверждения касательно особенностей архитектур </a:t>
            </a:r>
            <a:r>
              <a:rPr lang="ru-RU" dirty="0" err="1"/>
              <a:t>DenseNet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Число параметров архитектуры </a:t>
            </a:r>
            <a:r>
              <a:rPr lang="ru-RU" dirty="0" err="1"/>
              <a:t>DenseNet</a:t>
            </a:r>
            <a:r>
              <a:rPr lang="ru-RU" dirty="0"/>
              <a:t> как правило выше, чем для </a:t>
            </a:r>
            <a:r>
              <a:rPr lang="ru-RU" dirty="0" err="1"/>
              <a:t>ResNet</a:t>
            </a:r>
            <a:r>
              <a:rPr lang="ru-RU" dirty="0"/>
              <a:t> при аналогичном числе слоев.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Блок </a:t>
            </a:r>
            <a:r>
              <a:rPr lang="ru-RU" dirty="0" err="1"/>
              <a:t>DenseNet</a:t>
            </a:r>
            <a:r>
              <a:rPr lang="ru-RU" dirty="0"/>
              <a:t> позволяет принимать во внимание низко размерные детали изображений за счет набора остаточных связей.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Блок </a:t>
            </a:r>
            <a:r>
              <a:rPr lang="ru-RU" dirty="0" err="1"/>
              <a:t>DenseNet</a:t>
            </a:r>
            <a:r>
              <a:rPr lang="ru-RU" dirty="0"/>
              <a:t> может иметь разное число карт признаков на входе и на выходе.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8247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 lnSpcReduction="10000"/>
          </a:bodyPr>
          <a:lstStyle/>
          <a:p>
            <a:pPr lvl="0"/>
            <a:r>
              <a:rPr lang="ru-RU" dirty="0"/>
              <a:t>1. Выберите </a:t>
            </a:r>
            <a:r>
              <a:rPr lang="ru-RU" u="sng" dirty="0"/>
              <a:t>два неверных</a:t>
            </a:r>
            <a:r>
              <a:rPr lang="ru-RU" dirty="0"/>
              <a:t> варианта утверждения касательно особенностей блоков </a:t>
            </a:r>
            <a:r>
              <a:rPr lang="en-US" dirty="0"/>
              <a:t>Wide 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ResNeXt</a:t>
            </a:r>
            <a:r>
              <a:rPr lang="en-US" dirty="0"/>
              <a:t>, Dense Net, </a:t>
            </a:r>
            <a:r>
              <a:rPr lang="en-US" dirty="0" err="1"/>
              <a:t>Xception</a:t>
            </a:r>
            <a:r>
              <a:rPr lang="ru-RU" dirty="0"/>
              <a:t>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В основе идеи </a:t>
            </a:r>
            <a:r>
              <a:rPr lang="en-US" dirty="0" err="1"/>
              <a:t>DenseNet</a:t>
            </a:r>
            <a:r>
              <a:rPr lang="ru-RU" dirty="0"/>
              <a:t> попытка максимизации </a:t>
            </a:r>
            <a:r>
              <a:rPr lang="ru-RU" dirty="0" err="1"/>
              <a:t>максимизации</a:t>
            </a:r>
            <a:r>
              <a:rPr lang="ru-RU" dirty="0"/>
              <a:t> потенциального числа выделяемых признаков для каждого сверточного слоя.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В основе идеи </a:t>
            </a:r>
            <a:r>
              <a:rPr lang="en-US" dirty="0" err="1"/>
              <a:t>Xception</a:t>
            </a:r>
            <a:r>
              <a:rPr lang="en-US" dirty="0"/>
              <a:t> </a:t>
            </a:r>
            <a:r>
              <a:rPr lang="ru-RU" dirty="0"/>
              <a:t>попытка выделения нескольких отдельных признаков внутри одного блока.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Depth Wise</a:t>
            </a:r>
            <a:r>
              <a:rPr lang="ru-RU" dirty="0"/>
              <a:t> свертка может быть организована путем создания групповой свертки с числом выходных карт признаков, равным числу входных каналов.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Блок </a:t>
            </a:r>
            <a:r>
              <a:rPr lang="en-US" dirty="0" err="1"/>
              <a:t>DenseNet</a:t>
            </a:r>
            <a:r>
              <a:rPr lang="ru-RU" dirty="0"/>
              <a:t> может быть представлен как система </a:t>
            </a:r>
            <a:r>
              <a:rPr lang="ru-RU" dirty="0" err="1"/>
              <a:t>многопутевых</a:t>
            </a:r>
            <a:r>
              <a:rPr lang="ru-RU" dirty="0"/>
              <a:t> остаточных связей с операциями свертки, аналогичными основному пути.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В основе создания слоя </a:t>
            </a:r>
            <a:r>
              <a:rPr lang="en-US" dirty="0"/>
              <a:t>Wide </a:t>
            </a:r>
            <a:r>
              <a:rPr lang="en-US" dirty="0" err="1"/>
              <a:t>ResNet</a:t>
            </a:r>
            <a:r>
              <a:rPr lang="ru-RU" dirty="0"/>
              <a:t> идея упрощения обучения сети при сохранении потенциальной точности работы.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В основе идеи </a:t>
            </a:r>
            <a:r>
              <a:rPr lang="en-US" dirty="0" err="1"/>
              <a:t>ResNeXt</a:t>
            </a:r>
            <a:r>
              <a:rPr lang="en-US" dirty="0"/>
              <a:t> </a:t>
            </a:r>
            <a:r>
              <a:rPr lang="ru-RU" dirty="0"/>
              <a:t>попытка выделения нескольких отдельных признаков внутри одного блока.</a:t>
            </a:r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3344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lvl="0"/>
                <a:r>
                  <a:rPr lang="ru-RU" dirty="0"/>
                  <a:t>2. Выберите </a:t>
                </a:r>
                <a:r>
                  <a:rPr lang="ru-RU" u="sng" dirty="0"/>
                  <a:t>два неверных</a:t>
                </a:r>
                <a:r>
                  <a:rPr lang="ru-RU" dirty="0"/>
                  <a:t> варианта утверждения касательно особенностей </a:t>
                </a:r>
                <a:r>
                  <a:rPr lang="en-US" dirty="0" err="1"/>
                  <a:t>DepthWise</a:t>
                </a:r>
                <a:r>
                  <a:rPr lang="en-US" dirty="0"/>
                  <a:t> Separable convolution </a:t>
                </a:r>
                <a:r>
                  <a:rPr lang="ru-RU" dirty="0"/>
                  <a:t>в блоке </a:t>
                </a:r>
                <a:r>
                  <a:rPr lang="en-US" dirty="0" err="1"/>
                  <a:t>Xception</a:t>
                </a:r>
                <a:r>
                  <a:rPr lang="ru-RU" dirty="0"/>
                  <a:t>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Для входных данных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свертка </a:t>
                </a:r>
                <a:r>
                  <a:rPr lang="en-US" dirty="0"/>
                  <a:t>Depth</a:t>
                </a:r>
                <a:r>
                  <a:rPr lang="ru-RU" dirty="0"/>
                  <a:t> </a:t>
                </a:r>
                <a:r>
                  <a:rPr lang="en-US" dirty="0"/>
                  <a:t>Wise</a:t>
                </a:r>
                <a:r>
                  <a:rPr lang="ru-RU" dirty="0"/>
                  <a:t> виде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 каналами имеет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18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параметров, без использования смещения.</a:t>
                </a: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Для входных данных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свертка </a:t>
                </a:r>
                <a:r>
                  <a:rPr lang="en-US" dirty="0"/>
                  <a:t>Depth</a:t>
                </a:r>
                <a:r>
                  <a:rPr lang="ru-RU" dirty="0"/>
                  <a:t> </a:t>
                </a:r>
                <a:r>
                  <a:rPr lang="en-US" dirty="0"/>
                  <a:t>Wise</a:t>
                </a:r>
                <a:r>
                  <a:rPr lang="ru-RU" dirty="0"/>
                  <a:t> виде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+ </a:t>
                </a:r>
                <a:r>
                  <a:rPr lang="ru-RU" dirty="0"/>
                  <a:t>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каналами имеет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18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С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+9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параметров, без использования смещения.</a:t>
                </a: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Для входных данных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прямоугольная свертка </a:t>
                </a:r>
                <a:r>
                  <a:rPr lang="en-US" dirty="0"/>
                  <a:t>Depth</a:t>
                </a:r>
                <a:r>
                  <a:rPr lang="ru-RU" dirty="0"/>
                  <a:t> </a:t>
                </a:r>
                <a:r>
                  <a:rPr lang="en-US" dirty="0"/>
                  <a:t>Wise</a:t>
                </a:r>
                <a:r>
                  <a:rPr lang="ru-RU" dirty="0"/>
                  <a:t> виде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+ точечная свертка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имеет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параметров, без использования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Для входных данных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каскадная свертка </a:t>
                </a:r>
                <a:r>
                  <a:rPr lang="en-US" dirty="0"/>
                  <a:t>Depth</a:t>
                </a:r>
                <a:r>
                  <a:rPr lang="ru-RU" dirty="0"/>
                  <a:t> </a:t>
                </a:r>
                <a:r>
                  <a:rPr lang="en-US" dirty="0"/>
                  <a:t>Wise</a:t>
                </a:r>
                <a:r>
                  <a:rPr lang="ru-RU" dirty="0"/>
                  <a:t> виде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имеет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36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параметров, без использования смещения.</a:t>
                </a:r>
                <a:endParaRPr lang="en-US" dirty="0"/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Для входных данных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каналами свертка </a:t>
                </a:r>
                <a:r>
                  <a:rPr lang="en-US" dirty="0"/>
                  <a:t>Depth</a:t>
                </a:r>
                <a:r>
                  <a:rPr lang="ru-RU" dirty="0"/>
                  <a:t> </a:t>
                </a:r>
                <a:r>
                  <a:rPr lang="en-US" dirty="0"/>
                  <a:t>Wise</a:t>
                </a:r>
                <a:r>
                  <a:rPr lang="ru-RU" dirty="0"/>
                  <a:t> виде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с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 каналами </a:t>
                </a:r>
                <a:r>
                  <a:rPr lang="en-US" dirty="0"/>
                  <a:t>+ </a:t>
                </a:r>
                <a:r>
                  <a:rPr lang="ru-RU" dirty="0"/>
                  <a:t>точечная свертка с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каналами имеет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параметров, без использования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  <a:blipFill>
                <a:blip r:embed="rId2"/>
                <a:stretch>
                  <a:fillRect l="-1043" t="-3226" r="-116" b="-7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727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lvl="0"/>
                <a:r>
                  <a:rPr lang="ru-RU" dirty="0"/>
                  <a:t>2. Рассчитайте число параметров для замены свертки 3 на 3 с 2 каналами на входе и 2 на выходе на глубокую разделенную свертку (</a:t>
                </a:r>
                <a:r>
                  <a:rPr lang="en-US" dirty="0" err="1"/>
                  <a:t>DepthWise</a:t>
                </a:r>
                <a:r>
                  <a:rPr lang="en-US" dirty="0"/>
                  <a:t> Separable Convolution</a:t>
                </a:r>
                <a:r>
                  <a:rPr lang="ru-RU" dirty="0"/>
                  <a:t>) с учетом смещения:</a:t>
                </a:r>
                <a:endParaRPr lang="ru-RU" sz="2400" dirty="0"/>
              </a:p>
              <a:p>
                <a:pPr lvl="1"/>
                <a:r>
                  <a:rPr lang="ru-RU" dirty="0"/>
                  <a:t>Было 38 стало 26</a:t>
                </a:r>
                <a:endParaRPr lang="ru-RU" sz="2000" dirty="0"/>
              </a:p>
              <a:p>
                <a:pPr lvl="1"/>
                <a:r>
                  <a:rPr lang="ru-RU" dirty="0"/>
                  <a:t>Было 36 стало 26</a:t>
                </a:r>
                <a:endParaRPr lang="ru-RU" sz="2000" dirty="0"/>
              </a:p>
              <a:p>
                <a:pPr lvl="1"/>
                <a:r>
                  <a:rPr lang="ru-RU" dirty="0"/>
                  <a:t>Было 26 стало 38</a:t>
                </a:r>
                <a:endParaRPr lang="ru-RU" sz="2000" dirty="0"/>
              </a:p>
              <a:p>
                <a:pPr lvl="0"/>
                <a:r>
                  <a:rPr lang="ru-RU" dirty="0"/>
                  <a:t>Пусть есть </a:t>
                </a:r>
                <a:r>
                  <a:rPr lang="en-US" dirty="0" err="1"/>
                  <a:t>DenseBlock</a:t>
                </a:r>
                <a:r>
                  <a:rPr lang="en-US" dirty="0"/>
                  <a:t> c </a:t>
                </a:r>
                <a:r>
                  <a:rPr lang="ru-RU" dirty="0"/>
                  <a:t>2 </a:t>
                </a:r>
                <a:r>
                  <a:rPr lang="en-US" dirty="0"/>
                  <a:t>bottleneck </a:t>
                </a:r>
                <a:r>
                  <a:rPr lang="ru-RU" dirty="0"/>
                  <a:t>слоями, которые мы обозначим как </a:t>
                </a:r>
                <a:r>
                  <a:rPr lang="en-US" dirty="0"/>
                  <a:t>f</a:t>
                </a:r>
                <a:r>
                  <a:rPr lang="ru-RU" dirty="0"/>
                  <a:t>(</a:t>
                </a:r>
                <a:r>
                  <a:rPr lang="en-US" dirty="0"/>
                  <a:t>x</a:t>
                </a:r>
                <a:r>
                  <a:rPr lang="ru-RU" dirty="0"/>
                  <a:t>), как будет выглядеть выход такого блока:</a:t>
                </a:r>
                <a:endParaRPr lang="ru-RU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]);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/>
                  <a:t>, где [</a:t>
                </a:r>
                <a:r>
                  <a:rPr lang="en-US" dirty="0"/>
                  <a:t>a</a:t>
                </a:r>
                <a:r>
                  <a:rPr lang="ru-RU" dirty="0"/>
                  <a:t>;</a:t>
                </a:r>
                <a:r>
                  <a:rPr lang="en-US" dirty="0"/>
                  <a:t>b</a:t>
                </a:r>
                <a:r>
                  <a:rPr lang="ru-RU" dirty="0"/>
                  <a:t>] – обозначение конкатенации.</a:t>
                </a:r>
                <a:endParaRPr lang="ru-RU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([[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ru-RU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ru-RU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d>
                      <m:dPr>
                        <m:begChr m:val="["/>
                        <m:endChr m:val="]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ru-RU" sz="2000" dirty="0"/>
              </a:p>
              <a:p>
                <a:pPr lvl="0"/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6550"/>
                <a:ext cx="10515600" cy="4351338"/>
              </a:xfrm>
              <a:blipFill>
                <a:blip r:embed="rId2"/>
                <a:stretch>
                  <a:fillRect l="-928" t="-29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27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606550"/>
            <a:ext cx="10515600" cy="4351338"/>
          </a:xfrm>
        </p:spPr>
        <p:txBody>
          <a:bodyPr>
            <a:normAutofit/>
          </a:bodyPr>
          <a:lstStyle/>
          <a:p>
            <a:pPr lvl="0"/>
            <a:endParaRPr lang="ru-RU" dirty="0"/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  <a:p>
            <a:pPr marL="1371600" lvl="2" indent="-4572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760575" y="12786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Выберите правильное изображение схемы </a:t>
            </a:r>
            <a:r>
              <a:rPr kumimoji="0" lang="en-US" altLang="ru-RU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ResNeXt</a:t>
            </a:r>
            <a:r>
              <a:rPr kumimoji="0" lang="en-US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блока:</a:t>
            </a:r>
            <a:endParaRPr kumimoji="0" lang="ru-RU" altLang="ru-RU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7"/>
          <p:cNvSpPr>
            <a:spLocks noChangeArrowheads="1"/>
          </p:cNvSpPr>
          <p:nvPr/>
        </p:nvSpPr>
        <p:spPr bwMode="auto">
          <a:xfrm>
            <a:off x="457200" y="1533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57200" y="26765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57200" y="32480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457200" y="4448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11"/>
          <p:cNvSpPr>
            <a:spLocks noChangeArrowheads="1"/>
          </p:cNvSpPr>
          <p:nvPr/>
        </p:nvSpPr>
        <p:spPr bwMode="auto">
          <a:xfrm>
            <a:off x="457200" y="564832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8227921"/>
              </p:ext>
            </p:extLst>
          </p:nvPr>
        </p:nvGraphicFramePr>
        <p:xfrm>
          <a:off x="1153682" y="1606550"/>
          <a:ext cx="9853301" cy="47942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790132">
                  <a:extLst>
                    <a:ext uri="{9D8B030D-6E8A-4147-A177-3AD203B41FA5}">
                      <a16:colId xmlns:a16="http://schemas.microsoft.com/office/drawing/2014/main" val="1669369235"/>
                    </a:ext>
                  </a:extLst>
                </a:gridCol>
                <a:gridCol w="5063169">
                  <a:extLst>
                    <a:ext uri="{9D8B030D-6E8A-4147-A177-3AD203B41FA5}">
                      <a16:colId xmlns:a16="http://schemas.microsoft.com/office/drawing/2014/main" val="1566003342"/>
                    </a:ext>
                  </a:extLst>
                </a:gridCol>
              </a:tblGrid>
              <a:tr h="67597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ResNext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8980149"/>
                  </a:ext>
                </a:extLst>
              </a:tr>
              <a:tr h="67597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Xception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5718990"/>
                  </a:ext>
                </a:extLst>
              </a:tr>
              <a:tr h="675977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DenseNet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7478768"/>
                  </a:ext>
                </a:extLst>
              </a:tr>
              <a:tr h="13831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ResNet Bottle Neck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</a:rPr>
                        <a:t> 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303806"/>
                  </a:ext>
                </a:extLst>
              </a:tr>
              <a:tr h="1383160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WideResNet DropOut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</a:endParaRPr>
                    </a:p>
                    <a:p>
                      <a:pPr marL="4572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 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8429917"/>
                  </a:ext>
                </a:extLst>
              </a:tr>
            </a:tbl>
          </a:graphicData>
        </a:graphic>
      </p:graphicFrame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21550" r="51932" b="7831"/>
          <a:stretch>
            <a:fillRect/>
          </a:stretch>
        </p:blipFill>
        <p:spPr bwMode="auto">
          <a:xfrm>
            <a:off x="7715918" y="1200311"/>
            <a:ext cx="1800225" cy="1076325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39" name="Рисунок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20" t="14867" b="10184"/>
          <a:stretch>
            <a:fillRect/>
          </a:stretch>
        </p:blipFill>
        <p:spPr bwMode="auto">
          <a:xfrm>
            <a:off x="8953389" y="2306102"/>
            <a:ext cx="1743075" cy="11430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38" name="Рисунок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699" t="57104" b="5168"/>
          <a:stretch>
            <a:fillRect/>
          </a:stretch>
        </p:blipFill>
        <p:spPr bwMode="auto">
          <a:xfrm>
            <a:off x="6750243" y="3041333"/>
            <a:ext cx="1800225" cy="57150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57" b="30351"/>
          <a:stretch>
            <a:fillRect/>
          </a:stretch>
        </p:blipFill>
        <p:spPr bwMode="auto">
          <a:xfrm>
            <a:off x="6582198" y="3916363"/>
            <a:ext cx="1000125" cy="120015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36" name="Рисунок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60" r="401" b="30351"/>
          <a:stretch>
            <a:fillRect/>
          </a:stretch>
        </p:blipFill>
        <p:spPr bwMode="auto">
          <a:xfrm>
            <a:off x="6391320" y="5273675"/>
            <a:ext cx="1171575" cy="1200150"/>
          </a:xfrm>
          <a:prstGeom prst="rect">
            <a:avLst/>
          </a:prstGeom>
          <a:solidFill>
            <a:srgbClr val="F2F2F2"/>
          </a:solidFill>
        </p:spPr>
      </p:pic>
    </p:spTree>
    <p:extLst>
      <p:ext uri="{BB962C8B-B14F-4D97-AF65-F5344CB8AC3E}">
        <p14:creationId xmlns:p14="http://schemas.microsoft.com/office/powerpoint/2010/main" val="129306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" y="959223"/>
            <a:ext cx="11479306" cy="335280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2016</a:t>
            </a:r>
            <a:endParaRPr lang="en-US" sz="2200" b="1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Идея увеличить ширину слоя, сократив глубину (то есть число параметров) – сеть обучается быстрее, может иметь более высокую точность.</a:t>
            </a:r>
            <a:endParaRPr lang="en-US" sz="2200" dirty="0">
              <a:solidFill>
                <a:schemeClr val="bg1"/>
              </a:solidFill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Ширина слоя увеличивалась в 8-12 раз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16</a:t>
            </a:r>
            <a:r>
              <a:rPr lang="en-US" sz="2200" dirty="0">
                <a:solidFill>
                  <a:schemeClr val="bg1"/>
                </a:solidFill>
              </a:rPr>
              <a:t>-40</a:t>
            </a:r>
            <a:r>
              <a:rPr lang="ru-RU" sz="2200" dirty="0">
                <a:solidFill>
                  <a:schemeClr val="bg1"/>
                </a:solidFill>
              </a:rPr>
              <a:t>-</a:t>
            </a:r>
            <a:r>
              <a:rPr lang="ru-RU" sz="2200" dirty="0" err="1">
                <a:solidFill>
                  <a:schemeClr val="bg1"/>
                </a:solidFill>
              </a:rPr>
              <a:t>слойный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имел точность сопоставимую с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-1</a:t>
            </a:r>
            <a:r>
              <a:rPr lang="en-US" sz="2200" b="1" dirty="0">
                <a:solidFill>
                  <a:schemeClr val="bg1"/>
                </a:solidFill>
              </a:rPr>
              <a:t>64</a:t>
            </a:r>
            <a:r>
              <a:rPr lang="ru-RU" sz="2200" b="1" dirty="0">
                <a:solidFill>
                  <a:schemeClr val="bg1"/>
                </a:solidFill>
              </a:rPr>
              <a:t/>
            </a:r>
            <a:br>
              <a:rPr lang="ru-RU" sz="2200" b="1" dirty="0">
                <a:solidFill>
                  <a:schemeClr val="bg1"/>
                </a:solidFill>
              </a:rPr>
            </a:br>
            <a:r>
              <a:rPr lang="ru-RU" sz="2200" b="1" dirty="0">
                <a:solidFill>
                  <a:schemeClr val="bg1"/>
                </a:solidFill>
              </a:rPr>
              <a:t> </a:t>
            </a:r>
            <a:r>
              <a:rPr lang="ru-RU" sz="2200" dirty="0">
                <a:solidFill>
                  <a:schemeClr val="bg1"/>
                </a:solidFill>
              </a:rPr>
              <a:t>– то есть наблюдается сохранение </a:t>
            </a:r>
            <a:r>
              <a:rPr lang="ru-RU" sz="2200" dirty="0" err="1">
                <a:solidFill>
                  <a:schemeClr val="bg1"/>
                </a:solidFill>
              </a:rPr>
              <a:t>выразителной</a:t>
            </a:r>
            <a:r>
              <a:rPr lang="ru-RU" sz="2200" dirty="0">
                <a:solidFill>
                  <a:schemeClr val="bg1"/>
                </a:solidFill>
              </a:rPr>
              <a:t> способности сети.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Время обучения сети значительно меньше чем для классического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sz="2200" b="1" dirty="0">
                <a:solidFill>
                  <a:schemeClr val="bg1"/>
                </a:solidFill>
              </a:rPr>
              <a:t>широкий слой проще обучить, чем несколько глубоких слоев.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3791357"/>
            <a:ext cx="8394531" cy="2878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3719763" y="5571857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993406"/>
            <a:ext cx="10889035" cy="101485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365125"/>
            <a:ext cx="11197653" cy="8640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124116"/>
            <a:ext cx="11479306" cy="425823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ResNeXt</a:t>
            </a:r>
            <a:r>
              <a:rPr lang="en-US" sz="2400" dirty="0">
                <a:solidFill>
                  <a:schemeClr val="bg1"/>
                </a:solidFill>
              </a:rPr>
              <a:t> (2016)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b="1" u="sng" dirty="0" err="1">
                <a:solidFill>
                  <a:schemeClr val="bg1"/>
                </a:solidFill>
              </a:rPr>
              <a:t>Ос</a:t>
            </a:r>
            <a:r>
              <a:rPr lang="ru-RU" b="1" u="sng" dirty="0" err="1">
                <a:solidFill>
                  <a:schemeClr val="bg1"/>
                </a:solidFill>
              </a:rPr>
              <a:t>нованая</a:t>
            </a:r>
            <a:r>
              <a:rPr lang="ru-RU" b="1" u="sng" dirty="0">
                <a:solidFill>
                  <a:schemeClr val="bg1"/>
                </a:solidFill>
              </a:rPr>
              <a:t> идея </a:t>
            </a:r>
            <a:r>
              <a:rPr lang="ru-RU" dirty="0">
                <a:solidFill>
                  <a:schemeClr val="bg1"/>
                </a:solidFill>
              </a:rPr>
              <a:t>заменить стандартный остаточный блок на блок с несколькими параллельными подслоями типа </a:t>
            </a:r>
            <a:r>
              <a:rPr lang="ru-RU" dirty="0" err="1">
                <a:solidFill>
                  <a:schemeClr val="bg1"/>
                </a:solidFill>
              </a:rPr>
              <a:t>bot</a:t>
            </a:r>
            <a:r>
              <a:rPr lang="en-US" dirty="0" err="1">
                <a:solidFill>
                  <a:schemeClr val="bg1"/>
                </a:solidFill>
              </a:rPr>
              <a:t>tleneck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"split-transform-merge”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ru-RU" sz="2400" dirty="0">
                <a:solidFill>
                  <a:schemeClr val="bg1"/>
                </a:solidFill>
              </a:rPr>
              <a:t>Цель – выделить больше признаков  в одном масштабе рецептивного поля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за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счет различных  путей градиента (сверток), как в модуле </a:t>
            </a:r>
            <a:r>
              <a:rPr lang="en-US" sz="2400" dirty="0">
                <a:solidFill>
                  <a:schemeClr val="bg1"/>
                </a:solidFill>
              </a:rPr>
              <a:t>inception.</a:t>
            </a:r>
            <a:endParaRPr lang="ru-RU" sz="2400" dirty="0">
              <a:solidFill>
                <a:schemeClr val="bg1"/>
              </a:solidFill>
            </a:endParaRP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Несколько параллельных подслоев работают лучше, чем один широкий слой.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3439450"/>
            <a:ext cx="5549900" cy="302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5192552" y="368863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24116"/>
            <a:ext cx="11437647" cy="112342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00" y="3756798"/>
            <a:ext cx="7011300" cy="284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Xception</a:t>
            </a:r>
            <a:r>
              <a:rPr lang="en-US" sz="4800" b="1" dirty="0">
                <a:solidFill>
                  <a:schemeClr val="bg1"/>
                </a:solidFill>
              </a:rPr>
              <a:t> 201</a:t>
            </a:r>
            <a:r>
              <a:rPr lang="ru-RU" sz="4800" b="1" dirty="0">
                <a:solidFill>
                  <a:schemeClr val="bg1"/>
                </a:solidFill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029340"/>
            <a:ext cx="11479306" cy="4446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chemeClr val="bg1"/>
                </a:solidFill>
              </a:rPr>
              <a:t>Осно</a:t>
            </a:r>
            <a:r>
              <a:rPr lang="ru-RU" sz="2400" b="1" u="sng" dirty="0" err="1">
                <a:solidFill>
                  <a:schemeClr val="bg1"/>
                </a:solidFill>
              </a:rPr>
              <a:t>вная</a:t>
            </a:r>
            <a:r>
              <a:rPr lang="ru-RU" sz="2400" b="1" u="sng" dirty="0">
                <a:solidFill>
                  <a:schemeClr val="bg1"/>
                </a:solidFill>
              </a:rPr>
              <a:t> идея </a:t>
            </a:r>
            <a:r>
              <a:rPr lang="ru-RU" sz="2400" dirty="0">
                <a:solidFill>
                  <a:schemeClr val="bg1"/>
                </a:solidFill>
              </a:rPr>
              <a:t>замена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параллельных путей </a:t>
            </a:r>
            <a:r>
              <a:rPr lang="en-US" sz="2400" dirty="0">
                <a:solidFill>
                  <a:schemeClr val="bg1"/>
                </a:solidFill>
              </a:rPr>
              <a:t>bottleneck</a:t>
            </a:r>
            <a:r>
              <a:rPr lang="ru-RU" sz="2400" dirty="0">
                <a:solidFill>
                  <a:schemeClr val="bg1"/>
                </a:solidFill>
              </a:rPr>
              <a:t> подслоев сверток </a:t>
            </a:r>
            <a:r>
              <a:rPr lang="en-US" sz="2400" dirty="0" err="1">
                <a:solidFill>
                  <a:schemeClr val="bg1"/>
                </a:solidFill>
              </a:rPr>
              <a:t>ResNeXt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на одну модифицированную </a:t>
            </a:r>
            <a:r>
              <a:rPr lang="en-US" sz="2400" dirty="0" err="1">
                <a:solidFill>
                  <a:schemeClr val="bg1"/>
                </a:solidFill>
              </a:rPr>
              <a:t>Depthwise</a:t>
            </a:r>
            <a:r>
              <a:rPr lang="en-US" sz="2400" dirty="0">
                <a:solidFill>
                  <a:schemeClr val="bg1"/>
                </a:solidFill>
              </a:rPr>
              <a:t> Separable Convolution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Свертка в которой каждая карта – это отдельный путь градиента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 сравнению со стандартной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en-US" sz="2200" dirty="0">
                <a:solidFill>
                  <a:schemeClr val="bg1"/>
                </a:solidFill>
              </a:rPr>
              <a:t> Separable Convolution</a:t>
            </a:r>
            <a:r>
              <a:rPr lang="ru-RU" sz="2200" dirty="0">
                <a:solidFill>
                  <a:schemeClr val="bg1"/>
                </a:solidFill>
              </a:rPr>
              <a:t> обратный порядок операций – сначала 1х1, потом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ru-RU" sz="2200" dirty="0">
                <a:solidFill>
                  <a:schemeClr val="bg1"/>
                </a:solidFill>
              </a:rPr>
              <a:t> свертка.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После свертки 1х1 не используется функция активации.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Показано что в середине без функции активации позволяет повысить точность. 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6030341" y="3927370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61D9E1-8476-DF4F-8B61-28FE1EB3DF0F}"/>
              </a:ext>
            </a:extLst>
          </p:cNvPr>
          <p:cNvSpPr/>
          <p:nvPr/>
        </p:nvSpPr>
        <p:spPr>
          <a:xfrm>
            <a:off x="340659" y="1108131"/>
            <a:ext cx="11165541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5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Глубокая свертка (</a:t>
            </a:r>
            <a:r>
              <a:rPr lang="ru-RU" b="1" dirty="0" err="1">
                <a:solidFill>
                  <a:schemeClr val="bg1"/>
                </a:solidFill>
              </a:rPr>
              <a:t>De</a:t>
            </a:r>
            <a:r>
              <a:rPr lang="en-US" b="1" dirty="0" err="1">
                <a:solidFill>
                  <a:schemeClr val="bg1"/>
                </a:solidFill>
              </a:rPr>
              <a:t>pthWise</a:t>
            </a:r>
            <a:r>
              <a:rPr lang="en-US" b="1" dirty="0">
                <a:solidFill>
                  <a:schemeClr val="bg1"/>
                </a:solidFill>
              </a:rPr>
              <a:t> Convolution)</a:t>
            </a:r>
            <a:endParaRPr lang="ru-R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</a:rPr>
                  <a:t>И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дея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- предельный случай групповой свертки это глубокая свертка.</a:t>
                </a:r>
              </a:p>
              <a:p>
                <a:pPr lvl="1"/>
                <a:r>
                  <a:rPr lang="ru-RU" b="1" u="sng" dirty="0">
                    <a:solidFill>
                      <a:schemeClr val="bg1"/>
                    </a:solidFill>
                  </a:rPr>
                  <a:t>Основная идея </a:t>
                </a:r>
                <a:r>
                  <a:rPr lang="ru-RU" b="1" dirty="0">
                    <a:solidFill>
                      <a:schemeClr val="bg1"/>
                    </a:solidFill>
                  </a:rPr>
                  <a:t>в том, что каждая карта признаков должна выучить свой признак</a:t>
                </a:r>
                <a:r>
                  <a:rPr lang="ru-RU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Достоинство - число параметров (сверток меньше в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раз).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Также свертка может иметь коэффициент расширения (например если 2, то на каждую входную карту будет две выходных – два ядра).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  <a:blipFill>
                <a:blip r:embed="rId2"/>
                <a:stretch>
                  <a:fillRect l="-592" t="-1603" r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4B93F5-880E-6B40-93DD-45BB61A98E2A}"/>
              </a:ext>
            </a:extLst>
          </p:cNvPr>
          <p:cNvSpPr/>
          <p:nvPr/>
        </p:nvSpPr>
        <p:spPr>
          <a:xfrm>
            <a:off x="530660" y="1661451"/>
            <a:ext cx="10823140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05E97-D662-DB43-8828-ADB0FBD56F14}"/>
              </a:ext>
            </a:extLst>
          </p:cNvPr>
          <p:cNvSpPr txBox="1"/>
          <p:nvPr/>
        </p:nvSpPr>
        <p:spPr>
          <a:xfrm>
            <a:off x="626444" y="3765292"/>
            <a:ext cx="64170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 практике оказалось что такая свертка не всегда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дате прирост скорости из за латентности Вычислительных Устройств.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5" y="3372705"/>
            <a:ext cx="4650633" cy="3224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3871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074"/>
            <a:ext cx="1051560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Глубокая разделенная свертка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(Depth Wise Separable Convolution) 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</a:rPr>
                  <a:t>Как правило глубокую свертку осуществляют вместе со свёрткой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Тогда </a:t>
                </a:r>
                <a:r>
                  <a:rPr lang="en-US" sz="2000" dirty="0">
                    <a:solidFill>
                      <a:schemeClr val="bg1"/>
                    </a:solidFill>
                  </a:rPr>
                  <a:t>DW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можно делать на увеличенном или сниженном числе параметров.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Такая свертка дает большой прирост производительности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Можно скомбинировать эту свертку с пространственно-разделенной – будет еще в 1.5 раза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меньше параметров 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deepwise</a:t>
                </a:r>
                <a:r>
                  <a:rPr lang="en-US" sz="2000" dirty="0">
                    <a:solidFill>
                      <a:schemeClr val="bg1"/>
                    </a:solidFill>
                  </a:rPr>
                  <a:t> spatial separable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  <a:r>
                  <a:rPr 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За счет меньшего числа параметров слоя можно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делать сеть глубже = увеличивать рецептивное поле.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  <a:blipFill>
                <a:blip r:embed="rId2"/>
                <a:stretch>
                  <a:fillRect l="-806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𝑝𝑜𝑖𝑛𝑡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∼32×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16× 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3+1</m:t>
                              </m:r>
                            </m:e>
                          </m:d>
                        </m:num>
                        <m:den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16×</m:t>
                          </m:r>
                          <m:d>
                            <m:d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d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+32</m:t>
                          </m:r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17</m:t>
                          </m:r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4640</m:t>
                          </m:r>
                        </m:num>
                        <m:den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704</m:t>
                          </m:r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D5F3A6-8E76-A442-AAD2-E5DA8434D15C}"/>
              </a:ext>
            </a:extLst>
          </p:cNvPr>
          <p:cNvSpPr/>
          <p:nvPr/>
        </p:nvSpPr>
        <p:spPr>
          <a:xfrm>
            <a:off x="307975" y="1562359"/>
            <a:ext cx="9490897" cy="82971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35F5F7-F180-1B4B-BD8E-FC19DE829A8A}"/>
              </a:ext>
            </a:extLst>
          </p:cNvPr>
          <p:cNvSpPr/>
          <p:nvPr/>
        </p:nvSpPr>
        <p:spPr>
          <a:xfrm>
            <a:off x="194770" y="4217486"/>
            <a:ext cx="6855025" cy="173705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99" y="3556794"/>
            <a:ext cx="4924295" cy="2691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307975" y="5907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данном случае параметры посчитаны со смещением!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8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Основанная идея: использовать </a:t>
                </a:r>
                <a:r>
                  <a:rPr lang="ru-RU" altLang="en-US" sz="2400" dirty="0" err="1">
                    <a:solidFill>
                      <a:schemeClr val="bg1"/>
                    </a:solidFill>
                  </a:rPr>
                  <a:t>многопутевые</a:t>
                </a:r>
                <a:r>
                  <a:rPr lang="ru-RU" altLang="en-US" sz="2400" dirty="0">
                    <a:solidFill>
                      <a:schemeClr val="bg1"/>
                    </a:solidFill>
                  </a:rPr>
                  <a:t> остаточные связи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можно использовать остаточный слой после каждого блока.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Проблему разного числа карт признаков можно решить заменой суммирования карт на их объединение (конкатенацию).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Такой подход получил название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DenseNet</a:t>
                </a:r>
                <a:endParaRPr lang="en-US" altLang="en-US" sz="2400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)])]),…].</m:t>
                    </m:r>
                  </m:oMath>
                </a14:m>
                <a:endParaRPr lang="en-US" alt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  <a:blipFill>
                <a:blip r:embed="rId2"/>
                <a:stretch>
                  <a:fillRect l="-690" t="-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6F4821-836E-DD46-95F0-3387E73A7FB3}"/>
              </a:ext>
            </a:extLst>
          </p:cNvPr>
          <p:cNvSpPr/>
          <p:nvPr/>
        </p:nvSpPr>
        <p:spPr>
          <a:xfrm>
            <a:off x="184731" y="927667"/>
            <a:ext cx="9798718" cy="5113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FB937A-DEC5-F543-A92F-4B8416757413}"/>
              </a:ext>
            </a:extLst>
          </p:cNvPr>
          <p:cNvSpPr/>
          <p:nvPr/>
        </p:nvSpPr>
        <p:spPr>
          <a:xfrm>
            <a:off x="92365" y="2604247"/>
            <a:ext cx="9798718" cy="97520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5169"/>
          <a:stretch/>
        </p:blipFill>
        <p:spPr>
          <a:xfrm>
            <a:off x="340659" y="3875958"/>
            <a:ext cx="11304211" cy="272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7411877" y="576868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81175" y="5181600"/>
            <a:ext cx="240982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CONV+BN+ReLU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3576" y="4819649"/>
            <a:ext cx="1962150" cy="693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Concatenation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1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1" y="914400"/>
            <a:ext cx="11635234" cy="360593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altLang="en-US" sz="2400" dirty="0">
                <a:solidFill>
                  <a:schemeClr val="bg1"/>
                </a:solidFill>
              </a:rPr>
              <a:t>позволяет повысить вариативность признаков  и использовать одновременно признаки с разным рецептивным полем.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Параллельность </a:t>
            </a:r>
            <a:r>
              <a:rPr lang="en-US" altLang="en-US" sz="2000" dirty="0">
                <a:solidFill>
                  <a:schemeClr val="bg1"/>
                </a:solidFill>
              </a:rPr>
              <a:t>inception </a:t>
            </a:r>
            <a:r>
              <a:rPr lang="ru-RU" altLang="en-US" sz="2000" dirty="0">
                <a:solidFill>
                  <a:schemeClr val="bg1"/>
                </a:solidFill>
              </a:rPr>
              <a:t>заменяется на последовательную </a:t>
            </a:r>
            <a:r>
              <a:rPr lang="ru-RU" altLang="en-US" sz="2000" dirty="0" err="1">
                <a:solidFill>
                  <a:schemeClr val="bg1"/>
                </a:solidFill>
              </a:rPr>
              <a:t>конкатинацию</a:t>
            </a:r>
            <a:r>
              <a:rPr lang="ru-RU" altLang="en-US" sz="2000" dirty="0">
                <a:solidFill>
                  <a:schemeClr val="bg1"/>
                </a:solidFill>
              </a:rPr>
              <a:t> признаков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 err="1">
                <a:solidFill>
                  <a:schemeClr val="bg1"/>
                </a:solidFill>
              </a:rPr>
              <a:t>переиспользование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информации может быть рассмотрена как аналоги подходам расширения и углубления числа слоев.	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sz="2000" dirty="0">
                <a:solidFill>
                  <a:schemeClr val="bg1"/>
                </a:solidFill>
              </a:rPr>
              <a:t>Конкатенация</a:t>
            </a:r>
            <a:r>
              <a:rPr lang="ru-RU" altLang="en-US" sz="2000" dirty="0">
                <a:solidFill>
                  <a:schemeClr val="bg1"/>
                </a:solidFill>
              </a:rPr>
              <a:t> позволяет </a:t>
            </a:r>
            <a:r>
              <a:rPr lang="ru-RU" altLang="en-US" sz="2000" dirty="0" err="1">
                <a:solidFill>
                  <a:schemeClr val="bg1"/>
                </a:solidFill>
              </a:rPr>
              <a:t>переисползовать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информацию оптимальной, чем суммирование.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Все слои каждого блока как бы используют коллективные знания.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В основе работы слоя </a:t>
            </a:r>
            <a:r>
              <a:rPr lang="en-US" sz="2400" dirty="0" err="1">
                <a:solidFill>
                  <a:schemeClr val="bg1"/>
                </a:solidFill>
              </a:rPr>
              <a:t>DenseNet</a:t>
            </a:r>
            <a:r>
              <a:rPr lang="ru-RU" sz="2400" dirty="0">
                <a:solidFill>
                  <a:schemeClr val="bg1"/>
                </a:solidFill>
              </a:rPr>
              <a:t> идея максимизация прохождения градиента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 и информации) в ходе обучения нейронной сети.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D71A49-E50E-1647-A399-66D8F8983E12}"/>
              </a:ext>
            </a:extLst>
          </p:cNvPr>
          <p:cNvSpPr/>
          <p:nvPr/>
        </p:nvSpPr>
        <p:spPr>
          <a:xfrm>
            <a:off x="184731" y="896186"/>
            <a:ext cx="11087872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86780F-3892-3543-816E-F381D41B6C3B}"/>
              </a:ext>
            </a:extLst>
          </p:cNvPr>
          <p:cNvSpPr/>
          <p:nvPr/>
        </p:nvSpPr>
        <p:spPr>
          <a:xfrm>
            <a:off x="184731" y="3258132"/>
            <a:ext cx="11243800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73" y="4214706"/>
            <a:ext cx="7764851" cy="212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532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Сети </a:t>
            </a:r>
            <a:r>
              <a:rPr lang="en-US" sz="4000" b="1" dirty="0" err="1">
                <a:solidFill>
                  <a:schemeClr val="bg1"/>
                </a:solidFill>
              </a:rPr>
              <a:t>DenseNet</a:t>
            </a:r>
            <a:r>
              <a:rPr lang="ru-RU" sz="4000" b="1" dirty="0">
                <a:solidFill>
                  <a:schemeClr val="bg1"/>
                </a:solidFill>
              </a:rPr>
              <a:t> 2018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(на основе идеи </a:t>
            </a:r>
            <a:r>
              <a:rPr lang="en-US" sz="4000" b="1" dirty="0" err="1">
                <a:solidFill>
                  <a:schemeClr val="bg1"/>
                </a:solidFill>
              </a:rPr>
              <a:t>ResNet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914400"/>
            <a:ext cx="11479306" cy="6042211"/>
          </a:xfrm>
          <a:noFill/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позволяет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получить сети с 121 и более числом слоев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 (169, 201, 264) и при этом рекордно низким числом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Слой </a:t>
            </a:r>
            <a:r>
              <a:rPr lang="en-US" b="1" dirty="0" err="1">
                <a:solidFill>
                  <a:schemeClr val="bg1"/>
                </a:solidFill>
              </a:rPr>
              <a:t>DenseNet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altLang="en-US" dirty="0">
                <a:solidFill>
                  <a:schemeClr val="bg1"/>
                </a:solidFill>
              </a:rPr>
              <a:t>позволяет также упростить обучение нейронной сети – так как остаточные слои не надо обучать, в них нет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Каждый слой в блоке имеет доступ к входному слою – что ускоряет обучение.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Показано, что каждый новый слой добавляет по чуть-чуть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Для варьирования общим числом параметров модели между слоями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используют промежуточные простые слои (понижение числа карт и </a:t>
            </a:r>
            <a:r>
              <a:rPr lang="ru-RU" sz="2400" dirty="0" err="1">
                <a:solidFill>
                  <a:schemeClr val="bg1"/>
                </a:solidFill>
              </a:rPr>
              <a:t>пулинг</a:t>
            </a:r>
            <a:r>
              <a:rPr lang="ru-RU" sz="2400" dirty="0">
                <a:solidFill>
                  <a:schemeClr val="bg1"/>
                </a:solidFill>
              </a:rPr>
              <a:t>, нормализация).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sz="2000" b="1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086E11-F9D3-1840-9252-4C77A4F09D4F}"/>
              </a:ext>
            </a:extLst>
          </p:cNvPr>
          <p:cNvSpPr/>
          <p:nvPr/>
        </p:nvSpPr>
        <p:spPr>
          <a:xfrm>
            <a:off x="279816" y="914399"/>
            <a:ext cx="11243800" cy="196371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9" y="4497238"/>
            <a:ext cx="10413946" cy="191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0312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841</Words>
  <Application>Microsoft Office PowerPoint</Application>
  <PresentationFormat>Широкоэкранный</PresentationFormat>
  <Paragraphs>119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  <vt:lpstr>Сети на основе идеи ResNet 2015-2017</vt:lpstr>
      <vt:lpstr>Сети на основе идеи ResNet 2015-2017</vt:lpstr>
      <vt:lpstr>Сети на основе идеи ResNet  Xception 2017</vt:lpstr>
      <vt:lpstr>Глубокая свертка (DepthWise Convolution)</vt:lpstr>
      <vt:lpstr>Глубокая разделенная свертка  (Depth Wise Separable Convolution) </vt:lpstr>
      <vt:lpstr>Сети DenseNet 2018 </vt:lpstr>
      <vt:lpstr>Сети DenseNet 2018</vt:lpstr>
      <vt:lpstr>Сети DenseNet 2018 (на основе идеи ResNet)</vt:lpstr>
      <vt:lpstr>Базовые вопросы</vt:lpstr>
      <vt:lpstr>Базовые вопросы</vt:lpstr>
      <vt:lpstr>Базовые вопросы</vt:lpstr>
      <vt:lpstr>Вопросы повышенной сложности</vt:lpstr>
      <vt:lpstr>Вопросы повышенной сложности</vt:lpstr>
      <vt:lpstr>Вопросы повышенной сложности</vt:lpstr>
      <vt:lpstr>Вопросы повышенной сложности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74</cp:revision>
  <dcterms:created xsi:type="dcterms:W3CDTF">2021-12-17T13:33:24Z</dcterms:created>
  <dcterms:modified xsi:type="dcterms:W3CDTF">2023-10-25T14:53:45Z</dcterms:modified>
</cp:coreProperties>
</file>