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8" r:id="rId4"/>
    <p:sldId id="280" r:id="rId5"/>
    <p:sldId id="283" r:id="rId6"/>
    <p:sldId id="284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2"/>
    <a:srgbClr val="E20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63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6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01.09.2022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38" y="-268957"/>
            <a:ext cx="12200338" cy="7254731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824900" y="1348788"/>
            <a:ext cx="9107100" cy="372748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5400" b="1" cap="all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компьютерное зрение</a:t>
            </a:r>
            <a:endParaRPr lang="ru-RU" altLang="ru-RU" b="1" cap="all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100000"/>
              </a:lnSpc>
            </a:pPr>
            <a:endParaRPr lang="ru-RU" altLang="ru-RU" sz="1800" b="1" cap="all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119541" y="5076274"/>
            <a:ext cx="687880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Ронкин Михаил Владимирович, </a:t>
            </a:r>
          </a:p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Кандидат технических наук</a:t>
            </a: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ИРИТ-РТФ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2948" b="33918"/>
          <a:stretch/>
        </p:blipFill>
        <p:spPr>
          <a:xfrm>
            <a:off x="1037230" y="467643"/>
            <a:ext cx="3567631" cy="102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9242"/>
            <a:ext cx="12320581" cy="7237242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34360" y="1998932"/>
            <a:ext cx="7752440" cy="51676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2948" b="33918"/>
          <a:stretch/>
        </p:blipFill>
        <p:spPr>
          <a:xfrm>
            <a:off x="1037230" y="467643"/>
            <a:ext cx="3567631" cy="102358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C81C96-3974-3344-BEE5-1FF24B7E69F4}"/>
              </a:ext>
            </a:extLst>
          </p:cNvPr>
          <p:cNvSpPr/>
          <p:nvPr/>
        </p:nvSpPr>
        <p:spPr>
          <a:xfrm>
            <a:off x="446049" y="1237361"/>
            <a:ext cx="10364205" cy="5363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>
              <a:lnSpc>
                <a:spcPct val="120000"/>
              </a:lnSpc>
            </a:pPr>
            <a:r>
              <a:rPr lang="ru-RU" sz="44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Реализуемая технология</a:t>
            </a:r>
            <a:endParaRPr lang="ru-RU" sz="4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3">
              <a:lnSpc>
                <a:spcPct val="120000"/>
              </a:lnSpc>
            </a:pP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онлайн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традиционная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1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3" algn="ctr">
              <a:lnSpc>
                <a:spcPct val="120000"/>
              </a:lnSpc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 </a:t>
            </a:r>
            <a:r>
              <a:rPr lang="ru-RU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з.е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– 108 часов.  продолжительность курса 1 семестр. </a:t>
            </a:r>
          </a:p>
          <a:p>
            <a:pPr lvl="3" algn="ctr">
              <a:lnSpc>
                <a:spcPct val="120000"/>
              </a:lnSpc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аттестация (экзамен)</a:t>
            </a:r>
          </a:p>
          <a:p>
            <a:pPr lvl="3" algn="ctr">
              <a:lnSpc>
                <a:spcPct val="120000"/>
              </a:lnSpc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лимиты (100)</a:t>
            </a:r>
          </a:p>
          <a:p>
            <a:pPr marL="1714500" lvl="3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1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19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38" cy="7377773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34360" y="1998932"/>
            <a:ext cx="7752440" cy="51676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2948" b="33918"/>
          <a:stretch/>
        </p:blipFill>
        <p:spPr>
          <a:xfrm>
            <a:off x="1037230" y="467643"/>
            <a:ext cx="3567631" cy="102358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C81C96-3974-3344-BEE5-1FF24B7E69F4}"/>
              </a:ext>
            </a:extLst>
          </p:cNvPr>
          <p:cNvSpPr/>
          <p:nvPr/>
        </p:nvSpPr>
        <p:spPr>
          <a:xfrm>
            <a:off x="0" y="1491225"/>
            <a:ext cx="12200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ru-RU" sz="44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Состав курса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лекции;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выполнение заданий и кейса по группам для отработки практических навыков;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выполнение тестовых заданий с автоматизированной проверкой результатов;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просмотр материалов для самостоятельного изучения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контрольные мероприятия: выполнение практического кейса и тестовых заданий</a:t>
            </a:r>
          </a:p>
          <a:p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sz="2800" u="sng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9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38" y="34161"/>
            <a:ext cx="12200338" cy="716661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34360" y="1998932"/>
            <a:ext cx="7752440" cy="51676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2948" b="33918"/>
          <a:stretch/>
        </p:blipFill>
        <p:spPr>
          <a:xfrm>
            <a:off x="1037230" y="467643"/>
            <a:ext cx="3567631" cy="102358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C81C96-3974-3344-BEE5-1FF24B7E69F4}"/>
              </a:ext>
            </a:extLst>
          </p:cNvPr>
          <p:cNvSpPr/>
          <p:nvPr/>
        </p:nvSpPr>
        <p:spPr>
          <a:xfrm>
            <a:off x="204952" y="1239232"/>
            <a:ext cx="11995386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>
              <a:lnSpc>
                <a:spcPct val="120000"/>
              </a:lnSpc>
            </a:pPr>
            <a:r>
              <a:rPr lang="ru-RU" sz="44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Программа(тематика) курса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br>
              <a:rPr lang="ru-RU" dirty="0"/>
            </a:b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987FFC5-610B-4249-9677-715674DC4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62583"/>
              </p:ext>
            </p:extLst>
          </p:nvPr>
        </p:nvGraphicFramePr>
        <p:xfrm>
          <a:off x="421239" y="1964770"/>
          <a:ext cx="11196641" cy="49779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9213">
                  <a:extLst>
                    <a:ext uri="{9D8B030D-6E8A-4147-A177-3AD203B41FA5}">
                      <a16:colId xmlns:a16="http://schemas.microsoft.com/office/drawing/2014/main" val="2664966329"/>
                    </a:ext>
                  </a:extLst>
                </a:gridCol>
                <a:gridCol w="8217428">
                  <a:extLst>
                    <a:ext uri="{9D8B030D-6E8A-4147-A177-3AD203B41FA5}">
                      <a16:colId xmlns:a16="http://schemas.microsoft.com/office/drawing/2014/main" val="3303297543"/>
                    </a:ext>
                  </a:extLst>
                </a:gridCol>
              </a:tblGrid>
              <a:tr h="848924"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Введение в системы компьютерного зрения</a:t>
                      </a:r>
                      <a:endParaRPr lang="ru-RU" sz="3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3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Инструменты подготовки данных в языке программирования Python. </a:t>
                      </a:r>
                      <a:endParaRPr lang="ru-RU" sz="3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484054"/>
                  </a:ext>
                </a:extLst>
              </a:tr>
              <a:tr h="617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Обзор систем компьютерного зрения. </a:t>
                      </a:r>
                      <a:endParaRPr lang="ru-RU" sz="3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836499"/>
                  </a:ext>
                </a:extLst>
              </a:tr>
              <a:tr h="860915">
                <a:tc rowSpan="2"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Методы глубокого обучения</a:t>
                      </a:r>
                      <a:endParaRPr lang="ru-RU" sz="3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Задачи классификации изображений. Обзор и примеры.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ru-RU" sz="3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643083"/>
                  </a:ext>
                </a:extLst>
              </a:tr>
              <a:tr h="6174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Обучение нейронных сетей. </a:t>
                      </a:r>
                      <a:endParaRPr lang="ru-RU" sz="3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245803"/>
                  </a:ext>
                </a:extLst>
              </a:tr>
              <a:tr h="684818">
                <a:tc rowSpan="3">
                  <a:txBody>
                    <a:bodyPr/>
                    <a:lstStyle/>
                    <a:p>
                      <a:r>
                        <a:rPr lang="ru-RU" sz="2000">
                          <a:solidFill>
                            <a:schemeClr val="bg1"/>
                          </a:solidFill>
                          <a:effectLst/>
                        </a:rPr>
                        <a:t>Использование методов глубокого обучения в нейронных сетях</a:t>
                      </a:r>
                      <a:endParaRPr lang="ru-RU" sz="3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Задачи поиска, локализации и выделения объектов.  </a:t>
                      </a:r>
                      <a:endParaRPr lang="ru-RU" sz="3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740238"/>
                  </a:ext>
                </a:extLst>
              </a:tr>
              <a:tr h="6848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Методы глубокого обучения в нейронных сетях. </a:t>
                      </a:r>
                      <a:endParaRPr lang="ru-RU" sz="3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003301"/>
                  </a:ext>
                </a:extLst>
              </a:tr>
              <a:tr h="66370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bg1"/>
                          </a:solidFill>
                          <a:effectLst/>
                        </a:rPr>
                        <a:t>Подбор данных для лабораторных работ.</a:t>
                      </a:r>
                      <a:r>
                        <a:rPr lang="ru-RU" sz="3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endParaRPr lang="ru-RU" sz="3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31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53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38" y="-1"/>
            <a:ext cx="12200338" cy="716661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34360" y="1998932"/>
            <a:ext cx="7752440" cy="51676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2948" b="33918"/>
          <a:stretch/>
        </p:blipFill>
        <p:spPr>
          <a:xfrm>
            <a:off x="1037230" y="467643"/>
            <a:ext cx="3567631" cy="102358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C81C96-3974-3344-BEE5-1FF24B7E69F4}"/>
              </a:ext>
            </a:extLst>
          </p:cNvPr>
          <p:cNvSpPr/>
          <p:nvPr/>
        </p:nvSpPr>
        <p:spPr>
          <a:xfrm>
            <a:off x="586854" y="1239232"/>
            <a:ext cx="10567916" cy="5644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>
              <a:lnSpc>
                <a:spcPct val="120000"/>
              </a:lnSpc>
            </a:pPr>
            <a:r>
              <a:rPr lang="ru-RU" sz="44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Особенности курса</a:t>
            </a:r>
            <a:endParaRPr lang="ru-RU" sz="4400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Курс посвящен изучению особенностей использования глубокого обучения нейронных сетей в задачах компьютерного зрения. В курсе мы подробно разберем все практические аспекты вплоть до наиболее современных архитектур нейронных сетей и попробуем использовать их на практике. Также мы изучим наиболее продвинутый </a:t>
            </a: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пакет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машинного обучения </a:t>
            </a:r>
            <a:r>
              <a:rPr lang="en-US" sz="28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PyTorch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Курс предполагает наличие у слушателей базовых компетенций в области машинного обучения и знания языка </a:t>
            </a:r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python.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9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38" y="0"/>
            <a:ext cx="12200338" cy="716661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34360" y="1998932"/>
            <a:ext cx="7752440" cy="51676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2948" b="33918"/>
          <a:stretch/>
        </p:blipFill>
        <p:spPr>
          <a:xfrm>
            <a:off x="1037230" y="467643"/>
            <a:ext cx="3567631" cy="102358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C81C96-3974-3344-BEE5-1FF24B7E69F4}"/>
              </a:ext>
            </a:extLst>
          </p:cNvPr>
          <p:cNvSpPr/>
          <p:nvPr/>
        </p:nvSpPr>
        <p:spPr>
          <a:xfrm>
            <a:off x="204952" y="1239232"/>
            <a:ext cx="9184708" cy="4255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 algn="ctr">
              <a:lnSpc>
                <a:spcPct val="120000"/>
              </a:lnSpc>
            </a:pPr>
            <a:r>
              <a:rPr lang="ru-RU" sz="4400" b="1" i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Контактная информация</a:t>
            </a:r>
          </a:p>
          <a:p>
            <a:pPr lvl="3" algn="ctr">
              <a:lnSpc>
                <a:spcPct val="120000"/>
              </a:lnSpc>
            </a:pPr>
            <a:endParaRPr lang="ru-RU" sz="4400" b="1" i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3">
              <a:lnSpc>
                <a:spcPct val="120000"/>
              </a:lnSpc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Лектор: Михаил Владимирович Ронкин</a:t>
            </a:r>
          </a:p>
          <a:p>
            <a:pPr lvl="3">
              <a:lnSpc>
                <a:spcPct val="120000"/>
              </a:lnSpc>
            </a:pP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E-mail: </a:t>
            </a:r>
            <a:r>
              <a:rPr lang="en-US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m.v.ronkin@urfu.ru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3">
              <a:lnSpc>
                <a:spcPct val="120000"/>
              </a:lnSpc>
            </a:pP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3">
              <a:lnSpc>
                <a:spcPct val="120000"/>
              </a:lnSpc>
            </a:pP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4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052" y="0"/>
            <a:ext cx="12719225" cy="747141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34360" y="1998932"/>
            <a:ext cx="7752440" cy="51676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ru-RU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2948" b="33918"/>
          <a:stretch/>
        </p:blipFill>
        <p:spPr>
          <a:xfrm>
            <a:off x="1037230" y="467643"/>
            <a:ext cx="3031561" cy="914843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AB7BCB8-6680-8641-96B6-3B04023F6484}"/>
              </a:ext>
            </a:extLst>
          </p:cNvPr>
          <p:cNvSpPr txBox="1">
            <a:spLocks/>
          </p:cNvSpPr>
          <p:nvPr/>
        </p:nvSpPr>
        <p:spPr>
          <a:xfrm>
            <a:off x="4063852" y="0"/>
            <a:ext cx="8655372" cy="132402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ru-RU" altLang="ru-RU" sz="4000" b="1" cap="all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AB7BCB8-6680-8641-96B6-3B04023F6484}"/>
              </a:ext>
            </a:extLst>
          </p:cNvPr>
          <p:cNvSpPr txBox="1">
            <a:spLocks/>
          </p:cNvSpPr>
          <p:nvPr/>
        </p:nvSpPr>
        <p:spPr>
          <a:xfrm>
            <a:off x="1037230" y="3718503"/>
            <a:ext cx="10528663" cy="97686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cap="all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СПАСИБО ЗА </a:t>
            </a:r>
            <a:r>
              <a:rPr lang="ru-RU" altLang="ru-RU" sz="5400" b="1" cap="all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ВНИМАНИе</a:t>
            </a:r>
            <a:r>
              <a:rPr lang="ru-RU" altLang="ru-RU" sz="5400" b="1" cap="all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0370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861</TotalTime>
  <Words>228</Words>
  <Application>Microsoft Macintosh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Verdana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Ронкин Михаил Владимирович</cp:lastModifiedBy>
  <cp:revision>71</cp:revision>
  <dcterms:created xsi:type="dcterms:W3CDTF">2019-05-31T06:38:44Z</dcterms:created>
  <dcterms:modified xsi:type="dcterms:W3CDTF">2022-09-01T13:12:47Z</dcterms:modified>
</cp:coreProperties>
</file>