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7" r:id="rId2"/>
    <p:sldId id="336" r:id="rId3"/>
    <p:sldId id="358" r:id="rId4"/>
    <p:sldId id="341" r:id="rId5"/>
    <p:sldId id="359" r:id="rId6"/>
    <p:sldId id="361" r:id="rId7"/>
    <p:sldId id="345" r:id="rId8"/>
    <p:sldId id="360" r:id="rId9"/>
    <p:sldId id="343" r:id="rId10"/>
    <p:sldId id="432" r:id="rId11"/>
    <p:sldId id="478" r:id="rId12"/>
    <p:sldId id="337" r:id="rId13"/>
    <p:sldId id="338" r:id="rId14"/>
    <p:sldId id="339" r:id="rId15"/>
    <p:sldId id="340" r:id="rId16"/>
    <p:sldId id="342" r:id="rId17"/>
    <p:sldId id="344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F3"/>
    <a:srgbClr val="134790"/>
    <a:srgbClr val="FFE9DF"/>
    <a:srgbClr val="FEF5EB"/>
    <a:srgbClr val="FBF2E2"/>
    <a:srgbClr val="E1E7E7"/>
    <a:srgbClr val="E3C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vronkin\Yandex.Disk.localized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0;&#774;&#1085;%20&#1082;&#1091;&#1088;&#1089;\DL_Book_1_chapter\figuresch1\&#1092;&#1091;&#1085;&#1082;&#1094;&#1080;&#1103;%20&#1072;&#1082;&#1090;&#1080;&#1074;&#1072;&#1094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vronkin\Yandex.Disk.localized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0;&#774;&#1085;%20&#1082;&#1091;&#1088;&#1089;\DL_Book_1_chapter\figuresch1\&#1092;&#1091;&#1085;&#1082;&#1094;&#1080;&#1103;%20&#1072;&#1082;&#1090;&#1080;&#1074;&#1072;&#1094;&#1080;&#108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/>
              <a:t>Логистическая</a:t>
            </a:r>
            <a:r>
              <a:rPr lang="ru-RU" sz="2000" baseline="0"/>
              <a:t> функция и ее производня</a:t>
            </a:r>
            <a:endParaRPr lang="ru-RU" sz="2000"/>
          </a:p>
        </c:rich>
      </c:tx>
      <c:layout>
        <c:manualLayout>
          <c:xMode val="edge"/>
          <c:yMode val="edge"/>
          <c:x val="0.1786866284272951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048556430446191E-2"/>
          <c:y val="0.26222317670069717"/>
          <c:w val="0.90972922134733158"/>
          <c:h val="0.6112233982544823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Лист2!$C$1</c:f>
              <c:strCache>
                <c:ptCount val="1"/>
                <c:pt idx="0">
                  <c:v>sigma(z)</c:v>
                </c:pt>
              </c:strCache>
            </c:strRef>
          </c:tx>
          <c:spPr>
            <a:ln w="317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Лист2!$C$2:$C$201</c:f>
              <c:numCache>
                <c:formatCode>General</c:formatCode>
                <c:ptCount val="200"/>
                <c:pt idx="0">
                  <c:v>4.5397868702434395E-5</c:v>
                </c:pt>
                <c:pt idx="1">
                  <c:v>5.0172164683764205E-5</c:v>
                </c:pt>
                <c:pt idx="2">
                  <c:v>5.5448524722794907E-5</c:v>
                </c:pt>
                <c:pt idx="3">
                  <c:v>6.1279739616602481E-5</c:v>
                </c:pt>
                <c:pt idx="4">
                  <c:v>6.7724149619770231E-5</c:v>
                </c:pt>
                <c:pt idx="5">
                  <c:v>7.4846227510611229E-5</c:v>
                </c:pt>
                <c:pt idx="6">
                  <c:v>8.2717222851666389E-5</c:v>
                </c:pt>
                <c:pt idx="7">
                  <c:v>9.141587385216144E-5</c:v>
                </c:pt>
                <c:pt idx="8">
                  <c:v>1.0102919390777289E-4</c:v>
                </c:pt>
                <c:pt idx="9">
                  <c:v>1.1165334062956276E-4</c:v>
                </c:pt>
                <c:pt idx="10">
                  <c:v>1.2339457598623172E-4</c:v>
                </c:pt>
                <c:pt idx="11">
                  <c:v>1.3637032707949703E-4</c:v>
                </c:pt>
                <c:pt idx="12">
                  <c:v>1.5071035805975741E-4</c:v>
                </c:pt>
                <c:pt idx="13">
                  <c:v>1.6655806477733606E-4</c:v>
                </c:pt>
                <c:pt idx="14">
                  <c:v>1.84071904963424E-4</c:v>
                </c:pt>
                <c:pt idx="15">
                  <c:v>2.0342697805520653E-4</c:v>
                </c:pt>
                <c:pt idx="16">
                  <c:v>2.248167702332953E-4</c:v>
                </c:pt>
                <c:pt idx="17">
                  <c:v>2.4845508183933427E-4</c:v>
                </c:pt>
                <c:pt idx="18">
                  <c:v>2.7457815610133291E-4</c:v>
                </c:pt>
                <c:pt idx="19">
                  <c:v>3.0344703002891917E-4</c:v>
                </c:pt>
                <c:pt idx="20">
                  <c:v>3.3535013046647811E-4</c:v>
                </c:pt>
                <c:pt idx="21">
                  <c:v>3.7060614062639654E-4</c:v>
                </c:pt>
                <c:pt idx="22">
                  <c:v>4.0956716498605043E-4</c:v>
                </c:pt>
                <c:pt idx="23">
                  <c:v>4.5262222324053502E-4</c:v>
                </c:pt>
                <c:pt idx="24">
                  <c:v>5.0020110707956432E-4</c:v>
                </c:pt>
                <c:pt idx="25">
                  <c:v>5.5277863692359955E-4</c:v>
                </c:pt>
                <c:pt idx="26">
                  <c:v>6.1087935943440102E-4</c:v>
                </c:pt>
                <c:pt idx="27">
                  <c:v>6.7508273063283811E-4</c:v>
                </c:pt>
                <c:pt idx="28">
                  <c:v>7.4602883383669699E-4</c:v>
                </c:pt>
                <c:pt idx="29">
                  <c:v>8.2442468639829533E-4</c:v>
                </c:pt>
                <c:pt idx="30">
                  <c:v>9.1105119440064539E-4</c:v>
                </c:pt>
                <c:pt idx="31">
                  <c:v>1.0067708200856369E-3</c:v>
                </c:pt>
                <c:pt idx="32">
                  <c:v>1.1125360328603216E-3</c:v>
                </c:pt>
                <c:pt idx="33">
                  <c:v>1.2293986212774202E-3</c:v>
                </c:pt>
                <c:pt idx="34">
                  <c:v>1.3585199504289591E-3</c:v>
                </c:pt>
                <c:pt idx="35">
                  <c:v>1.5011822567369917E-3</c:v>
                </c:pt>
                <c:pt idx="36">
                  <c:v>1.6588010801744215E-3</c:v>
                </c:pt>
                <c:pt idx="37">
                  <c:v>1.8329389424928053E-3</c:v>
                </c:pt>
                <c:pt idx="38">
                  <c:v>2.0253203890498819E-3</c:v>
                </c:pt>
                <c:pt idx="39">
                  <c:v>2.2378485212763335E-3</c:v>
                </c:pt>
                <c:pt idx="40">
                  <c:v>2.4726231566347743E-3</c:v>
                </c:pt>
                <c:pt idx="41">
                  <c:v>2.7319607630110591E-3</c:v>
                </c:pt>
                <c:pt idx="42">
                  <c:v>3.0184163247084241E-3</c:v>
                </c:pt>
                <c:pt idx="43">
                  <c:v>3.3348073074133443E-3</c:v>
                </c:pt>
                <c:pt idx="44">
                  <c:v>3.684239899435989E-3</c:v>
                </c:pt>
                <c:pt idx="45">
                  <c:v>4.0701377158961277E-3</c:v>
                </c:pt>
                <c:pt idx="46">
                  <c:v>4.4962731609411782E-3</c:v>
                </c:pt>
                <c:pt idx="47">
                  <c:v>4.9668016500569612E-3</c:v>
                </c:pt>
                <c:pt idx="48">
                  <c:v>5.4862988994504036E-3</c:v>
                </c:pt>
                <c:pt idx="49">
                  <c:v>6.0598014915841155E-3</c:v>
                </c:pt>
                <c:pt idx="50">
                  <c:v>6.6928509242848554E-3</c:v>
                </c:pt>
                <c:pt idx="51">
                  <c:v>7.3915413442819707E-3</c:v>
                </c:pt>
                <c:pt idx="52">
                  <c:v>8.1625711531598966E-3</c:v>
                </c:pt>
                <c:pt idx="53">
                  <c:v>9.0132986528478221E-3</c:v>
                </c:pt>
                <c:pt idx="54">
                  <c:v>9.9518018669043241E-3</c:v>
                </c:pt>
                <c:pt idx="55">
                  <c:v>1.098694263059318E-2</c:v>
                </c:pt>
                <c:pt idx="56">
                  <c:v>1.2128434984274237E-2</c:v>
                </c:pt>
                <c:pt idx="57">
                  <c:v>1.3386917827664779E-2</c:v>
                </c:pt>
                <c:pt idx="58">
                  <c:v>1.4774031693273055E-2</c:v>
                </c:pt>
                <c:pt idx="59">
                  <c:v>1.6302499371440946E-2</c:v>
                </c:pt>
                <c:pt idx="60">
                  <c:v>1.7986209962091559E-2</c:v>
                </c:pt>
                <c:pt idx="61">
                  <c:v>1.984030573407751E-2</c:v>
                </c:pt>
                <c:pt idx="62">
                  <c:v>2.1881270936130476E-2</c:v>
                </c:pt>
                <c:pt idx="63">
                  <c:v>2.4127021417669196E-2</c:v>
                </c:pt>
                <c:pt idx="64">
                  <c:v>2.6596993576865856E-2</c:v>
                </c:pt>
                <c:pt idx="65">
                  <c:v>2.9312230751356319E-2</c:v>
                </c:pt>
                <c:pt idx="66">
                  <c:v>3.2295464698450516E-2</c:v>
                </c:pt>
                <c:pt idx="67">
                  <c:v>3.5571189272636181E-2</c:v>
                </c:pt>
                <c:pt idx="68">
                  <c:v>3.9165722796764356E-2</c:v>
                </c:pt>
                <c:pt idx="69">
                  <c:v>4.3107254941086116E-2</c:v>
                </c:pt>
                <c:pt idx="70">
                  <c:v>4.7425873177566781E-2</c:v>
                </c:pt>
                <c:pt idx="71">
                  <c:v>5.2153563078417738E-2</c:v>
                </c:pt>
                <c:pt idx="72">
                  <c:v>5.7324175898868755E-2</c:v>
                </c:pt>
                <c:pt idx="73">
                  <c:v>6.2973356056996485E-2</c:v>
                </c:pt>
                <c:pt idx="74">
                  <c:v>6.9138420343346815E-2</c:v>
                </c:pt>
                <c:pt idx="75">
                  <c:v>7.5858180021243546E-2</c:v>
                </c:pt>
                <c:pt idx="76">
                  <c:v>8.317269649392238E-2</c:v>
                </c:pt>
                <c:pt idx="77">
                  <c:v>9.112296101485616E-2</c:v>
                </c:pt>
                <c:pt idx="78">
                  <c:v>9.9750489119685135E-2</c:v>
                </c:pt>
                <c:pt idx="79">
                  <c:v>0.10909682119561293</c:v>
                </c:pt>
                <c:pt idx="80">
                  <c:v>0.11920292202211755</c:v>
                </c:pt>
                <c:pt idx="81">
                  <c:v>0.13010847436299786</c:v>
                </c:pt>
                <c:pt idx="82">
                  <c:v>0.14185106490048777</c:v>
                </c:pt>
                <c:pt idx="83">
                  <c:v>0.1544652650835347</c:v>
                </c:pt>
                <c:pt idx="84">
                  <c:v>0.16798161486607552</c:v>
                </c:pt>
                <c:pt idx="85">
                  <c:v>0.18242552380635635</c:v>
                </c:pt>
                <c:pt idx="86">
                  <c:v>0.19781611144141825</c:v>
                </c:pt>
                <c:pt idx="87">
                  <c:v>0.21416501695744139</c:v>
                </c:pt>
                <c:pt idx="88">
                  <c:v>0.23147521650098238</c:v>
                </c:pt>
                <c:pt idx="89">
                  <c:v>0.24973989440488234</c:v>
                </c:pt>
                <c:pt idx="90">
                  <c:v>0.2689414213699951</c:v>
                </c:pt>
                <c:pt idx="91">
                  <c:v>0.289050497374996</c:v>
                </c:pt>
                <c:pt idx="92">
                  <c:v>0.31002551887238755</c:v>
                </c:pt>
                <c:pt idx="93">
                  <c:v>0.33181222783183389</c:v>
                </c:pt>
                <c:pt idx="94">
                  <c:v>0.35434369377420455</c:v>
                </c:pt>
                <c:pt idx="95">
                  <c:v>0.37754066879814541</c:v>
                </c:pt>
                <c:pt idx="96">
                  <c:v>0.401312339887548</c:v>
                </c:pt>
                <c:pt idx="97">
                  <c:v>0.42555748318834102</c:v>
                </c:pt>
                <c:pt idx="98">
                  <c:v>0.45016600268752216</c:v>
                </c:pt>
                <c:pt idx="99">
                  <c:v>0.47502081252105999</c:v>
                </c:pt>
                <c:pt idx="100">
                  <c:v>0.5</c:v>
                </c:pt>
                <c:pt idx="101">
                  <c:v>0.52497918747894001</c:v>
                </c:pt>
                <c:pt idx="102">
                  <c:v>0.54983399731247795</c:v>
                </c:pt>
                <c:pt idx="103">
                  <c:v>0.57444251681165903</c:v>
                </c:pt>
                <c:pt idx="104">
                  <c:v>0.598687660112452</c:v>
                </c:pt>
                <c:pt idx="105">
                  <c:v>0.62245933120185459</c:v>
                </c:pt>
                <c:pt idx="106">
                  <c:v>0.6456563062257954</c:v>
                </c:pt>
                <c:pt idx="107">
                  <c:v>0.66818777216816616</c:v>
                </c:pt>
                <c:pt idx="108">
                  <c:v>0.6899744811276125</c:v>
                </c:pt>
                <c:pt idx="109">
                  <c:v>0.71094950262500389</c:v>
                </c:pt>
                <c:pt idx="110">
                  <c:v>0.7310585786300049</c:v>
                </c:pt>
                <c:pt idx="111">
                  <c:v>0.75026010559511769</c:v>
                </c:pt>
                <c:pt idx="112">
                  <c:v>0.76852478349901754</c:v>
                </c:pt>
                <c:pt idx="113">
                  <c:v>0.78583498304255861</c:v>
                </c:pt>
                <c:pt idx="114">
                  <c:v>0.80218388855858169</c:v>
                </c:pt>
                <c:pt idx="115">
                  <c:v>0.81757447619364365</c:v>
                </c:pt>
                <c:pt idx="116">
                  <c:v>0.83201838513392445</c:v>
                </c:pt>
                <c:pt idx="117">
                  <c:v>0.84553473491646525</c:v>
                </c:pt>
                <c:pt idx="118">
                  <c:v>0.85814893509951229</c:v>
                </c:pt>
                <c:pt idx="119">
                  <c:v>0.86989152563700212</c:v>
                </c:pt>
                <c:pt idx="120">
                  <c:v>0.88079707797788231</c:v>
                </c:pt>
                <c:pt idx="121">
                  <c:v>0.89090317880438707</c:v>
                </c:pt>
                <c:pt idx="122">
                  <c:v>0.9002495108803148</c:v>
                </c:pt>
                <c:pt idx="123">
                  <c:v>0.90887703898514383</c:v>
                </c:pt>
                <c:pt idx="124">
                  <c:v>0.91682730350607766</c:v>
                </c:pt>
                <c:pt idx="125">
                  <c:v>0.92414181997875655</c:v>
                </c:pt>
                <c:pt idx="126">
                  <c:v>0.93086157965665328</c:v>
                </c:pt>
                <c:pt idx="127">
                  <c:v>0.9370266439430035</c:v>
                </c:pt>
                <c:pt idx="128">
                  <c:v>0.94267582410113127</c:v>
                </c:pt>
                <c:pt idx="129">
                  <c:v>0.94784643692158232</c:v>
                </c:pt>
                <c:pt idx="130">
                  <c:v>0.95257412682243336</c:v>
                </c:pt>
                <c:pt idx="131">
                  <c:v>0.95689274505891386</c:v>
                </c:pt>
                <c:pt idx="132">
                  <c:v>0.96083427720323566</c:v>
                </c:pt>
                <c:pt idx="133">
                  <c:v>0.96442881072736386</c:v>
                </c:pt>
                <c:pt idx="134">
                  <c:v>0.96770453530154943</c:v>
                </c:pt>
                <c:pt idx="135">
                  <c:v>0.97068776924864364</c:v>
                </c:pt>
                <c:pt idx="136">
                  <c:v>0.97340300642313404</c:v>
                </c:pt>
                <c:pt idx="137">
                  <c:v>0.9758729785823308</c:v>
                </c:pt>
                <c:pt idx="138">
                  <c:v>0.97811872906386943</c:v>
                </c:pt>
                <c:pt idx="139">
                  <c:v>0.98015969426592253</c:v>
                </c:pt>
                <c:pt idx="140">
                  <c:v>0.98201379003790845</c:v>
                </c:pt>
                <c:pt idx="141">
                  <c:v>0.9836975006285591</c:v>
                </c:pt>
                <c:pt idx="142">
                  <c:v>0.98522596830672693</c:v>
                </c:pt>
                <c:pt idx="143">
                  <c:v>0.98661308217233512</c:v>
                </c:pt>
                <c:pt idx="144">
                  <c:v>0.98787156501572571</c:v>
                </c:pt>
                <c:pt idx="145">
                  <c:v>0.98901305736940681</c:v>
                </c:pt>
                <c:pt idx="146">
                  <c:v>0.99004819813309575</c:v>
                </c:pt>
                <c:pt idx="147">
                  <c:v>0.99098670134715205</c:v>
                </c:pt>
                <c:pt idx="148">
                  <c:v>0.99183742884684012</c:v>
                </c:pt>
                <c:pt idx="149">
                  <c:v>0.99260845865571812</c:v>
                </c:pt>
                <c:pt idx="150">
                  <c:v>0.99330714907571527</c:v>
                </c:pt>
                <c:pt idx="151">
                  <c:v>0.99394019850841575</c:v>
                </c:pt>
                <c:pt idx="152">
                  <c:v>0.99451370110054949</c:v>
                </c:pt>
                <c:pt idx="153">
                  <c:v>0.99503319834994297</c:v>
                </c:pt>
                <c:pt idx="154">
                  <c:v>0.99550372683905886</c:v>
                </c:pt>
                <c:pt idx="155">
                  <c:v>0.99592986228410396</c:v>
                </c:pt>
                <c:pt idx="156">
                  <c:v>0.99631576010056411</c:v>
                </c:pt>
                <c:pt idx="157">
                  <c:v>0.99666519269258669</c:v>
                </c:pt>
                <c:pt idx="158">
                  <c:v>0.99698158367529166</c:v>
                </c:pt>
                <c:pt idx="159">
                  <c:v>0.99726803923698903</c:v>
                </c:pt>
                <c:pt idx="160">
                  <c:v>0.99752737684336534</c:v>
                </c:pt>
                <c:pt idx="161">
                  <c:v>0.9977621514787236</c:v>
                </c:pt>
                <c:pt idx="162">
                  <c:v>0.9979746796109501</c:v>
                </c:pt>
                <c:pt idx="163">
                  <c:v>0.99816706105750719</c:v>
                </c:pt>
                <c:pt idx="164">
                  <c:v>0.99834119891982553</c:v>
                </c:pt>
                <c:pt idx="165">
                  <c:v>0.99849881774326299</c:v>
                </c:pt>
                <c:pt idx="166">
                  <c:v>0.9986414800495711</c:v>
                </c:pt>
                <c:pt idx="167">
                  <c:v>0.99877060137872264</c:v>
                </c:pt>
                <c:pt idx="168">
                  <c:v>0.99888746396713979</c:v>
                </c:pt>
                <c:pt idx="169">
                  <c:v>0.9989932291799144</c:v>
                </c:pt>
                <c:pt idx="170">
                  <c:v>0.9990889488055994</c:v>
                </c:pt>
                <c:pt idx="171">
                  <c:v>0.99917557531360168</c:v>
                </c:pt>
                <c:pt idx="172">
                  <c:v>0.99925397116616332</c:v>
                </c:pt>
                <c:pt idx="173">
                  <c:v>0.99932491726936723</c:v>
                </c:pt>
                <c:pt idx="174">
                  <c:v>0.99938912064056562</c:v>
                </c:pt>
                <c:pt idx="175">
                  <c:v>0.9994472213630764</c:v>
                </c:pt>
                <c:pt idx="176">
                  <c:v>0.99949979889292051</c:v>
                </c:pt>
                <c:pt idx="177">
                  <c:v>0.9995473777767595</c:v>
                </c:pt>
                <c:pt idx="178">
                  <c:v>0.99959043283501392</c:v>
                </c:pt>
                <c:pt idx="179">
                  <c:v>0.99962939385937355</c:v>
                </c:pt>
                <c:pt idx="180">
                  <c:v>0.99966464986953363</c:v>
                </c:pt>
                <c:pt idx="181">
                  <c:v>0.99969655296997117</c:v>
                </c:pt>
                <c:pt idx="182">
                  <c:v>0.99972542184389857</c:v>
                </c:pt>
                <c:pt idx="183">
                  <c:v>0.99975154491816054</c:v>
                </c:pt>
                <c:pt idx="184">
                  <c:v>0.99977518322976666</c:v>
                </c:pt>
                <c:pt idx="185">
                  <c:v>0.9997965730219448</c:v>
                </c:pt>
                <c:pt idx="186">
                  <c:v>0.99981592809503661</c:v>
                </c:pt>
                <c:pt idx="187">
                  <c:v>0.99983344193522272</c:v>
                </c:pt>
                <c:pt idx="188">
                  <c:v>0.99984928964194031</c:v>
                </c:pt>
                <c:pt idx="189">
                  <c:v>0.99986362967292042</c:v>
                </c:pt>
                <c:pt idx="190">
                  <c:v>0.99987660542401369</c:v>
                </c:pt>
                <c:pt idx="191">
                  <c:v>0.99988834665937043</c:v>
                </c:pt>
                <c:pt idx="192">
                  <c:v>0.99989897080609225</c:v>
                </c:pt>
                <c:pt idx="193">
                  <c:v>0.9999085841261478</c:v>
                </c:pt>
                <c:pt idx="194">
                  <c:v>0.99991728277714842</c:v>
                </c:pt>
                <c:pt idx="195">
                  <c:v>0.99992515377248947</c:v>
                </c:pt>
                <c:pt idx="196">
                  <c:v>0.99993227585038036</c:v>
                </c:pt>
                <c:pt idx="197">
                  <c:v>0.99993872026038333</c:v>
                </c:pt>
                <c:pt idx="198">
                  <c:v>0.99994455147527717</c:v>
                </c:pt>
                <c:pt idx="199">
                  <c:v>0.99994982783531616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E0A-9A43-B91C-91BBDF96B9DD}"/>
            </c:ext>
          </c:extLst>
        </c:ser>
        <c:ser>
          <c:idx val="1"/>
          <c:order val="1"/>
          <c:tx>
            <c:strRef>
              <c:f>Лист2!$D$1</c:f>
              <c:strCache>
                <c:ptCount val="1"/>
                <c:pt idx="0">
                  <c:v>sigma'(z)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Лист2!$D$2:$D$201</c:f>
              <c:numCache>
                <c:formatCode>General</c:formatCode>
                <c:ptCount val="200"/>
                <c:pt idx="0">
                  <c:v>4.5395807735951673E-5</c:v>
                </c:pt>
                <c:pt idx="1">
                  <c:v>5.0169647437655151E-5</c:v>
                </c:pt>
                <c:pt idx="2">
                  <c:v>5.5445450183900969E-5</c:v>
                </c:pt>
                <c:pt idx="3">
                  <c:v>6.1275984410115E-5</c:v>
                </c:pt>
                <c:pt idx="4">
                  <c:v>6.7719563059328512E-5</c:v>
                </c:pt>
                <c:pt idx="5">
                  <c:v>7.4840625552838663E-5</c:v>
                </c:pt>
                <c:pt idx="6">
                  <c:v>8.2710380712710095E-5</c:v>
                </c:pt>
                <c:pt idx="7">
                  <c:v>9.1407516990169276E-5</c:v>
                </c:pt>
                <c:pt idx="8">
                  <c:v>1.0101898700975125E-4</c:v>
                </c:pt>
                <c:pt idx="9">
                  <c:v>1.1164087416108902E-4</c:v>
                </c:pt>
                <c:pt idx="10">
                  <c:v>1.2337934976484891E-4</c:v>
                </c:pt>
                <c:pt idx="11">
                  <c:v>1.3635173021338926E-4</c:v>
                </c:pt>
                <c:pt idx="12">
                  <c:v>1.506876444477309E-4</c:v>
                </c:pt>
                <c:pt idx="13">
                  <c:v>1.6653032318839368E-4</c:v>
                </c:pt>
                <c:pt idx="14">
                  <c:v>1.8403802249722715E-4</c:v>
                </c:pt>
                <c:pt idx="15">
                  <c:v>2.0338559551980585E-4</c:v>
                </c:pt>
                <c:pt idx="16">
                  <c:v>2.2476622765311716E-4</c:v>
                </c:pt>
                <c:pt idx="17">
                  <c:v>2.4839335191164248E-4</c:v>
                </c:pt>
                <c:pt idx="18">
                  <c:v>2.7450276293752488E-4</c:v>
                </c:pt>
                <c:pt idx="19">
                  <c:v>3.0335494992888581E-4</c:v>
                </c:pt>
                <c:pt idx="20">
                  <c:v>3.3523767075647424E-4</c:v>
                </c:pt>
                <c:pt idx="21">
                  <c:v>3.7046879171492652E-4</c:v>
                </c:pt>
                <c:pt idx="22">
                  <c:v>4.0939941972341571E-4</c:v>
                </c:pt>
                <c:pt idx="23">
                  <c:v>4.5241735636356381E-4</c:v>
                </c:pt>
                <c:pt idx="24">
                  <c:v>4.9995090593204063E-4</c:v>
                </c:pt>
                <c:pt idx="25">
                  <c:v>5.5247307270216042E-4</c:v>
                </c:pt>
                <c:pt idx="26">
                  <c:v>6.1050618584261801E-4</c:v>
                </c:pt>
                <c:pt idx="27">
                  <c:v>6.7462699393963936E-4</c:v>
                </c:pt>
                <c:pt idx="28">
                  <c:v>7.454722748157813E-4</c:v>
                </c:pt>
                <c:pt idx="29">
                  <c:v>8.2374501033475234E-4</c:v>
                </c:pt>
                <c:pt idx="30">
                  <c:v>9.1022118012182654E-4</c:v>
                </c:pt>
                <c:pt idx="31">
                  <c:v>1.005757232601461E-3</c:v>
                </c:pt>
                <c:pt idx="32">
                  <c:v>1.111298296435909E-3</c:v>
                </c:pt>
                <c:pt idx="33">
                  <c:v>1.2278872003074212E-3</c:v>
                </c:pt>
                <c:pt idx="34">
                  <c:v>1.3566743739732458E-3</c:v>
                </c:pt>
                <c:pt idx="35">
                  <c:v>1.4989287085690496E-3</c:v>
                </c:pt>
                <c:pt idx="36">
                  <c:v>1.6560494591508336E-3</c:v>
                </c:pt>
                <c:pt idx="37">
                  <c:v>1.8295792773258986E-3</c:v>
                </c:pt>
                <c:pt idx="38">
                  <c:v>2.0212184663715806E-3</c:v>
                </c:pt>
                <c:pt idx="39">
                  <c:v>2.2328405552721549E-3</c:v>
                </c:pt>
                <c:pt idx="40">
                  <c:v>2.466509291360048E-3</c:v>
                </c:pt>
                <c:pt idx="41">
                  <c:v>2.7244971534004271E-3</c:v>
                </c:pt>
                <c:pt idx="42">
                  <c:v>3.0093054875991575E-3</c:v>
                </c:pt>
                <c:pt idx="43">
                  <c:v>3.3236863676357671E-3</c:v>
                </c:pt>
                <c:pt idx="44">
                  <c:v>3.6706662757993928E-3</c:v>
                </c:pt>
                <c:pt idx="45">
                  <c:v>4.0535716948697674E-3</c:v>
                </c:pt>
                <c:pt idx="46">
                  <c:v>4.4760566886033783E-3</c:v>
                </c:pt>
                <c:pt idx="47">
                  <c:v>4.9421325314259528E-3</c:v>
                </c:pt>
                <c:pt idx="48">
                  <c:v>5.4561994238362926E-3</c:v>
                </c:pt>
                <c:pt idx="49">
                  <c:v>6.0230802974667102E-3</c:v>
                </c:pt>
                <c:pt idx="50">
                  <c:v>6.6480566707901546E-3</c:v>
                </c:pt>
                <c:pt idx="51">
                  <c:v>7.336906460837741E-3</c:v>
                </c:pt>
                <c:pt idx="52">
                  <c:v>8.095943585329498E-3</c:v>
                </c:pt>
                <c:pt idx="53">
                  <c:v>8.9320591002423934E-3</c:v>
                </c:pt>
                <c:pt idx="54">
                  <c:v>9.8527635065062038E-3</c:v>
                </c:pt>
                <c:pt idx="55">
                  <c:v>1.0866229722225234E-2</c:v>
                </c:pt>
                <c:pt idx="56">
                  <c:v>1.1981336049106471E-2</c:v>
                </c:pt>
                <c:pt idx="57">
                  <c:v>1.320770825874013E-2</c:v>
                </c:pt>
                <c:pt idx="58">
                  <c:v>1.4555759680799219E-2</c:v>
                </c:pt>
                <c:pt idx="59">
                  <c:v>1.6036727885685113E-2</c:v>
                </c:pt>
                <c:pt idx="60">
                  <c:v>1.7662706213291118E-2</c:v>
                </c:pt>
                <c:pt idx="61">
                  <c:v>1.9446668002455841E-2</c:v>
                </c:pt>
                <c:pt idx="62">
                  <c:v>2.140248091835013E-2</c:v>
                </c:pt>
                <c:pt idx="63">
                  <c:v>2.3544908255180529E-2</c:v>
                </c:pt>
                <c:pt idx="64">
                  <c:v>2.5889593509538011E-2</c:v>
                </c:pt>
                <c:pt idx="65">
                  <c:v>2.845302387973556E-2</c:v>
                </c:pt>
                <c:pt idx="66">
                  <c:v>3.1252467658361649E-2</c:v>
                </c:pt>
                <c:pt idx="67">
                  <c:v>3.4305879766366475E-2</c:v>
                </c:pt>
                <c:pt idx="68">
                  <c:v>3.7631768954571369E-2</c:v>
                </c:pt>
                <c:pt idx="69">
                  <c:v>4.1249019512530322E-2</c:v>
                </c:pt>
                <c:pt idx="70">
                  <c:v>4.5176659730912137E-2</c:v>
                </c:pt>
                <c:pt idx="71">
                  <c:v>4.9433568936643239E-2</c:v>
                </c:pt>
                <c:pt idx="72">
                  <c:v>5.4038114756384308E-2</c:v>
                </c:pt>
                <c:pt idx="73">
                  <c:v>5.9007712483915231E-2</c:v>
                </c:pt>
                <c:pt idx="74">
                  <c:v>6.4358299175773501E-2</c:v>
                </c:pt>
                <c:pt idx="75">
                  <c:v>7.010371654510815E-2</c:v>
                </c:pt>
                <c:pt idx="76">
                  <c:v>7.6254999051852249E-2</c:v>
                </c:pt>
                <c:pt idx="77">
                  <c:v>8.2819566990741167E-2</c:v>
                </c:pt>
                <c:pt idx="78">
                  <c:v>8.980032904006871E-2</c:v>
                </c:pt>
                <c:pt idx="79">
                  <c:v>9.7194704800625392E-2</c:v>
                </c:pt>
                <c:pt idx="80">
                  <c:v>0.10499358540350651</c:v>
                </c:pt>
                <c:pt idx="81">
                  <c:v>0.11318025926193098</c:v>
                </c:pt>
                <c:pt idx="82">
                  <c:v>0.12172934028708536</c:v>
                </c:pt>
                <c:pt idx="83">
                  <c:v>0.13060574696620805</c:v>
                </c:pt>
                <c:pt idx="84">
                  <c:v>0.13976379193306099</c:v>
                </c:pt>
                <c:pt idx="85">
                  <c:v>0.14914645207033286</c:v>
                </c:pt>
                <c:pt idx="86">
                  <c:v>0.15868489749561462</c:v>
                </c:pt>
                <c:pt idx="87">
                  <c:v>0.16829836246906024</c:v>
                </c:pt>
                <c:pt idx="88">
                  <c:v>0.17789444064680571</c:v>
                </c:pt>
                <c:pt idx="89">
                  <c:v>0.18736987954752057</c:v>
                </c:pt>
                <c:pt idx="90">
                  <c:v>0.19661193324148185</c:v>
                </c:pt>
                <c:pt idx="91">
                  <c:v>0.20550030734226343</c:v>
                </c:pt>
                <c:pt idx="92">
                  <c:v>0.21390969652029443</c:v>
                </c:pt>
                <c:pt idx="93">
                  <c:v>0.22171287329310907</c:v>
                </c:pt>
                <c:pt idx="94">
                  <c:v>0.2287842404566573</c:v>
                </c:pt>
                <c:pt idx="95">
                  <c:v>0.23500371220159449</c:v>
                </c:pt>
                <c:pt idx="96">
                  <c:v>0.24026074574152914</c:v>
                </c:pt>
                <c:pt idx="97">
                  <c:v>0.24445831169074586</c:v>
                </c:pt>
                <c:pt idx="98">
                  <c:v>0.24751657271185995</c:v>
                </c:pt>
                <c:pt idx="99">
                  <c:v>0.24937604019289197</c:v>
                </c:pt>
                <c:pt idx="100">
                  <c:v>0.25</c:v>
                </c:pt>
                <c:pt idx="101">
                  <c:v>0.24937604019289197</c:v>
                </c:pt>
                <c:pt idx="102">
                  <c:v>0.24751657271185995</c:v>
                </c:pt>
                <c:pt idx="103">
                  <c:v>0.24445831169074586</c:v>
                </c:pt>
                <c:pt idx="104">
                  <c:v>0.24026074574152914</c:v>
                </c:pt>
                <c:pt idx="105">
                  <c:v>0.23500371220159449</c:v>
                </c:pt>
                <c:pt idx="106">
                  <c:v>0.22878424045665732</c:v>
                </c:pt>
                <c:pt idx="107">
                  <c:v>0.22171287329310904</c:v>
                </c:pt>
                <c:pt idx="108">
                  <c:v>0.2139096965202944</c:v>
                </c:pt>
                <c:pt idx="109">
                  <c:v>0.20550030734226349</c:v>
                </c:pt>
                <c:pt idx="110">
                  <c:v>0.19661193324148185</c:v>
                </c:pt>
                <c:pt idx="111">
                  <c:v>0.18736987954752055</c:v>
                </c:pt>
                <c:pt idx="112">
                  <c:v>0.17789444064680576</c:v>
                </c:pt>
                <c:pt idx="113">
                  <c:v>0.16829836246906024</c:v>
                </c:pt>
                <c:pt idx="114">
                  <c:v>0.15868489749561468</c:v>
                </c:pt>
                <c:pt idx="115">
                  <c:v>0.14914645207033286</c:v>
                </c:pt>
                <c:pt idx="116">
                  <c:v>0.13976379193306102</c:v>
                </c:pt>
                <c:pt idx="117">
                  <c:v>0.13060574696620808</c:v>
                </c:pt>
                <c:pt idx="118">
                  <c:v>0.12172934028708533</c:v>
                </c:pt>
                <c:pt idx="119">
                  <c:v>0.11318025926193101</c:v>
                </c:pt>
                <c:pt idx="120">
                  <c:v>0.10499358540350662</c:v>
                </c:pt>
                <c:pt idx="121">
                  <c:v>9.7194704800625392E-2</c:v>
                </c:pt>
                <c:pt idx="122">
                  <c:v>8.9800329040068766E-2</c:v>
                </c:pt>
                <c:pt idx="123">
                  <c:v>8.2819566990741181E-2</c:v>
                </c:pt>
                <c:pt idx="124">
                  <c:v>7.6254999051852221E-2</c:v>
                </c:pt>
                <c:pt idx="125">
                  <c:v>7.0103716545108066E-2</c:v>
                </c:pt>
                <c:pt idx="126">
                  <c:v>6.4358299175773417E-2</c:v>
                </c:pt>
                <c:pt idx="127">
                  <c:v>5.9007712483915238E-2</c:v>
                </c:pt>
                <c:pt idx="128">
                  <c:v>5.4038114756384294E-2</c:v>
                </c:pt>
                <c:pt idx="129">
                  <c:v>4.9433568936643184E-2</c:v>
                </c:pt>
                <c:pt idx="130">
                  <c:v>4.5176659730911999E-2</c:v>
                </c:pt>
                <c:pt idx="131">
                  <c:v>4.1249019512530342E-2</c:v>
                </c:pt>
                <c:pt idx="132">
                  <c:v>3.7631768954571349E-2</c:v>
                </c:pt>
                <c:pt idx="133">
                  <c:v>3.4305879766366433E-2</c:v>
                </c:pt>
                <c:pt idx="134">
                  <c:v>3.1252467658361704E-2</c:v>
                </c:pt>
                <c:pt idx="135">
                  <c:v>2.8453023879735598E-2</c:v>
                </c:pt>
                <c:pt idx="136">
                  <c:v>2.5889593509538109E-2</c:v>
                </c:pt>
                <c:pt idx="137">
                  <c:v>2.3544908255180536E-2</c:v>
                </c:pt>
                <c:pt idx="138">
                  <c:v>2.1402480918350217E-2</c:v>
                </c:pt>
                <c:pt idx="139">
                  <c:v>1.94466680024558E-2</c:v>
                </c:pt>
                <c:pt idx="140">
                  <c:v>1.7662706213291107E-2</c:v>
                </c:pt>
                <c:pt idx="141">
                  <c:v>1.6036727885685075E-2</c:v>
                </c:pt>
                <c:pt idx="142">
                  <c:v>1.4555759680799234E-2</c:v>
                </c:pt>
                <c:pt idx="143">
                  <c:v>1.3207708258740227E-2</c:v>
                </c:pt>
                <c:pt idx="144">
                  <c:v>1.1981336049106527E-2</c:v>
                </c:pt>
                <c:pt idx="145">
                  <c:v>1.0866229722225243E-2</c:v>
                </c:pt>
                <c:pt idx="146">
                  <c:v>9.8527635065061344E-3</c:v>
                </c:pt>
                <c:pt idx="147">
                  <c:v>8.9320591002425148E-3</c:v>
                </c:pt>
                <c:pt idx="148">
                  <c:v>8.0959435853294823E-3</c:v>
                </c:pt>
                <c:pt idx="149">
                  <c:v>7.3369064608376534E-3</c:v>
                </c:pt>
                <c:pt idx="150">
                  <c:v>6.6480566707900332E-3</c:v>
                </c:pt>
                <c:pt idx="151">
                  <c:v>6.0230802974668421E-3</c:v>
                </c:pt>
                <c:pt idx="152">
                  <c:v>5.4561994238364027E-3</c:v>
                </c:pt>
                <c:pt idx="153">
                  <c:v>4.9421325314260196E-3</c:v>
                </c:pt>
                <c:pt idx="154">
                  <c:v>4.4760566886033444E-3</c:v>
                </c:pt>
                <c:pt idx="155">
                  <c:v>4.0535716948696789E-3</c:v>
                </c:pt>
                <c:pt idx="156">
                  <c:v>3.6706662757992974E-3</c:v>
                </c:pt>
                <c:pt idx="157">
                  <c:v>3.323686367635735E-3</c:v>
                </c:pt>
                <c:pt idx="158">
                  <c:v>3.0093054875990738E-3</c:v>
                </c:pt>
                <c:pt idx="159">
                  <c:v>2.7244971534003339E-3</c:v>
                </c:pt>
                <c:pt idx="160">
                  <c:v>2.4665092913599309E-3</c:v>
                </c:pt>
                <c:pt idx="161">
                  <c:v>2.2328405552722187E-3</c:v>
                </c:pt>
                <c:pt idx="162">
                  <c:v>2.0212184663715993E-3</c:v>
                </c:pt>
                <c:pt idx="163">
                  <c:v>1.8295792773259055E-3</c:v>
                </c:pt>
                <c:pt idx="164">
                  <c:v>1.6560494591508776E-3</c:v>
                </c:pt>
                <c:pt idx="165">
                  <c:v>1.4989287085690683E-3</c:v>
                </c:pt>
                <c:pt idx="166">
                  <c:v>1.3566743739731914E-3</c:v>
                </c:pt>
                <c:pt idx="167">
                  <c:v>1.2278872003073568E-3</c:v>
                </c:pt>
                <c:pt idx="168">
                  <c:v>1.1112982964357994E-3</c:v>
                </c:pt>
                <c:pt idx="169">
                  <c:v>1.0057572326014248E-3</c:v>
                </c:pt>
                <c:pt idx="170">
                  <c:v>9.1022118012178404E-4</c:v>
                </c:pt>
                <c:pt idx="171">
                  <c:v>8.2374501033477435E-4</c:v>
                </c:pt>
                <c:pt idx="172">
                  <c:v>7.4547227481576038E-4</c:v>
                </c:pt>
                <c:pt idx="173">
                  <c:v>6.7462699393957138E-4</c:v>
                </c:pt>
                <c:pt idx="174">
                  <c:v>6.1050618584259676E-4</c:v>
                </c:pt>
                <c:pt idx="175">
                  <c:v>5.5247307270216183E-4</c:v>
                </c:pt>
                <c:pt idx="176">
                  <c:v>4.9995090593196625E-4</c:v>
                </c:pt>
                <c:pt idx="177">
                  <c:v>4.5241735636352413E-4</c:v>
                </c:pt>
                <c:pt idx="178">
                  <c:v>4.093994197234452E-4</c:v>
                </c:pt>
                <c:pt idx="179">
                  <c:v>3.7046879171498046E-4</c:v>
                </c:pt>
                <c:pt idx="180">
                  <c:v>3.3523767075636815E-4</c:v>
                </c:pt>
                <c:pt idx="181">
                  <c:v>3.033549499287917E-4</c:v>
                </c:pt>
                <c:pt idx="182">
                  <c:v>2.7450276293762679E-4</c:v>
                </c:pt>
                <c:pt idx="183">
                  <c:v>2.4839335191176857E-4</c:v>
                </c:pt>
                <c:pt idx="184">
                  <c:v>2.2476622765315996E-4</c:v>
                </c:pt>
                <c:pt idx="185">
                  <c:v>2.0338559551979826E-4</c:v>
                </c:pt>
                <c:pt idx="186">
                  <c:v>1.8403802249719302E-4</c:v>
                </c:pt>
                <c:pt idx="187">
                  <c:v>1.6653032318833562E-4</c:v>
                </c:pt>
                <c:pt idx="188">
                  <c:v>1.5068764444766487E-4</c:v>
                </c:pt>
                <c:pt idx="189">
                  <c:v>1.3635173021347462E-4</c:v>
                </c:pt>
                <c:pt idx="190">
                  <c:v>1.2337934976493025E-4</c:v>
                </c:pt>
                <c:pt idx="191">
                  <c:v>1.116408741610957E-4</c:v>
                </c:pt>
                <c:pt idx="192">
                  <c:v>1.010189870097318E-4</c:v>
                </c:pt>
                <c:pt idx="193">
                  <c:v>9.1407516990204242E-5</c:v>
                </c:pt>
                <c:pt idx="194">
                  <c:v>8.2710380712624172E-5</c:v>
                </c:pt>
                <c:pt idx="195">
                  <c:v>7.4840625552755166E-5</c:v>
                </c:pt>
                <c:pt idx="196">
                  <c:v>6.7719563059199533E-5</c:v>
                </c:pt>
                <c:pt idx="197">
                  <c:v>6.12759844101834E-5</c:v>
                </c:pt>
                <c:pt idx="198">
                  <c:v>5.5445450183940299E-5</c:v>
                </c:pt>
                <c:pt idx="199">
                  <c:v>5.0169647437728057E-5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E0A-9A43-B91C-91BBDF96B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506223"/>
        <c:axId val="737746863"/>
      </c:scatterChart>
      <c:valAx>
        <c:axId val="771506223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z</a:t>
                </a:r>
                <a:endParaRPr lang="ru-RU" sz="2800"/>
              </a:p>
            </c:rich>
          </c:tx>
          <c:layout>
            <c:manualLayout>
              <c:xMode val="edge"/>
              <c:yMode val="edge"/>
              <c:x val="0.9281301586643258"/>
              <c:y val="0.71521228071442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7746863"/>
        <c:crosses val="autoZero"/>
        <c:crossBetween val="midCat"/>
      </c:valAx>
      <c:valAx>
        <c:axId val="737746863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1506223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369087551985251E-2"/>
          <c:y val="0.23047689219460948"/>
          <c:w val="0.29434655112687197"/>
          <c:h val="0.38960536021144199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2000" b="0" i="0" u="none" strike="noStrike" baseline="0">
                <a:effectLst/>
              </a:rPr>
              <a:t>Rectified Linear Unit </a:t>
            </a:r>
            <a:br>
              <a:rPr lang="en" sz="2000" b="0" i="0" u="none" strike="noStrike" baseline="0">
                <a:effectLst/>
              </a:rPr>
            </a:br>
            <a:r>
              <a:rPr lang="en" sz="2000" b="0" i="0" u="none" strike="noStrike" baseline="0">
                <a:effectLst/>
              </a:rPr>
              <a:t>(пол</a:t>
            </a:r>
            <a:r>
              <a:rPr lang="ru-RU" sz="2000" b="0" i="0" u="none" strike="noStrike" baseline="0">
                <a:effectLst/>
              </a:rPr>
              <a:t>улинейный элемент)</a:t>
            </a:r>
            <a:endParaRPr lang="ru-RU" sz="2000" b="0"/>
          </a:p>
        </c:rich>
      </c:tx>
      <c:layout>
        <c:manualLayout>
          <c:xMode val="edge"/>
          <c:yMode val="edge"/>
          <c:x val="0.19157765089490397"/>
          <c:y val="2.0725388601036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2.6505389357975823E-2"/>
          <c:y val="0.30326625504101051"/>
          <c:w val="0.94948014409591208"/>
          <c:h val="0.5606859283765118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ReLU(z)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Лист1!$A$2:$A$73</c:f>
              <c:numCache>
                <c:formatCode>General</c:formatCode>
                <c:ptCount val="72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</c:numCache>
            </c:numRef>
          </c:xVal>
          <c:yVal>
            <c:numRef>
              <c:f>Лист1!$B$2:$B$73</c:f>
              <c:numCache>
                <c:formatCode>General</c:formatCode>
                <c:ptCount val="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56-A548-B211-F149F2EC62B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ReLU'(z)</c:v>
                </c:pt>
              </c:strCache>
            </c:strRef>
          </c:tx>
          <c:spPr>
            <a:ln w="2540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Лист1!$A$2:$A$73</c:f>
              <c:numCache>
                <c:formatCode>General</c:formatCode>
                <c:ptCount val="72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</c:numCache>
            </c:numRef>
          </c:xVal>
          <c:yVal>
            <c:numRef>
              <c:f>Лист1!$C$2:$C$73</c:f>
              <c:numCache>
                <c:formatCode>General</c:formatCode>
                <c:ptCount val="7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56-A548-B211-F149F2EC6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0341472"/>
        <c:axId val="670343120"/>
      </c:scatterChart>
      <c:valAx>
        <c:axId val="67034147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rgbClr val="13479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343120"/>
        <c:crosses val="autoZero"/>
        <c:crossBetween val="midCat"/>
      </c:valAx>
      <c:valAx>
        <c:axId val="670343120"/>
        <c:scaling>
          <c:orientation val="minMax"/>
          <c:max val="2"/>
          <c:min val="0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0341472"/>
        <c:crosses val="autoZero"/>
        <c:crossBetween val="midCat"/>
        <c:majorUnit val="0.5"/>
        <c:minorUnit val="0.2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85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3.8167903062750079E-2"/>
          <c:y val="0.29576815851386451"/>
          <c:w val="0.31003296636611333"/>
          <c:h val="0.2840603072920444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0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3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6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6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56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7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79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3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3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9B2DD-33A2-449A-99BB-2FB524EDC3E5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ADA8-6807-4626-AA79-AD0D07E7E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60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3" Type="http://schemas.openxmlformats.org/officeDocument/2006/relationships/image" Target="../media/image38.gif"/><Relationship Id="rId7" Type="http://schemas.openxmlformats.org/officeDocument/2006/relationships/image" Target="../media/image41.gif"/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gif"/><Relationship Id="rId5" Type="http://schemas.openxmlformats.org/officeDocument/2006/relationships/image" Target="../media/image66.png"/><Relationship Id="rId4" Type="http://schemas.openxmlformats.org/officeDocument/2006/relationships/image" Target="../media/image39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gif"/><Relationship Id="rId5" Type="http://schemas.openxmlformats.org/officeDocument/2006/relationships/image" Target="../media/image47.gif"/><Relationship Id="rId4" Type="http://schemas.openxmlformats.org/officeDocument/2006/relationships/image" Target="../media/image46.gi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50.gif"/><Relationship Id="rId7" Type="http://schemas.openxmlformats.org/officeDocument/2006/relationships/image" Target="../media/image54.gif"/><Relationship Id="rId2" Type="http://schemas.openxmlformats.org/officeDocument/2006/relationships/image" Target="../media/image4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gif"/><Relationship Id="rId5" Type="http://schemas.openxmlformats.org/officeDocument/2006/relationships/image" Target="../media/image52.gif"/><Relationship Id="rId10" Type="http://schemas.openxmlformats.org/officeDocument/2006/relationships/image" Target="../media/image84.png"/><Relationship Id="rId4" Type="http://schemas.openxmlformats.org/officeDocument/2006/relationships/image" Target="../media/image51.gif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cranial.github.io/keras-js/#/" TargetMode="External"/><Relationship Id="rId2" Type="http://schemas.openxmlformats.org/officeDocument/2006/relationships/hyperlink" Target="https://www.cs.cmu.edu/~aharley/vis/conv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96553" y="1738265"/>
            <a:ext cx="10804072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4800" b="1" dirty="0" smtClean="0">
                <a:solidFill>
                  <a:schemeClr val="bg1">
                    <a:lumMod val="95000"/>
                  </a:schemeClr>
                </a:solidFill>
              </a:rPr>
              <a:t>Особенности подхода 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глубокого обучения в задачах </a:t>
            </a:r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48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sz="4800" b="1" dirty="0" smtClean="0">
                <a:solidFill>
                  <a:schemeClr val="bg1">
                    <a:lumMod val="95000"/>
                  </a:schemeClr>
                </a:solidFill>
              </a:rPr>
              <a:t>компьютерного 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зрения</a:t>
            </a:r>
            <a:endParaRPr lang="ru-RU" altLang="ru-RU" sz="4800" b="1" cap="all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4137285"/>
            <a:ext cx="106870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 в предмет «Компьютерное зрение». </a:t>
            </a:r>
          </a:p>
          <a:p>
            <a:pPr algn="ctr"/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Компьютерное зрение. Тема 1.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811" y="359784"/>
            <a:ext cx="10515600" cy="907229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err="1">
                <a:solidFill>
                  <a:schemeClr val="bg1">
                    <a:lumMod val="95000"/>
                  </a:schemeClr>
                </a:solidFill>
              </a:rPr>
              <a:t>Сверточная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нейронная сеть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(CNN)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670" y="1152713"/>
            <a:ext cx="11187953" cy="5502920"/>
          </a:xfrm>
        </p:spPr>
        <p:txBody>
          <a:bodyPr>
            <a:noAutofit/>
          </a:bodyPr>
          <a:lstStyle/>
          <a:p>
            <a:pPr marL="266700" lvl="1" indent="-227013" algn="just"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CNN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Наиболее </a:t>
            </a:r>
            <a:r>
              <a:rPr lang="ru-RU" dirty="0" err="1">
                <a:solidFill>
                  <a:schemeClr val="bg1"/>
                </a:solidFill>
              </a:rPr>
              <a:t>нативно</a:t>
            </a:r>
            <a:r>
              <a:rPr lang="ru-RU" dirty="0">
                <a:solidFill>
                  <a:schemeClr val="bg1"/>
                </a:solidFill>
              </a:rPr>
              <a:t> подходит для обработки изображений </a:t>
            </a:r>
            <a:endParaRPr lang="en-US" dirty="0">
              <a:solidFill>
                <a:schemeClr val="bg1"/>
              </a:solidFill>
            </a:endParaRPr>
          </a:p>
          <a:p>
            <a:pPr marL="723900" lvl="2" indent="-227013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или других локально связанных массивов.</a:t>
            </a:r>
            <a:endParaRPr lang="en-US" sz="2400" dirty="0">
              <a:solidFill>
                <a:schemeClr val="bg1"/>
              </a:solidFill>
            </a:endParaRPr>
          </a:p>
          <a:p>
            <a:pPr marL="1181100" lvl="4" indent="-227013" algn="just">
              <a:lnSpc>
                <a:spcPct val="10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bg1"/>
                </a:solidFill>
              </a:rPr>
              <a:t>Это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Indu</a:t>
            </a:r>
            <a:r>
              <a:rPr lang="en-US" sz="2400" dirty="0" err="1">
                <a:solidFill>
                  <a:schemeClr val="bg1"/>
                </a:solidFill>
              </a:rPr>
              <a:t>ctive</a:t>
            </a:r>
            <a:r>
              <a:rPr lang="en-US" sz="2400" dirty="0">
                <a:solidFill>
                  <a:schemeClr val="bg1"/>
                </a:solidFill>
              </a:rPr>
              <a:t> biases</a:t>
            </a:r>
            <a:r>
              <a:rPr lang="ru-RU" sz="2400" dirty="0">
                <a:solidFill>
                  <a:schemeClr val="bg1"/>
                </a:solidFill>
              </a:rPr>
              <a:t> (интуиция в основе обоснования работоспособности).</a:t>
            </a:r>
          </a:p>
          <a:p>
            <a:pPr marL="266700" lvl="1" indent="-227013" algn="just">
              <a:lnSpc>
                <a:spcPct val="100000"/>
              </a:lnSpc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</a:rPr>
              <a:t>Глу</a:t>
            </a:r>
            <a:r>
              <a:rPr lang="ru-RU" dirty="0" err="1">
                <a:solidFill>
                  <a:schemeClr val="bg1"/>
                </a:solidFill>
              </a:rPr>
              <a:t>бокие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Сверточные</a:t>
            </a:r>
            <a:r>
              <a:rPr lang="ru-RU" dirty="0">
                <a:solidFill>
                  <a:schemeClr val="bg1"/>
                </a:solidFill>
              </a:rPr>
              <a:t> сети не требует ручного выделения признаков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(feature learning)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723900" lvl="4" indent="-227013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Это важно, так как часто сложно выделить и описать признаки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на изображении, даже если они хорошо видны человеку. </a:t>
            </a:r>
          </a:p>
        </p:txBody>
      </p:sp>
      <p:sp>
        <p:nvSpPr>
          <p:cNvPr id="4" name="AutoShape 2" descr="data:image/png;base64,iVBORw0KGgoAAAANSUhEUgAABOkAAAHjCAYAAAB2AkuzAAAgAElEQVR4AeydBXhT1/vHM4Ft6IY7DDbG778h2xiSFncZbDBkhmwQHOq0UFpcBwR3GWMMd4K7u5QiDRRtC8UqFEopfP/POclJbtKbNGmT6pvnucvNvUc/59zLzrfveV8F6EMEiAARIAJEgAgQASJABIgAESACRIAIEAEiQASIQLoSUKRr7VQ5ESACRIAIEAEiQASIABEgAkSACBABIkAEiAARIAIgkY4mAREgAkSACBABIkAEiAARIAJEgAgQASJABIgAEUhnAiTSpfMAUPVEgAgQASJABIgAESACRIAIEAEiQASIABEgAkSARDqaA0SACBABIkAEiAARIAJEgAgQASJABIgAESACRCCdCZBIl84DQNUTASJABIgAESACRIAIEAEiQASIABEgAkSACBABEuloDhABIkAEiAARIAJEgAgQASJABIgAESACRIAIEIF0JkAiXToPAFVPBIgAESACRIAIEAEiQASIABEgAkSACBABIkAESKSjOUAEiAARIAJEgAgQASJABIgAESACRIAIEAEiQATSmQCJdOk8AFQ9ESACRIAIEAEiQASIABEgAkSACBABIkAEiAARIJGO5gARIAJEgAgQASJABIgAESACRIAIEAEiQASIABFIZwIk0qXzAFD1RIAIEAEiQASIABEgAkSACBABIkAEiAARIAJEgEQ6mgNEgAgQASJABIgAESACRIAIEAEiQASIABEgAkQgnQmQSJfOA0DVEwEiQASIABEgAkSACBABIkAEiAARIAJEIFMS0KqhVCigUGmc0/yUlq/VQittkbVyzNNK86XxOYl0aQycqiMCRIAIEAEiQASIABEgAkSACBABIkAEiEDqCWigYgJZkkMJpUoNjYlKlfraZEuwJn7JZrDzYkrK16j0TFQwSIeWypFLa2cTHZmcRDpH0qSyiAARIAJEgAgQASJABIgAESACRIAIEAEikCYEhEjHRDkVVPpDqTQKd84ycDN0z5L4ZUiQypOUlC+EN6XaaE1nqRy5tNBCzRkqoU4LoVOCiEQ6CQw6JQJEgAgQASJABIgAESACRIAIEAEiQASIQOYgIEQ6icWYvuFatTKpNZkzOmVJ/HJUXY4q365ySKRz1PBROUSACBABIkAEiAARIAJEgAgQASJABIgAEcgGBCyLdDBYgyngVGs6u8SvFAyJo8q3qxwS6VIwUpSFCBABIkAEiAARIAJEgAgQASJABIgAESAC2ZWAnSKdXqhSsj2cWjVUYlusUm303aZHqdWw+8IaT7d9VqlUJfVzZyJ+aaFWSfIolVBZcoyn1UKjUuqCTuh96rHyk2wvTUn5JnlEhywEuDBLq1EZtwqb+/pjYqewUOQMZaZdcvdlsphcou2uJjjoBxEgAkSACBABIkAEiAARIAJEgAgQASJABDIDAWsinbgn8aumF6SY/zoekVWhgM5/nel2WSE0MZHK4OtOCHoKM8s8IXIpheAm/OMZxbokgpZGL5jx+vW+9AyCoKS9bAhSUr7IIzUhlLsmLV+flouTUj4GX3/6QByiHKm/O8NUSb0FHol0Bph0QgSIABEgAkSACBABIkAEiAARIAJEgAgQgcxCQAhxpiIba71BaJOKSUJgYpZr0uvS7opACoqkVnNa6T2RR1qmSmMM1MDuy6XXX5eLPmtos5y4xtpsa/miTXLlSK+xtsilNWwVNhMMeZ+FEGcmVkr7a14Hz2fbf0iks40TpSICRIAIEAEiQASIABEgAkSACBABIkAEiEAGIiBEOmG9prNKE1ZyCoWZyCQEKSbAWeiF2O5pSWdKcl+UKSv6WRG05OoXZUkrF9fsKV/kkStHeo21QS6tVZFOIoCalZWEjVwfk7lGIl0ygOg2ESACRIAIEAEiQASIABHIigSYRYR0Icf9BskuVrJi71PYJzk+ctdSWDxlS0MCYtxkF/5p2I4sWpXs+yWL9jV9uyVEOjM/aswXnNrMqo01VMx7M3HJ2AchqpmJe8YEBgs9wxbWZMoUwpUhvaQsML90zPedYUupfoustH0pKV8uj9w1i0yS4yC4S8VOuWvSztp2TiKdbZwoFREgAkSACBABIkAEiAARyDoExGJFIawvlOALKHFdukDKVL0WiySzBaveKbnCivWITd2U4yN3zabCKFG6EhDjli1FOgsO+y05+Ld3oARb8/eLveVQehsIiHeeVCyykk2MjcV3fPLlJdmSmkyZIr2pSGcWYMLwjta/u6XtS0n5cnnkrjFUsteTE+nYTl5dWw1NFVt7DResjIOVWyTSWYFDt4gAESACRIAIEAEiQASIQFYkIBZNSdYSsosVewkkv7ixt0Tb04sFJvO3pIQyyZE0gqHtZVtYzDmEmV2tyMKJ03DuiHHLdiKd6TOis2AyOvhP8k5IwWyz+H5JZgthCqqiLBDj6SiRLvlnUIyvQXQTz5KFySPELEN67qpOL8axqLJayTDKlSV3TZJFrnxZ4c1SObLXk+dg8Len77dohwUMkhZbPyWRzjofuksEiAARIAJEgAgQASJABLIcAYuLCdnFir3dt2FxY2+RNqe3c8Fqc7n6hHJ85K7ZWy6lF4Ch5hEkLW+1cxgqMW7ZTKQTAgtzwG/y0WqgZlskzS6bpLHxh8X3C4l0NhK0J5md7zwx760MtOXxY+0S73dJ0ASrZcqkN5Qh85zLlSV3zYBIrnw7/6AiW74oV6aNhrql7PXnDnifkEhnAEwnRIAIEAEiQASIABEgAkQgexCwuAiTXazYy8SWxY29ZdqaXrposjWPHenk+Mhds6NISiolkIZzR4ybAxbV0h5k7HPBVyKwOKHBFt8v1sQZJ7QjexRp5ztPzHsrIp3BQsxadFfpcyPKlIm+aogGK01vcR6wbdhWtrvaXL4jRDqZ7awyE0qI3sxqW6FQ6NxGyKSz5xKJdPbQorREgAgQASJABIgAESACRCATExALCraYMD30W6XEYktuAcccfKuUkmATCiiVKqglW5UMC6wk5TtXFDAOiR0LVmv+gwQHk4WlnQs/Y6MsnnHn+txyTGz9knf2rmWO1fWLQDFujL3JNjFRi77tOh+DGqhVxq2MCrPx4lnsTS/qYTh4u6RzSb79Iou1/tozd+yrVwuN2jRIipI51Lc0xqKxWfRbcJZuPUyuq7bOP2vvF5UQX1L6bkhmnhqeBa0GKskzpVSpIXlFGbtqw/uMJxbzRM6fpbV3iLEmJ5/Z8c5jLRH9kXvHS1oq5gkXnkRQBwNXM+syMTbMvQAfX6UuEITknWVenXGuSPyiSueGNEMKypftp6W+W7gubSPfFi5naSry6vst/fdQgtOuUxLp7MJFiYkAESACRIAIEAEiQASIQCYmoI+ip9QvtpjQo/NJpY8CKBYc0gUS665GbRDnDHkMCzDjgo0v5lVGQUQpFncqM79DTkNox4LV2gJbcHCiSGdcBItFqpGbFL9xoaiAgadhsSwjfurbztLKL5iN48WHwd70+rEztitp+xXm3KQ+qAzBBET7dH2wde6kpl6x0BZCJ/+WaavTpmdGKFjMewXb2iorX5m00sjbhvln5f0iIniKiNKGuWzru8HiPBUisQpqtUr3xwcmprD5L54T8zG28X0mQBieVemDaa8vOFGYw7/teOexusW7zaQv8o1KIqrzZ1fmXS7GhilUZiKp7B8G9NVpTcRz3R99NCw/E7yk7UtJ+XL9lLuWDBP2hynj+8L0j1K6bhitU+Xee/JkrV8lkc46H7pLBIgAESACRIAIEAEiQASyHAGx6JSug3gnLS1iNCowixTzNb1hAW9SkFi0mIlBaUJRLFiNwpFOhNSLkdIOCLHCpO36RgoO5ot7cV2aR+5acn0VdTNrOLO0TKwyNFOks7btzNzCR7RHv9CVyjCy42VvetZekcecD4zb1aSIDNvnkuuvxW1wyYxLcvUmYSTmCQswYsHSymxcstJPU+FBJ9ZJ54mhrymZfxJB1mQO8EJT8W4Qcy7JvBZl6sQ6UwtBMc5m7yK73mes4aIcoyhu8R1qgEcn2YWAo+cCiXTZZeZQP4kAESACRIAIEAEiQASIgJ6AxUWFWAgnXV3Ls5NNLxbNZgtj+RIcfNW4mDZaPwhLGzPrDCFAyPVV9MtcwBHXpXnkriXTK4v8zfIll072vmiPedtZ2XL35K6Jdli4J1uveR4JI6vpRT7+bX3uWC1HtFWmXlPhRl+hSC/HyaRNWfOHbgur5NmQsayzytuKGGc5n/XxtUraynjJis+GYdZZQkmmheVqRB1yicX7gkUjFedy6SyXTneyJAHxb07SP7iktLsk0qWUHOUjAkSACBABIkAEiAARIAKZlIDFRbS1RSrrK/PjpN/SprNQ028FMlmspmIhnmqediyYrC20BQdzAUdcl/ZX7hqYLzixldj4reZmc7byST6dECdMRCjZ9giwej7Sftmb3mDtJtn+aNJX/Zww1JF8P0TrjJEj5QReUY6D6hX9NrTT2IrsdKY1255onEuCt9xY6AjJzj8r4p318bX2zEgEZumzJwZK/ywb2y5uMF1aNx/l7tn2PjOWJd6buj8AOE6UMdZAZ5mNgJhfJttzU9kJEulSCZCyEwEiQASIABEgAkSACBCBzEZALDaTrHeFcJH0hmkAAu4kW2KFY5I++cW983hlEJFOcDTjpBMKbG1j8ulkF4iibpMxEcQdK9LJWiuKPhvEr+T7IVpnXcQR80oy70Rd0m9DvSK9BZFJcDKkN7YiO54Z5pJha3Dy42bIYzbXLL5fDAKvzJiI8ZCOpTRaprhvVhcfK7tFOq0d7zPJbGDbZEX75NohSUqn2YFAMu+YFCIgkS6F4CgbESACRIAIEAEiQASIABHIrAQsLqItLIRFeua/y+AvjXVeNr1zFi62sU5eWDCU41RLOkMtMie28kk+nRBJTKyEZMdENMORIp2M0CKqMflOvh/G5NbSWrtnLMF4lkx6wYlEOj0y8eyIcU2GH3/85a3UxPsiqY6VfJnG8TM7E+OVtFAIn4cmz4E+u9wzItpn2/tMtEO03SgSyzVFpKZvIpBSAiTSpZQc5SMCRIAIEAEiQASIABEgApmUgFikJllkyi6ExeJULN4lnbY3vSSrc06F0GDDVjTRdjmRxtI9cV0KTu5aMp2zyN8sn/V0YlyMzux5dqvtcYRIxzQRnVAhxWDWdJOftqcXfZKZa1a3UZpUZ/hhtV7BSW78DSVkpxPx7BjZW+VnsIozm39Wx8n6+FqlLcZLbtLZZUlnpQ1W6jAR+4TAT3PH6pDRzZQRIJEuZdwoFxEgAkSACBABIkAEiAARyLQELC6+ZReplha1xkie5v54LJbvdGJCaLBBpDNEbDSKErx5zEeX2NJmvgiX4yN3LZl+igW/XGRRrUZjtFYUYoC16K62tNHQHseIdMJySa79rCqTCLUSiyu59Cb9tSrw8JvgW2zN+6zvn3m9FtspxoyNs4WyDMiy0gnrt1IFtYk5LB8xg/BqwiMl8y+ZMUzxu0GMmdNEOsvvM4PFsGErsFGolrPey0pThvqS9gRIpEt75lQjESACRIAIEAEiQASIABFIVwIWF8oWFsIGUUmhhJIHCVAafTMxocNs4SxNzwNMKJUwS+Kk/guBzRaRzrjQVkj6pROB9P0zF3Dk+MhdS7Z3QvhkFmmCqdHflZSVGCvWLh17FVRKseXOTGBk9Vptj4NEOokQw9ulFMEx9EEjFObWVbb3N7m5Y8LDznrFXNSNsZ6j+RgnO3aZOIGYGwYRWgml0jhmbC6qtab9M+EtAoRYm3+SuSGdx6LU5MZXpEvyLdouV6hdlnTGYBLGZ8/a+8w4d02rFu+apMyStN1BF549e4Zy5crphGoxhvRtkcfUqVMdRD5tiyGRLm15U21EgAgQASJABIgAESACRCDdCYiFt+mi07rAo1UbRSQhzGiE1VmSgpgAJl38q5Is/p0DQSycbRPpWKACjUm/lFCpNeyqzprOXMCREwrkrtnUOfO6mVWXqN+0AC1zWG8QRoSwZ+YfUGSx2h6ZftmbXtTDLeZk2qVUQaM1U3p4Htv7m9zckeVhrV6TucgYs/bpxRfzMZb0L0uealkUVTNRigvFbN7Lf2R5qyzMv2REOlZDcuMr2wpr89ROkY6Vb+v7jPWdi7oy7ziD4KiyzE62Lym8eOvWLS7SpTB7tsq2ZMkSdOvWLVP2mUS6TDls1GgiQASIABEgAkSACBABIkAEiAARIAJEILsQIJHO9pEmkc52VpSSCBABIkAEiAARIAJEgAgQASJABIgAESACRMAOAg4R6axZJFpri1Zr0dLSWjbZe6INTrRiJZFOljxdJAJEgAgQASJABIgAESACRIAIEAEiQASIABFILYF0E+nEll9J4IxU9YVEOqv4aLurVTx0kwgQASJABIgAESACRIAIEAEiQASIQOYl8PrNW5y7G41Z++9g5KbrmLD9JmYfuouVZyOw9VIktgVF8m92nl2PbXoOmy48xJKT4fhrzy2M3qLFqM0hWHv2AW49eZnuEyDdRTpHWb6RSGd1LpFIZxUP3SQCRIAIEAEiQASIABEgAkSACBABIpB5CRwJfYZGU0/i3W5b8F7XzfBZdw2bLz1EcEQsbj95oTsev8Dt7H48eQFtZBzO34/BjIN3UP+vE1B02YyCvbdj+KYQPH3xOl0nQbqJdI7uNYl0VomSSGcVD90kAkSACBABIkAEiAARIAJEgAgQASKQ+Qi8fQvcj3qJfisuI0e3LSg9eD9Gb9XiYcwrvGU36WORQNyrRJy4FYWO887hw17bUcx9N2YdvmsxfVrcIJHOdsrkk852VpSSCBABIkAEiAARIAJEgAgQASJABIgAEXAygYTEt9gaFImaY48ip0qDrssu4+6zeCfXmrWK1wQ/wmcjjkDRdQt+XXoJT+ISkJhOAqfjRTot1ColFAqF7lAqodJokw6gsHxTaYz39NeUai2gVUOlFGWoYUylhUatglKUr1BCqdZAK8pz1PZZY6sMZyTSGVDQCREgAkSACBABIkAEiAARIAJEgAgQASKQ3gReJryBet9tlPXdj/JD9kO9/w5evn6T3s3KVPWHR71C41nn8E4PDZpNO40L92PBfPylx8ehIp1SqRfPlFCqVFBJxDouvEk7KEQ1OZFOZRThlFyoUxlEOo1KL9wplFCxOpQSQZAJdyTSSSkbzmm7qwEFnRABIkAEiAARIAJEgAgQASJABIgAEcgaBGJevsbQTdeRb+Au1Bp3DBsuPgSzrqOP7QSYqNl9WRC3RHQdexSHtE+RkJg+QqdDRTomkqk0MLGbsxTF1YpIx63w5MQ2i2VpoBKWdXL5bB8aqynJks4qHrpJBIgAESACRIAIEAEiQASIABEgAkSACKQlgadxr+Cz4RryDNiJOhOPY3twZLpZgaVlvx1ZV1xCIrouu4ScvTSoM+YojnCRLn2EToeKdLICmRZq/bZVqdEc287Kt6xKL4prCqPlnJS7sKJLYpXHEom8sm2QlpLycxLpUs6OchIBIkAEiAARIAJEgAgQASKQAQiwZWd6HBmg69QEIpAlCTCRbjAT6frvhOuE49h2OZIs6ewcaSbSdWGWdL22o86YY1lHpJMKbhImsuKaENWkeeSuGcoRYp8SzGVdko/ISyJdEjTsAm13lcVCF4kAESACRIAIEAEiQASIQDYiEPccGBEANKgPfP01UK0aULWq8w5W/jffAN27A5eDgIRX2Qi2fFfH77qFb0YcxtfDDqJqgHOPasMO4ush+9FownEEhcXINygVV1nk0Ddv3hgO9lscqSiWstpJwFyk20oinZ0Egewm0mnVOr9xJhZwQlQjkc7u+ZOSDCTSpYQa5SECRIAIEAEiQASIABEgAlmIwNvIB0Dd6oBCkbbHZxWA1SuB2NgsRDNlXek85xwUHdZD0WULFJ02QNFhAxQdnXGsh+LXjVD8vBE5/tiK/06GIerl65Q1WiZXQkICjh07hhkzZmDu3LmYP38+li1bhpUrV2Ljxo3Ys2cPTp06hdDQULx48UKmBLrkKAIk0qWeZHYT6ciSLvVzJrUlkEiXWoKUnwgQASJABIgAESACRIAIZGICfIvr/bvAN58DORRApUrAH38A7u7AgAGOPQYOxFs3N8BVCXyQA2Ai3cL5QHRUJibomKZ3mnkaio7rUWrIAfRaFgS3FcEY+G8QBjjwYOW5/xeMNrPP4hPPPcin0mDO/tt4EOM4S0YmvE2aNAnly5dHxYoVUalSJVSpUgXVq1eHq6srmjdvjo4dO6JPnz4YPnw45syZg7Vr1yIkJMQxIKkUAwES6QwoUnySvUQ6sU1VAanRnMGHnPSinHWdhLIQ+6RZDLdFXtruakAiPSGRTkqDzokAESACRIAIEAEiQASIQDYjwES6N/fu6ES6nO8A3bvh7YMI5/qn+2s8ULywTqRbugiIjs5m1JN2t9Ocs1D8uBZNJp1AfIJzo0fuuvYYVUcdRr4eWzHv4B1ExjpWpJs4cSLKlCmDcuXK4dNPP+XfpUuXRrFixVCgQAF89NFHeOedd8AjQyoU/Hrnzp2xYcMGPH78OCkcupIiAiTSpQibSaYsK9LJRHfViois5uKZENWkipvcNSm55Mpi9ZvXI82fynMKHJFKgJSdCBABIkAEiAARIAJEgAgQgfQhwEU6Zkn3LbOkewfo8jtw+5ZzGzN2JFCsEIl0EsqdZp+F4oc1aDLxOGLjHbf9VFKF4XTblUf4cuQh5PtzK+YfuIvI2ATDvdSevH79GkePHoVarcasWbMwe/ZszJw5E1OnTsW4cePg7++Pvn37golyDRo0QOXKlVG8eHEu2NWqVQtbtmxBYmJiaptB+QGkh0jHxj8mJgYvX77kfggtDQS7//z5c7Dt0cxfoT2fV69eITo6Gqwue/PaUw9La69Il/gGiIl/jVfsxMEfR0Z3VSqVuoitCiVUKhVUSp0vOiacS7U43gU5QU7umkl/jVZ5CvM6lKw+EulMcEl+kCWdBAadEoGsQ0ADFfvrhMVDPlR21uk/9YQIZCQC9DxmpNGgthABIpCUQBKR7rffgNCbSRM66gpbkI8dARQtSCKdhKkQ6Vgwh2gH+oiTVGE4ZQEEvhzhHJGOiSZMgImKiuJCChNT2MF+P3v2DE+ePMG9e/cQHByM48ePc+u5QYMGoVChQihRogR8fX25eGNoLJ2kmEB6iHQPHjzAvn37cOXKFS7AyTWeibBXr17lvgvDwsLsEtpYQJI7d+5g9+7dePr0qV155dqS3DV7RbrnrxJx5OYzXH8Yh1eJb7lFcnJ12HrfoSIdC7uq1ejEMrFmVKqsR2OVqnfJinSsV1poVEbxj4t1PNyrXsAjSzrZoSeRThYLXSQCmZ2ARBRgfyVJcqihSZMuir+gWAi/nSZtoEqIQHoToOcxvUeA6icCRMA6ARLprPNJq7sGkW5i5hbp7OXFRJf9+/ejTp06XKgbOHAgt8SytxxKn5RAeoh0O3bsQLVq1eDh4cFFtKStAuLj4zFt2jR07doV27Zts8tyklnfsa2MNWrUwIkTJywKgXL1puSavSLd47gE+G0MQTWvPfh88F78uSIYa85EICQyDs/jXyPxjX1Wg9I2O0SkkxaYhc9pu2sWHlzqGhHInASEKJDeFnMk0mXO+UOtdiwBeh4dy5NKIwJEwNEESKRzNNGUlSdEusbZTKRjtA4dOoS6deuicOHCXNyJpWi/KZtEZrnSQ6RjEXyZRSTb0swsJ+U+bJsqs6Jcv349DxjChFpbPywwybx583hgkiNHjmQ4ke5JXAJ8NlxH4QE7oei6GQW99uKbUUfxw6KLGLlNi80XHiLqRcq2s5NIZ+ssARdyu3XrZnuGDJSSLOky0GBQU4iA4wiQKOA4llQSEUgtAXoeU0uQ8hMBIuBcAiTSOZevraVnV5GOCTR79+7lOz9IpLN1ttiWLj1Euk2bNqFChQoICAjg216XLl2K+fPnm0TvZdtdWTTfkydPgm2PjYuL479v3LiBy5cvY/ny5di6dSuYIMc+bFsrCyoyZcoUHDx4EMuWLcOXX37JhT4m+DnzIyzpcqg0aDj+OM7esR7k5kXCG4zeEYryQw9C0Xs7FEys67MDikG7UXrIftSffBLuK69gxr7bOBDyBIl2+OMjkc72kSZLOttZUUoiQATShID9ooBWozb1ScAcfKo10Mq1V6vzL6AU/gsUCijNfBiIsNtyfvEM7gxE1B/DBUllws+Bua8C/XUl96MgabPSdAuvXf2RVGs4NalHA7XUn4JSBY0AY+bLQalSp5gZr1taL7Sm9bIxMVRsaCmdZHgC9DzS85jhJyk1MJsTSKlI9yI+AVdCI7D7+DXsPBaMk0G38OBxTPI0ySedLCMh0jWacMwmSxvG/+a9Rzh4OgSaQ5dx9FwotHceIdEGh/XO9Ekn2zkrF0mkswInlbcMIt2AXXCdcAJbLz9CQmLKt1va0hwmrjFLusaNG6Nnz55o1aoVatasyYMT7Ny5k291ZSLd33//DR8fHxw+fBh3797FpEmT0Lt3b3Tp0gVVq1YF81PI/NVdu3YNQ4cORevWreHq6oo//vgDnTp1wv/+9z+cOnXKrq2ytrTfPI1OpLuED/psx3cjj2DFqXBcuBuDS/djcfFejMlxOSwWJ0KfYcDqqyjlewCKfjuh8NoLhedeKNx2Q9F/JxS9tkPRfSve778TygnHMWpTCOYdvc/92N1/9hIvrTy/QqRjQVgCAwMz9cFENGd+SKRzJl0qmwgQgRQQsE8U0KqFQ08llCy6j0qlj/YjE3VHozbcY8KcaTQgo+85viiXlCPKVanURoErNSKdtGwWHUhh3NprV38s0RVimaEeEflIBORQQa1W6YJzKHX3lLwdKWfGmyJTr46dGCMFuEBpqd10PQMSoOdRJ9bb8H6xNHoyz4Xu3UPPoyVkdJ0I2EMgJSLd87hX2LT/IvqPWwOXrlNQ87dJ+NF9Pqb8sx93IrRzlq8AACAASURBVJ7i9Wtr29dE4IgCxsARMdatU+zpT2ZNy0W6H9ei8aQTiIlPPrqp5kgwvKZuRJNeM/Ft5wlo2W8OvCZvxMWQMMQnWLcuIpEus84S+9r97OVr+G4ORZ6Be+E6/niaiHTbt29Hvnz5kCdPHnh6evJth0yAa9SoEVq0aIGLFy/yLapjx47F999/D7Y9llnQ9enTB8WKFUPDhg3Rr18/vhX2+vXrGD58OPc/5+fnh//++4+Ld59++im31jt79qzzRbpXieiy7BLyuu9GEa99+H7mWfy5+BL+WHQR3RaaHj2WXEL3RRfx7bhjyMPEObc9OoHOYw8U5ofbLm5p905PDT72YeWeQeCmEPx99D6C7kYj4c3bJEExhEjH/7+qVjcoMvOhcO6mThLp7HtXUGoiQAScTkCIAsZFMV/Q6gU4E2ss/eJXYW6xxqPx6BbAJoZuGhWYtZi5QZdBGDNJnIxPulSIdPwfpyRtZkGE9CJiknvM+k+mP5bGQpTDrAVVUotC0SddWaaCmZE7D1wkyraHmcV6AQheEkFSVEHfGZmAcV4YxWq9wM2eSenDJMbf1vlrz9xilplcSDaK6SbUxPwyeYb1KSy1S1xnz0mSNtPzaMKXfhCBDEzAXpEu4XUijp4PRY1fJuHjOt7IVdMduWp74KMabijZzB8jZmsQHpmM6DZuBFDkY+CzT4Fli4HnsRmYUNo0rfPc81C0W48mk08hueCuEY9i0KjPDOSu6Y6Pankgdy0PfFjTHXlcPOE3bTOCb0TA2i46EunSZkzTu5bnicDQzVrk7bMFLmMPYevlJ1z8cWa7tmzZgqJFi6JBgwY8gi/bysp8DDI/cl988QVmzpzJfdUx4a5du3Zg6UNDQ7lIx/ItWLCAb29l+ZjPuXr16mHUqFE8GiyLGsy2w7KgFBUrVsTp06fTTKQr4LMP7/bbiQ/77EAulQa5emqQq4fZwa6ptiNH/514h1nOCSs6ZknHDibUeeoFO/fdfAsst7brvQM5em5DoT47UN5tD9yXByFKJsiEiUjndgCKzHyQSGfxMXSufGmxWrpBBIiAcwkIUUBYmZh9SxbhVoUrsQCXpLfYbtm0zhQFjJZz0jY5vD8ywoO8IKlrhbhnCzKDoChNLDjK1MvCmOtEFgWkWaT9p/OMSICeR9n5Kua67E2zcRRpZZ4L8cwxMd38I+7J3DJPahT4pYmt1EvPY1KEdCXzErBXpLtw7T5+9f0b7309AJV+HIERc9Zi2vJtaO8xB7m+G4RyDXwxc8UBnLtyD+eu3MWpoDs4FXRbdwTfxcnbT3AmcCzOliqLs5//D6enzedbZU9dDzemE+mz+PfJoNs4c/kOIu4/QJtJB6D4cQVqBezCoQu3cTb4Dk5fvoNT/LiNk5dv41LIfRw+q8UvvkuR28ULn7Yahn5jlmLBup3oMnQBSjYZgiKN/BAwexsirGw9JpEu8z6v9rT8bvgDDPDwwkd1e8N1/BFsvfIMCdaMXO0p3EJa5pPus88+4xZwwqccS8q2wbJtrMxK7t69e9y/XIcOHfj1mzdv8q2uTMRjoh37xMTEYO7cuVyMu3TpkqG2t2/fYs2aNahevTqP7up0n3R6S7p87rtR2GsvGk8/gw4LLqDDgvNoP9/06LTwAtovuIDKY48hN7ek260X5/QCHRPpmHg3aBcUA3bxLa+5B+1GEf+DaDj1FCbvDMVh7VM8in0FuSCwJNIZpkGyJ2RJlywiSkAEiEDaEhCigLyQZWyLUfSRtfARfthkFsZgfumYHzthnSfSShe4BlHJCZY7JvWIHqWiP6II8S0W53L16C2OTK3odBmFKCB3zyZm1urlxnRyFnyi0fSdMQnQ82j3+8V8IK09F/Q8mtOi30TAbgL2inTbjwTjyx9H4xMXTwTOXI2QW1pEPLqPVTsPweX3Cciv9IDy90no4LEAHTwXor37ArR3n492+qO939/46ZeR+Kl2F/zk0g3tu4xFO8+F+NFzIX5wm8+PHyXf7dyMeUUZWeWbbRFu57EAXXwXo/Jv05C3+QRU7DiFM2jvsQDtGDsPHT/GsKPXQrQdOBeftR6O4o2GoO/opTh54QIeP7uPQ2fO4vsBM5Db1RO/B/yDy9pwi3OBRDqLaLLUjeEBw1D9y8/w7ne/o87My9ga/NTplnRMpPv8888xevRobkEngDLxjQlrzO8c80HHgkCYi3TMzxwLEME+T5484VZ3zGKO+aUTH+bPjqVxcXHhIl1CQoK45ZRvETjiw97bUWPkYaw4FYEzd6Nx4X4Mzt8zPS6FxeJI6DP0X3MNpXz363zScQu6vVC46wU65pOu2xbkHbALLpNOYNjGEMw/eg+HbjxFeFS81fEhkc72ISaRznZWlJIIEIE0IWC/KCAX4MFwzUSkMw9mYNlKz2hpkvYinaHtkuAWhmsm/bEwIA4VBexgZq1evntQ55tOVgS00BW6nN4E6Hk0PHv0PKb3ZKT6iYAsAXtFuvV7zqN4Qz+UqD8Ya3YcYLEXAcTh0rXLaO8xG/nreKNwvcE8TbEGvijaYDCK1h+MovrzYg39ULTJMBRtEYhizQNRrIk/ijYaApa2WENfnje/0otv5fyw+iCw46PvJEeNQfgoCx0f8r65oXhdT3zayAel6nuhcF1vAw8dN8bRV39tMP+u0CIAExduRHTMPc4/JuY+/gxYjNyuXvjJZzFOB9+RHW92kUQ6i2iyxA0WDXXhwoUoX7okCuXLhXfrDUDdeTewNdj5gSOYSMd8xrGgEM+fPzfw3Lx5Mw/24O3tjYiICEyePDmJSPd///d/BpGO5WWRYZlV3v79+w3bWpnl3IoVK1CtWrW0saRLYD7pgsCju447hjO3owx9kjt5Hv8Go7ez6K4HdEEiWLAIFuWViXMDdqLqmKPw+e8K5u67jR3Bj3Dv6Us8j7fuQ1LUQyKdIJH8N4l0yTOiFESACKQpAXtFAQsimkybxXZS5n9K6kpLdutmulnS2d4fmS7qLlkTy+y03LGLmbV6yZLO4nBl7Bv0PJr4aEzJYFl7Luh5TAlRykMETAjYK9IdOB0C165TkLe2B1QjFmP/ydM4fyUIU/7Zgqodx4CJcGWb+qNUk6Eo1XgIyjQdijLN/FGmKTuG8u/STf1RutkwlGkegM9bBaLKT2PQsMc0binWa8QKeE/ZiMDZ2zBmwXaMmb8dw+dsg//MLfCdtgm+0zbqDvVG+Ko3YnAmP/ymbcL4BdtQq98S5GkzE1V6LcGA8WvQ3mM+vvt5AmdWqgnjyJj5o3gjPxSs64MiDfzQ3n0OVu84iEvXr+DfzXtRp/skfFzPB4MmrsOt+09Mxln6g0Q6KY2sdc6CLQwbNgzly5dH7g9zoFipcni/ZSDqzglJk8ARbFtrgQIFULlyZbBorg8fPkRISAjc3d35tfXr14P5m5swYQJ+/PFHvr2VBY5gkWBZm9euXcsHhEX9ZdFbW7Zsid9//52XFR0dzf3U/fLLLzxt2kV3DULOXttRZ8wxHNE+tRoh90lcAnw2XEexgbuh6LkNxYfsR41xx/Db35cweKsWW4If4ZXcXlYbpiGJdDZA0ichkc52VpSSCBCBNCFgqyjAYhHoLOHkdnUmbarYTiojgskuoq2kZ4WLPHKWbZbuiesWGmxff5L20HDFWj12iQJWGMjVIXfN2CjySWdgkZlO6Hm08LjaPojWngt6Hm3nSCmJgAUC9op0t8OeIGDONrz/3SAUqueNH91movuwRajWeSzer+HOrbzKNvNHhdaBKNbYD4XqD+ZCU7nm/ijXzB/lmg/jR1n99xffB+LbzuPQrO9MdA/4h4txizcex46jV3Am+A5Cbj9E+KNoxMW/QuKbN2CBK14mvEbcywTEvniFmLh4RD9nx0tEZbIjOi4eL+Jf8ZH5Zd55KDqsxbf+O6BecQBdhv6Nqh3Go2TjoVz0ZPxKNPLjLBv0mIbCDXyR38ULjXpOQc+RS1Drt3HIVX0gvu08Hn9vOYmXVqxzSKSz8DBk8svh4eHw9x+KsmXL4eP8H6N0iaIoVaka3v1+TJqJdBqNBgULFkTx4sXRo0cPsCiuzA8dCwDh5eXFreiYNRy73rZtWzALO+aTjrnQkYp0bCiioqJ4IAm2TZYJc8z6jol9VapUQaVKlbiI53SfdHpLOntEuoCtWtQddRSN/zoBz43X8M/JcNx49AKvEtnbNuUfEulsZ0cine2sKCURIAJpQsB2UcAQMVROKGM6mkZqMWdJcDJGTjV33m5dNBPtNBP9tOK6TMRIa4t1xla/YJeNNJmkP1YGw1o9DhEFLDAT9SaJKsvGQgW+bdDCWFnpDd1KVwJiPifnI9Le+UvPIx9Weh7TdXZT5VmDgL0i3Zs3b3H++j3U/PUvFKw/GLmUnsjl4oX8DXxRqlUAPm0RgJJNhqJO9ymo1XUyyrYMQJH6g7kFGLOoY/elQl0ZvXhXutlQlGzqj3ItA/Blu1Go8etENOk1HX1Gr8TsVYd5UImwyCg8eBKDqNiXePXqNVhbMvvndeIbLjC2m3QA77WcidLtJ+GLNsN5AIiizYahfKtAVGgZgGKN/LgA2mbAXOw7GYKfPBeioIsnDyCRy9ULuWt7oEhtD0xcuAuhVqzoGC8S6TL7rDFtPwumEBYWxq3TSpYsiU8++QQlSxRH2VLFUaKKEu+0m4y6c66niSXdsWPH+DbW4cOHo3PnznxbKgsI4efnhwcPHvCGv3r1CkxEYaLdoUOHeNtZtNeff/6Z/5b27tmzZ5g4cSIX+Vg5LA3bMtu1a1ewgBJp5ZPOVpEu5uVrbLwQibVnH+Dy/Vg8ffHaquWdtK/JnZNIlxwh430S6Yws6IwIEIEMQcAOUUCyhZIJQEqlSh8MQuf7jF2TWsGIwAgKhRI6Z/BKKKV+pqSJJT7UWHoeZEKpNClPiHjS8nRClL5cc0FKiFhm9UixG8tMvj/SfCbn1uqxSxRgBoOCpQ3MRL1KwdXIjXMxGw+TNtOPDEqAnkcxd5N7v1gcQPFcyD339DxaxEY3iICtBOwV6US59x9GYcG6o+gx4l/8OuRvTF9xkEd0DZy9FSUb+kLZZTL2nLyOHUeC0aT3DBRlkUcb+qJk06FglnbsYGJdhVYB+KrdaNT/Q42mvWbwo/bvk1ChTSAK1vNB3lruyFvDDflquSGvqyfKtxmOjt6LMHbBDizbeorXERwajojH0Yh5/pJbpjFru4z8eZWQiGexL3ApJAyzVh1Ge8+FKNfEF8XruKNUAx/8X9uR6Oi9EOMW70I7j4Uo2ngI8rh44RffJQjSB4R4/vIVth8Ohvuk9ejsvRhs2+zBMzesWtAJJiTSCRKZ/5sJdAcPHuTiFbNeY1tNS5cujbJlSqFsySIoXr0ZFJ3mou7sa2ki0jHLNuZPjglxLELro0eP8PjxY7x8+dIENrvPor+y9GxrK7vP8slZxjEhjol1bOss2/LK0rItsyyIhLM/InCErSLd27fA68S3stFZU9tWEulsJ0gine2sKCURIAJpQsA+UYA1iVlpKZXSIBBKLthptNokLdaqVSbCHFt4a4T1m8wiWiMiv3IxTwVT/1RaaEzKU0Kl1kALfR9SINLZ258kHeQFqHV9lOmPsNaTC94gBDnzezYzk4oRjKlSCHzMqpBxlm0tXczQBOh5tOf9IjuU0ufCPIGdIh3LTs+jOUT6nd0JpFSkY/kePI7GldAHuHwjHOGR0Xwr6pYDl1ChuT/y1fbA2j0XuGh26IwW/SesQalm/sjx3SAUbeSnE+n0Qh2zrvu6wzi07j8HA8evxby1R7gAN27JLnTwXIRq7ccgj9ITikoqKL5U4WOlB8q1GIYvO4xF/Z7T8fuQv+E9ZQOm/rMPa3afw+krdxH3wrlRH1M6b17EJ+DI+ZuYsnwfOvksxv/ajUZeFy8UdRmEgg188dXv07Fo0wkcOheCv5btQcUfR0HxTX98++sE7D15HS9eGvsV8zwe2juRCAoJQ+i9R4h7qds6m1zbSKRLjlDmuM8EOiaCsa2gTJgrXLgwSpUqhTJlyqBs6VLckq5YrR+g+GUh6s6+miYiXeYgZ3sr7RXpbC/Z/pQk0tnOjEQ621lRSiJABIgAEbBGwJoYYS0f3SMCRMDxBOh5dDxTKjFDEkipSGepM5e1Yaj580QoKvaA3/RNfHsqSxtyJxIrtp9Bq4FzUaTlCORtNhwlWg43+Kkr3zIQX/wwCt/+MhE/ei5AwOyt2LDvAs5du4fD525g/b6LmLPmMAZPWY+W/Wbhs++HI5+LFz6oPgi5a3ngk7o+KNncH191HIt6qunoFvgPBk/dgHGLdmHdngu4rA3H0+g4MGEjPT63w59g3e7z6Dt+NVy7T0GpFsO4YJnf1RNNuk/C/1RL8H7n5Wg68TBuRjzDnFUHoPxjCnLUGIQ6Pabin20nuQjqiLaTSOcIiulbBrMiO378ODw8PFCsWDHuB44JdGXLltUdpUuhdKlSKFDvNyi6LEe92cF8m3NCKv2ipW+v0752EukOQOHmhEOhcOpgkkjnVLxUOBEgAkQgGxEgUSAbDTZ1NcMToOcxww8RNdAxBBwt0oU9jMLACWuRp6Y7XLtOxtpd500aeubKXQR4TkPjhgNQtKEvCjQLxKctA1G53Sh83XEcKrYdhQ9ruSOfqxca95qBcYt3YvPBINy4+4iXwyzJzl+/jw17L2LRumMYPV+DniNX4PtBc1H9t4ko3WIY3xqqqNoHii97IXcNN3z14yi0HTgXqjErMWL+dsxfdwQb913E8Yu3cDU0AmGR0Uh0sH+7xMQ3uBv+FAfPaDFr1UH8OnQpvmRWcVX64r3qA/F52xH4echSzFl1CMGXb6Dl9NNQ/LkX3006hQl/70WF1gFQ/J8KbdzmYe+pa4hPMFrQmQBNwQ8S6VIALQNlYds/t2/fjjZt2nBxrkiRItx6jlvQlS2rOy9ZAqXLlMEnzfpC8cd61JsZhK1BkQ7zj5aBcDi1KSTSOUGgY6IfiXQW561z5UuL1dINIkAEiAARkCVAooAsFrpIBNKFAD2P6YKdKk17Ao4W6ZivtRXbT6Ncq+E8suvExbtMO/X2Le5NnIK1XzfAL5V/wqeNfJHP1RuftgpEgz/U6Oi1CJ0GL0HNLn8hV013vPP1AHz10xj8OWIF/t5yCqcv38HjqOeGMtkWzys3I7D/dAi31Ju4dDe8Jq9HR5/FqP/nVFT9aQyK1PNBjm8GcIEsx3duKN9iGFy6TuEimceUDZi0bC+2HgzC0QuhuHD9PhftEhLeGOqw54QZ6t1/+Ay7jl3FqPk70N5rEUo19ed1f1TTDbV++wt9x67CtH/349TlO3it95/Xed4lKH7bjOK9V6Fy+9H4oKYbyrYIwIb9QWA+7Bz5IZHOkTTTtiy2vXXHjh1coMuXLx+kAp1BpCtdGmVKFsen5cujeFtvKFRbUHf6RbKkS8FQZUSRLkfOD/Dx59Uz9ZErb74UjIbtWciSznZWlJIIEAEiQASsESBRwBodukcE0pYAPY9py5tqSzcCjhbpXr1ORHBoBFz/VOOdbwagz5iVeP4i3rR/YwLwplgBhJaqgFG/+eKbXyfh40ZDeATYhj2mYcqyvdwv3W9DlqHSj6NRuKEvcik9ULSxHxqppvP7V2494FtpWX3SDwsa8SzmBW6FPcHZK3f5FlOfKRu4JV11FpCidSBKNPJDgfo+yO3qhTyu3ijcwBeftR6Ob3+ZgO8HzsXw2Rqs232B59fejcS9B8/wJCoO8a9eg1nImX+YMBcbF4/bYU94oAxf9UZ802kc8ig98JHSE4UbDEa1n8fj1yFLsePIFZ7WPLjFz3PPQdF6Pgq3HIX8td3w9c/jMX3lIcTEmbEzrzwFv0mkSwG0DJIlKCgIbm5u+Pjjj5EnTx4UKlRIFyhCv82VCXWl2VbXksXwRaX/oeJvI/FB/x2ooz6PbZfJks7eYcyIIt3Vq1exf//+TH0w/3rO/JBI50y6VDYRIAJEgAgQASJABIgAESACTiPgaJGONTT2RTzcJq5FvrreqNF1MjSHg43tZ4rW2BFA4U+ASp8jftVyhD58jEHqzajUbhQ+cvHk/uV+9l2KQ2dv8Iix05bvR3v3+fi0VQDyuXoixzf9UaihL35wX4DFG09wf3dMmHstK6C9RUJCIuLjX+NlfAJu3I3E5v1BmPz3XvQa9R/aDJwH165TUL71cBRu6If8Lt7IXX0QclUfiA+U7qjQKhBN/pyGQePXYNHG49h8IAjHL4YiPDKKC3csyu2+0yGYuGQPtwT8ROmBPDXdeHCM736diF99l/B8T6Kec4s4OZd48Qmv0c5/DRTfeKCwixtcuk3B1kOXnSLQsYEgkc44HTPbGYuEGhwcDH9/f9StWxcVKlRAiRIluFDHgkfwo1QplC5RDJWrfYNv+89APs/9qDv5NLZdfsQjj2a2Pqdne3Ui3SXYGt3VmW0VgSOcWUdWKZtEuqwyktQPIkAEiAARIAJEgAgQASKQzQg4Q6RLfPMGU5btQ+mWASjfZgTmrTlspCpEuiIFgYqfAf/+jcTnsdCGPcXctUdQ50813xrKrNsa9ZyGKf/sw+nguwjWhmPxhhP4zW8pCtX1huLL3sin9ELVDmPxu99STF66FxeuhRnrsXDGLOGYoBf2MJqLe+eu3sP2w8GYvfIQAudsQ7dhy7lvvEL1fKD4uj+vJ/e3A1C0gS/+76fRXED7YdA8eExai7GLdmLw1E1o3HsWKrUfjWKN/VC26VC4dpsC/1lbsefkdVwJjcCjZ8btuebNevXqNQ6cCUH13yZBUbkXKrUJxKzVRxD5NBZsbJzxIZHOGVTTrsz4+Hjcvn0bu3fvxqRJk3hEV2ZZx8Q6LtixCK8liuG7WrXg4r0IBXyOQDnxJDZdIks6e0fpRUIiuv9zGTlVGriOPopDIU+RIPPHAHvLTUl6Eulsp0Yine2sKKUjCWi10DqyPCqLCBABIkAEiAARIAJEINsRcIZIxyDuOXkNLn9MRW5XT/Qb8x+iY18aRSdmSVe0IPBZBWDJIiA6mnOPef4SLLDEsFlb8X/tRkPxdT+Uau6Pdp4LsHzrKYQ/ikbovcfYdewKhk7fDNduU5HPxRM5vhuIYk2HoHa3KRgwdjWWbT6J+5FRNo8lCxrB2vfwSQy0dx/h2MVQ7Dh2Bat2ncX4RTvRd9R/PIhF2ebDULieD4o19EWZZv48SAWz6Mtd2wN5XXTbWr/7eQJUI//DtsNXEB0bL7s9VjTsVcJrrNCcRpN+s1C0rgc+quOH+l4rEBEVJ5I45ZtEOqdgTfNCY2NjsXHjRhQtWhT58+fHZ599xgU7tg02X+6P0LpVK3SdugkVR57G5/6HMPvQ3XQTmNIcjoMqjHrxGm3nnce7PTVoPPU0zt+LxWsHB5mxtakk0tlKCiCRznZWaZRSA5VCAYVCBU0a1Zjm1WhUPCJKlu5jmkOlCokAESACmYvA27dv8fxVIh49T0BkTILum53T4RgGsQl4GPMKMfGvkegsc5bMNeWotVmUgLNEumcxceg5agXe+3Yg6vaYiis3IvBKLG6lIt1So0gnEEfFvsB/O86gy4h/UKjBYCgq9+GBJXxnbOZWZywdS3Po3A1MXrYPnXwX48sOY6Co1g+Kqv3wRZsR6B64HHNWH8aeE9e47zpRtr3fsS/jcTzoNsYs2Ilav05CqSZDkL+ONz6q5Y5iTYfii3ajUbHNCJRoPAQfu3rxiLVV2o/RRZMd+R88Jq/HpKV7sHLHWew8ehXnr97Dw8cxePQsFmt2n0Ot3ybhY5dBKNhiJD7svBRNJx1HvJPfOSTS2TsLMmb669evY8CAAciVKxdcXV25Vd1ff/2Fxk2aoGSJ4vi500+Yu/Uo2i64gvdUGrRbeB4Xw2IzZmcyYKviX7/BuvMP8UXgISj+3Iae/wXjeXwixGssrZtMIp3txEmks51VGqXMbCKdFmolExWVUNtqGidEOqWarOnSaFZRNUSACBCBjEYgMiYe/54Mw4TdoRi76xbG776FcXQ4lMGYXaGYdfAOroQ/B7O0oQ8RyIoEUiPSXb4Rjh1Hr2D7kWAcv3iLb9GUMho5T4P8rl74vO1IbNp3CTEvE3S3kxHpWCIWbIJFPx06YzNcuk7Gu98OwIc13dBq4Bws3ngcYQ+f8bKYn7njF25h7prD6B7wD77uPA55a3nwLbPlWgagrft8TF62FwdOheB2+FNp86yev3n7FtdvP8TaPecwbskutPNaiCINfLk4V6LZULQcNBe+0zfxKK0Bs7eix/B/0cZtHpgfuk9bDMOH3w6E4steUHzTn+f77peJaNZ3FvroI7vO/O8AfvSYj8L1vVG5tR9K9VoGRe9daDbjktV2SW+y4Bj7ToVg66EgHDqrtbl/JNJJKWbOc7bllVnRVa1aFR988AG8vb1x584dPHnyBKtXr+a/x40ZidOXr8NzYygUXTajuPde+Gy8jph402ArmZOA81t9/FYU2s09hw9UGnzivgezj9xzfqVWaiCRzgocs1sk0pkBSf+f2UCkS3/I1IJMTiA2PhFXI57j2M1ndGRjBkf1fb/39CVevU4arS6TT/Ms3Xzm0mnftceoNOwgFP12QTFwFxQDdkHRX//NzulIGQPOcKch74cDdmHy7lA8jdOLC1l6ZlHnsiOBlIh0LJLptsPB+Nl3CT5tNRxlWwSiTjc1xi7YiVthjyEil67dfZ77Z8tTww39x69G+BO9FY8NIp0YCybCbT14Gb8NWYpSDf2Qs6YbijT0BYvYyqzknkq2hjILtU37L2LQ+NVgoljxxn7I6+KBj1288HWn8Rg0bg12HbuKkNsP8SQ66ZZS5kvv0dNYnL92Dyt3nEG3Yf+gZOMhyFXbHfnqeKPiDyPRtN8sDJmxBUHaMLyI170XXr5KQOSTWFy/HQnNkWBMX3GAi3YNe03Hd13+wudtRvDItGxrLPO1V6bpUJRpwbbUHAAAIABJREFU7s8FzIL1vFGj40iU7r0MH3Rdg3qBOxEc+gBhkVHcdx7bEssEQ+mH/d595Ar6jVmFKh3GoWQzf1T/dSLcxq/Bxev3De2S5pGek0gnpZE5z5kV3Z9//skjvH7zzTfYtm0bWFAJ9mGW9mwr7L27txH/Ig6aK49QbdQRKLptxQf9dmDWvls4fOMprj6MQ+jjF7hJh4EB4xEU8Rz/no5Ax/nnoei5DXl6atB32WWEPnqRrpOFRDrb8ZNIZzurNEpJIl0agaZqMjGB/SFP0Xz6aeTssx05+u7A+33oyHYM2Lj33YGcvXdg8PprCHlo2al1Jp7qWbbpzB/KqrPhKOq9D4o+O1A44BDKjz2GsmOPocwYOlLFYOwxlBt7DCVHHkFOz71QqDTwXHsVNx8nXdBn2QlGHctWBOwV6ZhAt3b3OXxSzwcf1nJH8WZDUbpVIPIoPfFR9YH43W8Jrt16wBky0Yz5l1NU6oFqP49HUOhDHVs7RDqWgWlUzGcc80vXesBcFGrgi/er9cOnzYchYNZWXh/zZyc+b968xY17jzB/7RF0H/YPKv80FgXq++CDbwaARV9trJqG0Qt24GTQbUQ8iuZRWkPuRmL70WAMnbGFR3TNySz3arihdIsAKLtOQd8xK3kUVybMsfItfTjPN295pNlXCYl4HPUcB85qMf2/Axg5bztcuk5BPhcvFGvkh1LN/FGyuT8KNPRDifpeKNPAE+WaDEGdLlPQa9RKjF+ym2+JPXBai6AbYXjwOIYfxy+EolrbkXinSl8UbuyL8t8H4uN6PvigSh/87L0QB89orVr/kkhnafQyx3Umxi1fvhwFCxbkLpCmTp2Khw/1z5aFLmy4+BDKSSeQr98OvNd9Kwq474HLpJNoP+ccvp95lo6ZZ9Fm5ln8MOscKo85BkWv7Xjnj60o5L4bquVBOHnLdh+XFoYg1ZdJpLMdIYl0trNKo5QWRDqtGkqFAkq2p1SrgVql1Pt1U0ChVMlvNZXmgdY0j0IJlcZsf6rYhqqS8YanL0sh2aKqUbFtrvKHXBEGgKIs80TS9sr00dBcrQYqvsVWV7dSZWHbrFYLjUrJuYl2Ki2xSsLHrF/mbQUbBrVJO9iWX5VaQ1t4DQPtvJMVp8Px9cgjUPTYxv9CpOi6BXRkEwbd9P3svpWLD+yvqr/OP48jN2zfAuS8mUkl20qAbb1cfTYcxX334Z3+OzFw3XVsuBSJDUGRWH+RjtQwYBy3BD/CpL23UHk8+x91DbzWXcWtJ+n7F3Rb5walIwL2ErBXpLsS+gB9xqzCe9UHonzLAAyZsRpTl2/D9wNn4J2q/fB/3wdyazYmZL1OfIO5aw/jvWr9ULF1ILYfv8atfDBupDFwhIxPOkt9eBodh8PnbmLQhLXIVcudb4Et02IYuvr/g7W7zuvK1mfmVnHPnuOyNhz/ak6j58gVqNRmBN6t0o/nLd96OFiU1uFzNFiw7hj6jlkFZbcpKNMqAO98MwA5qw9EtY7jMHbhLuw6dg3aO5F4/uKVpaZZvR4Xn4AHj6Nx/up9tHabB8VXvVG08RD84reUWxiyLbkVmg9FyXruKFHXHR/VGIiC9XxQskUA3z7bsu9s/DpkKYbP2YYZ/x5A16HLUKCuD0o3G4peo5Zi1srt6OwzD8Xq+6BCywBM+nsPHkssDM0bRyKdOZHM9Ts8PBxubm6GdeSpU6cMVnSWevL0RQI2X4rELwsu4J0uW6D4ZRM+6L4V+ZilWA86BIO8PTR4n62LftuMvG674bHmKi6FxSDuVfpvESaRztLsTnqdRLqkTNL5SjIinUqlF52UUKlUUCmFWCfjE06IXpI8SpZHIvBx0U/02E6RjotUhrIV0JXNylfDIKiJsqXfyYl0hjJFH4VgpoJarQ86odTdUwqxTiIe8qo0OlGTiXNMmLPOSjA3pjWUy4Q3lQpqsw5p1Ubuot9MROVioHlbpH2nc4cQWHI8DF8NO4j8A3bij38uY8uFh9h68SHWn4ugI6szOBuBHUEPsex4GBpOO4X3/9iGn2adxf6QJw6ZW1RI2hBgIt2asxEoMVgn0i0+fh+JiW+5tQnb5kJH6hiwUTxxOwr1p5+GQrUN3uuu4vZTEunSZnZTLWlNwF6Rjvk/+6z1cBSu443py7Yg8vFtxMaFY8eRE6jb/S984uLNRbSISF3E1gNnQlDz10koXG8wBkxah8inMcCkMSkS6QSb8MhorN93AZ19FyN/XS/krDEIn7UdAdXIf3E2+C5eCN93+gzMoi3sYRQP2rBg3VE06zOL+4ljkVrLtRiGz9uMREkWEELpgVJNh6L/+DV8K+2lkDBExTjm2T967ib6jluFQg0H8zr6jVuFG3cjEf4oilv9tZpwADnbL0dV93UYPG0TWvaZiYptR6Jw/cH8KN54CD5tGcCDVBRrNASlm/nD668VuKoNRtyLCJwNDkJ7jzk8mu7vw5bhYkiYwJXkm0S6JEgy1YU1a9agSJEi3JKuW7duiNZHR06uE8wK/9bjF/z/+Sdvv4k/llxE+9ln0XnueTrmnkenOefQYfZZ9F9+GUuO3MMB7VNERKdMmE9uLFJyn0Q626mRSGc7qzRKKQQjs+iuQthiQpDK1FrLIBiZW3tZyQMhyEmjyIpr5uWwnouykghQKQgcIcoyr0dcT9JHUYfecs4kQoXgZSZSalRgFnZm2hrkWIlrJoIls6yzFBBDtFOGhbAuNO9aGk2ebFPN3yfCuUhXzG0Xpu67nW36TR01EngYm4Buy4KQ84+t6DDrLA5qyZLOSCfjn0lFOkW/HVh8/B7eWtl+lfF7lPFaePJOFOpPO82tjUmky3jjQy1yHAF7Rbr1+86jRMMhKF5/MFZu3Ye3iY9ZmAdcuBaMVv2m42NXH3Qbthy3w3R//Ll57zF6jV6JPK6eqNV1CoLYVtip44FihYDPKgB2WNKZ95qJaOMX7+L+2FhQiRzfDkCrAXO4JRmzfJN+2B8v7kQ8xZJNJ/CD2zyUbTkMuZUe+LDGIB4M4oPabsjv4smt7bwnr8fBMze4XzhpGSk5Z/75TgbdQVuPebrtwY2HIHDONly5GWFS3K/zzkPRfhW+8tNg6r8H0Wvkv2j4p5qLiEXqD8bHdbzxzncD8W71gXy7bPmWwzBh4Xo8e8qc2cfi6bM76O6/CLldvdHRdynOXLlrUr70B4l0UhqZ6zw4OJgbQDDDhrp162LPnj0p6gALHnEtMg7n78fiUjgdnEFYLC7cj0Xok5cmVrkpAuyETCTS2Q6VRDrbWaVRSiE6WRDpkghDVgQ0i2IS64oQoRQwCEoZRaST6aMQ0phAaf4R92RumSc1io2SxDphzUzk41h11nKSpLw8q0KcYG6eKWlL6EoqCAiRrqjbLozbFYoXCelvwp2K7lDWFBDQPorDL0sukkiXAnYZIYu5SLfg6D28puAfDh2ao7eeod60UyTSOZQqFZYRCdgr0u07fR21f/sLH9Vwwx/DFmHviXO4cP0apv2rQYUW/ihQ2wMTF+/mQQ9Yf5kvub+W7eU+7Cq0GYFdl27j7eTxQPHCqRbpWPnMQm751tP4I3A5tzhTVOmDCm1HwFe9CcfOhyL03mPue27+uiPoN341avw+kW8lzV3bE//Xfgw6+CxCnzEr0bD3DJRoPAT5anvgs9aBaN5vDjynrMe6PRdw9dYDJCamLMDSjTuPMHD8GhSoP5iLa77TNuHa7Qe4df8xjp6/iY37LmLT7rOo5/YPPmw+EWU6TeHbbv/340geICNXLTcUrOuFCq0DUbfndHzvPh+V2o5EgXo+aOc+C2t2HMZl7XWs2LoPdbpOQq7anugzdg2YOGrpQyKdJTIZ+zrzRcfEBxbRNVeuXOjbty+P6JqxW02tcxQBEulsJ0kine2s0ihlMiKdrPijz2MubiUjGAmxyWBBllFEOrk+6ttmaKtkNIRIJ3cPzC8d8x3Ht/lKtvpK6rBPpDOKm2Kbq7FsSfnmYyFpL52mnoBUpBu7MxQvMoCfhdT3ikqwhwAT6X5echE5yJLOHmwZJq2JSNd/JxYcvU8inYNHh0Q6BwOl4jIsAXtFuvsPozBp6R7kc/FGPqUnF4aa9VajQqsAvP91fzTpNhnnrzDrLuOHRVSt1GYkCjbwxfitF/Bw9BigVDGHiHSilrsRT/HX37vh2mMqCjfxw8euXmjRdxb6jl2FFv3moGSTofikvg+KNRmCb3+eiE6Dl2DRhuMIDXsCFgzj6IVQjJyjQev+c1C+VQDyuXrjo5ruKNN8GDp7L8b81YdxJvgO2FbbeBv+vyk+4TUXB4dM34RiDX1RqJ4PqnYci2n/7MPyzSfQa8QKLnYyYbBgHR+UaOCDMo19UbyxLw8mwdLW6aFGO68F6Dt2JSYu3c3byCLIzvjvAEo2H4acNd1RreNofN9/Oj5vE8gj39buOhn/ac4iPt7yH2BJpBOzJnN937x5E2x7a44cOVCjRg3s2rULL18aA6Zkrt5Qa+0lQCKd7cRIpLOdVRqlTDuRLom4laVEOvNAGcKvnf5bItIl4cBHWohx5hZ24rpZecIfnfgmkc6pzwuJdE7FmykKJ5EuUwyTxUaSSGcRjcNukEjnMJRUUAYnYK9Ix7rDto32HLECX7YfjQKuPihU1xclmgxF417TsWHfxSR+3K7deoi2A+cibx1vtFfvxEXfAKBcCYeKdG8S3yLiURRWbj+NRj3VKFjXB7mUHni/1iC+1bZ006Go130qRs3bjgvX7yM+IQGs79IP2xIb8Sgay7edQt9xq9Gg53SUaDoUH307EB983R81fp2IITO2YMPei9xS7VnMC25hxwJkMN91EY+jERr2GFdCI7B5/yV08l7Eo7gWrD8YJRr78Wi0+Wu6I0eVvshX0537xSv3fSCUv07AFx3/woet/kLFP+Zj2ooDOHLmBu4/eAa2XfbN27f8kLbVa/J6VPpxFLe2K1DHG8xP3RftR2O55jQin1mP2E4inZRk5jlXq9UoX748cubMicGDBycbLCLz9IxaagsBEulsoaRLQyKd7azSKGXaiXRZ2ZJO9I1FozXxSydnXSiuSYJMGAJHSMQ83QQQIp25eJdG04Oq4QRIpKOJQCJd5p4DJNI5f/xIpHM+Y6ohYxBIiUjHtn5evfkA89YdQY/h/6LrsH8wfN527D5+FTHPX4JFdpV+Ip/Gwn/GJhSq64OvBi3D3t6eQLmSwOep80knrYMJh9P+PYCO3ovw5Y+jkN/VC+99NwjvfzcQeZUeKNvMHx29F+P05TvSbEnOmVDHtuiG3n+MPaeu8yAO33WegFw13LjlWolmQ1Hzt4kYOGEN1uw+j/CHUbgT/hQb913ivvD6jF6Bn30Xo263qSjNrPfqeCGvixdy1hzEfea9/80AlGgyBA3+VGPA+DWY+d8BHD52Ec3G7obip1VoOO4QIqOe42V8QhKO0saG3HqIf7acxMAJa3mUWLaNdvm203jwOAbs3whrHxLprNHJuPcaN26Md999F5UrV8aGDRsybkOpZU4hQCKd7VhJpLOdVRqlTCuRTohNEp90QqySswKzeE+UY4doJcoyF8AsXWfk7druaqVNSeowpmVRbw0RWllUV7VpgA4xAYQAaN58cZ++nU+ARDrnM87oNZBIl9FHyHr7SKSzzscRd0mkcwRFKiMzEEiJSCf69SI+AQ+fxHALsujnlp2tM9Hu0BktyrcKxPutxmNWww54/nFeoOJnKQ4cwazXWN3/bjuNHzwW4H8dxqBAAx8e3bR4Yz807DkNE5buxoQlu/F1p/HIX9cbhRv7oUGPaZiz+jAX4UQ/LH0zNk+inuP67YdckGs9YA7fulqwjjdYHeW/D0TlzuP48XnbkSjXMoBfL97Ij29hLdLAF1+1G42f3Odj7KLdWKE5g6MXbuHyzQjcCnuMR8+e48VLFj3yLTrxwBEb0HTyKVjZqWrS1ISERDx+9hzhj6LxNPoFt7ozSWDhB4l0FsBk0MvPnj3D2rVreUTXvHnzYtiwYYiLi8ugraVmOYsAiXS2kyWRznZWaZTSCSJdkmipgFZsbTUR5ETdZoKbVlxXgFmmac1I2C1aJRHK9AVaus5uO0Sk00K01RiAQt83pVmgDrM+mvyUZWdModWYWe8Zb9GZgwiQSOcgkJm4GBLpMvHgAdxKYs3ZCJQYvA8K8knnlMEkkc4pWKnQDEggNSKdPd0Juf0QTfrMgqLhcPT8ph0u5C6QIpEuKvYFDpzScv9z3QKXo3LHsVBU7QdF5T6o2HYEfvb7G5OX7cG+U9e5iBf5JBbr911Et8B/Ua5VABRV+qFCq+E80MSeE9e4xZq0H8xKkIleF6+HYe+J61i94yzmrzuKIdM3o/4fU/FpM38Uru+LHDUHgQWpUPxPBcXX/bh/PhaFtUQjPxRt4IvyLQPRZ8wqbNh7AWcu3+YWbq+sBOrqNPscFD+sRaMJxxEV91raJIefk0jncKROLfDq1av4/fff+TbXBg0aQKNJGgjQqQ2gwjMEARLpbB8GEulsZ5VGKYUgZiYaWROwIIQmMwFN5FEKCzGlLoCCUhe1lIW+NrcGM4hYCiV0gRH0aUUZMiKd8OmmYNZnLECDUpmkXBN4ol3mlVu6zjLbJdKxIK6ij8Z+GK3kFDCKdLqyTe7p/copWZ9V8oKbkZMCSiULGCEJGiHD1aT/9CPVBEikSzXCTF8AiXSZewjJks7540cinfMZUw0Zg0BaiXT3Ip5yf255mo7Ad9W7Y03BikBF27e7MquzTfsv8QAKzHKudHN/KL7qDUWVvvi283j0HvkvFqw9gmMXQvHoaawJXLb780zwXcxdfQiNVTOQ38WLB3Jo57EA89cewemg2zh87gbW7DyPuWuOYNisLegxYgVa9p+DrztNQOnmw5Bb6QHF1/2R47tBKNVsKGp3n4L23ovQ1mMBqnQci3LNh6FsM3b4c19zLALrrFWHYE2Ykzay0+yzUPywBo0nHEf0CxLppGyy83lCQgLWr1/Pt7iygBGBgYG4e/dudkaSbftOIp3tQ08ine2s0iilE0Q6JoYxaziJOKdglmPmJnG8h1po1CqZbZ8WhEA9FY1KiGIsoIIKatmy9YktiXGWrrNsdop0LIvWpB86MU0jrAIlAqFBcDOIbTrRzeCXTmFmWSi6oVHBmIb1W8kFO43WWuf1mekrVQRIpEsVviyRmUS6zD2MJNI5f/xIpHM+Y6ohYxBIK5GORVDddyoElTpOQO463ggo64LXn5UDliwAoqNlYTyOeo7Tl29j8/4L8Jy8Dp+2DMQHNQbxKKblWgWiYa/pGDRxDXYcDcaTaMvb/9g7k/l4i4mLxz9bTqGpagaKNx6CPLU9UK7lMLQdNA9Nes1ApTYjUKLREO47L7+rzpdcyab++PKnMWjYawY6+S5Bt+H/YuzCHWARa5kvOhbcgVnuMT91LG+xBrpIrkUa+oFtj524ZBc0h4Nx494jRMVYjsRpEOkmHkf0SxLpZCdENrwYEhKCn376Cblz50a9evVw5MiRbEiBuswIkEhn+zwgkc52VpkvpTXRK/P1xjktFltXJaKdtCJhkae0qjpKc9B5WhAgkS4tKGfsOkiky9jjk1zrSKRLjlDq75NIl3qGVELmIJBWIh17b4VFRqPlwHl4r1EAOpZvgrtfVAQWzTMR6V68TMDt8Cc4euEm1P/uR9PeM1CgtjveqdwbLEpq1Y5j8ZvfUm6lxqLGvmUdkHxY4AcmCIZFRuHG3Ue4FBKGXcevYsmm47w8X/UmNO45A2WaDgXzLZe/jhe3jvvY1RNFGwxGhVYBaN5nNo9e6zZxHSYt3YM1u85xv3SsGlY+O8TneVw85q49jBq/T8IndQejXnc1WvadhSodxuLDGoOgqNwbJRsPQf9xazB/7VGcCb6Dx89ik1jYCZGuEYl0iI01tYQUrLPbN5tnzBddvnz5wHZwzZw5E9EWBO3sxiY79pdEOttHnUQ621llvpQk0iU/ZsJCT1akM/qwk72dfOmUwkkESKRzEthMVCyJdJlosGSaSiKdDBQHXyKRzsFAqbgMSyCtRDoGIP7Va/QasxJ5W4yAslJ77P/WBVg0B4jVWdIxf3Ang27Dc/J6NFRNR5GmQ5Cz+kC8x4SuBj7oFrAcKzSncTvsCZ6/YAEXjB8WnCLhdSIiHkVxf3TjF+/mQttPngtRp/tUfN5mOIo0GIxPXL24Bd2H3w7AR9/2x4e13XkE2Pwunvikjjf+9+NITFy6hwuFLGgEC4gR9/IVWNvkPqt2nEWF74cjZy03FGkyBKt3ncPJoFuYtfIwanSZjBxMqKvSF/lcvHjgjPYeC7B4w3FcDX1gEr218xzmk24NGk04hija7iqHOttdCw8Ph4eHBxfo3nvvPRw9ejTbMaAOGwmQSGdkkdwZiXTJEcrM90mks2H0xPZi3XZVnW85nX85g586GT98NhRMSZxIgEQ6J8LNJEWTSJdJBspCM0mkswDGgZdJpHMgTCoqQxNIS5GOgfh7yyl81VWNYpW7Y2rd9oiZMxtXr91F4KI9cOk6GSWaDEUeV0/kreOJUk3/n73zgK6qyvr4s41im7Er9rEgIKS319MbICqWcXTUUUE/lA6hdwgl7fXeX3p9aVQpoZdQBCmiWEARQeklAfx/a5/7HgkqGEghDjdr7XXuPffcc87d9+UBP/577zF4dbgVJQs3YveeA/jpl2MMzhE0+27fIWz6Yi/y5tZiaFoxkvtr8HTyBDyePB4Pxo7G3yXD0SFiMG4XDcWD0aNYzrhnkici/kM1UrJKkTtnHXZ8tQ87v92Pz7/6AW+OsuG+6JG4TTIMjydPwNvjnFhWu4ukc3/4/ggSZrkWMUBHBSQC/z0TC9fsBFWdpR8CklSAYsP2PUi1zIPfK6l4MGoUbhMOxT8kw/FYwlgWZluycBNOHD+G102bIHjFg9jZa3Cs7uwfrtlSnXzhiJbyZOvNc+7cObhcLtx+++3o2LEjy0V39OjR1luQn7nde4CHdE1/RTyka7qv/nojeUjXtHe2ixRzlE+OQF2DUeGIvtW7flfNtmmT8qNa0wM8pGtN7/415uYh3V/jPV1slzyku5hnWq5/9TeHIVesY4WSUkp34LtDJ1tucn4m3gPtyANtDel2fXsAfUY6cG/4QLwU0x/jP5iMHgP1eDh5IgT+/XG7eBhi+qkxUlmO8iWfYdOOPdi+ez9Wb/kGhQs2Qptfg+EZpeg92IToDxTwf2U6ywN3k//HEDz1Hv4WPJCBvvD/pOOFwUb0nZLLcsYVztuAucu3Ye3Wb/DV3gMsJLbxa9i44zukuxYh5iMVq9ZKcC/sP2lQ5S7FV3sPNh7KjmkfwW/OhiDwY4S9NRtWz2oG5n43EMAPBw5jwaod0OXX4LUUKzrGjmYVaW8O/gSh/5qBjyc5ETwoD4LXcpE4ewWo0EVr/vCQrjW92zJzb968Ge+99x77t1VMTAyvomsZt/6lZ+EhXdNfHw/pmu4rfiTvAd4D7cQDPKRrJy/iKm7jq4Mn8W/7Ztz030pQiM2Krw5dxd3wS1+uB3hId7keu/zx6/ccQaSSg3Qjy3bih6MXhtZd/oz8HbwH2qcH2hrSbdn1PV4aasIDkSPxbPxodIodiduFQ9HpxSl4eZgZKVllmGlbgHTnIlhLV0KZsxifzCxC0ic6BPxrJp7sMQEdwodA8PT7EDz1X3QIGYjnX5qK5P/ToP/UPEzUVUGTtxSlizahpvZLbNq5Fz8ePHpe4Xapt0BVYauWbcW/Rtlwf/QoCDp9gGdfnIKPpuaiqmYLu/XsuXPs2O/1GRB07YdnekyAq3Itfvr5z1VOh46cxIqNX0FXUMMKXvi9Mg2CLv0g6NYPD8SOw909ZyOonxUVS7f+DiJeat+Xe42HdJfrsbYfbzKZ0LVrV5aPLiUlBXv27Gn7TfArtisP8JCu6a+Dh3RN9xU/kvcA74F24oGWhnR1Z8/hl5P1LIcK5VHhrX374GTdWWzbdxyvWzfjb+9V4RVtLT7d+TNO1J9txrurZ9Xo6s+28n//t5Pfoau9jZaEdPTGfjp6Gq6l32Jq2Q5MK9uJ6Z5r11I9OzG7Yhc+yd6Kf06ogeD/5kGWvgZjinYgrWrXFflmmmcnyLIW7MbK3Ydw7iLhc1f7c8Wvf2164Eoh3e69B1G4cCMyXQuhcn8KR9kqLNv4FU7Xnb0gQpTCPymH3MJVO2AqXI7XRlrRqfdkPBI3Fh3jx+PB+HHo1GsSEj9Uo9+UPAyeXYw+Q4zo8uIU3CEailvDBrIccneKhzGFXNc+0xHzkQbvTnRjwIxCzLTNR9mizaxABIXBUphgc3++/v4gstyL8NJQM+4QD4Wg64fo+so0ZGQvRqZrEVPO/S1sMLr1nARtztIrWo5y3VXWbGFVawlaPtVjAu6XDMUDkiHo/NIUDM8ogbFoubfQxPHfQcav9x5Eec0WqPOWIsO+AJbi5ZizrGlwj4d0V/TK2uymXbt24Y033sD111+P8PBwrF27FqdPn26z9fmF2qcHeEjX9PfCQ7qm+4ofyXuA90A78UBLQTr6d+bxurNY+sUvyFr8DXQr9kC/nLf27APd8j1wrP0BmYu/hShjDW78cA7CZ67C2MovYV/z/RW/P+2y76Bf9h1qvz18wT/O2slH/n9uGy0J6erPncOKXT/jyQHzIXitFIK3KyB4qxyCNz3Xrr3lgeDdSgj6zYGg/zwIPqjm/HKlPqH5yKcfVGNw0Q6cOtN8iPA/96HmH+iqeeById2vrErrYaQoPXgkaTwEXfpC8NwHuCVkIOL7a7Fw1U6cOl3PlGDbd+/DnOXbME5TCfl/M3F3xBDcHDaI5Yh7MmE8Hk8YhyeTxqH7y1PZMYG4O4RD8HDkSAbuSDmX/IkO745zsbxzpLDLqV6PDdv3/g5atbQD6+rPYsuXP2DwrCKEv52Ou2NG4VbRUDwaO4blu6Mcc+q8Gvx8+ESzliakznzVAAAgAElEQVSouH//IUSPLMT10al4pHcqOsaPxq1Bn+DOiCF4Y5SNVbKdv3I79u4/jPoz53D0xGlMNcxh6kMKERY81w/X+38M/1dTWYjw4WOXDs/nIV2zXlmr30xVXJ988kncdtttGD58+AXVhFt9cX6BdusBHtI1/dXwkK7pvuJH8h7gPdBOPNBSkI5AwfrvjuINy2b8fcB83DlqCW5PWcRbO/fBHSMX47aUxbhu0AIGIK4btBAdhi8C9V/p+/t7yiLcNWQBRpfuxJHTrZvwup38Gl3VbbQkpDtZfxbzPv8JHQcvgOC9Ktw4ZCFuHfYpbh268Jq1DvTswz7F7cM/xR0jPsVtwz9l56z/cv0yjH6/FkLQfy4EH81F/4LtOHrqzFX9/PCL8x5o7IHLhXSHj56Es3IN7pCOwPWhg3CvPAX3yEfgpvBB+FvYIPQeZMCmHXsZnPtgYg7C30rD/TGj2ZiHIlMY5Ho8fiwr5PBE4ng8Hj+OFYi4OzIFT/WcAPl7mfgkNR/q3KUoW/IZ1n3+LVPiHTx8DIeOnsTxk6dBAO23P/Qfh6RSPW/nfmXVU6nq6+Xar7/+CvILVYulEFhS6iV+osP1wQPwYNRI3CcfgZeHmrBw9Q62Fxp/uWtcqKj9FX10myB4vRSdR5Tjw2n5eL73ZNwtHYG/y0bgnz0nQPZuJmbbFuKznd+jquZzdH9xKm6kqrHioegYMwp/Cx+Mm4IGoucAPRau2XFJxS4P6X776Wk/52fPnkViYiKuu+46UH7vRYsWtZ/N8Tu5qh7gIV3T3X9NQLr6+lM4ffqY147j9OnjqDvtbeuOo67umNe4/vq646ivO4H60yfOj61rfEz3eOeop5bGn6Z7jqO+3muNjuuoj835m2u0RqNrbFzj++l6o3n+8Ng3L2uP/X4d3/11dO1Yw/7qvWN96/22rTuOM2T1PqO9nmB9tI8Lr9GYE39gvnsvfp3N+bt7ffd516znWhrbYD5/N/TVNb7Ontt7zesD9p7qj4P87PM19bF+5j9uTvZuvf2+643b095r9Dnijht9fnzX6nyfN7rGjfONbfgs0hjuc+ibi8Yw885NY31rc2N98zbMef4edm+j8d65fOufn4f2xqzR74BvPbqH7YnGeI+98zTe96nTR0F25szVka63FKSrO/srLKu+xzPjatg/7m8YshAdRi5ChxTe2rMPbhnBvZ/bRy/GP8YuwZ2jF+PWkYtxyxW8t1tHLsJtIxdBQCqsdyqQrFiHTXuPNf1PUX7kFXmgpSHd/G0E6eZD8NEcTJn/FfYfr8f+Y3X48Vq3o6fxI7Mr9wX58qsDJ3H/uCUQfFSNTwq349ip3wOGK/og8DfxHmgBD1wupFtauwuSdzJxc8hAvDZMh9WbP8OBg99Cm1uNxxPH4k7RUDyeNB4PxY1hAO/+yBQ8FD0Kj8aNxZOJ4/HPpPGsfSJhHB6LG8OOA15LxQeTczDFMAeZ7sXQFtRAX7AMuvxl0ObVQJu3DOrcGiiylyDLzYWcpjs+RVorW4ZrMUzFKzHNMg8x/VQMiD0WP4aBRqpCS/v+ZEYBDMUrkOZcxJljEdLsTd9bhvNT2IqWImxoHq7vpUeXT3KQmb0UEzWViPlAhQejRuNeaQruk43AgwQ5E8ahY/xY3CUdjp4fK+FZvAL7DnyL/OolCP7XdNwuGob+qQX44tufLvrp4CHdRV1zVS/8/PPPsFqteOihh3DXXXdhypQpLRK+fVUfil+8xTxwNSDdruos9L2gOKQQwr7VDYUhq/tyhSP7Vv/+OX1FOIVZDeNplLdfmLUL2FWNrL7ChuKTwr6g7ub+XBOQbstnlVi4MBNLlmhQs1TLbEWNDsuX67BqmQ6rl2mxeoUWq1bqsHqlDmtW67F2lRFrVhixarkeq1fosXqlwXusw+oVOqylcSu5dt0qHdav0qF2tQ61a7TMNqzRYuNaLTav1bF20zodPluvw5Z1jWy9HlvIfH21dK5jtrVWh621eq/psJXdqz1/fcs67/E6LT4jW+9tWT9da3xOc9K5Bp+t9d2ngW8OttZ6Wk+HrRt86+rwea0O2zb4Wj0+32DA57V6bKvVY3utjhld37bBgO21ZEZs32DCNjreYMC2DXps36DHDrpnvYH109httUbvMc1pxDZmNJ6zzzdQv3e9DUY2Zut6I7bWGrCFbD0Z57vN643YtN6ATesM2LTWgI1k68j02FhrxEZ2TY+N63WoXafDhrVa1K7TYv3aBlu3Rou1qzXM1qxWY/UqFVZT6zumc9anxMrVCqxcpcCq1QqsWJmFFasUWLk6CytXZWIlO8/EipWZWL4yAytWpmPlygzuGl1nloEVKzKwfEUGlq3IQM2yTNRQuyIDS5dlcrac619KfSsyUbMyCzUrsrCU+unc10f9K7OwjNZbpcDyVUosY60CK1YrmS1frfReo+sKLKd9r87CslVZqFmVheXL6f4sLKM5l2diqdeWLMvAkuWZWLIsE4uXZWDxsnQsrknDoqWzsbgmHQuWzMSnS9Px5e4ry2PS3C+uloN052BeuRdPj1mC+wcvxLvZW5Fduw95G3+Ee/0PvLV3H9T+gGyvXen7yt/0Ixzrf0DwrFW4pW81emTykK65v59Nub+lId2C7T+h46D5EHw4B+qa75qyBX7MZXjg+KkzeHDsEgg+9EI6Xm16Gd7jh7a2By4X0pUt3oxHY8fiIekIZJcuxJlTPwL4BWs3bcKLg7S4TTQEd0mGMbVZx5jRDMQ9kTAWTyaM49RzjVpS1FHY69M9JuC5l6ege59pCHh5GvxemornX5iCLj0n4bkeE/Fs0kQ8kzgBTyeObxujPSWNx9MvTMZzfaah8yvTGHi8WzIM98hGMKN8eVQB9uHE8ejy2nR0enkann1pKrvn6eTL22vnHhPweMJYPBg3Bo8nTUC3l6exYhgPEYyTpeAeaQrukgzHbRGDcUvYIJarj4DnVH0Jfty/G8DP+GbPLvxnjAm3i4eyCrK12y7+Xc5Dutb+rbqy+Xfu3Im33noLN910E6Kjo1FRUXFlE/F3/U96oM0hnQ/ACQjM9UVfMqEQgsbQzTfmSiBd374QCgQQCIQNc3vPmwvqrglIV14+BrPTRFAoYqFWJ0CjTYBWmwCDPglGfTLMhiRYTQmwmhNgNyfCbusJp7UnnJaesJuTYTclw2HqAbuxB+ymRGZOcxKcliS4rUnItiUh256IXEci8p0JyHPGI98VjyJ3IordCShxJ6IkOwllOYnwZCfC4/a2OYkoz0lCeW4SKnISUUktWV4iKvOSUJWXxLUFyajITUR5bjwqcsjovnh4cuPgyY5FWXYMynLiUJYdj7LsWHhyYlHOzmO489wElOckwEPX3XHeY649v3ZeAqpyE1CVF4+q/ERU5cejMi8e1aw/HtX5iZiT1wPV+cmYU5CMeflJmJefjLl5iZibl4R5eYmYl98D8/J6Yi7rp2PqT+b68nphbm4PzCvogbk0ho7zkjGXzgt6sHvnsLl7YE5BT84KueOqvJ6oyu2JytxeqMjthfLsHijPSYYnpydKs3uiJKcnSqh190KxuxeKssl6oCi3J4pze6AoJxmFOUkoyE5EvjsRednxyHUnIMeVgGx3HNyuOLidcXA74uB0xMJhi4bdFg2bLRpWaxRnlihYrHJmZqsMZpsMJosURqsEJqsYZrMYZpMYRpMIBpMIRrMQJnMETNRavObtMxjDYTBGwGASQmsSQWsSQmcSQmMQQq0XQm0QQqMXQW0UQmUUQW2iY2qF0JrF0JrE0FBrlnDnFgn0Fin0Vhn0VmqlMNjlMNoiYbDJzpvRKofRKoOBxlik0Jkl0PvmMNL6IqgMIqhZK4RSL4RCL0SWLgyZ2lBkaUORqQlBpiYMsxR+SNeEYelK1VX5Q6SlIB0VCbCt/h5Pj1qCp0cuhmrxN+dzLRFE4O1/3wf0AT5WdxYv6Dbgzn7V6JW1Dp99zyvpWvsXu9UgXb85yFr8bWtv/5qbnwpzPDB6CQT9eEh3zb38v8ADXy6k83gh3f3SETAXzMGZOlJsnUDtls1I+kiJv4tH4OHo0Qy+kVquY/Qo3CMdjgfkKXg4ZhQeixuLJwjOxY/FP+PHsXDXR+PHwO+1VAjfSkPYv2bB7+XpeL73VHTuORnPJHHA6ylS4SWOa3UjmNil1yT49ZnOClWQMu264AH4u3Q4B8/6TMfzfabD79VUPNVjEm4MGwRB949wm2goy1VHBTH8X5mOgD7TQHv+s30/lTgOz/WYgMcSxuG+uNF42Ks4fCp5PJ59YTK69pmGbn2m4XlqX5mOzi9OwQNRIxn8nKwpwk8HvqE/ifHdD1/h3ykGdBAOxasjbdiw/eLVQHlI1/5+Mevq6pCbm4vnn38eN954I6ZOnYp9+/a1v43yO7pqHmhbSLcLWUxBJ7y0sq0ZkE5AQK6xKo+J7Lyquj+Cfpfh+WsC0uUXDsD4yZ0wdUYgUmeHYFZ6KGZlhCAjMwyZmeFQKMKgVoZCrQqDThUBjUYIrVYInVYIvSYCOnUEDMoI6JXh0CnDoFWHsX6TNgJmbQQserJw2AyhsBlDYDcGw24KgdMUBpc5FDmmMOSYw5BrDkOeNQx55lDkW8KRbw5DgTUchdYIFNpCUWQLRbE9HMWO35g9HEX2MBTag1FoIwtBgS0YeZZA5Ft9FoR8azDyvX0FNjoPQK4lgPUVWOhaELMCawgbW2ALYesWWmntEBTbQ1BsC0aJg46DuWNbCErI7KEoc4SjzBnGzGMPQ7k9HOXUOkI5s4fDQ2bj2nIHXY+Axy5EuUMIjz0C5XYRPA5qOWPjHeHwOGlusgiUOYQoc5KJmJU6xCixiVFsF6HQJkKBRYgCSwTyrSLkmkXIMYuRY5YwyzaL4LaIkG0VwW0VI9smhtsWAYc1nJnTQm0o7BZ6V6GwGINhNgXDTK0xGEZDEAy6AOg0/tBq/KFR+0FNpvKDSt0NKm03qDTPQ6V9HgpNVyi0XaFQd4ZS0RlqxXPIyuqETGUnKNTPcqZ6FgqvZSmfBlmm8hlkKp5FpqIT0hWdkOG1WYpOmJXZCbOyqH2OtTOznsMsxXOYqXgOs1SdMVvpNVVnpKm6MEtXd0GG5nnOtF2Roe2KTG03zjTPI0vbDVm6blxL55quyFR3RYaqKzLUXUH3pymew+wsn9H6z2JG+rNIzXgW09KexrTZT7F2etpTmDr7KUyY3hGTZj+N+UtmXsbXTcsNbRVIl7IIqsXfnod0Lbdbfqb27gGqCttbW4s7+/KQrq3eVYtDOl+4Kw/pWuUVEqS7n4d0reJbftLme+ById3GHXvwxkgbbggZgLD/zESaoxquihr0m2zHQzGj8UgMFw76cMwYkIIu+PWZiHpfie4vT2Ohrh2jRuEfMeNwe+Jk3J08hVV4pQIS8R+q8dHUPEzUVUOVVwNL6Sq4K9fBs+gzeBZ/hpJFm1C0cCMKF2xA/rzaVrOiBRtQsGADppvnI+zfs5iC7bGk8Xh7ghuF8zeydfPm1qJg/ga4KtZiaHoJAl+fgUfjxuBu2QgG96jQhaVkJaveWrSAu+eie55fi/nLP4NsbAUEL9gQPKwUBfNqQfvIn1sLWstn9OzmkpV4fYQN90iGI+C1qRirKkZ21TIMz8jFP5PH4aG4sZhqnoeDh45f9MPBQ7qLuuaqXfjyyy+RkJDAikWQim7NmjVXbS/8wu3TA/9zkK6xIs/n8ouFyPquN7G9JiBdYdkwTJoZiNRMEdIUEmQppchSy6DUyqDSyqHRyqDVy6A3RsFojILeGAO9KQYGUzRMpiiYjVGwGMjkMBsiYTJGwWqKgt0UBYc5Ek5LJJzmSDgsUrisEritUrhtcmTbZMixyZBnl6PAHolCRyQKXJEockaixB6FYkckSpxRnLkiUeqSwZMdCU92lLel40iUueUoc8lQ6pZwli1BiUuCYqcYxS7u2Hde5BCh2NnQR+eNjd3jpHulKHGJUeqSoNQlRZlLCo9bdr4td8vgoT6XFHRMVpEtR2VOJLMKlwxVLhmqsyM5c0ei0h2JCnckqlxRqKKWGR2TyZlVuKJRlR2F6pxoVFPrlqMyW46K3EZzZ0ehIjsKlTnRqMiJQWVuDCpIIZgdi1J3DEpc0ShycFboiEGePRb59jgU2OOQ74hpMGcs8l1kMch1RiLbGYkcRySyHXK47XK4bDI4rTI4bTLYrRJmNosYFpMIFpMQZmMEjIZwGMj0EdAZwqEzhkFv4kxnDIXWFAqdIRh6bSAM2kBoNYHQ6AKhNQRAo/OHRhsArY7MH2qtHzR6P2i0/lBryAKg8rXaQGRpA5GpCUCmJhAZ6iDvcRAytUHI0gVBoQ9mbaY2kB3TuVIfDJUxlJnaFAaVKRRqUyg0pjBojJxpjeHQmsOhMYVCawyD1hgKjdfUxlCoDSFQ0Vy0Bu2D9qAOQIYqAOmqAKQp/JCW5cfa2Qo/zMzqjqmzOyE1szsW1WQ08aumZYe1BqR7KmURshZ9g5P1fNXCln1b7X82qvDbS8NDurZ8Uzyka0tvN38tHtI134f8DK3ngcuFdIePnULB/I14JHEcrgsagHslw9FRNgJ/CxqAB2JH418pVvQZYmKhrffJUxh8m2Gej1m2BSx/28vDrRC9OhVdYobj0egReCh2NB5JGIdne05A+Bsz8cpQM8aoK5CVswTuqrVYsekrEBjc/vWP+OGnwzhxqq71nOGdeePOvRg0u4jl0bs/ahTen5yDVZu//sN19+4/xPLmvTLcgkeTxuEu0TCEvTkLWe5F+PLbn0CFNpry85rhMwj6VCAhq5ZFIlzsnhOn6jF3+TYEvToDAr/+uC18CB6LHo0OwQNxY9AAvDHKznx2sfupn4d0l/JO21+jCr/l5eW48847WW6utLQ0HDlypO03wq/Yrj3QtpAOgE8lx8Jdq7Hrj3LF+cb8kfLtYsDN1/9H96AafUlh90cA7zLezjUB6fLLhmHijAAO0inFyFRKkKWWQqmVQqmTQamTQm2QQmuKgtYYDa0hFnpjHIwE6cwE6aJhMUTC6gV0FlMkbGTmKDgscjitUtbaLTI4LRykIwDk9kK6fC+kY6DOKUeRU45ieySKHXKUODkrdclR4pKhLFsOj5uDc9SWkWXLGEgrdUsbQJ2bIBsH6kpc1C9l0K7QLmQtXfNd58CdmPVzwE7MXXOJUeIUo9QpgcctQZmLjGBdA5gro2suKQN0F0C6bBmq3Bykq8rmABydV7rkqGSQLpq13HGUt5+7xoG9KFQT9Msm+CdDZW4kKrO9ADBHjorsSGaVudGoyotmoK6cQnvdsSh1RaPYHoMiezR8kC7PFotCAnWOWBTYo5Fv98I6ZwzyyBxy5JA5I+G2yxigI5DKIJ1dBodVykE6qxhWMwfpCNQZCdSR6SOg14dBbwhloM5gCoeeIJ0xBDo9Qbog6DQE6YIYpFNrCdD5Q6cNYABPS2BO5wc1wToG5vyh0gRAyYBdIIN5CgboApChCUS6JoiBskyCddogZOqCodASRAs4D+yUBg7SKQmyEWxjsC6EQTqtiWBcODMG7Biko74wNo7Gaox0X8gFkE7JYGEAshgoDORAnZIDdATrCNLNUHTHtLROmJHRDYtq0i/j66blhrYGpHs6ZREUPKRruZf0F5qJh3Rt/7J4SNf2Pm/Oijyka473+Htb2wOXC+loP78cOYHxmkr4vTQF94QOwt0hA9FRloI3RtqxZss3WLp+F3p8rMNt4YPxbK/JSDXPx48Hj2L/oePY+O1BzB07G07/KAzsFI9Q+UA8kjgeD8ePZYUR7hENw53CobhLnoInksax6rDJn2jx3sRszLQtYOq0b/b9zJRih4+dxOm6lq2WvGffLxiSVoJ/yFMYePz3KAeDXmfPXfw/IY+frEPttj0YkVGKR6NH47aQgawK7NtjnMiftwGHjpz409f4um4DBC8WIWb2apZG4lI3nDlzFjMsCxD02gzcKxyKu0MH4kHxMIS+MZP5/o+q3zaej4d0jb1x9Y+/+eYbfPLJJwzQ3XHHHViyZMnV3xS/g3bngTaHdBR++tvCEcK+qG4M63hI1+KfE0FTZ8wuGYKxM7tjelYEZqulyNTIoNBIodCRSaAiQGeMhNYQDY0pGhpjJHTmaBhMMTAZY5iazmiUw2QiFZ0cZpMcNkskM7uZg3ROqxhOm5TBHgJ1LpsELosU2RYpcm1y5DtkKHBKke+UosAlQ5FDhmK7jKneSA1HKjoyUsx53D4lHQfuSpxSlLkl8GRLUZYtRWm2FCVMDUcqOTEDdwTk6NinmiPFnO/4ty1dI5hXZCfVHYE6CQjGEaQrz6Y9cMccrCNAx6nqKpjqLRIE5SpJSeeWMxUdHVc4pef7Kpx0Lj9vnIouEhVOUtfJUEnzuKOY6o4gXSX1ZctRni2Fh1R1PtVdDoE6UthFMUWdhwCdMwbFjiiU2KJQQpDOFoUcawxybLHIs0czy7WRui4Ohc4YFLiikO+KYkq6PGcUch0cpCNQR0aAlb03iwx2i4SDdRYxrCYhg3WkpjMbhUxRZ9SFwqALgY7MEAadPgQaQwi0+iCmoFMTpNMFQaMOhFblD53aDzqNH/RaagOg0fhBq/GDRt0dKrUfU9EpNf4M1KnU/lBo/JGlJhVbIDK0AchQ+zNVGynssjTByPKq6wjWZRGw05H6jTOCdATm1AYO1pGqTmMKh9ZECjpOUac3hTCwSAo7gnUMMuqDQYpAeg6NIRgafRBU2kComKqO1HT+zNIZqOuONKUfZmc9j+lpz2Jmlh8W/w8p6XhI19Rv1P+9cTyka/t3ykO6tvd5c1bkIV1zvMff29oeuBJIR3s6c+Ycjhw7eR7KffntAZw8XX9+uxu3c2GxfxcPw93yERiSVozdPxzirqdOAjrei5OPPYG8f3+Ch2LH4r6ECRiZVQaq2vqvEVZI3slgxRMejh+Df8hHsKqlt0UMYYUR/h45Ap16TkT0BwoGxnLn1GLx+l3Y9vWP2HfwCAjenTxdh7r6Mzh3jp7wz3/Onj2HDTv24v+m5EHQuR/ujkwBAbo9+7x7/vMp2HrLN+3GkFnFeDx5PG4IGoB/iIejR38dlq7bhZ9+PnbR/bymrYWgdyGiZ63CkVN/Dh7rz3L+3/LFD1i4age++OYn9txN2CavpGuKk9poTH19PRwOB2699VZ07NgRM2fO5FV0beT7v9oyVwPSnffRrl2oPl+FtVGeOh7SnXdRSx00GdI5i4ZgdGo3TMsMxyy1BGlaKTK1EmTpJFDoCdLJoTHEQGOM4tR0pKgzR0NvjubUdATnvICOQTpjJKxmMhksFlLRSeG0coCHHVsk7NxFYa9WKQt7zXPIOFBHrVOKQocEJQ4JiskoPNUp5UCd2wvr3ATkJCjxKuYo1JUAHTMKe/WFuxJkY8ecqu63QI7OGZDzhr2yYycXAlvsEIOMIB2p6ThFHYW+ehV1FOqazUE6X7grU80xtRwH6QjAEaRrDOp851xL8E6KcgbyuHGVDOj5wls5RR6F0RKQY1COKewiUXEe0pHCLhrl2dEoc8WghCAdCxeOQoEtGjnWWOQSpLPFIJ8BOoJ1MShwxKDQGY0CVzRyCdQ5OKNw1/MhrwTpyNh7lDBQZzM3gnTesFcTC3kNg0EXCqOeQlxDmYKOVHQM0rFQ1yCmqKOQVx2BOXV3DtQxWOcPjYbOOVNrukOloTx3/lCq/KBUdoeSQJ3an1PQafyRoQ5g0I5UbQzKsTYACgbQOEhHwI5AncoL51SGEKaUIzCnIzOHQWum41AYzCEwGDklIJ0TtNMZQqAzhkDrBXRqXQBUWrJAMFWdKgAZSj8QpEtXdGchr+mKbkhN68RDupb6JuPnueoe4CFd278CHtK1vc+bsyIP6ZrjPf7e1vbAlUI6375IyUYhmL/+eiEMo/7KpVvQc5CBFVZ4ttdEjNfPwaEjx4G0acADdwPdnsOy8dPQsfcU3ChOQYbrU3zx7U/4/KsfsGrTbngWbcZs2wIG+F5PsSHs37PxWPxYdAgbhOv8+uPWkIF4OHoUur48DcJ3MtBnmBnD0kuR7vyU5a5bseFLfL33IPCbvfn23rjd+c1+DMkoQcf4MayCap+hJiyt3dWUWxtPgxOn67F7z0Eo85bC77XpuDVsEO4UDUPC/2kxQVuNL/ccvGC878QH6WKaCOl89505exak5DvXhGf03cMr6XyeuPrt+vXr8e677+K6665DVFQUli5d+rvfpau/S34H7cEDVxXSeR2wK4sr7HA+UtUXuvpH4akXu+brPz9JY+/y4a5Nh3TFQzBqWndMzghHqlqM2VoJMnRiZOolUBikUBmjoDbGQGUgSBcJnSmaQTqmpjNHwmSRw2ThVHQmYyTMZAzQiWGxikFQx+EFcxQ2yUCdmVPSEajLtsuQa5cizyFFASnqmKpOxgBdkZ1AHQfoWOiriwtj5fLPUT/BMzELR6XjEpaXTnoe3pEKj+WZc1F+Ok4951PR+VofpKPzQpsQhQ4KiRVyoa6kxHOIvUo6cQOgI0hIYa85UlSw8FNSuBFQk6Kaqd/kXD45l5Qp6nyQrtwh8UI7KSooTJap6jilHantKhxSEKTjFHUyVNFcZCzcNep8yCvLfZcdiXI3B+4qCNK5YxikY2o6exSK7FHIJzhn5SzXGscgXT71k8rOTpAuFvnOGKamo3x1FPpKsI4DdaSm40JeWX46yk1nkcJmEsFmEsJmEsNkIiVdOMwGCnn1QjoCdExBFwytLhhaBugCoNMGcpBOHQAt5Z9TE5ijYwp79YNG1Q1agnSa7kxNp1Z1h4YKUqj8oSBIR7BOHQCFOhAKL6CjNpNCX7XBLASVrmVR6KsukOWPU2qCoNaFgOAcU/UZCb6FMpUcg3IMxoXCaA6DwUSQLhgGUzAMxhAYvOO4Z6F5uHx6DNKxfHkBUBIYVAUgU+mPdJU/l59O6YfU9M6YmdmdV9I1/k7mjwbL3ZQAACAASURBVP+yHuAhXdu/Oh7Stb3Pm7MiD+ma4z3+3tb2QHMh3aX2d+zEaVQv2wbZ+1kQBPTHoz0nQjn3M/wyeSJT0iGoG7bqDEgaaceNEcPx1ig7Cxv1zUnqtp8OHmXQa/POvVi4ajty56yDOm8pK9jw0mATuvaegg6hgyHo/n8QdPuIKe4eThiLbq+lIvpDFf490o7RCg8yXYvgrFiLDdv34tiJC/Pa0fnAtGI8GD0KN4UPwqsjLFi56StQWOmV/hw8fBwVS7dgRGYpOsaNgcC/P+6PGon/jHNh4eqdOHL89AVTXymku2CSJp7wkK6JjmrlYZSLTqFQ4Mknn2T56CZMmIC9e/e28qr89H9VD7QtpKtG39+GtrI0dQIWlt3A17xQTdBIXUcO3uXr/4P8cjyku+RHsMmQzlU0BCnTu2F8RiimKIWYoREiTStCpkGCTIMcWYZIKA1RUBkiOTWdhZR0kQzY6c2RMJjlMFgjYTBFwmiSw2SWwWyWwGIRwWYRwWoRwU6gzixmCjpSZTnp2FdIwi5Fjo3CXqXIt0tRSDnqnHIUOqQo8qrpSElHOelKSUlHIC6bMxZy6pJwIadMbcflmqMcdKR4I4BX4uZyy1F+OZ+SjgE5u/ACFR1T1Tm4MNciAnUOEUpISecFdR43B+loTZ9RqCup6FhIKgtLlaEqR4ZqMgbrGlR0BOg8djGoJasgIzDnlKLcQUZ9BO+4+ThQR8BOyuZkYbAsjJYLf2UFJVhuOjkqcqJQnh2DMmcsSh2kpotGsS0aBbY4EJzjQF0c8i2xHKizUo66WBQ6Kew1DgXOGAbt8hwcpMslNR0LeeUKSBBM5cKVJQy62swikFmMQlgI1JkiQGo6UtEZ9BwEY+Gu2mBotFy4q17jbdVcqCtVhyVjqjoCcyo/aFUE6/yhVvlDpfCDWkmhr141HbVqDowxJZsmkCnaqJiDUseFoKo0pHALhprgnDYIGlpfH8LCV5k6zhgKI6nmCMiZCM7ReQhM5jAYTWEwmhtDuhB2zUCFLwwEHCmfHmdqWpNCcdWBXnBI4bdeVR3lpZv9HGZn8uGul/yG4i/+ZTzAQ7q2f1U8pGt7nzdnRR7SNcd7/L2t7YHWhHS093Nnz+HTNTuR+LEWN4UPxmNvazCjT3/suv9hoFtn/GS3wzZ3A+6OG4+O0aNgKFrepEc+dOwktn65D5VLt8JYtBwzLPPRf0YBEj/RIew/6XiixwTcLUvB7RFDcXPwQNwlHY4nk8YjsR9Vkc3FWE0F9IXL4KpcwwpVPBQzCreEDkSvQUZs/fKHJu2hKYMO/HIc9vLVTFH4SMJYVtwh8PWZGJZRiiXrvjhfCON1b7jr5SrpmrKH347hId1vPXJ1zjdu3IhevXoxFV14eDg+//xz1NVdCJCvzs74VdujB9oc0lEBB4EAQmFf9O3bF32F3PlvizpU9/X2swITNJZT2wmEQgj/qAgED+ku+fG6DEg3GCNSu2J8RgimKMIxTRWBmRoRMvQSZBjkyDBEIssgZ5COVHUacyQ0JjkzHSnrzHLoLHIYLHIYLTKYzFKYLQ2Qzm4Rw24iUCfiFHUE6UhZ1wjSZds4UJdnl6KAQB3lpnNQHrlG4a5MvUbFIyjvHIW3UkEHCjmVMfOBMwbnvIUeGKSjKq0E6y7ISSdCUSNIR+o5UtQxFR1VgLVHsOsNoE7kVew1ADpaj9Rz5S4pg3QMqnmVb3OyZZiT4w1VZWo5DsIRpPOBOgbpvKDOYyeA54N03vlY8QlOVVeVTX1kclRROC0BwRwqLEG56wjQRcFDSrrGkI6UcvY45Fk4yydYxyBdHOiYrhURpHNR5VcqKBELDtJ51XR2OavCSwU+XFT0g1SQVOXVQupICVdAgkE6AnXCBkhnCIXBEAq9PgR6LSnpCM4FgUE6dQB0an/oNZSHzpuX7rx6zh8apR8DdAzSecNcSUmnUgWwcFeCdATiuLxwXjCnC4TaC8+oX8PUe0HQUk48yilH+6DQVmMYC2fl4Bwp58JhIDBnCeMgnZnaUBgJ5JGSzhjMIJ3REAwDhb1Sbj2qTKvjwCMVtlARNPQa5cvLUvkjkwpIzO6M9Ex/LOVz0l3yS4q/+NfwAA/p2v498ZCu7X3enBV5SNcc7/H3trYHWhvS0f4p9LVk4SZI/5sFQdhwdAn/COkPBeJ41y4447Bg05c/4JnXZ+LmkIEYp628aN62S/mCVHf7Dhxh4Ct/7gamnKPQ17fGOBHdTwW/V1PxROJ4dAgaAEHXD3FT8AA813sShG+n4dH4sbhLPIyF0vabkoMN2/dgy64fWGgqhZI29+fM2XNYtHYnppnmIvD1GUz197eQgXhpiAklizbhyKHDeNWwGYJXyxEza3WTctI1Z088pGuO91ru3oyMDDz44INMRTd48OCWm5if6X/SA20L6Tg1XJYPuDFgJ4SwbzUa143gHL0L1Vl9OSDnHdc3i8ZdJHSVh3SX/Hw2GdK5iwdjxPQuGJ8egslZ4ZiijMB0tQiztVKk6+XI0EciUx8JhT4SakMk1CY51EY5NEY5dCY5dGYZtBYpDGYZjBYJTGSmRpDOSuorr5qOig+wHHVcnjOXVYJsO+WlawTpHBIUOMXId0iYmo7CXSmvHFPQeVsCdATrGkO6xrCu1EWqN7JGajgnV8G12El9QhTbuXx0BOZIOcdAHQE6BulEKLJxY5iSzkmQTnS+aARVeSWjNSsInrGwVikqCcwRoHNLMTdbhmq65gtpdUgZoGOQzi5GhdeYws4mRplNxKnpKAy2EfhjhSW88I+gINl5FZ07BuUuDs55nF5Ix0BdLIodsSi0xaHAzFm+NR55VgJy8SiwxaPInoAiRzwKnfHItycg3xaHPAbq4pDrjEGOPRJuqxfUWSLhsshh94I6p1nK1JFWoxDMWG66cJgMYQxwGXUhrIiEURvM4JyOIB1VeGWQjvLR+UNLuejUftB7c9NRMQm10o+BOlLVEbBTKbpBqfSDUsUp1giKcSq6AAbmSC1HRRwI0rFjCq3VB3OgjhR0eoJrVBAijOXJYwCO5Z8jQMeZ0RwOE6nqTGEwGUNhNobCZAiBUR/MnsVELanp9EHQ6yifHqemUxEcVAdCpQli4JBCbxUE6ZQBSEvrgqwMP9QszbjkL2lrXeSru7aWZ6/NeXlI1/bvnYd0be/z5qzIQ7rmeI+/t7U90BaQjp6Bwj+zq9bhuVdScUPkOPh1fQN5IbE45rThwMHDSBhkQofwwegzwoKd3/x0xY9NufGoEiuFqh46chK7vj2AZRu+AhWXmGlbiNeGW1hRiq4vT8E9suG4Wzoc90hH4H5ZCh6OGY3OvSch8v0svDrCigEzi+GuWoc1W77Fru9+wt79h9hznGpUIKOpG6XQxlN1Z2DzrIb47XTcKx+BG0IGwv+16VBYyhE5qwbXvT0HselrcaL+4pVkm7repcbxkO5S3mn9a/QZPXLkCJKTk5lSSSqVYvHixa2/sHeF02fP4eDxenz7yynsOnASXxw4yVo6vpbtiwMn8OXBk9hz+DSOnj4L+m5sTz9tDuna08Nf5l5sNhveeeedy7yrfQxvMqRzlQxGyvSumMAgXRimZEVgmlKMVJUMMzUypGs5UJdlJEWdDEpDJFRGOdQmKTRkBOnMMujMEugtYugtEhgJ0lE4JMtJR2GvYlYZlAAdl59ODJdVBJeVWglIrUX5z3IoN51NgnyHCAV2gnQSFDK4xoE6CkllwI5gnUsMj4tT0xGs81Vd5eAc10/FHsqcYq9JUGoXMzjHgTcJSujcRso5AnJCFNuEDM4VWsUoYv10jbte6hCx9bhKrwQIZaigiq8uCSqzSfEmRmW299gH6ijs1S1BFY1xSuCxijijsFevEZwrZZDO2+eUoNwpOQ//KEcd5a5jhSa8RSUqXFEgKMdZLDz2OJTaElBmT0CZIxElrgSUOhJQ7EhAoSUehaZ4FJoTGJwrsMajyJKAYhtBukQUOZJQaEtEviOeA3iOBHaca49Fti0K2bZouJlxoI4AHYUuU7VXCmO2GUWwGiK40Fdq9aEwakNg8JpRFwyDNggGdRD06gBmBOS0qu7QqbozWEfHGoUftEpS1wVAS0ZjvMo6ykenUvpDpSTlWhBUqiAOkKkCGJyj8FaCZWoKdfWF2BIU1IZArw+DntR9XlhH6jkqEGE0hDEgZzaGwMKOuXOLIQQWYygzsz4YZn0ITIZgMFjnfRaqRkumVvszNZ3KlyeP8ucpCNJ1RlaWP2pqMq/KtwEP6a6K2/9nF+UhXdu/Wh7Stb3Pm7MiD+ma4z3+3tb2QFtBOnoOqm1Q8ukmiPqpcL14BJ5KHg+tvhT79v+Cyca5eDRxHDq9OBV5c2tbPnn+r2AKPYJ3e386hFT7fPwtbBAeih4J2XuZeGmQCfL3stD5pcm4L3ok/i4bwSrJUpGKW8IH44HY0ZC8m4H3J7qhylmCBat3Yu2Wb/HVngP4+cgJHDl2ioWukmruz36+338YuXPXQ/zfTNwpH46bwz7BffETcOtLekRP+RS/nGyokvtnc13JdR7SXYnXWu6eAwcOIC0tjano7r//fkybNq3lJr/ITPR7frL+HL75+SRMNXvwrmMLAqavwAOjluCeUYvx4OgluO8atftHL2HPf/fIRXhk7FJI0tZgnOcLVG09gB+Pnm7576KLvKM/6+Yh3Z95qOH6NQHpnATpUp/HxPRQTM4Mx2RFBKapxJimkiFVLcMsjQwZehnLT0etwiiH0iiHyiTzQjoJNCYJtGYJdBYpB+ksIpjNYpaXzkqwjpR0BOpYmCtVehXDZeEAndPbupmaToJ8mwR5NnFDuCsVj2A56TglHOWb86nqSM3mYaGtjSGdt/qqN3cchboyUEeFJZwU+kpKOp9JUGynUFgvpKOQVytnRbaIBjWdnRvPVXklhZ4X0hFQIwDnBXEE6qro2C3FnGzO6FolwTzah02EMmsDoCNQ57GJOIWdF9T5lHYM1Hlz1nFFJeQod0WiwhUNjysWHmccyh1x8DjjUeaIR5k9CeX2ZJQ7eqDUmYRSeyJKCcJZExigKzJTG8/OS2xJKCazJ6LYkYwiexIKnQkocCSgwE4wLwF59njkOAjUxSLbHsOBOmsk3AzSSWA3kZpOwopIWI0RIDMbwmDShcKkC2GgzqQNgQ/S6TWBDNbpqViEKhA6lT90LA9dAKeeU1JOOlLYcZCOQl4J0rHiEZSbTtEdagXBugAolYEgMEYhp5QfjqnoKAxW41XRaQOh0wWxkFuDIYyF3xoJ1BnDOThnCIPFGAarMQwWEwG5xsccoGN9pjCYDcEwG4MZqGPqOlLWUREMTQA0agJ1ZIFQUkgug3SByEjrDGVmAJbVZDV8m7ThEQ/p2tDZ18BSPKRr+5fMQ7q293lzVuQhXXO8x9/b2h5oS0hHz/LL4ePQznQgMHEkBLIxkH+gQMWSz1C0YBPC38nAvZEjMdu2EFeiVmuKrwiiOTyrEPFOBq4PHQjR22kMCn7+1T4WKmspW4kUhQfvTHQjob8GTySOw60RQ3B90MfoEDwA90mG458J4xD65izEf6TGexPcmGGdD1vZasxZsR279x7E6dNnLrmVc+d+ZWBv4ZqdeHOMA/fHjcbdkiG4O2oMur+jQdXy7WgK7LvkIpe4yEO6SzinDS5t3boVr7/+Om666SbExsaioqKi1Velv6st+uIXfODeimeGL8I9H83Fzf+thOCdCgjeJavk7Z0KXPd2BW59rwodBy9A0JQVGOv5Aj8eubDIS6u/rIsswEO6izjmD7qvGUhHOekmZIRicpaQFY+YqhBjmlKK6WopZqnlSNPJka6TIkPHVXxVGKnqqxRqkwQasxRakxRaC4E6KVPUGS0imAjUURikRczyl1ERCa6ABIW8krKOikdwoI4KEzBFnVWEPLsQ+TYR8u1iFDLlGxV8kKDIyRWFKCFI55KgzM2p5UhBR6q2xqGvHLjzXqfxDM6JUebgikkQqKO+YruEKeYI0hG4oxBXgnOUk67YFsGqvRbZxCjxKu2Yms4hOg/9KpxiVLrEqHCJUOkFdBTiSjYnm4N1VRS6SoUhfEDOxoE5lpOO9VGeOgm7XuZV11EorIcVlIhEuSMK5Q5qo1HmjEaZIwYeRxzKXXHwOBLhcSWizJkIjyMZHkcPeOw9UMYsGQTjCi1JKDRTm8gUdCW2RAboSu1JKHUkocSRjBJnDxQRrHMko5CUdQTq7AnIc8Qjl2AdgTpbLFzWaLisMripkIRZDodJArtRBBuFvZKKzhAOsz4MZj0H6kzaYJi1QTBqKdw1kLUGTSBT0xGko0IRTDlHoa6K7t5QV39WPILCXVmOOm+rVXZn0E6rDIRaycExAnoadSA0mkCW906rDeHUc7ogUMgtAUMqZmFiewpj4bhmQzisxnBYva3NHAabKRxWczgspjBYzWGwUmsMZa2FlHbGEJDijsJgTbpgZkwdSOuqyAg0BkKjCIRKGYjM9C5QZgVg+TJeSfcH36t811/MA/QXv56aWtzRtxq9stbhs++P/cWe4K+3XR7S/bXe2fFTZ/DgmCUQfDgHQ0t34szZ9hZE89fyJ7/blvVAW0M62v3BWTNgDUvAU4Hv46a4SYjsq2LgjHK03RQ6EG+Nd7HQUlLetfSPoXg5Or88FTeGDETIW2koXrAJRxtVWqWKtHv3H8YX3/6EjTv2oHLpFrir1mK2fSHeGu2A8D/peECWghsCPmYVa28KG4T7Y0bhn70mIfDN2XhhkB7vjHVgjLIcpuKVmLt8G74/cPiij7Fj935ULf8cEe+k45ag/ngkehjC/pOGSfpqbNn1/UXva84FHtI1x3vNu/fUqVNQKpXo1KkTOnTogFmzZuHgwYPNm7QJd2ev+wHBqSvR4cO5DMY9M2YJ3jJuxKiiHRhTsoO1o4p34Fq10cU7MKZ4B4blbkOyYh1u/3geBP+pwL0DFqC3ZRNqvr7473AT3N8iQ3hI13Q3XjOQbjgVjqBw18wITCFQl+mFdEoZZqpkmE1hrzoJsyyDFAqjBEqTBGoG6qTQGElF51XTmSQwWMQM0pnMHKSjwgJU5dVGOenMBOm4AgQE65wU7uozmwi5NoJ0YuSznHFU4IEgnRiUm47gHIW5MkhHoK5RuGtFjhzl2WScus4XAutrOUWdBKVUrdUL6SiklcAcATqWo84agUIrKegI1HHAjuWmY/nphChzCOFxRMDjFKHcJUa5U8QAXYVLiAq3kIW8VmdLwIwp6MRg4apU0bVRiGvDsQQVdinKbTKU22Uod3hbu5wDc/YolNmjUeqMhofgnD0GZfZYeBzx8DgovDUZZU4OzpU7e8JD5uiJMscLKHP0Qom1B4osyV5LQpE5EcXWRJRYSWmXjFJ7D5Q4eqLE2RPFzl4optbR47y6rsBBYbAJyLfHI9cWj2xrHNzWKLgJ1FExCarSS6GvRiFsBhFsBiGs+nAufFQXCjOBMi0pz7whrxoKe+VUdJSTjiAdZ1zRCB+Y87WkrKMwWDrXKgOgUwaCIB0dU6tTkaKNilIEw6ChdUJg0JB6j9al9RsAHcFDC9sb7Y9AHaees5o4GNcA5kJhM4XARv3GEGYUAmsmY+GvQedDXxl8pDBepgwMhE4RAI3CH4qMrlArArFiGa+ka/rXLT+yvXrgRN1ZvKCrxZ19q9FbsQ6f7zvRXrf6P7Ov9gzpaG/fHz6F7fuO4/N9x7H9x2vXdvx4HDv3H8earw/j3tGLIfi/uXjHvQWf7T2KnftPgK5frn+2/Xgcn/9wHF8fPAkC5PwP74HmeqA5kI6A1nf7fsGXew7g4OEmfvcTeZs8Gkcffximx0IQGDkEN0cMQ1x/LSRvZ6BDxGCEvpOOqmXbWMGJ5j6f7/5fjp5gOfE69Z4MQfePEPbWbFTVbEX9mT8PT6U5KJ8cgbultV8if14tdAU1mGiYg3+PdSDi7XR07TMNHePH4I6Iwbg+4GPcGj6YVZMN/ddMvD7cjKGZJZhkqIbdsxqL1n7BilPs+fEX1J/hVHevK5dDkKjE3S+k4g7RENwjH4G4DxRwVazB1z/8DPpu/e0P7emHA0dYgYt9B4+wcOLfjvmjcx7S/ZFX2qZv165doEqut9xyCxISElBbW9vqC1dtO4jOk5dB8HYF7h/6KVIX7EbltgPYsf8Efj5xBr+cPMPagyfP4Fq2n0+ewf6jdajdexS6mu/wpnUzBB/NheC/lXjdspn9vabVX9YlFuAh3SWc85tL1xCk64Jx6SGYlEmAToQpWSJMU0owXSlFqpLUdBKkawnSSZFpkCDLC+l8ajq1kQN0FPKqNXG56ZiarhGkY0q630A6CoFtDOlITZdDarrzSjqCdKIGSOckJRwp2biQ1sYqugZIx6nqfHDO1/ognQ/IsWqvDMoJUUwQkKCgF9BdCOl8Ya9ClNlF8DiEKHcKGZwrd0aAAF0lGYN0QlS7Raj2quoqnWL4qrg2gDkxKxBRztRzUlQQnLPJUW4ntVwkPPYoeOzRKCezRaHMFoVSRwzKHFzuOY89Hh57IjwE6EgxR+o5R0+UO1+Ah1lveOy9UebojTJbLxRbfKCOIF0Sii1JKLESoPNCOnsvlDp7ocT5AgN1JQT3HL1QbO/BqeociSwMNs/GgTpS1bkp7NUih4uFL4vhMInPQzqbPoKp1CwExQjUaThQR7COAB2ZXsVVefVBOo3yDyAdATx1Qz+p1Ui1Roo1nRfYEaRjcI5BOgqxDYZRQ0q30POQjlP2hTFwSJCOU9BReG5jSEegLhQ2I1kIrOchXSislKNOT4DuQkjHwccgGAg8aoIYMKT9aBX+UGV0hVYRhJU8pPvNVyp3Sn8NPX32V9Tx1u59QO/qyKkz6K3bgDv7zcELyvXYuu8EfsWvOHPuyt7hySb+g+kPPzzXSGd7hnQ7fzyOtIVfY1DBNgzI337eBuZvxzVnBdsxuGA73ndvwc1DFjJI1336Cnyct431X44/zvuyYDs+yd+OUSU7sPqrQ9fIJ55/zNb0wJVCOgJWuXPWM8XXaHUllLlLsGbL13++VYJ00yYCD92L/Y88gVlvjsA/X5yOmyUpeDxuLO6LSsGTPSdikm4Ojhw/+efzNWEEJeqnPHeidzIg8OsPKhqR4f4UZ5r55w3loaNKsATtTEXLMdVYjfcnuNF7iBHh76Tjn0nj8Q/hEAg6fQBB5764wf9jdHlhMl4YaMT7k3MxxTiHKQhXrNuOuFk1EPy7EE8OKMDb413o0mcqOgR/gvC30jDRUM1CcevqGsJov9pzEKWLN2O2YyFGqyuQ5vzUCx3/HN7zkK4JH5pWGHL69GmUlpYyBZ1AIEBqaiqOHWvd6INDJ8/g4/ztLKz1H0MX4qO8z3HyzJ9/Rlrh8f9SU56qP4earw5BqliHG/tV44FhC6FfsYc9w+9xeds8Gg/pmu7nawLSOYoHYVhqZ4xND8HEDCEmZxCkIyUdQToJZqgkmE2QzgvqMvQScGo6KVReNZ3GRMUjxCwvHbV6ixAGiwhGixBWsxhmk4iFvLIwVzOp6LiiA1zIq4QVkHDbJHBapci2ipFHajoKd3WQik6EIpZHTgqu4APlmKOCEKSYowqrXJVVrrorKelkTFFH18scYjamlCrE2hsKRRRZKYRVjCJLOAotlI+Og3QMzlGYK8E7C6eoK7L7IF0ESr1KOoJzDNA5I1DlFjWYS4gqZmJUUfEHx4VW7vBCO7sMlXYZB+jscpTZGuCcxxoFjzUaHls0Ssms0SizxcFjT/DCuSR4bD1Qbveq5uy9UO7sjXLni/A4X0S542WU216Gx/4iPATgbD1RYumBYkuyF9AlocxGgI+DdKX2XgzolTp7w2clzt4M1BXZfaq6RBTaE71VYOORa41FjiUK2VbZeVDHwl4NQk5VR4o1fRisujBYNKEwa0Ng0QbDxKAap6ajIhI6Am8E6BReGMdaOqZQWM64Sq90TEo6Tk1H9+lVnILNqA6CyaukM9AaWoKCXKgrKekIFLK9GMJhIzNGwG4SshBXm5FCXUNhZxYGO4N0YaB+CnellvUZQmDVh8BqCIZFH8Qp6ijs1RvKS6GveoKP6iC2R3VmVwYUVyznlXSNv25/Pl6PtbsPoXjd93Cs2MPMuWIPeGuvPtiLvNXfw75iD4JTV+GWj+YiaOoKZCzYjcJ138O9cu9lvTsXe9d7YV22B3M278eX+0/gRF3TFA6NP0fXwnF7hXSnz5yDacVePEqqsX7VEHw0B9d9OIeFeVKo57Vo3PPPheDj+RBQ+Ez/uVfkB5qHGf2v/v/NheCtcqRX7boWPu78M7ayBy4X0hHY+vr7nzFgRhG6vjgVdwiH4g7RMJZLLqG/DovX7cLJS1U/JUg3fRJw/z1Al074TqnGBPM8PNBjMv4uGoqOsZSfbRh6fqzFjwePNPvpT9XVY87yzxH0r1mg0NTnek+BNr8G3//UspCbQCCtRcrCbbv3Yf7qHVDkLMGgWYWI/z8Ngt6YiS4vTMJD8pG4LWwwOoQNxj8kw/FEwjgEvjIFj78yGx16KxE0OA+z3UvwrxQrOr84GbeLhuG+qJGI7adG/txafP39Qew7cAQjFR50f2U67pWn4E7RMNwjS8HzL09D+dItOHzs0nCTh3TN/lhd0QSfffYZ3njjDVbR9cknn2z1iq71Z3/F3G0HIZ25Cjf3rUayeRM+39e6UPCKHNNObyJQV7zhRzwzoYap6d52b8Xhk2dwtTJW8JCu6R+UawLSUXVXykk3Pi0UkzJFmJgpwmSFGFMVUqSqJJipFjMlXZpGjDQNqenEF6jpCNCpjTLoLF5IZxJCZ46AwSqEwRrBAJ3JzBWSoCqvrICElUCdCE6LiFUKdVqowiuXly7HLEEey00nQQGBNKako+IRXKgqFYHgQl45WEegjlPLUfEIroCExyXlwlrtXtWd916q5FpC1VqpciuFsFIOOiu1dC5mYI7gXKElwRdjcAAAIABJREFUHAWmCBSYw1FoDedy09mFKLGFc+GuDmrDmZquyiUGZ6SoE7EqrhUOUsj9NsTVG9rKwltJOSeDxy5DqVWOUmsUyhiMiwFBujJLJEqsUSixxaHEmogySyLKrBxcK3VQzrmeKLP3gofUcgTjHATl+sDj6INyZx+U28leQpntBaamK7X2QLE5GUXGeBSb41BmS0I5gTobzdULZbbe8DheQrmrD8pdr6DM9TLKXC+hxMHBuhI7hcEmo9iehCKqBGuNQ54tGnlWOXIscmRbpHCZxHCaRHCaxHAYIzgYRlBMGwqLJgQWTTAsqiBYCKqpAmEi0MYAHYWy+kGjCIA2KxDaLH9mmiyCdaS4IyBH6jvOqEosqfEIzJFqjinntCEMBJo0QaylMFsG5vQcmGPqOUM4B+dob6YI2MxC2E0RcJgj4DCFM7ObaQwZB++sBk5dx84NoQzUWfTBsOoI1oXAzECdFwx690KwTpPZDTplEHhId+GXbc7aHxA6YRlueLMcN7xXhb+RvVuFm/7LW3v2Ab2nG/rPw/UDFuCG/vNx0/vV+Bu9s8t8d753fd1/K3H9O5V4374FG/YcvfBDwp8xD7RXSEfhlzPn78YDw72qsZmr0ENfiwRNLeKuUYvX1IIsUcdZgvbKfEFzJOs2QK5chzuGfwrBKyVIK9vJ/0bwHmi2By4X0n2992eWb+3GoAF4ICoFUe+lIfn/FEydJgj4GF1enIJVm3dfPPTSB+keuAd49hnA7cDZw4eR6liELn2m4b7oUQxihbw+g83TnAc8fvI0ihZuxDO9JuGmkIF4qsdE5M1dj7r6BkVac+b/s3vpUc+eO8dCVY+frMOu735iBSYGzCjEGyk2xPRVwe/VVDzRYzweiRuNx2NHomPUMPxDOowVrHgycTwejR2DjjGjcKdwKB6JHcPu6z89D4/FjsFdoqEIf3MGen6sgt8r09BBNBSdX54GZ+Ua1F9CLcVDuj97cy1//ejRo9BqtUxF17FjR2RmZuKXX35p+YUazUj/0Tlj3m48OGQhuo6vgWXF96hrQvXhRlNc84eU0qWPZRME71cjcvZqrPnmCAh+Xo0fHtI13evXBKRzs+quXVm468SMCEymkFcqHKEQI1UpxkylGLM1EmZpLORVgkyDGFlGMVRGMTQsL50MGrMYGrMIWnMENJZw6EhNZxay3HRU3dVs4aq82iiHGctJR2o6gnQirmgEQTqq8GolSCdBvl2KQpsYVLiB8tGVUIVXZ0MRCKq0SqGrvjBWTl1HCrsG+3/2zgNMyvJc/xuTeFKMR5OYnv856eWkWIBt03aBpYvdJCYak4jGinQFFKQvsLvTe9teZ2Z3YZfee+9I74h0pBfz+1/P+80iRMqCEhBmruvx6+39xhF/3PdzqzRW6UHXUKF0JPxBA3UapBM4J9eQ3nMKyjVAOp9AulQqfMkK2lUGUokGxPIa70snkC4syjlDvO+cjlFxpVx1UEdN8FwVnWZrrQ2YqAkYiCn1nIlYIEPZWZXFNa6giwWbEwm0IBrIIhZoTVRBunbE/G2J+tspZZzAt2jwIWoErAmQCz9BTShe+TIVSPcQNcEHlequyteWMmcrSqwtKTBnUmJrQW2wHbXhDup8Yo8V0CeATp0r/LgCdrHww3FQ15EqAXUhCZdoo0IlyoJZlIeaUxrMpMRvpMhnoNCrJ9+to8CbrhR1IXcqQWcyAQXqxPraRJXHej+qRDFn1iCd2EQF1Nlz78eep/V2E1Anvefclvj+Cu49gNdyP16bdi5NpdeMgKMJfkdTAg5NwRcUa6tUPHlWFHRBUdDJ1J2q3Z9HlH+paHBOwF1KfF4Ud1KiqEshKNBOgiTcosprRlAgoLOpButEqRcHkT6x9Nrl/n+Ly9qU2Qkl3Xm/tq7pW/l5n6kkPVfH7V0mcE/3SdzTbRLfTNQNPwb39JzMt96Ygky/2f3q3tm3uk/i7u4T+dxr40jqVMdTgaXMuQEa9Z73Jb1BFm5cSPchw8dv4vs9JvLVV8dhnryZtbuvrvfalfZquxX2l7Ecu3oPvx0wg6RHKhlZu/YG+UYmbuOzPAJXCulmLd1I1gs2vpT8Oh072xg7bSZLVy1jsDfK95r34jumnuTkT+Tg4eMXHpZzId1PfwLhABw9zObdh+g6Msr/tHubpPtf5ucPvcPQ4PhLwqYLX+CjtWNmrlRBDp+792W+17I3/Vx1SoX20R7/2bnTp8+w9+ARtuzcx7otu5mzfBNFdfPxlk/hgec9fKnVIL7f7h3uMXbnv5I788VmnblL343vZPTkOxm9+HZmL37Yqg8/aN2HbxmlZ10Ooeh4lq1ehq1wNL9/YiB3m3rQZWRU9bG72NMlIN3FRubarZ89ezZPPfUUn//858nIyGDq1KmcOXNtbafSjkTSSe96ZRwpg2cSWfz+dQNM125kr+2Zj506w1/Cy/ni83XoB89i+voD120ME5Cu8e/61oB00dfppYIjmtE/R3rSaZBusFnPUEs6Q606ZXcdYdOUdLkuAXTxvnQePTavEauku3oN2L067N40HP5UXP5UPL40PN40/JL06tPhV4BOp6W8CqgT9ZXv/IRXUWWVBA2UhQ0q3VWCIwTSValkVqMKixAwJ9ZX6SMnarhoWI+o56olSELCJVSaq4RMiOVVFHjpCuhJemo0rqaLBnRKQSdKvUggnYg/jUpvKlVic42DukpfKpXeFCp9KUT8KUSCqUSDqVSH0qiR3nSh9LilVfrM6c4JhxDVnF6luipwJ6q6oJHqoJFYwER1MENNRTEXEzgnvef8zYkFsogGWhIJtCLiax0Hc20RJVzU34GYvwPVAek196iqmvDjVIeeoDr0JDWhx89WdfARpbKrDXVUkC7qb0upowXWd3S83SWVbs8nM7SngSJzK+ry22uKu9DDSoVXG36C2vwnqS18kurCx4jlP6pssJFwR5SiLg7qKlUCbCvKgi0pDTSAOj2FHql08j3phMX+6kwm6NDKb9MUdT6bWF812OYSBZ0EQZgF2ImKTubj1lYBeOZ7cVvu0/aXY6wP4JOyNVEKvYC9KaocAs8E0AlM0xR0AgnF2irKvpBHAFw64fhyvieNfE8qYbemopN9lKLOl0JYyptCoSjs3A02WE1VJ6Au4BIoKEBQbLxaBewarPNKkIT5d3htzZgzw9L4X5tPcc/wnJ38pu9Uvt15HIPHbuTYVTYfl79JCs7ZwU/fmMJPe07CPGkzx05dvT3RNX0bP3tzCne/MpYXK1YxZvUeJq/bz5jVexmbqJt+DKat30/Fkvdo4VjIbf8coyCd/I1l4vPxEbiRIZ30oxNId9dr46hZuuvjN59Y84lGYN2eozQdPJOkhysSkO4TjWTi4IYRuBJIJ/1Go5OW8P0WvfmuqQdloybyr9Py7/l+FqxYRoeXLdyt687f3ipk8459DZc4f/rvkC7khw801bRYRfvaR/ENU09VTf44jIWrt10VqBOLq/EfZv4rpTPfz+rNyPyJyqZ7/s1c/yUJfzh69AQP5c0k6ZESkvuMoXLCUnzRmbzjrqf9Kw5+KTbZzDe4S9dVwdE70rryk7Z9GeKJsG+v9AHcz5YdG/lrXz936LvxWM8A81duuejDJSDdRYfmmmw4ffo0I0aMQBR0d955J8OHD2fnzp3X5FrnnnT/0ZP0jL6rkkp1w2YzesVuTl0ggOTcYxLz54/A0VNneCZ/Obc/X49+0Cymr9ufgHTnD9ENuXTLQLo3hvyWfiOTeScvjYHmdAYqFZ2eYVYd2QLppC+dXa/srgLplJLOlY7FrVN96awePXZfA6TT4fCn4/Sn4van4fWk4PNqtleBdGJ5lVL96SQ4wqenwK/TKqCnKKCp6cqCeiqC+riSTh+HdKKkMxJtUNSJkk76zjWkvEriq1LNiZpOp+a1gAZtfXVIhwJ1Mg3oiQV1RAJpRINpxAJpRPzpVPnSqBI4J/3qxO7qS6HKn0yVTEVNF0wlJqAukEZ1MA05p4RCyFRVMF2DdaKkU9v0ytZaHRI4JyVhEALnGiqTmK8FMV8WUV9rIt7WVEn52hDxtSPqa0/M/yBRX0ei/oeIBh4hGnhUVSz4GFKyLhZ4mOrgo3EVXUeqQx2oCbal2t+WMkcWBXl6PEPSeKdrMkN6ptPtuWa801lHmb0NoxSoE1gnPe0epzb8JLX5f6C24I/UFDypVHXV+Y8Qyxd77YNEQu2IBNtQFWxNRagVFaGWlPlNlPgMFIuizqNTVSCgzpVKyJFC0J5MwJaMglmigrNICah7QCnl3Hn34TTfiyvvPmTebb4fj0wt9+Gx3K/29csxYpm1NkGAX0DK3pSgvRkhR/JH5Uoh5ExR1853pyoYJ0BOwGGBJ40CdxqFnlQKPSkUeFIo9KUqIKctp1HgTaXAm0KRt+HYZAXrBNjle2Rezt+MoKMpIUdTZekVBZ/ASLH2eqz3KnXdvJkJSHfuL7tnxnZ+3msK33l5HNbJW/hQ/iCf+NxSI7D3yEn+WrCc214Yw1P+pcxLQLoLvv8bHdL9oMdE7nx1HJUL37vg/SdWXv0ILNv5AQ8MmpGAdFc/hIkj/20ErgTSyaH101fxq44D+IahG0M9EXa/v4mTJ3cxetpsdE9n8019D7oMr2Ln7oP/dqX44oUg3aGP/kJGFGbPvlXIN409uDu9G0+9EWTi3DUcv1Sfu3OuJNBLFHQtnreqkIj/1/4tcgonsXv/jd2L64+eJSQ9GqNl7gJOnIEPP/yQfQeOMHvZJiITl1A4ai6W4sm8NLic3zwyiO+3eJPOwwpYtWYFH57cxYLly3m4s507Dd155u1Clq/bcc6onD+bgHTnj8e1Xpo/fz5t2rThtttuo2nTpqxfv55Tp05d68vy75BO3vv1smpe84e9RhcQSPf0OZBuRgLSXaOR/nRPe2tAusjrvDn0t/TPSVaprgLoBpt1DLUIpNOrfnQSHJEdh3R5Ehzh0mF26RSksyjb67mQLh2HP01BOgmQ8HlS8HpSVYntNRjQIJ1KdlVpr3E1nYA6CY4IGinx6ykN6imPgzpR0UUaSgE66TnX0KNOS3pVvenE6hqWBFY91QLv4pBMQN256wTONZRYWBtAXTTQAOlSlJpO2V8FzvmSEVWdwLuosr2mEvNrkC4WTCcW0CEW1+pguiqxulYHDMryqtRzQQmHaAB00n8u3ofOLwq6lkS9WUS8reKArg1VXqm2RHwdFJyL+R4i4nuYKt9DVPkfJuLvqLaJjVV6zVV52xPxtqHa/yC1gccZHXyE2tAj1ATbU+HKoNSWQanViHfIvQzt0RT/UD0DRFHXKQVr/0zqCzowKr8j0UBHIkqp9wg1CtT9idqCPzCq4ElqxQpb8KgKp4iGOhAJxkFdqDWVwZaU+zMoPQvpRE2no1CUku40wudAOg3WNcVnkWqCgDcBdd68+3Gb44Au7z48eferdR7zA3jND6j9ZF8F6KxxQGdrpqCfwDEF5Rwp6lrhOKArcKWS70qlwJ0ah3PpFLilNEhXpEBdGoVeqWQKPVIC7zSAp6CdKOoUzEumwNOMAk8yBaK+czUj7NQqJCq+OKQTCOm13Ktst/NmJSDduT/JDZDuWy+PI3v8Jg4e/8/0jDn3HhLz13cEtuw7zp+Cy7jthfoEpLvEq0hAuksMzk2+admOD2gyMAHpbvLX/B99vCuFdAtXbuWRzl6S7n2JZk8NJS+/lsLaiTz3Tpg7UjvzDV038mvmcPz4RSDEZSCdCH28VTP439Z9+Ka+u+p79/d+hSxdu71R4zJt0Qb+9GaYLzzwCncZuvPS0HK27vp0QyIadSNXuNOTjoUkPVRBi+Gz+UAo3QU+AirnLN3En98I87Xkzvz+0f70tZZTNnoy3UcU87/t+nKXoQdvu0az5xJQMgHpLjC413BVXl4e99xzD1//+tfp3LnzNbzS+adOQLrzx+NqlhKQ7mpG7fofc2tAumgX3hz6O97JSWVQbjqD8/QMMesZZjYwzGog22ZQdtdsu46RdgN5Tj1mpx6LS48o6BSkc4vNVY/dm47dI33pNEgnajoF6LyiqEvFLz3B4uERQbEeyrxPrJE6CkRRJyq6oIESv4HSgIGyoIHyoFHrSRcyEhGbq4RACKgLi5VVykgs30Qs36hAXI2ENuQbqQnrz5YAuliooQTQpasSBZ0CdIF0on6ZTycSh3FicVVgzptKxCugToN0YouN+gXMiWIufh5/OtWyHO9FJ33nqgNibZXSFHPV/gxqxN7qzyTqzyTia05E1HNx5VylUs+Jiq6tBuk87Yj4REH3IJXu9pRLudpR7m5LuautWlfhe4QK78NUeR8m6n+cmsCfqA/+lcmlLzKlohtTKrsxuuBp6vMfpz70KK4hmQztmYm1bybOAZm83dXAW6+nU24VUCiA7zGqg08QCz5OLPAYNUGx0D7J6PwnGVXwBLVhCad4hFi4owqviIqiLpRFZaAFFX4T5X4jZdKfzqujqEFN50oj3ymgLlWp6RoUdX5rMn5rM826ammK1yzVRAE5gXJSAvFkvYJ51iYEpGxNNPWcgDG7qOc0MBdypBJ2aqWBuTREySdAToNy6RR50pUVV+y4DfNqKtDOK2o6TVEn6joF4wTISSnrazMKvU3Prg97mpHvSibslBIlX4pS8sk9+cz3EbCnMG+m9br8it2odtePIN1YssdvTEC66/LtuL4X3bLvGH8KLk1Ausu8hhsd0ond9b8TSrrLvMWr25yAdFc3bomjLj4CVwrp9h04SkHNPH7U9m2V7Pod6ZOW1Zs7dd1UkMHTfcKXtpVeBtLJnU6Yswb9s7l8t8UbfN3QnXuMPXlxcBkbtu1BUlQv9Dl56gwLV23lode9fEXfnXsyetLDHGPpmsbBvQud8z+57iyky56N9BK72OfEiVOMnbWapk8M5o6mr3GPqSf/r3Vfvq7vzu3Jr/OHXkFmLdl4scPV+gSku+TwfGobRQ25bds22rdvrxJdW7ZsyaxZsz6181/uRAlId7kRuvz2BKS7/BjdiHvcEpCuONaV3sN+z4CcVIbk6hSgGyKAziKQTk+2VSCdAelJN9KhJ9ehw+w0YHUbsHjF7qrDJr3pxPLq1eHw6nD69Li8ekRJ5/Wk4fWm4/OkERBIJ5ZXCRYQQOfV0l0LvHoF6SThtSiopzggkM5EWcBIecBApQC6oDGunjMQDQmYM1AtcC4kSakZxCQtNWykNj+DmnAmNWET1fkGrWdcyKD6wUVF4SYlvekEzMVLwJvAOQF1Ctb5Uol4khWcE0An22Qq6jk5RgN1oqTT1HNKVefXUePXU+OPAzq/gYhf0lsziAqc82ZQLeVrTlTBuVYaoPO0ptLdSrO4eltT4dGq0t2aKndrKlxZlLqaU+bMotzZgWL7wxTZHqfU9TciwT5Egj2pDvekvmQQYyuGMjEyiHljbSyeVMjKaVHenVHJ0rEWZkcGMKXKTCQ4gDJnZ4osz2AZ9AcGvdEe51t6/ANNVLsfpi7/GUaFnqHa/wRRz0NEvQ9TE3wU6XMnltqY9LkLSyBFB2LB1kRCzYkEm1MVyKDCb1RV6tNR4tUrEFbgSqfQqaPQnk6BPZ2wPV0BLL8tBb8tGZ+tGX5LMj5LMn6LzDdV5bM0w2ttRsDSjIAo56xNCdqaErY3JWxrQr69GQUOqRQKHKkU2NModKZS4EqjwKGBOUmc1ay3GpQr9qQjVeLVUewVYJdGkTedYnc6xT4pndqulHU+rSedprA7H9pJr7p8t0C6ZuQ7m1HgTFbAThR1Auv85vsIOlKYPzsB6c79YU9AunNH49acT0C6xr33BKRr3DjdjHslIN3N+Fav7zNdKaSTuz16/BT+6Cwe7+Lhd48P4fdPDEX3zEjeNNdw4NCxi4I09aSNgHSbd+ynl6War2f0UGEJEphwR2oXnumTz+LVW5HeeOd+Tpw8xfRF6+n4mpvP3/8Kd5l60Mc5+rqGRJx7f42ZbyykazhXwah5SlHX7M8j+NVjg0h/egRP9vCrBNmGfS42TUC6i43Mp7t+7969DBw4UPWi++53v8vgwYOveVjEuU+QgHTnjsbVzV8ppJNfpov8PcLV3cA5RyWCI84ZjMvM3hKQrjTWjb7Z9zIwN02p6IblaYBuuNWo4Fy2XYN0OTY9eU6xuRowu4zaVHrSuXXY1FSP3aPD4dPh9Oq18ulVcIRb7K4qQEILj1CQTkIkfDrCAQP5fg3SFfn1FAeNlIZMSkFXEZSEVwNVoqZTkM5IJGQiKlAubCIa1sBctYJyGdSGM6jNz6Q6lIHqARcyURsyUqtAnpHqkJayKnZU1ZMuIGEOepXaqoCdP1Up6yIyFTD3byXquXNL+tJp4E5HzC+lJyZgzmfSpkpFJ/MZxHyioGtO1NuSiE8DdGf7z3laUeXJosLdknJPFuWellS4M6lw6Sl1pVHiyqTE/UfKPS9Q6nidInM3ii1vUu4aSixoob7YzaRIiGmjSplZH2HexBrmTx3FqrkT2bJwOjsXz2T34hnsnj+FLQunsWRalInlOVT7+1Fg7YZn6OO4BpgIZ6dSYmlO1P0oo0PPUhv8IxFXB2LeB4l6OxL1SXCF9LoTSNeOmnAWsVAmkWAGlX4jlX6DqjKvnlKPPg7C9BS69BQ60il06AjbdITsaQRtaQSsqfhtqQSsKQTMKecAOQ3c+c1NCZqbErI0JWRtRsiaHK9m5NtTyHcmU+BMpdCZRqEjjSJnugJ2RTLvSqfIraPQpaPIrVcwrsitwToBc0rtJ4DOk0ZJQ3nT1bysK/KmUSSgzidKuuR4zzpNWdcA6QpcyRTGS2Cd3E/Y3oyg9T5E1bcgAenO+4lNQLrzhuOWXEhAusa99gSka9w43Yx7JSDdzfhWr+8zXQ2kkzvee+AIS9Zsp7h+IaGauUyat0ZBsfPx2QWerRGQ7vTpD4lOXMy3dV1ViunPO/Tja7pufDOzF11HRPjgyInzTrx83U66ZFfy1Wav8eVmr/G0wLw12/nwM9Qk/0oh3YEPjrFm8/uMmr4Cb9VMJChj7Zb3kQTZy30SkO5yI/TpbF+2bBmPP/64SnTNysqivr7+0gD707ns2bMkIN3ZobjqmSuFdGc+RClhj3+CIL2L3WwC0l1sZD6+/paAdOU13emXfa+yuoqCLttsYLjZSLZFIJ2RkXYjOTYjuTYDeXb9R5BOLK9OPTa3AZtHlHVxy6tPr0Cdy2dQoM7j1SGQzudJJeBLV0mvoqYLxyt0Tl+6YulpFjBRGjBSFjRSETJSFS9R0sXCGUTjkE5AXVTAnajq4lCuJq6qqxFFnQC6fBOjwhnxZFUN0NUGTdQoG6pO6xsXMKiecgrS+URJJ4q6VKWWUwq7uMquQT0nUE5CJgTQRX1pxLyirNMT9erVNBIwKDtrtQA6n0kBu4g/g4gAunj/OQmIqPZnqUTXqC+DSo+RSo9BQbkyl45yVyrlrgcoc+kpdj5BOO9lvMO7YBnYhSG9uzCob3dGDuyNJ+cdSn05jCpwMa48wIRoAROr8plQ7mR6TYhFk2K8O2cSmxbOYufS+exdtYh97y7n8Mrlan7NvLHMG1vI9LoQ9bERRP3PE3H9kXJ7ByLuh6nP/we1/qeodnYk6mxH1NOR6kBHagNtqA20ZlSoBdXB5kSDGchzV/r0VHj1VPgMlHkNlHqMFLszKHZmUOQwUegwEbYZCNsNhGx6glYdQbuOoDWdoCWNkFXAXRoBSypBcwpBSwohSyohawphWwr5thTC1lQ1FSgnCjoBdALnBMoVu3RqudipzRc7Zfx0lHh0lPn0lHj0lHr1SklX6tVR6kun1JtGqVLTCaxLpcTdUBq8Kxarqy9FhUmIHbZIAiUkbELUdKpHXTMK3aLmSybfIdBQ7vV+BQ8TkO78H9UEpDt/PG7FpQSka9xbT0C6xo3TzbhXAtLdjG/1+j7T1UK6hrs+dfoMEtbQ6E8jIJ2ca+6yTfzqwX58Oa0rf327kIc6e/h8k1e5p/kbPN+/mEOHj6tLrly/k2feKuS/9d24Pbkzrw+vZMm72/6jMKTRz36JHa8U0jWcSkK2jp04dUVhWwlI1zB61256/PhxpaL78Y9/zB133IHFYuHo0aPX7oIXOHMC0l1gUK5w1ZVCugPHTpM3eQsPOhfy9qj1rNp55FML67j5IN068tKSSEpKI2/dFb6Yy+x+S0C6iuoevJN9P0NydGSbjQy3GBlhMTHCamSkVeCckTyZ2vUK0lmdRixOgyqrU4ftLKgTu6seh9eA06NX5fDpcXsE0umU7dUnkE7CI6QfnbK9ippOT9inVymvhaKkU1bXOKQLGqkMmqhSYE4srhlKSRcRQNdQKpQhU6Wmagq6DGpCmcoCWxvWlHQ1IQlxkDKeLWVVDeip9huUCk5ZXRWka7DBStqrZoOVfnQapNMCI5QlVqyvPp2qiNdAVMoXV9EJnPNKZRD1ZRLxNifibUm1rxXV/lbUBLKoDbZAAUPpb+dNpsrbFOmDV+HNoCLQnjLvI+Rbn8Y9/DVy3u7K4F6dGdirMyP698I69G2c2f0I5vSj0DqQYvtQKry5xEI2Rhc4mBz1MqeuiIXjK1k0McqyyVFWTx/NxoVT2bFyPvvXruLokkUcXrKA95fMZs2MGEunVrFkSgkTSnpT43mGqOsRqr1/ZEzBi8Q8T1Lt6ki1+0Fqfe0YHWxLXbAt9eEWjAq3oFbeRcBAlSjpfAYqvEbKvZmUeZpT4mpOsbM5Rc5MCh0ZFNhN5NuNCtaFrBqsC1n1hCzphATaWXTavCzH14n6LmxLU5VvE9us2FtTKTwH0gmME0gnVaJKT6lbT4lLYKEeTd2no9SjQwCdWlbATkCdrBMbbIOqLvUssCsWcCdwzqPBuRJPCsXuVIqk4usUtHOlUOhModCVStj2gLLdLpxtv8xPzLXZnOhJd23GNXHWTz4CCUjXuDFMQLrGjdPNuFcC0t2Mb/X6PtMnhXRrlOvXAAAgAElEQVRXfPeNhHTrtu7hpSHlfDn5dVq+YMFVPl31pftSyut83dSTYcFxjJm5ii7DKvlyk9dUSESngSWs2bSLMyJn+Yx9rhbSXc1jJiDd1YzalR2zefNm7r33Xm6//Xbatm3L0qVLr+wEn8LeCUgHu3fvRt6FQNOL9bO81FBfKaTbd+QU3SNruKfLBL7deQJZw+fQKbSMwKxtTF27nz2HT17qcpfcJpDue9/7HpMnT/5USsbk+n4SkO5C4590oZUXWldV3ZMB2Q8wLEfPCLNJgbmRVm2aK3DOaiTPZjgL6cwODdBZXAasLoF0OmwusbpKCaAz4FClWV5dPh0ejwGvV49AOimBdKKgC3r1CtLlxyFdgV9PUcBASdBEadBIedCEBBJUhExEwkai+RlUiWor2ADpMpWKKxY4B9IFM6gOZFITFAWd9KszokE6AXSmeOqq9KiT3nFiT/0I0sUEuvm1EIlo3Op6fmBEqlLPRXwC79KIiHpOlUA6IzGvSfWek/kqj5GIJ1Ozt3qyiLizqPa0pibQmtGB5owKmRgdNDA62IIafxYRnwQvtCBS+BzR4t4E7b3I6/8KuW93ZnjvV8nu8zrmAW/gyR1AwDKUoHkoYfMQgrkDCeYNotyby6gCJ5MrAyydGmH9vHo2L57C2vnjWTO7nnVzx7BxyVS2r5rLro0r2L10HocWLeTw6mW8t2oGWxZNYt3sahaP9zG9rA/1vmeZUNadueMd1BW/QpWtHTWOtoz2tmd0oDVjQm2oC2VSH27J6FALFZIRjffhq/CYKPe0ULbdElcLipzNKXRICaTLIGwzErZKGQhZDISsRkJmAXX6s9OwVU9D5dv1yiYry/k2PQV2nepvJxbaIke6ppZzijVYR5mAObeBUreBMjU1KkgnoE4BOoF0al6z5Ep/uo9UdZrdVbO/CqhLocSXTKknlWKBc7LsTqbE1YxilyynKmBX7E6jyB2Hd85U8u1NKHSlsygB6c77yUko6c4bjltyIQHpGvfaE5CuceN0M+6VgHQ341u9vs90o0K6fQePUjJmIV9J68I3Td0pH7uIFet20vE1F0m/fZF7Hx/MY119/Ljd23z+vpeV0m7W0ksHJlzfkb701ROQLk0loHbp0oXDhw9ferBu8K1y/9FoVAG6pKQkBgwY8B9X0ckQJSAd1NTUYLVaOXDgABLkcaWfcyGdcfAsZm84gPwZ7GKfg8fOKAXd//ScTNJfR5H0XB1ffGkMTQfP4gn3YgbVrSe2ZBer3ztysVNcdP28efP43G2f566fNflUqmrUWKZMncrJk1cPDi96s43akIB0FxqmRkO6SHVPBg9/gOw8PTkWEzlWE7m2TG2qAF1cTWc3IoDO7JB0Vw3U2Rx6bBIi4dIsrwLpBNA1gDqXy4BbAToDXp8er1eHz6sj4NEpSBfyarbXfJ8OqQK/gWK/gRJJdg2ZqFBhBBlUBjQ1XSScQWVQ64F2vpJOwJwAuHj5MxG7qZQCdQLrgiZNuSZwTgE6zfYqSrpoQKd6zVX7RRmXjgJ0kujqTT1b0p9OW6/ZXCPedKo8BgXjqpRqzqjUdBGfWFfFwppJlbslVRIK4W5F1NOKaq/YRFtSH8qgPqynLmRgdCiLUaG2xAJtKPM/R8g9AJ9tJJaBbzPizVex9OuMe3APAsN7E8zpjyu7H+bBb2EdNgBP7hACeYPxjXyHQvsQor486vJtTKlwMW90ARvnjWH32tnsXbeAfRuXsHf7KvZvXcX+bavZvX0tu9avYP/6lRzZs52DW1azZU6U91ZO591ZESYX9mJq8RvMHj2SGaOGM67oZeq8T1LvactYfyvGBrMYm9+a8QVtlKKuWmzDMpY+E5WiBvS0pNzdihJna4ocWRTaW1Jgb0G+Tao5YWsGYYvAORMhi4mw2RhflnXavEA8qXybUVWB1USBzUSR3Uih3aCqyGGgRACdW6+gXLlHoFwGpW4jpS4TZW6jWq+mngYbroESt3aMAnZuUdbFYZ30p3PHS0G6lI9UdW6BdckUu5tS7JFKpsQt4E4DeNq2ZArtDyDgbtFs24X+3bzm6xJKums+xIkLXOUIJCBd4wYuAekaN043414JSHczvtXr+0w3KqST3mqrN73PTx8ewG1NXqWXtYajx08ye9EGWj6bq4IkvpbWlTv13XiqT5ipC9df34H8hFdPQLqbB9IJTHnwwQf53Oc+xwMPPMCUKVM+4bfj6g6/FpBOgM6FoI6o1C6kVDt3ncyfC8pk+ULnanha2S5qr9OnL22nl3OcOnWq4bDzpt27d6d58+a8//77561v7EIDpPvi83XoB81i+roDSL+5Ux/+i5NnPjyv5M9m+4+eUpDuf9+YQtKLY0jqOpGkzuNJeqGepOfr+K/XxvHzt6fxlHcJ5vGbqF2+mxU7D3Pk5OV7SU6fPp3bvnI3SZ2nfGp1xz3fRxR6jfmsq8ujk7KnikVVs6mmdarj352qF9qvU975+9V1ajjHx6ed6hpzN5fe55awu0ZiPRmc3ZQReQZyLBmq8qyZ5NoyyLOZlNXVrOyuJsyOuNVVYJ1dj8WuxyrrHKKiMyolnd2tx+HW43IbcDuNeFxGBec83nQ8Hh0+j56gR48AOqWo86Yrq2uBUtMZKAwYFaiTZNcK6UsXMFHpl+RQUdFlUhnIjKvpTESVMi4DUdLFfNIDLoOYX+CbBuhi/kxiKrwhg2q/iWq/UU0l3EH6xVX7jAosCZyrCaRR40tXQRAqDEKUdJLs6tGqUqYC7TxSAuhERWfSym2iymWg0q2n0mOiwt2cSldLKt0tqXBkUeHMosrdhlp/G+qCmdTn6xmTr6MunMaoUBNqg02I+rMosPUku/frDO75T+wDuhAa2Rv/iL64h/bGO7Qv7iF9yRvQh5H9e2Me0Afv8H7kW7LxDu+Pc0gffNlv4x/eD9egN7H3706tawhrplWye81sPtixhiO7t3F41xb2bVvHge3r2b9zA3t3bODA1g0c3LKKA2vnsX/TMratX8aiiSHG2J4kktOaubEBLJnkZmpVT8b5H2ZSoA3j/FlMLXyYKUUdGC+BHQFJzDUSVcEZmVR4JY22DaW2dhTb21Fkb0u+tbWqAmsrQpaWhCzNVQXNAuwyCanKIGTOJGTOIGiJAzxLBvlxQKcgXdw2W2jPoMSRQalTQJxAuQzK3JmUuzNUyXyZW1R9Jm2d2HA9Rsq8Rso8YoM1qKn0/lPWWE86peeWK41iV5oK7yiT9e50SiTIQynrkikSVZ2nGaUK2DWjyN1ULRc57lfqu8VzEumu5/7EJpR0547GrTmfgHSNe+8JSNe4cboZ90pAupvxrV7fZ7pRIZ2MyuGjJ3ism487DT0wdTIzc/EGFZbQ1zGKO3XduSOtC/+vTV8G+8d+ppJcL/TGE5Du5oB0otiS/nNf+9rX+M53voPdblcqrgu982u97tOCdALJJKl2woQJFBQUUFRUxKRJk9izZ89Z6LZmzRoETsp+DWDuxIkTLFiwgPnz56tUW1EYLlq0iHXr1rFy5UpGjRpFfn6+Ou+uXbvOHifQTc5XV1entldUVDBnzhwOHjx4dsgE9u3YsYMZM2ZQXFxMSUkJU6dOVdeXbWfOnFHXfuSRR/j1r3+tFHXn3tvZE11mRoN0y/jKS2P5RZ+pDKrfQPnC9yhd+B5F88+vysW7KJq3kz8ElvKtnpNIemWcBum6TCCpoQTYvTyWpE51JP1tFHd3n8iTviV4pm9j7qaDrNx5mO0HjqvQm39Pib2ukK6u0zlgrhOdOnWiU1oaSWl550G6dXlpH9svTQG9pPP2VSCvUycatqXJ+VTlUffv1O8y7+hCm28JSBet6cWQEc0YaRZra6aCdLmWDPJUxSGdCo0QGBcHdXYjVrssG1RPOrvbgMMbh3TSj86tx+My4HEb8Xr0WnmlL50ev1dPUFlddQrUidVVbK4Ffk1Np+yuAQPlfhPlcVBXGRA1XQaVolLzm6gKCLAzERPlnFhfBcT548o5AXQC5M5ZJ+BOA3gaxBM4VyswzyfQzkCNT0eNL40a6Q8XELtrKjEJhfCkEnGnUulNptKTHId0aVS6dQrIVbkNRDxGqlx6Kt0C6UxUuptT4WqhIJ3AuQpHayocbahytaHal8XoQAaj89OoDzejPnwfdaEmVHvbUmj7K7ZB3cnuJeq51/CP6E0gbxCenAHkDngT8+C3sQ8fgGPEIFw5Q/DlDiVoHUHAMpKAbSRFXgvlATtVIReVfivOIX0pGPkW06q8rJs/gb2bVnBg62r2bFjBjncX8d6GFezdvo4DO9ezd9u7vL9xOfs2LGXvpqVq/a4Ni1ky0cnE4leYUfQC86t6Mn/0UGZEujIh2JbxwVZMzm/H9MIOTApnMsqfRrVPh1iGBV4KoCx3tqXE3p4iWztV+ZY25FsE1LUibMkiZG5J0NyCkKWFtmxtSUiWzQLwZJ0o7pqTb8lUkC7fJkq6DGWbLbJnUCyAzpFJmSOTcmcm5a5MlYqrTZtT4Wmu4FyFJ4Nyr4kKrwC7uLIuDugE1Gml2WHLxA4bh3FloqhzpVLqTkMgXZlbA3XKNqvUdpoltlTUdGJ/VVbYVIrsTSl1pbNktuNCvyvXfF1CSXfNhzhxgascgQSka9zAJSBd48bpZtwrAeluxrd6fZ/pRoZ0p898yOsjqvhuVh/ufXIIgdhs3JEZ/Pih/nwl9XW+ouvGF1Nep9lfhmMvm8rJU5dW3Fzfkb701ROQ7uaAdLNnz1aJrl/4whfIzMxEwEoDtLr0N+DT33rg2Cl6xtZyxyvj0A2bjfQiPHXm4lbNi93Bvn37KC0txWAw8POf/1xBr4yMDAXQBHzJRyylL7zwAvL8AsjkI+o1WSfw5YMPPlC94d544w169erFP/7xD5o1a8YPfvAD0tLSEKhy7NgxddyGDRvo3bu3Wv+rX/2K3/zmN0oNJ9bVBiWewNC8vDzV70+2//KXv8RkMilYd+TIEXW9zp07K1D6xS9+kdatWzNz5syLKu7UhS/wj6Mnz/B0/jLu7jaRL74yjrt7TFQA7p4ek7in+/n1rR6TkPpqt4l8XkG5iRqkEzWd1Lmg7rVxJL06TgG7L780hm90Hk/6sNn8yb8U9/StHD91+mPp1NcP0jXSlrouT4Nu/wbuYB0NyrnzVXKNPO8F3svlVt0SkK461oth2c0YmWdEwTlR0VkzMZszsFhMWKwZmJWqzkCe1YDFbsAi6jl7XE3nFFBnUCmvTpcBp0tUdDoF6dyipnOl43br8LkNBDwmAh4DQa9md1U96bwm8v1GDdT5dBQpy6ueUp8G6qQnnYRHKEgn83FIF1EwTmytzZVarjquqmuwuCq7qwA8pZbTgJ5AvRq/iVqvkRqfQDoDtQLpAjqqBdLFQV21hEJIyqsvhahX4Jyo6ZKJuJOpcqdQ4Uqn3KlT6jlR0Ml8udNEhTOTCmcLyp0tlIKuzNaKMntbKhztiSglXQb1AZ0CdOPy72VC4b0KHvpyXsCZ/TbWQW9hHtAbj2UYlWE3ZR4r7uwB2Af0wTlE1HJv4xz8Fp5h/fGNHEggZyj+nCEU2EYwusTPrPoIS6eNY/W86SydO4UF08cwb0INy6eOYfPiGby/fhHvrZzP1oVT2LFsJrvXL2ff9o3s37WFvVvf5f1NS1Xt27qGD3asZf/mRexaP5s1M70srHiJhdGeLB+fy/xoFyYGOjC18FGm57djWsmjjMtvQ42nCdW+FGI+6cknasIs9fwC6Qptbcm3tKPA2oaQOYtQXkvCAuNk3tqaoLk1IUsrQgLwrK3OgrywqO8sWRRYW1Jga0mhrQVFjuYUOTIpcTSn2C5TgXTNqZCpqzkVzpYKlFa5W8Qtx82pUim6mWeTdCVRt8JjoFyFSohFVock60pPuzK3gDoN0Ck45xU4p1lgRVknajq13pOGgDzZdnZ/SZl1xCHdrERwxLk/sgkl3bmjcWvOJyBd4957AtI1bpxuxr2W7/yAJgNnkPRwBSNr196Mj5h4pv/wCNzIkE6GIjZ5Gfpnc/lO8ze47/Eh/G/bt/hi8ms82d2vwiTaveLktl89z08e7M/QwHiOHb+w7e0/PKxXfLkEpPvsQzpRjg0dOpRvfOMb3Hnnnbjd7qu2WV7xF+gCBxw+9S/eHLWBr702QQGgUSv2XDGkExWdKN5+//vf06dPH5YvX67UcG+99Rbp6ekKionyTaCaQLKxY8eehXTbt29Xtt82bdoohdv69et57LHH+Pa3v023bt2YO3cutbW1PPvss/zf//2fOrc8xuDBg9HpdDgcDrVOFHUCPJ988kmWLFmizjVixAh+97vfIfexbNkypajr2rUr9913H5WVlUp1t3r1anXM/fffz/jx45Wi8UqBaQOk+7oo414ay+deHMvnnq+/eP2zns+Jgq7zhPPB3LmQTmDd6xO0fV4ep1lh/zGa//fmZP5auJzJa/ddMK35Rod0FwZx8S9mA8A7j9IlIN0F/rWl0T3pYrGeDBvWlJxcI3nmTMyWTPIscUhnNWGxmbBaM7DYjFgseiw2PVa7QVPS2QTYGbDGFXVOhx6XU4/AOrdTAJ2UqOr0eJ0G/G4jAY+RYAOoUz3pDIR9BtWTTlR1xT7pS6dBOgXopC9dQAIktN50GqQzEQmYiPoziPgziMaVc9V+UcplItNqn9anTqnolNXVpKywSmXnFfWcgDoDtQEDNX491b50avwC69Kp9sVTXKUPnTeFqFhd3SlUuptR6UqlwqVTVSkKOpeecqdRQbpyZwblouyyt0QAXam1NWW2dlQ42qngCAGCo4Mp1BfcR13YSMT3GIHcV8gb2AfLgD64Rg6iwJ1LedBBqceMJ3sAI/q9yaBe3Rj0Rjf6v9GVd3p2ZVifHuT0ewP74L7kW4YS8VmYWBlmbn0lK6eNYeOimbw7bwobl8zgvbWL2L5iFpsWTWTnqtnsWbuY3WsWsXPFTHaumsvuLe+yb9c29r2/hT1bV7F742L2bFisetcd3LmOQzvXs3vjItZNymbNxGGsm2pnUbQLUwv/zKzip5geFjXdE8wo/zPji9pTG8wk5m1Q07Wg1N6KImtriqxtKLAIqGtN2JxFWCBdXhZhcxuC5nYE89oRymtL0NyWkLmNBuzMWZpF1tIKscgWStmkv10Lim1y7haUSDlbUOoSOKqpGAWSVoqaUfUEbEnE00Il7FZ5M5D+gVXxYA8J95D5creBcpeeCgGuZyGdBuZKBcidhXBpFDu10sBcqrLClrjiCjvZTyyyjiYqxGJJIjjivN+mBKQ7bzhuyYUEpGvca09AusaN082417u7DtN00EySHqpgZE0C0t2M7/g//Uw3OqTb+t5+nuwR4B5jD+7Sd+dr+u4Y/5HHnGWbOHDoKFUTFnPfH4bwxeTO/OLRQQRr5vL+/s9e8EAC0n32IZ1Ap6ysLERFJ8muW7ZsOQus/tP/Xsv1tuzYxavWCr76Fx+64XO5Gkgnvd7Ky8v54Q9/SM+ePdm2bZtSvG3dupXRo0cj4E1AnkC6li1bMm7cuLM95MSO+uijj9KxY0dEjSc218cff5zU1FQVrCH3KIDP7/er84sKTz6itPvZz35GTk4OAvpkH1HBSaqpKPdWrVqlztmiRQumTZumjhH4JnZXUeX94Q9/4N1331XrBdzJOznXKqs2NPIfZ+2uL4/hV29NZ1D9Rsrm7ySy6D2qFp5f0cW7yJ+zgz8Gl/GtXpNJEgCngNx4bdpVwNx4kv5Zr+pLXcbzwLBZyh7rmb6Vsat2s2T7IQ4dv7Ai+PpBOuA8u2sd6z5mSW0Abkl8ZF1tsLDKNG6DPU9l13BMGnkfO18jX9BFdrsllHQC6YYPa4o514glLxOrJROLJROrOROr1YRNymbCZjdht+ix2QzxMmKPz0tvOoddp0pAnVLUCaRzxm2vDj0ep0Gp6fwC6FSlE/bqCXsN8anYXfUU+YyUCKTzi5LOSIVUIEPZXyVAQiCdCpIImIiIqs5nUsmoZ+2s0pcunrJarfrOSe85EzWe+HqxuCpIF7e5BvRUn4V0AujEtpmqpjGBdXFIV+VKocKdTKUrnUqXTlWFgB2nBunKnBmUOTIos2dSZmtJibU1JdY2GqRztiXiaUVtIIVxhb9ldDiNsO2vuLK7kduvNyPffhP/8LeoCeYwpdLNpFIn5a7heIb3xzHkbUb2e4Nhfbox8p03cY8cSChvMAV5g6l0jlRhEVGflVH5bsaWhZhWU8byaeNZMH4UM+uqWDVrPNuWTue9VdM5uG0ph3as4dCODezZuIzdG5ewb/sa9r+3hQO7trL/vU3s37GGfVtXsHvTUvZsWq4Udge2vcuu5RF2LgixeYaTFfVvsbC6M0uq/sHUUEsmBnRMKXqc8eWdqCn+E+W231GY+1OKcv6P4rx0SiyZFFtaUGBuSUFeFvl5LVQpWGcWMNeBYG5DtSeY116DdXkC9lpTYBFA11pVka01UsXW1pQqpWIrypxZlIp6TinoZKrZjbXgDgF0cVDnM57tI6gAXRzSVTgFuko/QQMVbj3lEiQhJco6Zxpl0pdOKes0QFfklERZmU/VetS5pFddurK4SuhEsf1+BeuWJIIjzvtpTUC684bjllyQPhxPhZZx2wv1/CW4jEXbPrglx+FyD30rQbr3j5xiy4ETbDt4gu2Hbt3acegE+46dZtr6/fx+4EySHoswMLaGfcdOsfPwqasem637T6j/IbhyA9TlvqWJ7Z+VEfikkO7QkRO8t/cQYk1t1EcaLQ3uD9/+Bvz0JxDyw6FDFz300JHj/LVvmG8aunNPRi/0f8ujZMyCsxbCvQeOYCmezL1PDCbpl8+h+3se4VFzOX7is6Wou1pId/L0GdWP78TJC/+P/YUGVmyP/9d/Gnf+fRSeKVvZffj6jZXYFydOnKjgyj333MNnOd3VbDZz9913861vfYvXX3/97Hf0Qu/gWq9buGAB/fr2RdfhD3yh3UAMluWMWrH3ipV0Ar+kj9zTTz+tVGoPPfQQL774IuFwWAG6hucQSNeqVSulWGsIeti5c+d5kE76zD3xxBPK6iq96uQj6kOBgD/96U+VNVjWCegTAPeLX/yChx9+mEGDBlFYWHgWtMmxycnJyuL6t7/9DbG1vvbaa0qRJ2MvvQClV5185Psk8FDssVeqopPjGyDd7c/XYRwym3mbLv5bJfsfOfkhA8ds5Ee9p5D0zzEanBNbq/Sge7qWpL+N5oe9J9PeNp/XI6spWbCTGRu0MAp1w5f4x3WFdMDHAiHSOp3TP64BuH08CEILmYivT0C6S7xhbVOjlXS1sV7kDGuGNceILS8TW14GNnMGNktzNbVbTNhtGQrU2S1GHFYTdqsRh82AQ+CcVY/dpsfhiIM6hw6nw4BLVHUOHR6HAY9T7K96fG49frG9KuurLg7rjIQ9BkJePfk+g4J0xV4BdUbKBNT5DFT4jJQrJV2GgnRamISENmSokkTRmLcBzplUn7iYx4RU1GtU0K7abaLaowG6ap+Baq+o53TE/Dql/NLgXBo1XulHJ3AulZhH7K6pRCQswp1KlSudKqeeiMugqtKpV8vlDrG8aoCu1JZJkTWLIksbiiztKLW1pcqdRU3AqFR0ct383GfJHdiHvH59sfXrQTD7Tap9Q5hclMek/JFMLsyhLjiScscwyhxDqfKOpMKZTa0vh8klLiaVOKkPmRnlyyXqGEalZQDVzoHUB0cwpdzF0nEVLJ1QxazqMDOiAeaNKmL5xCq2LKhXwG7r4klsXzyOncsn896auezZtJJ9W97lwK7NHNy7g0P7drBvxxp2rZvPe2sXsHvNDPZvXsD+tePZu8DHnjlW3p9t5/2ZOWwY3413x/+TVZPfYuVMDyvnF7F48hBm1XdhTPFTlIvqzWKi2NKcgrwMCnJM5OcYyM9JIzwyneBwHf6RzQnltiGY25Fg7kME8zoSynuQcO6D5JvbkZ/XjgJzW4qsbSm0tlVjW2Jri1S5vQ3ljlbKXlypQF0rqlySqtuCiKsFUXcWUU9WXEmnBX0IxI2Kqs5j1HoJKhWdBudESadAnUtHqUNPmVNHmUMAnGZ/LRZA50qnKA7pZFkAnZo6REmXSrHtfsqdqSydlQiOOPeX6tOEdPI/HcdPf8jB46f54ESiPgtjcOzUGVbvOsITgaXc9sIY/uhfwoyNB9V7vNr7P3TiNAePn+HkVfRgOfe7eaPN3wqQTvrmbNhzjN7lq3nGu4Tnwst4LriM50K3ZnUKLePF/OU87lzEN7tPIunZ0RiGzebVohXItqsal+Ay/h5aRpeqdxm7WusrdKN91xP3c+1H4GognQC52Us3Eo7Nomt2FS8MKKafcxQ1U5ax/9Axznx4CWDXSEj34b/+xf4PjmEumkzyn7P5hqGbAnVP9Qpx4tT5SYj7Dh4lHJ3Fbx/sT9IDr/CbJwYTrJ7DgQ+0HlfXfhQ/+RWuFNItXLWVcM0c3rLV8vw7JfS11RKMzWLPwSOXvZkEpLvsEF3RDtKDTdRd7dq1U03zJdl18eLFV3SOT7qzAChRuYl9dMiQIbRr04bvfPNu/vv3LUh6woXRsfqqlHRyX6JkW7FihVLSCTQzGo00adKEv//97ypAQkCb2E4F0kmgRAOkk550Ym8VJd3+/fuVuk0gnUC1pUuXqkc+evSoCn74yU9+opRwDSBN+s/J+UV5J9ZX6TknCjuxsIriTtR40tNOtgtAfOqpp3jmmWd47rnn1H4NiaUCSwX4iZKv4dxXMtYN6a4C6QyDZzFr/QFOX+LPlAeOnaZP7Tp+2G2SAnKipru98wR+2XcqD46cw1/Dy/HN28mKHYcRK+2VfK43pDt7r+ukx9xHARGaCq4B0l2JKu5qjjl7F5ecuSWUdKNib5CbnYwt14TNnIklL0Op6URRZzOLes6o1HR2SwY2BedMOGRqFSgnZVBQzm7Xo1R0ToFzetx2PS67DrfMO6UMmuXVaSJoKmIAACAASURBVMTvMmqgzq2p6kIeUdQJpDNS6DVQ5DXFFXUfgbpyn1HBukqfSU3FpigBBUpJ5zUQVeBF4ItAunjqqkcLdpBwh4jbGAd2BhSk8xio9uiJedOJedO0qVhdvWlUe1M1i6uyuaYRdacrQBdx6IicC+kcOiqdUgbKHCZKJW3U1pxCUX+Z21BobkeZvRUxrwRVpFNqbY9z8D8Y0edNrKKKG/oGBXn9qPENpS44nErXCALZb1OU14+YZyhRzwhi/hzqCp3U5zsYE7Iw2pdLpXMYhXkD8A59E//ArhQM6UxF9mvUWroz0d+fuWUjWFhlYWVdgEWjA0wssxNzDaXa0pvxoRFML85hYbWdleODrJ9dy441C9i1YTnvrV/K7s2r2f/+dvbv2c6uzcvZtnoW2xfXs3fDYg5sWcjhpR5OzhrAyYVBziws4cMFPljh4vTGUk7smMHpPZs58cFRjhzcz/o1s5k0Zjj1lb2or+rDqPJu1JR0Jlb8AlWhP1PmfpQiq9hcWxDMaY4vOxP/8CwCI9srYBfKeYhQbkfCeR3JN3egwNqeImt7Ci3tzqoUpedfuaMNlY7WVEqSrkMgXSsV3BFxtSTqzCLqbknU00L1yRM4p5SWngz1PTkb/uE2KjWdKOqkx2CpgDmHjpL4VC070yh1plEiFU99LXHqlKpO1gnMKxdoZ29KuSudpQm763k/sJ8WpJM//+88dJzaJbswT9iIa9oWXFMTdaOPQXDGVoaNWU/y8Dl87qWxpAyfTd/atYRmbb/q9+eYsgXLhE3M2XDgvO/aZ33hVoB0B46fomLhe3z/hXqS/hjjC53q+PI/RvOlf9TdwjWaLz1fz5deHceXukzgSy+OiY/F1Y7LaJUul/RcHc+XruLk6Q9JKOo+678OV37/VwrpBNCt2PAe7V9xclfK63zx9y/z5Qde5XO/f5Efd+hHsHou+w4dvfiNNBLSvb/vA8K1c/l+yzf4b313/qd1X76W8joZf89lx+6Pq1n2HDiKLzqbn3R8h6Qmr9Lkz8MpH7eI/YcuD60ufrP/uS0NkK559uyL2t3kbgRevr/3A555M8TdaV34wu9f4itNOvP5e19Sabfe6Ex2X8bum4B0n+57FQDVr18/vve97/H973+fYcOGKYXYp3uVC59NANnatWuV+kzuQUIUbr/9dr58++f5xa9+za+fzebLr05En7vwqoIjBLht3rxZJbdK+IMsSzLryy+/rBRrr7zyCrt372bAgAFKsSY96Ro+Yjlt27atUsOJkk2UdALV5NgGiHkupBPrqthrZVuD0k7AWjQaVRbW7373u6pfnUA6Ucd1796djRs3NlxOjbncm1z3+PHjar0AQQmNkDCJq/l8BOnq0Q+axYx1+y+pRtx39BRvVK/l570m870uE0nOnqPSW13Tt7Fu91FOf3j1/5W9YSBdfCAbklwb2sxdsifdBQc/AekuNCyNVtI1QDpHrgl7XgYWUdGZBdBlICo6WxzSOa0mnDYTLmsc0ikoJxbXBlAXh3QOA07pSydKOpsG7DwOo7K7ehx6fFJOgXQmDda5NLurWF2lN12BR0+RR2CdiWKfkVIpr4Eyr4EKVUY1rfQaqBIIJyEFXr0CcArGeQTGaWo6UdFFJYFVKd+MRF1GYh4jNV4DMbeBmEdUdA0WV7G5CrD7yOIaETjnFjCnU4q5SruOKofMa8sV50I6ewaltgyKrc0pMLcm39yaQnMbIu5Mqn16SsztyH3rJQb36s6QN7vhGPwm+Xn9ifqyGR3OJebPo8ieg21IP3Lf6Ukwtx91xXYmVfmpC9uIefOo9ZspdwwnMKI//uFvExzZH9vbr5PX6wWyu/ydkT064R3wKhUjulKZ3YXKnN6M8oxgVNBGkW0Ilr7P4x/wMrXuQcwdFWbZ1Eo2LBjPznXL2LFhBesXT2PTkkm8J33rtq5nx6aVbF27kG1Lx7Bn7Qz2rJ3E/hnZHKl/jRMTh3G6dignYq9wcvQjnJrfnWMbxnFo+2Z27djJlq272LRtN+u37mDt5q2s2bKVlRvXs3zdKpasXsycReOZOqOU8WOtREs7U+x5kuAIPYGhKQSGZxAc0ZrgyA6EcjoSzhVI15ECS0eKrA9SYn2QUlt7ym3tKLe3p8zRQfX9q3S2UWm6lc7WCtRVOTVIF3G3JCLKOk9zosr2nEFUQK7YXd0GqtzaVPUYdIqFOa6es6dTKqVAnTYtc6ZT7khXNthSRxol8Sq1p6G2uXSU2JpS5tSzZFYi3fXcH6dPC9IJwBi3cg+ths/hrufq+O9Xx3HHy2O446VE3chj8LWXxqiIe2nMm/TSGJJeGcOXXx7L114ae9Xv7u5XxnL330bTq2Qlx87cPADiVoB0ew6fJDhrG98Wm8gL9fyk/wz0I+aqP/DKH3pv1UrJnkPKiDmkjpxLynAZh9lXPBbqHNlzeGDIbL4g/XFeGsszxSs5eOw0wk8Sn1trBK4U0u14/xDZoQl8OfV17kztSpMnB6N/Opsftu7D5+59ieSnR7B07faLf5caAek+/PBf1M9cRepfhpN030v8+pEBmP6Wy3eMPUh+cgizl2762EuS53h/32G65cb4QZu+fP6+l+nwmlup+z628w244lxI98GJiytsDh0+TiA6i//J6s1/PfAKv+7Yj4xnR/AjeeZmnUl5eiRV4xdfUjWUgHSf7hdAggseeeQRbrvtNgWExL7bkHD66V7p/LMJHBSYJSAqJSUFgVh33XU399zzTb559508/NgTPJw9im+/OSceHHHl6a4C0UpKSpRKTnrQCaQTAFZWVqYgnajddu3axciRI5W6zWKxcOjQIeQ4r9eLpLOKRVYgncAzGad//vOfykIrTyP7FRUV8aMf/Uj1lxOYJoo5Oa/0sJPryfkrKipUqqw8q6j6GnrbNfTAk/2kJ+Cf//xnJEFWwKJ8Xn31VSSJVlR9ogi80s/VQLpBYzbwiGshPavWKJX61gPHOHLiDJ+Az6nbvn6Qro5O51lbtVH8GJRr6Ft3nqX1oxEXu2zdv/We+9g5Ptr9E83dIkq6XuQNa4ZAOldecxy5mTjzMnBZMnEIqDObcFoEzhlw2YzxeSNOsbjGAZ3dJrAubn+1pWOzp2G3p+Ow6bBLjzqrDrdNj9chARIC6Qz4nUZ8ThMBl4mQW0/QnY4o6vLdOgq9eoq8EiJhpNhnokya+8tUpXEaKG+Adh4DAuvEnqh6jCngIvBOszFqCjoDEadWVW49UZdegbtqj46oR4eAOJlqgC6dao+moqtypcZVcnoEzlXYtP5zVdKPzpFOpV1gjQ4BdWUOAyXWDIotGRSZm5Of25qCvFaU25pT5cjAO+wxsvu8xrC+fckb0J9C2zBKXCOI+nKYUOKhviREocOMZ+hbFOb1Jz+vH1XubCaUOplYamdKmYvxhW5qAjaK7SMIm4cRsgwlmJeNa3h/fCP6UxWwMDGWz5yxFSwYV8HM2mJiATOuAd2wv90Vz9C+FFmHEAtYmTMhyruLp6tavWAKG5fPZcfa5WxeMY/18yewbt5YNi2ewMaF43h3Zoxdqyayd4GHPTMHcLC2K0f8XTngeosPcp/mfd9fWOtrz/aqpzi20MsH6xeweOFixo6ZzMSJM5k2dymT569g2oK1TF+6kbkrt7No7R5WbD7A2u0H2LDzAJt27GLDlo2senceU8c7iBY8ryytBSOzCI9sTShHLK8dKTA/RJH5IYqtD1Nk60ipvQPl9g5U2DtQ6ehAlasdldL/z9WaqFuqFRqgE0iXRdSbqSBdxJOp7K4NMLfKo0e+GwJ9BdTJOxUQp965XUeZTVPJifVVATsBcvZUyhwC5rTedQLsSp3pap0o6aSfXQLSnf/7+2lCupI5O/l136kk/X20ikH/cq9JfKXnZL7SY1KibuQx6DmZO9+cwl19pqrpV6/2nfWazFdU094xJP0pxuO2BWzYd/wT/wHp/G/s9Vu6FSDd3iOnCM3axndfGcdP+0zBOWMb+4+dZs+RU+w+fDJRH5y46jGQv+l///BJZm8+yA+kv93LY3m2JA7prt/XOnHl6zQCVwrpJs5bQ9M/DeeOlC68PCjMynWr2H9oG0WjJvGrB/txd3o3+tpGKWB2wUe6DKQ7deoMwerZ/OaxwSTd/wq/fXQQVROWEJuyjAf+mM23M3rx4qDSi6a47tl/GGfZNH72YH9u++0/afqX4VRPWcbJf7PIXvDeruPKPzgXkfRwFS1HzOXIyX9x5syHnDp9Rj3n4aMn2HvgMItWb8NZPo2UPw/nbl03/tjDzaS589h/cAt1U2dh/NsIvprWlU4DS1mzafdFnyYB6S46NFe8QYCV9GOTYIW77roLp9N51u55xSe7zAHSv+/YsWNIIMP/Z+88wKuszzYetNq6rbVqrW3dtrUWsvcgCWQvdkIgJGwICRCSQCBhZJ+cPbMISchOyAICAiqoyN6KCoKgCCI4EEQS0N93/d+TIPZDZWi1ct7ruv2/ezzv4cD5eT/PU1xcLLnJnn76aambrOgoK+qxPfLIXxC1/f543+9Z/dI6Mjre5f4ZL+Oa+xrL9lx9d1fhZBMON9F8QaScik6sos6b6OTq7u4udVIV9yWaNghwJmrLRUVFSe450VVVxEQ0chDppgLSiX1ETTtR505MPRBQnFvUkRPXE3Dv8ccflzrKin2F80404oiMjJRAnABywk1na2srdYWdMGEC48eP57nnnpPScEUnV+EwFNOCBQu45557Lnae7XHYSRuv4D9XC+lEac6TX3RJ+rLre9L+r+Da/7nLzwrprMw15VxcuptBuFyuxpzoL9G93sqKi/teTI21osd11/NsPW48KysXxo0bxzgXl/+3T8++VzPeGJCuZSaqPAcMSi9Mam8J1pk0XhKkE6NRI8CcB4VaT0w6TwnWmXQeUk06UYvOLI/u0Q2DzgW9XsgVg97V3FBC74ZJ70qRwU0CdZKbzuhhdtSZPFlUKCCdqFHnTkWRO4uLPagqEmmvHtSUeFBb5E5dsYekhmIPCdYJYCfgXGOxuYZYkwB03bXiJODSM19oXi/VkjO50yJU6E5rsTvNEqhzpbVYpLu60FwsgJ2oQedEc6ELTQLWGASscaFBgDrRYMDkSqNBrHej3uBOvd6dOr0nNTovqjV9Waz2pULVn8XqfiwxeqGd68+MCYNIGBtH7pwUytQ5NBRrKFFmYcyZSbUui9ZyE3WFogZdHs0lBSyr0PBCTZGkjko9raVq6owKqvQKaowqGguVNJcoWbpIxZLCXBqNeRKQ66gtYnVjGWvba1m3rJH1z7ezvHYhldpsFskzqFHPozInler8WaxtWsTejS/w3pvbOPrObo7u38Oh3a+xZ/1KNq1qYu/G1Rzfv4X9G9o4tHUpJzbrObUlk7OrsjltmMfxjKm8N2cQh3WD2KQLZptpAB8vy+CL3R3s2bmDYlMpWrWeopKFGIvLKCqrory2hdolHTQtXUvH2q2s3byXzXsO89b7n3Low885duIzjnxwiHcPbGfX1hZWtqTTWDqcCrk3lfL+VKnDqBKgTitAXTh1+nDqJVAXTKMhmCZTCI2mYJoLA2iR5G+Gc0X9aS4Utel8aS32prVIdKAVdQzN9QoFzG2RUqPFZ8Vdeu8C1DXqxbt3pUHvIjnq6gWYFe/d6Eqt3plagwsCzgkHnRnYmR121ZKTzo3dFifdt75vf0xIV7/5KP+cs44/TF9DbPXrNO/5iJVvf0zHmyctugFisHLfxzTvOcEzma9KhXoH67bxzomz3+ss+NaH8Re+cKNAugoB6SY/zzPpa6nZevQX/lb+927vnRNf8DcB6SY/T2zdG5wSTrr/vcew3PF1RuBqIV3LCzv5s+9sHvZMpaHjBeg6BnzC9jd2EzZFx72uKcRlVHPog48vf2ffA+m+7DxP24u7cRhZwG0u0/mL3xxqO7bwyakveOPAMSKSSrnDNYm+YzR8/D211z48+TkZxuU86DuL37ok4Rdv5MUt+/j8C/MP98vf2M+7dljhTqwGteKW+yq79h9j486DLFu3B3nFGhJyGxicvBC3OCXPRmTyoPdMHgvMILekhRMnhWPoY94/epC4jIXc6Z7E4NRFbHnj8Hc+kAXSfWdornqDqAMnYNQtt9xCcHAwwlX3U01btmyROp6K+mvPPvus5GS7//77efDBB6U027/97W+Sm+6BB/6Io70t+w+9x/yVh7k7cc01O+nEswgXnIBiAs4JJ5yQAGfCMXjixAnpcUX31DVr1kgATtStGzFihFRrLi8vj8LCQk6fPo1oJCGaa1RWVkqdb8WBIr1148aNiC6sot6cmI4dOyaBulGjRkmwT7jjhLtOQLweyCZGkVor1ou6dwL+idRb4awTTr6eSRwjIJ4Ah+J+BeS8mulqId3VnPtq9/35IJ3UNQL1JbBNQDWXcR38hzFOeqT9HeNw6YF4EtxzkYBdx/9vCSvt/019OwH4xv0onV5vDEjXPBNVroB0nhhVfTEIJ53Gk0KtcNMJF50Z0plHT4p0ZmecUecmgTm93h29wQO9zh29tM4FvQB1OhczpOuBdVpXCvWikUS3o050fDV6sNDoSZnJQwJ1kqOu2I3KYncWF7lTVexBTbGAdG7UiDTCIg/qhQSoK/KgodCNxiI3Ggo9aCjyoLHQQ3K/CbebSEkV9eMEdBGAToJ0RneahQq7VeRGi6hJVyzqzjmbXXViLHSRjm80uFKvc6beYIZ0wl0loF2DwZ0Ggwd1endqdZ5U67yo0npRqfahXNlP6lxap+1Luawf08aGMCZ6CMmTx5CfkYo+Zx7G/HnocmZTKEunvkTBiiojyxYqWFqmpq1cQ0uJkhp1LmXyTBapcqg2KKgrUlNbqKJOn0ujbh5N+vnU67KoVmdKDrklC7Usryrm+abFvLZmGZtfWskbm17mje0b2PhSB+va61nXXk1zsZyynGSqFek8v1jP7nXLpPTW4wd2c3jXK7yxaQ3rVzWzZ9NaPj16gLe3PM/WpjyOrVVwat0CvliezRdVGo5npnAgI5b9ykBW5AbSMCuU1zUxnFuv5sjbqynIzWXalOkkTZtGQmIC05Omkz5nLgsyc8jNV6A3FVO2uI6GlhWseWUbG3bs4813P+L4p52cOvMVH392incPbGXHliZWtc2nRhdCWa4T5QXeVGkiqNEOoF4vFEaDvsdNF0qTMZTmQuGmE6nGAtb50WLyo7WwP23F/Wkt8pEgXVtxTyMRkRItmox4SumvzUXisyHckgLSuZglvXMB67oBrXDN6XpAnRN1BmcajQLqmmvS1ejsJDfe7vWWdNdL/4L6MSFdw5Zj/GP2Ov6S/ALZKw7Qdd7y0/PSWN8I86LxgINsA1Yj2xmi28qBkxZId7n3Lhp2rN77EQ9PW4XV+BWoX/ruH3aXO/7SdaKrmXzNu/w55QUpzbxpm/jxfm2TcNL1QLqn56ylcvMH13Yiy1GXjYD487H3wzP8VYBsC6S7bIxulJVXC+mWrdvNE4Fzuc99BvmlzXz5xRHgM17ZvBXX6Dx+7zyDKbmNvH/8s8uH8HKQ7vRpad9V69+UUlRFl1bRyTV/0SqEi0xMojlEiqqN+zxS+Gd4Jtv3vk9n13d3NN136DgJ+U084DOLW2ynEJVWzsvbLveT8vK3+d9a++npsxx+/zh9M5ZiFWTin2PKGD2vipDEQlxilDzSL43fPDcJq8dGSd1r73Saxp3O03mk32ySZFUcPLwPOMXe/W8ycJqR3zpPZ+jMcsl1913PYIF03xWZq1sv0k1FKuhtt90mNYzIysq6CJGu7kzfvbdwje3Zswe9Xi81YBA154RT7u6775aA3COPPMJf//pXSY8++qjkXPvrX//C3DmzOPnZadKXH+TO+OevC9L13J2oKdfR0UFbW9vFmnI928Qo0knFva5cuVJy34llkWZ6+PBhKf1XgLUDBw5w5MiRi3ESzjkBAcVxouadWBaTmN+2bZvUCEOAN3Fcz7ZLrynWi3sSEvXo/nMS6bMC/q1fv16ChCKeVzP90iBdr1t+h5XTqB9Nt95+Nz1NNq4mLr/0fW8QSJeKOs8ek1Kku4pUVy+Eg04CdRoPCiV5do8emDSumLRCbpi07hgkMOeGTuuKToJzzhchXQ+s0+nM60w6M6gTjroivRslwllnEHXqBKzzoKzQQ0p9rSh0pbLQncWFHlQLFbtLkE7M15o8qRONGkzu1IlUQ5PowCmK/bvTYBTwTIxuNBrMjigpNVWkLor6cQaRpmoGMGK9BO5EzblCV5pNLphTXF1Y0g3j6vTOCNXq3ajTibRHNxp0wj0nAJ0nNVpPqjWeLNZ4Uqn2plzpQ7nClyq1J9UqT7JmDmNG/HjSpk1CNjcZbfZc8melYMpOoUSWQYVGuOrkEjirN8goU+VQplhAUdYstPNmUixbQJVeRlOZnuaKQpoWGag35VGvnUudbgE1xgIaS3S0VpXwUlsNm1e3sePl53n9tTW88coK3ly3gsN7tnDs4Jsc3f86h/Zs4q0ta3l9w2o2rqjn1dYKtq2qZ//mVRzY/hIHdqzl4K5X2L1+Odtfamf3C0tYWz6X5VnB7Cwex9uFsRzKC+L4gggOpQxk1yw3VsyxR5kcQcqowajHBbJWP4Z3XskiN2Mq0YOHMWRAGIMHRTB4cDgxUUOJjYlm7JgYpiZOJjVlBnPmzCY/v0CCdhV1zaxet4ltu95m/7sfcvzkF3z08Wnee/8gW9bXSg0o6o2DqFT4sVgVTL1uAA2GCBoNYTQaQ1liCqPZEEqLMYjmokAp5bXV5EdboT9thX60FfWntbAfrYU+tEq16cw1CkXNwpYiT6lOYUu381IA2h5IK0bhpmvQ9UA7FwnYSWmwemfq9c4XYV6TSIPV2NFkcGeXBdJ96zv+x4Z0wkn3cNILpC/dz+dffnd9l2/dhGXhVxMBUdPHJn8DViPaGarbykELpLvsu7VAusuG5Ve/UkC6NyyQ7lf/nq/kAa8W0u09cIzxmbX0sk/gibB5zFDVoahcyqAZRn7rkMDfg+fRtGo75zq/48dwD6R74A/w1JNQVcFXZ0/T9upefMbruMU+kWdD5iMvX82ZLy+pIfU1lLdu5KmQudzvmUph43qOnfjGMXO5Z93/3kdkGJbygGcKv3OZRv/JBtZu3U/X+R83De1y1750nYiFgIxHjn/G+h0HqVu5leIlr5JfvppJWXVEJBbyaMh8/uAzk0e8U7nXdTp3uSZJoNJmSC5hk42Mm7uY9MLlkrMuLr2KB7xSeSxgDqMXLEJetYwRc0olh92jQfMoqFwjXe/Se7h03gLpLo3Gtc8Ll5boHCpq0fn4+CCcTj/2JGrbCQedqOPWq1cvbr75ZqlBhQByPXCuZxRNKwTAE11mX9+1g7MXviatbb8E6dzyN1xT44gf+3n+1873S4J0Aqbdd999zJ0790eTSqX6X3slV3S/Nwaka0lFnWuPUeFJoaovhSoPTGohd0wqdwpV7hSpBaxzp0gr1rth0pgBnQB2Ro0LBp0rOq0z+h51O+kEpBPrJUind8Goc8Wkc6FQ50KR3pViAen0bpTq3Sk1iPRXd8pNblRI8qDS5C6putAM6apMHlSbPKkRNeCM7pJqhKNNKuRvTj+tk9JQXamXUlK7nW8CsIi6YgYXCbxIKawC2HU3gRCjGeYJR5SztE+d3oUanZArNTo3anVu1GmFPKjReVCj9aBa40GVyp1KlSflSm/KFd5UKr1YrHBHO78/s5InkjcvHfn8maiy0ihVZFJWkC6lqFZrcijOT0efmYI+O41CRSbG/AXoM9Moyp1DlS6ftkV6VlYV0VZhorpQS4VBIYG8hfJMFmvyWLq4iJUNZaxtrWLj8ga2rm5h65pWXmlaxKv1hbxaY2Jz00L2vtTCO5vWsHdNC/vXr+Cjfds58c5O3tv9igTo3nptBbvWtbPr5XbeeLmJ119uYH2TgY6saNpTHWlNsWfNHC/Wp/uwefRTbAm5m9eGPMSKybehm27P1PhIIsJCGBTgw9yEGNZUzyAnYwJDB4QQ7NePiNBAwkICGBgWyKCIYIYOCmNE1FBGjogkJnooY+NimBI/nuQZ0yiQFbCwYjGty1exYfMe9r55mA8+OMmHJz7jwLv7eGVNMUtKR1KlCqJa7ke9NoxGQwRNxnAJ0AlI12oMoaUwiNbCANovQjp/M6Ar6kdbkS9thd60FvalpdBLSnUVkK6nyYiAt1IdQuGk1DubPzvCUakzz/dAOykNuvuzJX2+pNRYJwnSCUhsgXTf/p79qSBdhgXSfTvQN8iSBdJd2Yu2QLori9OvbS8LpPu1vdFrf56rhXRffNnJytfe5N+R+dzpkYyVTQJWfeKxskvk4YDZJCmW8P6xT777hi6FdP94hnOV5WzY9Q4u43TcbD+FP/WfjbrqJb44ewmg6z7bS5vfxnecltscpzE5t4E33/3wu6/TveWd90+QkN8oATCrPpOJnlMpuczO/UQ16sxA7gyHjn7C6+8c5bWdB2lesxNt3TrmF60gPLGIx/zTucNpGlb/nsitfeK5320GD/vP4YGA+Tw1IE9KbZ0ua2JB0Qrqn9/G7v0f8PkZs6NQ1Knbsfd9/CbouMM5SYq79A5sE/m9ZypTC5rY+fb73xsXC6T73vBc0Ubh/hKAQ0ATUQtO1IgT636KSdRtE00RvL29JQgnYJyogdcD53pGcS+itlt2djZfnD7F2a8gtfVtC6S7jpfyS4N0As5aph+OwI0B6VpnohGQTu6OSekhSYA5k8qtW+4SmCvSulOsM8M7o9odo+Soc8YogTkX9Bqnbgko52KW1hmtxskM8LpddgadM4VaZwnSSaBO7/oNqDO6UWZ0pVyCde5UGN2pNLhTZXKnutCNxUZ3Fhs9kGCd0YNqsc3oQY3BjVpRJ0yMwvWmd6FWSKSp9gA6nXDFmZ1QPesaDea6c+ZurcI5JQCdkzSKdEYBmzfNlwAAIABJREFU6KqFtO7Uat2p1pjnqwWg03pQpRaAzp1ypSflCh/K5T5UqTwpzulLeuIA5iTHk5WWRH5GMtqcOdQZcuioULCkWEWlJgtj7hxk6Sko56dSophPjT6fKn0BDaV6Gos11Opl1BeqqDaqqNDKKMmfi2LODHJSEimYmUhpwQIqNTm0lqjoKNfRUWmgo0JHo3oeTaoM6mWzqF0wiWbZNFaXyni12sQrjYVsW1nH6+va2LO2mddfbmPfphfY+coKXm0rYd2iWWxozOYlUwKrpv6D1zKfoi3Fjo6pz7Eu5VnWjPo7S/z+RN2A31I24TaUGRFMGh+F3b//iUOf3sRPHM/iahNy+RxGREXg79OX0EB/QoL8CAnsR3hIAIPDgxkyIJTBA0IYPCCIKAHtIgcQO3Io8ePjSE2eSm5uJgsXLqStbSkbN27jwMH3+ODDTzn43gdsXL+E9sVTWSz3pUbRjwZNKEsMEWYXnSGUNlMorYXBEqRrM/nTagqQ3HStwknX7aZrM/rSZvShtRvSNZu8aDZ5SinSIiVagFvhlGvo/gyZXXPmz1OPw04Cc5fAux6IV6exl5yclnTXb3/JWiDdt+NhWbq+CFgg3ZXFzwLprixOv7a9LJDu1/ZGr/15rhbSiSsJh1t5+yZCpxRKcOkhv9lYR+YxU9vGoQ9OSg0PvvOOLkK6++DvT7E9R07k3DqsXJO502068XmNfPDR5VNlD75/klmqNn5rE497jILXdh38zsv0bBCX23f4OEOSS7nbM5k7XZOYLl/C7n0/Tgr9+QtfSSm5n35+VmqWIZx6lcs2k2HqIHpOBf0n6vl72ALu8UiW4OJtdgnc6TCVe11n8NfAdDzjVExIr+DZieXcFFGCY2ob297+gFOnzyKAqEjp/Uo8xCWT6H5bvXwLQ2eU8VTYAu73ncWzA7OImVMpgUHRdOL7Jguk+77oXNk2UaNN1KC79dZbJTedqKv2U04iTVN0VPXz85MA3aWgTgA7IZF2KzqZisYJX13o4tS5C6S2vGWBdNfxYiyQ7jqC9zMeekNAuhVLUtFm22KSu1Ok9KRQ6YZRSOVuHpWumDQuFAoop3bDoHLFqHKTHHQmrbM06tVOaNQO6NSO6NQCzJklXHQajRNatRnUaQW80zhh0DhJjroi/SWuOpH+qnOl1ODCQr0Z1i0yuFGud5Ng3WKTB5UGNyr1biwWcM7gQbXenWqDK4t1blRqXanqBms1OmeqDU7UiHRVrRO1WidqhDRi3pE6AewkV5TZNSdgnVCDSFs0iGMcqVY7s1jj2i0XFmvcqNa4U6l2k7S4eyxXurOwwIuFMgHovKmQ+7IgaQCJ44YzK2EMaVPGkjopjqzURKlpRJk6F0VGKtmzkpibnIhsTjKl8nkU5qdToc2W6s4t0soxFWRTXJBJqdzssCvT5FBtklOqzCYrdTrTxo5i2qgh5CdPQp+WyKIFyVRkpVCaPoWSmeMpmz2ZhfOmszg7mcp58dTnz2B9g4GXa1SsXZTNxuZCtq+qY+fqWrYtL+e19oVsbFKyMm8oyxJ688qsZ3hnkTVHq+1YleLOinEPsnnyrawZdRflg35PSdTtyKN/T1F+NHExEdxz9708cN89DPDrR9micrT6PMaNGkKgrzfBQQEEBfUn0N+bkKB+kqsuLNiPUAHtAvszNDSQ6IHBRA8JYcSwUGKHRzBhzHBmTB3LzOR48nMzqa5azIsvrGXnnv3s3f8+u/e+xZrlhdTrBlEt86RBE8gSfRjN+jBajWESqGszBXUDugDai/1pKxKpr/0ltZsEpPOlxehNq0nIixajB83CXdndMKRBJ5x05jRXAeDqdE4XPzf1OpeLzjqRBluv7flMuVCrsqNB48KuV/Q/y9dXxcaj/Ct9HQ9OXUXO8wc523ltqaDiR96ijR/w5Ky1PJn6IpoXD3H2OjoZWSDdz/Jx+NVe1ALpruzVWiDdlcXp17aXBdL92t7otT/PtUA6cbWvv/qaz05/yaFjH/Pu0ZOc+PQ0568kjVQAp+x0LjzyR9Y98AS+3vHc4prCPf1mI6tczbGT35/CuurVN7jHdgp3OSRSvXwzApJdyXTk+KfM1LRyr2cKvWymEJ5UgoB+ojPl903idgX0Et1hBTQ7dfpLTn52BuHQW7/zIIb6l4meVUHf0Rr+GZbJgz4zucczmTvcZnCH+wzu8kzmAQHRIjJxji5gzLxqSpasZ+2WfZLb7tPPv+T8+QsMNu3AalALvorNXEmFDgHuznzRyQfHP2X/4Y/44MRnnD3X9X2PcnGbBdJdDMU1zYjmA6L+3F133SXVgKuoqJC6l17Tya7iIFGnTTRiEJ1ORTfXS+vRPfTQQ4gmEiIVUqTIiumTLzotkO4q4nu5XS2Q7nJR+eWvuyEgXUdTCtpsG0wFbhQpPChSuGJSuFIoOelcMQpIpxagzhWj2hW9ygmDyhmDWgA6J2kU67RqB0k6laME5YSDTkijcUQj4J1w1KmdEEDPoDXLqHNGgD4p/VXnSrHWlWK9CyV6FxYaXRGQTgJ1AtYJQGdwvQjqBKyr1LmyWO/CYr27BOkWi2XJ+eZCtc6JKq0zVRohMe9EtcaZao0j1RqHbmBndteJlEapQYQEWsR+TixWO1OpcqVS6Uql2oUeKFepckOoXOFKmdKVhQoPSgu8KBMdSJVe6Ob2IyF2EJNio0iaEMu0caOYMWEU6YnjyJ6VKLnmtLnzyM1II3PWDJSZcyjX5FFryKe+WEm1UUmFQcniQi11xVrqCxXUF6kpLshCk5VOTloS6VMnM3PSOJJihpAycgALJgxHmzKR0nnJlM5PQZswEuOkQZROCKFqygDqpw2kdXY0q9SprFUms7FSxmuLc3mlcA6bF83jzQ4d+58vYXflbF5J78u6MQ+xL+O3nGq4l8O6B9ic/CTbZj3G7sl3syHqJlqifkPxgJvJjnwEY95Y4mIG84c/PMBDf7gXP1d7cufOYcGCVEbHDCbMz5uwoP6EBvUnONBXctMFB/YjKMCHYH9vQgN8GRjqz7DwQIYPDmHksDBio8IYM2IAk+KGkjAuiqQpo5k7ZwZyWRblixbS0bGSV1/ZwJZtO3hhxUIaimKozvdkiSbwGzedUTjqgmk1BtBu9GepyZ+lRn/ajf1pN/Wn3djP7KQz9WWpqS/tJk/ajR60GN0lSNekd6dR5yHVIGzQdkM46fNxCbTTOl10agrAK32GdM7Uqu2o17qw81ULpLv0a94C6S6NhmX+eiNggXRXFkELpLuyOP3a9rJAul/bG73257lWSNdzRXH85Qq692z/f6ME6eaw+x//Yvg/Q7jHJ427PVOZpW2X0lf/0zX2n8dv2v0u1oNy+J1dIlNyGiRA9Z/7XG5ZnPfdD04yfFY5tzhN4z6vVKbmNXLwyInvBX0fnjzF6+8cY93W/VS0bySreAXjFtTgPUGLfVQ+Twdm8Af3ZKmZwx3O0/mTzyyeCVuA9zgtMRlVpGhaWdS2gVe3v8OW1w/xlqip/PFpKZ33Un/csMIdWEUswbdgI+Lvr6uZfgg0/ue5LJDuPyNydcubN2/G399f6uj63HPPcfDgwR+EvVd3hcvvLWCgm5ubBOgEkBNuOgHqhItOAENXV1epw2rP0RZI1xOJax8tkO7aY/dzHnlDQLplTTNQZ1pjlLlSpHCXIF2h3JUipdkxZ5BgnQsmTbdrTuWIQYA2AdwEsFM7olcKB50DGpWD5KgTrjqNBOvMgE5AOq1YVnW77TSO6LWO6DWOEqQTsE+cX8A6oWK9M6V6ZxYKV53BhTKdkCsV3ZCuQu+KULnWWVJlt5OuUutCpc6FSq2Aci5UagRc65EAb45UqZ2pUgmnnBPVakdqNI5ml91Fx52DBPUEmKtQuUoSsG6xypVypQsVSjfKlW4SoCuVu0uAriS/L1XqvhTn+pI+JYDRwwYwZsQQ4oYOYHLMEGbFjyJtymjmzZhEiXIBxWoF8gUZyOfPpli+QEp/bS3Vs1grozB/PoUFmRhy55E3czpzJo9lWlw0k0dEEj8yktlTxrNgRjxZKfEUybMw5M3FlDsHbdoUFJNGoZsUy8LpsZRGOrMw8E80hv+FJUP6sGy0PVvT7dkwsz9vlU9mz6KprM8dzZb8sRypncbHSybx8fI4jlU9w9HahzhV91c+UtzJhtm/4cUxd/L6tD/w+tjbWRlmRc2QXlQNt0Ix4s8Y5wwldnAgf3rwT/zt4Qfp52pDyoRoEieNYMTQIAYE+hAebE51DfH3ITDAB39/Aeh8CQ/sR0SwH4PDAomMCCR6cDAxw0IZFSXcdKGMHh7B2JgBjB81iMmjh5EwYSSpSZPIy56HyaBl6fKVbNqyiQ2vtNJSEkt1tgPNKn9a9KJ5RAitpmDajIEs1fvRbvCjXe/PUkM/lkmQToA6X9oLvSVI12ryoM3gTqvB3AF4icGDJp0HTVp3yRUnnHNSR9duF6Zw1dVqnanXOlEvOeycpHnh2hROunqtG7teNfws318WJ93PEnbLRf/LEbBAuisLuAXSXVmcfm17WSDdr+2NXvvzXC+ku5Yr7zSWkeA3ljvtErir/1xi51XzzuHjXPgBV5u41rtHPiZZ2crv7Kfy74HZrHz1/3d0/L572vL6YYaklHGXazIP+swiTdfOhyc/v3jI8Y8/Z/WGt1i8dDOqyheZktvA0JQyCbr9PWw+f/RI5qZ/TcDq8VisnhrDfa4z8IxTSvBPnEtfu476ldt4eet+9uw/yqEPPr5sfb2LF+yeGWrchlV4Iz75r/HZ2e9ouvGfB13jsgXSXWPgug/TarXcc889EiSbM2fORefa9Z31u4/u6uqSuqU6OTlJXWSffPJJJk2aJHV7FV1ef//730vdXqdMmcKpU984UT/+opMZzW9xe/zzeMg2suKNE3R9dSka/u5rWraYIyAgXUzlHm4d14F71npe2f8J4u/Pn2MSjSMsNemuLPI3BKRb2pCEakFvDAXOkoPOJHfGJHehSOGCSeGCQemMQeWE8SKYc0Sv+kY6pRM6pSNapQMaIZU9aqWQI2qVkL1ZaoeL8xqlnQT1dBpHDJeoB9YVaR0p1jpSonOSVKp1YqHWmUU6F8ov0SKxTuNMucaFCgHVNM5mqZ0o71alyolKlTOVSicqVI5UqhxZrHJgsdqsKpUDVRK8c6RK48Bijb20X4XSmfJuLVI4I0nuTJlcuOdcWSh3pSTfneI8T4rzvFis9CYzyZvoCG8GBvgwKMiX4eF+JI4exvTxI5g2NprcmYkUKXNRLsggLy0ZZUYKxXmzqZDPpSQvHUNmKoq5M8ifncT8GQnMjB9P0rjRTB8XR1piPLOnx6POSqfWpKa1WMtLRg0vahR05CygPi6aGj83Gv0dWDbUk6X+/6TV72+sCX6U9cOeZtvkx9mffD/7p/+RI3Mf43CePXsLItgtG8GB7P4clfvyeYk7n5f/mU9qHuCTsj9zbN4dbJ/cixcie/HCQCs2DrViabgVhn69KA62QjfyPjQJHgzxc0TYsJ949BG8nWyYEO3PuBH9iQr3YmCgr1SHLjCwH4H9+0opryLtdWBwf4YJODcgmMhBIYwQgG5oCDHDwhgZGSaBujHDwxkbHcrEEeEkjgwlYVQok2NDSRgzmOmTR5GZnkxdVQWvvfYam15tYXnFRBoVPixR+dKqD6TNGES7cNIZ/FgqQboAlhr6s1SqRyecdL60m3xYavChxSjSXT1pMXiyRO9Jk5DOnUatG/UaV7O0rtRpRPdWAeecqdUI15wzNWonaV4a1S5UK+yoU7uy82ULpLv0q9bipLs0Gpb5642ABdJdWQQtkO7K4vRr28sC6X5tb/Tan+e/Dek27DzI8NQy7umXwYM+s5k2q4Rde9+74gc4c7aTFev38kDfVG5zmIqm+qWrc/IBG3a/K7ncetklSB1SJ+XUk7PweWZr24hJK8chqoDHg+dxn2cqd7lM526XJP7gmcITwXNxHVHAiNQy5uiXklu22uyS23FAcvR99vnZ73Xlfd9D9kA6X9kGTn1pgXTfF6ufa5twLIpadAEBARIsGzx4MHv37v1Jb+eTTz6hpKREqntnZWWFcO4pFAree+89yTUXFxcnAUN7e3saGxu/dS/ic5Tevo97E1bhmP0aS3Ycp+sK08O/daIbeEH8GymmYg+3jFuBR+5rvHrgUwuk+x/4PNwgkG46ygXPoZc5YpS7YChwQoC6QgnWOWFQdgM5pXDOfQPnzPMO3YDOEY3CHo3SLAHpVEoHVCpHlCp7lAo7VGKdygGV0g610g4B6kSKrHDg6btlEC49lSNG4bDTOFKk6YZ1WkdKNU4s1DhRpnW+KAHoytROLNI4sUjtzCIx3w3nypSOLFI5Uq40q0LpQLnKgXKlPeVKOypUQgLIOVChtKdSSGxXOSCOLVM4USY3q7TAEUkyZ0pkrpKK810pzHHDlO3Bwvy+GDK9mTbakzA/dwL6uhDg5cLIgQHMmBzHlNHRTB0dTW7aDDLTUpg3bSL5yZNRpk1FMXsquSkTyU4aS8GseHJnJpCZkkDO7CQUC2ajy82kwqSldqGJWq2clpwsXlWpeUOtZ9ekiewdN5adY8eyZVgku/w9eCv0H+we/yzb+z/KLr9n2D6oN+8kPMnxrId4K+mPHEi4nbdjb+Zwyr0c0Xpw0DiMdzK9OJLrz/uz/sWHWY9wdMHdfFxgxRm9Fe8m9GJDzB2sHvIbtoyy4sVIK3QuVuQ5WKGOuhNFgjPh/Rx48E9/5snH/oaXgw0jB/RlbJQHUWGuDAwS6awBBAX6EujnRahw1oX4EBnhz8hBIYwcGkLU0DBGDAsnbng4E2MGkBgbwYyx4aRPDGXepBCyJoeQMzmI7MkBZEzwI21cf1LGhpA6cQh56QnULDSwbdOr7NjUyvLKsTTJ3WjV+LLUEGROcZUgnT/L9AEsM/SnzSDq0fWTnHRtEqTzps3gTauhLy36vizR9qVJkocZ0qndaFC7XiIXGtSi9pyzWWoX6lQu1CkFtHOhSm5HrdqVHS9b0l0v/Z63QLpLo2GZv94IWCDdlUXQAumuLE6/tr0skO7X9kav/Xn+W5BOAI6DR04yen41dwdlcpv1JMb6jmX34ga6Pj99xQ8g0lbfPHgM66G5/NZpKvH5jXz0yXcfL2rJHTtxiv2HPmLnm++zZtNbNK7eIR0nmkjc6yY0g3vckrnLcRp3O07jIe9ZPBk2H+soGcGJJuLmVpOmbcdQt47WF3fz1qHjVw0Gf+gBLZDORepcOn36dE6f/u73+UNx/Cm3i5pwwjknjAcizVTAMtF59aeazp07J4E3GxsbevXqxTPPPCN1lBWOKjF9+eWXbNu2TUq9TU5OZs+ePd+6FVEnWrnmEH9JfpEn0taiW/se5y1Oum/F6IcWTp7pIlikoo/pwFe9mZ1HTnPe4qT7obD97NtvCEjXXj8NxYJ/oct3wCBzwlhglqHAAaPcEb3cEVFnTkA5nVJAOTOYk0aVHVoB3BRm6KZR2qJW2qJUCNmhFKBOaY9Sbo9C4SAtKyVYZ49KYYtaYWuGdSp7tGp79CoH9Cp7KYVWgnVqB0waB4SzrkTrRKn6G1gnATu1EwtVjhKoW9gzrxJwzkkCdGbYJoCbA4sUdixS2ksqE/MKe0kC2knbFLaUK+wpUzqwUO5IqcLJPBY4UixzpESM+c6U5LlQlOtKYa4rxiwhDyrl3uSk9GVstA9DwgMYFBrIoDB/YqMimDo+lmljRzBzyjjmp6UyK2EiGVNiUc2egnZeCrmpiaRPiWPe9PFkzkhg/oxEcmclocuZi1Geg64ghxKtkrr8XNbPz2TP+ATeHBzDkfBITvbrx7nIEXTGRPPJ9Cl8PH4k56a607nMlY9i7+DzIb14f8qDHMt6gC9Uv+HQ9Ft4fdK9bI25g4Mpd3Nca80RQxDvZbpwIs+BY/l/5yPVI3ykvIvPjFacMVpxIPlm1o1+iB1Tbuet6Va8GG3FQm8rNF5WqIb9FsV0Z4YO9OGJv/+b3s8+i7+rI9GhXowZ5kpkhDODQvsxKCyAkABvQvy8iAjyZVC4n1R/LiYyXGoSMX7kAOJjw0keF8H8+HBkCaGok0IpmhVCWVowlelBVGYEUZ4RTElaELoZ/VEk9id/ih8F0wegzRhLR20he7e+xPZNTbQVDqBV6cFSbT+WGvwlJ90yvT/LDQLU9ZcAXauAdAax3Zd2vTftYtT50HIR0PWlUeNBo8adBgHpNK6S6tUC0LkiRgHm6tXOZimdaVA6Seur5PaSk26XxUn3rS9xC6T7VjgsC9cZAQuku7IAWiDdlcXp17aXBdL92t7otT/PfwvSvX3oOOn6ZVINut+5pxL0VBjr/+3I12WF8Pnlu7l+11OdOXuOqJmLuKdvCt4TdIgU1p7p9NlOTnx6hveOfcKedz5g+atvIKtYQ3xuIwOnl2ITmc+jARlS7bj7+6byx74zuc89WXLKPeqfTr/xOuYYlqGqfomaFdvYuOcQ73/4qZSyKho8XPiJIIcF0v3yId3OnTsJCQmRXHRBQUGIjq6i6+pPMQkAt2rVKqlbq3DQiZpzAgoeO3bsW5cTTSI6OjpYv349wnV36dR54Svadn2EQ856bpuwgriq1zny6blLd7HM/0AEVr15kiczX8UqdjnRFbv58HTXT/Yd8AO3giXd9Yci9M32GwTSJSKf+w+0uXboZQ4YBawrcEAns0NXYI9O3i3hfFM4opHboe2R0h6tyh6Nyg6VwgaV3Aal3AZFN6RTKOzN65S2yBV2KOS23dtskYv95DYSrNMIWKewlc6lV9mhU9ijU9pJwE6AO4PKHqMAdmoHilROFKkdKRbATuVAqdKehRfnHViocGChAG0KBwnOlSocKFU4Uiq3p1RuS5ncjkVyexYW2JolM68T60tkdpQUOFBSYG8GczInSmQOFOXZY8p3pCjXkaJsJ4zZzuiznNHNd0W/wFNy0s1K8GdkZAgxUYOJHzOKqRPiSJw4htHDhzBhZCQzJo0hLX4M8xLGkJk8Edn8mehz52LITkMxLxVlVgaG/CwKC7IpUeayUF1AsTyfkuwclmRks2lEPEejp9A5NJbz/UO44N6f8/4hnJ+ayIXYAZyfMojzM6dyYfZovqp5kq7Suzi/4jecr72Ds5p7+ST7dk4kWnEyuxfvJ/Xi8FQrDs1/ii3xfVjtbsUbw27htPF+3kl5kFeH3sH6YVa8GdeLfRNuYsf4W3hh+M10RPRixUAr1oy0omOkFcqht5IX/2+mTvQnJDQYfx8fwv36MmpQfyYPcWD0ACcGh/kTHhpAcICP5KQLCfRlYFgQwyPDiBsRzpRR4SyYEEJBQjDyxEAyJ/qRPtaPtNF+zBrtT1pcIBnjgpFNDUWbGo5u9mA0aYPRpoahT/ajONmH8lneNOQO5uW6XA7uXMPW9YvoKB1Mq8qNpbr+CEDXYfCnQ4A6vR9tel9aDT60631p1/pIgK5V70Ozri/NWm+atX1ZohGNKDxpUonOse40atxoVLlSr3KWXHR1SidqlM7UK10k1SpdqJG7UKt0pkpmR53ShZ0WJ90336aABdJ9KxyWheuMwKWQbohuKwdOnv3RnQ/XeYvXfLj4kdi47RgPp76IVfzzlKw/cmVdFS9zRQuku0xQboBVFkh3A7zkK3zEnxrSffXV1+w9+CFjFlRzr0cqvwvIYrxXLJt//2d46nFYVAqX1NH6odsWfSe+ONtJTunzPBGxgL8EpqOvXcveA0d5fv1e5hqXMzS1jD5DcnjYJ437vFK40z2ZO9yTucsjmfv7pfFE6DzsIvMYmlzGxKw6+o/X8UevVB7yncV0eTOnz/z3QYYF0v2yIZ2AZjNnzpRcdKKzqtFo/KGP6jVvF4694uJiHB0dJSD4z3/+k9zc3G/Vm7vSk4uaaqltb/Ob2OU8MG0N8bV7JVAnXHbi3xLiz5Nl+iYCIh7CbShShTcc/BQPxSZ+M24Ff0l9karNR7/Z8WeYs0C6Kw/6DQHp2uoTKZj7d7Q5tujy7dHn26ItsEUrs0Ujs0NTYI9WGm0kQKeR22JWj3tOpK/afgPoCqwlACeX21Igt5HmCxTWyMRygYB1Yp21BOgUsj4oCqwlsKcW55XSYG3QCfinEFDQFn03sBOgTnLZKe0pVApYZ1aJ0p4SlQMlSjtJpUo7SuV2FAvoVmBHiQTnHCRIJ8BcaYENpQV2lIp5mQ2l+daU5NtQIrOlSCbgnJ15zBfOOUeK8hwozLXHmOOAMcsBY7YjukxnNPOd0c53w7CgL7rMvoyL8SFq2AAmjolhUuwIxoyIZNTgcEYPi2DquBhmTx3HrMkxzJw0irzZ01HOT0OXNYcSeSYlyhxM+ZmUFGRRKluAPjud3KRpFEbHsm5QLMfjUvk8aixf+AXQ6ebDhf4DuBARTdfQiXTGT6Nr/FA6U+LpSptJ16Qwzqc8TZfJka7mJ+jKu43OCTfzRfxNnMq04st8K45O+i0fTr+ZD2Y/xJbRf+OFQCt2xdzDvqkPsW3InaztdxPPB1ixevDNrI/5HW9PvomXhljRFNiLpYOseDHGio7hVhhG3k32hKeYOd6BmKF+hAX7MzC4L2OH+jJp4D+JC7NnQIg/gYF++Pl54+/nS1BQf4ZEBBI/IoiZcYHMivNn6gg/JkT6Ezs0iJHDQomNCmd0VDhxkSGMGmrW+OEhJIwKIWVcGHMnh5GdEERBYgDGFD8qM3xoye3Hi4XR7O7I5fAbHaxfPo+lpiDa1R6Se07AOaFlej+W6vtJoE7AujYB6brVqu1Li9aLZq0XSzReNKnNkK5J7U6jcNMp3aiXQJ0bdQoXahVmQNcg0lyVztQonKmRO1OdZ0et3JUd6yzprpd+3Vog3aXRsMxfbwROn7uATf4GrEa0M1S/lXc/FpDues/6yzjeAul+Ge/hf/kuJEh37Ax/FQ6Byc8TV/cGp86e51fyR+R/+dX81+/9p4ZocTcTAAAgAElEQVR07334KRmm5TzUP41bnacTnNvGC5OS+OLhB+DJJ6B84RVDus7zFxCNHbbtfZ/5hSvoMyyPh3xm4TxChneciufCF/AX31nc5z5DSoW9wyWJR/rPxiFaRmhiESPTK8lbtIaWl3azfucBCR6+/e6HvLztHVxiFNxsn8DTYQsorHuZc11d/9V3YYF0v2xIJxxsIu30pptuktx0/5la+mN+WCorKyVAd/PNN0vNKVQqFfv27bvm/9G4+q2Pccx5jZtil/Fw4irS2vazcu9JDnz0BSdOd/LZl+f59GyXRV+e59ipc+w9doaS144QbNzG7RNWcOuY5UytfYPjn3f+mK/5qs9lgXRXHrIbAtK11CWSl/4M6qw+6HJt0ebZoJbZoCkQEqDOFrWAdHJb1AU2CJgmjQXCOWeGc2oB3WQ2yAv6UCDrg1xmQ4HMhrwCa0n5cvOYK7cmX25LvtwGWYE1BQV9kAuoJ2CdrI8E61QF3WmwwlmntEWntEUrt0WnEA47W/RKW4xKO0xKB0wKe4rkdhQq7ChSmCGdgHXFYlm44QrsKC6wlUYB4YrzrSnOt6FYZkNRgbUE5opzbSjM7UNhng2F+XYUyuwp6nHP5dpjynGUAJ0+yx7dAke0CxxRz3NCleGEdp4rpiwv0hM8CAt0JTSwP1EDg6VmCYOC/Rge6s+4qAhmjBvJnElxpE0aRXrieOYnT0E5N4US2TwqNHmUKHIwZs1BPWsKmlmJyGckUDMxkdcChrLD2omuIUF8PXUSXUHBnPMMpSsghs7AGDrTlHTNSaczKZ7OmPF0JY2jSzGazrFD6Iz0pHOqD52LXOla+DhdWbfRabyJ8y/dxZmq+3l3/K3sibydPbH38MboXmyL/S0vRNxJh9+tLOvbixV+ViwPu4mmfrfSEdiL58OtqA+yojHcijXRViyP6oVp+J3Mi3mAuWOeYsZIF0YO8CAqwoXU4X2YGPw3BvS3wz8whICgYPwC/QkPC5CgW8KIUCZF9id2UD9GDApg2KAwhg0ZxPDISEZERzJqRCRjRkYyeuQQ4qKHMmbEYCbGDCQ+ZiAz4iKYNzkYRVIgxel+VOb4USfzpUnmRYe6P5sro/hgi5F922t5qXkGbWpPlmt9WKbzZZlIf9X1Y6m+P+06s4uuTefDUo0PbRpvWjR9adYIF113TTq1Jw1qTxpVQh7Uq9ypU5pVr3ClTu6KGOsVLmZoV+AiwbmqfHtqFK5st6S7fuvb1gLpvhUOy8J1RkCUDHGSb8RqRBuji7f/5IW4r/N2r+pwC6S7qnBZdv6OCBz+5CyPZq+X3JgTGt+6Zjfmd5zesvp/JAI/JaQ7fPQT8svX8LDPLG62noJLnIY1uw7zZX4WPHy/GdJVLITT33RX/c+w7dn/Ae0v7UJT8xLJimbiMqrwn2Tg2cE5PNx/Nn/2TZNqyN1sE4/VP8byeFA6/cZpmZLfKKW5lrdt4KXNb7PzrSO89e6HnPjkDBcuUzy/Ytkmeg/Lxar3JJ4bnIux/uUr6sr6n/d7rcsWSPfLhXQfffQRZWVl3HHHHRKky8rKQnRc/bGnzs5OKcXV2dlZctCJ2nc5OTmI61/PdObcBSo2HMFu/itYDWnh/imr6JO9Hh/DVgYu2iV1Lx1RuRuL9hC+cBeeuq08nrYWq9hlWI1sJ7p0J5sOfno9r+BHOdYC6a48jDcEpGuujSdnzhMoMp9DnW2NOscGtQTqrFHl9zFLZoNawDOZNaoCIZtumZcFYCuQmWGbGPNlAsr1IUdIZt0t83JugTW5BTbkyvqYAZ6sD/n5fZDlm+GeQmbb7a6zRsA/jdwMDAWo08pt0CmEBLSzxSC3w1ggZCvJVGBLYYEtRXLhirOlKF/IhqJ8a7NkYhQwzgZTnrUE5kw51hhz+mDMscGYa4cxzw6TcM6J9N8ce/RZDugy7dBm2qOZ74AqwwFFuiMFs53QzHWTIF3cMEe8XG3wcLTG2eZfuNg9h7+XMwMCfIgeEMSogUFMiBzAzMmjmTdjMvmzpyKfPQ3FnGnI0qaSlTSZrKnjyE+MpWD0cCqTZrFp7nz2x0VwwP/vfBL0BGcjA/nSK5hOzwi6RoynK3kqnZqxdKon0Jk1i67EKXSlxNJpSqKzJYuuoljOZfrQ2RRC1+tBdG1+mgsNvTi/6Ta6XryDQ/G380707ziceCvrR9xCe9BNNPr2ot3/Zjr8f8Pq4Ft5ZeAtvBjSi1LHm6jx+g2N/W6iJdiKlcOsWBrZC+3we5g/6q9kxP2dtOjeTB/am6SoZ5gd9RAjgv5FaLA/YQOHMHjQAAYPDGVIRABRAwKIHhhI5JBwhgwZxLBhwxg1KoYJY0eRMD6G+LHDiR8dxbSxUaROHsbshEgypw9FPmsAhoxwSucHU5HjT43MnyalH80af5Zo/GlS+dOi9mOFzpcdjbG8u8nEnteKWVkximXCTaf1ZmmPa07Xj3atL+0ab9q13rSrvWnV9KVFLeRFs9qLJUIqLzOgU3rRoHSnXjjpFG7Uyd2pU7hKQE6AOqHaAmdqBaQrcGVxnh3Vcle2r7V0d7306/aXCukOf/Ilizd9ILWxn9a6j6Q2i37pMZjRvo+E1rf5U/rLWI3v4N9ZrzK5+S2S2q/93U1b8hbzlr/D+oOf/mz1SHr+vFggXU8krnw81/UV+45/wdZDp8w6fIqtN6i2H/6cbYc/Z/meEzw8/1WsElYxcNFuNr37Gdvf+/za4nLolHT82x+e4fRP3Jnyyt+6Zc8ricC1Qrqvv/5aqv2298CH7Nn3Ae8d/YQvO78BF++8d4JUTRt/DZrLzbYJhMabaFn7Onz1FRQsgAfuhScfp3NRGZ9+/BnvnTzD1tffo3nNTmSLVpOqaiExs5bACXqsh+TyUL807nBO4h7nJP7gnsyjQek8OyiLvwak86f+afhP0qOqeYllL+9h055DHD3+GWfPivpRX11JGDh99hzNL+zCP96I1b8n8kzYAjIMy/j087NXdPz17nQtkO7zL86x772P2PHWEQ68f5LTX1xZmu6y1z/i2fkvc/foZRSvfY+PTn/z3q73Oa72eNFQ5IUXXsDF5ZcL6datWyfdn3DRiY6uohbdjz2JFNeioqKLNeisrUXmmfy6AV3PfX569jyr955kduObPDzjBawmrcRq4gqsJlj0TQyex2rCSikmd09dhVvOa+SuPMCbH57hy/NX9j3SE++fYrRAuiuP6g0B6ZbUTCZ7zmMULHgWZXYfVDnWqHKtUeX1QZnbG2Veb5SyPqgEoMu3RinSUwtspFHAObnMGlm+NQX5ZhedAHQ5sj5ky3qTI+tNtsyabLGcLySWe3fPi30ExOtDbr41+fk95zGfS5xX2S1VDyTsBnaSy09uI0E7fYEthgIbs2Q2GGQ2mApsMMn6YMq3plAoTzjl+mCSZC2tN+b2wZDTB312HwzZ1hiybTDk2GLIMY/6bDt0Wd1wboEdmvn2qObao0i3Rz7bEdksJ5QZ7ujmeTAs1A5n2+ew/ddTPPfMYxKk83V3wK+vOwMCfImKCGLM8IEkTxhJxvSxKOdMI2NyHDPHjyB13AhS44aTPiGanNGRyCNCqR89jnWJw9kw4lneCH+EY8F/4bS/HZ2DAjk/MoLz04ZyXhdB59In6Gyz5Xx5EOfrhnG+ZCDntaF8vW84Xx+N5MLmZzhf+jRddQ50vvY4XWtvoutlK869aMXHmb/js+m3cnjqzSwJ/h21fW+hNfAmVvj3YnXAzbwQ9lvWD76VDYN6sdD9Jiq97qAt4C46Bt7K0iFW1A7shSz6j8yNeZpZI55l2sC/kzLwUeZGP0T80CeJHNSPyMhIhg0dwoDwUMJDgwkPCyYsLIyBAwcSFxtN/MRYpk6OZVp8DAnjokiMG0zKhMGkJwwhNykC7ZxQCueFsigrhBpZEI3qAFq0frTohAJYogmU1CSNwbSoA2lS+rDS6MeOlnje2riQ9csyJSC3XOPVDem8pRTXNq235J5r0/SlVd33G0in8qJZ5cUSpSdLlF4sUXjSqPSkQeEuAboGuRv1BW7UKtwkSCegnFCNTAA6F6plzizOtaNa5sb2l366ehbf9zVWsfEo/0pfx4NTV5Hz/EHOdl74vt2/c5tIl1q08QOenLWWJ1NfRPPiIUSNi2udfqmQrmnHhzgLR5b4h8yY5VLxWOn/rsX2zFtGUVD3F6fRy7HqUdwyrOKWm3XV99p97LgO7pi6mrS2t3n/0y+v9WP+oxxngXRXF0YBIbYfPsW85reILd0laVTJTm5UjS7dRVzpLgYbd3D7DHNdw6fnv8Ko0p2IbbHXEBtxzMiiHUyt38uL+04iOnBapv+NCFwrpBMNFVQ1a5mUVcf4eTXM0S6lfe1uROOGU2e+RLn4RR4LmscdrkkEJxayesObnP8azn31Ne9lZvH6Y0/xyt/tac7QYGpaz+ziVcTMrsAlWs5dztOxemYMVo/FcrtdguSW+8egLNxHaxg8YyHTC5ooKF8tyX54Ab+zmcKEzFpE/bvrmQRkrH9+G48Fz+UWuwT+1C+NxlXbOfvlT5/mdrWQbtfbRyhqXs80+RLGzK0iVdVKWesGjp/8bldiT2wskK4nEj88njp1CqVSyT333IOoRVdVVcWZM2d++MCr2EM0f1ixYgV2dnaSU+/xxx9Ho9Fw6NChqzjLle360elOclYeZGL9Gwwo24W3fitems301W654eWl2YKvYRuDy3eR1r6P+m3HOPcLgHM9b9YC6Xoi8cPjDQHpmmomkzX7MWTzn0We9W8UOb2R5/RBkWuNMrcPyrw+KPJFOqs1irzuUaS2CignyRpZnjX5eb3JzTdDtywB4/J7kyPAnKw3Wfl9yMzrQ2Z+b0lZeb2RlN+bLAHzpH3Nx8tyeyNUkG+NPF9cxwalTEik2VpLsFCMZvWR3H2Sw05mg77AWpJBZo2hoA96WW9JxvzeGPN6Y8j9d7d6o8/pjT6rN7rM3t2gzgZ9rjX6HAHvbNBl2aIVcC7TDvV8u4uATjHHDlmaA/kznZDPdiU32Y0Bfn2wfvZp+jz7BLbPPY27fW/6utoT1M+ToaEBxA4bxOSYSKbHDWXmpBHMiItizKAQJkSFMzVmCDPjosgYH02anw+5rm7oHZ6j0uH31Nn9hmab29kT/Dc+ntiXzrxQzuUH8fnkf3I6+Td0bbKSoNv5JVZceOUPfLX6b1ww/J4Li27mQvu9dL14K+fmWdGV0Iuvqm6ia/+tnN/ci69etqKr0IqPp1uxY5gVLf69aAu8iY6wm2nrZ051XR1mxdKgXrT060WFdy8awu6iLfJ+WqPvoHaIFfqIm5kf9QdSh/yF+PCnGBv8NFMiniAp6l+MigwgcshAhgweQIRoGhHYj9DQ/kRFhTNxbCQzE2KYP30k85NGkpE0gtnTosmYPorslDh0cweyKNePugJvlqi8WaL1oUXnyxJNAPWqQGoUQdQpQqhXhtKoCqZRHUSjJpAmdRDNmiBahLNO6ckKgz/bl6ezeUUOSwvDWabpy1LhnBNS90XAOZHiKhx0knpcdKq+Zkin8qRZ4cWSAg+a5J78H3vnAR5Vmf7toYiVrvQaSDJ90tukQ0hCB6kCgoCKSkuvM5Op6Y1eAqR3EnoXK/ZeV8W2tlWs2Nve3/WeCSruugL6/ReXmev6Xe97znnnzJnnDEe5+T3P01IUTktRGC2FoTQVhNAoxqJQGgv0NHRIgLraghBqcv2pF5Dubhek++Vj9mKFdNZDr9Ij8Sidlx1gYPKdeKQdxzPtOO6px/Fw6aKOgTzjLuRZd+GZcdcFX6e4125px+mecBTZ0gNcv/Fx7jt5dge1X/6O/y/mLkh3flH+5od/UnrsDUauPirVKOy0eD9dFu2l86WqhXvpLLR4H51vP0Tn5YfpfOtBOi/a59x/IXG5aS+dFu6l080HyNz/Ct/8m3TC87trrtX/VxE4X0j33fc/8PIbHzAtsYLeUel01d5OF+3tdBXprDcWU7P3YQkW+c0r4IrABAIWFLKm/h5E2uqjz79J1ZGnMKwoYEnwfGKDluAzwcDweBNXBifSIziBgVHpKCabCZiXL6Wt3mFvlJx19Qcf457HTiK6xH79zc/Or1V5zXQavpBxt6zlo0/+ODz5/Mtv2dR8H75z8qS6dvqbSmk89Dinv/j/+48zczc/hWx6G+OKH+Gb3/n3TlGXb5Gxmt5RaXTxXs5lutvp7LVCSv/d2Hwfb7//n7vluiDduf/pEl1To6KiuOKKKyQjwTPPPHPubz6HlV999ZXkJBw/fryU4nrttddKUPDUqVPn8O4LWyJY9ulvv+eNj76S/gHrodc/4ZE3Pr2k9fAbn0pu8Gfe+Zx/fPaN1DziwqL7/+9dLkh37rG9JCBdS93tmDNHkGtWkG9TUyQgnd0J6gSsk5TrRaEAcdKoozDPi4JcLwnM5efryM1zQjkB5qz5WmwFWmxizNNhzdNiydOSk+scxdwi5rlazLkazA6NtO7Me+0OHbkOHY5cnfPzcr0oyhNpt96Sq69YOPzyfaRtkY5bkudNWYGAdV6UF+hYm69hbb5W0po8DWvy1KzL0zjlULPWoWaNXUO5TUhHudWLNQLW2b1Z4/Ci3KGj3OZFmcWHUrMPJUJGX4oMfhRJgM6fvDR/8tOFm05P+i1BxIerUCtH4+slx99LiU4jJzTEh+snj2PutHhmxo/hxqmxJCyazbIbZjBlXDSzJ47jholjWTxlHKvnTWf1jIkk6QOwKFXkug3HPOw6iuWDaNS58WiQmveTY/h4hQ+vTbiGF+Nk/H2ujM/SOvNpWjc+SevC+6ZuvGG4nBcXd+PJwC48GyrjiVAZT4+V8U6SjG+PyvjuqU58WS7j2zIZ35fKePkWGQdjZByYLGPneBlNMTJaomXsHy9jb3wn6qM70zxeRssUGXVTZVTN6MTWGTLWzuhKwfzuZN3Yl+WzRrNoihdLZ4Zz64LJLJw/lwVzpjE1LoK4MQHMnxFE2q0hOBIDKU4NojQtjOK0iRQmzyE/5QbyUxewzn4He+vyuO/wRg7VLqR9bTA714pmDTHUFY+npmgS1QWTqC6cRG3hJBqKJtNQMpmmkgk0lY2npVy46uLZWTaeXaXj2VU2jvbSCA5tnMSxHXM5sHEC+8oi2SvcdALSlUayqySSXaVRtIt5eSTtxZG0l0TSJhx0xcJFF0F7cQStAsydUWEYzUIFoTTl62ku0NNUoJdAXWO+001XWxBMtc2P+twwnjzugnS/fNxerJAu7+hr9Eo4KnXFKr/rDZ5+6zR/+8cXPPP2aZcugRiI9L07//Yh11c8TadlB5m+8Qnuf/W/W5vEBel++eT4/blw+Jr2vcLgpDvpvPwIPiUPM33rk0ze9DgTL2FN2vQ4UzY/IemPxGLalieJXf8YfZOPSSA7bc8rf8hV/ft31LXiz4zA+UK6V978gKSiNjr7LGdITCYTlq9jRvImfOY66BuRypCxWQyOcdaJc5tgImbZWmambEM1zcqgselcF5VGnxgDPcdb6D3ewpA4A6PGG/Gdncu01VvIWLOH3Xc9w7OvvM2rb5/i3Q8+5b1Tnzn14Wf848PTUvMIAao++PhzcisO0zskGdVUK1tbTvBOx/p3T33K+esz6dwCBJbV3Y1ulkNqJqGZ5WBN/d289+FnF3DO37+ODz/+nKllDyG7vplI+7289u4nvHvqXz9LfP7zr75Hamk7fcLTuC4ylcjFJcxJ3ULwjfn0jEhh1IQc1jfey1e/AJm//r24IN2vI/Lvtz///HPsdjtXXnklvXv3prGxEbHvz3qJc1VVVRERESEBOoVCQWFhIZ988t/9f4w/6/u5zvPnRsAF6c49npcEpGuqWYYpc1gHpNNQYNdQaBOjlgKHF4V2naQCh458h1ZyuRU4tNI816HFIQCdgHG5Gqfy1FjyNRKss3bAOAnI2dXkODpkV0twzmTXkGPTYs11OusE0BNzAegcHbAuz6FDfF5hro7iXC1FHdBOwDqh0lwdZQLc5ekozdNSnqehLFfNmlw1ZQ61NC/LVVGeq2KNAHRin11DqcWpMotWappRLurxiXRfuxclFi+Kzd4Um70oyvGmKNuXwmwf8oUy/HCk+JGXHkheejB33OhLbJgCb81oNIrRqD1HE+TnRVxUMHp/HePC/VkyawIrF85k0fWTuWHqBGaPj2FieDBTwgO5IS6aRXExLAnzJ8lXQ6aHO0nDRpAwYAgbvVQ8Mj2aTyZP5Ovrg3k3sj+P+cl4aryMNxd35fUVA3l9uYqTt7lx14LR1E52Z3PUCMr9h7DFqxs7NDKagmXcNUnGKytkfGCR8eZSGadtMj4xdeaxOZ05HCvjnukydo2VcXiijPZ4GQ0xMhrHyWgfL2PPVBk7p8uomipj80QZpZNk2GdfQfb8Adw2R8nNN+hJuG0yictmsnDmZKZMGEdMtD9zJ+tIWiSnbPVIdqT2pzr9GjYnDKBstR+FSZNZa1rAtoKbqV+XyJ4qI0dbrdx7oJj9tbfTvC6O+pJIagrHU1kwicr8qVQVTKa6cDJ1xQLSCSfdBJpL42kui6e1LJ620vG0l8WxqzyWdgHpyseyu1w0hYhmX1kU+0qj2Cspkr1lZ4CcGEW6qxPaCUDXVhxBW1EHqCsSLrpwCco1F4ZKgK6pUMA54aALoSE/mMY8pxoEpMt1qsYSQJ09lCfudEG6Xz5uL1ZIl3/0dXqtOsqQxGO0PvE+H3/5Hd/98KNkgRc2eJf+t2Pw/Q8/8tqHX7Gk9nm63HqI6Rse54QL0v3yj+5P8y++/ZGiY68zOPVOeq48Quvj7/107HwnH37xHVUPvMXAOw7jkX031Y+8c76n+Gm9gHSWfScZmngnA1KPs+7+v/PKqS956YMveOl9l/5oDEQs7z/5MUGmeySnYsb+k3z9B0of/HTjXJP/kwicL6QTTRiCbyyie0git+Rs58QTL/Da229T0X4UzQwrfcJTGBidybDYbIbHZTNigpHh4w0S0Bs8NkNKXR0ca2BIrIGRsdmoJ+cQemMRC7OrWV3YSmrpLjLLd5O9dg+Za3aTWb6HjPLdpJfvIq2sXZKAVGllu8het5fZKdsZGW9keJyB+Ns2kFHmXCvWXIhELTxx3tUFOwlaUEj/6DR6hiYTuKBQ+kxxHalluy7o3P/uetLL2rFv3IvPbdvoMrEUz8VbSC5uI/3ffEZG+S5W5DYTcEM+10WmMzdlE/vueYRX33qLfXedIOymAnqEpbDM3sTfXn//N38/Lkj3m6E568AjjzyCcLhddtlleHl5/aEOq2eduGNj9+7dhIeH061bN4SDrqCggJdeeglRp8/1ckXg1xFwQbpfR+S3ty8JSNdQvQxj+jDsOQryrGrybBry7RrybVryhOxqSbl2DbkODXl2pwRIs+UKqKaVRotD7XTI5Wkw56oxCyhnU0kwLkfM7SqMDhVGuwqTXUWOQ4OAdCarBrNdOOq0WGwaLI6fz2nP1eJwaMm1i+sQ0FBHoQCHv0jJLZZScrUSwCvJ01Kar6E0T0WpQ0WpXU2pQ0jMlZTaVJTa1JSKtF6zWlKJRUupzUtSiVVHsdWLIrOWohwthSZvCo1OOJeb5Y0j3RdHqi+2ZD9y0wKxJQeycKaO8CAPfLQi3dUdncoDPx81/joFAd4qJsdGMH/aBKbHjiHC14eoIH/G6P2J9vdhgt6f6VEhzAjxZ46PhpuUcpaNGM2SgcMxjlDSqg7gbo0Pjw8byaER3blvYiferujGqWMa3jlwPZ/es4KnG60cX59Ne8JY6m9wp+ZGORtXeFGwwJ/y671YH9KTUrWMHf4yHoqX8egEGR+nyvg8uxOPzu3CnnGdOTS+EzVh3agd04nN0V3YEN6ZmrEy2ifI2DlRRuNUGZXTZayZLMM843KSFw5nxU2BZK2cQPKyeGZNjSQ0TE90VAAzJqlJWORG+er+NGdfw+6srtQmXcna5YMoTwqjIvcmKsuzqSu/iabyCezevJDDdUns3baAg/UJtG1dSm3pBCoL49iWN4XteVPZUTCFqqLJkqOurngijR2ArqUknlahMuGii6e9NFZy0e0qj2FX2Vh2lzldc3vLoiQwJ9Jc95RGsUeAOQHjJAlQFyFttxeH01b0s3YWhtFaEErLTxKALoTm/BAa84Opzw2hIVdPQ14I9bnBNNhDacgNo9oF6f7tU/WvAOnannwf0SXL9bq0IvD3j77i5trn6HrrIa7f+IQL0v3G7b+YIZ11/0mGJRxlSOpxdj3zxzrl/cbXv6R3n/r0G8aY70U2bzcuSPfX+imcL6RrOfoE10akMjgyjQPH74d/CtfPF7xw8kXmpW+RINGgsZmMjDNIkE646sT28NhsRsQZJIljAtCNisvGLS6bkeMNjJhgYmS8gWExmfQLS6FPSCK9ghPoGbSaHoH/Xr2CEugRkkifyDSGjMuUHHy9I1KltNnuAat+832/dT6xX7xPfHa/8FS665PoFrSazv4r6RmaJH2noXEGrhubQQ/x2WL9b1zbf/qMXx/rFbiaQZHJDI9JlcYe4jsHiGv51fcW+4MT6R2SxOiJJsqq9vLFafEPGJ/z0Sdvs8xSxTWhyUxLquChZ367npkL0p3bn1FRF050dB09ejTr16//0zq6ii6ux48fZ8yYMXTq1InrrruO9PR0Pvzww3O7MNeqSzICLkh37rf9EoF0t5KdOhSLUY7drMJuVWO3qbFbNdLcZlPjEDqz367BJiRccg4B2NQ/jU4Yp8ZkU2OUJICcRppnW1UYbGpJzmMda6zOUbzHZFWTYxWAz5kGa5U+S43docEuIKHVCQ6Fo88J6kRargB3aopyz0hFkUNFkV3U2BNzJUV2JcVWhaQiq5Iiq5pCs4oCk5rCHA1FFu1PKjRrKcjRkG/UkmfQkZvtRW6WF/Z0L2xp3lhSfDAn+WJP9ce42p/ZkzSE+HqgFS46xWg0Sne0ilEoPd0I8tESFo8IKDkAACAASURBVORHqJ8PfmoVOvloAnRKwnw1jAnwJj7YjykB3szUqZirVLBo5GjuGO7OBp0/dwdHsGeElk09+rEjqjMPlA3h1WMRPHz4BhrXLaTKvph1RctZuWwOC6aNY17UaBZG9OfmcUNZPXUY2TPc2LhCx9rZbmSH9MUU0IumyO4cm9iZJ+fK+NsiGcemd6IyqisV4VdREngVa0K7sD2mM7VxnWmeJKNlqoz6iTIqJ8jYMK0zhXNkGJf2IuUWNbfN82XSWG/C9V5E6HXMnqQkfckQ1q7uSbvhatqzLqMutQebEhWsTx3DBuM8thQkUbs+h521a2ivyqRlw3Sa14yhbeNMmtfE0bJxJnWlk9iRN5YdeZN+BnSFk6kpnkhdyXgaSuJpKY2jtSyOtrJY2kqFxtFaNo6dZTGSi25X+Rjay8ewu2wMeyQ3XZRUk253SQRCEqArjKStMIrWwkjJLddeFE57UQRtheEIOCfUJiBdvp7W/FCnm06MeaE05YbQ7NDT6Ail3qH/hUKps+uptvhT7wjjSZeT7qyn7cUO6QYnHqPliX9w+msXpDvrxl0CG6+f+pIlNR2QboML0v3WLb+oId2+kwxLPMrAlDtpevIfv/UVXPsvMAJvnfqSqJx7kc13QboLDOF/7W3nC+mOPvQi3nNy6R2aREZJAy+ffJGPP/k7jQfvJmRhAd3DUhg4JoNBYzIYNi4Lt3gjbuONEuAS24PHZjJsXDYjYw0SuBNgTn29aApRRvzt65mesIUbMypZnF3Noqxq5qXvYE7qNmYlVzAzaeu/6Ib0HUQuKWdYXDYDx2YSelMp1yduYW7KNmYm/uv6f3eOX++bkbgFodlpO5hnqGFW2nY0M+xc5reCayNTGT3FLF2XuM5fv/d8t2cnVbAkYweq+eVcHZ/LqDmlTE/awuzkCmb96vrnJG9jysrNeE4y039MJjcZtnP/o4/x4UdvcOC+h4hdVk6v8BRutjbw4mu//ZxzQbrf/+MmOs6OGzdOgmgLFy5EAJI/4/Xll1+ydetW4uLipHOLFFeLxfKnnf/PuEbXOS7OCLgg3bnfl0sE0t1CVspgzAZPrDlK7BYlNosKq1UtjTYJzjmBndWuRoAzMQrnXI7NCenMDrXkjjPZVJisKozWDhhnV2O0O+cC0mV17DeIUUC7jrVi/RlJoM4mzq3GbBOf54R0AgwKgOiwaZzOOpFya+9Iy7WrnaBOwDmHkkKHikK7ikKbkgKHggK7gnyrgkKrggJJSvLNSvKMKvJNGgrMGgosGgotGvJz1OSatDgMOuzZOmzZOuwZWmxpOiypOkzJ3piSfLGm+JF+hy/T4tSE+HjgpRiFRuGOUuGOj1ZOdFgA866fwsRxYwjy0eGj8iRAoyDYS0mkn5rYQC8mBfgwU6tmwWh3bnYbxe1DR2J082RXQDDH/YNZP2wwRdpr2LNGy2MPz+PwweVkJS5nTvQspvnr8VFpcBvQl2E9L2do36sYMqgno4b0JtyjH3ODemGePxjHvBEkxYwgPcqN2vgB7JvYhTunduHo5M60x8nYGnUZRfqeFARfzaaILrRMlLFHpL/OktE8U0aNSHOdJCN/Rhfyl3QiZWEvJo9xJ8zfHZXSjdAgd5bNdmNb2gB251zJfqOM3ZlXU5k4kLUJAZRnLWCLI4maNSZqN1qoWm+htSaPPY1FtG1bReO6GBrXxFFXHkN9aSyV+dFsyx1LZf4UKgumUlkk0lwnUVs8gfoS0Twijpay2A5IN472srGS2kpj2Fk+ljbJReeEdLtKnU0i9pZHSSmvu4vDERJuuZ2FEewsiKS1IJJmaftnSNda4HTQSWOenhYB5zoAXXNuKE0OPS32UBodYdTb9RKYq3OEIlQrIJ1ZQLpQF6T71bPWBel+FRDX5kUTARekO7db8ZeAdKkuSHdud/P8Vrkg3fnF62Jafb6QTtRru83RhEx9GyMnGEktrqeoag+TVq3lioBVEiybmVwhNV64JiiRPmEpjBCOufFGlNOsaGfYuG6Sna6TC7lsYh69xhnwnGZh/B0bWGyqJb18D+X1d1O5+0EaDz3B3Y+d5KmX3uH5k+/x9Mvv8MSLb/HIc2/ywNOv88BTr/Hoc2/i2HII5VQL/aMzyVyzl0MPvMDDz73Biade+2N68jXJkXbnwy+TWtZOn4gUyVGnm+mg+fDjPPrc36Xjf+RzHnzqNV585S1iHXcim1pLQPZB7nnyVR7s+H6/PLdwxx1+4EVW5rXQ3X81A6PSWGzcTlHlHmalbqaPPklKMy6uvpNPTn/1mz8zF6T7zdBIB0Qzh6ysLPr168fw4cPZsGEDp0//ftfc/3xWJCfesWPHCAgIoEuXLvTv31+qeSdSXF0vVwR+LwIuSPd7Efr5+CUB6epqbiErdRBmozvWHAW2HAVWswKrgHVWlSSLSFsV4EzUkpOkktJXBUgTqatGmxKjTYxOt5wAc0445zwmYJwT0jnHbIuKLIsaMWZbBLDrgHpWpwvPYBGuOpUT1ElQ0Omks9o02Dpkt2k6gJ0zPbdQ1NJzCFgnwJwTzuULOGdXkGdTkGuVkydkkZNrUeAwKXAYlThManLNameqr1mNw6TCZlRjy9ZizdZhydJiTtdIgM6YrCU7wQtjki85Sf6sWuLF+GgVwd4e+GlG4aNyx0vliT5Ax/TYKBJuvZGl82YSow/EX+1BoE5BoEZOhK+aKYHe3Ojnw81yJcuHjSJ1mBsJQ0bgGOnJ2lGepPYfxO2KHqy5ZTjtFUtJXbmM6NA4VB5qlHJ3hg8ZRJ+rutGvVw+GDhzMsCFDGdjvWgb364PO051AHwUzIt1Ije9F+rj+mCZqqZ8rp2VST47OvYLdkzrTFCujKq4LpVFXsS76cqpjOtE0SUbzdBmtM2U0zpaxfaaMwhkyUmZ05ZZJVzDGpy8eI4bgpRnBktmjWZM4lNas7uzOuJym5KuoTOrNhuQANmTOpMJ2G3Vr0qhfb6R2rYn69QaqN+TQXGFmd20Ru2sttG9fRP2aWGpKxlBdGMGO/DHsKIinsmAyVYVTqCqeRE3RROp+AemaS2NpKY2ltXQcbWVj2NWh9rJoJJWKMYr2skh2S80iItlTGsHu4gjai0I7HHJhtOQLRdBcEEaLAHOik2uBszGEAHM/wblcPS25obTkhtEiAJ0jhCa7nnqbcNEJN53TQVfn0FNnc0K6Wnsoj7ucdD8/TQEXpDsrHK6NiygCLkh3bjfDBenOLU7/i6tckO6ve1fPF9KJzqp3PvwSXrPzuCYkicv8VtLJdwUy7xUSIMpas4fHnv87W3eeIHppOUPHZdFdn8zAsRl4z8rj+oxqpix0EBt9B0FRqxkel0Xv6HSuClxNv6g0FNNtRN5czrTELSyx1LO26V4O3P889z95UgJ0r7/zIZ9/+c1ZAX/yb2+xIKOSqwMTuMPexMm3/vzOmCf//gHL7I0MiMnkquBEVhfu5OFn30TULf0zXnM2P4Ps+j3Elj7G9//hhD/88CMvvPoPptyyhp7+q+jst4rLA1ZL8e8VnMTqglaeeunt/3AGcEG63w7PP//5Tx5//HHi4+Mlp9u0adOkWnTff/+f7spvn+/MEdEkYt++fcTGxkpNIkSKq8lk4r33Lrx265lzu8ZLIwIuSHfu9/mSgHS1tbeQnjYIo2E0OSZPcnKcMlkVmKxKxGiUpMRoEftUOB1z4piyI4VVwDmNBNsEjMu2qciyKcmwqsmyKMi0KEi3KMmwqMi0KEm3KsmUIJ2aLLNYI6CdEqNZjcGiIdv8s7NOpMaKlFmLVe2sWWdVO11+Zxx+djUOh6ihJ2rnKcmVwJycfLucPAnQdYA5sycOoRxP7GY5dpMcW46QAkeOktwcFbk5auwC0BlVWA0azBkactLVGIWSdRgStWSv8saY6IMhwYel83SMCVPgqxuNRuWGTjkKP5U7wVpPgjSeBOs8ifDTEOajJlDjQYDGgxCdkqmB/iwN9CdB60XqaAWpw93JHjqKtKEjyJY0kpsG9+PmiBGYbh1DXHgUnsOGMKRfLwb178vgAdcyqG8vBl17LcOHDEPuqUap0OAxyh3PkSPwVSoJ9PUnQu9DYnxf1l7fnU03eFKxwJ+W2UO568Yr2BPbhZrIrlRP7EzVJBnbY2XUxMmoHi9j28ROVEztTMWsTpTN6sSy+M5MCrkK+dA+aNyHsGruYLakXEub4RraU6+gdnkPShePIPdWb4qTYtjmWEnrJjvt2+3s3G6itcJE02YjDRuzaNpsoHGzmaYKI3sa7OxvMlBbHk9N8TgqC6OoLBpLdZGoSTfF6aIrmUBtiUh1jaehJLbDSRdHa8k4mkvHsbNUNIiIljq0tpVG0l4aRVtZFGK+S9SgKxf16CLYUxpOe2E4bQWh7BRQLj/8J3ecBN/yBKgLd4K7XD3NuSG0SHBOT7MjhBZHaIc6Ul1tITRYQyQnnYB0DfYQGuzB1FpCqM7xp8YexmMuSHfW09YF6c4Kh2vjIoqAC9Kd281wQbpzi9P/4ioXpPvr3tXzhXRnvulDT7/B0pxa/OcX4Du/gPjlG1jfcA/ffPMzzHjh1fewbT2MelYeg8Zlcm1UGmGptWxcsJpnBg/jqZFytiXlc4ejiTF3bCBwfgGqmXYGx2fTJyqNHuHJdA9PoXtoMr1Ck1FMtTA7ZRuFO45x+MQLPPTM67z85vuc/PspymuPc4XvCqmL7NEHXzxzmX/q+NrbH5K1fi/DJpro7LOCSSs2ceyBv/HjjyKKf+w1e8PjyKa2MCb/AT77+ucY/tZZH3v+TamZRujiEnznFRB1yxqpM67oAPt7Lxek++0Iff3112RmZkouusGDB7N58+bfXnyOR4QLT0ADvV4vATpPT/F36RzeeefCGyKd40e7lv0PRcAF6c79Zl4akK5mKalpA8g2jcZglmM0e2K0yCUwJ7YNFgUGqxKjBOxEiqrYPiOnM+5M6mqWVUm2TUA5AeSUpEugTkm6RUWqRU2aWUu6WU2aRSXtyzQryTKryMxRSvrJYWfVYLRoMIrR5hxFrboc0WRCwDqrSMcVLj9RO0+N3a4i167E4RASzjknpJOcdA6l5KATcM6RI8chuQVF/T0F1hwnrHOYlNiNKuwmlQTprNkazFlqcjI6AF2qGkOSFkOChsyVOslNl7nSi/nTdYQFeqJTuaFUjMJL7YmfRkmAxpNAnSfh/hrG6n2JDvFlTJA3k4K9mRPqRUKIHzlaHRaFBsMoFZlD3DEOdcM0fAS5I90wuw1hud6Dm2aEMmNcMCMH9mHwdX0YNqAfw/r3ZUi/3gy8tg89e/Siz3UDuG7gIIYOHcLokcNRjBpBgFZBiK8fgYHBzI8eTeHUnlTN6kXV9KEcW3gVz93RjX3RPalU96Eu4mrqp8mojpdRFyNjxxgZG2NkrJnYGfv0rqyM64pecxXuw3sT6jsIw61D2Wntw+6sy6m8rTcFCwbhuHEw5bd7siUzluqCFbRWlrOvcQOHWis4snsrR3dv5GDLepoqc2ncZqOuIoeGTavZV5PFkZ0O6tZOp6oolqrCcVQXxVJdPIHq4ilUl0yktngi9SUTaSiNpbE0luYSp4OutTSG1rIxtJUKQBfNrjVO59yucgHonHPhpNtTFsHesjD2lIbRXhhKa4FIX9VLteWa88IQasoVYygteaE0C0DXAeQEnBOwTqS3Cudckz2EJlsIjfZQmmx6Gu16GsUoHHU2PXXWEGotoVSbAqi1hvL4MVd3118+bl2Q7pfRcM0vpgj8z0O6Fz9gUMIRZLcepOyuNy849C5Id8Gh+8u/0QXp/rq38EIh3VfffMff3/uYZ195h+dffZdX3z7Fh598cVYgvv3ue97/+HMOnHiB6Ulb6Ts2nW6R6biNTeOmkWO5zzuED6ureO/Nd3nt3Y8Q4KnlyJMY1u9joaGG+Ds2SI69gWOzuDJgFZf7rqBnSBIDwlMZGZOF10w701ZvxrL5IKsKWuilT6JfZBprG+7msy++lq7ln/xxgHbmSwnX3HMn3yOhqI0rgxK4UncbSwzVvPWPT/mjn3MG0o0tePCcIJ1wNL536lNefM2ZBvzKm6d479Rn/HAOnUFdkO7MHf3XUTjbAgMDJZg2a9YsXnnllX9ddJ57hIMuNDRU6hLbq1cvcnNzefHFF/nhB1eN4/MM5SW93AXpzv32XxKQrrp2KUlpA8gwjSbbLJckgTkB587I/PNcgDjhehM6k8KaKRxyVqdTLt2qlgBcWo6GVLOQitQcNWk5alJzxPyMBLRTkZ7jVGaOcNSpEefKtmqcabAiFdai6ZBaAnc5FjUWixqrkE3tTH8VgO4MpBNuOpHeahPdauU47HIcNjk2ixyr2RObWY7N7IklR445xxObSYHVpOyQ00GXY9BhzNRIDjpDmorsZA1ZSVoyErSkrdSSnagl7Q4t149XExogx0vn7OwqpbuqPaQOr15qd0L91MQE6ogJ0BAToGVykI4l4T44gv3YpNSyfpSKwhFyLENHYx7qRs5QNwqHjKLcfwRLxioIClATIB9K/+t64z5sCO7DBzNsQF8G9e3Otb170KtPX/r0uY6ePXsyaEA/PN1GSHXxArxEnTxvVGpvFkS7UzG3F03Xd2HzmKt5cHEXTt7Wl7bQ4WzwGM72wL7UTpJRGS1jY6iMtVGd2DihEwVTZUwL7MrI/lcz1rsPCXP7sja1N3ssvWlcdS0Fs/tjmj6U4kU92bxyADWOmTSstVK3Pp+9rdXcf9cBHrjvKPffs58H79/HQ/fv587DzRzZW8POxk3Ubsykdetq9lTewY68aLZZA9jhCKG6cAzVReOpLplMbfEkCdDVlcTRWBJHU0kcUqprmQB00bSWRrKzPIp2AejKRWprFLvKImgvi6CtNIJ2keIqAbpQdpeE0V6klyDdmaYPovFDU64Ac2G05HU45+yhUr25FkdYB7BzpraegXFibBL16Gx6GoSbTpKeBksoDdZQGmxhVJsCqbOE8cRRF6T75ePWBel+GQ3X/GKKwEUN6e44RMUDbyNSoC7k9fX3P3BMQLrVLkh3IfFzvccZARek++v+Ei4U0p3vNxaNDLbvfgifObnIwjK4PCwNTdRqsrI3c/K1n1P+xLPs48++5J33P0U41x585nV23/0M29oeIK10FxNXbmRkfDYyjyXIRi+mi+Z2qe6d6CDbPzpdaloROK9ASn8Vqbdb2k7w7CvvSm63PwvXCRg2O3U73YMTuNp/JSsKWnjhPzRqOJdYnS+kO5dz/tYaF6T795ERgG7NmjXS35uuuuoq8vPz//3Cc9wrXHn79+8nOjpaSp0Vzjzh0vvkE9ER2fVyReD8IuCCdOcer0sC0lXV3kxi+kDSjW5k5riTmeNBpsmDrBxPssxOZUqjgiyz0yUnHHBOKUg3CyklpeWoOmCcklSTilSTGNWkmjSkGjWkmYScwC5FOq76aX+6SUOWJDXZZq2UBpttVmGQUmAFrFNL6bBGiwqTRY1ZwDqrEptNKXWjFR1ohaPO7lDgsCuw24SU2Oye2GxyrFY5ZosnZpMcs0jrNcml9F6zSUGOUYXJqCLHqMFkVGPMUpOdriYrTUNWqpaMJC3piWrSVmlJX6lF1KZLvE1DTLiCIG9PvDVytEoPvFWj8dO4E6STo9d5EuqjJNpfxRhfJeNDvFkcF4phTBA7NGrqPOTscFey0U1J3kg55pEe2IZ7YhjhznzFKOYF9WeuXy80bv0ZMmQQSo/hqNwGE6j2IDrIFx+NQvqPjHDT9e7Vi5HDh6JTyvHTqgn00uGt1uClVWOZ2o+mG6+icvqV7Jt8GQ/Pu4oHJ/ei1nsQG32HsS2yLxXhMkoDZeQFd6IsvhPW+C5M0l2BZnh3pgZcTcGCy2lJvZx96V1purkr62ddQdGcq1lzay9qDD40FdxA/TorLVWb2ddSw67mSu6+cz8PnbiT+47t4Z4jLdx/Vwt3HtjGruYSGirSqd6QTv2WbForVlFVPIGtVi+2Wb3YkRdGZeFYqorHU1c6kbrS8dSXxtFUFk9zqVAszWVjaC2JorU0ip2lkVJqa7tIdRWArjScXSK1VTjnSsPYVRLKrhK9JOGka84LodERTINDL0kCdQLWSXXmQmi26zsk3HJCTkj3E5izhnS45wSU01NvDZX0E6Sz6qkxBjghnctJd9bT1gXpzgqHa+MiisDFDOk6LT9M7SPvXnC0vv/xRx44+RFDEo8iu+WAy0l3wZG8tN/ognR/3fv/fwXpRIS+/Po77n74JTJT1hIYl4YsykCfCRZibl1Lec1xyaX27/7BQTjYvvzqW976xyc89uLfOXTiBWr3PszWlntJL22Xmk4E3FCAfLKFITGZDIxOp29EGv2iM6ROqDFLypmXVsF8QxWGjfup3fcI9z5+kjfe+Yj3PzrNF19/e9438NHn3mB1URsDxmTSQ5/EoqwqqRafqGl2IS8XpAtB1GlLTExE1G/7b7zuvffen1x0oqPro48+esGX8e2337Jx40bGjh0rNYlQqVQ4HA5XF9cLjqjrjS5Id+6/gUsC0lXWLiUhfYAE6TJyPMjI8STD6EGGydM5F9tmTwnGZZgVCDnBnII0k4JUo4LUHEUHkBPQTUWKUUGKOGZSkGJUd0gjwToB6oSzLsWoItWgIsWgIcWoIcWkIcOoIdsoYN3ZkC7b7HTTiVp1EqyzqJEcdT9BOo0E6n6CdA45NgHp7ALSibkcq02O2SpqBDjh3BlIl2NSSIDOaFBhNGgwGNUYJEinIjNVQ0aKjrQkDamrVaSs1EigzpCsZeVSDfoABT5aD3w1HlKqq5daNJDw6IB0cvTeCiL91cQH6ZgbF07GnPGUjQ2lebQnTe6e1MpVbB+totBNQfpoOcvdFUzxkDPOfRSpQd1J1F+O58iBuI0YirdiJL6eIxkfEcy86ZOIDddzXc+e9O3di4EDB6D0HI2vRkGgTiO56JQqDfF6DzbN7cPG6/tQPP5anryxCw9P7cHu0F5UePdnq74fW6KvpDiwE3n6LmybJMMwpisT1FfhO6oXCyKvYeOSy9i7Ssa+5TLalsioni1j2w0yqpb3oC7Hh7rCpdSvsVK7oYTm6o0c2tXAvvYa7jq8m0cfvIcTd+3hyJ4tHN5dyoFWBw3b06hZv5jqdYup3ZTMzkpRt24FWxx6NhsVbLP5siM3lB0FY6kpiaW2NJb6sjiaO9RUGkNTWRQtJZG0CVBXEklrSUQHrAunTQC6kp8hXXuxnvbiEMlFt7NAT1NeCA2OYOodIdQLUCd1aQ2VgF29LZhGkdIq0ljteqnmXKP1bCedqEMnJDnpOiCd5KCzCFinp17UpDP4U2sJc6W7/upZ64J0vwqIa/OiicBFC+nSjyNbeRjjwVd58PVPuf+1T7nv1U/OWSfE+pOfsO3EW/QTkO42V7rrRfOj+4tdiAvS/cVu2C8u9/8S0p352FeLS6n3jWKuejoDQhORjV7K6Ik5rM5vZf+9z/HVOUKzH//5T95892OOPvg36g88Ssaa3YyINzAgKh31DAe+NxQwMs5IZ+0dyEYsQjZ8IT2CEqTOs1MTtrC6aCeObYfZtusB6RwPP/M6L73xAd98+/s14cR3eepvb7PIUINMcQs9gpNYkdsiQb8z3/N8Rhek++9COlE3rqCggN69eyNSUuvr6xFdXi/k9d1333HXXXfh6+tL586dGTBgAHl5eX9K6uyFXI/rPf8bEXBBunO/j5cEpNtes5SVqf1INowk1ehButGTdJMnqSb5z8o5MxdATikBOAnEGZWkCNBmVJJ8RgYFyUYhsU9FskmFcM2JUWwLOJdiUpNsVJNsUJOSLeZOUCfcdpkmHVlGLVk5KrKFs86oJTtHhwB1osnEGWAnatRZrSLdVTjoRG06FQ67+FcMMSqcjrpcZ406CdTZPbHaFZhF8wuLnByzApNQjhKjSYXBoJYAXbZBRVaWmsx0NekpalKTtaQkqklepSRphZb0JC1piTqWzNdKHVS9tMJJJwCZB35aOQFecoK8lAR7KyUn3dhALbPGhrB87iTsC6axPjKURjdPmkcrqVFo2eKhpsRNQaa7glhPTyI9PVmiHcWmmO6Yxl5GgOd1eLi54S33wE/pydjQYCaOjSbMzwv3wf0YPaQ/Sg83ArRK9D4a9H5e+Hl7E+SnIm1yP9bfMBTreDfWT+zNc0s6c2JsD5r8+7Ml5Fo2hV9JWaiMwshOrJvQhaLxXZnhfQ2Rql4kTriKPQmdOLRSxt6bZDTP7UT9HBkNi7rQkDCCRvtkDjZtpnXHJuo3FNK4pZimHWvYWbOeg22VHNvXxCMnjvP0Eyd44N42Du0pZldtMk1bl1G38TZq106jZs1UGramsKchl507kqkqmco2axDbLH5stQaxvSCcqpJoakrH0lg6huZyoWiayyIlSLezJJKW0giaSsNpLg2npSSMlpJwWovD2VkSRqtQsZ7WQqFQWgpCOiCdE9DViw6t9o7mD3bRmTUYCdRJdeZCpPnPQC6EekuwBOEEiGuwnpkLMOdUnUUv1aKrNAZQIyCdK931rKetC9KdFQ7XxkUUgYsN0n3/4z9peuxdrk0+hmzZQUaZ7yO88GHCix4irPDcFV74EBHFD+HneIDLVhyhy8ojLifdRfS7+ytdigvS/ZXu1tnX+t+AdFgz4bqreWXISApuNTNuxSau1Kdwmd8qqQlCQdUxqT7dd9+dX82uv7/3CeE3ldInIpXrkyrYvutBqctsYnE7M9O2E3frWrRTrQyISuNy/5XINLdxVVACA8dl4XdDATG3rmOBoZqimuM0HnpC6ir78LNvSI0pztS4Ozt6IDrLTk3YTI+wFK4MTsS65aCU+nq+jjoXpPvvQroTJ07g7++PSHOdOXMmL7zwwq9v9Tltf/rpp7S2tjJu3Diprp1IcbVarZw69ed3HD6nC3It+p+JgAvSnfutvCQg3bbaJdyReh0JWSNIyh5NcrYHyUYPMHIzTgAAIABJREFUkoxykkxyknMUklIMCpIMSpINKmlMylaQlK0kqQPUJRoVJHYAuhSTc12iQUWyQUmSeI+xYzSoSTJoJEkuO4OaVKOQSInVkp7jRaaAcjlOR12mUUeW2D7TDdakw2jWYLaopAYSNgHoHJoOWKch16Em16HElqvEniegnRx7rhy7Qy5BOtGt1mATjTHkiNRZKX02R43RpCXbpCY7W0VGhor0NA2pKVqSUjQkJalITFCTsEojuesSVmiZMUWLv06Or5ccjdIdL5UzzTXCT0l0oJroQBXRQRqmRvpz46RoVi6Ygm3eVDZGhtLkrqB1tIpalY5NCg3loxXYRsuZ6+5OsnwU6YrRrIvqw/YpnbkpsDsjhw9n+IgRKNxHEaBREqhT46PywFvuRoDaE723mqhAH8YE+xMaGEBogJLbJwylbN4ASmZ5sGPuYO6/WcYjc7tyXN+LXX592RbWjXURnVgXKaM8RkZOZBdm+VzNreN6sGHx5RxdIePYYhn758touF5GzUwZdfMvoyHVi7qy5RKUe/TBB3jgvuMc2dPMrvoKdtZtYGftOtqrytnduJEDbZU8+cj9vPzSMzz6yAH2NmXSUnETdRsWUrd2BjUlkWwvHktzpZG7Dm7nQGsJjZtuo7b0erbnxlBREM2O4nFUFUdRXxpGa3koO9eIMYzWsggJzDWXitEJ6ppKwxBqKQ6jpcg5NheF0lyop6kolJYiPU35wTTmOsFcnejI6giiTmr8EEKdNYh6azDCPddoCZbqzQkw5wRywdSZBZwTKa566sxiO5hac4hTOXpqckKptoRRmR1IrSWcJ1zprmc9bV2Q7qxwXHQbP/z4T775/ke+/RMlzifOe7G/LjZIJ0J26PkP0Jjupfeqo/RZdYQ+yw+ft/qK96w4TI+VR5AtP0zX1Ucpu+uNC74drsYRFxy6v/wbXZDur3sL/88hnUgHdZihX1+Qu/NNXSUvvvkBtxXvQjXDztXhKXQLWk30zWuoP/QYb777EaJJxbm8Pj39FXc4mrluXCYRN5dz3+Mnf2roIIDf+x9+zsH7X6Cg8pjUUXb8HevRLyxGPSuXwfEG+kan0110lNUn0Tcshf6R6YQuLObmnDrK6+/i8IMvcuKp13j+1fekphnvf3ia777/gUeee4ObrfX0i8nkuug07shtktacyzWfWeOCdP89SCfAmqg/d8UVV3DttddSU1NzQS66M11cg4ODJUAnl4tsLRtvvfXWmdvsGl0RuOAIuCDduYfukoB0FdVLuD3lDKRzJ9kgJ8kgJ9HoKY1OV5wAcmK/AHU/K7Fjn3DNCWiXKMm5TgC6hGwViWckgToB6NQkdrjnBPAToC6tQ6kGLRlSqqsXmWYvsnKcLrosUwe0k7a9MJi1mMzOunRWhxoB6kRNOocYHRrsuSrswkWXq8SWp8Aq5JBjdsjJsSkRoM4oSTSjUEt177LF54p022wNGRlq0tK0pKboSErWkpCkJjFBQ1KCVqpTd+tiDbFRaoK8FAToPPHTeeKj9ZScdCFeCiJ8FIT7yonVa7lhfBhLpo3jjrlTyZk1kXX6IJrcVbTKVbSrdbQqtZTLVaR7KDF4uGNRjSDP3Y1NXtexLbYrpjHdULn1Z/DgQYwcPgydwpNgbw2h/t6EBgQwRh9IXHgoMeF6ggIC8Pf15o4pw9m+tCf5N/mwdo4H9912Oa8myrg//nIOB/Vkd/DlbAnrxI6xMqpiZKz068Jk7ZXYFlzDocxu3J3YieMC0M2S0TRJRsNMGa2LO9Owyo3mjVm0t++kqXITh3c38+yTj/HsM09w7NBu9u2s5eCuBlprymmvW0tTVRHHDjbxwjOP8fLfnuK+43Xsb8mkbsN0akonUFMcSWVxMM3bU9lVm8HhtgKO7d3MgZ1lNFYks6N0DtuLp7C9IIr64hB2lgTTVh5Ce3kIO8v1tJTpaS4Nc6okjKbiUJqLBYxzgjkxSvOCEJqFi64ghAYp3VVPnSMEAenqbQLYBVNrDabW4oR09dYQ6iTXnABxQdSL/RYnpKsXaa3mUGpzQn6CdDXmEGpModQawqWxKstfAnaPHXE1jvjl49YF6X4ZjYtr/tV3P/DGh1/x1Duneebdz3n2T9JTb5/m9Y++4vNvzs8t8X8dnYsN0onv/+ZHX5Pa9jfmbnmSG7Y8ybytT523bqx4mvkVTxFT9giXrzxCpxWHXU66/+sf1//I57kg3V/3Rv7XIF3/vuA+Gqp38P3p07zz8edU7HqQ+OUbuCokkcuDEhgUl0Xm2r088tybfHMOoE50PC2rvZtR0ywMjTNQtedhvvnu59RVkR775dffSo0pRC2619/+UAJ5NfsfJWPtXhYaahl32zoUUy0Mik7n6oDVXOW3ip5BifQNT2FovAHfufnMTt5OzqaDbGy+j4MnXuClN9/n+MN/Y3pSBT3DU+gVnoK94jDff3/uDX1ckO6/B+kefvhhJkyYIHVf9fPzuyAXnXBOHjhwAL1eT9euXenevTtFRUW8/PLLri6uf93H40V15S5Id+6345KAdJurF3ObcNJlu5GY7U6SwZ2kbA8Ssz0REE4Cb1lykjLlJGQpWG1QkCD2ZwmIJ4CdikSjWjqWmK0kUTjnhMMuW8A4FQLWSWuk7TOQTjjr1JKSs9WkGpyNJVINaqkunXDOZUmQTocT0OnINukw5HiRneOFIUeH0aLFbNN2dHd1prw6IZ0aR56K3HwVjjwl1jwVtjwVVocCs10uyWQVoK5DNpVU507Uwcs0CGnIyFSRlq4mOU1DUoqaxCQNSYlq0tOEm86LWdfriAhRE+qrIsRbRZCXJ76a0Xir3fFWjsZXMYoQbwXTxwYzb0I08yeNZcn141k5NY6MsBBqFDp2KTS0abQ0qjRsk2vY5Kmm1MODLbohNGqGUOE5iHUBPaga3xlTdFfClL3pP3ggg4eOwEvpQZCvlojgYEJDggkODMbPL4CxoWrSZwzmYGJf1t3kRf78cI7c1p83E2S8sqgzh0K6cyj6Gmoiu9AcJ6M9XkaytguTfS5nV3oXXirszKOJMo4tlLFzkoz6WBlt02XsufUyajOj2VaQxM7meo4fP8aB/e20N+/g+NG9PP3kAzz37KM8cP9dHD3YzpH9zextqaC1toDaimxa68u49/g+nnj0GC+/+BD33bmFlq0LqS+PYnuejsqSyeyuSqd502JattxOW5WJhoo0GtYtpXrNXLblR1FbEEhLaSBt5UG0rwlmZ3kgO8uC2FkaTGtJCK3FIbR0jMI5d0YCzAmJ7cYCPQ35QdTlBlPnEKBOT60AdLYQaiRI1wHrrMHUiXRWCdCJ0QnoJOdcTgi1Jj11AtKZ9NK81uSEdDXGMCekywyQxsddkO6sp60L0p0Vjotm44tvf6D1ifeILnmE4Tn3Mcx2gqF/koZZ7kOX9yDWAycRhcEv1tfFCOmEGeWTr77ng9PfOvX5t3xwnjr1+be8+9m3HHj2fQaJmnTLXI0jLtbf4MV+XS5Id7Hfod++vv8qpBs9Ciq3wenT0gUKoPbaOx9RWnscvzm5dFYt4+qQRLzn5JGz6YDU7fU//bdCPBefeOEtCbR19llBSmk7b/3j49/+8h1HhBvus8+/5tQnX/DaOx/y0NOvc+j+F6jZ+wjLbc2MWbqGIeOypPTYLuplXOGzgp5hKfSJTmPERBPRS8uZmVRB7LJ1DInN5prgREaON1Kw4yjvfPCp5Lb78Xdc4z9BuvwH+eyrn8Hi7178BSxwdXf9OWg//vijBNO6deuGh4cHlZWViKYP5/MSteva2tqIjIyUuriOGDECo9HIl19+eT6nca11ReA/RsAF6f5jeM46eElAuk3Vi7kl5VpWZI1klcGdVdkerDZ4sDpb/pNWZStYnSVnZZZcgnSrsxWsEsAuSwA7FQkGNQkC0Akol6UioUOJWUpWZ6tYLUBelprETAHz1CRlCXDnhHRS4whRm86gIU2kuxq1UrqrSHnNElDO7JTBLBx0Qt4YLV6YLDpMVp0E6ix2DVaR8tohR64aR74Ke74KW74AdUqsuUrMdgU5NgU5wkVnEZBOhckmmlFopFp3GeKzxTVkaUgVkC5V41SKlpRkLZmZOhYt1DEuWktogIpgb09CfJSE+SgI9hZNGxQEaBWE+KiICvZhemwEcyaMYcHUOBZNG8/CKfEsmxKPwz+QSrmGRqWaZiG5ima5gnpPT1oUI6mVD2S950DWqwZQ7dud7aHdsIR34wbfq/D36INq9ECpkcTYQDUTw9TMilKRNHEIJfMGs2XhKNbOHM2GBQHsXRnG86uv5cXFMh6Kv4x9ut406K+gJa4TlZEyVui6siymG/fbO/OaXcZzCTIOzOhEXWwnqmM70TJDOOguY1vaGLYWZlG5sYzWhkoO72vlyKFdHD7YxqH9zRw51MydR5u45642HnrwKA/cd4T77j7EsQMNNG7PpHrzatobS7j3+G6eevxeXnvlOR6+r4622tuoLImiwhFKw/rFNK6/maqCyewomExl6QKqSuazo2g6lQVx1IqU1ZIA2sqCaBOArjxImu8sDaK1JIiWYqFgSc2FwQg1FQbTkB9CY36wlOYq5vW5QdQK2UMkOCfq0NXYQ6gRoyVIctMJR50kc6DTLZcTRG1OMDUmoRBqjQLKBVNrFJ1cQyVVG/VUG0KoNIWwLdOfSmMojx12Oel++UR1QbpfRuPimf/946/J2PUy3VcJiHMQmUiNXHkY2Yojf0ziPLcflDqKztr8BF9+e/G66S5GSPdn/UIEGr1fdHdNOOLq7vpnBfUSPI8L0v3rTRfA6Ovvf+C7Hy7ulP6LAtJ99tlZAfzg4885dP/zGNbsYcR4I92Eqy4mk+mrNrO+4R7+cers9b988z8+PM1ttnou911B3O3rJKfbL4+fy1y4okR67Okvv+GVN09J6axHHnyBpkOPsbHhHlbntzD21rWoZzokKNc/Mo3+0WlcNyaD3hGpXBeVKjnvlNdbmZW2HduWg7Qff5qHn3lT6ij7yekvz3L4iWuavfEJZNNaGVPwAJ9+7YJ053Kf/ow1hw4dkurHderUCdHR9eTJk+d1WgH0Nm3aJAG6yy67DLVaTWFhIa+99tp5nce12BWB34uAC9L9XoR+Pn5JQLqN1Uu5ObkfyzNHssLgwYpsT1Zme7IiW/6TVmYpEFohQJ1BwcpsJSuylNK+hEwlq7OUTjB3BtJlK1mdqSQxw7l/VbZzlCBdppqkTAHpNM6GEaK7a7bGCelMOtKMOjJE8wiT0zWXbfbuAHNi9MJgcUK6HLOAdF7k2HWYHRosDq0E6iRYl6fBnq/EViAgnRxrnhyLgHQOAelUUsqrUQA6qxqjTYPR6gR1Ir3WCem0pGZoJCddcrqW1HQd6RlepKX7MHWqhiB/NUG+aieY81ag91Gg91VLCvVVEx3kRVxEIPHReqbHRbJoWjw3z5zMohmTuXn2VBJiY8j3DWCbxoudChW7PeTskstpk8tpFm46t8GsGdmPrW4DqBren1r3vlT6Xs36iK4kR3RjUXAPbg6/juUxI1g0xo3FY0ZRMGM4lYvlbJ7vw+ZZCvauUPPE8tE8M6c7D4+/gnsiurMn6Eqaoruwe5yMZN1lLI6+gnZzF/65VcYLq2Ucmi6jYZyMmnGd2Dldxr6l3aharaXUeAebS/Kp3ryG1roK9uysZe+ueo4f28/xY3s4dLCZQ/tquO/4Tp5+8n6eevJBnnz8AZ567AGO7t9Ba20OuxsdHN69nTsP1vHYgwd5/tkTPPX4YY7syWWzLYSK3CiaN6+kungmm3IC2WoTzr0Z7CiYSmV+DDUCuBUH0loaxM6yAFo7IJ0AdM1FgbQUB0pjsxgLhYJoLAiiPj+Y+vwg6vOCaBAOutxA6hyBPznoRJprjeSkC6TGEki1JUhSjVkAuUAJytWYgnAqmGoB6IwhVBud8ypjKELVhmCqsoPZYQyhItOPHYZQHj3kgnQ/P07BBel+GY2LZ37y1JesbHqRa1YepW/qUeLXneDGHQ8xb9uDzKs4f82veJAbtz/Ewh0PMTjjTmSL9zN98+Oc/ub/719K/khE/5chnUhlPvriBwxafQTZra7urn/kd3Ipv9cF6f717p86/S1tT77Hy+9/8a8HL6I9fwTSPfvKO+y/7zn23P0MJ558jQ8/OYfveqYmnUh3PeOk+xWkE+ERjrnX3/mIdQ13MyVxq9SUQeaxFM0MO8b1e3nomdf/rQP79BdfseH/sXce4FGWWRueXV1XRV11V7F3qalTkwABAoRektAJSSAkhPRkkpm0SZlJb4Q00ju9dxI6UpSOUhJAkKICYhcL6n//1/sNuOiCC9hYyVzXc73vzHzl/c43Gcid55wzexPP9omV3G8ZVWvgV+SkX3z5Dc0nzrF66yFmrdpFXv0GwrMW4BFXh7N/ETaj03l5UCJt7MOR2QZI9e06uZjo5VeIm76KkKz5ZNesoXbp61JH2b2HT/N/X11kRMkeZCOX0z9/7w1/Ok6//xFrtzezdMN+Nuw4wqmzH9/Qvq1OOnOYhAMuOjqaxx57jOeee47y8nI+vcZn8XpB/frrr1m3bp3UxVUmk/Hkk09KgE7AlNZHawR+7Qi0Qrobj+gdAum88Yl8nMDYlwg0vEpgXHsCY4TaERjbgcDYjgTGdCAwpiNBYowzA7sQAediOhMW05lwSZaSS07UmxOOOvGe+X0LQmMvz4WbLtYSrZDBigiDNZEGK0QtOrNsiDLIiUmQY4iXYxBjohyD0awEo5x4oSQb4pOsSRROOpNIe7XGlGZpVroFpgwrUjIsJCedKaMjprSOGEW6a6oAdZ1JSrUgIVm46ISszKBO1KYzWhGbYCml3EYZrNDHCVkTY7BBNLCY5GtDt66dsbbsiNrWgm4qKzOskwtAZ0k3paUZ0PWwZ2Dvbgxx7s7IQc54ug7Cb6wrQZ6jCBgzgikjhhE+oD/JPXpQrlIxt7MVcy0sabDsTHn7DhS+8CIFzzzF9KeeoLTtEzQ8/jTzX2jLUsWDzO52LxWOD1Hc818Yuz+LzuFZ4uzaUjBYQ+XwLjS4dWTDFAXb3V9mR5+H2Ki6l7VdHmJ17wdZMvivrBgiI1N9F/ohf6cp826+qJDxpo+MdSNlLB4kY76LjFXDZWyYcD9z9V3Jjw8gJyGSorQEKgpzWLpwNmtWL2HR/GqWLW6gqXGhBOkaV85k09p5vL51OYcO7eHY0YOcOX2Kw4cPsO211axbVcP8uhgWzUxmXn0MG1aX8OaeDex6YxULarVUZ/ejLncktdmjKDU5UpJgKzWPqMkYSE1GD+oy7WjI0TB7qoa5uWrm5QkHnZp5OULCRadhTpaKuTlK5mSrmZ2lZmamhhkivTVDQ0OmPQ2iSUSqgHQqGlI0NCTbUWeyp84opKEu0Y5ao4baJA21CXbUGYTsqZWAnD31hn9LuOZqhXPOYE+NGGMdqI7rQrXBgYooJdVxXdm5qhXSXf112wrpro7G7TM/fuFLwuc382DQGhSmDczeuJ8jLc0cPHSIAwcP35Teurx9S/Nhjh05jFPaJmTuK3Ar38sX37RCuj/irkuQ7tB5nhJOulZI90fcgj/FOe8USHfx0ndSWvmZj7/m7GffXPePC+LnKrPpOPKk14ia38y7n3x9297nW4F0n3z+JXXL3mBkVLXUdKHj8BQcJ+URU7CU/Ufe5auf+6PLDUK6qwO2t/kMpsrVqMdkSKmkd6uCJeiVU7ee/S1nuDqVVNSBO3ryPL39ChBQb3xUNZd+43IKIk322KkL7HjrHeY17aF4zmZCsxagGZ9N2556HukSwX2izp5DOPfZhfJw1wipZp5iXBaDgqcTnTsPTcgM7nWtpkuUGUCeOvsRn31x/c/NvLV78UpsQOWeTXvXZOw8cplknMX2/Sf4/OL19xNxbYV0INySmzZtolu3btx11124ublx5syZG64f99FHH9HQ0ICTk5PUJOLFF18kNTWVjz++MVB69ee7dd4agRuJQCuku5Eombe5IyBdUe1EJkY8xpSYl/CPa0dATHsCol4lMLodAdHtJQVGC1jXiaDoTgTGdCYoVqS7diYs2sIM6QSYkwCchVSLTqS7ShAv1oLgaCtCoi0JjrUgJMaS8BhrtLE2hMdZozVYExFnTWScDbo4W/QC0MUriUtQEZcgRiWGBAXxSQLOKUhIVpBgEk46W+JNtiQkW5JgspRSXk1SyqsVpnQrkjMszWOaBca0zj/IDOg6I9JjhYtOKCnFmoQUawwSrLMy16dLtCTOaEOcUU6s0RaD0ZrIKCtchlmjsLXAyqIDcqtOdFdb08NOjqPKWlIPpRX9uqlxG+yM2+C+jHcbiNeoYXiMGIb3aFeCPUYR5jGKwFGuBIx0IcxlCEn9nCnq5kiZnR0lGlumWlmS1bEzaR06YHr5ZZKfe57Cp55h7otPMO+Fx5j9yr+oefUJcl98joT2L1Bo/RQL7B5n2SANK/tas7b306wc04v1imfZLH+Epm4Psqz3PSwbejfLXf/GjD5/Rdflbtab/sonZTIOB8tY1EfG4gEyGsfIaJzyD9ZO/hfLQzWUpkaSa4pnarKBqclxFOeksXzJQrZv3cjKZXOYM3MaC+eVs3hRFatXNLB54wK2b1/BWwd3cuToAU4cb6b58G52793CltdWsHBmogTq5tfpmFMdyNyaYFbOT2Hd0unMKplMeXIPKlP7UZ7ejxKThqpke6pTHanL6El9ZhcasjXMyNEwUwC5XA1zc9SS5uVqmJOjZla2ktnZCgnQzchSU59hR0O6PQ3pdtRn2lGXakd9ioYZKWrqk9U/uOYEmKtL0lCTqKE2UU1NoprqBDU18RpqDRqqDXbUxJmdcgLa1cXbURNrT3Ws3WXZUxXTharYLlTGOlCmU1EV25UdrU66H33btkK6H4XjtnkiQbp5ZkinSt7I4i1vcub4EU4cbeHtI803reNHmjnzdgtn32nGWUC6ca2Q7o+82a2Q7o+M/s2f+7vvvpdS8K6GEj93FFEG66OL33L+80t88MUlLvxE4vVPv/qWb/9LvayfO4d4788K6USjgfc//ZqD73/B6sMXKNt8kvTlR4lb0IJp6RGK1p9g0b5z7Dr1Kcc++JKLl75HMKhdJz+lfdIWZJNW8rR2HaUbT/HNbZr2erOQ7uKX37B041s819/A/V20PNkvlheGJEhdUds4hDE5YQYtJ85d/yNzC5BOHEzUjVu15SATEhp4xcXIPZpQHuqiZYy+mpVbDnLivQ/59rt/l02YkjZHgnROE3I5cur89dfzG70j1jt71W4G+BfStoeOp3vH0tklmf5TCiWA2HlkGs8MjOeRnnoe6BrBkz0jeapXFM/1i6fvlCKipi2haM5mVmw5ILkGDxx7l3fPfYJIBd5z+BQWo9OQyQN5vE80Lw5N5BGnKO5WBOMVW8+WPccQtdau92iFdPD555+j1Wr5xz/+gQBsImX1Rh+ii6uoXadSqSRA1759e9LT03nnnVvvjn6j527d7s6NQCuku/F7f0dAusLaSXhpn8Av+mX8Y9pJgC5AALqo9vhHtcM/qj0B+k4ERlkQpLMkMNqCoBjhjhPOOeGQM7vjwuJEvTlz7bmwGAHkOpvhXLSFNIZEWRIabUV4rA3aWFvzGGf9w3OdQU5UvEJy0cUlqolNNIM6Q4KS+EQ58SalWZKbzlaCdYnJIuXVkkSTFUbhpkuxIjnNSnLSGdPN6a9GCdRZkpQu1JmkNAuSLqe4xpssSUi2Jv4yoJNgnckag8mGhGQ5iSkKEtPEuW3w8bWhn7MCtcIGW+tO2Fp2pKvSCueuKrrbyemisqKXxoahTg64Dx+A16gheI4aivdoAeiG4T1yGL6jhhEwzpWQsW4Ej3EldJQbOrdhJA3sT0bfXmT2csDUTU2Mg4ZwOw2hdioiFXISXmlHwjPPkNu2LbMFrGv/DPUvPceSTs/RaPsEq7p0YLGDNSvl7WnSWLCkt4bVisfY1Ptelrs8wOKB97LeRUaT+1/I6/1X6j3/wvFUGSe0Mtb2lzG/u4zlw2SsnSRjVZQ1C5OGUpseRFGWiYK0RIqzUshNSSQ3zcicmbVs3ryRDRvWsGBeGQvnl9C0eg673tjEwQO7OXR4L3v2bGLz5iVsWtvA+nW1NK2rZtPGBrZtaWTp/KnMbzAxuzqchmJ3GvKHM6PQnRlF3lRnDKLC2IOKFCfK0hypSO5KZXI3alIdJCddfbZGAnUC1s3MVTFLgLkcNbOzVczKVjHjypillhpN1GVoqE+zk1SXpqE+xY66FDV1yWqp/pxIbRWuuStjdZKaGgHnBJgTIC5eQ3Xc5ecilVXIIEbhmrOnMlbI4TKc60JljKhH50B5ZCuku9bXbCuku1ZU/vjXroZ0CtNGFmx+k3eOtdDS0kxz8+GblnDRnTjazOnjh+nd6qT7w29wK6T7w2/BTS3gw08vsn7HEY6d+uBH7qFrHUTAl3OffcOS/eep2f4u9Tvep+Eq1b/xPjWvv8fqgxc489FX1zrEDb/2Z4V0ooty0cZTeNW+xXOGTTwwZRVtJq2kzcQVtPFewQN+q3gkYh3OBTvRLmjmtWMfc+zClxhXvs2DoWuRBazmLx7LcMnbyd7Tn/ELWegN34+b2fBmId3BY+/jY5zFPaoQ2g2OJyy9AVPJAoaGFNJGFUxH5ziWrX+T7653sbcI6cQ1ff3Ntxw6fpbM2rXIR6fzUFct9yiDsBmTTkLJCo6cOCc5pMS2+TM28M/uOtoNTqRmyfb/+vNyMzG70W1F+q9IibVwSaaNg5Z2QxKpWLiFHQdPUb3kDaILljJKXy01nHh1UAJPO+l50imS+zVhPCjURSs1oHD0ysY9uoacunVULX6d8TG1PNxdz3MDDHjFVZJWvojRulKe6RPL8/0MUsOKjz+5ftOCOx3SCYB59OhRNBqNBNmGDx8udWG9kfsq9hVdXO3t7SUHXps2bcjMzJQwrJiLAAAgAElEQVRq0P0cGL2RY7du0xqBn4tAK6T7uej8+L07AtLlV0/CM6wtflEv4R/9KlOiXmWK7lX89e2ZouuAf2RHAnSdCRCATm9JgN6CoGhLQiRIdyV91YrwOCu0sVZoY6wlGCccdMFRVgRFWxEaZUWI3oqQKGvCYmwIj7VFGyf/QREGORKkMyiJSlASI1x0SWpik1TEJQpIp5RcdPHJKgwmhdlFJxx1Qsk2khsuKdkGU4oNplRrktKsMKZbSrAuKd0Co0iBTbciKc2SpBQzpDOnuloQn2JFwmXFS646WxJTVZjSVCRn2GLKtCUswpZ+fa3pqrbEXmGF2tYSlbWF1NnVSW2FczclPbqqcOqqYXCf7oxz6cuEkUPwGTMU//GuhHiOIMRrJH7j3Jgy1oVIr1HovcdKo3b8SCLHDCdqxFBCBjsTMrgPYYP6ETqwP6FDBhA+dCC+PXviqVbh3bETuldfIbnjK+R3eJmlnV9ige2LTJd3ourlF5hv0Yl6B3uqO/2TOT0epHbQI8wa1pYFfR9lg8c9tJTKWK7/C/tiZBwNkrFtuIwVvWU0DZax0fMeVkZ2YFbKRKqzYynPTqQ000hJtonyvHTK87PJTU2ipCCHxsblvP7Gdvbv2cmWzatpWrOY+QsKqK8Kprp0PBUl7tRXhlCQ58LcmZE0rpjKnBlBbFpXxfZtTaxrmsvMynCq8oZTneNMRZo9VZlOVGU4UZ7alfKUbpSn9aAyrTvVKV2oSrWnJt2Oukw19VkqGrLVNAgol6tmRo5aGhvEmKViRpaSGVkas3Muw476dDV1qRpqRWqrGC9DulqjmtokNbWJGmoEnBPuOQHlDGqqDSqq4oSUErCrMthRFWdWZayGilg7qmLNQO4KmBOjcNJVxNhTpr8M6VrTXX/0jdoK6X4UjtvmyU8h3fxNb0ouupZmAen+U4ebmzl8+PoS+xw/2swpAenSW510f/SNboV0f/QduLnz72s+TfexGdi4phBfvII1rzcjUg+//OoSwmV39ePMx99gWHKUFyPX8UBgIw+GrZXAkYBHD4Vema/h2agNpK86jjB6CWBzK48/E6QTjR5OXviK4k2ncMh6g/v8V/N3n5Xc47WM+wIbeSJ6A+0TX+PZuE08ELaGeyYu5x7v5dw7eSUvxm7EKnM7D8VuQha6Bln4WqnZzt2BjQwp28P2E5/cSnh/031uFtKJ+nOic+m/ukWSX7+MDz86xTfffMCGN3bi6JXFww4R+KfO5fT16qP9Akh3JRCiC+zhE+dIr2qi05Ak7rby58GuEWjcsyiZ9xon3r3Atr3HcfYv5KFuEfgkNXDxq5vr2HnlXL90/ObStyzbfIAXhiRKzSwcvHJZsG6flMr61TffSl1lP/r0Im7ZG7hraBWvBM5gQsIMunrk8Gy/WB5QBnG/PJA2mhD+4RjJv3pH82h3nVRzT587m6MnWvjm0ge0HDvASG0x93XRMja2ln3NZ6679Dsd0p08eVKqRffQQw/Rtm1bcnNzrxurq9/44osvmDFjBl27dpW6uAoHnclkau3ienWQWue/WQRaId2Nh/YOgXTeuIc8ziTdS0zWtzNL1w4/XQf8dB3xF4BOb4G/zkIaA6MsJfAWIlxxIn011uyGC5NGa7QxNoTF2hAcbU2IUJQZ1gVHmeeh0WZQFya56WzRxsqJNCjQxSvQx6uIilcRLVx0SWoMklTEG5UYjAoMJvM8wSRHSKpPJ5pHSKDOBmOKDUYJ0lljTLOWwJyAdZLSrKRadIkpnUkU6a5CwlEnAJ1w5CXbkpAqJylNQXKGiuRMBSlZcgxJcsaMscFObYHCsj0amw7Y2VpINelEXbou8s70UFsxoKcDrgP7MGJoP0YO6YvnyCFMHC1AnQuB7m6ETRiOduIIwiaMRDdpDDF+44jzG0/MZHcJ2Om8RhE5fjiR40eiHz+SaI/RxHiOIdpjFJFjR6Eb5Uq022DCBvTGv7cjId3t0Nl2IFpthcnGgizLV8lSWZDrYEOtY1vqe7ehxOlelo26l/0JD/FmwUPsSJDRkinjQKiMLW4yVvWVsXyQjLWT72dxhBWzTOOpzYqhJs9EZZ6JkiwjFVPTqC7KpWZ6PlXF+RTn51BTOZ2mxuXs37uPNeuWM2PmNMrLtEzPH0VumoapqUpKpw6gILcfFcUjmD9Dy+y6IKqLerOpqYg3tjWyeP40aot9qcodSGVGN6qzelGd7UxFZk/KM7pTmd6d6nRHqlK7UJ1iR3Wamup0FXVZKupFKmum8jKsMwO7hhwVDeK9TCENwkVXm66hLk1NbbKGGpOGmmQ1NSahf4M54ZyrTlSZJUE6AerMsK4yVklVnIbKODuzYu2oiLGjMsaeiuhryYHyaHtKI5VUxnRhx+qiG/+2+RW3rH39PSwMm2gb2kRq43G+vMWumuIXmerX3+WV6I28ol/PtPXv8OWlH/+SeDPLboV0NxOt32/bm4Z0hw9z+GfUfPgwIuX11NuXnXSX010/v+1r0r3F3ZNX4Va8m61v/3lqzkiQ7ofGESvJ23Dylj9cX3zzPdlrT/CMbh0PBTcxf/f7t3wskZZZu+00TwY00i5uI3VvvHvLxxLfS8YVx3gubA1PRqxjzp6zt3ysP3rHPYdOYT04gXvlQbRzMSIfm4FreDkZlU2se6OFsxc+ldICxTpFiubwsn3cO2U1simreVC7lscj1vJP7Rr+pV3DI9o1yAIakfmvxnf2IT7/+ts7HtKJGCx96xwjCnbxcsQ6/uq3mr+FNuGQsZ3slW+z4q3zrDvyIZvf/oj1Rz9i1aEPqNtymvEV++hsfI0HBJgLakQWttYM6ASk065FJiCpdh3DKvdL6bN/9Ofo6vPfLKRbvH4fz/aJ48nuOuqXrOHSJZFK+hm7Dr5Jvyl5PNxNh3fCTKmL6dXn+WH+K0A6cSyx7jPnPqFxy0F8Emfw/IB4/qYOoePQJEbrqqhYuA1f40we66HHyWcaB95+HwHM/oiH6BJbMm8Ldu5Z3GcXRk/ffKoWb5dSo6+sZ0zpXmSuC+ievkUCkKK+3YadR5jfuJuMqkYmJc2gx6RpdHAx8rhTFC/0NZA8fQHnPhAplp9z/uwJvGLKub9bBCP01ew6eOrKof9jvNMhXWNjI3K5XHLRTZo0id27d/9HjH76wrfffktZWZkE6EQX106dOpGXl9faxfWngWp9/ptFoBXS3Xho7whIN63Sm7HBbZmoe5lJuvaSvHXtmRzRgcmRnfCL7MyUyM746wWs6ywBOuGSE+44UV9OpK8KZ5wAc+ExZugmAFyoBOWsJQddsN6KIPFcb0Wo3prQKBvCYmwJi5ETEStcdEp0BhX6eA3R8Rpi4jXEJWkwGNWXJaCdAHUqEoxKEkyiNp1CgnQC1glIJ8G5VGtzt9c04aizwSjAnHDVXR4TUy1JTLMgMU1AOtEwwlyLzpBiS0KKksR0JcZMFSmZStKn2mLKsCUoxJauXSyxtOiIded2aGw74aC0wl5lRTe1DY5qUY/Ogn7d7Rg5pA8eIwbiPmIgHiOHMmH0ELxHDWPyWFcCPdwkSKebNAqh2Mljifd3xxg0ntRAd5ID3EnyH0ui3ziSpoyTnqcEeGLy9yTRx53EyeNJmDRWSpP1GDoQ9wHOePRyxG9ALyJ6OxLTzxHDoC5kDbCkYejTVPR+iHLHu9jgJ2Nz4j0si76PnZEyWqJlbB8lY+lAGQtd/sKiCf9ifmxP6o0e1GTqqM5Nor4gjdqiTMry0qmYmk518VTqK4qZWVdJTcV0Kqfns2B2HTte38rGjauZNauQ0uIwivKGk2myJDPpJfLSbMnPdCA/XUNF4RDqyyeQn9yOmaUurF9RxIa1C1g0J5Pq/DFUZveiNncAdVMHU5XTV3peldmDmgxHqtLMkK4qTYlQdbqSmgwVtVlmYFeXraQuS0ldppL6DBV1GWpq01XUCgedBOguQzmTmmoho5CoP6f+wUFXlaBCqFqMlx1zVQYNlbHqy3BOzM2ATsC5ymgHyqPsJFAnxjIxj7KnXG9PeZQ9JRFKKqK6smNla+OIq79uWyHd1dG4feY3A+kEnDt+7CjvnjrOez+jC++e4JP3j9Mvexsyj0bG1B64fS74Gis598Ul/Oa2cHfAGkZVvMmuM9dPI7rG7rf1S+IX3W3vfMYzkRuQ+TdRsOXWYdil/4Npm8/wTMxmHg7fwOI3L9zytX926f+Ys/c8T4Wsp33iVmbu+ZkaV//lLOLX8sy1p3khchNPRb/G/LdufV3/5VS/+dst75xFPTyF+5UhtO0dTRv7MP7hoMXCNZm+gcVETF1IzdLtHHn7DG+e+YQRNYdpE7yJTsmvoZ+3i8KVu8lasovsJbuJnrODh6PXIwtqwmvWQT6+eOlH0OBmLubP4KQ78eGX5K4/gVPOG8jGL0HmvgQr0xZS1hxn2VvnpYYR14rJ199+z86Tn1K/8z2cp+1A5r3ix5BOgLqwNcj8G3kgfC3TNpzk4i3+cexa5/+lr90spBPgyH58NvdrQvGKq2DN1h3sP3yQaTNX8spAA/+yDye7ei2ffH6dFOpfCdJduW5xuDdb3mXazI1S8wqZxRT+Kg+ip08+ff0KpMYNFm4prHjtoORau7Lf7z2e+/Bz6pfv4IX+8cg6+OLglcPyTW/9sIxRxbuRuSygb84bfHvV3zvF9Z378DP2t7xL0/bDlC3Ygr17Fg93i2RocCGzlm/gzZaD1C9eRzfPLNo4hDMldQ5vn/rgh2P/dHInQzrR2EF0dP3nP//Jo48+ysyZMxFdXn/uId5fvXr1DzXonnrqKXJycjh9+vTP7db6XmsEftUI/OaQ7mgeDjIZMoc8jv6qK//9D3ZHQLq8Kh/GBD3JhIhXmBjZAW9tOyZp2+Oj7YivthOTtZ3wi+hEgM4C/0hLgvRWCOgmXHJmMGdDWLRoBCEnPFYugbqwaFtC9TYE66wI0llL+wSJeaQNQZFyQnQC4oltlWhjlUTGqtHH2RFlsCc2XsiO2CQNcUYB61TEGZXEG1XEJ4lUV7lUL07UjBPdXhNNChIFqEuxkZSUaosxTcgGU7oAdSL91YbENBtEOmtiqjUJadbEp9lgSLUhLsUGQ5qC+AwlSVkqjNlqTNlykrPlBIbb0K9/Zyw6dcDaoiMq685oFJaoFZbYKa3o6aCgV1clfbrY0t/JDreBvfAaMQg/dxd8Rg/Bd+xQfMcKSOfC5LHD8XN3JXi8C+EeLugmuKKb6Eqc9zCSJ7lg9HEjabIbJt/hmCa7kuznhnHKaAyTx6Cb4Eak9yjCJ4zC330kvqNHMHn0CALGuxM8fgz+Y90IGDsCvXt/0kbJKej/FNXObZjn9Bc2BMhYNEXGrOEyDkySsXWYjJV9ZMwZ2YYZU56nProfNWl6qjOiqM2OpTrXRF1+BvXTp1JTUkBN0VRqS/OZVV/B7BnVzJtZx/xZdcyfWcu6xqVs37qejZvWUlYWjTHRgVSjNamJL5GR9CpZie3INL5Kbpo1xTmOFGVomGayoDZ/MMvnp7Js0TRmVYdQmdWbmtxB1OYNpWbqQKpznanKdqIqy5GaDAeq0+yoTFVRmaqQJAG7TBU1AtilKyRJ8C5NSU2aiupUNdWpKqpTVFQnq6g2qahKElJLY+XlUXLQSYDOnOoqgbk4DRVxaklmMKeR3HPlUWrKozQSkBNgrlSvoUxvR6lOI6lcJxx0Gsr1Goq1csr0DryxotVJd/XXdiukuzoat8/8RiGdAHQiBXbvvgNse2MP23bsZfuOfdfUrt372LtnL92Ma5CNW8Kgwu28ffoD3nn3I06cucDx20RiLafe+4gdLWdxL9/JXb5LGZS3jRW7T3Pm/dtrrbcSs3fe/ZBjZz5k3usnaRu8EpnPUozLDnH2/Mc3fQ9OvvchR09dIHnJQZ7SruLBwJWUrTvKu2c/khw1N7q+t0XM3/+Qg++cp3BNC4/7r+Bl/Rrym1o4ffbmYy6O9fa7HxIz7wBPh6ziyfDVlG84xntnP+bEux/e9HXe6HX82tuJtYr0wbWvN2Pllsw/7LWIGlYv9Y/neec4HnXU8Xd1KI86RmIxPIUxEWWE5y6mS/QS7vFciMu0Lew93Mz/fXScC6ePcO7kEXa9eZBnEzdILq8Jsw/y6Zd3ppPui2++47WjHzGqdA+PCgecxzKsEzcTMucwKw9eH3T89Ft6+/GP6S0gnY+AdCLVdR0y7RWtNae/+q/m1fjN1O94jw8v/jGurp+u+2Yh3XsffMrU+vU82DWSh7pFYueZQd+AabwyNJG/KoLoOymP3Qd/xpH7K0O6K9cjmkZs3Xcc3dTFaMZnca9duFTT7Z/dInmubxzGkpVS44Ur2/8R47fff8/U+nW86hzHXaoQukzMZeVrB/nu0re4l+1DNmwevTK28cmX1/9sfPf998xYsYMnnWO5Wx2C1agU+gVNo6OriXs1YThOmMrcxj0/6xq8kyHdli1b6NChA6KW3Lhx4/5rLTrRxbWiokJy0MlkMkSKa0ZGBp98cvulrv8Rn+nWc/5+EWiFdDce6zsD0lX6MDrgSTzDX2GCtj3eYe2ZFCZgXSd8tJ3w1XZmsrYzUyIsmRJhRUCkGbxJ9eUEqIu2JSxadGw1A7pwke4aZUuwzoYgnQ2BOhsCIq0JjBSjgsBIBcE6BSF6JWHRasJj1ETEatDF2UuKNtgTk6AhNlFNXKIGQ6Jw0ylJEC66JAUG0ThCctKZHXUSpJO6vgpHnRxjqlwCdElS6qvtZVAnUllFN1gbElJspLkh1RZDqhxDioL4dCWJWSqSszWYslUYc22JNMgZ5mqN3KYD1p3aobKxoIvSWoJ0ClGTTm6JvXDS2Stw7qbGpW93xgztz0TRHGL8cAnGBXu4EjTehSB3F6lhhO+4YfiNHUrQuKGEjB1E8Oj+hIx0RjvaGe2Y/ujGDyTKYxAxXgOJ9hxEpMcQQscPJdh9KGFeI4nwHkO49zi0kzzQ+3oRPmkifuPHMWXsCPzGjCRkzBCih3fD1OdF5vb/G019ZGwcJeM1bxlbxsjY3EPGSkfhoGtDw2QLKiIGUJHoS0OWAHTR1E5NoHZaGnUFGdQV51JXPp2GyunMqC5jdkM1s2ZUMX9uA8uXLWDZ4vksXDCTTRtWsWvnG8yZM5XklP6YEh1Ijm9HWkI7MhLbkZ7UjkxTR/LSrCnIsqcow46iNA2VUwcxuzKA+fWR1Oa7UJ0zgOpcAegGUCUgXY4TlZmOVGfaU5WupiJFSXmKgooUAeqUVKQqqEpVUpWioCpFSWWa0gzwpNc0VCarJFWZzGDODOlUVCYqqUxUUZWopCpeSZVBSWW8ikqDHRVxQmZIVx6roiJGQDkVAtCV6dWUCSCnt6NMp6ZEr5bmJWIeKeYaxLxUr6Yw3IZSnR2vryi48W+bX3HL1nTXmwtmxpoTPByyhqfD1zJvz1k+++rf3eNu7kj/m1vfKKQ70tKMUOW8NfgkVDMprgqfhJpryi+xhilJ1bT3LOHvQwuw8qsgLHsBUVMXoctZeFspeupiAjMWYB9QxUNuBVhPrsA7eS6GaYtvq3XeStykeOcuYmz8LB4fVcT9wwsYGjsDU+ESIm/yPsRMXYQ+dxEDoxp4Ymwxj44sYnTcTOLzF6PPufH7Ks4bm7cIXe5CXGJm8PiIQp4fN53hsTOJyxcxv/FjiZiIY8XkLaK3tpYnRhfy5Jgi3BNmk5i/BP1NXuOtxPhX2yd3EXH5y5hknMWLgxOldLeXBiTwQj/DVYrjWedY2jpF8U9HHU/00PNUvwTaDMpAHVxHTt1qXtv6BgcOHuTY0WY27j7A0wnr72hIJzq3ztn9Pi5Fu5GNX0qboEbk6duofeM9zn126Ya/tJvf/wL/hgPcG7zm37XoBKQTLrofxjXIQpq4O2A1TlN3sGDvudui4+vNQjoRlKMnz+NpqKfzyBQedYrmkZ7RPNHXQM/JBTSs2ImosXbdx28E6a6cTzj45jXuYXhkJa8MSeJJpyj+1V1HH998ZqzcyYVPPr+y6R8yCsiZWtlER9dk/qoJZVBwCdt3Hca1ZC+y0Uvplbld6rh8vcX93//9H199c4nAjHm0dzXR1jmWh3tE0dY5DsuR6ZQv2CqlAV9vf/H6nQrpzp07R1paGvfccw+PP/641KH1q6+u4/gUSdyffUZdXZ2UGvvXv/6Vdu3aSU0iBCxpfbRG4PeOQCuku/GI3xGQbmqZD6P9n8Qj/GW8wtszIbQjE8I64R1ugU94Z3zCLfDVWuMXYY2f1hr/CDNwC9FZEyYaQUTbEh4jRxujIDxaTriAdlHCRWdDYKQt/pFy/CNs8Y+Q438Z0oUISKdTEKpTER6lISJGQ2SskD06gwNRCfbEJqiJSxB16TSXa9GZ69HFCTedUaS7KklMFhJz4a5TSPOkFDOkM6bYYhSuOlGjTnLZmR148SlyqfZcfIqCuBQFhlQlCRlqjFkaUnI0JGUpMGbJmTDJlq72nbG1aI91p1dR2nTCXmWNWmmDnVKOg1qBWmWLnUZBj252uPTrhefwwUwZ70aA13CCJ44kYuJwIia4Ee7lSqinCyFeboR6DSfQ3QX/MQOZ4ubMFNc+BI7uS8iYfgSN6kfgqH6EjR1I+NgBBI/pT8i4IWg9RqD3GUf05HHSqPP1JMpvIqETPZg0ZhR+Y1wJdB9N0PhRhI0ZhGmwFfP638uaXjI2CVDXT8bqnn9hjt1d1DjfS8Nka6r0oyiN86E6JZgZWdHU5sRTN81EXZEAdNnUFudSU1ZIQ3UpM2rKmVVXwYzaCubNm0nT6mWsaVrBvPmzWdO4nG1bNvDa5rXMmjOV1JRBGGM6kGzoQEriq2QktSPH2Impps5MS1NSnNGV4szuFKd1oyJ7ALPKJzO3OoCavKFUZfelOqc/lTnOVOb0oiKzOxWZ9lRmqCQoV56qoCxFQXmykvJkOeUpSum5eK0iWQA8OZUpKipT1FQkq6gwqak0XgZyEpwTgE5JRYKKSgHo4pVUGlRUxCrMo+SgE40hNJRHC6kojVJRJkE6s2OuRMA4vZrpEqjTSGNxpIpinZpinYriSDUFYbYU6zRsa4V0P/q2bXXS/Sgct82TG4F0wkF39EiLBOkC0xr4u30499gG83d12LWlCuPvmjCe6hHBS70jadstnPuUwdwvFwWyby/dJw/iAVUwbbuG86JTBI+JtWpCaHObrfNW43afIpj7NcE831PLCz21/Ms+9NavTRFMG4cwnu0ZIR3vEfsQ7lfcwv20DaKNIpgH7EN53knLcz20/NM+9NaOJRfHCuIRh1BpTc/1jOBRza0f61bj/GvsJz6LD9qF86xzDC8PiOfF/j+VAHZxPOccy9O9Y3m6VwzP9dLzfK9InugRQRf3VBKmzmbv7j28/04Lr+8/eBnSNXEnOum+uvQ9RZtOIjdu4a6JK3gwqJFBxbtYceAcIoX1Rh+ii2lm0wnaxWxENmG5lD4s1aULuQzshKsubJ3ZXSfmIU3cF9QkOfcOvffFjZ7mN9vuViDd99//H0dOnmfqjA14xdUzNroG/bQlNG47LHVgFSDpuo/fGNKJ84rac6LJiqFwKQ4e2TzkEC7BawePHKoWb+PMuY/59ts/5g9uIjLNJ85hLF1Fm24R3N8lHN+YMhSm9ch81tIr6w0++fK/A+K3T1+gesnrTEmZwxh9NSGZ86V02g8+/oLvfy7+dzCk27BhA46Ojtx99910796dAweuX2pD1KC70sX1L3/5C6LJhHDQnTp16ocOwtf9jLe+0RqB3yACrZDuxoN6R0C63DIfRvk9hUdwO7xCOjIhpBNeIRZMDLZiUqgVPmFW+IZa4xtug5/WBn/JEWcrueRCRG25aDlh0Uq0In01WkFYlABw4n255Jzzj1DgFyFnilZOQISQgsAIJYE6FUE6JaF6FdpoDRHRduhi7YmMs0dvsCfaYEdsgkaCdHFG0enVXJPOkCRSX83ALSlFpLoKl50Z0AlgJ2RMUWEUNeZSVObU2BQ5ialy4lNsfwBzwkFnSFESn6YmKcsOU7YdKTkqkjJtCYmQ06dnJ2w6voLC8lVsOr+KrU1nHOwUODna08vRgZ6ODjh170Lvnt3o26s7wwb0xmvUYIK8hhPg6UqQpxtaT1fCPFwkN1yYxxDCPIYS5DGUcM9hhI7rj79bL3yG9cTbxQmfYU74C1g3diCBI/oTNLo/EZ5DiJo4HMOU8cT6uRPhPRLtxNHofcYTOcmdEE+R/jqcYM9RhHiOxX+cG/5jhhAz0oms/i8wrdcD5Dg9RHbvx8kb8hKF3moKg/pQnuBHpUlLtSmI+rRwanMSqM4zUVOQSW1xNjNK85hZXkRDTTlzZ9Yws7ZCctPVV5bSUFPGovkzWNO4jE2b1rF8+WLWrVvNrp3beH37JlY1zWNqjhemxC4kGDqTktSBrOROZJssyEvTUJDpSH5WT6Zn9aI0swel2b2ZUeLN7IoAaqa5UpHlTGVWHyoynaQmEmWZ3SgXTrpUheSkK01WUGKSU2KUU2JSUGqSU5ospyzFlnKTnAqjgHMaCdAJSFduVFFuVFIh4FyiivIEs8rilZTFqSg3qCmPU1IeK6QyK0Zlds5FqSmJEqBOTWnUFTinoihSyXSdEgHniiLMKo4Qaa5qirRq8kNsKI5Qs215/o1/2/yKW7Y66W4umK1Oui8Jn9fMg0FrUJg2cr3urkeOtNDS0kxO5VJ6++Th6JmNk3fuNdXLO5c+Prm8OjyTfw5Mo8PIbPpOLqCfXwHOk28v9fMrpLdPAZ1H59B2cBrtR2XTfVI+/acU3nZrvdnY9fUrxNmvgG4T83h6SDqPDUpD5TGVQf5FN31tovaTOL/SI49nhmXw5JA07L3yGHALceo3uZA+kwvReOXx1OA0nh+WiZ3nLR7Lr5C+fkXYuk/lmaHpPDM0A4dbXNfNxvfX3r7/lCJ6eufx0gADz/SJlVJdJVB32U33fF+zk+7pPjEIPcCAZw4AACAASURBVNM7hmd6xfBYnzgU3gWkVCxj09adHD58iGNHD7Nh1wGeTtyILPDOgnQCwL194UuC5x7i/qAm/jJ+KS+EraFg48nr1p37uX81vrr0HYZlR7BO38YTuvU8HrKGRwMbuT+okb8FN3FXSJPZXSeaSgiJlFpxXs+lhM89xIc3AGR+7vy/9L1bgXRXzilg3TfffCuBuW9/0l34yjb/Mf4OkO7KOcWalm1601wrr0ckj3SL4PGeepy88yiYsZEPP7nIpUt/DKz78NOLZNWslRyvD6sDaTssk3vGz6V37k4+v4kmXGL9okvspZuAjneik07UlRMuOpGyKtJd586dy6VL14ahoourSHG1s7OTurhaWFiQlZWFeP3P9BA/it+36j9i8F8Y9x/2EWiFdDce+jsC0uWU+jLC9xncA9rjEdQJz2ALJgRb4B1iZVawFT4hNkwOE7JlitZWgm3CJRektyU4SkFolJLwKJUZ0OkVBOkUknPOTyvHL1SOX5icyVpbJofbSvMp4Qr8tUoCtUpCIlSE6TSE6+3QRtsREWuHzmCPPt6O6AQ1sYkqqcurqE1nBnTm+nQi/VUCdCbzmCigXLKSpGSlBOgkgJeqIlE45wTMS1FIbru4ZAVmKYlLURGfqsaYqZFSXVNzlRLUGznSEqXVqxKgU8s7SPXnnLrZ0c/Jkb5O3SQw19vJkX69ezCwjxMDnZ1wHdAbzxGDCPB0I9x7BBETRqD3dCXScxi6CcMI9xhK4NhBBI4bQrD7IPzc+uA1tIcE6YJH9iV4VF+Cx/UjcNxAwsYPQeftin7ScHSew4n2GSUpzm8cUd5j0HqNJMxrFEHjhhPuORKdjzthE8cSNM6VMPchxE4chcFjKAkefTGO70O6lzN5/oMojvakNCmAUlMkpcmR1KSF0yCaRWSbqMlLo6Ywh9rpecysKGJeXRnzZlQzf04Di+fPZv7sOmY3VFJbWUxleR71tQWsWD6HxsblvLZlE2+9uY/DB99i187tFJfqMCX3w5jQjQyTA9lpGnJSHchL7UpBhiOFmQLSOTM9qw/FGT0pyx1M/XQvGorHUTW1HxVZosNrT8oyHClLd6AsTaS6ChCnoCRZwXSTXFKxyYbiJLlZRgUlRiUlSSpKjWpKk1SUJakoT1RSlqCgTBqVlMUrzDIoKYtVUxqrpkQaVZRJzjklpVFCKkr0ZgnXnOSWE465SLUZzGkFlNNQpNVQKBSu+kHTgq0p1KrZuqwV0l39ddvqpLs6GrfP/EacdM3NzQi1NB9m3/4DvL5rH29I2s+OXf+pvXv3s3//PnqZ1kopZoPztrG/5Yykvc1nuJ30ZssZ1u99h7GlO7nPbwVD8rYzb/vx23KtNxu3fS1n2HvkDPNff5vnQlZxl+9youfu5+Cxd9nXfOamJO7fjkNnSFh4gGe1TfwreDXTVhzkwBHzcW5mbeJYWw+cZlpjM08HrKBD1Foyl5mPdTPHEduKY+08fJrY+Qd5MbSRZ7RNTF11CHFfpeu/zT5vP3d9B469x4rNB7B1S+YRBy0vD/x3uqtIc33CKYoHu0XylHMsXd0zcNVWYRsylwd8F/Gwbg3qzM30zt9K12lbcZy2FXXOa/w9wgyMROOITy5++6dvHPHNt9+z/NAFBpXvoa3obuu7CtvUbeQ1nbjlrqsCVB09f5FtJz5h45GPWLn/HNPXn2RC7Zs4Tn0Dq9StPBKzAZlw1l3upis66ooGE0/GbCCp6TgfXbw2LPg9/iX4JZDultb3O0I6sb7Dx88yNrqKhxwjecIpWvo5+Wd3Ha8MSmSycSYbdx7li4vf3NKl/NKdjp06T3j2Ql4cGI+ondemfybOSau4eONGzltawp0I6RYvXkzPnj0RaaseHh60tLRcM3bCQVdZWSkBOuG4e/XVVyksLOTtt9++5vb/iy8KMPfBF5c49sGXtJy/yJFW/RCD5nMXOXHhSz776tb/PfytPhO/HqQ7yso8X3OTCNEoQuaAQ95Kjv6XxhFHV+bh6+AggW4Bu4UcHHxZec0uE0fJ8/3xtlf2kUbflb9VmKTj3hGQLrvEj+E+zzHOvwPjAzvjGWTBhKArkM4S72BLfEKs8Q21wTdUgLbLrrhIOQF6OYF6BcF6JSFRSkIEoNMrCYhQ4hcul6De5BBbyYknQN+kYFt8Q2yZHCpnSrgc/3C5BOqCI1WERKoJ09sRHqMhQtSnE266eLWU9irq0sWZzLXp4o1KEk1qSWIeb1Sb4dxl51xSsgpjsoKkVAWJqUpJAtKJ9NgEkwqDSUmsSYA6JXHJKuLT7DBl2ZOSqyE5R0VQsIIeXTrQRdWOPj0746CyQGVrSVeVnB4OGnp2s8OphwPOvRwZ0MuRgb0cGdq3JyMH98Zr+GACPEeg8xmJ3tsNvZcLkZ6DCXUfRMDYwQS6DyLEYzBB4wbgP8IZvxG9CRnbl4ix/Qke3ZvQMf0IGzeUqAnD0XkNk5x30ZNGkOA/lqTA0ST5j0YvUmbdXQj1GEGYxwh0E0YS7TsG7YTR0ut6L1fiAydiCJxEkjaIlPApZIf7UhQTQEVKBFXpMZSm6qlM1VGXraM2x0BlTipV0zKoLsqhtrSAmVUlLJpdx7KFs1g4byZLF81j6eK5zJtVTV11MVUV+VSWZ9NQk8eCuZWsaVrGkZYWzpw+zZsH9rN0eS2ZWWNIiu9JurEHmcldyU7uRk5Kd/LSu1OU2YvirH4UZfanKM2Z4szelE8dQl3BCKqn9qU8qztlmY6UptlTlqamNFVJWaqC0hQB6BQUG+WSCpNsKUywpTBRTlGigqIkhTQvTlQyPVFJcaKCkngFpQYxqqR5SZySEoOS0rjLgC5axfQYFSUx5tRWAeaKo5RMF6+LuXDMRSgvgzmVBOUkMBcuas8JMCdGkeKqJj9MRUGYkrwga/LD1by2tBXSXf0N3Qrpro7G7TO/UUgnGkc0Nx/mnePHOPfeO5x/7+Q19cF7J/n0/Em+uPAO/XJfR+a5htG1B2+fC77GSs59fgm/eUe5O3ADo6oOsee9n+8Ed41D3NYvvX76c57RCUfVOkpeP/uL1lqz8wOej9vKwxGbWPrWh7d8rC++hXn7L/B06EY6JL3OrH03XsD/pycVv+/mbHyPF/Sv8XTMVhYe+Oinm/zPPD9y8hyqEak8qA7lhf4GHu2uk4r1/00dwsuDE3CNqMBYtppl6/ey7PVjjCrdy9+8G5F5rkI2caXUFEHmvpQfyWsZnjMP8PWl7/7UkO78F5dYuPcs9unbkPmslLq39i3ezYL95zj72a8LaUQTjjfPfMa6lg+l+l9Fr50mdGELE+sPMrBwN1amrfwjYp20hsdC15C04tgf9hn8s0M64VjLaVjPQ90jeaJXNJ5xdfT0mcZfbQO4VxksdUVOrmjk3fO/fyMAwSv3H3mXqIJlPNdHz9/kQagnFrHj0G/bNfROg3TCRafVavnHP/7Bs88+S319/TUbP1y8eJGlS5f+0MX1mWeekbq4nj37y/5d/MN+uK9x4jOffC11mPaZexiXyn0MLdvD0PJ9rZJisJchZXsZWb2P2GVHWLDvHF/dhEP1GuH+VV/6tSDdSl8zYBNwztfX9z/A27W6ux7N+zdwcxD7SPtdOY6MHzO3lfheBfHEtg4OV7Y1nzPv2mTvV4vXnQHppk/GzftZxk3pgIe/BR4BnfEKsGBikJWU8jox2JJJweaUVwHrfEIvO+oiFPjrRCMIudQMIkCaKwiIVEoAzjfERnLgeQdZ4x1ozYQAW7wD5EwKsv0B1vmGCJAnXHUKAoSrLlJNeJQdETF2RErdXu2IMdgRlyA6vaqJTzIrQYA50UjCpDI3lBBuumQVSclqjClqkn5IdVWTkCzccSriBaAzKjEkq4gxKolJVhObrCE+1R5jph3GbDtiEu0Y4WLLiMFWjHaR06+3AgelFUqrzthYdERu1Ql7jS3du6px6qqmT1c1A3rYM6yPI6MH95E6uwZ4uKHzHo5uwlAiPAejnzgM7YQhhHkNQe89BJ3XQELdBxA6vh/h7n3RjutP2Nj+BI52JmTMALTuQ4j0GIzeczCxPq4kBYwkNXQcqcGjSfBxJUo487yGS91eY31Ho5/gSszEEei9RxPpNVyaJ4f7kK4LYlpyPFPjw5kaPYWSxDCqUqOozoimMkNPXYZO6uZamZtERW4KFXnp1BTl0lBeyIyqUhbOmUHjiiWsWLqQlcsXs3LFIpYvncuM+hIqynKpry6mrmYqNZUZzGyYxubNazj29jHOnDlDc8sh5s4rINk0AEO0LalJ3UlP6kVOcg/yUp0oTO9DYUY/CtL7SyrKdKZYpLhmizTXnkgprhn2lKepKE1TUpqqoCRFuOdsKUqSU2gUMM6WggQ5+fFCCvIT5BQmKCmIl1MYr6QoXkGhNFdQbFBRHKemOE5JcZyK4lgzmBNwbnq0UoJyZjBnnhfpVRTplRRGCjinoFCroDhCJaWzFoZdhnLhSvLDlBKUE2AuP1TNtBAxKpgaaMW0UBWvLcn71b6MbuZAremuNxMtaE13vbF01ytuukOHD3Pw0LV14OBhDh48zNGWw5w4doheaRuRjVuOW9kePv/m+t3sbu6O/fpbHz9/Ee+6t7jbd5VUYH7Lsf9dyPPT6Hx56TtWHzzH02FNyPxW4jP7IMvfOs/8veduSgv3n2POnrNMnnmQxyLW8nBIE/N3v//T093w8wtfXKJm6ymeFN0wYzdQ+8a7N7zvTzf88tL3JC07wnNhTTwZuVZa50+3+V95vufQSWwHJ3K3pT/P9o2jg0syQ8LLSCpfRf2KHZJz8LMvvpYuR3izVh/8iLDaN/GcvpsJFXuZWLEX78sS8wnle6WGB4vfPPeLQnD6g4v0TNwsQafoFccQ9d5ut8fHX33H9A0nkY1cyOOha/CsfYt97332uy1TuOVOfvQVu099xvK3PqBs2xmSlhzBr3o/YfObJSefqG/3ez/+7JBO1Gdb+0YLHVyMPNQtgpTKRsmRGpO/ROqQLJMHSi678YY6apa9TvM7v+xn4Vbu34WPPqdXcAUymyCecopkbEwN2/efkBpE3Mrx/ts+dxKk++6772hqapKccX//+99xc3PjwoULiNevfnz66adSiqvDZaeQSHHNzs6+Jsy7er//lfl7n37NrJ3v4VG1j0dF2v3kVeZO1KIbdav+HYNJKySX8z0BjXRK2EzI/MPsPPUpogv4H/34VSDdSt/LTjhffuRlO/pvsPYfkO7qfX7imjt69XuXA3QF6DnkXb3xUfIkUOfAj17+jYJ6R0C6rOLJuE58lrF+HRk/xZLx/pZ4+lviFWDNhEArCdYJSCcBOgHpQqwlh5yfViE1gggQjroIAdkEbBMuO7NzzjvIBu9AWyaI4/jbMMFfzgR/BRMFrAuSMylQSAA7AeqEs05BkEh91WukGnWRsXbor4C6eHO3V0OihnijkFpSgnDUXYF1l911xmQB6dSI9+KNZuecAHRiHpekJC5JpNCqiTZpiEm2w5BiJ0E6U0ZXwoIccRskx2O0ArchKrraybFTWKGytUAhZGOBvdqWrhoFXVW2dLeT4+xoR/8eDrj1c2KcS198xgwiwsuVCK8hRHoNIs5vOAb/0cT7j8DgOwS9gHNjnQkb35fQsX0JGd2fUPeBhIwbQLB7f8LdBxDpOZDEKcNJCx5Dsv8IUgKGY5zsRpy3K4ZJI0j0HY3BbzQJU0YT6+1GrPcIDJPHEjd5NPF+I0mP8CUrJpSSzETyE8PIi5lESaI/Fck6qjL01GRGUZMVRVVWPJVZpsuQLoPqwlxmVBQzq6achXNm0rhiGWsbV7F2bRNr16xm7dqVLJxfS01FLrPqS5k9q4J5c8qZM6uIRYvq2Lp1I28fa+H8ufPs37+Hypp4YmM0xMdoMCX0ItvoRF5yH/LT+pKf3peCNKH+ErArynBmenpPStK6UpJmT0naZfdcqpLpKQqKTDYUJdlQJOBckpyCBFsK4m2ZZpAzzaBgmkFFviQxV5Ifp6QgVkFBnJCKwlglRXFKaZTmMSqKopVm6ZUU6ZQU6hRmOKdTURCpJF+rpFCrokCrpECM4WryQ4VbTkV+qJJpIeZRgLm84CuSk+NvSV6wks2LWyHd1d/NrU66q6Nx+8xv1El3BdLdyHj8aDOnjh+md/omZONW4Fa+ly9uY0h34oOLeNcf4O7Jq3Er3sPWtz++fW7QL1yJgHSNB8/xRFAjMq9lPB+zEYfUbVIxfVFQ/0alNG1B6IWYjdwb2sSj2nW/GNLVbjvNkwGNtIvbSN2OXwbpTMuP8Vz4Gp7UrWPO3v9dV8Sbzafp7Z6J9TAjk5Jmkl65hm37jyNSLq/1EOmdAgyJlKZjH1zk7asknos0p/c++fqmGiVc6zz/C5BOrHvX8Y/pk74N3cLDtJz7mQ6k17rI3+i1s599ze5Tn3L6oy/59rtr38ff6NTSYf/skE5cZPOJswwILJYaNUxImsGxUx9Izrm8hvUMCprOs/0NyOQBtBtqJHLqInYdOsWHn/y+9cdG525E1jONR3voecwpEr+U2WzZd/w3aVJwJ0E6UUcuMjKSBx54gFdeeYXi4uL/+HESTruFCxdKIO+uu+7i5ZdfJjc3l+PHj//Htv+LLwjAVL3lDBrTVmQTltE2fA2qtK0MLNuDS81+hlbta1XVPoZV7cOlah/ORbt4JW4T9/gJkLmKCVX72HH8j/9/368B6a646H4M0C5/qq+T7nplnx+75f79k/DT983P/xPGXYF31zvOv4/4y2d3BqQr9MPV83nGTrZg3BRrPPyt8QqwYoK/NRMDzC444YYT6armlFezk07UmxNNIUQzCDH6h4nac7b4hlkzKcSaiYFXwJw1XlNs8JpiywR/ITkTAxRM9LdlkgTsbJh0OQU2MNzspguLUktuuiuQLjbejrh4DSLt1WAS3V7N+hGkE+46k4Ykk4aEZI3ksIsXTSYEoJPSXAWkMwO6mAQNeqOGaJM9cSkakjO7YUrsg+/YngwboKBLl86olZZ0UdlIkE75/+ydB3iUVdq/831bvvW/VXf32/rtrhWElGnpFQg1lPTeMzOZmjaZkjrpvSdU6SAiiljpKILSiyAqiK6997WB6+79v847CRtQNCAKSOa6nuu85bxn3vecYTT3/J7np/DER9nv6qqU46+S4++tIMhXQWiAihB/BZPCAomZPIa0qEnkpUZjzYqhTBMlwblKYxJOfQLlmmnY0iZiSR6HJW0i1vQIbJkC6k2lKG0yRWkTcGROoUYfS4M5iXpDNPW6GdRqZuDMmUFlbix15mQaTMnUGF1ArkqfSJU+QUqFrTUl0liQTJtDS2uJnpk1hfQ68+gu1TKnMpf59UUsbC5mUUsJC9vKWdBWxS1ttdzS0ciC7lYJ0i2/ZRa3L1vA3XesYN399/DQ5k1se3g7jzz6CNse2cqmDfdw7+rlrFw5jyWLO7j/nttYv241a9evZu0Dq1m3bjXPP3uc1199k/2H9tPXZ6bU4k251Y8G5xhaaybSUTeJbgHqGifS1ziJmU2TmNk4nr76McyqC2RWnQ+zhHKuXsGseiV9dQp6a2T0Vcnoc8roqpLTXSmnp0JGV4WcrgolXeXerigT20q6y1X0lKnoLVW6YF2p0gXoRFuqlOBcn0NFr0NJn01AOm+pFeo5Eb1Wb3qK+8FckTfdUrhSWoWCTqjmuvK86RJtvpIOs5JOs4qOPAVtenc6zcphSHfGd/AwpDtjQi6R3WFIB99nSHfin5+z7dhbuNs281PhcJm7jl9oHjj3UK/ll5q1XKVfxw/zNvLr4geHId238G/4hVffpXH+OhbdvVOCDCelFNXvHuyc+WiXC6QTarbdz713UWvAnTl3Yt9VvP3irOOVAOnefPdD8tvu5DfjS/BNa2PzrqPSMnx64jNJsVbeey9/m+bkB15GfuJdQIR5tuSc+uzL559m/2Xr/FXHEucdxi1uBb+N6eKX/vlcPdZGpnM5z73y9ldddl7nrhRIJ9Ryhw4dwt/fX1IPxcXF8cwzp6eWC/OITZs2ER4eLplE/PrXv5ZcXF999dXzmttL8aKtx98ltGEH/512L7/Qr8dy51Pc+/gbvPTep7z/6We89dHJ4fjoJG9/dJJ3P/mMJ1//kI4tzzOhew8/yHmAq7Luo+yOp3j/k4ub8fHNId3XqNm+FNJ9zTXAAHwbAH/DkO6bfQu4DfXylh4DUWl/JVEzmlSdF2l6GRkGOZk6Odl6hStFNU+krrpAnTCPECGAnN6iPFV7TieMJQpc/bJMA2BORnqunFStF2m5nmToxXH5IGAnoJ1MAnrqPJk0lqhnV2ATjq8+2Mp8cZT7UlYhAJ0vlVV+VFb7UiGUdLW+EpQTSrrqalfqa1WdL9X1fjgFxBMquipXzTpJeVftS7nTj9JKPxzCmMIZgKPKn/Jaf0ocIWjTwwgNVDBi5PW4u99EoK8nof4yAn29CA7yJiTQhzF+PoR4Kwj2VRIaKOrT+TM20I8xAb5MHBtETEQ4qZFT0CTNwKpJxKlLolwbQ0luHOX6RJyGOJy6KMqzp1CeM5UqzTSc6gjKsiZTnjmRiswI6gxRNJpjqc+dQU3OROpzp1Cvj6FWH0tzYTJttnSaC1NoMMVTbYimLj+exvwkGkwJNOYn0mnPoK9ST1eJlr4yNX3OPGY5zdxSrWNBs4UFLVbmNZVxS0stt7TVMa+9nvndrSzsbWXx7C6WzZvJysXzuGvlMu67Zw2bN2zg0Ud2sG//QQ49doQdj25n7drVrF69lNYWHd2d+Sxa2sb6jXez9aH13H3PCu6+ewmHD+3hjTffYu/eR7llbhU15ZFUO0JpLB9HS+V4Omsn0lM/ib76ScxqGE9f3Vh6a0PorfGnt0ZFb7WrxlxvjZKeWgU9NXJ6quV0O+V0VsroKPeio1xOe5mC9jIl7eVKqW0rUdJRpqSjVElniZIuh4Juh5xeu0ICcr12Jb02FT1WJT1WRX+roqdYRW+xDz0WHwnI9ViUkpKup0hFd6E3XQUCyLnaznwVnQLQmVQSmGs3qWgzedNu9qHVpKJJ50GHScm2NcNKusHfQ8OQbvBsXDrbZ0K6Ox4+zN+PH5OMIp566ijnGkefOsqzTx/lhWeHlXSXyiq/9/FnLN/9CjUPPEvtA89Sv/ZZ6tedWzRt+DuN658l+paDkoru6sLNw5DuW1hgCahcgtZzlwuk+xaW5LIf8kqAdAJmr9x4APeERq4OsdGxdAvvvn96bdGH9h4ntWwpf5xQyn+rzPwqzEZQVifb9h/nrfc+Qozxbb4SZx/ALXUtN5ZtIdGxkF8GW3Bz11HUuYannnv9nNxbv+4+rxRIJ6CG0Wjk5z//OX/5y1/o7e09bWqEym7FihWEhYVJEE+kuHZ2dvLhhx+e1u9y3RH/tt/5+DOpDIVb2j1c53iI+nXP8Ok/L71yBJfiHD/75sckzn+Mn+jX8UvzRvoeekH6QeVi3evFgXQDabBnpMcOmoQBSOfWL5Eb2B+Adq6uXw/7Bg35jTevCCVdS6eRGcnXkah2JyXXi1StjHSdS/mWbVCiNqkQteO0BSJcgG4A0knmEAXCDEKGpsATdZ5Q0HmSqfckTeshRarGkxSNJ6kaL9K1XmToZFJIqjoJ2MnIMsrIMQsVnkJKmc2zeFNk88Fa6out3JeSgbp0Qk0nKeqEUs4fZ60LyEkpsCLFtc6XqjofnKL2nDCVqFZJxhPlTh8qnL4SoLOX+2OvCMRWEShBOltJEBmpAYQGy7ju+r8y8qa/MSbAi4khckL8ZYwJ9GVCqB9jglSE+CkJ8VcRFuRLeEgAE0ODmBwWwvTxYcRPnUDqjCmkR0WQnTADU1osptRIqT6d05RKfWG6BNHqzCJ9NZJq3QwqNTOoVEfgVE+iKmcyDYYoWszRNOROpSZnEvWaKTTpZ9BSmESrJYXOkgw6S7JotaTSlJdAvTGG1vw42qxJtBal0F6USk9JFr0VGrrLNcyq1DGnxsq8WgsL6szMb7Yxr9HG7HoHsxudzGmpYV5nAwv6Olg0q4PFc7tZvmCOlO56521Luf+e1VKa6549e3js4EHp16rDhw5z8LG97Ny5hdtu66GtTUdjQyZLl7SwccNdbN50D5s23sWGjWvYv38Hhx7bw+YNd7F4UQM15dOoKxlHQ/lY2qrH0107kb76CfTWjqWnJoyeqiC6nT5099eWk9JZRd25KqUE57oqBaCT01Emp61MRmuZnPZShRStJXLaHQra7Uo6HHI67HI6HEo6pVDQ5VDSZVfSbe2PYgXdFgXdxSq6i5V0Finptij7FXMquiU4p6KzUCmp5YRyTkRHvoq2vAEo52rbJEinoM2kpNWooDHXg1ajiq13DUO6wd/Cw5Bu8GxcOtuDIZ2idisC0j13/BjHjh3lqDCLOMc49tRTEqR7cRjSXTKLLOpgCae3F9/9lJfe/ZSX3zv3ECmTz779CQ3rn+VPtgf5Rd6mYUh3yazwt38jw5Du25/jb+sdrgRIJ+buyWdfI8I4m/9SmDE03c7Rv5+e9v7hxycQxiy33PUoysRmrgmx8tPAYrwSG7F13cOex1/4tpZAGjdh1n7cYtYwsXMvD+8/zoz82fwsqJjfTyrD2nMPR45fOGXXlQLpNmzYgFKplACcTqfj8OHDp9ZQuLjeeeedhISE8OMf/1gylBAprmcq7U5dcBlunPz839x7+E3JLOfH+vVkLjnM05dImv/lMJ2SG/iRt7iu5hGpTl3GksO89o+TfH6Rfii7OJDu6+HaF6DcgCKv3/31NOOI7yLXFbgiIF1Th4HpideTmC1gmoxUtQvUZehcaak5JhWafGEGoUJXqEQn1Y9zubO6lHMyNHle5OR5ugCdQajmvEhRe5Csdic5x5OkHA+plcbWeJGmFRDQFQLaSamwwlRCGElIjq9KCou9sYi013Jf7FK6qx8VTpH26ooKp7+kqqsUrq+1/jjrBgNefwAAIABJREFUXWmulXVCZedKcS2v9sZR4U1JhQ9lFX44hGtsqT/WsgApyqrC0GqD8fd15/pr/8KI6/+PMYEeJEb5MH2KN+FhfkwJDyY81I/QQG/GBvszJiRAivEhgUwICSA8JJCI8DASIiaQNn0iqdMnkjJjMumREagTpuDIjac2P5WGwhRJ8dZclERLQQyNpkjqcqdTp51Kg24ajfoZtBZE02KcRpNuKo25U2g1TKOzII4OazLdJZn0OTX0lufQaU2jxZJMW2EinUUJdNqS6bSn02PPYmaZmrmVGmZXaphbY2RujYVb6gpY2mhmUZOd+U0OZtXb6auvYFZjFXNETbredhbP6mLJ3D6WL5zLyqULWH37MgnSbdrwALt37uLxxx/n0KHHOHDwAE88cYSnn36Cfft3cuedc5jVa6e7y8KK27rZtOkOblsxkyWLW7n73mUcPLCLfbu3c/ddS1g4u5SuplTqy8fTXBFKZ7VQz42juyqULmcIXRUBUm05UV+uW6SslinoqVBK9eU6yxUu5ZxoSxW0lchpLZHR6hChoNWuoNWmpM2uoN0mp0OEtD2wr6DdqqDTqqBLhEVJZ7GSLgHoLCo6B/bFdqGSjnwlQjHXnqeiw6yQ0lc7BJwze0uqOaGcE6q5FhFGJc1GhbTdbFBSr3GnyaDkwWFId9p/o4ch3WnTccnsSJDuzqP8LG8TAU0P88j+I/D2s5x8/RlOvHb8nOPka8f591vH4Z3jTGvb5jKOGK5Jd8ms9ze5EfEHQfdDL/Bnu4B039w4Yrgm3TdZje/22mFI993O94V8tysF0omU18KWO/mJTz4h2R3ctfmxL51GYbyycedTlPfdh0dcA2435PArvyImG2ay/IE9vPT6t1ObSoJ0kXcwtXOvVCNy696niSyYi5uXkd+NK8HSfhfvfnC6+u9LH2AIB68ESPfee+9RUFDAb37zG37729+yatUqRGqreH366aesW7eO0NBQKcVVnK+srOT75OIqnlPUnG3Z+Bx/tG7hprKHmbXtpYtS93IIH8lLtss7H/+TiLkH+W/1A4xt38XeF//BZxehdqiYoG8O6eDM+nGnTfwAXAvoYrDlw1dewwDEG3B4HdgXLq4BBPS7vEpOsl1rTxv3tPe+wDtXBKRraDcyLe4GEjK8SM6Wk5IjI1Ujl9JUB+rHafJ8MBT5YCxSohdprv2gTijqRBqsMJbINgmzCU8J0CWrBZhzJzHLQ4J/idli25PkbPEenhKwk5R2uR6kCsVdrheZBjkuIOgtwcA8i4IiuzfFpT5Y+9V0IlW1rNJfAnVllSJ91aWQq6h2pcGKVNjyal/KanyoEDXnnCJl1kdS4wlA5ygLwF7iCqsjGIM+lDGhMkaN+Bv+qhuIjJChy/YlM82PyGnBTBoXRHioL2ND/RkbGsyY4GBCggIIC/InPDiACWGhTBobSsyUSSRNnUTi1AkkTptI4tRJJEWMJyNmCsU5cVTq46W01DZbGl0laXTZkugojKPVHEWbMZLO/Gg6C6PozJ9OizGCNn0E7cZpdBbG0GdPorc0jZnlOcyu0jCnUk1faRY9JRn0laTT6xDquTRmVWRJcG6eU8+CWgMLaozcUmtkdo2JeXV5LGwoYl69jbmNDvrqS+htKKevsYqZzTXM6WpmYW8nS+fMZNn8Oaxavoh7Vq9i7f33sWXTBrY//JCkonvyqaPs37+P3bt3cvjwQR47tI/Dh/ezZfMa5sxx0tNrZ+GiBhYsbKGvt4SurgJJYXfXnQtYdWsvc3ostNYkUu8Ip7kkhPZKAedC6a4IorsskM5Sf7pKfekq9ZFSVTtEqmqpiu4SJZ2lAs7JaSt1qecEnGuxedFik9NiVdBSrKDZqqBZgDqbglargtZipXS8xaKg1aJAtG3FClqL5LQXKeiwKGkvUtFWpKSjQEF7gZL2fCVtoq5cnmhdEK5VKOTMSlpM3jQbfWg1CDCnolnvTZNeRaNBRYNORaNOSUOuippsdxp0cras7rzAX0lDG27Y3XVo8zTQ60p3dxXqqII7j/Lzgs38vuxB0hbvwnHnPorv2Itl1Z5zjuI79uC4cy9lq/dyY+VDuGU/cMm7u36fa9INfM4vRPvRyX/Ruvk5/mTbwi+HId2FmNLLZoxhSHfZLNUXbvR8Id0nJ06yZfdROpc9SMvizaxcv59nXxpCDTehQmmoht/9Gm64HhYvgA8++MJ9XegDH35ygnWPPMnIGdVcpcqjuPPur3yLN979iI07niKrfCl/nVDGf8lMXDetmvTyJSy8eycffeJyUf7KQc7h5ACkC2/Zyaf/FKsCB558kdDsLty8DFw9xk7l7AdOQULx/nufeIH5a3bQMH89C9bs5PDxVxiKQ/D3HdKJWnTbt2/nuuuukwwj0tPTefbZZ6U5Fams8+fPZ8yYMZLCTphJCED3fapBN/Cx++DTzyi952npR7OAph3ce/iNiwaYBu7pcmtP/PNfZC19nB9r1xJU/yjbj7970ebwQkA6BtxYzwBxDAA6AdXOPDdwjZuWtYPpnahHN3Du1DX96bEBZ0+P/S4+A1cEpKtvNRMRcyPxqV4kZcpJypaRolaQnqs4pXDTmL3RFfhgsAxAOjn6IuHKKnep6MweZBlFzTlXWmtStgcJmR7EZ3iSkClC7HuSlC3Cg2QRag9JbXcqFTZXhkivlUBdnhJDkZICqzdFdh8spb5YS11uryUV/pRW+FFa4YsAdUIhV17pIxlLlDt9KRNprVUC0PniqPSVDCiKS/2wlfnjKA3AYQ+guDiYnJwAJoUrkLvfRFjgTSQnyDEZA7Dk+REf58fEcYFMCAtgTLAf4aHBhIWGEhwYSJC/H6EBvoQHBzJ94gQSZkSQFjWN5OlTiJ86kYRpEaTMmErK9Emkx0zFmBaDJTuGKlM83SUZ9JSl0VuWSldxAh2FsXQVxdBjjaHXGkVPUSTteVPpME2mp2A6fbZEZpakMNeZzdwqDfOqNMyv0nBLpZp5FdnMcwrVXA7zKnOYX6NlQa2ehbVGFjfksai+gPm1ecwVUVfE3HorM+vs9NU66Kp10F1fTm9jFb0ttczqaGRedzuLZ/exdP4cblu2kHvuuoNN6zew9aEHeWT7wxzYv48jR56QFHX79u1m567t7NjxIAf2P8rhx/ex5u5FNLeYaW7KZeEtVfT2OKitSaW6Mp6OFh0zOwqoq4imxjaWWkswTfYQ2kqDaS8PprM0gC6HP50lfnTafem0+9BhV9FhF+mqKiltVaSutjvktDnktDgEjJPRZBUhp8mqoMkip9GikELAuqZiBU1FCpot/W2hguYiJc2FcpoK5FLbVqigLV9Ja76c1jw5bWY5rVIoJCjXZnbBOAnICShnVNGk96ZZL1olTRKYU0lgrj5XRb1GqOiUVGW5U6eVs+XOYUg3+It6WEk3eDYune3X/3GSWQ+/SHjbbsKadhDWtssVrf3twP5Q28HXNe8krOFRStYc5eN/frv1fr7JjA5DuqHNnoB0bcOQbmiT9T3rNQzpLt8FPR9I94+PPmXhmh1EF83jt2El/CrIhndSC2Xd93Lo6Vc48VVu3RcJ0n3++b+k2nITdD24XZ9FrHUBn37VffYv6YGnXqJ1ySYmGGbyQ58C3OQmPOMbueXOR9h9+Dk++OjCwLoBSDeuecdpBeqX37+bwKwO3FRm/ja9it7btvL8q29z67q9pJUv4abIGq7yLWLkjFp0VcvZ8/jzfPzpya/8QH7fId3LL79MY2MjP/zhD/nd734nQTkB7oSL67333ouvr6907g9/+ANOp1P62+UrJ+wyPfnuxyexrznKz0wbCGreyQNH3rxogOkynUI+/uxz0gWky11LcP2jPHK5Q7pByjdJ3abVog0IkIC1W4DY/hJIx38UeG4ihVVcI13n5rrO7Qwn17XaQQq6gT5uBAQEEKDt+gLo+zY+G1cEpKtrzmNK5I3EJHuRkK6QQF1ytoI0jZwMyZFVgdqsIjfPB32ht6SiE6YRuYUytIWyU3XoBKBLz/UkRSjoMtyJTfckNtWDeNGmexIngJ2krPMgOUukv3pIwC4pR1wj0mO9+tV7SrKNog6eCuH2mieBOm+KHQK4+UrpqgK42cr9KCn3p7RMtL6uqPClpNIXh9MPe4Uf1nJ/ikr8sNj9sZUE4igJorAgiPQUf8YFe+EnG8mkMHeyM5QUFvpQUh5ATlYQE8f5EOSnZFxYIBPHj2NcWBgB/kEE+vsT7O9LaKA/ERPGkRkfS05CNCmRU4iZOpHYqZNJmh5BavQ00mJnkJMcQ05SNPq0GEq18bQXJdEllG9l6XRZE+ixxtNrT6DHFsdMWwwz7TF0FU2j1xLB3JJo5pQmM7Mknfm1WubXqKV2UZ2WxbU5LK5Ws6TOwNI6A8vrjCxpNLO40cyyBhNLG/JZXFfAgroi5tdbmdNgZ1a9jVn1DnpqHLRX2eisLaOnoZrupnpmtjczu6uNBbN7WbZwLssX3cJdq25jy6aNbHt4K7t37ebggf3s27+Xxx8/wlNPPcX+/bvZteth7n9gJQcOPMqBgztYvKSN5kY1LQ1ptDXnUFebRqV9IhWWMCqLJ1JjDae2OJCaQn8aiwNocQTS5giizR5Ah82fdpsPHVZXtFu96bCpaBdhVUptm01Jq01Os00hAbqGYjn1/VFXJEdEgwiLnPoiOfWFrn2pLVDQKAE6GY0FMhrzZTTlyWgxy2kWrUlOi8kF51pNClpE+qrRm2aDUMypaBwInbcE5xp0Chok5ZySeq0LztVpFNSp5Tiz3KnVKtg8DOlO+14ehnSnTcfwziU0A8OQbmiLMQzphjZP38dew5Du8l3Vc4V0n3z6Gfc9/Di/Dy/lB8o8/neMnf+bWMZPffK5SpmHtupWnnnhzbNPyEWCdAM3ZKi7jR+56whKb2P/ky/h0qwNnP3y9jOhzDrwDAmOhfx1mhM3mZFfBVqYoO9j8b27EKm03/Q1AOmEku6DT//jIimmS6TmBmd3Su87IrKW6tkP4JHQwH97Gbkm2MpfJ1Xwc/8ifjA6l5zypZJj7ef/Ors5wPcd0gm3VpVKJYG46dOnc+zYMU6cOMF99913SkF3zTXXUFJSwgsvfLu1Br/p5+KbXH8mpBPrfrFSNb/Jc1zMa/8D6dYRXL/jewDpxGweZ622H8xJ6agBaLuERK4/VfWUKu70mRequQAB8QalsH4ZdBtIj5Wg3wDQ0w6+9gyod/rbXJC9KwLS1TSamDj9RqISvYhLkROfJiMxQ6S9yknXCidWhUvdZvJBKOokA4l8keYqAJ1wZpVLRhApGhd4EymucWnuRKe6E5PqLoG62DRxzIO4dE8J2knquix3ErJcabBJWV4kiVTYHBlpuf1w0ChUeqIGnhKTxZuCYl/ybX4U2X2x2H0pcvhR7PDDZvfDancp7QTEK+6vOVdc4o/FHkihLZACiwiR3hpCYqwf4/zdmT5GQXZiICaDP/nFPlK9ukKLH9OnBkjmECEBPowLD2Xs2HH4Bwbj4+OHt1KOr0pJeFgoKbFRmDNTSY+aTvy0CCKnTCRm6mQSI6eRFhdJTkoC6tQEclJiyE2LpzAjFmduJM2ijlxxKp1F8fQ6kugrTZGAXZ8jkdml8cxyxHBLWSzzq1KZW5XNLVU5zK/NYX5VJotrNSyt07C4TsPSej0rG/SsbDJwR1M+K1uKuK21gOXNedxSb2BerYlZVWbm1NuZ01AqwbnO6hK6akporbTTXl1OR10VnY219LY1MauzlVtmdnProltYuXQxd65cwfp19/PwtofZ2V+T7siRwxw+dIgnnxDF5J/k4MF9rN+wmhW39rFr54M8ffRx7rhjLs6aJOz2EMqsY7EXBFNsUFJq8qMyz5+qQn9qCn2pL/KjyRpAqy2QVps/bcV+tBZ709YfrVYVLcVKRCvSVlutSlqsKkk154JzCuotSuosCmotCuoKBaSTUVekkGBdbYGc2nwFtflyavNEKKg3nxEmBbVGBXUmBfUmBY1GFY1Gb1drEGDOh0a9kga9kvrc/tB5U6dTUZerlEBcrVa0Smo1CmrUcmo0ciqyRlGtkbHpjo4L8kV0roMMp7ue24xd9umuAxL276hY67nN7gXo/R083zCkG9o6DUO6oc3T97HXMKS7fFf1XCGdUGrNyJ/Lf3vno0hsZNFdm1i3bSfauiVc5ZPPn8PsLFmzg09PuOp/fWFmLjKkW7D6USnl9Y/jSmi8ZQMnP/sPEPvCvZ5xQCjU1u94gql5syVjiR/45POrECu6mtvYuucYr7/9D/71FXDsjOFO2z0bpBvo9OjBZ/GIqePnQcXSe/8yxIpXfD2N89awddderO0ruTaikt+E2SnrvY9X3zx7CvH3GdK9//771NTUSCBh1KhR3H///Yhjy5cvJygoSDo+cuRIqqqqeOutIaRnDyzAZdgOQ7pvvmjfT0j3zeflrCMMpL+e5W+OL5hMnHWgb3biioB01fVGxk+9gRlxnsQkyohPk5OYISMpR0Gqur82nTB1MHmTY1ShNsldYRY15LzI1AujCZHG6kVCloBw7sSkjD4F6WJSRxOdMlo69h9o505sRn86rFDYZXiRmOlFogTrZKRI5hJibDnZJiWafJFm642pyJd8q7eUBltg86Ww2IcCqw+FVl8Kxb7djyJbIBZHEIW2IAqsQRRYgjDnB5GTE8yMqSomjfEkdYYfdv1ECvNDMRf4YLH7SNempwcyeZzLyTU0yF/6NUYUHZXJlYx290Tu4UlYUABREVNIippOQuQUEmdMIypiMlFTJhM3bSqpsTHkpqeQkxRHenw02rQE9OmJ6JKjKUyfQaUuhvrcabTkTafHniBBum5HIr2lycy2xzGnNIlbKlKZX5XBwpocltZrWFKfw5I61/byhlxubchlWWMut7eKMLOq3cLKNgu3thaxpLlAMozocebTUWZkZk0xM2tLaK8opq3SRluVg+YKO61V5bTVVdHeWEd3WzN9He3M6e1i8fzZ3H7rEu6+cxVrH7ifbdseZt/e/Rw8+JgkFxcquiefelIyjzhy5HH27tvF7avmM2deFZs3r+LxQ/vp6LTirIyluDCIAr0Kq9GHErMKZ743lXm+VOX7UVfgR6NFgDp/mot9abH40WLxocWipKVI1JLzptniAnRNIo21WCmlsgqVnATjBJgrEpBOTm2RnJoCBTX5opVTk6ekJk9BdZ6CGrOcGpNcamuNcgnK1Qo4Z1K5wqiixqCk1qikzqSizuh9Khr03tQLIKdTSlCuTsC4fjhXo1ZQLaCcWi611TkyqrK9qMrxojRtJBU5XmxYNQzpBn8FDyvpBs/GBdz+DiDWBbzbcx/qO3i+YUg3tGUZhnRDm6fvY69hSHf5ruq5Qbp/c9/Dh7l+ipPfhViZd/t63nn3RT78+HU2PLqHMep2rgmyYmxYdap22hdm5iJDum37nmGSYRa/DCpGW72C9/8xdDOGf/NvRKrv0edep6zvPnxTW/lFkJWrAy34xjdICreX3ngPkVp7rq+vg3SfnPiMlev34R5bL937XyaWU9a7imeeP8rHn7zGY0efIt46h5+HWEktX8qhY6+c9Ra+z5DujjvuwN/fX3JsVavVPPnkk1KKqwB0wsX197//Pc3NzRw9evS8gepZJ/YSOzEM6b75gpwPpBPfqf8W33MX+HVBatJd4Hv6wnD9kC7gSyGdUPC5lHhfevoLg53/gSsC0lXVGRk7+TqmxXoSnSgnNkVGbJoAZjKS1bJ+J1Y52XolOQYF2XoF2Qa5FMKZVdSUE4YQ8ZmexKV7EJvqTnSyO1HJ7kSneBCdMoqo5NFEJY9CALuYVA8polI9kBR2Ke7EpbpLCjuhthPpsQLYiTFTxfvnutR8AtZpzSoMBSqMErDzxlTog6nQF2O+D+ZCX/IsfuRZAsgrDsJUHIhJALq8ENJSApgyTs6kcA+SE32xmSdSYZtEviUAQ6E3+TZfdGZvoqYEMHWMH+NFLboxYwkOCkWpVDFi5ChG3DyaIP8AoqZOIWZaBFPCxzI2OJCp4eFMnziemKkRpCUmoM1MR52cTHpcLFmJMWhS48lNS8CUnkhRWiwFqdNxZE6nMT+RdksinYVxdFri6LYm0mdPZE55GnMrM5nnzJZSXBfVarm1PpdlDRoJzt3WZOS2FrMUK9vzuL3Dwu0dxaxoLXJBuqZCeitNtJWbaS810VdtpbvaTmt5ES2VNpoq7DSV22itKqO91kl7Qy1drU30dbYzt6+LhfNmsmL5Iu69+042rFvL1i1bOHjgIEeOHOHQ4UM8fuQITx9/mqePHWPv3p0cOfIYu/buZObcanr7itn+yANs2rSG1pZ8zMYgTGp3LHolNoOKMrOKCpMPlWZfavKFms6XBosfDYU+NErhTUOhisZCFU1FKpoKlVI0FPanr/ar5OosMgnMVRcqqSpUUFWgoCpPhdOsktpKkwqnSUmVWYnTpMBpdEWlQYHToKDKqMSpV1KlV1KtE62C6lwFNToRSmqE+YMIrZJqERoF1Rq51FaJbZHSqpZTqZbhVMuktjxHRnm2J+VZHthSR1Ca7cm624ch3eCv32FIN3g2LuD2dwCxLuDdnvtQ38HzDUO6oS3LMKQb2jx9H3sNQ7rLd1XPDdLB6s0H+f2YEv4UZueujdsA4Xb6KYePHmO6qYdfBllJLVvKsy+//eWTcpEh3atv/gNTwyp+EWAhTN3NviMvfnUNvS9/Ckk1t23/M5Lr6tVBxbiN0EgqttTSxcy+fdvZIeVZxvs6SCcu++jjE8xdtR33mDr+MM5B26J7+OijV4GPef8fr6BxLuT/BVmIti1g95Gzp3F+XyHdBx98QH5+PldddRXu7u5s3ryZ1atXM27cOElB96c//UlS0L355lekY59lfS7Hw8OQ7puv2rlCuo9Ofs7Gp95m+d5Xef6dof8AMJQ7vSwgHf3GEQNptKfSXQc5vZ4lnXYoczDUPlcEpKusNRI28VqmRnkQGS8jOsmLmBShbnOp41IEKNPIyBAOrDpRd05GutaLNK2X5ASbmCHUcwK4uVJcBZybkSRiNJFJAs6JcCcqxdVGp4h+HkQlexKV7CEBPXFMgncpHsRI0M6VFpuY4UVSljCykJOmFWm1SslcQm1UojErUZtUaEzeaAwqdCYf9Hl+GPID0eWFoDOHkK0NJibah8nhCqZOlJOe4YveFEph/kQKCsMw5vtjKPBBb/YhI82P6WP9mDImgAnhYxkzNlxKcR1182huunEESrmSCWPCmBAWQpCfL4G+PoQHBzNxbBiRUyaQGB1NZnIyOanJpMfHkZWchC49FV16oqSky89KpiAzCVNqDOW5SdTlJVNniqVOH029IZomYzQ9tmSpXl23cG8ty6avIptZTjWLRe25BgPLGgwsbzSzvKWAW1sKubXVwrJmC0ubClncWMCiRgvz6iy0lproKCugx1lMd1WxBOgaSoqoL7dRV2ajvtxOs7OMtupK2uuqJUg3s7uT+bN6WDx/DrcuWcC9d6/m4a0P8cj2bezbu4+jx45x/PgzHD78OIcee4xjx45y4MBe9ux+lKePH+fOe5ZRUp5MZ5uBjZtWs/K2mVRXJqPP9iAvxxOLVoVd70OZwZdyozdOkze1+b6Sok60tXm+1Of5UJunpC5fSX2BaFXU5SmkEKmrQi1XLRRzhUqcAspJyjwVFXkqKswqyk0qyo0ilJQblFQYRKugXC+nIldOmU5BmU5OuU4h7Zdr5VRo5ZTnKqS2UiOnUqvAqVHgVItQUiHSV9UKKtWilVMu2hwFZRKUk1GWLaNURJaXFCVZnhSnjsSR6cXalcOQbvCX7TCkGzwbF3D7O4BYF/Buz32o7+D5hiHd0JZlGNINbZ6+j72GId3lu6rnCul2HnqOKabZXOVbyFRzL8vue4j7tu7G3rWKP4yzS+mut9zxCB99chbzgosM6f71r38zc8VWrp9axbVTnZIr6tvvf3zeC/jy6++x+J5dZDmX8ZtQOz/0zuevEZVkVC5j3SNP8M77Hw1p7KFAOjHQC6++Q5JtIT8PLCY4q42uZQ+w8dG9NC+8G8/4Bn4dVoKt++6vhITfR0j3z3/+k7Vr10q16H7961+TlJTEkiVLTgE6keJaX1/PK6+cXWE4pIW6jDoNQ7pvvljnCune+fgzqh54hsDGHUR07sa2+iiLd77MK++fQDjFfpPX5QHpRGk7V8270+vXuYwjtGuPc4ZB7DeZkrNee2VAuhojoROuZUqkOzNivYhO8CIm2QXeEqQUVJkE49K0nohIVXuRkiWUbkLx5km8UMRJteeEcs6dSAHoEj2YkSjaUf2gznU8MlEo7IS6zoOoJE8iEz2JShSgThzzJEa0Sa7zsSkexKd6kiBUfZmyU66zaVqX82y6Tk6GUNnlysnKVZKj8yVH74/GGIRaH0Z6egjTp/kRPtaL6REK0jIC0ZpDyRWhH4OhMARjQaCkxtPm+pMcE0TEWB8mjAtlfPh4goJC8PKSM3LESEaNvJkAbx8CvVUoPN1RyLwIDvBjSng4U8aHS/XokuPiSE9KJiMhgYykeNQZaRgyMzCmJ0u168zZaejTk8jLSqbClEl5bjzl2micuTFUaqKp0UbTUZxCsyWVluJ0Okqy6SzJprs0h7nVRhbV57GowczChjwWNOSxUGw3Wphbl8+82jzm1JiZU1vEzBoLjTY97aWF9NbY6XAWUW83U20rpLbETk2JldpSG42VZbRUO2mvq5Eg3azuLubPnsmShbewYuki7l2zmu3bt7F3zx727tknmUW89NJrPP30M+zZs4vHDu3nyJFDPLL9QZ54/DEefHgDNQ0GCvLCmD3bwZ13zmNWbymFhkAMme4UaVTYcn0plSCdD5VGb6rNAsr5UW32laLW7EONWSmFgHU1ZpWUulprVlJt7lfG5SklOFdh9qEiz4fyPJdCr8ykpNSooFSvpMQgWgVletHKKRUfazeGAAAgAElEQVSATiujVAq51JZp5JRKIaNMo5CiVC1HHC/XKChXK6hQK6W2TK2gXAJzCkpz5JRmKyjJklGaKcORJXdFpheOTBn2TC+KUkZhy/DigWFId9qX6zCkO206LtzOdwCxLtzNnsdI38HzDUO6oa3LMKQb2jx9H3sNQ7rLd1XPFdK99vYHdN26VYJE/6PMwzexgbE5bfwx3IHbaD2Ttd08dvSls0/IRYZ04sbWbn+C8bm9/CLQQnHbXbz42rtnv98hnBEusfuefIHqOWvxTGziRz75/Ng7n8nG2XTcupUnnnnta0cZKqQT6bZL793FHydW4OZp5ObpTibrOrl2UhluXkbGanpY8+BjX1lr7/sI6T766CPsdju/+MUvEEAuPT2dyZMn85Of/ERyeK2rq5P+VvnahbjEOpxvjUPxGJcSpBPGHaI2oICpl9PrfCCd456n+bNlC24Z9/HTgk34NO6gZPVTdG97gS3H3+XVD07wr/PIhr1sIN0lsMBXBKSrqDYRMv5aJk0fzbRoD6IEpEvyJC7VZfYQn+ZJUqaMlGwvKZIyPElMF0o7D6lPTLKoQecCawK2RSV5EJnoQWSS5ylYF5ngzgwR8eKcAHOeRMZ7MSPeU4qoBJFq60G0dM5LAniij7iP2GRxL/2wTijrskW9PBECFMpIzZaTlq0iTe1HhjqQjJwQEhKDiZjgQ1iQgunTvMlUB6A1h5FtDENtDkFrFoBuICXWn5zMAKKn+BMe6suE8RMJDR6DXK7k5pGjuXnECGSeHnjLZNw84ibcR99MsL8PE8eGSpBumkh1nTaNlIREUpNTyEhJJicjVYJ0uowUDBmp5GuyMeVkok5LIF+dgUWdjiklGktmDGWaBMo1cVTr4mguzsCpT6TGmEirTU2rTUtTURYdJTpmOc0SjJtdk0dvlZmZVSa6nWbay/T0Ok10VxjorjTTU1VIg01Ps6OA7hobXVXF1DvycNoKqHHYqLYVU1dip6GynKZqJ211dXS3NjNLKOnmzmL54oWsXHEr9969hm0PPcT+fft57OBjHHn8CM899wIvv/wKTz55hH37d0mQbuvWDWzftokDB/eybOVMtHp/ioqCaWsxM7uvGqcjBmO2F/lqJdZcH0r0fpQb/agwelNp9KHK5INTRP92lUFFlUFJlZSiKsCc6KOiUqTKCrVcf5SavCkxe1NiUuEwKXEYlNj1Cuw6JTadHHuuCBl2rReOXDkOrRy7Ro5dLcehkeMQbY4IGSVqBQ4ROQpKToWS0hwlpdlKHCKyBJiT48gUUE6JI0OOLUOGNUPeH2JbhjXdi/zkkVjSvbj3tmEl3eDv8WFIN3g2LuD22SDWgEX6l8jOj6/tctmwD3Jw0nat/eKvX/1jBwhXqOODrgnoYq14hNPOr6VrsJtUgBbJTOosj3qu9+D2LRa4GIZ0Z1mkMw4PQ7ozJuQK2h2GdJfvYp8rpBNP+vdX3kFfuwJ5TB1X+1v4mZ+FP48tYby+j7u2PMb7H35FmtclAOleeO1dSrvuxm2EljB1F4eOXxh11b/+/W9WrN2HrvY2ycTBbZSOnwVaSa9YxuZdR3nlzffP+kEZKqQTA5w48Rn2zrvximvgd6F2fupTxO/D7HjFN7Bywz7efu+r1XvfN0gnwM+2bdukWnQ/+MEP8PT0xNfXl//5n/9BpLg6nU5ee+3rQelZF+cinnjppZckV9odO3bw3nsitXzor0sJ0omySPPmzZOcdr+Nem1Dn5Vz6zkA6X6kfYAxDTvY99zZ/w2LkT8++S9q1j7L30q24qZbj1v+Jtxy1+Gmvp8fWjYT3LWb0nuOs2zva+x78QOE8m6or2FIN9SZgisC0pU5DQSP/RsTpo2SUl5nxLoAmgBm0UnuUkiQTDizpnkgFG6xA3XlRN255NGSEi5SpLFKdejciUoS4SE5xgoQNz3eQ4rIBA8iEzyJjPOQjCqEWUVkvAdR8Z6uSPAiKkHGDNEnXoSMyASZBA4FyHPBQwHtvFyRJichXUViui9Jaf4kJgcQHRlAeJiKsSFyoqN8ycgJIzM3lGxDCGpjKFmGUNSmYMz5geRZ/dDn+xEfoyI8WEn42DGEj5uAt8pbUtAJFZ37qFHIPb3wuPlmPG4eib+vcHcNZsKYYCaNC5EcXTOSU0hPSiM9MYXs9DRyMjPISUlGnZKAOScTszoLfboAdsnk5WSiS44lO3YqhpRobDnJlGgSqdDFU1uQSYkmiVJNAvWFOdQVaqnITaXGlEazTUtXuYGuciPtot5ceR4tVh11Fg3t5QZayww02/W0luVRb8+nwZ5Pd7WNvloHbRVWakuKcTqsOO3FVJfYqa+skCCdSHftaWlmZlcHC+fMYsXiRdy+8jYeeGAtj257hD279/DkkackR1fxBfziiy/x2qtvSO6uTxw5zEMPrefO1UvZ8cjDbNu2mZpGAzk5N2PU+VNZmkKFLZpCrS/5GhXFOl/sOl/KjH6UmwSo85FgXYXBlwqDNxV6b8p1Sir0/amqegUVOhUVehVlBhWlBqUE5exmb2wmFTaDAptRid0otsX4Siy5Soo18v6QUaxRYFUrKM5RYs1RUpwjtuVYsxVSFGfLsWYpsGX3h9juD2uWUtq2ZiiwZvZHulzatqR5SSDO1XpK20XpnhSleWJOGElhqucwpDvju3YY0p0xIRdq98sg3YD7ktsXbdAHnJfc3AII6K8lETAA684EegMQTlir9/dxydu1p0O6U+cD0IoxAwas37/4/uKxz+cehiHdhfrAnP84w5Du/Ofucr9yGNJdvit4PpBOPO0/PjrBg3uOUT13HdaONSxYs+PsdegGT88lAOnE7azasI8feej40+QKbl2/j3+eh9nD4McavC3mdNn9e/BJaeGP40v5oV8B10+txlB3O9v3P8O7H3z8hfc7F0gn3uujT06w5/Hn6Fr2IIWtd9G7Yhv7n3zpC+MOvq+B7e8bpBPwIisrSzKF+O1vf8uf//xnfvnLXzJ69GgaGxt54403Bh79smtFXT3hUjuQrvvwww/zxBNPSM/0ySef8Pnnn5/1mS4lSLds2TLpOW6//fbLyrDDBekO8z+6tfjVPcqax97g2Bsf8+zbn/DsW6fH39/+hEOvfIjlrmP8RUA64wbcLJtxK9zkiryNuOnW4aZfz48LNzOy9hGc9z7NtqPvcPS1j3jjw5N8eOJzTn4uLGq++Dp06BD/9cMfSfUV3Qb+v/xbbGOT0r54E5fJkSsE0ukIHPM3Jkx1Z0qUB9Oi3Jke44JnElRL9CAmScA5dwnQCSgnUlYH0lUl1ZxQxiW5UlpFyqs4LynmBHRLdJcA3Yw4L6bHezFdtHFeiP0ZcR5MjxXAzosooawbOJ7gxXQRom+sF9NiPKRwnRf35oJ5MUly4lJ9SEzzJy4hkIhJvoT5y1yALjaQ1KwQMjVhZGrDyM4NI9sQRqYhhBxjMAZzMOZiP1KzPRk7xpOQ4GCmTJlGgH8QcrmCETeNYOSIEXh5uOM+cgSjR96I0tODMYFCcRfImCBfIsaPITU+lvSUFJITkshKSUWTkUFGSgpZSUloU5PJF4AuMw2NlOqahiEjhdyUONTJMWiTYjBnJFCYnUh+Ziwl2mQKM+Io0SRQW5BDpVlNqTaVMm0KtQXZNFlzabUbaC0x0WQ30mDRUl+oodmqo9Gqx1mooSJPTVWhnjpbPl1OB13OEloqHDRWOKgpteO0FeO0W6ktL6XBWUFrbTU9rc3M7upk3qw+VixZxB233ca6devYuWsne/bu46knj/HM8Wd5+umnef75F3jlldd45tlnOHhoL3v37+S22xexZs2t7D+wmzX330GuLgBtlhcmXQCFumAsGj8sWh+Kc/2xG/woM/lTLkLvS5nBmzKdDyU6b0p1PpTpVJTplZTqlJTqVZTmKijRKXDoVNh1AsYpsZm8sRl8sOlVEqSzGgWg86ZIq8SiUUqptYUaJYUaOUU5cgqzFRRkySnMklOUJcci2kw5lkzRyrBkuKI4Q4aI/+yLPgrXfroMy6mQU5gmozDdg8I0DwnICShXkOpBfoonxrgRUnvPimEl3eDv+mFIN3g2LuD2mZBuYP9LAN2A8s3tTBjHWRyZTo3lxhev+Y+STvqfCe3pSrxTIO5MBdzAmOd6D2eOcwGncFhJN7TJHIZ0Q5un72OvYUh3+a7q+UI6oYb58JMTkoGCUIi988HHfPbPswODUzN0iUC6LbuPcsPUKn4dYkNXv5LX3/nHqVu8EBvv/eMTth94hpq56xgVXcdP/Av5pW8B4epult6/mxdefVdYQJ56q3OFdGL+Pzlxkjff/ZBX3nift977iE9PDC2V8FKDdAJEBQQE8L//+79YLBZE6upQX2Ie1q9fL9Wiu/rqq08Buj/84Q+0tbVx/PjxrwRZQ32fi9XvkUcekUwwrrnmGv74xz9yww03MH78eHp6etizZw8vvvjiWVNI3/34M+xrjvIz0waCmnci1v2zz//zmfu2n0mk6g5AxBUrVkjP8WWQTvQRasivUtiJsb6uz7fxPB+f/Jz0pYf5ecFG/tf2IFPnHiRr2eNkLT1C5qDIWHqEnOVPkLXsCN6tu/mF9UHcCjbhVrT5PyFgnTgm1HX5m/hxwSZ+V7CREcVbiOjeS+dDz0umEwL+/fNfXwR127dv57//39W4FWz99iO2C5lv0Lcxpd/JmFcEpCut1OEf9jfGR4xm8nQPpszwIELAuhj3U3BMUrv1gzmp1lyCh0vtJpRxIrVVSm8VrcvVNTLZVW9OqOaiRN84Txdsk1pPCcZNjxXHPJkWK0CdJ9MH+sSI4x7S8WkxnkyN9mRKZH9EyZgS6dW/LyCektgkP2JjgwgPUeKv8iQ4SEZUrB/JmaGkqseQnhNKWk4oKepQ0rUhZOlDyM0bi84USnSCDE/5X/Dy9GLChAjGjBmP+2hPRo1yZ8RNNzLiphu4+eaR3HDD9Xi534y/t4Iwf1/GBPkxfmwIcdEzyExNIT05idTEBLJTU9BmZJCVkkxGcgKmHDWGzEzUqcnostIwa7IxZqejS08hJymOjPhoNCmxmDIS0SXFoE+NRZ8SS3GOqFuXRYkhE5s6FUtmAuX6NOoLcmi0GqjKz6XMmEVtoYbqgmxqCjRUFWgpNWVjzc2kSJNOWYGeWmseTaU26kvt1Dqs1JeWSIDO6bBTU1FKrbOMptoqulqbmdnZwbzZfVI9ujtXrmDThg3s37+PA/sPcuzo0zz/wouSiu7vf38OEWJ/1+7t7Nv7KA9v28zS5TNZtWoBjzz6CG2dpahzfMhIvRmTWsAzHyy5vhKks+n9cBj8KNH5UZLrS0muDw6NNzaNLzatD3aNCrswmRCR64Ndq8SmVVKsVVGcq6JYr8Jq9MGq88aSq6IwV0WB1ptCjYoitZICjZK8HDl52QrysuXkZynIy5JjzpRhzpCTlyGTIj9DRkF6f6R5UZAmpyBdToG0LfZl5Kd5kZ8qtgWAE9sy8qTWg7wUT/JS3MlLHk1esjvmJA9MSaMxJY5GF3sT5mRP1tw6DOkGf1MPQ7rBs3EBtwegl4BYA9tfBuhEnZ6vskYfuHYwDBs45tavnDvztgfOfwG4DQJ4Z5w773sYfF9n3sc33B+GdEObwDMh3eoD559eJP64WLbzJf5g3MBN5VtZuuf809E++exf1N7/DH8p2sQfbFu4/eDrQ3ug4V5DnoFhSDfkqbrkOp4vpDvvB7lEIN1zr7yNtmYFP/Mr5OYZtRw5LlxSL/xLqOZEqmtq2RKuCbXxX14Grp1WRaxlPndsPMiJz1xgLXH2Adwi7yC8eQcffDI02Ha+d3upQbpNmzbh5+cn1Y5zOBx8/PHQjTzeeecd9Hq9BOeEiu5Xv/qVpNgSJhHC7fVyfwkQp1AoJIAp1IGi5p54xv/7v/9DqVQSFRVFS0uL5GR7pmLwg5P/puSe4985pBNA7a233mLOnDkSKBXKvzvuuAMPDw9WrVp1mpJOqMM6Ojqora1l48aNvP32F12hX375ZW677TYqKioQn5XXX38dkf4rXHoHIOC3tc4DkO4a+4P8l2EDP85dx0+y7+cnWffzP2fET7Ie4KrstfxIv57/EkCueAtuojbdQAhgN1hZJ2CdYT1u2Q/glnYvv9OuJah2OzO3vSDx+zOh5TCkG/oqXyGQTk/AGAHp3CVIN3mGOxFRIkYzNVrAOgHNXDXlBIybFu8phZSSKgBcfD+wE6BuANoluNJbp4u+cQLEeTJVUsN5SuOJfTHutFgvpoo22kuKqdFeRER5SpBwSqQHEf1wTsDDSdM8mRDhwfgpHoRP9mDCFC+mTfdh6mRfQgMU+Cm8CA2VExHlR0JqMEmpIcSnhZCYFUZSZihJmSGkqoNJVQcRk+CDn98I/vzn3/PnP/8FP78gCdDJZAopzfX6667numuv5YZrr+PG665j5MibkHuMwlvuSaCvinHBgcyYMomUxATioqOIjYwkIzEJdVo6OSlpZKcko8lIxajVoE5PRZOegj47A2NOJiZ1Nrq0VAnSZSZEo06JIzcjCW1KPLrURPSpCZjSkyjMSaEoO4W89ESMqXEUZidRnpdDdUEuJbpMbJoUyo3ZOHLTKM5JwWHIpjxfi0WbKY1jM2RTmq+jRqS32ixUFOZRY7NKKa9VJXZJSVfnLJcgXWdLE72dbcyfPUuCdHfcfiubNq7jwP79HDxwUJJd//255xBfoi+88CLPPPMMx54+xhNPPM5DWzeye9fDLF7SQ1mlnkULulm1ail2ezKaLB+MOSrytX4U5fpjyQ3AmutHscYHq8ZbCpvauz8V1ZtitQpLjhKLWijiVFIIw4kircoF4XJVFOm9KRCRqyJPq8SscUVeP5wzZcswZcoxZckwZckxZSgwZcgwZXhhTJNJYUgVrRxTqhyjiBQZphQZ5lQvzKkDrRfmFE9MyZ6YBtpkD0zJ7lIYktwRYUx0hSHRHUOiB/qEUWiib8SQ4MFdy9uH/m1zAXsu2fUq7hUPS7/eNGz4O5+cHMIv31/y/uLXuEW7XuGGkq3cYH+Q7gefR/wxfL6vYUh3vjP3NdedAmUD9udnqwV3nK4AN0lGP5DmKqWmDrJPlxRxg6HawNhnA2Rfeb7fpn3weHwL9/A10zOU08OQbiizBIMh3a/yN/JNId2K3S/zR9MGbhSQbvcwpBvaKlycXsOQ7uLM+4V41ysV0n164jPm3/Uovx/r4Kd+Rdy79fBXKnm+6VwL84i7HjpMRN4cfuCdz4/9CiSTibKee3j62PPEzzmAW8K9jGvdxfufXlmQbsuWLQQGBnLVVVdJKjHxB/b+/fslJ1YB2gS0E8YDAsgMNlI4efIkDz30EDfddJME+H7zm98QHBxMV1cXr776RegqoIe4/utCvM9nn32GGP/rQtyXuD8RQgF4Zgw+9+GHH0rmCcJAYSgh3ltAKQHpRG09Aeb+9re/SYo6Aex+9rOfIZ55xIgRBAUFER8fLznYbtywgTdff4UPTnxO6QPP84uCBwn8jpR04hmFy25mZqa0ltOmTSM7O1vaFmm7a9askRRxYn36+voIDw+XHHinTp0q9TEajdLai39vQjknIGVaWhpjx45lwoQJJCcnExcXR3R0NALwiT7f5ktKd112mF8UbuLXli2M79xL8pyDJM3ej1C/Joi2fztlzgGS5hzAq+5RfibAnFDNiXawmq5IqOg24mbeiJtpg9TnGsdDRHTtpXnN06zY8RIHXnLB5TM1j8OQbugrfUVAujKngHTXnoJ0ETNGM1UCdO6nIN20WJGyKkCdhwu6CdWbZPrgwfQ4cc5TOifqz4lacgNprC44JwCdUMSJVFoPpkW7toVCThyPiPZiapQrRLqtgHOTIz2YNN2TydM9B8E5T8ZN8iBsvAdjxnsSPl7OhDAVIT5yVDJ3QoMVREz3IzI+kOjEYGITg4lJCiI2LYSEjBBSsoKJS/FnzCQvRtz8V665+mqu+snPGDXKk/HjJ6Py9mPUzaO46cYR/PX//sLf/vJXbrj2Wm689lo8br5JUtIJZ1cB6SaPH0t8dCSxUVFMmTiRqGlTSU9JIic9neyUFHLS0jBpNWhzsshOTUKTkYI+J0MyjzCps9AkJ6JJiic7MYac5Dh0GWnkpiVjykzDlJ6MJikWdWI0hpQ4DKkJ6JPj0KfFUpSbgV2XhU2dhk2TLkE8fVI0usQYrFoXlCsQkC4lEYdRTWmBnkprIc7iQsoLTNJ2tcMq1aQT6a51zv/P3nmASVlefxsT25f+jzExGulsmbq9995ntpfZnT7b+9I70hEFC7Fjj73FgqIiKh0EFZUmTQElKrYYSyT3d51ndhEM4iI1OnNd53re8rztvDAL9/7O+Y1jppS7zp7BvDmzueGaeQrSPXDPnSx88jFWr16pIN2rr65n69bt6oep/BZny5tbeWntarZv38YLSxazYMGD3HHHNUyY1EJHZwXXX3cpcy4bw9AOE42uCNpro+msi6WrPoahtdF0uSPodIUdiC5XiBfOuULpdIXQ4ZZS1TDaRRnnDqNdLXsVc2314bTWhtFSG0azJ5RmdyhNEs5QBeUaHUE02oJptAfTIKM1hMaaYATMNVQHUW8Jor4qiAZLsIqedbWtykhjdzRVGZBorDDSWBlEY4Us67vDQH2FjvpyHQ1lehX1ZTrqyvTUlWpxmYdQX6bngdt9kO7gr1sfpDs4G8dx+QAom/sNhDusY8M3gEzBuO/qc3EwVDtwbmUT8d83fcT9R4Z0x+0e/vuujnqLD9L1LmUHIN2IZzm3dSGTntzKiu0f8cKb+1i8pXfx3JZ9LNn6IQveeJ8Jj27hvOan8B+/mFtX7urdTRxmlk9Jd5ikHOdNPkh3nBN6Ek/3U4V0kuLnVm0iqHS6cmOdPn8h//jg0xOe+YXLN+CZfBchlpn0CWnm/KTh1I69iciRD3GG5SEy56yh963kf9jtnm5KOlFaVVdXc/bZZysAJcBOwExHR4dSWAl0u/HGG5FSyQcffFCVty5evFgBn2HDhilQJeWtf/rTnxTEueWWW1i0aJECXAK5JESl9eijj3L//ferc8h5vivkOrfddhtynu+Lm266SZWeXnHFFWqUMtSDQ7ZfddVVChyK4u2SSy753pg0aZJSjclcj8ejIKRAOum117dv3wMh0E62i4JQoJ0o7KR3XUFBAcOHdnLlvGsomXgrv3DfR9zs1Tz22nsnvNz11VdfpbKyUpUfi6OuvLehQ4cquBgYGMjf//53Pv/8c6T8NSEhQYE5eb8CVZqbm1VJrKjqBKQKyBs9ejQRERG0trYyf/58lReBlgIrV65ceXIg3W3rObdhAcETX+TGZbtYsvUjlm79UP1bRf690hMrd3zEc5v3UX/XG1w0crEXwg09SD3X+BR9XI+pvnTnD19E+Mxl2G9fzyULtvLkG++pfnRH+hvtg3RHys6h+34akG5iI3Gp/cnM15Br1nnjAKTTkVukI1dKX1UJqoFcUcSpMlVRyQm0867niWLuINWcQDkpm+0JrzJOzu9VynlHKWM1klMoYSDbpCfLZCAzX09Gro70bD1pWXpSMvUkZRpITDeQkKInKclIUkww0UY94UYdCfEh5JljKCyNw1wSR0FJPObSWIrKYiiujFWwLsccQViEPxdedCFn/vyXnHnm2fTrdzGJyanEJ6apMle/wf707zeAvhdfzIC+fRk8oD9+gwag9R+MXhtAWJCB1IQYCgtyKCo0kZ6SSlZ6FmXFxVhrLDil95zNSq3DQVN9o3J6dVSWUWevod5po95eTaOzhtpqUc5V4qosw1NdQZPTToNNymCraaipwl5WREVBDtbiAmqryqirKsFTWUitpZQmawUt9kqarOVYC/Moy07BXpTP0Fonw5vrafI4aK6pYnRLPWM6WxjV2caYzlbGdLQyfmgHk6Qf3eiRTJ0whmkTxzNr6hSuvGy2Mo64Qcpdb52PQLonH/87K5YtYd3al9m4cSM7duxQzkkffLCPbdt3sGLlUl5+5SVefnkdt915AzfffBW3zJ9LbUMuXV2VzLtqCpMm1dJUG0t7bQyddXF0eWLo8kTTKeDOGUqbM0RFuyOEdmcIHVKe2rPNFeotWXWH0OIOpcUdRosn3BvucJrcYTS6wmhwhqiot4cgUWcPps4WQq01hNoaiWDqqoOpswRRWxVMbWUQtZXG7lG2GfFUShjwVHijttxAbbmRugoDdWXG7pBlCT21ZQZqy3TUluqoLdFTW6zHXaL1RrEWe8FgPCVa7vNBukO+UX2Q7pB0HL+VQ0BZNxjr04f/Fr/1QLrDmzkc9oYOOfdhZhxx/5Eg3XG8h8Pc1tFu8kG63mXs0y/3M/3JbfxByjw8TzBk4oskzlpB7IzlxPQyoqcvJ37mMvVbf//xL3BW45NoJr/og3S9ewWnbJYP0p2y1B/zhX/KkO7Nt96jdNhN/L/YLoqH3cRLr+885nz25gR7P/iUB595GcvIm/lz2ij6aD38NmUMvzZfScKYv7PnBMPC0wnSibpNVGuiphOFlIAocWU988wzOeOMM9Sy9JoTCDdw4EClGjMajcq9VconBVpJr7YelVl4eLhSlUkpaHBw8CEhkGjAgAEMGjToiNGvX78DyjxRqh0pBIydddZZKgQyfjtkX8/zHPGXj9/1i9E+fZQhxsFwTu5PQrb1jJI3gZSSt57rZKanE1XVybk1NxE/Z60X0u3/tj6rN39iez9HylnlvsaPH6/Uj3KkOOs2NjaqMmQBpaIitFqtSj0pPfd6PiL0KC8vJysrSwE4Aa3yPufMmaNKXGWelLhOmzYNeZcC6U54uetX0pNuPWd5niBl+nLl7npQK8meWz8wfvLF10xesJWBYhxR+wR9Wp7ymkXUL+B3nc8QdskSque/zOQn3+TR9f/gvU+/OHDs9y34IN33Zeib/T8JSDd2UgMJaf3INgWoEtccsyjodMrpNadQS3ahBhlVb+Y+KVUAACAASURBVDjpDyelsEV6pYzLKxaA51XG5QiUE6BXJGo4HTkmCT3Zpm96ysmygDjvNuMBKJel4FxPSauB9GwtKRlaktJ0JKboiU/REZusJy5Zes4ZiA3XE2nQEBGsIT4hhKy8SEwlMRSWC5iLw1QUi6kwEnNRJKaiGFJSQwj0H8B5v/09v/7Fr/h/55zFb379a2Ji4khMSiXAP5CAIX4MuLgvf7ngAgb2E0h3Mf3/chFDBvRFO3gAYfoA4iOCKchMxpybSUZKCkkJCZjyTZSXluGw2vC43NQ5ndS5XLgcTqrKSnGKEs5lx2OtwVZRSq2tShlJuERNV12lyl8b3U48NRYcFWUK0NnKiinLz6M4J4vqYjP2MjPWEjNV5nyc5UU4y82UZKdRkJJESVYqFlMO7W47QxvraHLYaHNauyFdOyPaWxje3sCozhbGD+1i/NBOJo8dyfRJE5g5eSKXTZ/KFZdfztVXzmH+dddw5603c+/dd7Dg8b+zbMlS1ZNu8+ZN7NixHbEJ3/uP93jn3b28/sYbPPn047zyykvcdc+tXHb5RG64ZhbjxtXj8WQw6ZImJk9qpKMpg2Z3FO2eWDpdcbS7Ymh3RdHqCKelu19csy1Ylai2OIJosQerHnKtjhCanCE0uoJpdIXQqKBcOE2uCBqc4dQ7w6h1hFFrD8ZjD8JjD8FtC8VlDcFVE4yrOgi3JQhXdQgui9EbFUbcKgy4yo3eqOheLtPjLNPhLNPjKpUw4CoR+KbDVazDJWOJDqeErBdrDoSzUIOjWIOzSIO9MJDq/EFq+Z5bZ3/zbXISlw4ud52xcDuf/8ASVWlqeuvKPQwZ7St3PYmv7+gv9W1QdgRn1yP2gzvclb997m/POeL+w0G67+mL9+3zy/oRr3G4A45+mw/S9S5nn/97P7et2E3U5CVc0PEMf+x4mj+2Ljzq+JMc076Q37Q9xRkNT6GbutQH6Xr3Ck7ZLB+kO2WpP+YL/5Qh3fsffsb0+U9zYeY4dCVTeejZl3vljnrMSe8+wdvv7mPGTQvJbJxH34xR/Dauk0EFk5h07QLWvvGWMoU4EhD4ofdxOkE6eQYpWdy6dSuiIBsyZAhikiBQTlRiEj0qOYFlohoTGCVgTkYxm+hRmfXMF2AnoEhGCQFYMgqgk/OL+cKRQspnpTRT3GG/LwwGg+oNJ1Dwu0KUX2FhYQosSu+93oSozKS8Uww15L57nqUHzAmck+e64IILVA4kRzJHSl+jo6OxVJZzz/0P4Jm3kF83PU7cpat4bP2JV9KJslByJirFgz+inJNcCaQTGGc2m7FYLEh5bE/vNXGrlf50PcYYomaU9yBlrT0fUdhJyaw844oVKxTg7dl3Ikavu+t61YsufuoylmzZd0Q14r7P/s2oRzZz4fBF/LxhAX8a/iz+o58n5fIVdD2wkec37+PTL7/m6x/wF9sH6Xr/hn8SkG7cxHoSUvuTVaAhx6wlx6T1jmYtWSaNimyzgDod2QLoBMBJqL51XqWcd58W6WcncE7BuAIDOQVGFVnSU07CZPCGWpdSViOZBV7lXGae9JnTkZalIzVTQ2KqlvhkLXFJWqLjNUTFaYmJNhATrCNME0CoPoDERCNZeWHkFoZjKgnHVB6NuTSaAnMUuaY4csxJJKbHEaDT8acL+nLe7//Ir379G8469//hFyjgLx9DaAJ9+w5k4GA/+l7cnwsvuoiBgwbTv/9ALu57sTKNMGi0xISHk5GSREFOJlmp8STGRJCSlEKhuZDiQjNup4P6Wjcep4NaVy226hqqKiuodzups1uxlZfhEPWcrRpnZZmCbnXWatoaG6n3uLFVlFFTWkiZKRdLsZlyUx556SmYM9OoLMilLC+HoqwMKk15lOVlkREXTV5KkjKfqMjPpcFaxdBGD00OK0MbXEzoamFMV7sCd0Obahne2croYV2MG9bJJePGMOOSicyeMonLZ0zjyjmXM++qudx8w3XcdfutiHHEk0/8nWVLl7Bq1Wr15blt2w7Vj27PO3v58KNP2L3nXZ5+9ilWr1rOU88sYNqM0QztsjJ0eA117gyGdpUzeWI9w9sLaHBG0OaJpd0TQ4srijZnFC22CJptYTTZQ2m0BtNkDaXZHkKzwDl7CA32UOrsYdTZQqlzhFHvDKXBKcq5MOocodTaQ7xgzhqM0xqswJzTEoyzOhhHtRGHxYizSiIIR6URR4XBG+VB2CXKjDhLDThLjThLjDiK9ThKDDhKZNTjlOViI84iPQ4VOhxFWmzFWmxFOuxFWm8UarCZA7EVSmiwmgOpyhuEvVDL3becWkh3QfszzHp6B5996e0jt196dfQy5Gvyy3//h9tW7sF/7PMM8vWk6/1PjpM98zAQ64Cz6sGlq3JfPQDv29u773nLE3N5YstBD3CYcx+093sA2uEh3XG/h0Nu6Iet+CBd7/Im/9nf/dEXXPvCW7Teu4H6v71O891v0HzX0UX7vRtovPt1sq5ewy+bniJwkk9J17s3cOpm+SDdqcv9sV75mCHdf1D/duj1fZwmxhFyv19/vZ+nlr6BoWw6v4ntYvYtz/D+Rye+5LUnV//+ej/v7fuELTveJa3lBn4e2cUfE4dxQepITO3XcdNDy/jgo+93OpV/ux3N53SCdAJodu/ezfDhw5ViTVRz5513ngJTAnUExkjfMoE6or6SXrnt7e2MGDFClUeK6krUbAKpBFjl5OSokkhxdpWySQF/ErIsiiwpv7z++uuPGPIf/AceeIDHHntMhYClg0O2S9mmjFJGK/3zjhSrV6/m5ZdfZtOmTWzfvr1XIRVKIn6Q6wjkEygpELIH1snzSp6kL52ASlGWZWdnq9LadevWsWf3Lvbu+5iRD23i161Pn7SedNddd50qWZV8Hfy5++67FaR75JFHlLLOZDKpEmfp4dcD6aQMVt6NvEMpDRbgJ5DutddeO/hULFiwgOTk5NMS0n0gjroPb+bi0c8xZMIL1P3tdW5bsYedH/yLvZ98+YP7gEsCfJDukD8GR1z5SUC6sRPqiUvpT0ae1gvSCnRkFghwk3UJgW46ss3do1r39o0TpVyOUscJcNMhoE3BtlwpV9WTmWvwrndvz8zTkZHnnZcuJhDKCEJHWraO1CzdQeo5HXGJGqLjBM5piIjWERGmJVQXgGHwQEKN/iQkG8kxhZJfHEJBcRj5RWHkF4aTXxBKTGk5/TyX86fa6/llzVX8vGw2Z5TM5Iyi6fQxT6FP4RTOd17Lb+3XcVbFXH5eOoszyy/l52Wz+Hn5LM6qmK3WzyybxTmVs/lV9RzOs1/NX2pvoJ97HoZcB4lREWSmpGMuMFNcZMJpFzjnos7toqG2kRqLFYfNRr3Hia2yXEE6t81KmbmQiiITNWVFqgS2rbmFOreH6vJSinIyyc1MpSA7nTJTHkW52eSlJlOSk4U5K5PinEwKMlJJjY0mJSqCkuxMHOWlVBXk02SrZkRzPc0OG+2uGsa0NjK0qZFWl5NhjXWMHdrBmKGdjBs2lEljRjFzymQunTaZ2dOmcuVll3Pt1Vdxy003cs8dt/HQfXez8MnHFaRbuWIFa9asYdOGTby9823ee+8DPv30n3z08SesX/8aK1ZI2es6Lp8zBXNhBNU18VgtUbid8XS1m2hvyqLOEUWTK5YmVwxNziianBE0CoBTJanBeGqCqbcEU2eVUtVQam0huK3BuGtCcAmAs8p6CB5bKG5b97YaAXKikgvGaTHiqDRgr5AwYq0KwlYZjK0iCGuFAWu5AWuZgLkgrKVGaiSKDViLDdhKZDRiLdJjKzJgM+tVWAv12AoNWM06agr11MjYEyZZ1lJt0nWHlmpzIBZTINWmQMpzBlNt1nLXLZce8QvmRO0UswfthBf4bctCqm9ez+0r9nDHqj3csnw3t/Yybl+5hztXvUPzPRv4Y9ezSk0312cccaJe2bGd9ztAWo9qTuT4B38ObO/Th5iYWvUP4tramAPlE4dM/45zHzjfEfd/B6Q7yGVWSjaO+R4O3MwPX/BBuqPL3Wdf7Uf+ofreP7/i/c+OPuTY7R98zvwlu/izMo54zufuenSv4KTP9kG6k57y43bBHwrpvvrqa3bt/YgnXnyDuxasYfUbb/Hvf/fCiOo0gnSSxG273qOw4wb6BDdTM+421rzx1nHL7dGcqOLqFfQx3cTviubw25gOzgpv47zkEdRPvYel67YdcIHtOefX+//D3g8+4fmXtnDnE6vV+NGn/+rZfcTxdIJ0oox6/vnnVenjz372M1WqKj3cBObI9g0bNrBz584Dfa/FNVQcXT/88EPlBPrUU0+p0tUeRZmUws6cOVO5i4pK65NPPjkQPQYUYvZwpBDDBimjFHj0fXHERB+HnQL/RKEnz9cT0n9OTDZEVZeZmYmAMSkb3bZt2yHOuJ9+1e3u2rKQuJNkHCH9/AQYSi8/ebc9n1tvvVW5uwp0FAdXMX6oqKhg3759PVOUqm7UqFEKNkrZrIT02BMQKu9LPvJuRGGn0+lYvnz5SetJJ66uvVHSiRus9Na9Z+07rNn5Me99+tURlXcHHr4XCz5I14skdU/5SUA6MY6ITRpAeo6OTHFQlX5w+Voy83VkdIcsKyVcvpSkdscBNZyAOIOCb9JHTiJNFHHZEgZS1Sj95WTd68wqo0A5MYJIydSRlK4lMU1LQopOKedi4jVExgQSFa0hOkpHRIgWo2YI2kH9CdYNISHJSHaBgLkQ8iQKQ8kuCCE310h2XhyB1gmc3fEsZ3Q+T5+WZ+nT+ix92iQWHYgzOxbTp/UZ+rQ8c9D+nnndx6jjvMec0baIn3c+x5nDl3FR1UxiEtLIS0vFnJ9PeUkRdlsNDXV1NNU34HZ4cNnduF1OnHYrdksVtopyBedM2ZlUV5Ris1RS73bR1tRMo6cOu8VCVnIS2anJ5KSlUJKfg6XIRHFuFuXmAsrNJkrzcslPSyUvLYXi7EzKc3OoLjRTXViIu6qSJoedumoLdeVFqvy1Tc7vcTO8uYmxXZ2MHzkccXadOHIEMyZfwqXTpzJ76mSuuGw21837K7fPv5F77ryDh+69h2eeeoJVK5ezds1LvPLKq2x4/Q3e3LKFXbt2s2/fh+qL9p133mXZimWsWbuGu+6+jbr6UkpKIqgqD8VeE0WtK4FaVzweezR19hjqHVE0OCJpsIcrQOe2hOCqClaKN3dVMO5qbwh4c1mClArObglBwlHtDXt1CPZq2RfsVchVGrFVGrEqIGekptxIdXkQNeXBaqwqDcJS4o3q0iCqS4xYig1YCo3eKDJQVSjreixmAxazHotJp8Zqk4Fqk74bxMnYvVzgBXSWAi3fhI6qfC1V+YGUZg2mqkDLnTefKiXdbvQTXuRMzxNcMPRZdONeQDvueQLH9j40Y59HN/5FLh61mJ81PknghOfxQbre//A4qTO/E5Q9QW23m2vtIfI42PJELTHd+7y9TWIULHtiy8Eyul6Umn7ntSUD3w3pZO9xu4fjkGwfpDsOSTzKU3z6+dfcvWrPN+6uq3zurkeZwpM63QfpTmq6j+vFfgik+/SzL7j67ucpGzafoMoZ6MqmEee8nOFzH2bj9r188eURHBdPM0j33of/ZNbNz/B/8cPwN13CDfcvPa757e3JKq57mT5lDxM56TmuvHsxCc7L+WVMF79PHkGc43JGXfkIr23Zo9R/cs75Dy+nYtTNRNouQ1s6lSjbZVhG38Krm3fx9UFw5HDXP90gnUAYKQEVZZj0Ltu1a5cqY+xNvzGBdm63W/Vmk3JYUZiJ8mzs2LHqPD0qrcPl4X9hm8A3KR/95S9/qfIj/fTE6VRMGcRFVVR6AiwP99n32ZeMeGgjv2p+6qRBOuktKKW9UsoqJczyWbt2rQJvAtwEvgo8HTdunIKP8+bNUwBO3pNA2aSkJKWwEzArZa6ioBTnV3lWKYuW84tjrORBnr03f0YOl5vebjvactf9+//Dp1/+GznueH98kK73Gf1JQLpR4+uJTuxHapZGqd8E1qXnaknL0ZKao1ORpuCbVx0n+0Ulp1RweXrSc7pDjB4EzuV4QdzBEC4lQ1RyUsaqJzXTSEqGgZQMPckZBhLT9CSkSFmrhtgELVGxgYRH+xMWFUBUpI6oMB1BgYMJHNQfrf8AYuNFiRdCbqHAuWByzSFk5AaRmhlEbmYombmZ9LfN5uddL/CbUS8Sc+lS0uasIHXOClJUrPSOly8nZY5Ez/bvHtPnevedN3oxfYav4Xzb1USl5qlSVHN+HtWV5TgcNTQ2NNHU0IrdaqfWXYvLacdps+GoqaGypAhzbgYl5jxqKiux19Qoc4m2ljY8dgfWykryszJVmHKylJKupqQIS3ERlcVFVJeWUpqXR0FGGiV5OVgKzVhMBdhKS7CVl+IWOGez4ayspKbQhMdSQZPdRrPTQVutm+FtzUwYOZwJo0YwbvhQZlwyidkzpjN72hSuuHQm1867mjtuuYmH772HBfLbrUXP8NJLq1n/6its3LiZLVu28eabb7Jt23b27HmXjz8We/GPWffqK7zwojgw3cuMWeNx1xVityXiqInBURONwxqNsyYKV00UHmsEHls4HmsoXkAXgrMyGEeFEXuVF8qpEtVKI86KIGzlwVgrQ7FWhGCtCsVaFUZNRTA1lUFKJWcvNyqVXE2ZgeqyICzlQVSVGrEIiCsJorI0iIriICqLZTRSURRERaGRikIDFWYjFWYZ9VSYZNRRYZJlCe9yZYGBynwdlQU6KvP1KirydVQUaKnM01Ihka9V67K9XK1rKMocTHm+ljvnnxpI9+ymDyj861r+1PkMv5dof1rFee1P0+voeJrzO57hN2IrXr8AzcQXfJCu9z87fDP/xzLgg3Qn/4W9/8+vuHXZ2/y56Sn8xi72KelO/is4qiv6IN1Rpeu0mny0kO6zz7/kqWUbVInoueHt/Dq2k98nDuPnoa2clzCMEXMfZu/7n3z3M55mkO6zL75ixfodDM6bxFnaBkZc/tB33/sJ3FP+17X0KXqInCvX8s6Hn/HgM+sYOuchLs4cSx9NHeclDKd52r08sugV5Uqb6rmCM8NaOTe6g/NTRnB2eDs/D2+nc/YDvLblyL/UON0gnYAX6b0mZZvi1iqKt95+xHRCwI+YRAjkk7JQUZpJv7aJEyf+V6lkb897usx74YUXFMySsk+73Y6U8T788MPK+fT77vFUQDqBawIQ4+LilNPuyJEjqaurU70ApV+e9KoTNdzSpUuVkk6cW9va2hAFXUlJiVIGilJOVHhSCivzpeRZQF1TU5MqeQ4KClIKu1WrVp12kO773smx7PdBut5n7ycB6UaOqSMiti9J6YGkZophg4YUGTMDSc7UqJB1L3ST7Vo1T3rHedVyWjUKuPOuS185PSnpOpIzRCWnV5GcZiA5XcJIUpqEgcRUA/HJOmITpKw1kIhof0IjhxAa7kdMhJaoIA1Gv8H49++LLnAgEZEa0rODyDYFkWMOJjs/RMG5hBQjObkpFOVlkJlj5mLLTM7pXISf9Ll5Zh3PrXmNp1euZ+GKo4+nVqznxTWvsXDleqJnPk+ftmX82XYVCZkmBelMebm4xbm1vo662gbqPPU4nS71Wx9rdSVOazWW8jIKpGQ1P4fKilKqLeIE66CzfSjtbUOxVFZikZ50lZVUlZVRLVFepsCd02KhotiMpbSEcpOJgswMctNTMWdlUF1kxlVRgctSqQCdq7paAb0KUwGWYnGDrabBWkOj3cqw5kYmjR7JxFEjGT+si5mXTGLOrJnMmTmdK2ZfynV/ncfdt9/KM088yvIXnmf1qhWsW7tGQbotm7ewfftbvP32Lt56a5fXQGLvO3z00aeqN90zi57mjr/NZ941l9LaYcftycBmjabGEoHVEomtKgK7JRx7VRgOUcZVhWCvDFYhJamqLLXcqEablKaq8lQjltJgaspDqCkLoro8VIWlzAviBMrVKJWcEYuo4YqNVJYEUVFkoLLYQEWRkbJCCQPlRQbKigyUmI2Umg2UmPSUmvWUylig84ZJS1m+LGu7Q+ddz9VQmq+lNE+noiRPQ0m+huJcDSUSsk/t717P02DKHExZvpY7ThGkk1Iysfq+8rmdXP7sDuYsOvq4YvEOrnhuh3I8EtDnN2axD9L1/meHb+b/WAZ8kO7kvzAfpDv5OT+WK/og3bFk79Qee7SQ7pVNu5Ri64zgFoLLpzL+6vuYe9tjVIy4nl9FtHFhyigeeHod//riq8M/2GkG6UTB8++vvya9/mr6DHRS0nk9+z75F5KXk/kp/+tL9DHfR/qly/miu0pw38efce29L2LquJ4LUkbRx9iEsXw6Sa45nJ84goCCibRMu42r7nwM94T5XJg5lj+mjmL6TQv56JPvLn09XSGdmEJ0dnYqpdXR5F6UZAKDxExBTCdklN52EqKyE5hzcOnl0Zz7VM8VAYSoze68884DyrTe3tOpgHRyb1LOeu211yrFm/SXk/6B0g9QegOKqq5H3SjtkgTQyZyCggLVXkVMIQTOyUeMJMTNVbbJnwuBeJdccglDhw5VverEOELUdSfyc7RKuhN5Lz5I1/vs/iQg3fCR9YRF9FNqNq+bqpg2aEhK05CYFqhCylG9wM3ruCrzlDIuS09qtlYp6JQCT1R4Od59yal6ElNFJacjQS0blVNrQoqeBHFpFdfWRB3e0tYAQiP9CQn3UxEVriHWqCV4yEAC+v0FbYAAukDikw1KjZeebSQ9J4jktCCSUsPIN2XgcLgUyMrIMdO3egbndCxCP3UJy9a+xntvbWbP9k3s3nb0sWvrJj5+ewt7tm8kc+4L9GlZxsWOv5KWXaj6wxWZTdR5PLS2tOJ2uLHV2Kirq8dpd2KpLKO6spRiUz75oo4rKaayohybzYbHU8uwrpEK0lVVWrBXW/E43DhtDpw2O44aK3arDZfNTk1ZqVLSWcpKMOXmkJ6QQHpCnHJ/tZjNuCuqqK2xY6+ooqqoiEqTiSrZXlVFq8NBh8fNmI42Zowfx5SxY5k8epTX1fXSmcydNYOr5l7ODddeyz133M6zqsx1KevWrWHdS6t5dd06Nr6+AQF1O3bsVCq63bv38NZbb7N37/vs2/cRq9et4293386ll43HVVuIpToOS2UElRXhVJWHUV0RSk1lCNVSglrhLUO1lBuxlIsCTkKUbwYs3Sq4qhIBbkaqir8pVa0qCaZK1HElBiqK9VQqZZyBykJvlBfqFYwrLzJSXmyktFCgnIGSntFsoFjCpKfIpKPIrKcoX09RnpaiAj2F+Vrvcq6WwlwNRbkaivM0FOUEqmVZL8rRUJgb+E3kBFCUK/sDKZLlnEAKcwLITx+oIN5tN52annS9/4o78kxxcb991R4F6Ab7jCOOnCzf3v/pDPgg3cl/fT5Id/JzfixX9EG6Y8neqT32aCHdk0teJ9A0mfPihzHt+gfZ96H0cHufp5etJKZ6Br+PG07L9PtUv7rDPtlpBul67rHr0gf4bWwXQaXTeOLF17+3ZLTnuOM19kC61JnL+Ohf34AHARrrN+9h2k0LMVRO57yUkfw2bigXpY+hY+adbHrzDeA91m14DXPr1fwqbijWcbfz6ubvVtP92CCdlDxK77bc3FzOPvtspbKKjY1V7q9irFBVVaWa7n/00UfH63WdtPMIXPyhIOpUQbqe5Lz77ruqn6D0BZTnkPHbz/L5558rcYcYZRzs9Crzt2zZwjXXXKP67cm5pC+dlEJfeumlyoRCzDh6gF/PNY/3eLpBujPO/RV9Suae+EhsJigy7nin86Sd7ycB6YaOqCc4vJ8yakhI1hPX7agqzqo9IU6riak6BfIUZEvVqTLVFClfFUVdjoA6r6JOSlpFMZeQYiAhyUB8ks4bAuV6lpNEPacjJk6res+FRPhjCPUjKMSPqFAtcSF6ggYPwr/vX9AO6Ud4eABxiXK89xxy3pg4HdExBgoKMmhrbaNr6AhqKspIz86nf/UMzu5YhHbKEp5dtZ7tWzayZdNGNm/ccFSxaeMGNm7cwO6tm9iyaQNplwukW0o/pxfSFYrzankFTqeDlpZmHA4HlioLtZ5arNXVVFdWUFpcSJGpgLLiYrWv2lKD3eakvq6RYV0jaG/rwmZ14nJ6qPXUq3OIEs8hJbDVVpxWJ04BcFUWbFVVVBQVUZCeTlZiAjnJiRTl5mIvr6DB4aDZ7aHe7qDCXEh1cQkNNTV01dUxrKmeMR2tTB07hkvGjmLmxInMnSmA7lLmTJ/BVZddyo3XXsPdd9zGk489zJLnF7Fm1UpeXruW19evZ8PrG9m4YRObN2/ubu76Lm+9/bZye9279z327v2Ap59+msnTRlPbWEJxcRilxRGqP115aYgqO60q6wZspQYqS/VUlHhDoFtlsZ6KIp1SwXlVb0bKC7tLUxWMk1JVryKuvNBIudmAjKVKLWegzGz4RiFn0lNi1lPcHUVmA4UmA0UKzgmM02NWYcCcZ8CUq8Oca8CUo1fLphwtBdlaTNlazNka8nuWswIwZQZQkBWIKUtGfwqy/TBl+VGQ5YdJlnO8yzmp/TFlB3Lzjf/bkO7r/XDryj0MGbUYH6Q7aT93fBc6BRnwQbqTn3QfpDv5OT+WK/og3bFk79Qee3SQ7j888MxaLkgexUVJw3noqcWwfy+wT0GiwtZ5/DZ2KI7xd7B99/uHf7DTFNLNf2g5utKp/D5pOJOve4Ivv/oGlB3+QY7v1h5IlzZrOR9/fui1xZDj408/5/EXXsPcfq1S1fXPGses+Y/w4b6dwIfs3rsD98Rb+GV8F0XDbmLVazu+8wZ/bJBOHlTUV1OnTlUlrwMGDFCCB3GDlT5155xzDuXl5YjJxE/pc6ohnQC03igYZc7h5gmEE/deCYEusn711Vcrt19R3okr8In+nE6QbuPGjfzi/85X8EwA2omOedfddKLTe8LO/5OAdF3D6ggK7UtMfCCxiRpikgKJSwxUnZV87wAAIABJREFUPeK8kE6UcF5IJ6WpPZBO1HTJGXrVW07MHwTOqT5z6XoSFaDzArW4BB3xiVrik7Sq51xMgpaYeIFzWsIjAwkKHYIhZAghIQHEhemINWgwDhrAkIsuQu83gPAwf1UKGxXvdXoNj9IQFDKEiAg9pWWFdHa0M2bsOCWNLTHlERYZx/mFYhzxHLopS3l61Xre3LIR+YO/4SjjjY0beX3jRt7augkBdqmXeSFdX+c80rMLqTTl4nQ4sdmrqaurVWWuNdU1OB0OykuLqSwtoaTQTGVFBZaqakpKy6mptuF0emhqaqVr6EhaWzqw2+xKrt3Y0KJgncPpwm534LA6cDs9eJxuXHaHMqQQtZ2ltBxzTi7lBSaqy0qpKSvBWV1Fo9tFo8uN01JFk8tFvd1KR51Hlbp2NdYzuqOVMe1tjOvsYur4scyaOpnZU6dw1ayZ3HTNPO667TYefeRBFj37FMuXLmHNilWse0lKXl/lzS1vouzCd73NO3veRdR0O3fsVIq6j/Z9xNp165g1Zzp2dyF5phBMBWEUmsMoLQpRfeGk3FSVnBbqKC3SU1roDSlHldLT8sKeklQvYBOlW4lJp0L2l5h1FEuoUlVRyck8nVcVV6DrVsN51wsL9BQVeOGcqUCPqcCAKd9IQZ6eglw9BTkSBhX5spylpyDbQH6WnvxsHflZOvIyteRnasnN0JCXGUhexjeRnxmARG5GIDnpAeSme9dlW15mABkpA8nLCmT+Df/bkO6rr/+DOMUO9kG6E/ZDxnfi0yMDPkh38t+DD9Kd/JwfyxV9kO5Ysndqjz06SAcvrn2TROdc/l9kB+XDrmHVK+t4591tzLt7AX3TR3NB/HBmzl/Ih99VbnmaQrpV63dQ1HUDv4zupGb0rbz9zofIrZ6sz5Eg3YF7+A+8vvUdTK3X8pvYLjIb5vLg0y+w9x/bufPRRYRXzuDX8cNomn4fW3a+d+Cwby/8GCGdPOMbb7yhyibF+TQjI0O5gkoZ7EUXXcSZZ56p+t7dfffdypTi2zn5Ma6fakh3rDkVld0zzzyjnGD1ej1+fn5ERkbS0dGhXH9PtGmE3P/pBOm2b99O//79jzWtP4njfxKQrnNoHfqgi4mMCVClp9EC6xI0xCaKmYOEjoRkLQnJoogTdZ1OhajupKecmD9ISI85b5+5b+CcwDhRvMkYK2OsGENoiIwKJCTcH0PQEIxBQ4gM05AUaSQxRI9hUH8CL74I/aB+BBkGExIxhNBIP0IiBhMcNgStYSDhkXoqKooYM2Y0w0YMZ9zYCRQXlhAVEowxJIoLSydzTsdzSkknkG7rlo1s2ugFdQLrehsC9QTUvX0wpGteSl/XX8k2l+OoKMHlcChI53I7sVltVFdVUWOporjIREV3eWt5eQXFxWWUllbgcLqprW1QkK6zaxgtLR0KzEmJbEN9M06Hh5pqOw67i/raJuo8TXhcdTgdblwON3WeBtyuOqotVqpKSrGUllFWaKYoL4fyggKsJSW4qquotdZgLSmmrsZCu6eWVpeb9loXw5oaGNvZybQJ47h06iVcPn0K18yezS3X/ZW/3Xozjz50P4sWPsGyJS+wetVqXlq9inVr1rJl02Z2qX50uxScEznyWzvfYufOHby75102b9nK7ffeSX2bk5z8EPLyQzCZwigqDKakyEhxoZ7iQgOFAtpkuQe6KfCmOxS6mXQUSkmqgm9eMCdKuEIJBeB6lrUUFujUNrOUrKplHSZRyOXrMeUbvGBO4FyegfxcgXAShu5RT56sZ+oVoMvLFDjXHRk6ctI15KR7QV2uWhYoJyHbvWO2LKd1r6cJuNOQnjyI3EwN8284NcYRx+vb2Qfpjlcmfec53TPgg3Qn/w35IN3Jz/mxXNEH6Y4le6f22KOFdG+/+yHTblzIudFdnJc6kmjHbNIar8C/eDJnhbcSV3MpS9d5XR0P+2SnKaQTqDjqir/zu8ThyjH1qaUb+Nfn39FX77APdmwbewXppE/X518pZ9eLM8by65gugqumk9F8JfqyqcoNNrJmNn9bsIYvjqAE/DFCOlFtSSnl5ZdfzsCBA5UJxfTp01m+fDkzZsxQRhIC6sLDw7n99tv54IMPju2F/Q8c/b8O6STFAupEQbdgwQJlIiEmI1K5daLLXHterw/S9WTif2v8SUC6jq46dMa/EB7lR1RsAFHdsE6BtQQtcd0qOIF1Aum867Is/eYEzHmNIJR6rrukNbYbzkXH6omKlrJUvYrIKK96LjjUD33QYIzBfsSF60mPCiElzEiI32AC+l6IYUBfQjQDMRgHoQseiDF4MIaggQRq+xKo64epKIumllo62lsZOmy4gl/hoeEYNf7ojKGcXzhO9aSTctfjDumaltLXfQ355VY8NdXUWCxYrRY8tW6qqyyUmIuoKC3GbMql0FRATY2FsrIKCvILqayoxlPbQGNDKy0tbXR1DaO1pROPu46G+iZlPFFtsVFRUY3bVU9LcxcN9a3U1zYrMOewu5Wars7TSK2nEbsqg62hqqySvIxMshOTKM7Jw26p8LrCFuTjqiyn3lpDncWi3F6l/HVsRzvTBdJNuYS5M6Zzw5VXcvuN13HXrTfyyP13s/DRh3j+2YUsX76UVSuWsGbVauWetHPHDt7asZMtmzezfds21WNAIN2e3Xt4++3dLHx+MZNmTSanIJLsnCAKTCGYC4Mwm3SYCrSYJVQ/OK1SwBWapB+cLGu86wU6zPlab+QJbJN1r0pOlajm6THl6TGr7QZVtmrK13UDOdmnUyWropZTQC7XiCnHQF6OntwcHbnZenKzdeRk6cnJ1HpDLQuQ06oQ6JatoJtWjVlpGrJSA8lK645UDZnd27xzA8lO84bMkW1pSYPIydBykw/SHfKNf/2SXfiNXMwfm59i1tPb+Ohb5R6HTD7Cytf7/8O9q99BM/Z5Lux6lvGPbuGTz3+4FfrMp7fzu7anuajzGe5b++4xnesIt+3bdRpnwAfpTv7L8UG6k5/zY7miD9IdS/ZO7bFHC+mkDPTVzXuwjL6Vvjnj6aNtoE9gHedEdhDnmMPtj67kw4+P4M55mkI6eQvX3PMCA/Mn0Dd3AvPufoF9H3+3+cLxfmu9hXT//no/AkrrLrmLATkT6BPSSp+AOn4e1oa/eTI3PriUt/d+eMTb+zFCup4HFjWdy+WiT58+JCQksGzZMrZt26ZMCwYNGqS2i/OolE2KMcGP+fNjgHSn+v34IN2pfgM/7Po/DUjX6UGjv5CwyMHKXVUUdQrWxQYSExeoymDF3EHKYVWIyq4b3iUolZ0YQeiR5bhEb5+5qBidgnORUXoiInVERknoCQsPJCh4MPqggUSEBZIaE0xubCRJwQaChgwksN9FBA/pR7TOnyD9YDS6/gTq+qPRDiBA05fBfhdRUlaA1W6hvLKYceNHccWVfyUlOYNBAwcRMOgvDPL34ze5w73lrlO95a7HVUnXuISBtddTUuOhzm6jrLQIS1U5tR4PpSWlZGZkYMrPIzcnnaJCs1LXFReVUZBfhMPuob6umaaGVpoamg64u4pSTkCd01FLeVkV5eUW6mqbaW0eSkNdC82NHUpR57B5sIrKzuZS/eukh53bWUuts54yUzH5GZkUFRRQasqnJCcLa0khDTYrjTYbDTYbnY0NjGxrY/zQLqaNF0g3masuvZTbrr+Ov91yk4r7776Dh+65g4WPPcLK5UtY9uIiVq9YpspeX3/tVbZu3cK2rdvYunkLb70lSrqd7N61W5W/btjyJo8ufBJTaQaZ2UHk5wdRUKAnN09Dbl4geXmBmAo0mPI1XqDWDeJMeVoF30xSipqr9Yb0hlMh2wwHQpWnSomqzM0zdsM4ndovqri8LAFyevJyDF4ol2UgJ9tAdpaerEwdWZlaNWZm6PCGlsx0rQJvmQLgUgPJTAkgIzWQjBSJADKS/clI8UZmind/erI/maky76B9ad5tqQkDFNS74TpfuevBX70+SHdwNnzLp1MGfJDu5L8NH6Q7+Tk/liv6IN2xZO/UHnu0kK7nbjdu26uAUPus+2medg9Trl/Ac6s39+z+7vE0hnRLX95GWdeNnBvSim3srex85+SprXoL6XoSu2Hbu9zx2CpGX/V36qbcxbh5j3LvUy/xxZeH9rPrmX/w+GOGdPKcDzzwgCoLlLLX+vp69u7dy8cff8yNN95IcHCwAnXiADtr1iz27NlzcGp+VMvfhnSPv/YPpArG9+l9Br6BdE8QP3UpS7bsO2U59JW79v69/SQgXVuHh0DdhYRGDFZquoho/25Y538A1kXFBhIpKrvYAKQcVqBdXIJGubMKmJOec3HxemLjvMo5AXPhEdqDQkOoAnRDCAoaTER4INkJERTER5MWGkzIkEFo+11E6JD+xBn9iQ4JRGcYhL+2LwHafvgF9sVf05eQcK2yb7barDicVuZeOZdpM2ZQXFhKgP8QBv3l9wzyG8R5BaM5u/M5dCcE0r2IX9PNWNwt1DosFJcUUFVVisPhxGwyk5aSRE5mBrnZ6d5edBYbJlMpRYXlCtA1NrZS66nD7XTS2tJOR9tQnA4XNVYbVquLyooaaqpdSkHX3NhGfW0LLU2d1HmasVs9WGscCtK5nF6wJ6WvTbUteGxurJXVWCrKKcrOoTw/H2dVBa1uN531DQxraWH8yJFMGj2aKePGMmPSRGZPm8o1cy/njhtv4O5bb+auW+Zzz203c9fNN/DkIw+ybs1Klr2wiNXLl/Dy6pWse2klGza8zo7tO9m+dYcCdALppDfd22/v4h9732PTm29S39FARm4YGVk6snO1ZGUHkJ2jJScnkNwcDfndAC4/R4dEgYzSC06VourIy/aGd1v39hw9AuhkmyjjBMYpKKfmepdzs0QlpyM7W0+ORKaerCwdmVl6MjMMpGfoyUjXkpGhIz1dT3q6lvS0gyJFQ3pKIOnJAaSleENgXGqyH2nJfqTLmCKjP2nJQ0hN8VP7ZH+q2uZHeoo/iQkDSE8N4PprfZDu4K9bH6Q7OBu+5dMpAz5Id/Lfhg/SnfycH8sVfZDuWLJ3ao/9oZBO7vqr/V+r3nMffPRP/vVFL0tDT2NI99En/2LKdQvoM8hBaMUMVr22/aS9nKOFdHJj+/+zn08/+4L3Pvwnn372Za/v9ccO6TZt2sSwYcNUH7q+ffsifejkI+6uUuoq/c1+8YtfqBLYKVOmqF52vU7e/9DED//1FSMe2sSvmp8ibuZy5L37IN3RvUCBdLbb1nN2nQ/SHV3mTu3snwSka2334K+5kJDwQYRFDlGgLizS/yBgF0BEdCAR0RrlxBodF4hEbHwgcQleMwgBdtHReqJEORehJSwssDs0hIVpCA0NwBjsBXTRkVpyE6MoTIojLSyUoMEDMQ7oS6T/ABKMASRG6AgOHqIAnb/2L/hrL2ZI4F/QGYaQlpFMgclER2c7c+bOoa2tg5SURNIzEwkL16L374veGMyFJZMUpNMeAdJt3bIJic2bxBRi03/1qesxmfivnnSNz6NruwN7fSeO6hJKSvKpqamkutpKXl4uqclxZGekYirIo6K8nMKicvJNZZRX2GhqaqO1rROHzY6txkpLUxttLR2qv1xpaRXWahc1Fgd1nlZamrpUTzopd21t9kI6m9WNrcaFx9WglHYeVz21rgYaa5tpaWyjsb4Ft92FtaxcucHW1tTQ4nYzrLWVCSNHMHXCBKZNnMCMKZdw6dQpzJk+TUG6W6XU9bZbuOuWm7jzhuu4/ZqrWfDgfaxdvVIp6dasWMqrL63mlTWrWP/yWjZtknJXL5x7a+dOtm/fhpTCfrD3PQXq/nrzTWSbYolNHERqViCp6YFeYJetJStLQ263a2pethYJBd6yNV44J/BN1HCZegS6ibuqmtfdK06tC4zL0JGdoVVQToCcF8YJEJRr6MjMlBA4J0BOq6BcWrqBtDQdaak6L5xL1ZCW4o3UZA2pyYGkpEgEkJIsEUhykh9JyX4kSyTJOKR722CSupe92/1ISvIjJcWf+PiB6jzX+iDdId/gPkh3SDp8K6dRBnyQ7uS/DB+kO/k5P5Yr+iDdsWTv1B57LJDuB935aQzp5Hlu+vtyztDU0j9rLHc+voqvxcr+JHx+CKT7obf1Y4d0YiiwePFiZRghME5cXrdu9fZJ/PTTT7nllluUiYSUxP7ud7+js7OT99//DjfiH5rk0+C4jz//itEPb+Y3LQuJnr6MR175B//e71PSHc2r+eLr/dhvX8/ZtQuIm7qMF31KuqNJ3ymb+5OAdC1tboYE/AljyABCwgcTGjGIUDFriPA7MIZFBhAeFUBEVIACdUpRFxtATGwg0TEaoqJ0Cs6FhwuQCyQ01P+bCPHHaBxMZLiG1JhQ8hNiKElLJik0iGC/wQQN6Ed0wCDSQ7VkxwYTFuynlHOD/S8iQNsXjX4gWn0gwUFBpKelMX3WLIYNG4H0Z6urayQ1NZGQsED0Qf5EBAWSkJCMn+0yzulc/F/GERs2bFBuMQLmtm/dws5tb7J92xa2vrmZrVs286aKTbwp8G7zZjZv2sjGTRvZvXUTm3vcXRteQNd+JzV17VjK8ykvL8TptCMlralpqcQnRJOZLiq6SszmQnLyiykqrcHuqKWluV0ZRdRUWXE7XLQ2d9DQ0EZlpZXSEgvV1S5c7maamjpVmavLUat6zzU2ttPU2I7bWY+lyoa12kmtu4HGuhY8Tm/Ja31dEw31LdS76mjxuGjxeKi3WmlrqGPimFGq/9z0ieOZMmEcs6dO5fIZ05k9bTJXXzaDu26+iXtvv407b7qBu268nnvm38ATD97LyiUvsGr5Ml5es4pXXlrNy6tX8PKalbz22qts3Cx526YcX6UvnYC63bt38eEH+1ixcjWNQ+uIS9MSndCPRFGcpQWQkSkqNq0CZ9mZXtVbrjioZmrJlh5xGTqyMrQqpKebzMnO0pKdJWWqsk9KVLVkpAeqUZa9oSNDVHKZ3jEzXY8AuXSJDD1paVpSU7UK0KWk6EhO1pKSqiElRaOWk5M1JCcFkJQoEdg9iiLOn8REPxIT/UlK8PNGond7QpI/iUmDSUr0I0m2JfmRqLb5ERs7gJRkDT5Id+h3tw/SHZoP39rpkwEfpDv578IH6U5+zo/lij5IdyzZO7XH+iDdoflf9up2ompm89vYoeQ0zWPXP47c3+3Qo3/4mg/SxXD++ecrYCYg7Vg/+/bto7m5WZ3zvPPOU2Dus8+8vRLFjEB61WVnZyu13dlnn011dbX6v90XX3xxrJc+bY7/11f7mbtoJ/2GP8fg0c9z5eK3+ezLkwOdT5skHOON7PvXVxRct5Y+7sfJmLOaV3b9k3+fopJhX7lr71/mTwLSNbU6GDjkfAzBAwgOEwfVQWoMCR+CNwTW+aPUdaKwixZg56+AXUSkBhVKPSeAzp/gYH9CgvwICfEjKMSP0GA/YiJ0ZMZFUJwUR1FCDEnBRgXowvwHERM4iLQQDbnRQSSE6fAL6MuQwIsVnNMbAtFoAtFodSQlJtFQX09n5zBMBWaqqizKNCIuIZLQMC1GozjEhpCenkl/y3TO6TzU3VU5um7YyJbNm3j51deYd8cCrr59AQ8/tYQlK9by0tpXlRxa9m/bupmd299kx7Y32bZ1C/94awvbtmwk7fIX6dO4BL/mmymxuaiuEGOIShxOhwJyGelppCYnkZ2RTkV5Bfn5heQVlFNV7cZT26jcW5saW7BZ7bhdbuXw6vE0UVFpo6zCis1eT0PDMJqbuxSEc1jdykCisaGdxvp21ZfObnVSXWlVijrpV9dY36q2N0qvu9pG6hwemt0uGt1uGu0Ohre1MHHMSC4ZO5JJY0Z5S12nTOTS6VO4YtYMrpt7GTdfczW33nAtf5t/Aw/ceSsP3HEbTzx0H8uXPM+q5ct5aeUK1qxcxupli3ll9VLeWP8Kr736ivpht33bdnbueEvBOulR98H77/PW2zu55ubryS9NIyTqL8QnD1GgLi0tgNT0ANIFtCnYpiEzPYDMDA1Z6bKsIaN7VDBOQTiNF8yp+Toy0kUZpyFdjbLcHaKQSxOFnJ707mVZT031RkqKntQUPV5IpyclWa8AXVKyhsQkbyQlakhMDPTCuQR/EuL9SUjwJ15gXfwQEuP91HJCfIDaLvtkjsC8+ER/EiQS/ImOGUBScqAP0n3ru9YH6b6VEN/qaZMBH6Q7+a/ivyDdyt0/+CbkPyqTH3uTvp1P8+fhz3LPund/8Ll8Bx4+Az5Id/i8/C9s9UG6Q9/S3n2fMnzuI/wiqoML00fxxrZ3Dp1wgtZ8kO74Qjp5Tc8995xSzP3sZz+joqKCF1988cDbE9OIJUuWUFJSotR0v/rVr6isrFTHiBLvx/D5av9+nnj9fRJmreBndQvIu+lV1u/554/h0U7KM/zry695YN27+E14UUE6x99e59PPv2b/KVIj+iBd71/7TwLSNbbY6D/oPHTG/hhDBhEU2hMC7ATU+REa6UdYxBBvRAYQGulPmIC78EBvhAUQEhJAcIiUtPphNEgMVgq6xNgg1X+uODmeorgY0oL0hA4ZSKjfAGK0Q8gK12KODyY9XEuA34UE6gYQFKwhKMiITqtHE6glLDScggKzUqKlpWYSHhFBVY2FxsZ6IiODCAk1EBcVTkFKHBmp6fypaBxndyxCO/Ubd9eNGzeo0lZRzD27ZBWx9ksJKJhIbM0sClquwjryejqm3cmkq+7nilse586HnuPRp5exaMka3tzwuiqNTb16FX061zK4eT5FlkqcVQXUu+1YLFXkZueQkZ5OVmYGBbni7GomM6uQ8goXVmsdNptbmT3U1dbjdLqw2ex4xPjB3URVlZPKKjsudxstzSNobuqi1tOA3ebEbndRX9dKfV2HKnEVNV1NtUP1rhM1XVNDm+pZ11TfQqOngWZPPa11DdQLpHM46WpqpKulkbZ6DyPaWrlk1EhmTJrA5TOmMW/OZVx/1RVcf9Vc5l97NXffdjOP3HMXf7/3Hh5/6H6eW7iAFaKmW7aE5UsWs+SZJ3hpySI2vPISr65ejjKSeFNKXd/i7bfeZteut3n33Xf5x3vv8+xzi/G0OAiJ6k9M/CDikoaQlOxPSqofaQLq0jQq0tICSZdy2LRApZBLl3W1TUOamiPKOa8KzgvhdKSmaUkTtZyMBwE5KWNNS9GSmqIjJVXUcjqSkg0kJutJ6o7kZNmmIzFRQqsiQfVXDCQhUUN8fCDxAufi/YmP8yc+1p/YGFkOID4+gLg4Ce96XFwgcbI/zp/YhADiEgLVvMioQSQmabnm2tm9/7Y5DWdKX4ubV+xm8KjFDB6xiCsW7UD+M/xDPz5I90Mz5zvuRGfAB+lOdIb/+/zfQLon0U54gftfPjawdtWiHQzseoY/D/NBuv/O9rFv8UG6Y8/hqTqDD9IdmnlxiL/54eVcmD6GcyPbeei5V/m8t/32Dj3VUa35IN3xh3QffPAB06ZN4w9/+INS1IlRxMGf/fv3s2LFCtXP/IwzzuDcc88lKytLwbz/SFn2//hHnmDvJ1/S9LfX6WN7lD8MfZbWezfw+Vc/Dgh5Il/P/v/8h8Vb9pFy5WrO8TzBn4Yt4trlu07kJb/33D5I970pOjDhJwHp6pts9Bv4f2j0f0EfNABD8EAVAuv+S1UX4YV2Au5CwvwICfX3Rog/QUFDMAYNwWAYjF43mNDgANLiwyhKi6c6M4XS5ATl4hrmNxCJeL0f6WFarKkRmOKDCAsNJDzSSHCIEaMhCIMhmJDgUAXo0tKkfLSajPRsBvQdSGR4BOVlJZgKcomOCSM2JhJzdha5iTFER0bx56JxnNMhSrpv3F03btioyle3bt7EwsUriXfO5g9JI+gT1Oq1lw9q5qzITv4vaYSynNeXTSPeeRn5LVfTMGE+XTPvxNh8G79wPMAg21zSSp1YqipxuV2UFOaTnhxDTkYyhflZ5GdlkpmZQ765EoejCavVjaWyBre7jrq6JpxucYIto8Zix+2R/WIIIcq64TQ1dVBf14Lb3YjV6qSmRmBeE25XEx53E25nA/bu3nRuZx0NtY20tXTR3NhOfW0DzfVNdDS30VxbS0uth7aGehqcThqsVka1tzJ59DeQ7por5nDDNX/lxmvmKfOI++64jUfuv5snHn6AR++7h0fvu4vFTz3O8uee5vmnHuPpv9/HkoWP88rKJawTVd2aFWzeuJHtO7aze/fbykHpnXfeZe/e93nt9Q1ccc0VJGeFExR2EdHxQ4hLCiAx2Z/kVH9SUwJJTdGQkhroLUVN0ZImyykabwhkE+AmfeNUaWrPurd0VcpXRSUnc5Q6LkWUcTpSknQkJ+kVmBM4l5Co80aSVhmciMmJwLg4MT+JFyinQWBbbHyAN+ICiBEQJ+vicBwdQHS0PzGqvFu2+av9Au5kW3RPiBNynEb1agyPGKT6Nc77q8844sC3Kfx/9s4DLKozbcP+m91ssiWbTaKx0RlgKgy9944VRawodkGkCFIURcCGNWLvvfeGCHZREcResRcUSzSml839X98ZTEw2btDErFlnruu9TvvOzJn3Ox7g9nnfBz2kezIb+vWXKQN6SPfbz8bdj79k3v5rNOhXyLsDdtBt6Wlm7b/BjJLrtY9915lZcoOp+67TdvYx6iYU0Sh1J8srfhnw++2z8fJ/oh7Svfxz9LQr1EO6f8/MnsOVeEZP4M9OiSSPW8v5a3f+fdCvvEcP6X59SCcgnOhF16xZM8nR1c/PT4JyP546AT8SExN55513pHE+Pj6sXLmSO3de/Lz/+FpexPaByw/xyDtAnagNvBm7lbg1Z5l14KYEoU7f+oTz1Z9y9varHeduf0pl9accvf4xW07eZVjBRfw/KKNO103U6bGFhBVnqP649uYsL2Ie9ZCu9ll9NSBdjIB0b6NQN0JtY/wDSGdTU/oqFHXfhZ0MG6GYs5WhtbGQ4JyN1gJraxm2virkAAAgAElEQVTWGhkatRlODkqCvV1oH+pPdJMgokMDCXNzxkllhZNChpvaklAHNa3c1XQJcaVVEx/8gv3w8fGV4Jy1xhYHByecnFxwd3MnJCSUkJAwFAoVJoZG+Hl506pFM7y8XHD3cCIwwIdmQUF42Vljp7WlcZvsf4d0Z89K5hCiz5wobZ25rJChk9cQl7uQtgOmExKXj2vXMWjaDsekWRZ1AzJ4xyeNd71FpFLXOxUDvzQaB2dhEjYYZVgKLi0T8I5IwD0sCkefZngFtyK4aQS+AU3xCW5FeLvuRHXpQ8f20XRs15HePXoRFxNL504dad28Be0j2xHVqRsdOvagc+dY+vRJomvXXkRH96Jb9xiEUUSUMJLoFUeXzj0kcNe9awxSGWzX3kglrr1iiI9NkECdMI+I6xNLfGwc/frEkNCnD0lxfUmI6UNCr55kJMWTlT6AYVmDGDtiGNMmjGfujBksmj+XlYsWsnrpQtatXMrmtavZvGolG1cso3jTevYVbWFXwQaKNqxmT+EmyvftlBR1Rw7s48zxo1y8WMmNGze5fes2d6qruXf3HpevXmf9ls1EdGqG2q4xDs6muHhY4uplhYePlVQOKkpCRUigTfSJE9Duu1DiI/rHSaGU1G9CASeBON/vt8U+SRkngJy3Ci9vlbT0kFyHH68rcK8Bc24eOpDmKkE1nQGK6K0ohbuAbsLV2FJaCgDn7GKJs6sFzq6P94mlFS7StpW0XzrmaoWLON9djp2jKa4ecib9D0E6s9QdTNAr6Wr/00M/8neVAT2k++2n6/6nX7G49Ab1Ygqo02UTf0sspmHKduonFz9TNEjeToOUHfw9sZjXYgsxGLhbD+lewHTqId0LSOpv9JZ6SPfviT5/9Q5dsxbxN/dkwvpOYU955b8P+pX36CHdrw/pxBR9/fXX5OfnI1xeRW+6hIQERKmrAHhPvi5cuEBsbCxmZmYSqPPy8mLGjBkINd7v/SX+jS85dBP3kfslp9c6vQswTN9Fk4llxMw/Qfyik8QtfLWj38KTJCw6RfTsY3iOPMA/+m2jTs8t1EssovXsY+y++Nv0pvxP95oe0v2n7Pzw2CsE6d5BqTFAoxWQzgSNrWlN2as5NnYiZLpSVq0Ma615jVOrTCpn1Vibo7GWodaYoVabY6u1IszPlc4tw+jVsikxbVrQJsAbHztr3FRyPDUKAu2VtPPQ0jXIkQ4RoUR370bbyA5Y29ii1dri6emNl6cvdrb2ODs54+Pth1yuwMTEFFutltDgQELC/HF0VuPt6UjT0BA8XZzx0ChwtneiXvhg/izKXXO/L3c9d/asZBohzCMqz5+l6uol7lVd4+Gd61y7eoHyo8el8tbpywrJmrSaHkPmEZE0jdA+E3HpmIcqPFtygjIMSMMgcBCNAobwfkAO9QJzqR88gsbB2ZgGZyAPTkIT3Af7sBh8I+Jp0q4vTVp3p0VEF6KFG2uP3rRq0YrIVhFEdYiid49YBiQPJiMjl4T4JAm89eoZS48eMXTu3I3OHTpL/egEzOsa3YtePfvRLboXPbr1JClhAAl9E0iITSQxPoWkhP70j0uQQGB8jIBzfUlJiCetfyLJ8XHE9+5OSnwMmQOSGDM0i8mj85g3Yxorly2RYvWyRaxeuoj1K5ezZe0atm1Yz87CLewt3sre7YXsKtzCvqKtlO3dSdmenRzev4eTR8o5f+YsN67epPrWHe5W3+HB/QdSyeu+0jJik2Nx9FJiY2+Ek6s5zlJpqOjhZoWn6P/mrcTbWykZLfh4CyOHx6HEU4A3H41u6S0gnC7EeN26DsIJOOfpo8JD2q/C3VuFu5cS4ToslHNiKdyIH4cAdBJoE6o5j5r1GkWcAG5OLhZS/HhdbAuAJy3Fes1YRxcdxHOSwJ0cWwcTXD2s/qcgnXnaDibtuvqLrN1n77+JVfou6vUtJK/oEg8///qHT9xabolSlRVlt1AM2k3D/tsZvLGSR58/v7R/VNFl3o4volFSMSsrbv+i96rlV9APe8kyoId0v/2EfPLV1+w8dw/rlO283W0z/+xbyD/7bH3meCdmK+/23cqbcdt4LXYrBoP0kO5FzKYe0r2IrP4276mHdP+e57sPPmbCkl28HzwIi+bZLNlSxpdfPd/vJP/+7j+9Rw/pXgykE9kWZn8tWrRAlLTa29tTVlbGTxlEiHGZmZkSzBPOrzY2NixcuJBPPvn993H7+IuvKTp9l3Yzj/Juv238rdcW3ui6iT913qiPJ3LwepeN/KXrJt6O2YrJwD3ELz/N5Xuf8c1LUP6sh3Q//ez8qb2vBKTrEyt60r2DQm0olbuqRbmrjdl3MM5aAnM6OKcRJa1aGWIpwJxGbY5abYZKbYaNtQxXJzXhQV70CG9C38hwUrp0IDzQG39HW7ytVfhpVTRx0tDRS0t0M3fie3WiX7/+hIVFoLWxx9nZhdCQJri7eWJlYYlSoURrbYvCSvSrs8DM1JTQkBD8Ar2wcbDE1VVLU38/WgaF4Olgh4eNAhcnJ+qHD+J1yTiihG2HTnCxUqeiO3NGgDodrDt37iznz5+TjCSEu+uVS5Vcu3KRqmuXuXPzKrdvXOHSpUpOnjrN0YpjbNtdinPWJv6v0zLqtx2LbfMkrJskYx6cjmFwFgYhOTQOHkrD4GwaBuXQMDCbhoFZGAQNkuCeeUgG8rB0rJulYh0Sg3uLGFp0SWXYmNkUFe5l0/pCJn4wiWmTZzJm5Dji45IQjq1xscIcIo5ePWLo0a231IOub2wifWP6kdI/g8T4ZPrFJZGQkExSYjL9E5LpF9uPfr370L9fPCn9k0hLSSE9ZQCJMb2J696VxF49GZjUj5xBaeSPzWP+jBnMnzmDJXPnsHrJQtYvX8Km1Sso3ryBvcWFlOzaQcnunezeVigBuwN7dlCyq4jSfTs4UXGIM6dOIB4st6puST3p7lZX8/DBh9y7/4D8aVPwD/VA62gqKcwcXWQS6BKgTEAzAdA8vZU1CjhRiqorT/WQgJzquxJVD28FUghFnOj95lVTvvqdck5si2MK3Dx1S1HO+vhzRAnrYzj3JGT7bt3FAkdnGQ5i6SLD0dkceyexFPtkCBDn6GJZc0yGk6sFAsqJ/Q7OunWx7eQqIJ0pLm5y8if9b5S7mmXsQpa+i4k7ryLUL5988Q0f1zIe1YwTveym772GXA/pfupnjX7ffzkDekj335mAL7/+l1R2suhgFcvLbrGi/PYzhThn3ZFq1lTcpt3sY7wnYLu+3PWFTKYe0r2QtP4mb/pLIJ1ooP7ZF1/x6edf8tXXtfzPMPHH7vCh8P67YG4G82bDRx/9Jt/1WT7k2LmbaNqPoo5tX9Lz13Oj+sUqaZ4H0om5++LLr/nksy/58hn6jG06eQfl0D281W0TM3Zd487HXz1Lan7VsULRtn37dsng4dd0d/3xRc6cOROlUsmf//xnyfX1ypUrPx4ibX/55ZdMmDABhUIhOb/Wq1ePjIwMhNLuf+H1xdf/YsPxO4wuukS3hScJnlxOQH4ZwZPKX+kImlRO4MQyWsw4QtKqcywpraLi2qNfJD74te8XPaSrfUZfCUjXO6YLRqbvIFcbobIxRS1CYypBOo2NOY9DZW2OWkA6UdZaA+kk9Zy1uWQW4e1hS7um/sRGNie1a0dSunaibWgAoa72korOW6uimasN7bzt6RLqTr8+nekTE0PL8EiCApvQJKw5gYHB2No6oJArsLSwQG6lRCVXY2VpiaWFDBtrGwID/fHwdsTeWUlosD8RzZvj4eyEj6M9vnYaAr08se46Qip3VeTsY1vpcS5eOMuTSjqhpjv9RJw5e5YfQrtKydVVwLvK8+e5eek8586fwXfcHur02YVZ7xm0jOpFZJtIfANDcPUJwjUwEofgaKyDY1GGZSALzcQkJBPDoEEYBonlYBoHZdEocAj1/dJoGJCKoVDetczGqdNofLuOoUWfMcRkTqP/0KkMzJrAyBH5jBw+jri+SaQOGExGWibJCf1J7JdA/4T+pPQfQP/EASQmpNC//wCSk1NJTkolqV8iibF9SYoT4+IZ0D+RzIGZZA/NZeCANAYlJ5M9MI3czAzGDMtmzrSpLJ03l0Vz57Bm6SKKN21gR8Fmtm5Yw46tmyndt5uD+/ayu7iQ4q0b2Vm8hT3Fm9m/cxtHy/Zz+uRRLlyolMwjbt26xa1bVdy9e4dvvvkXC1cuxb+Zv2Q2YmNnLIE6B2dzCdRJkM5DGDYoJeWbUMR9B98kCKeDeI/VcALA/VtI5atCKSeAnEJSxknqOHeFVHqqK1+1wslNjpOAbBJck0klrBJgq1HNCTDn4CSTgJuAbpI5ilONaYqTDHtnHYwTxxychMOxDtoJp2MR9sLxWIJ4lmjtTHF2U/xPQLrZB25ikbmbuonFdJl/gnkHbiL+oBbL2sTcmnFrj1bTe+lp6idtp178Nr2SrvY/h/Qjf4MM6CHdb5Dkn/gI8QeoUNQKE4n7n3zNh58+W4hzHn72tdRHZsjGCxgkiZLZHXp315/I9S/dpYd0vzSD/73znxfSffHV11Rev8vGPSdZWXSE0hNXePjos5//Ir8TSHfpxj0iUmbzml0/midMZ1fZ+Z//br9gxLNCum/+9S9u3nlIcel5lhYcZl/FRaruflQr58lXEdLdvHmTlJQUqZTV1taWdevWIYDcT73E3yrTpk3DxcVFGi9KYHv27Pk/Ufoqvq/4uVj10RdU3vmUU7c+5mTVx5zSh5SHM7c/4fL9z6XfOz7/BWZ4P3Vf/dJ9ekhX+wy+MpDO0Phd5EojVBodoFNZC1hnJinq1NY6pZxKLfaZS4o5awHshEGExhw7eyu8PLR0axPGoN5dGJuaxJC+venSoglhnq4EOtni62BNK087ugQ60zHUg5hukQzOHEzPHrG0btVWciqNaN0OVxcPSTVnaWGJpZUlcis5KrkCK0sLCdp5eXrg5umEu7uW5qG+tA9vTZCvH+4OdgS4utLMRUunsAC8+33Am4k7sB62j6MnT/HF7Uo+uXmeRzdqFx9dP89HN87zkTjnZiXcu8CDWxcIyS+hTuw+5PHzade9N+1aBhLg44y3hz3B/t4EBoYR2LQDrTol0LJDHE0iY/EI64p70954RiRj27Q/FoHxWLfKwbJ5rgTsXnPqTx1VDHXsE3nbL5MGwYMxbjoEVUQu7p1GERA9Av8OmbTolkNUv1FE9R5EVI9keselERfXn5SkAQwckMzQjBQJvA3JSCcjOVkqc02OTyA5IZEB/ZMYkjmYcePyGTNqLHk5OYwelq1zeB07hgUzp7Ns/hwWzpzOwpnTWLVgHptWLqdg3WqKNq2jZOd29u/dxc7ibezaXiSt7ykuZPuWDZSV7OTUscOSKcfVK1eoulXF7WphHlHNt998Q+HOHYRHtcFC1QCNrQlae1NsHcwkBZooOXUTDqlCASecVUWZqgTihFJOjpunMGMQijudIk6sS9s1SwHjhEJOV7oqx9lNhAIXNwXOrkqc3MXSCkcXOU6uChxdrHCoAXWOzhbYO+kAm1DPCdWc2LZzfBwWNesy7ISzsXA4lqLmuHA4lsZbYedohb2TCAHyrLCxN5EUdfn5v28l3ZfffMu0vdcxTdvJ/3XeSN34IixTdmKZsgOLlO3PFKq0HTRM3sGf+mylbv9i8oouS79E1P5x/P1Ifbnr97nQr/06GdBDul8nj/+tdxHPqhEFFzFK0ru7vqg50EO6F5XZF/++zwPphHJu2sq9tE6Yhk2LHFQtcnDvNIbE0as4UVklqbueeuW/E0h3/+EnzFhZwnvuKdT1SWX8oh1P/Uq/xoFnhXQLNx2ifepcHCNHoWg6FNf2ebRPm8Ohk1d/VlX3KkI6MUcCzMlkMsnFNSIigmvXrj116u7du8fixYvRarUSqPvHP/5BamoqAvbpX/oM/DcyoId0tc/6KwHpevbuTGOjf2KpMEChNkapMkGpMUYlhSkqjYm0T6jmRKmrjY25rhedxgwnJyVNQtzp3bk1E4emM3NULmMHpdM7MpxwH3daeLrQ0sOJzkHu9G3uRbtgV6LaNycvbxTpqYOJ7R1HYr9Uojr2wNPDB7VCjdLCCrmlFVZWcklRJ5dgnQWO9nb4+Xvj4WVHSIAbHVuF07qpUNE5E+juQYinF32bupPbtyPBA+fzRsIODAbvYeS6chYUH2FO0RFmb6tgdqEuZhVW8FPx+LhYPj6+cPsRpm47gnr4burE7UEev4CIbn0IC/bGzc0JB3stnm6uBIc0o3W7bkT3iJfMHzq07UCblq2IjupK5+jutIxoT++4AcxavJk5K3cycX4hOVM30CdnAc3j81E0T8es6WAaBGbyf07J1NHGU8chibe80njXR5hWZGLeJBNV0wwcWmXiFpGOX/sMQqLSad0tnaje6fTom0FcfCpJ8QkMSkkkOyOVoRlpDBs8kAl5eUwaP44pY0YxbXweM/PHMW/qZJYtmMvqZUvYsGo5q5YsYtm8uaxdvJDCdWso3rSObRvXU7x1M1s2rWd78TYqysooO1jK7qJCSnYUcqR0H+fPnebq1cvcuHGd6uo7VN++w8cPHnDi7FnShw1BpjKQ7inhGmxrb46jkxwXVyVubqrvnFZFGaubp+gTp+sV5+qhwLnGjEGUj+oAnPw7Ewcnd6GQqzF2cLOSQJyTs1IH6FwUOAowJ8E5AejkOIiQlG86pdz3cO17MGfrYInkXuxgjp2jAHUW0vbjdR3Es8DeUUA6AegenyuWFpKiztreGEdXSybm/9AKvvaPnpdjpOi5e/zmI7ovOC65Jhqk7qRR0napd5vo3/YsYZy8nXeTivlDn63US9ouyfD1PelejnnWXwXoId3v+y4Q5fQ5my5gmFREgwHb9Uq6FzCdekj3ApL6G73ls0K6Bx99xsptRzAOHcz/qfrwjksi73kkU0cTwx/t+hE9cD6Xrt99+tX/TiDd1998w5WqD5E1zaKOUWfiRyx/+nf6FY7UFtJ99vlXFB04g02bkdRR9OFN+3409h3Aa9ax0hy0S5vL7sOViDQ/7fWqQrqqqiqys7OlMtZ//vOfkjHEo0ePnpYmPv/8czZt2kTTpk35wx/+wF/+8hc6duzI/v37n3qO/oA+Ay8qA3pIV/vMvhKQrnvPTjRs/A8srBojVxkhVxpLS4XSGClUxiiFik6UuQpXVxsZws1VKOiaN/UkLaEbU0fnsGRqPjNHj2BAj260DfAm0s+D9n5uxDTzJaa5L639bYkI9yM9PYWJE6aQkZ7JoEFDSO4/kNCQlqhVGuQC0MkskFvIUMoVEqQTKjp7G2uCA/3x9HIm0N+FqMhWdI5sR4CXJ35urlJfuqhQf8bEtGHmyAxCh63mTykHeC1pN+YDd6LO2o0qaw/KrD2ohu5DM/wQ1iPL0IyoieGlaJ6MYaVocg+izj2AOmc/1rn7UQ87yN/S9lGnfxkW/RYR3qkbgX5uODnZoVIocHHxIqxVJyK7JNA+Op7IDj1o3bo9ka3b0rVLNB3at6NrdBTzZs/i/NlzVN28xfVrN7hy5Rr79pczdeZSEtJzGD55OcOmrKNX5mxa9Z9Cy/7T8O4xAbuOeZi3yKFR0BDq+2ZQ1ztNWjYIyKRhwBCMQgZj1WwQ2pYD8WyXQWDHFFp1HUDnPhn0jBtIXOJA0jOyyMkZRv6Y0cyfns/SOdNYvXAOhWtXsrdoE0dK91B+sIS9xdvYtmEtBevWsGXdGjasWM7m1StYs3wJG9evZv++vRwur+Bw6SFK9+6hdO9uTp04wuXLF7l27SrV1XclUHen+jbXbt5g9uIFuPq5YqUwwForIJ0lDk4CpqlwdVPh5q7E1V2Ji1SuqitTfayK0y2FEk6Oo6tuKcpWdf3fhEpOhCg1tcLRWaELF6UOyjnLcXRR4OAs4NxjtZuAa49VcpZSWetj8GbrIONxaO3NdeuOMul6H+9/DOvsHWXYSe8j3kuGrbQt9slQ2xpj72LBhPxRtX/avLQjv2VX5T0yN1cyZvsVxj5HjNt+hSl7rtFx/nHe719MvfgifbnrSzvfr+aF6SHd73ve9ZDuxc+fHtK9+By/qE94Vkh39OwNOmYs4E/28Ti0G8HA/DWMmlNAZOpM/uqShKF/OssLD/PF03qk/U4gnci3AHX+ffKpY9WT1vHTuHXvI/71n+jXL5ik2kK6K1X36ZOzjH+4paAIz6bfyCVMWLSVXjnzMQ7NpL5/Btkzt3L3wdPNDl5VSCemZ/fu3VK/OQHchJnE8ePH/+OsCVC3ZcsWCc69/vrrvPbaa7Rt25aKigrJOfY/nqw/qM/Ar5gBPaSrfTJfEUjXkQaN3kJm2QhLhSEWckMs5YZS+auVwhC5wkgyhpBMIwSk01ri4KgkwN+Z9P49WDl3KsVrV7Jo8iRyEvvRrXkYHQO86NPMj9S2IaR3akaoh1ZSGSWnxrF4/mImjp/M2DETyM0ZQft2nbC3d0QhlyMzM8dKZo7S0gKNSom1RoW9jQY/Lw9CQgJwctbQpnkY8d16EBXRBk8newI93YkMDSC7RxsW52WwdPYkIocv5Y2EYt6I287f+xbxt5ht/DVmG3+LLeavcTt4PW4nf4jbwWs18ce+25Eidjt/6rud1/vu4PXY7VK80Xc7b/Qt5s/9tvN64nbeTNmPus80mrVqg5e7IzZaDXJLOX5BrYjonECH7il06tKXyHZdaNOmA52juhDZph0RbdoyKi+PPbtLuFB5mVu3qrlVdVsCdXv2HGDWjHmsW76Iy+fOcO/mTa5XnuPSubNcuHCFbbsOM2d5Mdn5q+iWPoOw7nm4thmMTYtBmAenYhKUQePATOoFZPKuXyZ/98nkrz5DeNN7CO8FDMY0LBPr8Ey822fQtNtgeqXkkTViEqMnzGLGzEWsXrGKwi2bKC8tpfLMGc6fOs7hkp3s3rqBPVvXsWPTaorXrWDTskVsWLmY4qKtHDx4iFMnznLy+ElK9++jvLSEc2dPc+XKVe7cucedO3eounmDO3fuUrxrFx16dpHuMY21GXYOApopcXJV4eKmxNlN9aMQxxRPhIBtOtAmlHA6MKcrY9UBOHHsyXgSzMlrSlFrlG6iTFWo3xwewzULHWAToM2hBsxJsM5cUvxpHWRIYW+O1t5MAnd2DqIE1hxbJ3PpXAHwtNK2mbRUaY2wc7b8H4F0ugemcD0Sv7j+61ueO0QPO9XA3dSL1bu71v7HkH7kb5EBPaT7LbL84j5DD+leXG4fv7Me0j3OxO9v+ayQbuPu45iGZvGeRwofLNjEhw/v8O23n7O7/CiunUbxtnsKPXOWcfXWhz+djN8RpBNfIO2D9bzvl46s6VCWbT2MaKnxIl61gXSil/P+45fx6TaBdz0HMPCD5Vy/eZlvv/2EKzcuEpk8jTfc+tMmYx4VZ64/9TJfZUh39+5d0tPTJQfX9957j3nz5vHRzxiXfP3111y6dEmCegLuCefX5s2bU1JS8pMusU9NvP6APgO/IAN6SFf75L0SkK5rtw7Uq/83TM3rSxDF3LKxDtjJDRCQTpS/CifXxy6vji4qmjb1ZEBSV1YtmE7xhjWsXzSXSVnpJHQMp3OwBymRwYyJbcPw2Aia+Dmi1JgSE9eNNWtWs37dFtas3kBO9gjaRLTFycERtVKFUi5HKbfCWqXEXqvFxdEBTzcnAvw88fVxw9ZBgYe7PfE9e9IuPBxPZ0eCPF1p4u1Br4imzByWyqpZ+ayeM5XY+BQsmvUhauwqBi4rJ25aMX0mbqTvpE1EZs3FLLwf7/p1pX5wDwya9MK0RT8sWyVjFZGKIjIDmw6ZaDtm4tgtB9/48fglTsSpxzAcegzDN2Y4zaL60DQ0CHs7G2TmZjg4OtMuqi/RvQcS1S2Fzl360r5DNJFt25ORMZC4uASGDMnmcPkRTh4/w/WrVVy/fpMLF69w6nQlu/YcZN2GAk4dP8n5yotcvHSVK5eucuvGTR49fED1zetcu1jJ5fNnKS89SOGWQlauWE/euGn06JNC2w69adG+L6EdU/HrMBhtiwzkTTJpHDSY9wIzeTcwk3f8M/mnbyZveQ/kHe8MGgUMwjQsC3WrXFw6jsC/2xiiM+aQM2Ud05cVsWxtAevXrGLHlg3sLiygaNN6CtasoGDNcnYWbaH0wH5Onz4jGWucP3OGk0crOH3iGFcvXZL60VVX36aq6ga3b93mxOlzjJs8BQtLA9RqU+wdFTg4qRD3kgB1jqJ/nKsKJ7caOCdKVSU1nChX1fWR0/V804E6qZeckxyHmr5wYlscd5D2WeHgKMfeUY6dCAc59g5W2DtaYecg4JyunPX7dUts7WVoRdjVhL0MGztzbLTm2Ih1CdAJSCfGmaN1EGGB1tFCOibGCpCng3UWKKyNsXUSkO73Xe5a+0dl7UbOLLmBRdou6vXVQ7raZUw/6rfKgB7S/VaZfjGfo4d0LyavT76rHtI9mY3f1/qzQbpvWbvjKA39MmjkNYA1W3fx9ee34Nu7lJ08Tst+k/mn2wC6ZS1GKL5+8vU7g3TLt1bgFDWWN50TSR2/jo8//WmzgZ/8rs+wszaQ7qtvvmHX4Qu4dRlHA780hs1YQ3X1RfjXXa7cuETXwXN4yzOFiNS5HD719H5rrzKkE1MiDAKDg4OlEtagoCAKCgpqNVPCUCIxMZEGDRpIoE4YS8yfP5+PP/6Yb1+QwrJWF6Yf9EpkQA/paj/NrwSk6xLdnvfq/QVj0/cxlzXAXNZQWgplnc5MQteLTip1tbUgINCZxPhOzJ0+mu0b17Jl+RLmjMlhSPd29G8dQFZUEyYmRzEoJgI/T2vkigZ06NCEBfNnUVy8i9WrNzJhwmTaR7bHx9MTexsbtBoVNgLO2Vjj6eZGoL8PIUG++Pt74O7pgK29AjdXG6LatCIqsi3Bvj74uTrRxMOdyCBfhsR1ZcnUcaxfPJv8ETmE+PrRtGkYxUUFnD9zgT3Fu9hRsImCNfV9pGYAACAASURBVCvJHpiKUm2GoYkBFkoBYFRSXzk/X3/CmrYgOLgJzZs2p3mLpnTo2JbE+Hj6JSTSum0EkZ3a06V7V9q2jSAowA+lQo5h40YEBDWlW0wa3WMH0bV3Kh0796ZDh2h69oohOyeX/PxJbN5UwMULl7lQeZGqqrtUXrhCRcVxSg8d4djx05w6dUaCeJWVV6i+fZe7d+5w7/597t//kKMVxyg7VM7h8qOs27iFFWvWsXP7XpYsXc3YcfkkJyYR06Mnif2S6N8/g/h+qcQnpNOlez/adEmiZdcMAjsPwaltNqqWQzELG4JR8GAMgjJp4D+If/qk8bZ3OnX9B9E4dDAmzbORt8rBPjIH76jhtI+fQNLQ6eSOncus2UvYIH3+DiqOHOXMqdPcvH6NqmtXuVwpAGQld6tvcfdONVU3b3Lj+nWuX7/OlqJt2DhpUGnM0NoJoKbC0UmFk7OAdEL5psDBVZSpKnF0UmD/uDxVck59XKoqYFuNIk5AN9EX7smecALGOVhhZy/H1t5KKlMVZdkipG07S+zsBJSz0JWw2luitbdAa2uJ1tZCcjS2EWpRW11pt0ZAOjsLqcxbHNfaWeiO2ZljbW+BjQB1YinCTtxLMmwcLCUDFlsHKyZ8oId0Tz5uZ+zTQ7on86Fff3kyoId0L89cPM+V6CHd82Tt2c7RQ7pny9fLNPrZIB3sO3IRv54TJWjVKnEyew8d5vL1SsYu3ER9nzQaeqXyweKdPPr085/+mr8zSHf49DXapc7l7y5JtE+fy+mLt/j2BajpagPpREIvXLtLq6RZvOnSH9+e41hesEtS0c1ZVYhd22G84zmApDFruHzzKZAUeNUhnTCFmDFjBg0bNuSvf/2r1Kfup2/WH+795ptvuHr1KhkZGfz973+XDCiUSiVr1qz5n3F+/eE31m+9TBnQQ7raz8arAem6duDdum9iZPwepmb1MTFvgKlFQywsG6NQmaCyNsfaRgAKS+ydlXTvEc6caSPZVbiOnRvWsOSD0Yzp34ORfdoxLS2a2dm96d89HA83Gxob10NpbUR2Tn/27tnFnl0HWThvKQl9Ewny9sLF3hZnezu83F3w9XInwMeToABvAv098fJ2wNnNWlLQWdta4ufjRkx0NE0Cg/B2diLEw50W3p70at2MacMzWbtwNqvmzyahT2+sreT0imrDifJibl2o5GL5fk6XFDJv4mhaBXtj3PhtjBu/g8KiIU4CPHo4EB4aSHTHdrRp3oR2LZrQtnkQPaMiyejfj9he0bRo5kt0VBt6RHekRfMw3FxdMTMzwcLCnIi2XemTMISuAtT1TqZrt1i6dO3NBxMmM3XadNZv2MTZcxe4fr2Kqlu3uXzlBkePn6G84gRlh49x7MRJKisruXjxMtV37vPoo0fcu3eX6jt3uFV1i527SygpKeXgwSPMmruY/CnT2LplK2vXFzB/4SKmTZnOoAGppPTrx+ABqQyIjyM9sR9pifGkJcSRmZpCbnYueXnjGT12MnkT5zIifxnJw2bRPT2fLgNnExaTj33b4VKj4Lo+GfxRGFdY96OOTT/edEmmrl8GBqGZyFtlS8q7kJ5j6Zo+k5RRixk5YwML1+5hQ9FBivcc4syZ89y5dYsvPnnIN58/4F9ff8zNG5doH91Wuo+ECYmDo4B0Sqk3nYOTUNYpcXBWIdaFCk4o3xy+M2bQOagKKGf7k2YOArp9D+PsHGqgnL2VBNbEvSv64AmYJkCbBOYk4KYDcI9BnADRGlvz78LaToYIsU8ck47bmaOR9umOCTgnwTt7C6wlBZ4FCo2JBOvGffC/0JOu9g/Mnxuph3Q/lyH98f9WBvSQ7r+V+V/nc/WQ7tfJ4396Fz2k+0/ZebmPPSuku3P/EeMX76SOXRxvuiah7TASj+5jMQobRB1VHzyixnLoxJWnK4t+Z5Du40+/YNDEjfzDPRnHTqNZt+MYn3/x1a8+qbWFdI8+/YIlW8pp6J3Gn7V9sWqdg2eP8Zg3y+JP1jF4dh7L6uIjfPHV10+9xlcd0gnYJkwkRE86Ubrq7OxMYWHhU/P14wPC4TUnJ0eCfOJ8e3t7xowZIwG8H4/Vb+sz8GtlQA/pap/JVwLSdevegbr1/4KRSV1MzOtjbP4+phYNpP50SrWAdEJJZ4Grhw0twn2YPHEIxRuWcKBwA1sXzWDZhCEsGp3OuLTu5PbvRK+oMBwd5RiZNqCRwbtSGeL4idkcrjhMyd5yFsxdSHxsLO3CWxDePIymoQGEBHoREOCBl7cT7u5aXFw0ODgosLWzRG1jjpubPZ3bRNCmWXP8Pd3xF06qbi60D/FlaHwPFk4dx8Zl88gbmkWbluG42jvSsW0bSg8WcPPCOW5VnmLHplV0iGiFhbkhDRu9j6mZMMkwxdPdgbYR4fTs1pWYPjHE9upFz+jOtI9oSc/u0ST1T6J1m5b4BXvRpUuU1FjU19cPjUqNibERXl4+RHfrR6/YdLr1TiIxeRCjRo5hzJhxrFixmuLinRw/fkIqb71ZdYu7d+9z9uwFKipOcOr0eU6fPc/pM2e5euUK4n9+PnzwgPv37ku24ZcuX+HipUvs3lvC4cPH2La9hNyRY8nNGcqyZcvYtHkby1asZPrM2YwaOZrRI0aRN3wk8bFxxPUWyrp+pCf3J3tgOmOH5zA7fyyLZ09l/Yol7CoqpKhgM9u3FXCs4gh79x1izeYdzFi4nvEzVjHkg2XEDptPp4wZeEaPluCcQegQ3vBIo45dInUck/irewrv+qfTMGQQyojhuEaPJbDXB3RMm0XCiKVkTV5H/qJClhccoGBXOf0HZ+Hk7oBaZYS9vbkuHGQ4OFhg7yBUcaJU9bEaTleaqitPFSWqOtAmYJtdTUjrNfslEGenU8SJ/eLe0YE5HUQTIE3ANQm8CehWA9rU2u+h3JOATqjo1HbmiONqAe605rqSbwHyxHoN0LOuAXgaAekkNZ2F5JIsgOD4CXpI9+TjVg/pnsyGfv1lyoAe0r1Ms/Hs16KHdM+es2c9Qw/pnjVjL8/4Z4V04spv3HlI6sQNyFsPo46iN3VkPfiLWzItk2ayZd8pPvnsi6d/wd8ZpBNfZOHGMtSth0u96XKmF/DhR589/fs955HaQjpRVvnok88ZNXMrTu3z+D+7eOqY9+A1h0TcO41l/Y5jP3t9rzqkezxFoh+dlZUVf/7zn+nevbukhhMArzavBw8eMGnSJBwdHSXQZ2BgQFpaGleuXKnN6fox+gw8cwb0kK72KXslIF337h15v/7fpHJXU1kDTGX1MbdshJXSSHJ1VWrMJAVdROsABg/sTdG6BZQWrmXHqgUsmTyMaaOSGT4whqjIIIL9hZGCDBOzBlKPO0PjulIfr6xhSWwuXMeSxUvIHjqY6Oh2tG/XkpYtQwgIdMfLyx5XNxscHJTY2Smwt7fCwUGOrZ0Vjo5qWjQJpXuHjgR7++Dv6UGotxfBLk50Dw9l8oiBLJ6Vz6oFs+gTHY2/lxdNA0No26oV24uXce5YKUvnzaJvz664O2oxNa5PowZ1MTMzwNranFYtgklNimdgaiqpycnkDBlIWlIcUR1a071HF/rE9MY3wB2fQDeiu3SiTUQETs7OmJuZI5NZ0DqiA7FxaSQPGMqA9KEMHzmOpYuXs3bNWgq2FnHm9HmuXRUlnzcks4ibN29x/txFzp29wKVLV7l86bL0PzN37t7Rqeeqq7l0+TKnT53l/PlKzp2vpPRQmaRO21q0h6yhwxk8eBBz5s1l05ZtrFq5mgnjJ/LB+IlMzZ/E2NFjGJY9nPiY3lJkDhxE1uAshgwcRF52FhPHjWHOjOmsX7WCbZvXcWhvETcvnuT29YtcvniWk0fLOXa4lIqyMkr2l1K8cx9zl25gxMT5ZIyYQY/0fFr3G0dY7Hg8uoxGHZmLSbMs3vPP4G2vAbztOYB/uPXnHY8U3vFMxTA4E6eOo2gaNwX/bjko/Ttg6RqKyi0AtYsX1i6u2DjbY+ukkVSTEqyzl2FnZ4qtcEm1M8bOzhhbWzNs7YSZg4V0X2ilEtaaslahjvuuHFUo5SxrFHSP1W2ix5wFGgmsPVbLiaVMB+EEiHsS1on1mn1PQjqNVqjpLH4a0gkAKEpl7WQSpBNqPT2k++HDVg/pfpgP/dbLkwE9pHt55uJ5rkQP6Z4na892jh7SPVu+XqbRzwPpxPWLnnPTV+4jbsRKeg9bzpBpWyg+eA4d5BDv+pTX7xDSnbxwiy7p83lN2ZuIlNncqH74lC/3/LtrC+kef4IoZxWKutQJa+mdu4y0ietZUViBUP793EsP6XQZunDhApGRkRKks7Ozk3rTffZZ7QGs6FE3e/Zs5HK5BOqMjIwYPnw458+f/7kp0B/XZ+CZM6CHdLVP2SsB6bp178T7Dd6SVHRmNWWuVnJDJBWdxgyltRlBoS7kDolh8/KplBWupWDJLCaOSCchtj1R7cNwdbfBzNIAI9P6UpiY1cfIpB5GpnVRqI0Ij/Slb2Jn2ncMx9fPGVd3a7x87LFztEJAQOEcq7UVYYmtVo69nRytrRV2dnJCA73p1aULLZo0JdDLi0Avb5r6ehPu5UpSl7YsnDKWlfOmkzd0MOFNm+Dl5krzkDAiW7Rk5Ig0hucOwcnRgQZ130UtN8WgcT3qv/8epiYNcHfTkBATzZgRw8nNyiJ3SCZzp08gNyuDTp3aEN21E1GdO2BjLycw2JMuUZ1oGtYUtVqNkbEx7u6eDByUQ17eRCZPmsW06XOYNWc+GzduZt++A5w6fY6qm7e5cUMYRVRRVVXNlcvXuHrlGlU3bnG7SufweutWFberb3GzqoorVy5z7NhxKg4f4dy5c5w9d55jx09w5ep1Sg9WMH3qHIYNG8aE/Als3FLI2lXryZ8wiQ/GTSA3eyhDMgezfPEKUhITSegbQ252DtlDs8kYkMLwzIGMHzWC6fn5LJw9k2UL57JpzQrKS3Zx+sQRjh2pYP++XZQfKuH08aOcPHaEcyeOcO54OWW7t7J78wp2bVjG7s3rKNqyhRVrtzJlwQaGTVpJ4ohF9MpaQFTGXIJ6TcCx/QiswrNpGJjB2x4pvOGUxJ9cUnnPP4dGTcZgFDYMk6A0zAL6YeETjZV3WxQezVG7BaJ29Ubj7IzGwUbqGSh62NnayiRQp7U1wUZriLWtIWJdCq3YJxSfQhUnesOJHnFC2aZTz0kKOnsdXFNrH8M5Aeh0qji1jZmk2BT3oQTlaiCdBOpqVHTimIB0agH2pBBqvMeKOgHodOs2tubIVUbS54/TK+l+8LTVQ7ofpEO/8RJlQA/pXqLJeI5L0UO650jaM56ih3TPmLCXaPjzQrrn/gq/Q0gnvuu4uduoU789ivBcSk9efe6v/7QTnxXSPe19arNfD+m+z9LChQsRgO6NN96gd+/eUp/s74/+/NpXX33F9OnT8fLykmDf+++/L5lLnD179udP1o/QZ+AZMqCHdLVP1isB6br3iKJBw39gbt4AC7mBZBahVptgbSMghAW2Lgq6RDdlzpQhrFuYz8zxQ4mP6UhAkKsELeRqU6k0VpxrZtEYY7P6GJrUxcC4LsZm9TA1a4CR6fuYyeojs2iAmXkDLK10zrFWCt3nKdWmkqGAgCBCiafVWqCxtsTT3ZG24c3p3DaSIB8fQv0CCPLypoWPJ92aBzIspS8Lpn3AkpmTiQxvTosmTWjZrLnkDOtsZ4eDnRYTQwOszEyxtVEgkxlKgK5BQ2GS0ZgWYZ5kpvQjd8gQ0gekkDs4jeVzJ5OW0o/Idi3p2bMzkW3DUWrMaRkeSvt27fD08MbKwhKlUk6Pnj1ZtWota1dvYN2ajaxYsYZly1awd28JlZWXuf/hA6qqBKS7xe1bdyRgJ5Z3qu9w5/Yd7lXf4271Xa5du8qFyvNUVl7gxInjHD1yhCNHj3LixEnOnDlH5fkL3Lx5m5KSg6xesYapkyaTOyyHLVsKWLNmHfkT8xmdN4qMtDQyMwZRsKmAIRnppCQlIJR0gzIGMThjIHk5wxg3cgTTJuczZ9oU5kyayOKZ0ynasp6S3cXs3rWdtatXsGHNcvbt3k7ZoYOUHjxAWWkpe3ZuZ/OaVaxZNJ/NK5awt2A9Jyv2c+nsCa6eO8m1i+e4eeMaN27c4OTZi2wvOczawr1MWVxI5oRV9B46n+Be41E2H4hBgE5hZxSajWFoLkahwzAMHS6FcXAWxsGDMA1KwSwgDnP/Xlh4dUTp3gyVqy9qRydUdiqs7awkVZukXpMAmYBkNWWptmZY14RGWwPgvlPGfQ/pJGXcY/hmLWCxuQTrRIm1BOxszFFqRehg3mN1ncpWxuN4XCIrldEKNZ1WhlxljI2dJeMn6I0jnnzc6iHdk9nQr79MGdBDupdpNp79WvSQ7tlz9qxn6CHds2bs5Rmvh3S1m4tFmw/xN4d4GvtnMHJ2EZ9+/uv2pdNDOlfq1q1LUlKS5JZau1n55aOEcm7kyJH86U9/wszMjFmzZvHFFz+vRnzyk0UJcklJCe3bt+fNN9+UTCWaN28u9RN/FmXek++pX9dn4McZ0EO6H2fk6duvDKSr3+AtzC0aSoBOADONtRk2thbYOcnxDrCne4+WDEzrRXxcJ1q29MPDyw5be7nUr04ACSuFEcIN1sSsIYYm79PYSAfpDE0FqHsfE9P3EaW0ZhaNMBdh2RhLuQGWckOsFIYoVMYoVTWgzlqGxlqophQ0DQmifesIwgICaeIfQNOAIJr5+hER4EdcpzZMyRvK3EnjGZM1mLbh4bRs0oxgP39s1AoUlpbIjI2xMDXGyUaDnVZBIwOdis7IqKEEY9q3CWbY4AEMy8piYFoKY4cNYvzoobSJbEZERFP6xnaneYtQNBor2rRpQXjLljjYOWIhk+Fob8uAAQNYsXwly5aspKhwJ+vWbWLN2nVcvXadD+8/4P6HD7lz5x7V1fe5d+8+H374IaLHwcMHD3n44AFCRi0AnHB2PXf2HKfOnOHQoUOUlx+WlocOlXP6zHkuX7nGjZu3WbVqNVMnTyJ/wniyBmeyfs16VqxYwahRoxg1cgS52dkMzxlG4eYCRuTmkJaSzMC0dIYMGkJO1jDGjMpj0gfjmTVlMrOnTGHulEksmTODwk0bKNu/j9ID+9m2tYCFc+ewZP5sDpTslCDdgf0lHCgpYd+uXWxas5plc2ewdtEc9u0olNR2Z08cpfLMKS5dusTVK1e5e/ceN27c5Hzlec6dPauLc+fYd+AQ8emZ2Lh6YmbrjpVHOJbenTD364NpYBImQekYB2diHDIE45AsjEKGYhQ6FOOQoZiEDMYkeCCmgamYBiRg5heDzKs9cvcwlALeOTmitlejsbVCI5xaJUhngsbGWAq1jQlqaxM01qZY25ihsTaXQlLfCVAnoLQoZ5XWdbBNgDqVgHQ25qgkUKc7LsCd2s4ClQhbc12I/nX2MtR2Miw1RqgdLBirN474wdNVD+l+kA79xkuUAT2ke4km4zkuRQ/pniNpz3iKHtI9Y8JeouF6SFe7ySg7dRXfXhN5yzUJ/x4TqbrzUe1OrOUoPaT770A6Adg2b96Mra2tpKbz8/OT/l6p5bR9N+yTTz5h7969CDgnHGOF+2vXrl2lfUJtp3/pM/BLM6CHdLXP4CsC6TpRv+FbEmRTqAXEMMdGK/p6WeHkqsI30InmLXwJDvHE3cNOar4vzCREmapCbYqV0hgLK0PJFdbIpD4GRjWQzug9DEzqogN19SRYZyprKPW7k1k1RmbZGAsrA+QKIxRKY12oTVGqzCXlmp+nK21btiS8SVP83NwJDw6iZUgI4QH+RLcMIyuxD0tmTmTOxNEk9uxJny5d8HFzR25ugUalwtjIAJmRAbZKK1zsNCjkptSt9w4N6r+PzMwAJ2c13bq0ZvzIbMaNHM7QQekMy0qjZ48uePu44e3tSFiYD65ujtjZWdOuXRuCAgJQK9SYmZiiUsmJ6tKRkaNGsmnjeo4fPcH24l3s3rOXzz/9ko8++pgPBYx7+IAPP3zAgw8f8snHH0nOrXfv3uXypUucOXOGY0eOUVF+mGNHj3L8xAnKy8o5eLCUQ6WlHDlyhOMnT3P05Cn2HjjIgrlzyM4cSHJiAhnpaaxbvZ65c+eRm5ND3siRjBo5inFjxlG4eRMTxo1heM5Qxowcwajho8gbNZZp02YwZ+YsFs2ZxaKZ01k0YzorF85l64a1knLu+JEK6Vp27djJqqVLWLFkPjuKCykvL5Ou6/DhCkr27mPD6uWsWjSb3UVbOHn0KCePHuHMyeOSycXFi1eounmLO9V3uX7tKlcuVXL10nluXr1E1Y2rLF2+jOAwf8xlDbG2scRaq0Bjp0Flp0Xp5IiVqw9WbiFYeoQj8+6EzKcHZv7xmARnYBQilHcjMWgymsZNxmAYNqIG4g3GNOgxvOuDhXcUll6tsfJoisLFF4WTC0oHLSqtlQTjbDRG2KgbYaNujLXaALXGSIJ3Ak5LClLJJEL8O9CVvyptZJKiTupbp5WhFOWudpaobC0kWKcDdjKUdjLU9uZYqg3R2MvQl7v+8GGrh3Q/zId+6+XJgB7SvTxz8TxX8mNIt/Lo7ed5G/05/yEDVfc/w3foHup0XE/65gt8/tW//sNo/aGXKQN6SFe72Xj48RcMnLKJPzkl8I7PAM5dqa7dibUcpYd0/x1IJ6bn0aNHkjvr66+/LsG1qVOn8vDhs/cdFP0YS0tLiYmJ4a233pKgnyiDLSgoqOVdoB+mz8DTM6CHdE/PzY+PvBqQrmcUDRu/LQEzSUVno1MRieb79s5KnNxscHazRuugUyipREmgBOlMkatNsFQaSso4UeZqZPJ+DaSrR2PjujQyqUdjCdSJ/nT1JOdY0fdOGFMIUCfgnuh/J0CdXGGMQmWK1sYKdxd72rUOp1WTJvi5uxHi7UXr4CBaB4fQJiiApM6R5OcMZNnsaUwfN5LeXTrTNrwVDlotlubmWKs1GBo0QiEzw1WrQaMyx9CoPg3q1aVRgwZYyIzw9nUgMaYzH4waxvgxIxmVk0lCXC9atgzFzcMJBycN9g4qFApL1EoFAX5+2GptkJmZYWpigqmJMa6uznTs1I7UQaksWDSPnTt3cPHiJb744ks+evSIR48+ln4wCGAn1oWS7ubNKs6dO8+RigoOlx/mcNlhKsrLOXJEbFdQcbiCgwcOsm9fCSUlB9i1t4Rt2wqZOXM22YOz6NGlMx3bRZCelkxR4Q7mz1vAiNxc8kYMZ/TI0YwbM55VSxcxfswYxowaSf7Y0YzLG8UH4/NZuWw1a1asZsWiBaxeNJ91ixewYflCtqxdwdaNazlafojTJ0WJ7RkO7Cth2aJFrFy6hF07iti3dzeHyw5Jirr1q1eyctFcdhdu5lhFOScqDnPiaDlnz5yUvtulS5d1ffhu3OD8+XOcPHGcM6dOcfHiBUoOHKRnbAyWchNUSgOsNcZoNMZYawyxtjFCUryJe0xriUqrQm1ng8rREYWzJ3IXPyzdw7D0jJAAnpl/LCbBaZLyzjB0BAZheRg2GYVxaK6kxBNlsyaBAzD1j8fMvw9mPl2ReXbA0r01ctcQFE5eKO0dUWqVKK1lqB9fh7URNiI0Jqg1JihtTFHYmEpLAeoeK+kEnHscovxVaatzgrVSGUkwWw/pfvhI1UO6H+ZDv/XyZEAP6V6euXieK/ke0hXTeMAOVush3fOk8T+ec+vBZ/jm7NVDuv+YpZfzoB7S1X5eFm0pw7TJUN5wTWLBplLuP/yk9if/zEg9pPvvQToxNaJSydnZWQJrAQEBEmwTKrtnfYlzRM9wUUL7l7/8hT/84Q94enqydu1ayT32Wd9PP16fgccZ0EO6x5n4+eUrAel69IyikcE/pdJTHaQTZX/mUuN7oabTOsglVd1jd0zRbF9tbY5KY4qV2gQLhQ7SmZgL04j3a8pd69HI+D0amQhQV1fqUWdoWg8jM13ZqyitFUo6maWu5FUqe5UbSW6rnq72tAwNom2rcEJ8ffB1daZZYICkpGsTHEKn0ECGxHVn0ZQxLJk1RTJD6N2tC/4+/tha22CtUqCUW2Ji1FhS0dlprLCwMKCxQX0a16+PQcOGWFkY06SJB4OSYxg7LJu84UPJyUwhMqIpLVoE4eHhjK2dBmuNHDMzY8xMjNGo1JibmWFkZChBOrGuUihxc3YktEkIOblDOXCgRFLKffrJJ1K/hU8/+VTafvjwEffufSjZdp85e1YCc4cPlVN2qJSy0kMcLiunrEynVjuw/wD79+2nuLCIDes3sH7jZhYvXigZQPTo0p3mwcGENwshdUACO3fsYc7sueQOHcrI3GxGjRhB3sg8Zs+cTt6IkYzLG82EvFGMHj6MiRMmsnrlGtavWcvKJYvYuHoFWzespmDdCrasWc6GVSso2bOT48eOcPb0SY4fO0bxtiJWLF3ChjUrJEXd/n272b93D0UFW9i0egW7CwsoO7CPI4dKOVFRJplNnDt9iksXL3P9+k1u367m4qWLHD9+jOPHj0rlr8dPnmT0uA9wdLHH3NIAlVrcS7p7StcTTpRbm0jgTkAzAfA0WlNEbzldCaswhFCgsbdB7eyCwtUHuVuwTnnn1QGZTzQC3pkF9JeMKYxDBmMcmo1RWA6GYcMxCsnFJCQb45BMTAL7Y+bbB3OvTpi7t8bCpQlyZz8UTu6o7B1Qa20kgKfQWqC0MUFlbYzaxgiVjSEarQhj1FpT1FozqeT1sdLOQmWMyk7GGL1xxA+esnpI94N06DdeogzoId1LNBnPcSmffvUvsjZeoHHydv7Rv5g+q84y71AVsw7cYKY+flEORA7nl1UxbscVrDJ3U6frJtI3ViLAqP71+8iAHtLVfp52lZ3Ht2e+BOni81Zy9tKt2p/8MyP1kO6/C+nu3bvHiBEjqFevHu+++y5Tpkyhuvr51JIC1F27do2+fftibGzMH//4R0QZ7Zw5c6S2Rj9z1xO/JQAAIABJREFUK+gP6zPwkxnQQ7qfTMtP7nwlIF3PXp1pZPiO1FdOqTFFJXp1id5ckomDhdSbzsZWpnPKtBUOmbr+XWqNUNIZY6k0QiaZRjTERNZAMo4wEAo6o/doLECdcU3Z62NFnQB1ZvUxE6WvFo2QWejKXrU25gR5OhIeGkzn9u0IC/THx81FUtE1DQqkVVgI7UOD6dkymDGZSaxfNos5k8YR260bvaI74+bsjLVSibVCgaWZCXIzY2xVFhIINDFthJFBIwwbNcTYsDFyS2PaRPiTMySF0bnZZA5IpF+frvj7exDRphnuri4o5XLkluYYGTbG0MAAM2MTjA2NEPbbovGo3EouQTprlRIvd3dmTJ/KtetX+eqrr/n40cd8+uhjPvrwAffv3qP6drXU/+DYsSNUVJRLirSK8jKp39v+ffs4ULIfAedKD5ayc+cuiot2sGblKmZOncqUydMYP2Ec/RMSaNcqghBvHyKahzEoPYV16zYwftx4BqamkjMkk5EjchmTl8f0qdMZkZ3LmJF5jMvLY/TwXMaPHsO8ufNZuWwZq5YupmDDWoq2baGoYAMFa1exduVSCjau4eD+PRwVyrjjJzlcVkHhlq0smjubzetWs2eXMJMopexgKbuLCtm9rYB9O7ZxaN8eTlaUS06wF0+f4NKFS1y5cp3qW3e4du06p06fpuLIEU6dOc3/s3cW0FGd6xrmnHuP1wWKxH0mM/EAIQlJCG7BHYKF4E6QAMHdirRAcbcQiHuIu4cQgmvw4kXa567/n0Db29IGSk+FmbX+tWf2bP32zjA8877fe7z8BAcPHqJdRy/MFUaYWxigUGns0wL8ivtPDAmCZZCDESKwQTOMsLYxxFqkuVrrYWOjg411Lazl0MVKADNbc5SO9ijquWDh1Bgzl7aYuXXFxK03Ro0GYeg5AoMm4xHwTrfFLHRbLUSn9TJ0Wi9Fp9US9IQKr+kkmTpr7NYPY5fumDp7Ye7UBIt6bijqOqFwtENpb4WlnYXsWWcp+97pYq2ug8q6NibKT7C0M2DJ8nk/+sHyps7UQro39cr//s9bC+l+/9fop47wwZOvmR16gurDo6jW+zB/GRLJf4ZG8M/BEfxDO35xDf41JIJ/DgmnWr9QqnkHM/ZgGaLm2scfowJaSFf16yQsrsPm7+Md5/G4D/yUmIxjvIra6sf2qIV0vy2kE9fk6NGjsqfcX/7yF5ycnAgODv6xS1XleQLyLV++HFNTU6pVq4a5ubmEf8Jeq31oK/CyFdBCuqpX7M2AdL7e1Nb/QNpNLVVGmpRVEd4gG+ibYmUjQJ2JTKu0tjeXCjsrAeuE5VVlIJMsheVVgjqz2oi+c3qGn1BHX6Omq6X3MbX1P5avReqrZlRH37AmhsY1MTKpjYOtOa0bO9GvQ1u8e/SgS4eONGnkRiNXZxq7utLSw50urVvQp3ULJvTtwtrFM9m3bT1LZs3Ap3dfunp1wN5KhdrCHEszcxkWoTQxxMhYE2ahp1cbvTp1MNLTxVhfFzNzPTp0aszsAD8Wz5nBCN8BdO/akWbNG9O1Swcc7OwwMzZEYW4iba0mxsaYGpsgpiYmJlhYKFAKIKhW0biROz179SAzM51Hj7/i3t27ss/BjRs3uHzxIhcvXODUyTMUFxWTl5NDQW6uVJVlZKSTkpxMQkICyYlJUk2XeCSRqIhINqzfwOqVq1kwdz7Dh42Qya3DfAfRs3NnOrdtg28/bxbPm8OqlauZNSOAKX4TmBUwnflz57B06VI2rlvPvIAA5gRMZ/nixaxYvIgl8+azcuUadm3bwYGdOwk+uJ/wkENEhAQRFrSPA3t3cHDvTmLDQ0hLSSI3J0+OlOQUtm3ZzL7tW0mMj6GgoFD2p0tJTCAuKpSo0IMkxUSSn5HG0bwsTpTkc+ZkOcLyevnSFS5fvsLZM+coO3aczKx0yk+cICQsnMEjhuLq4YypQh8LpYG0Oov7ydLKUNqpLdVGGlhnY4RIUBUqNalUszPG2t5UzlPbmUhbqZiqxDLWhqitRTKxLlZWutJCq7bWQ20jAiSMUdspUdrZYOFQH/N6npg2aIuJW3eM3QfJvnf6zfzQbzEVPRFa0WKWBHZ6Leai32KOtM/K4Iqm4zHwHI6xx0AZXGHaoBXm9d1lPz2lgxUKOzNMVAao7M1ZtGyB/LR58vRrvv765SX1Vf+o+mMs+QzS1RgWxeLY09z56skrHbhwJ+zPuYzSP5GaY2KYdricOw+fvtK2xEoLok/z3shoao+JYV9uxS/a1isfhHbF37QCWkj3m5b/F+/86ddwMLeCVvNSUYyNxnx8LBZjY7TjNdZAMS4GizExWAck8XnKeZ58rYV0v/jG/S9tQAvpql7o2/cesjUkE73m09Bp5s9n+5O4++DlkkBftDctpPvtIZ3oQxcUFCTVbwKqDR48+BdbVAXEXbdunQR0//jHP9DR0ZGgTgDBJ09e7Xvui+4h7fw/dwW0kK7q1/fNgHSDvalj8KFMdn0G6QQgEZBOWlttRFKmGbZ2Ztjam8shra82JjLdVYRNmFZCOmPzOoiec6I/XR39GtTWrU4tvQ+ppf8hAtaJ1NdnkE5XX/Swq47C0gCvZg3x6dKO/j264dOvH03cXPFwrk9Tt4Y0atCAlu4u9GzZjAHt2rDAbwQ71y1n46rlTBs/gdHDRuHp0hBrC3OsLCxQmJpgbKiLsVFtdA0+wcCwFnq6tdHX0cHMwAALYwPMFQa0befBdP+xLJodgG//vrRp1ZKmjT3xatUSGytrzEyNNdZZhQUW5uaYmZrKYW5mjlol+typUass6dy5I9u2bePmrZs8evSA21/elPLp06fPcOnSRc6cPk358XKOlhQjghmOlZaSk5NDakoqCfHxJMTFkZ2ZJfvTxUTHsHP7dsaOHoH/5MnMCJhJ9y5dWLnsUwYP9KFH5y707NKJMSOHsWzpQgKmTiNg6lRmTZ/O/DlzmDVzNnPmzOGzT1cy038qs6dNY/mixaxcsoTF8+axePFytmzewoHt2zm0bxeHAvcQfHAvwQd2s2fndg7u3klY0H7iosJJS0lGWHJzsrOJjIggcPdOYiJDKS4qoqT4KNmZGcRGhhK8ZztRQfvJSIwjLzOZ4rwMCenOnjnNlavXuHLlGpcrrnD27HkSjsRRfqKc0OgYpgRMpUNnLyxtzFAovk33FZZroagTfQ/FkOmrtsYaKGdrjJWdMVaVkE7cn2pbzZC94kRqq4R5YiqSWDXgzlLAu8pQCJHuqlJrti22r7Y2QmVjjqWtFUrHuihk37u2mDTsiVEjXwybjK5MnfWX6juRNCsCLOQQNlr5fLpcRixr6OmLQYOOmDq3xG/uCk5X3KX83DUuXLnF3ftf8dWjJzx58jVPv/6Gb94wcLcu+TymE+ORkC7mDNfvPebpN/D46TdVHkK8IRqW78m+jHKqgHSxWkhX9X/TtEu+oAJaSPeCwvyBZt+6/5i0EzcJzL3E3uyLHMi+pB2vsQb7cy6xJ/MSSSdvcv3eI16hldMf6G76cx3qL4F0T59+zcOvHvPw0WMeP3latesubo65M6DGh2BsBJs3wO3Xm5T6a10hAVxyjp7DtvNc/uEwEr8VhzhXceu17O5VIJ04HvG98cHDRzx68oSvq/iHF1J8FeWMRN7pH8K6hHNcvfvbpY9+/fXXxMbGSuXaxx9/zJgxY2RLoNdS1JfciDgWEd7n5eXF3/72NywtLdm3b99LbuWHi9++fRsRRuHg4CB71BkYGDBx4sRXSpH94da1c96UCmghXdWv9BsD6XSeQzpDBCQRVkOrSturSlhdbU2xsTOTw9bOHGtbMzlPpTZGaSkSXvVkbzqNmk5AuhoaJZ3ux9TS+Zjauh9RS1dAuo8kpNORFtgPsVQb0KZRA7zbtWJwn14MHzSYlp5NaOzcgGaurjR2cZHP2zfyoG/bVozr34PVCwLYunYFqxfPZ/yoUfTt1Qc3Z2fsVSqszM0khDMwqIWO3ocYGNXEQL8OBro6GOnpySAJtcIUpaUp9g4q+vXrTsC0ifTo2hl7W3sa1K1LYw837G1tMDUxQmFuilqlwlKhwtzUHAszBZaWKlRKFUoLBe3btZO/yIhAiIcPH3D1yhUunD/HhQsXqLh0hVMnTkooJ0MTyss4feoEubm5pKYkkZwkbK7ppKekER8XR2DgAebPm8sgHx98fQYwbsxYBvkOpnfvHkycMJFe3brTpWM7OrVry1CfAcyaMY2RI0YybcoUZgfMZNb0GUyd4s/kiZOZPmkSU8dPYOXiJWzbuJl1az5j6cLFrFjxGZs3biZo725CAvcRGrSf8MMHOLR/L/t27SZo315paw09HEhE2GGSEuLJzsogLS2NiLBg4qLDyMvJpLAgn8yMdGLCQzi0cyuh+3aRHBNBRmIs2SnxlJeWcO70SfkPYUXFVS5fusy585dISk2hpKSI6PgEFi5ZzAAfb1zc6qNQGKBUGaNSm6AU1tfvgDqp6JQw7rugTtivNRZsKzvRo85UAmVLAeYEtKsMPxGWbZUEdcYS2AlQpxmGWElwJ9KM9RFqOysrfc1QCzWe6DMnQiAssLRXo3C0x7yeC2ZOTTB18cKkYQ+MPfpj0HgEek0naUBdy3kytEK31SKZOqvTVCTRBmDeYQ51ey6i+dA1DJy5k4krDrFsWxw7wrIJSyqhoOwCX959wKPHTxBfhoXi7nVZK6r+UfffWXJt0nlMJifwn8ERtPosl1lhJ5kbfooZoSerPMQ6s8NP0n1zIR+OjUXHL56ph09w5+Gr/1qpVdL9d67/73kvWkj3e746L3dsT7/5hidfa8evUYPHb9gPSy935/1+l35VSHe+4habD2cwetEBhs3by9wNUSTmnvx5UPQHhnTiKp67fJN+07bzT8eROPdZKr+rvY6r+7KQ7vK12wTFFTJlVQiD5+xm+poQDsbkc+fuw589HC2k++kS7d69G5VKJYFa//79qaioQAC8X/K4f/++THlt1qyZtL6+9dZbDB8+nBMnTvySzWrXfYMqoIV0Vb/Ybw6k0xc96XQ1cMTKCJHgqhaQTkxFPzBpdzV9HiZhbWcmbbAC5gmgYmGph5lCY3k1NK2NrmENqZqrIyGdAHQaSFdbWF91P6C23vvYOpjSvrkHPVs0w7tDB4YOHIh3tx4429vjXr8eTZyd8WzQgOauznRr0YThPbswa9xwNq5eyobVy1g2bw7jRo6mk1c7XOrWxc5KhbXCDFNDXeroVkdXvzpGxjoY6OlioqeHhZEhluYmWKsssFQpsTAzx8W5Pu07tKGRuxtKhRJbKyscHeywt1FjZmKAiakxKksVFmZCTWch4ZyVpQobtZpunTtx5Eg8V69e5d7de1y5XMGZU2c4e/osFy6c5/SpUxLQlR07yvFjRykpLiAnK4uM1HQy0tLJzc0nPS2T8LBwPl+7Fv8pk+nbpw+dOnZm/Lhx0ubatXNXhg4dQq+efejUvj1dOrSnQ5s2DPT2xt9vAkOHDGOi30Sm+E1iygQ/Jk+YwKRxE5g8wY+AKVPYtmEDhwMPsXH9F6xctpxNG3awaeNWIkJDiYkIJzIsmOiwwwQHCrvrHg4FHiD00GGCg4IIPXyY+OgokhPjSUtNJTw0hNBDB0iMjSQ7I5nMtGSiQoII3LaR4N3bSYwMIy0+WirqykoKOX3yOFevXOX69RtUVFyWQRJ5BYXk5+VyJCWV+YsXMtC3H14d22KhFDZrER5h+hzSaVRu4h40kfeggHLPVHMCygmLq5xWKumEck4lLdqaqdWz5+L+FfbtSgu3uGfFkNu11sA9AfPE/a7Zp6FMmFVb6WFloycTZ9U2ejIgwtLWVPahU9qpUDraoqjrgHm9BtLuau7cAlPXDpi498So8RD0m46nVuMpvO08nr/aj+TvjqN413U8NTwnYdAqAGWXedTts4RWw9bg7b+Z4fP2MG1NCCt3HmFPRA7ZR89z9cY9Hj56wp/FKPtZ4jkJ6f6nXyjvjopGZ3ycbPRea2wstV9i1Bkfx4fjYqk2JAJ9/wQtpKv6v2naJV9QAS2ke0FhtLO1FdBW4A9fgZeFdIKxid5s3tO3o+oynw89JvK+mx81m/nj4buK3WE53Pjy/ovr8geHdHfuPeRgXCE13P34m91w5m+JefG5vsQ7LwPpHn71hBGLD2DRaS6fNPHnPTc/OVV3mc+Gg6lcuPLlT+5ZC+l+sjzy/24DBw6U6awKhYIdO3Zw794vT/J9/PgxR44cQaTHiuTX999/Hx8fH+Li4n76gLTvaisAaCFd1W+DNwfS6WmCIyyliu7/QTphNRRApDI8wsbeTNOXTqa8GiHsrs/DI8zrYGBaCx3DGmiA3MfU0hVW1w+pY1CDT3Q+4BO997CzN6Nr22b0ad2Sjk0b49u3LyMHD5H2Vic7GxrWc8S9bj0aO9WnrYcrAzq3YdowH5bPmipVdJ8tX8LcmbMYOXQ47Vq2oIG9LTaWCqwUZhgZ6kj1nr5hbQwMdTHQ05FBEiqhihPLqC014M1cKcGctZUVViqNMk6lUKBUWEgFnYmxIWbmpiiVligsFNICa2VphbVKRf++fTgcFMSNG9e4dOkC58+d49yZs5w7ew5hcz1RXkZpaTHFhYUU5eWRl5VJZloqmekZFOUVUlRQTLJQ0CUksG37dkaNHE2vHj3o3bMX3n36MmrEKDnt3KkLI4aNomOHLnRo155O7TrQtUNHfPr1Z+zI0QwdNJSxo8YxfvRYJowew8SxY5kyYTzTJk0kwH8KB/fsZv/evaxZtZK1q1ezZdMutm3bQ3RkpFTJJcTGkBATSWxEBBEhwRLQRYSEEhUeQVRElJzGRUWTmpQsk15DDov+dfuJDQ8mISac/Tu3yITdoB2biQkOIiEihJT4aIrzczlRdpSrVyq4deu2tLxevHiRsrLj5ORkkZGXx6wFc+jdtzu9+/XESgQwqE1RWQkl3bdqTk1YhIBzwub6LZR7DueEgq4S0gnQZlUJ4wSsk5DOVli2NZDO8hmkq1TWCWgnlhO97DRhKJplxfY023wGAjX7lz3vbIU11hBLawPUtoao7QyxtDXAUsy3M0Npr0ThoMLUQY3S2YXeo6bx6a4kpqwJod/MHTQduoa6vRZj0X4OtZr680FDP951Gsu/HEbwz3qj5GvjlgHU7baATqPXM3LuXqauCmHZ9li2HE4nKL6Q9MIzlJ+9xsWrX3Lr7kMe/4Gad8ceu0HPDQVYTE3EIiAJxbTEVxrK6UnoTk7gf4ZFoj8lganBWiVd1f9Z0y75YxXQQrofq4p2nrYC2gr8GSrwspCu4vodVu46wnuuE3irwTjsesyjYf/F6LTw528OI/HyXUnu0XMvLs0fHNIJR8O5y7cwbzuDaoZ9Gblw74vP9SXeqSqku//wEfsic6nTcjp/cRiBosNMPHyWYtgmgH/UHYWnz6cExuTz+PGLe/FqId3PX5hDhw7h6uoqba99+/blzJkzP79SFZZ49OgRgYGB9OnTB9Gj7oMPPqBr164S3lVhde0ib3AFtJCu6hf/jYF0dfQ+xFypL0MjhIVVwBIBOUTPL2EhlCBDwBBhLbQV6iNjlFYC0OlLm6tRJZzTM6mJrlENahtUp5a+6Ef3MTX1PpQJr+/VeBsdg49xd7Wmb6fW+HRoT6cmnvh492bcyJH06tQZCejqO+Lm5IR7vXq0dGlAr9bNmeDTizkTRrFl9RLWLJvP8kXzmTNzDn179qGFuxsNbKywU1qgshBBD3WorSd60emir1cbY0MDFBZmWFlaShintlShVqqwVFpiYa7AxNgEU1MTFBbCzmqGqbERujqa9SwVSqzVVjR296B963a41G+At3dvYmOjuHfnLmfOnKa4uIhjx0o1oO78OcrLj3PsaAllx0opyi8gNzOL9NRUMjMyOFZylHIBqrJy2LN3H+s3bmSyvz9ebb1o7+VFX+9+9PPuR68efejQvhNdu3RjYD8f2nu1x6tNW9q18aJnt+4M8fFl+ODhDBngy9BBQxgxdDijhg5l7NDBTBo9kpmTJzN72lQO7N3HF+vWsWzJIjasW8fatZvYvSuQ6AgB6eJIio8jLTmR/LwcCnPzSI5PJiE2VgZZJCYmEx0VQ3RkNMmJiaSkpHIkMYnwkGCCdu8kcM8Odm/5gl3rPyNw+ybCAvcSeegAcREhZKWncbS4kIvnz3Hj+k0qrgiYeZEzZ87KOhQfLWXOwnn07NOdMWNH4NnCA7WtORZKTT86S9krzgTLSmAmQZu0vJo9TxmWVlbbyvvzGUQWCrlKGKdRgGqUoEIhJ9WhUpUnlHmae1sq7549r1SMqkQoSqXFW6PeM5UATiWAoJ0pUk0n/xZMUNsbY2lnjKUIrbA1wtJWH5VNHcyU72JtV51Vq2Y//7S5cuMOmcVniUwplUq5z3YnMmddBKMW7qer30aaD/+Mur2XYNZ6Bp+4TeB/1EOoZtiPasb9qaby5UPnsZi1DqCxz0p6Tt7CsPl7CVgbzpo9SewOzyEm/RgZhWcoPH4RYVERX/J+b4/7j56SefY2O7MvsSengr25Lz/25V1hb04F4wPL0PGLo86EOC2k+71d6D/g8Wgh3R/womkPWVsBbQWqVIGXhXRHck7QsN9y/ukwis5j1xAUl0Jybi6z1x1Et8kkqjuNYdnWWETIwo8+/uCQTpzTkydPaT96Hf+yHkZz31UcPSnskL/M11AVSCd6zh07XUHrYZ/znwZjaeq7jI0HosjIz2fNrjAcu8/jLacx8jvg6Ys3frT8YqYW0r2wNM/f+Oqrr5g7dy5///vfZZDEkiVLEIDtdT1EcIRQ67399tvS/urh4UFSUhJCbfffeHz19BvO3HxIyeV7lFZoh6jB0cpx6fbrCYN53ddRC+mqXtE3BNL1kemuoq+cUm2IUjbVN0FaAAWkex4gIUCEMZY2xlioDTG11MdIoYO+WS30K+GcjuhFZ1jjOaCrpVedmtLq+hE6Bp/Q1KMeI3p1ZnCn9nTw9KBnpw5MmzwZX+9+uNevT8P6jng41cejQQOauDjTrXkThnTtyJiBvQgYP4xdX6xiydyZLF0wn/mz5tDVqz1NXV2ob2WFk7UapZkBunqfoG9YB2MjXUyM9FFamEvlnOgtZ6USoM5SAjtLpUZJpxBhEwLQmZtjbmaGsZEBBga6ONja4eHsRjPPxgwb5MvYkWPo3qUzu3ZupeLyBS5fvMCJ8uMcLyvj5Ily2YdOhCWcKi/jzMmTlB8/juhFJ8bRo6WID+vjx47L56Eh4SxZsozBw0bSunUb2rRogVDNdenala5dutKxQ2fate1A546d5es2rVrj1botXbt0YUC/fgwe6IvvAF8G9PFmYL/+DPEZxPBBAxkzxIfJo0dKQLdo3lzWr9vImuUrWL1sKevXrufztRvZueMA0ZExxEZFEhMVSXpaCuXlxxDHXpBXKPvkpaWmkZ6aQXJyKnFxCSQmJZKZkSntuUlHEqXyLuzQIWJCDhOyZzfBe3YQcXAv0UGBxIYFk5GWTHFhASfLy6m4VIHoS3fx0iUuXLxMWkYGJ8pPsmzlCvoM6IW/vx+9+vXAvr6VDPQQPelEcIkAaBKsCYWcgMM2Ap59239O9p4TsOy74RGVFlc5T6wnAJywbItACdlnUdOvTgaiPL+vK4FdZTjFc8We3K5mnypbMwkMJTSUVlsB7ExQ2ZugdjBFbS/gnXgtVKdGmKnqoLIzYMnyuT/5aSN60N24fZ+T569RVH6JhKxytodksHhzNEPm7sZr9FoaD15F/R4LUbUNwKDpFN53Gcd/6o/hLeexfNBwArU9p2DYcjpWXebRxHcVXSZsZMKyID7bk8jBuALis8tJLzxN3rHznDh/DfELubByPHr8FJk6K75M/wEfQXlXUE09UpnuKpR0L/5F+edOT9uT7ucq9Od/Xwvp/vzXWHuG2gq8qRV4WUh3MD4f3SZTqNlwAjsOxfD0yTXgHjklRTT1Xc57Ln70nb6DF0KiPwGkE6cwb0MURq0D0G0+lY0H035SuVaVe6sqkE6EcyRml+PqvYxPPCYy5/P9XL8hFF53uX79NH2mrOc/LuPoPHETWSVnX7hbLaR7YWm+90Z8fDwuLi4S1IkQicLCwl/cm+67OxD/9/P19aVOnTr87//+L56enuzcufNXC84QvUjP3XxI9NFrfJF4njF7Sum5IR/vTYXasamQPpVjSuAx9mZdIvHkLa7efX1g9rvX/lWe/zEgXTnLnapRrZoTy8tf5SxfzzpvBKQbOMRbpq+aKfRQqAxRqA2wFImXlWBDKJMELFHYGMlhYW2AqVoPY6UOeha10TH7BB1TAeeqU7ty1NSvTk0B6PSqU0PnQ2l/7d6pGVOGDqR/u3a0b9KIrq2bSwXdiMHDaNXIE2c7O5wc7HCyt8Wtbl1aNXTGp0tbfLq1p3u7VszzH8fmVStYvWgBS+bPZ+rESXRr50Xrxh64OdjjbKfGzFiHWnU+xthED3NzI1SWStRqlQx/EEms1qJvnZUVapUVEtIplSgsRH86hQyGMDEylPZYG2s13bp0ZUCfvgzo24eZ06bKvm/+E8aRFBfB5UvnpIru1KmTnCgv5/y5M1w4d5YLZ05x8cxJzp4+JecfLy/jeNlxysvKOXniFMePnyI7O49t23YwZMgwWrZsRUMXZ9q2bi37znm1b0enzp1p36ETXm3a09GrI21bt6d1Ky96du/F6OGjGTVsJP36eEtFXffOnfAZMJChg3wZPXQoU8aPZ+ZUESQxFQHpli9ezLIF81i9fBnr137B+nWb2b5tLxHhkcRGRhAbHUV6WqrsmSd66BUXHSUrI5t0CenSJZRLTkohKSmZvNx8mUibeCSJvJx8qQZMT04mLiyU8IP7iAjcS1zwIRJjIsjOTKOkqIiy0lIuXrjE1auiL90Vrly5Sk5OLpcuXGbN+s/p3LsTI0b64jOoL/VdHFBYGiIt1xLkvAvfAAAgAElEQVQUG0vFpgB01vYaBZ3G5qoBdeK5Jt1VA9KEcs6q0rr6TPkpVKDPFHTSDivBnAY2i36LEuDJNFihEjWrhIDPAikqX4skWTsNpBNgTgA5uW8B5QSwewbp7I1QORhiaW+EmboWKgd9lqz4aUgnPqZESISAdeKLmUjwuvfgKxkkcf3Le1TcuCNTYXNLz7EvKpdFm6PpM3UbLYetwX3Ap1h3notxy2nUbjKFdxpOkD3v3nUez3vO4/jAZbwG4jWfKoMr2g7/jAlLD7JufzLhKSXkHbtA2ekrUnV35/5XMr3tWXjF7z24QvzSvC/7Mgr/I4h+dtOCy7WQ7vX8m/fGbkUL6d7YS689cW0F/vQVeFlId/hIAUYtplHddQJrd4Xx5Z2L8M1NknJy8ei/hPcajGfo3L3y+8OPFu9PAOnEee2LLsCp71L+VX80U1cFyx84f/R8qzizKpBO/HiaVnAat37L+KihHxOX7uLU2TL45ganTh2j24TP+bfzOLr5byH/2PkX7lkL6V5Ymu+9IcIe5s+fz7/+9S9E0MOqVau4cePFCsXvrVyFF0+ePKGoqAh/f39q1KghrbV6enpERUVVYe2XW0T8nZdfuc+88JPUGRvDu77hvDMojHfEVDue1+Bt33De9gnl/WERKOensjn9EiId/vcgWdBCuqrf828EpBswuA+1DD7EzFIPhZUhCmvRc0so5jQWQdlo39oYCxsjLKwNMVfrY6bWw0itg65FbWqb1qSWSQ1qGVenpvHH1DT6mJqG1amh9xEf67wvt9mnSyv8BvXGt0sHujZvRrvGngzu682caTPo06UbLg72sg9dXRtraXl1c7Sna1M3erRuRqtGbvj07MTu9Sv5bMlC1ixfzqxp0/Hx9qZjqxa08/SgnYcLaoUR+vo1MTTSQakww0qlxMpKLdN7hIrOWq2WkM5KrcJSZSkhnUZNp5AhEmYmZuiJFFgDPbx798Z/kj+DB/kyfMhQFs2ew+fLl5MWF8PJY0c5WlxMSXExpUeLpa3z/NkznDxeysnyUs6dPSUVZKfKyykuKuTE8eOcPnmKkydPEZ9whAXzFzB86FDcG7rhVK8ejRs1onWrNnTo0IkunXvQvVtvOcRzr7btaduqLUN8hrB4/mJmBcxlYP+BdOvSie6du+DdvQcjhwxn4thxMjTCb9RoJo0ZxdzpAcwTY+ZM5s6exdLFS/hi3WZ27tjL1i07OXjgIFER4SQeSSArS5PWWlZ2jMKCIvJy8sjOziEjI4uM9CzS0zMQYC43O5f8vAJyxHtp6SQeiSfxSCyJ8bHERUcSE3KII2GHSTsSS35ONiXFJRQXFXH69FmuXr3GtWsiROImJUfLqLhYwYatm/Dq5kWT5q54NnaWabuWQkVX2RdR9KGT4O3/QToNqDORfRGlmq0yUEKq46Q1+9veddKqLZV0lT3qhNLOTpMSqxKhEXKYobI2Q22jgXLW9gIKVoJA8dzBHCt7M2n1llBOPjdDJeCcg0ZNJxR1lnZGWNoLSGeIqarqkK6qH0dPv/5GgrRbdx5w7dZdhH225MQlolJL2RaSKX/xnbA8iP7Td+A58FOU7WZR3WMi/+s4kn84jOBf9sN5y2EU79Ubw0eu49FrNR3bLvNo7POpBH+jFh5g/oZoua2QxGLyj13g5u0H3HvwiAdfPZbps+LL4+/hIWqxN0sL6X4P1+LPcgxaSPdnuZLa89BWQFuB/1+Bl4V0InW+15St/M1uJNad5jBt9X4+3RFKd791vO04EmPPSRyKy5c/MP7/fcnXfxJIV37+Gj4zd/J2/TF0HLuezKKzPP0FCaBVgXSifheufsmgGTv5t9NYjNpMZ+jsLazaGUr/aRvRbTZFhpLN3RDJjdsvDjrQQrofvTN/dGZWVhZNmzaVajqhqktJSZE/oP/owq8488qVK3z66afUqlVLWl+NjY1Zt24dYv7reIhU86CCK7guTuffg8Kp1j+Ed0fH4Dg/Da81ObRZnUNr7aDtmhxarMzGbEYSfxV16hvC+8OjGL7rKLnnbr+OS/GLtqGFdFUv3xsB6QYO0UA6U5WeBtDZiOb4GlurUBpZSchhjFLYXK2NJKQzV+tJNZ2+ZW10LGpSx/QTaptUl6CutnF1ahl+TA29DzBW6DCwZzvG9O1J//ZtZA+6Dk086dneS6rTxg8fQ5smzXCp64CLgwP1bW3wqFuXlm4N6NG2OU1dnWnSsAHzpoxh9/rVrFmyiNUrVjBjyhT69+hOp5ZN6disEU1c62JsooORsS5KS3ONck6tkko6lVDQqa2kgs7KSoWVWo3K0hKVUqlR0ykEpDPD2NBIypFFuuuE8eMlpBszYiSL585h+8Z1xIcFU1ZcSNmxY+Rl55CdkU5edgbHjxZy+sQxSksKOFFWwtkzJzlZfpzS4hIy0tIozC/g2LEyDgeHMHTIUDq270ijhh7Ur1sX94YN8WrtRfeuPejT0xvv3v3p0a0X7b060KJ5S5o2bkr7Nu2YGzCLGdNm0L//ALp3606fnr1leMSS+YtYvnAZ0ydPZsjAvowbNpS5U6cxd8Zsli9awoLZs1k0bw6rVqxk04Zt7Nl7UIK6fbv2EBUWSmpKMtnZ2eTl5lF2rIz8vDxys3LIzcknOyuHzMxscrJzycrMJjszS0K6goIiMtMzSU48QkJMBAmxkcTFRBAbdpj40EOkxEaSn5PB0eIiiguLpLX18qUKmaR07do1Tpw4ScXFS+zat5tOPTtibWuGrZ0StUh2VRvKhFWpcJN94TTAzcbeXKrpZKqwUK9VhkXIPnHfCXrQKOs0acTPoZ20vIr0VgHlKu2xUlFXCeZszFFZm6O2McdKpBbbiWAUM2RAioMpNg5mWNtbaECdAHSV0E7l8F1QZywVdEoHAeoMNJDOXv9n7a5V/yh68ZJCfXf77kMqrt3h7OWblJ+9SnbJWWIzjnEooZANh9KYsyGCEfP30WTQSszaBPBxwwnSMvuPeqP5d4MxvN/Qj+qNJqPXMgDLLvOo12cxzYasotuEjQwM2MHkTw+zZnci+6LzKCi7yN17X8kvqkJx9/3Bf+WXKC2ke/H9oH3n1SqghXSvVjftWtoKaCvw+6/Ay0I68eNcUFwhdZpM5T9O46jTwh+jtgFSrS+Ale+MHZw4d/XFJ/4ngXR3H3zFnPXh8gdP2+4L2BqSycNHT1583j/zTlUhnXBWCJWcuvM8qtkOp0aTyRi3C+Ajj4n83W4kfaduIyX/JKLML3poId2LKvPD+Q8ePGDDhg3Url1b9o+bPXv2awuR+O7eKioqWLFiBXZ2dhLUmZqaEhAQIP9/9N3lXuV58qlbNF6RyV/7h/K//UMZtecoe3Iuyz7QxZfuUnRRO0QNRC3yz98l9fSXLI87Q8NFaVTzDuaTYVFMPVhGxd3ftlfdrwHpysN8cJL2VGFRrUY1Jyd8lofxPadqeTlhPk44ifcrh5OTzw/srGE+377/bLlnU5+wV7lzX32dNwLS+QzxprbBh5gISGdjKPvOqZ41wxfN9MUQ1kARFmEr1HT6WFjpSjWdoVDTKWuja15T2l7rmNagtlF1ahp+jMLaiG7tmzKiRyf6tm1Fh8aeeHl60qO9F36jRxAwxZ8eHbvQyNkZ9/p1cbG3w8XOhuauTnRr3Yx2zRrjWteRnh3asHXNEjavXsHGz1azdtVK/MeNo3/XTvRt35LOLRuhUppibGKAytJCo55TqxG9BQSMEwo6G2sNpBOwzkraXTWgToRHKC0UMjhCV1dXNg7t0qkT0/ynMXfmTJYvXMCuzRuJDD5IfmYax4+WSIVYroB06ankpKdQnJdJSUEuxUX5nD5ZzoXzIhwhlfDQw5QWF5OUmMTGTZsZOWoU7g1dcXd1xd7Wngb16kuVXP++A/D1GUy/vgPo1LGLDIzo1qUbXTp1pXu3XowYNoLJEyfj3asvPbp2ZcigIUyaMFmCuBXLVuA/eTL9evdgzJBBfLpoMetWfc782XNZNG8e82YEsHj+HDas+4L9e4M4FBRKcHAEgXsDiYmIJC01VarmjhaXUn78JLk5udLGmp9fSG6uBtQJm6sAcwLWCYWdBtrlkJaaTlToYSKC9hMTekhCOpHwKmBmelIchTlZFBYUyETX8+cvcvXqdTmEsu7s2TMcCDpI7wF9sBAWV/X3U11lUERlmrCwuto6WGggXaXt9buQTvSC07yutL/K3nXfCYeoDIaQQSiVqjq1UNAJ5ZwAc2LYWmBlq8DazkIz7C2wdTTHxsEcW3sxLLBxsMBKADoHc2lzVdmboRJWWAfRl84YlVTRfQvpLO31WfwzPele/aPp59cUltDHT79GfMm8cPWWbHock3GMPVE5bDyYyspdCUz7LAyfObtpMmQNjjJ1djY1m07hw4Z+vFV/DH+xHsZf7Ubwvst4TFsF4NhtAe1HfM7Q2TsZv+wg8zdGyz4tgbH5pBWe4sS5a5yv+JIv776gmfTPH3aVltBCuiqVSbvQS1RAC+leoljaRbUV0FbgD1WBl4V04uSu3bzHyp0JtBj+GUZtZqLfKgCHHosYtWg/6UVnuPdT4VR/Ekgn3APi+41D9wV81HACkz89JH8UfdWLX1VI92z720Iz6TRhA4pOc9FrFYC683x6TtpCQtZx2Rbl2XI/NtVCuh+ryovniV503bt3569//SvW1tYEBQW9eOFf8M6lS5c4cOAASqVSwhB9fX1mzpzJxYsXX3mrtx8+YXrwcf41MJR3hkfR84sCii/f5eGT34f75ZVP7Fde8drdR+zOuYzjnBQJNi38j7A/r+JX3utPb/51Q7pvoZoTTj4++Pj4PAdxz6Fa2PLn8wSYE8v4ODlVwrrv950rD1v+vW0826aPz3LCvkf9fvo8X8e7bwakG9qXOkYfYabSlxZXkVgpwYNoiv+dYWVvjMrBCKWdgHl6mFvrYmKtiwB1Bso66FnUQsesJh/pvY9dPQsG9WzPxL496OLhRmvXBnh5eNDDqy2jh/gyb9Ys+vfsQ1N3D1zrOtBQKOns7fCo50DXlp70bNtSJrw292jI9LFDCd65ie1frGX3ti2sXLyYMT4D8e3agf6dWuNczxYjI0OZ1ipgnLS4qjV956xUVthYCZurFbY21tja2GBjY421lTUqlQB5Kml11dfTo2bNmtR1sGf5wqVsXLuJjWvXsn/nViJDDpOaGE9xfi5lJSUUCstnZgbZGclkpyWSlZ5CTlYGp04elyq6hPhY1q9bQ1joIZKTkli6bDle7dpja2tDPUd76js64OLsSqf2HfEZMIhhQ0YwsL8v/foNlNMRw8eweMESli5awVT/GUydMp0ewgLbuTvjRoxm7sw5LJq/mIVz5+PTvx/dOndimI8PGz77jPCQMEIOh7Lus89YuWQ58wICWLF4MSGHQsjLLSQvr5DS0nKSk9I4En9EAsSsrGzOnj3HqVOnZd85ASALCwrJzy8gOzuXgvxC2auuqKiErMws0tLSycrMIT09kyNx8UQcCiJs/24iAvcQdWg/0YcPEBtykHRhe83N4WjpMc6cOc/1aze5fuMWJ0+do+x4OdFxcYzyG4upyghzhT4yuMRSXwY8CIgmUoQFoBOgTAzxXL62f2Y/1VhQReKwUNQ9C3wQ6azC5voc5FUGQgjYLNV1z22uFhLSWdspsLEXwxIbeyW2YjgosXUUoE6BrYNCPrd2tJDWV6GqUwtA52D+HburMWrRk85O/H0YYGJZC6XtbwvpqvIBKHrhaVJnz8h02INx+WwITGHRphjGLwuih/8W2oxZh2v/5TJ1tnrDCVRTDqJanZ5U0+1DNcvB1HCdgHnrGbgPWEHXiZvoP2MnU1YGs3JXPFsOp3MovpCE7HKyis/J/jWPnrx6wMOzc9JCumeV0E5fVwW0kO51VVK7HW0FtBX4vVXgVSDds3MQFs89ETnsDMsmJq1U9sp99t4Lp38SSCdO4/qX9xk6axfV9L1p6rtK9gl+4Xn/zBsvC+nE5oRi8WBsATtCswhJKObk+es/sxfN21pIV6UyPV9I9KYTyatCTSeUQSKVVQC1X+uxb98+nJycZJjEv//9b8aPH09qauoLbbbiWO7evfuDw3n89Btiyq7jujCNv/cPod26PIou/XC5H6yonSErIGzC2zIvouN/RCrqBu4o4csHT154HX7tsr1WSBfmowFtTj78f5GbgG3PoZpQ2v0IZCtfXgnqntO8Z2evDY54VolXnVar6oo+zyCdWh9LATREPy4HM6wcvzvEPBNUjgJC6KOw08fCVg8zG11MrfUwVuthoNSESJjb6NOzUzMm9e9F72aeeLm50sbTnfZNGzPEuw/TJk5gzPDhtG7SFPcGDTSQztERj3p1aefpzoBOXrTydKe+vT0De3Vh/dI5BO/ayr6d29iy/nPm+k9m8jAfxvbrTgtPN0xMjeUvElZqK4S1VdpbrQScs5HDytoaG2tr7GxssbO1k6DO2soGtaUapYUSEyMjatWsiYW5Gf4T/UiMjCM6LJpdW7cStGcHSbGR5GVlUFyYT2F+ITmZmWSmJpGRcoTstCTys7Mpys+TFs/Qw4EsWSRUbLMJCgpkydKldO7SFUd7BywVCuo6OlK/Xj06te/MiGGjGDVyDEOHjGD4kFH4jZ/MiuWrZe+4Q0HBhAaHserTz/AbN4k+PfrIdNk5M2Yxb/ZcJvtNlmER3j0EuBvF6qWfcujAfqIjwoiNiiL08GGC9geyef1G9m7fSVZGlkxWvXixgqtXrlNUWEJyYhKJCQlSPVdxuUKCusLCIgryCyguLqGosFhjb5WQrkTCtoLCIgnnhDow8cgRMjOySIiJIzzoAId3byFkz1bCA3cTsW8HiVEh5GalUVpaypmz57l+/Ra3bn3JqTPnKTt+ksTUVCbPnIbCxgxjUx0J6pQqA1RWIpVVADkB5zQKtu9BOgHtJKjTgDvRL06o2gSsExBPpL4KUCcgnwB139pehd3VDJVNpbVVKueEek4AOuXzYWtvqYF0As5JQKfApq4CG0fNsK5U1KkdzVA5mqISfxcy6VUERxhoIJ2qloTZi5bPqeqf4e9quYePHnP11l3Kz1+lsPwicRllbApKY/7GKHxn76LtqLU0H7Kahn2Wom43C4Om/rzvPI5/1RvNW05j+djND50m/hi0nI5lx7k0GrSSTuM2MunTQ3wRmEJgbB5hyUdJzDlBZvEZmTp79eZd7t7/isdPnmistD9hnP0BpDv8moIjRsewL7eCu19pf338Xd2Q/4WD0UK6/0KRtbvQVkBbgd+kAr8E0r3SAf9JIN2zc1+6OZpqBn0xbzdLthL55uuf8Jk+W+lHpq8C6X5kM1WapYV0VSrT9xYSttcePXpIy6uwoooUVhH88Gs9hFrPy8uLf/7zn3zwwQd069YN0R/v0aNv00bv3LmDSKBdsmQJJSUlPziUB4+eStumnl88+pPiWRp3lq+0Crof1OmnZlz88iEeq7OpNjCUZsuzKLxwFwE/f4vH64R0z1R0P2BsVT2x8kqF3Q82oIV0VS3hi5Z7CUjnrVHSWRkgrYOVkM6mrgU2wvJXOaxkiqURSnsDCekUdnqVoE4fEwHpLGpiZq1L187NGNWnKx0autDaxYm2TTzp2q41vbt2wm/kSKb6TaBj2zY0bOBEAwdbqaJr7NyAdo3d8encFu/27XBzdsa1fl3mTR1H5IHtHN69g93bt7B8wWzmTx7LsmnjGTWgt7SuWphbYKlSSSWdsK9qUlyFxdUaWwHlbO0lnLO3tZM2UzsbO55BOgtTM3Rq16J2zZq082rD0cICSouKCA8JYfumjYQe2EtmUoJU0Yl+bdlZWWSkJpKecoSsNGF1zaK0II/c9BRWLl/M8MEDmeI3hpWfLmXUyOEMGzaMhg3dsFJaUtfOHleXhjRr0owRQ4czZuQ4hg8fxcSJU1i0cCmfr17HgX0HOXwwhJDgUKKjY9iz6wDz5yxm+uSpzJkxm9kBs5g0YSLDfAYzpJ8P82fOZvOGDaxauoKtGzcQfHA/hw8eJCEhjsT4OLLT0snJyKSkqIRz5y9w/vwFzp27QE5WLolHEklOSqSosJAb165z6cJF2TuvtLSMY8eOI6YlhaXk5RZIqCdel5WVSxVdeFgYocGHSIiNJT4mVsLBwF1b2bNpLUE7NxO+ezNxwfvITk2grPQo586d58aNW3x56yYVV65z4vR5wqKjGT/VD9u6Vhga1cbMwgClygihorO2FYBOKNiEsk3AMgsJ5gScE8/l60qA9yzYQcA68dy6EtaJ6beQTtN/TmUlpsLaKrYnwJxGPSemtg7Phko+txP7loo6BXZ1lXLY1lUiIJ0AiAJiS0j3DNQJJZ2jgQyOMLOqjdJej0XLZ7/o7/N3P198x/76a03yrFC/ifAI0adGWFlv3L7PlRt3ySk9z/bwLOasj6Dn5M0S3HkMWIFt1/kYt5pBrSZTZA+bd5zH806DcbxdfzRv1x3FfxxH8YGbH3Zd59Ni6GomfXqYjQfTCU8+KqGdCMQ4dfG63I9Iu3341WOE7eS7qbMHC65jOT1Zk+4acvIXgbUF0ad5b2Q0dcbEsD+3QqY8CViofbw5FdBCujfnWmvPVFuBN60CWkj3y6747ogcarhPoqbHRPxXBcsfFF9li1pI58THH3/MmDFjflQV9io1fZ3riO+Y+/fvl3bXv/zlLwwZMoQLFy68zl18b1tfffUVMTExNG7cmP/5n/+Rya++vr7k5uY+X06o+5o0aSJbOAUHB3/ve7BY6M7DJ0w9dJz3RkThMDuFPTkVPPqNANPzg/6DPbn36Cm9thby90FhuMxNIenEzT8BpHsFkCb60lXaWaXl1UerpPu1buWXg3Qy3VUfhY2R7DsnlEEam6EAH2YIQCf61ImedEobfSxsdCWQkwESKh0MFDVlg/0+HVswolc3Onk2olk9B1q7NqSnV1uG9u3NkrkzmTN9Ot07dKZhvfo4Ozrg6miPZ4O6EtB5t2tFr/ataVi/Hg3rOzG0f0/2b/mc9NhwgnbvYPXi+SwJ8GPjkhkM9/HG2sYWHV0DzIzNMDU1w8zUDIWFQgPrLDUBEXbWNpU2V43FVajrhNVVqVBiZGCEob4e//rnP6lXz4Gtm7/g9IlThIWEsHfHdsKD9pOdkkhpQT4lRYXk5eaQmZYk+63lZaZRWpBDfmYqIQf34Td+FM0buzHQuwezZ0xj2PBhtG/bVqa2Ojo4YGtlRT0HB5o1bYbvQF9GjxzDhHETmTzZn7lz5vP55+vZtXMPYcERHIlPJDI8msNBIezbF8jOXXuJCA5n49qNLJwzn8kTJhIweSorFi5j7edrWbfmcz5dtoxVK5azaf0X7Nq2nUNBB8hITeHS+dOUHSuhsKiIM2fPcf7CRamYy8srIDY6jiPxCRwrLeX69etculjByRMnZdBDWdlx2Uvu+PETFBcfpaCgkKLio+TnF5OelkVMRAxB+/ZJKBgbHcW+XbvZvmEdB3dtJWjbFoK2bSJs33ZSYsIoLsjl9JkzXLt2i1s3b3L7y9tcvXaLXQcP0du3PxY25ujq19Ko6ZQGKNUmMsjB2lapUbnZCqXbtz3pJIiTQRJCSVepthOvbTXprKrKHnVSUWdtgqWVCZbWplhamcmhgXQKrIWSTqrpxH4EkBPATgPoBMAT86wFyHNQIICdnbS+igAJc1RiX/amsiedpb0A1yLV1QClvUZhaqSsgcJWh0XL/riQrqofTLL33ZOn3H/4iDv3v0Kkzx47VUFMehm7wrNZsjUW/5UhDJm9m2a+q1C0n80nHhN5q+4o3nLUALt/O4zk3/Yj+XfdUXzsOQllhzk08F5GN79NDJm7B//VIaw/kEpwQhH5pee4cOU2uzIvop6ZSq3xCUwLO82dr17dRvsM0hlMSOBAXgVxWcdZvSOe5NwTPHj4uKql0C73B66AFtL9gS+e9tC1FdBW4CcroIV0P1men33z+Nkr9Ji0SX5Hse+2gPMVN392nR9bQAvpft+QTlwzYXsdO3Ys77zzDgYGBqxevVrO+7Hr+brmiX54nTt3lmo6Aevc3Nw4KAUXCbi7u/Of//wHYYkdPHgw+fn539vtzfuPmBB4jLeGReKyMI2wkqs8fkWl5/c2/Aa9ePD4Kd7biiSkc56TQlL5nwHSheEjAyB+aHX94aUtZ/kzIPed4IhngRDVtEq6H5bsF86pMqTr59uL6jrvYGBRC2NLHUwsdWWCq8LKEKWNAUobQ5TWhpirdTBV1cFEWRMTRU2MLGqib/4Jhopa2NQ1Y7RPT0Z370wXd3eaO9WntaszXu4e+PTqzvSJ41kyfz6+AwZIi6uznR1ujvY0dnaiRUMnvNu2oI9XG+o7OODSwImm7i6sWTST5LADJEcc5uDOrayaN4MvFs1gRP+eqK2t+aBGTT75pBa6dXQx0DfCyNAYY2MTTExMMTczlYmtSgsLLBVKGQ6hMLfAXKS4mhqhr6dP7Vq1+OD9d3n/vXcYPGggqcnJJB1J5MDuXezauomk2AiOF+dxrKiQo0UF5OVmk52aRGFmGkfzs0k9EsuypUsYNKA/LTzd6d6+NT79ejOgvze9unfFq2VrmjTyxMHWDqW5GfUdHaVtdcTQEYwaMYoJ4ycycZI/s2fPZfOmLQQfDiUuOp6M9EyiomIJDDxMWGg4CXEJ5GVlExYcwpYNm1i78nNWLVvJ0oVLJJybOTMAv7GjWbVkKVs3bGbz+i+IjYokNztLpszm5mSQm5fLufMXJaQT6ap5+fnExcZLIFhWVsa1q1c5e+4cx8vKnw+RSCtg3bFj5ZQUH0X0pCssLJHKutTkNGIiowgOOkBkaDBhhw+zZ+smdm1YS+D2TQRu3cChHZuJDw0iPzudEyfKuXbtBrdu3uLmzS+5f/cBUQnJ9PL15WP9WnxSuzo6ejUwMKqFiZku5gojLNWmqKxMZaiEpbUxllaaoZLTygRia81UWFotrQPOMpcAACAASURBVAxRqAywUBmgUOtjbmmAucIQU4UBpkpDzJRGWFgaoVAZo1CJ7VZuW62Bd9IKK+ywAuqJfag1U00fu2e2WSOUVoZYWBlgKoceJmodjNV1MFHXxlhVE2NLEaLyNkbq6sxfMvMX/hn/MVcXCrz7Dx/z5Z0HVFy/I3vRnTp/jbzSc8RnHScsqYQdYVnM3xjJyAX7adR/OYbNp/Jug3H8o94o/tlgDP92HscHbhOp0WgSdVpMxaLTHOr2WkzjQZ/SYcw6mg5bzyfdP+eTAdvxXZMggzGePH6qUf99/Y2ciuP4Nn32xbVcEHWad4dHYTY5kYMFV1i8OYa6XefRaMAK1u5L5uLVL2WK2m8jfn/xcWvfeX0V0EK611dL7Za0FdBW4PdVAS2k+2XX4+79h8z8PIz3XcdTq+kUMorPSHX/y25VC+l+/5BOXNMjR47QvHlz2c+rQ4cOHD9+/GUv9Ust//TpU9LT05k0aRLvvvuutNu6uLjQrFkz2SOvevXqfPTRR1LhJ5rlf/chId1BDaRzXpBGaPHV30wF9t3j+iM9v//4Kb23CkgXjsucVJL/FJCu6kq6Z7bYak7f6VMnLqDW7vqr3cZVhnR+/mOxb6DG1bMeHs0ayOHZwoUmLV1o2tqZZq1daNLKBc8WTng0r4d707q4NXHExVMzOnRtwdyZfqyePZUJA/oysHNHfHt0Z3h/b/yGD2XujKlsXPsZny5ZyrBBPvTs3JFuXm3p1b4dfbt0wm9wfyYN88W7e3dat2hBvz69GTdiELHBeyhKiycp8hCxh/ZyYNPnrJ4/k5YtmqO2tsPKxg4HB0ecnOrj6uKKm6sb7m5ueLi708jDA89GjWjs6UnjRo1o5OGOh5sbDd1ccXZ1oUH9Bjg6OKKwsKBt65bs27ubY0dLiY+JIThwP3HhwRRkpnDqWDFnTx7n1PFjHC8toay4kNNlJWSnp7Bz+zbGjxtLzy6d6de9C5PGjmDE0EH07+vN2JHDGdhvAB07tKdl8xa0admKQf0HMHvmPGbNmM3cOfNYsGAhS5csZ9uW7cTHxJORlimTU0VfuLTUDFKS0ygpLqasrJS87ExiY2IIDwsnJiKa6IgYDgUGsXrlKmbOmMHnn65gx6ZN7Nuxk6jQMDIy0jh1ooxjJcUy1OLY0aNcvnyVixevcPr0eY4eLdUktebkcur0KW7eusWF8xc5dfI0p0+d4czps5w5c1Y+P33qrFTYCVVdWdkJjpedkMAuIy2D5CNxxEdHkJqUQFxUJMF7dxMWuJfwwH1EHNxLSkw4Jfk5nDp5kitXrnL79m1u3brNw/sPKS4tZ8bCRdg3qItjPRucnB1xaVgPd48GeDZuSLMWHjRvqRnNKqfPXjdv6U7zVu40b+1Oi9YecjRr6U7j5g1p3MyNJs1d8WzqimeThng2c8OzqWY0aeZW+b673L7YR7MWjWjWshHN5RD7c0fsr1kLzbR5a4/n+xL7a9bSjcYtXfFs6UKjls54tGiARwsn3JvXp2FzR9yaO9LAU4V7C0c++2Llr/YH/kfe8NdfI+2zl67d5tjpKzKpTCSobQ/J4vMDycxcH87QBftoOnQNDt0Xyj4wtZv585GbH2/VG001qyH8024oNRqOQ7fFNJQd59J26Gr6+29h+Lw9BKwNY+3+ZA5E55OWf5piYZ+9cINbL0idXRx/jndHxaCclkJg/lV8Z+2kjsdE3mswDuvO8+gzdatMeBPAUfv4c1ZAC+n+nNdVe1baCmgrgOzw+vWFc2BnAn/7C/TsCadO/nql+ZP1pBM/9u2OyMay4xzebjiBz/clc/n67ZeunxbS/TEgnegDFxAQIO2nenp6Mn31u+1WXvrCV2EFAerKy8ulis/ExESq6j755BNq1aqFjo6OhHUC4PXr14/Lly8/36KAdH7fgXSiF+Fv1U/t+UH9wZ78OSEdPINvPxDCfe/6/ATM00K671Xqdb6oMqTLyc0iJOwQ4ZGhREaFEREdRmRMGFExYUTHhhIVF0ZUbBiR0aFEVI7wqBBCI4IJiwolIyOJqxfOUJSdSXJ8LKlHEshMSSErPU0GKhwtLuJU+QmK8vJJTUokLSmRxLg4kuLiSE6IoyQ3i+z0NKKio4mPjSU9NZWivGyuX77AzWuXuHTuFBVnT3Hx1Eky01PZfyCQAwcCCT4czOHDwYSGhiJ6pIWHhxMR8WxEEBkRQWRkpJwn3gsTfdTCQgkNDSMsVKSghhAYGCiB1s0b16UN8+L585w5dZJrFZe4ee0Kt2/e4MG9u9y7fVsz7tzm3p3bnD9/nty8PJISj5AQE01GSjLZWRkkHkngSHw8WRmZpCQlEx0VRWRkFEcSjpCXnauxjuYXUFRUjIBxpUdLuXDuAjdv3JRW0Js3byLGtas3uHnzFg8e3Of+g3tcvihsqme5eOECV69cle/dvHaD4qJimbh64exZTp0s50RZGTeuXuXKtSvcv3+HG9evce3KFe7cvs2DBw+5f+8h/8feWUBHcbVheEtLKUVboC3aoi1SKtACgSCFUuotpT/FPbjESUiABEsguDvBXUPc3d3d3WXjvP+5N2zYQBI2IZ5vzpns7MydK8+d3ey880lOjhCZGZm8nbT0dLB/RkVFRcjNzUNOTi5yc3ORk1v2msve5+TwMllZOcjMygJ7ZUIb60dKShLiY6ORlBjP22H9iI4IR0xUJGIiw5EYH42MtFTefm5eHgqLilBYWITiomLehn9QIPQN9KGn9whP9fVgYPAUhob6MDI2gImJIUxMDWFixl6NXqxmRmX72H5zQ5iaGfGVlTU2MYSxMXs14HWwevg+tl90jB9//l7UBmunwmr0vH0j3gbvg7moL4YwNjUo+0yYln1WjEzLPhsGJnowMHkCfaPH/LMSGBxQl5/pVlNXcXEpklJz4OoXDTPHIOhZ+eCqnhMOXzXHthN6WKZxDT+uPYWB/+xF9x/V0GOSEt5iWWc/+g+CnnPx1ohV+GSyMob+oYlJSw/itw2nsGCLLpQOPsB+XTOcvWuHq3rO3KIvMCQG6vf90GWjKb7e4waD4DTM3HgKn05j8WdU0EVKDu+O3oCv/tPCuj23eYa1tMw8Phc+CULsNQrHToNQ7DAMxU6xdYdBKDT0Q3HMKgphqcJWM3fNdaAk0jXXmaN+EwEi8DoCZEn3OkKvP+7oHYGZ8ufQfrw8FqlfhWdQzWOVkUjXPEQ6djU4OTlh2rRp3JpuwIABPGkDu1eq7+Xx48eYNGkSunXrhj59+qBfv37la9euXfHZZ5/h9OnT5d0gka4cRa03WqpIV56dVeoQQl6iE6Kv/zy7a1UiXUi5yPequ6ukAuBLjdbxW2ZVunjx4jqutWGqk1ika5juUCtEgAgQgTcjwJJIpGbkIiQ6Bcf0/fC5/BN0XnQZP6vexvrdt7BA7jT+WXsc05YcwNczd6L/DOZCK4d3x2xERyk5fDxZCX1+3IJ+M9Qx+I/tkF58ACu36uJnpWvoPu8CRsg+gOYNa4ybr42+U1Xw6U/q3A239/Qt6CytiE+mqOD7efugfdEY+o5B2P44CF3kLdFZyQLvy5uivawp3merHFvN8L6sCXormOKRRyKKmfkgLU2WAIl0TXZqqGNEgAi8IQES6d4QIICw6BQeH7fLZGVMWHIAhnb+Na6URLrmI9KxDKs6OjpcLGPx4Fh2VXELthpP/mtOYJZ6SUlJ3JLu888/B7OiExfo2DazqGN9YRlow8PDwWxkM4XFUH4QxGPSMXdXsqR7DehKDrdUkQ4QCXACCARSkJKRAUsIIfU87pzIwq5czCsvI1VehselExUUYyd+Dk8yISWFSoqJnVH3myTS1T1TqpEIEAEi8EYEikue4Y5rEoZvs0UfZSvsNIpEVl4hSoqKkJ9fgICweNzWd8HeC8aQ0bjCLeN+WXMMPyzZj1H/24XBv29D72kq6P2DEnpNUkDfSQroP1ke/afIo980JfSbrorPZqij/89b+cq2mWDXZ/oW7nLbRVoB387fh3GKd9BmpR7elTVDT3Ur9N5igR7KZvhY2RTdlM0gWG2Adgsf46p1FISFtU9s8Uaw6GSJCJBIJxEmKkQEiEAzJEAi3ZtPGouz+8jCG31nqKHXj6o4dssKuXkFNaqYRLrmI9KxiXV2dgaLSde2bVtMmDABLNNqaT08cGWurkx0Y0kqmBj3wQcfgLnZikQ68W3m8jpy5EgcO3YMBfl5yC0GiXQ1+hS+WrjlinRsrCHQP/RCmOOiGxPUDulXsK4LeamMlJQM9EOeJ5+oQn3Tr5BsQgaHXjbXexV1ne4hka5OcVJlRIAIEIE3J8ASV91xTcQwNSv0VjSH+pMwRGUUIi2/BGnCEqTkFSMxuxAJWQWIy8hHbDpb8xAQlQxzlxDcMvHEsZvW2HfBEOoH7+OHlcfR7/cd6P3TFvT+QRmf/qSGz2aw9YVQxwS7MrFODb2nquLjSYr4ZJIiev++G5+v1IXOfUc8dfLHPRtfWLj64oShB7psNMZbC5/gmm00CorIku7NZ77+aiCRrv7YUs1EgAg0LoE3Eekyc/IRn5KJ2KRMpGTkoKCo+PWDaaSYdMWlzxCfVYD4zAIIn//PLSl9hrTcIkSlCZEjlgU+u6AYMen5SM4pBCsjyRIQloCJiw/gve82Yon6FfiHv4gNJsn5tRHpcoWFPAFXbFIGktKyJc44zyyqhmtYo/MyPZyxjEZyTv27albFgAlbZmZmkJJqXiIdGw9zPx00aBDeeecdrF27FgEBdR/GJjMzk7uwfvXVVzxpBEsU0bNnTx6HTuTyKhLqevfuza37fp4xA17uLhAWP4PK42CypKvq4pNgf01FOvb1VlBcCvZ9U9dLREQEd2mu63pbYn0k0rXEWaUxEQEi0KwJsB/Ut5wTMGKbDd5dZ4hRWvaYf8kbiy77Yv4lHyzQ9cHCy778/eIrflh81Q/LrvtjyVU/LLzkjbkXPDH7nDv+O+uK/04543N1Y7Rd+xgfrL2PUStOY8Av6uj7o0oFSzqRSMeFuxnq+OwnNfT7UQWfMqu7X7ZhmswhnL5uCBdXb+SlhMPQzQfdNxlDMP8JrtvGkEjXxK84Euma+ARR94gAEag1gdqKdEwUOnjNArMUzuG3dSexad9dWLiE8Ozp1XamkUS6uMx8LLzqi3kXveAUnsm7mJRbBG3TCEzWccRTn2S+j3XvtnsCZhxzhcrDYKRKKGDFJmZATuc+Oo+Tw7C/d3DLumo5vHSwpiJdcloOj4O7aOsV/LLuBJZrXMddYw9k5+W/VPOrb0mke5VJbfb4+/tj9erVePvtt7m76Y0bN2pTTbXnsFh3rJ0rV67weHQffvghz/Lao0eP8sQR4lZ1zNJu4IAB2LFNHSmZOVDXC0fHdcZo7u6uTMxlVoX1naTj5cmoqUiXV1gCh/BMeERnI1tYjJJnz8C+U+piIZFOcook0knOikoSASJABBqEABPprjjGYfBmCwhmP4BgiR7eWaaHt5fqoc3Ssle2Lb6+s+wp2i7Xx3syBmi/yhAdVhuh01pjdF5rjHc2mECgaI33N1viK5lzXKT79EcVfMbcXbk1nToG/LKNW9L1nqoC5u7aUUoWPaTlMGCaIvpOVcbAn9Xxx+oj2Hv6EeLC/WDl448em0zKRDo7Euka5MJ4g0ZIpHsDeHQqESACTZpAbUS60OgUzFG9iAG/b4fg240QjFyLLlLymLL0EC7rOSM9q5qESI0k0kWmCfHDQRdIaTvC1D+Vz0lcVgFk7wail5wZbjjFl2W6BXDaJhqDtlhi/gUvJGYVSjR/+YXFMHQIQI+pm9F22Eocu24p0XmiQpKKdMxAJ0dYAPndtzDi1214d6wcBF+tQ/uxcvj6Tw2cu2ODuOQyEVJU98uvJNK9TKR27/Py8uDo6MjFMuYquGTJEp48sHa1VX0WE6dYIj/mUnvhwgXIyclh9OjRYEIds+JjwhyzqmOJI5g1HRPyRg4fhoi4ROwyi0eXTaYYr2UPPZ+UZpndNT8/H48ePcLDhw+RmJhYNah6OFJTkS5dWIQ9RuH4W8cRc0+644BFFGxCM5AhlMDK+DX9J5HuNYDEDpNIJwaDNokAESACTYEA+wHrGZONLfcD8buOE2YeccVfh1zK1sMu+OvllR9zxl+HXqx/Pt+ee8INX++wQzslK7STNcbA2Qfx2U9b0HeaCnr8oIzO0groMGYT2o9aj/fHyqL3NFWMmbcX09cex6gVp9Bl9kmMWKWL/Ree4M59Izw1tEZqTACsfALKRLoFT3CdRLqmcNlU2wcS6arFQweJABFoxgRqKtLFJGRg+yl9CEauxvtScvhT7gSWbr+AL2ftgOBzGYyZowVLl2A8q8rdq5FEOubOauibAj3vJDCrOrYIC0vhFJ6BG45xCE8uExYZj8DEHNx1SYBlcHq5a6wkU8ysC7+dqwXBwKVYu/MGMrKFElv+SCrSZeXk49QdW26x1/abtZi8fD9kdlzCd/P24J2Rq/HN//bg0iPHamPikUgnyWxKVqa4uBjLly/nwhhL6HDu3DkUFNQsHqFkLb0oxZJI6Onp8eQVq1atAksm0alTJ3To0IEnlej24Yfo9H47HD11BnJ3/fCxqgOk9tg128QRWVlZWLZsGZSUlBAfH/8CRANs1VSkS8srhvy9IHRdbQDBgkf4aLMFpPY5YNF1X+iYRcA0MBXM2q42i5eXF956py3PKszjxz1P8lDV9up1G2vTTIs4h0S6FjGNNAgiQARaGoH84lIEJebyp+XWwemwCanFGpwOn9gcbLoTiA9UrNF29RP0+kUTPacoo9dUFQz6Yzu+mqOFycsO4T/5s1i09TKUDz3E+Xt2uGrshfknHSCQeYIR2y1g4OiHyMgweAYEIzQ8GNdtvfHhJhO0WUgiXXO49kikaw6zRH0kAkSgNgRqKtJZuQbz7OcsK/r8zWdg7ewC/xB/7NPVQ7+f1fDxRCXsvWjCBapK+9NIIh3rCxtrZUtduaPl5hVikdpldBwnh8nLDsPBOwKlElYuiUjHBcSIRPwlewadpBXx87qjuGtoieAwf5y/Z4KxC7XxwUQlrNe6g/DoMmvBysZLIl1lVGq3j7lfMsGMxdR76623uDWdj49P7SqrwVms3YyMDAQGBkJbWxtLly7F5MmTuSVdly6d0b5tG0yQnojJKpfxgbIdJug4NZpIl5ycDCMjI9y6dYu/sjh74guzSHR3d8edO3dw/fp1mJiYgJ0jWhwcHLirL0vUYW5ujujoaNGhen8ViXRtZQwwZY89XCMr9v3lDuQVlmKHQRj6b7GEYJUBBOsMIVhjAMEmE/RRs8Kfx91wwDAM910T4BKVBVa/pAuzpGzz/gcQbLJ8/TrrEL4eM0HSqltcORLpWtyU0oCIABFoSQTYb2P2o7a2K2OxzzQSH6tY4b0VD/DtvAP4fd1xzFE8j82HH+H0XTtYuoYgPSsPBYVFKC4p4fF4glPysepmIATL9NFdyRwLzzhgwyUnrDjnALnLzATeHu+uNcJb8x7jinUU8ilxRJO+7Eika9LTQ50jAkTgDQiw/4+lsdHAqMFA27eA+fOB8LAqa7xv6oGek1XQe7IyHhlbAc+YGJQDryB//LXxGDqPV8KCLVcQHluFSNSIIl2Vg6qjA8XFpThy3Qpf/L0LvX5Sw9n7diiUJJkGAElEusKiEli6BmPC4gPoOVUFOhceITcrBkAmUtNjsHz7RXSQVsA/iufh4hNV5ahIpKsSTa0OMFdUNTU1dO/enSeSOHToUL1b04l3lLnD5ubmwtTUFCtWrOCC1pCB/fFhxw74YPwcCBbfwKRjvtDzSW5wd1eWTOPw4cP47bffuJA5Y8YMMAElMjKSDyEhIQE3b97k1oiTJk3iZX766SeezZYJdUzA27t3L/r3789XeXl5GBgYSGyhKs6pNtsike7dlQaYsNsexv5pSMguREpu0Stram4RwlOFPFnHp6pWEKwxgkDOFAI5Ey7SCdYbo80qA7yz4in6KJrjv3OeuOmSAJvQdESn57/WapdEOslnkEQ6yVlRSSJABIhAsySw1yQCH2wyxcfrDXHGLAgZOdXE2nk+woj0AsjfCUS7pU/x7hpDvL3CAG8vE1tXGKLtKgN0X/oUt2xjSKRr4lcGiXRNfIKoe0SACNSaQE1FOgM7P4z4eyc+nCCPXWfuIyI2CmlZKXhk6YDv/tuNbhOUoLj/ARJSsivvUwsW6diA2YO739afxvtjZLFB6w4i4tIq5/DSXklEOhZz19k3CtNXHsEHExWxbpcuPP18kZGdBHdfL/yx4Rg6TFDEom1X4RNatVsgiXQvwa+Dt0FBQZg9ezZ3RZSWloa9vX0d1Fq7KljcNmMjQyycOxvDxkzGWz9vw8TjftDzbdiYdFFRUfj33395rDxNTU1cvXqVx9NjcfPU1dXBYs3p6uryeHqzZs3C7du3uRXd//73P56Ig5Vhrq7MAo/F4Bs/fjxOnDjBre5qR6bmZzHX1IWXvdFJ1gQfKZnj95PuWHrZB0t0vbGIJaUTW5dd8cFiXW+M0nJAJwUzCDaaPBfpmFD3fJV9LtitM4JghT4EMgbooWyBX4+7QdsoHPr+qTyzdGnps1csf0mkk3z+SKSTnBWVJAJEgAg0SwLaJhHoutEEfeRMcdc9ETkFrw/+WljyDE99UjD5oDPG7HXE99oOGLP3xcres3/is097wC0is84yPzVLwM2g0yTSNYNJoi4SASJQKwI1Fem8g+OxeOtVvPvdBnw1awe2HL4D7QtP8I/CKXT4fhMG/aiKJ+ZeKC4prbw/LVyki0lIxzqtO+g0Xh5/yZ2BtXuYRFY/koh0DCjLIrtqxw10klbAwN+3YvXOSzh67SkWqZ5B3xlq6DNdHdoXjKtN3kEiXeWX5pvsZXHodu/ejfbt26Nnz56QlZXl2UjfpM7ansss63Kys+Hh449VOjfQYd55TNjrAD2/FBRVFSuyto1Vcx5LcjFlyhRs2rQJLI4ec88NDQ3FnDlzoKKiAiZssmQQzPrP2dmZH8/JycHly5cxceJE7josFAoRGxuLmTNnYs2aNQgODuZWg9U0W6eHRCLdB0pmeHu9ET6QNcVHG0342mOjCcRXvn+TCTpsMsHbzHpO3hQCebMXq7hQx8Q6JuKtN8bba43QdZ0xPlMww0gNG2x5EoLcwhKeGVZ8MCTSidOofptEuur50FEiQASIQLMnUC7SyZvhnkcysgskix+RlV8M95hsOEVmwikyC85RL1a2zzEyE36JufwfcbOH1MIHQCJdC59gGh4RaMUEairS5eUXwsDeH0P/2oF232xANyk5fDJZCe+NWo+O4xWgqHMPUdVZj7VwkU4oLMTR65boM10Nw2buxIlb1igqfv3vBklFOlaXb2g8xi85AMHX69B5rBx6T1FG+9EbIPh2PTbsvQePwNhqhUES6ernA+/v7w8WN61Nmzbc7dXb2xuFhZJlB66PHuWVAFuehKLTOsOy7K4NbEm3cOFCbv3GRDfxhbnAspXFpktJSeGWcVZWVlycY66xzPpu8ODBYOcXFRVxl1cm7CkoKFSIVSdeZ31ti0S6LvKm6CRrim9322OyjhMm6jhCel/FdfJ+J0zSccSArdZozwQ6WTELOibQyTLBjr2aQLDBGILVhhDI6KPNRhOM0LTFiis+OGoRye8bmJjKvpvFFxLpxGlUv00iXfV86CgRIAJEoNkTEIl0veVMccctEdn5r/+x3ewHTQOoQIBEugo46A0RIAItiEBNRTo29PyCItwz9cRGrTuYsHA/Rs/di5myZ3HwuiUi4tOrF6VauEjHLAhd/KIwbcURtPtmPVZqXKs206roUpJUpBOVN7T1g/LBh5ix8ji+/VcLf6w/BeXDjxAQkYSSqqwYn59MIp2IYt2/Muuxzz77DG3btuUunQ2Z5ODl0WTkF0P5cRg6bjTFBG2HBk8cweLPMdffu3fvvty18vdOTk7cko4lvVi8eDG2bt3KLei++eYb/spETubyylyJN27ciLi4uGoF6PKK62hDFJPuvdWGGKVpi4v2cXCIyOQP3tnDdvHVLSYbFsFpWH3LH703W0Kw9nlMOibKMcFug0mZMLf8Kd5fb8wFP7nbAdAxj4JRYCpiMgteEebEh0EinTiN6rdJpKueDx0lAkSACDR7AhVEOncS6Zr9hNZiACTS1QIanUIEiECzIFAbkY4NrKCwmFt03TfzxA1DV1i5hSIlI/f1Y27hIh0bXo6wACu2X4Og/xJMlzmCyOosC58Tq6lIV1BUjPCYVBjY+uHaUxeYOgUhIi4VJaVVuBmLzQyJdGIw6njTy8uLJ0Fo164dxo4dy5McNJY1XXpeIZQfBKLjOiNM0LZv8Jh0zPqNxZG7du1aBcqGhoZ4/PgxWNbWLVu2YMiQIVi9ejVPIMEy4166dIlnql20aBFPwMFEOmZdp6ioiPT09Ap11fcbkUjXVkafZ3d1Ds9EdR7DzNtmh2E4BmyxgmCVIQTrjSBYbcDFuXc2muBzNWvMPekG5TsBOO8Qi5CkPKTnvT6MDhsniXSSzzaJdJKzopJEgAgQgWZJgES6ZjltddppEunqFCdVRgSIQBMiUFuRrtZDaOEinYjLngvGeHfoSgz5dRvumXhUb10oYXZXUd1v+koi3ZsSrPp8Fg+OCVBffPEFmFC3bNkyHnut6jPq70hFka7hLemOHDnCRToWky41NRXFxcVgySSkpKTAkkOwGH6//vorWDbX8PBwbiGXlpaGbdu28cQRTKRj5zCRjrkRM0s7Pz8/7v5af9Qq1iwS6d5dqQ/pXXawC01HcTUqXbqwGJsfheAjZjm3RA/tZE3QW9UCo/c5Yu5Fbxy3ikZCVkHFRiR8RyKdhKAAnkGYXS/NcRE0x05Tn4kAESACDU2ARLqGJt702iORrunNCfWICBCBuiFAIl3dcHy5FuaO+s1sbXQdL4+l6leQkZ33cpEK72tqWzVxsgAAIABJREFUSVfh5Bq+IZGuhsBqWDwmJga7du3C22+/jffffx9nzpzhYlMNq3nj4o0t0iUkJGD9+vX4+uuvoaqqyjO5btiwAaNGjcLZs2d5XDqWDGL48OHQ0NDgbrFaWlqYNm0aF+mYi2t2djZYMgllZWUMGzaMu8Dq6+s3mMvrC5HOANK77GEbko6iEvatWfmSllcEtcchGK1miW81rLHylj90neIQkSas/IQa7CWRTnJYZEknOSsqSQSIABFolgRIpGuW01annSaRrk5xUmVEgAg0IQIk0tXPZARHJmO+mi7ajZXF+EU6iE/OrLYhEumk0KNHD8jJyXFRplpYTfwgs/5yd3dHv379eGw6lgCBZTVt6KWxRToRByawMaHu22+/xejRo3Hq1ClERkZy4fLJkyf45ZdfuAA3ZswY7taqq6uLHTt28G3GjWXOtbW1xfTp07mFIhNAmcViQyw1FelY0ribbgm4YBsD+7B0xGTkc3fWotfEiZRkLCTSSUKprAyJdJKzopJEgAgQgWZJgES6ZjltddppEunqFCdVRgSIQBMiQCJd/UxGfkExdHRN8cmPKug1Qw1GdgHIyavazY1EupYj0rErKi8vD8zNs1evXlx8PH36NHJzJYjZWIeXY2OLdGwoz54948kemMhmaWkJe3t7ntVVNEzGhGXFZdld2erh4cGt51jWV19fX86M1cHi+rH3TKgKCQlpspZ0JaXPkJ5XhJyCuhcRSaQTXTWvfyWR7vWMqAQRIAJEoFkTqCDSUXbXZj2Xte18BZHupDvswjJqWxWdRwSIABFoUgRIpKu/6Xhs6QWpRTroNFkRO84aVptAgkS6liXSsauKZS5lGU4FAgFmzpwJa2vrBhOXWPtNQaSrv09Xw9RcU0u6+uwVE+neeq8jBLMOvX6dtA5fj5lQn91p0nWTSNekp4c6RwSIABF4cwIika6vrCkeeyVDWPT6zGlv3irV0JQIJGYVYOV1P7yz0hD/nCCRrinNDfWFCBCBNyNAIt2b8avubGefSMzfoov3pRUwT/US3PyjqixOIl3LE+kyMjJw4MAB9OnTh1vUaWpqcouwKi+COj5AIt2bA21KIl1gYCDe6/whF9+YAPe6dffe/W8OoJnWQCJdM5046jYRIAJEQFICXKTbZII+cma47ZaIxOxCZBcUIyO/GJm0tngG2QUlCErKw9Krvmi72hD/nHQjSzpJPzxUjggQgSZPgES6+puihJQsHL5uiS6TlPD1/7Rw39QTJaWVP+gjka7liXSlpaVgSSRmzZrFrenGjRvHXTrr74qrWDOJdBV51OZdUxLpIiIi8Nlnn9VmGK3uHBLpWt2U04CJABFobQT2GIWjq6wpuq43xtIrvtA2Csc+0wiw/bS2bAZaRuHQMYmA6qNgjN3nhLdWGeDvU+6wIXfX1vY1QOMlAi2WAIl09Tu1Nu5hGPy7BrpPVobGaQOkZFQel4xEupYn0omuLJYooWfPnujYsSPmzp3LE2MwAa++FxLp3pwwiXRvzrAxaiCRrjGoU5tEgAgQgQYkwIS4D+XN8NZKA3SWNUUPBTP0kDdDd1pbPAM2zz3kTfGhvCnabTSBQEYf/zvtDvvw6rP0NeDlSU0RASJABN6IwJuIdAWFxcjKzUdmjhB5wgIUS5LB8NkzYLcG8HE3YNBA4NJ5ICvrjcbQlE/2DY3H1BVH0FlKDrOVzsMvNL7S7tZUpGMYi4pKeDKKjGwhcoSFKCyWLFi9nm8yhmtYo/MyPZyxjEZyTlGlfWqInUysMjMzg5RUyxXpWIZSJs61adMGQ4cOhaOjI4RCYb3jJZHuzRGTSPfmDBujBhLpGoM6tUkEiAARaEACRn6pmHXGA59tscSn6lZlq5oVPqW11TD4TN0K/dStMELDBvtNwrnLcwNegtQUESACRKDeCNRGpGPZFt0DYrDjjCH+2HAKP68+juUa13HLyP31Ql0rE+nSMvOw75IZuk6Qxwfj5XHPxKPSuaypSOfuH4ODVy0wd/NF/ChzFAvVLuPoDUukZORUWr/4ThLpxGk0zPaVK1cwcuRItGvXDhs2bEBYWFi9N8xFuvuB6LjOCNLaDtD3TUZxKfvE0yIpASbSLbrsjXdX6kN6lx1sQ9JRVNI4DMndVdJZA0ikk5wVlSQCRIAINEsCmcJiuEVl4ZF3Ih77JuMJra2SwUPvJBj7pyAyVYhSdpNJCxEgAkSgBRCoqUjHrLVc/aPxx4bT6DtDHW9/sx5tvlqPDuPk8fUcbRy5bomktOyqybQykY79v7D3jkDfGWoQDFiMEzctK2UjqUhXXFyKyPh0zFW5hN7T1dD+e1kIRq5D+zFy6P/zVuy9aIKQ6JRK2xDtJJFORKLhXpnAoqSkxGPTffHFF7h58yby8/PrtQNZwiKoPgxC5/VGGLfHHg+8khpNYKrXgdZj5UykW3zFB++uNMCEXfawIZGuHmnXXdUk0tUdS6qJCBABItBkCTzDMxSVlPIfN+wJGq2tj0FhSSlKSJxrsp9R6hgRIAK1I1BTkS46MR07zxig43h5dJushFmyx7FE7Ry+/t8uLthNnL8PFk5BVT/MaGUiHZuV6IQMSC3ej7eGymD97ts8Lt3L/04kFemycwtw7IYVPpm2BR2k5PHDigNYtf0ixszbgw5jZfHdvH248MiRu8FWdUWQSFcVmfrbX1hYiAcPHmDYsGFo3749fv/9dwQEBNRfgwByC0qwyyAMH8uZYvh2G1x0iEMJWdLViHluYQn+Oe+FNjL6mLLPEc6RWY0mdJIlneRTRyKd5KyoJBEgAkSACBABIkAEiAARIAJNiEBNRTozp0CMnqONjmPlsFrzIgJD/ZGcEomzd4zxxa/b0H2cPLaf0KsyQQJaoUiXnVcAOZ176DFlM76ZrQU9a1+wh3/iiyQiHRNYfMMSMH3lUXSWUsAsuZMws3dGZmYM7hlbY+ISHbw3Tg6LNa7BPyxRvPoK2yTSVcDRYG+Sk5Nx4MABHptOIBDg5MmT9Rqbjj1Qvu+ZjO922aLzGkOsuO6H2IyCBhtvc2+IfVVZBqdj5G47CJY8wfxL3kjKLmy0B7Yk0kl+RZFIJzkrKkkEiAARIAJEgAgQASJABIhAEyJQU5HuvpkHek5VQe9JynhgaAU8Y66V2fAO9MNf64+h6wQlLFa/gojYtMpH2QpFuqLiElzVd8E3c7XRY4oyDl01R46wolgiiUjHXI3NXYIhvegAev2gAu2zD5GRHg0gEymp0Vi+9Tw6SivgX+WLcPVj+ytfSKSrnEtD7A0JCcFXX33FY9P99ttvcHV1BYvxWF8LE+VWX/OBYPET9FW1xG7DcKTnFddXcy2m3sLiZ3CNysTss554f40hum00wQmbqj9TDTFwEukkp0wineSsqCQRIAJEgAgQASJABIgAESACTYhATUW6p7a+GPKnJj6coMBFooTkKBQVpcDE3hnjF+xFVykFbNK+i7ikKrJgt0KRjg3Z2j2UJ9noNE4O67XuIigyucJVIIlIx+LbufhFYZrMEXSfpISN2lfhE+KPoqJkePv74K8Nx9BhggIWb7sG39CECvWLvyGRTpxGw25nZmZCRUUFffr0Qffu3XH69Glk1WN2Y2Z9edkpDv02W0CwRA+9FMxw3yMR0en5yCksQV5h6fOVbbfytagUzL01t6gEjpGZ2HDbH53WGqLtEj3MPukB77jXJ2Wpz6uJRDrJ6ZJIJzkrKkkEiAARIAJEgAgQASJABIhAEyJQU5HOPzwRa3bfxtujN6Lf9C1YpaGLzQduYvLy/Wj71VoM/W0bLJ2DUFJSWvkoW6FIx0CwLK9bjjzisfwmrzyCx1beFfhIItKxE5JSs6Fy5BE6Syugxw/K+Ff+JNSP3MYvaw6j20QlDPh1G49ZlycsqlC/+BsS6cRpNOw2s5rz9fXFP//8w91ep02bhidPntRrJ4RFpThtG4OB6pbcbfPDNUYYoWmD2ec9semWPzbeDMCGm/6tft10OwDrb/pj+nE39FA0Q7sV+mi74in+POEGk4A0NHY4PxLpJP+YkEgnOSsqSQSIABEgAkSACBABIkAEiEATIlBTkY65btp5hmHozJ14f9QGdB+vgE+mqOCdb9ah23h57DpjgITUrKpH2EpFOmFBES4/dsSAX7ai38/q0LpojJLSF0KmpCIdEz/DY1MxdvF+CL5cjS7j5NBrqgraj96ItsNWYduxJwiOTKqaPwAS6arFU+8Hc3JyoKuri4EDB+K9996DgoICSsWuhfroQEpeEW65x+OfE24QzHkIwbzH6LTSAB+tM8JHa43Qg1Z8tM4YPdYZ4d1lTyGY+xCd1xphww1/niyCWdg19kIineQzQCKd5KyoJBEgAkSACBABIkAEiAARIAJNiEBNRTrW9VxhIXQfO0JW6zak5ungq3+1MEvuLI5etUBQVDIKCquJedVKRbriklKERqdgxsqjaDt8JearXwYT7kSLpCKdqPw9Mw/I7ruL6TJHMPzvnfhlzQloHHmMgLAEMCG1uoVEuuro1P+xkpISREdHg8WkYwkkxowZA0NDw3pvOLugGFYhadj7OBirL3pj6l5HjNpug+802Wrb6tfRjIOGLX4/4AzlW344Zh7JXVzrWT+VeN5JpJMYFUikk5wVlSQCRIAIEAEiQASIABEgAkSgCRGojUgn6n5qVh4snIOhZ+2DkKiKMdZEZV55baUinYjDxt23IOi3AKPmacM7JA6lz33oairSsfry8ovg7BOJ+2aecA+IFTXx2lcS6V6LqEEKXLhwAf3798fbb7+Nv//+GyxeXX1b1IkGxizr7CMyoe+XAsOAVFoZA/+y1TM2B0WN7dsqmiixVxLpxGC8ZpNEutcAosNEgAgQASJABIgAESACRIAINE0CbyLS1WpErVykO6Brii5Scuj3kxqO37SGsKCQY6yNSFcr/uTuWltsdX5eYmIiZGRkeKbXAQMGQE9PD8wVlhYiUBkBEukqo1L5PhLpKudCe4kAESACRIAIEAEiQASIABFo4gRIpGvYCTK2D8D4RQfQcawcFm25gvRsIe8AiXRS6NGjB+Tk5FqNUMWSSFy+fBnffvst2rdvj1WrViEsLKxhL0hqrdkQIJFO8qkikU5yVlSSCBABIkAEiAARIAJEgAgQgSZEgES6hp2MhJRsbNx3F++NlcXoOdoIiEjkHfjvpBsEf93BtL0OyMqvJqZfHXSX3F3rAGIdVZGamoq9e/dyl9fevXtDR0cHWVnVJF6po3apmuZHgEQ6yeeMRDrJWVFJIkAEiAARIAJEgAgQASJABJoQARLpGnYyCouKcfi6Bfr9vBV9flXHDUM3PCspxrzTniTStTJLOnblMWs6MzMzjB49Gm3btuVWdR4eHg17UVJrzYIAiXSSTxOJdJKzopJEgAgQASJABIgAESACRIAINCECJNI1/GQ8svDCxGWH0GWyIlSPPkJWRjYWnvUmka4VinTs6mPWdEeOHEGbNm24UHfy5EkIhWVu0A1/dVKLTZUAiXSSzwyJdJKzopJEgAgQASJABIgAESACRIAINCECJNI1/GT4hcZjk849tB8nh9/WHkdUVDyWXPSB4K+75O7aimLSiV95TIAZN24cTyIhLS0NKysr8cO0TQRAIp3kFwGJdJKzopJEgAgQASJABIgAESACRIAINCECJNI1/GRkZOfh4iNHdBwvj+H/7ICLuz8WXvCCYNYDEulaqUjH4tAdPHgQgwYNwnvvvYc9e/aAZX+lhQiICJBIJyLx+lcS6V7PiEoQASJABIgAESACRIAIEAEi0AQJkEjX8JPCmNt7hKHvDDV0n7YZ1+6a468TrhDM0yORrpWKdOwq9PHxwb///suTSPz000/Q09Nr+IuTWmyyBEikk3xqSKSTnBWVJAJEgAgQASJABIgAESACRKAJEaitSFdcUorUzFww103PoBiEx6UiN6/g9SN79gzYrQF83A0YNBC4dB5ohdksI+JSsUBVFx9MUMDsNQcxYocFBKstME3bHlnC12d3Zfwzs4UIjU6Be0AMwmNTkJaVBzafr1sou+vrCDXOcRaHjiWRGDJkCAQCARYvXozs7OzG6Qy12uQIZGRkoGvXrvzaYNcHrdUz2LZtW5ObQ0k6JJCkEJUhAkSACBABIkAEiAARIAJEoGUSqI1IV1r6DC6+UVA88AC/rj2BX9aewDyVS7jwwB7FxSXVgyKRjvPJERbg5C0bfDRBAZ//IIc+8k8g2GjzXKQrqp4hAFe/KOw+Z4RZ8mfx8+pj+E/xAjROGSA2KeO155JI91pEjVKAZXplotyMGTO4ADN8+HDcvHmTZ4BtlA5Ro0SACDQ4ARLpGhw5NUgEiAARIAJEgAgQASJABJoOgZqKdAWFxbDzCMPUlUfx8TRVdBgnj05j5dFFShHD/96JPeeNkJyeU/UASaQrZ+PkE4lhf2qg15i16LzkEgSrTTBtr1O1lnTMgi40JhkL5M6i7w+b0Xm8AjpLMf4K6DtNFVuOPkZARPWxzEikK5+CJrlx69YtDBs2jGd6nT17NlJSUkioa5IzRZ0iAnVPgES6umdKNRIBIkAEiAARIAJEgAgQgWZDoKYiXXBkMtbuuQ3B8FX49Gc1rNa8BLXDt/DTqkMQfLkG/X/agscW3iisyqKORLryayM+JRP/KpxDv8ny6PDHXry96B6m6bgiK79qd1fmYrz95FN0+m4jPp6oiP+UTkP92G38ueEIukjJoe9Pajhw1RwZ2cLydl7eIJHuZSJN631RURFUVFTQuXNn9O7dG7q6usjMzGxanaTeEAEiUC8ESKSrF6xUKREgAkSACBABIkAEiAARaB4EairSmTkF4ru5e9F1gjzk916Fb6Av4hLDofvIDCNnaqKHtCK2nXiKlIwqrOlIpCu/MNKzhVxw+/z3regybSvem3MFU/czka5yl2E2Vz4h8Zix5jg+mKiI+SpnYG7vhISkcDwyt8PUFQfRRVoRK3Zcr9aajkS68iloshuPHz/GlClTeBKJWbNmwdvbu8n2lTpGBIhA3REgka7uWFJNRIAIEAEiQASaP4FnQOmzZyhld4K0EAEi0CoI1FSku2/qgU+mbEavyUp4YGQFPEsFkAXvAD/8ueEYukxQwiK1qwiPZfsrWUikK4fCXIfvmnhg/ML9+HCiMt6feRJT99ojo6C0vIz4BrNOtHAJwfhFB9Brqgq0zz5AZkYUgEwkpURh+baL6CitgFlKF3jMQPFzxbdJpBOn0TS3ExISoKmpiXfeeQf9+vXDwYMHwRJL0EIEiEDLJkAiXcueXxodESACRIAIEIEaEYhMEeKpTzLswysGHi8tBeKyChCdkY+C4lKwe2xaiAARaBkEairSmToGYfScveg0Th7rdl2BR6A/EpKjcOOJOYb/pYHu0krPLelyKwdEIl0FLkGRSTzLa8+JCnjvJy1M3WGCjMLKv2RZYgHv0Hj8tu4kPpygiPnKp2Bq74KElGgYWTtgyrL96DRBESt33UJQZHKFdsTfkEgnTqPpbru4uGD69Ok8iUTPnj3h6uradDtLPSMCRKBOCJBIVycYqZKWSoD9hqz8J1JLHTGNiwgQgdZMgH3fPfBKxs9HXKF4J4Bb04ks6nILSiD3MAiLr/nBPz4XxSX07diarxUae8siwD7NpbHRwKjBQNu3gPnzgfCwKgfpH56E1btuod3ojRj8+zYs3HIO63bpYtrKg3j/u40YPkMdNq7BVf+GIpGuAtuU9FyoH3uC/j9uxtvSWzFV/UmVIh07MSElC/I699F1oiL6TlfFzE0nsEnrKn5bexgfTVNBv5+34uBVC+QKCyq0I/6GRDpxGk13m1nOHTt2jLu8tmnTBufOnUNubhXid9MdBvWMCBCBGhAgka4GsKho6yJQVPIMCdkFiMsqRGFx5S4HrYsIjZYIEIGWToDdqOs6xmHgVmv8d84T7JtPZDGXnFOInw46YZi6NSyC0lBUQt+LLf16oPG1HgI1FemEBUVw9ImA9NKD6CytgPZjNqHDeHm88/1GDJixFUd0TZFaVTw6hpVEugoXlzC/CAY2/vh61k4IRqzHNIUryC6u+kFIUXEJAiOS8Mvak9yascM4WXQaL4+2Yzah03gF7DhtCJbco7qFRLrq6DStYywWHbOma9euHaSlpWFtbd20Oki9IQLVEgiBvowUtwYVCAQQSMlAP6SKE0IOQYqVkdGvokDr2E0iXeuYZxplLQgEJeVh870gyN3yh39CFYGPa1Gv6JTcohLcdo7DQcNweEZn8RhQomP0SgSIABFoDALslvCKczyGbLfF3ItevAsiS7r8olKY+SbjoVsC4jLz6TurMSaI2iQC9USgpiKdqBuWriHYdkofs5Uv4l+li1indQfX9V2QmZOPUtGXh6iw+CuJdOI0OCsWm+63tcch6LsQk1cfQ1K2sGpLxOdnu/pG4cAVcyzTuIaZ8ue5i+uR61ZISn3971YS6SpMQZN+U1BQgBs3bmD48OHcok5JSQmhoaFNus/UuaZCQEwge43wFaJ/CDJSghdimkAKUjL6qFJPk7C8vgyrUwqH9EMQEqIPGS7UHaqk3hAc4u3LoHVLdACJdE3l80P9aHIEHCKyIK3liO81bWETml7j/jFLvLjMAtz1TIRn7KsiXEZ+ERZd8sLQbda45hhf/Y/ZGrdOJxABIlAVAWYR5hyRiZLSZ0jNKcRD72SctI3BE58UJGYX8tNCk/Nw2SUe5xziYB2agfyXrGljMwtgGpiG03YxuOAYB32/FOQVvsjEl5hVAEP/FFiHZaBAzC20sKQUISlCPPFNrlLoYve1KTmFcIrMhHtsFgKT8qDrFIdz9rG8nQxhcaVD84rLhq5LPI5Yx3CXVdbHypbQFCFuuiXgiHU0brglIDgpr0IxJtJ9rmGLuZfKRLri0meISc+HSWAqDPxT4ZuQg5yCErDvuMg0IZyjsvj7qDQhrrom4LhtDEwDUyvNTMjGcts9CUdtYmAQkAKr0HQ88kmCc2QWhEVkmVdhIuhNsybARG32WTMLSkNUuhCFL1lFsc+4eVAafONzwD5jfHkGvu+cYxwOW0XzczMr+byz0hHpQjzwSsIJmxhcdorn32l5BS++g2oKr7YiXWlpKSLi0uDgHQF7z3AERSQhV1j2PVptH0ikqxTPf8oXIei3CN/O04aDT5REFstpmXnwCIyBjXsofEPjuUBaaeUv7SSR7iUgTfytv78/li9fjvfeew+jR4/GzZs3m3iPqXuNToAJYuKiWzUiXcghkaUbE+ZkICMjU2bRVoWgJnn556KcWNtl50rh0Evqn6hOsaKNjrCxOkAiXWORp3abPAGnyCxM3ueEsbvsYB9Wc5GO3XAa+qbgm912OGoZ+cp4n+EZdMwjsPCKD0wD0vBM9CP9lZK0gwgQgbok4BiRiYWXvLnF2AGzKPx4zBV9t1pjjLYDtPRCYeCbDPXHIfhG2xF9ttlg6iFn3HeN56Ie60dEqhDahmGYcsAZgzRtMFjTBqO17HHSJpoL86wMu/Fedc0Pfxx2gUtEBoqef76D4nOw+VYAfjnmAtfoTLAb3JcXVpYlbVh+2QfzznlC+WEwRu9zxGANG97H/cbhCE/LLz+NiYPWgalYeNELw/fYo7+mHaT3OULzQTA8orLKBYCCklLYhKRD7qY/Rmk7YMBOW3y91wGrb/jBJTKTi26s0pdFOpYkwtg/FbPOeWLUTjso3Q1EQFIesvNLcNM1AQsveOGcTTR0jMPx3T5H9N5ug7H7nHDcIgqJz4VCJlj4xuZg3VVffL/XEf132GLKUVdMPeCEiQcccdkxDlWJj+UDpQ0i0IwIZOcXw8g/FTMOOeOwWSSi01+I5uzzcMkhDr8ed8MZ2xhulcoeENxyS8CPR1wwdLc9+mrYYvpRVxwwDod/wov4U0zot/BNgeItf4zd54ghO23x1W57zDzuBofQdJSI/NNryKq2Il0Nm3lRnES6FyzEtmZr3uPurv1+UoX2RRPJBE+x82uySSJdTWg1ftns7GwYGRmhb9++eOutt7By5UqkpaU1fseoB02SgEjwYhZsTHDjbqZVqV8iF1PBy26oIss2AaTEFbWalH9etsL5+mX9qdCdyso1SbIN0ykS6RqGc6tthf2YDE8VwisuB+6x2QhJzkNGXnH5zS4Dw24AWRn3mGxeJiJNWMFqhf2YTcouRFpuEVh90en58IzNhk98DuKzXvzoZT9ww9KESM0rqsCb/fBk+8JShbwe0cGs/BIEJ+fxdr3jchCTkV9+k8rKMMuOKTpOGLe7okiXkluEqPR8pAuLK7gh5BQU8/2sH8zFIzApl9/od5U1gdL9QN5fNn52Qy0ac1iKEMyqh70XX1jfQpKFcIvJ5uxYe6ViP7yZFUtCVgGyC0qQW1iC8BQhZxKQmFtuCSReX3XbjGlqbhG/QS5/ml/dCXSMCDRzAsyypZeqJd7eZIKx+52gqR8K1cfBGL3LFoJFTzBkqxX+OOmOPYbhWHrDD103GmPwJhMEJeTyMEpG/in457gbftzvBC3jCCg/DMSo3fYQrDKA6sMg5BSWIK+oFDcc4jBwtQHmn3YHs3Jjn9UttwPQc6U+ZG/4If2l7yoRVvZ98Ng3GSNUzNF1pQHmXfTGUatoqD0OhtQeewiW6mHeJS9ubcfKXnWOw2BFM3yuagHVR8Hc+m/FJS/0XWOIaXsd4BGTzb+rbILTMGqbNYYomGHjbX+cd4jD+tsB+FDeDMO22cI8MJULetdcK1rSse8I1+hsKNwLwEcy+piw3QZ2kVn8O3CfUTg+WWWAQUpmXFTUNgzHdoMwdFc0R7ulT3HNLoYPyzYsA38edcPHqw2w+poPztrF4vdznmi/ygDD1CwRmJTzyvegiAe9EoHmSiAsKQ+Dlc3x7U57PPJ+ER8sPDUPI3fYYug2Gzz2TkJqbiFk7wWio5wJfjnmir3GETjDPiOHXdB5rSF+OOiEvMJS/tsHOcWdAAAgAElEQVTovncShimZo/c6Iyy/6otTtrHY+iQUYzRtcNk+psLvp5pwI5GuJrTqr+zsg1YQSGug27hN+G3dcSSmZtdbYyTS1Rvaeq14wYIF3JqOZXo9evQoSkpqb0Fbrx2lyhuRQJn1mpTMc5fS56JYVXHeytxRXxLiRL0XCXJSL9xTa1S+MvHtFZGuOhdYUUda1yuJdK1rvht0tOwpsntkJlbe8IP0EReM3u+EBZd9cNstEcm5ZUIau8F0isjC6pv++H6/E7474MRvGu1C05FfVPZPhwlpp2xjcM42Fm5RWVB7HAKpA86YdNgVmgZhYCIec1u76hyPNTf9ccUxroJ7ABPMrjnFQeaaH3cJYVoXczu5556E+breGL3PAZOPuEDtSQiPDSfSwpgLV7lIF15mSVeKZ7wOuXtB3EWOtStaHMIzIH8vECcso5ElLOZ9/lrHEW+tN8I32vaYetQFy6/7wTcuh4t5a27749eT7lB9FAL36Ozy4OzsBv+uRxIWXvbFN/scMOGICzbdC0RYSh5KnrvNOUZmYr9ZJB77JMM4IAVrbvljnI4jfj/lBh3TCO56JurX616jM/Kh6xyPRz7JSKtCNHhdHXScCDQnApbB6Ri03Qbf7XXAXY9ELlIzIfyQeSQ6ypnhtxPuMA5I5Q8G2PeAjK4P+mwwxiX7WC5mM0HeLz4b3rHZSMwq5A8fmMvsIBUr/HHUlVvBMR7sM7vysg/6bzbHeZtoPPJOxIjtNvjxkDO8ngtnlXFjiWqe+qVguJoV/jzkjNBkIRf0YjPyYRKQhtGathihbs2t2EJThZh63BXdFMxw0iqKP4hg7nHu0VlYdtkbn8ia4KJtDFJzi7HvSQj6rzPEPoNQ7obHLNfYQw/F+4HoJGuKDbcDkJRTiNvuCRXcXdnXHHP3DUnKwa87bDB+qw2co3OQmV+MQ6aR+GydMVac90JAYh5Sc4oQmZEPxTuB6LfaEPv1QnjyifN2MeitbI6ll7zhFZsN1kfL0HT8edwNAzdbwMA/BYwrLUSgJRFgD8CWXfFFX1VL6JhElP+fd4rIQB8lcyzR9UFEaj6uOcdjuKYNJh9w4u7k/MFkXhG3fJ1z0h1DN5vDLjwDwSl5+PuMO/qqWEDjSTDYdwIT+xMyC7k1bEJmQXkbNeVIIl1NidVP+dlHHSCYuhcfjpfHxMX74RkYi5J6StJDIl39zGF913r//n3u7sosoxYtWoSkpCQ8E9281HfjVH+zIRASIuZLWq1IJ7KWe9X9tGywzwU0FlOOV1nT8q+6u4L3R1QfUB6zTqzLzQZ0PXWURLp6Atvaq2XCz67HwRi7xQJf7rDFX+c8MfuiN77RssdfZ9xhE57B4w8xN48J223x/XYbLLvmjxU3/fGlpi2+22qNi9bR3EXMIzYbyy774FNlc3y/3xF/nvXEzHOe+HKnHXrImWHFnQBEZRTAISIDkzWs8beOE5hlnGgpKi7F4gNO+H6zOZ54JyMuqwAHTCMwQsEEk7Udsfp2AGZf8MLwrdaQ2moFp/BMfkPqEp39ikhXUloK5XsBGKlhgz1G4SgWizXFYjx9pWGDRec9kS4swlWXeEw67Ix3NhhjjI4jH/eGuwEISCgT6eZc9EKXTSYYvdMOj8WesDOhb7C6Fb7bY4+1twMw64IXeqhZYvxeRxj6lj2JZzfwPxxyxhdbrTDlsDP+OeeJmWc9+fsByubQeBqKvOcip4hDVa9M+Fxwzgtq9wIQI+ZCV1V52k8EmjsBi+B0DNa05Z8bZuUrWpjg3V/dCutuBXDrXrafua2fsIrm1mYqj4IRmV7mZspuaJklr55nEk6YR+GkVTSGqFnhey17LnKxc5nbWXiaEJN0nDBU3QpDFEwxWccJzpGZENP3Rc2Xv7KHF1ykU7fG4jMeFcqyrxyFOwFc8JJ7EAi7sHQM3mKF8TpO8Il/4RLH+scedny+xgA77wTwWHYzDjrja3VLBCa+KMcaZZaFQ7bb4Jvd9vzYfc+kCiKd6FFEdn4R/rfXHhO2WsMlJgcZTKQzicCgtUY4aRhW3n+2ccc1AV9stsDqK76Iyy7grrA95E25RWBuYZkYxyx3tz0KRk95U5y2janSsrBCxfSGCDQjAuxBnmN4BkaqWGD+aQ/EZhRwq31mFdtT0RxPfZLBPtMq13zRY40hVlz142KcZVA6zAPTYByQhuVXfPCBrCkU7wdB1yEOQzeZQO6KNxfU6xIFiXR1SbP2dc0+6QHBb6fw4Q9qGPrHNhy/aY3ktBf/p2pf86tnkkj3KpPmsIe5vW7ZsgXdu3dH//79cfz4cWRlZTWHrlMfG4tAtSKdSISrKlnDy6JcTcuLiXCixBEsTp7IMu953yq4wzYWpybULol0TWgyWlJXrtvFoN8GI3y71YrfrPkl5HL3T2YtoedXJpSxWElTNG0wQtEMZ62iEZmWj/jMQpyzi0EvZQt8tdMWzEWKubX+d9YDndYYQv5BIA/EzuKzXHKMw0hNW3yqagm70AzuKjXzsBM+lTfjVncinsw17RtVC/x3xBlJOQUw9U7GSAVTTNeywz3XBLDg6ixw+s6nIei0zgizz3nyeFIesTn4QeTu+tySjt10y9/252LYToOw8lhPrC3mIjZE3QozT7gip6iYu6DuNQrHx8rmUHwQxIVD1g5zeWOWMvZhGVwEHKpujUdeydx11SYkA59uNMb0fQ6465aAhKxCeMdnY5dxON5fa4TZZz15X1lQ9q+17NFejt30RvGbflb3bv1QfLbFEl9q2XNrPRGD6l5dIrIw55QHVG75IzpVWF1ROkYEWgQBs+B0DNS0xewL3tzdXTQoY/8UDFG35G5nzDWdLcxS94xdDD5QNIfioyCwBxAZeUU4YhWNaUddIL3XEcsvemPdNV/0UjTjIt1Nt0RRlfz1rG0sBsqZoscqA1x0iKtwrLI34iLdglPuvA/i5fabRqD/VmvMY5bJrgn4XNUSiy9584cV4uViU/Px3UZjKF/2wRHLKHy50xY/8O/BikHdPWNzMGGfEwZtseSWvg+9kvGF5ovsriKRjrnmz9Syw4Rt1nAWF+lWG+GCSUR50+yB/kPPRAxVs8Kiiz68X0ctItFV1hRK94KQlFXWPhM8V17y5t/Z9zyTkJVPlnTlEGmjxRDIKyjGgjPu/PfBNZd4OLD//Qec8dcpdx7fkg101Wl3dFyih6lHXLBA1xv/O+eJf896Yu4Fb0w94swt5XcYhGGfYTgGLNPDecO6z+pIIl3TuOT+O+0FwT9X0PU3bfSbthkyGtcRHPnCVboue0kiXV3SbNi6bGxs8Pfff/M4Yz/++CMcHBwatgPUWvMiUJ1IJ3JnZfHoKh2VSKQTgMeQq2l5XmcIDsmIElMIUO6Gi+eCn0iwq7T91rmTRLrWOe/1Our8kmeQu+rDYw9pPg2tEOdN1DCzoGBuoYNkTbDyole5+ys7nphTiLm6Pui83hjnLKPgl5CDOee9MEjFAk7hGaIqEJGWD5mrvmCWYw88Erm1iZZBGD5XscCGyz7l5eTuBmCwujV2G4RxCzftpyH4ZIU+TltGITP/RRwHFjPqp2Ou6C9nCnO/FHjFvyrSMesX5fuBGLnDBlrG4RVEOnZjPkzTFjNPu0FYXMJvOC/ZxaDPZgvuglreoecb2QXFmHfWEyO22+KpbwrP/rblYTA+Xm+MI8bhFeLKxGUUYOweewzaZoM7HkmwDU3HmP2O+ELLnlsGiuq2CknHjJPuGKBhCyaMim6uRcfZK/OaYK5mF+xjuLvwpntB+FbLgd8cqD4JwW6TCDz2SUFyTsXYfuJ10DYRaM4ERCLdv+e84Bb9It4PSxgxUM0SG24HIuh5xlMmqp+0jkY3JXOoPAlGcm4hLrIHBHvsMXSnLbbrheCBWyIeeiRi2FZrjN7DLOkqinTaZpHoKWeKLjIGOGER9Vp0rxPpmEt7/61WmKfrhVsu8fh8iyV3m4vKeJFMgjUSk1Im0m2+4oMjFpEYtssWk4+5VojlycqxmHXj9zlikJoVF+nYQwMm0rG4d2wRfY9UJ9KdNQrnZdkf9j151z0BX7B+XfJBbFYhLEPS8PNRV4zYbo2teiE8OcWmWwH4QtUSk7UdEJ6az2OOlldCG0SghRBgCVsOmkWir4IZNt8JwE2XeIzcbo0LDjHlyVKYSNd7jQHW3vLniaYOm0dy9/vDFpFg61WneP7Q8rBJBPoseowLL1mu1gUqEunqguKb18FFujl30HH2CfSarIAZq4/CzqOipfKbt1JWA4l0dUWy4etJSUmBlpYW2rVrh08//RSqqqrIz6/4G6Dhe0UtNlkCkoh01Qhlohh0FUQ6SctXA6WsXpE4GAJ9MSFPICXaX00FLfgQiXQteHIbY2jMgoIliPjxgDNGaVjDPKjyrEMsFtKCS97oo2LBf7yK9zWroARHLaJ4MPJ9D4Phn5iL/857YoiqJbxjX5hzJ+UUQfVhMPoqmnFLl/ySUvjE5uCPg86Q0rBBfGYBT64wnglnx914IggmXP150h3d5Ux5rBfRzSdrPyajANufhKDXosfQd4mHT0Iuftj/PHGEKCYdE+nuBWKkpg32vEakY9Y2p6yi0VPJHMyi7uWFucr9e9Kdi3SGfqk8ThOLK/epulUF91d2XlHxMyy46I3Om82x3yqKP4mfcMAJ3+k4VkgU4RGTg0WXfTFwqzVPJCEeM0/UPnP/jUvP50/xWVvDdtmjs7IFuqta8syQQ3bYQulhME+qITqHXolASyLARLpBmraoTKQbVI1It0UvhMdt/P24G3oomkPHvGLW5mn7nbgF8K3nIh17GBGYlIcvd9lh8HZrDFE2x5hddmBiemWfTRFjcZFu0RmPV8qyBwUfKZlh3W1/WASm8phuM466IiTlhSUsE8pYoogv1hhC47Y/bnskYuI+R3y/wxYx6S/KsTZtwjIwYLsNRuy0Q0BCLo+JOXibDbfoEfWJvdZGpFt0qcySjiWfeOCeiF4KZhiiYYOpR10xaZ8j/j7uxuNxibdD20SgJRFgv4uYEP6LjhPG77LDvPNekNKy579RRONce8ETfTea4KR1WaIV0X7x15z8EvAHfyueQvNOALLqOIYjiXTitBtv+79THhAsfIr2y2/go4mKGPLbNpx/4ICi4hcPleuqdyTS1RXJxqnHw8MDP//8M9q0aYN+/frBz8/vlYzxOTk5lFiicaanabUqiUhXpSWdyF1VUku6l8pXQUKUfVaU4bU8Lp3IJVYg5hJbRR0teTeJdC15dhthbOzG0Dw4Hd9rO0BqnwNcojMr7QULLv7XaXd8qm6JE9YVLUtYxtIL9rHou8oA++4Fwj8xj1vSMZHOK+aFSJeYXQSVB2Ui3QnraB47it0U7zQIxRfbrbHbKBzXnOMwRM4El6zK2rALywATtz5QNgfbFo+zGpdVCC3DcPSe/wgGzkyky6tapKvEko7dmA/f8cKSrkyki0JPZQsu0okLggyKuEhn5J8Kl+gsDN5hy2/oTQJSK3ArKinFsmt+6LTZAvsso3iMGzaOUfscEJ/14skZE+kWM5FumxW84rN5TKwKFTErl1LwDLPM9ZhZ/Bwxj8K0gy6Yc8aTc2fxqBwjMpGVT5Z0L7Oj9y2DgGlQOj7VsME/Zz15MhrRqFh8qE+3WPCYdOKWdCwmXTdFM6jqhXBLul8POGGYujWuuSbwU1nGZhbn7eut1hi53QY3XMr2ByfmYfYJNwxUtsAlu1g88UvG8O3W+F7TFrbBafyzKGpb/JWJdPp+KfhS3Rp/H3FBdFo+d+dnweStwzMweocNhm6x5J/f0OQ8TNzriP7K5rjqGMfd6VldHtHZWHjeA93XGuK8VRSPpad8MwB91hjirG0MUp4niWGJIlhG2vc3GGPVTV8u+j/wSsKX6laYts8RIalCCJ/Ht+Qi3R5bjGexO2OyeUy6g8bhGLTKEGfFLHvY/4E7bgn4QsUCCy+UueFGZxTghHUM/j3ngY23A6DwIIgnv7EISa9RohtxTrRNBJoLAZbA6ph1NDpvMMZHsqZQeRTCY+6K+r/XOBzd5Ewhre0Av/iypCxM2I7LLEBQUi5PUMN+37CkUeN22mLUdhucsIzivyNYUpf0vGJ4x2QhMbOgQiZ4Uf2SvL6pSFdYVAxhfll2e0na4z/AdmsAH3cDBg0ELp0HKK4W/jvhBsEiI3SXM8CwmTvRbZISlmtcR2xS5b+nRazZg5+8/CKwa03ShUQ6SUk13XK3b9/mselYEglmWZeQUPb7g8Wos7S05NlfMzOrv3aa7uioZ3VGoDqRTuRyWqVIJ3J3FSV6qHlMulfGIXKZFSl0oj6UvwfKRDxRm6/U0OJ3kEjX4qe4YQfIRC+WcGHqASd8q2kNs+CKYpOoN8zdklnSfaJigX2mL2IZseMsLtE+k0j0WGmA/Y8qWtJVJdIxdzQW4J0t7EZ74gFnjNvvhI03/fHtHjvc9yxzP/OMycbfJz3QTdYElkFpFQKyR6YX8HhJPZc8gYFrArzjyyzpxu+xg1NE2T849uOHJY4YrmGDXYbh3HVUNKa77okYIebuykQ6lm2RiXQ6JhUtbtg54iKdgV8qfOKyMeWQMwZvtcZjryRRtfyVxcVi8eg6b7bAQZtobkk3fv+rIp07s6TTrV6kYxWWPnvGb+ZzCkpgHZKOOWc8oHzLHwHxOcgtKOExsFgZWohASyRgFJSOT7Za468zHnCNeiH8swQuH6tY8CzRzAKOLSzbMhfp5E2x+WEQt6Sbe9YDHTYaQ+a6H4+1yRJOrLzmi25rDDFCzQosBh37PrpsG4shawyx/rIvfBNyeTKX/U+DMXitIVZe8qrgqi7OmcWsNAxIwTfbrfGlmhVPSmEbmoFz9rH44ZQ73lmqh/XnPJGdX8JjWTJL3c83meDX/U7Q903hVrBqD4MxUMEUo3fYctGdxdO87hqPjrKmGLbHAZec4sAEviMWURikZI5xapYw9EviLvyMyZ/aDui20gBqT0MRlFjGIjmnAH/ttsXYLVZwjMnm2V0PGIWj/0oDnDZ4ESOL3SOyLN6fK5tjwXkvxGQW4rZXEoZq2fOHJCoPQ8AyZM+55A2ZGyzrNsvI/azCQxNxHrRNBJo7ASawWYdmYNwOG3ytaom7bonlbuRsbCyL9Hzm8rrWEPMueOOGazxPhqVlFIZV13y5AM/Ksd9HCvcC0XOjEcbutOW/n1jsXvbA4NdDzrjmwL57amdxVVuRjolzWTlCuPpFwtotBMGRScjNK3zhJ1/V5LHfGCTSvUKHPdgRLHiKwdss8a/yJXwwURHDZu6Am3/0K2XZDsY/OzcfgZFJsHIN5fwzsvIkyvZJIl2lSJvVTnd3d8ycORMdOnSAtLQ0TExMuNvrw4cPwWLVDRo0CFFRFY0h/s/emYBXUZ3/n9bWn/25b3Vr61ZwxfqvWiu41bb+bNW6tlVr61J3UJRdVgFlUxE3lB1FBXEDBNkCJGEJS4CEPRDWsCQEAtn3fP/PO3CSk8PM3Jm7JPfefE+ePGdm7jnv+57PObPc7z0zE1MNZLDhIeBJpHMSxExRTq17LW82QYl+2u2sR0S7ei+POBKzptuZhuJ6nSJdXHdv4zSuuKIa3b5Yi7Ofno7Xpm6u95ZREX7kDalywTp+cRYuaTcbT41Iw56CugeZb9lXjFvfXY4T2s3G+JRd1jPpHhp5+HZXN5GuuPywSCdvIOw3PRPHPDUdZ7aZhSEJW63n3AkNeQbdkOlbcPYT3+P9hG3YX1z3oPLEzDw077fIenh6UsYByMPUb31zKa5/fSEWZObVwuw5JQNnd5mH5yeur32GkrRLvuye120+7h+50nomnYh0w5N34uy2s/Dm9LovsMqQLtJNW5MLee7coFlbcXabWRg6cwtKj9zaIL+Opu8qRPNuSbiq3yLMXL/ful2uVQginYpB8rSdBXhyzGr0+TbDug1W/4zLJBCPBFK2HsSfhi7DCxM3YM3uujedJm7cj9veWoLe0zbXvt1Vnkn3xdLduKH/YgyavdV6o+KqrHzreW0XdEtEy+6JuHbQIrT7eqN1vGs9OAVtJq6zxLJrB6Tg1oEpkJfkyDFPUmZOITpNXGc9Y1OeMyXHCTOJSCczXa8ZsBjyRtTb3lmKy3ol4/zuiTineyK6f5eBrNzDwplYlRfMjEraidaDluCS7klo2SMRF/dOxt9HpGHuxgPWLDzxIbfHjV26G7e8u9x6g/RVPZJwcbdE3DtsBRZu3G8J9FJOZgZ+vmQXruydjJZ9FmLMwixUVFfjQHE5HvgwFbe9tQzpe4osgXD4gizrzbUjjsxWlvrytsppq/fhj4MXo/2kDZBZyvLYAnmBTvPeybhu4GL88d1U/PmDVFzROxkXd5mHN2ZtsW6nNVlwnQTigYDsp/Jj28Dpmy2Bfp92zSPtE5F6za4CDJieab1p+aLuibi0RyIu7Z2MB0asqn1jtJTNLihH76mbcM2ARbigexIu6ZlkPSbjl90TMWJBlvVDQjDMghHpikrK8e5n8/Gnx97Cr2/riov++Couu7M3HusxHmsy96L8yJucbeOhSGeLxRLp/vEd/vTucoybnorTb+2MYy54DDOS6p61rFf8+KuF+Mtz7+HSv/Q4zP8vPfCnp4dixUbnW6dVfYp0ikTs5hUVFZg2bRpat25tzai7/fbbceedd1ri3Iknnohjjz0WCxcuhJRjasIEXEW6ALenqrraM+jqPaPOxGpTXi9i3uZqfUaRTkdkLVOkOwoJN4SDwOQV2bi00zxc1jEBr/+QiR/W7UdS5iEMSdiGvtM2WzM7RIy7++2lOPflOej23SYs2HoI8zbn4dnxa3Hmi7Pw9+ErrWcsrd5diAeHr0KLLvORrj3kXb6Ydv0mA7/skGDNdCk6ItJJ/FPSc3BSu9n4eYcE6y2qepsWZBzADX0WoGW3+RgyZxtStufj67Qc/HP4Shz/zHT0nZGJnYfKrJlu/xq+Cme8OAuPjluNDdlF1pfdsSm7cGHX+bimzwKMXrwLszfsx9tzt+F3A1Pwoxdm4oFRq1BcWWV90f1hTS6avzgbfxmcgs+W78WsDQcw58iXYbl17cEPV+DKXgswOX2fdQG/MbsQF746Hy37JEN+QV8qsa3KsWb8nPTiLPSevAmFpZWYuS4Xvxu8BL+R59pot7vKQ/D/PW4NLu6ZePiZdB5mw0kcs9flYnFmHgr4dkV9qHA5TgmI2CQvX0nLKqz3RtHcwjLrOW7y9mgR5yTJi1bkGW7y7De57Uy+aEuSZXmz6ofztuOrlXuRsa/YEvDkeDBvYy4ysoswccXew7PYtNuPRKzbnleCb1fuhYh9MpvVTOqZdC37LsSfhyzF1NU5GL0oy3rz9fer91m33Jp1CsqrkJyZh7ELd+GDudsxcWW29VxNzbVVRWwv234I41J24f2E7fhi6R7rDdqmvYOlldYzRSet2At5qY7MxBMhYcGWPOuRBvklVdaz8rbuL8H0dbnI3H9YNFR25La7pIz9WL2rwGJWWVWDrLxSzFiXa812npeRh8VbD+HtOVtx2WvJuPatJfXetKvsMCeBeCKQua8Iy7cfrDeLTm/f/uIK6/w+atFOfCDHlhV7rdm+clu6nkSok2dbitD/YeIOjF6chR/W78fOvMO3xutlvS77FekOFpRg0uyVOP+OXvjRb9ri1FbtceaNHfGTq9vix9e1w0PdxyFzV66ze4p0tmwske7+b3DPhyuxZG0WfvfwIDT79ZMYNHIWDhyq+1GpuKQcsxZtwDX/GIhmVz6Pn/2uHX7xh8746dVt0OzqNvhXt3FYuPLoH4h1pxTpdBqxu7xhwwb861//skS6M888E6eccgpOPvlkKz/uuOMwZswYyIsmmJowASWcOU1LU58fdcurmvV25Hl0CqHf8qqenRhnfXZkdp4WH293VdCYk0AYCWzPK8WbM7fiz4NScJ4102QJbhqyDL/ulYy/fbjCmt0ht2TIGwDvGLoMLXom45Z35BbVZTi3eyIeeH85ZqzeZz2zZWVWAe7+aAXO6zgXK3fUPVdhb34FXvlqI05uNwdDE3fUfqmWZqTtKsDfR6XhT+8tt2Zw6E0TUWpcym78pncyruyzEH8Ymmq9MOFXPZPw749WWM+WkrexyRfSUQt24sqeyTi+7SwMS9yO7Pwy68v4f+WlFx3n4uIeSbhlyFLc/dFKy9cpHebiro9WWDNW5Mv4zgNleOzjlVbsl/ZZYD2r74Ex6diWV4L9ReX463up1i/hIsTJrbTyDJoBc7ZaM01kxslt7yzHtYNScGbX+Xj28zVIPXLbrbx98bcDFuPKNxZhl/ZGR3mu3b/GpOPiV+djZVbd7B29/eayxClCgYic8kWciQSaAgFLarMZ7nWiVv0PD9/+XX+brJXLtDEtVdYc3o9lv3J7OYTcC1ZedVjo0qpbi+qZdFf0WoDHRqahvLLGukVdnk0ZKEmcpVI+QEGJU55lVRNgn6+orrFmAapWil2zirXNxl8dS1gzEyem7sXk9Jx6s6vHpuzG+T0SccvQpbZioY1ZbiKBmCUgxwUvt3bLzFXZPwMlOcZIuUp52GyISfbx6l07gWuaAz/9EfDoo8BW57eKrtm0G4/3/AzHXNMOv31kIPqOmIKPv5qDx3uOxnE3vILz7uiBz6YvR5nTbDqKdLY9Zol0932Nv72/Apuy9uPJnp/if69/Gfe89DFS0uteQpa19yBeHvg1Tm7VAZfd1wcdhkzEyG8S8Pzrn+KXd/TAubf3wBujZmP/wTphz3RIkc4kElvr5eXlSEpKQufOndGqVSuce+65OOecc/CLX/wCF1xwAX7+859bt8H26tULW7Y478ux1WpG65XAD0OfwTPPHPlv1Qry3MJmrVrVbRv6Qz1TanZcs2at0Mqq1wqtpI78a+KZquS3PNRz57QZecqW5HxxhE4D4Ey6+jy4FkYCMhNFHgr+3wnrrLezPjRqFV6YsBafLf/+1qoAACAASURBVNttPQxZuZJZHR2+3oiHR6bh4VHp6DR1E1J35tc+VD3rYClGLspCz+83W78Sq3r5pVWQlxzIA8gTN+dZX2TVZ/JctZRth/DVqmzk2dxOJuUmrdyLFyaug9xK+8jYdPSavRUbjjyHStmRX69lpslzn67GpGV7kHvkFhV5U1u/H7bgkZFpePKT1RixcBcSNh6wHoQ+YmEW5JZflZZuy0f3qZvwyOhVeHjUKnT+PtO6vbekvAofLcjCaz9kWrezqi++8kVcvsi++OV6PDRyFf4zbjVem5YJeVut+vl9ze5CvJ2wHW8lbIO8KVelnQdLrV/WB07LtMS7w8KC+pQ5CZBALBAQke7b9Bxc2D4BDw1dhjLteBIL8dvFKDPn7vpoJVr2WYD2n63GkO8z0GPSevxh8BJc3jsZ4xZn1TuW2dngNhIggcgR8CvSTUteg4vvfA1n3tQJ7302DUWFe+SmeixeuRK3PP4mTr2xE57tOxE79tY9LqRe9BTp6uFQK5ZId+9XuPu95dhfUIIPJybi4rt644I7emD0t4tRWVVt/WizJH0bbn3yHZx2c2d0GTIRO3eJCHMIG7ZuxIPth+FnrTvi4W6fYJXLba8U6RT12MvT09Px3nvv4dZbb8Wpp55qCXLyhlf1f/7551uCncyqe+KJJ5CWlhZ7jWTEIRComwFniWxKbNPzo8SyzRBhr1aYk7Ii6v2w2SEOf+UDz4zbjKHPHBETmzVDq2eGwsmzQ0BxtZkiXVx1JxtDAiRAAiQQ6wRkdp68dOfet1LQ6/O1tc+Ui+V2ydtv35m7HXe/m4pru83H5e1m46pOc3HPu8swbvEuyE8NarZeLLeTsZNArBLwI9JJ2W/npuG8P3bDObd0xsTv56KiRF7QlYdVa9Pxt7bv45QbO+O/r32O7bsP2COhSGfLRYl0fxmy1LpDJDl1E/7w1Ds4+aaOePX9qdZbXuXOi+QVmbj5iSE4+49d8fqIb5GdIy8oy0PW3i3WbMYTbuqIf3Qdg9R19i+cEOcU6Wy7IOo3ygz4r7/+Grfddht+/OMfW7e5KnFOchHo5F9m1J1++um46667sGTJkqhvFwMkARKoI0CRro4Fl0iABEiABEig0QnIbaK5heXW8/HkxS7xcBu63OIns37lWX4pmXlIWJeL5E0HrMcL2D2Xr9E7gQGQQBMj4EekEzRJyzej1X+G4LjrX8YjnYdjSfp65B3ag7Hfzsa5f3wVZ97SGf1GzsT+Q/WfV1mLlSJdLQp9QYl0t7+ZAnlk6Y7d+/FI1zH4yfXt8PcuY5CSdviW14ztObj/lRE4/ob2uOel9zEtcSly9u/F1LmLcP2jg3DCjZ3QZuAkbNqxTzdfb5kiXT0cMbWSn5+PsWPHokWLFtYtrXJr6y9/+UtrJp0S6WRdtstbX+fPnx9T7WOwJNDUCVCka+ojgO0nARIgARKISgLypVn+mUiABEgg0gT8inT78grx4ZcLcOzvX8H/3NAeZ93eA+f/pSdOu6UzjrnmRdz65BCs2LDTujXTNnaKdLZYlEj3p8EpKKmowaGCEgwaMwen3dIFV/69P0Z9u8iqV1Bchs+nL8NF/9cDx13dFmfe1hUX3NkbZ9zSGcde8xJufepdTElcjYrKo19OpBxTpFMkYjMvLS3FzJkzcccdd+C0006DvDRCCXUyo05m0olId9VVV+GLL75ASUlJbDaUUZNAEyRAka4JdjqbTAIkQAIkQAIkQAIkQAKKgF+RTjS2Pfvy0fW9qfjlXb3RrPl/0ezCJ3D8de1wT7vhmL14HYpKypT5o3OKdEczAaCLdIXl1SivqMSKDVn4zQOv47jftkW7QZOseoLvYEEx+n38A6568A38+KoX0OzCJ/Hjq9viukcGY8r8dBwqcJjFeMQzRTrbLoipjZWVldbLIzp06GDd9ipinbr1VUS6s846C82bN8fQoUOxb5/zrMqYajSDJYEmQIAiXRPoZDaRBEiABEiABEiABEiABJwI+BXplB257XLM90vQ7+Np6D/se3zw+TzMX7YJpWXl7m+PpkinENbLdZGuoKzKYlhSVoGbH3sbzX7xb9zX7mOUllfU1hH+X81ZibfGzkbfYdPwzqdz8d28NGsGXm0hhwWKdA5gYmyzvOV17dq1eOyxx2rf6KqEurPPPtsS7fr27YsdO3bEWMsYLgk0XQIU6Zpu37PlJEACJEACJEACJEACJGDdWl+9aydwTXPgpz8CHn0U2CpvDI1QokhnC1YX6fJL5ZU6h9Mzfb7A8S2fx5X39cXsxRusGXbqs2BzinTBkovOehs2bECvXr2s21tPPvlk63bX8847zxLu2rZti3Xr1kVn4IyKBEjgKAIU6Y5Cwg0kQAIkQAIkQAIkQAIk0HQIBDuTLmhCFOls0TmJdOO/X4bfPDQQP7v+ZbQf/DXkmXShJop0oRKMvvoHDhzAqFGj0LJly9rn1MktsP/85z+RkpISfQEzIhIgAVsCFOlssXBjPBKoqKrGoZJKFFm3D9RvYQ1qUCVXqDGQquVh8jESawzgZIgkQAIkQAIk0OQJUKSLjiHgJNKlrs/Cg+1HotmVz+Oedh8j50BByAFTpAsZYdQZqKmpwcGDB/HWW29Zb36VGXUnnHACbr/9diQkJERdvAyIBEjAngBFOnsu3BqHBFIyD+KVLzfgzYRtOFhc9zyP/cUVmLs+F7NW52BfQXnUt3xNVgG+WbEXK3fmo1JTFqtrgMrqGgp4Ud+DDJAESIAESIAEoosARbro6A8nke5gfjFeHz4DZ9zaGVf+oz+mzl+D4pLQrlkp0kVHn0ciCnlO3bx58/Dggw/i2GOPxUUXXYTx48dHwhVtkgAJRIAARboIQKXJaCRQgy+X7sZF3RLx149XYvehutsE5mXm4a5BKbin7wLMWJMbjcHXxiQX0W99l4FfvTQbz05cD3mosKSyymos3Z6PpdsPoaji8LbaSlwgARIgARIgARIgARcCFOlc4DTgR04iXXV1NcZPW4ar/jEAZ9/eDW+MnBnybDqKdA3YsY3gSoS6tLQ03HTTTZAZdYMHD26EKOiSBEggGAIU6YKhxjoxSKAGn6Xswhmd5uLm95cjSxPpdhwsxcCpm9Dji7VYs7sw6ts2dfkePDMmHaMX70J5VTWqqmvww9pcPDo6He8mbEMpRbqo70MGSAIkQAIkQALRRIAiXXT0hpNIJ9ElLMnAnS99jONv7IAneo9HxvZ9IQVNkS4kfDFTecqUKbj77rsxcOBAVFTU3UkUMw1goCTQBAlQpGuCnd6YTT5YWom9BeXWbZkSx468UqTtKsSeQ2WodnjQmrzdav3eYqzdU4jsgroZcFK/oqoG+4vKod6AlVtUibV7i7Axp9h6/pze1olL9+Dc7on4w7AV2J1/2E5+WSX2FZZjTXYRVu8pQnV1jRVHXnEFDpYcfqtWeVUNMnNLsHZPEXIKyiG3ldolKb8hu9jyr+yb5apqarDlQKlVZnNuCUpsBLXcogrszS9HeWUNSiursWlfCdbtLUZuYQWyC8uxLqcYG/cV17ZZYuo8eRNO7ZCA/45fY9kWxiUV1dhbUGa1VZbNVFpRjZ15pdh1sD5TsxzXSYAESIAESIAE4psARbro6F83kW7/wSK8+UkCfnRtW/y/fw3CnCUZIQVNkS4kfDFVOTU1FcuWLUNxcXFMxc1gSaCpEqBI11R7vpHaPXvDfgyesw2Jmw7gy2V78PKEdfjHsJXo9E0Gpq3PRV5x3evm5YJxweY89Jueif+MXW39v/rNBkxJz0FeyeFfgnIKyzFh+R58sXw3Zm3YjwEztuDfI9PwxJh0fDhvO9bvqZsZJyLdOd0SceuwFdhz5Nlzc9bnou+UzXh54gaMTtmN3MJyVFRWY8a6XExcvgcS79jFu/HcJ2vw6IhV6D45Awu2HIIIdyrJTLYl2w7h9e834/HR6Xh0ZBpe+XI9vk3PtuxJOSm9KacI7yVsw/OfrsGjw9Pw7Lg1Voyrd9U9/Fd0ygnL9+KDpCxMX5OLL1J24+lxq/HfT9fih3W5GDpnG176fC2GJ+7Auj2FKK+sxjdpObhrWCpOaJ+Aa95MwVOfrUHf6ZlI31WAb9Ny0H/WVszNyLMETRWz5MK29/eZGLVwl76ZyyRAAiRAAiRAAk2MAEW66OhwN5FOIpy+cC1+et1L+Pmfu+GDiUkoLQt+ZhRFuujo84aMorKy7ntWQ/qlLxIgAX8EKNL548XSIRIQweiiHkn496g03DY4BVf3TMKVnebhzJcT8If3UjF7/QHLg4hV67ILcf/wVTirQwKu6JWEy19bgIs7z0Xr/osxNX2fNRsvM7cYj41Lxx/fXoK7hq3Ejf0XoWWXufjly7PRvEcSuk3ZjLwjM+J0kU5mmkkakbwTf3hjEU56ajpuG7oMG7ILrdlt/X7IxN/eS8XfPliJPwxZiqu7J6JFx7k4sd0cPDpuNdbtLaolsXxHPu7+eCXO7zAXl3edh5bd5uP8DnNwad+FlvAngp78jVm8C2e/koDLOiSgZae5aNFhLi7sMg9tJqyFiI2SZDbh0+PXoNXgJbjvo5W4993luOLVebjujUX4dNluPDFyFU57ehpav7EQX6/ItmYL9puxBS37LMBP28zEWa/OwyW9knDH0KWYs2E/Ri3OQsvXFqDdhPXYf8SHCvzVrzagebdEdPxmo9rEnARIgARIgARIoAkSCEWkkzdKlldUoqy8EtXaj5iuGOVCr38f4KzTgV9fDIwbDeTnu1ZpCh8GEukWrdqCS/7WB6fd1AlP9PwU2fsPM6uqqkZZeQUqK4++c8KJG0U6JzLcTgIkQAKNS4AiXePyb3LeX5+9Fc2eno5zO87Fd6uykZ1fjsLSSnT8Yi1OeHYG/jU6HVXVwNb9Jbh9yFKc/+p8DJm3HQWllThQVGnNJruq63zcOnAxEjIOYNuBUtz/0Qqc/sJMPDoqHSuzCqyyMgOuRd8FOLnjXCRs2G9xnrisbibdriPPpJOZaEmZeWg9aDGuf30h1u4psF7CIMLXGW1n4+Y3FmPq6n2WTYnp7pFp+MlzM9Dnh82Wzc05Rbi2/yKc0yMJY5buRml5lfVMuPSsfNw6ZClOfGUOJqfvtW6RTdl6EMMXZCErrwTFZVXWzLr7h63A6a/MwYAZmdattmL0P5+swQltZ+O3/Rbg+zU51ptoC8sqUVFVjeLyKrzw+Vpc+GoiPlm822Ilt9kOnLUVv+6VhC7fbcSBogoUllVZb36VZ9bdP3ARft89ETPXH+Yg18VyG+0tPZPw59cXYdGWg01uHLLBJEACJEACJEACdQSCFen25RVi7rIMjPx2EYZNWoBvEtKwcVs2KquqrbsI6jwYSxTpDCCHVwOJdIeKStF3+Ayc9PtXcGrr9pizZAM2bMvBhBmp+ODLZHwxIxUrN2RZgqmtA20jRToNBhdJgARIIIoIUKSLos5oCqG8PnMLjms3B/cOW4H9RXVT9MctzsIFPZJw7ZtLIM+J+y4tBxe9NAttx6xCblHdK+bzS6vw1KdrcFGPRLwzd7sl5v1jVBou65mEb1dl114Qyky5lyaux8/bzMTXy3dDngVnJ9IJ86U78nHTm0vQqv8irDsi0r3+wxZL4JM3qIrgJUmeETc2ZTd+0X4uuk5ah5LKKsjsvAteno3eUzchK78M8vul/IhcXl2Db1bsxvkvzkTPbzfiQEklisqqrLYUV1RBns13qKQCPaZuwi9fnY/nv1iHovLDU9D/8+kaHN9+Dp6dsM66ndUcF+0nrcfF3ZLwacpuyDWuvNn1zYTtuLhnMl79LgNiX0/dvtqAC7rMRYcjM+bkWXRyu/Hl3RLx9Nj0em+61etxmQRIgARIgARIoGkQCEaky8svwRsjZ+EPT7+Hi+7qjQvv7o0rHnwdj/caj+XrdqK4tO767SiKFOmOQiIbAol0UubrhDSccXMX/OSaF/FUny/wyKvjcPn9r+P8u3qjxQP98H8vDEPyikyUlNZdZ9s5o0hnR4XbSIAESKDxCVCka/w+aFIRyAy1k9sn4Knxa+o9I02enXb1gMW4csAi60UObydswxnPz8Cb32+qx0dEsEFztuK87ono+F2GNRvt4dHpuLrfQizIPHyrrFSQGWfDErbhgjYzMXHJLuvWWHkGnnomnZpJJ2UXbj2IVoNS0Lr/IqzfU2DNMusnIl2X+Wg/tc6/iGHzNh7Ab7olotPna7DrUCkGztyKk56fiZuHLMUDn6zBPWPS8bfR6Xjw0zW4/aNU/PSxKXj2kzXYfuTlDHMy8w5/NnQ57np3GS7vm4wTOyTguQnral8E8ei4dFzYK8kS3uo1/shKu4nrLJFu/JLDIp20dcDsbbigRzI6fL0RB4rrX5RNWpVtxfzg4BTLwoHiSjz+xTo075WMjxN3WCKfnR9uIwESIAESIAESaBoE/Ip0BwtKMHHWCkucO/6G9jjz1k74+W1dcHyr9ji5dQc89uo4ZO3Nc4ZHkc6WjReRbtnaHWj92Ns47eZOuPDO3jjrtldxyo2dcO6fuuF/b3gFx93QHo90GYuk1MN3fdg6AkCRzokMt5MACZBA4xKgSNe4/JucdxHpTmw/B098shpl2htHJ6fn4LcDU3DVwMXYk1+G16ZtxkltZ+GtGVvqMZIZcR8m78QveiTjhUkbsT67CI+MScdv+i7E3I2Hb+eUCiKojU7cgQvbzLJmu1XWwHpRhV+Rrt3kDGsWnrI5LyMPV3efjw6frcGm3CK8+m0GTn1hlvXihn9/sRb3j00//D8uHf/8ZA0eH7cak9NysCu/DJOX78Xv+y3EpW8ssmYD9p26Cfd8tALnyYy2z9aioOzwTLpHpT1vLMaw5Kx6bVcrlkjXPQleRTqZVfjYiFWWUJeUedB67t7lfZLx1w9SsSqr7qUVyj5zEiABEiABEiCBpkXAr0i3ZPU23Nn2Ixzz2xfxf88OwYivZmPq3EXo+s5EnHFTJ5zRuiNGfL0Q+UWl9iAp0tly8SLS7dibh45vf4fz7uhpiXI3P/Em+o+cjMlzF6PfsG9w6b2v4aSbOqHz0MnYve+QrR/ZSJHOEQ0/iBCB3NxcpKWlYdOmTSgvr5tpW1JSgu3bt1ufZWdno6Li8IQDed5lYWEhNm7ciHXr1uHQIefxHKGQaZYEGoUARbpGwd50nYpId5KNSCe3t/6/gSloOWAxsgvKMXjWNpz+3AwMmZZ5FKzBCdtxVrckvPR1BjL2FeOR0en4Tb/6Ip3c0jly3nZc0PaISFeN2ttdb/t4BXbnl9XadZtJZ4p0c2Um3RGRbsv+EnT/NgO/fGEmPl2wAzvySrExp8gSDuUFFBk5xVZ8heVVSNl2EA99tBLNO87Fpym7at/6+tWKbNw4eAkeH5uOgiO31T46Nh0tX1+ED5J21saoL7T78uiZdG/M2ooLeySjy3ebcKj06Dc3DZi9Fc1fW4CXv96IL1P34MLOc/Ha1M0oKK9/a6zuh8skQAIkQAIkQAJNg4BfkW5qUjou/Esv/Pzmzhg+4QeUlWQDKMCy9HTc9t8hOKV1J+tWzB17HGbTUaSzHVheRLr9h4rx4cRkXHR3H5xxaxf0eO9LZO2WH7ULsHXnZjzUeThOuLEj/tl1LFLX2V9LinOKdLZdwI0RJDBr1iw89dRT6Nq1K0SMU0lEuyFDhlifTZo0qfYzEfJE1Hv55ZfRpk0bLFy4UFVhTgJxTSCyIl11FXAgEzUZCajZngIUyM4olwFMTZWAJdJ1SMCTnxoz6dJy8NtBh0U6eRHChGV78YvnZ6DT+DUo0d5UJc+Hk1ln57yaiDdmbcPW3BI8PCYdV7++EPO0mXSWSDd/Oy54cTYmLt2NipoaTFi2B2d3mY8/fpiKnIK6W0IXbT2I1oNT0HpA3e2u1jPpus5Huyn1Z9JZIl2PRLw8fjWyC8rw0bwdOO/5mZBZcbnGbabycgZ5W6ukjxZkocVrybh3xMp6t5eOSdmNa/ovxhOfpNc+S05ud72q/yJ86CTSTVqHi42ZdCLS/erVJHT6OgMiCpppxtp9eGDYCtzQbyH+NSbdemPu5JV7zWJcJwESIAESIIHoI1BRBBzcCuRtAkrzYD2QNfqijOmI/Il0NZg8Pw2/+HMPnHNzZ0yYmoDK0j0A8rB8dTr+1vZdnNK6oyXSbd9b9yiSeoAo0tXDoVa8iHTyrLkZC9bjuocG4+zbXsXrH3+LfdlbARzA1l1b8ETP0Tjxxo74e+cxWL5uhzJ9VE6R7igk3BBBAtXV1Rg6dChOPPFEtGjRwpodp9yJ+PbXv/7V+qxLly7IyMiwPiouLsbUqVNx7rnn4swzz8S4ceNUFeYkENcEIirS1ZQdQs2MTsDzzYB+F6Nm5Tig5uhZPnFNmI2rR6DPtM342Yuz8Ojo9Hq3u36zKhst+y2yhCwRt7YfKMF9H6SiRbdEvD49E/IW1TW7CvD27K341cuz8fcPVyB9VyEyc0vwt49X4pJeSZi9PrfWlwh7Hydswy+f+QGfLd6F8mpgxrpc6wUTl3Wbj2+W77Fe5CAXpclb8vC7Nxbh+r4LsXZ3vvVMul7fb8bPXknAi99srHe7q7w19orOc/HcqFUoKa/CjgMluOXtpfhp+zl45dsNWLe7ANtyS7Bg0wGMTNyBVTvzUVVdgy9X7MVvBixCywGLkLT5ALbtL8HCzDzcMzodx7Sdjfs/XoldB0stUe+hUavQ4rWFeGee/YXVi5+vxQWd5mHc4l2W7YqqGny1MhuXdkvEDf0X45tVOdiUXYyM7CLrzbkCRdo5ackuNHvoOxz37Aw8OHwVZCYgEwmQAAmQAAlEPYGt84Dh1wMfXIWaFSOBiuKoDznWAvQn0gEr1u3E/e1H4Zjr2uH3/x6IT75LQOKS5eg8ZAJObdUBv/pjV4z5bjFKyup+FK3HhCJdPRxqxYtIJ2VzDhTgmT5f4MQb2uOah97AW2OnYt7SZXjto2/Q4q7e+PmtXdHzw2nYm5uvTB+VU6Q7Cgk3RJjAlClT8MADD+DFF1/Enj0i7B9OIsr1798fDz74IMaPH4+9ew9PJJCZdKmpqXjuuefw9NNPIykpSVVhTgJxTSCyIl15IWoSugDtmwGDf42a1Z8DNUfP8olrwmxcPQIDp2TglKen4+GPV0Jmu6k0KXUvruqZhJZd56GkogoVVdX4Lm0fbn59IS7pmIA731mK+95Zhiu6zMWlPebj82W7rZdBbMopxu3vLsevus7H9LX7lDlrVtrHszLR/PGp+DR5B0qqarDtQCmeGrcaJz41DVd1mYtFmQest7DOzczD73on45aeSUjfVWD57/bdRpzUZhY6Tlxv+RHDIh7OXJuL3748G22GLceBogpLJPsuLRtX91+En7ebjT8PTMEDH65A6z4L0LrbfAyftx1FFdWQF1W8+tV6nPj8TPx+0GL8c8RK3PhWCu74cAWu6pGE67olYuqqHBSVVeKh4Svxq+6JGJywrbY9+kL7T9agRbsEjE7Oqn35RnZ+Gf41chWOfXYGftNnAf42dBm6fbMBG/cW1ladvmYfmj39A854doYVV1lVHf/aQlwgARIgARIggWgjsH4S0PNUoMs5QGJ/oNxZeIi20GMlHr8iXc7+Arz7eaL1koKTbu6Max4eiJsefxMX3tkTx177Ev78zHtYtdH+2boWE4p0tkPDq0hXVFKOr+esQos/d8cJ172EKx98Hbc++RYuvac3jv/dy7j5yaGYPH81qqulZ+0TRTp7LtwaOQLyTLktW7Zg586dqKysm7hTVlZm3eK6detWHDhwoN4z6WQ2nZTfsWOH9Xy6yEVHyyQQPQQiLNIVoWbeq0DXZsCQS1CzZiJQQ2Egerq/4SNJyczDu7O2YFpatiVwqQhETBq7YCfGJO1A5RHxKL+sCokb9mPIzEw8M34Nnv5kNQZ8n4Ef1uTUvsE0r6gCX6XuxUdJO7F1f90v62IjbftBDJu+GWuy8iEvjpAZZzIbb+jsLXhyTDpSth60bj3debAM4xdm4YuFO603y1ZW12DB5gN4N2ErEjfuhzy0VJLMiJMZcGPmbcfMVdmWmCfb5fbSBZl5GDwj04rxyXGr0eObjZi4MAvrdxdaIp9Y2JpThLdnbrFedNF2wjp8lLgDyZvzMHnFXvSdnIFvVmajoLQS09Nz8FHyTizdbvclpAbz1uyznre3elcBdJ1t5Y589JyyCQ+PXIX/jk3H+JRd2HOo7tl7y7Yfsp51d0WvJCRl1L1kQ/UBcxIgARIgARKISgLrvwS6nwh0Ogs1898AKvjw8HD3k1+RrqqqGvICg67vTcXl97+B/73+Ffzsd6/gzFu74r6XRyA5dROKS+seDH9UvBTpjkIiG7yKdHJNmneoGINGzsL1Dw/GSa07Wn1w+k2dcMOjb2FK4mrsP1Rk60NtpEinSDAnARIggegi0DAiXReKdNHV7Y0XjQhgZZU1qKyuL9bKs9tERCs3tkukFdU11m2tGTlFKDKetybXeFVVNVaZGuN5h2JTbnuVN8LqSX632X6g1HrBgvzCKB+Lj/Kq6trH3Ejd8qoaVBp1xUeZxFlV36bYl7bJLaQbs4twoLju1yHdt/iRdmTmFtf6ks9zCsux+2AZKqoPxyvlnH79tBhW1z3vTrcvfDblFFk+CkqroOOU59Jd3isZz36+Dpn76gRNvT6XSYAESIAESCDqCGz4Guh9KtD1bNQkDQAq7H7EirqoYyogvyKdalxuXiESUjZi2JfJeP+LREz4IRXrMutuY1Pljsrl+qp/H+Cs04FfXwyMGw3ks1+9inSKp7xEYnHaVoydkoKhn8/HZ9OWYeGqLbXPRFbl7HKKdHZUuI0ESIAEGp8ARbrG7wNGQAIRJZC6Ix/D5m/HfR+m4qzO8/D1ir3IL7EXESMaCI2TAAmQAAmQQDAEKNIFQ81XnWBFOuWkrKISxaUVtXcfqO2OOUU6WzR+RTplRB7KX1hS5p0/3+6qs7LYiAAAIABJREFU0DEnARIggagjQJEu6rqEAZFAeAm8MXOL9cy+i7rOw9OT1luz9sLrgdZIgARIgARIIIIEKNJFEO5h06GKdL4DpEhniyxYkc7WWICNnEkXABA/JgESIIFGIkCRrpHA0y0JNBSBCal70HN6JmZv5HPoGoo5/ZAACZAACYSRAEW6MMK0N0WRzp5LQ2+lSNcKZ555Jtq3b8+XBDT04KM/EiCBqCFAkS5quoKBkEBkCBwqqUR2QTkKy/hm5cgQplUSIAESIIGIEqBIF1G8YpwiXcQRe3KgRLo/DloMuX6LZOJMukjSpW0SIAESCJ4ARbrg2bEmCZAACZAACZAACZBApAlQpIs04aNFun//B9i+PbJ+B/TliyMMwkqk+9PgFBQbL0szioa8+sP6fbiibzJO+u80jEjciX2FFSHbDNZATU0N5s2bh1atOJMuWIasRwIkED8EKNLFT1+yJSRAAiRAAiRAAiQQfwQo0kW8T2tn0v22OXDsj4AnHkfNzh2WeCefReIfA/oBZ5/Bt7tqvWuJdPd9jT+9mYLC8sjOpJuxPhct+y7ASU9Nx/DEHdhXWK5F0rCLItIlJyfjlltusW53feWVV3i7a8N2Ab2RAAlEEQGKdFHUGQyFBEiABEiABEiABEjAIECRzgAS/lVLpMvaAVx9IfCTZsCN16JmcFfUjByEmuEDUfNxuP4HoGb4INSMHALc+xfgf48Dfn0RMGoEkH8o/A2LMYv//CAVzR78Bpe8loy3527Hh0k78UFi+P9HLMhCm0nrcVbX+Tjxmen4cP52ZOeXNQqt8vJyrF69Gu+//z6uuOIKnHbaaXjuuedQUFDQKPHQKQmQAAk0NgGKdI3dA/RPAiRAAiRAAiRAAiTgTIAinTObMH1izZTbsxu47nKgWbPD///bDDi+GfCzCPyfcMSH+LroIuCTcUBBfphaE7tm7vswFc3+8S2aPTcTx7SZhWNemIljng///7EvzMKP2sxCsyen49j/TsPoBTuRWxS+mXTV1dXYs2cP0tLSLAEuPT0dqampWLJkCRYsWICEhARMmzYNkydPxrvvvotHH30UV111FX70ox+hefPmePvtt1FSUhK7HcnISYAESCAEAhTpQoDHqiRAAiRAAiRAAiRAAhEmQJEuwoCPmC8qBLp0BK67FmjeHGjeAvh1i8O5LIf1vznQQmz+GvjnP4GlS4GyxpnJ1TBwvXnp+v1mXNozCZf0TkaL15LRQvJI/b+2AC26J6FV34VYknkQFdUi1YYnlZWVYdiwYbj22mvRunVr3HDDDWjZsiUuuuginH322Tj22GPRrFmz2v//+Z//wRlnnIHLLrsMvXr1Qk5OTngCoRUSIAESiEECFOlisNMYMgmQAAmQAAmQAAk0GQIU6Rqmq6urgXVrgUlfAuPGAJ9/Ftn/z8YDn4wFkpKAoiKgJnwiUcMAC7+XjTlF+CYtB58v34OJK/ZiYupeTIjAv9j9InUvxi/fi6lp+5BXFN7n38ksuH79+uGkk07CKaecYt3CKrex6v9q+yWXXIJ7770XnTt3xqRJk7BlyxbILbBMJEACJNBUCVCka6o9z3aTAAmQAAmQAAmQQCwQoEjXcL0kQllpKVBcfDiX5Yj9lwClJUBleAWihoMVGU+V1TUorahGWeXh/9LKaoT7X2wrm+VV4RdHKyoqrFtZn3nmGbRp0wbt27dH3759MWTIEIwcORJTp05FSkoKVq5cibVr12Lbtm3Yt28fZAYeEwmQAAk0dQIU6Zr6CGD7SYAESIAESIAESCCaCWz4Cuh9KtD1bNQkDQAq+OyyaO4uxkYC8rbWwsJCZGdnW7eu7t+/H/n5+SgqKqIQx+FBAiRAAgEIUKQLAIgfkwAJkAAJkAAJkAAJNCIBinSNCJ+uSYAESIAESIAEGpJAw4l0Qy9DTcaUhmwbfZEACZAACZAACZAACcQ6gU3fA6+dDnQ9hzPpYr0vGT8JkAAJkAAJkIArgQiLdIWomdcV6NIMePN8YMFA1GSloCZrKWqylvCfDDgGOAY4BjgGOAY4BjgGOAacx8DuFahZOADodTzQTW537Q+UH3K9uOWHJEACJEACJEACJBCrBCIr0lWISNcF6NwM6Pk/wLuXACNuBobfAgy/if9kwDHAMcAxwDHAMcAxwDHAMeAwBm4GRv0JeO+Sw9eS3c5ATeIbFOli9VsH4yYBEiABEiABEghIILIiXU0ValLeAXocB3T5yeH/zj8F+E8GHAMcAxwDHAMcAxwDHAMcA65j4CeH+XT9CdD+GKD7eahJeR+oKAx4gcsCJEACJEACJEACJBCLBCIq0llAclajJrEPMOV51ExtA0xty38y4BjgGOAY4BjgGOAY4BjgGPAwBtqgZtqLwJTngFndgdyNAGpi8ZqbMZMACZAACZAACZBAQAKRF+kqS1FzaCtqslehJicd2Lea/2TAMcAxwDHAMcAxwDHAMcAxEHAM1OxbjZqc1UD2SmD/eqC6IuDFLQuQAAmQAAmQAAmQQKwSiLxId+T3TvnNk/9kwDHAMcAxwDHAMcAxwDHAMRDsGIjVC27GTQIkQAIkQAIkQAJeCDSISOclEJYhARIgARIgARIgARIgARIggVgkcOjQIUydOhVvvfWWlefk5MRiM6Iy5rS0NEyYMMFiK3wVY2HORAIkQALxRoAiXbz1KNtDAiRAAiRAAiRAAiRAAiTQoATmzp2LZs2a1f7LOlNoBETofO6552qZ6nxl+e677w7NAWuTAAmQQBQSoEgXhZ3CkEiABEiABEiABEiABEiABCJPQGZjyUwtEdXULC3JZV22e52tRZHOua+Eoy6wpaSkOBfWPhERTq9nt7xjx47aGsH6qTUQpwvkEqcdy2bFLQGKdHHbtWwYCZAACZAACZAACZAACZCAHQERd0SMsxN+zG09evSwBDs7O2obRTpF4ujc5Cyz4wIluXVY7wcR7GSbcJb/ESNGWJ/rdoLxo9eP12VyideeZbvilQBFunjtWbaLBEiABEiABEiABEiABEjgKAKmaKGLQW7LIi45PWuOIt1RmGs3mLy93KZqzqLTZ8zVGjYWgvFjmIjLVXKJy25lo+KYAEW6OO5cNo0ESIAESIAESIAESIAESOAwARHYTPFHF+VEhBNBwxQ19DJOAhNFOudRpma9KY6y7pakn1RZyWUmo5fk148Xm9FSxrxl1YtoqWKPZy6qjcxJIJ4IUKSLp95kW0iABEiABEiABEiABEiABI4iIM+WsxPoRJgTAcQuiVgkt1ia9exm01GksyNYt02eQyeMvDyPTgQoXaSTPvCa/PjxajMayoU6vuKVSzT0DWMggXAToEgXbqK0RwIkQAIkQAIkQAIkQAIkEFUEZDaWLvzIsggfXpP+jDSKdF6pBVdOBCW9r/z0U3Aeo79WqCJd9LeQEZIACSgCFOkUCeYkQAIkQAIkQAIkQAIkQAJxR8AUffwKdAqIzPByulWTIoqiFHpOlkczJJOjmXALCcQrAYp08dqzbBcJkAAJkAAJkAAJkAAJkMBRt6vKM+fCnSiihI8oWR7NkkyOZsItJBCvBCjSxWvPsl2+Ccivo8H8yzNOmEiABEggkgTMB0bLrBAmEiABEiCBwATM46fMoovEtVsoIopcf0r9CRMm1L64QoRE2eb0vLxALZc2yrlCtynLss3udl03e+GwlZGRYbVHcrskManrcIlTv91V1tVnKnfqw0B+7HyrbRKDyUxuc5Y+cPKn6pp5OPpUtVVyL0yknFMKhYvYVPXVi1Ukl1mlMkbd/DrFI0ylrt14kH6Qz5Qv8SP94rcPnHxzOwlEOwGKdNHeQ4yvQQjYPadEvzhwW5YHDjORAAmQQCQJyIWqfhzicSeStGmbBEggngiYb7aU42kkkogK+nFa1t2SCA52L6XQbejLfl6eYAo6uh21LBy8iHXhsOWFjYrLa253HvTix65PRGQyz7N2cQgLN6EonH0qtuxiCLTNbtwFy0VYSV3zxSl2MUh/iJDmJZnxqDrS5kD94Gc/UHaZk0CsEaBIF2s9xngjQsDuZONnW0SColESIAESOELAvGiVC2YmEiABEiCBwATM67lgZ6YF8mQKD7LulGT2kBfhw4xdflR2SyJy+LHr9Hw98RFOW17YmG31sm6y8OLHrCPjwYsvVUb42omb4e5TEQ6VTz+53bgLhou0UYQ3P76lrFyvBEpmPFJe+sHr2A20HwTyz89JINoJUKSL9h5ifA1CwO8JSC9v90tegwQdYSfmRUswU9kjHCLNNzIBjhF/HRAKL3MmiNsXK39RsTQJkAAJxC8BO6FDxKdIJFN4sBNLlF+7H17kuC511L/MGLITSfzYVbObhIP8y3lIP5+4CSpmjKHYkpj1a2e7Nti1Va9jLtvF7sWP6gPJzfOy8iG2xZb8mxykjMyoM5NZTgSnUPvUq2il4pbc7vZRv1xEoLPzLeKYjEvFRtrnVM7ko6+b8dj1g/AUXyZX1VaxwUQC8UqAIl289izb5YuAOuCr3FflOC1snkB5MozTjg6hWRwj/uCFyktuIxEbXm8n8RcdS5MACZBA/BEwj7siKEQqmb5k3Skp4UGEKREo3JJ5u6lTG0RYUdexkosPt6TEFrsy4bQl9v2wCaa8aoMfP3YzBUV0ckq6bTu2kehTPRbdv/SvrHtNfuuagqmsu/1Yb47RQPGZ8ejj1q4PpK/MRxM57QdembAcCUQzAYp00dw7jK3BCOgnB1lm8n9BRWZNj4B5keXngrHp0eI+1RT7nG0mARJoXALmecpOXAlXhKYvt3OizHYKJM7pcZmiiZ1gYvq3K6PbdFsOpy3xY9pzYxNMedUWP35MYcnL2FC3gNr9WBaJPlXtCoWJ37omQ69imMnTrZ7pQ30Pc9sn7ERVu1mDOjMuk0CsEqAaEas9x7jDSkCdHFQeVuMxasw8gco6EwnoBDhGdBqBl8krMCOWIAESIIFwElCzm9T1nRchJlj/kTzGy6w31QbJ7UQi0z9FOvfZZjpPWY7UbdBO48lLn+p1zf6Vda/JT10R13Q2foQwU0y2G6cSsxmP+HMT6FQ7TSHQDwNlgzkJxAIBinSx0EuMMeIE9JORLDMdfQLliZCjwiRgXmRxjJiE6q+TV30eXCMBEiCBSBOIF5FOxA79WtXufGueY7yIHk78w2lLfJj27OLXY/FbXtX1Wk/Y6Dwb40UEXvpUtSsYhsHUFUFO5yKim59kCo9OorjZT3a3uNr5NePzWs/OFreRQDQToBoRzb3D2BqMgH5CkuVIJfmVTi4M5CQmJy71LycrP79U2cUnv5iKHfmVSdmVXLZ5vVATG+rf/LVK1tVnem4Xi2wTn8G0SzhIPbl4CfSrppMPqaczFnuBbKl2RLKPlA8veTjiUDbUGPDKQO8/c+zofR+pMSJxBtN/Epu0NZR9wK1v5DYXGZe6fYlTGDmxDScvtW8Ee6xQ9fXjg1zgCjOJ029y2v/EjrASu8qX+PGyT/uNgeVJgARIwI2AHIP0azxZj1SSY57uS9bDleQYHci2HOP1MjIjKphju8QcTltizy8bv+UVZ6/15NytswpnX6lYAuVe+lS34bVteh217LWuWU44+Ulmm4SxXTL9yLqXZNqP5P7sJR6WIYFIEbDfcyLljXZJIEoJ6CdqpxNKqKGbgobpU9blgkq+yHpNSswwp6bb2ZZtbidbseVUz2273YnVPPl6vUj0c/I1fShmIhzYxevl18BI9JGKy08erjjMi1AvDCRO80uNEuoiOUYUH7/9F859QMVg5jIuTSZ2Y0z6TeJRKZK87PY75dfMpayXY4SMD6/HH6f9T9ociJXbcciMneskQAIkEAoB83gk65FK5nHRz3E6UEzm9ZGTbfPh+nKukh9JvF6H6XGE05ZfNn7Lq7i91jPHRTB8lM9gc699qux7bZsqr+de65pcgvlR0Lw+0uNQy17jUeX1XLcfyf1Z98llEmhoAhTpGpo4/UUlAf2AL8vhTDKjxMsXZD0G+bIfKMmJ069d8eE0pd+8WNDjcVuWE62ZzJOv14sfMwa3k6/pQ2JwEnhU/Gacaj1SfaTse80jEYc5Ruz6S4/PZKj3gdk/imug3M5nOPov3PuAzkEtmzwCtVV4Sz9KiiQvO6YqZpVLHCK8BYrZ/Fzvc2XLzJ36zxxvpm217nQcMv1wnQRIgARCIWD+6OXl+BasP/O46OU4rXzJuUZ+wJD4vBxHnWy7XUf4+SFG4gqnLb9s/JZXHL3WE87qfCS51+tU5cdLHq4+Vb68tk2V13OvdcPBRefqxNZrPHob1LJuP5L7s/LHnAQag0B41YjGaAF9kkAYCOgHfFkOV7K7wJGLJDk5yQWB/MvMFfmV04whkFBnnkjlok7duib25V8u+Oy+pMtndsnLhaEZp92vbGJfL+f14kfK6fXcTr52PvS65rK0zS5Fso/s/Dlti1QcdiKT+HJK5hjQZ4ZJHfNzk7PdutcxYldXbbPrv0jsAzoXO3YSj/iV8Sf/Zgzyub7vRoqX+HZLduNJYhNxTI4LKn45ZtjFGEhEk/qqbyS3YyVs1JdOvaxaDtQGt/bxMxIgARLwQsA8VtmdS7zY8VLG9OXlGCfHSLtjsDpOOuVutgPNaBZ/bvX1tobLll82fsurmL3WM5l7vU5VftzySPSp+PPaNrvYvNYNBxdzzNqx9RqPXVt0+3KdwUQC8UggfGpEPNJhm5oMAf2AL8vhSqZApn95N33ISczPyVGJA+JDviC7JfOXZPETKIVyAjXr2p2g7fxLOb0v3E6+pg+dndTTxSURiZwYRbKP7NrotC2Scaixotg6cTXHiTB2S2YfBCqv2zLrBtN/ql2R2Adk/OgxCTsRtJyS3h4nvnoZsRcKr0B1zfEk6277odn3geIz26LGlhMn4SnCn17Oy3HIiTe3kwAJkIAXAnY/IOjXB15seC1jHhfdjtN2x0R1fJRjo5xH9H/z+OlmW8Urx3y7H4GVH7Hp9qOdsiN5qLb8sBF/fsurWL3WUwxU7nZ+VLYD5ZHuU69ts4vTa13zuicYLoqpyu1seI3Hri3KruRO11t29biNBGKJQPjUiFhqNWMlAYOAfsCX5XAk8wTk9gVf+RMxSY/F7eTjJjwpe3pufmm3O2nq5c34Zd1rMusG8qXsSjmv7Td9qHpuQqjyo3LTRrj7SPkJlEc6DrlwNC+8TNHSZC/jJVAy45Z1r8msG0z/RXIfMEUrt31RtVm+7Ag3p+e6mW0OhZdbXdOPVzHMbLNbPdOH6j9zXCk2ktuNQ+lDJhIgARKIFAE5Lqvjk8rdjlOhxGEeF92O06boJucOt7jMc7SbbbMNcuyV8uZ1oPDwcq7X7QVryw8b8ee3vIrRaz05p6vxILnX61Tlxy6PdJ96bZtdbF7rhoOLzlWW7ZLXeOzq6va9XJvZ2eA2Eoh2AvZ7TrRHzfhIIMwE9AO+LMvJw+u/UyjmxZBTOXO7eZKXC6JwJJl+r7fTSUhQvkI5gZp1vV78mBehbidf04e0Tdj5SdHSRw0Rh8nLFGDMGLz0mWlT1r0ms24w/efVlyrnZx/Q9xVZDsd+aLY5FF5udU1B1o8QZo4Dp+OE2RZh5PYFU/WBKQS6tUPVYU4CJEACoRAwj2tu1xah+DGPi07HNzlW6ucYiS9QMq+PnGwHsmPGKHE4HefDacv0Gyh+v+VVrF7rmWKUn/Ok8qXnDdGnXtumx6WWvdY1uXg5rysfKtfHtizbJa/x2NXV7UdqX7bzy20k0JAE7PechoyAvkggCgjoB3y/y3ZihnkxFcrsrlAvHBReuQjT2yYnSLcUygnUrGvHyM63yc3t5Gv6kLZ5vW1DfJu+GquPGjIOUwAW0UqSydIrC7OerHtNZl2//efVj17O6z5gXmz7FX91n/qy2eZQeDnVleOFvp97+fKnx2gKmU77oNkWL7NQxY8Zn9d6eoxcJgESIAE/BMzjmhwjvV6X+PFjHhedjtNy3NOP016EEPNawcm2l3jNc6HTcT6ctryyUT79lvdbz/zBSF0PKTt+84bo02CZSFu81jX3Fb9czHO809jyGo9dP+j7jpN9u3rcRgKxRIAiXSz1FmONGAH9gO932e5Czzz5+PmV0jzBia1wJL8XeGYb/MRh1rVjZNcmM0a3k6/pw++FhFm/sfqoIeMw+cpYNwUpc4adXT+pbWbssu41mXX99p9XP3o5s/1O8ZoXqU7ldNtels02+7Hrta5Zzi9Xk5GMEbtk+vHaFtO+2z5u55fbSIAESMAvAZkJbV7bhevHFz0Wr8dFOe7p8chxMVAyj51ej7lOdnX/oR6HvdjyykbF67e833rmtY/fH7SUP5U3RJ8Gy0Ri9Fo3VC6m+Ol0be01HsVXz72MN708l0kgFgnYX33HYksYMwmEQEA/4MuynGy9/tvdBmf+oiYnKbnA8vIvZfV45EQWjuT3Ai+UE6hZV3x7SWaMbheOpg+/nKKljxo6DlOA0seaLItI7DWF0geh1PUan1nOHF9OYyaYi23Tl916KG32WteM3U9/qpjNMaG267nXePQ6alm377aPq/LMSYAESCBUAqZ4IMchr7PGdd/q2Gc3c199po5xsm6XzOO0l2skM34n23b+7LapGCUP9TjsxZZXNipWv+X91rMTbr2eL6Wc2WcN0afBMhE2furq/SnLTkKbYq5yu+c/2n1H8huPsq9yPb5Qx66yyZwEoo0ARbpo6xHG0ygE9AO+LIeazJO1ad/PupxYvST59UsEGPFtPpPKzl8gu35O6GZ8Zl3zYsYsr9ZNEcXt5Gv6CNQe5UPljdFHyreeN0YcTuPDjbces1oOpQ9Cqav8m3m49gGzT7yOXzMecz2UNnutG47YzeOFXfu9xmMykHXdvt8xZ2eP20iABEjACwG7c58cg5yEBN2mHAf1R0aEclw0f5yT46lbMgU6OYba1ZFydnGZts3ZUnZiZThtiX+/5wy/5VUb/dQz+0HGh534qmxLrn7oNM9dpi27/tHteO1TvY6Ig/r5089sUD9czNi8cJE49f1D4rQbV6o9fuJRdVSuMzD7QZVhTgKxTiB0NSLWCTB+EjC+NMrBP9QkJw39JBLKcqATvVww2F14BvIZyG4oJ1CzrpeLRmEu5fS43U6+po9A7TH7tCH7yPStrzdGHOYFumIe6OJUj1uWQ+mDUOqacYR7HzD3J6/j14zLXA+lzV7rhiN2NR5Ubtd+r/GYDGRd2ZXcbR+3q8ttJEACJBAsAbuZPup4JCKLedeDiCJyfjFfPCF1QjkumudgOW7b2RPx0OkaQY7BZtLbYmdPykubvJwnwmlL/Po9Z/gtr1j4qWc3HoSN9I+ZZJs+DsxzV6T6VI/DbvafOctN4rC7lvPDRXyaY0TGg9iwS+LTLC/rbslvPLotNTYlN/tBL8dlEohlAqGrEbHcesZOAkcI6Ad8WQ41mRdV8uuSbPP7LxeHTklO1uavVqodcnI0fZllnU62yl8oJ1CzrtPFovKlcimn2iC5tMEpmT4Ctce0I7Z1X5HoI9On3XpjxGH6VBzkS4qfFEofhFJXxRipfUDxULnX8avicspDabPXuuaFcjCxq3ar3M6G13jsWCi7krvt43Z1uY0ESIAEQiEgxzPzOKkfk7wsy/WCXfJzXNQFH+VT7Mp1n/yb52n5TP5VWfFlJvWZys1rQTufTud9ZUPlodiSOP2wCaa8YuHXj/mIGdXeQLndLDE7vqH2qWqXys1xYRen3djwy0X2Ezvbsk3aKXHo41EvK2PFTihUbZDcbzx6Xd0XryF0MlyOJwKhqxHxRINtabIE9AO+LIeazJOo3ZfcUH2YJ0c5acqvWU7JPOHancT1uqGcQM26Xttvxuh28jV9BGqP3jZZbog+Mn3arTd0HIEuSL32lbQllD4Ipa7iGKl9IFJ9EkqbvdYNR+xejode41F9pee6fYmXiQRIgAQakoDbDDX9+GQui/ggxz6n5Oe4KCKG2DN92K2r46R+fLeLQ//czo65zUmgk/aF05bY88MmmPKqT/z6kXqBrou8cotEn6p2qdyLD7uxEQwXuR70OkYVI7kuCyTQSVuCiUcxUL4kV/uG+ow5CcQLgdDViHghwXY0aQL6AV+WQ01y4aPbdBPPgvEl9nT7ItAFSqYAZncS122EcgI163ptvxmj28nX9BGoPXrbZDnSfWT6c1pv6Dj0Cy5Zll/s/Y4l1ZZQ+iCUuuI/kvuA+eVEbg8KRwqlzV7rmrF73ff09unjQZbtktd47Orq9t32cbu63EYCJEAC4SIg1xwyI0o/L+rHJ7Usxykvx1LzvGTeimgXt/n8L+VTcvPHV/347mRbYjB/wNJtyrJ87rU94bSlx+EUv2IUDEupG2w9EZbM6zE9XlmWz2XMBErh7lPTn8SqjwU9ThnLdiJZsFzEt5zvZSzqfsxlr2NKtSWUePT9VfqEiQTikYD91Xc8tpRtIgEXAubJxqWop4/ML7But616MmgUMi8k5GQXKJkCmMTolsw2BCqv2wq2rhmj2xf4YH2oOM364e4j5SdQ3pBxmONGXSSbF18Sk5dkxu61ntgOpa7UN9sSzn3AvMAO19gIpc1e65qiq9/YzQdTO+2DXuOxG0f68dbJvl09biMBEiCBSBEQYUOuQcz/YPyJDb9J6sg5WY6tcj6zE1rEptN2O3+6TbEr6zKLMJgULltix0/yW17ZDrae1NfbKn0SrC3dTrj6VLVPculL8SF9K+duL2Mj2LaY/sSnYhPsmFKs9TZ5XZa2huLXqx+WI4HGIkCRrrHI029UEdC/NMpyqElOgrpNLzPd/Pg0f0HzctI1Y5ITrFuSz/U2BCqv25ITt15XRA8vyRRH3L7AhxKfxGLyCHcfeWlvQ8Zhii/yq6dK5mfSd14u9kLpg1DqStyR3AfkYlofv+EaG6G02WvdUGM390HZl+2S13js6ups3fZxu7rcRgIkQAIkQAIkQAIkQALxTCAr68Q+AAAZy0lEQVR0NSKe6bBtTYaA/qVRlsOR9OnYYtOLkObVbzAChfnlW75ku6VQvoSbApiwCJRMf8LM7Qu8WT5Qe+z8R7KP7Pw5bWuIOMzZcuZ4NGemubFX7QilD0KpK/4juQ/Ir7PmMUGETC9JyplsVb1Q2uynrhm7k9Cm4lK5CLNmXadfqv3Eo+yrXPfhZZypesxJgARIgARIgARIgARIIN4JhEeNiHdKbF/cE9C/NMpyOJL5JVaEGC+zk5Rv+XLs9AXZFFTEl1syBTppY6A65uwqfeaVmy/1mcnUzZ9dfFLf7Qu8ydfNvorJzE0b4ewj05fbeqTjMG+BFN5mkrFmioWBxJ1QxojZZr/9F+l9wLTvZWwozk7jtqF4mfuTl9hlPJjPHrIbJ2rchNJ/+rHBiZXyw5wESIAESIAESIAESIAEmhKB8KgRTYkY2xqXBPQvjbIcrmTOXpIvy27ChwglcruafHGVOEQosEvmLW1i1272jthTtsw2BhJFpK5Zx4xd4nASHk2hQGyZPiVmMz5pi/Lr9gU+FJFAZxqpPtJ9eFmOVBzCWPGUXPg6JZOpW1mxEcoYMX2ZY8MpRrU90vuA3awy4SF+zSTb9P5zGrcNyUvfj1T/OzGW+M3ygfo+lP5T8UjuxMpkzHUSIAESIAESIAESIAESaAoEwqdGNAVabGPcEtC/NMpyuJJ80Te//CpfMmtFvqCqf/1Lvirj9gXWrrzYlNk88i91lR3J5TN9pozTF3a97aYN3Z5adrIjgoRT21VdMxexQPfp1v5QRAK9jZHsI91PoOVIxaH3ufC2E5n02Mxx5SQUqzp6f5n9qdbtxkg4+s+MVfyFcx8QUVq1wU/uNgOtoXiZ4qwev3CTOMyxocrIfivj0S2F0n/Kj+Ru+7ibf35GAiRAAiRAAiRAAiRAAvFIIHxqRDzSYZuaDAH9S6MshzPJl107McH0abfuJqi4iTqmLfVFWBcI7IQTs91efLjZkdv7vAh1uiigx6jiNuOS9VBEAtNepPrI9BNoPdxxmIzceKrY7MQd2eaUgh0jZmxu4ygU32pfUG3Xx5cXn36FukCiZkPykn7zsv8pRpKLcCcxBkqh9J/uT/VLIH/8nARIgARIgARIgARIgASaAoHwqhFNgRjbGJcE9C+yshyJJIKb08wV/UurmgkkM9G8JLvbSpU9EQd1oU8XKMxbV518yRd2vZ6yLbkurgVbX2b96Un35TYjSdqlx+K1PbovczlSfWT6CbQerjjMce1FfJHYzDHlRXjS+03vF6cxEs7+M+PV/YdrHxAGul1zWT53EzP1Pg9mnwqFlwhqgX4okOOO+PCaQolHH5eBxpbXeFiOBEiABEiABEiABEiABOKBAEW6eOhFtiEsBEQU8yqMheJQfMiXeRGV5Muz/MuMM69f8J186zblC7STIOO03cmu2q7iVvH6tSP1pZ2qzW7tFdte+8LNjordb67aGu4+aow4hKXfvlJx+mWruPkZI359qNjscrGl+iwS+4D41H2Ir1Dib2heuj/pIxW/bA82Bdt+P/t4sLGxHgmQAAmQAAmQAAmQAAnEGgGKdLHWY4yXBEiABEiABEiABEiABEiABEiABEiABEgg7ghQpIu7LmWDSIAESIAESIAESIAESIAEnAjILOBgZwI72eR2EiCByBCQ2feyvwZ7Z0hkoqJVEogcAYp0kWNLyyRAAiRAAiRAAiRAAiRAAlFEQH9Gp9uzb6Mo5CYRinpchTyOIVxijDzOQZ59LM/NlTxcdptEh0RRI/XnAPt5fm4UNYGhkIAvAhTpfOFiYRIgARIgARIgARIgARIggVgkYL70hrPpoqMXpR90IUZEtXAkEfx0u7LOFHsE9Jd3icjORALxToAiXbz3MNtHAiRAAiRAAiRAAiRAAiRQ72318lbrQEnEIxF25F9efhVs0l+cxdlcR1OkSHc0E26pI2COD86mq2PDpfgkQJEuPvuVrSIBEiABEiABEiABEiABEjhCIJgv+vosLFkOJokop9u5++67gzET13XMvuFMurju7qAap9+m7kVgD8oJK5FAlBAI7mwTJcEzDBIgARIgARIgARIgARIgARIIRECeP6fEMq9CmSqv8kA+7D43BSixxVSfgMmIIl19PlwD5JmFaj+UnDNSOSrimQDPEvHcu2wbCZAACZAACZAACZAACZBAvS/4Xl8YoYsCwYprpgAVrJ147kKTEUW6eO7t4NomLwHR90ev+3Bw3liLBBqXAEW6xuVP7yRAAiRAAiRAAiRAAiRAAhEkYL4wwuvz5XRRIFhxzRSggrUTQTyNbtpkRJGu0bskKgOQ21zVPul1NmxUNoRBkUAAAhTpAgDixyRAAiRAAiRAAiRAAiRAArFLQH87pB+RTAkCKg+GgClA+fEfjL9YrGMyokgXi70Y+ZjNW169iu2Rj4weSCC8BCjShZcnrZEACZAACZAACZAACZAACUQRASWySe5HANLrBSuumQJUsHaiCGfYQzEZ+ekjt2Dkrbx6H8o6U+wSMF/CwlteY7cvGbk7AYp07nz4KQmQAAmQAAmQAAmQAAmQQIwSkNk2wQo1er1gxTVTgArWTozi9xS2yYginSdsTbKQ3Oaq9kt54ysTCcQjAYp08dirbBMJkAAJkAAJkAAJkAAJkAD0t7rKl3sRhLwmJQao3Gs9vZwpQIktv0kemi/P1Zs6dao1E1BELPmXmWGh3vIn8Ykd4aTsKtviM9Qk8elxy63HctuinkxG4j8cKZSZdOHgIm2XGKS9wbyNVOr4qR/ucSL9L/7NMSZ+9D6VMrLNLcnnwkEfZ7Lsl42MDbU/Sh4MV7c4+RkJRAMB/2eJaIiaMZAACZAACZAACZAACZAACZBAAAL6w+b9CmS6GOC3rgrLFKD82jFFRjMmWZfZRabwpfzb5Upk0Wcl2dlV20SQ8ZtE2HGzL5+JuCPJZNRYIl04uZi3Zkp7/SSJRfGXPNCssXCPE+kb3b+K3XwJiyrjFp+X2KTPvQhuZlx+xr1qA3MSiHYCFOmivYcYHwmQAAmQAAmQAAmQAAmQQFAElIjgRegwHeh1ZTmYZApQXu2IYOEmcpmxybqIIYFSIPHMzq5sE7HTa/Iiyig/Is5ITGpd8sYQ6SLBRYQrvV1+ZiaK+KTXderbSI0TUwyTvncS6FSc5vgQodHPGJZZloGSOVacuASyw89JIJoJBHe2ieYWMTYSIAESIAESIAESIAESIIEmT8AUyPyKP0p8UHkwQM0YxFagZCe8iOAjwonYk38Rccy31ortQKKFMFDtkVxEFLEjttW/zJwzBSYpK58HSqa4pHyJX6kvvkzhxlz3209OMYk/5T9Q/JHgYvr3IkKptpgzQO1mmUVynJix241jna30oZlMpjKmZHyoMSyinz6GvfS7tFn360c8NuPjOglEK4HAZ4lojZxxkQAJkAAJkAAJkAAJkAAJkIADAVMwEuHBT9LFAFkOJtmJG4HsmAKZm/Am9k2RS7Y5JSWciI9AM7vEr87ATojR/djNnBIRRbabyRSBdD9exBrTnt266cOt/yPBxbxlVdpox8KM3awnfWWXIjlOTHb6GBNWejtkdps5lkwxLVCfijDs1j96+/WxIstMJBBvBDiq461H2R4SIAESIAESIAESIAESIAHrS7/+hd6rCKDQ6XVlWer7/TeFrkCigtjX/XqZfWXeAugmiNgJKqq9drkpBLkJgGZbncQl5cduJpi03S1+VddLbrKUdacUKS7SFr0/RTgOlLyIy2bbwj1OTPuqDW6Csd4us77buNHreVnWBUOJSxcMvdRnGRKIdgIU6aK9hxgfCZAACZAACZAACZAACZCAbwKmQCJCjJ+khIlw524xmKKYW1n9M/P2yHAJFzLDSW+/m8hkiideeNsJdY0h0uksvSx75WI+x83L7Zle+jLS48QU2WQMeIldsTPrh1OkM/frcNpW8TMngcYkQJGuMenTNwmQAAmQAAmQAAmQAAmQQEQIhPplXhenwrns1FgRG3Q/XmctiT1TFPEikDnFoW/3MqtLypuxB5pFp/swhaxYEOm8cpF2muKlm4Aqn+ljwE4YM1lHYpyY40liEkHVazLrm7fDerVjVy7U/drOJreRQDQRoEgXTb3BWEiABEiABEiABEiABEiABMJCINQv87pYEs5lp8aZwobbrDXThohyeoxiKxzJFISc7Jqx+xGOTB+xINKZMTtxkT4QFnrfyCw8p2RytBsDXso42fc6TkwfbjHb+TL9iFApzMKRzP06nAJgOOKjDRIIlQBFulAJsj4JkAAJkAAJkAAJkAAJkEDUETC/zPsVCXRhRZaDSaaY42ZHf9OllBOBRup7+fczs8tPO8z4ncQo8/ZPp3J2vk0f8SbSme1zm2Xo5TbWhhgnpkjnpz9VH5u37cqYltiFRyjJ3K+DiS0U/6xLApEmENzZJtJR0T4JkAAJkAAJkAAJkAAJkAAJhEDA/DLvVxwQUUH/DyYUU6ARe07JjFf37XfZq3Ahs5BEYBPf5m2Zdj6d7Jqx+2FtMhJb4UgSq94Gp9jtfIWLi7Jtim92t47KNj1ep5dBmKz1On6XnZiEwk612e55gyo+4WE3S1DVdcvN9ju1wc0GPyOBaCbgfJaI5qgZGwmQAAmQAAmQAAmQAAmQAAm4EDC/zPsRjsSsEhRU7uLK8SNTgBJbTsmMV/kNJg8kXIgw50WUM3072TVj98PaZCS2wpGCEZrCzUW1w4xF/JhJtum8nW7jNFnrdfwuO/WnGa9TObMN5ro8Y88tXhmDfm2b9vzWN2PkOglEGwHns0S0Rcp4SIAESIAESIAESIAESIAESMAjAfPLvB/hSFyYgodHt/WKmQKU2HRKZrxyu6Bs8/tvJwApnyKa2N2GKHGJYGL6Mss6CSJm7H5Ym4zEVjiSxKr3oVPs4itSXFQ7zBdCCGsz6bPt7D5X5U3WkRgnftipuNxy6WPzNl29b6QNdrML7Wya7XcSM+3qchsJxAIB57NELETPGEmABEiABEiABEiABEiABEjAhoD5Zd6PcCTmdBFBloNJpgDlZifUeL3EZ4puIgy5iRxm/E5Clxm7n7fLmj7EVjiSH6EpUlz0drgxMm91dXvxhmnH77jWY3Ja9sPOyYbddhErxbYuSKr9TLZ5SQ3Rfi9xsAwJRIpAcGebSEVDuyRAAiRAAiRAAiRAAiRAAiQQBgLml3m/z8BS4oHKgwnJFKDcRDpzppGbeBZMLGJPtUVyL6KIGb+TSGe+wdSpnF3cpg/pt3Akr0JTJLno7TD96EKceaurm8gZ6XEiMXtlp7fP77LpQ8akl33U3K8jIVL6bQvLk0A4CVCkCydN2iIBEiABEiABEiABEiABEogKAqYIIOt+ki5oyXIwyRSg3OyY8brdthpMLMGIO2b8TgzN2HUBKlCspo+GFukiycVsu9zGqsaVfkurPrMskHhqsg73OJGYTR9O/W62z++6+VZiL32v+KlcZucxkUA8EQjubBNPBNgWEiABEiABEiABEiABEiCBuCNgCgB+hCOBoUQAlQcDyBSgxJZTMssGEmuc7DhtD2YGkhmTk1hjltMFKKd41HZzFp4XoUbVdcu9Ck2R5GLGZ7ZVZteZt7oGEt1M1uEeJxKzV3Zm+4JZV/uX5F76Xi/vtj8FEwvrkEA0EHA+S0RDdIyBBEiABEiABEiABEiABEiABIIgYIoZXgQA3U04xAAzhkCigj7TSspK/XClYMQoU1RyEukkRpOXCFCBkmlfbPjtJycfXoWmSHPR4zPHg8ziM2919fIChUiOE4nXKzu9bcEu6+MmUN+b/ORZgkwkEG8EKNLFW4+yPSRAAiRAAiRAAiRAAiRAAhYBXQCQZT8plLrKjykqBIrBFEdEjPEi2ih/cuuf0+1/5m2dboKb2LMT0NzqmOUDzaYzyyvegYQa1dZAucnSKfZIczHj1G9tlTbr615FJ7Nt4RwnEq9p34md2Ta1Ln3rRWB2e06fsqXnfsvrdblMArFCwN+ZKlZaxThJgARIgARIgARIgARIgASaPAFdABFBxEnAsgOlRCOV25UJtM2vSCf2zJhFgHF7oL60ScQLNSNMRCe7ZAocYtdOSBF7ypZqu8rdxBqpp8qpXNpi+pB1822qEouq09AiXaS5mH1hCmCq3ZK79bNpJ1LjRPyYMbr1uxmXrKs2yVg0+1+Vl5dj6P0udZzKqjrmrEM/vJQN5iQQ7QQo0kV7DzE+EiABEiABEiABEiABEiCBoAiYs7VEkPGalNCgcq/19HIiOqj6Ktc/t1uWmXOmeKHqirglIpb6N4UaKecmctmVF5sifsi/1FW+JJfPdEEtkFhjiju6LdO2+kwXGGWbW/x2vJy2mbG4xR5pLnqMdmKmYiGfeU2RHCd+2NnFq9qjchnP0q/q3463k7is2zfHkJ9ZprodLpNANBOgSBfNvcPYSIAESIAESIAESIAESIAEgiZgzpISIcprUgKDyr3W08sFI9JJfREf7IQMFYtb7iZEugk7pk0llunCiJvQpdptCqOmXbUuwo2aOaX7UH6VvWBzP0JTQ3DR26G3V/EIpt2RGid+2OntUst27VPttMu9CHRiW68r44eJBOKRAEW6eOxVtokESIAESIAESIAESIAESMAioH+xF+HLa9JnswUrCMjMKN2OzErzk0Rw02ey6W3Rl6WMCJBeZ2K5CWnCSBf6dMHF6+2Fciujk8goPEyxVEQa1R6JLRzJFGi9xB5pLqpdwke1V+U6c1XOax7ucRIMOzNWLzHJuPXabpNZuMaJGTfXSaCxCVCka+weoH8SIAESIAESIAESIAESIIGIETBFLq9ClgQkZf2Ud2qEzHgKxY7UlVlnIjTJLCf5F9FCzURz8htou25TxBKJ0y45bbcrq2+TehKnxCuxu8UbLta6f1l282mWVeuR5iJ+lDincuU7lDzc4yQYdnbx6zxlLMi63/1BhF3FSnIZV0wkEI8EKNLFY6+yTSRAAiRAAiRAAiRAAiRAAhaBcMwKIkoSCCcBc0xyVlhguvrMzGBntgb2whIk0PgEKNI1fh8wAhIgARIgARIgARIgARIggQgS0GfgyMw6JhJoTALm7E7OCnPvDZmRqe/DFDXdefHT2CZAkS62+4/RkwAJkAAJkAAJkAAJkAAJBCBgPmvM7612AczzYxLwTMAUnDgrLDA681bXYG+/DuyJJUig8QlQpGv8PmAEJEACJEACJEACJEACJEACESQgz8DSZ+LIc7GYSKAxCJiCsfkSjcaIKdp96i9fCeYtuNHePsZHAjoBinQ6DS6TAAmQAAmQAAmQAAmQAAnEJQH9LaV+3vIalzDYqEYjoAtOIhxzVph7V5jP75N1JhKIZwIU6eK5d9k2EiABEiABEiABEiABEiABi4A5m45f9jkwGpqAKThRLA7cAxTXAzNiifgiQJEuvvqTrSEBEiABEiABEiABEiABEnAgMGLEiNrbXvnweQdI3BwxArrgJLPoUlJSIuYrXgzrt6nzBRvx0qtshxsBinRudPgZCZAACZAACZAACZAACZAACZAACYSBgIhM8jxE+edMzjAApQkSiEMCFOnisFPZJBIgARIgARIgARIgARIgARIgARIgARIggdgiQJEutvqL0ZIACZAACZAACZAACZAACZAACZAACZAACcQhAYp0cdipbBIJkAAJkAAJkAAJkAAJkAAJkAAJkAAJkEBsEaBIF1v9xWhJgARIgARIgARIgARIgARIgARIgARIgATikABFujjsVDaJBEiABEiABEiABEiABEiABEiABEiABEggtghQpIut/mK0JEACJEACJEACJEACJEACJEACJEACJEACcUiAIl0cdiqbRAIkQAIkQAIkQAIkQAIkQAIkQAIkQAIkEFsEKNLFVn8xWhIgARIgARIgARIgARIgARIgARIgARIggTgkQJEuDjuVTSIBEiABEiABEiABEiABEiABEiABEiABEogtAhTpYqu/GC0JkAAJkAAJkAAJkAAJkAAJkAAJkAAJkEAcEqBIF4edyiaRAAmQAAmQAAmQAAmQAAmQAAmQAAmQAAnEFgGKdLHVX4yWBEiABEiABEiABEiABEiABEiABEiABEggDglQpIvDTmWTSIAESIAESIAESIAESIAESIAESIAESIAEYosARbrY6i9GSwIkQAIkQAIkQAIkQAIkQAIkQAIkQAIkEIcEKNLFYaeySSRAAiRAAiRAAiRAAiRAAiRAAiRAAiRAArFFgCJdbPUXoyUBEiABEiABEiABEiABEiABEiABEiABEohDAhTp4rBT2SQSIAESIAESIAESIAESIAESIAESIAESIIHYIkCRLrb6i9GSAAmQAAmQAAmQAAmQAAmQAAmQAAmQAAnEIQGKdHHYqWwSCZAACZAACZAACZAACZAACZAACZAACZBAbBGgSBdb/cVoSYAESIAESIAESIAESIAESIAESIAESIAE4pAARbo47FQ2iQRIgARIgARIgARIgARIgARIgARIgARIILYIUKSLrf5itCRAAiRAAiRAAiRAAiRAAiRAAiRAAiRAAnFIgCJdHHYqm0QCJEACJEACJEACJEACJEACJEACJEACJBBbBCjSxVZ/MVoSIAESIAESIAESIAESIAESIAESIAESIIE4JECRLg47lU0iARIgARIgARIgARIgARIgARIgARIgARKILQIU6WKrvxgtCZAACZAACZAACZAACZAACZAACZAACZBAHBKgSPf/27GDIgAAAAKC/VvLcWYbsH4OR1WJAAECBAgQIECAAAECBAgQIECgJeCka+0lLQECBAgQIECAAAECBAgQIECAwKHAAPPDmqYhK/G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6140E2-D730-5A4D-8DE6-32CD3059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25262" y="4127586"/>
            <a:ext cx="4966737" cy="2528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3BA9F0-70CF-824F-91F7-A6B8199CDC5F}"/>
              </a:ext>
            </a:extLst>
          </p:cNvPr>
          <p:cNvSpPr/>
          <p:nvPr/>
        </p:nvSpPr>
        <p:spPr bwMode="auto">
          <a:xfrm>
            <a:off x="591671" y="1152713"/>
            <a:ext cx="10900328" cy="141567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6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4811" y="359784"/>
            <a:ext cx="10515600" cy="907229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err="1">
                <a:solidFill>
                  <a:schemeClr val="bg1">
                    <a:lumMod val="95000"/>
                  </a:schemeClr>
                </a:solidFill>
              </a:rPr>
              <a:t>Сверточная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нейронная сеть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(CNN)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1171" y="1122083"/>
            <a:ext cx="11532176" cy="5502920"/>
          </a:xfrm>
        </p:spPr>
        <p:txBody>
          <a:bodyPr>
            <a:noAutofit/>
          </a:bodyPr>
          <a:lstStyle/>
          <a:p>
            <a:pPr marL="185738" lvl="1" indent="-185738">
              <a:lnSpc>
                <a:spcPct val="100000"/>
              </a:lnSpc>
              <a:spcBef>
                <a:spcPts val="600"/>
              </a:spcBef>
            </a:pPr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ru-RU" dirty="0" err="1">
                <a:solidFill>
                  <a:schemeClr val="bg1"/>
                </a:solidFill>
              </a:rPr>
              <a:t>сверточной</a:t>
            </a:r>
            <a:r>
              <a:rPr lang="ru-RU" dirty="0">
                <a:solidFill>
                  <a:schemeClr val="bg1"/>
                </a:solidFill>
              </a:rPr>
              <a:t> сети признаки формируются путем последовательной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фильтрации изображений и результатов такой фильтрации на предыдущем слое. </a:t>
            </a:r>
          </a:p>
          <a:p>
            <a:pPr marL="642938" lvl="3" indent="-185738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Веса CNN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одинаковы для каждой области изображения (</a:t>
            </a:r>
            <a:r>
              <a:rPr lang="en-US" sz="2400" dirty="0">
                <a:solidFill>
                  <a:schemeClr val="bg1"/>
                </a:solidFill>
              </a:rPr>
              <a:t>weights sharing)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 marL="1100138" lvl="3" indent="-185738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Результаты работы CNN слабо зависят от размера, расположения и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</a:rPr>
              <a:t>от</a:t>
            </a:r>
            <a:r>
              <a:rPr lang="ru-RU" sz="2400" dirty="0" err="1">
                <a:solidFill>
                  <a:schemeClr val="bg1"/>
                </a:solidFill>
              </a:rPr>
              <a:t>носительного</a:t>
            </a:r>
            <a:r>
              <a:rPr lang="ru-RU" sz="2400" dirty="0">
                <a:solidFill>
                  <a:schemeClr val="bg1"/>
                </a:solidFill>
              </a:rPr>
              <a:t> положения объекта.</a:t>
            </a:r>
          </a:p>
          <a:p>
            <a:pPr marL="1557338" lvl="5" indent="-185738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Объект может быть в разной части изображения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" sz="2400" dirty="0">
                <a:solidFill>
                  <a:schemeClr val="bg1"/>
                </a:solidFill>
              </a:rPr>
              <a:t>location invariant)</a:t>
            </a:r>
            <a:r>
              <a:rPr lang="ru-RU" sz="2400" dirty="0">
                <a:solidFill>
                  <a:schemeClr val="bg1"/>
                </a:solidFill>
              </a:rPr>
              <a:t>,</a:t>
            </a:r>
            <a:endParaRPr lang="en-US" sz="2400" dirty="0">
              <a:solidFill>
                <a:schemeClr val="bg1"/>
              </a:solidFill>
            </a:endParaRPr>
          </a:p>
          <a:p>
            <a:pPr marL="1557338" lvl="5" indent="-185738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Объект может быть разного размера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" sz="2400" dirty="0">
                <a:solidFill>
                  <a:schemeClr val="bg1"/>
                </a:solidFill>
              </a:rPr>
              <a:t>scale invariant)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endParaRPr lang="en-US" sz="2400" dirty="0">
              <a:solidFill>
                <a:schemeClr val="bg1"/>
              </a:solidFill>
            </a:endParaRPr>
          </a:p>
          <a:p>
            <a:pPr marL="1557338" lvl="5" indent="-185738" algn="just">
              <a:lnSpc>
                <a:spcPct val="100000"/>
              </a:lnSpc>
              <a:spcBef>
                <a:spcPts val="600"/>
              </a:spcBef>
            </a:pPr>
            <a:r>
              <a:rPr lang="ru-RU" sz="2400" dirty="0">
                <a:solidFill>
                  <a:schemeClr val="bg1"/>
                </a:solidFill>
              </a:rPr>
              <a:t>Объект может быть </a:t>
            </a:r>
            <a:r>
              <a:rPr lang="ru-RU" sz="2400" dirty="0" err="1">
                <a:solidFill>
                  <a:schemeClr val="bg1"/>
                </a:solidFill>
              </a:rPr>
              <a:t>повер</a:t>
            </a:r>
            <a:r>
              <a:rPr lang="en-US" sz="2400" dirty="0" err="1">
                <a:solidFill>
                  <a:schemeClr val="bg1"/>
                </a:solidFill>
              </a:rPr>
              <a:t>н</a:t>
            </a:r>
            <a:r>
              <a:rPr lang="ru-RU" sz="2400" dirty="0" err="1">
                <a:solidFill>
                  <a:schemeClr val="bg1"/>
                </a:solidFill>
              </a:rPr>
              <a:t>ут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(rotation invariant)</a:t>
            </a:r>
            <a:r>
              <a:rPr lang="ru-RU" sz="2400" dirty="0">
                <a:solidFill>
                  <a:schemeClr val="bg1"/>
                </a:solidFill>
              </a:rPr>
              <a:t> и т.д. </a:t>
            </a:r>
          </a:p>
        </p:txBody>
      </p:sp>
      <p:sp>
        <p:nvSpPr>
          <p:cNvPr id="4" name="AutoShape 2" descr="data:image/png;base64,iVBORw0KGgoAAAANSUhEUgAABOkAAAHjCAYAAAB2AkuzAAAgAElEQVR4AeydBXhT1/vHM4Ft6IY7DDbG778h2xiSFncZbDBkhmwQHOq0UFpcBwR3GWMMd4K7u5QiDRRtC8UqFEopfP/POclJbtKbNGmT6pvnucvNvUc/59zLzrfveV8F6EMEiAARIAJEgAgQASJABIgAESACRIAIEAEiQASIQLoSUKRr7VQ5ESACRIAIEAEiQASIABEgAkSACBABIkAEiAARIAIgkY4mAREgAkSACBABIkAEiAARIAJEgAgQASJABIgAEUhnAiTSpfMAUPVEgAgQASJABIgAESACRIAIEAEiQASIABEgAkSARDqaA0SACBABIkAEiAARIAJEgAgQASJABIgAESACRCCdCZBIl84DQNUTASJABIgAESACRIAIEAEiQASIABEgAkSACBABEuloDhABIkAEiAARIAJEgAgQASJABIgAESACRIAIEIF0JkAiXToPAFVPBIgAESACRIAIEAEiQASIABEgAkSACBABIkAESKSjOUAEiAARIAJEgAgQASJABIgAESACRIAIEAEiQATSmQCJdOk8AFQ9ESACRIAIEAEiQASIABEgAkSACBABIkAEiAARIJGO5gARIAJEgAgQASJABIgAESACRIAIEAEiQASIABFIZwIk0qXzAFD1RIAIEAEiQASIABEgAkSACBABIkAEiAARIAJEgEQ6mgNEgAgQASJABIgAESACRIAIEAEiQASIABEgAkQgnQmQSJfOA0DVEwEiQASIABEgAkSACBABIkAEiAARIAJEIFMS0KqhVCigUGmc0/yUlq/VQittkbVyzNNK86XxOYl0aQycqiMCRIAIEAEiQASIABEgAkSACBABIkAEiEDqCWigYgJZkkMJpUoNjYlKlfraZEuwJn7JZrDzYkrK16j0TFQwSIeWypFLa2cTHZmcRDpH0qSyiAARIAJEgAgQASJABIgAESACRIAIEAEikCYEhEjHRDkVVPpDqTQKd84ycDN0z5L4ZUiQypOUlC+EN6XaaE1nqRy5tNBCzRkqoU4LoVOCiEQ6CQw6JQJEgAgQASJABIgAESACRIAIEAEiQASIQOYgIEQ6icWYvuFatTKpNZkzOmVJ/HJUXY4q365ySKRz1PBROUSACBABIkAEiAARIAJEgAgQASJABIgAEcgGBCyLdDBYgyngVGs6u8SvFAyJo8q3qxwS6VIwUpSFCBABIkAEiAARIAJEgAgQASJABIgAESAC2ZWAnSKdXqhSsj2cWjVUYlusUm303aZHqdWw+8IaT7d9VqlUJfVzZyJ+aaFWSfIolVBZcoyn1UKjUuqCTuh96rHyk2wvTUn5JnlEhywEuDBLq1EZtwqb+/pjYqewUOQMZaZdcvdlsphcou2uJjjoBxEgAkSACBABIkAEiAARIAJEgAgQASJABDIDAWsinbgn8aumF6SY/zoekVWhgM5/nel2WSE0MZHK4OtOCHoKM8s8IXIpheAm/OMZxbokgpZGL5jx+vW+9AyCoKS9bAhSUr7IIzUhlLsmLV+flouTUj4GX3/6QByiHKm/O8NUSb0FHol0Bph0QgSIABEgAkSACBABIkAEiAARIAJEgAgQgcxCQAhxpiIba71BaJOKSUJgYpZr0uvS7opACoqkVnNa6T2RR1qmSmMM1MDuy6XXX5eLPmtos5y4xtpsa/miTXLlSK+xtsilNWwVNhMMeZ+FEGcmVkr7a14Hz2fbf0iks40TpSICRIAIEAEiQASIABEgAkSACBABIkAEiEAGIiBEOmG9prNKE1ZyCoWZyCQEKSbAWeiF2O5pSWdKcl+UKSv6WRG05OoXZUkrF9fsKV/kkStHeo21QS6tVZFOIoCalZWEjVwfk7lGIl0ygOg2ESACRIAIEAEiQASIABHIigSYRYR0Icf9BskuVrJi71PYJzk+ctdSWDxlS0MCYtxkF/5p2I4sWpXs+yWL9jV9uyVEOjM/aswXnNrMqo01VMx7M3HJ2AchqpmJe8YEBgs9wxbWZMoUwpUhvaQsML90zPedYUupfoustH0pKV8uj9w1i0yS4yC4S8VOuWvSztp2TiKdbZwoFREgAkSACBABIkAEiAARyDoExGJFIawvlOALKHFdukDKVL0WiySzBaveKbnCivWITd2U4yN3zabCKFG6EhDjli1FOgsO+y05+Ld3oARb8/eLveVQehsIiHeeVCyykk2MjcV3fPLlJdmSmkyZIr2pSGcWYMLwjta/u6XtS0n5cnnkrjFUsteTE+nYTl5dWw1NFVt7DResjIOVWyTSWYFDt4gAESACRIAIEAEiQASIQFYkIBZNSdYSsosVewkkv7ixt0Tb04sFJvO3pIQyyZE0gqHtZVtYzDmEmV2tyMKJ03DuiHHLdiKd6TOis2AyOvhP8k5IwWyz+H5JZgthCqqiLBDj6SiRLvlnUIyvQXQTz5KFySPELEN67qpOL8axqLJayTDKlSV3TZJFrnxZ4c1SObLXk+dg8Len77dohwUMkhZbPyWRzjofuksEiAARIAJEgAgQASJABLIcAYuLCdnFir3dt2FxY2+RNqe3c8Fqc7n6hHJ85K7ZWy6lF4Ch5hEkLW+1cxgqMW7ZTKQTAgtzwG/y0WqgZlskzS6bpLHxh8X3C4l0NhK0J5md7zwx760MtOXxY+0S73dJ0ASrZcqkN5Qh85zLlSV3zYBIrnw7/6AiW74oV6aNhrql7PXnDnifkEhnAEwnRIAIEAEiQASIABEgAkQgexCwuAiTXazYy8SWxY29ZdqaXrposjWPHenk+Mhds6NISiolkIZzR4ybAxbV0h5k7HPBVyKwOKHBFt8v1sQZJ7QjexRp5ztPzHsrIp3BQsxadFfpcyPKlIm+aogGK01vcR6wbdhWtrvaXL4jRDqZ7awyE0qI3sxqW6FQ6NxGyKSz5xKJdPbQorREgAgQASJABIgAESACRCATExALCraYMD30W6XEYktuAcccfKuUkmATCiiVKqglW5UMC6wk5TtXFDAOiR0LVmv+gwQHk4WlnQs/Y6MsnnHn+txyTGz9knf2rmWO1fWLQDFujL3JNjFRi77tOh+DGqhVxq2MCrPx4lnsTS/qYTh4u6RzSb79Iou1/tozd+yrVwuN2jRIipI51Lc0xqKxWfRbcJZuPUyuq7bOP2vvF5UQX1L6bkhmnhqeBa0GKskzpVSpIXlFGbtqw/uMJxbzRM6fpbV3iLEmJ5/Z8c5jLRH9kXvHS1oq5gkXnkRQBwNXM+syMTbMvQAfX6UuEITknWVenXGuSPyiSueGNEMKypftp6W+W7gubSPfFi5naSry6vst/fdQgtOuUxLp7MJFiYkAESACRIAIEAEiQASIQCYmoI+ip9QvtpjQo/NJpY8CKBYc0gUS665GbRDnDHkMCzDjgo0v5lVGQUQpFncqM79DTkNox4LV2gJbcHCiSGdcBItFqpGbFL9xoaiAgadhsSwjfurbztLKL5iN48WHwd70+rEztitp+xXm3KQ+qAzBBET7dH2wde6kpl6x0BZCJ/+WaavTpmdGKFjMewXb2iorX5m00sjbhvln5f0iIniKiNKGuWzru8HiPBUisQpqtUr3xwcmprD5L54T8zG28X0mQBieVemDaa8vOFGYw7/teOexusW7zaQv8o1KIqrzZ1fmXS7GhilUZiKp7B8G9NVpTcRz3R99NCw/E7yk7UtJ+XL9lLuWDBP2hynj+8L0j1K6bhitU+Xee/JkrV8lkc46H7pLBIgAESACRIAIEAEiQASyHAGx6JSug3gnLS1iNCowixTzNb1hAW9SkFi0mIlBaUJRLFiNwpFOhNSLkdIOCLHCpO36RgoO5ot7cV2aR+5acn0VdTNrOLO0TKwyNFOks7btzNzCR7RHv9CVyjCy42VvetZekcecD4zb1aSIDNvnkuuvxW1wyYxLcvUmYSTmCQswYsHSymxcstJPU+FBJ9ZJ54mhrymZfxJB1mQO8EJT8W4Qcy7JvBZl6sQ6UwtBMc5m7yK73mes4aIcoyhu8R1qgEcn2YWAo+cCiXTZZeZQP4kAESACRIAIEAEiQASIgJ6AxUWFWAgnXV3Ls5NNLxbNZgtj+RIcfNW4mDZaPwhLGzPrDCFAyPVV9MtcwBHXpXnkriXTK4v8zfIll072vmiPedtZ2XL35K6Jdli4J1uveR4JI6vpRT7+bX3uWC1HtFWmXlPhRl+hSC/HyaRNWfOHbgur5NmQsayzytuKGGc5n/XxtUraynjJis+GYdZZQkmmheVqRB1yicX7gkUjFedy6SyXTneyJAHxb07SP7iktLsk0qWUHOUjAkSACBABIkAEiAARIAKZlIDFRbS1RSrrK/PjpN/SprNQ028FMlmspmIhnmqediyYrC20BQdzAUdcl/ZX7hqYLzixldj4reZmc7byST6dECdMRCjZ9giwej7Sftmb3mDtJtn+aNJX/Zww1JF8P0TrjJEj5QReUY6D6hX9NrTT2IrsdKY1255onEuCt9xY6AjJzj8r4p318bX2zEgEZumzJwZK/ywb2y5uMF1aNx/l7tn2PjOWJd6buj8AOE6UMdZAZ5mNgJhfJttzU9kJEulSCZCyEwEiQASIABEgAkSACBCBzEZALDaTrHeFcJH0hmkAAu4kW2KFY5I++cW983hlEJFOcDTjpBMKbG1j8ulkF4iibpMxEcQdK9LJWiuKPhvEr+T7IVpnXcQR80oy70Rd0m9DvSK9BZFJcDKkN7YiO54Z5pJha3Dy42bIYzbXLL5fDAKvzJiI8ZCOpTRaprhvVhcfK7tFOq0d7zPJbGDbZEX75NohSUqn2YFAMu+YFCIgkS6F4CgbESACRIAIEAEiQASIABHIrAQsLqItLIRFeua/y+AvjXVeNr1zFi62sU5eWDCU41RLOkMtMie28kk+nRBJTKyEZMdENMORIp2M0CKqMflOvh/G5NbSWrtnLMF4lkx6wYlEOj0y8eyIcU2GH3/85a3UxPsiqY6VfJnG8TM7E+OVtFAIn4cmz4E+u9wzItpn2/tMtEO03SgSyzVFpKZvIpBSAiTSpZQc5SMCRIAIEAEiQASIABEgApmUgFikJllkyi6ExeJULN4lnbY3vSSrc06F0GDDVjTRdjmRxtI9cV0KTu5aMp2zyN8sn/V0YlyMzux5dqvtcYRIxzQRnVAhxWDWdJOftqcXfZKZa1a3UZpUZ/hhtV7BSW78DSVkpxPx7BjZW+VnsIozm39Wx8n6+FqlLcZLbtLZZUlnpQ1W6jAR+4TAT3PH6pDRzZQRIJEuZdwoFxEgAkSACBABIkAEiAARyLQELC6+ZReplha1xkie5v54LJbvdGJCaLBBpDNEbDSKErx5zEeX2NJmvgiX4yN3LZl+igW/XGRRrUZjtFYUYoC16K62tNHQHseIdMJySa79rCqTCLUSiyu59Cb9tSrw8JvgW2zN+6zvn3m9FtspxoyNs4WyDMiy0gnrt1IFtYk5LB8xg/BqwiMl8y+ZMUzxu0GMmdNEOsvvM4PFsGErsFGolrPey0pThvqS9gRIpEt75lQjESACRIAIEAEiQASIABFIVwIWF8oWFsIGUUmhhJIHCVAafTMxocNs4SxNzwNMKJUwS+Kk/guBzRaRzrjQVkj6pROB9P0zF3Dk+MhdS7Z3QvhkFmmCqdHflZSVGCvWLh17FVRKseXOTGBk9Vptj4NEOokQw9ulFMEx9EEjFObWVbb3N7m5Y8LDznrFXNSNsZ6j+RgnO3aZOIGYGwYRWgml0jhmbC6qtab9M+EtAoRYm3+SuSGdx6LU5MZXpEvyLdouV6hdlnTGYBLGZ8/a+8w4d02rFu+apMyStN1BF549e4Zy5crphGoxhvRtkcfUqVMdRD5tiyGRLm15U21EgAgQASJABIgAESACRCDdCYiFt+mi07rAo1UbRSQhzGiE1VmSgpgAJl38q5Is/p0DQSycbRPpWKACjUm/lFCpNeyqzprOXMCREwrkrtnUOfO6mVWXqN+0AC1zWG8QRoSwZ+YfUGSx2h6ZftmbXtTDLeZk2qVUQaM1U3p4Htv7m9zckeVhrV6TucgYs/bpxRfzMZb0L0uealkUVTNRigvFbN7Lf2R5qyzMv2REOlZDcuMr2wpr89ROkY6Vb+v7jPWdi7oy7ziD4KiyzE62Lym8eOvWLS7SpTB7tsq2ZMkSdOvWLVP2mUS6TDls1GgiQASIABEgAkSACBABIkAEiAARIAJEILsQIJHO9pEmkc52VpSSCBABIkAEiAARIAJEgAgQASJABIgAESACRMAOAg4R6axZJFpri1Zr0dLSWjbZe6INTrRiJZFOljxdJAJEgAgQASJABIgAESACRIAIEAEiQASIABFILYF0E+nEll9J4IxU9YVEOqv4aLurVTx0kwgQASJABIgAESACRIAIEAEiQASIQOYl8PrNW5y7G41Z++9g5KbrmLD9JmYfuouVZyOw9VIktgVF8m92nl2PbXoOmy48xJKT4fhrzy2M3qLFqM0hWHv2AW49eZnuEyDdRTpHWb6RSGd1LpFIZxUP3SQCRIAIEAEiQASIABEgAkSACBABIpB5CRwJfYZGU0/i3W5b8F7XzfBZdw2bLz1EcEQsbj95oTsev8Dt7H48eQFtZBzO34/BjIN3UP+vE1B02YyCvbdj+KYQPH3xOl0nQbqJdI7uNYl0VomSSGcVD90kAkSACBABIkAEiAARIAJEgAgQASKQ+Qi8fQvcj3qJfisuI0e3LSg9eD9Gb9XiYcwrvGU36WORQNyrRJy4FYWO887hw17bUcx9N2YdvmsxfVrcIJHOdsrkk852VpSSCBABIkAEiAARIAJEgAgQASJABIgAEXAygYTEt9gaFImaY48ip0qDrssu4+6zeCfXmrWK1wQ/wmcjjkDRdQt+XXoJT+ISkJhOAqfjRTot1ColFAqF7lAqodJokw6gsHxTaYz39NeUai2gVUOlFGWoYUylhUatglKUr1BCqdZAK8pz1PZZY6sMZyTSGVDQCREgAkSACBABIkAEiAARIAJEgAgQASKQ3gReJryBet9tlPXdj/JD9kO9/w5evn6T3s3KVPWHR71C41nn8E4PDZpNO40L92PBfPylx8ehIp1SqRfPlFCqVFBJxDouvEk7KEQ1OZFOZRThlFyoUxlEOo1KL9wplFCxOpQSQZAJdyTSSSkbzmm7qwEFnRABIkAEiAARIAJEgAgQASJABIgAEcgaBGJevsbQTdeRb+Au1Bp3DBsuPgSzrqOP7QSYqNl9WRC3RHQdexSHtE+RkJg+QqdDRTomkqk0MLGbsxTF1YpIx63w5MQ2i2VpoBKWdXL5bB8aqynJks4qHrpJBIgAESACRIAIEAEiQASIABEgAkSACKQlgadxr+Cz4RryDNiJOhOPY3twZLpZgaVlvx1ZV1xCIrouu4ScvTSoM+YojnCRLn2EToeKdLICmRZq/bZVqdEc287Kt6xKL4prCqPlnJS7sKJLYpXHEom8sm2QlpLycxLpUs6OchIBIkAEiAARIAJEgAgQASKQAQiwZWd6HBmg69QEIpAlCTCRbjAT6frvhOuE49h2OZIs6ewcaSbSdWGWdL22o86YY1lHpJMKbhImsuKaENWkeeSuGcoRYp8SzGVdko/ISyJdEjTsAm13lcVCF4kAESACRIAIEAEiQASIQDYiEPccGBEANKgPfP01UK0aULWq8w5W/jffAN27A5eDgIRX2Qi2fFfH77qFb0YcxtfDDqJqgHOPasMO4ush+9FownEEhcXINygVV1nk0Ddv3hgO9lscqSiWstpJwFyk20oinZ0Egewm0mnVOr9xJhZwQlQjkc7u+ZOSDCTSpYQa5SECRIAIEAEiQASIABEgAlmIwNvIB0Dd6oBCkbbHZxWA1SuB2NgsRDNlXek85xwUHdZD0WULFJ02QNFhAxQdnXGsh+LXjVD8vBE5/tiK/06GIerl65Q1WiZXQkICjh07hhkzZmDu3LmYP38+li1bhpUrV2Ljxo3Ys2cPTp06hdDQULx48UKmBLrkKAIk0qWeZHYT6ciSLvVzJrUlkEiXWoKUnwgQASJABIgAESACRIAIZGICfIvr/bvAN58DORRApUrAH38A7u7AgAGOPQYOxFs3N8BVCXyQA2Ai3cL5QHRUJibomKZ3mnkaio7rUWrIAfRaFgS3FcEY+G8QBjjwYOW5/xeMNrPP4hPPPcin0mDO/tt4EOM4S0YmvE2aNAnly5dHxYoVUalSJVSpUgXVq1eHq6srmjdvjo4dO6JPnz4YPnw45syZg7Vr1yIkJMQxIKkUAwES6QwoUnySvUQ6sU1VAanRnMGHnPSinHWdhLIQ+6RZDLdFXtruakAiPSGRTkqDzokAESACRIAIEAEiQASIQDYjwES6N/fu6ES6nO8A3bvh7YMI5/qn+2s8ULywTqRbugiIjs5m1JN2t9Ocs1D8uBZNJp1AfIJzo0fuuvYYVUcdRr4eWzHv4B1ExjpWpJs4cSLKlCmDcuXK4dNPP+XfpUuXRrFixVCgQAF89NFHeOedd8AjQyoU/Hrnzp2xYcMGPH78OCkcupIiAiTSpQibSaYsK9LJRHfViois5uKZENWkipvcNSm55Mpi9ZvXI82fynMKHJFKgJSdCBABIkAEiAARIAJEgAgQgfQhwEU6Zkn3LbOkewfo8jtw+5ZzGzN2JFCsEIl0EsqdZp+F4oc1aDLxOGLjHbf9VFKF4XTblUf4cuQh5PtzK+YfuIvI2ATDvdSevH79GkePHoVarcasWbMwe/ZszJw5E1OnTsW4cePg7++Pvn37golyDRo0QOXKlVG8eHEu2NWqVQtbtmxBYmJiaptB+QGkh0jHxj8mJgYvX77kfggtDQS7//z5c7Dt0cxfoT2fV69eITo6Gqwue/PaUw9La69Il/gGiIl/jVfsxMEfR0Z3VSqVuoitCiVUKhVUSp0vOiacS7U43gU5QU7umkl/jVZ5CvM6lKw+EulMcEl+kCWdBAadEoGsQ0ADFfvrhMVDPlR21uk/9YQIZCQC9DxmpNGgthABIpCUQBKR7rffgNCbSRM66gpbkI8dARQtSCKdhKkQ6Vgwh2gH+oiTVGE4ZQEEvhzhHJGOiSZMgImKiuJCChNT2MF+P3v2DE+ePMG9e/cQHByM48ePc+u5QYMGoVChQihRogR8fX25eGNoLJ2kmEB6iHQPHjzAvn37cOXKFS7AyTWeibBXr17lvgvDwsLsEtpYQJI7d+5g9+7dePr0qV155dqS3DV7RbrnrxJx5OYzXH8Yh1eJb7lFcnJ12HrfoSIdC7uq1ejEMrFmVKqsR2OVqnfJinSsV1poVEbxj4t1PNyrXsAjSzrZoSeRThYLXSQCmZ2ARBRgfyVJcqihSZMuir+gWAi/nSZtoEqIQHoToOcxvUeA6icCRMA6ARLprPNJq7sGkW5i5hbp7OXFRJf9+/ejTp06XKgbOHAgt8SytxxKn5RAeoh0O3bsQLVq1eDh4cFFtKStAuLj4zFt2jR07doV27Zts8tyklnfsa2MNWrUwIkTJywKgXL1puSavSLd47gE+G0MQTWvPfh88F78uSIYa85EICQyDs/jXyPxjX1Wg9I2O0SkkxaYhc9pu2sWHlzqGhHInASEKJDeFnMk0mXO+UOtdiwBeh4dy5NKIwJEwNEESKRzNNGUlSdEusbZTKRjtA4dOoS6deuicOHCXNyJpWi/KZtEZrnSQ6RjEXyZRSTb0swsJ+U+bJsqs6Jcv349DxjChFpbPywwybx583hgkiNHjmQ4ke5JXAJ8NlxH4QE7oei6GQW99uKbUUfxw6KLGLlNi80XHiLqRcq2s5NIZ+ssARdyu3XrZnuGDJSSLOky0GBQU4iA4wiQKOA4llQSEUgtAXoeU0uQ8hMBIuBcAiTSOZevraVnV5GOCTR79+7lOz9IpLN1ttiWLj1Euk2bNqFChQoICAjg216XLl2K+fPnm0TvZdtdWTTfkydPgm2PjYuL479v3LiBy5cvY/ny5di6dSuYIMc+bFsrCyoyZcoUHDx4EMuWLcOXX37JhT4m+DnzIyzpcqg0aDj+OM7esR7k5kXCG4zeEYryQw9C0Xs7FEys67MDikG7UXrIftSffBLuK69gxr7bOBDyBIl2+OMjkc72kSZLOttZUUoiQATShID9ooBWozb1ScAcfKo10Mq1V6vzL6AU/gsUCijNfBiIsNtyfvEM7gxE1B/DBUllws+Bua8C/XUl96MgabPSdAuvXf2RVGs4NalHA7XUn4JSBY0AY+bLQalSp5gZr1taL7Sm9bIxMVRsaCmdZHgC9DzS85jhJyk1MJsTSKlI9yI+AVdCI7D7+DXsPBaMk0G38OBxTPI0ySedLCMh0jWacMwmSxvG/+a9Rzh4OgSaQ5dx9FwotHceIdEGh/XO9Ekn2zkrF0mkswInlbcMIt2AXXCdcAJbLz9CQmLKt1va0hwmrjFLusaNG6Nnz55o1aoVatasyYMT7Ny5k291ZSLd33//DR8fHxw+fBh3797FpEmT0Lt3b3Tp0gVVq1YF81PI/NVdu3YNQ4cORevWreHq6oo//vgDnTp1wv/+9z+cOnXKrq2ytrTfPI1OpLuED/psx3cjj2DFqXBcuBuDS/djcfFejMlxOSwWJ0KfYcDqqyjlewCKfjuh8NoLhedeKNx2Q9F/JxS9tkPRfSve778TygnHMWpTCOYdvc/92N1/9hIvrTy/QqRjQVgCAwMz9cFENGd+SKRzJl0qmwgQgRQQsE8U0KqFQ08llCy6j0qlj/YjE3VHozbcY8KcaTQgo+85viiXlCPKVanURoErNSKdtGwWHUhh3NprV38s0RVimaEeEflIBORQQa1W6YJzKHX3lLwdKWfGmyJTr46dGCMFuEBpqd10PQMSoOdRJ9bb8H6xNHoyz4Xu3UPPoyVkdJ0I2EMgJSLd87hX2LT/IvqPWwOXrlNQ87dJ+NF9Pqb8sx93IrRzlq8AACAASURBVJ7i9Wtr29dE4IgCxsARMdatU+zpT2ZNy0W6H9ei8aQTiIlPPrqp5kgwvKZuRJNeM/Ft5wlo2W8OvCZvxMWQMMQnWLcuIpEus84S+9r97OVr+G4ORZ6Be+E6/niaiHTbt29Hvnz5kCdPHnh6evJth0yAa9SoEVq0aIGLFy/yLapjx47F999/D7Y9llnQ9enTB8WKFUPDhg3Rr18/vhX2+vXrGD58OPc/5+fnh//++4+Ld59++im31jt79qzzRbpXieiy7BLyuu9GEa99+H7mWfy5+BL+WHQR3RaaHj2WXEL3RRfx7bhjyMPEObc9OoHOYw8U5ofbLm5p905PDT72YeWeQeCmEPx99D6C7kYj4c3bJEExhEjH/7+qVjcoMvOhcO6mThLp7HtXUGoiQAScTkCIAsZFMV/Q6gU4E2ss/eJXYW6xxqPx6BbAJoZuGhWYtZi5QZdBGDNJnIxPulSIdPwfpyRtZkGE9CJiknvM+k+mP5bGQpTDrAVVUotC0SddWaaCmZE7D1wkyraHmcV6AQheEkFSVEHfGZmAcV4YxWq9wM2eSenDJMbf1vlrz9xilplcSDaK6SbUxPwyeYb1KSy1S1xnz0mSNtPzaMKXfhCBDEzAXpEu4XUijp4PRY1fJuHjOt7IVdMduWp74KMabijZzB8jZmsQHpmM6DZuBFDkY+CzT4Fli4HnsRmYUNo0rfPc81C0W48mk08hueCuEY9i0KjPDOSu6Y6Pankgdy0PfFjTHXlcPOE3bTOCb0TA2i46EunSZkzTu5bnicDQzVrk7bMFLmMPYevlJ1z8cWa7tmzZgqJFi6JBgwY8gi/bysp8DDI/cl988QVmzpzJfdUx4a5du3Zg6UNDQ7lIx/ItWLCAb29l+ZjPuXr16mHUqFE8GiyLGsy2w7KgFBUrVsTp06fTTKQr4LMP7/bbiQ/77EAulQa5emqQq4fZwa6ptiNH/514h1nOCSs6ZknHDibUeeoFO/fdfAsst7brvQM5em5DoT47UN5tD9yXByFKJsiEiUjndgCKzHyQSGfxMXSufGmxWrpBBIiAcwkIUUBYmZh9SxbhVoUrsQCXpLfYbtm0zhQFjJZz0jY5vD8ywoO8IKlrhbhnCzKDoChNLDjK1MvCmOtEFgWkWaT9p/OMSICeR9n5Kua67E2zcRRpZZ4L8cwxMd38I+7J3DJPahT4pYmt1EvPY1KEdCXzErBXpLtw7T5+9f0b7309AJV+HIERc9Zi2vJtaO8xB7m+G4RyDXwxc8UBnLtyD+eu3MWpoDs4FXRbdwTfxcnbT3AmcCzOliqLs5//D6enzedbZU9dDzemE+mz+PfJoNs4c/kOIu4/QJtJB6D4cQVqBezCoQu3cTb4Dk5fvoNT/LiNk5dv41LIfRw+q8UvvkuR28ULn7Yahn5jlmLBup3oMnQBSjYZgiKN/BAwexsirGw9JpEu8z6v9rT8bvgDDPDwwkd1e8N1/BFsvfIMCdaMXO0p3EJa5pPus88+4xZwwqccS8q2wbJtrMxK7t69e9y/XIcOHfj1mzdv8q2uTMRjoh37xMTEYO7cuVyMu3TpkqG2t2/fYs2aNahevTqP7up0n3R6S7p87rtR2GsvGk8/gw4LLqDDgvNoP9/06LTwAtovuIDKY48hN7ek260X5/QCHRPpmHg3aBcUA3bxLa+5B+1GEf+DaDj1FCbvDMVh7VM8in0FuSCwJNIZpkGyJ2RJlywiSkAEiEDaEhCigLyQZWyLUfSRtfARfthkFsZgfumYHzthnSfSShe4BlHJCZY7JvWIHqWiP6II8S0W53L16C2OTK3odBmFKCB3zyZm1urlxnRyFnyi0fSdMQnQ82j3+8V8IK09F/Q8mtOi30TAbgL2inTbjwTjyx9H4xMXTwTOXI2QW1pEPLqPVTsPweX3Cciv9IDy90no4LEAHTwXor37ArR3n492+qO939/46ZeR+Kl2F/zk0g3tu4xFO8+F+NFzIX5wm8+PHyXf7dyMeUUZWeWbbRFu57EAXXwXo/Jv05C3+QRU7DiFM2jvsQDtGDsPHT/GsKPXQrQdOBeftR6O4o2GoO/opTh54QIeP7uPQ2fO4vsBM5Db1RO/B/yDy9pwi3OBRDqLaLLUjeEBw1D9y8/w7ne/o87My9ga/NTplnRMpPv8888xevRobkEngDLxjQlrzO8c80HHgkCYi3TMzxwLEME+T5484VZ3zGKO+aUTH+bPjqVxcXHhIl1CQoK45ZRvETjiw97bUWPkYaw4FYEzd6Nx4X4Mzt8zPS6FxeJI6DP0X3MNpXz363zScQu6vVC46wU65pOu2xbkHbALLpNOYNjGEMw/eg+HbjxFeFS81fEhkc72ISaRznZWlJIIEIE0IWC/KCAX4MFwzUSkMw9mYNlKz2hpkvYinaHtkuAWhmsm/bEwIA4VBexgZq1evntQ55tOVgS00BW6nN4E6Hk0PHv0PKb3ZKT6iYAsAXtFuvV7zqN4Qz+UqD8Ya3YcYLEXAcTh0rXLaO8xG/nreKNwvcE8TbEGvijaYDCK1h+MovrzYg39ULTJMBRtEYhizQNRrIk/ijYaApa2WENfnje/0otv5fyw+iCw46PvJEeNQfgoCx0f8r65oXhdT3zayAel6nuhcF1vAw8dN8bRV39tMP+u0CIAExduRHTMPc4/JuY+/gxYjNyuXvjJZzFOB9+RHW92kUQ6i2iyxA0WDXXhwoUoX7okCuXLhXfrDUDdeTewNdj5gSOYSMd8xrGgEM+fPzfw3Lx5Mw/24O3tjYiICEyePDmJSPd///d/BpGO5WWRYZlV3v79+w3bWpnl3IoVK1CtWrW0saRLYD7pgsCju447hjO3owx9kjt5Hv8Go7ez6K4HdEEiWLAIFuWViXMDdqLqmKPw+e8K5u67jR3Bj3Dv6Us8j7fuQ1LUQyKdIJH8N4l0yTOiFESACKQpAXtFAQsimkybxXZS5n9K6kpLdutmulnS2d4fmS7qLlkTy+y03LGLmbV6yZLO4nBl7Bv0PJr4aEzJYFl7Luh5TAlRykMETAjYK9IdOB0C165TkLe2B1QjFmP/ydM4fyUIU/7Zgqodx4CJcGWb+qNUk6Eo1XgIyjQdijLN/FGmKTuG8u/STf1RutkwlGkegM9bBaLKT2PQsMc0binWa8QKeE/ZiMDZ2zBmwXaMmb8dw+dsg//MLfCdtgm+0zbqDvVG+Ko3YnAmP/ymbcL4BdtQq98S5GkzE1V6LcGA8WvQ3mM+vvt5AmdWqgnjyJj5o3gjPxSs64MiDfzQ3n0OVu84iEvXr+DfzXtRp/skfFzPB4MmrsOt+09Mxln6g0Q6KY2sdc6CLQwbNgzly5dH7g9zoFipcni/ZSDqzglJk8ARbFtrgQIFULlyZbBorg8fPkRISAjc3d35tfXr14P5m5swYQJ+/PFHvr2VBY5gkWBZm9euXcsHhEX9ZdFbW7Zsid9//52XFR0dzf3U/fLLLzxt2kV3DULOXttRZ8wxHNE+tRoh90lcAnw2XEexgbuh6LkNxYfsR41xx/Db35cweKsWW4If4ZXcXlYbpiGJdDZA0ichkc52VpSSCBCBNCFgqyjAYhHoLOHkdnUmbarYTiojgskuoq2kZ4WLPHKWbZbuiesWGmxff5L20HDFWj12iQJWGMjVIXfN2CjySWdgkZlO6Hm08LjaPojWngt6Hm3nSCmJgAUC9op0t8OeIGDONrz/3SAUqueNH91movuwRajWeSzer+HOrbzKNvNHhdaBKNbYD4XqD+ZCU7nm/ijXzB/lmg/jR1n99xffB+LbzuPQrO9MdA/4h4txizcex46jV3Am+A5Cbj9E+KNoxMW/QuKbN2CBK14mvEbcywTEvniFmLh4RD9nx0tEZbIjOi4eL+Jf8ZH5Zd55KDqsxbf+O6BecQBdhv6Nqh3Go2TjoVz0ZPxKNPLjLBv0mIbCDXyR38ULjXpOQc+RS1Drt3HIVX0gvu08Hn9vOYmXVqxzSKSz8DBk8svh4eHw9x+KsmXL4eP8H6N0iaIoVaka3v1+TJqJdBqNBgULFkTx4sXRo0cPsCiuzA8dCwDh5eXFreiYNRy73rZtWzALO+aTjrnQkYp0bCiioqJ4IAm2TZYJc8z6jol9VapUQaVKlbiI53SfdHpLOntEuoCtWtQddRSN/zoBz43X8M/JcNx49AKvEtnbNuUfEulsZ0cine2sKCURIAJpQsB2UcAQMVROKGM6mkZqMWdJcDJGTjV33m5dNBPtNBP9tOK6TMRIa4t1xla/YJeNNJmkP1YGw1o9DhEFLDAT9SaJKsvGQgW+bdDCWFnpDd1KVwJiPifnI9Le+UvPIx9Weh7TdXZT5VmDgL0i3Zs3b3H++j3U/PUvFKw/GLmUnsjl4oX8DXxRqlUAPm0RgJJNhqJO9ymo1XUyyrYMQJH6g7kFGLOoY/elQl0ZvXhXutlQlGzqj3ItA/Blu1Go8etENOk1HX1Gr8TsVYd5UImwyCg8eBKDqNiXePXqNVhbMvvndeIbLjC2m3QA77WcidLtJ+GLNsN5AIiizYahfKtAVGgZgGKN/LgA2mbAXOw7GYKfPBeioIsnDyCRy9ULuWt7oEhtD0xcuAuhVqzoGC8S6TL7rDFtPwumEBYWxq3TSpYsiU8++QQlSxRH2VLFUaKKEu+0m4y6c66niSXdsWPH+DbW4cOHo3PnznxbKgsI4efnhwcPHvCGv3r1CkxEYaLdoUOHeNtZtNeff/6Z/5b27tmzZ5g4cSIX+Vg5LA3bMtu1a1ewgBJp5ZPOVpEu5uVrbLwQibVnH+Dy/Vg8ffHaquWdtK/JnZNIlxwh430S6Yws6IwIEIEMQcAOUUCyhZIJQEqlSh8MQuf7jF2TWsGIwAgKhRI6Z/BKKKV+pqSJJT7UWHoeZEKpNClPiHjS8nRClL5cc0FKiFhm9UixG8tMvj/SfCbn1uqxSxRgBoOCpQ3MRL1KwdXIjXMxGw+TNtOPDEqAnkcxd5N7v1gcQPFcyD339DxaxEY3iICtBOwV6US59x9GYcG6o+gx4l/8OuRvTF9xkEd0DZy9FSUb+kLZZTL2nLyOHUeC0aT3DBRlkUcb+qJk06FglnbsYGJdhVYB+KrdaNT/Q42mvWbwo/bvk1ChTSAK1vNB3lruyFvDDflquSGvqyfKtxmOjt6LMHbBDizbeorXERwajojH0Yh5/pJbpjFru4z8eZWQiGexL3ApJAyzVh1Ge8+FKNfEF8XruKNUAx/8X9uR6Oi9EOMW70I7j4Uo2ngI8rh44RffJQjSB4R4/vIVth8Ohvuk9ejsvRhs2+zBMzesWtAJJiTSCRKZ/5sJdAcPHuTiFbNeY1tNS5cujbJlSqFsySIoXr0ZFJ3mou7sa2ki0jHLNuZPjglxLELro0eP8PjxY7x8+dIENrvPor+y9GxrK7vP8slZxjEhjol1bOss2/LK0rItsyyIhLM/InCErSLd27fA68S3stFZU9tWEulsJ0gine2sKCURIAJpQsA+UYA1iVlpKZXSIBBKLthptNokLdaqVSbCHFt4a4T1m8wiWiMiv3IxTwVT/1RaaEzKU0Kl1kALfR9SINLZ258kHeQFqHV9lOmPsNaTC94gBDnzezYzk4oRjKlSCHzMqpBxlm0tXczQBOh5tOf9IjuU0ufCPIGdIh3LTs+jOUT6nd0JpFSkY/kePI7GldAHuHwjHOGR0Xwr6pYDl1ChuT/y1fbA2j0XuGh26IwW/SesQalm/sjx3SAUbeSnE+n0Qh2zrvu6wzi07j8HA8evxby1R7gAN27JLnTwXIRq7ccgj9ITikoqKL5U4WOlB8q1GIYvO4xF/Z7T8fuQv+E9ZQOm/rMPa3afw+krdxH3wrlRH1M6b17EJ+DI+ZuYsnwfOvksxv/ajUZeFy8UdRmEgg188dXv07Fo0wkcOheCv5btQcUfR0HxTX98++sE7D15HS9eGvsV8zwe2juRCAoJQ+i9R4h7qds6m1zbSKRLjlDmuM8EOiaCsa2gTJgrXLgwSpUqhTJlyqBs6VLckq5YrR+g+GUh6s6+miYiXeYgZ3sr7RXpbC/Z/pQk0tnOjEQ621lRSiJABIgAEbBGwJoYYS0f3SMCRMDxBOh5dDxTKjFDEkipSGepM5e1Yaj580QoKvaA3/RNfHsqSxtyJxIrtp9Bq4FzUaTlCORtNhwlWg43+Kkr3zIQX/wwCt/+MhE/ei5AwOyt2LDvAs5du4fD525g/b6LmLPmMAZPWY+W/Wbhs++HI5+LFz6oPgi5a3ngk7o+KNncH191HIt6qunoFvgPBk/dgHGLdmHdngu4rA3H0+g4MGEjPT63w59g3e7z6Dt+NVy7T0GpFsO4YJnf1RNNuk/C/1RL8H7n5Wg68TBuRjzDnFUHoPxjCnLUGIQ6Pabin20nuQjqiLaTSOcIiulbBrMiO378ODw8PFCsWDHuB44JdGXLltUdpUuhdKlSKFDvNyi6LEe92cF8m3NCKv2ipW+v0752EukOQOHmhEOhcOpgkkjnVLxUOBEgAkQgGxEgUSAbDTZ1NcMToOcxww8RNdAxBBwt0oU9jMLACWuRp6Y7XLtOxtpd500aeubKXQR4TkPjhgNQtKEvCjQLxKctA1G53Sh83XEcKrYdhQ9ruSOfqxca95qBcYt3YvPBINy4+4iXwyzJzl+/jw17L2LRumMYPV+DniNX4PtBc1H9t4ko3WIY3xqqqNoHii97IXcNN3z14yi0HTgXqjErMWL+dsxfdwQb913E8Yu3cDU0AmGR0Uh0sH+7xMQ3uBv+FAfPaDFr1UH8OnQpvmRWcVX64r3qA/F52xH4echSzFl1CMGXb6Dl9NNQ/LkX3006hQl/70WF1gFQ/J8KbdzmYe+pa4hPMFrQmQBNwQ8S6VIALQNlYds/t2/fjjZt2nBxrkiRItx6jlvQlS2rOy9ZAqXLlMEnzfpC8cd61JsZhK1BkQ7zj5aBcDi1KSTSOUGgY6IfiXQW561z5UuL1dINIkAEiAARkCVAooAsFrpIBNKFAD2P6YKdKk17Ao4W6ZivtRXbT6Ncq+E8suvExbtMO/X2Le5NnIK1XzfAL5V/wqeNfJHP1RuftgpEgz/U6Oi1CJ0GL0HNLn8hV013vPP1AHz10xj8OWIF/t5yCqcv38HjqOeGMtkWzys3I7D/dAi31Ju4dDe8Jq9HR5/FqP/nVFT9aQyK1PNBjm8GcIEsx3duKN9iGFy6TuEimceUDZi0bC+2HgzC0QuhuHD9PhftEhLeGOqw54QZ6t1/+Ay7jl3FqPk70N5rEUo19ed1f1TTDbV++wt9x67CtH/349TlO3it95/Xed4lKH7bjOK9V6Fy+9H4oKYbyrYIwIb9QWA+7Bz5IZHOkTTTtiy2vXXHjh1coMuXLx+kAp1BpCtdGmVKFsen5cujeFtvKFRbUHf6RbKkS8FQZUSRLkfOD/Dx59Uz9ZErb74UjIbtWciSznZWlJIIEAEiQASsESBRwBodukcE0pYAPY9py5tqSzcCjhbpXr1ORHBoBFz/VOOdbwagz5iVeP4i3rR/YwLwplgBhJaqgFG/+eKbXyfh40ZDeATYhj2mYcqyvdwv3W9DlqHSj6NRuKEvcik9ULSxHxqppvP7V2494FtpWX3SDwsa8SzmBW6FPcHZK3f5FlOfKRu4JV11FpCidSBKNPJDgfo+yO3qhTyu3ijcwBeftR6Ob3+ZgO8HzsXw2Rqs232B59fejcS9B8/wJCoO8a9eg1nImX+YMBcbF4/bYU94oAxf9UZ802kc8ig98JHSE4UbDEa1n8fj1yFLsePIFZ7WPLjFz3PPQdF6Pgq3HIX8td3w9c/jMX3lIcTEmbEzrzwFv0mkSwG0DJIlKCgIbm5u+Pjjj5EnTx4UKlRIFyhCv82VCXWl2VbXksXwRaX/oeJvI/FB/x2ooz6PbZfJks7eYcyIIt3Vq1exf//+TH0w/3rO/JBI50y6VDYRIAJEgAgQASJABIgAESACTiPgaJGONTT2RTzcJq5FvrreqNF1MjSHg43tZ4rW2BFA4U+ASp8jftVyhD58jEHqzajUbhQ+cvHk/uV+9l2KQ2dv8Iix05bvR3v3+fi0VQDyuXoixzf9UaihL35wX4DFG09wf3dMmHstK6C9RUJCIuLjX+NlfAJu3I3E5v1BmPz3XvQa9R/aDJwH165TUL71cBRu6If8Lt7IXX0QclUfiA+U7qjQKhBN/pyGQePXYNHG49h8IAjHL4YiPDKKC3csyu2+0yGYuGQPtwT8ROmBPDXdeHCM736diF99l/B8T6Kec4s4OZd48Qmv0c5/DRTfeKCwixtcuk3B1kOXnSLQsYEgkc44HTPbGYuEGhwcDH9/f9StWxcVKlRAiRIluFDHgkfwo1QplC5RDJWrfYNv+89APs/9qDv5NLZdfsQjj2a2Pqdne3Ui3SXYGt3VmW0VgSOcWUdWKZtEuqwyktQPIkAEiAARIAJEgAgQASKQzQg4Q6RLfPMGU5btQ+mWASjfZgTmrTlspCpEuiIFgYqfAf/+jcTnsdCGPcXctUdQ50813xrKrNsa9ZyGKf/sw+nguwjWhmPxhhP4zW8pCtX1huLL3sin9ELVDmPxu99STF66FxeuhRnrsXDGLOGYoBf2MJqLe+eu3sP2w8GYvfIQAudsQ7dhy7lvvEL1fKD4uj+vJ/e3A1C0gS/+76fRXED7YdA8eExai7GLdmLw1E1o3HsWKrUfjWKN/VC26VC4dpsC/1lbsefkdVwJjcCjZ8btuebNevXqNQ6cCUH13yZBUbkXKrUJxKzVRxD5NBZsbJzxIZHOGVTTrsz4+Hjcvn0bu3fvxqRJk3hEV2ZZx8Q6LtixCK8liuG7WrXg4r0IBXyOQDnxJDZdIks6e0fpRUIiuv9zGTlVGriOPopDIU+RIPPHAHvLTUl6Eulsp0Yine2sKKUjCWi10DqyPCqLCBABIkAEiAARIAJEINsRcIZIxyDuOXkNLn9MRW5XT/Qb8x+iY18aRSdmSVe0IPBZBWDJIiA6mnOPef4SLLDEsFlb8X/tRkPxdT+Uau6Pdp4LsHzrKYQ/ikbovcfYdewKhk7fDNduU5HPxRM5vhuIYk2HoHa3KRgwdjWWbT6J+5FRNo8lCxrB2vfwSQy0dx/h2MVQ7Dh2Bat2ncX4RTvRd9R/PIhF2ebDULieD4o19EWZZv48SAWz6Mtd2wN5XXTbWr/7eQJUI//DtsNXEB0bL7s9VjTsVcJrrNCcRpN+s1C0rgc+quOH+l4rEBEVJ5I45ZtEOqdgTfNCY2NjsXHjRhQtWhT58+fHZ599xgU7tg02X+6P0LpVK3SdugkVR57G5/6HMPvQ3XQTmNIcjoMqjHrxGm3nnce7PTVoPPU0zt+LxWsHB5mxtakk0tlKCiCRznZWaZRSA5VCAYVCBU0a1Zjm1WhUPCJKlu5jmkOlCokAESACmYvA27dv8fxVIh49T0BkTILum53T4RgGsQl4GPMKMfGvkegsc5bMNeWotVmUgLNEumcxceg5agXe+3Yg6vaYiis3IvBKLG6lIt1So0gnEEfFvsB/O86gy4h/UKjBYCgq9+GBJXxnbOZWZywdS3Po3A1MXrYPnXwX48sOY6Co1g+Kqv3wRZsR6B64HHNWH8aeE9e47zpRtr3fsS/jcTzoNsYs2Ilav05CqSZDkL+ONz6q5Y5iTYfii3ajUbHNCJRoPAQfu3rxiLVV2o/RRZMd+R88Jq/HpKV7sHLHWew8ehXnr97Dw8cxePQsFmt2n0Ot3ybhY5dBKNhiJD7svBRNJx1HvJPfOSTS2TsLMmb669evY8CAAciVKxdcXV25Vd1ff/2Fxk2aoGSJ4vi500+Yu/Uo2i64gvdUGrRbeB4Xw2IzZmcyYKviX7/BuvMP8UXgISj+3Iae/wXjeXwixGssrZtMIp3txEmks51VGqXMbCKdFmolExWVUNtqGidEOqWarOnSaFZRNUSACBCBjEYgMiYe/54Mw4TdoRi76xbG776FcXQ4lMGYXaGYdfAOroQ/B7O0oQ8RyIoEUiPSXb4Rjh1Hr2D7kWAcv3iLb9GUMho5T4P8rl74vO1IbNp3CTEvE3S3kxHpWCIWbIJFPx06YzNcuk7Gu98OwIc13dBq4Bws3ngcYQ+f8bKYn7njF25h7prD6B7wD77uPA55a3nwLbPlWgagrft8TF62FwdOheB2+FNp86yev3n7FtdvP8TaPecwbskutPNaiCINfLk4V6LZULQcNBe+0zfxKK0Bs7eix/B/0cZtHpgfuk9bDMOH3w6E4steUHzTn+f77peJaNZ3FvroI7vO/O8AfvSYj8L1vVG5tR9K9VoGRe9daDbjktV2SW+y4Bj7ToVg66EgHDqrtbl/JNJJKWbOc7bllVnRVa1aFR988AG8vb1x584dPHnyBKtXr+a/x40ZidOXr8NzYygUXTajuPde+Gy8jph402ArmZOA81t9/FYU2s09hw9UGnzivgezj9xzfqVWaiCRzgocs1sk0pkBSf+f2UCkS3/I1IJMTiA2PhFXI57j2M1ndGRjBkf1fb/39CVevU4arS6TT/Ms3Xzm0mnftceoNOwgFP12QTFwFxQDdkHRX//NzulIGQPOcKch74cDdmHy7lA8jdOLC1l6ZlHnsiOBlIh0LJLptsPB+Nl3CT5tNRxlWwSiTjc1xi7YiVthjyEil67dfZ77Z8tTww39x69G+BO9FY8NIp0YCybCbT14Gb8NWYpSDf2Qs6YbijT0BYvYyqzknkq2hjILtU37L2LQ+NVgoljxxn7I6+KBj1288HWn8Rg0bg12HbuKkNsP8SQ66ZZS5kvv0dNYnL92Dyt3nEG3Yf+gZOMhyFXbHfnqeKPiDyPRtN8sDJmxBUHaMLyI170XXr5KQOSTWFy/HQnNkWBMX3GAi3YNe03Hd13+wudtRvDItGxrLPO1V6bpUJRpwbbUHAAAIABJREFU7s8FzIL1vFGj40iU7r0MH3Rdg3qBOxEc+gBhkVHcdx7bEssEQ+mH/d595Ar6jVmFKh3GoWQzf1T/dSLcxq/Bxev3De2S5pGek0gnpZE5z5kV3Z9//skjvH7zzTfYtm0bWFAJ9mGW9mwr7L27txH/Ig6aK49QbdQRKLptxQf9dmDWvls4fOMprj6MQ+jjF7hJh4EB4xEU8Rz/no5Ax/nnoei5DXl6atB32WWEPnqRrpOFRDrb8ZNIZzurNEpJIl0agaZqMjGB/SFP0Xz6aeTssx05+u7A+33oyHYM2Lj33YGcvXdg8PprCHlo2al1Jp7qWbbpzB/KqrPhKOq9D4o+O1A44BDKjz2GsmOPocwYOlLFYOwxlBt7DCVHHkFOz71QqDTwXHsVNx8nXdBn2QlGHctWBOwV6ZhAt3b3OXxSzwcf1nJH8WZDUbpVIPIoPfFR9YH43W8Jrt16wBky0Yz5l1NU6oFqP49HUOhDHVs7RDqWgWlUzGcc80vXesBcFGrgi/er9cOnzYchYNZWXh/zZyc+b968xY17jzB/7RF0H/YPKv80FgXq++CDbwaARV9trJqG0Qt24GTQbUQ8iuZRWkPuRmL70WAMnbGFR3TNySz3arihdIsAKLtOQd8xK3kUVybMsfItfTjPN295pNlXCYl4HPUcB85qMf2/Axg5bztcuk5BPhcvFGvkh1LN/FGyuT8KNPRDifpeKNPAE+WaDEGdLlPQa9RKjF+ym2+JPXBai6AbYXjwOIYfxy+EolrbkXinSl8UbuyL8t8H4uN6PvigSh/87L0QB89orVr/kkhnafQyx3Umxi1fvhwFCxbkLpCmTp2Khw/1z5aFLmy4+BDKSSeQr98OvNd9Kwq474HLpJNoP+ccvp95lo6ZZ9Fm5ln8MOscKo85BkWv7Xjnj60o5L4bquVBOHnLdh+XFoYg1ZdJpLMdIYl0trNKo5QWRDqtGkqFAkq2p1SrgVql1Pt1U0ChVMlvNZXmgdY0j0IJlcZsf6rYhqqS8YanL0sh2aKqUbFtrvKHXBEGgKIs80TS9sr00dBcrQYqvsVWV7dSZWHbrFYLjUrJuYl2Ki2xSsLHrF/mbQUbBrVJO9iWX5VaQ1t4DQPtvJMVp8Px9cgjUPTYxv9CpOi6BXRkEwbd9P3svpWLD+yvqr/OP48jN2zfAuS8mUkl20qAbb1cfTYcxX334Z3+OzFw3XVsuBSJDUGRWH+RjtQwYBy3BD/CpL23UHk8+x91DbzWXcWtJ+n7F3Rb5walIwL2ErBXpLsS+gB9xqzCe9UHonzLAAyZsRpTl2/D9wNn4J2q/fB/3wdyazYmZL1OfIO5aw/jvWr9ULF1ILYfv8atfDBupDFwhIxPOkt9eBodh8PnbmLQhLXIVcudb4Et02IYuvr/g7W7zuvK1mfmVnHPnuOyNhz/ak6j58gVqNRmBN6t0o/nLd96OFiU1uFzNFiw7hj6jlkFZbcpKNMqAO98MwA5qw9EtY7jMHbhLuw6dg3aO5F4/uKVpaZZvR4Xn4AHj6Nx/up9tHabB8VXvVG08RD84reUWxiyLbkVmg9FyXruKFHXHR/VGIiC9XxQskUA3z7bsu9s/DpkKYbP2YYZ/x5A16HLUKCuD0o3G4peo5Zi1srt6OwzD8Xq+6BCywBM+nsPHkssDM0bRyKdOZHM9Ts8PBxubm6GdeSpU6cMVnSWevL0RQI2X4rELwsu4J0uW6D4ZRM+6L4V+ZilWA86BIO8PTR4n62LftuMvG674bHmKi6FxSDuVfpvESaRztLsTnqdRLqkTNL5SjIinUqlF52UUKlUUCmFWCfjE06IXpI8SpZHIvBx0U/02E6RjotUhrIV0JXNylfDIKiJsqXfyYl0hjJFH4VgpoJarQ86odTdUwqxTiIe8qo0OlGTiXNMmLPOSjA3pjWUy4Q3lQpqsw5p1Ubuot9MROVioHlbpH2nc4cQWHI8DF8NO4j8A3bij38uY8uFh9h68SHWn4ugI6szOBuBHUEPsex4GBpOO4X3/9iGn2adxf6QJw6ZW1RI2hBgIt2asxEoMVgn0i0+fh+JiW+5tQnb5kJH6hiwUTxxOwr1p5+GQrUN3uuu4vZTEunSZnZTLWlNwF6Rjvk/+6z1cBSu443py7Yg8vFtxMaFY8eRE6jb/S984uLNRbSISF3E1gNnQlDz10koXG8wBkxah8inMcCkMSkS6QSb8MhorN93AZ19FyN/XS/krDEIn7UdAdXIf3E2+C5eCN93+gzMoi3sYRQP2rBg3VE06zOL+4ljkVrLtRiGz9uMREkWEELpgVJNh6L/+DV8K+2lkDBExTjm2T967ib6jluFQg0H8zr6jVuFG3cjEf4oilv9tZpwADnbL0dV93UYPG0TWvaZiYptR6Jw/cH8KN54CD5tGcCDVBRrNASlm/nD668VuKoNRtyLCJwNDkJ7jzk8mu7vw5bhYkiYwJXkm0S6JEgy1YU1a9agSJEi3JKuW7duiNZHR06uE8wK/9bjF/z/+Sdvv4k/llxE+9ln0XnueTrmnkenOefQYfZZ9F9+GUuO3MMB7VNERKdMmE9uLFJyn0Q626mRSGc7qzRKKQQjs+iuQthiQpDK1FrLIBiZW3tZyQMhyEmjyIpr5uWwnouykghQKQgcIcoyr0dcT9JHUYfecs4kQoXgZSZSalRgFnZm2hrkWIlrJoIls6yzFBBDtFOGhbAuNO9aGk2ebFPN3yfCuUhXzG0Xpu67nW36TR01EngYm4Buy4KQ84+t6DDrLA5qyZLOSCfjn0lFOkW/HVh8/B7eWtl+lfF7lPFaePJOFOpPO82tjUmky3jjQy1yHAF7Rbr1+86jRMMhKF5/MFZu3Ye3iY9ZmAdcuBaMVv2m42NXH3Qbthy3w3R//Ll57zF6jV6JPK6eqNV1CoLYVtip44FihYDPKgB2WNKZ95qJaOMX7+L+2FhQiRzfDkCrAXO4JRmzfJN+2B8v7kQ8xZJNJ/CD2zyUbTkMuZUe+LDGIB4M4oPabsjv4smt7bwnr8fBMze4XzhpGSk5Z/75TgbdQVuPebrtwY2HIHDONly5GWFS3K/zzkPRfhW+8tNg6r8H0Wvkv2j4p5qLiEXqD8bHdbzxzncD8W71gXy7bPmWwzBh4Xo8e8qc2cfi6bM76O6/CLldvdHRdynOXLlrUr70B4l0UhqZ6zw4OJgbQDDDhrp162LPnj0p6gALHnEtMg7n78fiUjgdnEFYLC7cj0Xok5cmVrkpAuyETCTS2Q6VRDrbWaVRSiE6WRDpkghDVgQ0i2IS64oQoRQwCEoZRaST6aMQ0phAaf4R92RumSc1io2SxDphzUzk41h11nKSpLw8q0KcYG6eKWlL6EoqCAiRrqjbLozbFYoXCelvwp2K7lDWFBDQPorDL0sukkiXAnYZIYu5SLfg6D28puAfDh2ao7eeod60UyTSOZQqFZYRCdgr0u07fR21f/sLH9Vwwx/DFmHviXO4cP0apv2rQYUW/ihQ2wMTF+/mQQ9Yf5kvub+W7eU+7Cq0GYFdl27j7eTxQPHCqRbpWPnMQm751tP4I3A5tzhTVOmDCm1HwFe9CcfOhyL03mPue27+uiPoN341avw+kW8lzV3bE//Xfgw6+CxCnzEr0bD3DJRoPAT5anvgs9aBaN5vDjynrMe6PRdw9dYDJCamLMDSjTuPMHD8GhSoP5iLa77TNuHa7Qe4df8xjp6/iY37LmLT7rOo5/YPPmw+EWU6TeHbbv/340geICNXLTcUrOuFCq0DUbfndHzvPh+V2o5EgXo+aOc+C2t2HMZl7XWs2LoPdbpOQq7anugzdg2YOGrpQyKdJTIZ+zrzRcfEBxbRNVeuXOjbty+P6JqxW02tcxQBEulsJ0kine2s0ihlMiKdrPijz2MubiUjGAmxyWBBllFEOrk+6ttmaKtkNIRIJ3cPzC8d8x3Ht/lKtvpK6rBPpDOKm2Kbq7FsSfnmYyFpL52mnoBUpBu7MxQvMoCfhdT3ikqwhwAT6X5echE5yJLOHmwZJq2JSNd/JxYcvU8inYNHh0Q6BwOl4jIsAXtFuvsPozBp6R7kc/FGPqUnF4aa9VajQqsAvP91fzTpNhnnrzDrLuOHRVSt1GYkCjbwxfitF/Bw9BigVDGHiHSilrsRT/HX37vh2mMqCjfxw8euXmjRdxb6jl2FFv3moGSTofikvg+KNRmCb3+eiE6Dl2DRhuMIDXsCFgzj6IVQjJyjQev+c1C+VQDyuXrjo5ruKNN8GDp7L8b81YdxJvgO2FbbeBv+vyk+4TUXB4dM34RiDX1RqJ4PqnYci2n/7MPyzSfQa8QKLnYyYbBgHR+UaOCDMo19UbyxLw8mwdLW6aFGO68F6Dt2JSYu3c3byCLIzvjvAEo2H4acNd1RreNofN9/Oj5vE8gj39buOhn/ac4iPt7yH2BJpBOzJnN937x5E2x7a44cOVCjRg3s2rULL18aA6Zkrt5Qa+0lQCKd7cRIpLOdVRqlTDuRLom4laVEOvNAGcKvnf5bItIl4cBHWohx5hZ24rpZecIfnfgmkc6pzwuJdE7FmykKJ5EuUwyTxUaSSGcRjcNukEjnMJRUUAYnYK9Ix7rDto32HLECX7YfjQKuPihU1xclmgxF417TsWHfxSR+3K7deoi2A+cibx1vtFfvxEXfAKBcCYeKdG8S3yLiURRWbj+NRj3VKFjXB7mUHni/1iC+1bZ006Go130qRs3bjgvX7yM+IQGs79IP2xIb8Sgay7edQt9xq9Gg53SUaDoUH307EB983R81fp2IITO2YMPei9xS7VnMC25hxwJkMN91EY+jERr2GFdCI7B5/yV08l7Eo7gWrD8YJRr78Wi0+Wu6I0eVvshX0537xSv3fSCUv07AFx3/woet/kLFP+Zj2ooDOHLmBu4/eAa2XfbN27f8kLbVa/J6VPpxFLe2K1DHG8xP3RftR2O55jQin1mP2E4inZRk5jlXq9UoX748cubMicGDBycbLCLz9IxaagsBEulsoaRLQyKd7azSKGXaiXRZ2ZJO9I1FozXxSydnXSiuSYJMGAJHSMQ83QQQIp25eJdG04Oq4QRIpKOJQCJd5p4DJNI5f/xIpHM+Y6ohYxBIiUjHtn5evfkA89YdQY/h/6LrsH8wfN527D5+FTHPX4JFdpV+Ip/Gwn/GJhSq64OvBi3D3t6eQLmSwOep80knrYMJh9P+PYCO3ovw5Y+jkN/VC+99NwjvfzcQeZUeKNvMHx29F+P05TvSbEnOmVDHtuiG3n+MPaeu8yAO33WegFw13LjlWolmQ1Hzt4kYOGEN1uw+j/CHUbgT/hQb913ivvD6jF6Bn30Xo263qSjNrPfqeCGvixdy1hzEfea9/80AlGgyBA3+VGPA+DWY+d8BHD52Ec3G7obip1VoOO4QIqOe42V8QhKO0saG3HqIf7acxMAJa3mUWLaNdvm203jwOAbs3whrHxLprNHJuPcaN26Md999F5UrV8aGDRsybkOpZU4hQCKd7VhJpLOdVRqlTCuRTohNEp90QqySswKzeE+UY4doJcoyF8AsXWfk7druaqVNSeowpmVRbw0RWllUV7VpgA4xAYQAaN58cZ++nU+ARDrnM87oNZBIl9FHyHr7SKSzzscRd0mkcwRFKiMzEEiJSCf69SI+AQ+fxHALsujnlp2tM9Hu0BktyrcKxPutxmNWww54/nFeoOJnKQ4cwazXWN3/bjuNHzwW4H8dxqBAAx8e3bR4Yz807DkNE5buxoQlu/F1p/HIX9cbhRv7oUGPaZiz+jAX4UQ/LH0zNk+inuP67YdckGs9YA7fulqwjjdYHeW/D0TlzuP48XnbkSjXMoBfL97Ij29hLdLAF1+1G42f3Odj7KLdWKE5g6MXbuHyzQjcCnuMR8+e48VLFj3yLTrxwBEb0HTyKVjZqWrS1ISERDx+9hzhj6LxNPoFt7ozSWDhB4l0FsBk0MvPnj3D2rVreUTXvHnzYtiwYYiLi8ugraVmOYsAiXS2kyWRznZWaZTSCSJdkmipgFZsbTUR5ETdZoKbVlxXgFmmac1I2C1aJRHK9AVaus5uO0Sk00K01RiAQt83pVmgDrM+mvyUZWdModWYWe8Zb9GZgwiQSOcgkJm4GBLpMvHgAdxKYs3ZCJQYvA8K8knnlMEkkc4pWKnQDEggNSKdPd0Juf0QTfrMgqLhcPT8ph0u5C6QIpEuKvYFDpzScv9z3QKXo3LHsVBU7QdF5T6o2HYEfvb7G5OX7cG+U9e5iBf5JBbr911Et8B/Ua5VABRV+qFCq+E80MSeE9e4xZq0H8xKkIleF6+HYe+J61i94yzmrzuKIdM3o/4fU/FpM38Uru+LHDUHgQWpUPxPBcXX/bh/PhaFtUQjPxRt4IvyLQPRZ8wqbNh7AWcu3+YWbq+sBOrqNPscFD+sRaMJxxEV91raJIefk0jncKROLfDq1av4/fff+TbXBg0aQKNJGgjQqQ2gwjMEARLpbB8GEulsZ5VGKYUgZiYaWROwIIQmMwFN5FEKCzGlLoCCUhe1lIW+NrcGM4hYCiV0gRH0aUUZMiKd8OmmYNZnLECDUpmkXBN4ol3mlVu6zjLbJdKxIK6ij8Z+GK3kFDCKdLqyTe7p/copWZ9V8oKbkZMCSiULGCEJGiHD1aT/9CPVBEikSzXCTF8AiXSZewjJks7540cinfMZUw0Zg0BaiXT3Ip5yf255mo7Ad9W7Y03BikBF27e7MquzTfsv8QAKzHKudHN/KL7qDUWVvvi283j0HvkvFqw9gmMXQvHoaawJXLb780zwXcxdfQiNVTOQ38WLB3Jo57EA89cewemg2zh87gbW7DyPuWuOYNisLegxYgVa9p+DrztNQOnmw5Bb6QHF1/2R47tBKNVsKGp3n4L23ovQ1mMBqnQci3LNh6FsM3b4c19zLALrrFWHYE2Ykzay0+yzUPywBo0nHEf0CxLppGyy83lCQgLWr1/Pt7iygBGBgYG4e/dudkaSbftOIp3tQ08ine2s0iilE0Q6JoYxaziJOKdglmPmJnG8h1po1CqZbZ8WhEA9FY1KiGIsoIIKatmy9YktiXGWrrNsdop0LIvWpB86MU0jrAIlAqFBcDOIbTrRzeCXTmFmWSi6oVHBmIb1W8kFO43WWuf1mekrVQRIpEsVviyRmUS6zD2MJNI5f/xIpHM+Y6ohYxBIK5GORVDddyoElTpOQO463ggo64LXn5UDliwAoqNlYTyOeo7Tl29j8/4L8Jy8Dp+2DMQHNQbxKKblWgWiYa/pGDRxDXYcDcaTaMvb/9g7k/l4i4mLxz9bTqGpagaKNx6CPLU9UK7lMLQdNA9Nes1ApTYjUKLREO47L7+rzpdcyab++PKnMWjYawY6+S5Bt+H/YuzCHWARa5kvOhbcgVnuMT91LG+xBrpIrkUa+oFtj524ZBc0h4Nx494jRMVYjsRpEOkmHkf0SxLpZCdENrwYEhKCn376Cblz50a9evVw5MiRbEiBuswIkEhn+zwgkc52VpkvpTXRK/P1xjktFltXJaKdtCJhkae0qjpKc9B5WhAgkS4tKGfsOkiky9jjk1zrSKRLjlDq75NIl3qGVELmIJBWIh17b4VFRqPlwHl4r1EAOpZvgrtfVAQWzTMR6V68TMDt8Cc4euEm1P/uR9PeM1CgtjveqdwbLEpq1Y5j8ZvfUm6lxqLGvmUdkHxY4AcmCIZFRuHG3Ue4FBKGXcevYsmm47w8X/UmNO45A2WaDgXzLZe/jhe3jvvY1RNFGwxGhVYBaN5nNo9e6zZxHSYt3YM1u85xv3SsGlY+O8TneVw85q49jBq/T8IndQejXnc1WvadhSodxuLDGoOgqNwbJRsPQf9xazB/7VGcCb6Dx89ik1jYCZGuEYl0iI01tYQUrLPbN5tnzBddvnz5wHZwzZw5E9EWBO3sxiY79pdEOttHnUQ621llvpQk0iU/ZsJCT1akM/qwk72dfOmUwkkESKRzEthMVCyJdJlosGSaSiKdDBQHXyKRzsFAqbgMSyCtRDoGIP7Va/QasxJ5W4yAslJ77P/WBVg0B4jVWdIxf3Ang27Dc/J6NFRNR5GmQ5Cz+kC8x4SuBj7oFrAcKzSncTvsCZ6/YAEXjB8WnCLhdSIiHkVxf3TjF+/mQttPngtRp/tUfN5mOIo0GIxPXL24Bd2H3w7AR9/2x4e13XkE2Pwunvikjjf+9+NITFy6hwuFLGgEC4gR9/IVWNvkPqt2nEWF74cjZy03FGkyBKt3ncPJoFuYtfIwanSZjBxMqKvSF/lcvHjgjPYeC7B4w3FcDX1gEr218xzmk24NGk04hija7iqHOttdCw8Ph4eHBxfo3nvvPRw9ejTbMaAOGwmQSGdkkdwZiXTJEcrM90mks2H0xPZi3XZVnW85nX85g586GT98NhRMSZxIgEQ6J8LNJEWTSJdJBspCM0mkswDGgZdJpHMgTCoqQxNIS5GOgfh7yyl81VWNYpW7Y2rd9oiZMxtXr91F4KI9cOk6GSWaDEUeV0/kreOJUk3/n73zgK6qyvr4s41im7Er9rEgIKS319MbICqWcXTUUUE/lA6hdwgl7fXeX3p9aVQpoZdQBCmiWEARQeklAfx/a5/7HgkqGEghDjdr7XXuPffcc87d9+UBP/577zF4dbgVJQs3YveeA/jpl2MMzhE0+27fIWz6Yi/y5tZiaFoxkvtr8HTyBDyePB4Pxo7G3yXD0SFiMG4XDcWD0aNYzrhnkici/kM1UrJKkTtnHXZ8tQ87v92Pz7/6AW+OsuG+6JG4TTIMjydPwNvjnFhWu4ukc3/4/ggSZrkWMUBHBSQC/z0TC9fsBFWdpR8CklSAYsP2PUi1zIPfK6l4MGoUbhMOxT8kw/FYwlgWZluycBNOHD+G102bIHjFg9jZa3Cs7uwfrtlSnXzhiJbyZOvNc+7cObhcLtx+++3o2LEjy0V39OjR1luQn7nde4CHdE1/RTyka7qv/nojeUjXtHe2ixRzlE+OQF2DUeGIvtW7flfNtmmT8qNa0wM8pGtN7/415uYh3V/jPV1slzyku5hnWq5/9TeHIVesY4WSUkp34LtDJ1tucn4m3gPtyANtDel2fXsAfUY6cG/4QLwU0x/jP5iMHgP1eDh5IgT+/XG7eBhi+qkxUlmO8iWfYdOOPdi+ez9Wb/kGhQs2Qptfg+EZpeg92IToDxTwf2U6ywN3k//HEDz1Hv4WPJCBvvD/pOOFwUb0nZLLcsYVztuAucu3Ye3Wb/DV3gMsJLbxa9i44zukuxYh5iMVq9ZKcC/sP2lQ5S7FV3sPNh7KjmkfwW/OhiDwY4S9NRtWz2oG5n43EMAPBw5jwaod0OXX4LUUKzrGjmYVaW8O/gSh/5qBjyc5ETwoD4LXcpE4ewWo0EVr/vCQrjW92zJzb968Ge+99x77t1VMTAyvomsZt/6lZ+EhXdNfHw/pmu4rfiTvAd4D7cQDPKRrJy/iKm7jq4Mn8W/7Ztz030pQiM2Krw5dxd3wS1+uB3hId7keu/zx6/ccQaSSg3Qjy3bih6MXhtZd/oz8HbwH2qcH2hrSbdn1PV4aasIDkSPxbPxodIodiduFQ9HpxSl4eZgZKVllmGlbgHTnIlhLV0KZsxifzCxC0ic6BPxrJp7sMQEdwodA8PT7EDz1X3QIGYjnX5qK5P/ToP/UPEzUVUGTtxSlizahpvZLbNq5Fz8ePHpe4Xapt0BVYauWbcW/Rtlwf/QoCDp9gGdfnIKPpuaiqmYLu/XsuXPs2O/1GRB07YdnekyAq3Itfvr5z1VOh46cxIqNX0FXUMMKXvi9Mg2CLv0g6NYPD8SOw909ZyOonxUVS7f+DiJeat+Xe42HdJfrsbYfbzKZ0LVrV5aPLiUlBXv27Gn7TfArtisP8JCu6a+Dh3RN9xU/kvcA74F24oGWhnR1Z8/hl5P1LIcK5VHhrX374GTdWWzbdxyvWzfjb+9V4RVtLT7d+TNO1J9txrurZ9Xo6s+28n//t5Pfoau9jZaEdPTGfjp6Gq6l32Jq2Q5MK9uJ6Z5r11I9OzG7Yhc+yd6Kf06ogeD/5kGWvgZjinYgrWrXFflmmmcnyLIW7MbK3Ydw7iLhc1f7c8Wvf2164Eoh3e69B1G4cCMyXQuhcn8KR9kqLNv4FU7Xnb0gQpTCPymH3MJVO2AqXI7XRlrRqfdkPBI3Fh3jx+PB+HHo1GsSEj9Uo9+UPAyeXYw+Q4zo8uIU3CEailvDBrIccneKhzGFXNc+0xHzkQbvTnRjwIxCzLTNR9mizaxABIXBUphgc3++/v4gstyL8NJQM+4QD4Wg64fo+so0ZGQvRqZrEVPO/S1sMLr1nARtztIrWo5y3VXWbGFVawlaPtVjAu6XDMUDkiHo/NIUDM8ogbFoubfQxPHfQcav9x5Eec0WqPOWIsO+AJbi5ZizrGlwj4d0V/TK2uymXbt24Y033sD111+P8PBwrF27FqdPn26z9fmF2qcHeEjX9PfCQ7qm+4ofyXuA90A78UBLQTr6d+bxurNY+sUvyFr8DXQr9kC/nLf27APd8j1wrP0BmYu/hShjDW78cA7CZ67C2MovYV/z/RW/P+2y76Bf9h1qvz18wT/O2slH/n9uGy0J6erPncOKXT/jyQHzIXitFIK3KyB4qxyCNz3Xrr3lgeDdSgj6zYGg/zwIPqjm/HKlPqH5yKcfVGNw0Q6cOtN8iPA/96HmH+iqeeById2vrErrYaQoPXgkaTwEXfpC8NwHuCVkIOL7a7Fw1U6cOl3PlGDbd+/DnOXbME5TCfl/M3F3xBDcHDaI5Yh7MmE8Hk8YhyeTxqH7y1PZMYG4O4RD8HDkSAbuSDmX/IkO745zsbxzpLDLqV6PDdv3/g5atbQD6+rPYsuXP2DwrCKEv52Ou2NG4VbRUDwaO4blu6Mcc+q8Gvx8+ESzliakznzVAAAgAElEQVSouH//IUSPLMT10al4pHcqOsaPxq1Bn+DOiCF4Y5SNVbKdv3I79u4/jPoz53D0xGlMNcxh6kMKERY81w/X+38M/1dTWYjw4WOXDs/nIV2zXlmr30xVXJ988kncdtttGD58+AXVhFt9cX6BdusBHtI1/dXwkK7pvuJH8h7gPdBOPNBSkI5AwfrvjuINy2b8fcB83DlqCW5PWcRbO/fBHSMX47aUxbhu0AIGIK4btBAdhi8C9V/p+/t7yiLcNWQBRpfuxJHTrZvwup38Gl3VbbQkpDtZfxbzPv8JHQcvgOC9Ktw4ZCFuHfYpbh268Jq1DvTswz7F7cM/xR0jPsVtwz9l56z/cv0yjH6/FkLQfy4EH81F/4LtOHrqzFX9/PCL8x5o7IHLhXSHj56Es3IN7pCOwPWhg3CvPAX3yEfgpvBB+FvYIPQeZMCmHXsZnPtgYg7C30rD/TGj2ZiHIlMY5Ho8fiwr5PBE4ng8Hj+OFYi4OzIFT/WcAPl7mfgkNR/q3KUoW/IZ1n3+LVPiHTx8DIeOnsTxk6dBAO23P/Qfh6RSPW/nfmXVU6nq6+Xar7/+CvILVYulEFhS6iV+osP1wQPwYNRI3CcfgZeHmrBw9Q62Fxp/uWtcqKj9FX10myB4vRSdR5Tjw2n5eL73ZNwtHYG/y0bgnz0nQPZuJmbbFuKznd+jquZzdH9xKm6kqrHioegYMwp/Cx+Mm4IGoucAPRau2XFJxS4P6X776Wk/52fPnkViYiKuu+46UH7vRYsWtZ/N8Tu5qh7gIV3T3X9NQLr6+lM4ffqY147j9OnjqDvtbeuOo67umNe4/vq646ivO4H60yfOj61rfEz3eOeop5bGn6Z7jqO+3muNjuuoj835m2u0RqNrbFzj++l6o3n+8Ng3L2uP/X4d3/11dO1Yw/7qvWN96/22rTuOM2T1PqO9nmB9tI8Lr9GYE39gvnsvfp3N+bt7ffd516znWhrbYD5/N/TVNb7Ontt7zesD9p7qj4P87PM19bF+5j9uTvZuvf2+643b095r9Dnijht9fnzX6nyfN7rGjfONbfgs0hjuc+ibi8Yw885NY31rc2N98zbMef4edm+j8d65fOufn4f2xqzR74BvPbqH7YnGeI+98zTe96nTR0F25szVka63FKSrO/srLKu+xzPjatg/7m8YshAdRi5ChxTe2rMPbhnBvZ/bRy/GP8YuwZ2jF+PWkYtxyxW8t1tHLsJtIxdBQCqsdyqQrFiHTXuPNf1PUX7kFXmgpSHd/G0E6eZD8NEcTJn/FfYfr8f+Y3X48Vq3o6fxI7Mr9wX58qsDJ3H/uCUQfFSNTwq349ip3wOGK/og8DfxHmgBD1wupFtauwuSdzJxc8hAvDZMh9WbP8OBg99Cm1uNxxPH4k7RUDyeNB4PxY1hAO/+yBQ8FD0Kj8aNxZOJ4/HPpPGsfSJhHB6LG8OOA15LxQeTczDFMAeZ7sXQFtRAX7AMuvxl0ObVQJu3DOrcGiiylyDLzYWcpjs+RVorW4ZrMUzFKzHNMg8x/VQMiD0WP4aBRqpCS/v+ZEYBDMUrkOZcxJljEdLsTd9bhvNT2IqWImxoHq7vpUeXT3KQmb0UEzWViPlAhQejRuNeaQruk43AgwQ5E8ahY/xY3CUdjp4fK+FZvAL7DnyL/OolCP7XdNwuGob+qQX44tufLvrp4CHdRV1zVS/8/PPPsFqteOihh3DXXXdhypQpLRK+fVUfil+8xTxwNSDdruos9L2gOKQQwr7VDYUhq/tyhSP7Vv/+OX1FOIVZDeNplLdfmLUL2FWNrL7ChuKTwr6g7ub+XBOQbstnlVi4MBNLlmhQs1TLbEWNDsuX67BqmQ6rl2mxeoUWq1bqsHqlDmtW67F2lRFrVhixarkeq1fosXqlwXusw+oVOqylcSu5dt0qHdav0qF2tQ61a7TMNqzRYuNaLTav1bF20zodPluvw5Z1jWy9HlvIfH21dK5jtrVWh621eq/psJXdqz1/fcs67/E6LT4jW+9tWT9da3xOc9K5Bp+t9d2ngW8OttZ6Wk+HrRt86+rwea0O2zb4Wj0+32DA57V6bKvVY3utjhld37bBgO21ZEZs32DCNjreYMC2DXps36DHDrpnvYH109httUbvMc1pxDZmNJ6zzzdQv3e9DUY2Zut6I7bWGrCFbD0Z57vN643YtN6ATesM2LTWgI1k68j02FhrxEZ2TY+N63WoXafDhrVa1K7TYv3aBlu3Rou1qzXM1qxWY/UqFVZT6zumc9anxMrVCqxcpcCq1QqsWJmFFasUWLk6CytXZWIlO8/EipWZWL4yAytWpmPlygzuGl1nloEVKzKwfEUGlq3IQM2yTNRQuyIDS5dlcrac619KfSsyUbMyCzUrsrCU+unc10f9K7OwjNZbpcDyVUosY60CK1YrmS1frfReo+sKLKd9r87CslVZqFmVheXL6f4sLKM5l2diqdeWLMvAkuWZWLIsE4uXZWDxsnQsrknDoqWzsbgmHQuWzMSnS9Px5e4ry2PS3C+uloN052BeuRdPj1mC+wcvxLvZW5Fduw95G3+Ee/0PvLV3H9T+gGyvXen7yt/0Ixzrf0DwrFW4pW81emTykK65v59Nub+lId2C7T+h46D5EHw4B+qa75qyBX7MZXjg+KkzeHDsEgg+9EI6Xm16Gd7jh7a2By4X0pUt3oxHY8fiIekIZJcuxJlTPwL4BWs3bcKLg7S4TTQEd0mGMbVZx5jRDMQ9kTAWTyaM49RzjVpS1FHY69M9JuC5l6ege59pCHh5GvxemornX5iCLj0n4bkeE/Fs0kQ8kzgBTyeObxujPSWNx9MvTMZzfaah8yvTGHi8WzIM98hGMKN8eVQB9uHE8ejy2nR0enkann1pKrvn6eTL22vnHhPweMJYPBg3Bo8nTUC3l6exYhgPEYyTpeAeaQrukgzHbRGDcUvYIJarj4DnVH0Jfty/G8DP+GbPLvxnjAm3i4eyCrK12y7+Xc5Dutb+rbqy+Xfu3Im33noLN910E6Kjo1FRUXFlE/F3/U96oM0hnQ/ACQjM9UVfMqEQgsbQzTfmSiBd374QCgQQCIQNc3vPmwvqrglIV14+BrPTRFAoYqFWJ0CjTYBWmwCDPglGfTLMhiRYTQmwmhNgNyfCbusJp7UnnJaesJuTYTclw2HqAbuxB+ymRGZOcxKcliS4rUnItiUh256IXEci8p0JyHPGI98VjyJ3IordCShxJ6IkOwllOYnwZCfC4/a2OYkoz0lCeW4SKnISUUktWV4iKvOSUJWXxLUFyajITUR5bjwqcsjovnh4cuPgyY5FWXYMynLiUJYdj7LsWHhyYlHOzmO489wElOckwEPX3XHeY649v3ZeAqpyE1CVF4+q/ERU5cejMi8e1aw/HtX5iZiT1wPV+cmYU5CMeflJmJefjLl5iZibl4R5eYmYl98D8/J6Yi7rp2PqT+b68nphbm4PzCvogbk0ho7zkjGXzgt6sHvnsLl7YE5BT84KueOqvJ6oyu2JytxeqMjthfLsHijPSYYnpydKs3uiJKcnSqh190KxuxeKssl6oCi3J4pze6AoJxmFOUkoyE5EvjsRednxyHUnIMeVgGx3HNyuOLidcXA74uB0xMJhi4bdFg2bLRpWaxRnlihYrHJmZqsMZpsMJosURqsEJqsYZrMYZpMYRpMIBpMIRrMQJnMETNRavObtMxjDYTBGwGASQmsSQWsSQmcSQmMQQq0XQm0QQqMXQW0UQmUUQW2iY2qF0JrF0JrE0FBrlnDnFgn0Fin0Vhn0VmqlMNjlMNoiYbDJzpvRKofRKoOBxlik0Jkl0PvmMNL6IqgMIqhZK4RSL4RCL0SWLgyZ2lBkaUORqQlBpiYMsxR+SNeEYelK1VX5Q6SlIB0VCbCt/h5Pj1qCp0cuhmrxN+dzLRFE4O1/3wf0AT5WdxYv6Dbgzn7V6JW1Dp99zyvpWvsXu9UgXb85yFr8bWtv/5qbnwpzPDB6CQT9eEh3zb38v8ADXy6k83gh3f3SETAXzMGZOlJsnUDtls1I+kiJv4tH4OHo0Qy+kVquY/Qo3CMdjgfkKXg4ZhQeixuLJwjOxY/FP+PHsXDXR+PHwO+1VAjfSkPYv2bB7+XpeL73VHTuORnPJHHA6ylS4SWOa3UjmNil1yT49ZnOClWQMu264AH4u3Q4B8/6TMfzfabD79VUPNVjEm4MGwRB949wm2goy1VHBTH8X5mOgD7TQHv+s30/lTgOz/WYgMcSxuG+uNF42Ks4fCp5PJ59YTK69pmGbn2m4XlqX5mOzi9OwQNRIxn8nKwpwk8HvqE/ifHdD1/h3ykGdBAOxasjbdiw/eLVQHlI1/5+Mevq6pCbm4vnn38eN954I6ZOnYp9+/a1v43yO7pqHmhbSLcLWUxBJ7y0sq0ZkE5AQK6xKo+J7Lyquj+Cfpfh+WsC0uUXDsD4yZ0wdUYgUmeHYFZ6KGZlhCAjMwyZmeFQKMKgVoZCrQqDThUBjUYIrVYInVYIvSYCOnUEDMoI6JXh0CnDoFWHsX6TNgJmbQQserJw2AyhsBlDYDcGw24KgdMUBpc5FDmmMOSYw5BrDkOeNQx55lDkW8KRbw5DgTUchdYIFNpCUWQLRbE9HMWO35g9HEX2MBTag1FoIwtBgS0YeZZA5Ft9FoR8azDyvX0FNjoPQK4lgPUVWOhaELMCawgbW2ALYesWWmntEBTbQ1BsC0aJg46DuWNbCErI7KEoc4SjzBnGzGMPQ7k9HOXUOkI5s4fDQ2bj2nIHXY+Axy5EuUMIjz0C5XYRPA5qOWPjHeHwOGlusgiUOYQoc5KJmJU6xCixiVFsF6HQJkKBRYgCSwTyrSLkmkXIMYuRY5YwyzaL4LaIkG0VwW0VI9smhtsWAYc1nJnTQm0o7BZ6V6GwGINhNgXDTK0xGEZDEAy6AOg0/tBq/KFR+0FNpvKDSt0NKm03qDTPQ6V9HgpNVyi0XaFQd4ZS0RlqxXPIyuqETGUnKNTPcqZ6FgqvZSmfBlmm8hlkKp5FpqIT0hWdkOG1WYpOmJXZCbOyqH2OtTOznsMsxXOYqXgOs1SdMVvpNVVnpKm6MEtXd0GG5nnOtF2Roe2KTG03zjTPI0vbDVm6blxL55quyFR3RYaqKzLUXUH3pymew+wsn9H6z2JG+rNIzXgW09KexrTZT7F2etpTmDr7KUyY3hGTZj+N+UtmXsbXTcsNbRVIl7IIqsXfnod0Lbdbfqb27gGqCttbW4s7+/KQrq3eVYtDOl+4Kw/pWuUVEqS7n4d0reJbftLme+ById3GHXvwxkgbbggZgLD/zESaoxquihr0m2zHQzGj8UgMFw76cMwYkIIu+PWZiHpfie4vT2Ohrh2jRuEfMeNwe+Jk3J08hVV4pQIS8R+q8dHUPEzUVUOVVwNL6Sq4K9fBs+gzeBZ/hpJFm1C0cCMKF2xA/rzaVrOiBRtQsGADppvnI+zfs5iC7bGk8Xh7ghuF8zeydfPm1qJg/ga4KtZiaHoJAl+fgUfjxuBu2QgG96jQhaVkJaveWrSAu+eie55fi/nLP4NsbAUEL9gQPKwUBfNqQfvIn1sLWstn9OzmkpV4fYQN90iGI+C1qRirKkZ21TIMz8jFP5PH4aG4sZhqnoeDh45f9MPBQ7qLuuaqXfjyyy+RkJDAikWQim7NmjVXbS/8wu3TA/9zkK6xIs/n8ouFyPquN7G9JiBdYdkwTJoZiNRMEdIUEmQppchSy6DUyqDSyqHRyqDVy6A3RsFojILeGAO9KQYGUzRMpiiYjVGwGMjkMBsiYTJGwWqKgt0UBYc5Ek5LJJzmSDgsUrisEritUrhtcmTbZMixyZBnl6PAHolCRyQKXJEockaixB6FYkckSpxRnLkiUeqSwZMdCU92lLel40iUueUoc8lQ6pZwli1BiUuCYqcYxS7u2Hde5BCh2NnQR+eNjd3jpHulKHGJUeqSoNQlRZlLCo9bdr4td8vgoT6XFHRMVpEtR2VOJLMKlwxVLhmqsyM5c0ei0h2JCnckqlxRqKKWGR2TyZlVuKJRlR2F6pxoVFPrlqMyW46K3EZzZ0ehIjsKlTnRqMiJQWVuDCpIIZgdi1J3DEpc0ShycFboiEGePRb59jgU2OOQ74hpMGcs8l1kMch1RiLbGYkcRySyHXK47XK4bDI4rTI4bTLYrRJmNosYFpMIFpMQZmMEjIZwGMj0EdAZwqEzhkFv4kxnDIXWFAqdIRh6bSAM2kBoNYHQ6AKhNQRAo/OHRhsArY7MH2qtHzR6P2i0/lBryAKg8rXaQGRpA5GpCUCmJhAZ6iDvcRAytUHI0gVBoQ9mbaY2kB3TuVIfDJUxlJnaFAaVKRRqUyg0pjBojJxpjeHQmsOhMYVCawyD1hgKjdfUxlCoDSFQ0Vy0Bu2D9qAOQIYqAOmqAKQp/JCW5cfa2Qo/zMzqjqmzOyE1szsW1WQ08aumZYe1BqR7KmURshZ9g5P1fNXCln1b7X82qvDbS8NDurZ8Uzyka0tvN38tHtI134f8DK3ngcuFdIePnULB/I14JHEcrgsagHslw9FRNgJ/CxqAB2JH418pVvQZYmKhrffJUxh8m2Gej1m2BSx/28vDrRC9OhVdYobj0egReCh2NB5JGIdne05A+Bsz8cpQM8aoK5CVswTuqrVYsekrEBjc/vWP+OGnwzhxqq71nOGdeePOvRg0u4jl0bs/ahTen5yDVZu//sN19+4/xPLmvTLcgkeTxuEu0TCEvTkLWe5F+PLbn0CFNpry85rhMwj6VCAhq5ZFIlzsnhOn6jF3+TYEvToDAr/+uC18CB6LHo0OwQNxY9AAvDHKznx2sfupn4d0l/JO21+jCr/l5eW48847WW6utLQ0HDlypO03wq/Yrj3QtpAOgE8lx8Jdq7Hrj3LF+cb8kfLtYsDN1/9H96AafUlh90cA7zLezjUB6fLLhmHijAAO0inFyFRKkKWWQqmVQqmTQamTQm2QQmuKgtYYDa0hFnpjHIwE6cwE6aJhMUTC6gV0FlMkbGTmKDgscjitUtbaLTI4LRykIwDk9kK6fC+kY6DOKUeRU45ieySKHXKUODkrdclR4pKhLFsOj5uDc9SWkWXLGEgrdUsbQJ2bIBsH6kpc1C9l0K7QLmQtXfNd58CdmPVzwE7MXXOJUeIUo9QpgcctQZmLjGBdA5gro2suKQN0F0C6bBmq3Bykq8rmABydV7rkqGSQLpq13HGUt5+7xoG9KFQT9Msm+CdDZW4kKrO9ADBHjorsSGaVudGoyotmoK6cQnvdsSh1RaPYHoMiezR8kC7PFotCAnWOWBTYo5Fv98I6ZwzyyBxy5JA5I+G2yxigI5DKIJ1dBodVykE6qxhWMwfpCNQZCdSR6SOg14dBbwhloM5gCoeeIJ0xBDo9Qbog6DQE6YIYpFNrCdD5Q6cNYABPS2BO5wc1wToG5vyh0gRAyYBdIIN5CgboApChCUS6JoiBskyCddogZOqCodASRAs4D+yUBg7SKQmyEWxjsC6EQTqtiWBcODMG7Biko74wNo7Gaox0X8gFkE7JYGEAshgoDORAnZIDdATrCNLNUHTHtLROmJHRDYtq0i/j66blhrYGpHs6ZREUPKRruZf0F5qJh3Rt/7J4SNf2Pm/Oijyka473+Htb2wOXC+loP78cOYHxmkr4vTQF94QOwt0hA9FRloI3RtqxZss3WLp+F3p8rMNt4YPxbK/JSDXPx48Hj2L/oePY+O1BzB07G07/KAzsFI9Q+UA8kjgeD8ePZYUR7hENw53CobhLnoInksax6rDJn2jx3sRszLQtYOq0b/b9zJRih4+dxOm6lq2WvGffLxiSVoJ/yFMYePz3KAeDXmfPXfw/IY+frEPttj0YkVGKR6NH47aQgawK7NtjnMiftwGHjpz409f4um4DBC8WIWb2apZG4lI3nDlzFjMsCxD02gzcKxyKu0MH4kHxMIS+MZP5/o+q3zaej4d0jb1x9Y+/+eYbfPLJJwzQ3XHHHViyZMnV3xS/g3bngTaHdBR++tvCEcK+qG4M63hI1+KfE0FTZ8wuGYKxM7tjelYEZqulyNTIoNBIodCRSaAiQGeMhNYQDY0pGhpjJHTmaBhMMTAZY5iazmiUw2QiFZ0cZpMcNkskM7uZg3ROqxhOm5TBHgJ1LpsELosU2RYpcm1y5DtkKHBKke+UosAlQ5FDhmK7jKneSA1HKjoyUsx53D4lHQfuSpxSlLkl8GRLUZYtRWm2FCVMDUcqOTEDdwTk6NinmiPFnO/4ty1dI5hXZCfVHYE6CQjGEaQrz6Y9cMccrCNAx6nqKpjqLRIE5SpJSeeWMxUdHVc4pef7Kpx0Lj9vnIouEhVOUtfJUEnzuKOY6o4gXSX1ZctRni2Fh1R1PtVdDoE6UthFMUWdhwCdMwbFjiiU2KJQQpDOFoUcawxybLHIs0czy7WRui4Ohc4YFLiikO+KYkq6PGcUch0cpCNQR0aAlb03iwx2i4SDdRYxrCYhg3WkpjMbhUxRZ9SFwqALgY7MEAadPgQaQwi0+iCmoFMTpNMFQaMOhFblD53aDzqNH/RaagOg0fhBq/GDRt0dKrUfU9EpNf4M1KnU/lBo/JGlJhVbIDK0AchQ+zNVGynssjTByPKq6wjWZRGw05H6jTOCdATm1AYO1pGqTmMKh9ZECjpOUac3hTCwSAo7gnUMMuqDQYpAeg6NIRgafRBU2kComKqO1HT+zNIZqOuONKUfZmc9j+lpz2Jmlh8W/w8p6XhI19Rv1P+9cTyka/t3ykO6tvd5c1bkIV1zvMff29oeuBJIR3s6c+Ycjhw7eR7KffntAZw8XX9+uxu3c2GxfxcPw93yERiSVozdPxzirqdOAjrei5OPPYG8f3+Ch2LH4r6ECRiZVQaq2vqvEVZI3slgxRMejh+Df8hHsKqlt0UMYYUR/h45Ap16TkT0BwoGxnLn1GLx+l3Y9vWP2HfwCAjenTxdh7r6Mzh3jp7wz3/Onj2HDTv24v+m5EHQuR/ujkwBAbo9+7x7/vMp2HrLN+3GkFnFeDx5PG4IGoB/iIejR38dlq7bhZ9+PnbR/bymrYWgdyGiZ63CkVN/Dh7rz3L+3/LFD1i4age++OYn9txN2CavpGuKk9poTH19PRwOB2699VZ07NgRM2fO5FV0beT7v9oyVwPSnffRrl2oPl+FtVGeOh7SnXdRSx00GdI5i4ZgdGo3TMsMxyy1BGlaKTK1EmTpJFDoCdLJoTHEQGOM4tR0pKgzR0NvjubUdATnvICOQTpjJKxmMhksFlLRSeG0coCHHVsk7NxFYa9WKQt7zXPIOFBHrVOKQocEJQ4JiskoPNUp5UCd2wvr3ATkJCjxKuYo1JUAHTMKe/WFuxJkY8ecqu63QI7OGZDzhr2yYycXAlvsEIOMIB2p6ThFHYW+ehV1FOqazUE6X7grU80xtRwH6QjAEaRrDOp851xL8E6KcgbyuHGVDOj5wls5RR6F0RKQY1COKewiUXEe0pHCLhrl2dEoc8WghCAdCxeOQoEtGjnWWOQSpLPFIJ8BOoJ1MShwxKDQGY0CVzRyCdQ5OKNw1/MhrwTpyNh7lDBQZzM3gnTesFcTC3kNg0EXCqOeQlxDmYKOVHQM0rFQ1yCmqKOQVx2BOXV3DtQxWOcPjYbOOVNrukOloTx3/lCq/KBUdoeSQJ3an1PQafyRoQ5g0I5UbQzKsTYACgbQOEhHwI5AncoL51SGEKaUIzCnIzOHQWum41AYzCEwGDklIJ0TtNMZQqAzhkDrBXRqXQBUWrJAMFWdKgAZSj8QpEtXdGchr+mKbkhN68RDupb6JuPnueoe4CFd278CHtK1vc+bsyIP6ZrjPf7e1vbAlUI6375IyUYhmL/+eiEMo/7KpVvQc5CBFVZ4ttdEjNfPwaEjx4G0acADdwPdnsOy8dPQsfcU3ChOQYbrU3zx7U/4/KsfsGrTbngWbcZs2wIG+F5PsSHs37PxWPxYdAgbhOv8+uPWkIF4OHoUur48DcJ3MtBnmBnD0kuR7vyU5a5bseFLfL33IPCbvfn23rjd+c1+DMkoQcf4MayCap+hJiyt3dWUWxtPgxOn67F7z0Eo85bC77XpuDVsEO4UDUPC/2kxQVuNL/ccvGC878QH6WKaCOl89505exak5DvXhGf03cMr6XyeuPrt+vXr8e677+K6665DVFQUli5d+rvfpau/S34H7cEDVxXSeR2wK4sr7HA+UtUXuvpH4akXu+brPz9JY+/y4a5Nh3TFQzBqWndMzghHqlqM2VoJMnRiZOolUBikUBmjoDbGQGUgSBcJnSmaQTqmpjNHwmSRw2ThVHQmYyTMZAzQiWGxikFQx+EFcxQ2yUCdmVPSEajLtsuQa5cizyFFASnqmKpOxgBdkZ1AHQfoWOiriwtj5fLPUT/BMzELR6XjEpaXTnoe3pEKj+WZc1F+Ok4951PR+VofpKPzQpsQhQ4KiRVyoa6kxHOIvUo6cQOgI0hIYa85UlSw8FNSuBFQk6Kaqd/kXD45l5Qp6nyQrtwh8UI7KSooTJap6jilHantKhxSEKTjFHUyVNFcZCzcNep8yCvLfZcdiXI3B+4qCNK5YxikY2o6exSK7FHIJzhn5SzXGscgXT71k8rOTpAuFvnOGKamo3x1FPpKsI4DdaSm40JeWX46yk1nkcJmEsFmEsJmEsNkIiVdOMwGCnn1QjoCdExBFwytLhhaBugCoNMGcpBOHQAt5Z9TE5ijYwp79YNG1Q1agnSa7kxNp1Z1h4YKUqj8oSBIR7BOHQCFOhAKL6CjNpNCX7XBLASVrmVR6KsukOWPU2qCoNaFgOAcU/UZCb6FMpUcg3IMxoXCaA6DwUSQLhgGUzAMxhAYvOO4Z6F5uHx6DNKxfHkBUBIYVAUgU+mPdJU/l59O6YfU9M6YmdmdV9I1/k7mjwbL3ZQAACAASURBVP+yHuAhXdu/Oh7Stb3Pm7MiD+ma4z3+3tb2QHMh3aX2d+zEaVQv2wbZ+1kQBPTHoz0nQjn3M/wyeSJT0iGoG7bqDEgaaceNEcPx1ig7Cxv1zUnqtp8OHmXQa/POvVi4ajty56yDOm8pK9jw0mATuvaegg6hgyHo/n8QdPuIKe4eThiLbq+lIvpDFf490o7RCg8yXYvgrFiLDdv34tiJC/Pa0fnAtGI8GD0KN4UPwqsjLFi56StQWOmV/hw8fBwVS7dgRGYpOsaNgcC/P+6PGon/jHNh4eqdOHL89AVTXymku2CSJp7wkK6JjmrlYZSLTqFQ4Mknn2T56CZMmIC9e/e28qr89H9VD7QtpKtG39+GtrI0dQIWlt3A17xQTdBIXUcO3uXr/4P8cjyku+RHsMmQzlU0BCnTu2F8RiimKIWYoREiTStCpkGCTIMcWYZIKA1RUBkiOTWdhZR0kQzY6c2RMJjlMFgjYTBFwmiSw2SWwWyWwGIRwWYRwWoRwU6gzixmCjpSZTnp2FdIwi5Fjo3CXqXIt0tRSDnqnHIUOqQo8qrpSElHOelKSUlHIC6bMxZy6pJwIadMbcflmqMcdKR4I4BX4uZyy1F+OZ+SjgE5u/ACFR1T1Tm4MNciAnUOEUpISecFdR43B+loTZ9RqCup6FhIKgtLlaEqR4ZqMgbrGlR0BOg8djGoJasgIzDnlKLcQUZ9BO+4+ThQR8BOyuZkYbAsjJYLf2UFJVhuOjkqcqJQnh2DMmcsSh2kpotGsS0aBbY4EJzjQF0c8i2xHKizUo66WBQ6Kew1DgXOGAbt8hwcpMslNR0LeeUKSBBM5cKVJQy62swikFmMQlgI1JkiQGo6UtEZ9BwEY+Gu2mBotFy4q17jbdVcqCtVhyVjqjoCcyo/aFUE6/yhVvlDpfCDWkmhr141HbVqDowxJZsmkCnaqJiDUseFoKo0pHALhprgnDYIGlpfH8LCV5k6zhgKI6nmCMiZCM7ReQhM5jAYTWEwmhtDuhB2zUCFLwwEHCmfHmdqWpNCcdWBXnBI4bdeVR3lpZv9HGZn8uGul/yG4i/+ZTzAQ7q2f1U8pGt7nzdnRR7SNcd7/L2t7YHWhHS093Nnz+HTNTuR+LEWN4UPxmNvazCjT3/suv9hoFtn/GS3wzZ3A+6OG4+O0aNgKFrepEc+dOwktn65D5VLt8JYtBwzLPPRf0YBEj/RIew/6XiixwTcLUvB7RFDcXPwQNwlHY4nk8YjsR9Vkc3FWE0F9IXL4KpcwwpVPBQzCreEDkSvQUZs/fKHJu2hKYMO/HIc9vLVTFH4SMJYVtwh8PWZGJZRiiXrvjhfCON1b7jr5SrpmrKH347hId1vPXJ1zjdu3IhevXoxFV14eDg+//xz1NVdCJCvzs74VdujB9oc0lEBB4EAQmFf9O3bF32F3PlvizpU9/X2swITNJZT2wmEQgj/qAgED+ku+fG6DEg3GCNSu2J8RgimKMIxTRWBmRoRMvQSZBjkyDBEIssgZ5COVHUacyQ0JjkzHSnrzHLoLHIYLHIYLTKYzFKYLQ2Qzm4Rw24iUCfiFHUE6UhZ1wjSZds4UJdnl6KAQB3lpnNQHrlG4a5MvUbFIyjvHIW3UkEHCjmVMfOBMwbnvIUeGKSjKq0E6y7ISSdCUSNIR+o5UtQxFR1VgLVHsOsNoE7kVew1ADpaj9Rz5S4pg3QMqnmVb3OyZZiT4w1VZWo5DsIRpPOBOgbpvKDOYyeA54N03vlY8QlOVVeVTX1kclRROC0BwRwqLEG56wjQRcFDSrrGkI6UcvY45Fk4yydYxyBdHOiYrhURpHNR5VcqKBELDtJ51XR2OavCSwU+XFT0g1SQVOXVQupICVdAgkE6AnXCBkhnCIXBEAq9PgR6LSnpCM4FgUE6dQB0an/oNZSHzpuX7rx6zh8apR8DdAzSecNcSUmnUgWwcFeCdATiuLxwXjCnC4TaC8+oX8PUe0HQUk48yilH+6DQVmMYC2fl4Bwp58JhIDBnCeMgnZnaUBgJ5JGSzhjMIJ3REAwDhb1Sbj2qTKvjwCMVtlARNPQa5cvLUvkjkwpIzO6M9Ex/LOVz0l3yS4q/+NfwAA/p2v498ZCu7X3enBV5SNcc7/H3trYHWhvS0f4p9LVk4SZI/5sFQdhwdAn/COkPBeJ41y4447Bg05c/4JnXZ+LmkIEYp628aN62S/mCVHf7Dhxh4Ct/7gamnKPQ17fGOBHdTwW/V1PxROJ4dAgaAEHXD3FT8AA813sShG+n4dH4sbhLPIyF0vabkoMN2/dgy64fWGgqhZI29+fM2XNYtHYnppnmIvD1GUz197eQgXhpiAklizbhyKHDeNWwGYJXyxEza3WTctI1Z088pGuO91ru3oyMDDz44INMRTd48OCWm5if6X/SA20L6Tg1XJYPuDFgJ4SwbzUa143gHL0L1Vl9OSDnHdc3i8ZdJHSVh3SX/Hw2GdK5iwdjxPQuGJ8egslZ4ZiijMB0tQiztVKk6+XI0EciUx8JhT4SakMk1CY51EY5NEY5dCY5dGYZtBYpDGYZjBYJTGSmRpDOSuorr5qOig+wHHVcnjOXVYJsO+WlawTpHBIUOMXId0iYmo7CXSmvHFPQeVsCdATrGkO6xrCu1EWqN7JGajgnV8G12El9QhTbuXx0BOZIOcdAHQE6BulEKLJxY5iSzkmQTnS+aARVeSWjNSsInrGwVikqCcwRoHNLMTdbhmq65gtpdUgZoGOQzi5GhdeYws4mRplNxKnpKAy2EfhjhSW88I+gINl5FZ07BuUuDs55nF5Ix0BdLIodsSi0xaHAzFm+NR55VgJy8SiwxaPInoAiRzwKnfHItycg3xaHPAbq4pDrjEGOPRJuqxfUWSLhsshh94I6p1nK1JFWoxDMWG66cJgMYQxwGXUhrIiEURvM4JyOIB1VeGWQjvLR+UNLuejUftB7c9NRMQm10o+BOlLVEbBTKbpBqfSDUsUp1giKcSq6AAbmSC1HRRwI0rFjCq3VB3OgjhR0eoJrVBAijOXJYwCO5Z8jQMeZ0RwOE6nqTGEwGUNhNobCZAiBUR/MnsVELanp9EHQ6yifHqemUxEcVAdCpQli4JBCbxUE6ZQBSEvrgqwMP9QszbjkL2lrXeSru7aWZ6/NeXlI1/bvnYd0be/z5qzIQ7rmeI+/t7U90BaQjp6Bwj+zq9bhuVdScUPkOPh1fQN5IbE45rThwMHDSBhkQofwwegzwoKd3/x0xY9NufGoEiuFqh46chK7vj2AZRu+AhWXmGlbiNeGW1hRiq4vT8E9suG4Wzoc90hH4H5ZCh6OGY3OvSch8v0svDrCigEzi+GuWoc1W77Fru9+wt79h9hznGpUIKOpG6XQxlN1Z2DzrIb47XTcKx+BG0IGwv+16VBYyhE5qwbXvT0HselrcaL+4pVkm7repcbxkO5S3mn9a/QZPXLkCJKTk5lSSSqVYvHixa2/sHeF02fP4eDxenz7yynsOnASXxw4yVo6vpbtiwMn8OXBk9hz+DSOnj4L+m5sTz9tDuna08Nf5l5sNhveeeedy7yrfQxvMqRzlQxGyvSumMAgXRimZEVgmlKMVJUMMzUypGs5UJdlJEWdDEpDJFRGOdQmKTRkBOnMMujMEugtYugtEhgJ0lE4JMtJR2GvYlYZlAAdl59ODJdVBJeVWglIrUX5z3IoN51NgnyHCAV2gnQSFDK4xoE6CkllwI5gnUsMj4tT0xGs81Vd5eAc10/FHsqcYq9JUGoXMzjHgTcJSujcRso5AnJCFNuEDM4VWsUoYv10jbte6hCx9bhKrwQIZaigiq8uCSqzSfEmRmW299gH6ijs1S1BFY1xSuCxijijsFevEZwrZZDO2+eUoNwpOQ//KEcd5a5jhSa8RSUqXFEgKMdZLDz2OJTaElBmT0CZIxElrgSUOhJQ7EhAoSUehaZ4FJoTGJwrsMajyJKAYhtBukQUOZJQaEtEviOeA3iOBHaca49Fti0K2bZouJlxoI4AHYUuU7VXCmO2GUWwGiK40Fdq9aEwakNg8JpRFwyDNggGdRD06gBmBOS0qu7QqbozWEfHGoUftEpS1wVAS0ZjvMo6ykenUvpDpSTlWhBUqiAOkKkCGJyj8FaCZWoKdfWF2BIU1IZArw+DntR9XlhH6jkqEGE0hDEgZzaGwMKOuXOLIQQWYygzsz4YZn0ITIZgMFjnfRaqRkumVvszNZ3KlyeP8ucpCNJ1RlaWP2pqMq/KtwEP6a6K2/9nF+UhXdu/Wh7Stb3Pm7MiD+ma4z3+3tb2QFtBOnoOqm1Q8ukmiPqpcL14BJ5KHg+tvhT79v+Cyca5eDRxHDq9OBV5c2tbPnn+r2AKPYJ3e386hFT7fPwtbBAeih4J2XuZeGmQCfL3stD5pcm4L3ok/i4bwSrJUpGKW8IH44HY0ZC8m4H3J7qhylmCBat3Yu2Wb/HVngP4+cgJHDl2ioWukmruz36+338YuXPXQ/zfTNwpH46bwz7BffETcOtLekRP+RS/nGyokvtnc13JdR7SXYnXWu6eAwcOIC0tjano7r//fkybNq3lJr/ITPR7frL+HL75+SRMNXvwrmMLAqavwAOjluCeUYvx4OgluO8atftHL2HPf/fIRXhk7FJI0tZgnOcLVG09gB+Pnm7576KLvKM/6+Yh3Z95qOH6NQHpnATpUp/HxPRQTM4Mx2RFBKapxJimkiFVLcMsjQwZehnLT0etwiiH0iiHyiTzQjoJNCYJtGYJdBYpB+ksIpjNYpaXzkqwjpR0BOpYmCtVehXDZeEAndPbupmaToJ8mwR5NnFDuCsVj2A56TglHOWb86nqSM3mYaGtjSGdt/qqN3cchboyUEeFJZwU+kpKOp9JUGynUFgvpKOQVytnRbaIBjWdnRvPVXklhZ4X0hFQIwDnBXEE6qro2C3FnGzO6FolwTzah02EMmsDoCNQ57GJOIWdF9T5lHYM1Hlz1nFFJeQod0WiwhUNjysWHmccyh1x8DjjUeaIR5k9CeX2ZJQ7eqDUmYRSeyJKCcJZExigKzJTG8/OS2xJKCazJ6LYkYwiexIKnQkocCSgwE4wLwF59njkOAjUxSLbHsOBOmsk3AzSSWA3kZpOwopIWI0RIDMbwmDShcKkC2GgzqQNgQ/S6TWBDNbpqViEKhA6lT90LA9dAKeeU1JOOlLYcZCOQl4J0rHiEZSbTtEdagXBugAolYEgMEYhp5QfjqnoKAxW41XRaQOh0wWxkFuDIYyF3xoJ1BnDOThnCIPFGAarMQwWEwG5xsccoGN9pjCYDcEwG4MZqGPqOlLWUREMTQA0agJ1ZIFQUkgug3SByEjrDGVmAJbVZDV8m7ThEQ/p2tDZ18BSPKRr+5fMQ7q293lzVuQhXXO8x9/b2h5oS0hHz/LL4ePQznQgMHEkBLIxkH+gQMWSz1C0YBPC38nAvZEjMdu2EFeiVmuKrwiiOTyrEPFOBq4PHQjR22kMCn7+1T4WKmspW4kUhQfvTHQjob8GTySOw60RQ3B90MfoEDwA90mG458J4xD65izEf6TGexPcmGGdD1vZasxZsR279x7E6dNnLrmVc+d+ZWBv4ZqdeHOMA/fHjcbdkiG4O2oMur+jQdXy7WgK7LvkIpe4yEO6SzinDS5t3boVr7/+Om666SbExsaioqKi1Velv6st+uIXfODeimeGL8I9H83Fzf+thOCdCgjeJavk7Z0KXPd2BW59rwodBy9A0JQVGOv5Aj8eubDIS6u/rIsswEO6izjmD7qvGUhHOekmZIRicpaQFY+YqhBjmlKK6WopZqnlSNPJka6TIkPHVXxVGKnqqxRqkwQasxRakxRaC4E6KVPUGS0imAjUURikRczyl1ERCa6ABIW8krKOikdwoI4KEzBFnVWEPLsQ+TYR8u1iFDLlGxV8kKDIyRWFKCFI55KgzM2p5UhBR6q2xqGvHLjzXqfxDM6JUebgikkQqKO+YruEKeYI0hG4oxBXgnOUk67YFsGqvRbZxCjxKu2Yms4hOg/9KpxiVLrEqHCJUOkFdBTiSjYnm4N1VRS6SoUhfEDOxoE5lpOO9VGeOgm7XuZV11EorIcVlIhEuSMK5Q5qo1HmjEaZIwYeRxzKXXHwOBLhcSWizJkIjyMZHkcPeOw9UMYsGQTjCi1JKDRTm8gUdCW2RAboSu1JKHUkocSRjBJnDxQRrHMko5CUdQTq7AnIc8Qjl2AdgTpbLFzWaLisMripkIRZDodJArtRBBuFvZKKzhAOsz4MZj0H6kzaYJi1QTBqKdw1kLUGTSBT0xGko0IRTDlHoa6K7t5QV39WPILCXVmOOm+rVXZn0E6rDIRaycExAnoadSA0mkCW906rDeHUc7ogUMgtAUMqZmFiewpj4bhmQzisxnBYva3NHAabKRxWczgspjBYzWGwUmsMZa2FlHbGEJDijsJgTbpgZkwdSOuqyAg0BkKjCIRKGYjM9C5QZgVg+TJeSfcH36t811/MA/QXv56aWtzRtxq9stbhs++P/cWe4K+3XR7S/bXe2fFTZ/DgmCUQfDgHQ0t34szZ9hZE89fyJ7/blvVAW0M62v3BWTNgDUvAU4Hv46a4SYjsq2LgjHK03RQ6EG+Nd7HQUlLetfSPoXg5Or88FTeGDETIW2koXrAJRxtVWqWKtHv3H8YX3/6EjTv2oHLpFrir1mK2fSHeGu2A8D/peECWghsCPmYVa28KG4T7Y0bhn70mIfDN2XhhkB7vjHVgjLIcpuKVmLt8G74/cPiij7Fj935ULf8cEe+k45ag/ngkehjC/pOGSfpqbNn1/UXva84FHtI1x3vNu/fUqVNQKpXo1KkTOnTogFmzZuHgwYPNm7QJd2ev+wHBqSvR4cO5DMY9M2YJ3jJuxKiiHRhTsoO1o4p34Fq10cU7MKZ4B4blbkOyYh1u/3geBP+pwL0DFqC3ZRNqvr7473AT3N8iQ3hI13Q3XjOQbjgVjqBw18wITCFQl+mFdEoZZqpkmE1hrzoJsyyDFAqjBEqTBGoG6qTQGElF51XTmSQwWMQM0pnMHKSjwgJU5dVGOenMBOm4AgQE65wU7uozmwi5NoJ0YuSznHFU4IEgnRiUm47gHIW5MkhHoK5RuGtFjhzl2WScus4XAutrOUWdBKVUrdUL6SiklcAcATqWo84agUIrKegI1HHAjuWmY/nphChzCOFxRMDjFKHcJUa5U8QAXYVLiAq3kIW8VmdLwIwp6MRg4apU0bVRiGvDsQQVdinKbTKU22Uod3hbu5wDc/YolNmjUeqMhofgnD0GZfZYeBzx8DgovDUZZU4OzpU7e8JD5uiJMscLKHP0Qom1B4osyV5LQpE5EcXWRJRYSWmXjFJ7D5Q4eqLE2RPFzl4optbR47y6rsBBYbAJyLfHI9cWj2xrHNzWKLgJ1FExCarSS6GvRiFsBhFsBiGs+nAufFQXCjOBMi0pz7whrxoKe+VUdJSTjiAdZ1zRCB+Y87WkrKMwWDrXKgOgUwaCIB0dU6tTkaKNilIEw6ChdUJg0JB6j9al9RsAHcFDC9sb7Y9AHaees5o4GNcA5kJhM4XARv3GEGYUAmsmY+GvQedDXxl8pDBepgwMhE4RAI3CH4qMrlArArFiGa+ka/rXLT+yvXrgRN1ZvKCrxZ19q9FbsQ6f7zvRXrf6P7Ov9gzpaG/fHz6F7fuO4/N9x7H9x2vXdvx4HDv3H8earw/j3tGLIfi/uXjHvQWf7T2KnftPgK5frn+2/Xgcn/9wHF8fPAkC5PwP74HmeqA5kI6A1nf7fsGXew7g4OEmfvcTeZs8Gkcffximx0IQGDkEN0cMQ1x/LSRvZ6BDxGCEvpOOqmXbWMGJ5j6f7/5fjp5gOfE69Z4MQfePEPbWbFTVbEX9mT8PT6U5KJ8cgbultV8if14tdAU1mGiYg3+PdSDi7XR07TMNHePH4I6Iwbg+4GPcGj6YVZMN/ddMvD7cjKGZJZhkqIbdsxqL1n7BilPs+fEX1J/hVHevK5dDkKjE3S+k4g7RENwjH4G4DxRwVazB1z/8DPpu/e0P7emHA0dYgYt9B4+wcOLfjvmjcx7S/ZFX2qZv165doEqut9xyCxISElBbW9vqC1dtO4jOk5dB8HYF7h/6KVIX7EbltgPYsf8Efj5xBr+cPMPagyfP4Fq2n0+ewf6jdajdexS6mu/wpnUzBB/NheC/lXjdspn9vabVX9YlFuAh3SWc85tL1xCk64Jx6SGYlEmAToQpWSJMU0owXSlFqpLUdBKkawnSSZFpkCDLC+l8ajq1kQN0FPKqNXG56ZiarhGkY0q630A6CoFtDOlITZdDarrzSjqCdKIGSOckJRwp2biQ1sYqugZIx6nqfHDO1/ognQ/IsWqvDMoJUUwQkKCgF9BdCOl8Ya9ClNlF8DiEKHcKGZwrd0aAAF0lGYN0QlS7Raj2quoqnWL4qrg2gDkxKxBRztRzUlQQnLPJUW4ntVwkPPYoeOzRKCezRaHMFoVSRwzKHFzuOY89Hh57IjwE6EgxR+o5R0+UO1+Ah1lveOy9UebojTJbLxRbfKCOIF0Sii1JKLESoPNCOnsvlDp7ocT5AgN1JQT3HL1QbO/BqeociSwMNs/GgTpS1bkp7NUih4uFL4vhMInPQzqbPoKp1CwExQjUaThQR7COAB2ZXsVVefVBOo3yDyAdATx1Qz+p1Ui1Roo1nRfYEaRjcI5BOgqxDYZRQ0q30POQjlP2hTFwSJCOU9BReG5jSEegLhQ2I1kIrOchXSislKNOT4DuQkjHwccgGAg8aoIYMKT9aBX+UGV0hVYRhJU8pPvNVyp3Sn8NPX32V9Tx1u59QO/qyKkz6K3bgDv7zcELyvXYuu8EfsWvOHPuyt7hySb+g+kPPzzXSGd7hnQ7fzyOtIVfY1DBNgzI337eBuZvxzVnBdsxuGA73ndvwc1DFjJI1336Cnyct431X44/zvuyYDs+yd+OUSU7sPqrQ9fIJ55/zNb0wJVCOgJWuXPWM8XXaHUllLlLsGbL13++VYJ00yYCD92L/Y88gVlvjsA/X5yOmyUpeDxuLO6LSsGTPSdikm4Ojhw/+efzNWEEJeqnPHeidzIg8OsPKhqR4f4UZ5r55w3loaNKsATtTEXLMdVYjfcnuNF7iBHh76Tjn0nj8Q/hEAg6fQBB5764wf9jdHlhMl4YaMT7k3MxxTiHKQhXrNuOuFk1EPy7EE8OKMDb413o0mcqOgR/gvC30jDRUM1CcevqGsJov9pzEKWLN2O2YyFGqyuQ5vzUCx3/HN7zkK4JH5pWGHL69GmUlpYyBZ1AIEBqaiqOHWvd6INDJ8/g4/ztLKz1H0MX4qO8z3HyzJ9/Rlrh8f9SU56qP4earw5BqliHG/tV44FhC6FfsYc9w+9xeds8Gg/pmu7nawLSOYoHYVhqZ4xND8HEDCEmZxCkIyUdQToJZqgkmE2QzgvqMvQScGo6KVReNZ3GRMUjxCwvHbV6ixAGiwhGixBWsxhmk4iFvLIwVzOp6LiiA1zIq4QVkHDbJHBapci2ipFHajoKd3WQik6EIpZHTgqu4APlmKOCEKSYowqrXJVVrrorKelkTFFH18scYjamlCrE2hsKRRRZKYRVjCJLOAotlI+Og3QMzlGYK8E7C6eoK7L7IF0ESr1KOoJzDNA5I1DlFjWYS4gqZmJUUfEHx4VW7vBCO7sMlXYZB+jscpTZGuCcxxoFjzUaHls0Ssms0SizxcFjT/DCuSR4bD1Qbveq5uy9UO7sjXLni/A4X0S542WU216Gx/4iPATgbD1RYumBYkuyF9AlocxGgI+DdKX2XgzolTp7w2clzt4M1BXZfaq6RBTaE71VYOORa41FjiUK2VbZeVDHwl4NQk5VR4o1fRisujBYNKEwa0Ng0QbDxKAap6ajIhI6Am8E6BReGMdaOqZQWM64Sq90TEo6Tk1H9+lVnILNqA6CyaukM9AaWoKCXKgrKekIFLK9GMJhIzNGwG4SshBXm5FCXUNhZxYGO4N0YaB+CnellvUZQmDVh8BqCIZFH8Qp6ijs1RvKS6GveoKP6iC2R3VmVwYUVyznlXSNv25/Pl6PtbsPoXjd93Cs2MPMuWIPeGuvPtiLvNXfw75iD4JTV+GWj+YiaOoKZCzYjcJ138O9cu9lvTsXe9d7YV22B3M278eX+0/gRF3TFA6NP0fXwnF7hXSnz5yDacVePEqqsX7VEHw0B9d9OIeFeVKo57Vo3PPPheDj+RBQ+Ez/uVfkB5qHGf2v/v/NheCtcqRX7boWPu78M7ayBy4X0hHY+vr7nzFgRhG6vjgVdwiH4g7RMJZLLqG/DovX7cLJS1U/JUg3fRJw/z1Al074TqnGBPM8PNBjMv4uGoqOsZSfbRh6fqzFjwePNPvpT9XVY87yzxH0r1mg0NTnek+BNr8G3//UspCbQCCtRcrCbbv3Yf7qHVDkLMGgWYWI/z8Ngt6YiS4vTMJD8pG4LWwwOoQNxj8kw/FEwjgEvjIFj78yGx16KxE0OA+z3UvwrxQrOr84GbeLhuG+qJGI7adG/txafP39Qew7cAQjFR50f2U67pWn4E7RMNwjS8HzL09D+dItOHzs0nCTh3TN/lhd0QSfffYZ3njjDVbR9cknn2z1iq71Z3/F3G0HIZ25Cjf3rUayeRM+39e6UPCKHNNObyJQV7zhRzwzoYap6d52b8Xhk2dwtTJW8JCu6R+UawLSUXVXykk3Pi0UkzJFmJgpwmSFGFMVUqSqJJipFjMlXZpGjDQNqenEF6jpCNCpjTLoLF5IZxJCZ46AwSqEwRrBAJ3JzBWSoCqvrICElUCdCE6LiFUKdVqowiuXly7HLEEey00nQQGBNKako+IRXKgqFYHgQl45WEegjlPLUfEIroCExyXlwlrtXtWd916q5FpC1VqpciuFsFIOOiu1dC5mYI7gXKElwRdjcAAAIABJREFUHAWmCBSYw1FoDedy09mFKLGFc+GuDmrDmZquyiUGZ6SoE7EqrhUOUsj9NsTVG9rKwltJOSeDxy5DqVWOUmsUyhiMiwFBujJLJEqsUSixxaHEmogySyLKrBxcK3VQzrmeKLP3gofUcgTjHATl+sDj6INyZx+U28leQpntBaamK7X2QLE5GUXGeBSb41BmS0I5gTobzdULZbbe8DheQrmrD8pdr6DM9TLKXC+hxMHBuhI7hcEmo9iehCKqBGuNQ54tGnlWOXIscmRbpHCZxHCaRHCaxHAYIzgYRlBMGwqLJgQWTTAsqiBYCKqpAmEi0MYAHYWy+kGjCIA2KxDaLH9mmiyCdaS4IyBH6jvOqEosqfEIzJFqjinntCEMBJo0QaylMFsG5vQcmGPqOUM4B+dob6YI2MxC2E0RcJgj4DCFM7ObaQwZB++sBk5dx84NoQzUWfTBsOoI1oXAzECdFwx690KwTpPZDTplEHhId+GXbc7aHxA6YRlueLMcN7xXhb+RvVuFm/7LW3v2Ab2nG/rPw/UDFuCG/vNx0/vV+Bu9s8t8d753fd1/K3H9O5V4374FG/YcvfBDwp8xD7RXSEfhlzPn78YDw72qsZmr0ENfiwRNLeKuUYvX1IIsUcdZgvbKfEFzJOs2QK5chzuGfwrBKyVIK9vJ/0bwHmi2By4X0n2992eWb+3GoAF4ICoFUe+lIfn/FEydJgj4GF1enIJVm3dfPPTSB+keuAd49hnA7cDZw4eR6liELn2m4b7oUQxihbw+g83TnAc8fvI0ihZuxDO9JuGmkIF4qsdE5M1dj7r6BkVac+b/s3vpUc+eO8dCVY+frMOu735iBSYGzCjEGyk2xPRVwe/VVDzRYzweiRuNx2NHomPUMPxDOowVrHgycTwejR2DjjGjcKdwKB6JHcPu6z89D4/FjsFdoqEIf3MGen6sgt8r09BBNBSdX54GZ+Ua1F9CLcVDuj97cy1//ejRo9BqtUxF17FjR2RmZuKXX35p+YUazUj/0Tlj3m48OGQhuo6vgWXF96hrQvXhRlNc84eU0qWPZRME71cjcvZqrPnmCAh+Xo0fHtI13evXBKRzs+quXVm468SMCEymkFcqHKEQI1UpxkylGLM1EmZpLORVgkyDGFlGMVRGMTQsL50MGrMYGrMIWnMENJZw6EhNZxay3HRU3dVs4aq82iiHGctJR2o6gnQirmgEQTqq8GolSCdBvl2KQpsYVLiB8tGVUIVXZ0MRCKq0SqGrvjBWTl1HCrsG+3/2zgNMyvJc/xuTeFKMR5OYnv856eWkWIBt03aBpYvdJCYak4jGinQFFKQvsLvTe9teZ2Z3YZfee+9I74h0pBfz+1/P+80iRMqCEhBmruvx6+39xhF/3PdzqzRW6UHXUKF0JPxBA3UapBM4J9eQ3nMKyjVAOp9AulQqfMkK2lUGUokGxPIa70snkC4syjlDvO+cjlFxpVx1UEdN8FwVnWZrrQ2YqAkYiCn1nIlYIEPZWZXFNa6giwWbEwm0IBrIIhZoTVRBunbE/G2J+tspZZzAt2jwIWoErAmQCz9BTShe+TIVSPcQNcEHlequyteWMmcrSqwtKTBnUmJrQW2wHbXhDup8Yo8V0CeATp0r/LgCdrHww3FQ15EqAXUhCZdoo0IlyoJZlIeaUxrMpMRvpMhnoNCrJ9+to8CbrhR1IXcqQWcyAQXqxPraRJXHej+qRDFn1iCd2EQF1Nlz78eep/V2E1Anvefclvj+Cu49gNdyP16bdi5NpdeMgKMJfkdTAg5NwRcUa6tUPHlWFHRBUdDJ1J2q3Z9HlH+paHBOwF1KfF4Ud1KiqEshKNBOgiTcosprRlAgoLOpButEqRcHkT6x9Nrl/n+Ly9qU2Qkl3Xm/tq7pW/l5n6kkPVfH7V0mcE/3SdzTbRLfTNQNPwb39JzMt96Ygky/2f3q3tm3uk/i7u4T+dxr40jqVMdTgaXMuQEa9Z73Jb1BFm5cSPchw8dv4vs9JvLVV8dhnryZtbuvrvfalfZquxX2l7Ecu3oPvx0wg6RHKhlZu/YG+UYmbuOzPAJXCulmLd1I1gs2vpT8Oh072xg7bSZLVy1jsDfK95r34jumnuTkT+Tg4eMXHpZzId1PfwLhABw9zObdh+g6Msr/tHubpPtf5ucPvcPQ4PhLwqYLX+CjtWNmrlRBDp+792W+17I3/Vx1SoX20R7/2bnTp8+w9+ARtuzcx7otu5mzfBNFdfPxlk/hgec9fKnVIL7f7h3uMXbnv5I788VmnblL343vZPTkOxm9+HZmL37Yqg8/aN2HbxmlZ10Ooeh4lq1ehq1wNL9/YiB3m3rQZWRU9bG72NMlIN3FRubarZ89ezZPPfUUn//858nIyGDq1KmcOXNtbafSjkTSSe96ZRwpg2cSWfz+dQNM125kr+2Zj506w1/Cy/ni83XoB89i+voD120ME5Cu8e/61oB00dfppYIjmtE/R3rSaZBusFnPUEs6Q606ZXcdYdOUdLkuAXTxvnQePTavEauku3oN2L067N40HP5UXP5UPL40PN40/JL06tPhV4BOp6W8CqgT9ZXv/IRXUWWVBA2UhQ0q3VWCIwTSValkVqMKixAwJ9ZX6SMnarhoWI+o56olSELCJVSaq4RMiOVVFHjpCuhJemo0rqaLBnRKQSdKvUggnYg/jUpvKlVic42DukpfKpXeFCp9KUT8KUSCqUSDqVSH0qiR3nSh9LilVfrM6c4JhxDVnF6luipwJ6q6oJHqoJFYwER1MENNRTEXEzgnvef8zYkFsogGWhIJtCLiax0Hc20RJVzU34GYvwPVAek196iqmvDjVIeeoDr0JDWhx89WdfARpbKrDXVUkC7qb0upowXWd3S83SWVbs8nM7SngSJzK+ry22uKu9DDSoVXG36C2vwnqS18kurCx4jlP6pssJFwR5SiLg7qKlUCbCvKgi0pDTSAOj2FHql08j3phMX+6kwm6NDKb9MUdT6bWF812OYSBZ0EQZgF2ImKTubj1lYBeOZ7cVvu0/aXY6wP4JOyNVEKvYC9KaocAs8E0AlM0xR0AgnF2irKvpBHAFw64fhyvieNfE8qYbemopN9lKLOl0JYyptCoSjs3A02WE1VJ6Au4BIoKEBQbLxaBewarPNKkIT5d3htzZgzw9L4X5tPcc/wnJ38pu9Uvt15HIPHbuTYVTYfl79JCs7ZwU/fmMJPe07CPGkzx05dvT3RNX0bP3tzCne/MpYXK1YxZvUeJq/bz5jVexmbqJt+DKat30/Fkvdo4VjIbf8coyCd/I1l4vPxEbiRIZ30oxNId9dr46hZuuvjN59Y84lGYN2eozQdPJOkhysSkO4TjWTi4IYRuBJIJ/1Go5OW8P0WvfmuqQdloybyr9Py7/l+FqxYRoeXLdyt687f3ipk8459DZc4f/rvkC7khw801bRYRfvaR/ENU09VTf44jIWrt10VqBOLq/EfZv4rpTPfz+rNyPyJyqZ7/s1c/yUJfzh69AQP5c0k6ZESkvuMoXLCUnzRmbzjrqf9Kw5+KTbZzDe4S9dVwdE70rryk7Z9GeKJsG+v9AHcz5YdG/lrXz936LvxWM8A81duuejDJSDdRYfmmmw4ffo0I0aMQBR0d955J8OHD2fnzp3X5FrnnnT/0ZP0jL6rkkp1w2YzesVuTl0ggOTcYxLz54/A0VNneCZ/Obc/X49+0Cymr9ufgHTnD9ENuXTLQLo3hvyWfiOTeScvjYHmdAYqFZ2eYVYd2QLppC+dXa/srgLplJLOlY7FrVN96awePXZfA6TT4fCn4/Sn4van4fWk4PNqtleBdGJ5lVL96SQ4wqenwK/TKqCnKKCp6cqCeiqC+riSTh+HdKKkMxJtUNSJkk76zjWkvEriq1LNiZpOp+a1gAZtfXVIhwJ1Mg3oiQV1RAJpRINpxAJpRPzpVPnSqBI4J/3qxO7qS6HKn0yVTEVNF0wlJqAukEZ1MA05p4RCyFRVMF2DdaKkU9v0ytZaHRI4JyVhEALnGiqTmK8FMV8WUV9rIt7WVEn52hDxtSPqa0/M/yBRX0ei/oeIBh4hGnhUVSz4GFKyLhZ4mOrgo3EVXUeqQx2oCbal2t+WMkcWBXl6PEPSeKdrMkN6ptPtuWa801lHmb0NoxSoE1gnPe0epzb8JLX5f6C24I/UFDypVHXV+Y8Qyxd77YNEQu2IBNtQFWxNRagVFaGWlPlNlPgMFIuizqNTVSCgzpVKyJFC0J5MwJaMglmigrNICah7QCnl3Hn34TTfiyvvPmTebb4fj0wt9+Gx3K/29csxYpm1NkGAX0DK3pSgvRkhR/JH5Uoh5ExR1853pyoYJ0BOwGGBJ40CdxqFnlQKPSkUeFIo9KUqIKctp1HgTaXAm0KRt+HYZAXrBNjle2Rezt+MoKMpIUdTZekVBZ/ASLH2eqz3KnXdvJkJSHfuL7tnxnZ+3msK33l5HNbJW/hQ/iCf+NxSI7D3yEn+WrCc214Yw1P+pcxLQLoLvv8bHdL9oMdE7nx1HJUL37vg/SdWXv0ILNv5AQ8MmpGAdFc/hIkj/20ErgTSyaH101fxq44D+IahG0M9EXa/v4mTJ3cxetpsdE9n8019D7oMr2Ln7oP/dqX44oUg3aGP/kJGFGbPvlXIN409uDu9G0+9EWTi3DUcv1Sfu3OuJNBLFHQtnreqkIj/1/4tcgonsXv/jd2L64+eJSQ9GqNl7gJOnIEPP/yQfQeOMHvZJiITl1A4ai6W4sm8NLic3zwyiO+3eJPOwwpYtWYFH57cxYLly3m4s507Dd155u1Clq/bcc6onD+bgHTnj8e1Xpo/fz5t2rThtttuo2nTpqxfv55Tp05d68vy75BO3vv1smpe84e9RhcQSPf0OZBuRgLSXaOR/nRPe2tAusjrvDn0t/TPSVaprgLoBpt1DLUIpNOrfnQSHJEdh3R5Ehzh0mF26RSksyjb67mQLh2HP01BOgmQ8HlS8HpSVYntNRjQIJ1KdlVpr3E1nYA6CY4IGinx6ykN6imPgzpR0UUaSgE66TnX0KNOS3pVvenE6hqWBFY91QLv4pBMQN256wTONZRYWBtAXTTQAOlSlJpO2V8FzvmSEVWdwLuosr2mEvNrkC4WTCcW0CEW1+pguiqxulYHDMryqtRzQQmHaAB00n8u3ofOLwq6lkS9WUS8reKArg1VXqm2RHwdFJyL+R4i4nuYKt9DVPkfJuLvqLaJjVV6zVV52xPxtqHa/yC1gccZHXyE2tAj1ATbU+HKoNSWQanViHfIvQzt0RT/UD0DRFHXKQVr/0zqCzowKr8j0UBHIkqp9wg1CtT9idqCPzCq4ElqxQpb8KgKp4iGOhAJxkFdqDWVwZaU+zMoPQvpRE2no1CUku40wudAOg3WNcVnkWqCgDcBdd68+3Gb44Au7z48eferdR7zA3jND6j9ZF8F6KxxQGdrpqCfwDEF5Rwp6lrhOKArcKWS70qlwJ0ah3PpFLilNEhXpEBdGoVeqWQKPVIC7zSAp6CdKOoUzEumwNOMAk8yBaK+czUj7NQqJCq+OKQTCOm13Ktst/NmJSDduT/JDZDuWy+PI3v8Jg4e/8/0jDn3HhLz13cEtuw7zp+Cy7jthfoEpLvEq0hAuksMzk2+admOD2gyMAHpbvLX/B99vCuFdAtXbuWRzl6S7n2JZk8NJS+/lsLaiTz3Tpg7UjvzDV038mvmcPz4RSDEZSCdCH28VTP439Z9+Ka+u+p79/d+hSxdu71R4zJt0Qb+9GaYLzzwCncZuvPS0HK27vp0QyIadSNXuNOTjoUkPVRBi+Gz+UAo3QU+AirnLN3En98I87Xkzvz+0f70tZZTNnoy3UcU87/t+nKXoQdvu0az5xJQMgHpLjC413BVXl4e99xzD1//+tfp3LnzNbzS+adOQLrzx+NqlhKQ7mpG7fofc2tAumgX3hz6O97JSWVQbjqD8/QMMesZZjYwzGog22ZQdtdsu46RdgN5Tj1mpx6LS48o6BSkc4vNVY/dm47dI33pNEgnajoF6LyiqEvFLz3B4uERQbEeyrxPrJE6CkRRJyq6oIESv4HSgIGyoIHyoFHrSRcyEhGbq4RACKgLi5VVykgs30Qs36hAXI2ENuQbqQnrz5YAuliooQTQpasSBZ0CdIF0on6ZTycSh3FicVVgzptKxCugToN0YouN+gXMiWIufh5/OtWyHO9FJ33nqgNibZXSFHPV/gxqxN7qzyTqzyTia05E1HNx5VylUs+Jiq6tBuk87Yj4REH3IJXu9pRLudpR7m5LuautWlfhe4QK78NUeR8m6n+cmsCfqA/+lcmlLzKlohtTKrsxuuBp6vMfpz70KK4hmQztmYm1bybOAZm83dXAW6+nU24VUCiA7zGqg08QCz5OLPAYNUGx0D7J6PwnGVXwBLVhCad4hFi4owqviIqiLpRFZaAFFX4T5X4jZdKfzqujqEFN50oj3ymgLlWp6RoUdX5rMn5rM826ammK1yzVRAE5gXJSAvFkvYJ51iYEpGxNNPWcgDG7qOc0MBdypBJ2aqWBuTREySdAToNy6RR50pUVV+y4DfNqKtDOK2o6TVEn6joF4wTISSnrazMKvU3Prg97mpHvSibslBIlX4pS8sk9+cz3EbCnMG+m9br8it2odtePIN1YssdvTEC66/LtuL4X3bLvGH8KLk1Ausu8hhsd0ond9b8TSrrLvMWr25yAdFc3bomjLj4CVwrp9h04SkHNPH7U9m2V7Pod6ZOW1Zs7dd1UkMHTfcKXtpVeBtLJnU6Yswb9s7l8t8UbfN3QnXuMPXlxcBkbtu1BUlQv9Dl56gwLV23lode9fEXfnXsyetLDHGPpmsbBvQud8z+57iyky56N9BK72OfEiVOMnbWapk8M5o6mr3GPqSf/r3Vfvq7vzu3Jr/OHXkFmLdl4scPV+gSku+TwfGobRQ25bds22rdvrxJdW7ZsyaxZsz6181/uRAlId7kRuvz2BKS7/BjdiHvcEpCuONaV3sN+z4CcVIbk6hSgGyKAziKQTk+2VSCdAelJN9KhJ9ehw+w0YHUbsHjF7qrDJr3pxPLq1eHw6nD69Li8ekRJ5/Wk4fWm4/OkERBIJ5ZXCRYQQOfV0l0LvHoF6SThtSiopzggkM5EWcBIecBApQC6oDGunjMQDQmYM1AtcC4kSakZxCQtNWykNj+DmnAmNWET1fkGrWdcyKD6wUVF4SYlvekEzMVLwJvAOQF1Ctb5Uol4khWcE0An22Qq6jk5RgN1oqTT1HNKVefXUePXU+OPAzq/gYhf0lsziAqc82ZQLeVrTlTBuVYaoPO0ptLdSrO4eltT4dGq0t2aKndrKlxZlLqaU+bMotzZgWL7wxTZHqfU9TciwT5Egj2pDvekvmQQYyuGMjEyiHljbSyeVMjKaVHenVHJ0rEWZkcGMKXKTCQ4gDJnZ4osz2AZ9AcGvdEe51t6/ANNVLsfpi7/GUaFnqHa/wRRz0NEvQ9TE3wU6XMnltqY9LkLSyBFB2LB1kRCzYkEm1MVyKDCb1RV6tNR4tUrEFbgSqfQqaPQnk6BPZ2wPV0BLL8tBb8tGZ+tGX5LMj5LMn6LzDdV5bM0w2ttRsDSjIAo56xNCdqaErY3JWxrQr69GQUOqRQKHKkU2NModKZS4EqjwKGBOUmc1ay3GpQr9qQjVeLVUewVYJdGkTedYnc6xT4pndqulHU+rSedprA7H9pJr7p8t0C6ZuQ7m1HgTFbAThR1Auv85vsIOlKYPzsB6c79YU9AunNH49acT0C6xr33BKRr3DjdjHslIN3N+Fav7zNdKaSTuz16/BT+6Cwe7+Lhd48P4fdPDEX3zEjeNNdw4NCxi4I09aSNgHSbd+ynl6War2f0UGEJEphwR2oXnumTz+LVW5HeeOd+Tpw8xfRF6+n4mpvP3/8Kd5l60Mc5+rqGRJx7f42ZbyykazhXwah5SlHX7M8j+NVjg0h/egRP9vCrBNmGfS42TUC6i43Mp7t+7969DBw4UPWi++53v8vgwYOveVjEuU+QgHTnjsbVzV8ppJNfpov8PcLV3cA5RyWCI84ZjMvM3hKQrjTWjb7Z9zIwN02p6IblaYBuuNWo4Fy2XYN0OTY9eU6xuRowu4zaVHrSuXXY1FSP3aPD4dPh9Oq18ulVcIRb7K4qQEILj1CQTkIkfDrCAQP5fg3SFfn1FAeNlIZMSkFXEZSEVwNVoqZTkM5IJGQiKlAubCIa1sBctYJyGdSGM6jNz6Q6lIHqARcyURsyUqtAnpHqkJayKnZU1ZMuIGEOepXaqoCdP1Up6yIyFTD3byXquXNL+tJp4E5HzC+lJyZgzmfSpkpFJ/MZxHyioGtO1NuSiE8DdGf7z3laUeXJosLdknJPFuWellS4M6lw6Sl1pVHiyqTE/UfKPS9Q6nidInM3ii1vUu4aSixoob7YzaRIiGmjSplZH2HexBrmTx3FqrkT2bJwOjsXz2T34hnsnj+FLQunsWRalInlOVT7+1Fg7YZn6OO4BpgIZ6dSYmlO1P0oo0PPUhv8IxFXB2LeB4l6OxL1SXCF9LoTSNeOmnAWsVAmkWAGlX4jlX6DqjKvnlKPPg7C9BS69BQ60il06AjbdITsaQRtaQSsqfhtqQSsKQTMKecAOQ3c+c1NCZqbErI0JWRtRsiaHK9m5NtTyHcmU+BMpdCZRqEjjSJnugJ2RTLvSqfIraPQpaPIrVcwrsitwToBc0rtJ4DOk0ZJQ3nT1bysK/KmUSSgzidKuuR4zzpNWdcA6QpcyRTGS2Cd3E/Y3oyg9T5E1bcgAenO+4lNQLrzhuOWXEhAusa99gSka9w43Yx7JSDdzfhWr+8zXQ2kkzvee+AIS9Zsp7h+IaGauUyat0ZBsfPx2QWerRGQ7vTpD4lOXMy3dV1ViunPO/Tja7pufDOzF11HRPjgyInzTrx83U66ZFfy1Wav8eVmr/G0wLw12/nwM9Qk/0oh3YEPjrFm8/uMmr4Cb9VMJChj7Zb3kQTZy30SkO5yI/TpbF+2bBmPP/64SnTNysqivr7+0gD707ns2bMkIN3ZobjqmSuFdGc+RClhj3+CIL2L3WwC0l1sZD6+/paAdOU13emXfa+yuoqCLttsYLjZSLZFIJ2RkXYjOTYjuTYDeXb9R5BOLK9OPTa3AZtHlHVxy6tPr0Cdy2dQoM7j1SGQzudJJeBLV0mvoqYLxyt0Tl+6YulpFjBRGjBSFjRSETJSFS9R0sXCGUTjkE5AXVTAnajq4lCuJq6qqxFFnQC6fBOjwhnxZFUN0NUGTdQoG6pO6xsXMKiecgrS+URJJ4q6VKWWUwq7uMquQT0nUE5CJgTQRX1pxLyirNMT9erVNBIwKDtrtQA6n0kBu4g/g4gAunj/OQmIqPZnqUTXqC+DSo+RSo9BQbkyl45yVyrlrgcoc+kpdj5BOO9lvMO7YBnYhSG9uzCob3dGDuyNJ+cdSn05jCpwMa48wIRoAROr8plQ7mR6TYhFk2K8O2cSmxbOYufS+exdtYh97y7n8Mrlan7NvLHMG1vI9LoQ9bERRP3PE3H9kXJ7ByLuh6nP/we1/qeodnYk6mxH1NOR6kBHagNtqA20ZlSoBdXB5kSDGchzV/r0VHj1VPgMlHkNlHqMFLszKHZmUOQwUegwEbYZCNsNhGx6glYdQbuOoDWdoCWNkFXAXRoBSypBcwpBSwohSyohawphWwr5thTC1lQ1FSgnCjoBdALnBMoVu3RqudipzRc7Zfx0lHh0lPn0lHj0lHr1SklX6tVR6kun1JtGqVLTCaxLpcTdUBq8Kxarqy9FhUmIHbZIAiUkbELUdKpHXTMK3aLmSybfIdBQ7vV+BQ8TkO78H9UEpDt/PG7FpQSka9xbT0C6xo3TzbhXAtLdjG/1+j7T1UK6hrs+dfoMEtbQ6E8jIJ2ca+6yTfzqwX58Oa0rf327kIc6e/h8k1e5p/kbPN+/mEOHj6tLrly/k2feKuS/9d24Pbkzrw+vZMm72/6jMKTRz36JHa8U0jWcSkK2jp04dUVhWwlI1zB61256/PhxpaL78Y9/zB133IHFYuHo0aPX7oIXOHMC0l1gUK5w1ZVCugPHTpM3eQsPOhfy9qj1rNp55FML67j5IN068tKSSEpKI2/dFb6Yy+x+S0C6iuoevJN9P0NydGSbjQy3GBlhMTHCamSkVeCckTyZ2vUK0lmdRixOgyqrU4ftLKgTu6seh9eA06NX5fDpcXsE0umU7dUnkE7CI6QfnbK9ippOT9inVymvhaKkU1bXOKQLGqkMmqhSYE4srhlKSRcRQNdQKpQhU6Wmagq6DGpCmcoCWxvWlHQ1IQlxkDKeLWVVDeip9huUCk5ZXRWka7DBStqrZoOVfnQapNMCI5QlVqyvPp2qiNdAVMoXV9EJnPNKZRD1ZRLxNifibUm1rxXV/lbUBLKoDbZAAUPpb+dNpsrbFOmDV+HNoCLQnjLvI+Rbn8Y9/DVy3u7K4F6dGdirMyP698I69G2c2f0I5vSj0DqQYvtQKry5xEI2Rhc4mBz1MqeuiIXjK1k0McqyyVFWTx/NxoVT2bFyPvvXruLokkUcXrKA95fMZs2MGEunVrFkSgkTSnpT43mGqOsRqr1/ZEzBi8Q8T1Lt6ki1+0Fqfe0YHWxLXbAt9eEWjAq3oFbeRcBAlSjpfAYqvEbKvZmUeZpT4mpOsbM5Rc5MCh0ZFNhN5NuNCtaFrBqsC1n1hCzphATaWXTavCzH14n6LmxLU5VvE9us2FtTKTwH0gmME0gnVaJKT6lbT4lLYKEeTd2no9SjQwCdWlbATkCdrBMbbIOqLvUssCsWcCdwzqPBuRJPCsXuVIqk4usUtHOlUOhModCVStj2gLLdLpxtv8xPzLXZnOhJd23GNXHWTz4CCUjXuDFMQLrGjdPNuFcC0t2Mb/X6PtMnhXRrlOvXAAAgAElEQVRXfPeNhHTrtu7hpSHlfDn5dVq+YMFVPl31pftSyut83dSTYcFxjJm5ii7DKvlyk9dUSESngSWs2bSLMyJn+Yx9rhbSXc1jJiDd1YzalR2zefNm7r33Xm6//Xbatm3L0qVLr+wEn8LeCUgHu3fvRt6FQNOL9bO81FBfKaTbd+QU3SNruKfLBL7deQJZw+fQKbSMwKxtTF27nz2HT17qcpfcJpDue9/7HpMnT/5USsbk+n4SkO5C4590oZUXWldV3ZMB2Q8wLEfPCLNJgbmRVm2aK3DOaiTPZjgL6cwODdBZXAasLoF0OmwusbpKCaAz4FClWV5dPh0ejwGvV49AOimBdKKgC3r1CtLlxyFdgV9PUcBASdBEadBIedCEBBJUhExEwkai+RlUiWor2ADpMpWKKxY4B9IFM6gOZFITFAWd9KszokE6AXSmeOqq9KiT3nFiT/0I0sUEuvm1EIlo3Op6fmBEqlLPRXwC79KIiHpOlUA6IzGvSfWek/kqj5GIJ1Ozt3qyiLizqPa0pibQmtGB5owKmRgdNDA62IIafxYRnwQvtCBS+BzR4t4E7b3I6/8KuW93ZnjvV8nu8zrmAW/gyR1AwDKUoHkoYfMQgrkDCeYNotyby6gCJ5MrAyydGmH9vHo2L57C2vnjWTO7nnVzx7BxyVS2r5rLro0r2L10HocWLeTw6mW8t2oGWxZNYt3sahaP9zG9rA/1vmeZUNadueMd1BW/QpWtHTWOtoz2tmd0oDVjQm2oC2VSH27J6FALFZIRjffhq/CYKPe0ULbdElcLipzNKXRICaTLIGwzErZKGQhZDISsRkJmAXX6s9OwVU9D5dv1yiYry/k2PQV2nepvJxbaIke6ppZzijVYR5mAObeBUreBMjU1KkgnoE4BOoF0al6z5Ep/uo9UdZrdVbO/CqhLocSXTKknlWKBc7LsTqbE1YxilyynKmBX7E6jyB2Hd85U8u1NKHSlsygB6c77yUko6c4bjltyIQHpGvfaE5CuceN0M+6VgHQ341u9vs90o0K6fQePUjJmIV9J68I3Td0pH7uIFet20vE1F0m/fZF7Hx/MY119/Ljd23z+vpeV0m7W0ksHJlzfkb701ROQLk0loHbp0oXDhw9ferBu8K1y/9FoVAG6pKQkBgwY8B9X0ckQJSAd1NTUYLVaOXDgABLkcaWfcyGdcfAsZm84gPwZ7GKfg8fOKAXd//ScTNJfR5H0XB1ffGkMTQfP4gn3YgbVrSe2ZBer3ztysVNcdP28efP43G2f566fNflUqmrUWKZMncrJk1cPDi96s43akIB0FxqmRkO6SHVPBg9/gOw8PTkWEzlWE7m2TG2qAF1cTWc3IoDO7JB0Vw3U2Rx6bBIi4dIsrwLpBNA1gDqXy4BbAToDXp8er1eHz6sj4NEpSBfyarbXfJ8OqQK/gWK/gRJJdg2ZqFBhBBlUBjQ1XSScQWVQ64F2vpJOwJwAuHj5MxG7qZQCdQLrgiZNuSZwTgE6zfYqSrpoQKd6zVX7RRmXjgJ0kujqTT1b0p9OW6/ZXCPedKo8BgXjqpRqzqjUdBGfWFfFwppJlbslVRIK4W5F1NOKaq/YRFtSH8qgPqynLmRgdCiLUaG2xAJtKPM/R8g9AJ9tJJaBbzPizVex9OuMe3APAsN7E8zpjyu7H+bBb2EdNgBP7hACeYPxjXyHQvsQor486vJtTKlwMW90ARvnjWH32tnsXbeAfRuXsHf7KvZvXcX+bavZvX0tu9avYP/6lRzZs52DW1azZU6U91ZO591ZESYX9mJq8RvMHj2SGaOGM67oZeq8T1LvactYfyvGBrMYm9+a8QVtlKKuWmzDMpY+E5WiBvS0pNzdihJna4ocWRTaW1Jgb0G+Tao5YWsGYYvAORMhi4mw2RhflnXavEA8qXybUVWB1USBzUSR3Uih3aCqyGGgRACdW6+gXLlHoFwGpW4jpS4TZW6jWq+mngYbroESt3aMAnZuUdbFYZ30p3PHS0G6lI9UdW6BdckUu5tS7JFKpsQt4E4DeNq2ZArtDyDgbtFs24X+3bzm6xJKums+xIkLXOUIJCBd4wYuAekaN043414JSHczvtXr+0w3KqST3mqrN73PTx8ewG1NXqWXtYajx08ye9EGWj6bq4IkvpbWlTv13XiqT5ipC9df34H8hFdPQLqbB9IJTHnwwQf53Oc+xwMPPMCUKVM+4bfj6g6/FpBOgM6FoI6o1C6kVDt3ncyfC8pk+ULnanha2S5qr9OnL22nl3OcOnWq4bDzpt27d6d58+a8//77561v7EIDpPvi83XoB81i+roDSL+5Ux/+i5NnPjyv5M9m+4+eUpDuf9+YQtKLY0jqOpGkzuNJeqGepOfr+K/XxvHzt6fxlHcJ5vGbqF2+mxU7D3Pk5OV7SU6fPp3bvnI3SZ2nfGp1xz3fRxR6jfmsq8ujk7KnikVVs6mmdarj352qF9qvU975+9V1ajjHx6ed6hpzN5fe55awu0ZiPRmc3ZQReQZyLBmq8qyZ5NoyyLOZlNXVrOyuJsyOuNVVYJ1dj8WuxyrrHKKiMyolnd2tx+HW43IbcDuNeFxGBec83nQ8Hh0+j56gR48AOqWo86Yrq2uBUtMZKAwYFaiTZNcK6UsXMFHpl+RQUdFlUhnIjKvpTESVMi4DUdLFfNIDLoOYX+CbBuhi/kxiKrwhg2q/iWq/UU0l3EH6xVX7jAosCZyrCaRR40tXQRAqDEKUdJLs6tGqUqYC7TxSAuhERWfSym2iymWg0q2n0mOiwt2cSldLKt0tqXBkUeHMosrdhlp/G+qCmdTn6xmTr6MunMaoUBNqg02I+rMosPUku/frDO75T+wDuhAa2Rv/iL64h/bGO7Qv7iF9yRvQh5H9e2Me0Afv8H7kW7LxDu+Pc0gffNlv4x/eD9egN7H3706tawhrplWye81sPtixhiO7t3F41xb2bVvHge3r2b9zA3t3bODA1g0c3LKKA2vnsX/TMratX8aiiSHG2J4kktOaubEBLJnkZmpVT8b5H2ZSoA3j/FlMLXyYKUUdGC+BHQFJzDUSVcEZmVR4JY22DaW2dhTb21Fkb0u+tbWqAmsrQpaWhCzNVQXNAuwyCanKIGTOJGTOIGiJAzxLBvlxQKcgXdw2W2jPoMSRQalTQJxAuQzK3JmUuzNUyXyZW1R9Jm2d2HA9Rsq8Rso8YoM1qKn0/lPWWE86peeWK41iV5oK7yiT9e50SiTIQynrkikSVZ2nGaUK2DWjyN1ULRc57lfqu8VzEumu5/7EJpR0547GrTmfgHSNe+8JSNe4cboZ90pAupvxrV7fZ7pRIZ2MyuGjJ3ism487DT0wdTIzc/EGFZbQ1zGKO3XduSOtC/+vTV8G+8d+ppJcL/TGE5Du5oB0otiS/nNf+9rX+M53voPdblcqrgu982u97tOCdALJJKl2woQJFBQUUFRUxKRJk9izZ89Z6LZmzRoETsp+DWDuxIkTLFiwgPnz56tUW1EYLlq0iHXr1rFy5UpGjRpFfn6+Ou+uXbvOHifQTc5XV1entldUVDBnzhwOHjx4dsgE9u3YsYMZM2ZQXFxMSUkJU6dOVdeXbWfOnFHXfuSRR/j1r3+tFHXn3tvZE11mRoN0y/jKS2P5RZ+pDKrfQPnC9yhd+B5F88+vysW7KJq3kz8ElvKtnpNIemWcBum6TCCpoQTYvTyWpE51JP1tFHd3n8iTviV4pm9j7qaDrNx5mO0HjqvQm39Pib2ukK6u0zlgrhOdOnWiU1oaSWl550G6dXlpH9svTQG9pPP2VSCvUycatqXJ+VTlUffv1O8y7+hCm28JSBet6cWQEc0YaRZra6aCdLmWDPJUxSGdCo0QGBcHdXYjVrssG1RPOrvbgMMbh3TSj86tx+My4HEb8Xr0WnmlL50ev1dPUFlddQrUidVVbK4Ffk1Np+yuAQPlfhPlcVBXGRA1XQaVolLzm6gKCLAzERPlnFhfBcT548o5AXQC5M5ZJ+BOA3gaxBM4VyswzyfQzkCNT0eNL40a6Q8XELtrKjEJhfCkEnGnUulNptKTHId0aVS6dQrIVbkNRDxGqlx6Kt0C6UxUuptT4WqhIJ3AuQpHayocbahytaHal8XoQAaj89OoDzejPnwfdaEmVHvbUmj7K7ZB3cnuJeq51/CP6E0gbxCenAHkDngT8+C3sQ8fgGPEIFw5Q/DlDiVoHUHAMpKAbSRFXgvlATtVIReVfivOIX0pGPkW06q8rJs/gb2bVnBg62r2bFjBjncX8d6GFezdvo4DO9ezd9u7vL9xOfs2LGXvpqVq/a4Ni1ky0cnE4leYUfQC86t6Mn/0UGZEujIh2JbxwVZMzm/H9MIOTApnMsqfRrVPh1iGBV4KoCx3tqXE3p4iWztV+ZY25FsE1LUibMkiZG5J0NyCkKWFtmxtSUiWzQLwZJ0o7pqTb8lUkC7fJkq6DGWbLbJnUCyAzpFJmSOTcmcm5a5MlYqrTZtT4Wmu4FyFJ4Nyr4kKrwC7uLIuDugE1Gml2WHLxA4bh3FloqhzpVLqTkMgXZlbA3XKNqvUdpoltlTUdGJ/VVbYVIrsTSl1pbNktuNCvyvXfF1CSXfNhzhxgascgQSka9zAJSBd48bpZtwrAeluxrd6fZ/pRoZ0p898yOsjqvhuVh/ufXIIgdhs3JEZ/Pih/nwl9XW+ouvGF1Nep9lfhmMvm8rJU5dW3Fzfkb701ROQ7uaAdLNnz1aJrl/4whfIzMxEwEoDtLr0N+DT33rg2Cl6xtZyxyvj0A2bjfQiPHXm4lbNi93Bvn37KC0txWAw8POf/1xBr4yMDAXQBHzJRyylL7zwAvL8AsjkI+o1WSfw5YMPPlC94d544w169erFP/7xD5o1a8YPfvAD0tLSEKhy7NgxddyGDRvo3bu3Wv+rX/2K3/zmN0oNJ9bVBiWewNC8vDzV70+2//KXv8RkMilYd+TIEXW9zp07K1D6xS9+kdatWzNz5syLKu7UhS/wj6Mnz/B0/jLu7jaRL74yjrt7TFQA7p4ek7in+/n1rR6TkPpqt4l8XkG5iRqkEzWd1Lmg7rVxJL06TgG7L780hm90Hk/6sNn8yb8U9/StHD91+mPp1NcP0jXSlrouT4Nu/wbuYB0NyrnzVXKNPO8F3svlVt0SkK461oth2c0YmWdEwTlR0VkzMZszsFhMWKwZmJWqzkCe1YDFbsAi6jl7XE3nFFBnUCmvTpcBp0tUdDoF6dyipnOl43br8LkNBDwmAh4DQa9md1U96bwm8v1GDdT5dBQpy6ueUp8G6qQnnYRHKEgn83FIF1EwTmytzZVarjquqmuwuCq7qwA8pZbTgJ5AvRq/iVqvkRqfQDoDtQLpAjqqBdLFQV21hEJIyqsvhahX4Jyo6ZKJuJOpcqdQ4Uqn3KlT6jlR0Ml8udNEhTOTCmcLyp0tlIKuzNaKMntbKhztiSglXQb1AZ0CdOPy72VC4b0KHvpyXsCZ/TbWQW9hHtAbj2UYlWE3ZR4r7uwB2Af0wTlE1HJv4xz8Fp5h/fGNHEggZyj+nCEU2EYwusTPrPoIS6eNY/W86SydO4UF08cwb0INy6eOYfPiGby/fhHvrZzP1oVT2LFsJrvXL2ff9o3s37WFvVvf5f1NS1Xt27qGD3asZf/mRexaP5s1M70srHiJhdGeLB+fy/xoFyYGOjC18FGm57djWsmjjMtvQ42nCdW+FGI+6cknasIs9fwC6Qptbcm3tKPA2oaQOYtQXkvCAuNk3tqaoLk1IUsrQgLwrK3OgrywqO8sWRRYW1Jga0mhrQVFjuYUOTIpcTSn2C5TgXTNqZCpqzkVzpYKlFa5W8Qtx82pUim6mWeTdCVRt8JjoFyFSohFVock60pPuzK3gDoN0Ck45xU4p1lgRVknajq13pOGgDzZdnZ/SZl1xCHdrERwxLk/sgkl3bmjcWvOJyBd4957AtI1bpxuxr2W7/yAJgNnkPRwBSNr196Mj5h4pv/wCNzIkE6GIjZ5Gfpnc/lO8ze47/Eh/G/bt/hi8ms82d2vwiTaveLktl89z08e7M/QwHiOHb+w7e0/PKxXfLkEpPvsQzpRjg0dOpRvfOMb3Hnnnbjd7qu2WV7xF+gCBxw+9S/eHLWBr702QQGgUSv2XDGkExWdKN5+//vf06dPH5YvX67UcG+99Rbp6ekKionyTaCaQLKxY8eehXTbt29Xtt82bdoohdv69et57LHH+Pa3v023bt2YO3cutbW1PPvss/zf//2fOrc8xuDBg9HpdDgcDrVOFHUCPJ988kmWLFmizjVixAh+97vfIfexbNkypajr2rUr9913H5WVlUp1t3r1anXM/fffz/jx45Wi8UqBaQOk+7oo414ay+deHMvnnq+/eP2zns+Jgq7zhPPB3LmQTmDd6xO0fV4ep1lh/zGa//fmZP5auJzJa/ddMK35Rod0FwZx8S9mA8A7j9IlIN0F/rWl0T3pYrGeDBvWlJxcI3nmTMyWTPIscUhnNWGxmbBaM7DYjFgseiw2PVa7QVPS2QTYGbDGFXVOhx6XU4/AOrdTAJ2UqOr0eJ0G/G4jAY+RYAOoUz3pDIR9BtWTTlR1xT7pS6dBOgXopC9dQAIktN50GqQzEQmYiPoziPgziMaVc9V+UcplItNqn9anTqnolNXVpKywSmXnFfWcgDoDtQEDNX491b50avwC69Kp9sVTXKUPnTeFqFhd3SlUuptR6UqlwqVTVSkKOpeecqdRQbpyZwblouyyt0QAXam1NWW2dlQ42qngCAGCo4Mp1BfcR13YSMT3GIHcV8gb2AfLgD64Rg6iwJ1LedBBqceMJ3sAI/q9yaBe3Rj0Rjf6v9GVd3p2ZVifHuT0ewP74L7kW4YS8VmYWBlmbn0lK6eNYeOimbw7bwobl8zgvbWL2L5iFpsWTWTnqtnsWbuY3WsWsXPFTHaumsvuLe+yb9c29r2/hT1bV7F742L2bFisetcd3LmOQzvXs3vjItZNymbNxGGsm2pnUbQLUwv/zKzip5geFjXdE8wo/zPji9pTG8wk5m1Q07Wg1N6KImtriqxtKLAIqGtN2JxFWCBdXhZhcxuC5nYE89oRymtL0NyWkLmNBuzMWZpF1tIKscgWStmkv10Lim1y7haUSDlbUOoSOKqpGAWSVoqaUfUEbEnE00Il7FZ5M5D+gVXxYA8J95D5creBcpeeCgGuZyGdBuZKBcidhXBpFDu10sBcqrLClrjiCjvZTyyyjiYqxGJJIjjivN+mBKQ7bzhuyYUEpGvca09AusaN082417u7DtN00EySHqpgZE0C0t2M7/g//Uw3OqTb+t5+nuwR4B5jD+7Sd+dr+u4Y/5HHnGWbOHDoKFUTFnPfH4bwxeTO/OLRQQRr5vL+/s9e8EAC0n32IZ1Ap6ysLERFJ8muW7ZsOQus/tP/Xsv1tuzYxavWCr76Fx+64XO5Gkgnvd7Ky8v54Q9/SM+ePdm2bZtSvG3dupXRo0cj4E1AnkC6li1bMm7cuLM95MSO+uijj9KxY0dEjSc218cff5zU1FQVrCH3KIDP7/er84sKTz6itPvZz35GTk4OAvpkH1HBSaqpKPdWrVqlztmiRQumTZumjhH4JnZXUeX94Q9/4N1331XrBdzJOznXKqs2NPIfZ+2uL4/hV29NZ1D9Rsrm7ySy6D2qFp5f0cW7yJ+zgz8Gl/GtXpNJEgCngNx4bdpVwNx4kv5Zr+pLXcbzwLBZyh7rmb6Vsat2s2T7IQ4dv7Ai+PpBOuA8u2sd6z5mSW0Abkl8ZF1tsLDKNG6DPU9l13BMGnkfO18jX9BFdrsllHQC6YYPa4o514glLxOrJROLJROrOROr1YRNymbCZjdht+ix2QzxMmKPz0tvOoddp0pAnVLUCaRzxm2vDj0ep0Gp6fwC6FSlE/bqCXsN8anYXfUU+YyUCKTzi5LOSIVUIEPZXyVAQiCdCpIImIiIqs5nUsmoZ+2s0pcunrJarfrOSe85EzWe+HqxuCpIF7e5BvRUn4V0AujEtpmqpjGBdXFIV+VKocKdTKUrnUqXTlWFgB2nBunKnBmUOTIos2dSZmtJibU1JdY2GqRztiXiaUVtIIVxhb9ldDiNsO2vuLK7kduvNyPffhP/8LeoCeYwpdLNpFIn5a7heIb3xzHkbUb2e4Nhfbox8p03cY8cSChvMAV5g6l0jlRhEVGflVH5bsaWhZhWU8byaeNZMH4UM+uqWDVrPNuWTue9VdM5uG0ph3as4dCODezZuIzdG5ewb/sa9r+3hQO7trL/vU3s37GGfVtXsHvTUvZsWq4Udge2vcuu5RF2LgixeYaTFfVvsbC6M0uq/sHUUEsmBnRMKXqc8eWdqCn+E+W231GY+1OKcv6P4rx0SiyZFFtaUGBuSUFeFvl5LVQpWGcWMNeBYG5DtSeY116DdXkC9lpTYBFA11pVka01UsXW1pQqpWIrypxZlIp6TinoZKrZjbXgDgF0cVDnM57tI6gAXRzSVTgFuko/QQMVbj3lEiQhJco6Zxpl0pdOKes0QFfklERZmU/VetS5pFddurK4SuhEsf1+BeuWJIIjzvtpTUC684bjllyQPhxPhZZx2wv1/CW4jEXbPrglx+FyD30rQbr3j5xiy4ETbDt4gu2Hbt3acegE+46dZtr6/fx+4EySHoswMLaGfcdOsfPwqasem637T6j/IbhyA9TlvqWJ7Z+VEfikkO7QkRO8t/cQYk1t1EcaLQ3uD9/+Bvz0JxDyw6FDFz300JHj/LVvmG8aunNPRi/0f8ujZMyCsxbCvQeOYCmezL1PDCbpl8+h+3se4VFzOX7is6Wou1pId/L0GdWP78TJC/+P/YUGVmyP/9d/Gnf+fRSeKVvZffj6jZXYFydOnKjgyj333MNnOd3VbDZz9913861vfYvXX3/97Hf0Qu/gWq9buGAB/fr2RdfhD3yh3UAMluWMWrH3ipV0Ar+kj9zTTz+tVGoPPfQQL774IuFwWAG6hucQSNeqVSulWGsIeti5c+d5kE76zD3xxBPK6iq96uQj6kOBgD/96U+VNVjWCegTAPeLX/yChx9+mEGDBlFYWHgWtMmxycnJyuL6t7/9DbG1vvbaa0qRJ2MvvQClV5185Psk8FDssVeqopPjGyDd7c/XYRwym3mbLv5bJfsfOfkhA8ds5Ee9p5D0zzEanBNbq/Sge7qWpL+N5oe9J9PeNp/XI6spWbCTGRu0MAp1w5f4x3WFdMDHAiHSOp3TP64BuH08CEILmYivT0C6S7xhbVOjlXS1sV7kDGuGNceILS8TW14GNnMGNktzNbVbTNhtGQrU2S1GHFYTdqsRh82AQ+CcVY/dpsfhiIM6hw6nw4BLVHUOHR6HAY9T7K96fG49frG9KuurLg7rjIQ9BkJePfk+g4J0xV4BdUbKBNT5DFT4jJQrJV2GgnRamISENmSokkTRmLcBzplUn7iYx4RU1GtU0K7abaLaowG6ap+Baq+o53TE/Dql/NLgXBo1XulHJ3AulZhH7K6pRCQswp1KlSudKqeeiMugqtKpV8vlDrG8aoCu1JZJkTWLIksbiiztKLW1pcqdRU3AqFR0ct383GfJHdiHvH59sfXrQTD7Tap9Q5hclMek/JFMLsyhLjiScscwyhxDqfKOpMKZTa0vh8klLiaVOKkPmRnlyyXqGEalZQDVzoHUB0cwpdzF0nEVLJ1QxazqMDOiAeaNKmL5xCq2LKhXwG7r4klsXzyOncsn896auezZtJJ9W97lwK7NHNy7g0P7drBvxxp2rZvPe2sXsHvNDPZvXsD+tePZu8DHnjlW3p9t5/2ZOWwY3413x/+TVZPfYuVMDyvnF7F48hBm1XdhTPFTlIvqzWKi2NKcgrwMCnJM5OcYyM9JIzwyneBwHf6RzQnltiGY25Fg7kME8zoSynuQcO6D5JvbkZ/XjgJzW4qsbSm0tlVjW2Jri1S5vQ3ljlbKXlypQF0rqlySqtuCiKsFUXcWUU9WXEmnBX0IxI2Kqs5j1HoJKhWdBudESadAnUtHqUNPmVNHmUMAnGZ/LRZA50qnKA7pZFkAnZo6REmXSrHtfsqdqSydlQiOOPeX6tOEdPI/HcdPf8jB46f54ESiPgtjcOzUGVbvOsITgaXc9sIY/uhfwoyNB9V7vNr7P3TiNAePn+HkVfRgOfe7eaPN3wqQTvrmbNhzjN7lq3nGu4Tnwst4LriM50K3ZnUKLePF/OU87lzEN7tPIunZ0RiGzebVohXItqsal+Ay/h5aRpeqdxm7WusrdKN91xP3c+1H4GognQC52Us3Eo7Nomt2FS8MKKafcxQ1U5ax/9Axznx4CWDXSEj34b/+xf4PjmEumkzyn7P5hqGbAnVP9Qpx4tT5SYj7Dh4lHJ3Fbx/sT9IDr/CbJwYTrJ7DgQ+0HlfXfhQ/+RWuFNItXLWVcM0c3rLV8vw7JfS11RKMzWLPwSOXvZkEpLvsEF3RDtKDTdRd7dq1U03zJdl18eLFV3SOT7qzAChRuYl9dMiQIbRr04bvfPNu/vv3LUh6woXRsfqqlHRyX6JkW7FihVLSCTQzGo00adKEv//97ypAQkCb2E4F0kmgRAOkk550Ym8VJd3+/fuVuk0gnUC1pUuXqkc+evSoCn74yU9+opRwDSBN+s/J+UV5J9ZX6TknCjuxsIriTtR40tNOtgtAfOqpp3jmmWd47rnn1H4NiaUCSwX4iZKv4dxXMtYN6a4C6QyDZzFr/QFOX+LPlAeOnaZP7Tp+2G2SAnKipru98wR+2XcqD46cw1/Dy/HN28mKHYcRK+2VfK43pDt7r+ukx9xHARGaCq4B0l2JKu5qjjl7F5ecuSWUdKNib5CbnYwt14TNnIklL0Op6URRZzOLes6o1HR2SwY2BedMOGRqFSgnZVBQzm7Xo1R0ToFzetx2PS67DrfMO6UMmuXVaSJoKmIAACAASURBVMTvMmqgzq2p6kIeUdQJpDNS6DVQ5DXFFXUfgbpyn1HBukqfSU3FpigBBUpJ5zUQVeBF4ItAunjqqkcLdpBwh4jbGAd2BhSk8xio9uiJedOJedO0qVhdvWlUe1M1i6uyuaYRdacrQBdx6IicC+kcOiqdUgbKHCZKJW3U1pxCUX+Z21BobkeZvRUxrwRVpFNqbY9z8D8Y0edNrKKKG/oGBXn9qPENpS44nErXCALZb1OU14+YZyhRzwhi/hzqCp3U5zsYE7Iw2pdLpXMYhXkD8A59E//ArhQM6UxF9mvUWroz0d+fuWUjWFhlYWVdgEWjA0wssxNzDaXa0pvxoRFML85hYbWdleODrJ9dy441C9i1YTnvrV/K7s2r2f/+dvbv2c6uzcvZtnoW2xfXs3fDYg5sWcjhpR5OzhrAyYVBziws4cMFPljh4vTGUk7smMHpPZs58cFRjhzcz/o1s5k0Zjj1lb2or+rDqPJu1JR0Jlb8AlWhP1PmfpQiq9hcWxDMaY4vOxP/8CwCI9srYBfKeYhQbkfCeR3JN3egwNqeImt7Ci3tzqoUpedfuaMNlY7WVEqSrkMgXSsV3BFxtSTqzCLqbknU00L1yRM4p5SWngz1PTkb/uE2KjWdKOqkx2CpgDmHjpL4VC070yh1plEiFU99LXHqlKpO1gnMKxdoZ29KuSudpQm763k/sJ8WpJM//+88dJzaJbswT9iIa9oWXFMTdaOPQXDGVoaNWU/y8Dl87qWxpAyfTd/atYRmbb/q9+eYsgXLhE3M2XDgvO/aZ33hVoB0B46fomLhe3z/hXqS/hjjC53q+PI/RvOlf9TdwjWaLz1fz5deHceXukzgSy+OiY/F1Y7LaJUul/RcHc+XruLk6Q9JKOo+678OV37/VwrpBNCt2PAe7V9xclfK63zx9y/z5Qde5XO/f5Efd+hHsHou+w4dvfiNNBLSvb/vA8K1c/l+yzf4b313/qd1X76W8joZf89lx+6Pq1n2HDiKLzqbn3R8h6Qmr9Lkz8MpH7eI/YcuD60ufrP/uS0NkK559uyL2t3kbgRevr/3A555M8TdaV34wu9f4itNOvP5e19Sabfe6Ex2X8bum4B0n+57FQDVr18/vve97/H973+fYcOGKYXYp3uVC59NANnatWuV+kzuQUIUbr/9dr58++f5xa9+za+fzebLr05En7vwqoIjBLht3rxZJbdK+IMsSzLryy+/rBRrr7zyCrt372bAgAFKsSY96Ro+Yjlt27atUsOJkk2UdALV5NgGiHkupBPrqthrZVuD0k7AWjQaVRbW7373u6pfnUA6Ucd1796djRs3NlxOjbncm1z3+PHjar0AQQmNkDCJq/l8BOnq0Q+axYx1+y+pRtx39BRvVK/l570m870uE0nOnqPSW13Tt7Fu91FOf3j1/5W9YSBdfCAbklwb2sxdsifdBQc/AekuNCyNVtI1QDpHrgl7XgYWUdGZBdBlICo6WxzSOa0mnDYTLmsc0ikoJxbXBlAXh3QOA07pSydKOpsG7DwOo7K7ehx6fFJOgXQmDda5NLurWF2lN12BR0+RR2CdiWKfkVIpr4Eyr4EKVUY1rfQaqBIIJyEFXr0CcArGeQTGaWo6UdFFJYFVKd+MRF1GYh4jNV4DMbeBmEdUdA0WV7G5CrD7yOIaETjnFjCnU4q5SruOKofMa8sV50I6ewaltgyKrc0pMLcm39yaQnMbIu5Mqn16SsztyH3rJQb36s6QN7vhGPwm+Xn9ifqyGR3OJebPo8ieg21IP3Lf6Ukwtx91xXYmVfmpC9uIefOo9ZspdwwnMKI//uFvExzZH9vbr5PX6wWyu/ydkT064R3wKhUjulKZ3YXKnN6M8oxgVNBGkW0Ilr7P4x/wMrXuQcwdFWbZ1Eo2LBjPznXL2LFhBesXT2PTkkm8J33rtq5nx6aVbF27kG1Lx7Bn7Qz2rJ3E/hnZHKl/jRMTh3G6dignYq9wcvQjnJrfnWMbxnFo+2Z27djJlq272LRtN+u37mDt5q2s2bKVlRvXs3zdKpasXsycReOZOqOU8WOtREs7U+x5kuAIPYGhKQSGZxAc0ZrgyA6EcjoSzhVI15ECS0eKrA9SYn2QUlt7ym3tKLe3p8zRQfX9q3S2UWm6lc7WCtRVOTVIF3G3JCLKOk9zosr2nEFUQK7YXd0GqtzaVPUYdIqFOa6es6dTKqVAnTYtc6ZT7khXNthSRxol8Sq1p6G2uXSU2JpS5tSzZFYi3fXcH6dPC9IJwBi3cg+ths/hrufq+O9Xx3HHy2O446VE3chj8LWXxqiIe2nMm/TSGJJeGcOXXx7L114ae9Xv7u5XxnL330bTq2Qlx87cPADiVoB0ew6fJDhrG98Wm8gL9fyk/wz0I+aqP/DKH3pv1UrJnkPKiDmkjpxLynAZh9lXPBbqHNlzeGDIbL4g/XFeGsszxSs5eOw0wk8Sn1trBK4U0u14/xDZoQl8OfV17kztSpMnB6N/Opsftu7D5+59ieSnR7B07faLf5caAek+/PBf1M9cRepfhpN030v8+pEBmP6Wy3eMPUh+cgizl2762EuS53h/32G65cb4QZu+fP6+l+nwmlup+z628w244lxI98GJiytsDh0+TiA6i//J6s1/PfAKv+7Yj4xnR/AjeeZmnUl5eiRV4xdfUjWUgHSf7hdAggseeeQRbrvtNgWExL7bkHD66V7p/LMJHBSYJSAqJSUFgVh33XU399zzTb559508/NgTPJw9im+/OSceHHHl6a4C0UpKSpRKTnrQCaQTAFZWVqYgnajddu3axciRI5W6zWKxcOjQIeQ4r9eLpLOKRVYgncAzGad//vOfykIrTyP7FRUV8aMf/Uj1lxOYJoo5Oa/0sJPryfkrKipUqqw8q6j6GnrbNfTAk/2kJ+Cf//xnJEFWwKJ8Xn31VSSJVlR9ogi80s/VQLpBYzbwiGshPavWKJX61gPHOHLiDJ+Az6nbvn6Qro5O51lbtVH8GJRr6Ft3nqX1oxEXu2zdv/We+9g5Ptr9E83dIkq6XuQNa4ZAOldecxy5mTjzMnBZMnEIqDObcFoEzhlw2YzxeSNOsbjGAZ3dJrAubn+1pWOzp2G3p+Ow6bBLjzqrDrdNj9chARIC6Qz4nUZ8ThMBl4mQW0/QnY4o6vLdOgq9eoq8EiJhpNhnokya+8tUpXEaKG+Adh4DAuvEnqh6jCngIvBOszFqCjoDEadWVW49UZdegbtqj46oR4eAOJlqgC6dao+moqtypcZVcnoEzlXYtP5zVdKPzpFOpV1gjQ4BdWUOAyXWDIotGRSZm5Of25qCvFaU25pT5cjAO+wxsvu8xrC+fckb0J9C2zBKXCOI+nKYUOKhviREocOMZ+hbFOb1Jz+vH1XubCaUOplYamdKmYvxhW5qAjaK7SMIm4cRsgwlmJeNa3h/fCP6UxWwMDGWz5yxFSwYV8HM2mJiATOuAd2wv90Vz9C+FFmHEAtYmTMhyruLp6tavWAKG5fPZcfa5WxeMY/18yewbt5YNi2ewMaF43h3Zoxdqyayd4GHPTMHcLC2K0f8XTngeosPcp/mfd9fWOtrz/aqpzi20MsH6xeweOFixo6ZzMSJM5k2dymT569g2oK1TF+6kbkrt7No7R5WbD7A2u0H2LDzAJt27GLDlo2senceU8c7iBY8ryytBSOzCI9sTShHLK8dKTA/RJH5IYqtD1Nk60ipvQPl9g5U2DtQ6ehAlasdldL/z9WaqFuqFRqgE0iXRdSbqSBdxJOp7K4NMLfKo0e+GwJ9BdTJOxUQp965XUeZTVPJifVVATsBcvZUyhwC5rTedQLsSp3pap0o6aSfXQLSnf/7+2lCupI5O/l136kk/X20ikH/cq9JfKXnZL7SY1KibuQx6DmZO9+cwl19pqrpV6/2nfWazFdU094xJP0pxuO2BWzYd/wT/wHp/G/s9Vu6FSDd3iOnCM3axndfGcdP+0zBOWMb+4+dZs+RU+w+fDJRH5y46jGQv+l///BJZm8+yA+kv93LY3m2JA7prt/XOnHl6zQCVwrpJs5bQ9M/DeeOlC68PCjMynWr2H9oG0WjJvGrB/txd3o3+tpGKWB2wUe6DKQ7deoMwerZ/OaxwSTd/wq/fXQQVROWEJuyjAf+mM23M3rx4qDSi6a47tl/GGfZNH72YH9u++0/afqX4VRPWcbJf7PIXvDeruPKPzgXkfRwFS1HzOXIyX9x5syHnDp9Rj3n4aMn2HvgMItWb8NZPo2UPw/nbl03/tjDzaS589h/cAt1U2dh/NsIvprWlU4DS1mzafdFnyYB6S46NFe8QYCV9GOTYIW77roLp9N51u55xSe7zAHSv+/YsWNIIMP/Z+88wKuszzYetNq6rbVqrW3dtrUWsvcgCWQvdkIgJGwICRCSQCBhZJ+cPbMISchOyAICAiqoyN6KCoKgCCI4EEQS0N93/d+TIPZDZWi1ct7ruv2/ezzv4cD5eT/PU1xcLLnJnn76aambrOgoK+qxPfLIXxC1/f543+9Z/dI6Mjre5f4ZL+Oa+xrL9lx9d1fhZBMON9F8QaScik6sos6b6OTq7u4udVIV9yWaNghwJmrLRUVFSe450VVVxEQ0chDppgLSiX1ETTtR505MPRBQnFvUkRPXE3Dv8ccflzrKin2F80404oiMjJRAnABywk1na2srdYWdMGEC48eP57nnnpPScEUnV+EwFNOCBQu45557Lnae7XHYSRuv4D9XC+lEac6TX3RJ+rLre9L+r+Da/7nLzwrprMw15VxcuptBuFyuxpzoL9G93sqKi/teTI21osd11/NsPW48KysXxo0bxzgXl/+3T8++VzPeGJCuZSaqPAcMSi9Mam8J1pk0XhKkE6NRI8CcB4VaT0w6TwnWmXQeUk06UYvOLI/u0Q2DzgW9XsgVg97V3FBC74ZJ70qRwU0CdZKbzuhhdtSZPFlUKCCdqFHnTkWRO4uLPagqEmmvHtSUeFBb5E5dsYekhmIPCdYJYCfgXGOxuYZYkwB03bXiJODSM19oXi/VkjO50yJU6E5rsTvNEqhzpbVYpLu60FwsgJ2oQedEc6ELTQLWGASscaFBgDrRYMDkSqNBrHej3uBOvd6dOr0nNTovqjV9Waz2pULVn8XqfiwxeqGd68+MCYNIGBtH7pwUytQ5NBRrKFFmYcyZSbUui9ZyE3WFogZdHs0lBSyr0PBCTZGkjko9raVq6owKqvQKaowqGguVNJcoWbpIxZLCXBqNeRKQ66gtYnVjGWvba1m3rJH1z7ezvHYhldpsFskzqFHPozInler8WaxtWsTejS/w3pvbOPrObo7u38Oh3a+xZ/1KNq1qYu/G1Rzfv4X9G9o4tHUpJzbrObUlk7OrsjltmMfxjKm8N2cQh3WD2KQLZptpAB8vy+CL3R3s2bmDYlMpWrWeopKFGIvLKCqrory2hdolHTQtXUvH2q2s3byXzXsO89b7n3Low885duIzjnxwiHcPbGfX1hZWtqTTWDqcCrk3lfL+VKnDqBKgTitAXTh1+nDqJVAXTKMhmCZTCI2mYJoLA2iR5G+Gc0X9aS4Utel8aS32prVIdKAVdQzN9QoFzG2RUqPFZ8Vdeu8C1DXqxbt3pUHvIjnq6gWYFe/d6Eqt3plagwsCzgkHnRnYmR121ZKTzo3dFifdt75vf0xIV7/5KP+cs44/TF9DbPXrNO/5iJVvf0zHmyctugFisHLfxzTvOcEzma9KhXoH67bxzomz3+ss+NaH8Re+cKNAugoB6SY/zzPpa6nZevQX/lb+927vnRNf8DcB6SY/T2zdG5wSTrr/vcew3PF1RuBqIV3LCzv5s+9sHvZMpaHjBeg6BnzC9jd2EzZFx72uKcRlVHPog48vf2ffA+m+7DxP24u7cRhZwG0u0/mL3xxqO7bwyakveOPAMSKSSrnDNYm+YzR8/D211z48+TkZxuU86DuL37ok4Rdv5MUt+/j8C/MP98vf2M+7dljhTqwGteKW+yq79h9j486DLFu3B3nFGhJyGxicvBC3OCXPRmTyoPdMHgvMILekhRMnhWPoY94/epC4jIXc6Z7E4NRFbHnj8Hc+kAXSfWdornqDqAMnYNQtt9xCcHAwwlX3U01btmyROp6K+mvPPvus5GS7//77efDBB6U027/97W+Sm+6BB/6Io70t+w+9x/yVh7k7cc01O+nEswgXnIBiAs4JJ5yQAGfCMXjixAnpcUX31DVr1kgATtStGzFihFRrLi8vj8LCQk6fPo1oJCGaa1RWVkqdb8WBIr1148aNiC6sot6cmI4dOyaBulGjRkmwT7jjhLtOQLweyCZGkVor1ou6dwL+idRb4awTTr6eSRwjIJ4Ah+J+BeS8mulqId3VnPtq9/35IJ3UNQL1JbBNQDWXcR38hzFOeqT9HeNw6YF4EtxzkYBdx/9vCSvt/019OwH4xv0onV5vDEjXPBNVroB0nhhVfTEIJ53Gk0KtcNMJF50Z0plHT4p0ZmecUecmgTm93h29wQO9zh29tM4FvQB1OhczpOuBdVpXCvWikUS3o050fDV6sNDoSZnJQwJ1kqOu2I3KYncWF7lTVexBTbGAdG7UiDTCIg/qhQSoK/KgodCNxiI3Ggo9aCjyoLHQQ3K/CbebSEkV9eMEdBGAToJ0RneahQq7VeRGi6hJVyzqzjmbXXViLHSRjm80uFKvc6beYIZ0wl0loF2DwZ0Ggwd1endqdZ5U67yo0npRqfahXNlP6lxap+1Luawf08aGMCZ6CMmTx5CfkYo+Zx7G/HnocmZTKEunvkTBiiojyxYqWFqmpq1cQ0uJkhp1LmXyTBapcqg2KKgrUlNbqKJOn0ujbh5N+vnU67KoVmdKDrklC7Usryrm+abFvLZmGZtfWskbm17mje0b2PhSB+va61nXXk1zsZyynGSqFek8v1jP7nXLpPTW4wd2c3jXK7yxaQ3rVzWzZ9NaPj16gLe3PM/WpjyOrVVwat0CvliezRdVGo5npnAgI5b9ykBW5AbSMCuU1zUxnFuv5sjbqynIzWXalOkkTZtGQmIC05Omkz5nLgsyc8jNV6A3FVO2uI6GlhWseWUbG3bs4813P+L4p52cOvMVH392incPbGXHliZWtc2nRhdCWa4T5QXeVGkiqNEOoF4vFEaDvsdNF0qTMZTmQuGmE6nGAtb50WLyo7WwP23F/Wkt8pEgXVtxTyMRkRItmox4SumvzUXisyHckgLSuZglvXMB67oBrXDN6XpAnRN1BmcajQLqmmvS1ejsJDfe7vWWdNdL/4L6MSFdw5Zj/GP2Ov6S/ALZKw7Qdd7y0/PSWN8I86LxgINsA1Yj2xmi28qBkxZId7n3Lhp2rN77EQ9PW4XV+BWoX/ruH3aXO/7SdaKrmXzNu/w55QUpzbxpm/jxfm2TcNL1QLqn56ylcvMH13Yiy1GXjYD487H3wzP8VYBsC6S7bIxulJVXC+mWrdvNE4Fzuc99BvmlzXz5xRHgM17ZvBXX6Dx+7zyDKbmNvH/8s8uH8HKQ7vRpad9V69+UUlRFl1bRyTV/0SqEi0xMojlEiqqN+zxS+Gd4Jtv3vk9n13d3NN136DgJ+U084DOLW2ynEJVWzsvbLveT8vK3+d9a++npsxx+/zh9M5ZiFWTin2PKGD2vipDEQlxilDzSL43fPDcJq8dGSd1r73Saxp3O03mk32ySZFUcPLwPOMXe/W8ycJqR3zpPZ+jMcsl1913PYIF03xWZq1sv0k1FKuhtt90mNYzIysq6CJGu7kzfvbdwje3Zswe9Xi81YBA154RT7u6775aA3COPPMJf//pXSY8++qjkXPvrX//C3DmzOPnZadKXH+TO+OevC9L13J2oKdfR0UFbW9vFmnI928Qo0knFva5cuVJy34llkWZ6+PBhKf1XgLUDBw5w5MiRi3ESzjkBAcVxouadWBaTmN+2bZvUCEOAN3Fcz7ZLrynWi3sSEvXo/nMS6bMC/q1fv16ChCKeVzP90iBdr1t+h5XTqB9Nt95+Nz1NNq4mLr/0fW8QSJeKOs8ek1Kku4pUVy+Eg04CdRoPCiV5do8emDSumLRCbpi07hgkMOeGTuuKToJzzhchXQ+s0+nM60w6M6gTjroivRslwllnEHXqBKzzoKzQQ0p9rSh0pbLQncWFHlQLFbtLkE7M15o8qRONGkzu1IlUQ5PowCmK/bvTYBTwTIxuNBrMjigpNVWkLor6cQaRpmoGMGK9BO5EzblCV5pNLphTXF1Y0g3j6vTOCNXq3ajTibRHNxp0wj0nAJ0nNVpPqjWeLNZ4Uqn2plzpQ7nClyq1J9UqT7JmDmNG/HjSpk1CNjcZbfZc8melYMpOoUSWQYVGuOrkEjirN8goU+VQplhAUdYstPNmUixbQJVeRlOZnuaKQpoWGag35VGvnUudbgE1xgIaS3S0VpXwUlsNm1e3sePl53n9tTW88coK3ly3gsN7tnDs4Jsc3f86h/Zs4q0ta3l9w2o2rqjn1dYKtq2qZ//mVRzY/hIHdqzl4K5X2L1+Odtfamf3C0tYWz6X5VnB7Cwex9uFsRzKC+L4gggOpQxk1yw3VsyxR5kcQcqowajHBbJWP4Z3XskiN2Mq0YOHMWRAGIMHRTB4cDgxUUOJjYlm7JgYpiZOJjVlBnPmzCY/v0CCdhV1zaxet4ltu95m/7sfcvzkF3z08Wnee/8gW9bXSg0o6o2DqFT4sVgVTL1uAA2GCBoNYTQaQ1liCqPZEEqLMYjmokAp5bXV5EdboT9thX60FfWntbAfrYU+tEq16cw1CkXNwpYiT6lOYUu381IA2h5IK0bhpmvQ9UA7FwnYSWmwemfq9c4XYV6TSIPV2NFkcGeXBdJ96zv+x4Z0wkn3cNILpC/dz+dffnd9l2/dhGXhVxMBUdPHJn8DViPaGarbykELpLvsu7VAusuG5Ve/UkC6NyyQ7lf/nq/kAa8W0u09cIzxmbX0sk/gibB5zFDVoahcyqAZRn7rkMDfg+fRtGo75zq/48dwD6R74A/w1JNQVcFXZ0/T9upefMbruMU+kWdD5iMvX82ZLy+pIfU1lLdu5KmQudzvmUph43qOnfjGMXO5Z93/3kdkGJbygGcKv3OZRv/JBtZu3U/X+R83De1y1750nYiFgIxHjn/G+h0HqVu5leIlr5JfvppJWXVEJBbyaMh8/uAzk0e8U7nXdTp3uSZJoNJmSC5hk42Mm7uY9MLlkrMuLr2KB7xSeSxgDqMXLEJetYwRc0olh92jQfMoqFwjXe/Se7h03gLpLo3Gtc8Ll5boHCpq0fn4+CCcTj/2JGrbCQedqOPWq1cvbr75ZqlBhQByPXCuZxRNKwTAE11mX9+1g7MXviatbb8E6dzyN1xT44gf+3n+1873S4J0Aqbdd999zJ0790eTSqX6X3slV3S/Nwaka0lFnWuPUeFJoaovhSoPTGohd0wqdwpV7hSpBaxzp0gr1rth0pgBnQB2Ro0LBp0rOq0z+h51O+kEpBPrJUind8Goc8Wkc6FQ50KR3pViAen0bpTq3Sk1iPRXd8pNblRI8qDS5C6putAM6apMHlSbPKkRNeCM7pJqhKNNKuRvTj+tk9JQXamXUlK7nW8CsIi6YgYXCbxIKawC2HU3gRCjGeYJR5SztE+d3oUanZArNTo3anVu1GmFPKjReVCj9aBa40GVyp1KlSflSm/KFd5UKr1YrHBHO78/s5InkjcvHfn8maiy0ihVZFJWkC6lqFZrcijOT0efmYI+O41CRSbG/AXoM9Moyp1DlS6ftkV6VlYV0VZhorpQS4VBIYG8hfJMFmvyWLq4iJUNZaxtrWLj8ga2rm5h65pWXmlaxKv1hbxaY2Jz00L2vtTCO5vWsHdNC/vXr+Cjfds58c5O3tv9igTo3nptBbvWtbPr5XbeeLmJ119uYH2TgY6saNpTHWlNsWfNHC/Wp/uwefRTbAm5m9eGPMSKybehm27P1PhIIsJCGBTgw9yEGNZUzyAnYwJDB4QQ7NePiNBAwkICGBgWyKCIYIYOCmNE1FBGjogkJnooY+NimBI/nuQZ0yiQFbCwYjGty1exYfMe9r55mA8+OMmHJz7jwLv7eGVNMUtKR1KlCqJa7ke9NoxGQwRNxnAJ0AlI12oMoaUwiNbCANovQjp/M6Ar6kdbkS9thd60FvalpdBLSnUVkK6nyYiAt1IdQuGk1DubPzvCUakzz/dAOykNuvuzJX2+pNRYJwnSCUhsgXTf/p79qSBdhgXSfTvQN8iSBdJd2Yu2QLori9OvbS8LpPu1vdFrf56rhXRffNnJytfe5N+R+dzpkYyVTQJWfeKxskvk4YDZJCmW8P6xT777hi6FdP94hnOV5WzY9Q4u43TcbD+FP/WfjbrqJb44ewmg6z7bS5vfxnecltscpzE5t4E33/3wu6/TveWd90+QkN8oATCrPpOJnlMpuczO/UQ16sxA7gyHjn7C6+8c5bWdB2lesxNt3TrmF60gPLGIx/zTucNpGlb/nsitfeK5320GD/vP4YGA+Tw1IE9KbZ0ua2JB0Qrqn9/G7v0f8PkZs6NQ1Knbsfd9/CbouMM5SYq79A5sE/m9ZypTC5rY+fb73xsXC6T73vBc0Ubh/hKAQ0ATUQtO1IgT636KSdRtE00RvL29JQgnYJyogdcD53pGcS+itlt2djZfnD7F2a8gtfVtC6S7jpfyS4N0As5aph+OwI0B6VpnohGQTu6OSekhSYA5k8qtW+4SmCvSulOsM8M7o9odo+Soc8YogTkX9Bqnbgko52KW1hmtxskM8LpddgadM4VaZwnSSaBO7/oNqDO6UWZ0pVyCde5UGN2pNLhTZXKnutCNxUZ3Fhs9kGCd0YNqsc3oQY3BjVpRJ0yMwvWmd6FWSKSp9gA6nXDFmZ1QPesaDea6c+ZurcI5JQCdkzSKdEYBmzfNlwAAIABJREFU6KqFtO7Uat2p1pjnqwWg03pQpRaAzp1ypSflCh/K5T5UqTwpzulLeuIA5iTHk5WWRH5GMtqcOdQZcuioULCkWEWlJgtj7hxk6Sko56dSophPjT6fKn0BDaV6Gos11Opl1BeqqDaqqNDKKMmfi2LODHJSEimYmUhpwQIqNTm0lqjoKNfRUWmgo0JHo3oeTaoM6mWzqF0wiWbZNFaXyni12sQrjYVsW1nH6+va2LO2mddfbmPfphfY+coKXm0rYd2iWWxozOYlUwKrpv6D1zKfoi3Fjo6pz7Eu5VnWjPo7S/z+RN2A31I24TaUGRFMGh+F3b//iUOf3sRPHM/iahNy+RxGREXg79OX0EB/QoL8CAnsR3hIAIPDgxkyIJTBA0IYPCCIKAHtIgcQO3Io8ePjSE2eSm5uJgsXLqStbSkbN27jwMH3+ODDTzn43gdsXL+E9sVTWSz3pUbRjwZNKEsMEWYXnSGUNlMorYXBEqRrM/nTagqQ3HStwknX7aZrM/rSZvShtRvSNZu8aDZ5SinSIiVagFvhlGvo/gyZXXPmz1OPw04Cc5fAux6IV6exl5yclnTXb3/JWiDdt+NhWbq+CFgg3ZXFzwLprixOv7a9LJDu1/ZGr/15rhbSiSsJh1t5+yZCpxRKcOkhv9lYR+YxU9vGoQ9OSg0PvvOOLkK6++DvT7E9R07k3DqsXJO502068XmNfPDR5VNlD75/klmqNn5rE497jILXdh38zsv0bBCX23f4OEOSS7nbM5k7XZOYLl/C7n0/Tgr9+QtfSSm5n35+VmqWIZx6lcs2k2HqIHpOBf0n6vl72ALu8UiW4OJtdgnc6TCVe11n8NfAdDzjVExIr+DZieXcFFGCY2ob297+gFOnzyKAqEjp/Uo8xCWT6H5bvXwLQ2eU8VTYAu73ncWzA7OImVMpgUHRdOL7Jguk+77oXNk2UaNN1KC79dZbJTedqKv2U04iTVN0VPXz85MA3aWgTgA7IZF2KzqZisYJX13o4tS5C6S2vGWBdNfxYiyQ7jqC9zMeekNAuhVLUtFm22KSu1Ok9KRQ6YZRSOVuHpWumDQuFAoop3bDoHLFqHKTHHQmrbM06tVOaNQO6NSO6NQCzJklXHQajRNatRnUaQW80zhh0DhJjroi/SWuOpH+qnOl1ODCQr0Z1i0yuFGud5Ng3WKTB5UGNyr1biwWcM7gQbXenWqDK4t1blRqXanqBms1OmeqDU7UiHRVrRO1WidqhDRi3pE6AewkV5TZNSdgnVCDSFs0iGMcqVY7s1jj2i0XFmvcqNa4U6l2k7S4eyxXurOwwIuFMgHovKmQ+7IgaQCJ44YzK2EMaVPGkjopjqzURKlpRJk6F0VGKtmzkpibnIhsTjKl8nkU5qdToc2W6s4t0soxFWRTXJBJqdzssCvT5FBtklOqzCYrdTrTxo5i2qgh5CdPQp+WyKIFyVRkpVCaPoWSmeMpmz2ZhfOmszg7mcp58dTnz2B9g4GXa1SsXZTNxuZCtq+qY+fqWrYtL+e19oVsbFKyMm8oyxJ688qsZ3hnkTVHq+1YleLOinEPsnnyrawZdRflg35PSdTtyKN/T1F+NHExEdxz9708cN89DPDrR9micrT6PMaNGkKgrzfBQQEEBfUn0N+bkKB+kqsuLNiPUAHtAvszNDSQ6IHBRA8JYcSwUGKHRzBhzHBmTB3LzOR48nMzqa5azIsvrGXnnv3s3f8+u/e+xZrlhdTrBlEt86RBE8gSfRjN+jBajWESqGszBXUDugDai/1pKxKpr/0ltZsEpPOlxehNq0nIixajB83CXdndMKRBJ5x05jRXAeDqdE4XPzf1OpeLzjqRBluv7flMuVCrsqNB48KuV/Q/y9dXxcaj/Ct9HQ9OXUXO8wc523ltqaDiR96ijR/w5Ky1PJn6IpoXD3H2OjoZWSDdz/Jx+NVe1ALpruzVWiDdlcXp17aXBdL92t7otT/PtUA6cbWvv/qaz05/yaFjH/Pu0ZOc+PQ0568kjVQAp+x0LjzyR9Y98AS+3vHc4prCPf1mI6tczbGT35/CuurVN7jHdgp3OSRSvXwzApJdyXTk+KfM1LRyr2cKvWymEJ5UgoB+ojPl903idgX0Et1hBTQ7dfpLTn52BuHQW7/zIIb6l4meVUHf0Rr+GZbJgz4zucczmTvcZnCH+wzu8kzmAQHRIjJxji5gzLxqSpasZ+2WfZLb7tPPv+T8+QsMNu3AalALvorNXEmFDgHuznzRyQfHP2X/4Y/44MRnnD3X9X2PcnGbBdJdDMU1zYjmA6L+3F133SXVgKuoqJC6l17Tya7iIFGnTTRiEJ1ORTfXS+vRPfTQQ4gmEiIVUqTIiumTLzotkO4q4nu5XS2Q7nJR+eWvuyEgXUdTCtpsG0wFbhQpPChSuGJSuFIoOelcMQpIpxagzhWj2hW9ygmDyhmDWgA6J2kU67RqB0k6laME5YSDTkijcUQj4J1w1KmdEEDPoDXLqHNGgD4p/VXnSrHWlWK9CyV6FxYaXRGQTgJ1AtYJQGdwvQjqBKyr1LmyWO/CYr27BOkWi2XJ+eZCtc6JKq0zVRohMe9EtcaZao0j1RqHbmBndteJlEapQYQEWsR+TixWO1OpcqVS6Uql2oUeKFepckOoXOFKmdKVhQoPSgu8KBMdSJVe6Ob2IyF2EJNio0iaEMu0caOYMWEU6YnjyJ6VKLnmtLnzyM1II3PWDJSZcyjX5FFryKe+WEm1UUmFQcniQi11xVrqCxXUF6kpLshCk5VOTloS6VMnM3PSOJJihpAycgALJgxHmzKR0nnJlM5PQZswEuOkQZROCKFqygDqpw2kdXY0q9SprFUms7FSxmuLc3mlcA6bF83jzQ4d+58vYXflbF5J78u6MQ+xL+O3nGq4l8O6B9ic/CTbZj3G7sl3syHqJlqifkPxgJvJjnwEY95Y4mIG84c/PMBDf7gXP1d7cufOYcGCVEbHDCbMz5uwoP6EBvUnONBXctMFB/YjKMCHYH9vQgN8GRjqz7DwQIYPDmHksDBio8IYM2IAk+KGkjAuiqQpo5k7ZwZyWRblixbS0bGSV1/ZwJZtO3hhxUIaimKozvdkiSbwGzedUTjqgmk1BtBu9GepyZ+lRn/ajf1pN/Wn3djP7KQz9WWpqS/tJk/ajR60GN0lSNekd6dR5yHVIGzQdkM46fNxCbTTOl10agrAK32GdM7Uqu2o17qw81ULpLv0a94C6S6NhmX+eiNggXRXFkELpLuyOP3a9rJAul/bG73257lWSNdzRXH85Qq692z/f6ME6eaw+x//Yvg/Q7jHJ427PVOZpW2X0lf/0zX2n8dv2v0u1oNy+J1dIlNyGiRA9Z/7XG5ZnPfdD04yfFY5tzhN4z6vVKbmNXLwyInvBX0fnjzF6+8cY93W/VS0bySreAXjFtTgPUGLfVQ+Twdm8Af3ZKmZwx3O0/mTzyyeCVuA9zgtMRlVpGhaWdS2gVe3v8OW1w/xlqip/PFpKZ33Un/csMIdWEUswbdgI+Lvr6uZfgg0/ue5LJDuPyNydcubN2/G399f6uj63HPPcfDgwR+EvVd3hcvvLWCgm5ubBOgEkBNuOgHqhItOAENXV1epw2rP0RZI1xOJax8tkO7aY/dzHnlDQLplTTNQZ1pjlLlSpHCXIF2h3JUipdkxZ5BgnQsmTbdrTuWIQYA2AdwEsFM7olcKB50DGpWD5KgTrjqNBOvMgE5AOq1YVnW77TSO6LWO6DWOEqQTsE+cX8A6oWK9M6V6ZxYKV53BhTKdkCsV3ZCuQu+KULnWWVJlt5OuUutCpc6FSq2Aci5UagRc65EAb45UqZ2pUgmnnBPVakdqNI5ml91Fx52DBPUEmKtQuUoSsG6xypVypQsVSjfKlW4SoCuVu0uAriS/L1XqvhTn+pI+JYDRwwYwZsQQ4oYOYHLMEGbFjyJtymjmzZhEiXIBxWoF8gUZyOfPpli+QEp/bS3Vs1grozB/PoUFmRhy55E3czpzJo9lWlw0k0dEEj8yktlTxrNgRjxZKfEUybMw5M3FlDsHbdoUFJNGoZsUy8LpsZRGOrMw8E80hv+FJUP6sGy0PVvT7dkwsz9vlU9mz6KprM8dzZb8sRypncbHSybx8fI4jlU9w9HahzhV91c+UtzJhtm/4cUxd/L6tD/w+tjbWRlmRc2QXlQNt0Ix4s8Y5wwldnAgf3rwT/zt4Qfp52pDyoRoEieNYMTQIAYE+hAebE51DfH3ITDAB39/Aeh8CQ/sR0SwH4PDAomMCCR6cDAxw0IZFSXcdKGMHh7B2JgBjB81iMmjh5EwYSSpSZPIy56HyaBl6fKVbNqyiQ2vtNJSEkt1tgPNKn9a9KJ5RAitpmDajIEs1fvRbvCjXe/PUkM/lkmQToA6X9oLvSVI12ryoM3gTqvB3AF4icGDJp0HTVp3yRUnnHNSR9duF6Zw1dVqnanXOlEvOeycpHnh2hROunqtG7teNfws318WJ93PEnbLRf/LEbBAuisLuAXSXVmcfm17WSDdr+2NXvvzXC+ku5Yr7zSWkeA3ljvtErir/1xi51XzzuHjXPgBV5u41rtHPiZZ2crv7Kfy74HZrHz1/3d0/L572vL6YYaklHGXazIP+swiTdfOhyc/v3jI8Y8/Z/WGt1i8dDOqyheZktvA0JQyCbr9PWw+f/RI5qZ/TcDq8VisnhrDfa4z8IxTSvBPnEtfu476ldt4eet+9uw/yqEPPr5sfb2LF+yeGWrchlV4Iz75r/HZ2e9ouvGfB13jsgXSXWPgug/TarXcc889EiSbM2fORefa9Z31u4/u6uqSuqU6OTlJXWSffPJJJk2aJHV7FV1ef//730vdXqdMmcKpU984UT/+opMZzW9xe/zzeMg2suKNE3R9dSka/u5rWraYIyAgXUzlHm4d14F71npe2f8J4u/Pn2MSjSMsNemuLPI3BKRb2pCEakFvDAXOkoPOJHfGJHehSOGCSeGCQemMQeWE8SKYc0Sv+kY6pRM6pSNapQMaIZU9aqWQI2qVkL1ZaoeL8xqlnQT1dBpHDJeoB9YVaR0p1jpSonOSVKp1YqHWmUU6F8ov0SKxTuNMucaFCgHVNM5mqZ0o71alyolKlTOVSicqVI5UqhxZrHJgsdqsKpUDVRK8c6RK48Bijb20X4XSmfJuLVI4I0nuTJlcuOdcWSh3pSTfneI8T4rzvFis9CYzyZvoCG8GBvgwKMiX4eF+JI4exvTxI5g2NprcmYkUKXNRLsggLy0ZZUYKxXmzqZDPpSQvHUNmKoq5M8ifncT8GQnMjB9P0rjRTB8XR1piPLOnx6POSqfWpKa1WMtLRg0vahR05CygPi6aGj83Gv0dWDbUk6X+/6TV72+sCX6U9cOeZtvkx9mffD/7p/+RI3Mf43CePXsLItgtG8GB7P4clfvyeYk7n5f/mU9qHuCTsj9zbN4dbJ/cixcie/HCQCs2DrViabgVhn69KA62QjfyPjQJHgzxc0TYsJ949BG8nWyYEO3PuBH9iQr3YmCgr1SHLjCwH4H9+0opryLtdWBwf4YJODcgmMhBIYwQgG5oCDHDwhgZGSaBujHDwxkbHcrEEeEkjgwlYVQok2NDSRgzmOmTR5GZnkxdVQWvvfYam15tYXnFRBoVPixR+dKqD6TNGES7cNIZ/FgqQboAlhr6s1SqRyecdL60m3xYavChxSjSXT1pMXiyRO9Jk5DOnUatG/UaV7O0rtRpRPdWAeecqdUI15wzNWonaV4a1S5UK+yoU7uy82ULpLv0q9bipLs0Gpb5642ABdJdWQQtkO7K4vRr28sC6X5tb/Tan+e/Dek27DzI8NQy7umXwYM+s5k2q4Rde9+74gc4c7aTFev38kDfVG5zmIqm+qWrc/IBG3a/K7ncetklSB1SJ+XUk7PweWZr24hJK8chqoDHg+dxn2cqd7lM526XJP7gmcITwXNxHVHAiNQy5uiXklu22uyS23FAcvR99vnZ73Xlfd9D9kA6X9kGTn1pgXTfF6ufa5twLIpadAEBARIsGzx4MHv37v1Jb+eTTz6hpKREqntnZWWFcO4pFAree+89yTUXFxcnAUN7e3saGxu/dS/ic5Tevo97E1bhmP0aS3Ycp+sK08O/daIbeEH8GymmYg+3jFuBR+5rvHrgUwuk+x/4PNwgkG46ygXPoZc5YpS7YChwQoC6QgnWOWFQdgM5pXDOfQPnzPMO3YDOEY3CHo3SLAHpVEoHVCpHlCp7lAo7VGKdygGV0g610g4B6kSKrHDg6btlEC49lSNG4bDTOFKk6YZ1WkdKNU4s1DhRpnW+KAHoytROLNI4sUjtzCIx3w3nypSOLFI5Uq40q0LpQLnKgXKlPeVKOypUQgLIOVChtKdSSGxXOSCOLVM4USY3q7TAEUkyZ0pkrpKK810pzHHDlO3Bwvy+GDK9mTbakzA/dwL6uhDg5cLIgQHMmBzHlNHRTB0dTW7aDDLTUpg3bSL5yZNRpk1FMXsquSkTyU4aS8GseHJnJpCZkkDO7CQUC2ajy82kwqSldqGJWq2clpwsXlWpeUOtZ9ekiewdN5adY8eyZVgku/w9eCv0H+we/yzb+z/KLr9n2D6oN+8kPMnxrId4K+mPHEi4nbdjb+Zwyr0c0Xpw0DiMdzK9OJLrz/uz/sWHWY9wdMHdfFxgxRm9Fe8m9GJDzB2sHvIbtoyy4sVIK3QuVuQ5WKGOuhNFgjPh/Rx48E9/5snH/oaXgw0jB/RlbJQHUWGuDAwS6awBBAX6EujnRahw1oX4EBnhz8hBIYwcGkLU0DBGDAsnbng4E2MGkBgbwYyx4aRPDGXepBCyJoeQMzmI7MkBZEzwI21cf1LGhpA6cQh56QnULDSwbdOr7NjUyvLKsTTJ3WjV+LLUEGROcZUgnT/L9AEsM/SnzSDq0fWTnHRtEqTzps3gTauhLy36vizR9qVJkocZ0qndaFC7XiIXGtSi9pyzWWoX6lQu1CkFtHOhSm5HrdqVHS9b0l0v/Z63QLpLo2GZv94IWCDdlUXQAumuLE6/tr0skO7X9kav/Xn+W5BOAI6DR04yen41dwdlcpv1JMb6jmX34ga6Pj99xQ8g0lbfPHgM66G5/NZpKvH5jXz0yXcfL2rJHTtxiv2HPmLnm++zZtNbNK7eIR0nmkjc6yY0g3vckrnLcRp3O07jIe9ZPBk2H+soGcGJJuLmVpOmbcdQt47WF3fz1qHjVw0Gf+gBLZDORepcOn36dE6f/u73+UNx/Cm3i5pwwjknjAcizVTAMtF59aeazp07J4E3GxsbevXqxTPPPCN1lBWOKjF9+eWXbNu2TUq9TU5OZs+ePd+6FVEnWrnmEH9JfpEn0taiW/se5y1Oum/F6IcWTp7pIlikoo/pwFe9mZ1HTnPe4qT7obD97NtvCEjXXj8NxYJ/oct3wCBzwlhglqHAAaPcEb3cEVFnTkA5nVJAOTOYk0aVHVoB3BRm6KZR2qJW2qJUCNmhFKBOaY9Sbo9C4SAtKyVYZ49KYYtaYWuGdSp7tGp79CoH9Cp7KYVWgnVqB0waB4SzrkTrRKn6G1gnATu1EwtVjhKoW9gzrxJwzkkCdGbYJoCbA4sUdixS2ksqE/MKe0kC2knbFLaUK+wpUzqwUO5IqcLJPBY4UixzpESM+c6U5LlQlOtKYa4rxiwhDyrl3uSk9GVstA9DwgMYFBrIoDB/YqMimDo+lmljRzBzyjjmp6UyK2EiGVNiUc2egnZeCrmpiaRPiWPe9PFkzkhg/oxEcmclocuZi1Geg64ghxKtkrr8XNbPz2TP+ATeHBzDkfBITvbrx7nIEXTGRPPJ9Cl8PH4k56a607nMlY9i7+DzIb14f8qDHMt6gC9Uv+HQ9Ft4fdK9bI25g4Mpd3Nca80RQxDvZbpwIs+BY/l/5yPVI3ykvIvPjFacMVpxIPlm1o1+iB1Tbuet6Va8GG3FQm8rNF5WqIb9FsV0Z4YO9OGJv/+b3s8+i7+rI9GhXowZ5kpkhDODQvsxKCyAkABvQvy8iAjyZVC4n1R/LiYyXGoSMX7kAOJjw0keF8H8+HBkCaGok0IpmhVCWVowlelBVGYEUZ4RTElaELoZ/VEk9id/ih8F0wegzRhLR20he7e+xPZNTbQVDqBV6cFSbT+WGvwlJ90yvT/LDQLU9ZcAXauAdAax3Zd2vTftYtT50HIR0PWlUeNBo8adBgHpNK6S6tUC0LkiRgHm6tXOZimdaVA6Seur5PaSk26XxUn3rS9xC6T7VjgsC9cZAQuku7IAWiDdlcXp17aXBdL92t7otT/PfwvSvX3oOOn6ZVINut+5pxL0VBjr/+3I12WF8Pnlu7l+11OdOXuOqJmLuKdvCt4TdIgU1p7p9NlOTnx6hveOfcKedz5g+atvIKtYQ3xuIwOnl2ITmc+jARlS7bj7+6byx74zuc89WXLKPeqfTr/xOuYYlqGqfomaFdvYuOcQ73/4qZSyKho8XPiJIIcF0v3yId3OnTsJCQmRXHRBQUGIjq6i6+pPMQkAt2rVKqlbq3DQiZpzAgoeO3bsW5cTTSI6OjpYv349wnV36dR54Svadn2EQ856bpuwgriq1zny6blLd7HM/0AEVr15kiczX8UqdjnRFbv58HTXT/Yd8AO3giXd9Yci9M32GwTSJSKf+w+0uXboZQ4YBawrcEAns0NXYI9O3i3hfFM4opHboe2R0h6tyh6Nyg6VwgaV3Aal3AZFN6RTKOzN65S2yBV2KOS23dtskYv95DYSrNMIWKewlc6lV9mhU9ijU9pJwE6AO4PKHqMAdmoHilROFKkdKRbATuVAqdKehRfnHViocGChAG0KBwnOlSocKFU4Uiq3p1RuS5ncjkVyexYW2JolM68T60tkdpQUOFBSYG8GczInSmQOFOXZY8p3pCjXkaJsJ4zZzuiznNHNd0W/wFNy0s1K8GdkZAgxUYOJHzOKqRPiSJw4htHDhzBhZCQzJo0hLX4M8xLGkJk8Edn8mehz52LITkMxLxVlVgaG/CwKC7IpUeayUF1AsTyfkuwclmRks2lEPEejp9A5NJbz/UO44N6f8/4hnJ+ayIXYAZyfMojzM6dyYfZovqp5kq7Suzi/4jecr72Ds5p7+ST7dk4kWnEyuxfvJ/Xi8FQrDs1/ii3xfVjtbsUbw27htPF+3kl5kFeH3sH6YVa8GdeLfRNuYsf4W3hh+M10RPRixUAr1oy0omOkFcqht5IX/2+mTvQnJDQYfx8fwv36MmpQfyYPcWD0ACcGh/kTHhpAcICP5KQLCfRlYFgQwyPDiBsRzpRR4SyYEEJBQjDyxEAyJ/qRPtaPtNF+zBrtT1pcIBnjgpFNDUWbGo5u9mA0aYPRpoahT/ajONmH8lneNOQO5uW6XA7uXMPW9YvoKB1Mq8qNpbr+CEDXYfCnQ4A6vR9tel9aDT60631p1/pIgK5V70Ozri/NWm+atX1ZohGNKDxpUonOse40atxoVLlSr3KWXHR1SidqlM7UK10k1SpdqJG7UKt0pkpmR53ShZ0WJ90336aABdJ9KxyWheuMwKWQbohuKwdOnv3RnQ/XeYvXfLj4kdi47RgPp76IVfzzlKw/cmVdFS9zRQuku0xQboBVFkh3A7zkK3zEnxrSffXV1+w9+CFjFlRzr0cqvwvIYrxXLJt//2d46nFYVAqX1NH6odsWfSe+ONtJTunzPBGxgL8EpqOvXcveA0d5fv1e5hqXMzS1jD5DcnjYJ437vFK40z2ZO9yTucsjmfv7pfFE6DzsIvMYmlzGxKw6+o/X8UevVB7yncV0eTOnz/z3QYYF0v2yIZ2AZjNnzpRcdKKzqtFo/KGP6jVvF4694uJiHB0dJSD4z3/+k9zc3G/Vm7vSk4uaaqltb/Ob2OU8MG0N8bV7JVAnXHbi3xLiz5Nl+iYCIh7CbShShTcc/BQPxSZ+M24Ff0l9karNR7/Z8WeYs0C6Kw/6DQHp2uoTKZj7d7Q5tujy7dHn26ItsEUrs0Ujs0NTYI9WGm0kQKeR22JWj3tOpK/afgPoCqwlACeX21Igt5HmCxTWyMRygYB1Yp21BOgUsj4oCqwlsKcW55XSYG3QCfinEFDQFn03sBOgTnLZKe0pVApYZ1aJ0p4SlQMlSjtJpUo7SuV2FAvoVmBHiQTnHCRIJ8BcaYENpQV2lIp5mQ2l+daU5NtQIrOlSCbgnJ15zBfOOUeK8hwozLXHmOOAMcsBY7YjukxnNPOd0c53w7CgL7rMvoyL8SFq2AAmjolhUuwIxoyIZNTgcEYPi2DquBhmTx3HrMkxzJw0irzZ01HOT0OXNYcSeSYlyhxM+ZmUFGRRKluAPjud3KRpFEbHsm5QLMfjUvk8aixf+AXQ6ebDhf4DuBARTdfQiXTGT6Nr/FA6U+LpSptJ16Qwzqc8TZfJka7mJ+jKu43OCTfzRfxNnMq04st8K45O+i0fTr+ZD2Y/xJbRf+OFQCt2xdzDvqkPsW3InaztdxPPB1ixevDNrI/5HW9PvomXhljRFNiLpYOseDHGio7hVhhG3k32hKeYOd6BmKF+hAX7MzC4L2OH+jJp4D+JC7NnQIg/gYF++Pl54+/nS1BQf4ZEBBI/IoiZcYHMivNn6gg/JkT6Ezs0iJHDQomNCmd0VDhxkSGMGmrW+OEhJIwKIWVcGHMnh5GdEERBYgDGFD8qM3xoye3Hi4XR7O7I5fAbHaxfPo+lpiDa1R6Se07AOaFlej+W6vtJoE7AujYB6brVqu1Li9aLZq0XSzReNKnNkK5J7U6jcNMp3aiXQJ0bdQoXahVmQNcg0lyVztQonKmRO1OdZ0et3JUd6yzprpd+3Vog3aXRsMxfbwROn7uATf4GrEa0M1S/lXc/FpDues/6yzjeAul+Ge/hf/kuJEh37Ax/FQ6Byc8TV/cGp86e51fyR+R/+dX81+/9p4ZocTcTAAAgAElEQVR07334KRmm5TzUP41bnacTnNvGC5OS+OLhB+DJJ6B84RVDus7zFxCNHbbtfZ/5hSvoMyyPh3xm4TxChneciufCF/AX31nc5z5DSoW9wyWJR/rPxiFaRmhiESPTK8lbtIaWl3azfucBCR6+/e6HvLztHVxiFNxsn8DTYQsorHuZc11d/9V3YYF0v2xIJxxsIu30pptuktx0/5la+mN+WCorKyVAd/PNN0vNKVQqFfv27bvm/9G4+q2Pccx5jZtil/Fw4irS2vazcu9JDnz0BSdOd/LZl+f59GyXRV+e59ipc+w9doaS144QbNzG7RNWcOuY5UytfYPjn3f+mK/5qs9lgXRXHrIbAtK11CWSl/4M6qw+6HJt0ebZoJbZoCkQEqDOFrWAdHJb1AU2CJgmjQXCOWeGc2oB3WQ2yAv6UCDrg1xmQ4HMhrwCa0n5cvOYK7cmX25LvtwGWYE1BQV9kAuoJ2CdrI8E61QF3WmwwlmntEWntEUrt0WnEA47W/RKW4xKO0xKB0wKe4rkdhQq7ChSmCGdgHXFYlm44QrsKC6wlUYB4YrzrSnOt6FYZkNRgbUE5opzbSjM7UNhng2F+XYUyuwp6nHP5dpjynGUAJ0+yx7dAke0CxxRz3NCleGEdp4rpiwv0hM8CAt0JTSwP1EDg6VmCYOC/Rge6s+4qAhmjBvJnElxpE0aRXrieOYnT0E5N4US2TwqNHmUKHIwZs1BPWsKmlmJyGckUDMxkdcChrLD2omuIUF8PXUSXUHBnPMMpSsghs7AGDrTlHTNSaczKZ7OmPF0JY2jSzGazrFD6Iz0pHOqD52LXOla+DhdWbfRabyJ8y/dxZmq+3l3/K3sibydPbH38MboXmyL/S0vRNxJh9+tLOvbixV+ViwPu4mmfrfSEdiL58OtqA+yojHcijXRViyP6oVp+J3Mi3mAuWOeYsZIF0YO8CAqwoXU4X2YGPw3BvS3wz8whICgYPwC/QkPC5CgW8KIUCZF9id2UD9GDApg2KAwhg0ZxPDISEZERzJqRCRjRkYyeuQQ4qKHMmbEYCbGDCQ+ZiAz4iKYNzkYRVIgxel+VOb4USfzpUnmRYe6P5sro/hgi5F922t5qXkGbWpPlmt9WKbzZZlIf9X1Y6m+P+06s4uuTefDUo0PbRpvWjR9adYIF113TTq1Jw1qTxpVQh7Uq9ypU5pVr3ClTu6KGOsVLmZoV+AiwbmqfHtqFK5st6S7fuvb1gLpvhUOy8J1RkCUDHGSb8RqRBuji7f/5IW4r/N2r+pwC6S7qnBZdv6OCBz+5CyPZq+X3JgTGt+6Zjfmd5zesvp/JAI/JaQ7fPQT8svX8LDPLG62noJLnIY1uw7zZX4WPHy/GdJVLITT33RX/c+w7dn/Ae0v7UJT8xLJimbiMqrwn2Tg2cE5PNx/Nn/2TZNqyN1sE4/VP8byeFA6/cZpmZLfKKW5lrdt4KXNb7PzrSO89e6HnPjkDBcuUzy/Ytkmeg/Lxar3JJ4bnIux/uUr6sr6n/d7rcsWSPfLhXQfffQRZWVl3HHHHRKky8rKQnRc/bGnzs5OKcXV2dlZctCJ2nc5OTmI61/PdObcBSo2HMFu/itYDWnh/imr6JO9Hh/DVgYu2iV1Lx1RuRuL9hC+cBeeuq08nrYWq9hlWI1sJ7p0J5sOfno9r+BHOdYC6a48jDcEpGuujSdnzhMoMp9DnW2NOscGtQTqrFHl9zFLZoNawDOZNaoCIZtumZcFYCuQmWGbGPNlAsr1IUdIZt0t83JugTW5BTbkyvqYAZ6sD/n5fZDlm+GeQmbb7a6zRsA/jdwMDAWo08pt0CmEBLSzxSC3w1ggZCvJVGBLYYEtRXLhirOlKF/IhqJ8a7NkYhQwzgZTnrUE5kw51hhz+mDMscGYa4cxzw6TcM6J9N8ce/RZDugy7dBm2qOZ74AqwwFFuiMFs53QzHWTIF3cMEe8XG3wcLTG2eZfuNg9h7+XMwMCfIgeEMSogUFMiBzAzMmjmTdjMvmzpyKfPQ3FnGnI0qaSlTSZrKnjyE+MpWD0cCqTZrFp7nz2x0VwwP/vfBL0BGcjA/nSK5hOzwi6RoynK3kqnZqxdKon0Jk1i67EKXSlxNJpSqKzJYuuoljOZfrQ2RRC1+tBdG1+mgsNvTi/6Ta6XryDQ/G380707ziceCvrR9xCe9BNNPr2ot3/Zjr8f8Pq4Ft5ZeAtvBjSi1LHm6jx+g2N/W6iJdiKlcOsWBrZC+3we5g/6q9kxP2dtOjeTB/am6SoZ5gd9RAjgv5FaLA/YQOHMHjQAAYPDGVIRABRAwKIHhhI5JBwhgwZxLBhwxg1KoYJY0eRMD6G+LHDiR8dxbSxUaROHsbshEgypw9FPmsAhoxwSucHU5HjT43MnyalH80af5Zo/GlS+dOi9mOFzpcdjbG8u8nEnteKWVkximXCTaf1ZmmPa07Xj3atL+0ab9q13rSrvWnV9KVFLeRFs9qLJUIqLzOgU3rRoHSnXjjpFG7Uyd2pU7hKQE6AOqHaAmdqBaQrcGVxnh3Vcle2r7V0d7306/aXCukOf/Ilizd9ILWxn9a6j6Q2i37pMZjRvo+E1rf5U/rLWI3v4N9ZrzK5+S2S2q/93U1b8hbzlr/D+oOf/mz1SHr+vFggXU8krnw81/UV+45/wdZDp8w6fIqtN6i2H/6cbYc/Z/meEzw8/1WsElYxcNFuNr37Gdvf+/za4nLolHT82x+e4fRP3Jnyyt+6Zc8ricC1Qrqvv/5aqv2298CH7Nn3Ae8d/YQvO78BF++8d4JUTRt/DZrLzbYJhMabaFn7Onz1FRQsgAfuhScfp3NRGZ9+/BnvnTzD1tffo3nNTmSLVpOqaiExs5bACXqsh+TyUL807nBO4h7nJP7gnsyjQek8OyiLvwak86f+afhP0qOqeYllL+9h055DHD3+GWfPivpRX11JGDh99hzNL+zCP96I1b8n8kzYAjIMy/j087NXdPz17nQtkO7zL86x772P2PHWEQ68f5LTX1xZmu6y1z/i2fkvc/foZRSvfY+PTn/z3q73Oa72eNFQ5IUXXsDF5ZcL6datWyfdn3DRiY6uohbdjz2JFNeioqKLNeisrUXmmfy6AV3PfX569jyr955kduObPDzjBawmrcRq4gqsJlj0TQyex2rCSikmd09dhVvOa+SuPMCbH57hy/NX9j3SE++fYrRAuiuP6g0B6ZbUTCZ7zmMULHgWZXYfVDnWqHKtUeX1QZnbG2Veb5SyPqgEoMu3RinSUwtspFHAObnMGlm+NQX5ZhedAHQ5sj5ky3qTI+tNtsyabLGcLySWe3fPi30ExOtDbr41+fk95zGfS5xX2S1VDyTsBnaSy09uI0E7fYEthgIbs2Q2GGQ2mApsMMn6YMq3plAoTzjl+mCSZC2tN+b2wZDTB312HwzZ1hiybTDk2GLIMY/6bDt0Wd1wboEdmvn2qObao0i3Rz7bEdksJ5QZ7ujmeTAs1A5n2+ew/ddTPPfMYxKk83V3wK+vOwMCfImKCGLM8IEkTxhJxvSxKOdMI2NyHDPHjyB13AhS44aTPiGanNGRyCNCqR89jnWJw9kw4lneCH+EY8F/4bS/HZ2DAjk/MoLz04ZyXhdB59In6Gyz5Xx5EOfrhnG+ZCDntaF8vW84Xx+N5MLmZzhf+jRddQ50vvY4XWtvoutlK869aMXHmb/js+m3cnjqzSwJ/h21fW+hNfAmVvj3YnXAzbwQ9lvWD76VDYN6sdD9Jiq97qAt4C46Bt7K0iFW1A7shSz6j8yNeZpZI55l2sC/kzLwUeZGP0T80CeJHNSPyMhIhg0dwoDwUMJDgwkPCyYsLIyBAwcSFxtN/MRYpk6OZVp8DAnjokiMG0zKhMGkJwwhNykC7ZxQCueFsigrhBpZEI3qAFq0frTohAJYogmU1CSNwbSoA2lS+rDS6MeOlnje2riQ9csyJSC3XOPVDem8pRTXNq235J5r0/SlVd33G0in8qJZ5cUSpSdLlF4sUXjSqPSkQeEuAboGuRv1BW7UKtwkSCegnFCNTAA6F6plzizOtaNa5sb2l366ehbf9zVWsfEo/0pfx4NTV5Hz/EHOdl74vt2/c5tIl1q08QOenLWWJ1NfRPPiIUSNi2udfqmQrmnHhzgLR5b4h8yY5VLxWOn/rsX2zFtGUVD3F6fRy7HqUdwyrOKWm3XV99p97LgO7pi6mrS2t3n/0y+v9WP+oxxngXRXF0YBIbYfPsW85reILd0laVTJTm5UjS7dRVzpLgYbd3D7DHNdw6fnv8Ko0p2IbbHXEBtxzMiiHUyt38uL+04iOnBapv+NCFwrpBMNFVQ1a5mUVcf4eTXM0S6lfe1uROOGU2e+RLn4RR4LmscdrkkEJxayesObnP8azn31Ne9lZvH6Y0/xyt/tac7QYGpaz+ziVcTMrsAlWs5dztOxemYMVo/FcrtdguSW+8egLNxHaxg8YyHTC5ooKF8tyX54Ab+zmcKEzFpE/bvrmQRkrH9+G48Fz+UWuwT+1C+NxlXbOfvlT5/mdrWQbtfbRyhqXs80+RLGzK0iVdVKWesGjp/8bldiT2wskK4nEj88njp1CqVSyT333IOoRVdVVcWZM2d++MCr2EM0f1ixYgV2dnaSU+/xxx9Ho9Fw6NChqzjLle360elOclYeZGL9Gwwo24W3fitems301W654eWl2YKvYRuDy3eR1r6P+m3HOPcLgHM9b9YC6Xoi8cPjDQHpmmomkzX7MWTzn0We9W8UOb2R5/RBkWuNMrcPyrw+KPJFOqs1irzuUaS2CignyRpZnjX5eb3JzTdDtywB4/J7kyPAnKw3Wfl9yMzrQ2Z+b0lZeb2RlN+bLAHzpH3Nx8tyeyNUkG+NPF9cxwalTEik2VpLsFCMZvWR3H2Sw05mg77AWpJBZo2hoA96WW9JxvzeGPN6Y8j9d7d6o8/pjT6rN7rM3t2gzgZ9rjX6HAHvbNBl2aIVcC7TDvV8u4uATjHHDlmaA/kznZDPdiU32Y0Bfn2wfvZp+jz7BLbPPY27fW/6utoT1M+ToaEBxA4bxOSYSKbHDWXmpBHMiItizKAQJkSFMzVmCDPjosgYH02anw+5rm7oHZ6j0uH31Nn9hmab29kT/Dc+ntiXzrxQzuUH8fnkf3I6+Td0bbKSoNv5JVZceOUPfLX6b1ww/J4Li27mQvu9dL14K+fmWdGV0Iuvqm6ia/+tnN/ci69etqKr0IqPp1uxY5gVLf69aAu8iY6wm2nrZ051XR1mxdKgXrT060WFdy8awu6iLfJ+WqPvoHaIFfqIm5kf9QdSh/yF+PCnGBv8NFMiniAp6l+MigwgcshAhgweQIRoGhHYj9DQ/kRFhTNxbCQzE2KYP30k85NGkpE0gtnTosmYPorslDh0cweyKNePugJvlqi8WaL1oUXnyxJNAPWqQGoUQdQpQqhXhtKoCqZRHUSjJpAmdRDNmiBahLNO6ckKgz/bl6ezeUUOSwvDWabpy1LhnBNS90XAOZHiKhx0knpcdKq+Zkin8qRZ4cWSAg+a5J78H3vnAR5Vmf7toYiVrvQaSDJ90tukQ0hCB6kCgoCKSkuvM5Op6Y1eAqR3EnoXK/ZeV8W2tlWs2Nve3/WeCSruugL6/ReXmev6Xe97znnnzJnnDEe5+T3P01IUTktRGC2FoTQVhNAoxqJQGgv0NHRIgLraghBqcv2pF5Dubhek++Vj9mKFdNZDr9Ij8Sidlx1gYPKdeKQdxzPtOO6px/Fw6aKOgTzjLuRZd+GZcdcFX6e4125px+mecBTZ0gNcv/Fx7jt5dge1X/6O/y/mLkh3flH+5od/UnrsDUauPirVKOy0eD9dFu2l86WqhXvpLLR4H51vP0Tn5YfpfOtBOi/a59x/IXG5aS+dFu6l080HyNz/Ct/8m3TC87trrtX/VxE4X0j33fc/8PIbHzAtsYLeUel01d5OF+3tdBXprDcWU7P3YQkW+c0r4IrABAIWFLKm/h5E2uqjz79J1ZGnMKwoYEnwfGKDluAzwcDweBNXBifSIziBgVHpKCabCZiXL6Wt3mFvlJx19Qcf457HTiK6xH79zc/Or1V5zXQavpBxt6zlo0/+ODz5/Mtv2dR8H75z8qS6dvqbSmk89Dinv/j/+48zczc/hWx6G+OKH+Gb3/n3TlGXb5Gxmt5RaXTxXs5lutvp7LVCSv/d2Hwfb7//n7vluiDduf/pEl1To6KiuOKKKyQjwTPPPHPubz6HlV999ZXkJBw/fryU4nrttddKUPDUqVPn8O4LWyJY9ulvv+eNj76S/gHrodc/4ZE3Pr2k9fAbn0pu8Gfe+Zx/fPaN1DziwqL7/+9dLkh37rG9JCBdS93tmDNHkGtWkG9TUyQgnd0J6gSsk5TrRaEAcdKoozDPi4JcLwnM5efryM1zQjkB5qz5WmwFWmxizNNhzdNiydOSk+scxdwi5rlazLkazA6NtO7Me+0OHbkOHY5cnfPzcr0oyhNpt96Sq69YOPzyfaRtkY5bkudNWYGAdV6UF+hYm69hbb5W0po8DWvy1KzL0zjlULPWoWaNXUO5TUhHudWLNQLW2b1Z4/Ci3KGj3OZFmcWHUrMPJUJGX4oMfhRJgM6fvDR/8tOFm05P+i1BxIerUCtH4+slx99LiU4jJzTEh+snj2PutHhmxo/hxqmxJCyazbIbZjBlXDSzJ47jholjWTxlHKvnTWf1jIkk6QOwKFXkug3HPOw6iuWDaNS58WiQmveTY/h4hQ+vTbiGF+Nk/H2ujM/SOvNpWjc+SevC+6ZuvGG4nBcXd+PJwC48GyrjiVAZT4+V8U6SjG+PyvjuqU58WS7j2zIZ35fKePkWGQdjZByYLGPneBlNMTJaomXsHy9jb3wn6qM70zxeRssUGXVTZVTN6MTWGTLWzuhKwfzuZN3Yl+WzRrNoihdLZ4Zz64LJLJw/lwVzpjE1LoK4MQHMnxFE2q0hOBIDKU4NojQtjOK0iRQmzyE/5QbyUxewzn4He+vyuO/wRg7VLqR9bTA714pmDTHUFY+npmgS1QWTqC6cRG3hJBqKJtNQMpmmkgk0lY2npVy46uLZWTaeXaXj2VU2jvbSCA5tnMSxHXM5sHEC+8oi2SvcdALSlUayqySSXaVRtIt5eSTtxZG0l0TSJhx0xcJFF0F7cQStAsydUWEYzUIFoTTl62ku0NNUoJdAXWO+001XWxBMtc2P+twwnjzugnS/fNxerJAu7+hr9Eo4KnXFKr/rDZ5+6zR/+8cXPPP2aZcugRiI9L07//Yh11c8TadlB5m+8Qnuf/W/W5vEBel++eT4/blw+Jr2vcLgpDvpvPwIPiUPM33rk0ze9DgTL2FN2vQ4UzY/IemPxGLalieJXf8YfZOPSSA7bc8rf8hV/ft31LXiz4zA+UK6V978gKSiNjr7LGdITCYTlq9jRvImfOY66BuRypCxWQyOcdaJc5tgImbZWmambEM1zcqgselcF5VGnxgDPcdb6D3ewpA4A6PGG/Gdncu01VvIWLOH3Xc9w7OvvM2rb5/i3Q8+5b1Tnzn14Wf848PTUvMIAao++PhzcisO0zskGdVUK1tbTvBOx/p3T33K+esz6dwCBJbV3Y1ulkNqJqGZ5WBN/d289+FnF3DO37+ODz/+nKllDyG7vplI+7289u4nvHvqXz9LfP7zr75Hamk7fcLTuC4ylcjFJcxJ3ULwjfn0jEhh1IQc1jfey1e/AJm//r24IN2vI/Lvtz///HPsdjtXXnklvXv3prGxEbHvz3qJc1VVVRERESEBOoVCQWFhIZ988t/9f4w/6/u5zvPnRsAF6c49npcEpGuqWYYpc1gHpNNQYNdQaBOjlgKHF4V2naQCh458h1ZyuRU4tNI816HFIQCdgHG5Gqfy1FjyNRKss3bAOAnI2dXkODpkV0twzmTXkGPTYs11OusE0BNzAegcHbAuz6FDfF5hro7iXC1FHdBOwDqh0lwdZQLc5ekozdNSnqehLFfNmlw1ZQ61NC/LVVGeq2KNAHRin11DqcWpMotWappRLurxiXRfuxclFi+Kzd4Um70oyvGmKNuXwmwf8oUy/HCk+JGXHkheejB33OhLbJgCb81oNIrRqD1HE+TnRVxUMHp/HePC/VkyawIrF85k0fWTuWHqBGaPj2FieDBTwgO5IS6aRXExLAnzJ8lXQ6aHO0nDRpAwYAgbvVQ8Mj2aTyZP5Ovrg3k3sj+P+cl4aryMNxd35fUVA3l9uYqTt7lx14LR1E52Z3PUCMr9h7DFqxs7NDKagmXcNUnGKytkfGCR8eZSGadtMj4xdeaxOZ05HCvjnukydo2VcXiijPZ4GQ0xMhrHyWgfL2PPVBk7p8uomipj80QZpZNk2GdfQfb8Adw2R8nNN+hJuG0yictmsnDmZKZMGEdMtD9zJ+tIWiSnbPVIdqT2pzr9GjYnDKBstR+FSZNZa1rAtoKbqV+XyJ4qI0dbrdx7oJj9tbfTvC6O+pJIagrHU1kwicr8qVQVTKa6cDJ1xQLSCSfdBJpL42kui6e1LJ620vG0l8WxqzyWdgHpyseyu1w0hYhmX1kU+0qj2Cspkr1lZ4CcGEW6qxPaCUDXVhxBW1EHqCsSLrpwCco1F4ZKgK6pUMA54aALoSE/mMY8pxoEpMt1qsYSQJ09lCfudEG6Xz5uL1ZIl3/0dXqtOsqQxGO0PvE+H3/5Hd/98KNkgRc2eJf+t2Pw/Q8/8tqHX7Gk9nm63HqI6Rse54QL0v3yj+5P8y++/ZGiY68zOPVOeq48Quvj7/107HwnH37xHVUPvMXAOw7jkX031Y+8c76n+Gm9gHSWfScZmngnA1KPs+7+v/PKqS956YMveOl9l/5oDEQs7z/5MUGmeySnYsb+k3z9B0of/HTjXJP/kwicL6QTTRiCbyyie0git+Rs58QTL/Da229T0X4UzQwrfcJTGBidybDYbIbHZTNigpHh4w0S0Bs8NkNKXR0ca2BIrIGRsdmoJ+cQemMRC7OrWV3YSmrpLjLLd5O9dg+Za3aTWb6HjPLdpJfvIq2sXZKAVGllu8het5fZKdsZGW9keJyB+Ns2kFHmXCvWXIhELTxx3tUFOwlaUEj/6DR6hiYTuKBQ+kxxHalluy7o3P/uetLL2rFv3IvPbdvoMrEUz8VbSC5uI/3ffEZG+S5W5DYTcEM+10WmMzdlE/vueYRX33qLfXedIOymAnqEpbDM3sTfXn//N38/Lkj3m6E568AjjzyCcLhddtlleHl5/aEOq2eduGNj9+7dhIeH061bN4SDrqCggJdeeglRp8/1ckXg1xFwQbpfR+S3ty8JSNdQvQxj+jDsOQryrGrybBry7RrybVryhOxqSbl2DbkODXl2pwRIs+UKqKaVRotD7XTI5Wkw56oxCyhnU0kwLkfM7SqMDhVGuwqTXUWOQ4OAdCarBrNdOOq0WGwaLI6fz2nP1eJwaMm1i+sQ0FBHoQCHv0jJLZZScrUSwCvJ01Kar6E0T0WpQ0WpXU2pQ0jMlZTaVJTa1JSKtF6zWlKJRUupzUtSiVVHsdWLIrOWohwthSZvCo1OOJeb5Y0j3RdHqi+2ZD9y0wKxJQeycKaO8CAPfLQi3dUdncoDPx81/joFAd4qJsdGMH/aBKbHjiHC14eoIH/G6P2J9vdhgt6f6VEhzAjxZ46PhpuUcpaNGM2SgcMxjlDSqg7gbo0Pjw8byaER3blvYiferujGqWMa3jlwPZ/es4KnG60cX59Ne8JY6m9wp+ZGORtXeFGwwJ/y671YH9KTUrWMHf4yHoqX8egEGR+nyvg8uxOPzu3CnnGdOTS+EzVh3agd04nN0V3YEN6ZmrEy2ifI2DlRRuNUGZXTZayZLMM843KSFw5nxU2BZK2cQPKyeGZNjSQ0TE90VAAzJqlJWORG+er+NGdfw+6srtQmXcna5YMoTwqjIvcmKsuzqSu/iabyCezevJDDdUns3baAg/UJtG1dSm3pBCoL49iWN4XteVPZUTCFqqLJkqOurngijR2ArqUknlahMuGii6e9NFZy0e0qj2FX2Vh2lzldc3vLoiQwJ9Jc95RGsUeAOQHjJAlQFyFttxeH01b0s3YWhtFaEErLTxKALoTm/BAa84Opzw2hIVdPQ14I9bnBNNhDacgNo9oF6f7tU/WvAOnannwf0SXL9bq0IvD3j77i5trn6HrrIa7f+IQL0v3G7b+YIZ11/0mGJRxlSOpxdj3zxzrl/cbXv6R3n/r0G8aY70U2bzcuSPfX+imcL6RrOfoE10akMjgyjQPH74d/CtfPF7xw8kXmpW+RINGgsZmMjDNIkE646sT28NhsRsQZJIljAtCNisvGLS6bkeMNjJhgYmS8gWExmfQLS6FPSCK9ghPoGbSaHoH/Xr2CEugRkkifyDSGjMuUHHy9I1KltNnuAat+832/dT6xX7xPfHa/8FS665PoFrSazv4r6RmaJH2noXEGrhubQQ/x2WL9b1zbf/qMXx/rFbiaQZHJDI9JlcYe4jsHiGv51fcW+4MT6R2SxOiJJsqq9vLFafEPGJ/z0Sdvs8xSxTWhyUxLquChZ367npkL0p3bn1FRF050dB09ejTr16//0zq6ii6ux48fZ8yYMXTq1InrrruO9PR0Pvzww3O7MNeqSzICLkh37rf9EoF0t5KdOhSLUY7drMJuVWO3qbFbNdLcZlPjEDqz367BJiRccg4B2NQ/jU4Yp8ZkU2OUJICcRppnW1UYbGpJzmMda6zOUbzHZFWTYxWAz5kGa5U+S43docEuIKHVCQ6Fo88J6kRargB3aopyz0hFkUNFkV3U2BNzJUV2JcVWhaQiq5Iiq5pCs4oCk5rCHA1FFu1PKjRrKcjRkG/UkmfQkZvtRW6WF/Z0L2xp3lhSfDAn+WJP9ce42p/ZkzSE+HqgFS46xWg0Sne0ilEoPd0I8tESFo8IKDkAACAASURBVORHqJ8PfmoVOvloAnRKwnw1jAnwJj7YjykB3szUqZirVLBo5GjuGO7OBp0/dwdHsGeElk09+rEjqjMPlA3h1WMRPHz4BhrXLaTKvph1RctZuWwOC6aNY17UaBZG9OfmcUNZPXUY2TPc2LhCx9rZbmSH9MUU0IumyO4cm9iZJ+fK+NsiGcemd6IyqisV4VdREngVa0K7sD2mM7VxnWmeJKNlqoz6iTIqJ8jYMK0zhXNkGJf2IuUWNbfN82XSWG/C9V5E6HXMnqQkfckQ1q7uSbvhatqzLqMutQebEhWsTx3DBuM8thQkUbs+h521a2ivyqRlw3Sa14yhbeNMmtfE0bJxJnWlk9iRN5YdeZN+BnSFk6kpnkhdyXgaSuJpKY2jtSyOtrJY2kqFxtFaNo6dZTGSi25X+Rjay8ewu2wMeyQ3XZRUk253SQRCEqArjKStMIrWwkjJLddeFE57UQRtheEIOCfUJiBdvp7W/FCnm06MeaE05YbQ7NDT6Ail3qH/hUKps+uptvhT7wjjSZeT7qyn7cUO6QYnHqPliX9w+msXpDvrxl0CG6+f+pIlNR2QboML0v3WLb+oId2+kwxLPMrAlDtpevIfv/UVXPsvMAJvnfqSqJx7kc13QboLDOF/7W3nC+mOPvQi3nNy6R2aREZJAy+ffJGPP/k7jQfvJmRhAd3DUhg4JoNBYzIYNi4Lt3gjbuONEuAS24PHZjJsXDYjYw0SuBNgTn29aApRRvzt65mesIUbMypZnF3Noqxq5qXvYE7qNmYlVzAzaeu/6Ib0HUQuKWdYXDYDx2YSelMp1yduYW7KNmYm/uv6f3eOX++bkbgFodlpO5hnqGFW2nY0M+xc5reCayNTGT3FLF2XuM5fv/d8t2cnVbAkYweq+eVcHZ/LqDmlTE/awuzkCmb96vrnJG9jysrNeE4y039MJjcZtnP/o4/x4UdvcOC+h4hdVk6v8BRutjbw4mu//ZxzQbrf/+MmOs6OGzdOgmgLFy5EAJI/4/Xll1+ydetW4uLipHOLFFeLxfKnnf/PuEbXOS7OCLgg3bnfl0sE0t1CVspgzAZPrDlK7BYlNosKq1UtjTYJzjmBndWuRoAzMQrnXI7NCenMDrXkjjPZVJisKozWDhhnV2O0O+cC0mV17DeIUUC7jrVi/RlJoM4mzq3GbBOf54R0AgwKgOiwaZzOOpFya+9Iy7WrnaBOwDmHkkKHikK7ikKbkgKHggK7gnyrgkKrggJJSvLNSvKMKvJNGgrMGgosGgotGvJz1OSatDgMOuzZOmzZOuwZWmxpOiypOkzJ3piSfLGm+JF+hy/T4tSE+HjgpRiFRuGOUuGOj1ZOdFgA866fwsRxYwjy0eGj8iRAoyDYS0mkn5rYQC8mBfgwU6tmwWh3bnYbxe1DR2J082RXQDDH/YNZP2wwRdpr2LNGy2MPz+PwweVkJS5nTvQspvnr8VFpcBvQl2E9L2do36sYMqgno4b0JtyjH3ODemGePxjHvBEkxYwgPcqN2vgB7JvYhTunduHo5M60x8nYGnUZRfqeFARfzaaILrRMlLFHpL/OktE8U0aNSHOdJCN/Rhfyl3QiZWEvJo9xJ8zfHZXSjdAgd5bNdmNb2gB251zJfqOM3ZlXU5k4kLUJAZRnLWCLI4maNSZqN1qoWm+htSaPPY1FtG1bReO6GBrXxFFXHkN9aSyV+dFsyx1LZf4UKgumUlkk0lwnUVs8gfoS0Twijpay2A5IN472srGS2kpj2Fk+ljbJReeEdLtKnU0i9pZHSSmvu4vDERJuuZ2FEewsiKS1IJJmaftnSNda4HTQSWOenhYB5zoAXXNuKE0OPS32UBodYdTb9RKYq3OEIlQrIJ1ZQLpQF6T71bPWBel+FRDX5kUTARekO7db8ZeAdKkuSHdud/P8Vrkg3fnF62Jafb6QTtRru83RhEx9GyMnGEktrqeoag+TVq3lioBVEiybmVwhNV64JiiRPmEpjBCOufFGlNOsaGfYuG6Sna6TC7lsYh69xhnwnGZh/B0bWGyqJb18D+X1d1O5+0EaDz3B3Y+d5KmX3uH5k+/x9Mvv8MSLb/HIc2/ywNOv88BTr/Hoc2/i2HII5VQL/aMzyVyzl0MPvMDDz73Biade+2N68jXJkXbnwy+TWtZOn4gUyVGnm+mg+fDjPPrc36Xjf+RzHnzqNV585S1iHXcim1pLQPZB7nnyVR7s+H6/PLdwxx1+4EVW5rXQ3X81A6PSWGzcTlHlHmalbqaPPklKMy6uvpNPTn/1mz8zF6T7zdBIB0Qzh6ysLPr168fw4cPZsGEDp0//ftfc/3xWJCfesWPHCAgIoEuXLvTv31+qeSdSXF0vVwR+LwIuSPd7Efr5+CUB6epqbiErdRBmozvWHAW2HAVWswKrgHVWlSSLSFsV4EzUkpOkktJXBUgTqatGmxKjTYxOt5wAc0445zwmYJwT0jnHbIuKLIsaMWZbBLDrgHpWpwvPYBGuOpUT1ElQ0Omks9o02Dpkt2k6gJ0zPbdQ1NJzCFgnwJwTzuULOGdXkGdTkGuVkydkkZNrUeAwKXAYlThManLNameqr1mNw6TCZlRjy9ZizdZhydJiTtdIgM6YrCU7wQtjki85Sf6sWuLF+GgVwd4e+GlG4aNyx0vliT5Ax/TYKBJuvZGl82YSow/EX+1BoE5BoEZOhK+aKYHe3Ojnw81yJcuHjSJ1mBsJQ0bgGOnJ2lGepPYfxO2KHqy5ZTjtFUtJXbmM6NA4VB5qlHJ3hg8ZRJ+rutGvVw+GDhzMsCFDGdjvWgb364PO051AHwUzIt1Ije9F+rj+mCZqqZ8rp2VST47OvYLdkzrTFCujKq4LpVFXsS76cqpjOtE0SUbzdBmtM2U0zpaxfaaMwhkyUmZ05ZZJVzDGpy8eI4bgpRnBktmjWZM4lNas7uzOuJym5KuoTOrNhuQANmTOpMJ2G3Vr0qhfb6R2rYn69QaqN+TQXGFmd20Ru2sttG9fRP2aWGpKxlBdGMGO/DHsKIinsmAyVYVTqCqeRE3RROp+AemaS2NpKY2ltXQcbWVj2NWh9rJoJJWKMYr2skh2S80iItlTGsHu4gjai0I7HHJhtOQLRdBcEEaLAHOik2uBszGEAHM/wblcPS25obTkhtEiAJ0jhCa7nnqbcNEJN53TQVfn0FNnc0K6Wnsoj7ucdD8/TQEXpDsrHK6NiygCLkh3bjfDBenOLU7/i6tckO6ve1fPF9KJzqp3PvwSXrPzuCYkicv8VtLJdwUy7xUSIMpas4fHnv87W3eeIHppOUPHZdFdn8zAsRl4z8rj+oxqpix0EBt9B0FRqxkel0Xv6HSuClxNv6g0FNNtRN5czrTELSyx1LO26V4O3P889z95UgJ0r7/zIZ9/+c1ZAX/yb2+xIKOSqwMTuMPexMm3/vzOmCf//gHL7I0MiMnkquBEVhfu5OFn30TULf0zXnM2P4Ps+j3Elj7G9//hhD/88CMvvPoPptyyhp7+q+jst4rLA1ZL8e8VnMTqglaeeunt/3AGcEG63w7PP//5Tx5//HHi4+Mlp9u0adOkWnTff/+f7spvn+/MEdEkYt++fcTGxkpNIkSKq8lk4r33Lrx265lzu8ZLIwIuSHfu9/mSgHS1tbeQnjYIo2E0OSZPcnKcMlkVmKxKxGiUpMRoEftUOB1z4piyI4VVwDmNBNsEjMu2qciyKcmwqsmyKMi0KEi3KMmwqMi0KEm3KsmUIJ2aLLNYI6CdEqNZjcGiIdv8s7NOpMaKlFmLVe2sWWdVO11+Zxx+djUOh6ihJ2rnKcmVwJycfLucPAnQdYA5sycOoRxP7GY5dpMcW46QAkeOktwcFbk5auwC0BlVWA0azBkactLVGIWSdRgStWSv8saY6IMhwYel83SMCVPgqxuNRuWGTjkKP5U7wVpPgjSeBOs8ifDTEOajJlDjQYDGgxCdkqmB/iwN9CdB60XqaAWpw93JHjqKtKEjyJY0kpsG9+PmiBGYbh1DXHgUnsOGMKRfLwb178vgAdcyqG8vBl17LcOHDEPuqUap0OAxyh3PkSPwVSoJ9PUnQu9DYnxf1l7fnU03eFKxwJ+W2UO568Yr2BPbhZrIrlRP7EzVJBnbY2XUxMmoHi9j28ROVEztTMWsTpTN6sSy+M5MCrkK+dA+aNyHsGruYLakXEub4RraU6+gdnkPShePIPdWb4qTYtjmWEnrJjvt2+3s3G6itcJE02YjDRuzaNpsoHGzmaYKI3sa7OxvMlBbHk9N8TgqC6OoLBpLdZGoSTfF6aIrmUBtiUh1jaehJLbDSRdHa8k4mkvHsbNUNIiIljq0tpVG0l4aRVtZFGK+S9SgKxf16CLYUxpOe2E4bQWh7BRQLj/8J3ecBN/yBKgLd4K7XD3NuSG0SHBOT7MjhBZHaIc6Ul1tITRYQyQnnYB0DfYQGuzB1FpCqM7xp8YexmMuSHfW09YF6c4Kh2vjIoqAC9Kd281wQbpzi9P/4ioXpPvr3tXzhXRnvulDT7/B0pxa/OcX4Du/gPjlG1jfcA/ffPMzzHjh1fewbT2MelYeg8Zlcm1UGmGptWxcsJpnBg/jqZFytiXlc4ejiTF3bCBwfgGqmXYGx2fTJyqNHuHJdA9PoXtoMr1Ck1FMtTA7ZRuFO45x+MQLPPTM67z85vuc/PspymuPc4XvCqmL7NEHXzxzmX/q+NrbH5K1fi/DJpro7LOCSSs2ceyBv/HjjyKKf+w1e8PjyKa2MCb/AT77+ucY/tZZH3v+TamZRujiEnznFRB1yxqpM67oAPt7Lxek++0Iff3112RmZkouusGDB7N58+bfXnyOR4QLT0ADvV4vATpPT/F36RzeeefCGyKd40e7lv0PRcAF6c79Zl4akK5mKalpA8g2jcZglmM0e2K0yCUwJ7YNFgUGqxKjBOxEiqrYPiOnM+5M6mqWVUm2TUA5AeSUpEugTkm6RUWqRU2aWUu6WU2aRSXtyzQryTKryMxRSvrJYWfVYLRoMIrR5hxFrboc0WRCwDqrSMcVLj9RO0+N3a4i167E4RASzjknpJOcdA6l5KATcM6RI8chuQVF/T0F1hwnrHOYlNiNKuwmlQTprNkazFlqcjI6AF2qGkOSFkOChsyVOslNl7nSi/nTdYQFeqJTuaFUjMJL7YmfRkmAxpNAnSfh/hrG6n2JDvFlTJA3k4K9mRPqRUKIHzlaHRaFBsMoFZlD3DEOdcM0fAS5I90wuw1hud6Dm2aEMmNcMCMH9mHwdX0YNqAfw/r3ZUi/3gy8tg89e/Siz3UDuG7gIIYOHcLokcNRjBpBgFZBiK8fgYHBzI8eTeHUnlTN6kXV9KEcW3gVz93RjX3RPalU96Eu4mrqp8mojpdRFyNjxxgZG2NkrJnYGfv0rqyM64pecxXuw3sT6jsIw61D2Wntw+6sy6m8rTcFCwbhuHEw5bd7siUzluqCFbRWlrOvcQOHWis4snsrR3dv5GDLepoqc2ncZqOuIoeGTavZV5PFkZ0O6tZOp6oolqrCcVQXxVJdPIHq4ilUl0yktngi9SUTaSiNpbE0luYSp4OutTSG1rIxtJUKQBfNrjVO59yucgHonHPhpNtTFsHesjD2lIbRXhhKa4FIX9VLteWa88IQasoVYygteaE0C0DXAeQEnBOwTqS3Cudckz2EJlsIjfZQmmx6Gu16GsUoHHU2PXXWEGotoVSbAqi1hvL4MVd3118+bl2Q7pfRcM0vpgj8z0O6Fz9gUMIRZLcepOyuNy849C5Id8Gh+8u/0QXp/rq38EIh3VfffMff3/uYZ195h+dffZdX3z7Fh598cVYgvv3ue97/+HMOnHiB6Ulb6Ts2nW6R6biNTeOmkWO5zzuED6ureO/Nd3nt3Y8Q4KnlyJMY1u9joaGG+Ds2SI69gWOzuDJgFZf7rqBnSBIDwlMZGZOF10w701ZvxrL5IKsKWuilT6JfZBprG+7msy++lq7ln/xxgHbmSwnX3HMn3yOhqI0rgxK4UncbSwzVvPWPT/mjn3MG0o0tePCcIJ1wNL536lNefM2ZBvzKm6d479Rn/HAOnUFdkO7MHf3XUTjbAgMDJZg2a9YsXnnllX9ddJ57hIMuNDRU6hLbq1cvcnNzefHFF/nhB1eN4/MM5SW93AXpzv32XxKQrrp2KUlpA8gwjSbbLJckgTkB587I/PNcgDjhehM6k8KaKRxyVqdTLt2qlgBcWo6GVLOQitQcNWk5alJzxPyMBLRTkZ7jVGaOcNSpEefKtmqcabAiFdai6ZBaAnc5FjUWixqrkE3tTH8VgO4MpBNuOpHeahPdauU47HIcNjk2ixyr2RObWY7N7IklR445xxObSYHVpOyQ00GXY9BhzNRIDjpDmorsZA1ZSVoyErSkrdSSnagl7Q4t149XExogx0vn7OwqpbuqPaQOr15qd0L91MQE6ogJ0BAToGVykI4l4T44gv3YpNSyfpSKwhFyLENHYx7qRs5QNwqHjKLcfwRLxioIClATIB9K/+t64z5sCO7DBzNsQF8G9e3Otb170KtPX/r0uY6ePXsyaEA/PN1GSHXxArxEnTxvVGpvFkS7UzG3F03Xd2HzmKt5cHEXTt7Wl7bQ4WzwGM72wL7UTpJRGS1jY6iMtVGd2DihEwVTZUwL7MrI/lcz1rsPCXP7sja1N3ssvWlcdS0Fs/tjmj6U4kU92bxyADWOmTSstVK3Pp+9rdXcf9cBHrjvKPffs58H79/HQ/fv587DzRzZW8POxk3Ubsykdetq9lTewY68aLZZA9jhCKG6cAzVReOpLplMbfEkCdDVlcTRWBJHU0kcUqprmQB00bSWRrKzPIp2AejKRWprFLvKImgvi6CtNIJ2keIqAbpQdpeE0V6klyDdmaYPovFDU64Ac2G05HU45+yhUr25FkdYB7BzpraegXFibBL16Gx6GoSbTpKeBksoDdZQGmxhVJsCqbOE8cRRF6T75ePWBel+GQ3X/GKKwEUN6e44RMUDbyNSoC7k9fX3P3BMQLrVLkh3IfFzvccZARek++v+Ei4U0p3vNxaNDLbvfgifObnIwjK4PCwNTdRqsrI3c/K1n1P+xLPs48++5J33P0U41x585nV23/0M29oeIK10FxNXbmRkfDYyjyXIRi+mi+Z2qe6d6CDbPzpdaloROK9ASn8Vqbdb2k7w7CvvSm63PwvXCRg2O3U73YMTuNp/JSsKWnjhPzRqOJdYnS+kO5dz/tYaF6T795ERgG7NmjXS35uuuuoq8vPz//3Cc9wrXHn79+8nOjpaSp0Vzjzh0vvkE9ER2fVyReD8IuCCdOcer0sC0lXV3kxi+kDSjW5k5riTmeNBpsmDrBxPssxOZUqjgiyz0yUnHHBOKUg3CyklpeWoOmCcklSTilSTGNWkmjSkGjWkmYScwC5FOq76aX+6SUOWJDXZZq2UBpttVmGQUmAFrFNL6bBGiwqTRY1ZwDqrEptNKXWjFR1ohaPO7lDgsCuw24SU2Oye2GxyrFY5ZosnZpMcs0jrNcml9F6zSUGOUYXJqCLHqMFkVGPMUpOdriYrTUNWqpaMJC3piWrSVmlJX6lF1KZLvE1DTLiCIG9PvDVytEoPvFWj8dO4E6STo9d5EuqjJNpfxRhfJeNDvFkcF4phTBA7NGrqPOTscFey0U1J3kg55pEe2IZ7YhjhznzFKOYF9WeuXy80bv0ZMmQQSo/hqNwGE6j2IDrIFx+NQvqPjHDT9e7Vi5HDh6JTyvHTqgn00uGt1uClVWOZ2o+mG6+icvqV7Jt8GQ/Pu4oHJ/ei1nsQG32HsS2yLxXhMkoDZeQFd6IsvhPW+C5M0l2BZnh3pgZcTcGCy2lJvZx96V1purkr62ddQdGcq1lzay9qDD40FdxA/TorLVWb2ddSw67mSu6+cz8PnbiT+47t4Z4jLdx/Vwt3HtjGruYSGirSqd6QTv2WbForVlFVPIGtVi+2Wb3YkRdGZeFYqorHU1c6kbrS8dSXxtFUFk9zqVAszWVjaC2JorU0ip2lkVJqa7tIdRWArjScXSK1VTjnSsPYVRLKrhK9JOGka84LodERTINDL0kCdQLWSXXmQmi26zsk3HJCTkj3E5izhnS45wSU01NvDZX0E6Sz6qkxBjghnctJd9bT1gXpzgqHa+MiisDFDOk6LT9M7SPvXnC0vv/xRx44+RFDEo8iu+WAy0l3wZG8tN/ognR/3fv/fwXpRIS+/Po77n74JTJT1hIYl4YsykCfCRZibl1Lec1xyaX27/7BQTjYvvzqW976xyc89uLfOXTiBWr3PszWlntJL22Xmk4E3FCAfLKFITGZDIxOp29EGv2iM6ROqDFLypmXVsF8QxWGjfup3fcI9z5+kjfe+Yj3PzrNF19/e9438NHn3mB1URsDxmTSQ5/EoqwqqRafqGl2IS8XpAtB1GlLTExE1G/7b7zuvffen1x0oqPro48+esGX8e2337Jx40bGjh0rNYlQqVQ4HA5XF9cLjqjrjS5Id+6/gUsC0lXWLiUhfYAE6TJyPMjI8STD6EGGydM5F9tmTwnGZZgVCDnBnII0k4JUo4LUHEUHkBPQTUWKUUGKOGZSkGJUd0gjwToB6oSzLsWoItWgIsWgIcWoIcWkIcOoIdsoYN3ZkC7b7HTTiVp1EqyzqJEcdT9BOo0E6n6CdA45NgHp7ALSibkcq02O2SpqBDjh3BlIl2NSSIDOaFBhNGgwGNUYJEinIjNVQ0aKjrQkDamrVaSs1EigzpCsZeVSDfoABT5aD3w1HlKqq5daNJDw6IB0cvTeCiL91cQH6ZgbF07GnPGUjQ2lebQnTe6e1MpVbB+totBNQfpoOcvdFUzxkDPOfRSpQd1J1F+O58iBuI0YirdiJL6eIxkfEcy86ZOIDddzXc+e9O3di4EDB6D0HI2vRkGgTiO56JQqDfF6DzbN7cPG6/tQPP5anryxCw9P7cHu0F5UePdnq74fW6KvpDiwE3n6LmybJMMwpisT1FfhO6oXCyKvYeOSy9i7Ssa+5TLalsioni1j2w0yqpb3oC7Hh7rCpdSvsVK7oYTm6o0c2tXAvvYa7jq8m0cfvIcTd+3hyJ4tHN5dyoFWBw3b06hZv5jqdYup3ZTMzkpRt24FWxx6NhsVbLP5siM3lB0FY6kpiaW2NJb6sjiaO9RUGkNTWRQtJZG0CVBXEklrSUQHrAunTQC6kp8hXXuxnvbiEMlFt7NAT1NeCA2OYOodIdQLUCd1aQ2VgF29LZhGkdIq0ljteqnmXKP1bCedqEMnJDnpOiCd5KCzCFinp17UpDP4U2sJc6W7/upZ64J0vwqIa/OiicBFC+nSjyNbeRjjwVd58PVPuf+1T7nv1U/OWSfE+pOfsO3EW/QTkO42V7rrRfOj+4tdiAvS/cVu2C8u9/8S0p352FeLS6n3jWKuejoDQhORjV7K6Ik5rM5vZf+9z/HVOUKzH//5T95892OOPvg36g88Ssaa3YyINzAgKh31DAe+NxQwMs5IZ+0dyEYsQjZ8IT2CEqTOs1MTtrC6aCeObYfZtusB6RwPP/M6L73xAd98+/s14cR3eepvb7PIUINMcQs9gpNYkdsiQb8z3/N8Rhek++9COlE3rqCggN69eyNSUuvr6xFdXi/k9d1333HXXXfh6+tL586dGTBgAHl5eX9K6uyFXI/rPf8bEXBBunO/j5cEpNtes5SVqf1INowk1ehButGTdJMnqSb5z8o5MxdATikBOAnEGZWkCNBmVJJ8RgYFyUYhsU9FskmFcM2JUWwLOJdiUpNsVJNsUJOSLeZOUCfcdpkmHVlGLVk5KrKFs86oJTtHhwB1osnEGWAnatRZrSLdVTjoRG06FQ67+FcMMSqcjrpcZ406CdTZPbHaFZhF8wuLnByzApNQjhKjSYXBoJYAXbZBRVaWmsx0NekpalKTtaQkqklepSRphZb0JC1piTqWzNdKHVS9tMJJJwCZB35aOQFecoK8lAR7KyUn3dhALbPGhrB87iTsC6axPjKURjdPmkcrqVFo2eKhpsRNQaa7glhPTyI9PVmiHcWmmO6Yxl5GgOd1eLi54S33wE/pydjQYCaOjSbMzwv3wf0YPaQ/Sg83ArRK9D4a9H5e+Hl7E+SnIm1yP9bfMBTreDfWT+zNc0s6c2JsD5r8+7Ml5Fo2hV9JWaiMwshOrJvQhaLxXZnhfQ2Rql4kTriKPQmdOLRSxt6bZDTP7UT9HBkNi7rQkDCCRvtkDjZtpnXHJuo3FNK4pZimHWvYWbOeg22VHNvXxCMnjvP0Eyd44N42Du0pZldtMk1bl1G38TZq106jZs1UGramsKchl507kqkqmco2axDbLH5stQaxvSCcqpJoakrH0lg6huZyoWiayyIlSLezJJKW0giaSsNpLg2npSSMlpJwWovD2VkSRqtQsZ7WQqFQWgpCOiCdE9DViw6t9o7mD3bRmTUYCdRJdeZCpPnPQC6EekuwBOEEiGuwnpkLMOdUnUUv1aKrNAZQIyCdK931rKetC9KdFQ7XxkUUgYsN0n3/4z9peuxdrk0+hmzZQUaZ7yO88GHCix4irPDcFV74EBHFD+HneIDLVhyhy8ojLifdRfS7+ytdigvS/ZXu1tnX+t+AdFgz4bqreWXISApuNTNuxSau1Kdwmd8qqQlCQdUxqT7dd9+dX82uv7/3CeE3ldInIpXrkyrYvutBqctsYnE7M9O2E3frWrRTrQyISuNy/5XINLdxVVACA8dl4XdDATG3rmOBoZqimuM0HnpC6ir78LNvSI0pztS4Ozt6IDrLTk3YTI+wFK4MTsS65aCU+nq+jjoXpPvvQroTJ07g7++PSHOdOXMmL7zwwq9v9Tltf/rpp7S2tjJu3Diprp1IcbVarZw69ed3HD6nC3It+p+JgAvSnfutvCQg3bbaJdyReh0JWSNIyh5NcrYHyUYPMHIzTgAAIABJREFUkoxykkxyknMUklIMCpIMSpINKmlMylaQlK0kqQPUJRoVJHYAuhSTc12iQUWyQUmSeI+xYzSoSTJoJEkuO4OaVKOQSInVkp7jRaaAcjlOR12mUUeW2D7TDdakw2jWYLaopAYSNgHoHJoOWKch16Em16HElqvEniegnRx7rhy7Qy5BOtGt1mATjTHkiNRZKX02R43RpCXbpCY7W0VGhor0NA2pKVqSUjQkJalITFCTsEojuesSVmiZMUWLv06Or5ccjdIdL5UzzTXCT0l0oJroQBXRQRqmRvpz46RoVi6Ygm3eVDZGhtLkrqB1tIpalY5NCg3loxXYRsuZ6+5OsnwU6YrRrIvqw/YpnbkpsDsjhw9n+IgRKNxHEaBREqhT46PywFvuRoDaE723mqhAH8YE+xMaGEBogJLbJwylbN4ASmZ5sGPuYO6/WcYjc7tyXN+LXX592RbWjXURnVgXKaM8RkZOZBdm+VzNreN6sGHx5RxdIePYYhn758touF5GzUwZdfMvoyHVi7qy5RKUe/TBB3jgvuMc2dPMrvoKdtZtYGftOtqrytnduJEDbZU8+cj9vPzSMzz6yAH2NmXSUnETdRsWUrd2BjUlkWwvHktzpZG7Dm7nQGsJjZtuo7b0erbnxlBREM2O4nFUFUdRXxpGa3koO9eIMYzWsggJzDWXitEJ6ppKwxBqKQ6jpcg5NheF0lyop6kolJYiPU35wTTmOsFcnejI6giiTmr8EEKdNYh6azDCPddoCZbqzQkw5wRywdSZBZwTKa566sxiO5hac4hTOXpqckKptoRRmR1IrSWcJ1zprmc9bV2Q7qxwXHQbP/z4T775/ke+/RMlzifOe7G/LjZIJ0J26PkP0Jjupfeqo/RZdYQ+yw+ft/qK96w4TI+VR5AtP0zX1Ucpu+uNC74drsYRFxy6v/wbXZDur3sL/88hnUgHdZihX1+Qu/NNXSUvvvkBtxXvQjXDztXhKXQLWk30zWuoP/QYb777EaJJxbm8Pj39FXc4mrluXCYRN5dz3+Mnf2roIIDf+x9+zsH7X6Cg8pjUUXb8HevRLyxGPSuXwfEG+kan0110lNUn0Tcshf6R6YQuLObmnDrK6+/i8IMvcuKp13j+1fekphnvf3ia777/gUeee4ObrfX0i8nkuug07shtktacyzWfWeOCdP89SCfAmqg/d8UVV3DttddSU1NzQS66M11cg4ODJUAnl4tsLRtvvfXWmdvsGl0RuOAIuCDduYfukoB0FdVLuD3lDKRzJ9kgJ8kgJ9HoKY1OV5wAcmK/AHU/K7Fjn3DNCWiXKMm5TgC6hGwViWckgToB6NQkdrjnBPAToC6tQ6kGLRlSqqsXmWYvsnKcLrosUwe0k7a9MJi1mMzOunRWhxoB6kRNOocYHRrsuSrswkWXq8SWp8Aq5JBjdsjJsSkRoM4oSTSjUEt177LF54p022wNGRlq0tK0pKboSErWkpCkJjFBQ1KCVqpTd+tiDbFRaoK8FAToPPHTeeKj9ZScdCFeCiJ8FIT7yonVa7lhfBhLpo3jjrlTyZk1kXX6IJrcVbTKVbSrdbQqtZTLVaR7KDF4uGNRjSDP3Y1NXtexLbYrpjHdULn1Z/DgQYwcPgydwpNgbw2h/t6EBgQwRh9IXHgoMeF6ggIC8Pf15o4pw9m+tCf5N/mwdo4H9912Oa8myrg//nIOB/Vkd/DlbAnrxI6xMqpiZKz068Jk7ZXYFlzDocxu3J3YieMC0M2S0TRJRsNMGa2LO9Owyo3mjVm0t++kqXITh3c38+yTj/HsM09w7NBu9u2s5eCuBlprymmvW0tTVRHHDjbxwjOP8fLfnuK+43Xsb8mkbsN0akonUFMcSWVxMM3bU9lVm8HhtgKO7d3MgZ1lNFYks6N0DtuLp7C9IIr64hB2lgTTVh5Ce3kIO8v1tJTpaS4Nc6okjKbiUJqLBYxzgjkxSvOCEJqFi64ghAYp3VVPnSMEAenqbQLYBVNrDabW4oR09dYQ6iTXnABxQdSL/RYnpKsXaa3mUGpzQn6CdDXmEGpModQawqWxKstfAnaPHXE1jvjl49YF6X4ZjYtr/tV3P/DGh1/x1Duneebdz3n2T9JTb5/m9Y++4vNvzs8t8X8dnYsN0onv/+ZHX5Pa9jfmbnmSG7Y8ybytT523bqx4mvkVTxFT9giXrzxCpxWHXU66/+sf1//I57kg3V/3Rv7XIF3/vuA+Gqp38P3p07zz8edU7HqQ+OUbuCokkcuDEhgUl0Xm2r088tybfHMOoE50PC2rvZtR0ywMjTNQtedhvvnu59RVkR775dffSo0pRC2619/+UAJ5NfsfJWPtXhYaahl32zoUUy0Mik7n6oDVXOW3ip5BifQNT2FovAHfufnMTt5OzqaDbGy+j4MnXuClN9/n+MN/Y3pSBT3DU+gVnoK94jDff3/uDX1ckO6/B+kefvhhJkyYIHVf9fPzuyAXnXBOHjhwAL1eT9euXenevTtFRUW8/PLLri6uf93H40V15S5Id+6345KAdJurF3ObcNJlu5GY7U6SwZ2kbA8Ssz0REE4Cb1lykjLlJGQpWG1QkCD2ZwmIJ4CdikSjWjqWmK0kUTjnhMMuW8A4FQLWSWuk7TOQTjjr1JKSs9WkGpyNJVINaqkunXDOZUmQTocT0OnINukw5HiRneOFIUeH0aLFbNN2dHd1prw6IZ0aR56K3HwVjjwl1jwVtjwVVocCs10uyWQVoK5DNpVU507Uwcs0CGnIyFSRlq4mOU1DUoqaxCQNSYlq0tOEm86LWdfriAhRE+qrIsRbRZCXJ76a0Xir3fFWjsZXMYoQbwXTxwYzb0I08yeNZcn141k5NY6MsBBqFDp2KTS0abQ0qjRsk2vY5Kmm1MODLbohNGqGUOE5iHUBPaga3xlTdFfClL3pP3ggg4eOwEvpQZCvlojgYEJDggkODMbPL4CxoWrSZwzmYGJf1t3kRf78cI7c1p83E2S8sqgzh0K6cyj6Gmoiu9AcJ6M9XkaytguTfS5nV3oXXirszKOJMo4tlLFzkoz6WBlt02XsufUyajOj2VaQxM7meo4fP8aB/e20N+/g+NG9PP3kAzz37KM8cP9dHD3YzpH9zextqaC1toDaimxa68u49/g+nnj0GC+/+BD33bmFlq0LqS+PYnuejsqSyeyuSqd502JattxOW5WJhoo0GtYtpXrNXLblR1FbEEhLaSBt5UG0rwlmZ3kgO8uC2FkaTGtJCK3FIbR0jMI5d0YCzAmJ7cYCPQ35QdTlBlPnEKBOT60AdLYQaiRI1wHrrMHUiXRWCdCJ0QnoJOdcTgi1Jj11AtKZ9NK81uSEdDXGMCekywyQxsddkO6sp60L0p0Vjotm44tvf6D1ifeILnmE4Tn3Mcx2gqF/koZZ7kOX9yDWAycRhcEv1tfFCOmEGeWTr77ng9PfOvX5t3xwnjr1+be8+9m3HHj2fQaJmnTLXI0jLtbf4MV+XS5Id7Hfod++vv8qpBs9Ciq3wenT0gUKoPbaOx9RWnscvzm5dFYt4+qQRLzn5JGz6YDU7fU//bdCPBefeOEtCbR19llBSmk7b/3j49/+8h1HhBvus8+/5tQnX/DaOx/y0NOvc+j+F6jZ+wjLbc2MWbqGIeOypPTYLuplXOGzgp5hKfSJTmPERBPRS8uZmVRB7LJ1DInN5prgREaON1Kw4yjvfPCp5Lb78Xdc4z9BuvwH+eyrn8Hi7178BSxwdXf9OWg//vijBNO6deuGh4cHlZWViKYP5/MSteva2tqIjIyUuriOGDECo9HIl19+eT6nca11ReA/RsAF6f5jeM46eElAuk3Vi7kl5VpWZI1klcGdVdkerDZ4sDpb/pNWZStYnSVnZZZcgnSrsxWsEsAuSwA7FQkGNQkC0Akol6UioUOJWUpWZ6tYLUBelprETAHz1CRlCXDnhHRS4whRm86gIU2kuxq1UrqrSHnNElDO7JTBLBx0Qt4YLV6YLDpMVp0E6ix2DVaR8tohR64aR74Ke74KW74AdUqsuUrMdgU5NgU5wkVnEZBOhckmmlFopFp3GeKzxTVkaUgVkC5V41SKlpRkLZmZOhYt1DEuWktogIpgb09CfJSE+SgI9hZNGxQEaBWE+KiICvZhemwEcyaMYcHUOBZNG8/CKfEsmxKPwz+QSrmGRqWaZiG5ima5gnpPT1oUI6mVD2S950DWqwZQ7dud7aHdsIR34wbfq/D36INq9ECpkcTYQDUTw9TMilKRNHEIJfMGs2XhKNbOHM2GBQHsXRnG86uv5cXFMh6Kv4x9ut406K+gJa4TlZEyVui6siymG/fbO/OaXcZzCTIOzOhEXWwnqmM70TJDOOguY1vaGLYWZlG5sYzWhkoO72vlyKFdHD7YxqH9zRw51MydR5u45642HnrwKA/cd4T77j7EsQMNNG7PpHrzatobS7j3+G6eevxeXnvlOR6+r4622tuoLImiwhFKw/rFNK6/maqCyewomExl6QKqSuazo2g6lQVx1IqU1ZIA2sqCaBOArjxImu8sDaK1JIiWYqFgSc2FwQg1FQbTkB9CY36wlOYq5vW5QdQK2UMkOCfq0NXYQ6gRoyVIctMJR50kc6DTLZcTRG1OMDUmoRBqjQLKBVNrFJ1cQyVVG/VUG0KoNIWwLdOfSmMojx12Oel++UR1QbpfRuPimf/946/J2PUy3VcJiHMQmUiNXHkY2Yojf0ziPLcflDqKztr8BF9+e/G66S5GSPdn/UIEGr1fdHdNOOLq7vpnBfUSPI8L0v3rTRfA6Ovvf+C7Hy7ulP6LAtJ99tlZAfzg4885dP/zGNbsYcR4I92Eqy4mk+mrNrO+4R7+cers9b988z8+PM1ttnou911B3O3rJKfbL4+fy1y4okR67Okvv+GVN09J6axHHnyBpkOPsbHhHlbntzD21rWoZzokKNc/Mo3+0WlcNyaD3hGpXBeVKjnvlNdbmZW2HduWg7Qff5qHn3lT6ij7yekvz3L4iWuavfEJZNNaGVPwAJ9+7YJ053Kf/ow1hw4dkurHderUCdHR9eTJk+d1WgH0Nm3aJAG6yy67DLVaTWFhIa+99tp5nce12BWB34uAC9L9XoR+Pn5JQLqN1Uu5ObkfyzNHssLgwYpsT1Zme7IiW/6TVmYpEFohQJ1BwcpsJSuylNK+hEwlq7OUTjB3BtJlK1mdqSQxw7l/VbZzlCBdppqkTAHpNM6GEaK7a7bGCelMOtKMOjJE8wiT0zWXbfbuAHNi9MJgcUK6HLOAdF7k2HWYHRosDq0E6iRYl6fBnq/EViAgnRxrnhyLgHQOAelUUsqrUQA6qxqjTYPR6gR1Ir3WCem0pGZoJCddcrqW1HQd6RlepKX7MHWqhiB/NUG+aieY81ag91Gg91VLCvVVEx3kRVxEIPHReqbHRbJoWjw3z5zMohmTuXn2VBJiY8j3DWCbxoudChW7PeTskstpk8tpFm46t8GsGdmPrW4DqBren1r3vlT6Xs36iK4kR3RjUXAPbg6/juUxI1g0xo3FY0ZRMGM4lYvlbJ7vw+ZZCvauUPPE8tE8M6c7D4+/gnsiurMn6Eqaoruwe5yMZN1lLI6+gnZzF/65VcYLq2Ucmi6jYZyMmnGd2Dldxr6l3aharaXUeAebS/Kp3ryG1roK9uysZe+ueo4f28/xY3s4dLCZQ/tquO/4Tp5+8n6eevJBnnz8AZ567AGO7t9Ba20OuxsdHN69nTsP1vHYgwd5/tkTPPX4YY7syWWzLYSK3CiaN6+kungmm3IC2WoTzr0Z7CiYSmV+DDUCuBUH0loaxM6yAFo7IJ0AdM1FgbQUB0pjsxgLhYJoLAiiPj+Y+vwg6vOCaBAOutxA6hyBPznoRJprjeSkC6TGEki1JUhSjVkAuUAJytWYgnAqmGoB6IwhVBud8ypjKELVhmCqsoPZYQyhItOPHYZQHj3kgnQ/P07BBel+GY2LZ37y1JesbHqRa1YepW/qUeLXneDGHQ8xb9uDzKs4f82veJAbtz/Ewh0PMTjjTmSL9zN98+Oc/ub/719K/khE/5chnUhlPvriBwxafQTZra7urn/kd3Ipv9cF6f717p86/S1tT77Hy+9/8a8HL6I9fwTSPfvKO+y/7zn23P0MJ558jQ8/OYfveqYmnUh3PeOk+xWkE+ERjrnX3/mIdQ13MyVxq9SUQeaxFM0MO8b1e3nomdf/rQP79BdfseH/sXce4FGWWRueXV1XRV11V7F3qalTkwABAoRektAJSSAkhPRkkpm0SZlJb4Q00ju9dxI6UpSOUhJAkKICYhcL6n//1/sNuOiCC9hYyVzXc73vzHzl/c43Gcid55wzexPP9omV3G8ZVWvgV+SkX3z5Dc0nzrF66yFmrdpFXv0GwrMW4BFXh7N/ETaj03l5UCJt7MOR2QZI9e06uZjo5VeIm76KkKz5ZNesoXbp61JH2b2HT/N/X11kRMkeZCOX0z9/7w1/Ok6//xFrtzezdMN+Nuw4wqmzH9/Qvq1OOnOYhAMuOjqaxx57jOeee47y8nI+vcZn8XpB/frrr1m3bp3UxVUmk/Hkk09KgE7AlNZHawR+7Qi0Qrobj+gdAum88Yl8nMDYlwg0vEpgXHsCY4TaERjbgcDYjgTGdCAwpiNBYowzA7sQAediOhMW05lwSZaSS07UmxOOOvGe+X0LQmMvz4WbLtYSrZDBigiDNZEGK0QtOrNsiDLIiUmQY4iXYxBjohyD0awEo5x4oSQb4pOsSRROOpNIe7XGlGZpVroFpgwrUjIsJCedKaMjprSOGEW6a6oAdZ1JSrUgIVm46ISszKBO1KYzWhGbYCml3EYZrNDHCVkTY7BBNLCY5GtDt66dsbbsiNrWgm4qKzOskwtAZ0k3paUZ0PWwZ2Dvbgxx7s7IQc54ug7Cb6wrQZ6jCBgzgikjhhE+oD/JPXpQrlIxt7MVcy0sabDsTHn7DhS+8CIFzzzF9KeeoLTtEzQ8/jTzX2jLUsWDzO52LxWOD1Hc818Yuz+LzuFZ4uzaUjBYQ+XwLjS4dWTDFAXb3V9mR5+H2Ki6l7VdHmJ17wdZMvivrBgiI1N9F/ohf6cp826+qJDxpo+MdSNlLB4kY76LjFXDZWyYcD9z9V3Jjw8gJyGSorQEKgpzWLpwNmtWL2HR/GqWLW6gqXGhBOkaV85k09p5vL51OYcO7eHY0YOcOX2Kw4cPsO211axbVcP8uhgWzUxmXn0MG1aX8OaeDex6YxULarVUZ/ejLncktdmjKDU5UpJgKzWPqMkYSE1GD+oy7WjI0TB7qoa5uWrm5QkHnZp5OULCRadhTpaKuTlK5mSrmZ2lZmamhhkivTVDQ0OmPQ2iSUSqgHQqGlI0NCTbUWeyp84opKEu0Y5ao4baJA21CXbUGYTsqZWAnD31hn9LuOZqhXPOYE+NGGMdqI7rQrXBgYooJdVxXdm5qhXSXf112wrpro7G7TM/fuFLwuc382DQGhSmDczeuJ8jLc0cPHSIAwcP35Teurx9S/Nhjh05jFPaJmTuK3Ar38sX37RCuj/irkuQ7tB5nhJOulZI90fcgj/FOe8USHfx0ndSWvmZj7/m7GffXPePC+LnKrPpOPKk14ia38y7n3x9297nW4F0n3z+JXXL3mBkVLXUdKHj8BQcJ+URU7CU/Ufe5auf+6PLDUK6qwO2t/kMpsrVqMdkSKmkd6uCJeiVU7ee/S1nuDqVVNSBO3ryPL39ChBQb3xUNZd+43IKIk322KkL7HjrHeY17aF4zmZCsxagGZ9N2556HukSwX2izp5DOPfZhfJw1wipZp5iXBaDgqcTnTsPTcgM7nWtpkuUGUCeOvsRn31x/c/NvLV78UpsQOWeTXvXZOw8cplknMX2/Sf4/OL19xNxbYV0INySmzZtolu3btx11124ublx5syZG64f99FHH9HQ0ICTk5PUJOLFF18kNTWVjz++MVB69ee7dd4agRuJQCuku5Eombe5IyBdUe1EJkY8xpSYl/CPa0dATHsCol4lMLodAdHtJQVGC1jXiaDoTgTGdCYoVqS7diYs2sIM6QSYkwCchVSLTqS7ShAv1oLgaCtCoi0JjrUgJMaS8BhrtLE2hMdZozVYExFnTWScDbo4W/QC0MUriUtQEZcgRiWGBAXxSQLOKUhIVpBgEk46W+JNtiQkW5JgspRSXk1SyqsVpnQrkjMszWOaBca0zj/IDOg6I9JjhYtOKCnFmoQUawwSrLMy16dLtCTOaEOcUU6s0RaD0ZrIKCtchlmjsLXAyqIDcqtOdFdb08NOjqPKWlIPpRX9uqlxG+yM2+C+jHcbiNeoYXiMGIb3aFeCPUYR5jGKwFGuBIx0IcxlCEn9nCnq5kiZnR0lGlumWlmS1bEzaR06YHr5ZZKfe57Cp55h7otPMO+Fx5j9yr+oefUJcl98joT2L1Bo/RQL7B5n2SANK/tas7b306wc04v1imfZLH+Epm4Psqz3PSwbejfLXf/GjD5/Rdflbtab/sonZTIOB8tY1EfG4gEyGsfIaJzyD9ZO/hfLQzWUpkaSa4pnarKBqclxFOeksXzJQrZv3cjKZXOYM3MaC+eVs3hRFatXNLB54wK2b1/BWwd3cuToAU4cb6b58G52793CltdWsHBmogTq5tfpmFMdyNyaYFbOT2Hd0unMKplMeXIPKlP7UZ7ejxKThqpke6pTHanL6El9ZhcasjXMyNEwUwC5XA1zc9SS5uVqmJOjZla2ktnZCgnQzchSU59hR0O6PQ3pdtRn2lGXakd9ioYZKWrqk9U/uOYEmKtL0lCTqKE2UU1NoprqBDU18RpqDRqqDXbUxJmdcgLa1cXbURNrT3Ws3WXZUxXTharYLlTGOlCmU1EV25UdrU66H33btkK6H4XjtnkiQbp5ZkinSt7I4i1vcub4EU4cbeHtI803reNHmjnzdgtn32nGWUC6ca2Q7o+82a2Q7o+M/s2f+7vvvpdS8K6GEj93FFEG66OL33L+80t88MUlLvxE4vVPv/qWb/9LvayfO4d4788K6USjgfc//ZqD73/B6sMXKNt8kvTlR4lb0IJp6RGK1p9g0b5z7Dr1Kcc++JKLl75HMKhdJz+lfdIWZJNW8rR2HaUbT/HNbZr2erOQ7uKX37B041s819/A/V20PNkvlheGJEhdUds4hDE5YQYtJ85d/yNzC5BOHEzUjVu15SATEhp4xcXIPZpQHuqiZYy+mpVbDnLivQ/59rt/l02YkjZHgnROE3I5cur89dfzG70j1jt71W4G+BfStoeOp3vH0tklmf5TCiWA2HlkGs8MjOeRnnoe6BrBkz0jeapXFM/1i6fvlCKipi2haM5mVmw5ILkGDxx7l3fPfYJIBd5z+BQWo9OQyQN5vE80Lw5N5BGnKO5WBOMVW8+WPccQtdau92iFdPD555+j1Wr5xz/+gQBsImX1Rh+ii6uoXadSqSRA1759e9LT03nnnVvvjn6j527d7s6NQCuku/F7f0dAusLaSXhpn8Av+mX8Y9pJgC5AALqo9vhHtcM/qj0B+k4ERlkQpLMkMNqCoBjhjhPOOeGQM7vjwuJEvTlz7bmwGAHkOpvhXLSFNIZEWRIabUV4rA3aWFvzGGf9w3OdQU5UvEJy0cUlqolNNIM6Q4KS+EQ58SalWZKbzlaCdYnJIuXVkkSTFUbhpkuxIjnNSnLSGdPN6a9GCdRZkpQu1JmkNAuSLqe4xpssSUi2Jv4yoJNgnckag8mGhGQ5iSkKEtPEuW3w8bWhn7MCtcIGW+tO2Fp2pKvSCueuKrrbyemisqKXxoahTg64Dx+A16gheI4aivdoAeiG4T1yGL6jhhEwzpWQsW4Ej3EldJQbOrdhJA3sT0bfXmT2csDUTU2Mg4ZwOw2hdioiFXISXmlHwjPPkNu2LbMFrGv/DPUvPceSTs/RaPsEq7p0YLGDNSvl7WnSWLCkt4bVisfY1Ptelrs8wOKB97LeRUaT+1/I6/1X6j3/wvFUGSe0Mtb2lzG/u4zlw2SsnSRjVZQ1C5OGUpseRFGWiYK0RIqzUshNSSQ3zcicmbVs3ryRDRvWsGBeGQvnl9C0eg673tjEwQO7OXR4L3v2bGLz5iVsWtvA+nW1NK2rZtPGBrZtaWTp/KnMbzAxuzqchmJ3GvKHM6PQnRlF3lRnDKLC2IOKFCfK0hypSO5KZXI3alIdJCddfbZGAnUC1s3MVTFLgLkcNbOzVczKVjHjypillhpN1GVoqE+zk1SXpqE+xY66FDV1yWqp/pxIbRWuuStjdZKaGgHnBJgTIC5eQ3Xc5ecilVXIIEbhmrOnMlbI4TKc60JljKhH50B5ZCuku9bXbCuku1ZU/vjXroZ0CtNGFmx+k3eOtdDS0kxz8+GblnDRnTjazOnjh+nd6qT7w29wK6T7w2/BTS3gw08vsn7HEY6d+uBH7qFrHUTAl3OffcOS/eep2f4u9Tvep+Eq1b/xPjWvv8fqgxc489FX1zrEDb/2Z4V0ooty0cZTeNW+xXOGTTwwZRVtJq2kzcQVtPFewQN+q3gkYh3OBTvRLmjmtWMfc+zClxhXvs2DoWuRBazmLx7LcMnbyd7Tn/ELWegN34+b2fBmId3BY+/jY5zFPaoQ2g2OJyy9AVPJAoaGFNJGFUxH5ziWrX+T7653sbcI6cQ1ff3Ntxw6fpbM2rXIR6fzUFct9yiDsBmTTkLJCo6cOCc5pMS2+TM28M/uOtoNTqRmyfb/+vNyMzG70W1F+q9IibVwSaaNg5Z2QxKpWLiFHQdPUb3kDaILljJKXy01nHh1UAJPO+l50imS+zVhPCjURSs1oHD0ysY9uoacunVULX6d8TG1PNxdz3MDDHjFVZJWvojRulKe6RPL8/0MUsOKjz+5ftOCOx3SCYB59OhRNBqNBNmGDx8udWG9kfsq9hVdXO3t7SUHXps2bcjMzJQwrJiLAAAgAElEQVRq0P0cGL2RY7du0xqBn4tAK6T7uej8+L07AtLlV0/CM6wtflEv4R/9KlOiXmWK7lX89e2ZouuAf2RHAnSdCRCATm9JgN6CoGhLQiRIdyV91YrwOCu0sVZoY6wlGCccdMFRVgRFWxEaZUWI3oqQKGvCYmwIj7VFGyf/QREGORKkMyiJSlASI1x0SWpik1TEJQpIp5RcdPHJKgwmhdlFJxx1Qsk2khsuKdkGU4oNplRrktKsMKZbSrAuKd0Co0iBTbciKc2SpBQzpDOnuloQn2JFwmXFS646WxJTVZjSVCRn2GLKtCUswpZ+fa3pqrbEXmGF2tYSlbWF1NnVSW2FczclPbqqcOqqYXCf7oxz6cuEkUPwGTMU//GuhHiOIMRrJH7j3Jgy1oVIr1HovcdKo3b8SCLHDCdqxFBCBjsTMrgPYYP6ETqwP6FDBhA+dCC+PXviqVbh3bETuldfIbnjK+R3eJmlnV9ige2LTJd3ourlF5hv0Yl6B3uqO/2TOT0epHbQI8wa1pYFfR9lg8c9tJTKWK7/C/tiZBwNkrFtuIwVvWU0DZax0fMeVkZ2YFbKRKqzYynPTqQ000hJtonyvHTK87PJTU2ipCCHxsblvP7Gdvbv2cmWzatpWrOY+QsKqK8Kprp0PBUl7tRXhlCQ58LcmZE0rpjKnBlBbFpXxfZtTaxrmsvMynCq8oZTneNMRZo9VZlOVGU4UZ7alfKUbpSn9aAyrTvVKV2oSrWnJt2Oukw19VkqGrLVNAgol6tmRo5aGhvEmKViRpaSGVkas3Muw476dDV1qRpqRWqrGC9DulqjmtokNbWJGmoEnBPuOQHlDGqqDSqq4oSUErCrMthRFWdWZayGilg7qmLNQO4KmBOjcNJVxNhTpr8M6VrTXX/0jdoK6X4UjtvmyU8h3fxNb0ouupZmAen+U4ebmzl8+PoS+xw/2swpAenSW510f/SNboV0f/QduLnz72s+TfexGdi4phBfvII1rzcjUg+//OoSwmV39ePMx99gWHKUFyPX8UBgIw+GrZXAkYBHD4Vema/h2agNpK86jjB6CWBzK48/E6QTjR5OXviK4k2ncMh6g/v8V/N3n5Xc47WM+wIbeSJ6A+0TX+PZuE08ELaGeyYu5x7v5dw7eSUvxm7EKnM7D8VuQha6Bln4WqnZzt2BjQwp28P2E5/cSnh/031uFtKJ+nOic+m/ukWSX7+MDz86xTfffMCGN3bi6JXFww4R+KfO5fT16qP9Akh3JRCiC+zhE+dIr2qi05Ak7rby58GuEWjcsyiZ9xon3r3Atr3HcfYv5KFuEfgkNXDxq5vr2HnlXL90/ObStyzbfIAXhiRKzSwcvHJZsG6flMr61TffSl1lP/r0Im7ZG7hraBWvBM5gQsIMunrk8Gy/WB5QBnG/PJA2mhD+4RjJv3pH82h3nVRzT587m6MnWvjm0ge0HDvASG0x93XRMja2ln3NZ6679Dsd0p08eVKqRffQQw/Rtm1bcnNzrxurq9/44osvmDFjBl27dpW6uAoHnclkau3ienWQWue/WQRaId2Nh/YOgXTeuIc8ziTdS0zWtzNL1w4/XQf8dB3xF4BOb4G/zkIaA6MsJfAWIlxxIn011uyGC5NGa7QxNoTF2hAcbU2IUJQZ1gVHmeeh0WZQFya56WzRxsqJNCjQxSvQx6uIilcRLVx0SWoMklTEG5UYjAoMJvM8wSRHSKpPJ5pHSKDOBmOKDUYJ0lljTLOWwJyAdZLSrKRadIkpnUkU6a5CwlEnAJ1w5CXbkpAqJylNQXKGiuRMBSlZcgxJcsaMscFObYHCsj0amw7Y2VpINelEXbou8s70UFsxoKcDrgP7MGJoP0YO6YvnyCFMHC1AnQuB7m6ETRiOduIIwiaMRDdpDDF+44jzG0/MZHcJ2Om8RhE5fjiR40eiHz+SaI/RxHiOIdpjFJFjR6Eb5Uq022DCBvTGv7cjId3t0Nl2IFpthcnGgizLV8lSWZDrYEOtY1vqe7ehxOlelo26l/0JD/FmwUPsSJDRkinjQKiMLW4yVvWVsXyQjLWT72dxhBWzTOOpzYqhJs9EZZ6JkiwjFVPTqC7KpWZ6PlXF+RTn51BTOZ2mxuXs37uPNeuWM2PmNMrLtEzPH0VumoapqUpKpw6gILcfFcUjmD9Dy+y6IKqLerOpqYg3tjWyeP40aot9qcodSGVGN6qzelGd7UxFZk/KM7pTmd6d6nRHqlK7UJ1iR3Wamup0FXVZKupFKmum8jKsMwO7hhwVDeK9TCENwkVXm66hLk1NbbKGGpOGmmQ1NSahf4M54ZyrTlSZJUE6AerMsK4yVklVnIbKODuzYu2oiLGjMsaeiuhryYHyaHtKI5VUxnRhx+qiG/+2+RW3rH39PSwMm2gb2kRq43G+vMWumuIXmerX3+WV6I28ol/PtPXv8OWlH/+SeDPLboV0NxOt32/bm4Z0hw9z+GfUfPgwIuX11NuXnXSX010/v+1r0r3F3ZNX4Va8m61v/3lqzkiQ7ofGESvJ23Dylj9cX3zzPdlrT/CMbh0PBTcxf/f7t3wskZZZu+00TwY00i5uI3VvvHvLxxLfS8YVx3gubA1PRqxjzp6zt3ysP3rHPYdOYT04gXvlQbRzMSIfm4FreDkZlU2se6OFsxc+ldICxTpFiubwsn3cO2U1simreVC7lscj1vJP7Rr+pV3DI9o1yAIakfmvxnf2IT7/+ts7HtKJGCx96xwjCnbxcsQ6/uq3mr+FNuGQsZ3slW+z4q3zrDvyIZvf/oj1Rz9i1aEPqNtymvEV++hsfI0HBJgLakQWttYM6ASk065FJiCpdh3DKvdL6bN/9Ofo6vPfLKRbvH4fz/aJ48nuOuqXrOHSJZFK+hm7Dr5Jvyl5PNxNh3fCTKmL6dXn+WH+K0A6cSyx7jPnPqFxy0F8Emfw/IB4/qYOoePQJEbrqqhYuA1f40we66HHyWcaB95+HwHM/oiH6BJbMm8Ldu5Z3GcXRk/ffKoWb5dSo6+sZ0zpXmSuC+ievkUCkKK+3YadR5jfuJuMqkYmJc2gx6RpdHAx8rhTFC/0NZA8fQHnPhAplp9z/uwJvGLKub9bBCP01ew6eOrKof9jvNMhXWNjI3K5XHLRTZo0id27d/9HjH76wrfffktZWZkE6EQX106dOpGXl9faxfWngWp9/ptFoBXS3Xho7whIN63Sm7HBbZmoe5lJuvaSvHXtmRzRgcmRnfCL7MyUyM746wWs6ywBOuGSE+44UV9OpK8KZ5wAc+ExZugmAFyoBOWsJQddsN6KIPFcb0Wo3prQKBvCYmwJi5ETEStcdEp0BhX6eA3R8Rpi4jXEJWkwGNWXJaCdAHUqEoxKEkyiNp1CgnQC1glIJ8G5VGtzt9c04aizwSjAnHDVXR4TUy1JTLMgMU1AOtEwwlyLzpBiS0KKksR0JcZMFSmZStKn2mLKsCUoxJauXSyxtOiIded2aGw74aC0wl5lRTe1DY5qUY/Ogn7d7Rg5pA8eIwbiPmIgHiOHMmH0ELxHDWPyWFcCPdwkSKebNAqh2Mljifd3xxg0ntRAd5ID3EnyH0ui3ziSpoyTnqcEeGLy9yTRx53EyeNJmDRWSpP1GDoQ9wHOePRyxG9ALyJ6OxLTzxHDoC5kDbCkYejTVPR+iHLHu9jgJ2Nz4j0si76PnZEyWqJlbB8lY+lAGQtd/sKiCf9ifmxP6o0e1GTqqM5Nor4gjdqiTMry0qmYmk518VTqK4qZWVdJTcV0Kqfns2B2HTte38rGjauZNauQ0uIwivKGk2myJDPpJfLSbMnPdCA/XUNF4RDqyyeQn9yOmaUurF9RxIa1C1g0J5Pq/DFUZveiNncAdVMHU5XTV3peldmDmgxHqtLMkK4qTYlQdbqSmgwVtVlmYFeXraQuS0ldppL6DBV1GWpq01XUCgedBOguQzmTmmoho5CoP6f+wUFXlaBCqFqMlx1zVQYNlbHqy3BOzM2ATsC5ymgHyqPsJFAnxjIxj7KnXG9PeZQ9JRFKKqK6smNla+OIq79uWyHd1dG4feY3A+kEnDt+7CjvnjrOez+jC++e4JP3j9Mvexsyj0bG1B64fS74Gis598Ul/Oa2cHfAGkZVvMmuM9dPI7rG7rf1S+IX3W3vfMYzkRuQ+TdRsOXWYdil/4Npm8/wTMxmHg7fwOI3L9zytX926f+Ys/c8T4Wsp33iVmbu+ZkaV//lLOLX8sy1p3khchNPRb/G/LdufV3/5VS/+dst75xFPTyF+5UhtO0dTRv7MP7hoMXCNZm+gcVETF1IzdLtHHn7DG+e+YQRNYdpE7yJTsmvoZ+3i8KVu8lasovsJbuJnrODh6PXIwtqwmvWQT6+eOlH0OBmLubP4KQ78eGX5K4/gVPOG8jGL0HmvgQr0xZS1hxn2VvnpYYR14rJ199+z86Tn1K/8z2cp+1A5r3ix5BOgLqwNcj8G3kgfC3TNpzk4i3+cexa5/+lr90spBPgyH58NvdrQvGKq2DN1h3sP3yQaTNX8spAA/+yDye7ei2ffH6dFOpfCdJduW5xuDdb3mXazI1S8wqZxRT+Kg+ip08+ff0KpMYNFm4prHjtoORau7Lf7z2e+/Bz6pfv4IX+8cg6+OLglcPyTW/9sIxRxbuRuSygb84bfHvV3zvF9Z378DP2t7xL0/bDlC3Ygr17Fg93i2RocCGzlm/gzZaD1C9eRzfPLNo4hDMldQ5vn/rgh2P/dHInQzrR2EF0dP3nP//Jo48+ysyZMxFdXn/uId5fvXr1DzXonnrqKXJycjh9+vTP7db6XmsEftUI/OaQ7mgeDjIZMoc8jv6qK//9D3ZHQLq8Kh/GBD3JhIhXmBjZAW9tOyZp2+Oj7YivthOTtZ3wi+hEgM4C/0hLgvRWCOgmXHJmMGdDWLRoBCEnPFYugbqwaFtC9TYE66wI0llL+wSJeaQNQZFyQnQC4oltlWhjlUTGqtHH2RFlsCc2XsiO2CQNcUYB61TEGZXEG1XEJ4lUV7lUL07UjBPdXhNNChIFqEuxkZSUaosxTcgGU7oAdSL91YbENBtEOmtiqjUJadbEp9lgSLUhLsUGQ5qC+AwlSVkqjNlqTNlykrPlBIbb0K9/Zyw6dcDaoiMq685oFJaoFZbYKa3o6aCgV1clfbrY0t/JDreBvfAaMQg/dxd8Rg/Bd+xQfMcKSOfC5LHD8XN3JXi8C+EeLugmuKKb6Eqc9zCSJ7lg9HEjabIbJt/hmCa7kuznhnHKaAyTx6Cb4Eak9yjCJ4zC330kvqNHMHn0CALGuxM8fgz+Y90IGDsCvXt/0kbJKej/FNXObZjn9Bc2BMhYNEXGrOEyDkySsXWYjJV9ZMwZ2YYZU56nProfNWl6qjOiqM2OpTrXRF1+BvXTp1JTUkBN0VRqS/OZVV/B7BnVzJtZx/xZdcyfWcu6xqVs37qejZvWUlYWjTHRgVSjNamJL5GR9CpZie3INL5Kbpo1xTmOFGVomGayoDZ/MMvnp7Js0TRmVYdQmdWbmtxB1OYNpWbqQKpznanKdqIqy5GaDAeq0+yoTFVRmaqQJAG7TBU1AtilKyRJ8C5NSU2aiupUNdWpKqpTVFQnq6g2qahKElJLY+XlUXLQSYDOnOoqgbk4DRVxaklmMKeR3HPlUWrKozQSkBNgrlSvoUxvR6lOI6lcJxx0Gsr1Goq1csr0DryxotVJd/XXdiukuzoat8/8RiGdAHQiBXbvvgNse2MP23bsZfuOfdfUrt372LtnL92Ma5CNW8Kgwu28ffoD3nn3I06cucDx20RiLafe+4gdLWdxL9/JXb5LGZS3jRW7T3Pm/dtrrbcSs3fe/ZBjZz5k3usnaRu8EpnPUozLDnH2/Mc3fQ9OvvchR09dIHnJQZ7SruLBwJWUrTvKu2c/khw1N7q+t0XM3/+Qg++cp3BNC4/7r+Bl/Rrym1o4ffbmYy6O9fa7HxIz7wBPh6ziyfDVlG84xntnP+bEux/e9HXe6HX82tuJtYr0wbWvN2Pllsw/7LWIGlYv9Y/neec4HnXU8Xd1KI86RmIxPIUxEWWE5y6mS/QS7vFciMu0Lew93Mz/fXScC6ePcO7kEXa9eZBnEzdILq8Jsw/y6Zd3ppPui2++47WjHzGqdA+PCgecxzKsEzcTMucwKw9eH3T89Ft6+/GP6S0gnY+AdCLVdR0y7RWtNae/+q/m1fjN1O94jw8v/jGurp+u+2Yh3XsffMrU+vU82DWSh7pFYueZQd+AabwyNJG/KoLoOymP3Qd/xpH7K0O6K9cjmkZs3Xcc3dTFaMZnca9duFTT7Z/dInmubxzGkpVS44Ur2/8R47fff8/U+nW86hzHXaoQukzMZeVrB/nu0re4l+1DNmwevTK28cmX1/9sfPf998xYsYMnnWO5Wx2C1agU+gVNo6OriXs1YThOmMrcxj0/6xq8kyHdli1b6NChA6KW3Lhx4/5rLTrRxbWiokJy0MlkMkSKa0ZGBp98cvulrv8Rn+nWc/5+EWiFdDce6zsD0lX6MDrgSTzDX2GCtj3eYe2ZFCZgXSd8tJ3w1XZmsrYzUyIsmRJhRUCkGbxJ9eUEqIu2JSxadGw1A7pwke4aZUuwzoYgnQ2BOhsCIq0JjBSjgsBIBcE6BSF6JWHRasJj1ETEatDF2UuKNtgTk6AhNlFNXKIGQ6Jw0ylJEC66JAUG0ThCctKZHXUSpJO6vgpHnRxjqlwCdElS6qvtZVAnUllFN1gbElJspLkh1RZDqhxDioL4dCWJWSqSszWYslUYc22JNMgZ5mqN3KYD1p3aobKxoIvSWoJ0ClGTTm6JvXDS2Stw7qbGpW93xgztz0TRHGL8cAnGBXu4EjTehSB3F6lhhO+4YfiNHUrQuKGEjB1E8Oj+hIx0RjvaGe2Y/ujGDyTKYxAxXgOJ9hxEpMcQQscPJdh9KGFeI4nwHkO49zi0kzzQ+3oRPmkifuPHMWXsCPzGjCRkzBCih3fD1OdF5vb/G019ZGwcJeM1bxlbxsjY3EPGSkfhoGtDw2QLKiIGUJHoS0OWAHTR1E5NoHZaGnUFGdQV51JXPp2GyunMqC5jdkM1s2ZUMX9uA8uXLWDZ4vksXDCTTRtWsWvnG8yZM5XklP6YEh1Ijm9HWkI7MhLbkZ7UjkxTR/LSrCnIsqcow46iNA2VUwcxuzKA+fWR1Oa7UJ0zgOpcAegGUCUgXY4TlZmOVGfaU5WupiJFSXmKgooUAeqUVKQqqEpVUpWioCpFSWWa0gzwpNc0VCarJFWZzGDODOlUVCYqqUxUUZWopCpeSZVBSWW8ikqDHRVxQmZIVx6roiJGQDkVAtCV6dWUCSCnt6NMp6ZEr5bmJWIeKeYaxLxUr6Yw3IZSnR2vryi48W+bX3HL1nTXmwtmxpoTPByyhqfD1zJvz1k+++rf3eNu7kj/m1vfKKQ70tKMUOW8NfgkVDMprgqfhJpryi+xhilJ1bT3LOHvQwuw8qsgLHsBUVMXoctZeFspeupiAjMWYB9QxUNuBVhPrsA7eS6GaYtvq3XeStykeOcuYmz8LB4fVcT9wwsYGjsDU+ESIm/yPsRMXYQ+dxEDoxp4Ymwxj44sYnTcTOLzF6PPufH7Ks4bm7cIXe5CXGJm8PiIQp4fN53hsTOJyxcxv/FjiZiIY8XkLaK3tpYnRhfy5Jgi3BNmk5i/BP1NXuOtxPhX2yd3EXH5y5hknMWLgxOldLeXBiTwQj/DVYrjWedY2jpF8U9HHU/00PNUvwTaDMpAHVxHTt1qXtv6BgcOHuTY0WY27j7A0wnr72hIJzq3ztn9Pi5Fu5GNX0qboEbk6duofeM9zn126Ya/tJvf/wL/hgPcG7zm37XoBKQTLrofxjXIQpq4O2A1TlN3sGDvudui4+vNQjoRlKMnz+NpqKfzyBQedYrmkZ7RPNHXQM/JBTSs2ImosXbdx28E6a6cTzj45jXuYXhkJa8MSeJJpyj+1V1HH998ZqzcyYVPPr+y6R8yCsiZWtlER9dk/qoJZVBwCdt3Hca1ZC+y0Uvplbld6rh8vcX93//9H199c4nAjHm0dzXR1jmWh3tE0dY5DsuR6ZQv2CqlAV9vf/H6nQrpzp07R1paGvfccw+PP/641KH1q6+u4/gUSdyffUZdXZ2UGvvXv/6Vdu3aSU0iBCxpfbRG4PeOQCuku/GI3xGQbmqZD6P9n8Qj/GW8wtszIbQjE8I64R1ugU94Z3zCLfDVWuMXYY2f1hr/CDNwC9FZEyYaQUTbEh4jRxujIDxaTriAdlHCRWdDYKQt/pFy/CNs8Y+Q438Z0oUISKdTEKpTER6lISJGQ2SskD06gwNRCfbEJqiJSxB16TSXa9GZ69HFCTedUaS7KklMFhJz4a5TSPOkFDOkM6bYYhSuOlGjTnLZmR148SlyqfZcfIqCuBQFhlQlCRlqjFkaUnI0JGUpMGbJmTDJlq72nbG1aI91p1dR2nTCXmWNWmmDnVKOg1qBWmWLnUZBj252uPTrhefwwUwZ70aA13CCJ44kYuJwIia4Ee7lSqinCyFeboR6DSfQ3QX/MQOZ4ubMFNc+BI7uS8iYfgSN6kfgqH6EjR1I+NgBBI/pT8i4IWg9RqD3GUf05HHSqPP1JMpvIqETPZg0ZhR+Y1wJdB9N0PhRhI0ZhGmwFfP638uaXjI2CVDXT8bqnn9hjt1d1DjfS8Nka6r0oyiN86E6JZgZWdHU5sRTN81EXZEAdNnUFudSU1ZIQ3UpM2rKmVVXwYzaCubNm0nT6mWsaVrBvPmzWdO4nG1bNvDa5rXMmjOV1JRBGGM6kGzoQEriq2QktSPH2Impps5MS1NSnNGV4szuFKd1oyJ7ALPKJzO3OoCavKFUZfelOqc/lTnOVOb0oiKzOxWZ9lRmqCQoV56qoCxFQXmykvJkOeUpSum5eK0iWQA8OZUpKipT1FQkq6gwqak0XgZyEpwTgE5JRYKKSgHo4pVUGlRUxCrMo+SgE40hNJRHC6kojVJRJkE6s2OuRMA4vZrpEqjTSGNxpIpinZpinYriSDUFYbYU6zRsa4V0P/q2bXXS/Sgct82TG4F0wkF39EiLBOkC0xr4u30499gG83d12LWlCuPvmjCe6hHBS70jadstnPuUwdwvFwWyby/dJw/iAVUwbbuG86JTBI+JtWpCaHObrfNW43afIpj7NcE831PLCz21/Ms+9NavTRFMG4cwnu0ZIR3vEfsQ7lfcwv20DaKNIpgH7EN53knLcz20/NM+9NaOJRfHCuIRh1BpTc/1jOBRza0f61bj/GvsJz6LD9qF86xzDC8PiOfF/j+VAHZxPOccy9O9Y3m6VwzP9dLzfK9InugRQRf3VBKmzmbv7j28/04Lr+8/eBnSNXEnOum+uvQ9RZtOIjdu4a6JK3gwqJFBxbtYceAcIoX1Rh+ii2lm0wnaxWxENmG5lD4s1aULuQzshKsubJ3ZXSfmIU3cF9QkOfcOvffFjZ7mN9vuViDd99//H0dOnmfqjA14xdUzNroG/bQlNG47LHVgFSDpuo/fGNKJ84rac6LJiqFwKQ4e2TzkEC7BawePHKoWb+PMuY/59ts/5g9uIjLNJ85hLF1Fm24R3N8lHN+YMhSm9ch81tIr6w0++fK/A+K3T1+gesnrTEmZwxh9NSGZ86V02g8+/oLvfy7+dzCk27BhA46Ojtx99910796dAweuX2pD1KC70sX1L3/5C6LJhHDQnTp16ocOwtf9jLe+0RqB3yACrZDuxoN6R0C63DIfRvk9hUdwO7xCOjIhpBNeIRZMDLZiUqgVPmFW+IZa4xtug5/WBn/JEWcrueRCRG25aDlh0Uq0In01WkFYlABw4n255Jzzj1DgFyFnilZOQISQgsAIJYE6FUE6JaF6FdpoDRHRduhi7YmMs0dvsCfaYEdsgkaCdHFG0enVXJPOkCRSX83ALSlFpLoKl50Z0AlgJ2RMUWEUNeZSVObU2BQ5ialy4lNsfwBzwkFnSFESn6YmKcsOU7YdKTkqkjJtCYmQ06dnJ2w6voLC8lVsOr+KrU1nHOwUODna08vRgZ6ODjh170Lvnt3o26s7wwb0xmvUYIK8hhPg6UqQpxtaT1fCPFwkN1yYxxDCPIYS5DGUcM9hhI7rj79bL3yG9cTbxQmfYU74C1g3diCBI/oTNLo/EZ5DiJo4HMOU8cT6uRPhPRLtxNHofcYTOcmdEE+R/jqcYM9RhHiOxX+cG/5jhhAz0oms/i8wrdcD5Dg9RHbvx8kb8hKF3moKg/pQnuBHpUlLtSmI+rRwanMSqM4zUVOQSW1xNjNK85hZXkRDTTlzZ9Yws7ZCctPVV5bSUFPGovkzWNO4jE2b1rF8+WLWrVvNrp3beH37JlY1zWNqjhemxC4kGDqTktSBrOROZJssyEvTUJDpSH5WT6Zn9aI0swel2b2ZUeLN7IoAaqa5UpHlTGVWHyoynaQmEmWZ3SgXTrpUheSkK01WUGKSU2KUU2JSUGqSU5ospyzFlnKTnAqjgHMaCdAJSFduVFFuVFIh4FyiivIEs8rilZTFqSg3qCmPU1IeK6QyK0Zlds5FqSmJEqBOTWnUFTinoihSyXSdEgHniiLMKo4Qaa5qirRq8kNsKI5Qs215/o1/2/yKW7Y66W4umK1Oui8Jn9fMg0FrUJg2cr3urkeOtNDS0kxO5VJ6++Th6JmNk3fuNdXLO5c+Prm8OjyTfw5Mo8PIbPpOLqCfXwHOk28v9fMrpLdPAZ1H59B2cBrtR2XTfVI+/acU3nZrvdnY9fUrxNmvgG4T83h6SDqPDUpD5TGVQf5FN31tovaTOL/SI49nhmXw5JA07L3yGHALceo3uZA+kwvReOXx1OA0nh+WiZ3nLR7Lr5C+fkXYuk/lmaHpPDM0A4dbXNfNxvfX3r7/lCJ6eufx0gADz/SJlVJdJVB32U33fF+zk+7pPjEIPcCAZw4AACAASURBVNM7hmd6xfBYnzgU3gWkVCxj09adHD58iGNHD7Nh1wGeTtyILPDOgnQCwL194UuC5x7i/qAm/jJ+KS+EraFg48nr1p37uX81vrr0HYZlR7BO38YTuvU8HrKGRwMbuT+okb8FN3FXSJPZXSeaSgiJlFpxXs+lhM89xIc3AGR+7vy/9L1bgXRXzilg3TfffCuBuW9/0l34yjb/Mf4OkO7KOcWalm1601wrr0ckj3SL4PGeepy88yiYsZEPP7nIpUt/DKz78NOLZNWslRyvD6sDaTssk3vGz6V37k4+v4kmXGL9okvspZuAjneik07UlRMuOpGyKtJd586dy6VL14ahoourSHG1s7OTurhaWFiQlZWFeP3P9BA/it+36j9i8F8Y9x/2EWiFdDce+jsC0uWU+jLC9xncA9rjEdQJz2ALJgRb4B1iZVawFT4hNkwOE7JlitZWgm3CJRektyU4SkFolJLwKJUZ0OkVBOkUknPOTyvHL1SOX5icyVpbJofbSvMp4Qr8tUoCtUpCIlSE6TSE6+3QRtsREWuHzmCPPt6O6AQ1sYkqqcurqE1nBnTm+nQi/VUCdCbzmCigXLKSpGSlBOgkgJeqIlE45wTMS1FIbru4ZAVmKYlLURGfqsaYqZFSXVNzlRLUGznSEqXVqxKgU8s7SPXnnLrZ0c/Jkb5O3SQw19vJkX69ezCwjxMDnZ1wHdAbzxGDCPB0I9x7BBETRqD3dCXScxi6CcMI9xhK4NhBBI4bQrD7IPzc+uA1tIcE6YJH9iV4VF+Cx/UjcNxAwsYPQeftin7ScHSew4n2GSUpzm8cUd5j0HqNJMxrFEHjhhPuORKdjzthE8cSNM6VMPchxE4chcFjKAkefTGO70O6lzN5/oMojvakNCmAUlMkpcmR1KSF0yCaRWSbqMlLo6Ywh9rpecysKGJeXRnzZlQzf04Di+fPZv7sOmY3VFJbWUxleR71tQWsWD6HxsblvLZlE2+9uY/DB99i187tFJfqMCX3w5jQjQyTA9lpGnJSHchL7UpBhiOFmQLSOTM9qw/FGT0pyx1M/XQvGorHUTW1HxVZosNrT8oyHClLd6AsTaS6ChCnoCRZwXSTXFKxyYbiJLlZRgUlRiUlSSpKjWpKk1SUJakoT1RSlqCgTBqVlMUrzDIoKYtVUxqrpkQaVZRJzjklpVFCKkr0ZgnXnOSWE465SLUZzGkFlNNQpNVQKBSu+kHTgq0p1KrZuqwV0l39ddvqpLs6GrfP/EacdM3NzQi1NB9m3/4DvL5rH29I2s+OXf+pvXv3s3//PnqZ1kopZoPztrG/5Yykvc1nuJ30ZssZ1u99h7GlO7nPbwVD8rYzb/vx23KtNxu3fS1n2HvkDPNff5vnQlZxl+9youfu5+Cxd9nXfOamJO7fjkNnSFh4gGe1TfwreDXTVhzkwBHzcW5mbeJYWw+cZlpjM08HrKBD1Foyl5mPdTPHEduKY+08fJrY+Qd5MbSRZ7RNTF11CHFfpeu/zT5vP3d9B469x4rNB7B1S+YRBy0vD/x3uqtIc33CKYoHu0XylHMsXd0zcNVWYRsylwd8F/Gwbg3qzM30zt9K12lbcZy2FXXOa/w9wgyMROOITy5++6dvHPHNt9+z/NAFBpXvoa3obuu7CtvUbeQ1nbjlrqsCVB09f5FtJz5h45GPWLn/HNPXn2RC7Zs4Tn0Dq9StPBKzAZlw1l3upis66ooGE0/GbCCp6TgfXbw2LPg9/iX4JZDultb3O0I6sb7Dx88yNrqKhxwjecIpWvo5+Wd3Ha8MSmSycSYbdx7li4vf3NKl/NKdjp06T3j2Ql4cGI+ondemfybOSau4eONGzltawp0I6RYvXkzPnj0RaaseHh60tLRcM3bCQVdZWSkBOuG4e/XVVyksLOTtt9++5vb/iy8KMPfBF5c49sGXtJy/yJFW/RCD5nMXOXHhSz776tb/PfytPhO/HqQ7yso8X3OTCNEoQuaAQ95Kjv6XxhFHV+bh6+AggW4Bu4UcHHxZec0uE0fJ8/3xtlf2kUbflb9VmKTj3hGQLrvEj+E+zzHOvwPjAzvjGWTBhKArkM4S72BLfEKs8Q21wTdUgLbLrrhIOQF6OYF6BcF6JSFRSkIEoNMrCYhQ4hcul6De5BBbyYknQN+kYFt8Q2yZHCpnSrgc/3C5BOqCI1WERKoJ09sRHqMhQtSnE266eLWU9irq0sWZzLXp4o1KEk1qSWIeb1Sb4dxl51xSsgpjsoKkVAWJqUpJAtKJ9NgEkwqDSUmsSYA6JXHJKuLT7DBl2ZOSqyE5R0VQsIIeXTrQRdWOPj0746CyQGVrSVeVnB4OGnp2s8OphwPOvRwZ0MuRgb0cGdq3JyMH98Zr+GACPEeg8xmJ3tsNvZcLkZ6DCXUfRMDYwQS6DyLEYzBB4wbgP8IZvxG9CRnbl4ix/Qke3ZvQMf0IGzeUqAnD0XkNk5x30ZNGkOA/lqTA0ST5j0YvUmbdXQj1GEGYxwh0E0YS7TsG7YTR0ut6L1fiAydiCJxEkjaIlPApZIf7UhQTQEVKBFXpMZSm6qlM1VGXraM2x0BlTipV0zKoLsqhtrSAmVUlLJpdx7KFs1g4byZLF81j6eK5zJtVTV11MVUV+VSWZ9NQk8eCuZWsaVrGkZYWzpw+zZsH9rN0eS2ZWWNIiu9JurEHmcldyU7uRk5Kd/LSu1OU2YvirH4UZfanKM2Z4szelE8dQl3BCKqn9qU8qztlmY6UptlTlqamNFVJWaqC0hQB6BQUG+WSCpNsKUywpTBRTlGigqIkhTQvTlQyPVFJcaKCkngFpQYxqqR5SZySEoOS0rjLgC5axfQYFSUx5tRWAeaKo5RMF6+LuXDMRSgvgzmVBOUkMBcuas8JMCdGkeKqJj9MRUGYkrwga/LD1by2tBXSXf0N3Qrpro7G7TO/UUgnGkc0Nx/mnePHOPfeO5x/7+Q19cF7J/n0/Em+uPAO/XJfR+a5htG1B2+fC77GSs59fgm/eUe5O3ADo6oOsee9n+8Ed41D3NYvvX76c57RCUfVOkpeP/uL1lqz8wOej9vKwxGbWPrWh7d8rC++hXn7L/B06EY6JL3OrH03XsD/pycVv+/mbHyPF/Sv8XTMVhYe+Oinm/zPPD9y8hyqEak8qA7lhf4GHu2uk4r1/00dwsuDE3CNqMBYtppl6/ey7PVjjCrdy9+8G5F5rkI2caXUFEHmvpQfyWsZnjMP8PWl7/7UkO78F5dYuPcs9unbkPmslLq39i3ezYL95zj72a8LaUQTjjfPfMa6lg+l+l9Fr50mdGELE+sPMrBwN1amrfwjYp20hsdC15C04tgf9hn8s0M64VjLaVjPQ90jeaJXNJ5xdfT0mcZfbQO4VxksdUVOrmjk3fO/fyMAwSv3H3mXqIJlPNdHz9/kQagnFrHj0G/bNfROg3TCRafVavnHP/7Bs88+S319/TUbP1y8eJGlS5f+0MX1mWeekbq4nj37y/5d/MN+uK9x4jOffC11mPaZexiXyn0MLdvD0PJ9rZJisJchZXsZWb2P2GVHWLDvHF/dhEP1GuH+VV/6tSDdSl8zYBNwztfX9z/A27W6ux7N+zdwcxD7SPtdOY6MHzO3lfheBfHEtg4OV7Y1nzPv2mTvV4vXnQHppk/GzftZxk3pgIe/BR4BnfEKsGBikJWU8jox2JJJweaUVwHrfEIvO+oiFPjrRCMIudQMIkCaKwiIVEoAzjfERnLgeQdZ4x1ozYQAW7wD5EwKsv0B1vmGCJAnXHUKAoSrLlJNeJQdETF2RErdXu2IMdgRlyA6vaqJTzIrQYA50UjCpDI3lBBuumQVSclqjClqkn5IdVWTkCzccSriBaAzKjEkq4gxKolJVhObrCE+1R5jph3GbDtiEu0Y4WLLiMFWjHaR06+3AgelFUqrzthYdERu1Ql7jS3du6px6qqmT1c1A3rYM6yPI6MH95E6uwZ4uKHzHo5uwlAiPAejnzgM7YQhhHkNQe89BJ3XQELdBxA6vh/h7n3RjutP2Nj+BI52JmTMALTuQ4j0GIzeczCxPq4kBYwkNXQcqcGjSfBxJUo487yGS91eY31Ho5/gSszEEei9RxPpNVyaJ4f7kK4LYlpyPFPjw5kaPYWSxDCqUqOozoimMkNPXYZO6uZamZtERW4KFXnp1BTl0lBeyIyqUhbOmUHjiiWsWLqQlcsXs3LFIpYvncuM+hIqynKpry6mrmYqNZUZzGyYxubNazj29jHOnDlDc8sh5s4rINk0AEO0LalJ3UlP6kVOcg/yUp0oTO9DYUY/CtL7SyrKdKZYpLhmizTXnkgprhn2lKepKE1TUpqqoCRFuOdsKUqSU2gUMM6WggQ5+fFCCvIT5BQmKCmIl1MYr6QoXkGhNFdQbFBRHKemOE5JcZyK4lgzmBNwbnq0UoJyZjBnnhfpVRTplRRGCjinoFCroDhCJaWzFoZdhnLhSvLDlBKUE2AuP1TNtBAxKpgaaMW0UBWvLcn71b6MbuZAremuNxMtaE13vbF01ytuukOHD3Pw0LV14OBhDh48zNGWw5w4doheaRuRjVuOW9kePv/m+t3sbu6O/fpbHz9/Ee+6t7jbd5VUYH7Lsf9dyPPT6Hx56TtWHzzH02FNyPxW4jP7IMvfOs/8veduSgv3n2POnrNMnnmQxyLW8nBIE/N3v//T093w8wtfXKJm6ymeFN0wYzdQ+8a7N7zvTzf88tL3JC07wnNhTTwZuVZa50+3+V95vufQSWwHJ3K3pT/P9o2jg0syQ8LLSCpfRf2KHZJz8LMvvpYuR3izVh/8iLDaN/GcvpsJFXuZWLEX78sS8wnle6WGB4vfPPeLQnD6g4v0TNwsQafoFccQ9d5ut8fHX33H9A0nkY1cyOOha/CsfYt97332uy1TuOVOfvQVu099xvK3PqBs2xmSlhzBr3o/YfObJSefqG/3ez/+7JBO1Gdb+0YLHVyMPNQtgpTKRsmRGpO/ROqQLJMHSi678YY6apa9TvM7v+xn4Vbu34WPPqdXcAUymyCecopkbEwN2/efkBpE3Mrx/ts+dxKk++6772hqapKccX//+99xc3PjwoULiNevfnz66adSiqvDZaeQSHHNzs6+Jsy7er//lfl7n37NrJ3v4VG1j0dF2v3kVeZO1KIbdav+HYNJKySX8z0BjXRK2EzI/MPsPPUpogv4H/34VSDdSt/LTjhffuRlO/pvsPYfkO7qfX7imjt69XuXA3QF6DnkXb3xUfIkUOfAj17+jYJ6R0C6rOLJuE58lrF+HRk/xZLx/pZ4+lviFWDNhEArCdYJSCcBOgHpQqwlh5yfViE1gggQjroIAdkEbBMuO7NzzjvIBu9AWyaI4/jbMMFfzgR/BRMFrAuSMylQSAA7AeqEs05BkEh91WukGnWRsXbor4C6eHO3V0OihnijkFpSgnDUXYF1l911xmQB6dSI9+KNZuecAHRiHpekJC5JpNCqiTZpiEm2w5BiJ0E6U0ZXwoIccRskx2O0ArchKrraybFTWKGytUAhZGOBvdqWrhoFXVW2dLeT4+xoR/8eDrj1c2KcS198xgwiwsuVCK8hRHoNIs5vOAb/0cT7j8DgOwS9gHNjnQkb35fQsX0JGd2fUPeBhIwbQLB7f8LdBxDpOZDEKcNJCx5Dsv8IUgKGY5zsRpy3K4ZJI0j0HY3BbzQJU0YT6+1GrPcIDJPHEjd5NPF+I0mP8CUrJpSSzETyE8PIi5lESaI/Fck6qjL01GRGUZMVRVVWPJVZpsuQLoPqwlxmVBQzq6achXNm0rhiGWsbV7F2bRNr16xm7dqVLJxfS01FLrPqS5k9q4J5c8qZM6uIRYvq2Lp1I28fa+H8ufPs37+Hypp4YmM0xMdoMCX0ItvoRF5yH/LT+pKf3peCNKH+ErArynBmenpPStK6UpJmT0naZfdcqpLpKQqKTDYUJdlQJOBckpyCBFsK4m2ZZpAzzaBgmkFFviQxV5Ifp6QgVkFBnJCKwlglRXFKaZTmMSqKopVm6ZUU6ZQU6hRmOKdTURCpJF+rpFCrokCrpECM4WryQ4VbTkV+qJJpIeZRgLm84CuSk+NvSV6wks2LWyHd1d/NrU66q6Nx+8xv1El3BdLdyHj8aDOnjh+md/omZONW4Fa+ly9uY0h34oOLeNcf4O7Jq3Er3sPWtz++fW7QL1yJgHSNB8/xRFAjMq9lPB+zEYfUbVIxfVFQ/0alNG1B6IWYjdwb2sSj2nW/GNLVbjvNkwGNtIvbSN2OXwbpTMuP8Vz4Gp7UrWPO3v9dV8Sbzafp7Z6J9TAjk5Jmkl65hm37jyNSLq/1EOmdAgyJlKZjH1zk7asknos0p/c++fqmGiVc6zz/C5BOrHvX8Y/pk74N3cLDtJz7mQ6k17rI3+i1s599ze5Tn3L6oy/59rtr38ff6NTSYf/skE5cZPOJswwILJYaNUxImsGxUx9Izrm8hvUMCprOs/0NyOQBtBtqJHLqInYdOsWHn/y+9cdG525E1jONR3voecwpEr+U2WzZd/w3aVJwJ0E6UUcuMjKSBx54gFdeeYXi4uL/+HESTruFCxdKIO+uu+7i5ZdfJjc3l+PHj//Htv+LLwjAVL3lDBrTVmQTltE2fA2qtK0MLNuDS81+hlbta1XVPoZV7cOlah/ORbt4JW4T9/gJkLmKCVX72HH8j/9/368B6a646H4M0C5/qq+T7nplnx+75f79k/DT983P/xPGXYF31zvOv4/4y2d3BqQr9MPV83nGTrZg3BRrPPyt8QqwYoK/NRMDzC444YYT6armlFezk07UmxNNIUQzCDH6h4nac7b4hlkzKcSaiYFXwJw1XlNs8JpiywR/ITkTAxRM9LdlkgTsbJh0OQU2MNzspguLUktuuiuQLjbejrh4DSLt1WAS3V7N+hGkE+46k4Ykk4aEZI3ksIsXTSYEoJPSXAWkMwO6mAQNeqOGaJM9cSkakjO7YUrsg+/YngwboKBLl86olZZ0UdlIkE75/+ydB3iUVdq/831bvvW/VXf32/rtrhWElGnpFQg1lPTeMzOZmjaZkjrpvSdU6SAiiljpKILSiyAqiK6997WB6+79v847CRtQNCAKSOa6nuu85bxn3vecYTT3/J7np/DER9nv6qqU46+S4++tIMhXQWiAihB/BZPCAomZPIa0qEnkpUZjzYqhTBMlwblKYxJOfQLlmmnY0iZiSR6HJW0i1vQIbJkC6k2lKG0yRWkTcGROoUYfS4M5iXpDNPW6GdRqZuDMmUFlbix15mQaTMnUGF1ArkqfSJU+QUqFrTUl0liQTJtDS2uJnpk1hfQ68+gu1TKnMpf59UUsbC5mUUsJC9vKWdBWxS1ttdzS0ciC7lYJ0i2/ZRa3L1vA3XesYN399/DQ5k1se3g7jzz6CNse2cqmDfdw7+rlrFw5jyWLO7j/nttYv241a9evZu0Dq1m3bjXPP3uc1199k/2H9tPXZ6bU4k251Y8G5xhaaybSUTeJbgHqGifS1ziJmU2TmNk4nr76McyqC2RWnQ+zhHKuXsGseiV9dQp6a2T0Vcnoc8roqpLTXSmnp0JGV4WcrgolXeXerigT20q6y1X0lKnoLVW6YF2p0gXoRFuqlOBcn0NFr0NJn01AOm+pFeo5Eb1Wb3qK+8FckTfdUrhSWoWCTqjmuvK86RJtvpIOs5JOs4qOPAVtenc6zcphSHfGd/AwpDtjQi6R3WFIB99nSHfin5+z7dhbuNs281PhcJm7jl9oHjj3UK/ll5q1XKVfxw/zNvLr4geHId238G/4hVffpXH+OhbdvVOCDCelFNXvHuyc+WiXC6QTarbdz713UWvAnTl3Yt9VvP3irOOVAOnefPdD8tvu5DfjS/BNa2PzrqPSMnx64jNJsVbeey9/m+bkB15GfuJdQIR5tuSc+uzL559m/2Xr/FXHEucdxi1uBb+N6eKX/vlcPdZGpnM5z73y9ldddl7nrhRIJ9Ryhw4dwt/fX1IPxcXF8cwzp6eWC/OITZs2ER4eLplE/PrXv5ZcXF999dXzmttL8aKtx98ltGEH/512L7/Qr8dy51Pc+/gbvPTep7z/6We89dHJ4fjoJG9/dJJ3P/mMJ1//kI4tzzOhew8/yHmAq7Luo+yOp3j/k4ub8fHNId3XqNm+FNJ9zTXAAHwbAH/DkO6bfQu4DfXylh4DUWl/JVEzmlSdF2l6GRkGOZk6Odl6hStFNU+krrpAnTCPECGAnN6iPFV7TieMJQpc/bJMA2BORnqunFStF2m5nmToxXH5IGAnoJ1MAnrqPJk0lqhnV2ATjq8+2Mp8cZT7UlYhAJ0vlVV+VFb7UiGUdLW+EpQTSrrqalfqa1WdL9X1fjgFxBMquipXzTpJeVftS7nTj9JKPxzCmMIZgKPKn/Jaf0ocIWjTwwgNVDBi5PW4u99EoK8nof4yAn29CA7yJiTQhzF+PoR4Kwj2VRIaKOrT+TM20I8xAb5MHBtETEQ4qZFT0CTNwKpJxKlLolwbQ0luHOX6RJyGOJy6KMqzp1CeM5UqzTSc6gjKsiZTnjmRiswI6gxRNJpjqc+dQU3OROpzp1Cvj6FWH0tzYTJttnSaC1NoMMVTbYimLj+exvwkGkwJNOYn0mnPoK9ST1eJlr4yNX3OPGY5zdxSrWNBs4UFLVbmNZVxS0stt7TVMa+9nvndrSzsbWXx7C6WzZvJysXzuGvlMu67Zw2bN2zg0Ud2sG//QQ49doQdj25n7drVrF69lNYWHd2d+Sxa2sb6jXez9aH13H3PCu6+ewmHD+3hjTffYu/eR7llbhU15ZFUO0JpLB9HS+V4Omsn0lM/ib76ScxqGE9f3Vh6a0PorfGnt0ZFb7WrxlxvjZKeWgU9NXJ6quV0O+V0VsroKPeio1xOe5mC9jIl7eVKqW0rUdJRpqSjVElniZIuh4Juh5xeu0ICcr12Jb02FT1WJT1WRX+roqdYRW+xDz0WHwnI9ViUkpKup0hFd6E3XQUCyLnaznwVnQLQmVQSmGs3qWgzedNu9qHVpKJJ50GHScm2NcNKusHfQ8OQbvBsXDrbZ0K6Ox4+zN+PH5OMIp566ijnGkefOsqzTx/lhWeHlXSXyiq/9/FnLN/9CjUPPEvtA89Sv/ZZ6tedWzRt+DuN658l+paDkoru6sLNw5DuW1hgCahcgtZzlwuk+xaW5LIf8kqAdAJmr9x4APeERq4OsdGxdAvvvn96bdGH9h4ntWwpf5xQyn+rzPwqzEZQVifb9h/nrfc+Qozxbb4SZx/ALXUtN5ZtIdGxkF8GW3Bz11HUuYannnv9nNxbv+4+rxRIJ6CG0Wjk5z//OX/5y1/o7e09bWqEym7FihWEhYVJEE+kuHZ2dvLhhx+e1u9y3RH/tt/5+DOpDIVb2j1c53iI+nXP8Ok/L71yBJfiHD/75sckzn+Mn+jX8UvzRvoeekH6QeVi3evFgXQDabBnpMcOmoQBSOfWL5Eb2B+Adq6uXw/7Bg35jTevCCVdS6eRGcnXkah2JyXXi1StjHSdS/mWbVCiNqkQteO0BSJcgG4A0knmEAXCDEKGpsATdZ5Q0HmSqfckTeshRarGkxSNJ6kaL9K1XmToZFJIqjoJ2MnIMsrIMQsVnkJKmc2zeFNk88Fa6out3JeSgbp0Qk0nKeqEUs4fZ60LyEkpsCLFtc6XqjofnKL2nDCVqFZJxhPlTh8qnL4SoLOX+2OvCMRWEShBOltJEBmpAYQGy7ju+r8y8qa/MSbAi4khckL8ZYwJ9GVCqB9jglSE+CkJ8VcRFuRLeEgAE0ODmBwWwvTxYcRPnUDqjCmkR0WQnTADU1osptRIqT6d05RKfWG6BNHqzCJ9NZJq3QwqNTOoVEfgVE+iKmcyDYYoWszRNOROpSZnEvWaKTTpZ9BSmESrJYXOkgw6S7JotaTSlJdAvTGG1vw42qxJtBal0F6USk9JFr0VGrrLNcyq1DGnxsq8WgsL6szMb7Yxr9HG7HoHsxudzGmpYV5nAwv6Olg0q4PFc7tZvmCOlO56521Luf+e1VKa6549e3js4EHp16rDhw5z8LG97Ny5hdtu66GtTUdjQyZLl7SwccNdbN50D5s23sWGjWvYv38Hhx7bw+YNd7F4UQM15dOoKxlHQ/lY2qrH0107kb76CfTWjqWnJoyeqiC6nT5099eWk9JZRd25KqUE57oqBaCT01Emp61MRmuZnPZShRStJXLaHQra7Uo6HHI67HI6HEo6pVDQ5VDSZVfSbe2PYgXdFgXdxSq6i5V0Finptij7FXMquiU4p6KzUCmp5YRyTkRHvoq2vAEo52rbJEinoM2kpNWooDHXg1ajiq13DUO6wd/Cw5Bu8GxcOtuDIZ2idisC0j13/BjHjh3lqDCLOMc49tRTEqR7cRjSXTKLLOpgCae3F9/9lJfe/ZSX3zv3ECmTz779CQ3rn+VPtgf5Rd6mYUh3yazwt38jw5Du25/jb+sdrgRIJ+buyWdfI8I4m/9SmDE03c7Rv5+e9v7hxycQxiy33PUoysRmrgmx8tPAYrwSG7F13cOex1/4tpZAGjdh1n7cYtYwsXMvD+8/zoz82fwsqJjfTyrD2nMPR45fOGXXlQLpNmzYgFKplACcTqfj8OHDp9ZQuLjeeeedhISE8OMf/1gylBAprmcq7U5dcBlunPz839x7+E3JLOfH+vVkLjnM05dImv/lMJ2SG/iRt7iu5hGpTl3GksO89o+TfH6Rfii7OJDu6+HaF6DcgCKv3/31NOOI7yLXFbgiIF1Th4HpideTmC1gmoxUtQvUZehcaak5JhWafGEGoUJXqEQn1Y9zubO6lHMyNHle5OR5ugCdQajmvEhRe5Csdic5x5OkHA+plcbWeJGmFRDQFQLaSamwwlRCGElIjq9KCou9sYi013Jf7FK6qx8VTpH26ooKp7+kqqsUrq+1/jjrBgNefwAAIABJREFUXWmulXVCZedKcS2v9sZR4U1JhQ9lFX44hGtsqT/WsgApyqrC0GqD8fd15/pr/8KI6/+PMYEeJEb5MH2KN+FhfkwJDyY81I/QQG/GBvszJiRAivEhgUwICSA8JJCI8DASIiaQNn0iqdMnkjJjMumREagTpuDIjac2P5WGwhRJ8dZclERLQQyNpkjqcqdTp51Kg24ajfoZtBZE02KcRpNuKo25U2g1TKOzII4OazLdJZn0OTX0lufQaU2jxZJMW2EinUUJdNqS6bSn02PPYmaZmrmVGmZXaphbY2RujYVb6gpY2mhmUZOd+U0OZtXb6auvYFZjFXNETbredhbP6mLJ3D6WL5zLyqULWH37MgnSbdrwALt37uLxxx/n0KHHOHDwAE88cYSnn36Cfft3cuedc5jVa6e7y8KK27rZtOkOblsxkyWLW7n73mUcPLCLfbu3c/ddS1g4u5SuplTqy8fTXBFKZ7VQz42juyqULmcIXRUBUm05UV+uW6SslinoqVBK9eU6yxUu5ZxoSxW0lchpLZHR6hChoNWuoNWmpM2uoN0mp0OEtD2wr6DdqqDTqqBLhEVJZ7GSLgHoLCo6B/bFdqGSjnwlQjHXnqeiw6yQ0lc7BJwze0uqOaGcE6q5FhFGJc1GhbTdbFBSr3GnyaDkwWFId9p/o4ch3WnTccnsSJDuzqP8LG8TAU0P88j+I/D2s5x8/RlOvHb8nOPka8f591vH4Z3jTGvb5jKOGK5Jd8ms9ze5EfEHQfdDL/Bnu4B039w4Yrgm3TdZje/22mFI993O94V8tysF0omU18KWO/mJTz4h2R3ctfmxL51GYbyycedTlPfdh0dcA2435PArvyImG2ay/IE9vPT6t1ObSoJ0kXcwtXOvVCNy696niSyYi5uXkd+NK8HSfhfvfnC6+u9LH2AIB68ESPfee+9RUFDAb37zG37729+yatUqRGqreH366aesW7eO0NBQKcVVnK+srOT75OIqnlPUnG3Z+Bx/tG7hprKHmbXtpYtS93IIH8lLtss7H/+TiLkH+W/1A4xt38XeF//BZxehdqiYoG8O6eDM+nGnTfwAXAvoYrDlw1dewwDEG3B4HdgXLq4BBPS7vEpOsl1rTxv3tPe+wDtXBKRraDcyLe4GEjK8SM6Wk5IjI1Ujl9JUB+rHafJ8MBT5YCxSohdprv2gTijqRBqsMJbINgmzCU8J0CWrBZhzJzHLQ4J/idli25PkbPEenhKwk5R2uR6kCsVdrheZBjkuIOgtwcA8i4IiuzfFpT5Y+9V0IlW1rNJfAnVllSJ91aWQq6h2pcGKVNjyal/KanyoEDXnnCJl1kdS4wlA5ygLwF7iCqsjGIM+lDGhMkaN+Bv+qhuIjJChy/YlM82PyGnBTBoXRHioL2ND/RkbGsyY4GBCggIIC/InPDiACWGhTBobSsyUSSRNnUTi1AkkTptI4tRJJEWMJyNmCsU5cVTq46W01DZbGl0laXTZkugojKPVHEWbMZLO/Gg6C6PozJ9OizGCNn0E7cZpdBbG0GdPorc0jZnlOcyu0jCnUk1faRY9JRn0laTT6xDquTRmVWRJcG6eU8+CWgMLaozcUmtkdo2JeXV5LGwoYl69jbmNDvrqS+htKKevsYqZzTXM6WpmYW8nS+fMZNn8Oaxavoh7Vq9i7f33sWXTBrY//JCkonvyqaPs37+P3bt3cvjwQR47tI/Dh/ezZfMa5sxx0tNrZ+GiBhYsbKGvt4SurgJJYXfXnQtYdWsvc3ostNYkUu8Ip7kkhPZKAedC6a4IorsskM5Sf7pKfekq9ZFSVTtEqmqpiu4SJZ2lAs7JaSt1qecEnGuxedFik9NiVdBSrKDZqqBZgDqbglargtZipXS8xaKg1aJAtG3FClqL5LQXKeiwKGkvUtFWpKSjQEF7gZL2fCVtoq5cnmhdEK5VKOTMSlpM3jQbfWg1CDCnolnvTZNeRaNBRYNORaNOSUOuippsdxp0cras7rzAX0lDG27Y3XVo8zTQ60p3dxXqqII7j/Lzgs38vuxB0hbvwnHnPorv2Itl1Z5zjuI79uC4cy9lq/dyY+VDuGU/cMm7u36fa9INfM4vRPvRyX/Ruvk5/mTbwi+HId2FmNLLZoxhSHfZLNUXbvR8Id0nJ06yZfdROpc9SMvizaxcv59nXxpCDTehQmmoht/9Gm64HhYvgA8++MJ9XegDH35ygnWPPMnIGdVcpcqjuPPur3yLN979iI07niKrfCl/nVDGf8lMXDetmvTyJSy8eycffeJyUf7KQc7h5ACkC2/Zyaf/FKsCB558kdDsLty8DFw9xk7l7AdOQULx/nufeIH5a3bQMH89C9bs5PDxVxiKQ/D3HdKJWnTbt2/nuuuukwwj0tPTefbZZ6U5Fams8+fPZ8yYMZLCTphJCED3fapBN/Cx++DTzyi952npR7OAph3ce/iNiwaYBu7pcmtP/PNfZC19nB9r1xJU/yjbj7970ebwQkA6BtxYzwBxDAA6AdXOPDdwjZuWtYPpnahHN3Du1DX96bEBZ0+P/S4+A1cEpKtvNRMRcyPxqV4kZcpJypaRolaQnqs4pXDTmL3RFfhgsAxAOjn6IuHKKnep6MweZBlFzTlXWmtStgcJmR7EZ3iSkClC7HuSlC3Cg2QRag9JbXcqFTZXhkivlUBdnhJDkZICqzdFdh8spb5YS11uryUV/pRW+FFa4YsAdUIhV17pIxlLlDt9KRNprVUC0PniqPSVDCiKS/2wlfnjKA3AYQ+guDiYnJwAJoUrkLvfRFjgTSQnyDEZA7Dk+REf58fEcYFMCAtgTLAf4aHBhIWGEhwYSJC/H6EBvoQHBzJ94gQSZkSQFjWN5OlTiJ86kYRpEaTMmErK9Emkx0zFmBaDJTuGKlM83SUZ9JSl0VuWSldxAh2FsXQVxdBjjaHXGkVPUSTteVPpME2mp2A6fbZEZpakMNeZzdwqDfOqNMyv0nBLpZp5FdnMcwrVXA7zKnOYX6NlQa2ehbVGFjfksai+gPm1ecwVUVfE3HorM+vs9NU66Kp10F1fTm9jFb0ttczqaGRedzuLZ/exdP4cblu2kHvuuoNN6zew9aEHeWT7wxzYv48jR56QFHX79u1m567t7NjxIAf2P8rhx/ex5u5FNLeYaW7KZeEtVfT2OKitSaW6Mp6OFh0zOwqoq4imxjaWWkswTfYQ2kqDaS8PprM0gC6HP50lfnTafem0+9BhV9FhF+mqKiltVaSutjvktDnktDgEjJPRZBUhp8mqoMkip9GikELAuqZiBU1FCpot/W2hguYiJc2FcpoK5FLbVqigLV9Ja76c1jw5bWY5rVIoJCjXZnbBOAnICShnVNGk96ZZL1olTRKYU0lgrj5XRb1GqOiUVGW5U6eVs+XOYUg3+It6WEk3eDYune3X/3GSWQ+/SHjbbsKadhDWtssVrf3twP5Q28HXNe8krOFRStYc5eN/frv1fr7JjA5DuqHNnoB0bcOQbmiT9T3rNQzpLt8FPR9I94+PPmXhmh1EF83jt2El/CrIhndSC2Xd93Lo6Vc48VVu3RcJ0n3++b+k2nITdD24XZ9FrHUBn37VffYv6YGnXqJ1ySYmGGbyQ58C3OQmPOMbueXOR9h9+Dk++OjCwLoBSDeuecdpBeqX37+bwKwO3FRm/ja9it7btvL8q29z67q9pJUv4abIGq7yLWLkjFp0VcvZ8/jzfPzpya/8QH7fId3LL79MY2MjP/zhD/nd734nQTkB7oSL67333ouvr6907g9/+ANOp1P62+UrJ+wyPfnuxyexrznKz0wbCGreyQNH3rxogOkynUI+/uxz0gWky11LcP2jPHK5Q7pByjdJ3abVog0IkIC1W4DY/hJIx38UeG4ihVVcI13n5rrO7Qwn17XaQQq6gT5uBAQEEKDt+gLo+zY+G1cEpKtrzmNK5I3EJHuRkK6QQF1ytoI0jZwMyZFVgdqsIjfPB32ht6SiE6YRuYUytIWyU3XoBKBLz/UkRSjoMtyJTfckNtWDeNGmexIngJ2krPMgOUukv3pIwC4pR1wj0mO9+tV7SrKNog6eCuH2mieBOm+KHQK4+UrpqgK42cr9KCn3p7RMtL6uqPClpNIXh9MPe4Uf1nJ/ikr8sNj9sZUE4igJorAgiPQUf8YFe+EnG8mkMHeyM5QUFvpQUh5ATlYQE8f5EOSnZFxYIBPHj2NcWBgB/kEE+vsT7O9LaKA/ERPGkRkfS05CNCmRU4iZOpHYqZNJmh5BavQ00mJnkJMcQ05SNPq0GEq18bQXJdEllG9l6XRZE+ixxtNrT6DHFsdMWwwz7TF0FU2j1xLB3JJo5pQmM7Mknfm1WubXqKV2UZ2WxbU5LK5Ws6TOwNI6A8vrjCxpNLO40cyyBhNLG/JZXFfAgroi5tdbmdNgZ1a9jVn1DnpqHLRX2eisLaOnoZrupnpmtjczu6uNBbN7WbZwLssX3cJdq25jy6aNbHt4K7t37ebggf3s27+Xxx8/wlNPPcX+/bvZteth7n9gJQcOPMqBgztYvKSN5kY1LQ1ptDXnUFebRqV9IhWWMCqLJ1JjDae2OJCaQn8aiwNocQTS5giizR5Ah82fdpsPHVZXtFu96bCpaBdhVUptm01Jq01Os00hAbqGYjn1/VFXJEdEgwiLnPoiOfWFrn2pLVDQKAE6GY0FMhrzZTTlyWgxy2kWrUlOi8kF51pNClpE+qrRm2aDUMypaBwInbcE5xp0Chok5ZySeq0LztVpFNSp5Tiz3KnVKtg8DOlO+14ehnSnTcfwziU0A8OQbmiLMQzphjZP38dew5Du8l3Vc4V0n3z6Gfc9/Di/Dy/lB8o8/neMnf+bWMZPffK5SpmHtupWnnnhzbNPyEWCdAM3ZKi7jR+56whKb2P/ky/h0qwNnP3y9jOhzDrwDAmOhfx1mhM3mZFfBVqYoO9j8b27EKm03/Q1AOmEku6DT//jIimmS6TmBmd3Su87IrKW6tkP4JHQwH97Gbkm2MpfJ1Xwc/8ifjA6l5zypZJj7ef/Ors5wPcd0gm3VpVKJYG46dOnc+zYMU6cOMF99913SkF3zTXXUFJSwgsvfLu1Br/p5+KbXH8mpBPrfrFSNb/Jc1zMa/8D6dYRXL/jewDpxGweZ622H8xJ6agBaLuERK4/VfWUKu70mRequQAB8QalsH4ZdBtIj5Wg3wDQ0w6+9gyod/rbXJC9KwLS1TSamDj9RqISvYhLkROfJiMxQ6S9yknXCidWhUvdZvJBKOokA4l8keYqAJ1wZpVLRhApGhd4EymucWnuRKe6E5PqLoG62DRxzIO4dE8J2knquix3ErJcabBJWV4kiVTYHBlpuf1w0ChUeqIGnhKTxZuCYl/ybX4U2X2x2H0pcvhR7PDDZvfDancp7QTEK+6vOVdc4o/FHkihLZACiwiR3hpCYqwf4/zdmT5GQXZiICaDP/nFPlK9ukKLH9OnBkjmECEBPowLD2Xs2HH4Bwbj4+OHt1KOr0pJeFgoKbFRmDNTSY+aTvy0CCKnTCRm6mQSI6eRFhdJTkoC6tQEclJiyE2LpzAjFmduJM2ijlxxKp1F8fQ6kugrTZGAXZ8jkdml8cxyxHBLWSzzq1KZW5XNLVU5zK/NYX5VJotrNSyt07C4TsPSej0rG/SsbDJwR1M+K1uKuK21gOXNedxSb2BerYlZVWbm1NuZ01AqwbnO6hK6akporbTTXl1OR10VnY219LY1MauzlVtmdnProltYuXQxd65cwfp19/PwtofZ2V+T7siRwxw+dIgnnxDF5J/k4MF9rN+wmhW39rFr54M8ffRx7rhjLs6aJOz2EMqsY7EXBFNsUFJq8qMyz5+qQn9qCn2pL/KjyRpAqy2QVps/bcV+tBZ709YfrVYVLcVKRCvSVlutSlqsKkk154JzCuotSuosCmotCuoKBaSTUVekkGBdbYGc2nwFtflyavNEKKg3nxEmBbVGBXUmBfUmBY1GFY1Gb1drEGDOh0a9kga9kvrc/tB5U6dTUZerlEBcrVa0Smo1CmrUcmo0ciqyRlGtkbHpjo4L8kV0roMMp7ue24xd9umuAxL276hY67nN7gXo/R083zCkG9o6DUO6oc3T97HXMKS7fFf1XCGdUGrNyJ/Lf3vno0hsZNFdm1i3bSfauiVc5ZPPn8PsLFmzg09PuOp/fWFmLjKkW7D6USnl9Y/jSmi8ZQMnP/sPEPvCvZ5xQCjU1u94gql5syVjiR/45POrECu6mtvYuucYr7/9D/71FXDsjOFO2z0bpBvo9OjBZ/GIqePnQcXSe/8yxIpXfD2N89awddderO0ruTaikt+E2SnrvY9X3zx7CvH3GdK9//771NTUSCBh1KhR3H///Yhjy5cvJygoSDo+cuRIqqqqeOutIaRnDyzAZdgOQ7pvvmjfT0j3zeflrCMMpL+e5W+OL5hMnHWgb3biioB01fVGxk+9gRlxnsQkyohPk5OYISMpR0Gqur82nTB1MHmTY1ShNsldYRY15LzI1AujCZHG6kVCloBw7sSkjD4F6WJSRxOdMlo69h9o505sRn86rFDYZXiRmOlFogTrZKRI5hJibDnZJiWafJFm642pyJd8q7eUBltg86Ww2IcCqw+FVl8Kxb7djyJbIBZHEIW2IAqsQRRYgjDnB5GTE8yMqSomjfEkdYYfdv1ECvNDMRf4YLH7SNempwcyeZzLyTU0yF/6NUYUHZXJlYx290Tu4UlYUABREVNIippOQuQUEmdMIypiMlFTJhM3bSqpsTHkpqeQkxRHenw02rQE9OmJ6JKjKUyfQaUuhvrcabTkTafHniBBum5HIr2lycy2xzGnNIlbKlKZX5XBwpocltZrWFKfw5I61/byhlxubchlWWMut7eKMLOq3cLKNgu3thaxpLlAMozocebTUWZkZk0xM2tLaK8opq3SRluVg+YKO61V5bTVVdHeWEd3WzN9He3M6e1i8fzZ3H7rEu6+cxVrH7ifbdseZt/e/Rw8+JgkFxcquiefelIyjzhy5HH27tvF7avmM2deFZs3r+LxQ/vp6LTirIyluDCIAr0Kq9GHErMKZ743lXm+VOX7UVfgR6NFgDp/mot9abH40WLxocWipKVI1JLzptniAnRNIo21WCmlsgqVnATjBJgrEpBOTm2RnJoCBTX5opVTk6ekJk9BdZ6CGrOcGpNcamuNcgnK1Qo4Z1K5wqiixqCk1qikzqSizuh9Khr03tQLIKdTSlCuTsC4fjhXo1ZQLaCcWi611TkyqrK9qMrxojRtJBU5XmxYNQzpBn8FDyvpBs/GBdz+DiDWBbzbcx/qO3i+YUg3tGUZhnRDm6fvY69hSHf5ruq5Qbp/c9/Dh7l+ipPfhViZd/t63nn3RT78+HU2PLqHMep2rgmyYmxYdap22hdm5iJDum37nmGSYRa/DCpGW72C9/8xdDOGf/NvRKrv0edep6zvPnxTW/lFkJWrAy34xjdICreX3ngPkVp7rq+vg3SfnPiMlev34R5bL937XyaWU9a7imeeP8rHn7zGY0efIt46h5+HWEktX8qhY6+c9Ra+z5DujjvuwN/fX3JsVavVPPnkk1KKqwB0wsX197//Pc3NzRw9evS8gepZJ/YSOzEM6b75gpwPpBPfqf8W33MX+HVBatJd4Hv6wnD9kC7gSyGdUPC5lHhfevoLg53/gSsC0lXVGRk7+TqmxXoSnSgnNkVGbJoAZjKS1bJ+J1Y52XolOQYF2XoF2Qa5FMKZVdSUE4YQ8ZmexKV7EJvqTnSyO1HJ7kSneBCdMoqo5NFEJY9CALuYVA8polI9kBR2Ke7EpbpLCjuhthPpsQLYiTFTxfvnutR8AtZpzSoMBSqMErDzxlTog6nQF2O+D+ZCX/IsfuRZAsgrDsJUHIhJALq8ENJSApgyTs6kcA+SE32xmSdSYZtEviUAQ6E3+TZfdGZvoqYEMHWMH+NFLboxYwkOCkWpVDFi5ChG3DyaIP8AoqZOIWZaBFPCxzI2OJCp4eFMnziemKkRpCUmoM1MR52cTHpcLFmJMWhS48lNS8CUnkhRWiwFqdNxZE6nMT+RdksinYVxdFri6LYm0mdPZE55GnMrM5nnzJZSXBfVarm1PpdlDRoJzt3WZOS2FrMUK9vzuL3Dwu0dxaxoLXJBuqZCeitNtJWbaS810VdtpbvaTmt5ES2VNpoq7DSV22itKqO91kl7Qy1drU30dbYzt6+LhfNmsmL5Iu69+042rFvL1i1bOHjgIEeOHOHQ4UM8fuQITx9/mqePHWPv3p0cOfIYu/buZObcanr7itn+yANs2rSG1pZ8zMYgTGp3LHolNoOKMrOKCpMPlWZfavKFms6XBosfDYU+NErhTUOhisZCFU1FKpoKlVI0FPanr/ar5OosMgnMVRcqqSpUUFWgoCpPhdOsktpKkwqnSUmVWYnTpMBpdEWlQYHToKDKqMSpV1KlV1KtE62C6lwFNToRSmqE+YMIrZJqERoF1Rq51FaJbZHSqpZTqZbhVMuktjxHRnm2J+VZHthSR1Ca7cm624ch3eCv32FIN3g2LuD2dwCxLuDdnvtQ38HzDUO6oS3LMKQb2jx9H3sNQ7rLd1XPDdLB6s0H+f2YEv4UZueujdsA4Xb6KYePHmO6qYdfBllJLVvKsy+//eWTcpEh3atv/gNTwyp+EWAhTN3NviMvfnUNvS9/Ckk1t23/M5Lr6tVBxbiN0EgqttTSxcy+fdvZIeVZxvs6SCcu++jjE8xdtR33mDr+MM5B26J7+OijV4GPef8fr6BxLuT/BVmIti1g95Gzp3F+XyHdBx98QH5+PldddRXu7u5s3ryZ1atXM27cOElB96c//UlS0L355lekY59lfS7Hw8OQ7puv2rlCuo9Ofs7Gp95m+d5Xef6dof8AMJQ7vSwgHf3GEQNptKfSXQc5vZ4lnXYoczDUPlcEpKusNRI28VqmRnkQGS8jOsmLmBShbnOp41IEKNPIyBAOrDpRd05GutaLNK2X5ASbmCHUcwK4uVJcBZybkSRiNJFJAs6JcCcqxdVGp4h+HkQlexKV7CEBPXFMgncpHsRI0M6VFpuY4UVSljCykJOmFWm1SslcQm1UojErUZtUaEzeaAwqdCYf9Hl+GPID0eWFoDOHkK0NJibah8nhCqZOlJOe4YveFEph/kQKCsMw5vtjKPBBb/YhI82P6WP9mDImgAnhYxkzNlxKcR1182huunEESrmSCWPCmBAWQpCfL4G+PoQHBzNxbBiRUyaQGB1NZnIyOanJpMfHkZWchC49FV16oqSky89KpiAzCVNqDOW5SdTlJVNniqVOH029IZomYzQ9tmSpXl23cG8ty6avIptZTjWLRe25BgPLGgwsbzSzvKWAW1sKubXVwrJmC0ubClncWMCiRgvz6iy0lproKCugx1lMd1WxBOgaSoqoL7dRV2ajvtxOs7OMtupK2uuqJUg3s7uT+bN6WDx/DrcuWcC9d6/m4a0P8cj2bezbu4+jx45x/PgzHD78OIcee4xjx45y4MBe9ux+lKePH+fOe5ZRUp5MZ5uBjZtWs/K2mVRXJqPP9iAvxxOLVoVd70OZwZdyozdOkze1+b6Sok60tXm+1Of5UJunpC5fSX2BaFXU5SmkEKmrQi1XLRRzhUqcAspJyjwVFXkqKswqyk0qyo0ilJQblFQYRKugXC+nIldOmU5BmU5OuU4h7Zdr5VRo5ZTnKqS2UiOnUqvAqVHgVItQUiHSV9UKKtWilVMu2hwFZRKUk1GWLaNURJaXFCVZnhSnjsSR6cXalcOQbvCX7TCkGzwbF3D7O4BYF/Buz32o7+D5hiHd0JZlGNINbZ6+j72GId3lu6rnCul2HnqOKabZXOVbyFRzL8vue4j7tu7G3rWKP4yzS+mut9zxCB99chbzgosM6f71r38zc8VWrp9axbVTnZIr6tvvf3zeC/jy6++x+J5dZDmX8ZtQOz/0zuevEZVkVC5j3SNP8M77Hw1p7KFAOjHQC6++Q5JtIT8PLCY4q42uZQ+w8dG9NC+8G8/4Bn4dVoKt++6vhITfR0j3z3/+k7Vr10q16H7961+TlJTEkiVLTgE6keJaX1/PK6+cXWE4pIW6jDoNQ7pvvljnCune+fgzqh54hsDGHUR07sa2+iiLd77MK++fQDjFfpPX5QHpRGk7V8270+vXuYwjtGuPc4ZB7DeZkrNee2VAuhojoROuZUqkOzNivYhO8CIm2QXeEqQUVJkE49K0nohIVXuRkiWUbkLx5km8UMRJteeEcs6dSAHoEj2YkSjaUf2gznU8MlEo7IS6zoOoJE8iEz2JShSgThzzJEa0Sa7zsSkexKd6kiBUfZmyU66zaVqX82y6Tk6GUNnlysnKVZKj8yVH74/GGIRaH0Z6egjTp/kRPtaL6REK0jIC0ZpDyRWhH4OhMARjQaCkxtPm+pMcE0TEWB8mjAtlfPh4goJC8PKSM3LESEaNvJkAbx8CvVUoPN1RyLwIDvBjSng4U8aHS/XokuPiSE9KJiMhgYykeNQZaRgyMzCmJ0u168zZaejTk8jLSqbClEl5bjzl2micuTFUaqKp0UbTUZxCsyWVluJ0Okqy6SzJprs0h7nVRhbV57GowczChjwWNOSxUGw3Wphbl8+82jzm1JiZU1vEzBoLjTY97aWF9NbY6XAWUW83U20rpLbETk2JldpSG42VZbRUO2mvq5Eg3azuLubPnsmShbewYuki7l2zmu3bt7F3zx727tknmUW89NJrPP30M+zZs4vHDu3nyJFDPLL9QZ54/DEefHgDNQ0GCvLCmD3bwZ13zmNWbymFhkAMme4UaVTYcn0plSCdD5VGb6rNAsr5UW32laLW7EONWSmFgHU1ZpWUulprVlJt7lfG5SklOFdh9qEiz4fyPJdCr8ykpNSooFSvpMQgWgVletHKKRUfazeGAAAgAElEQVSATiujVAq51JZp5JRKIaNMo5CiVC1HHC/XKChXK6hQK6W2TK2gXAJzCkpz5JRmKyjJklGaKcORJXdFpheOTBn2TC+KUkZhy/DigWFId9qX6zCkO206LtzOdwCxLtzNnsdI38HzDUO6oa3LMKQb2jx9H3sNQ7rLd1XPFdK99vYHdN26VYJE/6PMwzexgbE5bfwx3IHbaD2Ttd08dvSls0/IRYZ04sbWbn+C8bm9/CLQQnHbXbz42rtnv98hnBEusfuefIHqOWvxTGziRz75/Ng7n8nG2XTcupUnnnnta0cZKqQT6bZL793FHydW4OZp5ObpTibrOrl2UhluXkbGanpY8+BjX1lr7/sI6T766CPsdju/+MUvEEAuPT2dyZMn85Of/ERyeK2rq5P+VvnahbjEOpxvjUPxGJcSpBPGHaI2oICpl9PrfCCd456n+bNlC24Z9/HTgk34NO6gZPVTdG97gS3H3+XVD07wr/PIhr1sIN0lsMBXBKSrqDYRMv5aJk0fzbRoD6IEpEvyJC7VZfYQn+ZJUqaMlGwvKZIyPElMF0o7D6lPTLKoQecCawK2RSV5EJnoQWSS5ylYF5ngzgwR8eKcAHOeRMZ7MSPeU4qoBJFq60G0dM5LAniij7iP2GRxL/2wTijrskW9PBECFMpIzZaTlq0iTe1HhjqQjJwQEhKDiZjgQ1iQgunTvMlUB6A1h5FtDENtDkFrFoBuICXWn5zMAKKn+BMe6suE8RMJDR6DXK7k5pGjuXnECGSeHnjLZNw84ibcR99MsL8PE8eGSpBumkh1nTaNlIREUpNTyEhJJicjVYJ0uowUDBmp5GuyMeVkok5LIF+dgUWdjiklGktmDGWaBMo1cVTr4mguzsCpT6TGmEirTU2rTUtTURYdJTpmOc0SjJtdk0dvlZmZVSa6nWbay/T0Ok10VxjorjTTU1VIg01Ps6OA7hobXVXF1DvycNoKqHHYqLYVU1dip6GynKZqJ211dXS3NjNLKOnmzmL54oWsXHEr9969hm0PPcT+fft57OBjHHn8CM899wIvv/wKTz55hH37d0mQbuvWDWzftokDB/eybOVMtHp/ioqCaWsxM7uvGqcjBmO2F/lqJdZcH0r0fpQb/agwelNp9KHK5INTRP92lUFFlUFJlZSiKsCc6KOiUqTKCrVcf5SavCkxe1NiUuEwKXEYlNj1Cuw6JTadHHuuCBl2rReOXDkOrRy7Ro5dLcehkeMQbY4IGSVqBQ4ROQpKToWS0hwlpdlKHCKyBJiT48gUUE6JI0OOLUOGNUPeH2JbhjXdi/zkkVjSvbj3tmEl3eDv8WFIN3g2LuD22SDWgEX6l8jOj6/tctmwD3Jw0nat/eKvX/1jBwhXqOODrgnoYq14hNPOr6VrsJtUgBbJTOosj3qu9+D2LRa4GIZ0Z1mkMw4PQ7ozJuQK2h2GdJfvYp8rpBNP+vdX3kFfuwJ5TB1X+1v4mZ+FP48tYby+j7u2PMb7H35FmtclAOleeO1dSrvuxm2EljB1F4eOXxh11b/+/W9WrN2HrvY2ycTBbZSOnwVaSa9YxuZdR3nlzffP+kEZKqQTA5w48Rn2zrvximvgd6F2fupTxO/D7HjFN7Bywz7efu+r1XvfN0gnwM+2bdukWnQ/+MEP8PT0xNfXl//5n/9BpLg6nU5ee+3rQelZF+cinnjppZckV9odO3bw3nsitXzor0sJ0omySPPmzZOcdr+Nem1Dn5Vz6zkA6X6kfYAxDTvY99zZ/w2LkT8++S9q1j7L30q24qZbj1v+Jtxy1+Gmvp8fWjYT3LWb0nuOs2zva+x78QOE8m6or2FIN9SZgisC0pU5DQSP/RsTpo2SUl5nxLoAmgBm0UnuUkiQTDizpnkgFG6xA3XlRN255NGSEi5SpLFKdejciUoS4SE5xgoQNz3eQ4rIBA8iEzyJjPOQjCqEWUVkvAdR8Z6uSPAiKkHGDNEnXoSMyASZBA4FyHPBQwHtvFyRJichXUViui9Jaf4kJgcQHRlAeJiKsSFyoqN8ycgJIzM3lGxDCGpjKFmGUNSmYMz5geRZ/dDn+xEfoyI8WEn42DGEj5uAt8pbUtAJFZ37qFHIPb3wuPlmPG4eib+vcHcNZsKYYCaNC5EcXTOSU0hPSiM9MYXs9DRyMjPISUlGnZKAOScTszoLfboAdsnk5WSiS44lO3YqhpRobDnJlGgSqdDFU1uQSYkmiVJNAvWFOdQVaqnITaXGlEazTUtXuYGuciPtot5ceR4tVh11Fg3t5QZayww02/W0luVRb8+nwZ5Pd7WNvloHbRVWakuKcTqsOO3FVJfYqa+skCCdSHftaWlmZlcHC+fMYsXiRdy+8jYeeGAtj257hD279/DkkackR1fxBfziiy/x2qtvSO6uTxw5zEMPrefO1UvZ8cjDbNu2mZpGAzk5N2PU+VNZmkKFLZpCrS/5GhXFOl/sOl/KjH6UmwSo85FgXYXBlwqDNxV6b8p1Sir0/amqegUVOhUVehVlBhWlBqUE5exmb2wmFTaDAptRid0otsX4Siy5Soo18v6QUaxRYFUrKM5RYs1RUpwjtuVYsxVSFGfLsWYpsGX3h9juD2uWUtq2ZiiwZvZHulzatqR5SSDO1XpK20XpnhSleWJOGElhqucwpDvju3YY0p0xIRdq98sg3YD7ktsXbdAHnJfc3AII6K8lETAA684EegMQTlir9/dxydu1p0O6U+cD0IoxAwas37/4/uKxz+cehiHdhfrAnP84w5Du/Ofucr9yGNJdvit4PpBOPO0/PjrBg3uOUT13HdaONSxYs+PsdegGT88lAOnE7azasI8feej40+QKbl2/j3+eh9nD4McavC3mdNn9e/BJaeGP40v5oV8B10+txlB3O9v3P8O7H3z8hfc7F0gn3uujT06w5/Hn6Fr2IIWtd9G7Yhv7n3zpC+MOvq+B7e8bpBPwIisrSzKF+O1vf8uf//xnfvnLXzJ69GgaGxt54403Bh79smtFXT3hUjuQrvvwww/zxBNPSM/0ySef8Pnnn5/1mS4lSLds2TLpOW6//fbLyrDDBekO8z+6tfjVPcqax97g2Bsf8+zbn/DsW6fH39/+hEOvfIjlrmP8RUA64wbcLJtxK9zkiryNuOnW4aZfz48LNzOy9hGc9z7NtqPvcPS1j3jjw5N8eOJzTn4uLGq++Dp06BD/9cMfSfUV3Qb+v/xbbGOT0r54E5fJkSsE0ukIHPM3Jkx1Z0qUB9Oi3Jke44JnElRL9CAmScA5dwnQCSgnUlYH0lUl1ZxQxiW5UlpFyqs4LynmBHRLdJcA3Yw4L6bHezFdtHFeiP0ZcR5MjxXAzosooawbOJ7gxXQRom+sF9NiPKRwnRf35oJ5MUly4lJ9SEzzJy4hkIhJvoT5y1yALjaQ1KwQMjVhZGrDyM4NI9sQRqYhhBxjMAZzMOZiP1KzPRk7xpOQ4GCmTJlGgH8QcrmCETeNYOSIEXh5uOM+cgSjR96I0tODMYFCcRfImCBfIsaPITU+lvSUFJITkshKSUWTkUFGSgpZSUloU5PJF4AuMw2NlOqahiEjhdyUONTJMWiTYjBnJFCYnUh+Ziwl2mQKM+Io0SRQW5BDpVlNqTaVMm0KtQXZNFlzabUbaC0x0WQ30mDRUl+oodmqo9Gqx1mooSJPTVWhnjpbPl1OB13OEloqHDRWOKgpteO0FeO0W6ktL6XBWUFrbTU9rc3M7upk3qw+VixZxB233ca6devYuWsne/bu46knj/HM8Wd5+umnef75F3jlldd45tlnOHhoL3v37+S22xexZs2t7D+wmzX330GuLgBtlhcmXQCFumAsGj8sWh+Kc/2xG/woM/lTLkLvS5nBmzKdDyU6b0p1PpTpVJTplZTqlJTqVZTmKijRKXDoVNh1AsYpsZm8sRl8sOlVEqSzGgWg86ZIq8SiUUqptYUaJYUaOUU5cgqzFRRkySnMklOUJcci2kw5lkzRyrBkuKI4Q4aI/+yLPgrXfroMy6mQU5gmozDdg8I0DwnICShXkOpBfoonxrgRUnvPimEl3eDv+mFIN3g2LuD2mZBuYP9LAN2A8s3tTBjHWRyZTo3lxhev+Y+STvqfCe3pSrxTIO5MBdzAmOd6D2eOcwGncFhJN7TJHIZ0Q5un72OvYUh3+a7q+UI6oYb58JMTkoGCUIi988HHfPbPswODUzN0iUC6LbuPcsPUKn4dYkNXv5LX3/nHqVu8EBvv/eMTth94hpq56xgVXcdP/Av5pW8B4epult6/mxdefVdYQJ56q3OFdGL+Pzlxkjff/ZBX3nift977iE9PDC2V8FKDdAJEBQQE8L//+79YLBZE6upQX2Ie1q9fL9Wiu/rqq08Buj/84Q+0tbVx/PjxrwRZQ32fi9XvkUcekUwwrrnmGv74xz9yww03MH78eHp6etizZw8vvvjiWVNI3/34M+xrjvIz0waCmnci1v2zz//zmfu2n0mk6g5AxBUrVkjP8WWQTvQRasivUtiJsb6uz7fxPB+f/Jz0pYf5ecFG/tf2IFPnHiRr2eNkLT1C5qDIWHqEnOVPkLXsCN6tu/mF9UHcCjbhVrT5PyFgnTgm1HX5m/hxwSZ+V7CREcVbiOjeS+dDz0umEwL+/fNfXwR127dv57//39W4FWz99iO2C5lv0Lcxpd/JmFcEpCut1OEf9jfGR4xm8nQPpszwIELAuhj3U3BMUrv1gzmp1lyCh0vtJpRxIrVVSm8VrcvVNTLZVW9OqOaiRN84Txdsk1pPCcZNjxXHPJkWK0CdJ9MH+sSI4x7S8WkxnkyN9mRKZH9EyZgS6dW/LyCektgkP2JjgwgPUeKv8iQ4SEZUrB/JmaGkqseQnhNKWk4oKepQ0rUhZOlDyM0bi84USnSCDE/5X/Dy9GLChAjGjBmP+2hPRo1yZ8RNNzLiphu4+eaR3HDD9Xi534y/t4Iwf1/GBPkxfmwIcdEzyExNIT05idTEBLJTU9BmZJCVkkxGcgKmHDWGzEzUqcnostIwa7IxZqejS08hJymOjPhoNCmxmDIS0SXFoE+NRZ8SS3GOqFuXRYkhE5s6FUtmAuX6NOoLcmi0GqjKz6XMmEVtoYbqgmxqCjRUFWgpNWVjzc2kSJNOWYGeWmseTaU26kvt1Dqs1JeWSIDO6bBTU1FKrbOMptoqulqbmdnZwbzZfVI9ujtXrmDThg3s37+PA/sPcuzo0zz/wouSiu7vf38OEWJ/1+7t7Nv7KA9v28zS5TNZtWoBjzz6CG2dpahzfMhIvRmTWsAzHyy5vhKks+n9cBj8KNH5UZLrS0muDw6NNzaNLzatD3aNCrswmRCR64Ndq8SmVVKsVVGcq6JYr8Jq9MGq88aSq6IwV0WB1ptCjYoitZICjZK8HDl52QrysuXkZynIy5JjzpRhzpCTlyGTIj9DRkF6f6R5UZAmpyBdToG0LfZl5Kd5kZ8qtgWAE9sy8qTWg7wUT/JS3MlLHk1esjvmJA9MSaMxJY5GF3sT5mRP1tw6DOkGf1MPQ7rBs3EBtwegl4BYA9tfBuhEnZ6vskYfuHYwDBs45tavnDvztgfOfwG4DQJ4Z5w773sYfF9n3sc33B+GdEObwDMh3eoD559eJP64WLbzJf5g3MBN5VtZuuf809E++exf1N7/DH8p2sQfbFu4/eDrQ3ug4V5DnoFhSDfkqbrkOp4vpDvvB7lEIN1zr7yNtmYFP/Mr5OYZtRw5LlxSL/xLqOZEqmtq2RKuCbXxX14Grp1WRaxlPndsPMiJz1xgLXH2Adwi7yC8eQcffDI02Ha+d3upQbpNmzbh5+cn1Y5zOBx8/PHQjTzeeecd9Hq9BOeEiu5Xv/qVpNgSJhHC7fVyfwkQp1AoJIAp1IGi5p54xv/7v/9DqVQSFRVFS0uL5GR7pmLwg5P/puSe4985pBNA7a233mLOnDkSKBXKvzvuuAMPDw9WrVp1mpJOqMM6Ojqora1l48aNvP32F12hX375ZW677TYqKioQn5XXX38dkf4rXHoHIOC3tc4DkO4a+4P8l2EDP85dx0+y7+cnWffzP2fET7Ie4KrstfxIv57/EkCueAtuojbdQAhgN1hZJ2CdYT1u2Q/glnYvv9OuJah2OzO3vSDx+zOh5TCkG/oqXyGQTk/AGAHp3CVIN3mGOxFRIkYzNVrAOgHNXDXlBIybFu8phZSSKgBcfD+wE6BuANoluNJbp4u+cQLEeTJVUsN5SuOJfTHutFgvpoo22kuKqdFeRER5SpBwSqQHEf1wTsDDSdM8mRDhwfgpHoRP9mDCFC+mTfdh6mRfQgMU+Cm8CA2VExHlR0JqMEmpIcSnhZCYFUZSZihJmSGkqoNJVQcRk+CDn98I/vzn3/PnP/8FP78gCdDJZAopzfX6667numuv5YZrr+PG665j5MibkHuMwlvuSaCvinHBgcyYMomUxATioqOIjYwkIzEJdVo6OSlpZKcko8lIxajVoE5PRZOegj47A2NOJiZ1Nrq0VAnSZSZEo06JIzcjCW1KPLrURPSpCZjSkyjMSaEoO4W89ESMqXEUZidRnpdDdUEuJbpMbJoUyo3ZOHLTKM5JwWHIpjxfi0WbKY1jM2RTmq+jRqS32ixUFOZRY7NKKa9VJXZJSVfnLJcgXWdLE72dbcyfPUuCdHfcfiubNq7jwP79HDxwUJJd//255xBfoi+88CLPPPMMx54+xhNPPM5DWzeye9fDLF7SQ1mlnkULulm1ail2ezKaLB+MOSrytX4U5fpjyQ3AmutHscYHq8ZbCpvauz8V1ZtitQpLjhKLWijiVFIIw4kircoF4XJVFOm9KRCRqyJPq8SscUVeP5wzZcswZcoxZckwZckxZSgwZcgwZXhhTJNJYUgVrRxTqhyjiBQZphQZ5lQvzKkDrRfmFE9MyZ6YBtpkD0zJ7lIYktwRYUx0hSHRHUOiB/qEUWiib8SQ4MFdy9uH/m1zAXsu2fUq7hUPS7/eNGz4O5+cHMIv31/y/uLXuEW7XuGGkq3cYH+Q7gefR/wxfL6vYUh3vjP3NdedAmUD9udnqwV3nK4AN0lGP5DmKqWmDrJPlxRxg6HawNhnA2Rfeb7fpn3weHwL9/A10zOU08OQbiizBIMh3a/yN/JNId2K3S/zR9MGbhSQbvcwpBvaKlycXsOQ7uLM+4V41ysV0n164jPm3/Uovx/r4Kd+Rdy79fBXKnm+6VwL84i7HjpMRN4cfuCdz4/9CiSTibKee3j62PPEzzmAW8K9jGvdxfufXlmQbsuWLQQGBnLVVVdJKjHxB/b+/fslJ1YB2gS0E8YDAsgMNlI4efIkDz30EDfddJME+H7zm98QHBxMV1cXr776RegqoIe4/utCvM9nn32GGP/rQtyXuD8RQgF4Zgw+9+GHH0rmCcJAYSgh3ltAKQHpRG09Aeb+9re/SYo6Aex+9rOfIZ55xIgRBAUFER8fLznYbtywgTdff4UPTnxO6QPP84uCBwn8jpR04hmFy25mZqa0ltOmTSM7O1vaFmm7a9askRRxYn36+voIDw+XHHinTp0q9TEajdLai39vQjknIGVaWhpjx45lwoQJJCcnExcXR3R0NALwiT7f5ktKd112mF8UbuLXli2M79xL8pyDJM3ej1C/Joi2fztlzgGS5hzAq+5RfibAnFDNiXawmq5IqOg24mbeiJtpg9TnGsdDRHTtpXnN06zY8RIHXnLB5TM1j8OQbugrfUVAujKngHTXnoJ0ETNGM1UCdO6nIN20WJGyKkCdhwu6CdWbZPrgwfQ4cc5TOifqz4lacgNprC44JwCdUMSJVFoPpkW7toVCThyPiPZiapQrRLqtgHOTIz2YNN2TydM9B8E5T8ZN8iBsvAdjxnsSPl7OhDAVIT5yVDJ3QoMVREz3IzI+kOjEYGITg4lJCiI2LYSEjBBSsoKJS/FnzCQvRtz8V665+mqu+snPGDXKk/HjJ6Py9mPUzaO46cYR/PX//sLf/vJXbrj2Wm689lo8br5JUtIJZ1cB6SaPH0t8dCSxUVFMmTiRqGlTSU9JIic9neyUFHLS0jBpNWhzsshOTUKTkYI+J0MyjzCps9AkJ6JJiic7MYac5Dh0GWnkpiVjykzDlJ6MJikWdWI0hpQ4DKkJ6JPj0KfFUpSbgV2XhU2dhk2TLkE8fVI0usQYrFoXlCsQkC4lEYdRTWmBnkprIc7iQsoLTNJ2tcMq1aQT6a51zv/P3nmASVlefxsT25f+jzExGulsmbq9995ntpfZnT7b+9I70hEFC7Fjj73FgqIiKh0EFZUmTQElKrYYSyT3d51ndhEM4iI1OnNd53re8rztvDAL9/7O+Y1jppS7zp7BvDmzueGaeQrSPXDPnSx88jFWr16pIN2rr65n69bt6oep/BZny5tbeWntarZv38YLSxazYMGD3HHHNUyY1EJHZwXXX3cpcy4bw9AOE42uCNpro+msi6WrPoahtdF0uSPodIUdiC5XiBfOuULpdIXQ4ZZS1TDaRRnnDqNdLXsVc2314bTWhtFSG0azJ5RmdyhNEs5QBeUaHUE02oJptAfTIKM1hMaaYATMNVQHUW8Jor4qiAZLsIqedbWtykhjdzRVGZBorDDSWBlEY4Us67vDQH2FjvpyHQ1lehX1ZTrqyvTUlWpxmYdQX6bngdt9kO7gr1sfpDs4G8dx+QAom/sNhDusY8M3gEzBuO/qc3EwVDtwbmUT8d83fcT9R4Z0x+0e/vuujnqLD9L1LmUHIN2IZzm3dSGTntzKiu0f8cKb+1i8pXfx3JZ9LNn6IQveeJ8Jj27hvOan8B+/mFtX7urdTRxmlk9Jd5ikHOdNPkh3nBN6Ek/3U4V0kuLnVm0iqHS6cmOdPn8h//jg0xOe+YXLN+CZfBchlpn0CWnm/KTh1I69iciRD3GG5SEy56yh963kf9jtnm5KOlFaVVdXc/bZZysAJcBOwExHR4dSWAl0u/HGG5FSyQcffFCVty5evFgBn2HDhilQJeWtf/rTnxTEueWWW1i0aJECXAK5JESl9eijj3L//ferc8h5vivkOrfddhtynu+Lm266SZWeXnHFFWqUMtSDQ7ZfddVVChyK4u2SSy753pg0aZJSjclcj8ejIKRAOum117dv3wMh0E62i4JQoJ0o7KR3XUFBAcOHdnLlvGsomXgrv3DfR9zs1Tz22nsnvNz11VdfpbKyUpUfi6OuvLehQ4cquBgYGMjf//53Pv/8c6T8NSEhQYE5eb8CVZqbm1VJrKjqBKQKyBs9ejQRERG0trYyf/58lReBlgIrV65ceXIg3W3rObdhAcETX+TGZbtYsvUjlm79UP1bRf690hMrd3zEc5v3UX/XG1w0crEXwg09SD3X+BR9XI+pvnTnD19E+Mxl2G9fzyULtvLkG++pfnRH+hvtg3RHys6h+34akG5iI3Gp/cnM15Br1nnjAKTTkVukI1dKX1UJqoFcUcSpMlVRyQm0867niWLuINWcQDkpm+0JrzJOzu9VynlHKWM1klMoYSDbpCfLZCAzX09Gro70bD1pWXpSMvUkZRpITDeQkKInKclIUkww0UY94UYdCfEh5JljKCyNw1wSR0FJPObSWIrKYiiujFWwLsccQViEPxdedCFn/vyXnHnm2fTrdzGJyanEJ6apMle/wf707zeAvhdfzIC+fRk8oD9+gwag9R+MXhtAWJCB1IQYCgtyKCo0kZ6SSlZ6FmXFxVhrLDil95zNSq3DQVN9o3J6dVSWUWevod5po95eTaOzhtpqUc5V4qosw1NdQZPTToNNymCraaipwl5WREVBDtbiAmqryqirKsFTWUitpZQmawUt9kqarOVYC/Moy07BXpTP0Fonw5vrafI4aK6pYnRLPWM6WxjV2caYzlbGdLQyfmgHk6Qf3eiRTJ0whmkTxzNr6hSuvGy2Mo64Qcpdb52PQLonH/87K5YtYd3al9m4cSM7duxQzkkffLCPbdt3sGLlUl5+5SVefnkdt915AzfffBW3zJ9LbUMuXV2VzLtqCpMm1dJUG0t7bQyddXF0eWLo8kTTKeDOGUqbM0RFuyOEdmcIHVKe2rPNFeotWXWH0OIOpcUdRosn3BvucJrcYTS6wmhwhqiot4cgUWcPps4WQq01hNoaiWDqqoOpswRRWxVMbWUQtZXG7lG2GfFUShjwVHijttxAbbmRugoDdWXG7pBlCT21ZQZqy3TUluqoLdFTW6zHXaL1RrEWe8FgPCVa7vNBukO+UX2Q7pB0HL+VQ0BZNxjr04f/Fr/1QLrDmzkc9oYOOfdhZhxx/5Eg3XG8h8Pc1tFu8kG63mXs0y/3M/3JbfxByjw8TzBk4oskzlpB7IzlxPQyoqcvJ37mMvVbf//xL3BW45NoJr/og3S9ewWnbJYP0p2y1B/zhX/KkO7Nt96jdNhN/L/YLoqH3cRLr+885nz25gR7P/iUB595GcvIm/lz2ij6aD38NmUMvzZfScKYv7PnBMPC0wnSibpNVGuiphOFlIAocWU988wzOeOMM9Sy9JoTCDdw4EClGjMajcq9VconBVpJr7YelVl4eLhSlUkpaHBw8CEhkGjAgAEMGjToiNGvX78DyjxRqh0pBIydddZZKgQyfjtkX8/zHPGXj9/1i9E+fZQhxsFwTu5PQrb1jJI3gZSSt57rZKanE1XVybk1NxE/Z60X0u3/tj6rN39iez9HylnlvsaPH6/Uj3KkOOs2NjaqMmQBpaIitFqtSj0pPfd6PiL0KC8vJysrSwE4Aa3yPufMmaNKXGWelLhOmzYNeZcC6U54uetX0pNuPWd5niBl+nLl7npQK8meWz8wfvLF10xesJWBYhxR+wR9Wp7ymkXUL+B3nc8QdskSque/zOQn3+TR9f/gvU+/OHDs9y34IN33Zeib/T8JSDd2UgMJaf3INgWoEtccsyjodMrpNadQS3ahBhlVb+Y+KVUAACAASURBVDjpDyelsEV6pYzLKxaA51XG5QiUE6BXJGo4HTkmCT3Zpm96ysmygDjvNuMBKJel4FxPSauB9GwtKRlaktJ0JKboiU/REZusJy5Zes4ZiA3XE2nQEBGsIT4hhKy8SEwlMRSWC5iLw1QUi6kwEnNRJKaiGFJSQwj0H8B5v/09v/7Fr/h/55zFb379a2Ji4khMSiXAP5CAIX4MuLgvf7ngAgb2E0h3Mf3/chFDBvRFO3gAYfoA4iOCKchMxpybSUZKCkkJCZjyTZSXluGw2vC43NQ5ndS5XLgcTqrKSnGKEs5lx2OtwVZRSq2tShlJuERNV12lyl8b3U48NRYcFWUK0NnKiinLz6M4J4vqYjP2MjPWEjNV5nyc5UU4y82UZKdRkJJESVYqFlMO7W47QxvraHLYaHNauyFdOyPaWxje3sCozhbGD+1i/NBOJo8dyfRJE5g5eSKXTZ/KFZdfztVXzmH+dddw5603c+/dd7Dg8b+zbMlS1ZNu8+ZN7NixHbEJ3/uP93jn3b28/sYbPPn047zyykvcdc+tXHb5RG64ZhbjxtXj8WQw6ZImJk9qpKMpg2Z3FO2eWDpdcbS7Ymh3RdHqCKelu19csy1Ylai2OIJosQerHnKtjhCanCE0uoJpdIXQqKBcOE2uCBqc4dQ7w6h1hFFrD8ZjD8JjD8FtC8VlDcFVE4yrOgi3JQhXdQgui9EbFUbcKgy4yo3eqOheLtPjLNPhLNPjKpUw4CoR+KbDVazDJWOJDqeErBdrDoSzUIOjWIOzSIO9MJDq/EFq+Z5bZ3/zbXISlw4ud52xcDuf/8ASVWlqeuvKPQwZ7St3PYmv7+gv9W1QdgRn1yP2gzvclb997m/POeL+w0G67+mL9+3zy/oRr3G4A45+mw/S9S5nn/97P7et2E3U5CVc0PEMf+x4mj+2Ljzq+JMc076Q37Q9xRkNT6GbutQH6Xr3Ck7ZLB+kO2WpP+YL/5Qh3fsffsb0+U9zYeY4dCVTeejZl3vljnrMSe8+wdvv7mPGTQvJbJxH34xR/Dauk0EFk5h07QLWvvGWMoU4EhD4ofdxOkE6eQYpWdy6dSuiIBsyZAhikiBQTlRiEj0qOYFlohoTGCVgTkYxm+hRmfXMF2AnoEhGCQFYMgqgk/OL+cKRQspnpTRT3GG/LwwGg+oNJ1Dwu0KUX2FhYQosSu+93oSozKS8Uww15L57nqUHzAmck+e64IILVA4kRzJHSl+jo6OxVJZzz/0P4Jm3kF83PU7cpat4bP2JV9KJslByJirFgz+inJNcCaQTGGc2m7FYLEh5bE/vNXGrlf50PcYYomaU9yBlrT0fUdhJyaw844oVKxTg7dl3Ikavu+t61YsufuoylmzZd0Q14r7P/s2oRzZz4fBF/LxhAX8a/iz+o58n5fIVdD2wkec37+PTL7/m6x/wF9sH6Xr/hn8SkG7cxHoSUvuTVaAhx6wlx6T1jmYtWSaNimyzgDod2QLoBMBJqL51XqWcd58W6WcncE7BuAIDOQVGFVnSU07CZPCGWpdSViOZBV7lXGae9JnTkZalIzVTQ2KqlvhkLXFJWqLjNUTFaYmJNhATrCNME0CoPoDERCNZeWHkFoZjKgnHVB6NuTSaAnMUuaY4csxJJKbHEaDT8acL+nLe7//Ir379G8469//hFyjgLx9DaAJ9+w5k4GA/+l7cnwsvuoiBgwbTv/9ALu57sTKNMGi0xISHk5GSREFOJlmp8STGRJCSlEKhuZDiQjNup4P6Wjcep4NaVy226hqqKiuodzups1uxlZfhEPWcrRpnZZmCbnXWatoaG6n3uLFVlFFTWkiZKRdLsZlyUx556SmYM9OoLMilLC+HoqwMKk15lOVlkREXTV5KkjKfqMjPpcFaxdBGD00OK0MbXEzoamFMV7sCd0Obahne2croYV2MG9bJJePGMOOSicyeMonLZ0zjyjmXM++qudx8w3XcdfutiHHEk0/8nWVLl7Bq1Wr15blt2w7Vj27PO3v58KNP2L3nXZ5+9ilWr1rOU88sYNqM0QztsjJ0eA117gyGdpUzeWI9w9sLaHBG0OaJpd0TQ4srijZnFC22CJptYTTZQ2m0BtNkDaXZHkKzwDl7CA32UOrsYdTZQqlzhFHvDKXBKcq5MOocodTaQ7xgzhqM0xqswJzTEoyzOhhHtRGHxYizSiIIR6URR4XBG+VB2CXKjDhLDThLjThLjDiK9ThKDDhKZNTjlOViI84iPQ4VOhxFWmzFWmxFOuxFWm8UarCZA7EVSmiwmgOpyhuEvVDL3becWkh3QfszzHp6B5996e0jt196dfQy5Gvyy3//h9tW7sF/7PMM8vWk6/1PjpM98zAQ64Cz6sGlq3JfPQDv29u773nLE3N5YstBD3CYcx+093sA2uEh3XG/h0Nu6Iet+CBd7/Im/9nf/dEXXPvCW7Teu4H6v71O891v0HzX0UX7vRtovPt1sq5ewy+bniJwkk9J17s3cOpm+SDdqcv9sV75mCHdf1D/duj1fZwmxhFyv19/vZ+nlr6BoWw6v4ntYvYtz/D+Rye+5LUnV//+ej/v7fuELTveJa3lBn4e2cUfE4dxQepITO3XcdNDy/jgo+93OpV/ux3N53SCdAJodu/ezfDhw5ViTVRz5513ngJTAnUExkjfMoE6or6SXrnt7e2MGDFClUeK6krUbAKpBFjl5OSokkhxdpWySQF/ErIsiiwpv7z++uuPGPIf/AceeIDHHntMhYClg0O2S9mmjFJGK/3zjhSrV6/m5ZdfZtOmTWzfvr1XIRVKIn6Q6wjkEygpELIH1snzSp6kL52ASlGWZWdnq9LadevWsWf3Lvbu+5iRD23i161Pn7SedNddd50qWZV8Hfy5++67FaR75JFHlLLOZDKpEmfp4dcD6aQMVt6NvEMpDRbgJ5DutddeO/hULFiwgOTk5NMS0n0gjroPb+bi0c8xZMIL1P3tdW5bsYedH/yLvZ98+YP7gEsCfJDukD8GR1z5SUC6sRPqiUvpT0ae1gvSCnRkFghwk3UJgW46ss3do1r39o0TpVyOUscJcNMhoE3BtlwpV9WTmWvwrndvz8zTkZHnnZcuJhDKCEJHWraO1CzdQeo5HXGJGqLjBM5piIjWERGmJVQXgGHwQEKN/iQkG8kxhZJfHEJBcRj5RWHkF4aTXxBKTGk5/TyX86fa6/llzVX8vGw2Z5TM5Iyi6fQxT6FP4RTOd17Lb+3XcVbFXH5eOoszyy/l52Wz+Hn5LM6qmK3WzyybxTmVs/lV9RzOs1/NX2pvoJ97HoZcB4lREWSmpGMuMFNcZMJpFzjnos7toqG2kRqLFYfNRr3Hia2yXEE6t81KmbmQiiITNWVFqgS2rbmFOreH6vJSinIyyc1MpSA7nTJTHkW52eSlJlOSk4U5K5PinEwKMlJJjY0mJSqCkuxMHOWlVBXk02SrZkRzPc0OG+2uGsa0NjK0qZFWl5NhjXWMHdrBmKGdjBs2lEljRjFzymQunTaZ2dOmcuVll3Pt1Vdxy003cs8dt/HQfXez8MnHFaRbuWIFa9asYdOGTby9823ee+8DPv30n3z08SesX/8aK1ZI2es6Lp8zBXNhBNU18VgtUbid8XS1m2hvyqLOEUWTK5YmVwxNziianBE0CoBTJanBeGqCqbcEU2eVUtVQam0huK3BuGtCcAmAs8p6CB5bKG5b97YaAXKikgvGaTHiqDRgr5AwYq0KwlYZjK0iCGuFAWu5AWuZgLkgrKVGaiSKDViLDdhKZDRiLdJjKzJgM+tVWAv12AoNWM06agr11MjYEyZZ1lJt0nWHlmpzIBZTINWmQMpzBlNt1nLXLZce8QvmRO0UswfthBf4bctCqm9ez+0r9nDHqj3csnw3t/Yybl+5hztXvUPzPRv4Y9ezSk0312cccaJe2bGd9ztAWo9qTuT4B38ObO/Th5iYWvUP4tramAPlE4dM/45zHzjfEfd/B6Q7yGVWSjaO+R4O3MwPX/BBuqPL3Wdf7Uf+ofreP7/i/c+OPuTY7R98zvwlu/izMo54zufuenSv4KTP9kG6k57y43bBHwrpvvrqa3bt/YgnXnyDuxasYfUbb/Hvf/fCiOo0gnSSxG273qOw4wb6BDdTM+421rzx1nHL7dGcqOLqFfQx3cTviubw25gOzgpv47zkEdRPvYel67YdcIHtOefX+//D3g8+4fmXtnDnE6vV+NGn/+rZfcTxdIJ0oox6/vnnVenjz372M1WqKj3cBObI9g0bNrBz584Dfa/FNVQcXT/88EPlBPrUU0+p0tUeRZmUws6cOVO5i4pK65NPPjkQPQYUYvZwpBDDBimjFHj0fXHERB+HnQL/RKEnz9cT0n9OTDZEVZeZmYmAMSkb3bZt2yHOuJ9+1e3u2rKQuJNkHCH9/AQYSi8/ebc9n1tvvVW5uwp0FAdXMX6oqKhg3759PVOUqm7UqFEKNkrZrIT02BMQKu9LPvJuRGGn0+lYvnz5SetJJ66uvVHSiRus9Na9Z+07rNn5Me99+tURlXcHHr4XCz5I14skdU/5SUA6MY6ITRpAeo6OTHFQlX5w+Voy83VkdIcsKyVcvpSkdscBNZyAOIOCb9JHTiJNFHHZEgZS1Sj95WTd68wqo0A5MYJIydSRlK4lMU1LQopOKedi4jVExgQSFa0hOkpHRIgWo2YI2kH9CdYNISHJSHaBgLkQ8iQKQ8kuCCE310h2XhyB1gmc3fEsZ3Q+T5+WZ+nT+ix92iQWHYgzOxbTp/UZ+rQ8c9D+nnndx6jjvMec0baIn3c+x5nDl3FR1UxiEtLIS0vFnJ9PeUkRdlsNDXV1NNU34HZ4cNnduF1OnHYrdksVtopyBedM2ZlUV5Ris1RS73bR1tRMo6cOu8VCVnIS2anJ5KSlUJKfg6XIRHFuFuXmAsrNJkrzcslPSyUvLYXi7EzKc3OoLjRTXViIu6qSJoedumoLdeVFqvy1Tc7vcTO8uYmxXZ2MHzkccXadOHIEMyZfwqXTpzJ76mSuuGw21837K7fPv5F77ryDh+69h2eeeoJVK5ezds1LvPLKq2x4/Q3e3LKFXbt2s2/fh+qL9p133mXZimWsWbuGu+6+jbr6UkpKIqgqD8VeE0WtK4FaVzweezR19hjqHVE0OCJpsIcrQOe2hOCqClaKN3dVMO5qbwh4c1mClArObglBwlHtDXt1CPZq2RfsVchVGrFVGrEqIGekptxIdXkQNeXBaqwqDcJS4o3q0iCqS4xYig1YCo3eKDJQVSjreixmAxazHotJp8Zqk4Fqk74bxMnYvVzgBXSWAi3fhI6qfC1V+YGUZg2mqkDLnTefKiXdbvQTXuRMzxNcMPRZdONeQDvueQLH9j40Y59HN/5FLh61mJ81PknghOfxQbre//A4qTO/E5Q9QW23m2vtIfI42PJELTHd+7y9TWIULHtiy8Eyul6Umn7ntSUD3w3pZO9xu4fjkGwfpDsOSTzKU3z6+dfcvWrPN+6uq3zurkeZwpM63QfpTmq6j+vFfgik+/SzL7j67ucpGzafoMoZ6MqmEee8nOFzH2bj9r188eURHBdPM0j33of/ZNbNz/B/8cPwN13CDfcvPa757e3JKq57mT5lDxM56TmuvHsxCc7L+WVMF79PHkGc43JGXfkIr23Zo9R/cs75Dy+nYtTNRNouQ1s6lSjbZVhG38Krm3fx9UFw5HDXP90gnUAYKQEVZZj0Ltu1a5cqY+xNvzGBdm63W/Vmk3JYUZiJ8mzs2LHqPD0qrcPl4X9hm8A3KR/95S9/qfIj/fTE6VRMGcRFVVR6AiwP99n32ZeMeGgjv2p+6qRBOuktKKW9UsoqJczyWbt2rQJvAtwEvgo8HTdunIKP8+bNUwBO3pNA2aSkJKWwEzArZa6ioBTnV3lWKYuW84tjrORBnr03f0YOl5vebjvactf9+//Dp1/+GznueH98kK73Gf1JQLpR4+uJTuxHapZGqd8E1qXnaknL0ZKao1ORpuCbVx0n+0Ulp1RweXrSc7pDjB4EzuV4QdzBEC4lQ1RyUsaqJzXTSEqGgZQMPckZBhLT9CSkSFmrhtgELVGxgYRH+xMWFUBUpI6oMB1BgYMJHNQfrf8AYuNFiRdCbqHAuWByzSFk5AaRmhlEbmYombmZ9LfN5uddL/CbUS8Sc+lS0uasIHXOClJUrPSOly8nZY5Ez/bvHtPnevedN3oxfYav4Xzb1USl5qlSVHN+HtWV5TgcNTQ2NNHU0IrdaqfWXYvLacdps+GoqaGypAhzbgYl5jxqKiux19Qoc4m2ljY8dgfWykryszJVmHKylJKupqQIS3ERlcVFVJeWUpqXR0FGGiV5OVgKzVhMBdhKS7CVl+IWOGez4ayspKbQhMdSQZPdRrPTQVutm+FtzUwYOZwJo0YwbvhQZlwyidkzpjN72hSuuHQm1867mjtuuYmH772HBfLbrUXP8NJLq1n/6its3LiZLVu28eabb7Jt23b27HmXjz8We/GPWffqK7zwojgw3cuMWeNx1xVityXiqInBURONwxqNsyYKV00UHmsEHls4HmsoXkAXgrMyGEeFEXuVF8qpEtVKI86KIGzlwVgrQ7FWhGCtCsVaFUZNRTA1lUFKJWcvNyqVXE2ZgeqyICzlQVSVGrEIiCsJorI0iIriICqLZTRSURRERaGRikIDFWYjFWYZ9VSYZNRRYZJlCe9yZYGBynwdlQU6KvP1KirydVQUaKnM01Ihka9V67K9XK1rKMocTHm+ljvnnxpI9+ymDyj861r+1PkMv5dof1rFee1P0+voeJrzO57hN2IrXr8AzcQXfJCu9z87fDP/xzLgg3Qn/4W9/8+vuHXZ2/y56Sn8xi72KelO/is4qiv6IN1Rpeu0mny0kO6zz7/kqWUbVInoueHt/Dq2k98nDuPnoa2clzCMEXMfZu/7n3z3M55mkO6zL75ixfodDM6bxFnaBkZc/tB33/sJ3FP+17X0KXqInCvX8s6Hn/HgM+sYOuchLs4cSx9NHeclDKd52r08sugV5Uqb6rmCM8NaOTe6g/NTRnB2eDs/D2+nc/YDvLblyL/UON0gnYAX6b0mZZvi1iqKt95+xHRCwI+YRAjkk7JQUZpJv7aJEyf+V6lkb897usx74YUXFMySsk+73Y6U8T788MPK+fT77vFUQDqBawIQ4+LilNPuyJEjqaurU70ApV+e9KoTNdzSpUuVkk6cW9va2hAFXUlJiVIGilJOVHhSCivzpeRZQF1TU5MqeQ4KClIKu1WrVp12kO773smx7PdBut5n7ycB6UaOqSMiti9J6YGkZophg4YUGTMDSc7UqJB1L3ST7Vo1T3rHedVyWjUKuPOuS185PSnpOpIzRCWnV5GcZiA5XcJIUpqEgcRUA/HJOmITpKw1kIhof0IjhxAa7kdMhJaoIA1Gv8H49++LLnAgEZEa0rODyDYFkWMOJjs/RMG5hBQjObkpFOVlkJlj5mLLTM7pXISf9Ll5Zh3PrXmNp1euZ+GKo4+nVqznxTWvsXDleqJnPk+ftmX82XYVCZkmBelMebm4xbm1vo662gbqPPU4nS71Wx9rdSVOazWW8jIKpGQ1P4fKilKqLeIE66CzfSjtbUOxVFZikZ50lZVUlZVRLVFepsCd02KhotiMpbSEcpOJgswMctNTMWdlUF1kxlVRgctSqQCdq7paAb0KUwGWYnGDrabBWkOj3cqw5kYmjR7JxFEjGT+si5mXTGLOrJnMmTmdK2ZfynV/ncfdt9/KM088yvIXnmf1qhWsW7tGQbotm7ewfftbvP32Lt56a5fXQGLvO3z00aeqN90zi57mjr/NZ941l9LaYcftycBmjabGEoHVEomtKgK7JRx7VRgOUcZVhWCvDFYhJamqLLXcqEablKaq8lQjltJgaspDqCkLoro8VIWlzAviBMrVKJWcEYuo4YqNVJYEUVFkoLLYQEWRkbJCCQPlRQbKigyUmI2Umg2UmPSUmvWUylig84ZJS1m+LGu7Q+ddz9VQmq+lNE+noiRPQ0m+huJcDSUSsk/t717P02DKHExZvpY7ThGkk1Iysfq+8rmdXP7sDuYsOvq4YvEOrnhuh3I8EtDnN2axD9L1/meHb+b/WAZ8kO7kvzAfpDv5OT+WK/og3bFk79Qee7SQ7pVNu5Ri64zgFoLLpzL+6vuYe9tjVIy4nl9FtHFhyigeeHod//riq8M/2GkG6UTB8++vvya9/mr6DHRS0nk9+z75F5KXk/kp/+tL9DHfR/qly/miu0pw38efce29L2LquJ4LUkbRx9iEsXw6Sa45nJ84goCCibRMu42r7nwM94T5XJg5lj+mjmL6TQv56JPvLn09XSGdmEJ0dnYqpdXR5F6UZAKDxExBTCdklN52EqKyE5hzcOnl0Zz7VM8VAYSoze68884DyrTe3tOpgHRyb1LOeu211yrFm/SXk/6B0g9QegOKqq5H3SjtkgTQyZyCggLVXkVMIQTOyUeMJMTNVbbJnwuBeJdccglDhw5VverEOELUdSfyc7RKuhN5Lz5I1/vs/iQg3fCR9YRF9FNqNq+bqpg2aEhK05CYFqhCylG9wM3ruCrzlDIuS09qtlYp6JQCT1R4Od59yal6ElNFJacjQS0blVNrQoqeBHFpFdfWRB3e0tYAQiP9CQn3UxEVriHWqCV4yEAC+v0FbYAAukDikw1KjZeebSQ9J4jktCCSUsPIN2XgcLgUyMrIMdO3egbndCxCP3UJy9a+xntvbWbP9k3s3nb0sWvrJj5+ewt7tm8kc+4L9GlZxsWOv5KWXaj6wxWZTdR5PLS2tOJ2uLHV2Kirq8dpd2KpLKO6spRiUz75oo4rKaayohybzYbHU8uwrpEK0lVVWrBXW/E43DhtDpw2O44aK3arDZfNTk1ZqVLSWcpKMOXmkJ6QQHpCnHJ/tZjNuCuqqK2xY6+ooqqoiEqTiSrZXlVFq8NBh8fNmI42Zowfx5SxY5k8epTX1fXSmcydNYOr5l7ODddeyz133M6zqsx1KevWrWHdS6t5dd06Nr6+AQF1O3bsVCq63bv38NZbb7N37/vs2/cRq9et4293386ll43HVVuIpToOS2UElRXhVJWHUV0RSk1lCNVSglrhLUO1lBuxlIsCTkKUbwYs3Sq4qhIBbkaqir8pVa0qCaZK1HElBiqK9VQqZZyBykJvlBfqFYwrLzJSXmyktFCgnIGSntFsoFjCpKfIpKPIrKcoX09RnpaiAj2F+Vrvcq6WwlwNRbkaivM0FOUEqmVZL8rRUJgb+E3kBFCUK/sDKZLlnEAKcwLITx+oIN5tN52annS9/4o78kxxcb991R4F6Ab7jCOOnCzf3v/pDPgg3cl/fT5Id/JzfixX9EG6Y8neqT32aCHdk0teJ9A0mfPihzHt+gfZ96H0cHufp5etJKZ6Br+PG07L9PtUv7rDPtlpBul67rHr0gf4bWwXQaXTeOLF17+3ZLTnuOM19kC61JnL+Ohf34AHARrrN+9h2k0LMVRO57yUkfw2bigXpY+hY+adbHrzDeA91m14DXPr1fwqbijWcbfz6ubvVtP92CCdlDxK77bc3FzOPvtspbKKjY1V7q9irFBVVaWa7n/00UfH63WdtPMIXPyhIOpUQbqe5Lz77ruqn6D0BZTnkPHbz/L5558rcYcYZRzs9Crzt2zZwjXXXKP67cm5pC+dlEJfeumlyoRCzDh6gF/PNY/3eLpBujPO/RV9Suae+EhsJigy7nin86Sd7ycB6YaOqCc4vJ8yakhI1hPX7agqzqo9IU6riak6BfIUZEvVqTLVFClfFUVdjoA6r6JOSlpFMZeQYiAhyUB8ks4bAuV6lpNEPacjJk6res+FRPhjCPUjKMSPqFAtcSF6ggYPwr/vX9AO6Ud4eABxiXK89xxy3pg4HdExBgoKMmhrbaNr6AhqKspIz86nf/UMzu5YhHbKEp5dtZ7tWzayZdNGNm/ccFSxaeMGNm7cwO6tm9iyaQNplwukW0o/pxfSFYrzankFTqeDlpZmHA4HlioLtZ5arNXVVFdWUFpcSJGpgLLiYrWv2lKD3eakvq6RYV0jaG/rwmZ14nJ6qPXUq3OIEs8hJbDVVpxWJ04BcFUWbFVVVBQVUZCeTlZiAjnJiRTl5mIvr6DB4aDZ7aHe7qDCXEh1cQkNNTV01dUxrKmeMR2tTB07hkvGjmLmxInMnSmA7lLmTJ/BVZddyo3XXsPdd9zGk489zJLnF7Fm1UpeXruW19evZ8PrG9m4YRObN2/ubu76Lm+9/bZye9279z327v2Ap59+msnTRlPbWEJxcRilxRGqP115aYgqO60q6wZspQYqS/VUlHhDoFtlsZ6KIp1SwXlVb0bKC7tLUxWMk1JVryKuvNBIudmAjKVKLWegzGz4RiFn0lNi1lPcHUVmA4UmA0UKzgmM02NWYcCcZ8CUq8Oca8CUo1fLphwtBdlaTNlazNka8nuWswIwZQZQkBWIKUtGfwqy/TBl+VGQ5YdJlnO8yzmp/TFlB3Lzjf/bkO7r/XDryj0MGbUYH6Q7aT93fBc6BRnwQbqTn3QfpDv5OT+WK/og3bFk79Qee3SQ7j888MxaLkgexUVJw3noqcWwfy+wT0GiwtZ5/DZ2KI7xd7B99/uHf7DTFNLNf2g5utKp/D5pOJOve4Ivv/oGlB3+QY7v1h5IlzZrOR9/fui1xZDj408/5/EXXsPcfq1S1fXPGses+Y/w4b6dwIfs3rsD98Rb+GV8F0XDbmLVazu+8wZ/bJBOHlTUV1OnTlUlrwMGDFCCB3GDlT5155xzDuXl5YjJxE/pc6ohnQC03igYZc7h5gmEE/deCYEusn711Vcrt19R3okr8In+nE6QbuPGjfzi/85X8EwA2omOedfddKLTe8LO/5OAdF3D6ggK7UtMfCCxiRpikgKJSwxUnZV87wAAIABJREFUPeK8kE6UcF5IJ6WpPZBO1HTJGXrVW07MHwTOqT5z6XoSFaDzArW4BB3xiVrik7Sq51xMgpaYeIFzWsIjAwkKHYIhZAghIQHEhemINWgwDhrAkIsuQu83gPAwf1UKGxXvdXoNj9IQFDKEiAg9pWWFdHa0M2bsOCWNLTHlERYZx/mFYhzxHLopS3l61Xre3LIR+YO/4SjjjY0beX3jRt7augkBdqmXeSFdX+c80rMLqTTl4nQ4sdmrqaurVWWuNdU1OB0OykuLqSwtoaTQTGVFBZaqakpKy6mptuF0emhqaqVr6EhaWzqw2+xKrt3Y0KJgncPpwm534LA6cDs9eJxuXHaHMqQQtZ2ltBxzTi7lBSaqy0qpKSvBWV1Fo9tFo8uN01JFk8tFvd1KR51Hlbp2NdYzuqOVMe1tjOvsYur4scyaOpnZU6dw1ayZ3HTNPO667TYefeRBFj37FMuXLmHNilWse0lKXl/lzS1vouzCd73NO3veRdR0O3fsVIq6j/Z9xNp165g1Zzp2dyF5phBMBWEUmsMoLQpRfeGk3FSVnBbqKC3SU1roDSlHldLT8sKeklQvYBOlW4lJp0L2l5h1FEuoUlVRyck8nVcVV6DrVsN51wsL9BQVeOGcqUCPqcCAKd9IQZ6eglw9BTkSBhX5spylpyDbQH6WnvxsHflZOvIyteRnasnN0JCXGUhexjeRnxmARG5GIDnpAeSme9dlW15mABkpA8nLCmT+Df/bkO6rr/+DOMUO9kG6E/ZDxnfi0yMDPkh38t+DD9Kd/JwfyxV9kO5Ysndqjz06SAcvrn2TROdc/l9kB+XDrmHVK+t4591tzLt7AX3TR3NB/HBmzl/Ih99VbnmaQrpV63dQ1HUDv4zupGb0rbz9zofIrZ6sz5Eg3YF7+A+8vvUdTK3X8pvYLjIb5vLg0y+w9x/bufPRRYRXzuDX8cNomn4fW3a+d+Cwby/8GCGdPOMbb7yhyibF+TQjI0O5gkoZ7EUXXcSZZ56p+t7dfffdypTi2zn5Ma6fakh3rDkVld0zzzyjnGD1ej1+fn5ERkbS0dGhXH9PtGmE3P/pBOm2b99O//79jzWtP4njfxKQrnNoHfqgi4mMCVClp9EC6xI0xCaKmYOEjoRkLQnJoogTdZ1OhajupKecmD9ISI85b5+5b+CcwDhRvMkYK2OsGENoiIwKJCTcH0PQEIxBQ4gM05AUaSQxRI9hUH8CL74I/aB+BBkGExIxhNBIP0IiBhMcNgStYSDhkXoqKooYM2Y0w0YMZ9zYCRQXlhAVEowxJIoLSydzTsdzSkknkG7rlo1s2ugFdQLrehsC9QTUvX0wpGteSl/XX8k2l+OoKMHlcChI53I7sVltVFdVUWOporjIREV3eWt5eQXFxWWUllbgcLqprW1QkK6zaxgtLR0KzEmJbEN9M06Hh5pqOw67i/raJuo8TXhcdTgdblwON3WeBtyuOqotVqpKSrGUllFWaKYoL4fyggKsJSW4qquotdZgLSmmrsZCu6eWVpeb9loXw5oaGNvZybQJ47h06iVcPn0K18yezS3X/ZW/3Xozjz50P4sWPsGyJS+wetVqXlq9inVr1rJl02Z2qX50uxScEznyWzvfYufOHby75102b9nK7ffeSX2bk5z8EPLyQzCZwigqDKakyEhxoZ7iQgOFAtpkuQe6KfCmOxS6mXQUSkmqgm9eMCdKuEIJBeB6lrUUFujUNrOUrKplHSZRyOXrMeUbvGBO4FyegfxcgXAShu5RT56sZ+oVoMvLFDjXHRk6ctI15KR7QV2uWhYoJyHbvWO2LKd1r6cJuNOQnjyI3EwN8284NcYRx+vb2Qfpjlcmfec53TPgg3Qn/w35IN3Jz/mxXNEH6Y4le6f22KOFdG+/+yHTblzIudFdnJc6kmjHbNIar8C/eDJnhbcSV3MpS9d5XR0P+2SnKaQTqDjqir/zu8ThyjH1qaUb+Nfn39FX77APdmwbewXppE/X518pZ9eLM8by65gugqumk9F8JfqyqcoNNrJmNn9bsIYvjqAE/DFCOlFtSSnl5ZdfzsCBA5UJxfTp01m+fDkzZsxQRhIC6sLDw7n99tv54IMPju2F/Q8c/b8O6STFAupEQbdgwQJlIiEmI1K5daLLXHterw/S9WTif2v8SUC6jq46dMa/EB7lR1RsAFHdsE6BtQQtcd0qOIF1Aum867Is/eYEzHmNIJR6rrukNbYbzkXH6omKlrJUvYrIKK96LjjUD33QYIzBfsSF60mPCiElzEiI32AC+l6IYUBfQjQDMRgHoQseiDF4MIaggQRq+xKo64epKIumllo62lsZOmy4gl/hoeEYNf7ojKGcXzhO9aSTctfjDumaltLXfQ355VY8NdXUWCxYrRY8tW6qqyyUmIuoKC3GbMql0FRATY2FsrIKCvILqayoxlPbQGNDKy0tbXR1DaO1pROPu46G+iZlPFFtsVFRUY3bVU9LcxcN9a3U1zYrMOewu5Wars7TSK2nEbsqg62hqqySvIxMshOTKM7Jw26p8LrCFuTjqiyn3lpDncWi3F6l/HVsRzvTBdJNuYS5M6Zzw5VXcvuN13HXrTfyyP13s/DRh3j+2YUsX76UVSuWsGbVauWetHPHDt7asZMtmzezfds21WNAIN2e3Xt4++3dLHx+MZNmTSanIJLsnCAKTCGYC4Mwm3SYCrSYJVQ/OK1SwBWapB+cLGu86wU6zPlab+QJbJN1r0pOlajm6THl6TGr7QZVtmrK13UDOdmnUyWropZTQC7XiCnHQF6OntwcHbnZenKzdeRk6cnJ1HpDLQuQ06oQ6JatoJtWjVlpGrJSA8lK645UDZnd27xzA8lO84bMkW1pSYPIydBykw/SHfKNf/2SXfiNXMwfm59i1tPb+Ohb5R6HTD7Cytf7/8O9q99BM/Z5Lux6lvGPbuGTz3+4FfrMp7fzu7anuajzGe5b++4xnesIt+3bdRpnwAfpTv7L8UG6k5/zY7miD9IdS/ZO7bFHC+mkDPTVzXuwjL6Vvjnj6aNtoE9gHedEdhDnmMPtj67kw4+P4M55mkI6eQvX3PMCA/Mn0Dd3AvPufoF9H3+3+cLxfmu9hXT//no/AkrrLrmLATkT6BPSSp+AOn4e1oa/eTI3PriUt/d+eMTb+zFCup4HFjWdy+WiT58+JCQksGzZMrZt26ZMCwYNGqS2i/OolE2KMcGP+fNjgHSn+v34IN2pfgM/7Po/DUjX6UGjv5CwyMHKXVUUdQrWxQYSExeoymDF3EHKYVWIyq4b3iUolZ0YQeiR5bhEb5+5qBidgnORUXoiInVERknoCQsPJCh4MPqggUSEBZIaE0xubCRJwQaChgwksN9FBA/pR7TOnyD9YDS6/gTq+qPRDiBA05fBfhdRUlaA1W6hvLKYceNHccWVfyUlOYNBAwcRMOgvDPL34ze5w73lrlO95a7HVUnXuISBtddTUuOhzm6jrLQIS1U5tR4PpSWlZGZkYMrPIzcnnaJCs1LXFReVUZBfhMPuob6umaaGVpoamg64u4pSTkCd01FLeVkV5eUW6mqbaW0eSkNdC82NHUpR57B5sIrKzuZS/eukh53bWUuts54yUzH5GZkUFRRQasqnJCcLa0khDTYrjTYbDTYbnY0NjGxrY/zQLqaNF0g3masuvZTbrr+Ov91yk4r7776Dh+65g4WPPcLK5UtY9uIiVq9YpspeX3/tVbZu3cK2rdvYunkLb70lSrqd7N61W5W/btjyJo8ufBJTaQaZ2UHk5wdRUKAnN09Dbl4geXmBmAo0mPI1XqDWDeJMeVoF30xSipqr9Yb0hlMh2wwHQpWnSomqzM0zdsM4ndovqri8LAFyevJyDF4ol2UgJ9tAdpaerEwdWZlaNWZm6PCGlsx0rQJvmQLgUgPJTAkgIzWQjBSJADKS/clI8UZmind/erI/maky76B9ad5tqQkDFNS74TpfuevBX70+SHdwNnzLp1MGfJDu5L8NH6Q7+Tk/liv6IN2xZO/UHnu0kK7nbjdu26uAUPus+2medg9Trl/Ac6s39+z+7vE0hnRLX95GWdeNnBvSim3srex85+SprXoL6XoSu2Hbu9zx2CpGX/V36qbcxbh5j3LvUy/xxZeH9rPrmX/w+GOGdPKcDzzwgCoLlLLX+vp69u7dy8cff8yNN95IcHCwAnXiADtr1iz27NlzcGp+VMvfhnSPv/YPpArG9+l9Br6BdE8QP3UpS7bsO2U59JW79v69/SQgXVuHh0DdhYRGDFZquoho/25Y538A1kXFBhIpKrvYAKQcVqBdXIJGubMKmJOec3HxemLjvMo5AXPhEdqDQkOoAnRDCAoaTER4INkJERTER5MWGkzIkEFo+11E6JD+xBn9iQ4JRGcYhL+2LwHafvgF9sVf05eQcK2yb7barDicVuZeOZdpM2ZQXFhKgP8QBv3l9wzyG8R5BaM5u/M5dCcE0r2IX9PNWNwt1DosFJcUUFVVisPhxGwyk5aSRE5mBrnZ6d5edBYbJlMpRYXlCtA1NrZS66nD7XTS2tJOR9tQnA4XNVYbVquLyooaaqpdSkHX3NhGfW0LLU2d1HmasVs9WGscCtK5nF6wJ6WvTbUteGxurJXVWCrKKcrOoTw/H2dVBa1uN531DQxraWH8yJFMGj2aKePGMmPSRGZPm8o1cy/njhtv4O5bb+auW+Zzz203c9fNN/DkIw+ybs1Klr2wiNXLl/Dy6pWse2klGza8zo7tO9m+dYcCdALppDfd22/v4h9732PTm29S39FARm4YGVk6snO1ZGUHkJ2jJScnkNwcDfndAC4/R4dEgYzSC06VourIy/aGd1v39hw9AuhkmyjjBMYpKKfmepdzs0QlpyM7W0+ORKaerCwdmVl6MjMMpGfoyUjXkpGhIz1dT3q6lvS0gyJFQ3pKIOnJAaSleENgXGqyH2nJfqTLmCKjP2nJQ0hN8VP7ZH+q2uZHeoo/iQkDSE8N4PprfZDu4K9bH6Q7OBu+5dMpAz5Id/Lfhg/SnfycH8sVfZDuWLJ3ao/9oZBO7vqr/V+r3nMffPRP/vVFL0tDT2NI99En/2LKdQvoM8hBaMUMVr22/aS9nKOFdHJj+/+zn08/+4L3Pvwnn372Za/v9ccO6TZt2sSwYcNUH7q+ffsifejkI+6uUuoq/c1+8YtfqBLYKVOmqF52vU7e/9DED//1FSMe2sSvmp8ibuZy5L37IN3RvUCBdLbb1nN2nQ/SHV3mTu3snwSka2334K+5kJDwQYRFDlGgLizS/yBgF0BEdCAR0RrlxBodF4hEbHwgcQleMwgBdtHReqJEORehJSwssDs0hIVpCA0NwBjsBXTRkVpyE6MoTIojLSyUoMEDMQ7oS6T/ABKMASRG6AgOHqIAnb/2L/hrL2ZI4F/QGYaQlpFMgclER2c7c+bOoa2tg5SURNIzEwkL16L374veGMyFJZMUpNMeAdJt3bIJic2bxBRi03/1qesxmfivnnSNz6NruwN7fSeO6hJKSvKpqamkutpKXl4uqclxZGekYirIo6K8nMKicvJNZZRX2GhqaqO1rROHzY6txkpLUxttLR2qv1xpaRXWahc1Fgd1nlZamrpUTzopd21t9kI6m9WNrcaFx9WglHYeVz21rgYaa5tpaWyjsb4Ft92FtaxcucHW1tTQ4nYzrLWVCSNHMHXCBKZNnMCMKZdw6dQpzJk+TUG6W6XU9bZbuOuWm7jzhuu4/ZqrWfDgfaxdvVIp6dasWMqrL63mlTWrWP/yWjZtknJXL5x7a+dOtm/fhpTCfrD3PQXq/nrzTWSbYolNHERqViCp6YFeYJetJStLQ263a2pethYJBd6yNV44J/BN1HCZegS6ibuqmtfdK06tC4zL0JGdoVVQToCcF8YJEJRr6MjMlBA4J0BOq6BcWrqBtDQdaak6L5xL1ZCW4o3UZA2pyYGkpEgEkJIsEUhykh9JyX4kSyTJOKR722CSupe92/1ISvIjJcWf+PiB6jzX+iDdId/gPkh3SDp8K6dRBnyQ7uS/DB+kO/k5P5Yr+iDdsWTv1B57LJDuB935aQzp5Hlu+vtyztDU0j9rLHc+voqvxcr+JHx+CKT7obf1Y4d0YiiwePFiZRghME5cXrdu9fZJ/PTTT7nllluUiYSUxP7ud7+js7OT99//DjfiH5rk0+C4jz//itEPb+Y3LQuJnr6MR175B//e71PSHc2r+eLr/dhvX8/ZtQuIm7qMF31KuqNJ3ymb+5OAdC1tboYE/AljyABCwgcTGjGIUDFriPA7MIZFBhAeFUBEVIACdUpRFxtATGwg0TEaoqJ0Cs6FhwuQCyQ01P+bCPHHaBxMZLiG1JhQ8hNiKElLJik0iGC/wQQN6Ed0wCDSQ7VkxwYTFuynlHOD/S8iQNsXjX4gWn0gwUFBpKelMX3WLIYNG4H0Z6urayQ1NZGQsED0Qf5EBAWSkJCMn+0yzulc/F/GERs2bFBuMQLmtm/dws5tb7J92xa2vrmZrVs286aKTbwp8G7zZjZv2sjGTRvZvXUTm3vcXRteQNd+JzV17VjK8ykvL8TptCMlralpqcQnRJOZLiq6SszmQnLyiykqrcHuqKWluV0ZRdRUWXE7XLQ2d9DQ0EZlpZXSEgvV1S5c7maamjpVmavLUat6zzU2ttPU2I7bWY+lyoa12kmtu4HGuhY8Tm/Ja31dEw31LdS76mjxuGjxeKi3WmlrqGPimFGq/9z0ieOZMmEcs6dO5fIZ05k9bTJXXzaDu26+iXtvv407b7qBu268nnvm38ATD97LyiUvsGr5Ml5es4pXXlrNy6tX8PKalbz22qts3Cx526YcX6UvnYC63bt38eEH+1ixcjWNQ+uIS9MSndCPRFGcpQWQkSkqNq0CZ9mZXtVbrjioZmrJlh5xGTqyMrQqpKebzMnO0pKdJWWqsk9KVLVkpAeqUZa9oSNDVHKZ3jEzXY8AuXSJDD1paVpSU7UK0KWk6EhO1pKSqiElRaOWk5M1JCcFkJQoEdg9iiLOn8REPxIT/UlK8PNGond7QpI/iUmDSUr0I0m2JfmRqLb5ERs7gJRkDT5Id+h3tw/SHZoP39rpkwEfpDv578IH6U5+zo/lij5IdyzZO7XH+iDdoflf9up2ompm89vYoeQ0zWPXP47c3+3Qo3/4mg/SxXD++ecrYCYg7Vg/+/bto7m5WZ3zvPPOU2Dus8+8vRLFjEB61WVnZyu13dlnn011dbX6v90XX3xxrJc+bY7/11f7mbtoJ/2GP8fg0c9z5eK3+ezLkwOdT5skHOON7PvXVxRct5Y+7sfJmLOaV3b9k3+fopJhX7lr71/mTwLSNbU6GDjkfAzBAwgOEwfVQWoMCR+CNwTW+aPUdaKwixZg56+AXUSkBhVKPSeAzp/gYH9CgvwICfEjKMSP0GA/YiJ0ZMZFUJwUR1FCDEnBRgXowvwHERM4iLQQDbnRQSSE6fAL6MuQwIsVnNMbAtFoAtFodSQlJtFQX09n5zBMBWaqqizKNCIuIZLQMC1GozjEhpCenkl/y3TO6TzU3VU5um7YyJbNm3j51deYd8cCrr59AQ8/tYQlK9by0tpXlRxa9m/bupmd299kx7Y32bZ1C/94awvbtmwk7fIX6dO4BL/mmymxuaiuEGOIShxOhwJyGelppCYnkZ2RTkV5Bfn5heQVlFNV7cZT26jcW5saW7BZ7bhdbuXw6vE0UVFpo6zCis1eT0PDMJqbuxSEc1jdykCisaGdxvp21ZfObnVSXWlVijrpV9dY36q2N0qvu9pG6hwemt0uGt1uGu0Ohre1MHHMSC4ZO5JJY0Z5S12nTOTS6VO4YtYMrpt7GTdfczW33nAtf5t/Aw/ceSsP3HEbTzx0H8uXPM+q5ct5aeUK1qxcxupli3ll9VLeWP8Kr736ivpht33bdnbueEvBOulR98H77/PW2zu55ubryS9NIyTqL8QnD1GgLi0tgNT0ANIFtCnYpiEzPYDMDA1Z6bKsIaN7VDBOQTiNF8yp+Toy0kUZpyFdjbLcHaKQSxOFnJ707mVZT031RkqKntQUPV5IpyclWa8AXVKyhsQkbyQlakhMDPTCuQR/EuL9SUjwJ15gXfwQEuP91HJCfIDaLvtkjsC8+ER/EiQS/ImOGUBScqAP0n3ru9YH6b6VEN/qaZMBH6Q7+a/ivyDdyt0/+CbkPyqTH3uTvp1P8+fhz3LPund/8Ll8Bx4+Az5Id/i8/C9s9UG6Q9/S3n2fMnzuI/wiqoML00fxxrZ3Dp1wgtZ8kO74Qjp5Tc8995xSzP3sZz+joqKCF1988cDbE9OIJUuWUFJSotR0v/rVr6isrFTHiBLvx/D5av9+nnj9fRJmreBndQvIu+lV1u/554/h0U7KM/zry695YN27+E14UUE6x99e59PPv2b/KVIj+iBd71/7TwLSNbbY6D/oPHTG/hhDBhEU2hMC7ATU+REa6UdYxBBvRAYQGulPmIC78EBvhAUQEhJAcIiUtPphNEgMVgq6xNgg1X+uODmeorgY0oL0hA4ZSKjfAGK0Q8gK12KODyY9XEuA34UE6gYQFKwhKMiITqtHE6glLDScggKzUqKlpWYSHhFBVY2FxsZ6IiODCAk1EBcVTkFKHBmp6fypaBxndyxCO/Ubd9eNGzeo0lZRzD27ZBWx9ksJKJhIbM0sClquwjryejqm3cmkq+7nilse586HnuPRp5exaMka3tzwuiqNTb16FX061zK4eT5FlkqcVQXUu+1YLFXkZueQkZ5OVmYGBbni7GomM6uQ8goXVmsdNptbmT3U1dbjdLqw2ex4xPjB3URVlZPKKjsudxstzSNobuqi1tOA3ebEbndRX9dKfV2HKnEVNV1NtUP1rhM1XVNDm+pZ11TfQqOngWZPPa11DdQLpHM46WpqpKulkbZ6DyPaWrlk1EhmTJrA5TOmMW/OZVx/1RVcf9Vc5l97NXffdjOP3HMXf7/3Hh5/6H6eW7iAFaKmW7aE5UsWs+SZJ3hpySI2vPISr65ejjKSeFNKXd/i7bfeZteut3n33Xf5x3vv8+xzi/G0OAiJ6k9M/CDikoaQlOxPSqofaQLq0jQq0tICSZdy2LRApZBLl3W1TUOamiPKOa8KzgvhdKSmaUkTtZyMBwE5KWNNS9GSmqIjJVXUcjqSkg0kJutJ6o7kZNmmIzFRQqsiQfVXDCQhUUN8fCDxAufi/YmP8yc+1p/YGFkOID4+gLg4Ce96XFwgcbI/zp/YhADiEgLVvMioQSQmabnm2tm9/7Y5DWdKX4ubV+xm8KjFDB6xiCsW7UD+M/xDPz5I90Mz5zvuRGfAB+lOdIb/+/zfQLon0U54gftfPjawdtWiHQzseoY/D/NBuv/O9rFv8UG6Y8/hqTqDD9IdmnlxiL/54eVcmD6GcyPbeei5V/m8t/32Dj3VUa35IN3xh3QffPAB06ZN4w9/+INS1IlRxMGf/fv3s2LFCtXP/IwzzuDcc88lKytLwbz/SFn2//hHnmDvJ1/S9LfX6WN7lD8MfZbWezfw+Vc/Dgh5Il/P/v/8h8Vb9pFy5WrO8TzBn4Yt4trlu07kJb/33D5I970pOjDhJwHp6pts9Bv4f2j0f0EfNABD8EAVAuv+S1UX4YV2Au5CwvwICfX3Rog/QUFDMAYNwWAYjF43mNDgANLiwyhKi6c6M4XS5ATl4hrmNxCJeL0f6WFarKkRmOKDCAsNJDzSSHCIEaMhCIMhmJDgUAXo0tKkfLSajPRsBvQdSGR4BOVlJZgKcomOCSM2JhJzdha5iTFER0bx56JxnNMhSrpv3F03btioyle3bt7EwsUriXfO5g9JI+gT1Oq1lw9q5qzITv4vaYSynNeXTSPeeRn5LVfTMGE+XTPvxNh8G79wPMAg21zSSp1YqipxuV2UFOaTnhxDTkYyhflZ5GdlkpmZQ765EoejCavVjaWyBre7jrq6JpxucYIto8Zix+2R/WIIIcq64TQ1dVBf14Lb3YjV6qSmRmBeE25XEx53E25nA/bu3nRuZx0NtY20tXTR3NhOfW0DzfVNdDS30VxbS0uth7aGehqcThqsVka1tzJ59DeQ7por5nDDNX/lxmvmKfOI++64jUfuv5snHn6AR++7h0fvu4vFTz3O8uee5vmnHuPpv9/HkoWP88rKJawTVd2aFWzeuJHtO7aze/fbykHpnXfeZe/e93nt9Q1ccc0VJGeFExR2EdHxQ4hLCiAx2Z/kVH9SUwJJTdGQkhroLUVN0ZImyykabwhkE+AmfeNUaWrPurd0VcpXRSUnc5Q6LkWUcTpSknQkJ+kVmBM4l5Co80aSVhmciMmJwLg4MT+JFyinQWBbbHyAN+ICiBEQJ+vicBwdQHS0PzGqvFu2+av9Au5kW3RPiBNynEb1agyPGKT6Nc77q8844sC3Kfx/9s4DLKozbcP+m91ssiWbTaKx0RlgKgy9944VRawodkGkCFIURcCGNWLvvfeGCHZREcResRcUSzSml839X98ZTEw2btDErFlnruu9TvvOzJn3Ox7g9nnfBz2kezIb+vWXKQN6SPfbz8bdj79k3v5rNOhXyLsDdtBt6Wlm7b/BjJLrtY9915lZcoOp+67TdvYx6iYU0Sh1J8srfhnw++2z8fJ/oh7Svfxz9LQr1EO6f8/MnsOVeEZP4M9OiSSPW8v5a3f+fdCvvEcP6X59SCcgnOhF16xZM8nR1c/PT4JyP546AT8SExN55513pHE+Pj6sXLmSO3de/Lz/+FpexPaByw/xyDtAnagNvBm7lbg1Z5l14KYEoU7f+oTz1Z9y9varHeduf0pl9accvf4xW07eZVjBRfw/KKNO103U6bGFhBVnqP649uYsL2Ie9ZCu9ll9NSBdjIB0b6NQN0JtY/wDSGdTU/oqFHXfhZ0MG6GYs5WhtbGQ4JyN1gJraxm2virkAAAgAElEQVTWGhkatRlODkqCvV1oH+pPdJMgokMDCXNzxkllhZNChpvaklAHNa3c1XQJcaVVEx/8gv3w8fGV4Jy1xhYHByecnFxwd3MnJCSUkJAwFAoVJoZG+Hl506pFM7y8XHD3cCIwwIdmQUF42Vljp7WlcZvsf4d0Z89K5hCiz5wobZ25rJChk9cQl7uQtgOmExKXj2vXMWjaDsekWRZ1AzJ4xyeNd71FpFLXOxUDvzQaB2dhEjYYZVgKLi0T8I5IwD0sCkefZngFtyK4aQS+AU3xCW5FeLvuRHXpQ8f20XRs15HePXoRFxNL504dad28Be0j2xHVqRsdOvagc+dY+vRJomvXXkRH96Jb9xiEUUSUMJLoFUeXzj0kcNe9awxSGWzX3kglrr1iiI9NkECdMI+I6xNLfGwc/frEkNCnD0lxfUmI6UNCr55kJMWTlT6AYVmDGDtiGNMmjGfujBksmj+XlYsWsnrpQtatXMrmtavZvGolG1cso3jTevYVbWFXwQaKNqxmT+EmyvftlBR1Rw7s48zxo1y8WMmNGze5fes2d6qruXf3HpevXmf9ls1EdGqG2q4xDs6muHhY4uplhYePlVQOKkpCRUigTfSJE9Duu1DiI/rHSaGU1G9CASeBON/vt8U+SRkngJy3Ci9vlbT0kFyHH68rcK8Bc24eOpDmKkE1nQGK6K0ohbuAbsLV2FJaCgDn7GKJs6sFzq6P94mlFS7StpW0XzrmaoWLON9djp2jKa4ecib9D0E6s9QdTNAr6Wr/00M/8neVAT2k++2n6/6nX7G49Ab1Ygqo02UTf0sspmHKduonFz9TNEjeToOUHfw9sZjXYgsxGLhbD+lewHTqId0LSOpv9JZ6SPfviT5/9Q5dsxbxN/dkwvpOYU955b8P+pX36CHdrw/pxBR9/fXX5OfnI1xeRW+6hIQERKmrAHhPvi5cuEBsbCxmZmYSqPPy8mLGjBkINd7v/SX+jS85dBP3kfslp9c6vQswTN9Fk4llxMw/Qfyik8QtfLWj38KTJCw6RfTsY3iOPMA/+m2jTs8t1EssovXsY+y++Nv0pvxP95oe0v2n7Pzw2CsE6d5BqTFAoxWQzgSNrWlN2as5NnYiZLpSVq0Ma615jVOrTCpn1Vibo7GWodaYoVabY6u1IszPlc4tw+jVsikxbVrQJsAbHztr3FRyPDUKAu2VtPPQ0jXIkQ4RoUR370bbyA5Y29ii1dri6emNl6cvdrb2ODs54+Pth1yuwMTEFFutltDgQELC/HF0VuPt6UjT0BA8XZzx0ChwtneiXvhg/izKXXO/L3c9d/asZBohzCMqz5+l6uol7lVd4+Gd61y7eoHyo8el8tbpywrJmrSaHkPmEZE0jdA+E3HpmIcqPFtygjIMSMMgcBCNAobwfkAO9QJzqR88gsbB2ZgGZyAPTkIT3Af7sBh8I+Jp0q4vTVp3p0VEF6KFG2uP3rRq0YrIVhFEdYiid49YBiQPJiMjl4T4JAm89eoZS48eMXTu3I3OHTpL/egEzOsa3YtePfvRLboXPbr1JClhAAl9E0iITSQxPoWkhP70j0uQQGB8jIBzfUlJiCetfyLJ8XHE9+5OSnwMmQOSGDM0i8mj85g3Yxorly2RYvWyRaxeuoj1K5ezZe0atm1Yz87CLewt3sre7YXsKtzCvqKtlO3dSdmenRzev4eTR8o5f+YsN67epPrWHe5W3+HB/QdSyeu+0jJik2Nx9FJiY2+Ek6s5zlJpqOjhZoWn6P/mrcTbWykZLfh4CyOHx6HEU4A3H41u6S0gnC7EeN26DsIJOOfpo8JD2q/C3VuFu5cS4ToslHNiKdyIH4cAdBJoE6o5j5r1GkWcAG5OLhZS/HhdbAuAJy3Fes1YRxcdxHOSwJ0cWwcTXD2s/qcgnXnaDibtuvqLrN1n77+JVfou6vUtJK/oEg8///qHT9xabolSlRVlt1AM2k3D/tsZvLGSR58/v7R/VNFl3o4volFSMSsrbv+i96rlV9APe8kyoId0v/2EfPLV1+w8dw/rlO283W0z/+xbyD/7bH3meCdmK+/23cqbcdt4LXYrBoP0kO5FzKYe0r2IrP4276mHdP+e57sPPmbCkl28HzwIi+bZLNlSxpdfPd/vJP/+7j+9Rw/pXgykE9kWZn8tWrRAlLTa29tTVlbGTxlEiHGZmZkSzBPOrzY2NixcuJBPPvn993H7+IuvKTp9l3Yzj/Juv238rdcW3ui6iT913qiPJ3LwepeN/KXrJt6O2YrJwD3ELz/N5Xuf8c1LUP6sh3Q//ez8qb2vBKTrEyt60r2DQm0olbuqRbmrjdl3MM5aAnM6OKcRJa1aGWIpwJxGbY5abYZKbYaNtQxXJzXhQV70CG9C38hwUrp0IDzQG39HW7ytVfhpVTRx0tDRS0t0M3fie3WiX7/+hIVFoLWxx9nZhdCQJri7eWJlYYlSoURrbYvCSvSrs8DM1JTQkBD8Ar2wcbDE1VVLU38/WgaF4Olgh4eNAhcnJ+qHD+J1yTiihG2HTnCxUqeiO3NGgDodrDt37iznz5+TjCSEu+uVS5Vcu3KRqmuXuXPzKrdvXOHSpUpOnjrN0YpjbNtdinPWJv6v0zLqtx2LbfMkrJskYx6cjmFwFgYhOTQOHkrD4GwaBuXQMDCbhoFZGAQNkuCeeUgG8rB0rJulYh0Sg3uLGFp0SWXYmNkUFe5l0/pCJn4wiWmTZzJm5Dji45IQjq1xscIcIo5ePWLo0a231IOub2wifWP6kdI/g8T4ZPrFJZGQkExSYjL9E5LpF9uPfr370L9fPCn9k0hLSSE9ZQCJMb2J696VxF49GZjUj5xBaeSPzWP+jBnMnzmDJXPnsHrJQtYvX8Km1Sso3ryBvcWFlOzaQcnunezeVigBuwN7dlCyq4jSfTs4UXGIM6dOIB4st6puST3p7lZX8/DBh9y7/4D8aVPwD/VA62gqKcwcXWQS6BKgTEAzAdA8vZU1CjhRiqorT/WQgJzquxJVD28FUghFnOj95lVTvvqdck5si2MK3Dx1S1HO+vhzRAnrYzj3JGT7bt3FAkdnGQ5i6SLD0dkceyexFPtkCBDn6GJZc0yGk6sFAsqJ/Q7OunWx7eQqIJ0pLm5y8if9b5S7mmXsQpa+i4k7ryLUL5988Q0f1zIe1YwTveym772GXA/pfupnjX7ffzkDekj335mAL7/+l1R2suhgFcvLbrGi/PYzhThn3ZFq1lTcpt3sY7wnYLu+3PWFTKYe0r2QtP4mb/pLIJ1ooP7ZF1/x6edf8tXXtfzPMPHH7vCh8P67YG4G82bDRx/9Jt/1WT7k2LmbaNqPoo5tX9Lz13Oj+sUqaZ4H0om5++LLr/nksy/58hn6jG06eQfl0D281W0TM3Zd487HXz1Lan7VsULRtn37dsng4dd0d/3xRc6cOROlUsmf//xnyfX1ypUrPx4ibX/55ZdMmDABhUIhOb/Wq1ePjIwMhNLuf+H1xdf/YsPxO4wuukS3hScJnlxOQH4ZwZPKX+kImlRO4MQyWsw4QtKqcywpraLi2qNfJD74te8XPaSrfUZfCUjXO6YLRqbvIFcbobIxRS1CYypBOo2NOY9DZW2OWkA6UdZaA+kk9Zy1uWQW4e1hS7um/sRGNie1a0dSunaibWgAoa72korOW6uimasN7bzt6RLqTr8+nekTE0PL8EiCApvQJKw5gYHB2No6oJArsLSwQG6lRCVXY2VpiaWFDBtrGwID/fHwdsTeWUlosD8RzZvj4eyEj6M9vnYaAr08se46Qip3VeTsY1vpcS5eOMuTSjqhpjv9RJw5e5YfQrtKydVVwLvK8+e5eek8586fwXfcHur02YVZ7xm0jOpFZJtIfANDcPUJwjUwEofgaKyDY1GGZSALzcQkJBPDoEEYBonlYBoHZdEocAj1/dJoGJCKoVDetczGqdNofLuOoUWfMcRkTqP/0KkMzJrAyBH5jBw+jri+SaQOGExGWibJCf1J7JdA/4T+pPQfQP/EASQmpNC//wCSk1NJTkolqV8iibF9SYoT4+IZ0D+RzIGZZA/NZeCANAYlJ5M9MI3czAzGDMtmzrSpLJ03l0Vz57Bm6SKKN21gR8Fmtm5Yw46tmyndt5uD+/ayu7iQ4q0b2Vm8hT3Fm9m/cxtHy/Zz+uRRLlyolMwjbt26xa1bVdy9e4dvvvkXC1cuxb+Zv2Q2YmNnLIE6B2dzCdRJkM5DGDYoJeWbUMR9B98kCKeDeI/VcALA/VtI5atCKSeAnEJSxknqOHeFVHqqK1+1wslNjpOAbBJck0klrBJgq1HNCTDn4CSTgJuAbpI5ilONaYqTDHtnHYwTxxychMOxDtoJp2MR9sLxWIJ4lmjtTHF2U/xPQLrZB25ikbmbuonFdJl/gnkHbiL+oBbL2sTcmnFrj1bTe+lp6idtp178Nr2SrvY/h/Qjf4MM6CHdb5Dkn/gI8QeoUNQKE4n7n3zNh58+W4hzHn72tdRHZsjGCxgkiZLZHXp315/I9S/dpYd0vzSD/73znxfSffHV11Rev8vGPSdZWXSE0hNXePjos5//Ir8TSHfpxj0iUmbzml0/midMZ1fZ+Z//br9gxLNCum/+9S9u3nlIcel5lhYcZl/FRaruflQr58lXEdLdvHmTlJQUqZTV1taWdevWIYDcT73E3yrTpk3DxcVFGi9KYHv27Pk/Ufoqvq/4uVj10RdU3vmUU7c+5mTVx5zSh5SHM7c/4fL9z6XfOz7/BWZ4P3Vf/dJ9ekhX+wy+MpDO0Phd5EojVBodoFNZC1hnJinq1NY6pZxKLfaZS4o5awHshEGExhw7eyu8PLR0axPGoN5dGJuaxJC+venSoglhnq4EOtni62BNK087ugQ60zHUg5hukQzOHEzPHrG0btVWciqNaN0OVxcPSTVnaWGJpZUlcis5KrkCK0sLCdp5eXrg5umEu7uW5qG+tA9vTZCvH+4OdgS4utLMRUunsAC8+33Am4k7sB62j6MnT/HF7Uo+uXmeRzdqFx9dP89HN87zkTjnZiXcu8CDWxcIyS+hTuw+5PHzade9N+1aBhLg44y3hz3B/t4EBoYR2LQDrTol0LJDHE0iY/EI64p70954RiRj27Q/FoHxWLfKwbJ5rgTsXnPqTx1VDHXsE3nbL5MGwYMxbjoEVUQu7p1GERA9Av8OmbTolkNUv1FE9R5EVI9keselERfXn5SkAQwckMzQjBQJvA3JSCcjOVkqc02OTyA5IZEB/ZMYkjmYcePyGTNqLHk5OYwelq1zeB07hgUzp7Ns/hwWzpzOwpnTWLVgHptWLqdg3WqKNq2jZOd29u/dxc7ibezaXiSt7ykuZPuWDZSV7OTUscOSKcfVK1eoulXF7WphHlHNt998Q+HOHYRHtcFC1QCNrQlae1NsHcwkBZooOXUTDqlCASecVUWZqgTihFJOjpunMGMQijudIk6sS9s1SwHjhEJOV7oqx9lNhAIXNwXOrkqc3MXSCkcXOU6uChxdrHCoAXWOzhbYO+kAm1DPCdWc2LZzfBwWNesy7ISzsXA4lqLmuHA4lsZbYedohb2TCAHyrLCxN5EUdfn5v28l3ZfffMu0vdcxTdvJ/3XeSN34IixTdmKZsgOLlO3PFKq0HTRM3sGf+mylbv9i8oouS79E1P5x/P1Ifbnr97nQr/06GdBDul8nj/+tdxHPqhEFFzFK0ru7vqg50EO6F5XZF/++zwPphHJu2sq9tE6Yhk2LHFQtcnDvNIbE0as4UVklqbueeuW/E0h3/+EnzFhZwnvuKdT1SWX8oh1P/Uq/xoFnhXQLNx2ifepcHCNHoWg6FNf2ebRPm8Ohk1d/VlX3KkI6MUcCzMlkMsnFNSIigmvXrj116u7du8fixYvRarUSqPvHP/5BamoqAvbpX/oM/DcyoId0tc/6KwHpevbuTGOjf2KpMEChNkapMkGpMUYlhSkqjYm0T6jmRKmrjY25rhedxgwnJyVNQtzp3bk1E4emM3NULmMHpdM7MpxwH3daeLrQ0sOJzkHu9G3uRbtgV6LaNycvbxTpqYOJ7R1HYr9Uojr2wNPDB7VCjdLCCrmlFVZWcklRJ5dgnQWO9nb4+Xvj4WVHSIAbHVuF07qpUNE5E+juQYinF32bupPbtyPBA+fzRsIODAbvYeS6chYUH2FO0RFmb6tgdqEuZhVW8FPx+LhYPj6+cPsRpm47gnr4burE7UEev4CIbn0IC/bGzc0JB3stnm6uBIc0o3W7bkT3iJfMHzq07UCblq2IjupK5+jutIxoT++4AcxavJk5K3cycX4hOVM30CdnAc3j81E0T8es6WAaBGbyf07J1NHGU8chibe80njXR5hWZGLeJBNV0wwcWmXiFpGOX/sMQqLSad0tnaje6fTom0FcfCpJ8QkMSkkkOyOVoRlpDBs8kAl5eUwaP44pY0YxbXweM/PHMW/qZJYtmMvqZUvYsGo5q5YsYtm8uaxdvJDCdWso3rSObRvXU7x1M1s2rWd78TYqysooO1jK7qJCSnYUcqR0H+fPnebq1cvcuHGd6uo7VN++w8cPHnDi7FnShw1BpjKQ7inhGmxrb46jkxwXVyVubqrvnFZFGaubp+gTp+sV5+qhwLnGjEGUj+oAnPw7Ewcnd6GQqzF2cLOSQJyTs1IH6FwUOAowJ8E5AejkOIiQlG86pdz3cO17MGfrYInkXuxgjp2jAHUW0vbjdR3Es8DeUUA6AegenyuWFpKiztreGEdXSybm/9AKvvaPnpdjpOi5e/zmI7ovOC65Jhqk7qRR0napd5vo3/YsYZy8nXeTivlDn63US9ouyfD1PelejnnWXwXoId3v+y4Q5fQ5my5gmFREgwHb9Uq6FzCdekj3ApL6G73ls0K6Bx99xsptRzAOHcz/qfrwjksi73kkU0cTwx/t+hE9cD6Xrt99+tX/TiDd1998w5WqD5E1zaKOUWfiRyx/+nf6FY7UFtJ99vlXFB04g02bkdRR9OFN+3409h3Aa9ax0hy0S5vL7sOViDQ/7fWqQrqqqiqys7OlMtZ//vOfkjHEo0ePnpYmPv/8czZt2kTTpk35wx/+wF/+8hc6duzI/v37n3qO/oA+Ay8qA3pIV/vMvhKQrnvPTjRs/A8srBojVxkhVxpLS4XSGClUxiiFik6UuQpXVxsZws1VKOiaN/UkLaEbU0fnsGRqPjNHj2BAj260DfAm0s+D9n5uxDTzJaa5L639bYkI9yM9PYWJE6aQkZ7JoEFDSO4/kNCQlqhVGuQC0MkskFvIUMoVEqQTKjp7G2uCA/3x9HIm0N+FqMhWdI5sR4CXJ35urlJfuqhQf8bEtGHmyAxCh63mTykHeC1pN+YDd6LO2o0qaw/KrD2ohu5DM/wQ1iPL0IyoieGlaJ6MYaVocg+izj2AOmc/1rn7UQ87yN/S9lGnfxkW/RYR3qkbgX5uODnZoVIocHHxIqxVJyK7JNA+Op7IDj1o3bo9ka3b0rVLNB3at6NrdBTzZs/i/NlzVN28xfVrN7hy5Rr79pczdeZSEtJzGD55OcOmrKNX5mxa9Z9Cy/7T8O4xAbuOeZi3yKFR0BDq+2ZQ1ztNWjYIyKRhwBCMQgZj1WwQ2pYD8WyXQWDHFFp1HUDnPhn0jBtIXOJA0jOyyMkZRv6Y0cyfns/SOdNYvXAOhWtXsrdoE0dK91B+sIS9xdvYtmEtBevWsGXdGjasWM7m1StYs3wJG9evZv++vRwur+Bw6SFK9+6hdO9uTp04wuXLF7l27SrV1XclUHen+jbXbt5g9uIFuPq5YqUwwForIJ0lDk4CpqlwdVPh5q7E1V2Ji1SuqitTfayK0y2FEk6Oo6tuKcpWdf3fhEpOhCg1tcLRWaELF6UOyjnLcXRR4OAs4NxjtZuAa49VcpZSWetj8GbrIONxaO3NdeuOMul6H+9/DOvsHWXYSe8j3kuGrbQt9slQ2xpj72LBhPxRtX/avLQjv2VX5T0yN1cyZvsVxj5HjNt+hSl7rtFx/nHe719MvfgifbnrSzvfr+aF6SHd73ve9ZDuxc+fHtK9+By/qE94Vkh39OwNOmYs4E/28Ti0G8HA/DWMmlNAZOpM/uqShKF/OssLD/PF03qk/U4gnci3AHX+ffKpY9WT1vHTuHXvI/71n+jXL5ik2kK6K1X36ZOzjH+4paAIz6bfyCVMWLSVXjnzMQ7NpL5/Btkzt3L3wdPNDl5VSCemZ/fu3VK/OQHchJnE8ePH/+OsCVC3ZcsWCc69/vrrvPbaa7Rt25aKigrJOfY/nqw/qM/Ar5gBPaSrfTJfEUjXkQaN3kJm2QhLhSEWckMs5YZS+auVwhC5wkgyhpBMIwSk01ri4KgkwN+Z9P49WDl3KsVrV7Jo8iRyEvvRrXkYHQO86NPMj9S2IaR3akaoh1ZSGSWnxrF4/mImjp/M2DETyM0ZQft2nbC3d0QhlyMzM8dKZo7S0gKNSom1RoW9jQY/Lw9CQgJwctbQpnkY8d16EBXRBk8newI93YkMDSC7RxsW52WwdPYkIocv5Y2EYt6I287f+xbxt5ht/DVmG3+LLeavcTt4PW4nf4jbwWs18ce+25Eidjt/6rud1/vu4PXY7VK80Xc7b/Qt5s/9tvN64nbeTNmPus80mrVqg5e7IzZaDXJLOX5BrYjonECH7il06tKXyHZdaNOmA52juhDZph0RbdoyKi+PPbtLuFB5mVu3qrlVdVsCdXv2HGDWjHmsW76Iy+fOcO/mTa5XnuPSubNcuHCFbbsOM2d5Mdn5q+iWPoOw7nm4thmMTYtBmAenYhKUQePATOoFZPKuXyZ/98nkrz5DeNN7CO8FDMY0LBPr8Ey822fQtNtgeqXkkTViEqMnzGLGzEWsXrGKwi2bKC8tpfLMGc6fOs7hkp3s3rqBPVvXsWPTaorXrWDTskVsWLmY4qKtHDx4iFMnznLy+ElK9++jvLSEc2dPc+XKVe7cucedO3eounmDO3fuUrxrFx16dpHuMY21GXYOApopcXJV4eKmxNlN9aMQxxRPhIBtOtAmlHA6MKcrY9UBOHHsyXgSzMlrSlFrlG6iTFWo3xwewzULHWAToM2hBsxJsM5cUvxpHWRIYW+O1t5MAnd2DqIE1hxbJ3PpXAHwtNK2mbRUaY2wc7b8H4F0ugemcD0Sv7j+61ueO0QPO9XA3dSL1bu71v7HkH7kb5EBPaT7LbL84j5DD+leXG4fv7Me0j3OxO9v+ayQbuPu45iGZvGeRwofLNjEhw/v8O23n7O7/CiunUbxtnsKPXOWcfXWhz+djN8RpBNfIO2D9bzvl46s6VCWbT2MaKnxIl61gXSil/P+45fx6TaBdz0HMPCD5Vy/eZlvv/2EKzcuEpk8jTfc+tMmYx4VZ64/9TJfZUh39+5d0tPTJQfX9957j3nz5vHRzxiXfP3111y6dEmCegLuCefX5s2bU1JS8pMusU9NvP6APgO/IAN6SFf75L0SkK5rtw7Uq/83TM3rSxDF3LKxDtjJDRCQTpS/CifXxy6vji4qmjb1ZEBSV1YtmE7xhjWsXzSXSVnpJHQMp3OwBymRwYyJbcPw2Aia+Dmi1JgSE9eNNWtWs37dFtas3kBO9gjaRLTFycERtVKFUi5HKbfCWqXEXqvFxdEBTzcnAvw88fVxw9ZBgYe7PfE9e9IuPBxPZ0eCPF1p4u1Br4imzByWyqpZ+ayeM5XY+BQsmvUhauwqBi4rJ25aMX0mbqTvpE1EZs3FLLwf7/p1pX5wDwya9MK0RT8sWyVjFZGKIjIDmw6ZaDtm4tgtB9/48fglTsSpxzAcegzDN2Y4zaL60DQ0CHs7G2TmZjg4OtMuqi/RvQcS1S2Fzl360r5DNJFt25ORMZC4uASGDMnmcPkRTh4/w/WrVVy/fpMLF69w6nQlu/YcZN2GAk4dP8n5yotcvHSVK5eucuvGTR49fED1zetcu1jJ5fNnKS89SOGWQlauWE/euGn06JNC2w69adG+L6EdU/HrMBhtiwzkTTJpHDSY9wIzeTcwk3f8M/mnbyZveQ/kHe8MGgUMwjQsC3WrXFw6jsC/2xiiM+aQM2Ud05cVsWxtAevXrGLHlg3sLiygaNN6CtasoGDNcnYWbaH0wH5Onz4jGWucP3OGk0crOH3iGFcvXZL60VVX36aq6ga3b93mxOlzjJs8BQtLA9RqU+wdFTg4qRD3kgB1jqJ/nKsKJ7caOCdKVSU1nChX1fWR0/V804E6qZeckxyHmr5wYlscd5D2WeHgKMfeUY6dCAc59g5W2DtaYecg4JyunPX7dUts7WVoRdjVhL0MGztzbLTm2Ih1CdAJSCfGmaN1EGGB1tFCOibGCpCng3UWKKyNsXUSkO73Xe5a+0dl7UbOLLmBRdou6vXVQ7raZUw/6rfKgB7S/VaZfjGfo4d0LyavT76rHtI9mY3f1/qzQbpvWbvjKA39MmjkNYA1W3fx9ee34Nu7lJ08Tst+k/mn2wC6ZS1GKL5+8vU7g3TLt1bgFDWWN50TSR2/jo8//WmzgZ/8rs+wszaQ7qtvvmHX4Qu4dRlHA780hs1YQ3X1RfjXXa7cuETXwXN4yzOFiNS5HD719H5rrzKkE1MiDAKDg4OlEtagoCAKCgpqNVPCUCIxMZEGDRpIoE4YS8yfP5+PP/6Yb1+QwrJWF6Yf9EpkQA/paj/NrwSk6xLdnvfq/QVj0/cxlzXAXNZQWgplnc5MQteLTip1tbUgINCZxPhOzJ0+mu0b17Jl+RLmjMlhSPd29G8dQFZUEyYmRzEoJgI/T2vkigZ06NCEBfNnUVy8i9WrNzJhwmTaR7bHx9MTexsbtBoVNgLO2Vjj6eZGoL8PIUG++Pt74O7pgK29AjdXG6LatCIqsi3Bvj74uTrRxMOdyCBfhsR1ZcnUcaxfPJv8ETmE+PrRtGkYxUUFnD9zgT3Fu9hRsImCNfV9pGYAACAASURBVCvJHpiKUm2GoYkBFkoBYFRSXzk/X3/CmrYgOLgJzZs2p3mLpnTo2JbE+Hj6JSTSum0EkZ3a06V7V9q2jSAowA+lQo5h40YEBDWlW0wa3WMH0bV3Kh0796ZDh2h69oohOyeX/PxJbN5UwMULl7lQeZGqqrtUXrhCRcVxSg8d4djx05w6dUaCeJWVV6i+fZe7d+5w7/597t//kKMVxyg7VM7h8qOs27iFFWvWsXP7XpYsXc3YcfkkJyYR06Mnif2S6N8/g/h+qcQnpNOlez/adEmiZdcMAjsPwaltNqqWQzELG4JR8GAMgjJp4D+If/qk8bZ3OnX9B9E4dDAmzbORt8rBPjIH76jhtI+fQNLQ6eSOncus2UvYIH3+DiqOHOXMqdPcvH6NqmtXuVwpAGQld6tvcfdONVU3b3Lj+nWuX7/OlqJt2DhpUGnM0NoJoKbC0UmFk7OAdEL5psDBVZSpKnF0UmD/uDxVck59XKoqYFuNIk5AN9EX7smecALGOVhhZy/H1t5KKlMVZdkipG07S+zsBJSz0JWw2luitbdAa2uJ1tZCcjS2EWpRW11pt0ZAOjsLqcxbHNfaWeiO2ZljbW+BjQB1YinCTtxLMmwcLCUDFlsHKyZ8oId0Tz5uZ+zTQ7on86Fff3kyoId0L89cPM+V6CHd82Tt2c7RQ7pny9fLNPrZIB3sO3IRv54TJWjVKnEyew8d5vL1SsYu3ER9nzQaeqXyweKdPPr085/+mr8zSHf49DXapc7l7y5JtE+fy+mLt/j2BajpagPpREIvXLtLq6RZvOnSH9+e41hesEtS0c1ZVYhd22G84zmApDFruHzzKZAUeNUhnTCFmDFjBg0bNuSvf/2r1Kfup2/WH+795ptvuHr1KhkZGfz973+XDCiUSiVr1qz5n3F+/eE31m+9TBnQQ7raz8arAem6duDdum9iZPwepmb1MTFvgKlFQywsG6NQmaCyNsfaRgAKS+ydlXTvEc6caSPZVbiOnRvWsOSD0Yzp34ORfdoxLS2a2dm96d89HA83Gxob10NpbUR2Tn/27tnFnl0HWThvKQl9Ewny9sLF3hZnezu83F3w9XInwMeToABvAv098fJ2wNnNWlLQWdta4ufjRkx0NE0Cg/B2diLEw50W3p70at2MacMzWbtwNqvmzyahT2+sreT0imrDifJibl2o5GL5fk6XFDJv4mhaBXtj3PhtjBu/g8KiIU4CPHo4EB4aSHTHdrRp3oR2LZrQtnkQPaMiyejfj9he0bRo5kt0VBt6RHekRfMw3FxdMTMzwcLCnIi2XemTMISuAtT1TqZrt1i6dO3NBxMmM3XadNZv2MTZcxe4fr2Kqlu3uXzlBkePn6G84gRlh49x7MRJKisruXjxMtV37vPoo0fcu3eX6jt3uFV1i527SygpKeXgwSPMmruY/CnT2LplK2vXFzB/4SKmTZnOoAGppPTrx+ABqQyIjyM9sR9pifGkJcSRmZpCbnYueXnjGT12MnkT5zIifxnJw2bRPT2fLgNnExaTj33b4VKj4Lo+GfxRGFdY96OOTT/edEmmrl8GBqGZyFtlS8q7kJ5j6Zo+k5RRixk5YwML1+5hQ9FBivcc4syZ89y5dYsvPnnIN58/4F9ff8zNG5doH91Wuo+ECYmDo4B0Sqk3nYOTUNYpcXBWIdaFCk4o3xy+M2bQOagKKGf7k2YOArp9D+PsHGqgnL2VBNbEvSv64AmYJkCbBOYk4KYDcI9BnADRGlvz78LaToYIsU8ck47bmaOR9umOCTgnwTt7C6wlBZ4FCo2JBOvGffC/0JOu9g/Mnxuph3Q/lyH98f9WBvSQ7r+V+V/nc/WQ7tfJ4396Fz2k+0/ZebmPPSuku3P/EeMX76SOXRxvuiah7TASj+5jMQobRB1VHzyixnLoxJWnK4t+Z5Du40+/YNDEjfzDPRnHTqNZt+MYn3/x1a8+qbWFdI8+/YIlW8pp6J3Gn7V9sWqdg2eP8Zg3y+JP1jF4dh7L6uIjfPHV10+9xlcd0gnYJkwkRE86Ubrq7OxMYWHhU/P14wPC4TUnJ0eCfOJ8e3t7xowZIwG8H4/Vb+sz8GtlQA/pap/JVwLSdevegbr1/4KRSV1MzOtjbP4+phYNpP50SrWAdEJJZ4Grhw0twn2YPHEIxRuWcKBwA1sXzWDZhCEsGp3OuLTu5PbvRK+oMBwd5RiZNqCRwbtSGeL4idkcrjhMyd5yFsxdSHxsLO3CWxDePIymoQGEBHoREOCBl7cT7u5aXFw0ODgosLWzRG1jjpubPZ3bRNCmWXP8Pd3xF06qbi60D/FlaHwPFk4dx8Zl88gbmkWbluG42jvSsW0bSg8WcPPCOW5VnmLHplV0iGiFhbkhDRu9j6mZMMkwxdPdgbYR4fTs1pWYPjHE9upFz+jOtI9oSc/u0ST1T6J1m5b4BXvRpUuU1FjU19cPjUqNibERXl4+RHfrR6/YdLr1TiIxeRCjRo5hzJhxrFixmuLinRw/fkIqb71ZdYu7d+9z9uwFKipOcOr0eU6fPc/pM2e5euUK4n9+PnzwgPv37ku24ZcuX+HipUvs3lvC4cPH2La9hNyRY8nNGcqyZcvYtHkby1asZPrM2YwaOZrRI0aRN3wk8bFxxPUWyrp+pCf3J3tgOmOH5zA7fyyLZ09l/Yol7CoqpKhgM9u3FXCs4gh79x1izeYdzFi4nvEzVjHkg2XEDptPp4wZeEaPluCcQegQ3vBIo45dInUck/irewrv+qfTMGQQyojhuEaPJbDXB3RMm0XCiKVkTV5H/qJClhccoGBXOf0HZ+Hk7oBaZYS9vbkuHGQ4OFhg7yBUcaJU9bEaTleaqitPFSWqOtAmYJtdTUjrNfslEGenU8SJ/eLe0YE5HUQTIE3ANQm8CehWA9rU2u+h3JOATqjo1HbmiONqAe605rqSbwHyxHoN0LOuAXgaAekkNZ2F5JIsgOD4CXpI9+TjVg/pnsyGfv1lyoAe0r1Ms/Hs16KHdM+es2c9Qw/pnjVjL8/4Z4V04spv3HlI6sQNyFsPo46iN3VkPfiLWzItk2ayZd8pPvnsi6d/wd8ZpBNfZOHGMtSth0u96XKmF/DhR589/fs955HaQjpRVvnok88ZNXMrTu3z+D+7eOqY9+A1h0TcO41l/Y5jP3t9rzqkezxFoh+dlZUVf/7zn+nevbukhhMArzavBw8eMGnSJBwdHSXQZ2BgQFpaGleuXKnN6fox+gw8cwb0kK72KXslIF337h15v/7fpHJXU1kDTGX1MbdshJXSSHJ1VWrMJAVdROsABg/sTdG6BZQWrmXHqgUsmTyMaaOSGT4whqjIIIL9hZGCDBOzBlKPO0PjulIfr6xhSWwuXMeSxUvIHjqY6Oh2tG/XkpYtQwgIdMfLyx5XNxscHJTY2Smwt7fCwUGOrZ0Vjo5qWjQJpXuHjgR7++Dv6UGotxfBLk50Dw9l8oiBLJ6Vz6oFs+gTHY2/lxdNA0No26oV24uXce5YKUvnzaJvz664O2oxNa5PowZ1MTMzwNranFYtgklNimdgaiqpycnkDBlIWlIcUR1a071HF/rE9MY3wB2fQDeiu3SiTUQETs7OmJuZI5NZ0DqiA7FxaSQPGMqA9KEMHzmOpYuXs3bNWgq2FnHm9HmuXRUlnzcks4ibN29x/txFzp29wKVLV7l86bL0PzN37t7Rqeeqq7l0+TKnT53l/PlKzp2vpPRQmaRO21q0h6yhwxk8eBBz5s1l05ZtrFq5mgnjJ/LB+IlMzZ/E2NFjGJY9nPiY3lJkDhxE1uAshgwcRF52FhPHjWHOjOmsX7WCbZvXcWhvETcvnuT29YtcvniWk0fLOXa4lIqyMkr2l1K8cx9zl25gxMT5ZIyYQY/0fFr3G0dY7Hg8uoxGHZmLSbMs3vPP4G2vAbztOYB/uPXnHY8U3vFMxTA4E6eOo2gaNwX/bjko/Ttg6RqKyi0AtYsX1i6u2DjbY+ukkVSTEqyzl2FnZ4qtcEm1M8bOzhhbWzNs7YSZg4V0X2ilEtaaslahjvuuHFUo5SxrFHSP1W2ix5wFGgmsPVbLiaVMB+EEiHsS1on1mn1PQjqNVqjpLH4a0gkAKEpl7WQSpBNqPT2k++HDVg/pfpgP/dbLkwE9pHt55uJ5rkQP6Z4na892jh7SPVu+XqbRzwPpxPWLnnPTV+4jbsRKeg9bzpBpWyg+eA4d5BDv+pTX7xDSnbxwiy7p83lN2ZuIlNncqH74lC/3/LtrC+kef4IoZxWKutQJa+mdu4y0ietZUViBUP793EsP6XQZunDhApGRkRKks7Ozk3rTffZZ7QGs6FE3e/Zs5HK5BOqMjIwYPnw458+f/7kp0B/XZ+CZM6CHdLVP2SsB6bp178T7Dd6SVHRmNWWuVnJDJBWdxgyltRlBoS7kDolh8/KplBWupWDJLCaOSCchtj1R7cNwdbfBzNIAI9P6UpiY1cfIpB5GpnVRqI0Ij/Slb2Jn2ncMx9fPGVd3a7x87LFztEJAQOEcq7UVYYmtVo69nRytrRV2dnJCA73p1aULLZo0JdDLi0Avb5r6ehPu5UpSl7YsnDKWlfOmkzd0MOFNm+Dl5krzkDAiW7Rk5Ig0hucOwcnRgQZ130UtN8WgcT3qv/8epiYNcHfTkBATzZgRw8nNyiJ3SCZzp08gNyuDTp3aEN21E1GdO2BjLycw2JMuUZ1oGtYUtVqNkbEx7u6eDByUQ17eRCZPmsW06XOYNWc+GzduZt++A5w6fY6qm7e5cUMYRVRRVVXNlcvXuHrlGlU3bnG7SufweutWFberb3GzqoorVy5z7NhxKg4f4dy5c5w9d55jx09w5ep1Sg9WMH3qHIYNG8aE/Als3FLI2lXryZ8wiQ/GTSA3eyhDMgezfPEKUhITSegbQ252DtlDs8kYkMLwzIGMHzWC6fn5LJw9k2UL57JpzQrKS3Zx+sQRjh2pYP++XZQfKuH08aOcPHaEcyeOcO54OWW7t7J78wp2bVjG7s3rKNqyhRVrtzJlwQaGTVpJ4ohF9MpaQFTGXIJ6TcCx/QiswrNpGJjB2x4pvOGUxJ9cUnnPP4dGTcZgFDYMk6A0zAL6YeETjZV3WxQezVG7BaJ29Ubj7IzGwUbqGSh62NnayiRQp7U1wUZriLWtIWJdCq3YJxSfQhUnesOJHnFC2aZTz0kKOnsdXFNrH8M5Aeh0qji1jZmk2BT3oQTlaiCdBOpqVHTimIB0agH2pBBqvMeKOgHodOs2tubIVUbS54/TK+l+8LTVQ7ofpEO/8RJlQA/pXqLJeI5L0UO650jaM56ih3TPmLCXaPjzQrrn/gq/Q0gnvuu4uduoU789ivBcSk9efe6v/7QTnxXSPe19arNfD+m+z9LChQsRgO6NN96gd+/eUp/s74/+/NpXX33F9OnT8fLykmDf+++/L5lLnD179udP1o/QZ+AZMqCHdLVP1isB6br3iKJBw39gbt4AC7mBZBahVptgbSMghAW2Lgq6RDdlzpQhrFuYz8zxQ4mP6UhAkKsELeRqU6k0VpxrZtEYY7P6GJrUxcC4LsZm9TA1a4CR6fuYyeojs2iAmXkDLK10zrFWCt3nKdWmkqGAgCBCiafVWqCxtsTT3ZG24c3p3DaSIB8fQv0CCPLypoWPJ92aBzIspS8Lpn3AkpmTiQxvTosmTWjZrLnkDOtsZ4eDnRYTQwOszEyxtVEgkxlKgK5BQ2GS0ZgWYZ5kpvQjd8gQ0gekkDs4jeVzJ5OW0o/Idi3p2bMzkW3DUWrMaRkeSvt27fD08MbKwhKlUk6Pnj1ZtWota1dvYN2ajaxYsYZly1awd28JlZWXuf/hA6qqBKS7xe1bdyRgJ5Z3qu9w5/Yd7lXf4271Xa5du8qFyvNUVl7gxInjHD1yhCNHj3LixEnOnDlH5fkL3Lx5m5KSg6xesYapkyaTOyyHLVsKWLNmHfkT8xmdN4qMtDQyMwZRsKmAIRnppCQlIJR0gzIGMThjIHk5wxg3cgTTJuczZ9oU5kyayOKZ0ynasp6S3cXs3rWdtatXsGHNcvbt3k7ZoYOUHjxAWWkpe3ZuZ/OaVaxZNJ/NK5awt2A9Jyv2c+nsCa6eO8m1i+e4eeMaN27c4OTZi2wvOczawr1MWVxI5oRV9B46n+Be41E2H4hBgE5hZxSajWFoLkahwzAMHS6FcXAWxsGDMA1KwSwgDnP/Xlh4dUTp3gyVqy9qRydUdiqs7awkVZukXpMAmYBkNWWptmZY14RGWwPgvlPGfQ/pJGXcY/hmLWCxuQTrRIm1BOxszFFqRehg3mN1ncpWxuN4XCIrldEKNZ1WhlxljI2dJeMn6I0jnnzc6iHdk9nQr79MGdBDupdpNp79WvSQ7tlz9qxn6CHds2bs5Rmvh3S1m4tFmw/xN4d4GvtnMHJ2EZ9+/uv2pdNDOlfq1q1LUlKS5JZau1n55aOEcm7kyJH86U9/wszMjFmzZvHFFz+vRnzyk0UJcklJCe3bt+fNN9+UTCWaN28u9RN/FmXek++pX9dn4McZ0EO6H2fk6duvDKSr3+AtzC0aSoBOADONtRk2thbYOcnxDrCne4+WDEzrRXxcJ1q29MPDyw5be7nUr04ACSuFEcIN1sSsIYYm79PYSAfpDE0FqHsfE9P3EaW0ZhaNMBdh2RhLuQGWckOsFIYoVMYoVTWgzlqGxlqophQ0DQmifesIwgICaeIfQNOAIJr5+hER4EdcpzZMyRvK3EnjGZM1mLbh4bRs0oxgP39s1AoUlpbIjI2xMDXGyUaDnVZBIwOdis7IqKEEY9q3CWbY4AEMy8piYFoKY4cNYvzoobSJbEZERFP6xnaneYtQNBor2rRpQXjLljjYOWIhk+Fob8uAAQNYsXwly5aspKhwJ+vWbWLN2nVcvXadD+8/4P6HD7lz5x7V1fe5d+8+H374IaLHwcMHD3n44AFCRi0AnHB2PXf2HKfOnOHQoUOUlx+WlocOlXP6zHkuX7nGjZu3WbVqNVMnTyJ/wniyBmeyfs16VqxYwahRoxg1cgS52dkMzxlG4eYCRuTmkJaSzMC0dIYMGkJO1jDGjMpj0gfjmTVlMrOnTGHulEksmTODwk0bKNu/j9ID+9m2tYCFc+ewZP5sDpTslCDdgf0lHCgpYd+uXWxas5plc2ewdtEc9u0olNR2Z08cpfLMKS5dusTVK1e5e/ceN27c5Hzlec6dPauLc+fYd+AQ8emZ2Lh6YmbrjpVHOJbenTD364NpYBImQekYB2diHDIE45AsjEKGYhQ6FOOQoZiEDMYkeCCmgamYBiRg5heDzKs9cvcwlALeOTmitlejsbVCI5xaJUhngsbGWAq1jQlqaxM01qZY25ihsTaXQlLfCVAnoLQoZ5XWdbBNgDqVgHQ25qgkUKc7LsCd2s4ClQhbc12I/nX2MtR2Miw1RqgdLBirN474wdNVD+l+kA79xkuUAT2ke4km4zkuRQ/pniNpz3iKHtI9Y8JeouF6SFe7ySg7dRXfXhN5yzUJ/x4TqbrzUe1OrOUoPaT770A6Adg2b96Mra2tpKbz8/OT/l6p5bR9N+yTTz5h7969CDgnHGOF+2vXrl2lfUJtp3/pM/BLM6CHdLXP4CsC6TpRv+FbEmRTqAXEMMdGK/p6WeHkqsI30InmLXwJDvHE3cNOar4vzCREmapCbYqV0hgLK0PJFdbIpD4GRjWQzug9DEzqogN19SRYZyprKPW7k1k1RmbZGAsrA+QKIxRKY12oTVGqzCXlmp+nK21btiS8SVP83NwJDw6iZUgI4QH+RLcMIyuxD0tmTmTOxNEk9uxJny5d8HFzR25ugUalwtjIAJmRAbZKK1zsNCjkptSt9w4N6r+PzMwAJ2c13bq0ZvzIbMaNHM7QQekMy0qjZ48uePu44e3tSFiYD65ujtjZWdOuXRuCAgJQK9SYmZiiUsmJ6tKRkaNGsmnjeo4fPcH24l3s3rOXzz/9ko8++pgPBYx7+IAPP3zAgw8f8snHH0nOrXfv3uXypUucOXOGY0eOUVF+mGNHj3L8xAnKy8o5eLCUQ6WlHDlyhOMnT3P05Cn2HjjIgrlzyM4cSHJiAhnpaaxbvZ65c+eRm5ND3siRjBo5inFjxlG4eRMTxo1heM5Qxowcwajho8gbNZZp02YwZ+YsFs2ZxaKZ01k0YzorF85l64a1knLu+JEK6Vp27djJqqVLWLFkPjuKCykvL5Ou6/DhCkr27mPD6uWsWjSb3UVbOHn0KCePHuHMyeOSycXFi1eounmLO9V3uX7tKlcuVXL10nluXr1E1Y2rLF2+jOAwf8xlDbG2scRaq0Bjp0Flp0Xp5IiVqw9WbiFYeoQj8+6EzKcHZv7xmARnYBQilHcjMWgymsZNxmAYNqIG4g3GNOgxvOuDhXcUll6tsfJoisLFF4WTC0oHLSqtlQTjbDRG2KgbYaNujLXaALXGSIJ3Ak5LClLJJEL8O9CVvyptZJKiTupbp5WhFOWudpaobC0kWKcDdjKUdjLU9uZYqg3R2MvQl7v+8GGrh3Q/zId+6+XJgB7SvTxz8TxX8mNIt/Lo7ed5G/05/yEDVfc/w3foHup0XE/65gt8/tW//sNo/aGXKQN6SFe72Xj48RcMnLKJPzkl8I7PAM5dqa7dibUcpYd0/x1IJ6bn0aNHkjvr66+/LsG1qVOn8vDhs/cdFP0YS0tLiYmJ4a233pKgnyiDLSgoqOVdoB+mz8DTM6CHdE/PzY+PvBqQrmcUDRu/LQEzSUVno1MRieb79s5KnNxscHazRuugUyipREmgBOlMkatNsFQaSso4UeZqZPJ+DaSrR2PjujQyqUdjCdSJ/nT1JOdY0fdOGFMIUCfgnuh/J0CdXGGMQmWK1sYKdxd72rUOp1WTJvi5uxHi7UXr4CBaB4fQJiiApM6R5OcMZNnsaUwfN5LeXTrTNrwVDlotlubmWKs1GBo0QiEzw1WrQaMyx9CoPg3q1aVRgwZYyIzw9nUgMaYzH4waxvgxIxmVk0lCXC9atgzFzcMJBycN9g4qFApL1EoFAX5+2GptkJmZYWpigqmJMa6uznTs1I7UQaksWDSPnTt3cPHiJb744ks+evSIR48+ln4wCGAn1oWS7ubNKs6dO8+RigoOlx/mcNlhKsrLOXJEbFdQcbiCgwcOsm9fCSUlB9i1t4Rt2wqZOXM22YOz6NGlMx3bRZCelkxR4Q7mz1vAiNxc8kYMZ/TI0YwbM55VSxcxfswYxowaSf7Y0YzLG8UH4/NZuWw1a1asZsWiBaxeNJ91ixewYflCtqxdwdaNazlafojTJ0WJ7RkO7Cth2aJFrFy6hF07iti3dzeHyw5Jirr1q1eyctFcdhdu5lhFOScqDnPiaDlnz5yUvtulS5d1ffhu3OD8+XOcPHGcM6dOcfHiBUoOHKRnbAyWchNUSgOsNcZoNMZYawyxtjFCUryJe0xriUqrQm1ng8rREYWzJ3IXPyzdw7D0jJAAnpl/LCbBaZLyzjB0BAZheRg2GYVxaK6kxBNlsyaBAzD1j8fMvw9mPl2ReXbA0r01ctcQFE5eKO0dUWqVKK1lqB9fh7URNiI0Jqg1JihtTFHYmEpLAeoeK+kEnHscovxVaatzgrVSGUkwWw/pfvhI1UO6H+ZDv/XyZEAP6V6euXieK/ke0hXTeMAOVush3fOk8T+ec+vBZ/jm7NVDuv+YpZfzoB7S1X5eFm0pw7TJUN5wTWLBplLuP/yk9if/zEg9pPvvQToxNaJSydnZWQJrAQEBEmwTKrtnfYlzRM9wUUL7l7/8hT/84Q94enqydu1ayT32Wd9PP16fgccZ0EO6x5n4+eUrAel69IyikcE/pdJTHaQTZX/mUuN7oabTOsglVd1jd0zRbF9tbY5KY4qV2gQLhQ7SmZgL04j3a8pd69HI+D0amQhQV1fqUWdoWg8jM13ZqyitFUo6maWu5FUqe5UbSW6rnq72tAwNom2rcEJ8ffB1daZZYICkpGsTHEKn0ECGxHVn0ZQxLJk1RTJD6N2tC/4+/tha22CtUqCUW2Ji1FhS0dlprLCwMKCxQX0a16+PQcOGWFkY06SJB4OSYxg7LJu84UPJyUwhMqIpLVoE4eHhjK2dBmuNHDMzY8xMjNGo1JibmWFkZChBOrGuUihxc3YktEkIOblDOXCgRFLKffrJJ1K/hU8/+VTafvjwEffufSjZdp85e1YCc4cPlVN2qJSy0kMcLiunrEynVjuw/wD79+2nuLCIDes3sH7jZhYvXigZQPTo0p3mwcGENwshdUACO3fsYc7sueQOHcrI3GxGjRhB3sg8Zs+cTt6IkYzLG82EvFGMHj6MiRMmsnrlGtavWcvKJYvYuHoFWzespmDdCrasWc6GVSso2bOT48eOcPb0SY4fO0bxtiJWLF3ChjUrJEXd/n272b93D0UFW9i0egW7CwsoO7CPI4dKOVFRJplNnDt9iksXL3P9+k1u367m4qWLHD9+jOPHj0rlr8dPnmT0uA9wdLHH3NIAlVrcS7p7StcTTpRbm0jgTkAzAfA0WlNEbzldCaswhFCgsbdB7eyCwtUHuVuwTnnn1QGZTzQC3pkF9JeMKYxDBmMcmo1RWA6GYcMxCsnFJCQb45BMTAL7Y+bbB3OvTpi7t8bCpQlyZz8UTu6o7B1Qa20kgKfQWqC0MUFlbYzaxgiVjSEarQhj1FpT1FozqeT1sdLOQmWMyk7GGL1xxA+esnpI94N06DdeogzoId1LNBnPcSmffvUvsjZeoHHydv7Rv5g+q84y71AVsw7cYKY+flEORA7nl1UxbscVrDJ3U6frJtI3ViLAqP71+8iAHtLVfp52lZ3Ht2e+BOni81Zy9tKt2p/8MyP1kO6/C+nu3bvHiBEjqFevHu+++y5Tpkyhuvr51JIC1F27do2+fftibGzMH//4R0QZ7Zw5c6S2Rj9z1xO/JQAAIABJREFUK+gP6zPwkxnQQ7qfTMtP7nwlIF3PXp1pZPiO1FdOqTFFJXp1id5ckomDhdSbzsZWpnPKtBUOmbr+XWqNUNIZY6k0QiaZRjTERNZAMo4wEAo6o/doLECdcU3Z62NFnQB1ZvUxE6WvFo2QWejKXrU25gR5OhIeGkzn9u0IC/THx81FUtE1DQqkVVgI7UOD6dkymDGZSaxfNos5k8YR260bvaI74+bsjLVSibVCgaWZCXIzY2xVFhIINDFthJFBIwwbNcTYsDFyS2PaRPiTMySF0bnZZA5IpF+frvj7exDRphnuri4o5XLkluYYGTbG0MAAM2MTjA2NEPbbovGo3EouQTprlRIvd3dmTJ/KtetX+eqrr/n40cd8+uhjPvrwAffv3qP6drXU/+DYsSNUVJRLirSK8jKp39v+ffs4ULIfAedKD5ayc+cuiot2sGblKmZOncqUydMYP2Ec/RMSaNcqghBvHyKahzEoPYV16zYwftx4BqamkjMkk5EjchmTl8f0qdMZkZ3LmJF5jMvLY/TwXMaPHsO8ufNZuWwZq5YupmDDWoq2baGoYAMFa1exduVSCjau4eD+PRwVyrjjJzlcVkHhlq0smjubzetWs2eXMJMopexgKbuLCtm9rYB9O7ZxaN8eTlaUS06wF0+f4NKFS1y5cp3qW3e4du06p06fpuLIEU6dOc3/s3cW0FGd6xrmnHuP1wWKxH0mM/EAIQlJCG7BHYKF4E6QAMHdirRAcbcQiHuIu4cQgmvw4kXa567/n0Db29IGSk+FmbX+tWf2bP32zjA8877fe7z8BAcPHqJdRy/MFUaYWxigUGns0wL8ivtPDAmCZZCDESKwQTOMsLYxxFqkuVrrYWOjg411Lazl0MVKADNbc5SO9ijquWDh1Bgzl7aYuXXFxK03Ro0GYeg5AoMm4xHwTrfFLHRbLUSn9TJ0Wi9Fp9US9IQKr+kkmTpr7NYPY5fumDp7Ye7UBIt6bijqOqFwtENpb4WlnYXsWWcp+97pYq2ug8q6NibKT7C0M2DJ8nk/+sHyps7UQro39cr//s9bC+l+/9fop47wwZOvmR16gurDo6jW+zB/GRLJf4ZG8M/BEfxDO35xDf41JIJ/DgmnWr9QqnkHM/ZgGaLm2scfowJaSFf16yQsrsPm7+Md5/G4D/yUmIxjvIra6sf2qIV0vy2kE9fk6NGjsqfcX/7yF5ycnAgODv6xS1XleQLyLV++HFNTU6pVq4a5ubmEf8Jeq31oK/CyFdBCuqpX7M2AdL7e1Nb/QNpNLVVGmpRVEd4gG+ibYmUjQJ2JTKu0tjeXCjsrAeuE5VVlIJMsheVVgjqz2oi+c3qGn1BHX6Omq6X3MbX1P5avReqrZlRH37AmhsY1MTKpjYOtOa0bO9GvQ1u8e/SgS4eONGnkRiNXZxq7utLSw50urVvQp3ULJvTtwtrFM9m3bT1LZs3Ap3dfunp1wN5KhdrCHEszcxkWoTQxxMhYE2ahp1cbvTp1MNLTxVhfFzNzPTp0aszsAD8Wz5nBCN8BdO/akWbNG9O1Swcc7OwwMzZEYW4iba0mxsaYGpsgpiYmJlhYKFAKIKhW0biROz179SAzM51Hj7/i3t27ss/BjRs3uHzxIhcvXODUyTMUFxWTl5NDQW6uVJVlZKSTkpxMQkICyYlJUk2XeCSRqIhINqzfwOqVq1kwdz7Dh42Qya3DfAfRs3NnOrdtg28/bxbPm8OqlauZNSOAKX4TmBUwnflz57B06VI2rlvPvIAA5gRMZ/nixaxYvIgl8+azcuUadm3bwYGdOwk+uJ/wkENEhAQRFrSPA3t3cHDvTmLDQ0hLSSI3J0+OlOQUtm3ZzL7tW0mMj6GgoFD2p0tJTCAuKpSo0IMkxUSSn5HG0bwsTpTkc+ZkOcLyevnSFS5fvsLZM+coO3aczKx0yk+cICQsnMEjhuLq4YypQh8LpYG0Oov7ydLKUNqpLdVGGlhnY4RIUBUqNalUszPG2t5UzlPbmUhbqZiqxDLWhqitRTKxLlZWutJCq7bWQ20jAiSMUdspUdrZYOFQH/N6npg2aIuJW3eM3QfJvnf6zfzQbzEVPRFa0WKWBHZ6Leai32KOtM/K4Iqm4zHwHI6xx0AZXGHaoBXm9d1lPz2lgxUKOzNMVAao7M1ZtGyB/LR58vRrvv765SX1Vf+o+mMs+QzS1RgWxeLY09z56skrHbhwJ+zPuYzSP5GaY2KYdricOw+fvtK2xEoLok/z3shoao+JYV9uxS/a1isfhHbF37QCWkj3m5b/F+/86ddwMLeCVvNSUYyNxnx8LBZjY7TjNdZAMS4GizExWAck8XnKeZ58rYV0v/jG/S9tQAvpql7o2/cesjUkE73m09Bp5s9n+5O4++DlkkBftDctpPvtIZ3oQxcUFCTVbwKqDR48+BdbVAXEXbdunQR0//jHP9DR0ZGgTgDBJ09e7Xvui+4h7fw/dwW0kK7q1/fNgHSDvalj8KFMdn0G6QQgEZBOWlttRFKmGbZ2Ztjam8shra82JjLdVYRNmFZCOmPzOoiec6I/XR39GtTWrU4tvQ+ppf8hAtaJ1NdnkE5XX/Swq47C0gCvZg3x6dKO/j264dOvH03cXPFwrk9Tt4Y0atCAlu4u9GzZjAHt2rDAbwQ71y1n46rlTBs/gdHDRuHp0hBrC3OsLCxQmJpgbKiLsVFtdA0+wcCwFnq6tdHX0cHMwAALYwPMFQa0befBdP+xLJodgG//vrRp1ZKmjT3xatUSGytrzEyNNdZZhQUW5uaYmZrKYW5mjlol+typUass6dy5I9u2bePmrZs8evSA21/elPLp06fPcOnSRc6cPk358XKOlhQjghmOlZaSk5NDakoqCfHxJMTFkZ2ZJfvTxUTHsHP7dsaOHoH/5MnMCJhJ9y5dWLnsUwYP9KFH5y707NKJMSOHsWzpQgKmTiNg6lRmTZ/O/DlzmDVzNnPmzOGzT1cy038qs6dNY/mixaxcsoTF8+axePFytmzewoHt2zm0bxeHAvcQfHAvwQd2s2fndg7u3klY0H7iosJJS0lGWHJzsrOJjIggcPdOYiJDKS4qoqT4KNmZGcRGhhK8ZztRQfvJSIwjLzOZ4rwMCenOnjnNlavXuHLlGpcrrnD27HkSjsRRfqKc0OgYpgRMpUNnLyxtzFAovk33FZZroagTfQ/FkOmrtsYaKGdrjJWdMVaVkE7cn2pbzZC94kRqq4R5YiqSWDXgzlLAu8pQCJHuqlJrti22r7Y2QmVjjqWtFUrHuihk37u2mDTsiVEjXwybjK5MnfWX6juRNCsCLOQQNlr5fLpcRixr6OmLQYOOmDq3xG/uCk5X3KX83DUuXLnF3ftf8dWjJzx58jVPv/6Gb94wcLcu+TymE+ORkC7mDNfvPebpN/D46TdVHkK8IRqW78m+jHKqgHSxWkhX9X/TtEu+oAJaSPeCwvyBZt+6/5i0EzcJzL3E3uyLHMi+pB2vsQb7cy6xJ/MSSSdvcv3eI16hldMf6G76cx3qL4F0T59+zcOvHvPw0WMeP3latesubo65M6DGh2BsBJs3wO3Xm5T6a10hAVxyjp7DtvNc/uEwEr8VhzhXceu17O5VIJ04HvG98cHDRzx68oSvq/iHF1J8FeWMRN7pH8K6hHNcvfvbpY9+/fXXxMbGSuXaxx9/zJgxY2RLoNdS1JfciDgWEd7n5eXF3/72NywtLdm3b99LbuWHi9++fRsRRuHg4CB71BkYGDBx4sRXSpH94da1c96UCmghXdWv9BsD6XSeQzpDBCQRVkOrSturSlhdbU2xsTOTw9bOHGtbMzlPpTZGaSkSXvVkbzqNmk5AuhoaJZ3ux9TS+Zjauh9RS1dAuo8kpNORFtgPsVQb0KZRA7zbtWJwn14MHzSYlp5NaOzcgGaurjR2cZHP2zfyoG/bVozr34PVCwLYunYFqxfPZ/yoUfTt1Qc3Z2fsVSqszM0khDMwqIWO3ocYGNXEQL8OBro6GOnpySAJtcIUpaUp9g4q+vXrTsC0ifTo2hl7W3sa1K1LYw837G1tMDUxQmFuilqlwlKhwtzUHAszBZaWKlRKFUoLBe3btZO/yIhAiIcPH3D1yhUunD/HhQsXqLh0hVMnTkooJ0MTyss4feoEubm5pKYkkZwkbK7ppKekER8XR2DgAebPm8sgHx98fQYwbsxYBvkOpnfvHkycMJFe3brTpWM7OrVry1CfAcyaMY2RI0YybcoUZgfMZNb0GUyd4s/kiZOZPmkSU8dPYOXiJWzbuJl1az5j6cLFrFjxGZs3biZo725CAvcRGrSf8MMHOLR/L/t27SZo315paw09HEhE2GGSEuLJzsogLS2NiLBg4qLDyMvJpLAgn8yMdGLCQzi0cyuh+3aRHBNBRmIs2SnxlJeWcO70SfkPYUXFVS5fusy585dISk2hpKSI6PgEFi5ZzAAfb1zc6qNQGKBUGaNSm6AU1tfvgDqp6JQw7rugTtivNRZsKzvRo85UAmVLAeYEtKsMPxGWbZUEdcYS2AlQpxmGWElwJ9KM9RFqOysrfc1QCzWe6DMnQiAssLRXo3C0x7yeC2ZOTTB18cKkYQ+MPfpj0HgEek0naUBdy3kytEK31SKZOqvTVCTRBmDeYQ51ey6i+dA1DJy5k4krDrFsWxw7wrIJSyqhoOwCX959wKPHTxBfhoXi7nVZK6r+UfffWXJt0nlMJifwn8ERtPosl1lhJ5kbfooZoSerPMQ6s8NP0n1zIR+OjUXHL56ph09w5+Gr/1qpVdL9d67/73kvWkj3e746L3dsT7/5hidfa8evUYPHb9gPSy935/1+l35VSHe+4habD2cwetEBhs3by9wNUSTmnvx5UPQHhnTiKp67fJN+07bzT8eROPdZKr+rvY6r+7KQ7vK12wTFFTJlVQiD5+xm+poQDsbkc+fuw589HC2k++kS7d69G5VKJYFa//79qaioQAC8X/K4f/++THlt1qyZtL6+9dZbDB8+nBMnTvySzWrXfYMqoIV0Vb/Ybw6k0xc96XQ1cMTKCJHgqhaQTkxFPzBpdzV9HiZhbWcmbbAC5gmgYmGph5lCY3k1NK2NrmENqZqrIyGdAHQaSFdbWF91P6C23vvYOpjSvrkHPVs0w7tDB4YOHIh3tx4429vjXr8eTZyd8WzQgOauznRr0YThPbswa9xwNq5eyobVy1g2bw7jRo6mk1c7XOrWxc5KhbXCDFNDXeroVkdXvzpGxjoY6OlioqeHhZEhluYmWKsssFQpsTAzx8W5Pu07tKGRuxtKhRJbKyscHeywt1FjZmKAiakxKksVFmZCTWch4ZyVpQobtZpunTtx5Eg8V69e5d7de1y5XMGZU2c4e/osFy6c5/SpUxLQlR07yvFjRykpLiAnK4uM1HQy0tLJzc0nPS2T8LBwPl+7Fv8pk+nbpw+dOnZm/Lhx0ubatXNXhg4dQq+efejUvj1dOrSnQ5s2DPT2xt9vAkOHDGOi30Sm+E1iygQ/Jk+YwKRxE5g8wY+AKVPYtmEDhwMPsXH9F6xctpxNG3awaeNWIkJDiYkIJzIsmOiwwwQHCrvrHg4FHiD00GGCg4IIPXyY+OgokhPjSUtNJTw0hNBDB0iMjSQ7I5nMtGSiQoII3LaR4N3bSYwMIy0+WirqykoKOX3yOFevXOX69RtUVFyWQRJ5BYXk5+VyJCWV+YsXMtC3H14d22KhFDZrER5h+hzSaVRu4h40kfeggHLPVHMCygmLq5xWKumEck4lLdqaqdWz5+L+FfbtSgu3uGfFkNu11sA9AfPE/a7Zp6FMmFVb6WFloycTZ9U2ejIgwtLWVPahU9qpUDraoqjrgHm9BtLuau7cAlPXDpi498So8RD0m46nVuMpvO08nr/aj+TvjqN413U8NTwnYdAqAGWXedTts4RWw9bg7b+Z4fP2MG1NCCt3HmFPRA7ZR89z9cY9Hj56wp/FKPtZ4jkJ6f6nXyjvjopGZ3ycbPRea2wstV9i1Bkfx4fjYqk2JAJ9/wQtpKv6v2naJV9QAS2ke0FhtLO1FdBW4A9fgZeFdIKxid5s3tO3o+oynw89JvK+mx81m/nj4buK3WE53Pjy/ovr8geHdHfuPeRgXCE13P34m91w5m+JefG5vsQ7LwPpHn71hBGLD2DRaS6fNPHnPTc/OVV3mc+Gg6lcuPLlT+5ZC+l+sjzy/24DBw6U6awKhYIdO3Zw794vT/J9/PgxR44cQaTHiuTX999/Hx8fH+Li4n76gLTvaisAaCFd1W+DNwfS6WmCIyyliu7/QTphNRRApDI8wsbeTNOXTqa8GiHsrs/DI8zrYGBaCx3DGmiA3MfU0hVW1w+pY1CDT3Q+4BO997CzN6Nr22b0ad2Sjk0b49u3LyMHD5H2Vic7GxrWc8S9bj0aO9WnrYcrAzq3YdowH5bPmipVdJ8tX8LcmbMYOXQ47Vq2oIG9LTaWCqwUZhgZ6kj1nr5hbQwMdTHQ05FBEiqhihPLqC014M1cKcGctZUVViqNMk6lUKBUWEgFnYmxIWbmpiiVligsFNICa2VphbVKRf++fTgcFMSNG9e4dOkC58+d49yZs5w7ew5hcz1RXkZpaTHFhYUU5eWRl5VJZloqmekZFOUVUlRQTLJQ0CUksG37dkaNHE2vHj3o3bMX3n36MmrEKDnt3KkLI4aNomOHLnRo155O7TrQtUNHfPr1Z+zI0QwdNJSxo8YxfvRYJowew8SxY5kyYTzTJk0kwH8KB/fsZv/evaxZtZK1q1ezZdMutm3bQ3RkpFTJJcTGkBATSWxEBBEhwRLQRYSEEhUeQVRElJzGRUWTmpQsk15DDov+dfuJDQ8mISac/Tu3yITdoB2biQkOIiEihJT4aIrzczlRdpSrVyq4deu2tLxevHiRsrLj5ORkkZGXx6wFc+jdtzu9+/XESgQwqE1RWQkl3bdqTk1YhIBzwub6LZR7DueEgq4S0gnQZlUJ4wSsk5DOVli2NZDO8hmkq1TWCWgnlhO97DRhKJplxfY023wGAjX7lz3vbIU11hBLawPUtoao7QyxtDXAUsy3M0Npr0ThoMLUQY3S2YXeo6bx6a4kpqwJod/MHTQduoa6vRZj0X4OtZr680FDP951Gsu/HEbwz3qj5GvjlgHU7baATqPXM3LuXqauCmHZ9li2HE4nKL6Q9MIzlJ+9xsWrX3Lr7kMe/4Gad8ceu0HPDQVYTE3EIiAJxbTEVxrK6UnoTk7gf4ZFoj8lganBWiVd1f9Z0y75YxXQQrofq4p2nrYC2gr8GSrwspCu4vodVu46wnuuE3irwTjsesyjYf/F6LTw528OI/HyXUnu0XMvLs0fHNIJR8O5y7cwbzuDaoZ9Gblw74vP9SXeqSqku//wEfsic6nTcjp/cRiBosNMPHyWYtgmgH/UHYWnz6cExuTz+PGLe/FqId3PX5hDhw7h6uoqba99+/blzJkzP79SFZZ49OgRgYGB9OnTB9Gj7oMPPqBr164S3lVhde0ib3AFtJCu6hf/jYF0dfQ+xFypL0MjhIVVwBIBOUTPL2EhlCBDwBBhLbQV6iNjlFYC0OlLm6tRJZzTM6mJrlENahtUp5a+6Ef3MTX1PpQJr+/VeBsdg49xd7Wmb6fW+HRoT6cmnvh492bcyJH06tQZCejqO+Lm5IR7vXq0dGlAr9bNmeDTizkTRrFl9RLWLJvP8kXzmTNzDn179qGFuxsNbKywU1qgshBBD3WorSd60emir1cbY0MDFBZmWFlaShintlShVqqwVFpiYa7AxNgEU1MTFBbCzmqGqbERujqa9SwVSqzVVjR296B963a41G+At3dvYmOjuHfnLmfOnKa4uIhjx0o1oO78OcrLj3PsaAllx0opyi8gNzOL9NRUMjMyOFZylHIBqrJy2LN3H+s3bmSyvz9ebb1o7+VFX+9+9PPuR68efejQvhNdu3RjYD8f2nu1x6tNW9q18aJnt+4M8fFl+ODhDBngy9BBQxgxdDijhg5l7NDBTBo9kpmTJzN72lQO7N3HF+vWsWzJIjasW8fatZvYvSuQ6AgB6eJIio8jLTmR/LwcCnPzSI5PJiE2VgZZJCYmEx0VQ3RkNMmJiaSkpHIkMYnwkGCCdu8kcM8Odm/5gl3rPyNw+ybCAvcSeegAcREhZKWncbS4kIvnz3Hj+k0qrgiYeZEzZ87KOhQfLWXOwnn07NOdMWNH4NnCA7WtORZKTT86S9krzgTLSmAmQZu0vJo9TxmWVlbbyvvzGUQWCrlKGKdRgGqUoEIhJ9WhUpUnlHmae1sq7549r1SMqkQoSqXFW6PeM5UATiWAoJ0pUk0n/xZMUNsbY2lnjKUIrbA1wtJWH5VNHcyU72JtV51Vq2Y//7S5cuMOmcVniUwplUq5z3YnMmddBKMW7qer30aaD/+Mur2XYNZ6Bp+4TeB/1EOoZtiPasb9qaby5UPnsZi1DqCxz0p6Tt7CsPl7CVgbzpo9SewOzyEm/RgZhWcoPH4RYVERX/J+b4/7j56SefY2O7MvsSengr25Lz/25V1hb04F4wPL0PGLo86EOC2k+71d6D/g8Wgh3R/womkPWVsBbQWqVIGXhXRHck7QsN9y/ukwis5j1xAUl0Jybi6z1x1Et8kkqjuNYdnWWETIwo8+/uCQTpzTkydPaT96Hf+yHkZz31UcPSnskL/M11AVSCd6zh07XUHrYZ/znwZjaeq7jI0HosjIz2fNrjAcu8/jLacx8jvg6Ys3frT8YqYW0r2wNM/f+Oqrr5g7dy5///vfZZDEkiVLEIDtdT1EcIRQ67399tvS/urh4UFSUhJCbfffeHz19BvO3HxIyeV7lFZoh6jB0cpx6fbrCYN53ddRC+mqXtE3BNL1kemuoq+cUm2IUjbVN0FaAAWkex4gIUCEMZY2xlioDTG11MdIoYO+WS30K+GcjuhFZ1jjOaCrpVedmtLq+hE6Bp/Q1KMeI3p1ZnCn9nTw9KBnpw5MmzwZX+9+uNevT8P6jng41cejQQOauDjTrXkThnTtyJiBvQgYP4xdX6xiydyZLF0wn/mz5tDVqz1NXV2ob2WFk7UapZkBunqfoG9YB2MjXUyM9FFamEvlnOgtZ6USoM5SAjtLpUZJpxBhEwLQmZtjbmaGsZEBBga6ONja4eHsRjPPxgwb5MvYkWPo3qUzu3ZupeLyBS5fvMCJ8uMcLyvj5Ily2YdOhCWcKi/jzMmTlB8/juhFJ8bRo6WID+vjx47L56Eh4SxZsozBw0bSunUb2rRogVDNdenala5dutKxQ2fate1A546d5es2rVrj1botXbt0YUC/fgwe6IvvAF8G9PFmYL/+DPEZxPBBAxkzxIfJo0dKQLdo3lzWr9vImuUrWL1sKevXrufztRvZueMA0ZExxEZFEhMVSXpaCuXlxxDHXpBXKPvkpaWmkZ6aQXJyKnFxCSQmJZKZkSntuUlHEqXyLuzQIWJCDhOyZzfBe3YQcXAv0UGBxIYFk5GWTHFhASfLy6m4VIHoS3fx0iUuXLxMWkYGJ8pPsmzlCvoM6IW/vx+9+vXAvr6VDPQQPelEcIkAaBKsCYWcgMM2Ap59239O9p4TsOy74RGVFlc5T6wnAJywbItACdlnUdOvTgaiPL+vK4FdZTjFc8We3K5mnypbMwkMJTSUVlsB7ExQ2ZugdjBFbS/gnXgtVKdGmKnqoLIzYMnyuT/5aSN60N24fZ+T569RVH6JhKxytodksHhzNEPm7sZr9FoaD15F/R4LUbUNwKDpFN53Gcd/6o/hLeexfNBwArU9p2DYcjpWXebRxHcVXSZsZMKyID7bk8jBuALis8tJLzxN3rHznDh/DfELubByPHr8FJk6K75M/wEfQXlXUE09UpnuKpR0L/5F+edOT9uT7ucq9Od/Xwvp/vzXWHuG2gq8qRV4WUh3MD4f3SZTqNlwAjsOxfD0yTXgHjklRTT1Xc57Ln70nb6DF0KiPwGkE6cwb0MURq0D0G0+lY0H035SuVaVe6sqkE6EcyRml+PqvYxPPCYy5/P9XL8hFF53uX79NH2mrOc/LuPoPHETWSVnX7hbLaR7YWm+90Z8fDwuLi4S1IkQicLCwl/cm+67OxD/9/P19aVOnTr87//+L56enuzcufNXC84QvUjP3XxI9NFrfJF4njF7Sum5IR/vTYXasamQPpVjSuAx9mZdIvHkLa7efX1g9rvX/lWe/zEgXTnLnapRrZoTy8tf5SxfzzpvBKQbOMRbpq+aKfRQqAxRqA2wFImXlWBDKJMELFHYGMlhYW2AqVoPY6UOeha10TH7BB1TAeeqU7ty1NSvTk0B6PSqU0PnQ2l/7d6pGVOGDqR/u3a0b9KIrq2bSwXdiMHDaNXIE2c7O5wc7HCyt8Wtbl1aNXTGp0tbfLq1p3u7VszzH8fmVStYvWgBS+bPZ+rESXRr50Xrxh64OdjjbKfGzFiHWnU+xthED3NzI1SWStRqlQx/EEms1qJvnZUVapUVEtIplSgsRH86hQyGMDEylPZYG2s13bp0ZUCfvgzo24eZ06bKvm/+E8aRFBfB5UvnpIru1KmTnCgv5/y5M1w4d5YLZ05x8cxJzp4+JecfLy/jeNlxysvKOXniFMePnyI7O49t23YwZMgwWrZsRUMXZ9q2bi37znm1b0enzp1p36ETXm3a09GrI21bt6d1Ky96du/F6OGjGTVsJP36eEtFXffOnfAZMJChg3wZPXQoU8aPZ+ZUESQxFQHpli9ezLIF81i9fBnr137B+nWb2b5tLxHhkcRGRhAbHUV6WqrsmSd66BUXHSUrI5t0CenSJZRLTkohKSmZvNx8mUibeCSJvJx8qQZMT04mLiyU8IP7iAjcS1zwIRJjIsjOTKOkqIiy0lIuXrjE1auiL90Vrly5Sk5OLpcuXGbN+s/p3LsTI0b64jOoL/VdHFBYGiIt1xLkvAvfAAAgAElEQVQUG0vFpgB01vYaBZ3G5qoBdeK5Jt1VA9KEcs6q0rr6TPkpVKDPFHTSDivBnAY2i36LEuDJNFihEjWrhIDPAikqX4skWTsNpBNgTgA5uW8B5QSwewbp7I1QORhiaW+EmboWKgd9lqz4aUgnPqZESISAdeKLmUjwuvfgKxkkcf3Le1TcuCNTYXNLz7EvKpdFm6PpM3UbLYetwX3Ap1h3notxy2nUbjKFdxpOkD3v3nUez3vO4/jAZbwG4jWfKoMr2g7/jAlLD7JufzLhKSXkHbtA2ekrUnV35/5XMr3tWXjF7z24QvzSvC/7Mgr/I4h+dtOCy7WQ7vX8m/fGbkUL6d7YS689cW0F/vQVeFlId/hIAUYtplHddQJrd4Xx5Z2L8M1NknJy8ei/hPcajGfo3L3y+8OPFu9PAOnEee2LLsCp71L+VX80U1cFyx84f/R8qzizKpBO/HiaVnAat37L+KihHxOX7uLU2TL45ganTh2j24TP+bfzOLr5byH/2PkX7lkL6V5Ymu+9IcIe5s+fz7/+9S9E0MOqVau4cePFCsXvrVyFF0+ePKGoqAh/f39q1KghrbV6enpERUVVYe2XW0T8nZdfuc+88JPUGRvDu77hvDMojHfEVDue1+Bt33De9gnl/WERKOensjn9EiId/vcgWdBCuqrf828EpBswuA+1DD7EzFIPhZUhCmvRc0so5jQWQdlo39oYCxsjLKwNMVfrY6bWw0itg65FbWqb1qSWSQ1qGVenpvHH1DT6mJqG1amh9xEf67wvt9mnSyv8BvXGt0sHujZvRrvGngzu682caTPo06UbLg72sg9dXRtraXl1c7Sna1M3erRuRqtGbvj07MTu9Sv5bMlC1ixfzqxp0/Hx9qZjqxa08/SgnYcLaoUR+vo1MTTSQakww0qlxMpKLdN7hIrOWq2WkM5KrcJSZSkhnUZNp5AhEmYmZuiJFFgDPbx798Z/kj+DB/kyfMhQFs2ew+fLl5MWF8PJY0c5WlxMSXExpUeLpa3z/NkznDxeysnyUs6dPSUVZKfKyykuKuTE8eOcPnmKkydPEZ9whAXzFzB86FDcG7rhVK8ejRs1onWrNnTo0IkunXvQvVtvOcRzr7btaduqLUN8hrB4/mJmBcxlYP+BdOvSie6du+DdvQcjhwxn4thxMjTCb9RoJo0ZxdzpAcwTY+ZM5s6exdLFS/hi3WZ27tjL1i07OXjgIFER4SQeSSArS5PWWlZ2jMKCIvJy8sjOziEjI4uM9CzS0zMQYC43O5f8vAJyxHtp6SQeiSfxSCyJ8bHERUcSE3KII2GHSTsSS35ONiXFJRQXFXH69FmuXr3GtWsiROImJUfLqLhYwYatm/Dq5kWT5q54NnaWabuWQkVX2RdR9KGT4O3/QToNqDORfRGlmq0yUEKq46Q1+9veddKqLZV0lT3qhNLOTpMSqxKhEXKYobI2Q22jgXLW9gIKVoJA8dzBHCt7M2n1llBOPjdDJeCcg0ZNJxR1lnZGWNoLSGeIqarqkK6qH0dPv/5GgrRbdx5w7dZdhH225MQlolJL2RaSKX/xnbA8iP7Td+A58FOU7WZR3WMi/+s4kn84jOBf9sN5y2EU79Ubw0eu49FrNR3bLvNo7POpBH+jFh5g/oZoua2QxGLyj13g5u0H3HvwiAdfPZbps+LL4+/hIWqxN0sL6X4P1+LPcgxaSPdnuZLa89BWQFuB/1+Bl4V0InW+15St/M1uJNad5jBt9X4+3RFKd791vO04EmPPSRyKy5c/MP7/fcnXfxJIV37+Gj4zd/J2/TF0HLuezKKzPP0FCaBVgXSifheufsmgGTv5t9NYjNpMZ+jsLazaGUr/aRvRbTZFhpLN3RDJjdsvDjrQQrofvTN/dGZWVhZNmzaVajqhqktJSZE/oP/owq8488qVK3z66afUqlVLWl+NjY1Zt24dYv7reIhU86CCK7guTuffg8Kp1j+Ed0fH4Dg/Da81ObRZnUNr7aDtmhxarMzGbEYSfxV16hvC+8OjGL7rKLnnbr+OS/GLtqGFdFUv3xsB6QYO0UA6U5WeBtDZiOb4GlurUBpZSchhjFLYXK2NJKQzV+tJNZ2+ZW10LGpSx/QTaptUl6CutnF1ahl+TA29DzBW6DCwZzvG9O1J//ZtZA+6Dk086dneS6rTxg8fQ5smzXCp64CLgwP1bW3wqFuXlm4N6NG2OU1dnWnSsAHzpoxh9/rVrFmyiNUrVjBjyhT69+hOp5ZN6disEU1c62JsooORsS5KS3ONck6tkko6lVDQqa2kgs7KSoWVWo3K0hKVUqlR0ykEpDPD2NBIypFFuuuE8eMlpBszYiSL585h+8Z1xIcFU1ZcSNmxY+Rl55CdkU5edgbHjxZy+sQxSksKOFFWwtkzJzlZfpzS4hIy0tIozC/g2LEyDgeHMHTIUDq270ijhh7Ur1sX94YN8WrtRfeuPejT0xvv3v3p0a0X7b060KJ5S5o2bkr7Nu2YGzCLGdNm0L//ALp3606fnr1leMSS+YtYvnAZ0ydPZsjAvowbNpS5U6cxd8Zsli9awoLZs1k0bw6rVqxk04Zt7Nl7UIK6fbv2EBUWSmpKMtnZ2eTl5lF2rIz8vDxys3LIzcknOyuHzMxscrJzycrMJjszS0K6goIiMtMzSU48QkJMBAmxkcTFRBAbdpj40EOkxEaSn5PB0eIiiguLpLX18qUKmaR07do1Tpw4ScXFS+zat5tOPTtibWuGrZ0StUh2VRvKhFWpcJN94TTAzcbeXKrpZKqwUK9VhkXIPnHfCXrQKOs0acTPoZ20vIr0VgHlKu2xUlFXCeZszFFZm6O2McdKpBbbiWAUM2RAioMpNg5mWNtbaECdAHSV0E7l8F1QZywVdEoHAeoMNJDOXv9n7a5V/yh68ZJCfXf77kMqrt3h7OWblJ+9SnbJWWIzjnEooZANh9KYsyGCEfP30WTQSszaBPBxwwnSMvuPeqP5d4MxvN/Qj+qNJqPXMgDLLvOo12cxzYasotuEjQwM2MHkTw+zZnci+6LzKCi7yN17X8kvqkJx9/3Bf+WXKC2ke/H9oH3n1SqghXSvVjftWtoKaCvw+6/Ay0I68eNcUFwhdZpM5T9O46jTwh+jtgFSrS+Ale+MHZw4d/XFJ/4ngXR3H3zFnPXh8gdP2+4L2BqSycNHT1583j/zTlUhnXBWCJWcuvM8qtkOp0aTyRi3C+Ajj4n83W4kfaduIyX/JKLML3poId2LKvPD+Q8ePGDDhg3Url1b9o+bPXv2awuR+O7eKioqWLFiBXZ2dhLUmZqaEhAQIP9/9N3lXuV58qlbNF6RyV/7h/K//UMZtecoe3Iuyz7QxZfuUnRRO0QNRC3yz98l9fSXLI87Q8NFaVTzDuaTYVFMPVhGxd3ftlfdrwHpysN8cJL2VGFRrUY1Jyd8lofxPadqeTlhPk44ifcrh5OTzw/srGE+377/bLlnU5+wV7lzX32dNwLS+QzxprbBh5gISGdjKPvOqZ41wxfN9MUQ1kARFmEr1HT6WFjpSjWdoVDTKWuja15T2l7rmNagtlF1ahp+jMLaiG7tmzKiRyf6tm1Fh8aeeHl60qO9F36jRxAwxZ8eHbvQyNkZ9/p1cbG3w8XOhuauTnRr3Yx2zRrjWteRnh3asHXNEjavXsHGz1azdtVK/MeNo3/XTvRt35LOLRuhUppibGKAytJCo55TqxG9BQSMEwo6G2sNpBOwzkraXTWgToRHKC0UMjhCV1dXNg7t0qkT0/ynMXfmTJYvXMCuzRuJDD5IfmYax4+WSIVYroB06ankpKdQnJdJSUEuxUX5nD5ZzoXzIhwhlfDQw5QWF5OUmMTGTZsZOWoU7g1dcXd1xd7Wngb16kuVXP++A/D1GUy/vgPo1LGLDIzo1qUbXTp1pXu3XowYNoLJEyfj3asvPbp2ZcigIUyaMFmCuBXLVuA/eTL9evdgzJBBfLpoMetWfc782XNZNG8e82YEsHj+HDas+4L9e4M4FBRKcHAEgXsDiYmIJC01VarmjhaXUn78JLk5udLGmp9fSG6uBtQJm6sAcwLWCYWdBtrlkJaaTlToYSKC9hMTekhCOpHwKmBmelIchTlZFBYUyETX8+cvcvXqdTmEsu7s2TMcCDpI7wF9sBAWV/X3U11lUERlmrCwuto6WGggXaXt9buQTvSC07yutL/K3nXfCYeoDIaQQSiVqjq1UNAJ5ZwAc2LYWmBlq8DazkIz7C2wdTTHxsEcW3sxLLBxsMBKADoHc2lzVdmboRJWWAfRl84YlVTRfQvpLO31WfwzPele/aPp59cUltDHT79GfMm8cPWWbHock3GMPVE5bDyYyspdCUz7LAyfObtpMmQNjjJ1djY1m07hw4Z+vFV/DH+xHsZf7Ubwvst4TFsF4NhtAe1HfM7Q2TsZv+wg8zdGyz4tgbH5pBWe4sS5a5yv+JIv776gmfTPH3aVltBCuiqVSbvQS1RAC+leoljaRbUV0FbgD1WBl4V04uSu3bzHyp0JtBj+GUZtZqLfKgCHHosYtWg/6UVnuPdT4VR/Ekgn3APi+41D9wV81HACkz89JH8UfdWLX1VI92z720Iz6TRhA4pOc9FrFYC683x6TtpCQtZx2Rbl2XI/NtVCuh+ryovniV503bt3569//SvW1tYEBQW9eOFf8M6lS5c4cOAASqVSwhB9fX1mzpzJxYsXX3mrtx8+YXrwcf41MJR3hkfR84sCii/f5eGT34f75ZVP7Fde8drdR+zOuYzjnBQJNi38j7A/r+JX3utPb/51Q7pvoZoTTj4++Pj4PAdxz6Fa2PLn8wSYE8v4ODlVwrrv950rD1v+vW0826aPz3LCvkf9fvo8X8e7bwakG9qXOkYfYabSlxZXkVgpwYNoiv+dYWVvjMrBCKWdgHl6mFvrYmKtiwB1Bso66FnUQsesJh/pvY9dPQsG9WzPxL496OLhRmvXBnh5eNDDqy2jh/gyb9Ys+vfsQ1N3D1zrOtBQKOns7fCo50DXlp70bNtSJrw292jI9LFDCd65ie1frGX3ti2sXLyYMT4D8e3agf6dWuNczxYjI0OZ1ipgnLS4qjV956xUVthYCZurFbY21tja2GBjY421lTUqlQB5Kml11dfTo2bNmtR1sGf5wqVsXLuJjWvXsn/nViJDDpOaGE9xfi5lJSUUCstnZgbZGclkpyWSlZ5CTlYGp04elyq6hPhY1q9bQ1joIZKTkli6bDle7dpja2tDPUd76js64OLsSqf2HfEZMIhhQ0YwsL8v/foNlNMRw8eweMESli5awVT/GUydMp0ewgLbuTvjRoxm7sw5LJq/mIVz5+PTvx/dOndimI8PGz77jPCQMEIOh7Lus89YuWQ58wICWLF4MSGHQsjLLSQvr5DS0nKSk9I4En9EAsSsrGzOnj3HqVOnZd85ASALCwrJzy8gOzuXgvxC2auuqKiErMws0tLSycrMIT09kyNx8UQcCiJs/24iAvcQdWg/0YcPEBtykHRhe83N4WjpMc6cOc/1aze5fuMWJ0+do+x4OdFxcYzyG4upyghzhT4yuMRSXwY8CIgmUoQFoBOgTAzxXL62f2Y/1VhQReKwUNQ9C3wQ6azC5voc5FUGQgjYLNV1z22uFhLSWdspsLEXwxIbeyW2YjgosXUUoE6BrYNCPrd2tJDWV6GqUwtA52D+HburMWrRk85O/H0YYGJZC6XtbwvpqvIBKHrhaVJnz8h02INx+WwITGHRphjGLwuih/8W2oxZh2v/5TJ1tnrDCVRTDqJanZ5U0+1DNcvB1HCdgHnrGbgPWEHXiZvoP2MnU1YGs3JXPFsOp3MovpCE7HKyis/J/jWPnrx6wMOzc9JCumeV0E5fVwW0kO51VVK7HW0FtBX4vVXgVSDds3MQFs89ETnsDMsmJq1U9sp99t4Lp38SSCdO4/qX9xk6axfV9L1p6rtK9gl+4Xn/zBsvC+nE5oRi8WBsATtCswhJKObk+es/sxfN21pIV6UyPV9I9KYTyatCTSeUQSKVVQC1X+uxb98+nJycZJjEv//9b8aPH09qauoLbbbiWO7evfuDw3n89Btiyq7jujCNv/cPod26PIou/XC5H6yonSErIGzC2zIvouN/RCrqBu4o4csHT154HX7tsr1WSBfmowFtTj78f5GbgG3PoZpQ2v0IZCtfXgnqntO8Z2evDY54VolXnVar6oo+zyCdWh9LATREPy4HM6wcvzvEPBNUjgJC6KOw08fCVg8zG11MrfUwVuthoNSESJjb6NOzUzMm9e9F72aeeLm50sbTnfZNGzPEuw/TJk5gzPDhtG7SFPcGDTSQztERj3p1aefpzoBOXrTydKe+vT0De3Vh/dI5BO/ayr6d29iy/nPm+k9m8jAfxvbrTgtPN0xMjeUvElZqK4S1VdpbrQScs5HDytoaG2tr7GxssbO1k6DO2soGtaUapYUSEyMjatWsiYW5Gf4T/UiMjCM6LJpdW7cStGcHSbGR5GVlUFyYT2F+ITmZmWSmJpGRcoTstCTys7Mpys+TFs/Qw4EsWSRUbLMJCgpkydKldO7SFUd7BywVCuo6OlK/Xj06te/MiGGjGDVyDEOHjGD4kFH4jZ/MiuWrZe+4Q0HBhAaHserTz/AbN4k+PfrIdNk5M2Yxb/ZcJvtNlmER3j0EuBvF6qWfcujAfqIjwoiNiiL08GGC9geyef1G9m7fSVZGlkxWvXixgqtXrlNUWEJyYhKJCQlSPVdxuUKCusLCIgryCyguLqGosFhjb5WQrkTCtoLCIgnnhDow8cgRMjOySIiJIzzoAId3byFkz1bCA3cTsW8HiVEh5GalUVpaypmz57l+/Ra3bn3JqTPnKTt+ksTUVCbPnIbCxgxjUx0J6pQqA1RWIpVVADkB5zQKtu9BOgHtJKjTgDvRL06o2gSsExBPpL4KUCcgnwB139pehd3VDJVNpbVVKueEek4AOuXzYWtvqYF0As5JQKfApq4CG0fNsK5U1KkdzVA5mqISfxcy6VUERxhoIJ2qloTZi5bPqeqf4e9quYePHnP11l3Kz1+lsPwicRllbApKY/7GKHxn76LtqLU0H7Kahn2Wom43C4Om/rzvPI5/1RvNW05j+djND50m/hi0nI5lx7k0GrSSTuM2MunTQ3wRmEJgbB5hyUdJzDlBZvEZmTp79eZd7t7/isdPnmistD9hnP0BpDv8moIjRsewL7eCu19pf338Xd2Q/4WD0UK6/0KRtbvQVkBbgd+kAr8E0r3SAf9JIN2zc1+6OZpqBn0xbzdLthL55uuf8Jk+W+lHpq8C6X5kM1WapYV0VSrT9xYSttcePXpIy6uwoooUVhH88Gs9hFrPy8uLf/7zn3zwwQd069YN0R/v0aNv00bv3LmDSKBdsmQJJSUlPziUB4+eStumnl88+pPiWRp3lq+0Crof1OmnZlz88iEeq7OpNjCUZsuzKLxwFwE/f4vH64R0z1R0P2BsVT2x8kqF3Q82oIV0VS3hi5Z7CUjnrVHSWRkgrYOVkM6mrgU2wvJXOaxkiqURSnsDCekUdnqVoE4fEwHpLGpiZq1L187NGNWnKx0autDaxYm2TTzp2q41vbt2wm/kSKb6TaBj2zY0bOBEAwdbqaJr7NyAdo3d8encFu/27XBzdsa1fl3mTR1H5IHtHN69g93bt7B8wWzmTx7LsmnjGTWgt7SuWphbYKlSSSWdsK9qUlyFxdUaWwHlbO0lnLO3tZM2UzsbO55BOgtTM3Rq16J2zZq082rD0cICSouKCA8JYfumjYQe2EtmUoJU0Yl+bdlZWWSkJpKecoSsNGF1zaK0II/c9BRWLl/M8MEDmeI3hpWfLmXUyOEMGzaMhg3dsFJaUtfOHleXhjRr0owRQ4czZuQ4hg8fxcSJU1i0cCmfr17HgX0HOXwwhJDgUKKjY9iz6wDz5yxm+uSpzJkxm9kBs5g0YSLDfAYzpJ8P82fOZvOGDaxauoKtGzcQfHA/hw8eJCEhjsT4OLLT0snJyKSkqIRz5y9w/vwFzp27QE5WLolHEklOSqSosJAb165z6cJF2TuvtLSMY8eOI6YlhaXk5RZIqCdel5WVSxVdeFgYocGHSIiNJT4mVsLBwF1b2bNpLUE7NxO+ezNxwfvITk2grPQo586d58aNW3x56yYVV65z4vR5wqKjGT/VD9u6Vhga1cbMwgClygihorO2FYBOKNiEsk3AMgsJ5gScE8/l60qA9yzYQcA68dy6EtaJ6beQTtN/TmUlpsLaKrYnwJxGPSemtg7Phko+txP7loo6BXZ1lXLY1lUiIJ0AiAJiS0j3DNQJJZ2jgQyOMLOqjdJej0XLZ7/o7/N3P198x/76a03yrFC/ifAI0adGWFlv3L7PlRt3ySk9z/bwLOasj6Dn5M0S3HkMWIFt1/kYt5pBrSZTZA+bd5zH806DcbxdfzRv1x3FfxxH8YGbH3Zd59Ni6GomfXqYjQfTCU8+KqGdCMQ4dfG63I9Iu3341WOE7eS7qbMHC65jOT1Zk+4acvIXgbUF0ad5b2Q0dcbEsD+3QqY8CViofbw5FdBCujfnWmvPVFuBN60CWkj3y6747ogcarhPoqbHRPxXBcsfFF9li1pI58THH3/MmDFjflQV9io1fZ3riO+Y+/fvl3bXv/zlLwwZMoQLFy68zl18b1tfffUVMTExNG7cmP/5n/+Rya++vr7k5uY+X06o+5o0aSJbOAUHB3/ve7BY6M7DJ0w9dJz3RkThMDuFPTkVPPqNANPzg/6DPbn36Cm9thby90FhuMxNIenEzT8BpHsFkCb60lXaWaXl1UerpPu1buWXg3Qy3VUfhY2R7DsnlEEam6EAH2YIQCf61ImedEobfSxsdCWQkwESKh0MFDVlg/0+HVswolc3Onk2olk9B1q7NqSnV1uG9u3NkrkzmTN9Ot07dKZhvfo4Ozrg6miPZ4O6EtB5t2tFr/ataVi/Hg3rOzG0f0/2b/mc9NhwgnbvYPXi+SwJ8GPjkhkM9/HG2sYWHV0DzIzNMDU1w8zUDIWFQgPrLDUBEXbWNpU2V43FVajrhNVVqVBiZGCEob4e//rnP6lXz4Gtm7/g9IlThIWEsHfHdsKD9pOdkkhpQT4lRYXk5eaQmZYk+63lZaZRWpBDfmYqIQf34Td+FM0buzHQuwezZ0xj2PBhtG/bVqa2Ojo4YGtlRT0HB5o1bYbvQF9GjxzDhHETmTzZn7lz5vP55+vZtXMPYcERHIlPJDI8msNBIezbF8jOXXuJCA5n49qNLJwzn8kTJhIweSorFi5j7edrWbfmcz5dtoxVK5azaf0X7Nq2nUNBB8hITeHS+dOUHSuhsKiIM2fPcf7CRamYy8srIDY6jiPxCRwrLeX69etculjByRMnZdBDWdlx2Uvu+PETFBcfpaCgkKLio+TnF5OelkVMRAxB+/ZJKBgbHcW+XbvZvmEdB3dtJWjbFoK2bSJs33ZSYsIoLsjl9JkzXLt2i1s3b3L7y9tcvXaLXQcP0du3PxY25ujq19Ko6ZQGKNUmMsjB2lapUbnZCqXbtz3pJIiTQRJCSVepthOvbTXprKrKHnVSUWdtgqWVCZbWplhamcmhgXQKrIWSTqrpxH4EkBPATgPoBMAT86wFyHNQIICdnbS+igAJc1RiX/amsiedpb0A1yLV1QClvUZhaqSsgcJWh0XL/riQrqofTLL33ZOn3H/4iDv3v0Kkzx47VUFMehm7wrNZsjUW/5UhDJm9m2a+q1C0n80nHhN5q+4o3nLUALt/O4zk3/Yj+XfdUXzsOQllhzk08F5GN79NDJm7B//VIaw/kEpwQhH5pee4cOU2uzIvop6ZSq3xCUwLO82dr17dRvsM0hlMSOBAXgVxWcdZvSOe5NwTPHj4uKql0C73B66AFtL9gS+e9tC1FdBW4CcroIV0P1men33z+Nkr9Ji0SX5Hse+2gPMVN392nR9bQAvpft+QTlwzYXsdO3Ys77zzDgYGBqxevVrO+7Hr+brmiX54nTt3lmo6Aevc3Nw4KAUXCbi7u/Of//wHYYkdPHgw+fn539vtzfuPmBB4jLeGReKyMI2wkqs8fkWl5/c2/Aa9ePD4Kd7biiSkc56TQlL5nwHSheEjAyB+aHX94aUtZ/kzIPed4IhngRDVtEq6H5bsF86pMqTr59uL6jrvYGBRC2NLHUwsdWWCq8LKEKWNAUobQ5TWhpirdTBV1cFEWRMTRU2MLGqib/4Jhopa2NQ1Y7RPT0Z370wXd3eaO9WntaszXu4e+PTqzvSJ41kyfz6+AwZIi6uznR1ujvY0dnaiRUMnvNu2oI9XG+o7OODSwImm7i6sWTST5LADJEcc5uDOrayaN4MvFs1gRP+eqK2t+aBGTT75pBa6dXQx0DfCyNAYY2MTTExMMTczlYmtSgsLLBVKGQ6hMLfAXKS4mhqhr6dP7Vq1+OD9d3n/vXcYPGggqcnJJB1J5MDuXezauomk2AiOF+dxrKiQo0UF5OVmk52aRGFmGkfzs0k9EsuypUsYNKA/LTzd6d6+NT79ejOgvze9unfFq2VrmjTyxMHWDqW5GfUdHaVtdcTQEYwaMYoJ4ycycZI/s2fPZfOmLQQfDiUuOp6M9EyiomIJDDxMWGg4CXEJ5GVlExYcwpYNm1i78nNWLVvJ0oVLJJybOTMAv7GjWbVkKVs3bGbz+i+IjYokNztLpszm5mSQm5fLufMXJaQT6ap5+fnExcZLIFhWVsa1q1c5e+4cx8vKnw+RSCtg3bFj5ZQUH0X0pCssLJHKutTkNGIiowgOOkBkaDBhhw+zZ+smdm1YS+D2TQRu3cChHZuJDw0iPzudEyfKuXbtBrdu3uLmzS+5f/cBUQnJ9PL15WP9WnxSuzo6ejUwMKqFiZku5gojLNWmqKxMZaiEpbUxllaaoZLTygRia81UWFotrQPOMpcAACAASURBVAxRqAywUBmgUOtjbmmAucIQU4UBpkpDzJRGWFgaoVAZo1CJ7VZuW62Bd9IKK+ywAuqJfag1U00fu2e2WSOUVoZYWBlgKoceJmodjNV1MFHXxlhVE2NLEaLyNkbq6sxfMvMX/hn/MVcXCrz7Dx/z5Z0HVFy/I3vRnTp/jbzSc8RnHScsqYQdYVnM3xjJyAX7adR/OYbNp/Jug3H8o94o/tlgDP92HscHbhOp0WgSdVpMxaLTHOr2WkzjQZ/SYcw6mg5bzyfdP+eTAdvxXZMggzGePH6qUf99/Y2ciuP4Nn32xbVcEHWad4dHYTY5kYMFV1i8OYa6XefRaMAK1u5L5uLVL2WK2m8jfn/xcWvfeX0V0EK611dL7Za0FdBW4PdVAS2k+2XX4+79h8z8PIz3XcdTq+kUMorPSHX/y25VC+l+/5BOXNMjR47QvHlz2c+rQ4cOHD9+/GUv9Ust//TpU9LT05k0aRLvvvuutNu6uLjQrFkz2SOvevXqfPTRR1LhJ5rlf/chId1BDaRzXpBGaPHV30wF9t3j+iM9v//4Kb23CkgXjsucVJL/FJCu6kq6Z7bYak7f6VMnLqDW7vqr3cZVhnR+/mOxb6DG1bMeHs0ayOHZwoUmLV1o2tqZZq1daNLKBc8WTng0r4d707q4NXHExVMzOnRtwdyZfqyePZUJA/oysHNHfHt0Z3h/b/yGD2XujKlsXPsZny5ZyrBBPvTs3JFuXm3p1b4dfbt0wm9wfyYN88W7e3dat2hBvz69GTdiELHBeyhKiycp8hCxh/ZyYNPnrJ4/k5YtmqO2tsPKxg4HB0ecnOrj6uKKm6sb7m5ueLi708jDA89GjWjs6UnjRo1o5OGOh5sbDd1ccXZ1oUH9Bjg6OKKwsKBt65bs27ubY0dLiY+JIThwP3HhwRRkpnDqWDFnTx7n1PFjHC8toay4kNNlJWSnp7Bz+zbGjxtLzy6d6de9C5PGjmDE0EH07+vN2JHDGdhvAB07tKdl8xa0admKQf0HMHvmPGbNmM3cOfNYsGAhS5csZ9uW7cTHxJORlimTU0VfuLTUDFKS0ygpLqasrJS87ExiY2IIDwsnJiKa6IgYDgUGsXrlKmbOmMHnn65gx6ZN7Nuxk6jQMDIy0jh1ooxjJcUy1OLY0aNcvnyVixevcPr0eY4eLdUktebkcur0KW7eusWF8xc5dfI0p0+d4czps5w5c1Y+P33qrFTYCVVdWdkJjpedkMAuIy2D5CNxxEdHkJqUQFxUJMF7dxMWuJfwwH1EHNxLSkw4Jfk5nDp5kitXrnL79m1u3brNw/sPKS4tZ8bCRdg3qItjPRucnB1xaVgPd48GeDZuSLMWHjRvqRnNKqfPXjdv6U7zVu40b+1Oi9YecjRr6U7j5g1p3MyNJs1d8WzqimeThng2c8OzqWY0aeZW+b673L7YR7MWjWjWshHN5RD7c0fsr1kLzbR5a4/n+xL7a9bSjcYtXfFs6UKjls54tGiARwsn3JvXp2FzR9yaO9LAU4V7C0c++2Llr/YH/kfe8NdfI+2zl67d5tjpKzKpTCSobQ/J4vMDycxcH87QBftoOnQNDt0Xyj4wtZv585GbH2/VG001qyH8024oNRqOQ7fFNJQd59J26Gr6+29h+Lw9BKwNY+3+ZA5E55OWf5piYZ+9cINbL0idXRx/jndHxaCclkJg/lV8Z+2kjsdE3mswDuvO8+gzdatMeBPAUfv4c1ZAC+n+nNdVe1baCmgrgOzw+vWFc2BnAn/7C/TsCadO/nql+ZP1pBM/9u2OyMay4xzebjiBz/clc/n67ZeunxbS/TEgnegDFxAQIO2nenp6Mn31u+1WXvrCV2EFAerKy8ulis/ExESq6j755BNq1aqFjo6OhHUC4PXr14/Lly8/36KAdH7fgXSiF+Fv1U/t+UH9wZ78OSEdPINvPxDCfe/6/ATM00K671Xqdb6oMqTLyc0iJOwQ4ZGhREaFEREdRmRMGFExYUTHhhIVF0ZUbBiR0aFEVI7wqBBCI4IJiwolIyOJqxfOUJSdSXJ8LKlHEshMSSErPU0GKhwtLuJU+QmK8vJJTUokLSmRxLg4kuLiSE6IoyQ3i+z0NKKio4mPjSU9NZWivGyuX77AzWuXuHTuFBVnT3Hx1Eky01PZfyCQAwcCCT4czOHDwYSGhiJ6pIWHhxMR8WxEEBkRQWRkpJwn3gsTfdTCQgkNDSMsVKSghhAYGCiB1s0b16UN8+L585w5dZJrFZe4ee0Kt2/e4MG9u9y7fVsz7tzm3p3bnD9/nty8PJISj5AQE01GSjLZWRkkHkngSHw8WRmZpCQlEx0VRWRkFEcSjpCXnauxjuYXUFRUjIBxpUdLuXDuAjdv3JRW0Js3byLGtas3uHnzFg8e3Of+g3tcvihsqme5eOECV69cle/dvHaD4qJimbh64exZTp0s50RZGTeuXuXKtSvcv3+HG9evce3KFe7cvs2DBw+5f+8h/8feWUBHcbVheEtLKUVboC3aoi1SKtACgSCFUuotpT/FPbjESUiABEsguDvBXUPc3d3d3WXjvP+5N2zYQBI2IZ5vzpns7MydK8+d3ey880lOjhCZGZm8nbT0dLB/RkVFRcjNzUNOTi5yc3ORk1v2msve5+TwMllZOcjMygJ7ZUIb60dKShLiY6ORlBjP22H9iI4IR0xUJGIiw5EYH42MtFTefm5eHgqLilBYWITiomLehn9QIPQN9KGn9whP9fVgYPAUhob6MDI2gImJIUxMDWFixl6NXqxmRmX72H5zQ5iaGfGVlTU2MYSxMXs14HWwevg+tl90jB9//l7UBmunwmr0vH0j3gbvg7moL4YwNjUo+0yYln1WjEzLPhsGJnowMHkCfaPH/LMSGBxQl5/pVlNXcXEpklJz4OoXDTPHIOhZ+eCqnhMOXzXHthN6WKZxDT+uPYWB/+xF9x/V0GOSEt5iWWc/+g+CnnPx1ohV+GSyMob+oYlJSw/itw2nsGCLLpQOPsB+XTOcvWuHq3rO3KIvMCQG6vf90GWjKb7e4waD4DTM3HgKn05j8WdU0EVKDu+O3oCv/tPCuj23eYa1tMw8Phc+CULsNQrHToNQ7DAMxU6xdYdBKDT0Q3HMKgphqcJWM3fNdaAk0jXXmaN+EwEi8DoCZEn3OkKvP+7oHYGZ8ufQfrw8FqlfhWdQzWOVkUjXPEQ6djU4OTlh2rRp3JpuwIABPGkDu1eq7+Xx48eYNGkSunXrhj59+qBfv37la9euXfHZZ5/h9OnT5d0gka4cRa03WqpIV56dVeoQQl6iE6Kv/zy7a1UiXUi5yPequ6ukAuBLjdbxW2ZVunjx4jqutWGqk1ika5juUCtEgAgQgTcjwJJIpGbkIiQ6Bcf0/fC5/BN0XnQZP6vexvrdt7BA7jT+WXsc05YcwNczd6L/DOZCK4d3x2xERyk5fDxZCX1+3IJ+M9Qx+I/tkF58ACu36uJnpWvoPu8CRsg+gOYNa4ybr42+U1Xw6U/q3A239/Qt6CytiE+mqOD7efugfdEY+o5B2P44CF3kLdFZyQLvy5uivawp3merHFvN8L6sCXormOKRRyKKmfkgLU2WAIl0TXZqqGNEgAi8IQES6d4QIICw6BQeH7fLZGVMWHIAhnb+Na6URLrmI9KxDKs6OjpcLGPx4Fh2VXELthpP/mtOYJZ6SUlJ3JLu888/B7OiExfo2DazqGN9YRlow8PDwWxkM4XFUH4QxGPSMXdXsqR7DehKDrdUkQ4QCXACCARSkJKRAUsIIfU87pzIwq5czCsvI1VehselExUUYyd+Dk8yISWFSoqJnVH3myTS1T1TqpEIEAEi8EYEikue4Y5rEoZvs0UfZSvsNIpEVl4hSoqKkJ9fgICweNzWd8HeC8aQ0bjCLeN+WXMMPyzZj1H/24XBv29D72kq6P2DEnpNUkDfSQroP1ke/afIo980JfSbrorPZqij/89b+cq2mWDXZ/oW7nLbRVoB387fh3GKd9BmpR7elTVDT3Ur9N5igR7KZvhY2RTdlM0gWG2Adgsf46p1FISFtU9s8Uaw6GSJCJBIJxEmKkQEiEAzJEAi3ZtPGouz+8jCG31nqKHXj6o4dssKuXkFNaqYRLrmI9KxiXV2dgaLSde2bVtMmDABLNNqaT08cGWurkx0Y0kqmBj3wQcfgLnZikQ68W3m8jpy5EgcO3YMBfl5yC0GiXQ1+hS+WrjlinRsrCHQP/RCmOOiGxPUDulXsK4LeamMlJQM9EOeJ5+oQn3Tr5BsQgaHXjbXexV1ne4hka5OcVJlRIAIEIE3J8ASV91xTcQwNSv0VjSH+pMwRGUUIi2/BGnCEqTkFSMxuxAJWQWIy8hHbDpb8xAQlQxzlxDcMvHEsZvW2HfBEOoH7+OHlcfR7/cd6P3TFvT+QRmf/qSGz2aw9YVQxwS7MrFODb2nquLjSYr4ZJIiev++G5+v1IXOfUc8dfLHPRtfWLj64oShB7psNMZbC5/gmm00CorIku7NZ77+aiCRrv7YUs1EgAg0LoE3Eekyc/IRn5KJ2KRMpGTkoKCo+PWDaaSYdMWlzxCfVYD4zAIIn//PLSl9hrTcIkSlCZEjlgU+u6AYMen5SM4pBCsjyRIQloCJiw/gve82Yon6FfiHv4gNJsn5tRHpcoWFPAFXbFIGktKyJc44zyyqhmtYo/MyPZyxjEZyTv27albFgAlbZmZmkJJqXiIdGw9zPx00aBDeeecdrF27FgEBdR/GJjMzk7uwfvXVVzxpBEsU0bNnTx6HTuTyKhLqevfuza37fp4xA17uLhAWP4PK42CypKvq4pNgf01FOvb1VlBcCvZ9U9dLREQEd2mu63pbYn0k0rXEWaUxEQEi0KwJsB/Ut5wTMGKbDd5dZ4hRWvaYf8kbiy77Yv4lHyzQ9cHCy778/eIrflh81Q/LrvtjyVU/LLzkjbkXPDH7nDv+O+uK/04543N1Y7Rd+xgfrL2PUStOY8Av6uj7o0oFSzqRSMeFuxnq+OwnNfT7UQWfMqu7X7ZhmswhnL5uCBdXb+SlhMPQzQfdNxlDMP8JrtvGkEjXxK84Euma+ARR94gAEag1gdqKdEwUOnjNArMUzuG3dSexad9dWLiE8Ozp1XamkUS6uMx8LLzqi3kXveAUnsm7mJRbBG3TCEzWccRTn2S+j3XvtnsCZhxzhcrDYKRKKGDFJmZATuc+Oo+Tw7C/d3DLumo5vHSwpiJdcloOj4O7aOsV/LLuBJZrXMddYw9k5+W/VPOrb0mke5VJbfb4+/tj9erVePvtt7m76Y0bN2pTTbXnsFh3rJ0rV67weHQffvghz/Lao0eP8sQR4lZ1zNJu4IAB2LFNHSmZOVDXC0fHdcZo7u6uTMxlVoX1naTj5cmoqUiXV1gCh/BMeERnI1tYjJJnz8C+U+piIZFOcook0knOikoSASJABBqEABPprjjGYfBmCwhmP4BgiR7eWaaHt5fqoc3Ssle2Lb6+s+wp2i7Xx3syBmi/yhAdVhuh01pjdF5rjHc2mECgaI33N1viK5lzXKT79EcVfMbcXbk1nToG/LKNW9L1nqoC5u7aUUoWPaTlMGCaIvpOVcbAn9Xxx+oj2Hv6EeLC/WDl448em0zKRDo7Euka5MJ4g0ZIpHsDeHQqESACTZpAbUS60OgUzFG9iAG/b4fg240QjFyLLlLymLL0EC7rOSM9q5qESI0k0kWmCfHDQRdIaTvC1D+Vz0lcVgFk7wail5wZbjjFl2W6BXDaJhqDtlhi/gUvJGYVSjR/+YXFMHQIQI+pm9F22Eocu24p0XmiQpKKdMxAJ0dYAPndtzDi1214d6wcBF+tQ/uxcvj6Tw2cu2ODuOQyEVJU98uvJNK9TKR27/Py8uDo6MjFMuYquGTJEp48sHa1VX0WE6dYIj/mUnvhwgXIyclh9OjRYEIds+JjwhyzqmOJI5g1HRPyRg4fhoi4ROwyi0eXTaYYr2UPPZ+UZpndNT8/H48ePcLDhw+RmJhYNah6OFJTkS5dWIQ9RuH4W8cRc0+644BFFGxCM5AhlMDK+DX9J5HuNYDEDpNIJwaDNokAESACTYEA+wHrGZONLfcD8buOE2YeccVfh1zK1sMu+OvllR9zxl+HXqx/Pt+ee8INX++wQzslK7STNcbA2Qfx2U9b0HeaCnr8oIzO0groMGYT2o9aj/fHyqL3NFWMmbcX09cex6gVp9Bl9kmMWKWL/Ree4M59Izw1tEZqTACsfALKRLoFT3CdRLqmcNlU2wcS6arFQweJABFoxgRqKtLFJGRg+yl9CEauxvtScvhT7gSWbr+AL2ftgOBzGYyZowVLl2A8q8rdq5FEOubOauibAj3vJDCrOrYIC0vhFJ6BG45xCE8uExYZj8DEHNx1SYBlcHq5a6wkU8ysC7+dqwXBwKVYu/MGMrKFElv+SCrSZeXk49QdW26x1/abtZi8fD9kdlzCd/P24J2Rq/HN//bg0iPHamPikUgnyWxKVqa4uBjLly/nwhhL6HDu3DkUFNQsHqFkLb0oxZJI6Onp8eQVq1atAksm0alTJ3To0IEnlej24Yfo9H47HD11BnJ3/fCxqgOk9tg128QRWVlZWLZsGZSUlBAfH/8CRANs1VSkS8srhvy9IHRdbQDBgkf4aLMFpPY5YNF1X+iYRcA0MBXM2q42i5eXF956py3PKszjxz1P8lDV9up1G2vTTIs4h0S6FjGNNAgiQARaGoH84lIEJebyp+XWwemwCanFGpwOn9gcbLoTiA9UrNF29RP0+kUTPacoo9dUFQz6Yzu+mqOFycsO4T/5s1i09TKUDz3E+Xt2uGrshfknHSCQeYIR2y1g4OiHyMgweAYEIzQ8GNdtvfHhJhO0WUgiXXO49kikaw6zRH0kAkSgNgRqKtJZuQbz7OcsK/r8zWdg7ewC/xB/7NPVQ7+f1fDxRCXsvWjCBapK+9NIIh3rCxtrZUtduaPl5hVikdpldBwnh8nLDsPBOwKlElYuiUjHBcSIRPwlewadpBXx87qjuGtoieAwf5y/Z4KxC7XxwUQlrNe6g/DoMmvBysZLIl1lVGq3j7lfMsGMxdR76623uDWdj49P7SqrwVms3YyMDAQGBkJbWxtLly7F5MmTuSVdly6d0b5tG0yQnojJKpfxgbIdJug4NZpIl5ycDCMjI9y6dYu/sjh74guzSHR3d8edO3dw/fp1mJiYgJ0jWhwcHLirL0vUYW5ujujoaNGhen8ViXRtZQwwZY89XCMr9v3lDuQVlmKHQRj6b7GEYJUBBOsMIVhjAMEmE/RRs8Kfx91wwDAM910T4BKVBVa/pAuzpGzz/gcQbLJ8/TrrEL4eM0HSqltcORLpWtyU0oCIABFoSQTYb2P2o7a2K2OxzzQSH6tY4b0VD/DtvAP4fd1xzFE8j82HH+H0XTtYuoYgPSsPBYVFKC4p4fF4glPysepmIATL9NFdyRwLzzhgwyUnrDjnALnLzATeHu+uNcJb8x7jinUU8ilxRJO+7Eika9LTQ50jAkTgDQiw/4+lsdHAqMFA27eA+fOB8LAqa7xv6oGek1XQe7IyHhlbAc+YGJQDryB//LXxGDqPV8KCLVcQHluFSNSIIl2Vg6qjA8XFpThy3Qpf/L0LvX5Sw9n7diiUJJkGAElEusKiEli6BmPC4gPoOVUFOhceITcrBkAmUtNjsHz7RXSQVsA/iufh4hNV5ahIpKsSTa0OMFdUNTU1dO/enSeSOHToUL1b04l3lLnD5ubmwtTUFCtWrOCC1pCB/fFhxw74YPwcCBbfwKRjvtDzSW5wd1eWTOPw4cP47bffuJA5Y8YMMAElMjKSDyEhIQE3b97k1oiTJk3iZX766SeezZYJdUzA27t3L/r3789XeXl5GBgYSGyhKs6pNtsike7dlQaYsNsexv5pSMguREpu0Stram4RwlOFPFnHp6pWEKwxgkDOFAI5Ey7SCdYbo80qA7yz4in6KJrjv3OeuOmSAJvQdESn57/WapdEOslnkEQ6yVlRSSJABIhAsySw1yQCH2wyxcfrDXHGLAgZOdXE2nk+woj0AsjfCUS7pU/x7hpDvL3CAG8vE1tXGKLtKgN0X/oUt2xjSKRr4lcGiXRNfIKoe0SACNSaQE1FOgM7P4z4eyc+nCCPXWfuIyI2CmlZKXhk6YDv/tuNbhOUoLj/ARJSsivvUwsW6diA2YO739afxvtjZLFB6w4i4tIq5/DSXklEOhZz19k3CtNXHsEHExWxbpcuPP18kZGdBHdfL/yx4Rg6TFDEom1X4RNatVsgiXQvwa+Dt0FBQZg9ezZ3RZSWloa9vX0d1Fq7KljcNmMjQyycOxvDxkzGWz9vw8TjftDzbdiYdFFRUfj33395rDxNTU1cvXqVx9NjcfPU1dXBYs3p6uryeHqzZs3C7du3uRXd//73P56Ig5Vhrq7MAo/F4Bs/fjxOnDjBre5qR6bmZzHX1IWXvdFJ1gQfKZnj95PuWHrZB0t0vbGIJaUTW5dd8cFiXW+M0nJAJwUzCDaaPBfpmFD3fJV9LtitM4JghT4EMgbooWyBX4+7QdsoHPr+qTyzdGnps1csf0mkk3z+SKSTnBWVJAJEgAg0SwLaJhHoutEEfeRMcdc9ETkFrw/+WljyDE99UjD5oDPG7HXE99oOGLP3xcres3/is097wC0is84yPzVLwM2g0yTSNYNJoi4SASJQKwI1Fem8g+OxeOtVvPvdBnw1awe2HL4D7QtP8I/CKXT4fhMG/aiKJ+ZeKC4prbw/LVyki0lIxzqtO+g0Xh5/yZ2BtXuYRFY/koh0DCjLIrtqxw10klbAwN+3YvXOSzh67SkWqZ5B3xlq6DNdHdoXjKtN3kEiXeWX5pvsZXHodu/ejfbt26Nnz56QlZXl2UjfpM7ansss63Kys+Hh449VOjfQYd55TNjrAD2/FBRVFSuyto1Vcx5LcjFlyhRs2rQJLI4ec88NDQ3FnDlzoKKiAiZssmQQzPrP2dmZH8/JycHly5cxceJE7josFAoRGxuLmTNnYs2aNQgODuZWg9U0W6eHRCLdB0pmeHu9ET6QNcVHG0342mOjCcRXvn+TCTpsMsHbzHpO3hQCebMXq7hQx8Q6JuKtN8bba43QdZ0xPlMww0gNG2x5EoLcwhKeGVZ8MCTSidOofptEuur50FEiQASIQLMnUC7SyZvhnkcysgskix+RlV8M95hsOEVmwikyC85RL1a2zzEyE36JufwfcbOH1MIHQCJdC59gGh4RaMUEairS5eUXwsDeH0P/2oF232xANyk5fDJZCe+NWo+O4xWgqHMPUdVZj7VwkU4oLMTR65boM10Nw2buxIlb1igqfv3vBklFOlaXb2g8xi85AMHX69B5rBx6T1FG+9EbIPh2PTbsvQePwNhqhUES6ernA+/v7w8WN61Nmzbc7dXb2xuFhZJlB66PHuWVAFuehKLTOsOy7K4NbEm3cOFCbv3GRDfxhbnAspXFpktJSeGWcVZWVlycY66xzPpu8ODBYOcXFRVxl1cm7CkoKFSIVSdeZ31ti0S6LvKm6CRrim9322OyjhMm6jhCel/FdfJ+J0zSccSArdZozwQ6WTELOibQyTLBjr2aQLDBGILVhhDI6KPNRhOM0LTFiis+OGoRye8bmJjKvpvFFxLpxGlUv00iXfV86CgRIAJEoNkTEIl0veVMccctEdn5r/+x3ewHTQOoQIBEugo46A0RIAItiEBNRTo29PyCItwz9cRGrTuYsHA/Rs/di5myZ3HwuiUi4tOrF6VauEjHLAhd/KIwbcURtPtmPVZqXKs206roUpJUpBOVN7T1g/LBh5ix8ji+/VcLf6w/BeXDjxAQkYSSqqwYn59MIp2IYt2/Muuxzz77DG3btuUunQ2Z5ODl0WTkF0P5cRg6bjTFBG2HBk8cweLPMdffu3fvvty18vdOTk7cko4lvVi8eDG2bt3KLei++eYb/spETubyylyJN27ciLi4uGoF6PKK62hDFJPuvdWGGKVpi4v2cXCIyOQP3tnDdvHVLSYbFsFpWH3LH703W0Kw9nlMOibKMcFug0mZMLf8Kd5fb8wFP7nbAdAxj4JRYCpiMgteEebEh0EinTiN6rdJpKueDx0lAkSACDR7AhVEOncS6Zr9hNZiACTS1QIanUIEiECzIFAbkY4NrKCwmFt03TfzxA1DV1i5hSIlI/f1Y27hIh0bXo6wACu2X4Og/xJMlzmCyOosC58Tq6lIV1BUjPCYVBjY+uHaUxeYOgUhIi4VJaVVuBmLzQyJdGIw6njTy8uLJ0Fo164dxo4dy5McNJY1XXpeIZQfBKLjOiNM0LZv8Jh0zPqNxZG7du1aBcqGhoZ4/PgxWNbWLVu2YMiQIVi9ejVPIMEy4166dIlnql20aBFPwMFEOmZdp6ioiPT09Ap11fcbkUjXVkafZ3d1Ds9EdR7DzNtmh2E4BmyxgmCVIQTrjSBYbcDFuXc2muBzNWvMPekG5TsBOO8Qi5CkPKTnvT6MDhsniXSSzzaJdJKzopJEgAgQgWZJgES6ZjltddppEunqFCdVRgSIQBMiUFuRrtZDaOEinYjLngvGeHfoSgz5dRvumXhUb10oYXZXUd1v+koi3ZsSrPp8Fg+OCVBffPEFmFC3bNkyHnut6jPq70hFka7hLemOHDnCRToWky41NRXFxcVgySSkpKTAkkOwGH6//vorWDbX8PBwbiGXlpaGbdu28cQRTKRj5zCRjrkRM0s7Pz8/7v5af9Qq1iwS6d5dqQ/pXXawC01HcTUqXbqwGJsfheAjZjm3RA/tZE3QW9UCo/c5Yu5Fbxy3ikZCVkHFRiR8RyKdhKAAnkGYXS/NcRE0x05Tn4kAESACDU2ARLqGJt702iORrunNCfWICBCBuiFAIl3dcHy5FuaO+s1sbXQdL4+l6leQkZ33cpEK72tqWzVxsgAAIABJREFUSVfh5Bq+IZGuhsBqWDwmJga7du3C22+/jffffx9nzpzhYlMNq3nj4o0t0iUkJGD9+vX4+uuvoaqqyjO5btiwAaNGjcLZs2d5XDqWDGL48OHQ0NDgbrFaWlqYNm0aF+mYi2t2djZYMgllZWUMGzaMu8Dq6+s3mMvrC5HOANK77GEbko6iEvatWfmSllcEtcchGK1miW81rLHylj90neIQkSas/IQa7CWRTnJYZEknOSsqSQSIABFolgRIpGuW01annSaRrk5xUmVEgAg0IQIk0tXPZARHJmO+mi7ajZXF+EU6iE/OrLYhEumk0KNHD8jJyXFRplpYTfwgs/5yd3dHv379eGw6lgCBZTVt6KWxRToRByawMaHu22+/xejRo3Hq1ClERkZy4fLJkyf45ZdfuAA3ZswY7taqq6uLHTt28G3GjWXOtbW1xfTp07mFIhNAmcViQyw1FelY0ribbgm4YBsD+7B0xGTkc3fWotfEiZRkLCTSSUKprAyJdJKzopJEgAgQgWZJgES6ZjltddppEunqFCdVRgSIQBMiQCJd/UxGfkExdHRN8cmPKug1Qw1GdgHIyavazY1EupYj0rErKi8vD8zNs1evXlx8PH36NHJzJYjZWIeXY2OLdGwoz54948kemMhmaWkJe3t7ntVVNEzGhGXFZdld2erh4cGt51jWV19fX86M1cHi+rH3TKgKCQlpspZ0JaXPkJ5XhJyCuhcRSaQTXTWvfyWR7vWMqAQRIAJEoFkTqCDSUXbXZj2Xte18BZHupDvswjJqWxWdRwSIABFoUgRIpKu/6Xhs6QWpRTroNFkRO84aVptAgkS6liXSsauKZS5lGU4FAgFmzpwJa2vrBhOXWPtNQaSrv09Xw9RcU0u6+uwVE+neeq8jBLMOvX6dtA5fj5lQn91p0nWTSNekp4c6RwSIABF4cwIika6vrCkeeyVDWPT6zGlv3irV0JQIJGYVYOV1P7yz0hD/nCCRrinNDfWFCBCBNyNAIt2b8avubGefSMzfoov3pRUwT/US3PyjqixOIl3LE+kyMjJw4MAB9OnTh1vUaWpqcouwKi+COj5AIt2bA21KIl1gYCDe6/whF9+YAPe6dffe/W8OoJnWQCJdM5046jYRIAJEQFICXKTbZII+cma47ZaIxOxCZBcUIyO/GJm0tngG2QUlCErKw9Krvmi72hD/nHQjSzpJPzxUjggQgSZPgES6+puihJQsHL5uiS6TlPD1/7Rw39QTJaWVP+gjka7liXSlpaVgSSRmzZrFrenGjRvHXTrr74qrWDOJdBV51OZdUxLpIiIi8Nlnn9VmGK3uHBLpWt2U04CJABFobQT2GIWjq6wpuq43xtIrvtA2Csc+0wiw/bS2bAZaRuHQMYmA6qNgjN3nhLdWGeDvU+6wIXfX1vY1QOMlAi2WAIl09Tu1Nu5hGPy7BrpPVobGaQOkZFQel4xEupYn0omuLJYooWfPnujYsSPmzp3LE2MwAa++FxLp3pwwiXRvzrAxaiCRrjGoU5tEgAgQgQYkwIS4D+XN8NZKA3SWNUUPBTP0kDdDd1pbPAM2zz3kTfGhvCnabTSBQEYf/zvtDvvw6rP0NeDlSU0RASJABN6IwJuIdAWFxcjKzUdmjhB5wgIUS5LB8NkzYLcG8HE3YNBA4NJ5ICvrjcbQlE/2DY3H1BVH0FlKDrOVzsMvNL7S7tZUpGMYi4pKeDKKjGwhcoSFKCyWLFi9nm8yhmtYo/MyPZyxjEZyTlGlfWqInUysMjMzg5RUyxXpWIZSJs61adMGQ4cOhaOjI4RCYb3jJZHuzRGTSPfmDBujBhLpGoM6tUkEiAARaEACRn6pmHXGA59tscSn6lZlq5oVPqW11TD4TN0K/dStMELDBvtNwrnLcwNegtQUESACRKDeCNRGpGPZFt0DYrDjjCH+2HAKP68+juUa13HLyP31Ql0rE+nSMvOw75IZuk6Qxwfj5XHPxKPSuaypSOfuH4ODVy0wd/NF/ChzFAvVLuPoDUukZORUWr/4ThLpxGk0zPaVK1cwcuRItGvXDhs2bEBYWFi9N8xFuvuB6LjOCNLaDtD3TUZxKfvE0yIpASbSLbrsjXdX6kN6lx1sQ9JRVNI4DMndVdJZA0ikk5wVlSQCRIAINEsCmcJiuEVl4ZF3Ih77JuMJra2SwUPvJBj7pyAyVYhSdpNJCxEgAkSgBRCoqUjHrLVc/aPxx4bT6DtDHW9/sx5tvlqPDuPk8fUcbRy5bomktOyqybQykY79v7D3jkDfGWoQDFiMEzctK2UjqUhXXFyKyPh0zFW5hN7T1dD+e1kIRq5D+zFy6P/zVuy9aIKQ6JRK2xDtJJFORKLhXpnAoqSkxGPTffHFF7h58yby8/PrtQNZwiKoPgxC5/VGGLfHHg+8khpNYKrXgdZj5UykW3zFB++uNMCEXfawIZGuHmnXXdUk0tUdS6qJCBABItBkCTzDMxSVlPIfN+wJGq2tj0FhSSlKSJxrsp9R6hgRIAK1I1BTkS46MR07zxig43h5dJushFmyx7FE7Ry+/t8uLthNnL8PFk5BVT/MaGUiHZuV6IQMSC3ej7eGymD97ts8Lt3L/04kFemycwtw7IYVPpm2BR2k5PHDigNYtf0ixszbgw5jZfHdvH248MiRu8FWdUWQSFcVmfrbX1hYiAcPHmDYsGFo3749fv/9dwQEBNRfgwByC0qwyyAMH8uZYvh2G1x0iEMJWdLViHluYQn+Oe+FNjL6mLLPEc6RWY0mdJIlneRTRyKd5KyoJBEgAkSACBABIkAEiAARIAJNiEBNRTozp0CMnqONjmPlsFrzIgJD/ZGcEomzd4zxxa/b0H2cPLaf0KsyQQJaoUiXnVcAOZ176DFlM76ZrQU9a1+wh3/iiyQiHRNYfMMSMH3lUXSWUsAsuZMws3dGZmYM7hlbY+ISHbw3Tg6LNa7BPyxRvPoK2yTSVcDRYG+Sk5Nx4MABHptOIBDg5MmT9Rqbjj1Qvu+ZjO922aLzGkOsuO6H2IyCBhtvc2+IfVVZBqdj5G47CJY8wfxL3kjKLmy0B7Yk0kl+RZFIJzkrKkkEiAARIAJEgAgQASJABIhAEyJQU5HuvpkHek5VQe9JynhgaAU8Y66V2fAO9MNf64+h6wQlLFa/gojYtMpH2QpFuqLiElzVd8E3c7XRY4oyDl01R46wolgiiUjHXI3NXYIhvegAev2gAu2zD5GRHg0gEymp0Vi+9Tw6SivgX+WLcPVj+ytfSKSrnEtD7A0JCcFXX33FY9P99ttvcHV1BYvxWF8LE+VWX/OBYPET9FW1xG7DcKTnFddXcy2m3sLiZ3CNysTss554f40hum00wQmbqj9TDTFwEukkp0wineSsqCQRIAJEgAgQASJABIgAESACTYhATUW6p7a+GPKnJj6coMBFooTkKBQVpcDE3hnjF+xFVykFbNK+i7ikKrJgt0KRjg3Z2j2UJ9noNE4O67XuIigyucJVIIlIx+LbufhFYZrMEXSfpISN2lfhE+KPoqJkePv74K8Nx9BhggIWb7sG39CECvWLvyGRTpxGw25nZmZCRUUFffr0Qffu3XH69Glk1WN2Y2Z9edkpDv02W0CwRA+9FMxw3yMR0en5yCksQV5h6fOVbbfytagUzL01t6gEjpGZ2HDbH53WGqLtEj3MPukB77jXJ2Wpz6uJRDrJ6ZJIJzkrKkkEiAARIAJEgAgQASJABIhAEyJQU5HOPzwRa3bfxtujN6Lf9C1YpaGLzQduYvLy/Wj71VoM/W0bLJ2DUFJSWvkoW6FIx0CwLK9bjjzisfwmrzyCx1beFfhIItKxE5JSs6Fy5BE6Syugxw/K+Ff+JNSP3MYvaw6j20QlDPh1G49ZlycsqlC/+BsS6cRpNOw2s5rz9fXFP//8w91ep02bhidPntRrJ4RFpThtG4OB6pbcbfPDNUYYoWmD2ec9semWPzbeDMCGm/6tft10OwDrb/pj+nE39FA0Q7sV+mi74in+POEGk4A0NHY4PxLpJP+YkEgnOSsqSQSIABEgAkSACBABIkAEiEATIlBTkY65btp5hmHozJ14f9QGdB+vgE+mqOCdb9ah23h57DpjgITUrKpH2EpFOmFBES4/dsSAX7ai38/q0LpojJLSF0KmpCIdEz/DY1MxdvF+CL5cjS7j5NBrqgraj96ItsNWYduxJwiOTKqaPwAS6arFU+8Hc3JyoKuri4EDB+K9996DgoICSsWuhfroQEpeEW65x+OfE24QzHkIwbzH6LTSAB+tM8JHa43Qg1Z8tM4YPdYZ4d1lTyGY+xCd1xphww1/niyCWdg19kIineQzQCKd5KyoJBEgAkSACBABIkAEiAARIAJNiEBNRTrW9VxhIXQfO0JW6zak5ungq3+1MEvuLI5etUBQVDIKCquJedVKRbriklKERqdgxsqjaDt8JearXwYT7kSLpCKdqPw9Mw/I7ruL6TJHMPzvnfhlzQloHHmMgLAEMCG1uoVEuuro1P+xkpISREdHg8WkYwkkxowZA0NDw3pvOLugGFYhadj7OBirL3pj6l5HjNpug+802Wrb6tfRjIOGLX4/4AzlW344Zh7JXVzrWT+VeN5JpJMYFUikk5wVlSQCRIAIEAEiQASIABEgAkSgCRGojUgn6n5qVh4snIOhZ+2DkKiKMdZEZV55baUinYjDxt23IOi3AKPmacM7JA6lz33oairSsfry8ovg7BOJ+2aecA+IFTXx2lcS6V6LqEEKXLhwAf3798fbb7+Nv//+GyxeXX1b1IkGxizr7CMyoe+XAsOAVFoZA/+y1TM2B0WN7dsqmiixVxLpxGC8ZpNEutcAosNEgAgQASJABIgAESACRIAINE0CbyLS1WpErVykO6Brii5Scuj3kxqO37SGsKCQY6yNSFcr/uTuWltsdX5eYmIiZGRkeKbXAQMGQE9PD8wVlhYiUBkBEukqo1L5PhLpKudCe4kAESACRIAIEAEiQASIABFo4gRIpGvYCTK2D8D4RQfQcawcFm25gvRsIe8AiXRS6NGjB+Tk5FqNUMWSSFy+fBnffvst2rdvj1WrViEsLKxhL0hqrdkQIJFO8qkikU5yVlSSCBABIkAEiAARIAJEgAgQgSZEgES6hp2MhJRsbNx3F++NlcXoOdoIiEjkHfjvpBsEf93BtL0OyMqvJqZfHXSX3F3rAGIdVZGamoq9e/dyl9fevXtDR0cHWVnVJF6po3apmuZHgEQ6yeeMRDrJWVFJIkAEiAARIAJEgAgQASJABJoQARLpGnYyCouKcfi6Bfr9vBV9flXHDUM3PCspxrzTniTStTJLOnblMWs6MzMzjB49Gm3btuVWdR4eHg17UVJrzYIAiXSSTxOJdJKzopJEgAgQASJABIgAESACRIAINCECJNI1/GQ8svDCxGWH0GWyIlSPPkJWRjYWnvUmka4VinTs6mPWdEeOHEGbNm24UHfy5EkIhWVu0A1/dVKLTZUAiXSSzwyJdJKzopJEgAgQASJABIgAESACRIAINCECJNI1/GT4hcZjk849tB8nh9/WHkdUVDyWXPSB4K+75O7aimLSiV95TIAZN24cTyIhLS0NKysr8cO0TQRAIp3kFwGJdJKzopJEgAgQASJABIgAESACRIAINCECJNI1/GRkZOfh4iNHdBwvj+H/7ICLuz8WXvCCYNYDEulaqUjH4tAdPHgQgwYNwnvvvYc9e/aAZX+lhQiICJBIJyLx+lcS6V7PiEoQASJABIgAESACRIAIEAEi0AQJkEjX8JPCmNt7hKHvDDV0n7YZ1+6a468TrhDM0yORrpWKdOwq9PHxwb///suTSPz000/Q09Nr+IuTWmyyBEikk3xqSKSTnBWVJAJEgAgQASJABIgAESACRKAJEaitSFdcUorUzFww103PoBiEx6UiN6/g9SN79gzYrQF83A0YNBC4dB5ohdksI+JSsUBVFx9MUMDsNQcxYocFBKstME3bHlnC12d3Zfwzs4UIjU6Be0AMwmNTkJaVBzafr1sou+vrCDXOcRaHjiWRGDJkCAQCARYvXozs7OzG6Qy12uQIZGRkoGvXrvzaYNcHrdUz2LZtW5ObQ0k6JJCkEJUhAkSACBABIkAEiAARIAJEoGUSqI1IV1r6DC6+UVA88AC/rj2BX9aewDyVS7jwwB7FxSXVgyKRjvPJERbg5C0bfDRBAZ//IIc+8k8g2GjzXKQrqp4hAFe/KOw+Z4RZ8mfx8+pj+E/xAjROGSA2KeO155JI91pEjVKAZXplotyMGTO4ADN8+HDcvHmTZ4BtlA5Ro0SACDQ4ARLpGhw5NUgEiAARIAJEgAgQASJABJoOgZqKdAWFxbDzCMPUlUfx8TRVdBgnj05j5dFFShHD/96JPeeNkJyeU/UASaQrZ+PkE4lhf2qg15i16LzkEgSrTTBtr1O1lnTMgi40JhkL5M6i7w+b0Xm8AjpLMf4K6DtNFVuOPkZARPWxzEikK5+CJrlx69YtDBs2jGd6nT17NlJSUkioa5IzRZ0iAnVPgES6umdKNRIBIkAEiAARIAJEgAgQgWZDoKYiXXBkMtbuuQ3B8FX49Gc1rNa8BLXDt/DTqkMQfLkG/X/agscW3iisyqKORLryayM+JRP/KpxDv8ny6PDHXry96B6m6bgiK79qd1fmYrz95FN0+m4jPp6oiP+UTkP92G38ueEIukjJoe9Pajhw1RwZ2cLydl7eIJHuZSJN631RURFUVFTQuXNn9O7dG7q6usjMzGxanaTeEAEiUC8ESKSrF6xUKREgAkSACBABIkAEiAARaB4EairSmTkF4ru5e9F1gjzk916Fb6Av4hLDofvIDCNnaqKHtCK2nXiKlIwqrOlIpCu/MNKzhVxw+/z3regybSvem3MFU/czka5yl2E2Vz4h8Zix5jg+mKiI+SpnYG7vhISkcDwyt8PUFQfRRVoRK3Zcr9aajkS68iloshuPHz/GlClTeBKJWbNmwdvbu8n2lTpGBIhA3REgka7uWFJNRIAIEAEiQASaP4FnQOmzZyhld4K0EAEi0CoI1FSku2/qgU+mbEavyUp4YGQFPEsFkAXvAD/8ueEYukxQwiK1qwiPZfsrWUikK4fCXIfvmnhg/ML9+HCiMt6feRJT99ojo6C0vIz4BrNOtHAJwfhFB9Brqgq0zz5AZkYUgEwkpURh+baL6CitgFlKF3jMQPFzxbdJpBOn0TS3ExISoKmpiXfeeQf9+vXDwYMHwRJL0EIEiEDLJkAiXcueXxodESACRIAIEIEaEYhMEeKpTzLswysGHi8tBeKyChCdkY+C4lKwe2xaiAARaBkEairSmToGYfScveg0Th7rdl2BR6A/EpKjcOOJOYb/pYHu0krPLelyKwdEIl0FLkGRSTzLa8+JCnjvJy1M3WGCjMLKv2RZYgHv0Hj8tu4kPpygiPnKp2Bq74KElGgYWTtgyrL96DRBESt33UJQZHKFdsTfkEgnTqPpbru4uGD69Ok8iUTPnj3h6uradDtLPSMCRKBOCJBIVycYqZKWSoD9hqz8J1JLHTGNiwgQgdZMgH3fPfBKxs9HXKF4J4Bb04ks6nILSiD3MAiLr/nBPz4XxSX07diarxUae8siwD7NpbHRwKjBQNu3gPnzgfCwKgfpH56E1btuod3ojRj8+zYs3HIO63bpYtrKg3j/u40YPkMdNq7BVf+GIpGuAtuU9FyoH3uC/j9uxtvSWzFV/UmVIh07MSElC/I699F1oiL6TlfFzE0nsEnrKn5bexgfTVNBv5+34uBVC+QKCyq0I/6GRDpxGk13m1nOHTt2jLu8tmnTBufOnUNubhXid9MdBvWMCBCBGhAgka4GsKho6yJQVPIMCdkFiMsqRGFx5S4HrYsIjZYIEIGWToDdqOs6xmHgVmv8d84T7JtPZDGXnFOInw46YZi6NSyC0lBUQt+LLf16oPG1HgI1FemEBUVw9ImA9NKD6CytgPZjNqHDeHm88/1GDJixFUd0TZFaVTw6hpVEugoXlzC/CAY2/vh61k4IRqzHNIUryC6u+kFIUXEJAiOS8Mvak9yascM4WXQaL4+2Yzah03gF7DhtCJbco7qFRLrq6DStYywWHbOma9euHaSlpWFtbd20Oki9IQLVEgiBvowUtwYVCAQQSMlAP6SKE0IOQYqVkdGvokDr2E0iXeuYZxplLQgEJeVh870gyN3yh39CFYGPa1Gv6JTcohLcdo7DQcNweEZn8RhQomP0SgSIABFoDALslvCKczyGbLfF3ItevAsiS7r8olKY+SbjoVsC4jLz6TurMSaI2iQC9USgpiKdqBuWriHYdkofs5Uv4l+li1indQfX9V2QmZOPUtGXh6iw+CuJdOI0OCsWm+63tcch6LsQk1cfQ1K2sGpLxOdnu/pG4cAVcyzTuIaZ8ue5i+uR61ZISn3971YS6SpMQZN+U1BQgBs3bmD48OHcok5JSQmhoaFNus/UuaZCQEwge43wFaJ/CDJSghdimkAKUjL6qFJPk7C8vgyrUwqH9EMQEqIPGS7UHaqk3hAc4u3LoHVLdACJdE3l80P9aHIEHCKyIK3liO81bWETml7j/jFLvLjMAtz1TIRn7KsiXEZ+ERZd8sLQbda45hhf/Y/ZGrdOJxABIlAVAWYR5hyRiZLSZ0jNKcRD72SctI3BE58UJGYX8tNCk/Nw2SUe5xziYB2agfyXrGljMwtgGpiG03YxuOAYB32/FOQVvsjEl5hVAEP/FFiHZaBAzC20sKQUISlCPPFNrlLoYve1KTmFcIrMhHtsFgKT8qDrFIdz9rG8nQxhcaVD84rLhq5LPI5Yx3CXVdbHypbQFCFuuiXgiHU0brglIDgpr0IxJtJ9rmGLuZfKRLri0meISc+HSWAqDPxT4ZuQg5yCErDvuMg0IZyjsvj7qDQhrrom4LhtDEwDUyvNTMjGcts9CUdtYmAQkAKr0HQ88kmCc2QWhEVkmVdhIuhNsybARG32WTMLSkNUuhCFL1lFsc+4eVAafONzwD5jfHkGvu+cYxwOW0XzczMr+byz0hHpQjzwSsIJmxhcdorn32l5BS++g2oKr7YiXWlpKSLi0uDgHQF7z3AERSQhV1j2PVptH0ikqxTPf8oXIei3CN/O04aDT5REFstpmXnwCIyBjXsofEPjuUBaaeUv7SSR7iUgTfytv78/li9fjvfeew+jR4/GzZs3m3iPqXuNToAJYuKiWzUiXcghkaUbE+ZkICMjU2bRVoWgJnn556KcWNtl50rh0Evqn6hOsaKNjrCxOkAiXWORp3abPAGnyCxM3ueEsbvsYB9Wc5GO3XAa+qbgm912OGoZ+cp4n+EZdMwjsPCKD0wD0vBM9CP9lZK0gwgQgbok4BiRiYWXvLnF2AGzKPx4zBV9t1pjjLYDtPRCYeCbDPXHIfhG2xF9ttlg6iFn3HeN56Ie60dEqhDahmGYcsAZgzRtMFjTBqO17HHSJpoL86wMu/Fedc0Pfxx2gUtEBoqef76D4nOw+VYAfjnmAtfoTLAb3JcXVpYlbVh+2QfzznlC+WEwRu9zxGANG97H/cbhCE/LLz+NiYPWgalYeNELw/fYo7+mHaT3OULzQTA8orLKBYCCklLYhKRD7qY/Rmk7YMBOW3y91wGrb/jBJTKTi26s0pdFOpYkwtg/FbPOeWLUTjso3Q1EQFIesvNLcNM1AQsveOGcTTR0jMPx3T5H9N5ug7H7nHDcIgqJz4VCJlj4xuZg3VVffL/XEf132GLKUVdMPeCEiQcccdkxDlWJj+UDpQ0i0IwIZOcXw8g/FTMOOeOwWSSi01+I5uzzcMkhDr8ed8MZ2xhulcoeENxyS8CPR1wwdLc9+mrYYvpRVxwwDod/wov4U0zot/BNgeItf4zd54ghO23x1W57zDzuBofQdJSI/NNryKq2Il0Nm3lRnES6FyzEtmZr3uPurv1+UoX2RRPJBE+x82uySSJdTWg1ftns7GwYGRmhb9++eOutt7By5UqkpaU1fseoB02SgEjwYhZsTHDjbqZVqV8iF1PBy26oIss2AaTEFbWalH9etsL5+mX9qdCdyso1SbIN0ykS6RqGc6tthf2YDE8VwisuB+6x2QhJzkNGXnH5zS4Dw24AWRn3mGxeJiJNWMFqhf2YTcouRFpuEVh90en58IzNhk98DuKzXvzoZT9ww9KESM0rqsCb/fBk+8JShbwe0cGs/BIEJ+fxdr3jchCTkV9+k8rKMMuOKTpOGLe7okiXkluEqPR8pAuLK7gh5BQU8/2sH8zFIzApl9/od5U1gdL9QN5fNn52Qy0ac1iKEMyqh70XX1jfQpKFcIvJ5uxYe6ViP7yZFUtCVgGyC0qQW1iC8BQhZxKQmFtuCSReX3XbjGlqbhG/QS5/ml/dCXSMCDRzAsyypZeqJd7eZIKx+52gqR8K1cfBGL3LFoJFTzBkqxX+OOmOPYbhWHrDD103GmPwJhMEJeTyMEpG/in457gbftzvBC3jCCg/DMSo3fYQrDKA6sMg5BSWIK+oFDcc4jBwtQHmn3YHs3Jjn9UttwPQc6U+ZG/4If2l7yoRVvZ98Ng3GSNUzNF1pQHmXfTGUatoqD0OhtQeewiW6mHeJS9ubcfKXnWOw2BFM3yuagHVR8Hc+m/FJS/0XWOIaXsd4BGTzb+rbILTMGqbNYYomGHjbX+cd4jD+tsB+FDeDMO22cI8MJULetdcK1rSse8I1+hsKNwLwEcy+piw3QZ2kVn8O3CfUTg+WWWAQUpmXFTUNgzHdoMwdFc0R7ulT3HNLoYPyzYsA38edcPHqw2w+poPztrF4vdznmi/ygDD1CwRmJTzyvegiAe9EoHmSiAsKQ+Dlc3x7U57PPJ+ER8sPDUPI3fYYug2Gzz2TkJqbiFk7wWio5wJfjnmir3GETjDPiOHXdB5rSF+OOiEvMJS/tsHOcWdAAAgAElEQVTovncShimZo/c6Iyy/6otTtrHY+iQUYzRtcNk+psLvp5pwI5GuJrTqr+zsg1YQSGug27hN+G3dcSSmZtdbYyTS1Rvaeq14wYIF3JqOZXo9evQoSkpqb0Fbrx2lyhuRQJn1mpTMc5fS56JYVXHeytxRXxLiRL0XCXJSL9xTa1S+MvHtFZGuOhdYUUda1yuJdK1rvht0tOwpsntkJlbe8IP0EReM3u+EBZd9cNstEcm5ZUIau8F0isjC6pv++H6/E7474MRvGu1C05FfVPZPhwlpp2xjcM42Fm5RWVB7HAKpA86YdNgVmgZhYCIec1u76hyPNTf9ccUxroJ7ABPMrjnFQeaaH3cJYVoXczu5556E+breGL3PAZOPuEDtSQiPDSfSwpgLV7lIF15mSVeKZ7wOuXtB3EWOtStaHMIzIH8vECcso5ElLOZ9/lrHEW+tN8I32vaYetQFy6/7wTcuh4t5a27749eT7lB9FAL36Ozy4OzsBv+uRxIWXvbFN/scMOGICzbdC0RYSh5KnrvNOUZmYr9ZJB77JMM4IAVrbvljnI4jfj/lBh3TCO56JurX616jM/Kh6xyPRz7JSKtCNHhdHXScCDQnApbB6Ri03Qbf7XXAXY9ELlIzIfyQeSQ6ypnhtxPuMA5I5Q8G2PeAjK4P+mwwxiX7WC5mM0HeLz4b3rHZSMwq5A8fmMvsIBUr/HHUlVvBMR7sM7vysg/6bzbHeZtoPPJOxIjtNvjxkDO8ngtnlXFjiWqe+qVguJoV/jzkjNBkIRf0YjPyYRKQhtGathihbs2t2EJThZh63BXdFMxw0iqKP4hg7nHu0VlYdtkbn8ia4KJtDFJzi7HvSQj6rzPEPoNQ7obHLNfYQw/F+4HoJGuKDbcDkJRTiNvuCRXcXdnXHHP3DUnKwa87bDB+qw2co3OQmV+MQ6aR+GydMVac90JAYh5Sc4oQmZEPxTuB6LfaEPv1QnjyifN2MeitbI6ll7zhFZsN1kfL0HT8edwNAzdbwMA/BYwrLUSgJRFgD8CWXfFFX1VL6JhElP+fd4rIQB8lcyzR9UFEaj6uOcdjuKYNJh9w4u7k/MFkXhG3fJ1z0h1DN5vDLjwDwSl5+PuMO/qqWEDjSTDYdwIT+xMyC7k1bEJmQXkbNeVIIl1NidVP+dlHHSCYuhcfjpfHxMX74RkYi5J6StJDIl39zGF913r//n3u7sosoxYtWoSkpCQ8E9281HfjVH+zIRASIuZLWq1IJ7KWe9X9tGywzwU0FlOOV1nT8q+6u4L3R1QfUB6zTqzLzQZ0PXWURLp6Atvaq2XCz67HwRi7xQJf7rDFX+c8MfuiN77RssdfZ9xhE57B4w8xN48J223x/XYbLLvmjxU3/fGlpi2+22qNi9bR3EXMIzYbyy774FNlc3y/3xF/nvXEzHOe+HKnHXrImWHFnQBEZRTAISIDkzWs8beOE5hlnGgpKi7F4gNO+H6zOZ54JyMuqwAHTCMwQsEEk7Udsfp2AGZf8MLwrdaQ2moFp/BMfkPqEp39ikhXUloK5XsBGKlhgz1G4SgWizXFYjx9pWGDRec9kS4swlWXeEw67Ix3NhhjjI4jH/eGuwEISCgT6eZc9EKXTSYYvdMOj8WesDOhb7C6Fb7bY4+1twMw64IXeqhZYvxeRxj6lj2JZzfwPxxyxhdbrTDlsDP+OeeJmWc9+fsByubQeBqKvOcip4hDVa9M+Fxwzgtq9wIQI+ZCV1V52k8EmjsBi+B0DNa05Z8bZuUrWpjg3V/dCutuBXDrXrafua2fsIrm1mYqj4IRmV7mZspuaJklr55nEk6YR+GkVTSGqFnhey17LnKxc5nbWXiaEJN0nDBU3QpDFEwxWccJzpGZENP3Rc2Xv7KHF1ykU7fG4jMeFcqyrxyFOwFc8JJ7EAi7sHQM3mKF8TpO8Il/4RLH+scedny+xgA77wTwWHYzDjrja3VLBCa+KMcaZZaFQ7bb4Jvd9vzYfc+kCiKd6FFEdn4R/rfXHhO2WsMlJgcZTKQzicCgtUY4aRhW3n+2ccc1AV9stsDqK76Iyy7grrA95E25RWBuYZkYxyx3tz0KRk95U5y2janSsrBCxfSGCDQjAuxBnmN4BkaqWGD+aQ/EZhRwq31mFdtT0RxPfZLBPtMq13zRY40hVlz142KcZVA6zAPTYByQhuVXfPCBrCkU7wdB1yEOQzeZQO6KNxfU6xIFiXR1SbP2dc0+6QHBb6fw4Q9qGPrHNhy/aY3ktBf/p2pf86tnkkj3KpPmsIe5vW7ZsgXdu3dH//79cfz4cWRlZTWHrlMfG4tAtSKdSISrKlnDy6JcTcuLiXCixBEsTp7IMu953yq4wzYWpybULol0TWgyWlJXrtvFoN8GI3y71YrfrPkl5HL3T2YtoedXJpSxWElTNG0wQtEMZ62iEZmWj/jMQpyzi0EvZQt8tdMWzEWKubX+d9YDndYYQv5BIA/EzuKzXHKMw0hNW3yqagm70AzuKjXzsBM+lTfjVncinsw17RtVC/x3xBlJOQUw9U7GSAVTTNeywz3XBLDg6ixw+s6nIei0zgizz3nyeFIesTn4QeTu+tySjt10y9/252LYToOw8lhPrC3mIjZE3QozT7gip6iYu6DuNQrHx8rmUHwQxIVD1g5zeWOWMvZhGVwEHKpujUdeydx11SYkA59uNMb0fQ6465aAhKxCeMdnY5dxON5fa4TZZz15X1lQ9q+17NFejt30RvGbflb3bv1QfLbFEl9q2XNrPRGD6l5dIrIw55QHVG75IzpVWF1ROkYEWgQBs+B0DNS0xewL3tzdXTQoY/8UDFG35G5nzDWdLcxS94xdDD5QNIfioyCwBxAZeUU4YhWNaUddIL3XEcsvemPdNV/0UjTjIt1Nt0RRlfz1rG0sBsqZoscqA1x0iKtwrLI34iLdglPuvA/i5fabRqD/VmvMY5bJrgn4XNUSiy9584cV4uViU/Px3UZjKF/2wRHLKHy50xY/8O/BikHdPWNzMGGfEwZtseSWvg+9kvGF5ovsriKRjrnmz9Syw4Rt1nAWF+lWG+GCSUR50+yB/kPPRAxVs8Kiiz68X0ctItFV1hRK94KQlFXWPhM8V17y5t/Z9zyTkJVPlnTlEGmjxRDIKyjGgjPu/PfBNZd4OLD//Qec8dcpdx7fkg101Wl3dFyih6lHXLBA1xv/O+eJf896Yu4Fb0w94swt5XcYhGGfYTgGLNPDecO6z+pIIl3TuOT+O+0FwT9X0PU3bfSbthkyGtcRHPnCVboue0kiXV3SbNi6bGxs8Pfff/M4Yz/++CMcHBwatgPUWvMiUJ1IJ3JnZfHoKh2VSKQTgMeQq2l5XmcIDsmIElMIUO6Gi+eCn0iwq7T91rmTRLrWOe/1Our8kmeQu+rDYw9pPg2tEOdN1DCzoGBuoYNkTbDyole5+ys7nphTiLm6Pui83hjnLKPgl5CDOee9MEjFAk7hGaIqEJGWD5mrvmCWYw88Erm1iZZBGD5XscCGyz7l5eTuBmCwujV2G4RxCzftpyH4ZIU+TltGITP/RRwHFjPqp2Ou6C9nCnO/FHjFvyrSMesX5fuBGLnDBlrG4RVEOnZjPkzTFjNPu0FYXMJvOC/ZxaDPZgvuglreoecb2QXFmHfWEyO22+KpbwrP/rblYTA+Xm+MI8bhFeLKxGUUYOweewzaZoM7HkmwDU3HmP2O+ELLnlsGiuq2CknHjJPuGKBhCyaMim6uRcfZK/OaYK5mF+xjuLvwpntB+FbLgd8cqD4JwW6TCDz2SUFyTsXYfuJ10DYRaM4ERCLdv+e84Bb9It4PSxgxUM0SG24HIuh5xlMmqp+0jkY3JXOoPAlGcm4hLrIHBHvsMXSnLbbrheCBWyIeeiRi2FZrjN7DLOkqinTaZpHoKWeKLjIGOGER9Vp0rxPpmEt7/61WmKfrhVsu8fh8iyV3m4vKeJFMgjUSk1Im0m2+4oMjFpEYtssWk4+5VojlycqxmHXj9zlikJoVF+nYQwMm0rG4d2wRfY9UJ9KdNQrnZdkf9j151z0BX7B+XfJBbFYhLEPS8PNRV4zYbo2teiE8OcWmWwH4QtUSk7UdEJ6az2OOlldCG0SghRBgCVsOmkWir4IZNt8JwE2XeIzcbo0LDjHlyVKYSNd7jQHW3vLniaYOm0dy9/vDFpFg61WneP7Q8rBJBPoseowLL1mu1gUqEunqguKb18FFujl30HH2CfSarIAZq4/CzqOipfKbt1JWA4l0dUWy4etJSUmBlpYW2rVrh08//RSqqqrIz6/4G6Dhe0UtNlkCkoh01Qhlohh0FUQ6SctXA6WsXpE4GAJ9MSFPICXaX00FLfgQiXQteHIbY2jMgoIliPjxgDNGaVjDPKjyrEMsFtKCS97oo2LBf7yK9zWroARHLaJ4MPJ9D4Phn5iL/857YoiqJbxjX5hzJ+UUQfVhMPoqmnFLl/ySUvjE5uCPg86Q0rBBfGYBT64wnglnx914IggmXP150h3d5Ux5rBfRzSdrPyajANufhKDXosfQd4mHT0Iuftj/PHGEKCYdE+nuBWKkpg32vEakY9Y2p6yi0VPJHMyi7uWFucr9e9Kdi3SGfqk8ThOLK/epulUF91d2XlHxMyy46I3Om82x3yqKP4mfcMAJ3+k4VkgU4RGTg0WXfTFwqzVPJCEeM0/UPnP/jUvP50/xWVvDdtmjs7IFuqta8syQQ3bYQulhME+qITqHXolASyLARLpBmraoTKQbVI1It0UvhMdt/P24G3oomkPHvGLW5mn7nbgF8K3nIh17GBGYlIcvd9lh8HZrDFE2x5hddmBiemWfTRFjcZFu0RmPV8qyBwUfKZlh3W1/WASm8phuM466IiTlhSUsE8pYoogv1hhC47Y/bnskYuI+R3y/wxYx6S/KsTZtwjIwYLsNRuy0Q0BCLo+JOXibDbfoEfWJvdZGpFt0qcySjiWfeOCeiF4KZhiiYYOpR10xaZ8j/j7uxuNxibdD20SgJRFgv4uYEP6LjhPG77LDvPNekNKy579RRONce8ETfTea4KR1WaIV0X7x15z8EvAHfyueQvNOALLqOIYjiXTitBtv+79THhAsfIr2y2/go4mKGPLbNpx/4ICi4hcPleuqdyTS1RXJxqnHw8MDP//8M9q0aYN+/frBz8/vlYzxOTk5lFiicaanabUqiUhXpSWdyF1VUku6l8pXQUKUfVaU4bU8Lp3IJVYg5hJbRR0teTeJdC15dhthbOzG0Dw4Hd9rO0BqnwNcojMr7QULLv7XaXd8qm6JE9YVLUtYxtIL9rHou8oA++4Fwj8xj1vSMZHOK+aFSJeYXQSVB2Ui3QnraB47it0U7zQIxRfbrbHbKBzXnOMwRM4El6zK2rALywATtz5QNgfbFo+zGpdVCC3DcPSe/wgGzkyky6tapKvEko7dmA/f8cKSrkyki0JPZQsu0okLggyKuEhn5J8Kl+gsDN5hy2/oTQJSK3ArKinFsmt+6LTZAvsso3iMGzaOUfscEJ/14skZE+kWM5FumxW84rN5TKwKFTErl1LwDLPM9ZhZ/Bwxj8K0gy6Yc8aTc2fxqBwjMpGVT5Z0L7Oj9y2DgGlQOj7VsME/Zz15MhrRqFh8qE+3WPCYdOKWdCwmXTdFM6jqhXBLul8POGGYujWuuSbwU1nGZhbn7eut1hi53QY3XMr2ByfmYfYJNwxUtsAlu1g88UvG8O3W+F7TFrbBafyzKGpb/JWJdPp+KfhS3Rp/H3FBdFo+d+dnweStwzMweocNhm6x5J/f0OQ8TNzriP7K5rjqGMfd6VldHtHZWHjeA93XGuK8VRSPpad8MwB91hjirG0MUp4niWGJIlhG2vc3GGPVTV8u+j/wSsKX6laYts8RIalCCJ/Ht+Qi3R5bjGexO2OyeUy6g8bhGLTKEGfFLHvY/4E7bgn4QsUCCy+UueFGZxTghHUM/j3ngY23A6DwIIgnv7EISa9RohtxTrRNBJoLAZbA6ph1NDpvMMZHsqZQeRTCY+6K+r/XOBzd5Ewhre0Av/iypCxM2I7LLEBQUi5PUMN+37CkUeN22mLUdhucsIzivyNYUpf0vGJ4x2QhMbOgQiZ4Uf2SvL6pSFdYVAxhfll2e0na4z/AdmsAH3cDBg0ELp0HKK4W/jvhBsEiI3SXM8CwmTvRbZISlmtcR2xS5b+nRazZg5+8/CKwa03ShUQ6SUk13XK3b9/mselYEglmWZeQUPb7g8Wos7S05NlfMzOrv3aa7uioZ3VGoDqRTuRyWqVIJ3J3FSV6qHlMulfGIXKZFSl0oj6UvwfKRDxRm6/U0OJ3kEjX4qe4YQfIRC+WcGHqASd8q2kNs+CKYpOoN8zdklnSfaJigX2mL2IZseMsLtE+k0j0WGmA/Y8qWtJVJdIxdzQW4J0t7EZ74gFnjNvvhI03/fHtHjvc9yxzP/OMycbfJz3QTdYElkFpFQKyR6YX8HhJPZc8gYFrArzjyyzpxu+xg1NE2T849uOHJY4YrmGDXYbh3HVUNKa77okYIebuykQ6lm2RiXQ6JhUtbtg54iKdgV8qfOKyMeWQMwZvtcZjryRRtfyVxcVi8eg6b7bAQZtobkk3fv+rIp07s6TTrV6kYxWWPnvGb+ZzCkpgHZKOOWc8oHzLHwHxOcgtKOExsFgZWohASyRgFJSOT7Za468zHnCNeiH8swQuH6tY8CzRzAKOLSzbMhfp5E2x+WEQt6Sbe9YDHTYaQ+a6H4+1yRJOrLzmi25rDDFCzQosBh37PrpsG4shawyx/rIvfBNyeTKX/U+DMXitIVZe8qrgqi7OmcWsNAxIwTfbrfGlmhVPSmEbmoFz9rH44ZQ73lmqh/XnPJGdX8JjWTJL3c83meDX/U7Q903hVrBqD4MxUMEUo3fYctGdxdO87hqPjrKmGLbHAZec4sAEviMWURikZI5xapYw9EviLvyMyZ/aDui20gBqT0MRlFjGIjmnAH/ttsXYLVZwjMnm2V0PGIWj/0oDnDZ4ESOL3SOyLN6fK5tjwXkvxGQW4rZXEoZq2fOHJCoPQ8AyZM+55A2ZGyzrNsvI/azCQxNxHrRNBJo7ASawWYdmYNwOG3ytaom7bonlbuRsbCyL9Hzm8rrWEPMueOOGazxPhqVlFIZV13y5AM/Ksd9HCvcC0XOjEcbutOW/n1jsXvbA4NdDzrjmwL57amdxVVuRjolzWTlCuPpFwtotBMGRScjNK3zhJ1/V5LHfGCTSvUKHPdgRLHiKwdss8a/yJXwwURHDZu6Am3/0K2XZDsY/OzcfgZFJsHIN5fwzsvIkyvZJIl2lSJvVTnd3d8ycORMdOnSAtLQ0TExMuNvrw4cPwWLVDRo0CFFRFY0h/s/emYBXUZ3/n9bWn/25b3Vr61ZwxfqvWiu41bb+bNW6tlVr61J3UJRdVgFlUxE3lB1FBXEDBNkCJGEJS4CEPRDWsCQEAtn3fP/PO3CSk8PM3Jm7JPfefE+ePGdm7jnv+57PObPc7z0zE1MNZLDhIeBJpHMSxExRTq17LW82QYl+2u2sR0S7ei+POBKzptuZhuJ6nSJdXHdv4zSuuKIa3b5Yi7Ofno7Xpm6u95ZREX7kDalywTp+cRYuaTcbT41Iw56CugeZb9lXjFvfXY4T2s3G+JRd1jPpHhp5+HZXN5GuuPywSCdvIOw3PRPHPDUdZ7aZhSEJW63n3AkNeQbdkOlbcPYT3+P9hG3YX1z3oPLEzDw077fIenh6UsYByMPUb31zKa5/fSEWZObVwuw5JQNnd5mH5yeur32GkrRLvuye120+7h+50nomnYh0w5N34uy2s/Dm9LovsMqQLtJNW5MLee7coFlbcXabWRg6cwtKj9zaIL+Opu8qRPNuSbiq3yLMXL/ful2uVQginYpB8rSdBXhyzGr0+TbDug1W/4zLJBCPBFK2HsSfhi7DCxM3YM3uujedJm7cj9veWoLe0zbXvt1Vnkn3xdLduKH/YgyavdV6o+KqrHzreW0XdEtEy+6JuHbQIrT7eqN1vGs9OAVtJq6zxLJrB6Tg1oEpkJfkyDFPUmZOITpNXGc9Y1OeMyXHCTOJSCczXa8ZsBjyRtTb3lmKy3ol4/zuiTineyK6f5eBrNzDwplYlRfMjEraidaDluCS7klo2SMRF/dOxt9HpGHuxgPWLDzxIbfHjV26G7e8u9x6g/RVPZJwcbdE3DtsBRZu3G8J9FJOZgZ+vmQXruydjJZ9FmLMwixUVFfjQHE5HvgwFbe9tQzpe4osgXD4gizrzbUjjsxWlvrytsppq/fhj4MXo/2kDZBZyvLYAnmBTvPeybhu4GL88d1U/PmDVFzROxkXd5mHN2ZtsW6nNVlwnQTigYDsp/Jj28Dpmy2Bfp92zSPtE5F6za4CDJieab1p+aLuibi0RyIu7Z2MB0asqn1jtJTNLihH76mbcM2ARbigexIu6ZlkPSbjl90TMWJBlvVDQjDMghHpikrK8e5n8/Gnx97Cr2/riov++Couu7M3HusxHmsy96L8yJucbeOhSGeLxRLp/vEd/vTucoybnorTb+2MYy54DDOS6p61rFf8+KuF+Mtz7+HSv/Q4zP8vPfCnp4dixUbnW6dVfYp0ikTs5hUVFZg2bRpat25tzai7/fbbceedd1ri3Iknnohjjz0WCxcuhJRjasIEXEW6ALenqrraM+jqPaPOxGpTXi9i3uZqfUaRTkdkLVOkOwoJN4SDwOQV2bi00zxc1jEBr/+QiR/W7UdS5iEMSdiGvtM2WzM7RIy7++2lOPflOej23SYs2HoI8zbn4dnxa3Hmi7Pw9+ErrWcsrd5diAeHr0KLLvORrj3kXb6Ydv0mA7/skGDNdCk6ItJJ/FPSc3BSu9n4eYcE6y2qepsWZBzADX0WoGW3+RgyZxtStufj67Qc/HP4Shz/zHT0nZGJnYfKrJlu/xq+Cme8OAuPjluNDdlF1pfdsSm7cGHX+bimzwKMXrwLszfsx9tzt+F3A1Pwoxdm4oFRq1BcWWV90f1hTS6avzgbfxmcgs+W78WsDQcw58iXYbl17cEPV+DKXgswOX2fdQG/MbsQF746Hy37JEN+QV8qsa3KsWb8nPTiLPSevAmFpZWYuS4Xvxu8BL+R59pot7vKQ/D/PW4NLu6ZePiZdB5mw0kcs9flYnFmHgr4dkV9qHA5TgmI2CQvX0nLKqz3RtHcwjLrOW7y9mgR5yTJi1bkGW7y7De57Uy+aEuSZXmz6ofztuOrlXuRsa/YEvDkeDBvYy4ysoswccXew7PYtNuPRKzbnleCb1fuhYh9MpvVTOqZdC37LsSfhyzF1NU5GL0oy3rz9fer91m33Jp1CsqrkJyZh7ELd+GDudsxcWW29VxNzbVVRWwv234I41J24f2E7fhi6R7rDdqmvYOlldYzRSet2At5qY7MxBMhYcGWPOuRBvklVdaz8rbuL8H0dbnI3H9YNFR25La7pIz9WL2rwGJWWVWDrLxSzFiXa812npeRh8VbD+HtOVtx2WvJuPatJfXetKvsMCeBeCKQua8Iy7cfrDeLTm/f/uIK6/w+atFOfCDHlhV7rdm+clu6nkSok2dbitD/YeIOjF6chR/W78fOvMO3xutlvS77FekOFpRg0uyVOP+OXvjRb9ri1FbtceaNHfGTq9vix9e1w0PdxyFzV66ze4p0tmwske7+b3DPhyuxZG0WfvfwIDT79ZMYNHIWDhyq+1GpuKQcsxZtwDX/GIhmVz6Pn/2uHX7xh8746dVt0OzqNvhXt3FYuPLoH4h1pxTpdBqxu7xhwwb861//skS6M888E6eccgpOPvlkKz/uuOMwZswYyIsmmJowASWcOU1LU58fdcurmvV25Hl0CqHf8qqenRhnfXZkdp4WH293VdCYk0AYCWzPK8WbM7fiz4NScJ4102QJbhqyDL/ulYy/fbjCmt0ht2TIGwDvGLoMLXom45Z35BbVZTi3eyIeeH85ZqzeZz2zZWVWAe7+aAXO6zgXK3fUPVdhb34FXvlqI05uNwdDE3fUfqmWZqTtKsDfR6XhT+8tt2Zw6E0TUWpcym78pncyruyzEH8Ymmq9MOFXPZPw749WWM+WkrexyRfSUQt24sqeyTi+7SwMS9yO7Pwy68v4f+WlFx3n4uIeSbhlyFLc/dFKy9cpHebiro9WWDNW5Mv4zgNleOzjlVbsl/ZZYD2r74Ex6diWV4L9ReX463up1i/hIsTJrbTyDJoBc7ZaM01kxslt7yzHtYNScGbX+Xj28zVIPXLbrbx98bcDFuPKNxZhl/ZGR3mu3b/GpOPiV+djZVbd7B29/eayxClCgYic8kWciQSaAgFLarMZ7nWiVv0PD9/+XX+brJXLtDEtVdYc3o9lv3J7OYTcC1ZedVjo0qpbi+qZdFf0WoDHRqahvLLGukVdnk0ZKEmcpVI+QEGJU55lVRNgn6+orrFmAapWil2zirXNxl8dS1gzEyem7sXk9Jx6s6vHpuzG+T0SccvQpbZioY1ZbiKBmCUgxwUvt3bLzFXZPwMlOcZIuUp52GyISfbx6l07gWuaAz/9EfDoo8BW57eKrtm0G4/3/AzHXNMOv31kIPqOmIKPv5qDx3uOxnE3vILz7uiBz6YvR5nTbDqKdLY9Zol0932Nv72/Apuy9uPJnp/if69/Gfe89DFS0uteQpa19yBeHvg1Tm7VAZfd1wcdhkzEyG8S8Pzrn+KXd/TAubf3wBujZmP/wTphz3RIkc4kElvr5eXlSEpKQufOndGqVSuce+65OOecc/CLX/wCF1xwAX7+859bt8H26tULW7Y478ux1WpG65XAD0OfwTPPHPlv1Qry3MJmrVrVbRv6Qz1TanZcs2at0Mqq1wqtpI78a+KZquS3PNRz57QZecqW5HxxhE4D4Ey6+jy4FkYCMhNFHgr+3wnrrLezPjRqFV6YsBafLf/+1qoAACAASURBVNttPQxZuZJZHR2+3oiHR6bh4VHp6DR1E1J35tc+VD3rYClGLspCz+83W78Sq3r5pVWQlxzIA8gTN+dZX2TVZ/JctZRth/DVqmzk2dxOJuUmrdyLFyaug9xK+8jYdPSavRUbjjyHStmRX69lpslzn67GpGV7kHvkFhV5U1u/H7bgkZFpePKT1RixcBcSNh6wHoQ+YmEW5JZflZZuy0f3qZvwyOhVeHjUKnT+PtO6vbekvAofLcjCaz9kWrezqi++8kVcvsi++OV6PDRyFf4zbjVem5YJeVut+vl9ze5CvJ2wHW8lbIO8KVelnQdLrV/WB07LtMS7w8KC+pQ5CZBALBAQke7b9Bxc2D4BDw1dhjLteBIL8dvFKDPn7vpoJVr2WYD2n63GkO8z0GPSevxh8BJc3jsZ4xZn1TuW2dngNhIggcgR8CvSTUteg4vvfA1n3tQJ7302DUWFe+SmeixeuRK3PP4mTr2xE57tOxE79tY9LqRe9BTp6uFQK5ZId+9XuPu95dhfUIIPJybi4rt644I7emD0t4tRWVVt/WizJH0bbn3yHZx2c2d0GTIRO3eJCHMIG7ZuxIPth+FnrTvi4W6fYJXLba8U6RT12MvT09Px3nvv4dZbb8Wpp55qCXLyhlf1f/7551uCncyqe+KJJ5CWlhZ7jWTEIRComwFniWxKbNPzo8SyzRBhr1aYk7Ii6v2w2SEOf+UDz4zbjKHPHBETmzVDq2eGwsmzQ0BxtZkiXVx1JxtDAiRAAiQQ6wRkdp68dOfet1LQ6/O1tc+Ui+V2ydtv35m7HXe/m4pru83H5e1m46pOc3HPu8swbvEuyE8NarZeLLeTsZNArBLwI9JJ2W/npuG8P3bDObd0xsTv56KiRF7QlYdVa9Pxt7bv45QbO+O/r32O7bsP2COhSGfLRYl0fxmy1LpDJDl1E/7w1Ds4+aaOePX9qdZbXuXOi+QVmbj5iSE4+49d8fqIb5GdIy8oy0PW3i3WbMYTbuqIf3Qdg9R19i+cEOcU6Wy7IOo3ygz4r7/+Grfddht+/OMfW7e5KnFOchHo5F9m1J1++um46667sGTJkqhvFwMkARKoI0CRro4Fl0iABEiABEig0QnIbaK5heXW8/HkxS7xcBu63OIns37lWX4pmXlIWJeL5E0HrMcL2D2Xr9E7gQGQQBMj4EekEzRJyzej1X+G4LjrX8YjnYdjSfp65B3ag7Hfzsa5f3wVZ97SGf1GzsT+Q/WfV1mLlSJdLQp9QYl0t7+ZAnlk6Y7d+/FI1zH4yfXt8PcuY5CSdviW14ztObj/lRE4/ob2uOel9zEtcSly9u/F1LmLcP2jg3DCjZ3QZuAkbNqxTzdfb5kiXT0cMbWSn5+PsWPHokWLFtYtrXJr6y9/+UtrJp0S6WRdtstbX+fPnx9T7WOwJNDUCVCka+ojgO0nARIgARKISgLypVn+mUiABEgg0gT8inT78grx4ZcLcOzvX8H/3NAeZ93eA+f/pSdOu6UzjrnmRdz65BCs2LDTujXTNnaKdLZYlEj3p8EpKKmowaGCEgwaMwen3dIFV/69P0Z9u8iqV1Bchs+nL8NF/9cDx13dFmfe1hUX3NkbZ9zSGcde8xJufepdTElcjYrKo19OpBxTpFMkYjMvLS3FzJkzcccdd+C0006DvDRCCXUyo05m0olId9VVV+GLL75ASUlJbDaUUZNAEyRAka4JdjqbTAIkQAIkQAIkQAIkQAKKgF+RTjS2Pfvy0fW9qfjlXb3RrPl/0ezCJ3D8de1wT7vhmL14HYpKypT5o3OKdEczAaCLdIXl1SivqMSKDVn4zQOv47jftkW7QZOseoLvYEEx+n38A6568A38+KoX0OzCJ/Hjq9viukcGY8r8dBwqcJjFeMQzRTrbLoipjZWVldbLIzp06GDd9ipinbr1VUS6s846C82bN8fQoUOxb5/zrMqYajSDJYEmQIAiXRPoZDaRBEiABEiABEiABEiABJwI+BXplB257XLM90vQ7+Np6D/se3zw+TzMX7YJpWXl7m+PpkinENbLdZGuoKzKYlhSVoGbH3sbzX7xb9zX7mOUllfU1hH+X81ZibfGzkbfYdPwzqdz8d28NGsGXm0hhwWKdA5gYmyzvOV17dq1eOyxx2rf6KqEurPPPtsS7fr27YsdO3bEWMsYLgk0XQIU6Zpu37PlJEACJEACJEACJEACJGDdWl+9aydwTXPgpz8CHn0U2CpvDI1QokhnC1YX6fJL5ZU6h9Mzfb7A8S2fx5X39cXsxRusGXbqs2BzinTBkovOehs2bECvXr2s21tPPvlk63bX8847zxLu2rZti3Xr1kVn4IyKBEjgKAIU6Y5Cwg0kQAIkQAIkQAIkQAIk0HQIBDuTLmhCFOls0TmJdOO/X4bfPDQQP7v+ZbQf/DXkmXShJop0oRKMvvoHDhzAqFGj0LJly9rn1MktsP/85z+RkpISfQEzIhIgAVsCFOlssXBjPBKoqKrGoZJKFFm3D9RvYQ1qUCVXqDGQquVh8jESawzgZIgkQAIkQAIk0OQJUKSLjiHgJNKlrs/Cg+1HotmVz+Oedh8j50BByAFTpAsZYdQZqKmpwcGDB/HWW29Zb36VGXUnnHACbr/9diQkJERdvAyIBEjAngBFOnsu3BqHBFIyD+KVLzfgzYRtOFhc9zyP/cUVmLs+F7NW52BfQXnUt3xNVgG+WbEXK3fmo1JTFqtrgMrqGgp4Ud+DDJAESIAESIAEoosARbro6A8nke5gfjFeHz4DZ9zaGVf+oz+mzl+D4pLQrlkp0kVHn0ciCnlO3bx58/Dggw/i2GOPxUUXXYTx48dHwhVtkgAJRIAARboIQKXJaCRQgy+X7sZF3RLx149XYvehutsE5mXm4a5BKbin7wLMWJMbjcHXxiQX0W99l4FfvTQbz05cD3mosKSyymos3Z6PpdsPoaji8LbaSlwgARIgARIgARIgARcCFOlc4DTgR04iXXV1NcZPW4ar/jEAZ9/eDW+MnBnybDqKdA3YsY3gSoS6tLQ03HTTTZAZdYMHD26EKOiSBEggGAIU6YKhxjoxSKAGn6Xswhmd5uLm95cjSxPpdhwsxcCpm9Dji7VYs7sw6ts2dfkePDMmHaMX70J5VTWqqmvww9pcPDo6He8mbEMpRbqo70MGSAIkQAIkQALRRIAiXXT0hpNIJ9ElLMnAnS99jONv7IAneo9HxvZ9IQVNkS4kfDFTecqUKbj77rsxcOBAVFTU3UkUMw1goCTQBAlQpGuCnd6YTT5YWom9BeXWbZkSx468UqTtKsSeQ2WodnjQmrzdav3eYqzdU4jsgroZcFK/oqoG+4vKod6AlVtUibV7i7Axp9h6/pze1olL9+Dc7on4w7AV2J1/2E5+WSX2FZZjTXYRVu8pQnV1jRVHXnEFDpYcfqtWeVUNMnNLsHZPEXIKyiG3ldolKb8hu9jyr+yb5apqarDlQKlVZnNuCUpsBLXcogrszS9HeWUNSiursWlfCdbtLUZuYQWyC8uxLqcYG/cV17ZZYuo8eRNO7ZCA/45fY9kWxiUV1dhbUGa1VZbNVFpRjZ15pdh1sD5TsxzXSYAESIAESIAE4psARbro6F83kW7/wSK8+UkCfnRtW/y/fw3CnCUZIQVNkS4kfDFVOTU1FcuWLUNxcXFMxc1gSaCpEqBI11R7vpHaPXvDfgyesw2Jmw7gy2V78PKEdfjHsJXo9E0Gpq3PRV5x3evm5YJxweY89Jueif+MXW39v/rNBkxJz0FeyeFfgnIKyzFh+R58sXw3Zm3YjwEztuDfI9PwxJh0fDhvO9bvqZsZJyLdOd0SceuwFdhz5Nlzc9bnou+UzXh54gaMTtmN3MJyVFRWY8a6XExcvgcS79jFu/HcJ2vw6IhV6D45Awu2HIIIdyrJTLYl2w7h9e834/HR6Xh0ZBpe+XI9vk3PtuxJOSm9KacI7yVsw/OfrsGjw9Pw7Lg1Voyrd9U9/Fd0ygnL9+KDpCxMX5OLL1J24+lxq/HfT9fih3W5GDpnG176fC2GJ+7Auj2FKK+sxjdpObhrWCpOaJ+Aa95MwVOfrUHf6ZlI31WAb9Ny0H/WVszNyLMETRWz5MK29/eZGLVwl76ZyyRAAiRAAiRAAk2MAEW66OhwN5FOIpy+cC1+et1L+Pmfu+GDiUkoLQt+ZhRFuujo84aMorKy7ntWQ/qlLxIgAX8EKNL548XSIRIQweiiHkn496g03DY4BVf3TMKVnebhzJcT8If3UjF7/QHLg4hV67ILcf/wVTirQwKu6JWEy19bgIs7z0Xr/osxNX2fNRsvM7cYj41Lxx/fXoK7hq3Ejf0XoWWXufjly7PRvEcSuk3ZjLwjM+J0kU5mmkkakbwTf3hjEU56ajpuG7oMG7ILrdlt/X7IxN/eS8XfPliJPwxZiqu7J6JFx7k4sd0cPDpuNdbtLaolsXxHPu7+eCXO7zAXl3edh5bd5uP8DnNwad+FlvAngp78jVm8C2e/koDLOiSgZae5aNFhLi7sMg9tJqyFiI2SZDbh0+PXoNXgJbjvo5W4993luOLVebjujUX4dNluPDFyFU57ehpav7EQX6/ItmYL9puxBS37LMBP28zEWa/OwyW9knDH0KWYs2E/Ri3OQsvXFqDdhPXYf8SHCvzVrzagebdEdPxmo9rEnARIgARIgARIoAkSCEWkkzdKlldUoqy8EtXaj5iuGOVCr38f4KzTgV9fDIwbDeTnu1ZpCh8GEukWrdqCS/7WB6fd1AlP9PwU2fsPM6uqqkZZeQUqK4++c8KJG0U6JzLcTgIkQAKNS4AiXePyb3LeX5+9Fc2eno5zO87Fd6uykZ1fjsLSSnT8Yi1OeHYG/jU6HVXVwNb9Jbh9yFKc/+p8DJm3HQWllThQVGnNJruq63zcOnAxEjIOYNuBUtz/0Qqc/sJMPDoqHSuzCqyyMgOuRd8FOLnjXCRs2G9xnrisbibdriPPpJOZaEmZeWg9aDGuf30h1u4psF7CIMLXGW1n4+Y3FmPq6n2WTYnp7pFp+MlzM9Dnh82Wzc05Rbi2/yKc0yMJY5buRml5lfVMuPSsfNw6ZClOfGUOJqfvtW6RTdl6EMMXZCErrwTFZVXWzLr7h63A6a/MwYAZmdattmL0P5+swQltZ+O3/Rbg+zU51ptoC8sqUVFVjeLyKrzw+Vpc+GoiPlm822Ilt9kOnLUVv+6VhC7fbcSBogoUllVZb36VZ9bdP3ARft89ETPXH+Yg18VyG+0tPZPw59cXYdGWg01uHLLBJEACJEACJEACdQSCFen25RVi7rIMjPx2EYZNWoBvEtKwcVs2KquqrbsI6jwYSxTpDCCHVwOJdIeKStF3+Ayc9PtXcGrr9pizZAM2bMvBhBmp+ODLZHwxIxUrN2RZgqmtA20jRToNBhdJgARIIIoIUKSLos5oCqG8PnMLjms3B/cOW4H9RXVT9MctzsIFPZJw7ZtLIM+J+y4tBxe9NAttx6xCblHdK+bzS6vw1KdrcFGPRLwzd7sl5v1jVBou65mEb1dl114Qyky5lyaux8/bzMTXy3dDngVnJ9IJ86U78nHTm0vQqv8irDsi0r3+wxZL4JM3qIrgJUmeETc2ZTd+0X4uuk5ah5LKKsjsvAteno3eUzchK78M8vul/IhcXl2Db1bsxvkvzkTPbzfiQEklisqqrLYUV1RBns13qKQCPaZuwi9fnY/nv1iHovLDU9D/8+kaHN9+Dp6dsM66ndUcF+0nrcfF3ZLwacpuyDWuvNn1zYTtuLhnMl79LgNiX0/dvtqAC7rMRYcjM+bkWXRyu/Hl3RLx9Nj0em+61etxmQRIgARIgARIoGkQCEaky8svwRsjZ+EPT7+Hi+7qjQvv7o0rHnwdj/caj+XrdqK4tO767SiKFOmOQiIbAol0UubrhDSccXMX/OSaF/FUny/wyKvjcPn9r+P8u3qjxQP98H8vDEPyikyUlNZdZ9s5o0hnR4XbSIAESKDxCVCka/w+aFIRyAy1k9sn4Knxa+o9I02enXb1gMW4csAi60UObydswxnPz8Cb32+qx0dEsEFztuK87ono+F2GNRvt4dHpuLrfQizIPHyrrFSQGWfDErbhgjYzMXHJLuvWWHkGnnomnZpJJ2UXbj2IVoNS0Lr/IqzfU2DNMusnIl2X+Wg/tc6/iGHzNh7Ab7olotPna7DrUCkGztyKk56fiZuHLMUDn6zBPWPS8bfR6Xjw0zW4/aNU/PSxKXj2kzXYfuTlDHMy8w5/NnQ57np3GS7vm4wTOyTguQnral8E8ei4dFzYK8kS3uo1/shKu4nrLJFu/JLDIp20dcDsbbigRzI6fL0RB4rrX5RNWpVtxfzg4BTLwoHiSjz+xTo075WMjxN3WCKfnR9uIwESIAESIAESaBoE/Ip0BwtKMHHWCkucO/6G9jjz1k74+W1dcHyr9ji5dQc89uo4ZO3Nc4ZHkc6WjReRbtnaHWj92Ns47eZOuPDO3jjrtldxyo2dcO6fuuF/b3gFx93QHo90GYuk1MN3fdg6AkCRzokMt5MACZBA4xKgSNe4/JucdxHpTmw/B098shpl2htHJ6fn4LcDU3DVwMXYk1+G16ZtxkltZ+GtGVvqMZIZcR8m78QveiTjhUkbsT67CI+MScdv+i7E3I2Hb+eUCiKojU7cgQvbzLJmu1XWwHpRhV+Rrt3kDGsWnrI5LyMPV3efjw6frcGm3CK8+m0GTn1hlvXihn9/sRb3j00//D8uHf/8ZA0eH7cak9NysCu/DJOX78Xv+y3EpW8ssmYD9p26Cfd8tALnyYy2z9aioOzwTLpHpT1vLMaw5Kx6bVcrlkjXPQleRTqZVfjYiFWWUJeUedB67t7lfZLx1w9SsSqr7qUVyj5zEiABEiABEiCBpkXAr0i3ZPU23Nn2Ixzz2xfxf88OwYivZmPq3EXo+s5EnHFTJ5zRuiNGfL0Q+UWl9iAp0tly8SLS7dibh45vf4fz7uhpiXI3P/Em+o+cjMlzF6PfsG9w6b2v4aSbOqHz0MnYve+QrR/ZSJHOEQ0/iBCB3NxcpKWlYdOmTSgvr5tpW1JSgu3bt1ufZWdno6Li8IQDed5lYWEhNm7ciHXr1uHQIefxHKGQaZYEGoUARbpGwd50nYpId5KNSCe3t/6/gSloOWAxsgvKMXjWNpz+3AwMmZZ5FKzBCdtxVrckvPR1BjL2FeOR0en4Tb/6Ip3c0jly3nZc0PaISFeN2ttdb/t4BXbnl9XadZtJZ4p0c2Um3RGRbsv+EnT/NgO/fGEmPl2wAzvySrExp8gSDuUFFBk5xVZ8heVVSNl2EA99tBLNO87Fpym7at/6+tWKbNw4eAkeH5uOgiO31T46Nh0tX1+ED5J21saoL7T78uiZdG/M2ooLeySjy3ebcKj06Dc3DZi9Fc1fW4CXv96IL1P34MLOc/Ha1M0oKK9/a6zuh8skQAIkQAIkQAJNg4BfkW5qUjou/Esv/Pzmzhg+4QeUlWQDKMCy9HTc9t8hOKV1J+tWzB17HGbTUaSzHVheRLr9h4rx4cRkXHR3H5xxaxf0eO9LZO2WH7ULsHXnZjzUeThOuLEj/tl1LFLX2V9LinOKdLZdwI0RJDBr1iw89dRT6Nq1K0SMU0lEuyFDhlifTZo0qfYzEfJE1Hv55ZfRpk0bLFy4UFVhTgJxTSCyIl11FXAgEzUZCajZngIUyM4olwFMTZWAJdJ1SMCTnxoz6dJy8NtBh0U6eRHChGV78YvnZ6DT+DUo0d5UJc+Hk1ln57yaiDdmbcPW3BI8PCYdV7++EPO0mXSWSDd/Oy54cTYmLt2NipoaTFi2B2d3mY8/fpiKnIK6W0IXbT2I1oNT0HpA3e2u1jPpus5Huyn1Z9JZIl2PRLw8fjWyC8rw0bwdOO/5mZBZcbnGbabycgZ5W6ukjxZkocVrybh3xMp6t5eOSdmNa/ovxhOfpNc+S05ud72q/yJ86CTSTVqHi42ZdCLS/erVJHT6OgMiCpppxtp9eGDYCtzQbyH+NSbdemPu5JV7zWJcJwESIAESIIHoI1BRBBzcCuRtAkrzYD2QNfqijOmI/Il0NZg8Pw2/+HMPnHNzZ0yYmoDK0j0A8rB8dTr+1vZdnNK6oyXSbd9b9yiSeoAo0tXDoVa8iHTyrLkZC9bjuocG4+zbXsXrH3+LfdlbARzA1l1b8ETP0Tjxxo74e+cxWL5uhzJ9VE6R7igk3BBBAtXV1Rg6dChOPPFEtGjRwpodp9yJ+PbXv/7V+qxLly7IyMiwPiouLsbUqVNx7rnn4swzz8S4ceNUFeYkENcEIirS1ZQdQs2MTsDzzYB+F6Nm5Tig5uhZPnFNmI2rR6DPtM342Yuz8Ojo9Hq3u36zKhst+y2yhCwRt7YfKMF9H6SiRbdEvD49E/IW1TW7CvD27K341cuz8fcPVyB9VyEyc0vwt49X4pJeSZi9PrfWlwh7Hydswy+f+QGfLd6F8mpgxrpc6wUTl3Wbj2+W77Fe5CAXpclb8vC7Nxbh+r4LsXZ3vvVMul7fb8bPXknAi99srHe7q7w19orOc/HcqFUoKa/CjgMluOXtpfhp+zl45dsNWLe7ANtyS7Bg0wGMTNyBVTvzUVVdgy9X7MVvBixCywGLkLT5ALbtL8HCzDzcMzodx7Sdjfs/XoldB0stUe+hUavQ4rWFeGee/YXVi5+vxQWd5mHc4l2W7YqqGny1MhuXdkvEDf0X45tVOdiUXYyM7CLrzbkCRdo5ackuNHvoOxz37Aw8OHwVZCYgEwmQAAmQAAlEPYGt84Dh1wMfXIWaFSOBiuKoDznWAvQn0gEr1u3E/e1H4Zjr2uH3/x6IT75LQOKS5eg8ZAJObdUBv/pjV4z5bjFKyup+FK3HhCJdPRxqxYtIJ2VzDhTgmT5f4MQb2uOah97AW2OnYt7SZXjto2/Q4q7e+PmtXdHzw2nYm5uvTB+VU6Q7Cgk3RJjAlClT8MADD+DFF1/Enj0i7B9OIsr1798fDz74IMaPH4+9ew9PJJCZdKmpqXjuuefw9NNPIykpSVVhTgJxTSCyIl15IWoSugDtmwGDf42a1Z8DNUfP8olrwmxcPQIDp2TglKen4+GPV0Jmu6k0KXUvruqZhJZd56GkogoVVdX4Lm0fbn59IS7pmIA731mK+95Zhiu6zMWlPebj82W7rZdBbMopxu3vLsevus7H9LX7lDlrVtrHszLR/PGp+DR5B0qqarDtQCmeGrcaJz41DVd1mYtFmQest7DOzczD73on45aeSUjfVWD57/bdRpzUZhY6Tlxv+RHDIh7OXJuL3748G22GLceBogpLJPsuLRtX91+En7ebjT8PTMEDH65A6z4L0LrbfAyftx1FFdWQF1W8+tV6nPj8TPx+0GL8c8RK3PhWCu74cAWu6pGE67olYuqqHBSVVeKh4Svxq+6JGJywrbY9+kL7T9agRbsEjE7Oqn35RnZ+Gf41chWOfXYGftNnAf42dBm6fbMBG/cW1ladvmYfmj39A854doYVV1lVHf/aQlwgARIgARIggWgjsH4S0PNUoMs5QGJ/oNxZeIi20GMlHr8iXc7+Arz7eaL1koKTbu6Max4eiJsefxMX3tkTx177Ev78zHtYtdH+2boWE4p0tkPDq0hXVFKOr+esQos/d8cJ172EKx98Hbc++RYuvac3jv/dy7j5yaGYPH81qqulZ+0TRTp7LtwaOQLyTLktW7Zg586dqKysm7hTVlZm3eK6detWHDhwoN4z6WQ2nZTfsWOH9Xy6yEVHyyQQPQQiLNIVoWbeq0DXZsCQS1CzZiJQQ2Egerq/4SNJyczDu7O2YFpatiVwqQhETBq7YCfGJO1A5RHxKL+sCokb9mPIzEw8M34Nnv5kNQZ8n4Ef1uTUvsE0r6gCX6XuxUdJO7F1f90v62IjbftBDJu+GWuy8iEvjpAZZzIbb+jsLXhyTDpSth60bj3debAM4xdm4YuFO603y1ZW12DB5gN4N2ErEjfuhzy0VJLMiJMZcGPmbcfMVdmWmCfb5fbSBZl5GDwj04rxyXGr0eObjZi4MAvrdxdaIp9Y2JpThLdnbrFedNF2wjp8lLgDyZvzMHnFXvSdnIFvVmajoLQS09Nz8FHyTizdbvclpAbz1uyznre3elcBdJ1t5Y589JyyCQ+PXIX/jk3H+JRd2HOo7tl7y7Yfsp51d0WvJCRl1L1kQ/UBcxIgARIgARKISgLrvwS6nwh0Ogs1898AKvjw8HD3k1+RrqqqGvICg67vTcXl97+B/73+Ffzsd6/gzFu74r6XRyA5dROKS+seDH9UvBTpjkIiG7yKdHJNmneoGINGzsL1Dw/GSa07Wn1w+k2dcMOjb2FK4mrsP1Rk60NtpEinSDAnARIggegi0DAiXReKdNHV7Y0XjQhgZZU1qKyuL9bKs9tERCs3tkukFdU11m2tGTlFKDKetybXeFVVNVaZGuN5h2JTbnuVN8LqSX632X6g1HrBgvzCKB+Lj/Kq6trH3Ejd8qoaVBp1xUeZxFlV36bYl7bJLaQbs4twoLju1yHdt/iRdmTmFtf6ks9zCsux+2AZKqoPxyvlnH79tBhW1z3vTrcvfDblFFk+CkqroOOU59Jd3isZz36+Dpn76gRNvT6XSYAESIAESCDqCGz4Guh9KtD1bNQkDQAq7H7EirqoYyogvyKdalxuXiESUjZi2JfJeP+LREz4IRXrMutuY1Pljsrl+qp/H+Cs04FfXwyMGw3ks1+9inSKp7xEYnHaVoydkoKhn8/HZ9OWYeGqLbXPRFbl7HKKdHZUuI0ESIAEGp8ARbrG7wNGQAIRJZC6Ix/D5m/HfR+m4qzO8/D1ir3IL7EXESMaCI2TAAmQAAmQQDAEKNIFQ81XnWBFOuWkrKISxaUVtXcfqO2OOUU6WzR+RTplRB7KX1hS5p0/3+6qs7LYiAAAIABJREFU0DEnARIggagjQJEu6rqEAZFAeAm8MXOL9cy+i7rOw9OT1luz9sLrgdZIgARIgARIIIIEKNJFEO5h06GKdL4DpEhniyxYkc7WWICNnEkXABA/JgESIIFGIkCRrpHA0y0JNBSBCal70HN6JmZv5HPoGoo5/ZAACZAACYSRAEW6MMK0N0WRzp5LQ2+lSNcKZ555Jtq3b8+XBDT04KM/EiCBqCFAkS5quoKBkEBkCBwqqUR2QTkKy/hm5cgQplUSIAESIIGIEqBIF1G8YpwiXcQRe3KgRLo/DloMuX6LZOJMukjSpW0SIAESCJ4ARbrg2bEmCZAACZAACZAACZBApAlQpIs04aNFun//B9i+PbJ+B/TliyMMwkqk+9PgFBQbL0szioa8+sP6fbiibzJO+u80jEjciX2FFSHbDNZATU0N5s2bh1atOJMuWIasRwIkED8EKNLFT1+yJSRAAiRAAiRAAiQQfwQo0kW8T2tn0v22OXDsj4AnHkfNzh2WeCefReIfA/oBZ5/Bt7tqvWuJdPd9jT+9mYLC8sjOpJuxPhct+y7ASU9Nx/DEHdhXWK5F0rCLItIlJyfjlltusW53feWVV3i7a8N2Ab2RAAlEEQGKdFHUGQyFBEiABEiABEiABEjAIECRzgAS/lVLpMvaAVx9IfCTZsCN16JmcFfUjByEmuEDUfNxuP4HoGb4INSMHALc+xfgf48Dfn0RMGoEkH8o/A2LMYv//CAVzR78Bpe8loy3527Hh0k78UFi+P9HLMhCm0nrcVbX+Tjxmen4cP52ZOeXNQqt8vJyrF69Gu+//z6uuOIKnHbaaXjuuedQUFDQKPHQKQmQAAk0NgGKdI3dA/RPAiRAAiRAAiRAAiTgTIAinTObMH1izZTbsxu47nKgWbPD///bDDi+GfCzCPyfcMSH+LroIuCTcUBBfphaE7tm7vswFc3+8S2aPTcTx7SZhWNemIljng///7EvzMKP2sxCsyen49j/TsPoBTuRWxS+mXTV1dXYs2cP0tLSLAEuPT0dqampWLJkCRYsWICEhARMmzYNkydPxrvvvotHH30UV111FX70ox+hefPmePvtt1FSUhK7HcnISYAESCAEAhTpQoDHqiRAAiRAAiRAAiRAAhEmQJEuwoCPmC8qBLp0BK67FmjeHGjeAvh1i8O5LIf1vznQQmz+GvjnP4GlS4GyxpnJ1TBwvXnp+v1mXNozCZf0TkaL15LRQvJI/b+2AC26J6FV34VYknkQFdUi1YYnlZWVYdiwYbj22mvRunVr3HDDDWjZsiUuuuginH322Tj22GPRrFmz2v//+Z//wRlnnIHLLrsMvXr1Qk5OTngCoRUSIAESiEECFOlisNMYMgmQAAmQAAmQAAk0GQIU6Rqmq6urgXVrgUlfAuPGAJ9/Ftn/z8YDn4wFkpKAoiKgJnwiUcMAC7+XjTlF+CYtB58v34OJK/ZiYupeTIjAv9j9InUvxi/fi6lp+5BXFN7n38ksuH79+uGkk07CKaecYt3CKrex6v9q+yWXXIJ7770XnTt3xqRJk7BlyxbILbBMJEACJNBUCVCka6o9z3aTAAmQAAmQAAmQQCwQoEjXcL0kQllpKVBcfDiX5Yj9lwClJUBleAWihoMVGU+V1TUorahGWeXh/9LKaoT7X2wrm+VV4RdHKyoqrFtZn3nmGbRp0wbt27dH3759MWTIEIwcORJTp05FSkoKVq5cibVr12Lbtm3Yt28fZAYeEwmQAAk0dQIU6Zr6CGD7SYAESIAESIAESCCaCWz4Cuh9KtD1bNQkDQAq+OyyaO4uxkYC8rbWwsJCZGdnW7eu7t+/H/n5+SgqKqIQx+FBAiRAAgEIUKQLAIgfkwAJkAAJkAAJkAAJNCIBinSNCJ+uSYAESIAESIAEGpJAw4l0Qy9DTcaUhmwbfZEACZAACZAACZAACcQ6gU3fA6+dDnQ9hzPpYr0vGT8JkAAJkAAJkIArgQiLdIWomdcV6NIMePN8YMFA1GSloCZrKWqylvCfDDgGOAY4BjgGOAY4BjgGOAacx8DuFahZOADodTzQTW537Q+UH3K9uOWHJEACJEACJEACJBCrBCIr0lWISNcF6NwM6Pk/wLuXACNuBobfAgy/if9kwDHAMcAxwDHAMcAxwDHAMeAwBm4GRv0JeO+Sw9eS3c5ATeIbFOli9VsH4yYBEiABEiABEghIILIiXU0ValLeAXocB3T5yeH/zj8F+E8GHAMcAxwDHAMcAxwDHAMcA65j4CeH+XT9CdD+GKD7eahJeR+oKAx4gcsCJEACJEACJEACJBCLBCIq0llAclajJrEPMOV51ExtA0xty38y4BjgGOAY4BjgGOAY4BjgGPAwBtqgZtqLwJTngFndgdyNAGpi8ZqbMZMACZAACZAACZBAQAKRF+kqS1FzaCtqslehJicd2Lea/2TAMcAxwDHAMcAxwDHAMcAxEHAM1OxbjZqc1UD2SmD/eqC6IuDFLQuQAAmQAAmQAAmQQKwSiLxId+T3TvnNk/9kwDHAMcAxwDHAMcAxwDHAMRDsGIjVC27GTQIkQAIkQAIkQAJeCDSISOclEJYhARIgARIgARIgARIgARIggVgkcOjQIUydOhVvvfWWlefk5MRiM6Iy5rS0NEyYMMFiK3wVY2HORAIkQALxRoAiXbz1KNtDAiRAAiRAAiRAAiRAAiTQoATmzp2LZs2a1f7LOlNoBETofO6552qZ6nxl+e677w7NAWuTAAmQQBQSoEgXhZ3CkEiABEiABEiABEiABEiABCJPQGZjyUwtEdXULC3JZV22e52tRZHOua+Eoy6wpaSkOBfWPhERTq9nt7xjx47aGsH6qTUQpwvkEqcdy2bFLQGKdHHbtWwYCZAACZAACZAACZAACZCAHQERd0SMsxN+zG09evSwBDs7O2obRTpF4ujc5Cyz4wIluXVY7wcR7GSbcJb/ESNGWJ/rdoLxo9eP12VyideeZbvilQBFunjtWbaLBEiABEiABEiABEiABEjgKAKmaKGLQW7LIi45PWuOIt1RmGs3mLy93KZqzqLTZ8zVGjYWgvFjmIjLVXKJy25lo+KYAEW6OO5cNo0ESIAESIAESIAESIAESOAwARHYTPFHF+VEhBNBwxQ19DJOAhNFOudRpma9KY6y7pakn1RZyWUmo5fk148Xm9FSxrxl1YtoqWKPZy6qjcxJIJ4IUKSLp95kW0iABEiABEiABEiABEiABI4iIM+WsxPoRJgTAcQuiVgkt1ia9exm01GksyNYt02eQyeMvDyPTgQoXaSTPvCa/PjxajMayoU6vuKVSzT0DWMggXAToEgXbqK0RwIkQAIkQAIkQAIkQAIkEFUEZDaWLvzIsggfXpP+jDSKdF6pBVdOBCW9r/z0U3Aeo79WqCJd9LeQEZIACSgCFOkUCeYkQAIkQAIkQAIkQAIkQAJxR8AUffwKdAqIzPByulWTIoqiFHpOlkczJJOjmXALCcQrAYp08dqzbBcJkAAJkAAJkAAJkAAJkMBRt6vKM+fCnSiihI8oWR7NkkyOZsItJBCvBCjSxWvPsl2+Ccivo8H8yzNOmEiABEggkgTMB0bLrBAmEiABEiCBwATM46fMoovEtVsoIopcf0r9CRMm1L64QoRE2eb0vLxALZc2yrlCtynLss3udl03e+GwlZGRYbVHcrskManrcIlTv91V1tVnKnfqw0B+7HyrbRKDyUxuc5Y+cPKn6pp5OPpUtVVyL0yknFMKhYvYVPXVi1Ukl1mlMkbd/DrFI0ylrt14kH6Qz5Qv8SP94rcPnHxzOwlEOwGKdNHeQ4yvQQjYPadEvzhwW5YHDjORAAmQQCQJyIWqfhzicSeStGmbBEggngiYb7aU42kkkogK+nFa1t2SCA52L6XQbejLfl6eYAo6uh21LBy8iHXhsOWFjYrLa253HvTix65PRGQyz7N2cQgLN6EonH0qtuxiCLTNbtwFy0VYSV3zxSl2MUh/iJDmJZnxqDrS5kD94Gc/UHaZk0CsEaBIF2s9xngjQsDuZONnW0SColESIAESOELAvGiVC2YmEiABEiCBwATM67lgZ6YF8mQKD7LulGT2kBfhw4xdflR2SyJy+LHr9Hw98RFOW17YmG31sm6y8OLHrCPjwYsvVUb42omb4e5TEQ6VTz+53bgLhou0UYQ3P76lrFyvBEpmPFJe+sHr2A20HwTyz89JINoJUKSL9h5ifA1CwO8JSC9v90tegwQdYSfmRUswU9kjHCLNNzIBjhF/HRAKL3MmiNsXK39RsTQJkAAJxC8BO6FDxKdIJFN4sBNLlF+7H17kuC511L/MGLITSfzYVbObhIP8y3lIP5+4CSpmjKHYkpj1a2e7Nti1Va9jLtvF7sWP6gPJzfOy8iG2xZb8mxykjMyoM5NZTgSnUPvUq2il4pbc7vZRv1xEoLPzLeKYjEvFRtrnVM7ko6+b8dj1g/AUXyZX1VaxwUQC8UqAIl289izb5YuAOuCr3FflOC1snkB5MozTjg6hWRwj/uCFyktuIxEbXm8n8RcdS5MACZBA/BEwj7siKEQqmb5k3Skp4UGEKREo3JJ5u6lTG0RYUdexkosPt6TEFrsy4bQl9v2wCaa8aoMfP3YzBUV0ckq6bTu2kehTPRbdv/SvrHtNfuuagqmsu/1Yb47RQPGZ8ejj1q4PpK/MRxM57QdembAcCUQzAYp00dw7jK3BCOgnB1lm8n9BRWZNj4B5keXngrHp0eI+1RT7nG0mARJoXALmecpOXAlXhKYvt3OizHYKJM7pcZmiiZ1gYvq3K6PbdFsOpy3xY9pzYxNMedUWP35MYcnL2FC3gNr9WBaJPlXtCoWJ37omQ69imMnTrZ7pQ30Pc9sn7ERVu1mDOjMuk0CsEqAaEas9x7jDSkCdHFQeVuMxasw8gco6EwnoBDhGdBqBl8krMCOWIAESIIFwElCzm9T1nRchJlj/kTzGy6w31QbJ7UQi0z9FOvfZZjpPWY7UbdBO48lLn+p1zf6Vda/JT10R13Q2foQwU0y2G6cSsxmP+HMT6FQ7TSHQDwNlgzkJxAIBinSx0EuMMeIE9JORLDMdfQLliZCjwiRgXmRxjJiE6q+TV30eXCMBEiCBSBOIF5FOxA79WtXufGueY7yIHk78w2lLfJj27OLXY/FbXtX1Wk/Y6Dwb40UEXvpUtSsYhsHUFUFO5yKim59kCo9OorjZT3a3uNr5NePzWs/OFreRQDQToBoRzb3D2BqMgH5CkuVIJfmVTi4M5CQmJy71LycrP79U2cUnv5iKHfmVSdmVXLZ5vVATG+rf/LVK1tVnem4Xi2wTn8G0SzhIPbl4CfSrppMPqaczFnuBbKl2RLKPlA8veTjiUDbUGPDKQO8/c+zofR+pMSJxBtN/Epu0NZR9wK1v5DYXGZe6fYlTGDmxDScvtW8Ee6xQ9fXjg1zgCjOJ029y2v/EjrASu8qX+PGyT/uNgeVJgARIwI2AHIP0azxZj1SSY57uS9bDleQYHci2HOP1MjIjKphju8QcTltizy8bv+UVZ6/15NytswpnX6lYAuVe+lS34bVteh217LWuWU44+Ulmm4SxXTL9yLqXZNqP5P7sJR6WIYFIEbDfcyLljXZJIEoJ6CdqpxNKqKGbgobpU9blgkq+yHpNSswwp6bb2ZZtbidbseVUz2273YnVPPl6vUj0c/I1fShmIhzYxevl18BI9JGKy08erjjMi1AvDCRO80uNEuoiOUYUH7/9F859QMVg5jIuTSZ2Y0z6TeJRKZK87PY75dfMpayXY4SMD6/HH6f9T9ociJXbcciMneskQAIkEAoB83gk65FK5nHRz3E6UEzm9ZGTbfPh+nKukh9JvF6H6XGE05ZfNn7Lq7i91jPHRTB8lM9gc699qux7bZsqr+de65pcgvlR0Lw+0uNQy17jUeX1XLcfyf1Z98llEmhoAhTpGpo4/UUlAf2AL8vhTDKjxMsXZD0G+bIfKMmJ069d8eE0pd+8WNDjcVuWE62ZzJOv14sfMwa3k6/pQ2JwEnhU/Gacaj1SfaTse80jEYc5Ruz6S4/PZKj3gdk/imug3M5nOPov3PuAzkEtmzwCtVV4Sz9KiiQvO6YqZpVLHCK8BYrZ/Fzvc2XLzJ36zxxvpm217nQcMv1wnQRIgARCIWD+6OXl+BasP/O46OU4rXzJuUZ+wJD4vBxHnWy7XUf4+SFG4gqnLb9s/JZXHL3WE87qfCS51+tU5cdLHq4+Vb68tk2V13OvdcPBRefqxNZrPHob1LJuP5L7s/LHnAQag0B41YjGaAF9kkAYCOgHfFkOV7K7wJGLJDk5yQWB/MvMFfmV04whkFBnnkjlok7duib25V8u+Oy+pMtndsnLhaEZp92vbGJfL+f14kfK6fXcTr52PvS65rK0zS5Fso/s/Dlti1QcdiKT+HJK5hjQZ4ZJHfNzk7PdutcxYldXbbPrv0jsAzoXO3YSj/iV8Sf/Zgzyub7vRoqX+HZLduNJYhNxTI4LKn45ZtjFGEhEk/qqbyS3YyVs1JdOvaxaDtQGt/bxMxIgARLwQsA8VtmdS7zY8VLG9OXlGCfHSLtjsDpOOuVutgPNaBZ/bvX1tobLll82fsurmL3WM5l7vU5VftzySPSp+PPaNrvYvNYNBxdzzNqx9RqPXVt0+3KdwUQC8UggfGpEPNJhm5oMAf2AL8vhSqZApn95N33ISczPyVGJA+JDviC7JfOXZPETKIVyAjXr2p2g7fxLOb0v3E6+pg+dndTTxSURiZwYRbKP7NrotC2Scaixotg6cTXHiTB2S2YfBCqv2zLrBtN/ql2R2Adk/OgxCTsRtJyS3h4nvnoZsRcKr0B1zfEk6277odn3geIz26LGlhMn4SnCn17Oy3HIiTe3kwAJkIAXAnY/IOjXB15seC1jHhfdjtN2x0R1fJRjo5xH9H/z+OlmW8Urx3y7H4GVH7Hp9qOdsiN5qLb8sBF/fsurWL3WUwxU7nZ+VLYD5ZHuU69ts4vTa13zuicYLoqpyu1seI3Hri3KruRO11t29biNBGKJQPjUiFhqNWMlAYOAfsCX5XAk8wTk9gVf+RMxSY/F7eTjJjwpe3pufmm3O2nq5c34Zd1rMusG8qXsSjmv7Td9qHpuQqjyo3LTRrj7SPkJlEc6DrlwNC+8TNHSZC/jJVAy45Z1r8msG0z/RXIfMEUrt31RtVm+7Ag3p+e6mW0OhZdbXdOPVzHMbLNbPdOH6j9zXCk2ktuNQ+lDJhIgARKIFAE5Lqvjk8rdjlOhxGEeF92O06boJucOt7jMc7SbbbMNcuyV8uZ1oPDwcq7X7QVryw8b8ee3vIrRaz05p6vxILnX61Tlxy6PdJ96bZtdbF7rhoOLzlWW7ZLXeOzq6va9XJvZ2eA2Eoh2AvZ7TrRHzfhIIMwE9AO+LMvJw+u/UyjmxZBTOXO7eZKXC6JwJJl+r7fTSUhQvkI5gZp1vV78mBehbidf04e0Tdj5SdHSRw0Rh8nLFGDMGLz0mWlT1r0ms24w/efVlyrnZx/Q9xVZDsd+aLY5FF5udU1B1o8QZo4Dp+OE2RZh5PYFU/WBKQS6tUPVYU4CJEACoRAwj2tu1xah+DGPi07HNzlW6ucYiS9QMq+PnGwHsmPGKHE4HefDacv0Gyh+v+VVrF7rmWKUn/Ok8qXnDdGnXtumx6WWvdY1uXg5rysfKtfHtizbJa/x2NXV7UdqX7bzy20k0JAE7PechoyAvkggCgjoB3y/y3ZihnkxFcrsrlAvHBReuQjT2yYnSLcUygnUrGvHyM63yc3t5Gv6kLZ5vW1DfJu+GquPGjIOUwAW0UqSydIrC7OerHtNZl2//efVj17O6z5gXmz7FX91n/qy2eZQeDnVleOFvp97+fKnx2gKmU77oNkWL7NQxY8Zn9d6eoxcJgESIAE/BMzjmhwjvV6X+PFjHhedjtNy3NOP016EEPNawcm2l3jNc6HTcT6ctryyUT79lvdbz/zBSF0PKTt+84bo02CZSFu81jX3Fb9czHO809jyGo9dP+j7jpN9u3rcRgKxRIAiXSz1FmONGAH9gO932e5Czzz5+PmV0jzBia1wJL8XeGYb/MRh1rVjZNcmM0a3k6/pw++FhFm/sfqoIeMw+cpYNwUpc4adXT+pbWbssu41mXX99p9XP3o5s/1O8ZoXqU7ldNtels02+7Hrta5Zzi9Xk5GMEbtk+vHaFtO+2z5u55fbSIAESMAvAZkJbV7bhevHFz0Wr8dFOe7p8chxMVAyj51ej7lOdnX/oR6HvdjyykbF67e833rmtY/fH7SUP5U3RJ8Gy0Ri9Fo3VC6m+Ol0be01HsVXz72MN708l0kgFgnYX33HYksYMwmEQEA/4MuynGy9/tvdBmf+oiYnKbnA8vIvZfV45EQWjuT3Ai+UE6hZV3x7SWaMbheOpg+/nKKljxo6DlOA0seaLItI7DWF0geh1PUan1nOHF9OYyaYi23Tl916KG32WteM3U9/qpjNMaG267nXePQ6alm377aPq/LMSYAESCBUAqZ4IMchr7PGdd/q2Gc3c199po5xsm6XzOO0l2skM34n23b+7LapGCUP9TjsxZZXNipWv+X91rMTbr2eL6Wc2WcN0afBMhE2furq/SnLTkKbYq5yu+c/2n1H8huPsq9yPb5Qx66yyZwEoo0ARbpo6xHG0ygE9AO+LIeazJO1ad/PupxYvST59UsEGPFtPpPKzl8gu35O6GZ8Zl3zYsYsr9ZNEcXt5Gv6CNQe5UPljdFHyreeN0YcTuPDjbces1oOpQ9Cqav8m3m49gGzT7yOXzMecz2UNnutG47YzeOFXfu9xmMykHXdvt8xZ2eP20iABEjACwG7c58cg5yEBN2mHAf1R0aEclw0f5yT46lbMgU6OYba1ZFydnGZts3ZUnZiZThtiX+/5wy/5VUb/dQz+0HGh534qmxLrn7oNM9dpi27/tHteO1TvY6Ig/r5089sUD9czNi8cJE49f1D4rQbV6o9fuJRdVSuMzD7QZVhTgKxTiB0NSLWCTB+EjC+NMrBP9QkJw39JBLKcqATvVww2F14BvIZyG4oJ1CzrpeLRmEu5fS43U6+po9A7TH7tCH7yPStrzdGHOYFumIe6OJUj1uWQ+mDUOqacYR7HzD3J6/j14zLXA+lzV7rhiN2NR5Ubtd+r/GYDGRd2ZXcbR+3q8ttJEACJBAsAbuZPup4JCKLedeDiCJyfjFfPCF1QjkumudgOW7b2RPx0OkaQY7BZtLbYmdPykubvJwnwmlL/Po9Z/gtr1j4qWc3HoSN9I+ZZJs+DsxzV6T6VI/DbvafOctN4rC7lvPDRXyaY0TGg9iwS+LTLC/rbslvPLotNTYlN/tBL8dlEohlAqGrEbHcesZOAkcI6Ad8WQ41mRdV8uuSbPP7LxeHTklO1uavVqodcnI0fZllnU62yl8oJ1CzrtPFovKlcimn2iC5tMEpmT4Ctce0I7Z1X5HoI9On3XpjxGH6VBzkS4qfFEofhFJXxRipfUDxULnX8avicspDabPXuuaFcjCxq3ar3M6G13jsWCi7krvt43Z1uY0ESIAEQiEgxzPzOKkfk7wsy/WCXfJzXNQFH+VT7Mp1n/yb52n5TP5VWfFlJvWZys1rQTufTud9ZUPlodiSOP2wCaa8YuHXj/mIGdXeQLndLDE7vqH2qWqXys1xYRen3djwy0X2Ezvbsk3aKXHo41EvK2PFTihUbZDcbzx6Xd0XryF0MlyOJwKhqxHxRINtabIE9AO+LIeazJOo3ZfcUH2YJ0c5acqvWU7JPOHancT1uqGcQM26Xttvxuh28jV9BGqP3jZZbog+Mn3arTd0HIEuSL32lbQllD4Ipa7iGKl9IFJ9EkqbvdYNR+xejode41F9pee6fYmXiQRIgAQakoDbDDX9+GQui/ggxz6n5Oe4KCKG2DN92K2r46R+fLeLQ//czo65zUmgk/aF05bY88MmmPKqT/z6kXqBrou8cotEn6p2qdyLD7uxEQwXuR70OkYVI7kuCyTQSVuCiUcxUL4kV/uG+ow5CcQLgdDViHghwXY0aQL6AV+WQ01y4aPbdBPPgvEl9nT7ItAFSqYAZncS122EcgI163ptvxmj28nX9BGoPXrbZDnSfWT6c1pv6Dj0Cy5Zll/s/Y4l1ZZQ+iCUuuI/kvuA+eVEbg8KRwqlzV7rmrF73ff09unjQZbtktd47Orq9t32cbu63EYCJEAC4SIg1xwyI0o/L+rHJ7Usxykvx1LzvGTeimgXt/n8L+VTcvPHV/347mRbYjB/wNJtyrJ87rU94bSlx+EUv2IUDEupG2w9EZbM6zE9XlmWz2XMBErh7lPTn8SqjwU9ThnLdiJZsFzEt5zvZSzqfsxlr2NKtSWUePT9VfqEiQTikYD91Xc8tpRtIgEXAubJxqWop4/ML7But616MmgUMi8k5GQXKJkCmMTolsw2BCqv2wq2rhmj2xf4YH2oOM364e4j5SdQ3pBxmONGXSSbF18Sk5dkxu61ntgOpa7UN9sSzn3AvMAO19gIpc1e65qiq9/YzQdTO+2DXuOxG0f68dbJvl09biMBEiCBSBEQYUOuQcz/YPyJDb9J6sg5WY6tcj6zE1rEptN2O3+6TbEr6zKLMJgULltix0/yW17ZDrae1NfbKn0SrC3dTrj6VLVPculL8SF9K+duL2Mj2LaY/sSnYhPsmFKs9TZ5XZa2huLXqx+WI4HGIkCRrrHI029UEdC/NMpyqElOgrpNLzPd/Pg0f0HzctI1Y5ITrFuSz/U2BCqv25ITt15XRA8vyRRH3L7AhxKfxGLyCHcfeWlvQ8Zhii/yq6dK5mfSd14u9kLpg1DqStyR3AfkYlofv+EaG6G02WvdUGM390HZl+2S13js6ups3fZxu7rcRgIkQAIkQAIkQAIkQALxTCAr68Q+AAAZy0lEQVR0NSKe6bBtTYaA/qVRlsOR9OnYYtOLkObVbzAChfnlW75ku6VQvoSbApiwCJRMf8LM7Qu8WT5Qe+z8R7KP7Pw5bWuIOMzZcuZ4NGemubFX7QilD0KpK/4juQ/Ir7PmMUGETC9JyplsVb1Q2uynrhm7k9Cm4lK5CLNmXadfqv3Eo+yrXPfhZZypesxJgARIgARIgARIgARIIN4JhEeNiHdKbF/cE9C/NMpyOJL5JVaEGC+zk5Rv+XLs9AXZFFTEl1syBTppY6A65uwqfeaVmy/1mcnUzZ9dfFLf7Qu8ydfNvorJzE0b4ewj05fbeqTjMG+BFN5mkrFmioWBxJ1QxojZZr/9F+l9wLTvZWwozk7jtqF4mfuTl9hlPJjPHrIbJ2rchNJ/+rHBiZXyw5wESIAESIAESIAESIAEmhKB8KgRTYkY2xqXBPQvjbIcrmTOXpIvy27ChwglcruafHGVOEQosEvmLW1i1272jthTtsw2BhJFpK5Zx4xd4nASHk2hQGyZPiVmMz5pi/Lr9gU+FJFAZxqpPtJ9eFmOVBzCWPGUXPg6JZOpW1mxEcoYMX2ZY8MpRrU90vuA3awy4SF+zSTb9P5zGrcNyUvfj1T/OzGW+M3ygfo+lP5T8UjuxMpkzHUSIAESIAESIAESIAESaAoEwqdGNAVabGPcEtC/NMpyuJJ80Te//CpfMmtFvqCqf/1Lvirj9gXWrrzYlNk88i91lR3J5TN9pozTF3a97aYN3Z5adrIjgoRT21VdMxexQPfp1v5QRAK9jZHsI91PoOVIxaH3ufC2E5n02Mxx5SQUqzp6f5n9qdbtxkg4+s+MVfyFcx8QUVq1wU/uNgOtoXiZ4qwev3CTOMyxocrIfivj0S2F0n/Kj+Ru+7ibf35GAiRAAiRAAiRAAiRAAvFIIHxqRDzSYZuaDAH9S6MshzPJl107McH0abfuJqi4iTqmLfVFWBcI7IQTs91efLjZkdv7vAh1uiigx6jiNuOS9VBEAtNepPrI9BNoPdxxmIzceKrY7MQd2eaUgh0jZmxu4ygU32pfUG3Xx5cXn36FukCiZkPykn7zsv8pRpKLcCcxBkqh9J/uT/VLIH/8nARIgARIgARIgARIgASaAoHwqhFNgRjbGJcE9C+yshyJJIKb08wV/UurmgkkM9G8JLvbSpU9EQd1oU8XKMxbV518yRd2vZ6yLbkurgVbX2b96Un35TYjSdqlx+K1PbovczlSfWT6CbQerjjMce1FfJHYzDHlRXjS+03vF6cxEs7+M+PV/YdrHxAGul1zWT53EzP1Pg9mnwqFlwhqgX4okOOO+PCaQolHH5eBxpbXeFiOBEiABEiABEiABEiABOKBAEW6eOhFtiEsBEQU8yqMheJQfMiXeRGV5Muz/MuMM69f8J186zblC7STIOO03cmu2q7iVvH6tSP1pZ2qzW7tFdte+8LNjordb67aGu4+aow4hKXfvlJx+mWruPkZI359qNjscrGl+iwS+4D41H2Ir1Dib2heuj/pIxW/bA82Bdt+P/t4sLGxHgmQAAmQAAmQAAmQAAnEGgGKdLHWY4yXBEiABEiABEiABEiABEiABEiABEiABEgg7ghQpIu7LmWDSIAESIAESIAESIAESIAEnAjILOBgZwI72eR2EiCByBCQ2feyvwZ7Z0hkoqJVEogcAYp0kWNLyyRAAiRAAiRAAiRAAiRAAlFEQH9Gp9uzb6Mo5CYRinpchTyOIVxijDzOQZ59LM/NlTxcdptEh0RRI/XnAPt5fm4UNYGhkIAvAhTpfOFiYRIgARIgARIgARIgARIggVgkYL70hrPpoqMXpR90IUZEtXAkEfx0u7LOFHsE9Jd3icjORALxToAiXbz3MNtHAiRAAiRAAiRAAiRAAiRQ72318lbrQEnEIxF25F9efhVs0l+cxdlcR1OkSHc0E26pI2COD86mq2PDpfgkQJEuPvuVrSIBEiABEiABEiABEiABEjhCIJgv+vosLFkOJokop9u5++67gzET13XMvuFMurju7qAap9+m7kVgD8oJK5FAlBAI7mwTJcEzDBIgARIgARIgARIgARIgARIIRECeP6fEMq9CmSqv8kA+7D43BSixxVSfgMmIIl19PlwD5JmFaj+UnDNSOSrimQDPEvHcu2wbCZAACZAACZAACZAACZBAvS/4Xl8YoYsCwYprpgAVrJ147kKTEUW6eO7t4NomLwHR90ev+3Bw3liLBBqXAEW6xuVP7yRAAiRAAiRAAiRAAiRAAhEkYL4wwuvz5XRRIFhxzRSggrUTQTyNbtpkRJGu0bskKgOQ21zVPul1NmxUNoRBkUAAAhTpAgDixyRAAiRAAiRAAiRAAiRAArFLQH87pB+RTAkCKg+GgClA+fEfjL9YrGMyokgXi70Y+ZjNW169iu2Rj4weSCC8BCjShZcnrZEACZAACZAACZAACZAACUQRASWySe5HANLrBSuumQJUsHaiCGfYQzEZ+ekjt2Dkrbx6H8o6U+wSMF/CwlteY7cvGbk7AYp07nz4KQmQAAmQAAmQAAmQAAmQQIwSkNk2wQo1er1gxTVTgArWTozi9xS2yYginSdsTbKQ3Oaq9kt54ysTCcQjAYp08dirbBMJkAAJkAAJkAAJkAAJkAD0t7rKl3sRhLwmJQao3Gs9vZwpQIktv0kemi/P1Zs6dao1E1BELPmXmWGh3vIn8Ykd4aTsKtviM9Qk8elxy63HctuinkxG4j8cKZSZdOHgIm2XGKS9wbyNVOr4qR/ucSL9L/7NMSZ+9D6VMrLNLcnnwkEfZ7Lsl42MDbU/Sh4MV7c4+RkJRAMB/2eJaIiaMZAACZAACZAACZAACZAACZBAAAL6w+b9CmS6GOC3rgrLFKD82jFFRjMmWZfZRabwpfzb5Upk0Wcl2dlV20SQ8ZtE2HGzL5+JuCPJZNRYIl04uZi3Zkp7/SSJRfGXPNCssXCPE+kb3b+K3XwJiyrjFp+X2KTPvQhuZlx+xr1qA3MSiHYCFOmivYcYHwmQAAmQAAmQAAmQAAmQQFAElIjgRegwHeh1ZTmYZApQXu2IYOEmcpmxybqIIYFSIPHMzq5sE7HTa/Iiyig/Is5ITGpd8sYQ6SLBRYQrvV1+ZiaK+KTXderbSI0TUwyTvncS6FSc5vgQodHPGJZZloGSOVacuASyw89JIJoJBHe2ieYWMTYSIAESIAESIAESIAESIIEmT8AUyPyKP0p8UHkwQM0YxFagZCe8iOAjwonYk38Rccy31ortQKKFMFDtkVxEFLEjttW/zJwzBSYpK58HSqa4pHyJX6kvvkzhxlz3209OMYk/5T9Q/JHgYvr3IkKptpgzQO1mmUVynJix241jna30oZlMpjKmZHyoMSyinz6GvfS7tFn360c8NuPjOglEK4HAZ4lojZxxkQAJkAAJkAAJkAAJkAAJkIADAVMwEuHBT9LFAFkOJtmJG4HsmAKZm/Am9k2RS7Y5JSWciI9AM7vEr87ATojR/djNnBIRRbabyRSBdD9exBrTnt266cOt/yPBxbxlVdpox8KM3awnfWWXIjlOTHb6GBNWejtkdps5lkwxLVCfijDs1j96+/WxIstMJBBvBDiq461H2R4SIAESIAESIAESIAESIAHrS7/+hd6rCKDQ6XVlWer7/TeFrkCigtjX/XqZfWXeAugmiNgJKqq9drkpBLkJgGZbncQl5cduJpi03S1+VddLbrKUdacUKS7SFr0/RTgOlLyIy2bbwj1OTPuqDW6Csd4us77buNHreVnWBUOJSxcMvdRnGRKIdgIU6aK9hxgfCZAACZAACZAACZAACZCAbwKmQCJCjJ+khIlw524xmKKYW1n9M/P2yHAJFzLDSW+/m8hkiideeNsJdY0h0uksvSx75WI+x83L7Zle+jLS48QU2WQMeIldsTPrh1OkM/frcNpW8TMngcYkQJGuMenTNwmQAAmQAAmQAAmQAAmQQEQIhPplXhenwrns1FgRG3Q/XmctiT1TFPEikDnFoW/3MqtLypuxB5pFp/swhaxYEOm8cpF2muKlm4Aqn+ljwE4YM1lHYpyY40liEkHVazLrm7fDerVjVy7U/drOJreRQDQRoEgXTb3BWEiABEiABEiABEiABEiABMJCINQv87pYEs5lp8aZwobbrDXThohyeoxiKxzJFISc7Jqx+xGOTB+xINKZMTtxkT4QFnrfyCw8p2RytBsDXso42fc6TkwfbjHb+TL9iFApzMKRzP06nAJgOOKjDRIIlQBFulAJsj4JkAAJkAAJkAAJkAAJkEDUETC/zPsVCXRhRZaDSaaY42ZHf9OllBOBRup7+fczs8tPO8z4ncQo8/ZPp3J2vk0f8SbSme1zm2Xo5TbWhhgnpkjnpz9VH5u37cqYltiFRyjJ3K+DiS0U/6xLApEmENzZJtJR0T4JkAAJkAAJkAAJkAAJkAAJhEDA/DLvVxwQUUH/DyYUU6ARe07JjFf37XfZq3Ahs5BEYBPf5m2Zdj6d7Jqx+2FtMhJb4UgSq94Gp9jtfIWLi7Jtim92t47KNj1ep5dBmKz1On6XnZiEwk612e55gyo+4WE3S1DVdcvN9ju1wc0GPyOBaCbgfJaI5qgZGwmQAAmQAAmQAAmQAAmQAAm4EDC/zPsRjsSsEhRU7uLK8SNTgBJbTsmMV/kNJg8kXIgw50WUM3072TVj98PaZCS2wpGCEZrCzUW1w4xF/JhJtum8nW7jNFnrdfwuO/WnGa9TObMN5ro8Y88tXhmDfm2b9vzWN2PkOglEGwHns0S0Rcp4SIAESIAESIAESIAESIAESMAjAfPLvB/hSFyYgodHt/WKmQKU2HRKZrxyu6Bs8/tvJwApnyKa2N2GKHGJYGL6Mss6CSJm7H5Ym4zEVjiSxKr3oVPs4itSXFQ7zBdCCGsz6bPt7D5X5U3WkRgnftipuNxy6WPzNl29b6QNdrML7Wya7XcSM+3qchsJxAIB57NELETPGEmABEiABEiABEiABEiABEjAhoD5Zd6PcCTmdBFBloNJpgDlZifUeL3EZ4puIgy5iRxm/E5Clxm7n7fLmj7EVjiSH6EpUlz0drgxMm91dXvxhmnH77jWY3Ja9sPOyYbddhErxbYuSKr9TLZ5SQ3Rfi9xsAwJRIpAcGebSEVDuyRAAiRAAiRAAiRAAiRAAiQQBgLml3m/z8BS4oHKgwnJFKDcRDpzppGbeBZMLGJPtUVyL6KIGb+TSGe+wdSpnF3cpg/pt3Akr0JTJLno7TD96EKceaurm8gZ6XEiMXtlp7fP77LpQ8akl33U3K8jIVL6bQvLk0A4CVCkCydN2iIBEiABEiABEiABEiABEogKAqYIIOt+ki5oyXIwyRSg3OyY8brdthpMLMGIO2b8TgzN2HUBKlCspo+GFukiycVsu9zGqsaVfkurPrMskHhqsg73OJGYTR9O/W62z++6+VZiL32v+KlcZucxkUA8EQjubBNPBNgWEiABEiABEiABEiABEiCBuCNgCgB+hCOBoUQAlQcDyBSgxJZTMssGEmuc7DhtD2YGkhmTk1hjltMFKKd41HZzFp4XoUbVdcu9Ck2R5GLGZ7ZVZteZt7oGEt1M1uEeJxKzV3Zm+4JZV/uX5F76Xi/vtj8FEwvrkEA0EHA+S0RDdIyBBEiABEiABEiABEiABEiABIIgYIoZXgQA3U04xAAzhkCigj7TSspK/XClYMQoU1RyEukkRpOXCFCBkmlfbPjtJycfXoWmSHPR4zPHg8ziM2919fIChUiOE4nXKzu9bcEu6+MmUN+b/ORZgkwkEG8EKNLFW4+yPSRAAiRAAiRAAiRAAiRAAhYBXQCQZT8plLrKjykqBIrBFEdEjPEi2ih/cuuf0+1/5m2dboKb2LMT0NzqmOUDzaYzyyvegYQa1dZAucnSKfZIczHj1G9tlTbr615FJ7Nt4RwnEq9p34md2Ta1Ln3rRWB2e06fsqXnfsvrdblMArFCwN+ZKlZaxThJgARIgARIgARIgARIgASaPAFdABFBxEnAsgOlRCOV25UJtM2vSCf2zJhFgHF7oL60ScQLNSNMRCe7ZAocYtdOSBF7ypZqu8rdxBqpp8qpXNpi+pB1822qEouq09AiXaS5mH1hCmCq3ZK79bNpJ1LjRPyYMbr1uxmXrKs2yVg0+1+Vl5dj6P0udZzKqjrmrEM/vJQN5iQQ7QQo0kV7DzE+EiABEiABEiABEiABEiCBoAiYs7VEkPGalNCgcq/19HIiOqj6Ktc/t1uWmXOmeKHqirglIpb6N4UaKecmctmVF5sifsi/1FW+JJfPdEEtkFhjiju6LdO2+kwXGGWbW/x2vJy2mbG4xR5pLnqMdmKmYiGfeU2RHCd+2NnFq9qjchnP0q/q3463k7is2zfHkJ9ZprodLpNANBOgSBfNvcPYSIAESIAESIAESIAESIAEgiZgzpISIcprUgKDyr3W08sFI9JJfREf7IQMFYtb7iZEugk7pk0llunCiJvQpdptCqOmXbUuwo2aOaX7UH6VvWBzP0JTQ3DR26G3V/EIpt2RGid+2OntUst27VPttMu9CHRiW68r44eJBOKRAEW6eOxVtokESIAESIAESIAESIAESMAioH+xF+HLa9JnswUrCMjMKN2OzErzk0Rw02ey6W3Rl6WMCJBeZ2K5CWnCSBf6dMHF6+2Fciujk8goPEyxVEQa1R6JLRzJFGi9xB5pLqpdwke1V+U6c1XOax7ucRIMOzNWLzHJuPXabpNZuMaJGTfXSaCxCVCka+weoH8SIAESIAESIAESIAESIIGIETBFLq9ClgQkZf2Ud2qEzHgKxY7UlVlnIjTJLCf5F9FCzURz8htou25TxBKJ0y45bbcrq2+TehKnxCuxu8UbLta6f1l282mWVeuR5iJ+lDincuU7lDzc4yQYdnbx6zxlLMi63/1BhF3FSnIZV0wkEI8EKNLFY6+yTSRAAiRAAiRAAiRAAiRAAhaBcMwKIkoSCCcBc0xyVlhguvrMzGBntgb2whIk0PgEKNI1fh8wAhIgARIgARIgARIgARIggQgS0GfgyMw6JhJoTALm7E7OCnPvDZmRqe/DFDXdefHT2CZAkS62+4/RkwAJkAAJkAAJkAAJkAAJBCBgPmvM7612AczzYxLwTMAUnDgrLDA681bXYG+/DuyJJUig8QlQpGv8PmAEJEACJEACJEACJEACJEACESQgz8DSZ+LIc7GYSKAxCJiCsfkSjcaIKdp96i9fCeYtuNHePsZHAjoBinQ6DS6TAAmQAAmQAAmQAAmQAAnEJQH9LaV+3vIalzDYqEYjoAtOIhxzVph7V5jP75N1JhKIZwIU6eK5d9k2EiABEiABEiABEiABEiABi4A5m45f9jkwGpqAKThRLA7cAxTXAzNiifgiQJEuvvqTrSEBEiABEiABEiABEiABEnAgMGLEiNrbXvnweQdI3BwxArrgJLPoUlJSIuYrXgzrt6nzBRvx0qtshxsBinRudPgZCZAACZAACZAACZAACZAACZAACYSBgIhM8jxE+edMzjAApQkSiEMCFOnisFPZJBIgARIgARIgARIgARIgARIgARIgARIggdgiQJEutvqL0ZIACZAACZAACZAACZAACZAACZAACZAACcQhAYp0cdipbBIJkAAJkAAJkAAJkAAJkAAJkAAJkAAJkEBsEaBIF1v9xWhJgARIgARIgARIgARIgARIgARIgARIgATikABFujjsVDaJBEiABEiABEiABEiABEiABEiABEiABEggtghQpIut/mK0JEACJEACJEACJEACJEACJEACJEACJEACcUiAIl0cdiqbRAIkQAIkQAIkQAIkQAIkQAIkQAIkQAIkEFsEKNLFVn8xWhIgARIgARIgARIgARIgARIgARIgARIggTgkQJEuDjuVTSIBEiABEiABEiABEiABEiABEiABEiABEogtAhTpYqu/GC0JkAAJkAAJkAAJkAAJkAAJkAAJkAAJkEAcEqBIF4edyiaRAAmQAAmQAAmQAAmQAAmQAAmQAAmQAAnEFgGKdLHVX4yWBEiABEiABEiABEiABEiABEiABEiABEggDglQpIvDTmWTSIAESIAESIAESIAESIAESIAESIAESIAEYosARbrY6i9GSwIkQAIkQAIkQAIkQAIkQAIkQAIkQAIkEIcEKNLFYaeySSRAAiRAAiRAAiRAAiRAAiRAAiRAAiRAArFFgCJdbPUXoyUBEiABEiABEiABEiABEiABEiABEiABEohDAhTp4rBT2SQSIAESIAESIAESIAESIAESIAESIAESIIHYIkCRLrb6i9GSAAmQAAmQAAmQAAmQAAmQAAmQAAmQAAnEIQGKdHHYqWwSCZAACZAACZAACZAACZAACZAACZAACZBAbBGgSBdb/cVoSYAESIAESIAESIAESIAESIAESIAESIAE4pAARbo47FQ2iQRIgARIgARIgARIgARIgARIgARIgARIILYIUKSLrf5itCRAAiRAAiRAAiRAAiRAAiRAAiRAAiRAAnFIgCJdHHYqm0QCJEACJEACJEACJEACJEACJEACJEACJBBbBCjSxVZ/MVoSIAESIAESIAESIAESIAESIAESIAESIIE4JECRLg47lU0iARIgARIgARIgARIgARIgARIgARIgARKILQIU6WKrvxgtCZAACZAACZAACZAACZAACZAACZAACZBAHBKgSPf/27GDIgAAAAKC/VvLcWYbsH4OR1WJAAECBAgQIECAAAECBAgQIECgJeCka+0lLQECBAgQIECAAAECBAgQIECAwKHAAPPDmqYhK/G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5E6D79-0656-A64B-9298-7D4825255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88654" y="4534945"/>
            <a:ext cx="4166416" cy="21206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1948176-6A3B-5F47-AD2A-727726F4632E}"/>
              </a:ext>
            </a:extLst>
          </p:cNvPr>
          <p:cNvSpPr/>
          <p:nvPr/>
        </p:nvSpPr>
        <p:spPr bwMode="auto">
          <a:xfrm>
            <a:off x="461905" y="1152711"/>
            <a:ext cx="10679859" cy="3382234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77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ru-RU" b="1"/>
              <a:t>Основные понятия. Перцептрон, слой</a:t>
            </a:r>
            <a:endParaRPr lang="ru-RU" sz="2000" b="1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1444" y="836712"/>
            <a:ext cx="9977044" cy="568863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1800" b="1" dirty="0" err="1"/>
              <a:t>Перцептрон</a:t>
            </a:r>
            <a:r>
              <a:rPr lang="ru-RU" sz="1800" dirty="0"/>
              <a:t>— это вычислительная единица, которая получает информацию, производит над ней простые вычисления и передает ее дальше. </a:t>
            </a:r>
            <a:endParaRPr dirty="0"/>
          </a:p>
          <a:p>
            <a:pPr>
              <a:defRPr/>
            </a:pPr>
            <a:r>
              <a:rPr lang="ru-RU" sz="1800" dirty="0"/>
              <a:t>Нейроны делятся на три основных типа: входной, скрытый, выходной. </a:t>
            </a:r>
            <a:endParaRPr dirty="0"/>
          </a:p>
          <a:p>
            <a:pPr>
              <a:defRPr/>
            </a:pPr>
            <a:r>
              <a:rPr lang="ru-RU" sz="1800" dirty="0"/>
              <a:t>У каждого из нейронов есть 2 основных параметра: входные данные (</a:t>
            </a:r>
            <a:r>
              <a:rPr lang="ru-RU" sz="1800" dirty="0" err="1"/>
              <a:t>input</a:t>
            </a:r>
            <a:r>
              <a:rPr lang="ru-RU" sz="1800" dirty="0"/>
              <a:t> </a:t>
            </a:r>
            <a:r>
              <a:rPr lang="ru-RU" sz="1800" dirty="0" err="1"/>
              <a:t>data</a:t>
            </a:r>
            <a:r>
              <a:rPr lang="ru-RU" sz="1800" dirty="0"/>
              <a:t>) и выходные данные (</a:t>
            </a:r>
            <a:r>
              <a:rPr lang="ru-RU" sz="1800" dirty="0" err="1"/>
              <a:t>output</a:t>
            </a:r>
            <a:r>
              <a:rPr lang="ru-RU" sz="1800" dirty="0"/>
              <a:t> </a:t>
            </a:r>
            <a:r>
              <a:rPr lang="ru-RU" sz="1800" dirty="0" err="1"/>
              <a:t>data</a:t>
            </a:r>
            <a:r>
              <a:rPr lang="ru-RU" sz="1800" dirty="0"/>
              <a:t>). </a:t>
            </a:r>
            <a:endParaRPr dirty="0"/>
          </a:p>
          <a:p>
            <a:pPr>
              <a:defRPr/>
            </a:pPr>
            <a:r>
              <a:rPr lang="ru-RU" sz="1800" dirty="0"/>
              <a:t>В случае входного нейрона: </a:t>
            </a:r>
            <a:r>
              <a:rPr lang="ru-RU" sz="1800" dirty="0" err="1"/>
              <a:t>input</a:t>
            </a:r>
            <a:r>
              <a:rPr lang="ru-RU" sz="1800" dirty="0"/>
              <a:t>=</a:t>
            </a:r>
            <a:r>
              <a:rPr lang="ru-RU" sz="1800" dirty="0" err="1"/>
              <a:t>output</a:t>
            </a:r>
            <a:r>
              <a:rPr lang="ru-RU" sz="1800" dirty="0"/>
              <a:t>. </a:t>
            </a:r>
            <a:endParaRPr dirty="0"/>
          </a:p>
          <a:p>
            <a:pPr>
              <a:defRPr/>
            </a:pPr>
            <a:r>
              <a:rPr lang="ru-RU" sz="1800" dirty="0"/>
              <a:t>В остальных, в поле </a:t>
            </a:r>
            <a:r>
              <a:rPr lang="ru-RU" sz="1800" dirty="0" err="1"/>
              <a:t>input</a:t>
            </a:r>
            <a:r>
              <a:rPr lang="ru-RU" sz="1800" dirty="0"/>
              <a:t> попадает суммарная информация всех нейронов с предыдущего слоя, после чего, преобразуется по заданному алгоритму и попадает в поле </a:t>
            </a:r>
            <a:r>
              <a:rPr lang="ru-RU" sz="1800" dirty="0" err="1"/>
              <a:t>output</a:t>
            </a:r>
            <a:r>
              <a:rPr lang="ru-RU" sz="1800" dirty="0"/>
              <a:t>.</a:t>
            </a:r>
            <a:endParaRPr dirty="0"/>
          </a:p>
          <a:p>
            <a:pPr>
              <a:defRPr/>
            </a:pPr>
            <a:endParaRPr lang="ru-RU" sz="1800" dirty="0"/>
          </a:p>
          <a:p>
            <a:pPr>
              <a:defRPr/>
            </a:pPr>
            <a:endParaRPr lang="ru-RU" sz="1800" dirty="0"/>
          </a:p>
          <a:p>
            <a:pPr>
              <a:defRPr/>
            </a:pPr>
            <a:endParaRPr lang="ru-RU" sz="1800" dirty="0"/>
          </a:p>
          <a:p>
            <a:pPr>
              <a:defRPr/>
            </a:pPr>
            <a:endParaRPr lang="ru-RU" sz="1800" dirty="0"/>
          </a:p>
          <a:p>
            <a:pPr>
              <a:defRPr/>
            </a:pPr>
            <a:endParaRPr lang="ru-RU" sz="1800" dirty="0"/>
          </a:p>
          <a:p>
            <a:pPr marL="0" indent="0">
              <a:buNone/>
              <a:defRPr/>
            </a:pPr>
            <a:r>
              <a:rPr lang="ru-RU" sz="1800" dirty="0"/>
              <a:t>	</a:t>
            </a:r>
            <a:r>
              <a:rPr lang="ru-RU" sz="1600" i="1" dirty="0"/>
              <a:t>Вид </a:t>
            </a:r>
            <a:r>
              <a:rPr lang="ru-RU" sz="1600" i="1" dirty="0" err="1"/>
              <a:t>перцептрона</a:t>
            </a:r>
            <a:endParaRPr lang="ru-RU" sz="1600" i="1" dirty="0"/>
          </a:p>
          <a:p>
            <a:pPr>
              <a:defRPr/>
            </a:pPr>
            <a:r>
              <a:rPr lang="ru-RU" sz="1800" b="1" dirty="0"/>
              <a:t>Слой </a:t>
            </a:r>
            <a:r>
              <a:rPr lang="ru-RU" sz="1800" b="1" dirty="0" err="1"/>
              <a:t>перецптнонов</a:t>
            </a:r>
            <a:r>
              <a:rPr lang="ru-RU" sz="1800" b="1" dirty="0"/>
              <a:t> </a:t>
            </a:r>
            <a:r>
              <a:rPr lang="ru-RU" sz="1800" dirty="0"/>
              <a:t>– понятие сиротствующее набору </a:t>
            </a:r>
            <a:r>
              <a:rPr lang="ru-RU" sz="1800" dirty="0" err="1"/>
              <a:t>перцептноронов</a:t>
            </a:r>
            <a:r>
              <a:rPr lang="ru-RU" sz="1800" dirty="0"/>
              <a:t>, обрабатывающих единый массив данных.</a:t>
            </a:r>
            <a:endParaRPr dirty="0"/>
          </a:p>
          <a:p>
            <a:pPr marL="1371600" lvl="3" indent="0">
              <a:buNone/>
              <a:defRPr/>
            </a:pP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2351584" y="3645025"/>
            <a:ext cx="2838450" cy="159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67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346646"/>
            <a:ext cx="8229600" cy="634082"/>
          </a:xfrm>
        </p:spPr>
        <p:txBody>
          <a:bodyPr>
            <a:normAutofit fontScale="90000"/>
          </a:bodyPr>
          <a:lstStyle/>
          <a:p>
            <a:pPr lvl="1">
              <a:defRPr/>
            </a:pPr>
            <a:r>
              <a:rPr lang="ru-RU" b="1"/>
              <a:t>Основные понятия. Синапс, матрица весов и понятие о инициализации весов</a:t>
            </a:r>
            <a:endParaRPr lang="ru-RU" sz="2000" b="1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991544" y="1080026"/>
            <a:ext cx="806489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 b="1"/>
              <a:t>Синапс</a:t>
            </a:r>
            <a:r>
              <a:rPr lang="ru-RU"/>
              <a:t> это связь между двумя нейронами.</a:t>
            </a:r>
            <a:endParaRPr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 У синапсов 1 параметр — вес. </a:t>
            </a:r>
            <a:endParaRPr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Благодаря ему, входная информация изменяется, когда передается от одного нейрона к другому. </a:t>
            </a:r>
            <a:endParaRPr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совокупность весов нейронной сети - матрица весов</a:t>
            </a:r>
            <a:br>
              <a:rPr lang="ru-RU"/>
            </a:br>
            <a:r>
              <a:rPr lang="ru-RU"/>
              <a:t>во время инициализации (старта) нейронной сети, веса расставляются в случайном порядке.</a:t>
            </a:r>
            <a:endParaRPr/>
          </a:p>
        </p:txBody>
      </p:sp>
      <p:pic>
        <p:nvPicPr>
          <p:cNvPr id="5" name="Рисунок 4" descr="https://neuralnet.info/wp-content/uploads/2017/08/3-artificial_neuron_model.png"/>
          <p:cNvPicPr/>
          <p:nvPr/>
        </p:nvPicPr>
        <p:blipFill>
          <a:blip r:embed="rId2"/>
          <a:stretch/>
        </p:blipFill>
        <p:spPr bwMode="auto">
          <a:xfrm>
            <a:off x="2582462" y="3717032"/>
            <a:ext cx="3399790" cy="1614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https://neuralnet.info/wp-content/uploads/2017/08/3-one-layer-ann.gif"/>
          <p:cNvPicPr/>
          <p:nvPr/>
        </p:nvPicPr>
        <p:blipFill>
          <a:blip r:embed="rId3"/>
          <a:stretch/>
        </p:blipFill>
        <p:spPr bwMode="auto">
          <a:xfrm>
            <a:off x="6312025" y="3586050"/>
            <a:ext cx="3357131" cy="19453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 bwMode="auto">
          <a:xfrm>
            <a:off x="2099420" y="5506763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/>
              <a:t>Синапсы с весом </a:t>
            </a:r>
            <a:r>
              <a:rPr lang="en-US"/>
              <a:t>wi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3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346646"/>
            <a:ext cx="8229600" cy="634082"/>
          </a:xfrm>
        </p:spPr>
        <p:txBody>
          <a:bodyPr>
            <a:normAutofit fontScale="90000"/>
          </a:bodyPr>
          <a:lstStyle/>
          <a:p>
            <a:pPr lvl="3">
              <a:defRPr/>
            </a:pPr>
            <a:r>
              <a:rPr lang="ru-RU" b="1"/>
              <a:t>Основные понятия. </a:t>
            </a:r>
            <a:r>
              <a:rPr lang="ru-RU" b="1" i="1"/>
              <a:t>Функция активации – сигмоид, гиперболический тангенс, </a:t>
            </a:r>
            <a:r>
              <a:rPr lang="en-US" b="1" i="1"/>
              <a:t>ReLU</a:t>
            </a:r>
            <a:r>
              <a:rPr lang="ru-RU" b="1" i="1"/>
              <a:t>, пороговая</a:t>
            </a:r>
            <a:endParaRPr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991544" y="1080027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Функция активации — это способ нормализации входных данных (любое число на выходе преобразуется в диапазон, например, 0-1 или -1 - 1</a:t>
            </a:r>
            <a:endParaRPr/>
          </a:p>
        </p:txBody>
      </p:sp>
      <p:pic>
        <p:nvPicPr>
          <p:cNvPr id="10" name="Рисунок 9" descr="https://habrastorage.org/files/150/8ef/062/1508ef06235444c3bc74a942812b4eb7.png"/>
          <p:cNvPicPr/>
          <p:nvPr/>
        </p:nvPicPr>
        <p:blipFill>
          <a:blip r:embed="rId2"/>
          <a:stretch/>
        </p:blipFill>
        <p:spPr bwMode="auto">
          <a:xfrm>
            <a:off x="2279576" y="1988840"/>
            <a:ext cx="15113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https://habrastorage.org/files/c71/db2/a75/c71db2a756494e5298ed1d5b5f15cbc9.png"/>
          <p:cNvPicPr/>
          <p:nvPr/>
        </p:nvPicPr>
        <p:blipFill>
          <a:blip r:embed="rId3"/>
          <a:stretch/>
        </p:blipFill>
        <p:spPr bwMode="auto">
          <a:xfrm>
            <a:off x="7081768" y="2024410"/>
            <a:ext cx="1543298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https://cdn-images-1.medium.com/max/1600/1*oePAhrm74RNnNEolprmTaQ.png"/>
          <p:cNvPicPr/>
          <p:nvPr/>
        </p:nvPicPr>
        <p:blipFill>
          <a:blip r:embed="rId4"/>
          <a:stretch/>
        </p:blipFill>
        <p:spPr bwMode="auto">
          <a:xfrm>
            <a:off x="2135560" y="4219150"/>
            <a:ext cx="2076450" cy="1615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 descr="Image3600.gif (1543 bytes)"/>
          <p:cNvPicPr/>
          <p:nvPr/>
        </p:nvPicPr>
        <p:blipFill>
          <a:blip r:embed="rId5"/>
          <a:stretch/>
        </p:blipFill>
        <p:spPr bwMode="auto">
          <a:xfrm>
            <a:off x="6600056" y="4196290"/>
            <a:ext cx="21209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Прямоугольник 3"/>
          <p:cNvSpPr/>
          <p:nvPr/>
        </p:nvSpPr>
        <p:spPr bwMode="auto">
          <a:xfrm>
            <a:off x="6538722" y="5834590"/>
            <a:ext cx="2175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/>
              <a:t>Пороговая функция</a:t>
            </a:r>
            <a:endParaRPr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2704526" y="5949280"/>
            <a:ext cx="661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ReLU</a:t>
            </a:r>
            <a:endParaRPr lang="ru-RU"/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2843085" y="3645024"/>
            <a:ext cx="104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/>
              <a:t>Сигмоид</a:t>
            </a: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7332505" y="3642073"/>
            <a:ext cx="2704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ru-RU"/>
              <a:t>Гиперболический тангенс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6047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346646"/>
            <a:ext cx="8229600" cy="634082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ru-RU" b="1"/>
              <a:t>Основные понятия. Многослойный перцептрон</a:t>
            </a:r>
            <a:endParaRPr lang="ru-RU" sz="2000" b="1"/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2783634" y="1627060"/>
            <a:ext cx="4975947" cy="19459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 bwMode="auto">
          <a:xfrm>
            <a:off x="1991544" y="980729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/>
              <a:t>Формальные нейроны могут объединяться в сети различным образом. Самым распространенным видом сети стал </a:t>
            </a:r>
            <a:r>
              <a:rPr lang="ru-RU" i="1"/>
              <a:t>многослойный перцептрон </a:t>
            </a:r>
            <a:endParaRPr lang="ru-RU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775520" y="3573017"/>
            <a:ext cx="8064896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Сеть состоит из произвольного количества слоев нейронов.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Нейроны каждого слоя соединяются с нейронами предыдущего и последующего слоев по принципу "каждый с каждым".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Первый слой называется </a:t>
            </a:r>
            <a:r>
              <a:rPr lang="ru-RU" i="1"/>
              <a:t>сенсорным </a:t>
            </a:r>
            <a:r>
              <a:rPr lang="ru-RU"/>
              <a:t>или </a:t>
            </a:r>
            <a:r>
              <a:rPr lang="ru-RU" i="1"/>
              <a:t>входным</a:t>
            </a:r>
            <a:r>
              <a:rPr lang="ru-RU"/>
              <a:t>,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внутренние слои называются </a:t>
            </a:r>
            <a:r>
              <a:rPr lang="ru-RU" i="1"/>
              <a:t>скрытыми </a:t>
            </a:r>
            <a:r>
              <a:rPr lang="ru-RU"/>
              <a:t>или </a:t>
            </a:r>
            <a:r>
              <a:rPr lang="ru-RU" i="1"/>
              <a:t>ассоциативными</a:t>
            </a:r>
            <a:r>
              <a:rPr lang="ru-RU"/>
              <a:t>,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последний — </a:t>
            </a:r>
            <a:r>
              <a:rPr lang="ru-RU" i="1"/>
              <a:t>выходным </a:t>
            </a:r>
            <a:r>
              <a:rPr lang="ru-RU"/>
              <a:t>или </a:t>
            </a:r>
            <a:r>
              <a:rPr lang="ru-RU" i="1"/>
              <a:t>результативным</a:t>
            </a:r>
            <a:r>
              <a:rPr lang="ru-RU"/>
              <a:t>. </a:t>
            </a:r>
            <a:endParaRPr/>
          </a:p>
          <a:p>
            <a:pPr marL="285750" indent="-285750">
              <a:spcAft>
                <a:spcPts val="600"/>
              </a:spcAft>
              <a:buFont typeface="Arial"/>
              <a:buChar char="•"/>
              <a:defRPr/>
            </a:pPr>
            <a:r>
              <a:rPr lang="ru-RU"/>
              <a:t>Количество нейронов в слоях может быть произвольным. Обычно во всех скрытых слоях одинаковое количество нейронов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69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ru-RU"/>
              <a:t>Про задачи нейронных сети</a:t>
            </a:r>
          </a:p>
        </p:txBody>
      </p:sp>
      <p:sp>
        <p:nvSpPr>
          <p:cNvPr id="5" name="Подзаголовок 2"/>
          <p:cNvSpPr txBox="1"/>
          <p:nvPr/>
        </p:nvSpPr>
        <p:spPr bwMode="auto"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200" b="1" dirty="0"/>
              <a:t>Особенности искусственных нейронных сетей в задачах компьютерного зрения</a:t>
            </a:r>
          </a:p>
        </p:txBody>
      </p:sp>
    </p:spTree>
    <p:extLst>
      <p:ext uri="{BB962C8B-B14F-4D97-AF65-F5344CB8AC3E}">
        <p14:creationId xmlns:p14="http://schemas.microsoft.com/office/powerpoint/2010/main" val="22959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 bwMode="auto">
          <a:xfrm>
            <a:off x="4213400" y="5198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ru-RU">
                <a:solidFill>
                  <a:schemeClr val="bg1">
                    <a:lumMod val="85000"/>
                  </a:schemeClr>
                </a:solidFill>
              </a:rPr>
              <a:t>https://www.altexsoft.com/blog/image-recognition-neural-networks-use-cases/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116632"/>
            <a:ext cx="8229600" cy="634082"/>
          </a:xfrm>
        </p:spPr>
        <p:txBody>
          <a:bodyPr>
            <a:normAutofit/>
          </a:bodyPr>
          <a:lstStyle/>
          <a:p>
            <a:pPr lvl="2" algn="ctr">
              <a:spcBef>
                <a:spcPts val="0"/>
              </a:spcBef>
              <a:defRPr/>
            </a:pPr>
            <a:r>
              <a:rPr lang="ru-RU" sz="2800" b="1"/>
              <a:t>Обучение с учителем</a:t>
            </a:r>
            <a:r>
              <a:rPr lang="en-US" sz="2800" b="1"/>
              <a:t> (Supervised learning)</a:t>
            </a:r>
            <a:endParaRPr lang="ru-RU" sz="28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775520" y="764704"/>
            <a:ext cx="8640960" cy="597666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200" b="1" i="1"/>
              <a:t>Обучение с учителем требует наличия тренировочной выборки с заранее известными ответами.</a:t>
            </a:r>
            <a:endParaRPr/>
          </a:p>
          <a:p>
            <a:pPr>
              <a:defRPr/>
            </a:pPr>
            <a:r>
              <a:rPr lang="ru-RU" sz="2200" b="1"/>
              <a:t>Классификация</a:t>
            </a:r>
            <a:r>
              <a:rPr lang="ru-RU" sz="2200"/>
              <a:t> </a:t>
            </a:r>
            <a:r>
              <a:rPr lang="en-US" sz="2200"/>
              <a:t> </a:t>
            </a:r>
            <a:r>
              <a:rPr lang="en-US" sz="2200" b="1"/>
              <a:t>(classification) </a:t>
            </a:r>
            <a:r>
              <a:rPr lang="ru-RU" sz="2200"/>
              <a:t> </a:t>
            </a:r>
            <a:endParaRPr lang="en-US" sz="2200"/>
          </a:p>
          <a:p>
            <a:pPr>
              <a:defRPr/>
            </a:pPr>
            <a:r>
              <a:rPr lang="ru-RU" sz="2200" b="1"/>
              <a:t>Регрессия </a:t>
            </a:r>
            <a:r>
              <a:rPr lang="en-US" sz="2200" b="1"/>
              <a:t>(regression)</a:t>
            </a:r>
            <a:endParaRPr lang="ru-RU" sz="2200" b="1"/>
          </a:p>
        </p:txBody>
      </p:sp>
      <p:pic>
        <p:nvPicPr>
          <p:cNvPr id="2050" name="Picture 2" descr="Image result for классификация рукописных цыфр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82879" y="1524438"/>
            <a:ext cx="3600872" cy="2102854"/>
          </a:xfrm>
          <a:prstGeom prst="rect">
            <a:avLst/>
          </a:prstGeom>
          <a:noFill/>
        </p:spPr>
      </p:pic>
      <p:pic>
        <p:nvPicPr>
          <p:cNvPr id="2052" name="Picture 4" descr="Image result for злой мем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 flipH="1">
            <a:off x="1808282" y="2907269"/>
            <a:ext cx="1756914" cy="1800200"/>
          </a:xfrm>
          <a:prstGeom prst="rect">
            <a:avLst/>
          </a:prstGeom>
          <a:noFill/>
        </p:spPr>
      </p:pic>
      <p:pic>
        <p:nvPicPr>
          <p:cNvPr id="2054" name="Picture 6" descr="Image result for добрый мем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3739952" y="3123294"/>
            <a:ext cx="1987948" cy="1467665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 bwMode="auto">
          <a:xfrm>
            <a:off x="1827093" y="2373091"/>
            <a:ext cx="447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Классификация тональности изображения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2083768" y="2722603"/>
            <a:ext cx="104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агрессия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4213400" y="2722603"/>
            <a:ext cx="130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Одобрение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6865207" y="1138548"/>
            <a:ext cx="360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Классификация рукописных цифр</a:t>
            </a:r>
            <a:endParaRPr/>
          </a:p>
        </p:txBody>
      </p:sp>
      <p:pic>
        <p:nvPicPr>
          <p:cNvPr id="6146" name="Picture 2" descr="Image Recognition with Deep Learning and Neural Networks | AltexSoft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6326243" y="4514551"/>
            <a:ext cx="5151382" cy="2066416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 bwMode="auto">
          <a:xfrm>
            <a:off x="6531833" y="4131228"/>
            <a:ext cx="185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Классификация </a:t>
            </a:r>
            <a:r>
              <a:rPr lang="en-US" b="1"/>
              <a:t> </a:t>
            </a:r>
            <a:endParaRPr lang="ru-RU" b="1"/>
          </a:p>
        </p:txBody>
      </p:sp>
      <p:sp>
        <p:nvSpPr>
          <p:cNvPr id="13" name="TextBox 12"/>
          <p:cNvSpPr txBox="1"/>
          <p:nvPr/>
        </p:nvSpPr>
        <p:spPr bwMode="auto">
          <a:xfrm>
            <a:off x="9111458" y="4169484"/>
            <a:ext cx="278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Регрессия (локализация) </a:t>
            </a:r>
            <a:r>
              <a:rPr lang="en-US" b="1"/>
              <a:t> </a:t>
            </a:r>
            <a:endParaRPr lang="ru-RU" b="1"/>
          </a:p>
        </p:txBody>
      </p:sp>
      <p:sp>
        <p:nvSpPr>
          <p:cNvPr id="15" name="TextBox 14"/>
          <p:cNvSpPr txBox="1"/>
          <p:nvPr/>
        </p:nvSpPr>
        <p:spPr bwMode="auto">
          <a:xfrm>
            <a:off x="7522935" y="3508308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Распознавание образов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23843" y="5049834"/>
            <a:ext cx="6508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Тренировочная выборка  - подбор весов</a:t>
            </a:r>
            <a:endParaRPr/>
          </a:p>
          <a:p>
            <a:pPr>
              <a:defRPr/>
            </a:pPr>
            <a:r>
              <a:rPr lang="ru-RU"/>
              <a:t>Валидационная - </a:t>
            </a:r>
            <a:r>
              <a:rPr lang="en-US"/>
              <a:t> </a:t>
            </a:r>
            <a:r>
              <a:rPr lang="ru-RU"/>
              <a:t>проверка не переобученность</a:t>
            </a:r>
          </a:p>
          <a:p>
            <a:pPr>
              <a:defRPr/>
            </a:pPr>
            <a:r>
              <a:rPr lang="ru-RU"/>
              <a:t>Тестовая выборка – проверка обобщающей способности</a:t>
            </a:r>
          </a:p>
        </p:txBody>
      </p:sp>
    </p:spTree>
    <p:extLst>
      <p:ext uri="{BB962C8B-B14F-4D97-AF65-F5344CB8AC3E}">
        <p14:creationId xmlns:p14="http://schemas.microsoft.com/office/powerpoint/2010/main" val="3420038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346646"/>
            <a:ext cx="8229600" cy="634082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ru-RU" b="1"/>
              <a:t>Основные понятия. Обучение нейронной сети</a:t>
            </a:r>
            <a:endParaRPr lang="ru-RU" sz="2000" b="1"/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1847527" y="895360"/>
            <a:ext cx="9347463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b="1"/>
              <a:t>Обучение нейронной сети </a:t>
            </a:r>
            <a:r>
              <a:rPr lang="ru-RU"/>
              <a:t>происходит путем обработки тренировачных  наборов данных (сетов, дата сетов). </a:t>
            </a:r>
            <a:endParaRPr/>
          </a:p>
          <a:p>
            <a:pPr>
              <a:spcAft>
                <a:spcPts val="600"/>
              </a:spcAft>
              <a:defRPr/>
            </a:pPr>
            <a:r>
              <a:rPr lang="ru-RU"/>
              <a:t>Задача обучения подобрать веса синапсов таким образом, чтобы ошибка обучения была минимальна для всего набора данных.</a:t>
            </a:r>
            <a:endParaRPr/>
          </a:p>
          <a:p>
            <a:pPr>
              <a:spcAft>
                <a:spcPts val="600"/>
              </a:spcAft>
              <a:defRPr/>
            </a:pPr>
            <a:endParaRPr lang="ru-RU" b="1"/>
          </a:p>
          <a:p>
            <a:pPr>
              <a:spcAft>
                <a:spcPts val="600"/>
              </a:spcAft>
              <a:defRPr/>
            </a:pPr>
            <a:r>
              <a:rPr lang="ru-RU" b="1"/>
              <a:t>Проблема – данные с шумами, данные коррелируют – как провести разделяющую плоскость?</a:t>
            </a:r>
            <a:endParaRPr/>
          </a:p>
        </p:txBody>
      </p:sp>
      <p:pic>
        <p:nvPicPr>
          <p:cNvPr id="4098" name="Picture 2" descr="Image result for переобучение нейронные сетей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192749" y="3068959"/>
            <a:ext cx="9418430" cy="3032737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 bwMode="auto">
          <a:xfrm>
            <a:off x="1991544" y="5640327"/>
            <a:ext cx="18317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/>
              <a:t>недообучение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479" y="5640327"/>
            <a:ext cx="23727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Правильное обучение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7986060" y="5578927"/>
            <a:ext cx="16466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переобучение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399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utoencoder denosi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438600" y="4016522"/>
            <a:ext cx="6228500" cy="228172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991544" y="188640"/>
            <a:ext cx="8229600" cy="634082"/>
          </a:xfrm>
        </p:spPr>
        <p:txBody>
          <a:bodyPr>
            <a:noAutofit/>
          </a:bodyPr>
          <a:lstStyle/>
          <a:p>
            <a:pPr lvl="2" algn="ctr">
              <a:spcBef>
                <a:spcPts val="0"/>
              </a:spcBef>
              <a:defRPr/>
            </a:pPr>
            <a:r>
              <a:rPr lang="ru-RU" sz="2800" b="1"/>
              <a:t>Обучение без учителя</a:t>
            </a:r>
            <a:r>
              <a:rPr lang="en-US" sz="2800" b="1"/>
              <a:t> </a:t>
            </a:r>
            <a:r>
              <a:rPr lang="ru-RU" sz="2800" b="1"/>
              <a:t/>
            </a:r>
            <a:br>
              <a:rPr lang="ru-RU" sz="2800" b="1"/>
            </a:br>
            <a:r>
              <a:rPr lang="en-US" sz="2800" b="1"/>
              <a:t>(Unsupervised learning)</a:t>
            </a:r>
            <a:endParaRPr lang="ru-RU" sz="280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717847" y="836712"/>
            <a:ext cx="11041165" cy="583264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000" b="1"/>
              <a:t>Обучение без учителя подразумевает наличие выборки для анализа, на которой ответы заранее не известны.</a:t>
            </a:r>
            <a:endParaRPr/>
          </a:p>
          <a:p>
            <a:pPr marL="354013" lvl="1">
              <a:defRPr/>
            </a:pPr>
            <a:r>
              <a:rPr lang="ru-RU" sz="2200" b="1"/>
              <a:t>Автокодирование</a:t>
            </a:r>
            <a:r>
              <a:rPr lang="en-US" sz="2200" b="1"/>
              <a:t> (autocoder)</a:t>
            </a:r>
            <a:r>
              <a:rPr lang="ru-RU" sz="2200" b="1"/>
              <a:t> </a:t>
            </a:r>
            <a:r>
              <a:rPr lang="ru-RU" sz="2200"/>
              <a:t>– создание системы, способной преобразовать входные данные в себя же на выходе, но с нетривиальными внутренними состояниями</a:t>
            </a:r>
            <a:endParaRPr/>
          </a:p>
          <a:p>
            <a:pPr lvl="1">
              <a:defRPr/>
            </a:pPr>
            <a:r>
              <a:rPr lang="ru-RU" sz="2000"/>
              <a:t>Снижение размерности входных данных  (сжимание) с возможностью восстановления исходной выборки  - </a:t>
            </a:r>
            <a:r>
              <a:rPr lang="ru-RU" sz="2000" b="1"/>
              <a:t>задача автокодирования</a:t>
            </a:r>
          </a:p>
          <a:p>
            <a:pPr lvl="1">
              <a:defRPr/>
            </a:pPr>
            <a:r>
              <a:rPr lang="ru-RU" sz="2000"/>
              <a:t>Создание система фильтрации шума – </a:t>
            </a:r>
            <a:r>
              <a:rPr lang="ru-RU" sz="2000" b="1"/>
              <a:t>задача шумового автокодирования</a:t>
            </a:r>
          </a:p>
          <a:p>
            <a:pPr lvl="1">
              <a:defRPr/>
            </a:pPr>
            <a:r>
              <a:rPr lang="ru-RU" sz="2000"/>
              <a:t>Предварительное обучение нейронной сети на неразмеченных данных, перед тем, как обучить ее на размеченных – </a:t>
            </a:r>
            <a:r>
              <a:rPr lang="ru-RU" sz="2000" b="1"/>
              <a:t>задача предобучения.</a:t>
            </a:r>
            <a:endParaRPr/>
          </a:p>
        </p:txBody>
      </p:sp>
      <p:pic>
        <p:nvPicPr>
          <p:cNvPr id="5" name="Picture 4" descr="Image result for gan nn"/>
          <p:cNvPicPr>
            <a:picLocks noChangeAspect="1" noChangeArrowheads="1"/>
          </p:cNvPicPr>
          <p:nvPr/>
        </p:nvPicPr>
        <p:blipFill>
          <a:blip r:embed="rId3"/>
          <a:srcRect t="15333" b="-382"/>
          <a:stretch/>
        </p:blipFill>
        <p:spPr bwMode="auto">
          <a:xfrm>
            <a:off x="173006" y="5044006"/>
            <a:ext cx="3147109" cy="1798355"/>
          </a:xfrm>
          <a:prstGeom prst="rect">
            <a:avLst/>
          </a:prstGeom>
          <a:noFill/>
        </p:spPr>
      </p:pic>
      <p:pic>
        <p:nvPicPr>
          <p:cNvPr id="6" name="Picture 2" descr="Image result for gan nn styleGAN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504704" y="3645412"/>
            <a:ext cx="3027899" cy="1942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935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25566" y="2670"/>
            <a:ext cx="10668000" cy="1437863"/>
          </a:xfrm>
        </p:spPr>
        <p:txBody>
          <a:bodyPr>
            <a:normAutofit fontScale="90000"/>
          </a:bodyPr>
          <a:lstStyle/>
          <a:p>
            <a:pPr lvl="1"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Принцип работы нейронных сетей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3137" y="1266854"/>
                <a:ext cx="8045607" cy="5688632"/>
              </a:xfrm>
            </p:spPr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Принцип работы нейронной сети типа многослойный персептрон 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Румельхарта</a:t>
                </a:r>
                <a:r>
                  <a:rPr 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 smtClean="0">
                    <a:solidFill>
                      <a:schemeClr val="bg1"/>
                    </a:solidFill>
                  </a:rPr>
                  <a:t>– по </a:t>
                </a:r>
                <a:r>
                  <a:rPr lang="ru-RU" sz="2200" dirty="0">
                    <a:solidFill>
                      <a:schemeClr val="bg1"/>
                    </a:solidFill>
                  </a:rPr>
                  <a:t>другому 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полносвязная</a:t>
                </a:r>
                <a:r>
                  <a:rPr lang="ru-RU" sz="2200" dirty="0">
                    <a:solidFill>
                      <a:schemeClr val="bg1"/>
                    </a:solidFill>
                  </a:rPr>
                  <a:t> нейронная с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е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ть</a:t>
                </a:r>
                <a:r>
                  <a:rPr lang="ru-RU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342900" indent="-342900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Нейроны представляют </a:t>
                </a:r>
                <a:r>
                  <a:rPr lang="ru-RU" sz="2200" dirty="0" smtClean="0">
                    <a:solidFill>
                      <a:schemeClr val="bg1"/>
                    </a:solidFill>
                  </a:rPr>
                  <a:t>структуру типа </a:t>
                </a:r>
                <a:r>
                  <a:rPr lang="ru-RU" sz="2200" dirty="0">
                    <a:solidFill>
                      <a:schemeClr val="bg1"/>
                    </a:solidFill>
                  </a:rPr>
                  <a:t>граф, имеющий в качестве узлов нелинейные функции</a:t>
                </a:r>
                <a:r>
                  <a:rPr lang="en-US" sz="2200" dirty="0">
                    <a:solidFill>
                      <a:schemeClr val="bg1"/>
                    </a:solidFill>
                  </a:rPr>
                  <a:t> – </a:t>
                </a:r>
                <a:r>
                  <a:rPr lang="ru-RU" sz="2200" dirty="0">
                    <a:solidFill>
                      <a:schemeClr val="bg1"/>
                    </a:solidFill>
                  </a:rPr>
                  <a:t>функции активации</a:t>
                </a:r>
              </a:p>
              <a:p>
                <a:pPr marL="342900" indent="-342900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Функции преобразуют взвешенную сумму  поступающих на них данных</a:t>
                </a:r>
              </a:p>
              <a:p>
                <a:pPr marL="800100" lvl="1" indent="-342900">
                  <a:defRPr/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(∑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>
                  <a:defRPr/>
                </a:pPr>
                <a:r>
                  <a:rPr lang="en-US" sz="2200" dirty="0" err="1">
                    <a:solidFill>
                      <a:schemeClr val="bg1"/>
                    </a:solidFill>
                  </a:rPr>
                  <a:t>Так</a:t>
                </a:r>
                <a:r>
                  <a:rPr lang="ru-RU" sz="2200" dirty="0">
                    <a:solidFill>
                      <a:schemeClr val="bg1"/>
                    </a:solidFill>
                  </a:rPr>
                  <a:t>им образом, каждый узел (персептрон) – это нелинейная регрессия.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3137" y="1266854"/>
                <a:ext cx="8045607" cy="5688632"/>
              </a:xfrm>
              <a:blipFill>
                <a:blip r:embed="rId2"/>
                <a:stretch>
                  <a:fillRect l="-909" t="-1393" r="-15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0E822ADF-E667-7243-BB1D-98A21E9AF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565"/>
          <a:stretch/>
        </p:blipFill>
        <p:spPr bwMode="auto">
          <a:xfrm>
            <a:off x="1802505" y="5144115"/>
            <a:ext cx="5549898" cy="1437863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6135310-1EF7-054B-BC71-04F6FC152F75}"/>
              </a:ext>
            </a:extLst>
          </p:cNvPr>
          <p:cNvGrpSpPr/>
          <p:nvPr/>
        </p:nvGrpSpPr>
        <p:grpSpPr>
          <a:xfrm>
            <a:off x="8332863" y="1148074"/>
            <a:ext cx="3556000" cy="3278777"/>
            <a:chOff x="8001871" y="2560015"/>
            <a:chExt cx="3556000" cy="3278777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721306A-DBEB-9E45-AFBA-C7E3729658F7}"/>
                </a:ext>
              </a:extLst>
            </p:cNvPr>
            <p:cNvSpPr/>
            <p:nvPr/>
          </p:nvSpPr>
          <p:spPr>
            <a:xfrm>
              <a:off x="8001871" y="2560015"/>
              <a:ext cx="3556000" cy="3278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06D1AE22-E0FA-E240-B428-D2F2CBE2BE2D}"/>
                </a:ext>
              </a:extLst>
            </p:cNvPr>
            <p:cNvSpPr/>
            <p:nvPr/>
          </p:nvSpPr>
          <p:spPr>
            <a:xfrm>
              <a:off x="8526598" y="5219729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B0488A68-C93D-BF4F-A1E1-B20C5A356ABF}"/>
                </a:ext>
              </a:extLst>
            </p:cNvPr>
            <p:cNvSpPr/>
            <p:nvPr/>
          </p:nvSpPr>
          <p:spPr>
            <a:xfrm>
              <a:off x="8520724" y="4732384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53D0E57-975F-A742-B465-E8423FCE10BA}"/>
                </a:ext>
              </a:extLst>
            </p:cNvPr>
            <p:cNvSpPr/>
            <p:nvPr/>
          </p:nvSpPr>
          <p:spPr>
            <a:xfrm>
              <a:off x="8526598" y="4246260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15B911CA-5B6B-FE43-82E3-697DA323625A}"/>
                </a:ext>
              </a:extLst>
            </p:cNvPr>
            <p:cNvSpPr/>
            <p:nvPr/>
          </p:nvSpPr>
          <p:spPr>
            <a:xfrm>
              <a:off x="8520723" y="3789318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DD21CB7A-850E-B941-A220-895ACDE6E4AF}"/>
                </a:ext>
              </a:extLst>
            </p:cNvPr>
            <p:cNvSpPr/>
            <p:nvPr/>
          </p:nvSpPr>
          <p:spPr>
            <a:xfrm>
              <a:off x="8520723" y="2816292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D672316-B3E7-2A45-84E3-69C77607C12F}"/>
                </a:ext>
              </a:extLst>
            </p:cNvPr>
            <p:cNvSpPr/>
            <p:nvPr/>
          </p:nvSpPr>
          <p:spPr>
            <a:xfrm>
              <a:off x="9165123" y="4702802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4EDFE64C-7BD7-9344-9211-48990A406EB6}"/>
                </a:ext>
              </a:extLst>
            </p:cNvPr>
            <p:cNvSpPr/>
            <p:nvPr/>
          </p:nvSpPr>
          <p:spPr>
            <a:xfrm>
              <a:off x="9170997" y="4216678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0A67FE7F-FDBF-FB47-970E-B9B9EBE6C833}"/>
                </a:ext>
              </a:extLst>
            </p:cNvPr>
            <p:cNvSpPr/>
            <p:nvPr/>
          </p:nvSpPr>
          <p:spPr>
            <a:xfrm>
              <a:off x="9165122" y="3759736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7C012398-4D33-0947-A3E8-CC33EAE9E3C8}"/>
                </a:ext>
              </a:extLst>
            </p:cNvPr>
            <p:cNvSpPr/>
            <p:nvPr/>
          </p:nvSpPr>
          <p:spPr>
            <a:xfrm>
              <a:off x="9165123" y="3273612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69E19749-4519-4B42-A5A3-0ED37DC268A6}"/>
                </a:ext>
              </a:extLst>
            </p:cNvPr>
            <p:cNvSpPr/>
            <p:nvPr/>
          </p:nvSpPr>
          <p:spPr>
            <a:xfrm>
              <a:off x="9873783" y="4702802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E36151D1-D6E5-D94D-8FF4-0785204A9E3F}"/>
                </a:ext>
              </a:extLst>
            </p:cNvPr>
            <p:cNvSpPr/>
            <p:nvPr/>
          </p:nvSpPr>
          <p:spPr>
            <a:xfrm>
              <a:off x="9879657" y="4216678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D21F6B20-ED34-F74E-B634-94C04304F8EF}"/>
                </a:ext>
              </a:extLst>
            </p:cNvPr>
            <p:cNvSpPr/>
            <p:nvPr/>
          </p:nvSpPr>
          <p:spPr>
            <a:xfrm>
              <a:off x="9873782" y="3759736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03A1E95E-ED6D-3A45-BDAF-2DD916D916C4}"/>
                </a:ext>
              </a:extLst>
            </p:cNvPr>
            <p:cNvSpPr/>
            <p:nvPr/>
          </p:nvSpPr>
          <p:spPr>
            <a:xfrm>
              <a:off x="9873783" y="3273612"/>
              <a:ext cx="411731" cy="41173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5A4D6ADC-2210-154B-8E41-464475AE2320}"/>
                </a:ext>
              </a:extLst>
            </p:cNvPr>
            <p:cNvSpPr/>
            <p:nvPr/>
          </p:nvSpPr>
          <p:spPr>
            <a:xfrm>
              <a:off x="10537116" y="3944102"/>
              <a:ext cx="411731" cy="4117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6D219B5F-0B3A-1E4A-947C-36E2803CD1BF}"/>
                </a:ext>
              </a:extLst>
            </p:cNvPr>
            <p:cNvSpPr/>
            <p:nvPr/>
          </p:nvSpPr>
          <p:spPr>
            <a:xfrm>
              <a:off x="10537117" y="3414018"/>
              <a:ext cx="411731" cy="4117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BB62D238-7A86-D847-860F-8AFE2E358B1E}"/>
                </a:ext>
              </a:extLst>
            </p:cNvPr>
            <p:cNvSpPr/>
            <p:nvPr/>
          </p:nvSpPr>
          <p:spPr>
            <a:xfrm>
              <a:off x="10545689" y="4474186"/>
              <a:ext cx="411731" cy="411731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8FDFE8CF-EA92-E74C-B25B-EF56D9A62245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9565466" y="3549251"/>
              <a:ext cx="308316" cy="416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>
              <a:extLst>
                <a:ext uri="{FF2B5EF4-FFF2-40B4-BE49-F238E27FC236}">
                  <a16:creationId xmlns:a16="http://schemas.microsoft.com/office/drawing/2014/main" id="{590C70AB-8FF2-AF41-93B5-8251C0587267}"/>
                </a:ext>
              </a:extLst>
            </p:cNvPr>
            <p:cNvCxnSpPr/>
            <p:nvPr/>
          </p:nvCxnSpPr>
          <p:spPr>
            <a:xfrm>
              <a:off x="8907725" y="3566664"/>
              <a:ext cx="292966" cy="3117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CF5C4F0A-C150-5C46-BD62-CA8C9AAEDE85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8915800" y="4519984"/>
              <a:ext cx="249323" cy="3886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BDC0F6F6-1F2C-DC4D-8A3A-4109AA457659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8910663" y="4059988"/>
              <a:ext cx="260334" cy="3625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2557102C-8DCD-B745-B30B-C3F148C44C6E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8945061" y="4908668"/>
              <a:ext cx="220062" cy="50004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>
              <a:extLst>
                <a:ext uri="{FF2B5EF4-FFF2-40B4-BE49-F238E27FC236}">
                  <a16:creationId xmlns:a16="http://schemas.microsoft.com/office/drawing/2014/main" id="{125A23CD-BD91-5A41-BC97-51F2DB4B2AC0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8925934" y="4568112"/>
              <a:ext cx="305360" cy="3630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EA4EA6CA-2890-E243-9BD4-12BFCD9177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8329" y="4111170"/>
              <a:ext cx="305360" cy="3630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A94DADCD-3398-6847-92AA-F5D30B646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2560" y="3624487"/>
              <a:ext cx="305360" cy="3630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3DEDB135-F20F-7046-AA89-33F7D9508766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V="1">
              <a:off x="8948516" y="4568112"/>
              <a:ext cx="282778" cy="8205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68CFD3EC-6106-3144-BFF8-77565BAB9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5431" y="3931848"/>
              <a:ext cx="230257" cy="9662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F81EE092-DCD8-BA4C-8AC7-C9A3DC925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0116" y="3441834"/>
              <a:ext cx="230257" cy="9662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4248D20C-0AAC-1940-B10F-08D2B923442B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 flipV="1">
              <a:off x="8920037" y="3106297"/>
              <a:ext cx="305382" cy="71373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A172131B-9DF0-C840-A59D-6E1E417C495D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890318" y="3636677"/>
              <a:ext cx="340976" cy="6402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52D1F11F-2922-424C-8DBB-1D39D6D84CB0}"/>
                </a:ext>
              </a:extLst>
            </p:cNvPr>
            <p:cNvSpPr/>
            <p:nvPr/>
          </p:nvSpPr>
          <p:spPr>
            <a:xfrm>
              <a:off x="8520724" y="3303194"/>
              <a:ext cx="411731" cy="4117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4" name="Прямая соединительная линия 53">
              <a:extLst>
                <a:ext uri="{FF2B5EF4-FFF2-40B4-BE49-F238E27FC236}">
                  <a16:creationId xmlns:a16="http://schemas.microsoft.com/office/drawing/2014/main" id="{D27602D7-434F-1E48-A590-9B76B9579904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8938329" y="4032869"/>
              <a:ext cx="241497" cy="13927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1F3849E0-07A3-1748-95B8-E9215B3A538B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915800" y="3134184"/>
              <a:ext cx="315494" cy="11427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0822A2DF-160E-CE46-A7F6-1C2E8F88ED82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>
              <a:off x="8871103" y="4138650"/>
              <a:ext cx="294020" cy="7700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255CACFB-3CA4-2442-B6A8-CB7D7A86B8B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 flipV="1">
              <a:off x="8907727" y="3134186"/>
              <a:ext cx="257396" cy="17744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Прямая соединительная линия 63">
              <a:extLst>
                <a:ext uri="{FF2B5EF4-FFF2-40B4-BE49-F238E27FC236}">
                  <a16:creationId xmlns:a16="http://schemas.microsoft.com/office/drawing/2014/main" id="{F9510CE5-841B-4548-8F50-7BA42A9F8C18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9560138" y="4047837"/>
              <a:ext cx="319519" cy="3747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BF39854C-9003-8940-9802-0EAD4E5FE3DE}"/>
                </a:ext>
              </a:extLst>
            </p:cNvPr>
            <p:cNvCxnSpPr>
              <a:cxnSpLocks/>
            </p:cNvCxnSpPr>
            <p:nvPr/>
          </p:nvCxnSpPr>
          <p:spPr>
            <a:xfrm>
              <a:off x="9563850" y="4509246"/>
              <a:ext cx="308316" cy="416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ADA36B40-19CF-FC47-9C8C-6A73890F5248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576853" y="3479478"/>
              <a:ext cx="296930" cy="791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3A1918A-397A-784E-BFD4-C67874F48BF8}"/>
                </a:ext>
              </a:extLst>
            </p:cNvPr>
            <p:cNvCxnSpPr>
              <a:cxnSpLocks/>
            </p:cNvCxnSpPr>
            <p:nvPr/>
          </p:nvCxnSpPr>
          <p:spPr>
            <a:xfrm>
              <a:off x="9564846" y="4009561"/>
              <a:ext cx="308316" cy="126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E94CB630-3EF2-D34B-B187-57C89F96E19F}"/>
                </a:ext>
              </a:extLst>
            </p:cNvPr>
            <p:cNvCxnSpPr>
              <a:cxnSpLocks/>
            </p:cNvCxnSpPr>
            <p:nvPr/>
          </p:nvCxnSpPr>
          <p:spPr>
            <a:xfrm>
              <a:off x="9574586" y="4938721"/>
              <a:ext cx="308316" cy="126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38CAE4D8-8DA0-9F45-A292-C9ADEC765EB0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9563850" y="4422544"/>
              <a:ext cx="315807" cy="5691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472CC3F8-E5FA-F84C-AC9F-267576A27185}"/>
                </a:ext>
              </a:extLst>
            </p:cNvPr>
            <p:cNvCxnSpPr>
              <a:cxnSpLocks/>
              <a:stCxn id="18" idx="6"/>
              <a:endCxn id="24" idx="2"/>
            </p:cNvCxnSpPr>
            <p:nvPr/>
          </p:nvCxnSpPr>
          <p:spPr>
            <a:xfrm flipV="1">
              <a:off x="9576854" y="4422544"/>
              <a:ext cx="302803" cy="4861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E8501687-C1CA-9F43-B21E-56250009E2BA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 flipV="1">
              <a:off x="9582728" y="3479478"/>
              <a:ext cx="291055" cy="94306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A7BCE6AC-5079-9840-B7C7-0AF9E3C202BD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565969" y="3479478"/>
              <a:ext cx="307814" cy="53792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C5483087-DD2E-FB4E-A32C-DC8283686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7651" y="4111170"/>
              <a:ext cx="351352" cy="7974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>
              <a:extLst>
                <a:ext uri="{FF2B5EF4-FFF2-40B4-BE49-F238E27FC236}">
                  <a16:creationId xmlns:a16="http://schemas.microsoft.com/office/drawing/2014/main" id="{D0AC6C84-E46F-5B41-8288-DAEFEC09C37E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 flipV="1">
              <a:off x="9566765" y="3551842"/>
              <a:ext cx="307018" cy="13568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>
              <a:extLst>
                <a:ext uri="{FF2B5EF4-FFF2-40B4-BE49-F238E27FC236}">
                  <a16:creationId xmlns:a16="http://schemas.microsoft.com/office/drawing/2014/main" id="{F245DD85-3383-4748-B8B8-59520A41A472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10274452" y="4680052"/>
              <a:ext cx="271237" cy="2328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6716CEEF-CF07-444D-8418-176B2415F31E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>
              <a:off x="10291388" y="4422544"/>
              <a:ext cx="266767" cy="25872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13A2223D-71F9-E741-8676-979FA3C95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3211" y="3761477"/>
              <a:ext cx="331534" cy="873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AB7BBF4D-9F50-B749-922F-41746ADC3377}"/>
                </a:ext>
              </a:extLst>
            </p:cNvPr>
            <p:cNvCxnSpPr>
              <a:cxnSpLocks/>
              <a:stCxn id="23" idx="6"/>
              <a:endCxn id="31" idx="2"/>
            </p:cNvCxnSpPr>
            <p:nvPr/>
          </p:nvCxnSpPr>
          <p:spPr>
            <a:xfrm flipV="1">
              <a:off x="10285514" y="4149968"/>
              <a:ext cx="251602" cy="7587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0B2A1AD3-8023-F240-8A32-36DD7223C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5513" y="3749955"/>
              <a:ext cx="318114" cy="62314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1B3FA7D0-CF65-034F-843F-0D08F885D809}"/>
                </a:ext>
              </a:extLst>
            </p:cNvPr>
            <p:cNvCxnSpPr>
              <a:cxnSpLocks/>
              <a:stCxn id="31" idx="2"/>
              <a:endCxn id="26" idx="5"/>
            </p:cNvCxnSpPr>
            <p:nvPr/>
          </p:nvCxnSpPr>
          <p:spPr>
            <a:xfrm flipH="1" flipV="1">
              <a:off x="10225217" y="3625046"/>
              <a:ext cx="311899" cy="52492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051E319E-9D96-8447-9398-F9D640B5A1F9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 flipV="1">
              <a:off x="10249169" y="4059668"/>
              <a:ext cx="296520" cy="6203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Прямая соединительная линия 95">
              <a:extLst>
                <a:ext uri="{FF2B5EF4-FFF2-40B4-BE49-F238E27FC236}">
                  <a16:creationId xmlns:a16="http://schemas.microsoft.com/office/drawing/2014/main" id="{503E0512-12B2-6E46-BC95-56C830716D9C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V="1">
              <a:off x="10285514" y="3755170"/>
              <a:ext cx="321865" cy="11534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B724B55A-1084-E346-B169-70001D258546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>
              <a:off x="10222086" y="3625648"/>
              <a:ext cx="375328" cy="13980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A80920AD-4BCF-1341-BA0B-54B1FCD4AF49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>
              <a:off x="10240916" y="3641383"/>
              <a:ext cx="304773" cy="10386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6B034AF4-C83F-8742-A099-BDA6907F4E49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10288128" y="4149968"/>
              <a:ext cx="248988" cy="24675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A2842D1-4AB8-5B4C-988A-873CCC52CE2D}"/>
                </a:ext>
              </a:extLst>
            </p:cNvPr>
            <p:cNvSpPr txBox="1"/>
            <p:nvPr/>
          </p:nvSpPr>
          <p:spPr>
            <a:xfrm>
              <a:off x="9060806" y="2734074"/>
              <a:ext cx="16343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Hidden layers</a:t>
              </a:r>
              <a:endParaRPr lang="ru-RU" sz="20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1FFD6C7-5919-6B48-BF6F-D262887C5EA9}"/>
                </a:ext>
              </a:extLst>
            </p:cNvPr>
            <p:cNvSpPr txBox="1"/>
            <p:nvPr/>
          </p:nvSpPr>
          <p:spPr>
            <a:xfrm rot="5400000">
              <a:off x="10499125" y="4000285"/>
              <a:ext cx="15300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Output layer</a:t>
              </a:r>
              <a:endParaRPr lang="ru-RU" sz="2000" b="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81DF998-1471-224D-B589-520253D725BB}"/>
                </a:ext>
              </a:extLst>
            </p:cNvPr>
            <p:cNvSpPr txBox="1"/>
            <p:nvPr/>
          </p:nvSpPr>
          <p:spPr>
            <a:xfrm rot="5400000">
              <a:off x="7615109" y="3971412"/>
              <a:ext cx="13377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Input layer</a:t>
              </a:r>
              <a:endParaRPr lang="ru-RU" sz="2000" b="1" dirty="0"/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0D9CD78F-E718-8344-9F19-7B633F41EA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5934" y="3116550"/>
              <a:ext cx="236970" cy="3411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>
              <a:extLst>
                <a:ext uri="{FF2B5EF4-FFF2-40B4-BE49-F238E27FC236}">
                  <a16:creationId xmlns:a16="http://schemas.microsoft.com/office/drawing/2014/main" id="{0D068B1F-C2FF-A845-B9D2-2F569095B61A}"/>
                </a:ext>
              </a:extLst>
            </p:cNvPr>
            <p:cNvCxnSpPr>
              <a:cxnSpLocks/>
              <a:stCxn id="15" idx="6"/>
              <a:endCxn id="21" idx="2"/>
            </p:cNvCxnSpPr>
            <p:nvPr/>
          </p:nvCxnSpPr>
          <p:spPr>
            <a:xfrm flipV="1">
              <a:off x="8932455" y="3479478"/>
              <a:ext cx="232668" cy="295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CF743A35-E55C-2E4F-93A9-7BFC2B5AA0C9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9576854" y="3479478"/>
              <a:ext cx="296929" cy="14060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Прямая соединительная линия 93">
              <a:extLst>
                <a:ext uri="{FF2B5EF4-FFF2-40B4-BE49-F238E27FC236}">
                  <a16:creationId xmlns:a16="http://schemas.microsoft.com/office/drawing/2014/main" id="{C56209C0-9869-5F4E-83F3-4715AA005549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10281432" y="3989516"/>
              <a:ext cx="255684" cy="16045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290BE122-7A03-FC41-9DB1-23949BA0F1D3}"/>
              </a:ext>
            </a:extLst>
          </p:cNvPr>
          <p:cNvSpPr/>
          <p:nvPr/>
        </p:nvSpPr>
        <p:spPr bwMode="auto">
          <a:xfrm>
            <a:off x="1503780" y="5033466"/>
            <a:ext cx="6318918" cy="1561141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85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631504" y="260648"/>
            <a:ext cx="9036496" cy="634082"/>
          </a:xfrm>
        </p:spPr>
        <p:txBody>
          <a:bodyPr>
            <a:noAutofit/>
          </a:bodyPr>
          <a:lstStyle/>
          <a:p>
            <a:pPr lvl="2" algn="ctr">
              <a:spcBef>
                <a:spcPts val="0"/>
              </a:spcBef>
              <a:defRPr/>
            </a:pPr>
            <a:r>
              <a:rPr lang="ru-RU" sz="3200" b="1"/>
              <a:t>Полу контролируемое обучение</a:t>
            </a:r>
            <a:r>
              <a:rPr lang="en-US" sz="3200" b="1"/>
              <a:t> </a:t>
            </a:r>
            <a:r>
              <a:rPr lang="ru-RU" sz="3200" b="1"/>
              <a:t/>
            </a:r>
            <a:br>
              <a:rPr lang="ru-RU" sz="3200" b="1"/>
            </a:br>
            <a:r>
              <a:rPr lang="ru-RU" sz="3200" b="1"/>
              <a:t>(</a:t>
            </a:r>
            <a:r>
              <a:rPr lang="en-US" sz="3200" b="1"/>
              <a:t>semi</a:t>
            </a:r>
            <a:r>
              <a:rPr lang="ru-RU" sz="3200" b="1"/>
              <a:t>-</a:t>
            </a:r>
            <a:r>
              <a:rPr lang="en-US" sz="3200" b="1"/>
              <a:t>supervised learning</a:t>
            </a:r>
            <a:r>
              <a:rPr lang="ru-RU" sz="3200" b="1"/>
              <a:t>)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38385" y="1019672"/>
            <a:ext cx="10895888" cy="5832648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1800" b="1"/>
              <a:t>Обучение с полу-учителем  предполагает, что есть тренировочные объекты про которые что-то известно, но необязательно все, что нужно знать.</a:t>
            </a:r>
            <a:endParaRPr/>
          </a:p>
          <a:p>
            <a:pPr marL="354013" lvl="1">
              <a:defRPr/>
            </a:pPr>
            <a:r>
              <a:rPr lang="ru-RU" sz="2000" b="1"/>
              <a:t>Состязательное обучение</a:t>
            </a:r>
            <a:r>
              <a:rPr lang="en-US" sz="2000" b="1"/>
              <a:t> (adversarial learning)</a:t>
            </a:r>
            <a:r>
              <a:rPr lang="ru-RU" sz="2000" b="1"/>
              <a:t> </a:t>
            </a:r>
            <a:r>
              <a:rPr lang="ru-RU" sz="2000"/>
              <a:t>-  создание системы, пытающейся синтезировать данные, похожие на имеющей входные данные (необязательно размеченные).</a:t>
            </a:r>
            <a:endParaRPr/>
          </a:p>
          <a:p>
            <a:pPr lvl="1">
              <a:defRPr/>
            </a:pPr>
            <a:r>
              <a:rPr lang="ru-RU" sz="1800"/>
              <a:t>Например. создание системы обучающейся определять какие купюры  синтезированы нейронной сетью, а какие настоящие (определение подделок).</a:t>
            </a:r>
            <a:endParaRPr/>
          </a:p>
          <a:p>
            <a:pPr lvl="1">
              <a:defRPr/>
            </a:pPr>
            <a:r>
              <a:rPr lang="ru-RU" sz="1800"/>
              <a:t>Создание системы синтеза  последовательностей (маршрут, музыка,) по имеющимся входным данным.</a:t>
            </a:r>
            <a:endParaRPr/>
          </a:p>
        </p:txBody>
      </p:sp>
      <p:pic>
        <p:nvPicPr>
          <p:cNvPr id="6" name="Picture 2" descr="Image result for autoencoder denosi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438600" y="4016522"/>
            <a:ext cx="6228500" cy="2281728"/>
          </a:xfrm>
          <a:prstGeom prst="rect">
            <a:avLst/>
          </a:prstGeom>
          <a:noFill/>
        </p:spPr>
      </p:pic>
      <p:pic>
        <p:nvPicPr>
          <p:cNvPr id="7" name="Picture 4" descr="Image result for gan nn"/>
          <p:cNvPicPr>
            <a:picLocks noChangeAspect="1" noChangeArrowheads="1"/>
          </p:cNvPicPr>
          <p:nvPr/>
        </p:nvPicPr>
        <p:blipFill>
          <a:blip r:embed="rId3"/>
          <a:srcRect t="15333" b="-382"/>
          <a:stretch/>
        </p:blipFill>
        <p:spPr bwMode="auto">
          <a:xfrm>
            <a:off x="173006" y="5044006"/>
            <a:ext cx="3147109" cy="1798355"/>
          </a:xfrm>
          <a:prstGeom prst="rect">
            <a:avLst/>
          </a:prstGeom>
          <a:noFill/>
        </p:spPr>
      </p:pic>
      <p:pic>
        <p:nvPicPr>
          <p:cNvPr id="8" name="Picture 2" descr="Image result for gan nn styleGAN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2504704" y="3645412"/>
            <a:ext cx="3027899" cy="19427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964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1795" y="413131"/>
            <a:ext cx="7986713" cy="50165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Логистическая регрессия (классификация)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1000125"/>
                <a:ext cx="8803256" cy="51768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/>
                  <a:t>1. Линейной разделимая выборка</a:t>
                </a:r>
              </a:p>
              <a:p>
                <a:pPr marL="0" indent="0">
                  <a:buNone/>
                </a:pPr>
                <a:r>
                  <a:rPr lang="ru-RU" sz="1800" dirty="0"/>
                  <a:t>Если набор признаков можно разделить на два класса, так чтобы не какие из признаков не попадали в оба класса одновременно, то выборка называется линейно разделимой.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𝑠𝑖𝑛𝑔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ответ классификатора</m:t>
                    </m:r>
                  </m:oMath>
                </a14:m>
                <a:endParaRPr lang="ru-RU" sz="1800" dirty="0"/>
              </a:p>
              <a:p>
                <a:pPr marL="0" indent="0">
                  <a:buNone/>
                </a:pPr>
                <a:r>
                  <a:rPr lang="ru-RU" sz="1800" dirty="0"/>
                  <a:t>2. Логистическая регрессия</a:t>
                </a:r>
              </a:p>
              <a:p>
                <a:pPr marL="0" indent="0">
                  <a:buNone/>
                </a:pPr>
                <a:r>
                  <a:rPr lang="ru-RU" sz="1800" dirty="0"/>
                  <a:t>Логистическая регрессия - частный случай линейного классификатора, обладающий "умением" – прогнозировать вероятность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1800" dirty="0"/>
                  <a:t> отнесения примера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/>
                  <a:t> к классу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ru-RU" sz="1800" dirty="0"/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ru-RU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– </a:t>
                </a:r>
                <a:r>
                  <a:rPr lang="ru-RU" sz="1800" dirty="0"/>
                  <a:t>функция </a:t>
                </a:r>
                <a:r>
                  <a:rPr lang="ru-RU" sz="1800" dirty="0" err="1"/>
                  <a:t>сигмоид</a:t>
                </a:r>
                <a:r>
                  <a:rPr lang="ru-RU" sz="1800" dirty="0"/>
                  <a:t>.</a:t>
                </a:r>
              </a:p>
              <a:p>
                <a:pPr marL="0" indent="0">
                  <a:buNone/>
                </a:pPr>
                <a:r>
                  <a:rPr lang="ru-RU" sz="1800" dirty="0"/>
                  <a:t>Функция </a:t>
                </a:r>
                <a:r>
                  <a:rPr lang="ru-RU" sz="1800" dirty="0" err="1"/>
                  <a:t>сигмоида</a:t>
                </a:r>
                <a:r>
                  <a:rPr lang="ru-RU" sz="1800" dirty="0"/>
                  <a:t> прогнозирует шансы попадания в один из двух классов (0 и 1).</a:t>
                </a:r>
              </a:p>
              <a:p>
                <a:pPr marL="0" indent="0">
                  <a:buNone/>
                </a:pPr>
                <a:r>
                  <a:rPr lang="ru-RU" sz="1700" dirty="0"/>
                  <a:t>Например, в задаче кредитного </a:t>
                </a:r>
                <a:r>
                  <a:rPr lang="ru-RU" sz="1700" dirty="0" err="1"/>
                  <a:t>скоринга</a:t>
                </a:r>
                <a:r>
                  <a:rPr lang="ru-RU" sz="1700" dirty="0"/>
                  <a:t>, традиционно применяется логистическая регрессия, часто прогнозируют вероятность невозврата кредита (p=1 или возврата </a:t>
                </a:r>
                <a:r>
                  <a:rPr lang="en-US" sz="1700" dirty="0"/>
                  <a:t>p</a:t>
                </a:r>
                <a:r>
                  <a:rPr lang="ru-RU" sz="1700" dirty="0"/>
                  <a:t>=0). Как правило попадание задается порогом, например </a:t>
                </a:r>
                <a:r>
                  <a:rPr lang="en-US" sz="1700" dirty="0"/>
                  <a:t>P=0.15.</a:t>
                </a:r>
                <a:r>
                  <a:rPr lang="ru-RU" sz="1700" dirty="0"/>
                  <a:t> </a:t>
                </a:r>
              </a:p>
              <a:p>
                <a:r>
                  <a:rPr lang="ru-RU" sz="1800" dirty="0"/>
                  <a:t>Обычно размещается на последнем уровне даже самых глубоких нейронных сетей: когда </a:t>
                </a:r>
                <a:r>
                  <a:rPr lang="ru-RU" sz="1800" dirty="0" err="1"/>
                  <a:t>всепризнаки</a:t>
                </a:r>
                <a:r>
                  <a:rPr lang="ru-RU" sz="1800" dirty="0"/>
                  <a:t> выделены, нужно в итоге на них сделать какой-то классификатор</a:t>
                </a:r>
                <a:endParaRPr lang="ru-RU" sz="17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000125"/>
                <a:ext cx="8803256" cy="5176838"/>
              </a:xfrm>
              <a:blipFill>
                <a:blip r:embed="rId2"/>
                <a:stretch>
                  <a:fillRect l="-554" t="-1060" r="-10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s://habrastorage.org/files/77b/af8/55c/77baf855c84a4ba9a851060ec7ae6ec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914781"/>
            <a:ext cx="1931194" cy="245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habrastorage.org/files/f7d/20b/5e3/f7d20b5e309b4931bd2cac6c56df85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5256" y="4180524"/>
            <a:ext cx="1838775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36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/>
          </a:bodyPr>
          <a:lstStyle/>
          <a:p>
            <a:pPr lvl="1"/>
            <a:r>
              <a:rPr lang="ru-RU" b="1" dirty="0"/>
              <a:t>Принцип работы нейронных сетей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5520" y="836712"/>
            <a:ext cx="8712968" cy="5688632"/>
          </a:xfrm>
        </p:spPr>
        <p:txBody>
          <a:bodyPr>
            <a:noAutofit/>
          </a:bodyPr>
          <a:lstStyle/>
          <a:p>
            <a:r>
              <a:rPr lang="ru-RU" sz="1800" dirty="0"/>
              <a:t>Принцип работы сети:</a:t>
            </a:r>
          </a:p>
        </p:txBody>
      </p:sp>
      <p:pic>
        <p:nvPicPr>
          <p:cNvPr id="4" name="Рисунок 3" descr="https://habrastorage.org/files/195/f7c/fb9/195f7cfb9887458dbf8c7d808891246e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340768"/>
            <a:ext cx="7776864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/>
          <p:cNvSpPr/>
          <p:nvPr/>
        </p:nvSpPr>
        <p:spPr>
          <a:xfrm>
            <a:off x="1793928" y="5158933"/>
            <a:ext cx="8622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Нейроны представляют собой граф, имеющий в качестве узлов нелинейные функции</a:t>
            </a:r>
          </a:p>
          <a:p>
            <a:r>
              <a:rPr lang="ru-RU" dirty="0"/>
              <a:t> преобразующие взвешенную сумму  поступающих на них данных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884" y="264394"/>
            <a:ext cx="28384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537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ru-RU" dirty="0" err="1"/>
              <a:t>сверточной</a:t>
            </a:r>
            <a:r>
              <a:rPr lang="ru-RU" dirty="0"/>
              <a:t>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120149"/>
            <a:ext cx="8799667" cy="229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Ð Ð¸ÑÑÐ½Ð¾Ðº 5. - ÐÐ±ÑÐ°Ð±Ð¾ÑÐºÐ° Ð¸Ð·Ð¾Ð±ÑÐ°Ð¶ÐµÐ½Ð¸Ñ ÑÐ»Ð¾ÑÐ¼Ð¸ C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535" y="1881463"/>
            <a:ext cx="4606721" cy="223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habrastorage.org/webt/4r/8-/t4/4r8-t4d26oc1pw5tt3pd373qa2g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679918" y="2129995"/>
            <a:ext cx="5217865" cy="1422231"/>
          </a:xfrm>
          <a:prstGeom prst="rect">
            <a:avLst/>
          </a:prstGeom>
          <a:noFill/>
        </p:spPr>
      </p:pic>
      <p:cxnSp>
        <p:nvCxnSpPr>
          <p:cNvPr id="7" name="Прямая соединительная линия 6"/>
          <p:cNvCxnSpPr>
            <a:cxnSpLocks/>
          </p:cNvCxnSpPr>
          <p:nvPr/>
        </p:nvCxnSpPr>
        <p:spPr bwMode="auto">
          <a:xfrm>
            <a:off x="2280369" y="3201150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cxnSpLocks/>
          </p:cNvCxnSpPr>
          <p:nvPr/>
        </p:nvCxnSpPr>
        <p:spPr bwMode="auto">
          <a:xfrm>
            <a:off x="2280369" y="3417174"/>
            <a:ext cx="20162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 flipV="1">
            <a:off x="4296593" y="3129142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 bwMode="auto">
          <a:xfrm>
            <a:off x="376421" y="3419946"/>
            <a:ext cx="4115468" cy="348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>
                <a:solidFill>
                  <a:srgbClr val="FF0000"/>
                </a:solidFill>
              </a:rPr>
              <a:t>Выделение признаков</a:t>
            </a:r>
            <a:endParaRPr/>
          </a:p>
          <a:p>
            <a:pPr algn="ctr">
              <a:defRPr/>
            </a:pPr>
            <a:r>
              <a:rPr lang="en-US">
                <a:solidFill>
                  <a:srgbClr val="FF0000"/>
                </a:solidFill>
              </a:rPr>
              <a:t>Feature extractor</a:t>
            </a:r>
            <a:endParaRPr lang="ru-RU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4370407" y="3141388"/>
            <a:ext cx="2376264" cy="732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>
                <a:solidFill>
                  <a:srgbClr val="FF0000"/>
                </a:solidFill>
              </a:rPr>
              <a:t>Принятие решений/оценка/</a:t>
            </a:r>
            <a:br>
              <a:rPr lang="ru-RU">
                <a:solidFill>
                  <a:srgbClr val="FF0000"/>
                </a:solidFill>
              </a:rPr>
            </a:br>
            <a:r>
              <a:rPr lang="ru-RU">
                <a:solidFill>
                  <a:srgbClr val="FF0000"/>
                </a:solidFill>
              </a:rPr>
              <a:t>предсказание</a:t>
            </a:r>
            <a:endParaRPr/>
          </a:p>
        </p:txBody>
      </p:sp>
      <p:cxnSp>
        <p:nvCxnSpPr>
          <p:cNvPr id="12" name="Прямая соединительная линия 11"/>
          <p:cNvCxnSpPr>
            <a:cxnSpLocks/>
          </p:cNvCxnSpPr>
          <p:nvPr/>
        </p:nvCxnSpPr>
        <p:spPr bwMode="auto">
          <a:xfrm flipV="1">
            <a:off x="4368601" y="2129994"/>
            <a:ext cx="0" cy="279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cxnSpLocks/>
          </p:cNvCxnSpPr>
          <p:nvPr/>
        </p:nvCxnSpPr>
        <p:spPr bwMode="auto">
          <a:xfrm>
            <a:off x="4368601" y="2126791"/>
            <a:ext cx="14401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 bwMode="auto">
          <a:xfrm>
            <a:off x="5808761" y="2126792"/>
            <a:ext cx="0" cy="3542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 bwMode="auto">
          <a:xfrm>
            <a:off x="3273424" y="1835557"/>
            <a:ext cx="345638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>
                <a:solidFill>
                  <a:srgbClr val="FF0000"/>
                </a:solidFill>
              </a:rPr>
              <a:t>Головные слои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0818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38200" y="548681"/>
            <a:ext cx="11068050" cy="3051770"/>
          </a:xfrm>
        </p:spPr>
        <p:txBody>
          <a:bodyPr>
            <a:normAutofit fontScale="90000"/>
          </a:bodyPr>
          <a:lstStyle/>
          <a:p>
            <a:r>
              <a:rPr lang="ru-RU" dirty="0"/>
              <a:t>Алгоритм обратного распространения ошибки – основной метод обучения нейронных сетей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76400" y="3754438"/>
            <a:ext cx="9144000" cy="1415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Особенности обучения нейронных сетей. </a:t>
            </a:r>
          </a:p>
        </p:txBody>
      </p:sp>
    </p:spTree>
    <p:extLst>
      <p:ext uri="{BB962C8B-B14F-4D97-AF65-F5344CB8AC3E}">
        <p14:creationId xmlns:p14="http://schemas.microsoft.com/office/powerpoint/2010/main" val="2294326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2015" y="282805"/>
            <a:ext cx="8496493" cy="631977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методом обратного распространения ошибки </a:t>
            </a:r>
            <a:br>
              <a:rPr lang="ru-RU" sz="2600" b="1" dirty="0"/>
            </a:br>
            <a:r>
              <a:rPr lang="en-US" sz="2600" b="1" dirty="0"/>
              <a:t>(back propagation)</a:t>
            </a:r>
            <a:endParaRPr lang="ru-RU" sz="26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52014" y="1094045"/>
            <a:ext cx="44897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граф</a:t>
            </a:r>
            <a:r>
              <a:rPr lang="en-US" dirty="0"/>
              <a:t> </a:t>
            </a:r>
            <a:r>
              <a:rPr lang="ru-RU" dirty="0"/>
              <a:t>нейронной сети, с двумя данным на входе и одним выходом  </a:t>
            </a:r>
            <a:endParaRPr lang="en-US" dirty="0"/>
          </a:p>
        </p:txBody>
      </p:sp>
      <p:pic>
        <p:nvPicPr>
          <p:cNvPr id="4098" name="Picture 2" descr="http://galaxy.agh.edu.pl/~vlsi/AI/backp_t_en/backprop_files/img0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9" y="2142712"/>
            <a:ext cx="4871563" cy="280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galaxy.agh.edu.pl/~vlsi/AI/backp_t_en/backprop_files/img01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207" y="2201555"/>
            <a:ext cx="3659882" cy="32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736078" y="1094379"/>
            <a:ext cx="35753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Каждый узел (нейрон) графа представляет собой регрессию входных данных </a:t>
            </a:r>
            <a:r>
              <a:rPr lang="en-US" dirty="0"/>
              <a:t>x c </a:t>
            </a:r>
            <a:r>
              <a:rPr lang="ru-RU" dirty="0"/>
              <a:t>вектором весов </a:t>
            </a:r>
            <a:r>
              <a:rPr lang="en-US" dirty="0"/>
              <a:t>w</a:t>
            </a:r>
            <a:r>
              <a:rPr lang="ru-RU" dirty="0"/>
              <a:t> и функцию активации  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8318" y="4949952"/>
            <a:ext cx="44897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На первом этапе</a:t>
            </a:r>
            <a:r>
              <a:rPr lang="en-US" dirty="0"/>
              <a:t> </a:t>
            </a:r>
            <a:r>
              <a:rPr lang="ru-RU" dirty="0"/>
              <a:t>веса </a:t>
            </a:r>
            <a:r>
              <a:rPr lang="en-US" dirty="0"/>
              <a:t>w </a:t>
            </a:r>
            <a:r>
              <a:rPr lang="ru-RU" dirty="0"/>
              <a:t>выбираются случайно, значения выбираются близкими к нулю.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6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254525"/>
            <a:ext cx="8249603" cy="660257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методом обратного распространения ошибки </a:t>
            </a:r>
            <a:br>
              <a:rPr lang="ru-RU" sz="2600" b="1" dirty="0"/>
            </a:br>
            <a:r>
              <a:rPr lang="en-US" sz="2600" b="1" dirty="0"/>
              <a:t>(back propagation)</a:t>
            </a:r>
            <a:endParaRPr lang="ru-RU" sz="2600" b="1" dirty="0"/>
          </a:p>
        </p:txBody>
      </p:sp>
      <p:pic>
        <p:nvPicPr>
          <p:cNvPr id="4102" name="Picture 6" descr="http://galaxy.agh.edu.pl/~vlsi/AI/backp_t_en/backprop_files/img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18" y="1891325"/>
            <a:ext cx="2726168" cy="163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galaxy.agh.edu.pl/~vlsi/AI/backp_t_en/backprop_files/img0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52" y="1918388"/>
            <a:ext cx="2452783" cy="146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ttp://galaxy.agh.edu.pl/~vlsi/AI/backp_t_en/backprop_files/img0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253" y="1987473"/>
            <a:ext cx="2416207" cy="144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987234" y="1146792"/>
                <a:ext cx="8165225" cy="885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ru-RU" dirty="0"/>
                  <a:t>Проход по сети в прямом направлении  осуществляется так, как показано ниже</a:t>
                </a:r>
                <a:endParaRPr lang="en-US" dirty="0"/>
              </a:p>
              <a:p>
                <a:pPr>
                  <a:spcBef>
                    <a:spcPts val="5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ru-RU" dirty="0"/>
                  <a:t> </a:t>
                </a:r>
                <a:r>
                  <a:rPr lang="en-US" dirty="0"/>
                  <a:t>, t – </a:t>
                </a:r>
                <a:r>
                  <a:rPr lang="ru-RU" dirty="0"/>
                  <a:t>текущий момент времени </a:t>
                </a:r>
                <a:endParaRPr lang="en-US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234" y="1146792"/>
                <a:ext cx="8165225" cy="885563"/>
              </a:xfrm>
              <a:prstGeom prst="rect">
                <a:avLst/>
              </a:prstGeom>
              <a:blipFill>
                <a:blip r:embed="rId5"/>
                <a:stretch>
                  <a:fillRect l="-672" t="-3448" b="-66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8" name="Picture 12" descr="http://galaxy.agh.edu.pl/~vlsi/AI/backp_t_en/backprop_files/img05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33" y="4176237"/>
            <a:ext cx="2713355" cy="160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ttp://galaxy.agh.edu.pl/~vlsi/AI/backp_t_en/backprop_files/img06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267" y="4385152"/>
            <a:ext cx="2506750" cy="148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http://galaxy.agh.edu.pl/~vlsi/AI/backp_t_en/backprop_files/img07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256" y="4442329"/>
            <a:ext cx="2504201" cy="14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1196340" y="4975860"/>
            <a:ext cx="373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1196340" y="3901440"/>
            <a:ext cx="0" cy="107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196340" y="3901440"/>
            <a:ext cx="9151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10347960" y="2743200"/>
            <a:ext cx="0" cy="1158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86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413131"/>
            <a:ext cx="8249603" cy="755793"/>
          </a:xfrm>
        </p:spPr>
        <p:txBody>
          <a:bodyPr>
            <a:noAutofit/>
          </a:bodyPr>
          <a:lstStyle/>
          <a:p>
            <a:pPr algn="ctr"/>
            <a:r>
              <a:rPr lang="ru-RU" sz="2600" b="1" dirty="0"/>
              <a:t>методом обратного распространения ошибки </a:t>
            </a:r>
            <a:br>
              <a:rPr lang="ru-RU" sz="2600" b="1" dirty="0"/>
            </a:br>
            <a:r>
              <a:rPr lang="en-US" sz="2600" b="1" dirty="0"/>
              <a:t>(back propagation)</a:t>
            </a:r>
            <a:endParaRPr lang="ru-RU" sz="2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813288" y="1314728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Результат одного прохода (одной итерации) сравнивается с желаемым выходом </a:t>
            </a:r>
            <a:r>
              <a:rPr lang="en-US" dirty="0"/>
              <a:t>Z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вычисляется ошибка </a:t>
            </a:r>
            <a:r>
              <a:rPr lang="el-GR" dirty="0"/>
              <a:t>δ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146" name="Picture 2" descr="http://galaxy.agh.edu.pl/~vlsi/AI/backp_t_en/backprop_files/img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224" y="2099261"/>
            <a:ext cx="3950494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813288" y="4212827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Суть метода обратного распространения в том, что ошибка сети проходит в обратную сторону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40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413131"/>
            <a:ext cx="8249603" cy="689805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методом обратного распространения ошибки </a:t>
            </a:r>
            <a:br>
              <a:rPr lang="ru-RU" sz="2800" b="1" dirty="0"/>
            </a:br>
            <a:r>
              <a:rPr lang="en-US" sz="2800" b="1" dirty="0"/>
              <a:t>(back propagation)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923016" y="1236220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Суть метода обратного распространения в том, что ошибка сети проходит в обратную сторону</a:t>
            </a:r>
            <a:r>
              <a:rPr lang="en-US" dirty="0"/>
              <a:t>. </a:t>
            </a:r>
            <a:r>
              <a:rPr lang="ru-RU" dirty="0"/>
              <a:t>Коэффициенты </a:t>
            </a:r>
            <a:r>
              <a:rPr lang="en-US" dirty="0"/>
              <a:t>w </a:t>
            </a:r>
            <a:r>
              <a:rPr lang="ru-RU" dirty="0"/>
              <a:t>остаются неизменными</a:t>
            </a:r>
            <a:endParaRPr lang="en-US" dirty="0"/>
          </a:p>
        </p:txBody>
      </p:sp>
      <p:pic>
        <p:nvPicPr>
          <p:cNvPr id="7170" name="Picture 2" descr="http://galaxy.agh.edu.pl/~vlsi/AI/backp_t_en/backprop_files/img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62" y="1931615"/>
            <a:ext cx="2818543" cy="176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galaxy.agh.edu.pl/~vlsi/AI/backp_t_en/backprop_files/img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875" y="1946671"/>
            <a:ext cx="3028855" cy="189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galaxy.agh.edu.pl/~vlsi/AI/backp_t_en/backprop_files/img1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561" y="4321804"/>
            <a:ext cx="2861819" cy="194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1823560" y="3675475"/>
            <a:ext cx="8397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Если ошибка узла (нейрона) должна быть посчитана с учетом коэффициентов нескольких нейронов, то учитываются их веса </a:t>
            </a:r>
            <a:endParaRPr lang="en-US" dirty="0"/>
          </a:p>
        </p:txBody>
      </p:sp>
      <p:pic>
        <p:nvPicPr>
          <p:cNvPr id="7176" name="Picture 8" descr="http://galaxy.agh.edu.pl/~vlsi/AI/backp_t_en/backprop_files/img1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619" y="4498731"/>
            <a:ext cx="2601607" cy="176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galaxy.agh.edu.pl/~vlsi/AI/backp_t_en/backprop_files/img13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11" y="4585907"/>
            <a:ext cx="2367109" cy="160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18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98905" y="263951"/>
            <a:ext cx="8249603" cy="65083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методом обратного распространения ошибки </a:t>
            </a:r>
            <a:br>
              <a:rPr lang="ru-RU" sz="2800" b="1" dirty="0"/>
            </a:br>
            <a:r>
              <a:rPr lang="en-US" sz="2800" b="1" dirty="0"/>
              <a:t>(back propagation)</a:t>
            </a:r>
            <a:endParaRPr lang="ru-RU" sz="28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806930" y="1051553"/>
            <a:ext cx="8513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</a:pPr>
            <a:r>
              <a:rPr lang="ru-RU" dirty="0"/>
              <a:t>Когда ошибка каждого узла рассчитана, то коэффициенты  пересчитываются на новые значения</a:t>
            </a:r>
            <a:endParaRPr lang="en-US" dirty="0"/>
          </a:p>
        </p:txBody>
      </p:sp>
      <p:pic>
        <p:nvPicPr>
          <p:cNvPr id="8194" name="Picture 2" descr="http://galaxy.agh.edu.pl/~vlsi/AI/backp_t_en/backprop_files/img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929" y="1697883"/>
            <a:ext cx="2783096" cy="226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galaxy.agh.edu.pl/~vlsi/AI/backp_t_en/backprop_files/img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43" y="1618537"/>
            <a:ext cx="2855119" cy="234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galaxy.agh.edu.pl/~vlsi/AI/backp_t_en/backprop_files/img1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410" y="1620286"/>
            <a:ext cx="2535079" cy="212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galaxy.agh.edu.pl/~vlsi/AI/backp_t_en/backprop_files/img1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17" y="3828004"/>
            <a:ext cx="2550920" cy="2319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ttp://galaxy.agh.edu.pl/~vlsi/AI/backp_t_en/backprop_files/img18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00" y="3892231"/>
            <a:ext cx="2526544" cy="219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http://galaxy.agh.edu.pl/~vlsi/AI/backp_t_en/backprop_files/img19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858" y="3993863"/>
            <a:ext cx="2723630" cy="198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1923017" y="6016343"/>
                <a:ext cx="839751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b="1" dirty="0"/>
                  <a:t>На рисунках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𝒅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/>
                          </a:rPr>
                          <m:t>𝒇</m:t>
                        </m:r>
                      </m:e>
                      <m:sub>
                        <m:r>
                          <a:rPr lang="en-US" b="1" i="1" dirty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latin typeface="Cambria Math"/>
                      </a:rPr>
                      <m:t>𝒆</m:t>
                    </m:r>
                    <m:r>
                      <a:rPr lang="en-US" b="1" i="1" dirty="0">
                        <a:latin typeface="Cambria Math"/>
                      </a:rPr>
                      <m:t>)/</m:t>
                    </m:r>
                    <m:r>
                      <a:rPr lang="en-US" b="1" i="1" dirty="0">
                        <a:latin typeface="Cambria Math"/>
                      </a:rPr>
                      <m:t>𝒅𝒆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/>
                  <a:t>это производная функции активации.</a:t>
                </a:r>
              </a:p>
              <a:p>
                <a:pPr algn="ctr"/>
                <a:r>
                  <a:rPr lang="ru-RU" b="1" dirty="0"/>
                  <a:t>Сеть считается обученной когда ошибка дошла до минимума</a:t>
                </a:r>
                <a:endParaRPr lang="en-US" b="1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017" y="6016343"/>
                <a:ext cx="8397512" cy="646331"/>
              </a:xfrm>
              <a:prstGeom prst="rect">
                <a:avLst/>
              </a:prstGeom>
              <a:blipFill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164" y="6082791"/>
            <a:ext cx="990325" cy="29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98332" y="1356280"/>
                <a:ext cx="2380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  <m:r>
                            <a:rPr lang="ru-RU" i="1" dirty="0">
                              <a:latin typeface="Cambria Math"/>
                            </a:rPr>
                            <m:t>+1 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ru-RU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𝜂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en-US" i="1" dirty="0">
                          <a:latin typeface="Cambria Math"/>
                          <a:ea typeface="Cambria Math"/>
                        </a:rPr>
                        <m:t>𝑓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332" y="1356280"/>
                <a:ext cx="238020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874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03135" y="135435"/>
            <a:ext cx="11464423" cy="1437863"/>
          </a:xfrm>
        </p:spPr>
        <p:txBody>
          <a:bodyPr>
            <a:noAutofit/>
          </a:bodyPr>
          <a:lstStyle/>
          <a:p>
            <a:pPr lvl="1"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Принцип работы нейронных сетей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303136" y="1518810"/>
                <a:ext cx="11194099" cy="4545814"/>
              </a:xfrm>
            </p:spPr>
            <p:txBody>
              <a:bodyPr>
                <a:noAutofit/>
              </a:bodyPr>
              <a:lstStyle/>
              <a:p>
                <a:pPr>
                  <a:defRPr/>
                </a:pPr>
                <a:r>
                  <a:rPr lang="ru-RU" sz="2100" dirty="0">
                    <a:solidFill>
                      <a:schemeClr val="bg1"/>
                    </a:solidFill>
                  </a:rPr>
                  <a:t>Каждый персептрон представляет собой нелинейную регрессию</a:t>
                </a:r>
              </a:p>
              <a:p>
                <a:pPr lvl="1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Веса – синапсы;</a:t>
                </a:r>
              </a:p>
              <a:p>
                <a:pPr lvl="1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Нелинейная функция – функция активации;</a:t>
                </a:r>
              </a:p>
              <a:p>
                <a:pPr lvl="2"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Типичные функции активации:</a:t>
                </a:r>
              </a:p>
              <a:p>
                <a:pPr lvl="3">
                  <a:defRPr/>
                </a:pPr>
                <a:r>
                  <a:rPr lang="ru-RU" sz="2200" dirty="0" err="1">
                    <a:solidFill>
                      <a:schemeClr val="bg1"/>
                    </a:solidFill>
                  </a:rPr>
                  <a:t>Сигмоид</a:t>
                </a:r>
                <a:r>
                  <a:rPr lang="ru-RU" sz="2200" dirty="0">
                    <a:solidFill>
                      <a:schemeClr val="bg1"/>
                    </a:solidFill>
                  </a:rPr>
                  <a:t> (логистическая функция)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2200" dirty="0">
                  <a:solidFill>
                    <a:schemeClr val="bg1"/>
                  </a:solidFill>
                </a:endParaRPr>
              </a:p>
              <a:p>
                <a:pPr lvl="3">
                  <a:defRPr/>
                </a:pPr>
                <a:r>
                  <a:rPr lang="en-US" sz="2200" dirty="0" err="1">
                    <a:solidFill>
                      <a:schemeClr val="bg1"/>
                    </a:solidFill>
                  </a:rPr>
                  <a:t>По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лулинейная</a:t>
                </a:r>
                <a:r>
                  <a:rPr lang="ru-RU" sz="2200" dirty="0">
                    <a:solidFill>
                      <a:schemeClr val="bg1"/>
                    </a:solidFill>
                  </a:rPr>
                  <a:t> функция </a:t>
                </a:r>
                <a:r>
                  <a:rPr lang="en-US" sz="2200" dirty="0">
                    <a:solidFill>
                      <a:schemeClr val="bg1"/>
                    </a:solidFill>
                  </a:rPr>
                  <a:t>(</a:t>
                </a:r>
                <a:r>
                  <a:rPr lang="en-US" sz="2200" dirty="0" err="1">
                    <a:solidFill>
                      <a:schemeClr val="bg1"/>
                    </a:solidFill>
                  </a:rPr>
                  <a:t>ReLU</a:t>
                </a:r>
                <a:r>
                  <a:rPr lang="en-US" sz="2200" dirty="0">
                    <a:solidFill>
                      <a:schemeClr val="bg1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𝑒𝐿𝑈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>
                  <a:defRPr/>
                </a:pPr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303136" y="1518810"/>
                <a:ext cx="11194099" cy="4545814"/>
              </a:xfrm>
              <a:blipFill>
                <a:blip r:embed="rId2"/>
                <a:stretch>
                  <a:fillRect l="-545" t="-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" name="Диаграмма 71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9721226"/>
              </p:ext>
            </p:extLst>
          </p:nvPr>
        </p:nvGraphicFramePr>
        <p:xfrm>
          <a:off x="5983737" y="3924870"/>
          <a:ext cx="5223809" cy="2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3" name="Диаграмма 72">
            <a:extLst>
              <a:ext uri="{FF2B5EF4-FFF2-40B4-BE49-F238E27FC236}">
                <a16:creationId xmlns:a16="http://schemas.microsoft.com/office/drawing/2014/main" id="{A6D606E0-CEB4-AC44-ACB7-4D418FC4E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5701708"/>
              </p:ext>
            </p:extLst>
          </p:nvPr>
        </p:nvGraphicFramePr>
        <p:xfrm>
          <a:off x="488679" y="3924870"/>
          <a:ext cx="5223809" cy="2564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0BE122-7A03-FC41-9DB1-23949BA0F1D3}"/>
              </a:ext>
            </a:extLst>
          </p:cNvPr>
          <p:cNvSpPr/>
          <p:nvPr/>
        </p:nvSpPr>
        <p:spPr bwMode="auto">
          <a:xfrm>
            <a:off x="303135" y="1392964"/>
            <a:ext cx="8131564" cy="122204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2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85750" y="413131"/>
            <a:ext cx="11157069" cy="959292"/>
          </a:xfrm>
          <a:noFill/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Метод обратного распространения ошибки</a:t>
            </a:r>
            <a:r>
              <a:rPr lang="en-US" sz="4800" b="1" dirty="0">
                <a:solidFill>
                  <a:schemeClr val="bg1"/>
                </a:solidFill>
              </a:rPr>
              <a:t> (</a:t>
            </a:r>
            <a:r>
              <a:rPr lang="en-US" sz="4800" b="1" dirty="0" err="1">
                <a:solidFill>
                  <a:schemeClr val="bg1"/>
                </a:solidFill>
              </a:rPr>
              <a:t>BackPropagation</a:t>
            </a:r>
            <a:r>
              <a:rPr lang="en-US" sz="4800" b="1" dirty="0">
                <a:solidFill>
                  <a:schemeClr val="bg1"/>
                </a:solidFill>
              </a:rPr>
              <a:t>)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85750" y="1847850"/>
                <a:ext cx="11620499" cy="5010150"/>
              </a:xfrm>
            </p:spPr>
            <p:txBody>
              <a:bodyPr>
                <a:normAutofit/>
              </a:bodyPr>
              <a:lstStyle/>
              <a:p>
                <a:pPr marL="182563" lvl="1" indent="-182563">
                  <a:lnSpc>
                    <a:spcPct val="100000"/>
                  </a:lnSpc>
                  <a:spcAft>
                    <a:spcPts val="600"/>
                  </a:spcAft>
                  <a:tabLst>
                    <a:tab pos="450850" algn="l"/>
                  </a:tabLst>
                  <a:defRPr/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В нейронной сети целевая (</a:t>
                </a:r>
                <a:r>
                  <a:rPr lang="ru-RU" sz="2200" b="1" dirty="0" err="1">
                    <a:solidFill>
                      <a:schemeClr val="bg1"/>
                    </a:solidFill>
                  </a:rPr>
                  <a:t>минимизируемая</a:t>
                </a:r>
                <a:r>
                  <a:rPr lang="ru-RU" sz="2200" b="1" dirty="0">
                    <a:solidFill>
                      <a:schemeClr val="bg1"/>
                    </a:solidFill>
                  </a:rPr>
                  <a:t>) функция ошибки (функция потерь) </a:t>
                </a:r>
                <a:r>
                  <a:rPr lang="en-US" sz="2200" b="1" dirty="0">
                    <a:solidFill>
                      <a:schemeClr val="bg1"/>
                    </a:solidFill>
                  </a:rPr>
                  <a:t/>
                </a:r>
                <a:br>
                  <a:rPr lang="en-US" sz="2200" b="1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— это сложная композиция нескольких функций, </a:t>
                </a:r>
              </a:p>
              <a:p>
                <a:pPr marL="639763" lvl="2" indent="-182563">
                  <a:lnSpc>
                    <a:spcPct val="100000"/>
                  </a:lnSpc>
                  <a:spcAft>
                    <a:spcPts val="600"/>
                  </a:spcAft>
                  <a:tabLst>
                    <a:tab pos="450850" algn="l"/>
                  </a:tabLst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предполагается, что целевая функция гладкая и от нее можно взять производную.</a:t>
                </a:r>
              </a:p>
              <a:p>
                <a:pPr marL="182563" lvl="1" indent="-182563">
                  <a:lnSpc>
                    <a:spcPct val="100000"/>
                  </a:lnSpc>
                  <a:spcAft>
                    <a:spcPts val="600"/>
                  </a:spcAft>
                  <a:tabLst>
                    <a:tab pos="450850" algn="l"/>
                  </a:tabLst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Типичные функции потерь для классификации:</a:t>
                </a:r>
              </a:p>
              <a:p>
                <a:pPr marL="0" lvl="1" indent="0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45085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ru-RU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182563" lvl="1" indent="-182563">
                  <a:lnSpc>
                    <a:spcPct val="100000"/>
                  </a:lnSpc>
                  <a:spcAft>
                    <a:spcPts val="600"/>
                  </a:spcAft>
                  <a:tabLst>
                    <a:tab pos="450850" algn="l"/>
                  </a:tabLst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Типичные функции потерь для регрессии:</a:t>
                </a:r>
                <a:endParaRPr lang="en-US" sz="2200" dirty="0">
                  <a:solidFill>
                    <a:schemeClr val="bg1"/>
                  </a:solidFill>
                </a:endParaRPr>
              </a:p>
              <a:p>
                <a:pPr marL="0" lvl="1" indent="0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45085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639763" lvl="2" indent="-182563">
                  <a:tabLst>
                    <a:tab pos="450850" algn="l"/>
                  </a:tabLst>
                  <a:defRPr/>
                </a:pPr>
                <a:endParaRPr lang="ru-RU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85750" y="1847850"/>
                <a:ext cx="11620499" cy="5010150"/>
              </a:xfrm>
              <a:blipFill>
                <a:blip r:embed="rId2"/>
                <a:stretch>
                  <a:fillRect l="-630" t="-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A6F738-C3BC-1942-A167-D7500943EA9A}"/>
              </a:ext>
            </a:extLst>
          </p:cNvPr>
          <p:cNvSpPr/>
          <p:nvPr/>
        </p:nvSpPr>
        <p:spPr bwMode="auto">
          <a:xfrm>
            <a:off x="285750" y="1847850"/>
            <a:ext cx="11157068" cy="80962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61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161795" y="413131"/>
            <a:ext cx="7986713" cy="959292"/>
          </a:xfrm>
          <a:noFill/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Метод обратного распространения ошибки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85750" y="1529542"/>
                <a:ext cx="11620499" cy="5328458"/>
              </a:xfrm>
            </p:spPr>
            <p:txBody>
              <a:bodyPr>
                <a:normAutofit/>
              </a:bodyPr>
              <a:lstStyle/>
              <a:p>
                <a:pPr marL="182563" lvl="1" indent="-182563">
                  <a:tabLst>
                    <a:tab pos="450850" algn="l"/>
                  </a:tabLst>
                  <a:defRPr/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Практически все алгоритмы обучения современных нейронных сетей - модификации градиентного спуска.</a:t>
                </a:r>
              </a:p>
              <a:p>
                <a:pPr marL="182563" lvl="1" indent="-182563">
                  <a:tabLst>
                    <a:tab pos="450850" algn="l"/>
                  </a:tabLst>
                  <a:defRPr/>
                </a:pPr>
                <a:r>
                  <a:rPr lang="ru-RU" sz="2200" b="1" dirty="0">
                    <a:solidFill>
                      <a:schemeClr val="bg1"/>
                    </a:solidFill>
                  </a:rPr>
                  <a:t>Метод обратного распространения ошибки это многоступенчатая (послойная) реализация метода градиентного спуска</a:t>
                </a:r>
                <a:endParaRPr lang="ru-RU" sz="2200" dirty="0">
                  <a:solidFill>
                    <a:schemeClr val="bg1"/>
                  </a:solidFill>
                </a:endParaRPr>
              </a:p>
              <a:p>
                <a:pPr marL="182563" lvl="1" indent="-182563">
                  <a:tabLst>
                    <a:tab pos="450850" algn="l"/>
                  </a:tabLst>
                  <a:defRPr/>
                </a:pPr>
                <a:r>
                  <a:rPr lang="ru-RU" sz="2200" dirty="0">
                    <a:solidFill>
                      <a:schemeClr val="bg1"/>
                    </a:solidFill>
                  </a:rPr>
                  <a:t>Правило обновления весов в нейронных сетях </a:t>
                </a:r>
                <a:endParaRPr lang="ru-RU" dirty="0">
                  <a:solidFill>
                    <a:schemeClr val="bg1"/>
                  </a:solidFill>
                </a:endParaRPr>
              </a:p>
              <a:p>
                <a:pPr marL="0" lvl="1" indent="0" algn="ctr">
                  <a:buNone/>
                  <a:tabLst>
                    <a:tab pos="450850" algn="l"/>
                  </a:tabLs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ar-AE" sz="22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ar-AE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  <a:cs typeface="Cambria Math"/>
                          </a:rPr>
                        </m:ctrlPr>
                      </m:sSubPr>
                      <m:e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𝑤</m:t>
                        </m:r>
                      </m:e>
                      <m:sub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ar-AE" sz="2200" i="1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ar-AE" sz="22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ar-AE" sz="22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𝜂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𝑖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  <m:sup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𝑁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p>
                      <m:e>
                        <m:r>
                          <a:rPr lang="ar-AE" sz="2200" i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𝛻</m:t>
                        </m:r>
                        <m:sSub>
                          <m:sSubPr>
                            <m:ctrlPr>
                              <a:rPr lang="ru-RU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ar-AE" sz="22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/>
                                <a:cs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sz="22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a:rPr lang="ar-AE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ar-AE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  <m:r>
                                  <a:rPr lang="ar-AE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ar-AE" sz="2200" i="1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ar-AE" sz="2200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342900" lvl="1" indent="-342900">
                  <a:tabLst>
                    <a:tab pos="450850" algn="l"/>
                  </a:tabLst>
                  <a:defRPr/>
                </a:pPr>
                <a:r>
                  <a:rPr lang="ru-RU" sz="2000" dirty="0">
                    <a:solidFill>
                      <a:schemeClr val="bg1"/>
                    </a:solidFill>
                  </a:rPr>
                  <a:t>То есть градиент считается по набору выборок входных данных </a:t>
                </a:r>
                <a:r>
                  <a:rPr lang="en-US" sz="2000" dirty="0">
                    <a:solidFill>
                      <a:schemeClr val="bg1"/>
                    </a:solidFill>
                  </a:rPr>
                  <a:t>(N</a:t>
                </a:r>
                <a:r>
                  <a:rPr lang="ru-RU" sz="2000" dirty="0">
                    <a:solidFill>
                      <a:schemeClr val="bg1"/>
                    </a:solidFill>
                  </a:rPr>
                  <a:t> выборок) и соответствующим ответам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bg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" sz="2000">
                        <a:solidFill>
                          <a:schemeClr val="bg1"/>
                        </a:solidFill>
                        <a:latin typeface="Cambria Math"/>
                      </a:rPr>
                      <m:t>y</m:t>
                    </m:r>
                    <m:r>
                      <a:rPr lang="en" sz="2000">
                        <a:solidFill>
                          <a:schemeClr val="bg1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85750" y="1529542"/>
                <a:ext cx="11620499" cy="5328458"/>
              </a:xfrm>
              <a:blipFill>
                <a:blip r:embed="rId2"/>
                <a:stretch>
                  <a:fillRect l="-630" t="-14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98DC59-1827-6445-9BCB-854FF38C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869" y="4068494"/>
            <a:ext cx="4245174" cy="237637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1E5261-F32D-0A45-9B88-6E53DB9C5418}"/>
              </a:ext>
            </a:extLst>
          </p:cNvPr>
          <p:cNvSpPr/>
          <p:nvPr/>
        </p:nvSpPr>
        <p:spPr bwMode="auto">
          <a:xfrm>
            <a:off x="285749" y="2237874"/>
            <a:ext cx="11529261" cy="60573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06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161795" y="413131"/>
            <a:ext cx="7986713" cy="959292"/>
          </a:xfrm>
          <a:noFill/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4800" b="1" dirty="0">
                <a:solidFill>
                  <a:schemeClr val="bg1"/>
                </a:solidFill>
              </a:rPr>
              <a:t>Метод обратного распространения ошибки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 bwMode="auto">
              <a:xfrm>
                <a:off x="285750" y="1529542"/>
                <a:ext cx="11706381" cy="5328458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tabLst>
                    <a:tab pos="450850" algn="l"/>
                  </a:tabLst>
                  <a:defRPr/>
                </a:pPr>
                <a:r>
                  <a:rPr lang="ru-RU" sz="2100" dirty="0">
                    <a:solidFill>
                      <a:schemeClr val="bg1"/>
                    </a:solidFill>
                  </a:rPr>
                  <a:t>На практике градиент считают по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ru-RU" sz="2100" dirty="0">
                    <a:solidFill>
                      <a:schemeClr val="bg1"/>
                    </a:solidFill>
                  </a:rPr>
                  <a:t>случайно выбранным пакетам (выборкам данных, а не по </a:t>
                </a:r>
                <a:r>
                  <a:rPr lang="en-US" sz="2100" dirty="0">
                    <a:solidFill>
                      <a:schemeClr val="bg1"/>
                    </a:solidFill>
                  </a:rPr>
                  <a:t/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ru-RU" sz="2100" dirty="0">
                    <a:solidFill>
                      <a:schemeClr val="bg1"/>
                    </a:solidFill>
                  </a:rPr>
                  <a:t>всему набору тренировочных данных одновременно) – такой вариант называют </a:t>
                </a:r>
                <a:r>
                  <a:rPr lang="en-US" sz="2100" dirty="0">
                    <a:solidFill>
                      <a:schemeClr val="bg1"/>
                    </a:solidFill>
                  </a:rPr>
                  <a:t/>
                </a:r>
                <a:br>
                  <a:rPr lang="en-US" sz="2100" dirty="0">
                    <a:solidFill>
                      <a:schemeClr val="bg1"/>
                    </a:solidFill>
                  </a:rPr>
                </a:br>
                <a:r>
                  <a:rPr lang="ru-RU" sz="2100" dirty="0">
                    <a:solidFill>
                      <a:schemeClr val="bg1"/>
                    </a:solidFill>
                  </a:rPr>
                  <a:t>стохастический пакетный спуск (</a:t>
                </a:r>
                <a:r>
                  <a:rPr lang="en-US" sz="2100" dirty="0">
                    <a:solidFill>
                      <a:schemeClr val="bg1"/>
                    </a:solidFill>
                  </a:rPr>
                  <a:t>SGD, </a:t>
                </a:r>
                <a:r>
                  <a:rPr lang="ru-RU" sz="2100" dirty="0">
                    <a:solidFill>
                      <a:schemeClr val="bg1"/>
                    </a:solidFill>
                  </a:rPr>
                  <a:t>пакет – </a:t>
                </a:r>
                <a:r>
                  <a:rPr lang="en-US" sz="2100" dirty="0">
                    <a:solidFill>
                      <a:schemeClr val="bg1"/>
                    </a:solidFill>
                  </a:rPr>
                  <a:t>batch</a:t>
                </a:r>
                <a:r>
                  <a:rPr lang="ru-RU" sz="2100" dirty="0">
                    <a:solidFill>
                      <a:schemeClr val="bg1"/>
                    </a:solidFill>
                  </a:rPr>
                  <a:t>).</a:t>
                </a:r>
              </a:p>
              <a:p>
                <a:pPr marL="342900" lvl="1" indent="-342900">
                  <a:tabLst>
                    <a:tab pos="450850" algn="l"/>
                  </a:tabLst>
                  <a:defRPr/>
                </a:pPr>
                <a:r>
                  <a:rPr lang="ru-RU" sz="2100" dirty="0">
                    <a:solidFill>
                      <a:schemeClr val="bg1"/>
                    </a:solidFill>
                  </a:rPr>
                  <a:t>В ряде случаев скорость обучения </a:t>
                </a:r>
                <a14:m>
                  <m:oMath xmlns:m="http://schemas.openxmlformats.org/officeDocument/2006/math">
                    <m:r>
                      <a:rPr lang="ar-AE" sz="2100" i="1">
                        <a:solidFill>
                          <a:schemeClr val="bg1"/>
                        </a:solidFill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sz="2100" dirty="0">
                    <a:solidFill>
                      <a:schemeClr val="bg1"/>
                    </a:solidFill>
                  </a:rPr>
                  <a:t> может быть функцией шага обучения </a:t>
                </a:r>
                <a:r>
                  <a:rPr lang="ru-RU" sz="2100" dirty="0" err="1">
                    <a:solidFill>
                      <a:schemeClr val="bg1"/>
                    </a:solidFill>
                  </a:rPr>
                  <a:t>t</a:t>
                </a:r>
                <a:r>
                  <a:rPr lang="en-US" sz="21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342900" lvl="1" indent="-342900">
                  <a:tabLst>
                    <a:tab pos="450850" algn="l"/>
                  </a:tabLst>
                  <a:defRPr/>
                </a:pPr>
                <a:r>
                  <a:rPr lang="ru-RU" sz="2000" dirty="0">
                    <a:solidFill>
                      <a:schemeClr val="bg1"/>
                    </a:solidFill>
                  </a:rPr>
                  <a:t>В некоторых случаях используются адаптивные варианты градиентного спуска типа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RMSProp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 и </a:t>
                </a:r>
                <a:r>
                  <a:rPr lang="en-US" sz="2000" dirty="0">
                    <a:solidFill>
                      <a:schemeClr val="bg1"/>
                    </a:solidFill>
                  </a:rPr>
                  <a:t>ADAM</a:t>
                </a:r>
                <a:endParaRPr lang="ru-RU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85750" y="1529542"/>
                <a:ext cx="11706381" cy="5328458"/>
              </a:xfrm>
              <a:blipFill>
                <a:blip r:embed="rId2"/>
                <a:stretch>
                  <a:fillRect l="-542" t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98DC59-1827-6445-9BCB-854FF38CA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9" y="3429000"/>
            <a:ext cx="5279495" cy="2955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406D9-978A-FD48-8074-96161C26B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285878" y="3503335"/>
            <a:ext cx="4927600" cy="280670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79833DA-F8B5-0E41-93EB-9B8E748A8669}"/>
              </a:ext>
            </a:extLst>
          </p:cNvPr>
          <p:cNvSpPr/>
          <p:nvPr/>
        </p:nvSpPr>
        <p:spPr bwMode="auto">
          <a:xfrm>
            <a:off x="317819" y="1529542"/>
            <a:ext cx="11112182" cy="95929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9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64301" y="155249"/>
            <a:ext cx="9321734" cy="1707006"/>
          </a:xfrm>
        </p:spPr>
        <p:txBody>
          <a:bodyPr>
            <a:normAutofit/>
          </a:bodyPr>
          <a:lstStyle/>
          <a:p>
            <a:pPr lvl="1" algn="ctr">
              <a:defRPr/>
            </a:pP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Обучение нейронной сети</a:t>
            </a:r>
            <a:endParaRPr lang="ru-RU" sz="5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89678" y="1420016"/>
            <a:ext cx="1121264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ru-RU" sz="2200" b="1" dirty="0">
                <a:solidFill>
                  <a:schemeClr val="bg1"/>
                </a:solidFill>
              </a:rPr>
              <a:t>Тренировочный набор данных </a:t>
            </a:r>
            <a:r>
              <a:rPr lang="ru-RU" sz="2200" dirty="0">
                <a:solidFill>
                  <a:schemeClr val="bg1"/>
                </a:solidFill>
              </a:rPr>
              <a:t>— это последовательность данных, которыми оперирует нейронная сеть для обучения.</a:t>
            </a:r>
            <a:endParaRPr sz="22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ru-RU" sz="2200" b="1" dirty="0" err="1">
                <a:solidFill>
                  <a:schemeClr val="bg1"/>
                </a:solidFill>
              </a:rPr>
              <a:t>Валидационный</a:t>
            </a:r>
            <a:r>
              <a:rPr lang="ru-RU" sz="2200" b="1" dirty="0">
                <a:solidFill>
                  <a:schemeClr val="bg1"/>
                </a:solidFill>
              </a:rPr>
              <a:t> набор данных </a:t>
            </a:r>
            <a:r>
              <a:rPr lang="ru-RU" sz="2200" dirty="0">
                <a:solidFill>
                  <a:schemeClr val="bg1"/>
                </a:solidFill>
              </a:rPr>
              <a:t>– это набор данных необходимый для проверки </a:t>
            </a:r>
            <a:r>
              <a:rPr lang="ru-RU" sz="2200" dirty="0" err="1">
                <a:solidFill>
                  <a:schemeClr val="bg1"/>
                </a:solidFill>
              </a:rPr>
              <a:t>корректоности</a:t>
            </a:r>
            <a:r>
              <a:rPr lang="ru-RU" sz="2200" dirty="0">
                <a:solidFill>
                  <a:schemeClr val="bg1"/>
                </a:solidFill>
              </a:rPr>
              <a:t> обучения по результатам работы каждой эпохи (то есть в процессе обучения) – </a:t>
            </a:r>
            <a:r>
              <a:rPr lang="ru-RU" sz="2200" b="1" dirty="0">
                <a:solidFill>
                  <a:schemeClr val="bg1"/>
                </a:solidFill>
              </a:rPr>
              <a:t>защита от переобучения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  <a:endParaRPr sz="22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ru-RU" sz="2200" b="1" dirty="0">
                <a:solidFill>
                  <a:schemeClr val="bg1"/>
                </a:solidFill>
              </a:rPr>
              <a:t>Тестовый набор данных </a:t>
            </a:r>
            <a:r>
              <a:rPr lang="ru-RU" sz="2200" dirty="0">
                <a:solidFill>
                  <a:schemeClr val="bg1"/>
                </a:solidFill>
              </a:rPr>
              <a:t>– набор данных на которых сеть проверяется по результатам обучения – </a:t>
            </a:r>
            <a:r>
              <a:rPr lang="ru-RU" sz="2200" i="1" dirty="0">
                <a:solidFill>
                  <a:schemeClr val="bg1"/>
                </a:solidFill>
              </a:rPr>
              <a:t>независимая выбор</a:t>
            </a:r>
            <a:r>
              <a:rPr lang="ru-RU" sz="2200" dirty="0">
                <a:solidFill>
                  <a:schemeClr val="bg1"/>
                </a:solidFill>
              </a:rPr>
              <a:t>ка – </a:t>
            </a:r>
            <a:r>
              <a:rPr lang="ru-RU" sz="2200" b="1" dirty="0">
                <a:solidFill>
                  <a:schemeClr val="bg1"/>
                </a:solidFill>
              </a:rPr>
              <a:t>показывает обобщающую способность обученной сети. </a:t>
            </a:r>
            <a:endParaRPr sz="2200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E42CAC-F48F-114D-9884-4A077BF2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61" y="4098173"/>
            <a:ext cx="3837482" cy="267962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C04BE3-25E6-E548-B4C1-2369A4A4E198}"/>
              </a:ext>
            </a:extLst>
          </p:cNvPr>
          <p:cNvSpPr/>
          <p:nvPr/>
        </p:nvSpPr>
        <p:spPr bwMode="auto">
          <a:xfrm>
            <a:off x="2286000" y="4015091"/>
            <a:ext cx="4800600" cy="276270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74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9926" y="623253"/>
            <a:ext cx="11502074" cy="544738"/>
          </a:xfrm>
          <a:noFill/>
        </p:spPr>
        <p:txBody>
          <a:bodyPr>
            <a:noAutofit/>
          </a:bodyPr>
          <a:lstStyle/>
          <a:p>
            <a:pPr>
              <a:defRPr/>
            </a:pP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Особенности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глу</a:t>
            </a:r>
            <a:r>
              <a:rPr lang="ru-RU" sz="4800" b="1" dirty="0" err="1">
                <a:solidFill>
                  <a:schemeClr val="bg1">
                    <a:lumMod val="95000"/>
                  </a:schemeClr>
                </a:solidFill>
              </a:rPr>
              <a:t>боких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нейронных сетей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E84438-EF47-2E44-8140-1D13E1E9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926" y="1253331"/>
            <a:ext cx="10515600" cy="4351338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Можно выделить несколько типов глубоких нейронных сетей:</a:t>
            </a:r>
          </a:p>
          <a:p>
            <a:pPr lvl="1"/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Полносвязные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сети</a:t>
            </a:r>
          </a:p>
          <a:p>
            <a:pPr lvl="1"/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Сверточные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сети</a:t>
            </a:r>
          </a:p>
          <a:p>
            <a:pPr lvl="1"/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Рекуррентные сети</a:t>
            </a:r>
          </a:p>
          <a:p>
            <a:pPr lvl="1"/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Подходы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трансформеры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Мы будем говорить о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</a:rPr>
              <a:t>сверточных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 нейронных сетях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81400" y="3819230"/>
            <a:ext cx="5397500" cy="27473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F09C52-6BA2-924F-BF49-381FD3E683CC}"/>
              </a:ext>
            </a:extLst>
          </p:cNvPr>
          <p:cNvSpPr/>
          <p:nvPr/>
        </p:nvSpPr>
        <p:spPr bwMode="auto">
          <a:xfrm>
            <a:off x="689926" y="3339584"/>
            <a:ext cx="7335138" cy="479646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64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89926" y="623253"/>
            <a:ext cx="11502074" cy="544738"/>
          </a:xfrm>
          <a:noFill/>
        </p:spPr>
        <p:txBody>
          <a:bodyPr>
            <a:noAutofit/>
          </a:bodyPr>
          <a:lstStyle/>
          <a:p>
            <a:pPr>
              <a:defRPr/>
            </a:pP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Особенности 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глу</a:t>
            </a:r>
            <a:r>
              <a:rPr lang="ru-RU" sz="4800" b="1" dirty="0" err="1">
                <a:solidFill>
                  <a:schemeClr val="bg1">
                    <a:lumMod val="95000"/>
                  </a:schemeClr>
                </a:solidFill>
              </a:rPr>
              <a:t>боких</a:t>
            </a:r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 нейронных сетей</a:t>
            </a: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428407" y="4223245"/>
            <a:ext cx="4823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См. как работает сеть по ссылке: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en-US" i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i="1" u="sng" dirty="0">
                <a:solidFill>
                  <a:schemeClr val="bg1">
                    <a:lumMod val="85000"/>
                  </a:schemeClr>
                </a:solidFill>
                <a:hlinkClick r:id="rId2" tooltip="https://www.cs.cmu.edu/~aharley/vis/conv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https://www.cs.cmu.edu/~aharley/vis/conv/</a:t>
            </a:r>
            <a:endParaRPr lang="en-US" i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ru-RU" i="1" dirty="0">
                <a:solidFill>
                  <a:schemeClr val="bg1">
                    <a:lumMod val="85000"/>
                  </a:schemeClr>
                </a:solidFill>
              </a:rPr>
              <a:t>И  также тут </a:t>
            </a:r>
            <a:r>
              <a:rPr lang="en-US" i="1" u="sng" dirty="0">
                <a:solidFill>
                  <a:schemeClr val="bg1">
                    <a:lumMod val="85000"/>
                  </a:schemeClr>
                </a:solidFill>
                <a:hlinkClick r:id="rId3" tooltip="https://transcranial.github.io/keras-js/#/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https://transcranial.github.io/keras-js/#/</a:t>
            </a:r>
            <a:endParaRPr lang="ru-RU" i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7768D3D8-F4AC-DD47-8E14-A9758FBAFE1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9151" y="1326399"/>
            <a:ext cx="11502074" cy="393876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dirty="0">
                <a:solidFill>
                  <a:schemeClr val="bg1"/>
                </a:solidFill>
              </a:rPr>
              <a:t>Главной особенностью глубоких нейронных сетей является возможность автоматического выделения признаков.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ru-RU" dirty="0">
                <a:solidFill>
                  <a:schemeClr val="bg1"/>
                </a:solidFill>
              </a:rPr>
              <a:t>Это особенно важно в тех случаях, когда признаки не формализованы или для решения задачи требуется слишком много признаков, находящихся в сложных взаимоотношениях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>
              <a:defRPr/>
            </a:pP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265" y="3186954"/>
            <a:ext cx="6591776" cy="33551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1C7CA0A-547F-7748-A114-D1B384CD3163}"/>
              </a:ext>
            </a:extLst>
          </p:cNvPr>
          <p:cNvSpPr/>
          <p:nvPr/>
        </p:nvSpPr>
        <p:spPr bwMode="auto">
          <a:xfrm>
            <a:off x="428407" y="1326399"/>
            <a:ext cx="11002634" cy="1810976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1836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1258</Words>
  <Application>Microsoft Office PowerPoint</Application>
  <PresentationFormat>Широкоэкранный</PresentationFormat>
  <Paragraphs>182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Принцип работы нейронных сетей</vt:lpstr>
      <vt:lpstr>Принцип работы нейронных сетей</vt:lpstr>
      <vt:lpstr>Метод обратного распространения ошибки (BackPropagation)</vt:lpstr>
      <vt:lpstr>Метод обратного распространения ошибки</vt:lpstr>
      <vt:lpstr>Метод обратного распространения ошибки</vt:lpstr>
      <vt:lpstr>Обучение нейронной сети</vt:lpstr>
      <vt:lpstr>Особенности глубоких нейронных сетей</vt:lpstr>
      <vt:lpstr>Особенности глубоких нейронных сетей</vt:lpstr>
      <vt:lpstr>Сверточная нейронная сеть (CNN) </vt:lpstr>
      <vt:lpstr>Сверточная нейронная сеть (CNN) </vt:lpstr>
      <vt:lpstr>Основные понятия. Перцептрон, слой</vt:lpstr>
      <vt:lpstr>Основные понятия. Синапс, матрица весов и понятие о инициализации весов</vt:lpstr>
      <vt:lpstr>Основные понятия. Функция активации – сигмоид, гиперболический тангенс, ReLU, пороговая</vt:lpstr>
      <vt:lpstr>Основные понятия. Многослойный перцептрон</vt:lpstr>
      <vt:lpstr>Про задачи нейронных сети</vt:lpstr>
      <vt:lpstr>Обучение с учителем (Supervised learning)</vt:lpstr>
      <vt:lpstr>Основные понятия. Обучение нейронной сети</vt:lpstr>
      <vt:lpstr>Обучение без учителя  (Unsupervised learning)</vt:lpstr>
      <vt:lpstr>Полу контролируемое обучение  (semi-supervised learning)</vt:lpstr>
      <vt:lpstr>Логистическая регрессия (классификация)</vt:lpstr>
      <vt:lpstr>Принцип работы нейронных сетей</vt:lpstr>
      <vt:lpstr>Принцип работы сверточной сети</vt:lpstr>
      <vt:lpstr>Алгоритм обратного распространения ошибки – основной метод обучения нейронных сетей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методом обратного распространения ошибки  (back propagation)</vt:lpstr>
      <vt:lpstr>методом обратного распространения ошибки  (back propagation)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подходы к задачам компьютерного зрения</dc:title>
  <dc:creator>Ronkin</dc:creator>
  <cp:lastModifiedBy>Ронкин Михаил Владимирович</cp:lastModifiedBy>
  <cp:revision>163</cp:revision>
  <dcterms:created xsi:type="dcterms:W3CDTF">2021-09-13T05:13:58Z</dcterms:created>
  <dcterms:modified xsi:type="dcterms:W3CDTF">2022-07-08T14:45:48Z</dcterms:modified>
</cp:coreProperties>
</file>