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5" r:id="rId3"/>
    <p:sldId id="396" r:id="rId4"/>
    <p:sldId id="397" r:id="rId5"/>
    <p:sldId id="355" r:id="rId6"/>
    <p:sldId id="356" r:id="rId7"/>
    <p:sldId id="357" r:id="rId8"/>
    <p:sldId id="358" r:id="rId9"/>
    <p:sldId id="359" r:id="rId10"/>
    <p:sldId id="360" r:id="rId11"/>
    <p:sldId id="400" r:id="rId12"/>
    <p:sldId id="405" r:id="rId13"/>
    <p:sldId id="406" r:id="rId14"/>
    <p:sldId id="401" r:id="rId15"/>
    <p:sldId id="402" r:id="rId16"/>
    <p:sldId id="403" r:id="rId17"/>
    <p:sldId id="404" r:id="rId18"/>
    <p:sldId id="361" r:id="rId19"/>
    <p:sldId id="362" r:id="rId20"/>
    <p:sldId id="363" r:id="rId21"/>
    <p:sldId id="364" r:id="rId22"/>
    <p:sldId id="365" r:id="rId23"/>
    <p:sldId id="366" r:id="rId24"/>
    <p:sldId id="368" r:id="rId25"/>
    <p:sldId id="369" r:id="rId26"/>
    <p:sldId id="370" r:id="rId27"/>
    <p:sldId id="367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9" r:id="rId36"/>
    <p:sldId id="378" r:id="rId37"/>
    <p:sldId id="380" r:id="rId38"/>
    <p:sldId id="381" r:id="rId39"/>
    <p:sldId id="382" r:id="rId40"/>
    <p:sldId id="383" r:id="rId41"/>
    <p:sldId id="384" r:id="rId42"/>
    <p:sldId id="386" r:id="rId43"/>
    <p:sldId id="391" r:id="rId44"/>
    <p:sldId id="389" r:id="rId45"/>
    <p:sldId id="390" r:id="rId46"/>
    <p:sldId id="385" r:id="rId47"/>
    <p:sldId id="392" r:id="rId48"/>
    <p:sldId id="394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B2DD-33A2-449A-99BB-2FB524EDC3E5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3.gif"/><Relationship Id="rId7" Type="http://schemas.openxmlformats.org/officeDocument/2006/relationships/image" Target="../media/image27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10" Type="http://schemas.openxmlformats.org/officeDocument/2006/relationships/image" Target="../media/image84.png"/><Relationship Id="rId4" Type="http://schemas.openxmlformats.org/officeDocument/2006/relationships/image" Target="../media/image24.gif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1.gif"/><Relationship Id="rId7" Type="http://schemas.openxmlformats.org/officeDocument/2006/relationships/image" Target="../media/image14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66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gif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Особенности искусственных нейронных сетей в задачах компьютерного зрения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3. </a:t>
            </a:r>
          </a:p>
          <a:p>
            <a:r>
              <a:rPr lang="ru-RU" dirty="0" smtClean="0"/>
              <a:t>Курс: Компьютерное зрение 2021 год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0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63951"/>
            <a:ext cx="8249603" cy="65083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6930" y="1051553"/>
            <a:ext cx="851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Когда ошибка каждого узла рассчитана, то коэффициенты  пересчитываются на новые значения</a:t>
            </a:r>
            <a:endParaRPr lang="en-US" dirty="0"/>
          </a:p>
        </p:txBody>
      </p:sp>
      <p:pic>
        <p:nvPicPr>
          <p:cNvPr id="8194" name="Picture 2" descr="http://galaxy.agh.edu.pl/~vlsi/AI/backp_t_en/backprop_files/img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9" y="1697883"/>
            <a:ext cx="2783096" cy="22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galaxy.agh.edu.pl/~vlsi/AI/backp_t_en/backprop_files/img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43" y="1618537"/>
            <a:ext cx="2855119" cy="23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galaxy.agh.edu.pl/~vlsi/AI/backp_t_en/backprop_files/img1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10" y="1620286"/>
            <a:ext cx="2535079" cy="21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galaxy.agh.edu.pl/~vlsi/AI/backp_t_en/backprop_files/img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17" y="3828004"/>
            <a:ext cx="2550920" cy="23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galaxy.agh.edu.pl/~vlsi/AI/backp_t_en/backprop_files/img1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00" y="3892231"/>
            <a:ext cx="2526544" cy="21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galaxy.agh.edu.pl/~vlsi/AI/backp_t_en/backprop_files/img1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858" y="3993863"/>
            <a:ext cx="272363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/>
                  <a:t>На рисунках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𝒅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𝒆</m:t>
                    </m:r>
                    <m:r>
                      <a:rPr lang="en-US" b="1" i="1" dirty="0">
                        <a:latin typeface="Cambria Math"/>
                      </a:rPr>
                      <m:t>)/</m:t>
                    </m:r>
                    <m:r>
                      <a:rPr lang="en-US" b="1" i="1" dirty="0">
                        <a:latin typeface="Cambria Math"/>
                      </a:rPr>
                      <m:t>𝒅𝒆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это производная функции активации.</a:t>
                </a:r>
              </a:p>
              <a:p>
                <a:pPr algn="ctr"/>
                <a:r>
                  <a:rPr lang="ru-RU" b="1" dirty="0"/>
                  <a:t>Сеть считается обученной когда ошибка дошла до минимума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64" y="6082791"/>
            <a:ext cx="990325" cy="29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ru-RU" i="1" dirty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7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9620" y="300010"/>
            <a:ext cx="10134599" cy="36929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/>
              <a:t>Метод</a:t>
            </a:r>
            <a:r>
              <a:rPr lang="en-US" sz="2400" b="1" dirty="0"/>
              <a:t> </a:t>
            </a:r>
            <a:r>
              <a:rPr lang="ru-RU" sz="2400" b="1" dirty="0" smtClean="0"/>
              <a:t>стохастического градиентного </a:t>
            </a:r>
            <a:r>
              <a:rPr lang="ru-RU" sz="2400" b="1" dirty="0"/>
              <a:t>спуска.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9080" y="669304"/>
                <a:ext cx="11262360" cy="6061434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ru-RU" sz="2000" b="1" dirty="0" smtClean="0"/>
                  <a:t>Методы </a:t>
                </a:r>
                <a:r>
                  <a:rPr lang="ru-RU" sz="2000" b="1" dirty="0"/>
                  <a:t>работы с неполной выборкой и </a:t>
                </a:r>
                <a:r>
                  <a:rPr lang="ru-RU" sz="2000" b="1" dirty="0" smtClean="0"/>
                  <a:t>статистикой</a:t>
                </a:r>
                <a:r>
                  <a:rPr lang="en-US" sz="2000" b="1" dirty="0" smtClean="0"/>
                  <a:t> (</a:t>
                </a:r>
                <a:r>
                  <a:rPr lang="en-US" sz="2000" dirty="0"/>
                  <a:t>Stochastic gradient </a:t>
                </a:r>
                <a:r>
                  <a:rPr lang="en-US" sz="2000" dirty="0" smtClean="0"/>
                  <a:t>descent, SGD)</a:t>
                </a:r>
                <a:r>
                  <a:rPr lang="ru-RU" sz="2000" dirty="0" smtClean="0"/>
                  <a:t>:</a:t>
                </a:r>
                <a:endParaRPr lang="ru-RU" sz="2000" dirty="0"/>
              </a:p>
              <a:p>
                <a:pPr lvl="1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ru-RU" sz="2000" b="1" dirty="0"/>
                  <a:t>Стохастический градиент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/>
                          </a:rPr>
                          <m:t>𝑘</m:t>
                        </m:r>
                        <m:r>
                          <a:rPr lang="ru-RU" sz="20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000" i="1" dirty="0">
                        <a:latin typeface="Cambria Math"/>
                      </a:rPr>
                      <m:t>−</m:t>
                    </m:r>
                    <m:r>
                      <a:rPr lang="ru-RU" sz="20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  <a:ea typeface="Cambria Math"/>
                      </a:rPr>
                      <m:t>EV</m:t>
                    </m:r>
                    <m:r>
                      <a:rPr lang="en-US" sz="2000" dirty="0">
                        <a:latin typeface="Cambria Math"/>
                        <a:ea typeface="Cambria Math"/>
                      </a:rPr>
                      <m:t>{</m:t>
                    </m:r>
                    <m:r>
                      <a:rPr lang="ru-RU" sz="2000" dirty="0" err="1">
                        <a:latin typeface="Cambria Math"/>
                      </a:rPr>
                      <m:t>𝛻</m:t>
                    </m:r>
                    <m:r>
                      <a:rPr lang="ru-RU" sz="2000" i="1" dirty="0" err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0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 dirty="0" err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 dirty="0" err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-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𝐸𝑉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мат. ожидание, для стохастических функций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b="1" dirty="0"/>
                  <a:t>Пакетный градиент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 dirty="0">
                            <a:latin typeface="Cambria Math"/>
                          </a:rPr>
                          <m:t>𝑘</m:t>
                        </m:r>
                        <m:r>
                          <a:rPr lang="ru-RU" sz="20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0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000" i="1" dirty="0">
                        <a:latin typeface="Cambria Math"/>
                      </a:rPr>
                      <m:t>−</m:t>
                    </m:r>
                    <m:r>
                      <a:rPr lang="ru-RU" sz="2000" i="1" dirty="0">
                        <a:latin typeface="Cambria Math"/>
                        <a:ea typeface="Cambria Math"/>
                      </a:rPr>
                      <m:t>𝜂</m:t>
                    </m:r>
                    <m:nary>
                      <m:naryPr>
                        <m:chr m:val="∑"/>
                        <m:limLoc m:val="subSup"/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ru-RU" sz="2000" i="1" dirty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sup>
                      <m:e>
                        <m:r>
                          <a:rPr lang="ru-RU" sz="2000" dirty="0">
                            <a:latin typeface="Cambria Math"/>
                          </a:rPr>
                          <m:t>𝛻</m:t>
                        </m:r>
                        <m:r>
                          <a:rPr lang="ru-RU" sz="2000" i="1" dirty="0" err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ru-RU" sz="20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 dirty="0" err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 dirty="0" err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&lt;</m:t>
                    </m:r>
                    <m:r>
                      <a:rPr lang="en-US" sz="2000" i="1" dirty="0">
                        <a:latin typeface="Cambria Math"/>
                      </a:rPr>
                      <m:t>𝑁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669304"/>
                <a:ext cx="11262360" cy="6061434"/>
              </a:xfrm>
              <a:blipFill>
                <a:blip r:embed="rId2"/>
                <a:stretch>
                  <a:fillRect l="-487" t="-4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34" y="2526077"/>
            <a:ext cx="2255521" cy="225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71" y="2256710"/>
            <a:ext cx="2524888" cy="252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96" y="2545718"/>
            <a:ext cx="3771409" cy="19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941" y="300010"/>
            <a:ext cx="7986713" cy="36929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Метод градиентного </a:t>
            </a:r>
            <a:r>
              <a:rPr lang="ru-RU" sz="2400" b="1" dirty="0" smtClean="0"/>
              <a:t>спуска</a:t>
            </a:r>
            <a:r>
              <a:rPr lang="ru-RU" sz="2400" b="1" dirty="0"/>
              <a:t> </a:t>
            </a:r>
            <a:r>
              <a:rPr lang="ru-RU" sz="2400" b="1" dirty="0" smtClean="0"/>
              <a:t>с моментом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0" y="669304"/>
            <a:ext cx="11262360" cy="60614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b="1" dirty="0" smtClean="0">
                <a:latin typeface="+mj-lt"/>
              </a:rPr>
              <a:t>Методы </a:t>
            </a:r>
            <a:r>
              <a:rPr lang="ru-RU" sz="2000" b="1" dirty="0">
                <a:latin typeface="+mj-lt"/>
              </a:rPr>
              <a:t>с использованием истории: Нестеров, ускоренный </a:t>
            </a:r>
            <a:r>
              <a:rPr lang="ru-RU" sz="2000" b="1" dirty="0" smtClean="0">
                <a:latin typeface="+mj-lt"/>
              </a:rPr>
              <a:t>градиент </a:t>
            </a:r>
            <a:r>
              <a:rPr lang="en-US" sz="2000" b="1" dirty="0" smtClean="0">
                <a:latin typeface="+mj-lt"/>
              </a:rPr>
              <a:t>(SGD with Moment)</a:t>
            </a:r>
            <a:endParaRPr lang="ru-RU" sz="2000" b="1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b="1" dirty="0">
              <a:latin typeface="+mj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28" y="4336894"/>
            <a:ext cx="2204458" cy="220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94" y="4031531"/>
            <a:ext cx="2410588" cy="241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92" y="4375186"/>
            <a:ext cx="3771409" cy="1907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568" y="994734"/>
            <a:ext cx="77724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941" y="300010"/>
            <a:ext cx="7986713" cy="36929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Метод градиентного спуска. </a:t>
            </a:r>
            <a:r>
              <a:rPr lang="ru-RU" sz="2400" b="1" dirty="0" smtClean="0"/>
              <a:t>Выбор скорости обучения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9080" y="669304"/>
                <a:ext cx="11262360" cy="606143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1700" dirty="0" smtClean="0"/>
                  <a:t>В теории обычно предполагается выбор шага по условию (отображению) </a:t>
                </a:r>
                <a:r>
                  <a:rPr lang="ru-RU" sz="1700" dirty="0" err="1"/>
                  <a:t>Липшеца</a:t>
                </a:r>
                <a:r>
                  <a:rPr lang="ru-RU" sz="1700" dirty="0"/>
                  <a:t>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dirty="0">
                        <a:latin typeface="Cambria Math"/>
                        <a:ea typeface="Cambria Math"/>
                      </a:rPr>
                      <m:t>η</m:t>
                    </m:r>
                    <m:r>
                      <a:rPr lang="ru-RU" sz="1700" i="1" dirty="0">
                        <a:latin typeface="Cambria Math"/>
                      </a:rPr>
                      <m:t>&lt;2/</m:t>
                    </m:r>
                    <m:r>
                      <a:rPr lang="ru-RU" sz="1700" i="1" dirty="0">
                        <a:latin typeface="Cambria Math"/>
                      </a:rPr>
                      <m:t>𝐿</m:t>
                    </m:r>
                    <m:r>
                      <a:rPr lang="ru-RU" sz="17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sz="1700" dirty="0"/>
                  <a:t> где </a:t>
                </a:r>
                <a:r>
                  <a:rPr lang="en-US" sz="1700" dirty="0"/>
                  <a:t>L </a:t>
                </a:r>
                <a:r>
                  <a:rPr lang="ru-RU" sz="1700" dirty="0"/>
                  <a:t>такое, что для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700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 dirty="0">
                            <a:latin typeface="Cambria Math"/>
                          </a:rPr>
                          <m:t>𝑘</m:t>
                        </m:r>
                        <m:r>
                          <a:rPr lang="en-US" sz="1700" i="1" dirty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ru-RU" sz="1700" dirty="0"/>
                  <a:t>‖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700" dirty="0">
                            <a:latin typeface="Cambria Math"/>
                          </a:rPr>
                          <m:t>𝛻</m:t>
                        </m:r>
                        <m:r>
                          <a:rPr lang="ru-RU" sz="1700" i="1" dirty="0">
                            <a:latin typeface="Cambria Math"/>
                          </a:rPr>
                          <m:t>𝑓</m:t>
                        </m:r>
                        <m:r>
                          <a:rPr lang="ru-RU" sz="17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7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ru-RU" sz="1700" i="1" dirty="0">
                            <a:latin typeface="Cambria Math"/>
                          </a:rPr>
                          <m:t>)−</m:t>
                        </m:r>
                        <m:r>
                          <a:rPr lang="ru-RU" sz="1700" dirty="0">
                            <a:latin typeface="Cambria Math"/>
                          </a:rPr>
                          <m:t>𝛻</m:t>
                        </m:r>
                        <m:r>
                          <a:rPr lang="ru-RU" sz="1700" i="1" dirty="0">
                            <a:latin typeface="Cambria Math"/>
                          </a:rPr>
                          <m:t>𝑓</m:t>
                        </m:r>
                        <m:r>
                          <a:rPr lang="ru-RU" sz="1700" i="1" dirty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700" i="1" dirty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ru-RU" sz="1700" i="1" dirty="0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ru-RU" sz="1700" i="1" dirty="0">
                        <a:latin typeface="Cambria Math"/>
                      </a:rPr>
                      <m:t>≤</m:t>
                    </m:r>
                    <m:r>
                      <a:rPr lang="ru-RU" sz="1700" i="1" dirty="0" err="1">
                        <a:latin typeface="Cambria Math"/>
                      </a:rPr>
                      <m:t>𝐿</m:t>
                    </m:r>
                    <m:r>
                      <a:rPr lang="ru-RU" sz="1700" i="1" dirty="0" err="1">
                        <a:latin typeface="Cambria Math"/>
                      </a:rPr>
                      <m:t>‖</m:t>
                    </m:r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7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1700" i="1" dirty="0" err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 dirty="0">
                            <a:latin typeface="Cambria Math"/>
                          </a:rPr>
                          <m:t>𝑘</m:t>
                        </m:r>
                        <m:r>
                          <a:rPr lang="en-US" sz="17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1700" i="1" dirty="0">
                        <a:latin typeface="Cambria Math"/>
                      </a:rPr>
                      <m:t>‖</m:t>
                    </m:r>
                  </m:oMath>
                </a14:m>
                <a:endParaRPr lang="en-US" sz="17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1700" dirty="0" smtClean="0"/>
                  <a:t>На практике мы выбираем шаг в диапазоне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7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ru-RU" sz="1700" dirty="0" smtClean="0"/>
                  <a:t>Можно также выбрать изменяемый шаг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669304"/>
                <a:ext cx="11262360" cy="6061434"/>
              </a:xfrm>
              <a:blipFill>
                <a:blip r:embed="rId2"/>
                <a:stretch>
                  <a:fillRect l="-379" t="-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999297"/>
            <a:ext cx="5410200" cy="26003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297" y="2099310"/>
            <a:ext cx="5200650" cy="1409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96" y="5199644"/>
            <a:ext cx="6511670" cy="12688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344" y="3628756"/>
            <a:ext cx="5680656" cy="29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0817" y="328291"/>
            <a:ext cx="8738647" cy="36929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/>
              <a:t>Адаптивные </a:t>
            </a:r>
            <a:r>
              <a:rPr lang="ru-RU" sz="2400" b="1" dirty="0"/>
              <a:t>методы градиентного спуска в нейронных сетях.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52030" y="867267"/>
                <a:ext cx="10536964" cy="563722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200" b="1" dirty="0"/>
                  <a:t>Метод </a:t>
                </a:r>
                <a:r>
                  <a:rPr lang="en-US" sz="2200" b="1" dirty="0" err="1"/>
                  <a:t>Adgrad</a:t>
                </a:r>
                <a:r>
                  <a:rPr lang="en-US" sz="2200" b="1" dirty="0"/>
                  <a:t> (adaptive gradient)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Некоторые признаки могут быть крайне информативными, но встречаться редко</a:t>
                </a:r>
                <a:r>
                  <a:rPr lang="en-US" sz="2200" dirty="0"/>
                  <a:t>, </a:t>
                </a:r>
                <a:r>
                  <a:rPr lang="ru-RU" sz="2200" dirty="0"/>
                  <a:t>признаки обновляются с оглядкой на то, насколько ни типичный.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для каждого параметра сети храниться сумму квадратов его обновлений.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ru-RU" sz="22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2200" i="1" dirty="0">
                            <a:latin typeface="Cambria Math"/>
                            <a:ea typeface="Cambria Math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  <a:ea typeface="Cambria Math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rad>
                      </m:den>
                    </m:f>
                    <m:r>
                      <a:rPr lang="ru-RU" sz="2200" dirty="0" err="1">
                        <a:latin typeface="Cambria Math"/>
                      </a:rPr>
                      <m:t>𝛻</m:t>
                    </m:r>
                    <m:r>
                      <a:rPr lang="ru-RU" sz="2200" i="1" dirty="0" err="1">
                        <a:latin typeface="Cambria Math"/>
                      </a:rPr>
                      <m:t>𝑓</m:t>
                    </m:r>
                    <m:r>
                      <a:rPr lang="ru-RU" sz="22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2200" dirty="0">
                                <a:latin typeface="Cambria Math"/>
                              </a:rPr>
                              <m:t>𝛻</m:t>
                            </m:r>
                            <m:r>
                              <a:rPr lang="ru-RU" sz="2200" i="1" dirty="0" err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22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200" i="1" dirty="0" err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i="1" dirty="0" err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dirty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200" dirty="0"/>
                  <a:t> — сумма квадратов обновлений, </a:t>
                </a:r>
                <a:r>
                  <a:rPr lang="el-GR" sz="2200" dirty="0">
                    <a:latin typeface="Calibri"/>
                    <a:cs typeface="Calibri"/>
                  </a:rPr>
                  <a:t>ε</a:t>
                </a:r>
                <a:r>
                  <a:rPr lang="ru-RU" sz="2200" dirty="0"/>
                  <a:t>  — сглаживающий параметр, необходимый, чтобы избежать деления на 0. У часто обновлявшегося в прошлом параметра большая </a:t>
                </a:r>
                <a:r>
                  <a:rPr lang="en-US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200" dirty="0"/>
                  <a:t>, значит большой знаменатель и шаг обновления меньше. 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Иногда используют другие варианты, например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+</m:t>
                    </m:r>
                    <m:func>
                      <m:func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dirty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ru-RU" sz="2200" dirty="0">
                                <a:latin typeface="Cambria Math"/>
                              </a:rPr>
                              <m:t>𝛻</m:t>
                            </m:r>
                            <m:r>
                              <a:rPr lang="ru-RU" sz="2200" i="1" dirty="0" err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2200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200" i="1" dirty="0" err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200" i="1" dirty="0" err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200" i="1" dirty="0" err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030" y="867267"/>
                <a:ext cx="10536964" cy="5637229"/>
              </a:xfrm>
              <a:blipFill>
                <a:blip r:embed="rId2"/>
                <a:stretch>
                  <a:fillRect l="-752" t="-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0817" y="328291"/>
            <a:ext cx="8738647" cy="36929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Специальные методы градиентного спуска в нейронных сетях.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8385" y="867267"/>
                <a:ext cx="11041166" cy="5637229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b="1" dirty="0"/>
                  <a:t>Методы </a:t>
                </a:r>
                <a:r>
                  <a:rPr lang="en-US" sz="2200" b="1" dirty="0" err="1"/>
                  <a:t>RMSProp</a:t>
                </a:r>
                <a:r>
                  <a:rPr lang="en-US" sz="2200" b="1" dirty="0"/>
                  <a:t> </a:t>
                </a:r>
                <a:r>
                  <a:rPr lang="ru-RU" sz="2200" b="1" dirty="0"/>
                  <a:t>и </a:t>
                </a:r>
                <a:r>
                  <a:rPr lang="en-US" sz="2200" b="1" dirty="0" err="1"/>
                  <a:t>Addelta</a:t>
                </a:r>
                <a:endParaRPr lang="ru-RU" sz="2200" b="1" dirty="0"/>
              </a:p>
              <a:p>
                <a:pPr marL="457200" lvl="2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Недостаток </a:t>
                </a:r>
                <a:r>
                  <a:rPr lang="ru-RU" sz="2200" dirty="0" err="1"/>
                  <a:t>Adagrad</a:t>
                </a:r>
                <a:r>
                  <a:rPr lang="ru-RU" sz="2200" dirty="0"/>
                  <a:t> в том, что  в </a:t>
                </a:r>
                <a:r>
                  <a:rPr lang="en-US" sz="2200" dirty="0"/>
                  <a:t>Gt </a:t>
                </a:r>
                <a:r>
                  <a:rPr lang="ru-RU" sz="2200" dirty="0"/>
                  <a:t>может увеличиваться сколько угодно, что через некоторое время приводит к слишком маленьким обновлениям и параличу алгоритма. </a:t>
                </a:r>
                <a:endParaRPr lang="en-US" sz="2200" dirty="0"/>
              </a:p>
              <a:p>
                <a:pPr marL="457200" lvl="2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Метод </a:t>
                </a:r>
                <a:r>
                  <a:rPr lang="en-US" sz="2200" dirty="0"/>
                  <a:t>Addelta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/>
                          </a:rPr>
                          <m:t>(1−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𝛾</m:t>
                        </m:r>
                        <m:r>
                          <a:rPr lang="en-US" sz="2200" i="1" dirty="0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𝐸𝑉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ru-RU" sz="2200" dirty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ru-RU" sz="2200" i="1" dirty="0" err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200" i="1" dirty="0" err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 dirty="0" err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200" dirty="0"/>
                              <m:t>  </m:t>
                            </m:r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2200" i="1" dirty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𝐸𝑉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ru-RU" sz="2200" dirty="0">
                                    <a:latin typeface="Cambria Math"/>
                                  </a:rPr>
                                  <m:t>𝛻</m:t>
                                </m:r>
                                <m:r>
                                  <a:rPr lang="ru-RU" sz="2200" i="1" dirty="0" err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200" i="1" dirty="0" err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 dirty="0" err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 dirty="0" err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200" dirty="0"/>
                              <m:t>  </m:t>
                            </m:r>
                          </m:e>
                        </m:d>
                      </m:e>
                      <m:sup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457200" lvl="2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ru-RU" sz="2200" dirty="0"/>
                  <a:t>Метод  </a:t>
                </a:r>
                <a:r>
                  <a:rPr lang="en-US" sz="2200" dirty="0"/>
                  <a:t>RMS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𝑅𝑀𝑆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>
                            <a:latin typeface="Cambria Math"/>
                          </a:rPr>
                          <m:t>𝐸𝑉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US" sz="2200" dirty="0"/>
                  <a:t>, </a:t>
                </a:r>
                <a:endParaRPr lang="ru-RU" sz="2200" dirty="0"/>
              </a:p>
              <a:p>
                <a:pPr marL="457200" lvl="2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𝐸𝑉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∆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200" i="1">
                        <a:latin typeface="Cambria Math"/>
                      </a:rPr>
                      <m:t>𝐸𝑉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200" i="1" dirty="0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−1)</m:t>
                    </m:r>
                    <m:r>
                      <a:rPr lang="en-US" sz="2200" i="1">
                        <a:latin typeface="Cambria Math"/>
                      </a:rPr>
                      <m:t>𝐸𝑉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200" dirty="0"/>
                  <a:t>, </a:t>
                </a:r>
                <a:endParaRPr lang="ru-RU" sz="2200" dirty="0"/>
              </a:p>
              <a:p>
                <a:pPr marL="457200" lvl="2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𝑅𝑀𝑆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200" i="1" dirty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i="1" dirty="0">
                            <a:latin typeface="Cambria Math"/>
                          </a:rPr>
                          <m:t>𝐸𝑉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dirty="0">
                                <a:latin typeface="Cambria Math"/>
                              </a:rPr>
                              <m:t>𝛻</m:t>
                            </m:r>
                            <m:r>
                              <a:rPr lang="ru-RU" sz="2200" i="1" dirty="0" err="1">
                                <a:latin typeface="Cambria Math"/>
                              </a:rPr>
                              <m:t>𝑓</m:t>
                            </m:r>
                            <m:sSup>
                              <m:sSup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200" i="1" dirty="0" err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 dirty="0" err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200" i="1" dirty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200" i="1" dirty="0">
                            <a:latin typeface="Cambria Math"/>
                          </a:rPr>
                          <m:t>+</m:t>
                        </m:r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US" sz="2200" dirty="0"/>
                  <a:t>  ,</a:t>
                </a:r>
                <a:endParaRPr lang="ru-RU" sz="2200" dirty="0"/>
              </a:p>
              <a:p>
                <a:pPr marL="457200" lvl="2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ru-RU" sz="22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𝑅𝑀𝑆</m:t>
                        </m:r>
                        <m:r>
                          <a:rPr lang="en-US" sz="2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200" i="1" dirty="0">
                            <a:latin typeface="Cambria Math"/>
                          </a:rPr>
                          <m:t>𝑅𝑀𝑆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ru-RU" sz="2200" dirty="0" err="1">
                        <a:latin typeface="Cambria Math"/>
                      </a:rPr>
                      <m:t>𝛻</m:t>
                    </m:r>
                    <m:r>
                      <a:rPr lang="ru-RU" sz="2200" i="1" dirty="0" err="1">
                        <a:latin typeface="Cambria Math"/>
                      </a:rPr>
                      <m:t>𝑓</m:t>
                    </m:r>
                    <m:r>
                      <a:rPr lang="ru-RU" sz="22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85" y="867267"/>
                <a:ext cx="11041166" cy="5637229"/>
              </a:xfrm>
              <a:blipFill>
                <a:blip r:embed="rId2"/>
                <a:stretch>
                  <a:fillRect l="-607" t="-6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55477" y="697585"/>
                <a:ext cx="11870108" cy="597659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ru-RU" sz="2200" b="1" dirty="0"/>
                  <a:t>Метод </a:t>
                </a:r>
                <a:r>
                  <a:rPr lang="en-US" sz="2200" b="1" dirty="0"/>
                  <a:t>ADAM (adaptive moment estimation)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dirty="0" err="1"/>
                  <a:t>RMSProp</a:t>
                </a:r>
                <a:r>
                  <a:rPr lang="en-US" sz="2200" dirty="0"/>
                  <a:t> </a:t>
                </a:r>
                <a:r>
                  <a:rPr lang="ru-RU" sz="2200" dirty="0"/>
                  <a:t>и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AdDelta</a:t>
                </a:r>
                <a:r>
                  <a:rPr lang="en-US" sz="2200" dirty="0"/>
                  <a:t> </a:t>
                </a:r>
                <a:r>
                  <a:rPr lang="ru-RU" sz="2200" dirty="0"/>
                  <a:t>при неправильно выбранных значениях параметров могут долго с «недоверием» относиться к редко используемым весам.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200" dirty="0"/>
                  <a:t>Это может привести к параличу алгоритма, а может вызвать намеренно «жадное» поведение, когда алгоритм сначала обновляет нейроны, кодирующие самые лучшие признаки.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ru-RU" sz="2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sz="2200" i="1" dirty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dirty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ru-RU" sz="2200" i="1" dirty="0" err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ru-RU" sz="22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200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200" i="1" dirty="0" err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200" dirty="0"/>
                                <m:t>  </m:t>
                              </m:r>
                            </m:e>
                          </m:d>
                        </m:e>
                        <m:sup/>
                      </m:sSup>
                    </m:oMath>
                  </m:oMathPara>
                </a14:m>
                <a:endParaRPr lang="ru-RU" sz="22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𝐺𝑉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𝐺𝑉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ru-RU" sz="22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i="1" dirty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dirty="0">
                                      <a:latin typeface="Cambria Math"/>
                                    </a:rPr>
                                    <m:t>𝛻</m:t>
                                  </m:r>
                                  <m:r>
                                    <a:rPr lang="ru-RU" sz="2200" i="1" dirty="0" err="1">
                                      <a:latin typeface="Cambria Math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ru-RU" sz="22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200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200" i="1" dirty="0" err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200" dirty="0"/>
                                <m:t>  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marL="457200" lvl="1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ru-RU" sz="22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2200" i="1" dirty="0">
                            <a:latin typeface="Cambria Math"/>
                            <a:ea typeface="Cambria Math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>
                                        <a:latin typeface="Cambria Math"/>
                                        <a:ea typeface="Cambria Math"/>
                                      </a:rPr>
                                      <m:t>𝐺𝑉</m:t>
                                    </m:r>
                                  </m:e>
                                  <m:sub>
                                    <m:r>
                                      <a:rPr lang="en-US" sz="2200" i="1" dirty="0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en-US" sz="2200" i="1" dirty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 dirty="0"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 dirty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200" i="1" dirty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200" i="1" dirty="0">
                            <a:latin typeface="Cambria Math"/>
                            <a:ea typeface="Cambria Math"/>
                          </a:rPr>
                          <m:t>1−</m:t>
                        </m:r>
                        <m:sSubSup>
                          <m:sSubSupPr>
                            <m:ctrlPr>
                              <a:rPr lang="en-US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i="1" dirty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2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200" dirty="0"/>
                  <a:t>Метод позволяет избежать проблему неправильного выбора значения параметров. Авторы </a:t>
                </a:r>
                <a:r>
                  <a:rPr lang="ru-RU" sz="2200" dirty="0" err="1"/>
                  <a:t>Adam</a:t>
                </a:r>
                <a:r>
                  <a:rPr lang="ru-RU" sz="2200" dirty="0"/>
                  <a:t> предлагают в качестве значений по умолчанию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=0.9,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n-US" sz="22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=0.999, </m:t>
                    </m:r>
                    <m:r>
                      <a:rPr lang="en-US" sz="2200" i="1" dirty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200" i="1" dirty="0">
                        <a:latin typeface="Cambria Math"/>
                        <a:ea typeface="Cambria Math"/>
                      </a:rPr>
                      <m:t>=1</m:t>
                    </m:r>
                    <m:r>
                      <a:rPr lang="en-US" sz="2200" i="1" dirty="0">
                        <a:latin typeface="Cambria Math"/>
                        <a:ea typeface="Cambria Math"/>
                      </a:rPr>
                      <m:t>𝑒</m:t>
                    </m:r>
                    <m:r>
                      <a:rPr lang="en-US" sz="2200" i="1" dirty="0">
                        <a:latin typeface="Cambria Math"/>
                        <a:ea typeface="Cambria Math"/>
                      </a:rPr>
                      <m:t>−8.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477" y="697585"/>
                <a:ext cx="11870108" cy="5976592"/>
              </a:xfrm>
              <a:blipFill>
                <a:blip r:embed="rId2"/>
                <a:stretch>
                  <a:fillRect l="-565" t="-12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1740817" y="328291"/>
            <a:ext cx="8738647" cy="369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/>
              <a:t>Специальные методы градиентного спуска в нейронных сетях.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220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896618" y="697585"/>
                <a:ext cx="8394310" cy="5976592"/>
              </a:xfrm>
            </p:spPr>
            <p:txBody>
              <a:bodyPr>
                <a:no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b="1" dirty="0"/>
                  <a:t>Метод </a:t>
                </a:r>
                <a:r>
                  <a:rPr lang="en-US" sz="2200" b="1" dirty="0" err="1"/>
                  <a:t>Admax</a:t>
                </a:r>
                <a:endParaRPr lang="en-US" sz="2200" b="1" dirty="0"/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𝐺𝑉</m:t>
                          </m:r>
                        </m:e>
                        <m:sub>
                          <m:r>
                            <a:rPr lang="en-US" sz="22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200" i="1" dirty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sz="2200" i="1" dirty="0">
                                      <a:latin typeface="Cambria Math"/>
                                      <a:ea typeface="Cambria Math"/>
                                    </a:rPr>
                                    <m:t>𝐺𝑉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sz="2200" i="1" dirty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(1−</m:t>
                                  </m:r>
                                  <m:sSubSup>
                                    <m:sSubSup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200" i="1" dirty="0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)</m:t>
                                  </m:r>
                                  <m:d>
                                    <m:d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200" i="1" dirty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200" dirty="0">
                                              <a:latin typeface="Cambria Math"/>
                                            </a:rPr>
                                            <m:t>𝛻</m:t>
                                          </m:r>
                                          <m:r>
                                            <a:rPr lang="ru-RU" sz="2200" i="1" dirty="0" err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sz="2200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200" i="1" dirty="0" err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200" i="1" dirty="0" err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200" i="1" dirty="0">
                                                      <a:latin typeface="Cambria Math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sz="2200" dirty="0"/>
                                        <m:t> 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2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200" i="1" dirty="0">
                              <a:latin typeface="Cambria Math"/>
                            </a:rPr>
                            <m:t>1/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200" dirty="0"/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200" dirty="0"/>
                  <a:t>Использование данных методов рекомендуется для разряженных данных. Метод </a:t>
                </a:r>
                <a:r>
                  <a:rPr lang="en-US" sz="2200" dirty="0"/>
                  <a:t>Adam </a:t>
                </a:r>
                <a:r>
                  <a:rPr lang="ru-RU" sz="2200" dirty="0"/>
                  <a:t>сегодня считается одним из наиболее перспективных.  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200" b="1" dirty="0"/>
                  <a:t>Методов с накоплением импульса (метод моментов, тоже, что метод </a:t>
                </a:r>
                <a:r>
                  <a:rPr lang="ru-RU" sz="2200" b="1" dirty="0" err="1"/>
                  <a:t>Нестерева</a:t>
                </a:r>
                <a:r>
                  <a:rPr lang="ru-RU" sz="2200" b="1" dirty="0"/>
                  <a:t>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ru-RU" sz="2200" i="1" dirty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r>
                      <a:rPr lang="ru-RU" sz="22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2200" dirty="0" err="1">
                        <a:latin typeface="Cambria Math"/>
                      </a:rPr>
                      <m:t>𝛻</m:t>
                    </m:r>
                    <m:r>
                      <a:rPr lang="ru-RU" sz="2200" i="1" dirty="0" err="1">
                        <a:latin typeface="Cambria Math"/>
                      </a:rPr>
                      <m:t>𝑓</m:t>
                    </m:r>
                    <m:r>
                      <a:rPr lang="ru-RU" sz="22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 err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 err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+</m:t>
                    </m:r>
                    <m:r>
                      <a:rPr lang="ru-RU" sz="2200" i="1" dirty="0">
                        <a:latin typeface="Cambria Math"/>
                      </a:rPr>
                      <m:t>𝛽</m:t>
                    </m:r>
                    <m:r>
                      <a:rPr lang="ru-RU" sz="22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en-US" sz="2200" i="1" dirty="0">
                            <a:latin typeface="Cambria Math"/>
                          </a:rPr>
                          <m:t>−</m:t>
                        </m:r>
                        <m:r>
                          <a:rPr lang="ru-RU" sz="22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))+</m:t>
                    </m:r>
                    <m:r>
                      <a:rPr lang="ru-RU" sz="2200" i="1" dirty="0">
                        <a:latin typeface="Cambria Math"/>
                      </a:rPr>
                      <m:t>𝛽</m:t>
                    </m:r>
                    <m:r>
                      <a:rPr lang="ru-RU" sz="22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200" i="1" dirty="0">
                            <a:latin typeface="Cambria Math"/>
                          </a:rPr>
                          <m:t>𝑘</m:t>
                        </m:r>
                        <m:r>
                          <a:rPr lang="en-US" sz="2200" i="1" dirty="0">
                            <a:latin typeface="Cambria Math"/>
                          </a:rPr>
                          <m:t>−</m:t>
                        </m:r>
                        <m:r>
                          <a:rPr lang="ru-RU" sz="22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ru-RU" sz="2200" i="1" dirty="0">
                        <a:latin typeface="Cambria Math"/>
                      </a:rPr>
                      <m:t>𝛽</m:t>
                    </m:r>
                    <m:r>
                      <a:rPr lang="en-US" sz="2200" i="1" dirty="0">
                        <a:latin typeface="Cambria Math"/>
                      </a:rPr>
                      <m:t>~0.9</m:t>
                    </m:r>
                  </m:oMath>
                </a14:m>
                <a:r>
                  <a:rPr lang="en-US" sz="2200" dirty="0"/>
                  <a:t>.</a:t>
                </a:r>
                <a:endParaRPr lang="ru-RU" sz="2200" dirty="0"/>
              </a:p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6618" y="697585"/>
                <a:ext cx="8394310" cy="5976592"/>
              </a:xfrm>
              <a:blipFill>
                <a:blip r:embed="rId2"/>
                <a:stretch>
                  <a:fillRect l="-944" t="-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1740817" y="328291"/>
            <a:ext cx="8738647" cy="3692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/>
              <a:t>Специальные методы градиентного спуска в нейронных сетях.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579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Проблемы градиентного спуска = проблемы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6052" y="3602038"/>
            <a:ext cx="10066946" cy="30654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 Лекция – </a:t>
            </a:r>
          </a:p>
          <a:p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Особенности обучения и </a:t>
            </a:r>
            <a:r>
              <a:rPr lang="ru-RU" sz="2800" b="1" dirty="0" err="1">
                <a:solidFill>
                  <a:schemeClr val="bg1">
                    <a:lumMod val="50000"/>
                  </a:schemeClr>
                </a:solidFill>
              </a:rPr>
              <a:t>полносвязных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 нейронных сетей. </a:t>
            </a:r>
            <a:endParaRPr lang="ru-RU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Часть 1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1073" y="266828"/>
            <a:ext cx="8174283" cy="64189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Проблема плохой обусловленности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908721"/>
            <a:ext cx="11494093" cy="522538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Обусловленность данных </a:t>
            </a:r>
            <a:r>
              <a:rPr lang="ru-RU" sz="2200" dirty="0"/>
              <a:t>– мера их линейной независимости.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 идеале сеть должна работать на полностью независимых данных (некоррелирующих) имеющих одинаковые порядки статистических параметров (среднего, дисперсии, отсутствие моментов более высоких порядков).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Отсутствие хорошей обусловленности данных ведет к проблеме возмущения – проблеме неустойчивости результатов работы сети.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Проблема возмущения: </a:t>
            </a:r>
            <a:r>
              <a:rPr lang="ru-RU" sz="2200" dirty="0"/>
              <a:t>небольшое изменение входной выборки (использование тестовой выборки) приводит к большому изменению результата работы сети.</a:t>
            </a:r>
          </a:p>
        </p:txBody>
      </p:sp>
    </p:spTree>
    <p:extLst>
      <p:ext uri="{BB962C8B-B14F-4D97-AF65-F5344CB8AC3E}">
        <p14:creationId xmlns:p14="http://schemas.microsoft.com/office/powerpoint/2010/main" val="3637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795" y="413131"/>
            <a:ext cx="7986713" cy="5016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Логистическая регрессия (классификация)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1. Линейной разделимая выборка</a:t>
                </a:r>
              </a:p>
              <a:p>
                <a:pPr marL="0" indent="0">
                  <a:buNone/>
                </a:pPr>
                <a:r>
                  <a:rPr lang="ru-RU" sz="1800" dirty="0"/>
                  <a:t>Если набор признаков можно разделить на два класса, так чтобы не какие из признаков не попадали в оба класса одновременно, то выборка называется линейно разделимой.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𝑠𝑖𝑛𝑔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ответ классификатора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2. Логистическая регрессия</a:t>
                </a:r>
              </a:p>
              <a:p>
                <a:pPr marL="0" indent="0">
                  <a:buNone/>
                </a:pPr>
                <a:r>
                  <a:rPr lang="ru-RU" sz="1800" dirty="0"/>
                  <a:t>Логистическая регрессия - частный случай линейного классификатора, обладающий "умением" – прогнозировать вероятность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800" dirty="0"/>
                  <a:t> отнесения примера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 к классу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)=1/(1+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</a:t>
                </a:r>
                <a:r>
                  <a:rPr lang="ru-RU" sz="1800" dirty="0"/>
                  <a:t>.</a:t>
                </a:r>
              </a:p>
              <a:p>
                <a:pPr marL="0" indent="0">
                  <a:buNone/>
                </a:pP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сигмоида</a:t>
                </a:r>
                <a:r>
                  <a:rPr lang="ru-RU" sz="1800" dirty="0"/>
                  <a:t> прогнозирует шансы попадания в один из двух классов (0 и 1).</a:t>
                </a:r>
              </a:p>
              <a:p>
                <a:pPr marL="0" indent="0">
                  <a:buNone/>
                </a:pPr>
                <a:r>
                  <a:rPr lang="ru-RU" sz="1700" dirty="0"/>
                  <a:t>Например, в задаче кредитного </a:t>
                </a:r>
                <a:r>
                  <a:rPr lang="ru-RU" sz="1700" dirty="0" err="1"/>
                  <a:t>скоринга</a:t>
                </a:r>
                <a:r>
                  <a:rPr lang="ru-RU" sz="1700" dirty="0"/>
                  <a:t>, традиционно применяется логистическая регрессия, часто прогнозируют вероятность невозврата кредита (p=1 или возврата </a:t>
                </a:r>
                <a:r>
                  <a:rPr lang="en-US" sz="1700" dirty="0"/>
                  <a:t>p</a:t>
                </a:r>
                <a:r>
                  <a:rPr lang="ru-RU" sz="1700" dirty="0"/>
                  <a:t>=0). Как правило попадание задается порогом, например </a:t>
                </a:r>
                <a:r>
                  <a:rPr lang="en-US" sz="1700" dirty="0"/>
                  <a:t>P=0.15.</a:t>
                </a:r>
                <a:r>
                  <a:rPr lang="ru-RU" sz="1700" dirty="0"/>
                  <a:t> </a:t>
                </a:r>
              </a:p>
              <a:p>
                <a:r>
                  <a:rPr lang="ru-RU" sz="1800" dirty="0"/>
                  <a:t>Обычно размещается на последнем уровне даже самых глубоких нейронных сетей: когда </a:t>
                </a:r>
                <a:r>
                  <a:rPr lang="ru-RU" sz="1800" dirty="0" err="1"/>
                  <a:t>всепризнаки</a:t>
                </a:r>
                <a:r>
                  <a:rPr lang="ru-RU" sz="1800" dirty="0"/>
                  <a:t> выделены, нужно в итоге на них сделать какой-то классификатор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  <a:blipFill>
                <a:blip r:embed="rId2"/>
                <a:stretch>
                  <a:fillRect l="-554" t="-1060" r="-10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habrastorage.org/files/77b/af8/55c/77baf855c84a4ba9a851060ec7ae6ec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914781"/>
            <a:ext cx="1931194" cy="24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habrastorage.org/files/f7d/20b/5e3/f7d20b5e309b4931bd2cac6c56df85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256" y="4180524"/>
            <a:ext cx="1838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9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1073" y="266828"/>
            <a:ext cx="8174283" cy="64189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Проблема затухающего градиента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98" y="908721"/>
            <a:ext cx="11032621" cy="5225380"/>
          </a:xfrm>
        </p:spPr>
        <p:txBody>
          <a:bodyPr>
            <a:normAutofit/>
          </a:bodyPr>
          <a:lstStyle/>
          <a:p>
            <a:pPr marL="285750" lvl="1">
              <a:lnSpc>
                <a:spcPct val="105000"/>
              </a:lnSpc>
              <a:spcBef>
                <a:spcPts val="600"/>
              </a:spcBef>
              <a:tabLst>
                <a:tab pos="450850" algn="l"/>
              </a:tabLst>
            </a:pPr>
            <a:r>
              <a:rPr lang="ru-RU" sz="2200" dirty="0"/>
              <a:t>Если веса нейрона сведены к нулю или единице, то градиент обучаться не будет (</a:t>
            </a:r>
            <a:r>
              <a:rPr lang="ru-RU" sz="2200" b="1" dirty="0"/>
              <a:t>проблема затухающего градиента</a:t>
            </a:r>
            <a:r>
              <a:rPr lang="ru-RU" sz="2200" dirty="0"/>
              <a:t>).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градиенты могут начать «взрываться», экспоненциально увеличиваться по мере «разворачивания» нейронной сети – </a:t>
            </a:r>
            <a:r>
              <a:rPr lang="ru-RU" sz="2200" b="1" dirty="0"/>
              <a:t>проблема взрыва градиента </a:t>
            </a:r>
            <a:r>
              <a:rPr lang="ru-RU" sz="2200" dirty="0"/>
              <a:t>(</a:t>
            </a:r>
            <a:r>
              <a:rPr lang="ru-RU" sz="2200" dirty="0" err="1"/>
              <a:t>exploding</a:t>
            </a:r>
            <a:r>
              <a:rPr lang="ru-RU" sz="2200" dirty="0"/>
              <a:t> </a:t>
            </a:r>
            <a:r>
              <a:rPr lang="ru-RU" sz="2200" dirty="0" err="1"/>
              <a:t>gradients</a:t>
            </a:r>
            <a:r>
              <a:rPr lang="ru-RU" sz="2200" dirty="0"/>
              <a:t>).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Градиенты могут свестись к нулю – </a:t>
            </a:r>
            <a:r>
              <a:rPr lang="ru-RU" sz="2200" b="1" dirty="0"/>
              <a:t>проблема вымывания градиента</a:t>
            </a:r>
            <a:r>
              <a:rPr lang="ru-RU" sz="2200" dirty="0"/>
              <a:t> (</a:t>
            </a:r>
            <a:r>
              <a:rPr lang="en-US" sz="2200" dirty="0"/>
              <a:t>vanishing </a:t>
            </a:r>
            <a:r>
              <a:rPr lang="ru-RU" sz="2200" dirty="0" err="1"/>
              <a:t>gradients</a:t>
            </a:r>
            <a:r>
              <a:rPr lang="ru-RU" sz="2200" dirty="0"/>
              <a:t>).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 практических задачах веса уменьшаются экспоненциально с количеством слоев в </a:t>
            </a:r>
            <a:r>
              <a:rPr lang="ru-RU" sz="2000" dirty="0" smtClean="0"/>
              <a:t>сети.</a:t>
            </a:r>
            <a:endParaRPr lang="ru-RU" sz="2000" dirty="0"/>
          </a:p>
        </p:txBody>
      </p:sp>
      <p:pic>
        <p:nvPicPr>
          <p:cNvPr id="1026" name="Picture 2" descr="ÐÐ°ÑÑÐ¸Ð½ÐºÐ¸ Ð¿Ð¾ Ð·Ð°Ð¿ÑÐ¾ÑÑ vanishing gradients and gradient ex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3933057"/>
            <a:ext cx="4959964" cy="27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671" y="364363"/>
            <a:ext cx="8315685" cy="45250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Проблема переобучения (</a:t>
            </a:r>
            <a:r>
              <a:rPr lang="en-US" sz="2800" b="1" dirty="0"/>
              <a:t>over fitting)</a:t>
            </a:r>
            <a:r>
              <a:rPr lang="ru-RU" sz="2800" b="1" dirty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635" y="4941168"/>
            <a:ext cx="4384803" cy="177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5800" y="692697"/>
            <a:ext cx="10888980" cy="390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i="1" dirty="0"/>
              <a:t> Повышение точности сети – повышение числа весов – повышение числа слоев.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b="1" i="1" dirty="0"/>
              <a:t>Проблема:  </a:t>
            </a:r>
            <a:r>
              <a:rPr lang="ru-RU" sz="2200" dirty="0"/>
              <a:t>При слишком долгом обучение может возникнуть ситуация </a:t>
            </a:r>
            <a:r>
              <a:rPr lang="ru-RU" sz="2200" b="1" dirty="0"/>
              <a:t>переобучения.</a:t>
            </a:r>
            <a:r>
              <a:rPr lang="ru-RU" sz="2200" dirty="0"/>
              <a:t> 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b="1" dirty="0"/>
              <a:t>Переобучение -</a:t>
            </a:r>
            <a:r>
              <a:rPr lang="ru-RU" sz="2200" dirty="0"/>
              <a:t> ситуация, когда сеть перестанет учится и будет запоминать результаты для тренировочного набора входных данных (выучит тренировочный сет вместе с его шумами). 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dirty="0"/>
              <a:t>Тестовые результаты будут вносить шумы – ошибка увеличится. 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000" dirty="0"/>
              <a:t>При переобучении </a:t>
            </a:r>
            <a:r>
              <a:rPr lang="ru-RU" sz="2000" dirty="0" err="1"/>
              <a:t>нейросеть</a:t>
            </a:r>
            <a:r>
              <a:rPr lang="ru-RU" sz="2000" dirty="0"/>
              <a:t> считает шумы как бы частью полезного сигнала. 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000" i="1" dirty="0"/>
              <a:t>Кроме переобучение может быть  </a:t>
            </a:r>
            <a:r>
              <a:rPr lang="ru-RU" sz="2000" b="1" i="1" dirty="0" err="1"/>
              <a:t>недообучение</a:t>
            </a:r>
            <a:r>
              <a:rPr lang="ru-RU" sz="2000" i="1" dirty="0"/>
              <a:t> – когда </a:t>
            </a:r>
            <a:r>
              <a:rPr lang="ru-RU" sz="2000" i="1" dirty="0" err="1"/>
              <a:t>нейросеть</a:t>
            </a:r>
            <a:r>
              <a:rPr lang="ru-RU" sz="2000" i="1" dirty="0"/>
              <a:t> выделила не все признаки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8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671" y="364363"/>
            <a:ext cx="8315685" cy="45250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Другие проблемы обучения нейронных сетей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76300" y="911614"/>
            <a:ext cx="9508782" cy="2872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b="1" i="1" dirty="0"/>
              <a:t>Проблема инициализации </a:t>
            </a:r>
            <a:r>
              <a:rPr lang="ru-RU" sz="2200" i="1" dirty="0"/>
              <a:t>– </a:t>
            </a:r>
            <a:r>
              <a:rPr lang="ru-RU" sz="2200" dirty="0"/>
              <a:t>при плохой обусловленности данных результат работы сети зависит от инициализации.</a:t>
            </a:r>
          </a:p>
          <a:p>
            <a:pPr marL="2857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b="1" i="1" dirty="0"/>
              <a:t>проблема  выбора функций активации и потерь</a:t>
            </a:r>
            <a:r>
              <a:rPr lang="ru-RU" sz="2200" i="1" dirty="0"/>
              <a:t>. – </a:t>
            </a:r>
            <a:r>
              <a:rPr lang="ru-RU" sz="2200" dirty="0"/>
              <a:t>результат может завесить от того, какие функции выбраны.</a:t>
            </a:r>
          </a:p>
          <a:p>
            <a:pPr marL="2857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r>
              <a:rPr lang="ru-RU" sz="2200" b="1" i="1" dirty="0"/>
              <a:t>Проблема размерности </a:t>
            </a:r>
            <a:r>
              <a:rPr lang="ru-RU" sz="2200" i="1" dirty="0"/>
              <a:t>– </a:t>
            </a:r>
            <a:r>
              <a:rPr lang="ru-RU" sz="2200" dirty="0"/>
              <a:t>число параметров сети растет экспоненциально числу слоев и/или числу входов</a:t>
            </a:r>
          </a:p>
          <a:p>
            <a:pPr marL="2857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450850" algn="l"/>
              </a:tabLst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6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16052" y="3602038"/>
            <a:ext cx="10066946" cy="30654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 Лекция – </a:t>
            </a:r>
          </a:p>
          <a:p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Особенности обучения и </a:t>
            </a:r>
            <a:r>
              <a:rPr lang="ru-RU" sz="2800" b="1" dirty="0" err="1">
                <a:solidFill>
                  <a:schemeClr val="bg1">
                    <a:lumMod val="50000"/>
                  </a:schemeClr>
                </a:solidFill>
              </a:rPr>
              <a:t>полносвязных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</a:rPr>
              <a:t> нейронных сетей. </a:t>
            </a:r>
            <a:endParaRPr lang="ru-RU" sz="28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Часть 1</a:t>
            </a:r>
            <a:endParaRPr lang="ru-RU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Значение функции активации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41960" y="982980"/>
                <a:ext cx="11308507" cy="5622919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Использование функции активации позволяет нейронным сетям выделять сложные признаки  </a:t>
                </a:r>
                <a:br>
                  <a:rPr lang="ru-RU" sz="2000" dirty="0" smtClean="0"/>
                </a:br>
                <a:r>
                  <a:rPr lang="ru-RU" sz="2000" dirty="0" smtClean="0"/>
                  <a:t>(не линейные) из данных.</a:t>
                </a:r>
              </a:p>
              <a:p>
                <a:r>
                  <a:rPr lang="ru-RU" sz="2000" dirty="0" smtClean="0"/>
                  <a:t>Для сети с одним слоем функция активации может быть записана как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r>
                  <a:rPr lang="ru-RU" sz="2000" dirty="0" smtClean="0"/>
                  <a:t>Наиболее популярные виды функций активации</a:t>
                </a:r>
              </a:p>
              <a:p>
                <a:r>
                  <a:rPr lang="ru-RU" sz="2000" dirty="0" smtClean="0"/>
                  <a:t>Логистическая функция: </a:t>
                </a:r>
                <a:r>
                  <a:rPr lang="en-US" sz="2000" dirty="0" smtClean="0"/>
                  <a:t>sigmoid/</a:t>
                </a:r>
                <a:r>
                  <a:rPr lang="en-US" sz="2000" dirty="0" err="1" smtClean="0"/>
                  <a:t>softmax</a:t>
                </a:r>
                <a:r>
                  <a:rPr lang="ru-RU" sz="2000" dirty="0" smtClean="0"/>
                  <a:t> для выходных и специальных слоев</a:t>
                </a:r>
                <a:r>
                  <a:rPr lang="en-US" sz="2000" dirty="0" smtClean="0"/>
                  <a:t>;</a:t>
                </a:r>
                <a:endParaRPr lang="ru-RU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;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ru-RU" sz="2000" dirty="0" smtClean="0"/>
                  <a:t>Полулинейная функция 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ReLU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и ее варианты в </a:t>
                </a:r>
                <a:r>
                  <a:rPr lang="ru-RU" sz="2000" dirty="0" err="1" smtClean="0"/>
                  <a:t>т.ч</a:t>
                </a:r>
                <a:r>
                  <a:rPr lang="ru-RU" sz="2000" dirty="0" smtClean="0"/>
                  <a:t>. Нелинейный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для промежуточных слоев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:endParaRPr lang="ru-RU" sz="2000" dirty="0" smtClean="0"/>
              </a:p>
              <a:p>
                <a:r>
                  <a:rPr lang="ru-RU" sz="2000" dirty="0"/>
                  <a:t> </a:t>
                </a:r>
                <a:r>
                  <a:rPr lang="ru-RU" sz="2000" dirty="0" smtClean="0"/>
                  <a:t>Выход слоя без отдельной функции активации называется линейной активацией.</a:t>
                </a:r>
              </a:p>
              <a:p>
                <a:r>
                  <a:rPr lang="ru-RU" sz="2000" dirty="0" smtClean="0"/>
                  <a:t>Также можно сказать что ступенька это функция активации, но она не удовлетворяет требованиям метода градиентного спуска.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0" y="982980"/>
                <a:ext cx="11308507" cy="5622919"/>
              </a:xfrm>
              <a:blipFill>
                <a:blip r:embed="rId2"/>
                <a:stretch>
                  <a:fillRect l="-485" t="-1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6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38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функции активации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828942"/>
                <a:ext cx="10820400" cy="5348021"/>
              </a:xfrm>
            </p:spPr>
            <p:txBody>
              <a:bodyPr>
                <a:normAutofit/>
              </a:bodyPr>
              <a:lstStyle/>
              <a:p>
                <a:r>
                  <a:rPr lang="ru-RU" sz="2000" b="1" dirty="0" smtClean="0"/>
                  <a:t>Дифференцируемость </a:t>
                </a:r>
                <a:r>
                  <a:rPr lang="ru-RU" sz="2000" dirty="0" smtClean="0"/>
                  <a:t>– это необходимо для метода обратного распространения ошибки. </a:t>
                </a:r>
                <a:endParaRPr lang="en-US" sz="2000" dirty="0"/>
              </a:p>
              <a:p>
                <a:r>
                  <a:rPr lang="ru-RU" sz="2000" b="1" dirty="0" smtClean="0"/>
                  <a:t>Низкая вычислительная сложность </a:t>
                </a:r>
                <a:r>
                  <a:rPr lang="ru-RU" sz="2000" dirty="0" smtClean="0"/>
                  <a:t>– это пожелание, включая:</a:t>
                </a:r>
              </a:p>
              <a:p>
                <a:pPr lvl="2"/>
                <a:r>
                  <a:rPr lang="ru-RU" b="1" dirty="0"/>
                  <a:t>Временную сложность (</a:t>
                </a:r>
                <a:r>
                  <a:rPr lang="ru-RU" dirty="0"/>
                  <a:t>и число операций для </a:t>
                </a:r>
                <a:r>
                  <a:rPr lang="ru-RU" dirty="0" smtClean="0"/>
                  <a:t>вычисления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вычислительная сложность</a:t>
                </a:r>
                <a:r>
                  <a:rPr lang="ru-RU" b="1" dirty="0" smtClean="0"/>
                  <a:t>);</a:t>
                </a:r>
                <a:endParaRPr lang="en-US" dirty="0"/>
              </a:p>
              <a:p>
                <a:pPr lvl="2"/>
                <a:r>
                  <a:rPr lang="ru-RU" dirty="0"/>
                  <a:t>Потенциал к пространственной разреженности – результаты должны быть часто нулями, но не слишком </a:t>
                </a:r>
                <a:r>
                  <a:rPr lang="ru-RU" dirty="0" smtClean="0"/>
                  <a:t>часто (</a:t>
                </a:r>
                <a:r>
                  <a:rPr lang="en-US" b="1" dirty="0" err="1" smtClean="0"/>
                  <a:t>sparcity</a:t>
                </a:r>
                <a:r>
                  <a:rPr lang="ru-RU" dirty="0" smtClean="0"/>
                  <a:t>).</a:t>
                </a:r>
                <a:endParaRPr lang="ru-RU" dirty="0"/>
              </a:p>
              <a:p>
                <a:r>
                  <a:rPr lang="ru-RU" sz="2000" b="1" dirty="0" smtClean="0"/>
                  <a:t>Низкая вероятность взрыва и вымывания градиента.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Интуитивно, если функция активации имеет насыщение в нижней и верхней частях то попадание значений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000" dirty="0" smtClean="0"/>
                  <a:t> в такие области приводит к остановке обучения </a:t>
                </a:r>
                <a:br>
                  <a:rPr lang="ru-RU" sz="2000" dirty="0" smtClean="0"/>
                </a:br>
                <a:r>
                  <a:rPr lang="ru-RU" sz="2000" dirty="0" smtClean="0"/>
                  <a:t>(производная = 0 – нет обновления весов).</a:t>
                </a:r>
                <a:endParaRPr lang="en-US" sz="20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828942"/>
                <a:ext cx="10820400" cy="5348021"/>
              </a:xfrm>
              <a:blipFill>
                <a:blip r:embed="rId2"/>
                <a:stretch>
                  <a:fillRect l="-507" t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1" y="4434840"/>
            <a:ext cx="5037774" cy="1888489"/>
          </a:xfrm>
          <a:prstGeom prst="rect">
            <a:avLst/>
          </a:prstGeom>
        </p:spPr>
      </p:pic>
      <p:pic>
        <p:nvPicPr>
          <p:cNvPr id="5" name="Picture 4" descr="a)ReLU and Swish Functions (b)Derivative of ReLU and Swish | Download 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4626304"/>
            <a:ext cx="4941028" cy="150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109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6271" cy="46381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функции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8942"/>
            <a:ext cx="10515600" cy="5348021"/>
          </a:xfrm>
        </p:spPr>
        <p:txBody>
          <a:bodyPr>
            <a:normAutofit/>
          </a:bodyPr>
          <a:lstStyle/>
          <a:p>
            <a:pPr lvl="1"/>
            <a:r>
              <a:rPr lang="ru-RU" u="sng" dirty="0" smtClean="0"/>
              <a:t>Главная причина вымывания градиента это насыщение функции активации.</a:t>
            </a:r>
          </a:p>
          <a:p>
            <a:pPr lvl="2"/>
            <a:r>
              <a:rPr lang="ru-RU" dirty="0" smtClean="0"/>
              <a:t>Когда производная стремиться к 0 обучение минимально или останавливается.</a:t>
            </a:r>
          </a:p>
          <a:p>
            <a:pPr lvl="2"/>
            <a:r>
              <a:rPr lang="ru-RU" dirty="0" smtClean="0"/>
              <a:t>Если обучение замедляется, можно попасть например, в локальный минимум или остановить его не дойдя до минимума – то есть потерять производительность.</a:t>
            </a:r>
          </a:p>
          <a:p>
            <a:pPr lvl="1"/>
            <a:r>
              <a:rPr lang="ru-RU" u="sng" dirty="0" smtClean="0"/>
              <a:t>Главная причина взрыва градиента – отсутствие насыщение при слишком быстром росте активационной функции (слишком большое значение выхода функции).   </a:t>
            </a:r>
          </a:p>
          <a:p>
            <a:pPr lvl="2"/>
            <a:r>
              <a:rPr lang="ru-RU" dirty="0" smtClean="0"/>
              <a:t>В этом случае поиск минимума функции потерь будет грубым и тоже не даст высокой точности.</a:t>
            </a:r>
          </a:p>
          <a:p>
            <a:pPr lvl="1"/>
            <a:r>
              <a:rPr lang="ru-RU" u="sng" dirty="0" smtClean="0"/>
              <a:t>Таким образом, желательно иметь выход функции в районе 1.</a:t>
            </a:r>
          </a:p>
          <a:p>
            <a:pPr lvl="2"/>
            <a:r>
              <a:rPr lang="ru-RU" u="sng" dirty="0" smtClean="0"/>
              <a:t>Желательно чтобы производная была с насыщением в значении 1 и с нулями, где это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167521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9671" y="364363"/>
            <a:ext cx="8315685" cy="452502"/>
          </a:xfrm>
        </p:spPr>
        <p:txBody>
          <a:bodyPr>
            <a:noAutofit/>
          </a:bodyPr>
          <a:lstStyle/>
          <a:p>
            <a:pPr algn="ctr"/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" y="364363"/>
            <a:ext cx="6074806" cy="2277237"/>
          </a:xfrm>
          <a:prstGeom prst="rect">
            <a:avLst/>
          </a:prstGeom>
        </p:spPr>
      </p:pic>
      <p:pic>
        <p:nvPicPr>
          <p:cNvPr id="5" name="Picture 2" descr="http://lamda.nju.edu.cn/weixs/project/CNNTricks/imgs/relufami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7" y="3893456"/>
            <a:ext cx="7418981" cy="2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800/1*C7KdIsgmKq2EHFBHG1irt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15" y="3893456"/>
            <a:ext cx="4066497" cy="18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860348" y="3371619"/>
            <a:ext cx="4244509" cy="452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ReLU6</a:t>
            </a:r>
            <a:endParaRPr lang="ru-RU" sz="3600" b="1" dirty="0"/>
          </a:p>
        </p:txBody>
      </p:sp>
      <p:pic>
        <p:nvPicPr>
          <p:cNvPr id="3076" name="Picture 4" descr="a)ReLU and Swish Functions (b)Derivative of ReLU and Swish | Download 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35" y="1014202"/>
            <a:ext cx="5682493" cy="17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67" y="3378882"/>
            <a:ext cx="5967490" cy="17188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ru-RU" dirty="0" smtClean="0"/>
              <a:t>Логистическая функция активации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175658"/>
            <a:ext cx="11292114" cy="51961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Функция является аналитическим решением проблемы логистической регрессии. </a:t>
            </a:r>
          </a:p>
          <a:p>
            <a:pPr lvl="1"/>
            <a:r>
              <a:rPr lang="ru-RU" sz="2000" dirty="0" smtClean="0"/>
              <a:t>При </a:t>
            </a:r>
            <a:r>
              <a:rPr lang="ru-RU" sz="2000" dirty="0"/>
              <a:t>этом, решение логистической регрессии это гиперплоскость (линия, плоскость и т.д.), разделяющая два класса. </a:t>
            </a:r>
          </a:p>
          <a:p>
            <a:r>
              <a:rPr lang="ru-RU" sz="2000" dirty="0" smtClean="0"/>
              <a:t>Если нужно разделять больше классов, то используется расширение логистической функции – функция </a:t>
            </a:r>
            <a:r>
              <a:rPr lang="en-US" sz="2000" dirty="0" err="1" smtClean="0"/>
              <a:t>softmax</a:t>
            </a:r>
            <a:r>
              <a:rPr lang="en-US" sz="2000" dirty="0" smtClean="0"/>
              <a:t>.</a:t>
            </a:r>
            <a:endParaRPr lang="ru-RU" sz="2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6896456" y="4262913"/>
            <a:ext cx="760576" cy="30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" y="3052056"/>
            <a:ext cx="6389536" cy="230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28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Выходная функция </a:t>
            </a:r>
            <a:r>
              <a:rPr lang="en-US" dirty="0" err="1" smtClean="0"/>
              <a:t>softmax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29" y="1165412"/>
            <a:ext cx="10878671" cy="5011551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553"/>
            <a:ext cx="9532390" cy="46961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8160" t="58139"/>
          <a:stretch/>
        </p:blipFill>
        <p:spPr>
          <a:xfrm>
            <a:off x="1501426" y="1039906"/>
            <a:ext cx="7979783" cy="117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pPr lvl="1"/>
            <a:r>
              <a:rPr lang="ru-RU" b="1" dirty="0"/>
              <a:t>Принцип работы нейронных сетей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836712"/>
            <a:ext cx="8712968" cy="5688632"/>
          </a:xfrm>
        </p:spPr>
        <p:txBody>
          <a:bodyPr>
            <a:noAutofit/>
          </a:bodyPr>
          <a:lstStyle/>
          <a:p>
            <a:r>
              <a:rPr lang="ru-RU" sz="1800" dirty="0"/>
              <a:t>Принцип работы сети:</a:t>
            </a:r>
          </a:p>
        </p:txBody>
      </p:sp>
      <p:pic>
        <p:nvPicPr>
          <p:cNvPr id="4" name="Рисунок 3" descr="https://habrastorage.org/files/195/f7c/fb9/195f7cfb9887458dbf8c7d808891246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40768"/>
            <a:ext cx="777686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793928" y="5158933"/>
            <a:ext cx="862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Нейроны представляют собой граф, имеющий в качестве узлов нелинейные функции</a:t>
            </a:r>
          </a:p>
          <a:p>
            <a:r>
              <a:rPr lang="ru-RU" dirty="0"/>
              <a:t> преобразующие взвешенную сумму  поступающих на них данных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84" y="264394"/>
            <a:ext cx="2838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9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Варианты функции </a:t>
            </a:r>
            <a:r>
              <a:rPr lang="en-US" dirty="0" smtClean="0"/>
              <a:t>sigmoid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129" y="1165412"/>
                <a:ext cx="10878671" cy="5011551"/>
              </a:xfrm>
            </p:spPr>
            <p:txBody>
              <a:bodyPr/>
              <a:lstStyle/>
              <a:p>
                <a:r>
                  <a:rPr lang="ru-RU" sz="2000" dirty="0" smtClean="0"/>
                  <a:t>В некоторых случаях удобно использовать функцию с выходом в диапазоне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000" dirty="0" smtClean="0"/>
                  <a:t> до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 smtClean="0"/>
                  <a:t> – такой вариант замены </a:t>
                </a:r>
                <a:r>
                  <a:rPr lang="en-US" sz="2000" dirty="0" smtClean="0"/>
                  <a:t>sigmoid</a:t>
                </a:r>
                <a:r>
                  <a:rPr lang="ru-RU" sz="2000" dirty="0" smtClean="0"/>
                  <a:t> – функция гиперболического тангенса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tan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ru-RU" sz="2000" dirty="0" smtClean="0"/>
                  <a:t>Недостаток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– </a:t>
                </a:r>
                <a:r>
                  <a:rPr lang="ru-RU" sz="2000" dirty="0" smtClean="0"/>
                  <a:t>насыщение в области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ru-RU" sz="2000" dirty="0" smtClean="0"/>
                  <a:t>В целом функции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 smtClean="0"/>
                  <a:t> используются в выходных слоя или в редких промежуточных слоях именно для того, чтобы влияние их недостатков было небольшим.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129" y="1165412"/>
                <a:ext cx="10878671" cy="5011551"/>
              </a:xfrm>
              <a:blipFill>
                <a:blip r:embed="rId2"/>
                <a:stretch>
                  <a:fillRect l="-504" t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79" y="2804833"/>
            <a:ext cx="7389899" cy="1498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24" y="4979334"/>
            <a:ext cx="42894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87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Функция активации </a:t>
            </a:r>
            <a:r>
              <a:rPr lang="en-US" dirty="0" err="1" smtClean="0"/>
              <a:t>ReLU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129" y="1165412"/>
                <a:ext cx="10878671" cy="50115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𝑅𝑒𝐿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или 0.</m:t>
                    </m:r>
                  </m:oMath>
                </a14:m>
                <a:endParaRPr lang="ru-RU" sz="2000" b="0" dirty="0" smtClean="0"/>
              </a:p>
              <a:p>
                <a:r>
                  <a:rPr lang="ru-RU" sz="2000" dirty="0" smtClean="0"/>
                  <a:t>Достоинства </a:t>
                </a:r>
                <a:r>
                  <a:rPr lang="en-US" sz="2000" dirty="0" err="1" smtClean="0"/>
                  <a:t>ReLU</a:t>
                </a:r>
                <a:r>
                  <a:rPr lang="en-US" sz="2000" dirty="0" smtClean="0"/>
                  <a:t>: </a:t>
                </a:r>
                <a:endParaRPr lang="ru-RU" sz="2000" dirty="0" smtClean="0"/>
              </a:p>
              <a:p>
                <a:pPr lvl="1"/>
                <a:r>
                  <a:rPr lang="ru-RU" sz="2000" dirty="0"/>
                  <a:t>Низкая вычисленная сложность </a:t>
                </a:r>
              </a:p>
              <a:p>
                <a:pPr lvl="1"/>
                <a:r>
                  <a:rPr lang="ru-RU" sz="2000" dirty="0"/>
                  <a:t>Высокая потенциальная разрежённость</a:t>
                </a:r>
              </a:p>
              <a:p>
                <a:pPr lvl="1"/>
                <a:r>
                  <a:rPr lang="ru-RU" sz="2000" dirty="0"/>
                  <a:t>Инвариантность к мультипликативным коэффициентам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  <a:p>
                <a:pPr lvl="1"/>
                <a:r>
                  <a:rPr lang="ru-RU" sz="2000" dirty="0"/>
                  <a:t>Некоторая регуляризация, так как значения меньше нуля нули.</a:t>
                </a:r>
              </a:p>
              <a:p>
                <a:pPr lvl="1"/>
                <a:r>
                  <a:rPr lang="ru-RU" sz="2000" dirty="0"/>
                  <a:t>Ускорение обучение (так как нули, но и веса в этой области не обучаются).</a:t>
                </a:r>
              </a:p>
              <a:p>
                <a:r>
                  <a:rPr lang="ru-RU" sz="2000" dirty="0" smtClean="0"/>
                  <a:t>Недостатки </a:t>
                </a:r>
                <a:r>
                  <a:rPr lang="en-US" sz="2000" dirty="0" err="1" smtClean="0"/>
                  <a:t>ReLU</a:t>
                </a:r>
                <a:r>
                  <a:rPr lang="en-US" sz="2000" dirty="0" smtClean="0"/>
                  <a:t> – </a:t>
                </a:r>
                <a:r>
                  <a:rPr lang="ru-RU" sz="2000" dirty="0" smtClean="0"/>
                  <a:t>если слишком много значений меньше нуля – происходит вымывание градиента и соответствующие веса не обучаются. </a:t>
                </a:r>
                <a:endParaRPr lang="ru-RU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129" y="1165412"/>
                <a:ext cx="10878671" cy="5011551"/>
              </a:xfrm>
              <a:blipFill>
                <a:blip r:embed="rId2"/>
                <a:stretch>
                  <a:fillRect l="-504" t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ReLU activation (red) and derivative (blue) for efficient gradient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20" y="4213132"/>
            <a:ext cx="4094229" cy="241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278731"/>
            <a:ext cx="6543675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1902618"/>
            <a:ext cx="7724775" cy="1247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3074590"/>
            <a:ext cx="7305675" cy="1543050"/>
          </a:xfrm>
          <a:prstGeom prst="rect">
            <a:avLst/>
          </a:prstGeom>
        </p:spPr>
      </p:pic>
      <p:pic>
        <p:nvPicPr>
          <p:cNvPr id="8" name="Picture 2" descr="http://lamda.nju.edu.cn/weixs/project/CNNTricks/imgs/relufamil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7640"/>
            <a:ext cx="7418981" cy="20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miro.medium.com/max/800/1*C7KdIsgmKq2EHFBHG1irt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48" y="4617640"/>
            <a:ext cx="4066497" cy="18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1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 smtClean="0"/>
              <a:t>Нелинейные </a:t>
            </a:r>
            <a:r>
              <a:rPr lang="en-US" dirty="0" err="1" smtClean="0"/>
              <a:t>ReLU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7" y="1111250"/>
            <a:ext cx="7411084" cy="12704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307"/>
          <a:stretch/>
        </p:blipFill>
        <p:spPr>
          <a:xfrm>
            <a:off x="373743" y="3474164"/>
            <a:ext cx="8798832" cy="22669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80" y="2156540"/>
            <a:ext cx="4781712" cy="176425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020" y="4601601"/>
            <a:ext cx="4872044" cy="17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06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970494"/>
            <a:ext cx="8058150" cy="1066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 smtClean="0"/>
              <a:t>Нелинейные </a:t>
            </a:r>
            <a:r>
              <a:rPr lang="en-US" dirty="0" err="1" smtClean="0"/>
              <a:t>ReLU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1001711"/>
            <a:ext cx="9458325" cy="1647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43840"/>
            <a:ext cx="6111875" cy="19004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2938459"/>
            <a:ext cx="5486400" cy="6953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35" y="3411850"/>
            <a:ext cx="3286125" cy="485775"/>
          </a:xfrm>
          <a:prstGeom prst="rect">
            <a:avLst/>
          </a:prstGeom>
        </p:spPr>
      </p:pic>
      <p:sp>
        <p:nvSpPr>
          <p:cNvPr id="13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150" y="4375148"/>
            <a:ext cx="3730620" cy="20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3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962666"/>
                <a:ext cx="10953749" cy="5827776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spcBef>
                    <a:spcPts val="300"/>
                  </a:spcBef>
                  <a:buNone/>
                </a:pPr>
                <a:endParaRPr lang="en-US" sz="2200" dirty="0"/>
              </a:p>
              <a:p>
                <a:pPr>
                  <a:spcBef>
                    <a:spcPts val="300"/>
                  </a:spcBef>
                </a:pPr>
                <a:r>
                  <a:rPr lang="ru-RU" sz="2200" b="1" dirty="0"/>
                  <a:t>Инициализация </a:t>
                </a:r>
                <a:r>
                  <a:rPr lang="en-US" sz="2200" b="1" dirty="0"/>
                  <a:t>Nguyen – </a:t>
                </a:r>
                <a:r>
                  <a:rPr lang="en-US" sz="2200" b="1" dirty="0" err="1"/>
                  <a:t>Widrow</a:t>
                </a:r>
                <a:r>
                  <a:rPr lang="ru-RU" sz="2200" b="1" dirty="0"/>
                  <a:t> </a:t>
                </a:r>
                <a:endParaRPr lang="ru-RU" sz="2200" i="1" dirty="0">
                  <a:latin typeface="Cambria Math"/>
                </a:endParaRP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𝛽</m:t>
                    </m:r>
                    <m:f>
                      <m:fPr>
                        <m:type m:val="li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𝑅𝑁𝐷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/>
                                      </a:rPr>
                                      <m:t>𝑅𝑁𝐷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  <m:r>
                      <a:rPr lang="en-US" sz="2200" i="1">
                        <a:latin typeface="Cambria Math"/>
                      </a:rPr>
                      <m:t>,   </m:t>
                    </m:r>
                  </m:oMath>
                </a14:m>
                <a:endParaRPr lang="en-US" sz="2200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𝛽</m:t>
                    </m:r>
                    <m:r>
                      <a:rPr lang="en-US" sz="2200" i="1">
                        <a:latin typeface="Cambria Math"/>
                      </a:rPr>
                      <m:t>=0.7 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1/</m:t>
                        </m:r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ru-RU" sz="2200">
                        <a:latin typeface="Cambria Math"/>
                      </a:rPr>
                      <m:t>,</m:t>
                    </m:r>
                  </m:oMath>
                </a14:m>
                <a:r>
                  <a:rPr lang="ru-RU" sz="2200" dirty="0">
                    <a:latin typeface="+mj-lt"/>
                  </a:rPr>
                  <a:t>  </a:t>
                </a:r>
                <a:r>
                  <a:rPr lang="en-US" sz="2200" dirty="0">
                    <a:latin typeface="+mj-lt"/>
                  </a:rPr>
                  <a:t>P- </a:t>
                </a:r>
                <a:r>
                  <a:rPr lang="ru-RU" sz="2200" dirty="0">
                    <a:latin typeface="+mj-lt"/>
                  </a:rPr>
                  <a:t>число нейронов, </a:t>
                </a:r>
                <a:r>
                  <a:rPr lang="en-US" sz="2200" dirty="0">
                    <a:latin typeface="+mj-lt"/>
                  </a:rPr>
                  <a:t>n-</a:t>
                </a:r>
                <a:r>
                  <a:rPr lang="ru-RU" sz="2200" dirty="0">
                    <a:latin typeface="+mj-lt"/>
                  </a:rPr>
                  <a:t>слоев,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𝑅𝑁𝐷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−0.5,0.5</m:t>
                        </m:r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  <a:p>
                <a:pPr>
                  <a:spcBef>
                    <a:spcPts val="300"/>
                  </a:spcBef>
                </a:pPr>
                <a:r>
                  <a:rPr lang="ru-RU" sz="2200" b="1" dirty="0" smtClean="0">
                    <a:latin typeface="+mj-lt"/>
                  </a:rPr>
                  <a:t>Инициализация </a:t>
                </a:r>
                <a:r>
                  <a:rPr lang="ru-RU" sz="2200" b="1" dirty="0" err="1" smtClean="0">
                    <a:latin typeface="+mj-lt"/>
                  </a:rPr>
                  <a:t>Лекуна</a:t>
                </a:r>
                <a:endParaRPr lang="ru-RU" sz="2200" b="1" dirty="0" smtClean="0">
                  <a:latin typeface="+mj-lt"/>
                </a:endParaRPr>
              </a:p>
              <a:p>
                <a:pPr marL="0" lvl="1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~</m:t>
                      </m:r>
                      <m:r>
                        <a:rPr lang="en-US" sz="2200" i="1">
                          <a:latin typeface="Cambria Math"/>
                        </a:rPr>
                        <m:t>𝑁</m:t>
                      </m:r>
                      <m:r>
                        <a:rPr lang="en-US" sz="2200" i="1">
                          <a:latin typeface="Cambria Math"/>
                        </a:rPr>
                        <m:t>(0,</m:t>
                      </m:r>
                      <m:rad>
                        <m:radPr>
                          <m:deg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>
                  <a:spcBef>
                    <a:spcPts val="300"/>
                  </a:spcBef>
                </a:pPr>
                <a:r>
                  <a:rPr lang="ru-RU" sz="2200" b="1" dirty="0" smtClean="0">
                    <a:latin typeface="+mj-lt"/>
                  </a:rPr>
                  <a:t>Также </a:t>
                </a:r>
                <a:r>
                  <a:rPr lang="ru-RU" sz="2200" b="1" dirty="0">
                    <a:latin typeface="+mj-lt"/>
                  </a:rPr>
                  <a:t>возможны инициализации 0, 1 или другими случайными числами.</a:t>
                </a:r>
              </a:p>
              <a:p>
                <a:pPr>
                  <a:spcBef>
                    <a:spcPts val="300"/>
                  </a:spcBef>
                </a:pPr>
                <a:r>
                  <a:rPr lang="ru-RU" sz="2200" i="1" dirty="0"/>
                  <a:t>Использование нормализованной инициализации приводит к снижению насыщения нейронов и снижению переобучения</a:t>
                </a:r>
                <a:r>
                  <a:rPr lang="ru-RU" sz="2200" i="1" dirty="0" smtClean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ru-RU" sz="2200" i="1" dirty="0" smtClean="0"/>
                  <a:t>Инициализация ускоряет обучения и повышает точность результатов.</a:t>
                </a:r>
              </a:p>
              <a:p>
                <a:pPr>
                  <a:spcBef>
                    <a:spcPts val="300"/>
                  </a:spcBef>
                </a:pPr>
                <a:r>
                  <a:rPr lang="ru-RU" sz="2200" i="1" dirty="0" smtClean="0"/>
                  <a:t>Цель инициализации сделать так, чтобы в среднем выход функции активации был всегда не переобучен.</a:t>
                </a:r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962666"/>
                <a:ext cx="10953749" cy="5827776"/>
              </a:xfrm>
              <a:blipFill>
                <a:blip r:embed="rId2"/>
                <a:stretch>
                  <a:fillRect l="-668" t="-1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5403" y="266828"/>
            <a:ext cx="8409953" cy="497877"/>
          </a:xfrm>
        </p:spPr>
        <p:txBody>
          <a:bodyPr>
            <a:noAutofit/>
          </a:bodyPr>
          <a:lstStyle/>
          <a:p>
            <a:r>
              <a:rPr lang="ru-RU" sz="2800" b="1" dirty="0"/>
              <a:t>Инициализация весов</a:t>
            </a:r>
          </a:p>
        </p:txBody>
      </p:sp>
    </p:spTree>
    <p:extLst>
      <p:ext uri="{BB962C8B-B14F-4D97-AF65-F5344CB8AC3E}">
        <p14:creationId xmlns:p14="http://schemas.microsoft.com/office/powerpoint/2010/main" val="3088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9075" y="836712"/>
                <a:ext cx="12153900" cy="59537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ru-RU" sz="2200" b="1" dirty="0" smtClean="0"/>
                  <a:t>Если нейронная сеть не </a:t>
                </a:r>
                <a:r>
                  <a:rPr lang="ru-RU" sz="2200" b="1" dirty="0" err="1" smtClean="0"/>
                  <a:t>предобучена</a:t>
                </a:r>
                <a:r>
                  <a:rPr lang="ru-RU" sz="2200" b="1" dirty="0" smtClean="0"/>
                  <a:t>, то </a:t>
                </a:r>
                <a:endParaRPr lang="en-US" sz="2200" b="1" dirty="0" smtClean="0"/>
              </a:p>
              <a:p>
                <a:pPr>
                  <a:spcBef>
                    <a:spcPts val="300"/>
                  </a:spcBef>
                </a:pPr>
                <a:r>
                  <a:rPr lang="ru-RU" sz="2200" b="1" dirty="0" smtClean="0"/>
                  <a:t>Инициализация </a:t>
                </a:r>
                <a:r>
                  <a:rPr lang="ru-RU" sz="2200" b="1" dirty="0" err="1" smtClean="0"/>
                  <a:t>Ксавьера</a:t>
                </a:r>
                <a:r>
                  <a:rPr lang="ru-RU" sz="2200" b="1" dirty="0" smtClean="0"/>
                  <a:t> </a:t>
                </a:r>
                <a:r>
                  <a:rPr lang="en-US" sz="2200" b="1" dirty="0" smtClean="0"/>
                  <a:t>(Glor</a:t>
                </a:r>
                <a:r>
                  <a:rPr lang="en-US" sz="2200" b="1" dirty="0"/>
                  <a:t>y</a:t>
                </a:r>
                <a:r>
                  <a:rPr lang="en-US" sz="2200" b="1" dirty="0" smtClean="0"/>
                  <a:t> </a:t>
                </a:r>
                <a:r>
                  <a:rPr lang="en-US" sz="2200" b="1" dirty="0" err="1" smtClean="0"/>
                  <a:t>Xavire</a:t>
                </a:r>
                <a:r>
                  <a:rPr lang="en-US" sz="2200" b="1" dirty="0" smtClean="0"/>
                  <a:t>)</a:t>
                </a:r>
                <a:r>
                  <a:rPr lang="ru-RU" sz="2200" b="1" dirty="0" smtClean="0"/>
                  <a:t>. </a:t>
                </a:r>
                <a:endParaRPr lang="ru-RU" sz="2200" b="1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/>
                  <a:t>Нормализованная инициализация</a:t>
                </a:r>
                <a:r>
                  <a:rPr lang="ru-RU" sz="2200" i="1" dirty="0"/>
                  <a:t>.</a:t>
                </a:r>
                <a:endParaRPr lang="en-US" sz="2200" i="1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i="1" dirty="0"/>
                  <a:t> Из условия единичности дисперсии </a:t>
                </a:r>
                <a:endParaRPr lang="en-US" sz="2200" i="1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i="1" dirty="0"/>
                  <a:t>(чтобы результаты функции активации был </a:t>
                </a:r>
                <a14:m>
                  <m:oMath xmlns:m="http://schemas.openxmlformats.org/officeDocument/2006/math">
                    <m:r>
                      <a:rPr lang="ru-RU" sz="2200" i="1">
                        <a:latin typeface="Cambria Math"/>
                      </a:rPr>
                      <m:t>±1</m:t>
                    </m:r>
                  </m:oMath>
                </a14:m>
                <a:r>
                  <a:rPr lang="ru-RU" sz="2200" i="1" dirty="0"/>
                  <a:t> в среднем</a:t>
                </a:r>
                <a:r>
                  <a:rPr lang="en-US" sz="2200" i="1" dirty="0"/>
                  <a:t>)</a:t>
                </a:r>
                <a:r>
                  <a:rPr lang="ru-RU" sz="2200" i="1" dirty="0"/>
                  <a:t> </a:t>
                </a:r>
              </a:p>
              <a:p>
                <a:pPr marL="457200" lvl="1" indent="0"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~</m:t>
                      </m:r>
                      <m:r>
                        <a:rPr lang="en-US" sz="2200" i="1">
                          <a:latin typeface="Cambria Math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𝑖𝑛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𝑖𝑛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ru-RU" sz="2200" i="1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/>
                  <a:t>где </a:t>
                </a:r>
                <a:r>
                  <a:rPr lang="en-US" sz="2200" dirty="0"/>
                  <a:t>U – </a:t>
                </a:r>
                <a:r>
                  <a:rPr lang="ru-RU" sz="2200" dirty="0"/>
                  <a:t>равномерное распределение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wi</a:t>
                </a:r>
                <a:r>
                  <a:rPr lang="en-US" sz="2200" dirty="0"/>
                  <a:t> – </a:t>
                </a:r>
                <a:r>
                  <a:rPr lang="ru-RU" sz="2200" dirty="0"/>
                  <a:t>веса,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ru-RU" sz="2200">
                        <a:latin typeface="Cambria Math"/>
                      </a:rPr>
                      <m:t>,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200" dirty="0"/>
                  <a:t> число входов и входов слоя</a:t>
                </a:r>
              </a:p>
              <a:p>
                <a:pPr>
                  <a:spcBef>
                    <a:spcPts val="300"/>
                  </a:spcBef>
                </a:pPr>
                <a:r>
                  <a:rPr lang="ru-RU" sz="2200" b="1" dirty="0"/>
                  <a:t>На практике также используют </a:t>
                </a: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, </a:t>
                </a:r>
                <a:r>
                  <a:rPr lang="ru-RU" sz="22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200" dirty="0"/>
                  <a:t> - число нейронов в слое</a:t>
                </a:r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 smtClean="0"/>
                  <a:t>Инициализация используется для </a:t>
                </a:r>
                <a:r>
                  <a:rPr lang="en-US" sz="2200" dirty="0" smtClean="0"/>
                  <a:t>sigmoid/</a:t>
                </a:r>
                <a:r>
                  <a:rPr lang="en-US" sz="2200" dirty="0" err="1" smtClean="0"/>
                  <a:t>softmax</a:t>
                </a:r>
                <a:endParaRPr lang="ru-RU" sz="2200" dirty="0" smtClean="0"/>
              </a:p>
              <a:p>
                <a:pPr>
                  <a:spcBef>
                    <a:spcPts val="300"/>
                  </a:spcBef>
                </a:pPr>
                <a:r>
                  <a:rPr lang="ru-RU" sz="2200" b="1" dirty="0" smtClean="0"/>
                  <a:t>Инициализация  </a:t>
                </a:r>
                <a:r>
                  <a:rPr lang="ru-RU" sz="2200" b="1" dirty="0" err="1"/>
                  <a:t>Ге</a:t>
                </a:r>
                <a:r>
                  <a:rPr lang="ru-RU" sz="2200" b="1" dirty="0"/>
                  <a:t> </a:t>
                </a:r>
                <a:r>
                  <a:rPr lang="ru-RU" sz="2200" b="1" dirty="0" smtClean="0"/>
                  <a:t> </a:t>
                </a:r>
                <a:r>
                  <a:rPr lang="en-US" sz="2200" b="1" dirty="0" smtClean="0"/>
                  <a:t>(</a:t>
                </a:r>
                <a:r>
                  <a:rPr lang="en-US" sz="2200" b="1" dirty="0" err="1" smtClean="0"/>
                  <a:t>Kaiming</a:t>
                </a:r>
                <a:r>
                  <a:rPr lang="en-US" sz="2200" b="1" dirty="0" smtClean="0"/>
                  <a:t> He) </a:t>
                </a:r>
                <a:r>
                  <a:rPr lang="ru-RU" sz="2200" b="1" dirty="0" smtClean="0"/>
                  <a:t>для </a:t>
                </a:r>
                <a:r>
                  <a:rPr lang="ru-RU" sz="2200" b="1" dirty="0"/>
                  <a:t>функции активации </a:t>
                </a:r>
                <a:r>
                  <a:rPr lang="en-US" sz="2200" b="1" dirty="0" err="1"/>
                  <a:t>ReLU</a:t>
                </a:r>
                <a:endParaRPr lang="ru-RU" sz="2200" b="1" dirty="0"/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~</m:t>
                    </m:r>
                    <m:r>
                      <a:rPr lang="en-US" sz="2200" i="1">
                        <a:latin typeface="Cambria Math"/>
                      </a:rPr>
                      <m:t>𝑁</m:t>
                    </m:r>
                    <m:r>
                      <a:rPr lang="en-US" sz="2200" i="1">
                        <a:latin typeface="Cambria Math"/>
                      </a:rPr>
                      <m:t>(0,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/>
                  <a:t>где </a:t>
                </a:r>
                <a:r>
                  <a:rPr lang="en-US" sz="2200" dirty="0"/>
                  <a:t>N – </a:t>
                </a:r>
                <a:r>
                  <a:rPr lang="ru-RU" sz="2200" dirty="0"/>
                  <a:t>нормальное распределение со средним 0 и дисперсией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2200" dirty="0"/>
              </a:p>
              <a:p>
                <a:pPr lvl="1">
                  <a:spcBef>
                    <a:spcPts val="300"/>
                  </a:spcBef>
                </a:pPr>
                <a:r>
                  <a:rPr lang="ru-RU" sz="2200" dirty="0"/>
                  <a:t>Инициализация используется для </a:t>
                </a:r>
                <a:r>
                  <a:rPr lang="en-US" sz="2200" dirty="0" err="1"/>
                  <a:t>ReLU</a:t>
                </a:r>
                <a:endParaRPr lang="en-US" sz="2200" dirty="0"/>
              </a:p>
              <a:p>
                <a:pPr marL="457200" lvl="1" indent="0">
                  <a:spcBef>
                    <a:spcPts val="300"/>
                  </a:spcBef>
                  <a:buNone/>
                </a:pPr>
                <a:endParaRPr lang="ru-RU" sz="2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836712"/>
                <a:ext cx="12153900" cy="5953730"/>
              </a:xfrm>
              <a:blipFill>
                <a:blip r:embed="rId2"/>
                <a:stretch>
                  <a:fillRect l="-602" t="-1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5403" y="266828"/>
            <a:ext cx="8409953" cy="497877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Современные виды инициализации </a:t>
            </a:r>
            <a:r>
              <a:rPr lang="ru-RU" sz="2800" b="1" dirty="0"/>
              <a:t>весов</a:t>
            </a:r>
          </a:p>
        </p:txBody>
      </p:sp>
    </p:spTree>
    <p:extLst>
      <p:ext uri="{BB962C8B-B14F-4D97-AF65-F5344CB8AC3E}">
        <p14:creationId xmlns:p14="http://schemas.microsoft.com/office/powerpoint/2010/main" val="25381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/>
              <a:t>Функция потерь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Цель выбора функции потерь выбор рельефа по которому будет проводится оптимизация – то есть подбор параметров. </a:t>
            </a:r>
          </a:p>
          <a:p>
            <a:r>
              <a:rPr lang="ru-RU" sz="2000" dirty="0" smtClean="0"/>
              <a:t>Выбор функции активации один из самых сложных вопросов в обучении нейронных сетей.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214562"/>
            <a:ext cx="5736111" cy="862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009900"/>
            <a:ext cx="6057900" cy="552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896"/>
          <a:stretch/>
        </p:blipFill>
        <p:spPr>
          <a:xfrm>
            <a:off x="1504950" y="3400425"/>
            <a:ext cx="2114549" cy="116205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835030"/>
            <a:ext cx="5582967" cy="1010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09612" y="4620696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Бинарная кросс энтропия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911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/>
              <a:t>Функция потерь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Функции для задачи классификации</a:t>
            </a:r>
          </a:p>
          <a:p>
            <a:pPr lvl="1"/>
            <a:r>
              <a:rPr lang="ru-RU" sz="2000" dirty="0"/>
              <a:t>Бинарная классификация – 1 есть класс, 0 – нет</a:t>
            </a:r>
          </a:p>
          <a:p>
            <a:pPr lvl="1"/>
            <a:r>
              <a:rPr lang="ru-RU" sz="2000" dirty="0" err="1"/>
              <a:t>Мультиклассовая</a:t>
            </a:r>
            <a:r>
              <a:rPr lang="ru-RU" sz="2000" dirty="0"/>
              <a:t> классификация один из нескольких классов.</a:t>
            </a:r>
          </a:p>
          <a:p>
            <a:pPr lvl="1"/>
            <a:r>
              <a:rPr lang="ru-RU" sz="2000" dirty="0" err="1"/>
              <a:t>Мультицелевая</a:t>
            </a:r>
            <a:r>
              <a:rPr lang="ru-RU" sz="2000" dirty="0"/>
              <a:t> классификация – принятие отдельного решения по наличию или отсутствию каждого класса.</a:t>
            </a:r>
          </a:p>
          <a:p>
            <a:pPr lvl="1"/>
            <a:r>
              <a:rPr lang="ru-RU" sz="2000" dirty="0" err="1"/>
              <a:t>Попиксельная</a:t>
            </a:r>
            <a:r>
              <a:rPr lang="ru-RU" sz="2000" dirty="0"/>
              <a:t> (межканальная) классификация – принятие отельного решения по каждому значению (например, по каждому пикселю)</a:t>
            </a:r>
          </a:p>
          <a:p>
            <a:r>
              <a:rPr lang="ru-RU" sz="2000" dirty="0"/>
              <a:t>Функции </a:t>
            </a:r>
            <a:r>
              <a:rPr lang="ru-RU" sz="2000" dirty="0" smtClean="0"/>
              <a:t>потерь для задач регрессии </a:t>
            </a:r>
          </a:p>
          <a:p>
            <a:r>
              <a:rPr lang="ru-RU" sz="2000" dirty="0" smtClean="0"/>
              <a:t>Комбинации функций потерь.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3291887"/>
            <a:ext cx="5091112" cy="2751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7480"/>
            <a:ext cx="3914775" cy="191900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077229"/>
            <a:ext cx="2914650" cy="628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54700" y="6252687"/>
            <a:ext cx="528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правило результат функции считается численно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936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ru-RU" dirty="0" smtClean="0"/>
              <a:t>Функция потерь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данном случае можно сказать что функция потерь оценивает вероятность наличия или отсутствия каждого класса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730375"/>
            <a:ext cx="3219450" cy="857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2657475"/>
            <a:ext cx="4388597" cy="1181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2799814"/>
            <a:ext cx="4057650" cy="590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305050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Бинарная вероятность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256165" y="2260639"/>
            <a:ext cx="307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Многоклассовая</a:t>
            </a:r>
            <a:r>
              <a:rPr lang="ru-RU" dirty="0" smtClean="0"/>
              <a:t> вероятность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6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120149"/>
            <a:ext cx="8799667" cy="229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Ð Ð¸ÑÑÐ½Ð¾Ðº 5. - ÐÐ±ÑÐ°Ð±Ð¾ÑÐºÐ° Ð¸Ð·Ð¾Ð±ÑÐ°Ð¶ÐµÐ½Ð¸Ñ ÑÐ»Ð¾ÑÐ¼Ð¸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885239"/>
            <a:ext cx="6656732" cy="32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1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бинарная 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Функция потерь для бинарной классификации получается аналитически из решения задачи логистической регрессии как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Можно переписать как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Тогда можно записать энтропию </a:t>
            </a:r>
          </a:p>
          <a:p>
            <a:r>
              <a:rPr lang="ru-RU" sz="2000" dirty="0" smtClean="0"/>
              <a:t>Кросс-энтропию </a:t>
            </a:r>
          </a:p>
          <a:p>
            <a:r>
              <a:rPr lang="ru-RU" sz="2000" dirty="0" smtClean="0"/>
              <a:t>Их разность – дивергенция </a:t>
            </a:r>
            <a:r>
              <a:rPr lang="ru-RU" sz="2000" dirty="0" err="1" smtClean="0"/>
              <a:t>Кульбака-Лейблера</a:t>
            </a:r>
            <a:endParaRPr lang="ru-RU" sz="2000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11325"/>
            <a:ext cx="6029325" cy="876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2373312"/>
            <a:ext cx="4991100" cy="428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281362"/>
            <a:ext cx="8239125" cy="8286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4110037"/>
            <a:ext cx="2552700" cy="504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9374" y="4589462"/>
            <a:ext cx="1895475" cy="5429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5396706"/>
            <a:ext cx="4667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бинарная энтропия </a:t>
            </a:r>
            <a:r>
              <a:rPr lang="ru-RU" dirty="0" err="1" smtClean="0"/>
              <a:t>логиты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Введем понятие </a:t>
            </a:r>
            <a:r>
              <a:rPr lang="ru-RU" sz="2000" dirty="0" err="1" smtClean="0"/>
              <a:t>логит</a:t>
            </a:r>
            <a:r>
              <a:rPr lang="ru-RU" sz="2000" dirty="0" smtClean="0"/>
              <a:t> из </a:t>
            </a:r>
            <a:r>
              <a:rPr lang="ru-RU" sz="2000" dirty="0" err="1" smtClean="0"/>
              <a:t>сигмоида</a:t>
            </a:r>
            <a:r>
              <a:rPr lang="ru-RU" sz="2000" dirty="0" smtClean="0"/>
              <a:t> как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en-US" sz="2000" dirty="0" smtClean="0"/>
              <a:t>x – </a:t>
            </a:r>
            <a:r>
              <a:rPr lang="ru-RU" sz="2000" dirty="0" err="1" smtClean="0"/>
              <a:t>логит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Тогда можно получить выражение для бинарной энтропии без использования </a:t>
            </a:r>
            <a:r>
              <a:rPr lang="ru-RU" sz="2000" dirty="0" err="1" smtClean="0"/>
              <a:t>сигмоида</a:t>
            </a:r>
            <a:endParaRPr lang="ru-RU" sz="2000" dirty="0" smtClean="0"/>
          </a:p>
          <a:p>
            <a:pPr lvl="1"/>
            <a:r>
              <a:rPr lang="ru-RU" sz="1600" dirty="0" smtClean="0"/>
              <a:t>Это удобно в случае </a:t>
            </a:r>
            <a:r>
              <a:rPr lang="ru-RU" sz="1600" dirty="0" err="1" smtClean="0"/>
              <a:t>предобучения</a:t>
            </a:r>
            <a:r>
              <a:rPr lang="ru-RU" sz="1600" dirty="0" smtClean="0"/>
              <a:t> нейронных сетей, при </a:t>
            </a:r>
            <a:r>
              <a:rPr lang="ru-RU" sz="1600" dirty="0" err="1" smtClean="0"/>
              <a:t>переиспользовании</a:t>
            </a:r>
            <a:r>
              <a:rPr lang="ru-RU" sz="1600" dirty="0" smtClean="0"/>
              <a:t> нейронных сетей и просто немного ускоряет обучение.</a:t>
            </a:r>
          </a:p>
          <a:p>
            <a:pPr lvl="1"/>
            <a:endParaRPr lang="ru-RU" sz="1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448197"/>
            <a:ext cx="4581525" cy="676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8075"/>
            <a:ext cx="3895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58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</a:t>
            </a:r>
            <a:r>
              <a:rPr lang="ru-RU" dirty="0" err="1" smtClean="0"/>
              <a:t>многоклассовая</a:t>
            </a:r>
            <a:r>
              <a:rPr lang="ru-RU" dirty="0" smtClean="0"/>
              <a:t>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Кодирование классов может быть или пространственным - обычное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Или </a:t>
            </a:r>
            <a:r>
              <a:rPr lang="en-US" sz="2000" dirty="0" smtClean="0"/>
              <a:t>one-hot </a:t>
            </a:r>
            <a:r>
              <a:rPr lang="ru-RU" sz="2000" dirty="0" smtClean="0"/>
              <a:t>векторным – для каждого экземпляра свой вектор</a:t>
            </a:r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/>
              <a:t>Функция потерь в наиболее общем виде это </a:t>
            </a:r>
            <a:r>
              <a:rPr lang="en-US" sz="2000" dirty="0"/>
              <a:t>Negative Log-Likelihood Loss (</a:t>
            </a:r>
            <a:r>
              <a:rPr lang="en-US" sz="2000" dirty="0" err="1"/>
              <a:t>NLLLoss</a:t>
            </a:r>
            <a:r>
              <a:rPr lang="en-US" sz="2000" dirty="0"/>
              <a:t>, NLL)</a:t>
            </a:r>
            <a:endParaRPr lang="ru-RU" sz="2000" dirty="0"/>
          </a:p>
          <a:p>
            <a:endParaRPr lang="ru-RU" sz="2000" dirty="0"/>
          </a:p>
          <a:p>
            <a:pPr lvl="1"/>
            <a:endParaRPr lang="ru-RU" sz="1600" dirty="0" smtClean="0"/>
          </a:p>
          <a:p>
            <a:pPr lvl="1"/>
            <a:r>
              <a:rPr lang="ru-RU" sz="1600" dirty="0" smtClean="0"/>
              <a:t>Или так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483915"/>
            <a:ext cx="4600575" cy="942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692399"/>
            <a:ext cx="6877050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341812"/>
            <a:ext cx="1981200" cy="838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2" y="5299868"/>
            <a:ext cx="7877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7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280900" cy="7778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Функция потерь </a:t>
            </a:r>
            <a:r>
              <a:rPr lang="ru-RU" sz="3600" dirty="0" err="1" smtClean="0"/>
              <a:t>многоклассовая</a:t>
            </a:r>
            <a:r>
              <a:rPr lang="ru-RU" sz="3600" dirty="0" smtClean="0"/>
              <a:t> задача </a:t>
            </a:r>
            <a:r>
              <a:rPr lang="en-US" sz="3600" dirty="0" smtClean="0"/>
              <a:t>One-Hot </a:t>
            </a:r>
            <a:r>
              <a:rPr lang="ru-RU" sz="3600" dirty="0" smtClean="0"/>
              <a:t>кодирование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462633"/>
            <a:ext cx="4502150" cy="475188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76450"/>
            <a:ext cx="6915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8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</a:t>
            </a:r>
            <a:r>
              <a:rPr lang="ru-RU" dirty="0" err="1" smtClean="0"/>
              <a:t>многоклассовая</a:t>
            </a:r>
            <a:r>
              <a:rPr lang="ru-RU" dirty="0" smtClean="0"/>
              <a:t>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</a:t>
            </a:r>
            <a:r>
              <a:rPr lang="en-US" sz="2000" dirty="0" smtClean="0"/>
              <a:t>one-hot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ru-RU" sz="2000" dirty="0" smtClean="0"/>
          </a:p>
          <a:p>
            <a:r>
              <a:rPr lang="ru-RU" sz="2000" dirty="0" smtClean="0"/>
              <a:t>Где </a:t>
            </a:r>
            <a:r>
              <a:rPr lang="en-US" sz="2000" dirty="0" smtClean="0"/>
              <a:t>T(y) – </a:t>
            </a:r>
            <a:r>
              <a:rPr lang="ru-RU" sz="2000" dirty="0" smtClean="0"/>
              <a:t>кодирование</a:t>
            </a:r>
          </a:p>
          <a:p>
            <a:r>
              <a:rPr lang="ru-RU" sz="2000" dirty="0" err="1" smtClean="0"/>
              <a:t>Мжно</a:t>
            </a:r>
            <a:r>
              <a:rPr lang="ru-RU" sz="2000" dirty="0" smtClean="0"/>
              <a:t> переписать это выражение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266825"/>
            <a:ext cx="2905125" cy="1714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895725"/>
            <a:ext cx="6657975" cy="2638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175" y="1266825"/>
            <a:ext cx="5563269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7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</a:t>
            </a:r>
            <a:r>
              <a:rPr lang="ru-RU" dirty="0" err="1" smtClean="0"/>
              <a:t>многоклассовая</a:t>
            </a:r>
            <a:r>
              <a:rPr lang="ru-RU" dirty="0" smtClean="0"/>
              <a:t> 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143000"/>
            <a:ext cx="11144250" cy="53911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Для пространственного представления можно записать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Для пространственной кросс энтропии с </a:t>
            </a:r>
            <a:r>
              <a:rPr lang="ru-RU" sz="2000" dirty="0" err="1" smtClean="0"/>
              <a:t>логитами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Но чаще записывается регуляризированная версия</a:t>
            </a:r>
          </a:p>
          <a:p>
            <a:endParaRPr lang="ru-RU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79550"/>
            <a:ext cx="3429000" cy="466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924050"/>
            <a:ext cx="3057525" cy="1600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187" y="3968750"/>
            <a:ext cx="6105525" cy="9429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87" y="5546725"/>
            <a:ext cx="5648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34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Функция потерь несбалансированных выборок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43000"/>
                <a:ext cx="11144250" cy="5391150"/>
              </a:xfrm>
            </p:spPr>
            <p:txBody>
              <a:bodyPr>
                <a:normAutofit/>
              </a:bodyPr>
              <a:lstStyle/>
              <a:p>
                <a:pPr marL="542925" lvl="1"/>
                <a:r>
                  <a:rPr lang="ru-RU" dirty="0" smtClean="0"/>
                  <a:t>Взвешенная бинарная энтропия</a:t>
                </a:r>
              </a:p>
              <a:p>
                <a:pPr marL="542925" lvl="1"/>
                <a:endParaRPr lang="ru-RU" dirty="0"/>
              </a:p>
              <a:p>
                <a:pPr marL="1000125" lvl="2"/>
                <a:r>
                  <a:rPr lang="ru-RU" dirty="0"/>
                  <a:t>Вес выбирается обратно пропорционально относительному объему класса 1</a:t>
                </a:r>
                <a:r>
                  <a:rPr lang="ru-RU" dirty="0" smtClean="0"/>
                  <a:t>. </a:t>
                </a:r>
              </a:p>
              <a:p>
                <a:pPr marL="542925" lvl="1"/>
                <a:r>
                  <a:rPr lang="ru-RU" dirty="0" smtClean="0"/>
                  <a:t>Бинарная фокальная модификация функции потерь.</a:t>
                </a:r>
              </a:p>
              <a:p>
                <a:pPr marL="542925" lvl="1"/>
                <a:endParaRPr lang="ru-RU" dirty="0"/>
              </a:p>
              <a:p>
                <a:pPr marL="1000125" lvl="2"/>
                <a:endParaRPr lang="ru-RU" dirty="0" smtClean="0"/>
              </a:p>
              <a:p>
                <a:pPr marL="1000125" lvl="2"/>
                <a:r>
                  <a:rPr lang="ru-RU" dirty="0" smtClean="0"/>
                  <a:t>Параметр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выбираются обратно пропорционально объему класса 1.</a:t>
                </a:r>
              </a:p>
              <a:p>
                <a:pPr marL="542925" lvl="1"/>
                <a:r>
                  <a:rPr lang="ru-RU" dirty="0" err="1" smtClean="0"/>
                  <a:t>Многоклассовая</a:t>
                </a:r>
                <a:r>
                  <a:rPr lang="ru-RU" dirty="0" smtClean="0"/>
                  <a:t> фокальная функция потерь</a:t>
                </a:r>
              </a:p>
              <a:p>
                <a:pPr marL="542925" lvl="1"/>
                <a:endParaRPr lang="ru-RU" dirty="0" smtClean="0"/>
              </a:p>
              <a:p>
                <a:pPr marL="542925" lvl="1"/>
                <a:endParaRPr lang="ru-RU" dirty="0" smtClean="0"/>
              </a:p>
              <a:p>
                <a:pPr marL="542925"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43000"/>
                <a:ext cx="11144250" cy="5391150"/>
              </a:xfrm>
              <a:blipFill>
                <a:blip r:embed="rId2"/>
                <a:stretch>
                  <a:fillRect t="-15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547812"/>
            <a:ext cx="3571875" cy="4857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2724150"/>
            <a:ext cx="4286250" cy="571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4208462"/>
            <a:ext cx="5029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82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ru-RU" dirty="0" smtClean="0"/>
              <a:t>Функция потерь для регрессии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43000"/>
                <a:ext cx="11144250" cy="5391150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b="1" dirty="0"/>
                  <a:t>Среднеквадратичная ошибка</a:t>
                </a:r>
                <a14:m>
                  <m:oMath xmlns:m="http://schemas.openxmlformats.org/officeDocument/2006/math">
                    <m:r>
                      <a:rPr lang="ru-RU" b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  <m: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. </a:t>
                </a:r>
              </a:p>
              <a:p>
                <a:pPr marL="285750" lvl="1" indent="-28575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dirty="0"/>
                  <a:t>Ошибка в метрике </a:t>
                </a:r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dirty="0">
                        <a:latin typeface="Cambria Math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0" lvl="1" indent="0">
                  <a:lnSpc>
                    <a:spcPct val="105000"/>
                  </a:lnSpc>
                  <a:spcBef>
                    <a:spcPts val="600"/>
                  </a:spcBef>
                  <a:buNone/>
                  <a:tabLst>
                    <a:tab pos="450850" algn="l"/>
                  </a:tabLst>
                </a:pPr>
                <a:r>
                  <a:rPr lang="ru-RU" dirty="0"/>
                  <a:t>	где </a:t>
                </a:r>
                <a:r>
                  <a:rPr lang="en-US" dirty="0"/>
                  <a:t>p </a:t>
                </a:r>
                <a:r>
                  <a:rPr lang="ru-RU" dirty="0"/>
                  <a:t>от 1 до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∞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например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𝐸𝑉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=∞)</m:t>
                    </m:r>
                  </m:oMath>
                </a14:m>
                <a:endParaRPr lang="ru-RU" dirty="0"/>
              </a:p>
              <a:p>
                <a:pPr marL="0" lvl="1" indent="0">
                  <a:lnSpc>
                    <a:spcPct val="105000"/>
                  </a:lnSpc>
                  <a:spcBef>
                    <a:spcPts val="600"/>
                  </a:spcBef>
                  <a:buNone/>
                  <a:tabLst>
                    <a:tab pos="450850" algn="l"/>
                  </a:tabLst>
                </a:pPr>
                <a:endParaRPr lang="ru-RU" sz="800" dirty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dirty="0" smtClean="0"/>
                  <a:t>Ошибка </a:t>
                </a:r>
                <a:r>
                  <a:rPr lang="en-US" dirty="0" smtClean="0"/>
                  <a:t>L1</a:t>
                </a:r>
                <a:endParaRPr lang="ru-RU" dirty="0" smtClean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dirty="0" smtClean="0"/>
                  <a:t>Петлевая </a:t>
                </a:r>
                <a:r>
                  <a:rPr lang="ru-RU" dirty="0"/>
                  <a:t>функция потерь</a:t>
                </a:r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endParaRPr lang="en-US" dirty="0" smtClean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dirty="0" smtClean="0"/>
                  <a:t>Комбинированные</a:t>
                </a:r>
                <a:r>
                  <a:rPr lang="ru-RU" dirty="0"/>
                  <a:t>, напр. </a:t>
                </a:r>
                <a:r>
                  <a:rPr lang="ru-RU" dirty="0" err="1"/>
                  <a:t>квантильная</a:t>
                </a:r>
                <a:r>
                  <a:rPr lang="ru-RU" dirty="0"/>
                  <a:t> (функция </a:t>
                </a:r>
                <a:r>
                  <a:rPr lang="ru-RU" dirty="0" err="1"/>
                  <a:t>Хуберта</a:t>
                </a:r>
                <a:r>
                  <a:rPr lang="ru-RU" dirty="0"/>
                  <a:t>) </a:t>
                </a:r>
                <a:endParaRPr lang="en-US" dirty="0" smtClean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endParaRPr lang="ru-RU" dirty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endParaRPr lang="ru-RU" dirty="0" smtClean="0"/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r>
                  <a:rPr lang="ru-RU" dirty="0" smtClean="0"/>
                  <a:t> </a:t>
                </a:r>
              </a:p>
              <a:p>
                <a:pPr marL="342900" lvl="1" indent="-342900">
                  <a:lnSpc>
                    <a:spcPct val="105000"/>
                  </a:lnSpc>
                  <a:spcBef>
                    <a:spcPts val="600"/>
                  </a:spcBef>
                  <a:tabLst>
                    <a:tab pos="450850" algn="l"/>
                  </a:tabLst>
                </a:pPr>
                <a:endParaRPr lang="ru-RU" dirty="0"/>
              </a:p>
              <a:p>
                <a:pPr marL="542925"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43000"/>
                <a:ext cx="11144250" cy="5391150"/>
              </a:xfrm>
              <a:blipFill>
                <a:blip r:embed="rId2"/>
                <a:stretch>
                  <a:fillRect l="-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бъект 2"/>
          <p:cNvSpPr txBox="1">
            <a:spLocks/>
          </p:cNvSpPr>
          <p:nvPr/>
        </p:nvSpPr>
        <p:spPr>
          <a:xfrm>
            <a:off x="511175" y="991519"/>
            <a:ext cx="8634222" cy="5749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lvl="1" indent="-182563">
              <a:lnSpc>
                <a:spcPct val="105000"/>
              </a:lnSpc>
              <a:spcBef>
                <a:spcPts val="600"/>
              </a:spcBef>
              <a:tabLst>
                <a:tab pos="450850" algn="l"/>
              </a:tabLst>
            </a:pPr>
            <a:endParaRPr lang="ru-RU" sz="1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79" y="3624086"/>
            <a:ext cx="3830213" cy="72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971376"/>
            <a:ext cx="4234264" cy="55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87" y="2925127"/>
            <a:ext cx="2409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2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 потерь межканальная классификация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0050" y="1057275"/>
            <a:ext cx="11258550" cy="5524500"/>
          </a:xfrm>
        </p:spPr>
        <p:txBody>
          <a:bodyPr/>
          <a:lstStyle/>
          <a:p>
            <a:r>
              <a:rPr lang="ru-RU" dirty="0" smtClean="0"/>
              <a:t>Возможны три типа функций потерь</a:t>
            </a:r>
          </a:p>
          <a:p>
            <a:r>
              <a:rPr lang="ru-RU" dirty="0" smtClean="0"/>
              <a:t>Кросс-энтропия</a:t>
            </a:r>
          </a:p>
          <a:p>
            <a:pPr marL="0" indent="0">
              <a:buNone/>
            </a:pPr>
            <a:endParaRPr lang="ru-RU" dirty="0" smtClean="0"/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Пересечение по площади</a:t>
            </a:r>
          </a:p>
          <a:p>
            <a:pPr marL="0" lvl="1" indent="0">
              <a:spcBef>
                <a:spcPts val="1000"/>
              </a:spcBef>
              <a:buNone/>
            </a:pPr>
            <a:endParaRPr lang="ru-RU" dirty="0"/>
          </a:p>
          <a:p>
            <a:pPr marL="0" lvl="1" indent="0">
              <a:spcBef>
                <a:spcPts val="1000"/>
              </a:spcBef>
              <a:buNone/>
            </a:pPr>
            <a:endParaRPr lang="ru-RU" dirty="0" smtClean="0"/>
          </a:p>
          <a:p>
            <a:pPr marL="228600" lvl="1">
              <a:spcBef>
                <a:spcPts val="1000"/>
              </a:spcBef>
            </a:pPr>
            <a:r>
              <a:rPr lang="ru-RU" dirty="0" smtClean="0"/>
              <a:t>Пересечение по границам</a:t>
            </a:r>
            <a:endParaRPr lang="ru-RU" dirty="0"/>
          </a:p>
          <a:p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685925"/>
            <a:ext cx="3771900" cy="933450"/>
          </a:xfrm>
          <a:prstGeom prst="rect">
            <a:avLst/>
          </a:prstGeom>
        </p:spPr>
      </p:pic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112" y="2257425"/>
            <a:ext cx="6406587" cy="360045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6" y="3005879"/>
            <a:ext cx="2948529" cy="47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2" y="4333026"/>
            <a:ext cx="19335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48681"/>
            <a:ext cx="11068050" cy="305177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обратного распространения ошибки – основной метод обучения нейронных сетей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76400" y="3754438"/>
            <a:ext cx="9144000" cy="141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Лекция 3. </a:t>
            </a:r>
            <a:r>
              <a:rPr lang="ru-RU" sz="2800" b="1" dirty="0"/>
              <a:t>Особенности обучения </a:t>
            </a:r>
            <a:r>
              <a:rPr lang="ru-RU" sz="2800" b="1" dirty="0" err="1" smtClean="0"/>
              <a:t>полносвязных</a:t>
            </a:r>
            <a:r>
              <a:rPr lang="ru-RU" sz="2800" b="1" dirty="0" smtClean="0"/>
              <a:t> </a:t>
            </a:r>
            <a:r>
              <a:rPr lang="ru-RU" sz="2800" b="1" dirty="0"/>
              <a:t>нейронных </a:t>
            </a:r>
            <a:r>
              <a:rPr lang="ru-RU" sz="2800" b="1" dirty="0" smtClean="0"/>
              <a:t>сетей. </a:t>
            </a:r>
          </a:p>
          <a:p>
            <a:r>
              <a:rPr lang="ru-RU" sz="2800" b="1" dirty="0" smtClean="0"/>
              <a:t>Часть 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83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015" y="282805"/>
            <a:ext cx="8496493" cy="63197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52014" y="1094045"/>
            <a:ext cx="4489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граф</a:t>
            </a:r>
            <a:r>
              <a:rPr lang="en-US" dirty="0"/>
              <a:t> </a:t>
            </a:r>
            <a:r>
              <a:rPr lang="ru-RU" dirty="0"/>
              <a:t>нейронной сети, с двумя данным на входе и одним выходом  </a:t>
            </a:r>
            <a:endParaRPr lang="en-US" dirty="0"/>
          </a:p>
        </p:txBody>
      </p:sp>
      <p:pic>
        <p:nvPicPr>
          <p:cNvPr id="4098" name="Picture 2" descr="http://galaxy.agh.edu.pl/~vlsi/AI/backp_t_en/backprop_files/im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142712"/>
            <a:ext cx="4871563" cy="28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alaxy.agh.edu.pl/~vlsi/AI/backp_t_en/backprop_files/img0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07" y="2201555"/>
            <a:ext cx="3659882" cy="32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736078" y="1094379"/>
            <a:ext cx="3575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Каждый узел (нейрон) графа представляет собой регрессию входных данных </a:t>
            </a:r>
            <a:r>
              <a:rPr lang="en-US" dirty="0"/>
              <a:t>x c </a:t>
            </a:r>
            <a:r>
              <a:rPr lang="ru-RU" dirty="0"/>
              <a:t>вектором весов </a:t>
            </a:r>
            <a:r>
              <a:rPr lang="en-US" dirty="0"/>
              <a:t>w</a:t>
            </a:r>
            <a:r>
              <a:rPr lang="ru-RU" dirty="0"/>
              <a:t> и функцию активации  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8318" y="4949952"/>
            <a:ext cx="4489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На первом этапе</a:t>
            </a:r>
            <a:r>
              <a:rPr lang="en-US" dirty="0"/>
              <a:t> </a:t>
            </a:r>
            <a:r>
              <a:rPr lang="ru-RU" dirty="0"/>
              <a:t>веса </a:t>
            </a:r>
            <a:r>
              <a:rPr lang="en-US" dirty="0"/>
              <a:t>w </a:t>
            </a:r>
            <a:r>
              <a:rPr lang="ru-RU" dirty="0"/>
              <a:t>выбираются случайно, значения выбираются близкими к нулю.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54525"/>
            <a:ext cx="8249603" cy="66025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pic>
        <p:nvPicPr>
          <p:cNvPr id="4102" name="Picture 6" descr="http://galaxy.agh.edu.pl/~vlsi/AI/backp_t_en/backprop_files/im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91325"/>
            <a:ext cx="2726168" cy="1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galaxy.agh.edu.pl/~vlsi/AI/backp_t_en/backprop_files/im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2" y="1918388"/>
            <a:ext cx="2452783" cy="14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galaxy.agh.edu.pl/~vlsi/AI/backp_t_en/backprop_files/img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53" y="1987473"/>
            <a:ext cx="2416207" cy="14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ru-RU" dirty="0"/>
                  <a:t>Проход по сети в прямом направлении  осуществляется так, как показано ниже</a:t>
                </a:r>
                <a:endParaRPr lang="en-US" dirty="0"/>
              </a:p>
              <a:p>
                <a:pPr>
                  <a:spcBef>
                    <a:spcPts val="5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</a:t>
                </a:r>
                <a:r>
                  <a:rPr lang="en-US" dirty="0"/>
                  <a:t>, t – </a:t>
                </a:r>
                <a:r>
                  <a:rPr lang="ru-RU" dirty="0"/>
                  <a:t>текущий момент времени </a:t>
                </a:r>
                <a:endParaRPr lang="en-US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  <a:blipFill>
                <a:blip r:embed="rId5"/>
                <a:stretch>
                  <a:fillRect l="-672" t="-3448" b="-6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://galaxy.agh.edu.pl/~vlsi/AI/backp_t_en/backprop_files/img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33" y="4176237"/>
            <a:ext cx="2713355" cy="160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galaxy.agh.edu.pl/~vlsi/AI/backp_t_en/backprop_files/img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67" y="4385152"/>
            <a:ext cx="2506750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galaxy.agh.edu.pl/~vlsi/AI/backp_t_en/backprop_files/img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56" y="4442329"/>
            <a:ext cx="2504201" cy="14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196340" y="497586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96340" y="3901440"/>
            <a:ext cx="0" cy="107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96340" y="3901440"/>
            <a:ext cx="915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0347960" y="274320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755793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13288" y="1314728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Результат одного прохода (одной итерации) сравнивается с желаемым выходом </a:t>
            </a:r>
            <a:r>
              <a:rPr lang="en-US" dirty="0"/>
              <a:t>Z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вычисляется ошибка </a:t>
            </a:r>
            <a:r>
              <a:rPr lang="el-GR" dirty="0"/>
              <a:t>δ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146" name="Picture 2" descr="http://galaxy.agh.edu.pl/~vlsi/AI/backp_t_en/backprop_files/img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24" y="2099261"/>
            <a:ext cx="3950494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813288" y="4212827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68980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3016" y="1236220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r>
              <a:rPr lang="en-US" dirty="0"/>
              <a:t>. </a:t>
            </a:r>
            <a:r>
              <a:rPr lang="ru-RU" dirty="0"/>
              <a:t>Коэффициенты </a:t>
            </a:r>
            <a:r>
              <a:rPr lang="en-US" dirty="0"/>
              <a:t>w </a:t>
            </a:r>
            <a:r>
              <a:rPr lang="ru-RU" dirty="0"/>
              <a:t>остаются неизменными</a:t>
            </a:r>
            <a:endParaRPr lang="en-US" dirty="0"/>
          </a:p>
        </p:txBody>
      </p:sp>
      <p:pic>
        <p:nvPicPr>
          <p:cNvPr id="7170" name="Picture 2" descr="http://galaxy.agh.edu.pl/~vlsi/AI/backp_t_en/backprop_files/im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2" y="1931615"/>
            <a:ext cx="2818543" cy="17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galaxy.agh.edu.pl/~vlsi/AI/backp_t_en/backprop_files/img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75" y="1946671"/>
            <a:ext cx="3028855" cy="189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galaxy.agh.edu.pl/~vlsi/AI/backp_t_en/backprop_files/img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1" y="4321804"/>
            <a:ext cx="2861819" cy="19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823560" y="3675475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Если ошибка узла (нейрона) должна быть посчитана с учетом коэффициентов нескольких нейронов, то учитываются их веса </a:t>
            </a:r>
            <a:endParaRPr lang="en-US" dirty="0"/>
          </a:p>
        </p:txBody>
      </p:sp>
      <p:pic>
        <p:nvPicPr>
          <p:cNvPr id="7176" name="Picture 8" descr="http://galaxy.agh.edu.pl/~vlsi/AI/backp_t_en/backprop_files/img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9" y="4498731"/>
            <a:ext cx="2601607" cy="17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galaxy.agh.edu.pl/~vlsi/AI/backp_t_en/backprop_files/img1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11" y="4585907"/>
            <a:ext cx="2367109" cy="16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8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1451</Words>
  <Application>Microsoft Office PowerPoint</Application>
  <PresentationFormat>Широкоэкранный</PresentationFormat>
  <Paragraphs>292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Тема Office</vt:lpstr>
      <vt:lpstr>Особенности искусственных нейронных сетей в задачах компьютерного зрения</vt:lpstr>
      <vt:lpstr>Логистическая регрессия (классификация)</vt:lpstr>
      <vt:lpstr>Принцип работы нейронных сетей</vt:lpstr>
      <vt:lpstr>Презентация PowerPoint</vt:lpstr>
      <vt:lpstr>Алгоритм обратного распространения ошибки – основной метод обучения нейронных сетей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 стохастического градиентного спуска. </vt:lpstr>
      <vt:lpstr>Метод градиентного спуска с моментом</vt:lpstr>
      <vt:lpstr>Метод градиентного спуска. Выбор скорости обучения</vt:lpstr>
      <vt:lpstr>Адаптивные методы градиентного спуска в нейронных сетях. </vt:lpstr>
      <vt:lpstr>Специальные методы градиентного спуска в нейронных сетях. </vt:lpstr>
      <vt:lpstr>Презентация PowerPoint</vt:lpstr>
      <vt:lpstr>Презентация PowerPoint</vt:lpstr>
      <vt:lpstr>Проблемы градиентного спуска = проблемы данных</vt:lpstr>
      <vt:lpstr>Проблема плохой обусловленности данных</vt:lpstr>
      <vt:lpstr>Проблема затухающего градиента</vt:lpstr>
      <vt:lpstr>Проблема переобучения (over fitting).</vt:lpstr>
      <vt:lpstr>Другие проблемы обучения нейронных сетей</vt:lpstr>
      <vt:lpstr>Функции активации</vt:lpstr>
      <vt:lpstr>Значение функции активации</vt:lpstr>
      <vt:lpstr>Требования к функции активации</vt:lpstr>
      <vt:lpstr>Требования к функции активации</vt:lpstr>
      <vt:lpstr>Презентация PowerPoint</vt:lpstr>
      <vt:lpstr>Логистическая функция активации</vt:lpstr>
      <vt:lpstr>Выходная функция softmax</vt:lpstr>
      <vt:lpstr>Варианты функции sigmoid</vt:lpstr>
      <vt:lpstr>Функция активации ReLU</vt:lpstr>
      <vt:lpstr>Презентация PowerPoint</vt:lpstr>
      <vt:lpstr>Нелинейные ReLU</vt:lpstr>
      <vt:lpstr>Нелинейные ReLU</vt:lpstr>
      <vt:lpstr>Инициализация весов</vt:lpstr>
      <vt:lpstr>Современные виды инициализации весов</vt:lpstr>
      <vt:lpstr>Функция потерь</vt:lpstr>
      <vt:lpstr>Функция потерь</vt:lpstr>
      <vt:lpstr>Функция потерь классификация</vt:lpstr>
      <vt:lpstr>Функция потерь бинарная энтропия</vt:lpstr>
      <vt:lpstr>Функция потерь бинарная энтропия логиты</vt:lpstr>
      <vt:lpstr>Функция потерь многоклассовая задача</vt:lpstr>
      <vt:lpstr>Функция потерь многоклассовая задача One-Hot кодирование</vt:lpstr>
      <vt:lpstr>Функция потерь многоклассовая задача</vt:lpstr>
      <vt:lpstr>Функция потерь многоклассовая задача</vt:lpstr>
      <vt:lpstr>Функция потерь несбалансированных выборок</vt:lpstr>
      <vt:lpstr>Функция потерь для регрессии</vt:lpstr>
      <vt:lpstr>Функция потерь межканальная классификация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подходы к задачам компьютерного зрения</dc:title>
  <dc:creator>Ronkin</dc:creator>
  <cp:lastModifiedBy>Ронкин Михаил Владимирович</cp:lastModifiedBy>
  <cp:revision>143</cp:revision>
  <dcterms:created xsi:type="dcterms:W3CDTF">2021-09-13T05:13:58Z</dcterms:created>
  <dcterms:modified xsi:type="dcterms:W3CDTF">2021-11-22T05:48:47Z</dcterms:modified>
</cp:coreProperties>
</file>