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477" r:id="rId2"/>
    <p:sldId id="481" r:id="rId3"/>
    <p:sldId id="488" r:id="rId4"/>
    <p:sldId id="483" r:id="rId5"/>
    <p:sldId id="455" r:id="rId6"/>
    <p:sldId id="469" r:id="rId7"/>
    <p:sldId id="489" r:id="rId8"/>
    <p:sldId id="485" r:id="rId9"/>
    <p:sldId id="490" r:id="rId10"/>
    <p:sldId id="486" r:id="rId11"/>
    <p:sldId id="456" r:id="rId12"/>
    <p:sldId id="457" r:id="rId13"/>
    <p:sldId id="451" r:id="rId14"/>
    <p:sldId id="461" r:id="rId15"/>
    <p:sldId id="470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4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0194" autoAdjust="0"/>
    <p:restoredTop sz="95755"/>
  </p:normalViewPr>
  <p:slideViewPr>
    <p:cSldViewPr snapToGrid="0" snapToObjects="1">
      <p:cViewPr varScale="1">
        <p:scale>
          <a:sx n="112" d="100"/>
          <a:sy n="112" d="100"/>
        </p:scale>
        <p:origin x="74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A3A7E82-1312-8B49-B50B-FFC1E94B31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96FD5D-B8E5-5D42-8644-EDF43959A6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187AA9A-B533-754A-9CA9-5CD2F07C1D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DBBB7F2-B056-AA4D-B995-B38DAA2DC7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1A46686B-D57C-5849-917D-D029C6EC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3420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D04C11-F1CE-6847-8026-2C913A7577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D5D4C0F7-4446-E049-9AED-F7E224BB86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EE94EA0-0480-624A-992F-3372F56FB9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7C7AB691-A70F-2247-914A-3E698E553B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63F53B2-A871-A543-8650-271C4B4E3A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949876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CC308E77-C455-A24C-9D7D-099B039CF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88A244-CB1D-B34E-8F5A-32C31CBDA2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6075484-0DCD-3D44-8934-E386EE587A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1234C92-A36C-3040-BC6A-41A125123C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B8BFC095-E285-AB42-9EC4-BCB262E2B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10926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B5B5DC5-0E85-D946-A9E3-334550562A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FE01930-CEE5-8147-818A-003D8C2CBA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8E47616-8F7E-5643-A2DE-0C92844EF2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CC10C5D-DF17-BC4F-B559-C85278C787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3ECB4BC1-1859-C048-9509-0C0CC51CD1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486443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50B6A00-8544-BF43-97D2-A9A0013E6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2E82C66-50AC-3244-B8FD-7D42C5361C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D54DAE5-D3DD-0149-876D-0E9A936F1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732215C-5902-9649-A327-39D6791084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B2A6D1-9FED-C541-BD1A-B96AA46F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700754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EC8227-1D4E-FF4E-ACC0-E1B2A43A24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8DF6A8E6-2C76-9F4F-BF59-A23B38B9FA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6A3D847-39A3-6449-8CAB-BCCE47649FD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EB0BC8D-392F-EE48-A4EF-59F6FC118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B04A6F19-EFF0-2548-AF66-BDCBF84C2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2584A97-CA67-1540-A9D6-41AC9CC95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859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3EE0279-5A50-CA4A-8C83-83D3E181FD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8B031D5-0E99-174E-97DE-8AB56ABA51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6BD5731-9287-EA45-B152-6BB05EAD9DB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3F64EE24-DB74-A64C-88F2-1E62A48CAE7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94C92CEC-BC7A-ED44-910E-428F12801D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96D791B3-3222-2149-885D-F8B2A3F87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2F6A0749-05A1-C442-98EB-9DA3679FE0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648347FC-F411-AD45-AF8A-D4E80494ED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17991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7F1D3B0-0E4E-E64F-B1B2-35F6AE868A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AEBCBCF5-6321-9B43-92F9-007A7767FB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678D6D06-8FBB-6147-9063-65F543EA4C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301C0EB-3B52-2043-A3CD-1C1DD60D9F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9209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AA77F6B-C756-874C-ABAB-AF72E83025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F1708CC0-E2B4-A342-A236-8D127DE812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047B0D1-1F6F-C642-B866-30AFC1D400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829189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BD3DD5C-857E-C84A-9515-F28F0747DC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8C85ADA-8D21-6D4D-8D76-EDB56C6230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5D7905C-E2F8-BF44-BA51-B290CB704CE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562FEED-3B4B-9046-834D-DA34E8CDA2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48EEF50-18BF-5247-B567-9BCC69E349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C5E9FBC-B363-CB48-9946-88CEAABFC1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35467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B9F79A2-98B5-2845-9FFF-2A14275291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937C1BD-5E47-364F-AC4C-056E29317A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BF5B608-75EC-904E-B021-B8DB7B8580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030E52B-DCAB-C747-BD03-1E16BA118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BDEF5A0-F71C-7E49-B56C-DCAFD2977F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DB45F5F-EC53-1D47-A63E-A8CC3DE2F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98716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D9F11B0-89AF-E84D-A0DB-A9C0EBCFA6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74EC66B2-08AB-DA4F-8D26-FB8D3C177E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7E302B8-016F-A545-B9F2-0AD65063F61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7600F3-3CB2-164A-B742-5114F7BAA484}" type="datetimeFigureOut">
              <a:rPr lang="ru-RU" smtClean="0"/>
              <a:t>08.07.2022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19CE1B6-847A-8A4C-86A3-DD705A716A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2E2CC5-7F1F-C54D-BB57-7314D3FB2B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0600BE-8131-8B46-8FA5-814D7CD9E44C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39227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emf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jpe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59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Рисунок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235534" cy="6904338"/>
          </a:xfrm>
          <a:prstGeom prst="rect">
            <a:avLst/>
          </a:prstGeom>
        </p:spPr>
      </p:pic>
      <p:sp>
        <p:nvSpPr>
          <p:cNvPr id="6" name="Заголовок 1"/>
          <p:cNvSpPr txBox="1">
            <a:spLocks/>
          </p:cNvSpPr>
          <p:nvPr/>
        </p:nvSpPr>
        <p:spPr>
          <a:xfrm>
            <a:off x="497711" y="1868984"/>
            <a:ext cx="9884779" cy="2783025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Оптимизация архитектур </a:t>
            </a:r>
            <a:r>
              <a:rPr lang="ru-RU" sz="54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сверточной</a:t>
            </a:r>
            <a:r>
              <a:rPr lang="ru-RU" sz="54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</a:t>
            </a:r>
            <a:endParaRPr lang="en-US" sz="5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313575" y="4020264"/>
            <a:ext cx="10687050" cy="187743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Основные архитектуры </a:t>
            </a:r>
            <a:r>
              <a:rPr lang="ru-RU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сверточных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нейронных сетей. </a:t>
            </a:r>
          </a:p>
          <a:p>
            <a:pPr algn="ctr"/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Курс: Компьютерное зрение. Тема 2.3</a:t>
            </a:r>
            <a:r>
              <a:rPr lang="ru-RU" sz="2400" i="1" dirty="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  <a:endParaRPr lang="en-US" sz="2400" i="1" dirty="0" smtClean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ru-RU" sz="16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ru-RU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Ронкин Михаил Владимирович</a:t>
            </a:r>
            <a:r>
              <a:rPr lang="en-US" sz="28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  <a:p>
            <a:pPr algn="ctr"/>
            <a:r>
              <a:rPr lang="en-US" sz="2400" i="1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к</a:t>
            </a:r>
            <a:r>
              <a:rPr lang="ru-RU" sz="2400" i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.т.н. доцент ИРИТ-РТФ, УРФУ</a:t>
            </a:r>
            <a:endParaRPr lang="ru-RU" sz="2800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01E70A63-9727-C149-9B7C-2C790A47062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27061" r="44625" b="33918"/>
          <a:stretch/>
        </p:blipFill>
        <p:spPr>
          <a:xfrm>
            <a:off x="313575" y="223521"/>
            <a:ext cx="2446733" cy="129850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660707EF-500A-7D41-9AB2-00FF8CA96997}"/>
              </a:ext>
            </a:extLst>
          </p:cNvPr>
          <p:cNvSpPr txBox="1"/>
          <p:nvPr/>
        </p:nvSpPr>
        <p:spPr>
          <a:xfrm>
            <a:off x="102870" y="6020668"/>
            <a:ext cx="10086794" cy="7848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ru-RU" sz="1500" b="0" i="0" dirty="0">
                <a:solidFill>
                  <a:schemeClr val="bg1"/>
                </a:solidFill>
                <a:effectLst/>
                <a:latin typeface="Arial" panose="020B0604020202020204" pitchFamily="34" charset="0"/>
              </a:rPr>
              <a:t>Проект реализуется победителем Конкурса на предоставление грантов преподавателям магистратуры 2020/2021 благотворительной программы «Стипендиальная программа Владимира Потанина» Благотворительного фонда Владимира Потанина</a:t>
            </a:r>
            <a:endParaRPr lang="ru-RU" sz="1500" dirty="0">
              <a:solidFill>
                <a:schemeClr val="bg1"/>
              </a:solidFill>
            </a:endParaRPr>
          </a:p>
        </p:txBody>
      </p:sp>
      <p:pic>
        <p:nvPicPr>
          <p:cNvPr id="11" name="Рисунок 10">
            <a:extLst>
              <a:ext uri="{FF2B5EF4-FFF2-40B4-BE49-F238E27FC236}">
                <a16:creationId xmlns:a16="http://schemas.microsoft.com/office/drawing/2014/main" id="{AB068071-FFE8-104D-81EE-08E5E9F3402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60308" y="104815"/>
            <a:ext cx="3762792" cy="15359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73659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433137-7EC6-44FA-8348-7EBB5771F4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94099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GoogLeNet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 (Inception) V2,V3 2015</a:t>
            </a:r>
            <a:endParaRPr lang="en-US" sz="4800" dirty="0">
              <a:solidFill>
                <a:schemeClr val="bg1">
                  <a:lumMod val="95000"/>
                </a:schemeClr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D9234-8A0D-4FF6-BC3D-BA4AFCE1726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2035" y="1159216"/>
                <a:ext cx="7568005" cy="535372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>
                    <a:solidFill>
                      <a:schemeClr val="bg1"/>
                    </a:solidFill>
                  </a:rPr>
                  <a:t>С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нижение</a:t>
                </a:r>
                <a:r>
                  <a:rPr lang="ru-RU" sz="2100" dirty="0">
                    <a:solidFill>
                      <a:schemeClr val="bg1"/>
                    </a:solidFill>
                  </a:rPr>
                  <a:t> размерности</a:t>
                </a:r>
                <a:r>
                  <a:rPr 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en-US" sz="2100" dirty="0" err="1">
                    <a:solidFill>
                      <a:schemeClr val="bg1"/>
                    </a:solidFill>
                  </a:rPr>
                  <a:t>пу</a:t>
                </a:r>
                <a:r>
                  <a:rPr lang="ru-RU" sz="2100" dirty="0">
                    <a:solidFill>
                      <a:schemeClr val="bg1"/>
                    </a:solidFill>
                  </a:rPr>
                  <a:t>тем факторизация сверток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Введение прямоугольных сверток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×1</m:t>
                    </m:r>
                  </m:oMath>
                </a14:m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</a:rPr>
                  <a:t>(</a:t>
                </a:r>
                <a:r>
                  <a:rPr lang="en-US" sz="2200" dirty="0">
                    <a:solidFill>
                      <a:schemeClr val="bg1"/>
                    </a:solidFill>
                  </a:rPr>
                  <a:t>n=3,5,7)</a:t>
                </a:r>
                <a:endParaRPr lang="ru-RU" sz="22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>
                    <a:solidFill>
                      <a:schemeClr val="bg1"/>
                    </a:solidFill>
                  </a:rPr>
                  <a:t>Расширение числа параллельных подслоев.</a:t>
                </a:r>
                <a:endParaRPr lang="en-US" sz="2100" dirty="0">
                  <a:solidFill>
                    <a:schemeClr val="bg1"/>
                  </a:solidFill>
                </a:endParaRP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>
                    <a:solidFill>
                      <a:schemeClr val="bg1"/>
                    </a:solidFill>
                  </a:rPr>
                  <a:t>Использование </a:t>
                </a:r>
                <a:r>
                  <a:rPr lang="ru-RU" sz="2100" dirty="0" err="1">
                    <a:solidFill>
                      <a:schemeClr val="bg1"/>
                    </a:solidFill>
                  </a:rPr>
                  <a:t>батч</a:t>
                </a:r>
                <a:r>
                  <a:rPr lang="ru-RU" sz="2100" dirty="0">
                    <a:solidFill>
                      <a:schemeClr val="bg1"/>
                    </a:solidFill>
                  </a:rPr>
                  <a:t>-нормализации и доп. выходов только на последних слоях.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>
                    <a:solidFill>
                      <a:schemeClr val="bg1"/>
                    </a:solidFill>
                  </a:rPr>
                  <a:t>Отказ от использования </a:t>
                </a:r>
                <a:r>
                  <a:rPr lang="ru-RU" sz="2100" dirty="0" err="1">
                    <a:solidFill>
                      <a:schemeClr val="bg1"/>
                    </a:solidFill>
                  </a:rPr>
                  <a:t>пулинга</a:t>
                </a:r>
                <a:r>
                  <a:rPr lang="ru-RU" sz="2100" dirty="0">
                    <a:solidFill>
                      <a:schemeClr val="bg1"/>
                    </a:solidFill>
                  </a:rPr>
                  <a:t> после слоев, 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dirty="0">
                    <a:solidFill>
                      <a:schemeClr val="bg1"/>
                    </a:solidFill>
                  </a:rPr>
                  <a:t>Авторы предложили делать его параллельно слою.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100" dirty="0" err="1">
                    <a:solidFill>
                      <a:schemeClr val="bg1"/>
                    </a:solidFill>
                  </a:rPr>
                  <a:t>Пулигн</a:t>
                </a:r>
                <a:r>
                  <a:rPr lang="ru-RU" sz="2100" dirty="0">
                    <a:solidFill>
                      <a:schemeClr val="bg1"/>
                    </a:solidFill>
                  </a:rPr>
                  <a:t> позволяет убирать шумы из карт признаков, но снижает число нелинейных преобразований в каждой карте (число пикселей) – то есть может быть вреден для выделения новых признаков.</a:t>
                </a:r>
              </a:p>
              <a:p>
                <a:pPr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Поэтому предложили делать две</a:t>
                </a:r>
                <a:r>
                  <a:rPr lang="en-US" sz="2200" dirty="0">
                    <a:solidFill>
                      <a:schemeClr val="bg1"/>
                    </a:solidFill>
                  </a:rPr>
                  <a:t> </a:t>
                </a:r>
                <a:r>
                  <a:rPr lang="ru-RU" sz="2200" dirty="0">
                    <a:solidFill>
                      <a:schemeClr val="bg1"/>
                    </a:solidFill>
                  </a:rPr>
                  <a:t>последовательности параллельно: </a:t>
                </a:r>
                <a:r>
                  <a:rPr lang="en-US" altLang="en-US" sz="2200" dirty="0">
                    <a:solidFill>
                      <a:schemeClr val="bg1"/>
                    </a:solidFill>
                  </a:rPr>
                  <a:t>𝑝𝑜𝑜𝑙−𝑐𝑜𝑛𝑣−𝑎𝑐𝑡𝑖𝑣𝑎𝑡𝑖𝑜𝑛, </a:t>
                </a:r>
                <a:r>
                  <a:rPr lang="ru-RU" altLang="en-US" sz="2200" dirty="0">
                    <a:solidFill>
                      <a:schemeClr val="bg1"/>
                    </a:solidFill>
                  </a:rPr>
                  <a:t>и</a:t>
                </a:r>
                <a:r>
                  <a:rPr lang="en-US" altLang="en-US" sz="2200" dirty="0">
                    <a:solidFill>
                      <a:schemeClr val="bg1"/>
                    </a:solidFill>
                  </a:rPr>
                  <a:t> 𝑐𝑜𝑛𝑣−𝑎𝑐𝑡𝑖𝑣𝑎𝑡𝑖𝑜𝑛−𝑝𝑜𝑜𝑙</a:t>
                </a:r>
                <a:r>
                  <a:rPr lang="ru-RU" altLang="en-US" sz="2200" dirty="0">
                    <a:solidFill>
                      <a:schemeClr val="bg1"/>
                    </a:solidFill>
                  </a:rPr>
                  <a:t> </a:t>
                </a:r>
                <a:endParaRPr lang="ru-RU" sz="2200" dirty="0">
                  <a:solidFill>
                    <a:schemeClr val="bg1"/>
                  </a:solidFill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None/>
                </a:pPr>
                <a:endParaRPr lang="en-US" altLang="en-US" sz="1800" dirty="0">
                  <a:solidFill>
                    <a:schemeClr val="bg1"/>
                  </a:solidFill>
                  <a:latin typeface="Arial" panose="020B0604020202020204" pitchFamily="34" charset="0"/>
                </a:endParaRPr>
              </a:p>
              <a:p>
                <a:pPr lvl="2"/>
                <a:endParaRPr lang="en-US" sz="1800" dirty="0">
                  <a:solidFill>
                    <a:schemeClr val="bg1"/>
                  </a:solidFill>
                </a:endParaRPr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88DD9234-8A0D-4FF6-BC3D-BA4AFCE1726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2035" y="1159216"/>
                <a:ext cx="7568005" cy="5353721"/>
              </a:xfrm>
              <a:blipFill>
                <a:blip r:embed="rId2"/>
                <a:stretch>
                  <a:fillRect l="-838" t="-711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1">
            <a:extLst>
              <a:ext uri="{FF2B5EF4-FFF2-40B4-BE49-F238E27FC236}">
                <a16:creationId xmlns:a16="http://schemas.microsoft.com/office/drawing/2014/main" id="{264D6781-B3E4-44D0-8DAF-11BA90949768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38499"/>
            <a:ext cx="184731" cy="276999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0" rIns="91440" bIns="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3046753E-7B79-B344-A239-504F99134D40}"/>
              </a:ext>
            </a:extLst>
          </p:cNvPr>
          <p:cNvSpPr/>
          <p:nvPr/>
        </p:nvSpPr>
        <p:spPr>
          <a:xfrm>
            <a:off x="372035" y="1180198"/>
            <a:ext cx="7568005" cy="74808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40040" y="1949268"/>
            <a:ext cx="3922653" cy="439057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Прямоугольник 9"/>
          <p:cNvSpPr/>
          <p:nvPr/>
        </p:nvSpPr>
        <p:spPr>
          <a:xfrm>
            <a:off x="11010900" y="5312593"/>
            <a:ext cx="742949" cy="352425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pool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791418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>
            <a:noAutofit/>
          </a:bodyPr>
          <a:lstStyle/>
          <a:p>
            <a:r>
              <a:rPr lang="ru-RU" sz="4800" b="1" dirty="0">
                <a:solidFill>
                  <a:schemeClr val="bg1"/>
                </a:solidFill>
              </a:rPr>
              <a:t>Прямоугольная свертка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247650" y="1201420"/>
                <a:ext cx="11696700" cy="4945063"/>
              </a:xfrm>
            </p:spPr>
            <p:txBody>
              <a:bodyPr>
                <a:normAutofit/>
              </a:bodyPr>
              <a:lstStyle/>
              <a:p>
                <a:r>
                  <a:rPr lang="ru-RU" sz="2000" dirty="0">
                    <a:solidFill>
                      <a:schemeClr val="bg1"/>
                    </a:solidFill>
                  </a:rPr>
                  <a:t>Можно еще снизить число параметров свертки если сделать ее не </a:t>
                </a:r>
                <a14:m>
                  <m:oMath xmlns:m="http://schemas.openxmlformats.org/officeDocument/2006/math">
                    <m:r>
                      <a:rPr lang="ru-RU" sz="20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×3,</m:t>
                    </m:r>
                  </m:oMath>
                </a14:m>
                <a:r>
                  <a:rPr lang="en-US" sz="2000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dirty="0">
                    <a:solidFill>
                      <a:schemeClr val="bg1"/>
                    </a:solidFill>
                  </a:rPr>
                  <a:t>а например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или </a:t>
                </a:r>
                <a14:m>
                  <m:oMath xmlns:m="http://schemas.openxmlformats.org/officeDocument/2006/math">
                    <m: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sz="20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b="0" dirty="0">
                    <a:solidFill>
                      <a:schemeClr val="bg1"/>
                    </a:solidFill>
                  </a:rPr>
                  <a:t> (Прямоугольные свертки).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Потом можно объединить оба типа в один (пространственно-разделенная свертка).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По отдельности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 и </a:t>
                </a:r>
                <a14:m>
                  <m:oMath xmlns:m="http://schemas.openxmlformats.org/officeDocument/2006/math"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0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sz="2000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000" dirty="0">
                    <a:solidFill>
                      <a:schemeClr val="bg1"/>
                    </a:solidFill>
                  </a:rPr>
                  <a:t>не используют.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Объединяют в пространственно-разделенную свертку – аналог открытого произведения векторов.</a:t>
                </a:r>
              </a:p>
              <a:p>
                <a:r>
                  <a:rPr lang="ru-RU" sz="2000" dirty="0">
                    <a:solidFill>
                      <a:schemeClr val="bg1"/>
                    </a:solidFill>
                  </a:rPr>
                  <a:t>За счет меньшего числа параметров слоя можно </a:t>
                </a:r>
                <a:br>
                  <a:rPr lang="ru-RU" sz="2000" dirty="0">
                    <a:solidFill>
                      <a:schemeClr val="bg1"/>
                    </a:solidFill>
                  </a:rPr>
                </a:br>
                <a:r>
                  <a:rPr lang="ru-RU" sz="2000" dirty="0">
                    <a:solidFill>
                      <a:schemeClr val="bg1"/>
                    </a:solidFill>
                  </a:rPr>
                  <a:t>делать сеть глубже = увеличивать рецептивное поле.</a:t>
                </a:r>
              </a:p>
              <a:p>
                <a:endParaRPr lang="ru-RU" sz="2000" dirty="0"/>
              </a:p>
              <a:p>
                <a:endParaRPr lang="ru-RU" sz="2400" dirty="0"/>
              </a:p>
              <a:p>
                <a:endParaRPr lang="ru-RU" sz="2400" dirty="0"/>
              </a:p>
              <a:p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47650" y="1201420"/>
                <a:ext cx="11696700" cy="4945063"/>
              </a:xfrm>
              <a:blipFill>
                <a:blip r:embed="rId2"/>
                <a:stretch>
                  <a:fillRect l="-434" t="-1538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FD4B8566-19A1-9D4F-A766-C02D9A131F72}"/>
              </a:ext>
            </a:extLst>
          </p:cNvPr>
          <p:cNvSpPr/>
          <p:nvPr/>
        </p:nvSpPr>
        <p:spPr>
          <a:xfrm>
            <a:off x="247649" y="1201419"/>
            <a:ext cx="11363325" cy="1069507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b="-4969"/>
          <a:stretch/>
        </p:blipFill>
        <p:spPr>
          <a:xfrm>
            <a:off x="3657600" y="3849778"/>
            <a:ext cx="8220076" cy="249387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99A7A-6FB7-7E43-A611-6E9858E78EF1}"/>
                  </a:ext>
                </a:extLst>
              </p:cNvPr>
              <p:cNvSpPr txBox="1"/>
              <p:nvPr/>
            </p:nvSpPr>
            <p:spPr>
              <a:xfrm>
                <a:off x="346067" y="5463281"/>
                <a:ext cx="4717164" cy="880369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ru-RU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3"/>
                                    <m:mcJc m:val="center"/>
                                  </m:mcPr>
                                </m:mc>
                              </m:mcs>
                              <m:ctrlPr>
                                <a:rPr lang="ru-RU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𝑎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m:rPr>
                                        <m:brk m:alnAt="7"/>
                                      </m:r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mr>
                            <m:m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𝑏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3</m:t>
                                    </m:r>
                                  </m:sub>
                                </m:sSub>
                              </m:e>
                            </m:mr>
                          </m:m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ru-RU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0099A7A-6FB7-7E43-A611-6E9858E78EF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067" y="5463281"/>
                <a:ext cx="4717164" cy="88036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96133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365125"/>
            <a:ext cx="10953750" cy="99377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Пространственно-разделенная свертка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4800" y="1295331"/>
                <a:ext cx="11696700" cy="4945063"/>
              </a:xfrm>
              <a:noFill/>
            </p:spPr>
            <p:txBody>
              <a:bodyPr>
                <a:normAutofit/>
              </a:bodyPr>
              <a:lstStyle/>
              <a:p>
                <a:r>
                  <a:rPr lang="ru-RU" sz="2200" dirty="0">
                    <a:solidFill>
                      <a:schemeClr val="bg1"/>
                    </a:solidFill>
                  </a:rPr>
                  <a:t>С</a:t>
                </a:r>
                <a14:m>
                  <m:oMath xmlns:m="http://schemas.openxmlformats.org/officeDocument/2006/math">
                    <m:r>
                      <a:rPr lang="ru-RU" sz="2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вертки вида </m:t>
                    </m:r>
                    <m:r>
                      <a:rPr lang="ru-RU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 или </a:t>
                </a:r>
                <a14:m>
                  <m:oMath xmlns:m="http://schemas.openxmlformats.org/officeDocument/2006/math">
                    <m:r>
                      <a:rPr 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</m:t>
                    </m:r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ru-RU" sz="2200" b="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3</m:t>
                    </m:r>
                    <m:r>
                      <a:rPr lang="ru-RU" sz="2200" b="0" i="0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ru-RU" sz="2200" b="0" dirty="0">
                    <a:solidFill>
                      <a:schemeClr val="bg1"/>
                    </a:solidFill>
                  </a:rPr>
                  <a:t> (Прямоугольные свертки)</a:t>
                </a:r>
                <a:r>
                  <a:rPr lang="ru-RU" sz="2200" dirty="0">
                    <a:solidFill>
                      <a:schemeClr val="bg1"/>
                    </a:solidFill>
                  </a:rPr>
                  <a:t> можно объединить оба типа в один (пространственно-разделенная свертка).</a:t>
                </a:r>
              </a:p>
              <a:p>
                <a:r>
                  <a:rPr lang="ru-RU" sz="2200" dirty="0">
                    <a:solidFill>
                      <a:schemeClr val="bg1"/>
                    </a:solidFill>
                  </a:rPr>
                  <a:t>Выигрыш в минимум 1.5 раза (знак «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+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» вместо знака «</a:t>
                </a:r>
                <a14:m>
                  <m:oMath xmlns:m="http://schemas.openxmlformats.org/officeDocument/2006/math">
                    <m:r>
                      <a:rPr lang="ru-RU" sz="2200" i="1" dirty="0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∗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») + больше функций активации.</a:t>
                </a:r>
              </a:p>
              <a:p>
                <a:r>
                  <a:rPr lang="ru-RU" sz="2200" dirty="0">
                    <a:solidFill>
                      <a:schemeClr val="bg1"/>
                    </a:solidFill>
                  </a:rPr>
                  <a:t>Также можно использовать разное число </a:t>
                </a:r>
                <a:br>
                  <a:rPr lang="ru-RU" sz="2200" dirty="0">
                    <a:solidFill>
                      <a:schemeClr val="bg1"/>
                    </a:solidFill>
                  </a:rPr>
                </a:br>
                <a:r>
                  <a:rPr lang="ru-RU" sz="2200" dirty="0">
                    <a:solidFill>
                      <a:schemeClr val="bg1"/>
                    </a:solidFill>
                  </a:rPr>
                  <a:t>карт признаков на каждом слое.</a:t>
                </a:r>
              </a:p>
              <a:p>
                <a:endParaRPr lang="ru-RU" sz="2000" dirty="0"/>
              </a:p>
              <a:p>
                <a:endParaRPr lang="ru-RU" sz="2000" dirty="0"/>
              </a:p>
              <a:p>
                <a:endParaRPr lang="ru-RU" sz="2000" dirty="0"/>
              </a:p>
              <a:p>
                <a:endParaRPr lang="ru-RU" sz="20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4800" y="1295331"/>
                <a:ext cx="11696700" cy="4945063"/>
              </a:xfrm>
              <a:blipFill>
                <a:blip r:embed="rId2"/>
                <a:stretch>
                  <a:fillRect l="-651" t="-1279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Прямоугольник 6">
            <a:extLst>
              <a:ext uri="{FF2B5EF4-FFF2-40B4-BE49-F238E27FC236}">
                <a16:creationId xmlns:a16="http://schemas.microsoft.com/office/drawing/2014/main" id="{5B22B974-AB43-D74F-B307-5B5FFBEC017A}"/>
              </a:ext>
            </a:extLst>
          </p:cNvPr>
          <p:cNvSpPr/>
          <p:nvPr/>
        </p:nvSpPr>
        <p:spPr>
          <a:xfrm>
            <a:off x="304800" y="1172955"/>
            <a:ext cx="11512826" cy="126202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0415" y="3128511"/>
            <a:ext cx="7501085" cy="352008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4"/>
          <a:srcRect t="1" b="-26841"/>
          <a:stretch/>
        </p:blipFill>
        <p:spPr>
          <a:xfrm>
            <a:off x="425275" y="4423020"/>
            <a:ext cx="4075140" cy="22247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6EFD3DA-8B82-325C-E498-D6BA764E6B8C}"/>
              </a:ext>
            </a:extLst>
          </p:cNvPr>
          <p:cNvSpPr txBox="1"/>
          <p:nvPr/>
        </p:nvSpPr>
        <p:spPr>
          <a:xfrm>
            <a:off x="714444" y="6176952"/>
            <a:ext cx="360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Число параметров без смещения!</a:t>
            </a:r>
          </a:p>
        </p:txBody>
      </p:sp>
    </p:spTree>
    <p:extLst>
      <p:ext uri="{BB962C8B-B14F-4D97-AF65-F5344CB8AC3E}">
        <p14:creationId xmlns:p14="http://schemas.microsoft.com/office/powerpoint/2010/main" val="294206409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3775"/>
          </a:xfrm>
        </p:spPr>
        <p:txBody>
          <a:bodyPr/>
          <a:lstStyle/>
          <a:p>
            <a:r>
              <a:rPr lang="ru-RU" b="1" dirty="0"/>
              <a:t>Типы сверток. Каскадная свертка.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84200" y="1231900"/>
            <a:ext cx="11051540" cy="4945063"/>
          </a:xfrm>
        </p:spPr>
        <p:txBody>
          <a:bodyPr>
            <a:normAutofit/>
          </a:bodyPr>
          <a:lstStyle/>
          <a:p>
            <a:r>
              <a:rPr lang="ru-RU" sz="2000" dirty="0"/>
              <a:t>Недостаток классической свертки – много параметров, </a:t>
            </a:r>
            <a:br>
              <a:rPr lang="ru-RU" sz="2000" dirty="0"/>
            </a:br>
            <a:r>
              <a:rPr lang="ru-RU" sz="2000" dirty="0"/>
              <a:t>можно заменить одну на несколько без потери рецептивного поля.</a:t>
            </a:r>
            <a:r>
              <a:rPr lang="en-US" sz="2000" dirty="0"/>
              <a:t> </a:t>
            </a:r>
            <a:endParaRPr lang="ru-RU" sz="2000" dirty="0"/>
          </a:p>
          <a:p>
            <a:r>
              <a:rPr lang="ru-RU" sz="2000" dirty="0"/>
              <a:t>Такой подход это каскадная свертка.</a:t>
            </a:r>
          </a:p>
          <a:p>
            <a:r>
              <a:rPr lang="ru-RU" sz="2000" dirty="0"/>
              <a:t>В результате замены </a:t>
            </a:r>
            <a:r>
              <a:rPr lang="en-US" sz="2000" dirty="0"/>
              <a:t>2×3×3=18 </a:t>
            </a:r>
            <a:r>
              <a:rPr lang="ru-RU" sz="2000" dirty="0"/>
              <a:t>параметров – по рецептивному полю эквивалент</a:t>
            </a:r>
            <a:r>
              <a:rPr lang="en-US" sz="2000" dirty="0"/>
              <a:t> 1×5×5=25</a:t>
            </a:r>
            <a:endParaRPr lang="ru-RU" sz="2000" dirty="0"/>
          </a:p>
          <a:p>
            <a:r>
              <a:rPr lang="ru-RU" sz="2000" dirty="0"/>
              <a:t>Также будет больше нелинейностей (т.е. больше функций активации) – то есть тем больше разных сложных признаков (имеющих не линейное поведение), которые можно выделить.</a:t>
            </a:r>
          </a:p>
          <a:p>
            <a:r>
              <a:rPr lang="ru-RU" sz="2000" dirty="0"/>
              <a:t>Используется часто. </a:t>
            </a:r>
          </a:p>
          <a:p>
            <a:r>
              <a:rPr lang="en-US" sz="2000" dirty="0"/>
              <a:t/>
            </a:r>
            <a:br>
              <a:rPr lang="en-US" sz="2000" dirty="0"/>
            </a:br>
            <a:endParaRPr lang="ru-RU" sz="2000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2"/>
          <a:srcRect l="5846" t="12037" r="7230" b="13171"/>
          <a:stretch/>
        </p:blipFill>
        <p:spPr>
          <a:xfrm>
            <a:off x="584200" y="3812813"/>
            <a:ext cx="4305300" cy="2407921"/>
          </a:xfrm>
          <a:prstGeom prst="rect">
            <a:avLst/>
          </a:prstGeom>
        </p:spPr>
      </p:pic>
      <p:pic>
        <p:nvPicPr>
          <p:cNvPr id="5124" name="Picture 4" descr="https://www.researchgate.net/profile/Max-Ferguson/publication/322512435/figure/fig3/AS:697390994567179@1543282378794/Fig-A1-The-standard-VGG-16-network-architecture-as-proposed-in-32-Note-that-only_W640.jp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59"/>
          <a:stretch/>
        </p:blipFill>
        <p:spPr bwMode="auto">
          <a:xfrm>
            <a:off x="5341620" y="3494179"/>
            <a:ext cx="4648626" cy="3045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8456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68066"/>
          </a:xfrm>
        </p:spPr>
        <p:txBody>
          <a:bodyPr/>
          <a:lstStyle/>
          <a:p>
            <a:r>
              <a:rPr lang="ru-RU" dirty="0"/>
              <a:t>Еще о свертке. </a:t>
            </a:r>
            <a:r>
              <a:rPr lang="ru-RU" dirty="0" err="1"/>
              <a:t>Сверткит</a:t>
            </a:r>
            <a:r>
              <a:rPr lang="ru-RU" dirty="0"/>
              <a:t> типа сеть в сети</a:t>
            </a: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3391" y="2389505"/>
            <a:ext cx="6686609" cy="237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63914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/>
          <a:lstStyle/>
          <a:p>
            <a:r>
              <a:rPr lang="ru-RU" b="1" dirty="0"/>
              <a:t>Виды глобального </a:t>
            </a:r>
            <a:r>
              <a:rPr lang="ru-RU" b="1" dirty="0" err="1"/>
              <a:t>пулинга</a:t>
            </a:r>
            <a:endParaRPr lang="ru-RU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4" y="1118312"/>
                <a:ext cx="11769725" cy="5499100"/>
              </a:xfrm>
            </p:spPr>
            <p:txBody>
              <a:bodyPr>
                <a:normAutofit/>
              </a:bodyPr>
              <a:lstStyle/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b="1" dirty="0"/>
                  <a:t>Global Average Pooling (GAP)</a:t>
                </a:r>
                <a:r>
                  <a:rPr lang="ru-RU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i="1" dirty="0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b="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i="1" dirty="0"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𝑀𝐴𝑃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 dirty="0" err="1"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𝑀𝐴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dirty="0"/>
                          <m:t> </m:t>
                        </m:r>
                      </m:e>
                    </m:nary>
                  </m:oMath>
                </a14:m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600" b="1" dirty="0"/>
                  <a:t>Наиболее популярная техника.</a:t>
                </a:r>
                <a:endParaRPr lang="en-US" sz="1600" b="1" dirty="0"/>
              </a:p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b="1" dirty="0"/>
                  <a:t>Global Max Pooling (GMP)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000" i="1" dirty="0" err="1"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=</m:t>
                    </m:r>
                    <m:func>
                      <m:func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000" b="0" i="0" dirty="0" smtClean="0">
                            <a:latin typeface="Cambria Math" panose="02040503050406030204" pitchFamily="18" charset="0"/>
                          </a:rPr>
                          <m:t>max</m:t>
                        </m:r>
                      </m:fName>
                      <m:e>
                        <m:r>
                          <a:rPr lang="en-US" sz="2000" i="1" dirty="0">
                            <a:latin typeface="Cambria Math" panose="02040503050406030204" pitchFamily="18" charset="0"/>
                          </a:rPr>
                          <m:t>𝑀𝐴</m:t>
                        </m:r>
                        <m:sSub>
                          <m:sSub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</m:func>
                  </m:oMath>
                </a14:m>
                <a:endParaRPr lang="ru-RU" sz="2000" dirty="0">
                  <a:cs typeface="Times New Roman" panose="02020603050405020304" pitchFamily="18" charset="0"/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600" dirty="0">
                    <a:cs typeface="Times New Roman" panose="02020603050405020304" pitchFamily="18" charset="0"/>
                  </a:rPr>
                  <a:t>Не популярная техника.</a:t>
                </a:r>
              </a:p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000" b="1" dirty="0"/>
                  <a:t>Global K-Max Pooling (GMP)</a:t>
                </a:r>
                <a:r>
                  <a:rPr lang="ru-RU" sz="2000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sSub>
                          <m:sSubPr>
                            <m:ctrlP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</m:acc>
                          </m:e>
                          <m:sub>
                            <m:r>
                              <a:rPr lang="en-US" sz="2000" i="1" dirty="0" err="1"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i="1" dirty="0">
                        <a:latin typeface="Cambria Math" panose="02040503050406030204" pitchFamily="18" charset="0"/>
                      </a:rPr>
                      <m:t> =</m:t>
                    </m:r>
                    <m:sSub>
                      <m:sSubPr>
                        <m:ctrlPr>
                          <a:rPr lang="en-US" sz="2000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func>
                          <m:funcPr>
                            <m:ctrlPr>
                              <a:rPr lang="en-US" sz="2000" i="1" dirty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000" dirty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fName>
                          <m:e>
                            <m:r>
                              <a:rPr lang="en-US" sz="2000" i="1" dirty="0">
                                <a:latin typeface="Cambria Math" panose="02040503050406030204" pitchFamily="18" charset="0"/>
                              </a:rPr>
                              <m:t>𝑀𝐴</m:t>
                            </m:r>
                            <m:sSub>
                              <m:sSubPr>
                                <m:ctrlP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000" i="1" dirty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</m:sub>
                            </m:sSub>
                          </m:e>
                        </m:func>
                      </m:e>
                      <m:sub>
                        <m:r>
                          <a:rPr lang="en-US" sz="2000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>
                    <a:cs typeface="Times New Roman" panose="02020603050405020304" pitchFamily="18" charset="0"/>
                  </a:rPr>
                  <a:t> - </a:t>
                </a:r>
                <a:r>
                  <a:rPr lang="ru-RU" sz="2000" dirty="0">
                    <a:cs typeface="Times New Roman" panose="02020603050405020304" pitchFamily="18" charset="0"/>
                  </a:rPr>
                  <a:t>деление карты на несколько частей и  макс. с каждой.</a:t>
                </a: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1600" dirty="0">
                    <a:cs typeface="Times New Roman" panose="02020603050405020304" pitchFamily="18" charset="0"/>
                  </a:rPr>
                  <a:t>Не популярная техника.</a:t>
                </a:r>
              </a:p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b="1" dirty="0">
                    <a:cs typeface="Times New Roman" panose="02020603050405020304" pitchFamily="18" charset="0"/>
                  </a:rPr>
                  <a:t>Пирамидальный </a:t>
                </a:r>
                <a:r>
                  <a:rPr lang="ru-RU" sz="2000" b="1" dirty="0" err="1">
                    <a:cs typeface="Times New Roman" panose="02020603050405020304" pitchFamily="18" charset="0"/>
                  </a:rPr>
                  <a:t>пулинг</a:t>
                </a:r>
                <a:r>
                  <a:rPr lang="ru-RU" sz="2000" dirty="0">
                    <a:cs typeface="Times New Roman" panose="02020603050405020304" pitchFamily="18" charset="0"/>
                  </a:rPr>
                  <a:t>: Разные виды макс-</a:t>
                </a:r>
                <a:r>
                  <a:rPr lang="ru-RU" sz="2000" dirty="0" err="1">
                    <a:cs typeface="Times New Roman" panose="02020603050405020304" pitchFamily="18" charset="0"/>
                  </a:rPr>
                  <a:t>пулинга</a:t>
                </a:r>
                <a:r>
                  <a:rPr lang="ru-RU" sz="2000" dirty="0">
                    <a:cs typeface="Times New Roman" panose="02020603050405020304" pitchFamily="18" charset="0"/>
                  </a:rPr>
                  <a:t>.</a:t>
                </a: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endParaRPr lang="ru-RU" sz="1600" dirty="0">
                  <a:cs typeface="Times New Roman" panose="02020603050405020304" pitchFamily="18" charset="0"/>
                </a:endParaRPr>
              </a:p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endParaRPr lang="en-US" sz="2000" dirty="0">
                  <a:cs typeface="Times New Roman" panose="02020603050405020304" pitchFamily="18" charset="0"/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endParaRPr lang="en-US" sz="1600" dirty="0"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4" y="1118312"/>
                <a:ext cx="11769725" cy="5499100"/>
              </a:xfrm>
              <a:blipFill>
                <a:blip r:embed="rId2"/>
                <a:stretch>
                  <a:fillRect l="-725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8" name="Рисунок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2775" y="3100387"/>
            <a:ext cx="4667250" cy="3609975"/>
          </a:xfrm>
          <a:prstGeom prst="rect">
            <a:avLst/>
          </a:prstGeom>
        </p:spPr>
      </p:pic>
      <p:pic>
        <p:nvPicPr>
          <p:cNvPr id="11" name="Рисунок 1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9368" y="3629899"/>
            <a:ext cx="5673468" cy="25509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80298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7705-5B6F-4E11-BD5A-239B549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>
                <a:solidFill>
                  <a:schemeClr val="bg1"/>
                </a:solidFill>
              </a:rPr>
              <a:t>VGG Net 201</a:t>
            </a:r>
            <a:r>
              <a:rPr lang="ru-RU" sz="4800" b="1" dirty="0">
                <a:solidFill>
                  <a:schemeClr val="bg1"/>
                </a:solidFill>
              </a:rPr>
              <a:t>3</a:t>
            </a:r>
            <a:endParaRPr lang="en-US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686C7-152B-4680-B2DA-F1DD0750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2" y="1030941"/>
            <a:ext cx="10932458" cy="5146022"/>
          </a:xfrm>
        </p:spPr>
        <p:txBody>
          <a:bodyPr>
            <a:normAutofit/>
          </a:bodyPr>
          <a:lstStyle/>
          <a:p>
            <a:r>
              <a:rPr lang="ru-RU" sz="2400" dirty="0">
                <a:solidFill>
                  <a:schemeClr val="bg1"/>
                </a:solidFill>
              </a:rPr>
              <a:t>Основная идея – использовать каскад сверток вместо одной с большим ядром. </a:t>
            </a:r>
          </a:p>
          <a:p>
            <a:pPr lvl="1"/>
            <a:r>
              <a:rPr lang="ru-RU" dirty="0">
                <a:solidFill>
                  <a:schemeClr val="bg1"/>
                </a:solidFill>
              </a:rPr>
              <a:t>Особенности каскадной свертки: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Снижение числа параметров в  каждом слое при сохранении рецептивного поля</a:t>
            </a:r>
          </a:p>
          <a:p>
            <a:pPr lvl="2"/>
            <a:r>
              <a:rPr lang="ru-RU" sz="2200" dirty="0">
                <a:solidFill>
                  <a:schemeClr val="bg1"/>
                </a:solidFill>
              </a:rPr>
              <a:t>Увеличили число функций активации и увеличили число слоев.</a:t>
            </a:r>
          </a:p>
          <a:p>
            <a:pPr lvl="3"/>
            <a:r>
              <a:rPr lang="ru-RU" sz="2200" dirty="0">
                <a:solidFill>
                  <a:schemeClr val="bg1"/>
                </a:solidFill>
              </a:rPr>
              <a:t>Чем больше нелинейностей, тем более сложные признаки и более сложные зависимости могут быть выделены.</a:t>
            </a:r>
          </a:p>
        </p:txBody>
      </p:sp>
      <p:sp>
        <p:nvSpPr>
          <p:cNvPr id="6" name="Прямоугольник 5">
            <a:extLst>
              <a:ext uri="{FF2B5EF4-FFF2-40B4-BE49-F238E27FC236}">
                <a16:creationId xmlns:a16="http://schemas.microsoft.com/office/drawing/2014/main" id="{50326A08-4EF4-5B48-A5AC-8379D6B0AFB1}"/>
              </a:ext>
            </a:extLst>
          </p:cNvPr>
          <p:cNvSpPr/>
          <p:nvPr/>
        </p:nvSpPr>
        <p:spPr>
          <a:xfrm>
            <a:off x="746486" y="1470991"/>
            <a:ext cx="10428445" cy="2094142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5122" y="3623315"/>
            <a:ext cx="5237851" cy="2993698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grpSp>
        <p:nvGrpSpPr>
          <p:cNvPr id="4" name="Группа 3">
            <a:extLst>
              <a:ext uri="{FF2B5EF4-FFF2-40B4-BE49-F238E27FC236}">
                <a16:creationId xmlns:a16="http://schemas.microsoft.com/office/drawing/2014/main" id="{AAC193D6-65B9-7669-EE21-ABFCA1141747}"/>
              </a:ext>
            </a:extLst>
          </p:cNvPr>
          <p:cNvGrpSpPr/>
          <p:nvPr/>
        </p:nvGrpSpPr>
        <p:grpSpPr>
          <a:xfrm>
            <a:off x="548201" y="3934795"/>
            <a:ext cx="5428678" cy="2372092"/>
            <a:chOff x="548201" y="3934795"/>
            <a:chExt cx="5428678" cy="2372092"/>
          </a:xfrm>
        </p:grpSpPr>
        <p:pic>
          <p:nvPicPr>
            <p:cNvPr id="8" name="Рисунок 7"/>
            <p:cNvPicPr>
              <a:picLocks noChangeAspect="1"/>
            </p:cNvPicPr>
            <p:nvPr/>
          </p:nvPicPr>
          <p:blipFill rotWithShape="1">
            <a:blip r:embed="rId3"/>
            <a:srcRect b="-18461"/>
            <a:stretch/>
          </p:blipFill>
          <p:spPr>
            <a:xfrm>
              <a:off x="548201" y="3934795"/>
              <a:ext cx="5428678" cy="237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0275187-0C50-8F45-2797-768FF973E759}"/>
                </a:ext>
              </a:extLst>
            </p:cNvPr>
            <p:cNvSpPr txBox="1"/>
            <p:nvPr/>
          </p:nvSpPr>
          <p:spPr>
            <a:xfrm>
              <a:off x="2280237" y="5937555"/>
              <a:ext cx="360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i="1" dirty="0"/>
                <a:t>Число параметров без смещения!</a:t>
              </a:r>
            </a:p>
          </p:txBody>
        </p:sp>
      </p:grpSp>
      <p:sp>
        <p:nvSpPr>
          <p:cNvPr id="13" name="Прямоугольник 12"/>
          <p:cNvSpPr/>
          <p:nvPr/>
        </p:nvSpPr>
        <p:spPr>
          <a:xfrm>
            <a:off x="3219344" y="4068768"/>
            <a:ext cx="2533755" cy="221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CASCADE CONV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3018721" y="4400637"/>
            <a:ext cx="994618" cy="22124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CONV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339011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7705-5B6F-4E11-BD5A-239B549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Архитектура </a:t>
            </a:r>
            <a:r>
              <a:rPr lang="en-US" sz="4800" b="1" dirty="0">
                <a:solidFill>
                  <a:schemeClr val="bg1"/>
                </a:solidFill>
              </a:rPr>
              <a:t>VGG Net 2014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686C7-152B-4680-B2DA-F1DD0750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2" y="1030941"/>
            <a:ext cx="10932458" cy="51460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Сети </a:t>
            </a:r>
            <a:r>
              <a:rPr lang="en-US" sz="2200" dirty="0">
                <a:solidFill>
                  <a:schemeClr val="bg1"/>
                </a:solidFill>
              </a:rPr>
              <a:t>VGG-16 </a:t>
            </a:r>
            <a:r>
              <a:rPr lang="ru-RU" sz="2200" dirty="0">
                <a:solidFill>
                  <a:schemeClr val="bg1"/>
                </a:solidFill>
              </a:rPr>
              <a:t>и </a:t>
            </a:r>
            <a:r>
              <a:rPr lang="en-US" sz="2200" dirty="0">
                <a:solidFill>
                  <a:schemeClr val="bg1"/>
                </a:solidFill>
              </a:rPr>
              <a:t>VGG-19 </a:t>
            </a:r>
            <a:r>
              <a:rPr lang="ru-RU" sz="2200" dirty="0">
                <a:solidFill>
                  <a:schemeClr val="bg1"/>
                </a:solidFill>
              </a:rPr>
              <a:t>одни из самых крупных по числу параметров.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 сети обучались последовательно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сначала обучалась </a:t>
            </a:r>
            <a:r>
              <a:rPr lang="en-US" sz="2200" dirty="0">
                <a:solidFill>
                  <a:schemeClr val="bg1"/>
                </a:solidFill>
              </a:rPr>
              <a:t>VGG-11,</a:t>
            </a:r>
            <a:r>
              <a:rPr lang="ru-RU" sz="2200" dirty="0">
                <a:solidFill>
                  <a:schemeClr val="bg1"/>
                </a:solidFill>
              </a:rPr>
              <a:t> 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добавляли слои 1</a:t>
            </a:r>
            <a:r>
              <a:rPr lang="en-US" sz="2200" b="1" dirty="0">
                <a:solidFill>
                  <a:schemeClr val="bg1"/>
                </a:solidFill>
              </a:rPr>
              <a:t>×</a:t>
            </a:r>
            <a:r>
              <a:rPr lang="ru-RU" sz="2200" dirty="0">
                <a:solidFill>
                  <a:schemeClr val="bg1"/>
                </a:solidFill>
              </a:rPr>
              <a:t>1, </a:t>
            </a:r>
            <a:br>
              <a:rPr lang="ru-RU" sz="2200" dirty="0">
                <a:solidFill>
                  <a:schemeClr val="bg1"/>
                </a:solidFill>
              </a:rPr>
            </a:br>
            <a:r>
              <a:rPr lang="ru-RU" sz="2200" dirty="0">
                <a:solidFill>
                  <a:schemeClr val="bg1"/>
                </a:solidFill>
              </a:rPr>
              <a:t>расширяли до псевдо </a:t>
            </a:r>
            <a:r>
              <a:rPr lang="en-US" sz="2200" dirty="0">
                <a:solidFill>
                  <a:schemeClr val="bg1"/>
                </a:solidFill>
              </a:rPr>
              <a:t>VGG-13 </a:t>
            </a:r>
            <a:r>
              <a:rPr lang="ru-RU" sz="2200" dirty="0">
                <a:solidFill>
                  <a:schemeClr val="bg1"/>
                </a:solidFill>
              </a:rPr>
              <a:t>и обучали</a:t>
            </a:r>
            <a:r>
              <a:rPr lang="en-US" sz="2200" dirty="0">
                <a:solidFill>
                  <a:schemeClr val="bg1"/>
                </a:solidFill>
              </a:rPr>
              <a:t>,</a:t>
            </a:r>
            <a:endParaRPr lang="ru-RU" sz="22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</a:rPr>
              <a:t>Заменяли 1</a:t>
            </a:r>
            <a:r>
              <a:rPr lang="en-US" sz="2200" b="1" dirty="0">
                <a:solidFill>
                  <a:schemeClr val="bg1"/>
                </a:solidFill>
              </a:rPr>
              <a:t>×</a:t>
            </a:r>
            <a:r>
              <a:rPr lang="ru-RU" sz="2200" dirty="0">
                <a:solidFill>
                  <a:schemeClr val="bg1"/>
                </a:solidFill>
              </a:rPr>
              <a:t>1 на 3</a:t>
            </a:r>
            <a:r>
              <a:rPr lang="en-US" sz="2200" b="1" dirty="0">
                <a:solidFill>
                  <a:schemeClr val="bg1"/>
                </a:solidFill>
              </a:rPr>
              <a:t>×</a:t>
            </a:r>
            <a:r>
              <a:rPr lang="ru-RU" sz="2200" dirty="0">
                <a:solidFill>
                  <a:schemeClr val="bg1"/>
                </a:solidFill>
              </a:rPr>
              <a:t>3 и обучали и т.д.</a:t>
            </a:r>
            <a:r>
              <a:rPr lang="en-US" sz="2200" dirty="0">
                <a:solidFill>
                  <a:schemeClr val="bg1"/>
                </a:solidFill>
              </a:rPr>
              <a:t> </a:t>
            </a:r>
          </a:p>
        </p:txBody>
      </p:sp>
      <p:pic>
        <p:nvPicPr>
          <p:cNvPr id="9" name="Рисунок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355650"/>
            <a:ext cx="5425440" cy="310091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0" name="Прямоугольник 9">
            <a:extLst>
              <a:ext uri="{FF2B5EF4-FFF2-40B4-BE49-F238E27FC236}">
                <a16:creationId xmlns:a16="http://schemas.microsoft.com/office/drawing/2014/main" id="{7CDC6A96-ACBA-31A5-C2D1-C144E28E88BD}"/>
              </a:ext>
            </a:extLst>
          </p:cNvPr>
          <p:cNvSpPr/>
          <p:nvPr/>
        </p:nvSpPr>
        <p:spPr>
          <a:xfrm>
            <a:off x="673348" y="1030942"/>
            <a:ext cx="8511749" cy="448538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grpSp>
        <p:nvGrpSpPr>
          <p:cNvPr id="11" name="Группа 10">
            <a:extLst>
              <a:ext uri="{FF2B5EF4-FFF2-40B4-BE49-F238E27FC236}">
                <a16:creationId xmlns:a16="http://schemas.microsoft.com/office/drawing/2014/main" id="{9809C393-4C09-46D2-E290-41D2222FCC7B}"/>
              </a:ext>
            </a:extLst>
          </p:cNvPr>
          <p:cNvGrpSpPr/>
          <p:nvPr/>
        </p:nvGrpSpPr>
        <p:grpSpPr>
          <a:xfrm>
            <a:off x="548201" y="3934795"/>
            <a:ext cx="5428678" cy="2372092"/>
            <a:chOff x="548201" y="3934795"/>
            <a:chExt cx="5428678" cy="2372092"/>
          </a:xfrm>
        </p:grpSpPr>
        <p:pic>
          <p:nvPicPr>
            <p:cNvPr id="12" name="Рисунок 11">
              <a:extLst>
                <a:ext uri="{FF2B5EF4-FFF2-40B4-BE49-F238E27FC236}">
                  <a16:creationId xmlns:a16="http://schemas.microsoft.com/office/drawing/2014/main" id="{F997AF21-6388-0CEA-6C94-36D1730F608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b="-18461"/>
            <a:stretch/>
          </p:blipFill>
          <p:spPr>
            <a:xfrm>
              <a:off x="548201" y="3934795"/>
              <a:ext cx="5428678" cy="2372092"/>
            </a:xfrm>
            <a:prstGeom prst="rect">
              <a:avLst/>
            </a:prstGeom>
            <a:solidFill>
              <a:schemeClr val="bg1">
                <a:lumMod val="95000"/>
              </a:schemeClr>
            </a:solidFill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853FFC9-27C7-3150-C495-D4977A15EA98}"/>
                </a:ext>
              </a:extLst>
            </p:cNvPr>
            <p:cNvSpPr txBox="1"/>
            <p:nvPr/>
          </p:nvSpPr>
          <p:spPr>
            <a:xfrm>
              <a:off x="2280237" y="5937555"/>
              <a:ext cx="36073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i="1" dirty="0"/>
                <a:t>Число параметров без смещения!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65030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7937705-5B6F-4E11-BD5A-239B549E0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03063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Network In Network (</a:t>
            </a:r>
            <a:r>
              <a:rPr lang="en-US" sz="4800" b="1" dirty="0" err="1">
                <a:solidFill>
                  <a:schemeClr val="bg1">
                    <a:lumMod val="95000"/>
                  </a:schemeClr>
                </a:solidFill>
              </a:rPr>
              <a:t>NiN</a:t>
            </a:r>
            <a:r>
              <a:rPr lang="en-US" sz="4800" b="1" dirty="0">
                <a:solidFill>
                  <a:schemeClr val="bg1">
                    <a:lumMod val="95000"/>
                  </a:schemeClr>
                </a:solidFill>
              </a:rPr>
              <a:t>) 2013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03686C7-152B-4680-B2DA-F1DD0750FA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341" y="1030941"/>
            <a:ext cx="11366467" cy="5146022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dirty="0">
                <a:solidFill>
                  <a:schemeClr val="bg1"/>
                </a:solidFill>
              </a:rPr>
              <a:t>Основная идея – Дополнить слой свертки </a:t>
            </a:r>
            <a:r>
              <a:rPr lang="ru-RU" sz="2200" b="1" dirty="0" err="1">
                <a:solidFill>
                  <a:schemeClr val="bg1"/>
                </a:solidFill>
              </a:rPr>
              <a:t>полносвязной</a:t>
            </a:r>
            <a:r>
              <a:rPr lang="ru-RU" sz="2200" b="1" dirty="0">
                <a:solidFill>
                  <a:schemeClr val="bg1"/>
                </a:solidFill>
              </a:rPr>
              <a:t> подсетью.</a:t>
            </a: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000" u="sng" dirty="0">
                <a:solidFill>
                  <a:schemeClr val="bg1"/>
                </a:solidFill>
              </a:rPr>
              <a:t>Каждый слой </a:t>
            </a:r>
            <a:r>
              <a:rPr lang="ru-RU" sz="2000" u="sng" dirty="0" smtClean="0">
                <a:solidFill>
                  <a:schemeClr val="bg1"/>
                </a:solidFill>
              </a:rPr>
              <a:t>комбинация </a:t>
            </a:r>
            <a:r>
              <a:rPr lang="ru-RU" sz="2000" u="sng" dirty="0">
                <a:solidFill>
                  <a:schemeClr val="bg1"/>
                </a:solidFill>
              </a:rPr>
              <a:t>сверточного слоя и нескольких </a:t>
            </a:r>
            <a:r>
              <a:rPr lang="ru-RU" sz="2000" u="sng" dirty="0" err="1">
                <a:solidFill>
                  <a:schemeClr val="bg1"/>
                </a:solidFill>
              </a:rPr>
              <a:t>полносвязных</a:t>
            </a:r>
            <a:r>
              <a:rPr lang="ru-RU" sz="2000" u="sng" dirty="0">
                <a:solidFill>
                  <a:schemeClr val="bg1"/>
                </a:solidFill>
              </a:rPr>
              <a:t> подслоев.</a:t>
            </a:r>
            <a:endParaRPr lang="en-US" sz="2000" u="sng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2200" u="sng" dirty="0">
                <a:solidFill>
                  <a:schemeClr val="bg1"/>
                </a:solidFill>
              </a:rPr>
              <a:t>Такая структура позволяет выделить сложные межканальные зависимости внутри слоя.</a:t>
            </a:r>
          </a:p>
          <a:p>
            <a:pPr lvl="2">
              <a:lnSpc>
                <a:spcPct val="100000"/>
              </a:lnSpc>
              <a:spcBef>
                <a:spcPts val="0"/>
              </a:spcBef>
            </a:pPr>
            <a:r>
              <a:rPr lang="ru-RU" sz="1800" i="1" dirty="0">
                <a:solidFill>
                  <a:schemeClr val="bg1"/>
                </a:solidFill>
              </a:rPr>
              <a:t>Сами авторы работы предлагали интерпретацию своей концепции как микро-сеть, скользящая по входному изображению.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200" b="1" u="sng" dirty="0">
                <a:solidFill>
                  <a:schemeClr val="bg1"/>
                </a:solidFill>
              </a:rPr>
              <a:t>Авторы пришли к выводу, что такую полносвязную сеть можно заменить сверткой </a:t>
            </a:r>
            <a:r>
              <a:rPr lang="ru-RU" sz="2200" b="1" i="0" u="sng" dirty="0">
                <a:solidFill>
                  <a:schemeClr val="bg1"/>
                </a:solidFill>
                <a:latin typeface="+mj-lt"/>
              </a:rPr>
              <a:t>1</a:t>
            </a:r>
            <a:r>
              <a:rPr lang="en-US" sz="2200" b="1" i="0" u="sng" dirty="0">
                <a:solidFill>
                  <a:schemeClr val="bg1"/>
                </a:solidFill>
                <a:latin typeface="+mj-lt"/>
              </a:rPr>
              <a:t>×1</a:t>
            </a:r>
            <a:endParaRPr lang="en-US" sz="2200" b="1" u="sng" dirty="0">
              <a:solidFill>
                <a:schemeClr val="bg1"/>
              </a:solidFill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</a:rPr>
              <a:t>Также авторы предложили использовать </a:t>
            </a:r>
            <a:r>
              <a:rPr lang="en-US" sz="2000" b="1" u="sng" dirty="0">
                <a:solidFill>
                  <a:schemeClr val="bg1"/>
                </a:solidFill>
              </a:rPr>
              <a:t>global average pooling </a:t>
            </a:r>
            <a:r>
              <a:rPr lang="ru-RU" sz="2000" dirty="0">
                <a:solidFill>
                  <a:schemeClr val="bg1"/>
                </a:solidFill>
              </a:rPr>
              <a:t>вместо </a:t>
            </a:r>
            <a:r>
              <a:rPr lang="en-US" sz="2000" b="1" u="sng" dirty="0">
                <a:solidFill>
                  <a:schemeClr val="bg1"/>
                </a:solidFill>
              </a:rPr>
              <a:t>flatten layer</a:t>
            </a:r>
            <a:r>
              <a:rPr lang="en-US" sz="2000" dirty="0">
                <a:solidFill>
                  <a:schemeClr val="bg1"/>
                </a:solidFill>
              </a:rPr>
              <a:t>.</a:t>
            </a:r>
            <a:endParaRPr lang="ru-RU" sz="2000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r>
              <a:rPr lang="ru-RU" sz="1600" i="1" dirty="0">
                <a:solidFill>
                  <a:schemeClr val="bg1"/>
                </a:solidFill>
              </a:rPr>
              <a:t>Сама по себе сеть не приобрела популярности, но идеи, предложенные в рамках этой сети используются по настоящее время.</a:t>
            </a:r>
            <a:endParaRPr lang="en-US" sz="1600" i="1" dirty="0">
              <a:solidFill>
                <a:schemeClr val="bg1"/>
              </a:solidFill>
            </a:endParaRPr>
          </a:p>
          <a:p>
            <a:pPr lvl="1">
              <a:lnSpc>
                <a:spcPct val="100000"/>
              </a:lnSpc>
              <a:spcBef>
                <a:spcPts val="0"/>
              </a:spcBef>
            </a:pPr>
            <a:endParaRPr lang="en-US" sz="1600" dirty="0">
              <a:solidFill>
                <a:schemeClr val="bg1"/>
              </a:solidFill>
            </a:endParaRPr>
          </a:p>
        </p:txBody>
      </p:sp>
      <p:pic>
        <p:nvPicPr>
          <p:cNvPr id="4" name="Рисунок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1341" y="4027543"/>
            <a:ext cx="4485822" cy="2583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7255" y="4027543"/>
            <a:ext cx="4725562" cy="258394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6" name="Рисунок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23674" y="4425315"/>
            <a:ext cx="1930179" cy="195757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7" name="Стрелка вправо 6"/>
          <p:cNvSpPr/>
          <p:nvPr/>
        </p:nvSpPr>
        <p:spPr>
          <a:xfrm>
            <a:off x="4621696" y="5039139"/>
            <a:ext cx="974034" cy="364963"/>
          </a:xfrm>
          <a:prstGeom prst="rightArrow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Прямоугольник 8">
            <a:extLst>
              <a:ext uri="{FF2B5EF4-FFF2-40B4-BE49-F238E27FC236}">
                <a16:creationId xmlns:a16="http://schemas.microsoft.com/office/drawing/2014/main" id="{50326A08-4EF4-5B48-A5AC-8379D6B0AFB1}"/>
              </a:ext>
            </a:extLst>
          </p:cNvPr>
          <p:cNvSpPr/>
          <p:nvPr/>
        </p:nvSpPr>
        <p:spPr>
          <a:xfrm>
            <a:off x="575339" y="1446975"/>
            <a:ext cx="11041322" cy="1152939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709115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400050" y="365125"/>
            <a:ext cx="10953750" cy="993775"/>
          </a:xfrm>
        </p:spPr>
        <p:txBody>
          <a:bodyPr>
            <a:noAutofit/>
          </a:bodyPr>
          <a:lstStyle/>
          <a:p>
            <a:pPr algn="ctr"/>
            <a:r>
              <a:rPr lang="ru-RU" sz="4800" b="1" dirty="0">
                <a:solidFill>
                  <a:schemeClr val="bg1">
                    <a:lumMod val="95000"/>
                  </a:schemeClr>
                </a:solidFill>
              </a:rPr>
              <a:t>Точечная свертка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99392" y="1102360"/>
                <a:ext cx="11926956" cy="4945063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u="sng" dirty="0">
                    <a:solidFill>
                      <a:schemeClr val="bg1"/>
                    </a:solidFill>
                  </a:rPr>
                  <a:t>Выигрыш в числе параметров можно получить меняя число карт признаков</a:t>
                </a:r>
                <a:r>
                  <a:rPr lang="en-US" sz="2000" u="sng" dirty="0">
                    <a:solidFill>
                      <a:schemeClr val="bg1"/>
                    </a:solidFill>
                  </a:rPr>
                  <a:t> </a:t>
                </a:r>
                <a:r>
                  <a:rPr lang="ru-RU" sz="2000" u="sng" dirty="0">
                    <a:solidFill>
                      <a:schemeClr val="bg1"/>
                    </a:solidFill>
                  </a:rPr>
                  <a:t>в блоке сверток.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i="1" dirty="0">
                    <a:solidFill>
                      <a:schemeClr val="bg1"/>
                    </a:solidFill>
                  </a:rPr>
                  <a:t>Основная идея: не все карты признаков важны, и можно их убрать сжатием результата.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</a:rPr>
                  <a:t>Свертка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1×1</m:t>
                    </m:r>
                  </m:oMath>
                </a14:m>
                <a:r>
                  <a:rPr lang="ru-RU" sz="2200" dirty="0">
                    <a:solidFill>
                      <a:schemeClr val="bg1"/>
                    </a:solidFill>
                  </a:rPr>
                  <a:t> – увеличение или снижения числа карт признаков и перемешивания признаков</a:t>
                </a:r>
                <a:r>
                  <a:rPr lang="en-US" sz="2200" dirty="0">
                    <a:solidFill>
                      <a:schemeClr val="bg1"/>
                    </a:solidFill>
                  </a:rPr>
                  <a:t>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u="sng" dirty="0">
                    <a:solidFill>
                      <a:schemeClr val="bg1"/>
                    </a:solidFill>
                  </a:rPr>
                  <a:t>Используется очень часто.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dirty="0">
                    <a:solidFill>
                      <a:schemeClr val="bg1"/>
                    </a:solidFill>
                  </a:rPr>
                  <a:t>Можно создать «узкое горлышко» </a:t>
                </a:r>
                <a:r>
                  <a:rPr lang="en-US" sz="2000" dirty="0">
                    <a:solidFill>
                      <a:schemeClr val="bg1"/>
                    </a:solidFill>
                  </a:rPr>
                  <a:t>(</a:t>
                </a:r>
                <a:r>
                  <a:rPr lang="en-US" sz="2000" b="1" dirty="0" err="1">
                    <a:solidFill>
                      <a:schemeClr val="bg1"/>
                    </a:solidFill>
                  </a:rPr>
                  <a:t>bootleneck</a:t>
                </a:r>
                <a:r>
                  <a:rPr lang="ru-RU" sz="2000" b="1" dirty="0">
                    <a:solidFill>
                      <a:schemeClr val="bg1"/>
                    </a:solidFill>
                  </a:rPr>
                  <a:t> </a:t>
                </a:r>
                <a:r>
                  <a:rPr lang="en-US" sz="2000" b="1" dirty="0">
                    <a:solidFill>
                      <a:schemeClr val="bg1"/>
                    </a:solidFill>
                  </a:rPr>
                  <a:t>layer</a:t>
                </a:r>
                <a:r>
                  <a:rPr lang="en-US" sz="2000" dirty="0">
                    <a:solidFill>
                      <a:schemeClr val="bg1"/>
                    </a:solidFill>
                  </a:rPr>
                  <a:t>) </a:t>
                </a:r>
                <a:r>
                  <a:rPr lang="ru-RU" sz="2000" dirty="0">
                    <a:solidFill>
                      <a:schemeClr val="bg1"/>
                    </a:solidFill>
                  </a:rPr>
                  <a:t>и выиграть в числе параметров в несколько раз.</a:t>
                </a:r>
              </a:p>
              <a:p>
                <a:pPr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000" dirty="0">
                    <a:solidFill>
                      <a:schemeClr val="bg1"/>
                    </a:solidFill>
                  </a:rPr>
                  <a:t>Также можно сделать </a:t>
                </a:r>
                <a:r>
                  <a:rPr lang="en-US" sz="2000" b="1" u="sng" dirty="0">
                    <a:solidFill>
                      <a:schemeClr val="bg1"/>
                    </a:solidFill>
                  </a:rPr>
                  <a:t>excitation and squeeze </a:t>
                </a:r>
                <a:r>
                  <a:rPr lang="ru-RU" sz="2000" dirty="0">
                    <a:solidFill>
                      <a:schemeClr val="bg1"/>
                    </a:solidFill>
                  </a:rPr>
                  <a:t>– тогда выигрыш будет в возможности выборе более качественных признаков.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ru-RU" sz="2400" dirty="0"/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endParaRPr lang="ru-RU" sz="2400" dirty="0"/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99392" y="1102360"/>
                <a:ext cx="11926956" cy="4945063"/>
              </a:xfrm>
              <a:blipFill>
                <a:blip r:embed="rId2"/>
                <a:stretch>
                  <a:fillRect l="-562" t="-740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b="-15231"/>
          <a:stretch/>
        </p:blipFill>
        <p:spPr>
          <a:xfrm>
            <a:off x="7897315" y="3426610"/>
            <a:ext cx="4016289" cy="31960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pic>
        <p:nvPicPr>
          <p:cNvPr id="8" name="Рисунок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5652" y="3426610"/>
            <a:ext cx="7813590" cy="319604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50326A08-4EF4-5B48-A5AC-8379D6B0AFB1}"/>
              </a:ext>
            </a:extLst>
          </p:cNvPr>
          <p:cNvSpPr/>
          <p:nvPr/>
        </p:nvSpPr>
        <p:spPr>
          <a:xfrm>
            <a:off x="79514" y="1759226"/>
            <a:ext cx="11738112" cy="407504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631E66D-D34C-E60E-F7B6-4B669DBC9CE1}"/>
              </a:ext>
            </a:extLst>
          </p:cNvPr>
          <p:cNvSpPr txBox="1"/>
          <p:nvPr/>
        </p:nvSpPr>
        <p:spPr>
          <a:xfrm>
            <a:off x="7979242" y="6166160"/>
            <a:ext cx="360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i="1" dirty="0"/>
              <a:t>Число параметров без смещения!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1367073" y="3512745"/>
            <a:ext cx="2082297" cy="434566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INPUT</a:t>
            </a:r>
            <a:endParaRPr lang="ru-RU" dirty="0">
              <a:solidFill>
                <a:schemeClr val="tx1"/>
              </a:solidFill>
            </a:endParaRPr>
          </a:p>
        </p:txBody>
      </p:sp>
      <p:sp>
        <p:nvSpPr>
          <p:cNvPr id="10" name="Прямоугольник 9"/>
          <p:cNvSpPr/>
          <p:nvPr/>
        </p:nvSpPr>
        <p:spPr>
          <a:xfrm>
            <a:off x="5389029" y="3802455"/>
            <a:ext cx="2610091" cy="521904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OUTPUT</a:t>
            </a:r>
            <a:endParaRPr lang="ru-RU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6721312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Глобальный </a:t>
            </a:r>
            <a:r>
              <a:rPr lang="ru-RU" sz="4800" b="1" dirty="0" err="1">
                <a:solidFill>
                  <a:schemeClr val="bg1"/>
                </a:solidFill>
              </a:rPr>
              <a:t>пулинг</a:t>
            </a:r>
            <a:endParaRPr lang="ru-RU" sz="4800" b="1" dirty="0">
              <a:solidFill>
                <a:schemeClr val="bg1"/>
              </a:solidFill>
            </a:endParaRPr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307974" y="1118312"/>
            <a:ext cx="11884025" cy="5499100"/>
          </a:xfrm>
        </p:spPr>
        <p:txBody>
          <a:bodyPr>
            <a:normAutofit/>
          </a:bodyPr>
          <a:lstStyle/>
          <a:p>
            <a:pPr marL="228600" lvl="1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Проблемы использования </a:t>
            </a:r>
            <a:r>
              <a:rPr lang="ru-RU" sz="2200" dirty="0" err="1">
                <a:solidFill>
                  <a:schemeClr val="bg1"/>
                </a:solidFill>
                <a:cs typeface="Times New Roman" panose="02020603050405020304" pitchFamily="18" charset="0"/>
              </a:rPr>
              <a:t>векторизции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(flatten) 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в головной части нейронной сети: 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1. нужно сжимать полученный вектор. 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</a:pP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Входной вектор имеет порядок 10</a:t>
            </a:r>
            <a:r>
              <a:rPr lang="ru-RU" sz="20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3 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-10</a:t>
            </a:r>
            <a:r>
              <a:rPr lang="ru-RU" sz="20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4</a:t>
            </a:r>
            <a:r>
              <a:rPr lang="en-US" sz="2000" baseline="30000" dirty="0">
                <a:solidFill>
                  <a:schemeClr val="bg1"/>
                </a:solidFill>
                <a:cs typeface="Times New Roman" panose="02020603050405020304" pitchFamily="18" charset="0"/>
              </a:rPr>
              <a:t> </a:t>
            </a:r>
            <a:r>
              <a:rPr lang="ru-RU" sz="2000" dirty="0">
                <a:solidFill>
                  <a:schemeClr val="bg1"/>
                </a:solidFill>
                <a:cs typeface="Times New Roman" panose="02020603050405020304" pitchFamily="18" charset="0"/>
              </a:rPr>
              <a:t>значений, нужно 10-100,</a:t>
            </a:r>
          </a:p>
          <a:p>
            <a:pPr marL="1200150" lvl="3" indent="-285750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После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flatten 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нужно </a:t>
            </a:r>
            <a:r>
              <a:rPr lang="en-US" sz="2200" dirty="0">
                <a:solidFill>
                  <a:schemeClr val="bg1"/>
                </a:solidFill>
                <a:cs typeface="Times New Roman" panose="02020603050405020304" pitchFamily="18" charset="0"/>
              </a:rPr>
              <a:t> 1-2 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слоя для сжатия.</a:t>
            </a:r>
          </a:p>
          <a:p>
            <a:pPr marL="685800" lvl="2">
              <a:lnSpc>
                <a:spcPct val="100000"/>
              </a:lnSpc>
              <a:spcBef>
                <a:spcPts val="0"/>
              </a:spcBef>
            </a:pP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2. Векторный слой требует фиксированного числа параметров – плохо для </a:t>
            </a:r>
            <a:r>
              <a:rPr lang="ru-RU" sz="2200" dirty="0" err="1">
                <a:solidFill>
                  <a:schemeClr val="bg1"/>
                </a:solidFill>
                <a:cs typeface="Times New Roman" panose="02020603050405020304" pitchFamily="18" charset="0"/>
              </a:rPr>
              <a:t>предобучения</a:t>
            </a:r>
            <a:r>
              <a:rPr lang="ru-RU" sz="2200" dirty="0">
                <a:solidFill>
                  <a:schemeClr val="bg1"/>
                </a:solidFill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4376" y="3200400"/>
            <a:ext cx="8770242" cy="3103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22803447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854075"/>
          </a:xfrm>
        </p:spPr>
        <p:txBody>
          <a:bodyPr>
            <a:normAutofit/>
          </a:bodyPr>
          <a:lstStyle/>
          <a:p>
            <a:pPr algn="ctr"/>
            <a:r>
              <a:rPr lang="ru-RU" sz="4800" b="1" dirty="0">
                <a:solidFill>
                  <a:schemeClr val="bg1"/>
                </a:solidFill>
              </a:rPr>
              <a:t>Глобальный </a:t>
            </a:r>
            <a:r>
              <a:rPr lang="ru-RU" sz="4800" b="1" dirty="0" err="1">
                <a:solidFill>
                  <a:schemeClr val="bg1"/>
                </a:solidFill>
              </a:rPr>
              <a:t>пулинг</a:t>
            </a:r>
            <a:endParaRPr lang="ru-RU" sz="4800" b="1" dirty="0">
              <a:solidFill>
                <a:schemeClr val="bg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/>
              <p:cNvSpPr>
                <a:spLocks noGrp="1"/>
              </p:cNvSpPr>
              <p:nvPr>
                <p:ph idx="1"/>
              </p:nvPr>
            </p:nvSpPr>
            <p:spPr>
              <a:xfrm>
                <a:off x="307974" y="1118312"/>
                <a:ext cx="11884025" cy="5499100"/>
              </a:xfrm>
            </p:spPr>
            <p:txBody>
              <a:bodyPr>
                <a:normAutofit/>
              </a:bodyPr>
              <a:lstStyle/>
              <a:p>
                <a:pPr marL="228600" lvl="1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Слой </a:t>
                </a:r>
                <a:r>
                  <a:rPr lang="en-US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flatten </a:t>
                </a: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можно заменить на глобальный </a:t>
                </a:r>
                <a:r>
                  <a:rPr lang="ru-RU" sz="2200" dirty="0" err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пулинг</a:t>
                </a: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ru-RU" sz="2200" dirty="0" err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пулинг</a:t>
                </a: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по картам признаков.</a:t>
                </a:r>
                <a:endParaRPr lang="en-US" sz="22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685800" lvl="2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В результате вектор будет иметь размерность числа карт признаков</a:t>
                </a:r>
              </a:p>
              <a:p>
                <a:pPr marL="1143000" lvl="3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sz="2200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нужную размерность, например, равную числу классов</a:t>
                </a:r>
                <a:endParaRPr lang="en-US" sz="22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  <a:p>
                <a:pPr marL="1600200" lvl="4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ru-RU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В свое время предлагалась альтернатива- делать свертки и локальный </a:t>
                </a:r>
                <a:r>
                  <a:rPr lang="ru-RU" dirty="0" err="1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пулинг</a:t>
                </a:r>
                <a:r>
                  <a:rPr lang="ru-RU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так чтобы получить карты признаков размером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  <a:cs typeface="Times New Roman" panose="02020603050405020304" pitchFamily="18" charset="0"/>
                      </a:rPr>
                      <m:t>1×1</m:t>
                    </m:r>
                  </m:oMath>
                </a14:m>
                <a:r>
                  <a:rPr lang="en-US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 – </a:t>
                </a:r>
                <a:r>
                  <a:rPr lang="ru-RU" dirty="0">
                    <a:solidFill>
                      <a:schemeClr val="bg1"/>
                    </a:solidFill>
                    <a:cs typeface="Times New Roman" panose="02020603050405020304" pitchFamily="18" charset="0"/>
                  </a:rPr>
                  <a:t>но это не так универсально.</a:t>
                </a:r>
              </a:p>
              <a:p>
                <a:pPr marL="268288" lvl="4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sz="2200" b="1" dirty="0">
                    <a:solidFill>
                      <a:schemeClr val="bg1"/>
                    </a:solidFill>
                  </a:rPr>
                  <a:t>Global Average Pooling (GAP)</a:t>
                </a:r>
                <a:r>
                  <a:rPr lang="ru-RU" sz="2200" dirty="0">
                    <a:solidFill>
                      <a:schemeClr val="bg1"/>
                    </a:solidFill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2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̃"/>
                            <m:ctrlP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</m:acc>
                      </m:e>
                      <m:sub>
                        <m:r>
                          <a:rPr lang="en-US" sz="22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sub>
                    </m:sSub>
                    <m:r>
                      <a:rPr lang="en-US" sz="2200" i="1" dirty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 =</m:t>
                    </m:r>
                    <m:f>
                      <m:fPr>
                        <m:ctrlP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𝑠𝑖𝑧𝑒</m:t>
                        </m:r>
                        <m:d>
                          <m:dPr>
                            <m:ctrlP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𝑀𝐴𝑃</m:t>
                            </m:r>
                          </m:e>
                        </m:d>
                      </m:den>
                    </m:f>
                    <m:nary>
                      <m:naryPr>
                        <m:chr m:val="∑"/>
                        <m:supHide m:val="on"/>
                        <m:ctrlP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200" i="1" dirty="0" err="1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𝑖𝑗</m:t>
                        </m:r>
                      </m:sub>
                      <m:sup/>
                      <m:e>
                        <m:r>
                          <a:rPr lang="en-US" sz="2200" i="1" dirty="0">
                            <a:solidFill>
                              <a:schemeClr val="bg1"/>
                            </a:solidFill>
                            <a:latin typeface="Cambria Math" panose="02040503050406030204" pitchFamily="18" charset="0"/>
                          </a:rPr>
                          <m:t>𝑀𝐴</m:t>
                        </m:r>
                        <m:sSub>
                          <m:sSubPr>
                            <m:ctrlP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sz="2200" i="1" dirty="0">
                                <a:solidFill>
                                  <a:schemeClr val="bg1"/>
                                </a:solidFill>
                                <a:latin typeface="Cambria Math" panose="02040503050406030204" pitchFamily="18" charset="0"/>
                              </a:rPr>
                              <m:t>𝑐</m:t>
                            </m:r>
                          </m:sub>
                        </m:sSub>
                        <m:r>
                          <m:rPr>
                            <m:nor/>
                          </m:rPr>
                          <a:rPr lang="ru-RU" sz="2200" dirty="0">
                            <a:solidFill>
                              <a:schemeClr val="bg1"/>
                            </a:solidFill>
                          </a:rPr>
                          <m:t> </m:t>
                        </m:r>
                      </m:e>
                    </m:nary>
                  </m:oMath>
                </a14:m>
                <a:endParaRPr lang="ru-RU" sz="2200" dirty="0">
                  <a:solidFill>
                    <a:schemeClr val="bg1"/>
                  </a:solidFill>
                </a:endParaRPr>
              </a:p>
              <a:p>
                <a:pPr marL="268288" lvl="4">
                  <a:lnSpc>
                    <a:spcPct val="100000"/>
                  </a:lnSpc>
                  <a:spcBef>
                    <a:spcPts val="0"/>
                  </a:spcBef>
                </a:pPr>
                <a:endParaRPr lang="en-US" sz="2200" dirty="0">
                  <a:solidFill>
                    <a:schemeClr val="bg1"/>
                  </a:solidFill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Объект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07974" y="1118312"/>
                <a:ext cx="11884025" cy="5499100"/>
              </a:xfrm>
              <a:blipFill>
                <a:blip r:embed="rId2"/>
                <a:stretch>
                  <a:fillRect l="-616" t="-664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AutoShape 2" descr="data:image/png;base64,iVBORw0KGgoAAAANSUhEUgAAByQAAAPxCAYAAAC7IBoaAAAgAElEQVR4AezdCZRkd33Ye85Ljokd25yXtyV5yfECeVl4STAIpJFGIwkkFmGWsBrbmMWG4JgYLy8Y29hgFi8k2PGWGLQigTACYbHY0nRr32bRjDSSRvsuDVpGPdPV23RV1/J751ZPi6FrprtuVd37r676zDl9Rq2prn/V5/7utPp+de99TvhFgAABAgQIECBAgAABAgQIECBAgAABAgQIECBAgACBggSeU9DzeloCBAgQIECAAAECBAgQIECAAAECBAgQIECAAAECBAiEIGkI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QJAuj9cQECBAgQIAAAQIECBAgQIAAAQIECBAgQIAAAQIECAiSZoAAAQIECBAgQIAAAQIECBAgQIAAAQIECBAgQIAAgcIEBMnCaD0xAQIECBAgQIAAAQIECBAgQIAAAQIECBAgQIAAAQKCpBkgQIAAAQIECBAgQIAAAQIECBAgQIAAAQIECBAgQKAwAUGyMFpPTIAAAQIECBAgQIAAAQIECBAgQIAAAQIECBAgQICAIGkGCBAgQIAAAQIECBAgQIAAAQIECBAgQIAAAQIECBAoTECQLIzWExMgQIAAAQIECBAgQIAAAQIECBAgQIAAAQIECBAgIEiaAQIECBAgQIAAAQIECBAgQIAAAQIECBAgQIAAAQIEChMY2iD50EMPxZ133umDgRkwA2bADJgBM2AGzIAZMANmYAxmYP/+/YX94OuJCRAgQIAAAQIECBAgQCCtwNAGyZe85CXxnOc8xwcDM2AGzIAZMANmwAyYATNgBszAGMzAJz7xibQ/HVudAAECBAgQIECAAAECBAoTGNog+eIXv9hBhzE46CA6i+5mwAyYATNgBsyAGTADZsAMZDPw/ve/P/bu3fs9H08//XRhPwx7YgIECBAgQIAAAQIECBAoT2Bog+Rxxx0nSAqSZsAMmAEzYAbMgBkwA2bADJiBMZ6Bj33sY+X9dGwlAgQIECBAgAABAgQIEChMQJAc4x/u/Z/o/k90M2AGzMDGmYEf+IEfiB/5kR+J5z//+T4YmIFEM/Dc5z5XGPPfzmag5BkQJAs7FuCJCRAgQIAAAQIECBAgUKqAIFnyD9QO/m+cg/+2lW1lBszAMM3A93//98eFF14YExMTPhiYgUQzkP0PAcP094LX4vvUOMzAxz/+8VJ/QLYYAQIECBAgQIAAAQIECBQjIEgKkg6smQEzYAbMwAaYAUFSiBWj08+AICkAjkMAHLb3KEgWcyDAsxIgQIAAAQIECBAgQKBsAUFyAxyEHraDAl6Pg3FmwAyYgfJnQJBMH6MEQdtAkCz/7z7fb5gLkmUfIrAeAQIECBAgQIAAAQIEihHYsEHyB/7xv4gf+pF/Hz/4z/+tDwZmYMAz8EM/+u/j+573f6171lz2mOyx9kN/D5mB/mcg+56WfW872sH3f/B9/0v80A/+QFzy1S/FTddf6YOBGShgBq64YnLNS+HecN2V8a/+5Qvix/7J98f/++M/6IOBGRjgDPz7f/FD8X/+o+876vdAQbKYAwGelQABAgQIECBAgAABAmULbNggecLv745XfS3i9C82fDAwAwOegTO/EfH8N3/8qAeFjowlL3jrJyJ7rP3Q30NmoP8ZyL6nnfAHtx51v/t3L/jB+JF/+rx4cM83o3Fwlw8GZmCAM9A8uCua07ti241XrRkkK/u2x6knvjAu+5OfiPmrT/PBwAwMcAbillfGR9/740f9HihIln2IwHoECBAgQIAAAQIECBAoRmDjBslP745XfTXi9AuXfDAwAwOegTMvjfjxLoLk87Mgean90N9D/h4exAxk39NO+P1bjnow9t8eDpIP7Plm1A/s8sHADAxwBrLI3w6SN3QXJP/2j38iZq86zQcDMzDAGWgHyff82FG/BwqSxRwI8KwECBAgQIAAAQIECBAoW2DDBsnjP3VzvPIrEa/4QtUHAzMw4Bl4zdcjfvxNHzvqQaEjz5B8/lt+L7LH2g/9PWQG+p+B7Hva8Z/eddT97tkgeWsWJG/2wcAMDHQGdkV2luS2dYLkdHaG5KYXxrc/+6KoXHGqDwZmYIAzELvOiN9+tyBZ9sEA6xEgQIAAAQIECBAgQKBMAUFywCHHQfn+D8ozTG8oSKbfBvaD8dsGgqTQKjanmgFBUmAVmFPPgCBZ5iEAaxEgQIAAAQIECBAgQCCNgCApSDq7zQx0zIAgOX4xTABNv80FyVQxyrpCqCCZOkZZXxAVJNMcDLAqAQIECBAgQIAAAQIEyhQQJMWojhglTKQPE6m3gSBpBlLP4DiuL0gKg8JgqhkQJAVBQTD1DAiSZR4CsBYBAgQIECBAgAABAgTSCAiSgqQgaQY6ZkCQFCTHMQimfs+CZKoYZV0hVJBMHaOsL4gKkmkOBliVAAECBAgQIECAAAECZQoIkmJUR4xKfVDe+uljmCCZfhvYD8ZvGwiSwqAwmGoGBElBUBBMPQOCZJmHAKxFgAABAgQIECBAgACBNAKCpCApSJqBjhkQJMcvhgmg6be5IJkqRllXCBUkU8co6wuigmSagwFWJUCAAAECBAgQIECAQJkCgqQY1RGjhIn0YSL1NhAkzUDqGRzH9QVJYVAYTDUDgqQgKAimngFBssxDANYiQIAAAQIECBAgQIBAGgFBUpAUJM1AxwwIkoLkOAbB1O9ZkEwVo6wrhAqSqWOU9QVRQTLNwQCrEiBAgAABAgQIECBAoEwBQVKM6ohRqQ/KWz99DBMk028D+8H4bQNBUhgUBlPNgCApCAqCqWdAkCzzEIC1CBAgQIAAAQIECBAgkEZAkBQkBUkz0DEDguT4xTABNP02FyRTxSjrCqGCZOoYZX1BVJBMczDAqgQIECBAgAABAgQIEChTQJAUozpilDCRPkyk3gaCpBlIPYPjuL4gKQwKg6lmQJAUBAXB1DMgSJZ5CMBaBAgQIECAAAECBAgQSCMgSAqSgqQZ6JgBQVKQHMcgmPo9C5KpYpR1hVBBMnWMsr4gKkimORhgVQIECBAgQIAAAQIECJQpIEiKUR0xKvVBeeunj2GCZPptYD8Yv20gSAqDwmCqGRAkBUFBMPUMCJJlHgKwFgECBAgQIECAAAECBNIICJKCpCBpBjpmQJAcvxgmgKbf5oJkqhhlXSFUkEwdo6wviAqSaQ4GWJUAAQIECBAgQIAAAQJlCgiSYlRHjBIm0oeJ1NtAkDQDqWdwHNcXJIVBYTDVDAiSgqAgmHoGBMkyDwFYiwABAgQIECBAgAABAmkEBElBUpA0Ax0zIEgKkuMYBFO/Z0EyVYyyrhAqSKaOUdYXRAXJNAcDrEqAAAECBAgQIECAAIEyBQRJMaojRqU+KG/99DFMkEy/DewH47cNBElhUBhMNQOCpCAoCKaeAUGyzEMA1iJAgAABAgQIECBAgEAaAUFSkBQkzUDHDAiS4xfDBND021yQTBWjrCuECpKpY5T1BVFBMs3BAKsSIECAAAECBAgQIECgTAFBUozqiFHCRPowkXobCJJmIPUMjuP6gqQwKAymmgFBUhAUBFPPgCBZ5iEAaxEgQIAAAQIECBAgQCCNgCApSAqSZqBjBgRJQXIcg2Dq9yxIpopR1hVCBcnUMcr6gqggmeZggFUJECBAgAABAgQIECBQpoAgKUZ1xKjUB+Wtnz6GCZLpt4H9YPy2gSApDAqDqWZAkBQEBcHUMyBIlnkIwFoECBAgQIAAAQIECBBIIyBICpKCpBnomAFBcvximACafpsLkqlilHWFUEEydYyyviAqSKY5GGBVAgQIECBAgAABAgQIlCkgSIpRHTFKmEgfJlJvA0HSDKSewXFcX5AUBoXBVDMgSAqCgmDqGRAkyzwEYC0CBAgQIECAAAECBAikERAkBUlB0gx0zIAgKUiOYxBM/Z4FyVQxyrpCqCCZOkZZXxAVJNMcDLAqAQIECBAgQIAAAQIEyhQQJMWojhiV+qC89dPHMEEy/TawH4zfNhAkhUFhMNUMCJKCoCCYegYEyTIPAViLAAECBAgQIECAAAECaQQESUFSkDQDHTMgSI5fDBNA029zQTJVjLKuECpIpo5R1hdEBck0BwOsSoAAAQIECBAgQIAAgTIFBEkxqiNGCRPpw0TqbSBImoHUMziO6wuSwqAwmGoGBElBUBBMPQOCZJmHAKxFgAABAgQIECBAgACBNAKCpCApSJqBjhkQJAXJcQyCqd+zIJkqRllXCBUkU8co6wuigmSagwFWJUCAAAECBAgQIECAQJkCgqQY1RGjUh+Ut376GCZIpt8G9oPx2waCpDAoDKaaAUFSEBQEU8+AIFnmIQBrESBAgAABAgQIECBAII2AIClICpJmoGMGBMnxi2ECaPptLkimilHWFUIFydQxyvqCqCCZ5mCAVQkQIECAAAECBAgQIFCmgCApRnXEKGEifZhIvQ0ESTOQegbHcX1BUhgUBlPNgCApCAqCqWdAkCzzEIC1CBAgQIAAAQIECBAgkEZAkBQkBUkz0DEDgqQgOY5BMPV7FiRTxSjrCqGCZOoYZX1BVJBMczDAqgQIECBAgAABAgQIEChTQJAUozpiVOqD8tZPH8MEyfTbwH4wfttAkBQGhcFUMyBICoKCYOoZECTLPARgLQIECBAgQIAAAQIECKQRECQFSUHSDHTMgCA5fjFMAE2/zQXJVDHKukKoIJk6RllfEBUk0xwMsCoBAgQIECBAgAABAgTKFBAkxaiOGCVMpA8TqbeBIGkGUs/gOK4vSAqDwmCqGRAkBUFBMPUMCJJlHgKwFgECBAgQIECAAAECBNIICJKCpCBpBjpmQJAUJMcxCKZ+z4JkqhhlXSFUkEwdo6wviAqSaQ4GWJUAAQIECBAgQIAAAQJlCgiSYlRHjEp9UN766WOYIJl+G9gPxm8bCJLCoDCYagYESUFQEEw9A4JkmYcArEWAAAECBAgQIECAAIE0AoKkIClImoGOGRAkxy+GCaDpt7kgmSpGWVcIFSRTxyjrC6KCZJqDAVYlQIAAAQIECBAgQIBAmQKCpBjVEaOEifRhIvU2ECTNQOoZHMf1BUlhUBhMNQOCpCAoCKaeAUGyzEMA1iJAgAABAgQIECBAgEAaAUFSkBQkzUDHDAiSguQ4BsHU71mQTBWjrCuECpKpY5T1BVFBMs3BAKsSIECAAAECBAgQIECgTAFBUozqiFGpD8pbP30MEyTTbwP7wfhtA0FSGBQGU82AICkICoKpZ0CQLPMQgLUIECBAgAABAgQIECCQRkCQFCQFSTPQMQOC5PjFMAE0/TYXJFPFKOsKoYJk6hhlfUFUkExzMMCqBAgQIECAAAECBAgQKFNAkBSjOmKUMJE+TKTeBoKkGUg9g+O4viApDAqDqWZAkBQEBcHUMyBIlnkIwFoECBAgQIAAAQIECBBIIyBICpKCpBnomAFBUpAcxyCY+j0LkqlilHWFUEEydYyyviAqSKY5GGBVAgQIECBAgAABAgQIlCkgSIpRHTEq9UF566ePYYJk+m1gPxi/bSBICoPCYKoZECQFQUEw9QwIkmUeArAWAQIECBAgQIAAAQIE0ggIkoKkIGkGOmZAkBy/GCaApt/mgmSqGGVdIVSQTB2jrC+ICpJpDgZYlQABAgQIECBAgAABAmUKCJJiVEeMEibSh4nU20CQNAOpZ3Ac1xckhUFhMNUMCJKCoCCYegYEyTIPAViLAAECBAgQIECAAAECaQQESUFSkDQDHTMgSAqS4xgEU79nQTJVjLKuECpIpo5R1hdEBck0BwOsSoAAAQIECBAgQIAAgTIFBEkxqiNGpT4ob/30MUyQTL8N7Afjtw0ESWFQGEw1A4KkICgIpp4BQbLMQwDWIkCAAAECBAgQIECAQBoBQVKQFCTNQMcMCJLjF8ME0PTbXJBMFaOsK4QKkqljlPUFUUEyzcEAqxIgQIAAAQIECBAgQKBMAUFSjOqIUcJE+jCRehsIkmYg9QyO4/qCpDAoDKaaAUFSEBQEU8+AIFnmIQBrESBAgAABAgQIECBAII2AIClICpJmoGMGBElBchyDYOr3LEimilHWFUIFydQxyvqCqCCZ5mCAVQkQIECAAAECBAgQIFCmgCApRnXEqNQH5a2fPoYJkum3gf1g/LaBICkMCoOpZkCQFAQFwdQzIEiWeQjAWgQIECBAgAABAgQIEEgjIEgKkoKkGeiYAUFy/GKYAJp+mwuSqWKUdYVQQTJ1jLK+ICpIpjkYYFUCBAgQIECAAAECBAiUKSBIilEdMUqYSB8mUm8DQdIMpJ7BcVxfkBQGhcFUMyBICoKCYOoZECTLPARgLQIECBAgQIAAAQIECKQRECQFSUHSDHTMgCApSI5jEEz9ngXJVDHKukKoIJk6RllfEBUk0xwMsCoBAgQIECBAgAABAgTKFBAkxaiOGJX6oLz108cwQTL9NrAfjN82ECSFQWEw1QwIkoKgIJh6BgTJMg8BWIsAAQIECBAgQIAAAQJpBARJQVKQNAMdMyBIjl8ME0DTb3NBMlWMsq4QKkimjlHWF0QFyTQHA6xKgAABAgQIECBAgACBMgUESTGqI0YJE+nDROptIEiagdQzOI7rC5LCoDCYagYESUFQEEw9A4JkmYcArEWAAAECBAgQIECAAIE0AoKkIClImoGOGRAkBclxDIKp37MgmSpGWVcIFSRTxyjrC6KCZJqDAVYlQIAAAQIECBAgQIBAmQKCpBjVEaNSH5S3fvoYJkim3wb2g/HbBoKkMCgMppoBQVIQFARTz4AgWeYhAGsRIECAAAECBAgQIEAgjYAgKUgKkmagYwYEyfGLYQJo+m0uSKaKUdYVQgXJ1DHK+oKoIJnmYIBVCRAgQIAAAQIECBAgUKaAIClGdcQoYSJ9mEi9DQRJM5B6BsdxfUFSGBQGU82AICkICoKpZ0CQLPMQgLUIECBAgAABAgQIECCQRkCQFCQFSTPQMQOCpCA5jkEw9XsWJFPFKOsKoYJk6hhlfUFUkExzMMCqBAgQIECAAAECBAgQKFNAkBSjOmJU6oPy1k8fwwTJ9NvAfjB+20CQFAaFwVQzIEgKgoJg6hkQJMs8BGAtAgQIECBAgAABAgQIpBEQJAVJQdIMdMyAIDl+MUwATb/NBclUMcq6QqggmTpGWV8QFSTTHAywKgECBAgQIECAAAECBMoUECTFqI4YJUykDxOpt4EgaQZSz+A4ri9ICoPCYKoZECQFQUEw9QwIkmUeArAWAQIECBAgQIAAAQIE0ggIkoKkIGkGOmZAkBQkxzEIpn7PgmSqGGVdIVSQTB2jrC+ICpJpDgZYlQABAgQIECBAgAABAmUKCJJiVEeMSn1Q3vrpY5ggmX4b2A/GbxsIksKgMJhqBgRJQVAQTD0DgmSZhwCsRYAAAQIECBAgQIAAgTQCgqQgKUiagY4ZECTHL4YJoOm3uSCZKkZZVwgVJFPHKOsLooJkmoMBViVAgAABAgQIECBAgECZAoKkGNURo4SJ9GEi9TYQJM1A6hkcx/UFSWFQGEw1A4KkICgIpp4BQbLMQwDWIkCAAAECBAgQIECAQBoBQVKQFCTNQMcMCJKC5DgGwdTvWZBMFaOsK4QKkqljlPUFUUEyzcEAqxIgQIAAAQIECBAgQKBMAUFSjOqIUakPyls/fQwTJNNvA/vB+G0DQVIYFAZTzYAgKQgKgqlnQJAs8xCAtQgQIECAAAECBAgQIJBGQJAUJAVJM9AxA4Lk+MUwATT9NhckU8Uo6wqhgmTqGGV9QVSQTHMwwKoECBAgQIAAAQIECBAoU0CQFKM6YpQwkT5MpN4GgqQZSD2D47i+ICkMdhUGp3ZGvf2x4/DvO6OrrzvA99hOguToBcFTojJ5clQmTorpiU0xPXFi+58rk5uX//0VAuCwbXNBssxDANYiQIAAAQIECBAgQIBAGgFBUpAsLUieen41Tjlv7Y9Tz6vGy22T0rbJsaKPIDm8QfLlXexH6+1ng/jzbH8+1vz4973ZCJIpglkW89b6SPGajlizHR63R31q++HouDvqB2+N+vTthz9uW/78wK7DcTJ77OFQKUDmCLWC5LDFqdyvZ3JzTG99WUxf9uLljyxAXnl6zFz3xpi94R0xe8NPxcx1/yFmrj4zKlecFtOXHxfTl7+0HSvb4VKgjNzmAzYTJNMcDLAqAQIECBAgQIAAAQIEyhQQJMWv0qLCKy+sxk9+qRqvPcZH9mdnfrEaZ1zQ28F8EWRwboLk4CwHPZfZ/pHtJ2vtS8faxwb571/zxWqc7u/Pgf79KUgeEeIKj2m7on4gi3u3RP1g9vvRPm5ZfkwW+wp/PUe+9+wMyCws7oz69G3RmLknGvMPR/PQvmguPhXN6jPRqh2M1lIlmrUD0azuj+bik9FceDwacw9GY+au5UjZDpMrIfPI5/fPndtTkEwdo3pb/5SobN3UDoszV70q5nd9MBZu/1gs3PWZWLz/r6L6yJej9sTlUd9/Y9T3Xx+1Jyai9vilsfjwBXHozj+K+d2/HrM3/uyzgbIysTl5lOvNYTTO9hQkyzwEYC0CBAgQIECAAAECBAikERAkHVAf6AH1o8WX7KzHN3y5Gv/j5npcenfjmB/fuKcRX9jTiJ+5pBan2S6Fb5ejbauVfydIDmeQPO38anzosqX46zsacek9x96X1trPBvVnf7WrHq+/qBrZ/r0yN37vz0KQLCmUTe2MRuWOaB56IpqLT6/xsT+a848cPgOxrNeWBcTd0Zi9rx0g2+GxWcv1X4itxqFoVqeiufBYNGbuXo6pz55hWdL7KDXgDuI9CZIbLoRtPaF9RuTs9W+Jhds+GrXHLonmwqMRrWbX+0tz8Zl2+F986IKYv+XXY+aa17bjpjMm0wROQbLr0fVAAgQIECBAgAABAgQIbFgBQVL4KjwmnHR2Nd77jVocWmqtu6NMV1vxy5fVwuUg+wsb/YYhQTKt/9G2X3Yp4y3nVuOi2+vr7kdlPODh6Wa87au1OPnc4bM6mt9G+HeC5CDCUhfPMbU9mvMPdbWbtOqz7bMU22crFhnZsrMZD9zcDohZJG21BrOftxqL7bDZqOw9fEnXbJ2yz/jsYpsUadvVcwuSGyZITp7cvsxqdgnWQ3d9JpaeviZa9YWu9ue1HpSdeVzb982Y3/ORqFz5ipjeeryzJQd8Sdb1ZkyQXGtC/RkBAgQIECBAgAABAgRGQ0CQFCQLDZJZRDnl3Gp8ZHKpqz3miblWfPDvBMnU8USQHL7Ilu1Lm8+pxtUPN7ral4p+0F3PNOOtFwuSg9xXBcmSwtXUzmge+k5Xu0h2WdTssqmFBsksRk7f1n5NrWa1q9eV90Gt+vzhsz1vWb7HZFeRrqTtMRSvRZBcLxYNxZ9PnhSViWU89NIAACAASURBVBNjbvevxNIz2/LuBl09vlWrRPWhC2L2xp+O6a0nROWKU4TJksKkINnViHoQAQIECBAgQIAAAQIENrSAIClIFhokt5y3fL+7r97ZXUQRJIcjhAmSw7EdjoxdLz9/+TXdub/7y9EV+d1JkBz8jAiSJQSwdvy7vX3/xW72j8KD5MrrqU1383L6fEyrfQ/K9n0zD5+R2XkvxRK2wVAEyNXvU5AciuC4VviaOLEdBhfu/HT7nqp97gzrfnn2PyHM7/rPh8+UFCXLmA9Bct2x9AACBAgQIECAAAECBAhseAFBUpAsNEhml3P8hW/W4qn59S/Xmu1NguTgI8eRUavbfxYkh2M7HLm9svtH/vTXavHIdHf7UtHfnQTJwc+IILk6EhXw+dSOaMw9FNHq7n+SKTRIZq+lckfXcXRQ+3Szun/5vpii5PL9NduBVJAsIzj1vMbk5pi55sxYfOCsaC3NDGpXWPd5mvMPxlw7SmZnSqa5r+I4rStIrjuSHkCAAAECBAgQIECAAIENLyBICpKFBcksRr7ygmp8ZW/398ISJAcfOY6MWt3+syA5HNvhyO2V3Vf1NyZr8XSXcb/o706C5OBnRJAsIEA+ezberuVLlR7ckysAFhYksxhY2Rutpdmid9WjPn+zNhX1g3sOX7511xFhrshtMMzPLUgObfia2BwzV78yqo9efNRZLvpfNuYejLmbPxiVCVGy6BkRJIueZs9PgAABAgQIECBAgACB9AKCpCBZSJA89bxqbDm3Gh+/ph6Vxe7P6BIkBx85joxa3f6zIDkc22Fle7XvxXpeNf5sRz3mat3vT0V+ixEkBz8jgmSBwWpqZ9QP7Fq+d2Sr+32okCCZxciDt0ardrDIXXTd524eeqJtUuj9MZ8NwgVu24GsIUgWHZt6ev7snpFXbInF+/4iopXucuVZvJ+97o1RmdzsTMkCzxQVJNf9a9sDCBAgQIAAAQIECBAgsOEFBElBcuBB8pTzqnHi2dX4tcuX4pFK9wd+s71JkBx85FiJWnl+FySHYzusbLMsSGZnHF9ydzMa+Xapwr5JCZKDnxFBsqBolQXAqZ3RnH8kormUa58oKkg25x/r+rKxuV5wjge3mrVozN5/+CzJguwHEgvLeG2CZE/BsMA4VZncEpWJzbFw22/lOqs5xy7Q/UObtag+8qWoTJ4clSvcT7KoWREkux9JjyRAgAABAgQIECBAgMBGFRAkBcmBBsnN51Rjy3nV+O0rl+LO/fnLiSA5+MixErXy/C5IDsd2WNlmK0Fy+750Z4is/iYnSA5+RgTJAsLT1PblMyPnH41Ws7p6jNf9fLBBMrts7PZoVO6KVuPQumuv/4D832NXP2d2P7769G0u3ZqdPXtwV2y74aqYmJg45sf0vu1x6qYXxrc/+yJnyhUZI7PoN3lyzG3/hcgumdrLr8bsvbG0/9qo7ftGVB+5KGr7vhlLz9wYzflHe3m6aFafibldH4rKRHbWpvtJFmEgSPY0mr6IAAECBAgQIECAAAECG0pAkBQk+w6SLz+/GlmIPOHsarz5K7X48531eGK2twOlguTgI8dK1MrzuyA5HNthZZtl+9hrv1SN+w4MT5B8ZKYZb/tqrX3m5srr9Ht/cyNIDjBIts+KzO7TeEc0F5/s+WzEwQbJ7P3tboeNnv5LsdVonynWXHwqmgv7ornwWPsStM3q/mjV5yKit++7zUP7li/dumHOZhzgnDz7ngXJIgJTz885cWLMXPPaWHr6mty7SvPQd6L6yJdjbucHYuaaM2N66wkxfdlPxPTEppi59vUxv/tXo/bkRLQaizmfuxW1J688HCSdJdnztl0j5gqSOUfSwwkQIECAAAECBAgQILABBQRJQXLdIJnFkFPPr0Z2KdbsvpDZpSOzALnp7Gq87Kzlz3/mklr84fX1uObhZtT7aCaCZH9BY1BBSJAcju2wsj1PO78a//FbtXh8prvgcM9UKy69pxEX39mIr901+I9L7mrEX+ysx+suqkV2v9iV1+n3/iwEyZyhKbsvZPsjuyRr9rF9+ePAzdGo3NkOdsuhrvf/OhtokMzOjpx7IKJVz/2CsjMqs0vOZveefPZ9tt/vtvZ7b1T2RnZPyLyXpM1eSHbmaGPmrmft6s9GupzbY0N/nSBZRGDq7Tm3RHa51oXbfif3flKfuTsWbv1w+1KvlYkTVl1iNTvrcnNMb31ZzFz1ylh84Kxo5ryPa/Y/Asxte3dUJrJLtzpLctAGgmTukfcFBAgQIECAAAECBAgQ2HACgqQguW5MyGLIGRdU43UXVeMtF1fjZy+pxc9/oxYf/LtafOraepy/pxHZpSSX+giRK3uOINlf0BhUEBIkh2M7rGzPLPp94tqlOHCouyD5p9vrsensxXjRXy3GcZ8r5uP4s6qR/c8KK6/R7/1bCJJ5Atju5Tg3vSfq03dEvXJnNGbuicb8w+0zIlv1+ZVvK339PtAgeeDmaC4+nfv1ZGdyZZefXA6RO+OowfDZ+2Q+GtHMHzyzsy3bcXdDR8U887P6sYLkoONSz8+XnR157RuifvCWXPtKdj/UuZt/KaYvf2lUrtiydjCc2NSOlYv3fy7fmcWNxag+fGFMb93kXpIFBFlBMtfIezABAgQIECBAgAABAgQ2pIAgKUgeMyhkIfLVF1bjo1cuxVfvbMS372vElQ81YtvjzdjzZDMeONiKWmOwcy9I9h81BhGGBMnh2A7ZtszuH5mdnXzOLfVYXOpuf/utK2vte7lmXzuIefAc5TgKkqsj0erPd7YjZLMdHZ9uX/q0VTvYvoxpa2muh0swrr8/DSxITu1on4XYqi+sv+gRj1iOkfcfvsfjao9Vn2dni2bRc+Gx3GdKLr/P27tbZySjpSDZc0AcaJjKzo48JRZu/91cobBVnYr5Wz8c05cfv3aIPPK1ZpdwveZ1UX/66iP2uPX/sT6953CMdNnWQc+MILn+/HkEAQIECBAgQIAAAQIENrqAIOmA/TGDRRZB3nBRNSYfGHB1XGOvESTLCR/rBSZBcji2w0qQzC6RvPWBRrS6OEEy+58Essu7nnjO8LyH9ebNny9vK0FyVWBbHb6yswAre2NQZz+u8a3o2T8aXJDcvhwKu9mJV1ZvNaI5/2i+SLgSJRefyhV0otWIxlwWPrcf/QzM1dti5D4XJAcdl3p6vokTY/a6N0Vj+raVvWD935v1qD50+KzFyXXOjDwySF5xSvu+kvM3/6dcf6dkl06evfFn2peV7ek9fs9rcNnXIw0FyfXH3SMIECBAgAABAgQIECCw0QUESUFyzSD5+ouq8a17BMlxCyaC5PDEvPY9XM+rxm1PdVEjI+LRSit+7uu1OEmQPObfbcO6PwuS3QTJO6K1NFPaf3sNJEhmkfDgrZGdzZnn13fX3pEvErbPxrw79xmjzcUno35gV761RiZMCpJHhqE0/5zd43FLLOz5SJ7dpH3m8ez1b+opEE5nZ0le/x9iaWpb12tm96VduOP3lu9TeYWzJAc5K4Jk12PogQQIECBAgAABAgQIENiwAoKkIHnMg/bZGZKC5PCEqTIjiiA5PNs9u3TyWy+uxUPT3QXJGx9rth9/8nnD8x7KnN2NvJYgOapBcns0Zu+LaNZy/cdic+HxfGdHroqDreozudbLLifbqNzZ15pHvb/lqtc1nI8RJAcZlnp6ronNUbnmNVF7/NLu57axGIv3fz4qEyf2FCTb95q88hWxsPeT0Zh7IBqz2cf9x/7IHjO9Nw7d9YdRmTjJfSQHfLanINn96HskAQIECBAgQIAAAQIENqqAIClICpJmoGMGBMnhiXmnnl+NX7u8Fk/OdRckv7K3Hq+7aPm+kxs5zo3jaxckRzVIblu+XGuO/1Js3zty5u7eL6E6tT2acw9FtOrdr9pqjvFlWwXJniLiIINUdrnWG94SzUOPdz2zrer+mN32rh5j5OHLpU5uiZmrz4y5Xf855m7+4Nofhx8ze+M7xMhBbvvDzyVIdj36HkiAAAECBAgQIECAAIENKyBIilEdMWolBDhDcnii1Mo2Ket3QXI4tv3Lv7AcFj9741JUFrsLkp/dVo/TL6jGac6QPObfbWXtR3nXESRHNUjuiGb7no7d/7dis7q/z8un7oz69G25L2+b3R+vnt2rc0Oc1bjOvOR6D4Jk2iCZXa715Ji/5de630ki2pdCrlxxWn9BMothk1tieusJXX9UJjdHWq/RvPekIJlr/D2YAAECBAgQIECAAAECG1JAkBQkj3nQXpAcjiiVN2oM4vGC5HBs+yxIZpde/eu9jag3u/se8+tba3HyuZ2vfyVubj632r6/5IlnV2PT2dU48ZxqZP9uy7nVOFXEPObfh4PYr9Z7DkFyncCUhbLKRruHZG/3j2wuPBb1qW39hcGpHdHMednW9n0kD+7ub91cIXCdbV7acwmSSQPbxMlRufrVUX3kou6+0WWPalZj8cFzlmPk5JYuA2F2z0f3fUy6rdc4s1KQ7H78PZIAAQIECBAgQIAAAQIbVUCQFCSPeQBekOyMOusFhVH5c0FyOLZ9FhE3n1ONGx7trkbO1SJ+/hu1dmRcmcUsTh5/1nJ8fOOXa/Guv6nFB761FL9y2VL8+tal+ODfLsV7Lq3F279aizO/VI0TDofKbP9feQ6/l2MhSK4TpzZikJza0b4vY6s+3/1/J7Yvnfpg75drXYl42WVbD30nIro7uzp7ga3adNSnb4/61M4xi5KCZMpINT1xYsxc96Zozt7b9X7Sqk7F3M7/eIyzI09p31dy+vKXxvRlL4npy35i+feJTTG99WXf/Tz784lNx3iO0TwLMeV2Xm9tQbLr8fdAAgQIECBAgAABAgQIbFgBQVKQPGZ0yILEGy6qxsT9jdIG/Im5Vnzw72qR3TdPBElnIEimsz9y7l9+fjVedUE17nmmuyB59zOt+JlLau2ImYXI7AzI7POPXVOPs3c3YusDjdj1RDPu2t+Kh6db8fhMK+6basXuJ5px3aON+Na9jfiLnfX4tcuX4g1frrW//mhnWx75Gv3z4GZFkOwmSO6NXHGvz+9eraVK+9KnPQe6LEjO3R/RXOr6lbQah6Ixc0//l07NzpCcfzjXfSSX176r/7VXouiG+V2QXC8WFfnnWRScvelnIxrVrveTxvQdMXPV6d8bEyc3x/Rlx0Vl6wkxe8PbY/7W/xILez8dh+7+k1i8/3Ox+NAFsfjgubF475/FoTv/MBb2/FbM3fTOmM6+7vKXtCNmke/Tc68deQXJrsffAwkQIECAAAECBAgQILBhBQRJQfKY4S+7fONrv1iNP9lWb5+hlZ2l1e3H9Y9mgaMZe/d3f2ZGthcJkoOLG/2EIkFyOLbDaedX492X1uLRSnf70eSDzfgPf12Nl36+Gu/4Wq29727f14jZWr7vUVmonHiwEX+8rR5v/kotssu7upxr8TMhSK4XJJfvi5id9ZedyZfv42C0agej1VjMtTP0HyS3R3Ph0XxnKWYRtJKdpdjnvRyzGDpzT2SRsetf2dmZs/f3f3bmhgmRKzMnSKaLZT3cP7LVjNrjl7bvO9m+BGv7HpDHx8zVZ8bCbR+N6oPnRf2ZG9v3bm0d638GaDWjVTvQvldr9ZEvxcIdvxezN/xU+wzKysRJXV4Cdu3Als50Y74uQbLrv6k9kAABAgQIECBAgAABAhtWQJAUJI8ZJLOgdfoXqvGTF1XbUSILE91+vOmva+0zrD51bT3XziFIFh89ugmVguRwbIcsAn70qqV4ZqG7IHn2LfU44wvV+I3JpbjpsUY0u/uyY+6jjVbE1Q8347evXIrs8rHZfSa7mR+P6c1JkFyJQ2v9vivqB2+N+sE9OT+yr7k1snsk5vk1kCB56Ik8S0Z2Kcr6wVuifqDPy6Zml12dzu65OZtr/cb8w4LkxERMHOVjet/2OHXTC+Pbn32RYLXGvQBzhbjs/o9Xnh6H7v3Truc0+x8LFu//q+WzI9uXYT0x5nb956jt+9toLU13/TxHPrBVX4j6MzfFobv+KGaufX1MX37c9559Oaj363mOue8IkkdOpH8mQIAAAQIECBAgQIDAaAoIkoLkuoEhO0sru3xrno8sXJx0TjU+vLX7y9Rlu5gg2VvIGHQAEiTTb4csAGb73P+8uRELXe5Gf3B9PT5zQz2enOuzRK76frd/vhUX3FaP13+5Fu1LuLqk8rp/b/ayTwqSa4XIVX/WvsdhFuy6/Mgen13C9NC+VdO99qd9B8kDN0dz8em1F1n1p9nj6wd29X8Px6mb29E2ew95fjUXHuv/7ExnSB4zuuSKdeMQryY3R+Xq10T1sUu6HtMssh/a+6n2JVZnrnpVLN7759GYe7Drr1/zgc2lWHpyMuZv/XC0z76c2GxbljSHguSak+kPCRAgQIAAAQIECBAgMBICgqQgWciB9ezed1lM+c3JLkvK4d1JkEwfwrKQIkim3w5ZkNx8bjW+eW+z6zMdb3q8GZXqYGPkkd/pvnlPI970lcNR0t+dA/+7U5BcFR0HHrV2Rna51zy/+g+Su6JZ3Z9nyfZZnPVBvfeDu9uXqs3zArJoO7D1B/U+Cn8el2xNFkonToyZa98Q2X1au/2VXWp1/uZfipkrT4/qI1+OaHV3n+Vunz97XPY/Bize9xcxc+UZ7i0pSOYZHY8lQIAAAQIECBAgQIAAgTUEBEkH1Qd+UD0LWoJk+qDVyxlaK18jSKbfflmQzM5G3PWdwR9oXeN7wrp/dNkDzXjzxTX3lCzge4cgOYJB8uAt0axOrbtfHfmALJrWp7YPLAq2annXf2IwZ2gWHhEHOS+CZLoguSlmrn9LNOeze61296u58HjM3vTOWLzvryJaje6+qIdHtZqLUX3oCzFzzU+G+0oWf19KZ0j2MKS+hAABAgQIECBAgAABAhtMQJAs4KDyStQZ598FyfRBq5/5EyTTb7/sUslv+HI17j8wXEEy+x53yV2NeNWF1TjFPSUH+j90CJKDDExHe66yz5Dc2b5vZXY2V55fWWypT20bTJCc2t7jGZq7B7P+homSgmSqIDk9sSlmb3h7NHPsJ9m9YLN7SLbqc3l2rd4e22pE9dGLY+aa17qnZMFnSgqSvY2oryJAgAABAgQIECBAgMBGEhAkBcmBHlBfiWCCZPqgtbItevldkEy//U45vxq/9Le12DdT3CVYe/1mVWtEfPLapciiafbRy4z5mk43QfJoEXGQ/67kIJndt3L6tmjVpnPtasv3cBxUkNzWwz0s90f94C2H7885SP9hfi5BMlmQ3LocJKNxqPv9pLWU+1LE3T/5UR7ZqsfiA2cdvnTrKe4pWVCYFCSPMnv+FQECBAgQIECAAAECBEZMQJAUJAuJCYJkZ2zYSAFGkEy//bJ7sP7B9Utx8NBgguRivRXztVY0BnTC5cPTrXjPN2rte8Vml5fdSPM9rK9VkCw6WJUdJHdEffqOaC3N5PpPx+RBsjoV9YN72vf0G597SQqSSYPkTT9byH0gc+146zy4fd/KW/6/qGw9QZAUJNeZFn9MgAABAgQIECBAgAABAscSECQdSC8kJAiSGzvQCJJpt18W+LacV40L9tQjOxuxl19Pz7fi6ocbceGeRvzlznp85salduD8k231OOeWRmx9oBmPTPcXO790eyNenV269by0XsMaGPO+LkFyBINkZW/uy0o25x8b4CVb858h2aodbJ/ZWc/O8Nwwl1ztd3YEyVRBsjJ5UszveN9gg2SrEY3Z+6I+tSOWnr4mlvZf1758crO6v5dvp89+Tf3A7pi59g1RuWKLKFlAlHSG5LOj5h8IECBAgAABAgQIECAwsgKCpCApSJqBjhkQJNMGtixInnRONa58KH+NrDYi/vbeZvzWFUvxxr+uxsvOWozjPleN489a/njpWdV46ecX48wv1uJXL1+Ky+9vRqPZW5h8eq4V7/x6Lba4l2THPpQ3RmaPFyT7jUrrfX35Z0g2Zu6KVn0+139Epg+S01Gfvr0dcwTJiZiY+O7H9L7tceqmF8a3P/siQWogQeqUqEyeHPO7PzSgINmMpaevikN3fzbmb/5PMXvjO2Lm2jfGzHVvitlt746F234zqo9+JZqHnsi1T648uNVYjEP3/PeoTGyy/Qey/U/9HkdBcmXS/E6AAAECBAgQIECAAIHRFRAkxaiBHEhfffDdGZJpg9bq7ZH3c0Ey7fZbuQTqHU/nC4VPzbfif97ciFd/sdYOkNlZlsfa9tlZjZvOrsbrL6rF526uR3ZGZS+//nRHPV55oXtJHss5z78XJNcLiv3+eYIgWblzg54hKUgeGSJX/lmQ/N6A1P9ZlYeD5C2/0neQbC3NRvWhc2Pmmp+M6cteHNNbj1++5+Pk5qhMnNSOiNOXH9f+54Xbfjcasw/08i0v6gd2xcyVZzhLUpDsaX58EQECBAgQIECAAAECBMZdQJAUJI8ZLPIcSF/9WEHy2CFotdUwfi5Ipt1+p55fbZ95uG+2+0g4U434zI319tmKJ+c4YzGLltkZjr9z1VI8s9D9eivfPO9+phlv/ko18qw5jDM/DK9JkOw3OK739eUHyXpl491DslVzD8mVALn6d0GyiCC5OeZv/sW+gmTz0Hfi0F1/GJUrTlmOj2vFssOBcm73r7bPBF75Xtbt783agZjf81tRyZ5nrXX8WW4fZ0h2O4UeR4AAAQIECBAgQIAAgY0rIEgKkoKkGeiYAUEyfZD85b+rxZ4nm/HEXCv2zazxMduKRyut+MudjTg9u/dkjhi5EuGyAJqdLXnerY1Yaub7hlZvRrzvm7X2PS9Xns/vvc2PILleUOz3z8sOkjvbwaO1VMm1UzUXBn0PyXz3zcvus1c/eGu4h+R3L9W6EiYFyQKC5MSJMbv9PT0HyVZ9IRbu/P2obD2hffnXriLh5MntMyjnd/1yNBefzLV/RqsRtX3fiOlsvSyACo8DMxAk842iRxMgQIAAAQIECBAgQGAjCgiSYlRHjBpETHCGZG9BYhD2g3gOQTLt9ssu2frWi6vtezx+ZHIp/svEsT8+PLkUv375UvuyqdllWHvd/qedX403f6UW2RmPeX/94Q1LccYFLtvaq/3K1wmS/QbH9b6+5CB5YGfUD+6JVu1grl2qufB41Ke2xUDu3zi1PbLAmOdXc/GpqB/cHfXs9R9Yz3RU/nxXNA/uim03XPU994xcCZErvwuSgw6Sp8b01k0xe9PPRBb68v9qte91WrnyFVGZ3JIvjE2eFDNXvDwWHzw397KNg3uiMnlqVCYFyUEGWUEy9yj6AgIECBAgQIAAAQIECGw4AUFSkOw5YKwcRD/a74Jk72HoaJ5l/ztBMv32y85aPOmc5TMXTzy7Gsf6yM5sPPGc/mNgFkGzy67+0Q1LMVfL973sG/c04nUX1eKU89O7lb2vDHI9QbLouFV2kLw56gdviWZtKtcO1Ty0L+pT2wcTA6d2RrOad/0n2vfJEySdITnI2HSs52oHyRt+KqKxmGs/yR6c3Tdy4baPRmWit8unTk9sirkd749m9UCutZvzj8bcTe/q/oxMZ1F2FYsFyVxj6MEECBAgQIAAAQIECBDYkAKCpCApSJqBjhkQJMczrGVnSb7mi9V4aDrfWZJ3PN2Kt1xccx/JPv8uESRHMEge2B3N6jO5/gOxeeiJ9llfgzo7MbvnXZ5f7SA6NmdGrsycMySPFQyL/vdZFJy94e3Rqk3nGdMsR0b9wO6oXHVG/rMjDwfC6YmTYubq10T10a/lWrtVnYqFOz5x+H6VzpIc1IwIkrnG0IMJECBAgAABAgQIECCwIQUEyT4PIA/y7JhRei5nSG7soCVIbuzt1+vfJVmQPPW8amzfl+/SeftmW/H2rwmSvbqvfJ0guRKHivo9wRmSB26O5uLTuf4DMXt8/cCu/s+QnMrO0Lw1d+hZvmTsOF2uNZs3QXJQUSn380xsipnr3xKN+Ydy7Set5lJUH/lyVCazsyN7jYKnRBYlF279SL616/OxeN9fCpIDPvNTkMw1hh5MgAABAgQIECBAgACBDSkgSAqSHWfHrRwc7+d3QXJjBy1BcmNvv1733Wy/zaLk1++uR6PV/fe0ymLEO75Wi83njKdbr96rv06QLCpErjxvgiA5tSOyezLm+ZXdczK792Tfl0yd2hn1yt5o1efyLB/N+UcGeobmoM70LPZ5BMncIXFQMWrixJi59vWx9My2XHPayqLgPX96+OzIXoNkdg/L42NuxwciWjmuDNCsRvWh8wXJQc3A4ecRJHPtAh5MgAABAgQIECBAgACBDSkgSAqSgqQZ6JgBQXI8w1p2H8ksSP7FjqVYWOr+e1q9GfFzfyNIrg6MeT8XJFfCYVG/pwiS2yO7BGqeX1lArFfu7D8KTu2Ixuy90cp5b77m3IODu4flhrn0qyCZLEhObo6Zq8+M2uPfyLObRLN2MOb3/OZAguTstndHK8+ljVvNqD1+SWSXm+397MxTu7qvYrLtMuDY2M37ECRz7QIeTIAAAQIECBAgQIAAgQ0pIEiKUR0xKu9B9KM93hmSGztoCZIbe/sdbZ/s5t+tBMlPXLMUM9Xuv6dlJ1P+/DdcsrUb47UeI0gWFSJXnjdNkGzMPZTr7KtWs9oOifWpHf1dtjU7OzO7DGar3v3O3FyKxsy9guTEREwc5WN63/Y4ddML49uffZGYNKhgNbmlfR/Ixfs/374vZLfDmp15PLv9PT3fP3IlkLXvYXnjO6Ixc2e3S7dfZ23fpYLkoGbAGZI5Zs9DCRAgQIAAAQIECBAgsLEFBElBUpA0Ax0zIEimC5JZFDz18L0cs/s5dvORfc1aoavbP1u5ZOtnb1qKuVr339yWmhHvys6QPHcwr6Pb1ztqjxMkV8JhUb+nCJI7ojFzT76zFFvNGMhZilMrZ2d2f/3l1tJs+zKvfcfQDXNm5MqsOUNyJdCV/vtkdrnV0+LQ3k+mC5I3vL19un99vwAAIABJREFUv9Vuv+tl969cfOSiqEyc6AzJAUZJZ0h2O4EeR4AAAQIECBAgQIAAgY0rIEgO6ED+qB0Y7/f9OENyY4cZQTLd9nvlhbU480vVeG2Oj2x/zfa5fvfb7HKt2fNcvLcRWWTs9tfUoYifyu4hKUj2tQ0EyZU4VNTvaYJkffr2aC3NdLs7tR/XXHgs6lPb+jxDcns0F5/Ot271mXaY6fv+lYKkMyhzhKrpyc0xt/MXcwXJ7F6rCwO5ZOsJMXfTO3NdWrlVX4jF+z/nHpI5tnE3oVuQzPXXtQcTIECAAAECBAgQIEBgQwoIkoJkXwfQjxVABMn+49CxbMv494Jkmu2XBcH3fKMWX72zEVc81IjJB9f/yB73gW/V2mdV9numZLb+aedV48bHctTIiHjgQDPeerFLtva7bwqSRYXIledNECTbYW5XNKvP5PqPxOahJ/q/h+SBm6OZ5754Ee0oU99wMXFl+/bzuzMkuwlGRT1meuLEmLn+rdE89J2u95NWfT4W7/3zAdxD8mUxt+N9Ec3ub5yc/Q8Gi3d/VpAUJLueVw8kQIAAAQIECBAgQIAAgWUBQVKQFCTNQMcMCJJpgmR2edZf/HYtDhzq/hKL2V/l591aj1d/sRqn9HmWZBYkz7igGg8czLf+LU804k1fqcbJzpDs2JfyREpBsp+g1M3XJgqS7Uundh9asn06O/urPr0n6lM7eztLMvu6yt7Iok2eX9n9LutT23tbc0OHTEGyqNjY1fNObI6Za14btScu735cW/WoPva1qExu7uM+kqfE9NZNMX/Lr3e/brZ/Vp+Jhds/FpXJk5wJO8Ao6QzJXGPowQQIECBAgAABAgQIENiQAoKkGNXXAfRjHWx3hmSaoHWs7ZH33wuSabZfdu/IN3+lFvcdyBcEtz3ejLdd3GcQPL8ap5xXjY9csRSVxXzfz/7m7kb85EX9B9G8czpqjxcku4mK/TwmYZCcfziilePM42Y9GrP39x4Hswg6/2hEq9H9ztxe897e1xQkxame49SWmLny5XHors90P68RUa/cHpWrX917kJzYHJWrzojFB87OtW62b81ue1dUJk+2zXve5qd22AmSucbQgwkQIECAAAECBAgQILAhBQRJQVKQNAMdMyBIpgmSWcg/7QvV2Ls/R7iIiJlqxHu/UYsTz+79dWdnR77mi9XYsa8ZzXw9ND565VL73pPZax+1SFjm+xEk+4mN3XxtqiC5Ixozd0V237k8v7LLV/Z8huSBXdHKebnW1lIlsvtd9r5mN9tgWB/jDMmuzmQcYHxavV522da57T8frWa1692k1ViIQ3f+wfKlUyc7A9fqNTo+33pCzG77uWgu7Ot6zeyB2WWNK1dsicoVp3REtY41CjQbtbUEyVxj6MEECBAgQIAAAQIECBDYkAKCpAPohQQEZ0hu7DAjSKbZftk9IE86J/89HLPvPhfd0YhXXliNk8/L/9qz/XXzOdX4oxvqsVjP973syblWvOOrtTj5nPzrlhn7NsJagmTRsSpRkDx85mBz8elcO1erfqgdMpcvobqry8uo7mqf4diYuz9aOe6Jl72w5sJjYxojs7kTJFPHremJTTFz7RujUbkz137SqNwRlavPzH+WZHap1ytfHov3fy7Xetm9JmuPfDmmt54gSA44tgqS+UbRowkQIECAAAECBAgQILARBQRJQVKQNAMdMyBIpotr2X0Yz9pdj0P1fKcpztUifu/apfZlV7N7UXYb4LIIuunsavzsJbW4/0C+MzOzb3p/e9/hy7XmWLPb1zZujxMkRzhITm2PxtyDEa18xT+LmFksqx/o8l6S2b0jD+6J1tJ0rv8mbTVr0Zi5e0wv1ypIpo6R7fWzy59eeXos3vOnuWf30L1/HpUsEHZ7CdXJLVHZ+rKY2/4L0Vx8Mt96tQOxsOe3o5Jd7nXAQW7cn0+QzDWKHkyAAAECBAgQIECAAIENKSBIilFdh4s8ccAZkt0HoTyuZT1WkEy3/bL7SL770lo8PpMvSGbfgR4+2IoP/V0tTji7GlvOXf89ZJdp3XRONT50WS22P96MVs4lG82I35xciux5srBZ1nyO6jqC5CgHyZ1Rn74tssui5vqV3ddx/qHDoTCLksc6UzI7M3JH+wzH7FKvue5XmZ0dWd0f9YO3OEPyhqtiYmLimB/T+7bHqZteGN/+7IvEqCJi3MSJMXvjO9pn6+bZT7L5PXT3f1veJuuFwsmTIzsbM7s87NLUtjzLtB/bmL49Kte89vAlW3u4TGwRbiPynIJk7nH0BQQIECBAgAABAgQIENhwAoKkg+iFRARBcmPHGUEy3fbLwt4p51Xj+kfzn62YfQe665lm/NmOevzkl2pxwlnLl4Ddcl712WiYxcPs+Vei5aevq8eDB3tb6/pHmvGGi6qRPf+oRsIy35cgOcJBMrts69SOaMfCnP+p2GosRnP+4eUYObW9MxpmZ0VObYv6wVuXnz/npVojWtGYy6Lnji4vC1v0dkrx/C7ZOhRn57XPknxFLN7/lzn3kuzk47lYfOj8mLn6NTF9+XFRmTjx8GVcs/s8ntI+e3J668uisvX4mL/l16Je2Zt/jcZCLN775zE9kV2uVYwctIEgmXskfQEBAgQIECBAgAABAgQ2nIAgKUgWEhIEyY0daATJtNsvu2zrJ69biuwyrL38yu4DedVDzfjUtfX4xW/X4m1frbX385POWYwzLqjG2y6uxW9fuRQX39mIg4d6WSFivhbxocuWIrs8rLMjBzMvgmTRISrtPSSz4NeYuStajR52ulY9motPRWPm3qhP3344Tu5on9XYqOyNxtwD0aodiCwu5v3VWppZfk5BMrY5QzJ9aJs4KWZv+ploLj6Rd5Sj1arH0pNbY+H2j8fsDT8VM1e+Iqa3Hh/TEyfGzNWvjrmd74vqA5+L5txDuZ87+4JG5a6YueZ1zo4sKMYKkj2NpS8iQIAAAQIECBAgQIDAhhIQJAVJQdIMdMyAIDmYwNTr2XWnfaEar/liNa5+uBHN/H3h2W9C04sR9041Y8e+Zmx9oBHfvLcREw80Yvu+Zjw118cTR8QldzXiVRc6O7LXbXy0rxMkRzxIts+SzKLovtyXVF3ZqVuNamQBsVmbal9mtVU72D4zLHKfFXn4GbPQOfdg51mX2Wsdqw9nSA76bLeen699H8iXx+L9/2Nl7HP/nsX57PLGS09ORG3fpVHb961YeurqaMze29e+l92rcjq7V2VBQW7cn1eQzD3qvoAAAQIECBAgQIAAAQIbTkCQFKM6YtTRDpTn/XfOkEwbtPJur9WPFyTTb7+Tz6nG+7/Z270ki/5OtHd/K9759Vr70q/OjhzcrAiSRUewxGdIHr5sa/3gnvz3kixop24uPh31A7sFyQOC5FDFsInNMXPdG2PpqWsKmvycT9tqxdJTV8XM1e4dWeScCJI559LDCRAgQIAAAQIECBAgsAEFBElBUpA0Ax0zIEgOLjKtjr15Pt98TjX+bHs9qvXh+e7y+EwrfvXypXaMzO5Hmef9eOzaXoLkGATJdpTcHo3Z+6LV7PGazAP666BVX4jscq/17L6UY3U25NHmTJAsMjTlf+5TojJxUsxtf/fyWY0DmvlenybbX+e2vSsqE5ucHVng2aGCZK8T6usIECBAgAABAgQIECCwcQQESTGqkKDgDMm1w8OwhxlBcji2Xxb8sku3XrCnHtVG+m8s04ut+PjVS7HlvGqcKkYO/O9OQfJooWiQ/24IzpA8Ivw1D32np3s+DuJvguxeew2Xaj0ixAqS+aPhqcXGucktUZncHAu3/kZklyZO9Stbe37PR9r3ohw6owLjYIr3KkimmnLrEiBAgAABAgQIECBAoDwBQVKQHPhB9Sy2CZLDEbR6DZ+C5PBsvyz+nfmlapx3a9ozJZ+ab8V/vXEpskh6ynnD49PrjA/j1wmSg4yPR3uuIQqSUzuifvDWaC4+1fM97Xr9T8VWcymaC4+177FXn9p5RJQ7mtm4/DtBMkWAWnfNyc1RueKUOHT3Hye5zHFr8elY2PvJdhitTJ5SbIAdsbi47rY9yvsVJHv9W93XESBAgAABAgQIECBAYOMICJKCpCBpBjpmQJAcruCWRcnsTMnP7apHdpZi2b/ueLoVH72qFqeeJ0YWGTIFyaLj1xAFyQO7ot6OkrujeeiJ8qJksxbN+UeWI2S2fvY6jjhrc3z/WZDsJSCV8jXtKHlaHNr7yfaljsv6/teYf7B9ZmR2lmYlO1vzKAHNvxvsWbKCZFnTbR0CBAgQIECAAAECBAikExAkxaiOGDWIA+7OkByuoJV3mwqSw7f9srMSz7iwGh+9ailuerxZ2neNiQeb8b5v1uKkc6rtIJl3ljy++1kSJMcpSGbv9YgoufB4RHOp0P261Ti0fJnW9n0sszMjxcjvBlhBcqjjWhYFJzbF3M2/FEv7ryt0P8mefGn/je21prceH5UrxMiyZkOQLHy0LUCAAAECBAgQIECAAIHkAoKkIClImoGOGRAku49IZQa37L6Nm86uxk9fUouzdjfinqnizpa8+TvN+ONtS/HGr9Ri87nV9qVay3yv47iWIDluQfKIKHlgdzRm749WbWrwZ0tml2hdfCoaM3cfPjNSjPxuiFyZOUGyrOjU8zqTW2J66wkxe8PbovrwF5fPLB7wj1HZPrJ471/E7A3vOHzPSJdp7Xl79XBGqSA54IH2dAQIECBAgAABAgQIEBhCAUFSjOqIUYMIAStnSP7OlfnO+JhbasWHLq9FFl4G8To8R2+OgmRvbmXN2+ZzlgPhB75Viz/b0YirH27GbK3/OHmo3ood+5rx37ctxc9+ffmsyJPPHW6LsszLWEeQXIlDRf2+M5qLT+b6T7FWfS7q07dHsfdaPHym4tT29n0lG/MPRat2sP8w2VyKVvWZ9mUul8/G3O7yrMe8PK0gWWZ46n2tU6IycWJUrnxFzO/+lVh84PNRP7A7otXItV+vfnBj5s5YfOj8mNv+CzGdPf/WE1yitYeg2Pt2Xb70qyC5ejJ9ToAAAQIECBAgQIAAgdETECQFycLC32nnV+Onv1aLP9te7/rjD66vx1sursbLbZfCtks3YUWQHP4Il+1fJ569fMbk2y6utS/letauRnz7vkbc+mQr9i+0orlOo1xqRjw204prHm7EObfU4+NXL8U7D4fI7BKt9sNy50CQLCpEfvd5GzN3RXP+0a4/srMW6wdvKS/kTe1cvrfk9G3RmHsgmguPt8+azC63unZ0aUW06tGqz0dzcX80Fx6Nxuy97cBZz0Jn9rzHjHHf9RnfxwiS/cakUr9+8uSYvvyl7Tg5e9M7Y+HO34/avm9GPdtv5h+OVnUqWse6BHI71E+19+vqI1+Ohb2firkd74vKFafF9NaXReUKZ0WWui2PCJ+C5OgdaPCOCBAgQIAAAQIECBAgsFpAkBS+Cg1f2X3vjvvcYtcfL/u8+9R1EwyLfowgWW6I6md7ZtEwO4vx+LOqkZ05+fqLqvHeS2vxG5NL8enrluK/3bj8PwR8flcjzt/TiM/vqsefbq/HZ25Yik9euxS/enkt3v7V7DkWl5/jXCGyn+3Rz9cKkiWEsakdUZ/aluMj0VmF7TCZhcQdUT+4p3251XagnHsomvOPtENl89C+aC481v68Mfdg+5KvWXBtB9R2hBQiuw+sgmSqCNXXuocv45rFyZlrzozZ7e+NuV0fjPlbPxwLd/xeHLr7v8Xi/f8zqg+cHYfu/fM4dNcftf999uez294dlStfHtOXvaR9KdjKpHtF9rUtjgiLvT6PILn6x3SfEyBAgAABAgQIECBAYPQEBElBstAg2c/BeV+bLooJkuns+5n7lUslZ2HyhLOrkQX+l35+sf2RnU255bzsrMrlz1/6+Wq87KzlMyyzoJl9bT9r+9r+/QTJEoLkRjxLcOWsyWcjYxZUs7CanU2ZRcfs8+z3wwHzgLMhuw+RKzMnSPYakYbm6yY3t8NidpZjFiinL39JTF/24uWzHidO/O7n2b/P/jy7LOvkyS7NOoCQOKgZECRH70CDd0SAAAECBAgQIECAAIHVAoKkIClCmIGOGRAk+49LwxbosjMps8u8ugzr8G5bQXIlDvk9f1Bj1p+ZIDmoqDR8z5NdgtXZj8O3XZbvG3nk6xIkV/+Y7nMCBAgQIECAAAECBAiMnoAgKUZ1xKhhCyleT/kBRZAs39ycMxckRbX+ohq/3v0EySPDkH/ujGVMijcRJEfvQIN3RIAAAQIECBAgQIAAgdUCgqQgKUiagY4ZECTFMYG0/BkQJAW13oMau/7sBEnBrfjgxnhtY0Fy9Y/pPidAgAABAgQIECBAgMDoCQiSYlRHjBIiyg8Rw2YuSJqBYZvJcXg9gqSo1l9U49e7nyAplq0dy/gU7yNIjt6BBu+IAAECBAgQIECAAAECqwUESUFSkDQDHTMgSAqS4xAAh+09CpKCWu9BjV1/doKk4FZ8cGO8trEgufrHdJ8TIECAAAECBAgQIEBg9AQESTGqI0YN20F6r6f8OCZIlm9uzpkLkqJaf1GNX+9+gqRYtnYs41O8jyA5egcavCMCBAgQIECAAAECBAisFhAkBUlB0gx0zIAgKY4JpOXPgCApqPUe1Nj1ZydICm7FBzfGaxsLkqt/TPc5AQIECBAgQIAAAQIERk9AkBSjOmKUEFF+iBg2c0HSDAzbTI7D6xEkRbX+ohq/3v0ESbFs7VjGp3gfQXL0DjR4RwQIECBAgAABAgQIEFgtIEgKkoKkGeiYAUFSkByHADhs71GQFNR6D2rs+rMTJAW34oMb47WNBcnVP6b7nAABAgQIECBAgAABAqMnIEiKUR0xatgO0ns95ccxQbJ8c3POXJAU1fqLavx69xMkxbK1Yxmf4n0EydE70OAdESBAgAABAgQIECBAYLWAIClICpJmoGMGBElxTCAtfwYESUGt96DGrj87QVJwKz64MV7bWJBc/WO6zwkQIECAAAECBAgQIDB6AoKkGNURo4SI8kPEsJkLkmZg2GZyHF6PICmq9RfV+PXuJ0iKZWvHMj7F+wiSo3egwTsiQIAAAQIECBAgQIDAagFBUpAUJM1AxwwIkoLkOATAYXuPgqSg1ntQY9efnSApuBUf3BivbSxIrv4x3ecECBAgQIAAAQIECBAYPQFBUozqiFHDdpDe6yk/jgmS5Zubc+aCpKjWX1Tj17ufICmWrR3L+BTvI0iO3oEG74gAAQIECBAgQIAAAQKrBQRJQVKQNAMdMyBIimMCafkzIEgKar0HNXb92QmSglvxwY3x2saC5Oof031OgAABAgQIECBAgACB0RMQJMWojhglRJQfIobNXJA0A8M2k+PwegRJUa2/qMavdz9BUixbO5bxKd5HkBy9Aw3eEQECBAgQIECAAAECBFYLCJKCpCBpBjpmQJAUJMchAA7bexQkBbXegxq7/uwEScGt+ODGeG1jQXL1j+k+J0CAAAECBAgQIECAwOgJCJJiVEeMGraD9F5P+XFMkCzf3JwzFyRFtf6iGr/e/QRJsWztWManeB9BcvQONHhHBAgQIECAAAECBAgQWC0gSAqSgqQZ6JgBQVIcE0jLnwFBUlDrPaix689OkBTcig9ujNc2FiRX/5jucwIECBAgQIAAAQIECIyegCApRnXEKCGi/BAxbOaCpBkYtpkch9cjSIpq/UU1fr37CZJi2dqxjE/xPoLk6B1o8I4IECBAgAABAgQIECCwWkCQFCQFSTPQMQOCpCA5DgFw2N6jICmo9R7U2PVnJ0gKbsUHN8ZrGwuSq39M9zkBAgQIECBAgAABAgRGT0CQFKM6YtSwHaT3esqPY4Jk+ebmnLkgKar1F9X49e4nSIpla8cyPsX7CJKjd6DBOyJAgAABAgQIECBAgMBqAUFSkBQkzUDHDAiS4phAWv4MCJKCWu9BjV1/doKk4FZ8cGO8trEgufrHdJ8TIECAAAECBAgQIEBg9AQESTGqI0YJEeWHiGEzFyTNwLDN5Di8HkFSVOsvqvHr3U+QFMvWjmV8ivcRJEfvQIN3RIAAAQIECBAgQIAAgdUCgqQgKUiagY4ZECQFyXEIgMP2HgVJQa33oMauPztBUnArPrgxXttYkFz9Y7rPCRAgQIAAAQIECBAgMHoCgqQY1RGjhu0gvddTfhwTJMs3N+fMBUlRrb+oxq93P0FSLFs7lvEp3keQHL0DDd4RAQIECBAgQIAAAQIEVgsIkoKkIGkGOmZAkBTHBNLyZ0CQFNR6D2rs+rMTJAW34oMb47WNBcnVP6b7nAABAgQIECBAgAABAqMnIEiKUR0xSogoP0QMm7kgaQaGbSbH4fUIkqJaf1GNX+9+gqRYtnYs41O8jyA5egcavCMCBAgQIECAAAECBAisFhAkBUlB0gx0zIAgKUiOQwActvcoSApqvQc1dv3ZCZKCW/HBjfHaxoLk6h/TfU6AAAECBAgQIECAAIHRExAkxaiOGDVsB+m9nvLjmCBZvrk5Zy5Iimr9RTV+vfsJkmLZ2rGMT/E+guToHWjwjggQIECAAAECBAgQILBaQJAUJAVJM9AxA4KkOCaQlj8DgqSg1ntQY9efnSApuBUf3BivbSxIrv4x3ecECBAgQIAAAQIECBAYPQFBUozqiFFCRPkhYtjMBUkzMGwzOQ6vR5AU1fqLavx69xMkxbK1Yxmf4n0EydE70OAdESBAgAABAgQIECBAYLWAIClICpJmoGMGBElBchwC4LC9R0FSUOs9qLHrz06QFNyKD26M1zYWJFf/mO5zAgQIECBAgAABAgQIjJ6AIClGdcSoYTtI7/WUH8cEyfLNzTlzQVJU6y+q8evdT5AUy9aOZXyK9xEkR+9Ag3dEgAABAgQIECBAgACB1QKCpCApSJqBjhkQJMUxgbT8GRAkBbXegxq7/uwEScGt+ODGeG1jQXL1j+k+J0CAAAECBAgQIECAwOgJCJJiVEeMEiLKDxHDZi5ImoFhm8lxeD2CpKjWX1Tj17ufICmWrR3L+BTvI0iO3oEG74gAAQIECBAgQIAAAQKrBQRJQVKQNAMdMyBICpLjEACH7T0KkoJa70GNXX92gqTgVnxwY7y2sSC5+sd0nxMgQIAAAQIECBAgQGD0BARJMaojRg3bQXqvp/w4JkiWb27OmQuSolp/UY1f736CpFi2dizjU7yPIDl6Bxq8IwIECBAgQIAAAQIECKwWECQFSUHSDHTMgCApjgmk5c+AICmo9R7U2PVnJ0gKbsUHN8ZrGwuSq39M9zkBAgQIECBAgAABAgRGT0CQFKM6YpQQUX6IGDZzQdIMDNtMjsPrESRFtf6iGr/e/QRJsWztWManeB9BcvQONHhHBAgQIECAAAECBAgQWC0gSAqSgqQZ6JgBQVKQHIcAOGzvUZAU1HoPauz6sxMkBbfigxvjtY0FydU/pvucAAECBAgQIECAAAECoycgSIpRHTFq2A7Sez3lxzFBsnxzc85ckBTV+otq/Hr3EyTFsrVjGZ/ifQTJ0TvQ4B0RIECAAAECBAgQIEBgtYAgKUgKkmagYwYESXFMIC1/BgRJQa33oMauPztBUnArPrgxXttYkFz9Y7rPCRAgQIAAAQIECBAgMHoCgqQY1RGjhIjyQ8SwmQuSZmDYZnIcXo8gKar1F9X49e4nSIpla8cyPsX7CJKjd6DBOyJAgAABAgQIECBAgMBqAUFSkBQkzUDHDAiSguQ4BMBhe4+CpKDWe1Bj15+dICm4FR/cGK9tLEiu/jHd5wQIECBAgAABAgQIEBg9AUFSjOqIUcN2kN7rKT+OCZLlm5tz5oKkqNZfVOPXu58gKZatHcv4FO8jSI7egQbviAABAgQIECBAgAABAqsFBElBUpA0Ax0zIEiKYwJp+TMgSApqvQc1dv3ZCZKCW/HBjfHaxoLk6h/TfU6AAAECBAgQIECAAIHRExAkxaiOGCVElB8ihs1ckDQDwzaT4/B6BElRrb+oxq93P0FSLFs7lvEp3keQHL0DDd4RAQIECBAgQIAAAQIEVgsIkoKkIGkGOmZAkBQkxyEADtt7FCQFtd6DGrv+7ARJwa344MZ4bWNBcvWP6T4nQIAAAQIECBAgQIDA6AkIkmJUR4watoP0Xk/5cUyQLN/cnDMXJEW1/qIav979BEmxbO1Yxqd4H0Fy9A40eEcECBAgQIAAAQIECBBYLSBICpKCpBnomAFBUhwTSMufAUFSUOs9qLHrz06QFNyKD26M1zYWJFf/mO5zAgQIECBAgAABAgQIjJ6AIClGdcQoIaL8EDFs5oKkGRi2mRyH1yNIimr9RTV+vfsJkmLZ2rGMT/E+guToHWjwjggQIECAAAECBAgQILBaQJAUJAVJM9AxA4KkIDkOAXDY3qMgKaj1HtTY9WcnSApuxQc3xmsbC5Krf0z3OQECBAgQIECAAAECBEZPQJAUozpi1LAdpPd6yo9jgmT55uacuSApqvUX1fj17idIimVrxzI+xfsIkqN3oME7IkCAAAECBAgQIECAwGoBQVKQFCTNQMcMCJLimEBa/gwIkoJa70GNXX92gqTgVnxwY7y2sSC5+sd0nxMgQIAAAQIECBAgQGD0BARJMaojRgkR5YeIYTMXJM3AsM3kOLweQVJU6y+q8evdT5AUy9aOZXyK9xEkR+9Ag3dEgAABAgQIECBAgACB1QKCpCApSJqBjhkQJAXJcQiAw/YeBUlBrfegxq4/O0FScCs+uDFe21iQXP1jus8JECBAgAABAgQIECAwegKCpBjVEaOG7SC911N+HBMkyzc358wFSVGtv6jGr3c/QVIsWzuW8SneR5AcvQMN3hEBAgQIECBAgAABAgRWCwiSgqQgaQY6ZkCQFMcE0vJnQJAU1HoPauz6sxMkBbfigxvjtY0FydU/pvucAAECBAgQIECAAAECoycgSIpRHTFKiCg/RAybuSBpBoZtJsfh9QiI6+OhAAAgAElEQVSSolp/UY1f736CpFi2dizjU7yPIDl6Bxq8IwIECBAgQIAAAQIECKwWECQFSUHSDHTMgCApSI5DABy29yhICmq9BzV2/dkJkoJb8cGN8drGguTqH9N9ToAAAQIECBAgQIAAgdETECTFqI4YNWwH6b2e8uOYIFm+uTlnLkiKav1FNX69+wmSYtnasYxP8T6C5OgdaPCOCBAgQIAAAQIECBAgsFpAkBQkBUkz0DEDgqQ4JpCWPwOCpKDWe1Bj15+dICm4FR/cGK9tLEiu/jHd5wQIECBAgAABAgQIEBg9AUFSjOqIUUJE+SFi2MwFSTMwbDM5Dq9HkBTV+otq/Hr3EyTFsrVjGZ/ifQTJ0TvQ4B0RIECAAAECBAgQIEBgtYAgKUgKkmagYwYESUFyHALgsL1HQVJQ6z2osevPTpAU3IoPbozXNhYkV/+Y7nMCBAgQIECAAAECBAiMnoAgKUZ1xKhhO0jv9ZQfxwTJ8s3NOXNBUlTrL6rx691PkBTL1o5lfIr3ESRH70CDd0SAAAECBAgQIECAAIHVAoKkIClImoGOGRAkxTGBtPwZECQFtd6DGrv+7ARJwa344MZ4bWNBcvWP6T4nQIAAAQIECBAgQIDA6AkIkmJUR4wSIsoPEcNmLkiagWGbyXF4PYKkqNZfVOPXu58gKZatHcv4FO8jSI7egQbviAABAgQIECBAgAABAqsFBElBUpA0Ax0zIEgKkuMQAIftPQqSglrvQY1df3aCpOBWfHBjvLaxILn6x3SfEyBAgAABAgQIECBAYPQEBEkxqiNGDdtBeq+n/DgmSJZvbs6ZdxMkf/kDPx2/8+H3+WBgBgY6A++P3/2N98fPv/dd8c53vvOYH7/xa78QP/rP/4/49mdfFOLS2nGJD5+8MyBIjt6BBu+IAAECBAgQIECAAAECqwUESUFSkDQDHTMgSIpjAmn5M7BekLz8v/9E/Oa7fjQ+8nM+GJiBQc5Atl/99rt/LP7x//Z98ZznPOeYH+993T+NT3/g+fHU320RJK8Q3PIGN49fe2YEydU/pvucAAECBAgQIECAAAECoyewcYPkp3fHqy6OOP2CJR8MzMCAZ+DMv4n48Td//JgHZVcO2D7/rZ+I7LH2Q38PmYH+ZyD7nnb8799y1P3u377gB2Px2tNi/urTYvbKU30wMAMDnIFsv6pe9/L4if/nh466/618z7vxrOOiddPp7Ado7+8zf5+vzEDc8sr46Ht+7Kj74Mc//vHR+yncOyJAgAABAgQIECBAgMAYCmzYILnpD/fEq78eccZFPhiYgUHPwGu/FfH8t3ziqAeFVg7MZr+/4G2fiuyxg17f8zEdxxnIvqdt+qPbj7rf/bsX/GDUb3xF1K5/RSxe+3IfDMzAAGcg268aN50eL/6XawfJHee+NOLmM9gP0N7fZ/4+X5mBuO1V8bs//+NH/R4oSI7hUQpvmQABAgQIECBAgACBkRTYsEHyH/6zfxPPe/5L44d//DgfDMzAgGfgeS94aTz3f/2nRz0odGSQfO4/+r8je6z90N9DZqD/Gci+p/3Df/bCo+533//cvxcv+Vc/3P7IookPBmZgcDOwsm/9wD/4e0fd/1a+7/3rH/2Hcdy//mH7n7+DzEABM/DSf/PD8U/+9+cedR8UJEfyOIQ3RYAAAQIECBAgQIDAGAps2CC5cnDI78e+1xEbNoOage/7vrXvqzWodTyPmTUDx56Bv//3//5RD9QyO7YZGzZmwAyYgY0/A4LkGB6l8JYJECBAgAABAgQIEBhJAUHyORv/h3QHWmzDMmZgYmIifDAwA+lm4HnPe54g6Xu2GTADZsAMjN0MCJIjeRzCmyJAgAABAgQIECBAYAwFBEkHNcbuoEYZ8W4U1xCi0oUo9uyzGRAk/c8no/i9xXsy12bADKw3A4LkGB6l8JYJECBAgAABAgQIEBhJAUFSkBQkzUBXMyCKiWJmIO0MCJIO2q930N6fmxEzYAZGcQYEyZE8DuFNESBAgAABAgQIECAwhgKCpBjVVYwaxYMb3lO+g3b/P3vvHSTLVed7aoZ9L2J3Y1/s7vvrxc7ue7Ozb9ZE7GwwQub6Ky9AIAHCI2DwIKwwgxlGghEjQHgGj3TlkAMJI4l7u/t67733V7rele3qcpnfjZPVdVXdVdWVWZWZlZX56YiKqq48mSfze36n8vf7ffKcA4zqL4xCf/QHSHr7zeI3Hr2wAWwAG4iHDQAkE5il4JJRAAVQAAVQAAVQAAVQAAViqQBAEiAJkMQGXNkAQAwghg301wYAkvFIrANIaEdsABvABrzZAEAylnkILgoFUAAFUAAFUAAFUAAFUCCBCgAkgVGuYBSJE2+JkzjqBYzqL4xCf/QHSPI7HMd7C9eEXWMD2EAnGwBIJjBLwSWjAAqgAAqgAAqgAAqgAArEUgGAJEASIIkNuLIBgBhADBvorw0AJEnad0rasx0bwQawgTjaAEAylnkILgoFUAAFUAAFUAAFUAAFUCCBCgAkgVGuYFQckxtck7ekHTCqvzAK/dEfIOntN4vfePTCBrABbCAeNgCQTGCWgktGARRAARRAARRAARRAARSIpQIDCyT/34//RtO+vVVX3buBFxpgAz7bwMzvbdVfXffhCbC6FRBbvmm31h/Nat3hDC80wAZ6tYEjWa3ec0qt+trK5Yv0V//pf9Yz3/w7rfzlq3ihATbgow2s/tUVWvvAlfo///N/P+G+Nxlmzfvq/6NND1+F9j5qz+8Zv+d1G9j6+NX6wOv/l5Z9ECAZyzwEF4UCKIACKIACKIACKIACKJBABQYWSE7/9i69+o/SjU/xQgNswG8beN2fpf/jLd+YkBRqCUm2H9GWc9Km07zQABvo1QY2n5XWH823BJJrVi7Wf/mr/6jDz85QddV1vNAAG/DRBuw110vrb9Dl/9d/mHDfmwwkDYzUlhvR3kft+T3j97xuA9p9s772wb9p2QcBkgnMUnDJKIACKIACKIACKIACKIACsVRgYIGkGRlpIMx1Dxd5oQE24LMNvPpZ6X9/490TkkKtgOSKbYe0+Yy08aTFCw2wgR5twABNM9q4VV9bvXKR/vNf/UftfHya0gvn8kIDbMBHG8guvkaFZdfqlX/7P0y4700GkmYkl4En9EF+g7AB/21AG2/QV9771y37IEAylnkILgoFUAAFUAAFUAAFUAAFUCCBCgAkfQY5AFIAcRxsACAJYAUyh28DAEn/E9xAAzR1YwMASezEjZ1QJlg7AUgmMBPBJaMACqAACqAACqAACqAACiROAYAkQJLRhdhAkw0AJMOHUQBANAdIBpvsBiagbzsbAEhiG+1sg+/Dsw2AZOLyEFwwCqAACqAACqAACqAACqBAAhUASAKjmmBUHEb4cQ29jVQFSALHAKTh2wBAMrzEN5ABrRttACCJPTTaA5/7Yw8AyQRmIrhkFEABFEABFEABFEABFECBxCkAkARIAiSxgSYbAEiGD6MAgGgOkOxPEhz4gO4ASWyA34H+2wBAMnF5CC4YBVAABVAABVAABVAABVAggQoAJIFRTTCK0YW9jS6Mg34ASeAYgDR8GwBI9j8hDpRIZhsAJJPZ7vT3aLU7QDKBmQguGQVQAAVQAAVQAAVQAAVQIHEKACQBkgBJbKDJBgCS4cMoACCaAySjlRwHViSnPQCSyWlr+nV02xogmbg8BBeMAiiAAiiAAiiAAiiAAiiQQAUAksCoJhgVhxF+XENvozwBksAxAGn4NgCQjG6iHIgR77YBSMa7fem/g9G+AMkEZiK4ZBRAARRAARRAARRAARRAgcQpAJAESAIksYEmGwBIhg+jAIBoDpAcjKQ5cCN+7QSQjF+b0k8Hr00BkonLQ3DBKIACKIACKIACKIACKIACCVQAIAmMaoJRjC7sbXRhHPQDSALHAKTh2wBAcvAS6ECPeLQZQDIe7Uh/HOx2BEgmMBPBJaMACqAACqAACqAACqAACiROAYAkQBIgiQ002QBAMnwYBQBEc4DkYCfTgSGD234AycFtO/pdfNoOIJm4PAQXjAIogAIogAIogAIogAIokEAFAJLAqCYYFYcRflxDb6M8AZLAMQBp+DYAkIxPYh1IMlhtCZAcrPaif8WzvQCSCcxEcMkogAIogAIogAIogAIogAKJUwAgCZAESGIDTTYAkAwfRgEA0RwgGc8kO/Ak+u0KkIx+G9GP4t9GAMnE5SG4YBRAARRAARRAARRAARRAgQQqAJAERjXBKEYX9ja6MA76ASSBYwDS8G0AIBn/hDtQJZptDJCMZrvQX5LVLgDJBGYiuGQUQAEUQAEUQAEUQAEUQIHEKQCQBEgCJLGBJhsASIYPowCAaA6QTFbyHdgSnfYGSEanLegXyW0LgGTi8hBcMAqgAAqgAAqgAAqgAAqgQAIVAEgCo5pgVBxG+HENvY3yBEgCxwCk4dsAQDK5iXggTH/bHiDZX/2xf/Q3NgCQTGAmgktGARRAARRAARRAARRAARRInAIASYAkQBIbaLIBgGT4MAoAiOYASZLygJn+2ABAsj+6Y+/o3mgDAMnE5SG4YBRAARRAARRAARRAARRAgQQqAJAERjXBKEYX9ja6MA76ASSBYwDS8G0AIElyvjE5z+fw7AEgGZ7W2DVat7MBgGQCMxFcMgqgAAqgAAqgAAqgAAqgQOIUAEgCJAGS2ECTDQAkw4dRAEA0B0iSqG+XqOf7YG0DIBmsvtgv+rqxAYBk4vIQXDAKoAAKoAAKoAAKoAAKoEACFQBIAqOaYFQcRvhxDb2N8gRIAscApOHbAECSpL2bpD1l/LcTgKT/mmKnaOrVBgCSCcxEcMkogAIogAIogAIogAIogAKJUwAgCZAESGIDTTYAkAwfRgEA0RwgSQLfawKf8v7YDEDSHx2xR3TsxQYAkonLQ3DBKIACKIACKIACKIACKIACCVQAIAmMaoJRjC7sbXRhHPQDSALHAKTh2wBAkmR+L8l89u3efgCS3WuH3aGdXzYAkExgJoJLRgEUiKQClmWpUqnwQgNsABvABrABbGCSDdi2Hcl796CdFEASIAmQxAaabAAgGT6MAgCiOUCSxL5fiX2O482WAJLe9MK+0CsIGwBIDloagfNFARSIqwL33Xef/vqv/5oXGmAD2AA2gA1gAw028Dd/8zc6duxYXG//oV4XQBIY1QSj4jDCj2vobZQnQBI4BiAN3wYAkiT5g0jyc8zOdgWQ7KwRdoRGQdsAQDLUHACVoQAKoEBbBT796U/rsssu44UG2AA2gA1gA9jAJBs4ePBg2/snG9wrAJAESAIksYEmGwBIhg+jAIBoDpAk4R90wp/jt7YxgGRrXbAXdAnTBgCS7gN4SqIACqBAkAp8/vOfJwE9KQENoAVQYwPYADaADbziFa/QoUOHgrwFJ+bYAElgVBOMYnRhb6ML46AfQBI4BiAN3wYAkiT/w0z+U9fL9gaQfFkL7AIt+mUDAMnE5B+4UBRAgYgrAJAk6Q54wQawAWwAG2i2AYCkfw4MQBIgCZDEBppsACAZPowCAKI5QBIQ0C8QkPR6AZL0vaT3gShcP0DSvwCfI6EACqBALwoAJJuT0CTm0QQbwAawAWwAINmLdzFxX4AkMKoJRsVhhB/X0NsoT4AkcAxAGr4NACSBIlGAAkk8B4AkfS+Jdh+1awZITgzS+Q8FUAAF+qVAOyD5F3/5Cv3lf/PveaEBNhCQDfzFK/6dq+mS/+IvLtO//3d/yQsNsIEAbcD0s8kQGiDpn2cCkARIAiSxgSYbAEiGD6MAgGgOkASKRA0QJOV8AJL0vaTYepSvEyDpX4DPkVAABVCgFwXaAcm/vvXLmvvLY5rxvQO80AAb8NkG5vz0mP7uk081AZDJQMT8/6r/+z/o0DMztOuJq7XzcV5ogA34aQO7n5ymHb+5Wv/lP/23Tf0RINmLdzFxX4AkMKoJRjG6sLfRhXHQDyAJHAOQhm8DAEmgSJRhQZzPDSBJ34uzfQ/KtQEkJwbp/IcCKIAC/VKgHZD82zu+r9c+L93wBC80wAb8toHX/EG68mtrmwBIKyA5+5X/k7ThBpVXXqvSCl5ogA34aQPVVdepuOJa/e3/9t819UeApH+eCUASIAmQxAaabAAgGT6MAgCiOUASKDIo4CBu5wmQpO/FzaYH8XoAkv4F+BwJBVAABXpRoB2Q/K/v+LZuflZNuYM4PJDNNfBQfr9t4KanpVd9dVkTAGkFJGf+f/+jKiuvU2YRPvwg+rycc7TtNrf4Gpk2+q//K0CyF1+i074ASWAUDiU20GQDAEngGIA0fBsASEbbMSVwiG/7ACTj27b028FpW4Bkp7Cd7SiAAigQjgIASeBcv+FcEusHSA6Oz0p8Ee+2AkiG42sAJIFRTTAqiTd/rnmi0w2QDB9GAQDRHCAZb8eWwCW67QuQjG7b0G+S0zYAyXCCf2pBARRAgU4KACQn5kbIFaFHGDYAkEyOz0t8E+22Bkh28hL82Q6QBEgCJLGBJhsASALHAKTh2wBAMtqOKYFDfNsHIBnftqXfDk7bAiT9Ce45CgqgAAr0qgBAEgAXBoCjjol2BpAcHJ+V+CLebQWQ7NWLcLc/QBIY1QSjcAwmOgZJ1AMgGT6MAgCiOUAy3o4tgUt02xcgGd22od8kp20Aku6Cd0qhAAqgQNAKACTJByUxB9bvawZIJsfnJb6JdlsDJIP2MmrHB0gCJAGS2ECTDQAkgWMA0vBtACAZbceUwCG+7QOQjG/b0m8Hp20BkuEE/9SCAiiAAp0UAEgCJPsN55JYP0BycHxW4ot4txVAspOX4M92gCQwqglGJfHmzzVPdLoBkuHDKAAgmgMk4+3YErhEt30BktFtG/pNctoGIOlPcM9RUAAFUKBXBQCSE3Mj5IrQIwwbAEgmx+clvol2WwMke/Ui3O0PkARIAiSxgSYbAEgCxwCk4dsAQDLajimBQ3zbByAZ37al3w5O2wIk3QXvlEIBFECBoBUASALgwgBw1DHRzgCSg+OzEl/Eu60AkkF7GbXjAySBUU0wCsdgomOQRD0AkuHDKAAgmgMk4+3YErhEt30BktFtG/pNctoGIBlO8E8tKIACKNBJAYAk+aAk5sD6fc0AyeT4vMQ30W5rgGQnL8Gf7QBJgCRAEhtosgGAJHAMQBq+DQAko+2YEjjEt30AkvFtW/rt4LQtQNKf4J6joAAKoECvCgAkAZL9hnNJrB8gOTg+K/FFvNsKINmrF+Fuf4AkMKoJRiXx5s81T3S6AZLhwygAIJoDJOPt2BK4RLd9AZLRbRv6TXLaBiDpLninFAqgAAoErQBAcmJuhFwReoRhAwDJ5Pi8xDfRbmuAZNBeRu34AEmAJEASG2iyAYAkcAxAGr4NACSj7ZgSOMS3fQCS8W1b+u3gtC1AMpzgn1pQAAVQoJMCAEkAXBgAjjom2hlAcnB8VuKLeLcVQLKTl+DPdoAkMKoJRuEYTHQMkqgHQDJ8GAUARHOAZLwdWwKX6LYvQDK6bUO/SU7bACT9Ce45CgqgAAr0qgBAknxQEnNg/b5mgGRyfF7im2i3NUCyVy/C3f4ASYAkQBIbaLIBgCRwDEAavg0AJKPtmBI4xLd9AJLxbVv67eC0LUDSXfBOKRRAARQIWgGAJECy33AuifUDJAfHZyW+iHdbASSD9jJqxwdIAqOaYFQSb/5c80SnGyAZPowCAKI5QDLeji2BS3TbFyAZ3bah3ySnbQCS4QT/1IICKIACnRQASE7MjZArQo8wbAAgmRyfl/gm2m0NkOzkJfizHSAJkARIYgNNNgCQBI4BSMO3AYBktB1TAof4tg9AMr5tS78dnLYFSPoT3HMUFEABFOhVAYAkAC4MAEcdE+0MIDk4PivxRbzbCiDZqxfhbn+AJDCqCUbhGEx0DJKoB0AyfBgFAERzgGS8HVsCl+i2L0Ayum1Dv0lO2wAk3QXvlEIBFECBoBUASJIPSmIOrN/XDJBMjs9LfBPttgZIBu1l1I4PkARIAiSxgSYbAEgCxwCk4dsAQDLajimBQ3zbByAZ37al3w5O2wIkwwn+qQUFUAAFOikAkARI9hvOJbF+gOTg+KzEF/FuK4BkJy/Bn+0ASWBUE4xK4s2fa57odAMkw4dRAEA0B0jG27ElcIlu+wIko9s29JvktA1A0p/gnqOgAAqgQK8KACQn5kbIFaFHGDYAkEyOz0t8E+22Bkj26kW42x8gCZAESGIDTTYAkASOAUjDtwGAZLQdUwKH+LYPQDK+bUu/HZy2BUi6C94phQIogAJBKwCQBMCFAeCoY6KdASQHx2clvoh3WwEkg/YyascHSAKjmmAUjsFExyCJegAkw4dRAEA0B0jG27ElcIlu+wIko9s29JvktA1AMpzgn1pQAAVQoJMCAEnyQUnMgfX7mgGSyfF5iW+i3dYAyU5egj/bAZIASYAkNtBkAwBJ4BiANHwbAEhG2zElcIhv+wAk49u29NvBaVuApD/BPUdBARRAgV4VAEgCJPsN55JYP0BycHxW4ot4txVAslcvwt3+AElgVBOMSuLNn2ue6HQDJMOHUQBANAdIxtuxJXCJbvsCJKPbNvSb5LQNQNJd8E4pFEABFAhaAYDkxNwIuSL0CMMGAJLJ8XmJb6Ld1gDJoL2M2vEBkgBJgCQ20GQDAEngGIA0fBsASEbbMSVwiG/7ACTj27b028FpW4BkOME/taAACqBAJwUAkgC4MAAcdUy0M4Dk4PisxBfxbiuAZCcvwZ/tAElgVBOMwjGY6BgkUQ+AZPgwCgCI5gDJeDu2BC7RbV+AZHTbhn6TnLYBSPoT3HMUFEABFOhVAYAk+aAk5sD6fc0AyeT4vMQ30W5rgGSvXoS7/QGSAEmAJDbQZAMASeAYgDR8GwBIRtsxJXCIb/sAJOPbtvTbwWlbgKS74J1SKIACKBC0AgBJgGS/4VwS6wdIDo7PSnwR77YCSAbtZdSOD5AERjXBqCTe/LnmiU43QDJ8GAUARHOAZLwdWwKX6LYvQDK6bUO/SU7bACTDCf6pBQVQAAU6KQCQnJgbIVeEHmHYAEAyOT4v8U202xog2clL8Gc7QBIgCZDEBppsACAJHAOQhm8DAMloO6YEDvFtH4BkfNuWfjs4bQuQ9Ce45ygogAIo0KsCAEkAXBgAjjom2hlAcnB8VuKLeLcVQLJXL8Ld/gBJYFQTjMIxmOgYJFEPgGT4MAoAiOYAyXg7tgQu0W1fgGR024Z+k5y2AUi6C94phQIogAJBKwCQJB+UxBxYv68ZIJkcn5f4JtptDZAM2suoHR8gCZAESGIDTTYAkASOAUjDtwGAZLQdUwKH+LYPQDK+bUu/HZy2BUiGE/xTCwqgAAp0UgAgCZDsN5xLYv0AycHxWYkv4t1WAMlOXoI/2wGSwKgmGJXEmz/XPNHpBkiGD6MAgGgOkIy3Y0vgEt32BUhGt23oN8lpG4CkP8E9R0EBFECBXhUASE7MjZArQo8wbAAgmRyfl/gm2m0NkOzVi3C3P0ASIAmQxAaabAAgCRwDkIZvAwDJaDumBA7xbR+AZHzbln47OG0LkHQXvFMKBVAABYJWACAJgAsDwFHHRDsDSA6Oz0p8Ee+2AkgG7WXUjg+QBEY1wSgcg4mOQRL1AEiGD6MAgGgOkIy3Y0vgEt32BUhGt23oN8lpG4BkOME/taAACqBAJwUAkuSDkpgD6/c1AyST4/MS30S7rQGSnbwEf7YDJAGSAElsoMkGAJLAMQBp+DYAkIy2Y0rgEN/2AUjGt23pt4PTtgBJf4J7joICKIACvSoAkARI9hvOJbF+gOTg+KzEF/FuK4Bkr16Eu/0BksCoJhiVxJs/1zzR6QZIhg+jAIBoDpCMt2NL4BLd9gVIRrdt6DfJaRuApLvgnVIogAIoELQCAMmJuRFyRegRhg0AJJPj8xLfRLutAZJBexm14wMkAZIASWygyQYAksAxAGn4NgCQjLZjSuAQ3/YBSMa3bem3g9O2AMlwgn9qQQEUQIFOCgAkAXBhADjqmGhnAMnB8VmJL+LdVgDJTl6CP9sBksCoJhiFYzDRMUiiHgDJ8GEUABDNAZLxdmwJXKLbvgDJ6LYN/SY5bQOQ9Ce45ygogAIo0KsCAEnyQUnMgfX7mgGSyfF5iW+i3dYAyV69CHf7AyQBkgBJbKDJBgCSwDEAafg2AJCMtmNK4BDf9gFIxrdt6beD07YASXfBO6VQAAVQIGgFAJIAyX7DuSTWD5AcHJ+V+CLebQWQDNrLqB0fIAmMaoJRSbz5c80TnW6AZPgwCgCI5gDJeDu2BC7RbV+AZHTbhn6TnLYBSIYT/FMLCqAACnRSACA5MTdCrgg9wrABgGRyfF7im2i3NUCyk5fgz3aAJEASIIkNNNkAQBI4BiAN3wYAktF2TAkc4ts+AMn4ti39dnDaFiDpT3DPUVAABVCgVwUAkgC4MAAcdUy0M4Dk4PisxBfxbiuAZK9ehLv9AZLAqCYYhWMw0TFIoh4AyfBhFAAQzQGS8XZsCVyi274Ayei2Df0mOW0DkHQXvFMKBVAABYJWACBJPiiJObB+XzNAMjk+L/FNtNsaIBm0l1E7PkASIAmQxAaabAAgCRwDkIZvAwDJaDumBA7xbR+AZHzbln47OG0LkAwn+KcWFEABFOikAEASINlvOJfE+gGSg+OzEl/Eu60Akp28BH+2AySBUU0wKok3f655otMNkAwfRgEA0RwgGW/HlsAluu0LkIxu29BvktM2AEl/gnuOggIogAK9KgCQnJgbIVeEHmHYAEAyOT4v8U202xog2asX4W5/gCRAEiCJDTTZAEASOAYgDd8GAJLRdkwJHOLbPgDJ+LYt/XZw2hYg6S54pxQKoAAKBK0AQBIAFwaAo46JdgaQHByflfgi3m0FkAzay6gdHyAJjGqCUTgGEx2DJOoBkAwfRgEA0RwgGW/HlsAluu0LkIxu29BvktM2AMlwgn9qQdHlQFwAACAASURBVAEUQIFOCgAkyQclMQfW72sGSCbH5yW+iXZbAyQ7eQn+bAdIAiQDA5LXPlTUNeOvuQ8VNXdeUebdfGe29fuGT/3t2wAgCRwDkIZvAwDJaDumBA7xbR+AZHzbln47OG0LkPQnuOcoKIACKNCrAgDJ9nkSckhoE5QNACQHx2clvoh3WwEke/Ui3O0PkARI+gYGDWg00HH2g0XNnlcDj9c/XNSNjxb16sdqr5seLeqGR4q69uFauVkPFjVnvGxQN3aO691pBEiGD6MuAcATljZ2ep3s4/l1qrvTude3dzpOArcDJAfZsZ2j9Mjs8dcspUfMa7bSC+eMvwb52uJ/7gDJOLax6ZP1ftnQJy/1yzhe82BfE0DSXfBOKRRAARQIWgGApPf8CTknNOvVBgCSg+3HAinj034AyaC9jNrxAZIAyZ6BZB1Cmhvwa39T1O1PlfT+P5b0heGy7l1W0Y/WVDRvc0WPbK3op+sr+vbKir6ysKL3/aGsNz1d0user0FKAzENnGT0ZP+dOYBkhIFfAkHdJVgb82sHSA6SE2tAxyylh6crPTxjHD5eo/Si65VZfKPSi29QetG1NSAyPEMpp5wpO3O87CBda/zPFSAZgzY2oNH0r+Hptf42MrP2MMCi65w+6fTLRdcrvfAapw/W+qTpu7N4aGBhNNofIBlO8E8tKIACKNBJAYBk//MxvcIt9h+8NgRIRsMfBSzSDgDJTl6CP9sBkgDJroGkmX7VQMSbHy3q7b8r6auLy/rtror2n7dUqkpVS6rakmVL9vjLfDYvs61YkQ6lbA0drOq7qyt697Ml3fJ4bWSlOa4ZRYkj1R8NAJJ9AJInLO08a+nQRVuHL9rOu/k8+WW2mXJRhHSbTlo6cKHz+R+8YGuzgYtmtGTMIaOX6wNIDoDzW4eQI7OVWXKzMsvfoNyaf1Bu010a3fF1je39kYqH5mns4C9V2HWf8ps/p9za9ym78i3KrHiTMktvkRPkGEAJCKlpEQEYApAcgL7Xzk6cPjnDsSXTvzLL36jsyrcqt+5Dym/9sgp7v+f0yeLBB1TY+0ON7rhXuc2fVXbl25RZdqsyi2+qPSRw6cGCAdainUYD8j1A0p/gnqOgAAqgQK8KACT7k4Mh95Vs3QGS+ODA0GjYAECyVy/C3f4ASaCXZ+hnRjCakYxm6tV3PVvSvC0Vnc7ZDny03dldUykDKS8WpOf3V/WFkbJe/3htvUkz+hLHLHwNAJLhg7L1Jyydzds1eC/J9KV2r+MZWwb+bYgS0DthaceZ2sMI7c67/n3Fkradjtj5RwCMAiSj4YC2DATq0GPx9cquuN0BjcVjT6uaOyLZFcmujr+sl3uubY1/V5Gqo7LGTql8ZqlGt9+t7PI3KWNGUTojJs1IrghfewLODSA5gPZX75NmBOSKN2l0+z0qn10uq3BCdrXQ0C8n98nxflnOqnJhi4pHHlN+02eVWfa62qhmAyYXmumWB1CTAT9ngGRTeMQXKIACKNAXBQCS4edfyHmhOUAS35v4Ixo2AJAMx/UASAIkPQE/s06kGb345qeL+sWGik5mbQea+GmuZnTl0qNVffSFssyakwZ+4qCFqwFAMmQgOQ4WcyWD7Dr/Hc9GDEiOn78ZzWlGRXf6M2UAks02BpCMhgM6MRCYU5uSdeEcZ9TV2IFfOMDDAZCdDL3ddtuSlT+m4sEHlVv7gRqYrE8vOeBAYaJ2UWzP1ucEkGytSzTb00yXPFPpRTcou/pdGtv/c1VzByTzAEBXf2bqjrIqFzc7o5ozK95QA5JOnxwkXQb/XAGSXRkwO6EACqCA7woAJMPNvZDrQm9jAwDJwfdloxk7oavXdgFI+u5WtDwgQBIg6Rr2GRhp4OCHnitp3fGqM5KrpVX59OWFgvTA5ore8GTJgaBM4RqeowaQbIZFXqbe9FrWjHTcfc7SWMVd54ncCEkDJBtGeHa6CjNlM0Cy2cYAkhFzls2adCOzlFl2i0Z33adq7tD46MdOFu52uy27Oqbii08ru/LN46MlzXp2EdMhAecDkBwQm3PWiZzuTMs6dughWaUL/vZJ21IlvUv5LV9oeFBgQLSJQT8FSLq9d1AOBVAABYJVACAZXt4FGInWdRsASOJzkweIhg0AJIP1MepHB0gCJF0BSQMjDRD8x5Gyjlzs9in0utm5fzdrTy49auktvy05MBQoGY7DBpBshkVeIaOX8gZInsrZzvqqbnpH1ICkOf/tp90DVYBka/sCSEbDAXUCAWc6yOnKrXu/ymeW+ws9WnTyyvl1yq3/aG3kFyOzQoeyAMkI9b12YM30yZGZyq55jzP1cYtu5NtXdiXvTOVq1phMj9TWpyRBELyNACR9M2EOhAIogAI9KQCQDCfnUgdRvKO3sQGAZPC+Jv48GruxAYBkTy6E650BkgDJjkDSwMi5DxX1lUVlXRxzMR+ja/NzX3DdcUvvfLY2UhKHLXiHDSDZGhh5gYxuyxqYt/OMe5hnek2kgOT46MiTHoAqQLK1fQEkI+Igj8xSaniGcps+5YyWcn+n6q2kNXpMozvuUXqhmZKSkZJuggW/ygAkI9L3poKRC+cqt+kzqmb39dbRXO9tq3xmsYCS4dkGQNK1cVIQBVAABQJVACAZfL6FnBYaT7YBgGR4PqdfMSTHiWebASQDdTEuHRwgCZCcEkiaEYmzHyzqI8+V9FKmPzCybq0G8LzpqZJzPpNv3vzvr0MHkGwNjNxCRrflDIw0Zc/mbU9TIEcJSJpr2H3Wkln71e0fQLK1fQEkI+DQOjBypvLbvqrq6EtuTdq3cmZk1ti+H9SAJCMlQxspCZCMQN9rCyNnO3YwuvNfZBXNFK3h/r0MJWeGZo9JTW4AJMO1bWpDARRAgXYKACT9za2Qq0JPNzYAkIxwPNIuTuH7WMZHAMl23oG/3wMkAZJTAkmzZuTbflvUhhMeaIO/NnrpaFVbenZP1TlfM2rTzU2dMt3pBJBsDYzcgkY35RwYecJyQH/F4yzIkQCSJyyZa9h+xlKu5O1hBYBka/sCSPY7CJmj1NBVzvpx/YCR9ZudNXZGo9u+qtTQ1UovrMGYpAKKsK4bINnvvtemfmcd15nKb/msrNLFehcJ9922VTrxgtKLrqE/Bpx0AUiGa9rUhgIogALtFABIdpdDIfeEbr3YAECyTTwQsP8ZVrxJPYPTvgDJdt6Bv98DJAGSbcGegZGvfqyox7f3H0bWzd5MGfvNFRXNnoez04uz02lfgGRrYOQGNHYsMw7yNp20dCRlq9xF9+o3kDQgsg4jU11M4wyQbG1fAMk+O6nD05RdfYcqF9bXbzl9e69e3O6sX5keNlCyz7okoH6AZBRtbI7Sw9OVW/MeVXP7+9YXTcV2KaXCrvvG15OcQ58M6DcBINlXM6dyFEABFLikAECSXFOnfBHb/bcRgGQU4xHOKYm5CIDkJXcg0A8ASYBkWyBpoN+H/lRSugvgYKw2X5IuFGydyNraftrS2uOWDqdsncnbypa6t+s9Z23d9mRJjJL03wmqO5YAydbAqCNsPDnFfuMQb+MJS1tPWzJrLppRv9389QtI1kGkgal7z9ueR0bWrxUg2dpOAJJ9dPiHZyi95DUqHf9D3Uz7/l4+NaLM8tscKJPEQCDMawZI9rHvtYNbwzOVWf5GlU8v6aovmumPreI5WaPHVc0ekFU44Uz5alfHujpeJbtf2ZVvZX3Xdu3lw/cAya5Mk51QAAVQwHcFAJLB5Vnq+Rbe0XiyDQAkIxiP+ODfhhnTUpc/NgSQ9N2taHlAgCRAsiWQNKMjX/ubop7Z4334loEsBkB+d1VFn3ihrDc8WdJ1j9QcjhsfLertvyvpG8srDpQZLbe0yym/zBRtfWdVWbMeLMqscTn5Rs7/vWsCkGwNjKYEkmY9yPFXHdw1vpt9t56ytP+CLWPDXbJIp28EBiTbnP/6cZi6+ZSlHWcsHc/aKnucZraxUwMkW9sXQNIfB7IbRzw1dKVGd39LsiqNpur+s11x4Ec1d1Dl82tVPrdKlfROB4LY5az740wqWTjwC6UMLGXq1kBHpQEk+9f3WvZXs37q4hs0dmjepB7h4l+r6PS90d33O6OMM0tf60y3mll2i3LrP6qx/T+T5awP6+0ubNsVFY8+Of6AAKMkW7Zbj0kbgKQL+6YICqAACoSgAECy93wKOSk09GoDAMmIxSM9+rVB+MocMxwbAUiG4GhIAkgCtFoCPTM68sPPlZQtekvYFMrS8/uqetNTtRGMZhRj42vu+P9z5xV1y+NF/WhdRSez3uowXWP1i5aufajovLze6Cnf2TkESLYGRm2BZB1GnrRkRg9uPmlpy6naa9tpS7vO2s70rA6I9G7uTXeDQIDk+DWY83euYfz8DUQ160TuO2/rVM5WyfszCk3nD5BsbV8AyXAczCZHfmiaMivfosq5NU226uYLu3RepWNPK7f2fePrzJnrqK03l1l2q0a3f12V8xtkW96fwKlm9ii37oNKLbgqUCDXpEnCAjCAZJ/6Xks7M1O1zlBu/UdkV3JuuuClMlY5peKhB5RZ9voaxHfWoJxdG9XofJ7lfM6tea/KZ1d4fgChmtmv7LJblTbHannuUdJx8M4FIHnJlPmAAiiAAn1VACDZOV9CTgmN/LYBgOTg+a7EA/FsM4BkOC4IQBIg2QQkDTS8+dGifrXJ20iRfFn6xYaKbnykKAMcHWDYRl+zzYzCNHV9ZVFZOY9TuJoRWh95ruTs77cjwPGKAki2BkbtgKSZgtUAu0MXbR1L2zLA0MC7s6O1aU0tHyBk4y0hCCBpoOnBCzVw+mLGdqaUNdMrXyzYKvoAIRvPHyDZ2r4Akv1xaFMLrlRh1zdldzE60ho9ptHtX3UASnqkBjscWHEJfsx2thlAUjz6lOxqobEruPo8ZkZJDpm1JIEgQQV9AMn+9L2W7TkyQ5klr1bpxHOu+ke9kGXWedzz3XH4OEvphWYU4+SRjHNqMNGsF7v8VpVODtV3d/VulzMq7P1erb83HTtCGg4oLAVIujJDCqEACqBA4AoAJIFt5MTCtwGAJL50y9hoQP36Qb4WgGTgboZTAUCyDTBL8g141ryiM82qmX7S7Z9tS0uP1kYtGtDoVj8zEvOmR4v6xcaqKu6r04VRW19bWnagptu6KOe+XQCSrYFRKyBppmU9fNFW2WdoN1Xf8xVIjo+MNKM3w/oDSLa2L4BkH4KQ4enKrLhdlbPLPJq/rWpmt3IbP1GDhc6Iqcnwo349BoKYKSiv09j+f5Nd8TaFazW1Xdk171V6iFGSQQU2AMm6rfb73YyOnKn8ho/Kro6675PVggy4v/QwQMfA3dRztXKr3yMrd8h9PZLK51YrNWKmUW7X3/ut4eDWD5D0ZIoURgEUQIHAFABIus+bkGNCK79sACA5uD5sUDEqx+2PTQAkA3MvJhwYIAmQbIKHZm3G9/6hpHzJPaA4N2rrrqFybWSkR01nPlBbV3L7Gff1mRGVP15XkQGarCPpvxMIkGwNjKYEkh6A+oRf4S7+AUi6b59WbRbV7wCS4TucqQWvUn7rV2SX0556opU/qtymT8msPekaTIzMVmp4msYO/kLyOH3r2N4fK+UASSBIEIEZQDL8vteyHc3oyKWvVfnkfA/90Vb59BKlF15bGx3ZEUaOX+v4KObR7f8s2e6fKDLrxGaWv4FpW93q7KEcQNKD2VMUBVAABQJUACDpf37FL2jFceLbNgDJiMQjHnzXlvEM+w/80hYAyQAdjIZDAyQ9wrO4OwBmvcfrHynqX1e4n67VTEe5+HBtdKTZ36tGBiq+/vGintntPiFkRqM9vr0qA08Bkt4179RGAEn3wIsRkg13FJcfGSHZ2r4AkmEHIXMcyDe2/2cuLXe8mG2pePQJpYenewMgC+c6QDK76u2qXNjgqc7y2eXKrHhzrU6CHN+DHIBk2H2vTX3DM5Vbb0ZHjrnuH1bhhLPeZHq4Pk1rm2O36DdmKuTsqrfJrNXq9s8qnld+8+c8930SFp3bBSDp1gophwIogALBKgCQ9D+/0in/wnY0B0h29hXxp9EoDBsASAbrY9SPDpAESE4AiGbtx1t+U9RTO93DwXTR1teXlp31HLuBg2YdSQNBv7/GGwT9/W6AZFCOK0CyNTBqNbIOIFm/nbh/B0i2ti+AZMgO9shMmbUdS55GY0mV7H7lNnxsfMSi93NOLbhCo3t/INtyv3iyNXZC+c13yewbhhOetDoAkt7t2HcbMWuwLr5RxUPz3N9MrIqKLz4zvm5kF2usmt+AJTdr7OCvZFfyrl7W2BkV9nyHdSRbAN5ebQIg6d70KYkCKIACQSoAkASOBZVn4rjtbQsgGYF4JAD/tlf/mP3DtwuAZJAexsvHBkgCJCcASbP+421PFLXwkHsgeXbU1seeL8uMjuwGSJp9zEjHLwyXX7bMDp/GqtJDWwCSQTl0AMnWwAgg2aFjutwMkGxtXwDJcJ1NMwWqGY1Vze13abm1YsWjjys1NM39VK2TAxuzbuXKN6tybq2negt7vq/U/MsBkpP19OF/gGS4fa9lYG36xfI3qJLe4bpf2KULym36zPhoxW6mMzbru85WduXbVNj3QxX2/kCFvd9v/zJl9nzXeSAhbQCqD7bHMV62PYCka9OnIAqgAAoEqgBAsj00Cir/wnHRHCD5sk+If4wW/bQBgGSgLsalgwMkAZITgOTsB4u6/amStp12vyDe6ZyttzxdcoBkN45UHUh+caF7IJkuSt9ZzRqS3ejtZh+AZGtgBJC8dO/o6QNAsrV9ASTDdbzN+pGj2/5ZdnXUvT1XCirs/pbMvt07yXOc/Q3Y9PLnjARbdD1TRQYAgQCS4fa9ln1neIZy6z8o23bvC1rZ/cosvsmH9RwNzPTyioBeAfSDlu0SYj0ASS93BMqiAAqgQHAKACSBY25yRpTx104AkvjX/fbFqb9mgwDJ4PyLxiMDJAGSE4CkGan41t+WdChly0CDSodX1ZYOXLB1w6PFroGkGVl5wyNF/cDDlK1mVOaXFpZlRnTiCPmvAUCyNTACSDbePrr/DJBsbV8AyXCDkNT8v9fozvs8GbJVOKX8li8qNXRlD0ByrkzdY/t/Isl2XX/l4hZl17xXqeGre6qbQKPZzgCSzZqEaicjs5VefP14n3DZJeyKii89q/TC2R6A5FSjKL0AyamO02ctQwSIftsIQNKl7VMMBVAABQJWACDpf36FnBWadrIBgCQ+tN++NcfrzqYAkgE7GeOHB0gCJCcAPWfK1idLenx7RX/cW9Xv90z9em5fVT/dUHamar32oe6cjJkP1qaJXXzY/TSxR9O23v37krNuZacbO9u9twtAsjUwmgpIGngf1t/xjK1NJy2Z9StbnZOn78wxTljKltyDkV6vEyDZut0Akt05jN062qn5r3SmZvRiz9XMbuXWfWh8ytbuz9cZnbnzX2SX066rt0spjW79So+jM7s/5251HoT9AJJ9tovhGcosu1XVC+vc94ey6Q9fGoeRkwGhmYp1ltLD05UanqbU0NXOKz08o/ad8/8053N6ZGb30y8PMPyLYr8ESLo2fwqiAAqgQKAKACS950/IOaFZrzYAkOxzPIJfz0PP4zYAkAzUxbh0cIAkQHICkKzfRA1c9PKq7+f13QBQMyrz7sVllS13QMQUW3TI0ux5tXP0WiflOzuLAMnWwKgV6DNQ8OAFW6NlW+WqunrZ7kz/0g93EEDyQqH78zeA0csfQLK1fQEkwwxCzLSpV2rs4C+8mK4q59cpu/KtcsBGD0GLWb8yv+kuWfmjnuov7PmOM7oyijBhkM8JIBlm32uuy0BDs46jF0Bv5Q4ru+yWiaMjR2Y7ANKAyMziG5VZ/kbnuNnV71R27fuU2/hJZ93Y7Oo7lF31dmVX3K7MklfLQElzDqwL2dw2YfZrgKSn2wGFUQAFUCAwBQCSnfMl5JTQyG8bAEj21w8N0+elrmi3NUAyMPdiwoEBkgDJtkDSTKXq5uV1ZKRZM3KuAZHzirr50aK+trSiFzPuicy5hulazbH8dgQ4XlEAydbAqBWQNKMLt56ytPusrb3nbO3x+Np33tZYZcLvcsd/fAWSJ2vXuvOs93OvX+upnC2XzxM41waQbG1fAMkQHVMzReTILBUPP9yxvzUWqFzcqOzqd/gEJD+tau5I4+E7fjYAtbf1K0PUuAdgG3aQBpDsp13MUXp4pnLrPya5fjrHVvnkcMN0reYYM5ReeI2yK96s/Po7VTz4a1UubJA1ekJWOT9xemSrJGvstKrp7TJrueY23+U8aOCsRzk8HTDZp74LkOx4C6AACqAACoSiAECSHBM5sfBtACDZz3iEusOOv6NcH0AyFFdDAEmAViBAz4BCM/qx8TX7waJmPFAbEXn9I0W9/XclPby1qqJZiNLD39rjtq5/pOSM4MRRCsZRAki2BkYtgeQ40DNg0uvLjK7cfMpSvuyhA0gKAkh6PXdT3pky9oSlY2lbXroxQLK1fQEkQwwEHCA5Q8XD8zx1vmpuv3IbPubDlK1XaHTHPbJK7qdsNSdaPPa0A13S5vz7BA3iWC9AMsS+N9luHVu+VqO7zHqu7vxB2yqqeGhebXSkmXLVmfL1NhV2fVNmWmXb9jhsX7aqucMqHnxQudV3KL3o2tp0rgsnTwXbR50m6xbD/wGSnm5HFEYBFECBwBQASAaTYyF3ha5T2QBAEj87jnH2IF4TQDIw92LCgQGSAMlAgOSNjxR16xMTX296qqR3PVvSp+aX9G/rKw68mWCNLv55KWPry4vKDuhkdGRwDh1AsjUwmhJI1sGkh3cD9LZEBUh6OO9LOoyvYQmQ9MdeAJJhBiFmytbLNXbgJy7uPC8XMaOq8lu/pNTQlT0BwdT8v1dh3w8lj+CkdGqhs9aeGVE2iM59VM8ZIBlm35tUl1nrcfHNGjvy2MsdrcMnu5JTYc/9zshKA+dz6z+s0ulFHfZyt9kqHFdhzw+UXfHG2khJ4H9ovzUASXc2SikUQAEUCFoBgGRweZapgBTbkq07QHJSjBDDh++iGgtzXhNtDyAZtJdROz5AEiDpO5A0oyLf+UxJz+2r6rm9Vf1xb1V/2lvV8qOWzNSO3f6dHZX+dXnZWXMSGBmsswaQ9AcwXQJ37WAfQFIdNWqnXQy/B0hOdASDdoxT81+pwt7verol2dWCCrvv73kdR1P32OGHPNVtClcubFJ2zR1Km/XuCNJ80wAgGW7fm2C7ZnTj0tepfGaZ6/5gly5qdPPnHGBY2H6P7LGzrvd1W9D0tfzGTyg9MocpXEP6rQFIurVOyqEACqBAsAoAJIPNtQAe0beVDQAk+xiPhOTrToiBqNO3WN5vXQGSwfoY9aMDJAGSvgPJmQ8U9fEXSnUb8+X9ZNbW99dUHBh5DW3me5tNdogAkgBJV6CQEZK+AlWAZLhBSGr+5Rrd8XXJ9raIa8lMmzpi1qvrctpUM7px8c0qn1ro+f5YzexTbv1HlBq6KrIOvN8BQRjHA0iG2/cmtOnwdGWWv0nV7AHX/cEaO6Xcmvcov/lzsovnXe/ntaBVeEmjW788Pk3yLPpcwIkTgKRXC6U8CqAACgSjAEASYDY5P8T/wdsEQLKP8UjAPu6E2Ie6Ih9TASSD8S0mHxUgCdzyHW75BSRLVel0ztbyY1V9Ybisax4qChgZvCNknE2AJEASIBmSDTSM9ARIhhuEpBZc6YyAsvJHJ/tGU/5v5Q4pv+HOrqdtTQ1dodHtd8sqnpuynlYbq/mjym38JEDS50AOIBlu32sMylPD05Rd+RZZRfejHK3Rl5Tf9k+yckdadRNfv7OL5zS68xs1KMmakoEmEACSvpouB0MBFECBrhUASIaTcwHyoXOjDQAk+xePNMYmfKYdAJJduw+edgRIAiQjCSQtW9p80tJnFpQ07YGiZj5YdIBk4w2bz8E5cADJkGAUU7b6OsLQFURtAIBRKw+QDNn5HZ7ugBAvU0XWPazi4UdqQNLr+nLD05VefKPKp4brh/L0bhVOKL/5LhmYSrDkn70AJP3T0qtd1oDkW2XWhXT7Z1dHVc3uc1u853IGShoAmjb912cYzvFetj2AZM+mygFQAAVQwBcFAJLB5VnIYaFtOxsASL7sE+Ifu9HCLCsxe3zN+5lKj5jXrPGXmclpDnFLl3EbQNIXV6LjQQCSAMlIAsmyJa07bumbK8q649mSbvlNUWZtyrkP4cC0c2D8/B4gCZB0BeuYstVXoAqQdON4+1jGgYmzVTz8aEdnaXKBanaPchvuVHro6log4MbZHZnpjGwc3XmfrOKFyYd09b8ZVZnf8o9KLbiCAMON5i7LACR97FcuNa8nGlJD05Rd9Q7JqrrqA/0qZABoduXblB420zX3T6841w2Q7Jd1Uy8KoAAKTFQAIBlOzulaMwOYi9e1Ec5Zujl/U8bPXFVcjwWQ7Kd/3Qj3DORr9TKwr8slW3yJHcw5zpR5mNO8HPi48BqlF9+gzJJXK7P0tUovuUnpRdfVYpXh6UqZXIV5oNKASgCl6xgOIDnRJwjqP4BkhG/ug3qj9WvK1rrRn8nbempnVZ/4c1k3PFIDk4OqzaCcN0ASIAmQDMkGGkZsAiTDD0JSC8w6kvfIrhbrtxzX75ULm5Rb9yGlzZqQ5tU20JhTCxwWznHWo7NyB13XMbmgXc5odNs/KbXgVVPUF76O7a99MM4FINnHdhqertza90m2Ndnce/rfjLg0IxvNepPW2GnZpYuS1cv65rZKJ/7M1K1tf+d6tyGAZE8mz84ogAIo4JsCAMnwAJrJb934SNHJc5nPk19m2/URzVkaUHq9i/M31zQoebB+nidAsndfsreY9JoazFt0rdItXwb0XRt+DD4yqwYWR2Yps+Q1zgxPufUfUX7rl1XY/S2NHfi5ikefUOnYbzV2+CEV9v5IozvudWZVyq55rzLL3+BAy5QBk85s3qy0hgAAIABJREFUL4yc7GQnAEnf3IkpDwSQjOjNvZ83wl7r9htI1i34fMHWt1ZWHIdt9jycml7baar9AZIhwSimbPV1hKEriNoAAKNWHiAZfhBiHPPMijerfGZ5/Vbj6b2a2aP85s/WnjgculpmtJczgsqMomp8KnHJzSrs/aHsUncjI+snZVcLGt1+D0DSZygCkAy/79UCwdqTvvmNH/cNSFpjJ1U+vUSFvd/T6JYvyATsuQ0fd9ZtLR59rDbVa3Ws3qU8vdvFC8pv+zKjJH3uf/WkAEDSkzlSGAVQAAUCUwAgGXyuyYwa/OgLJX13dUU/WFPR99u8zLYP/LGkGx4uKkojJa95uKibHy3qX1dU9IO1U5//N1dW9OrHWIJpqvyb2QaQ7FM8MjzTgXxmzfjCnu+psOe7rV97v6/85s8pvfgmpReGMFJyZHYNRC66TtmV71B+61cc8FjN7JZtl139/tullMpnV6qw/yfKb/yEMstvq03tCpicEiwDJF2ZV8+FAJIASd+fVjJA8pN/7uUp9PZ2nS3a+un6il7zGCMlOzk0vWwHSAIkXcE6pmz1FagCJPsRhMxx1mM0wYfs7qaMtAonNbb/J8qtfb+yK97sOPqZZbcqs+JNyq56u/KbPqXyyT/LtryPwpx8N3SA5I67ZUZ21pP4vPduNwDJ3jXszg4NkJyl/ObP9A4k7aoqF9Ypt+6DNWDorKPSON3SLOf7zNLXOdM0e1mzsrEflk+NMO0RQLLRJPiMAiiAArFTACAZLJA0U7WaB+wXHXYXe/xsQ0U3PRqt5YvMUkoGlOZLdkf7zxSlNzxZ0uwHg9W1l/xXFPYFSPYnHknNv1yF3d92BfnKZ5cra0YcBr2EwzgwNLmFwt7vyxp9sWM/61zAVvncSuW3fN4ZaelcgzOVa3907y52DOdcAZKdrcmPEgBJgKTvQHLWg0V9+E8lncrZOp23dTZv69yorQsFW6PuHuSY0rbHKtJDW6q68dGizJNZUXAe4nYOAEmAJEAyJBtoGLEJkAzHwZzs/Jq1FbKr36XKhY1T3ns6bbTLWVVS21Q+s0jlU8Mqn1utav6YbPk3FaV5ynF025cZIekzEAFI9qfvOWuZjMxUfsOdPQFJA+pLJ55TZvmt49Mnm6mI6i9zbfXPc2pQcvENKuz7cW0a104de9L2auFEbapmAnjfH4pghOQkY+NfFEABFOiTAgDJYHNMZnTkzY8Vtf9CZ5hnTOBn66MFJA1QNfmv76yuqFjpbKQpgKSrnCVAsh/xyBxnFKKZRcXNX/nMsuCBpJnBaelrNLrj66qkd7s5LU9lbKus8ok/K7f+o0qP1GarmZwfSfr/AElPJtV1YYAkQMvVzdELcDMOymt/U9SdL5T0qfklfXaopC+MlPXPi8v65caKFh6qau85W8ez3QPKdNHWfSsqmslTVr63n2lrgGRIMIopW30dYegKojYAwKiVB0j2IwipwYrU0FXO2ox2Od21QxXGjmYtPDNVTGrBFb7DgCQHHgDJ/vU983Rubt0HugeSVsWZviiz6LrxkYsursWMnlw411l3xfY4fattlVQ88ojSQ9PHQaeL+nwG6HHtqwDJMO4i1IECKIACnRUASAYLJOfMK+quobLO5N0BSTNDWJRGSBqgataFHD5UleXiEi6OMULSTT4VINkHn3rILN9yuyrnVnf+YZRUPrM0WCA5PE2Zpbeo9NIfJLnoXK7OunUhu3hOhZ3/Wpt+NugRnwMWCwEkW9uM398CJAGSgQAtM7+9cVTqLzOlg/OaV7w0VcN7/1CSmX7i8EXblSMz2fg3nbScqVtNHW5u8JRxrxNAEiDpCtYxZauvQBUg2YcgpO4cj492Gjv4K8nyYSj/5BtWm/8NDLGro222Nn9tRlzmNn5SqaErAZL1tvPhHSDZv76XGp6m7Jo7ugaS1ez+8fVQZnnrE87Tx7eodOKF5o7W4ZvK+TVKOYG7GXnZP+3iVjdAsoPhsRkFUAAFQlIAIOk+b+I1x1TPkz23r6qKy0lUogYkTV7vfX8oO7OguTFJgKQ7ewJIhu9Tm4d8R3f8i6ySu4eSAwWSJjZZfptKJ+a76Va+lLHLGRX2fk/phdcoPTKDuGY8rgNI+mJeHQ8CkARIBg7zjNM14TUOKo0jY6Z3feczJS05bKnq8QGQTNHW91dXnGN4dQQpP7VTBJAESAIkQ7KBhhGbAMnwg5DGhH7KBAEr3qTSiedlRkEF/WemeDXTTFZSW11XZeBLbv1HZEZ0Np47n3uzHYBkb/r1Yn+poWnOWqvqps9Vixrb/1Olhw2M9AoHa9O3mhHHXvt7NXtQ2eW3Kz0ym37oI5AFSLq+FVAQBVAABQJVACA5da6kl1ySmeHLzCTmdnSkaegoAUmTw7v+kaL+uLeqqkugCpB0Z08AyZDjkaFpyix7vcw0rG7/AgOS43mI8ulFbk/Ft3Jm6YvCvn9TetG1So/PItNLbBeHfQGSvpnXlAcCSAIkAweSUzlsBlTOfKCoNz9d0opjLj2aBpPedtrS6x6vjcScqh62uXOC6joBJEOCUUzZ6usIQ1cQtQEARq08QDLkIKRVIt15MvFWFV98RsY5D+rPAJCxAz/X6OZPq5rd57qaamq7cmve56x1EQdnPyrXAJDsX99zRkiufJvsStZ1P6gXrGYPKLP8DV2DQfMQQnb5G1U+s6J+SFfv1tgZ5bd8kaC91W9oD98BJF2ZH4VQAAVQIHAFAJLecif1HEqn99kP1pY2WnzEku3hYfyoAEmTu5s9r6jPDZdlllBy+weQdGdPAMkQ45GRmTJxgLOmvIeYPxAgOTJTmUXXOw9Fu+1TfpezqyWN7vzX2gwwPHApgKTfFtb6eABJgGQTkJwwmnHy6MZJ/3dyutxsN/XNeKCojz5fUq7Y2lDbfXtu1NZXFpdl5uF3Uxdl3OkEkARIuoJ1TNnqK1AFSIYYhEyVNDdQcsnNGjv0gOzShXa3n66/N9O0Fl/8ndKLrlF+yz/KKp5zfazK2aXKrrhdZt29qMC8OJwHQLJ/fa8GJN8sq3DCdT9wCtpVZ30VZ5Rit4HzyBwHZo7uuNdT3QaeFvb+YLwfeh2Z2T+to95XAZKezJDCKIACKBCYAgBJdzkTL7klMzPYjY8W9ZvtVY1VvDVdFICkWSbJDCT40J9KOpJyDyPNlQIk3dkTQDIkH3lkhvNw7+j2r3qOP/wHknOccynsvl92OeXth8Hn0tXMXuXWvp8HnxfOBUj6bFvtDgeQBEhOAHn1aVSNw9TpZZ7wmusTCDTHuvWJkl7YX21nqy2/z5akH62rOE9qGbDpxSmkbHu9AJIASYBkSDbQMGITIBlSEDIVjKxvM08qLrxGo9v+SZWLmz2t89jyZjX+pRlZVTz0oDJLX6fUn/9Ohd3fkSz3T+KUXvytAzLT42teRh0wDMr5AST72PecUcm3qXJxy1Rdp2mbGcE8tv/n46Mju4eCZvrj/IaPS3KfXHPqPvRrgGT999Knd4Bkk5nzBQqgAAr0RQGAZPs8idcckgF55uF7M6vXLzZVlCu79zfqjd9PIFkfFWnyfh/+U0nbT3s/f4CkO3sCSAYdj8yReRAyvXC28lu/KLMUitc/34Hk0NXKrr5D1fROr6cSSPnSi79TZvFNSg9PT/TDz4yQDMS8mg4KkARiORDPOBo3PFLUHc+W9KWFZVevLwyV9dan3d1cOzluxlEzr28sKzcZ6VRfmIXAn9xZdeApQNKftjBtBZAMCUYxZauvIwxdQdQGABi18gDJoIMQr8efo7RZW2LpazW2/2dO0GKX3S14P/m+ZZUuqHJ+rfKbPjW+YPxspea/UmMHfzm56JT/jx34mVILXtXFenlerz1Z5QGSfWzv4RlOHyufWDCl7U/eaPri6Pav+QIkzTTIquQmV9H+f7ui4rGnxoP17mHooAD7sM4TINne5NiCAiiAAmEqAJDsPa9iHvQ3INLkqEyO7U97qzK5q27++gEkr32oKDNoYMaDRd3yeFF3Ly7rqMeRkfVrBUi6syeAZEDxiJlJxYBIJ+a4RYW9P5TtYYaiuh2bd1+B5PgML2apmK7+rLKs0RdVvbhN5VOLVTq5QOVza1TN7pVVPN/VIc1Dl6Pb70n8Q5cAya7Mx/NOAEmApAMkjcN082NF/Wqj+/kjSlVbP11fdkCicVg6QcepthtHzThsnx3yBiSNxS85YsksDg6Q7K0NGtsHIAmQdAXrmLLVV6AKkAwoCOl19I4TxExXZvkbNbr7WzKLzVv5I850rnYlL7Me5KU/25JdLcqu5JypWKu5AyqdnK/89rsd6FJ72tAADDM9y1UqHnv60q4dP9hVFXZ+Q6n5f5/oJxaDgCMAyT72vZFZyiy5ScXDD3fsAo0FrOJZ5dZ/xAcgebWyq96pau5g4+E7fLZVOv7H8aesAZJ+9UmAZAezYzMKoAAKhKQAQLJzXsXkv8wD9WbkoFk+yKyt6AC8B2p5rZseLeodz5T0zRVl7TnnfVRhY1MHASRN7sw5/4dq5+9cw4NFJ682/YHadd36RFF3/rmkp3dVVXCfJmw8deczQLKzPZlcHECy23iktgSDM4PQyMwaTBue4fjpJt42IyIzy29VftNdKp9eKNneZuVrNGg/gWRqwRUa3fYV2WNnGqtw9dkunVfp6JPKrnl37WHnoem16x6apvTiG5Xf+mVVzq2RLO/5dTNrTXbVO5QeujqxOQeApCsz7LkQQBIg6YBE44yYOe2/u9q9p1G1pT/srco4Y70CSXMDnvbroj7yXFmWR39t+2mrNmVrj1C0Ecgl/TNAEiAJkAzJBhpGbAIkuw1CwtivHujUgpzsyrdqdPvdGtv/ExWP/Kb2ROLpRc6adsXDD2ls34+dQCCz9PXOKMtagDT7Zad+ZIayy9+k8tkVrh05q3BS+c2fkwle/AIAHKdmOwDJMPpQmzoM8F90rQp77vc0bao1dkrZNXeMA8k2x3bxMEJtDcu3OlMzu+6MzgjJpxkh6UJfL78xAEnXFkhBFEABFAhUAYDk1ADJ5M7My8wwZh7qNyMIb3uiqNufLjmjIT81v6yfrK/0DCLrjRwEkDQDEkzOy+QAX/NYUa9/oqg3PlXSW39b0gf+VNI9S8r6076qciWPybn6STe8AySntqd67hEg2Y0/b2L0WbXYeNH1yiy5WZmltyiz7DZlV75FuXUf1OjOf1H5zDKp8SHiBvv08tE/IGmmj52u0ovPeqneKWuXUs41mRGf6eGZ4zMn1R54Ng89p8dHhBodSsefk2z3OX5TgenxJs9Rg7nJfPASIOnZLLvaASAJkLwEJK9/uKivL6vI9uBzbDhh6Zp5NYesfiPt9n36r4v66PMllQ3p9PBngKR5Ms0PKNrtucdtP4BkSDCKKVt9HWHoCqI2AMColQdIdhOEhL3PuLNvHH0T/DhPYb78JOalwMB872w3ELIeILx8rs4TkVv+UQaquP2rXNzoPAWZMk8++gwCkn48gOTLthm6LYyY/jFb+c13ue0KTjkzFVF+02d8GCE5TdnV7/A0QtKujmns4AMASZ9/hwCSnroAhVEABVAgMAUAku0BkgGRb/tdSXcvKesHayv69aaKnthR1XP7qlp8xNLBi7aHVandNWEQQPIzC8q6f2VZ5tgPb63omd1VLThoaf0JS6kxb/m4TlcBkGxvT415RICkx3jEzLKy9DVOPDC2+36N7f+pxg4/ouKLz6p0ckiVi1ulSqGTeXra7huQHJqm3Nr3q5rZ7al+AyMLu75Vi3/qILadPz4yQ5llr1fpxJ89w9jS8T8ps+x141O3emyXduczQN8DJD2ZZdeFAZIASQdI1qec+MeRsicgeSRl68ZHegeSZsoIM83FPy32PqR81YuWZo7Pz994Q+ezO8enlU4ASYCkK1jHlK2+AlWA5KA5u3XQONV762sy60COHfyVJ+etePTJGog0MHSAHPpBOFeAZGs7DavtzBPCZmogy8MarXY5q8Lu+30Aklcpt/Z9MtMvu/2zK1mN7f1h4tdX8ds+AJJuLZByKIACKBCsAgDJ9nkUMy3r/Ssrypf9hXZTtaifQLI+snPX2S4XtJzqRNtsA0i2t6fGXBxA0ls8khq62hkBadZMDOvPLyDp5AL2/ZvMQ46u/6ySigd+rrR5mNM8/OwmH+DMynSrKmdXeZuJpnBKuQ0fU2roSnf1uDmXASoDkHRtlT0VBEgCJGtAchwIfuwFb1Omnh+19cn5ZWeEYuPN1OtnM2WEmWf/Zxu8Dyf/837WkPSqd6fyAEmAJEAyJBtoGLEJkPQWhLhywjs6vtc4Dr2ZksQENW5etQDgmu6d85GZznqSZi1Kt39mnUrWjwzOPgCSwWnrqp8O157gLZ9b7bZLOGu3jh15bHyaJvNQQHfX4CQzNn7Cdb2moF26oMKOewGSXWrerq0Akp7MkMIogAIoEJgCAMn2AMkAyW+tqCjt8yjCqRozCCBpZhkL6w8g2d6eGvNyAElvvnwNSH5A1fSusExZvgBJM7Jx8U0qn17i6bwrFzc5697XplJ1r5WBiqM77pFVOu+pvsK+Hzqz2JiZbNr57nH9HiDpyVS6LgyQBEg6QNLcCGc+WJt+4qz7h8RVtaShg5bMdK+9TJk668HavPULDnpbYLhclTNFhtnfjLJsvKHzuXs9AJIhwSimbPV1hKEriNoAAKNWHiDp3rH2zfkdme1MZWJGSGVXv3vq15r3ONszS1/78loVXSTkzXSt+Q2flJU/6tp5q6R3KbfuAw4w9e3auzj3uNYNkOxD32u0PzPl0uIbNHbgF677hClYPrdS6UXmoYIuA+XxqY5q61e6r9oqnFBuw53un05uvFY+t01qACTd2yAlUQAFUCBIBQCS7fModSDp97SmU7VnEEByG0AycrlDgKS3eORlILlzqu7j6zY/gKQ57/zmz8sqHPd0biZOctaM9Br3OFPb3qLy+XWe6qucW6PsqrcpncDlYgCSnkyl68IASSDWpRuxmTL11idKztz3Xizq4lhtlKRxzrqBgAZkznqgKDM680TW29QXmaL0vTUVmboBkt3p36rNAJIASVewjilbfQWqAElvQYgfcCy14EqN7rxX1tgZVfNHp36Nvqhq/ogzTWQv05eYKVoK+37saYH54ku/V3rR9T2BUD/0iusxAJLh972JtlSbeii/8ZOS7f6JfTNSMbfxE7XgvBvQNzRNmZW3q3Jhkxe3V9X0DqUX39g9CO3mXBOwD0DSkxlSGAVQAAUCUwAg2T6vApD0bnaMkGxvT425OICkt3hkYIHk/Ms1duDnku1+MI5VOCkTJ5kHmyfGUO40u7RcjFVy3YHtctqJs7qts5vzjMo+AEnXZtJTQYAkQPISRDTTpt74aFE/Wuf+h9FYn21LS49azr5mpGLjTbXTZwMRzfqPtz9V1NIj7pNQdas3a1i++9mSrpnnrd5O55X07QBJgCRAMiQbaBixCZB051D76aim5l+u0e33eFrovXx6sdKLb+4OggxdreyKt6hyYX39Ntb53SppdPe3ZM7Vz2vnWC/bG0DyZS36ZRep4WnKrrhd1qiXp4VtZ7qj9MIuRkma0ZEjszS64+ud+2BjCdtS6cTzSg1frfTC7qeK7ZfOUa4XINloaHxGARRAgf4pAJBsn1sCSHq3S4Bke3tqzDsCJL3FI4MJJOcoteAqFV/6g6eOVHzpj0oveU3Xs7Okhmcot/b9srL7PdWb33F31xA0yjFHp3MDSHoyk64LAyQBkpcAooGDcx4s6s7ny6p4ZINmUe+fbKjo1ieKmmFGKz7U+aZrFtSe/kBt7chfbvK2dqSxeANClxyx5EzX6qK+xps9n6duH4BkSDCKKVt9HWHoCqI2AMColQdIegtCOjmSbrabNRjyGz6mau6ga0fKTK+S3/J5mScN3dRxqczIbGfK1bGDv/T0RGTlwgZlV71DqeHp3upLwIiqS9r2eK0AyfD7XlPbDc9UZsmrVTr2pOu+6PiC5bTyW75Qm07I9RRGc5QeulKZlW9RJbXVY30ZFXZ9i/Uje+xzTe2/cK4Akp5MkcIogAIoEJgCAMn2uRKApHezA0i2t6fGvCRA0ls8MpBAcmSmMstep/LZFZ46UmHP98ZzD10+DDli9pujytmV3uo98HPVHvyclag8BEDSk5l0XRggCZC8BCTNzdA4WG98sqTNpzwSSUlVW/rDnqre/kxJMx6orUk5d15RBjwa2GkgpRmFaaaGNdvN+7ueKenXmyvKlbxN1WosPluUvr2S6VobnRi/PgMkAZKuYB1TtvoKVAGS3oKQVgltz98Nz1B2xRs9LypfPrlA6SVmlOQ0l875bKWHr1Z+06c9wU9ZJRX2mgDkSpf19EHDAMCE53bs8RwAklGwmznOqOPcug/JrmQ9BTZmClWzxmptXZVOAbOpZ7oyS2/R2OGHPNVjClu5Q8queifTtfbY51r1cYCkZ3NkBxRAARQIRAGAZHuABJD0bnIAyfb21Ji/A0h6i0cGEkgOT1Nu3QdVzex235HMbEnb/qnn2ZJSCy6XGWnp5c/MCpNZduv4g5je2qeVrz8o3wEkvVhJ92UBkgDJCUDSGdn4UFF3L/E+SrJuhgZk3DVU1tt+W9LNj9YgpJmW1YxkvOnRom57sqh3/K6ke5aUtf20dxBZr2fnWVtvfrrkQM7GGzmf3Tk8U+kEkARIAiRDsoGGEZsAyT44ueZpweFpGjvwM09r16laVPHAL51Ri6lOC72bqSGHrlRu7XtVvbC5fgtz9V45t1bZlW+Tmc5yUBz4QTxPgGQf+l4roFUfJfnS7131j8ZC1dzh2kjJhXOckcjpkZnj0LD2RHDajJ40o4yHrlJ25Vtk1mX1/GdXVTr22/H+2OUTyq2um++c3zeApGeLZAcUQAEUCEQBgGT7fIoBkt9ZWVGh0n0ey2uj/XR9xcmjmYf7p8rhuNlmBgvc8EhRe855H4Dg9bzr5QGS7toNIOktHnGA5PoPeZ6GtG6X3byXzyxVdvkbugZ0qaErVdh+t+ziOdfVW/mjym+405nqtZc42zzgPLb/p7KrY67rrqS2K7v63bXYKkHxCkDStYn0VBAgCZBscmoMOLz1yZLWH+/eSSlWpDUvWfrVporuW1HWlxeVHcj5840V/XFvVdtOW6pY3TtxuZL07VUVzTTTw9KGTW3oxhmdqgxAMiQYxZStvo4wdAVRGwBg1MoDJL0FIb045I37Guc8t+FOWfljnhwqa+yUCnvuV3rxjTJTvzqww1mXbrazNl16eEbt+4VzZUZ9Vc6u9nR824yO3H1/ItdtaGyfMD4DJPvT95rbdnyU5IaPyq6MeuovprBVOu/0yeyqtyuz5CanH5pkRf2hgcyyW5Tf8HGZdWC7+bNGjym75r21/p2goLy5nYKxF4BkN1bJPiiAAijgvwIAyfYAySxx9M+LKtp5xtKxtO359VLGVqnqrc2CAJLDh6qez71+vRcLtrN8kturAEi2t6fGnBxA0pt/afz73Jp3q3x6oYyPbsCd15ddzrg1Y6dcz0ByweUaO/BzyXa/ZFn53Jra8i1DvS3fYvQyIy3tsVOur9kupZTb8HGlhq5I1MPRAEnXJtJTQYAkMKsJZplRkuZlIOKY+9/JngzRy84GY44csnTdwyVnOtjGmzif3Tk7nXQCSAIkXcE6pmz1FagCJL0FIb4lyc1IqsU3qPTiM15uRbWyVkmll55xFonPLHuDAyed81p8ozO9SWbVO1XY+wNVC8c9H9sJeFbcztqRIYAfgGSf+l6rtq2Pkjz+nOc+U9+hmt6p4uFHVNh1n0a3flGj274is/ZK6cQLsksX6sW8vdu2isd+Nw43GR3p2+9vgw0AJL2ZJKVRAAVQICgFAJLtcyomT3brEyX9wx9K+sCfSvrAH92/3veHkj7557IMlPTy5yeQrD/M/45n3J93/RrN+X/wjyU9uaPqCaoCJNvbU2NeDiDpMR4ZmaPM4hsdWJdb+37l1vyDh9d7lVv9bpVOLvDSFdU7kHyVih5zDqWX/qjM0tfUlqZo8Js9++LDM2rTxWb3e7rm/NYvj69f6bF9ejnXPu8LkPRkIl0XBkgCJJuApLkpzplX1Gt+U9Jvd1XVw0DGrg1zqh33X7D0oT+VnHNsvIHz2Z2j40YngCRAEiAZkg00jNgESPbPyU0tuEL5zZ+TXTw/1e2n7TarcFKlUws1duhBFfZ8V2MHfy2z5kI1d7DtPlNtsEZfVG7jJ1k7MqRgBCDZv77XHEzPkZluNbf2H1TNHZmqm4S6rZrerezqOxgdGWCfBEiGatJUhgIogAJtFQBITp1XMVDSTJ86d974e/3/Du+z5xX1usdLOnixf0CyngsyU7c61+Dh3Zy/2e/f1lVkZkRz+weQnNqe6m0CkOwmHjFxw/jsRM5MRbNqvnqnz8MznNmNiseecmvGTrnegOQcpUZmqXRyvqc6i0eeUHrhtb3HICMznaVgqqntnuof3fWN8Slbk/NAJkDSk4l0XRggCZBsCSTNTdHMj3/bkyUtPepxTomuzbHzjscztu5ZWtasB5iqte64BPEOkAwJRjFlq68jDF1B1AYAGLXyAMlughCf9hmZrdTCuQ5I9DKFSue7lvcSZuqY0Z1fV2r4aqXNGpcBAgCOXbMfgKRP/cgvWzWJhYVzlN/6JdnltPdO5PMeVvGcRrd91Vlv1pwX/SYYewFI+my4HA4FUAAFulQAIOkOIHnNwxiYd9sTJR2KAJD0eu6mvDn/6x8uyozYBEj6byMAyWD8y5Z++zjELB572tOvZE9A0tS5+HqVTy30VKd54DldXxaml1hrZJYyy16nysVNnuo3D1unh2fWwG8v9Q/QvgBJTybSdWGAJECyLZA00zkYKPnO35W07VT360l2bZ2TdjQw8u4lZc0ARrZts24cy1b7ACQBkq5gHVO2+gpUAZIhBiEtHGKz1lx25dtVObdm0t0nxH917FIiAAAgAElEQVSrRY0d+GUNeJjAo8V58p3/dgKQ9F/Tnu3UTKW86FqN7f+pZJVD7ISTqrLKGjv4y9oascDIQH+TAJKTbI9/UQAFUKBPCgAk/YdNdaAHkAxG21Y5rUH7DiAZYjzSFyA5S5klr1X5zDJPv+wmFkoNXeU8rNlTfGWuedG1qpxf7bH+n4znJswDoyG2UR/rAkh6MpGuCwMkAZJTwq36dBRmvvg1L1kq94lL7j9v62tLgZFhOVUASYAkQDIkG2gYsQmQjICDO3SV8hs/oWrucNeOVdc7mvUoX3xGmWWvH4cfEdCjj4FAmAEPQDKitjY8Q5klr1bJrCdpe5gbrOtOOGlHq6jii79z1ph1poNKSH8Is+811gWQnGR//IsCKIACfVIAIBkMNGOEZDC6hpUjC7oegGSI8UhfgORMZZa/wTMQLOz5nlLz/94HGDhH6aGrvQPRQw84IzudUZoJiYUAkuE4HwBJgOSUQLJ+0zUjJV//ZElP76zq4pi3Oe97MeVsydbiI5Y+/FxJMxkZ6aqt6m3WyztAMiQYxZStvo4wdAVRGwBg1MoDJEMMQto608ZRN1Dy06rmw1u/zkxLWTz6ODCybbsEaxsAyWD1bYRO3j7X1pPMLLtVpZeelZnOOKw/u5JT8cgj4zCS0cre2q07ewJIhmXd1IMCKIACUysAkAwGnAEkg9G1l7xXlPYFSHbnP3blo/YDSA7PUHbV21S5sHHqH+BJWwu7v6XU/Ff6ACTnKjX/cpVPe5sytnjkMaWX3Ky0mb2mT7F62PUCJCcZYUD/AiQBkq4hl4GSZhrX+1ZUtOOMpWwxIKuUVCjb2nve0g/WVnTjI0WZBbSj5CzE/VwAkgBJV7COKVt9BaoAyRCDkCmd6drTg/lNn1YlvVOyg50awCqcVGH3t5VeeI3SIzMS4+iHHVhMVR9AMip9r815mH6x6FoV9n5fVuFEcM7n+JFNHYV9P1TKmTY5OdMTTdVHwtgGkAzctKkABVAABVwpAJAMJvcEkAxG17jk5gCSbeKAKeP2LvfpC5Ccruzq96hycZur3+F6oRqQ9GOE5DiQPDVSP7Sr96KZwWnpLbV1JINoiwgeEyDpyjR6LgSQBEh6An3XPFzUrAeLuvWJon64pqpNJy1dKPg3YvLcqK2tpyz9alNF73qmWFsv8iEcl7CdLIBkuEByzONMdCezttP3NowDQVfwMIiRgeP1v5jx/huw/Yylvp9/EJr0cEyAZJcBRUBOrFmrIbvyrSq99HtZxfM9O1yTD2BXx1S5uEX5TXcpPTyttlh9QNcSBkwY5DoAktHqey1tycDBkZnKb/qMKqltMv3H7z+7nFLl3GrlN39hfNpkYGTLtgjodwog6bdFczwUQAEU6E4BgGQw+SeAZDC6hp0rC6o+gGSI8UhfgOQ05dZ9SNXMHk8/zIVd3/RpytY6kBz2VH/pxPPKLLtN6eHkPDgNkPRkIl0XBkgCJD0ByfrN1zhTZgrV1zxW1L3Ly3p+f1XbTls6lraVKdqyXPAJ25ZT9sW07Yy4XHCgqq8tKTvHNMeeC4jsqm3qbdTLO0AyPCC5+ZSlM/lavzF9x83r8MUakNwYESB54IKt1Ji7czfXZ8qaBw8AkhPtDCAZYhDiNqE+PF3pRXM1uv1uVc6tlRnN2OufVTynysVNGjvwC2VX3K7U0NWMinTbHgGVA0hGsO+1bOvaFK7Z5W/S2MFfOUDfKp7ttUvKLl1U5eJWje76Vm2KVtPvW9Y/KDoN5nkCJHs2ZQ6AAiiAAr4oAJAMBpwBJIPRtZe8V5T2BUiG6L/2AUimhqYpt/FOVXMHPf1OF3bd5x+QXHC5SieHPNVfPjUiE3ulExQfASQ9mUjXhQGSAMmeoJdxqsxUrjMeKDpTq37s+ZK+v6ai3+6uauhAVSuP1UZRbj9tOdBxyylLa1+ytOhwVc/srjpl73yhBiGn/7p2LHPMKDkGSTwXgOREUBT0CMT1xy2t8/CKGsgz5+PlGkzZvsPUHkYyBmUPAMkQgxBPsKE2hauZMnJ08+dVOvGCqpndztSRdiU/tQNmV2XKGOBh1qSsnF7kwM304ptkRmCmTTDk6VyiqtFgnxdAcsDab2S2UsNXK7P4Bo1u+6pKpxY4wb0ZyWzWfpRVnrpfWmWZBwPME8qlU0Ma3fVNmXUq00NmpDJ9sl+/SQDJqc2WrSiAAigQlgIAyWDyUQDJYHSNS74OIBliPNIXIHm1chsMkDzg6ae8/0ByWNkVbwRIXnaZLrvsMr3iFa/QoUOHPLUhhVsrAJAESPoC/8zaktc+VNScebUpXQ2gNC8DGWc+WIOVNz9W226+mz6+3Uz/avYxzpk5RlyciUG/DoBkuEAyKMDFcQerHQGSIQYhXUHAOc5UJanhacose73ym+9SYf9PZaYxqZxbqcr5jaqmtjmvyvl1DugoHn1SY/t/qtFd9ym79gM12AH0iByEBUhGve+1OT+TTBiaptTIDGXXvFujO+5VYd+PVTzyqErHn1fZ9MuLW1RNbVfl4kaVzyxzvjfbR7ffo+zyN9YeDDBP/AIi+94vAZKtg3W+RQEUQIGwFQBIBpOXAkgGo+ug597q5w+QbOPvdxW3dzhWH4CkWaIlt/b9qqZ3efpJ93/KVm9rSJaO/8nJfTBlK0DSk+G6KAyQBIIFAgEdQGkgZf310MvQ8dJ3aB+I9nWHppd3gORggSzAYzzaCyDZIXAIIhjp6phm2sjZtYXdh6c5U66mhq6UmYYls+g655Uamu6ADjMdqwGYzhQnZg28hXP6nvTv1+inKNcLkByUvtfuPE2fnFVb22TY9L16v7zK6XOZRTco5Xx/1Xh/NX1yxjiEpE9GpW8CJF1E7hRBARRAgRAUAEgGA84AksHo2kveK0r7AiTb+fkBfN8XIDlduTV3qHpxq6df8cLub/s3Zev8y1U+tdBT/cVjTyuz9LWsIckISU9246YwQBIoFlkoFiXnIGnnApCMB+ACVA5WOwIkAwg2ugKOXs/DAI3xlxPcmCkfG74L5Ry8njPlGyEMQDJu9tDY/8YfIJjQJ832uF3z4F8PQNJN6E4ZFEABFAheAYBkMOAMIBmMrnHJ1QEkQ/Rl+wIkZyi78i2qnN/g6Ue8sOe7Ss1/pS+xS2rBFSqfXuKpfjOzjFluJj0y05dzGIQYjDUkPZlI14UBkgBJgCQ20GQDAMnBAlmAx3i0F0AyxCAEGJGYgMJN0AOQpO+5sRPKBGsnAMmu43l2RAEUQAFfFQBIBgPOAJLB6AqQDNY/i6X/2w8gOTJTmWW3qXJutaff68LeHyo1/1U+xO615WfKZ1d4qr948FdKL7quNhtNQnIoAElPJtJ1YYAkMKoJRsXlhs51dO/wASTjAbgAlYPVjgBJgqlYBnwDELgAJOl79L3+2wBAsut4nh1RAAVQwFcFAJLd51GmykEBJIPRdSrNB2kbIyRD9EX7AiRnKbPk1SqfXerp93ps/09qa973vPTLHKUXzVXZIxAd2/fj2uxPRrMBiOv9OEeApCcT7bowQBIgCZDEBppsACA5WCAL8BiP9gJIhhiEJMSZ9sMhT8IxAJL0vSTYedSvESDZdTzPjiiAAijgqwIAyWDAGUAyGF0HCTpOda4AyRDjkT4ByfTi61Q+PeLp97p46KHauve9AkGz/9JbVLngccrY3fcrPTKjdg4JyaEAJD2ZaNeFAZLAqCYYNdVNkm3JcKIAkvEAXIDKwWpHgGSIQUhCnOmoA4ionB9Akr4XFVtM8nkAJLuO59kRBVAABXxVACAZTM4HIBmMrnHJUQIkQ4xH+gIkZzvrMJZP/NnT73Xp+PPKLL2lBgV7yWGMzFBuzT+omtnrqf7RnfcqNXR1bZRkL/UP0L4ASU8m0nVhgCRAEiCJDTTZAEBysEAW4DEe7QWQDDEIGSCHOMmAIqxrB0jS98KyNeppb2sAya7jeXZEARRAAV8VAEgGA84AksHoCpBs71vhd7bRph9AcuEcZy3I4ou/8/R7XT63RtlV71B6eFpvU6YOT9Po5i/IGj3uvn7b1ujWLym14Ire6h6w3AtA0r2J9FISIAmMaoJRcbmhcx3dO3wAyXgALkDlYLUjQLJNwDBgDiyB3+C1I0By8NqMfha/NgNI9hLSsy8KoAAK+KcAQLL7PMpUOSiAZDC6TqX5IG1jhGSIvm1fgORcpeb/vQoHfibZVdc/2NXcAeXWf2R8HcnuNUoNXaXC7vtllzOu67ZKF5Rff6dSC64ESF52mS677DK94hWv0KFDh1xrSMH2CgAkAZIASWygyQYAkoMFsgCP8WgvgGT3DjZwAu16sQGAJPbTi/2wrz/2A5BsH7CzBQVQAAXCVAAgGQw4A0gGo+sgQcepzhUg6Y8/6cov7xeQXHCl8tv+WdbYWdc/6XYprfzmzyu14FU9QcHU0BUaO/ywbA8wtHJxm3Kr71BqqMfRmQP2gDkjJF2bZ08FAZLAqCYYNdVNkm3JcKIAkvEAXIDKwWpHgGSIQciAOcWuAiuuqesgDSBJ36OP9d8GAJI9xfTsjAIogAK+KQCQDCbnA5AMRte45CgBkiH6ov0CkkPTlV33QVXTuz39Xo/uuNcZXdlLvGKAZqmb9SuX36r08Iyu4+xezrlf+wIkPZln14UBkgBJgCQ20GQDAMnBAlmAx3i0F0AyxCAEeJeooKJTMAOQpO91shG2B28jAMmu43l2RAEUQAFfFQBIBgPOAJLB6AqQDN5Hi50f3CcgmR6ZpfTSW1Q+u9zTb3Zh34+UGjLTps7pMoafo/TIbJXPrvJU79iBn9XqM3olKH8CkPRkJl0XBkgCo5pgVFxu6FxH9w4fQDIegAtQOVjtCJAkmEqSox+lawVI0veiZI9JPReAZNfxPDuiAAqggK8KACS7z6NMlYMCSAaj61SaD9I2RkiGGI/0C0gunKPUgqtUeun3nn6zSy89q8ySVys9PLM7MDg8Q9lV71I143Fk5va7x9eP7BaEhtimPgJTgKQn8+y6MEASIAmQxAaabAAgOVggC/AYj/YCSA6mw5pUeBCn6wZI0vfiZM+Dei0Aya7jeXZEARRAAV8VAEgGA84AksHoOkjQcapzBUiGGI/0DUjOdaZeHTvwS8m2XP9uV/NHlF//EaUWXNEVkDTTtRb2fk92OeO6TrucVX7jJ3teu3IQ4xKApGsz6akgQBIY1QSjprpJsi0ZThRAMh6AC1A5WO0IkAwxCPHxCbpBdLI554m2BpCcqAf2gR79sAGAZE8xPTujAAqggG8KACSDyfkAJIPRNS45SoBkiP53P4Hk0FXKb/mirMIpT7/ZhT3f6XK0opmudabKpxd5qq9yfr2yq96h1PDVXUHQfsQSftUJkPRkKl0XBkgCJAGS2ECTDQAkBwtkAR7j0V4AyRCDEIBk4gKLqQIUgCR9byr7YFs49gGQ7DqeZ0cUQAEU8FUBgGQw4AwgGYyuAMlw/LRY+cN9BJJmHcnMkteofMbbOpKVc6uUXXG7UkNXeYrjzdqT+U13yRo94ek+Mbb/J0qZnInRKmG5E4CkJ1PpujBAEhjVBKPickPnOrp3+ACS8QBcgMrBakeAJMFU0pz9qFwvQJK+FxVbTPJ5ACS7jufZEQVQAAV8VQAg2X0eZaocFEAyGF2n0nyQtjFCMsR4pJ9AcqGZtvVyje3/mWSV3P9221UV9v1Q6eEZMlDTTcyQMmUX36jy6SXu65E5rZRyGz/e9RSxbs4tymUAkp7MpevCAEmAJEASG2iyAYDkYIEswGM82gsgGWIQkrCn/KLs8Efh3ACS9L0o2GHSzwEg2XU8z44ogAIo4KsCAMlgwBlAMhhdBwk6TnWuAMkQ45F+A8nhacqt+6Cq2X2efrut3CHlNn5CqQWXd4aSw9OVGrpaZqSjWQ/Sy1/pxAvKLLtVDtBMYN4EIOnFWrovC5AERjXBqKlukmxLhhMFkIwH4AJUDlY7AiRDDEIS6FgnHXZMdf0ASfreVPbBtnDsAyDZfUDPniiAAijgpwIAyWByPgDJYHSNS44SIBmOv+n49X0Gks40qCOzVDrxnOef7vK5Vcqt/4gzUtJMx1obMWmmVTVrRc5S2oDIBVcos+RGFXbeK2v0uLc6bEujO+51YGZ6ZI6rkZhxi5UAkt5MptvSAEmAJEASG2iyAYDkYIEswGM82gsgGWIQApBMZHDRLlgCSNL32tkG34dnGwDJbsP5/5+9N4GSo7rv/TnHWV5icJycvGy2Ezt2nMSOs/jFgB07dnxiJy+xX+Ily3v5gzBCmgGxr2IRmwEBtmMHY7/nDRtptAHaACEWGTA7aEY7Aglplu7Z932mZ6b79z+3Zkr0TE933+quW1W36jPn9Ome7upbVd/f91b9fvfTdYvvoQAKoIC/CgAkzYAzgKQZXQGSweVqscmLwwaSatrWRz8iYwdukFxm0PMBfGbkuIwfulWGn/93GXr6cw6IVFdDDv30b2XomS/I8EtfkcnmdZKbHvPe9uAhGX7hjFkgmdAxE4CkZ9tU9AWAJDCqAEbF5YTOflSe8AEk4wG4AJV2xREgSTEVmyLPsuIFIEnfo++F7wGAZEW1PF9CARRAAd8VAEhWPo5SagwKIGlG11Ka2/QZV0gGmItGAEg6V0k++VnJtD4sIjnPx/HczLhM9zVIJrVFxo/cJeOH75TJ4/dIpv1RmRlp9Nye84WZcRk/fIc427ZLXXUZYEwitC6AZGX28fotgCRAEiCJBwo8AJC0C2QBHuMRL4BkMhPepCb6UdpvgCR9L0p+TOq2ACS9lvEsjwIogAJmFABImgFnAEkzutoEHUttK0AywHokCkBSXSX52Gky8spyUfeGjMLfVPtOGfrZ/5KBxz+aWBip6jCAZDBuBEgCowpgVKmTJJ8lI4kCSMYDcAEq7YojQDLAIiRCv8BLKnyI0n4DJOl7UfJjUrcFIBlM8c9aUAAFUKCcAgBJM2M+AEkzusZljBIgGWA9EhEg6eT8j50qE0e+LTIzXu7QbPTz7HibjLxSI859KRM+VgKQNGq1E40DJAGSAEk8UOABgKRdIAvwGI94ASQDLEISnmQnFXgU22+AJH2vmDd4PzhvACRP1Oe8QAEUQIFQFQBImgFnAEkzugIkg8vVYpMXRwlIPvFx5z6QU+2Ph3bcz81MyMRr35DBJz45N11rsj0FkAzGigBJYFQBjIrLCZ39qDzhA0jGA3ABKu2KI0Ay2YlvbAo8C2EvQJK+R/8L3wMAyWCKf9aCAiiAAuUUAEhWPo5SagwKIGlG11Ka2/QZV0gGmItGCUg6U7eeKsMvnS3TfbvLHZ59/zw3MyaTzetl8Ol/TPxUrW49CJD03WaLNgiQBEgCJPFAgQcAknaBLMBjPOIFkAywCLEQmrkJMs/++wQg6b+m+BRNvXoAILlorc6bKIACKBC4AgBJM+AMIGlGV5ugY6ltBUgGmDtHDEgO7vobGXj0VBl+8UyZ6n4usGN+bmpYJht/LENP/t0cjPybRN870q1dAJLBWBAgCYwqgFGlTpJ8lowkCiAZD8AFqLQrjgDJAIsQgCTFRp4HAJL0PbcA5Tk8LwAkgyn+WQsKoAAKlFMAIGlmzAcgaUbXuIxRAiQDzEEjByRn992Bks//b5nq3CWSmy53qK7q8+xkj0wc/b8y9OTfyuDjH2NsIG9sACBZlbW0vwyQBEgCJPFAgQcAknaBLMBjPOIFkAywCMlLOAEQ6A6QxAMcB8L3AEBSu35nQRRAARQwqgBA0gw4A0ia0RUgGX4OZ10eHVEgqXQceOw0GX72SzJ5/B6ZGT7q+7E+Nz0m070vy9iBG2Vw16dl8PG/AkYuGBsCSPpuu0UbBEgCowpgVFxO6OxH5QkfQDIegAtQaVccAZIUU9YVcwuSd1u3HyBJ37PVu3HaboDkorU6b6IACqBA4AoAJCsfRyk1BqWA5Bc2ZKRzNOcppj9smJa/Wzspn/qJme0qtc35n6nt/9t7J0Vtj5e/6azIFzdl5K/vCXf78/cliq+5QjLAemQOSGZaH/RiZQfkDT/zRfMQ74mPO2By5KWlkklvkZmRJk/budjC6l6R0wP7ZfzI3TL09Odk4LFTZXDXXwMjFxnPAEgu5iD/3wNIAiQBknigwAMASbtAFuAxHvECSAZYhCySeMZpYJ998eYlgKQ3vfAXepnwAEDS/0KfFlEABVCgEgUAkmbA2ad/Min/uC4jGw7OyE8bs9qPq3dNyWfXTIoCgmGCNLX9Ckiq7XnsmP72P3gkK59bn5FP/Tjc7Q9TO511AyQDzK+f+KQMPvHXMnboVmd6VDVFqs5j4si3Zejpf5TBJz4RDMhTU6k+8XEZ2X2BTDaulemuZ2Rm+IjkpgZFcmV+2JCdkuxEp0z375NM+06ZOHKXDD/3L7Mg8vGAtt/SMReAZCWZg/fvACSBUaEmNTonZpYJPnEDSMYDcAEq7YojQDLAIsTS5NgEBKDNTwlAkr5HPwjfAwBJ74U830ABFEABEwoAJM2Nv3z63kk5/YeTcur39R+fiNiVhWp7Tv2B/vaf9oNJUfvNuF5pDQCSweeiA499VAZ2flj/8dhpMrjrk8HAyBPjFZ907vE4sPN/OOtVV02OH75TJhrvlUzqAZlqf1Smun4mU93PylTnkzLV+rBMNm+QiWPfl7H918nQs1+SgcdOl4FHP+LATWqe8j4DSJrILArbBEhyYiQxwAMFHgBI2gWyAI/xiBdAsnxySAKNRiY8AJDEVyZ8RZvefAWQLCzUeQcFUAAFwlAAIFkaHAHW0MeEBwCS3vLGZObZCk7+lTOdqwKMA4/+pTig8omPO7BS3X9S/e+8/+ipDoicvZozaIhqdywBksFkHgBJYFQBjDJxcqVNu5I2gGQ8ABeg0q44AiTtTlyTWRTFI2YAyXjEkT5odxwBksEU/6wFBVAABcopAJC0a+yGsbZ4xAsgaXceG24dMjsFbfBXb8YzZgDJclmCP58DJAGSAEk8UOABgKRdIAvwGI94ASTjmdCGW5ygqY7+AEl8ouMTljHrE4CkP8U9raAACqBAtQoAJOMBuACVdsURIGk2zySPR19dDwAkq80i9L4PkARGFcAoEhe7EhcT8QJIxgNwASrtiiNAkiRZN0lmOX+9ApD0V0/8iZ6VeAAgqVe8sxQKoAAKmFYAIMl4kIkxJtos7SuAJPlzJfkz3/HfNwBJ01nGbPsASYAkQBIPFHgAIGkXyAI8xiNeAEn/k0kSdDTV8QBAEp/o+IRlzPoEIBlM8c9aUAAFUKCcAgDJ0uAIsIY+JjwAkDSbZ5LHo6+uBwCS5bIEfz4HSAKjCmCUiZMrbdqVtAEk4wG4AJV2xREgSZKsmySznL9eAUj6qyf+RM9KPACQ9Ke4pxUUQAEUqFYBgKRdYzeMtcUjXgBJ8udK8me+479vAJLVZhF63wdIAiQBknigwAMASbtAFuAxHvECSPqfTJKgo6mOBwCS+ETHJyxj1icASb3inaVQAAVQwLQCAMl4AC5ApV1xBEiazTPJ49FX1wMASdNZxmz7AElgVAGMInGxK3ExES+AZDwAF6DSrjgCJEmSdZNklvPXKwBJf/XEn+hZiQcAksEU/6wFBVAABcopAJBkPMjEGBNtlvYVQJL8uZL8me/47xuAZLkswZ/PAZIASYAkHijwAEDSLpAFeIxHvACS/ieTJOhoquMBgCQ+0fEJy5j1CUDSn+KeVlAABVCgWgUAkqXBEWANfUx4ACBpNs8kj0dfXQ8AJKvNIvS+D5AERhXAKBMnV9q0K2kDSMYDcAEq7YojQJIkWTdJZjl/vQKQ9FdP/ImelXgAIKlXvLMUCqAACphWACBp19gNY23xiBdAkvy5kvyZ7/jvG4Ck6Sxjtn2AJEASIIkHCjwAkLQLZAEe4xEvgKT/ySQJOprqeAAgiU90fMIyZn0CkAym+GctKIACKFBOAYBkPAAXoNKuOAIkzeaZ5PHoq+sBgGS5LMGfzwGSwKgCGEXiYlfiYiJeAMl4AC5ApV1xBEiSJOsmySznr1cAkv7qiT/RsxIPACT9Ke5pBQVQAAWqVQAgyXiQiTEm2iztK4Ak+XMl+TPf8d83AMlqswi97wMkAZIASTxQ4AGApF0gC/AYj3gBJP1PJknQ0VTHAwBJfKLjE5Yx6xOApF7xzlIogAIoYFoBgGRpcARYQx8THgBIms0zyePRV9cDAEnTWcZs+wBJYFQBjDJxcqVNu5I2gGQ8ABeg0q44AiRJknWTZJbz1ysASX/1xJ/oWYkHAJLBFP+sBQVQAAXKKQCQtGvshrG2eMQLIEn+XEn+zHf89w1AslyW4M/nAEmAJEASDxR4ACBpF8gCPMYjXgBJ/5NJEnQ01fEAQBKf6PiEZcz6BCDpT3FPKyiAAihQrQIAyXgALkClXXEESJrNM8nj0VfXAwDJarMIve8DJIFRBTCKxMWuxMVEvACS8QBcgEq74giQJEnWTZJZzl+vACT91RN/omclHgBI6hXvLIUCKIACphUASDIeZGKMiTZL+wogSf5cSf7Md/z3DUDSdJYx2z5AEiAJkMQDBR4ASNoFsgCP8YgXQNL/ZJIEHU11PACQxCc6PmEZsz4BSAZT/LMWFEABFCinAECyNDgCrKGPCQ8AJM3mmeTx6KvrAYBkuSzBn88BksCoAhhl4uRKm3YlbQDJeAAuQKVdcQRIkiTrJsks569XAJL+6ok/0bMSDwAk/SnuaQUFUAAFqlUAIGnX2A1jbfGIF0CS/LmS/Jnv+O8bgGS1WYTe9wGSAEmAJB4o8ABA0i6QBXiMR7wAkv4nkyToaKrjAYAkPtHxCcuY9QlAUq94ZykUQAEUMK0AQDIegAtQaVccAZJm80zyePTV9QBA0nSWMds+QBIYVQCjSFzsSlxMxAsgGQ/ABai0K44ASZJk3SSZ5fz1CkDSXz3xJ3pW4gGAZDDFP2tBARRAgXIKACQZDzIxxkSbpX0FkCR/riR/5gdxMUgAACAASURBVDv++wYgWS5L8OdzgCRAEiCJBwo8AJC0C2QBHuMRL4Ck/8kkCTqa6ngAIIlPdHzCMmZ9ApD0p7inFRRAARSoVgGAZGlwBFhDHxMeAEiazTPJ49FX1wMAyWqzCL3vAySBUQUwysTJlTbtStoAkvEAXIBKu+IIkCRJ1k2SWc5frwAk/dUTf6JnJR4ASOoV7yyFAiiAAqYVAEjaNXbDWFs84gWQJH+uJH/mO/77BiBpOsuYbR8gCZAESOKBAg8AJO0CWYDHeMQLIOl/MkmCjqY6HgBI4hMdn7CMWZ8AJIMp/lkLCqAACpRTACAZD8AFqLQrjgBJs3kmeTz66noAIFkuS/Dnc4AkMKoARpG42JW4mIgXQDIegAtQaVccAZIkybpJMsv56xWApL964k/0rMQDAEl/intaQQEUQIFqFQBIMh5kYoyJNkv7CiBJ/lxJ/sx3/PcNQLLaLELv+wBJgCRAEg8UeAAgaRfIAjzGI14ASf+TSRJ0NNXxAEASn+j4hGXM+gQgqVe8sxQKoAAKmFYAIFkaHAHW0MeEBwCSZvNM8nj01fUAQNJ0ljHbPkASGFUAo0ycXGnTrqQNIBkPwAWotCuOAEmSZN0kmeX89QpA0l898Sd6VuIBgGQwxT9rQQEUQIFyCgAk7Rq7YawtHvECSJI/V5I/8x3/fQOQLJcl+PM5QBIgCZDEAwUeAEjaBbIAj/GIF0DS/2SSBB1NdTwAkMQnOj5hGbM+AUj6U9zTCgqgAApUqwBAMh6AC1BpVxwBkmbzTPJ49NX1AECy2ixC7/sASWBUAYwicbErcTERL4BkPAAXoNKuOAIkSZJ1k2SW89crAEl/9cSf6FmJBwCSesU7S6EACqCAaQUAkowHmRhjos3SvgJIkj9Xkj/zHf99A5A0nWXMtg+QBEgCJPFAgQcAknaBLMBjPOIFkPQ/mSRBR1MdDwAk8YmOT1jGrE8AksEU/6wFBVAABcopAJAsDY4Aa+hjwgMASbN5Jnk8+up6ACBZLkvw53OAJDCqAEaZOLnSpl1JG0AyHoALUGlXHAGSJMm6STLL+esVgKS/euJP9KzEAwBJf4p7WkEBFECBahUASNo1dsNYWzziBZAkf64kf+Y7/vsGIFltFqH3fYAkQBIgiQcKPACQtAtkAR7jES+ApP/JJAk6mup4ACCJT3R8wjJmfQKQ1CveWQoFUAAFTCsAkIwH4AJU2hVHgKTZPJM8Hn11PQCQNJ1lzLYPkARGFcAoEhe7EhcT8QJIxgNwASrtiiNAkiRZN0lmOX+9ApD0V0/8iZ6VeAAgGUzxz1pQAAVQoJwCAEnGg0yMMdFmaV8BJMmfK8mf+Y7/vgFIlssS/PkcIAmQBEjigQIPACTtAlmAx3jECyDpfzJJgo6mOh4ASOITHZ+wjFmfACT9Ke5pBQVQAAWqVQAgWRocAdbQx4QHAJJm80zyePTV9QBAstosQu/7AElgVAGMMnFypU27kjaAZDwAF6DSrjgCJEmSdZNklvPXKwBJf/XEn+hZiQcAknrFO0uhAAqggGkFAJJ2jd0w1haPeAEkyZ8ryZ/5jv++AUiazjJm2wdIAiQBknigwAMASbtAFuAxHvECSPqfTJKgo6mOBwCS+ETHJyxj1icAyWCKf9aCAiiAAuUUAEjGA3ABKu2KI0DSbJ5JHo++uh4ASJbLEvz5HCAJjCqAUSQudiUuJuK1GJA844wzZOHjK7UXSs3lN8jyy67ngQZ4oFoPXH6DnHPRyoJ+pvrd0rPPlLe/7Zfk0PqPim4ixXIk3XhAzwMAST2d8BM6mfQAQNKf4p5WUAAFUKBaBQCSjAeZGGOizdK+AkiSZ5vMs2lb318AyWqzCL3vAyQBkgBJPFDggcWA5EknnSQLH7/6gU/J+/7tBnnPP1/HAw3wQJUeeO+Xb5B3fHp5QT9T/e43fu0X5Oblvy/dj34SILlLP5kk8UYrHQ8AJPGJjk9YxqxPAJJ6xTtLoQAKoIBpBQCSpcERYA19THgAIGk2zySPR19dDwAkTWcZs+0DJIFRBTDKxMmVNu1K2nSB5Hu/fJOoZYmvXfElXtGM12c3iZx2a/2iQPJD7ztZxp7+G1HgRDeRYjmSbjyg5wGApJ5O+AmdTHoAIBlM8c9aUAAFUKCcAgDJaNaK1PDxjgtAkjzbZJ5N2/r+AkiWyxL8+RwgCZAEJuGBAg8AJOOd7FLMRDO+AEn9JJGEGq389ABAEj/56SfaqsxPAEl/intaQQEUQIFqFQBIRrNWpIaPd1wAkpXlj+Td6Oa3BwCS1WYRet8HSAKjCmAUiU68Ex2d+AIk8YCOT1jGX58AJEmm/U6maU/PUwBJPZ3wEzqZ9ABAUq94ZykUQAEUMK0AQNLfGo+aGT11PACQJM82mWfTtr6/AJKms4zZ9gGSAEmAJB4o8ABAkqRZJ2lmGX99ApDUTxJJqNHKTw8AJPGTn36ircr8BJAMpvhnLShguwLpdFqeffZZ23cj0tsPkPS3xqNmRk8dDwAkK8sfybvRzW8PACSDSVEAksCoAhilc7JkmXgnVQDJeMeX/hvN+AIkSab9TqZpT89TAEk9nfATOpn0AEAymOKftaCA7Qo88sgj8qEPfUgeeOAB23clstsPkIxmrUgNH++4ACTJs03m2bSt7y+AZDDpibVA8uPffEM+t1NEgRMeaIAH/PXAP+0S+YP/fYecdNJJJR/v/4+viVoW/dEAD1TvAXVO+/i3ji/a5/7i/aeI7P2syJ7Pihq05YEGeMBHD6h+te/v5CN//LZF+597Ljy0/nSRV/8n/Y9jEB4w4YFj/yi31r5v0T544403BlMZsxYUQIHIK7Bjxw7nOPFbv/Vbctttt0l3d3fkt9m2DQRIxht8ATajGV+ApD4wAq6hlUkPACSDyVqsBZLv+sy58r5/v0Xe++WbeKABHvDZA+//P7fIr33wbxYdFHIHZtXzr/3Jp0UtSz/kOIQHqveAOqe96zPnLdrvfvPXfkFuWPr7cv3S35dVZ7+HBxrgAR89oPrVDef8vvz2r//iov3PPe8t+6d3yM3L34v2PmrP8YzjueuBW859n3zyw7+6aB8ESAYzMMBaUMAGBXbu3HniOPGWt7xFlixZIvX19TZsujXbCJCMJrACJMY7LgBJIJtJyEbb+v4CSAaTrlgLJN3BIZ5LX8GGPuiDB/AAHsADeAAP4AE8gAfwgK0eAEgGMzDAWlDABgXygaR7TDv11FNl8+bNNmy+FdsIkIw3+AJsRjO+AEl9YARcQyuTHgBIBpOqACTLTEnpJrk8M4iDB/AAHsADeAAP4AE8gAfwAB4I1gMAyWAGBlgLCtigwGJAUh2Tf/u3f5spXH0KIEAymsAKkBjvuAAkgWwmIRtt6/sLIOlTMlGmGYAkQPLElCcMrgQ7uILe6I0H8AAewAN4AA/gATyAB0p7ACBZpqLnYxRIkALFgKQ6jv7cz/2cnHHGGbJ79+4EKeL/rgIk4w2+AJvRjC9AUh8YAdfQyqQHAJL+5xWLtQiQBEgCJPEAHsADeAAP4AE8gAfwAB7AA5H0AEBysTKe91AgmQqUApLujztOO+002bJlSzIF8mGvAZLRBFaAxHjHBSAJZDMJ2Whb318ASR8SCY0mAJIMPERy4MEtJngu/Ytx9EEfPIAH8AAewAN4AA/ggTh7ACCpUdWzCAokRAEdIKmOh7/zO78jq1evlp6enoQo499uAiTjDb4Am9GML0BSHxgB19DKpAcAkv7lE6VaAkgCJAGSeAAP4AE8gAfwAB7AA3gAD+CBSHoAIFmqnOczFEiWArpAUkFJNYXrmWeeKfX19ckSqcq9BUhGE1gBEuMdF4AkkM0kZKNtfX8BJKtMIjS/DpBk4CGSAw9x/pU3+8ZVDHgAD+ABPIAH8AAewAN4QM8DAEnNyp7FUCABCngBku4xVk3hunnz5gSo488uAiTjDb4Am9GML0BSHxgB19DKpAcAkv7kEuVasRZI/scH/1auPO3f5OKPfIkHGuABnz1w9Uf/j3z0HR8oC6s/9s4PilqWfshxCA9U7wF1Tjvjg59ZtN/98m/8upx6+Xly6mXnykcureWBBnjARw+ofnXaFefJW3/zvy/a/9wBzT8541/k9JUXoL2P2nM843jueuBj114i7/jYRxbtgwDJciU9n6NAchSoBEiq87iawvX2229nClcNqwAkowmsAInxjgtAEshmErLRtr6/AJIaiYIPi1gLJJ8/4y7JXvWEDF/6EA80wAM+e0CufUau/dh/LDoo5A7MqudVHz9D1LL0Q45DeKB6D6hz2otnfHvRfvcbf/YBuWKqVS6fTMll48080AAP+OgB1a+unGmT3/zwhxbtf+5578yXdspK6UF7H7XneMbx3PXAKhmRj11/6aJ9ECDpQ9VPEygQEwUqBZLqXP7zP//zzhSuDQ0NMVHDzG4AJOMNvgCb0YwvQFIfGAHX0MqkBwCSZnKLha1aCyQf+dfV0n3hZmk6dx0PNMADPntAwaVLT/3yooNC7sCser78tH91YCT9kOMQHqjeA+qc9ui/3r5ov/v1D/6hnN9xUFa07Zfz0nt5oAEe8NEDql9d0HVI/vuflp4Z4N8e2yQX9R9Bex+153jG8dz1gAKTaiaA/DzTfQ2QXFjC8z8KJFeBaoCke0w5/fTTZevWrckVscyeAySjCawAifGOC0ASyGYSstG2vr8AkmWSBJ8+Bkj6DHIYlK9+UB4Nw9cQIBl+DOgHyYsBQJKBeXdgnudgvQCQDFZv/I3ei3kAIOlTdU8zKBBzBfwAkgpMvuMd75DbbrtNent7Y66Y990DSMYbfAE2oxlfgKQ+MAKuoZVJDwAkvecNlXwDIAmQ5OpCPFDgAYBk8mAYADT8mAMkGaRfbJCe98z7AiBpXmN8jMblPACQrKSU5zsokDwF/AKSCkqqKVyXLFkiTOE630cAyWgCK0BivOMCkASymYRstK3vL4Dk/JzA1H8ASWBUAYwCTIQPJsKOAUASD4TtwSSuHyDJgH25AXs+N+MRgKQZXfErunrxAEDSVLlPuygQLwX8BJJM4bq4NwCS8QZfgM1oxhcgqQ+MgGtoZdIDAMnFcwO/3wVIAiQBknigwAMASYBkEoFg2PsMkGTw3svgPcv65xeApH9a4ku0rNQDAEm/y3zaQ4F4KmACSLpTuK5evZopXEUEIBlNYAVIjHdcAJJANpOQjbb1/QWQDCZ/BEgCowpgVNiD8qw/fBgGkAw/BvSD5MUAIMlAfqUD+XyvOu8AJKvTD/+hnx8eAEgGU/yzFhSwXQFTQFJByV/4hV+QM888M/FTuAIk4w2+AJvRjC9AUh8YAdfQyqQHAJLBZIoASYAkQBIPFHgAIJk8GAYADT/mAEkG9f0Y1KcN7z4CSHrXDJ+hmd8eAEgGU/yzFhSwXQGTQNKdwvW0006TLVu22C5VxdsPkIwmsAIkxjsuAEkgm0nIRtv6/gJIVpw+ePoiQBIYVQCjABPhg4mwYwCQxANhezCJ6wdIMsDv9wA/7el5CiCppxN+QieTHgBIeqrhWRgFEqtAEEBSgcl3vvOdctttt0lfX1/itAZIxht8ATajGV+ApD4wAq6hlUkPACSDSXsAkgBJgCQeKPAAQBIgmUQgGPY+AyQZ7Dc52E/bxf0FkCyuDb5Bm6A8AJAMpvhnLShguwJBAUl3CtezzjpL9uzZY7tsnrYfIBlNYAVIjHdcAJJANpOQjbb1/QWQ9JQyVLwwQBIYVQCjwh6UZ/3hwzCAZPgxoB8kLwYASQb+gxr4Zz3zvQaQnK8H/kCPMDwAkKy4nueLKJAoBYIEku4Urqeffrps3rw5MToDJOMNvgCb0YwvQFIfGAHX0MqkBwCSwaQ7AEmAJEASDxR4ACCZPBgGAA0/5gBJIEAYEIB17hWAJH2PfhC+BwCSwRT/rAUFbFcgDCDpTuG6evXqREzhCpCMJrACJMY7LgBJIJtJyEbb+v4CSAaTKQIkgVEFMAowET6YCDsGAEk8ELYHk7h+gGT4A+JAiWTGACCZzLjT36MVd4BkMMU/a0EB2xUIC0gqKPmLv/iLsmTJEtm7d6/tMpbcfoBkvMEXYDOa8QVI6gMj4BpamfQAQLJkiuDbhwBJgCRAEg8UeAAgCZBMIhAMe58BktEaHAdWJCceAMnkxJp+Hd1YAyR9q+9pCAVirUCYQDJ/CtctW7bEVmeAZDSBFSAx3nEBSALZTEI22tb3F0AymPQGIAmMKoBRYQ/Ks/7wYRhAMvwY0A+SFwOAZHQHyoEY8Y4NQDLe8aX/2hFfgGQwxT9rQQHbFYgCkFRg8l3vepeoKVz7+/ttl7Rg+wGS8QZfgM1oxhcgqQ+MgGtoZdIDAMmCtMDIGwBJgCRAEg8UeAAgmTwYBgANP+YASTsGzYEb8YsTQDJ+MaWf2hdTgKSRWp9GUSB2CkQFSMZ5CleAZDSBFSAx3nEBSALZTEI22tb3F0AymNQRIAmMKoBRgInwwUTYMQBI4oGwPZjE9QMk7RtAB3rEI2YAyXjEkf5odxwBksEU/6wFBWxXIEpAMq5TuAIk4w2+AJvRjC9AUh8YAdfQyqQHAJLBZIoASYAkQBIPFHgAIAmQTCIQDHufAZJ2D6YDQ+yNH0DS3tjR7+ITO4BkMMU/a0EB2xWIIpCM2xSuAMloAitAYrzjApAEspmEbLSt7y+AZDCZIkASGFUAo8IelGf94cMwgGT4MaAfJC8GAMn4DKwDSeyKJUDSrnjRv+IZL4BkMMU/a0EB2xWIKpBUUPK//bf/Jmeeeabs3bvXapkBkvEGX4DNaMYXIKkPjIBraGXSAwDJYFIYgCRAEiCJBwo8AJBMHgwDgIYfc4BkPAfZgSfRjytAMvoxoh/FP0YAyWCKf9aCArYrEGUgmT+F69atW62VGiAZTWAFSIx3XACSQDaTkI229f0FkAwmfQFIAqMKYBRgInwwEXYMAJJ4IGwPJnH9AMn4D7gDVaIZY4BkNONCf0lWXACSwRT/rAUFbFfABiCpwOTv/u7vyu233y4DAwPWSV4MSP7RV74j/2uXyN9v4YEGeMBvD3z+UZHTV+8T94cNpZ4/9T9+VeTQ34vUf0ZkNw80wAO+eqDhsyKvfEb+8PfeWtAf3/KWt8jx48etO69HcYMBkgBJgCQeKPAAQBIgmUQgGPY+AySTNfgObIlOvAGS0YkF/SK5sQBIRnGogG1CgegpYAuQVDBBTeG6ZMkS66ZwLQYk3/7+v5Lf+4cL5F2fOY8HGuABnz3wu39/gfzGR75YAEAWA5O//eu/KOd9+V1S84V3yPJ/5oEGeMBPD9R+4Z1Ov/qVk3+uoD8CJP3LCwGSwKgCGBX2oDzrDx+GASTDjwH9IHkxAEgmdyAeCBNu7AGS4eqP/9FfeQAg6V+BT0soEGcFbAKSLkg4/fTTxaYpXIsBSXd/eD6pYJAaTdAED+ABPBB/DwAk/cswAZIASYAkHijwAEAyeTAMABp+zAGSDMoDZsLxAEAyHN3xO7rnewAg6V+BT0soEGcFbASSapBaTeG6evVqK6ZwBUjGf1AdcEKM8QAewAPePQCQ9C/DBEgCowpgFGAifDARdgwAknggbA8mcf0ASQbn8wfneR2cHwCSwWmNr9G6mAcAkv4V+LSEAnFWwFYgqQZ+f+mXfknOPPNM2bdvX6RDBJD0PkjNwD6a4QE8gAfi7wGApH/pC0ASIAmQxAMFHgBIAiSTCATD3meAJAP1xQbqed+sNwCSZvXFv+ir4wGApH8FPi2hQJwVsBlIuoPVUZ/CFSAZ/0F114s8E2s8gAfwgL4HAJL+ZZgASWBUAYwKe1Ce9YcPwwCS4ceAfpC8GAAkGbTXGbRnGf99ApD0X1N8iqZePQCQ9K/ApyUUiLMCcQCSavD3937v95wpXAcHByMXLoCk/uA0A/lohQfwAB5IjgcAkv6lLABJgCRAEg8UeAAgmTwYBgANP+YASQbwvQ7gs7w/ngFI+qMjfkTHajwAkPSvwKclFIizAnEBkmoAW03hetZZZ8n+/fsjFTKAZHIG1wEpxBoP4AE8oO8BgKR/6QpAEhhVAKMAE+GDibBjAJDEA2F7MInrB0gymF/NYD7frdw/AMnKtcN3aOeXBwCS/hX4tIQCcVYgTkDSHQQ+7bTTZMuWLZEJG0BSf3DajSHPaIYH8AAeiL8HAJL+pSoASYAkQBIPFHgAIAmQTCIQDHufAZIM7Ps1sE873rwEkPSmF/5CLxMeAEj6V+DTEgrEWYE4Akk1iB2lKVwBkvEfVAecEGM8gAfwgHcPACT9yzABksCoAhgV9qA86w8fhgEkw48B/SB5MQBIMshvYpCfNsv7CiBZXiN8hEamPQCQ9K/ApyUUiLMCcQWSamBYTeG6ZMmS0KdwLQYk/+G9p8m3/vY8ufWTS3mgAR7w2QNf/3St1PzF50QHEr39Pb8rn/7GjfKp26+TT/JAAzzgqwc+dccq+eTqa+WXf/3XCvojQNK/DBMgCZAESOKBAg8AJJMHwwCg4cccIMmAv+kBf9pf3GMAycV1wS/oEqQHAJL+Ffi0hAJxViDOQNIFEWFP4VoMSN72qaUi1z4tQ5c8yAMN8IDPHsit3CVP/PudBQDEPS7kP7/zE6fLSukSlTtdOtbEAw3wgI8euGwyLZeONsmv/sHvF/RHgKR/GSZAEhhVAKMAE+GDibBjAJDEA2F7MInrB0gy+B/k4D/retNvAMk3tcAXaBGWBwCS/hX4tIQCcVYgCUBSgQd3CtehoaHAw1kMSK76q/9Phi59kPEjxhDxgAEP9Fy0RbZ88cYCAJIPIt3Xv/PRv5SL+l6XFa37JKy8jfVSM8TVAyvaDzj96u3vfXdBfwRI+peSACQNnEiSOJDOPscLYAEk4xVP+qcd8QRIktTHNamP+n4BJOl7UfdoErYPIOlfgU9LKBBnBZICJBV4+OVf/mU566yz5MCBA4GGFCBpR+1IjR+vOAEkqUeSkO/bsI8AyWBSDoAkQJJfN+GBAg8AJOOV3FKs2BFPgCRFiA0Jehy3ESBJ34ujr23bJ4BkMMU/a0EB2xVIEpB0r4ZSU7hu27YtsNABJO2oHanx4xUngCT1iG25e1y3FyAZTLoBkARGFcAoEpt4JTaVxBMgiQcq8Q3fqc43AEmKkLgm9VHfL4AkfS/qHk3C9gEkgyn+WQsK2K7A888/XzCFmgvu4vz87ne/W26//XYJYgpXgGR1NR01MfpV4gGAJPVIEvJ9G/YRIBlMpgiQBEgCJPFAgQcAkiTRlSTRfKc63wAkKUJsSNDjuI0ASfpeHH1t2z55AZJbtmyRr3zlKzzQAA8k0AOf/exnEwkk3SlczzzzTONTuAIkq6vpqInRrxIPACSpR2zL3eO6vQBJgGTJRPORf10tavC2kgM93yFBwAOlPQCQLK0P/kEfEx4ASFKExDWpj/p+ASTpe1H3aBK2zwuQvOyyy0rWiXG+Sop9O4nYn4QGSe8Hp59+umzdutXYiCFAklrXRK1Lm6V9BZCkHklCvm/DPgIkjaUX8xrmCkmujgPq4oECDwAkSyeLJNPoY8IDAEmKEBsS9DhuI0CSvhdHX9u2T16A5KpVq4BSQCk8gAcS7QE1hesdd9xhZApXgCS1rolalzZL+wogST1iW+4e1+0FSM7jhsb+AUgCowpgFIlC6UQhCfoAJPFAEnwetX0ESFKExDWpj/p+ASTpe1H3aBK2DyDJVW9Jv+qN/acPePXAW9/6VlFTuB48eNDXAUOAJGMBUauTk7A9AEnqkSTk+zbsI0DS15SiaGMASYAkQBIPFHgAIEkRkoSkP2r7CJCkCLEhQY/jNgIk6Xtx9LVt+wSQBMZ4hTEsj2fwwKwHPvrRj8r27duLDvp5/QAgyVhA1OrkJGwPQJJ6xLbcPa7bC5D0mjVUtjxAEhhVAKOScLJnH0sn2QDJ0vrgH/Qx4QGAJEVIXJP6qO8XQJK+F3WPJmH7AJLAJeASHsADlXvgPe95j9x5550yPDxc2chg3rcAktS6Jmpd2iztK4Ak9UgS8n0b9hEgmZcQGHwJkARIAiTxQIEHAJKlk0WSafQx4QGAJEWIDQl6HLcRIEnfi6OvbdsngGTlIAKIg3Z4AA8oD7hTuB46dKiqIUSAJLWuiVqXNkv7CiBJPWJb7h7X7QVIVpVCaH8ZIAmMKoBRJAqlE4Uk6AOQxANJ8HnU9hEgSRES16Q+6vsFkKTvRd2jSdg+gCRABaiGB/CAPx5QU7hu27ZNe1Bw4YIAScYColYnJ2F7AJLUI0nI923YR4DkwqzAzP8ASYAkQBIPFHgAIEkRkoSkP2r7CJCkCLEhQY/jNgIk6Xtx9LVt+wSQ9AdEAHTQEQ/gAeWBd7/73XL77bdXNIUrQJKxgKjVyUnYHoAk9YhtuXtctxcgaQZALmwVIAmMKoBRSTjZs4+lk2yAZGl98A/6mPAAQJIiJK5JfdT3CyBJ34u6R5OwfQBJIAogDQ/gAX89cPLJJ8uSJUvE6xSuAElqXRO1Lm2W9hVAknokCfm+DfsIkFyIDs38D5AESAIk8UCBBwCSpZNFkmn0MeEBgCRFiA0Jehy3ESBJ34ujr23bJ4CkvyACsIOeeAAPuB5QU7hu375de0QRIEmta6LWpc3SvgJIUo/YlrvHdXsBktrpQlULAiSBUQUwikShdKKQBH0AknggCT6P2j4CJClC4prUR32/AJL0vah7NAnbB5AEnrjwhGe8gAf894CXKVwBkowFRK1OTsL2ACSpR5KQ79uwjwDJqjij9pcBkgBJgCQeKPAAQJIiJAlJf9T2ESBJEWJDgh7HbQRI0vfi6Gvb9gkg6T+AAOqgKR7AA/kecKdwPXz4cMkBQ4AkYwFRq5OTsD0ASeoR23L3uG4vQLJkiuDbhwBJYFQBjErCyZ59LJ1kAyRL64N/0MeEBwCSFCFxTeqjvl8ASfpe1D2ahO0DSAJO8sEJr/EDHjDngY99DTW6bwAAIABJREFU7GPy4IMPFh1UBEhS65qodWmztK8AktQjScj3bdhHgGTR9MDXDwCSAEmAJB4o8ABAsnSySDKNPiY8AJCkCLEhQY/jNgIk6Xtx9LVt+wSQNAcfADtoiwfwwEIPqClc77jjDhkZGSkYYARIUuuaqHVps7SvAJLUI7bl7nHdXoBkQVpg5A2AJDCqAEaRKJROFJKgD0ASDyTB51HbR4AkRUhck/qo7xdAkr4XdY8mYfsAkgCThcCE//EEHjDrgVNOOUWWLFkir7766rzBRoAkYwFRq5OTsD0ASeqRJOT7NuwjQHJeSmDsH4AkQBIgiQcKPACQpAhJQtIftX0ESFKE2JCgx3EbAZL0vTj62rZ9AkiaBQ+AHfTFA3igmAc+/OEPy+OPP35i0BEgyVhA1OrkJGwPQJJ6xLbcPa7bC5A8kQ4YfQGQBEYVwKgknOzZx9JJNkCytD74B31MeAAgSRES16Q+6vsFkKTvRd2jSdg+gCSwpBgs4X28gQfMeuDzn/+8vPbaaycGHgGS1Lomal3aLO0rgCT1SBLyfRv2ESB5Ih0w+gIgCZAESOKBAg8AJEsniyTT6GPCAwBJihAbEvQ4biNAkr4XR1/btk8ASbPAAaCDvngADyz0wNvf/nZZtWqVpFKpeYOOAElqXRO1Lm2W9hVAknrEttw9rtsLkJyXEhj7ByAJjCqAUSQKpROFJOgDkMQDSfB51PYRIEkREtekPur7BZCk70Xdo0nYPoAksGQhLOF/PIEHzHngL/7iL2Tjxo0yPj5eMNgIkGQsIGp1chK2ByBJPZKEfN+GfQRIFqQFRt4ASAIkAZJ4oMADAEmKkCQk/VHbR4AkRYgNCXoctxEgSd+Lo69t2yeApDnwANRBWzyAB/I98C//8i/S0NBQdIARIMlYQNTq5CRsD0CSesS23D2u2wuQLJoe+PoBQBIYVQCjknCyZx9LJ9kAydL64B/0MeEBgCRFSFyT+qjvF0CSvhd1jyZh+wCSAJN8YMJr/IAH/PeAmqL1+uuvl3Q6XXJQESBJrWui1qXN0r4CSFKPJCHft2EfAZIlUwTfPgRIAiQBknigwAMAydLJIsk0+pjwAECSIsSGBD2O2wiQpO/F0de27RNA0n/4ANBBUzyAB1wP/Pmf/7ls2LBBxsbGyg4mAiSpdU3UurRZ2lcASeoR23L3uG4vQLJsmuDLAgBJYFQBjCJRKJ0oJEEfgCQeSILPo7aPAEmKkLgm9VHfL4AkfS/qHk3C9gEkAScuOOEZL+ABfz3w5S9/Werr67UHEAGSjAVErU5OwvYAJKlHkpDv27CPAEntdKGqBQGSAEmAJB4o8ABAkiIkCUl/1PYRIEkRYkOCHsdtBEjS9+Loa9v2CSDpL4AA6KAnHsADulO0LhxRBEgyFhC1OjkJ2wOQpB6xLXeP6/YCJBdmBWb+B0gCowpgVBJO9uxj6SQbIFlaH/yDPiY8AJCkCIlrUh/1/QJI0vei7tEkbB9AEngCQMMDeMA/D/zZn/2ZbNy4UWuK1oVDjQBJal0TtS5tlvYVQJJ6JAn5vg37CJBcmBWY+R8gCZAESOKBAg8AJEsniyTT6GPCAwBJihAbEvQ4biNAkr4XR1/btk8ASf9ABFAHLfFAsj3gdYrWhUONAElqXRO1Lm2W9hVAknrEttw9rtsLkFyYFZj5HyAJjCqAUSQKpROFJOgDkMQDSfB51PYRIEkREtekPur7BZCk70Xdo0nYPoBksgEKAI3444HqPfArv/IrsmrVKkmn01WNHgIkGQuIWp2chO0BSFKPJCHft2EfAZJVpRDaXwZIAiQBknigwAMASYqQJCT9UdtHgCRFiA0Jehy3ESBJ34ujr23bJ4Bk9TACoIOGeCC5HlBTtG7YsEFGR0e1BwOLLQiQZCwganVyErYHIEk9YlvuHtftBUgWyw78fR8gCYwqgFFJONmzj6WTbIBkaX3wD/qY8ABAkiIkrkl91PcLIEnfi7pHk7B9AMnkghQgGrHHA9V5QE3R2tDQ4NtIIUCSWtdErUubpX0FkKQeSUK+b8M+AiR9SydKNgSQBEgCJPFAgQcAkqWTRZJp9DHhAYAkRYgNCXoctxEgSd+Lo69t2yeAZHVAAqCDfnggeR5QU7Red911kkqlSg76ef0QIEmta6LWpc3SvgJIUo/YlrvHdXsBkl6zhsqWB0gCowpgFIlC6UQhCfoAJPFAEnwetX0ESFKExDWpj/p+ASTpe1H3aBK2DyCZPJgCQCPmeKByD/zpn/6pb1O0LhxKBEgyFhC1OjkJ2wOQpB5JQr5vwz4CJBdmBWb+B0gCJAGSeKDAAwBJipAkJP1R20eAJEWIDQl6HLcRIEnfi6OvbdsnL0DyyiuvFEBG5SAD7dAOD9jtgS996Uu+TtG6cKgRIMlYQNTq5CRsD0CSesS23D2u2wuQXJgVmPkfIAmMKoBRSTjZs4+lk2yAZGl98A/6mPAAQJIiJK5JfdT3CyBJ34u6R5OwfV6A5JEjR2THjh080AAPJNADN998c2J/kPC2t73NmaI1nU6bGR2caxUgSa1rotalzdK+AkhSjyQh37dhHwGSRlOME40DJAGSAEk8UOABgGTpZJFkGn1MeAAgSRFiQ4Iex20ESNL34uhr2/bJC5A8UcnyAgVQIHEKPPvss4kEkh/60IecKVpHRkaMxxwgSa1rotalzdK+AkhSj9iWu8d1ewGSxtMMZwUASWBUAYwiUSidKCRBH4AkHkiCz6O2jwBJipC4JvVR3y+AJH0v6h5NwvYBJIMp/lkLCtiuwM6dOxMHJL/4xS8anaJ1oScAkowFRK1OTsL2ACSpR5KQ79uwjwDJhVmBmf8BkgBJgCQeKPAAQJIiJAlJf9T2ESBJEWJDgh7HbQRI0vfi6Gvb9gkgaabYp1UUiJsCSQKSaorWa6+9VlKpVKBhBEgyFhC1OjkJ2wOQpB6xLXeP6/YCJINJOQCSwKgCGJWEkz37WDrJBkiW1gf/oI8JDwAkKULimtRHfb8AkvS9qHs0CdsHkAym+GctKGC7AkkBkmqK1o0bN8ro6GjgIQNIUuuaqHVps7SvAJLUI0nI923YR4BkMGkHQBIgCZDEAwUeAEiWThZJptHHhAcAkhQhNiTocdxGgCR9L46+tm2fAJLBFP+sBQVsVyAJQDLoKVoXegIgSa1rotalzdK+AkhSj9iWu8d1ewGSC7MCM/8DJIFRBTCKRKF0opAEfQCSeCAJPo/aPgIkKULimtRHfb8AkvS9qHs0CdsHkDRT7NMqCsRNgTgDSTVF6zXXXBP4FK0LPQKQZCwganVyErYHIEk9koR834Z9BEguzArM/A+QBEgCJPFAgQcAkhQhSUj6o7aPAEmKEBsS9DhuI0CSvhdHX9u2TwBJM8U+raJA3BSIK5D8kz/5E9mwYYOMjIyEHjKAJGMBUauTk7A9AEnqEdty97huL0AymDQEIAmMKoBRSTjZs4+lk2yAZGl98A/6mPAAQJIiJK5JfdT3CyBJ34u6R5OwfQDJYIp/1oICtisQRyD5hS98Qerr6yMTGoAkta6JWpc2S/sKIEk9koR834Z9BEgGk44AJAGSAEk8UOABgGTpZNGKZLp2nTTV1DmPxuVrxXksm3tevnb2s9o6aVLL0QcioQFAkiLEhgQ9jtsIkKTvxdHXtu0TQDKY4p+1oIDtCsQJSJ5yyily7bXXhj5F60JPACSpjxkfCN4DAEnqEdty97huL0ByYVZg5n+AJAPx4QzEKxAyB0u0nolToHECSAafgFad9M8BSAc8nrNGmpavlZZL75f09Q9K++qd0nnXk9L1/34mnXf9VNpu3ymtNz4kLRdulMala2Yfy9ZKk+qX9LXQNABIxqcIOTe9V2rTezQe8dlnmwsSgGR8fajXD/eI6rM2ezgO2w6QNFPs0yoKxE2BuADJD37wg5GZonWhRwCSFo4FUMOHVsP7NX4CkCQXj0M+H4d9AEguzArM/A+Q5MQd/Im7pk6aL9ggrTc9VP5x88OSvm6bNJ+3PvjtTLA3AJKWFSE1ddJ4zr0OgOz89pMysOOgjB9slcnGXsmk+2WqY0ime0Zkun/MeVb/Z1oHZPJ4t4zsbpb+7fuk8+6npPmiTbNwUl1ByZWTgR9zAJLxKELOTe+Ri1r3y6r2w3JzR/HHVztek2vaD8n5rfuAISHDIIBkPPpefgGsAOOK1r2ysv1QyX6o+ugNHYfl4vR++mHI/RAgaabYp1UUiJsCcQCSUZuidaFHAJKWjQUkeNzKLxgYhXYAkvGrR/JrE17bE1+A5MKswMz/AElO3oEOujcuWyMtF22SgR0HJNM2UP7RPihje1qk5eL7uHorQK8CJC0pQhSIXLrGAfuDu16TyaZeme4dldzUjKczRjYzLdN9ozLxRrcM7jgobbc94lxhqa6yjEJynpRtAEjak6SWKijObqmXu3uOS2NmVNqnJqStyEN9tmukS65sPyA1qT1cnRUiDAFIxqPv5ffLZakGubr9kDSMDZTth4cnh+XWrtedK5rz2+B1sL4ASHpK3VgYBRKrgM1A8m1ve5szRWs6nY50/ACSlowFBDg+lJR6PMz9BEgGm3eS56N3MQ8AJINJUQCSnMSDAw5qitZz66T7R89JdnJa2+FTXUPOlV/O1K7EK5B4ASSjX4Q0nrNG0qu2y+CjhyTT2i+5bE67T5VaUMFMdQXl8DNHpfXGB0Wtp6kGMBlEcQKQjEdSvKSlXrYPtpfqZic+2z8xKFe3H5TlAMlQgSxAMh59L7+oXJpqkNs6Xz/R10q9GM5Oy9e7jwIkQ/xRgIodQLKUS/kMBVDAVcBWIBnlKVpdbd1ngGT0xwKCqE1ZR7A+AEjGrx7Jr014bU98AZJuNmD2GSAJ4AoEcKl706mrI9WVV1Ndw55craacVPfCA0gGlxABJIPT2nOiX7PO6UvdP3hWJhp7JDed9dSftBfOiQM6++6rl+aLNoq6N6XnbeX46kkzgKQ9SWqxgqI2tUcubN0nz4/2anW1hvEBWQmQDBVGqlgCJO3ve/l9Uk2brKZsvaevWasf9s5k5GsAydD7IUBSy64shAKJV8BGIPnP//zP0tDQYE3sAJIRHgugvvZUX9s0fgGQjFc9kl+b8Nqu2AIkg0lXAJKc0AM5oaurrFJXbnbua+fV2gDJ4BNigGTwmmsly+r+q+euk74H9sjMwJjXrlTR8tnxjIy83CQtV21xQKjWdnJcrei4CpC0K1FdrLBQ07V+o/sN6Zia0OpvAMloxBwgGY04LNanKnlPTdd6RdtBUf1L5w8gGY34AyR13MoyKIACNgHJU045Ra655hqJ+hStC10FkIzoWAA1dkU1ti3jFwDJaOSjldQefCdesQNILswKzPwPkOSkbvykrq6sar5woww8ckgk531aSYBk8AkxQDJ4zcsmyrV10nz+Bhl64rBkx6fMnBFKtDq2v1XS122bvbdkbQT1icGxHCBpdyLrXpX1+HCXZEXvXAeQjEbMAZLRiIMfxby6MlLdk/XbPcckk9ObQQAgGY34AyRLJGF8hAIocEIBW4DkBz7wAVm/fr0MD3ubHerEjob4AiBJrVt2bCIGtXfU9hEgGY181I96hDbsjiVAMpgEBCDJidQskFT3jaxdJ2p6yUohCkAy+IQYIBm85iUTYmfK47XSv32fuSlaNc4540c6JX3tVmlcxvStJeNV4XkFIGl34npWS718s/sN6Zme1OhNs4sAJKMRc4BkNOLgR/HuXh15YGJQux8CJKMRf4CktmVZEAUSrYANQFJN0VpfX29tnACSERsLqLC2NFGv0qY5bwAko5GP+lGP0IbdsQRIBpO+ACQ5uZsDkrWz97pru2WHTHcOVexogKS5pKdYQgmQDF7zYrFQQL9x6Rrp/uFzMjOkNw1kxZ1N44sjzx+T5ks2MX2rgXMHQNLexHVpqkGub39VDo57O9cBJKMRc4BkNOJQbfG+fO4erjuGOmRG8yplddoDSEYj/gBJjSSMRVAABSTKQFJN0Xr11VdLa2ur1ZECSEZoLMBAzVl03IF1mRsb1dAWIBmNfLTaeoTv2x9HgGQwKQxAUuPEwAm7soTMuW/kFQ/I2P50VW4GSFamfzW+BUgGr3mxeKkpj9tueUQyqb6q+pFfX85Nz0jv+lekacV6aazhSslicavkfYCkncnrOakGubLtoLw41iczHqclB0hGI+YAyWjEoZoCXsFI9f2NA2kZz854OuUBJKMRf4CkJ9uyMAokVoGoAsk//uM/tnaK1oVmAkhGZyygkpqS79gZP4BkNPLRauoRvhuPGAIkF2YFZv4HSAIkjfwK6MR9Ix8+UNF9I/PtDpAMPqECSAav+aKFgzNV6xoZee4N8XCxR373efN1NifTA2OSm/I2UPtmA2++mh4Yl9abHpqdupX7Sfp2DAVI2pXAqnvVnZ1qkK92vib7xgdlyiOMVD0KIBmNmAMkoxGHSop41Q/VNK2Xth6QncOdMpKdfvNkpfkKIBmN+AMkNQ3LYiiQcAWiCCT/6Z/+SRoaGmITGYBkRMYCGKv0rc5edKwlYvoCJKORj1ZSj/CdeMUOIBlMOgOQjNhJyIYTZdltrKmTxto66freMxXfNzLf/gDJ4BNigGTwmi/WrxTYb7/zMZnuGcnvEtqvxw6kZWD7fme6V9VO2y0PS/vtj0rXd5+W/s17JNM6oN3WwgX7t+6V5gs2iNrGxbad97x7CCAZ7URWgQ/1qE3vkXNaGuTC1n2ytj8lqamxhd1D+3+AZDRiDpCMRhx0inm3H7ogsia9R/6z+6jzo4BMLqvd9/IXBEhGI/4AyXxX8hoFUKCYAlECkieffLIzRWs6Xd2MUMX2Naz3AZLe6zhqXzSr1gMAyWjkozr1CMvEO1YAyWCyD4AkQNJfmDB338jWmx+WqfbKYUe+/QGSwSd3AMngNS9IYNXVkcvXysgLx0WyufwuUfZ1dnRS+jbVS2rllhPQ8PhXfiKNZ98rzvM5a6T5/A3SesNDMrBtn8wMeAcqmbYBp301NXPBtnNcrUgTgGQ0ElsXOirwqGBHTWr2scx5bpCr2w8500K+NjEsoxVcjZXfgQGS0Yg5QDIaccgv7vP7odMX5/qhmppVXRF5Ses++W7vcXllrF96pzP53crza4BkNOIPkPRsXb6AAolUICpAMk5TtC40EkAyAmMB1NMV1dM2j0sAJKORj+bXI7xOZkwAkguzAjP/AyQ50ft6oldwokXdN3JvyjfHAiSDT4gBksFrvjB5VjCy7ZYdMtU55KkvZVL90vndp6VJ/Thg6ZrZKxhr6+b3c/XZ8joHUCow2XX3096hZC4nXf/vGWc9TTUL2ue4Ol9vTT0AkuEmvAqArGjdK5e1HZDrO16V2zqPyDe735Dv9TbKmv4WeWioQ/aPD0rr1LiMebxHXbFODJAMN+ZukQmQjEYcTsQjvVcubt0v17Qfkq92vi5f7zoq3+05Lj/pa5YHBlvlxbF+acmMycDMVLGu5el9gGQ04g+Q9GRbFkaBxCoQBSAZtylaF5oJIBn+WMDCsQH+j39MAJLRyEfdeoTn5MYDILkwKzDzP0BSc6CYBKB8AqAAioIb/Q/u93xFVyl7AyTLa++3PwGSwWs+L4bOlcZrpe++esmN6w+4ZiempPM7T0nj0nu1p1JtXLZWmpbXSd/G3aK+7+Wv/+ED0nzhRu11zdtHjr0F0BIgGW7Sq666urHjsLw01iftUxPSNT3pXHmloIe6L12l00GW6lMAyXBj7haaAMloxEHFoza1Ry5u2y/bh9qlbWpcOqcnpWc6I/0zGRnOTsu4Tz8GyO+XAMloxB8gme9KXqMAChRTIEwgecopp8jKlSultbW12ObF4n2AZMhjAdTJBXVyEsYRAJLRyEfd+pDn5MYDIBlMKgOQ5GTvz8l+7r6R6sqs7Hh1U2cttD5AMviEGCAZvObzkmw1XevSNTLW0CziYbbW4WffkOaLNonnaVRr1jpgcbS+WXIepocdfu4Nabn0PoCkT+cRgGS4Se85qQZZ3fm6cwXkwvOQqf8BkuHG3C00AZLRiIOKh5oi+dK2A/LCWK+pblfQLkAyGvEHSBZYkzdQAAUWUSAsIPlHf/RHsmHDBhkZGVlkq+L1FkAy5LEAn2rLeeMLtOnPuKdBHQGS0chH3fqQ5+TGAyAZTE4DkDR4QklMAuDeN/KmhyTTNui7cwGSwSfEAMngNZ93vKipk9RVW0R5X/cvO5aR9q895h1GqmPgXB/u3fCKp6skxw62SuryB8S5ypJjadVFDkAy3KRXAcnbOl+XxsyobrerejmAZLgxdwtNgGQ04pAPJJ8Z7am6f+k2AJCMRvwBkrqOZTkUSLYCYQDJz3/+81JfX58Y4QGSIY8FUFdXXVfPG1uxRE+AZDTyUbc+5Dm58QBIBpPuACQtOTlF+YTq3Dfy8gdktL6lvGuzOZnuH5OpXv0BX4Bk8AkxQDJ4zfP7uJr+uOs7T3m6r+PIS43Scun90rhsTWUJfE2ddHxzl8wMjpfvx3NLZJp6HXDq+YpMjruLxgggGW7SC5AMV/8wiz6AZHRi714hCZCMTkyC6psASe30iwVRINEKBAkkTz755ERM0brQUADJcMcC8scFeJ2cWAAkk5f7BpVjsx5v3gJILswKzPwPkGRgfNGBcd3E58R9I7ftldxM+bklp7qGpWfNizJxrFvb0QDJ4JMwgGTwmuf3OXXFYe/6VyQ7qj/9cd8D9dJ8/nppqqmrrE+rqzKvfECmuoe1++bE6x2SunIzV0j6dB4BSHpLFP1OrAGS4ervdzy9tAeQjE7sAZLRiYWXPuTHsgBJ7fSLBVEg0QoEBSTVFK3r16+X4WH92igugQFIhjsWkD8uwOvkxAIgmdwc2I88mjb88w9AMphsBiDp00ByIhMFdd/ImjrpvPspLXCSHZ+SnnUvS+rqrQDJiPsOIBli4js3fWr/wwckl5nRPhP0/Og5aaqtm31U4q+aOmm55D6Z6tQvukdfPM49JCvRush3AJL+JZGVJOQAyXD1ryRmfn0HIBmd2AMkoxMLv/qXbjsASe2UjwVRINEKBAEk3Slac7nyP7iOYzAAkiGOBRSpExM53pgwLQCSyc2BdXNllgvGIwDJYDIbgGTCTnK+JTIKmpyzVlpveEimdO5zl83JyAvHpbG2TtJXb5GJ4/r3BuIKyeATYoBk8Jqf6JtO31ojI88e9XQW6PjPJ6Rx6b2VXR2pjoM1ddJ644My3Tuivd7BnYek+aKN0ri8wqsyOf7OixdAMpgEs1giD5AMV/9icQnifYBkdGIPkIxOLILoe/nrAEhqp18siAKJVsAkkDzllFPkqquuktbW1kRrDJAMcSyA+nhefXxijCQBugAkk5sD5+fDvA7fBwDJYFIggGQCTmwmTuLOfSMvvU9GdzdrOXWysUfS126T40t+7DwDJKOd5AIkQ4yPc4XkWlGwL9PcK6rvlHtMHO2S1hsfksalFd4/slYBybXS/YNnJTsyqdWn1UK961+WphVVTBPL8XdewQWQDDf5dIFkU0b/HsfanaXIgg3jA7Ky/aAsT+0Rio/w4g+QDE/7hb53geSzo/o/XCvSvbTf7p3JyNe6j0ptmn64MB5B/g+Q1LYsC6JAohUwBST/8A//MLFTtC40FEAyxLEA6uN59bGJscyotgmQjE49EmT+y7qiF3eA5MKswMz/AElO+J5P+M59I1esl/7NeyQ3ky3rzJn+Men41i5REFMBEwUmAZLRTnIBkiHHp3adpK7aLOlV2yW9apukryvxUMtcu02az99Q+XSty9dK03nrZexAq0hWb2oiNQVz262PcP9IH88hAMlwk1EFJFd3vi7NmbGy5zW/FgBIhhtztwAESEYjDioeLpB8brTXr25Wth2AZDTiD5Asa1UWQAEUEBETQPJzn/uc7N69W5I6RetCYwEkQx4L8LG+jCp8Y7sKPQaQjEY+6taHPCc3HgDJhVmBmf8BkpzsvQHJ2rn7Rt71pMyMZsq6MjsxLX0PNMyCkho1zStA0obkCyBZmCAGHbfGZWsdgK8gftnHOWsqg5FzV0Y2X7BRBncckNyU/j0rR148Ls2X3AeQ9PEcApAMN+mtSe+RK9sOyg96m+T+gbRs8vDYOJCWDf1peX1S/x6s6gQKkAw35m6hCZCMRhxUPM5N75UL0vvkWz1veOqDqr+6/fCZEW9XVwIkoxF/gGTZsooFUAAFfAaSJ598sqxcuVLa2trQNk8BgGT4YwFBjz2wvvBjDpCMRj7q1oc8JzceAMm8hMDgS4Ckj4PJSTiJK0iSvn67ZFr6ytsym5PRl5uk+cKN0qSuwDoXIGmLRwCS4SekvnhFAceCR93cDwTqHJiYvuFBZ+rlXGa6fJ92l8jmpOObu2bvHana5zjqiwYAyfCT3hXpvXJ+ep9c0LpPzvfwWNG6z5ly9afD3W4v0XoGSIYfc1VsAiSjEYf8wl/1Qy99UC3r9sPv9jRq9T93IYBkNOIPkHQdyTMKoEApBfy6QvL973+/rFu3ToaHvf2YrNS2xeUzgCT1LfV98B4ASEYjH82vR3idzJgAJIPJZgCSDKRrD6Q3LlsjLZfcJyMvHddy52Rzn6Sv2y7qe25CwxWSwSc2rvZengGSdsSpbExrZq9obqqpE/VoVA/nxwHrnXtO9qx7WVQ/9fo3Wt8iLZfdz9WRPp8/AJLRSHjVfeS8PtTVlctTDfIEQNLKe2ECJKPR9/KLfnWlZCX9cFmqQe7q0ctT3XMfQDIa8QdIuo7kGQVQoJQCfgBJNUVrfX09U7QWERogGZOxAJ9r1bJjD6zvxLhnJVoBJKORj+bXI7xOZkwAkkWSA5/fBkhy0tQ6aToQY8V66bu/Qeu+kdMD49Jx108LgAVA0o7kFiBpR5yKJrrqqsUV66Xrez+T3vUvS+/aF2cfm3bL8LNHZaKxV6a6hyU7Vn7a5YXnnInXO6T1xgfSM5VfAAAgAElEQVS5OtLAuQMgaW/C68CT1B7ZBZAESKbt9bHtRbfqh+oelHcDJK3shwDJhRkX/6MACiymQDVAUk3RetVVV0l7e/tiTfPenAIAScvHAgzUqUXHHViX1niqjn4ASWoo22uxuGw/QDKYdAggyQm0/AnUvW/kt3bJzMhEWWfmJqekf+ve2akia+YncwDJ+XroJCZhLAOQtCNORb1RWyfNK9bLxNEuBzpmRyfFeYxnRLK5sn242AKTjd3Sdusjzr1gm2rryh87OL560gggaW8RApC0N3aqcOIKSbvj5xa/AEm74wiQLJZ98T4KoEC+ApUCSTVF6/r165miNV/MIq8BkpaPBVCDe6rBi46pBKwjQNLuPNatR3i2P44AySLJgc9vAyQDPslE5WTnZTvUfSNbV6n7RvaWt19OZHR3k7Rc9OZ9I/PXBZC0I7kFSNoRp/y+Ne/1HJCcah8s32c1lshlZmTkhUZp++oOaVq21pn+dd76OI76UvQAJO1NXgGS9sYOIGl37PKLfoCk3bEESGokZCyCAigglQBJNUVrQ0MDU7Rq+gcgaflYQNC1uZqdST2CXm/M1geQtDuPza9Jir1WtYp6FPuc96OhDUBSM1mocjGAZMxOYn4nASfuG/mC3v14Mql+SV8//76R+dsEkLQjUQNI2hGn/L417/UckMyk+6s6RWSHJ2ToySPSfudj0nLp/bP3n+TKSGPFFkAyGgloJYUAQNLe2Kl4c4Wk3fFz+yxA0u44AiSrStn4MgokRgEvQPKtb32rXHnllUzR6tEdAEnLxwJMjXGqcQD3UVM3+yPlYs/ucoBK7bEDgKTdeaxbj6hnFzzWpvdIuYe7rHrOb4PX4ekBkPSYNFS4OEDS1Mk6Bu2euG/kpt2Sm86WtdjM0IR0fufpgvtG5oMSgKQdyS1A0o445fetea99ApKTLX3Sfc/z0lSzVhq/8pPZooOiQruomBcTjXMCQDK8pLPahF8VELXcQ9LaIgogaW/fy++7qh9yD0l7YwmQLFtqsQAKoICI9hWSaorWuro6pmitwDUAyYDGAhS0Kwb08t8Ps/5W616wnY21dZK64gFn9qTOu56Unnuel64fPCOdd+2SttU7JX3N1tnvLM/bP9WGRj2c5GUAkvbmsKoeccGiCyDV/5e0HpBVHa/KHV1H5O6eY3JPb7Pz+HbPMbmz64jc2HFYLkrvl5p0wwlw6baTX+PwOlhvACQrSBwq+ApAkpPi4omBShiW10nHN3eJAo3l/nKT09K/fd+i943MTyoAkgElt1X6GiBpR5zy+9a81z4BSdWvp/tGZfJol/Rv2Svpa7fPFU2W61Nl/5intY9tASSDTTT9TOxV4QCQtDd+AEl7Y5ffj1U/BEjaG0uAZLlqi89RAAWUAjpXSP7DP/yD1NfXSzZb/kfVqFqoAEAygFq3dp2krtosbbc+Im2373RAnoJ5BY/bd0rqys3SdN76YKdFdUHk8rUOXOz4xhMy9OTrMv5qm2RSfTLVOSTTPSMyMzgu2ZFJmRmecF6rsYOprmGZeKPLWb77R89Li9p+F7ACJhcffz13nQAk7cxhnXGA9B5Znm6QC9P75Ztdb8ijwx1ydHJE2qcmpHt6UvpmMjI4MyUj2WnnoV6r99Rnqcy4vDLWL5sG0nJb5+tyfnqfLE/vOQE482sdXgfjEYBkYV5g4h2ApI+DyaYGqcNoV903Mn3dNpls0rhvpIiMNrRIc5H7RuZvP0AygOTWB08DJO2IU37fmvfaJyCZf9JRcDLTOTR7xeR565wfLMxbpw++S3p7AMlgEkwTiTxA0t7YKT8AJO2On9unAZJ2xxEgmZ918RoFUKCYAqWA5Mknn8wUrcWE8/A+QNLwWEBtnTOr2ODOQzLdM+r8AFiBvGKPnrUvSfP5G2ahXhA199zFCS0XbxIFFMcOtsp0/5jkZrwBfrX8zMikZNoGZPDxw9J6y465qy0V5DSscRA6+bwOgKRdeewsiNwry9J7HJD405FuacmMycDMlEzlvPUVdXgez85I73RGDk4MyY/7mp2rK5enZsGkW+vwHIxHAJIeEoYqFgVI+nwSicOAuoKRzRdvkuHnjmlZayrdL603PCgKNpbbf4CkHYkXQNKOOBXtby6QbB3Q6sNeFlJFRd+m3dJ0/obZe0pyDC173CsapwXaASSDSTBNJPIASXtjp/wAkLQ7fm6fBkjaHUeApJdsjGVRILkKFAOSf/AHf8AUrT7ZAiBpeCxAAb/adTLZ2KMVsb7Ne4IDkjVrpWnFeunbuNu5OEHV/n785aZnZLp3xLlqMnXVFueWMEDJ+T4DSNqTx6qaY1lqj6xsPyg7hjqcKx1nJOdHV3HaUFdSNmbGZF1/Si5u3S+AyWC9AZD0zcolGwJILhgQ1h04jutyjWoqhRXrpXf9y3r3jRyekK7vPi1Ny9ZqDcoDJOcnHVH1EUDSjjgV9Y9BIKnOKNnxKRnYccC5Ktq51yzHUa3jX9F4zekHkAw20XQhhh/PAEl7YweQtDt2+f0XIGl3LAGSJWt2PkQBFJhTYDEgyRSt/toDIGl4LKCmTlpvekimu4e1Atd3f4N5IKmuWKxZK6krNsvIc2849b7WxnlcSF01qUBs1/99erZ+VuOPjCU4GgAk7chja9SPWVv3yj19zdKcGavoakjdbjOWnZH6sX65ueM1B4CqWie/9uG1GT0AkroOrW45gCQnvzcTAPVLrZq10v6NJ5z538tZK5eZkYGH9kuTmr5RM5EASBpObn3yM0DSjjiVTN7PWydd339W+u6rl/77G6R/2z6nv448d8z5taOagrWav1xmWvo2vDJ7paRm/y+5vT551+Z1ACTNJJRBJOoASXtjp/zBFZJ2x8/t4wBJu+MIkKwmK+O7KJAcBfKBpJqiVcGzjo6O5AgQwJ4CJA2OBdSuc6Zr7d+2V3TrceNAcg5Gtt26Q8Zf7RDJ+nelVzG7Tg+MSe+G3dKs7o3JWAJA0hLQVpPe48DILYOtMpqtbjytWN9Y+L7qjepelD/sbXbuK1mb3gOUNOwXgORCF5r5HyDJIPgJIOncN/KarTJxvFvLbWN7U87Urk1zN7p2plxwbn69bnZO+EVeNy5dI+lrtsnEcb3pKdSGZNL90nLJ/bP3rFukTaZ68D9hBkj6r2kooOy89c6vKdU9J5ov2CjNF26Ulsvul9Q1W51fZXbd/ZQMPnpIZgYntPr8woWmuoYkfe02aVxWfrrmUPbfsuM7QNLewXSApL2xA0jaHTsXRqpngKTdsQRILsyy+B8FUGAxBXbs2CEnnXSSvO9975N169bJyMjIYovxXhUKACQNjgUsr5PUyi2SSfVpR8gokHQuSqhzZj1T93oM8k9NBwuUfNNrXCEZ7TxWgcALWvfJQ0PtMpGbCbKrOOtSAFTdW7Im3SC1hoFcfn2VxNcAyWDsDZC0bMDa1KB+Y81aab5okwzuPKjlvEzrgKTVfSOX3jv7iyb1qyaNR+PZ90ragZ5egeR9s9PCLrYOlUQRR181AEi+mRha7a25/qKmYnYey9c6v8hUVyq7fbfloo3SdtsjMtqQklzO+68h+7fskeYLuJ+kHz4BSEa7CCmVjAMk7Y2diitXSNodP7dvAiTtjiNAUqsEYyEUSLwCjzzyiHziE5+Q3bt3SzabTbweJgQASBoaC5i7OnLw4QMiM/reNQYk566MbP/6YzLVOWTCSmXbnBmekJ4fPz87lqXGLhI8rgeQjG4eq66MvLB1nzwy1CGTOf2+W7YDeFxgaGZKftDbKMvTe5wfYro1EM/+egcg6dGYFS4OkEzwCS//ZK+ujlRXTo3WN5e1Um5qRkZebpKu7z0j3T94Vrp/qP/o+t7PpHfjK5Lp1JsvX23MdN+o9K55Sbp/8EzBunrueV46735SWi65T5oAk74lcABJQ0VI1I43tXWi7gGpAGXqqs0yWt8i4jG/Ujenb1U/TtC8j2z+cYfX830GkPQ3kQwyMQdI2hs75ROApN3xc/s6QNLuOAIky5ZgLIACKCAiAwMDcvz4cbQwqABAcn6N5kvNqn4gvGytM342MzDmKXrGgGRNnaSv3SoTx7o8bY/fC091DjoXOzQtr5udaS1qYyYBbQ9AMrp57NJUg6ztT0kmRBjp9ru+mYx8q/uYnJ2qZ+pWQ1eKAiRdt5l9BkgGdHLxJYkxuK0ngOQrTeUdl8tJdjQjaoqFSh7ZsYyom1lr/2WLry87OimTx7odIMLc8/4lzgBJ/7SMet93tk/9WlNByWu3S6ZjULtrugv2bdztTA2rrsK0Yn8NHkur2X+AZHSLEBd4FHsGSNobO4Ck3bHL75MASbtjCZB0syqeUQAFUCBcBQCSPo8FqB8BL1srHd/aJVOV1Nr3Nzi1tq/jXTV10nzRRhndXf6ChJJuzInkJqq/l97IS43O7WXUj6Wrqadt/i5AMpp5rIKRt3cekebMeMmuEOSHDeMDsrL9kCxLNQAlDUBJgGQwbgZIRnRgOugTqScgGYw3tdcy3TUsrTc/xM2wffQyQNLnIsRrbBabmrjYe35dGTx3teTAzoOSy3ibE3/kZ0edq5STXED4ccwGSEazCMkHHsVeAyTtjR1A0u7Y5fdJgKTdsQRIapc+LIgCKIACRhUASPowFqCmQ527P2PTuXXSs+ZFmerWnyUsP8C+XyGpxhVq62RgxwGRaQ8XCsxt1HTvqAzsOOjMmNZ2205pvfEh6fj6Y9Jb95IDOD1dfDDXZnZ8Sjq/+7QorZI68xlAMnp5bE1qj1zcul+eHekV7zc3yu/F/r6ezuVkXX9KlqeYujW/FvTrNUDSX78Waw0g6RUUxHR5m4HkVPugtN4EkPQDiLhtACR9KEIqPFY0n7/BmT655YoHpOXy8o/mCzdK03k+bW9NnaiiYrrf2zQy44faJHX5A0zbWmHM3X4HkIxeEaKb1AIk7Y2dijFTttodP7efAiTtjiNAsli5zvsogAIoEKwCAEkPtbUDHufgowKQLoSce1bjVMM/OyrZkcmKg+grkHTuG1kn7V97XKY9Th2rbt00/PQRabv5YWm+YKMzvaqaZalx6b3SuGyNMyahxgR67n1RpntGPO/vaENLoq+SBEhGL4/9Sku93NvXXPFUrQocvjY5LI8MdToAUbX10FCHvDLWL6mpcZnKVY45mzKjclvX66Ku4HRrIZ798RBA0vPhu6IvACSrHEB2B5JtfwZIekg6E+AZgGQ4flBXGKriYOJol0x3D2s9Bh89JC2X3u/cC7Lq45CauuWS+2Sqy9uvNzMdQ5JaudWZ9rXqbUhA/yqmEUDSnwQyjEQcIGlv7JRfAJJ2x8/t8wBJu+MIkKyoludLKIACKOC7AgDJMmMBc1DPmULVhZDuc806ab5wg3R87XEZ+tkbMqXAXLZy6KCC6yuQVFdHnrdORnVu1ZTnrNx0Vno37ZaWS+9zan5nZiS1z27tPqeJGldU77Xf8ajnMQV1O6jWrz48O/OZas9tOyHPAMlo5bHq6shLWw/Iy2P9eT1B/+XhiWH5r+435PK2g85VluermjO9Vy5q3S9XtB2Qq9oOyQ96myRV4VSw6qiyvj/lAElVA7n1EM/VawGQ1Pd5NUsCJBNycit3MgdIJi/hKeUJgGQ4fnCA5Ne9/Vpx4minpK/Z5g8MVAXKuXWSSXtLunKZaUmvetCfbUjwMRkgWX3yGFYCDpC0N3bKMwBJu+Pn9nuApN1xBEhWU9LzXRRAARTwTwGAZImxgFoFHDdK+rpt0r76Uen41k+l6/vPSO/al6Rv8x4Zfv64U0vPDI5LrkoQ6UbUNyA5Bw07vrFLskMTbvPln7M5Gdi+f/bqxXPWOFdGlhpLalpe5/xYuvv7z0p2Yqp8+3NL5LJZ6X9wvzSv2JDI2zEBJKOVx6qrI7/bc1z6ZvQ97Jr90MSwfLXjdTkn1eDc57EmvUdqncdeUa/VVKvqM1W7rGp/VZ4c7papnPfpk18c7ZMr2w467bn1EM/V+wgg6TrZ7DNAMsGD3/lJBECyRNKZQI8AJEPyQ02dtN78sKhpiHX/1D0c1H0bGs++t/pfEc7dp3LieLfu6meXy+Wk9eYdAMkqjxUAyeqTx7AScICkvbFTngFI2h0/t98DJO2OI0DSW+rF0iiAAihgSgGAZPGxADVupgBkpqVPZgbGZWZoQmZGJyU7npHs5LRIFVMwFounb0DSvTqyoaXYqhZ9X11NOXt7ljX64w3L65xpXYeefF1yM/pXiI4fbpfmCzf5M/tTlbV5/nhpEK8BktHJY1VNoaDhE8Pdnu8d+cbkiNzedcQBjrVlrlxUny9T96lM75eXx/oW7X+l3uyezsg3uo/K2S31XCFZRmu3XtR5BkiWcp1/nwEkLTtJmToRAiSLJ52mNI9yuwDJkPxQUyepq7dKptXDFYrZnLSv3ukbkGy+aJOoKVi9/Kmb0KdXbZfGpR6KFI69BQUdQDI6RYhOopq/DEDS3tipOAIk7Y6f2xcBknbHESDpJfNiWRRAARQwpwBAsvhYgBo361n7oqcr/6qNlC9AUl0dWVsnHd/a5UBU3W3KDk/OjjWcs7b8lZEL6vvG5XXS+tUdDqzVXd/M4Ngs/Fw+O/VrlMfM/N42gGR08thlqQa5tfN1OT45qmtdZ7nWqQn5r+5jzlWR6opIt0Yp97y0pUHu6DziefpWhfrr+ltEXc1Zbh18ru8vgKQn21e8MEBywUnT75OKLe0BJIsnnbbE0M/tBEiG5IfaOmm5ZJNMtvR6Oqh3/+g5p8Bw7mNRzTGtpk7abn1EpvvHPK1/qnvYAanqpvZ++jBpbQEk9ZPEqCXUAEl7Y6e8BJC0O37u8QAgaXccAZKeUi8WRgEUQAFjCgAki48FOEDy3hdkZtjDlKdVRsoXIKmujqxdJ8M/O6p/T8tcTgZ3HJLm8zeImobVa22ubkejpredONyhrYCa4rX9zkdnxzYSdh9JgGR08lgF+H7U1ySj2Wlt76oFHx7qEAUXvcBIVceoGkZ9b+tgm2Q8Tt26fbDdmQbW6zrd+onnQt8BJD3ZvuKFAZLVDN7H6LsngOTu5orNFNYXpzqGpPWmhxI5z7zXpFB3eYBk8SJEV8OKlqtdJ6ovjh9q99Sdxg60SmrlluqmTJ27p4SCm9mRjKf1TxzrltSVm6VxGUCyorjPnUsAkoXJoC0JMkDS3tgpjwEk7Y6fe5wASNodR4Ckp9SLhVEABVDAmAIAyeJjATYDyZaLN0nGw61hspkZafvqw874REU1rhpfOG+9dN39lAztek2Gnnpd1BSuRR9PvS6Dj78qbat3zsJPgKScdNJJiz5+56N/KRf1vS4rWvdxZZyPU3W6NcWSlt2ybajN0zG2dyYj3+45JmelKrta8exUvXyz+w3pmJ70tN4nRrrlwtb9UpPSvyLT3U+eF6+dAJKeLFjxwgDJGEHFipKEuf1Xv15queQ+GXziVZnqHJKprqHZZ/Xaz0fHoEz3jEh2akbbtLnpGZnuHl50O9T988YPtTnTRVZ9dRheOPGrN4Bk8SKkmn5W9rsKSJ6zRgZ2HpKclz4yk5Xu7z0jTTVqKhXvv150tkt9r6ZOhp4+IjLj7Ybao3tapOWy+ysvVuh7Tt8DSC6eENqQKAMk7Y2d8hdA0u74uccIgKTdcQRIapdGLIgCKIACRhUASBYfC7ASSCqwV1snnXc96dzvUtc8E0c6fanxm1esFwVD1Xhj2cfFm6T5gg0nxqXKjp/EaByBKySjkceqKw1XtO6VZ0Z7dLuKs1zDeL9c1X7QufekW5t4eVb3rLy+47AcmRzxtN4XxvrkirbK1+tlG5OyLEDSkwUrXhggGaMTWNUn6/PWS8vl90v6mq3GHqkrH5D2Ox+TyRb9G/ZOtQ9K680PS3rllsLtunabpK7aMjuNBLH0LXEDSBYvQqruZ2V8qn4c0PWdp2V6wNu0qeoG8Kmrt1R2H0fn6si10nn3U56na1Vnn75N9dKkpnJRU8GU2T8+L+4tgGQ0ipBKEm2ApL2xU/EGSNodP7fPAiTtjiNAsuJ6ni+iAAqggK8KACSL12t2AsnZGn3widckN637w+Oc9G/bNzvOVm2NX1snaoxD91HxD6wtH4cASEYjj1X3j1zV8aq8OjHk6bj6wECrnN3SUPEVqwqEXpjeJw1jA57Wu3d8UK5tf9W5b6VbE/FcnZcAkp4sWPHCAEnLT1p+D+47ScI5a5yrtNSVWn4/ji/5sTO1o5riUfcvk+qT5gs2SuPZ9y6+PWqayIRN5+B33Be2B5AsXoQs1Mr3/2vqJHXFA5JJ9+t2kdnlsjnpv7/eKRqcqVN1+4S6MnLZWgdmTjZ6+xWYWrG6z8PsVC5M11qtFwCS1SWOYSbeAEl7Y6d8A5C0O35u3wdI2h1HgKS3tI+lUQAFUMCUAgDJ4mMBVgLJmjpnPG2yRX98Qc1S1n7HTgciLlrjzs2u5PwgWQHLYo9KZ29K4DgtQDIaeezSVIN8vesNaZ3Sv09sz0xG7uo+Jl9JVQ4kVT2j7l3p+crMsX65pv2QLGPK1ophsFtLus8ASVPZxfx2AZIJPNEtmlAEpIMCnOlrt8nEcX3wocBMy6X3c/VVQDFS/gBIFi9CjPcf5z6Sa2T0xcb5R2uN/7LjU879GRTQVH3NKQwWKwLUe24RUVvn9MnRV5o01lC4yNiBtC9TuRjXNcD+U+m+ACSjUYS4iaiXZ4CkvbFTcQZI2h0/t68CJO2OI0CyMMfiHRRAARQIQwGAZPGxAAdIrnnB09Sn1caw7/6Gyq9UnJuute22R2RmaFx7Uyabe0XNbqb290Rt68yqNAcf1evzZu8R2bRivTRfuFFSV22W5kvuE/W/unek8/nC71hQk5/Y34C3FSAZjTxWAcn/6jkmXR7u5diYGZXVna/LOVUASVXHqHU/P6o/m6Dq0M+N9srlbQcqnirWraN4ftN/AEntU0VVCwIkAz7JhHVyi8p6AZLFk9uoxEhtB0Ay3DipK5U7/nOXqHukev1T07CMHWpzpjludH6puG7+LxYdGDl7H4nmCzdI77qXRU2LLNmc11WJSE56fvLiXLHBdK3V9mGA5JtJoG0JMUDS3tgprwEk7Y6fe7wASNodR4BkBWkYX0EBFEABAwoAJIuPBZy4QnJoQpXClT08xqw6IDn7Q+See56X7HhGb825nAzuPORARmc8QY2Zuj9oPm+9pFdule4fPy8jzx8TdduYTEu/TPeMyHTfqDN+kUn1y/ir7TL83BvS/aPnpOXKB94cL1DjEwpSMg5boAFAMhp57NmpevlOz3Hpm9HsLyJyeGJYbuw4XNW0qc6Ura37ZM/4oF4/nVvqieEuubB1n9Sk9/h2haBbWyX1GSDpyYIVLwyQ5ERYcCI0mRwAJO1IvgCSIcdp7peEIy8cr/jgroqC4eeOSff3n3HgZMsVm50rGdtu2SHdP3xG+rfvk4nXOkRdVVnpn7rRvbq367xfTnJMrfiYCpCMRhFSSeINkLQ3direAEm74+f2WYCk3XEESFaajfE9FEABFPBXAYBkibGA2jppXbVdun/wrPTc+4L0/MTD48fPS+/6l2Wmf8xTwKoGkueuk4GHD0huakZvvdmcdN/z/CxEVABx+Vrnddd3npbR+hYHOmbHMuV/0JzNiVpuqntYRl5sFPX9pvPXS1PN2lnAybjBvHEDgGQ08tizW+rle72NMjSjP06mIOLK9oNVXaW4PLVHbu44LMcmvV2U8OBguwMjFdB0ayKeq/MSQFLvVFHtUgBJToLzToImYaRqGyBZIrmNkBcBkhGI07K10n7n486vDSs+0KsiYDQjM4Pjs79Y7Bt1XqvCIJeZrrhZ9cXsxLR0/tdPZ+8rURMBvSLUfyo9jgIkq0scw0y8AZL2xk75BiBpd/zcvg+QtDuOAMmq0jK+jAIogAK+KQCQ1KhtnSlJ3alJNZ/PXSctlz8gmdYBT7GqCkgqoHjuOhl9pXn2ak6NNedmss5sTe59IdUPkIeeOiLZYf176hWsJpeT7MikjNY3S9vqnW/CzhjU8JXW/gu/B5CMRh6r7uP4w94mGclOa18E/exoj1zcur+qqxTVetf3p2Qiq/nDgblOdm9fyrn3pFsP8Vy9jwCSBUdwI28AJDkBAiTxQIEHAJIaRYhp36h7SdbUyeAjByWX8ZaUGDlbLGh06LFXZ6dxWc5UrQuLiUr/B0hWnzyGlYADJO2NnfIMQNLu+Ln9HiBpdxwBkgsSLf5FARRAgZAUAEiWGQtQsxmpKUyd26N4eF6+VlouvS94IHneOsk06d+XTt0CJn39g9K4dI10fvtJmWzpEwUp/fpTP5ZWYwktl90/e/UlU7g643EAyWjkscvTe+T6jlflnr5mWdPXIveWedT1p+SOriNVXZ2opltVQHPPuLcfK3ROT8jXu47K2VXcu9Kto3h+038ASb+O9qXbAUiahgq0Pw92cYVkmeQ2In4BSEYkTqpouWiTjLzcVPpIHvCn4wdbJXUNU7VWCh6LfQ8g+WYSaFtCDJC0N3bKawBJu+PnHi8AknbHESAZcDLH6lAABVCgiAIASUNjAbV1DoQL+grJ1JWbZbpHfxrI6cEJUd9pv22nTHUNFXFJdW/npmdkdG9K0ldvnYWSERkHK1anB/E+QDI6eewKVR86j32yIl36cX56X1Uwsja915nqddtQu0zn1I1p9f9eGuuTq9qqmyrWraN4ftN/AEl9D1azJECSE988YGj6RAuQNJTc+uxjgGR04qTuz5i6arOMv9ZRzbHet++OH2yb/cXkMnXvh+joZPrYFUT7AMk3k0DbEmKApL2xU14DSNodP/d4AZC0O44ASd9SNRpCARRAgaoUAEgaqnHDAJK1ddJ2yw6ZGdC/b+Vkc590fuMJmTzeXZWPdL488XqntN700OzVpgkfWwBIRiePdWr79F5R92XUeajl3XrEy7P63tKWeudqzEEP96x0+9aG/rSc05ffZQwAACAASURBVNIgla7fy7YmaVmApOsws88ASZ9BThCD1javAyBpKLn12ccAyWjFSUHJ1pselomQoeT4oTkYec4abkTvc59Tx3WAZGWJfBSSY6doSe2RXcPeCveG8QFZ2c6vGsOOIUDS3r6X7x3VD2tSe+TunuOeqqfemYx8rfuoM+CQ3x6vg/UFQNKTbVkYBVAABYwpAJA0NBYQNJCcm1q24+uPy8zQuJ5fciJTbQOSSfeLeLxaS28FhUtNNvZI+hp1pWSybwUDkAw27ww7z1d1yzmpBvl691FJT+n/YMDtQccmR+SWztdkKdO1VgSDS8UfIOm6zOwzQNLAoLLNwND0tgMkDSW3PvsYIBmxOKliokZdKblFhp4+KrnMtNkzw4LWs5PTMvj4YUldraZpBUaaOk4CJO0tQgCS9sZOFSMASbvj5xaUAEm74wiQXJB88S8KoAAKhKQAQNLQWEBIQLLz20/JzPCEtpv8vF+k7kqHn3tDmi/YKI3L1wY6g5upur6SdgGSduexbj2i86xqlmWpPXJTx2F5dWJYt5vMW259f8ppQ035qrNOltHXCSA5z2rG/gFI+gxyKjnxJOk7AElDya3PPgZIRjBOteucBF0l6j3rXpbp3lHzv1rM5WSisVdUEdN84UZRV2o21Sb7l4smj9cASf0kMWoJNUDS3tgpLwEk7Y6fezwASNodR4CksXqfhlEABVDAkwIASUNjASEBya7vPyvZ0UlPHii7sLrVXTb35qPKqynVD6B77n1xFkYmdLwBIGl3HuvWI+We1RSwy1MN8u2eY9KcGRNvd42c7ZkHxofkuvZX5ZzUHmCkASALkCx7BvBlAYCkzyDH5GB1HNo+ASSberUNnGkbkJZL75+dV554BfKLMYCkoSLEB/86vxpcsV5ab3xQBrbvk+meEf/BZDYn6t4RfffXS0pNn1JTl+hfKwZ17AVI2luEuEDySY9Ttu4dH2TKVgNFRLlCcOHnAEl7+15+LF0g+R2PU7b2z0w50yWpAYL89ngdrC8AktqlEQuiAAqggFEFAJKGxgICB5J10lS7TnrWvijZ8YwvnsnN5GSyqVcGH3tVejfslu4fPSc9a1+SgYcOyPjhdslNzVS8nqmuIUmt3JzYcQeAZLB5Z9B5vlOnpPfI+em9ct9gqwxUcM9I1bl6piflrp5jznSvqs2g9yMJ6wNIVnwY9/RFgKQPgCCoweo4rMcBktdsk/GjXZKbntF6qIQHIGkoKS7if4BksHp77ttzgFBdLZm+dpv0baqX8SNdkp2YEmeKFa8/s8rlnO/NjEzKaH2zdH33aWd62OYV62cLgoT+StFzXIr0J912AJL2JtQukHx8uEumczntxytj/QDJCBRSAEl7+15+UewCyW/3HNfug6q/dk5Pyp3cQzL0AQ2ApKcanoVRAAVQwJgCAElDYwEhAcm+TbudcYJqDZNJ90nn3U9K6ooHpPnCTdJ8/gZpOm+dNK1Y78ym1HLZ/aLuVznxRldFq1LjGL0bX5ltsyZ5szIBJONRj+TXJu5r9aNHdZ/7a9oPyTOjPZLJ/f/svWlwZOd57zdVzoekbj7EubGd5Lpukuv4JrHle32rUpbtcpIvcSkfUrGrbiI79pVEcmYADGcoksPhJoq0aEuWZGqJJdmWRC3kDGa4zHDTUNwlkRIpiuQAs2H2wdLdQANo7Gig9+4n9ZxGE81pDPqcPst7lh+quqYHOP129+/9H/T7nh+e9633dI7o4wYXUtKv7fGHlL7NXRCSPcXT8YMQki4vINu90MxxG4M63Qtv7xFJ3/WUtXG1bl7d7Za++ykZv/lIIJWB9FOznxCSPk1CPP59M6ZicvchazKQOnBMMvc/J7PfesPa77FwYVoq08tSWypYe042qnVp3eqlmlSXClKZWpb1k2lZfPaUzPz9j61qyNTtT1h/SWktz5rAiYDJ3wEIyehPQu6YOiP3ZUds3+6cOmv9lWRrssK/ZjKAkDTD3a+83zp52vY5qOfrvdkR+eTkKd8mtX69z7i1i5B0PI/nARCAAAR8IYCQ9OlagCEhOX/4HakXKr1npSGyfjIjkw8et/5YeWz3weYfLeu1Av3DZb0msXFdYnz3IeuaROFURnpZi1KLESZufzKRVZIIyXjNR3Sc3qqKvDl9Ur45Nybj5XWp93Ji6ArJIvKD5azckjklfZkh5i0+/lEzQrL3jwsnj0RIeiwITF7Mjsxz6154uw+JVkvauu0+iIwMOKcISZ8mIX7148YEQCcH+ntg4tbHJXXgqCX+0/c8LZlPPSuTDz4v2S+8ZE0kdBlW/b7+YYBWH0/c8pg1mbDOR91InopII79zEJLRn4ToXz7uTg/ZvunxcZMKUXw/CMnon3vtudPJv5PzcHd62Lpg0N4G94PPBELSyRSeYyEAAQj4RwAh6dO1ACNCclBy33tL6us9LtnaaMjyjy5a1w2sP1judp1goPkH05m7n5L8z0cdby2je0lqFaZ1bbPbc/l1bcVQuwjJ4Meefo73W1WR92XPyY/zOVmv976c8XqjJk8uTcotk6eojPRRRLbygJD0b3zR3jJC0tCHTWTkIXyMiAnT+UBI+jQJCeJ80klA36Gm9Ne/XmyJf/0jgNb33//eNX/dGMTr4zmu+zsFIRmvSUhrQMu/4e9XhGT4+4jzKP59hJBsn6JzHwIQgIA5AghJn64FBC4kD1t/aDz7rZ9Kfa3UU6DKk0uSue8ZGdv5qLWKkq3rVFqAsOugtfpSZWbV0fPqsq3LL400l4NN2GpNCMl4jHVbVZF7tCpyflQmyutS67EqUk+e2WpJvjM/LpbgZJnWQP6YGyHp6Nd2zwcjJLk4ft2L47YGG/CLJT+EpE+TENPniy6ZbPo18PzX7QOEZDwmIYiT6PUjQjJ6fcZ5Fr8+Q0j2PJ/ngRCAAAQ8JYCQ9GnObEhIznz9x1JbLTrPSL0h80d63NNxQyYu/eCUqGR08qVbz0zc+kTilm1FSEZ/bKvSsC8zLHdNnZWXV2dkrV51Ev2OY0dLa/KV3BXpSzf3oGT+E0xGEJIdUfTlGwhJLo5f9+I44sKngWgEMoeQTG7fc96b63uEZDADTAbycL42AwhJMnFtJvh/8JlASPoy16dRCEAAAo4JICR9mg8aEpLTX35VaivOhWQ5vSjpu5+S1rYwTq8T6OpMmU8/K9WFNUcZrC0XRJd81cc7fc4oH4+QDH7s6eV4v7VE60Ozl+V8aVWqjYaj3LcfrI8cWl+Sv565ILq1hLbt5Wulre2zhpBsT6N/9xGSEZBDUf5Q5bX7NJj1ObcIyWj2G+dbtPsNIbn9wJCBM3z8ygBCkmz5lS3atZ8thKR/E35ahgAEIOCEAELSpzll0EJSrxkNDMrU516Q2tK6kwhYez8uPXdSJvY+JuO9Lp3aP2g9fuX1S46qJOvFikw/9LL12scTtMITQtL+mDFM42tdonUgc1JunTwtTyxmZKHa436tG2dooV6TF1dn5O6ps1a1pbYdpvebhNeCkHT2cdHr0QhJn8UOgsCnwRz95utfiyEkyS2/u4LPAEKSwXYSBvhhfI8ISc69MOYyaa8JIdnrdJ7HQQACEPCWAELSp3mgCSHZPyjpO49JdS7vLCT1huS++UbzmtPAYG/XnvRxNx+R+cO/kEa5Zvv566WqzP7T6+6eO4LXCxGS0ZuPWEu0poflM9Pn5RdrC1JuOFueuP2k0KrIq6V1+cbcqOzNnLKqIlV2Jm0+EIb3i5BsT6Z/9xGSEfygQhT4NEAkC+8PNBGSZIzfM8FnACHJgDsMA/AkvgaEJOdeEnMftveMkPRvwk/LEIAABJwQQEj6NA80JCTHbz4suvyqky/d93HqCy+4WzZ1Q2TqHpZa9Wj3q1GuytzBty2ZqRWeSbkugZCM1nykPzMse9In5dvzY5KuFKT3BVpFivWavLQ6I5/Kjoi2259miVaT8xSEpN3f1u6OQ0gioRLzAZ+UgYwX7xMh6dMkhN83/L7ZJgMIyWhNQkwOknlub7OCkPSWJ/mEZy8ZQEi6m9TzaAhAAAJeEUBI+nQtwJSQ3HNY1s9MOopHbb0s6fuekbFdB93N3/sHZfLB56W+bn8Zy0alJgtHh2R875Hel4vdZs7txfUyP9pASEZj/KxViyoNPzl5Wp5dzsp63X7177UnoUrM0fKafH3uqlUVqSKSqkjzOUBIXptUf/6PkIzgB5UfH3606dOgM6L5QkiSB34nBJ8BhKT5wWcvF9F5TPT7DSEZ/T7kPIx+HyIk/Zns0yoEIAABpwQQkj7NA00IyY0Kw5U3nO3jWJlZkfTdT8nYbndCcqzvkKQOHJXaStF2DFVIzj/2LhWSO3bIjuvc/us/+J/l1oWLsnfyFEt6BrisqSUj08Ny99SIvJGfk4qLJVpL9bq8tDor91IVGboMIyRt/7p2dSBCMqLCCFng0yCRPFh/AYeQJF/8jgk+AwjJ6F9QR4pEsw8RktHsN863ePUbQtLVnJ4HQwACEPCMAELSp3mgKSE5cFgWnxmWRqlqOyO1fFHS97qvkFQhmbnnaamvlWw/t77O3PfebFZmsmTrllISIRn8GFhl5O70kPz19AU5VViWuotFWicrRWupV90rso+qSISk7d+O8ToQIYmAcrcEA/xiyQ8h6dMkhPMllueLV/IWIRn8xAKhAXPNAEKSHPC7wHwGEJLxusjAu4EABKJLACHp07UAI0LysOg+jLP/8BNnUlD3kPxbt3tINp97+qGXpV6wv4ek7jep+06ODzQf79VcO+ztsGSr+bHo9eYDLRn54PR5OVtc6VlF1qQh764vyl/PXLD2iWSvyHD2ORWSwYxfEJIIAgQBGejIAELSp0kIWevIWtgnBkG+PoRkOAek15uY8P349BdCMj59yXkZ3b5ESAYz+edZIAABCHQjgJD06VqACSGp1x/6ByV11zGpzuW7df3mz+sNyX3rp825e69Vivq4mw9L7vtvSaNsvzqzXizL1OdfbO4fqVIyIddQEJLhHcNqFeMD0+esykjd97GXr5VaVY4tT8r+ydPSlxmWgcxw6CoDmUc1M4iQ7CXhzh+DkEzIh1tSPsR5n94M2BCS3nAkj3B0kgGEZHgnIQzO4903CMl49y/nbzT6FyHpfCLPIyAAAQj4QQAh6dMc1qCQVDG4fipjPy6Nhiw+d1om9j3WFIO9XDftH5SJm4/I0vNnpFGt237uer4omXufFl3u1clcOurHIiTDOV7dnR629nl8b32p58rI0fKafDV3xZKQWhWpFZfMT8LLACFp+9e1qwMRkr18sPKYRA0Moj6w6eX1IyR9moTwu4PfHdtkACEZ3kEpE4Z49w1CMt79y/kbjf5FSLqa0/NgCEAAAp4RQEj6dC3AlJDcqHBceGpY6g4qFUvpBUnf/bSM7e5NDKpQTO1/Ukrj846yWbg0IxO3PoGQ3LFjy/0jd+zYIewhGczYdmBDHL68OiP2lfoH436htCp/O3vR2n+Sqshg+s3t3A8h+cEM+/U/hOQ2F4d7ETk8xqfBG/0UqMhBSJJjfpcFnwGEZDQGqG4HuDw+fP2MkAxfn3CeJK9PEJJ+TfdpFwIQgIAzAghJn+aBxoRkcy/G7BdfktpK0X4Y6g1ZeOw9q8pRl311dH1gQ4LOHXxbGuWa7efUSsqlF866q8yM6LVDKiTDN/bdmRqS7y9MyFrd/pLD7WG/UlqTL85ekl3pIdnDEq2RqQpFSLan2L/7CMmIflg5GgzwHp0NnuAlCEmfJiFki3NxmwwgJMM3CUGKJKNPEJLJ6GfO53D3M0LSvwk/LUMAAhBwQgAh6dO1AFNCUuefunzqLY9JaXTOSRSkMr0smU89K2M7D8q4g/0cx3YdlNQdx6SUWnD0fPVSVWb+/kfN5+p178pt5tthvo6KkAzXOFUl4t/OXBRdbrWXr/Hyunwpd3lDRobrvTEn2r4/EJK9JN75YxCSEf2wCvMHKa/NpwFsgFlFSEa/DzkPo9eHCMntB4YMnOHjVwYQkmTLr2zRrv1sISSdT+R5BAQgAAE/CCAkfZpHmhSSKvf6D8v8kXelXnRQ7dUQWX71vKT2H5Wx3SolbVRK7j4kE598XJaeO+Vo70jNcnVuVVIHjiVuuVa9doOQtD9m9Ht8rXs86vKqr6zOOt43siEiqfK6fGX2styUHpK+9LDVlrbn9a1/o032pPQ2OwhJP0YWnW0iJAOUPAgCnwZ29KHnVWcISbLK76vgM4CQ9HYg6fdEhfbj018Iyfj0JedldPsSIdk5Uec7EIAABEwQQEj6NA80KST1mln/oLWnY9lh1WKjVpf826OSuUf3kzxotWOJyfaKSb3fP2jtN5m6/UlZfumcaLWjk69GvS5LPzwj4zcfaT5Hwq7zISTDM4bdmR6SL+cuy1TFwRLHG2HPVUvyrbkxUUl4y+QpuXXytO+3vZlTkVkONQpzNYSkk9/cvR+LkEzYhxySwafBZcxyhJAkJ/yuCD4DCMnwTEKiMFDmNXqXF4SkdyzJJSx7zQBCsvcJPY+EAAQg4CUBhKRP80DTQlKrGwcGZeHoCak72NfRylajIcWL0zL12Rea+ztuCM6xvkPNasaBQWuvyfQ9z0j+7TFpVO3vG9nKbnVxTTL3P5vI6ki99oKQDMcYWkViX3pIXl6dcVwdqVmerhTlF2uL8s76ory3vijv+njT9t9aW7CWltUlZnsdg/O4D2YPIdn6rezvvwjJmIkkJIJPg8eE5QQhSY74XRJ8BhCSHxwIMjCGR1AZQEiStaCyxvNcP2sISX8n/bQOAQhAwC4BhKRP80DTQnJDIqbuPCblySW7cfjAcdXFdVn92RXJfeunMvW5FyR97zMy+VfHZfqrr8nyD89IeWpJpKGLVjr7atQbsvzSiEzsTWZ1JELy+uPDoMfOKva+OHtR0uWCsxBvHF2XhuhNz4IgboVGTf5hblRuTJ1ASGa8yRFCsqfoO34QQjJhognJ4NPgMmY5QkiSE35XBJ8BhKQ3A8igJy08X/T7DSEZ/T7kPIx+HyIkHc/jeQAEIAABXwggJH2aB4ZBSG5USc4dfFvq6+Xe8tNoSKNclXqxYrVRL1Ss5Vl1addev8ozK5K5/7lELtXauu5ChWQ4xrI3pE7IkcW01HsQ673m383jSghJz0UsQtJNIu0/FiEZM5HU+jDjX58GkQnJC0KS/PA7JPgMICTDMQlBbCSvHxCSyetzzvPw9TlC0v4EniMhAAEI+EkAIenTPDAMQlKvZ6mU3HtEVl67IG4kolcZVDGa++YbMq77UOprS8g1t2vfJ0LS/NhUl2vtTw/Lj/I5r+LteztFhCRC0veU+fMECMmEfthd++HH/30adEY0XwhJ8sDvhOAzgJA0PwlBUiSzDxCSyex3zvdw9TtC0p/JPq1CAAIQcEoAIenTPDAsQlKvUfUdktQdR2X9zKTTeHh6fKNal6Xjp5v7UvYnV0bqtReEpPlx6e70sDyQPSfniiue5tzPxhCS3ueGCkk/E7vZNkIyosIIWeDTIJE8WH+RhpAkX/yOCT4DCEnvB5MIB5jayQBCkpzYyQnH+JsThOTmBJ17EIAABEwSQEj6NA8Mk5DckJK6/2M5vWgmbvWG5N8bl9T+J2Ss71BiKyNb110Qkv6OM+2M429Kn7D2Y5yv9ricsYEzCSHpfW4QksEEGSGJgEr8B39rAMC/mwNvhOQmC3IBi6AygJD0fjBpZ+LBMXBHSJIBfg+YzwBCMpjJP88CAQhAoBsBhKRP89+wCUldIrV/ULIPvSyl8TmRAPfMa1RrsvrTy5I+cMyq1gxqvh3m50FImh+L6v6Rg4tpqQV4LnT7fdzt5whJ73ODkOyWOm9+jpBESCIkyUBHBhCSPk1CyFpH1sI8KQj6tSEkvR9MIhlgaicDCElyYicnHONvThCS3kzuaQUCEICAWwIISZ+uBYRNSOq1iY19GzOfflbW3h2XRqXuNj5dH18vVGTp+ClJ3faEjO+mMrJ1zQEh6e840844/hOp9+ToktlljLueQNccgJD0PjcIyWtC5tN/EZIIAgQBGejIAELSp0kIWevIWmsAzr+HBSHp/WDSzsSDY+COkCQD/B4wnwGEpE+zfZqFAAQg4JAAQtKnawFhFJKWlBxs7il52xOy9INTUl8rOUyMvcN1v8jS5KLkvvemTNzyGJWR11wbQkiaH4t+PPWe/GA5ay/QITkKIel9bhCSwYQbIXnNhwAXxX0afME5UiIGIcl5wO/C4DOAkPR+MIlkgKmdDCAkyYmdnHCMvzlBSAYz+edZIAABCHQjgJD0aR64ISQrMyvduuADP194algm9j1mLa/q6xy9b9B6nplv/FjWT6YtMdmoua+YVBFZnV+TxedOSfrup5vXxfoHI3V9zFfuG9dKEZL+jjO7jeP3ZE7KTakT8urq7AfOv7D/pyp1+ce5UbkxdUK6vUd+bi9jCMlgUo+QRJQxECADHRlASPo0CSFrHVkLYnAfledASNobIDKQhpPXGUBIkimvM0V7zjOFkAxm8s+zQAACEOhGACHp07UAFZL7j0rx8qzU8iXbt/kj7wYjJPVaxYYonLjlcZn67A9l6YWzUplekUapKpacrDe6xcf6eaNSk/p6WYqjc7L0/BmZfOAHMn7zERnrOyTjA8jIra5PICSdjx29HG+rkBxID8uLqzOSr1cjc5uvleRruauWTPWSR5LbQkja+jXv+iCEJIIAQUAGOjKAkPRpEkLWOrK21WA8qd9DSJqdhCR50J30946Q5NxL+jkQhvePkHQ9r6cBCEAAAp4QQEj6eC3g5sMycdsTkrr9Sds3a3nTIK8jDAw2xWH/oEzsfUxSB47J7MM/laUfnpH8z67K+plJKY8vSHVhXer5klVJWVstSmV6WYpXcrJ+IiULR4dk8rM/lIlbn7DasEQnVZHbXgtBSIZjPnLr5GnZP3UmUrd9mVOiQjUM4/k4vAaEpCdDia6NICSD/GDnubb9AE6qhAjj+0ZI+jgJ4fcAvweukwGEJIPoOAzgo/geEJKce1HMbdxeM0Ky67ydAyAAAQgEQgAh6e+1AK0SHNtt/9aqWgz8utFAs2LSqmrcc1gm9h6x9n6c+OTjlmhM3faEZD71rGTuf05Sdxy1ROvErY+LVldqNaS+buuxiEhb1z8QkuGYjwxkhqUvHZ1bf3oYGemxjEVIBjLUEITkdS4MB/5hz+uw9SFNv/g7OG7xRUgGw7nFm3/hrRlASIZjEhK3i/y8n+65Qkh2Z0SOYOR3BhCSwUz+eRYIQAAC3QggJJmbdlyf0GVWVSxuSEZLqqpY1du139s4rqMNrnlue80TIclY2++xNu3byxhCstsowZufIyT5UNz2Q5FBRDIHow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HiGJjOqQUe0fitxP5iAJIZnMfud8N9vvCEl7A0QG0nDyOgMISTLldaZoz3mmEJL2Ju8cBQEIQMBvAghJs3NC5uTJ5I+QdD52ZLwNMz8ygJD0e5TRbB8hiZBESJKBjgwgJJM5CGbyY7bfEZIMqP0YUNNm91whJLszIkcw8jsDCMlgJv88CwQgAIFuBBCSZueEzMmTyR8hyVjb77E27dvLGEKy2yjBm58jJJFRHTKKAVAyB0Dt/Y6QJAPteeB+MHlASNobIDKQhpPXGUBIkimvM0V7zjOFkPRmck8rEIAABNwSQEgGM/djjg3n9gwgJJ2PHRlvw8yPDCAk3Y4i7D0eIYmQREiSgY4MICQZHLcPjrkfTB4Qkgyo/RhQ02b3XCEkuzMiRzDyOwMISXuTd46CAAQg4DcBhGQwcz/m2HBuzwBCkrG232Nt2reXMYSk36OMZvsISWRUh4xq/1DkfjIHSQjJZPY757vZfkdI2hsgMpCGk9cZQEiSKa8zRXvOM4WQDGbyz7NAAAIQ6EYAIWl2TsicPJn8EZLOx46Mt2HmRwYQkt1GCd78HCGJkERIkoGODCAkkzkIZvJjtt8Rkgyo/RhQ02b3XCEkuzMiRzDyOwMISW8m97QCAQhAwC0BhKTZOSFz8mTyR0gy1vZ7rE379jKGkHQ7irD3eIQkMqpDRjEASuYAqL3fEZJkoD0P3A8mDwhJewNEBtJw8joDCEky5XWmaM95phCS9ibvHAUBCEDAbwIIyWDmfsyx4dyeAYSk87Ej422Y+ZEBhKTfo4xm+whJhCRCkgx0ZAAhyeC4fXDM/WDygJBkQO3HgJo2u+cKIdmdETmCkd8ZQEgGM/nnWSAAAQh0I4CQDGbuxxwbzu0ZQEgy1vZ7rE379jKGkOw2SvDm5whJZFSHjGr/UOR+MgdJCMlk9jvnu9l+R0jaGyAykIaT1xlASJIprzNFe84zhZD0ZnJPKxCAAATcEkBImp0TMidPJn+EpPOxI+NtmPmRAYSk21GEvccjJBGSCEky0JEBhGQyB8FMfsz2O0KSAbUfA2ra7J4rhGR3RuQIRn5nACFpb/LOURCAAAT8JoCQNDsnZE6eTP4IScbafo+1ad9exhCSfo8ymu0jJJFRHTKKAVAyB0Dt/Y6QJAPteeB+MHlASNobIDKQhpPXi2OvVwAAIABJREFUGUBIkimvM0V7zjOFkAxm8s+zQAACEOhGACEZzNyPOTac2zOAkHQ+dmS8DTM/MoCQ7DZK8ObnCEmEJEKSDHRkACHJ4Lh9cMz9YPKAkGRA7ceAmja75woh2Z0ROYKR3xlASHozuacVCEAAAm4JICSDmfsxx4ZzewYQkoy1/R5r0769jCEk3Y4i7D0eIYmM6pBR7R+K3E/mIAkhmcx+53w32+8ISXsDRAbScPI6AwhJMuV1pmjPeaYQkvYm7xwFAQhAwG8CCEmzc0Lm5Mnkj5B0PnZkvA0zPzKAkPR7lNFsHyGJkERIkoGODCAkkzkIZvJjtt8Rkgyo/RhQ02b3XCEkuzMiRzDyOwMIyWAm/zwLBCAAgW4EEJJm54TMyZPJHyHJWNvvsTbt28sYQrLbKMGbnyMkkVEdMooBUDIHQO39jpAkA+154H4weUBI2hsgMpCGk9cZQEiSKa8zRXvOM4WQ9GZyTysQgAAE3BJASAYz92OODef2DCAknY8dGW/DzI8MICTdjiLsPR4hiZBESJKBjgwgJBkctw+OuR9MHhCSDKj9GFDTZvdcISS7MyJHMPI7AwhJe5N3joIABCDgNwGEZDBzP+bYcG7PAEKSsbbfY23at5cxhKTfo4xm+whJZFSHjGr/UOR+MgdJCMlk9jvnu9l+R0jaGyAykIaT1xlASJIprzNFe84zhZAMZvLPs0AAAhDoRgAhaXZOyJw8mfwRks7Hjoy3YeZHBhCS3UYJ3vwcIYmQREiSgY4MICSTOQhm8mO23xGSDKj9GFDTZvdcISS7MyJHMPI7AwhJbyb3tAIBCEDALQGEpNk5IXPyZPJHSDLW9nusTfv2MoaQdDuKsPd4hCQyqkNGMQBK5gCovd8RkmSgPQ/cDyYPCEl7A0QG0nDyOgMISTLldaZoz3mmEJL2Ju8cBQEIQMBvAgjJYOZ+zLHh3J4BhKTzsSPjbZj5kQGEpN+jjGb7CEmEJEKSDHRkACHJ4Lh9cMz9YPKAkGRA7ceAmja75woh2Z0ROYKR3xlASAYz+edZIAABCHQjgJAMZu7HHBvO7RlASDLW9nusTfv2MoaQ7DZK8ObnCElkVIeMav9Q5H4yB0kIyWT2O+e72X5HSNobIDKQhpPXGUBIkimvM0V7zjOFkPRmck8rEIAABNwSQEianRMyJ08mf4Sk87Ej422Y+ZEBhKTbUYS9xyMkEZIISTLQkQGEZDIHwUx+zPY7QpIBtR8DatrsniuEZHdG5AhGfmcAIWlv8s5REIAABPwmgJA0OydkTp5M/ghJxtp+j7Vp317GEJJ+jzKa7SMkkVEdMooBUDIHQO39jpAkA+154H4weUBI2hsgMpCGk9cZQEiSKa8zRXvOM4WQDGbyz7NAAAIQ6EYAIRnM3I85NpzbM4CQdD52ZLwNMz8ygJDsNkrw5ucISYQkQpIMdGQAIcnguH1wzP1g8oCQZEDtx4CaNrvnCiHZnRE5gpHfGUBIejO5pxUIQAACbgkgJIOZ+zHHhnN7BhCSjLX9HmvTvr2MISTdjiLsPR4hiYzqkFHtH4rcT+YgCSGZzH7nfDfb7whJewNEBtJw8joDCEky5XWmaM95phCS9ibvHAUBCEDAbwIISbNzQubkyeSPkHQ+dmS8DTM/MoCQ9HuU0WwfIYmQREiSgY4MICSTOQhm8mO23xGSDKj9GFDTZvdcISS7MyJHMPI7AwjJYCb/PAsEIACBbgQQkmbnhMzJk8kfIclY2++xNu3byxhCstsowZufIySRUR0yigFQMgdA7f2OkCQD7XngfjB5QEjaGyAykIaT1xlASJIprzNFe84zhZD0ZnJPKxCAAATcEkBIBjP3Y44N5/YMICSdjx0Zb8PMjwwgJN2OIuw9HiGJkERIkoGODCAkGRy3D465H0weEJIMqP0YUNNm91whJLszIkcw8jsDCEl7k3eOggAEIOA3AYRkMHM/5thwbs8AQpKxtt9jbdq3lzGEpN+jjGb7CElkVIeMav9Q5H4yB0kIyWT2O+e72X5HSNobIDKQhpPXGUBIkimvM0V7zjOFkAxm8s+zQAACEOhGACFpdk7InDyZ/BGSzseOjLdh5kcGEJLdRgne/BwhiZBESJKBjgwgJJM5CGbyY7bfEZIMqP0YUNNm91whJLszIkcw8jsDCElvJve0AgEIQMAtAYSk2Tkhc/Jk8kdIMtb2e6xN+/YyhpB0O4qw93iEJDKqQ0YxAErmAKi93xGSZKA9D9wPJg8ISXsDRAbScPI6AwhJMuV1pmjPeaYQkvYm7xwFAQhAwG8CCMlg5n7MseHcngGEpPOxI+NtmPmRAYSk36OMZvsISYQkQpIMdGQAIcnguH1wzP1g8oCQZEDtx4CaNrvnCiHZnRE5gpHfGUBIBjP551kgAAEIdCOAkAxm7sccG87tGUBIMtb2e6xN+/YyhpDsNkrw5ucISWRUh4xq/1DkfjIHSQjJZPY757vZfkdI2hsgMpCGk9cZQEiSKa8zRXvOM4WQ9GZyTysQgAAE3BJASJqdEzInTyZ/hKTzsSPjbZj5kQGEpNtRhL3HIyQRkghJMtCRAYRkMgfBTH7M9jtCkgG1HwNq2uyeK4Rkd0bkCEZ+ZwAhaW/yzlEQgAAE/CaAkDQ7J2ROnkz+CEnG2n6PtWnfXsYQkn6PMprtIySRUR0yigFQMgdA7f2OkCQD7XngfjB5QEjaGyAykIaT1xlASJIprzNFe84zhZAMZvLPs0AAAhDoRgAhGczcjzk2nNszgJB0PnZkvA0zPzKAkOw2SvDm5whJhCRCkgx0ZAAhyeC4fXDM/WDygJBkQO3HgJo2u+cKIdmdETmCkd8ZQEh6M7mnFQhAAAJuCSAkg5n7MceGc3sGEJKMtf0ea9O+vYwhJN2OIuw9PrJC8sd/8WVZv+OHohdwucGADHibgfrdr8rdf/DnsmPHjm1v9/7hX4geC39v+cMzmTz1M+2Nv/jKlufcr/zO/yS3r47KbctX5NbFS9xgQAY8zICeV/vXxuRXf/dDW55/rc/Cv/zpc3KgnIG9h+z5fcbv81YG7pE5+YN7b93yHPzMZz5jb2bLURCAAAQg4JoAQhJR1i7KuB9MHhCS9mQRUg1OfmcAIel6GGGrgcgKyX/4yK3yxl9+RV766Be4wYAMeJyBn3/86/LxD/3xlheFWhdm9d9P/M5HRI/lPOT3EBlwnwH9TPunj9y25Xn3n/3Gfyv/74+ekj//0TH5s1ef5AYDMuBhBvS8+oufPC2//K9/Y8vzr/W593988+/kL988DnsP2fP7jN/nrQx84t2X5EM3fHTLcxAhaWtez0EQgAAEPCGAkAxGQCH64NyeAYQkos1v0Ub79jKGkPRkKNG1kcgKydbFIf7dvoINPvAhA2SADJABMkAGyAAZIANkIKoZQEh2ndNzAAQgAAHPCCAkEWXtooz7weQBIWlPFiHV4OR3BhCSng0ntm0IIdllScqoTtx53Vx0IgNkgAyQATJABsgAGSADZCDqGUBIbjuf54cQgAAEPCWAkAxGQCH64NyeAYQkos1v0Ub79jKGkPR0SHHdxhCSCMktl0aK+oULXj8X38gAGSADZIAMkAEyQAbIQPQzgJC87lyeH0AAAhDwnABCElHWLsq4H0weEJL2ZBFSDU5+ZwAh6fmwYssGEZIISYQkGSADZIAMkAEyQAbIABkgA2QglBlASG45j+ebEIAABHwhgJAMRkAh+uDcngGEJKLNb9FG+/YyhpD0ZWjR0ShCkgsPobzwwF+zR/+v2elD+pAMkAEyQAbIABkgA2TAbQYQkh1zeL4BAQhAwDcCCElEWbso434weUBI2pNFSDU4+Z0BhKRvw4sPNIyQREgiJMkAGSADZIAMkAEyQAbIABkgA6HMAELyA/N3/gMBCEDAVwIIyWAEFKIPzu0ZQEgi2vwWbbRvL2MISV+HGO83jpDkwkMoLzy4/UtqHs9f45MBMkAGyAAZIANkgAyQgehnACH5/tydOxCAAAR8J4CQRJS1izLuB5MHhKQ9WYRUg5PfGUBI+j7MsJ4AIYmQREiSATJABsgAGSADZIAMkAEyQAZCmQGEZDAXBngWCEAAAkoAIRmMgEL0wbk9AwhJRJvfoo327WUMIRnMWAghyYWHUF544K/Zo//X7PQhfUgGyAAZIANkgAyQATLgNgMIyWAuDPAsEIAABJQAQhJR1i7KuB9MHhCS9mQRUg1OfmcAIRnMWAghiZBESJIBMkAGyAAZIANkgAyQATJABkKZAYRkMBcGeBYIQAACSgAhGYyAQvTBuT0DCElEm9+ijfbtZQwhGcxYKLJC8jd/+V/Iv/3V35Df+ZX/jhsMyIDHGfh3v/bfy6/9s1/uelFKj9FjOQ/5PUQG3GdAP9N+85d/fcvz7j/6T/5j+dV/81vW7Vf+zW8JNxiQAe8yYJ1b//a3Rc+z7Sq5/vPf/Ffyq7/7Ic4/fgeRAR8y8Gv/7nfkn/3ar2x5DiIkg7kwwLNAAAIQUAIISURZuyjjfjB5QEjak0VINTj5nQGEZDBjocgKyY996I/lnt//c9n/e/83NxiQAY8zcN8f/gf5w3/x21teFGq/WHvX7/+5FO98Sab2PcENBmTAZQaWb39OfvTnD2153v3Kh/5H+T8PfkM+fOde+b0DN3ODARnwMAN6Xv3+3fuuK0Nan3sf+sRH5Y8evEtuTg/JLbMj3GBABjzMwF3VrHz47n1bfgYiJIO5MMCzQAACEFACCMlgBBSiD87tGUBIItr8Fm20by9jCMlgxkKREJIf+9jH5NrbXXtulfv3HZD79t7BDQZkwOMMPLDvTtm3a+D98651Mfbaf+/88J/J2h3PS+rmI9xgQAZcZmD+1qfl5T/74pYXY/+L3/4f5J//y1+Xj9+yV/Z++l5uMCADHmdg3/2fkht23vT+59614079/567Dsh/+d/8S/nTY9+VvVOnucGADHiYgQOltPzenXu3/AxESAZzYYBngQAEIKAEEJKIsnZRxv1g8oCQtCeLkGpw8jsDCMlgxkKREJKvvPKKXHubOz0u5YuzUjg/zQ0GZMDjDFQv5eTSO6ffP++uFZGt/x/48Edldf9xYZAazCAVzvHmnPvkU/LSR7+w5cXYlpB87dI5uVBc5QYDMuBlBkp5uVDOy+s/f+v9z71rx536/zPzM/K7/+sfyZ88+bD4PRGifSbbScvAHYUJq/K7NcZs/xchGcyFAZ4FAhCAgBJASMZ7zsk1hXD2L0KSsX/Sxv5hfb8IyWDGQghJj0UOghRBHIcMICTDOUhl8hDvfkFIIlqRzYYygJBEsGa4CGL6ogBCMpjJP88CAQhAoBsBhGS855xcUwhn/yIkGYubHovz/M0MIiS7jRK8+TlCEiFJdSEZ6MgAQjKcg1QmD/HuF4SkIRnlZaUdbUWzchMhiZBESBrPAELSm8k9rUAAAhBwSwAhGe85J9cUwtm/CEmEJEIwHBlASLodRdh7PEISGdUho+JQ4cd7cFepipAM5yCVyUO8+wUhiZCkQtJQBhCSxmUUE/BwTMBN9gNC0t7knaMgAAEI+E0AIRnvOSfXFMLZvwhJxsImx+E892b+EJJ+jzKa7SMkEZIISTLQkQGEZDgHqUwe4t0vCElDMoqqxmhWNXrZbwhJhCQVksYzgJAMZvLPs0AAAhDoRgAhGe85J9cUwtm/CMlNIYQcg4XJDCAku40SvPk5QhIZ1SGjqC50V10YB34IyXAOUpk8xLtfEJIISSokDWUAIWlcRpmcdPLc4bjogZD0ZnJPKxCAAATcEkBIxnvOyTWFcPYvQjIc41HmBfQDQtLtKMLe4xGSCEmEJBnoyABCMpyDVCYP8e4XhKQhGeVlpR1tRbPaEiGJkKRC0ngGEJL2Ju8cBQEIQMBvAgjJeM85uaYQzv5FSCLCkKHhyABC0u9RRrN9hCQyqkNGxaHCj/fgrsoTIRnOQSqTh3j3C0ISIUmFpKEMICSNyygm4OGYgJvsB4RkMJN/ngUCEIBANwIIyXjPObmmEM7+RUgyFjY5Due5N/OHkOw2SvDm5whJhCRCkgx0ZAAhGc5BKpOHePcLQtKQjKKqMZpVjV72G0ISIUmFpPEMICS9mdzTCgQgAAG3BBCS8Z5zck0hnP2LkNwUQsgxWJjMAELS7SjC3uMRksioDhlFdaG76sI48ENIhnOQyuQh3v2CkERIUiFpKAMISeMyyuSkk+cOx0UPhKS9yTtHQQACEPCbAEIy3nNOrimEs38RkuEYjzIvoB8Qkn6PMprtIyQRkghJMtCRAYRkOAepTB7i3S8ISUMyystKO9qKZrUlQhIhSYWk8QwgJIOZ/PMsEIAABLoRQEjGe87JNYVw9i9CEhGGDA1HBhCS3UYJ3vwcIYmM6pBRcajw4z24q/JESIZzkMrkId79gpBESFIhaSgDCEnjMooJeDgm4Cb7ASHpzeSeViAAAQi4JYCQjPeck2sK4exfhCRjYZPjcJ57M38ISbejCHuPR0giJBGSZKAjAwjJcA5SmTzEu18QkoZkFFWN0axq9LLfEJIISSokjWcAIWlv8s5REIAABPwmgJCM95yTawrh7F+E5KYQQo7BwmQGEJJ+jzKa7SMkkVEdMorqQnfVhXHgh5AM5yCVyUO8+wUhiZCkQtJQBhCSxmWUyUknzx2Oix4IyWAm/zwLBCAAgW4EEJLxnnNyTSGc/YuQDMd4lHkB/YCQ7DZK8ObnCEmEJEKSDHRkACEZzkEqk4d49wtC0pCM8rLSjraiWW2JkERIUiFpPAMISW8m97QCAQhAwC0BhGS855xcUwhn/yIkEWHI0HBkACHpdhRh7/EISWRUh4yKQ4Uf78FdlSdCMpyDVCYP8e4XhCRCkgpJQxlASBqXUUzAwzEBN9kPCEl7k3eOggAEIOA3AYRkvOecXFMIZ/8iJBkLmxyH89yb+UNI+j3KaLaPkERIIiTJQEcGEJLhHKQyeYh3vyAkDckoqhqjWdXoZb8hJBGSVEgazwBCMpjJP88CAQhAoBuB6wnJz/5vN4nc+yNZuPUZbjAgAx5noHzXy/LSn31BduzY0fX263/0YbmrOiX7V0fltpWr3GBABjzMwP61cblt5Yr88m/+q45z8Zd+6ZdkdHS028coP7dBACGJjOqQUVQXuqsujAM/hGS8xRdiM5z9i5BESFIhaSgDCEnjMoq/yt38q9ykskBI2pi5cwgEIACBAAhcT0j+hw/973L8//msHPm/7uMGAzLgcQae+fcPyoP/yyc6BMhWgvKf/9a/ln//7CPyp08+LH/yxLe5wYAMeJiBPz36HfmTx78l/+l/9Wsd5yNC0rtBCEISIYmQJAMdGUBIhlNYIRLj3S8ISUMyystKO9qKZrUlQhIhSYWk8QwgJL2b4NMSBCAAATcEricktxIjfK97NRuMYEQGyAAZiEcGEJJuRhcffCxCEhnVIaPiUOHHe3BX5YmQjLf4QmyGs38RkghJKiQNZQAhaVxGJbUqkPe9WRmKkPzgJJ3/QQACEDBFACEZjwvnCBD6kQyQATLgbQYQkt6NTBCSCEmEJBnoyABCMpzCCpEY735BSBqSUVQ1RrOq0ct+Q0giJKmQNJ4BhKR3E3xaggAEIOCGAELS2wvYCAF4kgEyQAbikQGEpJvRxQcfi5BERnXIKKoL3VUXxoEfQjLe4guxGc7+RUgiJKmQNJQBhKRxGUWl4GalYFJZICQ/OEnnfxCAAARMEUBIxuPCOQKEfiQDZIAMeJsBhKR3IxOEJEISIUkGOjKAkAynsEIkxrtfEJKGZJSXlXa0Fc1qS4QkQpIKSeMZQEh6N8GnJQhAAAJuCOzbt0+4iO3tRWx4wpMMkAEyEI8MXLlyxc1HLI/dIICQREZ1yKg4VPjxHtxVeSIk4y2+EJvh7F+EJEKSCklDGUBIGpdRSa0K5H1vVoYiJLk+AQEIQCAcBL797W/LH//xH3ODARkgA2SADJCBtgx85CMfkWw2G44P64i/Co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o1Ef9oAAAgAElEQVT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hwo/3oO7Kk+EZLzFF2IznP2LkERIUiFpKAMISeMyKqlVgbzvzcpQhKSNmTuHQAACEIAABCAAAQhAAAIQiDgBhCRCEiFJBjoygJAMp7BCJMa7XxCShmQUVY3RrGr0st8QkghJKiSNZwAhGfGrCrx8CEAAAhCAAAQgAAEIQAACNgggJJFRHTKK6kJ31YVx4IeQjLf4QmyGs38RkghJKiQNZQAhaVxGUSm4WSmYVBYISRszdw6BAAQgAAEIQAACEIAABCAQcQIISYQkQpIMdGQAIRlOYYVIjHe/ICQNySgvK+1oK5rVlghJhCQVksYzgJCM+FUFXj4EIAABCEAAAhCAAAQgAAEbBBCSyKgOGRWHCj/eg7sqT4RkvMUXYjOc/YuQREhSIWkoAwhJ4zIqqVWBvO/NylCEpI2ZO4dAAAIQgAAEIAABCEAAAhCIOAGEJEISIUkGOjKAkAynsEIkxrtfEJKGZBRVjdGsavSy3xCSCEkqJI1nACEZ8asKvHwIQAACEIAABCAAAQhAAAI2CCAkkVEdMorqQnfVhXHgh5CMt/hCbIazfxGSCEkqJA1lACFpXEZRKbhZKZhUFghJGzN3DoEABCAAAQhAAAIQgAAEIBBxAghJhCRCkgx0ZAAhGU5hhUiMd78gJA3JKC8r7WgrmtWWCEmEJBWSxjOAkIz4VQVePgQgAAEIQAACEIAABCAAARsEEJLIqA4ZFYcKP96DuypPhGS8xRdiM5z9i5BESFIhaSgDCEnjMiqpVYG8783KUISkjZk7h0AAAhCAAAQgAAEIQAACEIg4AYQkQhIhSQY6MoCQDKewQiTGu18QkoZkFFWN0axq9LLfEJIISSokjWcAIRnxqwq8fAhAAAIQgAAEIAABCEAAAjYIICSRUR0yiupCd9WFceCHkIy3+EJshrN/EZIISSokDWUAIWlcRlEpuFkpmFQWCEkbM3cOgQAEIAABCEAAAhCAAAQgEHECCEmEJEKSDHRkACEZTmGFSIx3vyAkDckoLyvtaCua1ZYISYQkFZLGM4CQjPhVBV4+BCAAAQhAAAIQgAAEIAABGwQQksioDhkVzQq/rBTOZ6Vw7pqbfs+6UfXopF8RkjEQXwODMt4/KGO7D8nYroObt75D1veRm+HrY4RktIXk+eKqtN/OFVdEb+3f0/tUQYaQAULSuIzyqipwT+akDGSGpT89LH3pYdmdHtq4Nf+v39djvHo+2vGOJULSxsydQyAAAQhAAAIQgAAEIAABCEScAEISIdkmJFvyrtu/IZB7Kh5HpqRwdqr57/msFC/NSPHKrJSu5qx/i5dnpXhxpikpW8fp4+jzrgwQkuGTVXYEosrH0RsfkdFPfN8SkOP7HpPUHUcl86lnJfNXP5D0vc/IxG1PyvjAoIze8H0Z/fj3msfufBRJucd8nyMkQyiqthGILdGo0nFkQz6qbLxUysvlUl6ultes25VS3vrehdKqJShbx7Yej6AMQb8jJCMt6FRA7koPyQ2pE3JjakgG0ifl1snTctfUWbl/+px8Zvq83JcdkTunzsitk6csWfmJ1Am5KT1kSUsEpXdS0Y2gRUhG/KoCLx8CEIAABCAAAQhAAAIQgIANAghJ5NSmnLow3ZR6Kvaud7s4I8ULpoTkhoQ8l7WkYzmzKJXsslRmV6Q6n5fa0rrUVotSXytZ/9aWC1JdXJdqLi+VqSUpTyyISsr3qyipnNzs+2vOA4SkeTllR0BaxwwMytiNj1oiUuXj9JdekfnBX8jS8dOy8qMLkv/5qKyfzFi5XxtOy+pPr8jyiyOy8NSQzA++I7mHfyZTf/NDGe8/JKM3PGJVVNp+7hBIvDi9VoRkCMTUNgKyJQ5VJLakosrHifK6ZCtFyVVLMl8ty1KtIiu1qqzVmze9r99bqJVltlqSyUpBxstrlqRsr6Jstc+/BnKAkIyckFSJuHNDQt6SOSWfm7kg35kfl6eXp+TFlRl5fW1O3llflDMbVconC0vyi/UFeX0tJ8+vTMsjCxPy5dxluTc7YklJlZMqNt0INR7rTmwiJG3M3DkEAhCAAAQgAAEIQAACEIBAxAkgJK8RMcmsnstalYSVmZWmwFOJt9VtaV2q82tSGs1dV2T5w29DRJ7PSml8XvR11vMladTqjk6/RqkqtZWi9fjS2NzmEq9koKM/EZIREJIDh2Vs56My1ndIsl98SeafeE/yP79qSXonJ0ajXJPSlVlZev6MzHztx5Laf7QpJncdlDjJvii8F4SkARFlQ0C2BGFLRF4srUqqvC4z1ZIs1ypSajj7LKpLQwr1miUppytFGS2vWZWTreVdW8/HvwHmASEZKRGn1ZC6HOvnZi7KwYW0vLaak6ulvFQcnovZalFOrC/Js8tZ+dLsZVGxqVWWiEl3YrFXMYuQdDJ641gIQAACEIAABCAAAQhAAALRJICQREZZlVPFKzl7gq/ekHJ6Ibh9GTeWWC2nFqwqyHqx4smZVi9UpDqXF0tMWs/BUq7tMhkhGW4hae0LedOjMvmZ47L4zEnRamEvvrTKOP/2mMwdfNsSk2M7D1rLu0ZB5sXhNSIkAxRQDkSkisGWLBwvr1uVjk7Fx3bn53q9ZlVOjpXXrP0mzzl8bYhLD3KDkIyEkOzLDMvO9Alr+dWjS5MyVl7f7tRy9DP944Afrebk63NXLTGp0rNXscbjehOaCElHkeVgCEAAAhCAAAQgAAEIQAACkSSAkERIWnKxNDFvK8CNal1UDhZ8X+402xSlF2ekMrsqjUrN1utzepCKyfLkkhQvTjeXciUPVrUkQjK8QnJs10FJ3f6kJQ11+WRfvhoNWX3rqkw+eLxZhdk/SLVkAMvTIiQ9EEseyzytilQZqftA6nKrTqshnZyfWjWpS79eLOWt50Q0BpgHhGTo5ZtWROr+j99dGJczhWUnp5ajY3V5ZV3y9YHpc3KT7keZ6U2uISWdc0NIOooqB0MAAhCAAAQgAAEIQAACEIgkAYRk4gVUVgoXpq1qQTsJDkZIbsjIKzlr6Vhp2HllvR/TqDes6sv395dMfCamBSEZTiE5etOjkr7naVl57YI0qv5I+vYzSYXnzNd/bO0rqUvDxqEKMczvASEZoICyIS5bMlIrF/P1avup4dt9Xc51sVaRq9YyrqtWxSRiMoBcICRDKyR1r8jd6WG5Y+qMvLI6Yy137NsJ2Naw/iHCN+ZGZSB9kiVcA5KyCMm2AHIXAhCAAAQgAAEIQAACEIBATAkgJJMun85lpXg1J42yvYut/gtJXTq1uVdkLV8K9LSrLq0LUnKaCskAKuF6kWK6X6Qu0br27nig50Ultyrzh9+xZCRS0l9RjZAMQDzZEJEqAFsyUpdo1crFoL90GVcVoa2lYpGSPmcDIRlKIdmSkXdlz8ob+bmgT0NZrJXlkfmU9KWHRF8LVY/+MkBIBh5xnhACEIAABCAAAQhAAAIQgEDgBBCSiRaSzX0TdS9Fu1/+CslNGalLqQb+1WhYFZnFSzMBLEnbFH/t+zaG6T4Vkv6KJ6dCUvdynPrr41IYmQr8tNAnbJSqMvfo2zLePyhjfSzf6rT/7B6PkPRZOjmQkSokJwzJyNZJrlJydENKIiR9zgZCMpSyrT8zLPdkz8rP1xZap0Xg/y7XKvLw/Ljo/pUISYRk4AHkCSEAAQhAAAIQgAAEIAABCMSMAEIysUKyuSxqOb0gKhntfvkqJDeqNetrwVZGfuC9NxrWnpWFc01ZGyZJGORrQUiGR0iO7T4kqf1Pyvpw6gNRDfo/tYU1mf7yK83lW9lT0pflaxGSPksnm0JSqxJVBJqojLz2vF6rVzeWb10RpKSP+UBIhk626Z6Rn5w8LW+sBV8Zee15uFCtyD/Oj8qu9FDoOMVJklIheW3y+D8EIAABCEAAAhCAAAQgAIH4EUBIJlJINmVkaXxe6kVnlYi+CUmVkRdnRJdNNf3VqNSkNDEvSZaSCMmQCMmBwzI+MCjLL5wVzaXpr+LlGcnc/6yM7T7oi5CzW0kY1+MQkj4KJ5syUisjL5byslRz9tno57m5UCvLhRL7SfoqZBGSoRJtA+lhGciclO8vpMT8J1/z7E6VC3JfdkT601RK+iVBEZJ+fpLQNgQgAAEIQAACEIAABCAAgXAQQEgmTUhq5d+5rGhlZH297DiF/gjJrBQuTFuViY5fkC4nWW+IVlXWlgtSnV+T6nzeul9fK0ujZr/6s/25a6tFKV7UZVWTWSmJkAyHkNSlWnMP/0w0y26/9NxtNBpum5HVN69I6rYnhf0kvc8IQtKskGztG5mtFKXmwbni+mTbaKDaaEimUrD2k/RVytmUtrF8DQjJ0AhJ3atRpd/fzFyQ6arBFTOuOYH1PHx1NYeQ9HEvTYTkNaHjvxCAAAQgAAEIQAACEIAABGJIACGZCCHZlJC6/1zx8qxUplekUa72FGe/hGQ5tdCTPKznS1KZWpbilVlLahbOTln77KlILF7JSSW7LL3sR6kiszy5lNgqSYSk97LJcVVf/6C1VGtpNNfTuaoPKmcWZfWnl2XxB6dk/vH3ZOHoCVl6/ozk3xmTyvRyb+02GpL79s9kfKN60/H72hMCtiF9DQhJs0JSl2odK69JsdHbH7LoCaUiU5d6zderslqviu4DWW7UpS7u/hhA27tSyotK01gKQdPvCyEZGiGpS7XeNnlK3lyb7+0zSsQ639LldTlXXJXhwpIl81Xq6znp5muxVpGvzF5BSvokJRGSbtLJYyEAAQhAAAIQgAAEIAABCESDAEIyNkJSK/k2xONGFaS15OjIlCXVildzUp5altpKUcRF5YfnQlKXar0003xdTs6ZRkOqC2uWdFTR2lxetb2acZNFaXTOeft6YXm5gJB85RV55ZVXZMeOHVveDnz4o7K6/zjLd/oguEZvekQWHn/P8bLKehrpHxys/OSSZL/4klXJOPqx78noJ77fvH3suzL+ycdl+quvSf7tMZG6c1FSuDAjqQPHZGwXS7d6KWQRkuZkm4o+veV6rMhSEanLvE5VCpbUVHl4uZS39qJMlwuiVZf683qPn78qNLWNkSJ7SfoiZBGSoRCSrerIh2YvSaXHc+VscUWeXMrI381ekk9nz8mBqTPy6eyIfHn2snxnflxeWJmR6UrRyYjz/WP10/K99UVRaaqv1a+lS5PaLkLy/ahxBwIQgAAEIAABCEAAAhCAQGwJICRjISSzUrwwbYk9rYBU+agSTvdBLE8tSXUuL7V8yZWIbJ0B3grJpkTV5WMdSdINGanLvNra51ErQ6/MOl72slGqSmlsLpHLtlIhabiKb+CwVR2puXX6pX90sPjsKZnY95iM3vCItQdlhzTrH5SxGx+R1P6jsvTCiOMqYl0meeYbP2m2PTCIkPZISCMkzQlJrY4cLa9ZFY1OzzldynGmWrIqF1UYalstwakVWvp/lSS6N6VKRa2g7OVLq7PYS9KnjCAkQyHX+jNaHXlaXs33tjLAW/kFuTc7IjekTsjO9JAlDnX5VxWIu9JD1vd3p4fl73NXZKiwJJUeqqGnq0W5L3vO2uMyqeLQr/eNkOzlk4HHQAACEIAABCAAAQhAAAIQiBYBhGTUheSFaSmnF61qQa3o070PdT9F3R+yXqr2VP20XYQ9FZJWdeSs1Fcd/KV6o2FVO2pVpaP9HXXfTF0WtuLgQnC9Ye1raUt6Rj1H17x+hKRZITm2+5DMHXpbag73edXfAfOH35GxvkFb1YvWPpA3H5H5I+9Kbc3ZXl3rZyYldcdRW8/TIUQ9Enhxaxch6ZNssrEcqEpDlYVOl1bVysjZaul9Abld9Z5KShWWuixsL1JSl5Idt5ahpEpyO849/QwhGQohqbLwr7LnZaFW2W4ouuXPtHLxrqmzsjs9tO170crGm9JDsn/yjPy4B/GpyzAfXkxLX5fn8UvaxbldhOSW0eabEIAABCAAAQhAAAIQgAAEYkUAIXmNiClE6v9ZKV6cluriemCh9E5IblRHZhYdVUfqUpRW1aIuS+ukr/T4C9NWtagTWLWlwsaelNPOns/JawvhsQhJg0Jy4LCM7XxU1k6knETVOlb3h1RJ52gp1b5D1vGrb1wWqdnfO09/F8x89TUZ7x9s7ieJZHRdKYqQNCMkVRReKuVl2aEE0eVX56tlqzLyvM2lVFtScrJSEK2sdPKlR7Nsq08ZQUhuK/GCkGADmZOyL3NSBhfSTk4LaxlkrUR+IHtOVGjaea0qJXemhuS+7IiMlZ2PobW6kmVbvV+yFiHpKPocDAEIQAACEIAABCAAAQhAIJIEEJIhlEH2RduGkFxYCyx8nglJrY68PGvt02j3xesykbr8bM8ViyNTVpWkk+Vh64WKtRyu/T6Jh7hESJoUkoPWUqpa0evkS/dUnfzr5y2Z6ahycOCwjPcdkqkHj0t1Pu/kKWX5lfMycesTMt7Hsq2OmF9H3iIkfZJNXSoktTpyorwuZYfLN67Wq5bI1Mc7qcpTKanHL1TL4kxJisxVy+8vCevkOTm2S7YQkrZEnh3Z1+sxKvjunDorpwpLjj6HdCnjz89cspZkdfLce9LDMpAZln+aG3O8VHOqvC6fnDzNPpIe76OJkHQUfQ6GAAQgAAEIQAACEIAABCAQSQIISYSko+B6KSR1n0ttz+5XvVyV4pWcs6Va2/tXJeiVWdGqx3qxYutWWylYe3I6Wh62/Tkjeh8haU5I6nKrM1//iePK58VnTsrEviNiLcN6HeF1XWmmVY67D8rKaxccLWtcGp+X9J3HnFVkOn1tCToeIdlFGnURi71KN11GdapScCQHdWnX6WrJ2huyl+fV50xVCo73sLP2kSyuWkvE9vK8POY6GUNIGheSusej7v84XyvbHRZKQxpysrgsfZmmXHQiJPVYfU5d5vVscdX2c+qBk+XCxj6S9ioynb6upB6PkHQUQw6GAAQgAAEIQAACEIAABCAQSQIIyYgKo2bFXlQrJDeWa51y9lfwtZVi79WRG/1cvDBtCcbSxLyoTNnuVtZjxubE8X6Vkc5Us8ITIWlQSO46KEvHz0ijUrX9oVIvlGXqcy/I2E2P9r5saP+gTH7muFQX7C9fp38kMPU3z4vueXld2ZkgoeiWAULyOrLIJxGpck6rFbXCMVd1todqsV6T8fKa9dheJJ8uMTlaXpO1uv3zXH8h6LKyl0t5hKTXmUBIGheSuifj52cviv0/UxNrL9aDiymr0rEXidefHpbbJ0/LSysztj9v9cCZSlE+P3up5+ft5bUm4TEISUcx5GAIQAACEIAABCAAAQhAAAKRJICQjLQ8iqiQ1ErFSzNSXSrYPmkatbpUpldcC0lL5Op+kk5u5x3uVxnpTCEk3UolV4+39o88KPm3R22fG3pgaXxOMp9+1vlyre2ycGMvyHJ60dFzzx18W8ZvPiLj/UhJV32/57AgJE0IyRVr2dUlh/tHaqWiyszW8qtOpaQ+TvetXKlXHJ1v+XpVrloiNHhWTt9jpI5HSBoVkrqn497Jk3JwwdneydOVotyTHelZDO7JDFvPe3jR2b6VC7WyfGNuVFRoJkEUBvUeEZKOPg44GAIQgAAEIAABCEAAAhCAQCQJICQjLY+iKyRLozlHS0M2ylUpXXW6XGvyRKJXe11SIWmoQtISko/K+umMow+UtaGUpO9+SsZ2uZCCKiT7B2X99KSj587/fFRS+5+kSrJd7vZ4HyEZvGTT6shmpWLNdu7rjYZkK0XRZVd7lW6tykwVG06+tKJSX6/TfSt7fZ2JeRxC0qhY688My22Tp+XV1Zzt00GXTX5nbVH60ydlwMVehrvTQ/L/5a7afl49UP8gQfeeREie9DQ3CElHMeRgCEAAAhCAAAQgAAEIQAACkSSAkERIOgquN3tIZqWccVaFVc+Xttk7cqPicWRKCmc3bnpfqyBb39N/W9+LdJ83Kxi9Eo/Xa6d6KSeX3jktr7zyinXbsWOHbHU78OGPyur+4yzX2aOA6qioUyG5+6BVQezkxFx++ZxM3P5Eb/tHtl77wKCMDwzKyqsXRGr2F80rTy5Kxq0Mbb2GhP+LkDQjJMfL61JsOMh8oy6pcsG1FFShOV91JiRX61W5Usq7fu7EiEa7S7siJD0VS04r6lTs3TF5Rn6xbn9sWKrX5OnlKdHqSr05fc7W8TvTQ/J3s5edfOTKXK0sX81dQUi64N7i3/4vQtJRDDkYAhCAAAQgAAEIQAACEIBAJAkgJCMtpzYqJBft7/nmNqXuheTGa86t2n8p9YZUZrdYrnVDOOq+kLoXZHlqyVrWtTK7KtX5vFQX1qSay0tlZkUq2WUppxekeHm2KSZVTiZwKdbrCchrv4+QNFUhOSjjtzwmpbF5++eHiCw9MywTtzzuiZBcODYk9aL9ZSTrxXJzudhdBxHTLoUqQtKMkJwor0vJgZAsNNztH6kysLXcq1ZaOfnSPSR1qddel4pFRF4nYwjJnoVeu1Dq9b4KyTunzsjQuv29xdfqNTm4mHYtJPvSw/KPc86WSZ+uluSzMxd7Xiq2V05xfxxC0smnAcdCAAIQgAAEIAABCEAAAhCIJgGEZNSF5IVpqUwtS22l2NOtvu6sOsO1kLT2j5yVmpP9Iys1KU/MbwrEjf0fS2NzloCsLq5LvVCRRv36FS6NRkN02VflpMKynFqQ4sWZppxETApC0pCAvFZgDQxK6o6jUkotOPpEWX5pxLMKycXjp6Vertp/fl2+8vMvsmTrtX3Zw/8RkteRRXar3Ho4Tpc+TZXXpexASKoIae7j6G7JVmsPyZqDc21jqcgLpd73rkRIXidjCEmjQlKloArJM4UV2589Wi38T/NjroSkLvW6L3NKHl90tkz6ZKUg92bPISSpkLSdVw6EAAQgAAEIQAACEIAABCAAgSYBhGSkhWRz+U4Va1r55+h2adZaFrKcXhRp2D8dPBGSV3LiRITWS237R6rQvDhjich6wZlMbX+XKierSwVLTFqVkio5Y5AFr94DFZKGBOXAoEz0UCGZf3dcUncfcycFN5Zszb89JtJw8ktBZPZbbzSrI7WNHkQcj2nmDSF5HVnUg2i0K9502dRMpSC6L6Tdr3y9KpddVinq8zoVofr6ctWytVwrFZIeZwUhaVxI3j11VnT5ZLtfhXpNHpq9ZO0f2euSrbp/5F1TZ+VkwX5lpr4+3cdVReZAZtgot7hVTFIhaTf9HAcBCEAAAhCAAAQgAAEIQCC6BBCSsZBQKtMc3jaqDMvj84ELydJoTlRs2v3S5SN1WVbdE1KrImvLBZG6/YvH2z2PJSbn8qKvqTCClGwJTYSkOSFp7SF5eXa72Hb8TP8YIXPfszK289HehaDKxL5Djvev1D9oWDg6ZC01O96HkHQjVxGSHksmGyJTKyTHy2uyVKuIVlytdLnpMTPVkrSWXbUrPtuPU5mozzvncP/IujRkslIUlZnt7XHfg9wgJI2KNWsPyakz8uLKtAwVlrreThaW5Y21Obk3O9Lz/pEqMXelh+RLuctSbNQ6Plev9w09D99cm5fdaWSk10IUIXm91PF9CEAAAhCAAAQgAAEIQAAC8SGAkIyFkGxWSrZkkv1/s9ZSqEFXSOryq06+6mtla2lVlZG6NKsfX/oc5YmFDSmJmERImhKSh2Xspkdl/eyUo5jXlosy+eBx67E9C7H+ZnWm7rfq9GvltQuSuu0JGUNI9i6E9xwWhKQHYsmGhGwXeCoHL5ZWrYpHrXq0c3O7h2NTgjrbt1LPyfV6TcbKa5bMbH8P3PcgNwhJo0JSxdbezEk5MHXGqljUqsXtbndPjciBqbOyN3Oq59et1ZF3TJ2R99YXHX3k6R8lfHd+XHSZWa+FXNLbQ0g6iiIHQwACEIAABCAAAQhAAAIQiCQBhCRCMsAKyWYVZ3nS2dJYWhFZvDIrKg39/NJqyXJm0arEbFac9ip6o/84hKRBIbnroKy8fklkmz1RtzoP5h5925JhYz0tm9qsjpz9xzekni9t1fy231v7xaik9h91t2QsS70iJB3KRK9EnEpJp7den1tl5JVSXtbqzvaO1BNwoVZ2VZnZ62tOxOMQkqGQa/2ZYdFqyW43lYF6TK8Cry89ZC25+sOV6W0/27b64VSlKPdMjVhLxfb6/Dzu5JZ9h5DcKnF8DwIQgAAEIAABCEAAAhCAQLwIICQRkoEKSV16tTLtoAKr0ZDaalFqK4VAzrxGpSYqTHV5WPuVptEXkNe+V4SkISG557CM9R2UucFfSH3NmRgsXc1J+p6ne1u2Vasj9x2RglZmOthLr3VSrg+nJHXA5R6WCEmEpCEhGZRwUxl5sZS3lodtnTt2/602dLnWAsu1+pURhOSWgiiO4kxF5kB6WB5dnBDdh9LJV1Ua8no+Jyo048jG9HtCSDpJI8dCAAIQgAAEIAABCEAAAhCIJgGEJEIyeCE5u2L/bPHGt80AACAASURBVGk0pFGzv9+k/Yavf6RWSpbG56VwbiqxUhIhaU5IjvcPSvbzL0o1l79+SLf6SaMhs998Q8Z2HZSxfid7OQ5aS73O/sPrUl/vrQp5fWRK0nciJHteLndDxrJkqwdLb/olrFy2qzJSqzBz1ZLoHnROv3SPS7dLxQYlXiP5PAjJRAg2lZE7U0PytdxV61x0eh5OV4ry4PR5S2ialndxfH6EpNNEcjwEIAABCEAAAhCAAAQgAIHoEUBIIiSDFZIXZ6TiVLQYOK+0KrN4aUaSunQrQtKgkBw4LBP7HpPi1Zzj5Os+q1N/+2KzStKOlBw4LGM3PiKZTz8npcszPVVH6ossXp7dEJIHXe2h6FboRf3xCMl4CkmVkSoT56pl0UpHp1+VRkPSVEday9X6JjsRkrEXkrpnpArJ7yyMS6q87vQ0lGqjLrrE6y6qI33LCkLScSx5AAQgAAEIQAACEIAABCAAgcgRQEgiJAMXktX5NU9PlEa1blV2tZZ2reWLUi9UepYr1ourN6SSW03s0q0ISYNCUpdt3XVQln54RhplZ8vJaXZVpE9/6RUZ23lQxnZvIwj7DsnojY9I9u9ekvUzk67Ol/L4vKTvftp63VGXgiZfP0IyXkJSKyJVRo6W12S5VumhLrL58awiU0WctuebkEt62whJ3yST6Uq+PZmTlkS8bfK0PLeSlcVapacxqJ5/90ydpToys/X+j170M0Kyp2jyIAhAAAIQgAAEIAABCEAAApEigJBESAYnJM9lLVlSXXT+l+lbnVW632N1Li/lzKKURnNWlZbKmOKVWdFKscrUktRWils91Nb36sWK1VYSqyQRkmaF5Hj/IZl84DmpzDjYb7Ut1eX0osw+/DMZ33tERj/xfRm94RFrWdaxmx61JOTox78nE7c8Jrnvvinl9ELbI3u7q/uuWvtX7tpGgLJHZNfqUYRkfIRba4lWrWx0uk9d+1m4UqvK5VLeEpvISB/zgZCMpZDszwzLzvSQfGb6vPx8bb6n5ZL1fJypFuWh2ctUR/ooI1VoIiTbf/tzHwIQgAAEIAABCEAAAhCAQDwJICQRkpEUkvVC2RIphXNZKYxMNSsZ9f757Ob9s1NNAaoVmXXny+Q1tEpydrXZfsJygpA0LCT3HJbRXQdl9WeXe8quflxVF9Yk/9aozB9+R2b+4Scy/eVXZPqrr1n7TC48+Z7kf35VtKrYi69yaqEpJLeryERIIiQTUIWnVVQjxRVLIs5WS1Jp9L4HsopMra5UuYmM9FFGai4RkrETkrtSQ3JzprlEqy6Z3OtXvlaV786PIyN9lpEIyV4TyuMgAAEIQAACEIAABCAAAQhEiwBCMmGiqfCB95uV8sR8cELy/EaF5IKLJVsbDavqUSsgLRH5gfczLR98f9NNOXlhWqq5VWnUnF8Yrq+VpHgxeXtJIiTNC8mxvkMy9TfPSyXbW5Vk66OoUa1ZclKrGLUtryqUW+3rv1qZnL7rmIztPtRVuplcEjXsz02FpM/SyWch2qqK1P3pVuvVnpZobZ1Xa/WqjG/ISJZqDSAXCMnYCMlWVeQD0+fk1dVZa7nk1nnl9N/5WlkeXUiJLvuqNy+WJaWN63OkQtJpQjkeAhCAAAQgAAEIQAACEIBA9AggJLsJrVj/3ICQvDhjLbPa66mie0MWL8/ak5GtvtuonKzknP+FvC4Lq9VfViVmq70E/IuQNC8kVZ6N7XxU5h59W3T54DB/rZ/OSOrAUYSkyypQhGQA4skHKdleFZmrlqTsoipSz/OVWkWuIiODrQpFSMZCtu1KD1ni8HsLE3KxtOrqY3OiXJBvzF2V3elhGUBGBpIPhKSryPJgCEAAAhCAAAQgAAEIQAACkSCAkEyAXOqoGnz/PZsQktNSyfV4kUiXUJ1ediYjW+91ZEqKV3NSL1WdnZitZVstqblFBWar/Zj9i5AMh5AcHxiU8ZsPy8pPLjnLrcujdV9WJ+dK/t1xSe0/KlrVGfYqxDC/PoRk9ISkykitjJzwoCqy3mjIQrXMnpE+SOOuS94iJAMRTn5VB2r1osrIe7Mj8srqrOjeq26+zhRW5Aszl+Sm1AkqIwOUsQhJN6nlsRCAAAQgAAEIQAACEIAABKJBACEZM5F0ffm4lUwzICQvTEtldqWns6O+Vt5YPnWr99Lte1kp9PjcteVCbxI0wtlCSIZESGqVZN8ha3/G1Z9d6Xk/SScn3Nq7E7L07ClH+0uuvnlFUrc/iZCkQjLYqjYT4qrtOVVEahXWdLUoJZdVkdVGQ3TPSW2PPSMNiGmEZGSF5O70kPSlh+Vrc1flbLG38WXrM1J3G39rbV4emD6PjAxQRLZENUKylUT+hQAEIAABCEAAAhCAAAQgEF8CCMkISyNn8nErYWdISE473xOvUa9LZXrF3dKpI1Oie082yjVHZ3RThG7FL77fQ0iGR0i2lm5N3XlMll86J7qMsF9fhfNZyXz6WVl4algaDqqJl18akdStT8h43yAVki6kJBWSBkRUm2DsWkW3cWyrKnK0vCZLtYrUXe0WKVKs12SyUpBmu9FgYJdVZI5DSEZOSLaqIm+fPC1PLU3KTLXo6qMxX6vK8eVpOTB1xqq2bEky/r3+no9es0FIuoowD4YABCAAAQhAAAIQgAAEIBAJAghJhKQ4uZbaqNabeyqez0pvQjQruhyk069GuSqlsXlRYdLb805bMlP3n9SKRydf1r6VV3PunjtiOUNIhktIWlJy10FL+i0eG5LKbI/LHm8T/OL5aZn6m+dlbPdBWX39skhDa0XsfDVk7tAvZPzmx8RaYtaFkAvzcqpBvDaEZPhlnFYvqjhUgViou/vjABWZKjTHyutWm9puZARe3F4rQjJSQrI/M2xJw7+dvSi/WF+UqssKZT3vvj0/Lnszp0QrLr0WbbRnT2oiJO2MuTgGAhCAAAQgAAEIQAACEIBAtAkgJCMminqWcVu+z6ArJJtSsDQ+7/is0WotlYmuhOT5rLXka3U+7+j560WVoXPuqjO35B/eCkuEZPiEpCUldY/GgcMy/ZXXZPWnV6S+XnGU5a0Orq0UZfnlEZl84Acytuugtexq4ezUVodu/b2GSPahV2RsN/tHupWWCMnwCrlWVeTlUl7mqmXRJVbdfGlVZLZSlIulvIxsSE5kpMH+R0hGRsL1bQjDRxYnZLy85uY0lNV6VV5cmZG/spZoHZKBzHBkOMRRciIkXcWZB0MAAhCAAAQgAAEIQAACEIgEAYRkxERRLITkaE4atbqjE6ReKG/ISBcVkhvVlbr0q5Mvrc4spxYQkjt2yI5rbgc+/FFZ3X+cZTqDrAocGJTRGx6R1G1PSu47b0r+7VGpzDjLtOa/urgm6ycmZPbhn8nEzYdlbOejMt4/aFU5ltP2q5hVimY+/ZwlM90KuaQ/HiFpUEhtU/HXkpFj5TVLYDj5/Lj22M2qyDVrr0j2iwxJnyMkQy/idInW3elhuWPqjLy0MuP6XNTzulUVuYuqyFD0P0Ly2k8M/g8BCEAAAhCAAAQgAAEIQCB+BBCSCMlgl2w9l5Xi1ZzUi84qu2qrRW+E4DnnS8YiJF/pEJEtMYmQNFdJOdZ3SEZvfERS+4/K9Fdfk4WjJyT/zpiURnOWoNRzRpdY1j1TtQpSpaVWJ6+9NyGLTw/LzNd/LOm7n2qKSK28VKnaPyiZu5+W6pz9KuJSaqHZzi4qJN0KVYRkSORUm5xUaaG3tAdLtBbrdaoi29iGqiIUIRkKIXW9qj+tXFRpqJWMukSrm/rk/DVVkbr86/Wel+/bW2rVK04IyfhdaOAdQQACEIAABCAAAQhAAAIQuJYAQhIhGbyQ1H0c88Vrs7jt/1WoFM65qY7cWB51ZEqcVH/pi9LlYlXkuFsuNrzLs25VdcuSreZEo1Op1RKTVtXkgaMy9bkXZPorr8rsP70uc99/S3LffVNm//F1mf7qqzL1+RclfdcxGbvxERn9xPc/uMzqQLM6Mvfwm1JfK217Prb/MP/uuKT3P/nBtoKsGI3RcyEkwyUkW9WLurRq2cUedSpPVmoVGS+vUxWJkER+ZZxJLpWRfelheWj2srXHavvnj9P7WuX88MZekVRFOusHr6Tjdu0gJJ0mmuMhAAEIQAACEIAABCAAAQhEjwBCEiEZvJC8NCPVBWf7/nizZKtKwaxUssuOzlSt5tSqM4QkS7Y6lYVBH6/7OOrSq1o5qYJSpaN10/s3PmL9zNrrcWAL4apCsu+Q5N+6KlK3X3+y8MQJmdj3mIz3UyHptr8RkuERkueLK5b8mKmWXO0XWWnUZbZakkulvCUjtdoyVJWBvJ5mf1AhGUpRqjJSKxi/krsi6XLB0dit/eCaNOTNtXn53OxF2ZkastrcTozxMzOyEiHZnlruQwACEIAABCAAAQhAAAIQiCcBhCRCMlghae3jmJXy5JKjM0qrFItXZl1KwawUL047Wo5SX2S9UJHiZbfPTYWkW1nD47eQiF5WB/YPSur2Jx2dm7qc8dTnfkh1pEf9gJAMh6xrScPpatGVjFyrV62lXrW9VrUlMjIcfdzRDwjJ0AlJqzIyMyRfyl2WTKV3GTlXK8sTSxk5MHVGdqZPhO59Ij835SdC0tHUiIMhAAEIQAACEIAABCAAAQhEkgBCEiEZsJCctpZeLY3NSaNWt33SNCo1KU24XDZV96+8PCvVJWcXtuprZSlciJZQ3GoZViffY8lWn+WfDYE1etOjG9WN35fRG7rcbnzE2v+xZ2mrFZP9gzLztR+L7j1p96t0NSfpA8dkbPfB5h6UNt5Xz68xAW0jJM3LqpaM1GVaqw37lcLt50xdGrJQK8vV8hpVkVGpwERIhkrU7ckMiwrJz89espY6bj+/nNwfKa7I1+auSt/Gsq/Iv035F0YWCEkn6eZYCEAAAhCAAAQgAAEIQAAC0SSAkERIGhGSKgad7FPXqDekklt1t4/kyJS19Gq9VHV0ttaWC+6eN4IZQ0gaFJIby6nmvvVTmX/ihMwffmf725F3rX0itbpR95PsSfhtLNe6/Op5aVTt/6HA0g9Oy8Qtj7uToQkQjXb7BCFpXkhqJaMuDalLrfbyVWs0rCVaL5SoiuyoQgyznERIhkpI9qWH5N7siOh51OvXO+uL8sD0ObkxdUIGHO5bGUZZl4TXhJDsNe08DgIQgAAEIAABCEAAAhCAQHQIICQjKIucVLptf2xWyhPzwQvJ87p06oxUc3lHZ4q7pVOzoiwq0yuOnlP30tPHFM41H789z/hUUSIkzQpJFYvrw2mrilgF+ra3cs2qapz+u5dlbFePlYq6XOv+J60qZNsnSKMh0w+93JSgW+1JiWh0LIcRkmaFpMpIrWos1Gu2T4P2A9+XkSzRGr19MhGSoRGSfelh2Zc5Ja+uzrafXo7uv7e+KPdmz8rO9JDsQUaGpm+7SVWEpKOYczAEIAABCEAAAhCAAAQgAIFIEkBIIiQNCMnmsq3l1IKzk6bRsCRmYWTKkouO5OBIVnR5yXqx4ug5de/K0vg8QnLHDtmxxe3Ahz8qq/uPOxYvdivGEnncwGFLLK786KKjc3Pp2VMyse+xHqokB63nWzg2JLo0st2v0mhO0ncd612CIiw7zhuEpDkhqUu1XizmraVW7Z4D7cfVGw3JVctWRRf7RZrrx56rMhGSoZBWA+lh63U8PD8upYb9z6P2c/FUYVnunz4nu9JDoXhP3SQcP99cRhYh2Z5k7kMAAhCAAAQgAAEIQAACEIgnAYQkQtKR9NDlHFUkFs67rBjU/RyvzEq9UHZ0ZlmCcDQnjqSkVd2Ylcqs86W/dP/IorV/pMv3G7GcUSFpsEJyz2EZ231I5g6+LbV8yfb5UZ5cksz9z8nYTodVkrsPyuT9z0klu2z7ufTA3PfekvGbD8u4LveKXPSEAULSnMhSiThZKYpWOTr90j0j56tluVjKW3tG9izFwrykadxfG0IyFPJOqyM/nT1nnYtOz0M9Xs/jv5o+b1VGIvo2RV9UWCAke0k9j4EABCAAAQhAAAIQgAAEIBAtAgjJiIkiR1WBXd+bqSVbdWnTjSVUp5acnTGNhrX3pFW1aKdScmOp1crMiqPqL31R7+9baed5urKO1nKuCEmzQnK8/5BMfua4VGacSfSV1y5YezraXrp19yHRvSfX3p2QRt3+nnnFq7OSvuspqiM9FrEISTNC8lxxVS6X8rJad7a/sH5OqMCcq5ZEKyzPFlcsIaJSxM+bPhfS02MGCEnjQlKrI3Wp1qPLk87GhXoeSkNOF5flU9kR+cuJd+Wm1Anfb7upwPQ8MwhJx9HnARCAAAQgAAEIQAACEIAABCJHACEZM5HkTFiaFJLNZVuLV3Kie0M6/dKlV8uZRSmMZDeWU1XB2api3Lh/dkqKF6elOpe39uJz/ByFilXFudlutKSisyx88L0hJA0Lyf+/vXv9kesuDzhuiYoW2qpIDXlR9R5VRRRFEUjQF6j9F9o3hVcUCEmcBBUESVTaqnGR6EUIxAukqkIQJ3YI0EAqoEBNQgATkxRImtiO48Re22uv1+tbbK+9673+qjPrzeUcn3h2POc8s7/zsTRyZrK74/M5z2Bmvnlmis9kvGVrOv/zQ2vaYC4+a/Lk1sd7ofBKUXLsxnvTwQ9/OZ15eE8vvq/l8TH1he3pQPFntB05lM3I1Q1TQXLIkanPcLfr0nZk8bara/01t7yUji1cTIfnZ9LR+dk00eBl9efvu3i+F0BFySHOiyA59Li01q28my5tRxaPp7X+ml1aTI9MH0//cfJA2nzqUKOXey/9/E9PPZ82jq+/LcS1npc2v16QXOvk+3oCBAgQIECAAAECBAisPwFBUpBcU/AY2lu29twvbUmu8a0iVx9mxefdFbGxeAvZ2b1TK0Fy98rnSxZvB1sEy8WzMykN8CJzWlpO8yem08yln3c1cW89fq8gGRwke2/bel86/oXta3rb1uKxsXDqfDr9zafToY9+Le1//+beW7iO3byl99mSYzfdl8Y+eG/a/4HNaeJT30nnfvxCKh7Ta/k1+/xUGr/TduRqRBzm74LkEANTnzGy2DYstiPPLK79P4wpHjfFhuT88nLv9+Kfm74U93VkfiYVEVWQHOK8CJKhQXJ1O/KB04fX8tfRS1+7sLzc+/zX6aWF1PTl/KX7eOTc8VRsSd56WJQcVrQUJF8aaf9AgAABAgQIECBAgACBbAUESUEyMEiubkmu/bMkX/mIXJ5bSEvTF9PimZm08OKF3u9L5y+uObS88mcWG5gX9x1/xdblqzcI12NkXMufWZCMD5LFBuLBj341FVvEa/21vLCYLvzsYDp+z2Pp6L9+L43f9WA69LGv9d4GdvJzj6TTDz2Virc9XuuvpQtz6djnH13ZjLQdOdTtyCJsCpJDDEx9Bski7I3PzaQiaKyXXxOC5PBjrCAZGiSLsHfXxM70wsXp9fIwTD89f0qQHHKMFSTXzfj7gxIgQIAAAQIECBAgQGBgAUFSkIwNkr23WT2a5sZPrfkzHgee+it84/LiUpqfePHSW8F2K0SuRktBcgSCZLEl+aH70vEv/iQVIXCQX4vTs70N4pmdR9KF/zvcewvi+cmzqdgAXvOv5eV0+htP9SJcsXE5zM1AP2tl3gTJ9oNk8VmPg7xF5JofP0P6huW0nATJBuZEkAwLksWGYREkPzm5J11cw2cZD+khNfCPeez8SUFSkBx4fnwjAQIECBAgQIAAAQIEuiogSAqSwUGyCH4rn/nYCyXRWypLy2nh5HRaCXOrn0nZvSgpSI5GkOx9TuOt96dzP9k3WEQc4t9s5378fDr4ka+m4m1fBcRm5kOQbCA0vcamZPF2rXsvTqcXB3y71iE+vPr+UYJkQzMiSIYFyY2Hn0y3H34q3XPyYN+Pg1H4QkFy+G9Va0NyFCbbn4EAAQIECBAgQIAAAQLNCgiSguQIBMmVt26d2TPZ+/y7Zkf+tX/64tnZNLv3WKe3I4sYK0g2E5wGCXlFADz8j98c6C1WX3va+/+3xUwc/vuHehubgxyD7+lvngTJhmJTTZQstiMPzJ1PM0uL/T8Ygr9SkGxoRgTJsCB5y/iT6WMTz6Tt02t/G/HIh6MgKUhGzp/7JkCAAAECBAgQIECAwHoVECQFydEIksV52H00zT4/lRbPzoQ8nhbPza58buTu7m5GesvW/sJR24Ft7MZ70+Rnvp/mJs60/tiYfe5Ymvjn76Sxm7asfHbkraNp1PY5aeL+BMmGYlNNkCw+P/Lw/ExajN7MX8OjWpBsaEYEybAgWbxd698e3ZUOzF1YwyMh/ksFSUEyfgr9CQgQIECAAAECBAgQILD+BARJQXJ0gmTvXKxEyYWT59PyIJ9zN8hjcDmlhdMXep+vV0TR1SjX5d9tSI5edBv74L1p8rPfT/NH24uS53bsS0c++e3e27SO3bLVW7U2HGMFyYZi02sEyYn52UH+1gj7HkGyoRkRJEOD5N8d3Z1OLgz2WclRD0ZBUpCMmj33S4AAAQIECBAgQIAAgfUsIEgKkiMWJF9++9YivCzPLTT6+FpeWErzx6e9TWvpcSBIjl6QPLBxaxq78b40+en/SReeGm/0cbE0M59e/NYz6dAd/5mK7czivpvYCPQzXz1ngmRDsakmSO6cPZuOCpJpT41Pp24XJMOC5IfGf5H+YXJ3mllaavTvtWH/cEFSkBz2TPl5BAgQIECAAAECBAgQ6IKAIFkKMd3aijua5g6eHL0gWZyTYlNx99E0d+hUKj7XcejbksvLaeHMTJobP5Vm91y6v07PwuSrNkMFyVeHopEJZxvvT/s/sDkd/sRD6fRDT6WFE9ND/3uqeIvWE196LB247csrnxm5cUQtGt5WjDjngmR7QfLZ2XOpeMvWYwsXh/4YavIH2pBsaEYEydAg+U/Hnk1LabnJh87Qf7YgKUgOfaj8QAIECBAgQIAAAQIECHRAQJDsdIRaCX5rmvPl5TQ3fjrNPNvGW5uuRMnicyXnjpxOC6fOX/XGZLERWQTOuSMvrmxF7ppo6VheHfxGPXwLkqMd4YpNyQO33d/7XMkz334mXTxwck0P4/IXL01fTNNPjKUTm3ekI5u+tfJ5kTdvsRXZcvQUJBuKTZfZACyC5O7Zs+vubSKLx26x1VnE1E5tMF7mHA71+AXJkCB56+Gn0s3jT6bPTL1Q/mtp5K///MLpVHz+ZXEMt7kMxeDjMwfTO++4LW3YsKFy2bRp08jPhD8gAQIECBAgQIAAAQIECFxZQJDseJAsYl/x1qj9XuYmXkzF97Qa1IptyV0Tafa5yXTx4Mk0P3W2FxWLt5Us3tJ1ebH+bb6KzcriaxbPzKT5Y2dXNiJfmHppA7PV41hHsyZIjnaQ7G3v3bI17X//5l40nPjUd9OJ+59IZx95Ls0+O9n7TNS6//lfnlvs/fvedvDuo+nM93anY59/NI3f9WBv+7L4rEpv0Rpz/gXJ9oJkEbOKKHlg7kKanJ9dN5ciRu6bO9/7sw81yDUd/Eb95wuSQwlKg4S5Iuh9YmJXuv/0+Lq6fPb482nj4SfD3AaxHvXvESTr/p+b2wkQIECAAAECBAgQIJCPgCC5jiJRM/HsaJrZObG2SyvbkZfbKFwJk8Vbuc6+MJUujp3oveVssbFZbDz2ourU2V54LP65uK34d0XE7EXUS2Gz93awnT/vl/N9+TZBMiZIDfQ2obdsTUVELN7K9eDffCUdufubafJzD6fjX9ieTty7I5164H/T6W88mU599Wfp+OYdaerff9T79xP/8t3e1x68/cu9sDn2oftsRLa8EVk+34Jku0GyCHrFlmTxWZLr5VJsRhYhVYwcsoEgGRrWbjn8ZHrfoZ+tq8uN478INRv1uDjIn0+QzOcFBkdCgAABAgQIECBAgACBOgFBUphqd9txKN4rb+XaC4vFW64WlyKqFr9f+uzJl66v/vvi9rCQ+nLoayYqD//nL+w9nvY+8XTatm1b73K5t88qbrvjXX+Vzn3sW0JWcMjqha2N96exm7ek4u1cizi5/6/vSfvf96W0//33pLGb7ktjH9y8cr24/QObexGz+NqxW7Y6f6Nw/m69PwmSQ45Mwp1w2e8MCJLimrddDZ8BQbLu6brbCRAgQIAAAQIECBAgkI+AIDmUQDb8ILRewtXo/Tnb+GzL/M+3ILmONiT7iWkbt6YDGzM7pn6Oe519jSApSNp8DJoBQTI8Rg2yUed78vr8SkEynxcYHAkBAgQIECBAgAABAgTqBARJQXIdbkjmHwSjQ68gKd6V307U9eZnQpAMilH9btH5unw3LgVJQdKGZPgMCJJ1T9fdToAAAQIECBAgQIAAgXwEBElBUpA0A5UZECSbj08CH+PyDAiSgqQNyaAZECTDY5Rtx7y2HQc5n4JkPi8wOBICBAgQIECAAAECBAjUCQiSYlQlRkVv57n/+A1QQVIsK8cy15ufCUEyKEbZfMx387HfcytICpI2JMNnQJCse7rudgIECBAgQIAAAQIECOQjIEgKkoKkGajMgCDZfHwS+BiXZ0CQFCRtSAbNgCAZHqMG2ajzPXltVQqS+bzA4EgIECBAgAABAgQIECBQJyBIilGVGGVDMX5DMfocCJJiWTmWud78TAiSQTGq3y06X5fvJqUgKUjakAyfAUGy7um62wkQIECAAAECBAgQIJCPgCApSAqSZqAyA4Jk8/FJ4GNcngFBUpC0IRk0A4JkeIyy7ZjXtuMg51OQzOcFBkdCgAABAgQIECBAgACBOgFBUoyqxKjo7Tz3H7+hKUiKZeVY5nrzMyFIBsUom4/5bj72e24FSUHShmT4DAiSdU/X3U6AAAECBAgQIECAAIF8BARJQVKQNAOVGRAkm49PAh/j8gwIkoKkDcmgGRAkw2PUIBt1vievrUpBMp8XGBwJAQIECBAgQIAAAQIE6gQESTGqEqNsKMZvKEafA0FSLCvHMtebnwlBMihGD/vHcwAAGeFJREFU9btF5+vy3aQUJAVJG5LhMyBI1j1ddzsBAgQIECBAgAABAgTyERAkBUlB0gxUZkCQbD4+CXyMyzMgSAqSNiSDZkCQDI9Rth3z2nYc5HwKkvm8wOBICBAgQIAAAQIECBAgUCcgSIpRlRgVvZ3n/uM3NAVJsawcy1xvfiYEyaAYZfMx383Hfs+tIClI2pAMnwFBsu7putsJECBAgAABAgQIECCQj4AgKUgKkmagMgOCZPPxSeBjXJ4BQVKQtCEZNAOCZHiMGmSjzvfktVUpSObzAoMjIUCAAAECBAgQIECAQJ2AIClGVWKUDcX4DcXocyBIimXlWOZ68zMhSAbFqH636HxdvpuUgqQgaUMyfAYEybqn624nQIAAAQIECBAgQIBAPgKCpCApSJqBygwIks3HJ4GPcXkGBElB0oZk0AwIkuExyrZjXtuOg5xPQTKfFxgcCQECBAgQIECAAAECBOoEBEkxqhKjorfz3H/8hqYgKZaVY5nrzc+EIBkUo2w+5rv52O+5FSQFSRuS4TMgSNY9XXc7AQIECBAgQIAAAQIE8hEQJAVJQdIMVGZAkGw+Pgl8jMszIEgKkjYkg2ZAkAyPUYNs1PmevLYqBcl8XmBwJAQIECBAgAABAgQIEKgTECTFqEqMsqEYv6EYfQ4ESbGsHMtcb34mBMmgGNXvFp2vy3eTUpAUJG1Ihs+AIFn3dN3tBAgQIECAAAECBAgQyEdAkBQkBUkzUJkBQbL5+CTwMS7PgCApSNqQDJoBQTI8Rtl2zGvbcZDzKUjm8wKDIyFAgAABAgQIECBAgECdgCApRlViVPR2nvuP39AUJMWycixzvfmZECSDYpTNx3w3H/s9t4KkIGlDMnwGBMm6p+tuJ0CAAAECBAgQIECAQD4CgqQgKUiagcoMCJLNxyeBj3F5BgRJQdKGZNAMCJLhMWqQjTrfk9dWpSCZzwsMjoQAAQIECBAgQIAAAQJ1AoKkGFWJUTYU4zcUo8+BICmWlWOZ683PhCAZFKP63aLzdfluUgqSgqQNyfAZECTrnq67nQABAgQIECBAgAABAvkICJKCpCBpBiozIEg2H58EPsblGRAkBUkbkkEzIEiGxyjbjnltOw5yPgXJfF5gcCQECBAgQIAAAQIECBCoExAkxahKjIreznP/8RuagqRYVo5lrjc/E4JkUIyy+Zjv5mO/51aQFCRtSIbPgCBZ93Td7QQIECBAgAABAgQIEMhHQJAUJAVJM1CZAUGy+fgk8DEuz4AgKUjakAyaAUEyPEYNslHne/LaqhQk83mBwZEQIECAAAECBAgQIECgTkCQFKMqMcqGYvyGYvQ5ECTFsnIsc735mRAkg2JUv1t0vi7fTUpBUpC0IRk+A4Jk3dN1txMgQIAAAQIECBAgQCAfAUFSkBQkzUBlBgTJ5uOTwMe4PAOCpCBpQzJoBgTJ8Bhl2zGvbcdBzqcgmc8LDI6EAAECBAgQIECAAAECdQKCpBhViVHR23nuP35DU5AUy8qxzPXmZ0KQDIpRNh/z3Xzs99wKkoKkDcnwGRAk656uu50AAQIECBAgQIAAAQL5CAiSgqQgaQYqMyBINh+fBD7G5RkQJAVJG5JBMyBIhseoQTbqfE9eW5WCZD4vMDgSAgQIECBAgAABAgQI1AkIkmJUJUbZUIzfUIw+B4KkWFaOZa43PxOCZFCM6neLztflu0kpSAqSNiTDZ0CQrHu67nYCBAgQIECAAAECBAjkIyBICpKCpBmozIAg2Xx8EvgYl2dAkBQkbUgGzYAgGR6jbDvmte04yPkUJPN5gcGRECBAgAABAgQIECBAoE5AkBSjKjEqejvP/cdvaAqSYlk5lrne/EwIkkExyuZjvpuP/Z5bQVKQtCEZPgOCZN3TdbcTIECAAAECBAgQIEAgHwFBUpAUJM1AZQYEyebjk8DHuDwDgqQgaUMyaAYEyfAYNchGne/Ja6tSkMznBQZHQoAAAQIECBAgQIAAgToBQVKMqsQoG4rxG4rR50CQFMvKscz15mdCkAyKUf1u0fm6fDcpBUlB0oZk+AwIknVP191OgAABAgQIECBAgACBfAQESUFSkDQDlRkQJJuPTwIf4/IMCJKCpA3JoBkQJMNjlG3HvLYdBzmfgmQ+LzA4EgIECBAgQIAAAQIECNQJCJJiVCVGRW/nuf/4DU1BUiwrxzLXm58JQTIoRtl8zHfzsd9zK0gKkjYkw2dAkKx7uu52AgQIECBAgAABAgQI5CMgSAqSgqQZqMyAINl8fBL4GJdnQJAUJG1IBs2AIBkeowbZqPM9eW1VCpL5vMDgSAgQIECAAAECBAgQIFAnIEiKUZUYZUMxfkMx+hwIkmJZOZa53vxMCJJBMarfLTpfl+8mpSApSNqQDJ8BQbLu6brbCRAgQIAAAQIECBAgkI+AIClICpJmoDIDgmTz8UngY1yeAUFSkLQhGTQDgmR4jLLtmNe24yDnU5DM5wUGR0KAAAECBAgQIECAAIE6AUFSjKrEqOjtPPcfv6EpSIpl5VjmevMzIUgGxSibj/luPvZ7bgVJQdKGZPgMCJJ1T9fdToAAAQIECBAgQIAAgXwEBElBUpA0A5UZECSbj08CH+PyDAiSgqQNyaAZECTDY9QgG3W+J6+tSkEynxcYHAkBAgQIECBAgAABAgTqBARJMaoSo2woxm8oRp8DQVIsK8cy15ufCUEyKEb1u0Xn6/LdpBQkBUkbkuEzIEjWPV13OwECBAgQIECAAAECBPIRECQFSUHSDFRmQJBsPj4JfIzLMyBICpI2JINmQJAMj1G2HfPadhzkfAqS+bzA4EgIECBAgAABAgQIECBQJyBIilGVGBW9nef+4zc0BUmxrBzLXG9+JgTJoBhl8zHfzcd+z60gKUjakAyfAUGy7um62wkQIECAAAECBAgQIJCPgCApSAqSZqAyA4Jk8/FJ4GNcngFBUpC0IRk0A4JkeIwaZKPO9+S1VSlI5vMCgyMhQIAAAQIECBAgQIBAnYAgKUZVYpQNxfgNxehzIEiKZeVY5nrzMyFIBsWofrfofF2+m5SCpCBpQzJ8BgTJuqfrbidAgAABAgQIECBAgEA+AoKkIClImoHKDAiSzccngY9xeQYESUHShmTQDAiS4THKtmNe246DnE9BMp8XGBwJAQIECBAgQIAAAQIE6gQESTGqEqOit/Pcf/yGpiAplpVjmevNz4QgGRSjbD7mu/nY77kVJAVJG5LhMyBI1j1ddzsBAgQIECBAgAABAgTyERAkBUlB0gxUZkCQbD4+CXyMyzMgSAqSNiSDZkCQDI9Rg2zU+Z68tioFyXxeYHAkBAgQIECAAAECBAgQqBMQJMWoSoyyoRi/oRh9DgRJsawcy1xvfiYEyaAY1e8Wna/Ld5NSkBQkbUiGz4AgWfd03e0ECBAgQIAAAQIECBDIR0CQFCQFSTNQmQFBsvn4JPAxLs+AIClI2pAMmgFBMjxG2XbMa9txkPMpSObzAoMjIUCAAAECBAgQIECAQJ2AIClGVWJU9Hae+4/f0BQkxbJyLHO9+ZkQJINilM3HfDcf+z23gqQgaUMyfAYEybqn624nQIAAAQIECBAgQIBAPgKCpCApSJqBygwIks3HJ4GPcXkGBElB0oZk0AwIkuExapCNOt+T11alIJnPCwyOhAABAgQIECBAgAABAnUCgqQYVYlRNhTjNxSjz4EgKZaVY5nrzc+EIBkUo/rdovN1+W5SCpKCpA3J8BkQJOuerrudAAECBAgQIECAAAEC+QgIkoKkIGkGKjMgSDYfnwQ+xuUZECQFSRuSQTMgSIbHKNuOeW07DnI+Bcl8XmBwJAQIECBAgAABAgQIEKgTECTFqEqMit7Oc//xG5qCpFhWjmWuNz8TgmRQjLL5mO/mY7/nVpAUJG1Ihs+AIFn3dN3tBAgQIECAAAECBAgQyEdAkBQkBUkzUJkBQbL5+CTwMS7PgCApSNqQDJoBQTI8Rg2yUed78tqqFCTzeYHBkRAgQIAAAQIECBAgQKBOQJAUoyoxyoZi/IZi9DkQJMWycixzvfmZECSDYlS/W3S+Lt9NSkFSkLQhGT4DgmTd03W3EyBAgAABAgQIECBAIB8BQVKQFCTNQGUGBMnm45PAx7g8A4KkIGlDMmgGBMnwGGXbMa9tx0HOpyCZzwsMjoQAAQIECBAgQIAAAQJ1AoKkGFWJUdHbee4/fkNTkBTLyrHM9eZnQpAMilE2H/PdfOz33AqSgqQNyfAZECTrnq67nQABAgQIECBAgAABAvkICJKCpCBpBiozIEg2H58EPsblGRAkBUkbkkEzIEiGx6hBNup8T15blYJkPi8wOBICBAgQIECAAAECBAjUCYxskHzHO96RNmzY0Lts27YtlS8nnj6Q5p6bqoQU23Xx23XOwfo/B4KkWFaOZa43PxOCZFCM6neLztflu0kpSAqSNiTDZ0CQrHu67nYCBAgQIECAAAECBAjkIzCyQfL6668XJG3uCc5BMyBINh+fBD7G5RkQJAVJG5JBMyBIhsco2455bTsOcj4FyXxeYHAkBAgQIECAAAECBAgQqBMY2SC5c+fO9Pjjj9uQDApSthzX/5bj1ZxDQVIsK8cy15ufCUEyKEbZfMx387HfcytICpI2JMNnQJCse7rudgIECBAgQIAAAQIECOQjMLJBcpW4eNvW8tu1Fte9ZWu3g9nVxDbfe+XZESSbj08CH+PyDAiSgqQNyaAZECTDY9QgG3W+J6+tSkFy9dmv3wkQIECAAAECBAgQIJCvgCBpA9HbopqBygwIkmJZOZa53vxMCJJBMarfLTpfl+8mpSApSNqQDJ8BQTLfFxwcGQECBAgQIECAAAECBFYFBEkxqhKjbBBeeYMwdyNBsvn4JPAxLs+AIClI2pAMmgFBMjxG2XbMa9txkPMpSK4+Pfc7AQIECBAgQIAAAQIE8hUQJAVJQdIMVGZAkBTLyrHM9eZnQpAMilE2H/PdfOz33AqSgqQNyfAZECTzfcHBkREgQIAAAQIECBAgQGBVQJAUoyoxKvftP8d35Q1QQbL5+CTwMS7PgCApSNqQDJoBQTI8Rg2yUed78tqqFCRXn577nQABAgQIECBAgAABAvkKCJKCpCBpBiozIEiKZeVY5nrzMyFIBsWofrfofF2+m5SCpCBpQzJ8BgTJfF9wcGQECBAgQIAAAQIECBBYFRAkxahKjLJBeOUNwtyNBMnm45PAx7g8A4KkIGlDMmgGBMnwGGXbMa9tx0HOpyC5+vTc7wQIECBAgAABAgQIEMhXYN0GyZPPHEjzz02l2T2TLgzMwJBnYHHvibT3iafTtm3bepcNGzaky13u/NP3pPMf/+906LYHXBiYgaucgZMfeShte8+/Xfaxds2f/HH6zd/97fTw87vTniKeuDAwA8Obgbnp9Nz8+fTDHY+99Pfe6t9/r/z9mVPH0g1/9u70Fw9+Md0+8bQLAzMwxBm44+J4euedt1/278BNmzbl+2zckREgQIAAAQIECBAgQKBDAus8SB4XooYcogRegbuYgaW+g+R708wd30mHb/+KCwMzcJUzcPqj/5Uefu+nL/ti7DVve8vLQXJuOu1xYWAGhjgD51eC5E93XDlI/vm7019+/Uvpw5M7XRiYgSHOwJ3zR9K77hIkO/Q6hEMlQIAAAQIECBAgQKCDAus2SG7/wY/Sjh9uT489+mMXBmZgyDNQPLZ++MgPXnph9nLbkcVt177xTen6a/8wvfWa33NhYAaucgbe9uY/SNe96bcuGyR/6Vd+Of3qr/9aeuDrD6ZHdzzmwsAMDHkGiu3I7z/88Et/771yM3L1n3+wfXv6o7e8Jf3G7/9OKraWXRiYgeHNwLXXvzW98dprLvt3oA3JDr5K4ZAJECBAgAABAgQIEMhSYN0GydUXh/y+8paaHDg0OQN1QdLtl38rWy5cmpiBN7zhDWnLli2vGUya/N8BP9vfM2ZgW7ruuusuG0yaeMz7mf4uMQMrMyBIZvk6hIMiQIAAAQIECBAgQKCDAiMfJF//+td74afm8/u8SOGFqrZm4HWve53HocehGQiegSJItvWYdz/+fjEDZsAMmIFRmQFBsoOvUjhkAgQIECBAgAABAgSyFBj5IPn2t7/dC7DBL4KPyosR/hxeGDMDZsAMmAEzYAbMgBkwA92aAUEyy9chHBQBAgQIECBAgAABAh0UGPkgecMNNwiSgqQZMANmwAyYATNgBsyAGTADZqCDM3D33Xd38Gm6QyZAgAABAgQIECBAgEB+AoJkB5/U+6/Ku/VflTvfzrcZMANmwAyYATNgBszAep0BQTK/FyEcEQECBAgQIECAAAEC3RQY+SC5b9++tGvXLhcGZsAMmAEzYAbMgBkwA2bADJiBjs3A1NRUN5+pO2oCBAgQIECAAAECBAhkJjDyQTIzb4dDgAABAgQIECBAgAABAgQIECBAgAABAgQIECBAoFMCgmSnTreDJUCAAAECBAgQIECAAAECBAgQIECAAAECBAgQINCugCDZrrd7I0CAAAECBAgQIECAAAECBAgQIECAAAECBAgQINApAUGyU6fbwRIgQIAAAQIECBAgQIAAAQIECBAgQIAAAQIECBBoV0CQbNfbvREgQIAAAQIECBAgQIAAAQIECBAgQIAAAQIECBDolIAg2anT7WAJECBAgAABAgQIECBAgAABAgQIECBAgAABAgQItCsgSLbr7d4IECBAgAABAgQIECBAgAABAgQIECBAgAABAgQIdEpAkOzU6XawBAgQIECAAAECBAgQIECAAAECBAgQIECAAAECBNoVECTb9XZvBAgQIECAAAECBAgQIECAAAECBAgQIECAAAECBDolIEh26nQ7WAIECBAgQIAAAQIECBAgQIAAAQIECBAgQIAAAQLtCgiS7Xq7NwIECBAgQIAAAQIECBAgQIAAAQIECBAgQIAAAQKdEhAkO3W6HSwBAgQIECBAgAABAgQIECBAgAABAgQIECBAgACBdgUEyXa93RsBAgQIECBAgAABAgQIECBAgAABAgQIECBAgACBTgkIkp063Q6WAAECBAgQIECAAAECBAgQIECAAAECBAgQIECAQLsCgmS73u6NAAECBAgQIECAAAECBAgQIECAAAECBAgQIECAQKcEBMlOnW4HS4AAAQIECBAgQIAAAQIECBAgQIAAAQIECBAgQKBdAUGyXW/3RoAAAQIECBAgQIAAAQIECBAgQIAAAQIECBAgQKBTAoJkp063gyVAgAABAgQIECBAgAABAgQIECBAgAABAgQIECDQroAg2a63eyNAgAABAgQIECBAgAABAgQIECBAgAABAgQIECDQKQFBslOn28ESIECAAAECBAgQIECAAAECBAgQIECAAAECBAgQaFdAkGzX270RIECAAAECBAgQIECAAAECBAgQIECAAAECBAgQ6JSAINmp0+1gCRAgQIAAAQIECBAgQIAAAQIECBAgQIAAAQIECLQrIEi26+3eCBAgQIAAAQIECBAgQIAAAQIECBAgQIAAAQIECHRKQJDs1Ol2sAQIECBAgAABAgQIECBAgAABAgQIECBAgAABAgTaFRAk2/V2bwQIECBAgAABAgQIECBAgAABAgQIECBAgAABAgQ6JSBIdup0O1gCBAgQIECAAAECBAgQIECAAAECBAgQIECAAAEC7QoIku16uzcCBAgQIECAAAECBAgQIECAAAECBAgQIECAAAECnRIQJDt1uh0sAQIECBAgQIAAAQIECBAgQIAAAQIECBAgQIAAgXYFBMl2vd0bAQIECBAgQIAAAQIECBAgQIAAAQIECBAgQIAAgU4JCJKdOt0OlgABAgQIECBAgAABAgQIECBAgAABAgQIECBAgEC7AoJku97ujQABAgQIECBAgAABAgQIECBAgAABAgQIECBAgECnBATJTp1uB0uAAAECBAgQIECAAAECBAgQIECAAAECBAgQIECgXQFBsl1v90aAAAECBAgQIECAAAECBAgQIECAAAECBAgQIECgUwKCZKdOt4MlQIAAAQIECBAgQIAAAQIECBAgQIAAAQIECBAg0K6AINmut3sjQIAAAQIECBAgQIAAAQIECBAgQIAAAQIECBAg0CkBQbJTp9vBEiBAgAABAgQIECBAgAABAgQIECBAgAABAgQIEGhXQJBs19u9ESBAgAABAgQIECBAgAABAgQIECBAgAABAgQIEOiUgCDZqdPtYAkQIECAAAECBAgQIECAAAECBAgQIECAAAECBAi0KyBItuvt3ggQIECAAAECBAgQIECAAAECBAgQIECAAAECBAh0SkCQ7NTpdrAECBAgQIAAAQIECBAgQIAAAQIECBAgQIAAAQIE2hUQJNv1dm8ECBAgQIAAAQIECBAgQIAAAQIECBAgQIAAAQIEOiUgSHbqdDtYAgQIECBAgAABAgQIECBAgAABAgQIECBAgAABAu0KCJLters3AgQIECBAgAABAgQIECBAgAABAgQIECBAgAABAp0SECQ7dbodLAECBAgQIECAAAECBAgQIECAAAECBAgQIECAAIF2BQTJdr3dGwECBAgQIECAAAECBAgQIECAAAECBAgQIECAAIFOCQiSnTrdDpYAAQIECBAgQIAAAQIECBAgQIAAAQIECBAgQIBAuwKCZLve7o0AAQIECBAgQIAAAQIECBAgQIAAAQIECBAgQIBApwQEyU6dbgdLgAABAgQIECBAgAABAgQIECBAgAABAgQIECBAoF0BQbJdb/dGgAABAgQIECBAgAABAgQIECBAgAABAgQIECBAoFMCgmSnTreDJUCAAAECBAgQIECAAAECBAgQIECAAAECBAgQINCuwP8DGwD2cKquwQIAAAAASUVORK5CYII=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7" name="AutoShape 2" descr="image.png"/>
          <p:cNvSpPr>
            <a:spLocks noChangeAspect="1" noChangeArrowheads="1"/>
          </p:cNvSpPr>
          <p:nvPr/>
        </p:nvSpPr>
        <p:spPr bwMode="auto">
          <a:xfrm>
            <a:off x="307975" y="7937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ru-RU"/>
          </a:p>
        </p:txBody>
      </p:sp>
      <p:sp>
        <p:nvSpPr>
          <p:cNvPr id="8" name="Прямоугольник 7">
            <a:extLst>
              <a:ext uri="{FF2B5EF4-FFF2-40B4-BE49-F238E27FC236}">
                <a16:creationId xmlns:a16="http://schemas.microsoft.com/office/drawing/2014/main" id="{50326A08-4EF4-5B48-A5AC-8379D6B0AFB1}"/>
              </a:ext>
            </a:extLst>
          </p:cNvPr>
          <p:cNvSpPr/>
          <p:nvPr/>
        </p:nvSpPr>
        <p:spPr>
          <a:xfrm>
            <a:off x="226944" y="1195191"/>
            <a:ext cx="11738112" cy="660665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pic>
        <p:nvPicPr>
          <p:cNvPr id="10" name="Рисунок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576" y="3327400"/>
            <a:ext cx="8770242" cy="3103292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</p:spTree>
    <p:extLst>
      <p:ext uri="{BB962C8B-B14F-4D97-AF65-F5344CB8AC3E}">
        <p14:creationId xmlns:p14="http://schemas.microsoft.com/office/powerpoint/2010/main" val="34897735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061F7B-2A85-40A0-A8BC-6E690EE894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77907" y="917061"/>
                <a:ext cx="11519841" cy="5023877"/>
              </a:xfrm>
            </p:spPr>
            <p:txBody>
              <a:bodyPr>
                <a:normAutofit/>
              </a:bodyPr>
              <a:lstStyle/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Основная цель </a:t>
                </a:r>
                <a:r>
                  <a:rPr lang="en-US" altLang="en-US" sz="2100" dirty="0" err="1">
                    <a:solidFill>
                      <a:schemeClr val="bg1"/>
                    </a:solidFill>
                  </a:rPr>
                  <a:t>GoogLeNet</a:t>
                </a:r>
                <a:r>
                  <a:rPr lang="en-US" alt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достичь максимальной величины рецептивного поля.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Каждый слой это несколько параллельных </a:t>
                </a:r>
                <a:r>
                  <a:rPr lang="ru-RU" altLang="en-US" sz="2100" dirty="0" smtClean="0">
                    <a:solidFill>
                      <a:schemeClr val="bg1"/>
                    </a:solidFill>
                  </a:rPr>
                  <a:t>микро-сверточных 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нейронных сетей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идея соответствует с концепцией </a:t>
                </a:r>
                <a:r>
                  <a:rPr lang="en-US" altLang="en-US" sz="2100" dirty="0" err="1">
                    <a:solidFill>
                      <a:schemeClr val="bg1"/>
                    </a:solidFill>
                  </a:rPr>
                  <a:t>NiN</a:t>
                </a:r>
                <a:r>
                  <a:rPr lang="en-US" altLang="en-US" sz="2100" dirty="0">
                    <a:solidFill>
                      <a:schemeClr val="bg1"/>
                    </a:solidFill>
                  </a:rPr>
                  <a:t>. 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С</a:t>
                </a:r>
                <a:r>
                  <a:rPr lang="en-US" altLang="en-US" sz="2100" dirty="0" err="1">
                    <a:solidFill>
                      <a:schemeClr val="bg1"/>
                    </a:solidFill>
                  </a:rPr>
                  <a:t>вер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тки 1</a:t>
                </a:r>
                <a14:m>
                  <m:oMath xmlns:m="http://schemas.openxmlformats.org/officeDocument/2006/math">
                    <m:r>
                      <a:rPr lang="ru-RU" altLang="en-US" sz="2100" b="0" i="1" smtClean="0">
                        <a:solidFill>
                          <a:schemeClr val="bg1"/>
                        </a:solidFill>
                        <a:latin typeface="Cambria Math" panose="02040503050406030204" pitchFamily="18" charset="0"/>
                      </a:rPr>
                      <m:t>×</m:t>
                    </m:r>
                  </m:oMath>
                </a14:m>
                <a:r>
                  <a:rPr lang="en-US" altLang="en-US" sz="2100" dirty="0">
                    <a:solidFill>
                      <a:schemeClr val="bg1"/>
                    </a:solidFill>
                  </a:rPr>
                  <a:t>1 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используются для понижения размерности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Разные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паралельные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микросети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 могут давать разные масштабы рецептивного полня.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Также часть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микросетей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 может содержать слой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пулинга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. </a:t>
                </a:r>
              </a:p>
              <a:p>
                <a:pPr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Цель использования параллельных сетей по мнению авторов – увеличить число попыток успешно выделить регулярный и полезный признак на каждом слое.</a:t>
                </a:r>
              </a:p>
              <a:p>
                <a:pPr lvl="1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</a:pPr>
                <a:r>
                  <a:rPr lang="ru-RU" altLang="en-US" sz="2100" dirty="0">
                    <a:solidFill>
                      <a:schemeClr val="bg1"/>
                    </a:solidFill>
                  </a:rPr>
                  <a:t> В соответствии с принципом </a:t>
                </a:r>
                <a:r>
                  <a:rPr lang="ru-RU" altLang="en-US" sz="2100" dirty="0" err="1">
                    <a:solidFill>
                      <a:schemeClr val="bg1"/>
                    </a:solidFill>
                  </a:rPr>
                  <a:t>Хебба</a:t>
                </a:r>
                <a:r>
                  <a:rPr lang="ru-RU" altLang="en-US" sz="2100" dirty="0">
                    <a:solidFill>
                      <a:schemeClr val="bg1"/>
                    </a:solidFill>
                  </a:rPr>
                  <a:t> «связанные нейроны активируются вместе» - то есть разные подслои должны выделять разные признаки</a:t>
                </a:r>
                <a:r>
                  <a:rPr lang="ru-RU" altLang="en-US" sz="1600" dirty="0">
                    <a:solidFill>
                      <a:schemeClr val="bg1"/>
                    </a:solidFill>
                  </a:rPr>
                  <a:t>. </a:t>
                </a:r>
              </a:p>
              <a:p>
                <a:pPr marL="0" lvl="0" indent="0" eaLnBrk="0" fontAlgn="base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FontTx/>
                  <a:buChar char="•"/>
                </a:pPr>
                <a:endParaRPr lang="ru-RU" altLang="en-US" sz="2000" dirty="0">
                  <a:solidFill>
                    <a:srgbClr val="000000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Объект 2">
                <a:extLst>
                  <a:ext uri="{FF2B5EF4-FFF2-40B4-BE49-F238E27FC236}">
                    <a16:creationId xmlns:a16="http://schemas.microsoft.com/office/drawing/2014/main" id="{42061F7B-2A85-40A0-A8BC-6E690EE894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77907" y="917061"/>
                <a:ext cx="11519841" cy="5023877"/>
              </a:xfrm>
              <a:blipFill>
                <a:blip r:embed="rId2"/>
                <a:stretch>
                  <a:fillRect l="-529" t="-727"/>
                </a:stretch>
              </a:blipFill>
            </p:spPr>
            <p:txBody>
              <a:bodyPr/>
              <a:lstStyle/>
              <a:p>
                <a:r>
                  <a:rPr lang="ru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3F0E8-37D6-4D04-B6F7-6213F1D1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197457"/>
            <a:ext cx="10836528" cy="71960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GoogLeNet</a:t>
            </a:r>
            <a:r>
              <a:rPr lang="en-US" sz="4800" b="1" dirty="0">
                <a:solidFill>
                  <a:schemeClr val="bg1"/>
                </a:solidFill>
              </a:rPr>
              <a:t> (Inception) 2014</a:t>
            </a:r>
            <a:endParaRPr lang="en-US" sz="4800" dirty="0">
              <a:solidFill>
                <a:schemeClr val="bg1"/>
              </a:solidFill>
            </a:endParaRPr>
          </a:p>
        </p:txBody>
      </p:sp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3"/>
          <a:srcRect l="-7836" t="-1" r="-1" b="-15817"/>
          <a:stretch/>
        </p:blipFill>
        <p:spPr>
          <a:xfrm>
            <a:off x="4422371" y="4153601"/>
            <a:ext cx="3866282" cy="270439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18EDE58-BB54-054E-BF1E-A7773DB19F30}"/>
              </a:ext>
            </a:extLst>
          </p:cNvPr>
          <p:cNvSpPr txBox="1"/>
          <p:nvPr/>
        </p:nvSpPr>
        <p:spPr>
          <a:xfrm>
            <a:off x="4540304" y="6488668"/>
            <a:ext cx="60979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" b="0" i="0" dirty="0">
                <a:effectLst/>
                <a:latin typeface="Lato" panose="020F0502020204030204" pitchFamily="34" charset="0"/>
              </a:rPr>
              <a:t>sparsely connected architecture</a:t>
            </a:r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EBB2690B-0A6F-184A-940F-45EBA2570E0A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-67813" t="21085" r="-11231" b="-21038"/>
          <a:stretch/>
        </p:blipFill>
        <p:spPr>
          <a:xfrm>
            <a:off x="277907" y="4669970"/>
            <a:ext cx="3455894" cy="195668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C354CD5-A8E8-3D48-84AC-5AE647CC6704}"/>
              </a:ext>
            </a:extLst>
          </p:cNvPr>
          <p:cNvSpPr txBox="1"/>
          <p:nvPr/>
        </p:nvSpPr>
        <p:spPr>
          <a:xfrm>
            <a:off x="341234" y="6257324"/>
            <a:ext cx="346316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dirty="0" err="1">
                <a:latin typeface="Lato" panose="020F0502020204030204" pitchFamily="34" charset="0"/>
              </a:rPr>
              <a:t>dens</a:t>
            </a:r>
            <a:r>
              <a:rPr lang="en-US" dirty="0">
                <a:latin typeface="Lato" panose="020F0502020204030204" pitchFamily="34" charset="0"/>
              </a:rPr>
              <a:t>e</a:t>
            </a:r>
            <a:r>
              <a:rPr lang="ru-RU" dirty="0" err="1">
                <a:latin typeface="Lato" panose="020F0502020204030204" pitchFamily="34" charset="0"/>
              </a:rPr>
              <a:t>ly</a:t>
            </a:r>
            <a:r>
              <a:rPr lang="en" b="0" i="0" dirty="0">
                <a:effectLst/>
                <a:latin typeface="Lato" panose="020F0502020204030204" pitchFamily="34" charset="0"/>
              </a:rPr>
              <a:t> connected architecture</a:t>
            </a:r>
            <a:endParaRPr lang="ru-RU" dirty="0"/>
          </a:p>
        </p:txBody>
      </p:sp>
      <p:sp>
        <p:nvSpPr>
          <p:cNvPr id="10" name="Стрелка вправо 9">
            <a:extLst>
              <a:ext uri="{FF2B5EF4-FFF2-40B4-BE49-F238E27FC236}">
                <a16:creationId xmlns:a16="http://schemas.microsoft.com/office/drawing/2014/main" id="{355B3E82-2B55-A44D-9AF6-B7064C726D2B}"/>
              </a:ext>
            </a:extLst>
          </p:cNvPr>
          <p:cNvSpPr/>
          <p:nvPr/>
        </p:nvSpPr>
        <p:spPr>
          <a:xfrm>
            <a:off x="3559629" y="5159829"/>
            <a:ext cx="1109190" cy="478971"/>
          </a:xfrm>
          <a:prstGeom prst="rightArrow">
            <a:avLst/>
          </a:prstGeom>
          <a:solidFill>
            <a:schemeClr val="bg1">
              <a:lumMod val="95000"/>
            </a:schemeClr>
          </a:solidFill>
          <a:ln w="3810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Прямоугольник 10">
            <a:extLst>
              <a:ext uri="{FF2B5EF4-FFF2-40B4-BE49-F238E27FC236}">
                <a16:creationId xmlns:a16="http://schemas.microsoft.com/office/drawing/2014/main" id="{97EFF266-254D-4D49-83F1-1AC2536CC91F}"/>
              </a:ext>
            </a:extLst>
          </p:cNvPr>
          <p:cNvSpPr/>
          <p:nvPr/>
        </p:nvSpPr>
        <p:spPr>
          <a:xfrm>
            <a:off x="277907" y="1315375"/>
            <a:ext cx="10428445" cy="904626"/>
          </a:xfrm>
          <a:prstGeom prst="rect">
            <a:avLst/>
          </a:prstGeom>
          <a:noFill/>
          <a:ln w="38100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1172C7-6C40-B24B-A28A-183D4C71B299}"/>
              </a:ext>
            </a:extLst>
          </p:cNvPr>
          <p:cNvSpPr txBox="1"/>
          <p:nvPr/>
        </p:nvSpPr>
        <p:spPr>
          <a:xfrm>
            <a:off x="4360167" y="4230565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256</a:t>
            </a:r>
            <a:r>
              <a:rPr lang="en-US" sz="1600" dirty="0">
                <a:latin typeface="Lato" panose="020F0502020204030204" pitchFamily="34" charset="0"/>
              </a:rPr>
              <a:t> </a:t>
            </a:r>
            <a:r>
              <a:rPr lang="ru-RU" sz="1600" dirty="0" smtClean="0">
                <a:latin typeface="Lato" panose="020F0502020204030204" pitchFamily="34" charset="0"/>
              </a:rPr>
              <a:t>каналов</a:t>
            </a:r>
            <a:endParaRPr lang="ru-RU" sz="16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36A3A6C-BD82-434B-B081-5D23ED13B46B}"/>
              </a:ext>
            </a:extLst>
          </p:cNvPr>
          <p:cNvSpPr txBox="1"/>
          <p:nvPr/>
        </p:nvSpPr>
        <p:spPr>
          <a:xfrm>
            <a:off x="4422371" y="6045526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4" pitchFamily="34" charset="0"/>
              </a:rPr>
              <a:t>192 </a:t>
            </a:r>
            <a:r>
              <a:rPr lang="ru-RU" sz="1600" dirty="0" smtClean="0">
                <a:latin typeface="Lato" panose="020F0502020204030204" pitchFamily="34" charset="0"/>
              </a:rPr>
              <a:t>канала</a:t>
            </a:r>
            <a:endParaRPr lang="ru-RU" sz="16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5DEFFFD-8401-E546-9843-941AF5530E2A}"/>
              </a:ext>
            </a:extLst>
          </p:cNvPr>
          <p:cNvSpPr txBox="1"/>
          <p:nvPr/>
        </p:nvSpPr>
        <p:spPr>
          <a:xfrm>
            <a:off x="4591730" y="4685377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64</a:t>
            </a:r>
            <a:endParaRPr lang="ru-RU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E35654FD-F442-954E-8F9D-32D853D4BC56}"/>
              </a:ext>
            </a:extLst>
          </p:cNvPr>
          <p:cNvSpPr txBox="1"/>
          <p:nvPr/>
        </p:nvSpPr>
        <p:spPr>
          <a:xfrm>
            <a:off x="5294361" y="5422245"/>
            <a:ext cx="447076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96</a:t>
            </a:r>
            <a:endParaRPr lang="ru-RU" sz="16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5551762-D76B-EE40-8654-0569CD84517C}"/>
              </a:ext>
            </a:extLst>
          </p:cNvPr>
          <p:cNvSpPr txBox="1"/>
          <p:nvPr/>
        </p:nvSpPr>
        <p:spPr>
          <a:xfrm>
            <a:off x="5169159" y="4759644"/>
            <a:ext cx="546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128</a:t>
            </a:r>
            <a:endParaRPr lang="ru-RU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013A66A-FEDC-A14C-AD8F-AD6AB574F755}"/>
              </a:ext>
            </a:extLst>
          </p:cNvPr>
          <p:cNvSpPr txBox="1"/>
          <p:nvPr/>
        </p:nvSpPr>
        <p:spPr>
          <a:xfrm>
            <a:off x="6256973" y="4685377"/>
            <a:ext cx="546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32</a:t>
            </a:r>
            <a:endParaRPr lang="ru-RU" sz="16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A62C9B2-41B4-874E-9834-E35B3B8FAD72}"/>
              </a:ext>
            </a:extLst>
          </p:cNvPr>
          <p:cNvSpPr txBox="1"/>
          <p:nvPr/>
        </p:nvSpPr>
        <p:spPr>
          <a:xfrm>
            <a:off x="7585767" y="4590367"/>
            <a:ext cx="546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32</a:t>
            </a:r>
            <a:endParaRPr lang="ru-RU" sz="16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22C7E07-976F-5C4A-B423-08DBDFAE383F}"/>
              </a:ext>
            </a:extLst>
          </p:cNvPr>
          <p:cNvSpPr txBox="1"/>
          <p:nvPr/>
        </p:nvSpPr>
        <p:spPr>
          <a:xfrm>
            <a:off x="6256973" y="5168785"/>
            <a:ext cx="54650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16</a:t>
            </a:r>
            <a:endParaRPr lang="ru-RU" sz="16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8B5D03B-BDC5-DE4A-B9C2-125C078517DD}"/>
              </a:ext>
            </a:extLst>
          </p:cNvPr>
          <p:cNvSpPr txBox="1"/>
          <p:nvPr/>
        </p:nvSpPr>
        <p:spPr>
          <a:xfrm>
            <a:off x="382880" y="5783916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Lato" panose="020F0502020204030204" pitchFamily="34" charset="0"/>
              </a:rPr>
              <a:t>192 </a:t>
            </a:r>
            <a:r>
              <a:rPr lang="ru-RU" sz="1600" dirty="0" smtClean="0">
                <a:latin typeface="Lato" panose="020F0502020204030204" pitchFamily="34" charset="0"/>
              </a:rPr>
              <a:t>канала</a:t>
            </a:r>
            <a:endParaRPr lang="ru-RU" sz="16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2BBF9FD-E500-9640-98DF-4541A082DC76}"/>
              </a:ext>
            </a:extLst>
          </p:cNvPr>
          <p:cNvSpPr txBox="1"/>
          <p:nvPr/>
        </p:nvSpPr>
        <p:spPr>
          <a:xfrm>
            <a:off x="277907" y="5290898"/>
            <a:ext cx="148693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256</a:t>
            </a:r>
            <a:r>
              <a:rPr lang="en-US" sz="1600" dirty="0">
                <a:latin typeface="Lato" panose="020F0502020204030204" pitchFamily="34" charset="0"/>
              </a:rPr>
              <a:t> </a:t>
            </a:r>
            <a:r>
              <a:rPr lang="ru-RU" sz="1600" dirty="0" smtClean="0">
                <a:latin typeface="Lato" panose="020F0502020204030204" pitchFamily="34" charset="0"/>
              </a:rPr>
              <a:t>каналов</a:t>
            </a:r>
            <a:endParaRPr lang="ru-RU" sz="16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5CD3C94-67A3-3746-A639-FCD51AFACC09}"/>
              </a:ext>
            </a:extLst>
          </p:cNvPr>
          <p:cNvSpPr txBox="1"/>
          <p:nvPr/>
        </p:nvSpPr>
        <p:spPr>
          <a:xfrm>
            <a:off x="277907" y="4759644"/>
            <a:ext cx="1591905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600" dirty="0">
                <a:latin typeface="Lato" panose="020F0502020204030204" pitchFamily="34" charset="0"/>
              </a:rPr>
              <a:t>256</a:t>
            </a:r>
            <a:r>
              <a:rPr lang="en-US" sz="1600" dirty="0">
                <a:latin typeface="Lato" panose="020F0502020204030204" pitchFamily="34" charset="0"/>
              </a:rPr>
              <a:t> </a:t>
            </a:r>
            <a:r>
              <a:rPr lang="ru-RU" sz="1600" dirty="0" smtClean="0">
                <a:latin typeface="Lato" panose="020F0502020204030204" pitchFamily="34" charset="0"/>
              </a:rPr>
              <a:t>каналов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9248364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3479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/>
          <p:cNvPicPr>
            <a:picLocks noChangeAspect="1"/>
          </p:cNvPicPr>
          <p:nvPr/>
        </p:nvPicPr>
        <p:blipFill rotWithShape="1">
          <a:blip r:embed="rId2"/>
          <a:srcRect l="1" t="-19978" r="-3941" b="1"/>
          <a:stretch/>
        </p:blipFill>
        <p:spPr>
          <a:xfrm>
            <a:off x="1633225" y="4028276"/>
            <a:ext cx="3505409" cy="263526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B73F0E8-37D6-4D04-B6F7-6213F1D1B9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809" y="197457"/>
            <a:ext cx="10836528" cy="719604"/>
          </a:xfrm>
        </p:spPr>
        <p:txBody>
          <a:bodyPr>
            <a:noAutofit/>
          </a:bodyPr>
          <a:lstStyle/>
          <a:p>
            <a:pPr algn="ctr"/>
            <a:r>
              <a:rPr lang="en-US" sz="4800" b="1" dirty="0" err="1">
                <a:solidFill>
                  <a:schemeClr val="bg1"/>
                </a:solidFill>
              </a:rPr>
              <a:t>GoogLeNet</a:t>
            </a:r>
            <a:r>
              <a:rPr lang="en-US" sz="4800" b="1" dirty="0">
                <a:solidFill>
                  <a:schemeClr val="bg1"/>
                </a:solidFill>
              </a:rPr>
              <a:t> (Inception) 2014</a:t>
            </a:r>
            <a:endParaRPr lang="en-US" sz="4800" dirty="0">
              <a:solidFill>
                <a:schemeClr val="bg1"/>
              </a:solidFill>
            </a:endParaRP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061F7B-2A85-40A0-A8BC-6E690EE894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7907" y="917061"/>
            <a:ext cx="8528164" cy="3069151"/>
          </a:xfrm>
        </p:spPr>
        <p:txBody>
          <a:bodyPr>
            <a:norm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200" dirty="0" err="1">
                <a:solidFill>
                  <a:schemeClr val="bg1"/>
                </a:solidFill>
              </a:rPr>
              <a:t>Ар</a:t>
            </a:r>
            <a:r>
              <a:rPr lang="ru-RU" altLang="en-US" sz="2200" dirty="0" err="1">
                <a:solidFill>
                  <a:schemeClr val="bg1"/>
                </a:solidFill>
              </a:rPr>
              <a:t>хитектура</a:t>
            </a:r>
            <a:r>
              <a:rPr lang="ru-RU" altLang="en-US" sz="2200" dirty="0">
                <a:solidFill>
                  <a:schemeClr val="bg1"/>
                </a:solidFill>
              </a:rPr>
              <a:t> содержит входной поток, набор </a:t>
            </a:r>
            <a:r>
              <a:rPr lang="en-US" altLang="en-US" sz="2200" dirty="0">
                <a:solidFill>
                  <a:schemeClr val="bg1"/>
                </a:solidFill>
              </a:rPr>
              <a:t>inception layers, </a:t>
            </a:r>
            <a:r>
              <a:rPr lang="ru-RU" altLang="en-US" sz="2200" dirty="0">
                <a:solidFill>
                  <a:schemeClr val="bg1"/>
                </a:solidFill>
              </a:rPr>
              <a:t>с понижением размерности между ними,</a:t>
            </a:r>
            <a:endParaRPr lang="en-US" altLang="en-US" sz="2200" dirty="0">
              <a:solidFill>
                <a:schemeClr val="bg1"/>
              </a:solidFill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Вспомогательные выходные (головные слои), объединяемые с итоговым – метод регуляризации головных слоев.</a:t>
            </a:r>
          </a:p>
          <a:p>
            <a:pPr lvl="1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sz="2200" dirty="0">
                <a:solidFill>
                  <a:schemeClr val="bg1"/>
                </a:solidFill>
              </a:rPr>
              <a:t>Позже оказалось, что только выходы, близкие к верхним слоям полезны.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Сходимость сети несколько лучше.</a:t>
            </a:r>
          </a:p>
          <a:p>
            <a:pPr lvl="2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ru-RU" altLang="en-US" dirty="0">
                <a:solidFill>
                  <a:schemeClr val="bg1"/>
                </a:solidFill>
              </a:rPr>
              <a:t>В современных реализациях этот подход исключен, так как </a:t>
            </a:r>
            <a:r>
              <a:rPr lang="en-US" altLang="en-US" dirty="0">
                <a:solidFill>
                  <a:schemeClr val="bg1"/>
                </a:solidFill>
              </a:rPr>
              <a:t/>
            </a:r>
            <a:br>
              <a:rPr lang="en-US" altLang="en-US" dirty="0">
                <a:solidFill>
                  <a:schemeClr val="bg1"/>
                </a:solidFill>
              </a:rPr>
            </a:br>
            <a:r>
              <a:rPr lang="ru-RU" altLang="en-US" dirty="0" err="1">
                <a:solidFill>
                  <a:schemeClr val="bg1"/>
                </a:solidFill>
              </a:rPr>
              <a:t>батч</a:t>
            </a:r>
            <a:r>
              <a:rPr lang="ru-RU" altLang="en-US" dirty="0">
                <a:solidFill>
                  <a:schemeClr val="bg1"/>
                </a:solidFill>
              </a:rPr>
              <a:t>-нормализация более хороший метод регуляризации</a:t>
            </a:r>
            <a:r>
              <a:rPr lang="ru-RU" altLang="en-US" sz="1800" dirty="0">
                <a:solidFill>
                  <a:schemeClr val="bg1"/>
                </a:solidFill>
              </a:rPr>
              <a:t>.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1800" dirty="0">
              <a:solidFill>
                <a:srgbClr val="000000"/>
              </a:solidFill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ru-RU" altLang="en-US" sz="1800" dirty="0">
              <a:solidFill>
                <a:srgbClr val="000000"/>
              </a:solidFill>
            </a:endParaRPr>
          </a:p>
          <a:p>
            <a:endParaRPr lang="en-US" dirty="0"/>
          </a:p>
        </p:txBody>
      </p:sp>
      <p:pic>
        <p:nvPicPr>
          <p:cNvPr id="7" name="Рисунок 6"/>
          <p:cNvPicPr>
            <a:picLocks noChangeAspect="1"/>
          </p:cNvPicPr>
          <p:nvPr/>
        </p:nvPicPr>
        <p:blipFill rotWithShape="1">
          <a:blip r:embed="rId3"/>
          <a:srcRect l="-5711" r="-7103"/>
          <a:stretch/>
        </p:blipFill>
        <p:spPr>
          <a:xfrm>
            <a:off x="8806071" y="917061"/>
            <a:ext cx="3316849" cy="5788539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4E5C383C-4FFF-884E-BCEB-70A975C63DC2}"/>
              </a:ext>
            </a:extLst>
          </p:cNvPr>
          <p:cNvSpPr txBox="1"/>
          <p:nvPr/>
        </p:nvSpPr>
        <p:spPr>
          <a:xfrm>
            <a:off x="2334808" y="3986212"/>
            <a:ext cx="210224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Inception </a:t>
            </a:r>
            <a:r>
              <a:rPr lang="ru-RU" sz="2400" dirty="0" err="1"/>
              <a:t>L</a:t>
            </a:r>
            <a:r>
              <a:rPr lang="en-US" sz="2400" dirty="0" err="1"/>
              <a:t>ayer</a:t>
            </a:r>
            <a:endParaRPr lang="ru-RU" sz="2400" dirty="0"/>
          </a:p>
        </p:txBody>
      </p:sp>
    </p:spTree>
    <p:extLst>
      <p:ext uri="{BB962C8B-B14F-4D97-AF65-F5344CB8AC3E}">
        <p14:creationId xmlns:p14="http://schemas.microsoft.com/office/powerpoint/2010/main" val="3713235117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1955</TotalTime>
  <Words>900</Words>
  <Application>Microsoft Office PowerPoint</Application>
  <PresentationFormat>Широкоэкранный</PresentationFormat>
  <Paragraphs>127</Paragraphs>
  <Slides>15</Slides>
  <Notes>0</Notes>
  <HiddenSlides>3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2" baseType="lpstr">
      <vt:lpstr>Arial</vt:lpstr>
      <vt:lpstr>Calibri</vt:lpstr>
      <vt:lpstr>Calibri Light</vt:lpstr>
      <vt:lpstr>Cambria Math</vt:lpstr>
      <vt:lpstr>Lato</vt:lpstr>
      <vt:lpstr>Times New Roman</vt:lpstr>
      <vt:lpstr>Тема Office</vt:lpstr>
      <vt:lpstr>Презентация PowerPoint</vt:lpstr>
      <vt:lpstr>Архитектура VGG Net 2013</vt:lpstr>
      <vt:lpstr>Архитектура VGG Net 2014</vt:lpstr>
      <vt:lpstr>Network In Network (NiN) 2013</vt:lpstr>
      <vt:lpstr>Точечная свертка</vt:lpstr>
      <vt:lpstr>Глобальный пулинг</vt:lpstr>
      <vt:lpstr>Глобальный пулинг</vt:lpstr>
      <vt:lpstr>GoogLeNet (Inception) 2014</vt:lpstr>
      <vt:lpstr>GoogLeNet (Inception) 2014</vt:lpstr>
      <vt:lpstr>GoogLeNet (Inception) V2,V3 2015</vt:lpstr>
      <vt:lpstr>Прямоугольная свертка</vt:lpstr>
      <vt:lpstr>Пространственно-разделенная свертка</vt:lpstr>
      <vt:lpstr>Типы сверток. Каскадная свертка.</vt:lpstr>
      <vt:lpstr>Еще о свертке. Сверткит типа сеть в сети</vt:lpstr>
      <vt:lpstr>Виды глобального пулинга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Ронкин Михаил Владимирович</dc:creator>
  <cp:lastModifiedBy>Ронкин Михаил Владимирович</cp:lastModifiedBy>
  <cp:revision>95</cp:revision>
  <dcterms:created xsi:type="dcterms:W3CDTF">2021-12-17T13:26:20Z</dcterms:created>
  <dcterms:modified xsi:type="dcterms:W3CDTF">2022-07-08T14:47:41Z</dcterms:modified>
</cp:coreProperties>
</file>