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77" r:id="rId2"/>
    <p:sldId id="437" r:id="rId3"/>
    <p:sldId id="438" r:id="rId4"/>
    <p:sldId id="439" r:id="rId5"/>
    <p:sldId id="491" r:id="rId6"/>
    <p:sldId id="441" r:id="rId7"/>
    <p:sldId id="490" r:id="rId8"/>
    <p:sldId id="442" r:id="rId9"/>
    <p:sldId id="443" r:id="rId10"/>
    <p:sldId id="489" r:id="rId11"/>
    <p:sldId id="488" r:id="rId12"/>
    <p:sldId id="440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55"/>
  </p:normalViewPr>
  <p:slideViewPr>
    <p:cSldViewPr snapToGrid="0" snapToObjects="1">
      <p:cViewPr varScale="1">
        <p:scale>
          <a:sx n="112" d="100"/>
          <a:sy n="112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mvronkin\Yandex.Disk.localized\!&#1047;&#1072;&#1085;&#1103;&#1090;&#1080;&#1103;!\!%20&#1055;&#1054;%20&#1052;&#1072;&#1075;&#1080;&#1089;&#1090;&#1088;&#1072;&#1090;&#1091;&#1088;&#1077;%20&#1057;&#1086;&#1079;&#1099;&#1082;&#1080;&#1085;%20&#1041;&#1086;&#1088;&#1080;&#1089;&#1086;&#1074;\&#1086;&#1085;-&#1083;&#1072;&#1080;&#774;&#1085;%20&#1082;&#1091;&#1088;&#1089;\DL_Book_1_chapter\figuresch1\&#1092;&#1091;&#1085;&#1082;&#1094;&#1080;&#1103;%20&#1072;&#1082;&#1090;&#1080;&#1074;&#1072;&#1094;&#1080;&#108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000" dirty="0"/>
              <a:t>Логистическая</a:t>
            </a:r>
            <a:r>
              <a:rPr lang="ru-RU" sz="2000" baseline="0" dirty="0"/>
              <a:t> функция и ее </a:t>
            </a:r>
            <a:r>
              <a:rPr lang="ru-RU" sz="2000" baseline="0" dirty="0" err="1"/>
              <a:t>производня</a:t>
            </a:r>
            <a:endParaRPr lang="ru-RU" sz="2000" dirty="0"/>
          </a:p>
        </c:rich>
      </c:tx>
      <c:layout>
        <c:manualLayout>
          <c:xMode val="edge"/>
          <c:yMode val="edge"/>
          <c:x val="0.1786866284272951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4.7048556430446191E-2"/>
          <c:y val="0.26222317670069717"/>
          <c:w val="0.90972922134733158"/>
          <c:h val="0.6112233982544823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Лист2!$C$1</c:f>
              <c:strCache>
                <c:ptCount val="1"/>
                <c:pt idx="0">
                  <c:v>sigma(z)</c:v>
                </c:pt>
              </c:strCache>
            </c:strRef>
          </c:tx>
          <c:spPr>
            <a:ln w="3175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Лист2!$B$2:$B$201</c:f>
              <c:numCache>
                <c:formatCode>General</c:formatCode>
                <c:ptCount val="200"/>
                <c:pt idx="0">
                  <c:v>-10</c:v>
                </c:pt>
                <c:pt idx="1">
                  <c:v>-9.9</c:v>
                </c:pt>
                <c:pt idx="2">
                  <c:v>-9.8000000000000007</c:v>
                </c:pt>
                <c:pt idx="3">
                  <c:v>-9.6999999999999993</c:v>
                </c:pt>
                <c:pt idx="4">
                  <c:v>-9.6</c:v>
                </c:pt>
                <c:pt idx="5">
                  <c:v>-9.5</c:v>
                </c:pt>
                <c:pt idx="6">
                  <c:v>-9.4</c:v>
                </c:pt>
                <c:pt idx="7">
                  <c:v>-9.3000000000000007</c:v>
                </c:pt>
                <c:pt idx="8">
                  <c:v>-9.1999999999999993</c:v>
                </c:pt>
                <c:pt idx="9">
                  <c:v>-9.1</c:v>
                </c:pt>
                <c:pt idx="10">
                  <c:v>-9</c:v>
                </c:pt>
                <c:pt idx="11">
                  <c:v>-8.9</c:v>
                </c:pt>
                <c:pt idx="12">
                  <c:v>-8.8000000000000007</c:v>
                </c:pt>
                <c:pt idx="13">
                  <c:v>-8.6999999999999993</c:v>
                </c:pt>
                <c:pt idx="14">
                  <c:v>-8.6</c:v>
                </c:pt>
                <c:pt idx="15">
                  <c:v>-8.5</c:v>
                </c:pt>
                <c:pt idx="16">
                  <c:v>-8.4</c:v>
                </c:pt>
                <c:pt idx="17">
                  <c:v>-8.3000000000000007</c:v>
                </c:pt>
                <c:pt idx="18">
                  <c:v>-8.1999999999999993</c:v>
                </c:pt>
                <c:pt idx="19">
                  <c:v>-8.1</c:v>
                </c:pt>
                <c:pt idx="20">
                  <c:v>-8</c:v>
                </c:pt>
                <c:pt idx="21">
                  <c:v>-7.9</c:v>
                </c:pt>
                <c:pt idx="22">
                  <c:v>-7.8</c:v>
                </c:pt>
                <c:pt idx="23">
                  <c:v>-7.7</c:v>
                </c:pt>
                <c:pt idx="24">
                  <c:v>-7.6</c:v>
                </c:pt>
                <c:pt idx="25">
                  <c:v>-7.5</c:v>
                </c:pt>
                <c:pt idx="26">
                  <c:v>-7.4</c:v>
                </c:pt>
                <c:pt idx="27">
                  <c:v>-7.3</c:v>
                </c:pt>
                <c:pt idx="28">
                  <c:v>-7.2</c:v>
                </c:pt>
                <c:pt idx="29">
                  <c:v>-7.1</c:v>
                </c:pt>
                <c:pt idx="30">
                  <c:v>-7</c:v>
                </c:pt>
                <c:pt idx="31">
                  <c:v>-6.9</c:v>
                </c:pt>
                <c:pt idx="32">
                  <c:v>-6.8</c:v>
                </c:pt>
                <c:pt idx="33">
                  <c:v>-6.7</c:v>
                </c:pt>
                <c:pt idx="34">
                  <c:v>-6.6</c:v>
                </c:pt>
                <c:pt idx="35">
                  <c:v>-6.5</c:v>
                </c:pt>
                <c:pt idx="36">
                  <c:v>-6.4</c:v>
                </c:pt>
                <c:pt idx="37">
                  <c:v>-6.3</c:v>
                </c:pt>
                <c:pt idx="38">
                  <c:v>-6.2</c:v>
                </c:pt>
                <c:pt idx="39">
                  <c:v>-6.1</c:v>
                </c:pt>
                <c:pt idx="40">
                  <c:v>-6</c:v>
                </c:pt>
                <c:pt idx="41">
                  <c:v>-5.9</c:v>
                </c:pt>
                <c:pt idx="42">
                  <c:v>-5.8</c:v>
                </c:pt>
                <c:pt idx="43">
                  <c:v>-5.7</c:v>
                </c:pt>
                <c:pt idx="44">
                  <c:v>-5.6</c:v>
                </c:pt>
                <c:pt idx="45">
                  <c:v>-5.5</c:v>
                </c:pt>
                <c:pt idx="46">
                  <c:v>-5.4</c:v>
                </c:pt>
                <c:pt idx="47">
                  <c:v>-5.3</c:v>
                </c:pt>
                <c:pt idx="48">
                  <c:v>-5.2</c:v>
                </c:pt>
                <c:pt idx="49">
                  <c:v>-5.0999999999999996</c:v>
                </c:pt>
                <c:pt idx="50">
                  <c:v>-5</c:v>
                </c:pt>
                <c:pt idx="51">
                  <c:v>-4.9000000000000004</c:v>
                </c:pt>
                <c:pt idx="52">
                  <c:v>-4.8</c:v>
                </c:pt>
                <c:pt idx="53">
                  <c:v>-4.7</c:v>
                </c:pt>
                <c:pt idx="54">
                  <c:v>-4.5999999999999996</c:v>
                </c:pt>
                <c:pt idx="55">
                  <c:v>-4.5</c:v>
                </c:pt>
                <c:pt idx="56">
                  <c:v>-4.4000000000000004</c:v>
                </c:pt>
                <c:pt idx="57">
                  <c:v>-4.3</c:v>
                </c:pt>
                <c:pt idx="58">
                  <c:v>-4.2</c:v>
                </c:pt>
                <c:pt idx="59">
                  <c:v>-4.0999999999999996</c:v>
                </c:pt>
                <c:pt idx="60">
                  <c:v>-4</c:v>
                </c:pt>
                <c:pt idx="61">
                  <c:v>-3.9</c:v>
                </c:pt>
                <c:pt idx="62">
                  <c:v>-3.8</c:v>
                </c:pt>
                <c:pt idx="63">
                  <c:v>-3.7</c:v>
                </c:pt>
                <c:pt idx="64">
                  <c:v>-3.6</c:v>
                </c:pt>
                <c:pt idx="65">
                  <c:v>-3.5</c:v>
                </c:pt>
                <c:pt idx="66">
                  <c:v>-3.4</c:v>
                </c:pt>
                <c:pt idx="67">
                  <c:v>-3.3</c:v>
                </c:pt>
                <c:pt idx="68">
                  <c:v>-3.2</c:v>
                </c:pt>
                <c:pt idx="69">
                  <c:v>-3.1</c:v>
                </c:pt>
                <c:pt idx="70">
                  <c:v>-3</c:v>
                </c:pt>
                <c:pt idx="71">
                  <c:v>-2.9</c:v>
                </c:pt>
                <c:pt idx="72">
                  <c:v>-2.8</c:v>
                </c:pt>
                <c:pt idx="73">
                  <c:v>-2.7</c:v>
                </c:pt>
                <c:pt idx="74">
                  <c:v>-2.6</c:v>
                </c:pt>
                <c:pt idx="75">
                  <c:v>-2.5</c:v>
                </c:pt>
                <c:pt idx="76">
                  <c:v>-2.4</c:v>
                </c:pt>
                <c:pt idx="77">
                  <c:v>-2.2999999999999998</c:v>
                </c:pt>
                <c:pt idx="78">
                  <c:v>-2.2000000000000002</c:v>
                </c:pt>
                <c:pt idx="79">
                  <c:v>-2.1</c:v>
                </c:pt>
                <c:pt idx="80">
                  <c:v>-2</c:v>
                </c:pt>
                <c:pt idx="81">
                  <c:v>-1.9</c:v>
                </c:pt>
                <c:pt idx="82">
                  <c:v>-1.8</c:v>
                </c:pt>
                <c:pt idx="83">
                  <c:v>-1.7</c:v>
                </c:pt>
                <c:pt idx="84">
                  <c:v>-1.6</c:v>
                </c:pt>
                <c:pt idx="85">
                  <c:v>-1.5</c:v>
                </c:pt>
                <c:pt idx="86">
                  <c:v>-1.4</c:v>
                </c:pt>
                <c:pt idx="87">
                  <c:v>-1.3</c:v>
                </c:pt>
                <c:pt idx="88">
                  <c:v>-1.2</c:v>
                </c:pt>
                <c:pt idx="89">
                  <c:v>-1.1000000000000001</c:v>
                </c:pt>
                <c:pt idx="90">
                  <c:v>-1</c:v>
                </c:pt>
                <c:pt idx="91">
                  <c:v>-0.9</c:v>
                </c:pt>
                <c:pt idx="92">
                  <c:v>-0.8</c:v>
                </c:pt>
                <c:pt idx="93">
                  <c:v>-0.7</c:v>
                </c:pt>
                <c:pt idx="94">
                  <c:v>-0.6</c:v>
                </c:pt>
                <c:pt idx="95">
                  <c:v>-0.5</c:v>
                </c:pt>
                <c:pt idx="96">
                  <c:v>-0.4</c:v>
                </c:pt>
                <c:pt idx="97">
                  <c:v>-0.3</c:v>
                </c:pt>
                <c:pt idx="98">
                  <c:v>-0.2</c:v>
                </c:pt>
                <c:pt idx="99">
                  <c:v>-0.1</c:v>
                </c:pt>
                <c:pt idx="100">
                  <c:v>0</c:v>
                </c:pt>
                <c:pt idx="101">
                  <c:v>0.1</c:v>
                </c:pt>
                <c:pt idx="102">
                  <c:v>0.2</c:v>
                </c:pt>
                <c:pt idx="103">
                  <c:v>0.3</c:v>
                </c:pt>
                <c:pt idx="104">
                  <c:v>0.4</c:v>
                </c:pt>
                <c:pt idx="105">
                  <c:v>0.5</c:v>
                </c:pt>
                <c:pt idx="106">
                  <c:v>0.6</c:v>
                </c:pt>
                <c:pt idx="107">
                  <c:v>0.7</c:v>
                </c:pt>
                <c:pt idx="108">
                  <c:v>0.8</c:v>
                </c:pt>
                <c:pt idx="109">
                  <c:v>0.9</c:v>
                </c:pt>
                <c:pt idx="110">
                  <c:v>1</c:v>
                </c:pt>
                <c:pt idx="111">
                  <c:v>1.1000000000000001</c:v>
                </c:pt>
                <c:pt idx="112">
                  <c:v>1.2</c:v>
                </c:pt>
                <c:pt idx="113">
                  <c:v>1.3</c:v>
                </c:pt>
                <c:pt idx="114">
                  <c:v>1.4</c:v>
                </c:pt>
                <c:pt idx="115">
                  <c:v>1.5</c:v>
                </c:pt>
                <c:pt idx="116">
                  <c:v>1.6</c:v>
                </c:pt>
                <c:pt idx="117">
                  <c:v>1.7</c:v>
                </c:pt>
                <c:pt idx="118">
                  <c:v>1.8</c:v>
                </c:pt>
                <c:pt idx="119">
                  <c:v>1.9</c:v>
                </c:pt>
                <c:pt idx="120">
                  <c:v>2</c:v>
                </c:pt>
                <c:pt idx="121">
                  <c:v>2.1</c:v>
                </c:pt>
                <c:pt idx="122">
                  <c:v>2.2000000000000002</c:v>
                </c:pt>
                <c:pt idx="123">
                  <c:v>2.2999999999999998</c:v>
                </c:pt>
                <c:pt idx="124">
                  <c:v>2.4</c:v>
                </c:pt>
                <c:pt idx="125">
                  <c:v>2.5</c:v>
                </c:pt>
                <c:pt idx="126">
                  <c:v>2.6</c:v>
                </c:pt>
                <c:pt idx="127">
                  <c:v>2.7</c:v>
                </c:pt>
                <c:pt idx="128">
                  <c:v>2.8</c:v>
                </c:pt>
                <c:pt idx="129">
                  <c:v>2.9</c:v>
                </c:pt>
                <c:pt idx="130">
                  <c:v>3</c:v>
                </c:pt>
                <c:pt idx="131">
                  <c:v>3.1</c:v>
                </c:pt>
                <c:pt idx="132">
                  <c:v>3.2</c:v>
                </c:pt>
                <c:pt idx="133">
                  <c:v>3.3</c:v>
                </c:pt>
                <c:pt idx="134">
                  <c:v>3.4</c:v>
                </c:pt>
                <c:pt idx="135">
                  <c:v>3.5</c:v>
                </c:pt>
                <c:pt idx="136">
                  <c:v>3.6</c:v>
                </c:pt>
                <c:pt idx="137">
                  <c:v>3.7</c:v>
                </c:pt>
                <c:pt idx="138">
                  <c:v>3.8</c:v>
                </c:pt>
                <c:pt idx="139">
                  <c:v>3.9</c:v>
                </c:pt>
                <c:pt idx="140">
                  <c:v>4</c:v>
                </c:pt>
                <c:pt idx="141">
                  <c:v>4.0999999999999996</c:v>
                </c:pt>
                <c:pt idx="142">
                  <c:v>4.2</c:v>
                </c:pt>
                <c:pt idx="143">
                  <c:v>4.3</c:v>
                </c:pt>
                <c:pt idx="144">
                  <c:v>4.4000000000000004</c:v>
                </c:pt>
                <c:pt idx="145">
                  <c:v>4.5</c:v>
                </c:pt>
                <c:pt idx="146">
                  <c:v>4.5999999999999996</c:v>
                </c:pt>
                <c:pt idx="147">
                  <c:v>4.7</c:v>
                </c:pt>
                <c:pt idx="148">
                  <c:v>4.8</c:v>
                </c:pt>
                <c:pt idx="149">
                  <c:v>4.9000000000000004</c:v>
                </c:pt>
                <c:pt idx="150">
                  <c:v>5</c:v>
                </c:pt>
                <c:pt idx="151">
                  <c:v>5.0999999999999996</c:v>
                </c:pt>
                <c:pt idx="152">
                  <c:v>5.2</c:v>
                </c:pt>
                <c:pt idx="153">
                  <c:v>5.3</c:v>
                </c:pt>
                <c:pt idx="154">
                  <c:v>5.4</c:v>
                </c:pt>
                <c:pt idx="155">
                  <c:v>5.5</c:v>
                </c:pt>
                <c:pt idx="156">
                  <c:v>5.6</c:v>
                </c:pt>
                <c:pt idx="157">
                  <c:v>5.7</c:v>
                </c:pt>
                <c:pt idx="158">
                  <c:v>5.8</c:v>
                </c:pt>
                <c:pt idx="159">
                  <c:v>5.9</c:v>
                </c:pt>
                <c:pt idx="160">
                  <c:v>6</c:v>
                </c:pt>
                <c:pt idx="161">
                  <c:v>6.1</c:v>
                </c:pt>
                <c:pt idx="162">
                  <c:v>6.2</c:v>
                </c:pt>
                <c:pt idx="163">
                  <c:v>6.3</c:v>
                </c:pt>
                <c:pt idx="164">
                  <c:v>6.4</c:v>
                </c:pt>
                <c:pt idx="165">
                  <c:v>6.5</c:v>
                </c:pt>
                <c:pt idx="166">
                  <c:v>6.6</c:v>
                </c:pt>
                <c:pt idx="167">
                  <c:v>6.7</c:v>
                </c:pt>
                <c:pt idx="168">
                  <c:v>6.8</c:v>
                </c:pt>
                <c:pt idx="169">
                  <c:v>6.9</c:v>
                </c:pt>
                <c:pt idx="170">
                  <c:v>7</c:v>
                </c:pt>
                <c:pt idx="171">
                  <c:v>7.1</c:v>
                </c:pt>
                <c:pt idx="172">
                  <c:v>7.2</c:v>
                </c:pt>
                <c:pt idx="173">
                  <c:v>7.3</c:v>
                </c:pt>
                <c:pt idx="174">
                  <c:v>7.4</c:v>
                </c:pt>
                <c:pt idx="175">
                  <c:v>7.5</c:v>
                </c:pt>
                <c:pt idx="176">
                  <c:v>7.6</c:v>
                </c:pt>
                <c:pt idx="177">
                  <c:v>7.7</c:v>
                </c:pt>
                <c:pt idx="178">
                  <c:v>7.8</c:v>
                </c:pt>
                <c:pt idx="179">
                  <c:v>7.9</c:v>
                </c:pt>
                <c:pt idx="180">
                  <c:v>8</c:v>
                </c:pt>
                <c:pt idx="181">
                  <c:v>8.1</c:v>
                </c:pt>
                <c:pt idx="182">
                  <c:v>8.1999999999999993</c:v>
                </c:pt>
                <c:pt idx="183">
                  <c:v>8.3000000000000007</c:v>
                </c:pt>
                <c:pt idx="184">
                  <c:v>8.4</c:v>
                </c:pt>
                <c:pt idx="185">
                  <c:v>8.5</c:v>
                </c:pt>
                <c:pt idx="186">
                  <c:v>8.6</c:v>
                </c:pt>
                <c:pt idx="187">
                  <c:v>8.6999999999999993</c:v>
                </c:pt>
                <c:pt idx="188">
                  <c:v>8.8000000000000007</c:v>
                </c:pt>
                <c:pt idx="189">
                  <c:v>8.9</c:v>
                </c:pt>
                <c:pt idx="190">
                  <c:v>9</c:v>
                </c:pt>
                <c:pt idx="191">
                  <c:v>9.1</c:v>
                </c:pt>
                <c:pt idx="192">
                  <c:v>9.1999999999999993</c:v>
                </c:pt>
                <c:pt idx="193">
                  <c:v>9.3000000000000007</c:v>
                </c:pt>
                <c:pt idx="194">
                  <c:v>9.4</c:v>
                </c:pt>
                <c:pt idx="195">
                  <c:v>9.5</c:v>
                </c:pt>
                <c:pt idx="196">
                  <c:v>9.6</c:v>
                </c:pt>
                <c:pt idx="197">
                  <c:v>9.6999999999999993</c:v>
                </c:pt>
                <c:pt idx="198">
                  <c:v>9.8000000000000007</c:v>
                </c:pt>
                <c:pt idx="199">
                  <c:v>9.9</c:v>
                </c:pt>
              </c:numCache>
            </c:numRef>
          </c:xVal>
          <c:yVal>
            <c:numRef>
              <c:f>Лист2!$C$2:$C$201</c:f>
              <c:numCache>
                <c:formatCode>General</c:formatCode>
                <c:ptCount val="200"/>
                <c:pt idx="0">
                  <c:v>4.5397868702434395E-5</c:v>
                </c:pt>
                <c:pt idx="1">
                  <c:v>5.0172164683764205E-5</c:v>
                </c:pt>
                <c:pt idx="2">
                  <c:v>5.5448524722794907E-5</c:v>
                </c:pt>
                <c:pt idx="3">
                  <c:v>6.1279739616602481E-5</c:v>
                </c:pt>
                <c:pt idx="4">
                  <c:v>6.7724149619770231E-5</c:v>
                </c:pt>
                <c:pt idx="5">
                  <c:v>7.4846227510611229E-5</c:v>
                </c:pt>
                <c:pt idx="6">
                  <c:v>8.2717222851666389E-5</c:v>
                </c:pt>
                <c:pt idx="7">
                  <c:v>9.141587385216144E-5</c:v>
                </c:pt>
                <c:pt idx="8">
                  <c:v>1.0102919390777289E-4</c:v>
                </c:pt>
                <c:pt idx="9">
                  <c:v>1.1165334062956276E-4</c:v>
                </c:pt>
                <c:pt idx="10">
                  <c:v>1.2339457598623172E-4</c:v>
                </c:pt>
                <c:pt idx="11">
                  <c:v>1.3637032707949703E-4</c:v>
                </c:pt>
                <c:pt idx="12">
                  <c:v>1.5071035805975741E-4</c:v>
                </c:pt>
                <c:pt idx="13">
                  <c:v>1.6655806477733606E-4</c:v>
                </c:pt>
                <c:pt idx="14">
                  <c:v>1.84071904963424E-4</c:v>
                </c:pt>
                <c:pt idx="15">
                  <c:v>2.0342697805520653E-4</c:v>
                </c:pt>
                <c:pt idx="16">
                  <c:v>2.248167702332953E-4</c:v>
                </c:pt>
                <c:pt idx="17">
                  <c:v>2.4845508183933427E-4</c:v>
                </c:pt>
                <c:pt idx="18">
                  <c:v>2.7457815610133291E-4</c:v>
                </c:pt>
                <c:pt idx="19">
                  <c:v>3.0344703002891917E-4</c:v>
                </c:pt>
                <c:pt idx="20">
                  <c:v>3.3535013046647811E-4</c:v>
                </c:pt>
                <c:pt idx="21">
                  <c:v>3.7060614062639654E-4</c:v>
                </c:pt>
                <c:pt idx="22">
                  <c:v>4.0956716498605043E-4</c:v>
                </c:pt>
                <c:pt idx="23">
                  <c:v>4.5262222324053502E-4</c:v>
                </c:pt>
                <c:pt idx="24">
                  <c:v>5.0020110707956432E-4</c:v>
                </c:pt>
                <c:pt idx="25">
                  <c:v>5.5277863692359955E-4</c:v>
                </c:pt>
                <c:pt idx="26">
                  <c:v>6.1087935943440102E-4</c:v>
                </c:pt>
                <c:pt idx="27">
                  <c:v>6.7508273063283811E-4</c:v>
                </c:pt>
                <c:pt idx="28">
                  <c:v>7.4602883383669699E-4</c:v>
                </c:pt>
                <c:pt idx="29">
                  <c:v>8.2442468639829533E-4</c:v>
                </c:pt>
                <c:pt idx="30">
                  <c:v>9.1105119440064539E-4</c:v>
                </c:pt>
                <c:pt idx="31">
                  <c:v>1.0067708200856369E-3</c:v>
                </c:pt>
                <c:pt idx="32">
                  <c:v>1.1125360328603216E-3</c:v>
                </c:pt>
                <c:pt idx="33">
                  <c:v>1.2293986212774202E-3</c:v>
                </c:pt>
                <c:pt idx="34">
                  <c:v>1.3585199504289591E-3</c:v>
                </c:pt>
                <c:pt idx="35">
                  <c:v>1.5011822567369917E-3</c:v>
                </c:pt>
                <c:pt idx="36">
                  <c:v>1.6588010801744215E-3</c:v>
                </c:pt>
                <c:pt idx="37">
                  <c:v>1.8329389424928053E-3</c:v>
                </c:pt>
                <c:pt idx="38">
                  <c:v>2.0253203890498819E-3</c:v>
                </c:pt>
                <c:pt idx="39">
                  <c:v>2.2378485212763335E-3</c:v>
                </c:pt>
                <c:pt idx="40">
                  <c:v>2.4726231566347743E-3</c:v>
                </c:pt>
                <c:pt idx="41">
                  <c:v>2.7319607630110591E-3</c:v>
                </c:pt>
                <c:pt idx="42">
                  <c:v>3.0184163247084241E-3</c:v>
                </c:pt>
                <c:pt idx="43">
                  <c:v>3.3348073074133443E-3</c:v>
                </c:pt>
                <c:pt idx="44">
                  <c:v>3.684239899435989E-3</c:v>
                </c:pt>
                <c:pt idx="45">
                  <c:v>4.0701377158961277E-3</c:v>
                </c:pt>
                <c:pt idx="46">
                  <c:v>4.4962731609411782E-3</c:v>
                </c:pt>
                <c:pt idx="47">
                  <c:v>4.9668016500569612E-3</c:v>
                </c:pt>
                <c:pt idx="48">
                  <c:v>5.4862988994504036E-3</c:v>
                </c:pt>
                <c:pt idx="49">
                  <c:v>6.0598014915841155E-3</c:v>
                </c:pt>
                <c:pt idx="50">
                  <c:v>6.6928509242848554E-3</c:v>
                </c:pt>
                <c:pt idx="51">
                  <c:v>7.3915413442819707E-3</c:v>
                </c:pt>
                <c:pt idx="52">
                  <c:v>8.1625711531598966E-3</c:v>
                </c:pt>
                <c:pt idx="53">
                  <c:v>9.0132986528478221E-3</c:v>
                </c:pt>
                <c:pt idx="54">
                  <c:v>9.9518018669043241E-3</c:v>
                </c:pt>
                <c:pt idx="55">
                  <c:v>1.098694263059318E-2</c:v>
                </c:pt>
                <c:pt idx="56">
                  <c:v>1.2128434984274237E-2</c:v>
                </c:pt>
                <c:pt idx="57">
                  <c:v>1.3386917827664779E-2</c:v>
                </c:pt>
                <c:pt idx="58">
                  <c:v>1.4774031693273055E-2</c:v>
                </c:pt>
                <c:pt idx="59">
                  <c:v>1.6302499371440946E-2</c:v>
                </c:pt>
                <c:pt idx="60">
                  <c:v>1.7986209962091559E-2</c:v>
                </c:pt>
                <c:pt idx="61">
                  <c:v>1.984030573407751E-2</c:v>
                </c:pt>
                <c:pt idx="62">
                  <c:v>2.1881270936130476E-2</c:v>
                </c:pt>
                <c:pt idx="63">
                  <c:v>2.4127021417669196E-2</c:v>
                </c:pt>
                <c:pt idx="64">
                  <c:v>2.6596993576865856E-2</c:v>
                </c:pt>
                <c:pt idx="65">
                  <c:v>2.9312230751356319E-2</c:v>
                </c:pt>
                <c:pt idx="66">
                  <c:v>3.2295464698450516E-2</c:v>
                </c:pt>
                <c:pt idx="67">
                  <c:v>3.5571189272636181E-2</c:v>
                </c:pt>
                <c:pt idx="68">
                  <c:v>3.9165722796764356E-2</c:v>
                </c:pt>
                <c:pt idx="69">
                  <c:v>4.3107254941086116E-2</c:v>
                </c:pt>
                <c:pt idx="70">
                  <c:v>4.7425873177566781E-2</c:v>
                </c:pt>
                <c:pt idx="71">
                  <c:v>5.2153563078417738E-2</c:v>
                </c:pt>
                <c:pt idx="72">
                  <c:v>5.7324175898868755E-2</c:v>
                </c:pt>
                <c:pt idx="73">
                  <c:v>6.2973356056996485E-2</c:v>
                </c:pt>
                <c:pt idx="74">
                  <c:v>6.9138420343346815E-2</c:v>
                </c:pt>
                <c:pt idx="75">
                  <c:v>7.5858180021243546E-2</c:v>
                </c:pt>
                <c:pt idx="76">
                  <c:v>8.317269649392238E-2</c:v>
                </c:pt>
                <c:pt idx="77">
                  <c:v>9.112296101485616E-2</c:v>
                </c:pt>
                <c:pt idx="78">
                  <c:v>9.9750489119685135E-2</c:v>
                </c:pt>
                <c:pt idx="79">
                  <c:v>0.10909682119561293</c:v>
                </c:pt>
                <c:pt idx="80">
                  <c:v>0.11920292202211755</c:v>
                </c:pt>
                <c:pt idx="81">
                  <c:v>0.13010847436299786</c:v>
                </c:pt>
                <c:pt idx="82">
                  <c:v>0.14185106490048777</c:v>
                </c:pt>
                <c:pt idx="83">
                  <c:v>0.1544652650835347</c:v>
                </c:pt>
                <c:pt idx="84">
                  <c:v>0.16798161486607552</c:v>
                </c:pt>
                <c:pt idx="85">
                  <c:v>0.18242552380635635</c:v>
                </c:pt>
                <c:pt idx="86">
                  <c:v>0.19781611144141825</c:v>
                </c:pt>
                <c:pt idx="87">
                  <c:v>0.21416501695744139</c:v>
                </c:pt>
                <c:pt idx="88">
                  <c:v>0.23147521650098238</c:v>
                </c:pt>
                <c:pt idx="89">
                  <c:v>0.24973989440488234</c:v>
                </c:pt>
                <c:pt idx="90">
                  <c:v>0.2689414213699951</c:v>
                </c:pt>
                <c:pt idx="91">
                  <c:v>0.289050497374996</c:v>
                </c:pt>
                <c:pt idx="92">
                  <c:v>0.31002551887238755</c:v>
                </c:pt>
                <c:pt idx="93">
                  <c:v>0.33181222783183389</c:v>
                </c:pt>
                <c:pt idx="94">
                  <c:v>0.35434369377420455</c:v>
                </c:pt>
                <c:pt idx="95">
                  <c:v>0.37754066879814541</c:v>
                </c:pt>
                <c:pt idx="96">
                  <c:v>0.401312339887548</c:v>
                </c:pt>
                <c:pt idx="97">
                  <c:v>0.42555748318834102</c:v>
                </c:pt>
                <c:pt idx="98">
                  <c:v>0.45016600268752216</c:v>
                </c:pt>
                <c:pt idx="99">
                  <c:v>0.47502081252105999</c:v>
                </c:pt>
                <c:pt idx="100">
                  <c:v>0.5</c:v>
                </c:pt>
                <c:pt idx="101">
                  <c:v>0.52497918747894001</c:v>
                </c:pt>
                <c:pt idx="102">
                  <c:v>0.54983399731247795</c:v>
                </c:pt>
                <c:pt idx="103">
                  <c:v>0.57444251681165903</c:v>
                </c:pt>
                <c:pt idx="104">
                  <c:v>0.598687660112452</c:v>
                </c:pt>
                <c:pt idx="105">
                  <c:v>0.62245933120185459</c:v>
                </c:pt>
                <c:pt idx="106">
                  <c:v>0.6456563062257954</c:v>
                </c:pt>
                <c:pt idx="107">
                  <c:v>0.66818777216816616</c:v>
                </c:pt>
                <c:pt idx="108">
                  <c:v>0.6899744811276125</c:v>
                </c:pt>
                <c:pt idx="109">
                  <c:v>0.71094950262500389</c:v>
                </c:pt>
                <c:pt idx="110">
                  <c:v>0.7310585786300049</c:v>
                </c:pt>
                <c:pt idx="111">
                  <c:v>0.75026010559511769</c:v>
                </c:pt>
                <c:pt idx="112">
                  <c:v>0.76852478349901754</c:v>
                </c:pt>
                <c:pt idx="113">
                  <c:v>0.78583498304255861</c:v>
                </c:pt>
                <c:pt idx="114">
                  <c:v>0.80218388855858169</c:v>
                </c:pt>
                <c:pt idx="115">
                  <c:v>0.81757447619364365</c:v>
                </c:pt>
                <c:pt idx="116">
                  <c:v>0.83201838513392445</c:v>
                </c:pt>
                <c:pt idx="117">
                  <c:v>0.84553473491646525</c:v>
                </c:pt>
                <c:pt idx="118">
                  <c:v>0.85814893509951229</c:v>
                </c:pt>
                <c:pt idx="119">
                  <c:v>0.86989152563700212</c:v>
                </c:pt>
                <c:pt idx="120">
                  <c:v>0.88079707797788231</c:v>
                </c:pt>
                <c:pt idx="121">
                  <c:v>0.89090317880438707</c:v>
                </c:pt>
                <c:pt idx="122">
                  <c:v>0.9002495108803148</c:v>
                </c:pt>
                <c:pt idx="123">
                  <c:v>0.90887703898514383</c:v>
                </c:pt>
                <c:pt idx="124">
                  <c:v>0.91682730350607766</c:v>
                </c:pt>
                <c:pt idx="125">
                  <c:v>0.92414181997875655</c:v>
                </c:pt>
                <c:pt idx="126">
                  <c:v>0.93086157965665328</c:v>
                </c:pt>
                <c:pt idx="127">
                  <c:v>0.9370266439430035</c:v>
                </c:pt>
                <c:pt idx="128">
                  <c:v>0.94267582410113127</c:v>
                </c:pt>
                <c:pt idx="129">
                  <c:v>0.94784643692158232</c:v>
                </c:pt>
                <c:pt idx="130">
                  <c:v>0.95257412682243336</c:v>
                </c:pt>
                <c:pt idx="131">
                  <c:v>0.95689274505891386</c:v>
                </c:pt>
                <c:pt idx="132">
                  <c:v>0.96083427720323566</c:v>
                </c:pt>
                <c:pt idx="133">
                  <c:v>0.96442881072736386</c:v>
                </c:pt>
                <c:pt idx="134">
                  <c:v>0.96770453530154943</c:v>
                </c:pt>
                <c:pt idx="135">
                  <c:v>0.97068776924864364</c:v>
                </c:pt>
                <c:pt idx="136">
                  <c:v>0.97340300642313404</c:v>
                </c:pt>
                <c:pt idx="137">
                  <c:v>0.9758729785823308</c:v>
                </c:pt>
                <c:pt idx="138">
                  <c:v>0.97811872906386943</c:v>
                </c:pt>
                <c:pt idx="139">
                  <c:v>0.98015969426592253</c:v>
                </c:pt>
                <c:pt idx="140">
                  <c:v>0.98201379003790845</c:v>
                </c:pt>
                <c:pt idx="141">
                  <c:v>0.9836975006285591</c:v>
                </c:pt>
                <c:pt idx="142">
                  <c:v>0.98522596830672693</c:v>
                </c:pt>
                <c:pt idx="143">
                  <c:v>0.98661308217233512</c:v>
                </c:pt>
                <c:pt idx="144">
                  <c:v>0.98787156501572571</c:v>
                </c:pt>
                <c:pt idx="145">
                  <c:v>0.98901305736940681</c:v>
                </c:pt>
                <c:pt idx="146">
                  <c:v>0.99004819813309575</c:v>
                </c:pt>
                <c:pt idx="147">
                  <c:v>0.99098670134715205</c:v>
                </c:pt>
                <c:pt idx="148">
                  <c:v>0.99183742884684012</c:v>
                </c:pt>
                <c:pt idx="149">
                  <c:v>0.99260845865571812</c:v>
                </c:pt>
                <c:pt idx="150">
                  <c:v>0.99330714907571527</c:v>
                </c:pt>
                <c:pt idx="151">
                  <c:v>0.99394019850841575</c:v>
                </c:pt>
                <c:pt idx="152">
                  <c:v>0.99451370110054949</c:v>
                </c:pt>
                <c:pt idx="153">
                  <c:v>0.99503319834994297</c:v>
                </c:pt>
                <c:pt idx="154">
                  <c:v>0.99550372683905886</c:v>
                </c:pt>
                <c:pt idx="155">
                  <c:v>0.99592986228410396</c:v>
                </c:pt>
                <c:pt idx="156">
                  <c:v>0.99631576010056411</c:v>
                </c:pt>
                <c:pt idx="157">
                  <c:v>0.99666519269258669</c:v>
                </c:pt>
                <c:pt idx="158">
                  <c:v>0.99698158367529166</c:v>
                </c:pt>
                <c:pt idx="159">
                  <c:v>0.99726803923698903</c:v>
                </c:pt>
                <c:pt idx="160">
                  <c:v>0.99752737684336534</c:v>
                </c:pt>
                <c:pt idx="161">
                  <c:v>0.9977621514787236</c:v>
                </c:pt>
                <c:pt idx="162">
                  <c:v>0.9979746796109501</c:v>
                </c:pt>
                <c:pt idx="163">
                  <c:v>0.99816706105750719</c:v>
                </c:pt>
                <c:pt idx="164">
                  <c:v>0.99834119891982553</c:v>
                </c:pt>
                <c:pt idx="165">
                  <c:v>0.99849881774326299</c:v>
                </c:pt>
                <c:pt idx="166">
                  <c:v>0.9986414800495711</c:v>
                </c:pt>
                <c:pt idx="167">
                  <c:v>0.99877060137872264</c:v>
                </c:pt>
                <c:pt idx="168">
                  <c:v>0.99888746396713979</c:v>
                </c:pt>
                <c:pt idx="169">
                  <c:v>0.9989932291799144</c:v>
                </c:pt>
                <c:pt idx="170">
                  <c:v>0.9990889488055994</c:v>
                </c:pt>
                <c:pt idx="171">
                  <c:v>0.99917557531360168</c:v>
                </c:pt>
                <c:pt idx="172">
                  <c:v>0.99925397116616332</c:v>
                </c:pt>
                <c:pt idx="173">
                  <c:v>0.99932491726936723</c:v>
                </c:pt>
                <c:pt idx="174">
                  <c:v>0.99938912064056562</c:v>
                </c:pt>
                <c:pt idx="175">
                  <c:v>0.9994472213630764</c:v>
                </c:pt>
                <c:pt idx="176">
                  <c:v>0.99949979889292051</c:v>
                </c:pt>
                <c:pt idx="177">
                  <c:v>0.9995473777767595</c:v>
                </c:pt>
                <c:pt idx="178">
                  <c:v>0.99959043283501392</c:v>
                </c:pt>
                <c:pt idx="179">
                  <c:v>0.99962939385937355</c:v>
                </c:pt>
                <c:pt idx="180">
                  <c:v>0.99966464986953363</c:v>
                </c:pt>
                <c:pt idx="181">
                  <c:v>0.99969655296997117</c:v>
                </c:pt>
                <c:pt idx="182">
                  <c:v>0.99972542184389857</c:v>
                </c:pt>
                <c:pt idx="183">
                  <c:v>0.99975154491816054</c:v>
                </c:pt>
                <c:pt idx="184">
                  <c:v>0.99977518322976666</c:v>
                </c:pt>
                <c:pt idx="185">
                  <c:v>0.9997965730219448</c:v>
                </c:pt>
                <c:pt idx="186">
                  <c:v>0.99981592809503661</c:v>
                </c:pt>
                <c:pt idx="187">
                  <c:v>0.99983344193522272</c:v>
                </c:pt>
                <c:pt idx="188">
                  <c:v>0.99984928964194031</c:v>
                </c:pt>
                <c:pt idx="189">
                  <c:v>0.99986362967292042</c:v>
                </c:pt>
                <c:pt idx="190">
                  <c:v>0.99987660542401369</c:v>
                </c:pt>
                <c:pt idx="191">
                  <c:v>0.99988834665937043</c:v>
                </c:pt>
                <c:pt idx="192">
                  <c:v>0.99989897080609225</c:v>
                </c:pt>
                <c:pt idx="193">
                  <c:v>0.9999085841261478</c:v>
                </c:pt>
                <c:pt idx="194">
                  <c:v>0.99991728277714842</c:v>
                </c:pt>
                <c:pt idx="195">
                  <c:v>0.99992515377248947</c:v>
                </c:pt>
                <c:pt idx="196">
                  <c:v>0.99993227585038036</c:v>
                </c:pt>
                <c:pt idx="197">
                  <c:v>0.99993872026038333</c:v>
                </c:pt>
                <c:pt idx="198">
                  <c:v>0.99994455147527717</c:v>
                </c:pt>
                <c:pt idx="199">
                  <c:v>0.99994982783531616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6C4-9C4A-9A72-66EE9F0A0C4C}"/>
            </c:ext>
          </c:extLst>
        </c:ser>
        <c:ser>
          <c:idx val="1"/>
          <c:order val="1"/>
          <c:tx>
            <c:strRef>
              <c:f>Лист2!$D$1</c:f>
              <c:strCache>
                <c:ptCount val="1"/>
                <c:pt idx="0">
                  <c:v>sigma'(z)</c:v>
                </c:pt>
              </c:strCache>
            </c:strRef>
          </c:tx>
          <c:spPr>
            <a:ln w="28575" cap="rnd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Лист2!$B$2:$B$201</c:f>
              <c:numCache>
                <c:formatCode>General</c:formatCode>
                <c:ptCount val="200"/>
                <c:pt idx="0">
                  <c:v>-10</c:v>
                </c:pt>
                <c:pt idx="1">
                  <c:v>-9.9</c:v>
                </c:pt>
                <c:pt idx="2">
                  <c:v>-9.8000000000000007</c:v>
                </c:pt>
                <c:pt idx="3">
                  <c:v>-9.6999999999999993</c:v>
                </c:pt>
                <c:pt idx="4">
                  <c:v>-9.6</c:v>
                </c:pt>
                <c:pt idx="5">
                  <c:v>-9.5</c:v>
                </c:pt>
                <c:pt idx="6">
                  <c:v>-9.4</c:v>
                </c:pt>
                <c:pt idx="7">
                  <c:v>-9.3000000000000007</c:v>
                </c:pt>
                <c:pt idx="8">
                  <c:v>-9.1999999999999993</c:v>
                </c:pt>
                <c:pt idx="9">
                  <c:v>-9.1</c:v>
                </c:pt>
                <c:pt idx="10">
                  <c:v>-9</c:v>
                </c:pt>
                <c:pt idx="11">
                  <c:v>-8.9</c:v>
                </c:pt>
                <c:pt idx="12">
                  <c:v>-8.8000000000000007</c:v>
                </c:pt>
                <c:pt idx="13">
                  <c:v>-8.6999999999999993</c:v>
                </c:pt>
                <c:pt idx="14">
                  <c:v>-8.6</c:v>
                </c:pt>
                <c:pt idx="15">
                  <c:v>-8.5</c:v>
                </c:pt>
                <c:pt idx="16">
                  <c:v>-8.4</c:v>
                </c:pt>
                <c:pt idx="17">
                  <c:v>-8.3000000000000007</c:v>
                </c:pt>
                <c:pt idx="18">
                  <c:v>-8.1999999999999993</c:v>
                </c:pt>
                <c:pt idx="19">
                  <c:v>-8.1</c:v>
                </c:pt>
                <c:pt idx="20">
                  <c:v>-8</c:v>
                </c:pt>
                <c:pt idx="21">
                  <c:v>-7.9</c:v>
                </c:pt>
                <c:pt idx="22">
                  <c:v>-7.8</c:v>
                </c:pt>
                <c:pt idx="23">
                  <c:v>-7.7</c:v>
                </c:pt>
                <c:pt idx="24">
                  <c:v>-7.6</c:v>
                </c:pt>
                <c:pt idx="25">
                  <c:v>-7.5</c:v>
                </c:pt>
                <c:pt idx="26">
                  <c:v>-7.4</c:v>
                </c:pt>
                <c:pt idx="27">
                  <c:v>-7.3</c:v>
                </c:pt>
                <c:pt idx="28">
                  <c:v>-7.2</c:v>
                </c:pt>
                <c:pt idx="29">
                  <c:v>-7.1</c:v>
                </c:pt>
                <c:pt idx="30">
                  <c:v>-7</c:v>
                </c:pt>
                <c:pt idx="31">
                  <c:v>-6.9</c:v>
                </c:pt>
                <c:pt idx="32">
                  <c:v>-6.8</c:v>
                </c:pt>
                <c:pt idx="33">
                  <c:v>-6.7</c:v>
                </c:pt>
                <c:pt idx="34">
                  <c:v>-6.6</c:v>
                </c:pt>
                <c:pt idx="35">
                  <c:v>-6.5</c:v>
                </c:pt>
                <c:pt idx="36">
                  <c:v>-6.4</c:v>
                </c:pt>
                <c:pt idx="37">
                  <c:v>-6.3</c:v>
                </c:pt>
                <c:pt idx="38">
                  <c:v>-6.2</c:v>
                </c:pt>
                <c:pt idx="39">
                  <c:v>-6.1</c:v>
                </c:pt>
                <c:pt idx="40">
                  <c:v>-6</c:v>
                </c:pt>
                <c:pt idx="41">
                  <c:v>-5.9</c:v>
                </c:pt>
                <c:pt idx="42">
                  <c:v>-5.8</c:v>
                </c:pt>
                <c:pt idx="43">
                  <c:v>-5.7</c:v>
                </c:pt>
                <c:pt idx="44">
                  <c:v>-5.6</c:v>
                </c:pt>
                <c:pt idx="45">
                  <c:v>-5.5</c:v>
                </c:pt>
                <c:pt idx="46">
                  <c:v>-5.4</c:v>
                </c:pt>
                <c:pt idx="47">
                  <c:v>-5.3</c:v>
                </c:pt>
                <c:pt idx="48">
                  <c:v>-5.2</c:v>
                </c:pt>
                <c:pt idx="49">
                  <c:v>-5.0999999999999996</c:v>
                </c:pt>
                <c:pt idx="50">
                  <c:v>-5</c:v>
                </c:pt>
                <c:pt idx="51">
                  <c:v>-4.9000000000000004</c:v>
                </c:pt>
                <c:pt idx="52">
                  <c:v>-4.8</c:v>
                </c:pt>
                <c:pt idx="53">
                  <c:v>-4.7</c:v>
                </c:pt>
                <c:pt idx="54">
                  <c:v>-4.5999999999999996</c:v>
                </c:pt>
                <c:pt idx="55">
                  <c:v>-4.5</c:v>
                </c:pt>
                <c:pt idx="56">
                  <c:v>-4.4000000000000004</c:v>
                </c:pt>
                <c:pt idx="57">
                  <c:v>-4.3</c:v>
                </c:pt>
                <c:pt idx="58">
                  <c:v>-4.2</c:v>
                </c:pt>
                <c:pt idx="59">
                  <c:v>-4.0999999999999996</c:v>
                </c:pt>
                <c:pt idx="60">
                  <c:v>-4</c:v>
                </c:pt>
                <c:pt idx="61">
                  <c:v>-3.9</c:v>
                </c:pt>
                <c:pt idx="62">
                  <c:v>-3.8</c:v>
                </c:pt>
                <c:pt idx="63">
                  <c:v>-3.7</c:v>
                </c:pt>
                <c:pt idx="64">
                  <c:v>-3.6</c:v>
                </c:pt>
                <c:pt idx="65">
                  <c:v>-3.5</c:v>
                </c:pt>
                <c:pt idx="66">
                  <c:v>-3.4</c:v>
                </c:pt>
                <c:pt idx="67">
                  <c:v>-3.3</c:v>
                </c:pt>
                <c:pt idx="68">
                  <c:v>-3.2</c:v>
                </c:pt>
                <c:pt idx="69">
                  <c:v>-3.1</c:v>
                </c:pt>
                <c:pt idx="70">
                  <c:v>-3</c:v>
                </c:pt>
                <c:pt idx="71">
                  <c:v>-2.9</c:v>
                </c:pt>
                <c:pt idx="72">
                  <c:v>-2.8</c:v>
                </c:pt>
                <c:pt idx="73">
                  <c:v>-2.7</c:v>
                </c:pt>
                <c:pt idx="74">
                  <c:v>-2.6</c:v>
                </c:pt>
                <c:pt idx="75">
                  <c:v>-2.5</c:v>
                </c:pt>
                <c:pt idx="76">
                  <c:v>-2.4</c:v>
                </c:pt>
                <c:pt idx="77">
                  <c:v>-2.2999999999999998</c:v>
                </c:pt>
                <c:pt idx="78">
                  <c:v>-2.2000000000000002</c:v>
                </c:pt>
                <c:pt idx="79">
                  <c:v>-2.1</c:v>
                </c:pt>
                <c:pt idx="80">
                  <c:v>-2</c:v>
                </c:pt>
                <c:pt idx="81">
                  <c:v>-1.9</c:v>
                </c:pt>
                <c:pt idx="82">
                  <c:v>-1.8</c:v>
                </c:pt>
                <c:pt idx="83">
                  <c:v>-1.7</c:v>
                </c:pt>
                <c:pt idx="84">
                  <c:v>-1.6</c:v>
                </c:pt>
                <c:pt idx="85">
                  <c:v>-1.5</c:v>
                </c:pt>
                <c:pt idx="86">
                  <c:v>-1.4</c:v>
                </c:pt>
                <c:pt idx="87">
                  <c:v>-1.3</c:v>
                </c:pt>
                <c:pt idx="88">
                  <c:v>-1.2</c:v>
                </c:pt>
                <c:pt idx="89">
                  <c:v>-1.1000000000000001</c:v>
                </c:pt>
                <c:pt idx="90">
                  <c:v>-1</c:v>
                </c:pt>
                <c:pt idx="91">
                  <c:v>-0.9</c:v>
                </c:pt>
                <c:pt idx="92">
                  <c:v>-0.8</c:v>
                </c:pt>
                <c:pt idx="93">
                  <c:v>-0.7</c:v>
                </c:pt>
                <c:pt idx="94">
                  <c:v>-0.6</c:v>
                </c:pt>
                <c:pt idx="95">
                  <c:v>-0.5</c:v>
                </c:pt>
                <c:pt idx="96">
                  <c:v>-0.4</c:v>
                </c:pt>
                <c:pt idx="97">
                  <c:v>-0.3</c:v>
                </c:pt>
                <c:pt idx="98">
                  <c:v>-0.2</c:v>
                </c:pt>
                <c:pt idx="99">
                  <c:v>-0.1</c:v>
                </c:pt>
                <c:pt idx="100">
                  <c:v>0</c:v>
                </c:pt>
                <c:pt idx="101">
                  <c:v>0.1</c:v>
                </c:pt>
                <c:pt idx="102">
                  <c:v>0.2</c:v>
                </c:pt>
                <c:pt idx="103">
                  <c:v>0.3</c:v>
                </c:pt>
                <c:pt idx="104">
                  <c:v>0.4</c:v>
                </c:pt>
                <c:pt idx="105">
                  <c:v>0.5</c:v>
                </c:pt>
                <c:pt idx="106">
                  <c:v>0.6</c:v>
                </c:pt>
                <c:pt idx="107">
                  <c:v>0.7</c:v>
                </c:pt>
                <c:pt idx="108">
                  <c:v>0.8</c:v>
                </c:pt>
                <c:pt idx="109">
                  <c:v>0.9</c:v>
                </c:pt>
                <c:pt idx="110">
                  <c:v>1</c:v>
                </c:pt>
                <c:pt idx="111">
                  <c:v>1.1000000000000001</c:v>
                </c:pt>
                <c:pt idx="112">
                  <c:v>1.2</c:v>
                </c:pt>
                <c:pt idx="113">
                  <c:v>1.3</c:v>
                </c:pt>
                <c:pt idx="114">
                  <c:v>1.4</c:v>
                </c:pt>
                <c:pt idx="115">
                  <c:v>1.5</c:v>
                </c:pt>
                <c:pt idx="116">
                  <c:v>1.6</c:v>
                </c:pt>
                <c:pt idx="117">
                  <c:v>1.7</c:v>
                </c:pt>
                <c:pt idx="118">
                  <c:v>1.8</c:v>
                </c:pt>
                <c:pt idx="119">
                  <c:v>1.9</c:v>
                </c:pt>
                <c:pt idx="120">
                  <c:v>2</c:v>
                </c:pt>
                <c:pt idx="121">
                  <c:v>2.1</c:v>
                </c:pt>
                <c:pt idx="122">
                  <c:v>2.2000000000000002</c:v>
                </c:pt>
                <c:pt idx="123">
                  <c:v>2.2999999999999998</c:v>
                </c:pt>
                <c:pt idx="124">
                  <c:v>2.4</c:v>
                </c:pt>
                <c:pt idx="125">
                  <c:v>2.5</c:v>
                </c:pt>
                <c:pt idx="126">
                  <c:v>2.6</c:v>
                </c:pt>
                <c:pt idx="127">
                  <c:v>2.7</c:v>
                </c:pt>
                <c:pt idx="128">
                  <c:v>2.8</c:v>
                </c:pt>
                <c:pt idx="129">
                  <c:v>2.9</c:v>
                </c:pt>
                <c:pt idx="130">
                  <c:v>3</c:v>
                </c:pt>
                <c:pt idx="131">
                  <c:v>3.1</c:v>
                </c:pt>
                <c:pt idx="132">
                  <c:v>3.2</c:v>
                </c:pt>
                <c:pt idx="133">
                  <c:v>3.3</c:v>
                </c:pt>
                <c:pt idx="134">
                  <c:v>3.4</c:v>
                </c:pt>
                <c:pt idx="135">
                  <c:v>3.5</c:v>
                </c:pt>
                <c:pt idx="136">
                  <c:v>3.6</c:v>
                </c:pt>
                <c:pt idx="137">
                  <c:v>3.7</c:v>
                </c:pt>
                <c:pt idx="138">
                  <c:v>3.8</c:v>
                </c:pt>
                <c:pt idx="139">
                  <c:v>3.9</c:v>
                </c:pt>
                <c:pt idx="140">
                  <c:v>4</c:v>
                </c:pt>
                <c:pt idx="141">
                  <c:v>4.0999999999999996</c:v>
                </c:pt>
                <c:pt idx="142">
                  <c:v>4.2</c:v>
                </c:pt>
                <c:pt idx="143">
                  <c:v>4.3</c:v>
                </c:pt>
                <c:pt idx="144">
                  <c:v>4.4000000000000004</c:v>
                </c:pt>
                <c:pt idx="145">
                  <c:v>4.5</c:v>
                </c:pt>
                <c:pt idx="146">
                  <c:v>4.5999999999999996</c:v>
                </c:pt>
                <c:pt idx="147">
                  <c:v>4.7</c:v>
                </c:pt>
                <c:pt idx="148">
                  <c:v>4.8</c:v>
                </c:pt>
                <c:pt idx="149">
                  <c:v>4.9000000000000004</c:v>
                </c:pt>
                <c:pt idx="150">
                  <c:v>5</c:v>
                </c:pt>
                <c:pt idx="151">
                  <c:v>5.0999999999999996</c:v>
                </c:pt>
                <c:pt idx="152">
                  <c:v>5.2</c:v>
                </c:pt>
                <c:pt idx="153">
                  <c:v>5.3</c:v>
                </c:pt>
                <c:pt idx="154">
                  <c:v>5.4</c:v>
                </c:pt>
                <c:pt idx="155">
                  <c:v>5.5</c:v>
                </c:pt>
                <c:pt idx="156">
                  <c:v>5.6</c:v>
                </c:pt>
                <c:pt idx="157">
                  <c:v>5.7</c:v>
                </c:pt>
                <c:pt idx="158">
                  <c:v>5.8</c:v>
                </c:pt>
                <c:pt idx="159">
                  <c:v>5.9</c:v>
                </c:pt>
                <c:pt idx="160">
                  <c:v>6</c:v>
                </c:pt>
                <c:pt idx="161">
                  <c:v>6.1</c:v>
                </c:pt>
                <c:pt idx="162">
                  <c:v>6.2</c:v>
                </c:pt>
                <c:pt idx="163">
                  <c:v>6.3</c:v>
                </c:pt>
                <c:pt idx="164">
                  <c:v>6.4</c:v>
                </c:pt>
                <c:pt idx="165">
                  <c:v>6.5</c:v>
                </c:pt>
                <c:pt idx="166">
                  <c:v>6.6</c:v>
                </c:pt>
                <c:pt idx="167">
                  <c:v>6.7</c:v>
                </c:pt>
                <c:pt idx="168">
                  <c:v>6.8</c:v>
                </c:pt>
                <c:pt idx="169">
                  <c:v>6.9</c:v>
                </c:pt>
                <c:pt idx="170">
                  <c:v>7</c:v>
                </c:pt>
                <c:pt idx="171">
                  <c:v>7.1</c:v>
                </c:pt>
                <c:pt idx="172">
                  <c:v>7.2</c:v>
                </c:pt>
                <c:pt idx="173">
                  <c:v>7.3</c:v>
                </c:pt>
                <c:pt idx="174">
                  <c:v>7.4</c:v>
                </c:pt>
                <c:pt idx="175">
                  <c:v>7.5</c:v>
                </c:pt>
                <c:pt idx="176">
                  <c:v>7.6</c:v>
                </c:pt>
                <c:pt idx="177">
                  <c:v>7.7</c:v>
                </c:pt>
                <c:pt idx="178">
                  <c:v>7.8</c:v>
                </c:pt>
                <c:pt idx="179">
                  <c:v>7.9</c:v>
                </c:pt>
                <c:pt idx="180">
                  <c:v>8</c:v>
                </c:pt>
                <c:pt idx="181">
                  <c:v>8.1</c:v>
                </c:pt>
                <c:pt idx="182">
                  <c:v>8.1999999999999993</c:v>
                </c:pt>
                <c:pt idx="183">
                  <c:v>8.3000000000000007</c:v>
                </c:pt>
                <c:pt idx="184">
                  <c:v>8.4</c:v>
                </c:pt>
                <c:pt idx="185">
                  <c:v>8.5</c:v>
                </c:pt>
                <c:pt idx="186">
                  <c:v>8.6</c:v>
                </c:pt>
                <c:pt idx="187">
                  <c:v>8.6999999999999993</c:v>
                </c:pt>
                <c:pt idx="188">
                  <c:v>8.8000000000000007</c:v>
                </c:pt>
                <c:pt idx="189">
                  <c:v>8.9</c:v>
                </c:pt>
                <c:pt idx="190">
                  <c:v>9</c:v>
                </c:pt>
                <c:pt idx="191">
                  <c:v>9.1</c:v>
                </c:pt>
                <c:pt idx="192">
                  <c:v>9.1999999999999993</c:v>
                </c:pt>
                <c:pt idx="193">
                  <c:v>9.3000000000000007</c:v>
                </c:pt>
                <c:pt idx="194">
                  <c:v>9.4</c:v>
                </c:pt>
                <c:pt idx="195">
                  <c:v>9.5</c:v>
                </c:pt>
                <c:pt idx="196">
                  <c:v>9.6</c:v>
                </c:pt>
                <c:pt idx="197">
                  <c:v>9.6999999999999993</c:v>
                </c:pt>
                <c:pt idx="198">
                  <c:v>9.8000000000000007</c:v>
                </c:pt>
                <c:pt idx="199">
                  <c:v>9.9</c:v>
                </c:pt>
              </c:numCache>
            </c:numRef>
          </c:xVal>
          <c:yVal>
            <c:numRef>
              <c:f>Лист2!$D$2:$D$201</c:f>
              <c:numCache>
                <c:formatCode>General</c:formatCode>
                <c:ptCount val="200"/>
                <c:pt idx="0">
                  <c:v>4.5395807735951673E-5</c:v>
                </c:pt>
                <c:pt idx="1">
                  <c:v>5.0169647437655151E-5</c:v>
                </c:pt>
                <c:pt idx="2">
                  <c:v>5.5445450183900969E-5</c:v>
                </c:pt>
                <c:pt idx="3">
                  <c:v>6.1275984410115E-5</c:v>
                </c:pt>
                <c:pt idx="4">
                  <c:v>6.7719563059328512E-5</c:v>
                </c:pt>
                <c:pt idx="5">
                  <c:v>7.4840625552838663E-5</c:v>
                </c:pt>
                <c:pt idx="6">
                  <c:v>8.2710380712710095E-5</c:v>
                </c:pt>
                <c:pt idx="7">
                  <c:v>9.1407516990169276E-5</c:v>
                </c:pt>
                <c:pt idx="8">
                  <c:v>1.0101898700975125E-4</c:v>
                </c:pt>
                <c:pt idx="9">
                  <c:v>1.1164087416108902E-4</c:v>
                </c:pt>
                <c:pt idx="10">
                  <c:v>1.2337934976484891E-4</c:v>
                </c:pt>
                <c:pt idx="11">
                  <c:v>1.3635173021338926E-4</c:v>
                </c:pt>
                <c:pt idx="12">
                  <c:v>1.506876444477309E-4</c:v>
                </c:pt>
                <c:pt idx="13">
                  <c:v>1.6653032318839368E-4</c:v>
                </c:pt>
                <c:pt idx="14">
                  <c:v>1.8403802249722715E-4</c:v>
                </c:pt>
                <c:pt idx="15">
                  <c:v>2.0338559551980585E-4</c:v>
                </c:pt>
                <c:pt idx="16">
                  <c:v>2.2476622765311716E-4</c:v>
                </c:pt>
                <c:pt idx="17">
                  <c:v>2.4839335191164248E-4</c:v>
                </c:pt>
                <c:pt idx="18">
                  <c:v>2.7450276293752488E-4</c:v>
                </c:pt>
                <c:pt idx="19">
                  <c:v>3.0335494992888581E-4</c:v>
                </c:pt>
                <c:pt idx="20">
                  <c:v>3.3523767075647424E-4</c:v>
                </c:pt>
                <c:pt idx="21">
                  <c:v>3.7046879171492652E-4</c:v>
                </c:pt>
                <c:pt idx="22">
                  <c:v>4.0939941972341571E-4</c:v>
                </c:pt>
                <c:pt idx="23">
                  <c:v>4.5241735636356381E-4</c:v>
                </c:pt>
                <c:pt idx="24">
                  <c:v>4.9995090593204063E-4</c:v>
                </c:pt>
                <c:pt idx="25">
                  <c:v>5.5247307270216042E-4</c:v>
                </c:pt>
                <c:pt idx="26">
                  <c:v>6.1050618584261801E-4</c:v>
                </c:pt>
                <c:pt idx="27">
                  <c:v>6.7462699393963936E-4</c:v>
                </c:pt>
                <c:pt idx="28">
                  <c:v>7.454722748157813E-4</c:v>
                </c:pt>
                <c:pt idx="29">
                  <c:v>8.2374501033475234E-4</c:v>
                </c:pt>
                <c:pt idx="30">
                  <c:v>9.1022118012182654E-4</c:v>
                </c:pt>
                <c:pt idx="31">
                  <c:v>1.005757232601461E-3</c:v>
                </c:pt>
                <c:pt idx="32">
                  <c:v>1.111298296435909E-3</c:v>
                </c:pt>
                <c:pt idx="33">
                  <c:v>1.2278872003074212E-3</c:v>
                </c:pt>
                <c:pt idx="34">
                  <c:v>1.3566743739732458E-3</c:v>
                </c:pt>
                <c:pt idx="35">
                  <c:v>1.4989287085690496E-3</c:v>
                </c:pt>
                <c:pt idx="36">
                  <c:v>1.6560494591508336E-3</c:v>
                </c:pt>
                <c:pt idx="37">
                  <c:v>1.8295792773258986E-3</c:v>
                </c:pt>
                <c:pt idx="38">
                  <c:v>2.0212184663715806E-3</c:v>
                </c:pt>
                <c:pt idx="39">
                  <c:v>2.2328405552721549E-3</c:v>
                </c:pt>
                <c:pt idx="40">
                  <c:v>2.466509291360048E-3</c:v>
                </c:pt>
                <c:pt idx="41">
                  <c:v>2.7244971534004271E-3</c:v>
                </c:pt>
                <c:pt idx="42">
                  <c:v>3.0093054875991575E-3</c:v>
                </c:pt>
                <c:pt idx="43">
                  <c:v>3.3236863676357671E-3</c:v>
                </c:pt>
                <c:pt idx="44">
                  <c:v>3.6706662757993928E-3</c:v>
                </c:pt>
                <c:pt idx="45">
                  <c:v>4.0535716948697674E-3</c:v>
                </c:pt>
                <c:pt idx="46">
                  <c:v>4.4760566886033783E-3</c:v>
                </c:pt>
                <c:pt idx="47">
                  <c:v>4.9421325314259528E-3</c:v>
                </c:pt>
                <c:pt idx="48">
                  <c:v>5.4561994238362926E-3</c:v>
                </c:pt>
                <c:pt idx="49">
                  <c:v>6.0230802974667102E-3</c:v>
                </c:pt>
                <c:pt idx="50">
                  <c:v>6.6480566707901546E-3</c:v>
                </c:pt>
                <c:pt idx="51">
                  <c:v>7.336906460837741E-3</c:v>
                </c:pt>
                <c:pt idx="52">
                  <c:v>8.095943585329498E-3</c:v>
                </c:pt>
                <c:pt idx="53">
                  <c:v>8.9320591002423934E-3</c:v>
                </c:pt>
                <c:pt idx="54">
                  <c:v>9.8527635065062038E-3</c:v>
                </c:pt>
                <c:pt idx="55">
                  <c:v>1.0866229722225234E-2</c:v>
                </c:pt>
                <c:pt idx="56">
                  <c:v>1.1981336049106471E-2</c:v>
                </c:pt>
                <c:pt idx="57">
                  <c:v>1.320770825874013E-2</c:v>
                </c:pt>
                <c:pt idx="58">
                  <c:v>1.4555759680799219E-2</c:v>
                </c:pt>
                <c:pt idx="59">
                  <c:v>1.6036727885685113E-2</c:v>
                </c:pt>
                <c:pt idx="60">
                  <c:v>1.7662706213291118E-2</c:v>
                </c:pt>
                <c:pt idx="61">
                  <c:v>1.9446668002455841E-2</c:v>
                </c:pt>
                <c:pt idx="62">
                  <c:v>2.140248091835013E-2</c:v>
                </c:pt>
                <c:pt idx="63">
                  <c:v>2.3544908255180529E-2</c:v>
                </c:pt>
                <c:pt idx="64">
                  <c:v>2.5889593509538011E-2</c:v>
                </c:pt>
                <c:pt idx="65">
                  <c:v>2.845302387973556E-2</c:v>
                </c:pt>
                <c:pt idx="66">
                  <c:v>3.1252467658361649E-2</c:v>
                </c:pt>
                <c:pt idx="67">
                  <c:v>3.4305879766366475E-2</c:v>
                </c:pt>
                <c:pt idx="68">
                  <c:v>3.7631768954571369E-2</c:v>
                </c:pt>
                <c:pt idx="69">
                  <c:v>4.1249019512530322E-2</c:v>
                </c:pt>
                <c:pt idx="70">
                  <c:v>4.5176659730912137E-2</c:v>
                </c:pt>
                <c:pt idx="71">
                  <c:v>4.9433568936643239E-2</c:v>
                </c:pt>
                <c:pt idx="72">
                  <c:v>5.4038114756384308E-2</c:v>
                </c:pt>
                <c:pt idx="73">
                  <c:v>5.9007712483915231E-2</c:v>
                </c:pt>
                <c:pt idx="74">
                  <c:v>6.4358299175773501E-2</c:v>
                </c:pt>
                <c:pt idx="75">
                  <c:v>7.010371654510815E-2</c:v>
                </c:pt>
                <c:pt idx="76">
                  <c:v>7.6254999051852249E-2</c:v>
                </c:pt>
                <c:pt idx="77">
                  <c:v>8.2819566990741167E-2</c:v>
                </c:pt>
                <c:pt idx="78">
                  <c:v>8.980032904006871E-2</c:v>
                </c:pt>
                <c:pt idx="79">
                  <c:v>9.7194704800625392E-2</c:v>
                </c:pt>
                <c:pt idx="80">
                  <c:v>0.10499358540350651</c:v>
                </c:pt>
                <c:pt idx="81">
                  <c:v>0.11318025926193098</c:v>
                </c:pt>
                <c:pt idx="82">
                  <c:v>0.12172934028708536</c:v>
                </c:pt>
                <c:pt idx="83">
                  <c:v>0.13060574696620805</c:v>
                </c:pt>
                <c:pt idx="84">
                  <c:v>0.13976379193306099</c:v>
                </c:pt>
                <c:pt idx="85">
                  <c:v>0.14914645207033286</c:v>
                </c:pt>
                <c:pt idx="86">
                  <c:v>0.15868489749561462</c:v>
                </c:pt>
                <c:pt idx="87">
                  <c:v>0.16829836246906024</c:v>
                </c:pt>
                <c:pt idx="88">
                  <c:v>0.17789444064680571</c:v>
                </c:pt>
                <c:pt idx="89">
                  <c:v>0.18736987954752057</c:v>
                </c:pt>
                <c:pt idx="90">
                  <c:v>0.19661193324148185</c:v>
                </c:pt>
                <c:pt idx="91">
                  <c:v>0.20550030734226343</c:v>
                </c:pt>
                <c:pt idx="92">
                  <c:v>0.21390969652029443</c:v>
                </c:pt>
                <c:pt idx="93">
                  <c:v>0.22171287329310907</c:v>
                </c:pt>
                <c:pt idx="94">
                  <c:v>0.2287842404566573</c:v>
                </c:pt>
                <c:pt idx="95">
                  <c:v>0.23500371220159449</c:v>
                </c:pt>
                <c:pt idx="96">
                  <c:v>0.24026074574152914</c:v>
                </c:pt>
                <c:pt idx="97">
                  <c:v>0.24445831169074586</c:v>
                </c:pt>
                <c:pt idx="98">
                  <c:v>0.24751657271185995</c:v>
                </c:pt>
                <c:pt idx="99">
                  <c:v>0.24937604019289197</c:v>
                </c:pt>
                <c:pt idx="100">
                  <c:v>0.25</c:v>
                </c:pt>
                <c:pt idx="101">
                  <c:v>0.24937604019289197</c:v>
                </c:pt>
                <c:pt idx="102">
                  <c:v>0.24751657271185995</c:v>
                </c:pt>
                <c:pt idx="103">
                  <c:v>0.24445831169074586</c:v>
                </c:pt>
                <c:pt idx="104">
                  <c:v>0.24026074574152914</c:v>
                </c:pt>
                <c:pt idx="105">
                  <c:v>0.23500371220159449</c:v>
                </c:pt>
                <c:pt idx="106">
                  <c:v>0.22878424045665732</c:v>
                </c:pt>
                <c:pt idx="107">
                  <c:v>0.22171287329310904</c:v>
                </c:pt>
                <c:pt idx="108">
                  <c:v>0.2139096965202944</c:v>
                </c:pt>
                <c:pt idx="109">
                  <c:v>0.20550030734226349</c:v>
                </c:pt>
                <c:pt idx="110">
                  <c:v>0.19661193324148185</c:v>
                </c:pt>
                <c:pt idx="111">
                  <c:v>0.18736987954752055</c:v>
                </c:pt>
                <c:pt idx="112">
                  <c:v>0.17789444064680576</c:v>
                </c:pt>
                <c:pt idx="113">
                  <c:v>0.16829836246906024</c:v>
                </c:pt>
                <c:pt idx="114">
                  <c:v>0.15868489749561468</c:v>
                </c:pt>
                <c:pt idx="115">
                  <c:v>0.14914645207033286</c:v>
                </c:pt>
                <c:pt idx="116">
                  <c:v>0.13976379193306102</c:v>
                </c:pt>
                <c:pt idx="117">
                  <c:v>0.13060574696620808</c:v>
                </c:pt>
                <c:pt idx="118">
                  <c:v>0.12172934028708533</c:v>
                </c:pt>
                <c:pt idx="119">
                  <c:v>0.11318025926193101</c:v>
                </c:pt>
                <c:pt idx="120">
                  <c:v>0.10499358540350662</c:v>
                </c:pt>
                <c:pt idx="121">
                  <c:v>9.7194704800625392E-2</c:v>
                </c:pt>
                <c:pt idx="122">
                  <c:v>8.9800329040068766E-2</c:v>
                </c:pt>
                <c:pt idx="123">
                  <c:v>8.2819566990741181E-2</c:v>
                </c:pt>
                <c:pt idx="124">
                  <c:v>7.6254999051852221E-2</c:v>
                </c:pt>
                <c:pt idx="125">
                  <c:v>7.0103716545108066E-2</c:v>
                </c:pt>
                <c:pt idx="126">
                  <c:v>6.4358299175773417E-2</c:v>
                </c:pt>
                <c:pt idx="127">
                  <c:v>5.9007712483915238E-2</c:v>
                </c:pt>
                <c:pt idx="128">
                  <c:v>5.4038114756384294E-2</c:v>
                </c:pt>
                <c:pt idx="129">
                  <c:v>4.9433568936643184E-2</c:v>
                </c:pt>
                <c:pt idx="130">
                  <c:v>4.5176659730911999E-2</c:v>
                </c:pt>
                <c:pt idx="131">
                  <c:v>4.1249019512530342E-2</c:v>
                </c:pt>
                <c:pt idx="132">
                  <c:v>3.7631768954571349E-2</c:v>
                </c:pt>
                <c:pt idx="133">
                  <c:v>3.4305879766366433E-2</c:v>
                </c:pt>
                <c:pt idx="134">
                  <c:v>3.1252467658361704E-2</c:v>
                </c:pt>
                <c:pt idx="135">
                  <c:v>2.8453023879735598E-2</c:v>
                </c:pt>
                <c:pt idx="136">
                  <c:v>2.5889593509538109E-2</c:v>
                </c:pt>
                <c:pt idx="137">
                  <c:v>2.3544908255180536E-2</c:v>
                </c:pt>
                <c:pt idx="138">
                  <c:v>2.1402480918350217E-2</c:v>
                </c:pt>
                <c:pt idx="139">
                  <c:v>1.94466680024558E-2</c:v>
                </c:pt>
                <c:pt idx="140">
                  <c:v>1.7662706213291107E-2</c:v>
                </c:pt>
                <c:pt idx="141">
                  <c:v>1.6036727885685075E-2</c:v>
                </c:pt>
                <c:pt idx="142">
                  <c:v>1.4555759680799234E-2</c:v>
                </c:pt>
                <c:pt idx="143">
                  <c:v>1.3207708258740227E-2</c:v>
                </c:pt>
                <c:pt idx="144">
                  <c:v>1.1981336049106527E-2</c:v>
                </c:pt>
                <c:pt idx="145">
                  <c:v>1.0866229722225243E-2</c:v>
                </c:pt>
                <c:pt idx="146">
                  <c:v>9.8527635065061344E-3</c:v>
                </c:pt>
                <c:pt idx="147">
                  <c:v>8.9320591002425148E-3</c:v>
                </c:pt>
                <c:pt idx="148">
                  <c:v>8.0959435853294823E-3</c:v>
                </c:pt>
                <c:pt idx="149">
                  <c:v>7.3369064608376534E-3</c:v>
                </c:pt>
                <c:pt idx="150">
                  <c:v>6.6480566707900332E-3</c:v>
                </c:pt>
                <c:pt idx="151">
                  <c:v>6.0230802974668421E-3</c:v>
                </c:pt>
                <c:pt idx="152">
                  <c:v>5.4561994238364027E-3</c:v>
                </c:pt>
                <c:pt idx="153">
                  <c:v>4.9421325314260196E-3</c:v>
                </c:pt>
                <c:pt idx="154">
                  <c:v>4.4760566886033444E-3</c:v>
                </c:pt>
                <c:pt idx="155">
                  <c:v>4.0535716948696789E-3</c:v>
                </c:pt>
                <c:pt idx="156">
                  <c:v>3.6706662757992974E-3</c:v>
                </c:pt>
                <c:pt idx="157">
                  <c:v>3.323686367635735E-3</c:v>
                </c:pt>
                <c:pt idx="158">
                  <c:v>3.0093054875990738E-3</c:v>
                </c:pt>
                <c:pt idx="159">
                  <c:v>2.7244971534003339E-3</c:v>
                </c:pt>
                <c:pt idx="160">
                  <c:v>2.4665092913599309E-3</c:v>
                </c:pt>
                <c:pt idx="161">
                  <c:v>2.2328405552722187E-3</c:v>
                </c:pt>
                <c:pt idx="162">
                  <c:v>2.0212184663715993E-3</c:v>
                </c:pt>
                <c:pt idx="163">
                  <c:v>1.8295792773259055E-3</c:v>
                </c:pt>
                <c:pt idx="164">
                  <c:v>1.6560494591508776E-3</c:v>
                </c:pt>
                <c:pt idx="165">
                  <c:v>1.4989287085690683E-3</c:v>
                </c:pt>
                <c:pt idx="166">
                  <c:v>1.3566743739731914E-3</c:v>
                </c:pt>
                <c:pt idx="167">
                  <c:v>1.2278872003073568E-3</c:v>
                </c:pt>
                <c:pt idx="168">
                  <c:v>1.1112982964357994E-3</c:v>
                </c:pt>
                <c:pt idx="169">
                  <c:v>1.0057572326014248E-3</c:v>
                </c:pt>
                <c:pt idx="170">
                  <c:v>9.1022118012178404E-4</c:v>
                </c:pt>
                <c:pt idx="171">
                  <c:v>8.2374501033477435E-4</c:v>
                </c:pt>
                <c:pt idx="172">
                  <c:v>7.4547227481576038E-4</c:v>
                </c:pt>
                <c:pt idx="173">
                  <c:v>6.7462699393957138E-4</c:v>
                </c:pt>
                <c:pt idx="174">
                  <c:v>6.1050618584259676E-4</c:v>
                </c:pt>
                <c:pt idx="175">
                  <c:v>5.5247307270216183E-4</c:v>
                </c:pt>
                <c:pt idx="176">
                  <c:v>4.9995090593196625E-4</c:v>
                </c:pt>
                <c:pt idx="177">
                  <c:v>4.5241735636352413E-4</c:v>
                </c:pt>
                <c:pt idx="178">
                  <c:v>4.093994197234452E-4</c:v>
                </c:pt>
                <c:pt idx="179">
                  <c:v>3.7046879171498046E-4</c:v>
                </c:pt>
                <c:pt idx="180">
                  <c:v>3.3523767075636815E-4</c:v>
                </c:pt>
                <c:pt idx="181">
                  <c:v>3.033549499287917E-4</c:v>
                </c:pt>
                <c:pt idx="182">
                  <c:v>2.7450276293762679E-4</c:v>
                </c:pt>
                <c:pt idx="183">
                  <c:v>2.4839335191176857E-4</c:v>
                </c:pt>
                <c:pt idx="184">
                  <c:v>2.2476622765315996E-4</c:v>
                </c:pt>
                <c:pt idx="185">
                  <c:v>2.0338559551979826E-4</c:v>
                </c:pt>
                <c:pt idx="186">
                  <c:v>1.8403802249719302E-4</c:v>
                </c:pt>
                <c:pt idx="187">
                  <c:v>1.6653032318833562E-4</c:v>
                </c:pt>
                <c:pt idx="188">
                  <c:v>1.5068764444766487E-4</c:v>
                </c:pt>
                <c:pt idx="189">
                  <c:v>1.3635173021347462E-4</c:v>
                </c:pt>
                <c:pt idx="190">
                  <c:v>1.2337934976493025E-4</c:v>
                </c:pt>
                <c:pt idx="191">
                  <c:v>1.116408741610957E-4</c:v>
                </c:pt>
                <c:pt idx="192">
                  <c:v>1.010189870097318E-4</c:v>
                </c:pt>
                <c:pt idx="193">
                  <c:v>9.1407516990204242E-5</c:v>
                </c:pt>
                <c:pt idx="194">
                  <c:v>8.2710380712624172E-5</c:v>
                </c:pt>
                <c:pt idx="195">
                  <c:v>7.4840625552755166E-5</c:v>
                </c:pt>
                <c:pt idx="196">
                  <c:v>6.7719563059199533E-5</c:v>
                </c:pt>
                <c:pt idx="197">
                  <c:v>6.12759844101834E-5</c:v>
                </c:pt>
                <c:pt idx="198">
                  <c:v>5.5445450183940299E-5</c:v>
                </c:pt>
                <c:pt idx="199">
                  <c:v>5.0169647437728057E-5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6C4-9C4A-9A72-66EE9F0A0C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1506223"/>
        <c:axId val="737746863"/>
      </c:scatterChart>
      <c:valAx>
        <c:axId val="771506223"/>
        <c:scaling>
          <c:orientation val="minMax"/>
          <c:max val="10"/>
          <c:min val="-10"/>
        </c:scaling>
        <c:delete val="0"/>
        <c:axPos val="b"/>
        <c:majorGridlines>
          <c:spPr>
            <a:ln w="9525" cap="flat" cmpd="sng" algn="ctr">
              <a:solidFill>
                <a:srgbClr val="134790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/>
                  <a:t>z</a:t>
                </a:r>
                <a:endParaRPr lang="ru-RU" sz="2800"/>
              </a:p>
            </c:rich>
          </c:tx>
          <c:layout>
            <c:manualLayout>
              <c:xMode val="edge"/>
              <c:yMode val="edge"/>
              <c:x val="0.9281301586643258"/>
              <c:y val="0.715212280714427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37746863"/>
        <c:crosses val="autoZero"/>
        <c:crossBetween val="midCat"/>
      </c:valAx>
      <c:valAx>
        <c:axId val="737746863"/>
        <c:scaling>
          <c:orientation val="minMax"/>
          <c:max val="1.1000000000000001"/>
          <c:min val="0"/>
        </c:scaling>
        <c:delete val="0"/>
        <c:axPos val="l"/>
        <c:majorGridlines>
          <c:spPr>
            <a:ln w="9525" cap="flat" cmpd="sng" algn="ctr">
              <a:solidFill>
                <a:srgbClr val="134790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71506223"/>
        <c:crosses val="autoZero"/>
        <c:crossBetween val="midCat"/>
        <c:majorUnit val="0.2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2369087551985251E-2"/>
          <c:y val="0.23047689219460948"/>
          <c:w val="0.29434655112687197"/>
          <c:h val="0.38960536021144199"/>
        </c:manualLayout>
      </c:layout>
      <c:overlay val="0"/>
      <c:spPr>
        <a:solidFill>
          <a:schemeClr val="bg1">
            <a:lumMod val="9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C2606-89DC-2740-AE2F-798DA55C2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7093E7-8E92-1C43-A76F-40641B558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664CC0-3E4C-7F46-B2FC-CE09CA6C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6602-96A9-9F4C-B4AF-5456494827A9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5C99D8-3476-C54D-8B5F-46E14DF3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6FC8B2-8BA3-A44A-98D5-52968F51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74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CAF9D6-2F11-8947-A071-B94D488A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B0DD46-DDF0-3C4F-8B54-D2B6F774A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0FFD19-1137-5F4E-A38A-7D93D58AE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6602-96A9-9F4C-B4AF-5456494827A9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FE39DE-6CAC-7743-AD82-382ED856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EB92AB-F8F5-1E44-BE3D-1BE08A0E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31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CE783C7-2E8E-624B-9670-FDE3CEFD7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C23B01-3031-8D40-B22C-8314BC0C2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7D5B31-E0E3-E547-9446-1AE1B155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6602-96A9-9F4C-B4AF-5456494827A9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9F55DD-A537-A24E-8095-A4855158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A167F3-093C-E042-A290-FA9EA4D83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88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53586-8A41-3247-9BD5-730D9645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5CBBF1-DD7C-894D-AC1E-F6E930709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09EEB9-E7E1-7D4F-A709-DFB8C96FF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6602-96A9-9F4C-B4AF-5456494827A9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5A2B7C-1F59-A148-81F5-17E5DE70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91FC89-BE3C-C444-B3B9-0BC9E319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2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C1A3A-D98E-5247-9F7D-5E5E6C4A4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8C61C3-37E8-DD4C-BF2E-0E02339E6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5E225D-7CB1-734E-A42A-82CF71D7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6602-96A9-9F4C-B4AF-5456494827A9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28672E-CECF-324F-B72A-D205A4D2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7F4F7B-0937-454D-A004-3BE323C2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25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EAAEC9-333F-EC48-BBB7-F044DDA2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5B3DF2-448E-504B-AD28-5C606B800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06233C-ACB6-DE49-9063-85F57701A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5A613D-41A0-DE45-B17C-8704E660F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6602-96A9-9F4C-B4AF-5456494827A9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99DA23-5479-664E-B3E8-E8486E424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F2A06C-B40F-4B46-9F02-12E04E70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17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B7DF1-1A26-954C-AD46-B528A4563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E87CC9-A581-8349-AAA6-EDBFA6F79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969DEE-7F0D-0145-B3E4-4B8A33575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08112F5-9476-9D4E-BDC8-7AC0405C3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CD7B7B-2B9B-7E42-B1CB-59C0A50E6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64A6478-159D-FC4E-AF04-00AF954F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6602-96A9-9F4C-B4AF-5456494827A9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830DFA0-CE6E-EF49-8DA0-E30B59F24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8B45E1-D53F-D646-A4CD-2F97A534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8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BA8AC-65A9-A641-984D-209A0591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EE2692E-C087-704C-B715-3F0F6A6D2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6602-96A9-9F4C-B4AF-5456494827A9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B129670-F7E4-D144-AF60-F7CC82159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7C9FAAC-5663-874B-A8D8-787F73FB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67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9F21BD0-48CC-7B43-BBD3-A6619119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6602-96A9-9F4C-B4AF-5456494827A9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C3FE437-EBC2-8940-B2A8-96DB5B703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DE37DD-4902-B844-BF9E-B90029B3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40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0937C-5B15-9E4D-9274-FD26E9BCB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788146-8141-024E-B9AB-AF5948A49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E125AB-A822-5549-9A14-5CC820D6D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23D183-9BC8-5249-8929-31ECA3679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6602-96A9-9F4C-B4AF-5456494827A9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0CF78B-D20C-274B-A62A-2EA40263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2213F2-0559-B248-B20E-F647A0ED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72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1B1318-E9CC-D744-93B2-CD0EF3239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5AA51A5-AF83-F840-8EB6-335D2C67E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254C14-DB2C-7E41-8824-F02E5C5AF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EEA165-113A-074C-9DE5-0B43A349A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6602-96A9-9F4C-B4AF-5456494827A9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FD1249-BBC5-534A-BC98-316A1FFA1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37FEEB-FDEB-ED4B-B46B-D724258BA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16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53D253-3F16-A84F-869A-7445F3A78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0ECC81-B653-6B40-80E8-A5A966187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22611C-A5DD-6547-8A57-516B1937C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36602-96A9-9F4C-B4AF-5456494827A9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916464-ADCD-D444-A0AF-79FF5BDA8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67F013-6C3A-DF4E-961C-05394A3CA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8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5534" cy="6904338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497711" y="1868984"/>
            <a:ext cx="9884779" cy="27830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5400" b="1" dirty="0">
                <a:solidFill>
                  <a:schemeClr val="bg1"/>
                </a:solidFill>
              </a:rPr>
              <a:t>Нормализация – еще о регуляризации</a:t>
            </a:r>
            <a:endParaRPr lang="en-US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13575" y="3878326"/>
            <a:ext cx="1068705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архитектуры </a:t>
            </a:r>
            <a:r>
              <a:rPr lang="ru-RU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сверточных</a:t>
            </a:r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нейронных сетей. </a:t>
            </a:r>
          </a:p>
          <a:p>
            <a:pPr algn="ctr"/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Курс: Компьютерное зрение. Тема 2.4</a:t>
            </a:r>
            <a:r>
              <a:rPr lang="ru-RU" sz="24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Ронкин Михаил Владимирович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.т.н. доцент ИРИТ-РТФ, УРФУ</a:t>
            </a:r>
            <a:endParaRPr 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1E70A63-9727-C149-9B7C-2C790A4706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313575" y="223521"/>
            <a:ext cx="2446733" cy="12985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0707EF-500A-7D41-9AB2-00FF8CA96997}"/>
              </a:ext>
            </a:extLst>
          </p:cNvPr>
          <p:cNvSpPr txBox="1"/>
          <p:nvPr/>
        </p:nvSpPr>
        <p:spPr>
          <a:xfrm>
            <a:off x="102870" y="6020668"/>
            <a:ext cx="1008679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5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Проект реализуется победителем Конкурса на предоставление грантов преподавателям магистратуры 2020/2021 благотворительной программы «Стипендиальная программа Владимира Потанина» Благотворительного фонда Владимира Потанина</a:t>
            </a:r>
            <a:endParaRPr lang="ru-RU" sz="1500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B068071-FFE8-104D-81EE-08E5E9F34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308" y="104815"/>
            <a:ext cx="3762792" cy="153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6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8168" y="202755"/>
            <a:ext cx="10649925" cy="915925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Метод </a:t>
            </a:r>
            <a:r>
              <a:rPr lang="ru-RU" sz="4800" b="1" dirty="0" err="1">
                <a:solidFill>
                  <a:schemeClr val="bg1"/>
                </a:solidFill>
              </a:rPr>
              <a:t>батч</a:t>
            </a:r>
            <a:r>
              <a:rPr lang="ru-RU" sz="4800" b="1" dirty="0">
                <a:solidFill>
                  <a:schemeClr val="bg1"/>
                </a:solidFill>
              </a:rPr>
              <a:t>-нормализации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06224" y="1229313"/>
                <a:ext cx="11579551" cy="4931457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400" dirty="0">
                    <a:solidFill>
                      <a:schemeClr val="bg1"/>
                    </a:solidFill>
                  </a:rPr>
                  <a:t>Метод </a:t>
                </a:r>
                <a:r>
                  <a:rPr lang="ru-RU" sz="2400" b="1" u="sng" dirty="0" err="1">
                    <a:solidFill>
                      <a:schemeClr val="bg1"/>
                    </a:solidFill>
                  </a:rPr>
                  <a:t>Батч</a:t>
                </a:r>
                <a:r>
                  <a:rPr lang="ru-RU" sz="2400" b="1" u="sng" dirty="0">
                    <a:solidFill>
                      <a:schemeClr val="bg1"/>
                    </a:solidFill>
                  </a:rPr>
                  <a:t>-нормализации </a:t>
                </a:r>
                <a:r>
                  <a:rPr lang="en-US" sz="2400" b="1" u="sng" dirty="0">
                    <a:solidFill>
                      <a:schemeClr val="bg1"/>
                    </a:solidFill>
                  </a:rPr>
                  <a:t>(</a:t>
                </a:r>
                <a:r>
                  <a:rPr lang="en-US" sz="2400" b="1" u="sng" dirty="0" err="1">
                    <a:solidFill>
                      <a:schemeClr val="bg1"/>
                    </a:solidFill>
                  </a:rPr>
                  <a:t>BatchNorm</a:t>
                </a:r>
                <a:r>
                  <a:rPr lang="en-US" sz="2400" b="1" u="sng" dirty="0">
                    <a:solidFill>
                      <a:schemeClr val="bg1"/>
                    </a:solidFill>
                  </a:rPr>
                  <a:t>)</a:t>
                </a:r>
                <a:r>
                  <a:rPr lang="ru-RU" sz="2400" b="1" u="sng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err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 err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altLang="ru-RU" sz="2000" dirty="0">
                    <a:solidFill>
                      <a:schemeClr val="bg1"/>
                    </a:solidFill>
                  </a:rPr>
                  <a:t>Где </a:t>
                </a:r>
              </a:p>
              <a:p>
                <a:pPr lvl="1"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ru-RU" altLang="ru-RU" sz="2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ru-RU" sz="2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altLang="ru-RU" sz="2000" dirty="0">
                    <a:solidFill>
                      <a:schemeClr val="bg1"/>
                    </a:solidFill>
                  </a:rPr>
                  <a:t>размер </a:t>
                </a:r>
                <a:r>
                  <a:rPr lang="ru-RU" altLang="ru-RU" sz="2000" dirty="0" err="1">
                    <a:solidFill>
                      <a:schemeClr val="bg1"/>
                    </a:solidFill>
                  </a:rPr>
                  <a:t>батча</a:t>
                </a:r>
                <a:r>
                  <a:rPr lang="ru-RU" altLang="ru-RU" sz="2000" dirty="0">
                    <a:solidFill>
                      <a:schemeClr val="bg1"/>
                    </a:solidFill>
                  </a:rPr>
                  <a:t>.</a:t>
                </a:r>
              </a:p>
              <a:p>
                <a:pPr lvl="1"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sz="2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altLang="ru-RU" sz="2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ru-RU" altLang="ru-RU" sz="2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ru-RU" altLang="ru-RU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ru-RU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ru-RU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ru-RU" altLang="ru-RU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altLang="ru-RU" sz="20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altLang="ru-RU" sz="20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altLang="ru-RU" sz="2000" dirty="0">
                    <a:solidFill>
                      <a:schemeClr val="bg1"/>
                    </a:solidFill>
                  </a:rPr>
                  <a:t>, среднее значение по </a:t>
                </a:r>
                <a:r>
                  <a:rPr lang="ru-RU" altLang="ru-RU" sz="2000" dirty="0" err="1">
                    <a:solidFill>
                      <a:schemeClr val="bg1"/>
                    </a:solidFill>
                  </a:rPr>
                  <a:t>батчу</a:t>
                </a:r>
                <a:r>
                  <a:rPr lang="ru-RU" altLang="ru-RU" sz="2000" dirty="0">
                    <a:solidFill>
                      <a:schemeClr val="bg1"/>
                    </a:solidFill>
                  </a:rPr>
                  <a:t>, </a:t>
                </a:r>
              </a:p>
              <a:p>
                <a:pPr lvl="1"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u-RU" altLang="ru-RU" sz="2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nary>
                      <m:naryPr>
                        <m:chr m:val="∑"/>
                        <m:ctrlPr>
                          <a:rPr lang="ru-RU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ru-RU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ru-RU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altLang="ru-RU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altLang="ru-RU" sz="20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altLang="ru-RU" sz="20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altLang="ru-RU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altLang="ru-RU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ru-RU" altLang="ru-RU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ru-RU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ru-RU" sz="2000" dirty="0">
                    <a:solidFill>
                      <a:schemeClr val="bg1"/>
                    </a:solidFill>
                  </a:rPr>
                  <a:t> - </a:t>
                </a:r>
                <a:r>
                  <a:rPr lang="ru-RU" altLang="ru-RU" sz="2000" dirty="0">
                    <a:solidFill>
                      <a:schemeClr val="bg1"/>
                    </a:solidFill>
                  </a:rPr>
                  <a:t>дисперсия значений по </a:t>
                </a:r>
                <a:r>
                  <a:rPr lang="ru-RU" altLang="ru-RU" sz="2000" dirty="0" err="1">
                    <a:solidFill>
                      <a:schemeClr val="bg1"/>
                    </a:solidFill>
                  </a:rPr>
                  <a:t>батчу</a:t>
                </a:r>
                <a:r>
                  <a:rPr lang="ru-RU" altLang="ru-RU" sz="2000" dirty="0">
                    <a:solidFill>
                      <a:schemeClr val="bg1"/>
                    </a:solidFill>
                  </a:rPr>
                  <a:t>, </a:t>
                </a:r>
              </a:p>
              <a:p>
                <a:pPr lvl="1"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altLang="ru-RU" sz="2000" dirty="0">
                    <a:solidFill>
                      <a:schemeClr val="bg1"/>
                    </a:solidFill>
                  </a:rPr>
                  <a:t>𝛾, 𝛽 – параметры масштабирования, обучаются методом обратного распространения ошибки;</a:t>
                </a:r>
              </a:p>
              <a:p>
                <a:pPr lvl="1"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altLang="ru-RU" sz="2000" dirty="0">
                    <a:solidFill>
                      <a:schemeClr val="bg1"/>
                    </a:solidFill>
                  </a:rPr>
                  <a:t>𝜖 - небольшое число, предотвращающее деление на </a:t>
                </a:r>
                <a14:m>
                  <m:oMath xmlns:m="http://schemas.openxmlformats.org/officeDocument/2006/math">
                    <m:r>
                      <a:rPr lang="ru-RU" altLang="ru-RU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altLang="ru-RU" sz="2000" dirty="0">
                    <a:solidFill>
                      <a:schemeClr val="bg1"/>
                    </a:solidFill>
                  </a:rPr>
                  <a:t>.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altLang="ru-RU" sz="2000" dirty="0">
                    <a:solidFill>
                      <a:schemeClr val="bg1"/>
                    </a:solidFill>
                  </a:rPr>
                  <a:t>Для тестовой </a:t>
                </a:r>
                <a:r>
                  <a:rPr lang="ru-RU" altLang="ru-RU" sz="2000" dirty="0" err="1">
                    <a:solidFill>
                      <a:schemeClr val="bg1"/>
                    </a:solidFill>
                  </a:rPr>
                  <a:t>вырборки</a:t>
                </a:r>
                <a:r>
                  <a:rPr lang="ru-RU" altLang="ru-RU" sz="2000" dirty="0">
                    <a:solidFill>
                      <a:schemeClr val="bg1"/>
                    </a:solidFill>
                  </a:rPr>
                  <a:t> используются значения 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:endParaRPr lang="ru-RU" altLang="ru-RU" sz="2000" dirty="0">
                  <a:solidFill>
                    <a:schemeClr val="bg1"/>
                  </a:solidFill>
                </a:endParaRPr>
              </a:p>
              <a:p>
                <a:pPr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altLang="ru-RU" sz="2000" dirty="0">
                    <a:solidFill>
                      <a:schemeClr val="bg1"/>
                    </a:solidFill>
                  </a:rPr>
                  <a:t>также после каждого расчета</a:t>
                </a:r>
                <a:r>
                  <a:rPr lang="en-US" altLang="ru-RU" sz="2000" dirty="0">
                    <a:solidFill>
                      <a:schemeClr val="bg1"/>
                    </a:solidFill>
                  </a:rPr>
                  <a:t> </a:t>
                </a:r>
                <a:r>
                  <a:rPr lang="ru-RU" altLang="ru-RU" sz="2000" dirty="0">
                    <a:solidFill>
                      <a:schemeClr val="bg1"/>
                    </a:solidFill>
                  </a:rPr>
                  <a:t>выполняется обновление значения для тестовой выборки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:endParaRPr lang="ru-RU" altLang="ru-RU" sz="2000" dirty="0">
                  <a:solidFill>
                    <a:schemeClr val="bg1"/>
                  </a:solidFill>
                </a:endParaRPr>
              </a:p>
              <a:p>
                <a:pPr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altLang="ru-RU" sz="2000" dirty="0">
                    <a:solidFill>
                      <a:schemeClr val="bg1"/>
                    </a:solidFill>
                  </a:rPr>
                  <a:t>также после каждого расчета</a:t>
                </a:r>
                <a:r>
                  <a:rPr lang="en-US" altLang="ru-RU" sz="2000" dirty="0">
                    <a:solidFill>
                      <a:schemeClr val="bg1"/>
                    </a:solidFill>
                  </a:rPr>
                  <a:t> </a:t>
                </a:r>
                <a:r>
                  <a:rPr lang="ru-RU" altLang="ru-RU" sz="2000" dirty="0">
                    <a:solidFill>
                      <a:schemeClr val="bg1"/>
                    </a:solidFill>
                  </a:rPr>
                  <a:t>выполняется обновление значения для тестовой выборки</a:t>
                </a:r>
              </a:p>
              <a:p>
                <a:pPr lvl="1"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20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𝑁𝐸𝑊</m:t>
                            </m:r>
                          </m:sub>
                        </m:sSub>
                      </m:sub>
                    </m:sSub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lit/>
                      </m:rPr>
                      <a:rPr lang="ru-RU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𝐶𝑈𝑅𝑅𝐸𝑁𝑇</m:t>
                            </m:r>
                          </m:sub>
                        </m:sSub>
                      </m:sub>
                    </m:sSub>
                    <m:r>
                      <a:rPr lang="ru-RU" sz="2000" b="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ru-RU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ru-RU" altLang="ru-RU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altLang="ru-RU" sz="20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altLang="ru-RU" sz="20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altLang="ru-RU" sz="2000" dirty="0">
                    <a:solidFill>
                      <a:schemeClr val="bg1"/>
                    </a:solidFill>
                  </a:rPr>
                  <a:t>,</a:t>
                </a:r>
              </a:p>
              <a:p>
                <a:pPr lvl="2"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altLang="ru-RU" dirty="0">
                    <a:solidFill>
                      <a:schemeClr val="bg1"/>
                    </a:solidFill>
                  </a:rPr>
                  <a:t>где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altLang="ru-RU" dirty="0">
                    <a:solidFill>
                      <a:schemeClr val="bg1"/>
                    </a:solidFill>
                  </a:rPr>
                  <a:t> вест экспоненциального сглаживания;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𝐶𝑈𝑅𝑅𝐸𝑁𝑇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altLang="ru-RU" dirty="0">
                    <a:solidFill>
                      <a:schemeClr val="bg1"/>
                    </a:solidFill>
                  </a:rPr>
                  <a:t> текущее значение среднего для тестовой выборки.</a:t>
                </a:r>
                <a:endParaRPr lang="en-US" altLang="ru-RU" dirty="0">
                  <a:solidFill>
                    <a:schemeClr val="bg1"/>
                  </a:solidFill>
                </a:endParaRPr>
              </a:p>
              <a:p>
                <a:pPr lvl="1"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𝑁𝐸𝑊</m:t>
                            </m:r>
                          </m:sub>
                        </m:sSub>
                      </m:sub>
                      <m:sup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lit/>
                      </m:rPr>
                      <a:rPr lang="ru-RU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𝐶𝑈𝑅𝑅𝐸𝑁𝑇</m:t>
                            </m:r>
                          </m:sub>
                        </m:sSub>
                      </m:sub>
                      <m:sup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u-RU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ru-RU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ru-RU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ru-RU" sz="20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altLang="ru-RU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altLang="ru-RU" sz="20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altLang="ru-RU" sz="20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0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altLang="ru-RU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altLang="ru-RU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ru-RU" altLang="ru-RU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ru-RU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,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altLang="ru-RU" sz="2000" dirty="0">
                    <a:solidFill>
                      <a:schemeClr val="bg1"/>
                    </a:solidFill>
                  </a:rPr>
                  <a:t>𝛾, 𝛽 – параметры масштабирования, обучаются методом обратного распространения ошибки;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altLang="ru-RU" sz="2000" dirty="0">
                    <a:solidFill>
                      <a:schemeClr val="bg1"/>
                    </a:solidFill>
                  </a:rPr>
                  <a:t>𝜖 - небольшое число, предотвращающее деление на </a:t>
                </a:r>
                <a14:m>
                  <m:oMath xmlns:m="http://schemas.openxmlformats.org/officeDocument/2006/math">
                    <m:r>
                      <a:rPr lang="ru-RU" altLang="ru-RU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altLang="ru-RU" sz="200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ru-RU" altLang="ru-RU" sz="2000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FontTx/>
                  <a:buChar char="•"/>
                </a:pPr>
                <a:endParaRPr lang="ru-RU" altLang="ru-RU" sz="2000" dirty="0">
                  <a:solidFill>
                    <a:schemeClr val="bg1"/>
                  </a:solidFill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FontTx/>
                  <a:buChar char="•"/>
                </a:pPr>
                <a:endParaRPr lang="ru-RU" altLang="ru-RU" sz="2000" dirty="0">
                  <a:solidFill>
                    <a:schemeClr val="bg1"/>
                  </a:solidFill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FontTx/>
                  <a:buChar char="•"/>
                </a:pPr>
                <a:endParaRPr lang="ru-RU" altLang="ru-RU" sz="2000" dirty="0">
                  <a:solidFill>
                    <a:schemeClr val="bg1"/>
                  </a:solidFill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FontTx/>
                  <a:buChar char="•"/>
                </a:pPr>
                <a:endParaRPr lang="ru-RU" altLang="ru-RU" sz="2000" dirty="0">
                  <a:solidFill>
                    <a:schemeClr val="bg1"/>
                  </a:solidFill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None/>
                </a:pPr>
                <a:endParaRPr lang="ru-RU" altLang="ru-RU" sz="2000" dirty="0">
                  <a:solidFill>
                    <a:schemeClr val="bg1"/>
                  </a:solidFill>
                </a:endParaRPr>
              </a:p>
              <a:p>
                <a:pPr marL="457200" lvl="1" indent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None/>
                </a:pPr>
                <a:r>
                  <a:rPr lang="ru-RU" altLang="ru-RU" sz="20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ru-RU" altLang="ru-RU" sz="20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</a:br>
                <a:endParaRPr lang="ru-RU" altLang="ru-RU" sz="2000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endParaRPr lang="ru-RU" sz="2000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6224" y="1229313"/>
                <a:ext cx="11579551" cy="4931457"/>
              </a:xfrm>
              <a:blipFill>
                <a:blip r:embed="rId2"/>
                <a:stretch>
                  <a:fillRect l="-767" t="-769" b="-384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64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8169" y="202755"/>
            <a:ext cx="10893888" cy="1059987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Метод </a:t>
            </a:r>
            <a:r>
              <a:rPr lang="ru-RU" sz="4800" b="1" dirty="0" err="1">
                <a:solidFill>
                  <a:schemeClr val="bg1"/>
                </a:solidFill>
              </a:rPr>
              <a:t>батч</a:t>
            </a:r>
            <a:r>
              <a:rPr lang="ru-RU" sz="4800" b="1" dirty="0">
                <a:solidFill>
                  <a:schemeClr val="bg1"/>
                </a:solidFill>
              </a:rPr>
              <a:t>-нормализации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06224" y="1132113"/>
                <a:ext cx="11579551" cy="5523131"/>
              </a:xfrm>
            </p:spPr>
            <p:txBody>
              <a:bodyPr>
                <a:noAutofit/>
              </a:bodyPr>
              <a:lstStyle/>
              <a:p>
                <a:pPr eaLnBrk="0" fontAlgn="base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ru-RU" sz="2100" u="sng" dirty="0">
                    <a:solidFill>
                      <a:schemeClr val="bg1"/>
                    </a:solidFill>
                  </a:rPr>
                  <a:t>Сдвиг параметров между </a:t>
                </a:r>
                <a:r>
                  <a:rPr lang="ru-RU" sz="2100" u="sng" dirty="0" err="1">
                    <a:solidFill>
                      <a:schemeClr val="bg1"/>
                    </a:solidFill>
                  </a:rPr>
                  <a:t>батчами</a:t>
                </a:r>
                <a:r>
                  <a:rPr lang="ru-RU" sz="2100" u="sng" dirty="0">
                    <a:solidFill>
                      <a:schemeClr val="bg1"/>
                    </a:solidFill>
                  </a:rPr>
                  <a:t> можно преодолеть, если приводить все </a:t>
                </a:r>
                <a:r>
                  <a:rPr lang="ru-RU" sz="2100" u="sng" dirty="0" err="1">
                    <a:solidFill>
                      <a:schemeClr val="bg1"/>
                    </a:solidFill>
                  </a:rPr>
                  <a:t>батчи</a:t>
                </a:r>
                <a:r>
                  <a:rPr lang="ru-RU" sz="2100" u="sng" dirty="0">
                    <a:solidFill>
                      <a:schemeClr val="bg1"/>
                    </a:solidFill>
                  </a:rPr>
                  <a:t> к одному</a:t>
                </a:r>
                <a:br>
                  <a:rPr lang="ru-RU" sz="2100" u="sng" dirty="0">
                    <a:solidFill>
                      <a:schemeClr val="bg1"/>
                    </a:solidFill>
                  </a:rPr>
                </a:br>
                <a:r>
                  <a:rPr lang="ru-RU" sz="2100" u="sng" dirty="0">
                    <a:solidFill>
                      <a:schemeClr val="bg1"/>
                    </a:solidFill>
                  </a:rPr>
                  <a:t> и тому же виду.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ru-RU" sz="2400" dirty="0">
                    <a:solidFill>
                      <a:schemeClr val="bg1"/>
                    </a:solidFill>
                  </a:rPr>
                  <a:t>Одна из реализаций этого подхода – это </a:t>
                </a:r>
                <a:r>
                  <a:rPr lang="ru-RU" sz="2400" dirty="0" err="1">
                    <a:solidFill>
                      <a:schemeClr val="bg1"/>
                    </a:solidFill>
                  </a:rPr>
                  <a:t>батч</a:t>
                </a:r>
                <a:r>
                  <a:rPr lang="ru-RU" sz="2400" dirty="0">
                    <a:solidFill>
                      <a:schemeClr val="bg1"/>
                    </a:solidFill>
                  </a:rPr>
                  <a:t> нормализация. 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ru-RU" sz="2200" dirty="0">
                    <a:solidFill>
                      <a:schemeClr val="bg1"/>
                    </a:solidFill>
                  </a:rPr>
                  <a:t>Идея: все данные должны иметь всегда нулевое среднее и дисперсию 1. 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ru-RU" sz="2000" dirty="0">
                    <a:solidFill>
                      <a:schemeClr val="bg1"/>
                    </a:solidFill>
                  </a:rPr>
                  <a:t>А также,  можно отмасштабировать данные так, чтобы попасть в оптимальную зону значений</a:t>
                </a:r>
                <a:br>
                  <a:rPr lang="ru-RU" sz="2000" dirty="0">
                    <a:solidFill>
                      <a:schemeClr val="bg1"/>
                    </a:solidFill>
                  </a:rPr>
                </a:br>
                <a:r>
                  <a:rPr lang="ru-RU" sz="2000" dirty="0">
                    <a:solidFill>
                      <a:schemeClr val="bg1"/>
                    </a:solidFill>
                  </a:rPr>
                  <a:t> функции активации. 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ru-RU" sz="2000" dirty="0">
                    <a:solidFill>
                      <a:schemeClr val="bg1"/>
                    </a:solidFill>
                  </a:rPr>
                  <a:t>То есть чтобы избежать вымывания градиент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ru-RU" sz="2000" dirty="0">
                    <a:solidFill>
                      <a:schemeClr val="bg1"/>
                    </a:solidFill>
                  </a:rPr>
                  <a:t>Также можно записать значение </a:t>
                </a:r>
                <a:r>
                  <a:rPr lang="ru-RU" sz="2000" dirty="0" err="1">
                    <a:solidFill>
                      <a:schemeClr val="bg1"/>
                    </a:solidFill>
                  </a:rPr>
                  <a:t>батч</a:t>
                </a:r>
                <a:r>
                  <a:rPr lang="ru-RU" sz="2000" dirty="0">
                    <a:solidFill>
                      <a:schemeClr val="bg1"/>
                    </a:solidFill>
                  </a:rPr>
                  <a:t>-норма для тестов, что бы там его не менять – хотя это вопрос для изучения, но на практике получается, что так лучше.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ru-RU" sz="2000" dirty="0">
                    <a:solidFill>
                      <a:schemeClr val="bg1"/>
                    </a:solidFill>
                  </a:rPr>
                  <a:t>Метод, реализующий данные принципы известен как </a:t>
                </a:r>
                <a:r>
                  <a:rPr lang="ru-RU" sz="2000" b="1" dirty="0">
                    <a:solidFill>
                      <a:schemeClr val="bg1"/>
                    </a:solidFill>
                  </a:rPr>
                  <a:t>метод </a:t>
                </a:r>
                <a:r>
                  <a:rPr lang="ru-RU" sz="2000" b="1" dirty="0" err="1">
                    <a:solidFill>
                      <a:schemeClr val="bg1"/>
                    </a:solidFill>
                  </a:rPr>
                  <a:t>батч</a:t>
                </a:r>
                <a:r>
                  <a:rPr lang="ru-RU" sz="2000" b="1" dirty="0">
                    <a:solidFill>
                      <a:schemeClr val="bg1"/>
                    </a:solidFill>
                  </a:rPr>
                  <a:t>-нормализации </a:t>
                </a:r>
                <a:r>
                  <a:rPr lang="en-US" sz="2000" b="1" dirty="0">
                    <a:solidFill>
                      <a:schemeClr val="bg1"/>
                    </a:solidFill>
                  </a:rPr>
                  <a:t>(</a:t>
                </a:r>
                <a:r>
                  <a:rPr lang="en-US" sz="2000" b="1" dirty="0" err="1">
                    <a:solidFill>
                      <a:schemeClr val="bg1"/>
                    </a:solidFill>
                  </a:rPr>
                  <a:t>BatchNorm</a:t>
                </a:r>
                <a:r>
                  <a:rPr lang="en-US" sz="2000" b="1" dirty="0">
                    <a:solidFill>
                      <a:schemeClr val="bg1"/>
                    </a:solidFill>
                  </a:rPr>
                  <a:t>)</a:t>
                </a:r>
                <a:r>
                  <a:rPr lang="ru-RU" sz="2000" b="1" dirty="0">
                    <a:solidFill>
                      <a:schemeClr val="bg1"/>
                    </a:solidFill>
                  </a:rPr>
                  <a:t>.</a:t>
                </a:r>
                <a:endParaRPr lang="en-US" sz="2000" b="1" dirty="0">
                  <a:solidFill>
                    <a:schemeClr val="bg1"/>
                  </a:solidFill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ru-RU" sz="1600" b="1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Нормализация: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sz="1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US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6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, </a:t>
                </a:r>
                <a:r>
                  <a:rPr lang="ru-RU" sz="16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если мы ожидаем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sz="16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 имеет нормальное распределение, то после нормализации это всегда будет распределение со средним в 0 и дисперсией 1.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ru-RU" sz="16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Масштаб: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sz="1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 – </a:t>
                </a:r>
                <a:r>
                  <a:rPr lang="ru-RU" sz="16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то есть сдвигаем наше распределение (среднее и дисперсию) в определенный диапазон.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6224" y="1132113"/>
                <a:ext cx="11579551" cy="5523131"/>
              </a:xfrm>
              <a:blipFill>
                <a:blip r:embed="rId2"/>
                <a:stretch>
                  <a:fillRect l="-767" t="-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BEC8528-4392-204D-852B-54F834324B0D}"/>
              </a:ext>
            </a:extLst>
          </p:cNvPr>
          <p:cNvSpPr/>
          <p:nvPr/>
        </p:nvSpPr>
        <p:spPr>
          <a:xfrm>
            <a:off x="327079" y="1799771"/>
            <a:ext cx="10529607" cy="1629230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61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8169" y="202756"/>
            <a:ext cx="10515600" cy="668916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Метод </a:t>
            </a:r>
            <a:r>
              <a:rPr lang="ru-RU" b="1" dirty="0" err="1"/>
              <a:t>батч</a:t>
            </a:r>
            <a:r>
              <a:rPr lang="ru-RU" b="1" dirty="0"/>
              <a:t>-нормализации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6193" y="726393"/>
            <a:ext cx="11579551" cy="5725682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2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Tx/>
              <a:buChar char="•"/>
            </a:pPr>
            <a:endParaRPr lang="ru-RU" altLang="ru-RU" sz="20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Tx/>
              <a:buChar char="•"/>
            </a:pPr>
            <a:endParaRPr lang="ru-RU" altLang="ru-RU" sz="20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Tx/>
              <a:buChar char="•"/>
            </a:pPr>
            <a:endParaRPr lang="ru-RU" altLang="ru-RU" sz="20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Tx/>
              <a:buChar char="•"/>
            </a:pPr>
            <a:endParaRPr lang="ru-RU" altLang="ru-RU" sz="20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None/>
            </a:pPr>
            <a:endParaRPr lang="ru-RU" altLang="ru-RU" sz="2000" dirty="0"/>
          </a:p>
          <a:p>
            <a:pPr marL="457200" lvl="1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lang="ru-RU" altLang="ru-RU" sz="2000" dirty="0">
                <a:cs typeface="Times New Roman" panose="02020603050405020304" pitchFamily="18" charset="0"/>
              </a:rPr>
              <a:t/>
            </a:r>
            <a:br>
              <a:rPr lang="ru-RU" altLang="ru-RU" sz="2000" dirty="0">
                <a:cs typeface="Times New Roman" panose="02020603050405020304" pitchFamily="18" charset="0"/>
              </a:rPr>
            </a:br>
            <a:endParaRPr lang="ru-RU" altLang="ru-RU" sz="2000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ru-RU" sz="2000" dirty="0"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581" y="800653"/>
            <a:ext cx="7255164" cy="35429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6193" y="1334835"/>
            <a:ext cx="4212751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/>
              <a:t>Использование </a:t>
            </a:r>
            <a:r>
              <a:rPr lang="ru-RU" b="1" dirty="0" err="1"/>
              <a:t>батч</a:t>
            </a:r>
            <a:r>
              <a:rPr lang="ru-RU" b="1" dirty="0"/>
              <a:t> нормализации позволяет избежать нестабильности градиента между </a:t>
            </a:r>
            <a:r>
              <a:rPr lang="ru-RU" b="1" dirty="0" err="1"/>
              <a:t>батчами</a:t>
            </a:r>
            <a:r>
              <a:rPr lang="ru-RU" b="1" dirty="0"/>
              <a:t>:</a:t>
            </a:r>
            <a:endParaRPr lang="en-US" b="1" dirty="0"/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/>
              <a:t>Снизить вероятность взрыва и вымывания </a:t>
            </a:r>
            <a:r>
              <a:rPr lang="en-US" dirty="0"/>
              <a:t>(</a:t>
            </a:r>
            <a:r>
              <a:rPr lang="ru-RU" dirty="0"/>
              <a:t>масштаб</a:t>
            </a:r>
            <a:r>
              <a:rPr lang="en-US" dirty="0"/>
              <a:t>).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/>
              <a:t>Снизить влияние инициализации весов на сходимость сети при тренировке</a:t>
            </a:r>
            <a:r>
              <a:rPr lang="en-US" dirty="0"/>
              <a:t>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/>
              <a:t>Ускоряет обучение сети</a:t>
            </a:r>
            <a:r>
              <a:rPr lang="en-US" dirty="0"/>
              <a:t>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/>
              <a:t>Улучшает обобщающую способность</a:t>
            </a:r>
            <a:r>
              <a:rPr lang="en-US" dirty="0"/>
              <a:t>.</a:t>
            </a:r>
          </a:p>
          <a:p>
            <a:pPr>
              <a:spcBef>
                <a:spcPts val="600"/>
              </a:spcBef>
            </a:pP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07975" y="47359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>Как правили </a:t>
            </a:r>
            <a:r>
              <a:rPr lang="ru-RU" dirty="0" err="1">
                <a:solidFill>
                  <a:srgbClr val="000000"/>
                </a:solidFill>
                <a:latin typeface="Georgia" panose="02040502050405020303" pitchFamily="18" charset="0"/>
              </a:rPr>
              <a:t>батч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>. Норм используется </a:t>
            </a:r>
          </a:p>
          <a:p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>перед функцией активации.</a:t>
            </a:r>
            <a:endParaRPr lang="ru-RU" dirty="0"/>
          </a:p>
        </p:txBody>
      </p:sp>
      <p:sp>
        <p:nvSpPr>
          <p:cNvPr id="12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511" y="4343591"/>
            <a:ext cx="5787462" cy="219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4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92596"/>
            <a:ext cx="10515600" cy="1520090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Необходимость нормализации</a:t>
            </a:r>
            <a:r>
              <a:rPr lang="en-US" sz="4800" b="1" dirty="0">
                <a:solidFill>
                  <a:schemeClr val="bg1"/>
                </a:solidFill>
              </a:rPr>
              <a:t>, </a:t>
            </a:r>
            <a:r>
              <a:rPr lang="ru-RU" altLang="ru-RU" sz="4800" b="1" dirty="0">
                <a:solidFill>
                  <a:schemeClr val="bg1"/>
                </a:solidFill>
              </a:rPr>
              <a:t/>
            </a:r>
            <a:br>
              <a:rPr lang="ru-RU" altLang="ru-RU" sz="4800" b="1" dirty="0">
                <a:solidFill>
                  <a:schemeClr val="bg1"/>
                </a:solidFill>
              </a:rPr>
            </a:br>
            <a:r>
              <a:rPr lang="ru-RU" altLang="ru-RU" sz="4800" b="1" dirty="0">
                <a:solidFill>
                  <a:schemeClr val="bg1"/>
                </a:solidFill>
              </a:rPr>
              <a:t>ковариационный сдвиг</a:t>
            </a:r>
            <a:r>
              <a:rPr lang="en-US" altLang="ru-RU" sz="4800" b="1" dirty="0">
                <a:solidFill>
                  <a:schemeClr val="bg1"/>
                </a:solidFill>
              </a:rPr>
              <a:t>?</a:t>
            </a:r>
            <a:endParaRPr lang="ru-RU" sz="4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6224" y="1714470"/>
            <a:ext cx="11579551" cy="4950934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ru-RU" sz="2400" b="1" u="sng" dirty="0" err="1">
                <a:solidFill>
                  <a:schemeClr val="bg1"/>
                </a:solidFill>
              </a:rPr>
              <a:t>Г</a:t>
            </a:r>
            <a:r>
              <a:rPr lang="ru-RU" altLang="ru-RU" sz="2400" b="1" u="sng" dirty="0" err="1">
                <a:solidFill>
                  <a:schemeClr val="bg1"/>
                </a:solidFill>
              </a:rPr>
              <a:t>ипотеза</a:t>
            </a:r>
            <a:r>
              <a:rPr lang="ru-RU" altLang="ru-RU" sz="2400" dirty="0">
                <a:solidFill>
                  <a:schemeClr val="bg1"/>
                </a:solidFill>
              </a:rPr>
              <a:t>: каждый слой нейронной сети пытается аппроксимировать распределение своих входных данных – то есть данных всех </a:t>
            </a:r>
            <a:r>
              <a:rPr lang="ru-RU" altLang="ru-RU" sz="2400" dirty="0" err="1">
                <a:solidFill>
                  <a:schemeClr val="bg1"/>
                </a:solidFill>
              </a:rPr>
              <a:t>батчей</a:t>
            </a:r>
            <a:r>
              <a:rPr lang="ru-RU" altLang="ru-RU" sz="2400" dirty="0">
                <a:solidFill>
                  <a:schemeClr val="bg1"/>
                </a:solidFill>
              </a:rPr>
              <a:t>. </a:t>
            </a:r>
          </a:p>
          <a:p>
            <a:pPr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altLang="ru-RU" sz="2000" i="1" dirty="0">
                <a:solidFill>
                  <a:schemeClr val="bg1"/>
                </a:solidFill>
              </a:rPr>
              <a:t>Например,  выделение регулярных признаков – это значит выделить среднее значение численной характеристики такого признака и выделить его дисперсию. </a:t>
            </a:r>
          </a:p>
          <a:p>
            <a:pPr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altLang="ru-RU" sz="2200" dirty="0" smtClean="0">
                <a:solidFill>
                  <a:schemeClr val="bg1"/>
                </a:solidFill>
              </a:rPr>
              <a:t>Если </a:t>
            </a:r>
            <a:r>
              <a:rPr lang="ru-RU" altLang="ru-RU" sz="2200" dirty="0">
                <a:solidFill>
                  <a:schemeClr val="bg1"/>
                </a:solidFill>
              </a:rPr>
              <a:t>каждый </a:t>
            </a:r>
            <a:r>
              <a:rPr lang="ru-RU" altLang="ru-RU" sz="2200" dirty="0" err="1">
                <a:solidFill>
                  <a:schemeClr val="bg1"/>
                </a:solidFill>
              </a:rPr>
              <a:t>батч</a:t>
            </a:r>
            <a:r>
              <a:rPr lang="ru-RU" altLang="ru-RU" sz="2200" dirty="0">
                <a:solidFill>
                  <a:schemeClr val="bg1"/>
                </a:solidFill>
              </a:rPr>
              <a:t> будет иметь существенно разные параметры распределения </a:t>
            </a:r>
            <a:r>
              <a:rPr lang="ru-RU" altLang="ru-RU" sz="2200" dirty="0" smtClean="0">
                <a:solidFill>
                  <a:schemeClr val="bg1"/>
                </a:solidFill>
              </a:rPr>
              <a:t>(среднее, дисперсия) – </a:t>
            </a:r>
            <a:r>
              <a:rPr lang="ru-RU" altLang="ru-RU" sz="2200" dirty="0">
                <a:solidFill>
                  <a:schemeClr val="bg1"/>
                </a:solidFill>
              </a:rPr>
              <a:t>это приведет к потери стабильности результатов - этот феномен предложено </a:t>
            </a:r>
            <a:r>
              <a:rPr lang="ru-RU" altLang="ru-RU" sz="2400" b="1" dirty="0">
                <a:solidFill>
                  <a:schemeClr val="bg1"/>
                </a:solidFill>
              </a:rPr>
              <a:t>назвать </a:t>
            </a:r>
            <a:r>
              <a:rPr lang="ru-RU" altLang="ru-RU" sz="2400" b="1" u="sng" dirty="0">
                <a:solidFill>
                  <a:schemeClr val="bg1"/>
                </a:solidFill>
              </a:rPr>
              <a:t>ковариационный сдвиг.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altLang="ru-RU" sz="2200" b="1" dirty="0">
                <a:solidFill>
                  <a:schemeClr val="bg1"/>
                </a:solidFill>
              </a:rPr>
              <a:t>Ковариационный</a:t>
            </a:r>
            <a:r>
              <a:rPr lang="ru-RU" sz="2200" b="1" dirty="0">
                <a:solidFill>
                  <a:schemeClr val="bg1"/>
                </a:solidFill>
              </a:rPr>
              <a:t> сдвиг можно преодолеть, если приводить все </a:t>
            </a:r>
            <a:r>
              <a:rPr lang="ru-RU" sz="2200" b="1" dirty="0" err="1">
                <a:solidFill>
                  <a:schemeClr val="bg1"/>
                </a:solidFill>
              </a:rPr>
              <a:t>батчи</a:t>
            </a:r>
            <a:r>
              <a:rPr lang="ru-RU" sz="2200" b="1" dirty="0">
                <a:solidFill>
                  <a:schemeClr val="bg1"/>
                </a:solidFill>
              </a:rPr>
              <a:t> к одному и тому же виду – то есть диапазону параметров.</a:t>
            </a:r>
            <a:endParaRPr lang="ru-RU" altLang="ru-RU" sz="2200" b="1" dirty="0">
              <a:solidFill>
                <a:schemeClr val="bg1"/>
              </a:solidFill>
            </a:endParaRP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chemeClr val="bg1"/>
                </a:solidFill>
              </a:rPr>
              <a:t>На самом деле это эвристическая гипотеза, наличие и виляние ковариационного сдвига не доказано.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4F9824C-A367-1A4F-B01D-E7669D5FE6FC}"/>
              </a:ext>
            </a:extLst>
          </p:cNvPr>
          <p:cNvSpPr/>
          <p:nvPr/>
        </p:nvSpPr>
        <p:spPr>
          <a:xfrm>
            <a:off x="306223" y="3372522"/>
            <a:ext cx="11435697" cy="1259114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17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8169" y="202755"/>
            <a:ext cx="10893888" cy="1059987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Метод </a:t>
            </a:r>
            <a:r>
              <a:rPr lang="ru-RU" sz="4800" b="1" dirty="0" err="1">
                <a:solidFill>
                  <a:schemeClr val="bg1"/>
                </a:solidFill>
              </a:rPr>
              <a:t>батч</a:t>
            </a:r>
            <a:r>
              <a:rPr lang="ru-RU" sz="4800" b="1" dirty="0">
                <a:solidFill>
                  <a:schemeClr val="bg1"/>
                </a:solidFill>
              </a:rPr>
              <a:t>-нормализации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6224" y="1132113"/>
            <a:ext cx="11579551" cy="401152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</a:pPr>
            <a:r>
              <a:rPr lang="ru-RU" sz="2400" dirty="0" smtClean="0">
                <a:solidFill>
                  <a:schemeClr val="bg1"/>
                </a:solidFill>
              </a:rPr>
              <a:t>Одна </a:t>
            </a:r>
            <a:r>
              <a:rPr lang="ru-RU" sz="2400" dirty="0">
                <a:solidFill>
                  <a:schemeClr val="bg1"/>
                </a:solidFill>
              </a:rPr>
              <a:t>из реализаций идеи компенсации разниц параметров </a:t>
            </a:r>
            <a:r>
              <a:rPr lang="ru-RU" sz="2400" dirty="0" err="1">
                <a:solidFill>
                  <a:schemeClr val="bg1"/>
                </a:solidFill>
              </a:rPr>
              <a:t>батчей</a:t>
            </a:r>
            <a:r>
              <a:rPr lang="ru-RU" sz="2400" dirty="0">
                <a:solidFill>
                  <a:schemeClr val="bg1"/>
                </a:solidFill>
              </a:rPr>
              <a:t> – это </a:t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ru-RU" sz="2400" dirty="0" err="1">
                <a:solidFill>
                  <a:schemeClr val="bg1"/>
                </a:solidFill>
              </a:rPr>
              <a:t>батч</a:t>
            </a:r>
            <a:r>
              <a:rPr lang="ru-RU" sz="2400" dirty="0">
                <a:solidFill>
                  <a:schemeClr val="bg1"/>
                </a:solidFill>
              </a:rPr>
              <a:t> нормализация (</a:t>
            </a:r>
            <a:r>
              <a:rPr lang="en-US" sz="2400" dirty="0" err="1">
                <a:solidFill>
                  <a:schemeClr val="bg1"/>
                </a:solidFill>
              </a:rPr>
              <a:t>BatchNorm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ru-RU" sz="2400" dirty="0">
                <a:solidFill>
                  <a:schemeClr val="bg1"/>
                </a:solidFill>
              </a:rPr>
              <a:t>. </a:t>
            </a:r>
            <a:endParaRPr lang="ru-RU" sz="2200" dirty="0" smtClean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bg1"/>
                </a:solidFill>
              </a:rPr>
              <a:t>BatchNorm</a:t>
            </a:r>
            <a:r>
              <a:rPr lang="ru-RU" dirty="0" smtClean="0">
                <a:solidFill>
                  <a:schemeClr val="bg1"/>
                </a:solidFill>
              </a:rPr>
              <a:t>: Все </a:t>
            </a:r>
            <a:r>
              <a:rPr lang="ru-RU" dirty="0">
                <a:solidFill>
                  <a:schemeClr val="bg1"/>
                </a:solidFill>
              </a:rPr>
              <a:t>данные должны иметь всегда нулевое среднее и дисперсию </a:t>
            </a:r>
            <a:r>
              <a:rPr lang="ru-RU" dirty="0" smtClean="0">
                <a:solidFill>
                  <a:schemeClr val="bg1"/>
                </a:solidFill>
              </a:rPr>
              <a:t>1 (нормализация). </a:t>
            </a:r>
            <a:endParaRPr lang="ru-RU" dirty="0">
              <a:solidFill>
                <a:schemeClr val="bg1"/>
              </a:solidFill>
            </a:endParaRP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</a:pPr>
            <a:r>
              <a:rPr lang="ru-RU" sz="2400" dirty="0" smtClean="0">
                <a:solidFill>
                  <a:schemeClr val="bg1"/>
                </a:solidFill>
              </a:rPr>
              <a:t>Нормализированные можно </a:t>
            </a:r>
            <a:r>
              <a:rPr lang="ru-RU" sz="2400" dirty="0">
                <a:solidFill>
                  <a:schemeClr val="bg1"/>
                </a:solidFill>
              </a:rPr>
              <a:t>отмасштабировать данные так, </a:t>
            </a:r>
            <a:r>
              <a:rPr lang="ru-RU" sz="2400" dirty="0" smtClean="0">
                <a:solidFill>
                  <a:schemeClr val="bg1"/>
                </a:solidFill>
              </a:rPr>
              <a:t>чтобы </a:t>
            </a:r>
            <a:r>
              <a:rPr lang="ru-RU" sz="2400" dirty="0">
                <a:solidFill>
                  <a:schemeClr val="bg1"/>
                </a:solidFill>
              </a:rPr>
              <a:t>попасть в оптимальную зону значений функции активации. </a:t>
            </a:r>
          </a:p>
          <a:p>
            <a:pPr lvl="4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</a:pPr>
            <a:r>
              <a:rPr lang="ru-RU" sz="2400" dirty="0" smtClean="0">
                <a:solidFill>
                  <a:schemeClr val="bg1"/>
                </a:solidFill>
              </a:rPr>
              <a:t>Тогда еще и получится избежать вымывания градиента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BEC8528-4392-204D-852B-54F834324B0D}"/>
              </a:ext>
            </a:extLst>
          </p:cNvPr>
          <p:cNvSpPr/>
          <p:nvPr/>
        </p:nvSpPr>
        <p:spPr>
          <a:xfrm>
            <a:off x="300311" y="1974079"/>
            <a:ext cx="11441746" cy="1721258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A4B45252-0C86-E542-91FB-40E465C937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6129537"/>
              </p:ext>
            </p:extLst>
          </p:nvPr>
        </p:nvGraphicFramePr>
        <p:xfrm>
          <a:off x="6630511" y="4234874"/>
          <a:ext cx="5111546" cy="2491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Овал 6">
            <a:extLst>
              <a:ext uri="{FF2B5EF4-FFF2-40B4-BE49-F238E27FC236}">
                <a16:creationId xmlns:a16="http://schemas.microsoft.com/office/drawing/2014/main" id="{ABA6D773-A7F0-B746-9E7F-EB70415199B0}"/>
              </a:ext>
            </a:extLst>
          </p:cNvPr>
          <p:cNvSpPr/>
          <p:nvPr/>
        </p:nvSpPr>
        <p:spPr>
          <a:xfrm>
            <a:off x="8476343" y="5036457"/>
            <a:ext cx="1030514" cy="1378857"/>
          </a:xfrm>
          <a:prstGeom prst="ellipse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71C92345-6BC4-DC2C-7313-69DAE54C4E3C}"/>
              </a:ext>
            </a:extLst>
          </p:cNvPr>
          <p:cNvGrpSpPr/>
          <p:nvPr/>
        </p:nvGrpSpPr>
        <p:grpSpPr>
          <a:xfrm>
            <a:off x="923496" y="4288251"/>
            <a:ext cx="5172503" cy="2250316"/>
            <a:chOff x="1116953" y="4193975"/>
            <a:chExt cx="5172503" cy="2250316"/>
          </a:xfrm>
        </p:grpSpPr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C08D2773-0A50-6DFC-6C41-1E7E83C370F9}"/>
                </a:ext>
              </a:extLst>
            </p:cNvPr>
            <p:cNvGrpSpPr/>
            <p:nvPr/>
          </p:nvGrpSpPr>
          <p:grpSpPr>
            <a:xfrm>
              <a:off x="1116953" y="4325205"/>
              <a:ext cx="5172503" cy="2119086"/>
              <a:chOff x="1068635" y="4318612"/>
              <a:chExt cx="5172503" cy="2119086"/>
            </a:xfrm>
          </p:grpSpPr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73015FCD-472F-8649-8B39-A3C77CE26E1C}"/>
                  </a:ext>
                </a:extLst>
              </p:cNvPr>
              <p:cNvSpPr/>
              <p:nvPr/>
            </p:nvSpPr>
            <p:spPr>
              <a:xfrm>
                <a:off x="1068635" y="4318612"/>
                <a:ext cx="5172503" cy="21190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14" name="Прямая со стрелкой 13">
                <a:extLst>
                  <a:ext uri="{FF2B5EF4-FFF2-40B4-BE49-F238E27FC236}">
                    <a16:creationId xmlns:a16="http://schemas.microsoft.com/office/drawing/2014/main" id="{08955844-B40A-ED4C-8443-9B01DF6A2B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20770" y="4643092"/>
                <a:ext cx="0" cy="1362235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>
                <a:extLst>
                  <a:ext uri="{FF2B5EF4-FFF2-40B4-BE49-F238E27FC236}">
                    <a16:creationId xmlns:a16="http://schemas.microsoft.com/office/drawing/2014/main" id="{37949EA5-8988-DD4A-9083-A8D3B81AAE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0770" y="6005327"/>
                <a:ext cx="1182715" cy="0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Овал 21">
                <a:extLst>
                  <a:ext uri="{FF2B5EF4-FFF2-40B4-BE49-F238E27FC236}">
                    <a16:creationId xmlns:a16="http://schemas.microsoft.com/office/drawing/2014/main" id="{86D5FB77-D993-DF49-88F3-1237D5AE46FB}"/>
                  </a:ext>
                </a:extLst>
              </p:cNvPr>
              <p:cNvSpPr/>
              <p:nvPr/>
            </p:nvSpPr>
            <p:spPr>
              <a:xfrm>
                <a:off x="1673309" y="4949815"/>
                <a:ext cx="132202" cy="1322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Овал 22">
                <a:extLst>
                  <a:ext uri="{FF2B5EF4-FFF2-40B4-BE49-F238E27FC236}">
                    <a16:creationId xmlns:a16="http://schemas.microsoft.com/office/drawing/2014/main" id="{D31C9712-1BFF-3F42-9548-93F6E0585B3B}"/>
                  </a:ext>
                </a:extLst>
              </p:cNvPr>
              <p:cNvSpPr/>
              <p:nvPr/>
            </p:nvSpPr>
            <p:spPr>
              <a:xfrm>
                <a:off x="1617405" y="5258108"/>
                <a:ext cx="132202" cy="1322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Овал 23">
                <a:extLst>
                  <a:ext uri="{FF2B5EF4-FFF2-40B4-BE49-F238E27FC236}">
                    <a16:creationId xmlns:a16="http://schemas.microsoft.com/office/drawing/2014/main" id="{099AB7AD-BBD6-284A-960C-0CC8E7D721D7}"/>
                  </a:ext>
                </a:extLst>
              </p:cNvPr>
              <p:cNvSpPr/>
              <p:nvPr/>
            </p:nvSpPr>
            <p:spPr>
              <a:xfrm>
                <a:off x="2046242" y="5408445"/>
                <a:ext cx="132202" cy="1322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" name="Овал 24">
                <a:extLst>
                  <a:ext uri="{FF2B5EF4-FFF2-40B4-BE49-F238E27FC236}">
                    <a16:creationId xmlns:a16="http://schemas.microsoft.com/office/drawing/2014/main" id="{2A45CCB0-969D-2446-B602-B9C66A84C55D}"/>
                  </a:ext>
                </a:extLst>
              </p:cNvPr>
              <p:cNvSpPr/>
              <p:nvPr/>
            </p:nvSpPr>
            <p:spPr>
              <a:xfrm>
                <a:off x="2047884" y="5082018"/>
                <a:ext cx="132202" cy="1322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" name="Овал 25">
                <a:extLst>
                  <a:ext uri="{FF2B5EF4-FFF2-40B4-BE49-F238E27FC236}">
                    <a16:creationId xmlns:a16="http://schemas.microsoft.com/office/drawing/2014/main" id="{519A0A66-B831-0E47-8FA3-2872805174AD}"/>
                  </a:ext>
                </a:extLst>
              </p:cNvPr>
              <p:cNvSpPr/>
              <p:nvPr/>
            </p:nvSpPr>
            <p:spPr>
              <a:xfrm>
                <a:off x="1739410" y="5565615"/>
                <a:ext cx="132202" cy="1322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" name="Овал 26">
                <a:extLst>
                  <a:ext uri="{FF2B5EF4-FFF2-40B4-BE49-F238E27FC236}">
                    <a16:creationId xmlns:a16="http://schemas.microsoft.com/office/drawing/2014/main" id="{A4240DCA-82E0-1F43-BFD5-8FB64FE79B78}"/>
                  </a:ext>
                </a:extLst>
              </p:cNvPr>
              <p:cNvSpPr/>
              <p:nvPr/>
            </p:nvSpPr>
            <p:spPr>
              <a:xfrm>
                <a:off x="2371283" y="5499515"/>
                <a:ext cx="132202" cy="1322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8" name="Прямая со стрелкой 27">
                <a:extLst>
                  <a:ext uri="{FF2B5EF4-FFF2-40B4-BE49-F238E27FC236}">
                    <a16:creationId xmlns:a16="http://schemas.microsoft.com/office/drawing/2014/main" id="{CA8C7328-B7F1-E648-BFF2-A433C8EAC1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5812" y="4773460"/>
                <a:ext cx="0" cy="1362235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 стрелкой 28">
                <a:extLst>
                  <a:ext uri="{FF2B5EF4-FFF2-40B4-BE49-F238E27FC236}">
                    <a16:creationId xmlns:a16="http://schemas.microsoft.com/office/drawing/2014/main" id="{5A7F7B54-9CB0-A044-B38D-3B0C1C7B45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0498" y="5730143"/>
                <a:ext cx="1430699" cy="0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Овал 29">
                <a:extLst>
                  <a:ext uri="{FF2B5EF4-FFF2-40B4-BE49-F238E27FC236}">
                    <a16:creationId xmlns:a16="http://schemas.microsoft.com/office/drawing/2014/main" id="{0775ADDA-9C63-924F-ADE2-CAEAED81F808}"/>
                  </a:ext>
                </a:extLst>
              </p:cNvPr>
              <p:cNvSpPr/>
              <p:nvPr/>
            </p:nvSpPr>
            <p:spPr>
              <a:xfrm>
                <a:off x="3011178" y="5271513"/>
                <a:ext cx="132202" cy="1322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" name="Овал 30">
                <a:extLst>
                  <a:ext uri="{FF2B5EF4-FFF2-40B4-BE49-F238E27FC236}">
                    <a16:creationId xmlns:a16="http://schemas.microsoft.com/office/drawing/2014/main" id="{0AD30561-BD9F-1C48-9C31-A210AF174631}"/>
                  </a:ext>
                </a:extLst>
              </p:cNvPr>
              <p:cNvSpPr/>
              <p:nvPr/>
            </p:nvSpPr>
            <p:spPr>
              <a:xfrm>
                <a:off x="2955274" y="5579806"/>
                <a:ext cx="132202" cy="1322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2" name="Овал 31">
                <a:extLst>
                  <a:ext uri="{FF2B5EF4-FFF2-40B4-BE49-F238E27FC236}">
                    <a16:creationId xmlns:a16="http://schemas.microsoft.com/office/drawing/2014/main" id="{EF3FB091-A7B1-6A48-BDA4-A694BC7A52E4}"/>
                  </a:ext>
                </a:extLst>
              </p:cNvPr>
              <p:cNvSpPr/>
              <p:nvPr/>
            </p:nvSpPr>
            <p:spPr>
              <a:xfrm>
                <a:off x="3384111" y="5730143"/>
                <a:ext cx="132202" cy="1322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Овал 32">
                <a:extLst>
                  <a:ext uri="{FF2B5EF4-FFF2-40B4-BE49-F238E27FC236}">
                    <a16:creationId xmlns:a16="http://schemas.microsoft.com/office/drawing/2014/main" id="{2CCFA6E1-46A1-A44E-9833-A6F236D0D8E4}"/>
                  </a:ext>
                </a:extLst>
              </p:cNvPr>
              <p:cNvSpPr/>
              <p:nvPr/>
            </p:nvSpPr>
            <p:spPr>
              <a:xfrm>
                <a:off x="3385753" y="5403716"/>
                <a:ext cx="132202" cy="1322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Овал 33">
                <a:extLst>
                  <a:ext uri="{FF2B5EF4-FFF2-40B4-BE49-F238E27FC236}">
                    <a16:creationId xmlns:a16="http://schemas.microsoft.com/office/drawing/2014/main" id="{3A8CE572-A21D-D045-927D-D4EA49607E74}"/>
                  </a:ext>
                </a:extLst>
              </p:cNvPr>
              <p:cNvSpPr/>
              <p:nvPr/>
            </p:nvSpPr>
            <p:spPr>
              <a:xfrm>
                <a:off x="3077279" y="5887313"/>
                <a:ext cx="132202" cy="1322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Овал 34">
                <a:extLst>
                  <a:ext uri="{FF2B5EF4-FFF2-40B4-BE49-F238E27FC236}">
                    <a16:creationId xmlns:a16="http://schemas.microsoft.com/office/drawing/2014/main" id="{EAEF8BBD-96C2-9A41-83CF-DADDA60F7787}"/>
                  </a:ext>
                </a:extLst>
              </p:cNvPr>
              <p:cNvSpPr/>
              <p:nvPr/>
            </p:nvSpPr>
            <p:spPr>
              <a:xfrm>
                <a:off x="3709152" y="5821213"/>
                <a:ext cx="132202" cy="1322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9" name="Прямая со стрелкой 38">
                <a:extLst>
                  <a:ext uri="{FF2B5EF4-FFF2-40B4-BE49-F238E27FC236}">
                    <a16:creationId xmlns:a16="http://schemas.microsoft.com/office/drawing/2014/main" id="{6675B7B9-EB33-2A4C-A9FE-51769F2A4C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23430" y="4942153"/>
                <a:ext cx="0" cy="1179380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 стрелкой 39">
                <a:extLst>
                  <a:ext uri="{FF2B5EF4-FFF2-40B4-BE49-F238E27FC236}">
                    <a16:creationId xmlns:a16="http://schemas.microsoft.com/office/drawing/2014/main" id="{E7F7F4E3-177E-814B-A34F-9F840C4400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58896" y="5707506"/>
                <a:ext cx="1154704" cy="9006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Овал 40">
                <a:extLst>
                  <a:ext uri="{FF2B5EF4-FFF2-40B4-BE49-F238E27FC236}">
                    <a16:creationId xmlns:a16="http://schemas.microsoft.com/office/drawing/2014/main" id="{961B52B2-023A-2D47-A3EE-C25B826EC30C}"/>
                  </a:ext>
                </a:extLst>
              </p:cNvPr>
              <p:cNvSpPr/>
              <p:nvPr/>
            </p:nvSpPr>
            <p:spPr>
              <a:xfrm>
                <a:off x="4413410" y="5282569"/>
                <a:ext cx="132202" cy="1322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" name="Овал 41">
                <a:extLst>
                  <a:ext uri="{FF2B5EF4-FFF2-40B4-BE49-F238E27FC236}">
                    <a16:creationId xmlns:a16="http://schemas.microsoft.com/office/drawing/2014/main" id="{9DE96623-AC8D-474A-A79B-77899EE70DEC}"/>
                  </a:ext>
                </a:extLst>
              </p:cNvPr>
              <p:cNvSpPr/>
              <p:nvPr/>
            </p:nvSpPr>
            <p:spPr>
              <a:xfrm>
                <a:off x="4380342" y="5535829"/>
                <a:ext cx="132202" cy="1322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" name="Овал 42">
                <a:extLst>
                  <a:ext uri="{FF2B5EF4-FFF2-40B4-BE49-F238E27FC236}">
                    <a16:creationId xmlns:a16="http://schemas.microsoft.com/office/drawing/2014/main" id="{78DA4749-2E06-304C-B261-69FD61582A6D}"/>
                  </a:ext>
                </a:extLst>
              </p:cNvPr>
              <p:cNvSpPr/>
              <p:nvPr/>
            </p:nvSpPr>
            <p:spPr>
              <a:xfrm>
                <a:off x="4628403" y="5525293"/>
                <a:ext cx="132202" cy="1322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" name="Овал 43">
                <a:extLst>
                  <a:ext uri="{FF2B5EF4-FFF2-40B4-BE49-F238E27FC236}">
                    <a16:creationId xmlns:a16="http://schemas.microsoft.com/office/drawing/2014/main" id="{EB31A6D0-EB1C-E745-B9FA-A5405BA5322D}"/>
                  </a:ext>
                </a:extLst>
              </p:cNvPr>
              <p:cNvSpPr/>
              <p:nvPr/>
            </p:nvSpPr>
            <p:spPr>
              <a:xfrm>
                <a:off x="4662139" y="5337935"/>
                <a:ext cx="132202" cy="1322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" name="Овал 44">
                <a:extLst>
                  <a:ext uri="{FF2B5EF4-FFF2-40B4-BE49-F238E27FC236}">
                    <a16:creationId xmlns:a16="http://schemas.microsoft.com/office/drawing/2014/main" id="{5ADEAF9F-1273-3140-BFBB-264546BE48C8}"/>
                  </a:ext>
                </a:extLst>
              </p:cNvPr>
              <p:cNvSpPr/>
              <p:nvPr/>
            </p:nvSpPr>
            <p:spPr>
              <a:xfrm>
                <a:off x="4491228" y="5798574"/>
                <a:ext cx="132202" cy="1322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Овал 45">
                <a:extLst>
                  <a:ext uri="{FF2B5EF4-FFF2-40B4-BE49-F238E27FC236}">
                    <a16:creationId xmlns:a16="http://schemas.microsoft.com/office/drawing/2014/main" id="{9B39D8C7-5E29-0540-8791-3D1AFEBE6B3E}"/>
                  </a:ext>
                </a:extLst>
              </p:cNvPr>
              <p:cNvSpPr/>
              <p:nvPr/>
            </p:nvSpPr>
            <p:spPr>
              <a:xfrm>
                <a:off x="4706924" y="5732472"/>
                <a:ext cx="132202" cy="1322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3" name="Прямоугольник 52">
              <a:extLst>
                <a:ext uri="{FF2B5EF4-FFF2-40B4-BE49-F238E27FC236}">
                  <a16:creationId xmlns:a16="http://schemas.microsoft.com/office/drawing/2014/main" id="{49FE6227-D41D-4C47-8B45-18D8E601DF1F}"/>
                </a:ext>
              </a:extLst>
            </p:cNvPr>
            <p:cNvSpPr/>
            <p:nvPr/>
          </p:nvSpPr>
          <p:spPr>
            <a:xfrm>
              <a:off x="1313881" y="4193975"/>
              <a:ext cx="1256018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</a:t>
              </a:r>
              <a:endPara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4" name="Прямоугольник 53">
              <a:extLst>
                <a:ext uri="{FF2B5EF4-FFF2-40B4-BE49-F238E27FC236}">
                  <a16:creationId xmlns:a16="http://schemas.microsoft.com/office/drawing/2014/main" id="{4649732C-4973-6943-8451-682D80F7B16B}"/>
                </a:ext>
              </a:extLst>
            </p:cNvPr>
            <p:cNvSpPr/>
            <p:nvPr/>
          </p:nvSpPr>
          <p:spPr>
            <a:xfrm>
              <a:off x="2474224" y="4210746"/>
              <a:ext cx="1759833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normalize</a:t>
              </a:r>
              <a:endPara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5" name="Прямоугольник 54">
              <a:extLst>
                <a:ext uri="{FF2B5EF4-FFF2-40B4-BE49-F238E27FC236}">
                  <a16:creationId xmlns:a16="http://schemas.microsoft.com/office/drawing/2014/main" id="{D1D620F0-1734-BB48-971C-16A5DC128D57}"/>
                </a:ext>
              </a:extLst>
            </p:cNvPr>
            <p:cNvSpPr/>
            <p:nvPr/>
          </p:nvSpPr>
          <p:spPr>
            <a:xfrm>
              <a:off x="4155905" y="4205569"/>
              <a:ext cx="2085233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scale</a:t>
              </a:r>
              <a:endPara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6" name="Прямоугольник 5"/>
          <p:cNvSpPr/>
          <p:nvPr/>
        </p:nvSpPr>
        <p:spPr>
          <a:xfrm>
            <a:off x="7477570" y="4288251"/>
            <a:ext cx="3324314" cy="586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Logistic function and its </a:t>
            </a:r>
            <a:r>
              <a:rPr lang="en-US" dirty="0" err="1" smtClean="0">
                <a:solidFill>
                  <a:schemeClr val="tx1"/>
                </a:solidFill>
              </a:rPr>
              <a:t>derevative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04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8168" y="202755"/>
            <a:ext cx="10649925" cy="915925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Метод </a:t>
            </a:r>
            <a:r>
              <a:rPr lang="ru-RU" sz="4800" b="1" dirty="0" err="1">
                <a:solidFill>
                  <a:schemeClr val="bg1"/>
                </a:solidFill>
              </a:rPr>
              <a:t>батч</a:t>
            </a:r>
            <a:r>
              <a:rPr lang="ru-RU" sz="4800" b="1" dirty="0">
                <a:solidFill>
                  <a:schemeClr val="bg1"/>
                </a:solidFill>
              </a:rPr>
              <a:t>-нормализации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06224" y="985029"/>
                <a:ext cx="11787714" cy="5670215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400" dirty="0">
                    <a:solidFill>
                      <a:schemeClr val="bg1"/>
                    </a:solidFill>
                  </a:rPr>
                  <a:t>Метод </a:t>
                </a:r>
                <a:r>
                  <a:rPr lang="ru-RU" sz="2400" b="1" u="sng" dirty="0" err="1">
                    <a:solidFill>
                      <a:schemeClr val="bg1"/>
                    </a:solidFill>
                  </a:rPr>
                  <a:t>Батч</a:t>
                </a:r>
                <a:r>
                  <a:rPr lang="ru-RU" sz="2400" b="1" u="sng" dirty="0">
                    <a:solidFill>
                      <a:schemeClr val="bg1"/>
                    </a:solidFill>
                  </a:rPr>
                  <a:t>-нормализации </a:t>
                </a:r>
                <a:r>
                  <a:rPr lang="en-US" sz="2400" b="1" u="sng" dirty="0">
                    <a:solidFill>
                      <a:schemeClr val="bg1"/>
                    </a:solidFill>
                  </a:rPr>
                  <a:t>(</a:t>
                </a:r>
                <a:r>
                  <a:rPr lang="en-US" sz="2400" b="1" u="sng" dirty="0" err="1">
                    <a:solidFill>
                      <a:schemeClr val="bg1"/>
                    </a:solidFill>
                  </a:rPr>
                  <a:t>BatchNorm</a:t>
                </a:r>
                <a:r>
                  <a:rPr lang="en-US" sz="2400" b="1" u="sng" dirty="0">
                    <a:solidFill>
                      <a:schemeClr val="bg1"/>
                    </a:solidFill>
                  </a:rPr>
                  <a:t>)</a:t>
                </a:r>
                <a:r>
                  <a:rPr lang="ru-RU" sz="2400" b="1" u="sng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err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 err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altLang="ru-RU" sz="2000" dirty="0">
                    <a:solidFill>
                      <a:schemeClr val="bg1"/>
                    </a:solidFill>
                  </a:rPr>
                  <a:t>Где </a:t>
                </a:r>
              </a:p>
              <a:p>
                <a:pPr lvl="1"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ru-RU" altLang="ru-RU" sz="2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ru-RU" sz="2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altLang="ru-RU" sz="2000" dirty="0">
                    <a:solidFill>
                      <a:schemeClr val="bg1"/>
                    </a:solidFill>
                  </a:rPr>
                  <a:t>размер </a:t>
                </a:r>
                <a:r>
                  <a:rPr lang="ru-RU" altLang="ru-RU" sz="2000" dirty="0" err="1">
                    <a:solidFill>
                      <a:schemeClr val="bg1"/>
                    </a:solidFill>
                  </a:rPr>
                  <a:t>батча</a:t>
                </a:r>
                <a:r>
                  <a:rPr lang="ru-RU" altLang="ru-RU" sz="2000" dirty="0">
                    <a:solidFill>
                      <a:schemeClr val="bg1"/>
                    </a:solidFill>
                  </a:rPr>
                  <a:t>.</a:t>
                </a:r>
              </a:p>
              <a:p>
                <a:pPr lvl="1"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sz="2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altLang="ru-RU" sz="2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ru-RU" altLang="ru-RU" sz="2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ru-RU" altLang="ru-RU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ru-RU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ru-RU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ru-RU" altLang="ru-RU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altLang="ru-RU" sz="20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altLang="ru-RU" sz="20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altLang="ru-RU" sz="2000" dirty="0">
                    <a:solidFill>
                      <a:schemeClr val="bg1"/>
                    </a:solidFill>
                  </a:rPr>
                  <a:t>, среднее значение по </a:t>
                </a:r>
                <a:r>
                  <a:rPr lang="ru-RU" altLang="ru-RU" sz="2000" dirty="0" err="1">
                    <a:solidFill>
                      <a:schemeClr val="bg1"/>
                    </a:solidFill>
                  </a:rPr>
                  <a:t>батчу</a:t>
                </a:r>
                <a:r>
                  <a:rPr lang="ru-RU" altLang="ru-RU" sz="2000" dirty="0">
                    <a:solidFill>
                      <a:schemeClr val="bg1"/>
                    </a:solidFill>
                  </a:rPr>
                  <a:t>, </a:t>
                </a:r>
              </a:p>
              <a:p>
                <a:pPr lvl="1"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u-RU" altLang="ru-RU" sz="2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nary>
                      <m:naryPr>
                        <m:chr m:val="∑"/>
                        <m:ctrlPr>
                          <a:rPr lang="ru-RU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ru-RU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ru-RU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altLang="ru-RU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altLang="ru-RU" sz="20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altLang="ru-RU" sz="20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altLang="ru-RU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altLang="ru-RU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ru-RU" altLang="ru-RU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ru-RU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ru-RU" sz="2000" dirty="0">
                    <a:solidFill>
                      <a:schemeClr val="bg1"/>
                    </a:solidFill>
                  </a:rPr>
                  <a:t> - </a:t>
                </a:r>
                <a:r>
                  <a:rPr lang="ru-RU" altLang="ru-RU" sz="2000" dirty="0">
                    <a:solidFill>
                      <a:schemeClr val="bg1"/>
                    </a:solidFill>
                  </a:rPr>
                  <a:t>дисперсия значений по </a:t>
                </a:r>
                <a:r>
                  <a:rPr lang="ru-RU" altLang="ru-RU" sz="2000" dirty="0" err="1">
                    <a:solidFill>
                      <a:schemeClr val="bg1"/>
                    </a:solidFill>
                  </a:rPr>
                  <a:t>батчу</a:t>
                </a:r>
                <a:r>
                  <a:rPr lang="ru-RU" altLang="ru-RU" sz="2000" dirty="0">
                    <a:solidFill>
                      <a:schemeClr val="bg1"/>
                    </a:solidFill>
                  </a:rPr>
                  <a:t>, </a:t>
                </a:r>
              </a:p>
              <a:p>
                <a:pPr lvl="1"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altLang="ru-RU" sz="2000" dirty="0">
                    <a:solidFill>
                      <a:schemeClr val="bg1"/>
                    </a:solidFill>
                  </a:rPr>
                  <a:t>𝛾, 𝛽 – параметры масштабирования, обучаются методом обратного распространения ошибки;</a:t>
                </a:r>
              </a:p>
              <a:p>
                <a:pPr lvl="1"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altLang="ru-RU" sz="2000" dirty="0">
                    <a:solidFill>
                      <a:schemeClr val="bg1"/>
                    </a:solidFill>
                  </a:rPr>
                  <a:t>𝜖 - небольшое число, предотвращающее деление на </a:t>
                </a:r>
                <a14:m>
                  <m:oMath xmlns:m="http://schemas.openxmlformats.org/officeDocument/2006/math">
                    <m:r>
                      <a:rPr lang="ru-RU" altLang="ru-RU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altLang="ru-RU" sz="2000" dirty="0">
                    <a:solidFill>
                      <a:schemeClr val="bg1"/>
                    </a:solidFill>
                  </a:rPr>
                  <a:t>.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altLang="ru-RU" sz="2200" b="1" u="sng" dirty="0">
                    <a:solidFill>
                      <a:schemeClr val="bg1"/>
                    </a:solidFill>
                  </a:rPr>
                  <a:t>Для тестов</a:t>
                </a:r>
                <a:r>
                  <a:rPr lang="ru-RU" altLang="ru-RU" sz="2200" u="sng" dirty="0">
                    <a:solidFill>
                      <a:schemeClr val="bg1"/>
                    </a:solidFill>
                  </a:rPr>
                  <a:t> используются 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200" i="1" u="sng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sz="2200" u="sng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altLang="ru-RU" sz="2200" u="sng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ru-RU" altLang="ru-RU" sz="2200" u="sng" dirty="0">
                    <a:solidFill>
                      <a:schemeClr val="bg1"/>
                    </a:solidFill>
                  </a:rPr>
                  <a:t> 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 u="sng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 u="sng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i="1" u="sng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200" i="1" u="sng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ru-RU" altLang="ru-RU" sz="2200" u="sng" dirty="0">
                    <a:solidFill>
                      <a:schemeClr val="bg1"/>
                    </a:solidFill>
                  </a:rPr>
                  <a:t> получаются входе тренировки как </a:t>
                </a:r>
                <a:r>
                  <a:rPr lang="en-US" altLang="ru-RU" sz="2200" u="sng" dirty="0">
                    <a:solidFill>
                      <a:schemeClr val="bg1"/>
                    </a:solidFill>
                  </a:rPr>
                  <a:t>EMA:</a:t>
                </a:r>
                <a:endParaRPr lang="ru-RU" altLang="ru-RU" sz="2200" u="sng" dirty="0">
                  <a:solidFill>
                    <a:schemeClr val="bg1"/>
                  </a:solidFill>
                </a:endParaRPr>
              </a:p>
              <a:p>
                <a:pPr marL="457200" lvl="1" indent="0" algn="ctr" eaLnBrk="0" fontAlgn="base" hangingPunc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20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𝑁𝐸𝑊</m:t>
                            </m:r>
                          </m:sub>
                        </m:sSub>
                      </m:sub>
                    </m:sSub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lit/>
                      </m:rPr>
                      <a:rPr lang="ru-RU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𝐶𝑈𝑅𝑅𝐸𝑁𝑇</m:t>
                            </m:r>
                          </m:sub>
                        </m:sSub>
                      </m:sub>
                    </m:sSub>
                    <m:r>
                      <a:rPr lang="ru-RU" sz="2000" b="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ru-RU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ru-RU" altLang="ru-RU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altLang="ru-RU" sz="20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altLang="ru-RU" sz="20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altLang="ru-RU" sz="2000" dirty="0">
                    <a:solidFill>
                      <a:schemeClr val="bg1"/>
                    </a:solidFill>
                  </a:rPr>
                  <a:t>,</a:t>
                </a:r>
                <a:endParaRPr lang="en-US" altLang="ru-RU" sz="2000" dirty="0">
                  <a:solidFill>
                    <a:schemeClr val="bg1"/>
                  </a:solidFill>
                </a:endParaRPr>
              </a:p>
              <a:p>
                <a:pPr marL="457200" lvl="1" indent="0" algn="ctr" eaLnBrk="0" fontAlgn="base" hangingPunc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𝑁𝐸𝑊</m:t>
                            </m:r>
                          </m:sub>
                        </m:sSub>
                      </m:sub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lit/>
                      </m:rPr>
                      <a:rPr lang="ru-RU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𝐶𝑈𝑅𝑅𝐸𝑁𝑇</m:t>
                            </m:r>
                          </m:sub>
                        </m:sSub>
                      </m:sub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u-RU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ru-RU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ru-RU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ru-RU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altLang="ru-RU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altLang="ru-RU" sz="20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altLang="ru-RU" sz="20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altLang="ru-RU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altLang="ru-RU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ru-RU" altLang="ru-RU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ru-RU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,</a:t>
                </a:r>
                <a:endParaRPr lang="ru-RU" altLang="ru-RU" sz="2000" dirty="0">
                  <a:solidFill>
                    <a:schemeClr val="bg1"/>
                  </a:solidFill>
                </a:endParaRPr>
              </a:p>
              <a:p>
                <a:pPr lvl="2"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altLang="ru-RU" dirty="0">
                    <a:solidFill>
                      <a:schemeClr val="bg1"/>
                    </a:solidFill>
                  </a:rPr>
                  <a:t>где </a:t>
                </a:r>
              </a:p>
              <a:p>
                <a:pPr lvl="2"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altLang="ru-RU" dirty="0">
                    <a:solidFill>
                      <a:schemeClr val="bg1"/>
                    </a:solidFill>
                  </a:rPr>
                  <a:t> вест экспоненциального сглаживания;</a:t>
                </a:r>
                <a:endParaRPr lang="en-US" altLang="ru-RU" dirty="0">
                  <a:solidFill>
                    <a:schemeClr val="bg1"/>
                  </a:solidFill>
                </a:endParaRPr>
              </a:p>
              <a:p>
                <a:pPr lvl="2"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altLang="ru-RU" dirty="0">
                    <a:solidFill>
                      <a:schemeClr val="bg1"/>
                    </a:solidFill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𝐶𝑈𝑅𝑅𝐸𝑁𝑇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altLang="ru-RU" dirty="0">
                    <a:solidFill>
                      <a:schemeClr val="bg1"/>
                    </a:solidFill>
                  </a:rPr>
                  <a:t> </a:t>
                </a:r>
                <a:r>
                  <a:rPr lang="en-US" altLang="ru-RU" dirty="0" err="1">
                    <a:solidFill>
                      <a:schemeClr val="bg1"/>
                    </a:solidFill>
                  </a:rPr>
                  <a:t>и</a:t>
                </a:r>
                <a:r>
                  <a:rPr lang="en-US" altLang="ru-RU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ru-RU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ru-RU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altLang="ru-RU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ru-RU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𝐶𝑈𝑅𝑅𝐸𝑁𝑇</m:t>
                            </m:r>
                          </m:sub>
                        </m:sSub>
                      </m:sub>
                      <m:sup>
                        <m:r>
                          <a:rPr lang="en-US" altLang="ru-RU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ru-RU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altLang="ru-RU" dirty="0">
                    <a:solidFill>
                      <a:schemeClr val="bg1"/>
                    </a:solidFill>
                  </a:rPr>
                  <a:t>текущее значение среднего для тестовой выборки.</a:t>
                </a:r>
                <a:endParaRPr lang="en-US" altLang="ru-RU" dirty="0">
                  <a:solidFill>
                    <a:schemeClr val="bg1"/>
                  </a:solidFill>
                </a:endParaRPr>
              </a:p>
              <a:p>
                <a:pPr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altLang="ru-RU" sz="2400" b="1" u="sng" dirty="0">
                    <a:solidFill>
                      <a:schemeClr val="bg1"/>
                    </a:solidFill>
                  </a:rPr>
                  <a:t>То есть на тестовой выборке параметры не обучаются!</a:t>
                </a: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FontTx/>
                  <a:buChar char="•"/>
                </a:pPr>
                <a:endParaRPr lang="ru-RU" altLang="ru-RU" sz="2000" dirty="0">
                  <a:solidFill>
                    <a:schemeClr val="bg1"/>
                  </a:solidFill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FontTx/>
                  <a:buChar char="•"/>
                </a:pPr>
                <a:endParaRPr lang="ru-RU" altLang="ru-RU" sz="2000" dirty="0">
                  <a:solidFill>
                    <a:schemeClr val="bg1"/>
                  </a:solidFill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FontTx/>
                  <a:buChar char="•"/>
                </a:pPr>
                <a:endParaRPr lang="ru-RU" altLang="ru-RU" sz="2000" dirty="0">
                  <a:solidFill>
                    <a:schemeClr val="bg1"/>
                  </a:solidFill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FontTx/>
                  <a:buChar char="•"/>
                </a:pPr>
                <a:endParaRPr lang="ru-RU" altLang="ru-RU" sz="2000" dirty="0">
                  <a:solidFill>
                    <a:schemeClr val="bg1"/>
                  </a:solidFill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None/>
                </a:pPr>
                <a:endParaRPr lang="ru-RU" altLang="ru-RU" sz="2000" dirty="0">
                  <a:solidFill>
                    <a:schemeClr val="bg1"/>
                  </a:solidFill>
                </a:endParaRPr>
              </a:p>
              <a:p>
                <a:pPr marL="457200" lvl="1" indent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None/>
                </a:pPr>
                <a:r>
                  <a:rPr lang="ru-RU" altLang="ru-RU" sz="20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ru-RU" altLang="ru-RU" sz="20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</a:br>
                <a:endParaRPr lang="ru-RU" altLang="ru-RU" sz="2000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endParaRPr lang="ru-RU" sz="2000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6224" y="985029"/>
                <a:ext cx="11787714" cy="5670215"/>
              </a:xfrm>
              <a:blipFill>
                <a:blip r:embed="rId2"/>
                <a:stretch>
                  <a:fillRect l="-672" t="-860" b="-17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F46BFE3-1A3C-7F40-B480-4533DD91C180}"/>
              </a:ext>
            </a:extLst>
          </p:cNvPr>
          <p:cNvSpPr/>
          <p:nvPr/>
        </p:nvSpPr>
        <p:spPr>
          <a:xfrm>
            <a:off x="252323" y="985029"/>
            <a:ext cx="11047576" cy="1259114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5587495-B09D-7749-A169-121B62E6DFDB}"/>
              </a:ext>
            </a:extLst>
          </p:cNvPr>
          <p:cNvSpPr/>
          <p:nvPr/>
        </p:nvSpPr>
        <p:spPr>
          <a:xfrm>
            <a:off x="184731" y="4066159"/>
            <a:ext cx="11047576" cy="1259114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53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776" y="202755"/>
            <a:ext cx="11053444" cy="1094063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Особенности метода </a:t>
            </a:r>
            <a:r>
              <a:rPr lang="ru-RU" sz="4800" b="1" dirty="0" err="1">
                <a:solidFill>
                  <a:schemeClr val="bg1"/>
                </a:solidFill>
              </a:rPr>
              <a:t>батч</a:t>
            </a:r>
            <a:r>
              <a:rPr lang="ru-RU" sz="4800" b="1" dirty="0">
                <a:solidFill>
                  <a:schemeClr val="bg1"/>
                </a:solidFill>
              </a:rPr>
              <a:t>-нормализации 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8E054300-9AEB-8F48-91E9-D91430C4A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682" y="1128045"/>
            <a:ext cx="10923218" cy="4849738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Как правило, </a:t>
            </a:r>
            <a:r>
              <a:rPr lang="ru-RU" sz="2000" dirty="0" err="1">
                <a:solidFill>
                  <a:schemeClr val="bg1"/>
                </a:solidFill>
              </a:rPr>
              <a:t>батч</a:t>
            </a:r>
            <a:r>
              <a:rPr lang="ru-RU" sz="2000" dirty="0">
                <a:solidFill>
                  <a:schemeClr val="bg1"/>
                </a:solidFill>
              </a:rPr>
              <a:t>-нормализация проводится перед функцией </a:t>
            </a:r>
            <a:r>
              <a:rPr lang="ru-RU" sz="2000" dirty="0" smtClean="0">
                <a:solidFill>
                  <a:schemeClr val="bg1"/>
                </a:solidFill>
              </a:rPr>
              <a:t>активации.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 err="1">
                <a:solidFill>
                  <a:schemeClr val="bg1"/>
                </a:solidFill>
              </a:rPr>
              <a:t>Батч</a:t>
            </a:r>
            <a:r>
              <a:rPr lang="ru-RU" sz="2000" dirty="0">
                <a:solidFill>
                  <a:schemeClr val="bg1"/>
                </a:solidFill>
              </a:rPr>
              <a:t>-нормализация имеет отдельные параметры для каждой карты </a:t>
            </a:r>
            <a:r>
              <a:rPr lang="ru-RU" sz="2000" dirty="0" smtClean="0">
                <a:solidFill>
                  <a:schemeClr val="bg1"/>
                </a:solidFill>
              </a:rPr>
              <a:t>признаков.</a:t>
            </a:r>
            <a:endParaRPr lang="ru-RU" sz="2000" dirty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744"/>
          <a:stretch/>
        </p:blipFill>
        <p:spPr>
          <a:xfrm>
            <a:off x="3298677" y="1931350"/>
            <a:ext cx="8039291" cy="4686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5587495-B09D-7749-A169-121B62E6DFDB}"/>
              </a:ext>
            </a:extLst>
          </p:cNvPr>
          <p:cNvSpPr/>
          <p:nvPr/>
        </p:nvSpPr>
        <p:spPr>
          <a:xfrm>
            <a:off x="254682" y="1128045"/>
            <a:ext cx="9154238" cy="803305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5207267" y="2040556"/>
            <a:ext cx="1029904" cy="182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CONV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968690" y="2644884"/>
            <a:ext cx="1289786" cy="182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</a:t>
            </a:r>
            <a:r>
              <a:rPr lang="en-US" baseline="-25000" dirty="0" err="1" smtClean="0">
                <a:solidFill>
                  <a:schemeClr val="tx1"/>
                </a:solidFill>
              </a:rPr>
              <a:t>out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547233" y="2431064"/>
            <a:ext cx="2358190" cy="2138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Batch-Norm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0029523" y="5337893"/>
            <a:ext cx="1222409" cy="6398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ACTIVATION</a:t>
            </a:r>
            <a:endParaRPr lang="ru-RU" sz="1600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943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776" y="202755"/>
            <a:ext cx="11053444" cy="1094063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Особенности метода </a:t>
            </a:r>
            <a:r>
              <a:rPr lang="ru-RU" sz="4800" b="1" dirty="0" err="1">
                <a:solidFill>
                  <a:schemeClr val="bg1"/>
                </a:solidFill>
              </a:rPr>
              <a:t>батч</a:t>
            </a:r>
            <a:r>
              <a:rPr lang="ru-RU" sz="4800" b="1" dirty="0">
                <a:solidFill>
                  <a:schemeClr val="bg1"/>
                </a:solidFill>
              </a:rPr>
              <a:t>-нормализации 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8E054300-9AEB-8F48-91E9-D91430C4A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355" y="1093304"/>
            <a:ext cx="11467204" cy="576469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200" b="1" u="sng" dirty="0">
                <a:solidFill>
                  <a:schemeClr val="bg1"/>
                </a:solidFill>
              </a:rPr>
              <a:t>Достоинства </a:t>
            </a:r>
            <a:r>
              <a:rPr lang="ru-RU" sz="2200" b="1" u="sng" dirty="0" err="1">
                <a:solidFill>
                  <a:schemeClr val="bg1"/>
                </a:solidFill>
              </a:rPr>
              <a:t>батч</a:t>
            </a:r>
            <a:r>
              <a:rPr lang="ru-RU" sz="2200" b="1" u="sng" dirty="0">
                <a:solidFill>
                  <a:schemeClr val="bg1"/>
                </a:solidFill>
              </a:rPr>
              <a:t>-нормализации</a:t>
            </a:r>
            <a:r>
              <a:rPr lang="en-US" sz="2200" b="1" u="sng" dirty="0">
                <a:solidFill>
                  <a:schemeClr val="bg1"/>
                </a:solidFill>
              </a:rPr>
              <a:t>:</a:t>
            </a:r>
            <a:endParaRPr lang="ru-RU" sz="2200" b="1" u="sng" dirty="0">
              <a:solidFill>
                <a:schemeClr val="bg1"/>
              </a:solidFill>
            </a:endParaRPr>
          </a:p>
          <a:p>
            <a:pPr marL="800100" lvl="1" indent="-342900" algn="just">
              <a:lnSpc>
                <a:spcPct val="100000"/>
              </a:lnSpc>
              <a:spcBef>
                <a:spcPts val="0"/>
              </a:spcBef>
            </a:pPr>
            <a:r>
              <a:rPr lang="ru-RU" sz="2200" dirty="0">
                <a:solidFill>
                  <a:schemeClr val="bg1"/>
                </a:solidFill>
              </a:rPr>
              <a:t>Регуляризация различий в статистических параметрах </a:t>
            </a:r>
            <a:r>
              <a:rPr lang="ru-RU" sz="2200" dirty="0" err="1">
                <a:solidFill>
                  <a:schemeClr val="bg1"/>
                </a:solidFill>
              </a:rPr>
              <a:t>батчей</a:t>
            </a:r>
            <a:r>
              <a:rPr lang="ru-RU" sz="2200" dirty="0">
                <a:solidFill>
                  <a:schemeClr val="bg1"/>
                </a:solidFill>
              </a:rPr>
              <a:t> их усреднением.</a:t>
            </a:r>
            <a:endParaRPr lang="en-US" sz="2200" dirty="0">
              <a:solidFill>
                <a:schemeClr val="bg1"/>
              </a:solidFill>
            </a:endParaRPr>
          </a:p>
          <a:p>
            <a:pPr marL="800100" lvl="1" indent="-342900" algn="just">
              <a:lnSpc>
                <a:spcPct val="100000"/>
              </a:lnSpc>
              <a:spcBef>
                <a:spcPts val="0"/>
              </a:spcBef>
            </a:pPr>
            <a:r>
              <a:rPr lang="ru-RU" sz="2200" dirty="0">
                <a:solidFill>
                  <a:schemeClr val="bg1"/>
                </a:solidFill>
              </a:rPr>
              <a:t>Снижение зависимости значений градиента от изменений масштаба для разных </a:t>
            </a:r>
            <a:r>
              <a:rPr lang="ru-RU" sz="2200" dirty="0" err="1">
                <a:solidFill>
                  <a:schemeClr val="bg1"/>
                </a:solidFill>
              </a:rPr>
              <a:t>батчей</a:t>
            </a:r>
            <a:r>
              <a:rPr lang="ru-RU" sz="2200" dirty="0">
                <a:solidFill>
                  <a:schemeClr val="bg1"/>
                </a:solidFill>
              </a:rPr>
              <a:t>.</a:t>
            </a:r>
          </a:p>
          <a:p>
            <a:pPr marL="800100" lvl="1" indent="-342900" algn="just">
              <a:lnSpc>
                <a:spcPct val="100000"/>
              </a:lnSpc>
              <a:spcBef>
                <a:spcPts val="0"/>
              </a:spcBef>
            </a:pPr>
            <a:r>
              <a:rPr lang="ru-RU" sz="2200" dirty="0">
                <a:solidFill>
                  <a:schemeClr val="bg1"/>
                </a:solidFill>
              </a:rPr>
              <a:t> Увеличение скорости обучения за счет регуляризации – ускорение тренировки.</a:t>
            </a:r>
          </a:p>
          <a:p>
            <a:pPr marL="1257300" lvl="2" indent="-342900" algn="just">
              <a:lnSpc>
                <a:spcPct val="100000"/>
              </a:lnSpc>
              <a:spcBef>
                <a:spcPts val="0"/>
              </a:spcBef>
            </a:pPr>
            <a:r>
              <a:rPr lang="ru-RU" sz="2200" dirty="0">
                <a:solidFill>
                  <a:schemeClr val="bg1"/>
                </a:solidFill>
              </a:rPr>
              <a:t>В </a:t>
            </a:r>
            <a:r>
              <a:rPr lang="ru-RU" sz="2200" dirty="0" err="1">
                <a:solidFill>
                  <a:schemeClr val="bg1"/>
                </a:solidFill>
              </a:rPr>
              <a:t>т.ч</a:t>
            </a:r>
            <a:r>
              <a:rPr lang="ru-RU" sz="2200" dirty="0">
                <a:solidFill>
                  <a:schemeClr val="bg1"/>
                </a:solidFill>
              </a:rPr>
              <a:t>. Показано, что сети сходятся быстрее если данные выбелены (имеют нормальное распределение) и имеют низкую дисперсию.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</a:pPr>
            <a:r>
              <a:rPr lang="ru-RU" sz="2200" dirty="0">
                <a:solidFill>
                  <a:schemeClr val="bg1"/>
                </a:solidFill>
              </a:rPr>
              <a:t>Метод, как правило, не работает с другими типами регуляризации </a:t>
            </a:r>
            <a:br>
              <a:rPr lang="ru-RU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(L1,L2, </a:t>
            </a:r>
            <a:r>
              <a:rPr lang="ru-RU" sz="2200" dirty="0">
                <a:solidFill>
                  <a:schemeClr val="bg1"/>
                </a:solidFill>
              </a:rPr>
              <a:t>особенно </a:t>
            </a:r>
            <a:r>
              <a:rPr lang="ru-RU" sz="2200" dirty="0" err="1">
                <a:solidFill>
                  <a:schemeClr val="bg1"/>
                </a:solidFill>
              </a:rPr>
              <a:t>дропаут</a:t>
            </a:r>
            <a:r>
              <a:rPr lang="ru-RU" sz="2200" dirty="0">
                <a:solidFill>
                  <a:schemeClr val="bg1"/>
                </a:solidFill>
              </a:rPr>
              <a:t>).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ru-RU" sz="2200" dirty="0">
                <a:solidFill>
                  <a:schemeClr val="bg1"/>
                </a:solidFill>
              </a:rPr>
              <a:t>Как правили </a:t>
            </a:r>
            <a:r>
              <a:rPr lang="ru-RU" sz="2200" dirty="0" err="1">
                <a:solidFill>
                  <a:schemeClr val="bg1"/>
                </a:solidFill>
              </a:rPr>
              <a:t>батч</a:t>
            </a:r>
            <a:r>
              <a:rPr lang="ru-RU" sz="2200" dirty="0">
                <a:solidFill>
                  <a:schemeClr val="bg1"/>
                </a:solidFill>
              </a:rPr>
              <a:t>. Норм используется перед функцией активации – но иногда ставят после.</a:t>
            </a:r>
            <a:endParaRPr lang="en-US" sz="2200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905" y="4550013"/>
            <a:ext cx="4963682" cy="2169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5587495-B09D-7749-A169-121B62E6DFDB}"/>
              </a:ext>
            </a:extLst>
          </p:cNvPr>
          <p:cNvSpPr/>
          <p:nvPr/>
        </p:nvSpPr>
        <p:spPr>
          <a:xfrm>
            <a:off x="254681" y="1136591"/>
            <a:ext cx="11512877" cy="3413422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34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776" y="202755"/>
            <a:ext cx="11053444" cy="1094063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Особенности метода </a:t>
            </a:r>
            <a:r>
              <a:rPr lang="ru-RU" sz="4800" b="1" dirty="0" err="1">
                <a:solidFill>
                  <a:schemeClr val="bg1"/>
                </a:solidFill>
              </a:rPr>
              <a:t>батч</a:t>
            </a:r>
            <a:r>
              <a:rPr lang="ru-RU" sz="4800" b="1" dirty="0">
                <a:solidFill>
                  <a:schemeClr val="bg1"/>
                </a:solidFill>
              </a:rPr>
              <a:t>-нормализации 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8E054300-9AEB-8F48-91E9-D91430C4A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355" y="1093304"/>
            <a:ext cx="11053445" cy="5764696"/>
          </a:xfrm>
        </p:spPr>
        <p:txBody>
          <a:bodyPr>
            <a:normAutofit/>
          </a:bodyPr>
          <a:lstStyle/>
          <a:p>
            <a:pPr algn="just"/>
            <a:r>
              <a:rPr lang="ru-RU" sz="2200" b="1" u="sng" dirty="0">
                <a:solidFill>
                  <a:schemeClr val="bg1"/>
                </a:solidFill>
              </a:rPr>
              <a:t>Недостатки </a:t>
            </a:r>
            <a:r>
              <a:rPr lang="ru-RU" sz="2200" b="1" u="sng" dirty="0" err="1">
                <a:solidFill>
                  <a:schemeClr val="bg1"/>
                </a:solidFill>
              </a:rPr>
              <a:t>батч</a:t>
            </a:r>
            <a:r>
              <a:rPr lang="ru-RU" sz="2200" b="1" u="sng" dirty="0">
                <a:solidFill>
                  <a:schemeClr val="bg1"/>
                </a:solidFill>
              </a:rPr>
              <a:t>-нормализации</a:t>
            </a:r>
            <a:r>
              <a:rPr lang="en-US" sz="2200" u="sng" dirty="0">
                <a:solidFill>
                  <a:schemeClr val="bg1"/>
                </a:solidFill>
              </a:rPr>
              <a:t>:</a:t>
            </a:r>
            <a:endParaRPr lang="ru-RU" sz="2200" u="sng" dirty="0">
              <a:solidFill>
                <a:schemeClr val="bg1"/>
              </a:solidFill>
            </a:endParaRPr>
          </a:p>
          <a:p>
            <a:pPr marL="800100" lvl="1" indent="-342900" algn="just"/>
            <a:r>
              <a:rPr lang="ru-RU" sz="2200" dirty="0">
                <a:solidFill>
                  <a:schemeClr val="bg1"/>
                </a:solidFill>
              </a:rPr>
              <a:t> Снижение точности вывода для переменного размера </a:t>
            </a:r>
            <a:r>
              <a:rPr lang="ru-RU" sz="2200" dirty="0" err="1">
                <a:solidFill>
                  <a:schemeClr val="bg1"/>
                </a:solidFill>
              </a:rPr>
              <a:t>батчей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  <a:endParaRPr lang="ru-RU" sz="2200" dirty="0">
              <a:solidFill>
                <a:schemeClr val="bg1"/>
              </a:solidFill>
            </a:endParaRPr>
          </a:p>
          <a:p>
            <a:pPr marL="1257300" lvl="2" indent="-342900" algn="just"/>
            <a:r>
              <a:rPr lang="ru-RU" sz="2200" dirty="0">
                <a:solidFill>
                  <a:schemeClr val="bg1"/>
                </a:solidFill>
              </a:rPr>
              <a:t>Может дать разную точность на </a:t>
            </a:r>
            <a:r>
              <a:rPr lang="ru-RU" sz="2200" dirty="0" err="1">
                <a:solidFill>
                  <a:schemeClr val="bg1"/>
                </a:solidFill>
              </a:rPr>
              <a:t>предобучение</a:t>
            </a:r>
            <a:r>
              <a:rPr lang="ru-RU" sz="2200" dirty="0">
                <a:solidFill>
                  <a:schemeClr val="bg1"/>
                </a:solidFill>
              </a:rPr>
              <a:t>, обучении и в выводе, </a:t>
            </a:r>
            <a:br>
              <a:rPr lang="ru-RU" sz="2200" dirty="0">
                <a:solidFill>
                  <a:schemeClr val="bg1"/>
                </a:solidFill>
              </a:rPr>
            </a:br>
            <a:r>
              <a:rPr lang="ru-RU" sz="2200" dirty="0">
                <a:solidFill>
                  <a:schemeClr val="bg1"/>
                </a:solidFill>
              </a:rPr>
              <a:t>проблемы с переносом обучения.</a:t>
            </a:r>
            <a:endParaRPr lang="en-US" sz="2200" dirty="0">
              <a:solidFill>
                <a:schemeClr val="bg1"/>
              </a:solidFill>
            </a:endParaRPr>
          </a:p>
          <a:p>
            <a:pPr marL="800100" lvl="1" indent="-342900" algn="just"/>
            <a:r>
              <a:rPr lang="ru-RU" sz="2200" dirty="0">
                <a:solidFill>
                  <a:schemeClr val="bg1"/>
                </a:solidFill>
              </a:rPr>
              <a:t> Хорошо </a:t>
            </a:r>
            <a:r>
              <a:rPr lang="ru-RU" sz="2200" dirty="0" err="1">
                <a:solidFill>
                  <a:schemeClr val="bg1"/>
                </a:solidFill>
              </a:rPr>
              <a:t>регуляризует</a:t>
            </a:r>
            <a:r>
              <a:rPr lang="ru-RU" sz="2200" dirty="0">
                <a:solidFill>
                  <a:schemeClr val="bg1"/>
                </a:solidFill>
              </a:rPr>
              <a:t> только большие размеры </a:t>
            </a:r>
            <a:r>
              <a:rPr lang="ru-RU" sz="2200" dirty="0" err="1">
                <a:solidFill>
                  <a:schemeClr val="bg1"/>
                </a:solidFill>
              </a:rPr>
              <a:t>батчей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br>
              <a:rPr lang="ru-RU" sz="2200" dirty="0">
                <a:solidFill>
                  <a:schemeClr val="bg1"/>
                </a:solidFill>
              </a:rPr>
            </a:br>
            <a:r>
              <a:rPr lang="ru-RU" sz="2200" dirty="0">
                <a:solidFill>
                  <a:schemeClr val="bg1"/>
                </a:solidFill>
              </a:rPr>
              <a:t>(рекомендуют 50-100 экземпляров в </a:t>
            </a:r>
            <a:r>
              <a:rPr lang="ru-RU" sz="2200" dirty="0" err="1">
                <a:solidFill>
                  <a:schemeClr val="bg1"/>
                </a:solidFill>
              </a:rPr>
              <a:t>батче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</a:p>
          <a:p>
            <a:pPr marL="800100" lvl="1" indent="-342900" algn="just"/>
            <a:r>
              <a:rPr lang="ru-RU" sz="2200" dirty="0">
                <a:solidFill>
                  <a:schemeClr val="bg1"/>
                </a:solidFill>
              </a:rPr>
              <a:t> Не известно есть </a:t>
            </a:r>
            <a:r>
              <a:rPr lang="ru-RU" sz="2200" dirty="0" err="1">
                <a:solidFill>
                  <a:schemeClr val="bg1"/>
                </a:solidFill>
              </a:rPr>
              <a:t>ковар</a:t>
            </a:r>
            <a:r>
              <a:rPr lang="ru-RU" sz="2200" dirty="0">
                <a:solidFill>
                  <a:schemeClr val="bg1"/>
                </a:solidFill>
              </a:rPr>
              <a:t>. сдвиг, и нет математических доказательств работы метода – это эвристика.</a:t>
            </a:r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966" y="3722240"/>
            <a:ext cx="6631807" cy="28984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696832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4240" y="112153"/>
            <a:ext cx="10883456" cy="1228479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Другие  методы нормализации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6193" y="726393"/>
            <a:ext cx="11579551" cy="5725682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2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Tx/>
              <a:buChar char="•"/>
            </a:pPr>
            <a:endParaRPr lang="ru-RU" altLang="ru-RU" sz="20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Tx/>
              <a:buChar char="•"/>
            </a:pPr>
            <a:endParaRPr lang="ru-RU" altLang="ru-RU" sz="20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Tx/>
              <a:buChar char="•"/>
            </a:pPr>
            <a:endParaRPr lang="ru-RU" altLang="ru-RU" sz="20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Tx/>
              <a:buChar char="•"/>
            </a:pPr>
            <a:endParaRPr lang="ru-RU" altLang="ru-RU" sz="20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None/>
            </a:pPr>
            <a:endParaRPr lang="ru-RU" altLang="ru-RU" sz="2000" dirty="0"/>
          </a:p>
          <a:p>
            <a:pPr marL="457200" lvl="1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lang="ru-RU" altLang="ru-RU" sz="2000" dirty="0">
                <a:cs typeface="Times New Roman" panose="02020603050405020304" pitchFamily="18" charset="0"/>
              </a:rPr>
              <a:t/>
            </a:r>
            <a:br>
              <a:rPr lang="ru-RU" altLang="ru-RU" sz="2000" dirty="0">
                <a:cs typeface="Times New Roman" panose="02020603050405020304" pitchFamily="18" charset="0"/>
              </a:rPr>
            </a:br>
            <a:endParaRPr lang="ru-RU" altLang="ru-RU" sz="2000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ru-RU" sz="2000" dirty="0"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98803" y="1032988"/>
            <a:ext cx="11112382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b="1" dirty="0">
                <a:solidFill>
                  <a:schemeClr val="bg1"/>
                </a:solidFill>
              </a:rPr>
              <a:t>Нормализация слоя </a:t>
            </a:r>
            <a:r>
              <a:rPr lang="en-US" altLang="ru-RU" b="1" dirty="0">
                <a:solidFill>
                  <a:schemeClr val="bg1"/>
                </a:solidFill>
              </a:rPr>
              <a:t>(Layer Norm)</a:t>
            </a:r>
            <a:r>
              <a:rPr lang="ru-RU" altLang="ru-RU" b="1" dirty="0">
                <a:solidFill>
                  <a:schemeClr val="bg1"/>
                </a:solidFill>
              </a:rPr>
              <a:t> – </a:t>
            </a:r>
            <a:r>
              <a:rPr lang="ru-RU" altLang="ru-RU" dirty="0">
                <a:solidFill>
                  <a:schemeClr val="bg1"/>
                </a:solidFill>
              </a:rPr>
              <a:t>усреднение по слою, популярно в </a:t>
            </a:r>
            <a:r>
              <a:rPr lang="ru-RU" altLang="ru-RU" dirty="0" err="1">
                <a:solidFill>
                  <a:schemeClr val="bg1"/>
                </a:solidFill>
              </a:rPr>
              <a:t>трансформерах</a:t>
            </a:r>
            <a:r>
              <a:rPr lang="ru-RU" altLang="ru-RU" dirty="0">
                <a:solidFill>
                  <a:schemeClr val="bg1"/>
                </a:solidFill>
              </a:rPr>
              <a:t>, среднее и дисперсия считаются как в тренировке, так и в тесте.</a:t>
            </a:r>
            <a:endParaRPr lang="ru-RU" altLang="ru-RU" b="1" dirty="0">
              <a:solidFill>
                <a:schemeClr val="bg1"/>
              </a:solidFill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b="1" dirty="0" err="1">
                <a:solidFill>
                  <a:schemeClr val="bg1"/>
                </a:solidFill>
              </a:rPr>
              <a:t>Экземплярная</a:t>
            </a:r>
            <a:r>
              <a:rPr lang="ru-RU" altLang="ru-RU" b="1" dirty="0">
                <a:solidFill>
                  <a:schemeClr val="bg1"/>
                </a:solidFill>
              </a:rPr>
              <a:t> нормализация</a:t>
            </a:r>
            <a:r>
              <a:rPr lang="ru-RU" altLang="ru-RU" dirty="0">
                <a:solidFill>
                  <a:schemeClr val="bg1"/>
                </a:solidFill>
              </a:rPr>
              <a:t> </a:t>
            </a:r>
            <a:r>
              <a:rPr lang="en-US" altLang="ru-RU" dirty="0">
                <a:solidFill>
                  <a:schemeClr val="bg1"/>
                </a:solidFill>
              </a:rPr>
              <a:t>(</a:t>
            </a:r>
            <a:r>
              <a:rPr lang="en-US" altLang="ru-RU" b="1" dirty="0">
                <a:solidFill>
                  <a:schemeClr val="bg1"/>
                </a:solidFill>
              </a:rPr>
              <a:t>Instance Norm</a:t>
            </a:r>
            <a:r>
              <a:rPr lang="en-US" altLang="ru-RU" dirty="0">
                <a:solidFill>
                  <a:schemeClr val="bg1"/>
                </a:solidFill>
              </a:rPr>
              <a:t>)</a:t>
            </a:r>
            <a:r>
              <a:rPr lang="ru-RU" altLang="ru-RU" dirty="0">
                <a:solidFill>
                  <a:schemeClr val="bg1"/>
                </a:solidFill>
              </a:rPr>
              <a:t>:</a:t>
            </a:r>
            <a:r>
              <a:rPr lang="ru-RU" altLang="ru-RU" b="1" dirty="0">
                <a:solidFill>
                  <a:schemeClr val="bg1"/>
                </a:solidFill>
              </a:rPr>
              <a:t> – </a:t>
            </a:r>
            <a:r>
              <a:rPr lang="ru-RU" altLang="ru-RU" dirty="0">
                <a:solidFill>
                  <a:schemeClr val="bg1"/>
                </a:solidFill>
              </a:rPr>
              <a:t>используют</a:t>
            </a:r>
            <a:r>
              <a:rPr lang="ru-RU" altLang="ru-RU" b="1" dirty="0">
                <a:solidFill>
                  <a:schemeClr val="bg1"/>
                </a:solidFill>
              </a:rPr>
              <a:t> </a:t>
            </a:r>
            <a:r>
              <a:rPr lang="ru-RU" altLang="ru-RU" dirty="0">
                <a:solidFill>
                  <a:schemeClr val="bg1"/>
                </a:solidFill>
              </a:rPr>
              <a:t>в некоторых сетях переноса стиля</a:t>
            </a:r>
            <a:r>
              <a:rPr lang="ru-RU" altLang="ru-RU" b="1" dirty="0">
                <a:solidFill>
                  <a:schemeClr val="bg1"/>
                </a:solidFill>
              </a:rPr>
              <a:t>, </a:t>
            </a:r>
            <a:r>
              <a:rPr lang="ru-RU" altLang="ru-RU" dirty="0">
                <a:solidFill>
                  <a:schemeClr val="bg1"/>
                </a:solidFill>
              </a:rPr>
              <a:t>нормализация вдоль осей изображения (H,W), на тесте как </a:t>
            </a:r>
            <a:r>
              <a:rPr lang="ru-RU" altLang="ru-RU" dirty="0" err="1">
                <a:solidFill>
                  <a:schemeClr val="bg1"/>
                </a:solidFill>
              </a:rPr>
              <a:t>батч</a:t>
            </a:r>
            <a:r>
              <a:rPr lang="ru-RU" altLang="ru-RU" dirty="0">
                <a:solidFill>
                  <a:schemeClr val="bg1"/>
                </a:solidFill>
              </a:rPr>
              <a:t>-норм. смысл  такой же как от </a:t>
            </a:r>
            <a:r>
              <a:rPr lang="ru-RU" altLang="ru-RU" dirty="0" err="1">
                <a:solidFill>
                  <a:schemeClr val="bg1"/>
                </a:solidFill>
              </a:rPr>
              <a:t>автоконтраста</a:t>
            </a:r>
            <a:r>
              <a:rPr lang="ru-RU" altLang="ru-RU" dirty="0">
                <a:solidFill>
                  <a:schemeClr val="bg1"/>
                </a:solidFill>
              </a:rPr>
              <a:t>. </a:t>
            </a:r>
            <a:endParaRPr lang="ru-RU" altLang="ru-RU" b="1" dirty="0">
              <a:solidFill>
                <a:schemeClr val="bg1"/>
              </a:solidFill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b="1" dirty="0">
                <a:solidFill>
                  <a:schemeClr val="bg1"/>
                </a:solidFill>
              </a:rPr>
              <a:t>Групповая нормализация</a:t>
            </a:r>
            <a:r>
              <a:rPr lang="en-US" altLang="ru-RU" b="1" dirty="0">
                <a:solidFill>
                  <a:schemeClr val="bg1"/>
                </a:solidFill>
              </a:rPr>
              <a:t> </a:t>
            </a:r>
            <a:r>
              <a:rPr lang="en-US" altLang="ru-RU" dirty="0">
                <a:solidFill>
                  <a:schemeClr val="bg1"/>
                </a:solidFill>
              </a:rPr>
              <a:t>(</a:t>
            </a:r>
            <a:r>
              <a:rPr lang="en-US" altLang="ru-RU" b="1" dirty="0">
                <a:solidFill>
                  <a:schemeClr val="bg1"/>
                </a:solidFill>
              </a:rPr>
              <a:t>Group Norm</a:t>
            </a:r>
            <a:r>
              <a:rPr lang="en-US" altLang="ru-RU" dirty="0">
                <a:solidFill>
                  <a:schemeClr val="bg1"/>
                </a:solidFill>
              </a:rPr>
              <a:t>) </a:t>
            </a:r>
            <a:r>
              <a:rPr lang="ru-RU" altLang="ru-RU" dirty="0">
                <a:solidFill>
                  <a:schemeClr val="bg1"/>
                </a:solidFill>
              </a:rPr>
              <a:t>: нормализация по несколько экземпляров каждого слоя, в остальном как нормализация слоя. Предложена как альтернатива </a:t>
            </a:r>
            <a:r>
              <a:rPr lang="ru-RU" altLang="ru-RU" dirty="0" err="1">
                <a:solidFill>
                  <a:schemeClr val="bg1"/>
                </a:solidFill>
              </a:rPr>
              <a:t>батч</a:t>
            </a:r>
            <a:r>
              <a:rPr lang="ru-RU" altLang="ru-RU" dirty="0">
                <a:solidFill>
                  <a:schemeClr val="bg1"/>
                </a:solidFill>
              </a:rPr>
              <a:t>-норме для маленьких выборок.</a:t>
            </a:r>
            <a:endParaRPr lang="ru-RU" altLang="ru-RU" b="1" dirty="0">
              <a:solidFill>
                <a:schemeClr val="bg1"/>
              </a:solidFill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b="1" dirty="0">
                <a:solidFill>
                  <a:schemeClr val="bg1"/>
                </a:solidFill>
              </a:rPr>
              <a:t>Переключаемая норма</a:t>
            </a:r>
            <a:r>
              <a:rPr lang="en-US" altLang="ru-RU" b="1" dirty="0">
                <a:solidFill>
                  <a:schemeClr val="bg1"/>
                </a:solidFill>
              </a:rPr>
              <a:t> (Switch Norm</a:t>
            </a:r>
            <a:r>
              <a:rPr lang="en-US" altLang="ru-RU" dirty="0">
                <a:solidFill>
                  <a:schemeClr val="bg1"/>
                </a:solidFill>
              </a:rPr>
              <a:t>)</a:t>
            </a:r>
            <a:r>
              <a:rPr lang="ru-RU" altLang="ru-RU" dirty="0">
                <a:solidFill>
                  <a:schemeClr val="bg1"/>
                </a:solidFill>
              </a:rPr>
              <a:t>: комбинация других типов (</a:t>
            </a:r>
            <a:r>
              <a:rPr lang="ru-RU" altLang="ru-RU" dirty="0" err="1">
                <a:solidFill>
                  <a:schemeClr val="bg1"/>
                </a:solidFill>
              </a:rPr>
              <a:t>напр</a:t>
            </a:r>
            <a:r>
              <a:rPr lang="ru-RU" altLang="ru-RU" dirty="0">
                <a:solidFill>
                  <a:schemeClr val="bg1"/>
                </a:solidFill>
              </a:rPr>
              <a:t>, </a:t>
            </a:r>
            <a:r>
              <a:rPr lang="ru-RU" altLang="ru-RU" dirty="0" err="1">
                <a:solidFill>
                  <a:schemeClr val="bg1"/>
                </a:solidFill>
              </a:rPr>
              <a:t>батч</a:t>
            </a:r>
            <a:r>
              <a:rPr lang="ru-RU" altLang="ru-RU" dirty="0">
                <a:solidFill>
                  <a:schemeClr val="bg1"/>
                </a:solidFill>
              </a:rPr>
              <a:t> и слой)</a:t>
            </a:r>
            <a:r>
              <a:rPr lang="en-US" altLang="ru-RU" dirty="0">
                <a:solidFill>
                  <a:schemeClr val="bg1"/>
                </a:solidFill>
              </a:rPr>
              <a:t>.</a:t>
            </a:r>
            <a:endParaRPr lang="ru-RU" alt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95" y="3676923"/>
            <a:ext cx="9693198" cy="29885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350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8296" y="202756"/>
            <a:ext cx="11514901" cy="1188722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Методы нормализации весовых параметров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10">
                <a:extLst>
                  <a:ext uri="{FF2B5EF4-FFF2-40B4-BE49-F238E27FC236}">
                    <a16:creationId xmlns:a16="http://schemas.microsoft.com/office/drawing/2014/main" id="{DA04E76E-6E7D-1E4F-A7C5-03A44FE41C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803" y="1391478"/>
                <a:ext cx="10515600" cy="4351338"/>
              </a:xfrm>
            </p:spPr>
            <p:txBody>
              <a:bodyPr/>
              <a:lstStyle/>
              <a:p>
                <a:pPr marL="285750" lvl="0" indent="-285750" eaLnBrk="0" fontAlgn="base" hangingPunct="0">
                  <a:spcBef>
                    <a:spcPts val="300"/>
                  </a:spcBef>
                  <a:spcAft>
                    <a:spcPct val="0"/>
                  </a:spcAft>
                </a:pPr>
                <a:r>
                  <a:rPr lang="ru-RU" altLang="ru-RU" sz="2200" b="1" dirty="0">
                    <a:solidFill>
                      <a:schemeClr val="bg1"/>
                    </a:solidFill>
                  </a:rPr>
                  <a:t>Иногда лучше нормализовать весовые параметры, чем данные.</a:t>
                </a:r>
              </a:p>
              <a:p>
                <a:pPr lvl="0" eaLnBrk="0" fontAlgn="base" hangingPunct="0">
                  <a:spcBef>
                    <a:spcPts val="300"/>
                  </a:spcBef>
                  <a:spcAft>
                    <a:spcPct val="0"/>
                  </a:spcAft>
                  <a:buFontTx/>
                  <a:buChar char="•"/>
                </a:pPr>
                <a:endParaRPr lang="ru-RU" altLang="ru-RU" sz="2200" b="1" dirty="0">
                  <a:solidFill>
                    <a:schemeClr val="bg1"/>
                  </a:solidFill>
                </a:endParaRPr>
              </a:p>
              <a:p>
                <a:pPr marL="285750" lvl="0" indent="-285750" eaLnBrk="0" fontAlgn="base" hangingPunct="0">
                  <a:spcBef>
                    <a:spcPts val="300"/>
                  </a:spcBef>
                  <a:spcAft>
                    <a:spcPct val="0"/>
                  </a:spcAft>
                </a:pPr>
                <a:r>
                  <a:rPr lang="ru-RU" altLang="ru-RU" sz="2200" dirty="0">
                    <a:solidFill>
                      <a:schemeClr val="bg1"/>
                    </a:solidFill>
                  </a:rPr>
                  <a:t> Могут быть такие вариант как для данных:</a:t>
                </a:r>
              </a:p>
              <a:p>
                <a:pPr marL="742950" lvl="1" indent="-285750" eaLnBrk="0" fontAlgn="base" hangingPunct="0">
                  <a:spcBef>
                    <a:spcPts val="300"/>
                  </a:spcBef>
                  <a:spcAft>
                    <a:spcPct val="0"/>
                  </a:spcAft>
                </a:pPr>
                <a:r>
                  <a:rPr lang="ru-RU" altLang="ru-RU" sz="2200" dirty="0">
                    <a:solidFill>
                      <a:schemeClr val="bg1"/>
                    </a:solidFill>
                  </a:rPr>
                  <a:t> </a:t>
                </a:r>
                <a:r>
                  <a:rPr lang="ru-RU" altLang="ru-RU" sz="2200" dirty="0" err="1">
                    <a:solidFill>
                      <a:schemeClr val="bg1"/>
                    </a:solidFill>
                  </a:rPr>
                  <a:t>батч</a:t>
                </a:r>
                <a:r>
                  <a:rPr lang="ru-RU" altLang="ru-RU" sz="2200" dirty="0">
                    <a:solidFill>
                      <a:schemeClr val="bg1"/>
                    </a:solidFill>
                  </a:rPr>
                  <a:t> норм, слой, группа и экземпляр, но по весовым параметрам.</a:t>
                </a:r>
              </a:p>
              <a:p>
                <a:pPr lvl="0" eaLnBrk="0" fontAlgn="base" hangingPunct="0">
                  <a:spcBef>
                    <a:spcPts val="300"/>
                  </a:spcBef>
                  <a:spcAft>
                    <a:spcPct val="0"/>
                  </a:spcAft>
                  <a:buFontTx/>
                  <a:buChar char="•"/>
                </a:pPr>
                <a:endParaRPr lang="ru-RU" altLang="ru-RU" sz="2200" dirty="0">
                  <a:solidFill>
                    <a:schemeClr val="bg1"/>
                  </a:solidFill>
                </a:endParaRPr>
              </a:p>
              <a:p>
                <a:pPr marL="342900" lvl="0" indent="-342900" eaLnBrk="0" fontAlgn="base" hangingPunct="0">
                  <a:spcBef>
                    <a:spcPts val="300"/>
                  </a:spcBef>
                  <a:spcAft>
                    <a:spcPct val="0"/>
                  </a:spcAft>
                </a:pPr>
                <a:r>
                  <a:rPr lang="ru-RU" altLang="ru-RU" sz="2200" b="1" dirty="0">
                    <a:solidFill>
                      <a:schemeClr val="bg1"/>
                    </a:solidFill>
                  </a:rPr>
                  <a:t>Стандартизация весов:</a:t>
                </a:r>
              </a:p>
              <a:p>
                <a:pPr lvl="0" eaLnBrk="0" fontAlgn="base" hangingPunct="0">
                  <a:spcBef>
                    <a:spcPts val="300"/>
                  </a:spcBef>
                  <a:spcAft>
                    <a:spcPct val="0"/>
                  </a:spcAft>
                </a:pPr>
                <a:r>
                  <a:rPr lang="ru-RU" altLang="ru-RU" sz="2200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ru-RU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ru-RU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>
                      <m:fPr>
                        <m:ctrlP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ru-RU" sz="2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ru-RU" altLang="ru-RU" sz="2200" dirty="0">
                            <a:solidFill>
                              <a:schemeClr val="bg1"/>
                            </a:solidFill>
                          </a:rPr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ru-RU" sz="2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m:rPr>
                            <m:sty m:val="p"/>
                          </m:rPr>
                          <a:rPr lang="en-US" altLang="ru-RU" sz="2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ru-RU" altLang="ru-RU" sz="2200" dirty="0">
                            <a:solidFill>
                              <a:schemeClr val="bg1"/>
                            </a:solidFill>
                          </a:rPr>
                          <m:t> </m:t>
                        </m:r>
                      </m:den>
                    </m:f>
                    <m:r>
                      <a:rPr lang="en-US" altLang="ru-RU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ru-RU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ru-RU" sz="2200" b="1" dirty="0">
                  <a:solidFill>
                    <a:schemeClr val="bg1"/>
                  </a:solidFill>
                </a:endParaRPr>
              </a:p>
              <a:p>
                <a:pPr marL="285750" lvl="0" indent="-285750" eaLnBrk="0" fontAlgn="base" hangingPunct="0">
                  <a:spcBef>
                    <a:spcPts val="300"/>
                  </a:spcBef>
                  <a:spcAft>
                    <a:spcPct val="0"/>
                  </a:spcAft>
                </a:pPr>
                <a:r>
                  <a:rPr lang="ru-RU" altLang="ru-RU" sz="2200" b="1" dirty="0">
                    <a:solidFill>
                      <a:schemeClr val="bg1"/>
                    </a:solidFill>
                  </a:rPr>
                  <a:t>Спектральная нормализация – </a:t>
                </a:r>
                <a:r>
                  <a:rPr lang="en-US" altLang="ru-RU" sz="2200" b="1" dirty="0" err="1">
                    <a:solidFill>
                      <a:schemeClr val="bg1"/>
                    </a:solidFill>
                  </a:rPr>
                  <a:t>denoisng</a:t>
                </a:r>
                <a:r>
                  <a:rPr lang="ru-RU" altLang="ru-RU" sz="2200" b="1" dirty="0">
                    <a:solidFill>
                      <a:schemeClr val="bg1"/>
                    </a:solidFill>
                  </a:rPr>
                  <a:t>,</a:t>
                </a:r>
              </a:p>
              <a:p>
                <a:pPr marL="742950" lvl="1" indent="-285750" eaLnBrk="0" fontAlgn="base" hangingPunct="0">
                  <a:spcBef>
                    <a:spcPts val="300"/>
                  </a:spcBef>
                  <a:spcAft>
                    <a:spcPct val="0"/>
                  </a:spcAft>
                </a:pPr>
                <a:r>
                  <a:rPr lang="ru-RU" altLang="ru-RU" sz="2200" b="1" dirty="0">
                    <a:solidFill>
                      <a:schemeClr val="bg1"/>
                    </a:solidFill>
                  </a:rPr>
                  <a:t>Разложение весовых параметров по </a:t>
                </a:r>
                <a:r>
                  <a:rPr lang="en-US" altLang="ru-RU" sz="2200" b="1" dirty="0">
                    <a:solidFill>
                      <a:schemeClr val="bg1"/>
                    </a:solidFill>
                  </a:rPr>
                  <a:t>SVD </a:t>
                </a:r>
                <a:r>
                  <a:rPr lang="ru-RU" altLang="ru-RU" sz="2200" b="1" dirty="0">
                    <a:solidFill>
                      <a:schemeClr val="bg1"/>
                    </a:solidFill>
                  </a:rPr>
                  <a:t>или </a:t>
                </a:r>
                <a:r>
                  <a:rPr lang="en-US" altLang="ru-RU" sz="2200" b="1" dirty="0">
                    <a:solidFill>
                      <a:schemeClr val="bg1"/>
                    </a:solidFill>
                  </a:rPr>
                  <a:t>EV </a:t>
                </a:r>
                <a:br>
                  <a:rPr lang="en-US" altLang="ru-RU" sz="2200" b="1" dirty="0">
                    <a:solidFill>
                      <a:schemeClr val="bg1"/>
                    </a:solidFill>
                  </a:rPr>
                </a:br>
                <a:r>
                  <a:rPr lang="ru-RU" altLang="ru-RU" sz="2200" b="1" dirty="0">
                    <a:solidFill>
                      <a:schemeClr val="bg1"/>
                    </a:solidFill>
                  </a:rPr>
                  <a:t>и их фильтрация.</a:t>
                </a:r>
                <a:endParaRPr lang="en-US" altLang="ru-RU" sz="2200" b="1" dirty="0">
                  <a:solidFill>
                    <a:schemeClr val="bg1"/>
                  </a:solidFill>
                </a:endParaRPr>
              </a:p>
              <a:p>
                <a:pPr marL="1200150" lvl="2" indent="-285750" eaLnBrk="0" fontAlgn="base" hangingPunct="0">
                  <a:spcBef>
                    <a:spcPts val="300"/>
                  </a:spcBef>
                  <a:spcAft>
                    <a:spcPct val="0"/>
                  </a:spcAft>
                </a:pPr>
                <a:r>
                  <a:rPr lang="ru-RU" altLang="ru-RU" sz="2200" dirty="0">
                    <a:solidFill>
                      <a:schemeClr val="bg1"/>
                    </a:solidFill>
                  </a:rPr>
                  <a:t>Это работает как метод восстановление после </a:t>
                </a:r>
                <a:r>
                  <a:rPr lang="en-US" altLang="ru-RU" sz="2200" dirty="0">
                    <a:solidFill>
                      <a:schemeClr val="bg1"/>
                    </a:solidFill>
                  </a:rPr>
                  <a:t/>
                </a:r>
                <a:br>
                  <a:rPr lang="en-US" altLang="ru-RU" sz="2200" dirty="0">
                    <a:solidFill>
                      <a:schemeClr val="bg1"/>
                    </a:solidFill>
                  </a:rPr>
                </a:br>
                <a:r>
                  <a:rPr lang="ru-RU" altLang="ru-RU" sz="2200" dirty="0">
                    <a:solidFill>
                      <a:schemeClr val="bg1"/>
                    </a:solidFill>
                  </a:rPr>
                  <a:t>метода главных компонент </a:t>
                </a:r>
                <a:r>
                  <a:rPr lang="en-US" altLang="ru-RU" sz="2200" dirty="0">
                    <a:solidFill>
                      <a:schemeClr val="bg1"/>
                    </a:solidFill>
                  </a:rPr>
                  <a:t>(PCA)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1" name="Объект 10">
                <a:extLst>
                  <a:ext uri="{FF2B5EF4-FFF2-40B4-BE49-F238E27FC236}">
                    <a16:creationId xmlns:a16="http://schemas.microsoft.com/office/drawing/2014/main" id="{DA04E76E-6E7D-1E4F-A7C5-03A44FE41C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803" y="1391478"/>
                <a:ext cx="10515600" cy="4351338"/>
              </a:xfrm>
              <a:blipFill>
                <a:blip r:embed="rId2"/>
                <a:stretch>
                  <a:fillRect l="-638" t="-1681" b="-2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574" y="3176337"/>
            <a:ext cx="3793226" cy="31986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8876749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538</Words>
  <Application>Microsoft Office PowerPoint</Application>
  <PresentationFormat>Широкоэкранный</PresentationFormat>
  <Paragraphs>141</Paragraphs>
  <Slides>12</Slides>
  <Notes>0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Georgia</vt:lpstr>
      <vt:lpstr>Times New Roman</vt:lpstr>
      <vt:lpstr>Тема Office</vt:lpstr>
      <vt:lpstr>Презентация PowerPoint</vt:lpstr>
      <vt:lpstr>Необходимость нормализации,  ковариационный сдвиг?</vt:lpstr>
      <vt:lpstr>Метод батч-нормализации </vt:lpstr>
      <vt:lpstr>Метод батч-нормализации </vt:lpstr>
      <vt:lpstr>Особенности метода батч-нормализации </vt:lpstr>
      <vt:lpstr>Особенности метода батч-нормализации </vt:lpstr>
      <vt:lpstr>Особенности метода батч-нормализации </vt:lpstr>
      <vt:lpstr>Другие  методы нормализации </vt:lpstr>
      <vt:lpstr>Методы нормализации весовых параметров</vt:lpstr>
      <vt:lpstr>Метод батч-нормализации </vt:lpstr>
      <vt:lpstr>Метод батч-нормализации </vt:lpstr>
      <vt:lpstr>Метод батч-нормализации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Ронкин Михаил Владимирович</dc:creator>
  <cp:lastModifiedBy>Ронкин Михаил Владимирович</cp:lastModifiedBy>
  <cp:revision>45</cp:revision>
  <dcterms:created xsi:type="dcterms:W3CDTF">2021-12-17T13:33:24Z</dcterms:created>
  <dcterms:modified xsi:type="dcterms:W3CDTF">2022-07-08T14:47:52Z</dcterms:modified>
</cp:coreProperties>
</file>