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77" r:id="rId2"/>
    <p:sldId id="503" r:id="rId3"/>
    <p:sldId id="515" r:id="rId4"/>
    <p:sldId id="504" r:id="rId5"/>
    <p:sldId id="505" r:id="rId6"/>
    <p:sldId id="511" r:id="rId7"/>
    <p:sldId id="512" r:id="rId8"/>
    <p:sldId id="506" r:id="rId9"/>
    <p:sldId id="507" r:id="rId10"/>
    <p:sldId id="508" r:id="rId11"/>
    <p:sldId id="509" r:id="rId12"/>
    <p:sldId id="510" r:id="rId13"/>
    <p:sldId id="501" r:id="rId14"/>
    <p:sldId id="50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5755"/>
  </p:normalViewPr>
  <p:slideViewPr>
    <p:cSldViewPr snapToGrid="0" snapToObjects="1">
      <p:cViewPr varScale="1">
        <p:scale>
          <a:sx n="112" d="100"/>
          <a:sy n="112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Yandex%20Disk\!&#1047;&#1072;&#1085;&#1103;&#1090;&#1080;&#1103;!\!%20&#1055;&#1054;%20&#1052;&#1072;&#1075;&#1080;&#1089;&#1090;&#1088;&#1072;&#1090;&#1091;&#1088;&#1077;%20&#1057;&#1086;&#1079;&#1099;&#1082;&#1080;&#1085;%20&#1041;&#1086;&#1088;&#1080;&#1089;&#1086;&#1074;\&#1086;&#1085;-&#1083;&#1072;&#1081;&#1085;%20&#1082;&#1091;&#1088;&#1089;\figures\&#1092;&#1091;&#1085;&#1082;&#1094;&#1080;&#1103;%20&#1072;&#1082;&#1090;&#1080;&#1074;&#1072;&#1094;&#1080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smoothMarker"/>
        <c:varyColors val="0"/>
        <c:ser>
          <c:idx val="5"/>
          <c:order val="0"/>
          <c:tx>
            <c:strRef>
              <c:f>relu!$G$2</c:f>
              <c:strCache>
                <c:ptCount val="1"/>
                <c:pt idx="0">
                  <c:v>ReLU6(x)</c:v>
                </c:pt>
              </c:strCache>
            </c:strRef>
          </c:tx>
          <c:spPr>
            <a:ln w="349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relu!$A$3:$A$139</c:f>
              <c:numCache>
                <c:formatCode>General</c:formatCode>
                <c:ptCount val="137"/>
                <c:pt idx="0">
                  <c:v>-4</c:v>
                </c:pt>
                <c:pt idx="1">
                  <c:v>-3.9</c:v>
                </c:pt>
                <c:pt idx="2">
                  <c:v>-3.8</c:v>
                </c:pt>
                <c:pt idx="3">
                  <c:v>-3.6999999999999997</c:v>
                </c:pt>
                <c:pt idx="4">
                  <c:v>-3.5999999999999996</c:v>
                </c:pt>
                <c:pt idx="5">
                  <c:v>-3.4999999999999996</c:v>
                </c:pt>
                <c:pt idx="6">
                  <c:v>-3.3999999999999995</c:v>
                </c:pt>
                <c:pt idx="7">
                  <c:v>-3.2999999999999994</c:v>
                </c:pt>
                <c:pt idx="8">
                  <c:v>-3.1999999999999993</c:v>
                </c:pt>
                <c:pt idx="9">
                  <c:v>-3.0999999999999992</c:v>
                </c:pt>
                <c:pt idx="10">
                  <c:v>-2.9999999999999991</c:v>
                </c:pt>
                <c:pt idx="11">
                  <c:v>-2.899999999999999</c:v>
                </c:pt>
                <c:pt idx="12">
                  <c:v>-2.7999999999999989</c:v>
                </c:pt>
                <c:pt idx="13">
                  <c:v>-2.6999999999999988</c:v>
                </c:pt>
                <c:pt idx="14">
                  <c:v>-2.5999999999999988</c:v>
                </c:pt>
                <c:pt idx="15">
                  <c:v>-2.4999999999999987</c:v>
                </c:pt>
                <c:pt idx="16">
                  <c:v>-2.3999999999999986</c:v>
                </c:pt>
                <c:pt idx="17">
                  <c:v>-2.2999999999999985</c:v>
                </c:pt>
                <c:pt idx="18">
                  <c:v>-2.1999999999999984</c:v>
                </c:pt>
                <c:pt idx="19">
                  <c:v>-2.0999999999999983</c:v>
                </c:pt>
                <c:pt idx="20">
                  <c:v>-1.9999999999999982</c:v>
                </c:pt>
                <c:pt idx="21">
                  <c:v>-1.8999999999999981</c:v>
                </c:pt>
                <c:pt idx="22">
                  <c:v>-1.799999999999998</c:v>
                </c:pt>
                <c:pt idx="23">
                  <c:v>-1.699999999999998</c:v>
                </c:pt>
                <c:pt idx="24">
                  <c:v>-1.5999999999999979</c:v>
                </c:pt>
                <c:pt idx="25">
                  <c:v>-1.4999999999999978</c:v>
                </c:pt>
                <c:pt idx="26">
                  <c:v>-1.3999999999999977</c:v>
                </c:pt>
                <c:pt idx="27">
                  <c:v>-1.2999999999999976</c:v>
                </c:pt>
                <c:pt idx="28">
                  <c:v>-1.1999999999999975</c:v>
                </c:pt>
                <c:pt idx="29">
                  <c:v>-1.0999999999999974</c:v>
                </c:pt>
                <c:pt idx="30">
                  <c:v>-0.99999999999999745</c:v>
                </c:pt>
                <c:pt idx="31">
                  <c:v>-0.89999999999999747</c:v>
                </c:pt>
                <c:pt idx="32">
                  <c:v>-0.79999999999999749</c:v>
                </c:pt>
                <c:pt idx="33">
                  <c:v>-0.69999999999999751</c:v>
                </c:pt>
                <c:pt idx="34">
                  <c:v>-0.59999999999999754</c:v>
                </c:pt>
                <c:pt idx="35">
                  <c:v>-0.49999999999999756</c:v>
                </c:pt>
                <c:pt idx="36">
                  <c:v>-0.39999999999999758</c:v>
                </c:pt>
                <c:pt idx="37">
                  <c:v>-0.2999999999999976</c:v>
                </c:pt>
                <c:pt idx="38">
                  <c:v>-0.1999999999999976</c:v>
                </c:pt>
                <c:pt idx="39">
                  <c:v>-9.9999999999997591E-2</c:v>
                </c:pt>
                <c:pt idx="40">
                  <c:v>-5.0000000000000001E-3</c:v>
                </c:pt>
                <c:pt idx="41">
                  <c:v>5.0000000000000001E-3</c:v>
                </c:pt>
                <c:pt idx="42">
                  <c:v>0.1</c:v>
                </c:pt>
                <c:pt idx="43">
                  <c:v>0.2</c:v>
                </c:pt>
                <c:pt idx="44">
                  <c:v>0.30000000000000004</c:v>
                </c:pt>
                <c:pt idx="45">
                  <c:v>0.4</c:v>
                </c:pt>
                <c:pt idx="46">
                  <c:v>0.5</c:v>
                </c:pt>
                <c:pt idx="47">
                  <c:v>0.6</c:v>
                </c:pt>
                <c:pt idx="48">
                  <c:v>0.7</c:v>
                </c:pt>
                <c:pt idx="49">
                  <c:v>0.79999999999999993</c:v>
                </c:pt>
                <c:pt idx="50">
                  <c:v>0.89999999999999991</c:v>
                </c:pt>
                <c:pt idx="51">
                  <c:v>0.99999999999999989</c:v>
                </c:pt>
                <c:pt idx="52">
                  <c:v>1.0999999999999999</c:v>
                </c:pt>
                <c:pt idx="53">
                  <c:v>1.2</c:v>
                </c:pt>
                <c:pt idx="54">
                  <c:v>1.3</c:v>
                </c:pt>
                <c:pt idx="55">
                  <c:v>1.4000000000000001</c:v>
                </c:pt>
                <c:pt idx="56">
                  <c:v>1.5000000000000002</c:v>
                </c:pt>
                <c:pt idx="57">
                  <c:v>1.6000000000000003</c:v>
                </c:pt>
                <c:pt idx="58">
                  <c:v>1.7000000000000004</c:v>
                </c:pt>
                <c:pt idx="59">
                  <c:v>1.8000000000000005</c:v>
                </c:pt>
                <c:pt idx="60">
                  <c:v>1.9000000000000006</c:v>
                </c:pt>
                <c:pt idx="61">
                  <c:v>2.0000000000000004</c:v>
                </c:pt>
                <c:pt idx="62">
                  <c:v>2.1000000000000005</c:v>
                </c:pt>
                <c:pt idx="63">
                  <c:v>2.2000000000000006</c:v>
                </c:pt>
                <c:pt idx="64">
                  <c:v>2.3000000000000007</c:v>
                </c:pt>
                <c:pt idx="65">
                  <c:v>2.4000000000000008</c:v>
                </c:pt>
                <c:pt idx="66">
                  <c:v>2.5000000000000009</c:v>
                </c:pt>
                <c:pt idx="67">
                  <c:v>2.600000000000001</c:v>
                </c:pt>
                <c:pt idx="68">
                  <c:v>2.7000000000000011</c:v>
                </c:pt>
                <c:pt idx="69">
                  <c:v>2.8000000000000012</c:v>
                </c:pt>
                <c:pt idx="70">
                  <c:v>2.9000000000000012</c:v>
                </c:pt>
                <c:pt idx="71">
                  <c:v>3.0000000000000013</c:v>
                </c:pt>
                <c:pt idx="72">
                  <c:v>3.1000000000000014</c:v>
                </c:pt>
                <c:pt idx="73">
                  <c:v>3.2000000000000015</c:v>
                </c:pt>
                <c:pt idx="74">
                  <c:v>3.3000000000000016</c:v>
                </c:pt>
                <c:pt idx="75">
                  <c:v>3.4000000000000017</c:v>
                </c:pt>
                <c:pt idx="76">
                  <c:v>3.5000000000000018</c:v>
                </c:pt>
                <c:pt idx="77">
                  <c:v>3.6000000000000019</c:v>
                </c:pt>
                <c:pt idx="78">
                  <c:v>3.700000000000002</c:v>
                </c:pt>
                <c:pt idx="79">
                  <c:v>3.800000000000002</c:v>
                </c:pt>
                <c:pt idx="80">
                  <c:v>3.9000000000000021</c:v>
                </c:pt>
                <c:pt idx="81">
                  <c:v>4.0000000000000018</c:v>
                </c:pt>
                <c:pt idx="82">
                  <c:v>4.1000000000000014</c:v>
                </c:pt>
                <c:pt idx="83">
                  <c:v>4.2000000000000011</c:v>
                </c:pt>
                <c:pt idx="84">
                  <c:v>4.3000000000000007</c:v>
                </c:pt>
                <c:pt idx="85">
                  <c:v>4.4000000000000004</c:v>
                </c:pt>
                <c:pt idx="86">
                  <c:v>4.5</c:v>
                </c:pt>
                <c:pt idx="87">
                  <c:v>4.5999999999999996</c:v>
                </c:pt>
                <c:pt idx="88">
                  <c:v>4.6999999999999993</c:v>
                </c:pt>
                <c:pt idx="89">
                  <c:v>4.7999999999999989</c:v>
                </c:pt>
                <c:pt idx="90">
                  <c:v>4.8999999999999986</c:v>
                </c:pt>
                <c:pt idx="91">
                  <c:v>4.9999999999999982</c:v>
                </c:pt>
                <c:pt idx="92">
                  <c:v>5.0999999999999979</c:v>
                </c:pt>
                <c:pt idx="93">
                  <c:v>5.1999999999999975</c:v>
                </c:pt>
                <c:pt idx="94">
                  <c:v>5.2999999999999972</c:v>
                </c:pt>
                <c:pt idx="95">
                  <c:v>5.3999999999999968</c:v>
                </c:pt>
                <c:pt idx="96">
                  <c:v>5.4999999999999964</c:v>
                </c:pt>
                <c:pt idx="97">
                  <c:v>5.5999999999999961</c:v>
                </c:pt>
                <c:pt idx="98">
                  <c:v>5.6999999999999957</c:v>
                </c:pt>
                <c:pt idx="99">
                  <c:v>5.7999999999999954</c:v>
                </c:pt>
                <c:pt idx="100">
                  <c:v>5.899999999999995</c:v>
                </c:pt>
                <c:pt idx="101">
                  <c:v>5.9999999999999947</c:v>
                </c:pt>
                <c:pt idx="102">
                  <c:v>6.0999999999999943</c:v>
                </c:pt>
                <c:pt idx="103">
                  <c:v>6.199999999999994</c:v>
                </c:pt>
                <c:pt idx="104">
                  <c:v>6.2999999999999936</c:v>
                </c:pt>
                <c:pt idx="105">
                  <c:v>6.3999999999999932</c:v>
                </c:pt>
                <c:pt idx="106">
                  <c:v>6.4999999999999929</c:v>
                </c:pt>
                <c:pt idx="107">
                  <c:v>6.5999999999999925</c:v>
                </c:pt>
                <c:pt idx="108">
                  <c:v>6.6999999999999922</c:v>
                </c:pt>
                <c:pt idx="109">
                  <c:v>6.7999999999999918</c:v>
                </c:pt>
                <c:pt idx="110">
                  <c:v>6.8999999999999915</c:v>
                </c:pt>
                <c:pt idx="111">
                  <c:v>6.9999999999999911</c:v>
                </c:pt>
                <c:pt idx="112">
                  <c:v>7.0999999999999908</c:v>
                </c:pt>
                <c:pt idx="113">
                  <c:v>7.1999999999999904</c:v>
                </c:pt>
                <c:pt idx="114">
                  <c:v>7.2999999999999901</c:v>
                </c:pt>
                <c:pt idx="115">
                  <c:v>7.3999999999999897</c:v>
                </c:pt>
                <c:pt idx="116">
                  <c:v>7.4999999999999893</c:v>
                </c:pt>
                <c:pt idx="117">
                  <c:v>7.599999999999989</c:v>
                </c:pt>
                <c:pt idx="118">
                  <c:v>7.6999999999999886</c:v>
                </c:pt>
                <c:pt idx="119">
                  <c:v>7.7999999999999883</c:v>
                </c:pt>
                <c:pt idx="120">
                  <c:v>7.8999999999999879</c:v>
                </c:pt>
                <c:pt idx="121">
                  <c:v>7.9999999999999876</c:v>
                </c:pt>
                <c:pt idx="122">
                  <c:v>8.0999999999999872</c:v>
                </c:pt>
                <c:pt idx="123">
                  <c:v>8.1999999999999869</c:v>
                </c:pt>
                <c:pt idx="124">
                  <c:v>8.2999999999999865</c:v>
                </c:pt>
                <c:pt idx="125">
                  <c:v>8.3999999999999861</c:v>
                </c:pt>
                <c:pt idx="126">
                  <c:v>8.4999999999999858</c:v>
                </c:pt>
                <c:pt idx="127">
                  <c:v>8.5999999999999854</c:v>
                </c:pt>
                <c:pt idx="128">
                  <c:v>8.6999999999999851</c:v>
                </c:pt>
                <c:pt idx="129">
                  <c:v>8.7999999999999847</c:v>
                </c:pt>
                <c:pt idx="130">
                  <c:v>8.8999999999999844</c:v>
                </c:pt>
                <c:pt idx="131">
                  <c:v>8.999999999999984</c:v>
                </c:pt>
                <c:pt idx="132">
                  <c:v>9.0999999999999837</c:v>
                </c:pt>
                <c:pt idx="133">
                  <c:v>9.1999999999999833</c:v>
                </c:pt>
                <c:pt idx="134">
                  <c:v>9.2999999999999829</c:v>
                </c:pt>
                <c:pt idx="135">
                  <c:v>9.3999999999999826</c:v>
                </c:pt>
                <c:pt idx="136">
                  <c:v>9.4999999999999822</c:v>
                </c:pt>
              </c:numCache>
            </c:numRef>
          </c:xVal>
          <c:yVal>
            <c:numRef>
              <c:f>relu!$G$3:$G$139</c:f>
              <c:numCache>
                <c:formatCode>General</c:formatCode>
                <c:ptCount val="1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5.0000000000000001E-3</c:v>
                </c:pt>
                <c:pt idx="42">
                  <c:v>0.1</c:v>
                </c:pt>
                <c:pt idx="43">
                  <c:v>0.2</c:v>
                </c:pt>
                <c:pt idx="44">
                  <c:v>0.30000000000000004</c:v>
                </c:pt>
                <c:pt idx="45">
                  <c:v>0.4</c:v>
                </c:pt>
                <c:pt idx="46">
                  <c:v>0.5</c:v>
                </c:pt>
                <c:pt idx="47">
                  <c:v>0.6</c:v>
                </c:pt>
                <c:pt idx="48">
                  <c:v>0.7</c:v>
                </c:pt>
                <c:pt idx="49">
                  <c:v>0.79999999999999993</c:v>
                </c:pt>
                <c:pt idx="50">
                  <c:v>0.89999999999999991</c:v>
                </c:pt>
                <c:pt idx="51">
                  <c:v>0.99999999999999989</c:v>
                </c:pt>
                <c:pt idx="52">
                  <c:v>1.0999999999999999</c:v>
                </c:pt>
                <c:pt idx="53">
                  <c:v>1.2</c:v>
                </c:pt>
                <c:pt idx="54">
                  <c:v>1.3</c:v>
                </c:pt>
                <c:pt idx="55">
                  <c:v>1.4000000000000001</c:v>
                </c:pt>
                <c:pt idx="56">
                  <c:v>1.5000000000000002</c:v>
                </c:pt>
                <c:pt idx="57">
                  <c:v>1.6000000000000003</c:v>
                </c:pt>
                <c:pt idx="58">
                  <c:v>1.7000000000000004</c:v>
                </c:pt>
                <c:pt idx="59">
                  <c:v>1.8000000000000005</c:v>
                </c:pt>
                <c:pt idx="60">
                  <c:v>1.9000000000000006</c:v>
                </c:pt>
                <c:pt idx="61">
                  <c:v>2.0000000000000004</c:v>
                </c:pt>
                <c:pt idx="62">
                  <c:v>2.1000000000000005</c:v>
                </c:pt>
                <c:pt idx="63">
                  <c:v>2.2000000000000006</c:v>
                </c:pt>
                <c:pt idx="64">
                  <c:v>2.3000000000000007</c:v>
                </c:pt>
                <c:pt idx="65">
                  <c:v>2.4000000000000008</c:v>
                </c:pt>
                <c:pt idx="66">
                  <c:v>2.5000000000000009</c:v>
                </c:pt>
                <c:pt idx="67">
                  <c:v>2.600000000000001</c:v>
                </c:pt>
                <c:pt idx="68">
                  <c:v>2.7000000000000011</c:v>
                </c:pt>
                <c:pt idx="69">
                  <c:v>2.8000000000000012</c:v>
                </c:pt>
                <c:pt idx="70">
                  <c:v>2.9000000000000012</c:v>
                </c:pt>
                <c:pt idx="71">
                  <c:v>3.0000000000000013</c:v>
                </c:pt>
                <c:pt idx="72">
                  <c:v>3.1000000000000014</c:v>
                </c:pt>
                <c:pt idx="73">
                  <c:v>3.2000000000000015</c:v>
                </c:pt>
                <c:pt idx="74">
                  <c:v>3.3000000000000016</c:v>
                </c:pt>
                <c:pt idx="75">
                  <c:v>3.4000000000000017</c:v>
                </c:pt>
                <c:pt idx="76">
                  <c:v>3.5000000000000018</c:v>
                </c:pt>
                <c:pt idx="77">
                  <c:v>3.6000000000000019</c:v>
                </c:pt>
                <c:pt idx="78">
                  <c:v>3.700000000000002</c:v>
                </c:pt>
                <c:pt idx="79">
                  <c:v>3.800000000000002</c:v>
                </c:pt>
                <c:pt idx="80">
                  <c:v>3.9000000000000021</c:v>
                </c:pt>
                <c:pt idx="81">
                  <c:v>4.0000000000000018</c:v>
                </c:pt>
                <c:pt idx="82">
                  <c:v>4.1000000000000014</c:v>
                </c:pt>
                <c:pt idx="83">
                  <c:v>4.2000000000000011</c:v>
                </c:pt>
                <c:pt idx="84">
                  <c:v>4.3000000000000007</c:v>
                </c:pt>
                <c:pt idx="85">
                  <c:v>4.4000000000000004</c:v>
                </c:pt>
                <c:pt idx="86">
                  <c:v>4.5</c:v>
                </c:pt>
                <c:pt idx="87">
                  <c:v>4.5999999999999996</c:v>
                </c:pt>
                <c:pt idx="88">
                  <c:v>4.6999999999999993</c:v>
                </c:pt>
                <c:pt idx="89">
                  <c:v>4.7999999999999989</c:v>
                </c:pt>
                <c:pt idx="90">
                  <c:v>4.8999999999999986</c:v>
                </c:pt>
                <c:pt idx="91">
                  <c:v>4.9999999999999982</c:v>
                </c:pt>
                <c:pt idx="92">
                  <c:v>5.0999999999999979</c:v>
                </c:pt>
                <c:pt idx="93">
                  <c:v>5.1999999999999975</c:v>
                </c:pt>
                <c:pt idx="94">
                  <c:v>5.2999999999999972</c:v>
                </c:pt>
                <c:pt idx="95">
                  <c:v>5.3999999999999968</c:v>
                </c:pt>
                <c:pt idx="96">
                  <c:v>5.4999999999999964</c:v>
                </c:pt>
                <c:pt idx="97">
                  <c:v>5.5999999999999961</c:v>
                </c:pt>
                <c:pt idx="98">
                  <c:v>5.6999999999999957</c:v>
                </c:pt>
                <c:pt idx="99">
                  <c:v>5.7999999999999954</c:v>
                </c:pt>
                <c:pt idx="100">
                  <c:v>5.899999999999995</c:v>
                </c:pt>
                <c:pt idx="101">
                  <c:v>5.9999999999999947</c:v>
                </c:pt>
                <c:pt idx="102">
                  <c:v>6</c:v>
                </c:pt>
                <c:pt idx="103">
                  <c:v>6</c:v>
                </c:pt>
                <c:pt idx="104">
                  <c:v>6</c:v>
                </c:pt>
                <c:pt idx="105">
                  <c:v>6</c:v>
                </c:pt>
                <c:pt idx="106">
                  <c:v>6</c:v>
                </c:pt>
                <c:pt idx="107">
                  <c:v>6</c:v>
                </c:pt>
                <c:pt idx="108">
                  <c:v>6</c:v>
                </c:pt>
                <c:pt idx="109">
                  <c:v>6</c:v>
                </c:pt>
                <c:pt idx="110">
                  <c:v>6</c:v>
                </c:pt>
                <c:pt idx="111">
                  <c:v>6</c:v>
                </c:pt>
                <c:pt idx="112">
                  <c:v>6</c:v>
                </c:pt>
                <c:pt idx="113">
                  <c:v>6</c:v>
                </c:pt>
                <c:pt idx="114">
                  <c:v>6</c:v>
                </c:pt>
                <c:pt idx="115">
                  <c:v>6</c:v>
                </c:pt>
                <c:pt idx="116">
                  <c:v>6</c:v>
                </c:pt>
                <c:pt idx="117">
                  <c:v>6</c:v>
                </c:pt>
                <c:pt idx="118">
                  <c:v>6</c:v>
                </c:pt>
                <c:pt idx="119">
                  <c:v>6</c:v>
                </c:pt>
                <c:pt idx="120">
                  <c:v>6</c:v>
                </c:pt>
                <c:pt idx="121">
                  <c:v>6</c:v>
                </c:pt>
                <c:pt idx="122">
                  <c:v>6</c:v>
                </c:pt>
                <c:pt idx="123">
                  <c:v>6</c:v>
                </c:pt>
                <c:pt idx="124">
                  <c:v>6</c:v>
                </c:pt>
                <c:pt idx="125">
                  <c:v>6</c:v>
                </c:pt>
                <c:pt idx="126">
                  <c:v>6</c:v>
                </c:pt>
                <c:pt idx="127">
                  <c:v>6</c:v>
                </c:pt>
                <c:pt idx="128">
                  <c:v>6</c:v>
                </c:pt>
                <c:pt idx="129">
                  <c:v>6</c:v>
                </c:pt>
                <c:pt idx="130">
                  <c:v>6</c:v>
                </c:pt>
                <c:pt idx="131">
                  <c:v>6</c:v>
                </c:pt>
                <c:pt idx="132">
                  <c:v>6</c:v>
                </c:pt>
                <c:pt idx="133">
                  <c:v>6</c:v>
                </c:pt>
                <c:pt idx="134">
                  <c:v>6</c:v>
                </c:pt>
                <c:pt idx="135">
                  <c:v>6</c:v>
                </c:pt>
                <c:pt idx="136">
                  <c:v>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C28-4799-9346-D1D569E1D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2095120"/>
        <c:axId val="382096768"/>
      </c:scatterChart>
      <c:valAx>
        <c:axId val="382095120"/>
        <c:scaling>
          <c:orientation val="minMax"/>
          <c:max val="8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2096768"/>
        <c:crosses val="autoZero"/>
        <c:crossBetween val="midCat"/>
        <c:majorUnit val="2"/>
      </c:valAx>
      <c:valAx>
        <c:axId val="382096768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82095120"/>
        <c:crosses val="autoZero"/>
        <c:crossBetween val="midCat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03DB-C1B7-BB4E-AEF4-4AA0CB6F7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1AE338-C1D4-F646-AB07-ED5E98C70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7DA06-D88C-DF4A-9674-2BA42B6A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ED73-FD05-6C40-A790-5064AF2FF74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8F74C3-20E3-FD42-96A4-D24F38D9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1BD5FF-6E90-6C4A-98B7-20A1EF57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46E-EB30-254F-B4E6-05B94F814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83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85ACE-BBC4-F24F-BCF3-719DC3945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DD3761-C97C-AA40-846C-37896EC5A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14F9B6-3B2C-7944-8CCF-831B1059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ED73-FD05-6C40-A790-5064AF2FF74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EB22A4-13C4-C84B-A988-E03ED9AD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092E62-EAF9-1641-8B6F-E2CEAA18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46E-EB30-254F-B4E6-05B94F814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62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7C227E-1AAB-5245-9970-780EAD1B7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329FFE-2952-B243-A729-ED3EC1490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9140E8-0AB8-5342-BFF4-64420DD7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ED73-FD05-6C40-A790-5064AF2FF74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FD13E5-F0F6-C246-B93C-360FD555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1C0566-7342-4E40-AB47-A0033C57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46E-EB30-254F-B4E6-05B94F814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75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75A18-18FA-E645-9A11-AD122476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4EEC29-4110-3142-873F-1D66A69D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4B426-980F-3142-BA52-03093B77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ED73-FD05-6C40-A790-5064AF2FF74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6BED5E-1DFE-794E-9421-01BF5A50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154E4B-AAAF-CD45-BCA5-D633BCEC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46E-EB30-254F-B4E6-05B94F814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57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01751-2ED3-6F41-B46E-B84537BB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A64069-68C4-F645-A25D-188D0ADBA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5B797-55FF-254E-AF1F-97EA774B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ED73-FD05-6C40-A790-5064AF2FF74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9DDEA-7F6A-7341-9D71-D139F498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014D32-0A70-D547-AAC0-2DB6D319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46E-EB30-254F-B4E6-05B94F814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73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C4B84-6581-DD48-BF5B-E776B61C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BBFCB-15B7-F14C-BD09-618C127B4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24FF57-37D4-2B40-8B85-91A6949D6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0434B3-6FBB-764F-954D-C7AC2614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ED73-FD05-6C40-A790-5064AF2FF74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E0BD09-AEF9-8148-970C-32BE7D0C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A5DB51-D32D-654C-9EF6-D325F49D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46E-EB30-254F-B4E6-05B94F814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52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1DC8C-66CA-2F4A-9AC9-67F05D3D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441506-3A5F-134A-8780-954F34CA2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741E26-0ACF-CF4F-A2A2-5652335B8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DD34EC-514E-7F4B-80AC-07B50F611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213C39-A467-7B47-A11C-1EAC69CC2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3EED01-F5CB-6640-815A-3B611CF8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ED73-FD05-6C40-A790-5064AF2FF74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4BBF52-4393-C044-8379-22E6EE74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73BC74-C054-7A4A-A8BD-DD95DB4B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46E-EB30-254F-B4E6-05B94F814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48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6D3F9-A2D0-F540-803F-5B3F1F79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BF49B1F-F153-F746-AB1C-D22CC553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ED73-FD05-6C40-A790-5064AF2FF74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B3DCED-91F8-5645-8E36-EBD11DDB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685CB7-6F0C-F34B-9E4A-CD109E28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46E-EB30-254F-B4E6-05B94F814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60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EB41091-1165-EF43-BF01-4060A870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ED73-FD05-6C40-A790-5064AF2FF74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094B58F-0300-4643-AB82-90CDB390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1C43C4-1171-564F-8B70-B6D32F8A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46E-EB30-254F-B4E6-05B94F814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27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FFE44E-20D3-E146-8AC7-B21D47730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E9B28-107B-0541-89C0-403A2725C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581B4C-7BD7-AB41-8083-C4B1D434D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DA4025-EEAB-A646-938B-2955B9F8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ED73-FD05-6C40-A790-5064AF2FF74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344D7A-9AC1-9344-99A9-F36A0CC3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E18F00-0F2C-0741-AD96-384AE8A1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46E-EB30-254F-B4E6-05B94F814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96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4C532-48CF-D647-AFDA-C9B12CE2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59BEE7-C0B5-854E-9E1F-19F839C49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19E255-917E-6446-84C4-9CBF73DD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C4B2E-076C-6847-950A-2C3A8D167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1ED73-FD05-6C40-A790-5064AF2FF74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1197FC-C53D-064E-B68C-87E141B9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9617FE-591B-CC4B-8AA8-F14D61D2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3146E-EB30-254F-B4E6-05B94F814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85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B2E78-212E-7741-A306-D56CE918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3D465D-1E55-A241-8B0C-5D73AD2EA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1D738E-AA72-1448-BFBE-63DA8B9E7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ED73-FD05-6C40-A790-5064AF2FF74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5EEA6-E6D8-3D4C-9003-704D71BB2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28AC44-C4C6-354E-953C-E12F70462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3146E-EB30-254F-B4E6-05B94F814A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02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13575" y="1868984"/>
            <a:ext cx="10555053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5400" b="1" dirty="0">
                <a:solidFill>
                  <a:schemeClr val="bg1"/>
                </a:solidFill>
              </a:rPr>
              <a:t>Архитектуры для </a:t>
            </a:r>
            <a:r>
              <a:rPr lang="ru-RU" sz="5400" b="1" dirty="0" err="1">
                <a:solidFill>
                  <a:schemeClr val="bg1"/>
                </a:solidFill>
              </a:rPr>
              <a:t>низкопроизводительных</a:t>
            </a:r>
            <a:r>
              <a:rPr lang="ru-RU" sz="5400" b="1" dirty="0">
                <a:solidFill>
                  <a:schemeClr val="bg1"/>
                </a:solidFill>
              </a:rPr>
              <a:t> устройств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4065922"/>
            <a:ext cx="1068705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архитектуры </a:t>
            </a:r>
            <a:r>
              <a:rPr lang="ru-RU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сверточных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нейронных сетей.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2.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96874" y="5970537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6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r>
              <a:rPr lang="ru-RU" sz="3700" b="1" dirty="0"/>
              <a:t>Мобильные Сети. </a:t>
            </a:r>
            <a:r>
              <a:rPr lang="en-US" sz="3700" b="1" dirty="0" err="1"/>
              <a:t>ShuffleNet</a:t>
            </a:r>
            <a:r>
              <a:rPr lang="ru-RU" sz="3700" b="1" dirty="0"/>
              <a:t>. </a:t>
            </a:r>
            <a:r>
              <a:rPr lang="en-US" altLang="ru-RU" sz="3700" b="1" dirty="0"/>
              <a:t>G</a:t>
            </a:r>
            <a:r>
              <a:rPr lang="ru-RU" altLang="ru-RU" sz="3700" b="1" dirty="0" err="1"/>
              <a:t>roup</a:t>
            </a:r>
            <a:r>
              <a:rPr lang="ru-RU" altLang="ru-RU" sz="3700" b="1" dirty="0"/>
              <a:t>-</a:t>
            </a:r>
            <a:r>
              <a:rPr lang="en-US" altLang="ru-RU" sz="3700" b="1" dirty="0"/>
              <a:t>W</a:t>
            </a:r>
            <a:r>
              <a:rPr lang="ru-RU" altLang="ru-RU" sz="3700" b="1" dirty="0" err="1"/>
              <a:t>ise</a:t>
            </a:r>
            <a:r>
              <a:rPr lang="ru-RU" altLang="ru-RU" sz="3700" b="1" dirty="0"/>
              <a:t> </a:t>
            </a:r>
            <a:r>
              <a:rPr lang="ru-RU" altLang="ru-RU" sz="3700" b="1" dirty="0" err="1"/>
              <a:t>convolution</a:t>
            </a:r>
            <a:endParaRPr lang="en-US" sz="37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" y="863125"/>
            <a:ext cx="11392717" cy="5903435"/>
          </a:xfrm>
        </p:spPr>
        <p:txBody>
          <a:bodyPr>
            <a:noAutofit/>
          </a:bodyPr>
          <a:lstStyle/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</a:rPr>
              <a:t>После</a:t>
            </a:r>
            <a:r>
              <a:rPr lang="en-US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>
                <a:solidFill>
                  <a:srgbClr val="000000"/>
                </a:solidFill>
              </a:rPr>
              <a:t>свертки происходит перемешивание признаков. </a:t>
            </a:r>
          </a:p>
          <a:p>
            <a:pPr marL="1200150" lvl="2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</a:rPr>
              <a:t>По мнению авторов, если не перемешивать признаки, это ограничивает способность сети к обучению. Возможны: </a:t>
            </a:r>
          </a:p>
          <a:p>
            <a:pPr marL="1657350" lvl="3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</a:rPr>
              <a:t>Оставить все веса как есть</a:t>
            </a:r>
          </a:p>
          <a:p>
            <a:pPr marL="1657350" lvl="3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</a:rPr>
              <a:t>Скопировать веса между группами</a:t>
            </a:r>
          </a:p>
          <a:p>
            <a:pPr marL="1657350" lvl="3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</a:rPr>
              <a:t>Перемешать результаты.</a:t>
            </a:r>
          </a:p>
          <a:p>
            <a:pPr marL="1200150" lvl="2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</a:rPr>
              <a:t>Перемешивание повышает разброс (разнообразие, дисперсию) групп</a:t>
            </a:r>
          </a:p>
          <a:p>
            <a:pPr marL="1657350" lvl="3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</a:rPr>
              <a:t>– то есть повышает информацию в сети </a:t>
            </a:r>
          </a:p>
          <a:p>
            <a:pPr marL="2114550" lvl="4" indent="-2857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</a:rPr>
              <a:t>по аналогии со </a:t>
            </a:r>
            <a:r>
              <a:rPr lang="ru-RU" altLang="ru-RU" sz="2000" dirty="0" err="1">
                <a:solidFill>
                  <a:srgbClr val="000000"/>
                </a:solidFill>
              </a:rPr>
              <a:t>скремблом</a:t>
            </a:r>
            <a:r>
              <a:rPr lang="ru-RU" altLang="ru-RU" sz="2000" dirty="0">
                <a:solidFill>
                  <a:srgbClr val="000000"/>
                </a:solidFill>
              </a:rPr>
              <a:t> в системах связи.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image-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b="61240"/>
          <a:stretch/>
        </p:blipFill>
        <p:spPr>
          <a:xfrm>
            <a:off x="1938088" y="3627273"/>
            <a:ext cx="6649652" cy="30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149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Мобильные Сети. </a:t>
            </a:r>
            <a:r>
              <a:rPr lang="en-US" sz="4000" b="1" dirty="0" err="1">
                <a:solidFill>
                  <a:schemeClr val="bg1"/>
                </a:solidFill>
              </a:rPr>
              <a:t>ShuffleNet</a:t>
            </a:r>
            <a:r>
              <a:rPr lang="ru-RU" sz="4000" b="1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V1 2017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159" y="1045471"/>
            <a:ext cx="6860242" cy="4948015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Блоке ShuffleNetV1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1 этап - 1×1 групповая свертка- </a:t>
            </a:r>
            <a:r>
              <a:rPr lang="ru-RU" altLang="ru-RU" sz="2000" dirty="0" err="1">
                <a:solidFill>
                  <a:schemeClr val="bg1"/>
                </a:solidFill>
              </a:rPr>
              <a:t>bottleneck</a:t>
            </a:r>
            <a:r>
              <a:rPr lang="ru-RU" altLang="ru-RU" sz="2000" dirty="0">
                <a:solidFill>
                  <a:schemeClr val="bg1"/>
                </a:solidFill>
              </a:rPr>
              <a:t> слой (снижает число карт признаков в 4 раза)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2 этап -перемешивание.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3 этап 3×3 </a:t>
            </a:r>
            <a:r>
              <a:rPr lang="ru-RU" altLang="ru-RU" sz="2000" dirty="0" err="1">
                <a:solidFill>
                  <a:schemeClr val="bg1"/>
                </a:solidFill>
              </a:rPr>
              <a:t>depthwise</a:t>
            </a:r>
            <a:r>
              <a:rPr lang="ru-RU" altLang="ru-RU" sz="2000" dirty="0">
                <a:solidFill>
                  <a:schemeClr val="bg1"/>
                </a:solidFill>
              </a:rPr>
              <a:t> свертка с </a:t>
            </a:r>
            <a:r>
              <a:rPr lang="ru-RU" altLang="ru-RU" sz="2000" dirty="0" err="1">
                <a:solidFill>
                  <a:schemeClr val="bg1"/>
                </a:solidFill>
              </a:rPr>
              <a:t>batchnorm</a:t>
            </a:r>
            <a:r>
              <a:rPr lang="ru-RU" altLang="ru-RU" sz="2000" dirty="0">
                <a:solidFill>
                  <a:schemeClr val="bg1"/>
                </a:solidFill>
              </a:rPr>
              <a:t> но без </a:t>
            </a:r>
            <a:r>
              <a:rPr lang="ru-RU" altLang="ru-RU" sz="2000" dirty="0" err="1">
                <a:solidFill>
                  <a:schemeClr val="bg1"/>
                </a:solidFill>
              </a:rPr>
              <a:t>ReLU</a:t>
            </a:r>
            <a:r>
              <a:rPr lang="ru-RU" altLang="ru-RU" sz="2000" dirty="0">
                <a:solidFill>
                  <a:schemeClr val="bg1"/>
                </a:solidFill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</a:rPr>
              <a:t>Предположено, что без </a:t>
            </a:r>
            <a:r>
              <a:rPr lang="ru-RU" altLang="ru-RU" sz="1800" dirty="0" err="1">
                <a:solidFill>
                  <a:schemeClr val="bg1"/>
                </a:solidFill>
              </a:rPr>
              <a:t>ReLU</a:t>
            </a:r>
            <a:r>
              <a:rPr lang="ru-RU" altLang="ru-RU" sz="1800" dirty="0">
                <a:solidFill>
                  <a:schemeClr val="bg1"/>
                </a:solidFill>
              </a:rPr>
              <a:t> результаты тут лучше.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</a:rPr>
              <a:t>В некоторых блоках слой имеет шаг 2.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4 этап 1×1 групповая свертка- расширение числа карт признаков без перемешивания.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</a:rPr>
              <a:t>Авторы отмечают что на этом этапе нет разницы перемешать или нет.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остаточно  связь.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</a:rPr>
              <a:t>Если шаг 2, то связь включает 3×3 </a:t>
            </a:r>
            <a:r>
              <a:rPr lang="ru-RU" altLang="ru-RU" sz="1800" dirty="0" err="1">
                <a:solidFill>
                  <a:schemeClr val="bg1"/>
                </a:solidFill>
              </a:rPr>
              <a:t>average</a:t>
            </a:r>
            <a:r>
              <a:rPr lang="ru-RU" altLang="ru-RU" sz="1800" dirty="0">
                <a:solidFill>
                  <a:schemeClr val="bg1"/>
                </a:solidFill>
              </a:rPr>
              <a:t> </a:t>
            </a:r>
            <a:r>
              <a:rPr lang="ru-RU" altLang="ru-RU" sz="1800" dirty="0" err="1">
                <a:solidFill>
                  <a:schemeClr val="bg1"/>
                </a:solidFill>
              </a:rPr>
              <a:t>pooling</a:t>
            </a:r>
            <a:r>
              <a:rPr lang="ru-RU" altLang="ru-RU" sz="1800" dirty="0">
                <a:solidFill>
                  <a:schemeClr val="bg1"/>
                </a:solidFill>
              </a:rPr>
              <a:t> и результат конкатенируется вместо сложения.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solidFill>
                <a:schemeClr val="bg1"/>
              </a:solidFill>
            </a:endParaRP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2" name="Picture 4" descr="ShuffleNet: An Extremely Efficient Convolutional Neural Network for Mobile  Devices | Papers With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4" y="863125"/>
            <a:ext cx="4829176" cy="374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07975" y="5038088"/>
            <a:ext cx="106457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bg1"/>
                </a:solidFill>
              </a:rPr>
              <a:t>Авторами определено, что необходимо 8 групп для наилучшего результата.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dirty="0">
                <a:solidFill>
                  <a:schemeClr val="bg1"/>
                </a:solidFill>
              </a:rPr>
              <a:t>Архитектура: входной поток (свертка 3х3б шаг 2, </a:t>
            </a:r>
            <a:r>
              <a:rPr lang="ru-RU" altLang="ru-RU" sz="2000" dirty="0" err="1">
                <a:solidFill>
                  <a:schemeClr val="bg1"/>
                </a:solidFill>
              </a:rPr>
              <a:t>max</a:t>
            </a:r>
            <a:r>
              <a:rPr lang="ru-RU" altLang="ru-RU" sz="2000" dirty="0">
                <a:solidFill>
                  <a:schemeClr val="bg1"/>
                </a:solidFill>
              </a:rPr>
              <a:t> </a:t>
            </a:r>
            <a:r>
              <a:rPr lang="ru-RU" altLang="ru-RU" sz="2000" dirty="0" err="1">
                <a:solidFill>
                  <a:schemeClr val="bg1"/>
                </a:solidFill>
              </a:rPr>
              <a:t>pooling</a:t>
            </a:r>
            <a:r>
              <a:rPr lang="ru-RU" altLang="ru-RU" sz="2000" dirty="0">
                <a:solidFill>
                  <a:schemeClr val="bg1"/>
                </a:solidFill>
              </a:rPr>
              <a:t>), 3 этапа по 4 или 8 блоков </a:t>
            </a:r>
            <a:r>
              <a:rPr lang="ru-RU" altLang="ru-RU" sz="2000" dirty="0" err="1">
                <a:solidFill>
                  <a:schemeClr val="bg1"/>
                </a:solidFill>
              </a:rPr>
              <a:t>ShuffleNet</a:t>
            </a:r>
            <a:r>
              <a:rPr lang="ru-RU" altLang="ru-RU" sz="2000" dirty="0">
                <a:solidFill>
                  <a:schemeClr val="bg1"/>
                </a:solidFill>
              </a:rPr>
              <a:t>,  каждый этап начинается с блока с шагом 2. В конце </a:t>
            </a:r>
            <a:r>
              <a:rPr lang="ru-RU" altLang="ru-RU" sz="2000" dirty="0" err="1">
                <a:solidFill>
                  <a:schemeClr val="bg1"/>
                </a:solidFill>
              </a:rPr>
              <a:t>global</a:t>
            </a:r>
            <a:r>
              <a:rPr lang="ru-RU" altLang="ru-RU" sz="2000" dirty="0">
                <a:solidFill>
                  <a:schemeClr val="bg1"/>
                </a:solidFill>
              </a:rPr>
              <a:t> </a:t>
            </a:r>
            <a:r>
              <a:rPr lang="ru-RU" altLang="ru-RU" sz="2000" dirty="0" err="1">
                <a:solidFill>
                  <a:schemeClr val="bg1"/>
                </a:solidFill>
              </a:rPr>
              <a:t>average</a:t>
            </a:r>
            <a:r>
              <a:rPr lang="ru-RU" altLang="ru-RU" sz="2000" dirty="0">
                <a:solidFill>
                  <a:schemeClr val="bg1"/>
                </a:solidFill>
              </a:rPr>
              <a:t> </a:t>
            </a:r>
            <a:r>
              <a:rPr lang="ru-RU" altLang="ru-RU" sz="2000" dirty="0" err="1">
                <a:solidFill>
                  <a:schemeClr val="bg1"/>
                </a:solidFill>
              </a:rPr>
              <a:t>pooling</a:t>
            </a:r>
            <a:r>
              <a:rPr lang="ru-RU" altLang="ru-RU" sz="2000" dirty="0">
                <a:solidFill>
                  <a:schemeClr val="bg1"/>
                </a:solidFill>
              </a:rPr>
              <a:t> и </a:t>
            </a:r>
            <a:r>
              <a:rPr lang="ru-RU" altLang="ru-RU" sz="2000" dirty="0" err="1">
                <a:solidFill>
                  <a:schemeClr val="bg1"/>
                </a:solidFill>
              </a:rPr>
              <a:t>fully-connected</a:t>
            </a:r>
            <a:r>
              <a:rPr lang="ru-RU" altLang="ru-RU" sz="2000" dirty="0">
                <a:solidFill>
                  <a:schemeClr val="bg1"/>
                </a:solidFill>
              </a:rPr>
              <a:t> слой.</a:t>
            </a:r>
          </a:p>
        </p:txBody>
      </p:sp>
    </p:spTree>
    <p:extLst>
      <p:ext uri="{BB962C8B-B14F-4D97-AF65-F5344CB8AC3E}">
        <p14:creationId xmlns:p14="http://schemas.microsoft.com/office/powerpoint/2010/main" val="8038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Мобильные Сети. </a:t>
            </a:r>
            <a:r>
              <a:rPr lang="en-US" sz="4800" b="1" dirty="0" err="1">
                <a:solidFill>
                  <a:schemeClr val="bg1"/>
                </a:solidFill>
              </a:rPr>
              <a:t>ShuffleNet</a:t>
            </a:r>
            <a:r>
              <a:rPr lang="ru-RU" sz="4800" b="1" dirty="0">
                <a:solidFill>
                  <a:schemeClr val="bg1"/>
                </a:solidFill>
              </a:rPr>
              <a:t> </a:t>
            </a:r>
            <a:r>
              <a:rPr lang="en-US" sz="4800" b="1" dirty="0">
                <a:solidFill>
                  <a:schemeClr val="bg1"/>
                </a:solidFill>
              </a:rPr>
              <a:t>V</a:t>
            </a:r>
            <a:r>
              <a:rPr lang="ru-RU" sz="4800" b="1" dirty="0">
                <a:solidFill>
                  <a:schemeClr val="bg1"/>
                </a:solidFill>
              </a:rPr>
              <a:t>2</a:t>
            </a:r>
            <a:r>
              <a:rPr lang="en-US" sz="4800" b="1" dirty="0">
                <a:solidFill>
                  <a:schemeClr val="bg1"/>
                </a:solidFill>
              </a:rPr>
              <a:t> 201</a:t>
            </a:r>
            <a:r>
              <a:rPr lang="ru-RU" sz="4800" b="1" dirty="0">
                <a:solidFill>
                  <a:schemeClr val="bg1"/>
                </a:solidFill>
              </a:rPr>
              <a:t>8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" y="863125"/>
            <a:ext cx="11392717" cy="58170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schemeClr val="bg1"/>
                </a:solidFill>
              </a:rPr>
              <a:t>Отличия </a:t>
            </a:r>
            <a:r>
              <a:rPr lang="ru-RU" altLang="ru-RU" sz="2000" dirty="0" err="1">
                <a:solidFill>
                  <a:schemeClr val="bg1"/>
                </a:solidFill>
              </a:rPr>
              <a:t>ShuffleNet</a:t>
            </a:r>
            <a:r>
              <a:rPr lang="ru-RU" altLang="ru-RU" sz="2000" dirty="0">
                <a:solidFill>
                  <a:schemeClr val="bg1"/>
                </a:solidFill>
              </a:rPr>
              <a:t> V2: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1 этап – разделение (</a:t>
            </a:r>
            <a:r>
              <a:rPr lang="en-US" altLang="ru-RU" sz="2000" dirty="0">
                <a:solidFill>
                  <a:schemeClr val="bg1"/>
                </a:solidFill>
              </a:rPr>
              <a:t>S</a:t>
            </a:r>
            <a:r>
              <a:rPr lang="ru-RU" altLang="ru-RU" sz="2000" dirty="0" err="1">
                <a:solidFill>
                  <a:schemeClr val="bg1"/>
                </a:solidFill>
              </a:rPr>
              <a:t>plit</a:t>
            </a:r>
            <a:r>
              <a:rPr lang="ru-RU" altLang="ru-RU" sz="2000" dirty="0">
                <a:solidFill>
                  <a:schemeClr val="bg1"/>
                </a:solidFill>
              </a:rPr>
              <a:t>) на две ветви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600" dirty="0">
                <a:solidFill>
                  <a:schemeClr val="bg1"/>
                </a:solidFill>
              </a:rPr>
              <a:t>Операция аналогична двум ветвям.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2 этап 1×1 свертка  без групп, </a:t>
            </a:r>
            <a:r>
              <a:rPr lang="en-US" altLang="ru-RU" sz="2000" dirty="0">
                <a:solidFill>
                  <a:schemeClr val="bg1"/>
                </a:solidFill>
              </a:rPr>
              <a:t>B</a:t>
            </a:r>
            <a:r>
              <a:rPr lang="ru-RU" altLang="ru-RU" sz="2000" dirty="0" err="1">
                <a:solidFill>
                  <a:schemeClr val="bg1"/>
                </a:solidFill>
              </a:rPr>
              <a:t>atch</a:t>
            </a:r>
            <a:r>
              <a:rPr lang="en-US" altLang="ru-RU" sz="2000" dirty="0">
                <a:solidFill>
                  <a:schemeClr val="bg1"/>
                </a:solidFill>
              </a:rPr>
              <a:t>N</a:t>
            </a:r>
            <a:r>
              <a:rPr lang="ru-RU" altLang="ru-RU" sz="2000" dirty="0" err="1">
                <a:solidFill>
                  <a:schemeClr val="bg1"/>
                </a:solidFill>
              </a:rPr>
              <a:t>orm</a:t>
            </a:r>
            <a:r>
              <a:rPr lang="ru-RU" altLang="ru-RU" sz="2000" dirty="0">
                <a:solidFill>
                  <a:schemeClr val="bg1"/>
                </a:solidFill>
              </a:rPr>
              <a:t> и </a:t>
            </a:r>
            <a:r>
              <a:rPr lang="en-US" altLang="ru-RU" sz="2000" dirty="0">
                <a:solidFill>
                  <a:schemeClr val="bg1"/>
                </a:solidFill>
              </a:rPr>
              <a:t>R</a:t>
            </a:r>
            <a:r>
              <a:rPr lang="ru-RU" altLang="ru-RU" sz="2000" dirty="0">
                <a:solidFill>
                  <a:schemeClr val="bg1"/>
                </a:solidFill>
              </a:rPr>
              <a:t>e</a:t>
            </a:r>
            <a:r>
              <a:rPr lang="en-US" altLang="ru-RU" sz="2000" dirty="0">
                <a:solidFill>
                  <a:schemeClr val="bg1"/>
                </a:solidFill>
              </a:rPr>
              <a:t>LU</a:t>
            </a:r>
            <a:r>
              <a:rPr lang="ru-RU" altLang="ru-RU" sz="2000" dirty="0">
                <a:solidFill>
                  <a:schemeClr val="bg1"/>
                </a:solidFill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3 этап 3×3 </a:t>
            </a:r>
            <a:r>
              <a:rPr lang="en-US" altLang="ru-RU" sz="2000" dirty="0">
                <a:solidFill>
                  <a:schemeClr val="bg1"/>
                </a:solidFill>
              </a:rPr>
              <a:t>D</a:t>
            </a:r>
            <a:r>
              <a:rPr lang="ru-RU" altLang="ru-RU" sz="2000" dirty="0" err="1">
                <a:solidFill>
                  <a:schemeClr val="bg1"/>
                </a:solidFill>
              </a:rPr>
              <a:t>epth</a:t>
            </a:r>
            <a:r>
              <a:rPr lang="en-US" altLang="ru-RU" sz="2000" dirty="0">
                <a:solidFill>
                  <a:schemeClr val="bg1"/>
                </a:solidFill>
              </a:rPr>
              <a:t>W</a:t>
            </a:r>
            <a:r>
              <a:rPr lang="ru-RU" altLang="ru-RU" sz="2000" dirty="0" err="1">
                <a:solidFill>
                  <a:schemeClr val="bg1"/>
                </a:solidFill>
              </a:rPr>
              <a:t>ise</a:t>
            </a:r>
            <a:r>
              <a:rPr lang="ru-RU" altLang="ru-RU" sz="2000" dirty="0">
                <a:solidFill>
                  <a:schemeClr val="bg1"/>
                </a:solidFill>
              </a:rPr>
              <a:t> свертка с </a:t>
            </a:r>
            <a:r>
              <a:rPr lang="en-US" altLang="ru-RU" sz="2000" dirty="0">
                <a:solidFill>
                  <a:schemeClr val="bg1"/>
                </a:solidFill>
              </a:rPr>
              <a:t>B</a:t>
            </a:r>
            <a:r>
              <a:rPr lang="ru-RU" altLang="ru-RU" sz="2000" dirty="0" err="1">
                <a:solidFill>
                  <a:schemeClr val="bg1"/>
                </a:solidFill>
              </a:rPr>
              <a:t>atch</a:t>
            </a:r>
            <a:r>
              <a:rPr lang="en-US" altLang="ru-RU" sz="2000" dirty="0">
                <a:solidFill>
                  <a:schemeClr val="bg1"/>
                </a:solidFill>
              </a:rPr>
              <a:t>N</a:t>
            </a:r>
            <a:r>
              <a:rPr lang="ru-RU" altLang="ru-RU" sz="2000" dirty="0" err="1">
                <a:solidFill>
                  <a:schemeClr val="bg1"/>
                </a:solidFill>
              </a:rPr>
              <a:t>orm</a:t>
            </a:r>
            <a:r>
              <a:rPr lang="ru-RU" altLang="ru-RU" sz="2000" dirty="0">
                <a:solidFill>
                  <a:schemeClr val="bg1"/>
                </a:solidFill>
              </a:rPr>
              <a:t> без </a:t>
            </a:r>
            <a:r>
              <a:rPr lang="en-US" altLang="ru-RU" sz="2000" dirty="0">
                <a:solidFill>
                  <a:schemeClr val="bg1"/>
                </a:solidFill>
              </a:rPr>
              <a:t>R</a:t>
            </a:r>
            <a:r>
              <a:rPr lang="ru-RU" altLang="ru-RU" sz="2000" dirty="0">
                <a:solidFill>
                  <a:schemeClr val="bg1"/>
                </a:solidFill>
              </a:rPr>
              <a:t>e</a:t>
            </a:r>
            <a:r>
              <a:rPr lang="en-US" altLang="ru-RU" sz="2000" dirty="0">
                <a:solidFill>
                  <a:schemeClr val="bg1"/>
                </a:solidFill>
              </a:rPr>
              <a:t>LU</a:t>
            </a:r>
            <a:r>
              <a:rPr lang="ru-RU" altLang="ru-RU" sz="2000" dirty="0">
                <a:solidFill>
                  <a:schemeClr val="bg1"/>
                </a:solidFill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4 этап 1×1 свертка  без групп, </a:t>
            </a:r>
            <a:r>
              <a:rPr lang="en-US" altLang="ru-RU" sz="2000" dirty="0">
                <a:solidFill>
                  <a:schemeClr val="bg1"/>
                </a:solidFill>
              </a:rPr>
              <a:t>B</a:t>
            </a:r>
            <a:r>
              <a:rPr lang="ru-RU" altLang="ru-RU" sz="2000" dirty="0" err="1">
                <a:solidFill>
                  <a:schemeClr val="bg1"/>
                </a:solidFill>
              </a:rPr>
              <a:t>atch</a:t>
            </a:r>
            <a:r>
              <a:rPr lang="en-US" altLang="ru-RU" sz="2000" dirty="0">
                <a:solidFill>
                  <a:schemeClr val="bg1"/>
                </a:solidFill>
              </a:rPr>
              <a:t>N</a:t>
            </a:r>
            <a:r>
              <a:rPr lang="ru-RU" altLang="ru-RU" sz="2000" dirty="0" err="1">
                <a:solidFill>
                  <a:schemeClr val="bg1"/>
                </a:solidFill>
              </a:rPr>
              <a:t>orm</a:t>
            </a:r>
            <a:r>
              <a:rPr lang="ru-RU" altLang="ru-RU" sz="2000" dirty="0">
                <a:solidFill>
                  <a:schemeClr val="bg1"/>
                </a:solidFill>
              </a:rPr>
              <a:t> и </a:t>
            </a:r>
            <a:r>
              <a:rPr lang="en-US" altLang="ru-RU" sz="2000" dirty="0">
                <a:solidFill>
                  <a:schemeClr val="bg1"/>
                </a:solidFill>
              </a:rPr>
              <a:t>R</a:t>
            </a:r>
            <a:r>
              <a:rPr lang="ru-RU" altLang="ru-RU" sz="2000" dirty="0">
                <a:solidFill>
                  <a:schemeClr val="bg1"/>
                </a:solidFill>
              </a:rPr>
              <a:t>e</a:t>
            </a:r>
            <a:r>
              <a:rPr lang="en-US" altLang="ru-RU" sz="2000" dirty="0">
                <a:solidFill>
                  <a:schemeClr val="bg1"/>
                </a:solidFill>
              </a:rPr>
              <a:t>LU</a:t>
            </a:r>
            <a:r>
              <a:rPr lang="ru-RU" altLang="ru-RU" sz="2000" dirty="0">
                <a:solidFill>
                  <a:schemeClr val="bg1"/>
                </a:solidFill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5 этап объединение свертки и остаточной связью </a:t>
            </a:r>
            <a:br>
              <a:rPr lang="ru-RU" altLang="ru-RU" sz="2000" dirty="0">
                <a:solidFill>
                  <a:schemeClr val="bg1"/>
                </a:solidFill>
              </a:rPr>
            </a:br>
            <a:r>
              <a:rPr lang="ru-RU" altLang="ru-RU" sz="2000" dirty="0">
                <a:solidFill>
                  <a:schemeClr val="bg1"/>
                </a:solidFill>
              </a:rPr>
              <a:t>(конкатенация) обратная разделению.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</a:rPr>
              <a:t>Отмечается, что сложение  вычислительно сложнее </a:t>
            </a:r>
            <a:br>
              <a:rPr lang="ru-RU" altLang="ru-RU" sz="1800" dirty="0">
                <a:solidFill>
                  <a:schemeClr val="bg1"/>
                </a:solidFill>
              </a:rPr>
            </a:br>
            <a:r>
              <a:rPr lang="ru-RU" altLang="ru-RU" sz="1800" dirty="0">
                <a:solidFill>
                  <a:schemeClr val="bg1"/>
                </a:solidFill>
              </a:rPr>
              <a:t>и требует дополнительной памяти.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6 этап перемешивание каналов.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</a:rPr>
              <a:t>5 и 6 этапы могут быть объединены в один.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Все свертки имеет одно и тоже число входов и выходов.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Авторы обнаружили, что в этом случае доступ к памяти оптимальный.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chemeClr val="bg1"/>
                </a:solidFill>
              </a:rPr>
              <a:t>ShuffleNet</a:t>
            </a:r>
            <a:r>
              <a:rPr lang="ru-RU" altLang="ru-RU" sz="2000" dirty="0">
                <a:solidFill>
                  <a:schemeClr val="bg1"/>
                </a:solidFill>
              </a:rPr>
              <a:t> V2 имеет модифицированную архитектуру первого блока.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</a:rPr>
              <a:t>Блок имеет две ветви без </a:t>
            </a:r>
            <a:r>
              <a:rPr lang="en-US" altLang="ru-RU" sz="1800" dirty="0">
                <a:solidFill>
                  <a:schemeClr val="bg1"/>
                </a:solidFill>
              </a:rPr>
              <a:t>S</a:t>
            </a:r>
            <a:r>
              <a:rPr lang="ru-RU" altLang="ru-RU" sz="1800" dirty="0" err="1">
                <a:solidFill>
                  <a:schemeClr val="bg1"/>
                </a:solidFill>
              </a:rPr>
              <a:t>plit</a:t>
            </a:r>
            <a:r>
              <a:rPr lang="ru-RU" altLang="ru-RU" sz="1800" dirty="0">
                <a:solidFill>
                  <a:schemeClr val="bg1"/>
                </a:solidFill>
              </a:rPr>
              <a:t>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</a:rPr>
              <a:t>обе ветви имеют свертку </a:t>
            </a:r>
            <a:r>
              <a:rPr lang="en-US" altLang="ru-RU" sz="1800" dirty="0">
                <a:solidFill>
                  <a:schemeClr val="bg1"/>
                </a:solidFill>
              </a:rPr>
              <a:t>D</a:t>
            </a:r>
            <a:r>
              <a:rPr lang="ru-RU" altLang="ru-RU" sz="1800" dirty="0" err="1">
                <a:solidFill>
                  <a:schemeClr val="bg1"/>
                </a:solidFill>
              </a:rPr>
              <a:t>epth</a:t>
            </a:r>
            <a:r>
              <a:rPr lang="en-US" altLang="ru-RU" sz="1800" dirty="0">
                <a:solidFill>
                  <a:schemeClr val="bg1"/>
                </a:solidFill>
              </a:rPr>
              <a:t>W</a:t>
            </a:r>
            <a:r>
              <a:rPr lang="ru-RU" altLang="ru-RU" sz="1800" dirty="0" err="1">
                <a:solidFill>
                  <a:schemeClr val="bg1"/>
                </a:solidFill>
              </a:rPr>
              <a:t>ise</a:t>
            </a:r>
            <a:r>
              <a:rPr lang="ru-RU" altLang="ru-RU" sz="1800" dirty="0">
                <a:solidFill>
                  <a:schemeClr val="bg1"/>
                </a:solidFill>
              </a:rPr>
              <a:t> с шагом 2, но в одной свертка 1×1 только после , в другой и перед и после.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chemeClr val="bg1"/>
                </a:solidFill>
              </a:rPr>
              <a:t>Также есть </a:t>
            </a:r>
            <a:r>
              <a:rPr lang="ru-RU" altLang="ru-RU" sz="1800" dirty="0" err="1">
                <a:solidFill>
                  <a:schemeClr val="bg1"/>
                </a:solidFill>
              </a:rPr>
              <a:t>ShuffleNet</a:t>
            </a:r>
            <a:r>
              <a:rPr lang="ru-RU" altLang="ru-RU" sz="1800" dirty="0">
                <a:solidFill>
                  <a:schemeClr val="bg1"/>
                </a:solidFill>
              </a:rPr>
              <a:t> V2+ с архитектурными достижениями </a:t>
            </a:r>
            <a:r>
              <a:rPr lang="en-US" altLang="ru-RU" sz="1800" dirty="0" err="1">
                <a:solidFill>
                  <a:schemeClr val="bg1"/>
                </a:solidFill>
              </a:rPr>
              <a:t>MobileNet</a:t>
            </a:r>
            <a:r>
              <a:rPr lang="en-US" altLang="ru-RU" sz="1800" dirty="0">
                <a:solidFill>
                  <a:schemeClr val="bg1"/>
                </a:solidFill>
              </a:rPr>
              <a:t> v3.</a:t>
            </a:r>
            <a:endParaRPr lang="ru-RU" altLang="ru-RU" sz="1800" dirty="0">
              <a:solidFill>
                <a:schemeClr val="bg1"/>
              </a:solidFill>
            </a:endParaRP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098" name="Picture 2" descr="https://miro.medium.com/max/2000/1*lCz9WTy5Qe7fWi_1GZxar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8" b="7805"/>
          <a:stretch/>
        </p:blipFill>
        <p:spPr bwMode="auto">
          <a:xfrm>
            <a:off x="8115300" y="1045471"/>
            <a:ext cx="3445470" cy="365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997604" y="769632"/>
            <a:ext cx="114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flow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260501" y="769632"/>
            <a:ext cx="1694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ShuffleV2 block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994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3777" r="72987" b="30794"/>
          <a:stretch/>
        </p:blipFill>
        <p:spPr>
          <a:xfrm>
            <a:off x="9748445" y="4160520"/>
            <a:ext cx="2368486" cy="25579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70" y="139513"/>
            <a:ext cx="11707906" cy="889934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Мобильные Сети. </a:t>
            </a:r>
            <a:r>
              <a:rPr lang="en-US" sz="4800" b="1" dirty="0" err="1">
                <a:solidFill>
                  <a:schemeClr val="bg1"/>
                </a:solidFill>
              </a:rPr>
              <a:t>SqueezeNet</a:t>
            </a:r>
            <a:r>
              <a:rPr lang="ru-RU" sz="4800" b="1" dirty="0">
                <a:solidFill>
                  <a:schemeClr val="bg1"/>
                </a:solidFill>
              </a:rPr>
              <a:t> 2016</a:t>
            </a:r>
            <a:endParaRPr lang="en-US" sz="4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A939E4-538A-4365-973E-CE63E6876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659" y="863125"/>
                <a:ext cx="10204850" cy="5657316"/>
              </a:xfrm>
            </p:spPr>
            <p:txBody>
              <a:bodyPr>
                <a:noAutofit/>
              </a:bodyPr>
              <a:lstStyle/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SqueezeNet </a:t>
                </a:r>
                <a:r>
                  <a:rPr lang="en-US" altLang="ru-RU" sz="2000" dirty="0">
                    <a:solidFill>
                      <a:schemeClr val="bg1"/>
                    </a:solidFill>
                  </a:rPr>
                  <a:t> - 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первая попытка создания архитектуры для низко-производительных мобильных устройств.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Цель архитектуры – выбор структуры максимально производительного блок – т.н.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fireblock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. Блок имеет: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операцию сжатия (свертка </a:t>
                </a:r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1×1</m:t>
                    </m:r>
                    <m:r>
                      <a:rPr lang="ru-RU" altLang="ru-RU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 sz="2000" dirty="0">
                        <a:solidFill>
                          <a:schemeClr val="bg1"/>
                        </a:solidFill>
                      </a:rPr>
                      <m:t>sqeeze</m:t>
                    </m:r>
                    <m:r>
                      <m:rPr>
                        <m:nor/>
                      </m:rPr>
                      <a:rPr lang="ru-RU" sz="2000" dirty="0">
                        <a:solidFill>
                          <a:schemeClr val="bg1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ru-RU" sz="2000" dirty="0">
                        <a:solidFill>
                          <a:schemeClr val="bg1"/>
                        </a:solidFill>
                      </a:rPr>
                      <m:t>layer</m:t>
                    </m:r>
                    <m:r>
                      <a:rPr lang="en-US" altLang="ru-RU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ru-RU" altLang="ru-RU" sz="2000" b="0" i="0" dirty="0">
                  <a:solidFill>
                    <a:schemeClr val="bg1"/>
                  </a:solidFill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000" dirty="0">
                    <a:solidFill>
                      <a:schemeClr val="bg1"/>
                    </a:solidFill>
                  </a:rPr>
                  <a:t>Предполагается, что не все карты признаков необходимы для конечного результата.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000" dirty="0">
                    <a:solidFill>
                      <a:schemeClr val="bg1"/>
                    </a:solidFill>
                  </a:rPr>
                  <a:t>В ходе обучения нейронная сеть должна научиться оставлять только не обходимые карты.</a:t>
                </a:r>
                <a:endParaRPr lang="ru-RU" altLang="ru-RU" sz="2000" b="0" i="0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b="0" i="0" dirty="0">
                    <a:solidFill>
                      <a:schemeClr val="bg1"/>
                    </a:solidFill>
                  </a:rPr>
                  <a:t>две операции расширения – свертки </a:t>
                </a:r>
                <a14:m>
                  <m:oMath xmlns:m="http://schemas.openxmlformats.org/officeDocument/2006/math">
                    <m:r>
                      <a:rPr lang="en-US" altLang="ru-RU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3×3 </m:t>
                    </m:r>
                    <m:r>
                      <a:rPr lang="ru-RU" altLang="ru-RU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altLang="ru-RU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altLang="ru-RU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в двух параллельных ветках.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000" dirty="0">
                    <a:solidFill>
                      <a:schemeClr val="bg1"/>
                    </a:solidFill>
                  </a:rPr>
                  <a:t>замена части традиционных сверток на свертки </a:t>
                </a:r>
                <a14:m>
                  <m:oMath xmlns:m="http://schemas.openxmlformats.org/officeDocument/2006/math">
                    <m:r>
                      <a:rPr lang="en-US" altLang="ru-RU" sz="20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ru-RU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(точечные свертки) снижает число параметров, в 9 раз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000" dirty="0">
                    <a:solidFill>
                      <a:schemeClr val="bg1"/>
                    </a:solidFill>
                  </a:rPr>
                  <a:t>Реализация </a:t>
                </a:r>
                <a:r>
                  <a:rPr lang="ru-RU" sz="2000" dirty="0" err="1">
                    <a:solidFill>
                      <a:schemeClr val="bg1"/>
                    </a:solidFill>
                  </a:rPr>
                  <a:t>субдискретизации</a:t>
                </a:r>
                <a:r>
                  <a:rPr lang="ru-RU" sz="2000" dirty="0">
                    <a:solidFill>
                      <a:schemeClr val="bg1"/>
                    </a:solidFill>
                  </a:rPr>
                  <a:t> (</a:t>
                </a:r>
                <a:r>
                  <a:rPr lang="ru-RU" sz="2000" dirty="0" err="1">
                    <a:solidFill>
                      <a:schemeClr val="bg1"/>
                    </a:solidFill>
                  </a:rPr>
                  <a:t>пулинга</a:t>
                </a:r>
                <a:r>
                  <a:rPr lang="ru-RU" sz="2000" dirty="0">
                    <a:solidFill>
                      <a:schemeClr val="bg1"/>
                    </a:solidFill>
                  </a:rPr>
                  <a:t>) только в оконечных слоях нейронной сети. </a:t>
                </a:r>
              </a:p>
              <a:p>
                <a:pPr marL="685800" lvl="2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dirty="0">
                    <a:solidFill>
                      <a:schemeClr val="bg1"/>
                    </a:solidFill>
                  </a:rPr>
                  <a:t>По мнению авторов это должно способствовать увеличению обобщающей способности при классификации - задержанная </a:t>
                </a:r>
                <a:r>
                  <a:rPr lang="ru-RU" dirty="0" err="1">
                    <a:solidFill>
                      <a:schemeClr val="bg1"/>
                    </a:solidFill>
                  </a:rPr>
                  <a:t>субдискретизация</a:t>
                </a:r>
                <a:r>
                  <a:rPr lang="ru-RU" dirty="0">
                    <a:solidFill>
                      <a:schemeClr val="bg1"/>
                    </a:solidFill>
                  </a:rPr>
                  <a:t> (</a:t>
                </a:r>
                <a:r>
                  <a:rPr lang="ru-RU" dirty="0" err="1">
                    <a:solidFill>
                      <a:schemeClr val="bg1"/>
                    </a:solidFill>
                  </a:rPr>
                  <a:t>delayed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ru-RU" dirty="0" err="1">
                    <a:solidFill>
                      <a:schemeClr val="bg1"/>
                    </a:solidFill>
                  </a:rPr>
                  <a:t>downsampling</a:t>
                </a:r>
                <a:r>
                  <a:rPr lang="ru-RU" dirty="0">
                    <a:solidFill>
                      <a:schemeClr val="bg1"/>
                    </a:solidFill>
                  </a:rPr>
                  <a:t>).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000" b="1" dirty="0">
                    <a:solidFill>
                      <a:schemeClr val="bg1"/>
                    </a:solidFill>
                  </a:rPr>
                  <a:t>Производительность на уровне </a:t>
                </a:r>
                <a:r>
                  <a:rPr lang="ru-RU" sz="2000" b="1" dirty="0" err="1">
                    <a:solidFill>
                      <a:schemeClr val="bg1"/>
                    </a:solidFill>
                  </a:rPr>
                  <a:t>AlexNet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 при числе параметров в 50 раз ниже </a:t>
                </a:r>
                <a:br>
                  <a:rPr lang="ru-RU" sz="2000" b="1" dirty="0">
                    <a:solidFill>
                      <a:schemeClr val="bg1"/>
                    </a:solidFill>
                  </a:rPr>
                </a:br>
                <a:r>
                  <a:rPr lang="ru-RU" sz="2000" b="1" dirty="0">
                    <a:solidFill>
                      <a:schemeClr val="bg1"/>
                    </a:solidFill>
                  </a:rPr>
                  <a:t>(5 </a:t>
                </a:r>
                <a:r>
                  <a:rPr lang="ru-RU" sz="2000" b="1" dirty="0" err="1">
                    <a:solidFill>
                      <a:schemeClr val="bg1"/>
                    </a:solidFill>
                  </a:rPr>
                  <a:t>МБайт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 против 240 у </a:t>
                </a:r>
                <a:r>
                  <a:rPr lang="ru-RU" sz="2000" b="1" dirty="0" err="1">
                    <a:solidFill>
                      <a:schemeClr val="bg1"/>
                    </a:solidFill>
                  </a:rPr>
                  <a:t>AlexNet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).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sz="2000" b="1" dirty="0">
                    <a:solidFill>
                      <a:schemeClr val="bg1"/>
                    </a:solidFill>
                  </a:rPr>
                  <a:t>В сети нет </a:t>
                </a:r>
                <a:r>
                  <a:rPr lang="ru-RU" sz="2000" b="1" dirty="0" err="1">
                    <a:solidFill>
                      <a:schemeClr val="bg1"/>
                    </a:solidFill>
                  </a:rPr>
                  <a:t>полносвязных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 слоев.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A939E4-538A-4365-973E-CE63E6876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659" y="863125"/>
                <a:ext cx="10204850" cy="5657316"/>
              </a:xfrm>
              <a:blipFill>
                <a:blip r:embed="rId3"/>
                <a:stretch>
                  <a:fillRect l="-497" t="-673" b="-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33536" t="1827" r="42683" b="16278"/>
          <a:stretch/>
        </p:blipFill>
        <p:spPr>
          <a:xfrm>
            <a:off x="9991513" y="327410"/>
            <a:ext cx="2057052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3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Мобильные Сети. </a:t>
            </a:r>
            <a:r>
              <a:rPr lang="en-US" sz="4800" b="1" dirty="0" err="1">
                <a:solidFill>
                  <a:schemeClr val="bg1"/>
                </a:solidFill>
              </a:rPr>
              <a:t>SqueezeNeXt</a:t>
            </a:r>
            <a:r>
              <a:rPr lang="ru-RU" sz="4800" b="1" dirty="0">
                <a:solidFill>
                  <a:schemeClr val="bg1"/>
                </a:solidFill>
              </a:rPr>
              <a:t> 201</a:t>
            </a:r>
            <a:r>
              <a:rPr lang="en-US" sz="4800" b="1" dirty="0">
                <a:solidFill>
                  <a:schemeClr val="bg1"/>
                </a:solidFill>
              </a:rPr>
              <a:t>8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863125"/>
            <a:ext cx="9326656" cy="4948015"/>
          </a:xfrm>
        </p:spPr>
        <p:txBody>
          <a:bodyPr>
            <a:no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SqueezNeXt</a:t>
            </a:r>
            <a:r>
              <a:rPr lang="en-US" sz="2000" dirty="0">
                <a:solidFill>
                  <a:schemeClr val="bg1"/>
                </a:solidFill>
              </a:rPr>
              <a:t> network (2018) – </a:t>
            </a:r>
            <a:r>
              <a:rPr lang="ru-RU" sz="2000" dirty="0">
                <a:solidFill>
                  <a:schemeClr val="bg1"/>
                </a:solidFill>
              </a:rPr>
              <a:t>развитие идей </a:t>
            </a:r>
            <a:r>
              <a:rPr lang="en-US" sz="1600" b="1" dirty="0" err="1">
                <a:solidFill>
                  <a:schemeClr val="bg1"/>
                </a:solidFill>
              </a:rPr>
              <a:t>SqueezeNet</a:t>
            </a:r>
            <a:endParaRPr lang="ru-RU" sz="1600" b="1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Основной блок </a:t>
            </a:r>
            <a:r>
              <a:rPr lang="en-US" sz="1600" b="1" dirty="0" err="1">
                <a:solidFill>
                  <a:schemeClr val="bg1"/>
                </a:solidFill>
              </a:rPr>
              <a:t>SqueezeNeXt</a:t>
            </a:r>
            <a:r>
              <a:rPr lang="en-US" sz="1600" b="1" dirty="0">
                <a:solidFill>
                  <a:schemeClr val="bg1"/>
                </a:solidFill>
              </a:rPr>
              <a:t>: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Последовательное сжатие карт признаков при помощи сверток 1</a:t>
            </a:r>
            <a:r>
              <a:rPr lang="en-US" sz="2000" dirty="0">
                <a:solidFill>
                  <a:schemeClr val="bg1"/>
                </a:solidFill>
              </a:rPr>
              <a:t>×</a:t>
            </a:r>
            <a:r>
              <a:rPr lang="ru-RU" sz="2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(C/2, </a:t>
            </a:r>
            <a:r>
              <a:rPr lang="ru-RU" sz="2000" dirty="0">
                <a:solidFill>
                  <a:schemeClr val="bg1"/>
                </a:solidFill>
              </a:rPr>
              <a:t>и</a:t>
            </a:r>
            <a:r>
              <a:rPr lang="en-US" sz="2000" dirty="0">
                <a:solidFill>
                  <a:schemeClr val="bg1"/>
                </a:solidFill>
              </a:rPr>
              <a:t> C/4).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Чем больше сверток, тем больше не линейностей – более точное сжатие.</a:t>
            </a:r>
          </a:p>
          <a:p>
            <a:pPr lvl="2"/>
            <a:r>
              <a:rPr lang="ru-RU" sz="1200" dirty="0">
                <a:solidFill>
                  <a:schemeClr val="bg1"/>
                </a:solidFill>
              </a:rPr>
              <a:t>Сжатие сокращает число признаков, оставляя только нужные.</a:t>
            </a:r>
          </a:p>
          <a:p>
            <a:r>
              <a:rPr lang="ru-RU" sz="2000" dirty="0">
                <a:solidFill>
                  <a:schemeClr val="bg1"/>
                </a:solidFill>
              </a:rPr>
              <a:t>Использование пространственно-разряженной свертки (</a:t>
            </a:r>
            <a:r>
              <a:rPr lang="en-US" sz="2000" dirty="0">
                <a:solidFill>
                  <a:schemeClr val="bg1"/>
                </a:solidFill>
              </a:rPr>
              <a:t>3×1 </a:t>
            </a:r>
            <a:r>
              <a:rPr lang="ru-RU" sz="2000" dirty="0">
                <a:solidFill>
                  <a:schemeClr val="bg1"/>
                </a:solidFill>
              </a:rPr>
              <a:t>и</a:t>
            </a:r>
            <a:r>
              <a:rPr lang="en-US" sz="2000" dirty="0">
                <a:solidFill>
                  <a:schemeClr val="bg1"/>
                </a:solidFill>
              </a:rPr>
              <a:t> 1×3</a:t>
            </a:r>
            <a:r>
              <a:rPr lang="ru-RU" sz="2000" dirty="0">
                <a:solidFill>
                  <a:schemeClr val="bg1"/>
                </a:solidFill>
              </a:rPr>
              <a:t>) вместо 3</a:t>
            </a:r>
            <a:r>
              <a:rPr lang="en-US" sz="2000" dirty="0">
                <a:solidFill>
                  <a:schemeClr val="bg1"/>
                </a:solidFill>
              </a:rPr>
              <a:t>×</a:t>
            </a:r>
            <a:r>
              <a:rPr lang="ru-RU" sz="2000" dirty="0">
                <a:solidFill>
                  <a:schemeClr val="bg1"/>
                </a:solidFill>
              </a:rPr>
              <a:t>3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Порядок сверток меняется у четных и не четных блоков.</a:t>
            </a:r>
          </a:p>
          <a:p>
            <a:r>
              <a:rPr lang="ru-RU" sz="2000" dirty="0">
                <a:solidFill>
                  <a:schemeClr val="bg1"/>
                </a:solidFill>
              </a:rPr>
              <a:t>Использование остаточных связей в отличии от стандартной </a:t>
            </a:r>
            <a:r>
              <a:rPr lang="en-US" sz="2000" b="1" dirty="0" err="1">
                <a:solidFill>
                  <a:schemeClr val="bg1"/>
                </a:solidFill>
              </a:rPr>
              <a:t>SqueezeNet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Сеть использует </a:t>
            </a:r>
            <a:r>
              <a:rPr lang="ru-RU" sz="2000" dirty="0" err="1">
                <a:solidFill>
                  <a:schemeClr val="bg1"/>
                </a:solidFill>
              </a:rPr>
              <a:t>полносвязаный</a:t>
            </a:r>
            <a:r>
              <a:rPr lang="ru-RU" sz="2000" dirty="0">
                <a:solidFill>
                  <a:schemeClr val="bg1"/>
                </a:solidFill>
              </a:rPr>
              <a:t> слой в головной части, но перед этим делается сжатие размерности.</a:t>
            </a:r>
          </a:p>
          <a:p>
            <a:r>
              <a:rPr lang="ru-RU" sz="2000" dirty="0">
                <a:solidFill>
                  <a:schemeClr val="bg1"/>
                </a:solidFill>
              </a:rPr>
              <a:t>Глубина и число карт признаков – это </a:t>
            </a:r>
            <a:r>
              <a:rPr lang="ru-RU" sz="2000" dirty="0" err="1">
                <a:solidFill>
                  <a:schemeClr val="bg1"/>
                </a:solidFill>
              </a:rPr>
              <a:t>гиперпараметр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0" y="2805381"/>
            <a:ext cx="2381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36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Мобильные Сети. </a:t>
            </a:r>
            <a:r>
              <a:rPr lang="en-US" sz="4000" b="1" dirty="0" err="1">
                <a:solidFill>
                  <a:schemeClr val="bg1"/>
                </a:solidFill>
              </a:rPr>
              <a:t>MobileNet</a:t>
            </a:r>
            <a:r>
              <a:rPr lang="en-US" sz="4000" b="1" dirty="0">
                <a:solidFill>
                  <a:schemeClr val="bg1"/>
                </a:solidFill>
              </a:rPr>
              <a:t> V1</a:t>
            </a:r>
            <a:r>
              <a:rPr lang="ru-RU" sz="4000" b="1" dirty="0">
                <a:solidFill>
                  <a:schemeClr val="bg1"/>
                </a:solidFill>
              </a:rPr>
              <a:t> 2017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" y="863125"/>
            <a:ext cx="11510683" cy="3314239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Базовая идея подхода </a:t>
            </a:r>
            <a:r>
              <a:rPr lang="ru-RU" altLang="ru-RU" dirty="0" err="1">
                <a:solidFill>
                  <a:schemeClr val="bg1"/>
                </a:solidFill>
              </a:rPr>
              <a:t>MobileNet</a:t>
            </a:r>
            <a:r>
              <a:rPr lang="ru-RU" altLang="ru-RU" dirty="0">
                <a:solidFill>
                  <a:schemeClr val="bg1"/>
                </a:solidFill>
              </a:rPr>
              <a:t> это снижение параметров  </a:t>
            </a:r>
            <a:r>
              <a:rPr lang="ru-RU" altLang="ru-RU" dirty="0" smtClean="0">
                <a:solidFill>
                  <a:schemeClr val="bg1"/>
                </a:solidFill>
              </a:rPr>
              <a:t/>
            </a:r>
            <a:br>
              <a:rPr lang="ru-RU" altLang="ru-RU" dirty="0" smtClean="0">
                <a:solidFill>
                  <a:schemeClr val="bg1"/>
                </a:solidFill>
              </a:rPr>
            </a:br>
            <a:r>
              <a:rPr lang="en-US" altLang="ru-RU" dirty="0" smtClean="0">
                <a:solidFill>
                  <a:schemeClr val="bg1"/>
                </a:solidFill>
              </a:rPr>
              <a:t>bottleneck </a:t>
            </a:r>
            <a:r>
              <a:rPr lang="ru-RU" altLang="ru-RU" dirty="0" smtClean="0">
                <a:solidFill>
                  <a:schemeClr val="bg1"/>
                </a:solidFill>
              </a:rPr>
              <a:t>блока </a:t>
            </a:r>
            <a:r>
              <a:rPr lang="ru-RU" altLang="ru-RU" dirty="0">
                <a:solidFill>
                  <a:schemeClr val="bg1"/>
                </a:solidFill>
              </a:rPr>
              <a:t>при помощи </a:t>
            </a:r>
            <a:r>
              <a:rPr lang="ru-RU" altLang="ru-RU" dirty="0" err="1">
                <a:solidFill>
                  <a:schemeClr val="bg1"/>
                </a:solidFill>
              </a:rPr>
              <a:t>Dep</a:t>
            </a:r>
            <a:r>
              <a:rPr lang="en-US" altLang="ru-RU" dirty="0" err="1">
                <a:solidFill>
                  <a:schemeClr val="bg1"/>
                </a:solidFill>
              </a:rPr>
              <a:t>th</a:t>
            </a:r>
            <a:r>
              <a:rPr lang="ru-RU" altLang="ru-RU" dirty="0" err="1">
                <a:solidFill>
                  <a:schemeClr val="bg1"/>
                </a:solidFill>
              </a:rPr>
              <a:t>Wise</a:t>
            </a:r>
            <a:r>
              <a:rPr lang="ru-RU" altLang="ru-RU" dirty="0">
                <a:solidFill>
                  <a:schemeClr val="bg1"/>
                </a:solidFill>
              </a:rPr>
              <a:t> </a:t>
            </a:r>
            <a:r>
              <a:rPr lang="ru-RU" altLang="ru-RU" dirty="0" err="1">
                <a:solidFill>
                  <a:schemeClr val="bg1"/>
                </a:solidFill>
              </a:rPr>
              <a:t>separable</a:t>
            </a:r>
            <a:r>
              <a:rPr lang="ru-RU" altLang="ru-RU" dirty="0">
                <a:solidFill>
                  <a:schemeClr val="bg1"/>
                </a:solidFill>
              </a:rPr>
              <a:t> </a:t>
            </a:r>
            <a:r>
              <a:rPr lang="ru-RU" altLang="ru-RU" dirty="0" err="1">
                <a:solidFill>
                  <a:schemeClr val="bg1"/>
                </a:solidFill>
              </a:rPr>
              <a:t>convolution</a:t>
            </a:r>
            <a:r>
              <a:rPr lang="ru-RU" altLang="ru-RU" dirty="0">
                <a:solidFill>
                  <a:schemeClr val="bg1"/>
                </a:solidFill>
              </a:rPr>
              <a:t>.</a:t>
            </a:r>
            <a:endParaRPr lang="ru-RU" altLang="ru-RU" sz="20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Каждый блок включает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err="1">
                <a:solidFill>
                  <a:schemeClr val="bg1"/>
                </a:solidFill>
              </a:rPr>
              <a:t>Dep</a:t>
            </a:r>
            <a:r>
              <a:rPr lang="en-US" altLang="ru-RU" sz="2200" dirty="0" err="1">
                <a:solidFill>
                  <a:schemeClr val="bg1"/>
                </a:solidFill>
              </a:rPr>
              <a:t>th</a:t>
            </a:r>
            <a:r>
              <a:rPr lang="ru-RU" altLang="ru-RU" sz="2200" dirty="0" err="1">
                <a:solidFill>
                  <a:schemeClr val="bg1"/>
                </a:solidFill>
              </a:rPr>
              <a:t>Wise</a:t>
            </a:r>
            <a:r>
              <a:rPr lang="ru-RU" altLang="ru-RU" sz="2200" dirty="0">
                <a:solidFill>
                  <a:schemeClr val="bg1"/>
                </a:solidFill>
              </a:rPr>
              <a:t> свертку,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нормализацию </a:t>
            </a:r>
            <a:r>
              <a:rPr lang="ru-RU" altLang="ru-RU" sz="2200" dirty="0" err="1">
                <a:solidFill>
                  <a:schemeClr val="bg1"/>
                </a:solidFill>
              </a:rPr>
              <a:t>batchnorm</a:t>
            </a:r>
            <a:r>
              <a:rPr lang="ru-RU" altLang="ru-RU" sz="2200" dirty="0">
                <a:solidFill>
                  <a:schemeClr val="bg1"/>
                </a:solidFill>
              </a:rPr>
              <a:t>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Функцию активации </a:t>
            </a:r>
            <a:r>
              <a:rPr lang="en-US" altLang="ru-RU" sz="2200" dirty="0">
                <a:solidFill>
                  <a:schemeClr val="bg1"/>
                </a:solidFill>
              </a:rPr>
              <a:t>ReLU6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Точечную свертку с </a:t>
            </a:r>
            <a:r>
              <a:rPr lang="ru-RU" altLang="ru-RU" sz="2200" dirty="0" err="1">
                <a:solidFill>
                  <a:schemeClr val="bg1"/>
                </a:solidFill>
              </a:rPr>
              <a:t>батчнормом</a:t>
            </a:r>
            <a:r>
              <a:rPr lang="ru-RU" altLang="ru-RU" sz="2200" dirty="0">
                <a:solidFill>
                  <a:schemeClr val="bg1"/>
                </a:solidFill>
              </a:rPr>
              <a:t> и </a:t>
            </a:r>
            <a:r>
              <a:rPr lang="en-US" altLang="ru-RU" sz="2200" dirty="0">
                <a:solidFill>
                  <a:schemeClr val="bg1"/>
                </a:solidFill>
              </a:rPr>
              <a:t>ReLU6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Считается, что </a:t>
            </a:r>
            <a:r>
              <a:rPr lang="en-US" altLang="ru-RU" sz="2200" dirty="0">
                <a:solidFill>
                  <a:schemeClr val="bg1"/>
                </a:solidFill>
              </a:rPr>
              <a:t>ReLU6</a:t>
            </a:r>
            <a:r>
              <a:rPr lang="ru-RU" altLang="ru-RU" sz="2200" dirty="0">
                <a:solidFill>
                  <a:schemeClr val="bg1"/>
                </a:solidFill>
              </a:rPr>
              <a:t> не позволяет взорваться градиенту. 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3" descr="Why Relu? Tips for using Relu. Comparison between Relu, Leaky Relu, and  Relu-6. | by Chinesh Dosh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632C288-C457-C146-A77C-FAC9EDDC0B3B}"/>
              </a:ext>
            </a:extLst>
          </p:cNvPr>
          <p:cNvSpPr/>
          <p:nvPr/>
        </p:nvSpPr>
        <p:spPr>
          <a:xfrm>
            <a:off x="238805" y="957129"/>
            <a:ext cx="11661340" cy="795930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397" y="2013219"/>
            <a:ext cx="1792948" cy="44351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982" y="3838394"/>
            <a:ext cx="3280630" cy="24253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" name="Прямоугольник 9"/>
          <p:cNvSpPr/>
          <p:nvPr/>
        </p:nvSpPr>
        <p:spPr>
          <a:xfrm>
            <a:off x="2506702" y="6263741"/>
            <a:ext cx="4750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dirty="0" smtClean="0">
                <a:solidFill>
                  <a:schemeClr val="bg1"/>
                </a:solidFill>
              </a:rPr>
              <a:t>Обратите внимание в </a:t>
            </a:r>
            <a:r>
              <a:rPr lang="en-US" altLang="ru-RU" dirty="0" err="1" smtClean="0">
                <a:solidFill>
                  <a:schemeClr val="bg1"/>
                </a:solidFill>
              </a:rPr>
              <a:t>Xception</a:t>
            </a:r>
            <a:r>
              <a:rPr lang="en-US" altLang="ru-RU" dirty="0" smtClean="0">
                <a:solidFill>
                  <a:schemeClr val="bg1"/>
                </a:solidFill>
              </a:rPr>
              <a:t> </a:t>
            </a:r>
            <a:r>
              <a:rPr lang="ru-RU" altLang="ru-RU" dirty="0" smtClean="0">
                <a:solidFill>
                  <a:schemeClr val="bg1"/>
                </a:solidFill>
              </a:rPr>
              <a:t>было наоборот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47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Мобильные Сети. </a:t>
            </a:r>
            <a:r>
              <a:rPr lang="en-US" sz="4000" b="1" dirty="0" err="1">
                <a:solidFill>
                  <a:schemeClr val="bg1"/>
                </a:solidFill>
              </a:rPr>
              <a:t>MobileNet</a:t>
            </a:r>
            <a:r>
              <a:rPr lang="en-US" sz="4000" b="1" dirty="0">
                <a:solidFill>
                  <a:schemeClr val="bg1"/>
                </a:solidFill>
              </a:rPr>
              <a:t> V1</a:t>
            </a:r>
            <a:r>
              <a:rPr lang="ru-RU" sz="4000" b="1" dirty="0">
                <a:solidFill>
                  <a:schemeClr val="bg1"/>
                </a:solidFill>
              </a:rPr>
              <a:t> 2017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" y="863125"/>
            <a:ext cx="11510683" cy="3314239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Базовая идея подхода </a:t>
            </a:r>
            <a:r>
              <a:rPr lang="ru-RU" altLang="ru-RU" dirty="0" err="1">
                <a:solidFill>
                  <a:schemeClr val="bg1"/>
                </a:solidFill>
              </a:rPr>
              <a:t>MobileNet</a:t>
            </a:r>
            <a:r>
              <a:rPr lang="ru-RU" altLang="ru-RU" dirty="0">
                <a:solidFill>
                  <a:schemeClr val="bg1"/>
                </a:solidFill>
              </a:rPr>
              <a:t> это снижение параметров  </a:t>
            </a:r>
            <a:r>
              <a:rPr lang="ru-RU" altLang="ru-RU" dirty="0" smtClean="0">
                <a:solidFill>
                  <a:schemeClr val="bg1"/>
                </a:solidFill>
              </a:rPr>
              <a:t/>
            </a:r>
            <a:br>
              <a:rPr lang="ru-RU" altLang="ru-RU" dirty="0" smtClean="0">
                <a:solidFill>
                  <a:schemeClr val="bg1"/>
                </a:solidFill>
              </a:rPr>
            </a:br>
            <a:r>
              <a:rPr lang="ru-RU" altLang="ru-RU" dirty="0" err="1" smtClean="0">
                <a:solidFill>
                  <a:schemeClr val="bg1"/>
                </a:solidFill>
              </a:rPr>
              <a:t>сверточной</a:t>
            </a:r>
            <a:r>
              <a:rPr lang="ru-RU" altLang="ru-RU" dirty="0" smtClean="0">
                <a:solidFill>
                  <a:schemeClr val="bg1"/>
                </a:solidFill>
              </a:rPr>
              <a:t> </a:t>
            </a:r>
            <a:r>
              <a:rPr lang="ru-RU" altLang="ru-RU" dirty="0">
                <a:solidFill>
                  <a:schemeClr val="bg1"/>
                </a:solidFill>
              </a:rPr>
              <a:t>сети при помощи </a:t>
            </a:r>
            <a:r>
              <a:rPr lang="ru-RU" altLang="ru-RU" dirty="0" err="1">
                <a:solidFill>
                  <a:schemeClr val="bg1"/>
                </a:solidFill>
              </a:rPr>
              <a:t>Dep</a:t>
            </a:r>
            <a:r>
              <a:rPr lang="en-US" altLang="ru-RU" dirty="0" err="1">
                <a:solidFill>
                  <a:schemeClr val="bg1"/>
                </a:solidFill>
              </a:rPr>
              <a:t>th</a:t>
            </a:r>
            <a:r>
              <a:rPr lang="ru-RU" altLang="ru-RU" dirty="0" err="1">
                <a:solidFill>
                  <a:schemeClr val="bg1"/>
                </a:solidFill>
              </a:rPr>
              <a:t>Wise</a:t>
            </a:r>
            <a:r>
              <a:rPr lang="ru-RU" altLang="ru-RU" dirty="0">
                <a:solidFill>
                  <a:schemeClr val="bg1"/>
                </a:solidFill>
              </a:rPr>
              <a:t> </a:t>
            </a:r>
            <a:r>
              <a:rPr lang="ru-RU" altLang="ru-RU" dirty="0" err="1">
                <a:solidFill>
                  <a:schemeClr val="bg1"/>
                </a:solidFill>
              </a:rPr>
              <a:t>separable</a:t>
            </a:r>
            <a:r>
              <a:rPr lang="ru-RU" altLang="ru-RU" dirty="0">
                <a:solidFill>
                  <a:schemeClr val="bg1"/>
                </a:solidFill>
              </a:rPr>
              <a:t> </a:t>
            </a:r>
            <a:r>
              <a:rPr lang="ru-RU" altLang="ru-RU" dirty="0" err="1">
                <a:solidFill>
                  <a:schemeClr val="bg1"/>
                </a:solidFill>
              </a:rPr>
              <a:t>convolution</a:t>
            </a:r>
            <a:r>
              <a:rPr lang="ru-RU" altLang="ru-RU" dirty="0">
                <a:solidFill>
                  <a:schemeClr val="bg1"/>
                </a:solidFill>
              </a:rPr>
              <a:t>.</a:t>
            </a:r>
            <a:endParaRPr lang="ru-RU" altLang="ru-RU" sz="20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Каждый блок включает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err="1">
                <a:solidFill>
                  <a:schemeClr val="bg1"/>
                </a:solidFill>
              </a:rPr>
              <a:t>Dep</a:t>
            </a:r>
            <a:r>
              <a:rPr lang="en-US" altLang="ru-RU" sz="2200" dirty="0" err="1">
                <a:solidFill>
                  <a:schemeClr val="bg1"/>
                </a:solidFill>
              </a:rPr>
              <a:t>th</a:t>
            </a:r>
            <a:r>
              <a:rPr lang="ru-RU" altLang="ru-RU" sz="2200" dirty="0" err="1">
                <a:solidFill>
                  <a:schemeClr val="bg1"/>
                </a:solidFill>
              </a:rPr>
              <a:t>Wise</a:t>
            </a:r>
            <a:r>
              <a:rPr lang="ru-RU" altLang="ru-RU" sz="2200" dirty="0">
                <a:solidFill>
                  <a:schemeClr val="bg1"/>
                </a:solidFill>
              </a:rPr>
              <a:t> свертку,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нормализацию </a:t>
            </a:r>
            <a:r>
              <a:rPr lang="ru-RU" altLang="ru-RU" sz="2200" dirty="0" err="1">
                <a:solidFill>
                  <a:schemeClr val="bg1"/>
                </a:solidFill>
              </a:rPr>
              <a:t>batchnorm</a:t>
            </a:r>
            <a:r>
              <a:rPr lang="ru-RU" altLang="ru-RU" sz="2200" dirty="0">
                <a:solidFill>
                  <a:schemeClr val="bg1"/>
                </a:solidFill>
              </a:rPr>
              <a:t>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Функцию активации </a:t>
            </a:r>
            <a:r>
              <a:rPr lang="en-US" altLang="ru-RU" sz="2200" dirty="0">
                <a:solidFill>
                  <a:schemeClr val="bg1"/>
                </a:solidFill>
              </a:rPr>
              <a:t>ReLU6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Точечную свертку с </a:t>
            </a:r>
            <a:r>
              <a:rPr lang="ru-RU" altLang="ru-RU" sz="2200" dirty="0" err="1">
                <a:solidFill>
                  <a:schemeClr val="bg1"/>
                </a:solidFill>
              </a:rPr>
              <a:t>батчнормом</a:t>
            </a:r>
            <a:r>
              <a:rPr lang="ru-RU" altLang="ru-RU" sz="2200" dirty="0">
                <a:solidFill>
                  <a:schemeClr val="bg1"/>
                </a:solidFill>
              </a:rPr>
              <a:t> и </a:t>
            </a:r>
            <a:r>
              <a:rPr lang="en-US" altLang="ru-RU" sz="2200" dirty="0">
                <a:solidFill>
                  <a:schemeClr val="bg1"/>
                </a:solidFill>
              </a:rPr>
              <a:t>ReLU6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Считается, что </a:t>
            </a:r>
            <a:r>
              <a:rPr lang="en-US" altLang="ru-RU" sz="2200" dirty="0">
                <a:solidFill>
                  <a:schemeClr val="bg1"/>
                </a:solidFill>
              </a:rPr>
              <a:t>ReLU6</a:t>
            </a:r>
            <a:r>
              <a:rPr lang="ru-RU" altLang="ru-RU" sz="2200" dirty="0">
                <a:solidFill>
                  <a:schemeClr val="bg1"/>
                </a:solidFill>
              </a:rPr>
              <a:t> не позволяет взорваться градиенту</a:t>
            </a:r>
            <a:r>
              <a:rPr lang="ru-RU" altLang="ru-RU" sz="2200" dirty="0" smtClean="0">
                <a:solidFill>
                  <a:schemeClr val="bg1"/>
                </a:solidFill>
              </a:rPr>
              <a:t>.</a:t>
            </a:r>
          </a:p>
          <a:p>
            <a:pPr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chemeClr val="bg1"/>
                </a:solidFill>
              </a:rPr>
              <a:t>За счет насыщения.  </a:t>
            </a:r>
            <a:endParaRPr lang="ru-RU" altLang="ru-RU" sz="2000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3" descr="Why Relu? Tips for using Relu. Comparison between Relu, Leaky Relu, and  Relu-6. | by Chinesh Dosh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632C288-C457-C146-A77C-FAC9EDDC0B3B}"/>
              </a:ext>
            </a:extLst>
          </p:cNvPr>
          <p:cNvSpPr/>
          <p:nvPr/>
        </p:nvSpPr>
        <p:spPr>
          <a:xfrm>
            <a:off x="806695" y="2809874"/>
            <a:ext cx="7778505" cy="13674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397" y="2013219"/>
            <a:ext cx="1792948" cy="44351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C586FCA2-4C5C-3442-BAA6-DDBFF9631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816418"/>
              </p:ext>
            </p:extLst>
          </p:nvPr>
        </p:nvGraphicFramePr>
        <p:xfrm>
          <a:off x="1361528" y="4301723"/>
          <a:ext cx="3619500" cy="1685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3568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Мобильные Сети. </a:t>
            </a:r>
            <a:r>
              <a:rPr lang="en-US" sz="4000" b="1" dirty="0" err="1">
                <a:solidFill>
                  <a:schemeClr val="bg1"/>
                </a:solidFill>
              </a:rPr>
              <a:t>MobileNet</a:t>
            </a:r>
            <a:r>
              <a:rPr lang="en-US" sz="4000" b="1" dirty="0">
                <a:solidFill>
                  <a:schemeClr val="bg1"/>
                </a:solidFill>
              </a:rPr>
              <a:t> V1</a:t>
            </a:r>
            <a:r>
              <a:rPr lang="ru-RU" sz="4000" b="1" dirty="0">
                <a:solidFill>
                  <a:schemeClr val="bg1"/>
                </a:solidFill>
              </a:rPr>
              <a:t> 2017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" y="863125"/>
            <a:ext cx="7584141" cy="5550375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При разработке архитектуры подбирались </a:t>
            </a:r>
            <a:br>
              <a:rPr lang="ru-RU" altLang="ru-RU" sz="2400" dirty="0">
                <a:solidFill>
                  <a:schemeClr val="bg1"/>
                </a:solidFill>
              </a:rPr>
            </a:br>
            <a:r>
              <a:rPr lang="ru-RU" altLang="ru-RU" sz="2400" dirty="0">
                <a:solidFill>
                  <a:schemeClr val="bg1"/>
                </a:solidFill>
              </a:rPr>
              <a:t>два </a:t>
            </a:r>
            <a:r>
              <a:rPr lang="ru-RU" altLang="ru-RU" sz="2400" dirty="0" err="1">
                <a:solidFill>
                  <a:schemeClr val="bg1"/>
                </a:solidFill>
              </a:rPr>
              <a:t>гипер</a:t>
            </a:r>
            <a:r>
              <a:rPr lang="ru-RU" altLang="ru-RU" sz="2400" dirty="0">
                <a:solidFill>
                  <a:schemeClr val="bg1"/>
                </a:solidFill>
              </a:rPr>
              <a:t> параметра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Ширина (коэффициент расширения числа </a:t>
            </a:r>
            <a:br>
              <a:rPr lang="ru-RU" altLang="ru-RU" dirty="0">
                <a:solidFill>
                  <a:schemeClr val="bg1"/>
                </a:solidFill>
              </a:rPr>
            </a:br>
            <a:r>
              <a:rPr lang="ru-RU" altLang="ru-RU" dirty="0">
                <a:solidFill>
                  <a:schemeClr val="bg1"/>
                </a:solidFill>
              </a:rPr>
              <a:t>карт признаков в свертке).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Разрешение (входное разрешение изображения).</a:t>
            </a:r>
          </a:p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400" dirty="0" err="1">
                <a:solidFill>
                  <a:schemeClr val="bg1"/>
                </a:solidFill>
              </a:rPr>
              <a:t>MobileNet</a:t>
            </a:r>
            <a:r>
              <a:rPr lang="ru-RU" altLang="ru-RU" sz="2400" dirty="0">
                <a:solidFill>
                  <a:schemeClr val="bg1"/>
                </a:solidFill>
              </a:rPr>
              <a:t> v1 состоит из 13 блоков.</a:t>
            </a:r>
          </a:p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В сети не используется локальный </a:t>
            </a:r>
            <a:r>
              <a:rPr lang="ru-RU" altLang="ru-RU" sz="2400" dirty="0" err="1">
                <a:solidFill>
                  <a:schemeClr val="bg1"/>
                </a:solidFill>
              </a:rPr>
              <a:t>пулинг</a:t>
            </a:r>
            <a:r>
              <a:rPr lang="ru-RU" altLang="ru-RU" sz="2400" dirty="0">
                <a:solidFill>
                  <a:schemeClr val="bg1"/>
                </a:solidFill>
              </a:rPr>
              <a:t>.</a:t>
            </a:r>
          </a:p>
          <a:p>
            <a:pPr marL="685800"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Вместо </a:t>
            </a:r>
            <a:r>
              <a:rPr lang="ru-RU" altLang="ru-RU" sz="2400" dirty="0" err="1">
                <a:solidFill>
                  <a:schemeClr val="bg1"/>
                </a:solidFill>
              </a:rPr>
              <a:t>пулинга</a:t>
            </a:r>
            <a:r>
              <a:rPr lang="ru-RU" altLang="ru-RU" sz="2400" dirty="0">
                <a:solidFill>
                  <a:schemeClr val="bg1"/>
                </a:solidFill>
              </a:rPr>
              <a:t> некоторые из </a:t>
            </a:r>
            <a:r>
              <a:rPr lang="ru-RU" altLang="ru-RU" sz="2400" dirty="0" err="1">
                <a:solidFill>
                  <a:schemeClr val="bg1"/>
                </a:solidFill>
              </a:rPr>
              <a:t>depthwise</a:t>
            </a:r>
            <a:r>
              <a:rPr lang="ru-RU" altLang="ru-RU" sz="2400" dirty="0">
                <a:solidFill>
                  <a:schemeClr val="bg1"/>
                </a:solidFill>
              </a:rPr>
              <a:t> слоев имеют шаг (</a:t>
            </a:r>
            <a:r>
              <a:rPr lang="ru-RU" altLang="ru-RU" sz="2400" dirty="0" err="1">
                <a:solidFill>
                  <a:schemeClr val="bg1"/>
                </a:solidFill>
              </a:rPr>
              <a:t>stride</a:t>
            </a:r>
            <a:r>
              <a:rPr lang="ru-RU" altLang="ru-RU" sz="2400" dirty="0">
                <a:solidFill>
                  <a:schemeClr val="bg1"/>
                </a:solidFill>
              </a:rPr>
              <a:t>) 2</a:t>
            </a:r>
            <a:r>
              <a:rPr lang="ru-RU" altLang="ru-RU" sz="2400" dirty="0" smtClean="0">
                <a:solidFill>
                  <a:schemeClr val="bg1"/>
                </a:solidFill>
              </a:rPr>
              <a:t>.</a:t>
            </a:r>
          </a:p>
          <a:p>
            <a:pPr marL="1143000" lvl="3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>
                <a:solidFill>
                  <a:schemeClr val="bg1"/>
                </a:solidFill>
              </a:rPr>
              <a:t>В таких блоках нет остаточных связей.</a:t>
            </a:r>
            <a:endParaRPr lang="ru-RU" altLang="ru-RU" sz="22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В конце сети </a:t>
            </a:r>
            <a:r>
              <a:rPr lang="ru-RU" altLang="ru-RU" sz="2400" dirty="0" err="1">
                <a:solidFill>
                  <a:schemeClr val="bg1"/>
                </a:solidFill>
              </a:rPr>
              <a:t>MobileNet</a:t>
            </a:r>
            <a:r>
              <a:rPr lang="ru-RU" altLang="ru-RU" sz="2400" dirty="0">
                <a:solidFill>
                  <a:schemeClr val="bg1"/>
                </a:solidFill>
              </a:rPr>
              <a:t> V1 используется </a:t>
            </a:r>
            <a:r>
              <a:rPr lang="ru-RU" altLang="ru-RU" sz="2400" dirty="0" smtClean="0">
                <a:solidFill>
                  <a:schemeClr val="bg1"/>
                </a:solidFill>
              </a:rPr>
              <a:t/>
            </a:r>
            <a:br>
              <a:rPr lang="ru-RU" altLang="ru-RU" sz="2400" dirty="0" smtClean="0">
                <a:solidFill>
                  <a:schemeClr val="bg1"/>
                </a:solidFill>
              </a:rPr>
            </a:br>
            <a:r>
              <a:rPr lang="ru-RU" altLang="ru-RU" sz="2400" dirty="0" err="1" smtClean="0">
                <a:solidFill>
                  <a:schemeClr val="bg1"/>
                </a:solidFill>
              </a:rPr>
              <a:t>global</a:t>
            </a:r>
            <a:r>
              <a:rPr lang="ru-RU" altLang="ru-RU" sz="2400" dirty="0" smtClean="0">
                <a:solidFill>
                  <a:schemeClr val="bg1"/>
                </a:solidFill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</a:rPr>
              <a:t>average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</a:rPr>
              <a:t>pooling</a:t>
            </a:r>
            <a:r>
              <a:rPr lang="ru-RU" altLang="ru-RU" sz="2400" dirty="0">
                <a:solidFill>
                  <a:schemeClr val="bg1"/>
                </a:solidFill>
              </a:rPr>
              <a:t> и слои </a:t>
            </a:r>
            <a:r>
              <a:rPr lang="ru-RU" altLang="ru-RU" sz="2400" dirty="0" err="1">
                <a:solidFill>
                  <a:schemeClr val="bg1"/>
                </a:solidFill>
              </a:rPr>
              <a:t>fully-connected</a:t>
            </a:r>
            <a:r>
              <a:rPr lang="ru-RU" altLang="ru-RU" sz="2400" dirty="0">
                <a:solidFill>
                  <a:schemeClr val="bg1"/>
                </a:solidFill>
              </a:rPr>
              <a:t> для </a:t>
            </a:r>
            <a:r>
              <a:rPr lang="ru-RU" altLang="ru-RU" sz="2400" dirty="0" smtClean="0">
                <a:solidFill>
                  <a:schemeClr val="bg1"/>
                </a:solidFill>
              </a:rPr>
              <a:t>изменения </a:t>
            </a:r>
            <a:r>
              <a:rPr lang="ru-RU" altLang="ru-RU" sz="2400" dirty="0">
                <a:solidFill>
                  <a:schemeClr val="bg1"/>
                </a:solidFill>
              </a:rPr>
              <a:t>числа карт признаков до необходимого.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3" descr="Why Relu? Tips for using Relu. Comparison between Relu, Leaky Relu, and  Relu-6. | by Chinesh Doshi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7" name="Picture 5" descr="MobileNetV1 Explained | Papers With 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1853" y="1074137"/>
            <a:ext cx="4013796" cy="470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0A9DCE9-0C8F-A447-9001-18810A4567C5}"/>
              </a:ext>
            </a:extLst>
          </p:cNvPr>
          <p:cNvSpPr/>
          <p:nvPr/>
        </p:nvSpPr>
        <p:spPr>
          <a:xfrm>
            <a:off x="238804" y="863124"/>
            <a:ext cx="7381195" cy="18945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010400" y="5868472"/>
            <a:ext cx="518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Howard, Andrew G., et al. "</a:t>
            </a:r>
            <a:r>
              <a:rPr lang="en-US" sz="16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Mobilenets</a:t>
            </a:r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: Efficient convolutional neural networks for mobile vision applications." </a:t>
            </a:r>
            <a:r>
              <a:rPr lang="en-US" sz="1600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arXiv</a:t>
            </a:r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preprint arXiv:1704.04861 (2017).</a:t>
            </a:r>
            <a:endParaRPr lang="ru-RU" sz="16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83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Мобильные Сети. </a:t>
            </a:r>
            <a:r>
              <a:rPr lang="en-US" sz="4800" b="1" dirty="0" err="1">
                <a:solidFill>
                  <a:schemeClr val="bg1"/>
                </a:solidFill>
              </a:rPr>
              <a:t>MobileNet</a:t>
            </a:r>
            <a:r>
              <a:rPr lang="en-US" sz="4800" b="1" dirty="0">
                <a:solidFill>
                  <a:schemeClr val="bg1"/>
                </a:solidFill>
              </a:rPr>
              <a:t> V2</a:t>
            </a:r>
            <a:r>
              <a:rPr lang="ru-RU" sz="4800" b="1" dirty="0">
                <a:solidFill>
                  <a:schemeClr val="bg1"/>
                </a:solidFill>
              </a:rPr>
              <a:t> 2018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75" y="948583"/>
            <a:ext cx="11731625" cy="573422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Архитектура блока </a:t>
            </a:r>
            <a:r>
              <a:rPr lang="ru-RU" altLang="ru-RU" sz="2400" dirty="0" err="1">
                <a:solidFill>
                  <a:schemeClr val="bg1"/>
                </a:solidFill>
              </a:rPr>
              <a:t>MobileNet</a:t>
            </a:r>
            <a:r>
              <a:rPr lang="ru-RU" altLang="ru-RU" sz="2400" dirty="0">
                <a:solidFill>
                  <a:schemeClr val="bg1"/>
                </a:solidFill>
              </a:rPr>
              <a:t> V2: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1 этап - расширение (t – фактор расширения)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2 этап </a:t>
            </a:r>
            <a:r>
              <a:rPr lang="ru-RU" altLang="ru-RU" dirty="0" smtClean="0">
                <a:solidFill>
                  <a:schemeClr val="bg1"/>
                </a:solidFill>
              </a:rPr>
              <a:t>– </a:t>
            </a:r>
            <a:r>
              <a:rPr lang="ru-RU" altLang="ru-RU" dirty="0" err="1" smtClean="0">
                <a:solidFill>
                  <a:schemeClr val="bg1"/>
                </a:solidFill>
              </a:rPr>
              <a:t>Вep</a:t>
            </a:r>
            <a:r>
              <a:rPr lang="en-US" altLang="ru-RU" dirty="0" err="1" smtClean="0">
                <a:solidFill>
                  <a:schemeClr val="bg1"/>
                </a:solidFill>
              </a:rPr>
              <a:t>th</a:t>
            </a:r>
            <a:r>
              <a:rPr lang="ru-RU" altLang="ru-RU" dirty="0" smtClean="0">
                <a:solidFill>
                  <a:schemeClr val="bg1"/>
                </a:solidFill>
              </a:rPr>
              <a:t> </a:t>
            </a:r>
            <a:r>
              <a:rPr lang="en-US" altLang="ru-RU" dirty="0" smtClean="0">
                <a:solidFill>
                  <a:schemeClr val="bg1"/>
                </a:solidFill>
              </a:rPr>
              <a:t>W</a:t>
            </a:r>
            <a:r>
              <a:rPr lang="ru-RU" altLang="ru-RU" dirty="0" err="1">
                <a:solidFill>
                  <a:schemeClr val="bg1"/>
                </a:solidFill>
              </a:rPr>
              <a:t>ise</a:t>
            </a:r>
            <a:r>
              <a:rPr lang="ru-RU" altLang="ru-RU" dirty="0">
                <a:solidFill>
                  <a:schemeClr val="bg1"/>
                </a:solidFill>
              </a:rPr>
              <a:t> свертка</a:t>
            </a:r>
            <a:r>
              <a:rPr lang="en-US" altLang="ru-RU" dirty="0">
                <a:solidFill>
                  <a:schemeClr val="bg1"/>
                </a:solidFill>
              </a:rPr>
              <a:t> c </a:t>
            </a:r>
            <a:r>
              <a:rPr lang="ru-RU" altLang="ru-RU" dirty="0">
                <a:solidFill>
                  <a:schemeClr val="bg1"/>
                </a:solidFill>
              </a:rPr>
              <a:t>шагом </a:t>
            </a:r>
            <a:r>
              <a:rPr lang="en-US" altLang="ru-RU" dirty="0">
                <a:solidFill>
                  <a:schemeClr val="bg1"/>
                </a:solidFill>
              </a:rPr>
              <a:t>(stride)</a:t>
            </a:r>
            <a:r>
              <a:rPr lang="ru-RU" altLang="ru-RU" dirty="0">
                <a:solidFill>
                  <a:schemeClr val="bg1"/>
                </a:solidFill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3 </a:t>
            </a:r>
            <a:r>
              <a:rPr lang="ru-RU" altLang="ru-RU" dirty="0" err="1">
                <a:solidFill>
                  <a:schemeClr val="bg1"/>
                </a:solidFill>
              </a:rPr>
              <a:t>stage</a:t>
            </a:r>
            <a:r>
              <a:rPr lang="ru-RU" altLang="ru-RU" dirty="0">
                <a:solidFill>
                  <a:schemeClr val="bg1"/>
                </a:solidFill>
              </a:rPr>
              <a:t> – слой проекции (</a:t>
            </a:r>
            <a:r>
              <a:rPr lang="ru-RU" altLang="ru-RU" dirty="0" err="1">
                <a:solidFill>
                  <a:schemeClr val="bg1"/>
                </a:solidFill>
              </a:rPr>
              <a:t>bottleneck</a:t>
            </a:r>
            <a:r>
              <a:rPr lang="ru-RU" altLang="ru-RU" dirty="0">
                <a:solidFill>
                  <a:schemeClr val="bg1"/>
                </a:solidFill>
              </a:rPr>
              <a:t> слой) – снижение числа карт </a:t>
            </a:r>
            <a:r>
              <a:rPr lang="ru-RU" altLang="ru-RU" dirty="0" smtClean="0">
                <a:solidFill>
                  <a:schemeClr val="bg1"/>
                </a:solidFill>
              </a:rPr>
              <a:t>признаков</a:t>
            </a:r>
            <a:br>
              <a:rPr lang="ru-RU" altLang="ru-RU" dirty="0" smtClean="0">
                <a:solidFill>
                  <a:schemeClr val="bg1"/>
                </a:solidFill>
              </a:rPr>
            </a:br>
            <a:r>
              <a:rPr lang="ru-RU" altLang="ru-RU" dirty="0" smtClean="0">
                <a:solidFill>
                  <a:schemeClr val="bg1"/>
                </a:solidFill>
              </a:rPr>
              <a:t> </a:t>
            </a:r>
            <a:r>
              <a:rPr lang="ru-RU" altLang="ru-RU" dirty="0">
                <a:solidFill>
                  <a:schemeClr val="bg1"/>
                </a:solidFill>
              </a:rPr>
              <a:t>до необходимого.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</a:rPr>
              <a:t>Предполагается, что сжатие произойдет без потери информации.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u="sng" dirty="0">
                <a:solidFill>
                  <a:schemeClr val="bg1"/>
                </a:solidFill>
              </a:rPr>
              <a:t>Сеть сама должна научиться расширять и сжимать карты признаков без потерь.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image-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image-3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17B41F8-0A55-A342-BF23-ADFBDC6750C1}"/>
              </a:ext>
            </a:extLst>
          </p:cNvPr>
          <p:cNvSpPr/>
          <p:nvPr/>
        </p:nvSpPr>
        <p:spPr>
          <a:xfrm>
            <a:off x="530660" y="1350235"/>
            <a:ext cx="10835840" cy="147114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/>
          <a:srcRect t="-7309" b="1"/>
          <a:stretch/>
        </p:blipFill>
        <p:spPr>
          <a:xfrm>
            <a:off x="2314642" y="3602888"/>
            <a:ext cx="7896672" cy="3069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" name="Прямоугольник 9"/>
          <p:cNvSpPr/>
          <p:nvPr/>
        </p:nvSpPr>
        <p:spPr>
          <a:xfrm>
            <a:off x="4769927" y="3554118"/>
            <a:ext cx="284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Inverted residual block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8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Мобильные Сети. </a:t>
            </a:r>
            <a:r>
              <a:rPr lang="en-US" sz="4800" b="1" dirty="0" err="1">
                <a:solidFill>
                  <a:schemeClr val="bg1"/>
                </a:solidFill>
              </a:rPr>
              <a:t>MobileNet</a:t>
            </a:r>
            <a:r>
              <a:rPr lang="en-US" sz="4800" b="1" dirty="0">
                <a:solidFill>
                  <a:schemeClr val="bg1"/>
                </a:solidFill>
              </a:rPr>
              <a:t> V2</a:t>
            </a:r>
            <a:r>
              <a:rPr lang="ru-RU" sz="4800" b="1" dirty="0">
                <a:solidFill>
                  <a:schemeClr val="bg1"/>
                </a:solidFill>
              </a:rPr>
              <a:t> 2018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87" y="969947"/>
            <a:ext cx="11695766" cy="5888053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Используется остаточная связь </a:t>
            </a:r>
            <a:r>
              <a:rPr lang="ru-RU" altLang="ru-RU" sz="2400" dirty="0" smtClean="0">
                <a:solidFill>
                  <a:schemeClr val="bg1"/>
                </a:solidFill>
              </a:rPr>
              <a:t>«</a:t>
            </a:r>
            <a:r>
              <a:rPr lang="ru-RU" altLang="ru-RU" sz="2400" b="1" dirty="0" err="1" smtClean="0">
                <a:solidFill>
                  <a:schemeClr val="bg1"/>
                </a:solidFill>
              </a:rPr>
              <a:t>inverted</a:t>
            </a:r>
            <a:r>
              <a:rPr lang="ru-RU" altLang="ru-RU" sz="2400" b="1" dirty="0" smtClean="0">
                <a:solidFill>
                  <a:schemeClr val="bg1"/>
                </a:solidFill>
              </a:rPr>
              <a:t> </a:t>
            </a:r>
            <a:r>
              <a:rPr lang="ru-RU" altLang="ru-RU" sz="2400" b="1" dirty="0" err="1" smtClean="0">
                <a:solidFill>
                  <a:schemeClr val="bg1"/>
                </a:solidFill>
              </a:rPr>
              <a:t>residual</a:t>
            </a:r>
            <a:r>
              <a:rPr lang="ru-RU" altLang="ru-RU" sz="2400" b="1" dirty="0" smtClean="0">
                <a:solidFill>
                  <a:schemeClr val="bg1"/>
                </a:solidFill>
              </a:rPr>
              <a:t>»</a:t>
            </a:r>
            <a:r>
              <a:rPr lang="ru-RU" altLang="ru-RU" sz="2400" dirty="0" smtClean="0">
                <a:solidFill>
                  <a:schemeClr val="bg1"/>
                </a:solidFill>
              </a:rPr>
              <a:t> </a:t>
            </a:r>
            <a:r>
              <a:rPr lang="ru-RU" altLang="ru-RU" sz="2400" dirty="0">
                <a:solidFill>
                  <a:schemeClr val="bg1"/>
                </a:solidFill>
              </a:rPr>
              <a:t>для помощи градиенту в прохождении сети. </a:t>
            </a:r>
          </a:p>
          <a:p>
            <a:pPr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>
                <a:solidFill>
                  <a:schemeClr val="bg1"/>
                </a:solidFill>
              </a:rPr>
              <a:t>Остаточная </a:t>
            </a:r>
            <a:r>
              <a:rPr lang="ru-RU" altLang="ru-RU" sz="2200" dirty="0" err="1" smtClean="0">
                <a:solidFill>
                  <a:schemeClr val="bg1"/>
                </a:solidFill>
              </a:rPr>
              <a:t>свзять</a:t>
            </a:r>
            <a:r>
              <a:rPr lang="ru-RU" altLang="ru-RU" sz="2200" dirty="0" smtClean="0">
                <a:solidFill>
                  <a:schemeClr val="bg1"/>
                </a:solidFill>
              </a:rPr>
              <a:t> используется </a:t>
            </a:r>
            <a:r>
              <a:rPr lang="ru-RU" altLang="ru-RU" sz="2200" dirty="0">
                <a:solidFill>
                  <a:schemeClr val="bg1"/>
                </a:solidFill>
              </a:rPr>
              <a:t>в блоках где разрешение и число карт признаков на входе и выходе одинаковое.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Авторы назвали эту операцию обратная остаточная связь (</a:t>
            </a:r>
            <a:r>
              <a:rPr lang="ru-RU" altLang="ru-RU" sz="2400" b="1" dirty="0" err="1">
                <a:solidFill>
                  <a:schemeClr val="bg1"/>
                </a:solidFill>
              </a:rPr>
              <a:t>inverted</a:t>
            </a:r>
            <a:r>
              <a:rPr lang="ru-RU" altLang="ru-RU" sz="2400" b="1" dirty="0">
                <a:solidFill>
                  <a:schemeClr val="bg1"/>
                </a:solidFill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</a:rPr>
              <a:t>residual</a:t>
            </a:r>
            <a:r>
              <a:rPr lang="ru-RU" altLang="ru-RU" sz="2400" dirty="0">
                <a:solidFill>
                  <a:schemeClr val="bg1"/>
                </a:solidFill>
              </a:rPr>
              <a:t>) – так как </a:t>
            </a:r>
            <a:r>
              <a:rPr lang="ru-RU" altLang="ru-RU" sz="2400" dirty="0" err="1">
                <a:solidFill>
                  <a:schemeClr val="bg1"/>
                </a:solidFill>
              </a:rPr>
              <a:t>свзяь</a:t>
            </a:r>
            <a:r>
              <a:rPr lang="ru-RU" altLang="ru-RU" sz="2400" dirty="0">
                <a:solidFill>
                  <a:schemeClr val="bg1"/>
                </a:solidFill>
              </a:rPr>
              <a:t> проходит без учета </a:t>
            </a:r>
            <a:r>
              <a:rPr lang="ru-RU" altLang="ru-RU" sz="2400" dirty="0" smtClean="0">
                <a:solidFill>
                  <a:schemeClr val="bg1"/>
                </a:solidFill>
              </a:rPr>
              <a:t>расширения </a:t>
            </a:r>
            <a:r>
              <a:rPr lang="ru-RU" altLang="ru-RU" sz="2400" dirty="0">
                <a:solidFill>
                  <a:schemeClr val="bg1"/>
                </a:solidFill>
              </a:rPr>
              <a:t>и сжатия карт признаков –</a:t>
            </a:r>
            <a:r>
              <a:rPr lang="en-US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>
                <a:solidFill>
                  <a:schemeClr val="bg1"/>
                </a:solidFill>
              </a:rPr>
              <a:t>то есть для небольшого числа карт.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Как правило каждый слой имеет </a:t>
            </a:r>
            <a:r>
              <a:rPr lang="ru-RU" altLang="ru-RU" dirty="0" err="1">
                <a:solidFill>
                  <a:schemeClr val="bg1"/>
                </a:solidFill>
              </a:rPr>
              <a:t>батч</a:t>
            </a:r>
            <a:r>
              <a:rPr lang="ru-RU" altLang="ru-RU" dirty="0">
                <a:solidFill>
                  <a:schemeClr val="bg1"/>
                </a:solidFill>
              </a:rPr>
              <a:t>. Нормализацию и функцию активации ReLU6.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9" name="AutoShape 4" descr="image-3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53FA716-06FA-9D4D-89E4-FA75F65F2D79}"/>
              </a:ext>
            </a:extLst>
          </p:cNvPr>
          <p:cNvSpPr/>
          <p:nvPr/>
        </p:nvSpPr>
        <p:spPr>
          <a:xfrm>
            <a:off x="340659" y="1045470"/>
            <a:ext cx="10813469" cy="68614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794" y="3942914"/>
            <a:ext cx="7089605" cy="25684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60461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Мобильные Сети. </a:t>
            </a:r>
            <a:r>
              <a:rPr lang="en-US" sz="4800" b="1" dirty="0" err="1">
                <a:solidFill>
                  <a:schemeClr val="bg1"/>
                </a:solidFill>
              </a:rPr>
              <a:t>MobileNet</a:t>
            </a:r>
            <a:r>
              <a:rPr lang="en-US" sz="4800" b="1" dirty="0">
                <a:solidFill>
                  <a:schemeClr val="bg1"/>
                </a:solidFill>
              </a:rPr>
              <a:t> V2</a:t>
            </a:r>
            <a:r>
              <a:rPr lang="ru-RU" sz="4800" b="1" dirty="0">
                <a:solidFill>
                  <a:schemeClr val="bg1"/>
                </a:solidFill>
              </a:rPr>
              <a:t> 2018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50" y="1045471"/>
            <a:ext cx="11695766" cy="5888053"/>
          </a:xfrm>
        </p:spPr>
        <p:txBody>
          <a:bodyPr>
            <a:no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b="1" dirty="0">
                <a:solidFill>
                  <a:schemeClr val="bg1"/>
                </a:solidFill>
              </a:rPr>
              <a:t>Выход слоя </a:t>
            </a:r>
            <a:r>
              <a:rPr lang="ru-RU" altLang="ru-RU" b="1" dirty="0" smtClean="0">
                <a:solidFill>
                  <a:schemeClr val="bg1"/>
                </a:solidFill>
              </a:rPr>
              <a:t>проекции (сжатия) </a:t>
            </a:r>
            <a:r>
              <a:rPr lang="ru-RU" altLang="ru-RU" b="1" dirty="0">
                <a:solidFill>
                  <a:schemeClr val="bg1"/>
                </a:solidFill>
              </a:rPr>
              <a:t>не имеет функции активации</a:t>
            </a:r>
            <a:r>
              <a:rPr lang="ru-RU" altLang="ru-RU" dirty="0">
                <a:solidFill>
                  <a:schemeClr val="bg1"/>
                </a:solidFill>
              </a:rPr>
              <a:t>. </a:t>
            </a:r>
          </a:p>
          <a:p>
            <a:pPr marL="1162050" lvl="3" indent="-2428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Авторы назвали этот линейным сужением  (</a:t>
            </a:r>
            <a:r>
              <a:rPr lang="ru-RU" altLang="ru-RU" sz="2400" b="1" dirty="0" err="1">
                <a:solidFill>
                  <a:schemeClr val="bg1"/>
                </a:solidFill>
              </a:rPr>
              <a:t>linear</a:t>
            </a:r>
            <a:r>
              <a:rPr lang="ru-RU" altLang="ru-RU" sz="2400" b="1" dirty="0">
                <a:solidFill>
                  <a:schemeClr val="bg1"/>
                </a:solidFill>
              </a:rPr>
              <a:t> </a:t>
            </a:r>
            <a:r>
              <a:rPr lang="ru-RU" altLang="ru-RU" sz="2400" b="1" dirty="0" err="1">
                <a:solidFill>
                  <a:schemeClr val="bg1"/>
                </a:solidFill>
              </a:rPr>
              <a:t>bottlenecks</a:t>
            </a:r>
            <a:r>
              <a:rPr lang="ru-RU" altLang="ru-RU" sz="2400" b="1" dirty="0">
                <a:solidFill>
                  <a:schemeClr val="bg1"/>
                </a:solidFill>
              </a:rPr>
              <a:t>)</a:t>
            </a:r>
            <a:r>
              <a:rPr lang="ru-RU" altLang="ru-RU" sz="2400" dirty="0">
                <a:solidFill>
                  <a:schemeClr val="bg1"/>
                </a:solidFill>
              </a:rPr>
              <a:t>.</a:t>
            </a:r>
          </a:p>
          <a:p>
            <a:pPr marL="1162050" lvl="6" indent="-2428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Причина этому по мнению авторов – так как слой выдает небольшое число карт признаков, использование нелинейностей может привести к потери полезной информации.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image-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image-3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53FA716-06FA-9D4D-89E4-FA75F65F2D79}"/>
              </a:ext>
            </a:extLst>
          </p:cNvPr>
          <p:cNvSpPr/>
          <p:nvPr/>
        </p:nvSpPr>
        <p:spPr>
          <a:xfrm>
            <a:off x="537883" y="1045471"/>
            <a:ext cx="10854017" cy="2196413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t="-8106" b="-1"/>
          <a:stretch/>
        </p:blipFill>
        <p:spPr>
          <a:xfrm>
            <a:off x="1539428" y="3358497"/>
            <a:ext cx="8214172" cy="3217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" name="Прямоугольник 9"/>
          <p:cNvSpPr/>
          <p:nvPr/>
        </p:nvSpPr>
        <p:spPr>
          <a:xfrm>
            <a:off x="4221829" y="3330299"/>
            <a:ext cx="31390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Inverted residual block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93326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707588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Мобильные Сети. </a:t>
            </a:r>
            <a:r>
              <a:rPr lang="en-US" sz="4800" b="1" dirty="0" err="1">
                <a:solidFill>
                  <a:schemeClr val="bg1"/>
                </a:solidFill>
              </a:rPr>
              <a:t>MobileNet</a:t>
            </a:r>
            <a:r>
              <a:rPr lang="en-US" sz="4800" b="1" dirty="0">
                <a:solidFill>
                  <a:schemeClr val="bg1"/>
                </a:solidFill>
              </a:rPr>
              <a:t> V2</a:t>
            </a:r>
            <a:r>
              <a:rPr lang="ru-RU" sz="4800" b="1" dirty="0">
                <a:solidFill>
                  <a:schemeClr val="bg1"/>
                </a:solidFill>
              </a:rPr>
              <a:t> 2018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75" y="791774"/>
            <a:ext cx="11392717" cy="4948015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err="1">
                <a:solidFill>
                  <a:schemeClr val="bg1"/>
                </a:solidFill>
              </a:rPr>
              <a:t>MobileNet</a:t>
            </a:r>
            <a:r>
              <a:rPr lang="ru-RU" altLang="ru-RU" sz="2400" dirty="0">
                <a:solidFill>
                  <a:schemeClr val="bg1"/>
                </a:solidFill>
              </a:rPr>
              <a:t> v2 состоит из 17 блоков.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В конце вместо </a:t>
            </a:r>
            <a:r>
              <a:rPr lang="ru-RU" altLang="ru-RU" sz="2400" dirty="0" err="1">
                <a:solidFill>
                  <a:schemeClr val="bg1"/>
                </a:solidFill>
              </a:rPr>
              <a:t>полносвязного</a:t>
            </a:r>
            <a:r>
              <a:rPr lang="ru-RU" altLang="ru-RU" sz="2400" dirty="0">
                <a:solidFill>
                  <a:schemeClr val="bg1"/>
                </a:solidFill>
              </a:rPr>
              <a:t> слоя – слой 1×1 свертки, </a:t>
            </a:r>
            <a:r>
              <a:rPr lang="ru-RU" altLang="ru-RU" sz="2400" dirty="0" err="1">
                <a:solidFill>
                  <a:schemeClr val="bg1"/>
                </a:solidFill>
              </a:rPr>
              <a:t>global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</a:rPr>
              <a:t>average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</a:rPr>
              <a:t>pooling</a:t>
            </a:r>
            <a:r>
              <a:rPr lang="ru-RU" altLang="ru-RU" sz="2400" dirty="0">
                <a:solidFill>
                  <a:schemeClr val="bg1"/>
                </a:solidFill>
              </a:rPr>
              <a:t>, и слой классификации. </a:t>
            </a:r>
          </a:p>
          <a:p>
            <a:pPr marL="228600"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400" dirty="0" smtClean="0">
                <a:solidFill>
                  <a:schemeClr val="bg1"/>
                </a:solidFill>
              </a:rPr>
              <a:t>Таим </a:t>
            </a:r>
            <a:r>
              <a:rPr lang="ru-RU" altLang="ru-RU" sz="2400" dirty="0">
                <a:solidFill>
                  <a:schemeClr val="bg1"/>
                </a:solidFill>
              </a:rPr>
              <a:t>образом блок </a:t>
            </a:r>
            <a:r>
              <a:rPr lang="ru-RU" altLang="ru-RU" sz="2400" dirty="0" err="1">
                <a:solidFill>
                  <a:schemeClr val="bg1"/>
                </a:solidFill>
              </a:rPr>
              <a:t>MobileNet</a:t>
            </a:r>
            <a:r>
              <a:rPr lang="ru-RU" altLang="ru-RU" sz="2400" dirty="0">
                <a:solidFill>
                  <a:schemeClr val="bg1"/>
                </a:solidFill>
              </a:rPr>
              <a:t> V2 имеет меньше параметров, чем для версии V1 и не много лучшую точность.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2000" dirty="0">
              <a:solidFill>
                <a:schemeClr val="bg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image-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MobileNetV2: инвертированные остатки и линейные узкие мест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417" y="3265781"/>
            <a:ext cx="4516025" cy="337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62190" y="3265781"/>
            <a:ext cx="430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 – expansion; s – stride; </a:t>
            </a:r>
            <a:r>
              <a:rPr lang="ru-RU" dirty="0" smtClean="0">
                <a:solidFill>
                  <a:schemeClr val="bg1"/>
                </a:solidFill>
              </a:rPr>
              <a:t> с – число каналов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n-</a:t>
            </a:r>
            <a:r>
              <a:rPr lang="ru-RU" dirty="0">
                <a:solidFill>
                  <a:schemeClr val="bg1"/>
                </a:solidFill>
              </a:rPr>
              <a:t>число одинаковых блоков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5762190" y="5790266"/>
            <a:ext cx="56868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Sandler, Mark, et al. "Mobilenetv2: Inverted residuals and linear bottlenecks." Proceedings of the IEEE conference on computer vision and pattern recognition. 2018.</a:t>
            </a:r>
            <a:endParaRPr lang="ru-RU" sz="16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53FA716-06FA-9D4D-89E4-FA75F65F2D79}"/>
              </a:ext>
            </a:extLst>
          </p:cNvPr>
          <p:cNvSpPr/>
          <p:nvPr/>
        </p:nvSpPr>
        <p:spPr>
          <a:xfrm>
            <a:off x="335181" y="770769"/>
            <a:ext cx="10854017" cy="1223132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44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r>
              <a:rPr lang="ru-RU" sz="3700" b="1" dirty="0"/>
              <a:t>Мобильные Сети. </a:t>
            </a:r>
            <a:r>
              <a:rPr lang="en-US" sz="3700" b="1" dirty="0" err="1"/>
              <a:t>ShuffleNet</a:t>
            </a:r>
            <a:r>
              <a:rPr lang="ru-RU" sz="3700" b="1" dirty="0"/>
              <a:t>. </a:t>
            </a:r>
            <a:r>
              <a:rPr lang="en-US" altLang="ru-RU" sz="3700" b="1" dirty="0"/>
              <a:t>G</a:t>
            </a:r>
            <a:r>
              <a:rPr lang="ru-RU" altLang="ru-RU" sz="3700" b="1" dirty="0" err="1"/>
              <a:t>roup</a:t>
            </a:r>
            <a:r>
              <a:rPr lang="ru-RU" altLang="ru-RU" sz="3700" b="1" dirty="0"/>
              <a:t>-</a:t>
            </a:r>
            <a:r>
              <a:rPr lang="en-US" altLang="ru-RU" sz="3700" b="1" dirty="0"/>
              <a:t>W</a:t>
            </a:r>
            <a:r>
              <a:rPr lang="ru-RU" altLang="ru-RU" sz="3700" b="1" dirty="0" err="1"/>
              <a:t>ise</a:t>
            </a:r>
            <a:r>
              <a:rPr lang="ru-RU" altLang="ru-RU" sz="3700" b="1" dirty="0"/>
              <a:t> </a:t>
            </a:r>
            <a:r>
              <a:rPr lang="ru-RU" altLang="ru-RU" sz="3700" b="1" dirty="0" err="1"/>
              <a:t>convolution</a:t>
            </a:r>
            <a:endParaRPr lang="en-US" sz="37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" y="863125"/>
            <a:ext cx="11392717" cy="5903435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</a:rPr>
              <a:t>Основная идея – использовать групповую свертку (</a:t>
            </a:r>
            <a:r>
              <a:rPr lang="ru-RU" altLang="ru-RU" sz="2000" b="1" dirty="0" err="1">
                <a:solidFill>
                  <a:srgbClr val="000000"/>
                </a:solidFill>
              </a:rPr>
              <a:t>group-wise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convolution</a:t>
            </a:r>
            <a:r>
              <a:rPr lang="ru-RU" altLang="ru-RU" sz="2000" dirty="0">
                <a:solidFill>
                  <a:srgbClr val="000000"/>
                </a:solidFill>
              </a:rPr>
              <a:t>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</a:rPr>
              <a:t>Карты признаков делятся на несколько групп в которых выполняют свертку.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</a:rPr>
              <a:t>Результаты перемешиваются (</a:t>
            </a:r>
            <a:r>
              <a:rPr lang="en-US" altLang="ru-RU" sz="2000" b="1" dirty="0"/>
              <a:t>s</a:t>
            </a:r>
            <a:r>
              <a:rPr lang="en-US" sz="2000" b="1" dirty="0"/>
              <a:t>huffle</a:t>
            </a:r>
            <a:r>
              <a:rPr lang="ru-RU" altLang="ru-RU" sz="2000" dirty="0">
                <a:solidFill>
                  <a:srgbClr val="000000"/>
                </a:solidFill>
              </a:rPr>
              <a:t>).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dirty="0">
                <a:solidFill>
                  <a:srgbClr val="000000"/>
                </a:solidFill>
              </a:rPr>
              <a:t>Перемешивание происходит по заранее заданному правилу.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</a:rPr>
              <a:t>Идея близка к </a:t>
            </a:r>
            <a:r>
              <a:rPr lang="en-US" altLang="ru-RU" sz="2000" dirty="0" err="1">
                <a:solidFill>
                  <a:srgbClr val="000000"/>
                </a:solidFill>
              </a:rPr>
              <a:t>DepthWise</a:t>
            </a:r>
            <a:r>
              <a:rPr lang="en-US" altLang="ru-RU" sz="2000" dirty="0">
                <a:solidFill>
                  <a:srgbClr val="000000"/>
                </a:solidFill>
              </a:rPr>
              <a:t> conv.</a:t>
            </a:r>
            <a:endParaRPr lang="ru-RU" altLang="ru-RU" sz="2000" dirty="0">
              <a:solidFill>
                <a:srgbClr val="000000"/>
              </a:solidFill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1800" b="1" dirty="0">
                <a:solidFill>
                  <a:srgbClr val="000000"/>
                </a:solidFill>
              </a:rPr>
              <a:t>Авторы полагают, что каждая группа обучается независимо и веса между группами не передаются и не усредняются, поэтому признаки по группам разные. </a:t>
            </a:r>
            <a:endParaRPr lang="en-US" altLang="ru-RU" sz="1800" b="1" dirty="0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image-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b="61240"/>
          <a:stretch/>
        </p:blipFill>
        <p:spPr>
          <a:xfrm>
            <a:off x="1495467" y="3035057"/>
            <a:ext cx="7778073" cy="362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5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884</Words>
  <Application>Microsoft Office PowerPoint</Application>
  <PresentationFormat>Широкоэкранный</PresentationFormat>
  <Paragraphs>133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Georgia</vt:lpstr>
      <vt:lpstr>Verdana</vt:lpstr>
      <vt:lpstr>Тема Office</vt:lpstr>
      <vt:lpstr>Презентация PowerPoint</vt:lpstr>
      <vt:lpstr>Мобильные Сети. MobileNet V1 2017</vt:lpstr>
      <vt:lpstr>Мобильные Сети. MobileNet V1 2017</vt:lpstr>
      <vt:lpstr>Мобильные Сети. MobileNet V1 2017</vt:lpstr>
      <vt:lpstr>Мобильные Сети. MobileNet V2 2018</vt:lpstr>
      <vt:lpstr>Мобильные Сети. MobileNet V2 2018</vt:lpstr>
      <vt:lpstr>Мобильные Сети. MobileNet V2 2018</vt:lpstr>
      <vt:lpstr>Мобильные Сети. MobileNet V2 2018</vt:lpstr>
      <vt:lpstr>Мобильные Сети. ShuffleNet. Group-Wise convolution</vt:lpstr>
      <vt:lpstr>Мобильные Сети. ShuffleNet. Group-Wise convolution</vt:lpstr>
      <vt:lpstr>Мобильные Сети. ShuffleNet V1 2017</vt:lpstr>
      <vt:lpstr>Мобильные Сети. ShuffleNet V2 2018</vt:lpstr>
      <vt:lpstr>Мобильные Сети. SqueezeNet 2016</vt:lpstr>
      <vt:lpstr>Мобильные Сети. SqueezeNeXt 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Архитектуры для низкопроизводительных устройств</dc:title>
  <dc:creator>Ронкин Михаил Владимирович</dc:creator>
  <cp:lastModifiedBy>Ронкин Михаил Владимирович</cp:lastModifiedBy>
  <cp:revision>31</cp:revision>
  <dcterms:created xsi:type="dcterms:W3CDTF">2021-12-17T13:41:49Z</dcterms:created>
  <dcterms:modified xsi:type="dcterms:W3CDTF">2022-07-08T14:48:48Z</dcterms:modified>
</cp:coreProperties>
</file>