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511" r:id="rId3"/>
    <p:sldId id="514" r:id="rId4"/>
    <p:sldId id="512" r:id="rId5"/>
    <p:sldId id="513" r:id="rId6"/>
    <p:sldId id="516" r:id="rId7"/>
    <p:sldId id="517" r:id="rId8"/>
    <p:sldId id="518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5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1C1DEC-E330-3D43-8EF3-E1E5BBC35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CD209A-DACE-9045-B36E-08C29911D6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0834E-CB7A-884E-A4F4-D7D5EB1E6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FF0FBF-CAD9-C04A-BF5D-419C97F26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C8FCEA-1E37-AE45-802F-B5131E43F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778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04DCD0-490D-3B4A-8EDD-433BC1B73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9873EE-34A0-2240-AE57-DEEC314157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61D089-6700-604F-B64C-8C2B90117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572D5-6130-4046-B1D6-AE433B136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7C6B88-F19A-6644-AE9B-372E771D7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1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0A5B51-9827-CE4E-B562-4487F73615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35DA124-6C87-D449-9220-6EF3E4419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F0FA76-FB63-F849-B23A-3BEB357E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01FA0E-47D2-544E-820C-205AF2DB1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BF4C83-A616-3146-B660-A1797E609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2183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C0F968-3D99-9E40-8A18-FFBB29974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AC2C37-CDE1-F145-8FA5-C484C3721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1E2694-70F9-224B-9A71-BA120C12C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9F4EC5-D153-5840-99DF-BE5DE39F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9466B8-256E-F448-8556-E27CF021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03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16A6D-B960-6C42-A8FE-3A1B2E0F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1B2AB-69E7-E64A-99CF-222C6AD6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2D4FE7-DFD7-5B4E-A716-591145CD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0E615E-959A-5440-9ADF-626A8F3BA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3EC72B-7FB8-B446-9D52-4BFD621F5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970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9947CD-D0B0-354C-A79D-3037C269D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98737-3A7A-EC4F-89F4-BED1E89164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AA57A-2FC9-104E-8393-D4A52DF2C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46A481-CB01-714E-B712-19F0DDA9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704055E-146B-B24C-AAFE-8DCA1DC0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D905EF-9D3B-8C48-9C94-F2926C09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214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ED7D6-CBBC-1E44-BF26-23C752DD4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E4161-B543-9845-BFF1-36D2792FE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87257C-932F-764E-87A1-30FF54D38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31921A-AF37-A94D-98D0-6F1CF4F25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D74B1B5-E9C4-8242-A4E3-FA176B8F49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9A258C-9145-614A-8ACF-B0EC84D4A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3BCCCD7-0907-424B-AFF0-43308DE54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BB1F1DF-DEC1-B244-BC9E-E03148CE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1231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72487-AEE9-BB40-97AE-BCCEBA62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70F25C0-2C1F-7746-B3CB-2D0963B7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3AD90E-A61B-5645-81CF-095848F5B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28A6997-6338-C94C-A367-77D6C0CD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9420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40E37BE-E9C6-9B44-BE05-92688DDB6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5878A0-C065-5740-922B-BC7B4224C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6E7805-DC6E-9C45-AE55-3C682415E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4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AD7696-DC91-B64E-A146-3EA4ACE03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A93068-11F7-A54C-8739-E8D56461C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A5E566-C873-A040-B182-AED4745AA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764A82-2827-6040-8EF4-18EA4E5B9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22419B3-1AD0-0F44-BB66-18450D98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66ACB73-FB85-8745-9E9F-33C1053B5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867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344AB-C755-B744-926B-1CA52592F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E461BE9-91A7-0644-A7F7-5A900BEDB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DAD98B-BB11-2146-B2C1-9693F6EA16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02E33-3BCF-AC45-A17B-16B61B1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01EA44-69CE-B945-B383-4F4A0CEE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D192F81-79B8-F94A-A591-6ED4014EB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590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61C574-1B1A-2B4E-A2CB-E5BA25965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5AF386-21A5-B940-9251-489E0CD29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EC3D57-6706-724C-8FBC-7FEAA57A9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916BA-B414-8245-AE41-AA480905C030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38F769-D2B4-1A46-B1AD-348684081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D04078-7D41-9744-8CA0-EAB1199A0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F1DF3-E320-F240-B802-BBED2AA4DB7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73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2" y="-125885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13575" y="1868984"/>
            <a:ext cx="10555053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b="1" dirty="0">
                <a:solidFill>
                  <a:schemeClr val="bg1"/>
                </a:solidFill>
              </a:rPr>
              <a:t>Идеи внимания и </a:t>
            </a:r>
            <a:r>
              <a:rPr lang="en-US" sz="5400" b="1" dirty="0">
                <a:solidFill>
                  <a:schemeClr val="bg1"/>
                </a:solidFill>
              </a:rPr>
              <a:t/>
            </a:r>
            <a:br>
              <a:rPr lang="en-US" sz="5400" b="1" dirty="0">
                <a:solidFill>
                  <a:schemeClr val="bg1"/>
                </a:solidFill>
              </a:rPr>
            </a:br>
            <a:r>
              <a:rPr lang="ru-RU" sz="5400" b="1" dirty="0">
                <a:solidFill>
                  <a:schemeClr val="bg1"/>
                </a:solidFill>
              </a:rPr>
              <a:t>слой </a:t>
            </a:r>
            <a:r>
              <a:rPr lang="en-US" altLang="ru-RU" sz="5400" b="1" dirty="0">
                <a:solidFill>
                  <a:schemeClr val="bg1"/>
                </a:solidFill>
              </a:rPr>
              <a:t>Squeeze and Excitation </a:t>
            </a:r>
            <a:endParaRPr lang="en-US" sz="5400" b="1" dirty="0">
              <a:solidFill>
                <a:schemeClr val="bg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876506"/>
            <a:ext cx="10687050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79782" y="5892307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Слои внимания</a:t>
            </a:r>
            <a:r>
              <a:rPr lang="en-US" sz="4800" b="1" dirty="0">
                <a:solidFill>
                  <a:schemeClr val="bg1"/>
                </a:solidFill>
              </a:rPr>
              <a:t> 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5"/>
            <a:ext cx="11392717" cy="5817075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Идея внимания </a:t>
            </a:r>
            <a:r>
              <a:rPr lang="ru-RU" altLang="ru-RU" sz="2400" dirty="0">
                <a:solidFill>
                  <a:schemeClr val="bg1"/>
                </a:solidFill>
              </a:rPr>
              <a:t>– это идея "подсвечивание" наиболее информативных участков входных данных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2014 </a:t>
            </a:r>
            <a:r>
              <a:rPr lang="ru-RU" altLang="ru-RU" sz="2400" dirty="0" err="1">
                <a:solidFill>
                  <a:schemeClr val="bg1"/>
                </a:solidFill>
              </a:rPr>
              <a:t>Бахданау</a:t>
            </a:r>
            <a:r>
              <a:rPr lang="ru-RU" altLang="ru-RU" sz="2400" dirty="0">
                <a:solidFill>
                  <a:schemeClr val="bg1"/>
                </a:solidFill>
              </a:rPr>
              <a:t> (</a:t>
            </a:r>
            <a:r>
              <a:rPr lang="ru-RU" altLang="ru-RU" sz="2400" dirty="0" err="1">
                <a:solidFill>
                  <a:schemeClr val="bg1"/>
                </a:solidFill>
              </a:rPr>
              <a:t>Bahdanau</a:t>
            </a:r>
            <a:r>
              <a:rPr lang="ru-RU" altLang="ru-RU" sz="2400" dirty="0">
                <a:solidFill>
                  <a:schemeClr val="bg1"/>
                </a:solidFill>
              </a:rPr>
              <a:t>) предложил использование машинном переводе,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- механизм внимания (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2016-2017 механизма само-внимания (</a:t>
            </a:r>
            <a:r>
              <a:rPr lang="en-US" altLang="ru-RU" sz="2400" dirty="0">
                <a:solidFill>
                  <a:schemeClr val="bg1"/>
                </a:solidFill>
              </a:rPr>
              <a:t>S</a:t>
            </a:r>
            <a:r>
              <a:rPr lang="ru-RU" altLang="ru-RU" sz="2400" dirty="0" err="1">
                <a:solidFill>
                  <a:schemeClr val="bg1"/>
                </a:solidFill>
              </a:rPr>
              <a:t>elf</a:t>
            </a:r>
            <a:r>
              <a:rPr lang="ru-RU" altLang="ru-RU" sz="2400" dirty="0">
                <a:solidFill>
                  <a:schemeClr val="bg1"/>
                </a:solidFill>
              </a:rPr>
              <a:t>-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 для задач обработки естественного языка.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2017 многоголовое внимание (</a:t>
            </a:r>
            <a:r>
              <a:rPr lang="en-US" altLang="ru-RU" sz="2400" dirty="0">
                <a:solidFill>
                  <a:schemeClr val="bg1"/>
                </a:solidFill>
              </a:rPr>
              <a:t>M</a:t>
            </a:r>
            <a:r>
              <a:rPr lang="ru-RU" altLang="ru-RU" sz="2400" dirty="0" err="1">
                <a:solidFill>
                  <a:schemeClr val="bg1"/>
                </a:solidFill>
              </a:rPr>
              <a:t>ulti</a:t>
            </a:r>
            <a:r>
              <a:rPr lang="ru-RU" altLang="ru-RU" sz="2400" dirty="0">
                <a:solidFill>
                  <a:schemeClr val="bg1"/>
                </a:solidFill>
              </a:rPr>
              <a:t>-</a:t>
            </a:r>
            <a:r>
              <a:rPr lang="en-US" altLang="ru-RU" sz="2400" dirty="0">
                <a:solidFill>
                  <a:schemeClr val="bg1"/>
                </a:solidFill>
              </a:rPr>
              <a:t>H</a:t>
            </a:r>
            <a:r>
              <a:rPr lang="ru-RU" altLang="ru-RU" sz="2400" dirty="0" err="1">
                <a:solidFill>
                  <a:schemeClr val="bg1"/>
                </a:solidFill>
              </a:rPr>
              <a:t>ead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en-US" altLang="ru-RU" sz="2400" dirty="0">
                <a:solidFill>
                  <a:schemeClr val="bg1"/>
                </a:solidFill>
              </a:rPr>
              <a:t>A</a:t>
            </a:r>
            <a:r>
              <a:rPr lang="ru-RU" altLang="ru-RU" sz="2400" dirty="0" err="1">
                <a:solidFill>
                  <a:schemeClr val="bg1"/>
                </a:solidFill>
              </a:rPr>
              <a:t>ttention</a:t>
            </a:r>
            <a:r>
              <a:rPr lang="ru-RU" altLang="ru-RU" sz="2400" dirty="0">
                <a:solidFill>
                  <a:schemeClr val="bg1"/>
                </a:solidFill>
              </a:rPr>
              <a:t>) и блок </a:t>
            </a:r>
            <a:r>
              <a:rPr lang="ru-RU" altLang="ru-RU" sz="2400" dirty="0" err="1">
                <a:solidFill>
                  <a:schemeClr val="bg1"/>
                </a:solidFill>
              </a:rPr>
              <a:t>трансформер</a:t>
            </a:r>
            <a:r>
              <a:rPr lang="ru-RU" altLang="ru-RU" sz="2400" dirty="0">
                <a:solidFill>
                  <a:schemeClr val="bg1"/>
                </a:solidFill>
              </a:rPr>
              <a:t> (</a:t>
            </a:r>
            <a:r>
              <a:rPr lang="en-US" altLang="ru-RU" sz="2400" dirty="0">
                <a:solidFill>
                  <a:schemeClr val="bg1"/>
                </a:solidFill>
              </a:rPr>
              <a:t>T</a:t>
            </a:r>
            <a:r>
              <a:rPr lang="ru-RU" altLang="ru-RU" sz="2400" dirty="0" err="1">
                <a:solidFill>
                  <a:schemeClr val="bg1"/>
                </a:solidFill>
              </a:rPr>
              <a:t>ransformer</a:t>
            </a:r>
            <a:r>
              <a:rPr lang="ru-RU" altLang="ru-RU" sz="2400" dirty="0">
                <a:solidFill>
                  <a:schemeClr val="bg1"/>
                </a:solidFill>
              </a:rPr>
              <a:t>). </a:t>
            </a:r>
          </a:p>
          <a:p>
            <a:pPr algn="just" eaLnBrk="0" fontAlgn="base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</a:pPr>
            <a:r>
              <a:rPr lang="ru-RU" altLang="ru-RU" sz="2400" b="1" dirty="0">
                <a:solidFill>
                  <a:schemeClr val="bg1"/>
                </a:solidFill>
              </a:rPr>
              <a:t>Основной идеей механизма  внимания  является обучение слоя (блока)  выделять наиболее важные участки входных данных при помощи нормализации функцией </a:t>
            </a:r>
            <a:r>
              <a:rPr lang="en-US" altLang="ru-RU" sz="2400" b="1" dirty="0">
                <a:solidFill>
                  <a:schemeClr val="bg1"/>
                </a:solidFill>
              </a:rPr>
              <a:t>S</a:t>
            </a:r>
            <a:r>
              <a:rPr lang="ru-RU" altLang="ru-RU" sz="2400" b="1" dirty="0" err="1">
                <a:solidFill>
                  <a:schemeClr val="bg1"/>
                </a:solidFill>
              </a:rPr>
              <a:t>oftmax</a:t>
            </a:r>
            <a:r>
              <a:rPr lang="ru-RU" altLang="ru-RU" sz="2400" b="1" dirty="0">
                <a:solidFill>
                  <a:schemeClr val="bg1"/>
                </a:solidFill>
              </a:rPr>
              <a:t>.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B901BEA9-7CB3-D04B-B195-47C37B7FABCF}"/>
              </a:ext>
            </a:extLst>
          </p:cNvPr>
          <p:cNvSpPr/>
          <p:nvPr/>
        </p:nvSpPr>
        <p:spPr>
          <a:xfrm>
            <a:off x="252323" y="863125"/>
            <a:ext cx="11599018" cy="7769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57E2BD41-1D00-8E40-A53B-0E5EF4D3D3F3}"/>
              </a:ext>
            </a:extLst>
          </p:cNvPr>
          <p:cNvSpPr/>
          <p:nvPr/>
        </p:nvSpPr>
        <p:spPr>
          <a:xfrm>
            <a:off x="340658" y="4107068"/>
            <a:ext cx="11599018" cy="12341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91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Слои внимания</a:t>
            </a:r>
            <a:r>
              <a:rPr lang="en-US" sz="4800" b="1" dirty="0">
                <a:solidFill>
                  <a:schemeClr val="bg1"/>
                </a:solidFill>
              </a:rPr>
              <a:t> 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8" y="863126"/>
            <a:ext cx="11392717" cy="2365850"/>
          </a:xfrm>
        </p:spPr>
        <p:txBody>
          <a:bodyPr>
            <a:noAutofit/>
          </a:bodyPr>
          <a:lstStyle/>
          <a:p>
            <a:pPr marL="285750" indent="-285750" algn="just"/>
            <a:r>
              <a:rPr lang="ru-RU" sz="2400" b="1" dirty="0">
                <a:solidFill>
                  <a:schemeClr val="bg1"/>
                </a:solidFill>
              </a:rPr>
              <a:t>Иллюстрация соответствует типу межканальное само-внимание, </a:t>
            </a:r>
          </a:p>
          <a:p>
            <a:pPr marL="742950" lvl="1" indent="-285750" algn="just"/>
            <a:r>
              <a:rPr lang="ru-RU" sz="2200" dirty="0">
                <a:solidFill>
                  <a:schemeClr val="bg1"/>
                </a:solidFill>
              </a:rPr>
              <a:t>так как взвешивание функцией </a:t>
            </a:r>
            <a:r>
              <a:rPr lang="en-US" sz="2200" dirty="0">
                <a:solidFill>
                  <a:schemeClr val="bg1"/>
                </a:solidFill>
              </a:rPr>
              <a:t>S</a:t>
            </a:r>
            <a:r>
              <a:rPr lang="ru-RU" sz="2200" dirty="0" err="1">
                <a:solidFill>
                  <a:schemeClr val="bg1"/>
                </a:solidFill>
              </a:rPr>
              <a:t>oftmax</a:t>
            </a:r>
            <a:r>
              <a:rPr lang="ru-RU" sz="2200" dirty="0">
                <a:solidFill>
                  <a:schemeClr val="bg1"/>
                </a:solidFill>
              </a:rPr>
              <a:t> проводится по каждой позиции пикселя,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 но для всех каналов.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200" dirty="0">
                <a:solidFill>
                  <a:schemeClr val="bg1"/>
                </a:solidFill>
              </a:rPr>
              <a:t>Слой </a:t>
            </a:r>
            <a:r>
              <a:rPr lang="ru-RU" sz="2200" dirty="0" err="1">
                <a:solidFill>
                  <a:schemeClr val="bg1"/>
                </a:solidFill>
              </a:rPr>
              <a:t>самовнимания</a:t>
            </a:r>
            <a:r>
              <a:rPr lang="ru-RU" sz="2200" dirty="0">
                <a:solidFill>
                  <a:schemeClr val="bg1"/>
                </a:solidFill>
              </a:rPr>
              <a:t> позволяет провести перегруппировку пикселей входного слоя - то есть делает результат работ нейронной сети независимым от нерегулярных особенностей каждого экземпляра входных данных.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ru-RU" altLang="ru-RU" sz="1800" b="1" dirty="0">
              <a:solidFill>
                <a:srgbClr val="000000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utoShape 2" descr="image-3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999579" y="5454288"/>
            <a:ext cx="4195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i="1" dirty="0">
                <a:solidFill>
                  <a:schemeClr val="bg1"/>
                </a:solidFill>
              </a:rPr>
              <a:t>Технически </a:t>
            </a:r>
            <a:r>
              <a:rPr lang="ru-RU" i="1" dirty="0" smtClean="0">
                <a:solidFill>
                  <a:schemeClr val="bg1"/>
                </a:solidFill>
              </a:rPr>
              <a:t>само-внимание </a:t>
            </a:r>
            <a:r>
              <a:rPr lang="ru-RU" i="1" dirty="0">
                <a:solidFill>
                  <a:schemeClr val="bg1"/>
                </a:solidFill>
              </a:rPr>
              <a:t>эквивалентно свертке, 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AAD958B-7553-DD42-B1EC-72A3548824F5}"/>
              </a:ext>
            </a:extLst>
          </p:cNvPr>
          <p:cNvSpPr/>
          <p:nvPr/>
        </p:nvSpPr>
        <p:spPr>
          <a:xfrm>
            <a:off x="340657" y="1878262"/>
            <a:ext cx="11599018" cy="112122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6225" y="3048259"/>
            <a:ext cx="6393450" cy="35308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992482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8"/>
            <a:ext cx="11901443" cy="1247548"/>
          </a:xfrm>
        </p:spPr>
        <p:txBody>
          <a:bodyPr>
            <a:normAutofit/>
          </a:bodyPr>
          <a:lstStyle/>
          <a:p>
            <a:pPr algn="ctr"/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Squeeze and Excitation block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1165860"/>
            <a:ext cx="11807190" cy="5692140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dirty="0">
                <a:solidFill>
                  <a:schemeClr val="bg1"/>
                </a:solidFill>
              </a:rPr>
              <a:t>Squeeze and Excitation block (SE block) – </a:t>
            </a:r>
            <a:r>
              <a:rPr lang="ru-RU" altLang="ru-RU" sz="2400" dirty="0">
                <a:solidFill>
                  <a:schemeClr val="bg1"/>
                </a:solidFill>
              </a:rPr>
              <a:t>вариация на тему само-внимания в компьютерном зрение.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Основная идея блока </a:t>
            </a:r>
            <a:r>
              <a:rPr lang="ru-RU" altLang="ru-RU" sz="2400" dirty="0" err="1">
                <a:solidFill>
                  <a:schemeClr val="bg1"/>
                </a:solidFill>
              </a:rPr>
              <a:t>перекалибровка</a:t>
            </a:r>
            <a:r>
              <a:rPr lang="ru-RU" altLang="ru-RU" sz="2400" dirty="0">
                <a:solidFill>
                  <a:schemeClr val="bg1"/>
                </a:solidFill>
              </a:rPr>
              <a:t> каналов для усиления значимости более информативных из них. 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200" b="1" dirty="0">
                <a:solidFill>
                  <a:schemeClr val="bg1"/>
                </a:solidFill>
              </a:rPr>
              <a:t>Цель блока повысить информативность карт признаков – то есть чувствительность к локальным позициям полезных признаков.</a:t>
            </a:r>
            <a:endParaRPr lang="ru-RU" altLang="ru-RU" sz="2200" dirty="0">
              <a:solidFill>
                <a:schemeClr val="bg1"/>
              </a:solidFill>
            </a:endParaRP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100" dirty="0">
                <a:solidFill>
                  <a:schemeClr val="bg1"/>
                </a:solidFill>
              </a:rPr>
              <a:t>В некотором смысле </a:t>
            </a:r>
            <a:r>
              <a:rPr lang="en-US" altLang="ru-RU" sz="2100" dirty="0">
                <a:solidFill>
                  <a:schemeClr val="bg1"/>
                </a:solidFill>
              </a:rPr>
              <a:t>SE </a:t>
            </a:r>
            <a:r>
              <a:rPr lang="ru-RU" altLang="ru-RU" sz="2100" dirty="0">
                <a:solidFill>
                  <a:schemeClr val="bg1"/>
                </a:solidFill>
              </a:rPr>
              <a:t>блок альтернативен </a:t>
            </a:r>
            <a:r>
              <a:rPr lang="ru-RU" altLang="ru-RU" sz="2100" dirty="0" err="1">
                <a:solidFill>
                  <a:schemeClr val="bg1"/>
                </a:solidFill>
              </a:rPr>
              <a:t>батч-нормализацие</a:t>
            </a:r>
            <a:r>
              <a:rPr lang="ru-RU" altLang="ru-RU" sz="2100" dirty="0">
                <a:solidFill>
                  <a:schemeClr val="bg1"/>
                </a:solidFill>
              </a:rPr>
              <a:t>.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100" dirty="0">
                <a:solidFill>
                  <a:schemeClr val="bg1"/>
                </a:solidFill>
              </a:rPr>
              <a:t>Такой слой это вариация слоя внимания, он позволяет использовать глобальную информацию для усиления конкретного признака</a:t>
            </a:r>
            <a:r>
              <a:rPr lang="ru-RU" altLang="ru-RU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AE5341B-7E0D-4949-8221-9BF1DEBFBFA6}"/>
              </a:ext>
            </a:extLst>
          </p:cNvPr>
          <p:cNvSpPr/>
          <p:nvPr/>
        </p:nvSpPr>
        <p:spPr>
          <a:xfrm>
            <a:off x="229235" y="1922668"/>
            <a:ext cx="11733530" cy="1401103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553" y="4080579"/>
            <a:ext cx="6314622" cy="2584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8710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altLang="ru-RU" sz="4800" b="1" dirty="0" err="1">
                <a:solidFill>
                  <a:schemeClr val="bg1"/>
                </a:solidFill>
                <a:latin typeface="+mn-lt"/>
              </a:rPr>
              <a:t>SENet</a:t>
            </a:r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 2018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9079" cy="3029585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Каждый SE блок состоит из: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 сжатия (</a:t>
            </a:r>
            <a:r>
              <a:rPr lang="en-US" altLang="ru-RU" dirty="0">
                <a:solidFill>
                  <a:schemeClr val="bg1"/>
                </a:solidFill>
              </a:rPr>
              <a:t>Squeeze</a:t>
            </a:r>
            <a:r>
              <a:rPr lang="ru-RU" altLang="ru-RU" dirty="0">
                <a:solidFill>
                  <a:schemeClr val="bg1"/>
                </a:solidFill>
              </a:rPr>
              <a:t>)</a:t>
            </a:r>
            <a:r>
              <a:rPr lang="en-US" altLang="ru-RU" dirty="0">
                <a:solidFill>
                  <a:schemeClr val="bg1"/>
                </a:solidFill>
              </a:rPr>
              <a:t> </a:t>
            </a:r>
            <a:r>
              <a:rPr lang="ru-RU" altLang="ru-RU" dirty="0">
                <a:solidFill>
                  <a:schemeClr val="bg1"/>
                </a:solidFill>
              </a:rPr>
              <a:t>информации из карт 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ru-RU" altLang="ru-RU" dirty="0">
                <a:solidFill>
                  <a:schemeClr val="bg1"/>
                </a:solidFill>
              </a:rPr>
              <a:t>(при помощи </a:t>
            </a:r>
            <a:r>
              <a:rPr lang="en-US" altLang="ru-RU" dirty="0">
                <a:solidFill>
                  <a:schemeClr val="bg1"/>
                </a:solidFill>
              </a:rPr>
              <a:t>global average pooling,</a:t>
            </a:r>
            <a:r>
              <a:rPr lang="ru-RU" altLang="ru-RU" dirty="0">
                <a:solidFill>
                  <a:schemeClr val="bg1"/>
                </a:solidFill>
              </a:rPr>
              <a:t> GA</a:t>
            </a:r>
            <a:r>
              <a:rPr lang="en-US" altLang="ru-RU" dirty="0">
                <a:solidFill>
                  <a:schemeClr val="bg1"/>
                </a:solidFill>
              </a:rPr>
              <a:t>P)</a:t>
            </a:r>
            <a:r>
              <a:rPr lang="ru-RU" altLang="ru-RU" dirty="0">
                <a:solidFill>
                  <a:schemeClr val="bg1"/>
                </a:solidFill>
              </a:rPr>
              <a:t> .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возбуждения (</a:t>
            </a:r>
            <a:r>
              <a:rPr lang="en-US" altLang="ru-RU" dirty="0">
                <a:solidFill>
                  <a:schemeClr val="bg1"/>
                </a:solidFill>
              </a:rPr>
              <a:t>Excitation</a:t>
            </a:r>
            <a:r>
              <a:rPr lang="ru-RU" altLang="ru-RU" dirty="0">
                <a:solidFill>
                  <a:schemeClr val="bg1"/>
                </a:solidFill>
              </a:rPr>
              <a:t>) при помощи двух </a:t>
            </a:r>
            <a:r>
              <a:rPr lang="ru-RU" altLang="ru-RU" dirty="0" err="1">
                <a:solidFill>
                  <a:schemeClr val="bg1"/>
                </a:solidFill>
              </a:rPr>
              <a:t>полносвязных</a:t>
            </a:r>
            <a:r>
              <a:rPr lang="ru-RU" altLang="ru-RU" dirty="0">
                <a:solidFill>
                  <a:schemeClr val="bg1"/>
                </a:solidFill>
              </a:rPr>
              <a:t> слоев для сжатой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Цель операции взвешивание информации из разных каналов. </a:t>
            </a:r>
          </a:p>
          <a:p>
            <a:pPr marL="914400" lvl="1" indent="-4572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ru-RU" altLang="ru-RU" dirty="0">
                <a:solidFill>
                  <a:schemeClr val="bg1"/>
                </a:solidFill>
              </a:rPr>
              <a:t>Операция </a:t>
            </a:r>
            <a:r>
              <a:rPr lang="ru-RU" altLang="ru-RU" dirty="0" err="1">
                <a:solidFill>
                  <a:schemeClr val="bg1"/>
                </a:solidFill>
              </a:rPr>
              <a:t>перекалибровки</a:t>
            </a:r>
            <a:r>
              <a:rPr lang="ru-RU" altLang="ru-RU" dirty="0">
                <a:solidFill>
                  <a:schemeClr val="bg1"/>
                </a:solidFill>
              </a:rPr>
              <a:t> (пере-взвешивания) с помощью набора функций </a:t>
            </a:r>
            <a:r>
              <a:rPr lang="en-US" altLang="ru-RU" dirty="0">
                <a:solidFill>
                  <a:schemeClr val="bg1"/>
                </a:solidFill>
              </a:rPr>
              <a:t>sigmoid.</a:t>
            </a:r>
            <a:endParaRPr lang="ru-RU" altLang="ru-RU" dirty="0">
              <a:solidFill>
                <a:schemeClr val="bg1"/>
              </a:solidFill>
            </a:endParaRPr>
          </a:p>
          <a:p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503" y="3661479"/>
            <a:ext cx="7157860" cy="29298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283139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0557" y="160338"/>
            <a:ext cx="11901443" cy="1247548"/>
          </a:xfrm>
        </p:spPr>
        <p:txBody>
          <a:bodyPr>
            <a:normAutofit/>
          </a:bodyPr>
          <a:lstStyle/>
          <a:p>
            <a:pPr algn="ctr"/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Squeeze and Excitation block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5061" y="1161142"/>
            <a:ext cx="11458940" cy="5430157"/>
          </a:xfrm>
        </p:spPr>
        <p:txBody>
          <a:bodyPr>
            <a:no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 оригинальной идеи пере</a:t>
            </a:r>
            <a:r>
              <a:rPr lang="en-US" altLang="ru-RU" sz="2400" dirty="0">
                <a:solidFill>
                  <a:schemeClr val="bg1"/>
                </a:solidFill>
              </a:rPr>
              <a:t>-</a:t>
            </a:r>
            <a:r>
              <a:rPr lang="ru-RU" altLang="ru-RU" sz="2400" dirty="0">
                <a:solidFill>
                  <a:schemeClr val="bg1"/>
                </a:solidFill>
              </a:rPr>
              <a:t>калибровка 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в начальных слоях </a:t>
            </a:r>
            <a:r>
              <a:rPr lang="ru-RU" altLang="ru-RU" sz="2400" dirty="0">
                <a:solidFill>
                  <a:schemeClr val="bg1"/>
                </a:solidFill>
              </a:rPr>
              <a:t>позволяет возбудить информативные признаки не зависимо от классов (</a:t>
            </a:r>
            <a:r>
              <a:rPr lang="ru-RU" altLang="ru-RU" sz="2400" dirty="0" err="1">
                <a:solidFill>
                  <a:schemeClr val="bg1"/>
                </a:solidFill>
              </a:rPr>
              <a:t>class-agnostic</a:t>
            </a:r>
            <a:r>
              <a:rPr lang="ru-RU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 err="1">
                <a:solidFill>
                  <a:schemeClr val="bg1"/>
                </a:solidFill>
              </a:rPr>
              <a:t>manner</a:t>
            </a:r>
            <a:r>
              <a:rPr lang="ru-RU" altLang="ru-RU" sz="2400" dirty="0">
                <a:solidFill>
                  <a:schemeClr val="bg1"/>
                </a:solidFill>
              </a:rPr>
              <a:t> )</a:t>
            </a:r>
          </a:p>
          <a:p>
            <a:pPr lvl="1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 smtClean="0">
                <a:solidFill>
                  <a:schemeClr val="bg1"/>
                </a:solidFill>
              </a:rPr>
              <a:t>То есть слой «укрепляет» </a:t>
            </a:r>
            <a:r>
              <a:rPr lang="ru-RU" altLang="ru-RU" dirty="0">
                <a:solidFill>
                  <a:schemeClr val="bg1"/>
                </a:solidFill>
              </a:rPr>
              <a:t>(</a:t>
            </a:r>
            <a:r>
              <a:rPr lang="ru-RU" altLang="ru-RU" dirty="0" smtClean="0">
                <a:solidFill>
                  <a:schemeClr val="bg1"/>
                </a:solidFill>
              </a:rPr>
              <a:t>регуляризирует) </a:t>
            </a:r>
            <a:r>
              <a:rPr lang="ru-RU" altLang="ru-RU" dirty="0">
                <a:solidFill>
                  <a:schemeClr val="bg1"/>
                </a:solidFill>
              </a:rPr>
              <a:t>низкоуровневые представления признаков.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b="1" u="sng" dirty="0">
                <a:solidFill>
                  <a:schemeClr val="bg1"/>
                </a:solidFill>
              </a:rPr>
              <a:t>В оконечных слоях </a:t>
            </a:r>
            <a:r>
              <a:rPr lang="ru-RU" altLang="ru-RU" sz="2400" dirty="0">
                <a:solidFill>
                  <a:schemeClr val="bg1"/>
                </a:solidFill>
              </a:rPr>
              <a:t>SE блок позволяет выделить признаки, наиболее характерные для каждого класса</a:t>
            </a: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266C1F-9DF9-2741-B1CE-D7DBFDDCFA7B}"/>
              </a:ext>
            </a:extLst>
          </p:cNvPr>
          <p:cNvSpPr/>
          <p:nvPr/>
        </p:nvSpPr>
        <p:spPr>
          <a:xfrm>
            <a:off x="225060" y="1596570"/>
            <a:ext cx="11565619" cy="213723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3767404"/>
            <a:ext cx="7113904" cy="29118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5049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altLang="ru-RU" sz="4800" b="1" dirty="0" err="1">
                <a:solidFill>
                  <a:schemeClr val="bg1"/>
                </a:solidFill>
                <a:latin typeface="+mn-lt"/>
              </a:rPr>
              <a:t>SENet</a:t>
            </a:r>
            <a:r>
              <a:rPr lang="en-US" altLang="ru-RU" sz="4800" b="1" dirty="0">
                <a:solidFill>
                  <a:schemeClr val="bg1"/>
                </a:solidFill>
                <a:latin typeface="+mn-lt"/>
              </a:rPr>
              <a:t> 2018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4295" cy="5692140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ru-RU" sz="2400" b="1" dirty="0" err="1">
                <a:solidFill>
                  <a:schemeClr val="bg1"/>
                </a:solidFill>
              </a:rPr>
              <a:t>О</a:t>
            </a:r>
            <a:r>
              <a:rPr lang="ru-RU" altLang="ru-RU" sz="2400" b="1" dirty="0" err="1">
                <a:solidFill>
                  <a:schemeClr val="bg1"/>
                </a:solidFill>
              </a:rPr>
              <a:t>тличие</a:t>
            </a:r>
            <a:r>
              <a:rPr lang="ru-RU" altLang="ru-RU" sz="2400" b="1" dirty="0">
                <a:solidFill>
                  <a:schemeClr val="bg1"/>
                </a:solidFill>
              </a:rPr>
              <a:t> </a:t>
            </a:r>
            <a:r>
              <a:rPr lang="en-US" altLang="ru-RU" sz="2400" b="1" dirty="0">
                <a:solidFill>
                  <a:schemeClr val="bg1"/>
                </a:solidFill>
              </a:rPr>
              <a:t>SE </a:t>
            </a:r>
            <a:r>
              <a:rPr lang="ru-RU" altLang="ru-RU" sz="2400" b="1" dirty="0">
                <a:solidFill>
                  <a:schemeClr val="bg1"/>
                </a:solidFill>
              </a:rPr>
              <a:t>от классического </a:t>
            </a:r>
            <a:r>
              <a:rPr lang="ru-RU" altLang="ru-RU" sz="2400" b="1" dirty="0" err="1">
                <a:solidFill>
                  <a:schemeClr val="bg1"/>
                </a:solidFill>
              </a:rPr>
              <a:t>самовнимания</a:t>
            </a:r>
            <a:r>
              <a:rPr lang="ru-RU" altLang="ru-RU" sz="2400" b="1" dirty="0">
                <a:solidFill>
                  <a:schemeClr val="bg1"/>
                </a:solidFill>
              </a:rPr>
              <a:t>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замена </a:t>
            </a:r>
            <a:r>
              <a:rPr lang="en-US" altLang="ru-RU" sz="2400" dirty="0" err="1">
                <a:solidFill>
                  <a:schemeClr val="bg1"/>
                </a:solidFill>
              </a:rPr>
              <a:t>softmax</a:t>
            </a:r>
            <a:r>
              <a:rPr lang="en-US" altLang="ru-RU" sz="2400" dirty="0">
                <a:solidFill>
                  <a:schemeClr val="bg1"/>
                </a:solidFill>
              </a:rPr>
              <a:t> </a:t>
            </a:r>
            <a:r>
              <a:rPr lang="ru-RU" altLang="ru-RU" sz="2400" dirty="0">
                <a:solidFill>
                  <a:schemeClr val="bg1"/>
                </a:solidFill>
              </a:rPr>
              <a:t>(то есть много кассовой функции – выделение одного класса)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на набор </a:t>
            </a:r>
            <a:r>
              <a:rPr lang="ru-RU" altLang="ru-RU" sz="2400" dirty="0" err="1">
                <a:solidFill>
                  <a:schemeClr val="bg1"/>
                </a:solidFill>
              </a:rPr>
              <a:t>сигмоидов</a:t>
            </a:r>
            <a:r>
              <a:rPr lang="ru-RU" altLang="ru-RU" sz="2400" dirty="0">
                <a:solidFill>
                  <a:schemeClr val="bg1"/>
                </a:solidFill>
              </a:rPr>
              <a:t> (то есть много меточная классификация – выделение </a:t>
            </a:r>
            <a:br>
              <a:rPr lang="ru-RU" altLang="ru-RU" sz="2400" dirty="0">
                <a:solidFill>
                  <a:schemeClr val="bg1"/>
                </a:solidFill>
              </a:rPr>
            </a:br>
            <a:r>
              <a:rPr lang="ru-RU" altLang="ru-RU" sz="2400" dirty="0">
                <a:solidFill>
                  <a:schemeClr val="bg1"/>
                </a:solidFill>
              </a:rPr>
              <a:t>всех возможных классов).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dirty="0">
                <a:solidFill>
                  <a:schemeClr val="bg1"/>
                </a:solidFill>
              </a:rPr>
              <a:t>В некотором смысле это аналогично вспомогательным выходам в </a:t>
            </a:r>
            <a:br>
              <a:rPr lang="ru-RU" altLang="ru-RU" dirty="0">
                <a:solidFill>
                  <a:schemeClr val="bg1"/>
                </a:solidFill>
              </a:rPr>
            </a:br>
            <a:r>
              <a:rPr lang="en-US" altLang="ru-RU" dirty="0">
                <a:solidFill>
                  <a:schemeClr val="bg1"/>
                </a:solidFill>
              </a:rPr>
              <a:t>inception layer.</a:t>
            </a:r>
            <a:endParaRPr lang="ru-RU" altLang="ru-RU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solidFill>
                  <a:schemeClr val="bg1"/>
                </a:solidFill>
              </a:rPr>
              <a:t>Важное достоинство SE – </a:t>
            </a:r>
            <a:r>
              <a:rPr lang="ru-RU" altLang="ru-RU" sz="2400" dirty="0" smtClean="0">
                <a:solidFill>
                  <a:schemeClr val="bg1"/>
                </a:solidFill>
              </a:rPr>
              <a:t>низкая </a:t>
            </a:r>
            <a:r>
              <a:rPr lang="ru-RU" altLang="ru-RU" sz="2400" dirty="0">
                <a:solidFill>
                  <a:schemeClr val="bg1"/>
                </a:solidFill>
              </a:rPr>
              <a:t>вычислительная сложность. </a:t>
            </a:r>
          </a:p>
          <a:p>
            <a:endParaRPr lang="ru-RU" sz="2000" dirty="0"/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E408833C-B93C-2F43-9488-084F6674AC0B}"/>
              </a:ext>
            </a:extLst>
          </p:cNvPr>
          <p:cNvSpPr/>
          <p:nvPr/>
        </p:nvSpPr>
        <p:spPr>
          <a:xfrm>
            <a:off x="57150" y="3095394"/>
            <a:ext cx="9705976" cy="446091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0" y="3541485"/>
            <a:ext cx="7265708" cy="31414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8972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0375" y="160338"/>
            <a:ext cx="11455854" cy="929957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  <a:latin typeface="+mn-lt"/>
              </a:rPr>
              <a:t>Слои внимания. </a:t>
            </a:r>
            <a:r>
              <a:rPr lang="en-US" sz="4800" b="1" dirty="0">
                <a:solidFill>
                  <a:schemeClr val="bg1"/>
                </a:solidFill>
                <a:latin typeface="+mn-lt"/>
              </a:rPr>
              <a:t>CBAM</a:t>
            </a:r>
            <a:endParaRPr lang="ru-RU" sz="48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149" y="899160"/>
            <a:ext cx="11854295" cy="5692140"/>
          </a:xfrm>
          <a:solidFill>
            <a:srgbClr val="134790"/>
          </a:solidFill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Convolutional Block Attention Module (CBAM) – </a:t>
            </a:r>
            <a:r>
              <a:rPr lang="ru-RU" sz="2400" dirty="0">
                <a:solidFill>
                  <a:schemeClr val="bg1"/>
                </a:solidFill>
              </a:rPr>
              <a:t>совмещение идей пространственного и </a:t>
            </a:r>
            <a:r>
              <a:rPr lang="ru-RU" sz="2400" dirty="0" err="1">
                <a:solidFill>
                  <a:schemeClr val="bg1"/>
                </a:solidFill>
              </a:rPr>
              <a:t>поканального</a:t>
            </a:r>
            <a:r>
              <a:rPr lang="ru-RU" sz="2400" dirty="0">
                <a:solidFill>
                  <a:schemeClr val="bg1"/>
                </a:solidFill>
              </a:rPr>
              <a:t> внимания</a:t>
            </a:r>
            <a:r>
              <a:rPr lang="en-US" sz="2400" dirty="0">
                <a:solidFill>
                  <a:schemeClr val="bg1"/>
                </a:solidFill>
              </a:rPr>
              <a:t> (2018)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5" name="AutoShape 2" descr="imag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9" y="1596570"/>
            <a:ext cx="11581384" cy="4994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2266C1F-9DF9-2741-B1CE-D7DBFDDCFA7B}"/>
              </a:ext>
            </a:extLst>
          </p:cNvPr>
          <p:cNvSpPr/>
          <p:nvPr/>
        </p:nvSpPr>
        <p:spPr>
          <a:xfrm>
            <a:off x="6734086" y="1596570"/>
            <a:ext cx="5056593" cy="274469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3257550" y="6221968"/>
            <a:ext cx="1983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(по всем каналам)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249200" y="2053792"/>
            <a:ext cx="2216128" cy="2664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410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301</Words>
  <Application>Microsoft Office PowerPoint</Application>
  <PresentationFormat>Широкоэкранный</PresentationFormat>
  <Paragraphs>44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Презентация PowerPoint</vt:lpstr>
      <vt:lpstr>Слои внимания 2017</vt:lpstr>
      <vt:lpstr>Слои внимания 2017</vt:lpstr>
      <vt:lpstr>Squeeze and Excitation block</vt:lpstr>
      <vt:lpstr>Слои внимания. SENet 2018</vt:lpstr>
      <vt:lpstr>Squeeze and Excitation block</vt:lpstr>
      <vt:lpstr>Слои внимания. SENet 2018</vt:lpstr>
      <vt:lpstr>Слои внимания. CBAM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42</cp:revision>
  <dcterms:created xsi:type="dcterms:W3CDTF">2021-12-17T13:43:50Z</dcterms:created>
  <dcterms:modified xsi:type="dcterms:W3CDTF">2022-07-08T14:48:58Z</dcterms:modified>
</cp:coreProperties>
</file>