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514" r:id="rId3"/>
    <p:sldId id="527" r:id="rId4"/>
    <p:sldId id="515" r:id="rId5"/>
    <p:sldId id="523" r:id="rId6"/>
    <p:sldId id="516" r:id="rId7"/>
    <p:sldId id="517" r:id="rId8"/>
    <p:sldId id="528" r:id="rId9"/>
    <p:sldId id="529" r:id="rId10"/>
    <p:sldId id="520" r:id="rId11"/>
    <p:sldId id="524" r:id="rId12"/>
    <p:sldId id="521" r:id="rId13"/>
    <p:sldId id="525" r:id="rId14"/>
    <p:sldId id="522" r:id="rId15"/>
    <p:sldId id="335" r:id="rId16"/>
    <p:sldId id="526" r:id="rId17"/>
    <p:sldId id="33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ndex%20Disk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1;&#1085;%20&#1082;&#1091;&#1088;&#1089;\figures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ndex%20Disk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1;&#1085;%20&#1082;&#1091;&#1088;&#1089;\figures\&#1092;&#1091;&#1085;&#1082;&#1094;&#1080;&#1103;%20&#1072;&#1082;&#1090;&#1080;&#1074;&#1072;&#1094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20778652668416E-2"/>
          <c:y val="5.6244409448818908E-2"/>
          <c:w val="0.9223958880139983"/>
          <c:h val="0.909568923884514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relu!$R$2</c:f>
              <c:strCache>
                <c:ptCount val="1"/>
                <c:pt idx="0">
                  <c:v>swish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relu!$R$3:$R$139</c:f>
              <c:numCache>
                <c:formatCode>General</c:formatCode>
                <c:ptCount val="137"/>
                <c:pt idx="0">
                  <c:v>-7.1944839848366235E-2</c:v>
                </c:pt>
                <c:pt idx="1">
                  <c:v>-7.7377192362902289E-2</c:v>
                </c:pt>
                <c:pt idx="2">
                  <c:v>-8.3148829557295814E-2</c:v>
                </c:pt>
                <c:pt idx="3">
                  <c:v>-8.9269979245376066E-2</c:v>
                </c:pt>
                <c:pt idx="4">
                  <c:v>-9.5749176876717107E-2</c:v>
                </c:pt>
                <c:pt idx="5">
                  <c:v>-0.10259280762974715</c:v>
                </c:pt>
                <c:pt idx="6">
                  <c:v>-0.10980457997473178</c:v>
                </c:pt>
                <c:pt idx="7">
                  <c:v>-0.11738492459969942</c:v>
                </c:pt>
                <c:pt idx="8">
                  <c:v>-0.125330312949646</c:v>
                </c:pt>
                <c:pt idx="9">
                  <c:v>-0.13363249031736704</c:v>
                </c:pt>
                <c:pt idx="10">
                  <c:v>-0.14227761953270041</c:v>
                </c:pt>
                <c:pt idx="11">
                  <c:v>-0.15124533292741152</c:v>
                </c:pt>
                <c:pt idx="12">
                  <c:v>-0.16050769251683258</c:v>
                </c:pt>
                <c:pt idx="13">
                  <c:v>-0.17002806135389062</c:v>
                </c:pt>
                <c:pt idx="14">
                  <c:v>-0.17975989289270183</c:v>
                </c:pt>
                <c:pt idx="15">
                  <c:v>-0.18964545005310901</c:v>
                </c:pt>
                <c:pt idx="16">
                  <c:v>-0.19961447158541384</c:v>
                </c:pt>
                <c:pt idx="17">
                  <c:v>-0.20958281033416926</c:v>
                </c:pt>
                <c:pt idx="18">
                  <c:v>-0.21945107606330749</c:v>
                </c:pt>
                <c:pt idx="19">
                  <c:v>-0.22910332451078735</c:v>
                </c:pt>
                <c:pt idx="20">
                  <c:v>-0.23840584404423526</c:v>
                </c:pt>
                <c:pt idx="21">
                  <c:v>-0.24720610128969608</c:v>
                </c:pt>
                <c:pt idx="22">
                  <c:v>-0.25533191682087819</c:v>
                </c:pt>
                <c:pt idx="23">
                  <c:v>-0.26259095064200916</c:v>
                </c:pt>
                <c:pt idx="24">
                  <c:v>-0.26877058378572094</c:v>
                </c:pt>
                <c:pt idx="25">
                  <c:v>-0.27363828570953463</c:v>
                </c:pt>
                <c:pt idx="26">
                  <c:v>-0.27694255601798556</c:v>
                </c:pt>
                <c:pt idx="27">
                  <c:v>-0.27841452204467382</c:v>
                </c:pt>
                <c:pt idx="28">
                  <c:v>-0.27777025980117881</c:v>
                </c:pt>
                <c:pt idx="29">
                  <c:v>-0.27471388384537054</c:v>
                </c:pt>
                <c:pt idx="30">
                  <c:v>-0.26894142136999494</c:v>
                </c:pt>
                <c:pt idx="31">
                  <c:v>-0.26014544763749614</c:v>
                </c:pt>
                <c:pt idx="32">
                  <c:v>-0.2480204150979097</c:v>
                </c:pt>
                <c:pt idx="33">
                  <c:v>-0.23226855948228331</c:v>
                </c:pt>
                <c:pt idx="34">
                  <c:v>-0.21260621626452217</c:v>
                </c:pt>
                <c:pt idx="35">
                  <c:v>-0.18877033439907207</c:v>
                </c:pt>
                <c:pt idx="36">
                  <c:v>-0.16052493595501846</c:v>
                </c:pt>
                <c:pt idx="37">
                  <c:v>-0.12766724495650145</c:v>
                </c:pt>
                <c:pt idx="38">
                  <c:v>-9.0033200537503452E-2</c:v>
                </c:pt>
                <c:pt idx="39">
                  <c:v>-4.7502081252104915E-2</c:v>
                </c:pt>
                <c:pt idx="40">
                  <c:v>-2.4937500130208013E-3</c:v>
                </c:pt>
                <c:pt idx="41">
                  <c:v>2.5062499869791992E-3</c:v>
                </c:pt>
                <c:pt idx="42">
                  <c:v>5.2497918747894001E-2</c:v>
                </c:pt>
                <c:pt idx="43">
                  <c:v>0.1099667994624956</c:v>
                </c:pt>
                <c:pt idx="44">
                  <c:v>0.17233275504349774</c:v>
                </c:pt>
                <c:pt idx="45">
                  <c:v>0.23947506404498081</c:v>
                </c:pt>
                <c:pt idx="46">
                  <c:v>0.3112296656009273</c:v>
                </c:pt>
                <c:pt idx="47">
                  <c:v>0.38739378373547723</c:v>
                </c:pt>
                <c:pt idx="48">
                  <c:v>0.46773144051771626</c:v>
                </c:pt>
                <c:pt idx="49">
                  <c:v>0.55197958490208987</c:v>
                </c:pt>
                <c:pt idx="50">
                  <c:v>0.63985455236250344</c:v>
                </c:pt>
                <c:pt idx="51">
                  <c:v>0.73105857863000479</c:v>
                </c:pt>
                <c:pt idx="52">
                  <c:v>0.82528611615462932</c:v>
                </c:pt>
                <c:pt idx="53">
                  <c:v>0.92222974019882109</c:v>
                </c:pt>
                <c:pt idx="54">
                  <c:v>1.0215854779553264</c:v>
                </c:pt>
                <c:pt idx="55">
                  <c:v>1.1230574439820147</c:v>
                </c:pt>
                <c:pt idx="56">
                  <c:v>1.2263617142904657</c:v>
                </c:pt>
                <c:pt idx="57">
                  <c:v>1.3312294162142797</c:v>
                </c:pt>
                <c:pt idx="58">
                  <c:v>1.4374090493579916</c:v>
                </c:pt>
                <c:pt idx="59">
                  <c:v>1.5446680831791224</c:v>
                </c:pt>
                <c:pt idx="60">
                  <c:v>1.6527938987103048</c:v>
                </c:pt>
                <c:pt idx="61">
                  <c:v>1.7615941559557655</c:v>
                </c:pt>
                <c:pt idx="62">
                  <c:v>1.8708966754892133</c:v>
                </c:pt>
                <c:pt idx="63">
                  <c:v>1.9805489239366931</c:v>
                </c:pt>
                <c:pt idx="64">
                  <c:v>2.0904171896658319</c:v>
                </c:pt>
                <c:pt idx="65">
                  <c:v>2.200385528414587</c:v>
                </c:pt>
                <c:pt idx="66">
                  <c:v>2.3103545499468923</c:v>
                </c:pt>
                <c:pt idx="67">
                  <c:v>2.4202401071072992</c:v>
                </c:pt>
                <c:pt idx="68">
                  <c:v>2.5299719386461104</c:v>
                </c:pt>
                <c:pt idx="69">
                  <c:v>2.6394923074831689</c:v>
                </c:pt>
                <c:pt idx="70">
                  <c:v>2.74875466707259</c:v>
                </c:pt>
                <c:pt idx="71">
                  <c:v>2.8577223804673011</c:v>
                </c:pt>
                <c:pt idx="72">
                  <c:v>2.9663675096826343</c:v>
                </c:pt>
                <c:pt idx="73">
                  <c:v>3.0746696870503558</c:v>
                </c:pt>
                <c:pt idx="74">
                  <c:v>3.1826150754003022</c:v>
                </c:pt>
                <c:pt idx="75">
                  <c:v>3.2901954200252703</c:v>
                </c:pt>
                <c:pt idx="76">
                  <c:v>3.3974071923702551</c:v>
                </c:pt>
                <c:pt idx="77">
                  <c:v>3.5042508231232854</c:v>
                </c:pt>
                <c:pt idx="78">
                  <c:v>3.6107300207546258</c:v>
                </c:pt>
                <c:pt idx="79">
                  <c:v>3.7168511704427059</c:v>
                </c:pt>
                <c:pt idx="80">
                  <c:v>3.8226228076370998</c:v>
                </c:pt>
                <c:pt idx="81">
                  <c:v>3.9280551601516351</c:v>
                </c:pt>
                <c:pt idx="82">
                  <c:v>4.0331597525770935</c:v>
                </c:pt>
                <c:pt idx="83">
                  <c:v>4.1379490668882539</c:v>
                </c:pt>
                <c:pt idx="84">
                  <c:v>4.242436253341042</c:v>
                </c:pt>
                <c:pt idx="85">
                  <c:v>4.3466348860691939</c:v>
                </c:pt>
                <c:pt idx="86">
                  <c:v>4.4505587581623312</c:v>
                </c:pt>
                <c:pt idx="87">
                  <c:v>4.5542217114122403</c:v>
                </c:pt>
                <c:pt idx="88">
                  <c:v>4.6576374963316143</c:v>
                </c:pt>
                <c:pt idx="89">
                  <c:v>4.7608196584648317</c:v>
                </c:pt>
                <c:pt idx="90">
                  <c:v>4.8637814474130172</c:v>
                </c:pt>
                <c:pt idx="91">
                  <c:v>4.9665357453785735</c:v>
                </c:pt>
                <c:pt idx="92">
                  <c:v>5.0690950123929186</c:v>
                </c:pt>
                <c:pt idx="93">
                  <c:v>5.1714712457228549</c:v>
                </c:pt>
                <c:pt idx="94">
                  <c:v>5.2736759512546953</c:v>
                </c:pt>
                <c:pt idx="95">
                  <c:v>5.3757201249309148</c:v>
                </c:pt>
                <c:pt idx="96">
                  <c:v>5.4776142425625682</c:v>
                </c:pt>
                <c:pt idx="97">
                  <c:v>5.5793682565631553</c:v>
                </c:pt>
                <c:pt idx="98">
                  <c:v>5.6809915983477399</c:v>
                </c:pt>
                <c:pt idx="99">
                  <c:v>5.782493185316687</c:v>
                </c:pt>
                <c:pt idx="100">
                  <c:v>5.8838814314982297</c:v>
                </c:pt>
                <c:pt idx="101">
                  <c:v>5.985164261060187</c:v>
                </c:pt>
                <c:pt idx="102">
                  <c:v>6.0863491240202086</c:v>
                </c:pt>
                <c:pt idx="103">
                  <c:v>6.1874430135878846</c:v>
                </c:pt>
                <c:pt idx="104">
                  <c:v>6.2884524846622893</c:v>
                </c:pt>
                <c:pt idx="105">
                  <c:v>6.3893836730868765</c:v>
                </c:pt>
                <c:pt idx="106">
                  <c:v>6.4902423153312023</c:v>
                </c:pt>
                <c:pt idx="107">
                  <c:v>6.5910337683271623</c:v>
                </c:pt>
                <c:pt idx="108">
                  <c:v>6.6917630292374337</c:v>
                </c:pt>
                <c:pt idx="109">
                  <c:v>6.7924347549765418</c:v>
                </c:pt>
                <c:pt idx="110">
                  <c:v>6.8930532813414009</c:v>
                </c:pt>
                <c:pt idx="111">
                  <c:v>6.9936226416391873</c:v>
                </c:pt>
                <c:pt idx="112">
                  <c:v>7.0941465847265626</c:v>
                </c:pt>
                <c:pt idx="113">
                  <c:v>7.1946285923963664</c:v>
                </c:pt>
                <c:pt idx="114">
                  <c:v>7.2950718960663705</c:v>
                </c:pt>
                <c:pt idx="115">
                  <c:v>7.3954794927401757</c:v>
                </c:pt>
                <c:pt idx="116">
                  <c:v>7.4958541602230628</c:v>
                </c:pt>
                <c:pt idx="117">
                  <c:v>7.5961984715861846</c:v>
                </c:pt>
                <c:pt idx="118">
                  <c:v>7.6965148088810365</c:v>
                </c:pt>
                <c:pt idx="119">
                  <c:v>7.7968053761130971</c:v>
                </c:pt>
                <c:pt idx="120">
                  <c:v>7.8970722114890384</c:v>
                </c:pt>
                <c:pt idx="121">
                  <c:v>7.9973171989562566</c:v>
                </c:pt>
                <c:pt idx="122">
                  <c:v>8.0975420790567529</c:v>
                </c:pt>
                <c:pt idx="123">
                  <c:v>8.1977484591199552</c:v>
                </c:pt>
                <c:pt idx="124">
                  <c:v>8.2979378228207192</c:v>
                </c:pt>
                <c:pt idx="125">
                  <c:v>8.3981115391300261</c:v>
                </c:pt>
                <c:pt idx="126">
                  <c:v>8.4982708706865164</c:v>
                </c:pt>
                <c:pt idx="127">
                  <c:v>8.5984169816172997</c:v>
                </c:pt>
                <c:pt idx="128">
                  <c:v>8.6985509448364233</c:v>
                </c:pt>
                <c:pt idx="129">
                  <c:v>8.7986737488490601</c:v>
                </c:pt>
                <c:pt idx="130">
                  <c:v>8.8987863040889774</c:v>
                </c:pt>
                <c:pt idx="131">
                  <c:v>8.998889448816108</c:v>
                </c:pt>
                <c:pt idx="132">
                  <c:v>9.0989839546002553</c:v>
                </c:pt>
                <c:pt idx="133">
                  <c:v>9.1990705314160319</c:v>
                </c:pt>
                <c:pt idx="134">
                  <c:v>9.299149832373157</c:v>
                </c:pt>
                <c:pt idx="135">
                  <c:v>9.3992224581051786</c:v>
                </c:pt>
                <c:pt idx="136">
                  <c:v>9.4992889608386317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FA-48C4-A0EE-EA61048AFBD5}"/>
            </c:ext>
          </c:extLst>
        </c:ser>
        <c:ser>
          <c:idx val="3"/>
          <c:order val="1"/>
          <c:tx>
            <c:strRef>
              <c:f>relu!$S$2</c:f>
              <c:strCache>
                <c:ptCount val="1"/>
                <c:pt idx="0">
                  <c:v>hard-swish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relu!$S$3:$S$139</c:f>
              <c:numCache>
                <c:formatCode>General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-4.4408920985006247E-16</c:v>
                </c:pt>
                <c:pt idx="11">
                  <c:v>-4.833333333333379E-2</c:v>
                </c:pt>
                <c:pt idx="12">
                  <c:v>-9.3333333333333796E-2</c:v>
                </c:pt>
                <c:pt idx="13">
                  <c:v>-0.13500000000000045</c:v>
                </c:pt>
                <c:pt idx="14">
                  <c:v>-0.17333333333333378</c:v>
                </c:pt>
                <c:pt idx="15">
                  <c:v>-0.20833333333333376</c:v>
                </c:pt>
                <c:pt idx="16">
                  <c:v>-0.24000000000000044</c:v>
                </c:pt>
                <c:pt idx="17">
                  <c:v>-0.26833333333333376</c:v>
                </c:pt>
                <c:pt idx="18">
                  <c:v>-0.29333333333333372</c:v>
                </c:pt>
                <c:pt idx="19">
                  <c:v>-0.31500000000000034</c:v>
                </c:pt>
                <c:pt idx="20">
                  <c:v>-0.33333333333333365</c:v>
                </c:pt>
                <c:pt idx="21">
                  <c:v>-0.34833333333333361</c:v>
                </c:pt>
                <c:pt idx="22">
                  <c:v>-0.36000000000000015</c:v>
                </c:pt>
                <c:pt idx="23">
                  <c:v>-0.36833333333333346</c:v>
                </c:pt>
                <c:pt idx="24">
                  <c:v>-0.37333333333333341</c:v>
                </c:pt>
                <c:pt idx="25">
                  <c:v>-0.375</c:v>
                </c:pt>
                <c:pt idx="26">
                  <c:v>-0.37333333333333324</c:v>
                </c:pt>
                <c:pt idx="27">
                  <c:v>-0.36833333333333312</c:v>
                </c:pt>
                <c:pt idx="28">
                  <c:v>-0.35999999999999976</c:v>
                </c:pt>
                <c:pt idx="29">
                  <c:v>-0.348333333333333</c:v>
                </c:pt>
                <c:pt idx="30">
                  <c:v>-0.33333333333333293</c:v>
                </c:pt>
                <c:pt idx="31">
                  <c:v>-0.31499999999999945</c:v>
                </c:pt>
                <c:pt idx="32">
                  <c:v>-0.29333333333333272</c:v>
                </c:pt>
                <c:pt idx="33">
                  <c:v>-0.26833333333333265</c:v>
                </c:pt>
                <c:pt idx="34">
                  <c:v>-0.23999999999999927</c:v>
                </c:pt>
                <c:pt idx="35">
                  <c:v>-0.20833333333333254</c:v>
                </c:pt>
                <c:pt idx="36">
                  <c:v>-0.17333333333333245</c:v>
                </c:pt>
                <c:pt idx="37">
                  <c:v>-0.13499999999999904</c:v>
                </c:pt>
                <c:pt idx="38">
                  <c:v>-9.3333333333332297E-2</c:v>
                </c:pt>
                <c:pt idx="39">
                  <c:v>-4.8333333333332215E-2</c:v>
                </c:pt>
                <c:pt idx="40">
                  <c:v>-2.4958333333333334E-3</c:v>
                </c:pt>
                <c:pt idx="41">
                  <c:v>2.5041666666666667E-3</c:v>
                </c:pt>
                <c:pt idx="42">
                  <c:v>5.1666666666666673E-2</c:v>
                </c:pt>
                <c:pt idx="43">
                  <c:v>0.10666666666666667</c:v>
                </c:pt>
                <c:pt idx="44">
                  <c:v>0.16500000000000001</c:v>
                </c:pt>
                <c:pt idx="45">
                  <c:v>0.22666666666666668</c:v>
                </c:pt>
                <c:pt idx="46">
                  <c:v>0.29166666666666669</c:v>
                </c:pt>
                <c:pt idx="47">
                  <c:v>0.36</c:v>
                </c:pt>
                <c:pt idx="48">
                  <c:v>0.43166666666666664</c:v>
                </c:pt>
                <c:pt idx="49">
                  <c:v>0.5066666666666666</c:v>
                </c:pt>
                <c:pt idx="50">
                  <c:v>0.58499999999999996</c:v>
                </c:pt>
                <c:pt idx="51">
                  <c:v>0.66666666666666652</c:v>
                </c:pt>
                <c:pt idx="52">
                  <c:v>0.75166666666666648</c:v>
                </c:pt>
                <c:pt idx="53">
                  <c:v>0.84000000000000008</c:v>
                </c:pt>
                <c:pt idx="54">
                  <c:v>0.93166666666666675</c:v>
                </c:pt>
                <c:pt idx="55">
                  <c:v>1.0266666666666668</c:v>
                </c:pt>
                <c:pt idx="56">
                  <c:v>1.1250000000000002</c:v>
                </c:pt>
                <c:pt idx="57">
                  <c:v>1.226666666666667</c:v>
                </c:pt>
                <c:pt idx="58">
                  <c:v>1.331666666666667</c:v>
                </c:pt>
                <c:pt idx="59">
                  <c:v>1.4400000000000006</c:v>
                </c:pt>
                <c:pt idx="60">
                  <c:v>1.5516666666666674</c:v>
                </c:pt>
                <c:pt idx="61">
                  <c:v>1.6666666666666672</c:v>
                </c:pt>
                <c:pt idx="62">
                  <c:v>1.7850000000000006</c:v>
                </c:pt>
                <c:pt idx="63">
                  <c:v>1.9066666666666676</c:v>
                </c:pt>
                <c:pt idx="64">
                  <c:v>2.0316666666666676</c:v>
                </c:pt>
                <c:pt idx="65">
                  <c:v>2.1600000000000006</c:v>
                </c:pt>
                <c:pt idx="66">
                  <c:v>2.2916666666666679</c:v>
                </c:pt>
                <c:pt idx="67">
                  <c:v>2.4266666666666681</c:v>
                </c:pt>
                <c:pt idx="68">
                  <c:v>2.5650000000000013</c:v>
                </c:pt>
                <c:pt idx="69">
                  <c:v>2.7066666666666683</c:v>
                </c:pt>
                <c:pt idx="70">
                  <c:v>2.8516666666666683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FA-48C4-A0EE-EA61048A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290671"/>
        <c:axId val="744323775"/>
      </c:scatterChart>
      <c:valAx>
        <c:axId val="839290671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323775"/>
        <c:crosses val="autoZero"/>
        <c:crossBetween val="midCat"/>
        <c:majorUnit val="1"/>
      </c:valAx>
      <c:valAx>
        <c:axId val="744323775"/>
        <c:scaling>
          <c:orientation val="minMax"/>
          <c:max val="4"/>
          <c:min val="-0.5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92906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69133164227883E-2"/>
          <c:y val="5.6652178477690288E-2"/>
          <c:w val="0.34175065616797901"/>
          <c:h val="0.3672900262467191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20778652668416E-2"/>
          <c:y val="5.6244409448818908E-2"/>
          <c:w val="0.9223958880139983"/>
          <c:h val="0.909568923884514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relu!$R$2</c:f>
              <c:strCache>
                <c:ptCount val="1"/>
                <c:pt idx="0">
                  <c:v>swish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relu!$R$3:$R$139</c:f>
              <c:numCache>
                <c:formatCode>General</c:formatCode>
                <c:ptCount val="137"/>
                <c:pt idx="0">
                  <c:v>-7.1944839848366235E-2</c:v>
                </c:pt>
                <c:pt idx="1">
                  <c:v>-7.7377192362902289E-2</c:v>
                </c:pt>
                <c:pt idx="2">
                  <c:v>-8.3148829557295814E-2</c:v>
                </c:pt>
                <c:pt idx="3">
                  <c:v>-8.9269979245376066E-2</c:v>
                </c:pt>
                <c:pt idx="4">
                  <c:v>-9.5749176876717107E-2</c:v>
                </c:pt>
                <c:pt idx="5">
                  <c:v>-0.10259280762974715</c:v>
                </c:pt>
                <c:pt idx="6">
                  <c:v>-0.10980457997473178</c:v>
                </c:pt>
                <c:pt idx="7">
                  <c:v>-0.11738492459969942</c:v>
                </c:pt>
                <c:pt idx="8">
                  <c:v>-0.125330312949646</c:v>
                </c:pt>
                <c:pt idx="9">
                  <c:v>-0.13363249031736704</c:v>
                </c:pt>
                <c:pt idx="10">
                  <c:v>-0.14227761953270041</c:v>
                </c:pt>
                <c:pt idx="11">
                  <c:v>-0.15124533292741152</c:v>
                </c:pt>
                <c:pt idx="12">
                  <c:v>-0.16050769251683258</c:v>
                </c:pt>
                <c:pt idx="13">
                  <c:v>-0.17002806135389062</c:v>
                </c:pt>
                <c:pt idx="14">
                  <c:v>-0.17975989289270183</c:v>
                </c:pt>
                <c:pt idx="15">
                  <c:v>-0.18964545005310901</c:v>
                </c:pt>
                <c:pt idx="16">
                  <c:v>-0.19961447158541384</c:v>
                </c:pt>
                <c:pt idx="17">
                  <c:v>-0.20958281033416926</c:v>
                </c:pt>
                <c:pt idx="18">
                  <c:v>-0.21945107606330749</c:v>
                </c:pt>
                <c:pt idx="19">
                  <c:v>-0.22910332451078735</c:v>
                </c:pt>
                <c:pt idx="20">
                  <c:v>-0.23840584404423526</c:v>
                </c:pt>
                <c:pt idx="21">
                  <c:v>-0.24720610128969608</c:v>
                </c:pt>
                <c:pt idx="22">
                  <c:v>-0.25533191682087819</c:v>
                </c:pt>
                <c:pt idx="23">
                  <c:v>-0.26259095064200916</c:v>
                </c:pt>
                <c:pt idx="24">
                  <c:v>-0.26877058378572094</c:v>
                </c:pt>
                <c:pt idx="25">
                  <c:v>-0.27363828570953463</c:v>
                </c:pt>
                <c:pt idx="26">
                  <c:v>-0.27694255601798556</c:v>
                </c:pt>
                <c:pt idx="27">
                  <c:v>-0.27841452204467382</c:v>
                </c:pt>
                <c:pt idx="28">
                  <c:v>-0.27777025980117881</c:v>
                </c:pt>
                <c:pt idx="29">
                  <c:v>-0.27471388384537054</c:v>
                </c:pt>
                <c:pt idx="30">
                  <c:v>-0.26894142136999494</c:v>
                </c:pt>
                <c:pt idx="31">
                  <c:v>-0.26014544763749614</c:v>
                </c:pt>
                <c:pt idx="32">
                  <c:v>-0.2480204150979097</c:v>
                </c:pt>
                <c:pt idx="33">
                  <c:v>-0.23226855948228331</c:v>
                </c:pt>
                <c:pt idx="34">
                  <c:v>-0.21260621626452217</c:v>
                </c:pt>
                <c:pt idx="35">
                  <c:v>-0.18877033439907207</c:v>
                </c:pt>
                <c:pt idx="36">
                  <c:v>-0.16052493595501846</c:v>
                </c:pt>
                <c:pt idx="37">
                  <c:v>-0.12766724495650145</c:v>
                </c:pt>
                <c:pt idx="38">
                  <c:v>-9.0033200537503452E-2</c:v>
                </c:pt>
                <c:pt idx="39">
                  <c:v>-4.7502081252104915E-2</c:v>
                </c:pt>
                <c:pt idx="40">
                  <c:v>-2.4937500130208013E-3</c:v>
                </c:pt>
                <c:pt idx="41">
                  <c:v>2.5062499869791992E-3</c:v>
                </c:pt>
                <c:pt idx="42">
                  <c:v>5.2497918747894001E-2</c:v>
                </c:pt>
                <c:pt idx="43">
                  <c:v>0.1099667994624956</c:v>
                </c:pt>
                <c:pt idx="44">
                  <c:v>0.17233275504349774</c:v>
                </c:pt>
                <c:pt idx="45">
                  <c:v>0.23947506404498081</c:v>
                </c:pt>
                <c:pt idx="46">
                  <c:v>0.3112296656009273</c:v>
                </c:pt>
                <c:pt idx="47">
                  <c:v>0.38739378373547723</c:v>
                </c:pt>
                <c:pt idx="48">
                  <c:v>0.46773144051771626</c:v>
                </c:pt>
                <c:pt idx="49">
                  <c:v>0.55197958490208987</c:v>
                </c:pt>
                <c:pt idx="50">
                  <c:v>0.63985455236250344</c:v>
                </c:pt>
                <c:pt idx="51">
                  <c:v>0.73105857863000479</c:v>
                </c:pt>
                <c:pt idx="52">
                  <c:v>0.82528611615462932</c:v>
                </c:pt>
                <c:pt idx="53">
                  <c:v>0.92222974019882109</c:v>
                </c:pt>
                <c:pt idx="54">
                  <c:v>1.0215854779553264</c:v>
                </c:pt>
                <c:pt idx="55">
                  <c:v>1.1230574439820147</c:v>
                </c:pt>
                <c:pt idx="56">
                  <c:v>1.2263617142904657</c:v>
                </c:pt>
                <c:pt idx="57">
                  <c:v>1.3312294162142797</c:v>
                </c:pt>
                <c:pt idx="58">
                  <c:v>1.4374090493579916</c:v>
                </c:pt>
                <c:pt idx="59">
                  <c:v>1.5446680831791224</c:v>
                </c:pt>
                <c:pt idx="60">
                  <c:v>1.6527938987103048</c:v>
                </c:pt>
                <c:pt idx="61">
                  <c:v>1.7615941559557655</c:v>
                </c:pt>
                <c:pt idx="62">
                  <c:v>1.8708966754892133</c:v>
                </c:pt>
                <c:pt idx="63">
                  <c:v>1.9805489239366931</c:v>
                </c:pt>
                <c:pt idx="64">
                  <c:v>2.0904171896658319</c:v>
                </c:pt>
                <c:pt idx="65">
                  <c:v>2.200385528414587</c:v>
                </c:pt>
                <c:pt idx="66">
                  <c:v>2.3103545499468923</c:v>
                </c:pt>
                <c:pt idx="67">
                  <c:v>2.4202401071072992</c:v>
                </c:pt>
                <c:pt idx="68">
                  <c:v>2.5299719386461104</c:v>
                </c:pt>
                <c:pt idx="69">
                  <c:v>2.6394923074831689</c:v>
                </c:pt>
                <c:pt idx="70">
                  <c:v>2.74875466707259</c:v>
                </c:pt>
                <c:pt idx="71">
                  <c:v>2.8577223804673011</c:v>
                </c:pt>
                <c:pt idx="72">
                  <c:v>2.9663675096826343</c:v>
                </c:pt>
                <c:pt idx="73">
                  <c:v>3.0746696870503558</c:v>
                </c:pt>
                <c:pt idx="74">
                  <c:v>3.1826150754003022</c:v>
                </c:pt>
                <c:pt idx="75">
                  <c:v>3.2901954200252703</c:v>
                </c:pt>
                <c:pt idx="76">
                  <c:v>3.3974071923702551</c:v>
                </c:pt>
                <c:pt idx="77">
                  <c:v>3.5042508231232854</c:v>
                </c:pt>
                <c:pt idx="78">
                  <c:v>3.6107300207546258</c:v>
                </c:pt>
                <c:pt idx="79">
                  <c:v>3.7168511704427059</c:v>
                </c:pt>
                <c:pt idx="80">
                  <c:v>3.8226228076370998</c:v>
                </c:pt>
                <c:pt idx="81">
                  <c:v>3.9280551601516351</c:v>
                </c:pt>
                <c:pt idx="82">
                  <c:v>4.0331597525770935</c:v>
                </c:pt>
                <c:pt idx="83">
                  <c:v>4.1379490668882539</c:v>
                </c:pt>
                <c:pt idx="84">
                  <c:v>4.242436253341042</c:v>
                </c:pt>
                <c:pt idx="85">
                  <c:v>4.3466348860691939</c:v>
                </c:pt>
                <c:pt idx="86">
                  <c:v>4.4505587581623312</c:v>
                </c:pt>
                <c:pt idx="87">
                  <c:v>4.5542217114122403</c:v>
                </c:pt>
                <c:pt idx="88">
                  <c:v>4.6576374963316143</c:v>
                </c:pt>
                <c:pt idx="89">
                  <c:v>4.7608196584648317</c:v>
                </c:pt>
                <c:pt idx="90">
                  <c:v>4.8637814474130172</c:v>
                </c:pt>
                <c:pt idx="91">
                  <c:v>4.9665357453785735</c:v>
                </c:pt>
                <c:pt idx="92">
                  <c:v>5.0690950123929186</c:v>
                </c:pt>
                <c:pt idx="93">
                  <c:v>5.1714712457228549</c:v>
                </c:pt>
                <c:pt idx="94">
                  <c:v>5.2736759512546953</c:v>
                </c:pt>
                <c:pt idx="95">
                  <c:v>5.3757201249309148</c:v>
                </c:pt>
                <c:pt idx="96">
                  <c:v>5.4776142425625682</c:v>
                </c:pt>
                <c:pt idx="97">
                  <c:v>5.5793682565631553</c:v>
                </c:pt>
                <c:pt idx="98">
                  <c:v>5.6809915983477399</c:v>
                </c:pt>
                <c:pt idx="99">
                  <c:v>5.782493185316687</c:v>
                </c:pt>
                <c:pt idx="100">
                  <c:v>5.8838814314982297</c:v>
                </c:pt>
                <c:pt idx="101">
                  <c:v>5.985164261060187</c:v>
                </c:pt>
                <c:pt idx="102">
                  <c:v>6.0863491240202086</c:v>
                </c:pt>
                <c:pt idx="103">
                  <c:v>6.1874430135878846</c:v>
                </c:pt>
                <c:pt idx="104">
                  <c:v>6.2884524846622893</c:v>
                </c:pt>
                <c:pt idx="105">
                  <c:v>6.3893836730868765</c:v>
                </c:pt>
                <c:pt idx="106">
                  <c:v>6.4902423153312023</c:v>
                </c:pt>
                <c:pt idx="107">
                  <c:v>6.5910337683271623</c:v>
                </c:pt>
                <c:pt idx="108">
                  <c:v>6.6917630292374337</c:v>
                </c:pt>
                <c:pt idx="109">
                  <c:v>6.7924347549765418</c:v>
                </c:pt>
                <c:pt idx="110">
                  <c:v>6.8930532813414009</c:v>
                </c:pt>
                <c:pt idx="111">
                  <c:v>6.9936226416391873</c:v>
                </c:pt>
                <c:pt idx="112">
                  <c:v>7.0941465847265626</c:v>
                </c:pt>
                <c:pt idx="113">
                  <c:v>7.1946285923963664</c:v>
                </c:pt>
                <c:pt idx="114">
                  <c:v>7.2950718960663705</c:v>
                </c:pt>
                <c:pt idx="115">
                  <c:v>7.3954794927401757</c:v>
                </c:pt>
                <c:pt idx="116">
                  <c:v>7.4958541602230628</c:v>
                </c:pt>
                <c:pt idx="117">
                  <c:v>7.5961984715861846</c:v>
                </c:pt>
                <c:pt idx="118">
                  <c:v>7.6965148088810365</c:v>
                </c:pt>
                <c:pt idx="119">
                  <c:v>7.7968053761130971</c:v>
                </c:pt>
                <c:pt idx="120">
                  <c:v>7.8970722114890384</c:v>
                </c:pt>
                <c:pt idx="121">
                  <c:v>7.9973171989562566</c:v>
                </c:pt>
                <c:pt idx="122">
                  <c:v>8.0975420790567529</c:v>
                </c:pt>
                <c:pt idx="123">
                  <c:v>8.1977484591199552</c:v>
                </c:pt>
                <c:pt idx="124">
                  <c:v>8.2979378228207192</c:v>
                </c:pt>
                <c:pt idx="125">
                  <c:v>8.3981115391300261</c:v>
                </c:pt>
                <c:pt idx="126">
                  <c:v>8.4982708706865164</c:v>
                </c:pt>
                <c:pt idx="127">
                  <c:v>8.5984169816172997</c:v>
                </c:pt>
                <c:pt idx="128">
                  <c:v>8.6985509448364233</c:v>
                </c:pt>
                <c:pt idx="129">
                  <c:v>8.7986737488490601</c:v>
                </c:pt>
                <c:pt idx="130">
                  <c:v>8.8987863040889774</c:v>
                </c:pt>
                <c:pt idx="131">
                  <c:v>8.998889448816108</c:v>
                </c:pt>
                <c:pt idx="132">
                  <c:v>9.0989839546002553</c:v>
                </c:pt>
                <c:pt idx="133">
                  <c:v>9.1990705314160319</c:v>
                </c:pt>
                <c:pt idx="134">
                  <c:v>9.299149832373157</c:v>
                </c:pt>
                <c:pt idx="135">
                  <c:v>9.3992224581051786</c:v>
                </c:pt>
                <c:pt idx="136">
                  <c:v>9.4992889608386317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3F-41CC-A9EC-51B1FB03746D}"/>
            </c:ext>
          </c:extLst>
        </c:ser>
        <c:ser>
          <c:idx val="3"/>
          <c:order val="1"/>
          <c:tx>
            <c:strRef>
              <c:f>relu!$S$2</c:f>
              <c:strCache>
                <c:ptCount val="1"/>
                <c:pt idx="0">
                  <c:v>hard-swish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relu!$S$3:$S$139</c:f>
              <c:numCache>
                <c:formatCode>General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-4.4408920985006247E-16</c:v>
                </c:pt>
                <c:pt idx="11">
                  <c:v>-4.833333333333379E-2</c:v>
                </c:pt>
                <c:pt idx="12">
                  <c:v>-9.3333333333333796E-2</c:v>
                </c:pt>
                <c:pt idx="13">
                  <c:v>-0.13500000000000045</c:v>
                </c:pt>
                <c:pt idx="14">
                  <c:v>-0.17333333333333378</c:v>
                </c:pt>
                <c:pt idx="15">
                  <c:v>-0.20833333333333376</c:v>
                </c:pt>
                <c:pt idx="16">
                  <c:v>-0.24000000000000044</c:v>
                </c:pt>
                <c:pt idx="17">
                  <c:v>-0.26833333333333376</c:v>
                </c:pt>
                <c:pt idx="18">
                  <c:v>-0.29333333333333372</c:v>
                </c:pt>
                <c:pt idx="19">
                  <c:v>-0.31500000000000034</c:v>
                </c:pt>
                <c:pt idx="20">
                  <c:v>-0.33333333333333365</c:v>
                </c:pt>
                <c:pt idx="21">
                  <c:v>-0.34833333333333361</c:v>
                </c:pt>
                <c:pt idx="22">
                  <c:v>-0.36000000000000015</c:v>
                </c:pt>
                <c:pt idx="23">
                  <c:v>-0.36833333333333346</c:v>
                </c:pt>
                <c:pt idx="24">
                  <c:v>-0.37333333333333341</c:v>
                </c:pt>
                <c:pt idx="25">
                  <c:v>-0.375</c:v>
                </c:pt>
                <c:pt idx="26">
                  <c:v>-0.37333333333333324</c:v>
                </c:pt>
                <c:pt idx="27">
                  <c:v>-0.36833333333333312</c:v>
                </c:pt>
                <c:pt idx="28">
                  <c:v>-0.35999999999999976</c:v>
                </c:pt>
                <c:pt idx="29">
                  <c:v>-0.348333333333333</c:v>
                </c:pt>
                <c:pt idx="30">
                  <c:v>-0.33333333333333293</c:v>
                </c:pt>
                <c:pt idx="31">
                  <c:v>-0.31499999999999945</c:v>
                </c:pt>
                <c:pt idx="32">
                  <c:v>-0.29333333333333272</c:v>
                </c:pt>
                <c:pt idx="33">
                  <c:v>-0.26833333333333265</c:v>
                </c:pt>
                <c:pt idx="34">
                  <c:v>-0.23999999999999927</c:v>
                </c:pt>
                <c:pt idx="35">
                  <c:v>-0.20833333333333254</c:v>
                </c:pt>
                <c:pt idx="36">
                  <c:v>-0.17333333333333245</c:v>
                </c:pt>
                <c:pt idx="37">
                  <c:v>-0.13499999999999904</c:v>
                </c:pt>
                <c:pt idx="38">
                  <c:v>-9.3333333333332297E-2</c:v>
                </c:pt>
                <c:pt idx="39">
                  <c:v>-4.8333333333332215E-2</c:v>
                </c:pt>
                <c:pt idx="40">
                  <c:v>-2.4958333333333334E-3</c:v>
                </c:pt>
                <c:pt idx="41">
                  <c:v>2.5041666666666667E-3</c:v>
                </c:pt>
                <c:pt idx="42">
                  <c:v>5.1666666666666673E-2</c:v>
                </c:pt>
                <c:pt idx="43">
                  <c:v>0.10666666666666667</c:v>
                </c:pt>
                <c:pt idx="44">
                  <c:v>0.16500000000000001</c:v>
                </c:pt>
                <c:pt idx="45">
                  <c:v>0.22666666666666668</c:v>
                </c:pt>
                <c:pt idx="46">
                  <c:v>0.29166666666666669</c:v>
                </c:pt>
                <c:pt idx="47">
                  <c:v>0.36</c:v>
                </c:pt>
                <c:pt idx="48">
                  <c:v>0.43166666666666664</c:v>
                </c:pt>
                <c:pt idx="49">
                  <c:v>0.5066666666666666</c:v>
                </c:pt>
                <c:pt idx="50">
                  <c:v>0.58499999999999996</c:v>
                </c:pt>
                <c:pt idx="51">
                  <c:v>0.66666666666666652</c:v>
                </c:pt>
                <c:pt idx="52">
                  <c:v>0.75166666666666648</c:v>
                </c:pt>
                <c:pt idx="53">
                  <c:v>0.84000000000000008</c:v>
                </c:pt>
                <c:pt idx="54">
                  <c:v>0.93166666666666675</c:v>
                </c:pt>
                <c:pt idx="55">
                  <c:v>1.0266666666666668</c:v>
                </c:pt>
                <c:pt idx="56">
                  <c:v>1.1250000000000002</c:v>
                </c:pt>
                <c:pt idx="57">
                  <c:v>1.226666666666667</c:v>
                </c:pt>
                <c:pt idx="58">
                  <c:v>1.331666666666667</c:v>
                </c:pt>
                <c:pt idx="59">
                  <c:v>1.4400000000000006</c:v>
                </c:pt>
                <c:pt idx="60">
                  <c:v>1.5516666666666674</c:v>
                </c:pt>
                <c:pt idx="61">
                  <c:v>1.6666666666666672</c:v>
                </c:pt>
                <c:pt idx="62">
                  <c:v>1.7850000000000006</c:v>
                </c:pt>
                <c:pt idx="63">
                  <c:v>1.9066666666666676</c:v>
                </c:pt>
                <c:pt idx="64">
                  <c:v>2.0316666666666676</c:v>
                </c:pt>
                <c:pt idx="65">
                  <c:v>2.1600000000000006</c:v>
                </c:pt>
                <c:pt idx="66">
                  <c:v>2.2916666666666679</c:v>
                </c:pt>
                <c:pt idx="67">
                  <c:v>2.4266666666666681</c:v>
                </c:pt>
                <c:pt idx="68">
                  <c:v>2.5650000000000013</c:v>
                </c:pt>
                <c:pt idx="69">
                  <c:v>2.7066666666666683</c:v>
                </c:pt>
                <c:pt idx="70">
                  <c:v>2.8516666666666683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3F-41CC-A9EC-51B1FB037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290671"/>
        <c:axId val="744323775"/>
      </c:scatterChart>
      <c:valAx>
        <c:axId val="839290671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323775"/>
        <c:crosses val="autoZero"/>
        <c:crossBetween val="midCat"/>
        <c:majorUnit val="1"/>
      </c:valAx>
      <c:valAx>
        <c:axId val="744323775"/>
        <c:scaling>
          <c:orientation val="minMax"/>
          <c:max val="4"/>
          <c:min val="-0.5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92906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69133164227883E-2"/>
          <c:y val="5.6652178477690288E-2"/>
          <c:w val="0.34175065616797901"/>
          <c:h val="0.6345503861015146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1FAAA-8077-CA4F-B182-BC1BD223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730B5-E0B3-9F4E-93A2-2BD734EE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880F2-E3C8-354B-A1BE-28B59ABF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63AB6-7166-054D-B27B-4E4CE6DA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430F3-A9CC-A342-B8C8-1CC11EF8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6A1B-C818-514A-A958-3406724C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B5F275-06E5-2A47-95CE-A3C0D500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ADF57-B029-2342-B4F8-F6B97865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8E9F6-E6CF-C54E-A7AB-B7191BB0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7674B-6ADD-0040-AE37-9070ADD2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E922D2-2F35-5949-AD54-6CEC2E83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47D9D-8EF7-5045-AEA8-74A0180A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0979B7-3B7B-5C44-9BED-7C9BA57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821A5-0C95-104E-99A8-C4FD024E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5C7EF-7EA2-8645-B43A-9B71BEC5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2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E4F05-6D85-7E41-8527-238C282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6237B-EAEB-3F45-980B-2B7B34B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4688F-95D9-234D-8BE3-3E884167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25492-56B7-AB40-ABC4-A68DD53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47877-6308-8445-A791-00E0B6C9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48D75-CB05-0B42-BEF2-584B2588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F05049-B881-2B43-A7C8-E7F5FB9E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B89C3-A60A-AB49-B78C-C5033C4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88BB2-B6EB-3B4D-9EEF-4FC3ADF1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8C92E-C085-734E-B490-9586A3D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6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0100-62EC-4F47-9C7E-FBCDBA82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39094-CB1A-3E4B-9508-8960FE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262D8-FBEE-8D42-B569-55D497D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B6BEFC-8C4C-414D-ADA0-A4B477F1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F8C95-F4C7-0840-985F-662733EC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5F07D-786F-CB4D-8C4E-0139A8A7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0009D-B527-8B47-B36E-3A64AC9C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DD667-E591-8E4D-B0F5-03CA3643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5CBBA0-7031-2945-BFE6-0FFE23A6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D2507B-7010-3F49-BD93-3FC9F0446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8200AB-1553-A144-8400-2A41315BF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202271-433F-2C4F-8BC7-A69EAB03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D47990-A14F-D644-A4CB-4C4BB4AB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341975-31F0-7841-82AC-EBDEDC09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F807-7439-7D4D-837B-DBBB7BAD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00391-3E6E-294E-845F-8174FED3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6A6F1D-0283-104B-8054-AF27B3F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7A6666-1FAC-9F4C-AEDF-0A846A21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B7F18F-CAC6-F043-83B8-4A0B0D67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1C4BBB-0F90-6C48-8859-C1203FD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A15F0C-5FB5-7B48-A971-78B5A3E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5921-3CDF-5E40-ADD1-D29BE978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DEC49-38E0-BC49-AE9D-3CE5F42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049701-914A-9941-BBF8-7FA19AE6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AF37D-4FFC-D84A-87E0-BFEEA5C5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DFD2F-F323-5740-940C-06E0C7DE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46201A-D92D-A74F-828A-43AF1F3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85A10-E394-9349-AEE9-D5D7A2D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9EFFD3-AAE2-284D-88D3-A388C43E6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EB3F3-6A44-574A-A248-4ED0282A1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39E2B-1150-1D43-BDF3-B7966F8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DBA1D-6635-AD4D-AC80-93019CDC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AA72A-761B-3748-9CE2-76168D8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2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6F01D-6A54-F44E-BF30-B7114EA1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A548A4-4BF8-A64B-9572-11DCBFA3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03079-9E94-2140-9132-7AFD6593B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BAD9-E6C2-204A-9236-35786C5664D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2E5C3-88F2-B946-81DF-9FE2E1A9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01869-4BAF-B441-9509-23FB2E14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20977" y="2541523"/>
            <a:ext cx="10555053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Автоматический поиск архитектур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52936"/>
            <a:ext cx="1068705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V3 (2019)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8343" y="991312"/>
                <a:ext cx="8789291" cy="5657138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400" dirty="0">
                    <a:solidFill>
                      <a:schemeClr val="bg1"/>
                    </a:solidFill>
                  </a:rPr>
                  <a:t>Блоки  </a:t>
                </a:r>
                <a:r>
                  <a:rPr lang="ru-RU" altLang="ru-RU" sz="2400" dirty="0" err="1">
                    <a:solidFill>
                      <a:schemeClr val="bg1"/>
                    </a:solidFill>
                  </a:rPr>
                  <a:t>MobileNet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 V3 – это оптимизация блоков </a:t>
                </a:r>
                <a:r>
                  <a:rPr lang="en-US" altLang="ru-RU" sz="2400" dirty="0" err="1">
                    <a:solidFill>
                      <a:schemeClr val="bg1"/>
                    </a:solidFill>
                  </a:rPr>
                  <a:t>MBNet</a:t>
                </a:r>
                <a:r>
                  <a:rPr lang="en-US" altLang="ru-RU" sz="2400" dirty="0">
                    <a:solidFill>
                      <a:schemeClr val="bg1"/>
                    </a:solidFill>
                  </a:rPr>
                  <a:t> V2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:</a:t>
                </a:r>
                <a:br>
                  <a:rPr lang="ru-RU" altLang="ru-RU" sz="2400" dirty="0">
                    <a:solidFill>
                      <a:schemeClr val="bg1"/>
                    </a:solidFill>
                  </a:rPr>
                </a:br>
                <a:r>
                  <a:rPr lang="ru-RU" altLang="ru-RU" sz="2400" dirty="0">
                    <a:solidFill>
                      <a:schemeClr val="bg1"/>
                    </a:solidFill>
                  </a:rPr>
                  <a:t>С </a:t>
                </a:r>
                <a:r>
                  <a:rPr lang="ru-RU" altLang="ru-RU" sz="2400" dirty="0" smtClean="0">
                    <a:solidFill>
                      <a:schemeClr val="bg1"/>
                    </a:solidFill>
                  </a:rPr>
                  <a:t>использованием 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NAS для оптимизации структуры блока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Основные изменения по сравнению с  MobileNetV2: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использование аппроксимации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сигмоида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и ReLU6 при помощи </a:t>
                </a:r>
                <a:br>
                  <a:rPr lang="ru-RU" altLang="ru-RU" sz="2200" dirty="0">
                    <a:solidFill>
                      <a:schemeClr val="bg1"/>
                    </a:solidFill>
                  </a:rPr>
                </a:br>
                <a:r>
                  <a:rPr lang="ru-RU" altLang="ru-RU" sz="2200" dirty="0" err="1">
                    <a:solidFill>
                      <a:schemeClr val="bg1"/>
                    </a:solidFill>
                  </a:rPr>
                  <a:t>Hard-Swish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𝑠𝑤𝑖𝑠h</m:t>
                        </m:r>
                      </m:sub>
                    </m:sSub>
                    <m:d>
                      <m:dPr>
                        <m:ctrlPr>
                          <a:rPr lang="ru-RU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h𝑎𝑟𝑑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 первой части слоев оставлен обычный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ReLU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Модули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squeeze-and-excitation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(SE) снижают число каналов в 3 или 4 раза.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Отказ от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batchnorm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343" y="991312"/>
                <a:ext cx="8789291" cy="5657138"/>
              </a:xfrm>
              <a:blipFill>
                <a:blip r:embed="rId2"/>
                <a:stretch>
                  <a:fillRect l="-902" t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212660"/>
              </p:ext>
            </p:extLst>
          </p:nvPr>
        </p:nvGraphicFramePr>
        <p:xfrm>
          <a:off x="3918857" y="4408941"/>
          <a:ext cx="4354285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275" y="2169433"/>
            <a:ext cx="2872465" cy="4479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348343" y="1004584"/>
            <a:ext cx="8129085" cy="89159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602394" y="363521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71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V3 (2019)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0519" y="991312"/>
                <a:ext cx="11436952" cy="5657138"/>
              </a:xfrm>
            </p:spPr>
            <p:txBody>
              <a:bodyPr>
                <a:noAutofit/>
              </a:bodyPr>
              <a:lstStyle/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Large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полная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архитектура;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Small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уменьшенное число слоев  и каналов в свертках;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Large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minimalistic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удалены SE, h-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swish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свертоки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5×5 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minimalistic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уменьшенное число слоев  и каналов в свертках;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Все варианты оптимизированы с т.н.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depth-multiplier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 (число каналов). 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Отмечается, что  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MBNet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V3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создана для </a:t>
                </a:r>
                <a:br>
                  <a:rPr lang="ru-RU" altLang="ru-RU" dirty="0">
                    <a:solidFill>
                      <a:schemeClr val="bg1"/>
                    </a:solidFill>
                  </a:rPr>
                </a:br>
                <a:r>
                  <a:rPr lang="ru-RU" altLang="ru-RU" dirty="0" err="1">
                    <a:solidFill>
                      <a:schemeClr val="bg1"/>
                    </a:solidFill>
                  </a:rPr>
                  <a:t>Android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OS и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TFLight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framework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и </a:t>
                </a:r>
                <a:r>
                  <a:rPr lang="en-US" altLang="ru-RU" dirty="0" err="1">
                    <a:solidFill>
                      <a:schemeClr val="bg1"/>
                    </a:solidFill>
                  </a:rPr>
                  <a:t>PixelPhone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.</a:t>
                </a:r>
                <a:endParaRPr lang="ru-RU" altLang="ru-RU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В других случаях нужна оптимизация,</a:t>
                </a:r>
                <a:br>
                  <a:rPr lang="ru-RU" altLang="ru-RU" dirty="0">
                    <a:solidFill>
                      <a:schemeClr val="bg1"/>
                    </a:solidFill>
                  </a:rPr>
                </a:br>
                <a:r>
                  <a:rPr lang="ru-RU" altLang="ru-RU" dirty="0">
                    <a:solidFill>
                      <a:schemeClr val="bg1"/>
                    </a:solidFill>
                  </a:rPr>
                  <a:t> в т.ч. возможна замена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𝑠𝑤𝑖𝑠h</m:t>
                        </m:r>
                      </m:sub>
                    </m:sSub>
                    <m:d>
                      <m:dPr>
                        <m:ctrlPr>
                          <a:rPr lang="ru-RU" alt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на </a:t>
                </a:r>
                <a14:m>
                  <m:oMath xmlns:m="http://schemas.openxmlformats.org/officeDocument/2006/math"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𝑠𝑤𝑖𝑠h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19" y="991312"/>
                <a:ext cx="11436952" cy="5657138"/>
              </a:xfrm>
              <a:blipFill>
                <a:blip r:embed="rId2"/>
                <a:stretch>
                  <a:fillRect t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miro.medium.com/max/528/1*bn8wMhFbKuVcV86UsLbkg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23" y="2741333"/>
            <a:ext cx="3914924" cy="36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243592" y="2442216"/>
            <a:ext cx="167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>
                <a:solidFill>
                  <a:schemeClr val="bg1"/>
                </a:solidFill>
              </a:rPr>
              <a:t>MBNetV3-</a:t>
            </a:r>
            <a:r>
              <a:rPr lang="ru-RU" altLang="ru-RU" dirty="0" err="1">
                <a:solidFill>
                  <a:schemeClr val="bg1"/>
                </a:solidFill>
              </a:rPr>
              <a:t>Small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Howard, Andrew, et al. "Searching for mobilenetv3." Proceedings of the IEEE/CVF International Conference on Computer Vision. 2019.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398529"/>
              </p:ext>
            </p:extLst>
          </p:nvPr>
        </p:nvGraphicFramePr>
        <p:xfrm>
          <a:off x="471639" y="4485373"/>
          <a:ext cx="4569402" cy="17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3664" y="959258"/>
            <a:ext cx="9485352" cy="148295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297" y="138500"/>
            <a:ext cx="11119503" cy="85281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301" y="1011576"/>
            <a:ext cx="8512613" cy="56571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Архитектура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получена методами автопоиска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использование блоков </a:t>
            </a:r>
            <a:r>
              <a:rPr lang="ru-RU" altLang="ru-RU" dirty="0" err="1">
                <a:solidFill>
                  <a:schemeClr val="bg1"/>
                </a:solidFill>
              </a:rPr>
              <a:t>MobileNet</a:t>
            </a:r>
            <a:r>
              <a:rPr lang="ru-RU" altLang="ru-RU" dirty="0">
                <a:solidFill>
                  <a:schemeClr val="bg1"/>
                </a:solidFill>
              </a:rPr>
              <a:t> V3 (MB</a:t>
            </a:r>
            <a:r>
              <a:rPr lang="en-US" altLang="ru-RU" dirty="0">
                <a:solidFill>
                  <a:schemeClr val="bg1"/>
                </a:solidFill>
              </a:rPr>
              <a:t>Conv6</a:t>
            </a:r>
            <a:r>
              <a:rPr lang="ru-RU" altLang="ru-RU" dirty="0">
                <a:solidFill>
                  <a:schemeClr val="bg1"/>
                </a:solidFill>
              </a:rPr>
              <a:t>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Общая структура сети фиксировалась.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Оптимизировались: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Network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width</a:t>
            </a:r>
            <a:r>
              <a:rPr lang="ru-RU" altLang="ru-RU" sz="2200" dirty="0">
                <a:solidFill>
                  <a:schemeClr val="bg1"/>
                </a:solidFill>
              </a:rPr>
              <a:t>,𝐶∼𝛼:  - число каналов в свертках.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Network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depth</a:t>
            </a:r>
            <a:r>
              <a:rPr lang="ru-RU" altLang="ru-RU" sz="2200" dirty="0">
                <a:solidFill>
                  <a:schemeClr val="bg1"/>
                </a:solidFill>
              </a:rPr>
              <a:t>, 𝐿∼𝛽: </a:t>
            </a:r>
            <a:r>
              <a:rPr lang="ru-RU" altLang="ru-RU" sz="2200" b="1" dirty="0">
                <a:solidFill>
                  <a:schemeClr val="bg1"/>
                </a:solidFill>
              </a:rPr>
              <a:t>число слоев в блоке</a:t>
            </a:r>
            <a:r>
              <a:rPr lang="ru-RU" altLang="ru-RU" sz="2200" dirty="0">
                <a:solidFill>
                  <a:schemeClr val="bg1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То</a:t>
            </a:r>
            <a:r>
              <a:rPr lang="en-US" altLang="ru-RU" sz="2200" dirty="0">
                <a:solidFill>
                  <a:schemeClr val="bg1"/>
                </a:solidFill>
              </a:rPr>
              <a:t> </a:t>
            </a:r>
            <a:r>
              <a:rPr lang="ru-RU" altLang="ru-RU" sz="2200" dirty="0">
                <a:solidFill>
                  <a:schemeClr val="bg1"/>
                </a:solidFill>
              </a:rPr>
              <a:t>есть число блоков остается прежним, но каждый блок может быть разной глубины.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Input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resolution</a:t>
            </a:r>
            <a:r>
              <a:rPr lang="ru-RU" altLang="ru-RU" sz="2200" b="1" dirty="0">
                <a:solidFill>
                  <a:schemeClr val="bg1"/>
                </a:solidFill>
              </a:rPr>
              <a:t> </a:t>
            </a:r>
            <a:r>
              <a:rPr lang="ru-RU" altLang="ru-RU" sz="2200" dirty="0">
                <a:solidFill>
                  <a:schemeClr val="bg1"/>
                </a:solidFill>
              </a:rPr>
              <a:t>𝐻×𝑊,∼𝛾  - размер к которому приводится входное изображение.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Обычно размер 224×224 , но чем больше, тем больше параметров и тем выше может быть точность, но тем больше должно быть слоев (рецептивное поле).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2625" y="695396"/>
            <a:ext cx="16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MB</a:t>
            </a:r>
            <a:r>
              <a:rPr lang="en-US" altLang="ru-RU" dirty="0">
                <a:solidFill>
                  <a:schemeClr val="bg1"/>
                </a:solidFill>
              </a:rPr>
              <a:t>Conv6 </a:t>
            </a:r>
            <a:r>
              <a:rPr lang="ru-RU" altLang="ru-RU" dirty="0">
                <a:solidFill>
                  <a:schemeClr val="bg1"/>
                </a:solidFill>
              </a:rPr>
              <a:t>Блок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96" y="1084991"/>
            <a:ext cx="3078532" cy="5510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298301" y="1074564"/>
            <a:ext cx="7794566" cy="7285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723901" y="3059668"/>
            <a:ext cx="9252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Блок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37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297" y="138500"/>
            <a:ext cx="11119503" cy="85281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526" y="906344"/>
                <a:ext cx="11436498" cy="5657138"/>
              </a:xfrm>
            </p:spPr>
            <p:txBody>
              <a:bodyPr>
                <a:noAutofit/>
              </a:bodyPr>
              <a:lstStyle/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Поиск в два этап </a:t>
                </a:r>
              </a:p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первый: базовая архитектура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EfficientNet</a:t>
                </a:r>
                <a:r>
                  <a:rPr lang="ru-RU" b="1" dirty="0">
                    <a:solidFill>
                      <a:schemeClr val="bg1"/>
                    </a:solidFill>
                  </a:rPr>
                  <a:t>-</a:t>
                </a:r>
                <a:r>
                  <a:rPr lang="en-US" b="1" dirty="0">
                    <a:solidFill>
                      <a:schemeClr val="bg1"/>
                    </a:solidFill>
                  </a:rPr>
                  <a:t>B0</a:t>
                </a:r>
                <a:r>
                  <a:rPr lang="ru-RU" b="1" dirty="0">
                    <a:solidFill>
                      <a:schemeClr val="bg1"/>
                    </a:solidFill>
                  </a:rPr>
                  <a:t>,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ru-RU" b="1" dirty="0">
                    <a:solidFill>
                      <a:schemeClr val="bg1"/>
                    </a:solidFill>
                  </a:rPr>
                  <a:t>получена методом </a:t>
                </a:r>
                <a:r>
                  <a:rPr lang="en-US" b="1" dirty="0">
                    <a:solidFill>
                      <a:schemeClr val="bg1"/>
                    </a:solidFill>
                  </a:rPr>
                  <a:t>NAS. </a:t>
                </a:r>
                <a:endParaRPr lang="ru-RU" b="1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400" dirty="0">
                    <a:solidFill>
                      <a:schemeClr val="bg1"/>
                    </a:solidFill>
                  </a:rPr>
                  <a:t>Второй этап – метод оптимизации  </a:t>
                </a:r>
                <a:r>
                  <a:rPr lang="ru-RU" altLang="ru-RU" sz="2400" dirty="0" err="1">
                    <a:solidFill>
                      <a:schemeClr val="bg1"/>
                    </a:solidFill>
                  </a:rPr>
                  <a:t>гиперпараметров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compound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scaling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623888"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400" b="1" dirty="0">
                    <a:solidFill>
                      <a:schemeClr val="bg1"/>
                    </a:solidFill>
                  </a:rPr>
                  <a:t>Параметры 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 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width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,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depth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,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resolution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(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𝛼,𝛽,𝛾) меняются вместе, </a:t>
                </a:r>
              </a:p>
              <a:p>
                <a:pPr marL="623888"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Цель – поиск баланса точность- FLOPS, при этом каждый раз FLOPS меняется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076325"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Второй критерий </a:t>
                </a:r>
                <a14:m>
                  <m:oMath xmlns:m="http://schemas.openxmlformats.org/officeDocument/2006/math"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ru-RU" altLang="ru-RU" sz="2200" dirty="0">
                    <a:solidFill>
                      <a:schemeClr val="bg1"/>
                    </a:solidFill>
                  </a:rPr>
                  <a:t> – всегда</a:t>
                </a:r>
                <a:endParaRPr lang="en-US" altLang="ru-RU" sz="2200" dirty="0">
                  <a:solidFill>
                    <a:schemeClr val="bg1"/>
                  </a:solidFill>
                </a:endParaRPr>
              </a:p>
              <a:p>
                <a:pPr marL="1533525" lvl="3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Квадрат так как ширина меняет FLOPS в корень раз от глубины и разрешения.</a:t>
                </a:r>
              </a:p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26" y="906344"/>
                <a:ext cx="11436498" cy="5657138"/>
              </a:xfrm>
              <a:blipFill>
                <a:blip r:embed="rId2"/>
                <a:stretch>
                  <a:fillRect l="-693" t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1208" r="12733" b="37255"/>
          <a:stretch/>
        </p:blipFill>
        <p:spPr>
          <a:xfrm>
            <a:off x="1859704" y="3795873"/>
            <a:ext cx="5918391" cy="2986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54118" y="5392366"/>
            <a:ext cx="3894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 M., Le Q.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Efficientnet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Rethinking model 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scaling for convolutional neural networks //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International Conference on Machine Learning. 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– PMLR, 2019. – С. 6105-6114.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47878" y="3457914"/>
            <a:ext cx="389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EfficientNet</a:t>
            </a:r>
            <a:r>
              <a:rPr lang="ru-RU" sz="2000" b="1" dirty="0">
                <a:solidFill>
                  <a:schemeClr val="bg1"/>
                </a:solidFill>
              </a:rPr>
              <a:t>-</a:t>
            </a:r>
            <a:r>
              <a:rPr lang="en-US" sz="2000" b="1" dirty="0">
                <a:solidFill>
                  <a:schemeClr val="bg1"/>
                </a:solidFill>
              </a:rPr>
              <a:t>B0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8301" y="1329273"/>
            <a:ext cx="9725916" cy="32006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98301" y="1649339"/>
            <a:ext cx="9725916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3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18790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r>
              <a:rPr lang="ru-RU" sz="4800" b="1" dirty="0">
                <a:solidFill>
                  <a:schemeClr val="bg1"/>
                </a:solidFill>
              </a:rPr>
              <a:t/>
            </a:r>
            <a:br>
              <a:rPr lang="ru-RU" sz="4800" b="1" dirty="0">
                <a:solidFill>
                  <a:schemeClr val="bg1"/>
                </a:solidFill>
              </a:rPr>
            </a:b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302" y="1151376"/>
            <a:ext cx="11436498" cy="499064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Предложены варианты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B0, B1-B7.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Также есть много </a:t>
            </a:r>
            <a:r>
              <a:rPr lang="ru-RU" altLang="ru-RU" sz="2400" dirty="0" err="1">
                <a:solidFill>
                  <a:schemeClr val="bg1"/>
                </a:solidFill>
              </a:rPr>
              <a:t>кастомных</a:t>
            </a:r>
            <a:r>
              <a:rPr lang="ru-RU" altLang="ru-RU" sz="2400" dirty="0">
                <a:solidFill>
                  <a:schemeClr val="bg1"/>
                </a:solidFill>
              </a:rPr>
              <a:t> вариантов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разных задач.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Архитектура </a:t>
            </a:r>
            <a:r>
              <a:rPr lang="en-US" b="1" dirty="0" err="1">
                <a:solidFill>
                  <a:schemeClr val="bg1"/>
                </a:solidFill>
              </a:rPr>
              <a:t>EfficientNet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одна из самых популярных сегодня.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GitHub - qubvel/efficientnet: Implementation of EfficientNet model. Keras  and TensorFlow Kera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81" y="2436571"/>
            <a:ext cx="4525556" cy="36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20056" y="6117733"/>
            <a:ext cx="53247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 M., Le Q.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Efficientnet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Rethinking model scaling for convolutional neural networks //</a:t>
            </a:r>
            <a:r>
              <a:rPr lang="ru-RU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International Conference on Machine Learning. – PMLR, 2019. – С. 6105-6114.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5770" y="1926800"/>
            <a:ext cx="9725916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33082"/>
              </p:ext>
            </p:extLst>
          </p:nvPr>
        </p:nvGraphicFramePr>
        <p:xfrm>
          <a:off x="5901858" y="2434158"/>
          <a:ext cx="582937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74">
                  <a:extLst>
                    <a:ext uri="{9D8B030D-6E8A-4147-A177-3AD203B41FA5}">
                      <a16:colId xmlns:a16="http://schemas.microsoft.com/office/drawing/2014/main" val="75810809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7230447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859446073"/>
                    </a:ext>
                  </a:extLst>
                </a:gridCol>
                <a:gridCol w="1520176">
                  <a:extLst>
                    <a:ext uri="{9D8B030D-6E8A-4147-A177-3AD203B41FA5}">
                      <a16:colId xmlns:a16="http://schemas.microsoft.com/office/drawing/2014/main" val="2942911722"/>
                    </a:ext>
                  </a:extLst>
                </a:gridCol>
                <a:gridCol w="1165875">
                  <a:extLst>
                    <a:ext uri="{9D8B030D-6E8A-4147-A177-3AD203B41FA5}">
                      <a16:colId xmlns:a16="http://schemas.microsoft.com/office/drawing/2014/main" val="315695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Ширина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𝐶∼𝛼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Глубина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𝐿∼𝛽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Разрешение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𝐻×𝑊,∼𝛾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DropOut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rate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2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8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5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09335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127192" y="6040958"/>
            <a:ext cx="444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https://github.com/tensorflow/tpu/blob/master/models/official/efficientnet/efficientnet_builder.py</a:t>
            </a:r>
          </a:p>
        </p:txBody>
      </p:sp>
    </p:spTree>
    <p:extLst>
      <p:ext uri="{BB962C8B-B14F-4D97-AF65-F5344CB8AC3E}">
        <p14:creationId xmlns:p14="http://schemas.microsoft.com/office/powerpoint/2010/main" val="4447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9" y="952500"/>
            <a:ext cx="11459555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Основная идея: </a:t>
            </a:r>
            <a:r>
              <a:rPr lang="ru-RU" altLang="ru-RU" sz="2400" dirty="0" err="1">
                <a:solidFill>
                  <a:schemeClr val="bg1"/>
                </a:solidFill>
              </a:rPr>
              <a:t>depthwise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convolutions</a:t>
            </a:r>
            <a:r>
              <a:rPr lang="ru-RU" altLang="ru-RU" sz="2400" dirty="0">
                <a:solidFill>
                  <a:schemeClr val="bg1"/>
                </a:solidFill>
              </a:rPr>
              <a:t> может снизить производительность.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Такая свертка более латентна – требует больше обращений к памяти, + свертку 1х1, это плохо в некоторых случаях.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замена блоков</a:t>
            </a:r>
            <a:r>
              <a:rPr lang="ru-RU" altLang="ru-RU" sz="2400" dirty="0">
                <a:solidFill>
                  <a:schemeClr val="bg1"/>
                </a:solidFill>
              </a:rPr>
              <a:t>, 1×1 и </a:t>
            </a:r>
            <a:r>
              <a:rPr lang="en-US" altLang="ru-RU" sz="2400" dirty="0">
                <a:solidFill>
                  <a:schemeClr val="bg1"/>
                </a:solidFill>
              </a:rPr>
              <a:t>DW</a:t>
            </a:r>
            <a:r>
              <a:rPr lang="ru-RU" altLang="ru-RU" sz="2400" dirty="0">
                <a:solidFill>
                  <a:schemeClr val="bg1"/>
                </a:solidFill>
              </a:rPr>
              <a:t> 3×3 на простую свертку 3×3 - </a:t>
            </a:r>
            <a:r>
              <a:rPr lang="ru-RU" altLang="ru-RU" sz="2400" b="1" dirty="0" err="1">
                <a:solidFill>
                  <a:schemeClr val="bg1"/>
                </a:solidFill>
              </a:rPr>
              <a:t>fused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convolution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  <a:endParaRPr lang="en-US" altLang="ru-RU" sz="24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Замена проводится только в части блоков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196" r="-1"/>
          <a:stretch/>
        </p:blipFill>
        <p:spPr>
          <a:xfrm>
            <a:off x="7340837" y="2802555"/>
            <a:ext cx="4333827" cy="3944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665769" y="1029492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5768" y="2270940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6581" y="3590223"/>
            <a:ext cx="1682575" cy="160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756DE4C2-B8A6-04B2-3C2C-90C95559F6AD}"/>
              </a:ext>
            </a:extLst>
          </p:cNvPr>
          <p:cNvSpPr/>
          <p:nvPr/>
        </p:nvSpPr>
        <p:spPr>
          <a:xfrm>
            <a:off x="9219156" y="4634630"/>
            <a:ext cx="450937" cy="13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0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Для поиска где какой блок использовать применен </a:t>
            </a:r>
            <a:r>
              <a:rPr lang="ru-RU" altLang="ru-RU" sz="2400" dirty="0" err="1">
                <a:solidFill>
                  <a:schemeClr val="bg1"/>
                </a:solidFill>
              </a:rPr>
              <a:t>Neural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Architecture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Search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оказалась что </a:t>
            </a:r>
            <a:r>
              <a:rPr lang="en-US" altLang="ru-RU" sz="2000" dirty="0">
                <a:solidFill>
                  <a:schemeClr val="bg1"/>
                </a:solidFill>
              </a:rPr>
              <a:t>fused</a:t>
            </a:r>
            <a:r>
              <a:rPr lang="ru-RU" altLang="ru-RU" sz="2000" dirty="0">
                <a:solidFill>
                  <a:schemeClr val="bg1"/>
                </a:solidFill>
              </a:rPr>
              <a:t> свертка лучше для небольших моделей или на начальных слоях.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Оптимизированы правила поиска архитектур: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Все свертки 3×3, но слоев больше (для сохранения рецептивного поля).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Больше слоев состыкованы вместе.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Не равномерное масштабирование по блокам.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Использован </a:t>
            </a:r>
            <a:r>
              <a:rPr lang="ru-RU" altLang="ru-RU" sz="2000" dirty="0" err="1">
                <a:solidFill>
                  <a:schemeClr val="bg1"/>
                </a:solidFill>
              </a:rPr>
              <a:t>stochastic</a:t>
            </a:r>
            <a:r>
              <a:rPr lang="ru-RU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</a:rPr>
              <a:t>depth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423"/>
          <a:stretch/>
        </p:blipFill>
        <p:spPr>
          <a:xfrm>
            <a:off x="7372952" y="2711721"/>
            <a:ext cx="4251158" cy="3860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665768" y="1425816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6581" y="3590223"/>
            <a:ext cx="1709969" cy="146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9246550" y="4409630"/>
            <a:ext cx="478564" cy="14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4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дополнение к NAS и </a:t>
            </a:r>
            <a:r>
              <a:rPr lang="ru-RU" altLang="ru-RU" sz="2400" dirty="0" err="1">
                <a:solidFill>
                  <a:schemeClr val="bg1"/>
                </a:solidFill>
              </a:rPr>
              <a:t>compound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search</a:t>
            </a:r>
            <a:r>
              <a:rPr lang="ru-RU" altLang="ru-RU" sz="2400" dirty="0">
                <a:solidFill>
                  <a:schemeClr val="bg1"/>
                </a:solidFill>
              </a:rPr>
              <a:t> концепт </a:t>
            </a:r>
            <a:r>
              <a:rPr lang="ru-RU" altLang="ru-RU" sz="2400" b="1" dirty="0" err="1">
                <a:solidFill>
                  <a:schemeClr val="bg1"/>
                </a:solidFill>
              </a:rPr>
              <a:t>progressive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learning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</a:rPr>
              <a:t>progressive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learning</a:t>
            </a:r>
            <a:r>
              <a:rPr lang="ru-RU" altLang="ru-RU" sz="2400" b="1" dirty="0">
                <a:solidFill>
                  <a:schemeClr val="bg1"/>
                </a:solidFill>
              </a:rPr>
              <a:t> – в ходе обучения увеличивается размер изображения и увеличивается </a:t>
            </a:r>
            <a:r>
              <a:rPr lang="ru-RU" altLang="ru-RU" sz="2400" b="1" dirty="0" err="1">
                <a:solidFill>
                  <a:schemeClr val="bg1"/>
                </a:solidFill>
              </a:rPr>
              <a:t>регуляризационный</a:t>
            </a:r>
            <a:r>
              <a:rPr lang="ru-RU" altLang="ru-RU" sz="2400" b="1" dirty="0">
                <a:solidFill>
                  <a:schemeClr val="bg1"/>
                </a:solidFill>
              </a:rPr>
              <a:t> эффект. 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увеличивается вероятность </a:t>
            </a:r>
            <a:r>
              <a:rPr lang="ru-RU" altLang="ru-RU" sz="2200" dirty="0" err="1">
                <a:solidFill>
                  <a:schemeClr val="bg1"/>
                </a:solidFill>
              </a:rPr>
              <a:t>dropout</a:t>
            </a:r>
            <a:r>
              <a:rPr lang="ru-RU" altLang="ru-RU" sz="2200" dirty="0">
                <a:solidFill>
                  <a:schemeClr val="bg1"/>
                </a:solidFill>
              </a:rPr>
              <a:t>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число и виды аугментации;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интенсивность </a:t>
            </a:r>
            <a:r>
              <a:rPr lang="ru-RU" altLang="ru-RU" sz="2200" dirty="0" err="1">
                <a:solidFill>
                  <a:schemeClr val="bg1"/>
                </a:solidFill>
              </a:rPr>
              <a:t>mixup</a:t>
            </a:r>
            <a:r>
              <a:rPr lang="ru-RU" altLang="ru-RU" sz="2200" dirty="0">
                <a:solidFill>
                  <a:schemeClr val="bg1"/>
                </a:solidFill>
              </a:rPr>
              <a:t> – (наложение изображений и меток)</a:t>
            </a:r>
            <a:r>
              <a:rPr lang="en-US" altLang="ru-RU" sz="2200" dirty="0">
                <a:solidFill>
                  <a:schemeClr val="bg1"/>
                </a:solidFill>
              </a:rPr>
              <a:t>;</a:t>
            </a:r>
            <a:endParaRPr lang="ru-RU" altLang="ru-RU" sz="22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Предположено, что большая регуляризация на небольших изображения вызывает </a:t>
            </a:r>
            <a:r>
              <a:rPr lang="ru-RU" altLang="ru-RU" sz="1800" dirty="0" err="1">
                <a:solidFill>
                  <a:schemeClr val="bg1"/>
                </a:solidFill>
              </a:rPr>
              <a:t>недообуение</a:t>
            </a:r>
            <a:r>
              <a:rPr lang="ru-RU" altLang="ru-RU" sz="1800" dirty="0">
                <a:solidFill>
                  <a:schemeClr val="bg1"/>
                </a:solidFill>
              </a:rPr>
              <a:t> и наоборот, не достаточно большая регуляризация на больших изображениях вызывает переобучение.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Также с размером изображения меняется размер </a:t>
            </a:r>
            <a:r>
              <a:rPr lang="ru-RU" altLang="ru-RU" sz="1800" dirty="0" err="1">
                <a:solidFill>
                  <a:schemeClr val="bg1"/>
                </a:solidFill>
              </a:rPr>
              <a:t>батча</a:t>
            </a:r>
            <a:r>
              <a:rPr lang="ru-RU" altLang="ru-RU" sz="18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Предложены варианты </a:t>
            </a:r>
            <a:r>
              <a:rPr lang="ru-RU" altLang="ru-RU" sz="2200" dirty="0" err="1">
                <a:solidFill>
                  <a:schemeClr val="bg1"/>
                </a:solidFill>
              </a:rPr>
              <a:t>EfficientNet</a:t>
            </a:r>
            <a:r>
              <a:rPr lang="ru-RU" altLang="ru-RU" sz="2200" dirty="0">
                <a:solidFill>
                  <a:schemeClr val="bg1"/>
                </a:solidFill>
              </a:rPr>
              <a:t> V2: S,M,L,XL.</a:t>
            </a:r>
            <a:endParaRPr lang="en-US" altLang="ru-RU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Использован </a:t>
            </a:r>
            <a:r>
              <a:rPr lang="ru-RU" altLang="ru-RU" sz="2200" dirty="0" err="1">
                <a:solidFill>
                  <a:schemeClr val="bg1"/>
                </a:solidFill>
              </a:rPr>
              <a:t>stochastic</a:t>
            </a:r>
            <a:r>
              <a:rPr lang="ru-RU" altLang="ru-RU" sz="2200" dirty="0">
                <a:solidFill>
                  <a:schemeClr val="bg1"/>
                </a:solidFill>
              </a:rPr>
              <a:t> </a:t>
            </a:r>
            <a:r>
              <a:rPr lang="ru-RU" altLang="ru-RU" sz="2200" dirty="0" err="1">
                <a:solidFill>
                  <a:schemeClr val="bg1"/>
                </a:solidFill>
              </a:rPr>
              <a:t>depth</a:t>
            </a:r>
            <a:r>
              <a:rPr lang="ru-RU" altLang="ru-RU" sz="22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chemeClr val="bg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>
              <a:solidFill>
                <a:schemeClr val="bg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  <a:p>
            <a:endParaRPr lang="ru-RU" dirty="0"/>
          </a:p>
        </p:txBody>
      </p:sp>
      <p:pic>
        <p:nvPicPr>
          <p:cNvPr id="2050" name="Picture 2" descr="EfficientNetV2 Explained | Papers With 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"/>
          <a:stretch/>
        </p:blipFill>
        <p:spPr bwMode="auto">
          <a:xfrm>
            <a:off x="7642553" y="3632485"/>
            <a:ext cx="4130347" cy="30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67225" y="5960791"/>
            <a:ext cx="3975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Tan,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Mingxing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and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Quoc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V. Le. "Efficientnetv2: Smaller models and faster training." 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arXiv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preprint arXiv:2104.00298 (2021).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5768" y="1425816"/>
            <a:ext cx="10520675" cy="73627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3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467103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>
                <a:solidFill>
                  <a:schemeClr val="bg1"/>
                </a:solidFill>
              </a:rPr>
              <a:t>Neural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Architecture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Search</a:t>
            </a:r>
            <a:r>
              <a:rPr lang="ru-RU" sz="2200" dirty="0">
                <a:solidFill>
                  <a:schemeClr val="bg1"/>
                </a:solidFill>
              </a:rPr>
              <a:t> (NAS) – метод автоматического поиска архитектур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Метод позволяет найти наиболее оптимальные архитектуры нейронных сетей для решения конкретных задач компьютерного зрения,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Например, для конкретного набора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Также </a:t>
            </a:r>
            <a:r>
              <a:rPr lang="en-US" sz="2200" dirty="0">
                <a:solidFill>
                  <a:schemeClr val="bg1"/>
                </a:solidFill>
              </a:rPr>
              <a:t>NAS </a:t>
            </a:r>
            <a:r>
              <a:rPr lang="ru-RU" sz="2200" dirty="0">
                <a:solidFill>
                  <a:schemeClr val="bg1"/>
                </a:solidFill>
              </a:rPr>
              <a:t>позволяет оптимизировать архитектуру под конкретные конечные устройств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Например, оптимизировать время работы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Как правило составленные блоки для </a:t>
            </a:r>
            <a:r>
              <a:rPr lang="en-US" sz="2200" dirty="0">
                <a:solidFill>
                  <a:schemeClr val="bg1"/>
                </a:solidFill>
              </a:rPr>
              <a:t>NAS </a:t>
            </a:r>
            <a:r>
              <a:rPr lang="ru-RU" sz="2200" dirty="0">
                <a:solidFill>
                  <a:schemeClr val="bg1"/>
                </a:solidFill>
              </a:rPr>
              <a:t>хорошо известных,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но неизвестна их наилучшая конфигурация.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Для каждого устройства/задачи конфигурация может быть своей.</a:t>
            </a:r>
            <a:endParaRPr lang="en-US" sz="2200" dirty="0">
              <a:solidFill>
                <a:schemeClr val="bg1"/>
              </a:solidFill>
            </a:endParaRPr>
          </a:p>
          <a:p>
            <a:pPr marL="266700"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>
                <a:solidFill>
                  <a:schemeClr val="bg1"/>
                </a:solidFill>
              </a:rPr>
              <a:t>Самый большой недостаток </a:t>
            </a:r>
            <a:r>
              <a:rPr lang="en-US" sz="2200" u="sng" dirty="0">
                <a:solidFill>
                  <a:schemeClr val="bg1"/>
                </a:solidFill>
              </a:rPr>
              <a:t>NAS – </a:t>
            </a:r>
            <a:r>
              <a:rPr lang="ru-RU" sz="2200" u="sng" dirty="0">
                <a:solidFill>
                  <a:schemeClr val="bg1"/>
                </a:solidFill>
              </a:rPr>
              <a:t>результат зависит от исследователя.</a:t>
            </a:r>
          </a:p>
          <a:p>
            <a:pPr marL="723900" lvl="2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 практике </a:t>
            </a:r>
            <a:r>
              <a:rPr lang="en-US" sz="2200" dirty="0">
                <a:solidFill>
                  <a:schemeClr val="bg1"/>
                </a:solidFill>
              </a:rPr>
              <a:t>NAS</a:t>
            </a:r>
            <a:r>
              <a:rPr lang="ru-RU" sz="2200" dirty="0">
                <a:solidFill>
                  <a:schemeClr val="bg1"/>
                </a:solidFill>
              </a:rPr>
              <a:t> часто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используют для широкого тюнинга.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5314565"/>
            <a:ext cx="3972560" cy="1276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23856" y="4467182"/>
            <a:ext cx="8832137" cy="84738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7975" y="1375872"/>
            <a:ext cx="11374126" cy="75438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467103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Методы NAS подразумевают три составляющие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b="1" dirty="0">
                <a:solidFill>
                  <a:schemeClr val="bg1"/>
                </a:solidFill>
              </a:rPr>
              <a:t>Пространство поиска (</a:t>
            </a:r>
            <a:r>
              <a:rPr lang="ru-RU" b="1" dirty="0" err="1">
                <a:solidFill>
                  <a:schemeClr val="bg1"/>
                </a:solidFill>
              </a:rPr>
              <a:t>Search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Space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по каким блокам, по каким видам сверток, </a:t>
            </a:r>
            <a:r>
              <a:rPr lang="ru-RU" sz="2200" dirty="0">
                <a:solidFill>
                  <a:schemeClr val="bg1"/>
                </a:solidFill>
              </a:rPr>
              <a:t>функций активации, методом регуляризации искать.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b="1" dirty="0">
                <a:solidFill>
                  <a:schemeClr val="bg1"/>
                </a:solidFill>
              </a:rPr>
              <a:t>Стратегия поиска (</a:t>
            </a:r>
            <a:r>
              <a:rPr lang="ru-RU" sz="2200" b="1" dirty="0" err="1">
                <a:solidFill>
                  <a:schemeClr val="bg1"/>
                </a:solidFill>
              </a:rPr>
              <a:t>Search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Strategy</a:t>
            </a:r>
            <a:r>
              <a:rPr lang="ru-RU" sz="2200" b="1" dirty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– то как искать, как отбросить ненужное.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b="1" dirty="0">
                <a:solidFill>
                  <a:schemeClr val="bg1"/>
                </a:solidFill>
              </a:rPr>
              <a:t>Оценка качества модели (</a:t>
            </a:r>
            <a:r>
              <a:rPr lang="ru-RU" sz="2200" b="1" dirty="0" err="1">
                <a:solidFill>
                  <a:schemeClr val="bg1"/>
                </a:solidFill>
              </a:rPr>
              <a:t>Performance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Estimation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Strategy</a:t>
            </a:r>
            <a:r>
              <a:rPr lang="en-US" sz="2200" b="1" dirty="0">
                <a:solidFill>
                  <a:schemeClr val="bg1"/>
                </a:solidFill>
              </a:rPr>
              <a:t> or Candidate Evaluation Method</a:t>
            </a:r>
            <a:r>
              <a:rPr lang="ru-RU" sz="2200" b="1" dirty="0">
                <a:solidFill>
                  <a:schemeClr val="bg1"/>
                </a:solidFill>
              </a:rPr>
              <a:t>)</a:t>
            </a:r>
            <a:r>
              <a:rPr lang="ru-RU" sz="2200" dirty="0">
                <a:solidFill>
                  <a:schemeClr val="bg1"/>
                </a:solidFill>
              </a:rPr>
              <a:t> – например, точность и вычислительная сложность и напр. на неполных данных. 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3666146"/>
            <a:ext cx="8392160" cy="2925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460375" y="1428147"/>
            <a:ext cx="11374126" cy="21439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9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700510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556" y="899160"/>
            <a:ext cx="11467103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u="sng" dirty="0">
                <a:solidFill>
                  <a:schemeClr val="bg1"/>
                </a:solidFill>
              </a:rPr>
              <a:t>Пространство поиска </a:t>
            </a:r>
            <a:r>
              <a:rPr lang="ru-RU" sz="2400" u="sng" dirty="0">
                <a:solidFill>
                  <a:schemeClr val="bg1"/>
                </a:solidFill>
              </a:rPr>
              <a:t>(</a:t>
            </a:r>
            <a:r>
              <a:rPr lang="ru-RU" sz="2400" u="sng" dirty="0" err="1">
                <a:solidFill>
                  <a:schemeClr val="bg1"/>
                </a:solidFill>
              </a:rPr>
              <a:t>Search</a:t>
            </a:r>
            <a:r>
              <a:rPr lang="ru-RU" sz="2400" u="sng" dirty="0">
                <a:solidFill>
                  <a:schemeClr val="bg1"/>
                </a:solidFill>
              </a:rPr>
              <a:t> </a:t>
            </a:r>
            <a:r>
              <a:rPr lang="ru-RU" sz="2400" u="sng" dirty="0" err="1">
                <a:solidFill>
                  <a:schemeClr val="bg1"/>
                </a:solidFill>
              </a:rPr>
              <a:t>Space</a:t>
            </a:r>
            <a:r>
              <a:rPr lang="ru-RU" sz="2400" u="sng" dirty="0">
                <a:solidFill>
                  <a:schemeClr val="bg1"/>
                </a:solidFill>
              </a:rPr>
              <a:t>) </a:t>
            </a:r>
            <a:r>
              <a:rPr lang="ru-RU" sz="2400" dirty="0">
                <a:solidFill>
                  <a:schemeClr val="bg1"/>
                </a:solidFill>
              </a:rPr>
              <a:t>- набор блоков, слоев или архитектур которые могут быть использованы.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b="1" u="sng" dirty="0">
                <a:solidFill>
                  <a:schemeClr val="bg1"/>
                </a:solidFill>
              </a:rPr>
              <a:t>Выбор блоков и архитектур исходит из опыта исследователя.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Это является наиболее фундаментальным ограничением методов NAS.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В пространстве поиска скелет архитектуры (каркас, общая структура) может быть фиксированной или представлять собой предмет поиска.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В современных системах общая структура блоков и их число часто фиксированы, 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Параметры блоков могут меняться 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Например наличие </a:t>
            </a:r>
            <a:r>
              <a:rPr lang="ru-RU" dirty="0" err="1">
                <a:solidFill>
                  <a:schemeClr val="bg1"/>
                </a:solidFill>
              </a:rPr>
              <a:t>пулинга</a:t>
            </a:r>
            <a:r>
              <a:rPr lang="ru-RU" dirty="0">
                <a:solidFill>
                  <a:schemeClr val="bg1"/>
                </a:solidFill>
              </a:rPr>
              <a:t>/шага, число карт признаков, размер входного массива, число остаточных связей, нужен ли </a:t>
            </a:r>
            <a:r>
              <a:rPr lang="en-US" dirty="0">
                <a:solidFill>
                  <a:schemeClr val="bg1"/>
                </a:solidFill>
              </a:rPr>
              <a:t>SE</a:t>
            </a:r>
            <a:r>
              <a:rPr lang="ru-RU" dirty="0">
                <a:solidFill>
                  <a:schemeClr val="bg1"/>
                </a:solidFill>
              </a:rPr>
              <a:t> и т.д.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20" y="4546600"/>
            <a:ext cx="6362083" cy="204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155575" y="967741"/>
            <a:ext cx="11374126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700510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556" y="899160"/>
            <a:ext cx="11467103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400" b="1" dirty="0">
                <a:solidFill>
                  <a:schemeClr val="bg1"/>
                </a:solidFill>
              </a:rPr>
              <a:t>Стратегия поиска 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Search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ru-RU" sz="2400" dirty="0">
                <a:solidFill>
                  <a:schemeClr val="bg1"/>
                </a:solidFill>
              </a:rPr>
              <a:t>) - набор правил (техника) для выбора тех или иных вариантов блоков или архитектур.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То есть стратегия поиска – это метод оптимизации.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От выбора стратегии поиска может зависть число возможны комбинаций в пространстве поиска,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Как правило число комбинаций должно быть ограничено.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Примеры стратегий:   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Генетические эволюционные алгоритмы; </a:t>
            </a:r>
            <a:endParaRPr lang="en-US" sz="2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Обучение с подкреплением; </a:t>
            </a:r>
            <a:endParaRPr lang="en-US" sz="2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Рекуррентное обучение с кодированием всех вариантов в категориальные вектора и составление их последовательностей.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4934973"/>
            <a:ext cx="5153660" cy="1656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489444" y="959258"/>
            <a:ext cx="10897242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3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364414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</a:rPr>
              <a:t>Оценка качества модели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Performance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Estimation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en-US" sz="2400" dirty="0">
                <a:solidFill>
                  <a:schemeClr val="bg1"/>
                </a:solidFill>
              </a:rPr>
              <a:t>, Candidate Evaluation Method</a:t>
            </a:r>
            <a:r>
              <a:rPr lang="ru-RU" sz="2400" dirty="0">
                <a:solidFill>
                  <a:schemeClr val="bg1"/>
                </a:solidFill>
              </a:rPr>
              <a:t>).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К архитектуре могут быть предъявлены совместно требования: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высокой точности,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оптимальной производительности для конкретной конфигурации оборудования или времени работы,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требования к занимаемому месту в памяти и другие требования. 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77" y="4546601"/>
            <a:ext cx="6362083" cy="204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290557" y="959258"/>
            <a:ext cx="9084179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277329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Оценка качества модели 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Performance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Estimation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en-US" sz="2400" dirty="0">
                <a:solidFill>
                  <a:schemeClr val="bg1"/>
                </a:solidFill>
              </a:rPr>
              <a:t>, Candidate Evaluation Method</a:t>
            </a:r>
            <a:r>
              <a:rPr lang="ru-RU" sz="2400" dirty="0">
                <a:solidFill>
                  <a:schemeClr val="bg1"/>
                </a:solidFill>
              </a:rPr>
              <a:t>) – </a:t>
            </a:r>
            <a:r>
              <a:rPr lang="ru-RU" sz="2400" dirty="0" smtClean="0">
                <a:solidFill>
                  <a:schemeClr val="bg1"/>
                </a:solidFill>
              </a:rPr>
              <a:t>метод допустимо быстрой и валидной сортировки результатов поиска.</a:t>
            </a:r>
            <a:endParaRPr lang="ru-RU" sz="2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b="1" dirty="0">
                <a:solidFill>
                  <a:schemeClr val="bg1"/>
                </a:solidFill>
              </a:rPr>
              <a:t>Примеры методов ускорения оценки качества</a:t>
            </a:r>
            <a:r>
              <a:rPr lang="ru-RU" dirty="0">
                <a:solidFill>
                  <a:schemeClr val="bg1"/>
                </a:solidFill>
              </a:rPr>
              <a:t>: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Сокращение тренировочной выборки;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Испытания всех моделей с пониженным числом параметров (например, можно снизить число карт в 2 раза для каждой исследуемой модели);    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Супер-ранняя остановка обучения моделей и экстраполяция результатов;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Инициализация весовых параметров новых вариантов архитектур  весовыми параметрами предыдущих вариантов (сокращает число эпох тренировки сети);    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Обучение единой модели, включающей все варианты и использование комбинаций ее составляющих в качестве новых </a:t>
            </a:r>
            <a:r>
              <a:rPr lang="ru-RU" sz="2200" dirty="0" err="1">
                <a:solidFill>
                  <a:schemeClr val="bg1"/>
                </a:solidFill>
              </a:rPr>
              <a:t>предобученных</a:t>
            </a:r>
            <a:r>
              <a:rPr lang="ru-RU" sz="2200" dirty="0">
                <a:solidFill>
                  <a:schemeClr val="bg1"/>
                </a:solidFill>
              </a:rPr>
              <a:t> моделей.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Все описанные подходы к упрощения процесса выбора архитектуры приводят к смещению конечного результата, однако могут быть использованы для ранжирования вариантов.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После выбора итоговой архитектуры - она должна быть </a:t>
            </a:r>
            <a:r>
              <a:rPr lang="ru-RU" sz="2200" dirty="0" err="1">
                <a:solidFill>
                  <a:schemeClr val="bg1"/>
                </a:solidFill>
              </a:rPr>
              <a:t>дообучена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0557" y="967741"/>
            <a:ext cx="11510736" cy="73882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60261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+mn-lt"/>
              </a:rPr>
              <a:t>Автопоиск архитектур. </a:t>
            </a:r>
            <a:r>
              <a:rPr lang="en-US" sz="4000" b="1" dirty="0" err="1">
                <a:solidFill>
                  <a:srgbClr val="000000"/>
                </a:solidFill>
                <a:latin typeface="+mn-lt"/>
              </a:rPr>
              <a:t>NASNet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 2017</a:t>
            </a:r>
            <a:endParaRPr lang="ru-RU" sz="4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NASNet</a:t>
            </a:r>
            <a:r>
              <a:rPr lang="en-US" sz="2000" dirty="0"/>
              <a:t> – </a:t>
            </a:r>
            <a:r>
              <a:rPr lang="ru-RU" sz="2000" dirty="0"/>
              <a:t>поиск по двум типам ячеек.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поиска – кодирование состояний в вектор и рекуррентный поиск</a:t>
            </a:r>
            <a:r>
              <a:rPr lang="en-US" sz="2000" dirty="0"/>
              <a:t> 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 сути этот поиск методом с подкреплением.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389" t="11852" r="17222" b="9013"/>
          <a:stretch/>
        </p:blipFill>
        <p:spPr>
          <a:xfrm>
            <a:off x="6604000" y="1944686"/>
            <a:ext cx="5191983" cy="4098597"/>
          </a:xfrm>
          <a:prstGeom prst="rect">
            <a:avLst/>
          </a:prstGeom>
        </p:spPr>
      </p:pic>
      <p:pic>
        <p:nvPicPr>
          <p:cNvPr id="1026" name="Picture 2" descr="https://miro.medium.com/max/2000/1*1ZMd6Tl9337K2Xjj2DTC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91365"/>
            <a:ext cx="6350000" cy="13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1400/1*9uB72g9ixLvnSJxNW2f1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44686"/>
            <a:ext cx="4114800" cy="24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808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9286"/>
          <a:stretch/>
        </p:blipFill>
        <p:spPr>
          <a:xfrm>
            <a:off x="8991600" y="1269124"/>
            <a:ext cx="2705100" cy="5114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677650" cy="987425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Архитектура </a:t>
            </a:r>
            <a:r>
              <a:rPr lang="en-US" sz="4000" b="1" dirty="0" err="1"/>
              <a:t>MNas</a:t>
            </a:r>
            <a:r>
              <a:rPr lang="ru-RU" sz="4000" b="1" dirty="0"/>
              <a:t> 2018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4000" b="1" dirty="0"/>
              <a:t> platform-aware neural architecture search  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752" y="1152005"/>
                <a:ext cx="10515600" cy="22090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000" dirty="0"/>
                  <a:t>Архитектура на базе </a:t>
                </a:r>
                <a:r>
                  <a:rPr lang="en-US" sz="2000" dirty="0" err="1"/>
                  <a:t>MobileNet</a:t>
                </a:r>
                <a:r>
                  <a:rPr lang="en-US" sz="2000" dirty="0"/>
                  <a:t> v2 </a:t>
                </a:r>
                <a:r>
                  <a:rPr lang="ru-RU" sz="2000" dirty="0"/>
                  <a:t>с</a:t>
                </a:r>
                <a:r>
                  <a:rPr lang="en-US" sz="2000" dirty="0"/>
                  <a:t> </a:t>
                </a:r>
                <a:r>
                  <a:rPr lang="ru-RU" sz="2000" dirty="0"/>
                  <a:t>их реализацией </a:t>
                </a:r>
                <a:r>
                  <a:rPr lang="en-US" sz="2000" dirty="0"/>
                  <a:t>SE block</a:t>
                </a:r>
                <a:r>
                  <a:rPr lang="ru-RU" sz="2000" dirty="0"/>
                  <a:t>, использующей </a:t>
                </a:r>
                <a:br>
                  <a:rPr lang="ru-RU" sz="2000" dirty="0"/>
                </a:br>
                <a:r>
                  <a:rPr lang="ru-RU" sz="2000" dirty="0"/>
                  <a:t>свертки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1×1 </m:t>
                    </m:r>
                  </m:oMath>
                </a14:m>
                <a:r>
                  <a:rPr lang="ru-RU" sz="2000" dirty="0"/>
                  <a:t>вместо полносвязную слоев. </a:t>
                </a:r>
                <a:endParaRPr lang="en-US" sz="2000" dirty="0"/>
              </a:p>
              <a:p>
                <a:r>
                  <a:rPr lang="en-US" sz="2000" dirty="0" err="1"/>
                  <a:t>FusedBatchNorm</a:t>
                </a:r>
                <a:r>
                  <a:rPr lang="en-US" sz="2000" dirty="0"/>
                  <a:t> – </a:t>
                </a:r>
                <a:r>
                  <a:rPr lang="ru-RU" sz="2000" dirty="0"/>
                  <a:t>это </a:t>
                </a:r>
                <a:r>
                  <a:rPr lang="en-US" sz="2000" dirty="0" err="1"/>
                  <a:t>BatchNorm</a:t>
                </a:r>
                <a:r>
                  <a:rPr lang="en-US" sz="2000" dirty="0"/>
                  <a:t> </a:t>
                </a:r>
                <a:r>
                  <a:rPr lang="ru-RU" sz="2000" dirty="0"/>
                  <a:t>через операцию свертки (ускоренное)</a:t>
                </a:r>
                <a:r>
                  <a:rPr lang="en-US" sz="2000" dirty="0"/>
                  <a:t>.  </a:t>
                </a:r>
              </a:p>
              <a:p>
                <a:r>
                  <a:rPr lang="ru-RU" sz="2000" dirty="0"/>
                  <a:t>Цель автопоиска – баланс точности и скорости работы </a:t>
                </a:r>
                <a:br>
                  <a:rPr lang="ru-RU" sz="2000" dirty="0"/>
                </a:br>
                <a:r>
                  <a:rPr lang="ru-RU" sz="2000" dirty="0"/>
                  <a:t>на потенциальных устройствах для работы. </a:t>
                </a:r>
                <a:endParaRPr lang="en-US" sz="2000" dirty="0"/>
              </a:p>
              <a:p>
                <a:r>
                  <a:rPr lang="en-US" sz="2000" b="1" dirty="0"/>
                  <a:t>platform-aware neural architecture search</a:t>
                </a:r>
                <a:r>
                  <a:rPr lang="en-US" b="1" dirty="0"/>
                  <a:t>  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52" y="1152005"/>
                <a:ext cx="10515600" cy="2209088"/>
              </a:xfrm>
              <a:blipFill>
                <a:blip r:embed="rId3"/>
                <a:stretch>
                  <a:fillRect l="-522" t="-4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382736"/>
            <a:ext cx="7848600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1000</Words>
  <Application>Microsoft Office PowerPoint</Application>
  <PresentationFormat>Широкоэкранный</PresentationFormat>
  <Paragraphs>183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NASNet 2017</vt:lpstr>
      <vt:lpstr>Архитектура MNas 2018  platform-aware neural architecture search   </vt:lpstr>
      <vt:lpstr>Архитектура MobileNet V3 (2019)</vt:lpstr>
      <vt:lpstr>Архитектура MobileNet V3 (2019)</vt:lpstr>
      <vt:lpstr>Архитектура EfficientNet (2019) </vt:lpstr>
      <vt:lpstr>Архитектура EfficientNet (2019) </vt:lpstr>
      <vt:lpstr>Архитектура EfficientNet (2019)  </vt:lpstr>
      <vt:lpstr>Архитектура EfficientNet V2 (2020) </vt:lpstr>
      <vt:lpstr>Архитектура EfficientNet V2 (2020) </vt:lpstr>
      <vt:lpstr>Архитектура EfficientNet V2 (2020)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59</cp:revision>
  <dcterms:created xsi:type="dcterms:W3CDTF">2021-12-17T13:45:21Z</dcterms:created>
  <dcterms:modified xsi:type="dcterms:W3CDTF">2022-07-08T14:49:21Z</dcterms:modified>
</cp:coreProperties>
</file>