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6" r:id="rId2"/>
    <p:sldId id="356" r:id="rId3"/>
    <p:sldId id="478" r:id="rId4"/>
    <p:sldId id="479" r:id="rId5"/>
    <p:sldId id="358" r:id="rId6"/>
    <p:sldId id="357" r:id="rId7"/>
    <p:sldId id="48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84C79-A2CF-CA47-AD4C-853323F1A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12EE99-136D-6649-B724-509B6990A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3F3D2-8D8E-784C-AB1B-1571C4FA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FDAEC6-4B5F-C341-95E2-37352473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C510E-F1A9-C84A-9AE6-A95E3CA7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B32FC-E0F4-EC43-A8A9-B2E8CF5B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3778AA-256D-BC46-A5AF-974225F9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15F629-CF0C-8649-8D8B-3ABC15CB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EB3D1-38B3-8448-8B50-B0F2C188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E8539-33DA-9041-B890-9655CCDC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82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F3C088-F332-E646-AC71-7E8B5CBEF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D658ED-8BC9-E342-86E7-76A1173AC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5D8BE-7E99-A446-BE57-A95B896E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F271E-BFC0-B345-8915-FFD4651A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904697-B013-734C-BEEB-8D0703E6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3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8A790-4308-7643-BD72-B27820E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D7531-0C3D-F64E-A0FC-3448ECE7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9C4BF7-37C0-CF40-80E7-B8DA533A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F2C81-C369-B54C-8BFF-938B9F72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D87AAA-566A-A34D-8B88-3FB619CD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2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BC4F6-E8E9-BB4A-95B1-3242E741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6928E3-6D7B-C642-8F07-0DA2A4C8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7CA135-34EF-8C49-9EBB-F66C5782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407D7-9A68-F74F-95D4-40D08466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D6D21-562C-FB4B-A220-15E3ECD3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8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31992-5460-2B4F-92B5-FD2E3CBE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110CD-49A3-F544-9C35-9BC3D7167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E294ED-3B51-9E4E-B6D4-0ADADB89D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5BF1E8-E8EC-C643-9DF5-2F5FE422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80ED75-A57C-E746-B3CF-C62748A8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A17467-7DC1-874F-ACE8-C94B17DA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0DD6A-F286-7F4C-840F-D61E7410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95128-8E06-B445-814D-BECDF5D6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6EF37-885F-2B43-B330-228B4D08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3761D5-DA13-BB42-9149-3E86CF92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C2EB08-1BE7-4444-B00D-1969C1A54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5EDDA4-349A-0749-B0A7-790E26D2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D71852-3A88-8149-A5B5-F48CE189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5A5907-0421-3B42-A768-5988E5A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9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482EB-EC5C-C548-8DA0-2BBDE73F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4859C3-BC24-6A4F-B0A2-C7FEF75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38B8DC-9011-EA46-AB42-A25B0DB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57C0D4-293D-D14D-A01F-7DCF25B7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18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40B907-6D1C-8D46-B828-1C6F3DF6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3029AD-0245-0A48-A0E7-1BBEAEBC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41843F-DFEB-F640-88C7-6E6EAF57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54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B2D2-0F9D-4A4C-8A26-B3FE77F0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A79FF-CA51-5A48-9CBB-12CD5DC4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76022-F5EC-1F41-8458-4A40B192F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070CB6-A8F1-5D4D-AE23-B7927201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A95345-8BA7-AE41-B65A-27292415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5A1BC-A06C-3545-9193-1C34DF4F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8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FFE2-9BAB-D44C-B865-C3C35EA3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79FAC3-2179-2D47-A9D8-458BDF74A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E93604-0EDA-F047-B8C1-E364391F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D4C18F-E8E1-C346-A11C-17C3A516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006FCE-90B2-CE40-B1B8-BE2F17DD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370FF-CE66-1E4A-A0B4-3D3CA2E7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07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FBC29-CCA4-134F-A7F8-1701CD10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45485-00B3-B043-9D14-69336768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B48563-4F4C-6545-B594-F347A9E90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73ACB-5AA9-F548-8EFD-DDC80B4E4B3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286C16-9582-5642-992A-78B33D942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529E3A-AF28-9149-9233-65DF214FA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9C8D-FE74-CF4A-A11B-189A9B7053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0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2940" y="1747957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bg1"/>
                </a:solidFill>
              </a:rPr>
              <a:t>Архитектуры сегментации. </a:t>
            </a:r>
            <a:r>
              <a:rPr lang="ru-RU" sz="5400" b="1" dirty="0">
                <a:solidFill>
                  <a:schemeClr val="bg1"/>
                </a:solidFill>
              </a:rPr>
              <a:t>Подход </a:t>
            </a:r>
            <a:r>
              <a:rPr lang="ru-RU" sz="5400" b="1" dirty="0" err="1">
                <a:solidFill>
                  <a:schemeClr val="bg1"/>
                </a:solidFill>
              </a:rPr>
              <a:t>Энкодер</a:t>
            </a:r>
            <a:r>
              <a:rPr lang="ru-RU" sz="5400" b="1" dirty="0">
                <a:solidFill>
                  <a:schemeClr val="bg1"/>
                </a:solidFill>
              </a:rPr>
              <a:t>-Декодер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48131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 семантической сегментации.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</a:t>
            </a:r>
            <a:endParaRPr lang="en-US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4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сегментации </a:t>
            </a:r>
            <a:r>
              <a:rPr lang="en-US" sz="4800" b="1" dirty="0" err="1">
                <a:solidFill>
                  <a:schemeClr val="bg1"/>
                </a:solidFill>
              </a:rPr>
              <a:t>DeconvNet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022" y="1152075"/>
            <a:ext cx="10960693" cy="21477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Основная идея: использование подхода </a:t>
            </a:r>
            <a:r>
              <a:rPr lang="ru-RU" sz="2400" dirty="0" err="1">
                <a:solidFill>
                  <a:schemeClr val="bg1"/>
                </a:solidFill>
              </a:rPr>
              <a:t>энкодер</a:t>
            </a:r>
            <a:r>
              <a:rPr lang="ru-RU" sz="2400" dirty="0">
                <a:solidFill>
                  <a:schemeClr val="bg1"/>
                </a:solidFill>
              </a:rPr>
              <a:t>-декодер для получения выходной карты признаков.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Увеличение размеров карт при помощи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 err="1">
                <a:solidFill>
                  <a:schemeClr val="bg1"/>
                </a:solidFill>
              </a:rPr>
              <a:t>unpooling</a:t>
            </a:r>
            <a:r>
              <a:rPr lang="ru-RU" dirty="0">
                <a:solidFill>
                  <a:schemeClr val="bg1"/>
                </a:solidFill>
              </a:rPr>
              <a:t> (обратный </a:t>
            </a:r>
            <a:r>
              <a:rPr lang="ru-RU" dirty="0" err="1">
                <a:solidFill>
                  <a:schemeClr val="bg1"/>
                </a:solidFill>
              </a:rPr>
              <a:t>пулинг</a:t>
            </a:r>
            <a:r>
              <a:rPr lang="ru-RU" dirty="0">
                <a:solidFill>
                  <a:schemeClr val="bg1"/>
                </a:solidFill>
              </a:rPr>
              <a:t>)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обратная свертки выполняется как транспонированная свертка.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Сегментация путем межканальной классификации по пикселям.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99" y="3292386"/>
            <a:ext cx="6636348" cy="33113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564022" y="1152075"/>
            <a:ext cx="10366049" cy="72179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0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Сегментация </a:t>
            </a:r>
            <a:r>
              <a:rPr lang="en-US" sz="4800" b="1" dirty="0" err="1">
                <a:solidFill>
                  <a:schemeClr val="bg1"/>
                </a:solidFill>
              </a:rPr>
              <a:t>DeconvNet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022" y="1119500"/>
            <a:ext cx="10789778" cy="5057463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u="sng" dirty="0">
                <a:solidFill>
                  <a:schemeClr val="bg1"/>
                </a:solidFill>
              </a:rPr>
              <a:t>Цель использования </a:t>
            </a:r>
            <a:r>
              <a:rPr lang="ru-RU" sz="2400" b="1" u="sng" dirty="0" err="1">
                <a:solidFill>
                  <a:schemeClr val="bg1"/>
                </a:solidFill>
              </a:rPr>
              <a:t>энкодера</a:t>
            </a:r>
            <a:r>
              <a:rPr lang="ru-RU" sz="2400" b="1" u="sng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признаков заключается в выделение релевантных признаков во входных данных. </a:t>
            </a:r>
          </a:p>
          <a:p>
            <a:pPr marL="285750" indent="-285750"/>
            <a:r>
              <a:rPr lang="ru-RU" sz="2400" b="1" u="sng" dirty="0">
                <a:solidFill>
                  <a:schemeClr val="bg1"/>
                </a:solidFill>
              </a:rPr>
              <a:t>Цель использования декодера </a:t>
            </a:r>
            <a:r>
              <a:rPr lang="ru-RU" sz="2400" dirty="0">
                <a:solidFill>
                  <a:schemeClr val="bg1"/>
                </a:solidFill>
              </a:rPr>
              <a:t>заключается в восстановлении из выделенных признаков т.н. маски целевого класса (силуэт или контур соответствующего объекта или сцены). </a:t>
            </a: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37" y="2995901"/>
            <a:ext cx="7029310" cy="3507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564022" y="1152075"/>
            <a:ext cx="10699335" cy="72179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64022" y="1866249"/>
            <a:ext cx="10699335" cy="109059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9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Сегментация </a:t>
            </a:r>
            <a:r>
              <a:rPr lang="en-US" sz="4800" b="1" dirty="0" err="1">
                <a:solidFill>
                  <a:schemeClr val="bg1"/>
                </a:solidFill>
              </a:rPr>
              <a:t>DeconvNet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3700" y="1119500"/>
            <a:ext cx="11430000" cy="5340415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dirty="0">
                <a:solidFill>
                  <a:schemeClr val="bg1"/>
                </a:solidFill>
              </a:rPr>
              <a:t>Число выходных карт признаков (выходных каналов) сети должно соответствовать числу классов на которые должно быть поделено (сегментировано) изображение. </a:t>
            </a:r>
          </a:p>
          <a:p>
            <a:pPr marL="285750" indent="-285750"/>
            <a:r>
              <a:rPr lang="ru-RU" sz="2400" dirty="0">
                <a:solidFill>
                  <a:schemeClr val="bg1"/>
                </a:solidFill>
              </a:rPr>
              <a:t>Решение о том, к кому классу принимается путем использования операции </a:t>
            </a:r>
            <a:r>
              <a:rPr lang="ru-RU" sz="2400" dirty="0" err="1">
                <a:solidFill>
                  <a:schemeClr val="bg1"/>
                </a:solidFill>
              </a:rPr>
              <a:t>softmax</a:t>
            </a:r>
            <a:r>
              <a:rPr lang="ru-RU" sz="2400" dirty="0">
                <a:solidFill>
                  <a:schemeClr val="bg1"/>
                </a:solidFill>
              </a:rPr>
              <a:t> между всеми каналами по каждому пикселю. </a:t>
            </a:r>
          </a:p>
          <a:p>
            <a:pPr marL="285750" indent="-285750"/>
            <a:r>
              <a:rPr lang="ru-RU" sz="2400" dirty="0">
                <a:solidFill>
                  <a:schemeClr val="bg1"/>
                </a:solidFill>
              </a:rPr>
              <a:t>Таким образом, каждый выходной канал содержит силуэт соответствующий одному целевому классу.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21" y="3426864"/>
            <a:ext cx="6460420" cy="32235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746332" y="2699111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Сегментация </a:t>
            </a:r>
            <a:r>
              <a:rPr lang="en-US" sz="4800" b="1" dirty="0" err="1">
                <a:solidFill>
                  <a:schemeClr val="bg1"/>
                </a:solidFill>
              </a:rPr>
              <a:t>SegNet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8933" y="1017070"/>
            <a:ext cx="10789778" cy="4310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Основная идея: Сегментация работает лучше, если есть </a:t>
            </a:r>
            <a:r>
              <a:rPr lang="en-US" sz="2400" dirty="0" err="1">
                <a:solidFill>
                  <a:schemeClr val="bg1"/>
                </a:solidFill>
              </a:rPr>
              <a:t>unpooling</a:t>
            </a:r>
            <a:r>
              <a:rPr lang="ru-RU" sz="2400" dirty="0">
                <a:solidFill>
                  <a:schemeClr val="bg1"/>
                </a:solidFill>
              </a:rPr>
              <a:t> проводить </a:t>
            </a:r>
            <a:r>
              <a:rPr lang="en-US" sz="2400" dirty="0">
                <a:solidFill>
                  <a:schemeClr val="bg1"/>
                </a:solidFill>
              </a:rPr>
              <a:t>c </a:t>
            </a:r>
            <a:r>
              <a:rPr lang="ru-RU" sz="2400" dirty="0">
                <a:solidFill>
                  <a:schemeClr val="bg1"/>
                </a:solidFill>
              </a:rPr>
              <a:t>учетом позиции </a:t>
            </a:r>
            <a:r>
              <a:rPr lang="en-US" sz="2400" dirty="0" err="1" smtClean="0">
                <a:solidFill>
                  <a:schemeClr val="bg1"/>
                </a:solidFill>
              </a:rPr>
              <a:t>maxpooling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из </a:t>
            </a:r>
            <a:r>
              <a:rPr lang="ru-RU" sz="2400" dirty="0" err="1">
                <a:solidFill>
                  <a:schemeClr val="bg1"/>
                </a:solidFill>
              </a:rPr>
              <a:t>энокодера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Слой </a:t>
            </a:r>
            <a:r>
              <a:rPr lang="en-US" sz="2400" dirty="0">
                <a:solidFill>
                  <a:schemeClr val="bg1"/>
                </a:solidFill>
              </a:rPr>
              <a:t>pooling</a:t>
            </a:r>
            <a:r>
              <a:rPr lang="ru-RU" sz="2400" dirty="0">
                <a:solidFill>
                  <a:schemeClr val="bg1"/>
                </a:solidFill>
              </a:rPr>
              <a:t> приводит к потери информации, 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Особенно это важно в случае малоразмерных объектов и границ объектов.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В классификации – </a:t>
            </a:r>
            <a:r>
              <a:rPr lang="ru-RU" sz="2000" dirty="0" err="1">
                <a:solidFill>
                  <a:schemeClr val="bg1"/>
                </a:solidFill>
              </a:rPr>
              <a:t>пулинг</a:t>
            </a:r>
            <a:r>
              <a:rPr lang="ru-RU" sz="2000" dirty="0">
                <a:solidFill>
                  <a:schemeClr val="bg1"/>
                </a:solidFill>
              </a:rPr>
              <a:t> - это не проблема, 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в сегментации метод сжатия/</a:t>
            </a:r>
            <a:r>
              <a:rPr lang="ru-RU" sz="2000" dirty="0" err="1">
                <a:solidFill>
                  <a:schemeClr val="bg1"/>
                </a:solidFill>
              </a:rPr>
              <a:t>равертывания</a:t>
            </a:r>
            <a:r>
              <a:rPr lang="ru-RU" sz="2000" dirty="0">
                <a:solidFill>
                  <a:schemeClr val="bg1"/>
                </a:solidFill>
              </a:rPr>
              <a:t>  играет роль.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37" y="3232446"/>
            <a:ext cx="6428658" cy="3276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Прямоугольник 3"/>
          <p:cNvSpPr/>
          <p:nvPr/>
        </p:nvSpPr>
        <p:spPr>
          <a:xfrm>
            <a:off x="208933" y="3429000"/>
            <a:ext cx="5429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8504" y="1084343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24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Сегментация </a:t>
            </a:r>
            <a:r>
              <a:rPr lang="en-US" sz="4800" b="1" dirty="0">
                <a:solidFill>
                  <a:schemeClr val="bg1"/>
                </a:solidFill>
              </a:rPr>
              <a:t>U</a:t>
            </a:r>
            <a:r>
              <a:rPr lang="ru-RU" sz="4800" b="1" dirty="0">
                <a:solidFill>
                  <a:schemeClr val="bg1"/>
                </a:solidFill>
              </a:rPr>
              <a:t>-</a:t>
            </a:r>
            <a:r>
              <a:rPr lang="en-US" sz="4800" b="1" dirty="0">
                <a:solidFill>
                  <a:schemeClr val="bg1"/>
                </a:solidFill>
              </a:rPr>
              <a:t>Net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251" y="1000437"/>
            <a:ext cx="11159549" cy="5057463"/>
          </a:xfrm>
        </p:spPr>
        <p:txBody>
          <a:bodyPr>
            <a:normAutofit/>
          </a:bodyPr>
          <a:lstStyle/>
          <a:p>
            <a:r>
              <a:rPr lang="ru-RU" sz="2400" b="1" u="sng" dirty="0">
                <a:solidFill>
                  <a:schemeClr val="bg1"/>
                </a:solidFill>
              </a:rPr>
              <a:t>Особенность архитектуры </a:t>
            </a:r>
            <a:r>
              <a:rPr lang="en-US" sz="2400" b="1" u="sng" dirty="0">
                <a:solidFill>
                  <a:schemeClr val="bg1"/>
                </a:solidFill>
              </a:rPr>
              <a:t>-</a:t>
            </a:r>
            <a:r>
              <a:rPr lang="ru-RU" sz="2400" b="1" u="sng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использование в декодирующей части совмещенных (конкатенация) карт признаков </a:t>
            </a:r>
            <a:r>
              <a:rPr lang="ru-RU" sz="2400" dirty="0" err="1">
                <a:solidFill>
                  <a:schemeClr val="bg1"/>
                </a:solidFill>
              </a:rPr>
              <a:t>энкодера</a:t>
            </a:r>
            <a:r>
              <a:rPr lang="ru-RU" sz="2400" dirty="0">
                <a:solidFill>
                  <a:schemeClr val="bg1"/>
                </a:solidFill>
              </a:rPr>
              <a:t> и декодера.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То есть повышение информативности декодирования за счет информации из </a:t>
            </a:r>
            <a:r>
              <a:rPr lang="ru-RU" sz="2000" dirty="0" err="1">
                <a:solidFill>
                  <a:schemeClr val="bg1"/>
                </a:solidFill>
              </a:rPr>
              <a:t>энкодера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400" b="1" dirty="0">
                <a:solidFill>
                  <a:schemeClr val="bg1"/>
                </a:solidFill>
              </a:rPr>
              <a:t>Подход позволил существенно увеличить точность особенно в случае малоразмерных деталей изображения.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Изначально архитектура U-Net была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предложена для решения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медицинских задач, но в настоящее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время архитектура является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одной из наиболее популярных.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 литературе предложено большое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количество архитектур на базе </a:t>
            </a:r>
            <a:r>
              <a:rPr lang="en-US" sz="2400" dirty="0">
                <a:solidFill>
                  <a:schemeClr val="bg1"/>
                </a:solidFill>
              </a:rPr>
              <a:t>U-Net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431" y="2845525"/>
            <a:ext cx="6074188" cy="37648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498504" y="1027058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98504" y="2117772"/>
            <a:ext cx="10952861" cy="72775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0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374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Сегментация </a:t>
            </a:r>
            <a:r>
              <a:rPr lang="en-US" sz="4800" b="1" dirty="0">
                <a:solidFill>
                  <a:schemeClr val="bg1"/>
                </a:solidFill>
              </a:rPr>
              <a:t>FC-</a:t>
            </a:r>
            <a:r>
              <a:rPr lang="en-US" sz="4800" b="1" dirty="0" err="1">
                <a:solidFill>
                  <a:schemeClr val="bg1"/>
                </a:solidFill>
              </a:rPr>
              <a:t>DenseNet</a:t>
            </a:r>
            <a:r>
              <a:rPr lang="en-US" sz="4800" b="1" dirty="0">
                <a:solidFill>
                  <a:schemeClr val="bg1"/>
                </a:solidFill>
              </a:rPr>
              <a:t>  (TIRAMISU)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251" y="1280161"/>
            <a:ext cx="5863649" cy="523972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Цель: оптимизация архитектуры </a:t>
            </a:r>
            <a:r>
              <a:rPr lang="en-US" sz="2400" dirty="0">
                <a:solidFill>
                  <a:schemeClr val="bg1"/>
                </a:solidFill>
              </a:rPr>
              <a:t>U-Net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Понижение числа переносов признаков из декодера в </a:t>
            </a:r>
            <a:r>
              <a:rPr lang="ru-RU" sz="2400" dirty="0" err="1">
                <a:solidFill>
                  <a:schemeClr val="bg1"/>
                </a:solidFill>
              </a:rPr>
              <a:t>энкодер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Сокращение числа параметров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Сохранение информации за счет архитектуры </a:t>
            </a:r>
            <a:r>
              <a:rPr lang="en-US" sz="2000" dirty="0" err="1">
                <a:solidFill>
                  <a:schemeClr val="bg1"/>
                </a:solidFill>
              </a:rPr>
              <a:t>DenseBlock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Структура </a:t>
            </a:r>
            <a:r>
              <a:rPr lang="en-US" sz="2400" dirty="0" err="1">
                <a:solidFill>
                  <a:schemeClr val="bg1"/>
                </a:solidFill>
              </a:rPr>
              <a:t>DenseBlock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(число </a:t>
            </a:r>
            <a:r>
              <a:rPr lang="en-US" sz="2400" dirty="0">
                <a:solidFill>
                  <a:schemeClr val="bg1"/>
                </a:solidFill>
              </a:rPr>
              <a:t>layer) </a:t>
            </a:r>
            <a:r>
              <a:rPr lang="ru-RU" sz="2400" dirty="0">
                <a:solidFill>
                  <a:schemeClr val="bg1"/>
                </a:solidFill>
              </a:rPr>
              <a:t>может меняться.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Структура </a:t>
            </a:r>
            <a:r>
              <a:rPr lang="en-US" sz="2000" dirty="0" err="1">
                <a:solidFill>
                  <a:schemeClr val="bg1"/>
                </a:solidFill>
              </a:rPr>
              <a:t>DenseBlock</a:t>
            </a:r>
            <a:r>
              <a:rPr lang="ru-RU" sz="2000" dirty="0">
                <a:solidFill>
                  <a:schemeClr val="bg1"/>
                </a:solidFill>
              </a:rPr>
              <a:t> упрощена по сравнению с оригинальной статьей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Предложено несколько вариантов архитектуры с 56, 67 и 103 слоями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94250" y="1129124"/>
            <a:ext cx="5629033" cy="1094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3352"/>
            <a:ext cx="5913572" cy="4337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400939" y="1757734"/>
            <a:ext cx="5589663" cy="169476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33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338</Words>
  <Application>Microsoft Office PowerPoint</Application>
  <PresentationFormat>Широкоэкранный</PresentationFormat>
  <Paragraphs>45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Архитектура сегментации DeconvNet</vt:lpstr>
      <vt:lpstr>Сегментация DeconvNet</vt:lpstr>
      <vt:lpstr>Сегментация DeconvNet</vt:lpstr>
      <vt:lpstr>Сегментация SegNet</vt:lpstr>
      <vt:lpstr>Сегментация U-Net</vt:lpstr>
      <vt:lpstr>Сегментация FC-DenseNet  (TIRAMISU)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сегментации</dc:title>
  <dc:creator>Ронкин Михаил Владимирович</dc:creator>
  <cp:lastModifiedBy>Ронкин Михаил Владимирович</cp:lastModifiedBy>
  <cp:revision>52</cp:revision>
  <dcterms:created xsi:type="dcterms:W3CDTF">2021-12-17T14:06:18Z</dcterms:created>
  <dcterms:modified xsi:type="dcterms:W3CDTF">2022-07-08T14:50:14Z</dcterms:modified>
</cp:coreProperties>
</file>