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7" r:id="rId2"/>
    <p:sldId id="368" r:id="rId3"/>
    <p:sldId id="478" r:id="rId4"/>
    <p:sldId id="367" r:id="rId5"/>
    <p:sldId id="370" r:id="rId6"/>
    <p:sldId id="371" r:id="rId7"/>
    <p:sldId id="482" r:id="rId8"/>
    <p:sldId id="479" r:id="rId9"/>
    <p:sldId id="372" r:id="rId10"/>
    <p:sldId id="369" r:id="rId11"/>
    <p:sldId id="373" r:id="rId12"/>
    <p:sldId id="374" r:id="rId13"/>
    <p:sldId id="375" r:id="rId14"/>
    <p:sldId id="376" r:id="rId15"/>
    <p:sldId id="377" r:id="rId16"/>
    <p:sldId id="378" r:id="rId17"/>
    <p:sldId id="32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718EA-7D96-2C42-99BB-3CFB79B66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66544-4255-6243-97FB-02909C552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8F637-6F5B-CF4A-9C43-9506A86C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8A65E-0065-A140-ABD0-A59FEDBF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EDB0A-F00B-6244-B0E2-77FDFB92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DC0B1-0B4A-DA4A-8F46-8544E177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D3D392-0596-9646-A781-7038F8A2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AC5C-AAE7-E24C-BBEC-188088BA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B7AE0-C709-8140-809C-1F782FA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4B86F-2097-CA44-9056-4AA4912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B38E6-9848-7446-AC7C-F121E4BD5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8DE01-3831-B34A-8A79-0F66BF55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F112D-0EF7-6F40-9861-A5D8509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AB2B4-C772-FF44-B5F1-A3F6CB7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EF180-3FA5-E243-8A5D-909664F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5497-97F3-124F-8142-266C3B5C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490F0-0CCC-D54C-AC22-B0E578F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3EEA-6653-F246-921B-108B45B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AC72E-5556-BB4E-8612-A487D58E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D3518-05CB-A441-AE64-34F5BDFD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7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4FD20-7E0C-3A40-B214-7B5F8B46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B35E9-02CE-9943-A678-CC0EF9B9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5EC38-D87F-1D49-A319-3BC8D15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7AD42-BFBC-E542-A647-5249AB86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4CCC0-4849-6840-9F70-22AE8897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050BF-6010-6E46-8673-2707CC6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A4616-EDC6-7444-82B6-568A51C4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4AB7AD-6678-D54D-A86A-CD4848DB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C4272C-940D-184A-BE8D-3E62A6D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702E98-D921-EB42-BD2C-85E6117D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65CD4-75DF-814D-A7C6-30A56C61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C1357-ADF1-E943-8F50-FF7AF1BC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72A80-9D9F-4A45-B780-F1F55BE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C2B7B-8801-8A46-8EF1-869D35B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D9A4F1-CDBA-8240-BC33-B592279D6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8EA84E-3B86-8A4D-A8BC-41A98B83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71DB8-8769-DF48-B77C-BD0187E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2F7C3B-E610-A34A-8DC7-F821CF2B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468B06-4421-6D46-856A-9ABCE0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CC676-139C-6043-98AF-53FDDCB5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D45A49-54B7-1741-BC17-BBBF3E52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119A26-331A-EA49-B48B-464A5264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BF027C-2555-D340-B2AD-3A8EE6F3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4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98BD5F-A930-5A4B-822F-C6473E64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BA88FB-98F8-1342-B128-305D95E9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678EC-40EF-534C-B8FA-EE7CE7D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8274B-3B88-6248-A442-2F2F3CA7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7168E-5DB9-9B41-9765-078D5FC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48413-30AC-C643-B354-E547A27D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FCB4A-2E86-BD4F-A14A-6B7E70E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42B5D-4F65-714A-932D-6DA8154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43EF6-3623-4C4D-9187-A7E0A62C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8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5392E-8E45-B84A-A06F-FBC86C35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7C5761-FB8A-E444-91F1-9340056C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A6B24F-CC49-3746-B5A8-881EC1A0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27417-B1E1-1F49-A1C0-D318A0BE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24C49-270F-384F-8D49-534B91AA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01B6FD-670C-3A43-A40A-725AA7AC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9EBA-B91A-104B-A544-6B1AB3A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34CCAA-269A-0F40-BB89-8F90E2BD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B4549-117D-384A-B12B-43CCCA57F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DE9A-95AE-C54E-9BD2-E3F1B3A36F9A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98370-8EB1-B74A-AC47-8ADA597D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9BD2C-470F-3C49-86D5-45160E4C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6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2125414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bg1"/>
                </a:solidFill>
              </a:rPr>
              <a:t>Обзор задачи генерации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42157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Тренды и другие задачи компьютерного зрения. </a:t>
            </a:r>
          </a:p>
          <a:p>
            <a:pPr algn="ctr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</a:t>
            </a: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743" y="274638"/>
            <a:ext cx="11582400" cy="92211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Соревновательный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268760"/>
            <a:ext cx="11829142" cy="5400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Обычный </a:t>
            </a:r>
            <a:r>
              <a:rPr lang="ru-RU" sz="2400" dirty="0" err="1">
                <a:solidFill>
                  <a:schemeClr val="bg1"/>
                </a:solidFill>
              </a:rPr>
              <a:t>автоэенкодер</a:t>
            </a:r>
            <a:r>
              <a:rPr lang="ru-RU" sz="2400" dirty="0">
                <a:solidFill>
                  <a:schemeClr val="bg1"/>
                </a:solidFill>
              </a:rPr>
              <a:t> (сверху) +</a:t>
            </a:r>
          </a:p>
          <a:p>
            <a:r>
              <a:rPr lang="ru-RU" sz="2400" dirty="0">
                <a:solidFill>
                  <a:schemeClr val="bg1"/>
                </a:solidFill>
              </a:rPr>
              <a:t> результаты кодировки накладываются на нормальное распределение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Задача дискриминатора – различать примеры из исходного распределения  и примеры из распределения, генерируемого </a:t>
            </a:r>
            <a:r>
              <a:rPr lang="ru-RU" sz="2400" dirty="0" err="1">
                <a:solidFill>
                  <a:schemeClr val="bg1"/>
                </a:solidFill>
              </a:rPr>
              <a:t>энкодером</a:t>
            </a:r>
            <a:r>
              <a:rPr lang="ru-RU" sz="2400" dirty="0">
                <a:solidFill>
                  <a:schemeClr val="bg1"/>
                </a:solidFill>
              </a:rPr>
              <a:t> .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Таким образом кодировщик выучивает неявное априорное распределение, или же говорят, что задан </a:t>
            </a:r>
            <a:r>
              <a:rPr lang="ru-RU" sz="2400" dirty="0" err="1">
                <a:solidFill>
                  <a:schemeClr val="bg1"/>
                </a:solidFill>
              </a:rPr>
              <a:t>implicit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prior</a:t>
            </a:r>
            <a:r>
              <a:rPr lang="ru-RU" sz="2400" dirty="0">
                <a:solidFill>
                  <a:schemeClr val="bg1"/>
                </a:solidFill>
              </a:rPr>
              <a:t>, который как бы закодирован внутри сети, но мы не можем получить его форму аналитически.</a:t>
            </a:r>
          </a:p>
        </p:txBody>
      </p:sp>
      <p:pic>
        <p:nvPicPr>
          <p:cNvPr id="4" name="Picture 2" descr="https://habrastorage.org/web/2bd/47e/212/2bd47e212c374696a8aafa77127208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2" y="3905672"/>
            <a:ext cx="576733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021640"/>
            <a:ext cx="2588918" cy="27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714" y="299442"/>
            <a:ext cx="10537372" cy="1350631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r>
              <a:rPr lang="ru-RU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>
                <a:solidFill>
                  <a:schemeClr val="bg1"/>
                </a:solidFill>
              </a:rPr>
              <a:t>DCGAN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28998" y="1031405"/>
            <a:ext cx="873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tersburgC-Identity-H"/>
              </a:rPr>
              <a:t>(</a:t>
            </a:r>
            <a:endParaRPr lang="ru-RU" dirty="0"/>
          </a:p>
        </p:txBody>
      </p:sp>
      <p:pic>
        <p:nvPicPr>
          <p:cNvPr id="9" name="Picture 2" descr="ÐÐ°ÑÑÐ¸Ð½ÐºÐ¸ Ð¿Ð¾ Ð·Ð°Ð¿ÑÐ¾ÑÑ DCG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31" y="789510"/>
            <a:ext cx="8132940" cy="41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enerator network">
            <a:extLst>
              <a:ext uri="{FF2B5EF4-FFF2-40B4-BE49-F238E27FC236}">
                <a16:creationId xmlns:a16="http://schemas.microsoft.com/office/drawing/2014/main" id="{C25F85F8-8890-47A7-8951-50DF7BE9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68855" y="5013176"/>
            <a:ext cx="4055947" cy="15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scriminator network">
            <a:extLst>
              <a:ext uri="{FF2B5EF4-FFF2-40B4-BE49-F238E27FC236}">
                <a16:creationId xmlns:a16="http://schemas.microsoft.com/office/drawing/2014/main" id="{45B81910-76D8-43F4-BFBF-984070D4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68818" y="5085183"/>
            <a:ext cx="3977681" cy="13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14" y="274638"/>
            <a:ext cx="11219543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сети. </a:t>
            </a:r>
            <a:r>
              <a:rPr lang="en-US" sz="4800" b="1" dirty="0">
                <a:solidFill>
                  <a:schemeClr val="bg1"/>
                </a:solidFill>
              </a:rPr>
              <a:t>Conditional 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91886" y="1146628"/>
                <a:ext cx="11219543" cy="537871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conditional GAN</a:t>
                </a:r>
                <a:r>
                  <a:rPr lang="ru-RU" sz="2000" dirty="0">
                    <a:solidFill>
                      <a:schemeClr val="bg1"/>
                    </a:solidFill>
                  </a:rPr>
                  <a:t> - модель использует дополнительную информацию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000" dirty="0">
                    <a:solidFill>
                      <a:schemeClr val="bg1"/>
                    </a:solidFill>
                  </a:rPr>
                  <a:t>, которая часто доступна вместе с примерами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000" dirty="0">
                    <a:solidFill>
                      <a:schemeClr val="bg1"/>
                    </a:solidFill>
                  </a:rPr>
                  <a:t>; </a:t>
                </a: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например, метка класса изображения (кошка или собака, номер цифры). </a:t>
                </a: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Метка подается на вход генератора и дискриминатора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Генератор строит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000" i="1" dirty="0" err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ru-RU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𝒚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 = 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𝒛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𝒚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Дискриминатор задан распределением </a:t>
                </a:r>
                <a:r>
                  <a:rPr lang="ru-RU" sz="2000" i="1" dirty="0">
                    <a:solidFill>
                      <a:schemeClr val="bg1"/>
                    </a:solidFill>
                  </a:rPr>
                  <a:t>D</a:t>
                </a:r>
                <a:r>
                  <a:rPr lang="ru-RU" sz="2000" dirty="0">
                    <a:solidFill>
                      <a:schemeClr val="bg1"/>
                    </a:solidFill>
                  </a:rPr>
                  <a:t>(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x </a:t>
                </a:r>
                <a:r>
                  <a:rPr lang="en-US" sz="2000" dirty="0">
                    <a:solidFill>
                      <a:schemeClr val="bg1"/>
                    </a:solidFill>
                  </a:rPr>
                  <a:t>|</a:t>
                </a:r>
                <a:r>
                  <a:rPr lang="ru-RU" sz="2000" i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000" dirty="0">
                    <a:solidFill>
                      <a:schemeClr val="bg1"/>
                    </a:solidFill>
                  </a:rPr>
                  <a:t>)  </a:t>
                </a:r>
              </a:p>
              <a:p>
                <a:pPr lvl="2"/>
                <a:r>
                  <a:rPr lang="ru-RU" sz="2200" dirty="0">
                    <a:solidFill>
                      <a:schemeClr val="bg1"/>
                    </a:solidFill>
                  </a:rPr>
                  <a:t>вход «настоящий», тоже при условии 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2"/>
                <a:endParaRPr lang="ru-RU" sz="2200" dirty="0">
                  <a:solidFill>
                    <a:schemeClr val="bg1"/>
                  </a:solidFill>
                </a:endParaRPr>
              </a:p>
              <a:p>
                <a:pPr lvl="1"/>
                <a:endParaRPr lang="ru-RU" sz="1600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1146628"/>
                <a:ext cx="11219543" cy="5378715"/>
              </a:xfrm>
              <a:blipFill>
                <a:blip r:embed="rId2"/>
                <a:stretch>
                  <a:fillRect l="-452" t="-1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95" y="3733540"/>
            <a:ext cx="3630563" cy="28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5390" y="3861049"/>
            <a:ext cx="6536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Проблема обычного </a:t>
            </a:r>
            <a:r>
              <a:rPr lang="en-US" i="1" dirty="0">
                <a:solidFill>
                  <a:schemeClr val="bg1"/>
                </a:solidFill>
              </a:rPr>
              <a:t>GAN </a:t>
            </a:r>
            <a:r>
              <a:rPr lang="ru-RU" i="1" dirty="0">
                <a:solidFill>
                  <a:schemeClr val="bg1"/>
                </a:solidFill>
              </a:rPr>
              <a:t>– модель может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выбрать только ряд мод и генерировать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только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Напр. выбрать только 3 и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7 из всех цифр и генерировать только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Использование явных меток позволяет повысить независимость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3220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057" y="289495"/>
            <a:ext cx="10925175" cy="90343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сети. </a:t>
            </a:r>
            <a:r>
              <a:rPr lang="en-US" sz="4800" b="1" dirty="0">
                <a:solidFill>
                  <a:schemeClr val="bg1"/>
                </a:solidFill>
              </a:rPr>
              <a:t>Conditional 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679576" y="1322088"/>
                <a:ext cx="8880921" cy="52752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ru-RU" sz="1600" dirty="0">
                    <a:solidFill>
                      <a:schemeClr val="bg1"/>
                    </a:solidFill>
                  </a:rPr>
                  <a:t>Обычный </a:t>
                </a:r>
                <a:r>
                  <a:rPr lang="en-US" sz="1600" dirty="0">
                    <a:solidFill>
                      <a:schemeClr val="bg1"/>
                    </a:solidFill>
                  </a:rPr>
                  <a:t>GAN </a:t>
                </a:r>
                <a14:m>
                  <m:oMath xmlns:m="http://schemas.openxmlformats.org/officeDocument/2006/math"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 (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ru-RU" sz="16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ru-RU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 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  <m:r>
                      <m:rPr>
                        <m:sty m:val="p"/>
                      </m:rP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(1 − </m:t>
                    </m:r>
                    <m:r>
                      <m:rPr>
                        <m:sty m:val="p"/>
                      </m:rP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z</m:t>
                            </m:r>
                          </m:e>
                        </m:d>
                      </m:e>
                    </m:d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lvl="1"/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9576" y="1322088"/>
                <a:ext cx="8880921" cy="5275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25" y="1192933"/>
            <a:ext cx="2849389" cy="194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ÐÐµÐ¹ÑÐ¾ÑÐµÑÐµÐ²Ð°Ñ Ð¸Ð³ÑÐ° Ð² Ð¸Ð¼Ð¸ÑÐ°ÑÐ¸Ñ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3356992"/>
            <a:ext cx="6621713" cy="333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1465" y="2143983"/>
                <a:ext cx="7143185" cy="98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Conditional GAN</a:t>
                </a: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(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ru-RU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∼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(1 − </m:t>
                    </m:r>
                    <m:r>
                      <m:rPr>
                        <m:sty m:val="p"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65" y="2143983"/>
                <a:ext cx="7143185" cy="989951"/>
              </a:xfrm>
              <a:prstGeom prst="rect">
                <a:avLst/>
              </a:prstGeom>
              <a:blipFill>
                <a:blip r:embed="rId5"/>
                <a:stretch>
                  <a:fillRect l="-709" t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  <a:r>
              <a:rPr lang="en-US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 err="1">
                <a:solidFill>
                  <a:schemeClr val="bg1"/>
                </a:solidFill>
              </a:rPr>
              <a:t>InfoGAN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88887" y="836712"/>
            <a:ext cx="10909425" cy="568863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Info GAN </a:t>
            </a:r>
            <a:r>
              <a:rPr lang="ru-RU" sz="2200" b="1" dirty="0">
                <a:solidFill>
                  <a:schemeClr val="bg1"/>
                </a:solidFill>
              </a:rPr>
              <a:t>к задаче оптимизации</a:t>
            </a:r>
            <a:r>
              <a:rPr lang="en-US" sz="2200" b="1" dirty="0">
                <a:solidFill>
                  <a:schemeClr val="bg1"/>
                </a:solidFill>
              </a:rPr>
              <a:t> GAN </a:t>
            </a:r>
            <a:r>
              <a:rPr lang="ru-RU" sz="2200" b="1" dirty="0">
                <a:solidFill>
                  <a:schemeClr val="bg1"/>
                </a:solidFill>
              </a:rPr>
              <a:t>добавляются  дополнительные теоретико-информационные ограничения. </a:t>
            </a:r>
          </a:p>
          <a:p>
            <a:r>
              <a:rPr lang="ru-RU" sz="2000" i="1" dirty="0">
                <a:solidFill>
                  <a:schemeClr val="bg1"/>
                </a:solidFill>
              </a:rPr>
              <a:t>Задача обучить «распутанное» представление (</a:t>
            </a:r>
            <a:r>
              <a:rPr lang="ru-RU" sz="2000" i="1" dirty="0" err="1">
                <a:solidFill>
                  <a:schemeClr val="bg1"/>
                </a:solidFill>
              </a:rPr>
              <a:t>disentangled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err="1">
                <a:solidFill>
                  <a:schemeClr val="bg1"/>
                </a:solidFill>
              </a:rPr>
              <a:t>representation</a:t>
            </a:r>
            <a:r>
              <a:rPr lang="ru-RU" sz="2000" i="1" dirty="0">
                <a:solidFill>
                  <a:schemeClr val="bg1"/>
                </a:solidFill>
              </a:rPr>
              <a:t>), в котором отдельные признаки имеют естественную интерпретацию.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Например, хотелось бы, чтобы признаки у GAN, генерирующей человеческое лицо, соответствовали цвету глаз, форме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637" y="3212977"/>
            <a:ext cx="3568548" cy="30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13988" y="2897840"/>
            <a:ext cx="64146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Обычные </a:t>
            </a:r>
            <a:r>
              <a:rPr lang="en-US" sz="2000" dirty="0">
                <a:solidFill>
                  <a:schemeClr val="bg1"/>
                </a:solidFill>
              </a:rPr>
              <a:t>GAN </a:t>
            </a:r>
            <a:r>
              <a:rPr lang="ru-RU" sz="2000" dirty="0">
                <a:solidFill>
                  <a:schemeClr val="bg1"/>
                </a:solidFill>
              </a:rPr>
              <a:t>не накладывают ограничения на вектор скрытого представления, 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теории, генератор может начать использовать факторы очень нелинейно или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связано, тем самым ни один из факторов не будет отвечать за какой либо семантический признак . </a:t>
            </a:r>
          </a:p>
        </p:txBody>
      </p:sp>
      <p:pic>
        <p:nvPicPr>
          <p:cNvPr id="9" name="Picture 4" descr="Review — InfoGAN: Interpretable Representation Learning by Information  Maximizing Generative Adversarial Nets | by Sik-Ho Tsang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10" y="4563370"/>
            <a:ext cx="2214869" cy="19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  <a:r>
              <a:rPr lang="en-US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 err="1">
                <a:solidFill>
                  <a:schemeClr val="bg1"/>
                </a:solidFill>
              </a:rPr>
              <a:t>InfoGAN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679576" y="836712"/>
            <a:ext cx="8808913" cy="568863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4" y="836712"/>
            <a:ext cx="5488161" cy="31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87325"/>
            <a:ext cx="4724400" cy="31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miro.medium.com/max/875/1*HRczMwx0frpPU2YkrJvU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1031404"/>
            <a:ext cx="4787900" cy="32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43" y="274638"/>
            <a:ext cx="10761787" cy="92211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Вариационный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VAE</a:t>
            </a:r>
            <a:r>
              <a:rPr lang="ru-RU" sz="4800" b="1" dirty="0">
                <a:solidFill>
                  <a:schemeClr val="bg1"/>
                </a:solidFill>
              </a:rPr>
              <a:t>+</a:t>
            </a:r>
            <a:r>
              <a:rPr lang="en-US" sz="4800" b="1" dirty="0">
                <a:solidFill>
                  <a:schemeClr val="bg1"/>
                </a:solidFill>
              </a:rPr>
              <a:t>GAN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3" y="1268760"/>
            <a:ext cx="8684743" cy="5400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Недостаток чистого </a:t>
            </a:r>
            <a:r>
              <a:rPr lang="en-US" sz="2400" dirty="0">
                <a:solidFill>
                  <a:schemeClr val="bg1"/>
                </a:solidFill>
              </a:rPr>
              <a:t>VAE</a:t>
            </a:r>
            <a:r>
              <a:rPr lang="ru-RU" sz="2400" dirty="0">
                <a:solidFill>
                  <a:schemeClr val="bg1"/>
                </a:solidFill>
              </a:rPr>
              <a:t> – размытость данных, по этому к нему лучше добавить дискриминатор, тогда получится </a:t>
            </a:r>
            <a:r>
              <a:rPr lang="en-US" sz="2400" dirty="0">
                <a:solidFill>
                  <a:schemeClr val="bg1"/>
                </a:solidFill>
              </a:rPr>
              <a:t>VAE+GAN </a:t>
            </a:r>
            <a:r>
              <a:rPr lang="ru-RU" sz="2400" dirty="0">
                <a:solidFill>
                  <a:schemeClr val="bg1"/>
                </a:solidFill>
              </a:rPr>
              <a:t>модель</a:t>
            </a:r>
          </a:p>
        </p:txBody>
      </p:sp>
      <p:pic>
        <p:nvPicPr>
          <p:cNvPr id="10242" name="Picture 2" descr="https://habrastorage.org/web/7a1/8db/d39/7a18dbd3969048c2b085cc707e539f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48" y="1961681"/>
            <a:ext cx="5431582" cy="26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habrastorage.org/web/683/e02/848/683e028486074212b85bbb8696cc05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50" y="5043831"/>
            <a:ext cx="6484468" cy="13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875/1*YbCoW-ducxqJPUKJX58L4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0" y="2029557"/>
            <a:ext cx="4352917" cy="31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Заголовок 1"/>
          <p:cNvSpPr txBox="1">
            <a:spLocks noGrp="1"/>
          </p:cNvSpPr>
          <p:nvPr>
            <p:ph type="title"/>
          </p:nvPr>
        </p:nvSpPr>
        <p:spPr>
          <a:xfrm>
            <a:off x="761999" y="197161"/>
            <a:ext cx="10768737" cy="10155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Cycle GAN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520" name="Объект 2"/>
          <p:cNvSpPr txBox="1"/>
          <p:nvPr/>
        </p:nvSpPr>
        <p:spPr>
          <a:xfrm>
            <a:off x="197713" y="3912204"/>
            <a:ext cx="11333024" cy="568832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57200">
              <a:defRPr sz="2100">
                <a:solidFill>
                  <a:srgbClr val="292929"/>
                </a:solidFill>
                <a:latin typeface="Charter Roman"/>
                <a:ea typeface="Charter Roman"/>
                <a:cs typeface="Charter Roman"/>
                <a:sym typeface="Charter Roman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62947" y="843403"/>
            <a:ext cx="5203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GAN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218" name="Picture 2" descr="GAN Lecture 2 (2017): CycleGA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1859"/>
            <a:ext cx="7334250" cy="55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63343" y="1466661"/>
            <a:ext cx="276774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Идея в том, чтобы обучить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Два Генератора так, чтобы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каждый умел работать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двумя наборами данных.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4371" y="1332139"/>
                <a:ext cx="11426371" cy="5315404"/>
              </a:xfrm>
            </p:spPr>
            <p:txBody>
              <a:bodyPr>
                <a:noAutofit/>
              </a:bodyPr>
              <a:lstStyle/>
              <a:p>
                <a:pPr marL="174625" indent="-163513">
                  <a:spcBef>
                    <a:spcPts val="1200"/>
                  </a:spcBef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Дискриминантные модели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обучают функцию, которая отображает вход </a:t>
                </a:r>
                <a14:m>
                  <m:oMath xmlns:m="http://schemas.openxmlformats.org/officeDocument/2006/math"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в некоторую метку класса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; </a:t>
                </a:r>
              </a:p>
              <a:p>
                <a:pPr marL="742950" lvl="2" indent="-342900">
                  <a:spcBef>
                    <a:spcPts val="12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обучают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условное </a:t>
                </a:r>
                <a:r>
                  <a:rPr lang="ru-RU" sz="2200" dirty="0">
                    <a:solidFill>
                      <a:schemeClr val="bg1"/>
                    </a:solidFill>
                  </a:rPr>
                  <a:t>распределение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);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742950" lvl="2" indent="-342900">
                  <a:spcBef>
                    <a:spcPts val="12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Модель обучения с учителем</a:t>
                </a:r>
              </a:p>
              <a:p>
                <a:pPr marL="174625" indent="-163513">
                  <a:spcBef>
                    <a:spcPts val="1200"/>
                  </a:spcBef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Порождающие (генеративные) модели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обучают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совместное </a:t>
                </a:r>
                <a:r>
                  <a:rPr lang="ru-RU" sz="2200" dirty="0">
                    <a:solidFill>
                      <a:schemeClr val="bg1"/>
                    </a:solidFill>
                  </a:rPr>
                  <a:t>распределение 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p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, y</a:t>
                </a:r>
                <a:r>
                  <a:rPr lang="ru-RU" sz="2200" dirty="0">
                    <a:solidFill>
                      <a:schemeClr val="bg1"/>
                    </a:solidFill>
                  </a:rPr>
                  <a:t>) 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Таким образом распределение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может быть получено как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 = 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)/ 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)~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dirty="0" err="1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b="1" i="1" dirty="0" err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sz="2200" i="1" dirty="0" err="1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совместное распределение дает больше информации, его можно использовать, например, для порождения новых данных.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могут быть задачи как с учителем, так и без учителя, </a:t>
                </a:r>
              </a:p>
              <a:p>
                <a:pPr marL="990600" lvl="2">
                  <a:spcBef>
                    <a:spcPts val="1200"/>
                  </a:spcBef>
                  <a:tabLst>
                    <a:tab pos="901700" algn="l"/>
                  </a:tabLst>
                </a:pPr>
                <a:r>
                  <a:rPr lang="ru-RU" sz="2200" dirty="0">
                    <a:solidFill>
                      <a:schemeClr val="bg1"/>
                    </a:solidFill>
                  </a:rPr>
                  <a:t>когда меток нет, но есть сами данные и  нужно смоделировать их распределение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p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2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1447800" lvl="3">
                  <a:spcBef>
                    <a:spcPts val="1200"/>
                  </a:spcBef>
                  <a:tabLst>
                    <a:tab pos="901700" algn="l"/>
                  </a:tabLst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каждому семплу смоделированных данных соответствует какой то результат с вероятностью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4371" y="1332139"/>
                <a:ext cx="11426371" cy="5315404"/>
              </a:xfrm>
              <a:blipFill>
                <a:blip r:embed="rId2"/>
                <a:stretch>
                  <a:fillRect l="-534" t="-1378" r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04371" y="2992871"/>
            <a:ext cx="10716257" cy="45930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Использование порождающих сети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915" y="1595972"/>
            <a:ext cx="11005186" cy="4710823"/>
          </a:xfrm>
        </p:spPr>
        <p:txBody>
          <a:bodyPr/>
          <a:lstStyle/>
          <a:p>
            <a:r>
              <a:rPr lang="ru-RU" sz="2200" b="1" dirty="0">
                <a:solidFill>
                  <a:schemeClr val="bg1"/>
                </a:solidFill>
              </a:rPr>
              <a:t>Генерация новых изображений.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Исследование и интерпретирование нейронных сетей 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позволяют проверить, насколько хорошо понято распределение данных;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semi-supervised learning </a:t>
            </a:r>
            <a:r>
              <a:rPr lang="ru-RU" sz="2200" b="1" dirty="0">
                <a:solidFill>
                  <a:schemeClr val="bg1"/>
                </a:solidFill>
              </a:rPr>
              <a:t> - сети могут обучаться с недостатком данных и без разметки;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Оценка начального распределяя p(x)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Обучение </a:t>
            </a:r>
            <a:r>
              <a:rPr lang="ru-RU" sz="2200" b="1" dirty="0" err="1">
                <a:solidFill>
                  <a:schemeClr val="bg1"/>
                </a:solidFill>
              </a:rPr>
              <a:t>мультимодальным</a:t>
            </a:r>
            <a:r>
              <a:rPr lang="ru-RU" sz="2200" b="1" dirty="0">
                <a:solidFill>
                  <a:schemeClr val="bg1"/>
                </a:solidFill>
              </a:rPr>
              <a:t> выходам, </a:t>
            </a:r>
            <a:r>
              <a:rPr lang="ru-RU" sz="2200" dirty="0">
                <a:solidFill>
                  <a:schemeClr val="bg1"/>
                </a:solidFill>
              </a:rPr>
              <a:t>когда есть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несколько правильных ответов;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например, задача предсказания следующего кадра в видеоролике, когда несколько действий имеют одинаковую вероятность.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могут служить моделями окружающего мира в обучении с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ru-RU" sz="2200" b="1" dirty="0">
                <a:solidFill>
                  <a:schemeClr val="bg1"/>
                </a:solidFill>
              </a:rPr>
              <a:t>подкреплением.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Могут использоваться для генерации данных как таковых.</a:t>
            </a:r>
            <a:endParaRPr lang="en-US" sz="2200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11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227" y="1253331"/>
            <a:ext cx="11507907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Среди порождающих подходов следует выделить два: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Вариационные </a:t>
            </a:r>
            <a:r>
              <a:rPr lang="ru-RU" dirty="0" err="1">
                <a:solidFill>
                  <a:schemeClr val="bg1"/>
                </a:solidFill>
              </a:rPr>
              <a:t>автоэнкодеры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i="1" dirty="0" err="1">
                <a:solidFill>
                  <a:schemeClr val="bg1"/>
                </a:solidFill>
              </a:rPr>
              <a:t>Variational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i="1" dirty="0" err="1">
                <a:solidFill>
                  <a:schemeClr val="bg1"/>
                </a:solidFill>
              </a:rPr>
              <a:t>Autoencoders</a:t>
            </a:r>
            <a:r>
              <a:rPr lang="en-US" i="1" dirty="0">
                <a:solidFill>
                  <a:schemeClr val="bg1"/>
                </a:solidFill>
              </a:rPr>
              <a:t>,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VAE)</a:t>
            </a:r>
          </a:p>
          <a:p>
            <a:pPr lvl="1"/>
            <a:r>
              <a:rPr lang="ru-RU" i="1" dirty="0" err="1">
                <a:solidFill>
                  <a:schemeClr val="bg1"/>
                </a:solidFill>
              </a:rPr>
              <a:t>Генеративно</a:t>
            </a:r>
            <a:r>
              <a:rPr lang="ru-RU" i="1" dirty="0">
                <a:solidFill>
                  <a:schemeClr val="bg1"/>
                </a:solidFill>
              </a:rPr>
              <a:t>-состязательные сети </a:t>
            </a:r>
            <a:r>
              <a:rPr lang="en-US" i="1" dirty="0">
                <a:solidFill>
                  <a:schemeClr val="bg1"/>
                </a:solidFill>
              </a:rPr>
              <a:t>(Generative-Adversarial Network, GAN)</a:t>
            </a:r>
          </a:p>
          <a:p>
            <a:pPr lvl="2"/>
            <a:r>
              <a:rPr lang="ru-RU" i="1" dirty="0">
                <a:solidFill>
                  <a:schemeClr val="bg1"/>
                </a:solidFill>
              </a:rPr>
              <a:t>Подходы могут комбинироваться</a:t>
            </a:r>
          </a:p>
          <a:p>
            <a:pPr lvl="2"/>
            <a:r>
              <a:rPr lang="ru-RU" i="1" dirty="0">
                <a:solidFill>
                  <a:schemeClr val="bg1"/>
                </a:solidFill>
              </a:rPr>
              <a:t>Сегодня есть также ряд альтернативных подходов, например, деформационный или основанных на </a:t>
            </a:r>
            <a:r>
              <a:rPr lang="en-US" i="1" dirty="0">
                <a:solidFill>
                  <a:schemeClr val="bg1"/>
                </a:solidFill>
              </a:rPr>
              <a:t>zero-short learning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21E2EE5-1760-3D3D-FB24-E8EEF29C6E72}"/>
              </a:ext>
            </a:extLst>
          </p:cNvPr>
          <p:cNvGrpSpPr/>
          <p:nvPr/>
        </p:nvGrpSpPr>
        <p:grpSpPr>
          <a:xfrm>
            <a:off x="798418" y="3614675"/>
            <a:ext cx="10515600" cy="3031724"/>
            <a:chOff x="390560" y="3429000"/>
            <a:chExt cx="10963241" cy="3160116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84C2DBE-3102-1621-532C-CA25451637E0}"/>
                </a:ext>
              </a:extLst>
            </p:cNvPr>
            <p:cNvSpPr/>
            <p:nvPr/>
          </p:nvSpPr>
          <p:spPr>
            <a:xfrm>
              <a:off x="390561" y="3429000"/>
              <a:ext cx="10963240" cy="3160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60" y="4138103"/>
              <a:ext cx="5705440" cy="2451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429000"/>
              <a:ext cx="5182263" cy="3160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7" name="Прямоугольник 6"/>
          <p:cNvSpPr/>
          <p:nvPr/>
        </p:nvSpPr>
        <p:spPr>
          <a:xfrm>
            <a:off x="798418" y="1604734"/>
            <a:ext cx="9901096" cy="87834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274638"/>
            <a:ext cx="10290628" cy="92211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Вариационный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VAE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629" y="1268760"/>
            <a:ext cx="11717000" cy="5400600"/>
          </a:xfrm>
        </p:spPr>
        <p:txBody>
          <a:bodyPr>
            <a:normAutofit/>
          </a:bodyPr>
          <a:lstStyle/>
          <a:p>
            <a:r>
              <a:rPr lang="ru-RU" sz="2200" b="1" i="1" dirty="0">
                <a:solidFill>
                  <a:schemeClr val="bg1"/>
                </a:solidFill>
              </a:rPr>
              <a:t>Вариационные </a:t>
            </a:r>
            <a:r>
              <a:rPr lang="ru-RU" sz="2200" b="1" i="1" dirty="0" err="1">
                <a:solidFill>
                  <a:schemeClr val="bg1"/>
                </a:solidFill>
              </a:rPr>
              <a:t>автоэнкодеры</a:t>
            </a:r>
            <a:r>
              <a:rPr lang="ru-RU" sz="2200" dirty="0">
                <a:solidFill>
                  <a:schemeClr val="bg1"/>
                </a:solidFill>
              </a:rPr>
              <a:t> (</a:t>
            </a:r>
            <a:r>
              <a:rPr lang="ru-RU" sz="2200" i="1" dirty="0" err="1">
                <a:solidFill>
                  <a:schemeClr val="bg1"/>
                </a:solidFill>
              </a:rPr>
              <a:t>Variational</a:t>
            </a:r>
            <a:r>
              <a:rPr lang="ru-RU" sz="2200" i="1" dirty="0">
                <a:solidFill>
                  <a:schemeClr val="bg1"/>
                </a:solidFill>
              </a:rPr>
              <a:t> </a:t>
            </a:r>
            <a:r>
              <a:rPr lang="ru-RU" sz="2200" i="1" dirty="0" err="1">
                <a:solidFill>
                  <a:schemeClr val="bg1"/>
                </a:solidFill>
              </a:rPr>
              <a:t>Autoencoders</a:t>
            </a:r>
            <a:r>
              <a:rPr lang="ru-RU" sz="2200" dirty="0">
                <a:solidFill>
                  <a:schemeClr val="bg1"/>
                </a:solidFill>
              </a:rPr>
              <a:t>) — это </a:t>
            </a:r>
            <a:r>
              <a:rPr lang="ru-RU" sz="2200" dirty="0" err="1">
                <a:solidFill>
                  <a:schemeClr val="bg1"/>
                </a:solidFill>
              </a:rPr>
              <a:t>автоэнкодеры</a:t>
            </a:r>
            <a:r>
              <a:rPr lang="ru-RU" sz="2200" dirty="0">
                <a:solidFill>
                  <a:schemeClr val="bg1"/>
                </a:solidFill>
              </a:rPr>
              <a:t>, которые учатся отображать объекты в непрерывное скрытое пространство и,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затем, воссоздавать их из него.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Суть </a:t>
            </a:r>
            <a:r>
              <a:rPr lang="en-US" sz="2200" dirty="0">
                <a:solidFill>
                  <a:schemeClr val="bg1"/>
                </a:solidFill>
              </a:rPr>
              <a:t>VAE</a:t>
            </a:r>
            <a:r>
              <a:rPr lang="ru-RU" sz="2200" dirty="0">
                <a:solidFill>
                  <a:schemeClr val="bg1"/>
                </a:solidFill>
              </a:rPr>
              <a:t> в кодировании информации в виде нормального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распределения с параметрами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мат. ожидания и дисперсии, отображающими распределение каждого входного класса.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Но не классы как таковые.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Такое распределение называется скрытым пространством</a:t>
            </a: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Скрытое пространство имеет меньшую размерность, чем основное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Суть вариационного декодера в формировании из скрытого пространства выходного изображения при помощи обученных весов.</a:t>
            </a:r>
          </a:p>
          <a:p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59" y="4615777"/>
            <a:ext cx="4347716" cy="1867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97628" y="1303365"/>
            <a:ext cx="11627201" cy="167783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6457" y="1033265"/>
            <a:ext cx="11661664" cy="3456384"/>
          </a:xfrm>
          <a:noFill/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Модель обучающаяся порождать по средствам итеративных сравнения своих результатов в тренировочными примерами.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генератор </a:t>
            </a:r>
            <a:r>
              <a:rPr lang="ru-RU" sz="2400" b="1" dirty="0">
                <a:solidFill>
                  <a:schemeClr val="bg1"/>
                </a:solidFill>
              </a:rPr>
              <a:t>(</a:t>
            </a:r>
            <a:r>
              <a:rPr lang="ru-RU" sz="2400" b="1" dirty="0" err="1">
                <a:solidFill>
                  <a:schemeClr val="bg1"/>
                </a:solidFill>
              </a:rPr>
              <a:t>generator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G</a:t>
            </a:r>
            <a:r>
              <a:rPr lang="ru-RU" sz="2400" b="1" dirty="0">
                <a:solidFill>
                  <a:schemeClr val="bg1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ru-RU" sz="2400" dirty="0">
                <a:solidFill>
                  <a:schemeClr val="bg1"/>
                </a:solidFill>
              </a:rPr>
              <a:t>порождает объекты в пространстве данных,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дискриминатор </a:t>
            </a:r>
            <a:r>
              <a:rPr lang="ru-RU" sz="2400" b="1" dirty="0">
                <a:solidFill>
                  <a:schemeClr val="bg1"/>
                </a:solidFill>
              </a:rPr>
              <a:t>(</a:t>
            </a:r>
            <a:r>
              <a:rPr lang="ru-RU" sz="2400" b="1" dirty="0" err="1">
                <a:solidFill>
                  <a:schemeClr val="bg1"/>
                </a:solidFill>
              </a:rPr>
              <a:t>discriminator</a:t>
            </a:r>
            <a:r>
              <a:rPr lang="ru-RU" sz="2400" b="1" dirty="0">
                <a:solidFill>
                  <a:schemeClr val="bg1"/>
                </a:solidFill>
              </a:rPr>
              <a:t>;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D</a:t>
            </a:r>
            <a:r>
              <a:rPr lang="ru-RU" sz="2400" b="1" dirty="0">
                <a:solidFill>
                  <a:schemeClr val="bg1"/>
                </a:solidFill>
              </a:rPr>
              <a:t>), </a:t>
            </a:r>
            <a:r>
              <a:rPr lang="ru-RU" sz="2400" dirty="0">
                <a:solidFill>
                  <a:schemeClr val="bg1"/>
                </a:solidFill>
              </a:rPr>
              <a:t>учится отличать порожденные генератором объекты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от настоящих примеров из обучающей выборки.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0" y="3777925"/>
            <a:ext cx="4835420" cy="2569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Прямоугольник 8"/>
          <p:cNvSpPr/>
          <p:nvPr/>
        </p:nvSpPr>
        <p:spPr>
          <a:xfrm>
            <a:off x="564800" y="1833204"/>
            <a:ext cx="10869474" cy="12241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8450" y="836712"/>
            <a:ext cx="11661664" cy="3456384"/>
          </a:xfrm>
          <a:noFill/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цель дискриминатора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 заданному примеру, выглядящему как элемент пространства данных, решить, был ли он «настоящим» или был порожден генератором;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цель генератора </a:t>
            </a:r>
            <a:r>
              <a:rPr lang="ru-RU" sz="2400" dirty="0">
                <a:solidFill>
                  <a:schemeClr val="bg1"/>
                </a:solidFill>
              </a:rPr>
              <a:t>— «обмануть» дискриминатор, сделать так, что дискриминатор не сможет различить распределение данных и распределение,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которое порождает генератор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Таким образом обучение </a:t>
            </a:r>
            <a:r>
              <a:rPr lang="en-US" sz="2400" dirty="0">
                <a:solidFill>
                  <a:schemeClr val="bg1"/>
                </a:solidFill>
              </a:rPr>
              <a:t>GAN </a:t>
            </a:r>
            <a:r>
              <a:rPr lang="ru-RU" sz="2400" dirty="0">
                <a:solidFill>
                  <a:schemeClr val="bg1"/>
                </a:solidFill>
              </a:rPr>
              <a:t>представляет собой минимаксную задачу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Минимизация ошибки генератора при максимизации вероятности найти ошибку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со стороны дискриминатора. </a:t>
            </a:r>
            <a:endParaRPr lang="en-US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67" y="4145394"/>
            <a:ext cx="4835420" cy="2569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Прямоугольник 8"/>
          <p:cNvSpPr/>
          <p:nvPr/>
        </p:nvSpPr>
        <p:spPr>
          <a:xfrm>
            <a:off x="138450" y="3009323"/>
            <a:ext cx="11586380" cy="12241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Некоторые типы </a:t>
            </a:r>
            <a:r>
              <a:rPr lang="en-US" sz="4800" b="1" dirty="0">
                <a:solidFill>
                  <a:schemeClr val="bg1"/>
                </a:solidFill>
              </a:rPr>
              <a:t>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8450" y="836712"/>
            <a:ext cx="11661664" cy="3456384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Без учителя </a:t>
            </a:r>
            <a:r>
              <a:rPr lang="en-US" sz="2200" dirty="0">
                <a:solidFill>
                  <a:schemeClr val="bg1"/>
                </a:solidFill>
              </a:rPr>
              <a:t>(GAN, Deep Convolution GAN (DCGAN)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W</a:t>
            </a:r>
            <a:r>
              <a:rPr lang="en-US" sz="2200" dirty="0">
                <a:solidFill>
                  <a:schemeClr val="bg1"/>
                </a:solidFill>
              </a:rPr>
              <a:t>GAN)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 err="1">
                <a:solidFill>
                  <a:schemeClr val="bg1"/>
                </a:solidFill>
              </a:rPr>
              <a:t>Полуконтролируемое</a:t>
            </a:r>
            <a:r>
              <a:rPr lang="ru-RU" sz="2200" b="1" dirty="0">
                <a:solidFill>
                  <a:schemeClr val="bg1"/>
                </a:solidFill>
              </a:rPr>
              <a:t> обучение </a:t>
            </a:r>
            <a:endParaRPr lang="en-US" sz="2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Conditional GAN – </a:t>
            </a:r>
            <a:r>
              <a:rPr lang="ru-RU" sz="2200" dirty="0">
                <a:solidFill>
                  <a:schemeClr val="bg1"/>
                </a:solidFill>
              </a:rPr>
              <a:t>обучение </a:t>
            </a:r>
            <a:r>
              <a:rPr lang="ru-RU" sz="2200" dirty="0" err="1">
                <a:solidFill>
                  <a:schemeClr val="bg1"/>
                </a:solidFill>
              </a:rPr>
              <a:t>дискреминатора</a:t>
            </a:r>
            <a:r>
              <a:rPr lang="ru-RU" sz="2200" dirty="0">
                <a:solidFill>
                  <a:schemeClr val="bg1"/>
                </a:solidFill>
              </a:rPr>
              <a:t> и генератора с меткой класса.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/>
                </a:solidFill>
              </a:rPr>
              <a:t>InfoGAN</a:t>
            </a:r>
            <a:r>
              <a:rPr lang="en-US" sz="2200" dirty="0">
                <a:solidFill>
                  <a:schemeClr val="bg1"/>
                </a:solidFill>
              </a:rPr>
              <a:t> – </a:t>
            </a:r>
            <a:r>
              <a:rPr lang="ru-RU" sz="2200" dirty="0">
                <a:solidFill>
                  <a:schemeClr val="bg1"/>
                </a:solidFill>
              </a:rPr>
              <a:t>генератор получает метку класса, должен выучить ее классификацию самостоятельно.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Под меткой класса может быть не только традиционный класс объекта, но и некоторые его семантические особенности, например цвет глаз, размер </a:t>
            </a:r>
            <a:r>
              <a:rPr lang="ru-RU" sz="2200" dirty="0" err="1">
                <a:solidFill>
                  <a:schemeClr val="bg1"/>
                </a:solidFill>
              </a:rPr>
              <a:t>объетка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Перенос изображений </a:t>
            </a:r>
            <a:r>
              <a:rPr lang="en-US" sz="2200" dirty="0">
                <a:solidFill>
                  <a:schemeClr val="bg1"/>
                </a:solidFill>
              </a:rPr>
              <a:t>(Image 2 Image translation)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/>
                </a:solidFill>
              </a:rPr>
              <a:t>CycleGan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(обучение на основе изображений двух категорий)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792A0-986F-5443-ABF5-48A32EFF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8" y="3959830"/>
            <a:ext cx="11379750" cy="2788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138450" y="841116"/>
            <a:ext cx="7518582" cy="78258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450" y="3231319"/>
            <a:ext cx="8236429" cy="72851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768837" y="5700045"/>
            <a:ext cx="1324599" cy="70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53371" cy="49006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GAN</a:t>
            </a:r>
            <a:r>
              <a:rPr lang="ru-RU" sz="4800" b="1" dirty="0">
                <a:solidFill>
                  <a:schemeClr val="bg1"/>
                </a:solidFill>
              </a:rPr>
              <a:t>. Обучение</a:t>
            </a: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88685" y="3051954"/>
                <a:ext cx="11553371" cy="35314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bg1"/>
                    </a:solidFill>
                  </a:rPr>
                  <a:t>(a)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 и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 разные, но дискриминатор неуверенно отличает их,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(b) дискриминатор после k шагов обучения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-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отличает увереннее,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(с) генератор </a:t>
                </a:r>
                <a:r>
                  <a:rPr lang="en-US" sz="2200" dirty="0">
                    <a:solidFill>
                      <a:schemeClr val="bg1"/>
                    </a:solidFill>
                  </a:rPr>
                  <a:t>G</a:t>
                </a:r>
                <a:r>
                  <a:rPr lang="ru-RU" sz="2200" dirty="0">
                    <a:solidFill>
                      <a:schemeClr val="bg1"/>
                    </a:solidFill>
                  </a:rPr>
                  <a:t>, обучается, то есть подвигает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ближе к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(d) в результате повторений шагов (а), (b), (с) 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совпало с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, и дискриминатор не способен отличать одно от другого: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=1/2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. </a:t>
                </a:r>
              </a:p>
              <a:p>
                <a:r>
                  <a:rPr lang="ru-RU" sz="1900" i="1" u="sng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Обозначения: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черная точечная кривая — настоящее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 ,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зеленая — распределение генератора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,</a:t>
                </a:r>
              </a:p>
              <a:p>
                <a:pPr lvl="1"/>
                <a:r>
                  <a:rPr lang="ru-RU" sz="2200" b="1" u="sng" dirty="0">
                    <a:solidFill>
                      <a:schemeClr val="bg1"/>
                    </a:solidFill>
                  </a:rPr>
                  <a:t>синяя — распределение вероятности</a:t>
                </a:r>
                <a:r>
                  <a:rPr lang="en-US" sz="2200" b="1" u="sng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b="1" u="sng" dirty="0">
                    <a:solidFill>
                      <a:schemeClr val="bg1"/>
                    </a:solidFill>
                  </a:rPr>
                  <a:t> дискриминатора предсказать класс реального объекта</a:t>
                </a:r>
                <a:r>
                  <a:rPr lang="en-US" sz="2200" b="1" u="sng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𝑫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𝑿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200" b="1" u="sng" dirty="0">
                    <a:solidFill>
                      <a:schemeClr val="bg1"/>
                    </a:solidFill>
                  </a:rPr>
                  <a:t>,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нижняя и верхняя прямые — множество всех </a:t>
                </a:r>
                <a:r>
                  <a:rPr lang="en-US" sz="1800" dirty="0">
                    <a:solidFill>
                      <a:schemeClr val="bg1"/>
                    </a:solidFill>
                  </a:rPr>
                  <a:t> Z</a:t>
                </a:r>
                <a:r>
                  <a:rPr lang="ru-RU" sz="1800" dirty="0">
                    <a:solidFill>
                      <a:schemeClr val="bg1"/>
                    </a:solidFill>
                  </a:rPr>
                  <a:t> и множество всех</a:t>
                </a:r>
                <a:r>
                  <a:rPr lang="en-US" sz="1800" dirty="0">
                    <a:solidFill>
                      <a:schemeClr val="bg1"/>
                    </a:solidFill>
                  </a:rPr>
                  <a:t> X</a:t>
                </a:r>
                <a:r>
                  <a:rPr lang="ru-RU" sz="1800" dirty="0">
                    <a:solidFill>
                      <a:schemeClr val="bg1"/>
                    </a:solidFill>
                  </a:rPr>
                  <a:t> , стрелочки олицетворяют отображение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685" y="3051954"/>
                <a:ext cx="11553371" cy="3531408"/>
              </a:xfrm>
              <a:blipFill>
                <a:blip r:embed="rId2"/>
                <a:stretch>
                  <a:fillRect l="-549" t="-2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07" y="879004"/>
            <a:ext cx="6535491" cy="205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77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730</Words>
  <Application>Microsoft Office PowerPoint</Application>
  <PresentationFormat>Широкоэкранный</PresentationFormat>
  <Paragraphs>104</Paragraphs>
  <Slides>17</Slides>
  <Notes>0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Charter Roman</vt:lpstr>
      <vt:lpstr>PetersburgC-Identity-H</vt:lpstr>
      <vt:lpstr>Тема Office</vt:lpstr>
      <vt:lpstr>Презентация PowerPoint</vt:lpstr>
      <vt:lpstr>Порождающие сети</vt:lpstr>
      <vt:lpstr>Использование порождающих сети</vt:lpstr>
      <vt:lpstr>Порождающие сети</vt:lpstr>
      <vt:lpstr>Вариационный автоэенкодер VAE</vt:lpstr>
      <vt:lpstr>Порождающие состязательные сети (GAN)</vt:lpstr>
      <vt:lpstr>Порождающие состязательные сети (GAN)</vt:lpstr>
      <vt:lpstr>Некоторые типы GAN</vt:lpstr>
      <vt:lpstr>GAN. Обучение</vt:lpstr>
      <vt:lpstr>Соревновательный автоэенкодер</vt:lpstr>
      <vt:lpstr>Порождающие состязательные сети (GAN). DCGAN</vt:lpstr>
      <vt:lpstr>Порождающие состязательные сети. Conditional GAN</vt:lpstr>
      <vt:lpstr>Порождающие состязательные сети. Conditional GAN</vt:lpstr>
      <vt:lpstr>Порождающие сети. InfoGAN</vt:lpstr>
      <vt:lpstr>Порождающие сети. InfoGAN</vt:lpstr>
      <vt:lpstr>Вариационный автоэенкодер VAE+GAN</vt:lpstr>
      <vt:lpstr>Cycle 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генерации</dc:title>
  <dc:creator>Ронкин Михаил Владимирович</dc:creator>
  <cp:lastModifiedBy>Ронкин Михаил Владимирович</cp:lastModifiedBy>
  <cp:revision>31</cp:revision>
  <dcterms:created xsi:type="dcterms:W3CDTF">2021-12-17T14:10:12Z</dcterms:created>
  <dcterms:modified xsi:type="dcterms:W3CDTF">2022-12-12T13:04:40Z</dcterms:modified>
</cp:coreProperties>
</file>