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89" r:id="rId2"/>
    <p:sldId id="492" r:id="rId3"/>
    <p:sldId id="284" r:id="rId4"/>
    <p:sldId id="287" r:id="rId5"/>
    <p:sldId id="478" r:id="rId6"/>
    <p:sldId id="479" r:id="rId7"/>
    <p:sldId id="480" r:id="rId8"/>
    <p:sldId id="304" r:id="rId9"/>
    <p:sldId id="482" r:id="rId10"/>
    <p:sldId id="483" r:id="rId11"/>
    <p:sldId id="491" r:id="rId12"/>
    <p:sldId id="484" r:id="rId13"/>
    <p:sldId id="485" r:id="rId14"/>
    <p:sldId id="486" r:id="rId15"/>
    <p:sldId id="487" r:id="rId16"/>
    <p:sldId id="488" r:id="rId17"/>
    <p:sldId id="490" r:id="rId18"/>
    <p:sldId id="285" r:id="rId19"/>
    <p:sldId id="286" r:id="rId20"/>
    <p:sldId id="305" r:id="rId21"/>
    <p:sldId id="306" r:id="rId22"/>
    <p:sldId id="307" r:id="rId23"/>
    <p:sldId id="30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5755"/>
  </p:normalViewPr>
  <p:slideViewPr>
    <p:cSldViewPr snapToGrid="0" snapToObjects="1">
      <p:cViewPr>
        <p:scale>
          <a:sx n="125" d="100"/>
          <a:sy n="125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277CA-45FE-6448-B429-FF83ACA90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03F6EB-EB2B-6242-B112-AC8DDBF2E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DD27A1-7782-5149-A369-03B91F2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324F-68B9-AB4B-9D9A-13D213E73C0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754291-FE6E-C543-96BB-2BCB3E48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E1388A-6EE9-B24A-900C-9DDF823B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E15-C4FE-E240-B02C-873AD3AB9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49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AD629-3D1D-E540-9246-368A960D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09CAE7-B44A-3042-8101-82CAFF3A8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5FB0E6-EEB2-B340-BFB3-DAA5158C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324F-68B9-AB4B-9D9A-13D213E73C0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D9E818-83E9-1E41-AA5F-E06CEB5E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E658FE-8EF3-A243-B67B-16780A99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E15-C4FE-E240-B02C-873AD3AB9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11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E22FBF-2E9B-6744-B5C8-CB20D347D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E6EC5F-CA3E-9E48-A8C6-EBCEA9250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42A397-29B3-E548-99F9-327963E9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324F-68B9-AB4B-9D9A-13D213E73C0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E81EFD-9C14-4A4F-B687-C75BC5B8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65F01F-C8DD-CE4E-ADB9-F31E645B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E15-C4FE-E240-B02C-873AD3AB9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10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9DA3B-CEE4-D34F-9AC8-6850AFDF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9E150-68D0-A14F-88C5-98900721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46E56E-C14E-F540-B05A-B1303F33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324F-68B9-AB4B-9D9A-13D213E73C0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4B6103-1100-9742-AC8A-FAA55303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3654CF-E335-9D48-A177-023A5127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E15-C4FE-E240-B02C-873AD3AB9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47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81957-06C2-E348-A827-70A94F55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3C06AC-D3B1-B84A-AD1F-8B47C5F04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03B372-1AD1-244E-AAC0-E159424F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324F-68B9-AB4B-9D9A-13D213E73C0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374A2-13FE-9049-BE1D-57C020A9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1D0658-2AC4-8B42-A132-759EA922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E15-C4FE-E240-B02C-873AD3AB9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30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BB15B-0D8D-E141-B2C1-1A6B03D7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C4D0A-E3AD-4246-B3CE-640D33F61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F53F5E-BD66-4945-9C1B-2B02D2059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E859AC-5F8F-F242-8962-F5AD065B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324F-68B9-AB4B-9D9A-13D213E73C0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94D6F1-286C-5E44-A777-FEC7FA94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7A608E-7087-D64E-BAAB-49511969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E15-C4FE-E240-B02C-873AD3AB9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3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8AF59-B109-674D-9030-D3D973C2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447850-44B4-2343-A300-23250918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89E0CA-4708-0E46-9268-DA3ED743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459BC3-FF5E-B747-988F-99CD564B8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FFCBCC-A02E-2745-B00B-49EF38788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699D70-4491-B846-AFFF-D31C38BF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324F-68B9-AB4B-9D9A-13D213E73C0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15CA8CA-1F45-C043-97FE-BFB2612B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A7015E-C65A-7F48-9578-8EEBE915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E15-C4FE-E240-B02C-873AD3AB9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3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BF52F-8746-E34C-AE52-D53E6518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BD8859-B6F2-964F-B294-766A867F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324F-68B9-AB4B-9D9A-13D213E73C0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3E035E-26AE-974A-A9C5-1FBE1357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924F58-318D-F441-BF2D-34EEB0A0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E15-C4FE-E240-B02C-873AD3AB9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1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E9213B-A514-1A45-916D-F1ECF760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324F-68B9-AB4B-9D9A-13D213E73C0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E80BFB-33AB-5642-A065-FF240DAD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56E290-AE91-0044-8DFA-44414644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E15-C4FE-E240-B02C-873AD3AB9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84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D5F9A-A0CD-6C4D-8763-ED61B63F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D035BF-58BD-3B40-948F-E0CA89022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ACB3EF-9E2A-B042-B712-720FB8AFA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DC467F-0F71-BE42-AA9E-E9FD4205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324F-68B9-AB4B-9D9A-13D213E73C0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7C51C1-03F6-784C-AC41-C24023C9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7AC3C6-65BD-4146-AFC3-DA6D318B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E15-C4FE-E240-B02C-873AD3AB9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27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2E7DC-1408-0E46-A048-B4A85D75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4CC2EED-A48D-3044-919F-0277F7065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F0C85D-15F1-6543-843E-28A5A6009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1503D1-713D-204F-BD1B-4EF517B7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324F-68B9-AB4B-9D9A-13D213E73C0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13751E-FB49-C646-9BDE-9BBA58FE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B6FFE1-EDA5-9C40-B13F-D9B303E0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4BE15-C4FE-E240-B02C-873AD3AB9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15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D32D0-6819-3440-819B-1BA93EB3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60CDAB-FB7B-CA4D-BCCF-AB560DF7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89E401-B00C-694E-96A7-80976B994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324F-68B9-AB4B-9D9A-13D213E73C0F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CC355F-3F2D-6542-874A-C0BC670AF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31B68-ABCC-0245-A83A-5DB1B4F09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4BE15-C4FE-E240-B02C-873AD3AB9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6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46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62940" y="1785761"/>
            <a:ext cx="9361170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b="1" dirty="0">
                <a:solidFill>
                  <a:schemeClr val="bg1"/>
                </a:solidFill>
              </a:rPr>
              <a:t>Одноэтапные подходы к обнаружению</a:t>
            </a:r>
            <a:r>
              <a:rPr lang="en-US" sz="6000" b="1" dirty="0">
                <a:solidFill>
                  <a:schemeClr val="bg1"/>
                </a:solidFill>
              </a:rPr>
              <a:t> </a:t>
            </a:r>
            <a:r>
              <a:rPr lang="ru-RU" sz="6000" b="1" dirty="0">
                <a:solidFill>
                  <a:schemeClr val="bg1"/>
                </a:solidFill>
              </a:rPr>
              <a:t>объектов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575" y="3942157"/>
            <a:ext cx="106870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Другие задачи компьютерного зрения. </a:t>
            </a:r>
          </a:p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Курс: Компьютерное зрение. </a:t>
            </a:r>
            <a:r>
              <a:rPr lang="ru-RU" sz="24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 3.6.</a:t>
            </a:r>
            <a:endParaRPr lang="ru-RU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Ронкин Михаил Владимирович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.т.н. доцент ИРИТ-РТФ, УРФУ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E70A63-9727-C149-9B7C-2C790A47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707EF-500A-7D41-9AB2-00FF8CA96997}"/>
              </a:ext>
            </a:extLst>
          </p:cNvPr>
          <p:cNvSpPr txBox="1"/>
          <p:nvPr/>
        </p:nvSpPr>
        <p:spPr>
          <a:xfrm>
            <a:off x="102870" y="6020668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068071-FFE8-104D-81EE-08E5E9F3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08" y="104815"/>
            <a:ext cx="3762792" cy="1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6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Заголовок 1"/>
          <p:cNvSpPr txBox="1">
            <a:spLocks noGrp="1"/>
          </p:cNvSpPr>
          <p:nvPr>
            <p:ph type="title"/>
          </p:nvPr>
        </p:nvSpPr>
        <p:spPr>
          <a:xfrm>
            <a:off x="762000" y="197161"/>
            <a:ext cx="10515600" cy="728739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</a:rPr>
              <a:t>SSD (single short detector)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Объект 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84730" y="925899"/>
                <a:ext cx="11600871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685800" lvl="2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sz="2400" dirty="0">
                    <a:solidFill>
                      <a:schemeClr val="bg1"/>
                    </a:solidFill>
                  </a:rPr>
                  <a:t>Всего выделяется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8000 </a:t>
                </a:r>
                <a:r>
                  <a:rPr lang="ru-RU" sz="2400" dirty="0">
                    <a:solidFill>
                      <a:schemeClr val="bg1"/>
                    </a:solidFill>
                  </a:rPr>
                  <a:t>регионов кандидатов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685800" lvl="2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sz="2400" dirty="0">
                    <a:solidFill>
                      <a:schemeClr val="bg1"/>
                    </a:solidFill>
                  </a:rPr>
                  <a:t>Большинство регионов пустые, </a:t>
                </a:r>
                <a:r>
                  <a:rPr lang="en-US" sz="2400" dirty="0">
                    <a:solidFill>
                      <a:schemeClr val="bg1"/>
                    </a:solidFill>
                  </a:rPr>
                  <a:t>(</a:t>
                </a:r>
                <a:r>
                  <a:rPr lang="ru-RU" sz="2400" dirty="0">
                    <a:solidFill>
                      <a:schemeClr val="bg1"/>
                    </a:solidFill>
                  </a:rPr>
                  <a:t>фон</a:t>
                </a:r>
                <a:r>
                  <a:rPr lang="en-US" sz="2400" dirty="0">
                    <a:solidFill>
                      <a:schemeClr val="bg1"/>
                    </a:solidFill>
                  </a:rPr>
                  <a:t>, negative</a:t>
                </a: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</a:rPr>
                  <a:t>samples)</a:t>
                </a:r>
                <a:r>
                  <a:rPr lang="ru-RU" sz="2400" dirty="0">
                    <a:solidFill>
                      <a:schemeClr val="bg1"/>
                    </a:solidFill>
                  </a:rPr>
                  <a:t> – задача с дисбалансом.</a:t>
                </a:r>
              </a:p>
              <a:p>
                <a:pPr marL="1600200" lvl="4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sz="2200" dirty="0">
                    <a:solidFill>
                      <a:schemeClr val="bg1"/>
                    </a:solidFill>
                  </a:rPr>
                  <a:t>Регионы с объектами называются </a:t>
                </a:r>
                <a:r>
                  <a:rPr lang="en-US" sz="2200" dirty="0">
                    <a:solidFill>
                      <a:schemeClr val="bg1"/>
                    </a:solidFill>
                  </a:rPr>
                  <a:t>positive samples.</a:t>
                </a:r>
                <a:r>
                  <a:rPr lang="ru-RU" sz="22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1143000" lvl="3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sz="2400" dirty="0">
                    <a:solidFill>
                      <a:schemeClr val="bg1"/>
                    </a:solidFill>
                  </a:rPr>
                  <a:t>Для компенсации дисбаланса</a:t>
                </a:r>
                <a:r>
                  <a:rPr lang="en-US" sz="2400" dirty="0">
                    <a:solidFill>
                      <a:schemeClr val="bg1"/>
                    </a:solidFill>
                  </a:rPr>
                  <a:t> positive/ negative</a:t>
                </a: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</a:rPr>
                  <a:t>samples </a:t>
                </a:r>
                <a:r>
                  <a:rPr lang="ru-RU" sz="2400" dirty="0">
                    <a:solidFill>
                      <a:schemeClr val="bg1"/>
                    </a:solidFill>
                  </a:rPr>
                  <a:t>используется</a:t>
                </a:r>
                <a:r>
                  <a:rPr lang="en-US" sz="2400" dirty="0">
                    <a:solidFill>
                      <a:schemeClr val="bg1"/>
                    </a:solidFill>
                  </a:rPr>
                  <a:t/>
                </a:r>
                <a:br>
                  <a:rPr lang="en-US" sz="2400" dirty="0">
                    <a:solidFill>
                      <a:schemeClr val="bg1"/>
                    </a:solidFill>
                  </a:rPr>
                </a:br>
                <a:r>
                  <a:rPr lang="en-US" sz="2400" b="1" dirty="0">
                    <a:solidFill>
                      <a:schemeClr val="bg1"/>
                    </a:solidFill>
                  </a:rPr>
                  <a:t>Hard Negative Mining</a:t>
                </a:r>
                <a:r>
                  <a:rPr lang="ru-RU" sz="2400" b="1" dirty="0">
                    <a:solidFill>
                      <a:schemeClr val="bg1"/>
                    </a:solidFill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</a:rPr>
                  <a:t>– при расчете функции потерь отношение числа регионов с объектом </a:t>
                </a:r>
                <a:r>
                  <a:rPr lang="en-US" sz="2400" dirty="0">
                    <a:solidFill>
                      <a:schemeClr val="bg1"/>
                    </a:solidFill>
                  </a:rPr>
                  <a:t>(positive) </a:t>
                </a:r>
                <a:r>
                  <a:rPr lang="ru-RU" sz="2400" dirty="0">
                    <a:solidFill>
                      <a:schemeClr val="bg1"/>
                    </a:solidFill>
                  </a:rPr>
                  <a:t>к пустым регионом фиксировано 1:3.</a:t>
                </a:r>
              </a:p>
              <a:p>
                <a:pPr marL="1600200" lvl="4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sz="2400" dirty="0">
                    <a:solidFill>
                      <a:schemeClr val="bg1"/>
                    </a:solidFill>
                  </a:rPr>
                  <a:t>Среди пустых регионов выбираются те, для которых </a:t>
                </a:r>
                <a:r>
                  <a:rPr lang="en-US" sz="2400" dirty="0">
                    <a:solidFill>
                      <a:schemeClr val="bg1"/>
                    </a:solidFill>
                  </a:rPr>
                  <a:t>score </a:t>
                </a:r>
                <a:r>
                  <a:rPr lang="ru-RU" sz="2400" dirty="0">
                    <a:solidFill>
                      <a:schemeClr val="bg1"/>
                    </a:solidFill>
                  </a:rPr>
                  <a:t>максимален.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2057400" lvl="5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sz="2400" dirty="0">
                    <a:solidFill>
                      <a:schemeClr val="bg1"/>
                    </a:solidFill>
                  </a:rPr>
                  <a:t>То есть точно пустые регионы.</a:t>
                </a:r>
              </a:p>
              <a:p>
                <a:pPr marL="2971800" lvl="7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2514600" lvl="6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endParaRPr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5" name="Объект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4730" y="925899"/>
                <a:ext cx="11600871" cy="4351338"/>
              </a:xfrm>
              <a:prstGeom prst="rect">
                <a:avLst/>
              </a:prstGeom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3939813"/>
            <a:ext cx="7667624" cy="2674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/>
          <p:cNvSpPr/>
          <p:nvPr/>
        </p:nvSpPr>
        <p:spPr>
          <a:xfrm>
            <a:off x="1034041" y="1700613"/>
            <a:ext cx="10101129" cy="1145137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89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Заголовок 1"/>
          <p:cNvSpPr txBox="1">
            <a:spLocks noGrp="1"/>
          </p:cNvSpPr>
          <p:nvPr>
            <p:ph type="title"/>
          </p:nvPr>
        </p:nvSpPr>
        <p:spPr>
          <a:xfrm>
            <a:off x="762000" y="197161"/>
            <a:ext cx="10515600" cy="728739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</a:rPr>
              <a:t>SSD (single short detector)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Объект 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84730" y="925899"/>
                <a:ext cx="11600871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685800" lvl="2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sz="2400" dirty="0">
                    <a:solidFill>
                      <a:schemeClr val="bg1"/>
                    </a:solidFill>
                  </a:rPr>
                  <a:t>Всего выделяется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8000 </a:t>
                </a:r>
                <a:r>
                  <a:rPr lang="ru-RU" sz="2400" dirty="0">
                    <a:solidFill>
                      <a:schemeClr val="bg1"/>
                    </a:solidFill>
                  </a:rPr>
                  <a:t>регионов кандидатов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685800" lvl="2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sz="2400" dirty="0">
                    <a:solidFill>
                      <a:schemeClr val="bg1"/>
                    </a:solidFill>
                  </a:rPr>
                  <a:t>Большинство регионов пустые, </a:t>
                </a:r>
                <a:r>
                  <a:rPr lang="en-US" sz="2400" dirty="0">
                    <a:solidFill>
                      <a:schemeClr val="bg1"/>
                    </a:solidFill>
                  </a:rPr>
                  <a:t>(</a:t>
                </a:r>
                <a:r>
                  <a:rPr lang="ru-RU" sz="2400" dirty="0">
                    <a:solidFill>
                      <a:schemeClr val="bg1"/>
                    </a:solidFill>
                  </a:rPr>
                  <a:t>фон</a:t>
                </a:r>
                <a:r>
                  <a:rPr lang="en-US" sz="2400" dirty="0">
                    <a:solidFill>
                      <a:schemeClr val="bg1"/>
                    </a:solidFill>
                  </a:rPr>
                  <a:t>, negative</a:t>
                </a: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</a:rPr>
                  <a:t>samples)</a:t>
                </a:r>
                <a:r>
                  <a:rPr lang="ru-RU" sz="2400" dirty="0">
                    <a:solidFill>
                      <a:schemeClr val="bg1"/>
                    </a:solidFill>
                  </a:rPr>
                  <a:t> – задача с дисбалансом.</a:t>
                </a:r>
              </a:p>
              <a:p>
                <a:pPr marL="1600200" lvl="4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sz="2200" dirty="0">
                    <a:solidFill>
                      <a:schemeClr val="bg1"/>
                    </a:solidFill>
                  </a:rPr>
                  <a:t>Регионы с объектами называются </a:t>
                </a:r>
                <a:r>
                  <a:rPr lang="en-US" sz="2200" dirty="0">
                    <a:solidFill>
                      <a:schemeClr val="bg1"/>
                    </a:solidFill>
                  </a:rPr>
                  <a:t>positive samples.</a:t>
                </a:r>
                <a:r>
                  <a:rPr lang="ru-RU" sz="2200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1143000" lvl="3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sz="2400" dirty="0">
                    <a:solidFill>
                      <a:schemeClr val="bg1"/>
                    </a:solidFill>
                  </a:rPr>
                  <a:t>Для компенсации дисбаланса</a:t>
                </a:r>
                <a:r>
                  <a:rPr lang="en-US" sz="2400" dirty="0">
                    <a:solidFill>
                      <a:schemeClr val="bg1"/>
                    </a:solidFill>
                  </a:rPr>
                  <a:t> positive/ negative</a:t>
                </a: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</a:rPr>
                  <a:t>samples </a:t>
                </a:r>
                <a:r>
                  <a:rPr lang="ru-RU" sz="2400" dirty="0">
                    <a:solidFill>
                      <a:schemeClr val="bg1"/>
                    </a:solidFill>
                  </a:rPr>
                  <a:t>используется</a:t>
                </a:r>
                <a:r>
                  <a:rPr lang="en-US" sz="2400" dirty="0">
                    <a:solidFill>
                      <a:schemeClr val="bg1"/>
                    </a:solidFill>
                  </a:rPr>
                  <a:t/>
                </a:r>
                <a:br>
                  <a:rPr lang="en-US" sz="2400" dirty="0">
                    <a:solidFill>
                      <a:schemeClr val="bg1"/>
                    </a:solidFill>
                  </a:rPr>
                </a:br>
                <a:r>
                  <a:rPr lang="en-US" sz="2400" b="1" dirty="0">
                    <a:solidFill>
                      <a:schemeClr val="bg1"/>
                    </a:solidFill>
                  </a:rPr>
                  <a:t>Hard Negative Mining</a:t>
                </a:r>
                <a:r>
                  <a:rPr lang="ru-RU" sz="2400" b="1" dirty="0">
                    <a:solidFill>
                      <a:schemeClr val="bg1"/>
                    </a:solidFill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</a:rPr>
                  <a:t>– при расчете функции потерь отношение числа регионов с объектом </a:t>
                </a:r>
                <a:r>
                  <a:rPr lang="en-US" sz="2400" dirty="0">
                    <a:solidFill>
                      <a:schemeClr val="bg1"/>
                    </a:solidFill>
                  </a:rPr>
                  <a:t>(positive) </a:t>
                </a:r>
                <a:r>
                  <a:rPr lang="ru-RU" sz="2400" dirty="0">
                    <a:solidFill>
                      <a:schemeClr val="bg1"/>
                    </a:solidFill>
                  </a:rPr>
                  <a:t>к пустым регионом фиксировано 1:3.</a:t>
                </a:r>
              </a:p>
              <a:p>
                <a:pPr marL="1600200" lvl="4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sz="2400" dirty="0">
                    <a:solidFill>
                      <a:schemeClr val="bg1"/>
                    </a:solidFill>
                  </a:rPr>
                  <a:t>Среди пустых регионов выбираются те, для которых </a:t>
                </a:r>
                <a:r>
                  <a:rPr lang="en-US" sz="2400" dirty="0">
                    <a:solidFill>
                      <a:schemeClr val="bg1"/>
                    </a:solidFill>
                  </a:rPr>
                  <a:t>score </a:t>
                </a:r>
                <a:r>
                  <a:rPr lang="ru-RU" sz="2400" dirty="0">
                    <a:solidFill>
                      <a:schemeClr val="bg1"/>
                    </a:solidFill>
                  </a:rPr>
                  <a:t>максимален.</a:t>
                </a:r>
                <a:endParaRPr lang="en-US" sz="2400" dirty="0">
                  <a:solidFill>
                    <a:schemeClr val="bg1"/>
                  </a:solidFill>
                </a:endParaRPr>
              </a:p>
              <a:p>
                <a:pPr marL="2057400" lvl="5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sz="2400" dirty="0">
                    <a:solidFill>
                      <a:schemeClr val="bg1"/>
                    </a:solidFill>
                  </a:rPr>
                  <a:t>То есть точно пустые регионы.</a:t>
                </a:r>
              </a:p>
              <a:p>
                <a:pPr marL="2971800" lvl="7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endParaRPr lang="en-US" sz="2400" dirty="0">
                  <a:solidFill>
                    <a:schemeClr val="bg1"/>
                  </a:solidFill>
                </a:endParaRPr>
              </a:p>
              <a:p>
                <a:pPr marL="2514600" lvl="6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endParaRPr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5" name="Объект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4730" y="925899"/>
                <a:ext cx="11600871" cy="4351338"/>
              </a:xfrm>
              <a:prstGeom prst="rect">
                <a:avLst/>
              </a:prstGeom>
              <a:blipFill>
                <a:blip r:embed="rId2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3939813"/>
            <a:ext cx="7667624" cy="2674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/>
          <p:cNvSpPr/>
          <p:nvPr/>
        </p:nvSpPr>
        <p:spPr>
          <a:xfrm>
            <a:off x="1034041" y="1700613"/>
            <a:ext cx="10101129" cy="1145137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9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E1C01-3DE4-3F66-8A29-E08425E2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F9831-A4F8-2D95-ED03-007BAE960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Назовите основное отличие одноэтапных подходов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Изображение делится на сетку регионов, в каждом из которых производится оценка, например, центра одного или нескольких объектов.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Изображение преобразуется в карту признаков при помощи кодировщика (</a:t>
            </a:r>
            <a:r>
              <a:rPr lang="ru-RU" dirty="0" err="1"/>
              <a:t>энкодера</a:t>
            </a:r>
            <a:r>
              <a:rPr lang="ru-RU" dirty="0"/>
              <a:t>) затем по картам признаков проводится поиск потенциальных регионов с объектами, для которых затем производится уточняющие оценки.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Изображение сжимается и декодируется в набор карт признаков таки образом что каждая точка выходной карты признаков соответствует центру потенциального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1445194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E1C01-3DE4-3F66-8A29-E08425E2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03F9831-A4F8-2D95-ED03-007BAE960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2. Назовите основное отличие подхода </a:t>
                </a:r>
                <a:r>
                  <a:rPr lang="ru-RU" dirty="0" err="1"/>
                  <a:t>Y</a:t>
                </a:r>
                <a:r>
                  <a:rPr lang="en-US" dirty="0"/>
                  <a:t>OLO</a:t>
                </a:r>
                <a:endParaRPr lang="ru-RU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/>
                  <a:t>Голо</a:t>
                </a:r>
                <a:r>
                  <a:rPr lang="en-US" dirty="0" err="1"/>
                  <a:t>в</a:t>
                </a:r>
                <a:r>
                  <a:rPr lang="ru-RU" dirty="0"/>
                  <a:t>ная</a:t>
                </a:r>
                <a:r>
                  <a:rPr lang="en-US" dirty="0"/>
                  <a:t> </a:t>
                </a:r>
                <a:r>
                  <a:rPr lang="ru-RU" dirty="0"/>
                  <a:t>часть сети представляет собой тензор вида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/>
                  <a:t>Голо</a:t>
                </a:r>
                <a:r>
                  <a:rPr lang="en-US" dirty="0" err="1"/>
                  <a:t>в</a:t>
                </a:r>
                <a:r>
                  <a:rPr lang="ru-RU" dirty="0"/>
                  <a:t>ная</a:t>
                </a:r>
                <a:r>
                  <a:rPr lang="en-US" dirty="0"/>
                  <a:t> </a:t>
                </a:r>
                <a:r>
                  <a:rPr lang="ru-RU" dirty="0"/>
                  <a:t>часть сети представляет собой набор </a:t>
                </a:r>
                <a:r>
                  <a:rPr lang="ru-RU" dirty="0" err="1"/>
                  <a:t>анхоров</a:t>
                </a:r>
                <a:r>
                  <a:rPr lang="ru-RU" dirty="0"/>
                  <a:t> для каждого из которых выбирается класс и уточнение рамки.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/>
                  <a:t> Голо</a:t>
                </a:r>
                <a:r>
                  <a:rPr lang="en-US" dirty="0" err="1"/>
                  <a:t>в</a:t>
                </a:r>
                <a:r>
                  <a:rPr lang="ru-RU" dirty="0"/>
                  <a:t>ная</a:t>
                </a:r>
                <a:r>
                  <a:rPr lang="en-US" dirty="0"/>
                  <a:t> </a:t>
                </a:r>
                <a:r>
                  <a:rPr lang="ru-RU" dirty="0"/>
                  <a:t>часть сети представляет собой две головы, первая для оценки классов, вторая для оценки размеров.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03F9831-A4F8-2D95-ED03-007BAE960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3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71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E1C01-3DE4-3F66-8A29-E08425E2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03F9831-A4F8-2D95-ED03-007BAE960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3. Назовите основное отличие подхода SSD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 err="1"/>
                  <a:t>Анхоры</a:t>
                </a:r>
                <a:r>
                  <a:rPr lang="ru-RU" dirty="0"/>
                  <a:t> выделяются для нескольких масштабов карт признаков в общую структуру.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 err="1"/>
                  <a:t>Анхоры</a:t>
                </a:r>
                <a:r>
                  <a:rPr lang="ru-RU" dirty="0"/>
                  <a:t> формируются в общем тензоре вида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от 10 до 1000.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 err="1"/>
                  <a:t>Анхоры</a:t>
                </a:r>
                <a:r>
                  <a:rPr lang="ru-RU" dirty="0"/>
                  <a:t> выделяются для нескольких масштабов карт признаков в две структуры, одна для оценки коррекции размеров каждого </a:t>
                </a:r>
                <a:r>
                  <a:rPr lang="ru-RU" dirty="0" err="1"/>
                  <a:t>анхора</a:t>
                </a:r>
                <a:r>
                  <a:rPr lang="ru-RU" dirty="0"/>
                  <a:t>, вторая для оценки классов.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03F9831-A4F8-2D95-ED03-007BAE960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009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E1C01-3DE4-3F66-8A29-E08425E2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повышенной сложности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03F9831-A4F8-2D95-ED03-007BAE960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1. Выберете вариант соответствующий правильной интерпретации выходного слоя архитектуры YOLO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/>
                  <a:t>Выход</a:t>
                </a:r>
                <a:r>
                  <a:rPr lang="en-US" dirty="0"/>
                  <a:t> </a:t>
                </a:r>
                <a:r>
                  <a:rPr lang="ru-RU" dirty="0"/>
                  <a:t>вида 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ru-RU" dirty="0"/>
                  <a:t> соответствует максимум 98 объектам для 20 классов.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/>
                  <a:t>Выход</a:t>
                </a:r>
                <a:r>
                  <a:rPr lang="en-US" dirty="0"/>
                  <a:t> </a:t>
                </a:r>
                <a:r>
                  <a:rPr lang="ru-RU" dirty="0"/>
                  <a:t>вида 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/>
                  <a:t> соответствует максимум 81 объектам для 10 классов.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/>
                  <a:t>Выход</a:t>
                </a:r>
                <a:r>
                  <a:rPr lang="en-US" dirty="0"/>
                  <a:t> </a:t>
                </a:r>
                <a:r>
                  <a:rPr lang="ru-RU" dirty="0"/>
                  <a:t>вида 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/>
                  <a:t> соответствует максимум 810 объектам для 10 классов.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/>
                  <a:t>Выход</a:t>
                </a:r>
                <a:r>
                  <a:rPr lang="en-US" dirty="0"/>
                  <a:t> </a:t>
                </a:r>
                <a:r>
                  <a:rPr lang="ru-RU" dirty="0"/>
                  <a:t>вида 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ru-RU" dirty="0"/>
                  <a:t> соответствует максимум 1000 объектам для 10 классов.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/>
                  <a:t>Выход</a:t>
                </a:r>
                <a:r>
                  <a:rPr lang="en-US" dirty="0"/>
                  <a:t> </a:t>
                </a:r>
                <a:r>
                  <a:rPr lang="ru-RU" dirty="0"/>
                  <a:t>вида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ru-RU" dirty="0"/>
                  <a:t> соответствует максимум 100 объектам для 10 классов.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03F9831-A4F8-2D95-ED03-007BAE960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21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E1C01-3DE4-3F66-8A29-E08425E2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повышенной сложности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03F9831-A4F8-2D95-ED03-007BAE960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1. Выберете вариант соответствующий правильной интерпретации выходного слоя архитектуры YOLO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/>
                  <a:t>Выход</a:t>
                </a:r>
                <a:r>
                  <a:rPr lang="en-US" dirty="0"/>
                  <a:t> </a:t>
                </a:r>
                <a:r>
                  <a:rPr lang="ru-RU" dirty="0"/>
                  <a:t>вида 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ru-RU" dirty="0"/>
                  <a:t> соответствует максимум 400 объектам для 80 классов.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/>
                  <a:t>Выход</a:t>
                </a:r>
                <a:r>
                  <a:rPr lang="en-US" dirty="0"/>
                  <a:t> </a:t>
                </a:r>
                <a:r>
                  <a:rPr lang="ru-RU" dirty="0"/>
                  <a:t>вида 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/>
                  <a:t> соответствует максимум 81 объектам для 4 классов.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/>
                  <a:t>Выход</a:t>
                </a:r>
                <a:r>
                  <a:rPr lang="en-US" dirty="0"/>
                  <a:t> </a:t>
                </a:r>
                <a:r>
                  <a:rPr lang="ru-RU" dirty="0"/>
                  <a:t>вида 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/>
                  <a:t> соответствует максимум 700 объектам для 10 классов.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/>
                  <a:t>Выход</a:t>
                </a:r>
                <a:r>
                  <a:rPr lang="en-US" dirty="0"/>
                  <a:t> </a:t>
                </a:r>
                <a:r>
                  <a:rPr lang="ru-RU" dirty="0"/>
                  <a:t>вида 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ru-RU" dirty="0"/>
                  <a:t> соответствует максимум 5 объектам для 5 классов.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ru-RU" dirty="0"/>
                  <a:t>Выход</a:t>
                </a:r>
                <a:r>
                  <a:rPr lang="en-US" dirty="0"/>
                  <a:t> </a:t>
                </a:r>
                <a:r>
                  <a:rPr lang="ru-RU" dirty="0"/>
                  <a:t>вида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ru-RU" dirty="0"/>
                  <a:t> соответствует максимум 5 объектам для 5 классов.</a:t>
                </a:r>
              </a:p>
              <a:p>
                <a:pPr marL="457200" lvl="1" indent="0">
                  <a:buNone/>
                </a:pPr>
                <a:endParaRPr lang="ru-RU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03F9831-A4F8-2D95-ED03-007BAE960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44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E1C01-3DE4-3F66-8A29-E08425E2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повышенной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F9831-A4F8-2D95-ED03-007BAE960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Пусть у нас бинарная задача. Мы хотим обучить сеть находить людей. Но есть проблема сложно выделяемых объектов. Отметьте вариант, соответствующий принципу </a:t>
            </a:r>
            <a:r>
              <a:rPr lang="ru-RU" dirty="0" err="1"/>
              <a:t>Hard</a:t>
            </a:r>
            <a:r>
              <a:rPr lang="ru-RU" dirty="0"/>
              <a:t> </a:t>
            </a:r>
            <a:r>
              <a:rPr lang="ru-RU" dirty="0" err="1"/>
              <a:t>Negative</a:t>
            </a:r>
            <a:r>
              <a:rPr lang="ru-RU" dirty="0"/>
              <a:t> </a:t>
            </a:r>
            <a:r>
              <a:rPr lang="ru-RU" dirty="0" err="1"/>
              <a:t>Mining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Позитивными примерами будем считать регионы с выделенными людьми, а с фоном отрицательными. Среди отрицательных возьмем только те, для которых </a:t>
            </a:r>
            <a:r>
              <a:rPr lang="en-US" dirty="0"/>
              <a:t>score</a:t>
            </a:r>
            <a:r>
              <a:rPr lang="ru-RU" dirty="0"/>
              <a:t> максимален. </a:t>
            </a:r>
          </a:p>
          <a:p>
            <a:pPr lvl="1"/>
            <a:r>
              <a:rPr lang="ru-RU" dirty="0"/>
              <a:t>Позитивными примерами будем считать регионы с выделенными людьми, а с фоном отрицательными. Среди отрицательных возьмем только заранее определенное количество примеров. </a:t>
            </a:r>
          </a:p>
          <a:p>
            <a:pPr lvl="1"/>
            <a:r>
              <a:rPr lang="ru-RU" dirty="0"/>
              <a:t>Позитивными примерами будем считать регионы с выделенными людьми, а с фоном отрицательными. Среди положительных возьмем только заранее определенное количество примеров. </a:t>
            </a:r>
          </a:p>
          <a:p>
            <a:pPr lvl="1"/>
            <a:r>
              <a:rPr lang="ru-RU" dirty="0"/>
              <a:t>Позитивными примерами будем считать регионы с высоким </a:t>
            </a:r>
            <a:r>
              <a:rPr lang="en-US" dirty="0"/>
              <a:t>score </a:t>
            </a:r>
            <a:r>
              <a:rPr lang="ru-RU" dirty="0"/>
              <a:t>для класса люди, а отрицательными будем считать регионы с высоким </a:t>
            </a:r>
            <a:r>
              <a:rPr lang="en-US" dirty="0"/>
              <a:t>score</a:t>
            </a:r>
            <a:r>
              <a:rPr lang="ru-RU" dirty="0"/>
              <a:t> для класса фон. Возьмем только заданное количество и положительных и отрицательных регионов. </a:t>
            </a:r>
          </a:p>
          <a:p>
            <a:pPr lvl="1"/>
            <a:r>
              <a:rPr lang="ru-RU" dirty="0"/>
              <a:t>Позитивными примерами будем считать регионы (объекты) с низким пересечением площадей для обоих классов. Отрицательными примерами будем считать объекты с высоким пересечением площадей.   Среди отрицательных возьмем только те, для которых </a:t>
            </a:r>
            <a:r>
              <a:rPr lang="en-US" dirty="0"/>
              <a:t>score</a:t>
            </a:r>
            <a:r>
              <a:rPr lang="ru-RU" dirty="0"/>
              <a:t> максимален.</a:t>
            </a:r>
          </a:p>
          <a:p>
            <a:pPr marL="914400" lvl="2" indent="0">
              <a:buNone/>
            </a:pPr>
            <a:endParaRPr lang="ru-RU" dirty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460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Заголовок 1"/>
          <p:cNvSpPr txBox="1">
            <a:spLocks noGrp="1"/>
          </p:cNvSpPr>
          <p:nvPr>
            <p:ph type="title"/>
          </p:nvPr>
        </p:nvSpPr>
        <p:spPr>
          <a:xfrm>
            <a:off x="368250" y="386281"/>
            <a:ext cx="10881053" cy="87182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" sz="4800" b="1" dirty="0">
                <a:solidFill>
                  <a:schemeClr val="bg1"/>
                </a:solidFill>
              </a:rPr>
              <a:t>YOLO (You Look Only Once)</a:t>
            </a:r>
            <a:endParaRPr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Объек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04801" y="1219097"/>
                <a:ext cx="11518949" cy="514292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sz="2200" dirty="0">
                    <a:solidFill>
                      <a:schemeClr val="bg1"/>
                    </a:solidFill>
                  </a:rPr>
                  <a:t>Уверенность нахождения объекта </a:t>
                </a:r>
                <a:r>
                  <a:rPr lang="en-US" sz="2200" dirty="0">
                    <a:solidFill>
                      <a:schemeClr val="bg1"/>
                    </a:solidFill>
                  </a:rPr>
                  <a:t>c </a:t>
                </a:r>
                <a:r>
                  <a:rPr lang="en-US" sz="2200" dirty="0" err="1">
                    <a:solidFill>
                      <a:schemeClr val="bg1"/>
                    </a:solidFill>
                  </a:rPr>
                  <a:t>цен</a:t>
                </a:r>
                <a:r>
                  <a:rPr lang="ru-RU" sz="2200" dirty="0" err="1">
                    <a:solidFill>
                      <a:schemeClr val="bg1"/>
                    </a:solidFill>
                  </a:rPr>
                  <a:t>тром</a:t>
                </a:r>
                <a:r>
                  <a:rPr lang="ru-RU" sz="2200" dirty="0">
                    <a:solidFill>
                      <a:schemeClr val="bg1"/>
                    </a:solidFill>
                  </a:rPr>
                  <a:t> в каждой клетке предложено интерпретировать как </a:t>
                </a:r>
                <a14:m>
                  <m:oMath xmlns:m="http://schemas.openxmlformats.org/officeDocument/2006/math">
                    <m:r>
                      <a:rPr 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𝑜𝑏𝑗</m:t>
                        </m:r>
                      </m:e>
                    </m:d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𝑜𝑏𝑗</m:t>
                        </m:r>
                      </m:e>
                    </m:d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ar-AE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𝐼𝑂</m:t>
                    </m:r>
                    <m:sSubSup>
                      <m:sSubSupPr>
                        <m:ctrlP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  <m:sup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𝑡𝑟𝑢𝑡</m:t>
                        </m:r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bg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sz="2200" dirty="0">
                    <a:solidFill>
                      <a:schemeClr val="bg1"/>
                    </a:solidFill>
                  </a:rPr>
                  <a:t>Где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𝑜𝑏𝑗</m:t>
                        </m:r>
                      </m:e>
                    </m:d>
                    <m:r>
                      <a:rPr lang="ar-AE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ar-AE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</a:rPr>
                  <a:t>где это </a:t>
                </a:r>
                <a:r>
                  <a:rPr lang="en" sz="2200" dirty="0">
                    <a:solidFill>
                      <a:schemeClr val="bg1"/>
                    </a:solidFill>
                  </a:rPr>
                  <a:t>score </a:t>
                </a:r>
                <a:r>
                  <a:rPr lang="ru-RU" sz="2200" dirty="0">
                    <a:solidFill>
                      <a:schemeClr val="bg1"/>
                    </a:solidFill>
                  </a:rPr>
                  <a:t>классификации для каждого класса С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𝑜𝑏𝑗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𝐼𝑂</m:t>
                    </m:r>
                    <m:sSubSup>
                      <m:sSubSupPr>
                        <m:ctrlP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  <m:sup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𝑡𝑟𝑢𝑡</m:t>
                        </m:r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ar-AE" sz="2200" dirty="0">
                    <a:solidFill>
                      <a:schemeClr val="bg1"/>
                    </a:solidFill>
                  </a:rPr>
                  <a:t> - </a:t>
                </a:r>
                <a:r>
                  <a:rPr lang="ru-RU" sz="2200" dirty="0">
                    <a:solidFill>
                      <a:schemeClr val="bg1"/>
                    </a:solidFill>
                  </a:rPr>
                  <a:t>это </a:t>
                </a:r>
                <a:r>
                  <a:rPr lang="en" sz="2200" dirty="0">
                    <a:solidFill>
                      <a:schemeClr val="bg1"/>
                    </a:solidFill>
                  </a:rPr>
                  <a:t>score</a:t>
                </a:r>
                <a:r>
                  <a:rPr lang="ru-RU" sz="2200" dirty="0">
                    <a:solidFill>
                      <a:schemeClr val="bg1"/>
                    </a:solidFill>
                  </a:rPr>
                  <a:t> предсказанный для </a:t>
                </a:r>
                <a:r>
                  <a:rPr lang="ru-RU" sz="2200" dirty="0" err="1">
                    <a:solidFill>
                      <a:schemeClr val="bg1"/>
                    </a:solidFill>
                  </a:rPr>
                  <a:t>для</a:t>
                </a:r>
                <a:r>
                  <a:rPr lang="ru-RU" sz="2200" dirty="0">
                    <a:solidFill>
                      <a:schemeClr val="bg1"/>
                    </a:solidFill>
                  </a:rPr>
                  <a:t> бокса </a:t>
                </a:r>
                <a:r>
                  <a:rPr lang="en-US" sz="2200" dirty="0">
                    <a:solidFill>
                      <a:schemeClr val="bg1"/>
                    </a:solidFill>
                  </a:rPr>
                  <a:t>B 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sz="2200" dirty="0">
                    <a:solidFill>
                      <a:schemeClr val="bg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𝐼𝑂</m:t>
                    </m:r>
                    <m:sSubSup>
                      <m:sSubSupPr>
                        <m:ctrlP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  <m:sup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𝑡𝑟𝑢𝑡</m:t>
                        </m:r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en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</a:rPr>
                  <a:t>пересечения предсказанного и заданного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:r>
                  <a:rPr lang="en" sz="2200" dirty="0">
                    <a:solidFill>
                      <a:schemeClr val="bg1"/>
                    </a:solidFill>
                  </a:rPr>
                  <a:t>Bbox</a:t>
                </a:r>
                <a:r>
                  <a:rPr lang="ru-RU" sz="2200" dirty="0">
                    <a:solidFill>
                      <a:schemeClr val="bg1"/>
                    </a:solidFill>
                  </a:rPr>
                  <a:t>.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𝑜𝑏𝑗</m:t>
                    </m:r>
                    <m:r>
                      <a:rPr lang="en-US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 – вероятность нахождения объекта в клетке</a:t>
                </a:r>
              </a:p>
              <a:p>
                <a:pPr marL="731519" lvl="1" indent="-274319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sz="2800" dirty="0">
                    <a:solidFill>
                      <a:schemeClr val="bg1"/>
                    </a:solidFill>
                  </a:rPr>
                  <a:t/>
                </a:r>
                <a:br>
                  <a:rPr lang="ru-RU" sz="2800" dirty="0">
                    <a:solidFill>
                      <a:schemeClr val="bg1"/>
                    </a:solidFill>
                  </a:rPr>
                </a:br>
                <a:endParaRPr lang="ru-R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2" name="Объек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1" y="1219097"/>
                <a:ext cx="11518949" cy="5142923"/>
              </a:xfrm>
              <a:prstGeom prst="rect">
                <a:avLst/>
              </a:prstGeom>
              <a:blipFill>
                <a:blip r:embed="rId2"/>
                <a:stretch>
                  <a:fillRect t="-9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4"/>
              <p:cNvSpPr txBox="1"/>
              <p:nvPr/>
            </p:nvSpPr>
            <p:spPr>
              <a:xfrm>
                <a:off x="1140029" y="3664504"/>
                <a:ext cx="4091952" cy="70788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ru-RU" sz="2000" dirty="0">
                    <a:solidFill>
                      <a:schemeClr val="bg1"/>
                    </a:solidFill>
                  </a:rPr>
                  <a:t>Таким образом выходы размером </a:t>
                </a:r>
                <a:br>
                  <a:rPr lang="ru-RU" sz="200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" sz="2000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</a:rPr>
                  <a:t>число выходов (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⋅(</m:t>
                    </m:r>
                    <m:r>
                      <a:rPr lang="ru-RU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ru-RU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29" y="3664504"/>
                <a:ext cx="4091952" cy="707886"/>
              </a:xfrm>
              <a:prstGeom prst="rect">
                <a:avLst/>
              </a:prstGeom>
              <a:blipFill>
                <a:blip r:embed="rId3"/>
                <a:stretch>
                  <a:fillRect l="-2477" t="-3509" r="-1858" b="-1403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4720" b="7855"/>
          <a:stretch/>
        </p:blipFill>
        <p:spPr>
          <a:xfrm>
            <a:off x="6064275" y="3536256"/>
            <a:ext cx="3936068" cy="29993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836" y="1547313"/>
            <a:ext cx="6469706" cy="3062535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Прямоугольник 6"/>
          <p:cNvSpPr txBox="1"/>
          <p:nvPr/>
        </p:nvSpPr>
        <p:spPr>
          <a:xfrm>
            <a:off x="6404105" y="6019124"/>
            <a:ext cx="5165822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r>
              <a:t>https://sheng-fang.github.io/2020-04-25-review_yolo/</a:t>
            </a:r>
          </a:p>
        </p:txBody>
      </p:sp>
      <p:sp>
        <p:nvSpPr>
          <p:cNvPr id="279" name="Заголовок 1"/>
          <p:cNvSpPr txBox="1">
            <a:spLocks noGrp="1"/>
          </p:cNvSpPr>
          <p:nvPr>
            <p:ph type="title"/>
          </p:nvPr>
        </p:nvSpPr>
        <p:spPr>
          <a:xfrm>
            <a:off x="575626" y="244889"/>
            <a:ext cx="10798629" cy="10536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" sz="4800" b="1" dirty="0">
                <a:solidFill>
                  <a:schemeClr val="bg1"/>
                </a:solidFill>
              </a:rPr>
              <a:t>YOLO (You Look Only Once)</a:t>
            </a:r>
            <a:endParaRPr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Объект 2"/>
              <p:cNvSpPr txBox="1">
                <a:spLocks noGrp="1"/>
              </p:cNvSpPr>
              <p:nvPr>
                <p:ph type="body" sz="quarter" idx="1"/>
              </p:nvPr>
            </p:nvSpPr>
            <p:spPr>
              <a:xfrm>
                <a:off x="265449" y="1131585"/>
                <a:ext cx="4159576" cy="3697396"/>
              </a:xfrm>
              <a:prstGeom prst="rect">
                <a:avLst/>
              </a:prstGeom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800"/>
                </a:pPr>
                <a:r>
                  <a:rPr lang="ru-RU" dirty="0">
                    <a:solidFill>
                      <a:schemeClr val="bg1"/>
                    </a:solidFill>
                  </a:rPr>
                  <a:t>Функция </a:t>
                </a:r>
                <a:r>
                  <a:rPr lang="ru-RU" dirty="0" err="1">
                    <a:solidFill>
                      <a:schemeClr val="bg1"/>
                    </a:solidFill>
                  </a:rPr>
                  <a:t>потерь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для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en" dirty="0">
                    <a:solidFill>
                      <a:schemeClr val="bg1"/>
                    </a:solidFill>
                  </a:rPr>
                  <a:t>YOLO</a:t>
                </a:r>
                <a:endParaRPr lang="en" sz="20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72000"/>
                  </a:lnSpc>
                  <a:defRPr sz="1800"/>
                </a:pPr>
                <a:r>
                  <a:rPr lang="e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𝑐𝑜𝑜𝑟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ru-RU" dirty="0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  <a:t>и </a:t>
                </a:r>
                <a:r>
                  <a:rPr lang="ru-RU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𝑛𝑜𝑜𝑏𝑗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  <a:t>регуляризационные</a:t>
                </a:r>
                <a:r>
                  <a:rPr lang="ru-RU" dirty="0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  <a:t>параметры</a:t>
                </a:r>
                <a:r>
                  <a:rPr lang="ru-RU" dirty="0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  <a:t>для</a:t>
                </a:r>
                <a:r>
                  <a:rPr lang="ru-RU" dirty="0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  <a:t>баланса</a:t>
                </a:r>
                <a:r>
                  <a:rPr lang="ru-RU" dirty="0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  <a:t>функции</a:t>
                </a:r>
                <a:r>
                  <a:rPr lang="ru-RU" dirty="0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  <a:t>потерь</a:t>
                </a:r>
                <a:r>
                  <a:rPr lang="ru-RU" dirty="0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  <a:t>. </a:t>
                </a:r>
                <a:endParaRPr lang="ru-RU" sz="25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72000"/>
                  </a:lnSpc>
                  <a:defRPr sz="1800">
                    <a:latin typeface="urw-din"/>
                    <a:ea typeface="urw-din"/>
                    <a:cs typeface="urw-din"/>
                    <a:sym typeface="urw-din"/>
                  </a:defRPr>
                </a:pPr>
                <a:r>
                  <a:rPr lang="ru-RU" dirty="0">
                    <a:solidFill>
                      <a:schemeClr val="bg1"/>
                    </a:solidFill>
                  </a:rPr>
                  <a:t>С </a:t>
                </a:r>
                <a:r>
                  <a:rPr lang="en" dirty="0">
                    <a:solidFill>
                      <a:schemeClr val="bg1"/>
                    </a:solidFill>
                  </a:rPr>
                  <a:t>ground truth = 1 </a:t>
                </a:r>
                <a:r>
                  <a:rPr lang="ru-RU" dirty="0" err="1">
                    <a:solidFill>
                      <a:schemeClr val="bg1"/>
                    </a:solidFill>
                  </a:rPr>
                  <a:t>если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есть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объект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br>
                  <a:rPr lang="ru-RU" dirty="0">
                    <a:solidFill>
                      <a:schemeClr val="bg1"/>
                    </a:solidFill>
                  </a:rPr>
                </a:br>
                <a:r>
                  <a:rPr lang="ru-RU" dirty="0">
                    <a:solidFill>
                      <a:schemeClr val="bg1"/>
                    </a:solidFill>
                  </a:rPr>
                  <a:t>и =0 </a:t>
                </a:r>
                <a:r>
                  <a:rPr lang="ru-RU" dirty="0" err="1">
                    <a:solidFill>
                      <a:schemeClr val="bg1"/>
                    </a:solidFill>
                  </a:rPr>
                  <a:t>если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нет</a:t>
                </a:r>
                <a:endParaRPr lang="ru-RU" sz="25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72000"/>
                  </a:lnSpc>
                  <a:defRPr sz="1800">
                    <a:latin typeface="urw-din"/>
                    <a:ea typeface="urw-din"/>
                    <a:cs typeface="urw-din"/>
                    <a:sym typeface="urw-din"/>
                  </a:defRPr>
                </a:pPr>
                <a:r>
                  <a:rPr lang="en" dirty="0">
                    <a:solidFill>
                      <a:schemeClr val="bg1"/>
                    </a:solidFill>
                  </a:rPr>
                  <a:t>pi(c) =1  </a:t>
                </a:r>
                <a:r>
                  <a:rPr lang="ru-RU" dirty="0" err="1">
                    <a:solidFill>
                      <a:schemeClr val="bg1"/>
                    </a:solidFill>
                  </a:rPr>
                  <a:t>если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объект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принадлежит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классу</a:t>
                </a:r>
                <a:r>
                  <a:rPr lang="ru-RU" dirty="0">
                    <a:solidFill>
                      <a:schemeClr val="bg1"/>
                    </a:solidFill>
                  </a:rPr>
                  <a:t> и 0 </a:t>
                </a:r>
                <a:r>
                  <a:rPr lang="ru-RU" dirty="0" err="1">
                    <a:solidFill>
                      <a:schemeClr val="bg1"/>
                    </a:solidFill>
                  </a:rPr>
                  <a:t>если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нет</a:t>
                </a:r>
                <a:r>
                  <a:rPr lang="ru-RU" dirty="0">
                    <a:solidFill>
                      <a:schemeClr val="bg1"/>
                    </a:solidFill>
                  </a:rPr>
                  <a:t> (</a:t>
                </a:r>
                <a:r>
                  <a:rPr lang="en" dirty="0">
                    <a:solidFill>
                      <a:schemeClr val="bg1"/>
                    </a:solidFill>
                  </a:rPr>
                  <a:t>one-hot </a:t>
                </a:r>
                <a:r>
                  <a:rPr lang="ru-RU" dirty="0" err="1">
                    <a:solidFill>
                      <a:schemeClr val="bg1"/>
                    </a:solidFill>
                  </a:rPr>
                  <a:t>кодирование</a:t>
                </a:r>
                <a:r>
                  <a:rPr lang="ru-RU" dirty="0">
                    <a:solidFill>
                      <a:schemeClr val="bg1"/>
                    </a:solidFill>
                  </a:rPr>
                  <a:t>) </a:t>
                </a:r>
                <a:endParaRPr lang="ru-RU" sz="20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72000"/>
                  </a:lnSpc>
                  <a:defRPr sz="1800">
                    <a:latin typeface="urw-din"/>
                    <a:ea typeface="urw-din"/>
                    <a:cs typeface="urw-din"/>
                    <a:sym typeface="urw-din"/>
                  </a:defRPr>
                </a:pPr>
                <a:r>
                  <a:rPr lang="ru-RU" dirty="0">
                    <a:solidFill>
                      <a:schemeClr val="bg1"/>
                    </a:solidFill>
                  </a:rPr>
                  <a:t>В </a:t>
                </a:r>
                <a:r>
                  <a:rPr lang="ru-RU" dirty="0" err="1">
                    <a:solidFill>
                      <a:schemeClr val="bg1"/>
                    </a:solidFill>
                  </a:rPr>
                  <a:t>статье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sz="22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𝑐𝑜𝑜𝑟</m:t>
                        </m:r>
                      </m:sub>
                    </m:sSub>
                    <m:r>
                      <a:rPr lang="ar-AE" sz="22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2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ar-AE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  <a:sym typeface="Calibri"/>
                  </a:rPr>
                  <a:t> </a:t>
                </a:r>
                <a:r>
                  <a:rPr lang="ru-RU" dirty="0">
                    <a:solidFill>
                      <a:schemeClr val="bg1"/>
                    </a:solidFill>
                  </a:rPr>
                  <a:t>и </a:t>
                </a:r>
                <a:r>
                  <a:rPr lang="ru-RU" dirty="0">
                    <a:solidFill>
                      <a:schemeClr val="bg1"/>
                    </a:solidFill>
                    <a:latin typeface="+mj-lt"/>
                    <a:ea typeface="+mj-ea"/>
                    <a:cs typeface="+mj-cs"/>
                    <a:sym typeface="Calibri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9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9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sz="19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𝑛𝑜𝑜𝑏𝑗</m:t>
                        </m:r>
                      </m:sub>
                    </m:sSub>
                    <m:r>
                      <a:rPr lang="ar-AE" sz="19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9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19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19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ar-AE" sz="20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72000"/>
                  </a:lnSpc>
                  <a:defRPr sz="1800"/>
                </a:pPr>
                <a:r>
                  <a:rPr lang="ru-RU" dirty="0">
                    <a:solidFill>
                      <a:schemeClr val="bg1"/>
                    </a:solidFill>
                  </a:rPr>
                  <a:t>В </a:t>
                </a:r>
                <a:r>
                  <a:rPr lang="ru-RU" dirty="0" err="1">
                    <a:solidFill>
                      <a:schemeClr val="bg1"/>
                    </a:solidFill>
                  </a:rPr>
                  <a:t>идеале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ar-AE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ar-AE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lim>
                            <m:r>
                              <a:rPr lang="ar-AE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^</m:t>
                            </m:r>
                          </m:lim>
                        </m:limUpp>
                      </m:e>
                      <m:sub>
                        <m: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должно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давать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19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𝐼𝑜𝑈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оценку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1" name="Объек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265449" y="1131585"/>
                <a:ext cx="4159576" cy="3697396"/>
              </a:xfrm>
              <a:prstGeom prst="rect">
                <a:avLst/>
              </a:prstGeom>
              <a:blipFill>
                <a:blip r:embed="rId3"/>
                <a:stretch>
                  <a:fillRect l="-1220" t="-20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Прямоугольник 13"/>
              <p:cNvSpPr txBox="1"/>
              <p:nvPr/>
            </p:nvSpPr>
            <p:spPr>
              <a:xfrm>
                <a:off x="252021" y="5269060"/>
                <a:ext cx="11680446" cy="76533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 marL="285750" indent="-285750">
                  <a:buSzPct val="100000"/>
                  <a:buFont typeface="Arial"/>
                  <a:buChar char="•"/>
                  <a:defRPr sz="2000"/>
                </a:pPr>
                <a:r>
                  <a:rPr lang="ru-RU" dirty="0">
                    <a:solidFill>
                      <a:schemeClr val="bg1"/>
                    </a:solidFill>
                  </a:rPr>
                  <a:t>Регуляризация п</a:t>
                </a:r>
                <a:r>
                  <a:rPr lang="ru-RU" dirty="0" err="1">
                    <a:solidFill>
                      <a:schemeClr val="bg1"/>
                    </a:solidFill>
                  </a:rPr>
                  <a:t>редполагается</a:t>
                </a:r>
                <a:r>
                  <a:rPr lang="ru-RU" dirty="0">
                    <a:solidFill>
                      <a:schemeClr val="bg1"/>
                    </a:solidFill>
                  </a:rPr>
                  <a:t>, </a:t>
                </a:r>
                <a:r>
                  <a:rPr lang="ru-RU" dirty="0" err="1">
                    <a:solidFill>
                      <a:schemeClr val="bg1"/>
                    </a:solidFill>
                  </a:rPr>
                  <a:t>что</a:t>
                </a:r>
                <a:r>
                  <a:rPr lang="ru-RU" dirty="0">
                    <a:solidFill>
                      <a:schemeClr val="bg1"/>
                    </a:solidFill>
                  </a:rPr>
                  <a:t>бы </a:t>
                </a:r>
                <a:r>
                  <a:rPr lang="ru-RU" dirty="0" err="1">
                    <a:solidFill>
                      <a:schemeClr val="bg1"/>
                    </a:solidFill>
                  </a:rPr>
                  <a:t>сбалансировать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проблему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того</a:t>
                </a:r>
                <a:r>
                  <a:rPr lang="ru-RU" dirty="0">
                    <a:solidFill>
                      <a:schemeClr val="bg1"/>
                    </a:solidFill>
                  </a:rPr>
                  <a:t>, </a:t>
                </a:r>
                <a:r>
                  <a:rPr lang="ru-RU" dirty="0" err="1">
                    <a:solidFill>
                      <a:schemeClr val="bg1"/>
                    </a:solidFill>
                  </a:rPr>
                  <a:t>что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большая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часть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en" dirty="0" err="1">
                    <a:solidFill>
                      <a:schemeClr val="bg1"/>
                    </a:solidFill>
                  </a:rPr>
                  <a:t>Bbox</a:t>
                </a:r>
                <a:r>
                  <a:rPr lang="en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пустые</a:t>
                </a:r>
                <a:r>
                  <a:rPr lang="ru-RU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285750" indent="-285750">
                  <a:buSzPct val="100000"/>
                  <a:buFont typeface="Arial"/>
                  <a:buChar char="•"/>
                  <a:defRPr sz="2000"/>
                </a:pPr>
                <a:r>
                  <a:rPr lang="ru-RU" dirty="0">
                    <a:solidFill>
                      <a:schemeClr val="bg1"/>
                    </a:solidFill>
                  </a:rPr>
                  <a:t>В </a:t>
                </a:r>
                <a:r>
                  <a:rPr lang="ru-RU" dirty="0" err="1">
                    <a:solidFill>
                      <a:schemeClr val="bg1"/>
                    </a:solidFill>
                  </a:rPr>
                  <a:t>выражении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AE" sz="21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ar-AE" sz="21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rad>
                    <m:r>
                      <a:rPr lang="ar-AE" sz="215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ar-AE" sz="21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ar-AE" sz="215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ra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 - </a:t>
                </a:r>
                <a:r>
                  <a:rPr lang="ru-RU" dirty="0" err="1">
                    <a:solidFill>
                      <a:schemeClr val="bg1"/>
                    </a:solidFill>
                  </a:rPr>
                  <a:t>чтобы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уменьшить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разницу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между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большими</a:t>
                </a:r>
                <a:r>
                  <a:rPr lang="ru-RU" dirty="0">
                    <a:solidFill>
                      <a:schemeClr val="bg1"/>
                    </a:solidFill>
                  </a:rPr>
                  <a:t> и </a:t>
                </a:r>
                <a:r>
                  <a:rPr lang="ru-RU" dirty="0" err="1">
                    <a:solidFill>
                      <a:schemeClr val="bg1"/>
                    </a:solidFill>
                  </a:rPr>
                  <a:t>маленькими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объектами</a:t>
                </a:r>
                <a:r>
                  <a:rPr lang="ru-RU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82" name="Прямоугольник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21" y="5269060"/>
                <a:ext cx="11680446" cy="765338"/>
              </a:xfrm>
              <a:prstGeom prst="rect">
                <a:avLst/>
              </a:prstGeom>
              <a:blipFill>
                <a:blip r:embed="rId4"/>
                <a:stretch>
                  <a:fillRect l="-760" t="-3226" b="-1129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Прямоугольник 5"/>
          <p:cNvSpPr/>
          <p:nvPr/>
        </p:nvSpPr>
        <p:spPr>
          <a:xfrm>
            <a:off x="4191000" y="1392446"/>
            <a:ext cx="7471913" cy="1751153"/>
          </a:xfrm>
          <a:prstGeom prst="rect">
            <a:avLst/>
          </a:prstGeom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4" name="Прямоугольник 15"/>
          <p:cNvSpPr/>
          <p:nvPr/>
        </p:nvSpPr>
        <p:spPr>
          <a:xfrm>
            <a:off x="4581197" y="3143597"/>
            <a:ext cx="7027173" cy="1344666"/>
          </a:xfrm>
          <a:prstGeom prst="rect">
            <a:avLst/>
          </a:prstGeom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Прямоугольник 16"/>
          <p:cNvSpPr/>
          <p:nvPr/>
        </p:nvSpPr>
        <p:spPr>
          <a:xfrm>
            <a:off x="5974941" y="4500391"/>
            <a:ext cx="6096987" cy="746286"/>
          </a:xfrm>
          <a:prstGeom prst="rect">
            <a:avLst/>
          </a:prstGeom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TextBox 7"/>
          <p:cNvSpPr txBox="1"/>
          <p:nvPr/>
        </p:nvSpPr>
        <p:spPr>
          <a:xfrm>
            <a:off x="9117183" y="1602137"/>
            <a:ext cx="251147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Регрессия (локализация)</a:t>
            </a:r>
          </a:p>
        </p:txBody>
      </p:sp>
      <p:sp>
        <p:nvSpPr>
          <p:cNvPr id="287" name="TextBox 18"/>
          <p:cNvSpPr txBox="1"/>
          <p:nvPr/>
        </p:nvSpPr>
        <p:spPr>
          <a:xfrm>
            <a:off x="9149908" y="4153715"/>
            <a:ext cx="2439446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Confidence (Bbox Score)</a:t>
            </a:r>
          </a:p>
        </p:txBody>
      </p:sp>
      <p:sp>
        <p:nvSpPr>
          <p:cNvPr id="288" name="TextBox 19"/>
          <p:cNvSpPr txBox="1"/>
          <p:nvPr/>
        </p:nvSpPr>
        <p:spPr>
          <a:xfrm>
            <a:off x="9493705" y="4927558"/>
            <a:ext cx="158613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/>
              <a:t>классификация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413659" y="1056425"/>
            <a:ext cx="57060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Задача именно регрессионная, даже для классификации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Заголовок 1"/>
          <p:cNvSpPr txBox="1">
            <a:spLocks noGrp="1"/>
          </p:cNvSpPr>
          <p:nvPr>
            <p:ph type="title"/>
          </p:nvPr>
        </p:nvSpPr>
        <p:spPr>
          <a:xfrm>
            <a:off x="225761" y="0"/>
            <a:ext cx="11128039" cy="10938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</a:rPr>
              <a:t>Feature Pyramidal </a:t>
            </a:r>
            <a:r>
              <a:rPr sz="4800" b="1" dirty="0" smtClean="0">
                <a:solidFill>
                  <a:schemeClr val="bg1"/>
                </a:solidFill>
              </a:rPr>
              <a:t>Network</a:t>
            </a:r>
            <a:r>
              <a:rPr lang="ru-RU" sz="4800" b="1" dirty="0" smtClean="0">
                <a:solidFill>
                  <a:schemeClr val="bg1"/>
                </a:solidFill>
              </a:rPr>
              <a:t> напомним</a:t>
            </a:r>
            <a:r>
              <a:rPr lang="en-US" sz="4800" b="1" dirty="0" smtClean="0">
                <a:solidFill>
                  <a:schemeClr val="bg1"/>
                </a:solidFill>
              </a:rPr>
              <a:t> </a:t>
            </a:r>
            <a:endParaRPr sz="4800" b="1" dirty="0">
              <a:solidFill>
                <a:schemeClr val="bg1"/>
              </a:solidFill>
            </a:endParaRPr>
          </a:p>
        </p:txBody>
      </p:sp>
      <p:sp>
        <p:nvSpPr>
          <p:cNvPr id="216" name="Объект 2"/>
          <p:cNvSpPr txBox="1">
            <a:spLocks noGrp="1"/>
          </p:cNvSpPr>
          <p:nvPr>
            <p:ph type="body" idx="1"/>
          </p:nvPr>
        </p:nvSpPr>
        <p:spPr>
          <a:xfrm>
            <a:off x="307648" y="1034041"/>
            <a:ext cx="11332809" cy="209385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just">
              <a:defRPr sz="2000"/>
            </a:pPr>
            <a:r>
              <a:rPr sz="2200" b="1" dirty="0" err="1">
                <a:solidFill>
                  <a:schemeClr val="bg1"/>
                </a:solidFill>
              </a:rPr>
              <a:t>Основная</a:t>
            </a:r>
            <a:r>
              <a:rPr sz="2200" b="1" dirty="0">
                <a:solidFill>
                  <a:schemeClr val="bg1"/>
                </a:solidFill>
              </a:rPr>
              <a:t> </a:t>
            </a:r>
            <a:r>
              <a:rPr sz="2200" b="1" dirty="0" err="1">
                <a:solidFill>
                  <a:schemeClr val="bg1"/>
                </a:solidFill>
              </a:rPr>
              <a:t>идея</a:t>
            </a:r>
            <a:r>
              <a:rPr sz="2200" b="1" dirty="0">
                <a:solidFill>
                  <a:schemeClr val="bg1"/>
                </a:solidFill>
              </a:rPr>
              <a:t>: </a:t>
            </a:r>
            <a:r>
              <a:rPr sz="2200" dirty="0" err="1">
                <a:solidFill>
                  <a:schemeClr val="bg1"/>
                </a:solidFill>
              </a:rPr>
              <a:t>каждый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следующий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слой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сети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сжимает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карту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признаков</a:t>
            </a:r>
            <a:r>
              <a:rPr sz="2200" dirty="0">
                <a:solidFill>
                  <a:schemeClr val="bg1"/>
                </a:solidFill>
              </a:rPr>
              <a:t>, </a:t>
            </a:r>
            <a:r>
              <a:rPr sz="2200" dirty="0" err="1">
                <a:solidFill>
                  <a:schemeClr val="bg1"/>
                </a:solidFill>
              </a:rPr>
              <a:t>тогда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можно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потерять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часть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информации</a:t>
            </a:r>
            <a:r>
              <a:rPr lang="ru-RU" sz="2200" dirty="0">
                <a:solidFill>
                  <a:schemeClr val="bg1"/>
                </a:solidFill>
              </a:rPr>
              <a:t>, но повысить рецептивное поле.</a:t>
            </a:r>
            <a:r>
              <a:rPr sz="2200" dirty="0">
                <a:solidFill>
                  <a:schemeClr val="bg1"/>
                </a:solidFill>
              </a:rPr>
              <a:t> </a:t>
            </a:r>
          </a:p>
          <a:p>
            <a:pPr algn="just">
              <a:defRPr sz="2000"/>
            </a:pPr>
            <a:r>
              <a:rPr lang="en-US" sz="2200" dirty="0" err="1">
                <a:solidFill>
                  <a:schemeClr val="bg1"/>
                </a:solidFill>
              </a:rPr>
              <a:t>Дл</a:t>
            </a:r>
            <a:r>
              <a:rPr lang="ru-RU" sz="2200" dirty="0">
                <a:solidFill>
                  <a:schemeClr val="bg1"/>
                </a:solidFill>
              </a:rPr>
              <a:t>я сохранения информации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используется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пирамида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из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слоев</a:t>
            </a:r>
            <a:r>
              <a:rPr sz="2200" dirty="0">
                <a:solidFill>
                  <a:schemeClr val="bg1"/>
                </a:solidFill>
              </a:rPr>
              <a:t>.</a:t>
            </a:r>
          </a:p>
          <a:p>
            <a:pPr algn="just">
              <a:defRPr sz="2000"/>
            </a:pPr>
            <a:r>
              <a:rPr sz="2200" dirty="0" err="1">
                <a:solidFill>
                  <a:schemeClr val="bg1"/>
                </a:solidFill>
              </a:rPr>
              <a:t>Все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сохраненные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карты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признаков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масштабируются</a:t>
            </a:r>
            <a:r>
              <a:rPr sz="2200" dirty="0">
                <a:solidFill>
                  <a:schemeClr val="bg1"/>
                </a:solidFill>
              </a:rPr>
              <a:t> и </a:t>
            </a:r>
            <a:r>
              <a:rPr sz="2200" dirty="0" err="1">
                <a:solidFill>
                  <a:schemeClr val="bg1"/>
                </a:solidFill>
              </a:rPr>
              <a:t>складываются</a:t>
            </a:r>
            <a:r>
              <a:rPr sz="2200" dirty="0">
                <a:solidFill>
                  <a:schemeClr val="bg1"/>
                </a:solidFill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  <a:p>
            <a:pPr algn="just">
              <a:defRPr sz="2000"/>
            </a:pPr>
            <a:r>
              <a:rPr lang="ru-RU" sz="2200" dirty="0">
                <a:solidFill>
                  <a:schemeClr val="bg1"/>
                </a:solidFill>
              </a:rPr>
              <a:t>Все сохраненные карты признаков участвуют в головной части .</a:t>
            </a:r>
          </a:p>
          <a:p>
            <a:pPr algn="just">
              <a:defRPr sz="2000"/>
            </a:pPr>
            <a:r>
              <a:rPr lang="ru-RU" sz="2200" dirty="0" err="1">
                <a:solidFill>
                  <a:schemeClr val="bg1"/>
                </a:solidFill>
              </a:rPr>
              <a:t>Анхоры</a:t>
            </a:r>
            <a:r>
              <a:rPr lang="ru-RU" sz="2200" dirty="0">
                <a:solidFill>
                  <a:schemeClr val="bg1"/>
                </a:solidFill>
              </a:rPr>
              <a:t> формируются в разных масштабах за счет пирамиды признаков</a:t>
            </a:r>
          </a:p>
          <a:p>
            <a:pPr algn="just">
              <a:defRPr sz="2000"/>
            </a:pPr>
            <a:endParaRPr sz="22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20" y="3200525"/>
            <a:ext cx="6522720" cy="34923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/>
          <p:cNvSpPr/>
          <p:nvPr/>
        </p:nvSpPr>
        <p:spPr>
          <a:xfrm>
            <a:off x="375964" y="894005"/>
            <a:ext cx="11346380" cy="738242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6526943" y="59182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672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Прямоугольник 8"/>
          <p:cNvSpPr txBox="1"/>
          <p:nvPr/>
        </p:nvSpPr>
        <p:spPr>
          <a:xfrm>
            <a:off x="3093720" y="3105835"/>
            <a:ext cx="6004560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r>
              <a:t>https://towardsdatascience.com/review-ssd-single-shot-detector-object-detection-851a94607d11</a:t>
            </a:r>
          </a:p>
        </p:txBody>
      </p:sp>
      <p:sp>
        <p:nvSpPr>
          <p:cNvPr id="429" name="Заголовок 1"/>
          <p:cNvSpPr txBox="1">
            <a:spLocks noGrp="1"/>
          </p:cNvSpPr>
          <p:nvPr>
            <p:ph type="title"/>
          </p:nvPr>
        </p:nvSpPr>
        <p:spPr>
          <a:xfrm>
            <a:off x="762000" y="197161"/>
            <a:ext cx="10515600" cy="728739"/>
          </a:xfrm>
          <a:prstGeom prst="rect">
            <a:avLst/>
          </a:prstGeom>
        </p:spPr>
        <p:txBody>
          <a:bodyPr/>
          <a:lstStyle/>
          <a:p>
            <a:r>
              <a:t>SSD (single short detector)</a:t>
            </a:r>
          </a:p>
        </p:txBody>
      </p:sp>
      <p:sp>
        <p:nvSpPr>
          <p:cNvPr id="430" name="Объект 3"/>
          <p:cNvSpPr txBox="1">
            <a:spLocks noGrp="1"/>
          </p:cNvSpPr>
          <p:nvPr>
            <p:ph type="body" idx="1"/>
          </p:nvPr>
        </p:nvSpPr>
        <p:spPr>
          <a:xfrm>
            <a:off x="184730" y="925897"/>
            <a:ext cx="11600871" cy="567492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6313" lvl="1" indent="-226313" defTabSz="905255">
              <a:spcBef>
                <a:spcPts val="0"/>
              </a:spcBef>
              <a:defRPr sz="1979"/>
            </a:pPr>
            <a:r>
              <a:rPr dirty="0" err="1"/>
              <a:t>Изначально</a:t>
            </a:r>
            <a:r>
              <a:rPr dirty="0"/>
              <a:t> </a:t>
            </a:r>
            <a:r>
              <a:rPr dirty="0" err="1"/>
              <a:t>размеры</a:t>
            </a:r>
            <a:r>
              <a:rPr dirty="0"/>
              <a:t> </a:t>
            </a:r>
            <a:r>
              <a:rPr dirty="0" err="1"/>
              <a:t>Bbox</a:t>
            </a:r>
            <a:r>
              <a:rPr dirty="0"/>
              <a:t> </a:t>
            </a:r>
            <a:r>
              <a:rPr dirty="0" err="1"/>
              <a:t>инициализируются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тренировочному</a:t>
            </a:r>
            <a:r>
              <a:rPr dirty="0"/>
              <a:t> </a:t>
            </a:r>
            <a:r>
              <a:rPr dirty="0" err="1"/>
              <a:t>набору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.  </a:t>
            </a:r>
            <a:endParaRPr sz="2376" dirty="0"/>
          </a:p>
          <a:p>
            <a:pPr marL="678941" lvl="2" indent="-226313" defTabSz="905255">
              <a:spcBef>
                <a:spcPts val="0"/>
              </a:spcBef>
              <a:defRPr sz="1584"/>
            </a:pPr>
            <a:r>
              <a:rPr dirty="0"/>
              <a:t>SSD </a:t>
            </a:r>
            <a:r>
              <a:rPr dirty="0" err="1"/>
              <a:t>определяет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</a:t>
            </a:r>
            <a:r>
              <a:rPr dirty="0" err="1"/>
              <a:t>масштаба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каждого</a:t>
            </a:r>
            <a:r>
              <a:rPr dirty="0"/>
              <a:t> </a:t>
            </a:r>
            <a:r>
              <a:rPr dirty="0" err="1"/>
              <a:t>слоя</a:t>
            </a:r>
            <a:r>
              <a:rPr dirty="0"/>
              <a:t> </a:t>
            </a:r>
            <a:r>
              <a:rPr dirty="0" err="1"/>
              <a:t>карты</a:t>
            </a:r>
            <a:r>
              <a:rPr dirty="0"/>
              <a:t> </a:t>
            </a:r>
            <a:r>
              <a:rPr dirty="0" err="1"/>
              <a:t>признаков</a:t>
            </a:r>
            <a:r>
              <a:rPr dirty="0"/>
              <a:t>. </a:t>
            </a:r>
            <a:endParaRPr sz="1979" dirty="0"/>
          </a:p>
          <a:p>
            <a:pPr marL="678941" lvl="2" indent="-226313" defTabSz="905255">
              <a:spcBef>
                <a:spcPts val="0"/>
              </a:spcBef>
              <a:defRPr sz="1584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макс</a:t>
            </a:r>
            <a:r>
              <a:rPr dirty="0"/>
              <a:t>. </a:t>
            </a:r>
            <a:r>
              <a:rPr dirty="0" err="1"/>
              <a:t>Размера</a:t>
            </a:r>
            <a:r>
              <a:rPr dirty="0"/>
              <a:t> </a:t>
            </a:r>
            <a:r>
              <a:rPr dirty="0" err="1"/>
              <a:t>слоя</a:t>
            </a:r>
            <a:r>
              <a:rPr dirty="0"/>
              <a:t> </a:t>
            </a:r>
            <a:r>
              <a:rPr dirty="0" err="1"/>
              <a:t>задается</a:t>
            </a:r>
            <a:r>
              <a:rPr dirty="0"/>
              <a:t> </a:t>
            </a:r>
            <a:r>
              <a:rPr dirty="0" err="1"/>
              <a:t>масштаб</a:t>
            </a:r>
            <a:r>
              <a:rPr dirty="0"/>
              <a:t> 0,2 (</a:t>
            </a:r>
            <a:r>
              <a:rPr dirty="0" err="1"/>
              <a:t>или</a:t>
            </a:r>
            <a:r>
              <a:rPr dirty="0"/>
              <a:t> 0,1), </a:t>
            </a:r>
          </a:p>
          <a:p>
            <a:pPr marL="678941" lvl="2" indent="-226313" defTabSz="905255">
              <a:spcBef>
                <a:spcPts val="0"/>
              </a:spcBef>
              <a:defRPr sz="1584"/>
            </a:pPr>
            <a:r>
              <a:rPr dirty="0"/>
              <a:t>С </a:t>
            </a:r>
            <a:r>
              <a:rPr dirty="0" err="1"/>
              <a:t>ростом</a:t>
            </a:r>
            <a:r>
              <a:rPr dirty="0"/>
              <a:t> </a:t>
            </a:r>
            <a:r>
              <a:rPr dirty="0" err="1"/>
              <a:t>глубины</a:t>
            </a:r>
            <a:r>
              <a:rPr dirty="0"/>
              <a:t> </a:t>
            </a:r>
            <a:r>
              <a:rPr dirty="0" err="1"/>
              <a:t>слоя</a:t>
            </a:r>
            <a:r>
              <a:rPr dirty="0"/>
              <a:t> </a:t>
            </a:r>
            <a:r>
              <a:rPr dirty="0" err="1"/>
              <a:t>масштаб</a:t>
            </a:r>
            <a:r>
              <a:rPr dirty="0"/>
              <a:t> </a:t>
            </a:r>
            <a:r>
              <a:rPr dirty="0" err="1"/>
              <a:t>линейно</a:t>
            </a:r>
            <a:r>
              <a:rPr dirty="0"/>
              <a:t> </a:t>
            </a:r>
            <a:r>
              <a:rPr dirty="0" err="1"/>
              <a:t>увеличивается</a:t>
            </a:r>
            <a:r>
              <a:rPr dirty="0"/>
              <a:t> </a:t>
            </a:r>
            <a:r>
              <a:rPr dirty="0" err="1"/>
              <a:t>последний</a:t>
            </a:r>
            <a:r>
              <a:rPr dirty="0"/>
              <a:t> </a:t>
            </a:r>
            <a:r>
              <a:rPr dirty="0" err="1"/>
              <a:t>слой</a:t>
            </a:r>
            <a:r>
              <a:rPr dirty="0"/>
              <a:t> </a:t>
            </a:r>
            <a:r>
              <a:rPr dirty="0" err="1"/>
              <a:t>имеет</a:t>
            </a:r>
            <a:r>
              <a:rPr dirty="0"/>
              <a:t> </a:t>
            </a:r>
            <a:r>
              <a:rPr dirty="0" err="1"/>
              <a:t>масштаб</a:t>
            </a:r>
            <a:r>
              <a:rPr dirty="0"/>
              <a:t> 0,9. </a:t>
            </a:r>
          </a:p>
          <a:p>
            <a:pPr marL="678941" lvl="2" indent="-226313" defTabSz="905255">
              <a:spcBef>
                <a:spcPts val="0"/>
              </a:spcBef>
              <a:defRPr sz="1584"/>
            </a:pPr>
            <a:r>
              <a:rPr dirty="0" err="1"/>
              <a:t>Параметры</a:t>
            </a:r>
            <a:r>
              <a:rPr dirty="0"/>
              <a:t> </a:t>
            </a:r>
            <a:r>
              <a:rPr dirty="0" err="1"/>
              <a:t>соотношения</a:t>
            </a:r>
            <a:r>
              <a:rPr dirty="0"/>
              <a:t> </a:t>
            </a:r>
            <a:r>
              <a:rPr dirty="0" err="1"/>
              <a:t>сторон</a:t>
            </a:r>
            <a:r>
              <a:rPr dirty="0"/>
              <a:t> </a:t>
            </a:r>
            <a:r>
              <a:rPr dirty="0" err="1"/>
              <a:t>задаются</a:t>
            </a:r>
            <a:r>
              <a:rPr dirty="0"/>
              <a:t> </a:t>
            </a:r>
            <a:r>
              <a:rPr dirty="0" err="1"/>
              <a:t>вручную</a:t>
            </a:r>
            <a:r>
              <a:rPr dirty="0"/>
              <a:t>, </a:t>
            </a:r>
            <a:r>
              <a:rPr dirty="0" err="1"/>
              <a:t>например</a:t>
            </a:r>
            <a:r>
              <a:rPr dirty="0"/>
              <a:t>, </a:t>
            </a:r>
            <a:r>
              <a:rPr dirty="0" err="1"/>
              <a:t>как</a:t>
            </a:r>
            <a:r>
              <a:rPr dirty="0"/>
              <a:t> , 2, 3, 1/2 и 1/3 (aspect ratios)</a:t>
            </a:r>
            <a:endParaRPr sz="1979" dirty="0"/>
          </a:p>
          <a:p>
            <a:pPr marL="678941" lvl="2" indent="-226313" defTabSz="905255">
              <a:spcBef>
                <a:spcPts val="0"/>
              </a:spcBef>
              <a:defRPr sz="1584"/>
            </a:pPr>
            <a:r>
              <a:rPr dirty="0"/>
              <a:t> </a:t>
            </a:r>
            <a:r>
              <a:rPr dirty="0" err="1"/>
              <a:t>Затем</a:t>
            </a:r>
            <a:r>
              <a:rPr dirty="0"/>
              <a:t> </a:t>
            </a:r>
            <a:r>
              <a:rPr dirty="0" err="1"/>
              <a:t>ширина</a:t>
            </a:r>
            <a:r>
              <a:rPr dirty="0"/>
              <a:t> и </a:t>
            </a:r>
            <a:r>
              <a:rPr dirty="0" err="1"/>
              <a:t>высота</a:t>
            </a:r>
            <a:r>
              <a:rPr dirty="0"/>
              <a:t> </a:t>
            </a:r>
            <a:r>
              <a:rPr dirty="0" err="1"/>
              <a:t>боксов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умолчанию</a:t>
            </a:r>
            <a:r>
              <a:rPr dirty="0"/>
              <a:t> </a:t>
            </a:r>
            <a:r>
              <a:rPr dirty="0" err="1"/>
              <a:t>рассчитываются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:</a:t>
            </a:r>
            <a:endParaRPr sz="1979" dirty="0"/>
          </a:p>
          <a:p>
            <a:pPr marL="678941" lvl="2" indent="-226313" defTabSz="905255">
              <a:spcBef>
                <a:spcPts val="0"/>
              </a:spcBef>
              <a:defRPr sz="1584"/>
            </a:pPr>
            <a:endParaRPr sz="1979" dirty="0"/>
          </a:p>
          <a:p>
            <a:pPr marL="678941" lvl="2" indent="-226313" defTabSz="905255">
              <a:spcBef>
                <a:spcPts val="0"/>
              </a:spcBef>
              <a:defRPr sz="1584"/>
            </a:pPr>
            <a:endParaRPr sz="1979" dirty="0"/>
          </a:p>
          <a:p>
            <a:pPr marL="678941" lvl="2" indent="-226313" defTabSz="905255">
              <a:spcBef>
                <a:spcPts val="0"/>
              </a:spcBef>
              <a:defRPr sz="1584"/>
            </a:pPr>
            <a:endParaRPr sz="1979" dirty="0"/>
          </a:p>
          <a:p>
            <a:pPr marL="678941" lvl="2" indent="-226313" defTabSz="905255">
              <a:spcBef>
                <a:spcPts val="0"/>
              </a:spcBef>
              <a:defRPr sz="1584"/>
            </a:pPr>
            <a:endParaRPr sz="1979" dirty="0"/>
          </a:p>
          <a:p>
            <a:pPr marL="678941" lvl="2" indent="-226313" defTabSz="905255">
              <a:spcBef>
                <a:spcPts val="0"/>
              </a:spcBef>
              <a:defRPr sz="1584"/>
            </a:pPr>
            <a:endParaRPr sz="1979" dirty="0"/>
          </a:p>
          <a:p>
            <a:pPr marL="678941" lvl="2" indent="-226313" defTabSz="905255">
              <a:spcBef>
                <a:spcPts val="0"/>
              </a:spcBef>
              <a:defRPr sz="1584"/>
            </a:pPr>
            <a:endParaRPr sz="1979" dirty="0"/>
          </a:p>
          <a:p>
            <a:pPr marL="678941" lvl="2" indent="-226313" defTabSz="905255">
              <a:spcBef>
                <a:spcPts val="0"/>
              </a:spcBef>
              <a:defRPr sz="1584"/>
            </a:pPr>
            <a:endParaRPr sz="1979" dirty="0"/>
          </a:p>
          <a:p>
            <a:pPr marL="226313" lvl="2" indent="-226313" defTabSz="905255">
              <a:spcBef>
                <a:spcPts val="0"/>
              </a:spcBef>
              <a:defRPr sz="1782"/>
            </a:pPr>
            <a:r>
              <a:rPr dirty="0" err="1"/>
              <a:t>То</a:t>
            </a:r>
            <a:r>
              <a:rPr dirty="0"/>
              <a:t> </a:t>
            </a:r>
            <a:r>
              <a:rPr dirty="0" err="1"/>
              <a:t>есть</a:t>
            </a:r>
            <a:r>
              <a:rPr dirty="0"/>
              <a:t> </a:t>
            </a:r>
            <a:r>
              <a:rPr dirty="0" err="1"/>
              <a:t>каждой</a:t>
            </a:r>
            <a:r>
              <a:rPr dirty="0"/>
              <a:t> </a:t>
            </a:r>
            <a:r>
              <a:rPr dirty="0" err="1"/>
              <a:t>клетке</a:t>
            </a:r>
            <a:r>
              <a:rPr dirty="0"/>
              <a:t> (</a:t>
            </a:r>
            <a:r>
              <a:rPr dirty="0" err="1"/>
              <a:t>напр</a:t>
            </a:r>
            <a:r>
              <a:rPr dirty="0"/>
              <a:t>. </a:t>
            </a:r>
            <a:r>
              <a:rPr dirty="0" err="1"/>
              <a:t>их</a:t>
            </a:r>
            <a:r>
              <a:rPr dirty="0"/>
              <a:t> 38х38) </a:t>
            </a:r>
            <a:r>
              <a:rPr dirty="0" err="1"/>
              <a:t>каждого</a:t>
            </a:r>
            <a:r>
              <a:rPr dirty="0"/>
              <a:t/>
            </a:r>
            <a:br>
              <a:rPr dirty="0"/>
            </a:br>
            <a:r>
              <a:rPr dirty="0"/>
              <a:t> </a:t>
            </a:r>
            <a:r>
              <a:rPr dirty="0" err="1"/>
              <a:t>выходного</a:t>
            </a:r>
            <a:r>
              <a:rPr dirty="0"/>
              <a:t> </a:t>
            </a:r>
            <a:r>
              <a:rPr dirty="0" err="1"/>
              <a:t>слоя</a:t>
            </a:r>
            <a:r>
              <a:rPr dirty="0"/>
              <a:t> </a:t>
            </a:r>
            <a:r>
              <a:rPr dirty="0" err="1"/>
              <a:t>соответствует</a:t>
            </a:r>
            <a:r>
              <a:rPr dirty="0"/>
              <a:t> </a:t>
            </a:r>
            <a:r>
              <a:rPr dirty="0" err="1"/>
              <a:t>свой</a:t>
            </a:r>
            <a:r>
              <a:rPr dirty="0"/>
              <a:t> </a:t>
            </a:r>
            <a:r>
              <a:rPr dirty="0" err="1"/>
              <a:t>анхор</a:t>
            </a:r>
            <a:r>
              <a:rPr dirty="0"/>
              <a:t>, </a:t>
            </a:r>
            <a:br>
              <a:rPr dirty="0"/>
            </a:br>
            <a:r>
              <a:rPr dirty="0" err="1"/>
              <a:t>чью</a:t>
            </a:r>
            <a:r>
              <a:rPr dirty="0"/>
              <a:t> </a:t>
            </a:r>
            <a:r>
              <a:rPr dirty="0" err="1"/>
              <a:t>изначальные</a:t>
            </a:r>
            <a:r>
              <a:rPr dirty="0"/>
              <a:t> </a:t>
            </a:r>
            <a:r>
              <a:rPr dirty="0" err="1"/>
              <a:t>параметры</a:t>
            </a:r>
            <a:r>
              <a:rPr dirty="0"/>
              <a:t> (</a:t>
            </a:r>
            <a:r>
              <a:rPr dirty="0" err="1"/>
              <a:t>ширина</a:t>
            </a:r>
            <a:r>
              <a:rPr dirty="0"/>
              <a:t> и </a:t>
            </a:r>
            <a:r>
              <a:rPr dirty="0" err="1"/>
              <a:t>высота</a:t>
            </a:r>
            <a:r>
              <a:rPr dirty="0"/>
              <a:t>) </a:t>
            </a:r>
            <a:br>
              <a:rPr dirty="0"/>
            </a:br>
            <a:r>
              <a:rPr dirty="0" err="1"/>
              <a:t>рассчитанный</a:t>
            </a:r>
            <a:r>
              <a:rPr dirty="0"/>
              <a:t> </a:t>
            </a:r>
            <a:r>
              <a:rPr dirty="0" err="1"/>
              <a:t>вручную</a:t>
            </a:r>
            <a:r>
              <a:rPr dirty="0"/>
              <a:t>. </a:t>
            </a:r>
            <a:endParaRPr sz="1979" dirty="0"/>
          </a:p>
          <a:p>
            <a:pPr marL="678941" lvl="3" indent="-226313" defTabSz="905255">
              <a:spcBef>
                <a:spcPts val="0"/>
              </a:spcBef>
              <a:defRPr sz="1584"/>
            </a:pPr>
            <a:r>
              <a:rPr dirty="0" err="1"/>
              <a:t>Изначально</a:t>
            </a:r>
            <a:r>
              <a:rPr dirty="0"/>
              <a:t> </a:t>
            </a:r>
            <a:r>
              <a:rPr dirty="0" err="1"/>
              <a:t>координаты</a:t>
            </a:r>
            <a:r>
              <a:rPr dirty="0"/>
              <a:t> </a:t>
            </a:r>
            <a:r>
              <a:rPr dirty="0" err="1"/>
              <a:t>центра</a:t>
            </a:r>
            <a:r>
              <a:rPr dirty="0"/>
              <a:t> </a:t>
            </a:r>
            <a:r>
              <a:rPr dirty="0" err="1"/>
              <a:t>объекта</a:t>
            </a:r>
            <a:r>
              <a:rPr dirty="0"/>
              <a:t> </a:t>
            </a:r>
            <a:br>
              <a:rPr dirty="0"/>
            </a:br>
            <a:r>
              <a:rPr dirty="0" err="1"/>
              <a:t>считаются</a:t>
            </a:r>
            <a:r>
              <a:rPr dirty="0"/>
              <a:t> </a:t>
            </a:r>
            <a:r>
              <a:rPr dirty="0" err="1"/>
              <a:t>центром</a:t>
            </a:r>
            <a:r>
              <a:rPr dirty="0"/>
              <a:t> </a:t>
            </a:r>
            <a:r>
              <a:rPr dirty="0" err="1"/>
              <a:t>клетки</a:t>
            </a:r>
            <a:r>
              <a:rPr dirty="0"/>
              <a:t>. </a:t>
            </a:r>
            <a:endParaRPr sz="1782" dirty="0"/>
          </a:p>
          <a:p>
            <a:pPr marL="226313" lvl="2" indent="-226313" defTabSz="905255">
              <a:spcBef>
                <a:spcPts val="0"/>
              </a:spcBef>
              <a:defRPr sz="1782"/>
            </a:pP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этом</a:t>
            </a:r>
            <a:r>
              <a:rPr dirty="0"/>
              <a:t> </a:t>
            </a:r>
            <a:r>
              <a:rPr dirty="0" err="1"/>
              <a:t>клетка</a:t>
            </a:r>
            <a:r>
              <a:rPr dirty="0"/>
              <a:t> </a:t>
            </a:r>
            <a:r>
              <a:rPr dirty="0" err="1"/>
              <a:t>дает</a:t>
            </a:r>
            <a:r>
              <a:rPr dirty="0"/>
              <a:t> </a:t>
            </a:r>
            <a:r>
              <a:rPr dirty="0" err="1"/>
              <a:t>оценки</a:t>
            </a:r>
            <a:r>
              <a:rPr dirty="0"/>
              <a:t> </a:t>
            </a:r>
            <a:r>
              <a:rPr dirty="0" err="1"/>
              <a:t>смещения</a:t>
            </a:r>
            <a:r>
              <a:rPr dirty="0"/>
              <a:t> </a:t>
            </a:r>
            <a:r>
              <a:rPr dirty="0" err="1"/>
              <a:t>центра</a:t>
            </a:r>
            <a:r>
              <a:rPr dirty="0"/>
              <a:t> </a:t>
            </a:r>
            <a:br>
              <a:rPr dirty="0"/>
            </a:br>
            <a:r>
              <a:rPr dirty="0"/>
              <a:t>и </a:t>
            </a:r>
            <a:r>
              <a:rPr dirty="0" err="1"/>
              <a:t>габаритов</a:t>
            </a:r>
            <a:r>
              <a:rPr dirty="0"/>
              <a:t> </a:t>
            </a:r>
            <a:r>
              <a:rPr dirty="0" err="1"/>
              <a:t>относительно</a:t>
            </a:r>
            <a:r>
              <a:rPr dirty="0"/>
              <a:t> </a:t>
            </a:r>
            <a:r>
              <a:rPr dirty="0" err="1"/>
              <a:t>изначальны</a:t>
            </a:r>
            <a:r>
              <a:rPr dirty="0"/>
              <a:t>.</a:t>
            </a:r>
            <a:endParaRPr sz="1979" dirty="0"/>
          </a:p>
          <a:p>
            <a:pPr marL="226313" lvl="2" indent="-226313" defTabSz="905255">
              <a:spcBef>
                <a:spcPts val="0"/>
              </a:spcBef>
              <a:defRPr sz="1782"/>
            </a:pPr>
            <a:r>
              <a:rPr dirty="0" err="1"/>
              <a:t>Итоговое</a:t>
            </a:r>
            <a:r>
              <a:rPr dirty="0"/>
              <a:t> </a:t>
            </a:r>
            <a:r>
              <a:rPr dirty="0" err="1"/>
              <a:t>решение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объекту</a:t>
            </a:r>
            <a:r>
              <a:rPr dirty="0"/>
              <a:t> </a:t>
            </a:r>
            <a:r>
              <a:rPr dirty="0" err="1"/>
              <a:t>принимается</a:t>
            </a:r>
            <a:r>
              <a:rPr dirty="0"/>
              <a:t> NMS</a:t>
            </a:r>
            <a:endParaRPr sz="1979" dirty="0"/>
          </a:p>
          <a:p>
            <a:pPr marL="678941" lvl="3" indent="-226313" defTabSz="905255">
              <a:spcBef>
                <a:spcPts val="0"/>
              </a:spcBef>
              <a:defRPr sz="1782"/>
            </a:pPr>
            <a:r>
              <a:rPr dirty="0" err="1"/>
              <a:t>Порог</a:t>
            </a:r>
            <a:r>
              <a:rPr dirty="0"/>
              <a:t> </a:t>
            </a:r>
            <a:r>
              <a:rPr dirty="0" err="1"/>
              <a:t>отбора</a:t>
            </a:r>
            <a:r>
              <a:rPr dirty="0"/>
              <a:t> </a:t>
            </a:r>
            <a:r>
              <a:rPr dirty="0" err="1"/>
              <a:t>Bbox</a:t>
            </a:r>
            <a:r>
              <a:rPr dirty="0"/>
              <a:t> </a:t>
            </a:r>
            <a:r>
              <a:rPr dirty="0" err="1"/>
              <a:t>IoU</a:t>
            </a:r>
            <a:r>
              <a:rPr dirty="0"/>
              <a:t> 0.5 – </a:t>
            </a:r>
            <a:r>
              <a:rPr dirty="0" err="1"/>
              <a:t>такие</a:t>
            </a:r>
            <a:r>
              <a:rPr dirty="0"/>
              <a:t> </a:t>
            </a:r>
            <a:r>
              <a:rPr dirty="0" err="1"/>
              <a:t>клетки</a:t>
            </a:r>
            <a:r>
              <a:rPr dirty="0"/>
              <a:t> </a:t>
            </a:r>
            <a:r>
              <a:rPr dirty="0" err="1"/>
              <a:t>считаются</a:t>
            </a:r>
            <a:r>
              <a:rPr dirty="0"/>
              <a:t/>
            </a:r>
            <a:br>
              <a:rPr dirty="0"/>
            </a:br>
            <a:r>
              <a:rPr dirty="0" err="1"/>
              <a:t>позитивными</a:t>
            </a:r>
            <a:r>
              <a:rPr dirty="0"/>
              <a:t>, </a:t>
            </a:r>
            <a:r>
              <a:rPr dirty="0" err="1"/>
              <a:t>они</a:t>
            </a:r>
            <a:r>
              <a:rPr dirty="0"/>
              <a:t> </a:t>
            </a:r>
            <a:r>
              <a:rPr dirty="0" err="1"/>
              <a:t>участвуют</a:t>
            </a:r>
            <a:r>
              <a:rPr dirty="0"/>
              <a:t> в score.</a:t>
            </a:r>
          </a:p>
        </p:txBody>
      </p:sp>
      <p:pic>
        <p:nvPicPr>
          <p:cNvPr id="43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22" y="2278473"/>
            <a:ext cx="5855154" cy="1585912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Прямоугольник 2"/>
          <p:cNvSpPr txBox="1"/>
          <p:nvPr/>
        </p:nvSpPr>
        <p:spPr>
          <a:xfrm>
            <a:off x="4319159" y="3204678"/>
            <a:ext cx="22045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92929"/>
                </a:solidFill>
                <a:latin typeface="Charter Roman"/>
                <a:ea typeface="Charter Roman"/>
                <a:cs typeface="Charter Roman"/>
                <a:sym typeface="Charter Roman"/>
              </a:defRPr>
            </a:lvl1pPr>
          </a:lstStyle>
          <a:p>
            <a:r>
              <a:t>and aspect ratio = 1.</a:t>
            </a:r>
          </a:p>
        </p:txBody>
      </p:sp>
      <p:sp>
        <p:nvSpPr>
          <p:cNvPr id="433" name="Прямоугольник 4"/>
          <p:cNvSpPr txBox="1"/>
          <p:nvPr/>
        </p:nvSpPr>
        <p:spPr>
          <a:xfrm>
            <a:off x="5836920" y="5915805"/>
            <a:ext cx="6004560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r>
              <a:t>https://jonathan-hui.medium.com/ssd-object-detection-single-shot-multibox-detector-for-real-time-processing-9bd8deac0e06</a:t>
            </a:r>
          </a:p>
        </p:txBody>
      </p:sp>
      <p:pic>
        <p:nvPicPr>
          <p:cNvPr id="43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478" y="3864385"/>
            <a:ext cx="5717722" cy="285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35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127" y="2608650"/>
            <a:ext cx="4133851" cy="504827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TextBox 7"/>
          <p:cNvSpPr txBox="1"/>
          <p:nvPr/>
        </p:nvSpPr>
        <p:spPr>
          <a:xfrm>
            <a:off x="8746373" y="2284678"/>
            <a:ext cx="186574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Расчет масштабов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Заголовок 1"/>
          <p:cNvSpPr txBox="1">
            <a:spLocks noGrp="1"/>
          </p:cNvSpPr>
          <p:nvPr>
            <p:ph type="title"/>
          </p:nvPr>
        </p:nvSpPr>
        <p:spPr>
          <a:xfrm>
            <a:off x="762000" y="197161"/>
            <a:ext cx="10515600" cy="728739"/>
          </a:xfrm>
          <a:prstGeom prst="rect">
            <a:avLst/>
          </a:prstGeom>
        </p:spPr>
        <p:txBody>
          <a:bodyPr/>
          <a:lstStyle/>
          <a:p>
            <a:r>
              <a:t>SSD (single short detector)</a:t>
            </a:r>
          </a:p>
        </p:txBody>
      </p:sp>
      <p:sp>
        <p:nvSpPr>
          <p:cNvPr id="439" name="Объект 3"/>
          <p:cNvSpPr txBox="1">
            <a:spLocks noGrp="1"/>
          </p:cNvSpPr>
          <p:nvPr>
            <p:ph type="body" idx="1"/>
          </p:nvPr>
        </p:nvSpPr>
        <p:spPr>
          <a:xfrm>
            <a:off x="184730" y="925897"/>
            <a:ext cx="11600871" cy="5674929"/>
          </a:xfrm>
          <a:prstGeom prst="rect">
            <a:avLst/>
          </a:prstGeom>
        </p:spPr>
        <p:txBody>
          <a:bodyPr/>
          <a:lstStyle/>
          <a:p>
            <a:pPr marL="266700" lvl="3" indent="-266700">
              <a:lnSpc>
                <a:spcPct val="100000"/>
              </a:lnSpc>
              <a:spcBef>
                <a:spcPts val="0"/>
              </a:spcBef>
              <a:defRPr sz="1800"/>
            </a:pPr>
            <a:r>
              <a:t>При расчете функции потерь учитываются только позитивные клетки (те, где IoU &gt; 0.5),</a:t>
            </a:r>
          </a:p>
          <a:p>
            <a:pPr marL="723900" lvl="4" indent="-266700">
              <a:lnSpc>
                <a:spcPct val="100000"/>
              </a:lnSpc>
              <a:spcBef>
                <a:spcPts val="0"/>
              </a:spcBef>
              <a:defRPr sz="1800"/>
            </a:pPr>
            <a:r>
              <a:t>При расчете точности классификации тут вводится штраф за неправильный класс</a:t>
            </a:r>
          </a:p>
          <a:p>
            <a:pPr marL="266700" lvl="3" indent="-266700">
              <a:lnSpc>
                <a:spcPct val="100000"/>
              </a:lnSpc>
              <a:spcBef>
                <a:spcPts val="0"/>
              </a:spcBef>
              <a:defRPr sz="1800"/>
            </a:pPr>
            <a:r>
              <a:t>Клетки с IoU &lt; 0.5 считаются 0 классом, для них вводится штраф за не нелуевой класс.</a:t>
            </a:r>
          </a:p>
          <a:p>
            <a:pPr marL="266700" lvl="3" indent="-266700">
              <a:lnSpc>
                <a:spcPct val="100000"/>
              </a:lnSpc>
              <a:spcBef>
                <a:spcPts val="0"/>
              </a:spcBef>
              <a:defRPr sz="1800"/>
            </a:pPr>
            <a:r>
              <a:t>Функция потерь из двух частей: локализация и confidence score.</a:t>
            </a:r>
          </a:p>
        </p:txBody>
      </p:sp>
      <p:sp>
        <p:nvSpPr>
          <p:cNvPr id="440" name="Прямоугольник 2"/>
          <p:cNvSpPr txBox="1"/>
          <p:nvPr/>
        </p:nvSpPr>
        <p:spPr>
          <a:xfrm>
            <a:off x="4328212" y="3256743"/>
            <a:ext cx="220451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92929"/>
                </a:solidFill>
                <a:latin typeface="Charter Roman"/>
                <a:ea typeface="Charter Roman"/>
                <a:cs typeface="Charter Roman"/>
                <a:sym typeface="Charter Roman"/>
              </a:defRPr>
            </a:lvl1pPr>
          </a:lstStyle>
          <a:p>
            <a:r>
              <a:t>and aspect ratio = 1.</a:t>
            </a:r>
          </a:p>
        </p:txBody>
      </p:sp>
      <p:sp>
        <p:nvSpPr>
          <p:cNvPr id="441" name="Прямоугольник 4"/>
          <p:cNvSpPr txBox="1"/>
          <p:nvPr/>
        </p:nvSpPr>
        <p:spPr>
          <a:xfrm>
            <a:off x="5836920" y="5915805"/>
            <a:ext cx="6004560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r>
              <a:t>https://jonathan-hui.medium.com/ssd-object-detection-single-shot-multibox-detector-for-real-time-processing-9bd8deac0e06</a:t>
            </a:r>
          </a:p>
        </p:txBody>
      </p:sp>
      <p:pic>
        <p:nvPicPr>
          <p:cNvPr id="442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0" y="2135757"/>
            <a:ext cx="7610476" cy="2971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18" y="5149041"/>
            <a:ext cx="7753351" cy="1533527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Прямоугольник 5"/>
          <p:cNvSpPr txBox="1"/>
          <p:nvPr/>
        </p:nvSpPr>
        <p:spPr>
          <a:xfrm>
            <a:off x="6926447" y="2918583"/>
            <a:ext cx="6004561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где N - количество положительных совпадений, </a:t>
            </a:r>
            <a:br/>
            <a:r>
              <a:t>а α - вес потери локализации.</a:t>
            </a:r>
          </a:p>
        </p:txBody>
      </p:sp>
      <p:sp>
        <p:nvSpPr>
          <p:cNvPr id="446" name="TextBox 7"/>
          <p:cNvSpPr txBox="1"/>
          <p:nvPr/>
        </p:nvSpPr>
        <p:spPr>
          <a:xfrm>
            <a:off x="6609606" y="3735958"/>
            <a:ext cx="5231874" cy="2085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dirty="0"/>
              <a:t>Hard negative Mining</a:t>
            </a:r>
          </a:p>
          <a:p>
            <a:pPr marL="742950" lvl="1" indent="-285750">
              <a:buSzPct val="100000"/>
              <a:buFont typeface="Arial"/>
              <a:buChar char="•"/>
            </a:pPr>
            <a:r>
              <a:rPr dirty="0" err="1"/>
              <a:t>Так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негативных</a:t>
            </a:r>
            <a:r>
              <a:rPr dirty="0"/>
              <a:t> </a:t>
            </a:r>
            <a:r>
              <a:rPr dirty="0" err="1"/>
              <a:t>клеток</a:t>
            </a:r>
            <a:r>
              <a:rPr dirty="0"/>
              <a:t> (</a:t>
            </a:r>
            <a:r>
              <a:rPr dirty="0" err="1"/>
              <a:t>фон</a:t>
            </a:r>
            <a:r>
              <a:rPr dirty="0"/>
              <a:t>) </a:t>
            </a:r>
            <a:r>
              <a:rPr dirty="0" err="1"/>
              <a:t>слишком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,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сортируют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conf</a:t>
            </a:r>
            <a:r>
              <a:rPr dirty="0"/>
              <a:t> loss.</a:t>
            </a:r>
          </a:p>
          <a:p>
            <a:pPr marL="742950" lvl="1" indent="-285750">
              <a:buSzPct val="100000"/>
              <a:buFont typeface="Arial"/>
              <a:buChar char="•"/>
            </a:pPr>
            <a:r>
              <a:rPr dirty="0"/>
              <a:t>В </a:t>
            </a:r>
            <a:r>
              <a:rPr dirty="0" err="1"/>
              <a:t>итоговый</a:t>
            </a:r>
            <a:r>
              <a:rPr dirty="0"/>
              <a:t> </a:t>
            </a:r>
            <a:r>
              <a:rPr dirty="0" err="1"/>
              <a:t>расчет</a:t>
            </a:r>
            <a:r>
              <a:rPr dirty="0"/>
              <a:t> </a:t>
            </a:r>
            <a:r>
              <a:rPr dirty="0" err="1"/>
              <a:t>потерь</a:t>
            </a:r>
            <a:r>
              <a:rPr dirty="0"/>
              <a:t> </a:t>
            </a:r>
            <a:r>
              <a:rPr dirty="0" err="1"/>
              <a:t>выбираются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клетки</a:t>
            </a:r>
            <a:r>
              <a:rPr dirty="0"/>
              <a:t> с </a:t>
            </a:r>
            <a:r>
              <a:rPr dirty="0" err="1"/>
              <a:t>макс</a:t>
            </a:r>
            <a:r>
              <a:rPr dirty="0"/>
              <a:t>. </a:t>
            </a:r>
            <a:r>
              <a:rPr dirty="0" err="1"/>
              <a:t>значением</a:t>
            </a:r>
            <a:r>
              <a:rPr dirty="0"/>
              <a:t> loss, </a:t>
            </a:r>
            <a:br>
              <a:rPr dirty="0"/>
            </a:br>
            <a:r>
              <a:rPr dirty="0" err="1"/>
              <a:t>так</a:t>
            </a:r>
            <a:r>
              <a:rPr dirty="0"/>
              <a:t>, </a:t>
            </a:r>
            <a:r>
              <a:rPr dirty="0" err="1"/>
              <a:t>чтобы</a:t>
            </a:r>
            <a:r>
              <a:rPr dirty="0"/>
              <a:t> </a:t>
            </a:r>
            <a:r>
              <a:rPr dirty="0" err="1"/>
              <a:t>отношение</a:t>
            </a:r>
            <a:r>
              <a:rPr dirty="0"/>
              <a:t> </a:t>
            </a:r>
            <a:r>
              <a:rPr dirty="0" err="1"/>
              <a:t>числу</a:t>
            </a:r>
            <a:r>
              <a:rPr dirty="0"/>
              <a:t> </a:t>
            </a:r>
            <a:r>
              <a:rPr dirty="0" err="1"/>
              <a:t>позитв</a:t>
            </a:r>
            <a:r>
              <a:rPr dirty="0"/>
              <a:t>. </a:t>
            </a:r>
            <a:r>
              <a:rPr dirty="0" err="1"/>
              <a:t>Клеток</a:t>
            </a:r>
            <a:r>
              <a:rPr dirty="0"/>
              <a:t/>
            </a:r>
            <a:br>
              <a:rPr dirty="0"/>
            </a:br>
            <a:r>
              <a:rPr dirty="0" err="1"/>
              <a:t>было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менее</a:t>
            </a:r>
            <a:r>
              <a:rPr dirty="0"/>
              <a:t> 3:1</a:t>
            </a:r>
          </a:p>
        </p:txBody>
      </p:sp>
      <p:pic>
        <p:nvPicPr>
          <p:cNvPr id="11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775" y="2510026"/>
            <a:ext cx="5457825" cy="400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Прямоугольник 7"/>
          <p:cNvSpPr txBox="1"/>
          <p:nvPr/>
        </p:nvSpPr>
        <p:spPr>
          <a:xfrm>
            <a:off x="1043246" y="4457751"/>
            <a:ext cx="6004561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r>
              <a:t>https://towardsdatascience.com/review-ssd-single-shot-detector-object-detection-851a94607d11</a:t>
            </a:r>
          </a:p>
        </p:txBody>
      </p:sp>
      <p:sp>
        <p:nvSpPr>
          <p:cNvPr id="449" name="Заголовок 1"/>
          <p:cNvSpPr txBox="1">
            <a:spLocks noGrp="1"/>
          </p:cNvSpPr>
          <p:nvPr>
            <p:ph type="title"/>
          </p:nvPr>
        </p:nvSpPr>
        <p:spPr>
          <a:xfrm>
            <a:off x="762000" y="197161"/>
            <a:ext cx="10515600" cy="728739"/>
          </a:xfrm>
          <a:prstGeom prst="rect">
            <a:avLst/>
          </a:prstGeom>
        </p:spPr>
        <p:txBody>
          <a:bodyPr/>
          <a:lstStyle/>
          <a:p>
            <a:r>
              <a:t>SSD (single short detector)</a:t>
            </a:r>
          </a:p>
        </p:txBody>
      </p:sp>
      <p:sp>
        <p:nvSpPr>
          <p:cNvPr id="450" name="Объект 3"/>
          <p:cNvSpPr txBox="1">
            <a:spLocks noGrp="1"/>
          </p:cNvSpPr>
          <p:nvPr>
            <p:ph type="body" idx="1"/>
          </p:nvPr>
        </p:nvSpPr>
        <p:spPr>
          <a:xfrm>
            <a:off x="184730" y="925897"/>
            <a:ext cx="11600871" cy="5674929"/>
          </a:xfrm>
          <a:prstGeom prst="rect">
            <a:avLst/>
          </a:prstGeom>
        </p:spPr>
        <p:txBody>
          <a:bodyPr/>
          <a:lstStyle/>
          <a:p>
            <a:pPr marL="266700" lvl="3" indent="-266700">
              <a:lnSpc>
                <a:spcPct val="100000"/>
              </a:lnSpc>
              <a:spcBef>
                <a:spcPts val="0"/>
              </a:spcBef>
              <a:defRPr sz="2000"/>
            </a:pPr>
            <a:r>
              <a:t>При обучении данные аргументируют: </a:t>
            </a:r>
            <a:endParaRPr sz="1800"/>
          </a:p>
          <a:p>
            <a:pPr marL="723900" lvl="4" indent="-266700">
              <a:lnSpc>
                <a:spcPct val="100000"/>
              </a:lnSpc>
              <a:spcBef>
                <a:spcPts val="0"/>
              </a:spcBef>
              <a:defRPr sz="2000"/>
            </a:pPr>
            <a:r>
              <a:t>flipping, cropping, and color distortion</a:t>
            </a:r>
            <a:endParaRPr sz="1800"/>
          </a:p>
          <a:p>
            <a:pPr>
              <a:defRPr sz="2000"/>
            </a:pPr>
            <a:r>
              <a:t>Для выделения очень маленьких объетов используется аутментация ZoomOut</a:t>
            </a:r>
          </a:p>
          <a:p>
            <a:pPr>
              <a:defRPr sz="2000"/>
            </a:pPr>
            <a:r>
              <a:t>А также выбор одного из </a:t>
            </a:r>
          </a:p>
          <a:p>
            <a:pPr marL="685800" lvl="1" indent="-228600">
              <a:spcBef>
                <a:spcPts val="500"/>
              </a:spcBef>
              <a:defRPr sz="2000"/>
            </a:pPr>
            <a:r>
              <a:t>Use the original,</a:t>
            </a:r>
            <a:endParaRPr sz="2400"/>
          </a:p>
          <a:p>
            <a:pPr marL="685800" lvl="1" indent="-228600">
              <a:spcBef>
                <a:spcPts val="500"/>
              </a:spcBef>
              <a:defRPr sz="2000"/>
            </a:pPr>
            <a:r>
              <a:t>Sample a patch with IoU of 0.1, 0.3, 0.5, 0.7 or 0.9,</a:t>
            </a:r>
            <a:endParaRPr sz="2400"/>
          </a:p>
          <a:p>
            <a:pPr marL="685800" lvl="1" indent="-228600">
              <a:spcBef>
                <a:spcPts val="500"/>
              </a:spcBef>
              <a:defRPr sz="2000"/>
            </a:pPr>
            <a:r>
              <a:t>Randomly sample a patch.</a:t>
            </a:r>
            <a:endParaRPr sz="2400"/>
          </a:p>
          <a:p>
            <a:pPr marL="685800" lvl="1" indent="-228600">
              <a:spcBef>
                <a:spcPts val="500"/>
              </a:spcBef>
              <a:defRPr sz="2000"/>
            </a:pPr>
            <a:endParaRPr sz="2400"/>
          </a:p>
          <a:p>
            <a:pPr marL="268288" lvl="4" indent="-266700">
              <a:lnSpc>
                <a:spcPct val="100000"/>
              </a:lnSpc>
              <a:spcBef>
                <a:spcPts val="0"/>
              </a:spcBef>
              <a:defRPr sz="1800"/>
            </a:pPr>
            <a:r>
              <a:t>В основе архитектуры сети VGG Net, однако в FC6, FC7 вставлен Atorus Convolution (dialed Conv)</a:t>
            </a:r>
          </a:p>
          <a:p>
            <a:pPr marL="268288" lvl="4" indent="-266700">
              <a:lnSpc>
                <a:spcPct val="100000"/>
              </a:lnSpc>
              <a:spcBef>
                <a:spcPts val="0"/>
              </a:spcBef>
              <a:defRPr sz="1800"/>
            </a:pPr>
            <a:r>
              <a:t>Доступны 2 конфигурации сети SSD512, SSD300 (размер изображения 512х512 и 300х300)</a:t>
            </a:r>
          </a:p>
        </p:txBody>
      </p:sp>
      <p:pic>
        <p:nvPicPr>
          <p:cNvPr id="45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25" y="4958157"/>
            <a:ext cx="9680576" cy="1642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164" y="2411685"/>
            <a:ext cx="3768436" cy="1268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Заголовок 1"/>
          <p:cNvSpPr txBox="1">
            <a:spLocks noGrp="1"/>
          </p:cNvSpPr>
          <p:nvPr>
            <p:ph type="title"/>
          </p:nvPr>
        </p:nvSpPr>
        <p:spPr>
          <a:xfrm>
            <a:off x="762000" y="197161"/>
            <a:ext cx="10515600" cy="728739"/>
          </a:xfrm>
          <a:prstGeom prst="rect">
            <a:avLst/>
          </a:prstGeom>
        </p:spPr>
        <p:txBody>
          <a:bodyPr/>
          <a:lstStyle/>
          <a:p>
            <a:r>
              <a:t>DSSD (deconvolution single short detector)</a:t>
            </a:r>
          </a:p>
        </p:txBody>
      </p:sp>
      <p:sp>
        <p:nvSpPr>
          <p:cNvPr id="455" name="Объект 2"/>
          <p:cNvSpPr txBox="1">
            <a:spLocks noGrp="1"/>
          </p:cNvSpPr>
          <p:nvPr>
            <p:ph type="body" idx="1"/>
          </p:nvPr>
        </p:nvSpPr>
        <p:spPr>
          <a:xfrm>
            <a:off x="184731" y="925899"/>
            <a:ext cx="11169069" cy="499470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2000"/>
            </a:pPr>
            <a:r>
              <a:t> VGGNet или ResNet backbone</a:t>
            </a:r>
          </a:p>
          <a:p>
            <a:pPr>
              <a:spcBef>
                <a:spcPts val="0"/>
              </a:spcBef>
              <a:defRPr sz="2000"/>
            </a:pPr>
            <a:r>
              <a:t>Использование обратной свертки в предсказаниях </a:t>
            </a:r>
          </a:p>
          <a:p>
            <a:pPr>
              <a:spcBef>
                <a:spcPts val="0"/>
              </a:spcBef>
              <a:defRPr sz="2000"/>
            </a:pPr>
            <a:r>
              <a:t>Несколько вариантов модуля предсказания</a:t>
            </a:r>
          </a:p>
          <a:p>
            <a:pPr>
              <a:spcBef>
                <a:spcPts val="0"/>
              </a:spcBef>
              <a:defRPr sz="2000"/>
            </a:pPr>
            <a:r>
              <a:t>Обучение в 3 этап</a:t>
            </a:r>
          </a:p>
          <a:p>
            <a:pPr marL="685800" lvl="1" indent="-228600">
              <a:spcBef>
                <a:spcPts val="0"/>
              </a:spcBef>
              <a:defRPr sz="2000"/>
            </a:pPr>
            <a:r>
              <a:t>1 эта предобучение SSD (классик)</a:t>
            </a:r>
            <a:endParaRPr sz="2400"/>
          </a:p>
          <a:p>
            <a:pPr marL="685800" lvl="1" indent="-228600">
              <a:spcBef>
                <a:spcPts val="0"/>
              </a:spcBef>
              <a:defRPr sz="2000"/>
            </a:pPr>
            <a:r>
              <a:t>1. этап только обучение deconv части</a:t>
            </a:r>
            <a:endParaRPr sz="2400"/>
          </a:p>
          <a:p>
            <a:pPr marL="685800" lvl="1" indent="-228600">
              <a:spcBef>
                <a:spcPts val="0"/>
              </a:spcBef>
              <a:defRPr sz="2000"/>
            </a:pPr>
            <a:r>
              <a:t>2. этап обучение всей сети.</a:t>
            </a:r>
            <a:endParaRPr sz="2400"/>
          </a:p>
          <a:p>
            <a:pPr>
              <a:spcBef>
                <a:spcPts val="0"/>
              </a:spcBef>
              <a:defRPr sz="2000"/>
            </a:pPr>
            <a:r>
              <a:t>Аугметнация: randomly cropping, flipping, and random photometric distortion</a:t>
            </a:r>
          </a:p>
          <a:p>
            <a:pPr marL="228600" lvl="1" indent="-228600">
              <a:spcBef>
                <a:spcPts val="0"/>
              </a:spcBef>
              <a:defRPr sz="2000"/>
            </a:pPr>
            <a:r>
              <a:t>Aspect ratio: получен с помощью K-средних добавлено </a:t>
            </a:r>
            <a:br/>
            <a:r>
              <a:t>соотношение сторон 1.6, </a:t>
            </a:r>
            <a:r>
              <a:rPr sz="1600"/>
              <a:t>т. Е. Используются {1,6, 2,0, 3,0}.</a:t>
            </a:r>
            <a:endParaRPr sz="2400"/>
          </a:p>
          <a:p>
            <a:pPr>
              <a:spcBef>
                <a:spcPts val="0"/>
              </a:spcBef>
              <a:defRPr sz="2000"/>
            </a:pPr>
            <a:r>
              <a:t>Предложено несколько вариантов сети, </a:t>
            </a:r>
            <a:br/>
            <a:r>
              <a:t>в некоторых убран BN в inference.</a:t>
            </a:r>
          </a:p>
        </p:txBody>
      </p:sp>
      <p:pic>
        <p:nvPicPr>
          <p:cNvPr id="45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799" y="3759825"/>
            <a:ext cx="4537076" cy="30981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413" y="1420476"/>
            <a:ext cx="3025462" cy="2082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615484"/>
            <a:ext cx="6299200" cy="22425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39864" y="4006312"/>
            <a:ext cx="9616699" cy="236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6" name="Заголовок 1"/>
          <p:cNvSpPr txBox="1">
            <a:spLocks noGrp="1"/>
          </p:cNvSpPr>
          <p:nvPr>
            <p:ph type="title"/>
          </p:nvPr>
        </p:nvSpPr>
        <p:spPr>
          <a:xfrm>
            <a:off x="761999" y="305303"/>
            <a:ext cx="10881053" cy="107355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sz="4800" b="1" dirty="0">
                <a:solidFill>
                  <a:schemeClr val="bg1"/>
                </a:solidFill>
              </a:rPr>
              <a:t>YOLO (You Look Only Once)</a:t>
            </a:r>
          </a:p>
        </p:txBody>
      </p:sp>
      <p:sp>
        <p:nvSpPr>
          <p:cNvPr id="267" name="Объект 2"/>
          <p:cNvSpPr txBox="1">
            <a:spLocks noGrp="1"/>
          </p:cNvSpPr>
          <p:nvPr>
            <p:ph type="body" idx="1"/>
          </p:nvPr>
        </p:nvSpPr>
        <p:spPr>
          <a:xfrm>
            <a:off x="384650" y="1130949"/>
            <a:ext cx="10881053" cy="514292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2000"/>
            </a:pPr>
            <a:r>
              <a:rPr sz="2200" dirty="0">
                <a:solidFill>
                  <a:schemeClr val="bg1"/>
                </a:solidFill>
              </a:rPr>
              <a:t>YOLO </a:t>
            </a:r>
            <a:r>
              <a:rPr sz="2200" dirty="0" err="1">
                <a:solidFill>
                  <a:schemeClr val="bg1"/>
                </a:solidFill>
              </a:rPr>
              <a:t>решает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задачу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обнаружения</a:t>
            </a:r>
            <a:r>
              <a:rPr sz="2200" dirty="0">
                <a:solidFill>
                  <a:schemeClr val="bg1"/>
                </a:solidFill>
              </a:rPr>
              <a:t>, </a:t>
            </a:r>
            <a:r>
              <a:rPr sz="2200" dirty="0" err="1">
                <a:solidFill>
                  <a:schemeClr val="bg1"/>
                </a:solidFill>
              </a:rPr>
              <a:t>как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задачу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регрессии</a:t>
            </a:r>
            <a:r>
              <a:rPr sz="2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2000"/>
            </a:pPr>
            <a:r>
              <a:rPr sz="2200" dirty="0" err="1">
                <a:solidFill>
                  <a:schemeClr val="bg1"/>
                </a:solidFill>
              </a:rPr>
              <a:t>Сеть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преобразует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изображение</a:t>
            </a:r>
            <a:r>
              <a:rPr sz="2200" dirty="0">
                <a:solidFill>
                  <a:schemeClr val="bg1"/>
                </a:solidFill>
              </a:rPr>
              <a:t> в 30 </a:t>
            </a:r>
            <a:r>
              <a:rPr sz="2200" dirty="0" err="1">
                <a:solidFill>
                  <a:schemeClr val="bg1"/>
                </a:solidFill>
              </a:rPr>
              <a:t>матриц</a:t>
            </a:r>
            <a:r>
              <a:rPr sz="2200" dirty="0">
                <a:solidFill>
                  <a:schemeClr val="bg1"/>
                </a:solidFill>
              </a:rPr>
              <a:t> 7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dirty="0">
                <a:solidFill>
                  <a:schemeClr val="bg1"/>
                </a:solidFill>
              </a:rPr>
              <a:t>7</a:t>
            </a:r>
            <a:r>
              <a:rPr lang="ru-RU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×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30</a:t>
            </a:r>
            <a:r>
              <a:rPr sz="2200" dirty="0">
                <a:solidFill>
                  <a:schemeClr val="bg1"/>
                </a:solidFill>
              </a:rPr>
              <a:t> (</a:t>
            </a:r>
            <a:r>
              <a:rPr sz="2200" dirty="0" err="1">
                <a:solidFill>
                  <a:schemeClr val="bg1"/>
                </a:solidFill>
              </a:rPr>
              <a:t>тензонр</a:t>
            </a:r>
            <a:r>
              <a:rPr sz="2200" dirty="0">
                <a:solidFill>
                  <a:schemeClr val="bg1"/>
                </a:solidFill>
              </a:rPr>
              <a:t>) 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defRPr sz="2000"/>
            </a:pPr>
            <a:r>
              <a:rPr sz="2200" dirty="0" err="1">
                <a:solidFill>
                  <a:schemeClr val="bg1"/>
                </a:solidFill>
              </a:rPr>
              <a:t>где</a:t>
            </a:r>
            <a:r>
              <a:rPr sz="2200" dirty="0">
                <a:solidFill>
                  <a:schemeClr val="bg1"/>
                </a:solidFill>
              </a:rPr>
              <a:t> </a:t>
            </a:r>
          </a:p>
          <a:p>
            <a:pPr marL="1143000" lvl="2" indent="-228600">
              <a:lnSpc>
                <a:spcPct val="100000"/>
              </a:lnSpc>
              <a:spcBef>
                <a:spcPts val="0"/>
              </a:spcBef>
              <a:defRPr sz="2000"/>
            </a:pPr>
            <a:r>
              <a:rPr dirty="0">
                <a:solidFill>
                  <a:schemeClr val="bg1"/>
                </a:solidFill>
              </a:rPr>
              <a:t>7x7 – 49 </a:t>
            </a:r>
            <a:r>
              <a:rPr dirty="0" err="1">
                <a:solidFill>
                  <a:schemeClr val="bg1"/>
                </a:solidFill>
              </a:rPr>
              <a:t>ячеек</a:t>
            </a:r>
            <a:r>
              <a:rPr dirty="0">
                <a:solidFill>
                  <a:schemeClr val="bg1"/>
                </a:solidFill>
              </a:rPr>
              <a:t>, в </a:t>
            </a:r>
            <a:r>
              <a:rPr dirty="0" err="1">
                <a:solidFill>
                  <a:schemeClr val="bg1"/>
                </a:solidFill>
              </a:rPr>
              <a:t>которых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могут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быть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найдены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объекты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размером</a:t>
            </a:r>
            <a:r>
              <a:rPr dirty="0">
                <a:solidFill>
                  <a:schemeClr val="bg1"/>
                </a:solidFill>
              </a:rPr>
              <a:t> (</a:t>
            </a:r>
            <a:r>
              <a:rPr dirty="0" err="1">
                <a:solidFill>
                  <a:schemeClr val="bg1"/>
                </a:solidFill>
              </a:rPr>
              <a:t>x,y,w,h,c</a:t>
            </a:r>
            <a:r>
              <a:rPr dirty="0">
                <a:solidFill>
                  <a:schemeClr val="bg1"/>
                </a:solidFill>
              </a:rPr>
              <a:t>)*B+</a:t>
            </a:r>
            <a:r>
              <a:rPr lang="en-US" dirty="0">
                <a:solidFill>
                  <a:schemeClr val="bg1"/>
                </a:solidFill>
              </a:rPr>
              <a:t>K</a:t>
            </a:r>
            <a:r>
              <a:rPr dirty="0">
                <a:solidFill>
                  <a:schemeClr val="bg1"/>
                </a:solidFill>
              </a:rPr>
              <a:t>,  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00">
              <a:lnSpc>
                <a:spcPct val="100000"/>
              </a:lnSpc>
              <a:spcBef>
                <a:spcPts val="0"/>
              </a:spcBef>
              <a:defRPr sz="2000"/>
            </a:pPr>
            <a:r>
              <a:rPr dirty="0" err="1">
                <a:solidFill>
                  <a:schemeClr val="bg1"/>
                </a:solidFill>
              </a:rPr>
              <a:t>x,y,w,h</a:t>
            </a:r>
            <a:r>
              <a:rPr dirty="0">
                <a:solidFill>
                  <a:schemeClr val="bg1"/>
                </a:solidFill>
              </a:rPr>
              <a:t> – </a:t>
            </a:r>
            <a:r>
              <a:rPr dirty="0" err="1">
                <a:solidFill>
                  <a:schemeClr val="bg1"/>
                </a:solidFill>
              </a:rPr>
              <a:t>координаты</a:t>
            </a:r>
            <a:r>
              <a:rPr dirty="0">
                <a:solidFill>
                  <a:schemeClr val="bg1"/>
                </a:solidFill>
              </a:rPr>
              <a:t> и </a:t>
            </a:r>
            <a:r>
              <a:rPr dirty="0" err="1">
                <a:solidFill>
                  <a:schemeClr val="bg1"/>
                </a:solidFill>
              </a:rPr>
              <a:t>размер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Bbox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00">
              <a:lnSpc>
                <a:spcPct val="100000"/>
              </a:lnSpc>
              <a:spcBef>
                <a:spcPts val="0"/>
              </a:spcBef>
              <a:defRPr sz="2000"/>
            </a:pPr>
            <a:r>
              <a:rPr lang="ru-RU" dirty="0">
                <a:solidFill>
                  <a:schemeClr val="bg1"/>
                </a:solidFill>
              </a:rPr>
              <a:t>с</a:t>
            </a:r>
            <a:r>
              <a:rPr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уверенность того, что </a:t>
            </a:r>
            <a:r>
              <a:rPr dirty="0">
                <a:solidFill>
                  <a:schemeClr val="bg1"/>
                </a:solidFill>
              </a:rPr>
              <a:t>в </a:t>
            </a:r>
            <a:r>
              <a:rPr dirty="0" err="1">
                <a:solidFill>
                  <a:schemeClr val="bg1"/>
                </a:solidFill>
              </a:rPr>
              <a:t>Bbox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есть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объект</a:t>
            </a:r>
            <a:r>
              <a:rPr lang="ru-RU" dirty="0">
                <a:solidFill>
                  <a:schemeClr val="bg1"/>
                </a:solidFill>
              </a:rPr>
              <a:t> (не фон)</a:t>
            </a:r>
            <a:r>
              <a:rPr dirty="0">
                <a:solidFill>
                  <a:schemeClr val="bg1"/>
                </a:solidFill>
              </a:rPr>
              <a:t>, 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00">
              <a:lnSpc>
                <a:spcPct val="100000"/>
              </a:lnSpc>
              <a:spcBef>
                <a:spcPts val="0"/>
              </a:spcBef>
              <a:defRPr sz="2000"/>
            </a:pPr>
            <a:r>
              <a:rPr dirty="0">
                <a:solidFill>
                  <a:schemeClr val="bg1"/>
                </a:solidFill>
              </a:rPr>
              <a:t>B – </a:t>
            </a:r>
            <a:r>
              <a:rPr dirty="0" err="1">
                <a:solidFill>
                  <a:schemeClr val="bg1"/>
                </a:solidFill>
              </a:rPr>
              <a:t>число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Bbox</a:t>
            </a:r>
            <a:r>
              <a:rPr dirty="0">
                <a:solidFill>
                  <a:schemeClr val="bg1"/>
                </a:solidFill>
              </a:rPr>
              <a:t> (2 в </a:t>
            </a:r>
            <a:r>
              <a:rPr dirty="0" err="1">
                <a:solidFill>
                  <a:schemeClr val="bg1"/>
                </a:solidFill>
              </a:rPr>
              <a:t>оригинале</a:t>
            </a:r>
            <a:r>
              <a:rPr dirty="0">
                <a:solidFill>
                  <a:schemeClr val="bg1"/>
                </a:solidFill>
              </a:rPr>
              <a:t>), </a:t>
            </a:r>
            <a:endParaRPr lang="ru-RU" dirty="0">
              <a:solidFill>
                <a:schemeClr val="bg1"/>
              </a:solidFill>
            </a:endParaRPr>
          </a:p>
          <a:p>
            <a:pPr marL="1143000" lvl="2" indent="-228600">
              <a:lnSpc>
                <a:spcPct val="100000"/>
              </a:lnSpc>
              <a:spcBef>
                <a:spcPts val="0"/>
              </a:spcBef>
              <a:defRPr sz="2000"/>
            </a:pPr>
            <a:r>
              <a:rPr dirty="0">
                <a:solidFill>
                  <a:schemeClr val="bg1"/>
                </a:solidFill>
              </a:rPr>
              <a:t>S</a:t>
            </a:r>
            <a:r>
              <a:rPr lang="ru-RU" baseline="30000" dirty="0">
                <a:solidFill>
                  <a:schemeClr val="bg1"/>
                </a:solidFill>
              </a:rPr>
              <a:t>2</a:t>
            </a:r>
            <a:r>
              <a:rPr dirty="0">
                <a:solidFill>
                  <a:schemeClr val="bg1"/>
                </a:solidFill>
              </a:rPr>
              <a:t> – </a:t>
            </a:r>
            <a:r>
              <a:rPr dirty="0" err="1">
                <a:solidFill>
                  <a:schemeClr val="bg1"/>
                </a:solidFill>
              </a:rPr>
              <a:t>количество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объектов</a:t>
            </a:r>
            <a:r>
              <a:rPr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1143000" lvl="2" indent="-228600">
              <a:lnSpc>
                <a:spcPct val="100000"/>
              </a:lnSpc>
              <a:spcBef>
                <a:spcPts val="0"/>
              </a:spcBef>
              <a:defRPr sz="2000"/>
            </a:pPr>
            <a:r>
              <a:rPr lang="en-US" sz="2200" dirty="0">
                <a:solidFill>
                  <a:schemeClr val="bg1"/>
                </a:solidFill>
              </a:rPr>
              <a:t>K</a:t>
            </a:r>
            <a:r>
              <a:rPr lang="ru-RU" sz="2200" dirty="0">
                <a:solidFill>
                  <a:schemeClr val="bg1"/>
                </a:solidFill>
              </a:rPr>
              <a:t> – число классов</a:t>
            </a:r>
            <a:r>
              <a:rPr sz="2200" dirty="0">
                <a:solidFill>
                  <a:schemeClr val="bg1"/>
                </a:solidFill>
              </a:rPr>
              <a:t/>
            </a:r>
            <a:br>
              <a:rPr sz="2200" dirty="0">
                <a:solidFill>
                  <a:schemeClr val="bg1"/>
                </a:solidFill>
              </a:rPr>
            </a:br>
            <a:endParaRPr sz="22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1293" y="1147454"/>
            <a:ext cx="8067230" cy="818080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14" y="3922682"/>
            <a:ext cx="9388524" cy="2367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65499" y="4006312"/>
            <a:ext cx="5981701" cy="2363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1" name="Заголовок 1"/>
          <p:cNvSpPr txBox="1">
            <a:spLocks noGrp="1"/>
          </p:cNvSpPr>
          <p:nvPr>
            <p:ph type="title"/>
          </p:nvPr>
        </p:nvSpPr>
        <p:spPr>
          <a:xfrm>
            <a:off x="371474" y="305303"/>
            <a:ext cx="10906126" cy="85584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" sz="4800" b="1" dirty="0">
                <a:solidFill>
                  <a:schemeClr val="bg1"/>
                </a:solidFill>
              </a:rPr>
              <a:t>YOLO (You Look Only Once)</a:t>
            </a:r>
            <a:endParaRPr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Объект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40270" y="1176880"/>
                <a:ext cx="11587109" cy="281409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sz="2400" dirty="0">
                    <a:solidFill>
                      <a:schemeClr val="bg1"/>
                    </a:solidFill>
                  </a:rPr>
                  <a:t>В основе </a:t>
                </a:r>
                <a:r>
                  <a:rPr lang="ru-RU" sz="2400" dirty="0" err="1">
                    <a:solidFill>
                      <a:schemeClr val="bg1"/>
                    </a:solidFill>
                  </a:rPr>
                  <a:t>работы</a:t>
                </a: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:r>
                  <a:rPr lang="en" sz="2400" dirty="0">
                    <a:solidFill>
                      <a:schemeClr val="bg1"/>
                    </a:solidFill>
                  </a:rPr>
                  <a:t>YOLO </a:t>
                </a:r>
                <a:r>
                  <a:rPr lang="ru-RU" sz="2400" dirty="0" err="1">
                    <a:solidFill>
                      <a:schemeClr val="bg1"/>
                    </a:solidFill>
                  </a:rPr>
                  <a:t>идея</a:t>
                </a:r>
                <a:r>
                  <a:rPr lang="ru-RU" sz="2400" dirty="0">
                    <a:solidFill>
                      <a:schemeClr val="bg1"/>
                    </a:solidFill>
                  </a:rPr>
                  <a:t>, </a:t>
                </a:r>
                <a:r>
                  <a:rPr lang="ru-RU" sz="2400" dirty="0" err="1">
                    <a:solidFill>
                      <a:schemeClr val="bg1"/>
                    </a:solidFill>
                  </a:rPr>
                  <a:t>что</a:t>
                </a: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:r>
                  <a:rPr lang="ru-RU" sz="2400" dirty="0" err="1">
                    <a:solidFill>
                      <a:schemeClr val="bg1"/>
                    </a:solidFill>
                  </a:rPr>
                  <a:t>изображение</a:t>
                </a: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:r>
                  <a:rPr lang="ru-RU" sz="2400" dirty="0" err="1">
                    <a:solidFill>
                      <a:schemeClr val="bg1"/>
                    </a:solidFill>
                  </a:rPr>
                  <a:t>делится</a:t>
                </a: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:r>
                  <a:rPr lang="ru-RU" sz="2400" dirty="0" err="1">
                    <a:solidFill>
                      <a:schemeClr val="bg1"/>
                    </a:solidFill>
                  </a:rPr>
                  <a:t>на</a:t>
                </a:r>
                <a:r>
                  <a:rPr lang="ru-RU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" sz="2400" dirty="0">
                    <a:solidFill>
                      <a:schemeClr val="bg1"/>
                    </a:solidFill>
                  </a:rPr>
                  <a:t> </a:t>
                </a:r>
                <a:r>
                  <a:rPr lang="ru-RU" sz="2400" dirty="0" err="1">
                    <a:solidFill>
                      <a:schemeClr val="bg1"/>
                    </a:solidFill>
                  </a:rPr>
                  <a:t>клеток</a:t>
                </a:r>
                <a:r>
                  <a:rPr lang="ru-RU" sz="2400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dirty="0">
                    <a:solidFill>
                      <a:schemeClr val="bg1"/>
                    </a:solidFill>
                  </a:rPr>
                  <a:t>Для каждой клетки предсказывается 1 или несколько граничащих рамок объекта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dirty="0">
                    <a:solidFill>
                      <a:schemeClr val="bg1"/>
                    </a:solidFill>
                  </a:rPr>
                  <a:t>Для каждой рамки предсказывается наличие в ней объекта (или фона)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dirty="0">
                    <a:solidFill>
                      <a:schemeClr val="bg1"/>
                    </a:solidFill>
                  </a:rPr>
                  <a:t>Также для каждой клетки предсказывается класс объекта в ней.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sz="2400" dirty="0">
                    <a:solidFill>
                      <a:schemeClr val="bg1"/>
                    </a:solidFill>
                  </a:rPr>
                  <a:t>Клетка предсказателем та, в которой центр объекта с максимальной вероятностью. </a:t>
                </a:r>
              </a:p>
              <a:p>
                <a:pPr marL="685800" lvl="1" indent="-228600">
                  <a:lnSpc>
                    <a:spcPct val="100000"/>
                  </a:lnSpc>
                  <a:spcBef>
                    <a:spcPts val="0"/>
                  </a:spcBef>
                  <a:defRPr sz="1600"/>
                </a:pPr>
                <a:r>
                  <a:rPr lang="ru-RU" dirty="0">
                    <a:solidFill>
                      <a:schemeClr val="bg1"/>
                    </a:solidFill>
                  </a:rPr>
                  <a:t>В оригинальной работе может быть до 98 </a:t>
                </a:r>
                <a:r>
                  <a:rPr lang="ru-RU" dirty="0" err="1">
                    <a:solidFill>
                      <a:schemeClr val="bg1"/>
                    </a:solidFill>
                  </a:rPr>
                  <a:t>анхоров</a:t>
                </a:r>
                <a:r>
                  <a:rPr lang="ru-RU" dirty="0">
                    <a:solidFill>
                      <a:schemeClr val="bg1"/>
                    </a:solidFill>
                  </a:rPr>
                  <a:t> ((</a:t>
                </a:r>
                <a14:m>
                  <m:oMath xmlns:m="http://schemas.openxmlformats.org/officeDocument/2006/math">
                    <m:r>
                      <a:rPr 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). 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defRPr sz="2000"/>
                </a:pPr>
                <a:r>
                  <a:rPr lang="ru-RU" dirty="0">
                    <a:solidFill>
                      <a:schemeClr val="bg1"/>
                    </a:solidFill>
                  </a:rPr>
                  <a:t>Для построения итоговой рамки объекта используется </a:t>
                </a:r>
                <a:r>
                  <a:rPr lang="en" dirty="0">
                    <a:solidFill>
                      <a:schemeClr val="bg1"/>
                    </a:solidFill>
                  </a:rPr>
                  <a:t>NMS</a:t>
                </a:r>
              </a:p>
            </p:txBody>
          </p:sp>
        </mc:Choice>
        <mc:Fallback xmlns="">
          <p:sp>
            <p:nvSpPr>
              <p:cNvPr id="292" name="Объек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0270" y="1176880"/>
                <a:ext cx="11587109" cy="2814095"/>
              </a:xfrm>
              <a:prstGeom prst="rect">
                <a:avLst/>
              </a:prstGeom>
              <a:blipFill>
                <a:blip r:embed="rId2"/>
                <a:stretch>
                  <a:fillRect l="-684" t="-17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685800" y="1581150"/>
            <a:ext cx="9962260" cy="914222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9" y="3990975"/>
            <a:ext cx="4983011" cy="2498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Заголовок 1"/>
          <p:cNvSpPr txBox="1">
            <a:spLocks noGrp="1"/>
          </p:cNvSpPr>
          <p:nvPr>
            <p:ph type="title"/>
          </p:nvPr>
        </p:nvSpPr>
        <p:spPr>
          <a:xfrm>
            <a:off x="761999" y="305303"/>
            <a:ext cx="10881053" cy="107355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sz="4800" b="1" dirty="0">
                <a:solidFill>
                  <a:schemeClr val="bg1"/>
                </a:solidFill>
              </a:rPr>
              <a:t>YOLO (You Look Only Once)</a:t>
            </a:r>
          </a:p>
        </p:txBody>
      </p:sp>
      <p:sp>
        <p:nvSpPr>
          <p:cNvPr id="267" name="Объект 2"/>
          <p:cNvSpPr txBox="1">
            <a:spLocks noGrp="1"/>
          </p:cNvSpPr>
          <p:nvPr>
            <p:ph type="body" idx="1"/>
          </p:nvPr>
        </p:nvSpPr>
        <p:spPr>
          <a:xfrm>
            <a:off x="307648" y="1217576"/>
            <a:ext cx="10881053" cy="514292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rPr lang="en" sz="2200" dirty="0">
                <a:solidFill>
                  <a:schemeClr val="bg1"/>
                </a:solidFill>
              </a:rPr>
              <a:t>YOLO </a:t>
            </a:r>
            <a:r>
              <a:rPr lang="ru-RU" sz="2200" dirty="0">
                <a:solidFill>
                  <a:schemeClr val="bg1"/>
                </a:solidFill>
              </a:rPr>
              <a:t>использует свой Фреймворк </a:t>
            </a:r>
            <a:r>
              <a:rPr lang="en" sz="2200" dirty="0" err="1">
                <a:solidFill>
                  <a:schemeClr val="bg1"/>
                </a:solidFill>
              </a:rPr>
              <a:t>DarkNet</a:t>
            </a:r>
            <a:r>
              <a:rPr lang="en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в качестве </a:t>
            </a:r>
            <a:r>
              <a:rPr lang="en" sz="2200" dirty="0">
                <a:solidFill>
                  <a:schemeClr val="bg1"/>
                </a:solidFill>
              </a:rPr>
              <a:t>backbone 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Полная </a:t>
            </a:r>
            <a:r>
              <a:rPr lang="en" sz="2200" dirty="0">
                <a:solidFill>
                  <a:schemeClr val="bg1"/>
                </a:solidFill>
              </a:rPr>
              <a:t>YOLO </a:t>
            </a:r>
            <a:r>
              <a:rPr lang="ru-RU" sz="2200" dirty="0">
                <a:solidFill>
                  <a:schemeClr val="bg1"/>
                </a:solidFill>
              </a:rPr>
              <a:t>на основе </a:t>
            </a:r>
            <a:r>
              <a:rPr lang="en" sz="2200" dirty="0" err="1">
                <a:solidFill>
                  <a:schemeClr val="bg1"/>
                </a:solidFill>
              </a:rPr>
              <a:t>GoogLeNet</a:t>
            </a:r>
            <a:r>
              <a:rPr lang="en" sz="22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SzPct val="100000"/>
              <a:buFont typeface="Arial"/>
              <a:buChar char="•"/>
            </a:pPr>
            <a:r>
              <a:rPr lang="en" sz="1800" dirty="0">
                <a:solidFill>
                  <a:schemeClr val="bg1"/>
                </a:solidFill>
              </a:rPr>
              <a:t>Fast YOLO – </a:t>
            </a:r>
            <a:r>
              <a:rPr lang="ru-RU" sz="1800" dirty="0">
                <a:solidFill>
                  <a:schemeClr val="bg1"/>
                </a:solidFill>
              </a:rPr>
              <a:t>сокращённый Фреймворк (9 </a:t>
            </a:r>
            <a:r>
              <a:rPr lang="en" sz="1800" dirty="0">
                <a:solidFill>
                  <a:schemeClr val="bg1"/>
                </a:solidFill>
              </a:rPr>
              <a:t>instead of 24) </a:t>
            </a:r>
            <a:r>
              <a:rPr lang="ru-RU" sz="1800" dirty="0">
                <a:solidFill>
                  <a:schemeClr val="bg1"/>
                </a:solidFill>
              </a:rPr>
              <a:t>и меньше фильтров. </a:t>
            </a:r>
          </a:p>
          <a:p>
            <a:pPr marL="742950" lvl="1" indent="-285750">
              <a:buSzPct val="100000"/>
              <a:buFont typeface="Arial"/>
              <a:buChar char="•"/>
            </a:pPr>
            <a:r>
              <a:rPr lang="ru-RU" sz="1800" dirty="0">
                <a:solidFill>
                  <a:schemeClr val="bg1"/>
                </a:solidFill>
              </a:rPr>
              <a:t>Также есть </a:t>
            </a:r>
            <a:r>
              <a:rPr lang="en" sz="1800" dirty="0">
                <a:solidFill>
                  <a:schemeClr val="bg1"/>
                </a:solidFill>
              </a:rPr>
              <a:t>VGG-16 Yolo</a:t>
            </a:r>
            <a:r>
              <a:rPr lang="ru-RU" sz="1800" dirty="0">
                <a:solidFill>
                  <a:schemeClr val="bg1"/>
                </a:solidFill>
              </a:rPr>
              <a:t> и </a:t>
            </a:r>
            <a:r>
              <a:rPr lang="en-US" sz="1800" dirty="0" err="1">
                <a:solidFill>
                  <a:schemeClr val="bg1"/>
                </a:solidFill>
              </a:rPr>
              <a:t>ResNet</a:t>
            </a:r>
            <a:r>
              <a:rPr lang="en-US" sz="1800" dirty="0">
                <a:solidFill>
                  <a:schemeClr val="bg1"/>
                </a:solidFill>
              </a:rPr>
              <a:t>-Yolo</a:t>
            </a:r>
            <a:endParaRPr lang="en" sz="1800" dirty="0">
              <a:solidFill>
                <a:schemeClr val="bg1"/>
              </a:solidFill>
            </a:endParaRPr>
          </a:p>
          <a:p>
            <a:pPr marL="285750" indent="-285750">
              <a:buSzPct val="100000"/>
              <a:buFont typeface="Arial"/>
              <a:buChar char="•"/>
            </a:pPr>
            <a:r>
              <a:rPr lang="ru-RU" sz="2200" dirty="0">
                <a:solidFill>
                  <a:schemeClr val="bg1"/>
                </a:solidFill>
              </a:rPr>
              <a:t>В сетях </a:t>
            </a:r>
            <a:r>
              <a:rPr lang="en" sz="2200" dirty="0">
                <a:solidFill>
                  <a:schemeClr val="bg1"/>
                </a:solidFill>
              </a:rPr>
              <a:t>YOLO </a:t>
            </a:r>
            <a:r>
              <a:rPr lang="ru-RU" sz="2200" dirty="0">
                <a:solidFill>
                  <a:schemeClr val="bg1"/>
                </a:solidFill>
              </a:rPr>
              <a:t>используется функция активации </a:t>
            </a:r>
            <a:r>
              <a:rPr lang="en" sz="2200" dirty="0">
                <a:solidFill>
                  <a:schemeClr val="bg1"/>
                </a:solidFill>
              </a:rPr>
              <a:t>LeakyReLU,</a:t>
            </a:r>
            <a:r>
              <a:rPr lang="ru-RU" sz="2200" dirty="0">
                <a:solidFill>
                  <a:schemeClr val="bg1"/>
                </a:solidFill>
              </a:rPr>
              <a:t/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en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после </a:t>
            </a:r>
            <a:r>
              <a:rPr lang="ru-RU" sz="2200" dirty="0" err="1">
                <a:solidFill>
                  <a:schemeClr val="bg1"/>
                </a:solidFill>
              </a:rPr>
              <a:t>полносвязного</a:t>
            </a:r>
            <a:r>
              <a:rPr lang="ru-RU" sz="2200" dirty="0">
                <a:solidFill>
                  <a:schemeClr val="bg1"/>
                </a:solidFill>
              </a:rPr>
              <a:t> слоя используется </a:t>
            </a:r>
            <a:r>
              <a:rPr lang="en" sz="2200" dirty="0" err="1">
                <a:solidFill>
                  <a:schemeClr val="bg1"/>
                </a:solidFill>
              </a:rPr>
              <a:t>DropOut</a:t>
            </a:r>
            <a:endParaRPr lang="en" sz="2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274" y="3701158"/>
            <a:ext cx="8247427" cy="2659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/>
          <p:cNvSpPr/>
          <p:nvPr/>
        </p:nvSpPr>
        <p:spPr>
          <a:xfrm>
            <a:off x="521293" y="1147454"/>
            <a:ext cx="8067230" cy="501008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32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Заголовок 1"/>
          <p:cNvSpPr txBox="1">
            <a:spLocks noGrp="1"/>
          </p:cNvSpPr>
          <p:nvPr>
            <p:ph type="title"/>
          </p:nvPr>
        </p:nvSpPr>
        <p:spPr>
          <a:xfrm>
            <a:off x="368250" y="386281"/>
            <a:ext cx="10881053" cy="87182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" sz="4800" b="1" dirty="0">
                <a:solidFill>
                  <a:schemeClr val="bg1"/>
                </a:solidFill>
              </a:rPr>
              <a:t>YOLO (You Look Only Once)</a:t>
            </a:r>
            <a:endParaRPr sz="4800" dirty="0"/>
          </a:p>
        </p:txBody>
      </p:sp>
      <p:sp>
        <p:nvSpPr>
          <p:cNvPr id="272" name="Объект 2"/>
          <p:cNvSpPr txBox="1">
            <a:spLocks noGrp="1"/>
          </p:cNvSpPr>
          <p:nvPr>
            <p:ph type="body" idx="1"/>
          </p:nvPr>
        </p:nvSpPr>
        <p:spPr>
          <a:xfrm>
            <a:off x="304801" y="1219097"/>
            <a:ext cx="11518949" cy="514292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2000"/>
            </a:pPr>
            <a:r>
              <a:rPr lang="ru-RU" sz="2400" dirty="0">
                <a:solidFill>
                  <a:schemeClr val="bg1"/>
                </a:solidFill>
              </a:rPr>
              <a:t>Выбор </a:t>
            </a:r>
            <a:r>
              <a:rPr lang="ru-RU" sz="2400" dirty="0" err="1">
                <a:solidFill>
                  <a:schemeClr val="bg1"/>
                </a:solidFill>
              </a:rPr>
              <a:t>классов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при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помощи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алгоритма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" sz="2400" dirty="0">
                <a:solidFill>
                  <a:schemeClr val="bg1"/>
                </a:solidFill>
              </a:rPr>
              <a:t>Non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" sz="2400" dirty="0">
                <a:solidFill>
                  <a:schemeClr val="bg1"/>
                </a:solidFill>
              </a:rPr>
              <a:t>ax Suppression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defRPr sz="2000"/>
            </a:pPr>
            <a:r>
              <a:rPr lang="ru-RU" dirty="0" err="1">
                <a:solidFill>
                  <a:schemeClr val="bg1"/>
                </a:solidFill>
              </a:rPr>
              <a:t>Для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каждого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класса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имеется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набор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из</a:t>
            </a:r>
            <a:r>
              <a:rPr lang="ru-RU" dirty="0">
                <a:solidFill>
                  <a:schemeClr val="bg1"/>
                </a:solidFill>
              </a:rPr>
              <a:t> 7*7*</a:t>
            </a:r>
            <a:r>
              <a:rPr lang="en" dirty="0">
                <a:solidFill>
                  <a:schemeClr val="bg1"/>
                </a:solidFill>
              </a:rPr>
              <a:t>B – </a:t>
            </a:r>
            <a:r>
              <a:rPr lang="ru-RU" dirty="0" err="1">
                <a:solidFill>
                  <a:schemeClr val="bg1"/>
                </a:solidFill>
              </a:rPr>
              <a:t>значений</a:t>
            </a:r>
            <a:endParaRPr lang="ru-RU" sz="2800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defRPr sz="2000"/>
            </a:pPr>
            <a:r>
              <a:rPr lang="ru-RU" sz="2400" dirty="0">
                <a:solidFill>
                  <a:schemeClr val="bg1"/>
                </a:solidFill>
              </a:rPr>
              <a:t>ячейки где </a:t>
            </a:r>
            <a:r>
              <a:rPr lang="en-US" sz="2400" dirty="0">
                <a:solidFill>
                  <a:schemeClr val="bg1"/>
                </a:solidFill>
              </a:rPr>
              <a:t>confidence</a:t>
            </a:r>
            <a:r>
              <a:rPr lang="ru-RU" sz="2400" dirty="0">
                <a:solidFill>
                  <a:schemeClr val="bg1"/>
                </a:solidFill>
              </a:rPr>
              <a:t>меньше порога отбрасываются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 sz="2000"/>
            </a:pPr>
            <a:r>
              <a:rPr lang="ru-RU" sz="2400" dirty="0">
                <a:solidFill>
                  <a:schemeClr val="bg1"/>
                </a:solidFill>
              </a:rPr>
              <a:t>Значения </a:t>
            </a:r>
            <a:r>
              <a:rPr lang="en-US" sz="2400" dirty="0">
                <a:solidFill>
                  <a:schemeClr val="bg1"/>
                </a:solidFill>
              </a:rPr>
              <a:t>confidence </a:t>
            </a:r>
            <a:r>
              <a:rPr lang="ru-RU" sz="2400" dirty="0">
                <a:solidFill>
                  <a:schemeClr val="bg1"/>
                </a:solidFill>
              </a:rPr>
              <a:t>сортируются,</a:t>
            </a:r>
          </a:p>
          <a:p>
            <a:pPr marL="1600200" lvl="3" indent="-228600">
              <a:lnSpc>
                <a:spcPct val="100000"/>
              </a:lnSpc>
              <a:spcBef>
                <a:spcPts val="0"/>
              </a:spcBef>
              <a:defRPr sz="2000"/>
            </a:pPr>
            <a:r>
              <a:rPr lang="ru-RU" sz="2400" dirty="0">
                <a:solidFill>
                  <a:schemeClr val="bg1"/>
                </a:solidFill>
              </a:rPr>
              <a:t>Максимумы для каждого класса – свидетельства наличия центра объекта в данной точке,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1293" y="1147454"/>
            <a:ext cx="8067230" cy="536067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3990975"/>
            <a:ext cx="4983011" cy="249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9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Заголовок 1"/>
          <p:cNvSpPr txBox="1">
            <a:spLocks noGrp="1"/>
          </p:cNvSpPr>
          <p:nvPr>
            <p:ph type="title"/>
          </p:nvPr>
        </p:nvSpPr>
        <p:spPr>
          <a:xfrm>
            <a:off x="575626" y="244889"/>
            <a:ext cx="10798629" cy="10536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ru-RU" sz="4800" b="1">
                <a:solidFill>
                  <a:schemeClr val="bg1"/>
                </a:solidFill>
              </a:rPr>
              <a:t>Архитектура </a:t>
            </a:r>
            <a:r>
              <a:rPr lang="en" sz="4800" b="1">
                <a:solidFill>
                  <a:schemeClr val="bg1"/>
                </a:solidFill>
              </a:rPr>
              <a:t>YOLO (You Look Only Once)</a:t>
            </a:r>
            <a:endParaRPr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Объект 2"/>
              <p:cNvSpPr txBox="1">
                <a:spLocks noGrp="1"/>
              </p:cNvSpPr>
              <p:nvPr>
                <p:ph type="body" sz="quarter" idx="1"/>
              </p:nvPr>
            </p:nvSpPr>
            <p:spPr>
              <a:xfrm>
                <a:off x="88157" y="1188682"/>
                <a:ext cx="6362019" cy="5659741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300"/>
                  </a:spcBef>
                  <a:defRPr sz="1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𝑐𝑜𝑜𝑟</m:t>
                        </m:r>
                      </m:sub>
                    </m:sSub>
                  </m:oMath>
                </a14:m>
                <a:r>
                  <a:rPr lang="ar-AE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  <a:t>и </a:t>
                </a:r>
                <a:r>
                  <a:rPr lang="ru-RU" sz="2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𝑛𝑜𝑜𝑏𝑗</m:t>
                        </m:r>
                      </m:sub>
                    </m:sSub>
                  </m:oMath>
                </a14:m>
                <a:r>
                  <a:rPr lang="ar-AE" sz="2000" dirty="0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  <a:t> </a:t>
                </a:r>
                <a:r>
                  <a:rPr lang="ru-RU" sz="2000" dirty="0" err="1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  <a:t>регуляризационные</a:t>
                </a:r>
                <a:r>
                  <a:rPr lang="ru-RU" sz="2000" dirty="0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  <a:t> параметры</a:t>
                </a:r>
                <a:br>
                  <a:rPr lang="ru-RU" sz="2000" dirty="0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</a:br>
                <a:r>
                  <a:rPr lang="ru-RU" sz="2000" dirty="0">
                    <a:solidFill>
                      <a:schemeClr val="bg1"/>
                    </a:solidFill>
                    <a:latin typeface="urw-din"/>
                    <a:ea typeface="urw-din"/>
                    <a:cs typeface="urw-din"/>
                    <a:sym typeface="urw-din"/>
                  </a:rPr>
                  <a:t> для баланса функции потерь. </a:t>
                </a:r>
                <a:endParaRPr lang="en-US" sz="2000" dirty="0">
                  <a:solidFill>
                    <a:schemeClr val="bg1"/>
                  </a:solidFill>
                  <a:latin typeface="urw-din"/>
                  <a:ea typeface="urw-din"/>
                  <a:cs typeface="urw-din"/>
                  <a:sym typeface="urw-din"/>
                </a:endParaRPr>
              </a:p>
              <a:p>
                <a:pPr lvl="1">
                  <a:lnSpc>
                    <a:spcPct val="110000"/>
                  </a:lnSpc>
                  <a:spcBef>
                    <a:spcPts val="300"/>
                  </a:spcBef>
                  <a:defRPr sz="1800"/>
                </a:pPr>
                <a:r>
                  <a:rPr lang="ru-RU" sz="2000" dirty="0">
                    <a:solidFill>
                      <a:schemeClr val="bg1"/>
                    </a:solidFill>
                  </a:rPr>
                  <a:t>В </a:t>
                </a:r>
                <a:r>
                  <a:rPr lang="ru-RU" sz="2000" dirty="0" err="1">
                    <a:solidFill>
                      <a:schemeClr val="bg1"/>
                    </a:solidFill>
                  </a:rPr>
                  <a:t>статье</a:t>
                </a:r>
                <a:r>
                  <a:rPr lang="ru-RU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𝑐𝑜𝑜𝑟</m:t>
                        </m:r>
                      </m:sub>
                    </m:sSub>
                    <m:r>
                      <a:rPr lang="ar-A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ar-AE" sz="2000" dirty="0">
                    <a:solidFill>
                      <a:schemeClr val="bg1"/>
                    </a:solidFill>
                    <a:sym typeface="Calibri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</a:rPr>
                  <a:t>и </a:t>
                </a:r>
                <a:r>
                  <a:rPr lang="ru-RU" sz="2000" dirty="0">
                    <a:solidFill>
                      <a:schemeClr val="bg1"/>
                    </a:solidFill>
                    <a:sym typeface="Calibri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𝑛𝑜𝑜𝑏𝑗</m:t>
                        </m:r>
                      </m:sub>
                    </m:sSub>
                    <m:r>
                      <a:rPr lang="ar-A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ar-A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ru-RU" sz="2000" dirty="0">
                  <a:solidFill>
                    <a:schemeClr val="bg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300"/>
                  </a:spcBef>
                  <a:defRPr sz="1800"/>
                </a:pPr>
                <a:r>
                  <a:rPr lang="ru-RU" sz="2000" dirty="0">
                    <a:solidFill>
                      <a:schemeClr val="bg1"/>
                    </a:solidFill>
                  </a:rPr>
                  <a:t>Регуляризация предполагается, чтобы сбалансировать проблему того, </a:t>
                </a:r>
                <a:br>
                  <a:rPr lang="ru-RU" sz="2000" dirty="0">
                    <a:solidFill>
                      <a:schemeClr val="bg1"/>
                    </a:solidFill>
                  </a:rPr>
                </a:br>
                <a:r>
                  <a:rPr lang="ru-RU" sz="2000" dirty="0">
                    <a:solidFill>
                      <a:schemeClr val="bg1"/>
                    </a:solidFill>
                  </a:rPr>
                  <a:t>что большая часть </a:t>
                </a:r>
                <a:r>
                  <a:rPr lang="en" sz="2000" dirty="0">
                    <a:solidFill>
                      <a:schemeClr val="bg1"/>
                    </a:solidFill>
                  </a:rPr>
                  <a:t>Bbox </a:t>
                </a:r>
                <a:r>
                  <a:rPr lang="ru-RU" sz="2000" dirty="0">
                    <a:solidFill>
                      <a:schemeClr val="bg1"/>
                    </a:solidFill>
                  </a:rPr>
                  <a:t>пустые.</a:t>
                </a:r>
              </a:p>
              <a:p>
                <a:pPr>
                  <a:lnSpc>
                    <a:spcPct val="110000"/>
                  </a:lnSpc>
                  <a:spcBef>
                    <a:spcPts val="300"/>
                  </a:spcBef>
                  <a:defRPr sz="1800">
                    <a:latin typeface="urw-din"/>
                    <a:ea typeface="urw-din"/>
                    <a:cs typeface="urw-din"/>
                    <a:sym typeface="urw-din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если в клетке есть объект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</a:rPr>
                  <a:t>если нет</a:t>
                </a:r>
              </a:p>
              <a:p>
                <a:pPr>
                  <a:lnSpc>
                    <a:spcPct val="110000"/>
                  </a:lnSpc>
                  <a:spcBef>
                    <a:spcPts val="300"/>
                  </a:spcBef>
                  <a:defRPr sz="1800">
                    <a:latin typeface="urw-din"/>
                    <a:ea typeface="urw-din"/>
                    <a:cs typeface="urw-din"/>
                    <a:sym typeface="urw-din"/>
                  </a:defRP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𝑜𝑏𝑗</m:t>
                        </m:r>
                      </m:sup>
                    </m:sSubSup>
                  </m:oMath>
                </a14:m>
                <a:r>
                  <a:rPr lang="en" sz="2000" dirty="0">
                    <a:solidFill>
                      <a:schemeClr val="bg1"/>
                    </a:solidFill>
                  </a:rPr>
                  <a:t> =1  </a:t>
                </a:r>
                <a:r>
                  <a:rPr lang="ru-RU" sz="2000" dirty="0">
                    <a:solidFill>
                      <a:schemeClr val="bg1"/>
                    </a:solidFill>
                  </a:rPr>
                  <a:t>если есть объект в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Bbox</a:t>
                </a:r>
                <a:r>
                  <a:rPr lang="en-US" sz="2000" dirty="0">
                    <a:solidFill>
                      <a:schemeClr val="bg1"/>
                    </a:solidFill>
                  </a:rPr>
                  <a:t> j </a:t>
                </a:r>
                <a:r>
                  <a:rPr lang="ru-RU" sz="2000" dirty="0">
                    <a:solidFill>
                      <a:schemeClr val="bg1"/>
                    </a:solidFill>
                  </a:rPr>
                  <a:t>и 0 если нет</a:t>
                </a:r>
                <a:r>
                  <a:rPr lang="en-US" sz="2000" dirty="0">
                    <a:solidFill>
                      <a:schemeClr val="bg1"/>
                    </a:solidFill>
                  </a:rPr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𝑛𝑜𝑜𝑏𝑗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</a:rPr>
                  <a:t>наоборт</a:t>
                </a:r>
              </a:p>
              <a:p>
                <a:pPr>
                  <a:lnSpc>
                    <a:spcPct val="110000"/>
                  </a:lnSpc>
                  <a:spcBef>
                    <a:spcPts val="300"/>
                  </a:spcBef>
                  <a:defRPr sz="1800">
                    <a:latin typeface="urw-din"/>
                    <a:ea typeface="urw-din"/>
                    <a:cs typeface="urw-din"/>
                    <a:sym typeface="urw-din"/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=1 объект принадлежит классу и 0 если нет (</a:t>
                </a:r>
                <a:r>
                  <a:rPr lang="en" sz="2000" dirty="0">
                    <a:solidFill>
                      <a:schemeClr val="bg1"/>
                    </a:solidFill>
                  </a:rPr>
                  <a:t>one-hot </a:t>
                </a:r>
                <a:r>
                  <a:rPr lang="ru-RU" sz="2000" dirty="0">
                    <a:solidFill>
                      <a:schemeClr val="bg1"/>
                    </a:solidFill>
                  </a:rPr>
                  <a:t>кодирование)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;</a:t>
                </a:r>
              </a:p>
              <a:p>
                <a:pPr>
                  <a:lnSpc>
                    <a:spcPct val="110000"/>
                  </a:lnSpc>
                  <a:spcBef>
                    <a:spcPts val="300"/>
                  </a:spcBef>
                  <a:defRPr sz="1800">
                    <a:latin typeface="urw-din"/>
                    <a:ea typeface="urw-din"/>
                    <a:cs typeface="urw-din"/>
                    <a:sym typeface="urw-din"/>
                  </a:defRP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𝑜𝑏𝑗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</a:rPr>
                  <a:t>наоборт</a:t>
                </a:r>
              </a:p>
              <a:p>
                <a:pPr>
                  <a:lnSpc>
                    <a:spcPct val="110000"/>
                  </a:lnSpc>
                  <a:spcBef>
                    <a:spcPts val="300"/>
                  </a:spcBef>
                  <a:defRPr sz="1800"/>
                </a:pPr>
                <a:r>
                  <a:rPr lang="ru-RU" sz="2000" dirty="0">
                    <a:solidFill>
                      <a:schemeClr val="bg1"/>
                    </a:solidFill>
                  </a:rPr>
                  <a:t>В идеале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limUpp>
                          <m:limUppPr>
                            <m:ctrlPr>
                              <a:rPr lang="ar-AE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ar-AE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lim>
                            <m:r>
                              <a:rPr lang="ar-AE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^</m:t>
                            </m:r>
                          </m:lim>
                        </m:limUpp>
                      </m:e>
                      <m:sub>
                        <m: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 err="1">
                    <a:solidFill>
                      <a:schemeClr val="bg1"/>
                    </a:solidFill>
                  </a:rPr>
                  <a:t>должно</a:t>
                </a:r>
                <a:r>
                  <a:rPr lang="ru-RU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 err="1">
                    <a:solidFill>
                      <a:schemeClr val="bg1"/>
                    </a:solidFill>
                  </a:rPr>
                  <a:t>давать</a:t>
                </a:r>
                <a:r>
                  <a:rPr lang="ru-RU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𝐼𝑜𝑈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оценку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</a:rPr>
                  <a:t>для объекта</a:t>
                </a:r>
              </a:p>
              <a:p>
                <a:pPr>
                  <a:lnSpc>
                    <a:spcPct val="110000"/>
                  </a:lnSpc>
                  <a:spcBef>
                    <a:spcPts val="300"/>
                  </a:spcBef>
                  <a:defRPr sz="1800"/>
                </a:pPr>
                <a:r>
                  <a:rPr lang="ru-RU" sz="2000" dirty="0">
                    <a:solidFill>
                      <a:schemeClr val="bg1"/>
                    </a:solidFill>
                  </a:rPr>
                  <a:t>В </a:t>
                </a:r>
                <a:r>
                  <a:rPr lang="ru-RU" sz="2000" dirty="0" err="1">
                    <a:solidFill>
                      <a:schemeClr val="bg1"/>
                    </a:solidFill>
                  </a:rPr>
                  <a:t>выражении</a:t>
                </a:r>
                <a:r>
                  <a:rPr lang="ru-RU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rad>
                    <m:r>
                      <a:rPr lang="ar-AE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ar-AE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rad>
                  </m:oMath>
                </a14:m>
                <a:r>
                  <a:rPr lang="ar-AE" sz="2000" dirty="0">
                    <a:solidFill>
                      <a:schemeClr val="bg1"/>
                    </a:solidFill>
                  </a:rPr>
                  <a:t> - </a:t>
                </a:r>
                <a:r>
                  <a:rPr lang="ru-RU" sz="2000" dirty="0">
                    <a:solidFill>
                      <a:schemeClr val="bg1"/>
                    </a:solidFill>
                  </a:rPr>
                  <a:t>чтобы уменьшить разницу между большими и маленькими объектами.</a:t>
                </a:r>
              </a:p>
            </p:txBody>
          </p:sp>
        </mc:Choice>
        <mc:Fallback>
          <p:sp>
            <p:nvSpPr>
              <p:cNvPr id="281" name="Объек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"/>
              </p:nvPr>
            </p:nvSpPr>
            <p:spPr>
              <a:xfrm>
                <a:off x="88157" y="1188682"/>
                <a:ext cx="6362019" cy="5659741"/>
              </a:xfrm>
              <a:prstGeom prst="rect">
                <a:avLst/>
              </a:prstGeom>
              <a:blipFill>
                <a:blip r:embed="rId2"/>
                <a:stretch>
                  <a:fillRect l="-862" t="-216" r="-575" b="-82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Прямоугольник 13"/>
          <p:cNvSpPr txBox="1"/>
          <p:nvPr/>
        </p:nvSpPr>
        <p:spPr>
          <a:xfrm>
            <a:off x="252021" y="5412926"/>
            <a:ext cx="1168044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3" name="Прямоугольник 5"/>
          <p:cNvSpPr/>
          <p:nvPr/>
        </p:nvSpPr>
        <p:spPr>
          <a:xfrm>
            <a:off x="6236604" y="1542112"/>
            <a:ext cx="5676310" cy="1357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4" name="Прямоугольник 15"/>
          <p:cNvSpPr/>
          <p:nvPr/>
        </p:nvSpPr>
        <p:spPr>
          <a:xfrm>
            <a:off x="6922405" y="2907202"/>
            <a:ext cx="4984493" cy="11882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5" name="Прямоугольник 16"/>
          <p:cNvSpPr/>
          <p:nvPr/>
        </p:nvSpPr>
        <p:spPr>
          <a:xfrm>
            <a:off x="6930025" y="4103347"/>
            <a:ext cx="4976873" cy="8108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6" name="TextBox 7"/>
          <p:cNvSpPr txBox="1"/>
          <p:nvPr/>
        </p:nvSpPr>
        <p:spPr>
          <a:xfrm>
            <a:off x="8764771" y="1551416"/>
            <a:ext cx="327544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dirty="0"/>
              <a:t>Regression (</a:t>
            </a:r>
            <a:r>
              <a:rPr lang="en-US" dirty="0" err="1"/>
              <a:t>Bbox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87" name="TextBox 18"/>
          <p:cNvSpPr txBox="1"/>
          <p:nvPr/>
        </p:nvSpPr>
        <p:spPr>
          <a:xfrm>
            <a:off x="9350948" y="2947297"/>
            <a:ext cx="2439446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Confidence (</a:t>
            </a:r>
            <a:r>
              <a:rPr dirty="0" err="1"/>
              <a:t>Bbox</a:t>
            </a:r>
            <a:r>
              <a:rPr dirty="0"/>
              <a:t> Score)</a:t>
            </a:r>
          </a:p>
        </p:txBody>
      </p:sp>
      <p:sp>
        <p:nvSpPr>
          <p:cNvPr id="288" name="TextBox 19"/>
          <p:cNvSpPr txBox="1"/>
          <p:nvPr/>
        </p:nvSpPr>
        <p:spPr>
          <a:xfrm>
            <a:off x="10085350" y="4181443"/>
            <a:ext cx="175957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dirty="0"/>
              <a:t>Classification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363514" y="1119604"/>
            <a:ext cx="540885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chemeClr val="bg1"/>
                </a:solidFill>
              </a:rPr>
              <a:t>Задача регрессионная, даже для классификации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601566"/>
                  </p:ext>
                </p:extLst>
              </p:nvPr>
            </p:nvGraphicFramePr>
            <p:xfrm>
              <a:off x="6236604" y="1815230"/>
              <a:ext cx="5662673" cy="1143762"/>
            </p:xfrm>
            <a:graphic>
              <a:graphicData uri="http://schemas.openxmlformats.org/drawingml/2006/table">
                <a:tbl>
                  <a:tblPr/>
                  <a:tblGrid>
                    <a:gridCol w="5662673">
                      <a:extLst>
                        <a:ext uri="{9D8B030D-6E8A-4147-A177-3AD203B41FA5}">
                          <a16:colId xmlns:a16="http://schemas.microsoft.com/office/drawing/2014/main" val="333557707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  <m:t>𝑐𝑜𝑜𝑟𝑑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𝕀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𝑜𝑏𝑗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err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 err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 err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 err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 dirty="0" err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err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 err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 err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i="0" dirty="0">
                              <a:latin typeface="Cambria Math" panose="02040503050406030204" pitchFamily="18" charset="0"/>
                            </a:rPr>
                            <a:t>+</a:t>
                          </a:r>
                        </a:p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𝕀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𝑜𝑏𝑗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  <m:r>
                                        <a:rPr lang="en-US" i="1" baseline="0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 baseline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rad>
                                    </m:e>
                                  </m:d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  <m:r>
                                        <a:rPr lang="en-US" i="1" baseline="0" dirty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 baseline="0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rad>
                                    </m:e>
                                  </m:d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406113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601566"/>
                  </p:ext>
                </p:extLst>
              </p:nvPr>
            </p:nvGraphicFramePr>
            <p:xfrm>
              <a:off x="6236604" y="1815230"/>
              <a:ext cx="5662673" cy="1143762"/>
            </p:xfrm>
            <a:graphic>
              <a:graphicData uri="http://schemas.openxmlformats.org/drawingml/2006/table">
                <a:tbl>
                  <a:tblPr/>
                  <a:tblGrid>
                    <a:gridCol w="5662673">
                      <a:extLst>
                        <a:ext uri="{9D8B030D-6E8A-4147-A177-3AD203B41FA5}">
                          <a16:colId xmlns:a16="http://schemas.microsoft.com/office/drawing/2014/main" val="3335577079"/>
                        </a:ext>
                      </a:extLst>
                    </a:gridCol>
                  </a:tblGrid>
                  <a:tr h="114376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06113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7067372" y="3162983"/>
                <a:ext cx="4723022" cy="891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333333"/>
                    </a:solidFill>
                    <a:latin typeface="-apple-system"/>
                  </a:rPr>
                  <a:t> 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-apple-system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  <m:e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𝑜𝑏𝑗</m:t>
                                </m:r>
                              </m:sup>
                            </m:sSubSup>
                          </m:e>
                        </m:nary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algn="r"/>
                <a:r>
                  <a:rPr lang="ru-RU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𝑛𝑜𝑜𝑏𝑗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  <m:e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𝑛𝑜𝑜𝑏𝑗</m:t>
                                </m:r>
                              </m:sup>
                            </m:sSubSup>
                          </m:e>
                        </m:nary>
                      </m:e>
                    </m:nary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372" y="3162983"/>
                <a:ext cx="4723022" cy="891141"/>
              </a:xfrm>
              <a:prstGeom prst="rect">
                <a:avLst/>
              </a:prstGeom>
              <a:blipFill>
                <a:blip r:embed="rId4"/>
                <a:stretch>
                  <a:fillRect t="-41096" r="-2581" b="-71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7597294" y="4442626"/>
                <a:ext cx="4315620" cy="471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-apple-system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𝕀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𝑐𝑙𝑎𝑠𝑠𝑒𝑠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294" y="4442626"/>
                <a:ext cx="4315620" cy="471604"/>
              </a:xfrm>
              <a:prstGeom prst="rect">
                <a:avLst/>
              </a:prstGeom>
              <a:blipFill>
                <a:blip r:embed="rId5"/>
                <a:stretch>
                  <a:fillRect t="-83117" b="-1363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6"/>
          <p:cNvSpPr/>
          <p:nvPr/>
        </p:nvSpPr>
        <p:spPr>
          <a:xfrm>
            <a:off x="6937645" y="4922104"/>
            <a:ext cx="4969558" cy="7228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9"/>
              <p:cNvSpPr txBox="1"/>
              <p:nvPr/>
            </p:nvSpPr>
            <p:spPr>
              <a:xfrm>
                <a:off x="7662931" y="5196189"/>
                <a:ext cx="3284232" cy="36933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r>
                  <a:rPr lang="en-US" dirty="0"/>
                  <a:t>General loss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19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931" y="5196189"/>
                <a:ext cx="3284232" cy="369332"/>
              </a:xfrm>
              <a:prstGeom prst="rect">
                <a:avLst/>
              </a:prstGeom>
              <a:blipFill>
                <a:blip r:embed="rId6"/>
                <a:stretch>
                  <a:fillRect l="-2968" t="-8197" b="-2459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6236603" y="1191139"/>
            <a:ext cx="5803609" cy="4552817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82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Заголовок 1"/>
          <p:cNvSpPr txBox="1">
            <a:spLocks noGrp="1"/>
          </p:cNvSpPr>
          <p:nvPr>
            <p:ph type="title"/>
          </p:nvPr>
        </p:nvSpPr>
        <p:spPr>
          <a:xfrm>
            <a:off x="762000" y="197161"/>
            <a:ext cx="10515600" cy="728739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</a:rPr>
              <a:t>SSD (single short detector)</a:t>
            </a:r>
          </a:p>
        </p:txBody>
      </p:sp>
      <p:sp>
        <p:nvSpPr>
          <p:cNvPr id="425" name="Объект 3"/>
          <p:cNvSpPr txBox="1">
            <a:spLocks noGrp="1"/>
          </p:cNvSpPr>
          <p:nvPr>
            <p:ph type="body" idx="1"/>
          </p:nvPr>
        </p:nvSpPr>
        <p:spPr>
          <a:xfrm>
            <a:off x="184730" y="925899"/>
            <a:ext cx="11600871" cy="20394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lvl="1" indent="-228600">
              <a:lnSpc>
                <a:spcPct val="100000"/>
              </a:lnSpc>
              <a:spcBef>
                <a:spcPts val="0"/>
              </a:spcBef>
              <a:defRPr sz="2000"/>
            </a:pPr>
            <a:r>
              <a:rPr sz="2200" dirty="0" err="1">
                <a:solidFill>
                  <a:schemeClr val="bg1"/>
                </a:solidFill>
              </a:rPr>
              <a:t>Основная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идея</a:t>
            </a:r>
            <a:r>
              <a:rPr sz="2200" dirty="0">
                <a:solidFill>
                  <a:schemeClr val="bg1"/>
                </a:solidFill>
              </a:rPr>
              <a:t> SSD – </a:t>
            </a:r>
            <a:r>
              <a:rPr lang="ru-RU" sz="2200" dirty="0">
                <a:solidFill>
                  <a:schemeClr val="bg1"/>
                </a:solidFill>
              </a:rPr>
              <a:t>одноэтапный поиск объектов на </a:t>
            </a:r>
            <a:r>
              <a:rPr sz="2200" dirty="0" err="1">
                <a:solidFill>
                  <a:schemeClr val="bg1"/>
                </a:solidFill>
              </a:rPr>
              <a:t>разных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масштаб</a:t>
            </a:r>
            <a:r>
              <a:rPr lang="ru-RU" sz="2200" dirty="0">
                <a:solidFill>
                  <a:schemeClr val="bg1"/>
                </a:solidFill>
              </a:rPr>
              <a:t>ах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катр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признаков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/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sz="2200" dirty="0">
                <a:solidFill>
                  <a:schemeClr val="bg1"/>
                </a:solidFill>
              </a:rPr>
              <a:t>(</a:t>
            </a:r>
            <a:r>
              <a:rPr sz="2200" dirty="0" err="1">
                <a:solidFill>
                  <a:schemeClr val="bg1"/>
                </a:solidFill>
              </a:rPr>
              <a:t>MultiScale</a:t>
            </a:r>
            <a:r>
              <a:rPr sz="2200" dirty="0">
                <a:solidFill>
                  <a:schemeClr val="bg1"/>
                </a:solidFill>
              </a:rPr>
              <a:t> Detection).</a:t>
            </a:r>
          </a:p>
          <a:p>
            <a:pPr marL="685800" lvl="2" indent="-228600">
              <a:lnSpc>
                <a:spcPct val="100000"/>
              </a:lnSpc>
              <a:spcBef>
                <a:spcPts val="0"/>
              </a:spcBef>
              <a:defRPr sz="1600"/>
            </a:pPr>
            <a:r>
              <a:rPr sz="2200" dirty="0" err="1">
                <a:solidFill>
                  <a:schemeClr val="bg1"/>
                </a:solidFill>
              </a:rPr>
              <a:t>Чем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меньше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размер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карты</a:t>
            </a:r>
            <a:r>
              <a:rPr sz="2200" dirty="0">
                <a:solidFill>
                  <a:schemeClr val="bg1"/>
                </a:solidFill>
              </a:rPr>
              <a:t> – </a:t>
            </a:r>
            <a:r>
              <a:rPr sz="2200" dirty="0" err="1">
                <a:solidFill>
                  <a:schemeClr val="bg1"/>
                </a:solidFill>
              </a:rPr>
              <a:t>тем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более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крупноразмерные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объекты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можно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выделить</a:t>
            </a:r>
            <a:r>
              <a:rPr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/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sz="2200" dirty="0" err="1">
                <a:solidFill>
                  <a:schemeClr val="bg1"/>
                </a:solidFill>
              </a:rPr>
              <a:t>но</a:t>
            </a:r>
            <a:r>
              <a:rPr sz="2200" dirty="0">
                <a:solidFill>
                  <a:schemeClr val="bg1"/>
                </a:solidFill>
              </a:rPr>
              <a:t> с </a:t>
            </a:r>
            <a:r>
              <a:rPr sz="2200" dirty="0" err="1">
                <a:solidFill>
                  <a:schemeClr val="bg1"/>
                </a:solidFill>
              </a:rPr>
              <a:t>потерей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семантической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информации</a:t>
            </a:r>
            <a:r>
              <a:rPr sz="2200" dirty="0">
                <a:solidFill>
                  <a:schemeClr val="bg1"/>
                </a:solidFill>
              </a:rPr>
              <a:t>.</a:t>
            </a:r>
          </a:p>
          <a:p>
            <a:pPr marL="685800" lvl="2" indent="-228600">
              <a:lnSpc>
                <a:spcPct val="100000"/>
              </a:lnSpc>
              <a:spcBef>
                <a:spcPts val="0"/>
              </a:spcBef>
              <a:defRPr sz="1600"/>
            </a:pPr>
            <a:r>
              <a:rPr sz="2200" dirty="0" err="1">
                <a:solidFill>
                  <a:schemeClr val="bg1"/>
                </a:solidFill>
              </a:rPr>
              <a:t>Чем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больше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карта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признаков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тем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меньше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размер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выделяемого</a:t>
            </a:r>
            <a:r>
              <a:rPr sz="2200" dirty="0">
                <a:solidFill>
                  <a:schemeClr val="bg1"/>
                </a:solidFill>
              </a:rPr>
              <a:t> </a:t>
            </a:r>
            <a:r>
              <a:rPr sz="2200" dirty="0" err="1">
                <a:solidFill>
                  <a:schemeClr val="bg1"/>
                </a:solidFill>
              </a:rPr>
              <a:t>объекта</a:t>
            </a:r>
            <a:r>
              <a:rPr sz="2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31" y="3202957"/>
            <a:ext cx="9030308" cy="3150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/>
          <p:cNvSpPr/>
          <p:nvPr/>
        </p:nvSpPr>
        <p:spPr>
          <a:xfrm>
            <a:off x="151788" y="926548"/>
            <a:ext cx="11633813" cy="1842289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Заголовок 1"/>
          <p:cNvSpPr txBox="1">
            <a:spLocks noGrp="1"/>
          </p:cNvSpPr>
          <p:nvPr>
            <p:ph type="title"/>
          </p:nvPr>
        </p:nvSpPr>
        <p:spPr>
          <a:xfrm>
            <a:off x="762000" y="197161"/>
            <a:ext cx="10515600" cy="728739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sz="4800" b="1" dirty="0">
                <a:solidFill>
                  <a:schemeClr val="bg1"/>
                </a:solidFill>
              </a:rPr>
              <a:t>SSD (single short detector)</a:t>
            </a:r>
          </a:p>
        </p:txBody>
      </p:sp>
      <p:sp>
        <p:nvSpPr>
          <p:cNvPr id="425" name="Объект 3"/>
          <p:cNvSpPr txBox="1">
            <a:spLocks noGrp="1"/>
          </p:cNvSpPr>
          <p:nvPr>
            <p:ph type="body" idx="1"/>
          </p:nvPr>
        </p:nvSpPr>
        <p:spPr>
          <a:xfrm>
            <a:off x="184730" y="925899"/>
            <a:ext cx="11600871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0"/>
              </a:spcBef>
              <a:defRPr sz="2000"/>
            </a:pPr>
            <a:r>
              <a:rPr sz="2300" dirty="0" err="1">
                <a:solidFill>
                  <a:schemeClr val="bg1"/>
                </a:solidFill>
              </a:rPr>
              <a:t>Для</a:t>
            </a:r>
            <a:r>
              <a:rPr sz="2300" dirty="0">
                <a:solidFill>
                  <a:schemeClr val="bg1"/>
                </a:solidFill>
              </a:rPr>
              <a:t> </a:t>
            </a:r>
            <a:r>
              <a:rPr sz="2300" dirty="0" err="1">
                <a:solidFill>
                  <a:schemeClr val="bg1"/>
                </a:solidFill>
              </a:rPr>
              <a:t>выделенных</a:t>
            </a:r>
            <a:r>
              <a:rPr sz="2300" dirty="0">
                <a:solidFill>
                  <a:schemeClr val="bg1"/>
                </a:solidFill>
              </a:rPr>
              <a:t> </a:t>
            </a:r>
            <a:r>
              <a:rPr sz="2300" dirty="0" err="1">
                <a:solidFill>
                  <a:schemeClr val="bg1"/>
                </a:solidFill>
              </a:rPr>
              <a:t>карт</a:t>
            </a:r>
            <a:r>
              <a:rPr sz="2300" dirty="0">
                <a:solidFill>
                  <a:schemeClr val="bg1"/>
                </a:solidFill>
              </a:rPr>
              <a:t> </a:t>
            </a:r>
            <a:r>
              <a:rPr sz="2300" dirty="0" err="1">
                <a:solidFill>
                  <a:schemeClr val="bg1"/>
                </a:solidFill>
              </a:rPr>
              <a:t>признаков</a:t>
            </a:r>
            <a:r>
              <a:rPr sz="2300" dirty="0">
                <a:solidFill>
                  <a:schemeClr val="bg1"/>
                </a:solidFill>
              </a:rPr>
              <a:t> </a:t>
            </a:r>
            <a:r>
              <a:rPr sz="2300" dirty="0" err="1">
                <a:solidFill>
                  <a:schemeClr val="bg1"/>
                </a:solidFill>
              </a:rPr>
              <a:t>используются</a:t>
            </a:r>
            <a:r>
              <a:rPr sz="2300" dirty="0">
                <a:solidFill>
                  <a:schemeClr val="bg1"/>
                </a:solidFill>
              </a:rPr>
              <a:t> </a:t>
            </a:r>
            <a:r>
              <a:rPr sz="2300" dirty="0" err="1">
                <a:solidFill>
                  <a:schemeClr val="bg1"/>
                </a:solidFill>
              </a:rPr>
              <a:t>свертки</a:t>
            </a:r>
            <a:r>
              <a:rPr sz="2300" dirty="0">
                <a:solidFill>
                  <a:schemeClr val="bg1"/>
                </a:solidFill>
              </a:rPr>
              <a:t> (</a:t>
            </a:r>
            <a:r>
              <a:rPr sz="2300" dirty="0" err="1">
                <a:solidFill>
                  <a:schemeClr val="bg1"/>
                </a:solidFill>
              </a:rPr>
              <a:t>подобно</a:t>
            </a:r>
            <a:r>
              <a:rPr sz="2300" dirty="0">
                <a:solidFill>
                  <a:schemeClr val="bg1"/>
                </a:solidFill>
              </a:rPr>
              <a:t> RPN).</a:t>
            </a:r>
            <a:r>
              <a:rPr lang="ru-RU" sz="2300" dirty="0">
                <a:solidFill>
                  <a:schemeClr val="bg1"/>
                </a:solidFill>
              </a:rPr>
              <a:t> </a:t>
            </a:r>
            <a:endParaRPr sz="2300" dirty="0">
              <a:solidFill>
                <a:schemeClr val="bg1"/>
              </a:solidFill>
            </a:endParaRPr>
          </a:p>
          <a:p>
            <a:pPr marL="685800" lvl="2" indent="-228600">
              <a:lnSpc>
                <a:spcPct val="100000"/>
              </a:lnSpc>
              <a:spcBef>
                <a:spcPts val="0"/>
              </a:spcBef>
              <a:defRPr sz="2000"/>
            </a:pPr>
            <a:r>
              <a:rPr dirty="0" err="1">
                <a:solidFill>
                  <a:schemeClr val="bg1"/>
                </a:solidFill>
              </a:rPr>
              <a:t>Выход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dirty="0">
                <a:solidFill>
                  <a:schemeClr val="bg1"/>
                </a:solidFill>
              </a:rPr>
              <a:t>21  </a:t>
            </a:r>
            <a:r>
              <a:rPr dirty="0" err="1">
                <a:solidFill>
                  <a:schemeClr val="bg1"/>
                </a:solidFill>
              </a:rPr>
              <a:t>класс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confedences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dirty="0">
                <a:solidFill>
                  <a:schemeClr val="bg1"/>
                </a:solidFill>
              </a:rPr>
              <a:t> и 4 </a:t>
            </a:r>
            <a:r>
              <a:rPr dirty="0" err="1">
                <a:solidFill>
                  <a:schemeClr val="bg1"/>
                </a:solidFill>
              </a:rPr>
              <a:t>координаты</a:t>
            </a:r>
            <a:r>
              <a:rPr dirty="0">
                <a:solidFill>
                  <a:schemeClr val="bg1"/>
                </a:solidFill>
              </a:rPr>
              <a:t> Bounding Box (</a:t>
            </a:r>
            <a:r>
              <a:rPr dirty="0" err="1">
                <a:solidFill>
                  <a:schemeClr val="bg1"/>
                </a:solidFill>
              </a:rPr>
              <a:t>Bbox</a:t>
            </a:r>
            <a:r>
              <a:rPr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для каждого </a:t>
            </a:r>
            <a:r>
              <a:rPr lang="ru-RU" dirty="0" err="1">
                <a:solidFill>
                  <a:schemeClr val="bg1"/>
                </a:solidFill>
              </a:rPr>
              <a:t>анхора</a:t>
            </a:r>
            <a:r>
              <a:rPr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1143000" lvl="3">
              <a:lnSpc>
                <a:spcPct val="100000"/>
              </a:lnSpc>
              <a:spcBef>
                <a:spcPts val="0"/>
              </a:spcBef>
              <a:defRPr sz="2000"/>
            </a:pPr>
            <a:r>
              <a:rPr lang="ru-RU" sz="2300" dirty="0">
                <a:solidFill>
                  <a:schemeClr val="bg1"/>
                </a:solidFill>
              </a:rPr>
              <a:t>Регионов может быть разное количество для разного масштаба карты признаков, для каждой клетки 4-6 </a:t>
            </a:r>
            <a:r>
              <a:rPr lang="ru-RU" sz="2300" dirty="0" err="1">
                <a:solidFill>
                  <a:schemeClr val="bg1"/>
                </a:solidFill>
              </a:rPr>
              <a:t>анхоров</a:t>
            </a:r>
            <a:r>
              <a:rPr lang="ru-RU" sz="2300" dirty="0">
                <a:solidFill>
                  <a:schemeClr val="bg1"/>
                </a:solidFill>
              </a:rPr>
              <a:t> подобранных особым образом.</a:t>
            </a:r>
          </a:p>
          <a:p>
            <a:r>
              <a:rPr lang="ru-RU" sz="2300" dirty="0">
                <a:solidFill>
                  <a:schemeClr val="bg1"/>
                </a:solidFill>
              </a:rPr>
              <a:t>. Параметры </a:t>
            </a:r>
            <a:r>
              <a:rPr lang="ru-RU" sz="2300" dirty="0" err="1">
                <a:solidFill>
                  <a:schemeClr val="bg1"/>
                </a:solidFill>
              </a:rPr>
              <a:t>арнхоров</a:t>
            </a:r>
            <a:r>
              <a:rPr lang="ru-RU" sz="2300" dirty="0">
                <a:solidFill>
                  <a:schemeClr val="bg1"/>
                </a:solidFill>
              </a:rPr>
              <a:t> – масштаб и соотношения сторон выбираются а-</a:t>
            </a:r>
            <a:r>
              <a:rPr lang="ru-RU" sz="2300" dirty="0" err="1">
                <a:solidFill>
                  <a:schemeClr val="bg1"/>
                </a:solidFill>
              </a:rPr>
              <a:t>приори</a:t>
            </a:r>
            <a:r>
              <a:rPr lang="ru-RU" sz="2300" dirty="0">
                <a:solidFill>
                  <a:schemeClr val="bg1"/>
                </a:solidFill>
              </a:rPr>
              <a:t> особым образом. Например, при помощи </a:t>
            </a:r>
            <a:r>
              <a:rPr lang="ru-RU" sz="2300" dirty="0" err="1">
                <a:solidFill>
                  <a:schemeClr val="bg1"/>
                </a:solidFill>
              </a:rPr>
              <a:t>класетризации</a:t>
            </a:r>
            <a:r>
              <a:rPr lang="ru-RU" sz="2300" dirty="0">
                <a:solidFill>
                  <a:schemeClr val="bg1"/>
                </a:solidFill>
              </a:rPr>
              <a:t> </a:t>
            </a:r>
            <a:r>
              <a:rPr lang="ru-RU" sz="2300" dirty="0" err="1">
                <a:solidFill>
                  <a:schemeClr val="bg1"/>
                </a:solidFill>
              </a:rPr>
              <a:t>тренеровочного</a:t>
            </a:r>
            <a:r>
              <a:rPr lang="ru-RU" sz="2300" dirty="0">
                <a:solidFill>
                  <a:schemeClr val="bg1"/>
                </a:solidFill>
              </a:rPr>
              <a:t> набора данных по размерам объектов.</a:t>
            </a:r>
          </a:p>
          <a:p>
            <a:pPr marL="1143000" lvl="3">
              <a:lnSpc>
                <a:spcPct val="100000"/>
              </a:lnSpc>
              <a:spcBef>
                <a:spcPts val="0"/>
              </a:spcBef>
              <a:defRPr sz="2000"/>
            </a:pPr>
            <a:endParaRPr sz="21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009" y="3429000"/>
            <a:ext cx="8146591" cy="28419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/>
          <p:cNvSpPr/>
          <p:nvPr/>
        </p:nvSpPr>
        <p:spPr>
          <a:xfrm>
            <a:off x="151788" y="926548"/>
            <a:ext cx="11633813" cy="774065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6306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1514</Words>
  <Application>Microsoft Office PowerPoint</Application>
  <PresentationFormat>Широкоэкранный</PresentationFormat>
  <Paragraphs>202</Paragraphs>
  <Slides>23</Slides>
  <Notes>0</Notes>
  <HiddenSlides>7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Cambria Math</vt:lpstr>
      <vt:lpstr>Charter Roman</vt:lpstr>
      <vt:lpstr>Times New Roman</vt:lpstr>
      <vt:lpstr>urw-din</vt:lpstr>
      <vt:lpstr>Тема Office</vt:lpstr>
      <vt:lpstr>Презентация PowerPoint</vt:lpstr>
      <vt:lpstr>Feature Pyramidal Network напомним </vt:lpstr>
      <vt:lpstr>Архитектура YOLO (You Look Only Once)</vt:lpstr>
      <vt:lpstr>Архитектура YOLO (You Look Only Once)</vt:lpstr>
      <vt:lpstr>Архитектура YOLO (You Look Only Once)</vt:lpstr>
      <vt:lpstr>Архитектура YOLO (You Look Only Once)</vt:lpstr>
      <vt:lpstr>Архитектура YOLO (You Look Only Once)</vt:lpstr>
      <vt:lpstr>SSD (single short detector)</vt:lpstr>
      <vt:lpstr>SSD (single short detector)</vt:lpstr>
      <vt:lpstr>SSD (single short detector)</vt:lpstr>
      <vt:lpstr>SSD (single short detector)</vt:lpstr>
      <vt:lpstr>Базовые вопросы</vt:lpstr>
      <vt:lpstr>Базовые вопросы</vt:lpstr>
      <vt:lpstr>Базовые вопросы</vt:lpstr>
      <vt:lpstr>Вопросы повышенной сложности</vt:lpstr>
      <vt:lpstr>Вопросы повышенной сложности</vt:lpstr>
      <vt:lpstr>Вопросы повышенной сложности</vt:lpstr>
      <vt:lpstr>Архитектура YOLO (You Look Only Once)</vt:lpstr>
      <vt:lpstr>Архитектура YOLO (You Look Only Once)</vt:lpstr>
      <vt:lpstr>SSD (single short detector)</vt:lpstr>
      <vt:lpstr>SSD (single short detector)</vt:lpstr>
      <vt:lpstr>SSD (single short detector)</vt:lpstr>
      <vt:lpstr>DSSD (deconvolution single short detector)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Одноэтапные подходы к обнаружению</dc:title>
  <dc:creator>Ронкин Михаил Владимирович</dc:creator>
  <cp:lastModifiedBy>Ронкин Михаил Владимирович</cp:lastModifiedBy>
  <cp:revision>90</cp:revision>
  <dcterms:created xsi:type="dcterms:W3CDTF">2021-12-17T13:56:57Z</dcterms:created>
  <dcterms:modified xsi:type="dcterms:W3CDTF">2023-12-06T15:14:17Z</dcterms:modified>
</cp:coreProperties>
</file>