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84" r:id="rId3"/>
    <p:sldId id="386" r:id="rId4"/>
    <p:sldId id="388" r:id="rId5"/>
    <p:sldId id="379" r:id="rId6"/>
    <p:sldId id="385" r:id="rId7"/>
    <p:sldId id="335" r:id="rId8"/>
    <p:sldId id="383" r:id="rId9"/>
    <p:sldId id="336" r:id="rId10"/>
    <p:sldId id="337" r:id="rId11"/>
    <p:sldId id="338" r:id="rId12"/>
    <p:sldId id="368" r:id="rId13"/>
    <p:sldId id="340" r:id="rId14"/>
    <p:sldId id="341" r:id="rId15"/>
    <p:sldId id="342" r:id="rId16"/>
    <p:sldId id="381" r:id="rId17"/>
    <p:sldId id="387" r:id="rId18"/>
  </p:sldIdLst>
  <p:sldSz cx="12192000" cy="6858000"/>
  <p:notesSz cx="6858000" cy="9144000"/>
  <p:embeddedFontLst>
    <p:embeddedFont>
      <p:font typeface="Roboto Medium" panose="02000000000000000000" pitchFamily="2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Raleway" pitchFamily="2" charset="-52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7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0" roundtripDataSignature="AMtx7mj3sTd9pDXQHbOoTcPDxTbIlpDe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721B3B-0D66-4FE6-9305-22E177A7C09E}">
  <a:tblStyle styleId="{3A721B3B-0D66-4FE6-9305-22E177A7C09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6404" autoAdjust="0"/>
  </p:normalViewPr>
  <p:slideViewPr>
    <p:cSldViewPr snapToGrid="0">
      <p:cViewPr varScale="1">
        <p:scale>
          <a:sx n="110" d="100"/>
          <a:sy n="110" d="100"/>
        </p:scale>
        <p:origin x="768" y="114"/>
      </p:cViewPr>
      <p:guideLst>
        <p:guide orient="horz" pos="2160"/>
        <p:guide pos="3840"/>
        <p:guide pos="7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11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11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56a47fe6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1356a47fe6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e6e8c9f0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e6e8c9f0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6455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191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1473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e6e8c9f0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e6e8c9f0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021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e6e8c9f0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e6e8c9f0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242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ru-RU"/>
              <a:t>Лучший курс управления проектами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ru-RU"/>
              <a:t>Антон Кошелев</a:t>
            </a:r>
          </a:p>
        </p:txBody>
      </p:sp>
    </p:spTree>
    <p:extLst>
      <p:ext uri="{BB962C8B-B14F-4D97-AF65-F5344CB8AC3E}">
        <p14:creationId xmlns:p14="http://schemas.microsoft.com/office/powerpoint/2010/main" val="4035610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ru-RU"/>
              <a:t>Лучший курс управления проектами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ru-RU"/>
              <a:t>Антон Кошелев</a:t>
            </a:r>
          </a:p>
        </p:txBody>
      </p:sp>
    </p:spTree>
    <p:extLst>
      <p:ext uri="{BB962C8B-B14F-4D97-AF65-F5344CB8AC3E}">
        <p14:creationId xmlns:p14="http://schemas.microsoft.com/office/powerpoint/2010/main" val="2696266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1860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56a47fe64_0_3"/>
          <p:cNvSpPr txBox="1">
            <a:spLocks noGrp="1"/>
          </p:cNvSpPr>
          <p:nvPr>
            <p:ph type="ctrTitle"/>
          </p:nvPr>
        </p:nvSpPr>
        <p:spPr>
          <a:xfrm>
            <a:off x="4450081" y="1429577"/>
            <a:ext cx="7741919" cy="2990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505"/>
              <a:buFont typeface="Raleway"/>
              <a:buNone/>
            </a:pPr>
            <a:r>
              <a:rPr lang="ru-RU" sz="4400" dirty="0">
                <a:solidFill>
                  <a:schemeClr val="tx1"/>
                </a:solidFill>
                <a:latin typeface="Roboto Medium"/>
                <a:ea typeface="Roboto Medium"/>
                <a:cs typeface="Roboto Medium"/>
                <a:sym typeface="Roboto Medium"/>
              </a:rPr>
              <a:t>Адаптивные (</a:t>
            </a:r>
            <a:r>
              <a:rPr lang="en-US" sz="4400" dirty="0">
                <a:solidFill>
                  <a:schemeClr val="tx1"/>
                </a:solidFill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r>
              <a:rPr lang="ru-RU" sz="4400" dirty="0" err="1">
                <a:solidFill>
                  <a:schemeClr val="tx1"/>
                </a:solidFill>
                <a:latin typeface="Roboto Medium"/>
                <a:ea typeface="Roboto Medium"/>
                <a:cs typeface="Roboto Medium"/>
                <a:sym typeface="Roboto Medium"/>
              </a:rPr>
              <a:t>gile</a:t>
            </a:r>
            <a:r>
              <a:rPr lang="ru-RU" sz="4400" dirty="0">
                <a:solidFill>
                  <a:schemeClr val="tx1"/>
                </a:solidFill>
                <a:latin typeface="Roboto Medium"/>
                <a:ea typeface="Roboto Medium"/>
                <a:cs typeface="Roboto Medium"/>
                <a:sym typeface="Roboto Medium"/>
              </a:rPr>
              <a:t>) методики управления проектами искусственного интеллекта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443F-8999-4FB6-B9AC-64CB427E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47" y="0"/>
            <a:ext cx="10515600" cy="692727"/>
          </a:xfrm>
        </p:spPr>
        <p:txBody>
          <a:bodyPr/>
          <a:lstStyle/>
          <a:p>
            <a:r>
              <a:rPr lang="en-US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Agile: </a:t>
            </a:r>
            <a:r>
              <a:rPr lang="ru-RU" sz="3000" dirty="0" smtClean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4ценности</a:t>
            </a:r>
            <a:endParaRPr lang="ru-RU" sz="3000" dirty="0">
              <a:solidFill>
                <a:srgbClr val="79C0E2"/>
              </a:solidFill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DAEA8-FECF-4A3C-9EE3-A541BFF0B617}"/>
              </a:ext>
            </a:extLst>
          </p:cNvPr>
          <p:cNvSpPr txBox="1"/>
          <p:nvPr/>
        </p:nvSpPr>
        <p:spPr>
          <a:xfrm>
            <a:off x="198601" y="578600"/>
            <a:ext cx="11787787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1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r>
              <a:rPr lang="ru-RU" sz="2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Сотрудничество с заказчиком важнее согласований и условий контракта</a:t>
            </a:r>
          </a:p>
          <a:p>
            <a:pPr marL="900113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Чтобы получить продукт, действительно ценный для заказчика, стоит отказаться от излишних деталей в контракте между подрядчиком и заказчиком.</a:t>
            </a:r>
          </a:p>
          <a:p>
            <a:pPr marL="900113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Чтобы ценность продукта быстро возрастала, заказчик с разработчиком должны плотно общаться в ходе работ. </a:t>
            </a:r>
          </a:p>
          <a:p>
            <a:pPr marL="900113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Чтобы сотрудничество исполнителя и заказчика стало возможным, нужно выстраивать доверительные отношения.</a:t>
            </a:r>
          </a:p>
          <a:p>
            <a:pPr>
              <a:spcBef>
                <a:spcPts val="600"/>
              </a:spcBef>
            </a:pPr>
            <a:r>
              <a:rPr lang="ru-RU" sz="2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Готовность к изменениям важнее, чем следование плану</a:t>
            </a:r>
          </a:p>
          <a:p>
            <a:pPr marL="900113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Agile</a:t>
            </a:r>
            <a:r>
              <a:rPr lang="ru-RU" sz="2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предлагает готовность к изменениям на всех стадиях.</a:t>
            </a:r>
          </a:p>
          <a:p>
            <a:pPr marL="900113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Чтобы в первую очередь делалось самое ценное, текущее видение бизнес-цели и позиционирование продукта должны быть прозрачны для разработчиков.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D38D6-97CE-4F90-B107-3942A64E183C}"/>
              </a:ext>
            </a:extLst>
          </p:cNvPr>
          <p:cNvSpPr txBox="1"/>
          <p:nvPr/>
        </p:nvSpPr>
        <p:spPr>
          <a:xfrm>
            <a:off x="1506653" y="6488668"/>
            <a:ext cx="643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https://scrumtrek.ru/blog/agile-scrum/4029/metodologiya-agile/</a:t>
            </a:r>
            <a:endParaRPr lang="ru-RU" dirty="0"/>
          </a:p>
        </p:txBody>
      </p:sp>
      <p:pic>
        <p:nvPicPr>
          <p:cNvPr id="6146" name="Picture 2" descr="https://static.tildacdn.com/tild3265-3939-4665-a532-656132303333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292" y="4577356"/>
            <a:ext cx="2858843" cy="218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2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443F-8999-4FB6-B9AC-64CB427E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9" y="33725"/>
            <a:ext cx="10515600" cy="770335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Agile</a:t>
            </a:r>
            <a:r>
              <a:rPr lang="ru-RU" sz="3000" dirty="0" smtClean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: принципы  </a:t>
            </a:r>
            <a:r>
              <a:rPr lang="ru-RU" sz="3200" i="1" u="sng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Характеризуется </a:t>
            </a:r>
            <a:r>
              <a:rPr lang="ru-RU" sz="3200" i="1" u="sng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 принципами</a:t>
            </a:r>
            <a:r>
              <a:rPr lang="ru-RU" sz="3200" i="1" u="sng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ru-RU" sz="3000" dirty="0">
              <a:solidFill>
                <a:srgbClr val="79C0E2"/>
              </a:solidFill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DAEA8-FECF-4A3C-9EE3-A541BFF0B617}"/>
              </a:ext>
            </a:extLst>
          </p:cNvPr>
          <p:cNvSpPr txBox="1"/>
          <p:nvPr/>
        </p:nvSpPr>
        <p:spPr>
          <a:xfrm>
            <a:off x="82699" y="679773"/>
            <a:ext cx="11787787" cy="571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spcAft>
                <a:spcPts val="1200"/>
              </a:spcAft>
              <a:buAutoNum type="arabicPeriod"/>
            </a:pPr>
            <a:r>
              <a:rPr lang="ru-RU" sz="24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Наивысшим приоритетом признается удовлетворение заказчика </a:t>
            </a:r>
            <a:r>
              <a:rPr lang="ru-RU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 счёт ранней и бесперебойной поставки ценного программного обеспечения;</a:t>
            </a:r>
          </a:p>
          <a:p>
            <a:pPr marL="457200" indent="-457200">
              <a:lnSpc>
                <a:spcPct val="110000"/>
              </a:lnSpc>
              <a:spcAft>
                <a:spcPts val="1200"/>
              </a:spcAft>
              <a:buAutoNum type="arabicPeriod"/>
            </a:pPr>
            <a:r>
              <a:rPr lang="ru-RU" sz="24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Изменение требований приветствуется даже в конце разработки</a:t>
            </a:r>
            <a:r>
              <a:rPr lang="ru-RU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(это может повысить конкурентоспособность полученного продукта);</a:t>
            </a:r>
          </a:p>
          <a:p>
            <a:pPr marL="457200" indent="-457200">
              <a:lnSpc>
                <a:spcPct val="110000"/>
              </a:lnSpc>
              <a:spcAft>
                <a:spcPts val="1200"/>
              </a:spcAft>
              <a:buAutoNum type="arabicPeriod"/>
            </a:pPr>
            <a:r>
              <a:rPr lang="ru-RU" sz="24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Частая поставка работающего программного обеспечения </a:t>
            </a:r>
            <a:r>
              <a:rPr lang="ru-RU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(каждые пару недель или пару месяцев с предпочтением меньшего периода);</a:t>
            </a:r>
          </a:p>
          <a:p>
            <a:pPr marL="457200" indent="-457200">
              <a:lnSpc>
                <a:spcPct val="110000"/>
              </a:lnSpc>
              <a:spcAft>
                <a:spcPts val="1200"/>
              </a:spcAft>
              <a:buAutoNum type="arabicPeriod"/>
            </a:pPr>
            <a:r>
              <a:rPr lang="ru-RU" sz="24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Общение представителей бизнеса с разработчиками </a:t>
            </a:r>
            <a:r>
              <a:rPr lang="ru-RU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должно быть ежедневным на протяжении всего проекта;</a:t>
            </a:r>
          </a:p>
          <a:p>
            <a:pPr marL="457200" indent="-457200">
              <a:lnSpc>
                <a:spcPct val="110000"/>
              </a:lnSpc>
              <a:spcAft>
                <a:spcPts val="1200"/>
              </a:spcAft>
              <a:buAutoNum type="arabicPeriod"/>
            </a:pPr>
            <a:r>
              <a:rPr lang="ru-RU" sz="24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Проекты следует строить вокруг заинтересованных людей, </a:t>
            </a:r>
            <a:r>
              <a:rPr lang="ru-RU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которых следует обеспечить нужными условиями работы, поддержкой и доверием;</a:t>
            </a:r>
          </a:p>
          <a:p>
            <a:pPr marL="457200" indent="-457200">
              <a:lnSpc>
                <a:spcPct val="110000"/>
              </a:lnSpc>
              <a:spcAft>
                <a:spcPts val="1200"/>
              </a:spcAft>
              <a:buFont typeface="Arial"/>
              <a:buAutoNum type="arabicPeriod"/>
            </a:pPr>
            <a:r>
              <a:rPr lang="ru-RU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Самый эффективный метод обмена информацией в команде — </a:t>
            </a:r>
            <a:r>
              <a:rPr lang="ru-RU" sz="24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личная встреча;</a:t>
            </a:r>
            <a:endParaRPr lang="ru-RU" sz="2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D38D6-97CE-4F90-B107-3942A64E183C}"/>
              </a:ext>
            </a:extLst>
          </p:cNvPr>
          <p:cNvSpPr txBox="1"/>
          <p:nvPr/>
        </p:nvSpPr>
        <p:spPr>
          <a:xfrm>
            <a:off x="5760922" y="6454943"/>
            <a:ext cx="643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https://scrumtrek.ru/blog/agile-scrum/4029/metodologiya-agile/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65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443F-8999-4FB6-B9AC-64CB427E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9" y="33725"/>
            <a:ext cx="10515600" cy="74751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Agile</a:t>
            </a:r>
            <a:r>
              <a:rPr lang="ru-RU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: </a:t>
            </a:r>
            <a:r>
              <a:rPr lang="ru-RU" sz="3000" dirty="0" smtClean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принципы </a:t>
            </a:r>
            <a:r>
              <a:rPr lang="ru-RU" sz="3200" i="1" u="sng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Характеризуется 12 принципами</a:t>
            </a:r>
            <a:r>
              <a:rPr lang="ru-RU" sz="3200" i="1" u="sng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ru-RU" sz="3000" dirty="0">
              <a:solidFill>
                <a:srgbClr val="79C0E2"/>
              </a:solidFill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DAEA8-FECF-4A3C-9EE3-A541BFF0B617}"/>
              </a:ext>
            </a:extLst>
          </p:cNvPr>
          <p:cNvSpPr txBox="1"/>
          <p:nvPr/>
        </p:nvSpPr>
        <p:spPr>
          <a:xfrm>
            <a:off x="290883" y="712415"/>
            <a:ext cx="11787787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spcAft>
                <a:spcPts val="600"/>
              </a:spcAft>
              <a:buAutoNum type="arabicPeriod" startAt="7"/>
            </a:pPr>
            <a:r>
              <a:rPr lang="ru-RU" sz="24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Работающее </a:t>
            </a:r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программное обеспечение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— лучший измеритель прогресса;</a:t>
            </a: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AutoNum type="arabicPeriod" startAt="7"/>
            </a:pPr>
            <a:r>
              <a:rPr lang="ru-RU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Спонсоры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разработчики и пользователи должны иметь возможность поддерживать </a:t>
            </a:r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постоянный темп на неопределённый срок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</a:t>
            </a: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AutoNum type="arabicPeriod" startAt="7"/>
            </a:pPr>
            <a:r>
              <a:rPr lang="ru-RU" sz="24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Постоянное </a:t>
            </a:r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внимание к техническому совершенству и хорошему проектированию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увеличивают гибкость;</a:t>
            </a: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AutoNum type="arabicPeriod" startAt="7"/>
            </a:pPr>
            <a:r>
              <a:rPr lang="ru-RU" sz="24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Простота</a:t>
            </a:r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как искусство не делать лишней работы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очень важна;</a:t>
            </a: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AutoNum type="arabicPeriod" startAt="7"/>
            </a:pPr>
            <a:r>
              <a:rPr lang="ru-RU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4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Лучшие</a:t>
            </a:r>
            <a:r>
              <a:rPr lang="ru-RU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требования, архитектура и проектные решения получаются у </a:t>
            </a:r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самоорганизующихся команд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</a:t>
            </a: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AutoNum type="arabicPeriod" startAt="7"/>
            </a:pPr>
            <a:r>
              <a:rPr lang="ru-RU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4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Команда </a:t>
            </a:r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регулярно обдумывает способы повышения своей эффективности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 соответственно корректирует рабочий процесс.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D38D6-97CE-4F90-B107-3942A64E183C}"/>
              </a:ext>
            </a:extLst>
          </p:cNvPr>
          <p:cNvSpPr txBox="1"/>
          <p:nvPr/>
        </p:nvSpPr>
        <p:spPr>
          <a:xfrm>
            <a:off x="5760922" y="6454943"/>
            <a:ext cx="643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https://scrumtrek.ru/blog/agile-scrum/4029/metodologiya-agile/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61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443F-8999-4FB6-B9AC-64CB427E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58" y="126126"/>
            <a:ext cx="10515600" cy="880104"/>
          </a:xfrm>
        </p:spPr>
        <p:txBody>
          <a:bodyPr/>
          <a:lstStyle/>
          <a:p>
            <a:pPr algn="l"/>
            <a:r>
              <a:rPr lang="ru-RU" sz="3000" dirty="0" smtClean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	Преимущества </a:t>
            </a:r>
            <a:r>
              <a:rPr lang="en-US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Agile</a:t>
            </a:r>
            <a:r>
              <a:rPr lang="ru-RU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 методологии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DAEA8-FECF-4A3C-9EE3-A541BFF0B617}"/>
              </a:ext>
            </a:extLst>
          </p:cNvPr>
          <p:cNvSpPr txBox="1"/>
          <p:nvPr/>
        </p:nvSpPr>
        <p:spPr>
          <a:xfrm>
            <a:off x="135747" y="880104"/>
            <a:ext cx="11715119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Методология характеризуется небольшими </a:t>
            </a:r>
          </a:p>
          <a:p>
            <a:pPr algn="l">
              <a:spcAft>
                <a:spcPts val="600"/>
              </a:spcAft>
            </a:pP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циклическими </a:t>
            </a:r>
            <a:r>
              <a:rPr lang="ru-RU" sz="2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изменениями, которые внедряют в ответ на изменение требований.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Гибкость и свобода</a:t>
            </a:r>
            <a:endParaRPr lang="ru-RU" sz="2400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17550" lvl="1">
              <a:spcAft>
                <a:spcPts val="600"/>
              </a:spcAft>
            </a:pP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Поскольку здесь не нужно четко обозначать этапы и делать упор на требованиях, у исполнителей проекта появляется возможность экспериментировать и вносить изменения постепенно. Именно поэтому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Agile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отлично подходит творческим проектам.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Пониженный риск</a:t>
            </a:r>
            <a:endParaRPr lang="ru-RU" sz="2400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17550" algn="l">
              <a:spcAft>
                <a:spcPts val="600"/>
              </a:spcAft>
            </a:pP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Методология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Agile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подразумевает регулярное получение обратной связи от заинтересованных участников и последующее внесение изменений. Это значительно сокращает риск провала проекта, так как нужные ресурсы вовлечены в процесс.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CFE075-C5A6-4D73-B6C9-0D8C9E2DCDF6}"/>
              </a:ext>
            </a:extLst>
          </p:cNvPr>
          <p:cNvSpPr txBox="1"/>
          <p:nvPr/>
        </p:nvSpPr>
        <p:spPr>
          <a:xfrm>
            <a:off x="5634672" y="6331852"/>
            <a:ext cx="787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https://cmsmagazine.ru/journal/items-top-poject-management-methodologies/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726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443F-8999-4FB6-B9AC-64CB427E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9" y="152925"/>
            <a:ext cx="10515600" cy="570807"/>
          </a:xfrm>
        </p:spPr>
        <p:txBody>
          <a:bodyPr/>
          <a:lstStyle/>
          <a:p>
            <a:r>
              <a:rPr lang="ru-RU" sz="3000" dirty="0" smtClean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	Недостатки </a:t>
            </a:r>
            <a:r>
              <a:rPr lang="en-US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Agile</a:t>
            </a:r>
            <a:r>
              <a:rPr lang="ru-RU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 </a:t>
            </a:r>
            <a:r>
              <a:rPr lang="ru-RU" sz="3000" dirty="0" err="1" smtClean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методологииы</a:t>
            </a:r>
            <a:endParaRPr lang="ru-RU" sz="3000" dirty="0">
              <a:solidFill>
                <a:srgbClr val="79C0E2"/>
              </a:solidFill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DAEA8-FECF-4A3C-9EE3-A541BFF0B617}"/>
              </a:ext>
            </a:extLst>
          </p:cNvPr>
          <p:cNvSpPr txBox="1"/>
          <p:nvPr/>
        </p:nvSpPr>
        <p:spPr>
          <a:xfrm>
            <a:off x="167418" y="723732"/>
            <a:ext cx="11715119" cy="5081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Отсутствие четкого плана</a:t>
            </a:r>
            <a:endParaRPr lang="ru-RU" sz="2400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20725" lvl="1">
              <a:lnSpc>
                <a:spcPct val="130000"/>
              </a:lnSpc>
              <a:spcAft>
                <a:spcPts val="600"/>
              </a:spcAft>
            </a:pP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 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Agile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подходе реагирование на изменения происходит тогда, когда они возникают. Отсутствие четкого плана затрудняет управление ресурсами и планирование. Вам придется постоянно балансировать и в случайном порядке переводить ресурсы с одной задачи на другую.</a:t>
            </a:r>
          </a:p>
          <a:p>
            <a:pPr marL="342900" indent="-342900" algn="l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Избыточное взаимодействие</a:t>
            </a:r>
            <a:endParaRPr lang="ru-RU" sz="2400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20725" algn="l">
              <a:lnSpc>
                <a:spcPct val="130000"/>
              </a:lnSpc>
              <a:spcAft>
                <a:spcPts val="600"/>
              </a:spcAft>
            </a:pP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Отсутствие четкого плана означает, что всем заинтересованным сторонам, включая заказчиков и спонсоров, придется работать в гораздо более тесном сотрудничестве, чтобы каждый участник проекта знал обо всех изменениях, задачах и их актуальности.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57359-355A-4365-B251-480FA2810B3E}"/>
              </a:ext>
            </a:extLst>
          </p:cNvPr>
          <p:cNvSpPr txBox="1"/>
          <p:nvPr/>
        </p:nvSpPr>
        <p:spPr>
          <a:xfrm>
            <a:off x="384313" y="6341331"/>
            <a:ext cx="787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https://cmsmagazine.ru/journal/items-top-poject-management-methodologies/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69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443F-8999-4FB6-B9AC-64CB427E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46" y="1"/>
            <a:ext cx="11920507" cy="781396"/>
          </a:xfrm>
        </p:spPr>
        <p:txBody>
          <a:bodyPr/>
          <a:lstStyle/>
          <a:p>
            <a:pPr algn="l"/>
            <a:r>
              <a:rPr lang="ru-RU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Для каких проектов подойдет </a:t>
            </a:r>
            <a:r>
              <a:rPr lang="en-US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Agile</a:t>
            </a:r>
            <a:endParaRPr lang="ru-RU" sz="3000" dirty="0">
              <a:solidFill>
                <a:srgbClr val="79C0E2"/>
              </a:solidFill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DAEA8-FECF-4A3C-9EE3-A541BFF0B617}"/>
              </a:ext>
            </a:extLst>
          </p:cNvPr>
          <p:cNvSpPr txBox="1"/>
          <p:nvPr/>
        </p:nvSpPr>
        <p:spPr>
          <a:xfrm>
            <a:off x="135746" y="872845"/>
            <a:ext cx="117151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Гибкость подхода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Agile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позволяет адаптировать его к проектам различного типа. Методология лучше всего работает в случаях:</a:t>
            </a:r>
            <a:endParaRPr lang="en-US" sz="2400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endParaRPr lang="ru-RU" sz="2400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Когда вы не уверены, каким должен быть конечный результат, но имеете общее представление о продукте.</a:t>
            </a:r>
            <a:endParaRPr lang="en-US" sz="2400" b="1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Когда проект нужно быстро подстраивать под изменения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sz="2400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Если взаимодействие и коммуникация 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— ваши сильные стороны, а планирование — нет</a:t>
            </a:r>
            <a:r>
              <a:rPr lang="ru-RU" sz="2400" b="0" i="0" dirty="0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ru-RU" sz="2400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D102E-A1F4-4F14-91FD-6ADAD0A90CAA}"/>
              </a:ext>
            </a:extLst>
          </p:cNvPr>
          <p:cNvSpPr txBox="1"/>
          <p:nvPr/>
        </p:nvSpPr>
        <p:spPr>
          <a:xfrm>
            <a:off x="5530405" y="6240200"/>
            <a:ext cx="787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https://cmsmagazine.ru/journal/items-top-poject-management-methodologies/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038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443F-8999-4FB6-B9AC-64CB427E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46" y="1"/>
            <a:ext cx="11920507" cy="781396"/>
          </a:xfrm>
        </p:spPr>
        <p:txBody>
          <a:bodyPr/>
          <a:lstStyle/>
          <a:p>
            <a:pPr algn="l"/>
            <a:r>
              <a:rPr lang="ru-RU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Для каких проектов подойдет </a:t>
            </a:r>
            <a:r>
              <a:rPr lang="en-US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Agile</a:t>
            </a:r>
            <a:endParaRPr lang="ru-RU" sz="3000" dirty="0">
              <a:solidFill>
                <a:srgbClr val="79C0E2"/>
              </a:solidFill>
              <a:latin typeface="Roboto Medium"/>
              <a:ea typeface="Roboto Medium"/>
              <a:cs typeface="Roboto Medium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060703"/>
              </p:ext>
            </p:extLst>
          </p:nvPr>
        </p:nvGraphicFramePr>
        <p:xfrm>
          <a:off x="424871" y="781397"/>
          <a:ext cx="11342256" cy="381506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671128">
                  <a:extLst>
                    <a:ext uri="{9D8B030D-6E8A-4147-A177-3AD203B41FA5}">
                      <a16:colId xmlns:a16="http://schemas.microsoft.com/office/drawing/2014/main" val="1199266105"/>
                    </a:ext>
                  </a:extLst>
                </a:gridCol>
                <a:gridCol w="5671128">
                  <a:extLst>
                    <a:ext uri="{9D8B030D-6E8A-4147-A177-3AD203B41FA5}">
                      <a16:colId xmlns:a16="http://schemas.microsoft.com/office/drawing/2014/main" val="425960679"/>
                    </a:ext>
                  </a:extLst>
                </a:gridCol>
              </a:tblGrid>
              <a:tr h="27555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Agile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Water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Fall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945426"/>
                  </a:ext>
                </a:extLst>
              </a:tr>
              <a:tr h="370117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Циклы</a:t>
                      </a:r>
                      <a:r>
                        <a:rPr lang="ru-RU" sz="2000" baseline="0" dirty="0" smtClean="0"/>
                        <a:t> по 2 недели – 1 месяц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Циклы от 3 месяцев</a:t>
                      </a:r>
                      <a:r>
                        <a:rPr lang="ru-RU" sz="2000" baseline="0" dirty="0" smtClean="0"/>
                        <a:t> до года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81470"/>
                  </a:ext>
                </a:extLst>
              </a:tr>
              <a:tr h="407555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Изменения</a:t>
                      </a:r>
                      <a:r>
                        <a:rPr lang="ru-RU" sz="2000" baseline="0" dirty="0" smtClean="0"/>
                        <a:t> допустимы даже в конце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Изменения</a:t>
                      </a:r>
                      <a:r>
                        <a:rPr lang="ru-RU" sz="2000" baseline="0" dirty="0" smtClean="0"/>
                        <a:t> после утв. </a:t>
                      </a:r>
                      <a:r>
                        <a:rPr lang="ru-RU" sz="2000" baseline="0" dirty="0" err="1" smtClean="0"/>
                        <a:t>Тз</a:t>
                      </a:r>
                      <a:r>
                        <a:rPr lang="ru-RU" sz="2000" baseline="0" dirty="0" smtClean="0"/>
                        <a:t>. Не допускаются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514963"/>
                  </a:ext>
                </a:extLst>
              </a:tr>
              <a:tr h="612631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Работающее</a:t>
                      </a:r>
                      <a:r>
                        <a:rPr lang="ru-RU" sz="2000" baseline="0" dirty="0" smtClean="0"/>
                        <a:t> приложение – самое важное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Важно получить документируемый</a:t>
                      </a:r>
                      <a:r>
                        <a:rPr lang="ru-RU" sz="2000" baseline="0" dirty="0" smtClean="0"/>
                        <a:t> результат (воспроизводимый по документации, КД)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38496"/>
                  </a:ext>
                </a:extLst>
              </a:tr>
              <a:tr h="454428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Много самоорганизующихся</a:t>
                      </a:r>
                      <a:r>
                        <a:rPr lang="ru-RU" sz="2000" baseline="0" dirty="0" smtClean="0"/>
                        <a:t> команд (сеть)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Строгая</a:t>
                      </a:r>
                      <a:r>
                        <a:rPr lang="ru-RU" sz="2000" baseline="0" dirty="0" smtClean="0"/>
                        <a:t> иерархия, все знают свою роль.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398751"/>
                  </a:ext>
                </a:extLst>
              </a:tr>
              <a:tr h="729783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494447"/>
                  </a:ext>
                </a:extLst>
              </a:tr>
              <a:tr h="729783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385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3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443F-8999-4FB6-B9AC-64CB427E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46" y="1"/>
            <a:ext cx="11920507" cy="781396"/>
          </a:xfrm>
        </p:spPr>
        <p:txBody>
          <a:bodyPr/>
          <a:lstStyle/>
          <a:p>
            <a:pPr algn="l"/>
            <a:r>
              <a:rPr lang="en-US" sz="3000" dirty="0" smtClean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Agile AI</a:t>
            </a:r>
            <a:endParaRPr lang="ru-RU" sz="3000" dirty="0">
              <a:solidFill>
                <a:srgbClr val="79C0E2"/>
              </a:solidFill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5729" y="781397"/>
            <a:ext cx="2307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>
                <a:solidFill>
                  <a:srgbClr val="444444"/>
                </a:solidFill>
                <a:latin typeface="Open Sans" panose="020B0606030504020204" pitchFamily="34" charset="0"/>
              </a:rPr>
              <a:t>7 Agile AI Best Practices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DAEA8-FECF-4A3C-9EE3-A541BFF0B617}"/>
              </a:ext>
            </a:extLst>
          </p:cNvPr>
          <p:cNvSpPr txBox="1"/>
          <p:nvPr/>
        </p:nvSpPr>
        <p:spPr>
          <a:xfrm>
            <a:off x="135746" y="1309588"/>
            <a:ext cx="117151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ts val="1200"/>
              </a:spcBef>
              <a:buAutoNum type="arabicPeriod"/>
            </a:pPr>
            <a:r>
              <a:rPr lang="ru-RU" sz="2400" dirty="0" smtClean="0"/>
              <a:t>Сначала </a:t>
            </a:r>
            <a:r>
              <a:rPr lang="ru-RU" sz="2400" dirty="0"/>
              <a:t>придерживайтесь основополагающих </a:t>
            </a:r>
            <a:r>
              <a:rPr lang="ru-RU" sz="2400" dirty="0" smtClean="0"/>
              <a:t>принципов </a:t>
            </a:r>
            <a:r>
              <a:rPr lang="en-US" sz="2400" dirty="0"/>
              <a:t>Agile</a:t>
            </a:r>
            <a:r>
              <a:rPr lang="ru-RU" sz="2400" dirty="0" smtClean="0"/>
              <a:t> </a:t>
            </a:r>
          </a:p>
          <a:p>
            <a:pPr marL="342900" indent="-342900" fontAlgn="base">
              <a:spcBef>
                <a:spcPts val="1200"/>
              </a:spcBef>
              <a:buAutoNum type="arabicPeriod"/>
            </a:pPr>
            <a:r>
              <a:rPr lang="ru-RU" sz="2400" dirty="0" smtClean="0"/>
              <a:t>Выберите </a:t>
            </a:r>
            <a:r>
              <a:rPr lang="ru-RU" sz="2400" dirty="0" err="1" smtClean="0"/>
              <a:t>фреймрок</a:t>
            </a:r>
            <a:r>
              <a:rPr lang="ru-RU" sz="2400" dirty="0" smtClean="0"/>
              <a:t> поверх принципов </a:t>
            </a:r>
            <a:r>
              <a:rPr lang="en-US" sz="2400" dirty="0"/>
              <a:t>Agile </a:t>
            </a:r>
            <a:r>
              <a:rPr lang="ru-RU" sz="2400" dirty="0"/>
              <a:t> для ИИ</a:t>
            </a:r>
          </a:p>
          <a:p>
            <a:pPr marL="342900" indent="-342900" fontAlgn="base">
              <a:spcBef>
                <a:spcPts val="1200"/>
              </a:spcBef>
              <a:buAutoNum type="arabicPeriod"/>
            </a:pPr>
            <a:r>
              <a:rPr lang="ru-RU" sz="2400" dirty="0" smtClean="0"/>
              <a:t>Сотрудничайте </a:t>
            </a:r>
            <a:r>
              <a:rPr lang="ru-RU" sz="2400" dirty="0"/>
              <a:t>с различными командами </a:t>
            </a:r>
            <a:r>
              <a:rPr lang="ru-RU" sz="2400" dirty="0" smtClean="0"/>
              <a:t>(</a:t>
            </a:r>
            <a:r>
              <a:rPr lang="ru-RU" sz="2400" dirty="0"/>
              <a:t>ролями</a:t>
            </a:r>
            <a:r>
              <a:rPr lang="ru-RU" sz="2400" dirty="0" smtClean="0"/>
              <a:t>) </a:t>
            </a:r>
          </a:p>
          <a:p>
            <a:pPr marL="342900" indent="-342900" fontAlgn="base">
              <a:spcBef>
                <a:spcPts val="1200"/>
              </a:spcBef>
              <a:buAutoNum type="arabicPeriod"/>
            </a:pPr>
            <a:r>
              <a:rPr lang="ru-RU" sz="2400" dirty="0" smtClean="0"/>
              <a:t>Создайте </a:t>
            </a:r>
            <a:r>
              <a:rPr lang="ru-RU" sz="2400" dirty="0"/>
              <a:t>минимально жизнеспособный ИИ (MVAI) </a:t>
            </a:r>
            <a:endParaRPr lang="ru-RU" sz="2400" dirty="0" smtClean="0"/>
          </a:p>
          <a:p>
            <a:pPr marL="342900" indent="-342900" fontAlgn="base">
              <a:spcBef>
                <a:spcPts val="1200"/>
              </a:spcBef>
              <a:buAutoNum type="arabicPeriod"/>
            </a:pPr>
            <a:r>
              <a:rPr lang="ru-RU" sz="2400" dirty="0" smtClean="0"/>
              <a:t>Итерационно </a:t>
            </a:r>
            <a:r>
              <a:rPr lang="ru-RU" sz="2400" dirty="0"/>
              <a:t>улучшайте свою модель </a:t>
            </a:r>
            <a:r>
              <a:rPr lang="ru-RU" sz="2400" dirty="0" smtClean="0"/>
              <a:t>в циклах </a:t>
            </a:r>
            <a:r>
              <a:rPr lang="en-US" sz="2400" dirty="0"/>
              <a:t>Agile</a:t>
            </a:r>
            <a:endParaRPr lang="ru-RU" sz="2400" dirty="0" smtClean="0"/>
          </a:p>
          <a:p>
            <a:pPr marL="342900" indent="-342900" fontAlgn="base">
              <a:spcBef>
                <a:spcPts val="1200"/>
              </a:spcBef>
              <a:buAutoNum type="arabicPeriod"/>
            </a:pPr>
            <a:r>
              <a:rPr lang="ru-RU" sz="2400" dirty="0" smtClean="0"/>
              <a:t>Измеряйте </a:t>
            </a:r>
            <a:r>
              <a:rPr lang="ru-RU" sz="2400" dirty="0"/>
              <a:t>свой прогресс </a:t>
            </a:r>
            <a:r>
              <a:rPr lang="ru-RU" sz="2400" dirty="0" smtClean="0"/>
              <a:t>численно на каждом этапе (бизнес метрики или </a:t>
            </a:r>
            <a:r>
              <a:rPr lang="en-US" sz="2400" dirty="0" smtClean="0"/>
              <a:t>DS </a:t>
            </a:r>
            <a:r>
              <a:rPr lang="ru-RU" sz="2400" dirty="0" smtClean="0"/>
              <a:t>метрики)</a:t>
            </a:r>
          </a:p>
          <a:p>
            <a:pPr marL="342900" indent="-342900" fontAlgn="base">
              <a:spcBef>
                <a:spcPts val="1200"/>
              </a:spcBef>
              <a:buAutoNum type="arabicPeriod"/>
            </a:pPr>
            <a:r>
              <a:rPr lang="ru-RU" sz="2400" dirty="0" smtClean="0"/>
              <a:t>Учитесь </a:t>
            </a:r>
            <a:r>
              <a:rPr lang="ru-RU" sz="2400" dirty="0"/>
              <a:t>быстро и эффективно</a:t>
            </a:r>
            <a:endParaRPr lang="en-US" sz="2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6022" y="6351687"/>
            <a:ext cx="34884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https://www.datascience-pm.com/agile-ai/</a:t>
            </a:r>
          </a:p>
        </p:txBody>
      </p:sp>
    </p:spTree>
    <p:extLst>
      <p:ext uri="{BB962C8B-B14F-4D97-AF65-F5344CB8AC3E}">
        <p14:creationId xmlns:p14="http://schemas.microsoft.com/office/powerpoint/2010/main" val="145498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e6e8c9f0c_0_14"/>
          <p:cNvSpPr txBox="1"/>
          <p:nvPr/>
        </p:nvSpPr>
        <p:spPr>
          <a:xfrm>
            <a:off x="410966" y="362834"/>
            <a:ext cx="8763857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000" b="0" i="0" u="none" strike="noStrike" cap="none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  <a:sym typeface="Roboto Medium"/>
              </a:rPr>
              <a:t>Управление ИТ-проектами</a:t>
            </a:r>
            <a:endParaRPr sz="3000" b="0" i="0" u="none" strike="noStrike" cap="none" dirty="0">
              <a:solidFill>
                <a:srgbClr val="79C0E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3104EEF-0F95-FFAC-1BE1-8CF6D731D298}"/>
              </a:ext>
            </a:extLst>
          </p:cNvPr>
          <p:cNvSpPr/>
          <p:nvPr/>
        </p:nvSpPr>
        <p:spPr>
          <a:xfrm>
            <a:off x="2028003" y="1576162"/>
            <a:ext cx="1863589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Waterfall</a:t>
            </a:r>
            <a:endParaRPr lang="ru-RU" sz="2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9464FE8-654A-829C-393E-A1261496375C}"/>
              </a:ext>
            </a:extLst>
          </p:cNvPr>
          <p:cNvSpPr/>
          <p:nvPr/>
        </p:nvSpPr>
        <p:spPr>
          <a:xfrm>
            <a:off x="1466444" y="2162572"/>
            <a:ext cx="3303677" cy="430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Определение требований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0CDCF81-78E4-8DDE-AC3B-CDAA5D7AB7E2}"/>
              </a:ext>
            </a:extLst>
          </p:cNvPr>
          <p:cNvSpPr/>
          <p:nvPr/>
        </p:nvSpPr>
        <p:spPr>
          <a:xfrm>
            <a:off x="1466443" y="2877593"/>
            <a:ext cx="3303677" cy="430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Проектирование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B4428C8-20B9-C9AA-88BD-02CC5806BE7E}"/>
              </a:ext>
            </a:extLst>
          </p:cNvPr>
          <p:cNvSpPr/>
          <p:nvPr/>
        </p:nvSpPr>
        <p:spPr>
          <a:xfrm>
            <a:off x="1466443" y="3592614"/>
            <a:ext cx="3303677" cy="430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Реализация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87E28D5-6FB1-7180-DE5A-539FD2E3CB86}"/>
              </a:ext>
            </a:extLst>
          </p:cNvPr>
          <p:cNvSpPr/>
          <p:nvPr/>
        </p:nvSpPr>
        <p:spPr>
          <a:xfrm>
            <a:off x="1466443" y="4307635"/>
            <a:ext cx="3303677" cy="430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Тестирование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3B94650-6BDC-1765-E15C-037DFF21D31D}"/>
              </a:ext>
            </a:extLst>
          </p:cNvPr>
          <p:cNvSpPr/>
          <p:nvPr/>
        </p:nvSpPr>
        <p:spPr>
          <a:xfrm>
            <a:off x="1466443" y="5022656"/>
            <a:ext cx="3303677" cy="430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Развертывание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4CADE98-A1B3-7838-03E3-E18A5F9D6533}"/>
              </a:ext>
            </a:extLst>
          </p:cNvPr>
          <p:cNvSpPr/>
          <p:nvPr/>
        </p:nvSpPr>
        <p:spPr>
          <a:xfrm>
            <a:off x="1466443" y="5737677"/>
            <a:ext cx="3303677" cy="430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Поддержка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3B2EF9D-C667-27A4-0784-6B920CDF357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118282" y="2593459"/>
            <a:ext cx="1" cy="284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ABAE82A-7329-1419-CE64-FAD3EE0D30E0}"/>
              </a:ext>
            </a:extLst>
          </p:cNvPr>
          <p:cNvCxnSpPr/>
          <p:nvPr/>
        </p:nvCxnSpPr>
        <p:spPr>
          <a:xfrm flipH="1">
            <a:off x="2982160" y="3308480"/>
            <a:ext cx="1" cy="284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437EA64-2103-EDC3-F8FD-F7E2622B671E}"/>
              </a:ext>
            </a:extLst>
          </p:cNvPr>
          <p:cNvCxnSpPr/>
          <p:nvPr/>
        </p:nvCxnSpPr>
        <p:spPr>
          <a:xfrm flipH="1">
            <a:off x="2982159" y="4023501"/>
            <a:ext cx="1" cy="284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5F812EC-37FD-2A6A-24D4-EC2EF890D42C}"/>
              </a:ext>
            </a:extLst>
          </p:cNvPr>
          <p:cNvCxnSpPr/>
          <p:nvPr/>
        </p:nvCxnSpPr>
        <p:spPr>
          <a:xfrm flipH="1">
            <a:off x="2982158" y="4738522"/>
            <a:ext cx="1" cy="284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2D640CA-6DB6-7E0F-F723-EDC73C6893F4}"/>
              </a:ext>
            </a:extLst>
          </p:cNvPr>
          <p:cNvCxnSpPr/>
          <p:nvPr/>
        </p:nvCxnSpPr>
        <p:spPr>
          <a:xfrm flipH="1">
            <a:off x="2982157" y="5453543"/>
            <a:ext cx="1" cy="284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56AB350-373C-D007-8C7A-AFDDC1E3439D}"/>
              </a:ext>
            </a:extLst>
          </p:cNvPr>
          <p:cNvSpPr/>
          <p:nvPr/>
        </p:nvSpPr>
        <p:spPr>
          <a:xfrm>
            <a:off x="7725334" y="1576162"/>
            <a:ext cx="1863589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Agile</a:t>
            </a:r>
            <a:endParaRPr lang="ru-RU" sz="22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F988490-84B3-A44D-9341-730925B9EA43}"/>
              </a:ext>
            </a:extLst>
          </p:cNvPr>
          <p:cNvSpPr/>
          <p:nvPr/>
        </p:nvSpPr>
        <p:spPr>
          <a:xfrm>
            <a:off x="7725334" y="2162572"/>
            <a:ext cx="1863590" cy="5820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Определение требований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98C5BFF-E3D3-D345-ACB2-1CBDEC30AD61}"/>
              </a:ext>
            </a:extLst>
          </p:cNvPr>
          <p:cNvSpPr/>
          <p:nvPr/>
        </p:nvSpPr>
        <p:spPr>
          <a:xfrm>
            <a:off x="9140004" y="3078637"/>
            <a:ext cx="2017640" cy="43088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800" dirty="0"/>
              <a:t>Проектирование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4053001-C92B-7115-2DCD-061B9E04E675}"/>
              </a:ext>
            </a:extLst>
          </p:cNvPr>
          <p:cNvSpPr/>
          <p:nvPr/>
        </p:nvSpPr>
        <p:spPr>
          <a:xfrm>
            <a:off x="7725334" y="4137254"/>
            <a:ext cx="1863590" cy="43088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000" dirty="0"/>
              <a:t>Реализация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93D1D1D-C2BD-79AE-DB15-659045CF68E7}"/>
              </a:ext>
            </a:extLst>
          </p:cNvPr>
          <p:cNvSpPr/>
          <p:nvPr/>
        </p:nvSpPr>
        <p:spPr>
          <a:xfrm>
            <a:off x="6010010" y="3226059"/>
            <a:ext cx="2017640" cy="43088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800" dirty="0"/>
              <a:t>Тестирование</a:t>
            </a: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801D49D-B321-C559-73E3-CA61425EBE3E}"/>
              </a:ext>
            </a:extLst>
          </p:cNvPr>
          <p:cNvSpPr/>
          <p:nvPr/>
        </p:nvSpPr>
        <p:spPr>
          <a:xfrm>
            <a:off x="6010011" y="4902176"/>
            <a:ext cx="2017640" cy="43088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800" dirty="0"/>
              <a:t>Развертывание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A8B5F6D-FB50-60C9-A344-7BAA0AAC4F3A}"/>
              </a:ext>
            </a:extLst>
          </p:cNvPr>
          <p:cNvSpPr/>
          <p:nvPr/>
        </p:nvSpPr>
        <p:spPr>
          <a:xfrm>
            <a:off x="6010010" y="5641115"/>
            <a:ext cx="2017639" cy="43088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000" dirty="0"/>
              <a:t>Поддержка</a:t>
            </a:r>
            <a:endParaRPr lang="ru-RU" dirty="0"/>
          </a:p>
        </p:txBody>
      </p:sp>
      <p:sp>
        <p:nvSpPr>
          <p:cNvPr id="22" name="Дуга 21">
            <a:extLst>
              <a:ext uri="{FF2B5EF4-FFF2-40B4-BE49-F238E27FC236}">
                <a16:creationId xmlns:a16="http://schemas.microsoft.com/office/drawing/2014/main" id="{B09F0FBF-3EBF-80ED-5851-4D2BFDC08F96}"/>
              </a:ext>
            </a:extLst>
          </p:cNvPr>
          <p:cNvSpPr/>
          <p:nvPr/>
        </p:nvSpPr>
        <p:spPr>
          <a:xfrm>
            <a:off x="8858395" y="2430929"/>
            <a:ext cx="1470989" cy="1276588"/>
          </a:xfrm>
          <a:prstGeom prst="arc">
            <a:avLst>
              <a:gd name="adj1" fmla="val 16200000"/>
              <a:gd name="adj2" fmla="val 2156163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Дуга 22">
            <a:extLst>
              <a:ext uri="{FF2B5EF4-FFF2-40B4-BE49-F238E27FC236}">
                <a16:creationId xmlns:a16="http://schemas.microsoft.com/office/drawing/2014/main" id="{F7C81E6B-1484-F120-87DB-5D33F923994C}"/>
              </a:ext>
            </a:extLst>
          </p:cNvPr>
          <p:cNvSpPr/>
          <p:nvPr/>
        </p:nvSpPr>
        <p:spPr>
          <a:xfrm rot="5400000">
            <a:off x="8707002" y="2770062"/>
            <a:ext cx="1750581" cy="1494181"/>
          </a:xfrm>
          <a:prstGeom prst="arc">
            <a:avLst>
              <a:gd name="adj1" fmla="val 16200000"/>
              <a:gd name="adj2" fmla="val 2156163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Дуга 23">
            <a:extLst>
              <a:ext uri="{FF2B5EF4-FFF2-40B4-BE49-F238E27FC236}">
                <a16:creationId xmlns:a16="http://schemas.microsoft.com/office/drawing/2014/main" id="{D1ECDBEC-8915-4005-A481-88C0D2778C2A}"/>
              </a:ext>
            </a:extLst>
          </p:cNvPr>
          <p:cNvSpPr/>
          <p:nvPr/>
        </p:nvSpPr>
        <p:spPr>
          <a:xfrm rot="10800000">
            <a:off x="6837343" y="2909855"/>
            <a:ext cx="1750581" cy="1494181"/>
          </a:xfrm>
          <a:prstGeom prst="arc">
            <a:avLst>
              <a:gd name="adj1" fmla="val 16200000"/>
              <a:gd name="adj2" fmla="val 2156163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Дуга 24">
            <a:extLst>
              <a:ext uri="{FF2B5EF4-FFF2-40B4-BE49-F238E27FC236}">
                <a16:creationId xmlns:a16="http://schemas.microsoft.com/office/drawing/2014/main" id="{4786BEDD-6853-5F51-8D2F-5D8D099C65F1}"/>
              </a:ext>
            </a:extLst>
          </p:cNvPr>
          <p:cNvSpPr/>
          <p:nvPr/>
        </p:nvSpPr>
        <p:spPr>
          <a:xfrm rot="16200000">
            <a:off x="6952411" y="2302120"/>
            <a:ext cx="1548606" cy="1823272"/>
          </a:xfrm>
          <a:prstGeom prst="arc">
            <a:avLst>
              <a:gd name="adj1" fmla="val 16200000"/>
              <a:gd name="adj2" fmla="val 2156163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584A1B62-99AC-B05D-BB26-34C96F1FC80D}"/>
              </a:ext>
            </a:extLst>
          </p:cNvPr>
          <p:cNvCxnSpPr>
            <a:cxnSpLocks/>
          </p:cNvCxnSpPr>
          <p:nvPr/>
        </p:nvCxnSpPr>
        <p:spPr>
          <a:xfrm flipH="1">
            <a:off x="6588131" y="3665990"/>
            <a:ext cx="1" cy="1236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C62E9C6D-C934-00F6-0CEF-C47195390F81}"/>
              </a:ext>
            </a:extLst>
          </p:cNvPr>
          <p:cNvCxnSpPr/>
          <p:nvPr/>
        </p:nvCxnSpPr>
        <p:spPr>
          <a:xfrm flipH="1">
            <a:off x="7018829" y="5354531"/>
            <a:ext cx="1" cy="284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3104EEF-0F95-FFAC-1BE1-8CF6D731D298}"/>
              </a:ext>
            </a:extLst>
          </p:cNvPr>
          <p:cNvSpPr/>
          <p:nvPr/>
        </p:nvSpPr>
        <p:spPr>
          <a:xfrm>
            <a:off x="2050362" y="915557"/>
            <a:ext cx="1863589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200" dirty="0" smtClean="0"/>
              <a:t>Четкое ТЗ</a:t>
            </a:r>
            <a:endParaRPr lang="ru-RU" sz="22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3104EEF-0F95-FFAC-1BE1-8CF6D731D298}"/>
              </a:ext>
            </a:extLst>
          </p:cNvPr>
          <p:cNvSpPr/>
          <p:nvPr/>
        </p:nvSpPr>
        <p:spPr>
          <a:xfrm>
            <a:off x="6010010" y="887274"/>
            <a:ext cx="1863589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200" dirty="0" smtClean="0"/>
              <a:t>Нет ТЗ</a:t>
            </a:r>
            <a:endParaRPr lang="ru-RU" sz="22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33104EEF-0F95-FFAC-1BE1-8CF6D731D298}"/>
              </a:ext>
            </a:extLst>
          </p:cNvPr>
          <p:cNvSpPr/>
          <p:nvPr/>
        </p:nvSpPr>
        <p:spPr>
          <a:xfrm>
            <a:off x="577845" y="6291804"/>
            <a:ext cx="4711785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Известны и методы и результаты</a:t>
            </a:r>
            <a:endParaRPr lang="ru-RU" sz="2000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3104EEF-0F95-FFAC-1BE1-8CF6D731D298}"/>
              </a:ext>
            </a:extLst>
          </p:cNvPr>
          <p:cNvSpPr/>
          <p:nvPr/>
        </p:nvSpPr>
        <p:spPr>
          <a:xfrm>
            <a:off x="6567167" y="6247180"/>
            <a:ext cx="4930815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Не Известны методы </a:t>
            </a:r>
            <a:r>
              <a:rPr lang="ru-RU" sz="2000" dirty="0"/>
              <a:t>или</a:t>
            </a:r>
            <a:r>
              <a:rPr lang="ru-RU" sz="2000" dirty="0" smtClean="0"/>
              <a:t> результаты</a:t>
            </a:r>
            <a:endParaRPr lang="ru-RU" sz="2000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584A1B62-99AC-B05D-BB26-34C96F1FC80D}"/>
              </a:ext>
            </a:extLst>
          </p:cNvPr>
          <p:cNvCxnSpPr>
            <a:cxnSpLocks/>
          </p:cNvCxnSpPr>
          <p:nvPr/>
        </p:nvCxnSpPr>
        <p:spPr>
          <a:xfrm>
            <a:off x="931342" y="2373144"/>
            <a:ext cx="518589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584A1B62-99AC-B05D-BB26-34C96F1FC80D}"/>
              </a:ext>
            </a:extLst>
          </p:cNvPr>
          <p:cNvCxnSpPr>
            <a:cxnSpLocks/>
          </p:cNvCxnSpPr>
          <p:nvPr/>
        </p:nvCxnSpPr>
        <p:spPr>
          <a:xfrm flipH="1">
            <a:off x="931342" y="6047698"/>
            <a:ext cx="552044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84A1B62-99AC-B05D-BB26-34C96F1FC80D}"/>
              </a:ext>
            </a:extLst>
          </p:cNvPr>
          <p:cNvCxnSpPr>
            <a:cxnSpLocks/>
          </p:cNvCxnSpPr>
          <p:nvPr/>
        </p:nvCxnSpPr>
        <p:spPr>
          <a:xfrm flipH="1" flipV="1">
            <a:off x="931342" y="2373144"/>
            <a:ext cx="31668" cy="368103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3104EEF-0F95-FFAC-1BE1-8CF6D731D298}"/>
              </a:ext>
            </a:extLst>
          </p:cNvPr>
          <p:cNvSpPr/>
          <p:nvPr/>
        </p:nvSpPr>
        <p:spPr>
          <a:xfrm rot="16200000">
            <a:off x="-616972" y="3779274"/>
            <a:ext cx="2486763" cy="43088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Crisp</a:t>
            </a:r>
            <a:r>
              <a:rPr lang="ru-RU" sz="2200" dirty="0" smtClean="0"/>
              <a:t>-</a:t>
            </a:r>
            <a:r>
              <a:rPr lang="en-US" sz="2200" dirty="0" smtClean="0"/>
              <a:t>DM</a:t>
            </a:r>
            <a:r>
              <a:rPr lang="ru-RU" sz="2200" dirty="0" smtClean="0"/>
              <a:t>/</a:t>
            </a:r>
            <a:r>
              <a:rPr lang="en-US" sz="2200" dirty="0" smtClean="0"/>
              <a:t> PM</a:t>
            </a:r>
            <a:endParaRPr lang="ru-RU" sz="2200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329241" y="2007049"/>
            <a:ext cx="1120689" cy="4240131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33104EEF-0F95-FFAC-1BE1-8CF6D731D298}"/>
              </a:ext>
            </a:extLst>
          </p:cNvPr>
          <p:cNvSpPr/>
          <p:nvPr/>
        </p:nvSpPr>
        <p:spPr>
          <a:xfrm rot="16200000">
            <a:off x="-26150" y="3779274"/>
            <a:ext cx="2486763" cy="43088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200" dirty="0" smtClean="0"/>
              <a:t>Этапы?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57120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443F-8999-4FB6-B9AC-64CB427E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1" y="0"/>
            <a:ext cx="10515600" cy="687185"/>
          </a:xfrm>
        </p:spPr>
        <p:txBody>
          <a:bodyPr/>
          <a:lstStyle/>
          <a:p>
            <a:r>
              <a:rPr lang="ru-RU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Модель </a:t>
            </a:r>
            <a:r>
              <a:rPr lang="en-US" sz="3000" dirty="0" err="1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Cynefin</a:t>
            </a:r>
            <a:r>
              <a:rPr lang="ru-RU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 (</a:t>
            </a:r>
            <a:r>
              <a:rPr lang="ru-RU" sz="3000" dirty="0" err="1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Кеневин</a:t>
            </a:r>
            <a:r>
              <a:rPr lang="ru-RU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AB956C-822E-4E10-BCF7-A0052ED035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5"/>
          <a:stretch/>
        </p:blipFill>
        <p:spPr>
          <a:xfrm>
            <a:off x="2247900" y="1172870"/>
            <a:ext cx="6920435" cy="5355711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682991" y="1515068"/>
            <a:ext cx="3328034" cy="10826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Априорные знания о домене (о результате) или методе достижения результатов (об инструментах)</a:t>
            </a:r>
            <a:r>
              <a:rPr lang="en-US" sz="1600" dirty="0" smtClean="0"/>
              <a:t> </a:t>
            </a:r>
            <a:r>
              <a:rPr lang="ru-RU" sz="1600" dirty="0" smtClean="0"/>
              <a:t>в гипотезах</a:t>
            </a:r>
            <a:endParaRPr lang="ru-RU" sz="1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075420" y="3674585"/>
            <a:ext cx="2935604" cy="5407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Априор</a:t>
            </a:r>
            <a:r>
              <a:rPr lang="ru-RU" dirty="0" smtClean="0"/>
              <a:t>. Знания –</a:t>
            </a:r>
            <a:r>
              <a:rPr lang="en-US" dirty="0" smtClean="0"/>
              <a:t>&gt; </a:t>
            </a:r>
            <a:r>
              <a:rPr lang="ru-RU" dirty="0" smtClean="0"/>
              <a:t>обоснованные гипотезы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9075420" y="5523252"/>
            <a:ext cx="2935604" cy="5691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И домен и инструменты </a:t>
            </a:r>
            <a:endParaRPr lang="en-US" sz="1800" dirty="0" smtClean="0"/>
          </a:p>
          <a:p>
            <a:pPr algn="ctr"/>
            <a:r>
              <a:rPr lang="ru-RU" sz="1600" dirty="0" smtClean="0"/>
              <a:t>решения задач известны</a:t>
            </a:r>
            <a:endParaRPr lang="ru-RU" sz="1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682990" y="2597683"/>
            <a:ext cx="3328034" cy="3243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Проект </a:t>
            </a:r>
            <a:r>
              <a:rPr lang="en-US" sz="1600" dirty="0" smtClean="0">
                <a:solidFill>
                  <a:schemeClr val="bg1"/>
                </a:solidFill>
              </a:rPr>
              <a:t>TRL</a:t>
            </a:r>
            <a:r>
              <a:rPr lang="ru-RU" sz="1600" dirty="0" smtClean="0">
                <a:solidFill>
                  <a:schemeClr val="bg1"/>
                </a:solidFill>
              </a:rPr>
              <a:t>5</a:t>
            </a:r>
            <a:r>
              <a:rPr lang="ru-RU" sz="16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9075420" y="6176831"/>
            <a:ext cx="2935604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Процесс, </a:t>
            </a:r>
            <a:r>
              <a:rPr lang="en-US" dirty="0" smtClean="0">
                <a:solidFill>
                  <a:schemeClr val="bg1"/>
                </a:solidFill>
              </a:rPr>
              <a:t>TRL 8-9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75420" y="5100016"/>
            <a:ext cx="2935604" cy="333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Waterfall</a:t>
            </a:r>
            <a:endParaRPr lang="ru-RU" sz="18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682989" y="1156126"/>
            <a:ext cx="3328035" cy="3589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CRISP-DM, PM</a:t>
            </a:r>
            <a:endParaRPr lang="ru-RU" sz="1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9075420" y="3116122"/>
            <a:ext cx="2935604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ОКР ТУТ -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модель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9075420" y="4638022"/>
            <a:ext cx="2935604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Продукт тут </a:t>
            </a:r>
            <a:r>
              <a:rPr lang="en-US" sz="1600" dirty="0" smtClean="0">
                <a:solidFill>
                  <a:schemeClr val="bg1"/>
                </a:solidFill>
              </a:rPr>
              <a:t>(TRL 7+)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332991" y="350456"/>
            <a:ext cx="5329612" cy="393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u="sng" dirty="0" smtClean="0">
                <a:solidFill>
                  <a:schemeClr val="tx1"/>
                </a:solidFill>
              </a:rPr>
              <a:t>Метрики могут быть разные на разных этапах!</a:t>
            </a:r>
            <a:endParaRPr lang="ru-RU" b="1" u="sng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841500" y="863599"/>
            <a:ext cx="4597400" cy="4440127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3" name="Прямоугольник 2"/>
          <p:cNvSpPr/>
          <p:nvPr/>
        </p:nvSpPr>
        <p:spPr>
          <a:xfrm>
            <a:off x="203580" y="5112715"/>
            <a:ext cx="2793620" cy="11763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Нет ни понимания результата ни методов его достижения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Связи тоже не установить 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03580" y="1669665"/>
            <a:ext cx="2301240" cy="7909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Связи сложные, понимаются экспериментально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03581" y="4026266"/>
            <a:ext cx="2301242" cy="7443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Количество 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 гипотез переходит в качество –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  <a:r>
              <a:rPr lang="ru-RU" sz="1600" dirty="0" smtClean="0">
                <a:solidFill>
                  <a:schemeClr val="bg1"/>
                </a:solidFill>
              </a:rPr>
              <a:t> связь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03580" y="6273072"/>
            <a:ext cx="2793620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Еще и не проект</a:t>
            </a:r>
            <a:r>
              <a:rPr lang="en-US" sz="1800" dirty="0" smtClean="0">
                <a:solidFill>
                  <a:schemeClr val="bg1"/>
                </a:solidFill>
              </a:rPr>
              <a:t>, TRL1-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03580" y="2543260"/>
            <a:ext cx="2301240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Проект </a:t>
            </a:r>
            <a:r>
              <a:rPr lang="en-US" sz="1800" dirty="0" smtClean="0">
                <a:solidFill>
                  <a:schemeClr val="bg1"/>
                </a:solidFill>
              </a:rPr>
              <a:t>TRL1-</a:t>
            </a:r>
            <a:r>
              <a:rPr lang="ru-RU" sz="1800" dirty="0" smtClean="0">
                <a:solidFill>
                  <a:schemeClr val="bg1"/>
                </a:solidFill>
              </a:rPr>
              <a:t>4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03580" y="1296947"/>
            <a:ext cx="2301240" cy="2755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Agile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03580" y="4770649"/>
            <a:ext cx="2793620" cy="333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Протокол </a:t>
            </a:r>
            <a:r>
              <a:rPr lang="ru-RU" sz="1800" dirty="0" smtClean="0">
                <a:solidFill>
                  <a:schemeClr val="bg1"/>
                </a:solidFill>
              </a:rPr>
              <a:t>исследователя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03580" y="3287644"/>
            <a:ext cx="2301241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НИР ТУТ -</a:t>
            </a:r>
            <a:r>
              <a:rPr lang="en-US" sz="1800" dirty="0" smtClean="0">
                <a:solidFill>
                  <a:schemeClr val="bg1"/>
                </a:solidFill>
              </a:rPr>
              <a:t>&gt;</a:t>
            </a:r>
            <a:r>
              <a:rPr lang="ru-RU" sz="1800" dirty="0" smtClean="0">
                <a:solidFill>
                  <a:schemeClr val="bg1"/>
                </a:solidFill>
              </a:rPr>
              <a:t> отчет</a:t>
            </a:r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443F-8999-4FB6-B9AC-64CB427E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1" y="0"/>
            <a:ext cx="10515600" cy="687185"/>
          </a:xfrm>
        </p:spPr>
        <p:txBody>
          <a:bodyPr/>
          <a:lstStyle/>
          <a:p>
            <a:r>
              <a:rPr lang="ru-RU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Модель </a:t>
            </a:r>
            <a:r>
              <a:rPr lang="en-US" sz="3000" dirty="0" err="1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Cynefin</a:t>
            </a:r>
            <a:r>
              <a:rPr lang="ru-RU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 (</a:t>
            </a:r>
            <a:r>
              <a:rPr lang="ru-RU" sz="3000" dirty="0" err="1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Кеневин</a:t>
            </a:r>
            <a:r>
              <a:rPr lang="ru-RU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AB956C-822E-4E10-BCF7-A0052ED035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5"/>
          <a:stretch/>
        </p:blipFill>
        <p:spPr>
          <a:xfrm>
            <a:off x="2247900" y="1172870"/>
            <a:ext cx="6920435" cy="5355711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682991" y="1515069"/>
            <a:ext cx="3328034" cy="6358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/>
              <a:t>Уровень команд 2-4</a:t>
            </a:r>
            <a:endParaRPr lang="ru-RU" sz="1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075420" y="3674585"/>
            <a:ext cx="2935604" cy="5407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err="1" smtClean="0"/>
              <a:t>Априор</a:t>
            </a:r>
            <a:r>
              <a:rPr lang="ru-RU" sz="1600" dirty="0" smtClean="0"/>
              <a:t>. Знания –</a:t>
            </a:r>
            <a:r>
              <a:rPr lang="en-US" sz="1600" dirty="0" smtClean="0"/>
              <a:t>&gt; </a:t>
            </a:r>
            <a:r>
              <a:rPr lang="ru-RU" sz="1600" dirty="0" smtClean="0"/>
              <a:t>обоснованные гипотезы</a:t>
            </a:r>
            <a:endParaRPr lang="ru-RU" sz="16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9075420" y="5641567"/>
            <a:ext cx="2935604" cy="5352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/>
              <a:t>Лидер слабый, </a:t>
            </a:r>
            <a:endParaRPr lang="ru-RU" sz="18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682990" y="2135782"/>
            <a:ext cx="3328034" cy="3243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Лидер доводит результат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075420" y="6176831"/>
            <a:ext cx="2935604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Уровень команды 1-3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75420" y="5296546"/>
            <a:ext cx="2935604" cy="333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Waterfall</a:t>
            </a:r>
            <a:endParaRPr lang="ru-RU" sz="18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682989" y="1156126"/>
            <a:ext cx="3328035" cy="3589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CRISP-DM, PM</a:t>
            </a:r>
            <a:endParaRPr lang="ru-RU" sz="18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9075420" y="3116122"/>
            <a:ext cx="2935604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ОКР ТУТ -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  <a:r>
              <a:rPr lang="ru-RU" sz="1600" dirty="0" smtClean="0">
                <a:solidFill>
                  <a:schemeClr val="bg1"/>
                </a:solidFill>
              </a:rPr>
              <a:t> модель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8682989" y="2443725"/>
            <a:ext cx="3328035" cy="3206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Продукт тут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332991" y="350456"/>
            <a:ext cx="5329612" cy="393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u="sng" dirty="0" smtClean="0">
                <a:solidFill>
                  <a:schemeClr val="tx1"/>
                </a:solidFill>
              </a:rPr>
              <a:t>Метрики могут быть разные на разных этапах!</a:t>
            </a:r>
            <a:endParaRPr lang="ru-RU" b="1" u="sng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841500" y="863599"/>
            <a:ext cx="4597400" cy="4440127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8" name="Прямоугольник 7"/>
          <p:cNvSpPr/>
          <p:nvPr/>
        </p:nvSpPr>
        <p:spPr>
          <a:xfrm>
            <a:off x="203580" y="1798509"/>
            <a:ext cx="2301240" cy="4856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Уровень команды 3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87674" y="5641567"/>
            <a:ext cx="2793619" cy="6605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Уровень команды </a:t>
            </a:r>
            <a:br>
              <a:rPr lang="ru-RU" sz="1600" dirty="0" smtClean="0">
                <a:solidFill>
                  <a:schemeClr val="bg1"/>
                </a:solidFill>
              </a:rPr>
            </a:br>
            <a:r>
              <a:rPr lang="ru-RU" sz="1600" dirty="0" smtClean="0">
                <a:solidFill>
                  <a:schemeClr val="bg1"/>
                </a:solidFill>
              </a:rPr>
              <a:t>или 5 или 3 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03580" y="2263579"/>
            <a:ext cx="2301240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Лидеры важны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03580" y="1514567"/>
            <a:ext cx="2301240" cy="2755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Agile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87674" y="6302158"/>
            <a:ext cx="2793620" cy="333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Протокол исследователя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87674" y="3674585"/>
            <a:ext cx="2301241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НИР ТУТ -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  <a:r>
              <a:rPr lang="ru-RU" sz="1600" dirty="0" smtClean="0">
                <a:solidFill>
                  <a:schemeClr val="bg1"/>
                </a:solidFill>
              </a:rPr>
              <a:t> отчет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87674" y="5227478"/>
            <a:ext cx="2793619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Лидер сильный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9075420" y="5037700"/>
            <a:ext cx="2935604" cy="2660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Процесс тут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87674" y="3271962"/>
            <a:ext cx="2301241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Проект тут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22407" y="6451186"/>
            <a:ext cx="451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Продукт копирует структуру команды!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3146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343" y="917708"/>
            <a:ext cx="6763657" cy="5916045"/>
          </a:xfrm>
          <a:prstGeom prst="rect">
            <a:avLst/>
          </a:prstGeom>
        </p:spPr>
      </p:pic>
      <p:sp>
        <p:nvSpPr>
          <p:cNvPr id="117" name="Google Shape;117;g13e6e8c9f0c_0_14"/>
          <p:cNvSpPr txBox="1"/>
          <p:nvPr/>
        </p:nvSpPr>
        <p:spPr>
          <a:xfrm>
            <a:off x="2167358" y="304864"/>
            <a:ext cx="8763857" cy="465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600" dirty="0">
                <a:solidFill>
                  <a:srgbClr val="0064A1"/>
                </a:solidFill>
                <a:latin typeface="+mn-lt"/>
                <a:ea typeface="Roboto Medium"/>
                <a:cs typeface="Roboto Medium"/>
                <a:sym typeface="Roboto Medium"/>
              </a:rPr>
              <a:t>ЖИЗНЕННЫЙ ЦИКЛ </a:t>
            </a:r>
            <a:r>
              <a:rPr lang="en-US" sz="3600" dirty="0">
                <a:solidFill>
                  <a:srgbClr val="0064A1"/>
                </a:solidFill>
                <a:latin typeface="+mn-lt"/>
                <a:ea typeface="Roboto Medium"/>
                <a:cs typeface="Roboto Medium"/>
                <a:sym typeface="Roboto Medium"/>
              </a:rPr>
              <a:t>ML </a:t>
            </a:r>
            <a:r>
              <a:rPr lang="ru-RU" sz="3600" dirty="0">
                <a:solidFill>
                  <a:srgbClr val="0064A1"/>
                </a:solidFill>
                <a:latin typeface="+mn-lt"/>
                <a:ea typeface="Roboto Medium"/>
                <a:cs typeface="Roboto Medium"/>
                <a:sym typeface="Roboto Medium"/>
              </a:rPr>
              <a:t>ПРОЕКТА</a:t>
            </a:r>
            <a:endParaRPr lang="ru-RU" sz="3600" b="0" i="0" u="none" strike="noStrike" cap="none" dirty="0">
              <a:solidFill>
                <a:srgbClr val="0064A1"/>
              </a:solidFill>
              <a:latin typeface="+mn-lt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graphicFrame>
          <p:nvGraphicFramePr>
            <p:cNvPr id="6" name="Объект 5"/>
            <p:cNvGraphicFramePr>
              <a:graphicFrameLocks noChangeAspect="1"/>
            </p:cNvGraphicFramePr>
            <p:nvPr/>
          </p:nvGraphicFramePr>
          <p:xfrm>
            <a:off x="10289848" y="216259"/>
            <a:ext cx="1282735" cy="446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" name="CorelDRAW" r:id="rId5" imgW="2566457" imgH="894201" progId="CorelDraw.Graphic.22">
                    <p:embed/>
                  </p:oleObj>
                </mc:Choice>
                <mc:Fallback>
                  <p:oleObj name="CorelDRAW" r:id="rId5" imgW="2566457" imgH="894201" progId="CorelDraw.Graphic.22">
                    <p:embed/>
                    <p:pic>
                      <p:nvPicPr>
                        <p:cNvPr id="6" name="Объект 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289848" y="216259"/>
                          <a:ext cx="1282735" cy="4466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Прямоугольник 6"/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7030A0"/>
                </a:solidFill>
              </a:endParaRPr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795" y="228173"/>
              <a:ext cx="917722" cy="434968"/>
            </a:xfrm>
            <a:prstGeom prst="rect">
              <a:avLst/>
            </a:prstGeom>
          </p:spPr>
        </p:pic>
      </p:grpSp>
      <p:sp>
        <p:nvSpPr>
          <p:cNvPr id="12" name="Прямоугольник 11"/>
          <p:cNvSpPr/>
          <p:nvPr/>
        </p:nvSpPr>
        <p:spPr>
          <a:xfrm>
            <a:off x="412464" y="871701"/>
            <a:ext cx="40815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1600" lvl="0">
              <a:lnSpc>
                <a:spcPct val="150000"/>
              </a:lnSpc>
              <a:buClr>
                <a:schemeClr val="dk2"/>
              </a:buClr>
              <a:buSzPts val="2000"/>
            </a:pPr>
            <a:r>
              <a:rPr lang="en-US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CRIPS-DM</a:t>
            </a:r>
            <a:r>
              <a:rPr lang="ru-RU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 в </a:t>
            </a:r>
            <a:r>
              <a:rPr lang="en-US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Agile</a:t>
            </a:r>
            <a:r>
              <a:rPr lang="ru-RU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В </a:t>
            </a:r>
            <a:r>
              <a:rPr lang="ru-RU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Ролях</a:t>
            </a:r>
            <a:endParaRPr lang="ru-RU" sz="24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470284" y="2974694"/>
            <a:ext cx="2446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311257" y="1033053"/>
            <a:ext cx="5099694" cy="22374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9734309" y="2423904"/>
            <a:ext cx="2326511" cy="26689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404593" y="4082708"/>
            <a:ext cx="4526622" cy="2566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7901558" y="3194123"/>
            <a:ext cx="1817225" cy="135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429" y="1953739"/>
            <a:ext cx="6222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Где </a:t>
            </a:r>
            <a:r>
              <a:rPr lang="en-US" sz="1800" dirty="0" smtClean="0"/>
              <a:t>bottleneck?</a:t>
            </a:r>
            <a:r>
              <a:rPr lang="ru-RU" sz="1800" dirty="0" smtClean="0"/>
              <a:t> Что мешает? </a:t>
            </a:r>
            <a:br>
              <a:rPr lang="ru-RU" sz="1800" dirty="0" smtClean="0"/>
            </a:br>
            <a:r>
              <a:rPr lang="ru-RU" sz="1800" dirty="0" smtClean="0"/>
              <a:t>В команде, в домене, в организации</a:t>
            </a:r>
            <a:endParaRPr lang="ru-RU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488" y="2612122"/>
            <a:ext cx="5441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Как масштабировать, </a:t>
            </a:r>
            <a:r>
              <a:rPr lang="ru-RU" sz="1800" dirty="0" err="1" smtClean="0"/>
              <a:t>микроистории</a:t>
            </a:r>
            <a:r>
              <a:rPr lang="ru-RU" sz="1800" dirty="0" smtClean="0"/>
              <a:t> быстрее и проще, на быстроменяющимся рынке\среде</a:t>
            </a:r>
            <a:endParaRPr lang="ru-RU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623059" y="3225999"/>
            <a:ext cx="528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Где </a:t>
            </a:r>
            <a:r>
              <a:rPr lang="ru-RU" sz="1800" dirty="0" err="1" smtClean="0"/>
              <a:t>стейкхолдеры</a:t>
            </a:r>
            <a:r>
              <a:rPr lang="ru-RU" sz="1800" dirty="0" smtClean="0"/>
              <a:t> </a:t>
            </a:r>
            <a:br>
              <a:rPr lang="ru-RU" sz="1800" dirty="0" smtClean="0"/>
            </a:br>
            <a:r>
              <a:rPr lang="ru-RU" sz="1800" dirty="0" smtClean="0"/>
              <a:t>(жизненный цикл, интересы)</a:t>
            </a:r>
            <a:endParaRPr lang="ru-RU" sz="1800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70472" y="1686535"/>
            <a:ext cx="0" cy="4943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7306" y="3892491"/>
            <a:ext cx="516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Как взаимодействовать </a:t>
            </a:r>
            <a:br>
              <a:rPr lang="ru-RU" sz="1800" dirty="0" smtClean="0"/>
            </a:br>
            <a:r>
              <a:rPr lang="ru-RU" sz="1800" dirty="0" smtClean="0"/>
              <a:t>с другими командами</a:t>
            </a:r>
            <a:endParaRPr lang="ru-RU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570472" y="4589119"/>
            <a:ext cx="516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Где заканчивается работа команды</a:t>
            </a:r>
            <a:endParaRPr lang="ru-RU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575488" y="4999717"/>
            <a:ext cx="223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Где эксплуатации</a:t>
            </a:r>
            <a:endParaRPr lang="ru-RU" sz="1800" dirty="0"/>
          </a:p>
        </p:txBody>
      </p:sp>
      <p:sp>
        <p:nvSpPr>
          <p:cNvPr id="24" name="Овал 23"/>
          <p:cNvSpPr/>
          <p:nvPr/>
        </p:nvSpPr>
        <p:spPr>
          <a:xfrm>
            <a:off x="332420" y="2193476"/>
            <a:ext cx="108331" cy="108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8550" y="2782743"/>
            <a:ext cx="108331" cy="108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341357" y="3440834"/>
            <a:ext cx="108331" cy="108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320801" y="4117322"/>
            <a:ext cx="108331" cy="108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28550" y="4691649"/>
            <a:ext cx="108331" cy="108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328550" y="5111775"/>
            <a:ext cx="108331" cy="108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581346" y="5467170"/>
            <a:ext cx="658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Кто владелец продукта – кто носитель знаний о продукте</a:t>
            </a:r>
            <a:endParaRPr lang="ru-RU" sz="1800" dirty="0"/>
          </a:p>
        </p:txBody>
      </p:sp>
      <p:sp>
        <p:nvSpPr>
          <p:cNvPr id="36" name="Овал 35"/>
          <p:cNvSpPr/>
          <p:nvPr/>
        </p:nvSpPr>
        <p:spPr>
          <a:xfrm>
            <a:off x="328550" y="5577180"/>
            <a:ext cx="108331" cy="108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617429" y="1580249"/>
            <a:ext cx="622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Какие связи важны?</a:t>
            </a:r>
            <a:endParaRPr lang="ru-RU" sz="1800" dirty="0"/>
          </a:p>
        </p:txBody>
      </p:sp>
      <p:sp>
        <p:nvSpPr>
          <p:cNvPr id="38" name="Овал 37"/>
          <p:cNvSpPr/>
          <p:nvPr/>
        </p:nvSpPr>
        <p:spPr>
          <a:xfrm>
            <a:off x="332420" y="1659989"/>
            <a:ext cx="108331" cy="108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581346" y="5891306"/>
            <a:ext cx="2961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Где какая цена ошибки</a:t>
            </a:r>
            <a:endParaRPr lang="ru-RU" sz="1800" dirty="0"/>
          </a:p>
        </p:txBody>
      </p:sp>
      <p:sp>
        <p:nvSpPr>
          <p:cNvPr id="39" name="Овал 38"/>
          <p:cNvSpPr/>
          <p:nvPr/>
        </p:nvSpPr>
        <p:spPr>
          <a:xfrm>
            <a:off x="328550" y="6001316"/>
            <a:ext cx="108331" cy="108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81346" y="6260638"/>
            <a:ext cx="371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Какая команда, как ей управлять</a:t>
            </a:r>
            <a:endParaRPr lang="ru-RU" sz="1800" dirty="0"/>
          </a:p>
        </p:txBody>
      </p:sp>
      <p:sp>
        <p:nvSpPr>
          <p:cNvPr id="41" name="Овал 40"/>
          <p:cNvSpPr/>
          <p:nvPr/>
        </p:nvSpPr>
        <p:spPr>
          <a:xfrm>
            <a:off x="328550" y="6449039"/>
            <a:ext cx="108331" cy="108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233050" y="6597635"/>
            <a:ext cx="43733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https://www.datascience-pm.com/data-science-roles/</a:t>
            </a:r>
          </a:p>
        </p:txBody>
      </p:sp>
    </p:spTree>
    <p:extLst>
      <p:ext uri="{BB962C8B-B14F-4D97-AF65-F5344CB8AC3E}">
        <p14:creationId xmlns:p14="http://schemas.microsoft.com/office/powerpoint/2010/main" val="42660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e6e8c9f0c_0_14"/>
          <p:cNvSpPr txBox="1"/>
          <p:nvPr/>
        </p:nvSpPr>
        <p:spPr>
          <a:xfrm>
            <a:off x="2167358" y="304864"/>
            <a:ext cx="8763857" cy="465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600" dirty="0">
                <a:solidFill>
                  <a:srgbClr val="0064A1"/>
                </a:solidFill>
                <a:latin typeface="+mn-lt"/>
                <a:ea typeface="Roboto Medium"/>
                <a:cs typeface="Roboto Medium"/>
                <a:sym typeface="Roboto Medium"/>
              </a:rPr>
              <a:t>ЖИЗНЕННЫЙ ЦИКЛ </a:t>
            </a:r>
            <a:r>
              <a:rPr lang="en-US" sz="3600" dirty="0">
                <a:solidFill>
                  <a:srgbClr val="0064A1"/>
                </a:solidFill>
                <a:latin typeface="+mn-lt"/>
                <a:ea typeface="Roboto Medium"/>
                <a:cs typeface="Roboto Medium"/>
                <a:sym typeface="Roboto Medium"/>
              </a:rPr>
              <a:t>ML </a:t>
            </a:r>
            <a:r>
              <a:rPr lang="ru-RU" sz="3600" dirty="0">
                <a:solidFill>
                  <a:srgbClr val="0064A1"/>
                </a:solidFill>
                <a:latin typeface="+mn-lt"/>
                <a:ea typeface="Roboto Medium"/>
                <a:cs typeface="Roboto Medium"/>
                <a:sym typeface="Roboto Medium"/>
              </a:rPr>
              <a:t>ПРОЕКТА</a:t>
            </a:r>
            <a:endParaRPr lang="ru-RU" sz="3600" b="0" i="0" u="none" strike="noStrike" cap="none" dirty="0">
              <a:solidFill>
                <a:srgbClr val="0064A1"/>
              </a:solidFill>
              <a:latin typeface="+mn-lt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graphicFrame>
          <p:nvGraphicFramePr>
            <p:cNvPr id="6" name="Объект 5"/>
            <p:cNvGraphicFramePr>
              <a:graphicFrameLocks noChangeAspect="1"/>
            </p:cNvGraphicFramePr>
            <p:nvPr/>
          </p:nvGraphicFramePr>
          <p:xfrm>
            <a:off x="10289848" y="216259"/>
            <a:ext cx="1282735" cy="446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CorelDRAW" r:id="rId4" imgW="2566457" imgH="894201" progId="CorelDraw.Graphic.22">
                    <p:embed/>
                  </p:oleObj>
                </mc:Choice>
                <mc:Fallback>
                  <p:oleObj name="CorelDRAW" r:id="rId4" imgW="2566457" imgH="894201" progId="CorelDraw.Graphic.22">
                    <p:embed/>
                    <p:pic>
                      <p:nvPicPr>
                        <p:cNvPr id="6" name="Объект 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289848" y="216259"/>
                          <a:ext cx="1282735" cy="4466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Прямоугольник 6"/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7030A0"/>
                </a:solidFill>
              </a:endParaRPr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795" y="228173"/>
              <a:ext cx="917722" cy="434968"/>
            </a:xfrm>
            <a:prstGeom prst="rect">
              <a:avLst/>
            </a:prstGeom>
          </p:spPr>
        </p:pic>
      </p:grpSp>
      <p:pic>
        <p:nvPicPr>
          <p:cNvPr id="3074" name="Picture 2" descr="https://static.tildacdn.com/tild3331-6564-4664-b734-383635303131/ima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2" y="1222005"/>
            <a:ext cx="6564510" cy="393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tatic.tildacdn.com/tild3535-6433-4034-b533-316432633739/imag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696" y="2929617"/>
            <a:ext cx="5955304" cy="374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33104EEF-0F95-FFAC-1BE1-8CF6D731D298}"/>
              </a:ext>
            </a:extLst>
          </p:cNvPr>
          <p:cNvSpPr/>
          <p:nvPr/>
        </p:nvSpPr>
        <p:spPr>
          <a:xfrm>
            <a:off x="1571517" y="926824"/>
            <a:ext cx="1863589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Waterfall</a:t>
            </a:r>
            <a:endParaRPr lang="ru-RU" sz="2200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F56AB350-373C-D007-8C7A-AFDDC1E3439D}"/>
              </a:ext>
            </a:extLst>
          </p:cNvPr>
          <p:cNvSpPr/>
          <p:nvPr/>
        </p:nvSpPr>
        <p:spPr>
          <a:xfrm>
            <a:off x="8146248" y="2262416"/>
            <a:ext cx="1863589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Agile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6761" y="6368794"/>
            <a:ext cx="52549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https://pritula.academy/tpost/in5ml84an1-agile-hr-chto-eto-takoe</a:t>
            </a:r>
          </a:p>
        </p:txBody>
      </p:sp>
    </p:spTree>
    <p:extLst>
      <p:ext uri="{BB962C8B-B14F-4D97-AF65-F5344CB8AC3E}">
        <p14:creationId xmlns:p14="http://schemas.microsoft.com/office/powerpoint/2010/main" val="21019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443F-8999-4FB6-B9AC-64CB427E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47" y="1"/>
            <a:ext cx="10515600" cy="659476"/>
          </a:xfrm>
        </p:spPr>
        <p:txBody>
          <a:bodyPr/>
          <a:lstStyle/>
          <a:p>
            <a:r>
              <a:rPr lang="en-US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Agile: </a:t>
            </a:r>
            <a:r>
              <a:rPr lang="ru-RU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«гибкая» методология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DAEA8-FECF-4A3C-9EE3-A541BFF0B617}"/>
              </a:ext>
            </a:extLst>
          </p:cNvPr>
          <p:cNvSpPr txBox="1"/>
          <p:nvPr/>
        </p:nvSpPr>
        <p:spPr>
          <a:xfrm>
            <a:off x="196303" y="809106"/>
            <a:ext cx="11830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Agile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манифест разработан и принят 11—13 февраля 2001 года на лыжном курорте The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Lodge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Snowbird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в горах Юты.</a:t>
            </a: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Ключевой принцип — </a:t>
            </a:r>
            <a:r>
              <a:rPr lang="ru-RU" sz="2400" b="0" i="0" dirty="0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разработка 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через короткие итерации (циклы), </a:t>
            </a:r>
            <a:r>
              <a:rPr lang="ru-RU" sz="2400" b="0" i="0" dirty="0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конце каждого из которых заказчик (пользователь) получает рабочий код или продукт.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D38D6-97CE-4F90-B107-3942A64E183C}"/>
              </a:ext>
            </a:extLst>
          </p:cNvPr>
          <p:cNvSpPr txBox="1"/>
          <p:nvPr/>
        </p:nvSpPr>
        <p:spPr>
          <a:xfrm>
            <a:off x="4148106" y="6306105"/>
            <a:ext cx="787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https://cmsmagazine.ru/journal/items-top-poject-management-methodologies/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ADC890-0BA2-48A5-BFD6-CC9EC4D07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06" y="2745220"/>
            <a:ext cx="7749674" cy="341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https://static.tildacdn.com/tild6362-3763-4336-a433-393266376563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44" y="104828"/>
            <a:ext cx="9548290" cy="675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 rot="5400000">
            <a:off x="7490327" y="3173637"/>
            <a:ext cx="52549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https://pritula.academy/tpost/in5ml84an1-agile-hr-chto-eto-takoe</a:t>
            </a:r>
          </a:p>
        </p:txBody>
      </p:sp>
    </p:spTree>
    <p:extLst>
      <p:ext uri="{BB962C8B-B14F-4D97-AF65-F5344CB8AC3E}">
        <p14:creationId xmlns:p14="http://schemas.microsoft.com/office/powerpoint/2010/main" val="312509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443F-8999-4FB6-B9AC-64CB427E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47" y="0"/>
            <a:ext cx="10515600" cy="797667"/>
          </a:xfrm>
        </p:spPr>
        <p:txBody>
          <a:bodyPr/>
          <a:lstStyle/>
          <a:p>
            <a:r>
              <a:rPr lang="en-US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Agile: </a:t>
            </a:r>
            <a:r>
              <a:rPr lang="ru-RU" sz="3000" dirty="0" smtClean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4 ценности</a:t>
            </a:r>
            <a:endParaRPr lang="ru-RU" sz="3000" dirty="0">
              <a:solidFill>
                <a:srgbClr val="79C0E2"/>
              </a:solidFill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DAEA8-FECF-4A3C-9EE3-A541BFF0B617}"/>
              </a:ext>
            </a:extLst>
          </p:cNvPr>
          <p:cNvSpPr txBox="1"/>
          <p:nvPr/>
        </p:nvSpPr>
        <p:spPr>
          <a:xfrm>
            <a:off x="135747" y="797667"/>
            <a:ext cx="117877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ru-RU" sz="24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Люди и их взаимодействие важнее процессов и инструментов</a:t>
            </a:r>
          </a:p>
          <a:p>
            <a:pPr marL="81280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Чтобы люди работали эффективнее, процессы и инструменты не должны их ограничивать. </a:t>
            </a:r>
          </a:p>
          <a:p>
            <a:pPr marL="81280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Чтобы ускорить процесс разработки, люди должны взаимодействовать напрямую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ru-RU"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spcBef>
                <a:spcPts val="1200"/>
              </a:spcBef>
            </a:pPr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Работающий продукт важнее исчерпывающей документации</a:t>
            </a:r>
          </a:p>
          <a:p>
            <a:pPr marL="812800" indent="-36353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Чтобы клиенты были довольны, им нужен работающий продукт. </a:t>
            </a:r>
          </a:p>
          <a:p>
            <a:pPr marL="812800" indent="-36353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Чтобы укладываться в сжатые сроки с минимумом затрат, не стоит ограничивать себя документацией.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D38D6-97CE-4F90-B107-3942A64E183C}"/>
              </a:ext>
            </a:extLst>
          </p:cNvPr>
          <p:cNvSpPr txBox="1"/>
          <p:nvPr/>
        </p:nvSpPr>
        <p:spPr>
          <a:xfrm>
            <a:off x="915526" y="6390630"/>
            <a:ext cx="643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https://scrumtrek.ru/blog/agile-scrum/4029/metodologiya-agile/</a:t>
            </a:r>
            <a:endParaRPr lang="ru-RU" dirty="0"/>
          </a:p>
        </p:txBody>
      </p:sp>
      <p:pic>
        <p:nvPicPr>
          <p:cNvPr id="4100" name="Picture 4" descr="Кто такие T-shaped специалисты и в чем их ценность? видео в TenCh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135" y="4687126"/>
            <a:ext cx="3685042" cy="207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1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837</Words>
  <Application>Microsoft Office PowerPoint</Application>
  <PresentationFormat>Широкоэкранный</PresentationFormat>
  <Paragraphs>171</Paragraphs>
  <Slides>17</Slides>
  <Notes>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Roboto Medium</vt:lpstr>
      <vt:lpstr>Open Sans</vt:lpstr>
      <vt:lpstr>Calibri</vt:lpstr>
      <vt:lpstr>Roboto</vt:lpstr>
      <vt:lpstr>Raleway</vt:lpstr>
      <vt:lpstr>Тема Office</vt:lpstr>
      <vt:lpstr>CorelDRAW</vt:lpstr>
      <vt:lpstr>Адаптивные (Agile) методики управления проектами искусственного интеллекта</vt:lpstr>
      <vt:lpstr>Презентация PowerPoint</vt:lpstr>
      <vt:lpstr>Модель Cynefin (Кеневин)</vt:lpstr>
      <vt:lpstr>Модель Cynefin (Кеневин)</vt:lpstr>
      <vt:lpstr>Презентация PowerPoint</vt:lpstr>
      <vt:lpstr>Презентация PowerPoint</vt:lpstr>
      <vt:lpstr>Agile: «гибкая» методология</vt:lpstr>
      <vt:lpstr>Презентация PowerPoint</vt:lpstr>
      <vt:lpstr>Agile: 4 ценности</vt:lpstr>
      <vt:lpstr>Agile: 4ценности</vt:lpstr>
      <vt:lpstr>Agile: принципы  Характеризуется 12 принципами:</vt:lpstr>
      <vt:lpstr>Agile: принципы Характеризуется 12 принципами:</vt:lpstr>
      <vt:lpstr> Преимущества Agile методологии</vt:lpstr>
      <vt:lpstr> Недостатки Agile методологииы</vt:lpstr>
      <vt:lpstr>Для каких проектов подойдет Agile</vt:lpstr>
      <vt:lpstr>Для каких проектов подойдет Agile</vt:lpstr>
      <vt:lpstr>Agile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Жизненный цикл проектов искусственного интеллекта</dc:title>
  <dc:creator>User</dc:creator>
  <cp:lastModifiedBy>Ронкин Михаил Владимирович</cp:lastModifiedBy>
  <cp:revision>228</cp:revision>
  <dcterms:created xsi:type="dcterms:W3CDTF">2022-06-09T07:43:07Z</dcterms:created>
  <dcterms:modified xsi:type="dcterms:W3CDTF">2024-12-13T05:40:43Z</dcterms:modified>
</cp:coreProperties>
</file>