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379" r:id="rId2"/>
    <p:sldId id="272" r:id="rId3"/>
    <p:sldId id="297" r:id="rId4"/>
    <p:sldId id="298" r:id="rId5"/>
    <p:sldId id="264" r:id="rId6"/>
    <p:sldId id="305" r:id="rId7"/>
    <p:sldId id="399" r:id="rId8"/>
    <p:sldId id="262" r:id="rId9"/>
    <p:sldId id="266" r:id="rId10"/>
    <p:sldId id="267" r:id="rId11"/>
    <p:sldId id="392" r:id="rId12"/>
    <p:sldId id="394" r:id="rId13"/>
    <p:sldId id="395" r:id="rId14"/>
    <p:sldId id="306" r:id="rId15"/>
    <p:sldId id="393" r:id="rId16"/>
    <p:sldId id="396" r:id="rId17"/>
    <p:sldId id="268" r:id="rId18"/>
    <p:sldId id="269" r:id="rId19"/>
    <p:sldId id="270" r:id="rId20"/>
    <p:sldId id="307" r:id="rId21"/>
    <p:sldId id="397" r:id="rId22"/>
    <p:sldId id="398" r:id="rId23"/>
    <p:sldId id="308" r:id="rId24"/>
    <p:sldId id="273" r:id="rId25"/>
    <p:sldId id="401" r:id="rId26"/>
    <p:sldId id="309" r:id="rId27"/>
    <p:sldId id="400" r:id="rId28"/>
    <p:sldId id="310" r:id="rId29"/>
    <p:sldId id="311" r:id="rId30"/>
    <p:sldId id="312" r:id="rId31"/>
    <p:sldId id="402" r:id="rId32"/>
    <p:sldId id="313" r:id="rId33"/>
    <p:sldId id="280" r:id="rId34"/>
    <p:sldId id="314" r:id="rId35"/>
    <p:sldId id="319" r:id="rId36"/>
    <p:sldId id="283" r:id="rId37"/>
    <p:sldId id="320" r:id="rId38"/>
    <p:sldId id="263" r:id="rId39"/>
  </p:sldIdLst>
  <p:sldSz cx="12192000" cy="6858000"/>
  <p:notesSz cx="6858000" cy="9144000"/>
  <p:embeddedFontLst>
    <p:embeddedFont>
      <p:font typeface="Roboto Medium" panose="02000000000000000000" pitchFamily="2" charset="0"/>
      <p:regular r:id="rId41"/>
      <p:bold r:id="rId42"/>
      <p:italic r:id="rId43"/>
      <p:boldItalic r:id="rId44"/>
    </p:embeddedFont>
    <p:embeddedFont>
      <p:font typeface="Raleway" pitchFamily="2" charset="-52"/>
      <p:regular r:id="rId45"/>
      <p:bold r:id="rId46"/>
      <p:italic r:id="rId47"/>
      <p:boldItalic r:id="rId48"/>
    </p:embeddedFont>
    <p:embeddedFont>
      <p:font typeface="Roboto" panose="02000000000000000000" pitchFamily="2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778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10" roundtripDataSignature="AMtx7mj3sTd9pDXQHbOoTcPDxTbIlpDe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721B3B-0D66-4FE6-9305-22E177A7C09E}">
  <a:tblStyle styleId="{3A721B3B-0D66-4FE6-9305-22E177A7C09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911" autoAdjust="0"/>
    <p:restoredTop sz="96730" autoAdjust="0"/>
  </p:normalViewPr>
  <p:slideViewPr>
    <p:cSldViewPr snapToGrid="0">
      <p:cViewPr varScale="1">
        <p:scale>
          <a:sx n="112" d="100"/>
          <a:sy n="112" d="100"/>
        </p:scale>
        <p:origin x="1050" y="78"/>
      </p:cViewPr>
      <p:guideLst>
        <p:guide orient="horz" pos="2160"/>
        <p:guide pos="3840"/>
        <p:guide pos="7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11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110" Type="http://customschemas.google.com/relationships/presentationmetadata" Target="meta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113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1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56a47fe64_0_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g1356a47fe64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06a35b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06a35b2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206a35b2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08152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c206a35b2c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c206a35b2c_0_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c206a35b2c_0_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21449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05C72-7B1A-47E6-8172-34A575B75093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47151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605C72-7B1A-47E6-8172-34A575B75093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1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643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e6e8c9f0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e6e8c9f0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381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ru-RU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7307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bf96dc7998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2bf96dc7998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5118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f96dc7998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bf96dc7998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9259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206a35b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206a35b2c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2c206a35b2c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9382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73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06a35b2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c206a35b2c_0_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2c206a35b2c_0_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0547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56a47fe64_0_3"/>
          <p:cNvSpPr txBox="1">
            <a:spLocks noGrp="1"/>
          </p:cNvSpPr>
          <p:nvPr>
            <p:ph type="ctrTitle"/>
          </p:nvPr>
        </p:nvSpPr>
        <p:spPr>
          <a:xfrm>
            <a:off x="4771450" y="1684500"/>
            <a:ext cx="6670200" cy="2990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52396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505"/>
              <a:buFont typeface="Raleway"/>
              <a:buNone/>
            </a:pPr>
            <a:r>
              <a:rPr lang="ru-RU" sz="4400" dirty="0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Классические методики управления проектами ИИ</a:t>
            </a:r>
            <a:endParaRPr sz="4400" dirty="0">
              <a:solidFill>
                <a:srgbClr val="FF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43" y="75453"/>
            <a:ext cx="7748682" cy="834344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SMART(ER)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 lnSpcReduction="10000"/>
          </a:bodyPr>
          <a:lstStyle/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Один из самых популярных и зарекомендовавших себя методов постановки целей.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Часто применяется для управления организациями, подразделениями и проектами, но также подходит и для постановки личных целей.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 был предложен в 1965 году специалистом по мотивации </a:t>
            </a:r>
            <a:r>
              <a:rPr lang="ru-RU" sz="2400" b="1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Полом Дж. Мейером</a:t>
            </a:r>
            <a:r>
              <a:rPr lang="ru-RU" sz="24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Считается, что SMART гарантирует достижение нужного результата за счет максимальной конкретики при формулировке каждого параметра. </a:t>
            </a:r>
          </a:p>
          <a:p>
            <a:pPr indent="-457200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дним из преимуществ метода является глубокая проработка реальности, а не только будущих достижений. </a:t>
            </a: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Цели, поставленные по SMART, </a:t>
            </a:r>
            <a:r>
              <a:rPr lang="ru-RU" sz="24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достижимы, измеримы, конкретны 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 позволяют продумать все необходимые нюансы.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CABA3-6099-4023-866C-FB7F6556B3A1}"/>
              </a:ext>
            </a:extLst>
          </p:cNvPr>
          <p:cNvSpPr txBox="1"/>
          <p:nvPr/>
        </p:nvSpPr>
        <p:spPr>
          <a:xfrm>
            <a:off x="4971892" y="6210077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835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943" y="75453"/>
            <a:ext cx="7748682" cy="834344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SMART(ER)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S.M.A.R.T.E.R.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77" b="9329"/>
          <a:stretch/>
        </p:blipFill>
        <p:spPr bwMode="auto">
          <a:xfrm>
            <a:off x="0" y="213360"/>
            <a:ext cx="10743386" cy="6566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5958840" y="6550223"/>
            <a:ext cx="6292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https://figvam.ru/2015/03/%D1%86%D0%B5%D0%BB%D0%B8-s-m-a-r-t-e-r/</a:t>
            </a:r>
          </a:p>
        </p:txBody>
      </p:sp>
    </p:spTree>
    <p:extLst>
      <p:ext uri="{BB962C8B-B14F-4D97-AF65-F5344CB8AC3E}">
        <p14:creationId xmlns:p14="http://schemas.microsoft.com/office/powerpoint/2010/main" val="256623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/>
        </p:nvSpPr>
        <p:spPr>
          <a:xfrm>
            <a:off x="2326852" y="275457"/>
            <a:ext cx="87639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>
                <a:solidFill>
                  <a:srgbClr val="00629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ПОСТАНОВКА ЗАДАЧИ</a:t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96775" y="901075"/>
            <a:ext cx="114339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Архитектурные требования (</a:t>
            </a:r>
            <a:r>
              <a:rPr lang="ru-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системы средней и низкой вычислительной мощности, проходимость ~100 снимков в день </a:t>
            </a:r>
            <a:r>
              <a:rPr lang="ru-RU"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2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4" name="Google Shape;124;p16"/>
          <p:cNvGrpSpPr/>
          <p:nvPr/>
        </p:nvGrpSpPr>
        <p:grpSpPr>
          <a:xfrm>
            <a:off x="636606" y="197131"/>
            <a:ext cx="10918788" cy="561962"/>
            <a:chOff x="653795" y="216259"/>
            <a:chExt cx="10918788" cy="561962"/>
          </a:xfrm>
        </p:grpSpPr>
        <p:pic>
          <p:nvPicPr>
            <p:cNvPr id="125" name="Google Shape;125;p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6"/>
            <p:cNvSpPr/>
            <p:nvPr/>
          </p:nvSpPr>
          <p:spPr>
            <a:xfrm>
              <a:off x="986118" y="756621"/>
              <a:ext cx="10586400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7" name="Google Shape;127;p1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8" name="Google Shape;128;p16"/>
          <p:cNvSpPr txBox="1"/>
          <p:nvPr/>
        </p:nvSpPr>
        <p:spPr>
          <a:xfrm>
            <a:off x="249475" y="5870000"/>
            <a:ext cx="11433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Требования к качеству: пропускная способность, низкий % пропусков больных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8929" y="1916874"/>
            <a:ext cx="8136847" cy="40259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50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/>
          <p:nvPr/>
        </p:nvSpPr>
        <p:spPr>
          <a:xfrm>
            <a:off x="2326852" y="275457"/>
            <a:ext cx="8763900" cy="38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>
                <a:solidFill>
                  <a:srgbClr val="00629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ПОСТАНОВКА ЗАДАЧИ</a:t>
            </a:r>
            <a:endParaRPr/>
          </a:p>
        </p:txBody>
      </p:sp>
      <p:sp>
        <p:nvSpPr>
          <p:cNvPr id="111" name="Google Shape;111;p15"/>
          <p:cNvSpPr txBox="1"/>
          <p:nvPr/>
        </p:nvSpPr>
        <p:spPr>
          <a:xfrm>
            <a:off x="233175" y="901075"/>
            <a:ext cx="114339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Система поддержки принятия врачебных решений врачом офтальмологом</a:t>
            </a:r>
            <a:endParaRPr/>
          </a:p>
          <a:p>
            <a:pPr marL="450000" marR="0" lvl="1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r>
              <a:rPr lang="ru-RU" sz="2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актуальность</a:t>
            </a:r>
            <a:r>
              <a:rPr lang="ru-RU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lang="ru-RU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Около 1,3 миллиарда человек живут с той или иной  формой глазных заболеваний, при этом точность диагностики ряда нарушений не велика (особенно в детском возрасте). А также важен (и открыт) вопрос оценки динамики нарушений.</a:t>
            </a:r>
            <a:endParaRPr/>
          </a:p>
          <a:p>
            <a:pPr marL="457200" marR="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Char char="○"/>
            </a:pPr>
            <a:endParaRPr/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</a:pPr>
            <a:endParaRPr sz="2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Roboto"/>
              <a:buNone/>
            </a:pPr>
            <a:endParaRPr sz="2000" b="0" i="0" u="none" strike="noStrike" cap="non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2" name="Google Shape;112;p15"/>
          <p:cNvGrpSpPr/>
          <p:nvPr/>
        </p:nvGrpSpPr>
        <p:grpSpPr>
          <a:xfrm>
            <a:off x="636606" y="197131"/>
            <a:ext cx="10918788" cy="561962"/>
            <a:chOff x="653795" y="216259"/>
            <a:chExt cx="10918788" cy="561962"/>
          </a:xfrm>
        </p:grpSpPr>
        <p:pic>
          <p:nvPicPr>
            <p:cNvPr id="113" name="Google Shape;113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5"/>
            <p:cNvSpPr/>
            <p:nvPr/>
          </p:nvSpPr>
          <p:spPr>
            <a:xfrm>
              <a:off x="986118" y="756621"/>
              <a:ext cx="10586400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5" name="Google Shape;115;p1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6" name="Google Shape;116;p15"/>
          <p:cNvPicPr preferRelativeResize="0"/>
          <p:nvPr/>
        </p:nvPicPr>
        <p:blipFill rotWithShape="1">
          <a:blip r:embed="rId5">
            <a:alphaModFix/>
          </a:blip>
          <a:srcRect l="820" r="-819"/>
          <a:stretch/>
        </p:blipFill>
        <p:spPr>
          <a:xfrm>
            <a:off x="3591887" y="2857925"/>
            <a:ext cx="7671325" cy="3685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100" y="2827550"/>
            <a:ext cx="2906750" cy="3745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78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MART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6695" y="113192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pecific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(конкретность): точное, детальное описание результата, к которому вы стремитесь. Формулировка цели должна ответить на два вопроса: к какому результату вы стремитесь и почему вам нужен именно такой результат. Чтобы корректно сформулировать цель, рекомендуется задать 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шесть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вопросов, которые еще называют «системой W», поскольку все они начинаются на эту букву в английском языке: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Who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(кто)? Кто ставит цель?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(что)? Что собирается достичь?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Where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(где)? Где все происходит?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When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(когда)? Когда цель должна быть достигнута?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Which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(который)? Относительно чего совершается действие?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(почему)? Зачем вы хотите добиться этой цели?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5C9FEB-879C-486C-8D9A-4FA5C2668340}"/>
              </a:ext>
            </a:extLst>
          </p:cNvPr>
          <p:cNvSpPr txBox="1"/>
          <p:nvPr/>
        </p:nvSpPr>
        <p:spPr>
          <a:xfrm>
            <a:off x="5421293" y="6258163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996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89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MART</a:t>
            </a:r>
            <a:r>
              <a:rPr lang="ru-RU"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>
            <a:spLocks noGrp="1"/>
          </p:cNvSpPr>
          <p:nvPr>
            <p:ph type="body" idx="1"/>
          </p:nvPr>
        </p:nvSpPr>
        <p:spPr>
          <a:xfrm>
            <a:off x="423750" y="754225"/>
            <a:ext cx="11344500" cy="5654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30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pecific</a:t>
            </a:r>
            <a:r>
              <a:rPr lang="ru-RU" sz="44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3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(конкретность) </a:t>
            </a:r>
            <a:endParaRPr sz="4400" dirty="0"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Команда Научного центра компетенций. Специалисты в обработке данных в медицинских  и индустриальных приложениях машинного обучения.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MVP(TRL6) системы в виде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веб-приложения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для классификации нарушений глазных заболеваний по ЭРГ сигналам.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(где)? 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Проект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Приоретет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2030 грант НЦК 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ИРИТ-РТФ УРФУ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(когда)? TRL6 в 2025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гг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ru-RU" sz="240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(который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)? ЭРГ сигналы, для которых принимаются </a:t>
            </a:r>
            <a:r>
              <a:rPr lang="ru-RU" sz="240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решния</a:t>
            </a:r>
            <a:r>
              <a:rPr lang="ru-RU" sz="240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sz="240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270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•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:  Это позволяет достичь целей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приоритет-2030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развивает наши компетенции в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домене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 в инструментах работы в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биомед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сигналами.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173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>
            <a:spLocks noGrp="1"/>
          </p:cNvSpPr>
          <p:nvPr>
            <p:ph type="title"/>
          </p:nvPr>
        </p:nvSpPr>
        <p:spPr>
          <a:xfrm>
            <a:off x="1803757" y="91572"/>
            <a:ext cx="7748682" cy="853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None/>
            </a:pPr>
            <a:r>
              <a:rPr lang="ru-RU" sz="3000">
                <a:solidFill>
                  <a:srgbClr val="00629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Постановка целей проекта по </a:t>
            </a:r>
            <a:r>
              <a:rPr lang="ru-RU" sz="3000" b="1">
                <a:solidFill>
                  <a:srgbClr val="FF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S</a:t>
            </a:r>
            <a:r>
              <a:rPr lang="ru-RU" sz="3000">
                <a:solidFill>
                  <a:srgbClr val="00629F"/>
                </a:solidFill>
                <a:latin typeface="Roboto Medium"/>
                <a:ea typeface="Roboto Medium"/>
                <a:cs typeface="Roboto Medium"/>
                <a:sym typeface="Roboto Medium"/>
              </a:rPr>
              <a:t>MARTER</a:t>
            </a:r>
            <a:endParaRPr sz="3000">
              <a:solidFill>
                <a:srgbClr val="00629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3" name="Google Shape;213;p25"/>
          <p:cNvSpPr txBox="1">
            <a:spLocks noGrp="1"/>
          </p:cNvSpPr>
          <p:nvPr>
            <p:ph type="body" idx="1"/>
          </p:nvPr>
        </p:nvSpPr>
        <p:spPr>
          <a:xfrm>
            <a:off x="279400" y="944963"/>
            <a:ext cx="11448285" cy="5734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2400" b="1" i="0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2400" b="1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pecific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 (конкретность):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сформировать обновляемую базу потенциальных слушателей по программам ДПО, исходя из имеющихся запросов работодателей и потребностей экономики </a:t>
            </a:r>
            <a:endParaRPr sz="2400" b="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Who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(кто)? Кто ставит цель?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Центры дополнительного образования </a:t>
            </a:r>
            <a:r>
              <a:rPr lang="ru-RU" sz="2400" b="0" i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АлтГУ</a:t>
            </a:r>
            <a:endParaRPr sz="2400" b="0" i="1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What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(что)? Что собирается достичь? </a:t>
            </a:r>
            <a:r>
              <a:rPr lang="ru-RU" sz="2400" b="0" i="1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Реком</a:t>
            </a:r>
            <a:r>
              <a:rPr lang="ru-RU" sz="2400" b="0" i="1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Система для потенциальных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слушателей ДПО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Where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(где)? Где все происходит?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На рынке труда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When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(когда)? Когда цель должна быть достигнута?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Промежуточные результаты – в первые полгода работы, итоговые- в течение трехлетнего периода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Which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(который)? Относительно чего совершается действие?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Относительно потенциальных слушателей программ ДПО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ru-RU" sz="2400" b="0" i="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ru-RU" sz="2400" b="0" i="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(почему)? Зачем вы хотите добиться этой цели? </a:t>
            </a:r>
            <a:r>
              <a:rPr lang="ru-RU" sz="2400" b="0" i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Увеличить доход от программ ДПО на 70% в течение трехлетнего периода 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3775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M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ART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easurable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(измеримость): результат цели должен иметь точное цифровое выражение, иначе будет сложно определить его эффективность.</a:t>
            </a: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Примеры правильной и неправильной формулировки результата по двум рассмотренным критериям: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«Развить проектную деятельность организации» — неверная постановка вопроса.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«Реализовать 5 проектов по привлечению подписчиков за 12 месяцев» будет звучать корректно.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«Хочу похудеть» — неверно</a:t>
            </a:r>
            <a:r>
              <a:rPr lang="en-US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/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Х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очу сбросить 20 килограмм за 4 месяца» — сформулировано правильно.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58F61-C9BF-4C5C-B97A-A8821482FE36}"/>
              </a:ext>
            </a:extLst>
          </p:cNvPr>
          <p:cNvSpPr txBox="1"/>
          <p:nvPr/>
        </p:nvSpPr>
        <p:spPr>
          <a:xfrm>
            <a:off x="5361251" y="6113157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7228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A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RT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chievable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(достижимость): пункт требует оценки того, насколько реально достичь той или иной цели.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Для этого необходимо проанализировать сопутствующие обстоятельства и сделать вывод, имеется ли достаточно ресурсов для достижения цели</a:t>
            </a:r>
            <a:r>
              <a:rPr lang="ru-RU" sz="2400" b="0" i="0" dirty="0" smtClean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" indent="0" algn="l">
              <a:buNone/>
            </a:pPr>
            <a:endParaRPr lang="ru-RU" sz="24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Какие есть риски при  достижении цели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6FE1-719D-43BF-BB73-BBA83D7A65CC}"/>
              </a:ext>
            </a:extLst>
          </p:cNvPr>
          <p:cNvSpPr txBox="1"/>
          <p:nvPr/>
        </p:nvSpPr>
        <p:spPr>
          <a:xfrm>
            <a:off x="5334790" y="6106364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4505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elevant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(уместность, важность): для достижения цели нужно иметь высокую мотивацию.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аличие или отсутствие мотивации покажет, насколько значима для вас та или иная цель</a:t>
            </a:r>
            <a:r>
              <a:rPr lang="ru-RU" sz="2400" b="0" i="0" dirty="0" smtClean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" indent="0" algn="l">
              <a:buNone/>
            </a:pPr>
            <a:endParaRPr lang="ru-RU" sz="24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Обоснование с точки зрения продукта,</a:t>
            </a:r>
          </a:p>
          <a:p>
            <a:pPr marL="114300" indent="0" algn="l">
              <a:buNone/>
            </a:pP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Корректность(своевременность, </a:t>
            </a:r>
            <a:r>
              <a:rPr lang="en-US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SOTA) </a:t>
            </a: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выбранных методов достижения цели.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2D356-7990-4A9E-B5B2-9FE78541659E}"/>
              </a:ext>
            </a:extLst>
          </p:cNvPr>
          <p:cNvSpPr txBox="1"/>
          <p:nvPr/>
        </p:nvSpPr>
        <p:spPr>
          <a:xfrm>
            <a:off x="5330165" y="5889287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3085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Управление: определение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" name="Объект 2">
            <a:extLst>
              <a:ext uri="{FF2B5EF4-FFF2-40B4-BE49-F238E27FC236}">
                <a16:creationId xmlns:a16="http://schemas.microsoft.com/office/drawing/2014/main" id="{1C0723F5-268D-DB80-1604-E186A58AEF7F}"/>
              </a:ext>
            </a:extLst>
          </p:cNvPr>
          <p:cNvSpPr txBox="1">
            <a:spLocks/>
          </p:cNvSpPr>
          <p:nvPr/>
        </p:nvSpPr>
        <p:spPr>
          <a:xfrm>
            <a:off x="410966" y="1033201"/>
            <a:ext cx="11476234" cy="5561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ru-RU" sz="36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Большой энциклопедический политехнический словарь</a:t>
            </a:r>
            <a:endParaRPr lang="ru-RU" sz="3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just"/>
            <a:r>
              <a:rPr lang="ru-RU" sz="36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</a:t>
            </a:r>
            <a:r>
              <a:rPr lang="ru-RU" sz="3600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(в технике) - целенаправленное изменение состояния или параметров машины, системы, процесса в соответствии с требуемым алгоритмом функционирования (АФ). Такое изменение состояния </a:t>
            </a:r>
            <a:r>
              <a:rPr lang="ru-RU" sz="2600" dirty="0" err="1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технич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. объекта достигается в результате воздействий, оказываемых на объект либо непосредственно человеком (ручное У.), либо </a:t>
            </a:r>
            <a:r>
              <a:rPr lang="ru-RU" sz="2600" dirty="0" err="1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автоматич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. управляющим устройством по программе, составленной на основе АФ (автоматическое, автоматизированное У.). </a:t>
            </a:r>
          </a:p>
          <a:p>
            <a:pPr marL="0" indent="0" algn="just"/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Освобождение человека от выполнения </a:t>
            </a:r>
            <a:r>
              <a:rPr lang="ru-RU" sz="2600" dirty="0" err="1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управленч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. операций и полная или частичная передача ф-</a:t>
            </a:r>
            <a:r>
              <a:rPr lang="ru-RU" sz="2600" dirty="0" err="1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ций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 У. автоматам составляют сущность автоматизации производства. На раннем этапе автоматизации У. </a:t>
            </a:r>
            <a:r>
              <a:rPr lang="ru-RU" sz="2600" dirty="0" err="1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технич</a:t>
            </a:r>
            <a:r>
              <a:rPr lang="ru-RU" sz="2600" dirty="0">
                <a:solidFill>
                  <a:schemeClr val="dk2"/>
                </a:solidFill>
                <a:latin typeface="Roboto"/>
                <a:ea typeface="Roboto"/>
                <a:cs typeface="Arial"/>
                <a:sym typeface="Arial"/>
              </a:rPr>
              <a:t>. объектом сводилось лишь к поддержанию постоянства его параметров (см. Регулирование автоматическое). Позднее функции У. расширились и соответственно появились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1616332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</a:t>
            </a:r>
            <a:endParaRPr lang="ru-RU" dirty="0">
              <a:solidFill>
                <a:srgbClr val="FF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</a:t>
            </a:r>
            <a:r>
              <a:rPr lang="ru-RU" sz="24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ime 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(ограниченность по срокам): любая цель может так и остаться мечтой, если не определить четкие сроки ее реализации. </a:t>
            </a:r>
          </a:p>
          <a:p>
            <a:pPr marL="11430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Желательно расставить и промежуточные реперные точки воплощения цели.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E1ADB-F46E-4B9B-B335-2E132E831ACF}"/>
              </a:ext>
            </a:extLst>
          </p:cNvPr>
          <p:cNvSpPr txBox="1"/>
          <p:nvPr/>
        </p:nvSpPr>
        <p:spPr>
          <a:xfrm>
            <a:off x="5575032" y="6124755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120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MART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5000"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95675" y="979525"/>
            <a:ext cx="11046000" cy="55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easurable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(измеримость):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Точность диагностики от 85% к 2025 году при полноте &gt; 80%.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 этом работа сравнивается с результатами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усл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“мед брата”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Реализация проекта в режиме скрининга на 2000 человек в 2026 году с 1 партнером.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Внедрение проекта у партнера в 2027 году.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chievable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(достижимость):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Риск найти партнера прорабатывается с мета-партнером. А также на уровне проработки нового стандарта анализа ЭРГ сигналов.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выборки редких болезней,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классификации болезней (мы используем ICF).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elevant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(уместность, важность): 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Важно в рамках международной кооперации,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проекта НЦК в Приоритет 2030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компетенций нашего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коллектива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Используемые методы своевременные 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(SOTA)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БД сигналов соотв. Стандартам.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ime</a:t>
            </a:r>
            <a:r>
              <a:rPr lang="ru-RU" sz="24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bound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(ограниченность по срокам):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2024 г. TRL -4; 2025.01. TRL 5  2025.09. TRL 6; 2026.06. TRL 7.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91240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36666"/>
              <a:buFont typeface="Arial"/>
              <a:buNone/>
            </a:pPr>
            <a:r>
              <a:rPr lang="ru-RU" sz="30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r>
              <a:rPr lang="ru-RU" sz="30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MART</a:t>
            </a:r>
            <a:r>
              <a:rPr lang="ru-RU" dirty="0">
                <a:latin typeface="Arial"/>
                <a:ea typeface="Arial"/>
                <a:cs typeface="Arial"/>
                <a:sym typeface="Arial"/>
              </a:rPr>
              <a:t> </a:t>
            </a:r>
            <a:endParaRPr sz="5000" dirty="0"/>
          </a:p>
        </p:txBody>
      </p:sp>
      <p:sp>
        <p:nvSpPr>
          <p:cNvPr id="215" name="Google Shape;215;p25"/>
          <p:cNvSpPr txBox="1">
            <a:spLocks noGrp="1"/>
          </p:cNvSpPr>
          <p:nvPr>
            <p:ph type="body" idx="1"/>
          </p:nvPr>
        </p:nvSpPr>
        <p:spPr>
          <a:xfrm>
            <a:off x="195675" y="979525"/>
            <a:ext cx="11046000" cy="554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27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M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easurable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(измеримость):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Точность диагностики от 85% к 2025 году при полноте &gt; 80%.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при этом работа сравнивается с результатами </a:t>
            </a:r>
            <a:r>
              <a:rPr lang="ru-RU" sz="20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усл</a:t>
            </a: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. “мед брата”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Реализация проекта в режиме скрининга на 2000 человек в 2026 году с 1 партнером.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Внедрение проекта у партнера в 2027 году.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chievable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(достижимость):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Риск найти партнера прорабатывается с мета-партнером. А также на уровне проработки нового стандарта анализа ЭРГ сигналов.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выборки редких болезней,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проблема классификации болезней (мы используем ICF).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elevant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(уместность, важность): 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Важно в рамках международной кооперации,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проекта НЦК в Приоритет 2030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рамках компетенций нашего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коллектива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Используемые методы своевременные </a:t>
            </a:r>
            <a:r>
              <a:rPr lang="en-US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(SOTA) </a:t>
            </a:r>
            <a:r>
              <a:rPr lang="ru-RU" sz="20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БД сигналов соотв. Стандартам.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T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ime</a:t>
            </a:r>
            <a:r>
              <a:rPr lang="ru-RU" sz="2400" b="1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bound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(ограниченность по срокам):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000"/>
              <a:buFont typeface="Roboto"/>
              <a:buChar char="•"/>
            </a:pPr>
            <a:r>
              <a:rPr lang="ru-RU" sz="20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2024 г. TRL -4; 2025.01. TRL 5  2025.09. TRL 6; 2026.06. TRL 7.  </a:t>
            </a:r>
            <a:endParaRPr sz="20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284770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E</a:t>
            </a:r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ru-RU" sz="24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ru-RU" sz="2400" b="1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valuation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(обратная связь, анализ и оценка): без регулярного запланированного цикла обратной связи на каждом значимом шаге невозможно достичь даже простой цели, слишком сложной и турбулентной является окружающая среда.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 длинном пути обратная связь дает также нужный уровень мотивации и вдохновения.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99C6A1-A5AE-4561-8F08-FE1C45231C5B}"/>
              </a:ext>
            </a:extLst>
          </p:cNvPr>
          <p:cNvSpPr txBox="1"/>
          <p:nvPr/>
        </p:nvSpPr>
        <p:spPr>
          <a:xfrm>
            <a:off x="5355417" y="6025411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66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SMARTE</a:t>
            </a:r>
            <a:r>
              <a:rPr lang="en-US" dirty="0">
                <a:solidFill>
                  <a:srgbClr val="FF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R</a:t>
            </a:r>
            <a:endParaRPr lang="ru-RU" dirty="0">
              <a:solidFill>
                <a:srgbClr val="FF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5" y="1268506"/>
            <a:ext cx="11321000" cy="5126237"/>
          </a:xfrm>
        </p:spPr>
        <p:txBody>
          <a:bodyPr>
            <a:normAutofit/>
          </a:bodyPr>
          <a:lstStyle/>
          <a:p>
            <a:pPr algn="l"/>
            <a:r>
              <a:rPr lang="en-US" sz="2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en-US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eadjust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изменяемые, корректируемые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наша способность видеть и отмечать прогресс предопределяет долгосрочную мотивацию. </a:t>
            </a:r>
          </a:p>
          <a:p>
            <a:pPr marL="114300" indent="0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Замечайте и празднуйте даже мелкие подвижки в сторону цели. Тем реалистичней и ближе она будет казаться. </a:t>
            </a:r>
          </a:p>
          <a:p>
            <a:pPr marL="11430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Переделывайте цели после проведения оценки и итеративно проходите по процессу SMARTER. </a:t>
            </a:r>
          </a:p>
          <a:p>
            <a:pPr marL="11430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Постоянно анализируйте поставленные цели и корректируйте их в случае регулярного выявления проблем</a:t>
            </a:r>
            <a:r>
              <a:rPr lang="ru-RU" sz="2400" b="0" i="0" dirty="0" smtClean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" indent="0" algn="l">
              <a:buNone/>
            </a:pPr>
            <a:endParaRPr lang="ru-RU" sz="2400" dirty="0">
              <a:solidFill>
                <a:srgbClr val="18191A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 algn="l">
              <a:buNone/>
            </a:pP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Нужен </a:t>
            </a:r>
            <a:r>
              <a:rPr lang="ru-RU" sz="2400" dirty="0" err="1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трекер</a:t>
            </a: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достижения цели. </a:t>
            </a:r>
            <a:r>
              <a:rPr lang="en-US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Trello, </a:t>
            </a: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доска </a:t>
            </a:r>
            <a:r>
              <a:rPr lang="ru-RU" sz="2400" dirty="0" err="1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стикеров</a:t>
            </a: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</a:t>
            </a:r>
            <a:r>
              <a:rPr lang="ru-RU" sz="2400" dirty="0" err="1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тд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F92B4-0A82-4B68-A49A-16ABCD82264C}"/>
              </a:ext>
            </a:extLst>
          </p:cNvPr>
          <p:cNvSpPr txBox="1"/>
          <p:nvPr/>
        </p:nvSpPr>
        <p:spPr>
          <a:xfrm>
            <a:off x="5160425" y="6025411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92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latin typeface="Arial"/>
                <a:ea typeface="Arial"/>
                <a:cs typeface="Arial"/>
                <a:sym typeface="Arial"/>
              </a:rPr>
              <a:t>SMART</a:t>
            </a:r>
            <a:r>
              <a:rPr lang="ru-RU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ER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393200" y="1432425"/>
            <a:ext cx="10899600" cy="519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E</a:t>
            </a:r>
            <a:r>
              <a:rPr lang="ru-RU" sz="2400" b="1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valuation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(обратная связь, анализ и оценка):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ОС по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публикациям (по </a:t>
            </a:r>
            <a:r>
              <a:rPr lang="ru-RU" sz="2400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ревью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, что мы делаем в мире ИИ)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Проработка ОС от партнеров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ОС от комиссии Приоритет 2030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400" b="1" dirty="0" err="1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R</a:t>
            </a:r>
            <a:r>
              <a:rPr lang="ru-RU" sz="2400" b="1" dirty="0" err="1">
                <a:latin typeface="Roboto"/>
                <a:ea typeface="Roboto"/>
                <a:cs typeface="Roboto"/>
                <a:sym typeface="Roboto"/>
              </a:rPr>
              <a:t>eadjust</a:t>
            </a:r>
            <a:r>
              <a:rPr lang="ru-RU" sz="2400" b="1" dirty="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(изменяемые, корректируемые):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В процессе апробирования эксплуатации привлекается врач для оценки работы модели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Корректировка за счет </a:t>
            </a:r>
            <a:r>
              <a:rPr lang="ru-RU" sz="2400" dirty="0" err="1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досбора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данных, </a:t>
            </a:r>
            <a:r>
              <a:rPr lang="ru-RU" sz="2400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доразметка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данных с врачами.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18191A"/>
              </a:buClr>
              <a:buSzPts val="2400"/>
              <a:buFont typeface="Roboto"/>
              <a:buChar char="•"/>
            </a:pP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Дополнительные </a:t>
            </a:r>
            <a:r>
              <a:rPr lang="ru-RU" sz="2400" dirty="0" err="1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фичи</a:t>
            </a:r>
            <a:r>
              <a:rPr lang="ru-RU" sz="2400" dirty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(не просто классификация, а </a:t>
            </a:r>
            <a:r>
              <a:rPr lang="en-US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top-3 </a:t>
            </a:r>
            <a:r>
              <a:rPr lang="ru-RU" sz="2400" dirty="0" smtClean="0">
                <a:solidFill>
                  <a:srgbClr val="18191A"/>
                </a:solidFill>
                <a:latin typeface="Roboto"/>
                <a:ea typeface="Roboto"/>
                <a:cs typeface="Roboto"/>
                <a:sym typeface="Roboto"/>
              </a:rPr>
              <a:t>классов или сегментация участков сигнала, указывающих на болезни). </a:t>
            </a:r>
            <a:endParaRPr sz="2400" dirty="0">
              <a:solidFill>
                <a:srgbClr val="1819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8002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SMARTER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155768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 SMART(ER) довольно универсален. Его основным преимуществом считается четкая детализация. </a:t>
            </a:r>
            <a:endParaRPr lang="en-US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 SMAR</a:t>
            </a:r>
            <a:r>
              <a:rPr lang="en-US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 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критиковали за оторванность от личности исполнителя и процесса реализации, потому у него появилось два новых элемента. </a:t>
            </a:r>
            <a:endParaRPr lang="en-US" sz="2400" b="0" i="0" dirty="0"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 сегодня этот метод, пожалуй, самый известный в области целеполагания.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0AF0F-5012-43AB-AF26-226EFFE8E2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0" r="1298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84224-D7D7-44E1-B942-C1A499651A6F}"/>
              </a:ext>
            </a:extLst>
          </p:cNvPr>
          <p:cNvSpPr txBox="1"/>
          <p:nvPr/>
        </p:nvSpPr>
        <p:spPr>
          <a:xfrm>
            <a:off x="5281679" y="6039153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0921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SMARTER</a:t>
            </a:r>
            <a:endParaRPr lang="ru-RU" dirty="0">
              <a:latin typeface="Roboto Medium" panose="02000000000000000000" pitchFamily="2" charset="0"/>
              <a:ea typeface="Roboto Medium" panose="02000000000000000000" pitchFamily="2" charset="0"/>
              <a:cs typeface="Roboto Medium" panose="02000000000000000000" pitchFamily="2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432" y="2155768"/>
            <a:ext cx="6586489" cy="37854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 smtClean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Описание цели по </a:t>
            </a:r>
            <a:r>
              <a:rPr lang="en-US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SMARTER</a:t>
            </a:r>
            <a:r>
              <a:rPr lang="ru-RU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значит что проект поставлен в некоторые рамки. </a:t>
            </a:r>
            <a:endParaRPr lang="en-US" sz="2400" dirty="0" smtClean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ru-RU" sz="24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 </a:t>
            </a:r>
            <a:r>
              <a:rPr lang="en-US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SMARTER</a:t>
            </a:r>
            <a:r>
              <a:rPr lang="ru-RU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в ИИ </a:t>
            </a:r>
            <a:r>
              <a:rPr lang="ru-RU" sz="24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нужно </a:t>
            </a:r>
            <a:r>
              <a:rPr lang="ru-RU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добавлять</a:t>
            </a:r>
            <a:r>
              <a:rPr lang="ru-RU" sz="2400" b="1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 </a:t>
            </a:r>
            <a:r>
              <a:rPr lang="en-US" sz="2400" dirty="0" smtClean="0">
                <a:latin typeface="Roboto Medium" panose="02000000000000000000" pitchFamily="2" charset="0"/>
                <a:ea typeface="Roboto Medium" panose="02000000000000000000" pitchFamily="2" charset="0"/>
                <a:cs typeface="Roboto Medium" panose="02000000000000000000" pitchFamily="2" charset="0"/>
              </a:rPr>
              <a:t>TRL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30AF0F-5012-43AB-AF26-226EFFE8E2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50" r="12989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84224-D7D7-44E1-B942-C1A499651A6F}"/>
              </a:ext>
            </a:extLst>
          </p:cNvPr>
          <p:cNvSpPr txBox="1"/>
          <p:nvPr/>
        </p:nvSpPr>
        <p:spPr>
          <a:xfrm>
            <a:off x="5281679" y="6039153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065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06" y="21952"/>
            <a:ext cx="7748682" cy="741110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Objectives &amp; Key Results (OKR)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06" y="803386"/>
            <a:ext cx="11646636" cy="5776023"/>
          </a:xfrm>
        </p:spPr>
        <p:txBody>
          <a:bodyPr>
            <a:normAutofit fontScale="47500" lnSpcReduction="20000"/>
          </a:bodyPr>
          <a:lstStyle/>
          <a:p>
            <a:pPr marL="0" indent="0" algn="l">
              <a:buNone/>
            </a:pP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Создателем методики управления проектами OKR (от англ. «цели и ключевые результаты») считается </a:t>
            </a:r>
            <a:r>
              <a:rPr lang="ru-RU" sz="4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Энди Гроув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который, будучи соучредителем и генеральным директором компании Intel, изобрел ее в 1968 году. </a:t>
            </a:r>
            <a:endParaRPr lang="en-US" sz="45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45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сновой метода послужила система управления по целям </a:t>
            </a:r>
            <a:r>
              <a:rPr lang="ru-RU" sz="4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Питера Друкера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Позднее </a:t>
            </a:r>
            <a:r>
              <a:rPr lang="ru-RU" sz="4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Джон </a:t>
            </a:r>
            <a:r>
              <a:rPr lang="ru-RU" sz="4500" b="0" i="1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Дорр</a:t>
            </a:r>
            <a:r>
              <a:rPr lang="ru-RU" sz="4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внедрил OKR в Google. </a:t>
            </a:r>
          </a:p>
          <a:p>
            <a:pPr marL="0" indent="0" algn="l">
              <a:buNone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Суть метода заключается в его </a:t>
            </a:r>
            <a:r>
              <a:rPr lang="ru-RU" sz="450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двухкомпонентности</a:t>
            </a: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которая сочетает </a:t>
            </a:r>
            <a:r>
              <a:rPr lang="ru-RU" sz="4500" b="1" i="0" u="sng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амбициозные цели и основные показатели для их достижения.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</a:p>
          <a:p>
            <a:pPr marL="0" indent="0" algn="l">
              <a:buNone/>
            </a:pP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OKR подразумевает корреляцию целей команды и каждого ее игрока, дает возможность эффективного контроля задач. </a:t>
            </a:r>
            <a:endParaRPr lang="en-US" sz="4500" b="0" i="0" dirty="0" smtClean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4500" b="1" i="0" dirty="0" smtClean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Основные </a:t>
            </a:r>
            <a:r>
              <a:rPr lang="ru-RU" sz="4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 </a:t>
            </a:r>
            <a:r>
              <a:rPr lang="en-US" sz="4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OKR</a:t>
            </a:r>
            <a:r>
              <a:rPr lang="ru-RU" sz="4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согласованная работа команды;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прозрачность;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расстановка приоритетов;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высокий уровень вовлеченности сотрудников;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фокус на изменения и улучшения;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значительный рост и развитие;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450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универсальность — метод подходит как небольшим стартапам, так и крупным организациям.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9C204-F429-4111-9DDF-2D94CC777204}"/>
              </a:ext>
            </a:extLst>
          </p:cNvPr>
          <p:cNvSpPr txBox="1"/>
          <p:nvPr/>
        </p:nvSpPr>
        <p:spPr>
          <a:xfrm>
            <a:off x="5134551" y="6210077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40430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97" y="69108"/>
            <a:ext cx="9722818" cy="613649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Как правильно ставить цели по OKR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397" y="548640"/>
            <a:ext cx="11513632" cy="6096000"/>
          </a:xfrm>
        </p:spPr>
        <p:txBody>
          <a:bodyPr>
            <a:normAutofit fontScale="85000" lnSpcReduction="10000"/>
          </a:bodyPr>
          <a:lstStyle/>
          <a:p>
            <a:pPr marL="0" indent="0" algn="l">
              <a:lnSpc>
                <a:spcPct val="110000"/>
              </a:lnSpc>
              <a:buNone/>
            </a:pPr>
            <a:r>
              <a:rPr lang="ru-RU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Objectives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 Key </a:t>
            </a:r>
            <a:r>
              <a:rPr lang="ru-RU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формулируются согласно следующим принципам:</a:t>
            </a:r>
          </a:p>
          <a:p>
            <a:pPr fontAlgn="base">
              <a:lnSpc>
                <a:spcPct val="110000"/>
              </a:lnSpc>
            </a:pP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цели должны 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быть </a:t>
            </a: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амбициозными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 </a:t>
            </a: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трудновыполнимыми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но при этом </a:t>
            </a: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достижимыми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;</a:t>
            </a:r>
          </a:p>
          <a:p>
            <a:pPr lvl="1" fontAlgn="base">
              <a:lnSpc>
                <a:spcPct val="110000"/>
              </a:lnSpc>
            </a:pP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целей ставится не менее трех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но не более пяти для каждого отдела компании;</a:t>
            </a:r>
          </a:p>
          <a:p>
            <a:pPr lvl="1" fontAlgn="base">
              <a:lnSpc>
                <a:spcPct val="110000"/>
              </a:lnSpc>
            </a:pP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цели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предполагают </a:t>
            </a: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достижение качественно новых результатов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а не поддержание старых;</a:t>
            </a:r>
          </a:p>
          <a:p>
            <a:pPr fontAlgn="base">
              <a:lnSpc>
                <a:spcPct val="110000"/>
              </a:lnSpc>
            </a:pP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формулировки целей — максимально конкретные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Рекомендуется избегать формулировок «улучшить», «облегчить», «упростить» и т.п.;</a:t>
            </a:r>
          </a:p>
          <a:p>
            <a:pPr fontAlgn="base">
              <a:lnSpc>
                <a:spcPct val="110000"/>
              </a:lnSpc>
            </a:pP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результаты целей должны быть легко измеримыми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при этом для каждой цели ставится минимум три параметра ее достижения, каждый из них предполагает легкое подтверждение.</a:t>
            </a:r>
          </a:p>
          <a:p>
            <a:pPr fontAlgn="base">
              <a:lnSpc>
                <a:spcPct val="110000"/>
              </a:lnSpc>
            </a:pP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Чаще всего </a:t>
            </a:r>
            <a:r>
              <a:rPr lang="ru-RU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ОКR не связывают с системой оплаты </a:t>
            </a:r>
            <a:r>
              <a:rPr lang="ru-RU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 премирования, дабы сотрудник не воспринимал амбициозные задачи как угрозу для своего финансового благополучия.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7D915-41DF-4BE1-A1CC-B4A4B1667840}"/>
              </a:ext>
            </a:extLst>
          </p:cNvPr>
          <p:cNvSpPr txBox="1"/>
          <p:nvPr/>
        </p:nvSpPr>
        <p:spPr>
          <a:xfrm>
            <a:off x="5079806" y="6488668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75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e6e8c9f0c_0_14"/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Управление: определения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846272-5087-5A56-7D49-378944490D92}"/>
              </a:ext>
            </a:extLst>
          </p:cNvPr>
          <p:cNvSpPr txBox="1">
            <a:spLocks/>
          </p:cNvSpPr>
          <p:nvPr/>
        </p:nvSpPr>
        <p:spPr>
          <a:xfrm>
            <a:off x="410966" y="1211052"/>
            <a:ext cx="11387565" cy="5178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/>
            <a:r>
              <a:rPr lang="ru-RU" sz="36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Википедия</a:t>
            </a:r>
            <a:endParaRPr lang="ru-RU" b="1" dirty="0">
              <a:solidFill>
                <a:srgbClr val="20212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целенаправленное воздействие на процессы для изменения их прохождения с целью достижения желательного результата или избегания нежелательного.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структурное подразделение в организации (например, «Управление сельского хозяйства Минобороны России»).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</a:t>
            </a:r>
            <a:r>
              <a:rPr lang="ru-RU" dirty="0">
                <a:solidFill>
                  <a:srgbClr val="20212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(синоним понятия менеджмент) — процесс прогнозирования, планирования, организации, мотивации, координации и контроля, направленный на формулировку и достижение цели организации.</a:t>
            </a:r>
          </a:p>
          <a:p>
            <a:pPr marL="0" indent="0"/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DFF3F464-25B9-2229-4A8E-FD83A4587D41}"/>
              </a:ext>
            </a:extLst>
          </p:cNvPr>
          <p:cNvSpPr/>
          <p:nvPr/>
        </p:nvSpPr>
        <p:spPr>
          <a:xfrm>
            <a:off x="839272" y="1924985"/>
            <a:ext cx="11045468" cy="1188417"/>
          </a:xfrm>
          <a:prstGeom prst="round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F62EF400-B030-2773-B0D6-9899CCC3B84D}"/>
              </a:ext>
            </a:extLst>
          </p:cNvPr>
          <p:cNvSpPr/>
          <p:nvPr/>
        </p:nvSpPr>
        <p:spPr>
          <a:xfrm>
            <a:off x="718160" y="3924965"/>
            <a:ext cx="11166580" cy="1653187"/>
          </a:xfrm>
          <a:prstGeom prst="roundRect">
            <a:avLst/>
          </a:prstGeom>
          <a:noFill/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5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8" y="136525"/>
            <a:ext cx="9722818" cy="64690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Как правильно ставить цели по OKR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88" y="735048"/>
            <a:ext cx="11635552" cy="5909592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Если цели</a:t>
            </a:r>
            <a:r>
              <a:rPr lang="en-US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достигнуты на 80% и более, 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значит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были слишком легкими.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Достижение менее 50% считается неудачным результатом. </a:t>
            </a:r>
            <a:endParaRPr lang="en-US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Оптимальный параметр — 60–70% выполнения целей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L="114300" indent="0">
              <a:buNone/>
            </a:pP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Преимущества: метод соответствует духу прикладной науки (годится для глубокого </a:t>
            </a:r>
            <a:r>
              <a:rPr lang="en-US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R&amp;D)</a:t>
            </a:r>
            <a:r>
              <a:rPr lang="ru-RU" sz="2400" dirty="0" smtClean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!</a:t>
            </a:r>
            <a:endParaRPr lang="ru-RU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14300" indent="0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Среди минусов методики отмечают: </a:t>
            </a:r>
          </a:p>
          <a:p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сложность достижения амбициозных целей, </a:t>
            </a:r>
          </a:p>
          <a:p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растянутость во времени (поскольку крупные задачи требуют достаточно много времени для их реализации), </a:t>
            </a:r>
          </a:p>
          <a:p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стрессовую нагрузку на команду, которая будет переживать за невыполнение результата. </a:t>
            </a:r>
          </a:p>
          <a:p>
            <a:pPr marL="114300" indent="0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Несмотря на это, OKR применяют многие известные корпорации: Google, LinkedIn, Intel, Oracle, </a:t>
            </a:r>
            <a:r>
              <a:rPr lang="ru-RU" sz="24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Twitter</a:t>
            </a:r>
            <a:r>
              <a:rPr lang="ru-RU" sz="24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 другие.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F3D156-ADAA-42D9-890F-2AF43CFC72DE}"/>
              </a:ext>
            </a:extLst>
          </p:cNvPr>
          <p:cNvSpPr txBox="1"/>
          <p:nvPr/>
        </p:nvSpPr>
        <p:spPr>
          <a:xfrm>
            <a:off x="5494057" y="6258352"/>
            <a:ext cx="62788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9756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88" y="136525"/>
            <a:ext cx="9722818" cy="646900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Как правильно ставить цели по OKR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688" y="735048"/>
            <a:ext cx="11635552" cy="5909592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dirty="0" smtClean="0"/>
              <a:t>Чтобы поставить цель </a:t>
            </a:r>
            <a:r>
              <a:rPr lang="en-US" dirty="0" smtClean="0"/>
              <a:t>OKR </a:t>
            </a:r>
            <a:r>
              <a:rPr lang="ru-RU" dirty="0" smtClean="0"/>
              <a:t>нужно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051628"/>
            <a:ext cx="3467100" cy="95410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Текущие состояние и проблемы в нем</a:t>
            </a:r>
            <a:endParaRPr lang="ru-RU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7597127" y="2126467"/>
            <a:ext cx="3878580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Идеальный мир будущего где проблемы решены при помощи ИИ</a:t>
            </a:r>
            <a:endParaRPr lang="ru-RU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2354580" y="1651518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1 этап</a:t>
            </a:r>
            <a:endParaRPr lang="ru-RU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7978140" y="166491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2 этап</a:t>
            </a:r>
            <a:endParaRPr lang="ru-RU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634740" y="3725265"/>
            <a:ext cx="4282440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ru-RU" sz="2400" dirty="0" smtClean="0"/>
              <a:t>Как из 1 достичь 2 (путь)</a:t>
            </a:r>
            <a:endParaRPr lang="ru-RU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5311730" y="3311090"/>
            <a:ext cx="928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3 этап</a:t>
            </a:r>
            <a:endParaRPr lang="ru-RU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8442369" y="3325155"/>
            <a:ext cx="3124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цель стратегическая</a:t>
            </a:r>
            <a:endParaRPr lang="ru-RU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4526793" y="4186410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задачи, гипотезы</a:t>
            </a:r>
            <a:endParaRPr lang="ru-RU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64470" y="3011071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Тут проблемы и мотивация</a:t>
            </a:r>
            <a:endParaRPr lang="ru-RU" sz="2000" dirty="0"/>
          </a:p>
        </p:txBody>
      </p:sp>
      <p:sp>
        <p:nvSpPr>
          <p:cNvPr id="15" name="TextBox 14"/>
          <p:cNvSpPr txBox="1"/>
          <p:nvPr/>
        </p:nvSpPr>
        <p:spPr>
          <a:xfrm>
            <a:off x="964322" y="3425048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9536417" y="3756042"/>
            <a:ext cx="9364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домен</a:t>
            </a:r>
            <a:endParaRPr lang="ru-RU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4587148" y="4754675"/>
            <a:ext cx="50299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 smtClean="0"/>
              <a:t>ИИ инструмент + какие то доменные знания (точки приложения инструмента)</a:t>
            </a:r>
            <a:endParaRPr lang="ru-RU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6479024"/>
            <a:ext cx="8429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 smtClean="0"/>
              <a:t>Такая постановка соответствует принципу диалектики</a:t>
            </a:r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4420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14" y="171199"/>
            <a:ext cx="9722818" cy="642851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HARD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976" y="581186"/>
            <a:ext cx="11732217" cy="6276814"/>
          </a:xfrm>
        </p:spPr>
        <p:txBody>
          <a:bodyPr>
            <a:normAutofit fontScale="55000" lnSpcReduction="20000"/>
          </a:bodyPr>
          <a:lstStyle/>
          <a:p>
            <a:pPr marL="0" indent="0"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 стал известен миру в 2009 году, когда учредитель и исполнительный директор американской консалтинговой компании </a:t>
            </a:r>
            <a:r>
              <a:rPr lang="ru-RU" sz="4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Leadership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IQ </a:t>
            </a:r>
            <a:r>
              <a:rPr lang="ru-RU" sz="4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Марк Мерфи 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выпустил книгу «100 процентов» и впервые в ней рассказал о своей технологии постановки целей. Аббревиатура означает:</a:t>
            </a:r>
          </a:p>
          <a:p>
            <a:pPr algn="l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45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</a:t>
            </a:r>
            <a:r>
              <a:rPr lang="ru-RU" sz="4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eartfelt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можно перевести как «истинная цель»;</a:t>
            </a:r>
          </a:p>
          <a:p>
            <a:pPr algn="l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45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ru-RU" sz="4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nimated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визуализированная;</a:t>
            </a:r>
          </a:p>
          <a:p>
            <a:pPr algn="l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45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</a:t>
            </a:r>
            <a:r>
              <a:rPr lang="ru-RU" sz="4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equired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действительно необходимая;</a:t>
            </a:r>
          </a:p>
          <a:p>
            <a:pPr algn="l" fontAlgn="base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4500" b="1" i="0" dirty="0" err="1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</a:t>
            </a:r>
            <a:r>
              <a:rPr lang="ru-RU" sz="4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ifficult</a:t>
            </a: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сложная.</a:t>
            </a: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Логика здесь такова: прежде всего вы должны быть эмоционально привязаны к вашей цели — это будет главным критерием ее истинности. </a:t>
            </a:r>
            <a:endParaRPr lang="en-US" sz="45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lnSpc>
                <a:spcPct val="120000"/>
              </a:lnSpc>
              <a:spcBef>
                <a:spcPts val="600"/>
              </a:spcBef>
              <a:buNone/>
            </a:pPr>
            <a:r>
              <a:rPr lang="ru-RU" sz="4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Правильная цель всегда ведет вас к желаемому будущему. Ее необходимо визуализировать — как и последствия, к которым приведет достижение цели и конечный результат. Представляйте ваши достижения как можно чаще и ярче.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FC12C4-1CCD-4187-B79F-B1C05D7ACFE1}"/>
              </a:ext>
            </a:extLst>
          </p:cNvPr>
          <p:cNvSpPr txBox="1"/>
          <p:nvPr/>
        </p:nvSpPr>
        <p:spPr>
          <a:xfrm>
            <a:off x="4477129" y="6359713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295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165" y="88978"/>
            <a:ext cx="9722818" cy="855079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KPI: Key Performance Indicators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80" y="643181"/>
            <a:ext cx="11694146" cy="62148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</a:t>
            </a:r>
            <a:r>
              <a:rPr lang="ru-RU" sz="2400" b="0" i="0" dirty="0" smtClean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 </a:t>
            </a: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могут формулироваться и измеряться на любом уровне организационной иерархии — от компании в целом (KPI ген</a:t>
            </a:r>
            <a:r>
              <a:rPr lang="en-US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.</a:t>
            </a: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 директора) до рядового сотрудника. </a:t>
            </a:r>
            <a:endParaRPr lang="en-US" sz="2400" b="0" i="0" dirty="0">
              <a:solidFill>
                <a:srgbClr val="18191A"/>
              </a:solidFill>
              <a:effectLst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Организации выделяют разные типы показателей: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финансовые и нефинансовые;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количественные и качественные;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функциональные и проектные;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личные и групповые.</a:t>
            </a: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Преимуществ у системы KPI довольно много</a:t>
            </a:r>
            <a:r>
              <a:rPr lang="en-US" sz="2400" dirty="0">
                <a:solidFill>
                  <a:srgbClr val="18191A"/>
                </a:solidFill>
                <a:cs typeface="Arial" panose="020B0604020202020204" pitchFamily="34" charset="0"/>
              </a:rPr>
              <a:t>:</a:t>
            </a:r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 </a:t>
            </a:r>
            <a:endParaRPr lang="en-US" sz="2400" b="0" i="0" dirty="0">
              <a:solidFill>
                <a:srgbClr val="18191A"/>
              </a:solidFill>
              <a:effectLst/>
              <a:cs typeface="Arial" panose="020B0604020202020204" pitchFamily="34" charset="0"/>
            </a:endParaRP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Позволяет измерить результаты на всех уровнях организации — от людей до бизнес-процессов. </a:t>
            </a:r>
            <a:endParaRPr lang="en-US" sz="2400" b="0" i="0" dirty="0">
              <a:solidFill>
                <a:srgbClr val="18191A"/>
              </a:solidFill>
              <a:effectLst/>
              <a:cs typeface="Arial" panose="020B0604020202020204" pitchFamily="34" charset="0"/>
            </a:endParaRP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Числовые выражения эффективности максимально прозрачны и конкретны. </a:t>
            </a:r>
          </a:p>
          <a:p>
            <a:pPr indent="-457200"/>
            <a:r>
              <a:rPr lang="ru-RU" sz="2400" b="0" i="0" dirty="0">
                <a:solidFill>
                  <a:srgbClr val="18191A"/>
                </a:solidFill>
                <a:effectLst/>
                <a:cs typeface="Arial" panose="020B0604020202020204" pitchFamily="34" charset="0"/>
              </a:rPr>
              <a:t>KPI служат высоким мотивационным фактором для сотрудников.</a:t>
            </a: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2D6A86-BC22-407E-984F-69599A2B5BB8}"/>
              </a:ext>
            </a:extLst>
          </p:cNvPr>
          <p:cNvSpPr txBox="1"/>
          <p:nvPr/>
        </p:nvSpPr>
        <p:spPr>
          <a:xfrm>
            <a:off x="5639369" y="6399690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484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527" y="7990"/>
            <a:ext cx="9722818" cy="860621"/>
          </a:xfrm>
        </p:spPr>
        <p:txBody>
          <a:bodyPr/>
          <a:lstStyle/>
          <a:p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BSQ</a:t>
            </a:r>
            <a:endParaRPr lang="ru-RU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527" y="650929"/>
            <a:ext cx="11321000" cy="5897105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Разработан </a:t>
            </a:r>
            <a:r>
              <a:rPr lang="ru-RU" sz="3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Дэвидом Ван Рой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вице-президентом по развитию руководителей </a:t>
            </a:r>
            <a:r>
              <a:rPr lang="ru-RU" sz="3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Walmart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 В оригинале структура метода выглядит так: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Think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5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ig. 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Думай 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масштабно 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 определи свою конечную цель.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 </a:t>
            </a:r>
            <a:r>
              <a:rPr lang="ru-RU" sz="35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mall. 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Действуй 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мелкими шагами 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 отметь вехи, которые помогут достичь этой цели.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ru-RU" sz="3500" b="0" i="0" dirty="0" err="1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Move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</a:t>
            </a:r>
            <a:r>
              <a:rPr lang="ru-RU" sz="3500" b="1" i="0" dirty="0">
                <a:solidFill>
                  <a:srgbClr val="FF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uick. 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Двигайся </a:t>
            </a:r>
            <a:r>
              <a:rPr lang="ru-RU" sz="3500" b="1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быстро 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 составь график достижения каждой вехи.</a:t>
            </a:r>
            <a:endParaRPr lang="en-US" sz="35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Методика основана на следующих умозаключениях и выводах </a:t>
            </a:r>
            <a:r>
              <a:rPr lang="ru-RU" sz="3500" b="0" i="1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Ван Роя</a:t>
            </a:r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lvl="1" indent="-457200" fontAlgn="base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 лучше, чем отсутствие цели.</a:t>
            </a:r>
          </a:p>
          <a:p>
            <a:pPr lvl="1" indent="-457200" fontAlgn="base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Конкретная цель лучше абстрактной.</a:t>
            </a:r>
          </a:p>
          <a:p>
            <a:pPr lvl="1" indent="-457200" fontAlgn="base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Сложная и конкретная цель лучше легкой цели.</a:t>
            </a:r>
          </a:p>
          <a:p>
            <a:pPr indent="-457200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BSQ позволяет ставить конкретные цели, которые трудны, но достижимы и ограничены во времени. </a:t>
            </a:r>
            <a:endParaRPr lang="en-US" sz="35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57200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Это дает возможность легко отслеживать прогресс и при необходимости корректировать движение к цели. </a:t>
            </a:r>
            <a:endParaRPr lang="en-US" sz="35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indent="-457200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Ван Рой уверен, что возможности применения метода BSQ для постановки целей неограниченны и его можно использовать в любой ситуации.</a:t>
            </a:r>
          </a:p>
          <a:p>
            <a:pPr indent="-457200"/>
            <a:r>
              <a:rPr lang="ru-RU" sz="3500" b="0" i="0" dirty="0">
                <a:solidFill>
                  <a:srgbClr val="18191A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Несомненный плюс метода в его простоте, минусы пока неизвестны.</a:t>
            </a:r>
          </a:p>
          <a:p>
            <a:pPr marL="114300" indent="0" fontAlgn="base">
              <a:buNone/>
            </a:pPr>
            <a:endParaRPr lang="ru-RU" sz="2400" b="0" i="0" dirty="0">
              <a:solidFill>
                <a:srgbClr val="18191A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 algn="l">
              <a:buNone/>
            </a:pP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43A0BE-40AE-4B33-BF63-374B26DCCF83}"/>
              </a:ext>
            </a:extLst>
          </p:cNvPr>
          <p:cNvSpPr txBox="1"/>
          <p:nvPr/>
        </p:nvSpPr>
        <p:spPr>
          <a:xfrm>
            <a:off x="5748624" y="6349385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404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FC5520E-6C88-4947-AED7-7393B77F01C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5910215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Идеальный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Конечный</a:t>
            </a:r>
            <a:r>
              <a:rPr lang="en-US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 </a:t>
            </a:r>
            <a:r>
              <a:rPr lang="en-US" sz="3000" dirty="0" err="1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Результат</a:t>
            </a:r>
            <a:endParaRPr lang="en-US" sz="3000" dirty="0">
              <a:solidFill>
                <a:srgbClr val="79C0E2"/>
              </a:solidFill>
              <a:latin typeface="Roboto Medium"/>
              <a:ea typeface="Roboto Medium"/>
              <a:cs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215854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57" y="-57453"/>
            <a:ext cx="9722818" cy="835527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Идеальный Конечный Результат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857" y="643836"/>
            <a:ext cx="11733286" cy="608520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ТРИЗ был разработан советским инженером-изобретателем </a:t>
            </a:r>
            <a:r>
              <a:rPr lang="ru-RU" sz="2400" i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Генрихом </a:t>
            </a:r>
            <a:r>
              <a:rPr lang="ru-RU" sz="2400" i="1" dirty="0" err="1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Альтшуллером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в 50е годы в СССР.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Самую простую формулировку ИКР можно выразить так — система сама (за счёт ресурсов) выполняет нужное действие и при этом не допускает нежелательных эффектов. При формулировании ИКР желательно применять слово «Сам» (Сама, Само, Сами). 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Последовательно используют три развивающиеся формулировки ИКР:</a:t>
            </a:r>
          </a:p>
          <a:p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«Система сама выполняет данную функцию».</a:t>
            </a:r>
          </a:p>
          <a:p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«Системы нет, а функции ее выполняются (с помощью ресурсов)».</a:t>
            </a:r>
          </a:p>
          <a:p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«Функция не нужна».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Степень достижения ИКР демонстрирует коэффициент идеальности, который должен быть как можно больше:</a:t>
            </a:r>
          </a:p>
          <a:p>
            <a:pPr marL="0" indent="0" algn="l">
              <a:buNone/>
            </a:pPr>
            <a:r>
              <a:rPr lang="ru-RU" sz="2400" b="1" i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Коэффициент идеальности = Сумма полезных функций / (Затраты + Нежелательные эффекты).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1C91FA-9045-419B-BC8F-57FCAB1615C0}"/>
              </a:ext>
            </a:extLst>
          </p:cNvPr>
          <p:cNvSpPr txBox="1"/>
          <p:nvPr/>
        </p:nvSpPr>
        <p:spPr>
          <a:xfrm>
            <a:off x="8001506" y="6359713"/>
            <a:ext cx="40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https://ivanpalii.com/ideal-final-result/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160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9722818" cy="1325563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Воронка ИКР: если НЕ, ТО..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04" y="1268507"/>
            <a:ext cx="11454729" cy="541690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Воронка ИКР </a:t>
            </a: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это лестница идеальных конечных результатов (от главного до менее идеальных). Например, как такая лестница может выглядеть в работе интернет-магазина: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1. Каждый посетитель сайта совершает транзакцию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2. Каждый посетитель сайта подписывается на новости компании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3. Каждый посетитель сайта достигает микро-конверсии, которая близко коррелирует с совершением транзакции (если НЕ, ТО..)</a:t>
            </a:r>
          </a:p>
          <a:p>
            <a:pPr algn="l"/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 4. и т.д.</a:t>
            </a:r>
          </a:p>
          <a:p>
            <a:pPr marL="0" indent="0" algn="l">
              <a:buNone/>
            </a:pPr>
            <a:r>
              <a:rPr lang="ru-RU" sz="2400" dirty="0">
                <a:solidFill>
                  <a:srgbClr val="18191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Формулировка такой цепи в любой системе, помогает максимально эффективно подойти к использованию всех входящих ресурсов.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3D1E3C-AE39-42CB-BDA1-3FA421D77FC7}"/>
              </a:ext>
            </a:extLst>
          </p:cNvPr>
          <p:cNvSpPr txBox="1"/>
          <p:nvPr/>
        </p:nvSpPr>
        <p:spPr>
          <a:xfrm>
            <a:off x="8001506" y="6359713"/>
            <a:ext cx="4024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https://ivanpalii.com/ideal-final-result/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8732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95" y="128955"/>
            <a:ext cx="7748682" cy="1325563"/>
          </a:xfrm>
        </p:spPr>
        <p:txBody>
          <a:bodyPr/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</a:rPr>
              <a:t>Выбор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820" y="1067028"/>
            <a:ext cx="11813857" cy="5682484"/>
          </a:xfrm>
        </p:spPr>
        <p:txBody>
          <a:bodyPr>
            <a:normAutofit/>
          </a:bodyPr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 всех перечисленных методиках мы задаем себе вопросы и, отвечая на них, ставим цель.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Вопросы и ответы это уже удел коучинга. Для повышения эффективности в коучинге используется модель GROW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Goal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Reality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Options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Will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 По сути прицелься, осмотрись, оцени ситуацию и, реши, как будешь действовать.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 обязательно действуй! Чтобы у твоих воздушных замков появился прочный фундамент. Для успешного достижения цели нужно к ней двигаться регулярно и желательно по достаточно оптимальному пути. 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 как Вы ставите себе цели? Используете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самокоучинг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и рефлексию или прибегает к сторонней помощи?</a:t>
            </a:r>
          </a:p>
        </p:txBody>
      </p:sp>
    </p:spTree>
    <p:extLst>
      <p:ext uri="{BB962C8B-B14F-4D97-AF65-F5344CB8AC3E}">
        <p14:creationId xmlns:p14="http://schemas.microsoft.com/office/powerpoint/2010/main" val="677148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Улыбающееся лицо 7">
            <a:extLst>
              <a:ext uri="{FF2B5EF4-FFF2-40B4-BE49-F238E27FC236}">
                <a16:creationId xmlns:a16="http://schemas.microsoft.com/office/drawing/2014/main" id="{72325753-B0E6-46CE-94F5-18A2D9E5B024}"/>
              </a:ext>
            </a:extLst>
          </p:cNvPr>
          <p:cNvSpPr/>
          <p:nvPr/>
        </p:nvSpPr>
        <p:spPr>
          <a:xfrm>
            <a:off x="809434" y="3370295"/>
            <a:ext cx="3011668" cy="2303829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Субъект управления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E34F3DC-D188-423B-B313-CE3A20CC77C9}"/>
              </a:ext>
            </a:extLst>
          </p:cNvPr>
          <p:cNvSpPr/>
          <p:nvPr/>
        </p:nvSpPr>
        <p:spPr>
          <a:xfrm>
            <a:off x="7760290" y="3266682"/>
            <a:ext cx="3472903" cy="220500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Объект (процесс) управления</a:t>
            </a:r>
          </a:p>
        </p:txBody>
      </p:sp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5D945B6-BB80-4159-B6DF-925E318B95DE}"/>
              </a:ext>
            </a:extLst>
          </p:cNvPr>
          <p:cNvSpPr/>
          <p:nvPr/>
        </p:nvSpPr>
        <p:spPr>
          <a:xfrm>
            <a:off x="4204624" y="3519386"/>
            <a:ext cx="2953130" cy="169959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Управляющее воздействие</a:t>
            </a:r>
          </a:p>
        </p:txBody>
      </p:sp>
      <p:cxnSp>
        <p:nvCxnSpPr>
          <p:cNvPr id="12" name="Соединитель: уступ 11">
            <a:extLst>
              <a:ext uri="{FF2B5EF4-FFF2-40B4-BE49-F238E27FC236}">
                <a16:creationId xmlns:a16="http://schemas.microsoft.com/office/drawing/2014/main" id="{AE55327A-25F6-4727-A087-3C22156521C4}"/>
              </a:ext>
            </a:extLst>
          </p:cNvPr>
          <p:cNvCxnSpPr>
            <a:cxnSpLocks/>
            <a:stCxn id="9" idx="0"/>
            <a:endCxn id="8" idx="0"/>
          </p:cNvCxnSpPr>
          <p:nvPr/>
        </p:nvCxnSpPr>
        <p:spPr>
          <a:xfrm rot="16200000" flipH="1" flipV="1">
            <a:off x="5854198" y="-272249"/>
            <a:ext cx="103613" cy="7181474"/>
          </a:xfrm>
          <a:prstGeom prst="bentConnector3">
            <a:avLst>
              <a:gd name="adj1" fmla="val -2206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96C7416-7E3C-4E2E-8E2E-E98CD672D223}"/>
              </a:ext>
            </a:extLst>
          </p:cNvPr>
          <p:cNvSpPr txBox="1"/>
          <p:nvPr/>
        </p:nvSpPr>
        <p:spPr>
          <a:xfrm>
            <a:off x="3730267" y="2138352"/>
            <a:ext cx="41571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Информационный отклик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6E047EA3-C1DD-4854-B77D-DA2631247416}"/>
              </a:ext>
            </a:extLst>
          </p:cNvPr>
          <p:cNvSpPr/>
          <p:nvPr/>
        </p:nvSpPr>
        <p:spPr>
          <a:xfrm>
            <a:off x="587396" y="1423073"/>
            <a:ext cx="11118135" cy="4584111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FA7C85-E97A-45F5-8332-A36135256B56}"/>
              </a:ext>
            </a:extLst>
          </p:cNvPr>
          <p:cNvSpPr txBox="1"/>
          <p:nvPr/>
        </p:nvSpPr>
        <p:spPr>
          <a:xfrm>
            <a:off x="10257731" y="807967"/>
            <a:ext cx="12716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chemeClr val="accent1"/>
                </a:solidFill>
              </a:rPr>
              <a:t>Среда</a:t>
            </a:r>
          </a:p>
        </p:txBody>
      </p:sp>
      <p:sp>
        <p:nvSpPr>
          <p:cNvPr id="6" name="Google Shape;117;g13e6e8c9f0c_0_14">
            <a:extLst>
              <a:ext uri="{FF2B5EF4-FFF2-40B4-BE49-F238E27FC236}">
                <a16:creationId xmlns:a16="http://schemas.microsoft.com/office/drawing/2014/main" id="{AC1BFD6A-2BA0-E255-F58C-412EC88CC2BE}"/>
              </a:ext>
            </a:extLst>
          </p:cNvPr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Управление: схема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3496170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169" y="1285306"/>
            <a:ext cx="11513770" cy="3887715"/>
          </a:xfrm>
        </p:spPr>
        <p:txBody>
          <a:bodyPr>
            <a:normAutofit/>
          </a:bodyPr>
          <a:lstStyle/>
          <a:p>
            <a:pPr algn="just" fontAlgn="base"/>
            <a:r>
              <a:rPr lang="ru-RU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— это совокупность действий, направленных на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достижение цели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в рамках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ограниченного бюджета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в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срок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и с надлежащим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качеством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algn="just" fontAlgn="base"/>
            <a:r>
              <a:rPr lang="ru-RU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Проект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–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временное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предприятие, направленное на создание </a:t>
            </a:r>
            <a:r>
              <a:rPr lang="ru-RU" sz="2400" b="1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уникального</a:t>
            </a:r>
            <a:r>
              <a:rPr lang="ru-RU" sz="2400" b="0" i="0" dirty="0"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продукта, услуги или результата. (PMBOK 5).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581746-4E12-4E50-B60F-2E0A0CC3689C}"/>
              </a:ext>
            </a:extLst>
          </p:cNvPr>
          <p:cNvSpPr txBox="1"/>
          <p:nvPr/>
        </p:nvSpPr>
        <p:spPr>
          <a:xfrm>
            <a:off x="6984160" y="5652687"/>
            <a:ext cx="520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http://www.pmuniversity.ru/project-management/</a:t>
            </a:r>
            <a:endParaRPr lang="ru-RU" dirty="0"/>
          </a:p>
        </p:txBody>
      </p:sp>
      <p:sp>
        <p:nvSpPr>
          <p:cNvPr id="9" name="Google Shape;117;g13e6e8c9f0c_0_14">
            <a:extLst>
              <a:ext uri="{FF2B5EF4-FFF2-40B4-BE49-F238E27FC236}">
                <a16:creationId xmlns:a16="http://schemas.microsoft.com/office/drawing/2014/main" id="{4CDA80A9-AD37-65FE-4B11-362F6ADBB313}"/>
              </a:ext>
            </a:extLst>
          </p:cNvPr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Проект: определение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3877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Овал 5">
            <a:extLst>
              <a:ext uri="{FF2B5EF4-FFF2-40B4-BE49-F238E27FC236}">
                <a16:creationId xmlns:a16="http://schemas.microsoft.com/office/drawing/2014/main" id="{16055A3A-5E57-4770-BEA9-4B764A47A44C}"/>
              </a:ext>
            </a:extLst>
          </p:cNvPr>
          <p:cNvSpPr/>
          <p:nvPr/>
        </p:nvSpPr>
        <p:spPr>
          <a:xfrm>
            <a:off x="339116" y="3583765"/>
            <a:ext cx="2198193" cy="2052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Начало проекта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4B120ABD-3216-46B5-BE50-3F6D3BE03AFE}"/>
              </a:ext>
            </a:extLst>
          </p:cNvPr>
          <p:cNvSpPr/>
          <p:nvPr/>
        </p:nvSpPr>
        <p:spPr>
          <a:xfrm>
            <a:off x="9246949" y="1704658"/>
            <a:ext cx="2198193" cy="205285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/>
              <a:t>Цель проекта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6991C9A9-C55C-4575-A548-78A1DE3FBAF7}"/>
              </a:ext>
            </a:extLst>
          </p:cNvPr>
          <p:cNvSpPr/>
          <p:nvPr/>
        </p:nvSpPr>
        <p:spPr>
          <a:xfrm>
            <a:off x="3154986" y="5009014"/>
            <a:ext cx="1392794" cy="93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Этап</a:t>
            </a:r>
            <a:endParaRPr lang="ru-RU" dirty="0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69FB354-8095-43C1-A84E-AEFD70395A7D}"/>
              </a:ext>
            </a:extLst>
          </p:cNvPr>
          <p:cNvSpPr/>
          <p:nvPr/>
        </p:nvSpPr>
        <p:spPr>
          <a:xfrm>
            <a:off x="4066860" y="3117481"/>
            <a:ext cx="1392794" cy="93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Этап</a:t>
            </a: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788AEA6-712B-423E-97B1-BDCB58BB9A32}"/>
              </a:ext>
            </a:extLst>
          </p:cNvPr>
          <p:cNvSpPr/>
          <p:nvPr/>
        </p:nvSpPr>
        <p:spPr>
          <a:xfrm>
            <a:off x="6194911" y="4306562"/>
            <a:ext cx="1392794" cy="93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Этап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285668F-E7E2-4A55-819F-B3ACFC429695}"/>
              </a:ext>
            </a:extLst>
          </p:cNvPr>
          <p:cNvSpPr/>
          <p:nvPr/>
        </p:nvSpPr>
        <p:spPr>
          <a:xfrm>
            <a:off x="6989206" y="2731087"/>
            <a:ext cx="1392794" cy="9325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/>
              <a:t>Этап</a:t>
            </a:r>
            <a:endParaRPr lang="ru-RU" dirty="0"/>
          </a:p>
        </p:txBody>
      </p: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0304EB5E-B9DC-453B-B939-7188156E7400}"/>
              </a:ext>
            </a:extLst>
          </p:cNvPr>
          <p:cNvCxnSpPr>
            <a:endCxn id="8" idx="1"/>
          </p:cNvCxnSpPr>
          <p:nvPr/>
        </p:nvCxnSpPr>
        <p:spPr>
          <a:xfrm rot="16200000" flipH="1">
            <a:off x="2322761" y="4643073"/>
            <a:ext cx="865104" cy="799346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: изогнутый 14">
            <a:extLst>
              <a:ext uri="{FF2B5EF4-FFF2-40B4-BE49-F238E27FC236}">
                <a16:creationId xmlns:a16="http://schemas.microsoft.com/office/drawing/2014/main" id="{03EDA3AE-A0D3-4BB4-A416-C58DE0692EAE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4547780" y="4772846"/>
            <a:ext cx="1647131" cy="702452"/>
          </a:xfrm>
          <a:prstGeom prst="curved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6176B5D2-3A07-470A-862D-22484270937B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5459654" y="3583765"/>
            <a:ext cx="735257" cy="1189081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Соединитель: изогнутый 18">
            <a:extLst>
              <a:ext uri="{FF2B5EF4-FFF2-40B4-BE49-F238E27FC236}">
                <a16:creationId xmlns:a16="http://schemas.microsoft.com/office/drawing/2014/main" id="{3C7B4B1F-CA90-4F2B-9DD2-331288947E5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H="1" flipV="1">
            <a:off x="6989206" y="3197371"/>
            <a:ext cx="598499" cy="1575475"/>
          </a:xfrm>
          <a:prstGeom prst="curvedConnector5">
            <a:avLst>
              <a:gd name="adj1" fmla="val -38196"/>
              <a:gd name="adj2" fmla="val 50000"/>
              <a:gd name="adj3" fmla="val 138196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: изогнутый 22">
            <a:extLst>
              <a:ext uri="{FF2B5EF4-FFF2-40B4-BE49-F238E27FC236}">
                <a16:creationId xmlns:a16="http://schemas.microsoft.com/office/drawing/2014/main" id="{BF7FD582-81BE-47E9-8058-322279D278B7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8382000" y="2731087"/>
            <a:ext cx="864949" cy="466284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2A80D68D-BEAC-402E-B50D-68E6AD57E3DA}"/>
              </a:ext>
            </a:extLst>
          </p:cNvPr>
          <p:cNvCxnSpPr>
            <a:cxnSpLocks/>
            <a:stCxn id="6" idx="7"/>
            <a:endCxn id="9" idx="1"/>
          </p:cNvCxnSpPr>
          <p:nvPr/>
        </p:nvCxnSpPr>
        <p:spPr>
          <a:xfrm rot="5400000" flipH="1" flipV="1">
            <a:off x="2990808" y="2808348"/>
            <a:ext cx="300634" cy="1851469"/>
          </a:xfrm>
          <a:prstGeom prst="curvedConnector4">
            <a:avLst>
              <a:gd name="adj1" fmla="val 188839"/>
              <a:gd name="adj2" fmla="val 66417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F6D75E2C-FA2E-4141-BE53-EFE878EA69C6}"/>
              </a:ext>
            </a:extLst>
          </p:cNvPr>
          <p:cNvCxnSpPr>
            <a:cxnSpLocks/>
            <a:stCxn id="10" idx="3"/>
            <a:endCxn id="7" idx="3"/>
          </p:cNvCxnSpPr>
          <p:nvPr/>
        </p:nvCxnSpPr>
        <p:spPr>
          <a:xfrm flipV="1">
            <a:off x="7587705" y="3456882"/>
            <a:ext cx="1981162" cy="1315964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Google Shape;117;g13e6e8c9f0c_0_14">
            <a:extLst>
              <a:ext uri="{FF2B5EF4-FFF2-40B4-BE49-F238E27FC236}">
                <a16:creationId xmlns:a16="http://schemas.microsoft.com/office/drawing/2014/main" id="{5D82EF6F-05EC-5CC1-0AE7-ABCC130A7BB9}"/>
              </a:ext>
            </a:extLst>
          </p:cNvPr>
          <p:cNvSpPr txBox="1"/>
          <p:nvPr/>
        </p:nvSpPr>
        <p:spPr>
          <a:xfrm>
            <a:off x="410966" y="362834"/>
            <a:ext cx="8763857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Проект: </a:t>
            </a:r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схема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9176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17;g13e6e8c9f0c_0_14">
            <a:extLst>
              <a:ext uri="{FF2B5EF4-FFF2-40B4-BE49-F238E27FC236}">
                <a16:creationId xmlns:a16="http://schemas.microsoft.com/office/drawing/2014/main" id="{5D82EF6F-05EC-5CC1-0AE7-ABCC130A7BB9}"/>
              </a:ext>
            </a:extLst>
          </p:cNvPr>
          <p:cNvSpPr txBox="1"/>
          <p:nvPr/>
        </p:nvSpPr>
        <p:spPr>
          <a:xfrm>
            <a:off x="410966" y="362834"/>
            <a:ext cx="10698994" cy="387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3000" b="0" i="0" u="none" strike="noStrike" cap="none" dirty="0" smtClean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Roboto Medium"/>
              </a:rPr>
              <a:t>Уровни готовности проекта (УГТ) и что с этим делать</a:t>
            </a:r>
            <a:endParaRPr sz="3000" b="0" i="0" u="none" strike="noStrike" cap="none" dirty="0">
              <a:solidFill>
                <a:srgbClr val="79C0E2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9" y="1188860"/>
            <a:ext cx="3566161" cy="4945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Technology readiness levels for machine learning systems | Nature  Communicati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2900" y="1028700"/>
            <a:ext cx="7816417" cy="3284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рямоугольник 1"/>
          <p:cNvSpPr/>
          <p:nvPr/>
        </p:nvSpPr>
        <p:spPr>
          <a:xfrm>
            <a:off x="4362536" y="4591306"/>
            <a:ext cx="43813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https://www.nature.com/articles/s41467-022-33128-9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679721" y="4967979"/>
            <a:ext cx="743023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TRL </a:t>
            </a:r>
            <a:r>
              <a:rPr lang="ru-RU" dirty="0" smtClean="0"/>
              <a:t>отвечает на вопрос «что значит сделаешь». </a:t>
            </a:r>
          </a:p>
          <a:p>
            <a:r>
              <a:rPr lang="ru-RU" dirty="0" smtClean="0"/>
              <a:t>То есть это еще один показатель (измеримый показатель) достижения целей проекта.</a:t>
            </a:r>
          </a:p>
          <a:p>
            <a:r>
              <a:rPr lang="ru-RU" dirty="0" smtClean="0"/>
              <a:t>На разных уровнях </a:t>
            </a:r>
            <a:r>
              <a:rPr lang="en-US" dirty="0" smtClean="0"/>
              <a:t>TRL </a:t>
            </a:r>
            <a:r>
              <a:rPr lang="ru-RU" dirty="0" smtClean="0"/>
              <a:t>разные цели.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1384143" y="2705417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MVP</a:t>
            </a:r>
            <a:endParaRPr lang="ru-RU" b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414622" y="4660202"/>
            <a:ext cx="57419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POC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802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029" y="845956"/>
            <a:ext cx="6782490" cy="39987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Управление проектами, как и вообще управление, зиждется на 3х китах:</a:t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</a:t>
            </a:r>
            <a:r>
              <a:rPr lang="ru-RU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Цель.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ignoranti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quem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portum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petat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nullus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suus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ventus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22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</a:t>
            </a: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b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Кто не знает, в какую гавань плыть, для того нет попутного ветра"</a:t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Луций </a:t>
            </a:r>
            <a:r>
              <a:rPr lang="ru-RU" sz="22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Анней</a:t>
            </a: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Сенека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</a:t>
            </a:r>
            <a:r>
              <a:rPr lang="ru-RU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Регулярное движение к цели.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ja-JP" altLang="en-US" sz="2200" dirty="0">
                <a:latin typeface="Roboto" panose="02000000000000000000" pitchFamily="2" charset="0"/>
                <a:cs typeface="Roboto" panose="02000000000000000000" pitchFamily="2" charset="0"/>
              </a:rPr>
              <a:t>高速は遅いですが、中断はありません</a:t>
            </a:r>
            <a:br>
              <a:rPr lang="ja-JP" altLang="en-US" sz="2200" dirty="0">
                <a:latin typeface="Roboto" panose="02000000000000000000" pitchFamily="2" charset="0"/>
                <a:cs typeface="Roboto" panose="02000000000000000000" pitchFamily="2" charset="0"/>
              </a:rPr>
            </a:br>
            <a:r>
              <a:rPr lang="en-US" altLang="ja-JP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Быстро — это медленно, но без перерыва"</a:t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Японская мудрость</a:t>
            </a: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/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</a:t>
            </a:r>
            <a:r>
              <a:rPr lang="ru-RU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Ясное понимание текущей ситуации.</a:t>
            </a:r>
            <a:br>
              <a:rPr lang="ru-RU" sz="2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"За деревьями и леса не видно"</a:t>
            </a:r>
            <a:br>
              <a:rPr lang="ru-RU" sz="2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2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Народная мудрость</a:t>
            </a:r>
          </a:p>
        </p:txBody>
      </p:sp>
      <p:pic>
        <p:nvPicPr>
          <p:cNvPr id="5" name="Рисунок 4" descr="Изображение выглядит как небо, плавсредство, внешний, транспорт&#10;&#10;Автоматически созданное описание">
            <a:extLst>
              <a:ext uri="{FF2B5EF4-FFF2-40B4-BE49-F238E27FC236}">
                <a16:creationId xmlns:a16="http://schemas.microsoft.com/office/drawing/2014/main" id="{018F678D-B0D7-41F9-8C6A-F51EE411A8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47" r="36534" b="-1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6529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59D2F2-B760-4406-8276-8F6107213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401" y="21952"/>
            <a:ext cx="7748682" cy="941347"/>
          </a:xfrm>
        </p:spPr>
        <p:txBody>
          <a:bodyPr>
            <a:normAutofit/>
          </a:bodyPr>
          <a:lstStyle/>
          <a:p>
            <a:r>
              <a:rPr lang="ru-RU" sz="3000" dirty="0">
                <a:solidFill>
                  <a:srgbClr val="79C0E2"/>
                </a:solidFill>
                <a:latin typeface="Roboto Medium"/>
                <a:ea typeface="Roboto Medium"/>
                <a:cs typeface="Roboto Medium"/>
                <a:sym typeface="Arial"/>
              </a:rPr>
              <a:t>Выбор цели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369707-4CF5-4F89-9FBF-87398C22E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1401" y="963299"/>
            <a:ext cx="11321000" cy="5126237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 выбор цели в наше время сказано и написано много.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Есть много хороших техник и практик как выбрать, грамотно поставить и оценить цель:</a:t>
            </a:r>
            <a:b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sz="2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SMART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Specific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Measurable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Achievable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Relevant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bound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Наиболее популярный метод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SMARTER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(SMART +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Evaluation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Reward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). Это усовершенствование взяло лучшее из дрессировки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OKR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Objectives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&amp;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Heartfelt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Animated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Required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Difficult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KPI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Indicators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). Хотя это больше про приборную панель для оценки текущего процесса.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BSC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Balanced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Scorecard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BSQ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Think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Small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Move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Quick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</a:p>
          <a:p>
            <a:r>
              <a:rPr lang="ru-RU" sz="2400" b="1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Метод Уолта Диснея</a:t>
            </a:r>
            <a:endParaRPr lang="ru-RU" sz="2400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ИКР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(Идеальный Конечный Результат) в ТРИЗ (Теория Решения Изобретательских Задач)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64A545-1569-4B56-BBEA-97F4C6822FCB}"/>
              </a:ext>
            </a:extLst>
          </p:cNvPr>
          <p:cNvSpPr txBox="1"/>
          <p:nvPr/>
        </p:nvSpPr>
        <p:spPr>
          <a:xfrm>
            <a:off x="5628688" y="6337031"/>
            <a:ext cx="7793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https://blog.smartreading.ru/6-samyh-populyarnyh-metodov-postanovki-celej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5778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1258</TotalTime>
  <Words>1176</Words>
  <Application>Microsoft Office PowerPoint</Application>
  <PresentationFormat>Широкоэкранный</PresentationFormat>
  <Paragraphs>293</Paragraphs>
  <Slides>38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Roboto Medium</vt:lpstr>
      <vt:lpstr>Arial</vt:lpstr>
      <vt:lpstr>Raleway</vt:lpstr>
      <vt:lpstr>Roboto</vt:lpstr>
      <vt:lpstr>Calibri</vt:lpstr>
      <vt:lpstr>Тема Office</vt:lpstr>
      <vt:lpstr>Классические методики управления проектами 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Выбор цели</vt:lpstr>
      <vt:lpstr>SMART(ER)</vt:lpstr>
      <vt:lpstr>SMART(ER)</vt:lpstr>
      <vt:lpstr>Презентация PowerPoint</vt:lpstr>
      <vt:lpstr>Презентация PowerPoint</vt:lpstr>
      <vt:lpstr>SMART</vt:lpstr>
      <vt:lpstr>SMART: </vt:lpstr>
      <vt:lpstr>Постановка целей проекта по SMARTER</vt:lpstr>
      <vt:lpstr>SMART</vt:lpstr>
      <vt:lpstr>SMART</vt:lpstr>
      <vt:lpstr>SMART</vt:lpstr>
      <vt:lpstr>SMART</vt:lpstr>
      <vt:lpstr>SMART </vt:lpstr>
      <vt:lpstr>SMART </vt:lpstr>
      <vt:lpstr>SMARTER</vt:lpstr>
      <vt:lpstr>SMARTER</vt:lpstr>
      <vt:lpstr>SMARTER</vt:lpstr>
      <vt:lpstr>SMARTER</vt:lpstr>
      <vt:lpstr>SMARTER</vt:lpstr>
      <vt:lpstr>Objectives &amp; Key Results (OKR)</vt:lpstr>
      <vt:lpstr>Как правильно ставить цели по OKR</vt:lpstr>
      <vt:lpstr>Как правильно ставить цели по OKR</vt:lpstr>
      <vt:lpstr>Как правильно ставить цели по OKR</vt:lpstr>
      <vt:lpstr>HARD</vt:lpstr>
      <vt:lpstr>KPI: Key Performance Indicators</vt:lpstr>
      <vt:lpstr>BSQ</vt:lpstr>
      <vt:lpstr>Идеальный Конечный Результат</vt:lpstr>
      <vt:lpstr>Идеальный Конечный Результат</vt:lpstr>
      <vt:lpstr>Воронка ИКР: если НЕ, ТО..</vt:lpstr>
      <vt:lpstr>Выбор цели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Жизненный цикл проектов искусственного интеллекта</dc:title>
  <dc:creator>User</dc:creator>
  <cp:lastModifiedBy>Ронкин Михаил Владимирович</cp:lastModifiedBy>
  <cp:revision>208</cp:revision>
  <dcterms:created xsi:type="dcterms:W3CDTF">2022-06-09T07:43:07Z</dcterms:created>
  <dcterms:modified xsi:type="dcterms:W3CDTF">2024-12-12T14:16:44Z</dcterms:modified>
</cp:coreProperties>
</file>