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338" r:id="rId4"/>
    <p:sldId id="344" r:id="rId5"/>
    <p:sldId id="345" r:id="rId6"/>
    <p:sldId id="322" r:id="rId7"/>
    <p:sldId id="337" r:id="rId8"/>
    <p:sldId id="324" r:id="rId9"/>
    <p:sldId id="325" r:id="rId10"/>
    <p:sldId id="326" r:id="rId11"/>
    <p:sldId id="348" r:id="rId12"/>
    <p:sldId id="347" r:id="rId13"/>
    <p:sldId id="349" r:id="rId14"/>
    <p:sldId id="346" r:id="rId15"/>
    <p:sldId id="331" r:id="rId16"/>
    <p:sldId id="332" r:id="rId17"/>
    <p:sldId id="350" r:id="rId18"/>
    <p:sldId id="284" r:id="rId19"/>
    <p:sldId id="297" r:id="rId20"/>
    <p:sldId id="314" r:id="rId21"/>
    <p:sldId id="330" r:id="rId22"/>
    <p:sldId id="351" r:id="rId23"/>
    <p:sldId id="323" r:id="rId24"/>
    <p:sldId id="340" r:id="rId25"/>
    <p:sldId id="316" r:id="rId26"/>
    <p:sldId id="312" r:id="rId27"/>
    <p:sldId id="329" r:id="rId28"/>
    <p:sldId id="352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62" r:id="rId38"/>
    <p:sldId id="305" r:id="rId39"/>
    <p:sldId id="334" r:id="rId40"/>
  </p:sldIdLst>
  <p:sldSz cx="12192000" cy="6858000"/>
  <p:notesSz cx="6858000" cy="9144000"/>
  <p:embeddedFontLst>
    <p:embeddedFont>
      <p:font typeface="Roboto Light" panose="02000000000000000000" pitchFamily="2" charset="0"/>
      <p:regular r:id="rId42"/>
      <p:bold r:id="rId43"/>
      <p:italic r:id="rId44"/>
      <p:boldItalic r:id="rId45"/>
    </p:embeddedFont>
    <p:embeddedFont>
      <p:font typeface="Roboto Medium" panose="02000000000000000000" pitchFamily="2" charset="0"/>
      <p:regular r:id="rId46"/>
      <p:bold r:id="rId47"/>
      <p:italic r:id="rId48"/>
      <p:boldItalic r:id="rId49"/>
    </p:embeddedFon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Raleway" pitchFamily="2" charset="-52"/>
      <p:regular r:id="rId54"/>
      <p:bold r:id="rId55"/>
      <p:italic r:id="rId56"/>
      <p:boldItalic r:id="rId57"/>
    </p:embeddedFont>
    <p:embeddedFont>
      <p:font typeface="Roboto" panose="02000000000000000000" pitchFamily="2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778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2" roundtripDataSignature="AMtx7mj3sTd9pDXQHbOoTcPDxTbIlpDe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721B3B-0D66-4FE6-9305-22E177A7C09E}">
  <a:tblStyle styleId="{3A721B3B-0D66-4FE6-9305-22E177A7C09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95" autoAdjust="0"/>
    <p:restoredTop sz="94660"/>
  </p:normalViewPr>
  <p:slideViewPr>
    <p:cSldViewPr snapToGrid="0">
      <p:cViewPr>
        <p:scale>
          <a:sx n="75" d="100"/>
          <a:sy n="75" d="100"/>
        </p:scale>
        <p:origin x="1218" y="720"/>
      </p:cViewPr>
      <p:guideLst>
        <p:guide orient="horz" pos="2160"/>
        <p:guide pos="3840"/>
        <p:guide pos="7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font" Target="fonts/font17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2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62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font" Target="fonts/font19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56a47fe64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1356a47fe6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e6e8c9f0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e6e8c9f0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763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e6e8c9f0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e6e8c9f0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700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e6e8c9f0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e6e8c9f0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8225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56a47fe64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1356a47fe6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33920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2952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e6e8c9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13e6e8c9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553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56a47fe64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1356a47fe6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41724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56a47fe64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1356a47fe6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97697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56a47fe64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1356a47fe6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69268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56a47fe64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1356a47fe6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790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e6e8c9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13e6e8c9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56a47fe64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1356a47fe6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41571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e6e8c9f0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e6e8c9f0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719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e6e8c9f0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e6e8c9f0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826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56a47fe64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1356a47fe6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4211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4413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186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206a35b2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c206a35b2c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2c206a35b2c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9314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206a35b2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c206a35b2c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2c206a35b2c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807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56a47fe64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1356a47fe6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1449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5933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56a47fe64_0_3"/>
          <p:cNvSpPr txBox="1">
            <a:spLocks noGrp="1"/>
          </p:cNvSpPr>
          <p:nvPr>
            <p:ph type="subTitle" idx="1"/>
          </p:nvPr>
        </p:nvSpPr>
        <p:spPr>
          <a:xfrm>
            <a:off x="772104" y="4675326"/>
            <a:ext cx="6240900" cy="1279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818"/>
              <a:buNone/>
            </a:pPr>
            <a:r>
              <a:rPr lang="ru-RU" sz="2200" dirty="0">
                <a:solidFill>
                  <a:srgbClr val="FF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Состав команды:</a:t>
            </a:r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818"/>
              <a:buNone/>
            </a:pPr>
            <a:r>
              <a:rPr lang="ru-RU" sz="2200" dirty="0">
                <a:solidFill>
                  <a:srgbClr val="FF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ФИО1</a:t>
            </a:r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818"/>
              <a:buNone/>
            </a:pPr>
            <a:r>
              <a:rPr lang="ru-RU" sz="2200" dirty="0">
                <a:solidFill>
                  <a:srgbClr val="FF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ФИО2</a:t>
            </a:r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818"/>
              <a:buNone/>
            </a:pPr>
            <a:r>
              <a:rPr lang="ru-RU" sz="2200" dirty="0">
                <a:solidFill>
                  <a:srgbClr val="FF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ФИО3</a:t>
            </a:r>
            <a:endParaRPr sz="2200" dirty="0">
              <a:solidFill>
                <a:srgbClr val="FF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0" name="Google Shape;90;g1356a47fe64_0_3"/>
          <p:cNvSpPr txBox="1">
            <a:spLocks noGrp="1"/>
          </p:cNvSpPr>
          <p:nvPr>
            <p:ph type="ctrTitle"/>
          </p:nvPr>
        </p:nvSpPr>
        <p:spPr>
          <a:xfrm>
            <a:off x="772104" y="1407134"/>
            <a:ext cx="10921132" cy="154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505"/>
              <a:buFont typeface="Raleway"/>
              <a:buNone/>
            </a:pPr>
            <a:r>
              <a:rPr lang="ru-RU" sz="4400" dirty="0">
                <a:sym typeface="Roboto Medium"/>
              </a:rPr>
              <a:t>Проект с ИИ «Название проекта»</a:t>
            </a:r>
            <a:endParaRPr sz="4400" dirty="0">
              <a:sym typeface="Roboto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9D2F2-B760-4406-8276-8F610721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88" y="136525"/>
            <a:ext cx="9722818" cy="646900"/>
          </a:xfrm>
        </p:spPr>
        <p:txBody>
          <a:bodyPr>
            <a:normAutofit/>
          </a:bodyPr>
          <a:lstStyle/>
          <a:p>
            <a:r>
              <a:rPr lang="ru-RU" sz="2700" b="1" dirty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Как правильно ставить цели по </a:t>
            </a:r>
            <a:r>
              <a:rPr lang="ru-RU" sz="2700" b="1" dirty="0">
                <a:solidFill>
                  <a:srgbClr val="FF0000"/>
                </a:solidFill>
                <a:latin typeface="Roboto"/>
                <a:ea typeface="Roboto"/>
                <a:cs typeface="Roboto"/>
              </a:rPr>
              <a:t>OKR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369707-4CF5-4F89-9FBF-87398C22E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88" y="735048"/>
            <a:ext cx="11635552" cy="590959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dirty="0" smtClean="0"/>
              <a:t>Чтобы поставить цель </a:t>
            </a:r>
            <a:r>
              <a:rPr lang="en-US" dirty="0" smtClean="0"/>
              <a:t>OKR </a:t>
            </a:r>
            <a:r>
              <a:rPr lang="ru-RU" dirty="0" smtClean="0"/>
              <a:t>нужно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571194"/>
            <a:ext cx="3467100" cy="9541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Текущие состояние и проблемы в нем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520927" y="1646033"/>
            <a:ext cx="3878580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Идеальный мир будущего где проблемы решены при помощи ИИ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78380" y="1171084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1 этап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901940" y="1184476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2 этап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558540" y="3244831"/>
            <a:ext cx="4282440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Как из 1 достичь 2 (путь)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235530" y="2830656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3 этап</a:t>
            </a:r>
            <a:endParaRPr lang="ru-R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366169" y="2844721"/>
            <a:ext cx="3124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Тут цель стратегическая</a:t>
            </a:r>
            <a:endParaRPr lang="ru-R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450593" y="3705976"/>
            <a:ext cx="2704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Тут задачи, гипотезы</a:t>
            </a:r>
            <a:endParaRPr lang="ru-RU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88270" y="2530637"/>
            <a:ext cx="3453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Тут проблемы и мотивация</a:t>
            </a:r>
            <a:endParaRPr lang="ru-RU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888122" y="2944614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домен</a:t>
            </a: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9460217" y="3275608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домен</a:t>
            </a:r>
            <a:endParaRPr lang="ru-RU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4510948" y="4274241"/>
            <a:ext cx="5029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ИИ инструмент + какие то доменные знания (точки приложения инструмента)</a:t>
            </a:r>
            <a:endParaRPr lang="ru-RU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5435600" y="636543"/>
            <a:ext cx="650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Такая постановка соответствует принципу диалектики</a:t>
            </a:r>
            <a:endParaRPr lang="ru-RU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5690533"/>
            <a:ext cx="110335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Если цели</a:t>
            </a:r>
            <a:r>
              <a:rPr lang="en-US" sz="2000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2000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достигнуты на 80% и более, значит были слишком легкими. </a:t>
            </a:r>
            <a:endParaRPr lang="en-US" sz="2000" dirty="0">
              <a:solidFill>
                <a:srgbClr val="18191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Достижение менее 50% считается неудачным результатом. </a:t>
            </a:r>
            <a:endParaRPr lang="en-US" sz="2000" dirty="0">
              <a:solidFill>
                <a:srgbClr val="18191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Оптимальный параметр — 60–70% выполнения целей</a:t>
            </a:r>
            <a:r>
              <a:rPr lang="ru-RU" sz="2000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75750" y="82546"/>
            <a:ext cx="2762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C00000"/>
                </a:solidFill>
              </a:rPr>
              <a:t>Вариант 3</a:t>
            </a:r>
          </a:p>
        </p:txBody>
      </p:sp>
    </p:spTree>
    <p:extLst>
      <p:ext uri="{BB962C8B-B14F-4D97-AF65-F5344CB8AC3E}">
        <p14:creationId xmlns:p14="http://schemas.microsoft.com/office/powerpoint/2010/main" val="55799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9D2F2-B760-4406-8276-8F610721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95" y="128955"/>
            <a:ext cx="9722818" cy="1325563"/>
          </a:xfrm>
        </p:spPr>
        <p:txBody>
          <a:bodyPr>
            <a:normAutofit/>
          </a:bodyPr>
          <a:lstStyle/>
          <a:p>
            <a:r>
              <a:rPr lang="ru-RU" sz="3000" dirty="0">
                <a:solidFill>
                  <a:schemeClr val="tx1"/>
                </a:solidFill>
                <a:latin typeface="Roboto Medium"/>
                <a:ea typeface="Roboto Medium"/>
                <a:cs typeface="Roboto Medium"/>
              </a:rPr>
              <a:t>Воронка </a:t>
            </a:r>
            <a:r>
              <a:rPr lang="ru-RU" sz="2700" b="1" dirty="0">
                <a:solidFill>
                  <a:srgbClr val="FF0000"/>
                </a:solidFill>
                <a:latin typeface="Roboto"/>
                <a:ea typeface="Roboto"/>
                <a:cs typeface="Roboto"/>
              </a:rPr>
              <a:t>ИКР</a:t>
            </a:r>
            <a:r>
              <a:rPr lang="ru-RU" sz="3000" dirty="0">
                <a:solidFill>
                  <a:schemeClr val="tx1"/>
                </a:solidFill>
                <a:latin typeface="Roboto Medium"/>
                <a:ea typeface="Roboto Medium"/>
                <a:cs typeface="Roboto Medium"/>
              </a:rPr>
              <a:t>: если НЕ, ТО..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369707-4CF5-4F89-9FBF-87398C22E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04" y="1268507"/>
            <a:ext cx="11454729" cy="541690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400" b="1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Воронка ИКР </a:t>
            </a:r>
            <a:r>
              <a:rPr lang="ru-RU" sz="2400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— это лестница идеальных конечных результатов (от главного до менее идеальных). Например, как такая лестница может выглядеть в работе интернет-магазина:</a:t>
            </a:r>
          </a:p>
          <a:p>
            <a:pPr algn="l"/>
            <a:r>
              <a:rPr lang="ru-RU" sz="2400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ИКР 1. Каждый посетитель сайта совершает транзакцию (если НЕ, ТО..)</a:t>
            </a:r>
          </a:p>
          <a:p>
            <a:pPr algn="l"/>
            <a:r>
              <a:rPr lang="ru-RU" sz="2400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ИКР 2. Каждый посетитель сайта подписывается на новости компании (если НЕ, ТО..)</a:t>
            </a:r>
          </a:p>
          <a:p>
            <a:pPr algn="l"/>
            <a:r>
              <a:rPr lang="ru-RU" sz="2400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ИКР 3. Каждый посетитель сайта достигает микро-конверсии, которая близко коррелирует с совершением транзакции (если НЕ, ТО..)</a:t>
            </a:r>
          </a:p>
          <a:p>
            <a:pPr algn="l"/>
            <a:r>
              <a:rPr lang="ru-RU" sz="2400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ИКР 4. и т.д.</a:t>
            </a:r>
          </a:p>
          <a:p>
            <a:pPr marL="0" indent="0" algn="l">
              <a:buNone/>
            </a:pPr>
            <a:r>
              <a:rPr lang="ru-RU" sz="2400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Формулировка такой цепи в любой системе, помогает максимально эффективно подойти к использованию всех входящих ресурсов.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D1E3C-AE39-42CB-BDA1-3FA421D77FC7}"/>
              </a:ext>
            </a:extLst>
          </p:cNvPr>
          <p:cNvSpPr txBox="1"/>
          <p:nvPr/>
        </p:nvSpPr>
        <p:spPr>
          <a:xfrm>
            <a:off x="8001506" y="6359713"/>
            <a:ext cx="402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https://ivanpalii.com/ideal-final-result/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6695" y="592240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i="1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Коэффициент идеальности = Сумма полезных функций / (Затраты + Нежелательные эффекты).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15425" y="222250"/>
            <a:ext cx="2762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C00000"/>
                </a:solidFill>
              </a:rPr>
              <a:t>Вариант 4</a:t>
            </a:r>
            <a:endParaRPr lang="ru-RU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48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56a47fe64_0_3"/>
          <p:cNvSpPr txBox="1">
            <a:spLocks noGrp="1"/>
          </p:cNvSpPr>
          <p:nvPr>
            <p:ph type="ctrTitle"/>
          </p:nvPr>
        </p:nvSpPr>
        <p:spPr>
          <a:xfrm>
            <a:off x="286329" y="245084"/>
            <a:ext cx="10921132" cy="154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505"/>
              <a:buFont typeface="Raleway"/>
              <a:buNone/>
            </a:pPr>
            <a:r>
              <a:rPr lang="ru-RU" sz="4400" dirty="0" smtClean="0">
                <a:sym typeface="Roboto Medium"/>
              </a:rPr>
              <a:t>Задание 3. Гипотезы проекта</a:t>
            </a:r>
            <a:endParaRPr sz="4400" dirty="0">
              <a:sym typeface="Roboto Medium"/>
            </a:endParaRPr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467304" y="2078037"/>
            <a:ext cx="11191296" cy="4027488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Постройте дерево метрик и проработайте специфику гипотез</a:t>
            </a:r>
            <a:endParaRPr lang="en-US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 smtClean="0"/>
              <a:t>Вариант 1 – Гипотезы каскадного документа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 smtClean="0"/>
              <a:t>Вариант 2 – Через </a:t>
            </a:r>
            <a:r>
              <a:rPr lang="en-US" dirty="0" err="1" smtClean="0"/>
              <a:t>UserStoryMap</a:t>
            </a:r>
            <a:endParaRPr lang="ru-RU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 smtClean="0"/>
              <a:t>Вариант 3 – Через </a:t>
            </a:r>
            <a:r>
              <a:rPr lang="en-US" dirty="0" smtClean="0"/>
              <a:t>Scrum </a:t>
            </a:r>
            <a:r>
              <a:rPr lang="ru-RU" dirty="0" smtClean="0"/>
              <a:t>(оценка сложности командой в числа </a:t>
            </a:r>
            <a:r>
              <a:rPr lang="ru-RU" dirty="0" err="1" smtClean="0"/>
              <a:t>фибоначи</a:t>
            </a:r>
            <a:r>
              <a:rPr lang="ru-RU" dirty="0" smtClean="0"/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 smtClean="0"/>
              <a:t>Вариант 4 </a:t>
            </a:r>
            <a:r>
              <a:rPr lang="ru-RU" dirty="0"/>
              <a:t>– Через </a:t>
            </a:r>
            <a:r>
              <a:rPr lang="ru-RU" dirty="0" smtClean="0"/>
              <a:t>диаграмму Мерседес </a:t>
            </a:r>
            <a:r>
              <a:rPr lang="en-US" dirty="0" smtClean="0"/>
              <a:t>(RAT + MVP) </a:t>
            </a:r>
            <a:endParaRPr lang="ru-RU" dirty="0" smtClean="0"/>
          </a:p>
          <a:p>
            <a:pPr algn="l"/>
            <a:r>
              <a:rPr lang="ru-RU" dirty="0" smtClean="0"/>
              <a:t>Выберите 1 приоритетную гипотезу </a:t>
            </a:r>
          </a:p>
          <a:p>
            <a:pPr algn="l"/>
            <a:r>
              <a:rPr lang="ru-RU" dirty="0" smtClean="0"/>
              <a:t>Уточните требования\специфику гипотезы</a:t>
            </a:r>
            <a:endParaRPr lang="ru-RU" dirty="0"/>
          </a:p>
          <a:p>
            <a:pPr algn="l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6580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07293"/>
            <a:ext cx="10515600" cy="902615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+mn-lt"/>
              </a:rPr>
              <a:t>Построение </a:t>
            </a:r>
            <a:r>
              <a:rPr lang="ru-RU" dirty="0" smtClean="0">
                <a:latin typeface="+mn-lt"/>
              </a:rPr>
              <a:t>Дерева</a:t>
            </a:r>
            <a:r>
              <a:rPr lang="en-US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Метрик</a:t>
            </a:r>
            <a:endParaRPr lang="ru-RU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7501" y="6570680"/>
            <a:ext cx="42915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+mn-lt"/>
              </a:rPr>
              <a:t>https://habr.com/ru/companies/otus/articles/694734/</a:t>
            </a:r>
            <a:endParaRPr lang="ru-RU" dirty="0">
              <a:latin typeface="+mn-lt"/>
            </a:endParaRPr>
          </a:p>
        </p:txBody>
      </p:sp>
      <p:pic>
        <p:nvPicPr>
          <p:cNvPr id="9" name="Picture 2" descr="https://habrastorage.org/r/w1560/getpro/habr/upload_files/08c/258/7d4/08c2587d4381350e82dfce8add0fd351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01" r="3549" b="8036"/>
          <a:stretch/>
        </p:blipFill>
        <p:spPr bwMode="auto">
          <a:xfrm>
            <a:off x="7669953" y="0"/>
            <a:ext cx="4355793" cy="238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253829" y="1201954"/>
            <a:ext cx="11938171" cy="51931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+mn-lt"/>
              </a:rPr>
              <a:t>Выбрать цель системы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+mn-lt"/>
              </a:rPr>
              <a:t>Определить ключевые метрики системы (качественно), влияющие не цель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+mn-lt"/>
              </a:rPr>
              <a:t>Разложить метрики на прокси-метрики 1 уровня (факторы влияющие на ключевые метрики)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+mn-lt"/>
              </a:rPr>
              <a:t>Повторить разложение пока не дойдете до оценимых в ИИ </a:t>
            </a:r>
            <a:r>
              <a:rPr lang="ru-RU" sz="1800" dirty="0" smtClean="0">
                <a:solidFill>
                  <a:schemeClr val="tx1"/>
                </a:solidFill>
                <a:latin typeface="+mn-lt"/>
              </a:rPr>
              <a:t>метрик (их можно посчитать для ИИ)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Лучше выбрать те метрики, которые можно быстро оценить в процессе работы системы с ИИ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Могут быть и контр метрики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точность </a:t>
            </a:r>
            <a:r>
              <a:rPr lang="ru-RU" sz="1600" dirty="0">
                <a:solidFill>
                  <a:schemeClr val="tx1"/>
                </a:solidFill>
                <a:latin typeface="+mn-lt"/>
              </a:rPr>
              <a:t> –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полнота)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Пользовательские метрики – например, время ожидания в </a:t>
            </a:r>
            <a:r>
              <a:rPr lang="ru-RU" sz="1600" dirty="0">
                <a:solidFill>
                  <a:schemeClr val="tx1"/>
                </a:solidFill>
                <a:latin typeface="+mn-lt"/>
              </a:rPr>
              <a:t>интерфейсе (например точность – время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работы)</a:t>
            </a:r>
            <a:endParaRPr lang="ru-RU" sz="1600" dirty="0">
              <a:solidFill>
                <a:schemeClr val="tx1"/>
              </a:solidFill>
              <a:latin typeface="+mn-lt"/>
            </a:endParaRPr>
          </a:p>
          <a:p>
            <a:pPr marL="268288" indent="-268288"/>
            <a:r>
              <a:rPr lang="ru-RU" sz="2000" dirty="0">
                <a:solidFill>
                  <a:schemeClr val="tx1"/>
                </a:solidFill>
                <a:latin typeface="+mn-lt"/>
              </a:rPr>
              <a:t>Проанализируйте дерево: выявите его слабые места. </a:t>
            </a:r>
            <a:endParaRPr lang="ru-RU" sz="2000" dirty="0" smtClean="0">
              <a:solidFill>
                <a:schemeClr val="tx1"/>
              </a:solidFill>
              <a:latin typeface="+mn-lt"/>
            </a:endParaRPr>
          </a:p>
          <a:p>
            <a:pPr marL="725488" lvl="1" indent="-268288"/>
            <a:r>
              <a:rPr lang="ru-RU" sz="1800" dirty="0" smtClean="0">
                <a:solidFill>
                  <a:schemeClr val="tx1"/>
                </a:solidFill>
                <a:latin typeface="+mn-lt"/>
              </a:rPr>
              <a:t>Если есть результаты «до МЛ», то их надо учесть!</a:t>
            </a:r>
          </a:p>
          <a:p>
            <a:pPr marL="725488" lvl="1" indent="-268288"/>
            <a:r>
              <a:rPr lang="ru-RU" sz="1800" dirty="0" smtClean="0">
                <a:solidFill>
                  <a:schemeClr val="tx1"/>
                </a:solidFill>
                <a:latin typeface="+mn-lt"/>
              </a:rPr>
              <a:t>Цена ошибок, риски сбоев модели</a:t>
            </a:r>
            <a:endParaRPr lang="ru-RU" sz="1800" dirty="0">
              <a:solidFill>
                <a:schemeClr val="tx1"/>
              </a:solidFill>
              <a:latin typeface="+mn-lt"/>
            </a:endParaRPr>
          </a:p>
          <a:p>
            <a:pPr marL="268288" indent="-268288"/>
            <a:r>
              <a:rPr lang="ru-RU" sz="2000" dirty="0">
                <a:solidFill>
                  <a:schemeClr val="tx1"/>
                </a:solidFill>
                <a:latin typeface="+mn-lt"/>
              </a:rPr>
              <a:t>Определите максимальный потенциал метрики. </a:t>
            </a:r>
          </a:p>
          <a:p>
            <a:pPr marL="268288" indent="-268288"/>
            <a:r>
              <a:rPr lang="ru-RU" sz="2000" dirty="0">
                <a:solidFill>
                  <a:schemeClr val="tx1"/>
                </a:solidFill>
                <a:latin typeface="+mn-lt"/>
              </a:rPr>
              <a:t>Сгенерируйте гипотезы, которые, по вашему мнению, вырастят метрику</a:t>
            </a:r>
            <a:r>
              <a:rPr lang="ru-RU" sz="20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725488" lvl="1" indent="-268288"/>
            <a:r>
              <a:rPr lang="ru-RU" sz="2000" dirty="0" err="1" smtClean="0">
                <a:solidFill>
                  <a:schemeClr val="tx1"/>
                </a:solidFill>
                <a:latin typeface="+mn-lt"/>
              </a:rPr>
              <a:t>Приоретизируйте</a:t>
            </a:r>
            <a:r>
              <a:rPr lang="ru-RU" sz="2000" dirty="0" smtClean="0">
                <a:solidFill>
                  <a:schemeClr val="tx1"/>
                </a:solidFill>
                <a:latin typeface="+mn-lt"/>
              </a:rPr>
              <a:t> гипотезы</a:t>
            </a:r>
            <a:endParaRPr lang="ru-RU" sz="1600" dirty="0"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929746" y="561657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>
                <a:solidFill>
                  <a:srgbClr val="202122"/>
                </a:solidFill>
                <a:latin typeface="+mn-lt"/>
              </a:rPr>
              <a:t>Закон (принцип) </a:t>
            </a:r>
            <a:r>
              <a:rPr lang="ru-RU" b="1" dirty="0" err="1">
                <a:solidFill>
                  <a:srgbClr val="202122"/>
                </a:solidFill>
                <a:latin typeface="+mn-lt"/>
              </a:rPr>
              <a:t>Гудхарта</a:t>
            </a:r>
            <a:r>
              <a:rPr lang="ru-RU" dirty="0">
                <a:solidFill>
                  <a:srgbClr val="202122"/>
                </a:solidFill>
                <a:latin typeface="+mn-lt"/>
              </a:rPr>
              <a:t>: </a:t>
            </a:r>
            <a:r>
              <a:rPr lang="ru-RU" i="1" dirty="0">
                <a:solidFill>
                  <a:srgbClr val="202122"/>
                </a:solidFill>
                <a:latin typeface="+mn-lt"/>
              </a:rPr>
              <a:t>«Когда мера становится целью, она перестает быть хорошей мерой</a:t>
            </a:r>
            <a:r>
              <a:rPr lang="ru-RU" i="1" dirty="0" smtClean="0">
                <a:solidFill>
                  <a:srgbClr val="202122"/>
                </a:solidFill>
                <a:latin typeface="+mn-lt"/>
              </a:rPr>
              <a:t>»</a:t>
            </a:r>
            <a:r>
              <a:rPr lang="ru-RU" dirty="0" smtClean="0">
                <a:solidFill>
                  <a:srgbClr val="202122"/>
                </a:solidFill>
                <a:latin typeface="+mn-lt"/>
              </a:rPr>
              <a:t>, </a:t>
            </a:r>
            <a:r>
              <a:rPr lang="ru-RU" dirty="0">
                <a:solidFill>
                  <a:srgbClr val="202122"/>
                </a:solidFill>
                <a:latin typeface="+mn-lt"/>
              </a:rPr>
              <a:t>потому что становится объектом манипулирования как прямого (фальсификация чисел), так и косвенного (работа исключительно для улучшения этой меры</a:t>
            </a:r>
            <a:r>
              <a:rPr lang="ru-RU" dirty="0" smtClean="0">
                <a:solidFill>
                  <a:srgbClr val="202122"/>
                </a:solidFill>
                <a:latin typeface="+mn-lt"/>
              </a:rPr>
              <a:t>)</a:t>
            </a:r>
            <a:endParaRPr lang="ru-RU" dirty="0">
              <a:latin typeface="+mn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669953" y="6547246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+mn-lt"/>
              </a:rPr>
              <a:t>https://en.wikipedia.org/wiki/Goodhart%27s_law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172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309" y="0"/>
            <a:ext cx="11150600" cy="807893"/>
          </a:xfrm>
        </p:spPr>
        <p:txBody>
          <a:bodyPr>
            <a:normAutofit/>
          </a:bodyPr>
          <a:lstStyle/>
          <a:p>
            <a:r>
              <a:rPr lang="ru-RU" sz="2700" b="1" dirty="0" smtClean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Специфика Гипотезы </a:t>
            </a:r>
            <a:r>
              <a:rPr lang="ru-RU" sz="2700" b="1" dirty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задач где нужен ИИ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38125" y="600075"/>
            <a:ext cx="11877675" cy="5686425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ru-RU" sz="2700" dirty="0" smtClean="0"/>
              <a:t>Гипотеза №</a:t>
            </a:r>
            <a:r>
              <a:rPr lang="ru-RU" sz="2700" dirty="0"/>
              <a:t>1: (проблема решается при помощи … </a:t>
            </a:r>
            <a:r>
              <a:rPr lang="ru-RU" sz="2700" dirty="0" smtClean="0"/>
              <a:t>подхода\модальности </a:t>
            </a:r>
            <a:r>
              <a:rPr lang="ru-RU" sz="2700" dirty="0"/>
              <a:t>ИИ)</a:t>
            </a:r>
          </a:p>
          <a:p>
            <a:r>
              <a:rPr lang="ru-RU" sz="2700" dirty="0"/>
              <a:t>Как</a:t>
            </a:r>
            <a:r>
              <a:rPr lang="en-US" sz="2700" dirty="0"/>
              <a:t>/</a:t>
            </a:r>
            <a:r>
              <a:rPr lang="ru-RU" sz="2700" dirty="0"/>
              <a:t>какие</a:t>
            </a:r>
            <a:r>
              <a:rPr lang="en-US" sz="2700" dirty="0"/>
              <a:t> </a:t>
            </a:r>
            <a:r>
              <a:rPr lang="ru-RU" sz="2700" dirty="0"/>
              <a:t>конкретно применим ИИ технологии…</a:t>
            </a:r>
          </a:p>
          <a:p>
            <a:r>
              <a:rPr lang="ru-RU" sz="2700" dirty="0"/>
              <a:t>Что значит данные для ИИ технологии (сколько, какая разметка, качество, внешние критерии)</a:t>
            </a:r>
            <a:endParaRPr lang="ru-RU" sz="2700" dirty="0" smtClean="0"/>
          </a:p>
          <a:p>
            <a:r>
              <a:rPr lang="ru-RU" sz="2700" dirty="0" err="1" smtClean="0"/>
              <a:t>Верифицируемость</a:t>
            </a:r>
            <a:r>
              <a:rPr lang="ru-RU" sz="2700" dirty="0" smtClean="0"/>
              <a:t> гипотезы (численно подтвердить, метрики </a:t>
            </a:r>
            <a:r>
              <a:rPr lang="en-US" sz="2700" dirty="0" smtClean="0"/>
              <a:t>DS </a:t>
            </a:r>
            <a:r>
              <a:rPr lang="ru-RU" sz="2700" dirty="0" smtClean="0"/>
              <a:t>или компромисс метрик </a:t>
            </a:r>
            <a:r>
              <a:rPr lang="en-US" sz="2700" dirty="0" smtClean="0"/>
              <a:t>DS </a:t>
            </a:r>
            <a:r>
              <a:rPr lang="ru-RU" sz="2700" dirty="0" smtClean="0"/>
              <a:t>и </a:t>
            </a:r>
            <a:r>
              <a:rPr lang="ru-RU" sz="2700" dirty="0" err="1" smtClean="0"/>
              <a:t>продуктовы</a:t>
            </a:r>
            <a:r>
              <a:rPr lang="ru-RU" sz="2700" dirty="0" smtClean="0"/>
              <a:t>\</a:t>
            </a:r>
            <a:r>
              <a:rPr lang="ru-RU" sz="2700" dirty="0" err="1" smtClean="0"/>
              <a:t>доменых</a:t>
            </a:r>
            <a:r>
              <a:rPr lang="ru-RU" sz="2700" dirty="0" smtClean="0"/>
              <a:t>\бизнес метрик), </a:t>
            </a:r>
          </a:p>
          <a:p>
            <a:r>
              <a:rPr lang="ru-RU" sz="2700" dirty="0" smtClean="0"/>
              <a:t>Что является опровержением гипотезы (</a:t>
            </a:r>
            <a:r>
              <a:rPr lang="ru-RU" sz="2700" dirty="0" err="1" smtClean="0"/>
              <a:t>фальсифицируемость</a:t>
            </a:r>
            <a:r>
              <a:rPr lang="ru-RU" sz="2700" dirty="0" smtClean="0"/>
              <a:t>, </a:t>
            </a:r>
            <a:r>
              <a:rPr lang="ru-RU" sz="1900" dirty="0">
                <a:solidFill>
                  <a:srgbClr val="202122"/>
                </a:solidFill>
                <a:latin typeface="Arial" panose="020B0604020202020204" pitchFamily="34" charset="0"/>
              </a:rPr>
              <a:t>Есть ли </a:t>
            </a:r>
            <a:r>
              <a:rPr lang="en-US" sz="1900" dirty="0">
                <a:solidFill>
                  <a:srgbClr val="202122"/>
                </a:solidFill>
                <a:latin typeface="Arial" panose="020B0604020202020204" pitchFamily="34" charset="0"/>
              </a:rPr>
              <a:t>baseline </a:t>
            </a:r>
            <a:r>
              <a:rPr lang="ru-RU" sz="1900" dirty="0" smtClean="0">
                <a:solidFill>
                  <a:srgbClr val="202122"/>
                </a:solidFill>
                <a:latin typeface="Arial" panose="020B0604020202020204" pitchFamily="34" charset="0"/>
              </a:rPr>
              <a:t>решения или </a:t>
            </a:r>
            <a:r>
              <a:rPr lang="ru-RU" sz="1900" dirty="0" err="1" smtClean="0">
                <a:solidFill>
                  <a:srgbClr val="202122"/>
                </a:solidFill>
                <a:latin typeface="Arial" panose="020B0604020202020204" pitchFamily="34" charset="0"/>
              </a:rPr>
              <a:t>внешнии</a:t>
            </a:r>
            <a:r>
              <a:rPr lang="ru-RU" sz="1900" dirty="0" smtClean="0">
                <a:solidFill>
                  <a:srgbClr val="202122"/>
                </a:solidFill>
                <a:latin typeface="Arial" panose="020B0604020202020204" pitchFamily="34" charset="0"/>
              </a:rPr>
              <a:t> критерии</a:t>
            </a:r>
            <a:r>
              <a:rPr lang="ru-RU" sz="2700" dirty="0" smtClean="0"/>
              <a:t>)</a:t>
            </a:r>
          </a:p>
          <a:p>
            <a:r>
              <a:rPr lang="ru-RU" sz="2700" dirty="0" smtClean="0"/>
              <a:t>Гипотеза верна даже  если … (минимальное решение)</a:t>
            </a:r>
          </a:p>
          <a:p>
            <a:r>
              <a:rPr lang="ru-RU" sz="1900" dirty="0" smtClean="0">
                <a:solidFill>
                  <a:srgbClr val="202122"/>
                </a:solidFill>
                <a:latin typeface="Arial" panose="020B0604020202020204" pitchFamily="34" charset="0"/>
              </a:rPr>
              <a:t>Что </a:t>
            </a:r>
            <a:r>
              <a:rPr lang="ru-RU" sz="1900" dirty="0">
                <a:solidFill>
                  <a:srgbClr val="202122"/>
                </a:solidFill>
                <a:latin typeface="Arial" panose="020B0604020202020204" pitchFamily="34" charset="0"/>
              </a:rPr>
              <a:t>нужно чтобы минимально достичь пользы (напр. по 1000 примеров каждого класса и 100  тыс. без разметки, нужен специалист, вычислительный кластер</a:t>
            </a:r>
            <a:r>
              <a:rPr lang="ru-RU" sz="1900" dirty="0" smtClean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ru-RU" sz="2700" dirty="0" smtClean="0"/>
              <a:t>На ком/чем и как можно независимо проверить (тестовые условия, целевая аудитория) …</a:t>
            </a:r>
          </a:p>
          <a:p>
            <a:r>
              <a:rPr lang="ru-RU" sz="2700" dirty="0" smtClean="0"/>
              <a:t>Вклад проверки гипотезы в общую структуру системы или область знаний\продукт\домен и </a:t>
            </a:r>
            <a:r>
              <a:rPr lang="ru-RU" sz="2700" dirty="0" err="1" smtClean="0"/>
              <a:t>тд</a:t>
            </a:r>
            <a:endParaRPr lang="ru-RU" sz="2700" dirty="0" smtClean="0"/>
          </a:p>
          <a:p>
            <a:r>
              <a:rPr lang="ru-RU" sz="2700" dirty="0" smtClean="0"/>
              <a:t>Степень проработанности подобных решений в мире на уровне </a:t>
            </a:r>
            <a:r>
              <a:rPr lang="en-US" sz="2700" dirty="0" smtClean="0"/>
              <a:t>DS</a:t>
            </a:r>
            <a:endParaRPr lang="ru-RU" sz="2700" dirty="0" smtClean="0"/>
          </a:p>
          <a:p>
            <a:pPr marL="628650" indent="-514350">
              <a:buFont typeface="+mj-lt"/>
              <a:buAutoNum type="arabicPeriod"/>
            </a:pPr>
            <a:endParaRPr lang="ru-RU" sz="2700" dirty="0" smtClean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399481" y="6423185"/>
            <a:ext cx="22701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ru-RU" sz="2000" dirty="0"/>
              <a:t>Гипотеза </a:t>
            </a:r>
            <a:r>
              <a:rPr lang="ru-RU" sz="2000" dirty="0" smtClean="0"/>
              <a:t>№2: …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9308" y="6423185"/>
            <a:ext cx="22701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>
              <a:buNone/>
            </a:pPr>
            <a:r>
              <a:rPr lang="ru-RU" sz="2000" dirty="0"/>
              <a:t>Гипотеза </a:t>
            </a:r>
            <a:r>
              <a:rPr lang="ru-RU" sz="2000" dirty="0" smtClean="0"/>
              <a:t>№3: …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9115425" y="222250"/>
            <a:ext cx="2762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C00000"/>
                </a:solidFill>
              </a:rPr>
              <a:t>Вариант 1</a:t>
            </a:r>
            <a:endParaRPr lang="ru-RU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22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50" y="365126"/>
            <a:ext cx="11068050" cy="768350"/>
          </a:xfrm>
        </p:spPr>
        <p:txBody>
          <a:bodyPr/>
          <a:lstStyle/>
          <a:p>
            <a:r>
              <a:rPr lang="en-US" dirty="0" smtClean="0"/>
              <a:t>User Story</a:t>
            </a:r>
            <a:r>
              <a:rPr lang="ru-RU" dirty="0" smtClean="0"/>
              <a:t> </a:t>
            </a:r>
            <a:r>
              <a:rPr lang="en-US" dirty="0" smtClean="0"/>
              <a:t>MAP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5749" y="1219200"/>
            <a:ext cx="9315451" cy="4957763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Опишите пользователей и их роли. Какие пользователи ключевые?</a:t>
            </a:r>
          </a:p>
          <a:p>
            <a:r>
              <a:rPr lang="ru-RU" dirty="0" smtClean="0"/>
              <a:t>Какие цели важны для ключевых пользователей?</a:t>
            </a:r>
          </a:p>
          <a:p>
            <a:r>
              <a:rPr lang="ru-RU" dirty="0" smtClean="0"/>
              <a:t>Шаги, которые пользователь должен совершить чтобы дойти до цели? (Каким будет сценарий решения задачи пользователем)</a:t>
            </a:r>
          </a:p>
          <a:p>
            <a:r>
              <a:rPr lang="ru-RU" dirty="0" smtClean="0"/>
              <a:t>Какие задачи получаются из этих шагов</a:t>
            </a:r>
          </a:p>
          <a:p>
            <a:pPr marL="114300" indent="0">
              <a:buNone/>
            </a:pPr>
            <a:r>
              <a:rPr lang="ru-RU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Walking</a:t>
            </a:r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Skeleton</a:t>
            </a:r>
            <a:endParaRPr lang="ru-RU" dirty="0" smtClean="0"/>
          </a:p>
          <a:p>
            <a:r>
              <a:rPr lang="ru-RU" dirty="0" smtClean="0"/>
              <a:t>Что с технической точки зрения потребуется для достижения цели.</a:t>
            </a:r>
          </a:p>
          <a:p>
            <a:r>
              <a:rPr lang="ru-RU" dirty="0" smtClean="0"/>
              <a:t>Какие еще вопросы останутся у пользователя после решения задачи?</a:t>
            </a:r>
          </a:p>
          <a:p>
            <a:r>
              <a:rPr lang="ru-RU" dirty="0" smtClean="0"/>
              <a:t>Какие дополнительные эффекты получит пользователь?</a:t>
            </a:r>
          </a:p>
          <a:p>
            <a:r>
              <a:rPr lang="ru-RU" dirty="0" smtClean="0"/>
              <a:t>Как самым простым способом можно решить задачу пользователя в рамках текущей системы</a:t>
            </a:r>
          </a:p>
          <a:p>
            <a:r>
              <a:rPr lang="ru-RU" dirty="0" smtClean="0"/>
              <a:t>Уместен ли ИИ в таком решении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8774" t="12500" r="65734" b="7471"/>
          <a:stretch/>
        </p:blipFill>
        <p:spPr>
          <a:xfrm>
            <a:off x="9791699" y="2966243"/>
            <a:ext cx="2124075" cy="37298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15425" y="222250"/>
            <a:ext cx="2762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C00000"/>
                </a:solidFill>
              </a:rPr>
              <a:t>Вариант 2</a:t>
            </a:r>
            <a:endParaRPr lang="ru-RU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00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50" y="365126"/>
            <a:ext cx="11068050" cy="768350"/>
          </a:xfrm>
        </p:spPr>
        <p:txBody>
          <a:bodyPr/>
          <a:lstStyle/>
          <a:p>
            <a:r>
              <a:rPr lang="ru-RU" dirty="0" smtClean="0"/>
              <a:t>Оценка важности гипотез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5750" y="952500"/>
            <a:ext cx="11630024" cy="5224463"/>
          </a:xfrm>
        </p:spPr>
        <p:txBody>
          <a:bodyPr/>
          <a:lstStyle/>
          <a:p>
            <a:r>
              <a:rPr lang="ru-RU" dirty="0"/>
              <a:t>Замерьте </a:t>
            </a:r>
            <a:r>
              <a:rPr lang="en-US" dirty="0"/>
              <a:t>RICE SCORE </a:t>
            </a:r>
            <a:r>
              <a:rPr lang="ru-RU" dirty="0"/>
              <a:t>гипотез</a:t>
            </a:r>
          </a:p>
          <a:p>
            <a:r>
              <a:rPr lang="ru-RU" dirty="0" err="1" smtClean="0"/>
              <a:t>Приоретезируйте</a:t>
            </a:r>
            <a:r>
              <a:rPr lang="ru-RU" dirty="0" smtClean="0"/>
              <a:t> гипотезы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Для наиболее </a:t>
            </a:r>
            <a:r>
              <a:rPr lang="ru-RU" dirty="0" err="1" smtClean="0"/>
              <a:t>приорететных</a:t>
            </a:r>
            <a:r>
              <a:rPr lang="ru-RU" dirty="0" smtClean="0"/>
              <a:t> гипотез оцените возможность декомпозиции и время выполнения и рискованность.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8774" t="12500" r="10780" b="7471"/>
          <a:stretch/>
        </p:blipFill>
        <p:spPr>
          <a:xfrm>
            <a:off x="6582200" y="851693"/>
            <a:ext cx="5333573" cy="296783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04209D4-B285-6CBC-D2B8-E78B834A3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99" y="2423859"/>
            <a:ext cx="5048576" cy="123136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200150" y="3443278"/>
            <a:ext cx="101536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Reach</a:t>
            </a:r>
            <a:r>
              <a:rPr lang="ru-RU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— охват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Impact</a:t>
            </a:r>
            <a:r>
              <a:rPr lang="ru-RU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— влияние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Confidence</a:t>
            </a:r>
            <a:r>
              <a:rPr lang="ru-RU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— уверенность в вашей оценке охвата, влияния и трудозатрат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Effort</a:t>
            </a:r>
            <a:r>
              <a:rPr lang="ru-RU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— трудозатраты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15425" y="222250"/>
            <a:ext cx="2762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C00000"/>
                </a:solidFill>
              </a:rPr>
              <a:t>Вариант 2</a:t>
            </a:r>
            <a:endParaRPr lang="ru-RU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4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100" y="365125"/>
            <a:ext cx="5886450" cy="1325563"/>
          </a:xfrm>
        </p:spPr>
        <p:txBody>
          <a:bodyPr/>
          <a:lstStyle/>
          <a:p>
            <a:r>
              <a:rPr lang="ru-RU" dirty="0" smtClean="0"/>
              <a:t>Поиск рискованных гипотез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6225" y="1920875"/>
            <a:ext cx="5667375" cy="4351338"/>
          </a:xfrm>
        </p:spPr>
        <p:txBody>
          <a:bodyPr/>
          <a:lstStyle/>
          <a:p>
            <a:pPr marL="114300" indent="0">
              <a:buNone/>
            </a:pPr>
            <a:r>
              <a:rPr lang="ru-RU" dirty="0" smtClean="0"/>
              <a:t>Постройте диаграмму </a:t>
            </a:r>
            <a:r>
              <a:rPr lang="ru-RU" dirty="0" err="1" smtClean="0"/>
              <a:t>мерседесс</a:t>
            </a:r>
            <a:r>
              <a:rPr lang="ru-RU" dirty="0" smtClean="0"/>
              <a:t> гипотез</a:t>
            </a:r>
          </a:p>
          <a:p>
            <a:pPr marL="114300" indent="0">
              <a:buNone/>
            </a:pPr>
            <a:r>
              <a:rPr lang="ru-RU" dirty="0" smtClean="0"/>
              <a:t>Выберите </a:t>
            </a:r>
            <a:r>
              <a:rPr lang="en-US" dirty="0" smtClean="0"/>
              <a:t>RAT </a:t>
            </a:r>
            <a:r>
              <a:rPr lang="ru-RU" dirty="0" smtClean="0"/>
              <a:t>гипотезу</a:t>
            </a:r>
            <a:endParaRPr lang="en-US" dirty="0" smtClean="0"/>
          </a:p>
          <a:p>
            <a:pPr marL="114300" indent="0">
              <a:buNone/>
            </a:pPr>
            <a:r>
              <a:rPr lang="ru-RU" dirty="0" smtClean="0"/>
              <a:t>Как </a:t>
            </a:r>
            <a:r>
              <a:rPr lang="en-US" dirty="0" smtClean="0"/>
              <a:t>RAT</a:t>
            </a:r>
            <a:r>
              <a:rPr lang="ru-RU" dirty="0" smtClean="0"/>
              <a:t> проверить проще?</a:t>
            </a:r>
            <a:endParaRPr lang="en-US" dirty="0" smtClean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r>
              <a:rPr lang="ru-RU" dirty="0" smtClean="0"/>
              <a:t>Как </a:t>
            </a:r>
            <a:r>
              <a:rPr lang="ru-RU" dirty="0" err="1" smtClean="0"/>
              <a:t>мониторить</a:t>
            </a:r>
            <a:r>
              <a:rPr lang="ru-RU" dirty="0" smtClean="0"/>
              <a:t> гипотезу в работе</a:t>
            </a:r>
          </a:p>
          <a:p>
            <a:pPr marL="114300" indent="0">
              <a:buNone/>
            </a:pPr>
            <a:r>
              <a:rPr lang="ru-RU" dirty="0" smtClean="0"/>
              <a:t>Что такое </a:t>
            </a:r>
            <a:r>
              <a:rPr lang="en-US" dirty="0" smtClean="0"/>
              <a:t>MVP </a:t>
            </a:r>
            <a:r>
              <a:rPr lang="ru-RU" dirty="0" smtClean="0"/>
              <a:t>для </a:t>
            </a:r>
            <a:r>
              <a:rPr lang="en-US" dirty="0" smtClean="0"/>
              <a:t>RAT</a:t>
            </a:r>
            <a:endParaRPr lang="ru-RU" dirty="0"/>
          </a:p>
        </p:txBody>
      </p:sp>
      <p:pic>
        <p:nvPicPr>
          <p:cNvPr id="4" name="Рисунок 3" descr="Изображение выглядит как текст, диаграмма, План, круг&#10;&#10;Автоматически созданное описание">
            <a:extLst>
              <a:ext uri="{FF2B5EF4-FFF2-40B4-BE49-F238E27FC236}">
                <a16:creationId xmlns:a16="http://schemas.microsoft.com/office/drawing/2014/main" id="{4D4F57C6-A269-EDD0-6304-D61FCAA0E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012" y="209550"/>
            <a:ext cx="6264856" cy="65104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937E26-83C4-B7EC-BB5C-06CA2C1DDC3A}"/>
              </a:ext>
            </a:extLst>
          </p:cNvPr>
          <p:cNvSpPr txBox="1"/>
          <p:nvPr/>
        </p:nvSpPr>
        <p:spPr>
          <a:xfrm>
            <a:off x="7732254" y="149681"/>
            <a:ext cx="39161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Приоритетные истории</a:t>
            </a:r>
            <a:endParaRPr lang="ru-RU"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37E26-83C4-B7EC-BB5C-06CA2C1DDC3A}"/>
              </a:ext>
            </a:extLst>
          </p:cNvPr>
          <p:cNvSpPr txBox="1"/>
          <p:nvPr/>
        </p:nvSpPr>
        <p:spPr>
          <a:xfrm>
            <a:off x="3921398" y="6297546"/>
            <a:ext cx="27537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Какие методы ИИ</a:t>
            </a:r>
            <a:endParaRPr lang="ru-RU"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937E26-83C4-B7EC-BB5C-06CA2C1DDC3A}"/>
              </a:ext>
            </a:extLst>
          </p:cNvPr>
          <p:cNvSpPr txBox="1"/>
          <p:nvPr/>
        </p:nvSpPr>
        <p:spPr>
          <a:xfrm>
            <a:off x="9374504" y="6331442"/>
            <a:ext cx="273050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Хватит ли данных</a:t>
            </a:r>
            <a:endParaRPr lang="ru-RU"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67825" y="580568"/>
            <a:ext cx="2762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C00000"/>
                </a:solidFill>
              </a:rPr>
              <a:t>Вариант 4</a:t>
            </a:r>
            <a:endParaRPr lang="ru-RU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38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e6e8c9f0c_0_14"/>
          <p:cNvSpPr txBox="1"/>
          <p:nvPr/>
        </p:nvSpPr>
        <p:spPr>
          <a:xfrm>
            <a:off x="306191" y="102100"/>
            <a:ext cx="11300743" cy="34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27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 Medium"/>
              </a:rPr>
              <a:t>Уточенные требования к модели</a:t>
            </a:r>
          </a:p>
        </p:txBody>
      </p:sp>
      <p:sp>
        <p:nvSpPr>
          <p:cNvPr id="2" name="Google Shape;131;g13e6e8c9f0c_0_28">
            <a:extLst>
              <a:ext uri="{FF2B5EF4-FFF2-40B4-BE49-F238E27FC236}">
                <a16:creationId xmlns:a16="http://schemas.microsoft.com/office/drawing/2014/main" id="{196D3F7B-9FEE-D8EB-3382-3ADA1771E200}"/>
              </a:ext>
            </a:extLst>
          </p:cNvPr>
          <p:cNvSpPr txBox="1"/>
          <p:nvPr/>
        </p:nvSpPr>
        <p:spPr>
          <a:xfrm>
            <a:off x="306191" y="451106"/>
            <a:ext cx="11300743" cy="6253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457200" marR="0" lvl="0" indent="-35560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Степень </a:t>
            </a:r>
            <a:r>
              <a:rPr lang="ru-RU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неформализации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задачи (нужно ли ИИ вообще, или стат. Решение, правила)</a:t>
            </a:r>
          </a:p>
          <a:p>
            <a:pPr marL="457200" marR="0" lvl="0" indent="-35560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Возможность ручного выделения признаков?</a:t>
            </a:r>
          </a:p>
          <a:p>
            <a:pPr marL="457200" indent="-355600">
              <a:spcBef>
                <a:spcPts val="300"/>
              </a:spcBef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Риски </a:t>
            </a:r>
            <a:r>
              <a:rPr lang="ru-RU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автомтаизации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(полу-автомат </a:t>
            </a: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или автомат)</a:t>
            </a:r>
          </a:p>
          <a:p>
            <a:pPr marL="457200" marR="0" lvl="0" indent="-35560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Подход к решению (Черный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/ 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Серый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/ 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Белый ящик, нужен ли ИИ, только ли ИИ)</a:t>
            </a:r>
          </a:p>
          <a:p>
            <a:pPr marL="457200" marR="0" lvl="0" indent="-35560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Какие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DS 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метрики используем и почему, как они связаны с </a:t>
            </a:r>
            <a:r>
              <a:rPr lang="ru-RU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Бизнесс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метриками</a:t>
            </a:r>
          </a:p>
          <a:p>
            <a:pPr marL="457200" indent="-355600">
              <a:spcBef>
                <a:spcPts val="300"/>
              </a:spcBef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 dirty="0">
                <a:solidFill>
                  <a:schemeClr val="tx1"/>
                </a:solidFill>
                <a:ea typeface="Roboto"/>
                <a:cs typeface="Roboto"/>
                <a:sym typeface="Roboto"/>
              </a:rPr>
              <a:t>Необходимо ли использование </a:t>
            </a:r>
            <a:r>
              <a:rPr lang="ru-RU" sz="2000" dirty="0" err="1">
                <a:solidFill>
                  <a:schemeClr val="tx1"/>
                </a:solidFill>
                <a:ea typeface="Roboto"/>
                <a:cs typeface="Roboto"/>
                <a:sym typeface="Roboto"/>
              </a:rPr>
              <a:t>дискреминативного</a:t>
            </a:r>
            <a:r>
              <a:rPr lang="ru-RU" sz="2000" dirty="0">
                <a:solidFill>
                  <a:schemeClr val="tx1"/>
                </a:solidFill>
                <a:ea typeface="Roboto"/>
                <a:cs typeface="Roboto"/>
                <a:sym typeface="Roboto"/>
              </a:rPr>
              <a:t> подхода</a:t>
            </a:r>
            <a:r>
              <a:rPr lang="ru-RU" sz="2000" dirty="0" smtClean="0">
                <a:solidFill>
                  <a:schemeClr val="tx1"/>
                </a:solidFill>
                <a:ea typeface="Roboto"/>
                <a:cs typeface="Roboto"/>
                <a:sym typeface="Roboto"/>
              </a:rPr>
              <a:t>?</a:t>
            </a:r>
          </a:p>
          <a:p>
            <a:pPr marL="457200" lvl="0" indent="-355600">
              <a:spcBef>
                <a:spcPts val="300"/>
              </a:spcBef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 dirty="0">
                <a:solidFill>
                  <a:schemeClr val="tx1"/>
                </a:solidFill>
                <a:ea typeface="Roboto"/>
                <a:cs typeface="Roboto"/>
                <a:sym typeface="Roboto"/>
              </a:rPr>
              <a:t>Какое железо нужно для работы модели </a:t>
            </a:r>
          </a:p>
          <a:p>
            <a:pPr marL="457200" lvl="0" indent="-355600">
              <a:spcBef>
                <a:spcPts val="300"/>
              </a:spcBef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 dirty="0">
                <a:solidFill>
                  <a:schemeClr val="tx1"/>
                </a:solidFill>
                <a:ea typeface="Roboto"/>
                <a:cs typeface="Roboto"/>
                <a:sym typeface="Roboto"/>
              </a:rPr>
              <a:t>Где будет модель (сервер, облако, конечное устройство</a:t>
            </a:r>
            <a:r>
              <a:rPr lang="ru-RU" sz="2000" dirty="0" smtClean="0">
                <a:solidFill>
                  <a:schemeClr val="tx1"/>
                </a:solidFill>
                <a:ea typeface="Roboto"/>
                <a:cs typeface="Roboto"/>
                <a:sym typeface="Roboto"/>
              </a:rPr>
              <a:t>)</a:t>
            </a:r>
          </a:p>
          <a:p>
            <a:pPr marL="457200" lvl="0" indent="-355600">
              <a:spcBef>
                <a:spcPts val="300"/>
              </a:spcBef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 dirty="0" smtClean="0">
                <a:solidFill>
                  <a:schemeClr val="tx1"/>
                </a:solidFill>
                <a:ea typeface="Roboto"/>
                <a:cs typeface="Roboto"/>
                <a:sym typeface="Roboto"/>
              </a:rPr>
              <a:t>Факторы работы модели (реальное время, пакетная обработка, по запросу, по расписанию, и </a:t>
            </a:r>
            <a:r>
              <a:rPr lang="ru-RU" sz="2000" dirty="0" err="1" smtClean="0">
                <a:solidFill>
                  <a:schemeClr val="tx1"/>
                </a:solidFill>
                <a:ea typeface="Roboto"/>
                <a:cs typeface="Roboto"/>
                <a:sym typeface="Roboto"/>
              </a:rPr>
              <a:t>тд</a:t>
            </a:r>
            <a:r>
              <a:rPr lang="ru-RU" sz="2000" dirty="0">
                <a:solidFill>
                  <a:schemeClr val="tx1"/>
                </a:solidFill>
                <a:ea typeface="Roboto"/>
                <a:cs typeface="Roboto"/>
                <a:sym typeface="Roboto"/>
              </a:rPr>
              <a:t>)</a:t>
            </a:r>
          </a:p>
          <a:p>
            <a:pPr marL="457200" lvl="0" indent="-355600">
              <a:spcBef>
                <a:spcPts val="300"/>
              </a:spcBef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 dirty="0">
                <a:solidFill>
                  <a:schemeClr val="tx1"/>
                </a:solidFill>
                <a:ea typeface="Roboto"/>
                <a:cs typeface="Roboto"/>
                <a:sym typeface="Roboto"/>
              </a:rPr>
              <a:t>Как обновить модель (</a:t>
            </a:r>
            <a:r>
              <a:rPr lang="ru-RU" sz="2000" dirty="0" err="1">
                <a:solidFill>
                  <a:schemeClr val="tx1"/>
                </a:solidFill>
                <a:ea typeface="Roboto"/>
                <a:cs typeface="Roboto"/>
                <a:sym typeface="Roboto"/>
              </a:rPr>
              <a:t>дообучить</a:t>
            </a:r>
            <a:r>
              <a:rPr lang="ru-RU" sz="2000" dirty="0">
                <a:solidFill>
                  <a:schemeClr val="tx1"/>
                </a:solidFill>
                <a:ea typeface="Roboto"/>
                <a:cs typeface="Roboto"/>
                <a:sym typeface="Roboto"/>
              </a:rPr>
              <a:t>, постоянно </a:t>
            </a:r>
            <a:r>
              <a:rPr lang="ru-RU" sz="2000" dirty="0" err="1">
                <a:solidFill>
                  <a:schemeClr val="tx1"/>
                </a:solidFill>
                <a:ea typeface="Roboto"/>
                <a:cs typeface="Roboto"/>
                <a:sym typeface="Roboto"/>
              </a:rPr>
              <a:t>дообучать</a:t>
            </a:r>
            <a:r>
              <a:rPr lang="ru-RU" sz="2000" dirty="0">
                <a:solidFill>
                  <a:schemeClr val="tx1"/>
                </a:solidFill>
                <a:ea typeface="Roboto"/>
                <a:cs typeface="Roboto"/>
                <a:sym typeface="Roboto"/>
              </a:rPr>
              <a:t>, полностью обновлять и </a:t>
            </a:r>
            <a:r>
              <a:rPr lang="ru-RU" sz="2000" dirty="0" err="1">
                <a:solidFill>
                  <a:schemeClr val="tx1"/>
                </a:solidFill>
                <a:ea typeface="Roboto"/>
                <a:cs typeface="Roboto"/>
                <a:sym typeface="Roboto"/>
              </a:rPr>
              <a:t>тд</a:t>
            </a:r>
            <a:r>
              <a:rPr lang="ru-RU" sz="2000" dirty="0">
                <a:solidFill>
                  <a:schemeClr val="tx1"/>
                </a:solidFill>
                <a:ea typeface="Roboto"/>
                <a:cs typeface="Roboto"/>
                <a:sym typeface="Roboto"/>
              </a:rPr>
              <a:t>)</a:t>
            </a:r>
          </a:p>
          <a:p>
            <a:pPr marL="457200" lvl="0" indent="-355600">
              <a:spcBef>
                <a:spcPts val="300"/>
              </a:spcBef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 dirty="0" smtClean="0">
                <a:solidFill>
                  <a:schemeClr val="tx1"/>
                </a:solidFill>
                <a:ea typeface="Roboto"/>
                <a:cs typeface="Roboto"/>
                <a:sym typeface="Roboto"/>
              </a:rPr>
              <a:t>Как </a:t>
            </a:r>
            <a:r>
              <a:rPr lang="ru-RU" sz="2000" dirty="0" err="1">
                <a:solidFill>
                  <a:schemeClr val="tx1"/>
                </a:solidFill>
                <a:ea typeface="Roboto"/>
                <a:cs typeface="Roboto"/>
                <a:sym typeface="Roboto"/>
              </a:rPr>
              <a:t>мониторить</a:t>
            </a:r>
            <a:r>
              <a:rPr lang="ru-RU" sz="2000" dirty="0">
                <a:solidFill>
                  <a:schemeClr val="tx1"/>
                </a:solidFill>
                <a:ea typeface="Roboto"/>
                <a:cs typeface="Roboto"/>
                <a:sym typeface="Roboto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ea typeface="Roboto"/>
                <a:cs typeface="Roboto"/>
                <a:sym typeface="Roboto"/>
              </a:rPr>
              <a:t>модель</a:t>
            </a:r>
          </a:p>
          <a:p>
            <a:pPr marL="457200" lvl="0" indent="-355600">
              <a:spcBef>
                <a:spcPts val="300"/>
              </a:spcBef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 i="0" u="none" strike="noStrike" cap="none" dirty="0" smtClean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Факторы доверительного ИИ</a:t>
            </a:r>
          </a:p>
          <a:p>
            <a:pPr marL="457200" lvl="0" indent="-355600">
              <a:spcBef>
                <a:spcPts val="300"/>
              </a:spcBef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Факторы человеко-</a:t>
            </a:r>
            <a:r>
              <a:rPr lang="ru-RU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центричного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ИИ (какому решению будут доверить и понимать)</a:t>
            </a:r>
          </a:p>
          <a:p>
            <a:pPr marL="457200" indent="-355600">
              <a:spcBef>
                <a:spcPts val="300"/>
              </a:spcBef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 dirty="0"/>
              <a:t>Как оценить качество </a:t>
            </a:r>
            <a:r>
              <a:rPr lang="ru-RU" sz="2000" dirty="0" smtClean="0"/>
              <a:t>обучения модели?</a:t>
            </a:r>
            <a:endParaRPr lang="ru-RU" sz="2000" dirty="0"/>
          </a:p>
          <a:p>
            <a:pPr marL="457200" indent="-355600">
              <a:spcBef>
                <a:spcPts val="300"/>
              </a:spcBef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 dirty="0" smtClean="0"/>
              <a:t>Как </a:t>
            </a:r>
            <a:r>
              <a:rPr lang="ru-RU" sz="2000" dirty="0"/>
              <a:t>оценить качество работы на реальных данных</a:t>
            </a:r>
            <a:r>
              <a:rPr lang="ru-RU" sz="2000" dirty="0" smtClean="0"/>
              <a:t>?</a:t>
            </a:r>
          </a:p>
          <a:p>
            <a:pPr marL="457200" indent="-355600">
              <a:spcBef>
                <a:spcPts val="300"/>
              </a:spcBef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 dirty="0" smtClean="0"/>
              <a:t>Что такое замена, откат модели </a:t>
            </a:r>
            <a:endParaRPr lang="ru-RU" sz="2000" i="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2282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e6e8c9f0c_0_14"/>
          <p:cNvSpPr txBox="1"/>
          <p:nvPr/>
        </p:nvSpPr>
        <p:spPr>
          <a:xfrm>
            <a:off x="410966" y="492625"/>
            <a:ext cx="8763857" cy="568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Roboto Medium"/>
              </a:rPr>
              <a:t>Подготовка данных</a:t>
            </a:r>
          </a:p>
        </p:txBody>
      </p:sp>
      <p:sp>
        <p:nvSpPr>
          <p:cNvPr id="2" name="Google Shape;131;g13e6e8c9f0c_0_28">
            <a:extLst>
              <a:ext uri="{FF2B5EF4-FFF2-40B4-BE49-F238E27FC236}">
                <a16:creationId xmlns:a16="http://schemas.microsoft.com/office/drawing/2014/main" id="{196D3F7B-9FEE-D8EB-3382-3ADA1771E200}"/>
              </a:ext>
            </a:extLst>
          </p:cNvPr>
          <p:cNvSpPr txBox="1"/>
          <p:nvPr/>
        </p:nvSpPr>
        <p:spPr>
          <a:xfrm>
            <a:off x="245212" y="1046415"/>
            <a:ext cx="11302709" cy="5986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 dirty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Общее описание данных</a:t>
            </a: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 dirty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Примеры данных</a:t>
            </a: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 i="0" u="none" strike="noStrike" cap="none" dirty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Где эти данные можно </a:t>
            </a:r>
            <a:r>
              <a:rPr lang="ru-RU" sz="2000" i="0" u="none" strike="noStrike" cap="none" dirty="0" smtClean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взять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? </a:t>
            </a:r>
            <a:r>
              <a:rPr lang="ru-RU" sz="2000" dirty="0" smtClean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Сколько и как быстро можно копить данные?</a:t>
            </a: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 i="0" u="none" strike="noStrike" cap="none" dirty="0" smtClean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Условия сбора данных (туман, сезонность, какие то еще факторы)</a:t>
            </a:r>
            <a:endParaRPr lang="ru-RU" sz="2000" i="0" u="none" strike="noStrike" cap="none" dirty="0">
              <a:solidFill>
                <a:schemeClr val="tx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 dirty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Какая подготовка данных </a:t>
            </a:r>
            <a:r>
              <a:rPr lang="ru-RU" sz="2000" dirty="0" smtClean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нужна (очистка, форматы, визуализация, </a:t>
            </a:r>
            <a:r>
              <a:rPr lang="ru-RU" sz="2000" dirty="0" err="1" smtClean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стат.гипотезы</a:t>
            </a:r>
            <a:r>
              <a:rPr lang="ru-RU" sz="2000" dirty="0" smtClean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 …)</a:t>
            </a: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 dirty="0" smtClean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Какие законодательные нормы могут быть (приватность, </a:t>
            </a:r>
            <a:r>
              <a:rPr lang="ru-RU" sz="2000" dirty="0" err="1" smtClean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конфеденциальность</a:t>
            </a:r>
            <a:r>
              <a:rPr lang="ru-RU" sz="2000" dirty="0" smtClean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, целостность)</a:t>
            </a: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 dirty="0" smtClean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 smtClean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Разметка </a:t>
            </a:r>
            <a:r>
              <a:rPr lang="ru-RU" sz="2000" i="0" u="none" strike="noStrike" cap="none" dirty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данных </a:t>
            </a:r>
            <a:r>
              <a:rPr lang="ru-RU" sz="2000" i="0" u="none" strike="noStrike" cap="none" dirty="0" smtClean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для обучения</a:t>
            </a:r>
            <a:endParaRPr lang="ru-RU" sz="2000" i="0" u="none" strike="noStrike" cap="none" dirty="0">
              <a:solidFill>
                <a:schemeClr val="tx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914400" marR="0" lvl="1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-"/>
            </a:pPr>
            <a:r>
              <a:rPr lang="ru-RU" sz="2000" dirty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Нужна ли разметка?</a:t>
            </a:r>
            <a:endParaRPr lang="ru-RU" sz="2000" i="0" u="none" strike="noStrike" cap="none" dirty="0">
              <a:solidFill>
                <a:schemeClr val="tx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914400" marR="0" lvl="1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-"/>
            </a:pPr>
            <a:r>
              <a:rPr lang="ru-RU" sz="2000" dirty="0" smtClean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Кто ее может сделать?</a:t>
            </a:r>
          </a:p>
          <a:p>
            <a:pPr marL="914400" marR="0" lvl="1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-"/>
            </a:pPr>
            <a:r>
              <a:rPr lang="ru-RU" sz="2000" i="0" u="none" strike="noStrike" cap="none" dirty="0" smtClean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Какая разметка нужна?</a:t>
            </a:r>
          </a:p>
          <a:p>
            <a:pPr marL="457200" lvl="0" indent="-355600">
              <a:spcBef>
                <a:spcPts val="300"/>
              </a:spcBef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 dirty="0" smtClean="0">
                <a:solidFill>
                  <a:schemeClr val="tx1"/>
                </a:solidFill>
                <a:ea typeface="Roboto"/>
                <a:cs typeface="Roboto"/>
                <a:sym typeface="Roboto"/>
              </a:rPr>
              <a:t>Как </a:t>
            </a:r>
            <a:r>
              <a:rPr lang="ru-RU" sz="2000" dirty="0">
                <a:solidFill>
                  <a:schemeClr val="tx1"/>
                </a:solidFill>
                <a:ea typeface="Roboto"/>
                <a:cs typeface="Roboto"/>
                <a:sym typeface="Roboto"/>
              </a:rPr>
              <a:t>работать с данными в </a:t>
            </a:r>
            <a:r>
              <a:rPr lang="ru-RU" sz="2000" dirty="0" smtClean="0">
                <a:solidFill>
                  <a:schemeClr val="tx1"/>
                </a:solidFill>
                <a:ea typeface="Roboto"/>
                <a:cs typeface="Roboto"/>
                <a:sym typeface="Roboto"/>
              </a:rPr>
              <a:t>процессе работе модели</a:t>
            </a:r>
          </a:p>
          <a:p>
            <a:pPr marL="457200" lvl="0" indent="-355600">
              <a:spcBef>
                <a:spcPts val="300"/>
              </a:spcBef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 dirty="0" smtClean="0">
                <a:solidFill>
                  <a:schemeClr val="tx1"/>
                </a:solidFill>
                <a:ea typeface="Roboto"/>
                <a:cs typeface="Roboto"/>
                <a:sym typeface="Roboto"/>
              </a:rPr>
              <a:t>Что такое </a:t>
            </a:r>
            <a:r>
              <a:rPr lang="ru-RU" sz="2000" dirty="0" err="1" smtClean="0">
                <a:solidFill>
                  <a:schemeClr val="tx1"/>
                </a:solidFill>
                <a:ea typeface="Roboto"/>
                <a:cs typeface="Roboto"/>
                <a:sym typeface="Roboto"/>
              </a:rPr>
              <a:t>дрифт</a:t>
            </a:r>
            <a:r>
              <a:rPr lang="ru-RU" sz="2000" dirty="0" smtClean="0">
                <a:solidFill>
                  <a:schemeClr val="tx1"/>
                </a:solidFill>
                <a:ea typeface="Roboto"/>
                <a:cs typeface="Roboto"/>
                <a:sym typeface="Roboto"/>
              </a:rPr>
              <a:t> данных и какие могут быть </a:t>
            </a:r>
            <a:endParaRPr lang="ru-RU" sz="2000" dirty="0">
              <a:solidFill>
                <a:schemeClr val="tx1"/>
              </a:solidFill>
              <a:ea typeface="Roboto"/>
              <a:cs typeface="Roboto"/>
              <a:sym typeface="Roboto"/>
            </a:endParaRPr>
          </a:p>
          <a:p>
            <a:pPr marL="558800" marR="0" lvl="1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</a:pPr>
            <a:endParaRPr lang="ru-RU" sz="2000" i="0" u="none" strike="noStrike" cap="none" dirty="0">
              <a:solidFill>
                <a:schemeClr val="tx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8006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e6e8c9f0c_0_0"/>
          <p:cNvSpPr txBox="1"/>
          <p:nvPr/>
        </p:nvSpPr>
        <p:spPr>
          <a:xfrm>
            <a:off x="400692" y="577713"/>
            <a:ext cx="8979614" cy="568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Roboto Medium"/>
              </a:rPr>
              <a:t>Задание 1. Команда проекта</a:t>
            </a:r>
            <a:endParaRPr sz="4400" dirty="0">
              <a:solidFill>
                <a:schemeClr val="dk1"/>
              </a:solidFill>
              <a:latin typeface="Calibri"/>
              <a:ea typeface="Calibri"/>
              <a:cs typeface="Calibri"/>
              <a:sym typeface="Roboto Medium"/>
            </a:endParaRPr>
          </a:p>
        </p:txBody>
      </p:sp>
      <p:sp>
        <p:nvSpPr>
          <p:cNvPr id="112" name="Google Shape;112;g13e6e8c9f0c_0_0"/>
          <p:cNvSpPr txBox="1"/>
          <p:nvPr/>
        </p:nvSpPr>
        <p:spPr>
          <a:xfrm>
            <a:off x="813630" y="3401263"/>
            <a:ext cx="4330365" cy="88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152396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dirty="0">
                <a:solidFill>
                  <a:srgbClr val="252626"/>
                </a:solidFill>
                <a:highlight>
                  <a:schemeClr val="lt1"/>
                </a:highlight>
                <a:latin typeface="+mn-lt"/>
                <a:ea typeface="Roboto Light"/>
                <a:cs typeface="Roboto Light"/>
                <a:sym typeface="Roboto Light"/>
              </a:rPr>
              <a:t>Иван Петров</a:t>
            </a:r>
            <a:r>
              <a:rPr lang="ru-RU" sz="1800" dirty="0">
                <a:solidFill>
                  <a:srgbClr val="252626"/>
                </a:solidFill>
                <a:highlight>
                  <a:schemeClr val="lt1"/>
                </a:highlight>
                <a:latin typeface="+mn-lt"/>
                <a:ea typeface="Roboto Light"/>
                <a:cs typeface="Roboto Light"/>
                <a:sym typeface="Roboto Light"/>
              </a:rPr>
              <a:t>, </a:t>
            </a:r>
            <a:endParaRPr lang="ru-RU" sz="1800" dirty="0" smtClean="0">
              <a:solidFill>
                <a:srgbClr val="252626"/>
              </a:solidFill>
              <a:highlight>
                <a:schemeClr val="lt1"/>
              </a:highlight>
              <a:latin typeface="+mn-lt"/>
              <a:ea typeface="Roboto Light"/>
              <a:cs typeface="Roboto Light"/>
              <a:sym typeface="Roboto Light"/>
            </a:endParaRPr>
          </a:p>
          <a:p>
            <a:pPr marL="152396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rgbClr val="252626"/>
                </a:solidFill>
                <a:highlight>
                  <a:schemeClr val="lt1"/>
                </a:highlight>
                <a:latin typeface="+mn-lt"/>
                <a:ea typeface="Roboto Light"/>
                <a:cs typeface="Roboto Light"/>
                <a:sym typeface="Roboto Light"/>
              </a:rPr>
              <a:t>аналитик</a:t>
            </a:r>
            <a:endParaRPr lang="ru-RU" sz="1800" dirty="0">
              <a:solidFill>
                <a:srgbClr val="252626"/>
              </a:solidFill>
              <a:highlight>
                <a:schemeClr val="lt1"/>
              </a:highlight>
              <a:latin typeface="+mn-lt"/>
              <a:ea typeface="Roboto Light"/>
              <a:cs typeface="Roboto Light"/>
              <a:sym typeface="Roboto 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143995" y="3965862"/>
            <a:ext cx="1378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err="1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Product</a:t>
            </a:r>
            <a:r>
              <a:rPr lang="ru-RU" altLang="ru-RU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 </a:t>
            </a:r>
            <a:r>
              <a:rPr lang="ru-RU" altLang="ru-RU" dirty="0" err="1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Owner</a:t>
            </a:r>
            <a:endParaRPr lang="ru-RU" altLang="ru-RU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431395" y="3275112"/>
            <a:ext cx="13292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252626"/>
                </a:solidFill>
                <a:highlight>
                  <a:schemeClr val="lt1"/>
                </a:highlight>
                <a:ea typeface="Roboto Light"/>
                <a:cs typeface="Roboto Light"/>
                <a:sym typeface="Roboto Light"/>
              </a:rPr>
              <a:t>Иван Петров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412781" y="3981451"/>
            <a:ext cx="12907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F2328"/>
                </a:solidFill>
                <a:latin typeface="ui-monospace"/>
              </a:rPr>
              <a:t>Data Scientist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302910" y="3951386"/>
            <a:ext cx="2074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1F2328"/>
                </a:solidFill>
                <a:latin typeface="ui-monospace"/>
              </a:rPr>
              <a:t>Доменный специалист</a:t>
            </a:r>
            <a:endParaRPr lang="ru-RU" dirty="0"/>
          </a:p>
        </p:txBody>
      </p:sp>
      <p:sp>
        <p:nvSpPr>
          <p:cNvPr id="8" name="Google Shape;108;g13e6e8c9f0c_0_0"/>
          <p:cNvSpPr txBox="1"/>
          <p:nvPr/>
        </p:nvSpPr>
        <p:spPr>
          <a:xfrm>
            <a:off x="400692" y="4447063"/>
            <a:ext cx="8979614" cy="227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42950" marR="0" lvl="0" indent="-74295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+mj-lt"/>
              <a:buAutoNum type="arabicPeriod"/>
            </a:pPr>
            <a:r>
              <a:rPr lang="ru-RU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Roboto Medium"/>
              </a:rPr>
              <a:t>Название</a:t>
            </a:r>
          </a:p>
          <a:p>
            <a:pPr marL="742950" marR="0" lvl="0" indent="-74295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+mj-lt"/>
              <a:buAutoNum type="arabicPeriod"/>
            </a:pPr>
            <a:r>
              <a:rPr lang="ru-RU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Roboto Medium"/>
              </a:rPr>
              <a:t>Что за проект?</a:t>
            </a:r>
          </a:p>
          <a:p>
            <a:pPr marL="742950" marR="0" lvl="0" indent="-74295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+mj-lt"/>
              <a:buAutoNum type="arabicPeriod"/>
            </a:pPr>
            <a:r>
              <a:rPr lang="ru-RU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Roboto Medium"/>
              </a:rPr>
              <a:t>Почему выбрали проект?</a:t>
            </a:r>
          </a:p>
          <a:p>
            <a:pPr marL="742950" marR="0" lvl="0" indent="-74295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+mj-lt"/>
              <a:buAutoNum type="arabicPeriod"/>
            </a:pPr>
            <a:r>
              <a:rPr lang="ru-RU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Roboto Medium"/>
              </a:rPr>
              <a:t>Какой есть опыт ы проекте?</a:t>
            </a:r>
            <a:endParaRPr sz="4400" dirty="0">
              <a:solidFill>
                <a:schemeClr val="dk1"/>
              </a:solidFill>
              <a:latin typeface="Calibri"/>
              <a:ea typeface="Calibri"/>
              <a:cs typeface="Calibri"/>
              <a:sym typeface="Roboto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e6e8c9f0c_0_14"/>
          <p:cNvSpPr txBox="1"/>
          <p:nvPr/>
        </p:nvSpPr>
        <p:spPr>
          <a:xfrm>
            <a:off x="410966" y="492625"/>
            <a:ext cx="10701534" cy="568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Roboto Medium"/>
              </a:rPr>
              <a:t>Эксплуатация модели</a:t>
            </a:r>
            <a:endParaRPr lang="ru-RU" sz="4400" dirty="0">
              <a:solidFill>
                <a:schemeClr val="dk1"/>
              </a:solidFill>
              <a:latin typeface="Calibri"/>
              <a:ea typeface="Calibri"/>
              <a:cs typeface="Calibri"/>
              <a:sym typeface="Roboto Medium"/>
            </a:endParaRPr>
          </a:p>
        </p:txBody>
      </p:sp>
      <p:sp>
        <p:nvSpPr>
          <p:cNvPr id="2" name="Google Shape;131;g13e6e8c9f0c_0_28">
            <a:extLst>
              <a:ext uri="{FF2B5EF4-FFF2-40B4-BE49-F238E27FC236}">
                <a16:creationId xmlns:a16="http://schemas.microsoft.com/office/drawing/2014/main" id="{196D3F7B-9FEE-D8EB-3382-3ADA1771E200}"/>
              </a:ext>
            </a:extLst>
          </p:cNvPr>
          <p:cNvSpPr txBox="1"/>
          <p:nvPr/>
        </p:nvSpPr>
        <p:spPr>
          <a:xfrm>
            <a:off x="540487" y="1061370"/>
            <a:ext cx="11302709" cy="529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lvl="2">
              <a:spcBef>
                <a:spcPts val="600"/>
              </a:spcBef>
            </a:pPr>
            <a:r>
              <a:rPr lang="ru-RU" sz="2400" dirty="0"/>
              <a:t>Кто пользователи</a:t>
            </a:r>
            <a:r>
              <a:rPr lang="ru-RU" sz="2400" dirty="0" smtClean="0"/>
              <a:t>?</a:t>
            </a:r>
          </a:p>
          <a:p>
            <a:pPr lvl="2">
              <a:spcBef>
                <a:spcPts val="600"/>
              </a:spcBef>
            </a:pPr>
            <a:r>
              <a:rPr lang="ru-RU" sz="2400" dirty="0" smtClean="0"/>
              <a:t>Как </a:t>
            </a:r>
            <a:r>
              <a:rPr lang="ru-RU" sz="2400" dirty="0"/>
              <a:t>они будут работать с </a:t>
            </a:r>
            <a:r>
              <a:rPr lang="ru-RU" sz="2400" dirty="0" smtClean="0"/>
              <a:t>моделью?</a:t>
            </a:r>
          </a:p>
          <a:p>
            <a:pPr lvl="2">
              <a:spcBef>
                <a:spcPts val="600"/>
              </a:spcBef>
            </a:pPr>
            <a:r>
              <a:rPr lang="ru-RU" sz="1900" dirty="0" smtClean="0">
                <a:solidFill>
                  <a:srgbClr val="202122"/>
                </a:solidFill>
                <a:latin typeface="Arial" panose="020B0604020202020204" pitchFamily="34" charset="0"/>
              </a:rPr>
              <a:t>Как </a:t>
            </a:r>
            <a:r>
              <a:rPr lang="ru-RU" sz="1900" dirty="0">
                <a:solidFill>
                  <a:srgbClr val="202122"/>
                </a:solidFill>
                <a:latin typeface="Arial" panose="020B0604020202020204" pitchFamily="34" charset="0"/>
              </a:rPr>
              <a:t>представить результаты пользователю (визуализация)</a:t>
            </a:r>
          </a:p>
          <a:p>
            <a:pPr marL="268288" lvl="3">
              <a:spcAft>
                <a:spcPts val="600"/>
              </a:spcAft>
            </a:pPr>
            <a:r>
              <a:rPr lang="ru-RU" sz="1900" dirty="0">
                <a:solidFill>
                  <a:srgbClr val="202122"/>
                </a:solidFill>
                <a:latin typeface="Arial" panose="020B0604020202020204" pitchFamily="34" charset="0"/>
              </a:rPr>
              <a:t>	</a:t>
            </a:r>
            <a:r>
              <a:rPr lang="en-US" sz="1900" dirty="0">
                <a:solidFill>
                  <a:srgbClr val="202122"/>
                </a:solidFill>
                <a:latin typeface="Arial" panose="020B0604020202020204" pitchFamily="34" charset="0"/>
              </a:rPr>
              <a:t>top1 </a:t>
            </a:r>
            <a:r>
              <a:rPr lang="ru-RU" sz="1900" dirty="0">
                <a:solidFill>
                  <a:srgbClr val="202122"/>
                </a:solidFill>
                <a:latin typeface="Arial" panose="020B0604020202020204" pitchFamily="34" charset="0"/>
              </a:rPr>
              <a:t>или </a:t>
            </a:r>
            <a:r>
              <a:rPr lang="en-US" sz="1900" dirty="0">
                <a:solidFill>
                  <a:srgbClr val="202122"/>
                </a:solidFill>
                <a:latin typeface="Arial" panose="020B0604020202020204" pitchFamily="34" charset="0"/>
              </a:rPr>
              <a:t>top-k </a:t>
            </a:r>
            <a:r>
              <a:rPr lang="ru-RU" sz="1900" dirty="0">
                <a:solidFill>
                  <a:srgbClr val="202122"/>
                </a:solidFill>
                <a:latin typeface="Arial" panose="020B0604020202020204" pitchFamily="34" charset="0"/>
              </a:rPr>
              <a:t>результатов (классы или вероятности), нужно ли сопоставление с входными </a:t>
            </a:r>
            <a:r>
              <a:rPr lang="ru-RU" sz="1900" dirty="0" smtClean="0">
                <a:solidFill>
                  <a:srgbClr val="202122"/>
                </a:solidFill>
                <a:latin typeface="Arial" panose="020B0604020202020204" pitchFamily="34" charset="0"/>
              </a:rPr>
              <a:t>данными</a:t>
            </a:r>
          </a:p>
          <a:p>
            <a:pPr lvl="2">
              <a:spcBef>
                <a:spcPts val="600"/>
              </a:spcBef>
            </a:pPr>
            <a:r>
              <a:rPr lang="ru-RU" sz="2400" dirty="0" smtClean="0"/>
              <a:t>Как узнать что модель удовлетворяет пользователям</a:t>
            </a:r>
          </a:p>
          <a:p>
            <a:pPr lvl="2">
              <a:spcBef>
                <a:spcPts val="600"/>
              </a:spcBef>
            </a:pPr>
            <a:r>
              <a:rPr lang="ru-RU" sz="2400" dirty="0" smtClean="0"/>
              <a:t>Что нужно для того, чтобы доверять модели</a:t>
            </a:r>
            <a:endParaRPr lang="ru-RU" sz="2400" dirty="0"/>
          </a:p>
          <a:p>
            <a:pPr lvl="4">
              <a:spcBef>
                <a:spcPts val="600"/>
              </a:spcBef>
            </a:pPr>
            <a:r>
              <a:rPr lang="ru-RU" sz="2400" dirty="0" smtClean="0"/>
              <a:t>Кто </a:t>
            </a:r>
            <a:r>
              <a:rPr lang="ru-RU" sz="2400" dirty="0"/>
              <a:t>будет обучать и поддерживать пользователей? </a:t>
            </a:r>
          </a:p>
          <a:p>
            <a:pPr lvl="2">
              <a:spcBef>
                <a:spcPts val="600"/>
              </a:spcBef>
            </a:pPr>
            <a:r>
              <a:rPr lang="ru-RU" sz="2400" dirty="0"/>
              <a:t>Кто и как будет поддерживать приложение, использующее модель МО? </a:t>
            </a:r>
          </a:p>
          <a:p>
            <a:pPr lvl="3">
              <a:spcBef>
                <a:spcPts val="600"/>
              </a:spcBef>
            </a:pPr>
            <a:r>
              <a:rPr lang="ru-RU" sz="2400" dirty="0"/>
              <a:t>(напр. Для встроенного приложения)</a:t>
            </a:r>
          </a:p>
          <a:p>
            <a:pPr lvl="1">
              <a:spcBef>
                <a:spcPts val="600"/>
              </a:spcBef>
            </a:pPr>
            <a:r>
              <a:rPr lang="ru-RU" sz="2400" dirty="0"/>
              <a:t>Когда и как выводить приложение из эксплуатации</a:t>
            </a:r>
            <a:r>
              <a:rPr lang="ru-RU" sz="2400" dirty="0" smtClean="0"/>
              <a:t>?</a:t>
            </a:r>
          </a:p>
          <a:p>
            <a:pPr lvl="1">
              <a:spcBef>
                <a:spcPts val="600"/>
              </a:spcBef>
            </a:pPr>
            <a:r>
              <a:rPr lang="ru-RU" sz="2400" dirty="0" smtClean="0">
                <a:sym typeface="Roboto"/>
              </a:rPr>
              <a:t>Документация модели</a:t>
            </a:r>
            <a:endParaRPr lang="ru-RU" sz="2400" dirty="0"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9912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550" y="365125"/>
            <a:ext cx="1114425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Lean DS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4800" y="1009650"/>
            <a:ext cx="11049000" cy="5167313"/>
          </a:xfrm>
        </p:spPr>
        <p:txBody>
          <a:bodyPr/>
          <a:lstStyle/>
          <a:p>
            <a:r>
              <a:rPr lang="ru-RU" dirty="0" smtClean="0"/>
              <a:t>Как и Какие бизнес метрики проверяются</a:t>
            </a:r>
            <a:r>
              <a:rPr lang="en-US" dirty="0" smtClean="0"/>
              <a:t> </a:t>
            </a:r>
            <a:r>
              <a:rPr lang="ru-RU" dirty="0" smtClean="0"/>
              <a:t>гипотезой?</a:t>
            </a:r>
          </a:p>
          <a:p>
            <a:r>
              <a:rPr lang="ru-RU" dirty="0" smtClean="0"/>
              <a:t>Какие метрики наиболее критичные (рискованные), наиболее быстрые, наиболее простые?</a:t>
            </a:r>
          </a:p>
          <a:p>
            <a:r>
              <a:rPr lang="ru-RU" dirty="0"/>
              <a:t>можно ли </a:t>
            </a:r>
            <a:r>
              <a:rPr lang="ru-RU" dirty="0" smtClean="0"/>
              <a:t>организовать Тесты на метрики прежде разработки, </a:t>
            </a:r>
          </a:p>
          <a:p>
            <a:r>
              <a:rPr lang="ru-RU" dirty="0" smtClean="0"/>
              <a:t>Какие гипотеза наиболее простые, какие быстрые,  какие наиболее рискованные?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516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56a47fe64_0_3"/>
          <p:cNvSpPr txBox="1">
            <a:spLocks noGrp="1"/>
          </p:cNvSpPr>
          <p:nvPr>
            <p:ph type="ctrTitle"/>
          </p:nvPr>
        </p:nvSpPr>
        <p:spPr>
          <a:xfrm>
            <a:off x="286329" y="245084"/>
            <a:ext cx="10921132" cy="66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505"/>
              <a:buFont typeface="Raleway"/>
              <a:buNone/>
            </a:pPr>
            <a:r>
              <a:rPr lang="ru-RU" sz="4400" dirty="0" smtClean="0">
                <a:sym typeface="Roboto Medium"/>
              </a:rPr>
              <a:t>Задание 4. Проверка Гипотезы</a:t>
            </a:r>
            <a:endParaRPr sz="4400" dirty="0">
              <a:sym typeface="Roboto Medium"/>
            </a:endParaRPr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457200" y="809626"/>
            <a:ext cx="11182350" cy="5295900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Построить Блок-схему ЖЦ решения (гипотезы)</a:t>
            </a:r>
          </a:p>
          <a:p>
            <a:pPr algn="l"/>
            <a:r>
              <a:rPr lang="ru-RU" dirty="0" smtClean="0"/>
              <a:t>Проработать УГТ проекта и что они значат для решения</a:t>
            </a:r>
          </a:p>
          <a:p>
            <a:pPr algn="l"/>
            <a:r>
              <a:rPr lang="ru-RU" dirty="0" smtClean="0"/>
              <a:t>Проработать Риски и пути работы с ними, решения и определить наиболее критические риски</a:t>
            </a:r>
            <a:endParaRPr lang="ru-RU" dirty="0"/>
          </a:p>
          <a:p>
            <a:pPr algn="l"/>
            <a:r>
              <a:rPr lang="ru-RU" dirty="0" smtClean="0"/>
              <a:t>Разбить решение на этапы. </a:t>
            </a:r>
          </a:p>
          <a:p>
            <a:pPr algn="l"/>
            <a:r>
              <a:rPr lang="ru-RU" dirty="0" smtClean="0"/>
              <a:t>Каждый этап должен иметь критерии готовности, желательно тесты и </a:t>
            </a:r>
            <a:r>
              <a:rPr lang="ru-RU" dirty="0" err="1" smtClean="0"/>
              <a:t>тд</a:t>
            </a:r>
            <a:endParaRPr lang="ru-RU" dirty="0" smtClean="0"/>
          </a:p>
          <a:p>
            <a:pPr algn="l"/>
            <a:r>
              <a:rPr lang="ru-RU" dirty="0" smtClean="0"/>
              <a:t>Построить диаграмму </a:t>
            </a:r>
            <a:r>
              <a:rPr lang="ru-RU" dirty="0" err="1" smtClean="0"/>
              <a:t>Ганта</a:t>
            </a:r>
            <a:r>
              <a:rPr lang="ru-RU" dirty="0" smtClean="0"/>
              <a:t> для решения (примерные итерации и шаги\этапы).</a:t>
            </a:r>
          </a:p>
          <a:p>
            <a:pPr algn="l"/>
            <a:r>
              <a:rPr lang="ru-RU" dirty="0" smtClean="0"/>
              <a:t>Ответить на вопрос как построенное решение покрывает анализ гипотезы.</a:t>
            </a:r>
          </a:p>
          <a:p>
            <a:pPr algn="l"/>
            <a:endParaRPr lang="ru-RU" dirty="0"/>
          </a:p>
          <a:p>
            <a:pPr algn="l"/>
            <a:r>
              <a:rPr lang="ru-RU" dirty="0" smtClean="0"/>
              <a:t>Гипотезы, которые проверены не правильно, опасны!</a:t>
            </a:r>
          </a:p>
        </p:txBody>
      </p:sp>
    </p:spTree>
    <p:extLst>
      <p:ext uri="{BB962C8B-B14F-4D97-AF65-F5344CB8AC3E}">
        <p14:creationId xmlns:p14="http://schemas.microsoft.com/office/powerpoint/2010/main" val="390990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850" y="365126"/>
            <a:ext cx="11029950" cy="882649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+mn-lt"/>
              </a:rPr>
              <a:t>Блок-схема </a:t>
            </a:r>
            <a:r>
              <a:rPr lang="ru-RU" b="1" dirty="0" smtClean="0">
                <a:latin typeface="+mn-lt"/>
              </a:rPr>
              <a:t>Жизненного цикла решения</a:t>
            </a:r>
            <a:endParaRPr lang="ru-RU" dirty="0">
              <a:latin typeface="+mn-lt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23850" y="124777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+mn-lt"/>
              </a:rPr>
              <a:t>Блок-схема </a:t>
            </a:r>
            <a:r>
              <a:rPr lang="ru-RU" dirty="0">
                <a:latin typeface="+mn-lt"/>
              </a:rPr>
              <a:t>для </a:t>
            </a:r>
            <a:r>
              <a:rPr lang="ru-RU" dirty="0" err="1">
                <a:latin typeface="+mn-lt"/>
              </a:rPr>
              <a:t>бейзлайна</a:t>
            </a:r>
            <a:r>
              <a:rPr lang="ru-RU" dirty="0">
                <a:latin typeface="+mn-lt"/>
              </a:rPr>
              <a:t> и основного MVP с ключевыми этапами решения задачи</a:t>
            </a:r>
            <a:r>
              <a:rPr lang="ru-RU" dirty="0" smtClean="0">
                <a:latin typeface="+mn-lt"/>
              </a:rPr>
              <a:t>:</a:t>
            </a:r>
          </a:p>
          <a:p>
            <a:r>
              <a:rPr lang="ru-RU" dirty="0" smtClean="0">
                <a:latin typeface="+mn-lt"/>
              </a:rPr>
              <a:t>подготовка </a:t>
            </a:r>
            <a:r>
              <a:rPr lang="ru-RU" dirty="0">
                <a:latin typeface="+mn-lt"/>
              </a:rPr>
              <a:t>данных, </a:t>
            </a:r>
            <a:endParaRPr lang="ru-RU" dirty="0" smtClean="0">
              <a:latin typeface="+mn-lt"/>
            </a:endParaRPr>
          </a:p>
          <a:p>
            <a:r>
              <a:rPr lang="ru-RU" dirty="0" smtClean="0">
                <a:latin typeface="+mn-lt"/>
              </a:rPr>
              <a:t>построение моделей</a:t>
            </a:r>
            <a:r>
              <a:rPr lang="ru-RU" dirty="0">
                <a:latin typeface="+mn-lt"/>
              </a:rPr>
              <a:t>, </a:t>
            </a:r>
            <a:endParaRPr lang="ru-RU" dirty="0" smtClean="0">
              <a:latin typeface="+mn-lt"/>
            </a:endParaRPr>
          </a:p>
          <a:p>
            <a:r>
              <a:rPr lang="ru-RU" dirty="0" smtClean="0">
                <a:latin typeface="+mn-lt"/>
              </a:rPr>
              <a:t>оптимизация</a:t>
            </a:r>
            <a:r>
              <a:rPr lang="ru-RU" dirty="0">
                <a:latin typeface="+mn-lt"/>
              </a:rPr>
              <a:t>, </a:t>
            </a:r>
            <a:endParaRPr lang="ru-RU" dirty="0" smtClean="0">
              <a:latin typeface="+mn-lt"/>
            </a:endParaRPr>
          </a:p>
          <a:p>
            <a:r>
              <a:rPr lang="ru-RU" dirty="0" smtClean="0">
                <a:latin typeface="+mn-lt"/>
              </a:rPr>
              <a:t>тестирование</a:t>
            </a:r>
            <a:r>
              <a:rPr lang="ru-RU" dirty="0">
                <a:latin typeface="+mn-lt"/>
              </a:rPr>
              <a:t>, </a:t>
            </a:r>
            <a:endParaRPr lang="ru-RU" dirty="0" smtClean="0">
              <a:latin typeface="+mn-lt"/>
            </a:endParaRPr>
          </a:p>
          <a:p>
            <a:r>
              <a:rPr lang="ru-RU" dirty="0" smtClean="0">
                <a:latin typeface="+mn-lt"/>
              </a:rPr>
              <a:t>закрытие </a:t>
            </a:r>
            <a:r>
              <a:rPr lang="ru-RU" dirty="0">
                <a:latin typeface="+mn-lt"/>
              </a:rPr>
              <a:t>технического долга, </a:t>
            </a:r>
            <a:endParaRPr lang="ru-RU" dirty="0" smtClean="0">
              <a:latin typeface="+mn-lt"/>
            </a:endParaRPr>
          </a:p>
          <a:p>
            <a:r>
              <a:rPr lang="ru-RU" dirty="0" smtClean="0">
                <a:latin typeface="+mn-lt"/>
              </a:rPr>
              <a:t>подготовка </a:t>
            </a:r>
            <a:r>
              <a:rPr lang="ru-RU" dirty="0">
                <a:latin typeface="+mn-lt"/>
              </a:rPr>
              <a:t>пилота</a:t>
            </a:r>
            <a:r>
              <a:rPr lang="ru-RU" dirty="0" smtClean="0">
                <a:latin typeface="+mn-lt"/>
              </a:rPr>
              <a:t>,</a:t>
            </a:r>
          </a:p>
          <a:p>
            <a:r>
              <a:rPr lang="ru-RU" dirty="0" smtClean="0">
                <a:latin typeface="+mn-lt"/>
              </a:rPr>
              <a:t>развертывание</a:t>
            </a:r>
          </a:p>
          <a:p>
            <a:r>
              <a:rPr lang="ru-RU" dirty="0" smtClean="0">
                <a:latin typeface="+mn-lt"/>
              </a:rPr>
              <a:t>Мониторинг.</a:t>
            </a:r>
            <a:r>
              <a:rPr lang="ru-RU" dirty="0">
                <a:latin typeface="+mn-lt"/>
              </a:rPr>
              <a:t> </a:t>
            </a:r>
          </a:p>
          <a:p>
            <a:endParaRPr lang="ru-RU" dirty="0">
              <a:latin typeface="+mn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775" y="1398122"/>
            <a:ext cx="2806700" cy="245496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14300" y="5229781"/>
            <a:ext cx="4445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tx1"/>
                </a:solidFill>
                <a:latin typeface="+mn-lt"/>
              </a:rPr>
              <a:t>Схема обязательно включает в себя архитектуру </a:t>
            </a:r>
            <a:r>
              <a:rPr lang="ru-RU" sz="1600" dirty="0" err="1">
                <a:solidFill>
                  <a:schemeClr val="tx1"/>
                </a:solidFill>
                <a:latin typeface="+mn-lt"/>
              </a:rPr>
              <a:t>бейзлайна</a:t>
            </a:r>
            <a:r>
              <a:rPr lang="ru-RU" sz="1600" dirty="0">
                <a:solidFill>
                  <a:schemeClr val="tx1"/>
                </a:solidFill>
                <a:latin typeface="+mn-lt"/>
              </a:rPr>
              <a:t>. Если </a:t>
            </a:r>
            <a:r>
              <a:rPr lang="ru-RU" sz="1600" dirty="0" err="1">
                <a:solidFill>
                  <a:schemeClr val="tx1"/>
                </a:solidFill>
                <a:latin typeface="+mn-lt"/>
              </a:rPr>
              <a:t>бейзлайн</a:t>
            </a:r>
            <a:r>
              <a:rPr lang="ru-RU" sz="1600" dirty="0">
                <a:solidFill>
                  <a:schemeClr val="tx1"/>
                </a:solidFill>
                <a:latin typeface="+mn-lt"/>
              </a:rPr>
              <a:t> и основной MVP отличаются несущественно, то это может быть одна блок-схема. </a:t>
            </a:r>
          </a:p>
        </p:txBody>
      </p:sp>
      <p:pic>
        <p:nvPicPr>
          <p:cNvPr id="4098" name="Picture 2" descr="https://raw.githubusercontent.com/IrinaGoloshchapova/ml_system_design_doc_ru/refs/heads/main/product_schem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485" y="4003437"/>
            <a:ext cx="6646289" cy="273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98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7;g13e6e8c9f0c_0_14">
            <a:extLst>
              <a:ext uri="{FF2B5EF4-FFF2-40B4-BE49-F238E27FC236}">
                <a16:creationId xmlns:a16="http://schemas.microsoft.com/office/drawing/2014/main" id="{5D82EF6F-05EC-5CC1-0AE7-ABCC130A7BB9}"/>
              </a:ext>
            </a:extLst>
          </p:cNvPr>
          <p:cNvSpPr txBox="1"/>
          <p:nvPr/>
        </p:nvSpPr>
        <p:spPr>
          <a:xfrm>
            <a:off x="410966" y="362834"/>
            <a:ext cx="10698994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3000" b="0" i="0" u="none" strike="noStrike" cap="none" dirty="0" smtClean="0">
                <a:solidFill>
                  <a:srgbClr val="79C0E2"/>
                </a:solidFill>
                <a:latin typeface="Roboto Medium"/>
                <a:ea typeface="Roboto Medium"/>
                <a:cs typeface="Roboto Medium"/>
                <a:sym typeface="Roboto Medium"/>
              </a:rPr>
              <a:t>Уровни готовности проекта (УГТ) и что с этим делать</a:t>
            </a:r>
            <a:endParaRPr sz="3000" b="0" i="0" u="none" strike="noStrike" cap="none" dirty="0">
              <a:solidFill>
                <a:srgbClr val="79C0E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59" y="1188860"/>
            <a:ext cx="3566161" cy="4945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Technology readiness levels for machine learning systems | Nature  Communica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1028700"/>
            <a:ext cx="7816417" cy="328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362536" y="4591306"/>
            <a:ext cx="43813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https://www.nature.com/articles/s41467-022-33128-9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3679721" y="4967979"/>
            <a:ext cx="743023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TRL </a:t>
            </a:r>
            <a:r>
              <a:rPr lang="ru-RU" dirty="0" smtClean="0"/>
              <a:t>отвечает на вопрос «что значит сделаешь». </a:t>
            </a:r>
          </a:p>
          <a:p>
            <a:r>
              <a:rPr lang="ru-RU" dirty="0" smtClean="0"/>
              <a:t>То есть это еще один показатель (измеримый показатель) достижения целей проекта.</a:t>
            </a:r>
          </a:p>
          <a:p>
            <a:r>
              <a:rPr lang="ru-RU" dirty="0" smtClean="0"/>
              <a:t>На разных уровнях </a:t>
            </a:r>
            <a:r>
              <a:rPr lang="en-US" dirty="0" smtClean="0"/>
              <a:t>TRL </a:t>
            </a:r>
            <a:r>
              <a:rPr lang="ru-RU" dirty="0" smtClean="0"/>
              <a:t>разные цели.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1384143" y="2705417"/>
            <a:ext cx="574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MVP</a:t>
            </a:r>
            <a:endParaRPr lang="ru-RU" b="1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1414622" y="4660202"/>
            <a:ext cx="574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POC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21850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300" y="365125"/>
            <a:ext cx="11112500" cy="6762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УГТ \ </a:t>
            </a:r>
            <a:r>
              <a:rPr lang="en-US" dirty="0" smtClean="0"/>
              <a:t>TRL </a:t>
            </a:r>
            <a:r>
              <a:rPr lang="ru-RU" dirty="0" smtClean="0"/>
              <a:t>Проекта и </a:t>
            </a:r>
            <a:r>
              <a:rPr lang="ru-RU" dirty="0" err="1" smtClean="0"/>
              <a:t>Блоксхема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41300" y="1041400"/>
            <a:ext cx="11112500" cy="1349375"/>
          </a:xfrm>
        </p:spPr>
        <p:txBody>
          <a:bodyPr/>
          <a:lstStyle/>
          <a:p>
            <a:r>
              <a:rPr lang="ru-RU" dirty="0" smtClean="0"/>
              <a:t>Где какой УГТ?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19" y="2322582"/>
            <a:ext cx="10436800" cy="430016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0583501" y="3051018"/>
            <a:ext cx="1113576" cy="87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Факторы доверия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109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8300" y="365125"/>
            <a:ext cx="10985500" cy="5492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Риски ЖЦ проекта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400" y="787400"/>
            <a:ext cx="10985500" cy="5122863"/>
          </a:xfrm>
        </p:spPr>
        <p:txBody>
          <a:bodyPr/>
          <a:lstStyle/>
          <a:p>
            <a:r>
              <a:rPr lang="ru-RU" dirty="0" smtClean="0"/>
              <a:t>Где самое узкое место блок-схемы ЖЦ</a:t>
            </a:r>
          </a:p>
          <a:p>
            <a:r>
              <a:rPr lang="ru-RU" dirty="0" smtClean="0"/>
              <a:t>Риски автоматизации (</a:t>
            </a:r>
            <a:r>
              <a:rPr lang="en-US" dirty="0" smtClean="0"/>
              <a:t>ML, </a:t>
            </a:r>
            <a:r>
              <a:rPr lang="ru-RU" dirty="0" smtClean="0"/>
              <a:t>переход на полный автомат и </a:t>
            </a:r>
            <a:r>
              <a:rPr lang="ru-RU" dirty="0" err="1" smtClean="0"/>
              <a:t>тд</a:t>
            </a:r>
            <a:r>
              <a:rPr lang="ru-RU" dirty="0" smtClean="0"/>
              <a:t>)</a:t>
            </a:r>
          </a:p>
          <a:p>
            <a:r>
              <a:rPr lang="ru-RU" dirty="0" smtClean="0"/>
              <a:t>Риски технических ограничений</a:t>
            </a:r>
          </a:p>
          <a:p>
            <a:r>
              <a:rPr lang="ru-RU" dirty="0" smtClean="0"/>
              <a:t>Риски безопасности</a:t>
            </a:r>
          </a:p>
          <a:p>
            <a:r>
              <a:rPr lang="ru-RU" dirty="0" smtClean="0"/>
              <a:t>Риски работы команды</a:t>
            </a:r>
          </a:p>
          <a:p>
            <a:r>
              <a:rPr lang="ru-RU" dirty="0" smtClean="0"/>
              <a:t>Риски данных тренировки</a:t>
            </a:r>
          </a:p>
          <a:p>
            <a:r>
              <a:rPr lang="ru-RU" dirty="0" smtClean="0"/>
              <a:t>Риски </a:t>
            </a:r>
            <a:r>
              <a:rPr lang="ru-RU" dirty="0" err="1" smtClean="0"/>
              <a:t>деплоя</a:t>
            </a:r>
            <a:r>
              <a:rPr lang="ru-RU" dirty="0" smtClean="0"/>
              <a:t> </a:t>
            </a:r>
          </a:p>
          <a:p>
            <a:r>
              <a:rPr lang="ru-RU" dirty="0" smtClean="0"/>
              <a:t>Риски данных работы</a:t>
            </a:r>
          </a:p>
          <a:p>
            <a:r>
              <a:rPr lang="ru-RU" dirty="0" smtClean="0"/>
              <a:t>Риски доверия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580646"/>
            <a:ext cx="7543215" cy="427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7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, диаграмма, снимок экрана, круг&#10;&#10;Автоматически созданное описание">
            <a:extLst>
              <a:ext uri="{FF2B5EF4-FFF2-40B4-BE49-F238E27FC236}">
                <a16:creationId xmlns:a16="http://schemas.microsoft.com/office/drawing/2014/main" id="{BE493FC1-8B4A-A020-F0DE-D57FB7EC4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979" y="492625"/>
            <a:ext cx="5920443" cy="6121319"/>
          </a:xfrm>
          <a:prstGeom prst="rect">
            <a:avLst/>
          </a:prstGeom>
        </p:spPr>
      </p:pic>
      <p:sp>
        <p:nvSpPr>
          <p:cNvPr id="108" name="Google Shape;108;g13e6e8c9f0c_0_0"/>
          <p:cNvSpPr txBox="1"/>
          <p:nvPr/>
        </p:nvSpPr>
        <p:spPr>
          <a:xfrm>
            <a:off x="400692" y="577713"/>
            <a:ext cx="8979614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  <a:sym typeface="Roboto Medium"/>
              </a:rPr>
              <a:t>Lean Data Science</a:t>
            </a:r>
            <a:r>
              <a:rPr lang="ru-RU" sz="3000" b="0" i="0" u="none" strike="noStrike" cap="none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  <a:sym typeface="Roboto Medium"/>
              </a:rPr>
              <a:t>: схема</a:t>
            </a:r>
            <a:endParaRPr lang="en-US" sz="3000" b="0" i="0" u="none" strike="noStrike" cap="none" dirty="0">
              <a:solidFill>
                <a:srgbClr val="79C0E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1A3B6E-7838-E065-4FE2-E342B3EFE378}"/>
              </a:ext>
            </a:extLst>
          </p:cNvPr>
          <p:cNvSpPr txBox="1"/>
          <p:nvPr/>
        </p:nvSpPr>
        <p:spPr>
          <a:xfrm>
            <a:off x="10327121" y="6369120"/>
            <a:ext cx="16653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https://leands.ai/ru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26" y="116596"/>
            <a:ext cx="11999735" cy="668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6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56a47fe64_0_3"/>
          <p:cNvSpPr txBox="1">
            <a:spLocks noGrp="1"/>
          </p:cNvSpPr>
          <p:nvPr>
            <p:ph type="ctrTitle"/>
          </p:nvPr>
        </p:nvSpPr>
        <p:spPr>
          <a:xfrm>
            <a:off x="340650" y="1204750"/>
            <a:ext cx="10921132" cy="66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505"/>
              <a:buFont typeface="Raleway"/>
              <a:buNone/>
            </a:pPr>
            <a:r>
              <a:rPr lang="ru-RU" sz="4400" dirty="0" smtClean="0">
                <a:sym typeface="Roboto Medium"/>
              </a:rPr>
              <a:t>Задание 5. Особенности </a:t>
            </a:r>
            <a:r>
              <a:rPr lang="ru-RU" sz="4400" dirty="0" err="1" smtClean="0">
                <a:sym typeface="Roboto Medium"/>
              </a:rPr>
              <a:t>датац-ентричного</a:t>
            </a:r>
            <a:r>
              <a:rPr lang="ru-RU" sz="4400" dirty="0" smtClean="0">
                <a:sym typeface="Roboto Medium"/>
              </a:rPr>
              <a:t> подхода</a:t>
            </a:r>
            <a:endParaRPr sz="4400" dirty="0">
              <a:sym typeface="Roboto Medium"/>
            </a:endParaRPr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457199" y="1874066"/>
            <a:ext cx="11515725" cy="4983933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Опишите более подробно данные, приведите примеры.</a:t>
            </a:r>
          </a:p>
          <a:p>
            <a:pPr algn="l"/>
            <a:r>
              <a:rPr lang="ru-RU" dirty="0" smtClean="0"/>
              <a:t>Опишите процесс сбора данных</a:t>
            </a:r>
          </a:p>
          <a:p>
            <a:pPr algn="l"/>
            <a:r>
              <a:rPr lang="ru-RU" dirty="0" smtClean="0"/>
              <a:t>Опишите критерии качества данных и обучения на данных </a:t>
            </a:r>
          </a:p>
          <a:p>
            <a:pPr algn="l"/>
            <a:r>
              <a:rPr lang="ru-RU" dirty="0" smtClean="0"/>
              <a:t>Опишите документ разметки данных (шумы, ошибки, дисбаланс, …)?</a:t>
            </a:r>
          </a:p>
          <a:p>
            <a:pPr algn="l"/>
            <a:r>
              <a:rPr lang="ru-RU" dirty="0" smtClean="0"/>
              <a:t>Опишите особенности данных в режиме работы и их использование</a:t>
            </a:r>
          </a:p>
          <a:p>
            <a:pPr algn="l"/>
            <a:endParaRPr lang="ru-RU" dirty="0" smtClean="0"/>
          </a:p>
          <a:p>
            <a:pPr algn="l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5495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56a47fe64_0_3"/>
          <p:cNvSpPr txBox="1">
            <a:spLocks noGrp="1"/>
          </p:cNvSpPr>
          <p:nvPr>
            <p:ph type="ctrTitle"/>
          </p:nvPr>
        </p:nvSpPr>
        <p:spPr>
          <a:xfrm>
            <a:off x="286329" y="245084"/>
            <a:ext cx="10921132" cy="66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505"/>
              <a:buFont typeface="Raleway"/>
              <a:buNone/>
            </a:pPr>
            <a:r>
              <a:rPr lang="ru-RU" sz="4400" dirty="0" smtClean="0">
                <a:sym typeface="Roboto Medium"/>
              </a:rPr>
              <a:t>Особенности Сбора данных</a:t>
            </a:r>
            <a:endParaRPr sz="4400" dirty="0">
              <a:sym typeface="Roboto Medium"/>
            </a:endParaRPr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457199" y="809626"/>
            <a:ext cx="11515725" cy="6048374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 smtClean="0"/>
              <a:t>Какие условия сбора данных должны быть?</a:t>
            </a:r>
          </a:p>
          <a:p>
            <a:pPr algn="l"/>
            <a:r>
              <a:rPr lang="ru-RU" dirty="0" smtClean="0"/>
              <a:t>Какие проблемы сбора и как проявятся:</a:t>
            </a:r>
          </a:p>
          <a:p>
            <a:pPr algn="l"/>
            <a:r>
              <a:rPr lang="ru-RU" dirty="0"/>
              <a:t>	</a:t>
            </a:r>
            <a:r>
              <a:rPr lang="ru-RU" dirty="0" smtClean="0"/>
              <a:t>выбросы/пропуски/влияние случайных факторов сбора (напр. шумы, неточность временных меток), </a:t>
            </a:r>
          </a:p>
          <a:p>
            <a:pPr algn="l"/>
            <a:r>
              <a:rPr lang="ru-RU" dirty="0"/>
              <a:t>	</a:t>
            </a:r>
            <a:r>
              <a:rPr lang="ru-RU" dirty="0" smtClean="0"/>
              <a:t>новизна (срок годности), </a:t>
            </a:r>
          </a:p>
          <a:p>
            <a:pPr algn="l"/>
            <a:r>
              <a:rPr lang="ru-RU" dirty="0" smtClean="0"/>
              <a:t>	сезонность, условия, объем данных </a:t>
            </a:r>
          </a:p>
          <a:p>
            <a:pPr algn="l"/>
            <a:r>
              <a:rPr lang="ru-RU" dirty="0"/>
              <a:t>	</a:t>
            </a:r>
            <a:r>
              <a:rPr lang="ru-RU" dirty="0" smtClean="0"/>
              <a:t>ограниченность условий сбора ,</a:t>
            </a:r>
          </a:p>
          <a:p>
            <a:pPr algn="l"/>
            <a:r>
              <a:rPr lang="ru-RU" dirty="0"/>
              <a:t>	</a:t>
            </a:r>
            <a:r>
              <a:rPr lang="ru-RU" dirty="0" smtClean="0"/>
              <a:t> дисбаланс, </a:t>
            </a:r>
          </a:p>
          <a:p>
            <a:pPr algn="l"/>
            <a:r>
              <a:rPr lang="ru-RU" dirty="0"/>
              <a:t>	</a:t>
            </a:r>
            <a:r>
              <a:rPr lang="ru-RU" dirty="0" smtClean="0"/>
              <a:t>редкие но регулярные события</a:t>
            </a:r>
          </a:p>
          <a:p>
            <a:pPr algn="l"/>
            <a:r>
              <a:rPr lang="ru-RU" dirty="0" smtClean="0"/>
              <a:t>Можно ли использовать открытые </a:t>
            </a:r>
            <a:r>
              <a:rPr lang="ru-RU" dirty="0" err="1" smtClean="0"/>
              <a:t>датасет</a:t>
            </a:r>
            <a:r>
              <a:rPr lang="ru-RU" dirty="0" smtClean="0"/>
              <a:t>, </a:t>
            </a:r>
            <a:r>
              <a:rPr lang="ru-RU" dirty="0" err="1" smtClean="0"/>
              <a:t>предобучение</a:t>
            </a:r>
            <a:r>
              <a:rPr lang="ru-RU" dirty="0" smtClean="0"/>
              <a:t>, синтетические данные</a:t>
            </a:r>
          </a:p>
          <a:p>
            <a:pPr algn="l"/>
            <a:r>
              <a:rPr lang="ru-RU" dirty="0" smtClean="0"/>
              <a:t>Можно ли собрать «отложенные» данные (пока на том , что есть, потом добавим)</a:t>
            </a:r>
          </a:p>
          <a:p>
            <a:pPr algn="l"/>
            <a:r>
              <a:rPr lang="ru-RU" dirty="0" smtClean="0"/>
              <a:t>На сколько данные структурированы (сырые данные типа </a:t>
            </a:r>
            <a:r>
              <a:rPr lang="ru-RU" dirty="0" err="1" smtClean="0"/>
              <a:t>логи</a:t>
            </a:r>
            <a:r>
              <a:rPr lang="ru-RU" dirty="0" smtClean="0"/>
              <a:t>, изображения, </a:t>
            </a:r>
            <a:r>
              <a:rPr lang="en-US" dirty="0" smtClean="0"/>
              <a:t>csv </a:t>
            </a:r>
            <a:r>
              <a:rPr lang="ru-RU" dirty="0" smtClean="0"/>
              <a:t>или есть единообразие)</a:t>
            </a:r>
          </a:p>
          <a:p>
            <a:pPr algn="l"/>
            <a:r>
              <a:rPr lang="ru-RU" dirty="0"/>
              <a:t>Необходимо ли поток данных, или сбор пачками, ретро данные и т.д.</a:t>
            </a:r>
          </a:p>
          <a:p>
            <a:pPr algn="l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2894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56a47fe64_0_3"/>
          <p:cNvSpPr txBox="1">
            <a:spLocks noGrp="1"/>
          </p:cNvSpPr>
          <p:nvPr>
            <p:ph type="ctrTitle"/>
          </p:nvPr>
        </p:nvSpPr>
        <p:spPr>
          <a:xfrm>
            <a:off x="772104" y="1407134"/>
            <a:ext cx="10921132" cy="154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505"/>
              <a:buFont typeface="Raleway"/>
              <a:buNone/>
            </a:pPr>
            <a:r>
              <a:rPr lang="ru-RU" sz="4400" dirty="0" smtClean="0">
                <a:sym typeface="Roboto Medium"/>
              </a:rPr>
              <a:t>Задание 2. Цели проекта</a:t>
            </a:r>
            <a:endParaRPr sz="4400" dirty="0">
              <a:sym typeface="Roboto Medium"/>
            </a:endParaRPr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886404" y="2955636"/>
            <a:ext cx="10169236" cy="2693987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О</a:t>
            </a:r>
            <a:r>
              <a:rPr lang="ru-RU" dirty="0" smtClean="0"/>
              <a:t>цените сложность задачи по модели </a:t>
            </a:r>
            <a:r>
              <a:rPr lang="ru-RU" dirty="0" err="1" smtClean="0"/>
              <a:t>Кеневин</a:t>
            </a:r>
            <a:r>
              <a:rPr lang="ru-RU" dirty="0" smtClean="0"/>
              <a:t> и поставьте цель проекта</a:t>
            </a:r>
            <a:endParaRPr lang="en-US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 smtClean="0"/>
              <a:t>Вариант 1 – цели как часть каскадного документа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 smtClean="0"/>
              <a:t>Вариант 2 – Цели по </a:t>
            </a:r>
            <a:r>
              <a:rPr lang="en-US" dirty="0" smtClean="0"/>
              <a:t>SMARTER</a:t>
            </a:r>
            <a:endParaRPr lang="ru-RU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Вариант </a:t>
            </a:r>
            <a:r>
              <a:rPr lang="ru-RU" dirty="0" smtClean="0"/>
              <a:t>3 </a:t>
            </a:r>
            <a:r>
              <a:rPr lang="ru-RU" dirty="0"/>
              <a:t>– Цели по </a:t>
            </a:r>
            <a:r>
              <a:rPr lang="ru-RU" dirty="0" smtClean="0"/>
              <a:t>OKR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 smtClean="0"/>
              <a:t>Вариант 4 – Цели по ТРИЗ (ИКР)</a:t>
            </a:r>
          </a:p>
        </p:txBody>
      </p:sp>
    </p:spTree>
    <p:extLst>
      <p:ext uri="{BB962C8B-B14F-4D97-AF65-F5344CB8AC3E}">
        <p14:creationId xmlns:p14="http://schemas.microsoft.com/office/powerpoint/2010/main" val="350107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56a47fe64_0_3"/>
          <p:cNvSpPr txBox="1">
            <a:spLocks noGrp="1"/>
          </p:cNvSpPr>
          <p:nvPr>
            <p:ph type="ctrTitle"/>
          </p:nvPr>
        </p:nvSpPr>
        <p:spPr>
          <a:xfrm>
            <a:off x="286328" y="245084"/>
            <a:ext cx="11686595" cy="66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505"/>
              <a:buFont typeface="Raleway"/>
              <a:buNone/>
            </a:pPr>
            <a:r>
              <a:rPr lang="ru-RU" sz="4400" dirty="0" smtClean="0">
                <a:sym typeface="Roboto Medium"/>
              </a:rPr>
              <a:t>Критерии качества данных обучения и работы</a:t>
            </a:r>
            <a:endParaRPr sz="4400" dirty="0">
              <a:sym typeface="Roboto Medium"/>
            </a:endParaRPr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457199" y="809626"/>
            <a:ext cx="11515725" cy="6048374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Как </a:t>
            </a:r>
            <a:r>
              <a:rPr lang="ru-RU" dirty="0" err="1" smtClean="0"/>
              <a:t>валидировать</a:t>
            </a:r>
            <a:r>
              <a:rPr lang="ru-RU" dirty="0" smtClean="0"/>
              <a:t> метрики в процессе обучения </a:t>
            </a:r>
            <a:r>
              <a:rPr lang="en-US" dirty="0" smtClean="0"/>
              <a:t>(k-folds, hold-out,…) </a:t>
            </a:r>
            <a:endParaRPr lang="ru-RU" dirty="0" smtClean="0"/>
          </a:p>
          <a:p>
            <a:pPr algn="l"/>
            <a:r>
              <a:rPr lang="ru-RU" dirty="0"/>
              <a:t>	</a:t>
            </a:r>
            <a:r>
              <a:rPr lang="ru-RU" dirty="0" smtClean="0"/>
              <a:t>как искать «плохие данные»</a:t>
            </a:r>
          </a:p>
          <a:p>
            <a:pPr algn="l"/>
            <a:r>
              <a:rPr lang="ru-RU" dirty="0" smtClean="0"/>
              <a:t>Как проверять стат. Значимость результатов?</a:t>
            </a:r>
          </a:p>
          <a:p>
            <a:pPr algn="l"/>
            <a:r>
              <a:rPr lang="ru-RU" dirty="0" smtClean="0"/>
              <a:t>Целесообразно ли </a:t>
            </a:r>
            <a:r>
              <a:rPr lang="ru-RU" dirty="0" err="1" smtClean="0"/>
              <a:t>метообучение</a:t>
            </a:r>
            <a:r>
              <a:rPr lang="ru-RU" dirty="0" smtClean="0"/>
              <a:t> (напр. </a:t>
            </a:r>
            <a:r>
              <a:rPr lang="en-US" dirty="0" smtClean="0"/>
              <a:t>Confident learning </a:t>
            </a:r>
            <a:r>
              <a:rPr lang="ru-RU" dirty="0" smtClean="0"/>
              <a:t>и </a:t>
            </a:r>
            <a:r>
              <a:rPr lang="ru-RU" dirty="0" err="1" smtClean="0"/>
              <a:t>тд</a:t>
            </a:r>
            <a:r>
              <a:rPr lang="ru-RU" dirty="0" smtClean="0"/>
              <a:t>) – к чему приведет с бюджет </a:t>
            </a:r>
          </a:p>
          <a:p>
            <a:pPr algn="l"/>
            <a:r>
              <a:rPr lang="ru-RU" dirty="0"/>
              <a:t>	</a:t>
            </a:r>
            <a:r>
              <a:rPr lang="ru-RU" dirty="0" smtClean="0"/>
              <a:t>качество, </a:t>
            </a:r>
          </a:p>
          <a:p>
            <a:pPr algn="l"/>
            <a:r>
              <a:rPr lang="ru-RU" dirty="0"/>
              <a:t>	</a:t>
            </a:r>
            <a:r>
              <a:rPr lang="ru-RU" dirty="0" smtClean="0"/>
              <a:t>сроки</a:t>
            </a:r>
          </a:p>
          <a:p>
            <a:pPr algn="l"/>
            <a:r>
              <a:rPr lang="ru-RU" dirty="0" smtClean="0"/>
              <a:t>Особенности </a:t>
            </a:r>
            <a:r>
              <a:rPr lang="ru-RU" dirty="0"/>
              <a:t>данных в режиме работы и их использование</a:t>
            </a:r>
          </a:p>
          <a:p>
            <a:pPr algn="l"/>
            <a:r>
              <a:rPr lang="ru-RU" dirty="0"/>
              <a:t>	Может ли быть устаревание данных, разметки, структуры данных или </a:t>
            </a:r>
            <a:r>
              <a:rPr lang="ru-RU" dirty="0" smtClean="0"/>
              <a:t>концепции</a:t>
            </a:r>
          </a:p>
          <a:p>
            <a:pPr algn="l"/>
            <a:r>
              <a:rPr lang="ru-RU" dirty="0"/>
              <a:t>	</a:t>
            </a:r>
            <a:r>
              <a:rPr lang="ru-RU" dirty="0" smtClean="0"/>
              <a:t>Как искать «плохие данные»</a:t>
            </a:r>
            <a:endParaRPr lang="ru-RU" dirty="0"/>
          </a:p>
          <a:p>
            <a:pPr algn="l"/>
            <a:r>
              <a:rPr lang="ru-RU" dirty="0"/>
              <a:t>	Можно ли </a:t>
            </a:r>
            <a:r>
              <a:rPr lang="ru-RU" dirty="0" err="1"/>
              <a:t>переразмечать</a:t>
            </a:r>
            <a:r>
              <a:rPr lang="ru-RU" dirty="0"/>
              <a:t> в процессе работы модели</a:t>
            </a:r>
          </a:p>
          <a:p>
            <a:pPr algn="l"/>
            <a:r>
              <a:rPr lang="ru-RU" dirty="0"/>
              <a:t>	Как </a:t>
            </a:r>
            <a:r>
              <a:rPr lang="ru-RU" dirty="0" err="1"/>
              <a:t>дособирать</a:t>
            </a:r>
            <a:r>
              <a:rPr lang="ru-RU" dirty="0"/>
              <a:t> данные в процессе работы модели </a:t>
            </a:r>
          </a:p>
          <a:p>
            <a:pPr algn="l"/>
            <a:r>
              <a:rPr lang="ru-RU" dirty="0"/>
              <a:t>	Какие данные можно </a:t>
            </a:r>
            <a:r>
              <a:rPr lang="ru-RU" dirty="0" err="1"/>
              <a:t>дособирать</a:t>
            </a:r>
            <a:endParaRPr lang="ru-RU" dirty="0"/>
          </a:p>
          <a:p>
            <a:pPr algn="l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05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56a47fe64_0_3"/>
          <p:cNvSpPr txBox="1">
            <a:spLocks noGrp="1"/>
          </p:cNvSpPr>
          <p:nvPr>
            <p:ph type="ctrTitle"/>
          </p:nvPr>
        </p:nvSpPr>
        <p:spPr>
          <a:xfrm>
            <a:off x="286329" y="245084"/>
            <a:ext cx="10921132" cy="66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505"/>
              <a:buFont typeface="Raleway"/>
              <a:buNone/>
            </a:pPr>
            <a:r>
              <a:rPr lang="ru-RU" sz="4400" dirty="0" smtClean="0">
                <a:sym typeface="Roboto Medium"/>
              </a:rPr>
              <a:t>Критерии качества разметки</a:t>
            </a:r>
            <a:endParaRPr sz="4400" dirty="0">
              <a:sym typeface="Roboto Medium"/>
            </a:endParaRPr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457199" y="809626"/>
            <a:ext cx="11515725" cy="6048374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Нужен </a:t>
            </a:r>
            <a:r>
              <a:rPr lang="ru-RU" dirty="0"/>
              <a:t>ли эксперт для интерпретации данных</a:t>
            </a:r>
          </a:p>
          <a:p>
            <a:pPr algn="l"/>
            <a:r>
              <a:rPr lang="ru-RU" dirty="0" smtClean="0"/>
              <a:t>Какая разметка данных минимально нужна </a:t>
            </a:r>
          </a:p>
          <a:p>
            <a:pPr algn="l"/>
            <a:r>
              <a:rPr lang="ru-RU" dirty="0"/>
              <a:t>	</a:t>
            </a:r>
            <a:r>
              <a:rPr lang="ru-RU" dirty="0" smtClean="0"/>
              <a:t>без учителя, </a:t>
            </a:r>
          </a:p>
          <a:p>
            <a:pPr algn="l"/>
            <a:r>
              <a:rPr lang="ru-RU" dirty="0"/>
              <a:t>	</a:t>
            </a:r>
            <a:r>
              <a:rPr lang="ru-RU" dirty="0" smtClean="0"/>
              <a:t>полная, </a:t>
            </a:r>
          </a:p>
          <a:p>
            <a:pPr algn="l"/>
            <a:r>
              <a:rPr lang="ru-RU" dirty="0"/>
              <a:t>	</a:t>
            </a:r>
            <a:r>
              <a:rPr lang="ru-RU" dirty="0" smtClean="0"/>
              <a:t>полу-контролируемая (самообучение, слабое обучение, не полная разметка)</a:t>
            </a:r>
          </a:p>
          <a:p>
            <a:pPr algn="l"/>
            <a:r>
              <a:rPr lang="ru-RU" dirty="0" smtClean="0"/>
              <a:t>Какая разметка подойдет </a:t>
            </a:r>
          </a:p>
          <a:p>
            <a:pPr algn="l"/>
            <a:r>
              <a:rPr lang="ru-RU" dirty="0"/>
              <a:t>	</a:t>
            </a:r>
            <a:r>
              <a:rPr lang="ru-RU" dirty="0" err="1" smtClean="0"/>
              <a:t>краудсорсинег</a:t>
            </a:r>
            <a:r>
              <a:rPr lang="ru-RU" dirty="0" smtClean="0"/>
              <a:t>, </a:t>
            </a:r>
            <a:r>
              <a:rPr lang="ru-RU" dirty="0" err="1" smtClean="0"/>
              <a:t>команад</a:t>
            </a:r>
            <a:r>
              <a:rPr lang="ru-RU" dirty="0" smtClean="0"/>
              <a:t> разработки, доменные специалисты), </a:t>
            </a:r>
          </a:p>
          <a:p>
            <a:pPr algn="l"/>
            <a:r>
              <a:rPr lang="ru-RU" dirty="0"/>
              <a:t>	</a:t>
            </a:r>
            <a:r>
              <a:rPr lang="ru-RU" dirty="0" smtClean="0"/>
              <a:t>какая проще/дешевле, какая менее рискованная.</a:t>
            </a:r>
          </a:p>
          <a:p>
            <a:pPr algn="l"/>
            <a:r>
              <a:rPr lang="ru-RU" dirty="0" smtClean="0"/>
              <a:t>Какие еще проблемы разметки могут быть </a:t>
            </a:r>
            <a:r>
              <a:rPr lang="ru-RU" dirty="0"/>
              <a:t>(шумы, ошибки, дисбаланс, …)?</a:t>
            </a:r>
          </a:p>
          <a:p>
            <a:pPr algn="l"/>
            <a:endParaRPr lang="ru-RU" dirty="0" smtClean="0"/>
          </a:p>
          <a:p>
            <a:pPr algn="l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6861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56a47fe64_0_3"/>
          <p:cNvSpPr txBox="1">
            <a:spLocks noGrp="1"/>
          </p:cNvSpPr>
          <p:nvPr>
            <p:ph type="ctrTitle"/>
          </p:nvPr>
        </p:nvSpPr>
        <p:spPr>
          <a:xfrm>
            <a:off x="232008" y="353725"/>
            <a:ext cx="11392641" cy="66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505"/>
              <a:buFont typeface="Raleway"/>
              <a:buNone/>
            </a:pPr>
            <a:r>
              <a:rPr lang="ru-RU" sz="4400" dirty="0" smtClean="0">
                <a:sym typeface="Roboto Medium"/>
              </a:rPr>
              <a:t>Задание 6. Особенности доверительного ИИ</a:t>
            </a:r>
            <a:endParaRPr sz="4400" dirty="0">
              <a:sym typeface="Roboto Medium"/>
            </a:endParaRPr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298765" y="1023042"/>
            <a:ext cx="11674160" cy="5834958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Опишите наиболее важные особенности доверительного </a:t>
            </a:r>
            <a:r>
              <a:rPr lang="ru-RU" dirty="0" err="1" smtClean="0"/>
              <a:t>ии</a:t>
            </a:r>
            <a:r>
              <a:rPr lang="ru-RU" dirty="0" smtClean="0"/>
              <a:t> для проекта на разных стадиях ЖЦ</a:t>
            </a:r>
          </a:p>
          <a:p>
            <a:pPr algn="l"/>
            <a:r>
              <a:rPr lang="ru-RU" dirty="0" smtClean="0"/>
              <a:t>Опишите особенности интерпретируемости ИИ в проекте</a:t>
            </a:r>
          </a:p>
          <a:p>
            <a:pPr algn="l"/>
            <a:r>
              <a:rPr lang="ru-RU" dirty="0" smtClean="0"/>
              <a:t>Опишите особенности робастности ИИ в проекте</a:t>
            </a:r>
          </a:p>
          <a:p>
            <a:pPr algn="l"/>
            <a:r>
              <a:rPr lang="ru-RU" dirty="0"/>
              <a:t>Опишите особенности </a:t>
            </a:r>
            <a:r>
              <a:rPr lang="ru-RU" dirty="0" smtClean="0"/>
              <a:t>безопасности ИИ в проекте</a:t>
            </a:r>
          </a:p>
          <a:p>
            <a:pPr algn="l"/>
            <a:r>
              <a:rPr lang="ru-RU" dirty="0" smtClean="0"/>
              <a:t>Опишите важные факторы </a:t>
            </a:r>
            <a:r>
              <a:rPr lang="ru-RU" dirty="0" err="1" smtClean="0"/>
              <a:t>конфеденциальности</a:t>
            </a:r>
            <a:r>
              <a:rPr lang="ru-RU" dirty="0" smtClean="0"/>
              <a:t> </a:t>
            </a:r>
            <a:r>
              <a:rPr lang="ru-RU" dirty="0"/>
              <a:t>и приватность и целостность </a:t>
            </a:r>
            <a:r>
              <a:rPr lang="ru-RU" dirty="0" smtClean="0"/>
              <a:t>данных в модели</a:t>
            </a:r>
          </a:p>
          <a:p>
            <a:pPr algn="l"/>
            <a:r>
              <a:rPr lang="ru-RU" dirty="0"/>
              <a:t>Опишите важные </a:t>
            </a:r>
            <a:r>
              <a:rPr lang="ru-RU" dirty="0" smtClean="0"/>
              <a:t>факторы этичности, легитимности и </a:t>
            </a:r>
            <a:r>
              <a:rPr lang="ru-RU" dirty="0" err="1" smtClean="0"/>
              <a:t>недискрименируемости</a:t>
            </a:r>
            <a:r>
              <a:rPr lang="ru-RU" dirty="0"/>
              <a:t> </a:t>
            </a:r>
            <a:r>
              <a:rPr lang="ru-RU" dirty="0" smtClean="0"/>
              <a:t>(а также социальной безопасности) модели.</a:t>
            </a:r>
            <a:endParaRPr lang="ru-RU" dirty="0"/>
          </a:p>
          <a:p>
            <a:pPr algn="l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6511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4566" y="365125"/>
            <a:ext cx="10919234" cy="721291"/>
          </a:xfrm>
        </p:spPr>
        <p:txBody>
          <a:bodyPr/>
          <a:lstStyle/>
          <a:p>
            <a:r>
              <a:rPr lang="ru-RU" dirty="0" smtClean="0"/>
              <a:t>Особенности доверительного 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97529" y="1086416"/>
            <a:ext cx="10756271" cy="5090547"/>
          </a:xfrm>
        </p:spPr>
        <p:txBody>
          <a:bodyPr/>
          <a:lstStyle/>
          <a:p>
            <a:r>
              <a:rPr lang="ru-RU" dirty="0" smtClean="0"/>
              <a:t>Цели объяснимого ИИ в проекте</a:t>
            </a:r>
          </a:p>
          <a:p>
            <a:r>
              <a:rPr lang="ru-RU" dirty="0"/>
              <a:t>Возможно ли использовать интерпретируемый метод или </a:t>
            </a:r>
            <a:r>
              <a:rPr lang="en-US" dirty="0"/>
              <a:t>post-hoc </a:t>
            </a:r>
            <a:r>
              <a:rPr lang="ru-RU" dirty="0"/>
              <a:t>объяснимый</a:t>
            </a:r>
            <a:r>
              <a:rPr lang="en-US" dirty="0"/>
              <a:t> </a:t>
            </a:r>
            <a:r>
              <a:rPr lang="ru-RU" dirty="0"/>
              <a:t>метод. На что это повлияет с </a:t>
            </a:r>
            <a:r>
              <a:rPr lang="ru-RU" dirty="0" err="1"/>
              <a:t>т.з</a:t>
            </a:r>
            <a:r>
              <a:rPr lang="ru-RU" dirty="0"/>
              <a:t>. метрик?</a:t>
            </a:r>
          </a:p>
          <a:p>
            <a:r>
              <a:rPr lang="ru-RU" dirty="0" smtClean="0"/>
              <a:t>Цели робастного ИИ в проекте?</a:t>
            </a:r>
          </a:p>
          <a:p>
            <a:r>
              <a:rPr lang="ru-RU" dirty="0" smtClean="0"/>
              <a:t>Какие методы подойдут:</a:t>
            </a:r>
          </a:p>
          <a:p>
            <a:pPr lvl="1"/>
            <a:r>
              <a:rPr lang="ru-RU" dirty="0" smtClean="0"/>
              <a:t>Встроенные (линейная модель? Дерево?)</a:t>
            </a:r>
          </a:p>
          <a:p>
            <a:pPr lvl="1"/>
            <a:r>
              <a:rPr lang="ru-RU" dirty="0" smtClean="0"/>
              <a:t>Методы отбора признаков?</a:t>
            </a:r>
          </a:p>
          <a:p>
            <a:pPr lvl="1"/>
            <a:r>
              <a:rPr lang="ru-RU" dirty="0" smtClean="0"/>
              <a:t>Локальные методы?</a:t>
            </a:r>
          </a:p>
          <a:p>
            <a:r>
              <a:rPr lang="ru-RU" dirty="0" smtClean="0"/>
              <a:t>Какой эффект для пользователя нужен (визуализация, полу-автомат с указанием причин решения, объяснимость для регулятора, …)</a:t>
            </a:r>
            <a:endParaRPr lang="ru-RU" dirty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9638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4566" y="365125"/>
            <a:ext cx="10919234" cy="721291"/>
          </a:xfrm>
        </p:spPr>
        <p:txBody>
          <a:bodyPr/>
          <a:lstStyle/>
          <a:p>
            <a:r>
              <a:rPr lang="ru-RU" dirty="0" smtClean="0"/>
              <a:t>Особенности доверительного 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4155" y="1086416"/>
            <a:ext cx="10819646" cy="5567881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Цели робастного ИИ в проекте?</a:t>
            </a:r>
          </a:p>
          <a:p>
            <a:r>
              <a:rPr lang="ru-RU" dirty="0" smtClean="0"/>
              <a:t>Какие факторы робастности наиболее сложно-выполнимы:</a:t>
            </a:r>
          </a:p>
          <a:p>
            <a:pPr lvl="1"/>
            <a:r>
              <a:rPr lang="ru-RU" dirty="0" smtClean="0"/>
              <a:t>Разнообразие набора данных</a:t>
            </a:r>
          </a:p>
          <a:p>
            <a:pPr lvl="1"/>
            <a:r>
              <a:rPr lang="ru-RU" dirty="0" smtClean="0"/>
              <a:t>Доменные сдвиги</a:t>
            </a:r>
          </a:p>
          <a:p>
            <a:pPr lvl="1"/>
            <a:r>
              <a:rPr lang="ru-RU" dirty="0" smtClean="0"/>
              <a:t>Шумы или другие возмущения данных</a:t>
            </a:r>
          </a:p>
          <a:p>
            <a:pPr lvl="1"/>
            <a:r>
              <a:rPr lang="ru-RU" dirty="0" smtClean="0"/>
              <a:t>Редкие данные, выбросы, сбои</a:t>
            </a:r>
          </a:p>
          <a:p>
            <a:pPr lvl="1"/>
            <a:r>
              <a:rPr lang="ru-RU" dirty="0" smtClean="0"/>
              <a:t>Баги и операционные проблемы</a:t>
            </a:r>
          </a:p>
          <a:p>
            <a:pPr lvl="1"/>
            <a:r>
              <a:rPr lang="ru-RU" dirty="0" smtClean="0"/>
              <a:t>Умышленные манипуляции (напр. состязательные атаки)</a:t>
            </a:r>
          </a:p>
          <a:p>
            <a:r>
              <a:rPr lang="ru-RU" dirty="0" smtClean="0"/>
              <a:t>Как можно повысить робастность модели?</a:t>
            </a:r>
          </a:p>
          <a:p>
            <a:pPr lvl="1"/>
            <a:r>
              <a:rPr lang="ru-RU" dirty="0" smtClean="0"/>
              <a:t>Дата-методы</a:t>
            </a:r>
          </a:p>
          <a:p>
            <a:pPr lvl="1"/>
            <a:r>
              <a:rPr lang="ru-RU" dirty="0" smtClean="0"/>
              <a:t>Регуляризация</a:t>
            </a:r>
          </a:p>
          <a:p>
            <a:pPr lvl="1"/>
            <a:r>
              <a:rPr lang="ru-RU" dirty="0" smtClean="0"/>
              <a:t>Несколько подходов к решению задачи</a:t>
            </a:r>
          </a:p>
          <a:p>
            <a:pPr lvl="1"/>
            <a:r>
              <a:rPr lang="ru-RU" dirty="0" err="1" smtClean="0"/>
              <a:t>Оптимзиация</a:t>
            </a:r>
            <a:r>
              <a:rPr lang="ru-RU" dirty="0" smtClean="0"/>
              <a:t>, </a:t>
            </a:r>
          </a:p>
          <a:p>
            <a:r>
              <a:rPr lang="ru-RU" dirty="0" smtClean="0"/>
              <a:t>Требуется ли состязательное обучение – какие факторы важны?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969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497" y="193110"/>
            <a:ext cx="10964501" cy="775612"/>
          </a:xfrm>
        </p:spPr>
        <p:txBody>
          <a:bodyPr/>
          <a:lstStyle/>
          <a:p>
            <a:r>
              <a:rPr lang="ru-RU" dirty="0" smtClean="0"/>
              <a:t>Особенности безопасности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742385"/>
            <a:ext cx="11914361" cy="596170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100" dirty="0" smtClean="0"/>
              <a:t>Какие факторы безопасности моделей наиболее рискованные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100" dirty="0"/>
              <a:t>Уязвимостей ИИ,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100" dirty="0"/>
              <a:t>Непредсказуемости ИИ,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100" dirty="0"/>
              <a:t>Новых угроз конфиденциальности,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100" dirty="0"/>
              <a:t>Непрозрачности ИИ,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100" dirty="0"/>
              <a:t>Проблем спецификации ИИ,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100" dirty="0"/>
              <a:t>Проблем использования ИИ,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100" dirty="0"/>
              <a:t>Проблем внедрения ИИ,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100" dirty="0"/>
              <a:t>сбоев системного </a:t>
            </a:r>
            <a:r>
              <a:rPr lang="ru-RU" sz="2100" dirty="0" smtClean="0"/>
              <a:t>оборудования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100" dirty="0" smtClean="0"/>
              <a:t>Как обеспечить безопасность ИИ: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100" dirty="0" smtClean="0"/>
              <a:t>Контроль за данными в известных </a:t>
            </a:r>
            <a:r>
              <a:rPr lang="ru-RU" sz="2100" dirty="0" err="1" smtClean="0"/>
              <a:t>услвоиях</a:t>
            </a:r>
            <a:endParaRPr lang="ru-RU" sz="21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100" dirty="0" smtClean="0"/>
              <a:t>Избыточность решений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100" dirty="0" smtClean="0"/>
              <a:t>Мониторинг отдельных компонент модели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100" dirty="0" smtClean="0"/>
              <a:t>Повышение надежности, сжатие и нестандартные модели, </a:t>
            </a:r>
            <a:r>
              <a:rPr lang="ru-RU" sz="2100" dirty="0" err="1" smtClean="0"/>
              <a:t>аппарато-завивимые</a:t>
            </a:r>
            <a:r>
              <a:rPr lang="ru-RU" sz="2100" dirty="0" smtClean="0"/>
              <a:t> решения и </a:t>
            </a:r>
            <a:r>
              <a:rPr lang="ru-RU" sz="2100" dirty="0" err="1" smtClean="0"/>
              <a:t>тд</a:t>
            </a:r>
            <a:endParaRPr lang="ru-RU" sz="21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100" dirty="0" smtClean="0"/>
              <a:t>Тестирование моделей (какие тесты)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100" dirty="0" smtClean="0"/>
              <a:t>Факторы приватности, конфиденциальности и целостности данных: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sz="2100" dirty="0" smtClean="0"/>
              <a:t>Необходимо ли </a:t>
            </a:r>
            <a:r>
              <a:rPr lang="ru-RU" sz="2100" dirty="0"/>
              <a:t>федеративное, дифференциальное, гомоморфное обучение или обучение на синтетических данных в синтетических средах</a:t>
            </a:r>
            <a:r>
              <a:rPr lang="ru-RU" sz="2100" dirty="0" smtClean="0"/>
              <a:t>?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340304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0982" y="365126"/>
            <a:ext cx="11002818" cy="38302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6. </a:t>
            </a:r>
            <a:r>
              <a:rPr lang="ru-RU" dirty="0" err="1" smtClean="0"/>
              <a:t>Монторинг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50982" y="905164"/>
            <a:ext cx="11536218" cy="5271799"/>
          </a:xfrm>
        </p:spPr>
        <p:txBody>
          <a:bodyPr/>
          <a:lstStyle/>
          <a:p>
            <a:r>
              <a:rPr lang="ru-RU" dirty="0" smtClean="0"/>
              <a:t>Предусмотреть мониторинг нужного вида (уровня) в системе.</a:t>
            </a:r>
          </a:p>
          <a:p>
            <a:r>
              <a:rPr lang="ru-RU" dirty="0"/>
              <a:t>Определить </a:t>
            </a:r>
            <a:r>
              <a:rPr lang="ru-RU" dirty="0" smtClean="0"/>
              <a:t>факторы\метрики, </a:t>
            </a:r>
            <a:r>
              <a:rPr lang="ru-RU" dirty="0"/>
              <a:t>требующие мониторинга </a:t>
            </a:r>
            <a:endParaRPr lang="ru-RU" dirty="0" smtClean="0"/>
          </a:p>
          <a:p>
            <a:r>
              <a:rPr lang="ru-RU" dirty="0" smtClean="0"/>
              <a:t>Определить стратегию тестирования модели при обучении, вводе в эксплуатацию, замене \</a:t>
            </a:r>
            <a:r>
              <a:rPr lang="ru-RU" dirty="0" err="1" smtClean="0"/>
              <a:t>дообучении</a:t>
            </a:r>
            <a:r>
              <a:rPr lang="ru-RU" dirty="0" smtClean="0"/>
              <a:t> и </a:t>
            </a:r>
            <a:r>
              <a:rPr lang="ru-RU" dirty="0" err="1" smtClean="0"/>
              <a:t>тд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246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600" y="365125"/>
            <a:ext cx="11252200" cy="6000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Особенности мониторинга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1600" y="965200"/>
            <a:ext cx="11506200" cy="560070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Какой уровень мониторинга нужен с точки </a:t>
            </a:r>
            <a:r>
              <a:rPr lang="ru-RU" dirty="0" err="1" smtClean="0"/>
              <a:t>зр</a:t>
            </a:r>
            <a:r>
              <a:rPr lang="ru-RU" dirty="0" smtClean="0"/>
              <a:t>. Бюджета нагрузки и </a:t>
            </a:r>
            <a:r>
              <a:rPr lang="ru-RU" dirty="0" err="1" smtClean="0"/>
              <a:t>тд</a:t>
            </a:r>
            <a:r>
              <a:rPr lang="ru-RU" dirty="0" smtClean="0"/>
              <a:t> (</a:t>
            </a:r>
            <a:r>
              <a:rPr lang="ru-RU" dirty="0" err="1" smtClean="0"/>
              <a:t>логи</a:t>
            </a:r>
            <a:r>
              <a:rPr lang="ru-RU" dirty="0" smtClean="0"/>
              <a:t>, </a:t>
            </a:r>
            <a:r>
              <a:rPr lang="ru-RU" dirty="0" err="1" smtClean="0"/>
              <a:t>альреты</a:t>
            </a:r>
            <a:r>
              <a:rPr lang="ru-RU" dirty="0" smtClean="0"/>
              <a:t>, постоянный мониторинг)</a:t>
            </a:r>
          </a:p>
          <a:p>
            <a:r>
              <a:rPr lang="ru-RU" dirty="0" smtClean="0"/>
              <a:t>Какие цели могут решаться мониторингом модели (построение </a:t>
            </a:r>
            <a:r>
              <a:rPr lang="en-US" dirty="0" smtClean="0"/>
              <a:t>continual learning, </a:t>
            </a:r>
            <a:r>
              <a:rPr lang="ru-RU" dirty="0" smtClean="0"/>
              <a:t>тестирование модели на </a:t>
            </a:r>
            <a:r>
              <a:rPr lang="ru-RU" dirty="0" err="1" smtClean="0"/>
              <a:t>дообучение</a:t>
            </a:r>
            <a:r>
              <a:rPr lang="ru-RU" dirty="0" smtClean="0"/>
              <a:t>, </a:t>
            </a:r>
            <a:r>
              <a:rPr lang="ru-RU" dirty="0" err="1" smtClean="0"/>
              <a:t>досбор</a:t>
            </a:r>
            <a:r>
              <a:rPr lang="ru-RU" dirty="0" smtClean="0"/>
              <a:t> данных, аномалии,  </a:t>
            </a:r>
            <a:r>
              <a:rPr lang="ru-RU" dirty="0" err="1" smtClean="0"/>
              <a:t>инцеденты</a:t>
            </a:r>
            <a:r>
              <a:rPr lang="ru-RU" dirty="0" smtClean="0"/>
              <a:t> и </a:t>
            </a:r>
            <a:r>
              <a:rPr lang="ru-RU" dirty="0" err="1" smtClean="0"/>
              <a:t>тд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Как тестировать модель (ранее тест., </a:t>
            </a:r>
            <a:r>
              <a:rPr lang="en-US" dirty="0" smtClean="0"/>
              <a:t>A\B </a:t>
            </a:r>
            <a:r>
              <a:rPr lang="ru-RU" dirty="0" smtClean="0"/>
              <a:t>и </a:t>
            </a:r>
            <a:r>
              <a:rPr lang="ru-RU" dirty="0" err="1" smtClean="0"/>
              <a:t>тд</a:t>
            </a:r>
            <a:r>
              <a:rPr lang="ru-RU" dirty="0" smtClean="0"/>
              <a:t>) по каким метрикам.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/>
              <a:t>Какие цели могут решаться </a:t>
            </a:r>
            <a:r>
              <a:rPr lang="ru-RU" dirty="0" smtClean="0"/>
              <a:t>операционным мониторингом (ошибки железа, построение </a:t>
            </a:r>
            <a:r>
              <a:rPr lang="en-US" dirty="0" smtClean="0"/>
              <a:t>CI/CD, </a:t>
            </a:r>
            <a:r>
              <a:rPr lang="ru-RU" dirty="0" err="1" smtClean="0"/>
              <a:t>авторазметка</a:t>
            </a:r>
            <a:r>
              <a:rPr lang="ru-RU" dirty="0" smtClean="0"/>
              <a:t> данных, защита и </a:t>
            </a:r>
            <a:r>
              <a:rPr lang="ru-RU" dirty="0" err="1" smtClean="0"/>
              <a:t>тд</a:t>
            </a:r>
            <a:r>
              <a:rPr lang="ru-RU" dirty="0" smtClean="0"/>
              <a:t>)</a:t>
            </a:r>
          </a:p>
          <a:p>
            <a:r>
              <a:rPr lang="ru-RU" dirty="0"/>
              <a:t>Какие цели могут решаться </a:t>
            </a:r>
            <a:r>
              <a:rPr lang="en-US" dirty="0" smtClean="0"/>
              <a:t>BI </a:t>
            </a:r>
            <a:r>
              <a:rPr lang="ru-RU" dirty="0" smtClean="0"/>
              <a:t>мониторингом (замена, необходимость: модель, железо, данные и </a:t>
            </a:r>
            <a:r>
              <a:rPr lang="ru-RU" dirty="0" err="1" smtClean="0"/>
              <a:t>тд</a:t>
            </a:r>
            <a:r>
              <a:rPr lang="ru-RU" dirty="0" smtClean="0"/>
              <a:t>)</a:t>
            </a:r>
          </a:p>
          <a:p>
            <a:r>
              <a:rPr lang="ru-RU" dirty="0" smtClean="0"/>
              <a:t>Какие типичные </a:t>
            </a:r>
            <a:r>
              <a:rPr lang="ru-RU" dirty="0" err="1" smtClean="0"/>
              <a:t>инцеденты</a:t>
            </a:r>
            <a:r>
              <a:rPr lang="ru-RU" dirty="0" smtClean="0"/>
              <a:t> могут произойти (сдвиги данных, ошибки работы модели, концепции, разметки, утечки данных </a:t>
            </a:r>
            <a:r>
              <a:rPr lang="en-US" dirty="0" smtClean="0"/>
              <a:t>(data leaks), </a:t>
            </a:r>
            <a:r>
              <a:rPr lang="ru-RU" dirty="0" smtClean="0"/>
              <a:t>заражения и атаки)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853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e6e8c9f0c_0_14"/>
          <p:cNvSpPr txBox="1"/>
          <p:nvPr/>
        </p:nvSpPr>
        <p:spPr>
          <a:xfrm>
            <a:off x="2167358" y="304864"/>
            <a:ext cx="8763857" cy="465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3600" dirty="0" smtClean="0">
                <a:solidFill>
                  <a:srgbClr val="0064A1"/>
                </a:solidFill>
                <a:latin typeface="+mn-lt"/>
                <a:ea typeface="Roboto Medium"/>
                <a:cs typeface="Roboto Medium"/>
                <a:sym typeface="Roboto Medium"/>
              </a:rPr>
              <a:t>Жизненный цикл по Ролям</a:t>
            </a:r>
            <a:endParaRPr lang="ru-RU" sz="3600" b="0" i="0" u="none" strike="noStrike" cap="none" dirty="0">
              <a:solidFill>
                <a:srgbClr val="0064A1"/>
              </a:solidFill>
              <a:latin typeface="+mn-lt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653795" y="216259"/>
            <a:ext cx="10918788" cy="561962"/>
            <a:chOff x="653795" y="216259"/>
            <a:chExt cx="10918788" cy="561962"/>
          </a:xfrm>
        </p:grpSpPr>
        <p:graphicFrame>
          <p:nvGraphicFramePr>
            <p:cNvPr id="6" name="Объект 5"/>
            <p:cNvGraphicFramePr>
              <a:graphicFrameLocks noChangeAspect="1"/>
            </p:cNvGraphicFramePr>
            <p:nvPr/>
          </p:nvGraphicFramePr>
          <p:xfrm>
            <a:off x="10289848" y="216259"/>
            <a:ext cx="1282735" cy="446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" name="CorelDRAW" r:id="rId4" imgW="2566457" imgH="894201" progId="CorelDraw.Graphic.22">
                    <p:embed/>
                  </p:oleObj>
                </mc:Choice>
                <mc:Fallback>
                  <p:oleObj name="CorelDRAW" r:id="rId4" imgW="2566457" imgH="894201" progId="CorelDraw.Graphic.22">
                    <p:embed/>
                    <p:pic>
                      <p:nvPicPr>
                        <p:cNvPr id="6" name="Объект 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0289848" y="216259"/>
                          <a:ext cx="1282735" cy="4466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Прямоугольник 6"/>
            <p:cNvSpPr/>
            <p:nvPr/>
          </p:nvSpPr>
          <p:spPr>
            <a:xfrm>
              <a:off x="986118" y="756621"/>
              <a:ext cx="10586465" cy="21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7030A0"/>
                </a:solidFill>
              </a:endParaRPr>
            </a:p>
          </p:txBody>
        </p: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795" y="228173"/>
              <a:ext cx="917722" cy="434968"/>
            </a:xfrm>
            <a:prstGeom prst="rect">
              <a:avLst/>
            </a:prstGeom>
          </p:spPr>
        </p:pic>
      </p:grpSp>
      <p:sp>
        <p:nvSpPr>
          <p:cNvPr id="12" name="Прямоугольник 11"/>
          <p:cNvSpPr/>
          <p:nvPr/>
        </p:nvSpPr>
        <p:spPr>
          <a:xfrm>
            <a:off x="412464" y="871701"/>
            <a:ext cx="40815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1600" lvl="0">
              <a:lnSpc>
                <a:spcPct val="150000"/>
              </a:lnSpc>
              <a:buClr>
                <a:schemeClr val="dk2"/>
              </a:buClr>
              <a:buSzPts val="2000"/>
            </a:pPr>
            <a:r>
              <a:rPr 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CRIPS-DM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</a:rPr>
              <a:t> в </a:t>
            </a:r>
            <a:r>
              <a:rPr 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Agile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</a:rPr>
              <a:t> В Ролях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8343" y="917708"/>
            <a:ext cx="6763657" cy="5916045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5092861" y="2974694"/>
            <a:ext cx="2824223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804237" y="1033053"/>
            <a:ext cx="4606713" cy="2017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9734309" y="2423904"/>
            <a:ext cx="2326511" cy="26689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6404593" y="4178461"/>
            <a:ext cx="4526622" cy="25666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7901558" y="3194123"/>
            <a:ext cx="1817225" cy="1351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7429" y="1953739"/>
            <a:ext cx="6222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Где </a:t>
            </a:r>
            <a:r>
              <a:rPr lang="en-US" sz="1800" dirty="0"/>
              <a:t>bottleneck?</a:t>
            </a:r>
            <a:r>
              <a:rPr lang="ru-RU" sz="1800" dirty="0"/>
              <a:t> Что мешает? </a:t>
            </a:r>
            <a:br>
              <a:rPr lang="ru-RU" sz="1800" dirty="0"/>
            </a:br>
            <a:r>
              <a:rPr lang="ru-RU" sz="1800" dirty="0"/>
              <a:t>В команде, в домене, в организации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87542" y="6454615"/>
            <a:ext cx="451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Продукт копирует структуру команды!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6872" y="2639399"/>
            <a:ext cx="435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Кто </a:t>
            </a:r>
            <a:r>
              <a:rPr lang="ru-RU" sz="1800" dirty="0" err="1" smtClean="0"/>
              <a:t>стейкхолдеры</a:t>
            </a:r>
            <a:r>
              <a:rPr lang="ru-RU" sz="1800" dirty="0" smtClean="0"/>
              <a:t>, чего они хотят </a:t>
            </a:r>
            <a:endParaRPr lang="ru-RU" sz="1800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70472" y="1686535"/>
            <a:ext cx="0" cy="4089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5386" y="3372902"/>
            <a:ext cx="5163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Как взаимодействовать </a:t>
            </a:r>
            <a:br>
              <a:rPr lang="ru-RU" sz="1800" dirty="0"/>
            </a:br>
            <a:r>
              <a:rPr lang="ru-RU" sz="1800" dirty="0"/>
              <a:t>с другими командами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0472" y="4175455"/>
            <a:ext cx="516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Где заканчивается работа команды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5488" y="4586053"/>
            <a:ext cx="4135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Как эксплуатировать без команды?</a:t>
            </a:r>
          </a:p>
          <a:p>
            <a:r>
              <a:rPr lang="ru-RU" sz="1800" dirty="0" smtClean="0"/>
              <a:t>Или с заменой участников команды?</a:t>
            </a:r>
            <a:endParaRPr lang="ru-RU" sz="1800" dirty="0"/>
          </a:p>
        </p:txBody>
      </p:sp>
      <p:sp>
        <p:nvSpPr>
          <p:cNvPr id="24" name="Овал 23"/>
          <p:cNvSpPr/>
          <p:nvPr/>
        </p:nvSpPr>
        <p:spPr>
          <a:xfrm>
            <a:off x="332420" y="2193476"/>
            <a:ext cx="108331" cy="108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320801" y="2768760"/>
            <a:ext cx="108331" cy="108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320801" y="3545301"/>
            <a:ext cx="108331" cy="108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28550" y="4277985"/>
            <a:ext cx="108331" cy="108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328550" y="4698111"/>
            <a:ext cx="108331" cy="108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617429" y="1580249"/>
            <a:ext cx="622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Какие </a:t>
            </a:r>
            <a:r>
              <a:rPr lang="ru-RU" sz="1800" dirty="0" smtClean="0"/>
              <a:t>Роли наиболее важны?</a:t>
            </a:r>
            <a:endParaRPr lang="ru-RU" sz="1800" dirty="0"/>
          </a:p>
        </p:txBody>
      </p:sp>
      <p:sp>
        <p:nvSpPr>
          <p:cNvPr id="38" name="Овал 37"/>
          <p:cNvSpPr/>
          <p:nvPr/>
        </p:nvSpPr>
        <p:spPr>
          <a:xfrm>
            <a:off x="332420" y="1659989"/>
            <a:ext cx="108331" cy="108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87545" y="2987146"/>
            <a:ext cx="2961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Кто владелец продукта</a:t>
            </a:r>
          </a:p>
        </p:txBody>
      </p:sp>
      <p:sp>
        <p:nvSpPr>
          <p:cNvPr id="41" name="Овал 40"/>
          <p:cNvSpPr/>
          <p:nvPr/>
        </p:nvSpPr>
        <p:spPr>
          <a:xfrm>
            <a:off x="334749" y="3020293"/>
            <a:ext cx="108331" cy="108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94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e6e8c9f0c_0_14"/>
          <p:cNvSpPr txBox="1"/>
          <p:nvPr/>
        </p:nvSpPr>
        <p:spPr>
          <a:xfrm>
            <a:off x="194104" y="217380"/>
            <a:ext cx="12124896" cy="34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84000"/>
              </a:lnSpc>
              <a:buSzPts val="4000"/>
            </a:pPr>
            <a:r>
              <a:rPr lang="ru-RU" sz="27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 Medium"/>
              </a:rPr>
              <a:t>Какие Бизнес</a:t>
            </a:r>
            <a:r>
              <a:rPr lang="en-US" sz="27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 Medium"/>
              </a:rPr>
              <a:t>/</a:t>
            </a:r>
            <a:r>
              <a:rPr lang="ru-RU" sz="27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 Medium"/>
              </a:rPr>
              <a:t>Доменные/продуктовые  метрики есть и как их измерить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78248"/>
            <a:ext cx="11734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2">
              <a:spcBef>
                <a:spcPts val="600"/>
              </a:spcBef>
              <a:spcAft>
                <a:spcPts val="600"/>
              </a:spcAft>
            </a:pPr>
            <a:r>
              <a:rPr lang="ru-RU" sz="2200" dirty="0">
                <a:solidFill>
                  <a:srgbClr val="202122"/>
                </a:solidFill>
                <a:latin typeface="Arial" panose="020B0604020202020204" pitchFamily="34" charset="0"/>
              </a:rPr>
              <a:t>Понимание бизнес-целей (</a:t>
            </a:r>
            <a:r>
              <a:rPr lang="en-US" sz="2200" i="1" dirty="0">
                <a:solidFill>
                  <a:srgbClr val="202122"/>
                </a:solidFill>
                <a:latin typeface="Arial" panose="020B0604020202020204" pitchFamily="34" charset="0"/>
              </a:rPr>
              <a:t>Business Understanding</a:t>
            </a:r>
            <a:r>
              <a:rPr lang="en-US" sz="2200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  <a:r>
              <a:rPr lang="ru-RU" sz="2200" dirty="0">
                <a:solidFill>
                  <a:srgbClr val="202122"/>
                </a:solidFill>
                <a:latin typeface="Arial" panose="020B0604020202020204" pitchFamily="34" charset="0"/>
              </a:rPr>
              <a:t> или </a:t>
            </a:r>
            <a:r>
              <a:rPr lang="en-US" sz="2200" dirty="0">
                <a:solidFill>
                  <a:srgbClr val="202122"/>
                </a:solidFill>
                <a:latin typeface="Arial" panose="020B0604020202020204" pitchFamily="34" charset="0"/>
              </a:rPr>
              <a:t>Domain </a:t>
            </a:r>
            <a:r>
              <a:rPr lang="en-US" sz="2200" i="1" dirty="0">
                <a:solidFill>
                  <a:srgbClr val="202122"/>
                </a:solidFill>
                <a:latin typeface="Arial" panose="020B0604020202020204" pitchFamily="34" charset="0"/>
              </a:rPr>
              <a:t>Understanding (</a:t>
            </a:r>
            <a:r>
              <a:rPr lang="ru-RU" sz="2200" i="1" dirty="0">
                <a:solidFill>
                  <a:srgbClr val="202122"/>
                </a:solidFill>
                <a:latin typeface="Arial" panose="020B0604020202020204" pitchFamily="34" charset="0"/>
              </a:rPr>
              <a:t>понимание области приложений ИИ)</a:t>
            </a:r>
          </a:p>
          <a:p>
            <a:pPr marL="268288" lvl="2">
              <a:spcBef>
                <a:spcPts val="600"/>
              </a:spcBef>
              <a:spcAft>
                <a:spcPts val="600"/>
              </a:spcAft>
            </a:pPr>
            <a:r>
              <a:rPr lang="ru-RU" sz="2200" dirty="0"/>
              <a:t>через оценку текущей ситуации определяются бизнес-цели (доменные цели) и требования, а также разрабатывается предварительный план проекта;</a:t>
            </a:r>
            <a:endParaRPr lang="ru-RU" sz="2200" i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68288" lvl="2">
              <a:spcBef>
                <a:spcPts val="600"/>
              </a:spcBef>
              <a:spcAft>
                <a:spcPts val="600"/>
              </a:spcAft>
            </a:pPr>
            <a:r>
              <a:rPr lang="ru-RU" sz="2200" i="1" dirty="0">
                <a:solidFill>
                  <a:srgbClr val="202122"/>
                </a:solidFill>
                <a:latin typeface="Arial" panose="020B0604020202020204" pitchFamily="34" charset="0"/>
              </a:rPr>
              <a:t>ИИ - это инструмент, Домен – </a:t>
            </a:r>
            <a:r>
              <a:rPr lang="ru-RU" sz="2200" i="1" dirty="0" err="1">
                <a:solidFill>
                  <a:srgbClr val="202122"/>
                </a:solidFill>
                <a:latin typeface="Arial" panose="020B0604020202020204" pitchFamily="34" charset="0"/>
              </a:rPr>
              <a:t>то,куда</a:t>
            </a:r>
            <a:r>
              <a:rPr lang="ru-RU" sz="2200" i="1" dirty="0">
                <a:solidFill>
                  <a:srgbClr val="202122"/>
                </a:solidFill>
                <a:latin typeface="Arial" panose="020B0604020202020204" pitchFamily="34" charset="0"/>
              </a:rPr>
              <a:t> ИИ прикладывается.</a:t>
            </a:r>
          </a:p>
          <a:p>
            <a:pPr marL="268288" lvl="2">
              <a:spcBef>
                <a:spcPts val="600"/>
              </a:spcBef>
              <a:spcAft>
                <a:spcPts val="600"/>
              </a:spcAft>
            </a:pPr>
            <a:r>
              <a:rPr lang="ru-RU" sz="2200" i="1" dirty="0">
                <a:solidFill>
                  <a:srgbClr val="202122"/>
                </a:solidFill>
                <a:latin typeface="Arial" panose="020B0604020202020204" pitchFamily="34" charset="0"/>
              </a:rPr>
              <a:t>	</a:t>
            </a:r>
            <a:endParaRPr lang="en-US" sz="190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/>
          </p:nvPr>
        </p:nvGraphicFramePr>
        <p:xfrm>
          <a:off x="194103" y="2810617"/>
          <a:ext cx="11704672" cy="3849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7021">
                  <a:extLst>
                    <a:ext uri="{9D8B030D-6E8A-4147-A177-3AD203B41FA5}">
                      <a16:colId xmlns:a16="http://schemas.microsoft.com/office/drawing/2014/main" val="2598059759"/>
                    </a:ext>
                  </a:extLst>
                </a:gridCol>
                <a:gridCol w="6377651">
                  <a:extLst>
                    <a:ext uri="{9D8B030D-6E8A-4147-A177-3AD203B41FA5}">
                      <a16:colId xmlns:a16="http://schemas.microsoft.com/office/drawing/2014/main" val="2920147072"/>
                    </a:ext>
                  </a:extLst>
                </a:gridCol>
              </a:tblGrid>
              <a:tr h="346930">
                <a:tc>
                  <a:txBody>
                    <a:bodyPr/>
                    <a:lstStyle/>
                    <a:p>
                      <a:r>
                        <a:rPr lang="ru-RU" sz="1800" b="1" dirty="0"/>
                        <a:t>Бизнес/продукт/доменные</a:t>
                      </a:r>
                      <a:r>
                        <a:rPr lang="ru-RU" sz="1800" b="1" baseline="0" dirty="0"/>
                        <a:t> метрики</a:t>
                      </a:r>
                      <a:endParaRPr lang="ru-RU" sz="18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Data</a:t>
                      </a:r>
                      <a:r>
                        <a:rPr lang="en-US" sz="1800" b="1" baseline="0" dirty="0"/>
                        <a:t> science </a:t>
                      </a:r>
                      <a:r>
                        <a:rPr lang="ru-RU" sz="1800" b="1" baseline="0" dirty="0"/>
                        <a:t>метрики</a:t>
                      </a:r>
                      <a:endParaRPr lang="ru-RU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936310"/>
                  </a:ext>
                </a:extLst>
              </a:tr>
              <a:tr h="1127522">
                <a:tc>
                  <a:txBody>
                    <a:bodyPr/>
                    <a:lstStyle/>
                    <a:p>
                      <a:r>
                        <a:rPr lang="ru-RU" sz="1400" u="none" strike="noStrike" cap="none" dirty="0">
                          <a:effectLst/>
                          <a:sym typeface="Arial"/>
                        </a:rPr>
                        <a:t>Центральные метрики (</a:t>
                      </a:r>
                      <a:r>
                        <a:rPr lang="en-US" sz="1400" u="none" strike="noStrike" cap="none" dirty="0">
                          <a:effectLst/>
                          <a:sym typeface="Arial"/>
                        </a:rPr>
                        <a:t>focus metrics)</a:t>
                      </a:r>
                      <a:r>
                        <a:rPr lang="ru-RU" sz="1400" u="none" strike="noStrike" cap="none" dirty="0">
                          <a:effectLst/>
                          <a:sym typeface="Arial"/>
                        </a:rPr>
                        <a:t>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800" b="1" u="none" strike="noStrike" cap="none" dirty="0">
                          <a:sym typeface="Arial"/>
                        </a:rPr>
                        <a:t>Экономический эффект</a:t>
                      </a:r>
                      <a:endParaRPr lang="ru-RU" sz="18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Точность модели </a:t>
                      </a:r>
                      <a:r>
                        <a:rPr lang="ru-RU" sz="1800" dirty="0"/>
                        <a:t>(в широком смысле) – соответствие отдельных</a:t>
                      </a:r>
                      <a:r>
                        <a:rPr lang="ru-RU" sz="1800" baseline="0" dirty="0"/>
                        <a:t> результатов работы модели реальным данным (в среднем по каждому примеру) </a:t>
                      </a:r>
                      <a:r>
                        <a:rPr lang="en-US" sz="1800" baseline="0" dirty="0"/>
                        <a:t>(</a:t>
                      </a:r>
                      <a:r>
                        <a:rPr lang="en-US" sz="1800" baseline="0" dirty="0" err="1"/>
                        <a:t>Acc</a:t>
                      </a:r>
                      <a:r>
                        <a:rPr lang="en-US" sz="1800" baseline="0" dirty="0"/>
                        <a:t>, R,P, </a:t>
                      </a:r>
                      <a:r>
                        <a:rPr lang="en-US" sz="1800" baseline="0" dirty="0" err="1"/>
                        <a:t>Auc</a:t>
                      </a:r>
                      <a:r>
                        <a:rPr lang="en-US" sz="1800" baseline="0" dirty="0"/>
                        <a:t>, MSE, MAPE,…, )</a:t>
                      </a:r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683717"/>
                  </a:ext>
                </a:extLst>
              </a:tr>
              <a:tr h="6071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800" b="1" dirty="0"/>
                        <a:t>ТТХ</a:t>
                      </a:r>
                      <a:r>
                        <a:rPr lang="ru-RU" sz="1800" dirty="0"/>
                        <a:t> (в широком смысле) в</a:t>
                      </a:r>
                      <a:r>
                        <a:rPr lang="ru-RU" sz="1800" baseline="0" dirty="0"/>
                        <a:t> терминах продукта</a:t>
                      </a:r>
                      <a:r>
                        <a:rPr lang="en-US" sz="1800" baseline="0" dirty="0"/>
                        <a:t> (% </a:t>
                      </a:r>
                      <a:r>
                        <a:rPr lang="ru-RU" sz="1800" baseline="0" dirty="0"/>
                        <a:t>отклонений по протоколу испытаний</a:t>
                      </a:r>
                      <a:r>
                        <a:rPr lang="en-US" sz="1800" baseline="0" dirty="0"/>
                        <a:t>)</a:t>
                      </a:r>
                      <a:r>
                        <a:rPr lang="ru-RU" sz="1800" dirty="0"/>
                        <a:t>,</a:t>
                      </a:r>
                      <a:r>
                        <a:rPr lang="ru-RU" sz="1800" baseline="0" dirty="0"/>
                        <a:t> </a:t>
                      </a:r>
                      <a:endParaRPr lang="ru-RU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800" b="1" dirty="0"/>
                        <a:t>Производительность модели </a:t>
                      </a:r>
                      <a:r>
                        <a:rPr lang="ru-RU" sz="1800" dirty="0"/>
                        <a:t>– время</a:t>
                      </a:r>
                      <a:r>
                        <a:rPr lang="ru-RU" sz="1800" baseline="0" dirty="0"/>
                        <a:t> работы модели на том или ином «железе»</a:t>
                      </a:r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72928"/>
                  </a:ext>
                </a:extLst>
              </a:tr>
              <a:tr h="9442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800" b="1" baseline="0" dirty="0"/>
                        <a:t>Сопутствующие показатели: </a:t>
                      </a:r>
                      <a:r>
                        <a:rPr lang="ru-RU" sz="1800" baseline="0" dirty="0"/>
                        <a:t>требования к узлам и составляющим, промежуточные показатели, напр. удержание клиента</a:t>
                      </a:r>
                      <a:endParaRPr lang="ru-RU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Экспертная</a:t>
                      </a:r>
                      <a:r>
                        <a:rPr lang="ru-RU" sz="1800" b="1" baseline="0" dirty="0"/>
                        <a:t> оценка работы модели </a:t>
                      </a:r>
                      <a:r>
                        <a:rPr lang="en-US" sz="1800" baseline="0" dirty="0"/>
                        <a:t>(RLHF)</a:t>
                      </a:r>
                      <a:endParaRPr lang="ru-RU" sz="1800" baseline="0" dirty="0"/>
                    </a:p>
                    <a:p>
                      <a:r>
                        <a:rPr lang="ru-RU" sz="1800" b="1" baseline="0" dirty="0"/>
                        <a:t>Статистические</a:t>
                      </a:r>
                      <a:r>
                        <a:rPr lang="ru-RU" sz="1800" baseline="0" dirty="0"/>
                        <a:t> </a:t>
                      </a:r>
                      <a:r>
                        <a:rPr lang="ru-RU" sz="1800" b="1" baseline="0" dirty="0"/>
                        <a:t>тесты</a:t>
                      </a:r>
                      <a:r>
                        <a:rPr lang="ru-RU" sz="1800" baseline="0" dirty="0"/>
                        <a:t> результатов модели (разброс рез, соотв. Распределению и т.д.)</a:t>
                      </a:r>
                      <a:endParaRPr lang="ru-RU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515947"/>
                  </a:ext>
                </a:extLst>
              </a:tr>
              <a:tr h="710726">
                <a:tc>
                  <a:txBody>
                    <a:bodyPr/>
                    <a:lstStyle/>
                    <a:p>
                      <a:r>
                        <a:rPr lang="ru-RU" sz="1800" b="1" dirty="0"/>
                        <a:t>Совместимость </a:t>
                      </a:r>
                      <a:r>
                        <a:rPr lang="ru-RU" sz="1800" dirty="0"/>
                        <a:t>с другими решениями, нормативной базой, </a:t>
                      </a:r>
                      <a:endParaRPr lang="ru-RU" sz="18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Тесты на доверительный 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26766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52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3443F-8999-4FB6-B9AC-64CB427E3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1" y="0"/>
            <a:ext cx="10515600" cy="687185"/>
          </a:xfrm>
        </p:spPr>
        <p:txBody>
          <a:bodyPr/>
          <a:lstStyle/>
          <a:p>
            <a:r>
              <a:rPr lang="ru-RU" sz="3000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Модель </a:t>
            </a:r>
            <a:r>
              <a:rPr lang="en-US" sz="3000" dirty="0" err="1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Cynefin</a:t>
            </a:r>
            <a:r>
              <a:rPr lang="ru-RU" sz="3000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 (</a:t>
            </a:r>
            <a:r>
              <a:rPr lang="ru-RU" sz="3000" dirty="0" err="1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Кеневин</a:t>
            </a:r>
            <a:r>
              <a:rPr lang="ru-RU" sz="3000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AB956C-822E-4E10-BCF7-A0052ED035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65"/>
          <a:stretch/>
        </p:blipFill>
        <p:spPr>
          <a:xfrm>
            <a:off x="2247900" y="1172870"/>
            <a:ext cx="6920435" cy="5355711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8682991" y="1515068"/>
            <a:ext cx="3328034" cy="10826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Априорные знания о домене (о результате) или методе достижения результатов (об инструментах)</a:t>
            </a:r>
            <a:r>
              <a:rPr lang="en-US" sz="1600" dirty="0" smtClean="0"/>
              <a:t> </a:t>
            </a:r>
            <a:r>
              <a:rPr lang="ru-RU" sz="1600" dirty="0" smtClean="0"/>
              <a:t>в гипотезах</a:t>
            </a:r>
            <a:endParaRPr lang="ru-RU" sz="16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9075420" y="3674585"/>
            <a:ext cx="2935604" cy="5407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Априор</a:t>
            </a:r>
            <a:r>
              <a:rPr lang="ru-RU" dirty="0" smtClean="0"/>
              <a:t>. Знания –</a:t>
            </a:r>
            <a:r>
              <a:rPr lang="en-US" dirty="0" smtClean="0"/>
              <a:t>&gt; </a:t>
            </a:r>
            <a:r>
              <a:rPr lang="ru-RU" dirty="0" smtClean="0"/>
              <a:t>обоснованные гипотезы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9075420" y="5523252"/>
            <a:ext cx="2935604" cy="5691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И домен и инструменты </a:t>
            </a:r>
            <a:endParaRPr lang="en-US" sz="1800" dirty="0" smtClean="0"/>
          </a:p>
          <a:p>
            <a:pPr algn="ctr"/>
            <a:r>
              <a:rPr lang="ru-RU" sz="1600" dirty="0" smtClean="0"/>
              <a:t>решения задач известны</a:t>
            </a:r>
            <a:endParaRPr lang="ru-RU" sz="16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682990" y="2597683"/>
            <a:ext cx="3328034" cy="3243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Проект </a:t>
            </a:r>
            <a:r>
              <a:rPr lang="en-US" sz="1600" dirty="0" smtClean="0">
                <a:solidFill>
                  <a:schemeClr val="bg1"/>
                </a:solidFill>
              </a:rPr>
              <a:t>TRL</a:t>
            </a:r>
            <a:r>
              <a:rPr lang="ru-RU" sz="1600" dirty="0" smtClean="0">
                <a:solidFill>
                  <a:schemeClr val="bg1"/>
                </a:solidFill>
              </a:rPr>
              <a:t>5</a:t>
            </a:r>
            <a:r>
              <a:rPr lang="ru-RU" sz="16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9075420" y="6176831"/>
            <a:ext cx="2935604" cy="3931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Процесс, </a:t>
            </a:r>
            <a:r>
              <a:rPr lang="en-US" dirty="0" smtClean="0">
                <a:solidFill>
                  <a:schemeClr val="bg1"/>
                </a:solidFill>
              </a:rPr>
              <a:t>TRL 8-9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075420" y="5100016"/>
            <a:ext cx="2935604" cy="3336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Waterfall</a:t>
            </a:r>
            <a:endParaRPr lang="ru-RU" sz="18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8682989" y="1156126"/>
            <a:ext cx="3328035" cy="3589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CRISP-DM, PM</a:t>
            </a:r>
            <a:endParaRPr lang="ru-RU" sz="16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9075420" y="3116122"/>
            <a:ext cx="2935604" cy="3931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ОКР ТУТ -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ru-RU" dirty="0" smtClean="0">
                <a:solidFill>
                  <a:schemeClr val="bg1"/>
                </a:solidFill>
              </a:rPr>
              <a:t> модель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9075420" y="4638022"/>
            <a:ext cx="2935604" cy="3931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Продукт тут </a:t>
            </a:r>
            <a:r>
              <a:rPr lang="en-US" sz="1600" dirty="0" smtClean="0">
                <a:solidFill>
                  <a:schemeClr val="bg1"/>
                </a:solidFill>
              </a:rPr>
              <a:t>(TRL 7+)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5332991" y="350456"/>
            <a:ext cx="5329612" cy="393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u="sng" dirty="0" smtClean="0">
                <a:solidFill>
                  <a:schemeClr val="tx1"/>
                </a:solidFill>
              </a:rPr>
              <a:t>Метрики могут быть разные на разных этапах!</a:t>
            </a:r>
            <a:endParaRPr lang="ru-RU" b="1" u="sng" dirty="0">
              <a:solidFill>
                <a:schemeClr val="tx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841500" y="863599"/>
            <a:ext cx="4597400" cy="4440127"/>
          </a:xfrm>
          <a:prstGeom prst="ellipse">
            <a:avLst/>
          </a:prstGeom>
          <a:noFill/>
          <a:ln w="3810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sp>
        <p:nvSpPr>
          <p:cNvPr id="3" name="Прямоугольник 2"/>
          <p:cNvSpPr/>
          <p:nvPr/>
        </p:nvSpPr>
        <p:spPr>
          <a:xfrm>
            <a:off x="203580" y="5112715"/>
            <a:ext cx="2793620" cy="11763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Нет ни понимания результата ни методов его достижения</a:t>
            </a:r>
          </a:p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Связи тоже не установить 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03580" y="1669665"/>
            <a:ext cx="2301240" cy="7909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>
                <a:solidFill>
                  <a:schemeClr val="bg1"/>
                </a:solidFill>
              </a:rPr>
              <a:t>Связи сложные, понимаются экспериментально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03581" y="4026266"/>
            <a:ext cx="2301242" cy="7443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Количество </a:t>
            </a:r>
          </a:p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 гипотез переходит в качество –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  <a:r>
              <a:rPr lang="ru-RU" sz="1600" dirty="0" smtClean="0">
                <a:solidFill>
                  <a:schemeClr val="bg1"/>
                </a:solidFill>
              </a:rPr>
              <a:t> связь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03580" y="6273072"/>
            <a:ext cx="2793620" cy="3931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>
                <a:solidFill>
                  <a:schemeClr val="bg1"/>
                </a:solidFill>
              </a:rPr>
              <a:t>Еще и не проект</a:t>
            </a:r>
            <a:r>
              <a:rPr lang="en-US" sz="1800" dirty="0" smtClean="0">
                <a:solidFill>
                  <a:schemeClr val="bg1"/>
                </a:solidFill>
              </a:rPr>
              <a:t>, TRL1-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03580" y="2543260"/>
            <a:ext cx="2301240" cy="3931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>
                <a:solidFill>
                  <a:schemeClr val="bg1"/>
                </a:solidFill>
              </a:rPr>
              <a:t>Проект </a:t>
            </a:r>
            <a:r>
              <a:rPr lang="en-US" sz="1800" dirty="0" smtClean="0">
                <a:solidFill>
                  <a:schemeClr val="bg1"/>
                </a:solidFill>
              </a:rPr>
              <a:t>TRL1-</a:t>
            </a:r>
            <a:r>
              <a:rPr lang="ru-RU" sz="1800" dirty="0" smtClean="0">
                <a:solidFill>
                  <a:schemeClr val="bg1"/>
                </a:solidFill>
              </a:rPr>
              <a:t>4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203580" y="1296947"/>
            <a:ext cx="2301240" cy="2755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Agile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203580" y="4770649"/>
            <a:ext cx="2793620" cy="3336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Протокол </a:t>
            </a:r>
            <a:r>
              <a:rPr lang="ru-RU" sz="1800" dirty="0" smtClean="0">
                <a:solidFill>
                  <a:schemeClr val="bg1"/>
                </a:solidFill>
              </a:rPr>
              <a:t>исследователя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03580" y="3287644"/>
            <a:ext cx="2301241" cy="3931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>
                <a:solidFill>
                  <a:schemeClr val="bg1"/>
                </a:solidFill>
              </a:rPr>
              <a:t>НИР ТУТ -</a:t>
            </a:r>
            <a:r>
              <a:rPr lang="en-US" sz="1800" dirty="0" smtClean="0">
                <a:solidFill>
                  <a:schemeClr val="bg1"/>
                </a:solidFill>
              </a:rPr>
              <a:t>&gt;</a:t>
            </a:r>
            <a:r>
              <a:rPr lang="ru-RU" sz="1800" dirty="0" smtClean="0">
                <a:solidFill>
                  <a:schemeClr val="bg1"/>
                </a:solidFill>
              </a:rPr>
              <a:t> отчет</a:t>
            </a:r>
            <a:endParaRPr lang="ru-R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98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3443F-8999-4FB6-B9AC-64CB427E3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1" y="0"/>
            <a:ext cx="10515600" cy="687185"/>
          </a:xfrm>
        </p:spPr>
        <p:txBody>
          <a:bodyPr/>
          <a:lstStyle/>
          <a:p>
            <a:r>
              <a:rPr lang="ru-RU" sz="3000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Модель </a:t>
            </a:r>
            <a:r>
              <a:rPr lang="en-US" sz="3000" dirty="0" err="1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Cynefin</a:t>
            </a:r>
            <a:r>
              <a:rPr lang="ru-RU" sz="3000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 (</a:t>
            </a:r>
            <a:r>
              <a:rPr lang="ru-RU" sz="3000" dirty="0" err="1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Кеневин</a:t>
            </a:r>
            <a:r>
              <a:rPr lang="ru-RU" sz="3000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AB956C-822E-4E10-BCF7-A0052ED035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65"/>
          <a:stretch/>
        </p:blipFill>
        <p:spPr>
          <a:xfrm>
            <a:off x="2247900" y="1172870"/>
            <a:ext cx="6920435" cy="5355711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8682991" y="1515069"/>
            <a:ext cx="3328034" cy="6358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/>
              <a:t>Уровень команд 2-4</a:t>
            </a:r>
            <a:endParaRPr lang="ru-RU" sz="18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9075420" y="3674585"/>
            <a:ext cx="2935604" cy="5407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err="1" smtClean="0"/>
              <a:t>Априор</a:t>
            </a:r>
            <a:r>
              <a:rPr lang="ru-RU" sz="1600" dirty="0" smtClean="0"/>
              <a:t>. Знания –</a:t>
            </a:r>
            <a:r>
              <a:rPr lang="en-US" sz="1600" dirty="0" smtClean="0"/>
              <a:t>&gt; </a:t>
            </a:r>
            <a:r>
              <a:rPr lang="ru-RU" sz="1600" dirty="0" smtClean="0"/>
              <a:t>обоснованные гипотезы</a:t>
            </a:r>
            <a:endParaRPr lang="ru-RU" sz="16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9075420" y="5641567"/>
            <a:ext cx="2935604" cy="5352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/>
              <a:t>Лидер слабый, </a:t>
            </a:r>
            <a:endParaRPr lang="ru-RU" sz="18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682990" y="2135782"/>
            <a:ext cx="3328034" cy="3243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>
                <a:solidFill>
                  <a:schemeClr val="bg1"/>
                </a:solidFill>
              </a:rPr>
              <a:t>Лидер доводит результат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9075420" y="6176831"/>
            <a:ext cx="2935604" cy="3931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>
                <a:solidFill>
                  <a:schemeClr val="bg1"/>
                </a:solidFill>
              </a:rPr>
              <a:t>Уровень команды 1-3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075420" y="5296546"/>
            <a:ext cx="2935604" cy="3336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Waterfall</a:t>
            </a:r>
            <a:endParaRPr lang="ru-RU" sz="18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8682989" y="1156126"/>
            <a:ext cx="3328035" cy="3589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CRISP-DM, PM</a:t>
            </a:r>
            <a:endParaRPr lang="ru-RU" sz="18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9075420" y="3116122"/>
            <a:ext cx="2935604" cy="3931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ОКР ТУТ -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  <a:r>
              <a:rPr lang="ru-RU" sz="1600" dirty="0" smtClean="0">
                <a:solidFill>
                  <a:schemeClr val="bg1"/>
                </a:solidFill>
              </a:rPr>
              <a:t> модель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8682989" y="2443725"/>
            <a:ext cx="3328035" cy="3206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>
                <a:solidFill>
                  <a:schemeClr val="bg1"/>
                </a:solidFill>
              </a:rPr>
              <a:t>Продукт тут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5332991" y="350456"/>
            <a:ext cx="5329612" cy="393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u="sng" dirty="0" smtClean="0">
                <a:solidFill>
                  <a:schemeClr val="tx1"/>
                </a:solidFill>
              </a:rPr>
              <a:t>Метрики могут быть разные на разных этапах!</a:t>
            </a:r>
            <a:endParaRPr lang="ru-RU" b="1" u="sng" dirty="0">
              <a:solidFill>
                <a:schemeClr val="tx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841500" y="863599"/>
            <a:ext cx="4597400" cy="4440127"/>
          </a:xfrm>
          <a:prstGeom prst="ellipse">
            <a:avLst/>
          </a:prstGeom>
          <a:noFill/>
          <a:ln w="3810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sp>
        <p:nvSpPr>
          <p:cNvPr id="8" name="Прямоугольник 7"/>
          <p:cNvSpPr/>
          <p:nvPr/>
        </p:nvSpPr>
        <p:spPr>
          <a:xfrm>
            <a:off x="203580" y="1798509"/>
            <a:ext cx="2301240" cy="4856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Уровень команды 3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87674" y="5641567"/>
            <a:ext cx="2793619" cy="6605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Уровень команды </a:t>
            </a:r>
            <a:br>
              <a:rPr lang="ru-RU" sz="1600" dirty="0" smtClean="0">
                <a:solidFill>
                  <a:schemeClr val="bg1"/>
                </a:solidFill>
              </a:rPr>
            </a:br>
            <a:r>
              <a:rPr lang="ru-RU" sz="1600" dirty="0" smtClean="0">
                <a:solidFill>
                  <a:schemeClr val="bg1"/>
                </a:solidFill>
              </a:rPr>
              <a:t>или 5 или 3 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03580" y="2263579"/>
            <a:ext cx="2301240" cy="3931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>
                <a:solidFill>
                  <a:schemeClr val="bg1"/>
                </a:solidFill>
              </a:rPr>
              <a:t>Лидеры важны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203580" y="1514567"/>
            <a:ext cx="2301240" cy="2755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Agile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87674" y="6302158"/>
            <a:ext cx="2793620" cy="3336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Протокол исследователя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187674" y="3674585"/>
            <a:ext cx="2301241" cy="3931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НИР ТУТ -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  <a:r>
              <a:rPr lang="ru-RU" sz="1600" dirty="0" smtClean="0">
                <a:solidFill>
                  <a:schemeClr val="bg1"/>
                </a:solidFill>
              </a:rPr>
              <a:t> отчет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87674" y="5227478"/>
            <a:ext cx="2793619" cy="3931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Лидер сильный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9075420" y="5037700"/>
            <a:ext cx="2935604" cy="2660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>
                <a:solidFill>
                  <a:schemeClr val="bg1"/>
                </a:solidFill>
              </a:rPr>
              <a:t>Процесс тут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187674" y="3271962"/>
            <a:ext cx="2301241" cy="3931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Проект тут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22407" y="6451186"/>
            <a:ext cx="451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Продукт копирует структуру команды!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92551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50" y="222250"/>
            <a:ext cx="11525250" cy="701675"/>
          </a:xfrm>
        </p:spPr>
        <p:txBody>
          <a:bodyPr>
            <a:normAutofit/>
          </a:bodyPr>
          <a:lstStyle/>
          <a:p>
            <a:r>
              <a:rPr lang="ru-RU" sz="2700" b="1" dirty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Цель и предпосылки к проекту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5750" y="914400"/>
            <a:ext cx="11817350" cy="6073774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2300" b="1" dirty="0" smtClean="0">
                <a:solidFill>
                  <a:schemeClr val="tx1"/>
                </a:solidFill>
                <a:latin typeface="+mn-lt"/>
              </a:rPr>
              <a:t>Бизнес\доменная-цель\</a:t>
            </a:r>
            <a:r>
              <a:rPr lang="ru-RU" altLang="ru-RU" sz="2300" b="1" dirty="0" err="1" smtClean="0">
                <a:solidFill>
                  <a:schemeClr val="tx1"/>
                </a:solidFill>
                <a:latin typeface="+mn-lt"/>
              </a:rPr>
              <a:t>Самоопределние</a:t>
            </a:r>
            <a:r>
              <a:rPr lang="ru-RU" altLang="ru-RU" sz="2300" b="1" dirty="0" smtClean="0">
                <a:solidFill>
                  <a:schemeClr val="tx1"/>
                </a:solidFill>
                <a:latin typeface="+mn-lt"/>
              </a:rPr>
              <a:t> команды</a:t>
            </a:r>
          </a:p>
          <a:p>
            <a:pPr indent="-457200" eaLnBrk="0" fontAlgn="base" hangingPunct="0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Tx/>
              <a:buSzTx/>
            </a:pPr>
            <a:r>
              <a:rPr lang="ru-RU" sz="2300" dirty="0">
                <a:solidFill>
                  <a:schemeClr val="tx1"/>
                </a:solidFill>
                <a:latin typeface="+mn-lt"/>
              </a:rPr>
              <a:t>Описание всех общих </a:t>
            </a:r>
            <a:r>
              <a:rPr lang="ru-RU" sz="2300" dirty="0" smtClean="0">
                <a:solidFill>
                  <a:schemeClr val="tx1"/>
                </a:solidFill>
                <a:latin typeface="+mn-lt"/>
              </a:rPr>
              <a:t>предпосылок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/</a:t>
            </a:r>
            <a:r>
              <a:rPr lang="ru-RU" sz="2300" dirty="0" smtClean="0">
                <a:solidFill>
                  <a:schemeClr val="tx1"/>
                </a:solidFill>
                <a:latin typeface="+mn-lt"/>
              </a:rPr>
              <a:t>проблем/мотивации </a:t>
            </a:r>
            <a:r>
              <a:rPr lang="ru-RU" sz="2300" dirty="0">
                <a:solidFill>
                  <a:schemeClr val="tx1"/>
                </a:solidFill>
                <a:latin typeface="+mn-lt"/>
              </a:rPr>
              <a:t>решения, используемых в системе – с обоснованием от запроса </a:t>
            </a:r>
            <a:r>
              <a:rPr lang="ru-RU" sz="2300" dirty="0" smtClean="0">
                <a:solidFill>
                  <a:schemeClr val="tx1"/>
                </a:solidFill>
                <a:latin typeface="+mn-lt"/>
              </a:rPr>
              <a:t>бизнеса/домена</a:t>
            </a:r>
            <a:endParaRPr lang="ru-RU" altLang="ru-RU" sz="2300" dirty="0" smtClean="0">
              <a:solidFill>
                <a:schemeClr val="tx1"/>
              </a:solidFill>
              <a:latin typeface="+mn-lt"/>
            </a:endParaRPr>
          </a:p>
          <a:p>
            <a:pPr indent="-457200" eaLnBrk="0" fontAlgn="base" hangingPunct="0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Tx/>
              <a:buSzTx/>
            </a:pPr>
            <a:r>
              <a:rPr lang="ru-RU" altLang="ru-RU" sz="2300" dirty="0" smtClean="0">
                <a:solidFill>
                  <a:schemeClr val="tx1"/>
                </a:solidFill>
                <a:latin typeface="+mn-lt"/>
              </a:rPr>
              <a:t>Что и для чего хочется сделать в домене</a:t>
            </a:r>
          </a:p>
          <a:p>
            <a:pPr indent="-457200" eaLnBrk="0" fontAlgn="base" hangingPunct="0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Tx/>
              <a:buSzTx/>
            </a:pPr>
            <a:r>
              <a:rPr lang="ru-RU" altLang="ru-RU" sz="2300" dirty="0" smtClean="0">
                <a:solidFill>
                  <a:schemeClr val="tx1"/>
                </a:solidFill>
                <a:latin typeface="+mn-lt"/>
              </a:rPr>
              <a:t>Почему </a:t>
            </a:r>
            <a:r>
              <a:rPr lang="ru-RU" altLang="ru-RU" sz="2300" dirty="0">
                <a:solidFill>
                  <a:schemeClr val="tx1"/>
                </a:solidFill>
                <a:latin typeface="+mn-lt"/>
              </a:rPr>
              <a:t>станет лучше, чем сейчас, от использования ML </a:t>
            </a:r>
          </a:p>
          <a:p>
            <a:pPr indent="-457200" eaLnBrk="0" fontAlgn="base" hangingPunct="0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Tx/>
              <a:buSzTx/>
            </a:pPr>
            <a:r>
              <a:rPr lang="ru-RU" altLang="ru-RU" sz="2300" dirty="0">
                <a:solidFill>
                  <a:schemeClr val="tx1"/>
                </a:solidFill>
                <a:latin typeface="+mn-lt"/>
              </a:rPr>
              <a:t>Что будем считать успехом итерации с точки зрения </a:t>
            </a:r>
            <a:r>
              <a:rPr lang="ru-RU" altLang="ru-RU" sz="2300" dirty="0" smtClean="0">
                <a:solidFill>
                  <a:schemeClr val="tx1"/>
                </a:solidFill>
                <a:latin typeface="+mn-lt"/>
              </a:rPr>
              <a:t>бизнеса</a:t>
            </a:r>
          </a:p>
          <a:p>
            <a:pPr indent="-457200" eaLnBrk="0" fontAlgn="base" hangingPunct="0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Tx/>
              <a:buSzTx/>
            </a:pPr>
            <a:r>
              <a:rPr lang="ru-RU" altLang="ru-RU" sz="2300" dirty="0" smtClean="0">
                <a:solidFill>
                  <a:schemeClr val="tx1"/>
                </a:solidFill>
                <a:latin typeface="+mn-lt"/>
              </a:rPr>
              <a:t>Можно ли говорить о </a:t>
            </a:r>
            <a:r>
              <a:rPr lang="en-US" altLang="ru-RU" sz="2300" dirty="0" smtClean="0">
                <a:solidFill>
                  <a:schemeClr val="tx1"/>
                </a:solidFill>
                <a:latin typeface="+mn-lt"/>
              </a:rPr>
              <a:t>Killer feature</a:t>
            </a:r>
            <a:endParaRPr lang="ru-RU" altLang="ru-RU" sz="2300" dirty="0" smtClean="0">
              <a:solidFill>
                <a:schemeClr val="tx1"/>
              </a:solidFill>
              <a:latin typeface="+mn-lt"/>
            </a:endParaRPr>
          </a:p>
          <a:p>
            <a:pPr indent="-457200" eaLnBrk="0" fontAlgn="base" hangingPunct="0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Tx/>
              <a:buSzTx/>
            </a:pPr>
            <a:r>
              <a:rPr lang="ru-RU" altLang="ru-RU" sz="2300" dirty="0" smtClean="0">
                <a:solidFill>
                  <a:schemeClr val="tx1"/>
                </a:solidFill>
                <a:latin typeface="+mn-lt"/>
              </a:rPr>
              <a:t>Какие дополнительные эффекты могут быть</a:t>
            </a:r>
            <a:endParaRPr lang="en-US" altLang="ru-RU" sz="2300" dirty="0" smtClean="0">
              <a:solidFill>
                <a:schemeClr val="tx1"/>
              </a:solidFill>
              <a:latin typeface="+mn-lt"/>
            </a:endParaRPr>
          </a:p>
          <a:p>
            <a:pPr indent="-457200" eaLnBrk="0" fontAlgn="base" hangingPunct="0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Tx/>
              <a:buSzTx/>
            </a:pPr>
            <a:r>
              <a:rPr lang="ru-RU" altLang="ru-RU" sz="2300" dirty="0" smtClean="0">
                <a:solidFill>
                  <a:schemeClr val="tx1"/>
                </a:solidFill>
                <a:latin typeface="+mn-lt"/>
              </a:rPr>
              <a:t>Как и какие  в целом можно решать задачи</a:t>
            </a:r>
            <a:r>
              <a:rPr lang="en-US" altLang="ru-RU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altLang="ru-RU" sz="2300" dirty="0" smtClean="0">
                <a:solidFill>
                  <a:schemeClr val="tx1"/>
                </a:solidFill>
                <a:latin typeface="+mn-lt"/>
              </a:rPr>
              <a:t> (поле для </a:t>
            </a:r>
            <a:r>
              <a:rPr lang="en-US" altLang="ru-RU" sz="2300" dirty="0" smtClean="0">
                <a:solidFill>
                  <a:schemeClr val="tx1"/>
                </a:solidFill>
                <a:latin typeface="+mn-lt"/>
              </a:rPr>
              <a:t>R&amp;D)</a:t>
            </a:r>
          </a:p>
          <a:p>
            <a:pPr indent="-457200" eaLnBrk="0" fontAlgn="base" hangingPunct="0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Tx/>
              <a:buSzTx/>
            </a:pPr>
            <a:r>
              <a:rPr lang="ru-RU" sz="2400" dirty="0">
                <a:solidFill>
                  <a:schemeClr val="tx1"/>
                </a:solidFill>
              </a:rPr>
              <a:t>Степень проработанности подобных решений в мире на уровне </a:t>
            </a:r>
            <a:r>
              <a:rPr lang="ru-RU" sz="2400" dirty="0" smtClean="0">
                <a:solidFill>
                  <a:schemeClr val="tx1"/>
                </a:solidFill>
              </a:rPr>
              <a:t>Домена\</a:t>
            </a:r>
            <a:r>
              <a:rPr lang="ru-RU" sz="2400" dirty="0" err="1" smtClean="0">
                <a:solidFill>
                  <a:schemeClr val="tx1"/>
                </a:solidFill>
              </a:rPr>
              <a:t>облатси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err="1" smtClean="0">
                <a:solidFill>
                  <a:schemeClr val="tx1"/>
                </a:solidFill>
              </a:rPr>
              <a:t>знаий</a:t>
            </a:r>
            <a:r>
              <a:rPr lang="ru-RU" sz="2400" dirty="0" smtClean="0">
                <a:solidFill>
                  <a:schemeClr val="tx1"/>
                </a:solidFill>
              </a:rPr>
              <a:t>\бизнес</a:t>
            </a:r>
            <a:endParaRPr lang="ru-RU" sz="24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4000" dirty="0">
              <a:solidFill>
                <a:schemeClr val="tx1"/>
              </a:solidFill>
              <a:latin typeface="+mn-lt"/>
            </a:endParaRPr>
          </a:p>
          <a:p>
            <a:endParaRPr lang="ru-RU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15425" y="222250"/>
            <a:ext cx="2762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C00000"/>
                </a:solidFill>
              </a:rPr>
              <a:t>Вариант 1</a:t>
            </a:r>
          </a:p>
        </p:txBody>
      </p:sp>
    </p:spTree>
    <p:extLst>
      <p:ext uri="{BB962C8B-B14F-4D97-AF65-F5344CB8AC3E}">
        <p14:creationId xmlns:p14="http://schemas.microsoft.com/office/powerpoint/2010/main" val="121927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50" y="222250"/>
            <a:ext cx="11525250" cy="701675"/>
          </a:xfrm>
        </p:spPr>
        <p:txBody>
          <a:bodyPr>
            <a:normAutofit/>
          </a:bodyPr>
          <a:lstStyle/>
          <a:p>
            <a:r>
              <a:rPr lang="ru-RU" sz="2700" b="1" dirty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Цель и предпосылки к проекту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923926"/>
            <a:ext cx="11906250" cy="5695949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None/>
            </a:pPr>
            <a:r>
              <a:rPr lang="ru-RU" sz="2300" b="1" dirty="0" smtClean="0">
                <a:solidFill>
                  <a:schemeClr val="tx1"/>
                </a:solidFill>
                <a:latin typeface="+mn-lt"/>
              </a:rPr>
              <a:t>Бизнес</a:t>
            </a:r>
            <a:r>
              <a:rPr lang="en-US" sz="2300" b="1" dirty="0" smtClean="0">
                <a:solidFill>
                  <a:schemeClr val="tx1"/>
                </a:solidFill>
                <a:latin typeface="+mn-lt"/>
              </a:rPr>
              <a:t>/</a:t>
            </a:r>
            <a:r>
              <a:rPr lang="ru-RU" sz="2300" b="1" dirty="0" smtClean="0">
                <a:solidFill>
                  <a:schemeClr val="tx1"/>
                </a:solidFill>
                <a:latin typeface="+mn-lt"/>
              </a:rPr>
              <a:t>доменные</a:t>
            </a:r>
            <a:r>
              <a:rPr lang="en-US" sz="2300" b="1" dirty="0" smtClean="0">
                <a:solidFill>
                  <a:schemeClr val="tx1"/>
                </a:solidFill>
                <a:latin typeface="+mn-lt"/>
              </a:rPr>
              <a:t>/</a:t>
            </a:r>
            <a:r>
              <a:rPr lang="ru-RU" sz="2300" b="1" dirty="0" smtClean="0">
                <a:solidFill>
                  <a:schemeClr val="tx1"/>
                </a:solidFill>
                <a:latin typeface="+mn-lt"/>
              </a:rPr>
              <a:t>продуктовые - требования </a:t>
            </a:r>
            <a:r>
              <a:rPr lang="ru-RU" sz="2300" b="1" dirty="0">
                <a:solidFill>
                  <a:schemeClr val="tx1"/>
                </a:solidFill>
                <a:latin typeface="+mn-lt"/>
              </a:rPr>
              <a:t>и ограничения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ru-RU" sz="2300" dirty="0">
                <a:solidFill>
                  <a:schemeClr val="tx1"/>
                </a:solidFill>
                <a:latin typeface="+mn-lt"/>
              </a:rPr>
              <a:t>Краткое описание </a:t>
            </a:r>
            <a:r>
              <a:rPr lang="ru-RU" sz="2300" b="1" dirty="0" smtClean="0">
                <a:solidFill>
                  <a:schemeClr val="tx1"/>
                </a:solidFill>
                <a:latin typeface="+mn-lt"/>
              </a:rPr>
              <a:t>требований 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ru-RU" sz="2300" dirty="0" smtClean="0">
                <a:solidFill>
                  <a:schemeClr val="tx1"/>
                </a:solidFill>
                <a:latin typeface="+mn-lt"/>
              </a:rPr>
              <a:t>Ограничения (этика, приватность, безопасность, законодательство, доменные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ru-RU" sz="2300" dirty="0" smtClean="0">
                <a:solidFill>
                  <a:schemeClr val="tx1"/>
                </a:solidFill>
                <a:latin typeface="+mn-lt"/>
              </a:rPr>
              <a:t>квалификация и принятие ИИ пользователем, доверие)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ru-RU" sz="2300" dirty="0" smtClean="0">
                <a:solidFill>
                  <a:schemeClr val="tx1"/>
                </a:solidFill>
                <a:latin typeface="+mn-lt"/>
              </a:rPr>
              <a:t>Операционные ограничения, ограничения ПАК ограничения на время разработки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ru-RU" sz="2300" b="1" dirty="0" smtClean="0">
                <a:solidFill>
                  <a:schemeClr val="tx1"/>
                </a:solidFill>
                <a:latin typeface="+mn-lt"/>
              </a:rPr>
              <a:t>Что такое минимально успешный пилот 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ru-RU" sz="2300" dirty="0">
                <a:solidFill>
                  <a:schemeClr val="tx1"/>
                </a:solidFill>
                <a:latin typeface="+mn-lt"/>
              </a:rPr>
              <a:t>или на что повлияет решение (измеримые факторы), 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ru-RU" sz="2300" b="1" dirty="0" smtClean="0">
                <a:solidFill>
                  <a:schemeClr val="tx1"/>
                </a:solidFill>
                <a:latin typeface="+mn-lt"/>
              </a:rPr>
              <a:t>Как именно будет использоваться разработка в целом в системе\бизнесе\вклад в области знаний </a:t>
            </a:r>
            <a:r>
              <a:rPr lang="ru-RU" sz="2300" dirty="0">
                <a:solidFill>
                  <a:schemeClr val="tx1"/>
                </a:solidFill>
                <a:latin typeface="+mn-lt"/>
              </a:rPr>
              <a:t> </a:t>
            </a:r>
            <a:r>
              <a:rPr lang="ru-RU" sz="2300" dirty="0" smtClean="0">
                <a:solidFill>
                  <a:schemeClr val="tx1"/>
                </a:solidFill>
                <a:latin typeface="+mn-lt"/>
              </a:rPr>
              <a:t> и </a:t>
            </a:r>
            <a:r>
              <a:rPr lang="ru-RU" sz="2300" dirty="0" err="1" smtClean="0">
                <a:solidFill>
                  <a:schemeClr val="tx1"/>
                </a:solidFill>
                <a:latin typeface="+mn-lt"/>
              </a:rPr>
              <a:t>тд</a:t>
            </a:r>
            <a:endParaRPr lang="ru-RU" sz="2300" dirty="0" smtClean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ru-RU" sz="2300" dirty="0">
                <a:solidFill>
                  <a:schemeClr val="tx1"/>
                </a:solidFill>
                <a:latin typeface="+mn-lt"/>
                <a:sym typeface="Roboto"/>
              </a:rPr>
              <a:t>Какие </a:t>
            </a:r>
            <a:r>
              <a:rPr lang="ru-RU" sz="2300" dirty="0" smtClean="0">
                <a:solidFill>
                  <a:schemeClr val="tx1"/>
                </a:solidFill>
                <a:latin typeface="+mn-lt"/>
                <a:sym typeface="Roboto"/>
              </a:rPr>
              <a:t>решения </a:t>
            </a:r>
            <a:r>
              <a:rPr lang="ru-RU" sz="2300" dirty="0">
                <a:solidFill>
                  <a:schemeClr val="tx1"/>
                </a:solidFill>
                <a:latin typeface="+mn-lt"/>
                <a:sym typeface="Roboto"/>
              </a:rPr>
              <a:t>максимально ценны для </a:t>
            </a:r>
            <a:r>
              <a:rPr lang="ru-RU" sz="2300" dirty="0" smtClean="0">
                <a:solidFill>
                  <a:schemeClr val="tx1"/>
                </a:solidFill>
                <a:latin typeface="+mn-lt"/>
                <a:sym typeface="Roboto"/>
              </a:rPr>
              <a:t>пользователей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ru-RU" sz="2300" dirty="0">
                <a:solidFill>
                  <a:schemeClr val="tx1"/>
                </a:solidFill>
                <a:sym typeface="Roboto"/>
              </a:rPr>
              <a:t>Какие решения максимально </a:t>
            </a:r>
            <a:r>
              <a:rPr lang="ru-RU" sz="2300" dirty="0" smtClean="0">
                <a:solidFill>
                  <a:schemeClr val="tx1"/>
                </a:solidFill>
                <a:sym typeface="Roboto"/>
              </a:rPr>
              <a:t>дешевы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ru-RU" sz="2300" dirty="0" smtClean="0">
                <a:solidFill>
                  <a:schemeClr val="tx1"/>
                </a:solidFill>
                <a:latin typeface="+mn-lt"/>
                <a:sym typeface="Roboto"/>
              </a:rPr>
              <a:t>Какие решения наиболее рискованные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ru-RU" sz="2300" dirty="0" smtClean="0">
                <a:solidFill>
                  <a:schemeClr val="tx1"/>
                </a:solidFill>
                <a:latin typeface="+mn-lt"/>
                <a:sym typeface="Roboto"/>
              </a:rPr>
              <a:t>Кому решения не выгодны и почему</a:t>
            </a:r>
            <a:endParaRPr lang="ru-RU" sz="2300" dirty="0">
              <a:solidFill>
                <a:schemeClr val="tx1"/>
              </a:solidFill>
              <a:latin typeface="+mn-lt"/>
              <a:sym typeface="Robot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4000" dirty="0">
              <a:solidFill>
                <a:schemeClr val="tx1"/>
              </a:solidFill>
              <a:latin typeface="+mn-lt"/>
            </a:endParaRPr>
          </a:p>
          <a:p>
            <a:endParaRPr lang="ru-RU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15425" y="222250"/>
            <a:ext cx="2762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C00000"/>
                </a:solidFill>
              </a:rPr>
              <a:t>Вариант 1</a:t>
            </a:r>
          </a:p>
        </p:txBody>
      </p:sp>
    </p:spTree>
    <p:extLst>
      <p:ext uri="{BB962C8B-B14F-4D97-AF65-F5344CB8AC3E}">
        <p14:creationId xmlns:p14="http://schemas.microsoft.com/office/powerpoint/2010/main" val="401649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title"/>
          </p:nvPr>
        </p:nvSpPr>
        <p:spPr>
          <a:xfrm>
            <a:off x="423750" y="365125"/>
            <a:ext cx="10930050" cy="389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127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ru-RU" sz="3000" b="1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ru-RU" sz="3000" b="1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MART(</a:t>
            </a:r>
            <a:r>
              <a:rPr lang="en-US" sz="3000" b="1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ER</a:t>
            </a:r>
            <a:r>
              <a:rPr lang="ru-RU" sz="3000" b="1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: 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4"/>
          <p:cNvSpPr txBox="1">
            <a:spLocks noGrp="1"/>
          </p:cNvSpPr>
          <p:nvPr>
            <p:ph type="body" idx="1"/>
          </p:nvPr>
        </p:nvSpPr>
        <p:spPr>
          <a:xfrm>
            <a:off x="423750" y="754225"/>
            <a:ext cx="11344500" cy="565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27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 b="1" dirty="0" err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ru-RU" sz="3000" b="1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pecific</a:t>
            </a:r>
            <a:r>
              <a:rPr lang="ru-RU" sz="4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3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(конкретность) </a:t>
            </a:r>
            <a:endParaRPr sz="4400" dirty="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 b="1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Who</a:t>
            </a: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: Команда Научного центра компетенций. Специалисты в обработке данных в медицинских  и индустриальных приложениях машинного обучения.</a:t>
            </a:r>
            <a:endParaRPr sz="24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•</a:t>
            </a:r>
            <a:r>
              <a:rPr lang="ru-RU" sz="2400" b="1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What</a:t>
            </a: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: MVP(TRL6) системы в виде </a:t>
            </a:r>
            <a:r>
              <a:rPr lang="ru-RU" sz="2400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веб-приложения </a:t>
            </a: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для классификации нарушений глазных заболеваний по ЭРГ сигналам.</a:t>
            </a:r>
            <a:endParaRPr sz="24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•</a:t>
            </a:r>
            <a:r>
              <a:rPr lang="ru-RU" sz="2400" b="1" i="1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Where</a:t>
            </a:r>
            <a:r>
              <a:rPr lang="ru-RU" sz="2400" i="1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 (где)? </a:t>
            </a:r>
            <a:r>
              <a:rPr lang="ru-RU" sz="2400" i="1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Проект </a:t>
            </a:r>
            <a:r>
              <a:rPr lang="ru-RU" sz="2400" i="1" dirty="0" err="1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Приоретет</a:t>
            </a:r>
            <a:r>
              <a:rPr lang="ru-RU" sz="2400" i="1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 2030 грант НЦК </a:t>
            </a:r>
            <a:r>
              <a:rPr lang="ru-RU" sz="2400" i="1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в рамках ИРИТ-РТФ УРФУ</a:t>
            </a:r>
            <a:endParaRPr sz="2400" i="1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•</a:t>
            </a:r>
            <a:r>
              <a:rPr lang="ru-RU" sz="2400" b="1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When</a:t>
            </a: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 (когда)? TRL6 в 2025 </a:t>
            </a:r>
            <a:r>
              <a:rPr lang="ru-RU" sz="2400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гг</a:t>
            </a:r>
            <a:endParaRPr sz="24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•</a:t>
            </a:r>
            <a:r>
              <a:rPr lang="ru-RU" sz="2400" b="1" i="1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Which</a:t>
            </a:r>
            <a:r>
              <a:rPr lang="ru-RU" sz="2400" i="1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 (который</a:t>
            </a:r>
            <a:r>
              <a:rPr lang="ru-RU" sz="2400" i="1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)? ЭРГ сигналы, для которых принимаются </a:t>
            </a:r>
            <a:r>
              <a:rPr lang="ru-RU" sz="2400" i="1" dirty="0" err="1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решния</a:t>
            </a:r>
            <a:r>
              <a:rPr lang="ru-RU" sz="2400" i="1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400" i="1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•</a:t>
            </a:r>
            <a:r>
              <a:rPr lang="ru-RU" sz="2400" b="1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Why</a:t>
            </a: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:  Это позволяет достичь целей </a:t>
            </a:r>
            <a:r>
              <a:rPr lang="ru-RU" sz="2400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приоритет-2030</a:t>
            </a: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, развивает наши компетенции в </a:t>
            </a:r>
            <a:r>
              <a:rPr lang="ru-RU" sz="2400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домене </a:t>
            </a: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и в инструментах работы в </a:t>
            </a:r>
            <a:r>
              <a:rPr lang="ru-RU" sz="2400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биомед</a:t>
            </a: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. сигналами.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8362950" y="301240"/>
            <a:ext cx="2762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C00000"/>
                </a:solidFill>
              </a:rPr>
              <a:t>Вариант 2</a:t>
            </a:r>
          </a:p>
        </p:txBody>
      </p:sp>
    </p:spTree>
    <p:extLst>
      <p:ext uri="{BB962C8B-B14F-4D97-AF65-F5344CB8AC3E}">
        <p14:creationId xmlns:p14="http://schemas.microsoft.com/office/powerpoint/2010/main" val="13434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195675" y="0"/>
            <a:ext cx="10515600" cy="614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127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ru-RU" sz="3000" b="1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ru-RU" sz="3000" b="1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MART(</a:t>
            </a:r>
            <a:r>
              <a:rPr lang="en-US" sz="3000" b="1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ER</a:t>
            </a:r>
            <a:r>
              <a:rPr lang="ru-RU" sz="3000" b="1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 </a:t>
            </a:r>
            <a:endParaRPr sz="5000" dirty="0"/>
          </a:p>
        </p:txBody>
      </p:sp>
      <p:sp>
        <p:nvSpPr>
          <p:cNvPr id="215" name="Google Shape;215;p25"/>
          <p:cNvSpPr txBox="1">
            <a:spLocks noGrp="1"/>
          </p:cNvSpPr>
          <p:nvPr>
            <p:ph type="body" idx="1"/>
          </p:nvPr>
        </p:nvSpPr>
        <p:spPr>
          <a:xfrm>
            <a:off x="195674" y="614400"/>
            <a:ext cx="11475625" cy="624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err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ru-RU" sz="2400" b="1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easurable</a:t>
            </a: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 (измеримость): </a:t>
            </a:r>
            <a:endParaRPr sz="24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8191A"/>
              </a:buClr>
              <a:buSzPts val="2000"/>
              <a:buFont typeface="Roboto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Точность диагностики от 85% к 2025 году при полноте &gt; 80%.</a:t>
            </a:r>
            <a:endParaRPr sz="20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8191A"/>
              </a:buClr>
              <a:buSzPts val="2000"/>
              <a:buFont typeface="Roboto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при этом работа сравнивается с результатами </a:t>
            </a:r>
            <a:r>
              <a:rPr lang="ru-RU" sz="2000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усл</a:t>
            </a: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. “мед брата”</a:t>
            </a:r>
            <a:endParaRPr sz="20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8191A"/>
              </a:buClr>
              <a:buSzPts val="2000"/>
              <a:buFont typeface="Roboto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Реализация проекта в режиме скрининга на 2000 человек в 2026 году с 1 партнером.  </a:t>
            </a:r>
            <a:endParaRPr sz="20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8191A"/>
              </a:buClr>
              <a:buSzPts val="2000"/>
              <a:buFont typeface="Roboto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Внедрение проекта у партнера в 2027 году.</a:t>
            </a:r>
            <a:endParaRPr sz="20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err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ru-RU" sz="2400" b="1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chievable</a:t>
            </a: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 (достижимость): </a:t>
            </a:r>
            <a:endParaRPr sz="24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18191A"/>
              </a:buClr>
              <a:buSzPts val="2400"/>
              <a:buFont typeface="Roboto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Риск </a:t>
            </a:r>
            <a:r>
              <a:rPr lang="ru-RU" sz="2000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на </a:t>
            </a: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уровне проработки нового стандарта анализа ЭРГ сигналов.</a:t>
            </a:r>
            <a:endParaRPr sz="20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8191A"/>
              </a:buClr>
              <a:buSzPts val="2000"/>
              <a:buFont typeface="Roboto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проблема выборки редких болезней, </a:t>
            </a:r>
            <a:endParaRPr sz="20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8191A"/>
              </a:buClr>
              <a:buSzPts val="2000"/>
              <a:buFont typeface="Roboto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проблема классификации болезней (мы используем ICF).</a:t>
            </a:r>
            <a:endParaRPr sz="20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err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ru-RU" sz="2400" b="1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elevant</a:t>
            </a: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 (уместность, важность):  </a:t>
            </a:r>
            <a:endParaRPr sz="24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8191A"/>
              </a:buClr>
              <a:buSzPts val="2000"/>
              <a:buFont typeface="Roboto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Важно в рамках международной кооперации,</a:t>
            </a:r>
            <a:endParaRPr sz="20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8191A"/>
              </a:buClr>
              <a:buSzPts val="2000"/>
              <a:buFont typeface="Roboto"/>
              <a:buChar char="•"/>
            </a:pPr>
            <a:r>
              <a:rPr lang="ru-RU" sz="2000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В </a:t>
            </a: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рамках компетенций нашего </a:t>
            </a:r>
            <a:r>
              <a:rPr lang="ru-RU" sz="2000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коллектива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8191A"/>
              </a:buClr>
              <a:buSzPts val="2000"/>
              <a:buFont typeface="Roboto"/>
              <a:buChar char="•"/>
            </a:pPr>
            <a:r>
              <a:rPr lang="ru-RU" sz="2000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Используемые методы своевременные </a:t>
            </a:r>
            <a:r>
              <a:rPr lang="en-US" sz="2000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(SOTA) </a:t>
            </a:r>
            <a:r>
              <a:rPr lang="ru-RU" sz="2000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БД сигналов соотв. Стандартам. </a:t>
            </a:r>
            <a:endParaRPr sz="20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err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ru-RU" sz="2400" b="1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ime</a:t>
            </a:r>
            <a:r>
              <a:rPr lang="ru-RU" sz="2400" b="1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400" b="1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bound</a:t>
            </a: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 (ограниченность по срокам): </a:t>
            </a:r>
            <a:endParaRPr sz="24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191A"/>
              </a:buClr>
              <a:buSzPts val="2000"/>
              <a:buFont typeface="Roboto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2024 г. TRL -4; 2025.01. TRL 5  2025.09. TRL 6; 2026.06. TRL 7.  </a:t>
            </a:r>
            <a:endParaRPr lang="en-US" sz="2000" dirty="0" smtClean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ru-RU" sz="2000" b="1" dirty="0" err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ru-RU" sz="2000" b="1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valuation</a:t>
            </a: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 (обратная связь, анализ и </a:t>
            </a:r>
            <a:r>
              <a:rPr lang="ru-RU" sz="2000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оценка в итерациях): </a:t>
            </a:r>
            <a:endParaRPr lang="ru-RU" sz="20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381000">
              <a:spcBef>
                <a:spcPts val="0"/>
              </a:spcBef>
              <a:buClr>
                <a:srgbClr val="18191A"/>
              </a:buClr>
              <a:buSzPts val="2400"/>
              <a:buFont typeface="Roboto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ОС по публикациям (по </a:t>
            </a:r>
            <a:r>
              <a:rPr lang="ru-RU" sz="2000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ревью</a:t>
            </a: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, что мы делаем в мире ИИ)</a:t>
            </a:r>
          </a:p>
          <a:p>
            <a:pPr lvl="0" indent="-381000">
              <a:spcBef>
                <a:spcPts val="0"/>
              </a:spcBef>
              <a:buClr>
                <a:srgbClr val="18191A"/>
              </a:buClr>
              <a:buSzPts val="2400"/>
              <a:buFont typeface="Roboto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Проработка ОС от партнеров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sz="2000" b="1" dirty="0" err="1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ru-RU" sz="2000" b="1" dirty="0" err="1" smtClean="0">
                <a:latin typeface="Roboto"/>
                <a:ea typeface="Roboto"/>
                <a:cs typeface="Roboto"/>
                <a:sym typeface="Roboto"/>
              </a:rPr>
              <a:t>eadjust</a:t>
            </a:r>
            <a:r>
              <a:rPr lang="ru-RU" sz="2000" b="1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(изменяемые, </a:t>
            </a:r>
            <a:r>
              <a:rPr lang="ru-RU" sz="2000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корректируемые</a:t>
            </a:r>
            <a:r>
              <a:rPr lang="en-US" sz="2000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в итерациях): </a:t>
            </a:r>
            <a:endParaRPr lang="ru-RU" sz="20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381000">
              <a:spcBef>
                <a:spcPts val="0"/>
              </a:spcBef>
              <a:buClr>
                <a:srgbClr val="18191A"/>
              </a:buClr>
              <a:buSzPts val="2400"/>
              <a:buFont typeface="Roboto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В процессе апробирования эксплуатации привлекается врач для оценки работы модели </a:t>
            </a:r>
          </a:p>
          <a:p>
            <a:pPr lvl="0" indent="-381000">
              <a:spcBef>
                <a:spcPts val="0"/>
              </a:spcBef>
              <a:buClr>
                <a:srgbClr val="18191A"/>
              </a:buClr>
              <a:buSzPts val="2400"/>
              <a:buFont typeface="Roboto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Корректировка за счет </a:t>
            </a:r>
            <a:r>
              <a:rPr lang="ru-RU" sz="2000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досбора</a:t>
            </a: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 данных, </a:t>
            </a:r>
            <a:r>
              <a:rPr lang="ru-RU" sz="2000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доразметка</a:t>
            </a: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 данных с врачами.</a:t>
            </a:r>
          </a:p>
          <a:p>
            <a:pPr lvl="0" indent="-381000">
              <a:spcBef>
                <a:spcPts val="0"/>
              </a:spcBef>
              <a:buClr>
                <a:srgbClr val="18191A"/>
              </a:buClr>
              <a:buSzPts val="2400"/>
              <a:buFont typeface="Roboto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Дополнительные </a:t>
            </a:r>
            <a:r>
              <a:rPr lang="ru-RU" sz="2000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фичи</a:t>
            </a: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 (не просто классификация, а top-3 классов или сегментация участков сигнала, указывающих на болезни). </a:t>
            </a:r>
          </a:p>
          <a:p>
            <a: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8191A"/>
              </a:buClr>
              <a:buSzPts val="2000"/>
              <a:buFont typeface="Roboto"/>
              <a:buChar char="•"/>
            </a:pPr>
            <a:endParaRPr sz="20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15425" y="222250"/>
            <a:ext cx="2762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800">
                <a:solidFill>
                  <a:srgbClr val="C00000"/>
                </a:solidFill>
              </a:defRPr>
            </a:lvl1pPr>
          </a:lstStyle>
          <a:p>
            <a:r>
              <a:rPr lang="ru-RU" dirty="0"/>
              <a:t>Вариант 2</a:t>
            </a:r>
          </a:p>
        </p:txBody>
      </p:sp>
    </p:spTree>
    <p:extLst>
      <p:ext uri="{BB962C8B-B14F-4D97-AF65-F5344CB8AC3E}">
        <p14:creationId xmlns:p14="http://schemas.microsoft.com/office/powerpoint/2010/main" val="371708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2663</Words>
  <Application>Microsoft Office PowerPoint</Application>
  <PresentationFormat>Широкоэкранный</PresentationFormat>
  <Paragraphs>454</Paragraphs>
  <Slides>39</Slides>
  <Notes>22</Notes>
  <HiddenSlides>2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50" baseType="lpstr">
      <vt:lpstr>Arial</vt:lpstr>
      <vt:lpstr>ui-monospace</vt:lpstr>
      <vt:lpstr>Roboto Light</vt:lpstr>
      <vt:lpstr>Roboto Medium</vt:lpstr>
      <vt:lpstr>Calibri</vt:lpstr>
      <vt:lpstr>-apple-system</vt:lpstr>
      <vt:lpstr>Raleway</vt:lpstr>
      <vt:lpstr>var(--fontStack-monospace, ui-monospace, SFMono-Regular, SF Mono, Menlo, Consolas, Liberation Mono, monospace)</vt:lpstr>
      <vt:lpstr>Roboto</vt:lpstr>
      <vt:lpstr>Тема Office</vt:lpstr>
      <vt:lpstr>CorelDRAW</vt:lpstr>
      <vt:lpstr>Проект с ИИ «Название проекта»</vt:lpstr>
      <vt:lpstr>Презентация PowerPoint</vt:lpstr>
      <vt:lpstr>Задание 2. Цели проекта</vt:lpstr>
      <vt:lpstr>Модель Cynefin (Кеневин)</vt:lpstr>
      <vt:lpstr>Модель Cynefin (Кеневин)</vt:lpstr>
      <vt:lpstr>Цель и предпосылки к проекту</vt:lpstr>
      <vt:lpstr>Цель и предпосылки к проекту</vt:lpstr>
      <vt:lpstr>SMART(ER): </vt:lpstr>
      <vt:lpstr>SMART(ER) </vt:lpstr>
      <vt:lpstr>Как правильно ставить цели по OKR</vt:lpstr>
      <vt:lpstr>Воронка ИКР: если НЕ, ТО..</vt:lpstr>
      <vt:lpstr>Задание 3. Гипотезы проекта</vt:lpstr>
      <vt:lpstr>Построение Дерева Метрик</vt:lpstr>
      <vt:lpstr>Специфика Гипотезы задач где нужен ИИ</vt:lpstr>
      <vt:lpstr>User Story MAP</vt:lpstr>
      <vt:lpstr>Оценка важности гипотез</vt:lpstr>
      <vt:lpstr>Поиск рискованных гипотез</vt:lpstr>
      <vt:lpstr>Презентация PowerPoint</vt:lpstr>
      <vt:lpstr>Презентация PowerPoint</vt:lpstr>
      <vt:lpstr>Презентация PowerPoint</vt:lpstr>
      <vt:lpstr>Lean DS</vt:lpstr>
      <vt:lpstr>Задание 4. Проверка Гипотезы</vt:lpstr>
      <vt:lpstr>Блок-схема Жизненного цикла решения</vt:lpstr>
      <vt:lpstr>Презентация PowerPoint</vt:lpstr>
      <vt:lpstr>УГТ \ TRL Проекта и Блоксхема</vt:lpstr>
      <vt:lpstr>Риски ЖЦ проекта</vt:lpstr>
      <vt:lpstr>Презентация PowerPoint</vt:lpstr>
      <vt:lpstr>Задание 5. Особенности датац-ентричного подхода</vt:lpstr>
      <vt:lpstr>Особенности Сбора данных</vt:lpstr>
      <vt:lpstr>Критерии качества данных обучения и работы</vt:lpstr>
      <vt:lpstr>Критерии качества разметки</vt:lpstr>
      <vt:lpstr>Задание 6. Особенности доверительного ИИ</vt:lpstr>
      <vt:lpstr>Особенности доверительного ИИ</vt:lpstr>
      <vt:lpstr>Особенности доверительного ИИ</vt:lpstr>
      <vt:lpstr>Особенности безопасности</vt:lpstr>
      <vt:lpstr>Задание 6. Монторинг</vt:lpstr>
      <vt:lpstr>Особенности мониторинга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Жизненный цикл проектов искусственного интеллекта</dc:title>
  <dc:creator>User</dc:creator>
  <cp:lastModifiedBy>Ронкин Михаил Владимирович</cp:lastModifiedBy>
  <cp:revision>101</cp:revision>
  <dcterms:created xsi:type="dcterms:W3CDTF">2022-06-09T07:43:07Z</dcterms:created>
  <dcterms:modified xsi:type="dcterms:W3CDTF">2024-12-16T06:03:39Z</dcterms:modified>
</cp:coreProperties>
</file>