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295" r:id="rId3"/>
    <p:sldId id="277" r:id="rId4"/>
    <p:sldId id="278" r:id="rId5"/>
    <p:sldId id="280" r:id="rId6"/>
    <p:sldId id="281" r:id="rId7"/>
    <p:sldId id="282" r:id="rId8"/>
    <p:sldId id="284" r:id="rId9"/>
    <p:sldId id="283" r:id="rId10"/>
    <p:sldId id="289" r:id="rId11"/>
    <p:sldId id="290" r:id="rId12"/>
    <p:sldId id="297" r:id="rId13"/>
    <p:sldId id="291" r:id="rId14"/>
    <p:sldId id="292" r:id="rId15"/>
    <p:sldId id="293" r:id="rId16"/>
    <p:sldId id="298" r:id="rId17"/>
    <p:sldId id="299" r:id="rId18"/>
    <p:sldId id="300" r:id="rId19"/>
    <p:sldId id="301" r:id="rId20"/>
    <p:sldId id="303" r:id="rId21"/>
    <p:sldId id="302" r:id="rId22"/>
    <p:sldId id="304" r:id="rId23"/>
    <p:sldId id="305" r:id="rId24"/>
    <p:sldId id="306" r:id="rId25"/>
    <p:sldId id="307" r:id="rId26"/>
    <p:sldId id="309" r:id="rId27"/>
    <p:sldId id="310" r:id="rId28"/>
    <p:sldId id="311" r:id="rId29"/>
    <p:sldId id="312" r:id="rId30"/>
    <p:sldId id="313" r:id="rId31"/>
    <p:sldId id="314" r:id="rId32"/>
    <p:sldId id="315" r:id="rId33"/>
    <p:sldId id="316" r:id="rId34"/>
    <p:sldId id="318" r:id="rId35"/>
    <p:sldId id="319" r:id="rId36"/>
    <p:sldId id="320" r:id="rId37"/>
    <p:sldId id="32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0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CFB4BA-4847-4950-9046-35C57469617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7C50F236-05DE-4EA6-B24B-C0FEBD729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F412F55E-4C2C-4815-9251-414FB0B405B3}"/>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5" name="Нижний колонтитул 4">
            <a:extLst>
              <a:ext uri="{FF2B5EF4-FFF2-40B4-BE49-F238E27FC236}">
                <a16:creationId xmlns:a16="http://schemas.microsoft.com/office/drawing/2014/main" id="{907044F1-1BCB-437D-94B7-748CD73BDC09}"/>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8FE5FCA-3381-4AA7-97BE-E08360D07EF5}"/>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24773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FE3F53-D493-48AC-971D-7454A8D783D9}"/>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E4A05121-2968-48C3-BB49-AF0AC43AD13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18A79E25-1AB6-488D-AFD4-754FABB44191}"/>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5" name="Нижний колонтитул 4">
            <a:extLst>
              <a:ext uri="{FF2B5EF4-FFF2-40B4-BE49-F238E27FC236}">
                <a16:creationId xmlns:a16="http://schemas.microsoft.com/office/drawing/2014/main" id="{CF133EB6-0DE0-4289-8048-2D6D72BA6721}"/>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8889C22-9049-4BFC-8501-808125020B1E}"/>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88221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A0A8197-99AF-4047-BB35-1E28D8D181D9}"/>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32B8222B-3624-4C62-9AC8-0C9ACA87107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69B1FCEF-30E5-4242-9E96-510141165CCB}"/>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5" name="Нижний колонтитул 4">
            <a:extLst>
              <a:ext uri="{FF2B5EF4-FFF2-40B4-BE49-F238E27FC236}">
                <a16:creationId xmlns:a16="http://schemas.microsoft.com/office/drawing/2014/main" id="{E83953CE-A629-44C1-8C47-D85C4C211FD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4200CE6-DA51-4537-A51E-3A38FB76B5F9}"/>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375040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2078B4-C8B8-4494-8D96-3C27E8336B95}"/>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DFB14A32-4487-4DEA-8E16-BCEFD680538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1CAA63F3-81BF-4E33-9692-6778B8E19DA6}"/>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5" name="Нижний колонтитул 4">
            <a:extLst>
              <a:ext uri="{FF2B5EF4-FFF2-40B4-BE49-F238E27FC236}">
                <a16:creationId xmlns:a16="http://schemas.microsoft.com/office/drawing/2014/main" id="{DDE3BEBD-8CC4-4081-9FDB-95EB8C3FA1B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28FB63A-262B-4B36-853D-8FD6AE113C36}"/>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347961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C43E4F-3035-403A-BF75-75C94FBBF44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903DCB50-56CC-4CB7-B0E9-C49EE413D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48699E2-26D2-4F29-BECB-D95064481951}"/>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5" name="Нижний колонтитул 4">
            <a:extLst>
              <a:ext uri="{FF2B5EF4-FFF2-40B4-BE49-F238E27FC236}">
                <a16:creationId xmlns:a16="http://schemas.microsoft.com/office/drawing/2014/main" id="{78572401-E422-4507-AF7F-D7097CB4EF97}"/>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DC6EC42-24E3-47D8-9888-D943C92725E4}"/>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279527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ED8482-B2D7-40A8-802B-023F79090511}"/>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87C7A474-D83F-4629-BFC3-2F4B70530FC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CBDD1A05-87B9-4B2D-8E14-4A30D386B2C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CBBC8B2B-8080-4609-A242-EA6E91AF7965}"/>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6" name="Нижний колонтитул 5">
            <a:extLst>
              <a:ext uri="{FF2B5EF4-FFF2-40B4-BE49-F238E27FC236}">
                <a16:creationId xmlns:a16="http://schemas.microsoft.com/office/drawing/2014/main" id="{37E48783-5AEF-42A6-9B25-9575CD40931F}"/>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5E1D6438-4412-440C-9295-08502F801321}"/>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40032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3A02B6-9656-414C-BE0E-10520656D63D}"/>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920224BE-5E0C-4E18-BFEF-DD7D38630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F82B3EE-40C5-4C9D-A53F-B840D95C583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6CE08FC7-9C8F-40C5-A36C-57D977012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DA3F2C0-DF9F-4B0C-8FF7-87FA6D0C982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4670B12D-A9FE-4003-AD82-C945E4650199}"/>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8" name="Нижний колонтитул 7">
            <a:extLst>
              <a:ext uri="{FF2B5EF4-FFF2-40B4-BE49-F238E27FC236}">
                <a16:creationId xmlns:a16="http://schemas.microsoft.com/office/drawing/2014/main" id="{01D85015-23A3-46A2-835F-65D23A8CC63E}"/>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3ECA17E4-0196-4A48-A9E8-2CDD648161B2}"/>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35705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3BF47-6BDB-4118-A251-A1E8A5BAC7A7}"/>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77ED7011-686E-45C2-8968-A0B2E5D91B3B}"/>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4" name="Нижний колонтитул 3">
            <a:extLst>
              <a:ext uri="{FF2B5EF4-FFF2-40B4-BE49-F238E27FC236}">
                <a16:creationId xmlns:a16="http://schemas.microsoft.com/office/drawing/2014/main" id="{84ACE154-94EF-4E83-9D3F-7EE19302267A}"/>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E255E03A-D16A-4D69-90DC-E58F3F32ED55}"/>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146370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74E9CB4-2963-43D8-8D7F-D3C9C5A63602}"/>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3" name="Нижний колонтитул 2">
            <a:extLst>
              <a:ext uri="{FF2B5EF4-FFF2-40B4-BE49-F238E27FC236}">
                <a16:creationId xmlns:a16="http://schemas.microsoft.com/office/drawing/2014/main" id="{C54DA748-DD83-4645-AFEB-64F92704904C}"/>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2D3C6B88-BC8D-458D-A522-282B466F8CB9}"/>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178517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76CF2-7597-4002-8ABA-F1D3B86D939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6A3F4F31-CC84-417F-B967-C992A4599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61EC5051-C614-4B70-A698-B21DE6B2C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B9C3610-5D28-44EB-9587-C384AEC28954}"/>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6" name="Нижний колонтитул 5">
            <a:extLst>
              <a:ext uri="{FF2B5EF4-FFF2-40B4-BE49-F238E27FC236}">
                <a16:creationId xmlns:a16="http://schemas.microsoft.com/office/drawing/2014/main" id="{D53EF8BB-8CBF-4362-9146-DEF1DEC21B36}"/>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211AA93E-098B-4DBE-A044-721E37D6D1A3}"/>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269456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CC3971-FAC8-4F52-B15E-7F9CCA65EA8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62583E30-D6F9-47C1-B0FD-3070A90D9C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2133E1C3-FED5-47C3-8D75-D0E1CE87A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7B8DF28-82CD-4556-9610-6627C6C1E281}"/>
              </a:ext>
            </a:extLst>
          </p:cNvPr>
          <p:cNvSpPr>
            <a:spLocks noGrp="1"/>
          </p:cNvSpPr>
          <p:nvPr>
            <p:ph type="dt" sz="half" idx="10"/>
          </p:nvPr>
        </p:nvSpPr>
        <p:spPr/>
        <p:txBody>
          <a:bodyPr/>
          <a:lstStyle/>
          <a:p>
            <a:fld id="{44343DC6-30E4-4569-999A-C703F926F2AF}" type="datetimeFigureOut">
              <a:rPr lang="en-US" smtClean="0"/>
              <a:t>3/21/2022</a:t>
            </a:fld>
            <a:endParaRPr lang="en-US"/>
          </a:p>
        </p:txBody>
      </p:sp>
      <p:sp>
        <p:nvSpPr>
          <p:cNvPr id="6" name="Нижний колонтитул 5">
            <a:extLst>
              <a:ext uri="{FF2B5EF4-FFF2-40B4-BE49-F238E27FC236}">
                <a16:creationId xmlns:a16="http://schemas.microsoft.com/office/drawing/2014/main" id="{1C754358-7942-4E40-AF93-18EF33D32044}"/>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0356B49-2C0E-451A-8A9A-74FDF9A8C039}"/>
              </a:ext>
            </a:extLst>
          </p:cNvPr>
          <p:cNvSpPr>
            <a:spLocks noGrp="1"/>
          </p:cNvSpPr>
          <p:nvPr>
            <p:ph type="sldNum" sz="quarter" idx="12"/>
          </p:nvPr>
        </p:nvSpPr>
        <p:spPr/>
        <p:txBody>
          <a:bodyPr/>
          <a:lstStyle/>
          <a:p>
            <a:fld id="{45C3B737-A709-4ABC-AFE0-A6B067850C48}" type="slidenum">
              <a:rPr lang="en-US" smtClean="0"/>
              <a:t>‹#›</a:t>
            </a:fld>
            <a:endParaRPr lang="en-US"/>
          </a:p>
        </p:txBody>
      </p:sp>
    </p:spTree>
    <p:extLst>
      <p:ext uri="{BB962C8B-B14F-4D97-AF65-F5344CB8AC3E}">
        <p14:creationId xmlns:p14="http://schemas.microsoft.com/office/powerpoint/2010/main" val="279868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55DBB2-2936-4C5B-A898-17ABF8192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77DD482A-BA7D-4219-92B7-5B66F76D4E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E6365484-7FD2-4223-ACAC-F0B65AFF5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43DC6-30E4-4569-999A-C703F926F2AF}" type="datetimeFigureOut">
              <a:rPr lang="en-US" smtClean="0"/>
              <a:t>3/21/2022</a:t>
            </a:fld>
            <a:endParaRPr lang="en-US"/>
          </a:p>
        </p:txBody>
      </p:sp>
      <p:sp>
        <p:nvSpPr>
          <p:cNvPr id="5" name="Нижний колонтитул 4">
            <a:extLst>
              <a:ext uri="{FF2B5EF4-FFF2-40B4-BE49-F238E27FC236}">
                <a16:creationId xmlns:a16="http://schemas.microsoft.com/office/drawing/2014/main" id="{3E91DAA7-F8E0-4BCD-8D26-540FF2A6E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B4E25FF6-6DD2-4839-9908-5D121329B4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3B737-A709-4ABC-AFE0-A6B067850C48}" type="slidenum">
              <a:rPr lang="en-US" smtClean="0"/>
              <a:t>‹#›</a:t>
            </a:fld>
            <a:endParaRPr lang="en-US"/>
          </a:p>
        </p:txBody>
      </p:sp>
    </p:spTree>
    <p:extLst>
      <p:ext uri="{BB962C8B-B14F-4D97-AF65-F5344CB8AC3E}">
        <p14:creationId xmlns:p14="http://schemas.microsoft.com/office/powerpoint/2010/main" val="3081126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E3A209-E86B-43CF-A4CE-1917FCF9C1BD}"/>
              </a:ext>
            </a:extLst>
          </p:cNvPr>
          <p:cNvSpPr>
            <a:spLocks noGrp="1"/>
          </p:cNvSpPr>
          <p:nvPr>
            <p:ph type="ctrTitle"/>
          </p:nvPr>
        </p:nvSpPr>
        <p:spPr/>
        <p:txBody>
          <a:bodyPr>
            <a:normAutofit fontScale="90000"/>
          </a:bodyPr>
          <a:lstStyle/>
          <a:p>
            <a:r>
              <a:rPr lang="en-US" dirty="0"/>
              <a:t>Statistical Analysis of Time series</a:t>
            </a:r>
            <a:br>
              <a:rPr lang="en-US" dirty="0"/>
            </a:br>
            <a:endParaRPr lang="en-US" dirty="0"/>
          </a:p>
        </p:txBody>
      </p:sp>
      <p:sp>
        <p:nvSpPr>
          <p:cNvPr id="3" name="Подзаголовок 2">
            <a:extLst>
              <a:ext uri="{FF2B5EF4-FFF2-40B4-BE49-F238E27FC236}">
                <a16:creationId xmlns:a16="http://schemas.microsoft.com/office/drawing/2014/main" id="{F23903C5-DDDB-4844-A0F0-92211EC406DC}"/>
              </a:ext>
            </a:extLst>
          </p:cNvPr>
          <p:cNvSpPr>
            <a:spLocks noGrp="1"/>
          </p:cNvSpPr>
          <p:nvPr>
            <p:ph type="subTitle" idx="1"/>
          </p:nvPr>
        </p:nvSpPr>
        <p:spPr>
          <a:xfrm>
            <a:off x="1524000" y="2870200"/>
            <a:ext cx="9144000" cy="3454400"/>
          </a:xfrm>
        </p:spPr>
        <p:txBody>
          <a:bodyPr>
            <a:normAutofit/>
          </a:bodyPr>
          <a:lstStyle/>
          <a:p>
            <a:r>
              <a:rPr lang="en-US" dirty="0"/>
              <a:t>Residual analysis.</a:t>
            </a:r>
          </a:p>
          <a:p>
            <a:r>
              <a:rPr lang="en-US" dirty="0"/>
              <a:t>Moving Average Filtering to Time Series Analysis.</a:t>
            </a:r>
          </a:p>
          <a:p>
            <a:r>
              <a:rPr lang="en-US" dirty="0"/>
              <a:t>Linear regression analysis of time series;</a:t>
            </a:r>
          </a:p>
          <a:p>
            <a:r>
              <a:rPr lang="en-US" dirty="0"/>
              <a:t>Review of the features of robust statistics;</a:t>
            </a:r>
          </a:p>
          <a:p>
            <a:r>
              <a:rPr lang="en-US" dirty="0"/>
              <a:t>Features of adaptive regression models.</a:t>
            </a:r>
          </a:p>
          <a:p>
            <a:endParaRPr lang="en-US" dirty="0"/>
          </a:p>
        </p:txBody>
      </p:sp>
    </p:spTree>
    <p:extLst>
      <p:ext uri="{BB962C8B-B14F-4D97-AF65-F5344CB8AC3E}">
        <p14:creationId xmlns:p14="http://schemas.microsoft.com/office/powerpoint/2010/main" val="121348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504825" y="365125"/>
            <a:ext cx="11382375" cy="911225"/>
          </a:xfrm>
        </p:spPr>
        <p:txBody>
          <a:bodyPr>
            <a:normAutofit fontScale="90000"/>
          </a:bodyPr>
          <a:lstStyle/>
          <a:p>
            <a:r>
              <a:rPr lang="en-US" b="1" dirty="0"/>
              <a:t>Residual analysis. Stationarity of residuals. </a:t>
            </a:r>
            <a:br>
              <a:rPr lang="en-US" b="1" dirty="0"/>
            </a:br>
            <a:r>
              <a:rPr lang="en-US" b="1" dirty="0"/>
              <a:t>Graphical method</a:t>
            </a:r>
          </a:p>
        </p:txBody>
      </p:sp>
      <p:sp>
        <p:nvSpPr>
          <p:cNvPr id="5" name="Rectangle 5">
            <a:extLst>
              <a:ext uri="{FF2B5EF4-FFF2-40B4-BE49-F238E27FC236}">
                <a16:creationId xmlns:a16="http://schemas.microsoft.com/office/drawing/2014/main" id="{C9BF2D0A-3231-4BFD-8289-64E32C024B85}"/>
              </a:ext>
            </a:extLst>
          </p:cNvPr>
          <p:cNvSpPr>
            <a:spLocks noGrp="1" noChangeArrowheads="1"/>
          </p:cNvSpPr>
          <p:nvPr>
            <p:ph idx="1"/>
          </p:nvPr>
        </p:nvSpPr>
        <p:spPr bwMode="auto">
          <a:xfrm>
            <a:off x="504825" y="1370041"/>
            <a:ext cx="109346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000" dirty="0"/>
              <a:t>The PACF can be used within ACF for stationary analysis and also will be applied further for other aims.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5602" name="Picture 2" descr="image.png">
            <a:extLst>
              <a:ext uri="{FF2B5EF4-FFF2-40B4-BE49-F238E27FC236}">
                <a16:creationId xmlns:a16="http://schemas.microsoft.com/office/drawing/2014/main" id="{0BED12D2-FF26-425C-AE2D-D5ED29E5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2203615"/>
            <a:ext cx="7981950" cy="428926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A551AE9F-8B4D-4ACC-861D-21219ECD8C69}"/>
              </a:ext>
            </a:extLst>
          </p:cNvPr>
          <p:cNvSpPr/>
          <p:nvPr/>
        </p:nvSpPr>
        <p:spPr>
          <a:xfrm>
            <a:off x="1184669" y="1959878"/>
            <a:ext cx="5079211" cy="369332"/>
          </a:xfrm>
          <a:prstGeom prst="rect">
            <a:avLst/>
          </a:prstGeom>
        </p:spPr>
        <p:txBody>
          <a:bodyPr wrap="none">
            <a:spAutoFit/>
          </a:bodyPr>
          <a:lstStyle/>
          <a:p>
            <a:r>
              <a:rPr lang="en-US" dirty="0">
                <a:solidFill>
                  <a:srgbClr val="000000"/>
                </a:solidFill>
                <a:latin typeface="Helvetica Neue"/>
              </a:rPr>
              <a:t>Example of Non-stationary case ACF and PACF</a:t>
            </a:r>
            <a:endParaRPr lang="en-US" dirty="0"/>
          </a:p>
        </p:txBody>
      </p:sp>
    </p:spTree>
    <p:extLst>
      <p:ext uri="{BB962C8B-B14F-4D97-AF65-F5344CB8AC3E}">
        <p14:creationId xmlns:p14="http://schemas.microsoft.com/office/powerpoint/2010/main" val="252963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504825" y="365125"/>
            <a:ext cx="11382375" cy="911225"/>
          </a:xfrm>
        </p:spPr>
        <p:txBody>
          <a:bodyPr>
            <a:normAutofit fontScale="90000"/>
          </a:bodyPr>
          <a:lstStyle/>
          <a:p>
            <a:r>
              <a:rPr lang="en-US" b="1" dirty="0"/>
              <a:t>Residual analysis. Stationarity of residuals. </a:t>
            </a:r>
            <a:br>
              <a:rPr lang="en-US" b="1" dirty="0"/>
            </a:br>
            <a:r>
              <a:rPr lang="en-US" b="1" dirty="0"/>
              <a:t>Graphical method</a:t>
            </a:r>
          </a:p>
        </p:txBody>
      </p:sp>
      <p:sp>
        <p:nvSpPr>
          <p:cNvPr id="5" name="Rectangle 5">
            <a:extLst>
              <a:ext uri="{FF2B5EF4-FFF2-40B4-BE49-F238E27FC236}">
                <a16:creationId xmlns:a16="http://schemas.microsoft.com/office/drawing/2014/main" id="{C9BF2D0A-3231-4BFD-8289-64E32C024B85}"/>
              </a:ext>
            </a:extLst>
          </p:cNvPr>
          <p:cNvSpPr>
            <a:spLocks noGrp="1" noChangeArrowheads="1"/>
          </p:cNvSpPr>
          <p:nvPr>
            <p:ph idx="1"/>
          </p:nvPr>
        </p:nvSpPr>
        <p:spPr bwMode="auto">
          <a:xfrm>
            <a:off x="504825" y="1370041"/>
            <a:ext cx="109346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000" dirty="0"/>
              <a:t>The PACF can be used within ACF for stationary analysis and also will be applied further for other aims.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Прямоугольник 2">
            <a:extLst>
              <a:ext uri="{FF2B5EF4-FFF2-40B4-BE49-F238E27FC236}">
                <a16:creationId xmlns:a16="http://schemas.microsoft.com/office/drawing/2014/main" id="{A551AE9F-8B4D-4ACC-861D-21219ECD8C69}"/>
              </a:ext>
            </a:extLst>
          </p:cNvPr>
          <p:cNvSpPr/>
          <p:nvPr/>
        </p:nvSpPr>
        <p:spPr>
          <a:xfrm>
            <a:off x="504825" y="1959878"/>
            <a:ext cx="5759055" cy="369332"/>
          </a:xfrm>
          <a:prstGeom prst="rect">
            <a:avLst/>
          </a:prstGeom>
        </p:spPr>
        <p:txBody>
          <a:bodyPr wrap="square">
            <a:spAutoFit/>
          </a:bodyPr>
          <a:lstStyle/>
          <a:p>
            <a:r>
              <a:rPr lang="en-US" dirty="0"/>
              <a:t>Example of Stationary case ACF and PACF</a:t>
            </a:r>
          </a:p>
        </p:txBody>
      </p:sp>
      <p:pic>
        <p:nvPicPr>
          <p:cNvPr id="26626" name="Picture 2" descr="image.png">
            <a:extLst>
              <a:ext uri="{FF2B5EF4-FFF2-40B4-BE49-F238E27FC236}">
                <a16:creationId xmlns:a16="http://schemas.microsoft.com/office/drawing/2014/main" id="{6E25DC88-C46A-4B6F-993D-F126A2726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4" y="2225109"/>
            <a:ext cx="8582025" cy="460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E3A209-E86B-43CF-A4CE-1917FCF9C1BD}"/>
              </a:ext>
            </a:extLst>
          </p:cNvPr>
          <p:cNvSpPr>
            <a:spLocks noGrp="1"/>
          </p:cNvSpPr>
          <p:nvPr>
            <p:ph type="ctrTitle"/>
          </p:nvPr>
        </p:nvSpPr>
        <p:spPr/>
        <p:txBody>
          <a:bodyPr>
            <a:normAutofit/>
          </a:bodyPr>
          <a:lstStyle/>
          <a:p>
            <a:r>
              <a:rPr lang="en-US" dirty="0"/>
              <a:t>Smoothing</a:t>
            </a:r>
            <a:br>
              <a:rPr lang="en-US" dirty="0"/>
            </a:br>
            <a:endParaRPr lang="en-US" dirty="0"/>
          </a:p>
        </p:txBody>
      </p:sp>
      <p:sp>
        <p:nvSpPr>
          <p:cNvPr id="3" name="Подзаголовок 2">
            <a:extLst>
              <a:ext uri="{FF2B5EF4-FFF2-40B4-BE49-F238E27FC236}">
                <a16:creationId xmlns:a16="http://schemas.microsoft.com/office/drawing/2014/main" id="{F23903C5-DDDB-4844-A0F0-92211EC406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442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Moving average</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6"/>
                <a:ext cx="11363325" cy="5321298"/>
              </a:xfrm>
            </p:spPr>
            <p:txBody>
              <a:bodyPr>
                <a:normAutofit lnSpcReduction="10000"/>
              </a:bodyPr>
              <a:lstStyle/>
              <a:p>
                <a:r>
                  <a:rPr lang="en-US" sz="2200" dirty="0"/>
                  <a:t>For noise reduction, a lot of methods exists.  Simplest group of techniques are based on the smoothing idea.</a:t>
                </a:r>
              </a:p>
              <a:p>
                <a:r>
                  <a:rPr lang="en-US" sz="2200" dirty="0"/>
                  <a:t> The first which is frequently coming out with smoothing is the simple moving average (MA).  MA can be defined as</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𝑚𝑎</m:t>
                          </m:r>
                        </m:sub>
                      </m:sSub>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𝑚</m:t>
                          </m:r>
                        </m:den>
                      </m:f>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𝑚</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e>
                      </m:nary>
                      <m:r>
                        <a:rPr lang="en-US" sz="2200" i="1">
                          <a:latin typeface="Cambria Math" panose="02040503050406030204" pitchFamily="18" charset="0"/>
                        </a:rPr>
                        <m:t>,</m:t>
                      </m:r>
                    </m:oMath>
                  </m:oMathPara>
                </a14:m>
                <a:endParaRPr lang="en-US" sz="2200" dirty="0"/>
              </a:p>
              <a:p>
                <a:r>
                  <a:rPr lang="en-US" sz="2200" dirty="0"/>
                  <a:t>or in backward direction as</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𝑚𝑎</m:t>
                          </m:r>
                        </m:sub>
                      </m:sSub>
                      <m:r>
                        <a:rPr lang="en-US" sz="2200" i="1">
                          <a:latin typeface="Cambria Math" panose="02040503050406030204" pitchFamily="18" charset="0"/>
                        </a:rPr>
                        <m:t>(</m:t>
                      </m:r>
                      <m:r>
                        <a:rPr lang="en-US" sz="2200" i="1">
                          <a:latin typeface="Cambria Math" panose="02040503050406030204" pitchFamily="18" charset="0"/>
                        </a:rPr>
                        <m:t>𝑛</m:t>
                      </m:r>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𝑚</m:t>
                          </m:r>
                        </m:den>
                      </m:f>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𝑛</m:t>
                          </m:r>
                        </m:sub>
                        <m:sup>
                          <m:r>
                            <a:rPr lang="en-US" sz="2200" i="1">
                              <a:latin typeface="Cambria Math" panose="02040503050406030204" pitchFamily="18" charset="0"/>
                            </a:rPr>
                            <m:t>𝑛</m:t>
                          </m:r>
                          <m:r>
                            <a:rPr lang="en-US" sz="2200" i="1">
                              <a:latin typeface="Cambria Math" panose="02040503050406030204" pitchFamily="18" charset="0"/>
                            </a:rPr>
                            <m:t>+</m:t>
                          </m:r>
                          <m:r>
                            <a:rPr lang="en-US" sz="2200" i="1">
                              <a:latin typeface="Cambria Math" panose="02040503050406030204" pitchFamily="18" charset="0"/>
                            </a:rPr>
                            <m:t>𝑚</m:t>
                          </m:r>
                        </m:sup>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e>
                      </m:nary>
                      <m:r>
                        <a:rPr lang="en-US" sz="2200" i="1">
                          <a:latin typeface="Cambria Math" panose="02040503050406030204" pitchFamily="18" charset="0"/>
                        </a:rPr>
                        <m:t>,</m:t>
                      </m:r>
                    </m:oMath>
                  </m:oMathPara>
                </a14:m>
                <a:endParaRPr lang="en-US" sz="2200" dirty="0"/>
              </a:p>
              <a:p>
                <a:r>
                  <a:rPr lang="en-US" sz="2200" dirty="0"/>
                  <a:t>where m is the order of averaging.  </a:t>
                </a:r>
              </a:p>
              <a:p>
                <a:r>
                  <a:rPr lang="en-US" sz="2200" dirty="0"/>
                  <a:t>The moving average work due to supposition that time series components are change with rate too slowly than m samples (which is usually true for trend).</a:t>
                </a:r>
              </a:p>
              <a:p>
                <a:r>
                  <a:rPr lang="en-US" sz="2200" dirty="0"/>
                  <a:t>In the case of </a:t>
                </a:r>
                <a14:m>
                  <m:oMath xmlns:m="http://schemas.openxmlformats.org/officeDocument/2006/math">
                    <m:r>
                      <a:rPr lang="en-US" sz="2200" i="1">
                        <a:latin typeface="Cambria Math" panose="02040503050406030204" pitchFamily="18" charset="0"/>
                      </a:rPr>
                      <m:t>𝑤𝑔𝑛</m:t>
                    </m:r>
                  </m:oMath>
                </a14:m>
                <a:r>
                  <a:rPr lang="en-US" sz="2200" dirty="0"/>
                  <a:t>, due to the strong non-stationarity moving average reduce its </a:t>
                </a:r>
                <a14:m>
                  <m:oMath xmlns:m="http://schemas.openxmlformats.org/officeDocument/2006/math">
                    <m:r>
                      <a:rPr lang="en-US" sz="2200" i="1">
                        <a:latin typeface="Cambria Math" panose="02040503050406030204" pitchFamily="18" charset="0"/>
                      </a:rPr>
                      <m:t>𝑣𝑎𝑟𝑖𝑎𝑛𝑐𝑒</m:t>
                    </m:r>
                  </m:oMath>
                </a14:m>
                <a:r>
                  <a:rPr lang="en-US" sz="2200" dirty="0"/>
                  <a:t> in </a:t>
                </a:r>
                <a14:m>
                  <m:oMath xmlns:m="http://schemas.openxmlformats.org/officeDocument/2006/math">
                    <m:r>
                      <a:rPr lang="en-US" sz="2200" i="1">
                        <a:latin typeface="Cambria Math" panose="02040503050406030204" pitchFamily="18" charset="0"/>
                      </a:rPr>
                      <m:t>𝑚</m:t>
                    </m:r>
                  </m:oMath>
                </a14:m>
                <a:r>
                  <a:rPr lang="en-US" sz="2200" dirty="0"/>
                  <a:t> times (</a:t>
                </a:r>
                <a14:m>
                  <m:oMath xmlns:m="http://schemas.openxmlformats.org/officeDocument/2006/math">
                    <m:r>
                      <a:rPr lang="en-US" sz="2200" i="1">
                        <a:latin typeface="Cambria Math" panose="02040503050406030204" pitchFamily="18" charset="0"/>
                      </a:rPr>
                      <m:t>𝑠𝑡𝑑</m:t>
                    </m:r>
                  </m:oMath>
                </a14:m>
                <a:r>
                  <a:rPr lang="en-US" sz="2200" dirty="0"/>
                  <a:t> in </a:t>
                </a:r>
                <a14:m>
                  <m:oMath xmlns:m="http://schemas.openxmlformats.org/officeDocument/2006/math">
                    <m:rad>
                      <m:radPr>
                        <m:degHide m:val="on"/>
                        <m:ctrlPr>
                          <a:rPr lang="en-US" sz="2200" i="1">
                            <a:latin typeface="Cambria Math" panose="02040503050406030204" pitchFamily="18" charset="0"/>
                          </a:rPr>
                        </m:ctrlPr>
                      </m:radPr>
                      <m:deg/>
                      <m:e>
                        <m:r>
                          <a:rPr lang="en-US" sz="2200" i="1">
                            <a:latin typeface="Cambria Math" panose="02040503050406030204" pitchFamily="18" charset="0"/>
                          </a:rPr>
                          <m:t>𝑚</m:t>
                        </m:r>
                      </m:e>
                    </m:rad>
                  </m:oMath>
                </a14:m>
                <a:r>
                  <a:rPr lang="en-US" sz="2200" dirty="0"/>
                  <a:t> times).</a:t>
                </a:r>
              </a:p>
              <a:p>
                <a:endParaRPr lang="en-US"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6"/>
                <a:ext cx="11363325" cy="5321298"/>
              </a:xfrm>
              <a:blipFill>
                <a:blip r:embed="rId2"/>
                <a:stretch>
                  <a:fillRect l="-590" t="-1947"/>
                </a:stretch>
              </a:blipFill>
            </p:spPr>
            <p:txBody>
              <a:bodyPr/>
              <a:lstStyle/>
              <a:p>
                <a:r>
                  <a:rPr lang="en-US">
                    <a:noFill/>
                  </a:rPr>
                  <a:t> </a:t>
                </a:r>
              </a:p>
            </p:txBody>
          </p:sp>
        </mc:Fallback>
      </mc:AlternateContent>
    </p:spTree>
    <p:extLst>
      <p:ext uri="{BB962C8B-B14F-4D97-AF65-F5344CB8AC3E}">
        <p14:creationId xmlns:p14="http://schemas.microsoft.com/office/powerpoint/2010/main" val="92349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Weighted Moving average</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6"/>
                <a:ext cx="11363325" cy="5321298"/>
              </a:xfrm>
            </p:spPr>
            <p:txBody>
              <a:bodyPr>
                <a:normAutofit/>
              </a:bodyPr>
              <a:lstStyle/>
              <a:p>
                <a:r>
                  <a:rPr lang="en-US" sz="2000" dirty="0"/>
                  <a:t> If by some reasons we do not want to take uniformly all the samples in the averaging we may take a so-called weighted moving average (WMA) as:</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𝑚𝑎</m:t>
                          </m:r>
                        </m:sub>
                      </m:sSub>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𝑚</m:t>
                          </m:r>
                        </m:den>
                      </m:f>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𝑚</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e>
                      </m:nary>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oMath>
                  </m:oMathPara>
                </a14:m>
                <a:endParaRPr lang="en-US" sz="2000" dirty="0"/>
              </a:p>
              <a:p>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oMath>
                </a14:m>
                <a:r>
                  <a:rPr lang="en-US" sz="2000" dirty="0"/>
                  <a:t> is the set of weights such that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r>
                          <a:rPr lang="en-US" sz="2000" i="1">
                            <a:latin typeface="Cambria Math" panose="02040503050406030204" pitchFamily="18" charset="0"/>
                          </a:rPr>
                          <m:t>𝑚</m:t>
                        </m:r>
                        <m:r>
                          <a:rPr lang="en-US" sz="2000" i="1">
                            <a:latin typeface="Cambria Math" panose="02040503050406030204" pitchFamily="18" charset="0"/>
                          </a:rPr>
                          <m:t>−1</m:t>
                        </m:r>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e>
                    </m:nary>
                    <m:r>
                      <a:rPr lang="en-US" sz="2000" i="1">
                        <a:latin typeface="Cambria Math" panose="02040503050406030204" pitchFamily="18" charset="0"/>
                      </a:rPr>
                      <m:t>=1</m:t>
                    </m:r>
                  </m:oMath>
                </a14:m>
                <a:r>
                  <a:rPr lang="en-US" sz="2000" dirty="0"/>
                  <a:t>.</a:t>
                </a:r>
              </a:p>
              <a:p>
                <a:r>
                  <a:rPr lang="en-US" sz="2000" dirty="0"/>
                  <a:t>Note Too big order of average can lead to the error in the trend or cyclic part prediction.</a:t>
                </a:r>
              </a:p>
              <a:p>
                <a:endParaRPr lang="en-US"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6"/>
                <a:ext cx="11363325" cy="5321298"/>
              </a:xfrm>
              <a:blipFill>
                <a:blip r:embed="rId2"/>
                <a:stretch>
                  <a:fillRect l="-483" t="-1145"/>
                </a:stretch>
              </a:blipFill>
            </p:spPr>
            <p:txBody>
              <a:bodyPr/>
              <a:lstStyle/>
              <a:p>
                <a:r>
                  <a:rPr lang="en-US">
                    <a:noFill/>
                  </a:rPr>
                  <a:t> </a:t>
                </a:r>
              </a:p>
            </p:txBody>
          </p:sp>
        </mc:Fallback>
      </mc:AlternateContent>
      <p:pic>
        <p:nvPicPr>
          <p:cNvPr id="27650" name="Picture 2" descr="image.png">
            <a:extLst>
              <a:ext uri="{FF2B5EF4-FFF2-40B4-BE49-F238E27FC236}">
                <a16:creationId xmlns:a16="http://schemas.microsoft.com/office/drawing/2014/main" id="{B08D9BE4-0AA0-40F7-BC11-A1CB15F2E9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364"/>
          <a:stretch/>
        </p:blipFill>
        <p:spPr bwMode="auto">
          <a:xfrm>
            <a:off x="504826" y="3765095"/>
            <a:ext cx="5819775" cy="24261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png">
            <a:extLst>
              <a:ext uri="{FF2B5EF4-FFF2-40B4-BE49-F238E27FC236}">
                <a16:creationId xmlns:a16="http://schemas.microsoft.com/office/drawing/2014/main" id="{84DEB80A-93DF-4E1E-AA37-9E29FD3AFC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364"/>
          <a:stretch/>
        </p:blipFill>
        <p:spPr bwMode="auto">
          <a:xfrm>
            <a:off x="6096000" y="3832225"/>
            <a:ext cx="5819775" cy="242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64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Exponential Smoothing</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6"/>
                <a:ext cx="11363325" cy="5321298"/>
              </a:xfrm>
            </p:spPr>
            <p:txBody>
              <a:bodyPr>
                <a:normAutofit/>
              </a:bodyPr>
              <a:lstStyle/>
              <a:p>
                <a:r>
                  <a:rPr lang="en-US" sz="2000" dirty="0"/>
                  <a:t>The next idea, to reduce the ma problem is to using the exponential smoothing. Single Exponential Smoothing, SES (or Single Exponential Moving Average, SEMA):</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r>
                        <a:rPr lang="en-US" sz="2000" i="1">
                          <a:latin typeface="Cambria Math" panose="02040503050406030204" pitchFamily="18" charset="0"/>
                        </a:rPr>
                        <m:t>+(1−</m:t>
                      </m:r>
                      <m:r>
                        <a:rPr lang="en-US" sz="2000" i="1">
                          <a:latin typeface="Cambria Math" panose="02040503050406030204" pitchFamily="18" charset="0"/>
                        </a:rPr>
                        <m:t>𝛼</m:t>
                      </m:r>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r>
                            <a:rPr lang="en-US" sz="2000" i="1">
                              <a:latin typeface="Cambria Math" panose="02040503050406030204" pitchFamily="18" charset="0"/>
                            </a:rPr>
                            <m:t>−1</m:t>
                          </m:r>
                        </m:sub>
                      </m:sSub>
                      <m:r>
                        <a:rPr lang="en-US" sz="2000" i="1">
                          <a:latin typeface="Cambria Math" panose="02040503050406030204" pitchFamily="18" charset="0"/>
                        </a:rPr>
                        <m:t>,</m:t>
                      </m:r>
                    </m:oMath>
                  </m:oMathPara>
                </a14:m>
                <a:endParaRPr lang="en-US" sz="2000" dirty="0"/>
              </a:p>
              <a:p>
                <a:r>
                  <a:rPr lang="en-US" sz="2000" dirty="0"/>
                  <a:t>where </a:t>
                </a:r>
                <a14:m>
                  <m:oMath xmlns:m="http://schemas.openxmlformats.org/officeDocument/2006/math">
                    <m:r>
                      <a:rPr lang="en-US" sz="2000" i="1">
                        <a:latin typeface="Cambria Math" panose="02040503050406030204" pitchFamily="18" charset="0"/>
                      </a:rPr>
                      <m:t>𝛼</m:t>
                    </m:r>
                  </m:oMath>
                </a14:m>
                <a:r>
                  <a:rPr lang="en-US" sz="2000" dirty="0"/>
                  <a:t> is the smoothing parameter;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a:t> is forecast value.</a:t>
                </a:r>
              </a:p>
              <a:p>
                <a:r>
                  <a:rPr lang="en-US" sz="2000" dirty="0"/>
                  <a:t>Pleas note, that SEMA work well for data with zero level, however for complex series it is better to choose other methods.</a:t>
                </a:r>
              </a:p>
              <a:p>
                <a:r>
                  <a:rPr lang="en-US" sz="2000" dirty="0"/>
                  <a:t> </a:t>
                </a:r>
                <a:endParaRPr lang="en-US"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6"/>
                <a:ext cx="11363325" cy="5321298"/>
              </a:xfrm>
              <a:blipFill>
                <a:blip r:embed="rId2"/>
                <a:stretch>
                  <a:fillRect l="-483" t="-1145" r="-590"/>
                </a:stretch>
              </a:blipFill>
            </p:spPr>
            <p:txBody>
              <a:bodyPr/>
              <a:lstStyle/>
              <a:p>
                <a:r>
                  <a:rPr lang="en-US">
                    <a:noFill/>
                  </a:rPr>
                  <a:t> </a:t>
                </a:r>
              </a:p>
            </p:txBody>
          </p:sp>
        </mc:Fallback>
      </mc:AlternateContent>
      <p:pic>
        <p:nvPicPr>
          <p:cNvPr id="28674" name="Picture 2" descr="image.png">
            <a:extLst>
              <a:ext uri="{FF2B5EF4-FFF2-40B4-BE49-F238E27FC236}">
                <a16:creationId xmlns:a16="http://schemas.microsoft.com/office/drawing/2014/main" id="{C9C3A7CA-ABAE-4A48-93DC-A97D24BF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540" y="3161091"/>
            <a:ext cx="6622732" cy="339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35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Double Exponential Smoothing</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6"/>
                <a:ext cx="11363325" cy="5321298"/>
              </a:xfrm>
            </p:spPr>
            <p:txBody>
              <a:bodyPr>
                <a:normAutofit/>
              </a:bodyPr>
              <a:lstStyle/>
              <a:p>
                <a:r>
                  <a:rPr lang="en-US" sz="1800" dirty="0" smtClean="0"/>
                  <a:t> Double Exponential Smoothing, DES (or Double Exponential Moving Average, DEMA, Holt Model):</a:t>
                </a:r>
              </a:p>
              <a:p>
                <a:pPr>
                  <a:spcBef>
                    <a:spcPts val="0"/>
                  </a:spcBef>
                </a:pPr>
                <a:endParaRPr lang="en-US" sz="1800" dirty="0"/>
              </a:p>
              <a:p>
                <a:pPr marL="0" indent="0">
                  <a:spcBef>
                    <a:spcPts val="0"/>
                  </a:spcBef>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sz="1800" i="1">
                              <a:latin typeface="Cambria Math" panose="02040503050406030204" pitchFamily="18" charset="0"/>
                            </a:rPr>
                          </m:ctrlPr>
                        </m:mPr>
                        <m:mr>
                          <m:e/>
                          <m:e>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0</m:t>
                                </m:r>
                              </m:sub>
                            </m:sSub>
                            <m:r>
                              <a:rPr lang="en-US" sz="1800" i="1">
                                <a:latin typeface="Cambria Math" panose="02040503050406030204" pitchFamily="18" charset="0"/>
                              </a:rPr>
                              <m:t>;→</m:t>
                            </m:r>
                            <m:r>
                              <a:rPr lang="en-US" sz="1800" i="1">
                                <a:latin typeface="Cambria Math" panose="02040503050406030204" pitchFamily="18" charset="0"/>
                              </a:rPr>
                              <m:t>𝑡𝑟𝑒𝑛𝑑</m:t>
                            </m:r>
                          </m:e>
                        </m:mr>
                        <m:mr>
                          <m:e/>
                          <m:e/>
                        </m:mr>
                        <m:mr>
                          <m:e/>
                          <m:e>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0</m:t>
                                </m:r>
                              </m:sub>
                            </m:sSub>
                            <m:r>
                              <a:rPr lang="en-US" sz="1800" i="1">
                                <a:latin typeface="Cambria Math" panose="02040503050406030204" pitchFamily="18" charset="0"/>
                              </a:rPr>
                              <m:t>;→</m:t>
                            </m:r>
                            <m:r>
                              <a:rPr lang="en-US" sz="1800" i="1">
                                <a:latin typeface="Cambria Math" panose="02040503050406030204" pitchFamily="18" charset="0"/>
                              </a:rPr>
                              <m:t>𝑙𝑒𝑣𝑒𝑙</m:t>
                            </m:r>
                          </m:e>
                        </m:mr>
                        <m:mr>
                          <m:e/>
                          <m:e/>
                        </m:mr>
                        <m:mr>
                          <m:e/>
                          <m:e>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𝛼</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𝑛</m:t>
                                </m:r>
                              </m:sub>
                            </m:sSub>
                            <m:r>
                              <a:rPr lang="en-US" sz="1800" i="1">
                                <a:latin typeface="Cambria Math" panose="02040503050406030204" pitchFamily="18" charset="0"/>
                              </a:rPr>
                              <m:t>+(1−</m:t>
                            </m:r>
                            <m:r>
                              <a:rPr lang="en-US" sz="1800" i="1">
                                <a:latin typeface="Cambria Math" panose="02040503050406030204" pitchFamily="18" charset="0"/>
                              </a:rPr>
                              <m:t>𝛼</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e>
                        </m:mr>
                        <m:mr>
                          <m:e/>
                          <m:e/>
                        </m:mr>
                        <m:mr>
                          <m:e/>
                          <m:e>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𝛽</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)+(1−</m:t>
                            </m:r>
                            <m:r>
                              <a:rPr lang="en-US" sz="1800" i="1">
                                <a:latin typeface="Cambria Math" panose="02040503050406030204" pitchFamily="18" charset="0"/>
                              </a:rPr>
                              <m:t>𝛽</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e>
                        </m:mr>
                        <m:mr>
                          <m:e/>
                          <m:e/>
                        </m:mr>
                        <m:mr>
                          <m:e/>
                          <m:e>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𝑛</m:t>
                                </m:r>
                              </m:sub>
                            </m:sSub>
                          </m:e>
                        </m:mr>
                      </m:m>
                    </m:oMath>
                  </m:oMathPara>
                </a14:m>
                <a:endParaRPr lang="en-US" sz="1800" dirty="0"/>
              </a:p>
              <a:p>
                <a:pPr>
                  <a:spcBef>
                    <a:spcPts val="0"/>
                  </a:spcBef>
                </a:pPr>
                <a:r>
                  <a:rPr lang="en-US" sz="1800" dirty="0"/>
                  <a:t>where </a:t>
                </a:r>
                <a14:m>
                  <m:oMath xmlns:m="http://schemas.openxmlformats.org/officeDocument/2006/math">
                    <m:r>
                      <a:rPr lang="en-US" sz="1800" i="1" smtClean="0">
                        <a:latin typeface="Cambria Math" panose="02040503050406030204" pitchFamily="18" charset="0"/>
                      </a:rPr>
                      <m:t>𝛼</m:t>
                    </m:r>
                    <m:r>
                      <a:rPr lang="en-US" sz="1800" b="0" i="1" smtClean="0">
                        <a:latin typeface="Cambria Math" panose="02040503050406030204" pitchFamily="18" charset="0"/>
                      </a:rPr>
                      <m:t>,</m:t>
                    </m:r>
                    <m:r>
                      <a:rPr lang="en-US" sz="1800" i="1">
                        <a:latin typeface="Cambria Math" panose="02040503050406030204" pitchFamily="18" charset="0"/>
                      </a:rPr>
                      <m:t>𝛽</m:t>
                    </m:r>
                  </m:oMath>
                </a14:m>
                <a:r>
                  <a:rPr lang="en-US" sz="1800" dirty="0"/>
                  <a:t> </a:t>
                </a:r>
                <a:r>
                  <a:rPr lang="en-US" sz="1800" dirty="0" smtClean="0"/>
                  <a:t>are </a:t>
                </a:r>
                <a:r>
                  <a:rPr lang="en-US" sz="1800" dirty="0"/>
                  <a:t>the </a:t>
                </a:r>
                <a:r>
                  <a:rPr lang="en-US" sz="1800" dirty="0" smtClean="0"/>
                  <a:t>smoothing parameters </a:t>
                </a:r>
                <a:br>
                  <a:rPr lang="en-US" sz="1800" dirty="0" smtClean="0"/>
                </a:br>
                <a:r>
                  <a:rPr lang="en-US" sz="1800" dirty="0" smtClean="0"/>
                  <a:t>for level and for trend parts correspondingly.</a:t>
                </a:r>
                <a:endParaRPr lang="en-US" sz="1800" dirty="0"/>
              </a:p>
              <a:p>
                <a:endParaRPr lang="en-US" sz="1800"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6"/>
                <a:ext cx="11363325" cy="5321298"/>
              </a:xfrm>
              <a:blipFill>
                <a:blip r:embed="rId2"/>
                <a:stretch>
                  <a:fillRect l="-322" t="-1031"/>
                </a:stretch>
              </a:blipFill>
            </p:spPr>
            <p:txBody>
              <a:bodyPr/>
              <a:lstStyle/>
              <a:p>
                <a:r>
                  <a:rPr lang="ru-RU">
                    <a:noFill/>
                  </a:rPr>
                  <a:t> </a:t>
                </a:r>
              </a:p>
            </p:txBody>
          </p:sp>
        </mc:Fallback>
      </mc:AlternateContent>
      <p:pic>
        <p:nvPicPr>
          <p:cNvPr id="29698" name="Picture 2" descr="image.png">
            <a:extLst>
              <a:ext uri="{FF2B5EF4-FFF2-40B4-BE49-F238E27FC236}">
                <a16:creationId xmlns:a16="http://schemas.microsoft.com/office/drawing/2014/main" id="{5E01BEA3-B247-4402-9AF5-2CE64C857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920" y="3916354"/>
            <a:ext cx="5120640" cy="262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05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Triple Exponential Smoothing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581649"/>
              </a:xfrm>
            </p:spPr>
            <p:txBody>
              <a:bodyPr>
                <a:normAutofit fontScale="55000" lnSpcReduction="20000"/>
              </a:bodyPr>
              <a:lstStyle/>
              <a:p>
                <a:pPr>
                  <a:lnSpc>
                    <a:spcPct val="120000"/>
                  </a:lnSpc>
                  <a:spcBef>
                    <a:spcPts val="0"/>
                  </a:spcBef>
                </a:pPr>
                <a:r>
                  <a:rPr lang="en-US" sz="1800" dirty="0"/>
                  <a:t> </a:t>
                </a:r>
                <a:r>
                  <a:rPr lang="en-US" dirty="0"/>
                  <a:t>Triple Exponential Smoothing (or Triple Exponential Moving Average, TEMA, Holt-Winters exponential smoothing, HW):</a:t>
                </a:r>
              </a:p>
              <a:p>
                <a:pPr marL="990600" indent="-990600">
                  <a:lnSpc>
                    <a:spcPct val="120000"/>
                  </a:lnSpc>
                  <a:spcBef>
                    <a:spcPts val="0"/>
                  </a:spcBef>
                  <a:buNone/>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i="1">
                              <a:latin typeface="Cambria Math" panose="02040503050406030204" pitchFamily="18" charset="0"/>
                            </a:rPr>
                          </m:ctrlPr>
                        </m:mPr>
                        <m:mr>
                          <m:e/>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𝑡𝑟𝑒𝑛𝑑</m:t>
                            </m:r>
                          </m:e>
                        </m:mr>
                        <m:mr>
                          <m:e/>
                          <m:e/>
                        </m:mr>
                        <m:mr>
                          <m:e/>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𝑙𝑒𝑣𝑒𝑙</m:t>
                            </m:r>
                          </m:e>
                        </m:mr>
                        <m:mr>
                          <m:e/>
                          <m:e/>
                        </m:mr>
                        <m:mr>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0</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𝐿</m:t>
                                </m:r>
                                <m:r>
                                  <a:rPr lang="en-US" i="1">
                                    <a:latin typeface="Cambria Math" panose="02040503050406030204" pitchFamily="18" charset="0"/>
                                  </a:rPr>
                                  <m:t>−1</m:t>
                                </m:r>
                              </m:sup>
                              <m:e>
                                <m:r>
                                  <a:rPr lang="en-US" i="1">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𝑠𝑒𝑎𝑠𝑜𝑛𝑎𝑙𝑖𝑡𝑦</m:t>
                            </m:r>
                          </m:e>
                        </m:mr>
                        <m:mr>
                          <m:e/>
                          <m:e/>
                        </m:mr>
                        <m:mr>
                          <m:e/>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sub>
                            </m:sSub>
                            <m:r>
                              <a:rPr lang="en-US" i="1">
                                <a:latin typeface="Cambria Math" panose="02040503050406030204" pitchFamily="18" charset="0"/>
                              </a:rPr>
                              <m:t>+(1−</m:t>
                            </m:r>
                            <m:r>
                              <a:rPr lang="en-US" i="1">
                                <a:latin typeface="Cambria Math" panose="02040503050406030204" pitchFamily="18" charset="0"/>
                              </a:rPr>
                              <m:t>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e>
                        </m:mr>
                        <m:mr>
                          <m:e/>
                          <m:e/>
                        </m:mr>
                        <m:mr>
                          <m:e/>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)+(1−</m:t>
                            </m:r>
                            <m:r>
                              <a:rPr lang="en-US" i="1">
                                <a:latin typeface="Cambria Math" panose="02040503050406030204" pitchFamily="18" charset="0"/>
                              </a:rPr>
                              <m:t>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e>
                        </m:mr>
                        <m:mr>
                          <m:e/>
                          <m:e/>
                        </m:mr>
                        <m:mr>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m:t>
                                </m:r>
                              </m:sub>
                            </m:sSub>
                            <m:r>
                              <a:rPr lang="en-US" i="1">
                                <a:latin typeface="Cambria Math" panose="02040503050406030204" pitchFamily="18" charset="0"/>
                              </a:rPr>
                              <m:t>)+(1−</m:t>
                            </m:r>
                            <m:r>
                              <a:rPr lang="en-US" i="1">
                                <a:latin typeface="Cambria Math" panose="02040503050406030204" pitchFamily="18" charset="0"/>
                              </a:rPr>
                              <m:t>𝛾</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sub>
                            </m:sSub>
                            <m:r>
                              <a:rPr lang="en-US" i="1">
                                <a:latin typeface="Cambria Math" panose="02040503050406030204" pitchFamily="18" charset="0"/>
                              </a:rPr>
                              <m:t>;</m:t>
                            </m:r>
                          </m:e>
                        </m:mr>
                        <m:mr>
                          <m:e/>
                          <m:e/>
                        </m:mr>
                        <m:mr>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+1+(</m:t>
                                </m:r>
                                <m:r>
                                  <a:rPr lang="en-US" i="1">
                                    <a:latin typeface="Cambria Math" panose="02040503050406030204" pitchFamily="18" charset="0"/>
                                  </a:rPr>
                                  <m:t>𝑚</m:t>
                                </m:r>
                                <m:r>
                                  <a:rPr lang="en-US" i="1">
                                    <a:latin typeface="Cambria Math" panose="02040503050406030204" pitchFamily="18" charset="0"/>
                                  </a:rPr>
                                  <m:t>−1)</m:t>
                                </m:r>
                                <m:r>
                                  <a:rPr lang="en-US" i="1">
                                    <a:latin typeface="Cambria Math" panose="02040503050406030204" pitchFamily="18" charset="0"/>
                                  </a:rPr>
                                  <m:t>𝑚𝑜𝑑𝐿</m:t>
                                </m:r>
                              </m:sub>
                            </m:sSub>
                          </m:e>
                        </m:mr>
                      </m:m>
                    </m:oMath>
                  </m:oMathPara>
                </a14:m>
                <a:endParaRPr lang="en-US" dirty="0"/>
              </a:p>
              <a:p>
                <a:pPr>
                  <a:lnSpc>
                    <a:spcPct val="120000"/>
                  </a:lnSpc>
                  <a:spcBef>
                    <a:spcPts val="0"/>
                  </a:spcBef>
                </a:pPr>
                <a:r>
                  <a:rPr lang="en-US" dirty="0"/>
                  <a:t>where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𝛽</m:t>
                    </m:r>
                  </m:oMath>
                </a14:m>
                <a:r>
                  <a:rPr lang="en-US" dirty="0"/>
                  <a:t> are the smoothing parameters </a:t>
                </a:r>
                <a:endParaRPr lang="en-US" i="1" dirty="0"/>
              </a:p>
              <a:p>
                <a:pPr>
                  <a:lnSpc>
                    <a:spcPct val="120000"/>
                  </a:lnSpc>
                  <a:spcBef>
                    <a:spcPts val="0"/>
                  </a:spcBef>
                </a:pPr>
                <a14:m>
                  <m:oMath xmlns:m="http://schemas.openxmlformats.org/officeDocument/2006/math">
                    <m:r>
                      <a:rPr lang="en-US" i="1">
                        <a:latin typeface="Cambria Math" panose="02040503050406030204" pitchFamily="18" charset="0"/>
                      </a:rPr>
                      <m:t>𝛾</m:t>
                    </m:r>
                  </m:oMath>
                </a14:m>
                <a:r>
                  <a:rPr lang="en-US" dirty="0"/>
                  <a:t> is the triple smoothing parameter;</a:t>
                </a:r>
              </a:p>
              <a:p>
                <a:pPr>
                  <a:lnSpc>
                    <a:spcPct val="120000"/>
                  </a:lnSpc>
                  <a:spcBef>
                    <a:spcPts val="0"/>
                  </a:spcBef>
                </a:pPr>
                <a14:m>
                  <m:oMath xmlns:m="http://schemas.openxmlformats.org/officeDocument/2006/math">
                    <m:r>
                      <a:rPr lang="en-US" i="1">
                        <a:latin typeface="Cambria Math" panose="02040503050406030204" pitchFamily="18" charset="0"/>
                      </a:rPr>
                      <m:t>𝐿</m:t>
                    </m:r>
                  </m:oMath>
                </a14:m>
                <a:r>
                  <a:rPr lang="en-US" dirty="0"/>
                  <a:t> is the estimation of season length (in samples); </a:t>
                </a:r>
              </a:p>
              <a:p>
                <a:pPr>
                  <a:lnSpc>
                    <a:spcPct val="120000"/>
                  </a:lnSpc>
                  <a:spcBef>
                    <a:spcPts val="0"/>
                  </a:spcBef>
                </a:pPr>
                <a14:m>
                  <m:oMath xmlns:m="http://schemas.openxmlformats.org/officeDocument/2006/math">
                    <m:r>
                      <a:rPr lang="en-US" i="1">
                        <a:latin typeface="Cambria Math" panose="02040503050406030204" pitchFamily="18" charset="0"/>
                      </a:rPr>
                      <m:t>𝑚</m:t>
                    </m:r>
                  </m:oMath>
                </a14:m>
                <a:r>
                  <a:rPr lang="en-US" dirty="0"/>
                  <a:t> is where  m can be any integer meaning we can forecast any number of points into the future. </a:t>
                </a:r>
                <a:endParaRPr lang="en-US" sz="1800"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5"/>
                <a:ext cx="11363325" cy="5581649"/>
              </a:xfrm>
              <a:blipFill>
                <a:blip r:embed="rId2"/>
                <a:stretch>
                  <a:fillRect l="-161" t="-218"/>
                </a:stretch>
              </a:blipFill>
            </p:spPr>
            <p:txBody>
              <a:bodyPr/>
              <a:lstStyle/>
              <a:p>
                <a:r>
                  <a:rPr lang="ru-RU">
                    <a:noFill/>
                  </a:rPr>
                  <a:t> </a:t>
                </a:r>
              </a:p>
            </p:txBody>
          </p:sp>
        </mc:Fallback>
      </mc:AlternateContent>
      <p:pic>
        <p:nvPicPr>
          <p:cNvPr id="30722" name="Picture 2" descr="image.png">
            <a:extLst>
              <a:ext uri="{FF2B5EF4-FFF2-40B4-BE49-F238E27FC236}">
                <a16:creationId xmlns:a16="http://schemas.microsoft.com/office/drawing/2014/main" id="{02A694C1-DCCF-4974-B57F-8BFBFBCC1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916" y="1645920"/>
            <a:ext cx="7025639" cy="351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6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Triple Exponential Smoothing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581649"/>
              </a:xfrm>
            </p:spPr>
            <p:txBody>
              <a:bodyPr>
                <a:normAutofit/>
              </a:bodyPr>
              <a:lstStyle/>
              <a:p>
                <a:pPr>
                  <a:lnSpc>
                    <a:spcPct val="120000"/>
                  </a:lnSpc>
                  <a:spcBef>
                    <a:spcPts val="0"/>
                  </a:spcBef>
                </a:pPr>
                <a:r>
                  <a:rPr lang="en-US" sz="1800" dirty="0"/>
                  <a:t> The index </a:t>
                </a:r>
                <a14:m>
                  <m:oMath xmlns:m="http://schemas.openxmlformats.org/officeDocument/2006/math">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𝐿</m:t>
                    </m:r>
                    <m:r>
                      <a:rPr lang="en-US" sz="1800" i="1">
                        <a:latin typeface="Cambria Math" panose="02040503050406030204" pitchFamily="18" charset="0"/>
                      </a:rPr>
                      <m:t>+1+(</m:t>
                    </m:r>
                    <m:r>
                      <a:rPr lang="en-US" sz="1800" i="1">
                        <a:latin typeface="Cambria Math" panose="02040503050406030204" pitchFamily="18" charset="0"/>
                      </a:rPr>
                      <m:t>𝑚</m:t>
                    </m:r>
                    <m:r>
                      <a:rPr lang="en-US" sz="1800" i="1">
                        <a:latin typeface="Cambria Math" panose="02040503050406030204" pitchFamily="18" charset="0"/>
                      </a:rPr>
                      <m:t>−1)</m:t>
                    </m:r>
                    <m:r>
                      <a:rPr lang="en-US" sz="1800" i="1">
                        <a:latin typeface="Cambria Math" panose="02040503050406030204" pitchFamily="18" charset="0"/>
                      </a:rPr>
                      <m:t>𝑚𝑜𝑑𝐿</m:t>
                    </m:r>
                  </m:oMath>
                </a14:m>
                <a:r>
                  <a:rPr lang="en-US" sz="1800" dirty="0"/>
                  <a:t> in the forecast equation for TEMA is the offset into the seasonal components from the last full season from observed data ( i.e. if we are forecasting the 3rd point into the 45 season into the future, we cannot use seasonal components from the 44th season in the future since that season is also forecasted - we can use only the points form the observed data).</a:t>
                </a:r>
              </a:p>
              <a:p>
                <a:pPr>
                  <a:lnSpc>
                    <a:spcPct val="120000"/>
                  </a:lnSpc>
                  <a:spcBef>
                    <a:spcPts val="0"/>
                  </a:spcBef>
                </a:pPr>
                <a:endParaRPr lang="en-US" sz="1800"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5"/>
                <a:ext cx="11363325" cy="5581649"/>
              </a:xfrm>
              <a:blipFill>
                <a:blip r:embed="rId2"/>
                <a:stretch>
                  <a:fillRect l="-322"/>
                </a:stretch>
              </a:blipFill>
            </p:spPr>
            <p:txBody>
              <a:bodyPr/>
              <a:lstStyle/>
              <a:p>
                <a:r>
                  <a:rPr lang="en-US">
                    <a:noFill/>
                  </a:rPr>
                  <a:t> </a:t>
                </a:r>
              </a:p>
            </p:txBody>
          </p:sp>
        </mc:Fallback>
      </mc:AlternateContent>
      <p:pic>
        <p:nvPicPr>
          <p:cNvPr id="30722" name="Picture 2" descr="image.png">
            <a:extLst>
              <a:ext uri="{FF2B5EF4-FFF2-40B4-BE49-F238E27FC236}">
                <a16:creationId xmlns:a16="http://schemas.microsoft.com/office/drawing/2014/main" id="{02A694C1-DCCF-4974-B57F-8BFBFBCC1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6" y="2264568"/>
            <a:ext cx="6486525" cy="32432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73821F73-3262-438E-A7B8-E2433472A2DA}"/>
                  </a:ext>
                </a:extLst>
              </p:cNvPr>
              <p:cNvSpPr/>
              <p:nvPr/>
            </p:nvSpPr>
            <p:spPr>
              <a:xfrm>
                <a:off x="504826" y="3157953"/>
                <a:ext cx="6096000" cy="2599494"/>
              </a:xfrm>
              <a:prstGeom prst="rect">
                <a:avLst/>
              </a:prstGeom>
            </p:spPr>
            <p:txBody>
              <a:bodyPr>
                <a:spAutoFit/>
              </a:bodyPr>
              <a:lstStyle/>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For TEMA an addition equations for estimation </a:t>
                </a:r>
                <a:br>
                  <a:rPr lang="en-US" dirty="0">
                    <a:latin typeface="Cambria" panose="02040503050406030204" pitchFamily="18"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of deviation values can be add</a:t>
                </a:r>
              </a:p>
              <a:p>
                <a:pPr>
                  <a:spcBef>
                    <a:spcPts val="900"/>
                  </a:spcBef>
                  <a:spcAft>
                    <a:spcPts val="900"/>
                  </a:spcAft>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ea typeface="Cambria" panose="02040503050406030204" pitchFamily="18" charset="0"/>
                              <a:cs typeface="Times New Roman" panose="02020603050405020304" pitchFamily="18" charset="0"/>
                            </a:rPr>
                          </m:ctrlPr>
                        </m:mPr>
                        <m:mr>
                          <m:e>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acc>
                                  <m:accPr>
                                    <m:chr m:val="̂"/>
                                    <m:ctrlPr>
                                      <a:rPr lang="en-US" i="1">
                                        <a:latin typeface="Cambria Math" panose="02040503050406030204" pitchFamily="18" charset="0"/>
                                        <a:ea typeface="Cambria" panose="02040503050406030204" pitchFamily="18" charset="0"/>
                                        <a:cs typeface="Times New Roman" panose="02020603050405020304" pitchFamily="18" charset="0"/>
                                      </a:rPr>
                                    </m:ctrlPr>
                                  </m:accPr>
                                  <m:e>
                                    <m:r>
                                      <a:rPr lang="en-US" i="1">
                                        <a:latin typeface="Cambria Math" panose="02040503050406030204" pitchFamily="18" charset="0"/>
                                        <a:ea typeface="Cambria" panose="02040503050406030204" pitchFamily="18" charset="0"/>
                                        <a:cs typeface="Times New Roman" panose="02020603050405020304" pitchFamily="18" charset="0"/>
                                      </a:rPr>
                                      <m:t>𝑦</m:t>
                                    </m:r>
                                  </m:e>
                                </m:acc>
                              </m:e>
                              <m:sub>
                                <m:r>
                                  <a:rPr lang="en-US" i="1">
                                    <a:latin typeface="Cambria Math" panose="02040503050406030204" pitchFamily="18" charset="0"/>
                                    <a:ea typeface="Cambria" panose="02040503050406030204" pitchFamily="18" charset="0"/>
                                    <a:cs typeface="Times New Roman" panose="02020603050405020304" pitchFamily="18" charset="0"/>
                                  </a:rPr>
                                  <m:t>𝑚𝑎</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𝑥</m:t>
                                    </m:r>
                                  </m:e>
                                  <m:sub>
                                    <m:r>
                                      <a:rPr lang="en-US" i="1">
                                        <a:latin typeface="Cambria Math" panose="02040503050406030204" pitchFamily="18" charset="0"/>
                                        <a:ea typeface="Cambria" panose="02040503050406030204" pitchFamily="18" charset="0"/>
                                        <a:cs typeface="Times New Roman" panose="02020603050405020304" pitchFamily="18" charset="0"/>
                                      </a:rPr>
                                      <m:t>𝑥</m:t>
                                    </m:r>
                                  </m:sub>
                                </m:sSub>
                              </m:sub>
                            </m:sSub>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𝑙</m:t>
                                </m:r>
                              </m:e>
                              <m:sub>
                                <m:r>
                                  <a:rPr lang="en-US" i="1">
                                    <a:latin typeface="Cambria Math" panose="02040503050406030204" pitchFamily="18" charset="0"/>
                                    <a:ea typeface="Cambria" panose="02040503050406030204" pitchFamily="18" charset="0"/>
                                    <a:cs typeface="Times New Roman" panose="02020603050405020304" pitchFamily="18" charset="0"/>
                                  </a:rPr>
                                  <m:t>𝑛</m:t>
                                </m:r>
                                <m:r>
                                  <a:rPr lang="en-US" i="1">
                                    <a:latin typeface="Cambria Math" panose="02040503050406030204" pitchFamily="18" charset="0"/>
                                    <a:ea typeface="Cambria" panose="02040503050406030204" pitchFamily="18" charset="0"/>
                                    <a:cs typeface="Times New Roman" panose="02020603050405020304" pitchFamily="18" charset="0"/>
                                  </a:rPr>
                                  <m:t>−1</m:t>
                                </m:r>
                              </m:sub>
                            </m:sSub>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𝑏</m:t>
                                </m:r>
                              </m:e>
                              <m:sub>
                                <m:r>
                                  <a:rPr lang="en-US" i="1">
                                    <a:latin typeface="Cambria Math" panose="02040503050406030204" pitchFamily="18" charset="0"/>
                                    <a:ea typeface="Cambria" panose="02040503050406030204" pitchFamily="18" charset="0"/>
                                    <a:cs typeface="Times New Roman" panose="02020603050405020304" pitchFamily="18" charset="0"/>
                                  </a:rPr>
                                  <m:t>𝑛</m:t>
                                </m:r>
                                <m:r>
                                  <a:rPr lang="en-US" i="1">
                                    <a:latin typeface="Cambria Math" panose="02040503050406030204" pitchFamily="18" charset="0"/>
                                    <a:ea typeface="Cambria" panose="02040503050406030204" pitchFamily="18" charset="0"/>
                                    <a:cs typeface="Times New Roman" panose="02020603050405020304" pitchFamily="18" charset="0"/>
                                  </a:rPr>
                                  <m:t>−1</m:t>
                                </m:r>
                              </m:sub>
                            </m:sSub>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𝑠</m:t>
                                </m:r>
                              </m:e>
                              <m:sub>
                                <m:r>
                                  <a:rPr lang="en-US" i="1">
                                    <a:latin typeface="Cambria Math" panose="02040503050406030204" pitchFamily="18" charset="0"/>
                                    <a:ea typeface="Cambria" panose="02040503050406030204" pitchFamily="18" charset="0"/>
                                    <a:cs typeface="Times New Roman" panose="02020603050405020304" pitchFamily="18" charset="0"/>
                                  </a:rPr>
                                  <m:t>𝑛</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𝐿</m:t>
                                </m:r>
                              </m:sub>
                            </m:sSub>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𝑚</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𝑑</m:t>
                                </m:r>
                              </m:e>
                              <m:sub>
                                <m:r>
                                  <a:rPr lang="en-US" i="1">
                                    <a:latin typeface="Cambria Math" panose="02040503050406030204" pitchFamily="18" charset="0"/>
                                    <a:ea typeface="Cambria" panose="02040503050406030204" pitchFamily="18" charset="0"/>
                                    <a:cs typeface="Times New Roman" panose="02020603050405020304" pitchFamily="18" charset="0"/>
                                  </a:rPr>
                                  <m:t>𝑘</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𝐿</m:t>
                                </m:r>
                              </m:sub>
                            </m:sSub>
                            <m:r>
                              <a:rPr lang="en-US" i="1">
                                <a:latin typeface="Cambria Math" panose="02040503050406030204" pitchFamily="18" charset="0"/>
                                <a:ea typeface="Cambria" panose="02040503050406030204" pitchFamily="18" charset="0"/>
                                <a:cs typeface="Times New Roman" panose="02020603050405020304" pitchFamily="18" charset="0"/>
                              </a:rPr>
                              <m:t>,</m:t>
                            </m:r>
                          </m:e>
                        </m:mr>
                        <m:mr>
                          <m:e/>
                        </m:mr>
                        <m:mr>
                          <m:e>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acc>
                                  <m:accPr>
                                    <m:chr m:val="̂"/>
                                    <m:ctrlPr>
                                      <a:rPr lang="en-US" i="1">
                                        <a:latin typeface="Cambria Math" panose="02040503050406030204" pitchFamily="18" charset="0"/>
                                        <a:ea typeface="Cambria" panose="02040503050406030204" pitchFamily="18" charset="0"/>
                                        <a:cs typeface="Times New Roman" panose="02020603050405020304" pitchFamily="18" charset="0"/>
                                      </a:rPr>
                                    </m:ctrlPr>
                                  </m:accPr>
                                  <m:e>
                                    <m:r>
                                      <a:rPr lang="en-US" i="1">
                                        <a:latin typeface="Cambria Math" panose="02040503050406030204" pitchFamily="18" charset="0"/>
                                        <a:ea typeface="Cambria" panose="02040503050406030204" pitchFamily="18" charset="0"/>
                                        <a:cs typeface="Times New Roman" panose="02020603050405020304" pitchFamily="18" charset="0"/>
                                      </a:rPr>
                                      <m:t>𝑦</m:t>
                                    </m:r>
                                  </m:e>
                                </m:acc>
                              </m:e>
                              <m:sub>
                                <m:r>
                                  <a:rPr lang="en-US" i="1">
                                    <a:latin typeface="Cambria Math" panose="02040503050406030204" pitchFamily="18" charset="0"/>
                                    <a:ea typeface="Cambria" panose="02040503050406030204" pitchFamily="18" charset="0"/>
                                    <a:cs typeface="Times New Roman" panose="02020603050405020304" pitchFamily="18" charset="0"/>
                                  </a:rPr>
                                  <m:t>𝑚𝑖</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𝑛</m:t>
                                    </m:r>
                                  </m:e>
                                  <m:sub>
                                    <m:r>
                                      <a:rPr lang="en-US" i="1">
                                        <a:latin typeface="Cambria Math" panose="02040503050406030204" pitchFamily="18" charset="0"/>
                                        <a:ea typeface="Cambria" panose="02040503050406030204" pitchFamily="18" charset="0"/>
                                        <a:cs typeface="Times New Roman" panose="02020603050405020304" pitchFamily="18" charset="0"/>
                                      </a:rPr>
                                      <m:t>𝑥</m:t>
                                    </m:r>
                                  </m:sub>
                                </m:sSub>
                              </m:sub>
                            </m:sSub>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𝑙</m:t>
                                </m:r>
                              </m:e>
                              <m:sub>
                                <m:r>
                                  <a:rPr lang="en-US" i="1">
                                    <a:latin typeface="Cambria Math" panose="02040503050406030204" pitchFamily="18" charset="0"/>
                                    <a:ea typeface="Cambria" panose="02040503050406030204" pitchFamily="18" charset="0"/>
                                    <a:cs typeface="Times New Roman" panose="02020603050405020304" pitchFamily="18" charset="0"/>
                                  </a:rPr>
                                  <m:t>𝑛</m:t>
                                </m:r>
                                <m:r>
                                  <a:rPr lang="en-US" i="1">
                                    <a:latin typeface="Cambria Math" panose="02040503050406030204" pitchFamily="18" charset="0"/>
                                    <a:ea typeface="Cambria" panose="02040503050406030204" pitchFamily="18" charset="0"/>
                                    <a:cs typeface="Times New Roman" panose="02020603050405020304" pitchFamily="18" charset="0"/>
                                  </a:rPr>
                                  <m:t>−1</m:t>
                                </m:r>
                              </m:sub>
                            </m:sSub>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𝑏</m:t>
                                </m:r>
                              </m:e>
                              <m:sub>
                                <m:r>
                                  <a:rPr lang="en-US" i="1">
                                    <a:latin typeface="Cambria Math" panose="02040503050406030204" pitchFamily="18" charset="0"/>
                                    <a:ea typeface="Cambria" panose="02040503050406030204" pitchFamily="18" charset="0"/>
                                    <a:cs typeface="Times New Roman" panose="02020603050405020304" pitchFamily="18" charset="0"/>
                                  </a:rPr>
                                  <m:t>𝑛</m:t>
                                </m:r>
                                <m:r>
                                  <a:rPr lang="en-US" i="1">
                                    <a:latin typeface="Cambria Math" panose="02040503050406030204" pitchFamily="18" charset="0"/>
                                    <a:ea typeface="Cambria" panose="02040503050406030204" pitchFamily="18" charset="0"/>
                                    <a:cs typeface="Times New Roman" panose="02020603050405020304" pitchFamily="18" charset="0"/>
                                  </a:rPr>
                                  <m:t>−1</m:t>
                                </m:r>
                              </m:sub>
                            </m:sSub>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𝑠</m:t>
                                </m:r>
                              </m:e>
                              <m:sub>
                                <m:r>
                                  <a:rPr lang="en-US" i="1">
                                    <a:latin typeface="Cambria Math" panose="02040503050406030204" pitchFamily="18" charset="0"/>
                                    <a:ea typeface="Cambria" panose="02040503050406030204" pitchFamily="18" charset="0"/>
                                    <a:cs typeface="Times New Roman" panose="02020603050405020304" pitchFamily="18" charset="0"/>
                                  </a:rPr>
                                  <m:t>𝑛</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𝐿</m:t>
                                </m:r>
                              </m:sub>
                            </m:sSub>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𝑚</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𝑑</m:t>
                                </m:r>
                              </m:e>
                              <m:sub>
                                <m:r>
                                  <a:rPr lang="en-US" i="1">
                                    <a:latin typeface="Cambria Math" panose="02040503050406030204" pitchFamily="18" charset="0"/>
                                    <a:ea typeface="Cambria" panose="02040503050406030204" pitchFamily="18" charset="0"/>
                                    <a:cs typeface="Times New Roman" panose="02020603050405020304" pitchFamily="18" charset="0"/>
                                  </a:rPr>
                                  <m:t>𝑘</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𝐿</m:t>
                                </m:r>
                              </m:sub>
                            </m:sSub>
                            <m:r>
                              <a:rPr lang="en-US" i="1">
                                <a:latin typeface="Cambria Math" panose="02040503050406030204" pitchFamily="18" charset="0"/>
                                <a:ea typeface="Cambria" panose="02040503050406030204" pitchFamily="18" charset="0"/>
                                <a:cs typeface="Times New Roman" panose="02020603050405020304" pitchFamily="18" charset="0"/>
                              </a:rPr>
                              <m:t>,</m:t>
                            </m:r>
                          </m:e>
                        </m:mr>
                        <m:mr>
                          <m:e/>
                        </m:mr>
                        <m:mr>
                          <m:e>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𝑑</m:t>
                                </m:r>
                              </m:e>
                              <m:sub>
                                <m:r>
                                  <a:rPr lang="en-US" i="1">
                                    <a:latin typeface="Cambria Math" panose="02040503050406030204" pitchFamily="18" charset="0"/>
                                    <a:ea typeface="Cambria" panose="02040503050406030204" pitchFamily="18" charset="0"/>
                                    <a:cs typeface="Times New Roman" panose="02020603050405020304" pitchFamily="18" charset="0"/>
                                  </a:rPr>
                                  <m:t>𝑘</m:t>
                                </m:r>
                              </m:sub>
                            </m:sSub>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𝛾</m:t>
                            </m:r>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𝑦</m:t>
                                </m:r>
                              </m:e>
                              <m:sub>
                                <m:r>
                                  <a:rPr lang="en-US" i="1">
                                    <a:latin typeface="Cambria Math" panose="02040503050406030204" pitchFamily="18" charset="0"/>
                                    <a:ea typeface="Cambria" panose="02040503050406030204" pitchFamily="18" charset="0"/>
                                    <a:cs typeface="Times New Roman" panose="02020603050405020304" pitchFamily="18" charset="0"/>
                                  </a:rPr>
                                  <m:t>𝑘</m:t>
                                </m:r>
                              </m:sub>
                            </m:sSub>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acc>
                                  <m:accPr>
                                    <m:chr m:val="̂"/>
                                    <m:ctrlPr>
                                      <a:rPr lang="en-US" i="1">
                                        <a:latin typeface="Cambria Math" panose="02040503050406030204" pitchFamily="18" charset="0"/>
                                        <a:ea typeface="Cambria" panose="02040503050406030204" pitchFamily="18" charset="0"/>
                                        <a:cs typeface="Times New Roman" panose="02020603050405020304" pitchFamily="18" charset="0"/>
                                      </a:rPr>
                                    </m:ctrlPr>
                                  </m:accPr>
                                  <m:e>
                                    <m:r>
                                      <a:rPr lang="en-US" i="1">
                                        <a:latin typeface="Cambria Math" panose="02040503050406030204" pitchFamily="18" charset="0"/>
                                        <a:ea typeface="Cambria" panose="02040503050406030204" pitchFamily="18" charset="0"/>
                                        <a:cs typeface="Times New Roman" panose="02020603050405020304" pitchFamily="18" charset="0"/>
                                      </a:rPr>
                                      <m:t>𝑦</m:t>
                                    </m:r>
                                  </m:e>
                                </m:acc>
                              </m:e>
                              <m:sub>
                                <m:r>
                                  <a:rPr lang="en-US" i="1">
                                    <a:latin typeface="Cambria Math" panose="02040503050406030204" pitchFamily="18" charset="0"/>
                                    <a:ea typeface="Cambria" panose="02040503050406030204" pitchFamily="18" charset="0"/>
                                    <a:cs typeface="Times New Roman" panose="02020603050405020304" pitchFamily="18" charset="0"/>
                                  </a:rPr>
                                  <m:t>𝑘</m:t>
                                </m:r>
                              </m:sub>
                            </m:sSub>
                            <m:r>
                              <a:rPr lang="en-US" i="1">
                                <a:latin typeface="Cambria Math" panose="02040503050406030204" pitchFamily="18" charset="0"/>
                                <a:ea typeface="Cambria" panose="02040503050406030204" pitchFamily="18" charset="0"/>
                                <a:cs typeface="Times New Roman" panose="02020603050405020304" pitchFamily="18" charset="0"/>
                              </a:rPr>
                              <m:t>∣+(1−</m:t>
                            </m:r>
                            <m:r>
                              <a:rPr lang="en-US" i="1">
                                <a:latin typeface="Cambria Math" panose="02040503050406030204" pitchFamily="18" charset="0"/>
                                <a:ea typeface="Cambria" panose="02040503050406030204" pitchFamily="18" charset="0"/>
                                <a:cs typeface="Times New Roman" panose="02020603050405020304" pitchFamily="18" charset="0"/>
                              </a:rPr>
                              <m:t>𝛾</m:t>
                            </m:r>
                            <m:r>
                              <a:rPr lang="en-US" i="1">
                                <a:latin typeface="Cambria Math" panose="02040503050406030204" pitchFamily="18" charset="0"/>
                                <a:ea typeface="Cambria" panose="02040503050406030204" pitchFamily="18" charset="0"/>
                                <a:cs typeface="Times New Roman" panose="02020603050405020304" pitchFamily="18" charset="0"/>
                              </a:rPr>
                              <m:t>)</m:t>
                            </m:r>
                            <m:sSub>
                              <m:sSubPr>
                                <m:ctrlPr>
                                  <a:rPr lang="en-US" i="1">
                                    <a:latin typeface="Cambria Math" panose="02040503050406030204" pitchFamily="18" charset="0"/>
                                    <a:ea typeface="Cambria" panose="02040503050406030204" pitchFamily="18" charset="0"/>
                                    <a:cs typeface="Times New Roman" panose="02020603050405020304" pitchFamily="18" charset="0"/>
                                  </a:rPr>
                                </m:ctrlPr>
                              </m:sSubPr>
                              <m:e>
                                <m:r>
                                  <a:rPr lang="en-US" i="1">
                                    <a:latin typeface="Cambria Math" panose="02040503050406030204" pitchFamily="18" charset="0"/>
                                    <a:ea typeface="Cambria" panose="02040503050406030204" pitchFamily="18" charset="0"/>
                                    <a:cs typeface="Times New Roman" panose="02020603050405020304" pitchFamily="18" charset="0"/>
                                  </a:rPr>
                                  <m:t>𝑑</m:t>
                                </m:r>
                              </m:e>
                              <m:sub>
                                <m:r>
                                  <a:rPr lang="en-US" i="1">
                                    <a:latin typeface="Cambria Math" panose="02040503050406030204" pitchFamily="18" charset="0"/>
                                    <a:ea typeface="Cambria" panose="02040503050406030204" pitchFamily="18" charset="0"/>
                                    <a:cs typeface="Times New Roman" panose="02020603050405020304" pitchFamily="18" charset="0"/>
                                  </a:rPr>
                                  <m:t>𝑘</m:t>
                                </m:r>
                                <m:r>
                                  <a:rPr lang="en-US" i="1">
                                    <a:latin typeface="Cambria Math" panose="02040503050406030204" pitchFamily="18" charset="0"/>
                                    <a:ea typeface="Cambria" panose="02040503050406030204" pitchFamily="18" charset="0"/>
                                    <a:cs typeface="Times New Roman" panose="02020603050405020304" pitchFamily="18" charset="0"/>
                                  </a:rPr>
                                  <m:t>−</m:t>
                                </m:r>
                                <m:r>
                                  <a:rPr lang="en-US" i="1">
                                    <a:latin typeface="Cambria Math" panose="02040503050406030204" pitchFamily="18" charset="0"/>
                                    <a:ea typeface="Cambria" panose="02040503050406030204" pitchFamily="18" charset="0"/>
                                    <a:cs typeface="Times New Roman" panose="02020603050405020304" pitchFamily="18" charset="0"/>
                                  </a:rPr>
                                  <m:t>𝐿</m:t>
                                </m:r>
                              </m:sub>
                            </m:sSub>
                            <m:r>
                              <a:rPr lang="en-US" i="1">
                                <a:latin typeface="Cambria Math" panose="02040503050406030204" pitchFamily="18" charset="0"/>
                                <a:ea typeface="Cambria" panose="02040503050406030204" pitchFamily="18" charset="0"/>
                                <a:cs typeface="Times New Roman" panose="02020603050405020304" pitchFamily="18" charset="0"/>
                              </a:rPr>
                              <m:t>,</m:t>
                            </m:r>
                          </m:e>
                        </m:mr>
                      </m:m>
                    </m:oMath>
                  </m:oMathPara>
                </a14:m>
                <a:endParaRPr lang="en-US" dirty="0">
                  <a:latin typeface="Cambria" panose="02040503050406030204" pitchFamily="18" charset="0"/>
                  <a:ea typeface="Cambria" panose="02040503050406030204" pitchFamily="18" charset="0"/>
                  <a:cs typeface="Times New Roman" panose="02020603050405020304" pitchFamily="18" charset="0"/>
                </a:endParaRPr>
              </a:p>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where </a:t>
                </a:r>
                <a14:m>
                  <m:oMath xmlns:m="http://schemas.openxmlformats.org/officeDocument/2006/math">
                    <m:r>
                      <a:rPr lang="en-US" i="1">
                        <a:latin typeface="Cambria Math" panose="02040503050406030204" pitchFamily="18" charset="0"/>
                        <a:ea typeface="Cambria" panose="02040503050406030204" pitchFamily="18" charset="0"/>
                        <a:cs typeface="Times New Roman" panose="02020603050405020304" pitchFamily="18" charset="0"/>
                      </a:rPr>
                      <m:t>𝑑</m:t>
                    </m:r>
                  </m:oMath>
                </a14:m>
                <a:r>
                  <a:rPr lang="en-US" dirty="0">
                    <a:latin typeface="Cambria" panose="02040503050406030204" pitchFamily="18" charset="0"/>
                    <a:ea typeface="Cambria" panose="02040503050406030204" pitchFamily="18" charset="0"/>
                    <a:cs typeface="Times New Roman" panose="02020603050405020304" pitchFamily="18" charset="0"/>
                  </a:rPr>
                  <a:t> is expected deviation.</a:t>
                </a:r>
              </a:p>
            </p:txBody>
          </p:sp>
        </mc:Choice>
        <mc:Fallback xmlns="">
          <p:sp>
            <p:nvSpPr>
              <p:cNvPr id="4" name="Прямоугольник 3">
                <a:extLst>
                  <a:ext uri="{FF2B5EF4-FFF2-40B4-BE49-F238E27FC236}">
                    <a16:creationId xmlns:a16="http://schemas.microsoft.com/office/drawing/2014/main" id="{73821F73-3262-438E-A7B8-E2433472A2DA}"/>
                  </a:ext>
                </a:extLst>
              </p:cNvPr>
              <p:cNvSpPr>
                <a:spLocks noRot="1" noChangeAspect="1" noMove="1" noResize="1" noEditPoints="1" noAdjustHandles="1" noChangeArrowheads="1" noChangeShapeType="1" noTextEdit="1"/>
              </p:cNvSpPr>
              <p:nvPr/>
            </p:nvSpPr>
            <p:spPr>
              <a:xfrm>
                <a:off x="504826" y="3157953"/>
                <a:ext cx="6096000" cy="2599494"/>
              </a:xfrm>
              <a:prstGeom prst="rect">
                <a:avLst/>
              </a:prstGeom>
              <a:blipFill>
                <a:blip r:embed="rId4"/>
                <a:stretch>
                  <a:fillRect l="-900" t="-1408" b="-2817"/>
                </a:stretch>
              </a:blipFill>
            </p:spPr>
            <p:txBody>
              <a:bodyPr/>
              <a:lstStyle/>
              <a:p>
                <a:r>
                  <a:rPr lang="en-US">
                    <a:noFill/>
                  </a:rPr>
                  <a:t> </a:t>
                </a:r>
              </a:p>
            </p:txBody>
          </p:sp>
        </mc:Fallback>
      </mc:AlternateContent>
    </p:spTree>
    <p:extLst>
      <p:ext uri="{BB962C8B-B14F-4D97-AF65-F5344CB8AC3E}">
        <p14:creationId xmlns:p14="http://schemas.microsoft.com/office/powerpoint/2010/main" val="316284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Triple Exponential Smoothing </a:t>
            </a:r>
          </a:p>
        </p:txBody>
      </p:sp>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581649"/>
          </a:xfrm>
        </p:spPr>
        <p:txBody>
          <a:bodyPr>
            <a:normAutofit/>
          </a:bodyPr>
          <a:lstStyle/>
          <a:p>
            <a:r>
              <a:rPr lang="en-US" sz="2000" dirty="0"/>
              <a:t>Beside the shown additive Triple Exponential Smoothing (Holt-Winters exponential smoothing) there are exist a several Holt-Winters models for instance, for the multiplicative series case and for dumped series case.</a:t>
            </a:r>
          </a:p>
        </p:txBody>
      </p:sp>
      <p:pic>
        <p:nvPicPr>
          <p:cNvPr id="32770" name="Picture 2" descr="image.png">
            <a:extLst>
              <a:ext uri="{FF2B5EF4-FFF2-40B4-BE49-F238E27FC236}">
                <a16:creationId xmlns:a16="http://schemas.microsoft.com/office/drawing/2014/main" id="{8EE6C8F6-B79A-4B57-A34C-9650E6FD1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75" y="2366963"/>
            <a:ext cx="57721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66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5EDBE-7C7A-47C1-B934-1D067079B516}"/>
              </a:ext>
            </a:extLst>
          </p:cNvPr>
          <p:cNvSpPr>
            <a:spLocks noGrp="1"/>
          </p:cNvSpPr>
          <p:nvPr>
            <p:ph type="title"/>
          </p:nvPr>
        </p:nvSpPr>
        <p:spPr>
          <a:xfrm>
            <a:off x="838200" y="365126"/>
            <a:ext cx="10515600" cy="997510"/>
          </a:xfrm>
        </p:spPr>
        <p:txBody>
          <a:bodyPr>
            <a:normAutofit/>
          </a:bodyPr>
          <a:lstStyle/>
          <a:p>
            <a:r>
              <a:rPr lang="en-US" b="1" dirty="0"/>
              <a:t>Residual analysis</a:t>
            </a:r>
            <a:endParaRPr lang="en-US"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685C2328-73B7-4B3C-A4A2-CBFB214A7ECD}"/>
                  </a:ext>
                </a:extLst>
              </p:cNvPr>
              <p:cNvSpPr>
                <a:spLocks noGrp="1"/>
              </p:cNvSpPr>
              <p:nvPr>
                <p:ph idx="1"/>
              </p:nvPr>
            </p:nvSpPr>
            <p:spPr>
              <a:xfrm>
                <a:off x="564776" y="1255058"/>
                <a:ext cx="10789024" cy="5374341"/>
              </a:xfrm>
            </p:spPr>
            <p:txBody>
              <a:bodyPr>
                <a:normAutofit fontScale="92500" lnSpcReduction="10000"/>
              </a:bodyPr>
              <a:lstStyle/>
              <a:p>
                <a:r>
                  <a:rPr lang="en-US" sz="2000" dirty="0"/>
                  <a:t>After make time series decomposition or forecast it is important to check the error behavior.  As usual we will calculate the error of prediction as</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oMath>
                  </m:oMathPara>
                </a14:m>
                <a:endParaRPr lang="en-US" sz="2000" dirty="0"/>
              </a:p>
              <a:p>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𝑛</m:t>
                        </m:r>
                      </m:sub>
                    </m:sSub>
                  </m:oMath>
                </a14:m>
                <a:r>
                  <a:rPr lang="en-US" sz="2000" dirty="0"/>
                  <a:t> is error value for the sample </a:t>
                </a:r>
                <a14:m>
                  <m:oMath xmlns:m="http://schemas.openxmlformats.org/officeDocument/2006/math">
                    <m:r>
                      <a:rPr lang="en-US" sz="2000" i="1">
                        <a:latin typeface="Cambria Math" panose="02040503050406030204" pitchFamily="18" charset="0"/>
                      </a:rPr>
                      <m:t>𝑛</m:t>
                    </m:r>
                  </m:oMath>
                </a14:m>
                <a:r>
                  <a:rPr lang="en-US" sz="2000" dirty="0"/>
                  <a:t>;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oMath>
                </a14:m>
                <a:r>
                  <a:rPr lang="en-US" sz="2000" dirty="0"/>
                  <a:t> is the </a:t>
                </a:r>
                <a:r>
                  <a:rPr lang="en-US" sz="2000" dirty="0" smtClean="0"/>
                  <a:t>estimated </a:t>
                </a:r>
                <a:r>
                  <a:rPr lang="en-US" sz="2000" dirty="0"/>
                  <a:t>value of </a:t>
                </a:r>
                <a14:m>
                  <m:oMath xmlns:m="http://schemas.openxmlformats.org/officeDocument/2006/math">
                    <m:sSub>
                      <m:sSubPr>
                        <m:ctrlPr>
                          <a:rPr lang="en-US" sz="2000" i="1" dirty="0" err="1">
                            <a:latin typeface="Cambria Math" panose="02040503050406030204" pitchFamily="18" charset="0"/>
                          </a:rPr>
                        </m:ctrlPr>
                      </m:sSubPr>
                      <m:e>
                        <m:r>
                          <a:rPr lang="en-US" sz="2000" i="1" dirty="0">
                            <a:latin typeface="Cambria Math" panose="02040503050406030204" pitchFamily="18" charset="0"/>
                          </a:rPr>
                          <m:t>𝑦</m:t>
                        </m:r>
                      </m:e>
                      <m:sub>
                        <m:r>
                          <a:rPr lang="en-US" sz="2000" i="1" dirty="0" err="1">
                            <a:latin typeface="Cambria Math" panose="02040503050406030204" pitchFamily="18" charset="0"/>
                          </a:rPr>
                          <m:t>𝑛</m:t>
                        </m:r>
                      </m:sub>
                    </m:sSub>
                  </m:oMath>
                </a14:m>
                <a:r>
                  <a:rPr lang="en-US" sz="2000" dirty="0"/>
                  <a:t>.  </a:t>
                </a:r>
              </a:p>
              <a:p>
                <a:r>
                  <a:rPr lang="en-US" sz="2000" dirty="0"/>
                  <a:t>We expect the residual errors to be random white Gaussian noise-like -  it means that the model (i.e. the model predictions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𝑛</m:t>
                        </m:r>
                      </m:sub>
                    </m:sSub>
                  </m:oMath>
                </a14:m>
                <a:r>
                  <a:rPr lang="en-US" sz="2000" dirty="0"/>
                  <a:t>) has captured all of the structure  and the only error left is the random fluctuations in the time series that cannot be modeled (or explained). </a:t>
                </a:r>
              </a:p>
              <a:p>
                <a:r>
                  <a:rPr lang="en-US" sz="2000" dirty="0"/>
                  <a:t>In other cases (if the residuals contain some structure or patterns) it means that the model does not include all the possible information. </a:t>
                </a:r>
              </a:p>
              <a:p>
                <a:r>
                  <a:rPr lang="en-US" sz="2000" dirty="0"/>
                  <a:t>There are a several </a:t>
                </a:r>
                <a:r>
                  <a:rPr lang="en-US" sz="2000" b="1" dirty="0"/>
                  <a:t>methods for the residual analysis</a:t>
                </a:r>
                <a:r>
                  <a:rPr lang="en-US" sz="2000" dirty="0"/>
                  <a:t>.</a:t>
                </a:r>
              </a:p>
              <a:p>
                <a:pPr lvl="1"/>
                <a:r>
                  <a:rPr lang="en-US" sz="1800" dirty="0"/>
                  <a:t>Visual analysis of residuals (in time or frequency domain, and ACF of residuals, so-called partial ACF (PACF), the least accurate method).</a:t>
                </a:r>
              </a:p>
              <a:p>
                <a:pPr lvl="1"/>
                <a:r>
                  <a:rPr lang="en-US" sz="1800" dirty="0"/>
                  <a:t>Summary statistic analysis (mean value, std value it is behavior, values spreading).</a:t>
                </a:r>
              </a:p>
              <a:p>
                <a:pPr lvl="1"/>
                <a:r>
                  <a:rPr lang="en-US" sz="1800" dirty="0"/>
                  <a:t>Histogram plot (and its approximation).</a:t>
                </a:r>
              </a:p>
              <a:p>
                <a:pPr lvl="1"/>
                <a:r>
                  <a:rPr lang="en-US" sz="1800" dirty="0"/>
                  <a:t>Q-Q plot (probability plot, graphical comparison of probability distribution).</a:t>
                </a:r>
              </a:p>
              <a:p>
                <a:pPr lvl="1"/>
                <a:r>
                  <a:rPr lang="en-US" sz="1800" dirty="0"/>
                  <a:t>Non-parametric </a:t>
                </a:r>
                <a:r>
                  <a:rPr lang="en-US" sz="1800" dirty="0" smtClean="0"/>
                  <a:t>statistical-hypothesis</a:t>
                </a:r>
                <a:r>
                  <a:rPr lang="ru-RU" sz="1800" dirty="0" smtClean="0"/>
                  <a:t> </a:t>
                </a:r>
                <a:r>
                  <a:rPr lang="en-US" sz="1800" dirty="0"/>
                  <a:t>(simple </a:t>
                </a:r>
                <a:r>
                  <a:rPr lang="en-US" sz="1800" dirty="0" smtClean="0"/>
                  <a:t>statistical-hypothesis)  </a:t>
                </a:r>
                <a:r>
                  <a:rPr lang="en-US" sz="1800" dirty="0"/>
                  <a:t>testing (most popular is </a:t>
                </a:r>
                <a:r>
                  <a:rPr lang="en-US" sz="1800" dirty="0" err="1"/>
                  <a:t>ch</a:t>
                </a:r>
                <a:r>
                  <a:rPr lang="en-US" sz="1800" dirty="0"/>
                  <a:t>-square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𝜒</m:t>
                        </m:r>
                      </m:e>
                      <m:sup>
                        <m:r>
                          <a:rPr lang="en-US" sz="1800" i="1">
                            <a:latin typeface="Cambria Math" panose="02040503050406030204" pitchFamily="18" charset="0"/>
                          </a:rPr>
                          <m:t>2</m:t>
                        </m:r>
                      </m:sup>
                    </m:sSup>
                  </m:oMath>
                </a14:m>
                <a:r>
                  <a:rPr lang="en-US" sz="1800" dirty="0"/>
                  <a:t>) test, F-test, t-test, ADF-test, </a:t>
                </a:r>
                <a:r>
                  <a:rPr lang="en-US" sz="1800" dirty="0" err="1"/>
                  <a:t>Ljung</a:t>
                </a:r>
                <a:r>
                  <a:rPr lang="en-US" sz="1800" dirty="0"/>
                  <a:t>–Box test).</a:t>
                </a:r>
              </a:p>
              <a:p>
                <a:pPr lvl="1"/>
                <a:r>
                  <a:rPr lang="en-US" sz="1800" dirty="0" smtClean="0"/>
                  <a:t>Parametric </a:t>
                </a:r>
                <a:r>
                  <a:rPr lang="en-US" sz="1800" dirty="0"/>
                  <a:t>statistical-hypothesis testing, </a:t>
                </a:r>
                <a:r>
                  <a:rPr lang="en-US" sz="1800" dirty="0" smtClean="0"/>
                  <a:t>(complex statistical-hypothesis, like distances or other </a:t>
                </a:r>
                <a:r>
                  <a:rPr lang="en-US" sz="1800" dirty="0"/>
                  <a:t>).</a:t>
                </a:r>
              </a:p>
            </p:txBody>
          </p:sp>
        </mc:Choice>
        <mc:Fallback xmlns="">
          <p:sp>
            <p:nvSpPr>
              <p:cNvPr id="3" name="Объект 2">
                <a:extLst>
                  <a:ext uri="{FF2B5EF4-FFF2-40B4-BE49-F238E27FC236}">
                    <a16:creationId xmlns:a16="http://schemas.microsoft.com/office/drawing/2014/main" id="{685C2328-73B7-4B3C-A4A2-CBFB214A7ECD}"/>
                  </a:ext>
                </a:extLst>
              </p:cNvPr>
              <p:cNvSpPr>
                <a:spLocks noGrp="1" noRot="1" noChangeAspect="1" noMove="1" noResize="1" noEditPoints="1" noAdjustHandles="1" noChangeArrowheads="1" noChangeShapeType="1" noTextEdit="1"/>
              </p:cNvSpPr>
              <p:nvPr>
                <p:ph idx="1"/>
              </p:nvPr>
            </p:nvSpPr>
            <p:spPr>
              <a:xfrm>
                <a:off x="564776" y="1255058"/>
                <a:ext cx="10789024" cy="5374341"/>
              </a:xfrm>
              <a:blipFill>
                <a:blip r:embed="rId2"/>
                <a:stretch>
                  <a:fillRect l="-452" t="-1476" r="-56"/>
                </a:stretch>
              </a:blipFill>
            </p:spPr>
            <p:txBody>
              <a:bodyPr/>
              <a:lstStyle/>
              <a:p>
                <a:r>
                  <a:rPr lang="ru-RU">
                    <a:noFill/>
                  </a:rPr>
                  <a:t> </a:t>
                </a:r>
              </a:p>
            </p:txBody>
          </p:sp>
        </mc:Fallback>
      </mc:AlternateContent>
    </p:spTree>
    <p:extLst>
      <p:ext uri="{BB962C8B-B14F-4D97-AF65-F5344CB8AC3E}">
        <p14:creationId xmlns:p14="http://schemas.microsoft.com/office/powerpoint/2010/main" val="3531757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Error-Trend-Seasonality Smoothing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581649"/>
              </a:xfrm>
            </p:spPr>
            <p:txBody>
              <a:bodyPr>
                <a:normAutofit/>
              </a:bodyPr>
              <a:lstStyle/>
              <a:p>
                <a:r>
                  <a:rPr lang="en-US" sz="2000" dirty="0"/>
                  <a:t>Beside the shown additive Holt-Winters exponential smoothing there are exist a several Holt-Winters models for instance, for the multiplicative series case and for dumped series case.</a:t>
                </a:r>
              </a:p>
              <a:p>
                <a:r>
                  <a:rPr lang="en-US" sz="2000" dirty="0"/>
                  <a:t>In the generalized form the smoothing techniques can be joint in the so-called Error-Trend-Seasonality (ETS) model.  </a:t>
                </a:r>
              </a:p>
              <a:p>
                <a:r>
                  <a:rPr lang="en-US" sz="2000" dirty="0"/>
                  <a:t>The model can be described as ETS(</a:t>
                </a:r>
                <a:r>
                  <a:rPr lang="en-US" sz="2000" dirty="0" err="1"/>
                  <a:t>Error,Trend,Seasonal</a:t>
                </a:r>
                <a:r>
                  <a:rPr lang="en-US" sz="2000" dirty="0"/>
                  <a:t>)s = ETS(X,X,X)s, where X can be N-None, A-additive, M-multiplicative, Ad-additive dumped, s-</a:t>
                </a:r>
                <a:r>
                  <a:rPr lang="en-US" sz="2000" dirty="0" err="1"/>
                  <a:t>sesonal</a:t>
                </a:r>
                <a:r>
                  <a:rPr lang="en-US" sz="2000" dirty="0"/>
                  <a:t> period if S is not None.  </a:t>
                </a:r>
              </a:p>
              <a:p>
                <a:r>
                  <a:rPr lang="en-US" sz="2000" dirty="0"/>
                  <a:t>With this notations:  </a:t>
                </a:r>
              </a:p>
              <a:p>
                <a:r>
                  <a:rPr lang="en-US" sz="2000" dirty="0"/>
                  <a:t>Simple Exponential smoothing corresponds to the ETS(A,N,N).</a:t>
                </a:r>
              </a:p>
              <a:p>
                <a:r>
                  <a:rPr lang="en-US" sz="2000" dirty="0"/>
                  <a:t>Triple Exponential smoothing corresponds to the ETS(A,A,A).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𝑡</m:t>
                        </m:r>
                      </m:sub>
                    </m:sSub>
                  </m:oMath>
                </a14:m>
                <a:r>
                  <a:rPr lang="en-US" sz="2000" dirty="0"/>
                  <a:t> is the error)</a:t>
                </a:r>
              </a:p>
              <a:p>
                <a:r>
                  <a:rPr lang="en-US" sz="2000" dirty="0"/>
                  <a:t>For Additive Error model depends on the empty or presence of the trend and seasonality the following cases are possible (where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𝑡</m:t>
                        </m:r>
                      </m:sub>
                    </m:sSub>
                  </m:oMath>
                </a14:m>
                <a:r>
                  <a:rPr lang="en-US" sz="2000" dirty="0"/>
                  <a:t> is the error).</a:t>
                </a:r>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5"/>
                <a:ext cx="11363325" cy="5581649"/>
              </a:xfrm>
              <a:blipFill>
                <a:blip r:embed="rId2"/>
                <a:stretch>
                  <a:fillRect l="-483" t="-1092"/>
                </a:stretch>
              </a:blipFill>
            </p:spPr>
            <p:txBody>
              <a:bodyPr/>
              <a:lstStyle/>
              <a:p>
                <a:r>
                  <a:rPr lang="en-US">
                    <a:noFill/>
                  </a:rPr>
                  <a:t> </a:t>
                </a:r>
              </a:p>
            </p:txBody>
          </p:sp>
        </mc:Fallback>
      </mc:AlternateContent>
    </p:spTree>
    <p:extLst>
      <p:ext uri="{BB962C8B-B14F-4D97-AF65-F5344CB8AC3E}">
        <p14:creationId xmlns:p14="http://schemas.microsoft.com/office/powerpoint/2010/main" val="229634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Smoothing. Error-Trend-Seasonality Smoothing </a:t>
            </a:r>
          </a:p>
        </p:txBody>
      </p:sp>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581649"/>
          </a:xfrm>
        </p:spPr>
        <p:txBody>
          <a:bodyPr>
            <a:normAutofit/>
          </a:bodyPr>
          <a:lstStyle/>
          <a:p>
            <a:r>
              <a:rPr lang="en-US" sz="2000" dirty="0"/>
              <a:t>For Additive/Multiplicative Error model depends on the empty or presence of the trend and seasonality the following cases are possible </a:t>
            </a:r>
          </a:p>
        </p:txBody>
      </p:sp>
      <p:pic>
        <p:nvPicPr>
          <p:cNvPr id="31746" name="Picture 2" descr="image.png">
            <a:extLst>
              <a:ext uri="{FF2B5EF4-FFF2-40B4-BE49-F238E27FC236}">
                <a16:creationId xmlns:a16="http://schemas.microsoft.com/office/drawing/2014/main" id="{E999FA23-97A6-4F16-9311-538B4CC7C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6" y="1743074"/>
            <a:ext cx="935355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image.png">
            <a:extLst>
              <a:ext uri="{FF2B5EF4-FFF2-40B4-BE49-F238E27FC236}">
                <a16:creationId xmlns:a16="http://schemas.microsoft.com/office/drawing/2014/main" id="{2A1ED743-4884-4D1C-9E70-C20FA3382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4033838"/>
            <a:ext cx="91916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05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Regression Analysis</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581649"/>
              </a:xfrm>
            </p:spPr>
            <p:txBody>
              <a:bodyPr>
                <a:normAutofit fontScale="92500" lnSpcReduction="10000"/>
              </a:bodyPr>
              <a:lstStyle/>
              <a:p>
                <a:r>
                  <a:rPr lang="en-US" sz="2400" dirty="0"/>
                  <a:t>The simplest method of regression is the linear regression.  This method is based on the supposition that the trend has the following model:</a:t>
                </a:r>
              </a:p>
              <a:p>
                <a:pPr marL="0" indent="0">
                  <a:buNone/>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acc>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US" sz="2400" i="1">
                              <a:latin typeface="Cambria Math" panose="02040503050406030204" pitchFamily="18" charset="0"/>
                            </a:rPr>
                            <m:t>𝑛</m:t>
                          </m:r>
                        </m:sub>
                      </m:sSub>
                    </m:oMath>
                  </m:oMathPara>
                </a14:m>
                <a:endParaRPr lang="en-US" sz="2400" dirty="0"/>
              </a:p>
              <a:p>
                <a:r>
                  <a:rPr lang="en-US" sz="2400" dirty="0"/>
                  <a:t>Where</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acc>
                  </m:oMath>
                </a14:m>
                <a:r>
                  <a:rPr lang="en-US" dirty="0"/>
                  <a:t> is the estimation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oMath>
                </a14:m>
                <a:r>
                  <a:rPr lang="en-US" dirty="0"/>
                  <a:t> value;</a:t>
                </a:r>
              </a:p>
              <a:p>
                <a:pPr lvl="1"/>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are the slope coefficient and the bias;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𝑛</m:t>
                        </m:r>
                      </m:sub>
                    </m:sSub>
                  </m:oMath>
                </a14:m>
                <a:r>
                  <a:rPr lang="en-US" dirty="0"/>
                  <a:t> is the noise (random factor) variable for sample n. </a:t>
                </a:r>
              </a:p>
              <a:p>
                <a:r>
                  <a:rPr lang="en-US" sz="2400" dirty="0"/>
                  <a:t>This model is valid for any linear time series, for instance, for a linear trend. Using this model the previous and future values of samples could be found.  Thus our task here is to find the coefficients which approximate series the best in correspondence with some criteria.</a:t>
                </a:r>
              </a:p>
              <a:p>
                <a:r>
                  <a:rPr lang="en-US" sz="2400" dirty="0"/>
                  <a:t>The last is mean that we have to introduce some metric for estimating the accuracy relation on our model parameters selection.  Intuitively we may suppose that the minimum of average by distances between each sample and approximation curve could be selected as such metric. </a:t>
                </a:r>
              </a:p>
              <a:p>
                <a:r>
                  <a:rPr lang="en-US" sz="2400" dirty="0"/>
                  <a:t>This metric was mentioned above as </a:t>
                </a:r>
                <a14:m>
                  <m:oMath xmlns:m="http://schemas.openxmlformats.org/officeDocument/2006/math">
                    <m:r>
                      <a:rPr lang="en-US" sz="2400" i="1">
                        <a:latin typeface="Cambria Math" panose="02040503050406030204" pitchFamily="18" charset="0"/>
                      </a:rPr>
                      <m:t>𝑅𝑆𝑆</m:t>
                    </m:r>
                  </m:oMath>
                </a14:m>
                <a:r>
                  <a:rPr lang="en-US" sz="2400" dirty="0"/>
                  <a:t>.</a:t>
                </a:r>
              </a:p>
              <a:p>
                <a:r>
                  <a:rPr lang="en-US" sz="2400" dirty="0"/>
                  <a:t>The approximation series in the written above form by RSS minimization is called </a:t>
                </a:r>
                <a:r>
                  <a:rPr lang="en-US" sz="2400" b="1" dirty="0"/>
                  <a:t>Least-Square Method (LSM)</a:t>
                </a:r>
                <a:r>
                  <a:rPr lang="en-US" sz="2400" dirty="0"/>
                  <a:t>.  </a:t>
                </a:r>
              </a:p>
              <a:p>
                <a:endParaRPr lang="en-US" sz="2000"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5"/>
                <a:ext cx="11363325" cy="5581649"/>
              </a:xfrm>
              <a:blipFill>
                <a:blip r:embed="rId2"/>
                <a:stretch>
                  <a:fillRect l="-590" t="-1856" r="-912"/>
                </a:stretch>
              </a:blipFill>
            </p:spPr>
            <p:txBody>
              <a:bodyPr/>
              <a:lstStyle/>
              <a:p>
                <a:r>
                  <a:rPr lang="en-US">
                    <a:noFill/>
                  </a:rPr>
                  <a:t> </a:t>
                </a:r>
              </a:p>
            </p:txBody>
          </p:sp>
        </mc:Fallback>
      </mc:AlternateContent>
    </p:spTree>
    <p:extLst>
      <p:ext uri="{BB962C8B-B14F-4D97-AF65-F5344CB8AC3E}">
        <p14:creationId xmlns:p14="http://schemas.microsoft.com/office/powerpoint/2010/main" val="272369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Regression Analysis. Ordinary Linear LSM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581649"/>
              </a:xfrm>
            </p:spPr>
            <p:txBody>
              <a:bodyPr>
                <a:normAutofit/>
              </a:bodyPr>
              <a:lstStyle/>
              <a:p>
                <a:pPr>
                  <a:lnSpc>
                    <a:spcPct val="100000"/>
                  </a:lnSpc>
                  <a:spcBef>
                    <a:spcPts val="0"/>
                  </a:spcBef>
                </a:pPr>
                <a:r>
                  <a:rPr lang="en-US" sz="2000" dirty="0"/>
                  <a:t>The simplest </a:t>
                </a:r>
                <a:r>
                  <a:rPr lang="en-US" sz="2000" dirty="0" err="1"/>
                  <a:t>casr</a:t>
                </a:r>
                <a:r>
                  <a:rPr lang="en-US" sz="2000" dirty="0"/>
                  <a:t> of LSM is Ordinary LSM (OLS).  OLSM task can be given as:</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𝑛</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r>
                            <a:rPr lang="en-US" sz="2000" i="1">
                              <a:latin typeface="Cambria Math" panose="02040503050406030204" pitchFamily="18" charset="0"/>
                            </a:rPr>
                            <m:t>(</m:t>
                          </m:r>
                        </m:e>
                      </m:nary>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e>
                      </m:acc>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→0</m:t>
                      </m:r>
                    </m:oMath>
                  </m:oMathPara>
                </a14:m>
                <a:endParaRPr lang="en-US" sz="2000" dirty="0"/>
              </a:p>
              <a:p>
                <a:pPr>
                  <a:lnSpc>
                    <a:spcPct val="100000"/>
                  </a:lnSpc>
                  <a:spcBef>
                    <a:spcPts val="0"/>
                  </a:spcBef>
                </a:pPr>
                <a:r>
                  <a:rPr lang="en-US" sz="2000" dirty="0"/>
                  <a:t>In our case it lead to the following:</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𝑛</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r>
                            <a:rPr lang="en-US" sz="2000" i="1">
                              <a:latin typeface="Cambria Math" panose="02040503050406030204" pitchFamily="18" charset="0"/>
                            </a:rPr>
                            <m:t>(</m:t>
                          </m:r>
                        </m:e>
                      </m:nary>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→0</m:t>
                      </m:r>
                    </m:oMath>
                  </m:oMathPara>
                </a14:m>
                <a:endParaRPr lang="en-US" sz="2000" dirty="0"/>
              </a:p>
              <a:p>
                <a:pPr>
                  <a:lnSpc>
                    <a:spcPct val="100000"/>
                  </a:lnSpc>
                  <a:spcBef>
                    <a:spcPts val="0"/>
                  </a:spcBef>
                </a:pPr>
                <a:r>
                  <a:rPr lang="en-US" sz="2000" dirty="0"/>
                  <a:t>This problem can be solved analytically</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𝑎</m:t>
                      </m:r>
                      <m:r>
                        <a:rPr lang="en-US" sz="2000" i="1" dirty="0" smtClean="0">
                          <a:latin typeface="Cambria Math" panose="02040503050406030204" pitchFamily="18" charset="0"/>
                        </a:rPr>
                        <m:t> =</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𝑁</m:t>
                          </m:r>
                          <m:nary>
                            <m:naryPr>
                              <m:chr m:val="∑"/>
                              <m:subHide m:val="on"/>
                              <m:supHide m:val="on"/>
                              <m:ctrlPr>
                                <a:rPr lang="en-US" sz="2000" i="1" dirty="0" smtClean="0">
                                  <a:latin typeface="Cambria Math" panose="02040503050406030204" pitchFamily="18" charset="0"/>
                                </a:rPr>
                              </m:ctrlPr>
                            </m:naryPr>
                            <m:sub/>
                            <m:sup/>
                            <m:e>
                              <m:r>
                                <a:rPr lang="en-US" sz="2000" i="1" dirty="0">
                                  <a:latin typeface="Cambria Math" panose="02040503050406030204" pitchFamily="18" charset="0"/>
                                </a:rPr>
                                <m:t>𝑥𝑦</m:t>
                              </m:r>
                            </m:e>
                          </m:nary>
                          <m:r>
                            <a:rPr lang="en-US" sz="2000" i="1" dirty="0">
                              <a:latin typeface="Cambria Math" panose="02040503050406030204" pitchFamily="18" charset="0"/>
                            </a:rPr>
                            <m:t> −</m:t>
                          </m:r>
                          <m:nary>
                            <m:naryPr>
                              <m:chr m:val="∑"/>
                              <m:subHide m:val="on"/>
                              <m:supHide m:val="on"/>
                              <m:ctrlPr>
                                <a:rPr lang="en-US" sz="2000" i="1" dirty="0" smtClean="0">
                                  <a:latin typeface="Cambria Math" panose="02040503050406030204" pitchFamily="18" charset="0"/>
                                </a:rPr>
                              </m:ctrlPr>
                            </m:naryPr>
                            <m:sub/>
                            <m:sup/>
                            <m:e>
                              <m:r>
                                <a:rPr lang="en-US" sz="2000" i="1" dirty="0">
                                  <a:latin typeface="Cambria Math" panose="02040503050406030204" pitchFamily="18" charset="0"/>
                                </a:rPr>
                                <m:t>𝑥</m:t>
                              </m:r>
                            </m:e>
                          </m:nary>
                          <m:r>
                            <a:rPr lang="en-US" sz="2000" i="1" dirty="0">
                              <a:latin typeface="Cambria Math" panose="02040503050406030204" pitchFamily="18" charset="0"/>
                            </a:rPr>
                            <m:t> </m:t>
                          </m:r>
                          <m:nary>
                            <m:naryPr>
                              <m:chr m:val="∑"/>
                              <m:subHide m:val="on"/>
                              <m:supHide m:val="on"/>
                              <m:ctrlPr>
                                <a:rPr lang="en-US" sz="2000" i="1" dirty="0" smtClean="0">
                                  <a:latin typeface="Cambria Math" panose="02040503050406030204" pitchFamily="18" charset="0"/>
                                </a:rPr>
                              </m:ctrlPr>
                            </m:naryPr>
                            <m:sub/>
                            <m:sup/>
                            <m:e>
                              <m:r>
                                <a:rPr lang="en-US" sz="2000" i="1" dirty="0">
                                  <a:latin typeface="Cambria Math" panose="02040503050406030204" pitchFamily="18" charset="0"/>
                                </a:rPr>
                                <m:t>𝑦</m:t>
                              </m:r>
                            </m:e>
                          </m:nary>
                          <m:r>
                            <a:rPr lang="en-US" sz="2000" b="0" i="1" dirty="0" smtClean="0">
                              <a:latin typeface="Cambria Math" panose="02040503050406030204" pitchFamily="18" charset="0"/>
                            </a:rPr>
                            <m:t> </m:t>
                          </m:r>
                        </m:num>
                        <m:den>
                          <m:r>
                            <a:rPr lang="en-US" sz="2000" i="1" dirty="0" smtClean="0">
                              <a:latin typeface="Cambria Math" panose="02040503050406030204" pitchFamily="18" charset="0"/>
                            </a:rPr>
                            <m:t>𝑁</m:t>
                          </m:r>
                          <m:nary>
                            <m:naryPr>
                              <m:chr m:val="∑"/>
                              <m:subHide m:val="on"/>
                              <m:supHide m:val="on"/>
                              <m:ctrlPr>
                                <a:rPr lang="en-US" sz="2000" i="1" dirty="0" smtClean="0">
                                  <a:latin typeface="Cambria Math" panose="02040503050406030204" pitchFamily="18" charset="0"/>
                                </a:rPr>
                              </m:ctrlPr>
                            </m:naryPr>
                            <m:sub/>
                            <m:sup/>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2</m:t>
                                  </m:r>
                                </m:sup>
                              </m:sSup>
                            </m:e>
                          </m:nary>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 </m:t>
                                  </m:r>
                                  <m:nary>
                                    <m:naryPr>
                                      <m:chr m:val="∑"/>
                                      <m:subHide m:val="on"/>
                                      <m:supHide m:val="on"/>
                                      <m:ctrlPr>
                                        <a:rPr lang="en-US" sz="2000" i="1" dirty="0" smtClean="0">
                                          <a:latin typeface="Cambria Math" panose="02040503050406030204" pitchFamily="18" charset="0"/>
                                        </a:rPr>
                                      </m:ctrlPr>
                                    </m:naryPr>
                                    <m:sub/>
                                    <m:sup/>
                                    <m:e>
                                      <m:r>
                                        <a:rPr lang="en-US" sz="2000" b="0" i="1" dirty="0" smtClean="0">
                                          <a:latin typeface="Cambria Math" panose="02040503050406030204" pitchFamily="18" charset="0"/>
                                        </a:rPr>
                                        <m:t>𝑥</m:t>
                                      </m:r>
                                    </m:e>
                                  </m:nary>
                                </m:e>
                              </m:d>
                            </m:e>
                            <m:sup>
                              <m:r>
                                <a:rPr lang="en-US" sz="2000" i="1" dirty="0" smtClean="0">
                                  <a:latin typeface="Cambria Math" panose="02040503050406030204" pitchFamily="18" charset="0"/>
                                </a:rPr>
                                <m:t>2</m:t>
                              </m:r>
                            </m:sup>
                          </m:sSup>
                        </m:den>
                      </m:f>
                      <m:r>
                        <a:rPr lang="en-US" sz="2000" i="1" dirty="0" smtClean="0">
                          <a:latin typeface="Cambria Math" panose="02040503050406030204" pitchFamily="18" charset="0"/>
                        </a:rPr>
                        <m:t> </m:t>
                      </m:r>
                    </m:oMath>
                  </m:oMathPara>
                </a14:m>
                <a:endParaRPr lang="en-US" sz="2000"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𝑏</m:t>
                      </m:r>
                      <m:r>
                        <a:rPr lang="en-US" sz="2000" i="1" dirty="0" smtClean="0">
                          <a:latin typeface="Cambria Math" panose="02040503050406030204" pitchFamily="18" charset="0"/>
                        </a:rPr>
                        <m:t> =</m:t>
                      </m:r>
                      <m:f>
                        <m:fPr>
                          <m:ctrlPr>
                            <a:rPr lang="en-US" sz="2000" i="1" dirty="0" smtClean="0">
                              <a:latin typeface="Cambria Math" panose="02040503050406030204" pitchFamily="18" charset="0"/>
                            </a:rPr>
                          </m:ctrlPr>
                        </m:fPr>
                        <m:num>
                          <m:r>
                            <a:rPr lang="en-US" sz="2000" i="1" dirty="0" smtClean="0">
                              <a:latin typeface="Cambria Math" panose="02040503050406030204" pitchFamily="18" charset="0"/>
                            </a:rPr>
                            <m:t>∑</m:t>
                          </m:r>
                          <m:r>
                            <a:rPr lang="en-US" sz="2000" i="1" dirty="0">
                              <a:latin typeface="Cambria Math" panose="02040503050406030204" pitchFamily="18" charset="0"/>
                            </a:rPr>
                            <m:t>𝑦</m:t>
                          </m:r>
                          <m:r>
                            <a:rPr lang="en-US" sz="2000" i="1" dirty="0">
                              <a:latin typeface="Cambria Math" panose="02040503050406030204" pitchFamily="18" charset="0"/>
                            </a:rPr>
                            <m:t> − </m:t>
                          </m:r>
                          <m:r>
                            <a:rPr lang="en-US" sz="2000" i="1" dirty="0">
                              <a:latin typeface="Cambria Math" panose="02040503050406030204" pitchFamily="18" charset="0"/>
                            </a:rPr>
                            <m:t>𝑎</m:t>
                          </m:r>
                          <m:r>
                            <a:rPr lang="en-US" sz="2000" i="1" dirty="0">
                              <a:latin typeface="Cambria Math" panose="02040503050406030204" pitchFamily="18" charset="0"/>
                            </a:rPr>
                            <m:t> ∑</m:t>
                          </m:r>
                          <m:r>
                            <a:rPr lang="en-US" sz="2000" i="1" dirty="0" smtClean="0">
                              <a:latin typeface="Cambria Math" panose="02040503050406030204" pitchFamily="18" charset="0"/>
                            </a:rPr>
                            <m:t>𝑥</m:t>
                          </m:r>
                        </m:num>
                        <m:den>
                          <m:r>
                            <a:rPr lang="en-US" sz="2000" i="1" dirty="0" smtClean="0">
                              <a:latin typeface="Cambria Math" panose="02040503050406030204" pitchFamily="18" charset="0"/>
                            </a:rPr>
                            <m:t>𝑁</m:t>
                          </m:r>
                        </m:den>
                      </m:f>
                    </m:oMath>
                  </m:oMathPara>
                </a14:m>
                <a:endParaRPr lang="en-US" sz="1600"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5"/>
                <a:ext cx="11363325" cy="5581649"/>
              </a:xfrm>
              <a:blipFill>
                <a:blip r:embed="rId2"/>
                <a:stretch>
                  <a:fillRect l="-483" t="-546"/>
                </a:stretch>
              </a:blipFill>
            </p:spPr>
            <p:txBody>
              <a:bodyPr/>
              <a:lstStyle/>
              <a:p>
                <a:r>
                  <a:rPr lang="en-US">
                    <a:noFill/>
                  </a:rPr>
                  <a:t> </a:t>
                </a:r>
              </a:p>
            </p:txBody>
          </p:sp>
        </mc:Fallback>
      </mc:AlternateContent>
    </p:spTree>
    <p:extLst>
      <p:ext uri="{BB962C8B-B14F-4D97-AF65-F5344CB8AC3E}">
        <p14:creationId xmlns:p14="http://schemas.microsoft.com/office/powerpoint/2010/main" val="262392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Regression Analysis. Ordinary LSM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6"/>
                <a:ext cx="11363325" cy="4076700"/>
              </a:xfrm>
            </p:spPr>
            <p:txBody>
              <a:bodyPr>
                <a:normAutofit fontScale="85000" lnSpcReduction="20000"/>
              </a:bodyPr>
              <a:lstStyle/>
              <a:p>
                <a:r>
                  <a:rPr lang="en-US" dirty="0"/>
                  <a:t>In more general case, when the series can be expressed as some linear combination of terms, for instance polynomial regression</a:t>
                </a: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𝑛</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𝑛</m:t>
                            </m:r>
                          </m:sub>
                          <m:sup>
                            <m:r>
                              <a:rPr lang="en-US" i="1">
                                <a:latin typeface="Cambria Math" panose="02040503050406030204" pitchFamily="18" charset="0"/>
                              </a:rPr>
                              <m:t>𝑖</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𝑛</m:t>
                        </m:r>
                      </m:sub>
                    </m:sSub>
                  </m:oMath>
                </a14:m>
                <a:r>
                  <a:rPr lang="en-US" dirty="0"/>
                  <a:t> </a:t>
                </a:r>
              </a:p>
              <a:p>
                <a:pPr marL="0" indent="0">
                  <a:buNone/>
                </a:pPr>
                <a:r>
                  <a:rPr lang="en-US" dirty="0"/>
                  <a:t>the series can be given for each sample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oMath>
                </a14:m>
                <a:r>
                  <a:rPr lang="en-US" dirty="0"/>
                  <a:t> estimation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𝑛</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m:oMathPara>
                </a14:m>
                <a:endParaRPr lang="en-US" dirty="0"/>
              </a:p>
              <a:p>
                <a:r>
                  <a:rPr lang="en-US" dirty="0"/>
                  <a:t>Where</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is map of </a:t>
                </a:r>
                <a:r>
                  <a:rPr lang="en-US" dirty="0" err="1"/>
                  <a:t>i-th</a:t>
                </a:r>
                <a:r>
                  <a:rPr lang="en-US" dirty="0"/>
                  <a:t> term, and the zero-term is bias;</a:t>
                </a:r>
              </a:p>
              <a:p>
                <a:r>
                  <a:rPr lang="en-US" dirty="0"/>
                  <a:t>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𝑝</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𝑇</m:t>
                        </m:r>
                      </m:sup>
                    </m:sSup>
                  </m:oMath>
                </a14:m>
                <a:r>
                  <a:rPr lang="en-US" dirty="0"/>
                  <a:t>;</a:t>
                </a:r>
              </a:p>
              <a:p>
                <a:r>
                  <a:rPr lang="en-US" dirty="0"/>
                  <a:t>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𝑇</m:t>
                        </m:r>
                      </m:sup>
                    </m:sSup>
                  </m:oMath>
                </a14:m>
                <a:r>
                  <a:rPr lang="en-US" dirty="0"/>
                  <a:t>.</a:t>
                </a:r>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6"/>
                <a:ext cx="11363325" cy="4076700"/>
              </a:xfrm>
              <a:blipFill>
                <a:blip r:embed="rId2"/>
                <a:stretch>
                  <a:fillRect l="-805" t="-3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B2627FF3-E2FD-4694-8735-A67C5A641367}"/>
                  </a:ext>
                </a:extLst>
              </p:cNvPr>
              <p:cNvSpPr/>
              <p:nvPr/>
            </p:nvSpPr>
            <p:spPr>
              <a:xfrm>
                <a:off x="1466850" y="5250483"/>
                <a:ext cx="9258300" cy="1242391"/>
              </a:xfrm>
              <a:prstGeom prst="rect">
                <a:avLst/>
              </a:prstGeom>
            </p:spPr>
            <p:txBody>
              <a:bodyPr wrap="square">
                <a:spAutoFit/>
              </a:bodyPr>
              <a:lstStyle/>
              <a:p>
                <a:r>
                  <a:rPr lang="en-US" dirty="0"/>
                  <a:t>Pleas note: The OLS solution work for </a:t>
                </a:r>
                <a:r>
                  <a:rPr lang="en-US" dirty="0" err="1"/>
                  <a:t>for</a:t>
                </a:r>
                <a:r>
                  <a:rPr lang="en-US" dirty="0"/>
                  <a:t> any symmetric distribution of noises </a:t>
                </a:r>
                <a14:m>
                  <m:oMath xmlns:m="http://schemas.openxmlformats.org/officeDocument/2006/math">
                    <m:r>
                      <a:rPr lang="en-US" i="1">
                        <a:latin typeface="Cambria Math" panose="02040503050406030204" pitchFamily="18" charset="0"/>
                      </a:rPr>
                      <m:t>𝜂</m:t>
                    </m:r>
                  </m:oMath>
                </a14:m>
                <a:r>
                  <a:rPr lang="en-US" dirty="0"/>
                  <a:t>,with zero mean value and restricted variance  in particular for Gaussian Noise distribution, such that: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𝜎</m:t>
                          </m:r>
                        </m:e>
                      </m:d>
                      <m:r>
                        <a:rPr lang="en-US" i="1">
                          <a:latin typeface="Cambria Math" panose="02040503050406030204" pitchFamily="18" charset="0"/>
                        </a:rPr>
                        <m:t>, </m:t>
                      </m:r>
                      <m:r>
                        <a:rPr lang="en-US" i="1">
                          <a:latin typeface="Cambria Math" panose="02040503050406030204" pitchFamily="18" charset="0"/>
                        </a:rPr>
                        <m:t>𝑒𝑣</m:t>
                      </m:r>
                      <m:d>
                        <m:dPr>
                          <m:ctrlPr>
                            <a:rPr lang="en-US" i="1">
                              <a:latin typeface="Cambria Math" panose="02040503050406030204" pitchFamily="18" charset="0"/>
                            </a:rPr>
                          </m:ctrlPr>
                        </m:dPr>
                        <m:e>
                          <m:r>
                            <a:rPr lang="en-US" i="1">
                              <a:latin typeface="Cambria Math" panose="02040503050406030204" pitchFamily="18" charset="0"/>
                            </a:rPr>
                            <m:t>𝜂</m:t>
                          </m:r>
                        </m:e>
                      </m:d>
                      <m:r>
                        <a:rPr lang="en-US" i="1">
                          <a:latin typeface="Cambria Math" panose="02040503050406030204" pitchFamily="18" charset="0"/>
                        </a:rPr>
                        <m:t>=0,</m:t>
                      </m:r>
                      <m:r>
                        <a:rPr lang="en-US" i="1">
                          <a:latin typeface="Cambria Math" panose="02040503050406030204" pitchFamily="18" charset="0"/>
                        </a:rPr>
                        <m:t>𝑣𝑎𝑟</m:t>
                      </m:r>
                      <m:d>
                        <m:dPr>
                          <m:ctrlPr>
                            <a:rPr lang="en-US" i="1">
                              <a:latin typeface="Cambria Math" panose="02040503050406030204" pitchFamily="18" charset="0"/>
                            </a:rPr>
                          </m:ctrlPr>
                        </m:dPr>
                        <m:e>
                          <m:r>
                            <a:rPr lang="en-US" i="1">
                              <a:latin typeface="Cambria Math" panose="02040503050406030204" pitchFamily="18" charset="0"/>
                            </a:rPr>
                            <m:t>𝜂</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&lt;∞,</m:t>
                      </m:r>
                    </m:oMath>
                  </m:oMathPara>
                </a14:m>
                <a:endParaRPr lang="en-US" i="1"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𝑗</m:t>
                              </m:r>
                            </m:sub>
                          </m:sSub>
                        </m:e>
                      </m:d>
                      <m:r>
                        <a:rPr lang="en-US" i="1">
                          <a:latin typeface="Cambria Math" panose="02040503050406030204" pitchFamily="18" charset="0"/>
                        </a:rPr>
                        <m:t>=0 </m:t>
                      </m:r>
                      <m:r>
                        <m:rPr>
                          <m:lit/>
                        </m:rPr>
                        <a:rPr lang="en-US" i="1">
                          <a:latin typeface="Cambria Math" panose="02040503050406030204" pitchFamily="18" charset="0"/>
                        </a:rPr>
                        <m:t> </m:t>
                      </m:r>
                      <m:r>
                        <a:rPr lang="en-US" i="1">
                          <a:latin typeface="Cambria Math" panose="02040503050406030204" pitchFamily="18" charset="0"/>
                        </a:rPr>
                        <m:t>𝑖𝑓</m:t>
                      </m:r>
                      <m:r>
                        <m:rPr>
                          <m:lit/>
                        </m:rPr>
                        <a:rPr lang="en-US"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r>
                        <m:rPr>
                          <m:lit/>
                        </m:rPr>
                        <a:rPr lang="en-US" i="1">
                          <a:latin typeface="Cambria Math" panose="02040503050406030204" pitchFamily="18" charset="0"/>
                        </a:rPr>
                        <m:t> </m:t>
                      </m:r>
                      <m:r>
                        <a:rPr lang="en-US" i="1">
                          <a:latin typeface="Cambria Math" panose="02040503050406030204" pitchFamily="18" charset="0"/>
                        </a:rPr>
                        <m:t>𝑠𝑡𝑎𝑡𝑖𝑜𝑛𝑎𝑟𝑦</m:t>
                      </m:r>
                      <m:r>
                        <m:rPr>
                          <m:lit/>
                        </m:rP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m:rPr>
                          <m:lit/>
                        </m:rPr>
                        <a:rPr lang="en-US" i="1">
                          <a:latin typeface="Cambria Math" panose="02040503050406030204" pitchFamily="18" charset="0"/>
                        </a:rPr>
                        <m:t> </m:t>
                      </m:r>
                      <m:r>
                        <a:rPr lang="en-US" i="1">
                          <a:latin typeface="Cambria Math" panose="02040503050406030204" pitchFamily="18" charset="0"/>
                        </a:rPr>
                        <m:t>𝑛𝑜𝑖𝑠𝑒𝑠</m:t>
                      </m:r>
                      <m:r>
                        <a:rPr lang="en-US" i="1">
                          <a:latin typeface="Cambria Math" panose="02040503050406030204" pitchFamily="18" charset="0"/>
                        </a:rPr>
                        <m:t> </m:t>
                      </m:r>
                    </m:oMath>
                  </m:oMathPara>
                </a14:m>
                <a:endParaRPr lang="en-US" dirty="0"/>
              </a:p>
            </p:txBody>
          </p:sp>
        </mc:Choice>
        <mc:Fallback xmlns="">
          <p:sp>
            <p:nvSpPr>
              <p:cNvPr id="4" name="Прямоугольник 3">
                <a:extLst>
                  <a:ext uri="{FF2B5EF4-FFF2-40B4-BE49-F238E27FC236}">
                    <a16:creationId xmlns:a16="http://schemas.microsoft.com/office/drawing/2014/main" id="{B2627FF3-E2FD-4694-8735-A67C5A641367}"/>
                  </a:ext>
                </a:extLst>
              </p:cNvPr>
              <p:cNvSpPr>
                <a:spLocks noRot="1" noChangeAspect="1" noMove="1" noResize="1" noEditPoints="1" noAdjustHandles="1" noChangeArrowheads="1" noChangeShapeType="1" noTextEdit="1"/>
              </p:cNvSpPr>
              <p:nvPr/>
            </p:nvSpPr>
            <p:spPr>
              <a:xfrm>
                <a:off x="1466850" y="5250483"/>
                <a:ext cx="9258300" cy="1242391"/>
              </a:xfrm>
              <a:prstGeom prst="rect">
                <a:avLst/>
              </a:prstGeom>
              <a:blipFill>
                <a:blip r:embed="rId3"/>
                <a:stretch>
                  <a:fillRect l="-593" t="-2451" b="-1961"/>
                </a:stretch>
              </a:blipFill>
            </p:spPr>
            <p:txBody>
              <a:bodyPr/>
              <a:lstStyle/>
              <a:p>
                <a:r>
                  <a:rPr lang="en-US">
                    <a:noFill/>
                  </a:rPr>
                  <a:t> </a:t>
                </a:r>
              </a:p>
            </p:txBody>
          </p:sp>
        </mc:Fallback>
      </mc:AlternateContent>
    </p:spTree>
    <p:extLst>
      <p:ext uri="{BB962C8B-B14F-4D97-AF65-F5344CB8AC3E}">
        <p14:creationId xmlns:p14="http://schemas.microsoft.com/office/powerpoint/2010/main" val="64940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6B433-AB20-4BD4-8E77-84B856A5D608}"/>
              </a:ext>
            </a:extLst>
          </p:cNvPr>
          <p:cNvSpPr>
            <a:spLocks noGrp="1"/>
          </p:cNvSpPr>
          <p:nvPr>
            <p:ph type="title"/>
          </p:nvPr>
        </p:nvSpPr>
        <p:spPr>
          <a:xfrm>
            <a:off x="838200" y="365126"/>
            <a:ext cx="10515600" cy="806450"/>
          </a:xfrm>
        </p:spPr>
        <p:txBody>
          <a:bodyPr>
            <a:normAutofit/>
          </a:bodyPr>
          <a:lstStyle/>
          <a:p>
            <a:r>
              <a:rPr lang="en-US" b="1" dirty="0"/>
              <a:t>Regression Analysis. Ordinary LSM </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9CFDC76D-90F0-4FD7-8BA6-954D6D2E6FFD}"/>
                  </a:ext>
                </a:extLst>
              </p:cNvPr>
              <p:cNvSpPr>
                <a:spLocks noGrp="1"/>
              </p:cNvSpPr>
              <p:nvPr>
                <p:ph idx="1"/>
              </p:nvPr>
            </p:nvSpPr>
            <p:spPr>
              <a:xfrm>
                <a:off x="323849" y="1171575"/>
                <a:ext cx="11363325" cy="5321299"/>
              </a:xfrm>
            </p:spPr>
            <p:txBody>
              <a:bodyPr>
                <a:normAutofit lnSpcReduction="10000"/>
              </a:bodyPr>
              <a:lstStyle/>
              <a:p>
                <a:pPr marL="0" indent="0">
                  <a:buNone/>
                </a:pPr>
                <a:r>
                  <a:rPr lang="en-US" sz="2400" dirty="0"/>
                  <a:t>By introduction vector </a:t>
                </a:r>
                <a14:m>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𝑁</m:t>
                        </m:r>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and matrix </a:t>
                </a:r>
                <a14:m>
                  <m:oMath xmlns:m="http://schemas.openxmlformats.org/officeDocument/2006/math">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rPr>
                      <m:t>(0),</m:t>
                    </m:r>
                    <m:r>
                      <a:rPr lang="en-US" sz="2400" i="1">
                        <a:latin typeface="Cambria Math" panose="02040503050406030204" pitchFamily="18" charset="0"/>
                      </a:rPr>
                      <m:t>𝑋</m:t>
                    </m:r>
                    <m:r>
                      <a:rPr lang="en-US" sz="2400" i="1">
                        <a:latin typeface="Cambria Math" panose="02040503050406030204" pitchFamily="18" charset="0"/>
                      </a:rPr>
                      <m:t>(1),...,</m:t>
                    </m:r>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−1))</m:t>
                    </m:r>
                  </m:oMath>
                </a14:m>
                <a:r>
                  <a:rPr lang="en-US" sz="2400" dirty="0"/>
                  <a:t> we can write linear regression in the following form</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𝑇</m:t>
                          </m:r>
                        </m:sup>
                      </m:sSup>
                      <m:r>
                        <a:rPr lang="en-US" sz="2400" i="1">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𝜂</m:t>
                      </m:r>
                      <m:r>
                        <a:rPr lang="en-US" sz="2400" i="1">
                          <a:latin typeface="Cambria Math" panose="02040503050406030204" pitchFamily="18" charset="0"/>
                        </a:rPr>
                        <m:t>,</m:t>
                      </m:r>
                    </m:oMath>
                  </m:oMathPara>
                </a14:m>
                <a:endParaRPr lang="en-US" sz="2400" dirty="0"/>
              </a:p>
              <a:p>
                <a:r>
                  <a:rPr lang="en-US" sz="2400" dirty="0"/>
                  <a:t>Where</a:t>
                </a:r>
              </a:p>
              <a:p>
                <a:r>
                  <a:rPr lang="en-US" sz="2400" dirty="0"/>
                  <a:t> </a:t>
                </a:r>
                <a14:m>
                  <m:oMath xmlns:m="http://schemas.openxmlformats.org/officeDocument/2006/math">
                    <m:r>
                      <a:rPr lang="en-US" sz="2400" i="1">
                        <a:latin typeface="Cambria Math" panose="02040503050406030204" pitchFamily="18" charset="0"/>
                      </a:rPr>
                      <m:t>𝜂</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𝜂</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p>
              <a:p>
                <a14:m>
                  <m:oMath xmlns:m="http://schemas.openxmlformats.org/officeDocument/2006/math">
                    <m:r>
                      <a:rPr lang="en-US" sz="2400" i="1">
                        <a:latin typeface="Cambria Math" panose="02040503050406030204" pitchFamily="18" charset="0"/>
                      </a:rPr>
                      <m:t>𝑌</m:t>
                    </m:r>
                  </m:oMath>
                </a14:m>
                <a:r>
                  <a:rPr lang="en-US" sz="2400" dirty="0"/>
                  <a:t> has dimension </a:t>
                </a:r>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×1</m:t>
                    </m:r>
                  </m:oMath>
                </a14:m>
                <a:r>
                  <a:rPr lang="en-US" sz="2400" dirty="0"/>
                  <a:t> (raw); </a:t>
                </a:r>
              </a:p>
              <a:p>
                <a14:m>
                  <m:oMath xmlns:m="http://schemas.openxmlformats.org/officeDocument/2006/math">
                    <m:r>
                      <a:rPr lang="en-US" sz="2400" i="1">
                        <a:latin typeface="Cambria Math" panose="02040503050406030204" pitchFamily="18" charset="0"/>
                      </a:rPr>
                      <m:t>𝑊</m:t>
                    </m:r>
                  </m:oMath>
                </a14:m>
                <a:r>
                  <a:rPr lang="en-US" sz="2400" dirty="0"/>
                  <a:t> has dimension </a:t>
                </a:r>
                <a14:m>
                  <m:oMath xmlns:m="http://schemas.openxmlformats.org/officeDocument/2006/math">
                    <m:r>
                      <a:rPr lang="en-US" sz="2400" i="1">
                        <a:latin typeface="Cambria Math" panose="02040503050406030204" pitchFamily="18" charset="0"/>
                      </a:rPr>
                      <m:t>1×</m:t>
                    </m:r>
                    <m:r>
                      <a:rPr lang="en-US" sz="2400" i="1">
                        <a:latin typeface="Cambria Math" panose="02040503050406030204" pitchFamily="18" charset="0"/>
                      </a:rPr>
                      <m:t>𝑁</m:t>
                    </m:r>
                  </m:oMath>
                </a14:m>
                <a:r>
                  <a:rPr lang="en-US" sz="2400" dirty="0"/>
                  <a:t> (column); </a:t>
                </a:r>
              </a:p>
              <a:p>
                <a14:m>
                  <m:oMath xmlns:m="http://schemas.openxmlformats.org/officeDocument/2006/math">
                    <m:r>
                      <a:rPr lang="en-US" sz="2400" i="1">
                        <a:latin typeface="Cambria Math" panose="02040503050406030204" pitchFamily="18" charset="0"/>
                      </a:rPr>
                      <m:t>𝑋</m:t>
                    </m:r>
                  </m:oMath>
                </a14:m>
                <a:r>
                  <a:rPr lang="en-US" sz="2400" dirty="0"/>
                  <a:t> has dimension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+1)×</m:t>
                    </m:r>
                    <m:r>
                      <a:rPr lang="en-US" sz="2400" i="1">
                        <a:latin typeface="Cambria Math" panose="02040503050406030204" pitchFamily="18" charset="0"/>
                      </a:rPr>
                      <m:t>𝑁</m:t>
                    </m:r>
                  </m:oMath>
                </a14:m>
                <a:r>
                  <a:rPr lang="en-US" sz="2400" dirty="0"/>
                  <a:t> (matrix).</a:t>
                </a:r>
              </a:p>
              <a:p>
                <a:r>
                  <a:rPr lang="en-US" sz="2400" dirty="0"/>
                  <a:t>For the discussed model it could be said that or series has </a:t>
                </a:r>
                <a14:m>
                  <m:oMath xmlns:m="http://schemas.openxmlformats.org/officeDocument/2006/math">
                    <m:r>
                      <a:rPr lang="en-US" sz="2400" i="1">
                        <a:latin typeface="Cambria Math" panose="02040503050406030204" pitchFamily="18" charset="0"/>
                      </a:rPr>
                      <m:t>𝑝</m:t>
                    </m:r>
                    <m:r>
                      <a:rPr lang="en-US" sz="2400" i="1">
                        <a:latin typeface="Cambria Math" panose="02040503050406030204" pitchFamily="18" charset="0"/>
                      </a:rPr>
                      <m:t>+1</m:t>
                    </m:r>
                  </m:oMath>
                </a14:m>
                <a:r>
                  <a:rPr lang="en-US" sz="2400" dirty="0"/>
                  <a:t> features or the order of the model is </a:t>
                </a:r>
                <a14:m>
                  <m:oMath xmlns:m="http://schemas.openxmlformats.org/officeDocument/2006/math">
                    <m:r>
                      <a:rPr lang="en-US" sz="2400" i="1">
                        <a:latin typeface="Cambria Math" panose="02040503050406030204" pitchFamily="18" charset="0"/>
                      </a:rPr>
                      <m:t>𝑝</m:t>
                    </m:r>
                  </m:oMath>
                </a14:m>
                <a:r>
                  <a:rPr lang="en-US" sz="2400" dirty="0"/>
                  <a:t>.</a:t>
                </a:r>
              </a:p>
              <a:p>
                <a:r>
                  <a:rPr lang="en-US" dirty="0"/>
                  <a:t>The OLS problem solution in the our generalized case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𝑌</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𝑌</m:t>
                      </m:r>
                    </m:oMath>
                  </m:oMathPara>
                </a14:m>
                <a:endParaRPr lang="en-US" dirty="0"/>
              </a:p>
              <a:p>
                <a:r>
                  <a:rPr lang="en-US" dirty="0"/>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a:t> is the pseudo inverse matrix.</a:t>
                </a:r>
              </a:p>
              <a:p>
                <a:endParaRPr lang="en-US" sz="1400" dirty="0"/>
              </a:p>
            </p:txBody>
          </p:sp>
        </mc:Choice>
        <mc:Fallback xmlns="">
          <p:sp>
            <p:nvSpPr>
              <p:cNvPr id="3" name="Объект 2">
                <a:extLst>
                  <a:ext uri="{FF2B5EF4-FFF2-40B4-BE49-F238E27FC236}">
                    <a16:creationId xmlns:a16="http://schemas.microsoft.com/office/drawing/2014/main" id="{9CFDC76D-90F0-4FD7-8BA6-954D6D2E6FFD}"/>
                  </a:ext>
                </a:extLst>
              </p:cNvPr>
              <p:cNvSpPr>
                <a:spLocks noGrp="1" noRot="1" noChangeAspect="1" noMove="1" noResize="1" noEditPoints="1" noAdjustHandles="1" noChangeArrowheads="1" noChangeShapeType="1" noTextEdit="1"/>
              </p:cNvSpPr>
              <p:nvPr>
                <p:ph idx="1"/>
              </p:nvPr>
            </p:nvSpPr>
            <p:spPr>
              <a:xfrm>
                <a:off x="323849" y="1171575"/>
                <a:ext cx="11363325" cy="5321299"/>
              </a:xfrm>
              <a:blipFill>
                <a:blip r:embed="rId2"/>
                <a:stretch>
                  <a:fillRect l="-966" t="-2176" r="-751" b="-229"/>
                </a:stretch>
              </a:blipFill>
            </p:spPr>
            <p:txBody>
              <a:bodyPr/>
              <a:lstStyle/>
              <a:p>
                <a:r>
                  <a:rPr lang="en-US">
                    <a:noFill/>
                  </a:rPr>
                  <a:t> </a:t>
                </a:r>
              </a:p>
            </p:txBody>
          </p:sp>
        </mc:Fallback>
      </mc:AlternateContent>
    </p:spTree>
    <p:extLst>
      <p:ext uri="{BB962C8B-B14F-4D97-AF65-F5344CB8AC3E}">
        <p14:creationId xmlns:p14="http://schemas.microsoft.com/office/powerpoint/2010/main" val="177263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B0BD9A-7621-4C6C-83FB-EF548642C0E6}"/>
              </a:ext>
            </a:extLst>
          </p:cNvPr>
          <p:cNvSpPr>
            <a:spLocks noGrp="1"/>
          </p:cNvSpPr>
          <p:nvPr>
            <p:ph type="title"/>
          </p:nvPr>
        </p:nvSpPr>
        <p:spPr>
          <a:xfrm>
            <a:off x="838200" y="365126"/>
            <a:ext cx="10515600" cy="844550"/>
          </a:xfrm>
        </p:spPr>
        <p:txBody>
          <a:bodyPr>
            <a:normAutofit/>
          </a:bodyPr>
          <a:lstStyle/>
          <a:p>
            <a:r>
              <a:rPr lang="en-US" sz="4000" b="1" dirty="0"/>
              <a:t>Regression Analysis. The Gauss-Markov Theorem</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0EC09A9B-37BF-4A6D-BEFD-DC9A189B1B45}"/>
                  </a:ext>
                </a:extLst>
              </p:cNvPr>
              <p:cNvSpPr>
                <a:spLocks noGrp="1"/>
              </p:cNvSpPr>
              <p:nvPr>
                <p:ph idx="1"/>
              </p:nvPr>
            </p:nvSpPr>
            <p:spPr>
              <a:xfrm>
                <a:off x="355282" y="1209676"/>
                <a:ext cx="11496675" cy="5257800"/>
              </a:xfrm>
            </p:spPr>
            <p:txBody>
              <a:bodyPr>
                <a:normAutofit/>
              </a:bodyPr>
              <a:lstStyle/>
              <a:p>
                <a:pPr>
                  <a:spcBef>
                    <a:spcPts val="900"/>
                  </a:spcBef>
                  <a:spcAft>
                    <a:spcPts val="900"/>
                  </a:spcAft>
                </a:pPr>
                <a:r>
                  <a:rPr lang="en-US" dirty="0"/>
                  <a:t>The Gauss-Markov Theorem state that for Gaussian Noise distribution OLS provide an statistically effective beast linear unbiased estimation (BLUE) with the variance of this estimation </a:t>
                </a:r>
              </a:p>
              <a:p>
                <a:pPr marL="182563" indent="0" algn="ctr">
                  <a:spcBef>
                    <a:spcPts val="900"/>
                  </a:spcBef>
                  <a:spcAft>
                    <a:spcPts val="900"/>
                  </a:spcAft>
                  <a:buNone/>
                </a:pPr>
                <a:r>
                  <a:rPr lang="en-US" dirty="0"/>
                  <a:t> </a:t>
                </a:r>
                <a14:m>
                  <m:oMath xmlns:m="http://schemas.openxmlformats.org/officeDocument/2006/math">
                    <m:r>
                      <a:rPr lang="en-US" dirty="0">
                        <a:latin typeface="Cambria Math" panose="02040503050406030204" pitchFamily="18" charset="0"/>
                      </a:rPr>
                      <m:t>𝑣𝑎𝑟</m:t>
                    </m:r>
                    <m:r>
                      <a:rPr lang="en-US" dirty="0">
                        <a:latin typeface="Cambria Math" panose="02040503050406030204" pitchFamily="18" charset="0"/>
                      </a:rPr>
                      <m:t>(</m:t>
                    </m:r>
                    <m:r>
                      <a:rPr lang="en-US" dirty="0">
                        <a:latin typeface="Cambria Math" panose="02040503050406030204" pitchFamily="18" charset="0"/>
                      </a:rPr>
                      <m:t>𝑊</m:t>
                    </m:r>
                    <m:r>
                      <a:rPr lang="en-US" dirty="0">
                        <a:latin typeface="Cambria Math" panose="02040503050406030204" pitchFamily="18" charset="0"/>
                      </a:rPr>
                      <m:t>)=</m:t>
                    </m:r>
                    <m:r>
                      <a:rPr lang="en-US" dirty="0">
                        <a:latin typeface="Cambria Math" panose="02040503050406030204" pitchFamily="18" charset="0"/>
                      </a:rPr>
                      <m:t>𝑣𝑎𝑟</m:t>
                    </m:r>
                    <m:d>
                      <m:dPr>
                        <m:ctrlPr>
                          <a:rPr lang="en-US" i="1" dirty="0">
                            <a:latin typeface="Cambria Math" panose="02040503050406030204" pitchFamily="18" charset="0"/>
                          </a:rPr>
                        </m:ctrlPr>
                      </m:dPr>
                      <m:e>
                        <m:r>
                          <a:rPr lang="en-US" dirty="0">
                            <a:latin typeface="Cambria Math" panose="02040503050406030204" pitchFamily="18" charset="0"/>
                          </a:rPr>
                          <m:t>𝜂</m:t>
                        </m:r>
                      </m:e>
                    </m:d>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dirty="0">
                                    <a:latin typeface="Cambria Math" panose="02040503050406030204" pitchFamily="18" charset="0"/>
                                  </a:rPr>
                                  <m:t>𝑋</m:t>
                                </m:r>
                              </m:e>
                              <m:sup>
                                <m:r>
                                  <a:rPr lang="en-US" dirty="0">
                                    <a:latin typeface="Cambria Math" panose="02040503050406030204" pitchFamily="18" charset="0"/>
                                  </a:rPr>
                                  <m:t>𝑇</m:t>
                                </m:r>
                              </m:sup>
                            </m:sSup>
                            <m:r>
                              <a:rPr lang="en-US" dirty="0">
                                <a:latin typeface="Cambria Math" panose="02040503050406030204" pitchFamily="18" charset="0"/>
                              </a:rPr>
                              <m:t> </m:t>
                            </m:r>
                            <m:r>
                              <a:rPr lang="en-US" dirty="0">
                                <a:latin typeface="Cambria Math" panose="02040503050406030204" pitchFamily="18" charset="0"/>
                              </a:rPr>
                              <m:t>𝑋</m:t>
                            </m:r>
                          </m:e>
                        </m:d>
                      </m:e>
                      <m:sup>
                        <m:r>
                          <a:rPr lang="en-US" dirty="0">
                            <a:latin typeface="Cambria Math" panose="02040503050406030204" pitchFamily="18" charset="0"/>
                          </a:rPr>
                          <m:t>−1</m:t>
                        </m:r>
                      </m:sup>
                    </m:sSup>
                    <m:r>
                      <a:rPr lang="en-US" dirty="0">
                        <a:latin typeface="Cambria Math" panose="02040503050406030204" pitchFamily="18" charset="0"/>
                      </a:rPr>
                      <m:t>.  </m:t>
                    </m:r>
                  </m:oMath>
                </a14:m>
                <a:endParaRPr lang="en-US" dirty="0"/>
              </a:p>
              <a:p>
                <a:pPr marL="182563" indent="-182563">
                  <a:spcBef>
                    <a:spcPts val="900"/>
                  </a:spcBef>
                  <a:spcAft>
                    <a:spcPts val="900"/>
                  </a:spcAft>
                  <a:buNone/>
                </a:pPr>
                <a:r>
                  <a:rPr lang="en-US" dirty="0" smtClean="0"/>
                  <a:t>	The </a:t>
                </a:r>
                <a:r>
                  <a:rPr lang="en-US" dirty="0"/>
                  <a:t>more general case of least-square solution for slightly non-stationary case is the weighted LS (WLS) solution</a:t>
                </a:r>
              </a:p>
              <a:p>
                <a:pPr marL="0" indent="0">
                  <a:spcBef>
                    <a:spcPts val="900"/>
                  </a:spcBef>
                  <a:spcAft>
                    <a:spcPts val="900"/>
                  </a:spcAft>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𝑊</m:t>
                      </m:r>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𝑋</m:t>
                          </m:r>
                        </m:e>
                        <m:sup>
                          <m:r>
                            <a:rPr lang="en-US">
                              <a:latin typeface="Cambria Math" panose="02040503050406030204" pitchFamily="18" charset="0"/>
                            </a:rPr>
                            <m:t>𝑇</m:t>
                          </m:r>
                        </m:sup>
                      </m:sSup>
                      <m:r>
                        <a:rPr lang="en-US">
                          <a:latin typeface="Cambria Math" panose="02040503050406030204" pitchFamily="18" charset="0"/>
                        </a:rPr>
                        <m:t>𝐴𝑋</m:t>
                      </m:r>
                      <m:sSup>
                        <m:sSupPr>
                          <m:ctrlPr>
                            <a:rPr lang="en-US"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−1</m:t>
                          </m:r>
                        </m:sup>
                      </m:sSup>
                      <m:sSup>
                        <m:sSupPr>
                          <m:ctrlPr>
                            <a:rPr lang="en-US" i="1">
                              <a:latin typeface="Cambria Math" panose="02040503050406030204" pitchFamily="18" charset="0"/>
                            </a:rPr>
                          </m:ctrlPr>
                        </m:sSupPr>
                        <m:e>
                          <m:r>
                            <a:rPr lang="en-US">
                              <a:latin typeface="Cambria Math" panose="02040503050406030204" pitchFamily="18" charset="0"/>
                            </a:rPr>
                            <m:t>𝑋</m:t>
                          </m:r>
                        </m:e>
                        <m:sup>
                          <m:r>
                            <a:rPr lang="en-US">
                              <a:latin typeface="Cambria Math" panose="02040503050406030204" pitchFamily="18" charset="0"/>
                            </a:rPr>
                            <m:t>𝑇</m:t>
                          </m:r>
                        </m:sup>
                      </m:sSup>
                      <m:r>
                        <a:rPr lang="en-US">
                          <a:latin typeface="Cambria Math" panose="02040503050406030204" pitchFamily="18" charset="0"/>
                        </a:rPr>
                        <m:t>𝐴𝑌</m:t>
                      </m:r>
                      <m:r>
                        <a:rPr lang="en-US">
                          <a:latin typeface="Cambria Math" panose="02040503050406030204" pitchFamily="18" charset="0"/>
                        </a:rPr>
                        <m:t>,</m:t>
                      </m:r>
                    </m:oMath>
                  </m:oMathPara>
                </a14:m>
                <a:endParaRPr lang="en-US" dirty="0"/>
              </a:p>
              <a:p>
                <a:pPr>
                  <a:spcBef>
                    <a:spcPts val="900"/>
                  </a:spcBef>
                  <a:spcAft>
                    <a:spcPts val="900"/>
                  </a:spcAft>
                </a:pPr>
                <a:r>
                  <a:rPr lang="en-US" dirty="0"/>
                  <a:t>where </a:t>
                </a:r>
                <a14:m>
                  <m:oMath xmlns:m="http://schemas.openxmlformats.org/officeDocument/2006/math">
                    <m:r>
                      <a:rPr lang="en-US">
                        <a:latin typeface="Cambria Math" panose="02040503050406030204" pitchFamily="18" charset="0"/>
                      </a:rPr>
                      <m:t>𝐴</m:t>
                    </m:r>
                  </m:oMath>
                </a14:m>
                <a:r>
                  <a:rPr lang="en-US" dirty="0"/>
                  <a:t> is some weight matrix. </a:t>
                </a:r>
              </a:p>
              <a:p>
                <a:pPr>
                  <a:spcBef>
                    <a:spcPts val="900"/>
                  </a:spcBef>
                  <a:spcAft>
                    <a:spcPts val="900"/>
                  </a:spcAft>
                </a:pPr>
                <a:r>
                  <a:rPr lang="en-US" dirty="0"/>
                  <a:t>The particular case (Generalized LS, GLS),when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𝐴</m:t>
                        </m:r>
                      </m:e>
                      <m:sup>
                        <m:r>
                          <a:rPr lang="en-US">
                            <a:latin typeface="Cambria Math" panose="02040503050406030204" pitchFamily="18" charset="0"/>
                          </a:rPr>
                          <m:t>−1</m:t>
                        </m:r>
                      </m:sup>
                    </m:sSup>
                    <m:r>
                      <a:rPr lang="en-US">
                        <a:latin typeface="Cambria Math" panose="02040503050406030204" pitchFamily="18" charset="0"/>
                      </a:rPr>
                      <m:t>=</m:t>
                    </m:r>
                    <m:r>
                      <a:rPr lang="en-US">
                        <a:latin typeface="Cambria Math" panose="02040503050406030204" pitchFamily="18" charset="0"/>
                      </a:rPr>
                      <m:t>𝑐𝑜𝑣</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𝑗</m:t>
                        </m:r>
                      </m:sub>
                    </m:sSub>
                    <m:r>
                      <a:rPr lang="en-US">
                        <a:latin typeface="Cambria Math" panose="02040503050406030204" pitchFamily="18" charset="0"/>
                      </a:rPr>
                      <m:t>)</m:t>
                    </m:r>
                  </m:oMath>
                </a14:m>
                <a:r>
                  <a:rPr lang="en-US" dirty="0"/>
                  <a:t> appropriate for complex noise with </a:t>
                </a:r>
                <a14:m>
                  <m:oMath xmlns:m="http://schemas.openxmlformats.org/officeDocument/2006/math">
                    <m:r>
                      <a:rPr lang="en-US">
                        <a:latin typeface="Cambria Math" panose="02040503050406030204" pitchFamily="18" charset="0"/>
                      </a:rPr>
                      <m:t>𝑐𝑜𝑣</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𝜂</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𝜂</m:t>
                        </m:r>
                      </m:e>
                      <m:sub>
                        <m:r>
                          <a:rPr lang="en-US">
                            <a:latin typeface="Cambria Math" panose="02040503050406030204" pitchFamily="18" charset="0"/>
                          </a:rPr>
                          <m:t>𝑗</m:t>
                        </m:r>
                      </m:sub>
                    </m:sSub>
                    <m:r>
                      <a:rPr lang="en-US">
                        <a:latin typeface="Cambria Math" panose="02040503050406030204" pitchFamily="18" charset="0"/>
                      </a:rPr>
                      <m:t>)≠0</m:t>
                    </m:r>
                  </m:oMath>
                </a14:m>
                <a:r>
                  <a:rPr lang="en-US" dirty="0"/>
                  <a:t>.</a:t>
                </a:r>
              </a:p>
              <a:p>
                <a:endParaRPr lang="en-US" dirty="0"/>
              </a:p>
            </p:txBody>
          </p:sp>
        </mc:Choice>
        <mc:Fallback xmlns="">
          <p:sp>
            <p:nvSpPr>
              <p:cNvPr id="3" name="Объект 2">
                <a:extLst>
                  <a:ext uri="{FF2B5EF4-FFF2-40B4-BE49-F238E27FC236}">
                    <a16:creationId xmlns:a16="http://schemas.microsoft.com/office/drawing/2014/main" id="{0EC09A9B-37BF-4A6D-BEFD-DC9A189B1B45}"/>
                  </a:ext>
                </a:extLst>
              </p:cNvPr>
              <p:cNvSpPr>
                <a:spLocks noGrp="1" noRot="1" noChangeAspect="1" noMove="1" noResize="1" noEditPoints="1" noAdjustHandles="1" noChangeArrowheads="1" noChangeShapeType="1" noTextEdit="1"/>
              </p:cNvSpPr>
              <p:nvPr>
                <p:ph idx="1"/>
              </p:nvPr>
            </p:nvSpPr>
            <p:spPr>
              <a:xfrm>
                <a:off x="355282" y="1209676"/>
                <a:ext cx="11496675" cy="5257800"/>
              </a:xfrm>
              <a:blipFill>
                <a:blip r:embed="rId2"/>
                <a:stretch>
                  <a:fillRect l="-954" t="-1854" r="-1697"/>
                </a:stretch>
              </a:blipFill>
            </p:spPr>
            <p:txBody>
              <a:bodyPr/>
              <a:lstStyle/>
              <a:p>
                <a:r>
                  <a:rPr lang="ru-RU">
                    <a:noFill/>
                  </a:rPr>
                  <a:t> </a:t>
                </a:r>
              </a:p>
            </p:txBody>
          </p:sp>
        </mc:Fallback>
      </mc:AlternateContent>
    </p:spTree>
    <p:extLst>
      <p:ext uri="{BB962C8B-B14F-4D97-AF65-F5344CB8AC3E}">
        <p14:creationId xmlns:p14="http://schemas.microsoft.com/office/powerpoint/2010/main" val="3128050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6C8B6-D3FE-4F56-8994-B00C81E35E04}"/>
              </a:ext>
            </a:extLst>
          </p:cNvPr>
          <p:cNvSpPr>
            <a:spLocks noGrp="1"/>
          </p:cNvSpPr>
          <p:nvPr>
            <p:ph type="title"/>
          </p:nvPr>
        </p:nvSpPr>
        <p:spPr>
          <a:xfrm>
            <a:off x="838200" y="365125"/>
            <a:ext cx="10515600" cy="777875"/>
          </a:xfrm>
        </p:spPr>
        <p:txBody>
          <a:bodyPr/>
          <a:lstStyle/>
          <a:p>
            <a:pPr algn="ctr"/>
            <a:r>
              <a:rPr lang="en-US" b="1" dirty="0"/>
              <a:t>Ill-conditioned problem</a:t>
            </a:r>
          </a:p>
        </p:txBody>
      </p:sp>
      <p:sp>
        <p:nvSpPr>
          <p:cNvPr id="3" name="Объект 2">
            <a:extLst>
              <a:ext uri="{FF2B5EF4-FFF2-40B4-BE49-F238E27FC236}">
                <a16:creationId xmlns:a16="http://schemas.microsoft.com/office/drawing/2014/main" id="{D45164AB-232A-4BDE-A9F7-2402AF183FBD}"/>
              </a:ext>
            </a:extLst>
          </p:cNvPr>
          <p:cNvSpPr>
            <a:spLocks noGrp="1"/>
          </p:cNvSpPr>
          <p:nvPr>
            <p:ph idx="1"/>
          </p:nvPr>
        </p:nvSpPr>
        <p:spPr>
          <a:xfrm>
            <a:off x="328612" y="1187450"/>
            <a:ext cx="11534775" cy="5305425"/>
          </a:xfrm>
        </p:spPr>
        <p:txBody>
          <a:bodyPr>
            <a:normAutofit/>
          </a:bodyPr>
          <a:lstStyle/>
          <a:p>
            <a:r>
              <a:rPr lang="en-US" sz="2000" dirty="0"/>
              <a:t>One of the main constrain to the using of ordinary regression is the Ill condition number of the processed data.</a:t>
            </a:r>
          </a:p>
          <a:p>
            <a:r>
              <a:rPr lang="en-US" sz="2000" dirty="0"/>
              <a:t>Ill-conditioned problem – the relatively high changing of the estimation results, caused by the small perturbation (changing) in the data.   </a:t>
            </a:r>
          </a:p>
          <a:p>
            <a:r>
              <a:rPr lang="en-US" sz="2000" dirty="0"/>
              <a:t>Pleas note Ill or well condition are depends on the inverse condition number.</a:t>
            </a:r>
          </a:p>
          <a:p>
            <a:r>
              <a:rPr lang="en-US" sz="2000" dirty="0"/>
              <a:t>Physically condition number depends on the noise influence on the series.</a:t>
            </a:r>
          </a:p>
          <a:p>
            <a:r>
              <a:rPr lang="en-US" sz="2000" dirty="0"/>
              <a:t>Thus then more relation of deterministic part to the noise one then better the condition of series (i.e. then smaller the perturbation influence of the data of the estimation result). </a:t>
            </a:r>
          </a:p>
          <a:p>
            <a:r>
              <a:rPr lang="en-US" sz="2000" dirty="0"/>
              <a:t>The problem of Ill-conditions can implicitly appears in the growing of variance and outliers in the regression prediction.</a:t>
            </a:r>
          </a:p>
          <a:p>
            <a:r>
              <a:rPr lang="en-US" sz="2000" dirty="0"/>
              <a:t> The problem of Ill-conditions or high noise influence leads to the possibility of overfitting the approximated series.</a:t>
            </a:r>
          </a:p>
        </p:txBody>
      </p:sp>
      <p:pic>
        <p:nvPicPr>
          <p:cNvPr id="35842" name="Picture 2" descr="image.png">
            <a:extLst>
              <a:ext uri="{FF2B5EF4-FFF2-40B4-BE49-F238E27FC236}">
                <a16:creationId xmlns:a16="http://schemas.microsoft.com/office/drawing/2014/main" id="{20FA15FC-179C-40EE-9EE2-091AC71F6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5123550"/>
            <a:ext cx="4586286" cy="173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814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6C8B6-D3FE-4F56-8994-B00C81E35E04}"/>
              </a:ext>
            </a:extLst>
          </p:cNvPr>
          <p:cNvSpPr>
            <a:spLocks noGrp="1"/>
          </p:cNvSpPr>
          <p:nvPr>
            <p:ph type="title"/>
          </p:nvPr>
        </p:nvSpPr>
        <p:spPr>
          <a:xfrm>
            <a:off x="838200" y="365125"/>
            <a:ext cx="10515600" cy="777875"/>
          </a:xfrm>
        </p:spPr>
        <p:txBody>
          <a:bodyPr/>
          <a:lstStyle/>
          <a:p>
            <a:pPr algn="ctr"/>
            <a:r>
              <a:rPr lang="en-US" b="1" dirty="0"/>
              <a:t>Ill-conditioned problem</a:t>
            </a:r>
          </a:p>
        </p:txBody>
      </p:sp>
      <p:sp>
        <p:nvSpPr>
          <p:cNvPr id="3" name="Объект 2">
            <a:extLst>
              <a:ext uri="{FF2B5EF4-FFF2-40B4-BE49-F238E27FC236}">
                <a16:creationId xmlns:a16="http://schemas.microsoft.com/office/drawing/2014/main" id="{D45164AB-232A-4BDE-A9F7-2402AF183FBD}"/>
              </a:ext>
            </a:extLst>
          </p:cNvPr>
          <p:cNvSpPr>
            <a:spLocks noGrp="1"/>
          </p:cNvSpPr>
          <p:nvPr>
            <p:ph idx="1"/>
          </p:nvPr>
        </p:nvSpPr>
        <p:spPr>
          <a:xfrm>
            <a:off x="328612" y="1187450"/>
            <a:ext cx="11534775" cy="5305425"/>
          </a:xfrm>
        </p:spPr>
        <p:txBody>
          <a:bodyPr>
            <a:normAutofit/>
          </a:bodyPr>
          <a:lstStyle/>
          <a:p>
            <a:r>
              <a:rPr lang="en-US" sz="2000" dirty="0"/>
              <a:t>The problem of Ill-conditions or high noise influence leads to the possibility of overfitting the approximated series. </a:t>
            </a:r>
          </a:p>
          <a:p>
            <a:r>
              <a:rPr lang="en-US" sz="2000" dirty="0"/>
              <a:t>The solutions of ill-condition problem. </a:t>
            </a:r>
          </a:p>
          <a:p>
            <a:r>
              <a:rPr lang="en-US" sz="2000" b="1" dirty="0"/>
              <a:t>Robust regression </a:t>
            </a:r>
            <a:r>
              <a:rPr lang="en-US" sz="2000" dirty="0"/>
              <a:t>is the group of heuristically proposed methods for traditional statistical problem solutions. This methods can be based on change the criteria (RSS) on the other which provide statistically ineffective but more robust to noise results (for instance median regression, MAE-regression, or so-called M-estimators).</a:t>
            </a:r>
          </a:p>
          <a:p>
            <a:r>
              <a:rPr lang="en-US" sz="2000" b="1" dirty="0"/>
              <a:t>Features selection </a:t>
            </a:r>
            <a:r>
              <a:rPr lang="en-US" sz="2000" dirty="0"/>
              <a:t>(Dimension reduction) - select only restricted (reduced) number of features which contribution number to small (then it smaller - then better).</a:t>
            </a:r>
          </a:p>
          <a:p>
            <a:r>
              <a:rPr lang="en-US" sz="2000" b="1" dirty="0"/>
              <a:t>Feature transformation </a:t>
            </a:r>
            <a:r>
              <a:rPr lang="en-US" sz="2000" dirty="0"/>
              <a:t>to the form with better condition (for instance PCA, and other decomposition technique). </a:t>
            </a:r>
          </a:p>
          <a:p>
            <a:r>
              <a:rPr lang="en-US" sz="2000" b="1" dirty="0"/>
              <a:t>Matrix regularization </a:t>
            </a:r>
            <a:r>
              <a:rPr lang="en-US" sz="2000" dirty="0"/>
              <a:t>and normalization (L1 lasso, L2 ridge (</a:t>
            </a:r>
            <a:r>
              <a:rPr lang="en-US" sz="2000" dirty="0" err="1"/>
              <a:t>Tichonov</a:t>
            </a:r>
            <a:r>
              <a:rPr lang="en-US" sz="2000" dirty="0"/>
              <a:t>) and </a:t>
            </a:r>
            <a:r>
              <a:rPr lang="en-US" sz="2000" dirty="0" err="1"/>
              <a:t>e.t.c</a:t>
            </a:r>
            <a:r>
              <a:rPr lang="en-US" sz="2000" dirty="0"/>
              <a:t>). </a:t>
            </a:r>
          </a:p>
        </p:txBody>
      </p:sp>
    </p:spTree>
    <p:extLst>
      <p:ext uri="{BB962C8B-B14F-4D97-AF65-F5344CB8AC3E}">
        <p14:creationId xmlns:p14="http://schemas.microsoft.com/office/powerpoint/2010/main" val="4026613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6C8B6-D3FE-4F56-8994-B00C81E35E04}"/>
              </a:ext>
            </a:extLst>
          </p:cNvPr>
          <p:cNvSpPr>
            <a:spLocks noGrp="1"/>
          </p:cNvSpPr>
          <p:nvPr>
            <p:ph type="title"/>
          </p:nvPr>
        </p:nvSpPr>
        <p:spPr>
          <a:xfrm>
            <a:off x="838200" y="365125"/>
            <a:ext cx="10515600" cy="777875"/>
          </a:xfrm>
        </p:spPr>
        <p:txBody>
          <a:bodyPr/>
          <a:lstStyle/>
          <a:p>
            <a:pPr algn="ctr"/>
            <a:r>
              <a:rPr lang="en-US" b="1" dirty="0"/>
              <a:t>Ill-conditioned problem</a:t>
            </a:r>
          </a:p>
        </p:txBody>
      </p:sp>
      <p:sp>
        <p:nvSpPr>
          <p:cNvPr id="3" name="Объект 2">
            <a:extLst>
              <a:ext uri="{FF2B5EF4-FFF2-40B4-BE49-F238E27FC236}">
                <a16:creationId xmlns:a16="http://schemas.microsoft.com/office/drawing/2014/main" id="{D45164AB-232A-4BDE-A9F7-2402AF183FBD}"/>
              </a:ext>
            </a:extLst>
          </p:cNvPr>
          <p:cNvSpPr>
            <a:spLocks noGrp="1"/>
          </p:cNvSpPr>
          <p:nvPr>
            <p:ph idx="1"/>
          </p:nvPr>
        </p:nvSpPr>
        <p:spPr>
          <a:xfrm>
            <a:off x="328612" y="1187450"/>
            <a:ext cx="11534775" cy="5305425"/>
          </a:xfrm>
        </p:spPr>
        <p:txBody>
          <a:bodyPr>
            <a:normAutofit/>
          </a:bodyPr>
          <a:lstStyle/>
          <a:p>
            <a:r>
              <a:rPr lang="en-US" dirty="0"/>
              <a:t>Example of previously shown problem solution with using L1 and L2 regularization</a:t>
            </a:r>
          </a:p>
        </p:txBody>
      </p:sp>
      <p:pic>
        <p:nvPicPr>
          <p:cNvPr id="40962" name="Picture 2" descr="image.png">
            <a:extLst>
              <a:ext uri="{FF2B5EF4-FFF2-40B4-BE49-F238E27FC236}">
                <a16:creationId xmlns:a16="http://schemas.microsoft.com/office/drawing/2014/main" id="{736E5B13-41FA-4862-B2F7-76B1FF97B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333441"/>
            <a:ext cx="7877175" cy="371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9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5EDBE-7C7A-47C1-B934-1D067079B516}"/>
              </a:ext>
            </a:extLst>
          </p:cNvPr>
          <p:cNvSpPr>
            <a:spLocks noGrp="1"/>
          </p:cNvSpPr>
          <p:nvPr>
            <p:ph type="title"/>
          </p:nvPr>
        </p:nvSpPr>
        <p:spPr>
          <a:xfrm>
            <a:off x="838200" y="365126"/>
            <a:ext cx="10515600" cy="997510"/>
          </a:xfrm>
        </p:spPr>
        <p:txBody>
          <a:bodyPr>
            <a:normAutofit/>
          </a:bodyPr>
          <a:lstStyle/>
          <a:p>
            <a:r>
              <a:rPr lang="en-US" b="1" dirty="0"/>
              <a:t>Residual analysis. ACF</a:t>
            </a:r>
            <a:endParaRPr lang="en-US" dirty="0"/>
          </a:p>
        </p:txBody>
      </p:sp>
      <p:sp>
        <p:nvSpPr>
          <p:cNvPr id="3" name="Объект 2">
            <a:extLst>
              <a:ext uri="{FF2B5EF4-FFF2-40B4-BE49-F238E27FC236}">
                <a16:creationId xmlns:a16="http://schemas.microsoft.com/office/drawing/2014/main" id="{685C2328-73B7-4B3C-A4A2-CBFB214A7ECD}"/>
              </a:ext>
            </a:extLst>
          </p:cNvPr>
          <p:cNvSpPr>
            <a:spLocks noGrp="1"/>
          </p:cNvSpPr>
          <p:nvPr>
            <p:ph idx="1"/>
          </p:nvPr>
        </p:nvSpPr>
        <p:spPr>
          <a:xfrm>
            <a:off x="450476" y="1151271"/>
            <a:ext cx="10789024" cy="744204"/>
          </a:xfrm>
        </p:spPr>
        <p:txBody>
          <a:bodyPr>
            <a:normAutofit/>
          </a:bodyPr>
          <a:lstStyle/>
          <a:p>
            <a:r>
              <a:rPr lang="en-US" sz="1800" dirty="0">
                <a:solidFill>
                  <a:srgbClr val="000000"/>
                </a:solidFill>
                <a:latin typeface="georgia" panose="02040502050405020303" pitchFamily="18" charset="0"/>
              </a:rPr>
              <a:t>The example of the time series forecast residuals. </a:t>
            </a:r>
          </a:p>
          <a:p>
            <a:r>
              <a:rPr lang="en-US" sz="1800" dirty="0">
                <a:solidFill>
                  <a:srgbClr val="000000"/>
                </a:solidFill>
                <a:latin typeface="georgia" panose="02040502050405020303" pitchFamily="18" charset="0"/>
              </a:rPr>
              <a:t>Here can be checking the presence of the trend, cyclic or seasonal component.</a:t>
            </a:r>
          </a:p>
        </p:txBody>
      </p:sp>
      <p:pic>
        <p:nvPicPr>
          <p:cNvPr id="15362" name="Picture 2" descr="image.png">
            <a:extLst>
              <a:ext uri="{FF2B5EF4-FFF2-40B4-BE49-F238E27FC236}">
                <a16:creationId xmlns:a16="http://schemas.microsoft.com/office/drawing/2014/main" id="{3876DC67-8C75-49EF-A171-20298B108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02" y="1955851"/>
            <a:ext cx="5688697" cy="2059349"/>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67516A3B-3DE8-4F4E-ACD2-5494D34F5BCE}"/>
              </a:ext>
            </a:extLst>
          </p:cNvPr>
          <p:cNvSpPr/>
          <p:nvPr/>
        </p:nvSpPr>
        <p:spPr>
          <a:xfrm>
            <a:off x="8693437" y="2026315"/>
            <a:ext cx="2850864" cy="3808735"/>
          </a:xfrm>
          <a:prstGeom prst="rect">
            <a:avLst/>
          </a:prstGeom>
        </p:spPr>
        <p:txBody>
          <a:bodyPr wrap="square">
            <a:spAutoFit/>
          </a:bodyPr>
          <a:lstStyle/>
          <a:p>
            <a:pPr>
              <a:spcBef>
                <a:spcPts val="900"/>
              </a:spcBef>
              <a:spcAft>
                <a:spcPts val="900"/>
              </a:spcAft>
            </a:pPr>
            <a:r>
              <a:rPr lang="en-US" sz="2000" dirty="0">
                <a:latin typeface="Cambria" panose="02040503050406030204" pitchFamily="18" charset="0"/>
                <a:ea typeface="Cambria" panose="02040503050406030204" pitchFamily="18" charset="0"/>
                <a:cs typeface="Times New Roman" panose="02020603050405020304" pitchFamily="18" charset="0"/>
              </a:rPr>
              <a:t>Here is the example of </a:t>
            </a:r>
          </a:p>
          <a:p>
            <a:pPr>
              <a:spcBef>
                <a:spcPts val="900"/>
              </a:spcBef>
              <a:spcAft>
                <a:spcPts val="900"/>
              </a:spcAft>
            </a:pPr>
            <a:r>
              <a:rPr lang="en-US" sz="2000" dirty="0">
                <a:latin typeface="Cambria" panose="02040503050406030204" pitchFamily="18" charset="0"/>
                <a:ea typeface="Cambria" panose="02040503050406030204" pitchFamily="18" charset="0"/>
                <a:cs typeface="Times New Roman" panose="02020603050405020304" pitchFamily="18" charset="0"/>
              </a:rPr>
              <a:t>summary statistic </a:t>
            </a:r>
          </a:p>
          <a:p>
            <a:pPr>
              <a:spcBef>
                <a:spcPts val="900"/>
              </a:spcBef>
              <a:spcAft>
                <a:spcPts val="900"/>
              </a:spcAft>
            </a:pPr>
            <a:r>
              <a:rPr lang="en-US" sz="2000" dirty="0">
                <a:latin typeface="Cambria" panose="02040503050406030204" pitchFamily="18" charset="0"/>
                <a:ea typeface="Cambria" panose="02040503050406030204" pitchFamily="18" charset="0"/>
                <a:cs typeface="Times New Roman" panose="02020603050405020304" pitchFamily="18" charset="0"/>
              </a:rPr>
              <a:t>for the shown graphic</a:t>
            </a:r>
          </a:p>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count    </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125</a:t>
            </a: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mean     </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0.064000</a:t>
            </a: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std      </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9.187776</a:t>
            </a: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min    </a:t>
            </a:r>
            <a:r>
              <a:rPr lang="en-US" dirty="0">
                <a:solidFill>
                  <a:srgbClr val="666666"/>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28.000000</a:t>
            </a: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25</a:t>
            </a:r>
            <a:r>
              <a:rPr lang="en-US" dirty="0">
                <a:solidFill>
                  <a:srgbClr val="66666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666666"/>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6.000000</a:t>
            </a: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50</a:t>
            </a:r>
            <a:r>
              <a:rPr lang="en-US" dirty="0">
                <a:solidFill>
                  <a:srgbClr val="66666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666666"/>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1.000000</a:t>
            </a: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75</a:t>
            </a:r>
            <a:r>
              <a:rPr lang="en-US" dirty="0">
                <a:solidFill>
                  <a:srgbClr val="66666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5.000000</a:t>
            </a:r>
            <a:r>
              <a:rPr lang="en-US" dirty="0">
                <a:latin typeface="Consolas" panose="020B0609020204030204" pitchFamily="49" charset="0"/>
                <a:ea typeface="Cambria" panose="02040503050406030204" pitchFamily="18" charset="0"/>
                <a:cs typeface="Times New Roman" panose="02020603050405020304" pitchFamily="18" charset="0"/>
              </a:rPr>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max     </a:t>
            </a:r>
            <a:r>
              <a:rPr lang="en-US" dirty="0">
                <a:solidFill>
                  <a:srgbClr val="40A070"/>
                </a:solidFill>
                <a:latin typeface="Consolas" panose="020B0609020204030204" pitchFamily="49" charset="0"/>
                <a:ea typeface="Cambria" panose="02040503050406030204" pitchFamily="18" charset="0"/>
                <a:cs typeface="Times New Roman" panose="02020603050405020304" pitchFamily="18" charset="0"/>
              </a:rPr>
              <a:t>30.000000</a:t>
            </a:r>
            <a:endParaRPr lang="en-US" dirty="0">
              <a:latin typeface="Consolas" panose="020B0609020204030204" pitchFamily="49" charset="0"/>
              <a:ea typeface="Cambria" panose="02040503050406030204" pitchFamily="18"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0077D975-9020-4020-BCE4-5D933094985B}"/>
              </a:ext>
            </a:extLst>
          </p:cNvPr>
          <p:cNvSpPr/>
          <p:nvPr/>
        </p:nvSpPr>
        <p:spPr>
          <a:xfrm>
            <a:off x="501463" y="4351888"/>
            <a:ext cx="7720013" cy="2031325"/>
          </a:xfrm>
          <a:prstGeom prst="rect">
            <a:avLst/>
          </a:prstGeom>
        </p:spPr>
        <p:txBody>
          <a:bodyPr wrap="square">
            <a:spAutoFit/>
          </a:bodyPr>
          <a:lstStyle/>
          <a:p>
            <a:r>
              <a:rPr lang="en-US" dirty="0">
                <a:solidFill>
                  <a:srgbClr val="000000"/>
                </a:solidFill>
                <a:latin typeface="georgia" panose="02040502050405020303" pitchFamily="18" charset="0"/>
              </a:rPr>
              <a:t>There are the following conclusions are possible.</a:t>
            </a:r>
          </a:p>
          <a:p>
            <a:pPr algn="just">
              <a:buFont typeface="+mj-lt"/>
              <a:buAutoNum type="arabicPeriod"/>
            </a:pPr>
            <a:r>
              <a:rPr lang="en-US" u="sng" dirty="0">
                <a:solidFill>
                  <a:srgbClr val="000000"/>
                </a:solidFill>
                <a:latin typeface="georgia" panose="02040502050405020303" pitchFamily="18" charset="0"/>
              </a:rPr>
              <a:t>Mean error value close to zero</a:t>
            </a:r>
            <a:r>
              <a:rPr lang="en-US" dirty="0">
                <a:solidFill>
                  <a:srgbClr val="000000"/>
                </a:solidFill>
                <a:latin typeface="georgia" panose="02040502050405020303" pitchFamily="18" charset="0"/>
              </a:rPr>
              <a:t>, but perhaps not close enough (actually we can not say weather it is due to small sample size or by the bias of series or presence of valuable component).</a:t>
            </a:r>
          </a:p>
          <a:p>
            <a:pPr algn="just">
              <a:buFont typeface="+mj-lt"/>
              <a:buAutoNum type="arabicPeriod"/>
            </a:pPr>
            <a:r>
              <a:rPr lang="en-US" u="sng" dirty="0">
                <a:solidFill>
                  <a:srgbClr val="000000"/>
                </a:solidFill>
                <a:latin typeface="georgia" panose="02040502050405020303" pitchFamily="18" charset="0"/>
              </a:rPr>
              <a:t>The non-symmetric min and max values</a:t>
            </a:r>
            <a:r>
              <a:rPr lang="en-US" dirty="0">
                <a:solidFill>
                  <a:srgbClr val="000000"/>
                </a:solidFill>
                <a:latin typeface="georgia" panose="02040502050405020303" pitchFamily="18" charset="0"/>
              </a:rPr>
              <a:t> also approve some abnormal behavior.</a:t>
            </a:r>
          </a:p>
          <a:p>
            <a:pPr algn="just">
              <a:buFont typeface="+mj-lt"/>
              <a:buAutoNum type="arabicPeriod"/>
            </a:pPr>
            <a:r>
              <a:rPr lang="en-US" u="sng" dirty="0">
                <a:solidFill>
                  <a:srgbClr val="000000"/>
                </a:solidFill>
                <a:latin typeface="georgia" panose="02040502050405020303" pitchFamily="18" charset="0"/>
              </a:rPr>
              <a:t>The std in almost 3 times smaller then min value</a:t>
            </a:r>
            <a:r>
              <a:rPr lang="en-US" dirty="0">
                <a:solidFill>
                  <a:srgbClr val="000000"/>
                </a:solidFill>
                <a:latin typeface="georgia" panose="02040502050405020303" pitchFamily="18" charset="0"/>
              </a:rPr>
              <a:t> it is normal.</a:t>
            </a:r>
            <a:endParaRPr lang="en-US" b="0" i="0" dirty="0">
              <a:solidFill>
                <a:srgbClr val="000000"/>
              </a:solidFill>
              <a:effectLst/>
              <a:latin typeface="georgia" panose="02040502050405020303" pitchFamily="18" charset="0"/>
            </a:endParaRPr>
          </a:p>
        </p:txBody>
      </p:sp>
      <p:pic>
        <p:nvPicPr>
          <p:cNvPr id="1026" name="Picture 2" descr="fft - What is the phase and magnitude response of white noise? - Signal  Processing Stack Ex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355" y="1955851"/>
            <a:ext cx="2889078" cy="218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0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F94CB6-BC5C-4991-8560-24FF8533A7A3}"/>
              </a:ext>
            </a:extLst>
          </p:cNvPr>
          <p:cNvSpPr>
            <a:spLocks noGrp="1"/>
          </p:cNvSpPr>
          <p:nvPr>
            <p:ph type="title"/>
          </p:nvPr>
        </p:nvSpPr>
        <p:spPr>
          <a:xfrm>
            <a:off x="838200" y="208755"/>
            <a:ext cx="10515600" cy="1325563"/>
          </a:xfrm>
        </p:spPr>
        <p:txBody>
          <a:bodyPr/>
          <a:lstStyle/>
          <a:p>
            <a:r>
              <a:rPr lang="en-US" b="1" dirty="0"/>
              <a:t>Standardization, normalization, scaling</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87D67FA-1088-43B6-8F2D-8ED735F0C0E9}"/>
                  </a:ext>
                </a:extLst>
              </p:cNvPr>
              <p:cNvSpPr>
                <a:spLocks noGrp="1"/>
              </p:cNvSpPr>
              <p:nvPr>
                <p:ph idx="1"/>
              </p:nvPr>
            </p:nvSpPr>
            <p:spPr>
              <a:xfrm>
                <a:off x="523875" y="1285875"/>
                <a:ext cx="10696575" cy="4700588"/>
              </a:xfrm>
            </p:spPr>
            <p:txBody>
              <a:bodyPr>
                <a:normAutofit/>
              </a:bodyPr>
              <a:lstStyle/>
              <a:p>
                <a:r>
                  <a:rPr lang="en-US" sz="2000" dirty="0"/>
                  <a:t>In addition to mentioned above in some cases series could be re-scale (normalization and standardization): </a:t>
                </a:r>
              </a:p>
              <a:p>
                <a:r>
                  <a:rPr lang="en-US" sz="2000" dirty="0"/>
                  <a:t>Standardization - make distribution with zero meaning and variance 1 by transform</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𝑒𝑣</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𝑣𝑎𝑟</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e>
                      </m:rad>
                      <m:r>
                        <a:rPr lang="en-US" sz="2000" i="1">
                          <a:latin typeface="Cambria Math" panose="02040503050406030204" pitchFamily="18" charset="0"/>
                        </a:rPr>
                        <m:t>,</m:t>
                      </m:r>
                    </m:oMath>
                  </m:oMathPara>
                </a14:m>
                <a:endParaRPr lang="en-US" sz="2000" dirty="0"/>
              </a:p>
              <a:p>
                <a:r>
                  <a:rPr lang="en-US" sz="2000" dirty="0"/>
                  <a:t>where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oMath>
                </a14:m>
                <a:r>
                  <a:rPr lang="en-US" sz="2000" dirty="0"/>
                  <a:t> is transformed value </a:t>
                </a:r>
                <a14:m>
                  <m:oMath xmlns:m="http://schemas.openxmlformats.org/officeDocument/2006/math">
                    <m:r>
                      <a:rPr lang="en-US" sz="2000" i="1">
                        <a:latin typeface="Cambria Math" panose="02040503050406030204" pitchFamily="18" charset="0"/>
                      </a:rPr>
                      <m:t>𝑦</m:t>
                    </m:r>
                  </m:oMath>
                </a14:m>
                <a:r>
                  <a:rPr lang="en-US" sz="2000" dirty="0"/>
                  <a:t>.  Min-max normalization:</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𝑚𝑖𝑛</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𝑚𝑎𝑥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𝑚𝑖𝑛</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oMath>
                  </m:oMathPara>
                </a14:m>
                <a:endParaRPr lang="en-US" sz="2000" dirty="0"/>
              </a:p>
              <a:p>
                <a:r>
                  <a:rPr lang="en-US" sz="2000" dirty="0"/>
                  <a:t>After normalization data can be scaling</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𝑎𝑦</m:t>
                      </m:r>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m:t>
                      </m:r>
                    </m:oMath>
                  </m:oMathPara>
                </a14:m>
                <a:endParaRPr lang="en-US" sz="2000" dirty="0"/>
              </a:p>
              <a:p>
                <a:r>
                  <a:rPr lang="en-US" sz="2000" dirty="0"/>
                  <a:t>for instance 𝑏 may be instrumental error, and 𝑎 − graduation coefficient.</a:t>
                </a:r>
              </a:p>
            </p:txBody>
          </p:sp>
        </mc:Choice>
        <mc:Fallback xmlns="">
          <p:sp>
            <p:nvSpPr>
              <p:cNvPr id="3" name="Объект 2">
                <a:extLst>
                  <a:ext uri="{FF2B5EF4-FFF2-40B4-BE49-F238E27FC236}">
                    <a16:creationId xmlns:a16="http://schemas.microsoft.com/office/drawing/2014/main" id="{287D67FA-1088-43B6-8F2D-8ED735F0C0E9}"/>
                  </a:ext>
                </a:extLst>
              </p:cNvPr>
              <p:cNvSpPr>
                <a:spLocks noGrp="1" noRot="1" noChangeAspect="1" noMove="1" noResize="1" noEditPoints="1" noAdjustHandles="1" noChangeArrowheads="1" noChangeShapeType="1" noTextEdit="1"/>
              </p:cNvSpPr>
              <p:nvPr>
                <p:ph idx="1"/>
              </p:nvPr>
            </p:nvSpPr>
            <p:spPr>
              <a:xfrm>
                <a:off x="523875" y="1285875"/>
                <a:ext cx="10696575" cy="4700588"/>
              </a:xfrm>
              <a:blipFill>
                <a:blip r:embed="rId2"/>
                <a:stretch>
                  <a:fillRect l="-513" t="-1427"/>
                </a:stretch>
              </a:blipFill>
            </p:spPr>
            <p:txBody>
              <a:bodyPr/>
              <a:lstStyle/>
              <a:p>
                <a:r>
                  <a:rPr lang="en-US">
                    <a:noFill/>
                  </a:rPr>
                  <a:t> </a:t>
                </a:r>
              </a:p>
            </p:txBody>
          </p:sp>
        </mc:Fallback>
      </mc:AlternateContent>
      <p:pic>
        <p:nvPicPr>
          <p:cNvPr id="43010" name="Picture 2" descr="image.png">
            <a:extLst>
              <a:ext uri="{FF2B5EF4-FFF2-40B4-BE49-F238E27FC236}">
                <a16:creationId xmlns:a16="http://schemas.microsoft.com/office/drawing/2014/main" id="{14530441-E286-46D0-BA8B-71C8FF43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4545747"/>
            <a:ext cx="8153400" cy="231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942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F94CB6-BC5C-4991-8560-24FF8533A7A3}"/>
              </a:ext>
            </a:extLst>
          </p:cNvPr>
          <p:cNvSpPr>
            <a:spLocks noGrp="1"/>
          </p:cNvSpPr>
          <p:nvPr>
            <p:ph type="title"/>
          </p:nvPr>
        </p:nvSpPr>
        <p:spPr>
          <a:xfrm>
            <a:off x="838200" y="208755"/>
            <a:ext cx="10515600" cy="1325563"/>
          </a:xfrm>
        </p:spPr>
        <p:txBody>
          <a:bodyPr/>
          <a:lstStyle/>
          <a:p>
            <a:r>
              <a:rPr lang="en-US" b="1" dirty="0"/>
              <a:t>Non-Linear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87D67FA-1088-43B6-8F2D-8ED735F0C0E9}"/>
                  </a:ext>
                </a:extLst>
              </p:cNvPr>
              <p:cNvSpPr>
                <a:spLocks noGrp="1"/>
              </p:cNvSpPr>
              <p:nvPr>
                <p:ph idx="1"/>
              </p:nvPr>
            </p:nvSpPr>
            <p:spPr>
              <a:xfrm>
                <a:off x="523875" y="1285875"/>
                <a:ext cx="10696575" cy="4700588"/>
              </a:xfrm>
            </p:spPr>
            <p:txBody>
              <a:bodyPr>
                <a:normAutofit/>
              </a:bodyPr>
              <a:lstStyle/>
              <a:p>
                <a:r>
                  <a:rPr lang="en-US" sz="2000" dirty="0"/>
                  <a:t>The generalized regression problem can be written as</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𝐿</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𝑚𝑖𝑛</m:t>
                      </m:r>
                    </m:oMath>
                  </m:oMathPara>
                </a14:m>
                <a:endParaRPr lang="en-US" sz="2000" dirty="0"/>
              </a:p>
              <a:p>
                <a:r>
                  <a:rPr lang="en-US" sz="2000" dirty="0"/>
                  <a:t>where </a:t>
                </a:r>
                <a14:m>
                  <m:oMath xmlns:m="http://schemas.openxmlformats.org/officeDocument/2006/math">
                    <m:r>
                      <a:rPr lang="en-US" sz="2000" i="1">
                        <a:latin typeface="Cambria Math" panose="02040503050406030204" pitchFamily="18" charset="0"/>
                      </a:rPr>
                      <m:t>𝐿</m:t>
                    </m:r>
                  </m:oMath>
                </a14:m>
                <a:r>
                  <a:rPr lang="en-US" sz="2000" dirty="0"/>
                  <a:t> is some criteria (or better to call it here loss function); </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oMath>
                </a14:m>
                <a:r>
                  <a:rPr lang="en-US" sz="2000" dirty="0"/>
                  <a:t> is some functional relation between weight vector and feature matrix (in particular </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m:t>
                    </m:r>
                    <m:r>
                      <a:rPr lang="en-US" sz="2000" i="1">
                        <a:latin typeface="Cambria Math" panose="02040503050406030204" pitchFamily="18" charset="0"/>
                      </a:rPr>
                      <m:t>𝑊</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𝑓</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𝑊</m:t>
                        </m:r>
                      </m:e>
                      <m:sup>
                        <m:r>
                          <a:rPr lang="en-US" sz="2000" i="1">
                            <a:latin typeface="Cambria Math" panose="02040503050406030204" pitchFamily="18" charset="0"/>
                          </a:rPr>
                          <m:t>𝑇</m:t>
                        </m:r>
                      </m:sup>
                    </m:sSup>
                    <m:r>
                      <a:rPr lang="en-US" sz="2000" i="1">
                        <a:latin typeface="Cambria Math" panose="02040503050406030204" pitchFamily="18" charset="0"/>
                      </a:rPr>
                      <m:t>𝑋</m:t>
                    </m:r>
                    <m:r>
                      <a:rPr lang="en-US" sz="2000" i="1">
                        <a:latin typeface="Cambria Math" panose="02040503050406030204" pitchFamily="18" charset="0"/>
                      </a:rPr>
                      <m:t>)</m:t>
                    </m:r>
                  </m:oMath>
                </a14:m>
                <a:r>
                  <a:rPr lang="en-US" sz="2000" dirty="0"/>
                  <a:t>).</a:t>
                </a:r>
              </a:p>
              <a:p>
                <a:r>
                  <a:rPr lang="en-US" sz="2000" dirty="0"/>
                  <a:t>The generalized regression problem (in particular non-linear regression) can appear if:</a:t>
                </a:r>
              </a:p>
              <a:p>
                <a:pPr lvl="0"/>
                <a:r>
                  <a:rPr lang="en-US" sz="2000" dirty="0"/>
                  <a:t>data can’t be reduced to the linear form.</a:t>
                </a:r>
              </a:p>
              <a:p>
                <a:pPr lvl="0"/>
                <a:r>
                  <a:rPr lang="en-US" sz="2000" dirty="0"/>
                  <a:t>frequently the relation between data and answers can’t be formulated analytically, it is only supposed that the relation exist, and we want to approximated.</a:t>
                </a:r>
              </a:p>
              <a:p>
                <a:pPr lvl="0"/>
                <a:r>
                  <a:rPr lang="en-US" sz="2000" dirty="0"/>
                  <a:t>We want to classify some data into known classes.</a:t>
                </a:r>
              </a:p>
            </p:txBody>
          </p:sp>
        </mc:Choice>
        <mc:Fallback xmlns="">
          <p:sp>
            <p:nvSpPr>
              <p:cNvPr id="3" name="Объект 2">
                <a:extLst>
                  <a:ext uri="{FF2B5EF4-FFF2-40B4-BE49-F238E27FC236}">
                    <a16:creationId xmlns:a16="http://schemas.microsoft.com/office/drawing/2014/main" id="{287D67FA-1088-43B6-8F2D-8ED735F0C0E9}"/>
                  </a:ext>
                </a:extLst>
              </p:cNvPr>
              <p:cNvSpPr>
                <a:spLocks noGrp="1" noRot="1" noChangeAspect="1" noMove="1" noResize="1" noEditPoints="1" noAdjustHandles="1" noChangeArrowheads="1" noChangeShapeType="1" noTextEdit="1"/>
              </p:cNvSpPr>
              <p:nvPr>
                <p:ph idx="1"/>
              </p:nvPr>
            </p:nvSpPr>
            <p:spPr>
              <a:xfrm>
                <a:off x="523875" y="1285875"/>
                <a:ext cx="10696575" cy="4700588"/>
              </a:xfrm>
              <a:blipFill>
                <a:blip r:embed="rId2"/>
                <a:stretch>
                  <a:fillRect l="-513" t="-1427" r="-171"/>
                </a:stretch>
              </a:blipFill>
            </p:spPr>
            <p:txBody>
              <a:bodyPr/>
              <a:lstStyle/>
              <a:p>
                <a:r>
                  <a:rPr lang="en-US">
                    <a:noFill/>
                  </a:rPr>
                  <a:t> </a:t>
                </a:r>
              </a:p>
            </p:txBody>
          </p:sp>
        </mc:Fallback>
      </mc:AlternateContent>
    </p:spTree>
    <p:extLst>
      <p:ext uri="{BB962C8B-B14F-4D97-AF65-F5344CB8AC3E}">
        <p14:creationId xmlns:p14="http://schemas.microsoft.com/office/powerpoint/2010/main" val="2767231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F94CB6-BC5C-4991-8560-24FF8533A7A3}"/>
              </a:ext>
            </a:extLst>
          </p:cNvPr>
          <p:cNvSpPr>
            <a:spLocks noGrp="1"/>
          </p:cNvSpPr>
          <p:nvPr>
            <p:ph type="title"/>
          </p:nvPr>
        </p:nvSpPr>
        <p:spPr>
          <a:xfrm>
            <a:off x="838200" y="208755"/>
            <a:ext cx="10515600" cy="1325563"/>
          </a:xfrm>
        </p:spPr>
        <p:txBody>
          <a:bodyPr/>
          <a:lstStyle/>
          <a:p>
            <a:r>
              <a:rPr lang="en-US" b="1" dirty="0"/>
              <a:t>Non-Linear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87D67FA-1088-43B6-8F2D-8ED735F0C0E9}"/>
                  </a:ext>
                </a:extLst>
              </p:cNvPr>
              <p:cNvSpPr>
                <a:spLocks noGrp="1"/>
              </p:cNvSpPr>
              <p:nvPr>
                <p:ph idx="1"/>
              </p:nvPr>
            </p:nvSpPr>
            <p:spPr>
              <a:xfrm>
                <a:off x="419101" y="1133476"/>
                <a:ext cx="10801350" cy="5438774"/>
              </a:xfrm>
            </p:spPr>
            <p:txBody>
              <a:bodyPr>
                <a:normAutofit fontScale="55000" lnSpcReduction="20000"/>
              </a:bodyPr>
              <a:lstStyle/>
              <a:p>
                <a:pPr>
                  <a:lnSpc>
                    <a:spcPct val="120000"/>
                  </a:lnSpc>
                  <a:spcBef>
                    <a:spcPts val="0"/>
                  </a:spcBef>
                </a:pPr>
                <a:r>
                  <a:rPr lang="en-US" sz="2900" dirty="0"/>
                  <a:t>The non-linear regression can be solved using the gradient descent method, in which iteratively weights vector renewed as</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sup>
                      </m:sSup>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𝜇𝛻</m:t>
                      </m:r>
                      <m:r>
                        <a:rPr lang="en-US" sz="2900" i="1">
                          <a:latin typeface="Cambria Math" panose="02040503050406030204" pitchFamily="18" charset="0"/>
                        </a:rPr>
                        <m:t>𝐿</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𝑋</m:t>
                      </m:r>
                      <m:r>
                        <a:rPr lang="en-US" sz="2900" i="1">
                          <a:latin typeface="Cambria Math" panose="02040503050406030204" pitchFamily="18" charset="0"/>
                        </a:rPr>
                        <m:t>),</m:t>
                      </m:r>
                    </m:oMath>
                  </m:oMathPara>
                </a14:m>
                <a:endParaRPr lang="en-US" sz="2900" dirty="0"/>
              </a:p>
              <a:p>
                <a:pPr>
                  <a:lnSpc>
                    <a:spcPct val="120000"/>
                  </a:lnSpc>
                  <a:spcBef>
                    <a:spcPts val="0"/>
                  </a:spcBef>
                </a:pPr>
                <a:r>
                  <a:rPr lang="en-US" sz="2900" dirty="0"/>
                  <a:t>where </a:t>
                </a:r>
                <a14:m>
                  <m:oMath xmlns:m="http://schemas.openxmlformats.org/officeDocument/2006/math">
                    <m:r>
                      <a:rPr lang="en-US" sz="2900" i="1">
                        <a:latin typeface="Cambria Math" panose="02040503050406030204" pitchFamily="18" charset="0"/>
                      </a:rPr>
                      <m:t>𝜇</m:t>
                    </m:r>
                  </m:oMath>
                </a14:m>
                <a:r>
                  <a:rPr lang="en-US" sz="2900" dirty="0"/>
                  <a:t> is the learning rate. </a:t>
                </a:r>
              </a:p>
              <a:p>
                <a:pPr>
                  <a:lnSpc>
                    <a:spcPct val="120000"/>
                  </a:lnSpc>
                  <a:spcBef>
                    <a:spcPts val="0"/>
                  </a:spcBef>
                </a:pPr>
                <a:r>
                  <a:rPr lang="en-US" sz="2900" dirty="0"/>
                  <a:t> Pleas note If</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900" i="1">
                          <a:latin typeface="Cambria Math" panose="02040503050406030204" pitchFamily="18" charset="0"/>
                        </a:rPr>
                        <m:t>𝐿</m:t>
                      </m:r>
                      <m:r>
                        <a:rPr lang="en-US" sz="2900" i="1">
                          <a:latin typeface="Cambria Math" panose="02040503050406030204" pitchFamily="18" charset="0"/>
                        </a:rPr>
                        <m:t>=∑(</m:t>
                      </m:r>
                      <m:r>
                        <a:rPr lang="en-US" sz="2900" i="1">
                          <a:latin typeface="Cambria Math" panose="02040503050406030204" pitchFamily="18" charset="0"/>
                        </a:rPr>
                        <m:t>𝑌</m:t>
                      </m:r>
                      <m:r>
                        <a:rPr lang="en-US" sz="2900" i="1">
                          <a:latin typeface="Cambria Math" panose="02040503050406030204" pitchFamily="18" charset="0"/>
                        </a:rPr>
                        <m:t>−</m:t>
                      </m:r>
                      <m:r>
                        <a:rPr lang="en-US" sz="2900" i="1">
                          <a:latin typeface="Cambria Math" panose="02040503050406030204" pitchFamily="18" charset="0"/>
                        </a:rPr>
                        <m:t>𝑓</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𝑇</m:t>
                          </m:r>
                        </m:sup>
                      </m:sSup>
                      <m:r>
                        <a:rPr lang="en-US" sz="2900" i="1">
                          <a:latin typeface="Cambria Math" panose="02040503050406030204" pitchFamily="18" charset="0"/>
                        </a:rPr>
                        <m:t>𝑋</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m:t>
                          </m:r>
                        </m:e>
                        <m:sup>
                          <m:r>
                            <a:rPr lang="en-US" sz="2900" i="1">
                              <a:latin typeface="Cambria Math" panose="02040503050406030204" pitchFamily="18" charset="0"/>
                            </a:rPr>
                            <m:t>2</m:t>
                          </m:r>
                        </m:sup>
                      </m:sSup>
                    </m:oMath>
                  </m:oMathPara>
                </a14:m>
                <a:endParaRPr lang="en-US" sz="2900" dirty="0"/>
              </a:p>
              <a:p>
                <a:pPr marL="0" indent="0">
                  <a:lnSpc>
                    <a:spcPct val="120000"/>
                  </a:lnSpc>
                  <a:spcBef>
                    <a:spcPts val="0"/>
                  </a:spcBef>
                  <a:buNone/>
                </a:pPr>
                <a:r>
                  <a:rPr lang="en-US" sz="2900" dirty="0"/>
                  <a:t> than </a:t>
                </a:r>
              </a:p>
              <a:p>
                <a:pPr marL="0" indent="0" algn="ctr">
                  <a:lnSpc>
                    <a:spcPct val="120000"/>
                  </a:lnSpc>
                  <a:spcBef>
                    <a:spcPts val="0"/>
                  </a:spcBef>
                  <a:buNone/>
                </a:pPr>
                <a14:m>
                  <m:oMath xmlns:m="http://schemas.openxmlformats.org/officeDocument/2006/math">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sup>
                    </m:sSup>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r>
                          <a:rPr lang="en-US" sz="2900" i="1">
                            <a:latin typeface="Cambria Math" panose="02040503050406030204" pitchFamily="18" charset="0"/>
                          </a:rPr>
                          <m:t>−1</m:t>
                        </m:r>
                      </m:sup>
                    </m:sSup>
                    <m:r>
                      <a:rPr lang="en-US" sz="2900" i="1">
                        <a:latin typeface="Cambria Math" panose="02040503050406030204" pitchFamily="18" charset="0"/>
                      </a:rPr>
                      <m:t>−2</m:t>
                    </m:r>
                    <m:r>
                      <a:rPr lang="en-US" sz="2900" i="1">
                        <a:latin typeface="Cambria Math" panose="02040503050406030204" pitchFamily="18" charset="0"/>
                      </a:rPr>
                      <m:t>𝜇𝛻</m:t>
                    </m:r>
                    <m:sSup>
                      <m:sSupPr>
                        <m:ctrlPr>
                          <a:rPr lang="en-US" sz="2900" i="1">
                            <a:latin typeface="Cambria Math" panose="02040503050406030204" pitchFamily="18" charset="0"/>
                          </a:rPr>
                        </m:ctrlPr>
                      </m:sSupPr>
                      <m:e>
                        <m:r>
                          <a:rPr lang="en-US" sz="2900" i="1">
                            <a:latin typeface="Cambria Math" panose="02040503050406030204" pitchFamily="18" charset="0"/>
                          </a:rPr>
                          <m:t>𝑓</m:t>
                        </m:r>
                      </m:e>
                      <m:sup>
                        <m:r>
                          <a:rPr lang="en-US" sz="2900" i="1">
                            <a:latin typeface="Cambria Math" panose="02040503050406030204" pitchFamily="18" charset="0"/>
                          </a:rPr>
                          <m:t>𝑇</m:t>
                        </m:r>
                      </m:sup>
                    </m:sSup>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r>
                          <a:rPr lang="en-US" sz="2900" i="1">
                            <a:latin typeface="Cambria Math" panose="02040503050406030204" pitchFamily="18" charset="0"/>
                          </a:rPr>
                          <m:t>−1</m:t>
                        </m:r>
                      </m:sup>
                    </m:sSup>
                    <m:sSup>
                      <m:sSupPr>
                        <m:ctrlPr>
                          <a:rPr lang="en-US" sz="2900" i="1">
                            <a:latin typeface="Cambria Math" panose="02040503050406030204" pitchFamily="18" charset="0"/>
                          </a:rPr>
                        </m:ctrlPr>
                      </m:sSupPr>
                      <m:e>
                        <m:r>
                          <a:rPr lang="en-US" sz="2900" i="1">
                            <a:latin typeface="Cambria Math" panose="02040503050406030204" pitchFamily="18" charset="0"/>
                          </a:rPr>
                          <m:t>)</m:t>
                        </m:r>
                      </m:e>
                      <m:sup>
                        <m:r>
                          <a:rPr lang="en-US" sz="2900" i="1">
                            <a:latin typeface="Cambria Math" panose="02040503050406030204" pitchFamily="18" charset="0"/>
                          </a:rPr>
                          <m:t>𝑇</m:t>
                        </m:r>
                      </m:sup>
                    </m:sSup>
                    <m:r>
                      <a:rPr lang="en-US" sz="2900" i="1">
                        <a:latin typeface="Cambria Math" panose="02040503050406030204" pitchFamily="18" charset="0"/>
                      </a:rPr>
                      <m:t>𝑋</m:t>
                    </m:r>
                    <m:r>
                      <a:rPr lang="en-US" sz="2900" i="1">
                        <a:latin typeface="Cambria Math" panose="02040503050406030204" pitchFamily="18" charset="0"/>
                      </a:rPr>
                      <m:t>)</m:t>
                    </m:r>
                    <m:r>
                      <a:rPr lang="en-US" sz="2900" i="1">
                        <a:latin typeface="Cambria Math" panose="02040503050406030204" pitchFamily="18" charset="0"/>
                      </a:rPr>
                      <m:t>𝑋</m:t>
                    </m:r>
                  </m:oMath>
                </a14:m>
                <a:r>
                  <a:rPr lang="en-US" sz="2900" dirty="0"/>
                  <a:t>. </a:t>
                </a:r>
              </a:p>
              <a:p>
                <a:pPr>
                  <a:lnSpc>
                    <a:spcPct val="120000"/>
                  </a:lnSpc>
                  <a:spcBef>
                    <a:spcPts val="0"/>
                  </a:spcBef>
                </a:pPr>
                <a:r>
                  <a:rPr lang="en-US" sz="2900" dirty="0"/>
                  <a:t>The gradient descent procedure require initialization of weight vector </a:t>
                </a:r>
                <a14:m>
                  <m:oMath xmlns:m="http://schemas.openxmlformats.org/officeDocument/2006/math">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0</m:t>
                        </m:r>
                      </m:sup>
                    </m:sSup>
                    <m:r>
                      <a:rPr lang="en-US" sz="2900" i="1">
                        <a:latin typeface="Cambria Math" panose="02040503050406030204" pitchFamily="18" charset="0"/>
                      </a:rPr>
                      <m:t>=</m:t>
                    </m:r>
                    <m:sSubSup>
                      <m:sSubSupPr>
                        <m:ctrlPr>
                          <a:rPr lang="en-US" sz="2900" i="1">
                            <a:latin typeface="Cambria Math" panose="02040503050406030204" pitchFamily="18" charset="0"/>
                          </a:rPr>
                        </m:ctrlPr>
                      </m:sSubSupPr>
                      <m:e>
                        <m:r>
                          <a:rPr lang="en-US" sz="2900" i="1">
                            <a:latin typeface="Cambria Math" panose="02040503050406030204" pitchFamily="18" charset="0"/>
                          </a:rPr>
                          <m:t>𝑤</m:t>
                        </m:r>
                      </m:e>
                      <m:sub>
                        <m:r>
                          <a:rPr lang="en-US" sz="2900" i="1">
                            <a:latin typeface="Cambria Math" panose="02040503050406030204" pitchFamily="18" charset="0"/>
                          </a:rPr>
                          <m:t>0</m:t>
                        </m:r>
                      </m:sub>
                      <m:sup>
                        <m:r>
                          <a:rPr lang="en-US" sz="2900" i="1">
                            <a:latin typeface="Cambria Math" panose="02040503050406030204" pitchFamily="18" charset="0"/>
                          </a:rPr>
                          <m:t>0</m:t>
                        </m:r>
                      </m:sup>
                    </m:sSubSup>
                    <m:r>
                      <a:rPr lang="en-US" sz="2900" i="1">
                        <a:latin typeface="Cambria Math" panose="02040503050406030204" pitchFamily="18" charset="0"/>
                      </a:rPr>
                      <m:t>,</m:t>
                    </m:r>
                    <m:sSubSup>
                      <m:sSubSupPr>
                        <m:ctrlPr>
                          <a:rPr lang="en-US" sz="2900" i="1">
                            <a:latin typeface="Cambria Math" panose="02040503050406030204" pitchFamily="18" charset="0"/>
                          </a:rPr>
                        </m:ctrlPr>
                      </m:sSubSupPr>
                      <m:e>
                        <m:r>
                          <a:rPr lang="en-US" sz="2900" i="1">
                            <a:latin typeface="Cambria Math" panose="02040503050406030204" pitchFamily="18" charset="0"/>
                          </a:rPr>
                          <m:t>𝑤</m:t>
                        </m:r>
                      </m:e>
                      <m:sub>
                        <m:r>
                          <a:rPr lang="en-US" sz="2900" i="1">
                            <a:latin typeface="Cambria Math" panose="02040503050406030204" pitchFamily="18" charset="0"/>
                          </a:rPr>
                          <m:t>1</m:t>
                        </m:r>
                      </m:sub>
                      <m:sup>
                        <m:r>
                          <a:rPr lang="en-US" sz="2900" i="1">
                            <a:latin typeface="Cambria Math" panose="02040503050406030204" pitchFamily="18" charset="0"/>
                          </a:rPr>
                          <m:t>0</m:t>
                        </m:r>
                      </m:sup>
                    </m:sSubSup>
                    <m:r>
                      <a:rPr lang="en-US" sz="2900" i="1">
                        <a:latin typeface="Cambria Math" panose="02040503050406030204" pitchFamily="18" charset="0"/>
                      </a:rPr>
                      <m:t>,...,</m:t>
                    </m:r>
                    <m:sSubSup>
                      <m:sSubSupPr>
                        <m:ctrlPr>
                          <a:rPr lang="en-US" sz="2900" i="1">
                            <a:latin typeface="Cambria Math" panose="02040503050406030204" pitchFamily="18" charset="0"/>
                          </a:rPr>
                        </m:ctrlPr>
                      </m:sSubSupPr>
                      <m:e>
                        <m:r>
                          <a:rPr lang="en-US" sz="2900" i="1">
                            <a:latin typeface="Cambria Math" panose="02040503050406030204" pitchFamily="18" charset="0"/>
                          </a:rPr>
                          <m:t>𝑤</m:t>
                        </m:r>
                      </m:e>
                      <m:sub>
                        <m:r>
                          <a:rPr lang="en-US" sz="2900" i="1">
                            <a:latin typeface="Cambria Math" panose="02040503050406030204" pitchFamily="18" charset="0"/>
                          </a:rPr>
                          <m:t>𝑁</m:t>
                        </m:r>
                      </m:sub>
                      <m:sup>
                        <m:r>
                          <a:rPr lang="en-US" sz="2900" i="1">
                            <a:latin typeface="Cambria Math" panose="02040503050406030204" pitchFamily="18" charset="0"/>
                          </a:rPr>
                          <m:t>0</m:t>
                        </m:r>
                      </m:sup>
                    </m:sSubSup>
                  </m:oMath>
                </a14:m>
                <a:r>
                  <a:rPr lang="en-US" sz="2900" dirty="0"/>
                  <a:t> and </a:t>
                </a:r>
                <a14:m>
                  <m:oMath xmlns:m="http://schemas.openxmlformats.org/officeDocument/2006/math">
                    <m:sSub>
                      <m:sSubPr>
                        <m:ctrlPr>
                          <a:rPr lang="en-US" sz="2900" i="1" dirty="0">
                            <a:latin typeface="Cambria Math" panose="02040503050406030204" pitchFamily="18" charset="0"/>
                          </a:rPr>
                        </m:ctrlPr>
                      </m:sSubPr>
                      <m:e>
                        <m:r>
                          <a:rPr lang="en-US" sz="2900" b="0" i="1" dirty="0" smtClean="0">
                            <a:latin typeface="Cambria Math" panose="02040503050406030204" pitchFamily="18" charset="0"/>
                          </a:rPr>
                          <m:t>𝜇</m:t>
                        </m:r>
                      </m:e>
                      <m:sub>
                        <m:r>
                          <a:rPr lang="en-US" sz="2900" i="1" dirty="0">
                            <a:latin typeface="Cambria Math" panose="02040503050406030204" pitchFamily="18" charset="0"/>
                          </a:rPr>
                          <m:t>0</m:t>
                        </m:r>
                      </m:sub>
                    </m:sSub>
                  </m:oMath>
                </a14:m>
                <a:r>
                  <a:rPr lang="en-US" sz="2900" dirty="0"/>
                  <a:t>  - first approximation.</a:t>
                </a:r>
              </a:p>
              <a:p>
                <a:pPr>
                  <a:lnSpc>
                    <a:spcPct val="120000"/>
                  </a:lnSpc>
                  <a:spcBef>
                    <a:spcPts val="0"/>
                  </a:spcBef>
                </a:pPr>
                <a:r>
                  <a:rPr lang="en-US" sz="2900" dirty="0"/>
                  <a:t>In general the result can be depended on the initial values If the loss function supposed no to be smooth everywhere. </a:t>
                </a:r>
              </a:p>
              <a:p>
                <a:pPr>
                  <a:lnSpc>
                    <a:spcPct val="120000"/>
                  </a:lnSpc>
                  <a:spcBef>
                    <a:spcPts val="0"/>
                  </a:spcBef>
                </a:pPr>
                <a:r>
                  <a:rPr lang="en-US" sz="2900" dirty="0"/>
                  <a:t>In general </a:t>
                </a:r>
                <a14:m>
                  <m:oMath xmlns:m="http://schemas.openxmlformats.org/officeDocument/2006/math">
                    <m:sSub>
                      <m:sSubPr>
                        <m:ctrlPr>
                          <a:rPr lang="en-US" sz="2900" i="1" dirty="0" err="1">
                            <a:latin typeface="Cambria Math" panose="02040503050406030204" pitchFamily="18" charset="0"/>
                          </a:rPr>
                        </m:ctrlPr>
                      </m:sSubPr>
                      <m:e>
                        <m:r>
                          <a:rPr lang="en-US" sz="2900" i="1" dirty="0" smtClean="0">
                            <a:latin typeface="Cambria Math" panose="02040503050406030204" pitchFamily="18" charset="0"/>
                          </a:rPr>
                          <m:t>𝜇</m:t>
                        </m:r>
                      </m:e>
                      <m:sub>
                        <m:r>
                          <a:rPr lang="en-US" sz="2900" i="1" dirty="0" err="1">
                            <a:latin typeface="Cambria Math" panose="02040503050406030204" pitchFamily="18" charset="0"/>
                          </a:rPr>
                          <m:t>𝑡</m:t>
                        </m:r>
                      </m:sub>
                    </m:sSub>
                    <m:r>
                      <a:rPr lang="en-US" sz="2900" i="1" dirty="0">
                        <a:latin typeface="Cambria Math" panose="02040503050406030204" pitchFamily="18" charset="0"/>
                      </a:rPr>
                      <m:t> </m:t>
                    </m:r>
                    <m:r>
                      <a:rPr lang="en-US" sz="2900" i="1" dirty="0" smtClean="0">
                        <a:latin typeface="Cambria Math" panose="02040503050406030204" pitchFamily="18" charset="0"/>
                      </a:rPr>
                      <m:t> </m:t>
                    </m:r>
                  </m:oMath>
                </a14:m>
                <a:r>
                  <a:rPr lang="en-US" sz="2900" dirty="0"/>
                  <a:t>might be changed!</a:t>
                </a:r>
              </a:p>
              <a:p>
                <a:pPr>
                  <a:lnSpc>
                    <a:spcPct val="120000"/>
                  </a:lnSpc>
                  <a:spcBef>
                    <a:spcPts val="0"/>
                  </a:spcBef>
                </a:pPr>
                <a:r>
                  <a:rPr lang="en-US" sz="2900" dirty="0"/>
                  <a:t>The loss minimum could be skipped depends on the learning rate! </a:t>
                </a:r>
              </a:p>
              <a:p>
                <a:pPr>
                  <a:lnSpc>
                    <a:spcPct val="120000"/>
                  </a:lnSpc>
                  <a:spcBef>
                    <a:spcPts val="0"/>
                  </a:spcBef>
                </a:pPr>
                <a:r>
                  <a:rPr lang="en-US" sz="2900" dirty="0"/>
                  <a:t>The procedure of gradient descent should be continuous until reach the condition: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sz="2900" i="1">
                              <a:latin typeface="Cambria Math" panose="02040503050406030204" pitchFamily="18" charset="0"/>
                            </a:rPr>
                          </m:ctrlPr>
                        </m:mPr>
                        <m:mr>
                          <m:e/>
                          <m:e>
                            <m:r>
                              <a:rPr lang="en-US" sz="2900" i="1">
                                <a:latin typeface="Cambria Math" panose="02040503050406030204" pitchFamily="18" charset="0"/>
                              </a:rPr>
                              <m:t>𝑡</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𝑡</m:t>
                                </m:r>
                              </m:e>
                              <m:sub>
                                <m:r>
                                  <m:rPr>
                                    <m:sty m:val="p"/>
                                  </m:rPr>
                                  <a:rPr lang="en-US" sz="2900">
                                    <a:latin typeface="Cambria Math" panose="02040503050406030204" pitchFamily="18" charset="0"/>
                                  </a:rPr>
                                  <m:t>limited</m:t>
                                </m:r>
                              </m:sub>
                            </m:sSub>
                            <m:r>
                              <a:rPr lang="en-US" sz="2900" i="1">
                                <a:latin typeface="Cambria Math" panose="02040503050406030204" pitchFamily="18" charset="0"/>
                              </a:rPr>
                              <m:t>;</m:t>
                            </m:r>
                          </m:e>
                        </m:mr>
                        <m:mr>
                          <m:e/>
                          <m:e>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sup>
                            </m:sSup>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r>
                                  <a:rPr lang="en-US" sz="2900" i="1">
                                    <a:latin typeface="Cambria Math" panose="02040503050406030204" pitchFamily="18" charset="0"/>
                                  </a:rPr>
                                  <m:t>−1</m:t>
                                </m:r>
                              </m:sup>
                            </m:sSup>
                            <m:r>
                              <a:rPr lang="en-US" sz="2900" i="1">
                                <a:latin typeface="Cambria Math" panose="02040503050406030204" pitchFamily="18" charset="0"/>
                              </a:rPr>
                              <m:t>&lt;</m:t>
                            </m:r>
                            <m:r>
                              <a:rPr lang="en-US" sz="2900" i="1">
                                <a:latin typeface="Cambria Math" panose="02040503050406030204" pitchFamily="18" charset="0"/>
                              </a:rPr>
                              <m:t>𝜉</m:t>
                            </m:r>
                            <m:r>
                              <a:rPr lang="en-US" sz="2900" i="1">
                                <a:latin typeface="Cambria Math" panose="02040503050406030204" pitchFamily="18" charset="0"/>
                              </a:rPr>
                              <m:t>,</m:t>
                            </m:r>
                            <m:r>
                              <a:rPr lang="en-US" sz="2900">
                                <a:latin typeface="Cambria Math" panose="02040503050406030204" pitchFamily="18" charset="0"/>
                              </a:rPr>
                              <m:t> </m:t>
                            </m:r>
                            <m:r>
                              <a:rPr lang="en-US" sz="2900" i="1">
                                <a:latin typeface="Cambria Math" panose="02040503050406030204" pitchFamily="18" charset="0"/>
                              </a:rPr>
                              <m:t>𝑤h𝑒𝑟𝑒</m:t>
                            </m:r>
                            <m:r>
                              <a:rPr lang="en-US" sz="2900">
                                <a:latin typeface="Cambria Math" panose="02040503050406030204" pitchFamily="18" charset="0"/>
                              </a:rPr>
                              <m:t> </m:t>
                            </m:r>
                            <m:r>
                              <a:rPr lang="en-US" sz="2900" i="1">
                                <a:latin typeface="Cambria Math" panose="02040503050406030204" pitchFamily="18" charset="0"/>
                              </a:rPr>
                              <m:t>𝜉</m:t>
                            </m:r>
                            <m:r>
                              <a:rPr lang="en-US" sz="2900">
                                <a:latin typeface="Cambria Math" panose="02040503050406030204" pitchFamily="18" charset="0"/>
                              </a:rPr>
                              <m:t> </m:t>
                            </m:r>
                            <m:r>
                              <a:rPr lang="en-US" sz="2900" i="1">
                                <a:latin typeface="Cambria Math" panose="02040503050406030204" pitchFamily="18" charset="0"/>
                              </a:rPr>
                              <m:t>𝑖𝑠</m:t>
                            </m:r>
                            <m:r>
                              <a:rPr lang="en-US" sz="2900">
                                <a:latin typeface="Cambria Math" panose="02040503050406030204" pitchFamily="18" charset="0"/>
                              </a:rPr>
                              <m:t> </m:t>
                            </m:r>
                            <m:r>
                              <a:rPr lang="en-US" sz="2900" i="1">
                                <a:latin typeface="Cambria Math" panose="02040503050406030204" pitchFamily="18" charset="0"/>
                              </a:rPr>
                              <m:t>𝑠𝑜𝑚𝑒</m:t>
                            </m:r>
                            <m:r>
                              <a:rPr lang="en-US" sz="2900">
                                <a:latin typeface="Cambria Math" panose="02040503050406030204" pitchFamily="18" charset="0"/>
                              </a:rPr>
                              <m:t> </m:t>
                            </m:r>
                            <m:r>
                              <a:rPr lang="en-US" sz="2900" i="1">
                                <a:latin typeface="Cambria Math" panose="02040503050406030204" pitchFamily="18" charset="0"/>
                              </a:rPr>
                              <m:t>𝑠𝑚𝑎𝑙𝑙</m:t>
                            </m:r>
                            <m:r>
                              <a:rPr lang="en-US" sz="2900">
                                <a:latin typeface="Cambria Math" panose="02040503050406030204" pitchFamily="18" charset="0"/>
                              </a:rPr>
                              <m:t> </m:t>
                            </m:r>
                            <m:r>
                              <a:rPr lang="en-US" sz="2900" i="1">
                                <a:latin typeface="Cambria Math" panose="02040503050406030204" pitchFamily="18" charset="0"/>
                              </a:rPr>
                              <m:t>𝑛𝑢𝑚𝑏𝑒𝑟</m:t>
                            </m:r>
                            <m:r>
                              <a:rPr lang="en-US" sz="2900" i="1">
                                <a:latin typeface="Cambria Math" panose="02040503050406030204" pitchFamily="18" charset="0"/>
                              </a:rPr>
                              <m:t>;</m:t>
                            </m:r>
                          </m:e>
                        </m:mr>
                        <m:mr>
                          <m:e/>
                          <m:e>
                            <m:r>
                              <a:rPr lang="en-US" sz="2900" i="1">
                                <a:latin typeface="Cambria Math" panose="02040503050406030204" pitchFamily="18" charset="0"/>
                              </a:rPr>
                              <m:t>𝐿</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sup>
                            </m:sSup>
                            <m:r>
                              <a:rPr lang="en-US" sz="2900" i="1">
                                <a:latin typeface="Cambria Math" panose="02040503050406030204" pitchFamily="18" charset="0"/>
                              </a:rPr>
                              <m:t>,</m:t>
                            </m:r>
                            <m:r>
                              <a:rPr lang="en-US" sz="2900" i="1">
                                <a:latin typeface="Cambria Math" panose="02040503050406030204" pitchFamily="18" charset="0"/>
                              </a:rPr>
                              <m:t>𝑋</m:t>
                            </m:r>
                            <m:r>
                              <a:rPr lang="en-US" sz="2900" i="1">
                                <a:latin typeface="Cambria Math" panose="02040503050406030204" pitchFamily="18" charset="0"/>
                              </a:rPr>
                              <m:t>)−</m:t>
                            </m:r>
                            <m:r>
                              <a:rPr lang="en-US" sz="2900" i="1">
                                <a:latin typeface="Cambria Math" panose="02040503050406030204" pitchFamily="18" charset="0"/>
                              </a:rPr>
                              <m:t>𝐿</m:t>
                            </m:r>
                            <m:r>
                              <a:rPr lang="en-US" sz="2900" i="1">
                                <a:latin typeface="Cambria Math" panose="02040503050406030204" pitchFamily="18" charset="0"/>
                              </a:rPr>
                              <m:t>(</m:t>
                            </m:r>
                            <m:sSup>
                              <m:sSupPr>
                                <m:ctrlPr>
                                  <a:rPr lang="en-US" sz="2900" i="1">
                                    <a:latin typeface="Cambria Math" panose="02040503050406030204" pitchFamily="18" charset="0"/>
                                  </a:rPr>
                                </m:ctrlPr>
                              </m:sSupPr>
                              <m:e>
                                <m:r>
                                  <a:rPr lang="en-US" sz="2900" i="1">
                                    <a:latin typeface="Cambria Math" panose="02040503050406030204" pitchFamily="18" charset="0"/>
                                  </a:rPr>
                                  <m:t>𝑊</m:t>
                                </m:r>
                              </m:e>
                              <m:sup>
                                <m:r>
                                  <a:rPr lang="en-US" sz="2900" i="1">
                                    <a:latin typeface="Cambria Math" panose="02040503050406030204" pitchFamily="18" charset="0"/>
                                  </a:rPr>
                                  <m:t>𝑡</m:t>
                                </m:r>
                                <m:r>
                                  <a:rPr lang="en-US" sz="2900" i="1">
                                    <a:latin typeface="Cambria Math" panose="02040503050406030204" pitchFamily="18" charset="0"/>
                                  </a:rPr>
                                  <m:t>−1</m:t>
                                </m:r>
                              </m:sup>
                            </m:sSup>
                            <m:r>
                              <a:rPr lang="en-US" sz="2900" i="1">
                                <a:latin typeface="Cambria Math" panose="02040503050406030204" pitchFamily="18" charset="0"/>
                              </a:rPr>
                              <m:t>,</m:t>
                            </m:r>
                            <m:r>
                              <a:rPr lang="en-US" sz="2900" i="1">
                                <a:latin typeface="Cambria Math" panose="02040503050406030204" pitchFamily="18" charset="0"/>
                              </a:rPr>
                              <m:t>𝑋</m:t>
                            </m:r>
                            <m:r>
                              <a:rPr lang="en-US" sz="2900" i="1">
                                <a:latin typeface="Cambria Math" panose="02040503050406030204" pitchFamily="18" charset="0"/>
                              </a:rPr>
                              <m:t>)&lt;</m:t>
                            </m:r>
                            <m:r>
                              <a:rPr lang="en-US" sz="2900" i="1">
                                <a:latin typeface="Cambria Math" panose="02040503050406030204" pitchFamily="18" charset="0"/>
                              </a:rPr>
                              <m:t>𝜉</m:t>
                            </m:r>
                            <m:r>
                              <a:rPr lang="en-US" sz="2900" i="1">
                                <a:latin typeface="Cambria Math" panose="02040503050406030204" pitchFamily="18" charset="0"/>
                              </a:rPr>
                              <m:t>;</m:t>
                            </m:r>
                          </m:e>
                        </m:mr>
                        <m:mr>
                          <m:e/>
                          <m:e>
                            <m:r>
                              <m:rPr>
                                <m:sty m:val="p"/>
                              </m:rPr>
                              <a:rPr lang="en-US" sz="2900">
                                <a:latin typeface="Cambria Math" panose="02040503050406030204" pitchFamily="18" charset="0"/>
                              </a:rPr>
                              <m:t>Cross</m:t>
                            </m:r>
                            <m:r>
                              <a:rPr lang="en-US" sz="2900">
                                <a:latin typeface="Cambria Math" panose="02040503050406030204" pitchFamily="18" charset="0"/>
                              </a:rPr>
                              <m:t>−</m:t>
                            </m:r>
                            <m:r>
                              <m:rPr>
                                <m:sty m:val="p"/>
                              </m:rPr>
                              <a:rPr lang="en-US" sz="2900">
                                <a:latin typeface="Cambria Math" panose="02040503050406030204" pitchFamily="18" charset="0"/>
                              </a:rPr>
                              <m:t>validation</m:t>
                            </m:r>
                            <m:r>
                              <a:rPr lang="en-US" sz="2900">
                                <a:latin typeface="Cambria Math" panose="02040503050406030204" pitchFamily="18" charset="0"/>
                              </a:rPr>
                              <m:t> </m:t>
                            </m:r>
                            <m:r>
                              <m:rPr>
                                <m:sty m:val="p"/>
                              </m:rPr>
                              <a:rPr lang="en-US" sz="2900">
                                <a:latin typeface="Cambria Math" panose="02040503050406030204" pitchFamily="18" charset="0"/>
                              </a:rPr>
                              <m:t>techniques</m:t>
                            </m:r>
                          </m:e>
                        </m:mr>
                      </m:m>
                    </m:oMath>
                  </m:oMathPara>
                </a14:m>
                <a:endParaRPr lang="en-US" sz="2900" dirty="0"/>
              </a:p>
              <a:p>
                <a:pPr>
                  <a:lnSpc>
                    <a:spcPct val="120000"/>
                  </a:lnSpc>
                  <a:spcBef>
                    <a:spcPts val="0"/>
                  </a:spcBef>
                </a:pPr>
                <a:r>
                  <a:rPr lang="en-US" sz="2900" dirty="0"/>
                  <a:t>The procedure do not guaranty lack of under/over fitting problem. </a:t>
                </a:r>
              </a:p>
              <a:p>
                <a:pPr>
                  <a:lnSpc>
                    <a:spcPct val="120000"/>
                  </a:lnSpc>
                  <a:spcBef>
                    <a:spcPts val="0"/>
                  </a:spcBef>
                </a:pPr>
                <a:r>
                  <a:rPr lang="en-US" sz="2900" dirty="0"/>
                  <a:t>In general modified gradient descent can be used (such as stochastic, adaptive, second-order, and </a:t>
                </a:r>
                <a:r>
                  <a:rPr lang="en-US" sz="2900" dirty="0" err="1"/>
                  <a:t>e.t.c</a:t>
                </a:r>
                <a:r>
                  <a:rPr lang="en-US" sz="2900" dirty="0"/>
                  <a:t>.).</a:t>
                </a:r>
              </a:p>
              <a:p>
                <a:endParaRPr lang="en-US" sz="2000" dirty="0"/>
              </a:p>
            </p:txBody>
          </p:sp>
        </mc:Choice>
        <mc:Fallback xmlns="">
          <p:sp>
            <p:nvSpPr>
              <p:cNvPr id="3" name="Объект 2">
                <a:extLst>
                  <a:ext uri="{FF2B5EF4-FFF2-40B4-BE49-F238E27FC236}">
                    <a16:creationId xmlns:a16="http://schemas.microsoft.com/office/drawing/2014/main" id="{287D67FA-1088-43B6-8F2D-8ED735F0C0E9}"/>
                  </a:ext>
                </a:extLst>
              </p:cNvPr>
              <p:cNvSpPr>
                <a:spLocks noGrp="1" noRot="1" noChangeAspect="1" noMove="1" noResize="1" noEditPoints="1" noAdjustHandles="1" noChangeArrowheads="1" noChangeShapeType="1" noTextEdit="1"/>
              </p:cNvSpPr>
              <p:nvPr>
                <p:ph idx="1"/>
              </p:nvPr>
            </p:nvSpPr>
            <p:spPr>
              <a:xfrm>
                <a:off x="419101" y="1133476"/>
                <a:ext cx="10801350" cy="5438774"/>
              </a:xfrm>
              <a:blipFill>
                <a:blip r:embed="rId2"/>
                <a:stretch>
                  <a:fillRect l="-226" t="-336"/>
                </a:stretch>
              </a:blipFill>
            </p:spPr>
            <p:txBody>
              <a:bodyPr/>
              <a:lstStyle/>
              <a:p>
                <a:r>
                  <a:rPr lang="ru-RU">
                    <a:noFill/>
                  </a:rPr>
                  <a:t> </a:t>
                </a:r>
              </a:p>
            </p:txBody>
          </p:sp>
        </mc:Fallback>
      </mc:AlternateContent>
    </p:spTree>
    <p:extLst>
      <p:ext uri="{BB962C8B-B14F-4D97-AF65-F5344CB8AC3E}">
        <p14:creationId xmlns:p14="http://schemas.microsoft.com/office/powerpoint/2010/main" val="2726924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F94CB6-BC5C-4991-8560-24FF8533A7A3}"/>
              </a:ext>
            </a:extLst>
          </p:cNvPr>
          <p:cNvSpPr>
            <a:spLocks noGrp="1"/>
          </p:cNvSpPr>
          <p:nvPr>
            <p:ph type="title"/>
          </p:nvPr>
        </p:nvSpPr>
        <p:spPr>
          <a:xfrm>
            <a:off x="838200" y="208755"/>
            <a:ext cx="10515600" cy="1325563"/>
          </a:xfrm>
        </p:spPr>
        <p:txBody>
          <a:bodyPr/>
          <a:lstStyle/>
          <a:p>
            <a:r>
              <a:rPr lang="en-US" b="1" dirty="0"/>
              <a:t>Non-Linear regression</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87D67FA-1088-43B6-8F2D-8ED735F0C0E9}"/>
                  </a:ext>
                </a:extLst>
              </p:cNvPr>
              <p:cNvSpPr>
                <a:spLocks noGrp="1"/>
              </p:cNvSpPr>
              <p:nvPr>
                <p:ph idx="1"/>
              </p:nvPr>
            </p:nvSpPr>
            <p:spPr>
              <a:xfrm>
                <a:off x="523875" y="1285875"/>
                <a:ext cx="11012805" cy="5010150"/>
              </a:xfrm>
            </p:spPr>
            <p:txBody>
              <a:bodyPr>
                <a:normAutofit fontScale="70000" lnSpcReduction="20000"/>
              </a:bodyPr>
              <a:lstStyle/>
              <a:p>
                <a:r>
                  <a:rPr lang="en-US" dirty="0" smtClean="0"/>
                  <a:t>The Neural-network can be considered as non-linear regression.</a:t>
                </a:r>
              </a:p>
              <a:p>
                <a:r>
                  <a:rPr lang="en-US" dirty="0"/>
                  <a:t> The </a:t>
                </a:r>
                <a:r>
                  <a:rPr lang="en-US" dirty="0" err="1"/>
                  <a:t>Cibenko-Hronik</a:t>
                </a:r>
                <a:r>
                  <a:rPr lang="en-US" dirty="0"/>
                  <a:t> Theorem (1989) state that the each restricted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can be approximated by the following solution: </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e>
                      </m:nary>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m:t>
                      </m:r>
                    </m:oMath>
                  </m:oMathPara>
                </a14:m>
                <a:endParaRPr lang="en-US" dirty="0"/>
              </a:p>
              <a:p>
                <a:r>
                  <a:rPr lang="en-US" dirty="0"/>
                  <a:t> such that</a:t>
                </a:r>
                <a:br>
                  <a:rPr lang="en-US" dirty="0"/>
                </a:b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))&lt;</m:t>
                    </m:r>
                    <m:r>
                      <a:rPr lang="en-US" i="1">
                        <a:latin typeface="Cambria Math" panose="02040503050406030204" pitchFamily="18" charset="0"/>
                      </a:rPr>
                      <m:t>𝜉</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oMath>
                </a14:m>
                <a:endParaRPr lang="en-US" dirty="0"/>
              </a:p>
              <a:p>
                <a:r>
                  <a:rPr lang="en-US" dirty="0"/>
                  <a:t> Where </a:t>
                </a:r>
              </a:p>
              <a:p>
                <a:r>
                  <a:rPr lang="en-US" dirty="0"/>
                  <a:t> </a:t>
                </a:r>
                <a14:m>
                  <m:oMath xmlns:m="http://schemas.openxmlformats.org/officeDocument/2006/math">
                    <m:r>
                      <a:rPr lang="en-US" i="1">
                        <a:latin typeface="Cambria Math" panose="02040503050406030204" pitchFamily="18" charset="0"/>
                      </a:rPr>
                      <m:t>𝜉</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a14:m>
                <a:r>
                  <a:rPr lang="en-US" dirty="0"/>
                  <a:t> is sufficiently small error;</a:t>
                </a:r>
              </a:p>
              <a:p>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approximation result;</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m:t>
                    </m:r>
                  </m:oMath>
                </a14:m>
                <a:r>
                  <a:rPr lang="en-US" dirty="0"/>
                  <a:t> is the nonlinear regression of input layer (represent a hidden layer in the neural network);</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oMath>
                </a14:m>
                <a:r>
                  <a:rPr lang="en-US" dirty="0"/>
                  <a:t> is the weight for each output of hidden layer;</a:t>
                </a:r>
              </a:p>
              <a:p>
                <a:r>
                  <a:rPr lang="en-US" dirty="0"/>
                  <a:t>M is the number of synapses between the hidden and output layer;</a:t>
                </a:r>
              </a:p>
              <a:p>
                <a:r>
                  <a:rPr lang="en-US" dirty="0" smtClean="0"/>
                  <a:t>N </a:t>
                </a:r>
                <a:r>
                  <a:rPr lang="en-US" dirty="0"/>
                  <a:t>is the number of input feature.   </a:t>
                </a:r>
              </a:p>
              <a:p>
                <a:r>
                  <a:rPr lang="en-US" dirty="0" err="1"/>
                  <a:t>Uitson</a:t>
                </a:r>
                <a:r>
                  <a:rPr lang="en-US" dirty="0"/>
                  <a:t> </a:t>
                </a:r>
                <a:r>
                  <a:rPr lang="en-US" dirty="0" err="1"/>
                  <a:t>Lema</a:t>
                </a:r>
                <a:r>
                  <a:rPr lang="en-US" dirty="0"/>
                  <a:t>: for data with </a:t>
                </a:r>
                <a14:m>
                  <m:oMath xmlns:m="http://schemas.openxmlformats.org/officeDocument/2006/math">
                    <m:r>
                      <a:rPr lang="en-US" b="0" i="1" smtClean="0">
                        <a:latin typeface="Cambria Math" panose="02040503050406030204" pitchFamily="18" charset="0"/>
                      </a:rPr>
                      <m:t>𝑁</m:t>
                    </m:r>
                  </m:oMath>
                </a14:m>
                <a:r>
                  <a:rPr lang="en-US" dirty="0"/>
                  <a:t> linear independent features the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𝑁</m:t>
                    </m:r>
                    <m:r>
                      <a:rPr lang="en-US" i="1">
                        <a:latin typeface="Cambria Math" panose="02040503050406030204" pitchFamily="18" charset="0"/>
                      </a:rPr>
                      <m:t>+1</m:t>
                    </m:r>
                  </m:oMath>
                </a14:m>
                <a:r>
                  <a:rPr lang="en-US" dirty="0"/>
                  <a:t> hidden layer dimension enough.</a:t>
                </a:r>
              </a:p>
              <a:p>
                <a:endParaRPr lang="en-US" sz="2000" dirty="0"/>
              </a:p>
            </p:txBody>
          </p:sp>
        </mc:Choice>
        <mc:Fallback xmlns="">
          <p:sp>
            <p:nvSpPr>
              <p:cNvPr id="3" name="Объект 2">
                <a:extLst>
                  <a:ext uri="{FF2B5EF4-FFF2-40B4-BE49-F238E27FC236}">
                    <a16:creationId xmlns:a16="http://schemas.microsoft.com/office/drawing/2014/main" id="{287D67FA-1088-43B6-8F2D-8ED735F0C0E9}"/>
                  </a:ext>
                </a:extLst>
              </p:cNvPr>
              <p:cNvSpPr>
                <a:spLocks noGrp="1" noRot="1" noChangeAspect="1" noMove="1" noResize="1" noEditPoints="1" noAdjustHandles="1" noChangeArrowheads="1" noChangeShapeType="1" noTextEdit="1"/>
              </p:cNvSpPr>
              <p:nvPr>
                <p:ph idx="1"/>
              </p:nvPr>
            </p:nvSpPr>
            <p:spPr>
              <a:xfrm>
                <a:off x="523875" y="1285875"/>
                <a:ext cx="11012805" cy="5010150"/>
              </a:xfrm>
              <a:blipFill>
                <a:blip r:embed="rId2"/>
                <a:stretch>
                  <a:fillRect l="-498" t="-2311" r="-775" b="-852"/>
                </a:stretch>
              </a:blipFill>
            </p:spPr>
            <p:txBody>
              <a:bodyPr/>
              <a:lstStyle/>
              <a:p>
                <a:r>
                  <a:rPr lang="ru-RU">
                    <a:noFill/>
                  </a:rPr>
                  <a:t> </a:t>
                </a:r>
              </a:p>
            </p:txBody>
          </p:sp>
        </mc:Fallback>
      </mc:AlternateContent>
    </p:spTree>
    <p:extLst>
      <p:ext uri="{BB962C8B-B14F-4D97-AF65-F5344CB8AC3E}">
        <p14:creationId xmlns:p14="http://schemas.microsoft.com/office/powerpoint/2010/main" val="1108709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374" y="365125"/>
            <a:ext cx="11097426" cy="566367"/>
          </a:xfrm>
        </p:spPr>
        <p:txBody>
          <a:bodyPr>
            <a:noAutofit/>
          </a:bodyPr>
          <a:lstStyle/>
          <a:p>
            <a:r>
              <a:rPr lang="en-US" sz="3600" b="1" dirty="0" smtClean="0"/>
              <a:t>General Adaptive model (regression</a:t>
            </a:r>
            <a:r>
              <a:rPr lang="en-US" sz="3600" b="1" dirty="0"/>
              <a:t>). Prophet</a:t>
            </a:r>
            <a:endParaRPr lang="ru-RU" sz="3600" b="1" dirty="0"/>
          </a:p>
        </p:txBody>
      </p:sp>
      <p:sp>
        <p:nvSpPr>
          <p:cNvPr id="3" name="Объект 2"/>
          <p:cNvSpPr>
            <a:spLocks noGrp="1"/>
          </p:cNvSpPr>
          <p:nvPr>
            <p:ph idx="1"/>
          </p:nvPr>
        </p:nvSpPr>
        <p:spPr>
          <a:xfrm>
            <a:off x="655320" y="931492"/>
            <a:ext cx="11254740" cy="5160013"/>
          </a:xfrm>
        </p:spPr>
        <p:txBody>
          <a:bodyPr>
            <a:noAutofit/>
          </a:bodyPr>
          <a:lstStyle/>
          <a:p>
            <a:r>
              <a:rPr lang="en-US" sz="2000" b="1" dirty="0" smtClean="0"/>
              <a:t>Stochastic model Prophet</a:t>
            </a:r>
          </a:p>
          <a:p>
            <a:r>
              <a:rPr lang="en-US" sz="2000" dirty="0" smtClean="0"/>
              <a:t>The </a:t>
            </a:r>
            <a:r>
              <a:rPr lang="en-US" sz="2000" dirty="0" err="1" smtClean="0"/>
              <a:t>facebook</a:t>
            </a:r>
            <a:r>
              <a:rPr lang="en-US" sz="2000" dirty="0" smtClean="0"/>
              <a:t> business forecast adaptive model</a:t>
            </a:r>
          </a:p>
          <a:p>
            <a:r>
              <a:rPr lang="en-US" sz="2000" dirty="0" smtClean="0"/>
              <a:t>Standard methods like ARIMA or Holt-Winter generate stable forecasts, however they have difficulties forecasting quick changes in time-series, especially when these changes are due to multiple </a:t>
            </a:r>
            <a:r>
              <a:rPr lang="en-US" sz="2000" dirty="0" err="1" smtClean="0"/>
              <a:t>seasonalities</a:t>
            </a:r>
            <a:r>
              <a:rPr lang="en-US" sz="2000" dirty="0" smtClean="0"/>
              <a:t> or moving rare events (like holydays).</a:t>
            </a:r>
          </a:p>
          <a:p>
            <a:r>
              <a:rPr lang="en-US" sz="2000" dirty="0" smtClean="0"/>
              <a:t>From the other side, if some generalized (parametric) model of process is known the forecast model can be introduce as adaptive parametric one.</a:t>
            </a:r>
          </a:p>
          <a:p>
            <a:r>
              <a:rPr lang="en-US" sz="2000" dirty="0" smtClean="0"/>
              <a:t>For the business forecast like sales, price or demand prediction the model can be described as </a:t>
            </a:r>
            <a:endParaRPr lang="ru-RU" sz="2000" dirty="0" smtClean="0"/>
          </a:p>
          <a:p>
            <a:pPr lvl="1"/>
            <a:r>
              <a:rPr lang="en-US" sz="2000" dirty="0" smtClean="0"/>
              <a:t>deterministic trend one with rare change; </a:t>
            </a:r>
            <a:endParaRPr lang="ru-RU" sz="2000" dirty="0" smtClean="0"/>
          </a:p>
          <a:p>
            <a:pPr lvl="1"/>
            <a:r>
              <a:rPr lang="en-US" sz="2000" dirty="0" smtClean="0"/>
              <a:t>multiple </a:t>
            </a:r>
            <a:r>
              <a:rPr lang="en-US" sz="2000" dirty="0" err="1" smtClean="0"/>
              <a:t>seasonalities</a:t>
            </a:r>
            <a:r>
              <a:rPr lang="en-US" sz="2000" dirty="0" smtClean="0"/>
              <a:t> (days, weeks, month, years); </a:t>
            </a:r>
            <a:endParaRPr lang="ru-RU" sz="2000" dirty="0" smtClean="0"/>
          </a:p>
          <a:p>
            <a:pPr lvl="1"/>
            <a:r>
              <a:rPr lang="en-US" sz="2000" dirty="0" smtClean="0"/>
              <a:t>and rare events like holydays.</a:t>
            </a:r>
          </a:p>
          <a:p>
            <a:endParaRPr lang="en-US" sz="2000" dirty="0"/>
          </a:p>
        </p:txBody>
      </p:sp>
    </p:spTree>
    <p:extLst>
      <p:ext uri="{BB962C8B-B14F-4D97-AF65-F5344CB8AC3E}">
        <p14:creationId xmlns:p14="http://schemas.microsoft.com/office/powerpoint/2010/main" val="3901100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374" y="365125"/>
            <a:ext cx="11097426" cy="566367"/>
          </a:xfrm>
        </p:spPr>
        <p:txBody>
          <a:bodyPr>
            <a:noAutofit/>
          </a:bodyPr>
          <a:lstStyle/>
          <a:p>
            <a:r>
              <a:rPr lang="en-US" sz="3600" b="1" dirty="0"/>
              <a:t>General Adaptive model (regression). Prophet</a:t>
            </a:r>
            <a:endParaRPr lang="ru-RU" sz="3600"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80173" y="876514"/>
                <a:ext cx="11835925" cy="5245471"/>
              </a:xfrm>
            </p:spPr>
            <p:txBody>
              <a:bodyPr>
                <a:noAutofit/>
              </a:bodyPr>
              <a:lstStyle/>
              <a:p>
                <a:r>
                  <a:rPr lang="en-US" sz="2000" dirty="0" smtClean="0"/>
                  <a:t>The </a:t>
                </a:r>
                <a:r>
                  <a:rPr lang="en-US" sz="2000" dirty="0"/>
                  <a:t>named above factors can be introduced into the model, </a:t>
                </a:r>
                <a:r>
                  <a:rPr lang="en-US" sz="2000" dirty="0" smtClean="0"/>
                  <a:t>which </a:t>
                </a:r>
                <a:r>
                  <a:rPr lang="en-US" sz="2000" dirty="0"/>
                  <a:t>will be these given as</a:t>
                </a:r>
                <a:r>
                  <a:rPr lang="en-US" sz="2000" dirty="0" smtClean="0"/>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𝑡𝑟𝑒𝑛𝑑</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𝑠𝑒𝑎𝑠𝑜𝑛𝑎𝑙</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h𝑜𝑙𝑦𝑑𝑎𝑦𝑠</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𝑛𝑜𝑖𝑠𝑒</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ru-RU" sz="2000" dirty="0"/>
              </a:p>
              <a:p>
                <a:r>
                  <a:rPr lang="en-US" sz="2000" dirty="0"/>
                  <a:t>where   </a:t>
                </a:r>
                <a14:m>
                  <m:oMath xmlns:m="http://schemas.openxmlformats.org/officeDocument/2006/math">
                    <m:r>
                      <a:rPr lang="en-US" sz="2000" i="1">
                        <a:latin typeface="Cambria Math" panose="02040503050406030204" pitchFamily="18" charset="0"/>
                      </a:rPr>
                      <m:t>𝑡𝑟𝑒𝑛𝑑</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t>
                </a:r>
                <a:endParaRPr lang="ru-RU" sz="2000" dirty="0" smtClean="0"/>
              </a:p>
              <a:p>
                <a:pPr lvl="1"/>
                <a:r>
                  <a:rPr lang="en-US" sz="2000" dirty="0" smtClean="0"/>
                  <a:t>is </a:t>
                </a:r>
                <a:r>
                  <a:rPr lang="en-US" sz="2000" dirty="0"/>
                  <a:t>the non-periodic change  piecewise linear trend</a:t>
                </a:r>
                <a:endParaRPr lang="ru-RU" sz="2000" dirty="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𝑡𝑟𝑒𝑛𝑑</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𝛿</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𝛾</m:t>
                      </m:r>
                      <m:r>
                        <a:rPr lang="en-US" sz="2000" i="1">
                          <a:latin typeface="Cambria Math" panose="02040503050406030204" pitchFamily="18" charset="0"/>
                        </a:rPr>
                        <m:t>),</m:t>
                      </m:r>
                    </m:oMath>
                  </m:oMathPara>
                </a14:m>
                <a:endParaRPr lang="ru-RU" sz="2000" dirty="0"/>
              </a:p>
              <a:p>
                <a:pPr lvl="1"/>
                <a:r>
                  <a:rPr lang="en-US" sz="2000" dirty="0"/>
                  <a:t>where </a:t>
                </a:r>
                <a14:m>
                  <m:oMath xmlns:m="http://schemas.openxmlformats.org/officeDocument/2006/math">
                    <m:r>
                      <a:rPr lang="en-US" sz="2000" i="1">
                        <a:latin typeface="Cambria Math" panose="02040503050406030204" pitchFamily="18" charset="0"/>
                      </a:rPr>
                      <m:t>𝑘</m:t>
                    </m:r>
                  </m:oMath>
                </a14:m>
                <a:r>
                  <a:rPr lang="en-US" sz="2000" dirty="0"/>
                  <a:t> is the growth rate; </a:t>
                </a:r>
                <a14:m>
                  <m:oMath xmlns:m="http://schemas.openxmlformats.org/officeDocument/2006/math">
                    <m:r>
                      <a:rPr lang="en-US" sz="2000" i="1">
                        <a:latin typeface="Cambria Math" panose="02040503050406030204" pitchFamily="18" charset="0"/>
                      </a:rPr>
                      <m:t>𝛿</m:t>
                    </m:r>
                  </m:oMath>
                </a14:m>
                <a:r>
                  <a:rPr lang="en-US" sz="2000" dirty="0"/>
                  <a:t> and </a:t>
                </a:r>
                <a14:m>
                  <m:oMath xmlns:m="http://schemas.openxmlformats.org/officeDocument/2006/math">
                    <m:r>
                      <a:rPr lang="en-US" sz="2000" i="1">
                        <a:latin typeface="Cambria Math" panose="02040503050406030204" pitchFamily="18" charset="0"/>
                      </a:rPr>
                      <m:t>𝛾</m:t>
                    </m:r>
                  </m:oMath>
                </a14:m>
                <a:r>
                  <a:rPr lang="en-US" sz="2000" dirty="0"/>
                  <a:t> has the rate adjustments and </a:t>
                </a:r>
                <a14:m>
                  <m:oMath xmlns:m="http://schemas.openxmlformats.org/officeDocument/2006/math">
                    <m:r>
                      <a:rPr lang="en-US" sz="2000" i="1">
                        <a:latin typeface="Cambria Math" panose="02040503050406030204" pitchFamily="18" charset="0"/>
                      </a:rPr>
                      <m:t>𝑚</m:t>
                    </m:r>
                  </m:oMath>
                </a14:m>
                <a:r>
                  <a:rPr lang="en-US" sz="2000" dirty="0"/>
                  <a:t> is the offset parameter. </a:t>
                </a:r>
                <a:endParaRPr lang="ru-RU" sz="2000" dirty="0" smtClean="0"/>
              </a:p>
              <a:p>
                <a:pPr lvl="1"/>
                <a:r>
                  <a:rPr lang="en-US" sz="2000" dirty="0" smtClean="0"/>
                  <a:t>logistic </a:t>
                </a:r>
                <a:r>
                  <a:rPr lang="en-US" sz="2000" dirty="0"/>
                  <a:t>(decrease and increase) with saturation</a:t>
                </a:r>
                <a:endParaRPr lang="ru-RU" sz="2000" dirty="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𝑡𝑟𝑒𝑛𝑑</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f>
                        <m:fPr>
                          <m:ctrlPr>
                            <a:rPr lang="ru-RU" sz="2000" i="1">
                              <a:latin typeface="Cambria Math" panose="02040503050406030204" pitchFamily="18" charset="0"/>
                            </a:rPr>
                          </m:ctrlPr>
                        </m:fPr>
                        <m:num>
                          <m:r>
                            <a:rPr lang="en-US" sz="2000" i="1">
                              <a:latin typeface="Cambria Math" panose="02040503050406030204" pitchFamily="18" charset="0"/>
                            </a:rPr>
                            <m:t>𝐶</m:t>
                          </m:r>
                        </m:num>
                        <m:den>
                          <m:r>
                            <a:rPr lang="en-US" sz="2000" i="1">
                              <a:latin typeface="Cambria Math" panose="02040503050406030204" pitchFamily="18" charset="0"/>
                            </a:rPr>
                            <m:t>1+</m:t>
                          </m:r>
                          <m:r>
                            <a:rPr lang="en-US" sz="2000" i="1">
                              <a:latin typeface="Cambria Math" panose="02040503050406030204" pitchFamily="18" charset="0"/>
                            </a:rPr>
                            <m:t>𝑒𝑥𝑝</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rPr>
                            <m:t>))</m:t>
                          </m:r>
                        </m:den>
                      </m:f>
                      <m:r>
                        <a:rPr lang="en-US" sz="2000" i="1">
                          <a:latin typeface="Cambria Math" panose="02040503050406030204" pitchFamily="18" charset="0"/>
                        </a:rPr>
                        <m:t>,</m:t>
                      </m:r>
                    </m:oMath>
                  </m:oMathPara>
                </a14:m>
                <a:endParaRPr lang="ru-RU" sz="2000" dirty="0"/>
              </a:p>
              <a:p>
                <a:pPr lvl="1"/>
                <a:r>
                  <a:rPr lang="en-US" sz="2000" dirty="0"/>
                  <a:t>where </a:t>
                </a:r>
                <a14:m>
                  <m:oMath xmlns:m="http://schemas.openxmlformats.org/officeDocument/2006/math">
                    <m:r>
                      <a:rPr lang="en-US" sz="2000" i="1">
                        <a:latin typeface="Cambria Math" panose="02040503050406030204" pitchFamily="18" charset="0"/>
                      </a:rPr>
                      <m:t>𝐶</m:t>
                    </m:r>
                  </m:oMath>
                </a14:m>
                <a:r>
                  <a:rPr lang="en-US" sz="2000" dirty="0"/>
                  <a:t>, </a:t>
                </a:r>
                <a14:m>
                  <m:oMath xmlns:m="http://schemas.openxmlformats.org/officeDocument/2006/math">
                    <m:r>
                      <a:rPr lang="en-US" sz="2000" i="1">
                        <a:latin typeface="Cambria Math" panose="02040503050406030204" pitchFamily="18" charset="0"/>
                      </a:rPr>
                      <m:t>𝑘</m:t>
                    </m:r>
                  </m:oMath>
                </a14:m>
                <a:r>
                  <a:rPr lang="en-US" sz="2000" dirty="0"/>
                  <a:t>, </a:t>
                </a:r>
                <a14:m>
                  <m:oMath xmlns:m="http://schemas.openxmlformats.org/officeDocument/2006/math">
                    <m:r>
                      <a:rPr lang="en-US" sz="2000" i="1">
                        <a:latin typeface="Cambria Math" panose="02040503050406030204" pitchFamily="18" charset="0"/>
                      </a:rPr>
                      <m:t>𝑏</m:t>
                    </m:r>
                  </m:oMath>
                </a14:m>
                <a:r>
                  <a:rPr lang="en-US" sz="2000" dirty="0"/>
                  <a:t> are trainable parameters: </a:t>
                </a:r>
                <a14:m>
                  <m:oMath xmlns:m="http://schemas.openxmlformats.org/officeDocument/2006/math">
                    <m:r>
                      <a:rPr lang="en-US" sz="2000" i="1">
                        <a:latin typeface="Cambria Math" panose="02040503050406030204" pitchFamily="18" charset="0"/>
                      </a:rPr>
                      <m:t>𝐶</m:t>
                    </m:r>
                  </m:oMath>
                </a14:m>
                <a:r>
                  <a:rPr lang="en-US" sz="2000" dirty="0"/>
                  <a:t> is the carrying capacity; </a:t>
                </a:r>
                <a14:m>
                  <m:oMath xmlns:m="http://schemas.openxmlformats.org/officeDocument/2006/math">
                    <m:r>
                      <a:rPr lang="en-US" sz="2000" i="1">
                        <a:latin typeface="Cambria Math" panose="02040503050406030204" pitchFamily="18" charset="0"/>
                      </a:rPr>
                      <m:t>𝑘</m:t>
                    </m:r>
                  </m:oMath>
                </a14:m>
                <a:r>
                  <a:rPr lang="en-US" sz="2000" dirty="0"/>
                  <a:t> is the growth rate; </a:t>
                </a:r>
                <a14:m>
                  <m:oMath xmlns:m="http://schemas.openxmlformats.org/officeDocument/2006/math">
                    <m:r>
                      <a:rPr lang="en-US" sz="2000" i="1">
                        <a:latin typeface="Cambria Math" panose="02040503050406030204" pitchFamily="18" charset="0"/>
                      </a:rPr>
                      <m:t>𝑏</m:t>
                    </m:r>
                  </m:oMath>
                </a14:m>
                <a:r>
                  <a:rPr lang="en-US" sz="2000" dirty="0"/>
                  <a:t> is an offset parameter.  </a:t>
                </a:r>
                <a:endParaRPr lang="ru-RU" sz="2000" dirty="0" smtClean="0"/>
              </a:p>
              <a:p>
                <a:pPr lvl="1"/>
                <a:r>
                  <a:rPr lang="en-US" sz="2000" dirty="0" smtClean="0"/>
                  <a:t>Library</a:t>
                </a:r>
                <a:r>
                  <a:rPr lang="ru-RU" sz="2000" dirty="0" smtClean="0"/>
                  <a:t> </a:t>
                </a:r>
                <a:r>
                  <a:rPr lang="en-US" sz="2000" b="1" dirty="0" smtClean="0"/>
                  <a:t>Facebook</a:t>
                </a:r>
                <a:r>
                  <a:rPr lang="en-US" sz="2000" dirty="0" smtClean="0"/>
                  <a:t> </a:t>
                </a:r>
                <a:r>
                  <a:rPr lang="en-US" sz="2000" b="1" dirty="0" smtClean="0"/>
                  <a:t>Prophet</a:t>
                </a:r>
                <a:r>
                  <a:rPr lang="en-US" sz="2000" dirty="0" smtClean="0"/>
                  <a:t> </a:t>
                </a:r>
                <a:r>
                  <a:rPr lang="en-US" sz="2000" dirty="0"/>
                  <a:t>includes additional routine to choose point of trend change by history. point of trend change can also be set manually.</a:t>
                </a:r>
                <a:r>
                  <a:rPr lang="en-US" sz="1600" dirty="0"/>
                  <a:t/>
                </a:r>
                <a:br>
                  <a:rPr lang="en-US" sz="1600" dirty="0"/>
                </a:br>
                <a:r>
                  <a:rPr lang="en-US" sz="1600" dirty="0" smtClean="0"/>
                  <a:t> </a:t>
                </a:r>
                <a:r>
                  <a:rPr lang="en-US" sz="1600" dirty="0"/>
                  <a:t/>
                </a:r>
                <a:br>
                  <a:rPr lang="en-US" sz="1600" dirty="0"/>
                </a:br>
                <a:endParaRPr lang="en-US" sz="16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80173" y="876514"/>
                <a:ext cx="11835925" cy="5245471"/>
              </a:xfrm>
              <a:blipFill>
                <a:blip r:embed="rId2"/>
                <a:stretch>
                  <a:fillRect l="-464" t="-1279"/>
                </a:stretch>
              </a:blipFill>
            </p:spPr>
            <p:txBody>
              <a:bodyPr/>
              <a:lstStyle/>
              <a:p>
                <a:r>
                  <a:rPr lang="ru-RU">
                    <a:noFill/>
                  </a:rPr>
                  <a:t> </a:t>
                </a:r>
              </a:p>
            </p:txBody>
          </p:sp>
        </mc:Fallback>
      </mc:AlternateContent>
    </p:spTree>
    <p:extLst>
      <p:ext uri="{BB962C8B-B14F-4D97-AF65-F5344CB8AC3E}">
        <p14:creationId xmlns:p14="http://schemas.microsoft.com/office/powerpoint/2010/main" val="3482043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374" y="365125"/>
            <a:ext cx="11097426" cy="566367"/>
          </a:xfrm>
        </p:spPr>
        <p:txBody>
          <a:bodyPr>
            <a:noAutofit/>
          </a:bodyPr>
          <a:lstStyle/>
          <a:p>
            <a:r>
              <a:rPr lang="en-US" sz="3200" b="1" dirty="0"/>
              <a:t>General Adaptive model (regression). Prophet</a:t>
            </a:r>
            <a:endParaRPr lang="ru-RU" sz="3200"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6373" y="846034"/>
                <a:ext cx="11835925" cy="5245471"/>
              </a:xfrm>
            </p:spPr>
            <p:txBody>
              <a:bodyPr>
                <a:noAutofit/>
              </a:bodyPr>
              <a:lstStyle/>
              <a:p>
                <a:r>
                  <a:rPr lang="en-US" sz="2000" dirty="0" smtClean="0"/>
                  <a:t> </a:t>
                </a:r>
                <a14:m>
                  <m:oMath xmlns:m="http://schemas.openxmlformats.org/officeDocument/2006/math">
                    <m:r>
                      <a:rPr lang="en-US" sz="2000" i="1">
                        <a:latin typeface="Cambria Math" panose="02040503050406030204" pitchFamily="18" charset="0"/>
                      </a:rPr>
                      <m:t>𝑠𝑒𝑎𝑠𝑜𝑛𝑎𝑙</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is the regular periodic change   6-x days </a:t>
                </a:r>
                <a:r>
                  <a:rPr lang="en-US" sz="2000" dirty="0" smtClean="0"/>
                  <a:t>seasonality (Monday, Tuesday, Wednesday, Thursday, Friday, Saturday) </a:t>
                </a:r>
                <a:r>
                  <a:rPr lang="en-US" sz="2000" dirty="0"/>
                  <a:t>are modeled as 0 and 1, </a:t>
                </a:r>
                <a:r>
                  <a:rPr lang="en-US" sz="2000" dirty="0" smtClean="0"/>
                  <a:t>Sunday </a:t>
                </a:r>
                <a:r>
                  <a:rPr lang="en-US" sz="2000" dirty="0"/>
                  <a:t>modeled as linear combination of previous </a:t>
                </a:r>
                <a:r>
                  <a:rPr lang="en-US" sz="2000" dirty="0" err="1"/>
                  <a:t>siz</a:t>
                </a:r>
                <a:r>
                  <a:rPr lang="en-US" sz="2000" dirty="0"/>
                  <a:t> days.  week, month and years multiple </a:t>
                </a:r>
                <a:r>
                  <a:rPr lang="en-US" sz="2000" dirty="0" smtClean="0"/>
                  <a:t>seasonality </a:t>
                </a:r>
                <a:r>
                  <a:rPr lang="en-US" sz="2000" dirty="0"/>
                  <a:t>modeled as Fourier series</a:t>
                </a:r>
                <a:endParaRPr lang="ru-RU"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𝑠𝑒𝑎𝑠𝑜𝑛𝑎𝑙</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nary>
                        <m:naryPr>
                          <m:chr m:val="∑"/>
                          <m:limLoc m:val="undOvr"/>
                          <m:ctrlPr>
                            <a:rPr lang="ru-RU" sz="2000" i="1">
                              <a:latin typeface="Cambria Math" panose="02040503050406030204" pitchFamily="18" charset="0"/>
                            </a:rPr>
                          </m:ctrlPr>
                        </m:naryPr>
                        <m:sub>
                          <m:r>
                            <a:rPr lang="en-US" sz="2000" i="1">
                              <a:latin typeface="Cambria Math" panose="02040503050406030204" pitchFamily="18" charset="0"/>
                            </a:rPr>
                            <m:t>𝑛</m:t>
                          </m:r>
                          <m:r>
                            <a:rPr lang="en-US" sz="2000" i="1">
                              <a:latin typeface="Cambria Math" panose="02040503050406030204" pitchFamily="18" charset="0"/>
                            </a:rPr>
                            <m:t>=1</m:t>
                          </m:r>
                        </m:sub>
                        <m:sup>
                          <m:r>
                            <a:rPr lang="en-US" sz="2000" i="1">
                              <a:latin typeface="Cambria Math" panose="02040503050406030204" pitchFamily="18" charset="0"/>
                            </a:rPr>
                            <m:t>𝑁</m:t>
                          </m:r>
                        </m:sup>
                        <m:e>
                          <m:r>
                            <a:rPr lang="en-US" sz="2000" i="1">
                              <a:latin typeface="Cambria Math" panose="02040503050406030204" pitchFamily="18" charset="0"/>
                            </a:rPr>
                            <m:t>(</m:t>
                          </m:r>
                        </m:e>
                      </m:nary>
                      <m:sSub>
                        <m:sSubPr>
                          <m:ctrlPr>
                            <a:rPr lang="ru-RU"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𝑛</m:t>
                          </m:r>
                        </m:sub>
                      </m:sSub>
                      <m:r>
                        <m:rPr>
                          <m:nor/>
                        </m:rPr>
                        <a:rPr lang="en-US" sz="2000"/>
                        <m:t>cos</m:t>
                      </m:r>
                      <m:r>
                        <a:rPr lang="en-US" sz="2000" i="1">
                          <a:latin typeface="Cambria Math" panose="02040503050406030204" pitchFamily="18" charset="0"/>
                        </a:rPr>
                        <m:t>(2</m:t>
                      </m:r>
                      <m:r>
                        <a:rPr lang="en-US" sz="2000" i="1">
                          <a:latin typeface="Cambria Math" panose="02040503050406030204" pitchFamily="18" charset="0"/>
                        </a:rPr>
                        <m:t>𝜋</m:t>
                      </m:r>
                      <m:r>
                        <a:rPr lang="en-US" sz="2000" i="1">
                          <a:latin typeface="Cambria Math" panose="02040503050406030204" pitchFamily="18" charset="0"/>
                        </a:rPr>
                        <m:t>𝑛𝑥</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𝑛</m:t>
                          </m:r>
                        </m:sub>
                      </m:sSub>
                      <m:r>
                        <m:rPr>
                          <m:nor/>
                        </m:rPr>
                        <a:rPr lang="en-US" sz="2000"/>
                        <m:t>sin</m:t>
                      </m:r>
                      <m:r>
                        <a:rPr lang="en-US" sz="2000" i="1">
                          <a:latin typeface="Cambria Math" panose="02040503050406030204" pitchFamily="18" charset="0"/>
                        </a:rPr>
                        <m:t>(2</m:t>
                      </m:r>
                      <m:r>
                        <a:rPr lang="en-US" sz="2000" i="1">
                          <a:latin typeface="Cambria Math" panose="02040503050406030204" pitchFamily="18" charset="0"/>
                        </a:rPr>
                        <m:t>𝜋</m:t>
                      </m:r>
                      <m:r>
                        <a:rPr lang="en-US" sz="2000" i="1">
                          <a:latin typeface="Cambria Math" panose="02040503050406030204" pitchFamily="18" charset="0"/>
                        </a:rPr>
                        <m:t>𝑛𝑥</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oMath>
                  </m:oMathPara>
                </a14:m>
                <a:endParaRPr lang="ru-RU" sz="2000" dirty="0"/>
              </a:p>
              <a:p>
                <a:r>
                  <a:rPr lang="en-US" sz="2000" dirty="0"/>
                  <a:t>where </a:t>
                </a:r>
                <a14:m>
                  <m:oMath xmlns:m="http://schemas.openxmlformats.org/officeDocument/2006/math">
                    <m:r>
                      <a:rPr lang="en-US" sz="2000" i="1">
                        <a:latin typeface="Cambria Math" panose="02040503050406030204" pitchFamily="18" charset="0"/>
                      </a:rPr>
                      <m:t>𝑃</m:t>
                    </m:r>
                  </m:oMath>
                </a14:m>
                <a:r>
                  <a:rPr lang="en-US" sz="2000" dirty="0"/>
                  <a:t> is the period in days (365.25 for year, 7 for week);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𝑛</m:t>
                        </m:r>
                      </m:sub>
                    </m:sSub>
                  </m:oMath>
                </a14:m>
                <a:r>
                  <a:rPr lang="en-US" sz="2000" dirty="0"/>
                  <a:t> and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𝑛</m:t>
                        </m:r>
                      </m:sub>
                    </m:sSub>
                  </m:oMath>
                </a14:m>
                <a:r>
                  <a:rPr lang="en-US" sz="2000" dirty="0"/>
                  <a:t> parameters need to be estimated. </a:t>
                </a:r>
                <a:endParaRPr lang="en-US" sz="2000" dirty="0" smtClean="0"/>
              </a:p>
              <a:p>
                <a:pPr lvl="1"/>
                <a:r>
                  <a:rPr lang="en-US" sz="2000" dirty="0" smtClean="0"/>
                  <a:t>Note, the </a:t>
                </a:r>
                <a:r>
                  <a:rPr lang="en-US" sz="2000" dirty="0"/>
                  <a:t>model could be overfitting or </a:t>
                </a:r>
                <a:r>
                  <a:rPr lang="en-US" sz="2000" dirty="0" smtClean="0"/>
                  <a:t>under fitting </a:t>
                </a:r>
                <a:r>
                  <a:rPr lang="en-US" sz="2000" dirty="0"/>
                  <a:t>depends on the chose the number of the trend component. </a:t>
                </a:r>
                <a:endParaRPr lang="ru-RU" sz="2000" dirty="0" smtClean="0"/>
              </a:p>
              <a:p>
                <a:r>
                  <a:rPr lang="en-US" sz="2000" dirty="0" smtClean="0"/>
                  <a:t> </a:t>
                </a:r>
                <a14:m>
                  <m:oMath xmlns:m="http://schemas.openxmlformats.org/officeDocument/2006/math">
                    <m:r>
                      <a:rPr lang="en-US" sz="2000" i="1">
                        <a:latin typeface="Cambria Math" panose="02040503050406030204" pitchFamily="18" charset="0"/>
                      </a:rPr>
                      <m:t>h𝑜𝑙𝑦𝑑𝑎𝑦𝑠</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are rare </a:t>
                </a:r>
                <a:r>
                  <a:rPr lang="en-US" sz="2000" dirty="0" smtClean="0"/>
                  <a:t>but regular events</a:t>
                </a:r>
                <a:r>
                  <a:rPr lang="en-US" sz="2000" dirty="0"/>
                  <a:t>, modeled as</a:t>
                </a:r>
                <a:endParaRPr lang="ru-RU" sz="2000" dirty="0"/>
              </a:p>
              <a:p>
                <a:pPr marL="0" indent="0">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h𝑜𝑙𝑦𝑑𝑎𝑦𝑠</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𝑍</m:t>
                      </m:r>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𝑘</m:t>
                      </m:r>
                      <m:r>
                        <a:rPr lang="en-US" sz="2000" i="1" dirty="0">
                          <a:latin typeface="Cambria Math" panose="02040503050406030204" pitchFamily="18" charset="0"/>
                        </a:rPr>
                        <m:t>,  </m:t>
                      </m:r>
                      <m:r>
                        <a:rPr lang="en-US" sz="2000" i="1" dirty="0" smtClean="0">
                          <a:latin typeface="Cambria Math" panose="02040503050406030204" pitchFamily="18" charset="0"/>
                        </a:rPr>
                        <m:t>𝑍</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a:latin typeface="Cambria Math" panose="02040503050406030204" pitchFamily="18" charset="0"/>
                        </a:rPr>
                        <m:t>) = [1(</m:t>
                      </m:r>
                      <m:r>
                        <a:rPr lang="en-US" sz="2000" i="1" dirty="0">
                          <a:latin typeface="Cambria Math" panose="02040503050406030204" pitchFamily="18" charset="0"/>
                        </a:rPr>
                        <m:t>𝑡</m:t>
                      </m:r>
                      <m:r>
                        <a:rPr lang="en-US" sz="2000" i="1" dirty="0" smtClean="0">
                          <a:latin typeface="Cambria Math" panose="02040503050406030204" pitchFamily="18" charset="0"/>
                        </a:rPr>
                        <m:t>∈</m:t>
                      </m:r>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1</m:t>
                          </m:r>
                        </m:sub>
                      </m:sSub>
                      <m:r>
                        <a:rPr lang="en-US" sz="2000" i="1" dirty="0">
                          <a:latin typeface="Cambria Math" panose="02040503050406030204" pitchFamily="18" charset="0"/>
                        </a:rPr>
                        <m:t>),1(</m:t>
                      </m:r>
                      <m:r>
                        <a:rPr lang="en-US" sz="2000" i="1" dirty="0">
                          <a:latin typeface="Cambria Math" panose="02040503050406030204" pitchFamily="18" charset="0"/>
                        </a:rPr>
                        <m:t>𝑡</m:t>
                      </m:r>
                      <m:r>
                        <a:rPr lang="en-US" sz="2000" i="1" dirty="0" smtClean="0">
                          <a:latin typeface="Cambria Math" panose="02040503050406030204" pitchFamily="18" charset="0"/>
                        </a:rPr>
                        <m:t>∈</m:t>
                      </m:r>
                      <m:r>
                        <a:rPr lang="en-US" sz="2000" i="1" dirty="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2</m:t>
                          </m:r>
                        </m:sub>
                      </m:sSub>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 </m:t>
                      </m:r>
                      <m:r>
                        <a:rPr lang="en-US" sz="2000" i="1" dirty="0" smtClean="0">
                          <a:latin typeface="Cambria Math" panose="02040503050406030204" pitchFamily="18" charset="0"/>
                        </a:rPr>
                        <m:t>,</m:t>
                      </m:r>
                    </m:oMath>
                  </m:oMathPara>
                </a14:m>
                <a:endParaRPr lang="ru-RU" sz="2000" dirty="0"/>
              </a:p>
              <a:p>
                <a:r>
                  <a:rPr lang="en-US" sz="2000" dirty="0"/>
                  <a:t>where </a:t>
                </a:r>
                <a14:m>
                  <m:oMath xmlns:m="http://schemas.openxmlformats.org/officeDocument/2006/math">
                    <m:sSub>
                      <m:sSubPr>
                        <m:ctrlPr>
                          <a:rPr lang="ru-RU"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𝑖</m:t>
                        </m:r>
                      </m:sub>
                    </m:sSub>
                  </m:oMath>
                </a14:m>
                <a:r>
                  <a:rPr lang="en-US" sz="2000" dirty="0"/>
                  <a:t> is the holydays duration; k is the normal distribution with </a:t>
                </a:r>
                <a:r>
                  <a:rPr lang="en-US" sz="2000" dirty="0" err="1"/>
                  <a:t>std</a:t>
                </a:r>
                <a:r>
                  <a:rPr lang="en-US" sz="2000" dirty="0"/>
                  <a:t> as parameter and zero value.  </a:t>
                </a:r>
                <a14:m>
                  <m:oMath xmlns:m="http://schemas.openxmlformats.org/officeDocument/2006/math">
                    <m:r>
                      <a:rPr lang="en-US" sz="2000" i="1">
                        <a:latin typeface="Cambria Math" panose="02040503050406030204" pitchFamily="18" charset="0"/>
                      </a:rPr>
                      <m:t>𝑛𝑜𝑖𝑠𝑒</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are the </a:t>
                </a:r>
                <a:r>
                  <a:rPr lang="en-US" sz="2000" dirty="0" err="1"/>
                  <a:t>i.i.d</a:t>
                </a:r>
                <a:r>
                  <a:rPr lang="en-US" sz="2000" dirty="0"/>
                  <a:t>. - Gaussian noises.   </a:t>
                </a:r>
                <a:endParaRPr lang="ru-RU" sz="2000" dirty="0" smtClean="0"/>
              </a:p>
              <a:p>
                <a:r>
                  <a:rPr lang="en-US" sz="2000" dirty="0" smtClean="0"/>
                  <a:t>Note  </a:t>
                </a:r>
                <a:r>
                  <a:rPr lang="en-US" sz="2000" dirty="0"/>
                  <a:t>In some source you may see the following prophet equation notation</a:t>
                </a:r>
                <a:endParaRPr lang="ru-RU"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𝑡𝑟𝑒𝑛𝑑</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𝑠𝑒𝑎𝑠𝑜𝑛𝑎𝑙</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h𝑜𝑙𝑦𝑑𝑎𝑦𝑠</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𝑢𝑠𝑒𝑟</m:t>
                      </m:r>
                      <m:r>
                        <a:rPr lang="en-US" sz="2000" i="1">
                          <a:latin typeface="Cambria Math" panose="02040503050406030204" pitchFamily="18" charset="0"/>
                        </a:rPr>
                        <m:t>_</m:t>
                      </m:r>
                      <m:r>
                        <a:rPr lang="en-US" sz="2000" i="1">
                          <a:latin typeface="Cambria Math" panose="02040503050406030204" pitchFamily="18" charset="0"/>
                        </a:rPr>
                        <m:t>𝑟𝑒𝑔𝑟𝑒𝑠𝑠𝑜𝑟</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𝑛𝑜𝑖𝑠𝑒</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ru-RU" sz="2000" dirty="0"/>
              </a:p>
              <a:p>
                <a:r>
                  <a:rPr lang="en-US" sz="2000" dirty="0"/>
                  <a:t>where </a:t>
                </a:r>
                <a14:m>
                  <m:oMath xmlns:m="http://schemas.openxmlformats.org/officeDocument/2006/math">
                    <m:r>
                      <a:rPr lang="en-US" sz="2000" i="1">
                        <a:latin typeface="Cambria Math" panose="02040503050406030204" pitchFamily="18" charset="0"/>
                      </a:rPr>
                      <m:t>𝑢𝑠𝑒𝑟</m:t>
                    </m:r>
                    <m:r>
                      <a:rPr lang="en-US" sz="2000" i="1">
                        <a:latin typeface="Cambria Math" panose="02040503050406030204" pitchFamily="18" charset="0"/>
                      </a:rPr>
                      <m:t>_</m:t>
                    </m:r>
                    <m:r>
                      <a:rPr lang="en-US" sz="2000" i="1">
                        <a:latin typeface="Cambria Math" panose="02040503050406030204" pitchFamily="18" charset="0"/>
                      </a:rPr>
                      <m:t>𝑟𝑒𝑔𝑟𝑒𝑠𝑠𝑜𝑟</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are </a:t>
                </a:r>
                <a:r>
                  <a:rPr lang="en-US" sz="2000" dirty="0" smtClean="0"/>
                  <a:t>regresses </a:t>
                </a:r>
                <a:r>
                  <a:rPr lang="en-US" sz="2000" dirty="0"/>
                  <a:t>that are does not described by other model (in the equation in most sources, the component is including implicit). </a:t>
                </a:r>
                <a:endParaRPr lang="en-US" sz="2000" dirty="0" smtClean="0"/>
              </a:p>
              <a:p>
                <a:pPr lvl="1"/>
                <a:r>
                  <a:rPr lang="en-US" sz="2000" dirty="0" smtClean="0"/>
                  <a:t>However </a:t>
                </a:r>
                <a:r>
                  <a:rPr lang="en-US" sz="2000" dirty="0"/>
                  <a:t>in the previous notation </a:t>
                </a:r>
                <a14:m>
                  <m:oMath xmlns:m="http://schemas.openxmlformats.org/officeDocument/2006/math">
                    <m:r>
                      <a:rPr lang="en-US" sz="2000" i="1">
                        <a:latin typeface="Cambria Math" panose="02040503050406030204" pitchFamily="18" charset="0"/>
                      </a:rPr>
                      <m:t>𝑢𝑠𝑒𝑟</m:t>
                    </m:r>
                    <m:r>
                      <a:rPr lang="en-US" sz="2000" i="1">
                        <a:latin typeface="Cambria Math" panose="02040503050406030204" pitchFamily="18" charset="0"/>
                      </a:rPr>
                      <m:t>_</m:t>
                    </m:r>
                    <m:r>
                      <a:rPr lang="en-US" sz="2000" i="1">
                        <a:latin typeface="Cambria Math" panose="02040503050406030204" pitchFamily="18" charset="0"/>
                      </a:rPr>
                      <m:t>𝑟𝑒𝑔𝑟𝑒𝑠𝑠𝑜𝑟</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are introduced into </a:t>
                </a:r>
                <a14:m>
                  <m:oMath xmlns:m="http://schemas.openxmlformats.org/officeDocument/2006/math">
                    <m:r>
                      <a:rPr lang="en-US" sz="2000" i="1">
                        <a:latin typeface="Cambria Math" panose="02040503050406030204" pitchFamily="18" charset="0"/>
                      </a:rPr>
                      <m:t>𝑠𝑒𝑎𝑠𝑜𝑛𝑎𝑙</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component.  </a:t>
                </a:r>
                <a:br>
                  <a:rPr lang="en-US" sz="2000" dirty="0"/>
                </a:br>
                <a:endParaRPr lang="en-US" sz="20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6373" y="846034"/>
                <a:ext cx="11835925" cy="5245471"/>
              </a:xfrm>
              <a:blipFill>
                <a:blip r:embed="rId2"/>
                <a:stretch>
                  <a:fillRect l="-463" t="-1279" r="-154" b="-11628"/>
                </a:stretch>
              </a:blipFill>
            </p:spPr>
            <p:txBody>
              <a:bodyPr/>
              <a:lstStyle/>
              <a:p>
                <a:r>
                  <a:rPr lang="ru-RU">
                    <a:noFill/>
                  </a:rPr>
                  <a:t> </a:t>
                </a:r>
              </a:p>
            </p:txBody>
          </p:sp>
        </mc:Fallback>
      </mc:AlternateContent>
    </p:spTree>
    <p:extLst>
      <p:ext uri="{BB962C8B-B14F-4D97-AF65-F5344CB8AC3E}">
        <p14:creationId xmlns:p14="http://schemas.microsoft.com/office/powerpoint/2010/main" val="1414387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6374" y="365125"/>
            <a:ext cx="11097426" cy="566367"/>
          </a:xfrm>
        </p:spPr>
        <p:txBody>
          <a:bodyPr>
            <a:noAutofit/>
          </a:bodyPr>
          <a:lstStyle/>
          <a:p>
            <a:r>
              <a:rPr lang="en-US" sz="3200" b="1" dirty="0"/>
              <a:t>General Adaptive model (regression). Prophet</a:t>
            </a:r>
            <a:endParaRPr lang="ru-RU" sz="3200" dirty="0"/>
          </a:p>
        </p:txBody>
      </p:sp>
      <p:sp>
        <p:nvSpPr>
          <p:cNvPr id="3" name="Объект 2"/>
          <p:cNvSpPr>
            <a:spLocks noGrp="1"/>
          </p:cNvSpPr>
          <p:nvPr>
            <p:ph idx="1"/>
          </p:nvPr>
        </p:nvSpPr>
        <p:spPr>
          <a:xfrm>
            <a:off x="256373" y="846034"/>
            <a:ext cx="11835925" cy="5245471"/>
          </a:xfrm>
        </p:spPr>
        <p:txBody>
          <a:bodyPr>
            <a:noAutofit/>
          </a:bodyPr>
          <a:lstStyle/>
          <a:p>
            <a:r>
              <a:rPr lang="en-US" sz="2000" b="1" dirty="0"/>
              <a:t>Advantages of prophet</a:t>
            </a:r>
            <a:endParaRPr lang="en-US" sz="2000" dirty="0"/>
          </a:p>
          <a:p>
            <a:pPr lvl="1"/>
            <a:r>
              <a:rPr lang="en-US" sz="2000" dirty="0" smtClean="0"/>
              <a:t>Prophet can </a:t>
            </a:r>
            <a:r>
              <a:rPr lang="en-US" sz="2000" dirty="0"/>
              <a:t>fit several linear and non linear </a:t>
            </a:r>
            <a:r>
              <a:rPr lang="en-US" sz="2000" dirty="0" smtClean="0"/>
              <a:t>features </a:t>
            </a:r>
            <a:r>
              <a:rPr lang="en-US" sz="2000" dirty="0"/>
              <a:t>as components.</a:t>
            </a:r>
          </a:p>
          <a:p>
            <a:pPr lvl="1"/>
            <a:r>
              <a:rPr lang="en-US" sz="2000" dirty="0"/>
              <a:t>Ability to easily model any number of </a:t>
            </a:r>
            <a:r>
              <a:rPr lang="en-US" sz="2000" dirty="0" err="1"/>
              <a:t>seasonalities</a:t>
            </a:r>
            <a:r>
              <a:rPr lang="en-US" sz="2000" dirty="0" smtClean="0"/>
              <a:t>.</a:t>
            </a:r>
          </a:p>
          <a:p>
            <a:pPr lvl="1"/>
            <a:r>
              <a:rPr lang="en-US" sz="2000" dirty="0" smtClean="0"/>
              <a:t>Ability </a:t>
            </a:r>
            <a:r>
              <a:rPr lang="en-US" sz="2000" dirty="0"/>
              <a:t>to work with missing dates in time-series</a:t>
            </a:r>
            <a:r>
              <a:rPr lang="en-US" sz="2000" dirty="0" smtClean="0"/>
              <a:t>.</a:t>
            </a:r>
          </a:p>
          <a:p>
            <a:pPr lvl="1"/>
            <a:r>
              <a:rPr lang="en-US" sz="2000" dirty="0" smtClean="0"/>
              <a:t>Easily </a:t>
            </a:r>
            <a:r>
              <a:rPr lang="en-US" sz="2000" dirty="0"/>
              <a:t>integrates holidays in the model</a:t>
            </a:r>
            <a:r>
              <a:rPr lang="en-US" sz="2000" dirty="0" smtClean="0"/>
              <a:t>.</a:t>
            </a:r>
          </a:p>
          <a:p>
            <a:pPr lvl="1"/>
            <a:r>
              <a:rPr lang="en-US" sz="2000" dirty="0" smtClean="0"/>
              <a:t>Model </a:t>
            </a:r>
            <a:r>
              <a:rPr lang="en-US" sz="2000" dirty="0"/>
              <a:t>transparency</a:t>
            </a:r>
            <a:r>
              <a:rPr lang="en-US" sz="2000" dirty="0" smtClean="0"/>
              <a:t>.</a:t>
            </a:r>
          </a:p>
          <a:p>
            <a:pPr lvl="1"/>
            <a:r>
              <a:rPr lang="en-US" sz="2000" dirty="0" smtClean="0"/>
              <a:t>Allowing </a:t>
            </a:r>
            <a:r>
              <a:rPr lang="en-US" sz="2000" dirty="0"/>
              <a:t>flexible step-wise linear or logistic trend modeling with user-specified change points</a:t>
            </a:r>
            <a:r>
              <a:rPr lang="en-US" sz="2000" dirty="0" smtClean="0"/>
              <a:t>.</a:t>
            </a:r>
          </a:p>
          <a:p>
            <a:r>
              <a:rPr lang="en-US" sz="2000" b="1" dirty="0" smtClean="0"/>
              <a:t>Drawbacks </a:t>
            </a:r>
            <a:r>
              <a:rPr lang="en-US" sz="2000" b="1" dirty="0"/>
              <a:t>of prophet</a:t>
            </a:r>
            <a:endParaRPr lang="en-US" sz="2000" dirty="0"/>
          </a:p>
          <a:p>
            <a:pPr lvl="1"/>
            <a:r>
              <a:rPr lang="en-US" sz="2000" dirty="0"/>
              <a:t>Prophet does not allow non-Gaussian noise distribution</a:t>
            </a:r>
          </a:p>
          <a:p>
            <a:pPr lvl="1"/>
            <a:r>
              <a:rPr lang="en-US" sz="2000" dirty="0"/>
              <a:t>Prophet does not take autocorrelation on residual into account (thus require only Gaussian noise distribution).</a:t>
            </a:r>
          </a:p>
          <a:p>
            <a:pPr lvl="1"/>
            <a:r>
              <a:rPr lang="en-US" sz="2000" dirty="0"/>
              <a:t>Prophet does not assume stochastic trend behavior (random walk).</a:t>
            </a:r>
          </a:p>
          <a:p>
            <a:pPr lvl="1"/>
            <a:r>
              <a:rPr lang="en-US" sz="2000" dirty="0"/>
              <a:t>Long-horizon forecasting can be volatile with automatic </a:t>
            </a:r>
            <a:r>
              <a:rPr lang="en-US" sz="2000" dirty="0" err="1"/>
              <a:t>changepoint</a:t>
            </a:r>
            <a:r>
              <a:rPr lang="en-US" sz="2000" dirty="0"/>
              <a:t> selection</a:t>
            </a:r>
          </a:p>
          <a:p>
            <a:endParaRPr lang="en-US" sz="2000" dirty="0"/>
          </a:p>
        </p:txBody>
      </p:sp>
    </p:spTree>
    <p:extLst>
      <p:ext uri="{BB962C8B-B14F-4D97-AF65-F5344CB8AC3E}">
        <p14:creationId xmlns:p14="http://schemas.microsoft.com/office/powerpoint/2010/main" val="1461317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838200" y="365125"/>
            <a:ext cx="10515600" cy="911225"/>
          </a:xfrm>
        </p:spPr>
        <p:txBody>
          <a:bodyPr/>
          <a:lstStyle/>
          <a:p>
            <a:r>
              <a:rPr lang="en-US" b="1" dirty="0"/>
              <a:t>Residual analysis. histogram</a:t>
            </a:r>
          </a:p>
        </p:txBody>
      </p:sp>
      <p:sp>
        <p:nvSpPr>
          <p:cNvPr id="3" name="Объект 2">
            <a:extLst>
              <a:ext uri="{FF2B5EF4-FFF2-40B4-BE49-F238E27FC236}">
                <a16:creationId xmlns:a16="http://schemas.microsoft.com/office/drawing/2014/main" id="{D2970183-3CAB-4906-AF11-E3A7AA743C1A}"/>
              </a:ext>
            </a:extLst>
          </p:cNvPr>
          <p:cNvSpPr>
            <a:spLocks noGrp="1"/>
          </p:cNvSpPr>
          <p:nvPr>
            <p:ph idx="1"/>
          </p:nvPr>
        </p:nvSpPr>
        <p:spPr>
          <a:xfrm>
            <a:off x="447675" y="1253331"/>
            <a:ext cx="10515600" cy="4351338"/>
          </a:xfrm>
        </p:spPr>
        <p:txBody>
          <a:bodyPr>
            <a:normAutofit/>
          </a:bodyPr>
          <a:lstStyle/>
          <a:p>
            <a:r>
              <a:rPr lang="en-US" sz="2000" dirty="0"/>
              <a:t>Here are the histogram and its normalized approximation are shown.</a:t>
            </a:r>
            <a:br>
              <a:rPr lang="en-US" sz="2000" dirty="0"/>
            </a:br>
            <a:r>
              <a:rPr lang="en-US" sz="2000" dirty="0"/>
              <a:t>We can see some bias of mean value and presence of skewness (3-rd order statistical moment, some distribution asymmetry</a:t>
            </a:r>
            <a:r>
              <a:rPr lang="en-US" sz="2000" dirty="0" smtClean="0"/>
              <a:t>).</a:t>
            </a:r>
          </a:p>
          <a:p>
            <a:pPr lvl="1"/>
            <a:r>
              <a:rPr lang="en-US" sz="1600" dirty="0" smtClean="0"/>
              <a:t>Orders higher then 3 mean that we can have some non-stationary behavior </a:t>
            </a:r>
            <a:endParaRPr lang="en-US" sz="1600" dirty="0"/>
          </a:p>
          <a:p>
            <a:r>
              <a:rPr lang="en-US" sz="2000" i="1" dirty="0"/>
              <a:t>The small skewness</a:t>
            </a:r>
            <a:r>
              <a:rPr lang="en-US" sz="2000" dirty="0"/>
              <a:t> allow to suppose that some model improvement is required.</a:t>
            </a:r>
          </a:p>
          <a:p>
            <a:r>
              <a:rPr lang="en-US" sz="2000" i="1" dirty="0"/>
              <a:t>The large skewness</a:t>
            </a:r>
            <a:r>
              <a:rPr lang="en-US" sz="2000" dirty="0"/>
              <a:t> allow to suppose that the other model is need to be checked or some pre-processing (log, square root of data) is necessary before forecast (or decomposition).</a:t>
            </a:r>
          </a:p>
          <a:p>
            <a:endParaRPr lang="en-US" sz="2000" dirty="0"/>
          </a:p>
        </p:txBody>
      </p:sp>
      <p:pic>
        <p:nvPicPr>
          <p:cNvPr id="16386" name="Picture 2" descr="image.png">
            <a:extLst>
              <a:ext uri="{FF2B5EF4-FFF2-40B4-BE49-F238E27FC236}">
                <a16:creationId xmlns:a16="http://schemas.microsoft.com/office/drawing/2014/main" id="{73E0B2CF-6E5B-4C0D-80B3-950B557EB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40" y="3574278"/>
            <a:ext cx="72771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png">
            <a:extLst>
              <a:ext uri="{FF2B5EF4-FFF2-40B4-BE49-F238E27FC236}">
                <a16:creationId xmlns:a16="http://schemas.microsoft.com/office/drawing/2014/main" id="{3876DC67-8C75-49EF-A171-20298B1084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351"/>
          <a:stretch/>
        </p:blipFill>
        <p:spPr bwMode="auto">
          <a:xfrm>
            <a:off x="7728053" y="3574278"/>
            <a:ext cx="3625747" cy="281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2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838200" y="365125"/>
            <a:ext cx="10515600" cy="911225"/>
          </a:xfrm>
        </p:spPr>
        <p:txBody>
          <a:bodyPr/>
          <a:lstStyle/>
          <a:p>
            <a:r>
              <a:rPr lang="en-US" b="1" dirty="0">
                <a:latin typeface="+mn-lt"/>
                <a:cs typeface="Times New Roman" panose="02020603050405020304" pitchFamily="18" charset="0"/>
              </a:rPr>
              <a:t>Residual analysis. </a:t>
            </a:r>
            <a:r>
              <a:rPr lang="en-US" altLang="en-US" b="1" dirty="0">
                <a:solidFill>
                  <a:srgbClr val="000000"/>
                </a:solidFill>
                <a:latin typeface="+mn-lt"/>
                <a:cs typeface="Times New Roman" panose="02020603050405020304" pitchFamily="18" charset="0"/>
              </a:rPr>
              <a:t>Q-Q plot</a:t>
            </a:r>
            <a:endParaRPr lang="en-US" b="1" dirty="0">
              <a:latin typeface="+mn-lt"/>
              <a:cs typeface="Times New Roman" panose="02020603050405020304" pitchFamily="18" charset="0"/>
            </a:endParaRPr>
          </a:p>
        </p:txBody>
      </p:sp>
      <p:sp>
        <p:nvSpPr>
          <p:cNvPr id="3" name="Объект 2">
            <a:extLst>
              <a:ext uri="{FF2B5EF4-FFF2-40B4-BE49-F238E27FC236}">
                <a16:creationId xmlns:a16="http://schemas.microsoft.com/office/drawing/2014/main" id="{D2970183-3CAB-4906-AF11-E3A7AA743C1A}"/>
              </a:ext>
            </a:extLst>
          </p:cNvPr>
          <p:cNvSpPr>
            <a:spLocks noGrp="1"/>
          </p:cNvSpPr>
          <p:nvPr>
            <p:ph idx="1"/>
          </p:nvPr>
        </p:nvSpPr>
        <p:spPr>
          <a:xfrm>
            <a:off x="447674" y="1253330"/>
            <a:ext cx="10906125" cy="4644549"/>
          </a:xfrm>
        </p:spPr>
        <p:txBody>
          <a:bodyPr>
            <a:normAutofit/>
          </a:bodyPr>
          <a:lstStyle/>
          <a:p>
            <a:pPr marL="0" lvl="0" indent="0" eaLnBrk="0" fontAlgn="base" hangingPunct="0">
              <a:lnSpc>
                <a:spcPct val="100000"/>
              </a:lnSpc>
              <a:spcBef>
                <a:spcPct val="0"/>
              </a:spcBef>
              <a:spcAft>
                <a:spcPct val="0"/>
              </a:spcAft>
              <a:buNone/>
            </a:pPr>
            <a:r>
              <a:rPr lang="en-US" altLang="en-US" sz="2000" b="1" dirty="0">
                <a:solidFill>
                  <a:srgbClr val="000000"/>
                </a:solidFill>
                <a:latin typeface="Calibri "/>
                <a:cs typeface="Times New Roman" panose="02020603050405020304" pitchFamily="18" charset="0"/>
              </a:rPr>
              <a:t>A Q-Q plot, or quantile plot is the method for compares two distributions graphically.</a:t>
            </a:r>
            <a:endParaRPr lang="en-US" altLang="en-US" sz="2000" dirty="0">
              <a:latin typeface="Calibri "/>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solidFill>
                  <a:srgbClr val="000000"/>
                </a:solidFill>
                <a:latin typeface="Calibri "/>
                <a:cs typeface="Times New Roman" panose="02020603050405020304" pitchFamily="18" charset="0"/>
              </a:rPr>
              <a:t>The method can be use for visual estimation how similar or different distribution happen to be.</a:t>
            </a:r>
            <a:br>
              <a:rPr lang="en-US" altLang="en-US" sz="2000" dirty="0">
                <a:solidFill>
                  <a:srgbClr val="000000"/>
                </a:solidFill>
                <a:latin typeface="Calibri "/>
                <a:cs typeface="Times New Roman" panose="02020603050405020304" pitchFamily="18" charset="0"/>
              </a:rPr>
            </a:br>
            <a:r>
              <a:rPr lang="en-US" altLang="en-US" sz="2000" u="sng" dirty="0">
                <a:solidFill>
                  <a:srgbClr val="000000"/>
                </a:solidFill>
                <a:latin typeface="Calibri "/>
                <a:cs typeface="Times New Roman" panose="02020603050405020304" pitchFamily="18" charset="0"/>
              </a:rPr>
              <a:t>In the residual analysis the obtained distribution values are ordered and compared to an idealized Gaussian distribution.</a:t>
            </a:r>
            <a:r>
              <a:rPr lang="en-US" altLang="en-US" sz="2000" dirty="0">
                <a:solidFill>
                  <a:srgbClr val="000000"/>
                </a:solidFill>
                <a:latin typeface="Calibri "/>
                <a:cs typeface="Times New Roman" panose="02020603050405020304" pitchFamily="18" charset="0"/>
              </a:rPr>
              <a:t/>
            </a:r>
            <a:br>
              <a:rPr lang="en-US" altLang="en-US" sz="2000" dirty="0">
                <a:solidFill>
                  <a:srgbClr val="000000"/>
                </a:solidFill>
                <a:latin typeface="Calibri "/>
                <a:cs typeface="Times New Roman" panose="02020603050405020304" pitchFamily="18" charset="0"/>
              </a:rPr>
            </a:br>
            <a:r>
              <a:rPr lang="en-US" altLang="en-US" sz="2000" dirty="0">
                <a:solidFill>
                  <a:srgbClr val="000000"/>
                </a:solidFill>
                <a:latin typeface="Calibri "/>
                <a:cs typeface="Times New Roman" panose="02020603050405020304" pitchFamily="18" charset="0"/>
              </a:rPr>
              <a:t>The comparison is shown as a scatter plot (theoretical on the x-axis and observed on the y-axis) where a match between the two distributions is shown as a diagonal line from the bottom left to the top-right of the plot (with angle 45 degree 𝑦=𝑥y=x).</a:t>
            </a:r>
            <a:br>
              <a:rPr lang="en-US" altLang="en-US" sz="2000" dirty="0">
                <a:solidFill>
                  <a:srgbClr val="000000"/>
                </a:solidFill>
                <a:latin typeface="Calibri "/>
                <a:cs typeface="Times New Roman" panose="02020603050405020304" pitchFamily="18" charset="0"/>
              </a:rPr>
            </a:br>
            <a:r>
              <a:rPr lang="en-US" altLang="en-US" sz="2000" dirty="0">
                <a:solidFill>
                  <a:srgbClr val="000000"/>
                </a:solidFill>
                <a:latin typeface="Calibri "/>
                <a:cs typeface="Times New Roman" panose="02020603050405020304" pitchFamily="18" charset="0"/>
              </a:rPr>
              <a:t>The Q-Q plot can help to rapid show the departures from this expectation.</a:t>
            </a:r>
          </a:p>
          <a:p>
            <a:pPr marL="0" lvl="0" indent="0" eaLnBrk="0" fontAlgn="base" hangingPunct="0">
              <a:lnSpc>
                <a:spcPct val="100000"/>
              </a:lnSpc>
              <a:spcBef>
                <a:spcPct val="0"/>
              </a:spcBef>
              <a:spcAft>
                <a:spcPct val="0"/>
              </a:spcAft>
              <a:buNone/>
            </a:pPr>
            <a:endParaRPr lang="en-US" altLang="en-US" sz="2000" dirty="0">
              <a:latin typeface="Calibri "/>
              <a:cs typeface="Times New Roman" panose="02020603050405020304" pitchFamily="18" charset="0"/>
            </a:endParaRPr>
          </a:p>
        </p:txBody>
      </p:sp>
      <p:pic>
        <p:nvPicPr>
          <p:cNvPr id="18434" name="Picture 2" descr="image.png">
            <a:extLst>
              <a:ext uri="{FF2B5EF4-FFF2-40B4-BE49-F238E27FC236}">
                <a16:creationId xmlns:a16="http://schemas.microsoft.com/office/drawing/2014/main" id="{03477BD5-BC06-4399-9AB6-491E59258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420" y="3804472"/>
            <a:ext cx="4076699" cy="305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8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838200" y="365125"/>
            <a:ext cx="10515600" cy="911225"/>
          </a:xfrm>
        </p:spPr>
        <p:txBody>
          <a:bodyPr/>
          <a:lstStyle/>
          <a:p>
            <a:r>
              <a:rPr lang="en-US" b="1" dirty="0">
                <a:latin typeface="+mn-lt"/>
              </a:rPr>
              <a:t>Residual analysis. </a:t>
            </a:r>
            <a:r>
              <a:rPr lang="en-US" altLang="en-US" b="1" dirty="0">
                <a:solidFill>
                  <a:srgbClr val="000000"/>
                </a:solidFill>
                <a:latin typeface="+mn-lt"/>
              </a:rPr>
              <a:t>Q-Q </a:t>
            </a:r>
            <a:r>
              <a:rPr lang="en-US" altLang="en-US" b="1" dirty="0" smtClean="0">
                <a:solidFill>
                  <a:srgbClr val="000000"/>
                </a:solidFill>
                <a:latin typeface="+mn-lt"/>
              </a:rPr>
              <a:t>plot</a:t>
            </a:r>
            <a:r>
              <a:rPr lang="ru-RU" altLang="en-US" b="1" dirty="0" smtClean="0">
                <a:solidFill>
                  <a:srgbClr val="000000"/>
                </a:solidFill>
                <a:latin typeface="+mn-lt"/>
              </a:rPr>
              <a:t> </a:t>
            </a:r>
            <a:r>
              <a:rPr lang="en-US" altLang="en-US" b="1" dirty="0" smtClean="0">
                <a:solidFill>
                  <a:srgbClr val="000000"/>
                </a:solidFill>
                <a:latin typeface="+mn-lt"/>
              </a:rPr>
              <a:t>deviations</a:t>
            </a:r>
            <a:endParaRPr lang="en-US" b="1" dirty="0">
              <a:latin typeface="+mn-lt"/>
            </a:endParaRPr>
          </a:p>
        </p:txBody>
      </p:sp>
      <p:sp>
        <p:nvSpPr>
          <p:cNvPr id="3" name="Объект 2">
            <a:extLst>
              <a:ext uri="{FF2B5EF4-FFF2-40B4-BE49-F238E27FC236}">
                <a16:creationId xmlns:a16="http://schemas.microsoft.com/office/drawing/2014/main" id="{D2970183-3CAB-4906-AF11-E3A7AA743C1A}"/>
              </a:ext>
            </a:extLst>
          </p:cNvPr>
          <p:cNvSpPr>
            <a:spLocks noGrp="1"/>
          </p:cNvSpPr>
          <p:nvPr>
            <p:ph idx="1"/>
          </p:nvPr>
        </p:nvSpPr>
        <p:spPr>
          <a:xfrm>
            <a:off x="447675" y="1253331"/>
            <a:ext cx="10515600" cy="4351338"/>
          </a:xfrm>
        </p:spPr>
        <p:txBody>
          <a:bodyPr>
            <a:normAutofit/>
          </a:bodyPr>
          <a:lstStyle/>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p:txBody>
      </p:sp>
      <p:pic>
        <p:nvPicPr>
          <p:cNvPr id="19458" name="Picture 2" descr="image.png">
            <a:extLst>
              <a:ext uri="{FF2B5EF4-FFF2-40B4-BE49-F238E27FC236}">
                <a16:creationId xmlns:a16="http://schemas.microsoft.com/office/drawing/2014/main" id="{704DEF0B-6378-4183-AF25-947553EC6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 y="1253331"/>
            <a:ext cx="4191000" cy="480890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png">
            <a:extLst>
              <a:ext uri="{FF2B5EF4-FFF2-40B4-BE49-F238E27FC236}">
                <a16:creationId xmlns:a16="http://schemas.microsoft.com/office/drawing/2014/main" id="{F379DE72-FD54-43DA-9E77-A032D7596B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661"/>
          <a:stretch/>
        </p:blipFill>
        <p:spPr bwMode="auto">
          <a:xfrm>
            <a:off x="8189289" y="2629035"/>
            <a:ext cx="3248331" cy="27516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png">
            <a:extLst>
              <a:ext uri="{FF2B5EF4-FFF2-40B4-BE49-F238E27FC236}">
                <a16:creationId xmlns:a16="http://schemas.microsoft.com/office/drawing/2014/main" id="{123D101A-0C41-4918-90D4-57904B409B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425" b="59167"/>
          <a:stretch/>
        </p:blipFill>
        <p:spPr bwMode="auto">
          <a:xfrm>
            <a:off x="5043488" y="1276350"/>
            <a:ext cx="3562350" cy="1329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png">
            <a:extLst>
              <a:ext uri="{FF2B5EF4-FFF2-40B4-BE49-F238E27FC236}">
                <a16:creationId xmlns:a16="http://schemas.microsoft.com/office/drawing/2014/main" id="{123D101A-0C41-4918-90D4-57904B409B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3" t="53119" r="51102" b="6048"/>
          <a:stretch/>
        </p:blipFill>
        <p:spPr bwMode="auto">
          <a:xfrm>
            <a:off x="4512146" y="4558970"/>
            <a:ext cx="3562350" cy="132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838200" y="365125"/>
            <a:ext cx="10515600" cy="911225"/>
          </a:xfrm>
        </p:spPr>
        <p:txBody>
          <a:bodyPr/>
          <a:lstStyle/>
          <a:p>
            <a:r>
              <a:rPr lang="en-US" b="1" dirty="0"/>
              <a:t>Residual analysis. non-parametric statistic</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2970183-3CAB-4906-AF11-E3A7AA743C1A}"/>
                  </a:ext>
                </a:extLst>
              </p:cNvPr>
              <p:cNvSpPr>
                <a:spLocks noGrp="1"/>
              </p:cNvSpPr>
              <p:nvPr>
                <p:ph idx="1"/>
              </p:nvPr>
            </p:nvSpPr>
            <p:spPr>
              <a:xfrm>
                <a:off x="295276" y="1276350"/>
                <a:ext cx="11458574" cy="3194844"/>
              </a:xfrm>
            </p:spPr>
            <p:txBody>
              <a:bodyPr>
                <a:normAutofit/>
              </a:bodyPr>
              <a:lstStyle/>
              <a:p>
                <a:r>
                  <a:rPr lang="en-US" sz="2000" dirty="0"/>
                  <a:t>These lines in picture show the levels below which (or between +level and -level) with the confidence 95% for the continuous and 99% for the dashed line-types the samples belong to the white noise. </a:t>
                </a:r>
              </a:p>
              <a:p>
                <a:r>
                  <a:rPr lang="en-US" sz="2000" dirty="0"/>
                  <a:t>These lines values are obtained by the </a:t>
                </a:r>
                <a:r>
                  <a:rPr lang="en-US" sz="2000" dirty="0" err="1"/>
                  <a:t>Ljung</a:t>
                </a:r>
                <a:r>
                  <a:rPr lang="en-US" sz="2000" dirty="0"/>
                  <a:t> – Box test - the test checking whether the m lags of the series ACF belong to the White Gaussian Noise with the set confidence level. The calculated value calculated by the </a:t>
                </a:r>
                <a:r>
                  <a:rPr lang="en-US" sz="2000" dirty="0" err="1"/>
                  <a:t>Ljung</a:t>
                </a:r>
                <a:r>
                  <a:rPr lang="en-US" sz="2000" dirty="0"/>
                  <a:t> – Box test is so-called p-value by the </a:t>
                </a:r>
                <a:r>
                  <a:rPr lang="en-US" sz="2000" dirty="0" err="1"/>
                  <a:t>Ljung</a:t>
                </a:r>
                <a:r>
                  <a:rPr lang="en-US" sz="2000" dirty="0"/>
                  <a:t> – Box test.</a:t>
                </a:r>
              </a:p>
              <a:p>
                <a:r>
                  <a:rPr lang="en-US" sz="2000" dirty="0"/>
                  <a:t>Pleas note the confident value 95% corresponds to the </a:t>
                </a:r>
                <a14:m>
                  <m:oMath xmlns:m="http://schemas.openxmlformats.org/officeDocument/2006/math">
                    <m:r>
                      <a:rPr lang="en-US" sz="2000" i="1">
                        <a:latin typeface="Cambria Math" panose="02040503050406030204" pitchFamily="18" charset="0"/>
                      </a:rPr>
                      <m:t>1.96⋅</m:t>
                    </m:r>
                    <m:r>
                      <a:rPr lang="en-US" sz="2000" i="1">
                        <a:latin typeface="Cambria Math" panose="02040503050406030204" pitchFamily="18" charset="0"/>
                      </a:rPr>
                      <m:t>𝑠𝑡𝑑</m:t>
                    </m:r>
                  </m:oMath>
                </a14:m>
                <a:r>
                  <a:rPr lang="en-US" sz="2000" dirty="0"/>
                  <a:t> and 99% corresponds to the</a:t>
                </a:r>
                <a:r>
                  <a:rPr lang="ru-RU" sz="2000" dirty="0" smtClean="0"/>
                  <a:t> </a:t>
                </a:r>
                <a14:m>
                  <m:oMath xmlns:m="http://schemas.openxmlformats.org/officeDocument/2006/math">
                    <m:r>
                      <a:rPr lang="en-US" sz="2000" i="1">
                        <a:latin typeface="Cambria Math" panose="02040503050406030204" pitchFamily="18" charset="0"/>
                      </a:rPr>
                      <m:t>2.6⋅</m:t>
                    </m:r>
                    <m:r>
                      <a:rPr lang="en-US" sz="2000" i="1">
                        <a:latin typeface="Cambria Math" panose="02040503050406030204" pitchFamily="18" charset="0"/>
                      </a:rPr>
                      <m:t>𝑠𝑡𝑑</m:t>
                    </m:r>
                  </m:oMath>
                </a14:m>
                <a:r>
                  <a:rPr lang="en-US" sz="2000" dirty="0"/>
                  <a:t> for normal distribution which can be interpreted as the law of </a:t>
                </a:r>
                <a14:m>
                  <m:oMath xmlns:m="http://schemas.openxmlformats.org/officeDocument/2006/math">
                    <m:r>
                      <a:rPr lang="en-US" sz="2000" i="1">
                        <a:latin typeface="Cambria Math" panose="02040503050406030204" pitchFamily="18" charset="0"/>
                      </a:rPr>
                      <m:t>3</m:t>
                    </m:r>
                    <m:r>
                      <a:rPr lang="en-US" sz="2000" i="1">
                        <a:latin typeface="Cambria Math" panose="02040503050406030204" pitchFamily="18" charset="0"/>
                      </a:rPr>
                      <m:t>𝜎</m:t>
                    </m:r>
                  </m:oMath>
                </a14:m>
                <a:r>
                  <a:rPr lang="en-US" sz="2000" dirty="0"/>
                  <a:t> (the law which says that the values out of the range </a:t>
                </a:r>
                <a14:m>
                  <m:oMath xmlns:m="http://schemas.openxmlformats.org/officeDocument/2006/math">
                    <m:r>
                      <a:rPr lang="en-US" sz="2000" i="1">
                        <a:latin typeface="Cambria Math" panose="02040503050406030204" pitchFamily="18" charset="0"/>
                      </a:rPr>
                      <m:t>±3</m:t>
                    </m:r>
                    <m:r>
                      <a:rPr lang="en-US" sz="2000" i="1">
                        <a:latin typeface="Cambria Math" panose="02040503050406030204" pitchFamily="18" charset="0"/>
                      </a:rPr>
                      <m:t>𝜎</m:t>
                    </m:r>
                  </m:oMath>
                </a14:m>
                <a:r>
                  <a:rPr lang="en-US" sz="2000" dirty="0"/>
                  <a:t> can be considered as outliers) but here the values out of the range </a:t>
                </a:r>
                <a14:m>
                  <m:oMath xmlns:m="http://schemas.openxmlformats.org/officeDocument/2006/math">
                    <m:r>
                      <a:rPr lang="en-US" sz="2000" i="1">
                        <a:latin typeface="Cambria Math" panose="02040503050406030204" pitchFamily="18" charset="0"/>
                      </a:rPr>
                      <m:t>±3</m:t>
                    </m:r>
                    <m:r>
                      <a:rPr lang="en-US" sz="2000" i="1">
                        <a:latin typeface="Cambria Math" panose="02040503050406030204" pitchFamily="18" charset="0"/>
                      </a:rPr>
                      <m:t>𝜎</m:t>
                    </m:r>
                  </m:oMath>
                </a14:m>
                <a:r>
                  <a:rPr lang="en-US" sz="2000" dirty="0"/>
                  <a:t> can be considered as valuable. </a:t>
                </a:r>
              </a:p>
            </p:txBody>
          </p:sp>
        </mc:Choice>
        <mc:Fallback xmlns="">
          <p:sp>
            <p:nvSpPr>
              <p:cNvPr id="3" name="Объект 2">
                <a:extLst>
                  <a:ext uri="{FF2B5EF4-FFF2-40B4-BE49-F238E27FC236}">
                    <a16:creationId xmlns:a16="http://schemas.microsoft.com/office/drawing/2014/main" id="{D2970183-3CAB-4906-AF11-E3A7AA743C1A}"/>
                  </a:ext>
                </a:extLst>
              </p:cNvPr>
              <p:cNvSpPr>
                <a:spLocks noGrp="1" noRot="1" noChangeAspect="1" noMove="1" noResize="1" noEditPoints="1" noAdjustHandles="1" noChangeArrowheads="1" noChangeShapeType="1" noTextEdit="1"/>
              </p:cNvSpPr>
              <p:nvPr>
                <p:ph idx="1"/>
              </p:nvPr>
            </p:nvSpPr>
            <p:spPr>
              <a:xfrm>
                <a:off x="295276" y="1276350"/>
                <a:ext cx="11458574" cy="3194844"/>
              </a:xfrm>
              <a:blipFill>
                <a:blip r:embed="rId2"/>
                <a:stretch>
                  <a:fillRect l="-479" t="-1908" r="-426"/>
                </a:stretch>
              </a:blipFill>
            </p:spPr>
            <p:txBody>
              <a:bodyPr/>
              <a:lstStyle/>
              <a:p>
                <a:r>
                  <a:rPr lang="ru-RU">
                    <a:noFill/>
                  </a:rPr>
                  <a:t> </a:t>
                </a:r>
              </a:p>
            </p:txBody>
          </p:sp>
        </mc:Fallback>
      </mc:AlternateContent>
      <p:pic>
        <p:nvPicPr>
          <p:cNvPr id="21506" name="Picture 2" descr="image.png">
            <a:extLst>
              <a:ext uri="{FF2B5EF4-FFF2-40B4-BE49-F238E27FC236}">
                <a16:creationId xmlns:a16="http://schemas.microsoft.com/office/drawing/2014/main" id="{BD34C626-9B45-4906-9527-88B5670D3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240" y="3726895"/>
            <a:ext cx="3977640" cy="2983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60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838200" y="365125"/>
            <a:ext cx="10515600" cy="911225"/>
          </a:xfrm>
        </p:spPr>
        <p:txBody>
          <a:bodyPr>
            <a:normAutofit fontScale="90000"/>
          </a:bodyPr>
          <a:lstStyle/>
          <a:p>
            <a:r>
              <a:rPr lang="en-US" b="1" dirty="0"/>
              <a:t>Residual analysis. Stationarity of residuals. PACF</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2970183-3CAB-4906-AF11-E3A7AA743C1A}"/>
                  </a:ext>
                </a:extLst>
              </p:cNvPr>
              <p:cNvSpPr>
                <a:spLocks noGrp="1"/>
              </p:cNvSpPr>
              <p:nvPr>
                <p:ph idx="1"/>
              </p:nvPr>
            </p:nvSpPr>
            <p:spPr>
              <a:xfrm>
                <a:off x="447675" y="1253331"/>
                <a:ext cx="11410950" cy="5239544"/>
              </a:xfrm>
            </p:spPr>
            <p:txBody>
              <a:bodyPr>
                <a:normAutofit/>
              </a:bodyPr>
              <a:lstStyle/>
              <a:p>
                <a:r>
                  <a:rPr lang="en-US" sz="2000" dirty="0"/>
                  <a:t>There are a several techniques to check stationarity. </a:t>
                </a:r>
              </a:p>
              <a:p>
                <a:r>
                  <a:rPr lang="en-US" sz="2000" dirty="0"/>
                  <a:t>One of them can be done using so-called Partial Autocorrelation </a:t>
                </a:r>
                <a:r>
                  <a:rPr lang="en-US" sz="2000" dirty="0" err="1"/>
                  <a:t>Functio</a:t>
                </a:r>
                <a:r>
                  <a:rPr lang="en-US" sz="2000" dirty="0"/>
                  <a:t> (PACF):</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𝑃𝐴𝐶𝐹</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e>
                          </m:nary>
                        </m:num>
                        <m:den>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𝑃𝐴𝐶𝑉𝐹</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num>
                        <m:den>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den>
                      </m:f>
                      <m:r>
                        <a:rPr lang="en-US" sz="2000" i="1">
                          <a:latin typeface="Cambria Math" panose="02040503050406030204" pitchFamily="18" charset="0"/>
                        </a:rPr>
                        <m:t>;</m:t>
                      </m:r>
                    </m:oMath>
                  </m:oMathPara>
                </a14:m>
                <a:endParaRPr lang="en-US" sz="2000" dirty="0"/>
              </a:p>
              <a:p>
                <a:r>
                  <a:rPr lang="en-US" sz="2000" dirty="0"/>
                  <a:t>where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oMath>
                </a14:m>
                <a:r>
                  <a:rPr lang="en-US" sz="2000" dirty="0"/>
                  <a:t> is the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sub>
                    </m:sSub>
                  </m:oMath>
                </a14:m>
                <a:r>
                  <a:rPr lang="en-US" sz="2000" dirty="0"/>
                  <a:t> predicted by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oMath>
                </a14:m>
                <a:r>
                  <a:rPr lang="en-US" sz="2000" dirty="0"/>
                  <a:t> samples;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oMath>
                </a14:m>
                <a:r>
                  <a:rPr lang="en-US" sz="2000" dirty="0"/>
                  <a:t> is the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oMath>
                </a14:m>
                <a:r>
                  <a:rPr lang="en-US" sz="2000" dirty="0"/>
                  <a:t> predicted by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oMath>
                </a14:m>
                <a:r>
                  <a:rPr lang="en-US" sz="2000" dirty="0"/>
                  <a:t> samples; </a:t>
                </a:r>
              </a:p>
              <a:p>
                <a:r>
                  <a:rPr lang="en-US" sz="2000" dirty="0"/>
                  <a:t> </a:t>
                </a:r>
                <a14:m>
                  <m:oMath xmlns:m="http://schemas.openxmlformats.org/officeDocument/2006/math">
                    <m:r>
                      <a:rPr lang="en-US" sz="2000" i="1">
                        <a:latin typeface="Cambria Math" panose="02040503050406030204" pitchFamily="18" charset="0"/>
                      </a:rPr>
                      <m:t>𝑃𝐴𝐶𝑉𝐹</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oMath>
                </a14:m>
                <a:r>
                  <a:rPr lang="en-US" sz="2000" dirty="0"/>
                  <a:t> is partial auto-covariance, </a:t>
                </a:r>
              </a:p>
              <a:p>
                <a:pPr marL="0" indent="0" algn="ctr">
                  <a:buNone/>
                </a:pPr>
                <a14:m>
                  <m:oMath xmlns:m="http://schemas.openxmlformats.org/officeDocument/2006/math">
                    <m:r>
                      <a:rPr lang="en-US" sz="2000" i="1">
                        <a:latin typeface="Cambria Math" panose="02040503050406030204" pitchFamily="18" charset="0"/>
                      </a:rPr>
                      <m:t>𝑃𝐴𝐶𝑉𝐹</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e>
                    </m:nary>
                    <m:r>
                      <a:rPr lang="en-US" sz="2000" i="1">
                        <a:latin typeface="Cambria Math" panose="02040503050406030204" pitchFamily="18" charset="0"/>
                      </a:rPr>
                      <m:t>/</m:t>
                    </m:r>
                    <m:r>
                      <a:rPr lang="en-US" sz="2000" i="1">
                        <a:latin typeface="Cambria Math" panose="02040503050406030204" pitchFamily="18" charset="0"/>
                      </a:rPr>
                      <m:t>𝑁</m:t>
                    </m:r>
                  </m:oMath>
                </a14:m>
                <a:r>
                  <a:rPr lang="en-US" sz="2000" dirty="0"/>
                  <a:t>  </a:t>
                </a:r>
              </a:p>
              <a:p>
                <a:r>
                  <a:rPr lang="en-US" sz="2000" dirty="0"/>
                  <a:t>The "partial" correlation between two variables is the amount of correlation between them which is not explained by their mutual correlations with a specified set of other variables. </a:t>
                </a:r>
              </a:p>
              <a:p>
                <a:r>
                  <a:rPr lang="en-US" sz="2000" dirty="0"/>
                  <a:t>For example, if we are regressing a variable Y on other variables X1, X2, and X3, the partial correlation between Y and X3 is the amount of correlation between Y and X3 that is not explained by their common correlations with X1 and X2. </a:t>
                </a:r>
                <a:r>
                  <a:rPr lang="ru-RU" sz="2000" dirty="0" smtClean="0"/>
                  <a:t> </a:t>
                </a:r>
                <a:endParaRPr lang="en-US" sz="2000" dirty="0"/>
              </a:p>
            </p:txBody>
          </p:sp>
        </mc:Choice>
        <mc:Fallback xmlns="">
          <p:sp>
            <p:nvSpPr>
              <p:cNvPr id="3" name="Объект 2">
                <a:extLst>
                  <a:ext uri="{FF2B5EF4-FFF2-40B4-BE49-F238E27FC236}">
                    <a16:creationId xmlns:a16="http://schemas.microsoft.com/office/drawing/2014/main" id="{D2970183-3CAB-4906-AF11-E3A7AA743C1A}"/>
                  </a:ext>
                </a:extLst>
              </p:cNvPr>
              <p:cNvSpPr>
                <a:spLocks noGrp="1" noRot="1" noChangeAspect="1" noMove="1" noResize="1" noEditPoints="1" noAdjustHandles="1" noChangeArrowheads="1" noChangeShapeType="1" noTextEdit="1"/>
              </p:cNvSpPr>
              <p:nvPr>
                <p:ph idx="1"/>
              </p:nvPr>
            </p:nvSpPr>
            <p:spPr>
              <a:xfrm>
                <a:off x="447675" y="1253331"/>
                <a:ext cx="11410950" cy="5239544"/>
              </a:xfrm>
              <a:blipFill>
                <a:blip r:embed="rId2"/>
                <a:stretch>
                  <a:fillRect l="-481" t="-1281" b="-1513"/>
                </a:stretch>
              </a:blipFill>
            </p:spPr>
            <p:txBody>
              <a:bodyPr/>
              <a:lstStyle/>
              <a:p>
                <a:r>
                  <a:rPr lang="ru-RU">
                    <a:noFill/>
                  </a:rPr>
                  <a:t> </a:t>
                </a:r>
              </a:p>
            </p:txBody>
          </p:sp>
        </mc:Fallback>
      </mc:AlternateContent>
    </p:spTree>
    <p:extLst>
      <p:ext uri="{BB962C8B-B14F-4D97-AF65-F5344CB8AC3E}">
        <p14:creationId xmlns:p14="http://schemas.microsoft.com/office/powerpoint/2010/main" val="362241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8394F-BA08-44E1-8D36-C22272A35E31}"/>
              </a:ext>
            </a:extLst>
          </p:cNvPr>
          <p:cNvSpPr>
            <a:spLocks noGrp="1"/>
          </p:cNvSpPr>
          <p:nvPr>
            <p:ph type="title"/>
          </p:nvPr>
        </p:nvSpPr>
        <p:spPr>
          <a:xfrm>
            <a:off x="838200" y="365125"/>
            <a:ext cx="10515600" cy="911225"/>
          </a:xfrm>
        </p:spPr>
        <p:txBody>
          <a:bodyPr>
            <a:normAutofit fontScale="90000"/>
          </a:bodyPr>
          <a:lstStyle/>
          <a:p>
            <a:r>
              <a:rPr lang="en-US" b="1" dirty="0"/>
              <a:t>Residual analysis. Stationarity of residuals. PACF</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D2970183-3CAB-4906-AF11-E3A7AA743C1A}"/>
                  </a:ext>
                </a:extLst>
              </p:cNvPr>
              <p:cNvSpPr>
                <a:spLocks noGrp="1"/>
              </p:cNvSpPr>
              <p:nvPr>
                <p:ph idx="1"/>
              </p:nvPr>
            </p:nvSpPr>
            <p:spPr>
              <a:xfrm>
                <a:off x="447675" y="1253331"/>
                <a:ext cx="11410950" cy="5239544"/>
              </a:xfrm>
            </p:spPr>
            <p:txBody>
              <a:bodyPr>
                <a:normAutofit/>
              </a:bodyPr>
              <a:lstStyle/>
              <a:p>
                <a:r>
                  <a:rPr lang="en-US" sz="2000" dirty="0"/>
                  <a:t>There are a several techniques to check stationarity. </a:t>
                </a:r>
              </a:p>
              <a:p>
                <a:r>
                  <a:rPr lang="en-US" sz="2000" dirty="0"/>
                  <a:t>One of them can be done using so-called Partial Autocorrelation </a:t>
                </a:r>
                <a:r>
                  <a:rPr lang="en-US" sz="2000" dirty="0" smtClean="0"/>
                  <a:t>Function </a:t>
                </a:r>
                <a:r>
                  <a:rPr lang="en-US" sz="2000" dirty="0"/>
                  <a:t>(PACF):</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𝑃𝐴𝐶𝐹</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e>
                          </m:nary>
                        </m:num>
                        <m:den>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𝑃𝐴𝐶𝑉𝐹</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num>
                        <m:den>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𝑠𝑡𝑑</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+1</m:t>
                              </m:r>
                            </m:sub>
                          </m:sSub>
                          <m:r>
                            <a:rPr lang="en-US" sz="2000" i="1">
                              <a:latin typeface="Cambria Math" panose="02040503050406030204" pitchFamily="18" charset="0"/>
                            </a:rPr>
                            <m:t>)</m:t>
                          </m:r>
                        </m:den>
                      </m:f>
                      <m:r>
                        <a:rPr lang="en-US" sz="2000" i="1">
                          <a:latin typeface="Cambria Math" panose="02040503050406030204" pitchFamily="18" charset="0"/>
                        </a:rPr>
                        <m:t>;</m:t>
                      </m:r>
                    </m:oMath>
                  </m:oMathPara>
                </a14:m>
                <a:endParaRPr lang="en-US" sz="2000" dirty="0"/>
              </a:p>
            </p:txBody>
          </p:sp>
        </mc:Choice>
        <mc:Fallback>
          <p:sp>
            <p:nvSpPr>
              <p:cNvPr id="3" name="Объект 2">
                <a:extLst>
                  <a:ext uri="{FF2B5EF4-FFF2-40B4-BE49-F238E27FC236}">
                    <a16:creationId xmlns:a16="http://schemas.microsoft.com/office/drawing/2014/main" id="{D2970183-3CAB-4906-AF11-E3A7AA743C1A}"/>
                  </a:ext>
                </a:extLst>
              </p:cNvPr>
              <p:cNvSpPr>
                <a:spLocks noGrp="1" noRot="1" noChangeAspect="1" noMove="1" noResize="1" noEditPoints="1" noAdjustHandles="1" noChangeArrowheads="1" noChangeShapeType="1" noTextEdit="1"/>
              </p:cNvSpPr>
              <p:nvPr>
                <p:ph idx="1"/>
              </p:nvPr>
            </p:nvSpPr>
            <p:spPr>
              <a:xfrm>
                <a:off x="447675" y="1253331"/>
                <a:ext cx="11410950" cy="5239544"/>
              </a:xfrm>
              <a:blipFill>
                <a:blip r:embed="rId2"/>
                <a:stretch>
                  <a:fillRect l="-481" t="-1281"/>
                </a:stretch>
              </a:blipFill>
            </p:spPr>
            <p:txBody>
              <a:bodyPr/>
              <a:lstStyle/>
              <a:p>
                <a:r>
                  <a:rPr lang="ru-RU">
                    <a:noFill/>
                  </a:rPr>
                  <a:t> </a:t>
                </a:r>
              </a:p>
            </p:txBody>
          </p:sp>
        </mc:Fallback>
      </mc:AlternateContent>
      <p:pic>
        <p:nvPicPr>
          <p:cNvPr id="4" name="Picture 4" descr="image.png">
            <a:extLst>
              <a:ext uri="{FF2B5EF4-FFF2-40B4-BE49-F238E27FC236}">
                <a16:creationId xmlns:a16="http://schemas.microsoft.com/office/drawing/2014/main" id="{1F6E61DB-11A5-4888-8BE9-1CECFE8D2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365" y="4242435"/>
            <a:ext cx="4676824" cy="225044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4C9DFF9A-CEB1-4CCF-B2F3-B5C4E3C3AD56}"/>
              </a:ext>
            </a:extLst>
          </p:cNvPr>
          <p:cNvSpPr/>
          <p:nvPr/>
        </p:nvSpPr>
        <p:spPr>
          <a:xfrm>
            <a:off x="693201" y="3873103"/>
            <a:ext cx="3745449" cy="369332"/>
          </a:xfrm>
          <a:prstGeom prst="rect">
            <a:avLst/>
          </a:prstGeom>
        </p:spPr>
        <p:txBody>
          <a:bodyPr wrap="none">
            <a:spAutoFit/>
          </a:bodyPr>
          <a:lstStyle/>
          <a:p>
            <a:r>
              <a:rPr lang="en-US" dirty="0">
                <a:solidFill>
                  <a:srgbClr val="000000"/>
                </a:solidFill>
                <a:latin typeface="Helvetica Neue"/>
              </a:rPr>
              <a:t>Example of stationary series PACF</a:t>
            </a:r>
            <a:endParaRPr lang="en-US" dirty="0"/>
          </a:p>
        </p:txBody>
      </p:sp>
      <p:sp>
        <p:nvSpPr>
          <p:cNvPr id="6" name="Прямоугольник 5">
            <a:extLst>
              <a:ext uri="{FF2B5EF4-FFF2-40B4-BE49-F238E27FC236}">
                <a16:creationId xmlns:a16="http://schemas.microsoft.com/office/drawing/2014/main" id="{5FA90A3C-D06B-4C27-A15E-900F19156DA3}"/>
              </a:ext>
            </a:extLst>
          </p:cNvPr>
          <p:cNvSpPr/>
          <p:nvPr/>
        </p:nvSpPr>
        <p:spPr>
          <a:xfrm>
            <a:off x="7010400" y="3873103"/>
            <a:ext cx="4207114" cy="369332"/>
          </a:xfrm>
          <a:prstGeom prst="rect">
            <a:avLst/>
          </a:prstGeom>
        </p:spPr>
        <p:txBody>
          <a:bodyPr wrap="none">
            <a:spAutoFit/>
          </a:bodyPr>
          <a:lstStyle/>
          <a:p>
            <a:r>
              <a:rPr lang="en-US" dirty="0">
                <a:solidFill>
                  <a:srgbClr val="000000"/>
                </a:solidFill>
                <a:latin typeface="Helvetica Neue"/>
              </a:rPr>
              <a:t>Example of non-stationary series PACF</a:t>
            </a:r>
            <a:endParaRPr lang="en-US" dirty="0"/>
          </a:p>
        </p:txBody>
      </p:sp>
      <p:pic>
        <p:nvPicPr>
          <p:cNvPr id="7" name="Picture 2" descr="image.png">
            <a:extLst>
              <a:ext uri="{FF2B5EF4-FFF2-40B4-BE49-F238E27FC236}">
                <a16:creationId xmlns:a16="http://schemas.microsoft.com/office/drawing/2014/main" id="{931DF2C0-0D96-47D2-A63D-F973A6BD12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062" y="4276046"/>
            <a:ext cx="4479718" cy="228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013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1968</Words>
  <Application>Microsoft Office PowerPoint</Application>
  <PresentationFormat>Широкоэкранный</PresentationFormat>
  <Paragraphs>273</Paragraphs>
  <Slides>37</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37</vt:i4>
      </vt:variant>
    </vt:vector>
  </HeadingPairs>
  <TitlesOfParts>
    <vt:vector size="48" baseType="lpstr">
      <vt:lpstr>Arial</vt:lpstr>
      <vt:lpstr>Calibri</vt:lpstr>
      <vt:lpstr>Calibri </vt:lpstr>
      <vt:lpstr>Calibri Light</vt:lpstr>
      <vt:lpstr>Cambria</vt:lpstr>
      <vt:lpstr>Cambria Math</vt:lpstr>
      <vt:lpstr>Consolas</vt:lpstr>
      <vt:lpstr>georgia</vt:lpstr>
      <vt:lpstr>Helvetica Neue</vt:lpstr>
      <vt:lpstr>Times New Roman</vt:lpstr>
      <vt:lpstr>Тема Office</vt:lpstr>
      <vt:lpstr>Statistical Analysis of Time series </vt:lpstr>
      <vt:lpstr>Residual analysis</vt:lpstr>
      <vt:lpstr>Residual analysis. ACF</vt:lpstr>
      <vt:lpstr>Residual analysis. histogram</vt:lpstr>
      <vt:lpstr>Residual analysis. Q-Q plot</vt:lpstr>
      <vt:lpstr>Residual analysis. Q-Q plot deviations</vt:lpstr>
      <vt:lpstr>Residual analysis. non-parametric statistic</vt:lpstr>
      <vt:lpstr>Residual analysis. Stationarity of residuals. PACF</vt:lpstr>
      <vt:lpstr>Residual analysis. Stationarity of residuals. PACF</vt:lpstr>
      <vt:lpstr>Residual analysis. Stationarity of residuals.  Graphical method</vt:lpstr>
      <vt:lpstr>Residual analysis. Stationarity of residuals.  Graphical method</vt:lpstr>
      <vt:lpstr>Smoothing </vt:lpstr>
      <vt:lpstr>Smoothing. Moving average</vt:lpstr>
      <vt:lpstr>Smoothing. Weighted Moving average</vt:lpstr>
      <vt:lpstr>Smoothing. Exponential Smoothing</vt:lpstr>
      <vt:lpstr>Smoothing. Double Exponential Smoothing</vt:lpstr>
      <vt:lpstr>Smoothing. Triple Exponential Smoothing </vt:lpstr>
      <vt:lpstr>Smoothing. Triple Exponential Smoothing </vt:lpstr>
      <vt:lpstr>Smoothing. Triple Exponential Smoothing </vt:lpstr>
      <vt:lpstr>Smoothing. Error-Trend-Seasonality Smoothing </vt:lpstr>
      <vt:lpstr>Smoothing. Error-Trend-Seasonality Smoothing </vt:lpstr>
      <vt:lpstr>Regression Analysis</vt:lpstr>
      <vt:lpstr>Regression Analysis. Ordinary Linear LSM </vt:lpstr>
      <vt:lpstr>Regression Analysis. Ordinary LSM </vt:lpstr>
      <vt:lpstr>Regression Analysis. Ordinary LSM </vt:lpstr>
      <vt:lpstr>Regression Analysis. The Gauss-Markov Theorem</vt:lpstr>
      <vt:lpstr>Ill-conditioned problem</vt:lpstr>
      <vt:lpstr>Ill-conditioned problem</vt:lpstr>
      <vt:lpstr>Ill-conditioned problem</vt:lpstr>
      <vt:lpstr>Standardization, normalization, scaling</vt:lpstr>
      <vt:lpstr>Non-Linear regression</vt:lpstr>
      <vt:lpstr>Non-Linear regression</vt:lpstr>
      <vt:lpstr>Non-Linear regression</vt:lpstr>
      <vt:lpstr>General Adaptive model (regression). Prophet</vt:lpstr>
      <vt:lpstr>General Adaptive model (regression). Prophet</vt:lpstr>
      <vt:lpstr>General Adaptive model (regression). Prophet</vt:lpstr>
      <vt:lpstr>General Adaptive model (regression). Prophet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 Series Analysis</dc:title>
  <dc:creator>Ронкин Михаил Владимирович</dc:creator>
  <cp:lastModifiedBy>Ронкин Михаил Владимирович</cp:lastModifiedBy>
  <cp:revision>109</cp:revision>
  <dcterms:created xsi:type="dcterms:W3CDTF">2021-10-31T10:57:36Z</dcterms:created>
  <dcterms:modified xsi:type="dcterms:W3CDTF">2022-03-21T08:45:28Z</dcterms:modified>
</cp:coreProperties>
</file>