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5" r:id="rId16"/>
    <p:sldId id="278" r:id="rId17"/>
    <p:sldId id="272" r:id="rId18"/>
    <p:sldId id="273" r:id="rId19"/>
    <p:sldId id="288" r:id="rId20"/>
    <p:sldId id="274" r:id="rId21"/>
    <p:sldId id="276" r:id="rId22"/>
    <p:sldId id="282" r:id="rId23"/>
    <p:sldId id="283" r:id="rId24"/>
    <p:sldId id="284" r:id="rId25"/>
    <p:sldId id="285" r:id="rId26"/>
    <p:sldId id="286" r:id="rId27"/>
    <p:sldId id="287" r:id="rId28"/>
    <p:sldId id="289" r:id="rId29"/>
    <p:sldId id="290" r:id="rId30"/>
    <p:sldId id="291" r:id="rId31"/>
    <p:sldId id="277" r:id="rId32"/>
    <p:sldId id="279" r:id="rId33"/>
    <p:sldId id="281"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121" d="100"/>
          <a:sy n="121" d="100"/>
        </p:scale>
        <p:origin x="10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0671D0-2BDB-45AF-A851-D661F6D3C54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73E451CD-2A5A-4E46-AFCE-79644189A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E991DB95-3757-4C7E-9F81-5F60BF055582}"/>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5" name="Нижний колонтитул 4">
            <a:extLst>
              <a:ext uri="{FF2B5EF4-FFF2-40B4-BE49-F238E27FC236}">
                <a16:creationId xmlns:a16="http://schemas.microsoft.com/office/drawing/2014/main" id="{D54EC4B4-1367-4D8E-98C3-AEEF960147F5}"/>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D166ED29-C873-4543-B7E1-E79BD42C1191}"/>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299305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84F6BC-9C7D-44E3-8FB3-A5D3FEC50E7C}"/>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5DDFA137-9E72-4D4E-9A9B-9B642B1F51E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68D56E9F-9208-4121-85E1-3069D24C1B8A}"/>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5" name="Нижний колонтитул 4">
            <a:extLst>
              <a:ext uri="{FF2B5EF4-FFF2-40B4-BE49-F238E27FC236}">
                <a16:creationId xmlns:a16="http://schemas.microsoft.com/office/drawing/2014/main" id="{24443664-6186-48C2-95DF-9567CE3B1B9C}"/>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E68714A1-E3E5-42B3-B82F-97C26E3CAF80}"/>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71513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4496B09-4BEB-4AD3-BCC9-B01888D24C3C}"/>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35B18123-2CC5-4AFC-90FD-68FBE07BE8F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C413529F-3052-4090-BDE7-86EAB31967F9}"/>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5" name="Нижний колонтитул 4">
            <a:extLst>
              <a:ext uri="{FF2B5EF4-FFF2-40B4-BE49-F238E27FC236}">
                <a16:creationId xmlns:a16="http://schemas.microsoft.com/office/drawing/2014/main" id="{AB9C83CC-6A2F-4599-A82B-3AA20D976E23}"/>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145489EC-BA6C-4295-ADF3-CF230364BA4C}"/>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05524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C2B7CF-4E40-4185-8260-B4FC838AA82F}"/>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DC145DE7-F6E6-4997-8029-9B80694E387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C5606A06-4FF1-422C-8D52-F4C6F4EC433D}"/>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5" name="Нижний колонтитул 4">
            <a:extLst>
              <a:ext uri="{FF2B5EF4-FFF2-40B4-BE49-F238E27FC236}">
                <a16:creationId xmlns:a16="http://schemas.microsoft.com/office/drawing/2014/main" id="{D0E736CE-F5D0-4002-ADD5-399C6291026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735AE779-A848-4796-9479-123BA3A55D12}"/>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12287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42B49-AEBD-4573-84CE-134E86D11E5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9953F6D9-0132-470C-8C1F-99E53343B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E877F16-A63D-45E3-9E07-B99763F7E371}"/>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5" name="Нижний колонтитул 4">
            <a:extLst>
              <a:ext uri="{FF2B5EF4-FFF2-40B4-BE49-F238E27FC236}">
                <a16:creationId xmlns:a16="http://schemas.microsoft.com/office/drawing/2014/main" id="{19784523-6B3B-4688-A33F-31D12B50A24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2A97AF9-930F-44FA-AE70-F46166F2876B}"/>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81034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D1B7ED-3B4D-4CF3-9AF8-DCFA794554DD}"/>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65C7095C-D1F3-448E-A163-D8112359024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8660A3BF-C8DE-4139-AE13-92B32F00394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84B7D209-7CF1-481D-A144-80767B40CE56}"/>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6" name="Нижний колонтитул 5">
            <a:extLst>
              <a:ext uri="{FF2B5EF4-FFF2-40B4-BE49-F238E27FC236}">
                <a16:creationId xmlns:a16="http://schemas.microsoft.com/office/drawing/2014/main" id="{11B842DF-EF65-4F50-B173-AF5777146636}"/>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477E9F67-8E18-48D2-8851-11289DBE5C79}"/>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252049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E13AA4-4B3E-47CC-84F7-84A4A9120196}"/>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516C2EB5-78BA-457C-B172-19C0A1917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330350A-7A80-410B-9621-CD221374470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134978DF-27EF-44A3-8C76-B3143C030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9C3C9DE-74D8-4AC4-BC28-30DCC129206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9458EBA5-17CA-4BCA-98D6-C529D9EE43DC}"/>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8" name="Нижний колонтитул 7">
            <a:extLst>
              <a:ext uri="{FF2B5EF4-FFF2-40B4-BE49-F238E27FC236}">
                <a16:creationId xmlns:a16="http://schemas.microsoft.com/office/drawing/2014/main" id="{8D42B907-DAD8-46DF-965D-0B85D9D61108}"/>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847FE150-31C6-4D57-9A40-2BEEDE2DD4B5}"/>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71874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EDD412-A49B-4A60-BDA9-4DE98A6E7C25}"/>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76332180-815A-4A37-B56E-259D59B731DB}"/>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4" name="Нижний колонтитул 3">
            <a:extLst>
              <a:ext uri="{FF2B5EF4-FFF2-40B4-BE49-F238E27FC236}">
                <a16:creationId xmlns:a16="http://schemas.microsoft.com/office/drawing/2014/main" id="{0352E8DE-1155-454F-BB6A-7FB7A49FF6CA}"/>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A86F4679-CA96-4CE4-872E-B105DE6EB6C4}"/>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5231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0E88BB0-CD50-48ED-8CDC-08B1E4C22A42}"/>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3" name="Нижний колонтитул 2">
            <a:extLst>
              <a:ext uri="{FF2B5EF4-FFF2-40B4-BE49-F238E27FC236}">
                <a16:creationId xmlns:a16="http://schemas.microsoft.com/office/drawing/2014/main" id="{05A81452-4D20-4FB6-84E4-002112616A8F}"/>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A6D58415-FB42-4A51-9C33-5FC3C862E64B}"/>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225333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580E52-EBD8-4698-BC00-B913EC32DB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4580B661-234C-4994-93A0-D2B9787F9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03FEC5A4-924A-4780-B408-DFCD1F4C3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4EEA3B6-18B1-4F03-81C0-729F3C08CD65}"/>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6" name="Нижний колонтитул 5">
            <a:extLst>
              <a:ext uri="{FF2B5EF4-FFF2-40B4-BE49-F238E27FC236}">
                <a16:creationId xmlns:a16="http://schemas.microsoft.com/office/drawing/2014/main" id="{AF8AFA4F-041E-4869-8D5B-C232A4DE714E}"/>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F4F7C73E-5593-4555-81D8-EE7DEC175ED3}"/>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35176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3BDD2B-B107-4E97-B23F-240320E0BF9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C0284E83-FF34-4A04-ACA2-5913DC0EF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1B5989CA-DA16-41CF-9FD1-E3548A24A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633ABB5-76C9-422A-B6D3-931B70C96F10}"/>
              </a:ext>
            </a:extLst>
          </p:cNvPr>
          <p:cNvSpPr>
            <a:spLocks noGrp="1"/>
          </p:cNvSpPr>
          <p:nvPr>
            <p:ph type="dt" sz="half" idx="10"/>
          </p:nvPr>
        </p:nvSpPr>
        <p:spPr/>
        <p:txBody>
          <a:bodyPr/>
          <a:lstStyle/>
          <a:p>
            <a:fld id="{A76E1671-358D-4BAB-9EB2-DC8D65251B89}" type="datetimeFigureOut">
              <a:rPr lang="en-US" smtClean="0"/>
              <a:t>3/28/2022</a:t>
            </a:fld>
            <a:endParaRPr lang="en-US"/>
          </a:p>
        </p:txBody>
      </p:sp>
      <p:sp>
        <p:nvSpPr>
          <p:cNvPr id="6" name="Нижний колонтитул 5">
            <a:extLst>
              <a:ext uri="{FF2B5EF4-FFF2-40B4-BE49-F238E27FC236}">
                <a16:creationId xmlns:a16="http://schemas.microsoft.com/office/drawing/2014/main" id="{36AECAB4-441B-4BA1-9EB9-CE05AF6BBC73}"/>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8F852E05-DB3B-4B02-9658-B1682F2DF345}"/>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290289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D0249F-5E6F-435B-8BA6-2A7715856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B9024CB9-05D5-4CEB-A431-24500E1B2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4934E13-6B72-4799-A173-50AE9991F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E1671-358D-4BAB-9EB2-DC8D65251B89}" type="datetimeFigureOut">
              <a:rPr lang="en-US" smtClean="0"/>
              <a:t>3/28/2022</a:t>
            </a:fld>
            <a:endParaRPr lang="en-US"/>
          </a:p>
        </p:txBody>
      </p:sp>
      <p:sp>
        <p:nvSpPr>
          <p:cNvPr id="5" name="Нижний колонтитул 4">
            <a:extLst>
              <a:ext uri="{FF2B5EF4-FFF2-40B4-BE49-F238E27FC236}">
                <a16:creationId xmlns:a16="http://schemas.microsoft.com/office/drawing/2014/main" id="{42D8DB70-5BC0-49E9-831B-FA9902663C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D5CCAF82-71F2-4F04-AEC5-AD970EB35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BD233-594A-4988-B3E0-F12C767C00D3}" type="slidenum">
              <a:rPr lang="en-US" smtClean="0"/>
              <a:t>‹#›</a:t>
            </a:fld>
            <a:endParaRPr lang="en-US"/>
          </a:p>
        </p:txBody>
      </p:sp>
    </p:spTree>
    <p:extLst>
      <p:ext uri="{BB962C8B-B14F-4D97-AF65-F5344CB8AC3E}">
        <p14:creationId xmlns:p14="http://schemas.microsoft.com/office/powerpoint/2010/main" val="2899989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BB7B41-7122-497A-A583-FEDA914639DE}"/>
              </a:ext>
            </a:extLst>
          </p:cNvPr>
          <p:cNvSpPr>
            <a:spLocks noGrp="1"/>
          </p:cNvSpPr>
          <p:nvPr>
            <p:ph type="ctrTitle"/>
          </p:nvPr>
        </p:nvSpPr>
        <p:spPr>
          <a:xfrm>
            <a:off x="1524000" y="394166"/>
            <a:ext cx="9144000" cy="3034834"/>
          </a:xfrm>
        </p:spPr>
        <p:txBody>
          <a:bodyPr>
            <a:normAutofit/>
          </a:bodyPr>
          <a:lstStyle/>
          <a:p>
            <a:r>
              <a:rPr lang="en-US" b="1" dirty="0"/>
              <a:t>Specificity of machine learning methods in time series analysis</a:t>
            </a:r>
          </a:p>
        </p:txBody>
      </p:sp>
      <p:sp>
        <p:nvSpPr>
          <p:cNvPr id="3" name="Подзаголовок 2">
            <a:extLst>
              <a:ext uri="{FF2B5EF4-FFF2-40B4-BE49-F238E27FC236}">
                <a16:creationId xmlns:a16="http://schemas.microsoft.com/office/drawing/2014/main" id="{1BE6ACEE-330D-41E3-B6ED-241B20D52AFA}"/>
              </a:ext>
            </a:extLst>
          </p:cNvPr>
          <p:cNvSpPr>
            <a:spLocks noGrp="1"/>
          </p:cNvSpPr>
          <p:nvPr>
            <p:ph type="subTitle" idx="1"/>
          </p:nvPr>
        </p:nvSpPr>
        <p:spPr>
          <a:xfrm>
            <a:off x="1846730" y="3429000"/>
            <a:ext cx="9144000" cy="2906338"/>
          </a:xfrm>
        </p:spPr>
        <p:txBody>
          <a:bodyPr>
            <a:normAutofit/>
          </a:bodyPr>
          <a:lstStyle/>
          <a:p>
            <a:r>
              <a:rPr lang="en-US" dirty="0" smtClean="0"/>
              <a:t>Specificity of time series analysis with machine learning methods;</a:t>
            </a:r>
          </a:p>
          <a:p>
            <a:r>
              <a:rPr lang="en-US" dirty="0" smtClean="0"/>
              <a:t>Review of some problems of time series analysis with their solutions using machine learning methods;</a:t>
            </a:r>
          </a:p>
          <a:p>
            <a:r>
              <a:rPr lang="en-US" dirty="0" smtClean="0"/>
              <a:t>Time series metrics;</a:t>
            </a:r>
          </a:p>
          <a:p>
            <a:r>
              <a:rPr lang="en-US" dirty="0" smtClean="0"/>
              <a:t>Review of the tasks of clustering time series;</a:t>
            </a:r>
            <a:endParaRPr lang="ru-RU" dirty="0" smtClean="0"/>
          </a:p>
          <a:p>
            <a:r>
              <a:rPr lang="en-US" dirty="0" smtClean="0"/>
              <a:t>Review</a:t>
            </a:r>
            <a:r>
              <a:rPr lang="ru-RU" dirty="0" smtClean="0"/>
              <a:t> </a:t>
            </a:r>
            <a:r>
              <a:rPr lang="en-US" dirty="0" smtClean="0"/>
              <a:t>of</a:t>
            </a:r>
            <a:r>
              <a:rPr lang="ru-RU" dirty="0" smtClean="0"/>
              <a:t> </a:t>
            </a:r>
            <a:r>
              <a:rPr lang="en-US" dirty="0" smtClean="0"/>
              <a:t>distances in machine learning.</a:t>
            </a:r>
          </a:p>
        </p:txBody>
      </p:sp>
    </p:spTree>
    <p:extLst>
      <p:ext uri="{BB962C8B-B14F-4D97-AF65-F5344CB8AC3E}">
        <p14:creationId xmlns:p14="http://schemas.microsoft.com/office/powerpoint/2010/main" val="2316596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pPr eaLnBrk="0" fontAlgn="base" hangingPunct="0">
              <a:lnSpc>
                <a:spcPct val="100000"/>
              </a:lnSpc>
              <a:spcBef>
                <a:spcPct val="0"/>
              </a:spcBef>
              <a:spcAft>
                <a:spcPct val="0"/>
              </a:spcAft>
            </a:pPr>
            <a:r>
              <a:rPr lang="en-US" sz="2400" b="1" dirty="0"/>
              <a:t>Time series </a:t>
            </a:r>
            <a:r>
              <a:rPr lang="en-US" sz="2400" b="1" dirty="0" err="1"/>
              <a:t>denoising</a:t>
            </a:r>
            <a:r>
              <a:rPr lang="en-US" sz="2400" b="1" dirty="0"/>
              <a:t> </a:t>
            </a:r>
            <a:r>
              <a:rPr lang="en-US" sz="2400" dirty="0"/>
              <a:t>from white </a:t>
            </a:r>
            <a:r>
              <a:rPr lang="en-US" sz="2400" dirty="0" smtClean="0"/>
              <a:t>Gaussian </a:t>
            </a:r>
            <a:r>
              <a:rPr lang="en-US" sz="2400" dirty="0"/>
              <a:t>noises (</a:t>
            </a:r>
            <a:r>
              <a:rPr lang="en-US" sz="2400" i="1" dirty="0"/>
              <a:t>unsupervised learning case</a:t>
            </a:r>
            <a:r>
              <a:rPr lang="en-US" sz="2400" dirty="0"/>
              <a:t>).</a:t>
            </a:r>
            <a:endParaRPr lang="ru-RU" altLang="ru-RU" sz="1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Рисунок 10"/>
          <p:cNvPicPr>
            <a:picLocks noChangeAspect="1"/>
          </p:cNvPicPr>
          <p:nvPr/>
        </p:nvPicPr>
        <p:blipFill>
          <a:blip r:embed="rId2"/>
          <a:stretch>
            <a:fillRect/>
          </a:stretch>
        </p:blipFill>
        <p:spPr>
          <a:xfrm>
            <a:off x="1222281" y="2185148"/>
            <a:ext cx="8340819" cy="3091352"/>
          </a:xfrm>
          <a:prstGeom prst="rect">
            <a:avLst/>
          </a:prstGeom>
        </p:spPr>
      </p:pic>
    </p:spTree>
    <p:extLst>
      <p:ext uri="{BB962C8B-B14F-4D97-AF65-F5344CB8AC3E}">
        <p14:creationId xmlns:p14="http://schemas.microsoft.com/office/powerpoint/2010/main" val="236860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pPr eaLnBrk="0" fontAlgn="base" hangingPunct="0">
              <a:lnSpc>
                <a:spcPct val="100000"/>
              </a:lnSpc>
              <a:spcBef>
                <a:spcPct val="0"/>
              </a:spcBef>
              <a:spcAft>
                <a:spcPct val="0"/>
              </a:spcAft>
            </a:pPr>
            <a:r>
              <a:rPr lang="en-US" sz="2000" b="1" dirty="0"/>
              <a:t>Time series decomposition</a:t>
            </a:r>
            <a:r>
              <a:rPr lang="en-US" sz="2000" dirty="0"/>
              <a:t> on obvious trend, seasonal part and residual part (</a:t>
            </a:r>
            <a:r>
              <a:rPr lang="en-US" sz="2000" i="1" dirty="0"/>
              <a:t>in general unsupervised learning</a:t>
            </a:r>
            <a:r>
              <a:rPr lang="en-US" sz="2000" dirty="0"/>
              <a:t>).</a:t>
            </a:r>
            <a:endParaRPr lang="ru-RU" altLang="ru-RU" sz="9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2" name="Рисунок 11"/>
          <p:cNvPicPr>
            <a:picLocks noChangeAspect="1"/>
          </p:cNvPicPr>
          <p:nvPr/>
        </p:nvPicPr>
        <p:blipFill>
          <a:blip r:embed="rId2"/>
          <a:stretch>
            <a:fillRect/>
          </a:stretch>
        </p:blipFill>
        <p:spPr>
          <a:xfrm>
            <a:off x="2489199" y="2077441"/>
            <a:ext cx="5667375" cy="3895424"/>
          </a:xfrm>
          <a:prstGeom prst="rect">
            <a:avLst/>
          </a:prstGeom>
        </p:spPr>
      </p:pic>
    </p:spTree>
    <p:extLst>
      <p:ext uri="{BB962C8B-B14F-4D97-AF65-F5344CB8AC3E}">
        <p14:creationId xmlns:p14="http://schemas.microsoft.com/office/powerpoint/2010/main" val="178294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r>
              <a:rPr lang="en-US" sz="2000" b="1" dirty="0"/>
              <a:t>Time series decomposition</a:t>
            </a:r>
            <a:r>
              <a:rPr lang="en-US" sz="2000" dirty="0"/>
              <a:t> without any obvious time series patterns (</a:t>
            </a:r>
            <a:r>
              <a:rPr lang="en-US" sz="2000" i="1" dirty="0"/>
              <a:t>in </a:t>
            </a:r>
            <a:r>
              <a:rPr lang="en-US" sz="2000" i="1" dirty="0" smtClean="0"/>
              <a:t>general </a:t>
            </a:r>
            <a:r>
              <a:rPr lang="en-US" sz="2000" i="1" dirty="0"/>
              <a:t>unsupervised learning</a:t>
            </a:r>
            <a:r>
              <a:rPr lang="en-US" sz="2000" dirty="0" smtClean="0"/>
              <a:t>),</a:t>
            </a:r>
          </a:p>
          <a:p>
            <a:pPr lvl="1"/>
            <a:r>
              <a:rPr lang="en-US" sz="2000" dirty="0" smtClean="0"/>
              <a:t>If </a:t>
            </a:r>
            <a:r>
              <a:rPr lang="en-US" sz="2000" dirty="0"/>
              <a:t>we will rest only slow-changeable components (or for instance, components with the highest variance), than we can resampling data (down sampling) in this case it will be </a:t>
            </a:r>
            <a:r>
              <a:rPr lang="en-US" sz="2000" b="1" dirty="0"/>
              <a:t>data compression</a:t>
            </a:r>
            <a:r>
              <a:rPr lang="en-US" sz="2000" dirty="0"/>
              <a:t> task (</a:t>
            </a:r>
            <a:r>
              <a:rPr lang="en-US" sz="2000" i="1" dirty="0"/>
              <a:t>unsupervised learning</a:t>
            </a:r>
            <a:r>
              <a:rPr lang="en-US" sz="2000" dirty="0" smtClean="0"/>
              <a:t>),</a:t>
            </a: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AutoShape 2" descr="image.pn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3" name="Рисунок 12"/>
          <p:cNvPicPr>
            <a:picLocks noChangeAspect="1"/>
          </p:cNvPicPr>
          <p:nvPr/>
        </p:nvPicPr>
        <p:blipFill>
          <a:blip r:embed="rId2"/>
          <a:stretch>
            <a:fillRect/>
          </a:stretch>
        </p:blipFill>
        <p:spPr>
          <a:xfrm>
            <a:off x="7344398" y="2552700"/>
            <a:ext cx="4490414" cy="4138799"/>
          </a:xfrm>
          <a:prstGeom prst="rect">
            <a:avLst/>
          </a:prstGeom>
        </p:spPr>
      </p:pic>
      <p:sp>
        <p:nvSpPr>
          <p:cNvPr id="14" name="Прямоугольник 13"/>
          <p:cNvSpPr/>
          <p:nvPr/>
        </p:nvSpPr>
        <p:spPr>
          <a:xfrm>
            <a:off x="92364" y="2791192"/>
            <a:ext cx="7252033" cy="1323439"/>
          </a:xfrm>
          <a:prstGeom prst="rect">
            <a:avLst/>
          </a:prstGeom>
        </p:spPr>
        <p:txBody>
          <a:bodyPr wrap="square">
            <a:spAutoFit/>
          </a:bodyPr>
          <a:lstStyle/>
          <a:p>
            <a:pPr marL="800100" lvl="1" indent="-342900">
              <a:buFont typeface="Arial" panose="020B0604020202020204" pitchFamily="34" charset="0"/>
              <a:buChar char="•"/>
            </a:pPr>
            <a:r>
              <a:rPr lang="en-US" sz="2000" dirty="0"/>
              <a:t>if we will know by some model or other source of information which components are valuable we can reconstruct series without inferences and noises (make </a:t>
            </a:r>
            <a:r>
              <a:rPr lang="en-US" sz="2000" b="1" dirty="0"/>
              <a:t>time series filtration</a:t>
            </a:r>
            <a:r>
              <a:rPr lang="en-US" sz="2000" dirty="0"/>
              <a:t>) - in this case it will be </a:t>
            </a:r>
            <a:r>
              <a:rPr lang="en-US" sz="2000" i="1" dirty="0"/>
              <a:t>supervised learning</a:t>
            </a:r>
            <a:r>
              <a:rPr lang="en-US" sz="2000" dirty="0"/>
              <a:t>.</a:t>
            </a:r>
          </a:p>
        </p:txBody>
      </p:sp>
    </p:spTree>
    <p:extLst>
      <p:ext uri="{BB962C8B-B14F-4D97-AF65-F5344CB8AC3E}">
        <p14:creationId xmlns:p14="http://schemas.microsoft.com/office/powerpoint/2010/main" val="118940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Tasks of clustering</a:t>
            </a:r>
            <a:endParaRPr lang="ru-RU" dirty="0"/>
          </a:p>
        </p:txBody>
      </p:sp>
      <p:sp>
        <p:nvSpPr>
          <p:cNvPr id="3" name="Объект 2"/>
          <p:cNvSpPr>
            <a:spLocks noGrp="1"/>
          </p:cNvSpPr>
          <p:nvPr>
            <p:ph idx="1"/>
          </p:nvPr>
        </p:nvSpPr>
        <p:spPr>
          <a:xfrm>
            <a:off x="482600" y="1228724"/>
            <a:ext cx="11137900" cy="5108575"/>
          </a:xfrm>
        </p:spPr>
        <p:txBody>
          <a:bodyPr>
            <a:normAutofit/>
          </a:bodyPr>
          <a:lstStyle/>
          <a:p>
            <a:pPr eaLnBrk="0" fontAlgn="base" hangingPunct="0">
              <a:lnSpc>
                <a:spcPct val="100000"/>
              </a:lnSpc>
              <a:spcBef>
                <a:spcPct val="0"/>
              </a:spcBef>
              <a:spcAft>
                <a:spcPct val="0"/>
              </a:spcAft>
            </a:pPr>
            <a:r>
              <a:rPr lang="ru-RU" altLang="ru-RU" sz="2000" dirty="0" err="1">
                <a:solidFill>
                  <a:srgbClr val="000000"/>
                </a:solidFill>
                <a:latin typeface="Georgia" panose="02040502050405020303" pitchFamily="18" charset="0"/>
              </a:rPr>
              <a:t>Large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amount</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of</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data</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stored</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in</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serialized</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databases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make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the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process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of</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its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parsing</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and</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screening</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useful</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information</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visualization</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its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clustering</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actual</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task</a:t>
            </a:r>
            <a:r>
              <a:rPr lang="ru-RU" altLang="ru-RU" sz="2000" dirty="0" smtClean="0">
                <a:solidFill>
                  <a:srgbClr val="000000"/>
                </a:solidFill>
                <a:latin typeface="Georgia" panose="02040502050405020303" pitchFamily="18" charset="0"/>
              </a:rPr>
              <a:t>.</a:t>
            </a:r>
            <a:endParaRPr lang="en-US" altLang="ru-RU" sz="2000" dirty="0" smtClean="0">
              <a:solidFill>
                <a:srgbClr val="000000"/>
              </a:solidFill>
              <a:latin typeface="Georgia" panose="02040502050405020303" pitchFamily="18" charset="0"/>
            </a:endParaRPr>
          </a:p>
          <a:p>
            <a:pPr eaLnBrk="0" fontAlgn="base" hangingPunct="0">
              <a:lnSpc>
                <a:spcPct val="100000"/>
              </a:lnSpc>
              <a:spcBef>
                <a:spcPct val="0"/>
              </a:spcBef>
              <a:spcAft>
                <a:spcPct val="0"/>
              </a:spcAft>
            </a:pPr>
            <a:r>
              <a:rPr lang="ru-RU" altLang="ru-RU" sz="2000" dirty="0" err="1" smtClean="0">
                <a:solidFill>
                  <a:srgbClr val="000000"/>
                </a:solidFill>
                <a:latin typeface="Georgia" panose="02040502050405020303" pitchFamily="18" charset="0"/>
              </a:rPr>
              <a:t>For</a:t>
            </a:r>
            <a:r>
              <a:rPr lang="ru-RU" altLang="ru-RU" sz="2000" dirty="0" smtClean="0">
                <a:solidFill>
                  <a:srgbClr val="000000"/>
                </a:solidFill>
                <a:latin typeface="Georgia" panose="02040502050405020303" pitchFamily="18" charset="0"/>
              </a:rPr>
              <a:t> </a:t>
            </a:r>
            <a:r>
              <a:rPr lang="ru-RU" altLang="ru-RU" sz="2000" dirty="0">
                <a:solidFill>
                  <a:srgbClr val="000000"/>
                </a:solidFill>
                <a:latin typeface="Georgia" panose="02040502050405020303" pitchFamily="18" charset="0"/>
              </a:rPr>
              <a:t>instance,</a:t>
            </a:r>
            <a:endParaRPr lang="ru-RU" altLang="ru-RU" sz="2000" dirty="0"/>
          </a:p>
          <a:p>
            <a:pPr lvl="1" eaLnBrk="0" fontAlgn="base" hangingPunct="0">
              <a:lnSpc>
                <a:spcPct val="100000"/>
              </a:lnSpc>
              <a:spcBef>
                <a:spcPct val="0"/>
              </a:spcBef>
              <a:spcAft>
                <a:spcPct val="0"/>
              </a:spcAft>
            </a:pPr>
            <a:r>
              <a:rPr lang="ru-RU" altLang="ru-RU" sz="2000" b="1" dirty="0" err="1">
                <a:solidFill>
                  <a:srgbClr val="000000"/>
                </a:solidFill>
              </a:rPr>
              <a:t>Time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database</a:t>
            </a:r>
            <a:r>
              <a:rPr lang="ru-RU" altLang="ru-RU" sz="2000" b="1" dirty="0">
                <a:solidFill>
                  <a:srgbClr val="000000"/>
                </a:solidFill>
              </a:rPr>
              <a:t> (TSDB),</a:t>
            </a:r>
          </a:p>
          <a:p>
            <a:pPr lvl="1" eaLnBrk="0" fontAlgn="base" hangingPunct="0">
              <a:lnSpc>
                <a:spcPct val="100000"/>
              </a:lnSpc>
              <a:spcBef>
                <a:spcPct val="0"/>
              </a:spcBef>
              <a:spcAft>
                <a:spcPct val="0"/>
              </a:spcAft>
            </a:pPr>
            <a:r>
              <a:rPr lang="ru-RU" altLang="ru-RU" sz="2000" b="1" dirty="0" err="1">
                <a:solidFill>
                  <a:srgbClr val="000000"/>
                </a:solidFill>
              </a:rPr>
              <a:t>sensors</a:t>
            </a:r>
            <a:r>
              <a:rPr lang="ru-RU" altLang="ru-RU" sz="2000" b="1" dirty="0">
                <a:solidFill>
                  <a:srgbClr val="000000"/>
                </a:solidFill>
              </a:rPr>
              <a:t> </a:t>
            </a:r>
            <a:r>
              <a:rPr lang="ru-RU" altLang="ru-RU" sz="2000" b="1" dirty="0" err="1">
                <a:solidFill>
                  <a:srgbClr val="000000"/>
                </a:solidFill>
              </a:rPr>
              <a:t>measurements</a:t>
            </a:r>
            <a:r>
              <a:rPr lang="ru-RU" altLang="ru-RU" sz="2000" b="1" dirty="0">
                <a:solidFill>
                  <a:srgbClr val="000000"/>
                </a:solidFill>
              </a:rPr>
              <a:t> </a:t>
            </a:r>
            <a:r>
              <a:rPr lang="ru-RU" altLang="ru-RU" sz="2000" b="1" dirty="0" err="1">
                <a:solidFill>
                  <a:srgbClr val="000000"/>
                </a:solidFill>
              </a:rPr>
              <a:t>results</a:t>
            </a:r>
            <a:r>
              <a:rPr lang="ru-RU" altLang="ru-RU" sz="2000" b="1" dirty="0">
                <a:solidFill>
                  <a:srgbClr val="000000"/>
                </a:solidFill>
              </a:rPr>
              <a:t>,</a:t>
            </a:r>
            <a:endParaRPr lang="ru-RU" altLang="ru-RU" sz="2000" dirty="0">
              <a:solidFill>
                <a:srgbClr val="000000"/>
              </a:solidFill>
            </a:endParaRPr>
          </a:p>
          <a:p>
            <a:pPr lvl="1" eaLnBrk="0" fontAlgn="base" hangingPunct="0">
              <a:lnSpc>
                <a:spcPct val="100000"/>
              </a:lnSpc>
              <a:spcBef>
                <a:spcPct val="0"/>
              </a:spcBef>
              <a:spcAft>
                <a:spcPct val="0"/>
              </a:spcAft>
            </a:pPr>
            <a:r>
              <a:rPr lang="ru-RU" altLang="ru-RU" sz="2000" b="1" dirty="0" err="1">
                <a:solidFill>
                  <a:srgbClr val="000000"/>
                </a:solidFill>
              </a:rPr>
              <a:t>speech</a:t>
            </a:r>
            <a:r>
              <a:rPr lang="ru-RU" altLang="ru-RU" sz="2000" b="1" dirty="0">
                <a:solidFill>
                  <a:srgbClr val="000000"/>
                </a:solidFill>
              </a:rPr>
              <a:t> </a:t>
            </a:r>
            <a:r>
              <a:rPr lang="ru-RU" altLang="ru-RU" sz="2000" b="1" dirty="0" err="1">
                <a:solidFill>
                  <a:srgbClr val="000000"/>
                </a:solidFill>
              </a:rPr>
              <a:t>or</a:t>
            </a:r>
            <a:r>
              <a:rPr lang="ru-RU" altLang="ru-RU" sz="2000" b="1" dirty="0">
                <a:solidFill>
                  <a:srgbClr val="000000"/>
                </a:solidFill>
              </a:rPr>
              <a:t> </a:t>
            </a:r>
            <a:r>
              <a:rPr lang="ru-RU" altLang="ru-RU" sz="2000" b="1" dirty="0" err="1">
                <a:solidFill>
                  <a:srgbClr val="000000"/>
                </a:solidFill>
              </a:rPr>
              <a:t>music</a:t>
            </a:r>
            <a:r>
              <a:rPr lang="ru-RU" altLang="ru-RU" sz="2000" b="1" dirty="0">
                <a:solidFill>
                  <a:srgbClr val="000000"/>
                </a:solidFill>
              </a:rPr>
              <a:t> </a:t>
            </a:r>
            <a:r>
              <a:rPr lang="ru-RU" altLang="ru-RU" sz="2000" b="1" dirty="0" err="1">
                <a:solidFill>
                  <a:srgbClr val="000000"/>
                </a:solidFill>
              </a:rPr>
              <a:t>pattern</a:t>
            </a:r>
            <a:r>
              <a:rPr lang="ru-RU" altLang="ru-RU" sz="2000" b="1" dirty="0">
                <a:solidFill>
                  <a:srgbClr val="000000"/>
                </a:solidFill>
              </a:rPr>
              <a:t> </a:t>
            </a:r>
            <a:r>
              <a:rPr lang="ru-RU" altLang="ru-RU" sz="2000" b="1" dirty="0" err="1">
                <a:solidFill>
                  <a:srgbClr val="000000"/>
                </a:solidFill>
              </a:rPr>
              <a:t>searching</a:t>
            </a:r>
            <a:r>
              <a:rPr lang="ru-RU" altLang="ru-RU" sz="2000" b="1" dirty="0">
                <a:solidFill>
                  <a:srgbClr val="000000"/>
                </a:solidFill>
              </a:rPr>
              <a:t>.</a:t>
            </a:r>
            <a:endParaRPr lang="ru-RU" altLang="ru-RU" sz="2000" dirty="0">
              <a:solidFill>
                <a:srgbClr val="000000"/>
              </a:solidFill>
            </a:endParaRPr>
          </a:p>
          <a:p>
            <a:r>
              <a:rPr lang="en-US" sz="2000" dirty="0" smtClean="0"/>
              <a:t>The </a:t>
            </a:r>
            <a:r>
              <a:rPr lang="en-US" sz="2000" dirty="0"/>
              <a:t>process of separating groups according to similarities of data is called clustering</a:t>
            </a:r>
            <a:r>
              <a:rPr lang="en-US" sz="2000" dirty="0" smtClean="0"/>
              <a:t>.</a:t>
            </a:r>
            <a:endParaRPr lang="en-US" sz="2000" dirty="0"/>
          </a:p>
          <a:p>
            <a:pPr lvl="1"/>
            <a:r>
              <a:rPr lang="en-US" sz="2000" i="1" u="sng" dirty="0"/>
              <a:t>The goal of clustering is to identify structure in an unlabeled dataset</a:t>
            </a:r>
            <a:r>
              <a:rPr lang="en-US" sz="2000" i="1" dirty="0"/>
              <a:t> by objectively organizing data into homogeneous groups where the within-group-object similarity is minimized and the between-group-object dissimilarity is maximized.</a:t>
            </a:r>
            <a:r>
              <a:rPr lang="en-US" sz="2000" dirty="0"/>
              <a:t/>
            </a:r>
            <a:br>
              <a:rPr lang="en-US" sz="2000" dirty="0"/>
            </a:br>
            <a:endParaRPr lang="ru-RU" sz="2000" dirty="0"/>
          </a:p>
        </p:txBody>
      </p:sp>
    </p:spTree>
    <p:extLst>
      <p:ext uri="{BB962C8B-B14F-4D97-AF65-F5344CB8AC3E}">
        <p14:creationId xmlns:p14="http://schemas.microsoft.com/office/powerpoint/2010/main" val="184747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Tasks of clustering</a:t>
            </a:r>
            <a:endParaRPr lang="ru-RU" dirty="0"/>
          </a:p>
        </p:txBody>
      </p:sp>
      <p:sp>
        <p:nvSpPr>
          <p:cNvPr id="3" name="Объект 2"/>
          <p:cNvSpPr>
            <a:spLocks noGrp="1"/>
          </p:cNvSpPr>
          <p:nvPr>
            <p:ph idx="1"/>
          </p:nvPr>
        </p:nvSpPr>
        <p:spPr>
          <a:xfrm>
            <a:off x="482600" y="1228724"/>
            <a:ext cx="11137900" cy="5108575"/>
          </a:xfrm>
        </p:spPr>
        <p:txBody>
          <a:bodyPr>
            <a:normAutofit/>
          </a:bodyPr>
          <a:lstStyle/>
          <a:p>
            <a:pPr eaLnBrk="0" fontAlgn="base" hangingPunct="0">
              <a:lnSpc>
                <a:spcPct val="100000"/>
              </a:lnSpc>
              <a:spcBef>
                <a:spcPct val="0"/>
              </a:spcBef>
              <a:spcAft>
                <a:spcPct val="0"/>
              </a:spcAft>
            </a:pPr>
            <a:r>
              <a:rPr lang="ru-RU" altLang="ru-RU" sz="2000" dirty="0" err="1" smtClean="0">
                <a:solidFill>
                  <a:srgbClr val="000000"/>
                </a:solidFill>
                <a:latin typeface="Georgia" panose="02040502050405020303" pitchFamily="18" charset="0"/>
              </a:rPr>
              <a:t>Example</a:t>
            </a:r>
            <a:r>
              <a:rPr lang="ru-RU" altLang="ru-RU" sz="2000" dirty="0" smtClean="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of</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time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series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segments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clustering</a:t>
            </a:r>
            <a:endParaRPr lang="ru-RU" altLang="ru-RU" sz="2000" dirty="0">
              <a:solidFill>
                <a:srgbClr val="000000"/>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ru-RU" altLang="ru-RU" sz="2000" dirty="0">
              <a:latin typeface="Arial" panose="020B0604020202020204" pitchFamily="34" charset="0"/>
            </a:endParaRP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p:cNvPicPr>
            <a:picLocks noChangeAspect="1"/>
          </p:cNvPicPr>
          <p:nvPr/>
        </p:nvPicPr>
        <p:blipFill>
          <a:blip r:embed="rId2"/>
          <a:stretch>
            <a:fillRect/>
          </a:stretch>
        </p:blipFill>
        <p:spPr>
          <a:xfrm>
            <a:off x="460375" y="1854200"/>
            <a:ext cx="5798697" cy="3043237"/>
          </a:xfrm>
          <a:prstGeom prst="rect">
            <a:avLst/>
          </a:prstGeom>
        </p:spPr>
      </p:pic>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p:cNvPicPr>
            <a:picLocks noChangeAspect="1"/>
          </p:cNvPicPr>
          <p:nvPr/>
        </p:nvPicPr>
        <p:blipFill>
          <a:blip r:embed="rId3"/>
          <a:stretch>
            <a:fillRect/>
          </a:stretch>
        </p:blipFill>
        <p:spPr>
          <a:xfrm>
            <a:off x="5829300" y="3380727"/>
            <a:ext cx="6178550" cy="3302648"/>
          </a:xfrm>
          <a:prstGeom prst="rect">
            <a:avLst/>
          </a:prstGeom>
        </p:spPr>
      </p:pic>
    </p:spTree>
    <p:extLst>
      <p:ext uri="{BB962C8B-B14F-4D97-AF65-F5344CB8AC3E}">
        <p14:creationId xmlns:p14="http://schemas.microsoft.com/office/powerpoint/2010/main" val="3122477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Specificity</a:t>
            </a:r>
            <a:r>
              <a:rPr lang="en-US" b="1" dirty="0" smtClean="0"/>
              <a:t> of </a:t>
            </a:r>
            <a:r>
              <a:rPr lang="en-US" b="1" dirty="0"/>
              <a:t>clustering</a:t>
            </a:r>
            <a:endParaRPr lang="ru-RU" dirty="0"/>
          </a:p>
        </p:txBody>
      </p:sp>
      <p:sp>
        <p:nvSpPr>
          <p:cNvPr id="3" name="Объект 2"/>
          <p:cNvSpPr>
            <a:spLocks noGrp="1"/>
          </p:cNvSpPr>
          <p:nvPr>
            <p:ph idx="1"/>
          </p:nvPr>
        </p:nvSpPr>
        <p:spPr>
          <a:xfrm>
            <a:off x="307975" y="1104900"/>
            <a:ext cx="11401425" cy="5283200"/>
          </a:xfrm>
        </p:spPr>
        <p:txBody>
          <a:bodyPr>
            <a:noAutofit/>
          </a:bodyPr>
          <a:lstStyle/>
          <a:p>
            <a:pPr eaLnBrk="0" fontAlgn="base" hangingPunct="0">
              <a:lnSpc>
                <a:spcPct val="100000"/>
              </a:lnSpc>
              <a:spcBef>
                <a:spcPts val="300"/>
              </a:spcBef>
              <a:spcAft>
                <a:spcPct val="0"/>
              </a:spcAft>
            </a:pPr>
            <a:r>
              <a:rPr lang="en-US" dirty="0"/>
              <a:t>Example of time series segments and its PCA dimension reduction</a:t>
            </a:r>
            <a:endParaRPr lang="ru-RU" altLang="ru-RU"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2"/>
          <a:stretch>
            <a:fillRect/>
          </a:stretch>
        </p:blipFill>
        <p:spPr>
          <a:xfrm>
            <a:off x="612775" y="1592261"/>
            <a:ext cx="9848366" cy="4913313"/>
          </a:xfrm>
          <a:prstGeom prst="rect">
            <a:avLst/>
          </a:prstGeom>
        </p:spPr>
      </p:pic>
    </p:spTree>
    <p:extLst>
      <p:ext uri="{BB962C8B-B14F-4D97-AF65-F5344CB8AC3E}">
        <p14:creationId xmlns:p14="http://schemas.microsoft.com/office/powerpoint/2010/main" val="1095845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a:t>
            </a:r>
            <a:r>
              <a:rPr lang="en-US" b="1" dirty="0" smtClean="0"/>
              <a:t>Methods of </a:t>
            </a:r>
            <a:r>
              <a:rPr lang="en-US" b="1" dirty="0"/>
              <a:t>clustering</a:t>
            </a:r>
            <a:endParaRPr lang="ru-RU" dirty="0"/>
          </a:p>
        </p:txBody>
      </p:sp>
      <p:sp>
        <p:nvSpPr>
          <p:cNvPr id="3" name="Объект 2"/>
          <p:cNvSpPr>
            <a:spLocks noGrp="1"/>
          </p:cNvSpPr>
          <p:nvPr>
            <p:ph idx="1"/>
          </p:nvPr>
        </p:nvSpPr>
        <p:spPr>
          <a:xfrm>
            <a:off x="5358946" y="1202644"/>
            <a:ext cx="6165397" cy="5283200"/>
          </a:xfrm>
        </p:spPr>
        <p:txBody>
          <a:bodyPr>
            <a:noAutofit/>
          </a:bodyPr>
          <a:lstStyle/>
          <a:p>
            <a:r>
              <a:rPr lang="en-US" dirty="0"/>
              <a:t>Example of clustering</a:t>
            </a:r>
            <a:endParaRPr lang="en-US"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rotWithShape="1">
          <a:blip r:embed="rId2"/>
          <a:srcRect t="29497" b="36082"/>
          <a:stretch/>
        </p:blipFill>
        <p:spPr>
          <a:xfrm>
            <a:off x="5009243" y="1895088"/>
            <a:ext cx="6515100" cy="3976916"/>
          </a:xfrm>
          <a:prstGeom prst="rect">
            <a:avLst/>
          </a:prstGeom>
        </p:spPr>
      </p:pic>
      <p:pic>
        <p:nvPicPr>
          <p:cNvPr id="11" name="Рисунок 10"/>
          <p:cNvPicPr>
            <a:picLocks noChangeAspect="1"/>
          </p:cNvPicPr>
          <p:nvPr/>
        </p:nvPicPr>
        <p:blipFill rotWithShape="1">
          <a:blip r:embed="rId2"/>
          <a:srcRect b="70818"/>
          <a:stretch/>
        </p:blipFill>
        <p:spPr>
          <a:xfrm>
            <a:off x="184731" y="1157287"/>
            <a:ext cx="4944092" cy="2558613"/>
          </a:xfrm>
          <a:prstGeom prst="rect">
            <a:avLst/>
          </a:prstGeom>
        </p:spPr>
      </p:pic>
      <p:pic>
        <p:nvPicPr>
          <p:cNvPr id="12" name="Рисунок 11"/>
          <p:cNvPicPr>
            <a:picLocks noChangeAspect="1"/>
          </p:cNvPicPr>
          <p:nvPr/>
        </p:nvPicPr>
        <p:blipFill rotWithShape="1">
          <a:blip r:embed="rId2"/>
          <a:srcRect l="-1189" t="65091" r="1189" b="2067"/>
          <a:stretch/>
        </p:blipFill>
        <p:spPr>
          <a:xfrm>
            <a:off x="405492" y="3769152"/>
            <a:ext cx="4710629" cy="2743524"/>
          </a:xfrm>
          <a:prstGeom prst="rect">
            <a:avLst/>
          </a:prstGeom>
        </p:spPr>
      </p:pic>
    </p:spTree>
    <p:extLst>
      <p:ext uri="{BB962C8B-B14F-4D97-AF65-F5344CB8AC3E}">
        <p14:creationId xmlns:p14="http://schemas.microsoft.com/office/powerpoint/2010/main" val="801738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a:t>
            </a:r>
            <a:r>
              <a:rPr lang="en-US" b="1" dirty="0"/>
              <a:t>Segments. </a:t>
            </a:r>
            <a:r>
              <a:rPr lang="en-US" b="1" dirty="0"/>
              <a:t>Specificity</a:t>
            </a:r>
            <a:r>
              <a:rPr lang="en-US" b="1" dirty="0" smtClean="0"/>
              <a:t> </a:t>
            </a:r>
            <a:r>
              <a:rPr lang="en-US" b="1" dirty="0"/>
              <a:t>of </a:t>
            </a:r>
            <a:r>
              <a:rPr lang="en-US" b="1" dirty="0" smtClean="0"/>
              <a:t>features</a:t>
            </a:r>
            <a:endParaRPr lang="ru-RU" dirty="0"/>
          </a:p>
        </p:txBody>
      </p:sp>
      <p:sp>
        <p:nvSpPr>
          <p:cNvPr id="3" name="Объект 2"/>
          <p:cNvSpPr>
            <a:spLocks noGrp="1"/>
          </p:cNvSpPr>
          <p:nvPr>
            <p:ph idx="1"/>
          </p:nvPr>
        </p:nvSpPr>
        <p:spPr>
          <a:xfrm>
            <a:off x="482600" y="1228724"/>
            <a:ext cx="11137900" cy="5108575"/>
          </a:xfrm>
        </p:spPr>
        <p:txBody>
          <a:bodyPr>
            <a:normAutofit/>
          </a:bodyPr>
          <a:lstStyle/>
          <a:p>
            <a:pPr>
              <a:lnSpc>
                <a:spcPct val="100000"/>
              </a:lnSpc>
              <a:spcBef>
                <a:spcPts val="600"/>
              </a:spcBef>
            </a:pPr>
            <a:r>
              <a:rPr lang="en-US" sz="2000" dirty="0"/>
              <a:t>It can be distinguished a several approaches for </a:t>
            </a:r>
            <a:r>
              <a:rPr lang="en-US" sz="2000" dirty="0" smtClean="0"/>
              <a:t>segments analysis</a:t>
            </a:r>
            <a:r>
              <a:rPr lang="en-US" sz="2000" dirty="0" smtClean="0"/>
              <a:t>.</a:t>
            </a:r>
            <a:endParaRPr lang="en-US" sz="2000" dirty="0" smtClean="0"/>
          </a:p>
          <a:p>
            <a:pPr>
              <a:lnSpc>
                <a:spcPct val="100000"/>
              </a:lnSpc>
              <a:spcBef>
                <a:spcPts val="600"/>
              </a:spcBef>
            </a:pPr>
            <a:r>
              <a:rPr lang="en-US" sz="2000" b="1" dirty="0" smtClean="0"/>
              <a:t>Raw </a:t>
            </a:r>
            <a:r>
              <a:rPr lang="en-US" sz="2000" b="1" dirty="0"/>
              <a:t>series </a:t>
            </a:r>
            <a:r>
              <a:rPr lang="en-US" sz="2000" dirty="0"/>
              <a:t>analysis</a:t>
            </a:r>
            <a:r>
              <a:rPr lang="en-US" sz="2000" b="1" dirty="0" smtClean="0"/>
              <a:t>.</a:t>
            </a:r>
            <a:endParaRPr lang="en-US" sz="2000" b="1" dirty="0" smtClean="0"/>
          </a:p>
          <a:p>
            <a:pPr>
              <a:lnSpc>
                <a:spcPct val="100000"/>
              </a:lnSpc>
              <a:spcBef>
                <a:spcPts val="600"/>
              </a:spcBef>
            </a:pPr>
            <a:r>
              <a:rPr lang="en-US" sz="2000" b="1" dirty="0" smtClean="0"/>
              <a:t>Features </a:t>
            </a:r>
            <a:r>
              <a:rPr lang="en-US" sz="2000" b="1" dirty="0"/>
              <a:t>of the series </a:t>
            </a:r>
            <a:r>
              <a:rPr lang="en-US" sz="2000" dirty="0"/>
              <a:t>analysis </a:t>
            </a:r>
            <a:r>
              <a:rPr lang="en-US" sz="2000" dirty="0"/>
              <a:t> (feature-based </a:t>
            </a:r>
            <a:r>
              <a:rPr lang="en-US" sz="2000" dirty="0"/>
              <a:t>analysis).</a:t>
            </a:r>
            <a:endParaRPr lang="en-US" sz="2000" dirty="0" smtClean="0"/>
          </a:p>
          <a:p>
            <a:pPr>
              <a:lnSpc>
                <a:spcPct val="100000"/>
              </a:lnSpc>
              <a:spcBef>
                <a:spcPts val="600"/>
              </a:spcBef>
            </a:pPr>
            <a:r>
              <a:rPr lang="en-US" sz="2000" b="1" dirty="0" smtClean="0"/>
              <a:t>Model </a:t>
            </a:r>
            <a:r>
              <a:rPr lang="en-US" sz="2000" b="1" dirty="0"/>
              <a:t>of the series </a:t>
            </a:r>
            <a:r>
              <a:rPr lang="en-US" sz="2000" dirty="0"/>
              <a:t>analysis </a:t>
            </a:r>
            <a:r>
              <a:rPr lang="en-US" sz="2000" dirty="0"/>
              <a:t> (model-based </a:t>
            </a:r>
            <a:r>
              <a:rPr lang="en-US" sz="2000" dirty="0"/>
              <a:t>analysis).</a:t>
            </a:r>
            <a:endParaRPr lang="en-US" sz="2000" dirty="0" smtClean="0"/>
          </a:p>
          <a:p>
            <a:pPr>
              <a:lnSpc>
                <a:spcPct val="100000"/>
              </a:lnSpc>
              <a:spcBef>
                <a:spcPts val="600"/>
              </a:spcBef>
            </a:pPr>
            <a:r>
              <a:rPr lang="en-US" sz="2000" b="1" dirty="0" smtClean="0"/>
              <a:t>Feature extraction</a:t>
            </a:r>
            <a:r>
              <a:rPr lang="en-US" sz="2000" dirty="0" smtClean="0"/>
              <a:t> here mean that we extract such series segments metrics and features as:</a:t>
            </a:r>
          </a:p>
          <a:p>
            <a:pPr lvl="1">
              <a:lnSpc>
                <a:spcPct val="100000"/>
              </a:lnSpc>
              <a:spcBef>
                <a:spcPts val="600"/>
              </a:spcBef>
            </a:pPr>
            <a:r>
              <a:rPr lang="en-US" sz="2000" b="1" dirty="0" smtClean="0"/>
              <a:t>Point-value features</a:t>
            </a:r>
          </a:p>
          <a:p>
            <a:pPr lvl="1">
              <a:lnSpc>
                <a:spcPct val="100000"/>
              </a:lnSpc>
              <a:spcBef>
                <a:spcPts val="600"/>
              </a:spcBef>
            </a:pPr>
            <a:r>
              <a:rPr lang="ru-RU" altLang="ru-RU" sz="2000" b="1" dirty="0" err="1">
                <a:solidFill>
                  <a:srgbClr val="000000"/>
                </a:solidFill>
              </a:rPr>
              <a:t>Vector-value</a:t>
            </a:r>
            <a:r>
              <a:rPr lang="ru-RU" altLang="ru-RU" sz="2000" b="1" dirty="0">
                <a:solidFill>
                  <a:srgbClr val="000000"/>
                </a:solidFill>
              </a:rPr>
              <a:t> </a:t>
            </a:r>
            <a:r>
              <a:rPr lang="ru-RU" altLang="ru-RU" sz="2000" b="1" dirty="0" err="1" smtClean="0">
                <a:solidFill>
                  <a:srgbClr val="000000"/>
                </a:solidFill>
              </a:rPr>
              <a:t>features</a:t>
            </a:r>
            <a:endParaRPr lang="en-US" altLang="ru-RU" sz="2000" b="1" dirty="0" smtClean="0">
              <a:solidFill>
                <a:srgbClr val="000000"/>
              </a:solidFill>
            </a:endParaRPr>
          </a:p>
          <a:p>
            <a:pPr>
              <a:lnSpc>
                <a:spcPct val="100000"/>
              </a:lnSpc>
              <a:spcBef>
                <a:spcPts val="600"/>
              </a:spcBef>
            </a:pPr>
            <a:endParaRPr lang="ru-RU" altLang="ru-RU" sz="2000" dirty="0">
              <a:solidFill>
                <a:srgbClr val="000000"/>
              </a:solidFill>
            </a:endParaRPr>
          </a:p>
          <a:p>
            <a:pPr marL="0" lvl="0" indent="0" eaLnBrk="0" fontAlgn="base" hangingPunct="0">
              <a:lnSpc>
                <a:spcPct val="100000"/>
              </a:lnSpc>
              <a:spcBef>
                <a:spcPct val="0"/>
              </a:spcBef>
              <a:spcAft>
                <a:spcPct val="0"/>
              </a:spcAft>
              <a:buNone/>
            </a:pPr>
            <a:endParaRPr lang="ru-RU" altLang="ru-RU" sz="2000" dirty="0">
              <a:latin typeface="Arial" panose="020B0604020202020204" pitchFamily="34" charset="0"/>
            </a:endParaRP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Объект 2"/>
          <p:cNvSpPr txBox="1">
            <a:spLocks/>
          </p:cNvSpPr>
          <p:nvPr/>
        </p:nvSpPr>
        <p:spPr>
          <a:xfrm>
            <a:off x="635000" y="4903076"/>
            <a:ext cx="11137900" cy="1586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endParaRPr lang="ru-RU" altLang="ru-RU" sz="2000" dirty="0" smtClean="0">
              <a:solidFill>
                <a:srgbClr val="000000"/>
              </a:solidFill>
            </a:endParaRPr>
          </a:p>
          <a:p>
            <a:pPr marL="0" indent="0" eaLnBrk="0" fontAlgn="base" hangingPunct="0">
              <a:lnSpc>
                <a:spcPct val="100000"/>
              </a:lnSpc>
              <a:spcBef>
                <a:spcPct val="0"/>
              </a:spcBef>
              <a:spcAft>
                <a:spcPct val="0"/>
              </a:spcAft>
              <a:buFont typeface="Arial" panose="020B0604020202020204" pitchFamily="34" charset="0"/>
              <a:buNone/>
            </a:pPr>
            <a:endParaRPr lang="ru-RU" altLang="ru-RU" sz="2000" dirty="0">
              <a:latin typeface="Arial" panose="020B0604020202020204" pitchFamily="34" charset="0"/>
            </a:endParaRPr>
          </a:p>
        </p:txBody>
      </p:sp>
    </p:spTree>
    <p:extLst>
      <p:ext uri="{BB962C8B-B14F-4D97-AF65-F5344CB8AC3E}">
        <p14:creationId xmlns:p14="http://schemas.microsoft.com/office/powerpoint/2010/main" val="2378649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a:t>
            </a:r>
            <a:r>
              <a:rPr lang="en-US" b="1" dirty="0"/>
              <a:t>Segments. </a:t>
            </a:r>
            <a:r>
              <a:rPr lang="en-US" b="1" dirty="0"/>
              <a:t>Specificity</a:t>
            </a:r>
            <a:r>
              <a:rPr lang="en-US" b="1" dirty="0" smtClean="0"/>
              <a:t> of </a:t>
            </a:r>
            <a:r>
              <a:rPr lang="en-US" b="1" dirty="0" smtClean="0"/>
              <a:t>features</a:t>
            </a:r>
            <a:endParaRPr lang="ru-RU" dirty="0"/>
          </a:p>
        </p:txBody>
      </p:sp>
      <p:sp>
        <p:nvSpPr>
          <p:cNvPr id="3" name="Объект 2"/>
          <p:cNvSpPr>
            <a:spLocks noGrp="1"/>
          </p:cNvSpPr>
          <p:nvPr>
            <p:ph idx="1"/>
          </p:nvPr>
        </p:nvSpPr>
        <p:spPr>
          <a:xfrm>
            <a:off x="307975" y="1104900"/>
            <a:ext cx="11401425" cy="5283200"/>
          </a:xfrm>
        </p:spPr>
        <p:txBody>
          <a:bodyPr>
            <a:noAutofit/>
          </a:bodyPr>
          <a:lstStyle/>
          <a:p>
            <a:pPr>
              <a:lnSpc>
                <a:spcPct val="100000"/>
              </a:lnSpc>
              <a:spcBef>
                <a:spcPts val="600"/>
              </a:spcBef>
            </a:pPr>
            <a:r>
              <a:rPr lang="en-US" sz="2000" b="1" dirty="0"/>
              <a:t>Point-value features</a:t>
            </a:r>
            <a:endParaRPr lang="en-US" sz="2000" dirty="0"/>
          </a:p>
          <a:p>
            <a:pPr lvl="1">
              <a:lnSpc>
                <a:spcPct val="100000"/>
              </a:lnSpc>
              <a:spcBef>
                <a:spcPts val="600"/>
              </a:spcBef>
            </a:pPr>
            <a:r>
              <a:rPr lang="en-US" sz="2000" dirty="0"/>
              <a:t>mean value,</a:t>
            </a:r>
          </a:p>
          <a:p>
            <a:pPr lvl="1">
              <a:lnSpc>
                <a:spcPct val="100000"/>
              </a:lnSpc>
              <a:spcBef>
                <a:spcPts val="600"/>
              </a:spcBef>
            </a:pPr>
            <a:r>
              <a:rPr lang="en-US" sz="2000" dirty="0" err="1"/>
              <a:t>std</a:t>
            </a:r>
            <a:r>
              <a:rPr lang="en-US" sz="2000" dirty="0"/>
              <a:t> values,</a:t>
            </a:r>
          </a:p>
          <a:p>
            <a:pPr lvl="1">
              <a:lnSpc>
                <a:spcPct val="100000"/>
              </a:lnSpc>
              <a:spcBef>
                <a:spcPts val="600"/>
              </a:spcBef>
            </a:pPr>
            <a:r>
              <a:rPr lang="en-US" sz="2000" dirty="0"/>
              <a:t>area under curve,</a:t>
            </a:r>
          </a:p>
          <a:p>
            <a:pPr lvl="1">
              <a:lnSpc>
                <a:spcPct val="100000"/>
              </a:lnSpc>
              <a:spcBef>
                <a:spcPts val="600"/>
              </a:spcBef>
            </a:pPr>
            <a:r>
              <a:rPr lang="en-US" sz="2000" dirty="0"/>
              <a:t>Autocorrelation or Partial AR lags values,</a:t>
            </a:r>
          </a:p>
          <a:p>
            <a:pPr lvl="1">
              <a:lnSpc>
                <a:spcPct val="100000"/>
              </a:lnSpc>
              <a:spcBef>
                <a:spcPts val="600"/>
              </a:spcBef>
            </a:pPr>
            <a:r>
              <a:rPr lang="en-US" sz="2000" dirty="0"/>
              <a:t>main frequencies (in spectrum domain, or pseudo-spectrum domain, obtained by some time to frequency transformation like wavelet or cosine transforms</a:t>
            </a:r>
            <a:r>
              <a:rPr lang="en-US" sz="2000" dirty="0" smtClean="0"/>
              <a:t>),</a:t>
            </a:r>
            <a:endParaRPr lang="en-US"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3384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a:t>
            </a:r>
            <a:r>
              <a:rPr lang="en-US" b="1" dirty="0" smtClean="0"/>
              <a:t>Segments. </a:t>
            </a:r>
            <a:r>
              <a:rPr lang="en-US" b="1" dirty="0"/>
              <a:t>Specificity</a:t>
            </a:r>
            <a:r>
              <a:rPr lang="en-US" b="1" dirty="0" smtClean="0"/>
              <a:t> of </a:t>
            </a:r>
            <a:r>
              <a:rPr lang="en-US" b="1" dirty="0" smtClean="0"/>
              <a:t>features</a:t>
            </a:r>
            <a:endParaRPr lang="ru-RU" dirty="0"/>
          </a:p>
        </p:txBody>
      </p:sp>
      <p:sp>
        <p:nvSpPr>
          <p:cNvPr id="3" name="Объект 2"/>
          <p:cNvSpPr>
            <a:spLocks noGrp="1"/>
          </p:cNvSpPr>
          <p:nvPr>
            <p:ph idx="1"/>
          </p:nvPr>
        </p:nvSpPr>
        <p:spPr>
          <a:xfrm>
            <a:off x="307975" y="1104900"/>
            <a:ext cx="11401425" cy="5283200"/>
          </a:xfrm>
        </p:spPr>
        <p:txBody>
          <a:bodyPr>
            <a:noAutofit/>
          </a:bodyPr>
          <a:lstStyle/>
          <a:p>
            <a:pPr eaLnBrk="0" fontAlgn="base" hangingPunct="0">
              <a:lnSpc>
                <a:spcPct val="100000"/>
              </a:lnSpc>
              <a:spcBef>
                <a:spcPts val="300"/>
              </a:spcBef>
              <a:spcAft>
                <a:spcPct val="0"/>
              </a:spcAft>
            </a:pPr>
            <a:r>
              <a:rPr lang="ru-RU" altLang="ru-RU" sz="2000" b="1" dirty="0" err="1" smtClean="0">
                <a:solidFill>
                  <a:srgbClr val="000000"/>
                </a:solidFill>
              </a:rPr>
              <a:t>Vector-value</a:t>
            </a:r>
            <a:r>
              <a:rPr lang="ru-RU" altLang="ru-RU" sz="2000" b="1" dirty="0" smtClean="0">
                <a:solidFill>
                  <a:srgbClr val="000000"/>
                </a:solidFill>
              </a:rPr>
              <a:t> </a:t>
            </a:r>
            <a:r>
              <a:rPr lang="ru-RU" altLang="ru-RU" sz="2000" b="1" dirty="0" err="1">
                <a:solidFill>
                  <a:srgbClr val="000000"/>
                </a:solidFill>
              </a:rPr>
              <a:t>features</a:t>
            </a:r>
            <a:endParaRPr lang="ru-RU" altLang="ru-RU" sz="2000" dirty="0">
              <a:solidFill>
                <a:srgbClr val="000000"/>
              </a:solidFill>
            </a:endParaRPr>
          </a:p>
          <a:p>
            <a:pPr lvl="1" eaLnBrk="0" fontAlgn="base" hangingPunct="0">
              <a:lnSpc>
                <a:spcPct val="100000"/>
              </a:lnSpc>
              <a:spcBef>
                <a:spcPts val="300"/>
              </a:spcBef>
              <a:spcAft>
                <a:spcPct val="0"/>
              </a:spcAft>
            </a:pPr>
            <a:r>
              <a:rPr lang="ru-RU" altLang="ru-RU" sz="2000" dirty="0" err="1"/>
              <a:t>segments</a:t>
            </a:r>
            <a:r>
              <a:rPr lang="ru-RU" altLang="ru-RU" sz="2000" dirty="0"/>
              <a:t> </a:t>
            </a:r>
            <a:r>
              <a:rPr lang="ru-RU" altLang="ru-RU" sz="2000" dirty="0" err="1"/>
              <a:t>of</a:t>
            </a:r>
            <a:r>
              <a:rPr lang="ru-RU" altLang="ru-RU" sz="2000" dirty="0"/>
              <a:t> </a:t>
            </a:r>
            <a:r>
              <a:rPr lang="ru-RU" altLang="ru-RU" sz="2000" dirty="0" err="1"/>
              <a:t>the</a:t>
            </a:r>
            <a:r>
              <a:rPr lang="ru-RU" altLang="ru-RU" sz="2000" dirty="0"/>
              <a:t> </a:t>
            </a:r>
            <a:r>
              <a:rPr lang="ru-RU" altLang="ru-RU" sz="2000" dirty="0" err="1"/>
              <a:t>spectrum</a:t>
            </a:r>
            <a:endParaRPr lang="ru-RU" altLang="ru-RU" sz="2000" dirty="0"/>
          </a:p>
          <a:p>
            <a:pPr lvl="1" eaLnBrk="0" fontAlgn="base" hangingPunct="0">
              <a:lnSpc>
                <a:spcPct val="100000"/>
              </a:lnSpc>
              <a:spcBef>
                <a:spcPts val="300"/>
              </a:spcBef>
              <a:spcAft>
                <a:spcPct val="0"/>
              </a:spcAft>
            </a:pPr>
            <a:r>
              <a:rPr lang="ru-RU" altLang="ru-RU" sz="2000" dirty="0" err="1"/>
              <a:t>features</a:t>
            </a:r>
            <a:r>
              <a:rPr lang="ru-RU" altLang="ru-RU" sz="2000" dirty="0"/>
              <a:t> </a:t>
            </a:r>
            <a:r>
              <a:rPr lang="ru-RU" altLang="ru-RU" sz="2000" dirty="0" err="1"/>
              <a:t>obtained</a:t>
            </a:r>
            <a:r>
              <a:rPr lang="ru-RU" altLang="ru-RU" sz="2000" dirty="0"/>
              <a:t> </a:t>
            </a:r>
            <a:r>
              <a:rPr lang="ru-RU" altLang="ru-RU" sz="2000" dirty="0" err="1"/>
              <a:t>after</a:t>
            </a:r>
            <a:r>
              <a:rPr lang="ru-RU" altLang="ru-RU" sz="2000" dirty="0"/>
              <a:t> PCA </a:t>
            </a:r>
            <a:r>
              <a:rPr lang="ru-RU" altLang="ru-RU" sz="2000" dirty="0" err="1"/>
              <a:t>or</a:t>
            </a:r>
            <a:r>
              <a:rPr lang="ru-RU" altLang="ru-RU" sz="2000" dirty="0"/>
              <a:t> </a:t>
            </a:r>
            <a:r>
              <a:rPr lang="ru-RU" altLang="ru-RU" sz="2000" dirty="0" err="1"/>
              <a:t>other</a:t>
            </a:r>
            <a:r>
              <a:rPr lang="ru-RU" altLang="ru-RU" sz="2000" dirty="0"/>
              <a:t> </a:t>
            </a:r>
            <a:r>
              <a:rPr lang="ru-RU" altLang="ru-RU" sz="2000" dirty="0" err="1"/>
              <a:t>dimension</a:t>
            </a:r>
            <a:r>
              <a:rPr lang="ru-RU" altLang="ru-RU" sz="2000" dirty="0"/>
              <a:t> </a:t>
            </a:r>
            <a:r>
              <a:rPr lang="ru-RU" altLang="ru-RU" sz="2000" dirty="0" err="1"/>
              <a:t>reduction</a:t>
            </a:r>
            <a:r>
              <a:rPr lang="ru-RU" altLang="ru-RU" sz="2000" dirty="0"/>
              <a:t> </a:t>
            </a:r>
            <a:r>
              <a:rPr lang="ru-RU" altLang="ru-RU" sz="2000" dirty="0" err="1"/>
              <a:t>method</a:t>
            </a:r>
            <a:r>
              <a:rPr lang="ru-RU" altLang="ru-RU" sz="2000" dirty="0" smtClean="0"/>
              <a:t>,</a:t>
            </a:r>
            <a:endParaRPr lang="en-US" altLang="ru-RU" sz="2000" dirty="0" smtClean="0"/>
          </a:p>
          <a:p>
            <a:pPr lvl="1" eaLnBrk="0" fontAlgn="base" hangingPunct="0">
              <a:lnSpc>
                <a:spcPct val="100000"/>
              </a:lnSpc>
              <a:spcBef>
                <a:spcPts val="300"/>
              </a:spcBef>
              <a:spcAft>
                <a:spcPct val="0"/>
              </a:spcAft>
            </a:pPr>
            <a:r>
              <a:rPr lang="ru-RU" altLang="ru-RU" sz="2000" dirty="0" err="1" smtClean="0"/>
              <a:t>Perceptually</a:t>
            </a:r>
            <a:r>
              <a:rPr lang="ru-RU" altLang="ru-RU" sz="2000" dirty="0" smtClean="0"/>
              <a:t> </a:t>
            </a:r>
            <a:r>
              <a:rPr lang="ru-RU" altLang="ru-RU" sz="2000" dirty="0" err="1"/>
              <a:t>Important</a:t>
            </a:r>
            <a:r>
              <a:rPr lang="ru-RU" altLang="ru-RU" sz="2000" dirty="0"/>
              <a:t> </a:t>
            </a:r>
            <a:r>
              <a:rPr lang="ru-RU" altLang="ru-RU" sz="2000" dirty="0" err="1"/>
              <a:t>Points</a:t>
            </a:r>
            <a:r>
              <a:rPr lang="ru-RU" altLang="ru-RU" sz="2000" dirty="0"/>
              <a:t> (PIP) </a:t>
            </a:r>
            <a:endParaRPr lang="en-US" altLang="ru-RU" sz="2000" dirty="0" smtClean="0"/>
          </a:p>
          <a:p>
            <a:pPr lvl="1" eaLnBrk="0" fontAlgn="base" hangingPunct="0">
              <a:lnSpc>
                <a:spcPct val="100000"/>
              </a:lnSpc>
              <a:spcBef>
                <a:spcPts val="300"/>
              </a:spcBef>
              <a:spcAft>
                <a:spcPct val="0"/>
              </a:spcAft>
            </a:pPr>
            <a:r>
              <a:rPr lang="ru-RU" altLang="ru-RU" sz="2000" dirty="0" err="1" smtClean="0"/>
              <a:t>Piecewise</a:t>
            </a:r>
            <a:r>
              <a:rPr lang="ru-RU" altLang="ru-RU" sz="2000" dirty="0" smtClean="0"/>
              <a:t> </a:t>
            </a:r>
            <a:r>
              <a:rPr lang="ru-RU" altLang="ru-RU" sz="2000" dirty="0" err="1"/>
              <a:t>Linear</a:t>
            </a:r>
            <a:r>
              <a:rPr lang="ru-RU" altLang="ru-RU" sz="2000" dirty="0"/>
              <a:t> </a:t>
            </a:r>
            <a:r>
              <a:rPr lang="ru-RU" altLang="ru-RU" sz="2000" dirty="0" err="1"/>
              <a:t>Approximation</a:t>
            </a:r>
            <a:r>
              <a:rPr lang="ru-RU" altLang="ru-RU" sz="2000" dirty="0"/>
              <a:t> (PLA).</a:t>
            </a:r>
          </a:p>
          <a:p>
            <a:pPr lvl="1" eaLnBrk="0" fontAlgn="base" hangingPunct="0">
              <a:lnSpc>
                <a:spcPct val="100000"/>
              </a:lnSpc>
              <a:spcBef>
                <a:spcPts val="300"/>
              </a:spcBef>
              <a:spcAft>
                <a:spcPct val="0"/>
              </a:spcAft>
            </a:pPr>
            <a:r>
              <a:rPr lang="ru-RU" altLang="ru-RU" sz="2000" dirty="0" err="1"/>
              <a:t>other</a:t>
            </a:r>
            <a:r>
              <a:rPr lang="ru-RU" altLang="ru-RU" sz="2000" dirty="0"/>
              <a:t> </a:t>
            </a:r>
            <a:r>
              <a:rPr lang="ru-RU" altLang="ru-RU" sz="2000" dirty="0" err="1"/>
              <a:t>non-linear</a:t>
            </a:r>
            <a:r>
              <a:rPr lang="ru-RU" altLang="ru-RU" sz="2000" dirty="0"/>
              <a:t> </a:t>
            </a:r>
            <a:r>
              <a:rPr lang="ru-RU" altLang="ru-RU" sz="2000" dirty="0" err="1"/>
              <a:t>features</a:t>
            </a:r>
            <a:r>
              <a:rPr lang="ru-RU" altLang="ru-RU" sz="2000" dirty="0"/>
              <a:t>, </a:t>
            </a:r>
            <a:r>
              <a:rPr lang="ru-RU" altLang="ru-RU" sz="2000" dirty="0" err="1"/>
              <a:t>for</a:t>
            </a:r>
            <a:r>
              <a:rPr lang="ru-RU" altLang="ru-RU" sz="2000" dirty="0"/>
              <a:t> instance, </a:t>
            </a:r>
            <a:endParaRPr lang="en-US" altLang="ru-RU" sz="2000" dirty="0" smtClean="0"/>
          </a:p>
          <a:p>
            <a:pPr lvl="1" eaLnBrk="0" fontAlgn="base" hangingPunct="0">
              <a:lnSpc>
                <a:spcPct val="100000"/>
              </a:lnSpc>
              <a:spcBef>
                <a:spcPts val="300"/>
              </a:spcBef>
              <a:spcAft>
                <a:spcPct val="0"/>
              </a:spcAft>
            </a:pPr>
            <a:r>
              <a:rPr lang="ru-RU" altLang="ru-RU" sz="2000" dirty="0" err="1" smtClean="0"/>
              <a:t>feature</a:t>
            </a:r>
            <a:r>
              <a:rPr lang="ru-RU" altLang="ru-RU" sz="2000" dirty="0" smtClean="0"/>
              <a:t> </a:t>
            </a:r>
            <a:r>
              <a:rPr lang="ru-RU" altLang="ru-RU" sz="2000" dirty="0" err="1"/>
              <a:t>vector</a:t>
            </a:r>
            <a:r>
              <a:rPr lang="ru-RU" altLang="ru-RU" sz="2000" dirty="0"/>
              <a:t> </a:t>
            </a:r>
            <a:r>
              <a:rPr lang="ru-RU" altLang="ru-RU" sz="2000" dirty="0" err="1"/>
              <a:t>can</a:t>
            </a:r>
            <a:r>
              <a:rPr lang="ru-RU" altLang="ru-RU" sz="2000" dirty="0"/>
              <a:t> </a:t>
            </a:r>
            <a:r>
              <a:rPr lang="ru-RU" altLang="ru-RU" sz="2000" dirty="0" err="1"/>
              <a:t>be</a:t>
            </a:r>
            <a:r>
              <a:rPr lang="ru-RU" altLang="ru-RU" sz="2000" dirty="0"/>
              <a:t> </a:t>
            </a:r>
            <a:r>
              <a:rPr lang="ru-RU" altLang="ru-RU" sz="2000" dirty="0" err="1"/>
              <a:t>obtained</a:t>
            </a:r>
            <a:r>
              <a:rPr lang="ru-RU" altLang="ru-RU" sz="2000" dirty="0"/>
              <a:t> </a:t>
            </a:r>
            <a:r>
              <a:rPr lang="ru-RU" altLang="ru-RU" sz="2000" dirty="0" err="1"/>
              <a:t>after</a:t>
            </a:r>
            <a:r>
              <a:rPr lang="ru-RU" altLang="ru-RU" sz="2000" dirty="0"/>
              <a:t> </a:t>
            </a:r>
            <a:r>
              <a:rPr lang="ru-RU" altLang="ru-RU" sz="2000" dirty="0" err="1"/>
              <a:t>autoencoder</a:t>
            </a:r>
            <a:r>
              <a:rPr lang="ru-RU" altLang="ru-RU" sz="2000" dirty="0"/>
              <a:t> </a:t>
            </a:r>
            <a:r>
              <a:rPr lang="ru-RU" altLang="ru-RU" sz="2000" dirty="0" err="1"/>
              <a:t>learning</a:t>
            </a:r>
            <a:r>
              <a:rPr lang="ru-RU" altLang="ru-RU" sz="2000" dirty="0"/>
              <a:t> </a:t>
            </a:r>
            <a:r>
              <a:rPr lang="ru-RU" altLang="ru-RU" sz="2000" dirty="0" err="1"/>
              <a:t>or</a:t>
            </a:r>
            <a:r>
              <a:rPr lang="ru-RU" altLang="ru-RU" sz="2000" dirty="0"/>
              <a:t> </a:t>
            </a:r>
            <a:r>
              <a:rPr lang="ru-RU" altLang="ru-RU" sz="2000" dirty="0" err="1"/>
              <a:t>other</a:t>
            </a:r>
            <a:r>
              <a:rPr lang="ru-RU" altLang="ru-RU" sz="2000" dirty="0"/>
              <a:t> </a:t>
            </a:r>
            <a:r>
              <a:rPr lang="ru-RU" altLang="ru-RU" sz="2000" dirty="0" err="1"/>
              <a:t>unsupervised</a:t>
            </a:r>
            <a:r>
              <a:rPr lang="ru-RU" altLang="ru-RU" sz="2000" dirty="0"/>
              <a:t> </a:t>
            </a:r>
            <a:r>
              <a:rPr lang="ru-RU" altLang="ru-RU" sz="2000" dirty="0" err="1"/>
              <a:t>and</a:t>
            </a:r>
            <a:r>
              <a:rPr lang="ru-RU" altLang="ru-RU" sz="2000" dirty="0"/>
              <a:t> </a:t>
            </a:r>
            <a:r>
              <a:rPr lang="ru-RU" altLang="ru-RU" sz="2000" dirty="0" err="1"/>
              <a:t>semi-supervised</a:t>
            </a:r>
            <a:r>
              <a:rPr lang="ru-RU" altLang="ru-RU" sz="2000" dirty="0"/>
              <a:t> </a:t>
            </a:r>
            <a:r>
              <a:rPr lang="ru-RU" altLang="ru-RU" sz="2000" dirty="0" err="1"/>
              <a:t>techniques</a:t>
            </a:r>
            <a:r>
              <a:rPr lang="ru-RU" altLang="ru-RU" sz="2000" dirty="0"/>
              <a:t>.</a:t>
            </a:r>
          </a:p>
          <a:p>
            <a:pPr lvl="1" eaLnBrk="0" fontAlgn="base" hangingPunct="0">
              <a:lnSpc>
                <a:spcPct val="100000"/>
              </a:lnSpc>
              <a:spcBef>
                <a:spcPts val="300"/>
              </a:spcBef>
              <a:spcAft>
                <a:spcPct val="0"/>
              </a:spcAft>
            </a:pPr>
            <a:r>
              <a:rPr lang="ru-RU" altLang="ru-RU" sz="2000" dirty="0" err="1"/>
              <a:t>series</a:t>
            </a:r>
            <a:r>
              <a:rPr lang="ru-RU" altLang="ru-RU" sz="2000" dirty="0"/>
              <a:t> </a:t>
            </a:r>
            <a:r>
              <a:rPr lang="ru-RU" altLang="ru-RU" sz="2000" dirty="0" err="1"/>
              <a:t>coding</a:t>
            </a:r>
            <a:r>
              <a:rPr lang="ru-RU" altLang="ru-RU" sz="2000" dirty="0"/>
              <a:t> </a:t>
            </a:r>
            <a:r>
              <a:rPr lang="ru-RU" altLang="ru-RU" sz="2000" dirty="0" err="1" smtClean="0"/>
              <a:t>like</a:t>
            </a:r>
            <a:r>
              <a:rPr lang="ru-RU" altLang="ru-RU" sz="2000" dirty="0" smtClean="0"/>
              <a:t> </a:t>
            </a:r>
            <a:r>
              <a:rPr lang="ru-RU" altLang="ru-RU" sz="2000" dirty="0" err="1"/>
              <a:t>bag</a:t>
            </a:r>
            <a:r>
              <a:rPr lang="ru-RU" altLang="ru-RU" sz="2000" dirty="0"/>
              <a:t> </a:t>
            </a:r>
            <a:r>
              <a:rPr lang="ru-RU" altLang="ru-RU" sz="2000" dirty="0" err="1"/>
              <a:t>of</a:t>
            </a:r>
            <a:r>
              <a:rPr lang="ru-RU" altLang="ru-RU" sz="2000" dirty="0"/>
              <a:t> </a:t>
            </a:r>
            <a:r>
              <a:rPr lang="ru-RU" altLang="ru-RU" sz="2000" dirty="0" err="1"/>
              <a:t>symbols</a:t>
            </a:r>
            <a:r>
              <a:rPr lang="ru-RU" altLang="ru-RU" sz="2000" dirty="0"/>
              <a:t>, SFA </a:t>
            </a:r>
            <a:r>
              <a:rPr lang="ru-RU" altLang="ru-RU" sz="2000" dirty="0" err="1"/>
              <a:t>symbols</a:t>
            </a:r>
            <a:r>
              <a:rPr lang="ru-RU" altLang="ru-RU" sz="2000" dirty="0"/>
              <a:t>, </a:t>
            </a:r>
            <a:r>
              <a:rPr lang="ru-RU" altLang="ru-RU" sz="2000" dirty="0" err="1"/>
              <a:t>for</a:t>
            </a:r>
            <a:r>
              <a:rPr lang="ru-RU" altLang="ru-RU" sz="2000" dirty="0"/>
              <a:t> </a:t>
            </a:r>
            <a:r>
              <a:rPr lang="ru-RU" altLang="ru-RU" sz="2000" dirty="0" smtClean="0"/>
              <a:t>instance.</a:t>
            </a:r>
            <a:endParaRPr lang="ru-RU" altLang="ru-RU" sz="2000" dirty="0"/>
          </a:p>
          <a:p>
            <a:pPr lvl="1" eaLnBrk="0" fontAlgn="base" hangingPunct="0">
              <a:lnSpc>
                <a:spcPct val="100000"/>
              </a:lnSpc>
              <a:spcBef>
                <a:spcPts val="300"/>
              </a:spcBef>
              <a:spcAft>
                <a:spcPct val="0"/>
              </a:spcAft>
            </a:pPr>
            <a:r>
              <a:rPr lang="ru-RU" altLang="ru-RU" sz="2000" dirty="0" err="1"/>
              <a:t>feature</a:t>
            </a:r>
            <a:r>
              <a:rPr lang="ru-RU" altLang="ru-RU" sz="2000" dirty="0"/>
              <a:t> </a:t>
            </a:r>
            <a:r>
              <a:rPr lang="ru-RU" altLang="ru-RU" sz="2000" dirty="0" err="1"/>
              <a:t>combinations</a:t>
            </a:r>
            <a:r>
              <a:rPr lang="ru-RU" altLang="ru-RU" sz="2000" dirty="0"/>
              <a:t> (</a:t>
            </a:r>
            <a:r>
              <a:rPr lang="ru-RU" altLang="ru-RU" sz="2000" dirty="0" err="1"/>
              <a:t>bag</a:t>
            </a:r>
            <a:r>
              <a:rPr lang="ru-RU" altLang="ru-RU" sz="2000" dirty="0"/>
              <a:t> </a:t>
            </a:r>
            <a:r>
              <a:rPr lang="ru-RU" altLang="ru-RU" sz="2000" dirty="0" err="1"/>
              <a:t>of</a:t>
            </a:r>
            <a:r>
              <a:rPr lang="ru-RU" altLang="ru-RU" sz="2000" dirty="0"/>
              <a:t> </a:t>
            </a:r>
            <a:r>
              <a:rPr lang="ru-RU" altLang="ru-RU" sz="2000" dirty="0" err="1"/>
              <a:t>features</a:t>
            </a:r>
            <a:r>
              <a:rPr lang="ru-RU" altLang="ru-RU" sz="2000" dirty="0"/>
              <a:t> </a:t>
            </a:r>
            <a:r>
              <a:rPr lang="ru-RU" altLang="ru-RU" sz="2000" dirty="0" err="1"/>
              <a:t>approach</a:t>
            </a:r>
            <a:r>
              <a:rPr lang="ru-RU" altLang="ru-RU" sz="2000" dirty="0"/>
              <a:t>).</a:t>
            </a: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8422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r>
              <a:rPr lang="en-US" sz="2000" b="1" dirty="0"/>
              <a:t>The tasks of ML in TS</a:t>
            </a:r>
          </a:p>
          <a:p>
            <a:r>
              <a:rPr lang="en-US" sz="2000" b="1" dirty="0"/>
              <a:t>1.1.1  Introduction in ML for TS</a:t>
            </a:r>
          </a:p>
          <a:p>
            <a:r>
              <a:rPr lang="en-US" sz="2000" dirty="0"/>
              <a:t>In the terms of Machine learning the Time Series Analysis can be divided into:</a:t>
            </a:r>
          </a:p>
          <a:p>
            <a:r>
              <a:rPr lang="en-US" sz="2000" dirty="0"/>
              <a:t>supervised tasks and methods (Point Estimates, Probabilistic Distribution Estimation).</a:t>
            </a:r>
            <a:br>
              <a:rPr lang="en-US" sz="2000" dirty="0"/>
            </a:br>
            <a:endParaRPr lang="en-US" sz="2000" dirty="0"/>
          </a:p>
          <a:p>
            <a:r>
              <a:rPr lang="en-US" sz="2000" dirty="0"/>
              <a:t>unsupervised tasks and methods.</a:t>
            </a:r>
            <a:br>
              <a:rPr lang="en-US" sz="2000" dirty="0"/>
            </a:br>
            <a:endParaRPr lang="en-US" sz="2000" dirty="0"/>
          </a:p>
          <a:p>
            <a:r>
              <a:rPr lang="en-US" sz="2000" dirty="0"/>
              <a:t>other (such as semi- or self- supervised and so-on).</a:t>
            </a:r>
          </a:p>
        </p:txBody>
      </p:sp>
    </p:spTree>
    <p:extLst>
      <p:ext uri="{BB962C8B-B14F-4D97-AF65-F5344CB8AC3E}">
        <p14:creationId xmlns:p14="http://schemas.microsoft.com/office/powerpoint/2010/main" val="42456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a:t>
            </a:r>
            <a:r>
              <a:rPr lang="en-US" b="1" dirty="0"/>
              <a:t>Segments. </a:t>
            </a:r>
            <a:r>
              <a:rPr lang="en-US" b="1" dirty="0"/>
              <a:t>Specificity</a:t>
            </a:r>
            <a:r>
              <a:rPr lang="en-US" b="1" dirty="0" smtClean="0"/>
              <a:t> of </a:t>
            </a:r>
            <a:r>
              <a:rPr lang="en-US" b="1" dirty="0" smtClean="0"/>
              <a:t>features</a:t>
            </a:r>
            <a:endParaRPr lang="ru-RU" dirty="0"/>
          </a:p>
        </p:txBody>
      </p:sp>
      <p:sp>
        <p:nvSpPr>
          <p:cNvPr id="3" name="Объект 2"/>
          <p:cNvSpPr>
            <a:spLocks noGrp="1"/>
          </p:cNvSpPr>
          <p:nvPr>
            <p:ph idx="1"/>
          </p:nvPr>
        </p:nvSpPr>
        <p:spPr>
          <a:xfrm>
            <a:off x="307975" y="1104900"/>
            <a:ext cx="11401425" cy="5283200"/>
          </a:xfrm>
        </p:spPr>
        <p:txBody>
          <a:bodyPr>
            <a:noAutofit/>
          </a:bodyPr>
          <a:lstStyle/>
          <a:p>
            <a:pPr eaLnBrk="0" fontAlgn="base" hangingPunct="0">
              <a:lnSpc>
                <a:spcPct val="100000"/>
              </a:lnSpc>
              <a:spcBef>
                <a:spcPts val="300"/>
              </a:spcBef>
              <a:spcAft>
                <a:spcPct val="0"/>
              </a:spcAft>
            </a:pPr>
            <a:r>
              <a:rPr lang="ru-RU" altLang="ru-RU" sz="2000" b="1" dirty="0" err="1" smtClean="0">
                <a:solidFill>
                  <a:srgbClr val="000000"/>
                </a:solidFill>
              </a:rPr>
              <a:t>Model-based</a:t>
            </a:r>
            <a:r>
              <a:rPr lang="ru-RU" altLang="ru-RU" sz="2000" b="1" dirty="0" smtClean="0">
                <a:solidFill>
                  <a:srgbClr val="000000"/>
                </a:solidFill>
              </a:rPr>
              <a:t> </a:t>
            </a:r>
            <a:r>
              <a:rPr lang="en-US" altLang="ru-RU" sz="2000" b="1" dirty="0" smtClean="0">
                <a:solidFill>
                  <a:srgbClr val="000000"/>
                </a:solidFill>
              </a:rPr>
              <a:t>analysis</a:t>
            </a:r>
            <a:endParaRPr lang="ru-RU" altLang="ru-RU" sz="2000" dirty="0"/>
          </a:p>
          <a:p>
            <a:pPr eaLnBrk="0" fontAlgn="base" hangingPunct="0">
              <a:lnSpc>
                <a:spcPct val="100000"/>
              </a:lnSpc>
              <a:spcBef>
                <a:spcPts val="300"/>
              </a:spcBef>
              <a:spcAft>
                <a:spcPct val="0"/>
              </a:spcAft>
            </a:pPr>
            <a:r>
              <a:rPr lang="ru-RU" altLang="ru-RU" sz="2000" dirty="0" err="1">
                <a:solidFill>
                  <a:srgbClr val="000000"/>
                </a:solidFill>
              </a:rPr>
              <a:t>Actually</a:t>
            </a:r>
            <a:r>
              <a:rPr lang="ru-RU" altLang="ru-RU" sz="2000" dirty="0">
                <a:solidFill>
                  <a:srgbClr val="000000"/>
                </a:solidFill>
              </a:rPr>
              <a:t> </a:t>
            </a:r>
            <a:r>
              <a:rPr lang="ru-RU" altLang="ru-RU" sz="2000" dirty="0" err="1">
                <a:solidFill>
                  <a:srgbClr val="000000"/>
                </a:solidFill>
              </a:rPr>
              <a:t>it</a:t>
            </a:r>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similar</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feature</a:t>
            </a:r>
            <a:r>
              <a:rPr lang="ru-RU" altLang="ru-RU" sz="2000" dirty="0">
                <a:solidFill>
                  <a:srgbClr val="000000"/>
                </a:solidFill>
              </a:rPr>
              <a:t> </a:t>
            </a:r>
            <a:r>
              <a:rPr lang="ru-RU" altLang="ru-RU" sz="2000" dirty="0" err="1">
                <a:solidFill>
                  <a:srgbClr val="000000"/>
                </a:solidFill>
              </a:rPr>
              <a:t>extraction</a:t>
            </a:r>
            <a:r>
              <a:rPr lang="ru-RU" altLang="ru-RU" sz="2000" dirty="0">
                <a:solidFill>
                  <a:srgbClr val="000000"/>
                </a:solidFill>
              </a:rPr>
              <a:t>, </a:t>
            </a:r>
            <a:r>
              <a:rPr lang="ru-RU" altLang="ru-RU" sz="2000" dirty="0" err="1">
                <a:solidFill>
                  <a:srgbClr val="000000"/>
                </a:solidFill>
              </a:rPr>
              <a:t>but</a:t>
            </a:r>
            <a:r>
              <a:rPr lang="ru-RU" altLang="ru-RU" sz="2000" dirty="0">
                <a:solidFill>
                  <a:srgbClr val="000000"/>
                </a:solidFill>
              </a:rPr>
              <a:t> </a:t>
            </a:r>
            <a:r>
              <a:rPr lang="ru-RU" altLang="ru-RU" sz="2000" dirty="0" err="1">
                <a:solidFill>
                  <a:srgbClr val="000000"/>
                </a:solidFill>
              </a:rPr>
              <a:t>here</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need</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choose</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prelimeniar</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a:t>
            </a:r>
            <a:br>
              <a:rPr lang="ru-RU" altLang="ru-RU" sz="2000" dirty="0">
                <a:solidFill>
                  <a:srgbClr val="000000"/>
                </a:solidFill>
              </a:rPr>
            </a:b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estimate</a:t>
            </a:r>
            <a:r>
              <a:rPr lang="ru-RU" altLang="ru-RU" sz="2000" dirty="0">
                <a:solidFill>
                  <a:srgbClr val="000000"/>
                </a:solidFill>
              </a:rPr>
              <a:t> </a:t>
            </a:r>
            <a:r>
              <a:rPr lang="ru-RU" altLang="ru-RU" sz="2000" dirty="0" err="1">
                <a:solidFill>
                  <a:srgbClr val="000000"/>
                </a:solidFill>
              </a:rPr>
              <a:t>first</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model</a:t>
            </a:r>
            <a:r>
              <a:rPr lang="ru-RU" altLang="ru-RU" sz="2000" dirty="0">
                <a:solidFill>
                  <a:srgbClr val="000000"/>
                </a:solidFill>
              </a:rPr>
              <a:t> </a:t>
            </a:r>
            <a:r>
              <a:rPr lang="ru-RU" altLang="ru-RU" sz="2000" dirty="0" err="1">
                <a:solidFill>
                  <a:srgbClr val="000000"/>
                </a:solidFill>
              </a:rPr>
              <a:t>for</a:t>
            </a:r>
            <a:r>
              <a:rPr lang="ru-RU" altLang="ru-RU" sz="2000" dirty="0">
                <a:solidFill>
                  <a:srgbClr val="000000"/>
                </a:solidFill>
              </a:rPr>
              <a:t> </a:t>
            </a:r>
            <a:r>
              <a:rPr lang="ru-RU" altLang="ru-RU" sz="2000" dirty="0" err="1">
                <a:solidFill>
                  <a:srgbClr val="000000"/>
                </a:solidFill>
              </a:rPr>
              <a:t>one</a:t>
            </a:r>
            <a:r>
              <a:rPr lang="ru-RU" altLang="ru-RU" sz="2000" dirty="0">
                <a:solidFill>
                  <a:srgbClr val="000000"/>
                </a:solidFill>
              </a:rPr>
              <a:t> </a:t>
            </a:r>
            <a:r>
              <a:rPr lang="ru-RU" altLang="ru-RU" sz="2000" dirty="0" err="1">
                <a:solidFill>
                  <a:srgbClr val="000000"/>
                </a:solidFill>
              </a:rPr>
              <a:t>segment</a:t>
            </a:r>
            <a:r>
              <a:rPr lang="ru-RU" altLang="ru-RU" sz="2000" dirty="0">
                <a:solidFill>
                  <a:srgbClr val="000000"/>
                </a:solidFill>
              </a:rPr>
              <a:t> </a:t>
            </a:r>
            <a:r>
              <a:rPr lang="ru-RU" altLang="ru-RU" sz="2000" dirty="0" err="1">
                <a:solidFill>
                  <a:srgbClr val="000000"/>
                </a:solidFill>
              </a:rPr>
              <a:t>on</a:t>
            </a:r>
            <a:r>
              <a:rPr lang="ru-RU" altLang="ru-RU" sz="2000" dirty="0">
                <a:solidFill>
                  <a:srgbClr val="000000"/>
                </a:solidFill>
              </a:rPr>
              <a:t> </a:t>
            </a:r>
            <a:r>
              <a:rPr lang="ru-RU" altLang="ru-RU" sz="2000" dirty="0" err="1">
                <a:solidFill>
                  <a:srgbClr val="000000"/>
                </a:solidFill>
              </a:rPr>
              <a:t>try</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analyze</a:t>
            </a:r>
            <a:r>
              <a:rPr lang="ru-RU" altLang="ru-RU" sz="2000" dirty="0">
                <a:solidFill>
                  <a:srgbClr val="000000"/>
                </a:solidFill>
              </a:rPr>
              <a:t> </a:t>
            </a:r>
            <a:r>
              <a:rPr lang="ru-RU" altLang="ru-RU" sz="2000" dirty="0" err="1">
                <a:solidFill>
                  <a:srgbClr val="000000"/>
                </a:solidFill>
              </a:rPr>
              <a:t>other</a:t>
            </a:r>
            <a:r>
              <a:rPr lang="ru-RU" altLang="ru-RU" sz="2000" dirty="0">
                <a:solidFill>
                  <a:srgbClr val="000000"/>
                </a:solidFill>
              </a:rPr>
              <a:t> </a:t>
            </a:r>
            <a:r>
              <a:rPr lang="ru-RU" altLang="ru-RU" sz="2000" dirty="0" err="1">
                <a:solidFill>
                  <a:srgbClr val="000000"/>
                </a:solidFill>
              </a:rPr>
              <a:t>segments</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first</a:t>
            </a:r>
            <a:r>
              <a:rPr lang="ru-RU" altLang="ru-RU" sz="2000" dirty="0">
                <a:solidFill>
                  <a:srgbClr val="000000"/>
                </a:solidFill>
              </a:rPr>
              <a:t> </a:t>
            </a:r>
            <a:r>
              <a:rPr lang="ru-RU" altLang="ru-RU" sz="2000" dirty="0" err="1">
                <a:solidFill>
                  <a:srgbClr val="000000"/>
                </a:solidFill>
              </a:rPr>
              <a:t>estimate</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model</a:t>
            </a:r>
            <a:r>
              <a:rPr lang="ru-RU" altLang="ru-RU" sz="2000" dirty="0">
                <a:solidFill>
                  <a:srgbClr val="000000"/>
                </a:solidFill>
              </a:rPr>
              <a:t> </a:t>
            </a:r>
            <a:r>
              <a:rPr lang="ru-RU" altLang="ru-RU" sz="2000" dirty="0" err="1">
                <a:solidFill>
                  <a:srgbClr val="000000"/>
                </a:solidFill>
              </a:rPr>
              <a:t>for</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full</a:t>
            </a:r>
            <a:r>
              <a:rPr lang="ru-RU" altLang="ru-RU" sz="2000" dirty="0">
                <a:solidFill>
                  <a:srgbClr val="000000"/>
                </a:solidFill>
              </a:rPr>
              <a:t> </a:t>
            </a:r>
            <a:r>
              <a:rPr lang="ru-RU" altLang="ru-RU" sz="2000" dirty="0" err="1">
                <a:solidFill>
                  <a:srgbClr val="000000"/>
                </a:solidFill>
              </a:rPr>
              <a:t>dataset</a:t>
            </a:r>
            <a:r>
              <a:rPr lang="ru-RU" altLang="ru-RU" sz="2000" dirty="0">
                <a:solidFill>
                  <a:srgbClr val="000000"/>
                </a:solidFill>
              </a:rPr>
              <a:t> </a:t>
            </a:r>
            <a:r>
              <a:rPr lang="ru-RU" altLang="ru-RU" sz="2000" dirty="0" err="1">
                <a:solidFill>
                  <a:srgbClr val="000000"/>
                </a:solidFill>
              </a:rPr>
              <a:t>and</a:t>
            </a:r>
            <a:r>
              <a:rPr lang="ru-RU" altLang="ru-RU" sz="2000" dirty="0">
                <a:solidFill>
                  <a:srgbClr val="000000"/>
                </a:solidFill>
              </a:rPr>
              <a:t> </a:t>
            </a:r>
            <a:r>
              <a:rPr lang="ru-RU" altLang="ru-RU" sz="2000" dirty="0" err="1">
                <a:solidFill>
                  <a:srgbClr val="000000"/>
                </a:solidFill>
              </a:rPr>
              <a:t>then</a:t>
            </a:r>
            <a:r>
              <a:rPr lang="ru-RU" altLang="ru-RU" sz="2000" dirty="0">
                <a:solidFill>
                  <a:srgbClr val="000000"/>
                </a:solidFill>
              </a:rPr>
              <a:t> </a:t>
            </a:r>
            <a:r>
              <a:rPr lang="ru-RU" altLang="ru-RU" sz="2000" dirty="0" err="1">
                <a:solidFill>
                  <a:srgbClr val="000000"/>
                </a:solidFill>
              </a:rPr>
              <a:t>analyze</a:t>
            </a:r>
            <a:r>
              <a:rPr lang="ru-RU" altLang="ru-RU" sz="2000" dirty="0">
                <a:solidFill>
                  <a:srgbClr val="000000"/>
                </a:solidFill>
              </a:rPr>
              <a:t> </a:t>
            </a:r>
            <a:r>
              <a:rPr lang="ru-RU" altLang="ru-RU" sz="2000" dirty="0" err="1">
                <a:solidFill>
                  <a:srgbClr val="000000"/>
                </a:solidFill>
              </a:rPr>
              <a:t>each</a:t>
            </a:r>
            <a:r>
              <a:rPr lang="ru-RU" altLang="ru-RU" sz="2000" dirty="0">
                <a:solidFill>
                  <a:srgbClr val="000000"/>
                </a:solidFill>
              </a:rPr>
              <a:t> </a:t>
            </a:r>
            <a:r>
              <a:rPr lang="ru-RU" altLang="ru-RU" sz="2000" dirty="0" err="1">
                <a:solidFill>
                  <a:srgbClr val="000000"/>
                </a:solidFill>
              </a:rPr>
              <a:t>part</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divide</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data</a:t>
            </a:r>
            <a:r>
              <a:rPr lang="ru-RU" altLang="ru-RU" sz="2000" dirty="0" smtClean="0">
                <a:solidFill>
                  <a:srgbClr val="000000"/>
                </a:solidFill>
              </a:rPr>
              <a:t>.</a:t>
            </a:r>
            <a:endParaRPr lang="en-US" altLang="ru-RU" sz="2000" dirty="0" smtClean="0">
              <a:solidFill>
                <a:srgbClr val="000000"/>
              </a:solidFill>
            </a:endParaRPr>
          </a:p>
          <a:p>
            <a:pPr eaLnBrk="0" fontAlgn="base" hangingPunct="0">
              <a:lnSpc>
                <a:spcPct val="100000"/>
              </a:lnSpc>
              <a:spcBef>
                <a:spcPts val="300"/>
              </a:spcBef>
              <a:spcAft>
                <a:spcPct val="0"/>
              </a:spcAft>
            </a:pPr>
            <a:r>
              <a:rPr lang="ru-RU" altLang="ru-RU" sz="2000" b="1" dirty="0" err="1" smtClean="0">
                <a:solidFill>
                  <a:srgbClr val="000000"/>
                </a:solidFill>
              </a:rPr>
              <a:t>Modeling</a:t>
            </a:r>
            <a:r>
              <a:rPr lang="ru-RU" altLang="ru-RU" sz="2000" dirty="0">
                <a:solidFill>
                  <a:srgbClr val="000000"/>
                </a:solidFill>
              </a:rPr>
              <a:t> </a:t>
            </a:r>
            <a:r>
              <a:rPr lang="ru-RU" altLang="ru-RU" sz="2000" dirty="0" err="1">
                <a:solidFill>
                  <a:srgbClr val="000000"/>
                </a:solidFill>
              </a:rPr>
              <a:t>here</a:t>
            </a:r>
            <a:r>
              <a:rPr lang="ru-RU" altLang="ru-RU" sz="2000" dirty="0">
                <a:solidFill>
                  <a:srgbClr val="000000"/>
                </a:solidFill>
              </a:rPr>
              <a:t> </a:t>
            </a:r>
            <a:r>
              <a:rPr lang="ru-RU" altLang="ru-RU" sz="2000" dirty="0" err="1">
                <a:solidFill>
                  <a:srgbClr val="000000"/>
                </a:solidFill>
              </a:rPr>
              <a:t>mean</a:t>
            </a:r>
            <a:r>
              <a:rPr lang="ru-RU" altLang="ru-RU" sz="2000" dirty="0">
                <a:solidFill>
                  <a:srgbClr val="000000"/>
                </a:solidFill>
              </a:rPr>
              <a:t> </a:t>
            </a:r>
            <a:r>
              <a:rPr lang="ru-RU" altLang="ru-RU" sz="2000" dirty="0" err="1">
                <a:solidFill>
                  <a:srgbClr val="000000"/>
                </a:solidFill>
              </a:rPr>
              <a:t>that</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extract</a:t>
            </a:r>
            <a:r>
              <a:rPr lang="ru-RU" altLang="ru-RU" sz="2000" dirty="0">
                <a:solidFill>
                  <a:srgbClr val="000000"/>
                </a:solidFill>
              </a:rPr>
              <a:t> </a:t>
            </a:r>
            <a:r>
              <a:rPr lang="ru-RU" altLang="ru-RU" sz="2000" dirty="0" err="1">
                <a:solidFill>
                  <a:srgbClr val="000000"/>
                </a:solidFill>
              </a:rPr>
              <a:t>such</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segments</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a:t>
            </a:r>
          </a:p>
          <a:p>
            <a:pPr lvl="1" eaLnBrk="0" fontAlgn="base" hangingPunct="0">
              <a:lnSpc>
                <a:spcPct val="100000"/>
              </a:lnSpc>
              <a:spcBef>
                <a:spcPts val="300"/>
              </a:spcBef>
              <a:spcAft>
                <a:spcPct val="0"/>
              </a:spcAft>
            </a:pPr>
            <a:r>
              <a:rPr lang="ru-RU" altLang="ru-RU" sz="2000" dirty="0">
                <a:solidFill>
                  <a:srgbClr val="000000"/>
                </a:solidFill>
              </a:rPr>
              <a:t>AR, MA (ARMA) </a:t>
            </a:r>
            <a:r>
              <a:rPr lang="ru-RU" altLang="ru-RU" sz="2000" dirty="0" err="1">
                <a:solidFill>
                  <a:srgbClr val="000000"/>
                </a:solidFill>
              </a:rPr>
              <a:t>model</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a:t>
            </a:r>
          </a:p>
          <a:p>
            <a:pPr lvl="1" eaLnBrk="0" fontAlgn="base" hangingPunct="0">
              <a:lnSpc>
                <a:spcPct val="100000"/>
              </a:lnSpc>
              <a:spcBef>
                <a:spcPts val="300"/>
              </a:spcBef>
              <a:spcAft>
                <a:spcPct val="0"/>
              </a:spcAft>
            </a:pPr>
            <a:r>
              <a:rPr lang="ru-RU" altLang="ru-RU" sz="2000" dirty="0" err="1">
                <a:solidFill>
                  <a:srgbClr val="000000"/>
                </a:solidFill>
              </a:rPr>
              <a:t>frequencies</a:t>
            </a:r>
            <a:r>
              <a:rPr lang="ru-RU" altLang="ru-RU" sz="2000" dirty="0">
                <a:solidFill>
                  <a:srgbClr val="000000"/>
                </a:solidFill>
              </a:rPr>
              <a:t> </a:t>
            </a:r>
            <a:r>
              <a:rPr lang="ru-RU" altLang="ru-RU" sz="2000" dirty="0" err="1">
                <a:solidFill>
                  <a:srgbClr val="000000"/>
                </a:solidFill>
              </a:rPr>
              <a:t>filtering</a:t>
            </a:r>
            <a:r>
              <a:rPr lang="ru-RU" altLang="ru-RU" sz="2000" dirty="0">
                <a:solidFill>
                  <a:srgbClr val="000000"/>
                </a:solidFill>
              </a:rPr>
              <a:t>, </a:t>
            </a:r>
            <a:r>
              <a:rPr lang="ru-RU" altLang="ru-RU" sz="2000" dirty="0" err="1">
                <a:solidFill>
                  <a:srgbClr val="000000"/>
                </a:solidFill>
              </a:rPr>
              <a:t>adaptive</a:t>
            </a:r>
            <a:r>
              <a:rPr lang="ru-RU" altLang="ru-RU" sz="2000" dirty="0">
                <a:solidFill>
                  <a:srgbClr val="000000"/>
                </a:solidFill>
              </a:rPr>
              <a:t> </a:t>
            </a:r>
            <a:r>
              <a:rPr lang="ru-RU" altLang="ru-RU" sz="2000" dirty="0" err="1">
                <a:solidFill>
                  <a:srgbClr val="000000"/>
                </a:solidFill>
              </a:rPr>
              <a:t>filtering</a:t>
            </a:r>
            <a:r>
              <a:rPr lang="ru-RU" altLang="ru-RU" sz="2000" dirty="0">
                <a:solidFill>
                  <a:srgbClr val="000000"/>
                </a:solidFill>
              </a:rPr>
              <a:t>.</a:t>
            </a:r>
          </a:p>
          <a:p>
            <a:pPr lvl="1" eaLnBrk="0" fontAlgn="base" hangingPunct="0">
              <a:lnSpc>
                <a:spcPct val="100000"/>
              </a:lnSpc>
              <a:spcBef>
                <a:spcPts val="300"/>
              </a:spcBef>
              <a:spcAft>
                <a:spcPct val="0"/>
              </a:spcAft>
            </a:pPr>
            <a:r>
              <a:rPr lang="ru-RU" altLang="ru-RU" sz="2000" dirty="0" err="1">
                <a:solidFill>
                  <a:srgbClr val="000000"/>
                </a:solidFill>
              </a:rPr>
              <a:t>Coefficients</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approximation</a:t>
            </a:r>
            <a:r>
              <a:rPr lang="ru-RU" altLang="ru-RU" sz="2000" dirty="0">
                <a:solidFill>
                  <a:srgbClr val="000000"/>
                </a:solidFill>
              </a:rPr>
              <a:t> </a:t>
            </a:r>
            <a:r>
              <a:rPr lang="ru-RU" altLang="ru-RU" sz="2000" dirty="0" err="1">
                <a:solidFill>
                  <a:srgbClr val="000000"/>
                </a:solidFill>
              </a:rPr>
              <a:t>curve</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analytical</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equation</a:t>
            </a:r>
            <a:r>
              <a:rPr lang="ru-RU" altLang="ru-RU" sz="2000" dirty="0">
                <a:solidFill>
                  <a:srgbClr val="000000"/>
                </a:solidFill>
              </a:rPr>
              <a:t>) </a:t>
            </a:r>
            <a:r>
              <a:rPr lang="ru-RU" altLang="ru-RU" sz="2000" dirty="0" err="1">
                <a:solidFill>
                  <a:srgbClr val="000000"/>
                </a:solidFill>
              </a:rPr>
              <a:t>representation</a:t>
            </a:r>
            <a:r>
              <a:rPr lang="ru-RU" altLang="ru-RU" sz="2000" dirty="0">
                <a:solidFill>
                  <a:srgbClr val="000000"/>
                </a:solidFill>
              </a:rPr>
              <a:t>.</a:t>
            </a:r>
          </a:p>
          <a:p>
            <a:pPr lvl="1" eaLnBrk="0" fontAlgn="base" hangingPunct="0">
              <a:lnSpc>
                <a:spcPct val="100000"/>
              </a:lnSpc>
              <a:spcBef>
                <a:spcPts val="300"/>
              </a:spcBef>
              <a:spcAft>
                <a:spcPct val="0"/>
              </a:spcAft>
            </a:pPr>
            <a:r>
              <a:rPr lang="ru-RU" altLang="ru-RU" sz="2000" dirty="0" err="1">
                <a:solidFill>
                  <a:srgbClr val="000000"/>
                </a:solidFill>
              </a:rPr>
              <a:t>Other</a:t>
            </a:r>
            <a:r>
              <a:rPr lang="ru-RU" altLang="ru-RU" sz="2000" dirty="0">
                <a:solidFill>
                  <a:srgbClr val="000000"/>
                </a:solidFill>
              </a:rPr>
              <a:t> </a:t>
            </a:r>
            <a:r>
              <a:rPr lang="ru-RU" altLang="ru-RU" sz="2000" dirty="0" err="1">
                <a:solidFill>
                  <a:srgbClr val="000000"/>
                </a:solidFill>
              </a:rPr>
              <a:t>modeling</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 (</a:t>
            </a:r>
            <a:r>
              <a:rPr lang="ru-RU" altLang="ru-RU" sz="2000" dirty="0" err="1">
                <a:solidFill>
                  <a:srgbClr val="000000"/>
                </a:solidFill>
              </a:rPr>
              <a:t>for</a:t>
            </a:r>
            <a:r>
              <a:rPr lang="ru-RU" altLang="ru-RU" sz="2000" dirty="0">
                <a:solidFill>
                  <a:srgbClr val="000000"/>
                </a:solidFill>
              </a:rPr>
              <a:t> GARH </a:t>
            </a:r>
            <a:r>
              <a:rPr lang="ru-RU" altLang="ru-RU" sz="2000" dirty="0" err="1">
                <a:solidFill>
                  <a:srgbClr val="000000"/>
                </a:solidFill>
              </a:rPr>
              <a:t>and</a:t>
            </a:r>
            <a:r>
              <a:rPr lang="ru-RU" altLang="ru-RU" sz="2000" dirty="0">
                <a:solidFill>
                  <a:srgbClr val="000000"/>
                </a:solidFill>
              </a:rPr>
              <a:t> </a:t>
            </a:r>
            <a:r>
              <a:rPr lang="ru-RU" altLang="ru-RU" sz="2000" dirty="0" err="1">
                <a:solidFill>
                  <a:srgbClr val="000000"/>
                </a:solidFill>
              </a:rPr>
              <a:t>e.t.c</a:t>
            </a:r>
            <a:r>
              <a:rPr lang="ru-RU" altLang="ru-RU" sz="2000" dirty="0">
                <a:solidFill>
                  <a:srgbClr val="000000"/>
                </a:solidFill>
              </a:rPr>
              <a:t>. </a:t>
            </a:r>
            <a:r>
              <a:rPr lang="ru-RU" altLang="ru-RU" sz="2000" dirty="0" err="1">
                <a:solidFill>
                  <a:srgbClr val="000000"/>
                </a:solidFill>
              </a:rPr>
              <a:t>models</a:t>
            </a:r>
            <a:r>
              <a:rPr lang="ru-RU" altLang="ru-RU" sz="2000" dirty="0">
                <a:solidFill>
                  <a:srgbClr val="000000"/>
                </a:solidFill>
              </a:rPr>
              <a:t>).</a:t>
            </a:r>
          </a:p>
          <a:p>
            <a:pPr eaLnBrk="0" fontAlgn="base" hangingPunct="0">
              <a:lnSpc>
                <a:spcPct val="100000"/>
              </a:lnSpc>
              <a:spcBef>
                <a:spcPts val="300"/>
              </a:spcBef>
              <a:spcAft>
                <a:spcPct val="0"/>
              </a:spcAft>
            </a:pPr>
            <a:r>
              <a:rPr lang="ru-RU" altLang="ru-RU" sz="2000" i="1" dirty="0" err="1">
                <a:solidFill>
                  <a:srgbClr val="000000"/>
                </a:solidFill>
              </a:rPr>
              <a:t>Beside</a:t>
            </a:r>
            <a:r>
              <a:rPr lang="ru-RU" altLang="ru-RU" sz="2000" i="1" dirty="0">
                <a:solidFill>
                  <a:srgbClr val="000000"/>
                </a:solidFill>
              </a:rPr>
              <a:t> </a:t>
            </a:r>
            <a:r>
              <a:rPr lang="ru-RU" altLang="ru-RU" sz="2000" i="1" dirty="0" err="1">
                <a:solidFill>
                  <a:srgbClr val="000000"/>
                </a:solidFill>
              </a:rPr>
              <a:t>the</a:t>
            </a:r>
            <a:r>
              <a:rPr lang="ru-RU" altLang="ru-RU" sz="2000" i="1" dirty="0">
                <a:solidFill>
                  <a:srgbClr val="000000"/>
                </a:solidFill>
              </a:rPr>
              <a:t> </a:t>
            </a:r>
            <a:r>
              <a:rPr lang="ru-RU" altLang="ru-RU" sz="2000" i="1" dirty="0" err="1">
                <a:solidFill>
                  <a:srgbClr val="000000"/>
                </a:solidFill>
              </a:rPr>
              <a:t>modeling</a:t>
            </a:r>
            <a:r>
              <a:rPr lang="ru-RU" altLang="ru-RU" sz="2000" i="1" dirty="0">
                <a:solidFill>
                  <a:srgbClr val="000000"/>
                </a:solidFill>
              </a:rPr>
              <a:t> </a:t>
            </a:r>
            <a:r>
              <a:rPr lang="ru-RU" altLang="ru-RU" sz="2000" i="1" dirty="0" err="1">
                <a:solidFill>
                  <a:srgbClr val="000000"/>
                </a:solidFill>
              </a:rPr>
              <a:t>parameters</a:t>
            </a:r>
            <a:r>
              <a:rPr lang="ru-RU" altLang="ru-RU" sz="2000" i="1" dirty="0">
                <a:solidFill>
                  <a:srgbClr val="000000"/>
                </a:solidFill>
              </a:rPr>
              <a:t> </a:t>
            </a:r>
            <a:r>
              <a:rPr lang="ru-RU" altLang="ru-RU" sz="2000" i="1" dirty="0" err="1">
                <a:solidFill>
                  <a:srgbClr val="000000"/>
                </a:solidFill>
              </a:rPr>
              <a:t>clustering</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b="1" dirty="0" err="1">
                <a:solidFill>
                  <a:srgbClr val="000000"/>
                </a:solidFill>
              </a:rPr>
              <a:t>residuals</a:t>
            </a:r>
            <a:r>
              <a:rPr lang="ru-RU" altLang="ru-RU" sz="2000" b="1" dirty="0">
                <a:solidFill>
                  <a:srgbClr val="000000"/>
                </a:solidFill>
              </a:rPr>
              <a:t> </a:t>
            </a:r>
            <a:r>
              <a:rPr lang="ru-RU" altLang="ru-RU" sz="2000" b="1" dirty="0" err="1">
                <a:solidFill>
                  <a:srgbClr val="000000"/>
                </a:solidFill>
              </a:rPr>
              <a:t>after</a:t>
            </a:r>
            <a:r>
              <a:rPr lang="ru-RU" altLang="ru-RU" sz="2000" b="1" dirty="0">
                <a:solidFill>
                  <a:srgbClr val="000000"/>
                </a:solidFill>
              </a:rPr>
              <a:t> </a:t>
            </a:r>
            <a:r>
              <a:rPr lang="ru-RU" altLang="ru-RU" sz="2000" b="1" dirty="0" err="1">
                <a:solidFill>
                  <a:srgbClr val="000000"/>
                </a:solidFill>
              </a:rPr>
              <a:t>subtraction</a:t>
            </a:r>
            <a:r>
              <a:rPr lang="ru-RU" altLang="ru-RU" sz="2000" b="1" dirty="0">
                <a:solidFill>
                  <a:srgbClr val="000000"/>
                </a:solidFill>
              </a:rPr>
              <a:t> </a:t>
            </a:r>
            <a:r>
              <a:rPr lang="ru-RU" altLang="ru-RU" sz="2000" b="1" dirty="0" err="1">
                <a:solidFill>
                  <a:srgbClr val="000000"/>
                </a:solidFill>
              </a:rPr>
              <a:t>the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model</a:t>
            </a:r>
            <a:r>
              <a:rPr lang="ru-RU" altLang="ru-RU" sz="2000" b="1" dirty="0">
                <a:solidFill>
                  <a:srgbClr val="000000"/>
                </a:solidFill>
              </a:rPr>
              <a:t> </a:t>
            </a:r>
            <a:r>
              <a:rPr lang="ru-RU" altLang="ru-RU" sz="2000" b="1" dirty="0" err="1">
                <a:solidFill>
                  <a:srgbClr val="000000"/>
                </a:solidFill>
              </a:rPr>
              <a:t>with</a:t>
            </a:r>
            <a:r>
              <a:rPr lang="ru-RU" altLang="ru-RU" sz="2000" b="1" dirty="0">
                <a:solidFill>
                  <a:srgbClr val="000000"/>
                </a:solidFill>
              </a:rPr>
              <a:t> </a:t>
            </a:r>
            <a:r>
              <a:rPr lang="ru-RU" altLang="ru-RU" sz="2000" b="1" dirty="0" err="1">
                <a:solidFill>
                  <a:srgbClr val="000000"/>
                </a:solidFill>
              </a:rPr>
              <a:t>from</a:t>
            </a:r>
            <a:r>
              <a:rPr lang="ru-RU" altLang="ru-RU" sz="2000" b="1" dirty="0">
                <a:solidFill>
                  <a:srgbClr val="000000"/>
                </a:solidFill>
              </a:rPr>
              <a:t> </a:t>
            </a:r>
            <a:r>
              <a:rPr lang="ru-RU" altLang="ru-RU" sz="2000" b="1" dirty="0" err="1">
                <a:solidFill>
                  <a:srgbClr val="000000"/>
                </a:solidFill>
              </a:rPr>
              <a:t>the</a:t>
            </a:r>
            <a:r>
              <a:rPr lang="ru-RU" altLang="ru-RU" sz="2000" b="1" dirty="0">
                <a:solidFill>
                  <a:srgbClr val="000000"/>
                </a:solidFill>
              </a:rPr>
              <a:t> </a:t>
            </a:r>
            <a:r>
              <a:rPr lang="ru-RU" altLang="ru-RU" sz="2000" b="1" dirty="0" err="1">
                <a:solidFill>
                  <a:srgbClr val="000000"/>
                </a:solidFill>
              </a:rPr>
              <a:t>original</a:t>
            </a:r>
            <a:r>
              <a:rPr lang="ru-RU" altLang="ru-RU" sz="2000" b="1" dirty="0">
                <a:solidFill>
                  <a:srgbClr val="000000"/>
                </a:solidFill>
              </a:rPr>
              <a:t> </a:t>
            </a:r>
            <a:r>
              <a:rPr lang="ru-RU" altLang="ru-RU" sz="2000" b="1" dirty="0" err="1">
                <a:solidFill>
                  <a:srgbClr val="000000"/>
                </a:solidFill>
              </a:rPr>
              <a:t>series</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be</a:t>
            </a:r>
            <a:r>
              <a:rPr lang="ru-RU" altLang="ru-RU" sz="2000" dirty="0">
                <a:solidFill>
                  <a:srgbClr val="000000"/>
                </a:solidFill>
              </a:rPr>
              <a:t> </a:t>
            </a:r>
            <a:r>
              <a:rPr lang="ru-RU" altLang="ru-RU" sz="2000" dirty="0" err="1">
                <a:solidFill>
                  <a:srgbClr val="000000"/>
                </a:solidFill>
              </a:rPr>
              <a:t>also</a:t>
            </a:r>
            <a:r>
              <a:rPr lang="ru-RU" altLang="ru-RU" sz="2000" dirty="0">
                <a:solidFill>
                  <a:srgbClr val="000000"/>
                </a:solidFill>
              </a:rPr>
              <a:t> </a:t>
            </a:r>
            <a:r>
              <a:rPr lang="ru-RU" altLang="ru-RU" sz="2000" dirty="0" err="1">
                <a:solidFill>
                  <a:srgbClr val="000000"/>
                </a:solidFill>
              </a:rPr>
              <a:t>taken</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feature</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input</a:t>
            </a:r>
            <a:r>
              <a:rPr lang="ru-RU" altLang="ru-RU" sz="2000" dirty="0">
                <a:solidFill>
                  <a:srgbClr val="000000"/>
                </a:solidFill>
              </a:rPr>
              <a:t> </a:t>
            </a:r>
            <a:r>
              <a:rPr lang="ru-RU" altLang="ru-RU" sz="2000" dirty="0" err="1">
                <a:solidFill>
                  <a:srgbClr val="000000"/>
                </a:solidFill>
              </a:rPr>
              <a:t>for</a:t>
            </a:r>
            <a:r>
              <a:rPr lang="ru-RU" altLang="ru-RU" sz="2000" dirty="0">
                <a:solidFill>
                  <a:srgbClr val="000000"/>
                </a:solidFill>
              </a:rPr>
              <a:t> </a:t>
            </a:r>
            <a:r>
              <a:rPr lang="ru-RU" altLang="ru-RU" sz="2000" dirty="0" err="1">
                <a:solidFill>
                  <a:srgbClr val="000000"/>
                </a:solidFill>
              </a:rPr>
              <a:t>feature</a:t>
            </a:r>
            <a:r>
              <a:rPr lang="ru-RU" altLang="ru-RU" sz="2000" dirty="0">
                <a:solidFill>
                  <a:srgbClr val="000000"/>
                </a:solidFill>
              </a:rPr>
              <a:t> </a:t>
            </a:r>
            <a:r>
              <a:rPr lang="ru-RU" altLang="ru-RU" sz="2000" dirty="0" err="1">
                <a:solidFill>
                  <a:srgbClr val="000000"/>
                </a:solidFill>
              </a:rPr>
              <a:t>extraction</a:t>
            </a:r>
            <a:r>
              <a:rPr lang="ru-RU" altLang="ru-RU" sz="2000" dirty="0" smtClean="0">
                <a:solidFill>
                  <a:srgbClr val="000000"/>
                </a:solidFill>
              </a:rPr>
              <a:t>.</a:t>
            </a:r>
            <a:endParaRPr lang="en-US" altLang="ru-RU" sz="2000" dirty="0" smtClean="0">
              <a:solidFill>
                <a:srgbClr val="000000"/>
              </a:solidFill>
            </a:endParaRPr>
          </a:p>
          <a:p>
            <a:pPr eaLnBrk="0" fontAlgn="base" hangingPunct="0">
              <a:lnSpc>
                <a:spcPct val="100000"/>
              </a:lnSpc>
              <a:spcBef>
                <a:spcPts val="300"/>
              </a:spcBef>
              <a:spcAft>
                <a:spcPct val="0"/>
              </a:spcAft>
            </a:pPr>
            <a:r>
              <a:rPr lang="ru-RU" altLang="ru-RU" sz="2000" i="1" dirty="0" err="1" smtClean="0">
                <a:solidFill>
                  <a:srgbClr val="000000"/>
                </a:solidFill>
              </a:rPr>
              <a:t>Note</a:t>
            </a:r>
            <a:endParaRPr lang="ru-RU" altLang="ru-RU" sz="2000" dirty="0">
              <a:solidFill>
                <a:srgbClr val="000000"/>
              </a:solidFill>
            </a:endParaRPr>
          </a:p>
          <a:p>
            <a:pPr lvl="1" eaLnBrk="0" fontAlgn="base" hangingPunct="0">
              <a:lnSpc>
                <a:spcPct val="100000"/>
              </a:lnSpc>
              <a:spcBef>
                <a:spcPts val="300"/>
              </a:spcBef>
              <a:spcAft>
                <a:spcPct val="0"/>
              </a:spcAft>
            </a:pPr>
            <a:r>
              <a:rPr lang="ru-RU" altLang="ru-RU" sz="2000" dirty="0" err="1">
                <a:solidFill>
                  <a:srgbClr val="000000"/>
                </a:solidFill>
              </a:rPr>
              <a:t>As</a:t>
            </a:r>
            <a:r>
              <a:rPr lang="ru-RU" altLang="ru-RU" sz="2000" dirty="0">
                <a:solidFill>
                  <a:srgbClr val="000000"/>
                </a:solidFill>
              </a:rPr>
              <a:t> a </a:t>
            </a:r>
            <a:r>
              <a:rPr lang="ru-RU" altLang="ru-RU" sz="2000" dirty="0" err="1">
                <a:solidFill>
                  <a:srgbClr val="000000"/>
                </a:solidFill>
              </a:rPr>
              <a:t>rule</a:t>
            </a:r>
            <a:r>
              <a:rPr lang="ru-RU" altLang="ru-RU" sz="2000" dirty="0">
                <a:solidFill>
                  <a:srgbClr val="000000"/>
                </a:solidFill>
              </a:rPr>
              <a:t> </a:t>
            </a:r>
            <a:r>
              <a:rPr lang="ru-RU" altLang="ru-RU" sz="2000" dirty="0" err="1">
                <a:solidFill>
                  <a:srgbClr val="000000"/>
                </a:solidFill>
              </a:rPr>
              <a:t>by</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term</a:t>
            </a:r>
            <a:r>
              <a:rPr lang="ru-RU" altLang="ru-RU" sz="2000" dirty="0">
                <a:solidFill>
                  <a:srgbClr val="000000"/>
                </a:solidFill>
              </a:rPr>
              <a:t> </a:t>
            </a:r>
            <a:r>
              <a:rPr lang="ru-RU" altLang="ru-RU" sz="2000" dirty="0" err="1">
                <a:solidFill>
                  <a:srgbClr val="000000"/>
                </a:solidFill>
              </a:rPr>
              <a:t>clustering</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mean</a:t>
            </a:r>
            <a:r>
              <a:rPr lang="ru-RU" altLang="ru-RU" sz="2000" dirty="0">
                <a:solidFill>
                  <a:srgbClr val="000000"/>
                </a:solidFill>
              </a:rPr>
              <a:t> </a:t>
            </a:r>
            <a:r>
              <a:rPr lang="ru-RU" altLang="ru-RU" sz="2000" dirty="0" err="1">
                <a:solidFill>
                  <a:srgbClr val="000000"/>
                </a:solidFill>
              </a:rPr>
              <a:t>clustering</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time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segments</a:t>
            </a:r>
            <a:r>
              <a:rPr lang="ru-RU" altLang="ru-RU" sz="2000" dirty="0">
                <a:solidFill>
                  <a:srgbClr val="000000"/>
                </a:solidFill>
              </a:rPr>
              <a:t>. </a:t>
            </a:r>
            <a:endParaRPr lang="en-US" altLang="ru-RU" sz="2000" dirty="0" smtClean="0">
              <a:solidFill>
                <a:srgbClr val="000000"/>
              </a:solidFill>
            </a:endParaRPr>
          </a:p>
          <a:p>
            <a:pPr lvl="1" eaLnBrk="0" fontAlgn="base" hangingPunct="0">
              <a:lnSpc>
                <a:spcPct val="100000"/>
              </a:lnSpc>
              <a:spcBef>
                <a:spcPts val="300"/>
              </a:spcBef>
              <a:spcAft>
                <a:spcPct val="0"/>
              </a:spcAft>
            </a:pPr>
            <a:r>
              <a:rPr lang="ru-RU" altLang="ru-RU" sz="2000" dirty="0" err="1" smtClean="0">
                <a:solidFill>
                  <a:srgbClr val="000000"/>
                </a:solidFill>
              </a:rPr>
              <a:t>However</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specific</a:t>
            </a:r>
            <a:r>
              <a:rPr lang="ru-RU" altLang="ru-RU" sz="2000" dirty="0">
                <a:solidFill>
                  <a:srgbClr val="000000"/>
                </a:solidFill>
              </a:rPr>
              <a:t> </a:t>
            </a:r>
            <a:r>
              <a:rPr lang="ru-RU" altLang="ru-RU" sz="2000" dirty="0" err="1">
                <a:solidFill>
                  <a:srgbClr val="000000"/>
                </a:solidFill>
              </a:rPr>
              <a:t>cases</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full</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each</a:t>
            </a:r>
            <a:r>
              <a:rPr lang="ru-RU" altLang="ru-RU" sz="2000" dirty="0">
                <a:solidFill>
                  <a:srgbClr val="000000"/>
                </a:solidFill>
              </a:rPr>
              <a:t> </a:t>
            </a:r>
            <a:r>
              <a:rPr lang="ru-RU" altLang="ru-RU" sz="2000" dirty="0" err="1">
                <a:solidFill>
                  <a:srgbClr val="000000"/>
                </a:solidFill>
              </a:rPr>
              <a:t>point</a:t>
            </a:r>
            <a:r>
              <a:rPr lang="ru-RU" altLang="ru-RU" sz="2000" dirty="0">
                <a:solidFill>
                  <a:srgbClr val="000000"/>
                </a:solidFill>
              </a:rPr>
              <a:t> </a:t>
            </a:r>
            <a:r>
              <a:rPr lang="ru-RU" altLang="ru-RU" sz="2000" dirty="0" err="1">
                <a:solidFill>
                  <a:srgbClr val="000000"/>
                </a:solidFill>
              </a:rPr>
              <a:t>values</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be</a:t>
            </a:r>
            <a:r>
              <a:rPr lang="ru-RU" altLang="ru-RU" sz="2000" dirty="0">
                <a:solidFill>
                  <a:srgbClr val="000000"/>
                </a:solidFill>
              </a:rPr>
              <a:t> </a:t>
            </a:r>
            <a:r>
              <a:rPr lang="ru-RU" altLang="ru-RU" sz="2000" dirty="0" err="1">
                <a:solidFill>
                  <a:srgbClr val="000000"/>
                </a:solidFill>
              </a:rPr>
              <a:t>clustered</a:t>
            </a:r>
            <a:r>
              <a:rPr lang="ru-RU" altLang="ru-RU" sz="2000" dirty="0">
                <a:solidFill>
                  <a:srgbClr val="000000"/>
                </a:solidFill>
              </a:rPr>
              <a:t>. </a:t>
            </a:r>
            <a:endParaRPr lang="en-US" altLang="ru-RU" sz="2000" dirty="0" smtClean="0">
              <a:solidFill>
                <a:srgbClr val="000000"/>
              </a:solidFill>
            </a:endParaRPr>
          </a:p>
          <a:p>
            <a:pPr lvl="2" eaLnBrk="0" fontAlgn="base" hangingPunct="0">
              <a:lnSpc>
                <a:spcPct val="100000"/>
              </a:lnSpc>
              <a:spcBef>
                <a:spcPts val="300"/>
              </a:spcBef>
              <a:spcAft>
                <a:spcPct val="0"/>
              </a:spcAft>
            </a:pPr>
            <a:r>
              <a:rPr lang="ru-RU" altLang="ru-RU" i="1" dirty="0" err="1" smtClean="0">
                <a:solidFill>
                  <a:srgbClr val="000000"/>
                </a:solidFill>
              </a:rPr>
              <a:t>For</a:t>
            </a:r>
            <a:r>
              <a:rPr lang="ru-RU" altLang="ru-RU" i="1" dirty="0" smtClean="0">
                <a:solidFill>
                  <a:srgbClr val="000000"/>
                </a:solidFill>
              </a:rPr>
              <a:t> </a:t>
            </a:r>
            <a:r>
              <a:rPr lang="ru-RU" altLang="ru-RU" i="1" dirty="0">
                <a:solidFill>
                  <a:srgbClr val="000000"/>
                </a:solidFill>
              </a:rPr>
              <a:t>instance, </a:t>
            </a:r>
            <a:r>
              <a:rPr lang="ru-RU" altLang="ru-RU" i="1" dirty="0" err="1">
                <a:solidFill>
                  <a:srgbClr val="000000"/>
                </a:solidFill>
              </a:rPr>
              <a:t>in</a:t>
            </a:r>
            <a:r>
              <a:rPr lang="ru-RU" altLang="ru-RU" i="1" dirty="0">
                <a:solidFill>
                  <a:srgbClr val="000000"/>
                </a:solidFill>
              </a:rPr>
              <a:t> </a:t>
            </a:r>
            <a:r>
              <a:rPr lang="ru-RU" altLang="ru-RU" i="1" dirty="0" err="1">
                <a:solidFill>
                  <a:srgbClr val="000000"/>
                </a:solidFill>
              </a:rPr>
              <a:t>point-wise</a:t>
            </a:r>
            <a:r>
              <a:rPr lang="ru-RU" altLang="ru-RU" i="1" dirty="0">
                <a:solidFill>
                  <a:srgbClr val="000000"/>
                </a:solidFill>
              </a:rPr>
              <a:t> </a:t>
            </a:r>
            <a:r>
              <a:rPr lang="ru-RU" altLang="ru-RU" i="1" dirty="0" err="1">
                <a:solidFill>
                  <a:srgbClr val="000000"/>
                </a:solidFill>
              </a:rPr>
              <a:t>anomaly</a:t>
            </a:r>
            <a:r>
              <a:rPr lang="ru-RU" altLang="ru-RU" i="1" dirty="0">
                <a:solidFill>
                  <a:srgbClr val="000000"/>
                </a:solidFill>
              </a:rPr>
              <a:t> </a:t>
            </a:r>
            <a:r>
              <a:rPr lang="ru-RU" altLang="ru-RU" i="1" dirty="0" err="1">
                <a:solidFill>
                  <a:srgbClr val="000000"/>
                </a:solidFill>
              </a:rPr>
              <a:t>detection</a:t>
            </a:r>
            <a:r>
              <a:rPr lang="ru-RU" altLang="ru-RU" i="1" dirty="0">
                <a:solidFill>
                  <a:srgbClr val="000000"/>
                </a:solidFill>
              </a:rPr>
              <a:t> </a:t>
            </a:r>
            <a:r>
              <a:rPr lang="ru-RU" altLang="ru-RU" i="1" dirty="0" err="1">
                <a:solidFill>
                  <a:srgbClr val="000000"/>
                </a:solidFill>
              </a:rPr>
              <a:t>we</a:t>
            </a:r>
            <a:r>
              <a:rPr lang="ru-RU" altLang="ru-RU" i="1" dirty="0">
                <a:solidFill>
                  <a:srgbClr val="000000"/>
                </a:solidFill>
              </a:rPr>
              <a:t> </a:t>
            </a:r>
            <a:r>
              <a:rPr lang="ru-RU" altLang="ru-RU" i="1" dirty="0" err="1">
                <a:solidFill>
                  <a:srgbClr val="000000"/>
                </a:solidFill>
              </a:rPr>
              <a:t>will</a:t>
            </a:r>
            <a:r>
              <a:rPr lang="ru-RU" altLang="ru-RU" i="1" dirty="0">
                <a:solidFill>
                  <a:srgbClr val="000000"/>
                </a:solidFill>
              </a:rPr>
              <a:t> </a:t>
            </a:r>
            <a:r>
              <a:rPr lang="ru-RU" altLang="ru-RU" i="1" dirty="0" err="1">
                <a:solidFill>
                  <a:srgbClr val="000000"/>
                </a:solidFill>
              </a:rPr>
              <a:t>use</a:t>
            </a:r>
            <a:r>
              <a:rPr lang="ru-RU" altLang="ru-RU" i="1" dirty="0">
                <a:solidFill>
                  <a:srgbClr val="000000"/>
                </a:solidFill>
              </a:rPr>
              <a:t> </a:t>
            </a:r>
            <a:r>
              <a:rPr lang="ru-RU" altLang="ru-RU" i="1" dirty="0" err="1">
                <a:solidFill>
                  <a:srgbClr val="000000"/>
                </a:solidFill>
              </a:rPr>
              <a:t>point</a:t>
            </a:r>
            <a:r>
              <a:rPr lang="ru-RU" altLang="ru-RU" i="1" dirty="0">
                <a:solidFill>
                  <a:srgbClr val="000000"/>
                </a:solidFill>
              </a:rPr>
              <a:t> </a:t>
            </a:r>
            <a:r>
              <a:rPr lang="ru-RU" altLang="ru-RU" i="1" dirty="0" err="1">
                <a:solidFill>
                  <a:srgbClr val="000000"/>
                </a:solidFill>
              </a:rPr>
              <a:t>values</a:t>
            </a:r>
            <a:r>
              <a:rPr lang="ru-RU" altLang="ru-RU" i="1" dirty="0">
                <a:solidFill>
                  <a:srgbClr val="000000"/>
                </a:solidFill>
              </a:rPr>
              <a:t> </a:t>
            </a:r>
            <a:r>
              <a:rPr lang="ru-RU" altLang="ru-RU" i="1" dirty="0" err="1">
                <a:solidFill>
                  <a:srgbClr val="000000"/>
                </a:solidFill>
              </a:rPr>
              <a:t>clustering</a:t>
            </a:r>
            <a:r>
              <a:rPr lang="ru-RU" altLang="ru-RU" i="1" dirty="0">
                <a:solidFill>
                  <a:srgbClr val="000000"/>
                </a:solidFill>
              </a:rPr>
              <a:t>.</a:t>
            </a:r>
            <a:endParaRPr lang="ru-RU" altLang="ru-RU" dirty="0">
              <a:solidFill>
                <a:srgbClr val="000000"/>
              </a:solidFill>
            </a:endParaRPr>
          </a:p>
          <a:p>
            <a:pPr marL="0" lvl="0" indent="0" eaLnBrk="0" fontAlgn="base" hangingPunct="0">
              <a:lnSpc>
                <a:spcPct val="100000"/>
              </a:lnSpc>
              <a:spcBef>
                <a:spcPct val="0"/>
              </a:spcBef>
              <a:spcAft>
                <a:spcPct val="0"/>
              </a:spcAft>
              <a:buNone/>
            </a:pPr>
            <a:endParaRPr lang="ru-RU" altLang="ru-RU"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9346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a:t>
            </a:r>
            <a:r>
              <a:rPr lang="en-US" b="1" dirty="0" smtClean="0"/>
              <a:t>Segments. </a:t>
            </a:r>
            <a:r>
              <a:rPr lang="en-US" b="1" dirty="0" smtClean="0"/>
              <a:t>Specificity of </a:t>
            </a:r>
            <a:r>
              <a:rPr lang="en-US" b="1" dirty="0"/>
              <a:t>Segments</a:t>
            </a:r>
            <a:endParaRPr lang="ru-RU" dirty="0"/>
          </a:p>
        </p:txBody>
      </p:sp>
      <p:sp>
        <p:nvSpPr>
          <p:cNvPr id="3" name="Объект 2"/>
          <p:cNvSpPr>
            <a:spLocks noGrp="1"/>
          </p:cNvSpPr>
          <p:nvPr>
            <p:ph idx="1"/>
          </p:nvPr>
        </p:nvSpPr>
        <p:spPr>
          <a:xfrm>
            <a:off x="307976" y="1104900"/>
            <a:ext cx="7823220" cy="5283200"/>
          </a:xfrm>
        </p:spPr>
        <p:txBody>
          <a:bodyPr>
            <a:noAutofit/>
          </a:bodyPr>
          <a:lstStyle/>
          <a:p>
            <a:r>
              <a:rPr lang="en-US" sz="2000" dirty="0"/>
              <a:t>Actually there can be </a:t>
            </a:r>
            <a:r>
              <a:rPr lang="en-US" sz="2000" b="1" dirty="0"/>
              <a:t>several types of </a:t>
            </a:r>
            <a:r>
              <a:rPr lang="en-US" sz="2000" b="1" dirty="0"/>
              <a:t>Segments </a:t>
            </a:r>
            <a:r>
              <a:rPr lang="en-US" sz="2000" b="1" dirty="0" smtClean="0"/>
              <a:t>analysis</a:t>
            </a:r>
            <a:r>
              <a:rPr lang="en-US" sz="2000" dirty="0"/>
              <a:t> for time series.</a:t>
            </a:r>
          </a:p>
          <a:p>
            <a:r>
              <a:rPr lang="en-US" sz="2000" b="1" dirty="0"/>
              <a:t>Similarity in time behavior</a:t>
            </a:r>
            <a:r>
              <a:rPr lang="en-US" sz="2000" dirty="0"/>
              <a:t> </a:t>
            </a:r>
            <a:endParaRPr lang="en-US" sz="2000" dirty="0" smtClean="0"/>
          </a:p>
          <a:p>
            <a:pPr lvl="1"/>
            <a:r>
              <a:rPr lang="en-US" sz="1600" dirty="0" smtClean="0"/>
              <a:t>like </a:t>
            </a:r>
            <a:r>
              <a:rPr lang="en-US" sz="1600" dirty="0"/>
              <a:t>for 1 and 2 on the picture </a:t>
            </a:r>
            <a:r>
              <a:rPr lang="en-US" sz="1600" dirty="0" smtClean="0"/>
              <a:t>below, case A.</a:t>
            </a:r>
            <a:endParaRPr lang="en-US" sz="1600" dirty="0" smtClean="0"/>
          </a:p>
          <a:p>
            <a:r>
              <a:rPr lang="en-US" sz="2000" b="1" dirty="0" smtClean="0"/>
              <a:t>Similarity in shape</a:t>
            </a:r>
            <a:r>
              <a:rPr lang="en-US" sz="2000" dirty="0" smtClean="0"/>
              <a:t> without time relation </a:t>
            </a:r>
            <a:endParaRPr lang="en-US" sz="2000" dirty="0" smtClean="0"/>
          </a:p>
          <a:p>
            <a:pPr lvl="1"/>
            <a:r>
              <a:rPr lang="en-US" sz="1600" dirty="0" smtClean="0"/>
              <a:t>like </a:t>
            </a:r>
            <a:r>
              <a:rPr lang="en-US" sz="1600" dirty="0" smtClean="0"/>
              <a:t>for 3 and 4 on the picture </a:t>
            </a:r>
            <a:r>
              <a:rPr lang="en-US" sz="1600" dirty="0" smtClean="0"/>
              <a:t>below, case B.</a:t>
            </a:r>
            <a:endParaRPr lang="en-US" sz="1600" dirty="0" smtClean="0"/>
          </a:p>
          <a:p>
            <a:r>
              <a:rPr lang="en-US" sz="2000" b="1" dirty="0" smtClean="0"/>
              <a:t>Similarity in pattern</a:t>
            </a:r>
            <a:r>
              <a:rPr lang="en-US" sz="2000" dirty="0" smtClean="0"/>
              <a:t> or structure behavior </a:t>
            </a:r>
            <a:endParaRPr lang="en-US" sz="2000" dirty="0" smtClean="0"/>
          </a:p>
          <a:p>
            <a:pPr lvl="1"/>
            <a:r>
              <a:rPr lang="en-US" sz="1600" dirty="0" smtClean="0"/>
              <a:t>like </a:t>
            </a:r>
            <a:r>
              <a:rPr lang="en-US" sz="1600" dirty="0" smtClean="0"/>
              <a:t>for 5 and 6 by seasonality </a:t>
            </a:r>
            <a:r>
              <a:rPr lang="en-US" sz="1600" dirty="0" smtClean="0"/>
              <a:t>period, case C.</a:t>
            </a:r>
          </a:p>
          <a:p>
            <a:pPr lvl="1"/>
            <a:r>
              <a:rPr lang="en-US" sz="1600" dirty="0"/>
              <a:t>like </a:t>
            </a:r>
            <a:r>
              <a:rPr lang="en-US" sz="1600" dirty="0" smtClean="0"/>
              <a:t>7 and 8 by trend (growing trend without</a:t>
            </a:r>
            <a:r>
              <a:rPr lang="en-US" sz="1600" dirty="0" smtClean="0"/>
              <a:t>), case D.</a:t>
            </a:r>
            <a:endParaRPr lang="en-US" sz="1600" dirty="0" smtClean="0"/>
          </a:p>
          <a:p>
            <a:r>
              <a:rPr lang="en-US" sz="2000" i="1" dirty="0" smtClean="0"/>
              <a:t>Choose of the clustering type depends on the choose of the data representation or algorithm of similarity searching</a:t>
            </a:r>
            <a:r>
              <a:rPr lang="en-US" sz="2000" i="1" dirty="0" smtClean="0"/>
              <a:t>.</a:t>
            </a:r>
          </a:p>
          <a:p>
            <a:pPr lvl="1"/>
            <a:r>
              <a:rPr lang="en-US" sz="1600" i="1" dirty="0" smtClean="0"/>
              <a:t>Based in the task you will need to select the measure.</a:t>
            </a:r>
            <a:endParaRPr lang="en-US" sz="1600" i="1" dirty="0" smtClean="0"/>
          </a:p>
          <a:p>
            <a:r>
              <a:rPr lang="en-US" sz="2000" dirty="0" smtClean="0"/>
              <a:t>e.g. in spectrum domain similarity in shape behavior will be represented in amplitude spectrum similarity. The same for 5 and 6 instances.</a:t>
            </a:r>
            <a:endParaRPr lang="en-US"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Рисунок 10"/>
          <p:cNvPicPr>
            <a:picLocks noChangeAspect="1"/>
          </p:cNvPicPr>
          <p:nvPr/>
        </p:nvPicPr>
        <p:blipFill>
          <a:blip r:embed="rId2"/>
          <a:stretch>
            <a:fillRect/>
          </a:stretch>
        </p:blipFill>
        <p:spPr>
          <a:xfrm>
            <a:off x="8131195" y="1157287"/>
            <a:ext cx="3795418" cy="5260975"/>
          </a:xfrm>
          <a:prstGeom prst="rect">
            <a:avLst/>
          </a:prstGeom>
        </p:spPr>
      </p:pic>
    </p:spTree>
    <p:extLst>
      <p:ext uri="{BB962C8B-B14F-4D97-AF65-F5344CB8AC3E}">
        <p14:creationId xmlns:p14="http://schemas.microsoft.com/office/powerpoint/2010/main" val="310130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fontScale="90000"/>
          </a:bodyPr>
          <a:lstStyle/>
          <a:p>
            <a:r>
              <a:rPr lang="en-US" b="1" dirty="0" smtClean="0"/>
              <a:t>Measures </a:t>
            </a:r>
            <a:r>
              <a:rPr lang="en-US" b="1" dirty="0"/>
              <a:t>for Time Series </a:t>
            </a:r>
            <a:r>
              <a:rPr lang="en-US" b="1" dirty="0" smtClean="0"/>
              <a:t>Segments Comparison</a:t>
            </a:r>
            <a:endParaRPr lang="en-US" b="1" dirty="0"/>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50416"/>
            <a:ext cx="10797988" cy="5503324"/>
          </a:xfrm>
        </p:spPr>
        <p:txBody>
          <a:bodyPr>
            <a:normAutofit/>
          </a:bodyPr>
          <a:lstStyle/>
          <a:p>
            <a:r>
              <a:rPr lang="en-US" sz="2000" dirty="0" smtClean="0"/>
              <a:t>The </a:t>
            </a:r>
            <a:r>
              <a:rPr lang="en-US" sz="2000" dirty="0"/>
              <a:t>choose of the correct distance is one of the most complex task in time series as in clustering, as in classification </a:t>
            </a:r>
            <a:r>
              <a:rPr lang="en-US" sz="2000" dirty="0" smtClean="0"/>
              <a:t>and </a:t>
            </a:r>
            <a:r>
              <a:rPr lang="en-US" sz="2000" dirty="0"/>
              <a:t>so on</a:t>
            </a:r>
            <a:r>
              <a:rPr lang="en-US" sz="2000" dirty="0" smtClean="0"/>
              <a:t>.</a:t>
            </a:r>
          </a:p>
          <a:p>
            <a:r>
              <a:rPr lang="en-US" sz="2000" dirty="0" smtClean="0"/>
              <a:t>The</a:t>
            </a:r>
            <a:r>
              <a:rPr lang="en-US" sz="2000" dirty="0"/>
              <a:t> </a:t>
            </a:r>
            <a:r>
              <a:rPr lang="en-US" sz="2000" b="1" dirty="0"/>
              <a:t>basic distances</a:t>
            </a:r>
            <a:r>
              <a:rPr lang="en-US" sz="2000" dirty="0"/>
              <a:t> are</a:t>
            </a:r>
            <a:r>
              <a:rPr lang="en-US" sz="2000" dirty="0" smtClean="0"/>
              <a:t>:</a:t>
            </a:r>
          </a:p>
          <a:p>
            <a:r>
              <a:rPr lang="en-US" sz="2000" b="1" dirty="0"/>
              <a:t>Similarity in time behavior</a:t>
            </a:r>
            <a:endParaRPr lang="en-US" sz="2000" dirty="0" smtClean="0"/>
          </a:p>
          <a:p>
            <a:pPr lvl="1"/>
            <a:r>
              <a:rPr lang="en-US" sz="2000" dirty="0" smtClean="0"/>
              <a:t>Euclidian </a:t>
            </a:r>
            <a:r>
              <a:rPr lang="en-US" sz="2000" dirty="0"/>
              <a:t>Distance,</a:t>
            </a:r>
          </a:p>
          <a:p>
            <a:pPr lvl="1"/>
            <a:r>
              <a:rPr lang="en-US" sz="2000" dirty="0"/>
              <a:t>Generalized Euclidian Distance and </a:t>
            </a:r>
            <a:r>
              <a:rPr lang="en-US" sz="2000" dirty="0" err="1"/>
              <a:t>Mahalanobis</a:t>
            </a:r>
            <a:r>
              <a:rPr lang="en-US" sz="2000" dirty="0"/>
              <a:t> Distance,</a:t>
            </a:r>
          </a:p>
          <a:p>
            <a:pPr lvl="1"/>
            <a:r>
              <a:rPr lang="en-US" sz="2000" dirty="0"/>
              <a:t>Median Distance, and other robust distance types,</a:t>
            </a:r>
          </a:p>
          <a:p>
            <a:pPr lvl="1"/>
            <a:r>
              <a:rPr lang="en-US" sz="2000" dirty="0"/>
              <a:t>Mean Absolute Distance and other </a:t>
            </a:r>
            <a:r>
              <a:rPr lang="en-US" sz="2000" dirty="0" err="1"/>
              <a:t>Minkowski</a:t>
            </a:r>
            <a:r>
              <a:rPr lang="en-US" sz="2000" dirty="0"/>
              <a:t> Distances,</a:t>
            </a:r>
          </a:p>
          <a:p>
            <a:pPr lvl="1"/>
            <a:r>
              <a:rPr lang="en-US" sz="2000" dirty="0"/>
              <a:t>Mean Absolute Percentage Distance,</a:t>
            </a:r>
          </a:p>
          <a:p>
            <a:pPr lvl="1"/>
            <a:r>
              <a:rPr lang="en-US" sz="2000" dirty="0"/>
              <a:t>Correlation Distance (or Cosine Distance, Pearson Coefficient</a:t>
            </a:r>
            <a:r>
              <a:rPr lang="en-US" sz="2000" dirty="0" smtClean="0"/>
              <a:t>),</a:t>
            </a:r>
          </a:p>
          <a:p>
            <a:pPr marL="268288" lvl="1" indent="-268288">
              <a:tabLst>
                <a:tab pos="361950" algn="l"/>
              </a:tabLst>
            </a:pPr>
            <a:r>
              <a:rPr lang="en-US" sz="2000" b="1" dirty="0" smtClean="0"/>
              <a:t>Similarity </a:t>
            </a:r>
            <a:r>
              <a:rPr lang="en-US" sz="2000" b="1" dirty="0"/>
              <a:t>in shape</a:t>
            </a:r>
            <a:r>
              <a:rPr lang="en-US" sz="2000" dirty="0"/>
              <a:t> </a:t>
            </a:r>
            <a:endParaRPr lang="en-US" sz="2000" dirty="0"/>
          </a:p>
          <a:p>
            <a:pPr lvl="1"/>
            <a:r>
              <a:rPr lang="en-US" sz="2000" dirty="0"/>
              <a:t>Probability Distribution Based Distances,</a:t>
            </a:r>
          </a:p>
          <a:p>
            <a:pPr lvl="1"/>
            <a:r>
              <a:rPr lang="en-US" sz="2000" dirty="0"/>
              <a:t>Dynamic Time Warping </a:t>
            </a:r>
            <a:r>
              <a:rPr lang="en-US" sz="2000" dirty="0" smtClean="0"/>
              <a:t>Distance,</a:t>
            </a:r>
          </a:p>
          <a:p>
            <a:pPr marL="228600" lvl="1"/>
            <a:r>
              <a:rPr lang="en-US" sz="2000" b="1" dirty="0" smtClean="0"/>
              <a:t>Similarity </a:t>
            </a:r>
            <a:r>
              <a:rPr lang="en-US" sz="2000" b="1" dirty="0"/>
              <a:t>in pattern</a:t>
            </a:r>
            <a:r>
              <a:rPr lang="en-US" sz="2000" dirty="0"/>
              <a:t> </a:t>
            </a:r>
            <a:endParaRPr lang="en-US" sz="2000" dirty="0"/>
          </a:p>
          <a:p>
            <a:pPr lvl="1"/>
            <a:r>
              <a:rPr lang="en-US" sz="2000" dirty="0"/>
              <a:t>more complex techniques, based on the feature extraction and feature transformation.</a:t>
            </a:r>
          </a:p>
        </p:txBody>
      </p:sp>
      <p:sp>
        <p:nvSpPr>
          <p:cNvPr id="4" name="Прямоугольник 3"/>
          <p:cNvSpPr/>
          <p:nvPr/>
        </p:nvSpPr>
        <p:spPr>
          <a:xfrm>
            <a:off x="7638392" y="1422963"/>
            <a:ext cx="4183117" cy="2308324"/>
          </a:xfrm>
          <a:prstGeom prst="rect">
            <a:avLst/>
          </a:prstGeom>
        </p:spPr>
        <p:txBody>
          <a:bodyPr wrap="square">
            <a:spAutoFit/>
          </a:bodyPr>
          <a:lstStyle/>
          <a:p>
            <a:pPr algn="just"/>
            <a:r>
              <a:rPr lang="en-US" i="1" dirty="0" smtClean="0">
                <a:solidFill>
                  <a:srgbClr val="000000"/>
                </a:solidFill>
              </a:rPr>
              <a:t>Note. </a:t>
            </a:r>
            <a:r>
              <a:rPr lang="en-US" dirty="0" smtClean="0">
                <a:solidFill>
                  <a:srgbClr val="000000"/>
                </a:solidFill>
              </a:rPr>
              <a:t>The </a:t>
            </a:r>
            <a:r>
              <a:rPr lang="en-US" dirty="0">
                <a:solidFill>
                  <a:srgbClr val="000000"/>
                </a:solidFill>
              </a:rPr>
              <a:t>main problem with the time series distance is the influence of some segments fluctuations on the resulted value. </a:t>
            </a:r>
            <a:endParaRPr lang="en-US" dirty="0" smtClean="0">
              <a:solidFill>
                <a:srgbClr val="000000"/>
              </a:solidFill>
            </a:endParaRPr>
          </a:p>
          <a:p>
            <a:pPr algn="just"/>
            <a:r>
              <a:rPr lang="en-US" dirty="0" smtClean="0">
                <a:solidFill>
                  <a:srgbClr val="000000"/>
                </a:solidFill>
              </a:rPr>
              <a:t>Thus</a:t>
            </a:r>
            <a:r>
              <a:rPr lang="en-US" dirty="0">
                <a:solidFill>
                  <a:srgbClr val="000000"/>
                </a:solidFill>
              </a:rPr>
              <a:t>, if it is necessary we need to test some complex distances or test some pipelines of feature extraction and feature transformation with distances.</a:t>
            </a:r>
            <a:endParaRPr lang="en-US" b="0" i="0" dirty="0">
              <a:solidFill>
                <a:srgbClr val="000000"/>
              </a:solidFill>
              <a:effectLst/>
            </a:endParaRPr>
          </a:p>
        </p:txBody>
      </p:sp>
    </p:spTree>
    <p:extLst>
      <p:ext uri="{BB962C8B-B14F-4D97-AF65-F5344CB8AC3E}">
        <p14:creationId xmlns:p14="http://schemas.microsoft.com/office/powerpoint/2010/main" val="785907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77875"/>
          </a:xfrm>
        </p:spPr>
        <p:txBody>
          <a:bodyPr/>
          <a:lstStyle/>
          <a:p>
            <a:r>
              <a:rPr lang="en-US" b="1" dirty="0"/>
              <a:t>Distances for Time Series Comparison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60400" y="1143000"/>
                <a:ext cx="10515600" cy="5524500"/>
              </a:xfrm>
            </p:spPr>
            <p:txBody>
              <a:bodyPr>
                <a:normAutofit fontScale="55000" lnSpcReduction="20000"/>
              </a:bodyPr>
              <a:lstStyle/>
              <a:p>
                <a:pPr>
                  <a:lnSpc>
                    <a:spcPct val="120000"/>
                  </a:lnSpc>
                  <a:spcBef>
                    <a:spcPts val="0"/>
                  </a:spcBef>
                </a:pPr>
                <a:r>
                  <a:rPr lang="en-US" dirty="0"/>
                  <a:t>Euclidian Distance:</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p>
                                <m:sSupPr>
                                  <m:ctrlPr>
                                    <a:rPr lang="ru-RU"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rad>
                      <m:r>
                        <a:rPr lang="en-US" i="1">
                          <a:latin typeface="Cambria Math" panose="02040503050406030204" pitchFamily="18" charset="0"/>
                        </a:rPr>
                        <m:t>,</m:t>
                      </m:r>
                    </m:oMath>
                  </m:oMathPara>
                </a14:m>
                <a:endParaRPr lang="ru-RU" dirty="0"/>
              </a:p>
              <a:p>
                <a:pPr>
                  <a:lnSpc>
                    <a:spcPct val="120000"/>
                  </a:lnSpc>
                  <a:spcBef>
                    <a:spcPts val="0"/>
                  </a:spcBef>
                </a:pPr>
                <a:r>
                  <a:rPr lang="en-US" dirty="0" smtClean="0"/>
                  <a:t>where </a:t>
                </a:r>
                <a14:m>
                  <m:oMath xmlns:m="http://schemas.openxmlformats.org/officeDocument/2006/math">
                    <m:r>
                      <a:rPr lang="en-US" i="1">
                        <a:latin typeface="Cambria Math" panose="02040503050406030204" pitchFamily="18" charset="0"/>
                      </a:rPr>
                      <m:t>𝑑</m:t>
                    </m:r>
                  </m:oMath>
                </a14:m>
                <a:r>
                  <a:rPr lang="en-US" dirty="0"/>
                  <a:t> is the distance between two series segments </a:t>
                </a:r>
                <a14:m>
                  <m:oMath xmlns:m="http://schemas.openxmlformats.org/officeDocument/2006/math">
                    <m:r>
                      <a:rPr lang="en-US" i="1">
                        <a:latin typeface="Cambria Math" panose="02040503050406030204" pitchFamily="18" charset="0"/>
                      </a:rPr>
                      <m:t>𝑥</m:t>
                    </m:r>
                  </m:oMath>
                </a14:m>
                <a:r>
                  <a:rPr lang="en-US" dirty="0"/>
                  <a:t> and </a:t>
                </a:r>
                <a14:m>
                  <m:oMath xmlns:m="http://schemas.openxmlformats.org/officeDocument/2006/math">
                    <m:r>
                      <a:rPr lang="en-US" i="1">
                        <a:latin typeface="Cambria Math" panose="02040503050406030204" pitchFamily="18" charset="0"/>
                      </a:rPr>
                      <m:t>𝑦</m:t>
                    </m:r>
                  </m:oMath>
                </a14:m>
                <a:r>
                  <a:rPr lang="en-US" dirty="0"/>
                  <a:t> both with length </a:t>
                </a:r>
                <a14:m>
                  <m:oMath xmlns:m="http://schemas.openxmlformats.org/officeDocument/2006/math">
                    <m:r>
                      <a:rPr lang="en-US" i="1">
                        <a:latin typeface="Cambria Math" panose="02040503050406030204" pitchFamily="18" charset="0"/>
                      </a:rPr>
                      <m:t>𝑀</m:t>
                    </m:r>
                  </m:oMath>
                </a14:m>
                <a:r>
                  <a:rPr lang="en-US" dirty="0" smtClean="0"/>
                  <a:t>.</a:t>
                </a:r>
                <a:endParaRPr lang="ru-RU" dirty="0"/>
              </a:p>
              <a:p>
                <a:pPr>
                  <a:lnSpc>
                    <a:spcPct val="120000"/>
                  </a:lnSpc>
                  <a:spcBef>
                    <a:spcPts val="0"/>
                  </a:spcBef>
                </a:pPr>
                <a:r>
                  <a:rPr lang="en-US" dirty="0"/>
                  <a:t>Mean Absolute Distance and other </a:t>
                </a:r>
                <a:r>
                  <a:rPr lang="en-US" dirty="0" err="1"/>
                  <a:t>Minkowski</a:t>
                </a:r>
                <a:r>
                  <a:rPr lang="en-US" dirty="0"/>
                  <a:t> Distances,</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e>
                      </m:nary>
                      <m:r>
                        <a:rPr lang="en-US" i="1">
                          <a:latin typeface="Cambria Math" panose="02040503050406030204" pitchFamily="18" charset="0"/>
                        </a:rPr>
                        <m:t>,</m:t>
                      </m:r>
                    </m:oMath>
                  </m:oMathPara>
                </a14:m>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sSub>
                        <m:sSubPr>
                          <m:ctrlPr>
                            <a:rPr lang="ru-RU"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𝑝</m:t>
                          </m:r>
                        </m:sub>
                      </m:sSub>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p>
                            <m:sSupPr>
                              <m:ctrlPr>
                                <a:rPr lang="ru-RU"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𝑝</m:t>
                              </m:r>
                            </m:sup>
                          </m:sSup>
                        </m:e>
                      </m:nary>
                      <m:r>
                        <a:rPr lang="en-US" i="1">
                          <a:latin typeface="Cambria Math" panose="02040503050406030204" pitchFamily="18" charset="0"/>
                        </a:rPr>
                        <m:t>,</m:t>
                      </m:r>
                    </m:oMath>
                  </m:oMathPara>
                </a14:m>
                <a:endParaRPr lang="ru-RU" dirty="0"/>
              </a:p>
              <a:p>
                <a:pPr>
                  <a:lnSpc>
                    <a:spcPct val="120000"/>
                  </a:lnSpc>
                  <a:spcBef>
                    <a:spcPts val="0"/>
                  </a:spcBef>
                </a:pPr>
                <a:r>
                  <a:rPr lang="en-US" dirty="0"/>
                  <a:t>  </a:t>
                </a:r>
                <a:r>
                  <a:rPr lang="en-US" dirty="0" smtClean="0"/>
                  <a:t>Generalized </a:t>
                </a:r>
                <a:r>
                  <a:rPr lang="en-US" dirty="0"/>
                  <a:t>Euclidian Distance and </a:t>
                </a:r>
                <a:r>
                  <a:rPr lang="en-US" dirty="0" err="1"/>
                  <a:t>Mahalanobis</a:t>
                </a:r>
                <a:r>
                  <a:rPr lang="en-US" dirty="0"/>
                  <a:t> Distance,</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
                                <m:sSubPr>
                                  <m:ctrlPr>
                                    <a:rPr lang="ru-RU"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p>
                                <m:sSupPr>
                                  <m:ctrlPr>
                                    <a:rPr lang="ru-RU"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rad>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𝑚</m:t>
                          </m:r>
                        </m:sub>
                      </m:sSub>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f>
                                <m:fPr>
                                  <m:ctrlPr>
                                    <a:rPr lang="ru-RU" i="1">
                                      <a:latin typeface="Cambria Math" panose="02040503050406030204" pitchFamily="18" charset="0"/>
                                    </a:rPr>
                                  </m:ctrlPr>
                                </m:fPr>
                                <m:num>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p>
                                    <m:sSupPr>
                                      <m:ctrlPr>
                                        <a:rPr lang="ru-RU"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𝜎</m:t>
                                  </m:r>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𝜎</m:t>
                                  </m:r>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den>
                              </m:f>
                            </m:e>
                          </m:nary>
                        </m:e>
                      </m:rad>
                      <m:r>
                        <a:rPr lang="en-US" i="1">
                          <a:latin typeface="Cambria Math" panose="02040503050406030204" pitchFamily="18" charset="0"/>
                        </a:rPr>
                        <m:t>,</m:t>
                      </m:r>
                    </m:oMath>
                  </m:oMathPara>
                </a14:m>
                <a:endParaRPr lang="ru-RU" dirty="0"/>
              </a:p>
              <a:p>
                <a:pPr>
                  <a:lnSpc>
                    <a:spcPct val="120000"/>
                  </a:lnSpc>
                  <a:spcBef>
                    <a:spcPts val="0"/>
                  </a:spcBef>
                </a:pPr>
                <a:r>
                  <a:rPr lang="en-US" dirty="0"/>
                  <a:t> where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is the weight coefficient;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𝑖</m:t>
                        </m:r>
                      </m:sub>
                    </m:sSub>
                  </m:oMath>
                </a14:m>
                <a:r>
                  <a:rPr lang="en-US" dirty="0"/>
                  <a:t> is the covariation between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the case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𝑖</m:t>
                        </m:r>
                      </m:sub>
                    </m:sSub>
                  </m:oMath>
                </a14:m>
                <a:r>
                  <a:rPr lang="en-US" dirty="0"/>
                  <a:t>- is the </a:t>
                </a:r>
                <a:r>
                  <a:rPr lang="en-US" dirty="0" err="1"/>
                  <a:t>Mahalanobis</a:t>
                </a:r>
                <a:r>
                  <a:rPr lang="en-US" dirty="0"/>
                  <a:t> Distance</a:t>
                </a:r>
                <a:r>
                  <a:rPr lang="en-US" dirty="0" smtClean="0"/>
                  <a:t>.</a:t>
                </a:r>
                <a:r>
                  <a:rPr lang="en-US" dirty="0"/>
                  <a:t>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60400" y="1143000"/>
                <a:ext cx="10515600" cy="5524500"/>
              </a:xfrm>
              <a:blipFill>
                <a:blip r:embed="rId2"/>
                <a:stretch>
                  <a:fillRect l="-174" t="-331"/>
                </a:stretch>
              </a:blipFill>
            </p:spPr>
            <p:txBody>
              <a:bodyPr/>
              <a:lstStyle/>
              <a:p>
                <a:r>
                  <a:rPr lang="ru-RU">
                    <a:noFill/>
                  </a:rPr>
                  <a:t> </a:t>
                </a:r>
              </a:p>
            </p:txBody>
          </p:sp>
        </mc:Fallback>
      </mc:AlternateContent>
    </p:spTree>
    <p:extLst>
      <p:ext uri="{BB962C8B-B14F-4D97-AF65-F5344CB8AC3E}">
        <p14:creationId xmlns:p14="http://schemas.microsoft.com/office/powerpoint/2010/main" val="1579117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1645"/>
          </a:xfrm>
        </p:spPr>
        <p:txBody>
          <a:bodyPr/>
          <a:lstStyle/>
          <a:p>
            <a:r>
              <a:rPr lang="en-US" b="1" dirty="0"/>
              <a:t>Distances for Time Series Comparison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41831" y="948583"/>
                <a:ext cx="11263357" cy="5811139"/>
              </a:xfrm>
            </p:spPr>
            <p:txBody>
              <a:bodyPr>
                <a:normAutofit fontScale="55000" lnSpcReduction="20000"/>
              </a:bodyPr>
              <a:lstStyle/>
              <a:p>
                <a:pPr>
                  <a:lnSpc>
                    <a:spcPct val="120000"/>
                  </a:lnSpc>
                  <a:spcBef>
                    <a:spcPts val="0"/>
                  </a:spcBef>
                </a:pPr>
                <a:r>
                  <a:rPr lang="en-US" dirty="0" smtClean="0"/>
                  <a:t>Mean </a:t>
                </a:r>
                <a:r>
                  <a:rPr lang="en-US" dirty="0"/>
                  <a:t>Absolute Percentage Distance,</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r>
                            <a:rPr lang="en-US" i="1">
                              <a:latin typeface="Cambria Math" panose="02040503050406030204" pitchFamily="18" charset="0"/>
                            </a:rPr>
                            <m:t>|</m:t>
                          </m:r>
                          <m:f>
                            <m:fPr>
                              <m:ctrlPr>
                                <a:rPr lang="ru-RU" i="1">
                                  <a:latin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num>
                            <m:den>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den>
                          </m:f>
                          <m:r>
                            <a:rPr lang="en-US" i="1">
                              <a:latin typeface="Cambria Math" panose="02040503050406030204" pitchFamily="18" charset="0"/>
                            </a:rPr>
                            <m:t>|</m:t>
                          </m:r>
                        </m:e>
                      </m:nary>
                      <m:r>
                        <a:rPr lang="en-US" i="1">
                          <a:latin typeface="Cambria Math" panose="02040503050406030204" pitchFamily="18" charset="0"/>
                        </a:rPr>
                        <m:t>,</m:t>
                      </m:r>
                    </m:oMath>
                  </m:oMathPara>
                </a14:m>
                <a:endParaRPr lang="ru-RU" dirty="0"/>
              </a:p>
              <a:p>
                <a:pPr>
                  <a:lnSpc>
                    <a:spcPct val="120000"/>
                  </a:lnSpc>
                  <a:spcBef>
                    <a:spcPts val="0"/>
                  </a:spcBef>
                </a:pPr>
                <a:r>
                  <a:rPr lang="en-US" dirty="0"/>
                  <a:t> </a:t>
                </a:r>
                <a:r>
                  <a:rPr lang="en-US" dirty="0" smtClean="0"/>
                  <a:t>Median </a:t>
                </a:r>
                <a:r>
                  <a:rPr lang="en-US" dirty="0"/>
                  <a:t>Distance</a:t>
                </a:r>
                <a:r>
                  <a:rPr lang="en-US"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𝑚𝑒𝑑𝑖𝑎𝑛</m:t>
                      </m:r>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Sup>
                        <m:sSubSupPr>
                          <m:ctrlPr>
                            <a:rPr lang="ru-RU" i="1">
                              <a:latin typeface="Cambria Math" panose="02040503050406030204" pitchFamily="18" charset="0"/>
                            </a:rPr>
                          </m:ctrlPr>
                        </m:sSubSupPr>
                        <m:e>
                          <m:r>
                            <a:rPr lang="en-US" i="1">
                              <a:latin typeface="Cambria Math" panose="02040503050406030204" pitchFamily="18" charset="0"/>
                            </a:rPr>
                            <m:t>}</m:t>
                          </m:r>
                        </m:e>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sSubSup>
                      <m:r>
                        <a:rPr lang="en-US" i="1">
                          <a:latin typeface="Cambria Math" panose="02040503050406030204" pitchFamily="18" charset="0"/>
                        </a:rPr>
                        <m:t>),</m:t>
                      </m:r>
                    </m:oMath>
                  </m:oMathPara>
                </a14:m>
                <a:endParaRPr lang="ru-RU" dirty="0"/>
              </a:p>
              <a:p>
                <a:pPr>
                  <a:lnSpc>
                    <a:spcPct val="120000"/>
                  </a:lnSpc>
                  <a:spcBef>
                    <a:spcPts val="0"/>
                  </a:spcBef>
                </a:pPr>
                <a:r>
                  <a:rPr lang="en-US" dirty="0" smtClean="0"/>
                  <a:t>where </a:t>
                </a:r>
                <a14:m>
                  <m:oMath xmlns:m="http://schemas.openxmlformats.org/officeDocument/2006/math">
                    <m:r>
                      <a:rPr lang="en-US" i="1">
                        <a:latin typeface="Cambria Math" panose="02040503050406030204" pitchFamily="18" charset="0"/>
                      </a:rPr>
                      <m:t>𝑚𝑒𝑑𝑖𝑎𝑛</m:t>
                    </m:r>
                  </m:oMath>
                </a14:m>
                <a:r>
                  <a:rPr lang="en-US" dirty="0"/>
                  <a:t> is the central value of sorted samples </a:t>
                </a:r>
                <a14:m>
                  <m:oMath xmlns:m="http://schemas.openxmlformats.org/officeDocument/2006/math">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of size </a:t>
                </a:r>
                <a14:m>
                  <m:oMath xmlns:m="http://schemas.openxmlformats.org/officeDocument/2006/math">
                    <m:r>
                      <a:rPr lang="en-US" i="1">
                        <a:latin typeface="Cambria Math" panose="02040503050406030204" pitchFamily="18" charset="0"/>
                      </a:rPr>
                      <m:t>𝑀</m:t>
                    </m:r>
                  </m:oMath>
                </a14:m>
                <a:r>
                  <a:rPr lang="en-US" dirty="0"/>
                  <a:t>. </a:t>
                </a:r>
                <a:endParaRPr lang="en-US" dirty="0" smtClean="0"/>
              </a:p>
              <a:p>
                <a:pPr>
                  <a:lnSpc>
                    <a:spcPct val="120000"/>
                  </a:lnSpc>
                  <a:spcBef>
                    <a:spcPts val="0"/>
                  </a:spcBef>
                </a:pPr>
                <a:r>
                  <a:rPr lang="en-US" dirty="0" smtClean="0"/>
                  <a:t>More </a:t>
                </a:r>
                <a:r>
                  <a:rPr lang="en-US" dirty="0"/>
                  <a:t>robust distance then Euclidian Distance and Mean Absolute Distance.</a:t>
                </a:r>
                <a:endParaRPr lang="ru-RU" dirty="0"/>
              </a:p>
              <a:p>
                <a:pPr>
                  <a:lnSpc>
                    <a:spcPct val="120000"/>
                  </a:lnSpc>
                  <a:spcBef>
                    <a:spcPts val="0"/>
                  </a:spcBef>
                </a:pPr>
                <a:r>
                  <a:rPr lang="en-US" dirty="0"/>
                  <a:t> </a:t>
                </a:r>
                <a:r>
                  <a:rPr lang="en-US" dirty="0" smtClean="0"/>
                  <a:t>Correlation </a:t>
                </a:r>
                <a:r>
                  <a:rPr lang="en-US" dirty="0"/>
                  <a:t>Distance (or Cosine Distance, Pearson Coefficient),</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m:rPr>
                          <m:nor/>
                        </m:rPr>
                        <a:rPr lang="en-US" smtClean="0"/>
                        <m:t>corcof</m:t>
                      </m:r>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𝑐𝑜𝑠</m:t>
                          </m:r>
                        </m:sub>
                      </m:sSub>
                      <m:r>
                        <a:rPr lang="en-US" i="1">
                          <a:latin typeface="Cambria Math" panose="02040503050406030204" pitchFamily="18" charset="0"/>
                        </a:rPr>
                        <m:t>=</m:t>
                      </m:r>
                      <m:f>
                        <m:fPr>
                          <m:ctrlPr>
                            <a:rPr lang="ru-RU" i="1">
                              <a:latin typeface="Cambria Math" panose="02040503050406030204" pitchFamily="18" charset="0"/>
                            </a:rPr>
                          </m:ctrlPr>
                        </m:fPr>
                        <m:num>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num>
                        <m:den>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Sup>
                                    <m:sSubSupPr>
                                      <m:ctrlPr>
                                        <a:rPr lang="ru-RU"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2</m:t>
                                      </m:r>
                                    </m:sup>
                                  </m:sSubSup>
                                </m:e>
                              </m:nary>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Sup>
                                    <m:sSubSupPr>
                                      <m:ctrlPr>
                                        <a:rPr lang="ru-RU"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m:t>
                                      </m:r>
                                    </m:sub>
                                    <m:sup>
                                      <m:r>
                                        <a:rPr lang="en-US" i="1">
                                          <a:latin typeface="Cambria Math" panose="02040503050406030204" pitchFamily="18" charset="0"/>
                                        </a:rPr>
                                        <m:t>2</m:t>
                                      </m:r>
                                    </m:sup>
                                  </m:sSubSup>
                                </m:e>
                              </m:nary>
                            </m:e>
                          </m:rad>
                        </m:den>
                      </m:f>
                      <m:r>
                        <a:rPr lang="en-US" i="1">
                          <a:latin typeface="Cambria Math" panose="02040503050406030204" pitchFamily="18" charset="0"/>
                        </a:rPr>
                        <m:t>,</m:t>
                      </m:r>
                    </m:oMath>
                  </m:oMathPara>
                </a14:m>
                <a:endParaRPr lang="ru-RU" dirty="0"/>
              </a:p>
              <a:p>
                <a:pPr>
                  <a:lnSpc>
                    <a:spcPct val="120000"/>
                  </a:lnSpc>
                  <a:spcBef>
                    <a:spcPts val="0"/>
                  </a:spcBef>
                </a:pPr>
                <a:r>
                  <a:rPr lang="en-US" dirty="0"/>
                  <a:t> </a:t>
                </a:r>
                <a:r>
                  <a:rPr lang="en-US" dirty="0" smtClean="0"/>
                  <a:t>Probability </a:t>
                </a:r>
                <a:r>
                  <a:rPr lang="en-US" dirty="0"/>
                  <a:t>Distribution Based Distances, There are a plenty of methods for calculation, for instance </a:t>
                </a:r>
                <a:r>
                  <a:rPr lang="en-US" dirty="0" err="1"/>
                  <a:t>Kullback-Leibler</a:t>
                </a:r>
                <a:r>
                  <a:rPr lang="en-US" dirty="0"/>
                  <a:t> distance</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𝐾𝐿</m:t>
                          </m:r>
                        </m:sub>
                      </m:sSub>
                      <m:r>
                        <a:rPr lang="en-US" i="1">
                          <a:latin typeface="Cambria Math" panose="02040503050406030204" pitchFamily="18" charset="0"/>
                        </a:rPr>
                        <m:t>=</m:t>
                      </m:r>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m:rPr>
                          <m:nor/>
                        </m:rPr>
                        <a:rPr lang="en-US"/>
                        <m:t>log</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m:oMathPara>
                </a14:m>
                <a:endParaRPr lang="ru-RU" dirty="0"/>
              </a:p>
              <a:p>
                <a:pPr>
                  <a:lnSpc>
                    <a:spcPct val="120000"/>
                  </a:lnSpc>
                  <a:spcBef>
                    <a:spcPts val="0"/>
                  </a:spcBef>
                </a:pPr>
                <a:r>
                  <a:rPr lang="en-US" dirty="0"/>
                  <a:t> </a:t>
                </a:r>
                <a:r>
                  <a:rPr lang="en-US" dirty="0" smtClean="0"/>
                  <a:t>Dynamic </a:t>
                </a:r>
                <a:r>
                  <a:rPr lang="en-US" dirty="0"/>
                  <a:t>Time Wrapping (DTW) Distance, Non-linear algorithm, based on the searching of maximum similarity between points independently of its index position.</a:t>
                </a:r>
                <a:endParaRPr lang="ru-RU" dirty="0"/>
              </a:p>
              <a:p>
                <a:pPr>
                  <a:lnSpc>
                    <a:spcPct val="120000"/>
                  </a:lnSpc>
                  <a:spcBef>
                    <a:spcPts val="0"/>
                  </a:spcBef>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41831" y="948583"/>
                <a:ext cx="11263357" cy="5811139"/>
              </a:xfrm>
              <a:blipFill>
                <a:blip r:embed="rId2"/>
                <a:stretch>
                  <a:fillRect l="-162" t="-315"/>
                </a:stretch>
              </a:blipFill>
            </p:spPr>
            <p:txBody>
              <a:bodyPr/>
              <a:lstStyle/>
              <a:p>
                <a:r>
                  <a:rPr lang="ru-RU">
                    <a:noFill/>
                  </a:rPr>
                  <a:t> </a:t>
                </a:r>
              </a:p>
            </p:txBody>
          </p:sp>
        </mc:Fallback>
      </mc:AlternateContent>
    </p:spTree>
    <p:extLst>
      <p:ext uri="{BB962C8B-B14F-4D97-AF65-F5344CB8AC3E}">
        <p14:creationId xmlns:p14="http://schemas.microsoft.com/office/powerpoint/2010/main" val="5828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1645"/>
          </a:xfrm>
        </p:spPr>
        <p:txBody>
          <a:bodyPr/>
          <a:lstStyle/>
          <a:p>
            <a:r>
              <a:rPr lang="en-US" b="1" dirty="0"/>
              <a:t>Dynamic Time Wrapping (DTW) Distance</a:t>
            </a:r>
            <a:endParaRPr lang="ru-RU" dirty="0"/>
          </a:p>
        </p:txBody>
      </p:sp>
      <p:sp>
        <p:nvSpPr>
          <p:cNvPr id="3" name="Объект 2"/>
          <p:cNvSpPr>
            <a:spLocks noGrp="1"/>
          </p:cNvSpPr>
          <p:nvPr>
            <p:ph idx="1"/>
          </p:nvPr>
        </p:nvSpPr>
        <p:spPr>
          <a:xfrm>
            <a:off x="341831" y="948583"/>
            <a:ext cx="11263357" cy="5811139"/>
          </a:xfrm>
        </p:spPr>
        <p:txBody>
          <a:bodyPr>
            <a:normAutofit/>
          </a:bodyPr>
          <a:lstStyle/>
          <a:p>
            <a:pPr>
              <a:lnSpc>
                <a:spcPct val="120000"/>
              </a:lnSpc>
              <a:spcBef>
                <a:spcPts val="0"/>
              </a:spcBef>
            </a:pPr>
            <a:r>
              <a:rPr lang="en-US" sz="2000" b="1" dirty="0"/>
              <a:t>DTW </a:t>
            </a:r>
            <a:r>
              <a:rPr lang="en-US" sz="2000" b="1" dirty="0" smtClean="0"/>
              <a:t> </a:t>
            </a:r>
            <a:r>
              <a:rPr lang="en-US" sz="2000" dirty="0" smtClean="0"/>
              <a:t>Non-linear </a:t>
            </a:r>
            <a:r>
              <a:rPr lang="en-US" sz="2000" dirty="0"/>
              <a:t>algorithm, based on the searching of maximum similarity between points independently of its index position.</a:t>
            </a:r>
          </a:p>
          <a:p>
            <a:r>
              <a:rPr lang="en-US" sz="2000" dirty="0"/>
              <a:t>The </a:t>
            </a:r>
            <a:r>
              <a:rPr lang="en-US" sz="2000" b="1" dirty="0"/>
              <a:t>DTW algorithm</a:t>
            </a:r>
            <a:r>
              <a:rPr lang="en-US" sz="2000" dirty="0"/>
              <a:t> has the follows steps</a:t>
            </a:r>
            <a:r>
              <a:rPr lang="en-US" sz="2000" dirty="0" smtClean="0"/>
              <a:t>:</a:t>
            </a:r>
          </a:p>
          <a:p>
            <a:pPr lvl="1"/>
            <a:r>
              <a:rPr lang="en-US" sz="2000" dirty="0" smtClean="0"/>
              <a:t>Calculate </a:t>
            </a:r>
            <a:r>
              <a:rPr lang="en-US" sz="2000" dirty="0"/>
              <a:t>the distance between the first point in the first series segment and every point in the second series</a:t>
            </a:r>
            <a:r>
              <a:rPr lang="en-US" sz="2000" dirty="0" smtClean="0"/>
              <a:t>.</a:t>
            </a:r>
          </a:p>
          <a:p>
            <a:pPr lvl="1"/>
            <a:r>
              <a:rPr lang="en-US" sz="2000" dirty="0" smtClean="0"/>
              <a:t>Select </a:t>
            </a:r>
            <a:r>
              <a:rPr lang="en-US" sz="2000" dirty="0"/>
              <a:t>the minimum of the calculated values and store it (this is the "time warp" stage</a:t>
            </a:r>
            <a:r>
              <a:rPr lang="en-US" sz="2000" dirty="0" smtClean="0"/>
              <a:t>).</a:t>
            </a:r>
            <a:endParaRPr lang="en-US" sz="2000" dirty="0"/>
          </a:p>
          <a:p>
            <a:pPr lvl="1"/>
            <a:r>
              <a:rPr lang="en-US" sz="2000" dirty="0"/>
              <a:t>Move to the second point and repeat stage 1</a:t>
            </a:r>
            <a:r>
              <a:rPr lang="en-US" sz="2000" dirty="0" smtClean="0"/>
              <a:t>.</a:t>
            </a:r>
          </a:p>
          <a:p>
            <a:pPr lvl="1"/>
            <a:r>
              <a:rPr lang="en-US" sz="2000" dirty="0" smtClean="0"/>
              <a:t>Move </a:t>
            </a:r>
            <a:r>
              <a:rPr lang="en-US" sz="2000" dirty="0"/>
              <a:t>step by step along points and repeat stage 1 till all points are exhausted</a:t>
            </a:r>
            <a:r>
              <a:rPr lang="en-US" sz="2000" dirty="0" smtClean="0"/>
              <a:t>.</a:t>
            </a:r>
            <a:endParaRPr lang="en-US" sz="2000" dirty="0"/>
          </a:p>
          <a:p>
            <a:pPr lvl="1"/>
            <a:r>
              <a:rPr lang="en-US" sz="2000" dirty="0"/>
              <a:t>Calculate and Select the minimum of distances between the first point in the second series segment and every point in the first series</a:t>
            </a:r>
            <a:r>
              <a:rPr lang="en-US" sz="2000" dirty="0" smtClean="0"/>
              <a:t>.</a:t>
            </a:r>
            <a:endParaRPr lang="en-US" sz="2000" dirty="0"/>
          </a:p>
          <a:p>
            <a:pPr lvl="1"/>
            <a:r>
              <a:rPr lang="en-US" sz="2000" dirty="0"/>
              <a:t>Move step by step along points in the second segment and repeat stage 3 till all points are exhausted.</a:t>
            </a:r>
          </a:p>
          <a:p>
            <a:pPr lvl="1"/>
            <a:r>
              <a:rPr lang="en-US" sz="2000" dirty="0"/>
              <a:t>Sum all the stored minimum distances.</a:t>
            </a:r>
          </a:p>
          <a:p>
            <a:pPr>
              <a:lnSpc>
                <a:spcPct val="120000"/>
              </a:lnSpc>
              <a:spcBef>
                <a:spcPts val="0"/>
              </a:spcBef>
            </a:pPr>
            <a:endParaRPr lang="ru-RU" sz="2000" dirty="0"/>
          </a:p>
        </p:txBody>
      </p:sp>
    </p:spTree>
    <p:extLst>
      <p:ext uri="{BB962C8B-B14F-4D97-AF65-F5344CB8AC3E}">
        <p14:creationId xmlns:p14="http://schemas.microsoft.com/office/powerpoint/2010/main" val="2872947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1645"/>
          </a:xfrm>
        </p:spPr>
        <p:txBody>
          <a:bodyPr/>
          <a:lstStyle/>
          <a:p>
            <a:r>
              <a:rPr lang="en-US" b="1" dirty="0"/>
              <a:t>Dynamic Time Wrapping (DTW) Distance</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341831" y="948583"/>
                <a:ext cx="11263357" cy="5811139"/>
              </a:xfrm>
            </p:spPr>
            <p:txBody>
              <a:bodyPr>
                <a:normAutofit/>
              </a:bodyPr>
              <a:lstStyle/>
              <a:p>
                <a:pPr/>
                <a:r>
                  <a:rPr lang="en-US" sz="2000" dirty="0" smtClean="0"/>
                  <a:t>The DTW algorithm can be formally described as</a:t>
                </a:r>
                <a:br>
                  <a:rPr lang="en-US" sz="2000" dirty="0" smtClean="0"/>
                </a:br>
                <a14:m>
                  <m:oMath xmlns:m="http://schemas.openxmlformats.org/officeDocument/2006/math">
                    <m:m>
                      <m:mPr>
                        <m:plcHide m:val="on"/>
                        <m:mcs>
                          <m:mc>
                            <m:mcPr>
                              <m:count m:val="2"/>
                              <m:mcJc m:val="center"/>
                            </m:mcPr>
                          </m:mc>
                        </m:mcs>
                        <m:ctrlPr>
                          <a:rPr lang="ru-RU" sz="2000" i="1">
                            <a:latin typeface="Cambria Math" panose="02040503050406030204" pitchFamily="18" charset="0"/>
                          </a:rPr>
                        </m:ctrlPr>
                      </m:mPr>
                      <m:mr>
                        <m:e/>
                        <m:e>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)=0</m:t>
                          </m:r>
                        </m:e>
                      </m:mr>
                      <m:mr>
                        <m:e/>
                        <m:e/>
                      </m:mr>
                      <m:mr>
                        <m:e/>
                        <m:e/>
                      </m:mr>
                      <m:mr>
                        <m:e>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𝑑𝑖𝑠𝑡</m:t>
                          </m:r>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𝑚𝑖𝑛</m:t>
                          </m:r>
                          <m:r>
                            <a:rPr lang="en-US" sz="2000" i="1">
                              <a:latin typeface="Cambria Math" panose="02040503050406030204" pitchFamily="18" charset="0"/>
                            </a:rPr>
                            <m:t>{</m:t>
                          </m:r>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−1,</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−1),</m:t>
                          </m:r>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−1,</m:t>
                          </m:r>
                          <m:r>
                            <a:rPr lang="en-US" sz="2000" i="1">
                              <a:latin typeface="Cambria Math" panose="02040503050406030204" pitchFamily="18" charset="0"/>
                            </a:rPr>
                            <m:t>𝑗</m:t>
                          </m:r>
                          <m:r>
                            <a:rPr lang="en-US" sz="2000" i="1">
                              <a:latin typeface="Cambria Math" panose="02040503050406030204" pitchFamily="18" charset="0"/>
                            </a:rPr>
                            <m:t>−1)}</m:t>
                          </m:r>
                        </m:e>
                        <m:e/>
                      </m:mr>
                      <m:mr>
                        <m:e/>
                        <m:e>
                          <m:sSub>
                            <m:sSubPr>
                              <m:ctrlPr>
                                <a:rPr lang="ru-RU"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𝐷𝑊𝑇</m:t>
                              </m:r>
                            </m:sub>
                          </m:sSub>
                          <m:r>
                            <a:rPr lang="en-US" sz="2000" i="1">
                              <a:latin typeface="Cambria Math" panose="02040503050406030204" pitchFamily="18" charset="0"/>
                            </a:rPr>
                            <m:t>=</m:t>
                          </m:r>
                          <m:r>
                            <a:rPr lang="en-US" sz="2000" i="1">
                              <a:latin typeface="Cambria Math" panose="02040503050406030204" pitchFamily="18" charset="0"/>
                            </a:rPr>
                            <m:t>𝑚𝑖</m:t>
                          </m:r>
                          <m:sSub>
                            <m:sSubPr>
                              <m:ctrlPr>
                                <a:rPr lang="ru-RU"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f>
                            <m:fPr>
                              <m:ctrlPr>
                                <a:rPr lang="ru-RU" sz="2000" i="1">
                                  <a:latin typeface="Cambria Math" panose="02040503050406030204" pitchFamily="18" charset="0"/>
                                </a:rPr>
                              </m:ctrlPr>
                            </m:fPr>
                            <m:num>
                              <m:nary>
                                <m:naryPr>
                                  <m:chr m:val="∑"/>
                                  <m:limLoc m:val="undOvr"/>
                                  <m:ctrlPr>
                                    <a:rPr lang="ru-RU"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=0</m:t>
                                  </m:r>
                                </m:sub>
                                <m:sup>
                                  <m:r>
                                    <a:rPr lang="en-US" sz="2000" i="1">
                                      <a:latin typeface="Cambria Math" panose="02040503050406030204" pitchFamily="18" charset="0"/>
                                    </a:rPr>
                                    <m:t>𝐾</m:t>
                                  </m:r>
                                </m:sup>
                                <m:e>
                                  <m:r>
                                    <a:rPr lang="en-US" sz="2000" i="1">
                                      <a:latin typeface="Cambria Math" panose="02040503050406030204" pitchFamily="18" charset="0"/>
                                    </a:rPr>
                                    <m:t>𝐷</m:t>
                                  </m:r>
                                </m:e>
                              </m:nary>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num>
                            <m:den>
                              <m:r>
                                <a:rPr lang="en-US" sz="2000" i="1">
                                  <a:latin typeface="Cambria Math" panose="02040503050406030204" pitchFamily="18" charset="0"/>
                                </a:rPr>
                                <m:t>𝐾</m:t>
                              </m:r>
                            </m:den>
                          </m:f>
                        </m:e>
                      </m:mr>
                    </m:m>
                  </m:oMath>
                </a14:m>
                <a:endParaRPr lang="ru-RU" sz="2000" dirty="0"/>
              </a:p>
              <a:p>
                <a:r>
                  <a:rPr lang="en-US" sz="2000" dirty="0"/>
                  <a:t>where </a:t>
                </a:r>
                <a:endParaRPr lang="ru-RU" sz="2000" dirty="0" smtClean="0"/>
              </a:p>
              <a:p>
                <a:pPr lvl="1"/>
                <a:r>
                  <a:rPr lang="en-US" sz="2000" dirty="0" smtClean="0"/>
                  <a:t>  </a:t>
                </a:r>
                <a14:m>
                  <m:oMath xmlns:m="http://schemas.openxmlformats.org/officeDocument/2006/math">
                    <m:r>
                      <a:rPr lang="en-US" sz="2000" i="1">
                        <a:latin typeface="Cambria Math" panose="02040503050406030204" pitchFamily="18" charset="0"/>
                      </a:rPr>
                      <m:t>𝐷</m:t>
                    </m:r>
                  </m:oMath>
                </a14:m>
                <a:r>
                  <a:rPr lang="en-US" sz="2000" dirty="0"/>
                  <a:t> is the element of virtual matrix of time wrapping with elements </a:t>
                </a:r>
                <a14:m>
                  <m:oMath xmlns:m="http://schemas.openxmlformats.org/officeDocument/2006/math">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t> and size </a:t>
                </a:r>
                <a14:m>
                  <m:oMath xmlns:m="http://schemas.openxmlformats.org/officeDocument/2006/math">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𝑦</m:t>
                        </m:r>
                      </m:sub>
                    </m:sSub>
                  </m:oMath>
                </a14:m>
                <a:r>
                  <a:rPr lang="en-US" sz="2000" dirty="0"/>
                  <a:t>; </a:t>
                </a:r>
                <a:endParaRPr lang="ru-RU" sz="2000" dirty="0" smtClean="0"/>
              </a:p>
              <a:p>
                <a:pPr lvl="1"/>
                <a:r>
                  <a:rPr lang="en-US" sz="2000" dirty="0" smtClean="0"/>
                  <a:t> </a:t>
                </a:r>
                <a14:m>
                  <m:oMath xmlns:m="http://schemas.openxmlformats.org/officeDocument/2006/math">
                    <m:r>
                      <a:rPr lang="en-US" sz="2000" i="1">
                        <a:latin typeface="Cambria Math" panose="02040503050406030204" pitchFamily="18" charset="0"/>
                      </a:rPr>
                      <m:t>𝑑𝑖𝑠𝑡</m:t>
                    </m:r>
                  </m:oMath>
                </a14:m>
                <a:r>
                  <a:rPr lang="en-US" sz="2000" dirty="0"/>
                  <a:t> is the distance function (for instance, Euclidian distance, or MAE); </a:t>
                </a:r>
                <a:endParaRPr lang="ru-RU" sz="2000" dirty="0" smtClean="0"/>
              </a:p>
              <a:p>
                <a:pPr lvl="1"/>
                <a:r>
                  <a:rPr lang="en-US" sz="2000" dirty="0" smtClean="0"/>
                  <a:t> </a:t>
                </a:r>
                <a14:m>
                  <m:oMath xmlns:m="http://schemas.openxmlformats.org/officeDocument/2006/math">
                    <m:r>
                      <a:rPr lang="en-US" sz="2000" i="1">
                        <a:latin typeface="Cambria Math" panose="02040503050406030204" pitchFamily="18" charset="0"/>
                      </a:rPr>
                      <m:t>𝑥</m:t>
                    </m:r>
                  </m:oMath>
                </a14:m>
                <a:r>
                  <a:rPr lang="en-US" sz="2000" dirty="0"/>
                  <a:t> and </a:t>
                </a:r>
                <a14:m>
                  <m:oMath xmlns:m="http://schemas.openxmlformats.org/officeDocument/2006/math">
                    <m:r>
                      <a:rPr lang="en-US" sz="2000" i="1">
                        <a:latin typeface="Cambria Math" panose="02040503050406030204" pitchFamily="18" charset="0"/>
                      </a:rPr>
                      <m:t>𝑦</m:t>
                    </m:r>
                  </m:oMath>
                </a14:m>
                <a:r>
                  <a:rPr lang="en-US" sz="2000" dirty="0"/>
                  <a:t> are the series segments with length </a:t>
                </a:r>
                <a14:m>
                  <m:oMath xmlns:m="http://schemas.openxmlformats.org/officeDocument/2006/math">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oMath>
                </a14:m>
                <a:r>
                  <a:rPr lang="en-US" sz="2000" dirty="0"/>
                  <a:t> and </a:t>
                </a:r>
                <a14:m>
                  <m:oMath xmlns:m="http://schemas.openxmlformats.org/officeDocument/2006/math">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𝑦</m:t>
                        </m:r>
                      </m:sub>
                    </m:sSub>
                  </m:oMath>
                </a14:m>
                <a:r>
                  <a:rPr lang="en-US" sz="2000" dirty="0"/>
                  <a:t> correspondingly. </a:t>
                </a:r>
                <a:endParaRPr lang="ru-RU" sz="2000" dirty="0" smtClean="0"/>
              </a:p>
              <a:p>
                <a:pPr lvl="1"/>
                <a:r>
                  <a:rPr lang="en-US" sz="2000" dirty="0" smtClean="0"/>
                  <a:t>Thus </a:t>
                </a:r>
                <a:r>
                  <a:rPr lang="en-US" sz="2000" dirty="0"/>
                  <a:t>here length of segments can be non-equal; </a:t>
                </a:r>
                <a:endParaRPr lang="ru-RU" sz="2000" dirty="0" smtClean="0"/>
              </a:p>
              <a:p>
                <a:pPr lvl="1"/>
                <a:r>
                  <a:rPr lang="en-US" sz="2000" dirty="0" smtClean="0"/>
                  <a:t> </a:t>
                </a:r>
                <a14:m>
                  <m:oMath xmlns:m="http://schemas.openxmlformats.org/officeDocument/2006/math">
                    <m:r>
                      <a:rPr lang="en-US" sz="2000" i="1">
                        <a:latin typeface="Cambria Math" panose="02040503050406030204" pitchFamily="18" charset="0"/>
                      </a:rPr>
                      <m:t>𝐾</m:t>
                    </m:r>
                  </m:oMath>
                </a14:m>
                <a:r>
                  <a:rPr lang="en-US" sz="2000" dirty="0"/>
                  <a:t> is the length of virtual trajectory build form right bottom of the matrix </a:t>
                </a:r>
                <a14:m>
                  <m:oMath xmlns:m="http://schemas.openxmlformats.org/officeDocument/2006/math">
                    <m:r>
                      <a:rPr lang="en-US" sz="2000" i="1">
                        <a:latin typeface="Cambria Math" panose="02040503050406030204" pitchFamily="18" charset="0"/>
                      </a:rPr>
                      <m:t>𝐷</m:t>
                    </m:r>
                  </m:oMath>
                </a14:m>
                <a:r>
                  <a:rPr lang="en-US" sz="2000" dirty="0"/>
                  <a:t> (</a:t>
                </a:r>
                <a14:m>
                  <m:oMath xmlns:m="http://schemas.openxmlformats.org/officeDocument/2006/math">
                    <m:r>
                      <a:rPr lang="en-US" sz="2000" i="1">
                        <a:latin typeface="Cambria Math" panose="02040503050406030204" pitchFamily="18" charset="0"/>
                      </a:rPr>
                      <m:t>𝐷</m:t>
                    </m:r>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𝑦</m:t>
                        </m:r>
                      </m:sub>
                    </m:sSub>
                    <m:r>
                      <a:rPr lang="en-US" sz="2000" i="1">
                        <a:latin typeface="Cambria Math" panose="02040503050406030204" pitchFamily="18" charset="0"/>
                      </a:rPr>
                      <m:t>)</m:t>
                    </m:r>
                  </m:oMath>
                </a14:m>
                <a:r>
                  <a:rPr lang="en-US" sz="2000" dirty="0"/>
                  <a:t>) to the up-left point (</a:t>
                </a:r>
                <a14:m>
                  <m:oMath xmlns:m="http://schemas.openxmlformats.org/officeDocument/2006/math">
                    <m:r>
                      <a:rPr lang="en-US" sz="2000" i="1">
                        <a:latin typeface="Cambria Math" panose="02040503050406030204" pitchFamily="18" charset="0"/>
                      </a:rPr>
                      <m:t>𝐷</m:t>
                    </m:r>
                    <m:r>
                      <a:rPr lang="en-US" sz="2000" i="1">
                        <a:latin typeface="Cambria Math" panose="02040503050406030204" pitchFamily="18" charset="0"/>
                      </a:rPr>
                      <m:t>(0,0)</m:t>
                    </m:r>
                  </m:oMath>
                </a14:m>
                <a:r>
                  <a:rPr lang="en-US" sz="2000" dirty="0"/>
                  <a:t>) such that its sum is minimal). </a:t>
                </a:r>
                <a:r>
                  <a:rPr lang="en-US" sz="1600" dirty="0"/>
                  <a:t/>
                </a:r>
                <a:br>
                  <a:rPr lang="en-US" sz="1600" dirty="0"/>
                </a:br>
                <a:endParaRPr lang="ru-RU" sz="16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341831" y="948583"/>
                <a:ext cx="11263357" cy="5811139"/>
              </a:xfrm>
              <a:blipFill>
                <a:blip r:embed="rId2"/>
                <a:stretch>
                  <a:fillRect l="-487" t="-1154"/>
                </a:stretch>
              </a:blipFill>
            </p:spPr>
            <p:txBody>
              <a:bodyPr/>
              <a:lstStyle/>
              <a:p>
                <a:r>
                  <a:rPr lang="ru-RU">
                    <a:noFill/>
                  </a:rPr>
                  <a:t> </a:t>
                </a:r>
              </a:p>
            </p:txBody>
          </p:sp>
        </mc:Fallback>
      </mc:AlternateContent>
    </p:spTree>
    <p:extLst>
      <p:ext uri="{BB962C8B-B14F-4D97-AF65-F5344CB8AC3E}">
        <p14:creationId xmlns:p14="http://schemas.microsoft.com/office/powerpoint/2010/main" val="3909970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1645"/>
          </a:xfrm>
        </p:spPr>
        <p:txBody>
          <a:bodyPr/>
          <a:lstStyle/>
          <a:p>
            <a:r>
              <a:rPr lang="en-US" b="1" dirty="0"/>
              <a:t>Dynamic Time Wrapping (DTW) Distance</a:t>
            </a:r>
            <a:endParaRPr lang="ru-RU" dirty="0"/>
          </a:p>
        </p:txBody>
      </p:sp>
      <p:sp>
        <p:nvSpPr>
          <p:cNvPr id="3" name="Объект 2"/>
          <p:cNvSpPr>
            <a:spLocks noGrp="1"/>
          </p:cNvSpPr>
          <p:nvPr>
            <p:ph idx="1"/>
          </p:nvPr>
        </p:nvSpPr>
        <p:spPr>
          <a:xfrm>
            <a:off x="341831" y="948583"/>
            <a:ext cx="11263357" cy="5811139"/>
          </a:xfrm>
        </p:spPr>
        <p:txBody>
          <a:bodyPr>
            <a:normAutofit/>
          </a:bodyPr>
          <a:lstStyle/>
          <a:p>
            <a:r>
              <a:rPr lang="en-US" dirty="0"/>
              <a:t>Example of DTW calculation</a:t>
            </a:r>
          </a:p>
        </p:txBody>
      </p:sp>
      <p:sp>
        <p:nvSpPr>
          <p:cNvPr id="4"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p:cNvPicPr>
            <a:picLocks noChangeAspect="1"/>
          </p:cNvPicPr>
          <p:nvPr/>
        </p:nvPicPr>
        <p:blipFill>
          <a:blip r:embed="rId2"/>
          <a:stretch>
            <a:fillRect/>
          </a:stretch>
        </p:blipFill>
        <p:spPr>
          <a:xfrm>
            <a:off x="1384299" y="1660228"/>
            <a:ext cx="6197601" cy="1803688"/>
          </a:xfrm>
          <a:prstGeom prst="rect">
            <a:avLst/>
          </a:prstGeom>
        </p:spPr>
      </p:pic>
      <p:sp>
        <p:nvSpPr>
          <p:cNvPr id="6" name="Прямоугольник 5"/>
          <p:cNvSpPr/>
          <p:nvPr/>
        </p:nvSpPr>
        <p:spPr>
          <a:xfrm>
            <a:off x="838200" y="4312381"/>
            <a:ext cx="4164923" cy="369332"/>
          </a:xfrm>
          <a:prstGeom prst="rect">
            <a:avLst/>
          </a:prstGeom>
        </p:spPr>
        <p:txBody>
          <a:bodyPr wrap="none">
            <a:spAutoFit/>
          </a:bodyPr>
          <a:lstStyle/>
          <a:p>
            <a:r>
              <a:rPr lang="en-US" dirty="0">
                <a:solidFill>
                  <a:srgbClr val="000000"/>
                </a:solidFill>
                <a:latin typeface="georgia" panose="02040502050405020303" pitchFamily="18" charset="0"/>
              </a:rPr>
              <a:t>Example of DTW for speech clustering.</a:t>
            </a:r>
            <a:endParaRPr lang="ru-RU" dirty="0"/>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p:cNvPicPr>
            <a:picLocks noChangeAspect="1"/>
          </p:cNvPicPr>
          <p:nvPr/>
        </p:nvPicPr>
        <p:blipFill>
          <a:blip r:embed="rId3"/>
          <a:stretch>
            <a:fillRect/>
          </a:stretch>
        </p:blipFill>
        <p:spPr>
          <a:xfrm>
            <a:off x="5235384" y="3549797"/>
            <a:ext cx="5883466" cy="3209925"/>
          </a:xfrm>
          <a:prstGeom prst="rect">
            <a:avLst/>
          </a:prstGeom>
        </p:spPr>
      </p:pic>
    </p:spTree>
    <p:extLst>
      <p:ext uri="{BB962C8B-B14F-4D97-AF65-F5344CB8AC3E}">
        <p14:creationId xmlns:p14="http://schemas.microsoft.com/office/powerpoint/2010/main" val="4188686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193BF-815D-43FE-BB24-A25ABC657ACE}"/>
              </a:ext>
            </a:extLst>
          </p:cNvPr>
          <p:cNvSpPr>
            <a:spLocks noGrp="1"/>
          </p:cNvSpPr>
          <p:nvPr>
            <p:ph type="title"/>
          </p:nvPr>
        </p:nvSpPr>
        <p:spPr>
          <a:xfrm>
            <a:off x="838200" y="365125"/>
            <a:ext cx="10515600" cy="739775"/>
          </a:xfrm>
        </p:spPr>
        <p:txBody>
          <a:bodyPr/>
          <a:lstStyle/>
          <a:p>
            <a:r>
              <a:rPr lang="en-US" b="1" dirty="0"/>
              <a:t>Accuracy metrics</a:t>
            </a:r>
            <a:endParaRPr lang="en-US"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EF5BDAF4-18C5-43D4-984E-207A8674A09E}"/>
                  </a:ext>
                </a:extLst>
              </p:cNvPr>
              <p:cNvSpPr>
                <a:spLocks noGrp="1"/>
              </p:cNvSpPr>
              <p:nvPr>
                <p:ph idx="1"/>
              </p:nvPr>
            </p:nvSpPr>
            <p:spPr>
              <a:xfrm>
                <a:off x="542925" y="1104900"/>
                <a:ext cx="10810875" cy="3800475"/>
              </a:xfrm>
            </p:spPr>
            <p:txBody>
              <a:bodyPr>
                <a:normAutofit fontScale="77500" lnSpcReduction="20000"/>
              </a:bodyPr>
              <a:lstStyle/>
              <a:p>
                <a:r>
                  <a:rPr lang="en-US" dirty="0"/>
                  <a:t>After its prediction or its parameters estimation the accuracy have to be estimated. There are a several techniques for this, the main one is:  Root of square sum (RSS):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𝑅𝑆𝑆</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e>
                      </m:nary>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oMath>
                  </m:oMathPara>
                </a14:m>
                <a:endParaRPr lang="en-US" dirty="0"/>
              </a:p>
              <a:p>
                <a:r>
                  <a:rPr lang="en-US" dirty="0"/>
                  <a:t> RSS can be also called Sum of Squared Errors (SSE). The other techniques are:  </a:t>
                </a:r>
                <a14:m>
                  <m:oMath xmlns:m="http://schemas.openxmlformats.org/officeDocument/2006/math">
                    <m:sSup>
                      <m:sSupPr>
                        <m:ctrlPr>
                          <a:rPr lang="en-US" i="1" dirty="0">
                            <a:latin typeface="Cambria Math" panose="02040503050406030204" pitchFamily="18" charset="0"/>
                          </a:rPr>
                        </m:ctrlPr>
                      </m:sSupPr>
                      <m:e>
                        <m:r>
                          <a:rPr lang="en-US" i="1" dirty="0" smtClean="0">
                            <a:latin typeface="Cambria Math" panose="02040503050406030204" pitchFamily="18" charset="0"/>
                          </a:rPr>
                          <m:t>𝑅</m:t>
                        </m:r>
                      </m:e>
                      <m:sup>
                        <m:r>
                          <a:rPr lang="en-US" i="1" dirty="0" smtClean="0">
                            <a:latin typeface="Cambria Math" panose="02040503050406030204" pitchFamily="18" charset="0"/>
                          </a:rPr>
                          <m:t>2</m:t>
                        </m:r>
                      </m:sup>
                    </m:sSup>
                  </m:oMath>
                </a14:m>
                <a:r>
                  <a:rPr lang="en-US" dirty="0"/>
                  <a:t> score:</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)=1−</m:t>
                      </m:r>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e>
                          </m:nary>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e>
                          </m:nary>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𝑒𝑣</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den>
                      </m:f>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𝑅𝑆𝑆</m:t>
                          </m:r>
                        </m:num>
                        <m:den>
                          <m:r>
                            <a:rPr lang="en-US" i="1">
                              <a:latin typeface="Cambria Math" panose="02040503050406030204" pitchFamily="18" charset="0"/>
                            </a:rPr>
                            <m:t>𝑣𝑎𝑟</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den>
                      </m:f>
                    </m:oMath>
                  </m:oMathPara>
                </a14:m>
                <a:endParaRPr lang="en-US" dirty="0"/>
              </a:p>
              <a:p>
                <a:r>
                  <a:rPr lang="en-US" dirty="0"/>
                  <a:t> Mean absolute error (MAE):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=0</m:t>
                          </m:r>
                        </m:sub>
                        <m:sup>
                          <m:r>
                            <a:rPr lang="en-US" i="1">
                              <a:latin typeface="Cambria Math" panose="02040503050406030204" pitchFamily="18" charset="0"/>
                            </a:rPr>
                            <m:t>𝑁</m:t>
                          </m:r>
                        </m:sup>
                        <m:e>
                          <m:r>
                            <a:rPr lang="en-US" i="1">
                              <a:latin typeface="Cambria Math" panose="02040503050406030204" pitchFamily="18" charset="0"/>
                            </a:rPr>
                            <m:t>|</m:t>
                          </m:r>
                        </m:e>
                      </m:nary>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m:t>
                      </m:r>
                    </m:oMath>
                  </m:oMathPara>
                </a14:m>
                <a:endParaRPr lang="en-US" dirty="0"/>
              </a:p>
              <a:p>
                <a:endParaRPr lang="en-US" dirty="0"/>
              </a:p>
            </p:txBody>
          </p:sp>
        </mc:Choice>
        <mc:Fallback xmlns="">
          <p:sp>
            <p:nvSpPr>
              <p:cNvPr id="3" name="Объект 2">
                <a:extLst>
                  <a:ext uri="{FF2B5EF4-FFF2-40B4-BE49-F238E27FC236}">
                    <a16:creationId xmlns:a16="http://schemas.microsoft.com/office/drawing/2014/main" id="{EF5BDAF4-18C5-43D4-984E-207A8674A09E}"/>
                  </a:ext>
                </a:extLst>
              </p:cNvPr>
              <p:cNvSpPr>
                <a:spLocks noGrp="1" noRot="1" noChangeAspect="1" noMove="1" noResize="1" noEditPoints="1" noAdjustHandles="1" noChangeArrowheads="1" noChangeShapeType="1" noTextEdit="1"/>
              </p:cNvSpPr>
              <p:nvPr>
                <p:ph idx="1"/>
              </p:nvPr>
            </p:nvSpPr>
            <p:spPr>
              <a:xfrm>
                <a:off x="542925" y="1104900"/>
                <a:ext cx="10810875" cy="3800475"/>
              </a:xfrm>
              <a:blipFill>
                <a:blip r:embed="rId2"/>
                <a:stretch>
                  <a:fillRect l="-620" t="-3205"/>
                </a:stretch>
              </a:blipFill>
            </p:spPr>
            <p:txBody>
              <a:bodyPr/>
              <a:lstStyle/>
              <a:p>
                <a:r>
                  <a:rPr lang="en-US">
                    <a:noFill/>
                  </a:rPr>
                  <a:t> </a:t>
                </a:r>
              </a:p>
            </p:txBody>
          </p:sp>
        </mc:Fallback>
      </mc:AlternateContent>
    </p:spTree>
    <p:extLst>
      <p:ext uri="{BB962C8B-B14F-4D97-AF65-F5344CB8AC3E}">
        <p14:creationId xmlns:p14="http://schemas.microsoft.com/office/powerpoint/2010/main" val="1406622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193BF-815D-43FE-BB24-A25ABC657ACE}"/>
              </a:ext>
            </a:extLst>
          </p:cNvPr>
          <p:cNvSpPr>
            <a:spLocks noGrp="1"/>
          </p:cNvSpPr>
          <p:nvPr>
            <p:ph type="title"/>
          </p:nvPr>
        </p:nvSpPr>
        <p:spPr>
          <a:xfrm>
            <a:off x="838200" y="365125"/>
            <a:ext cx="10515600" cy="739775"/>
          </a:xfrm>
        </p:spPr>
        <p:txBody>
          <a:bodyPr/>
          <a:lstStyle/>
          <a:p>
            <a:r>
              <a:rPr lang="en-US" b="1" dirty="0"/>
              <a:t>Accuracy metrics</a:t>
            </a:r>
            <a:endParaRPr lang="en-US"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EF5BDAF4-18C5-43D4-984E-207A8674A09E}"/>
                  </a:ext>
                </a:extLst>
              </p:cNvPr>
              <p:cNvSpPr>
                <a:spLocks noGrp="1"/>
              </p:cNvSpPr>
              <p:nvPr>
                <p:ph idx="1"/>
              </p:nvPr>
            </p:nvSpPr>
            <p:spPr>
              <a:xfrm>
                <a:off x="542925" y="1104900"/>
                <a:ext cx="10810875" cy="4181475"/>
              </a:xfrm>
            </p:spPr>
            <p:txBody>
              <a:bodyPr>
                <a:normAutofit/>
              </a:bodyPr>
              <a:lstStyle/>
              <a:p>
                <a:r>
                  <a:rPr lang="en-US" sz="2400" dirty="0"/>
                  <a:t>Median Absolute Error (</a:t>
                </a:r>
                <a:r>
                  <a:rPr lang="en-US" sz="2400" dirty="0" err="1"/>
                  <a:t>MedAE</a:t>
                </a:r>
                <a:r>
                  <a:rPr lang="en-US" sz="2400" dirty="0"/>
                  <a: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𝑀𝑒𝑑𝐴𝐸</m:t>
                      </m:r>
                      <m:r>
                        <a:rPr lang="en-US" sz="2400" i="1">
                          <a:latin typeface="Cambria Math" panose="02040503050406030204" pitchFamily="18" charset="0"/>
                        </a:rPr>
                        <m:t>=</m:t>
                      </m:r>
                      <m:r>
                        <a:rPr lang="en-US" sz="2400" i="1">
                          <a:latin typeface="Cambria Math" panose="02040503050406030204" pitchFamily="18" charset="0"/>
                        </a:rPr>
                        <m:t>𝑚𝑒𝑑𝑖𝑎𝑛</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acc>
                      <m:r>
                        <a:rPr lang="en-US" sz="2400" i="1">
                          <a:latin typeface="Cambria Math" panose="02040503050406030204" pitchFamily="18" charset="0"/>
                        </a:rPr>
                        <m:t>|)</m:t>
                      </m:r>
                    </m:oMath>
                  </m:oMathPara>
                </a14:m>
                <a:endParaRPr lang="en-US" sz="2400" dirty="0"/>
              </a:p>
              <a:p>
                <a:r>
                  <a:rPr lang="en-US" sz="2400" dirty="0"/>
                  <a:t> Mean absolute percentage error (MAPE):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𝑀𝐴𝑃𝐸</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𝑛</m:t>
                          </m:r>
                          <m:r>
                            <a:rPr lang="en-US" sz="2400" i="1">
                              <a:latin typeface="Cambria Math" panose="02040503050406030204" pitchFamily="18" charset="0"/>
                            </a:rPr>
                            <m:t>=0</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den>
                          </m:f>
                        </m:e>
                      </m:nary>
                      <m:r>
                        <a:rPr lang="en-US" sz="2400" i="1">
                          <a:latin typeface="Cambria Math" panose="02040503050406030204" pitchFamily="18" charset="0"/>
                        </a:rPr>
                        <m:t>,</m:t>
                      </m:r>
                    </m:oMath>
                  </m:oMathPara>
                </a14:m>
                <a:endParaRPr lang="en-US" sz="2400" dirty="0"/>
              </a:p>
              <a:p>
                <a:r>
                  <a:rPr lang="en-US" sz="2400" dirty="0"/>
                  <a:t> Symmetric Mean absolute percentage error (</a:t>
                </a:r>
                <a:r>
                  <a:rPr lang="en-US" sz="2400" dirty="0" err="1"/>
                  <a:t>sMAPE</a:t>
                </a:r>
                <a:r>
                  <a:rPr lang="en-US" sz="2400" dirty="0"/>
                  <a: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𝑠𝑀𝐴𝑃𝐸</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𝑛</m:t>
                          </m:r>
                          <m:r>
                            <a:rPr lang="en-US" sz="2400" i="1">
                              <a:latin typeface="Cambria Math" panose="02040503050406030204" pitchFamily="18" charset="0"/>
                            </a:rPr>
                            <m:t>=0</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acc>
                              <m:r>
                                <a:rPr lang="en-US" sz="2400" i="1">
                                  <a:latin typeface="Cambria Math" panose="02040503050406030204" pitchFamily="18" charset="0"/>
                                </a:rPr>
                                <m:t>|</m:t>
                              </m:r>
                            </m:den>
                          </m:f>
                        </m:e>
                      </m:nary>
                      <m:r>
                        <a:rPr lang="en-US" sz="2400" i="1">
                          <a:latin typeface="Cambria Math" panose="02040503050406030204" pitchFamily="18" charset="0"/>
                        </a:rPr>
                        <m:t>,</m:t>
                      </m:r>
                    </m:oMath>
                  </m:oMathPara>
                </a14:m>
                <a:endParaRPr lang="en-US" sz="2400" dirty="0"/>
              </a:p>
              <a:p>
                <a:r>
                  <a:rPr lang="en-US" sz="2400" dirty="0"/>
                  <a:t>And many other that can be proposed for some complex cases.</a:t>
                </a:r>
              </a:p>
            </p:txBody>
          </p:sp>
        </mc:Choice>
        <mc:Fallback xmlns="">
          <p:sp>
            <p:nvSpPr>
              <p:cNvPr id="3" name="Объект 2">
                <a:extLst>
                  <a:ext uri="{FF2B5EF4-FFF2-40B4-BE49-F238E27FC236}">
                    <a16:creationId xmlns:a16="http://schemas.microsoft.com/office/drawing/2014/main" id="{EF5BDAF4-18C5-43D4-984E-207A8674A09E}"/>
                  </a:ext>
                </a:extLst>
              </p:cNvPr>
              <p:cNvSpPr>
                <a:spLocks noGrp="1" noRot="1" noChangeAspect="1" noMove="1" noResize="1" noEditPoints="1" noAdjustHandles="1" noChangeArrowheads="1" noChangeShapeType="1" noTextEdit="1"/>
              </p:cNvSpPr>
              <p:nvPr>
                <p:ph idx="1"/>
              </p:nvPr>
            </p:nvSpPr>
            <p:spPr>
              <a:xfrm>
                <a:off x="542925" y="1104900"/>
                <a:ext cx="10810875" cy="4181475"/>
              </a:xfrm>
              <a:blipFill>
                <a:blip r:embed="rId2"/>
                <a:stretch>
                  <a:fillRect l="-733" t="-2041"/>
                </a:stretch>
              </a:blipFill>
            </p:spPr>
            <p:txBody>
              <a:bodyPr/>
              <a:lstStyle/>
              <a:p>
                <a:r>
                  <a:rPr lang="en-US">
                    <a:noFill/>
                  </a:rPr>
                  <a:t> </a:t>
                </a:r>
              </a:p>
            </p:txBody>
          </p:sp>
        </mc:Fallback>
      </mc:AlternateContent>
    </p:spTree>
    <p:extLst>
      <p:ext uri="{BB962C8B-B14F-4D97-AF65-F5344CB8AC3E}">
        <p14:creationId xmlns:p14="http://schemas.microsoft.com/office/powerpoint/2010/main" val="61375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a:t>
            </a:r>
            <a:r>
              <a:rPr lang="en-US" b="1" dirty="0" smtClean="0"/>
              <a:t>Supervised </a:t>
            </a:r>
            <a:r>
              <a:rPr lang="en-US" b="1" dirty="0"/>
              <a:t>tasks </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r>
              <a:rPr lang="en-US" sz="2000" dirty="0"/>
              <a:t>The supervised task assume that we have time series where data are can be called labeled. The typical tasks of the supervised models are</a:t>
            </a:r>
            <a:r>
              <a:rPr lang="en-US" sz="2000" dirty="0" smtClean="0"/>
              <a:t>:</a:t>
            </a:r>
          </a:p>
          <a:p>
            <a:r>
              <a:rPr lang="en-US" sz="2000" dirty="0" smtClean="0"/>
              <a:t>regression</a:t>
            </a:r>
            <a:endParaRPr lang="en-US" sz="2000" dirty="0"/>
          </a:p>
          <a:p>
            <a:pPr lvl="1"/>
            <a:r>
              <a:rPr lang="en-US" sz="2000" dirty="0"/>
              <a:t>forecast;</a:t>
            </a:r>
          </a:p>
          <a:p>
            <a:pPr lvl="1"/>
            <a:r>
              <a:rPr lang="en-US" sz="2000" dirty="0"/>
              <a:t>parameters estimation;</a:t>
            </a:r>
          </a:p>
          <a:p>
            <a:pPr lvl="1"/>
            <a:r>
              <a:rPr lang="en-US" sz="2000" dirty="0"/>
              <a:t>supervised data filtration;</a:t>
            </a:r>
          </a:p>
          <a:p>
            <a:pPr lvl="1"/>
            <a:r>
              <a:rPr lang="en-US" sz="2000" dirty="0"/>
              <a:t>supervised feature extraction and selection;</a:t>
            </a:r>
          </a:p>
          <a:p>
            <a:r>
              <a:rPr lang="en-US" sz="2000" dirty="0"/>
              <a:t>classification (of some series patterns, or series behavior its self).</a:t>
            </a:r>
          </a:p>
          <a:p>
            <a:pPr lvl="1"/>
            <a:r>
              <a:rPr lang="en-US" sz="2000" dirty="0"/>
              <a:t>pattern classification;</a:t>
            </a:r>
          </a:p>
          <a:p>
            <a:pPr lvl="1"/>
            <a:r>
              <a:rPr lang="en-US" sz="2000" dirty="0"/>
              <a:t>supervised anomaly of other events classification;</a:t>
            </a:r>
          </a:p>
          <a:p>
            <a:pPr lvl="1"/>
            <a:r>
              <a:rPr lang="en-US" sz="2000" dirty="0"/>
              <a:t>full time series classification</a:t>
            </a:r>
          </a:p>
        </p:txBody>
      </p:sp>
      <p:sp>
        <p:nvSpPr>
          <p:cNvPr id="4" name="Прямоугольник 3"/>
          <p:cNvSpPr/>
          <p:nvPr/>
        </p:nvSpPr>
        <p:spPr>
          <a:xfrm>
            <a:off x="1054100" y="5116036"/>
            <a:ext cx="9144000" cy="1200329"/>
          </a:xfrm>
          <a:prstGeom prst="rect">
            <a:avLst/>
          </a:prstGeom>
        </p:spPr>
        <p:txBody>
          <a:bodyPr wrap="square">
            <a:spAutoFit/>
          </a:bodyPr>
          <a:lstStyle/>
          <a:p>
            <a:pPr algn="just"/>
            <a:r>
              <a:rPr lang="en-US" i="1" dirty="0" smtClean="0">
                <a:solidFill>
                  <a:srgbClr val="000000"/>
                </a:solidFill>
                <a:latin typeface="georgia" panose="02040502050405020303" pitchFamily="18" charset="0"/>
              </a:rPr>
              <a:t>Note. </a:t>
            </a:r>
            <a:r>
              <a:rPr lang="en-US" dirty="0" smtClean="0">
                <a:solidFill>
                  <a:srgbClr val="000000"/>
                </a:solidFill>
                <a:latin typeface="georgia" panose="02040502050405020303" pitchFamily="18" charset="0"/>
              </a:rPr>
              <a:t>The </a:t>
            </a:r>
            <a:r>
              <a:rPr lang="en-US" dirty="0">
                <a:solidFill>
                  <a:srgbClr val="000000"/>
                </a:solidFill>
                <a:latin typeface="georgia" panose="02040502050405020303" pitchFamily="18" charset="0"/>
              </a:rPr>
              <a:t>parameters estimation task can be considered as supervised if its routine is based on the labeled dataset or </a:t>
            </a:r>
            <a:r>
              <a:rPr lang="en-US" i="1" dirty="0">
                <a:solidFill>
                  <a:srgbClr val="000000"/>
                </a:solidFill>
                <a:latin typeface="georgia" panose="02040502050405020303" pitchFamily="18" charset="0"/>
              </a:rPr>
              <a:t>a priory</a:t>
            </a:r>
            <a:r>
              <a:rPr lang="en-US" dirty="0">
                <a:solidFill>
                  <a:srgbClr val="000000"/>
                </a:solidFill>
                <a:latin typeface="georgia" panose="02040502050405020303" pitchFamily="18" charset="0"/>
              </a:rPr>
              <a:t> known parametric model. In the other case (for non-parametric model) parameters estimation task can be considered as unsupervised task.</a:t>
            </a: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350428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193BF-815D-43FE-BB24-A25ABC657ACE}"/>
              </a:ext>
            </a:extLst>
          </p:cNvPr>
          <p:cNvSpPr>
            <a:spLocks noGrp="1"/>
          </p:cNvSpPr>
          <p:nvPr>
            <p:ph type="title"/>
          </p:nvPr>
        </p:nvSpPr>
        <p:spPr>
          <a:xfrm>
            <a:off x="838200" y="365125"/>
            <a:ext cx="10515600" cy="739775"/>
          </a:xfrm>
        </p:spPr>
        <p:txBody>
          <a:bodyPr/>
          <a:lstStyle/>
          <a:p>
            <a:r>
              <a:rPr lang="en-US" b="1" dirty="0"/>
              <a:t>Cross-validation</a:t>
            </a:r>
            <a:endParaRPr lang="en-US" dirty="0"/>
          </a:p>
        </p:txBody>
      </p:sp>
      <p:sp>
        <p:nvSpPr>
          <p:cNvPr id="3" name="Объект 2">
            <a:extLst>
              <a:ext uri="{FF2B5EF4-FFF2-40B4-BE49-F238E27FC236}">
                <a16:creationId xmlns:a16="http://schemas.microsoft.com/office/drawing/2014/main" id="{EF5BDAF4-18C5-43D4-984E-207A8674A09E}"/>
              </a:ext>
            </a:extLst>
          </p:cNvPr>
          <p:cNvSpPr>
            <a:spLocks noGrp="1"/>
          </p:cNvSpPr>
          <p:nvPr>
            <p:ph idx="1"/>
          </p:nvPr>
        </p:nvSpPr>
        <p:spPr>
          <a:xfrm>
            <a:off x="542925" y="1104901"/>
            <a:ext cx="10810875" cy="2743199"/>
          </a:xfrm>
        </p:spPr>
        <p:txBody>
          <a:bodyPr>
            <a:normAutofit/>
          </a:bodyPr>
          <a:lstStyle/>
          <a:p>
            <a:r>
              <a:rPr lang="en-US" sz="2400" dirty="0"/>
              <a:t>It is have to be noted that the error value depends on the parameters (i.e. features) of a chosen algorithm. </a:t>
            </a:r>
          </a:p>
          <a:p>
            <a:r>
              <a:rPr lang="en-US" sz="2400" dirty="0"/>
              <a:t>These parameters as a rule can be optimized using some part of a series as testing (or validation samples) in opposite to other which is taken as training one. This routine is known as cross-validation. </a:t>
            </a:r>
          </a:p>
          <a:p>
            <a:r>
              <a:rPr lang="en-US" sz="2400" dirty="0"/>
              <a:t>In analogue to k-fold it can be introduced cross-validation on a rolling basis technique</a:t>
            </a:r>
            <a:r>
              <a:rPr lang="en-US" dirty="0"/>
              <a:t>.</a:t>
            </a:r>
          </a:p>
          <a:p>
            <a:endParaRPr lang="en-US" dirty="0"/>
          </a:p>
        </p:txBody>
      </p:sp>
      <p:pic>
        <p:nvPicPr>
          <p:cNvPr id="24578" name="Picture 2" descr="image.png">
            <a:extLst>
              <a:ext uri="{FF2B5EF4-FFF2-40B4-BE49-F238E27FC236}">
                <a16:creationId xmlns:a16="http://schemas.microsoft.com/office/drawing/2014/main" id="{A695214E-2515-4C7B-9023-AE9266099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721100"/>
            <a:ext cx="57340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168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536657"/>
            <a:ext cx="10871200" cy="739775"/>
          </a:xfrm>
        </p:spPr>
        <p:txBody>
          <a:bodyPr>
            <a:normAutofit fontScale="90000"/>
          </a:bodyPr>
          <a:lstStyle/>
          <a:p>
            <a:r>
              <a:rPr lang="en-US" b="1" dirty="0"/>
              <a:t>Time Series Clustering. </a:t>
            </a:r>
            <a:r>
              <a:rPr lang="ru-RU" b="1" dirty="0" smtClean="0"/>
              <a:t/>
            </a:r>
            <a:br>
              <a:rPr lang="ru-RU" b="1" dirty="0" smtClean="0"/>
            </a:br>
            <a:r>
              <a:rPr lang="en-US" b="1" dirty="0" smtClean="0"/>
              <a:t>Methods of clustering</a:t>
            </a:r>
            <a:r>
              <a:rPr lang="ru-RU" b="1" dirty="0" smtClean="0"/>
              <a:t> </a:t>
            </a:r>
            <a:r>
              <a:rPr lang="en-US" b="1" dirty="0"/>
              <a:t>K-means</a:t>
            </a:r>
            <a:r>
              <a:rPr lang="en-US" dirty="0"/>
              <a:t/>
            </a:r>
            <a:br>
              <a:rPr lang="en-US" dirty="0"/>
            </a:br>
            <a:endParaRPr lang="ru-RU" dirty="0"/>
          </a:p>
        </p:txBody>
      </p:sp>
      <p:sp>
        <p:nvSpPr>
          <p:cNvPr id="3" name="Объект 2"/>
          <p:cNvSpPr>
            <a:spLocks noGrp="1"/>
          </p:cNvSpPr>
          <p:nvPr>
            <p:ph idx="1"/>
          </p:nvPr>
        </p:nvSpPr>
        <p:spPr>
          <a:xfrm>
            <a:off x="307975" y="1347952"/>
            <a:ext cx="11045825" cy="5040148"/>
          </a:xfrm>
        </p:spPr>
        <p:txBody>
          <a:bodyPr>
            <a:noAutofit/>
          </a:bodyPr>
          <a:lstStyle/>
          <a:p>
            <a:r>
              <a:rPr lang="en-US" sz="2000" dirty="0"/>
              <a:t>There are exist a plenty methods of clustering,</a:t>
            </a:r>
            <a:r>
              <a:rPr lang="en-US" sz="2000" b="1" dirty="0"/>
              <a:t> most popular of them are based on the K-means, and similar ideas</a:t>
            </a:r>
            <a:r>
              <a:rPr lang="en-US" sz="2000" b="1" dirty="0" smtClean="0"/>
              <a:t>.</a:t>
            </a:r>
            <a:endParaRPr lang="en-US" sz="2000" dirty="0"/>
          </a:p>
          <a:p>
            <a:r>
              <a:rPr lang="en-US" sz="2000" b="1" dirty="0"/>
              <a:t>K-means</a:t>
            </a:r>
            <a:endParaRPr lang="en-US" sz="2000" dirty="0"/>
          </a:p>
          <a:p>
            <a:r>
              <a:rPr lang="en-US" sz="2000" dirty="0"/>
              <a:t>The method is based on the</a:t>
            </a:r>
          </a:p>
          <a:p>
            <a:pPr lvl="1"/>
            <a:r>
              <a:rPr lang="en-US" sz="2000" dirty="0"/>
              <a:t>calculation distance between each pair of points (or patterns, set of points).</a:t>
            </a:r>
          </a:p>
          <a:p>
            <a:pPr lvl="1"/>
            <a:r>
              <a:rPr lang="en-US" sz="2000" dirty="0"/>
              <a:t>the points (or patterns, set of points) are grouped by searching its centroids (minimization of average distance value in each cluster).</a:t>
            </a:r>
          </a:p>
          <a:p>
            <a:r>
              <a:rPr lang="en-US" sz="2000" dirty="0"/>
              <a:t>The main drawback of the simple K-means method with Euclidean distance is its instability to various changing in the patterns from one segment to another, e.g. pattern phase delay, shifts, speed of changing or level difference between patterns.</a:t>
            </a:r>
            <a:br>
              <a:rPr lang="en-US" sz="2000" dirty="0"/>
            </a:br>
            <a:r>
              <a:rPr lang="en-US" sz="2000" dirty="0"/>
              <a:t>Thus other distances need to be used.</a:t>
            </a: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717329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5" y="511472"/>
            <a:ext cx="10871200" cy="739775"/>
          </a:xfrm>
        </p:spPr>
        <p:txBody>
          <a:bodyPr>
            <a:normAutofit fontScale="90000"/>
          </a:bodyPr>
          <a:lstStyle/>
          <a:p>
            <a:r>
              <a:rPr lang="en-US" b="1" dirty="0"/>
              <a:t>Time Series Clustering. </a:t>
            </a:r>
            <a:r>
              <a:rPr lang="ru-RU" b="1" dirty="0"/>
              <a:t/>
            </a:r>
            <a:br>
              <a:rPr lang="ru-RU" b="1" dirty="0"/>
            </a:br>
            <a:r>
              <a:rPr lang="en-US" b="1" dirty="0"/>
              <a:t>Methods of clustering</a:t>
            </a:r>
            <a:r>
              <a:rPr lang="ru-RU" b="1" dirty="0"/>
              <a:t> </a:t>
            </a:r>
            <a:r>
              <a:rPr lang="en-US" b="1" dirty="0"/>
              <a:t>K-means</a:t>
            </a:r>
            <a:r>
              <a:rPr lang="en-US" dirty="0"/>
              <a:t/>
            </a:r>
            <a:br>
              <a:rPr lang="en-US" dirty="0"/>
            </a:b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07975" y="1104900"/>
                <a:ext cx="11596317" cy="5283200"/>
              </a:xfrm>
            </p:spPr>
            <p:txBody>
              <a:bodyPr>
                <a:noAutofit/>
              </a:bodyPr>
              <a:lstStyle/>
              <a:p>
                <a:pPr>
                  <a:lnSpc>
                    <a:spcPct val="100000"/>
                  </a:lnSpc>
                </a:pPr>
                <a:r>
                  <a:rPr lang="en-US" sz="2000" dirty="0"/>
                  <a:t>The most important advantage of k-means method is its simplicity and speed. </a:t>
                </a:r>
                <a:endParaRPr lang="ru-RU" sz="2000" dirty="0" smtClean="0"/>
              </a:p>
              <a:p>
                <a:pPr>
                  <a:lnSpc>
                    <a:spcPct val="100000"/>
                  </a:lnSpc>
                </a:pPr>
                <a:r>
                  <a:rPr lang="en-US" sz="2000" dirty="0" smtClean="0"/>
                  <a:t>So </a:t>
                </a:r>
                <a:r>
                  <a:rPr lang="en-US" sz="2000" dirty="0"/>
                  <a:t>it can be applied to large data sets. However, the algorithm may not produce the same result in each run and cannot handle the outlier. </a:t>
                </a:r>
                <a:endParaRPr lang="ru-RU" sz="2000" dirty="0" smtClean="0"/>
              </a:p>
              <a:p>
                <a:pPr>
                  <a:lnSpc>
                    <a:spcPct val="100000"/>
                  </a:lnSpc>
                </a:pPr>
                <a:r>
                  <a:rPr lang="en-US" sz="2000" dirty="0" smtClean="0"/>
                  <a:t> </a:t>
                </a:r>
                <a:r>
                  <a:rPr lang="en-US" sz="2000" dirty="0"/>
                  <a:t>Beside the distances itself it can be added additional coefficients for some parameters accounting. for instance,  </a:t>
                </a:r>
                <a:r>
                  <a:rPr lang="en-US" sz="2000" dirty="0" smtClean="0"/>
                  <a:t>Computational </a:t>
                </a:r>
                <a:r>
                  <a:rPr lang="en-US" sz="2000" dirty="0"/>
                  <a:t>complexity,    </a:t>
                </a:r>
                <a:endParaRPr lang="ru-RU" sz="2000" dirty="0" smtClean="0"/>
              </a:p>
              <a:p>
                <a:pPr>
                  <a:lnSpc>
                    <a:spcPct val="100000"/>
                  </a:lnSpc>
                </a:pPr>
                <a:r>
                  <a:rPr lang="en-US" sz="2000" dirty="0" smtClean="0"/>
                  <a:t>For </a:t>
                </a:r>
                <a:r>
                  <a:rPr lang="en-US" sz="2000" dirty="0"/>
                  <a:t>instance on the picture below we want to have green and red segments in one cluster, f</a:t>
                </a:r>
                <a:r>
                  <a:rPr lang="en-US" sz="2000" dirty="0" smtClean="0"/>
                  <a:t>or </a:t>
                </a:r>
                <a:r>
                  <a:rPr lang="en-US" sz="2000" dirty="0"/>
                  <a:t>that we can introduce Computational complexity  as:</a:t>
                </a:r>
                <a:endParaRPr lang="ru-RU" sz="2000" dirty="0"/>
              </a:p>
              <a:p>
                <a:pPr marL="0" indent="0">
                  <a:lnSpc>
                    <a:spcPct val="100000"/>
                  </a:lnSpc>
                  <a:buNone/>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ru-RU" sz="2000" i="1">
                              <a:latin typeface="Cambria Math" panose="02040503050406030204" pitchFamily="18" charset="0"/>
                            </a:rPr>
                          </m:ctrlPr>
                        </m:mPr>
                        <m:mr>
                          <m:e/>
                          <m:e>
                            <m:sSub>
                              <m:sSubPr>
                                <m:ctrlPr>
                                  <a:rPr lang="ru-RU"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𝐶𝐹</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𝐶𝐹</m:t>
                            </m:r>
                          </m:e>
                        </m:mr>
                        <m:mr>
                          <m:e/>
                          <m:e>
                            <m:r>
                              <a:rPr lang="en-US" sz="2000" i="1">
                                <a:latin typeface="Cambria Math" panose="02040503050406030204" pitchFamily="18" charset="0"/>
                              </a:rPr>
                              <m:t>𝐶𝐹</m:t>
                            </m:r>
                            <m:r>
                              <a:rPr lang="en-US" sz="2000" i="1">
                                <a:latin typeface="Cambria Math" panose="02040503050406030204" pitchFamily="18" charset="0"/>
                              </a:rPr>
                              <m:t>=</m:t>
                            </m:r>
                            <m:f>
                              <m:fPr>
                                <m:ctrlPr>
                                  <a:rPr lang="ru-RU" sz="2000" i="1">
                                    <a:latin typeface="Cambria Math" panose="02040503050406030204" pitchFamily="18" charset="0"/>
                                  </a:rPr>
                                </m:ctrlPr>
                              </m:fPr>
                              <m:num>
                                <m:r>
                                  <m:rPr>
                                    <m:nor/>
                                  </m:rPr>
                                  <a:rPr lang="en-US" sz="2000"/>
                                  <m:t>max</m:t>
                                </m:r>
                                <m:r>
                                  <a:rPr lang="en-US" sz="2000" i="1">
                                    <a:latin typeface="Cambria Math" panose="02040503050406030204" pitchFamily="18" charset="0"/>
                                  </a:rPr>
                                  <m:t>(</m:t>
                                </m:r>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m:rPr>
                                    <m:nor/>
                                  </m:rPr>
                                  <a:rPr lang="en-US" sz="2000"/>
                                  <m:t>min</m:t>
                                </m:r>
                                <m:r>
                                  <a:rPr lang="en-US" sz="2000" i="1">
                                    <a:latin typeface="Cambria Math" panose="02040503050406030204" pitchFamily="18" charset="0"/>
                                  </a:rPr>
                                  <m:t>(</m:t>
                                </m:r>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den>
                            </m:f>
                          </m:e>
                        </m:mr>
                        <m:mr>
                          <m:e/>
                          <m:e>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nary>
                              <m:naryPr>
                                <m:chr m:val="∑"/>
                                <m:limLoc m:val="undOvr"/>
                                <m:ctrlPr>
                                  <a:rPr lang="ru-RU"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sup>
                              <m:e>
                                <m:rad>
                                  <m:radPr>
                                    <m:degHide m:val="on"/>
                                    <m:ctrlPr>
                                      <a:rPr lang="ru-RU" sz="2000" i="1">
                                        <a:latin typeface="Cambria Math" panose="02040503050406030204" pitchFamily="18" charset="0"/>
                                      </a:rPr>
                                    </m:ctrlPr>
                                  </m:radPr>
                                  <m:deg/>
                                  <m:e>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sSup>
                                      <m:sSupPr>
                                        <m:ctrlPr>
                                          <a:rPr lang="ru-RU"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r>
                                          <a:rPr lang="en-US" sz="2000" i="1">
                                            <a:latin typeface="Cambria Math" panose="02040503050406030204" pitchFamily="18" charset="0"/>
                                          </a:rPr>
                                          <m:t>−1</m:t>
                                        </m:r>
                                      </m:sub>
                                    </m:sSub>
                                    <m:sSup>
                                      <m:sSupPr>
                                        <m:ctrlPr>
                                          <a:rPr lang="ru-RU"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e>
                                </m:rad>
                              </m:e>
                            </m:nary>
                          </m:e>
                        </m:mr>
                      </m:m>
                    </m:oMath>
                  </m:oMathPara>
                </a14:m>
                <a:endParaRPr lang="ru-RU" sz="2000" dirty="0"/>
              </a:p>
              <a:p>
                <a:pPr>
                  <a:lnSpc>
                    <a:spcPct val="100000"/>
                  </a:lnSpc>
                </a:pPr>
                <a:r>
                  <a:rPr lang="en-US" sz="2000" dirty="0" smtClean="0"/>
                  <a:t>where </a:t>
                </a:r>
                <a14:m>
                  <m:oMath xmlns:m="http://schemas.openxmlformats.org/officeDocument/2006/math">
                    <m:r>
                      <a:rPr lang="en-US" sz="2000" i="1">
                        <a:latin typeface="Cambria Math" panose="02040503050406030204" pitchFamily="18" charset="0"/>
                      </a:rPr>
                      <m:t>𝐶𝐸</m:t>
                    </m:r>
                  </m:oMath>
                </a14:m>
                <a:r>
                  <a:rPr lang="en-US" sz="2000" dirty="0"/>
                  <a:t> is the complexity, for uniform time </a:t>
                </a:r>
                <a:r>
                  <a:rPr lang="en-US" sz="2000" dirty="0" smtClean="0"/>
                  <a:t>steps</a:t>
                </a:r>
                <a:endParaRPr lang="ru-RU" sz="2000" dirty="0" smtClean="0"/>
              </a:p>
              <a:p>
                <a:pPr marL="0" indent="0" algn="ctr">
                  <a:lnSpc>
                    <a:spcPct val="100000"/>
                  </a:lnSpc>
                  <a:buNone/>
                </a:pPr>
                <a:r>
                  <a:rPr lang="en-US" sz="2000" dirty="0" smtClean="0"/>
                  <a:t> </a:t>
                </a:r>
                <a14:m>
                  <m:oMath xmlns:m="http://schemas.openxmlformats.org/officeDocument/2006/math">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nary>
                      <m:naryPr>
                        <m:chr m:val="∑"/>
                        <m:limLoc m:val="undOvr"/>
                        <m:ctrlPr>
                          <a:rPr lang="ru-RU"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sup>
                      <m:e>
                        <m:rad>
                          <m:radPr>
                            <m:degHide m:val="on"/>
                            <m:ctrlPr>
                              <a:rPr lang="ru-RU" sz="2000" i="1">
                                <a:latin typeface="Cambria Math" panose="02040503050406030204" pitchFamily="18" charset="0"/>
                              </a:rPr>
                            </m:ctrlPr>
                          </m:radPr>
                          <m:deg/>
                          <m:e>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sSup>
                              <m:sSupPr>
                                <m:ctrlPr>
                                  <a:rPr lang="ru-RU"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e>
                        </m:rad>
                      </m:e>
                    </m:nary>
                  </m:oMath>
                </a14:m>
                <a:endParaRPr lang="en-US" sz="20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07975" y="1104900"/>
                <a:ext cx="11596317" cy="5283200"/>
              </a:xfrm>
              <a:blipFill>
                <a:blip r:embed="rId2"/>
                <a:stretch>
                  <a:fillRect l="-473" t="-577" r="-53" b="-15802"/>
                </a:stretch>
              </a:blipFill>
            </p:spPr>
            <p:txBody>
              <a:bodyPr/>
              <a:lstStyle/>
              <a:p>
                <a:r>
                  <a:rPr lang="ru-RU">
                    <a:noFill/>
                  </a:rPr>
                  <a:t> </a:t>
                </a:r>
              </a:p>
            </p:txBody>
          </p:sp>
        </mc:Fallback>
      </mc:AlternateContent>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3"/>
          <a:stretch>
            <a:fillRect/>
          </a:stretch>
        </p:blipFill>
        <p:spPr>
          <a:xfrm>
            <a:off x="8284779" y="3448942"/>
            <a:ext cx="3532802" cy="1236481"/>
          </a:xfrm>
          <a:prstGeom prst="rect">
            <a:avLst/>
          </a:prstGeom>
        </p:spPr>
      </p:pic>
    </p:spTree>
    <p:extLst>
      <p:ext uri="{BB962C8B-B14F-4D97-AF65-F5344CB8AC3E}">
        <p14:creationId xmlns:p14="http://schemas.microsoft.com/office/powerpoint/2010/main" val="399974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normAutofit fontScale="90000"/>
          </a:bodyPr>
          <a:lstStyle/>
          <a:p>
            <a:r>
              <a:rPr lang="en-US" b="1" dirty="0"/>
              <a:t>Time Series Clustering. </a:t>
            </a:r>
            <a:r>
              <a:rPr lang="en-US" b="1" dirty="0" smtClean="0"/>
              <a:t/>
            </a:r>
            <a:br>
              <a:rPr lang="en-US" b="1" dirty="0" smtClean="0"/>
            </a:br>
            <a:r>
              <a:rPr lang="en-US" b="1" dirty="0" smtClean="0"/>
              <a:t>Methods of clustering </a:t>
            </a:r>
            <a:r>
              <a:rPr lang="en-US" b="1" dirty="0"/>
              <a:t>DBSCAN</a:t>
            </a:r>
            <a:endParaRPr lang="ru-RU" dirty="0"/>
          </a:p>
        </p:txBody>
      </p:sp>
      <p:sp>
        <p:nvSpPr>
          <p:cNvPr id="3" name="Объект 2"/>
          <p:cNvSpPr>
            <a:spLocks noGrp="1"/>
          </p:cNvSpPr>
          <p:nvPr>
            <p:ph idx="1"/>
          </p:nvPr>
        </p:nvSpPr>
        <p:spPr>
          <a:xfrm>
            <a:off x="395287" y="1229874"/>
            <a:ext cx="11045825" cy="5283200"/>
          </a:xfrm>
        </p:spPr>
        <p:txBody>
          <a:bodyPr>
            <a:noAutofit/>
          </a:bodyPr>
          <a:lstStyle/>
          <a:p>
            <a:r>
              <a:rPr lang="en-US" sz="2000" b="1" dirty="0"/>
              <a:t>Density-based spatial clustering of applications with noise (DBSCAN).</a:t>
            </a:r>
            <a:endParaRPr lang="en-US" sz="2000" dirty="0"/>
          </a:p>
          <a:p>
            <a:r>
              <a:rPr lang="en-US" sz="2000" dirty="0"/>
              <a:t>The method is the modified K-means method, but instead of the original ones </a:t>
            </a:r>
            <a:endParaRPr lang="ru-RU" sz="2000" dirty="0" smtClean="0"/>
          </a:p>
          <a:p>
            <a:r>
              <a:rPr lang="en-US" sz="2000" b="1" dirty="0" smtClean="0"/>
              <a:t>in </a:t>
            </a:r>
            <a:r>
              <a:rPr lang="en-US" sz="2000" b="1" dirty="0"/>
              <a:t>DBSCAN we require </a:t>
            </a:r>
            <a:r>
              <a:rPr lang="en-US" sz="2000" b="1" dirty="0" smtClean="0"/>
              <a:t>a</a:t>
            </a:r>
            <a:r>
              <a:rPr lang="ru-RU" sz="2000" b="1" dirty="0" smtClean="0"/>
              <a:t> </a:t>
            </a:r>
          </a:p>
          <a:p>
            <a:pPr lvl="1"/>
            <a:r>
              <a:rPr lang="en-US" sz="2000" b="1" dirty="0" smtClean="0"/>
              <a:t>maximum </a:t>
            </a:r>
            <a:r>
              <a:rPr lang="en-US" sz="2000" b="1" dirty="0"/>
              <a:t>distance (radius of cluster)</a:t>
            </a:r>
          </a:p>
          <a:p>
            <a:pPr lvl="1"/>
            <a:r>
              <a:rPr lang="en-US" sz="2000" b="1" dirty="0"/>
              <a:t>and a minimum number of points in the cluster.</a:t>
            </a:r>
          </a:p>
          <a:p>
            <a:r>
              <a:rPr lang="en-US" sz="2000" dirty="0" smtClean="0"/>
              <a:t>Thus</a:t>
            </a:r>
            <a:r>
              <a:rPr lang="en-US" sz="2000" dirty="0"/>
              <a:t>, </a:t>
            </a:r>
            <a:r>
              <a:rPr lang="en-US" sz="2000" b="1" dirty="0"/>
              <a:t>centroids are the points in which the distance less than maximum, and the number of instances is maximum ( not less than the pre-set minimum number).</a:t>
            </a:r>
            <a:endParaRPr lang="en-US"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Рисунок 10"/>
          <p:cNvPicPr>
            <a:picLocks noChangeAspect="1"/>
          </p:cNvPicPr>
          <p:nvPr/>
        </p:nvPicPr>
        <p:blipFill>
          <a:blip r:embed="rId2"/>
          <a:stretch>
            <a:fillRect/>
          </a:stretch>
        </p:blipFill>
        <p:spPr>
          <a:xfrm>
            <a:off x="6097871" y="3740150"/>
            <a:ext cx="4636804" cy="2959100"/>
          </a:xfrm>
          <a:prstGeom prst="rect">
            <a:avLst/>
          </a:prstGeom>
        </p:spPr>
      </p:pic>
      <p:sp>
        <p:nvSpPr>
          <p:cNvPr id="12" name="Прямоугольник 11"/>
          <p:cNvSpPr/>
          <p:nvPr/>
        </p:nvSpPr>
        <p:spPr>
          <a:xfrm>
            <a:off x="285779" y="4850368"/>
            <a:ext cx="5545108" cy="369332"/>
          </a:xfrm>
          <a:prstGeom prst="rect">
            <a:avLst/>
          </a:prstGeom>
        </p:spPr>
        <p:txBody>
          <a:bodyPr wrap="none">
            <a:spAutoFit/>
          </a:bodyPr>
          <a:lstStyle/>
          <a:p>
            <a:r>
              <a:rPr lang="en-US" dirty="0">
                <a:solidFill>
                  <a:srgbClr val="000000"/>
                </a:solidFill>
                <a:latin typeface="georgoa"/>
              </a:rPr>
              <a:t>Example of time series clustering made by DBSCAN</a:t>
            </a:r>
            <a:endParaRPr lang="ru-RU" dirty="0"/>
          </a:p>
        </p:txBody>
      </p:sp>
    </p:spTree>
    <p:extLst>
      <p:ext uri="{BB962C8B-B14F-4D97-AF65-F5344CB8AC3E}">
        <p14:creationId xmlns:p14="http://schemas.microsoft.com/office/powerpoint/2010/main" val="1788390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a:t>
            </a:r>
            <a:r>
              <a:rPr lang="en-US" b="1" dirty="0" smtClean="0"/>
              <a:t>Methods of </a:t>
            </a:r>
            <a:r>
              <a:rPr lang="en-US" b="1" dirty="0"/>
              <a:t>clustering</a:t>
            </a:r>
            <a:endParaRPr lang="ru-RU" dirty="0"/>
          </a:p>
        </p:txBody>
      </p:sp>
      <p:sp>
        <p:nvSpPr>
          <p:cNvPr id="3" name="Объект 2"/>
          <p:cNvSpPr>
            <a:spLocks noGrp="1"/>
          </p:cNvSpPr>
          <p:nvPr>
            <p:ph idx="1"/>
          </p:nvPr>
        </p:nvSpPr>
        <p:spPr>
          <a:xfrm>
            <a:off x="307975" y="1104900"/>
            <a:ext cx="11045825" cy="5283200"/>
          </a:xfrm>
        </p:spPr>
        <p:txBody>
          <a:bodyPr>
            <a:noAutofit/>
          </a:bodyPr>
          <a:lstStyle/>
          <a:p>
            <a:r>
              <a:rPr lang="en-US" b="1" dirty="0"/>
              <a:t>Other methods of time series clustering</a:t>
            </a:r>
            <a:r>
              <a:rPr lang="en-US" dirty="0"/>
              <a:t>:</a:t>
            </a:r>
          </a:p>
          <a:p>
            <a:r>
              <a:rPr lang="en-US" dirty="0"/>
              <a:t>Self-Organized Map (</a:t>
            </a:r>
            <a:r>
              <a:rPr lang="en-US" dirty="0" err="1"/>
              <a:t>Cohenin</a:t>
            </a:r>
            <a:r>
              <a:rPr lang="en-US" dirty="0"/>
              <a:t> network</a:t>
            </a:r>
            <a:r>
              <a:rPr lang="en-US" dirty="0" smtClean="0"/>
              <a:t>),</a:t>
            </a:r>
            <a:endParaRPr lang="en-US" dirty="0"/>
          </a:p>
          <a:p>
            <a:r>
              <a:rPr lang="en-US" dirty="0"/>
              <a:t>Expected Maximization (EM</a:t>
            </a:r>
            <a:r>
              <a:rPr lang="en-US" dirty="0" smtClean="0"/>
              <a:t>),</a:t>
            </a:r>
            <a:endParaRPr lang="en-US" dirty="0"/>
          </a:p>
          <a:p>
            <a:r>
              <a:rPr lang="en-US" dirty="0"/>
              <a:t>Hierarchical</a:t>
            </a:r>
            <a:r>
              <a:rPr lang="en-US" dirty="0" smtClean="0"/>
              <a:t>,</a:t>
            </a:r>
            <a:endParaRPr lang="en-US" dirty="0"/>
          </a:p>
          <a:p>
            <a:r>
              <a:rPr lang="en-US" dirty="0"/>
              <a:t>c-mean (fuzzy-logic clustering</a:t>
            </a:r>
            <a:r>
              <a:rPr lang="en-US" dirty="0" smtClean="0"/>
              <a:t>),</a:t>
            </a:r>
            <a:endParaRPr lang="en-US" dirty="0"/>
          </a:p>
          <a:p>
            <a:r>
              <a:rPr lang="en-US" dirty="0"/>
              <a:t>other more complex.</a:t>
            </a: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580400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a:t>
            </a:r>
            <a:r>
              <a:rPr lang="en-US" b="1" dirty="0" smtClean="0"/>
              <a:t>Unsupervised </a:t>
            </a:r>
            <a:r>
              <a:rPr lang="en-US" b="1" dirty="0"/>
              <a:t>tasks </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pPr eaLnBrk="0" fontAlgn="base" hangingPunct="0">
              <a:lnSpc>
                <a:spcPct val="100000"/>
              </a:lnSpc>
              <a:spcBef>
                <a:spcPct val="0"/>
              </a:spcBef>
              <a:spcAft>
                <a:spcPct val="0"/>
              </a:spcAft>
            </a:pPr>
            <a:r>
              <a:rPr lang="ru-RU" altLang="ru-RU" sz="2000" i="1" dirty="0" err="1">
                <a:solidFill>
                  <a:srgbClr val="000000"/>
                </a:solidFill>
              </a:rPr>
              <a:t>The</a:t>
            </a:r>
            <a:r>
              <a:rPr lang="ru-RU" altLang="ru-RU" sz="2000" i="1" dirty="0">
                <a:solidFill>
                  <a:srgbClr val="000000"/>
                </a:solidFill>
              </a:rPr>
              <a:t> </a:t>
            </a:r>
            <a:r>
              <a:rPr lang="ru-RU" altLang="ru-RU" sz="2000" i="1" dirty="0" err="1">
                <a:solidFill>
                  <a:srgbClr val="000000"/>
                </a:solidFill>
              </a:rPr>
              <a:t>unsupervised</a:t>
            </a:r>
            <a:r>
              <a:rPr lang="ru-RU" altLang="ru-RU" sz="2000" i="1" dirty="0">
                <a:solidFill>
                  <a:srgbClr val="000000"/>
                </a:solidFill>
              </a:rPr>
              <a:t> </a:t>
            </a:r>
            <a:r>
              <a:rPr lang="ru-RU" altLang="ru-RU" sz="2000" i="1" dirty="0" err="1">
                <a:solidFill>
                  <a:srgbClr val="000000"/>
                </a:solidFill>
              </a:rPr>
              <a:t>time</a:t>
            </a:r>
            <a:r>
              <a:rPr lang="ru-RU" altLang="ru-RU" sz="2000" i="1" dirty="0">
                <a:solidFill>
                  <a:srgbClr val="000000"/>
                </a:solidFill>
              </a:rPr>
              <a:t> </a:t>
            </a:r>
            <a:r>
              <a:rPr lang="ru-RU" altLang="ru-RU" sz="2000" i="1" dirty="0" err="1">
                <a:solidFill>
                  <a:srgbClr val="000000"/>
                </a:solidFill>
              </a:rPr>
              <a:t>series</a:t>
            </a:r>
            <a:r>
              <a:rPr lang="ru-RU" altLang="ru-RU" sz="2000" i="1" dirty="0">
                <a:solidFill>
                  <a:srgbClr val="000000"/>
                </a:solidFill>
              </a:rPr>
              <a:t> </a:t>
            </a:r>
            <a:r>
              <a:rPr lang="ru-RU" altLang="ru-RU" sz="2000" i="1" dirty="0" err="1">
                <a:solidFill>
                  <a:srgbClr val="000000"/>
                </a:solidFill>
              </a:rPr>
              <a:t>processing</a:t>
            </a:r>
            <a:r>
              <a:rPr lang="ru-RU" altLang="ru-RU" sz="2000" i="1" dirty="0">
                <a:solidFill>
                  <a:srgbClr val="000000"/>
                </a:solidFill>
              </a:rPr>
              <a:t> </a:t>
            </a:r>
            <a:r>
              <a:rPr lang="ru-RU" altLang="ru-RU" sz="2000" i="1" dirty="0" err="1">
                <a:solidFill>
                  <a:srgbClr val="000000"/>
                </a:solidFill>
              </a:rPr>
              <a:t>task</a:t>
            </a:r>
            <a:r>
              <a:rPr lang="ru-RU" altLang="ru-RU" sz="2000" i="1" dirty="0">
                <a:solidFill>
                  <a:srgbClr val="000000"/>
                </a:solidFill>
              </a:rPr>
              <a:t> </a:t>
            </a:r>
            <a:r>
              <a:rPr lang="ru-RU" altLang="ru-RU" sz="2000" i="1" dirty="0" err="1">
                <a:solidFill>
                  <a:srgbClr val="000000"/>
                </a:solidFill>
              </a:rPr>
              <a:t>are</a:t>
            </a:r>
            <a:r>
              <a:rPr lang="ru-RU" altLang="ru-RU" sz="2000" i="1" dirty="0">
                <a:solidFill>
                  <a:srgbClr val="000000"/>
                </a:solidFill>
              </a:rPr>
              <a:t> </a:t>
            </a:r>
            <a:r>
              <a:rPr lang="ru-RU" altLang="ru-RU" sz="2000" i="1" dirty="0" err="1">
                <a:solidFill>
                  <a:srgbClr val="000000"/>
                </a:solidFill>
              </a:rPr>
              <a:t>searching</a:t>
            </a:r>
            <a:r>
              <a:rPr lang="ru-RU" altLang="ru-RU" sz="2000" i="1" dirty="0">
                <a:solidFill>
                  <a:srgbClr val="000000"/>
                </a:solidFill>
              </a:rPr>
              <a:t> </a:t>
            </a:r>
            <a:r>
              <a:rPr lang="ru-RU" altLang="ru-RU" sz="2000" i="1" dirty="0" err="1">
                <a:solidFill>
                  <a:srgbClr val="000000"/>
                </a:solidFill>
              </a:rPr>
              <a:t>and</a:t>
            </a:r>
            <a:r>
              <a:rPr lang="ru-RU" altLang="ru-RU" sz="2000" i="1" dirty="0">
                <a:solidFill>
                  <a:srgbClr val="000000"/>
                </a:solidFill>
              </a:rPr>
              <a:t> </a:t>
            </a:r>
            <a:r>
              <a:rPr lang="ru-RU" altLang="ru-RU" sz="2000" i="1" dirty="0" err="1">
                <a:solidFill>
                  <a:srgbClr val="000000"/>
                </a:solidFill>
              </a:rPr>
              <a:t>uncovering</a:t>
            </a:r>
            <a:r>
              <a:rPr lang="ru-RU" altLang="ru-RU" sz="2000" i="1" dirty="0">
                <a:solidFill>
                  <a:srgbClr val="000000"/>
                </a:solidFill>
              </a:rPr>
              <a:t> </a:t>
            </a:r>
            <a:r>
              <a:rPr lang="ru-RU" altLang="ru-RU" sz="2000" i="1" dirty="0" err="1">
                <a:solidFill>
                  <a:srgbClr val="000000"/>
                </a:solidFill>
              </a:rPr>
              <a:t>undetected</a:t>
            </a:r>
            <a:r>
              <a:rPr lang="ru-RU" altLang="ru-RU" sz="2000" i="1" dirty="0">
                <a:solidFill>
                  <a:srgbClr val="000000"/>
                </a:solidFill>
              </a:rPr>
              <a:t> </a:t>
            </a:r>
            <a:r>
              <a:rPr lang="ru-RU" altLang="ru-RU" sz="2000" i="1" dirty="0" err="1">
                <a:solidFill>
                  <a:srgbClr val="000000"/>
                </a:solidFill>
              </a:rPr>
              <a:t>patterns</a:t>
            </a:r>
            <a:r>
              <a:rPr lang="ru-RU" altLang="ru-RU" sz="2000" i="1" dirty="0">
                <a:solidFill>
                  <a:srgbClr val="000000"/>
                </a:solidFill>
              </a:rPr>
              <a:t> </a:t>
            </a:r>
            <a:r>
              <a:rPr lang="ru-RU" altLang="ru-RU" sz="2000" i="1" dirty="0" err="1">
                <a:solidFill>
                  <a:srgbClr val="000000"/>
                </a:solidFill>
              </a:rPr>
              <a:t>in</a:t>
            </a:r>
            <a:r>
              <a:rPr lang="ru-RU" altLang="ru-RU" sz="2000" i="1" dirty="0">
                <a:solidFill>
                  <a:srgbClr val="000000"/>
                </a:solidFill>
              </a:rPr>
              <a:t> a </a:t>
            </a:r>
            <a:r>
              <a:rPr lang="ru-RU" altLang="ru-RU" sz="2000" i="1" dirty="0" err="1">
                <a:solidFill>
                  <a:srgbClr val="000000"/>
                </a:solidFill>
              </a:rPr>
              <a:t>dataset</a:t>
            </a:r>
            <a:r>
              <a:rPr lang="ru-RU" altLang="ru-RU" sz="2000" i="1" dirty="0">
                <a:solidFill>
                  <a:srgbClr val="000000"/>
                </a:solidFill>
              </a:rPr>
              <a:t> </a:t>
            </a:r>
            <a:r>
              <a:rPr lang="ru-RU" altLang="ru-RU" sz="2000" i="1" dirty="0" err="1">
                <a:solidFill>
                  <a:srgbClr val="000000"/>
                </a:solidFill>
              </a:rPr>
              <a:t>with</a:t>
            </a:r>
            <a:r>
              <a:rPr lang="ru-RU" altLang="ru-RU" sz="2000" i="1" dirty="0">
                <a:solidFill>
                  <a:srgbClr val="000000"/>
                </a:solidFill>
              </a:rPr>
              <a:t> </a:t>
            </a:r>
            <a:r>
              <a:rPr lang="ru-RU" altLang="ru-RU" sz="2000" i="1" dirty="0" err="1">
                <a:solidFill>
                  <a:srgbClr val="000000"/>
                </a:solidFill>
              </a:rPr>
              <a:t>no</a:t>
            </a:r>
            <a:r>
              <a:rPr lang="ru-RU" altLang="ru-RU" sz="2000" i="1" dirty="0">
                <a:solidFill>
                  <a:srgbClr val="000000"/>
                </a:solidFill>
              </a:rPr>
              <a:t> </a:t>
            </a:r>
            <a:r>
              <a:rPr lang="ru-RU" altLang="ru-RU" sz="2000" i="1" dirty="0" err="1">
                <a:solidFill>
                  <a:srgbClr val="000000"/>
                </a:solidFill>
              </a:rPr>
              <a:t>pre-existing</a:t>
            </a:r>
            <a:r>
              <a:rPr lang="ru-RU" altLang="ru-RU" sz="2000" i="1" dirty="0">
                <a:solidFill>
                  <a:srgbClr val="000000"/>
                </a:solidFill>
              </a:rPr>
              <a:t> </a:t>
            </a:r>
            <a:r>
              <a:rPr lang="ru-RU" altLang="ru-RU" sz="2000" i="1" dirty="0" err="1">
                <a:solidFill>
                  <a:srgbClr val="000000"/>
                </a:solidFill>
              </a:rPr>
              <a:t>labels</a:t>
            </a:r>
            <a:r>
              <a:rPr lang="ru-RU" altLang="ru-RU" sz="2000" i="1" dirty="0">
                <a:solidFill>
                  <a:srgbClr val="000000"/>
                </a:solidFill>
              </a:rPr>
              <a:t> </a:t>
            </a:r>
            <a:r>
              <a:rPr lang="ru-RU" altLang="ru-RU" sz="2000" i="1" dirty="0" err="1">
                <a:solidFill>
                  <a:srgbClr val="000000"/>
                </a:solidFill>
              </a:rPr>
              <a:t>as</a:t>
            </a:r>
            <a:r>
              <a:rPr lang="ru-RU" altLang="ru-RU" sz="2000" i="1" dirty="0">
                <a:solidFill>
                  <a:srgbClr val="000000"/>
                </a:solidFill>
              </a:rPr>
              <a:t>, </a:t>
            </a:r>
            <a:r>
              <a:rPr lang="ru-RU" altLang="ru-RU" sz="2000" i="1" dirty="0" err="1" smtClean="0">
                <a:solidFill>
                  <a:srgbClr val="000000"/>
                </a:solidFill>
              </a:rPr>
              <a:t>for</a:t>
            </a:r>
            <a:r>
              <a:rPr lang="ru-RU" altLang="ru-RU" sz="2000" i="1" dirty="0" smtClean="0">
                <a:solidFill>
                  <a:srgbClr val="000000"/>
                </a:solidFill>
              </a:rPr>
              <a:t> </a:t>
            </a:r>
            <a:r>
              <a:rPr lang="ru-RU" altLang="ru-RU" sz="2000" i="1" dirty="0" err="1">
                <a:solidFill>
                  <a:srgbClr val="000000"/>
                </a:solidFill>
              </a:rPr>
              <a:t>example</a:t>
            </a:r>
            <a:r>
              <a:rPr lang="ru-RU" altLang="ru-RU" sz="2000" i="1" dirty="0">
                <a:solidFill>
                  <a:srgbClr val="000000"/>
                </a:solidFill>
              </a:rPr>
              <a:t>, </a:t>
            </a:r>
            <a:r>
              <a:rPr lang="ru-RU" altLang="ru-RU" sz="2000" i="1" dirty="0" err="1">
                <a:solidFill>
                  <a:srgbClr val="000000"/>
                </a:solidFill>
              </a:rPr>
              <a:t>cluster</a:t>
            </a:r>
            <a:r>
              <a:rPr lang="ru-RU" altLang="ru-RU" sz="2000" i="1" dirty="0">
                <a:solidFill>
                  <a:srgbClr val="000000"/>
                </a:solidFill>
              </a:rPr>
              <a:t> </a:t>
            </a:r>
            <a:r>
              <a:rPr lang="ru-RU" altLang="ru-RU" sz="2000" i="1" dirty="0" err="1">
                <a:solidFill>
                  <a:srgbClr val="000000"/>
                </a:solidFill>
              </a:rPr>
              <a:t>analysis</a:t>
            </a:r>
            <a:r>
              <a:rPr lang="ru-RU" altLang="ru-RU" sz="2000" i="1" dirty="0">
                <a:solidFill>
                  <a:srgbClr val="000000"/>
                </a:solidFill>
              </a:rPr>
              <a:t> </a:t>
            </a:r>
            <a:r>
              <a:rPr lang="ru-RU" altLang="ru-RU" sz="2000" i="1" dirty="0" err="1">
                <a:solidFill>
                  <a:srgbClr val="000000"/>
                </a:solidFill>
              </a:rPr>
              <a:t>or</a:t>
            </a:r>
            <a:r>
              <a:rPr lang="ru-RU" altLang="ru-RU" sz="2000" i="1" dirty="0">
                <a:solidFill>
                  <a:srgbClr val="000000"/>
                </a:solidFill>
              </a:rPr>
              <a:t> </a:t>
            </a:r>
            <a:r>
              <a:rPr lang="ru-RU" altLang="ru-RU" sz="2000" i="1" dirty="0" err="1">
                <a:solidFill>
                  <a:srgbClr val="000000"/>
                </a:solidFill>
              </a:rPr>
              <a:t>data-decomposition</a:t>
            </a:r>
            <a:r>
              <a:rPr lang="ru-RU" altLang="ru-RU" sz="2000" i="1" dirty="0">
                <a:solidFill>
                  <a:srgbClr val="000000"/>
                </a:solidFill>
              </a:rPr>
              <a:t> </a:t>
            </a:r>
            <a:r>
              <a:rPr lang="ru-RU" altLang="ru-RU" sz="2000" i="1" dirty="0" err="1">
                <a:solidFill>
                  <a:srgbClr val="000000"/>
                </a:solidFill>
              </a:rPr>
              <a:t>and</a:t>
            </a:r>
            <a:r>
              <a:rPr lang="ru-RU" altLang="ru-RU" sz="2000" i="1" dirty="0">
                <a:solidFill>
                  <a:srgbClr val="000000"/>
                </a:solidFill>
              </a:rPr>
              <a:t> </a:t>
            </a:r>
            <a:r>
              <a:rPr lang="ru-RU" altLang="ru-RU" sz="2000" i="1" dirty="0" err="1">
                <a:solidFill>
                  <a:srgbClr val="000000"/>
                </a:solidFill>
              </a:rPr>
              <a:t>data</a:t>
            </a:r>
            <a:r>
              <a:rPr lang="ru-RU" altLang="ru-RU" sz="2000" i="1" dirty="0">
                <a:solidFill>
                  <a:srgbClr val="000000"/>
                </a:solidFill>
              </a:rPr>
              <a:t> </a:t>
            </a:r>
            <a:r>
              <a:rPr lang="ru-RU" altLang="ru-RU" sz="2000" i="1" dirty="0" err="1">
                <a:solidFill>
                  <a:srgbClr val="000000"/>
                </a:solidFill>
              </a:rPr>
              <a:t>compression</a:t>
            </a:r>
            <a:r>
              <a:rPr lang="ru-RU" altLang="ru-RU" sz="2000" i="1" dirty="0">
                <a:solidFill>
                  <a:srgbClr val="000000"/>
                </a:solidFill>
              </a:rPr>
              <a:t> </a:t>
            </a:r>
            <a:r>
              <a:rPr lang="ru-RU" altLang="ru-RU" sz="2000" i="1" dirty="0" err="1">
                <a:solidFill>
                  <a:srgbClr val="000000"/>
                </a:solidFill>
              </a:rPr>
              <a:t>algorithms</a:t>
            </a:r>
            <a:r>
              <a:rPr lang="ru-RU" altLang="ru-RU" sz="2000" i="1" dirty="0">
                <a:solidFill>
                  <a:srgbClr val="000000"/>
                </a:solidFill>
              </a:rPr>
              <a:t>.</a:t>
            </a:r>
            <a:r>
              <a:rPr lang="ru-RU" altLang="ru-RU" sz="2000" dirty="0">
                <a:solidFill>
                  <a:srgbClr val="000000"/>
                </a:solidFill>
              </a:rPr>
              <a:t/>
            </a:r>
            <a:br>
              <a:rPr lang="ru-RU" altLang="ru-RU" sz="2000" dirty="0">
                <a:solidFill>
                  <a:srgbClr val="000000"/>
                </a:solidFill>
              </a:rPr>
            </a:b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most</a:t>
            </a:r>
            <a:r>
              <a:rPr lang="ru-RU" altLang="ru-RU" sz="2000" dirty="0">
                <a:solidFill>
                  <a:srgbClr val="000000"/>
                </a:solidFill>
              </a:rPr>
              <a:t> </a:t>
            </a:r>
            <a:r>
              <a:rPr lang="ru-RU" altLang="ru-RU" sz="2000" dirty="0" err="1">
                <a:solidFill>
                  <a:srgbClr val="000000"/>
                </a:solidFill>
              </a:rPr>
              <a:t>popular</a:t>
            </a:r>
            <a:r>
              <a:rPr lang="ru-RU" altLang="ru-RU" sz="2000" dirty="0">
                <a:solidFill>
                  <a:srgbClr val="000000"/>
                </a:solidFill>
              </a:rPr>
              <a:t> </a:t>
            </a:r>
            <a:r>
              <a:rPr lang="ru-RU" altLang="ru-RU" sz="2000" dirty="0" err="1">
                <a:solidFill>
                  <a:srgbClr val="000000"/>
                </a:solidFill>
              </a:rPr>
              <a:t>tasks</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unsupervised</a:t>
            </a:r>
            <a:r>
              <a:rPr lang="ru-RU" altLang="ru-RU" sz="2000" dirty="0">
                <a:solidFill>
                  <a:srgbClr val="000000"/>
                </a:solidFill>
              </a:rPr>
              <a:t> </a:t>
            </a:r>
            <a:r>
              <a:rPr lang="ru-RU" altLang="ru-RU" sz="2000" dirty="0" err="1">
                <a:solidFill>
                  <a:srgbClr val="000000"/>
                </a:solidFill>
              </a:rPr>
              <a:t>time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learning</a:t>
            </a:r>
            <a:r>
              <a:rPr lang="ru-RU" altLang="ru-RU" sz="2000" dirty="0">
                <a:solidFill>
                  <a:srgbClr val="000000"/>
                </a:solidFill>
              </a:rPr>
              <a:t> </a:t>
            </a:r>
            <a:r>
              <a:rPr lang="ru-RU" altLang="ru-RU" sz="2000" dirty="0" err="1">
                <a:solidFill>
                  <a:srgbClr val="000000"/>
                </a:solidFill>
              </a:rPr>
              <a:t>are</a:t>
            </a:r>
            <a:r>
              <a:rPr lang="ru-RU" altLang="ru-RU" sz="2000" dirty="0">
                <a:solidFill>
                  <a:srgbClr val="000000"/>
                </a:solidFill>
              </a:rPr>
              <a:t>:</a:t>
            </a:r>
            <a:endParaRPr lang="ru-RU" altLang="ru-RU" sz="2000" dirty="0"/>
          </a:p>
          <a:p>
            <a:pPr eaLnBrk="0" fontAlgn="base" hangingPunct="0">
              <a:lnSpc>
                <a:spcPct val="100000"/>
              </a:lnSpc>
              <a:spcBef>
                <a:spcPct val="0"/>
              </a:spcBef>
              <a:spcAft>
                <a:spcPct val="0"/>
              </a:spcAft>
            </a:pPr>
            <a:r>
              <a:rPr lang="ru-RU" altLang="ru-RU" sz="2000" b="1" dirty="0" err="1">
                <a:solidFill>
                  <a:srgbClr val="000000"/>
                </a:solidFill>
              </a:rPr>
              <a:t>anomaly</a:t>
            </a:r>
            <a:r>
              <a:rPr lang="ru-RU" altLang="ru-RU" sz="2000" b="1" dirty="0">
                <a:solidFill>
                  <a:srgbClr val="000000"/>
                </a:solidFill>
              </a:rPr>
              <a:t> </a:t>
            </a:r>
            <a:r>
              <a:rPr lang="ru-RU" altLang="ru-RU" sz="2000" b="1" dirty="0" err="1">
                <a:solidFill>
                  <a:srgbClr val="000000"/>
                </a:solidFill>
              </a:rPr>
              <a:t>detection</a:t>
            </a:r>
            <a:r>
              <a:rPr lang="ru-RU" altLang="ru-RU" sz="2000" dirty="0">
                <a:solidFill>
                  <a:srgbClr val="000000"/>
                </a:solidFill>
              </a:rPr>
              <a:t> (</a:t>
            </a:r>
            <a:r>
              <a:rPr lang="ru-RU" altLang="ru-RU" sz="2000" dirty="0" err="1">
                <a:solidFill>
                  <a:srgbClr val="000000"/>
                </a:solidFill>
              </a:rPr>
              <a:t>such</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outliers</a:t>
            </a:r>
            <a:r>
              <a:rPr lang="ru-RU" altLang="ru-RU" sz="2000" dirty="0">
                <a:solidFill>
                  <a:srgbClr val="000000"/>
                </a:solidFill>
              </a:rPr>
              <a:t>, </a:t>
            </a:r>
            <a:r>
              <a:rPr lang="ru-RU" altLang="ru-RU" sz="2000" dirty="0" err="1">
                <a:solidFill>
                  <a:srgbClr val="000000"/>
                </a:solidFill>
              </a:rPr>
              <a:t>skipped</a:t>
            </a:r>
            <a:r>
              <a:rPr lang="ru-RU" altLang="ru-RU" sz="2000" dirty="0">
                <a:solidFill>
                  <a:srgbClr val="000000"/>
                </a:solidFill>
              </a:rPr>
              <a:t> </a:t>
            </a:r>
            <a:r>
              <a:rPr lang="ru-RU" altLang="ru-RU" sz="2000" dirty="0" err="1">
                <a:solidFill>
                  <a:srgbClr val="000000"/>
                </a:solidFill>
              </a:rPr>
              <a:t>data</a:t>
            </a:r>
            <a:r>
              <a:rPr lang="ru-RU" altLang="ru-RU" sz="2000" dirty="0">
                <a:solidFill>
                  <a:srgbClr val="000000"/>
                </a:solidFill>
              </a:rPr>
              <a:t>, </a:t>
            </a:r>
            <a:r>
              <a:rPr lang="ru-RU" altLang="ru-RU" sz="2000" dirty="0" err="1">
                <a:solidFill>
                  <a:srgbClr val="000000"/>
                </a:solidFill>
              </a:rPr>
              <a:t>abnormal</a:t>
            </a:r>
            <a:r>
              <a:rPr lang="ru-RU" altLang="ru-RU" sz="2000" dirty="0">
                <a:solidFill>
                  <a:srgbClr val="000000"/>
                </a:solidFill>
              </a:rPr>
              <a:t> </a:t>
            </a:r>
            <a:r>
              <a:rPr lang="ru-RU" altLang="ru-RU" sz="2000" dirty="0" err="1">
                <a:solidFill>
                  <a:srgbClr val="000000"/>
                </a:solidFill>
              </a:rPr>
              <a:t>patterns</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any</a:t>
            </a:r>
            <a:r>
              <a:rPr lang="ru-RU" altLang="ru-RU" sz="2000" dirty="0">
                <a:solidFill>
                  <a:srgbClr val="000000"/>
                </a:solidFill>
              </a:rPr>
              <a:t> </a:t>
            </a:r>
            <a:r>
              <a:rPr lang="ru-RU" altLang="ru-RU" sz="2000" dirty="0" err="1">
                <a:solidFill>
                  <a:srgbClr val="000000"/>
                </a:solidFill>
              </a:rPr>
              <a:t>other</a:t>
            </a:r>
            <a:r>
              <a:rPr lang="ru-RU" altLang="ru-RU" sz="2000" dirty="0">
                <a:solidFill>
                  <a:srgbClr val="000000"/>
                </a:solidFill>
              </a:rPr>
              <a:t>).</a:t>
            </a:r>
          </a:p>
          <a:p>
            <a:pPr eaLnBrk="0" fontAlgn="base" hangingPunct="0">
              <a:lnSpc>
                <a:spcPct val="100000"/>
              </a:lnSpc>
              <a:spcBef>
                <a:spcPct val="0"/>
              </a:spcBef>
              <a:spcAft>
                <a:spcPct val="0"/>
              </a:spcAft>
            </a:pPr>
            <a:r>
              <a:rPr lang="ru-RU" altLang="ru-RU" sz="2000" b="1" dirty="0" err="1">
                <a:solidFill>
                  <a:srgbClr val="000000"/>
                </a:solidFill>
              </a:rPr>
              <a:t>feature</a:t>
            </a:r>
            <a:r>
              <a:rPr lang="ru-RU" altLang="ru-RU" sz="2000" b="1" dirty="0">
                <a:solidFill>
                  <a:srgbClr val="000000"/>
                </a:solidFill>
              </a:rPr>
              <a:t> </a:t>
            </a:r>
            <a:r>
              <a:rPr lang="ru-RU" altLang="ru-RU" sz="2000" b="1" dirty="0" err="1">
                <a:solidFill>
                  <a:srgbClr val="000000"/>
                </a:solidFill>
              </a:rPr>
              <a:t>extraction</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b="1" dirty="0" err="1">
                <a:solidFill>
                  <a:srgbClr val="000000"/>
                </a:solidFill>
              </a:rPr>
              <a:t>unsupervised</a:t>
            </a:r>
            <a:r>
              <a:rPr lang="ru-RU" altLang="ru-RU" sz="2000" b="1" dirty="0">
                <a:solidFill>
                  <a:srgbClr val="000000"/>
                </a:solidFill>
              </a:rPr>
              <a:t> </a:t>
            </a:r>
            <a:r>
              <a:rPr lang="ru-RU" altLang="ru-RU" sz="2000" b="1" dirty="0" err="1">
                <a:solidFill>
                  <a:srgbClr val="000000"/>
                </a:solidFill>
              </a:rPr>
              <a:t>time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decomposition</a:t>
            </a:r>
            <a:r>
              <a:rPr lang="ru-RU" altLang="ru-RU" sz="2000" dirty="0">
                <a:solidFill>
                  <a:srgbClr val="000000"/>
                </a:solidFill>
              </a:rPr>
              <a:t> (</a:t>
            </a:r>
            <a:r>
              <a:rPr lang="ru-RU" altLang="ru-RU" sz="2000" dirty="0" err="1">
                <a:solidFill>
                  <a:srgbClr val="000000"/>
                </a:solidFill>
              </a:rPr>
              <a:t>trend-seasonality</a:t>
            </a:r>
            <a:r>
              <a:rPr lang="ru-RU" altLang="ru-RU" sz="2000" dirty="0">
                <a:solidFill>
                  <a:srgbClr val="000000"/>
                </a:solidFill>
              </a:rPr>
              <a:t> </a:t>
            </a:r>
            <a:r>
              <a:rPr lang="ru-RU" altLang="ru-RU" sz="2000" dirty="0" err="1">
                <a:solidFill>
                  <a:srgbClr val="000000"/>
                </a:solidFill>
              </a:rPr>
              <a:t>decomposition</a:t>
            </a:r>
            <a:r>
              <a:rPr lang="ru-RU" altLang="ru-RU" sz="2000" dirty="0">
                <a:solidFill>
                  <a:srgbClr val="000000"/>
                </a:solidFill>
              </a:rPr>
              <a:t>, PCA, </a:t>
            </a:r>
            <a:r>
              <a:rPr lang="ru-RU" altLang="ru-RU" sz="2000" dirty="0" err="1">
                <a:solidFill>
                  <a:srgbClr val="000000"/>
                </a:solidFill>
              </a:rPr>
              <a:t>other</a:t>
            </a:r>
            <a:r>
              <a:rPr lang="ru-RU" altLang="ru-RU" sz="2000" dirty="0">
                <a:solidFill>
                  <a:srgbClr val="000000"/>
                </a:solidFill>
              </a:rPr>
              <a:t> </a:t>
            </a:r>
            <a:r>
              <a:rPr lang="ru-RU" altLang="ru-RU" sz="2000" dirty="0" err="1">
                <a:solidFill>
                  <a:srgbClr val="000000"/>
                </a:solidFill>
              </a:rPr>
              <a:t>component</a:t>
            </a:r>
            <a:r>
              <a:rPr lang="ru-RU" altLang="ru-RU" sz="2000" dirty="0">
                <a:solidFill>
                  <a:srgbClr val="000000"/>
                </a:solidFill>
              </a:rPr>
              <a:t> </a:t>
            </a:r>
            <a:r>
              <a:rPr lang="ru-RU" altLang="ru-RU" sz="2000" dirty="0" err="1">
                <a:solidFill>
                  <a:srgbClr val="000000"/>
                </a:solidFill>
              </a:rPr>
              <a:t>decomposition</a:t>
            </a:r>
            <a:r>
              <a:rPr lang="ru-RU" altLang="ru-RU" sz="2000" dirty="0">
                <a:solidFill>
                  <a:srgbClr val="000000"/>
                </a:solidFill>
              </a:rPr>
              <a:t>);</a:t>
            </a:r>
          </a:p>
          <a:p>
            <a:pPr eaLnBrk="0" fontAlgn="base" hangingPunct="0">
              <a:lnSpc>
                <a:spcPct val="100000"/>
              </a:lnSpc>
              <a:spcBef>
                <a:spcPct val="0"/>
              </a:spcBef>
              <a:spcAft>
                <a:spcPct val="0"/>
              </a:spcAft>
            </a:pPr>
            <a:r>
              <a:rPr lang="ru-RU" altLang="ru-RU" sz="2000" b="1" dirty="0" err="1">
                <a:solidFill>
                  <a:srgbClr val="000000"/>
                </a:solidFill>
              </a:rPr>
              <a:t>time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denoisng</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particular</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case</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white</a:t>
            </a:r>
            <a:r>
              <a:rPr lang="ru-RU" altLang="ru-RU" sz="2000" dirty="0">
                <a:solidFill>
                  <a:srgbClr val="000000"/>
                </a:solidFill>
              </a:rPr>
              <a:t> </a:t>
            </a:r>
            <a:r>
              <a:rPr lang="ru-RU" altLang="ru-RU" sz="2000" dirty="0" err="1">
                <a:solidFill>
                  <a:srgbClr val="000000"/>
                </a:solidFill>
              </a:rPr>
              <a:t>Gaussian</a:t>
            </a:r>
            <a:r>
              <a:rPr lang="ru-RU" altLang="ru-RU" sz="2000" dirty="0">
                <a:solidFill>
                  <a:srgbClr val="000000"/>
                </a:solidFill>
              </a:rPr>
              <a:t> </a:t>
            </a:r>
            <a:r>
              <a:rPr lang="ru-RU" altLang="ru-RU" sz="2000" dirty="0" err="1">
                <a:solidFill>
                  <a:srgbClr val="000000"/>
                </a:solidFill>
              </a:rPr>
              <a:t>noises</a:t>
            </a:r>
            <a:r>
              <a:rPr lang="ru-RU" altLang="ru-RU" sz="2000" dirty="0">
                <a:solidFill>
                  <a:srgbClr val="000000"/>
                </a:solidFill>
              </a:rPr>
              <a:t>);</a:t>
            </a:r>
          </a:p>
          <a:p>
            <a:pPr eaLnBrk="0" fontAlgn="base" hangingPunct="0">
              <a:lnSpc>
                <a:spcPct val="100000"/>
              </a:lnSpc>
              <a:spcBef>
                <a:spcPct val="0"/>
              </a:spcBef>
              <a:spcAft>
                <a:spcPct val="0"/>
              </a:spcAft>
            </a:pPr>
            <a:r>
              <a:rPr lang="ru-RU" altLang="ru-RU" sz="2000" b="1" dirty="0" err="1">
                <a:solidFill>
                  <a:srgbClr val="000000"/>
                </a:solidFill>
              </a:rPr>
              <a:t>data</a:t>
            </a:r>
            <a:r>
              <a:rPr lang="ru-RU" altLang="ru-RU" sz="2000" b="1" dirty="0">
                <a:solidFill>
                  <a:srgbClr val="000000"/>
                </a:solidFill>
              </a:rPr>
              <a:t> </a:t>
            </a:r>
            <a:r>
              <a:rPr lang="ru-RU" altLang="ru-RU" sz="2000" b="1" dirty="0" err="1">
                <a:solidFill>
                  <a:srgbClr val="000000"/>
                </a:solidFill>
              </a:rPr>
              <a:t>clustering</a:t>
            </a:r>
            <a:r>
              <a:rPr lang="ru-RU" altLang="ru-RU" sz="2000" dirty="0">
                <a:solidFill>
                  <a:srgbClr val="000000"/>
                </a:solidFill>
              </a:rPr>
              <a:t>, </a:t>
            </a:r>
            <a:r>
              <a:rPr lang="ru-RU" altLang="ru-RU" sz="2000" dirty="0" err="1">
                <a:solidFill>
                  <a:srgbClr val="000000"/>
                </a:solidFill>
              </a:rPr>
              <a:t>patterns</a:t>
            </a:r>
            <a:r>
              <a:rPr lang="ru-RU" altLang="ru-RU" sz="2000" dirty="0">
                <a:solidFill>
                  <a:srgbClr val="000000"/>
                </a:solidFill>
              </a:rPr>
              <a:t> </a:t>
            </a:r>
            <a:r>
              <a:rPr lang="ru-RU" altLang="ru-RU" sz="2000" dirty="0" err="1">
                <a:solidFill>
                  <a:srgbClr val="000000"/>
                </a:solidFill>
              </a:rPr>
              <a:t>searching</a:t>
            </a:r>
            <a:r>
              <a:rPr lang="ru-RU" altLang="ru-RU" sz="2000" dirty="0">
                <a:solidFill>
                  <a:srgbClr val="000000"/>
                </a:solidFill>
              </a:rPr>
              <a:t>, </a:t>
            </a:r>
            <a:r>
              <a:rPr lang="ru-RU" altLang="ru-RU" sz="2000" dirty="0" err="1">
                <a:solidFill>
                  <a:srgbClr val="000000"/>
                </a:solidFill>
              </a:rPr>
              <a:t>data</a:t>
            </a:r>
            <a:r>
              <a:rPr lang="ru-RU" altLang="ru-RU" sz="2000" dirty="0">
                <a:solidFill>
                  <a:srgbClr val="000000"/>
                </a:solidFill>
              </a:rPr>
              <a:t> segmentation </a:t>
            </a:r>
            <a:r>
              <a:rPr lang="ru-RU" altLang="ru-RU" sz="2000" dirty="0" err="1">
                <a:solidFill>
                  <a:srgbClr val="000000"/>
                </a:solidFill>
              </a:rPr>
              <a:t>and</a:t>
            </a:r>
            <a:r>
              <a:rPr lang="ru-RU" altLang="ru-RU" sz="2000" dirty="0">
                <a:solidFill>
                  <a:srgbClr val="000000"/>
                </a:solidFill>
              </a:rPr>
              <a:t> </a:t>
            </a:r>
            <a:r>
              <a:rPr lang="ru-RU" altLang="ru-RU" sz="2000" dirty="0" err="1">
                <a:solidFill>
                  <a:srgbClr val="000000"/>
                </a:solidFill>
              </a:rPr>
              <a:t>other</a:t>
            </a:r>
            <a:r>
              <a:rPr lang="ru-RU" altLang="ru-RU" sz="2000" dirty="0" smtClean="0">
                <a:solidFill>
                  <a:srgbClr val="000000"/>
                </a:solidFill>
              </a:rPr>
              <a:t>.</a:t>
            </a:r>
            <a:endParaRPr lang="en-US" altLang="ru-RU" sz="2000" dirty="0" smtClean="0">
              <a:solidFill>
                <a:srgbClr val="000000"/>
              </a:solidFill>
            </a:endParaRPr>
          </a:p>
          <a:p>
            <a:pPr eaLnBrk="0" fontAlgn="base" hangingPunct="0">
              <a:lnSpc>
                <a:spcPct val="100000"/>
              </a:lnSpc>
              <a:spcBef>
                <a:spcPct val="0"/>
              </a:spcBef>
              <a:spcAft>
                <a:spcPct val="0"/>
              </a:spcAft>
            </a:pPr>
            <a:r>
              <a:rPr lang="ru-RU" altLang="ru-RU" sz="2000" i="1" dirty="0" err="1" smtClean="0">
                <a:solidFill>
                  <a:srgbClr val="000000"/>
                </a:solidFill>
              </a:rPr>
              <a:t>Pleas</a:t>
            </a:r>
            <a:r>
              <a:rPr lang="ru-RU" altLang="ru-RU" sz="2000" i="1" dirty="0" smtClean="0">
                <a:solidFill>
                  <a:srgbClr val="000000"/>
                </a:solidFill>
              </a:rPr>
              <a:t> </a:t>
            </a:r>
            <a:r>
              <a:rPr lang="ru-RU" altLang="ru-RU" sz="2000" i="1" dirty="0" err="1">
                <a:solidFill>
                  <a:srgbClr val="000000"/>
                </a:solidFill>
              </a:rPr>
              <a:t>note</a:t>
            </a:r>
            <a:endParaRPr lang="ru-RU" altLang="ru-RU" sz="2000" dirty="0">
              <a:solidFill>
                <a:srgbClr val="000000"/>
              </a:solidFill>
            </a:endParaRPr>
          </a:p>
          <a:p>
            <a:pPr lvl="1" eaLnBrk="0" fontAlgn="base" hangingPunct="0">
              <a:lnSpc>
                <a:spcPct val="100000"/>
              </a:lnSpc>
              <a:spcBef>
                <a:spcPct val="0"/>
              </a:spcBef>
              <a:spcAft>
                <a:spcPct val="0"/>
              </a:spcAft>
            </a:pP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cases</a:t>
            </a:r>
            <a:r>
              <a:rPr lang="ru-RU" altLang="ru-RU" sz="2000" dirty="0">
                <a:solidFill>
                  <a:srgbClr val="000000"/>
                </a:solidFill>
              </a:rPr>
              <a:t> </a:t>
            </a:r>
            <a:r>
              <a:rPr lang="ru-RU" altLang="ru-RU" sz="2000" dirty="0" err="1">
                <a:solidFill>
                  <a:srgbClr val="000000"/>
                </a:solidFill>
              </a:rPr>
              <a:t>it</a:t>
            </a:r>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necessary</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eliminate</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part</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that</a:t>
            </a:r>
            <a:r>
              <a:rPr lang="ru-RU" altLang="ru-RU" sz="2000" dirty="0">
                <a:solidFill>
                  <a:srgbClr val="000000"/>
                </a:solidFill>
              </a:rPr>
              <a:t> </a:t>
            </a:r>
            <a:r>
              <a:rPr lang="ru-RU" altLang="ru-RU" sz="2000" dirty="0" err="1">
                <a:solidFill>
                  <a:srgbClr val="000000"/>
                </a:solidFill>
              </a:rPr>
              <a:t>are</a:t>
            </a:r>
            <a:r>
              <a:rPr lang="ru-RU" altLang="ru-RU" sz="2000" dirty="0">
                <a:solidFill>
                  <a:srgbClr val="000000"/>
                </a:solidFill>
              </a:rPr>
              <a:t> </a:t>
            </a:r>
            <a:r>
              <a:rPr lang="ru-RU" altLang="ru-RU" sz="2000" dirty="0" err="1">
                <a:solidFill>
                  <a:srgbClr val="000000"/>
                </a:solidFill>
              </a:rPr>
              <a:t>considered</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noise</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inferences</a:t>
            </a:r>
            <a:r>
              <a:rPr lang="ru-RU" altLang="ru-RU" sz="2000" dirty="0">
                <a:solidFill>
                  <a:srgbClr val="000000"/>
                </a:solidFill>
              </a:rPr>
              <a:t> - </a:t>
            </a:r>
            <a:r>
              <a:rPr lang="ru-RU" altLang="ru-RU" sz="2000" dirty="0" err="1">
                <a:solidFill>
                  <a:srgbClr val="000000"/>
                </a:solidFill>
              </a:rPr>
              <a:t>this</a:t>
            </a:r>
            <a:r>
              <a:rPr lang="ru-RU" altLang="ru-RU" sz="2000" dirty="0">
                <a:solidFill>
                  <a:srgbClr val="000000"/>
                </a:solidFill>
              </a:rPr>
              <a:t> </a:t>
            </a:r>
            <a:r>
              <a:rPr lang="ru-RU" altLang="ru-RU" sz="2000" dirty="0" err="1">
                <a:solidFill>
                  <a:srgbClr val="000000"/>
                </a:solidFill>
              </a:rPr>
              <a:t>task</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be</a:t>
            </a:r>
            <a:r>
              <a:rPr lang="ru-RU" altLang="ru-RU" sz="2000" dirty="0">
                <a:solidFill>
                  <a:srgbClr val="000000"/>
                </a:solidFill>
              </a:rPr>
              <a:t> </a:t>
            </a:r>
            <a:r>
              <a:rPr lang="ru-RU" altLang="ru-RU" sz="2000" dirty="0" err="1">
                <a:solidFill>
                  <a:srgbClr val="000000"/>
                </a:solidFill>
              </a:rPr>
              <a:t>considered</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b="1" dirty="0" err="1">
                <a:solidFill>
                  <a:srgbClr val="000000"/>
                </a:solidFill>
              </a:rPr>
              <a:t>supervised</a:t>
            </a:r>
            <a:r>
              <a:rPr lang="ru-RU" altLang="ru-RU" sz="2000" b="1" dirty="0">
                <a:solidFill>
                  <a:srgbClr val="000000"/>
                </a:solidFill>
              </a:rPr>
              <a:t> </a:t>
            </a:r>
            <a:r>
              <a:rPr lang="ru-RU" altLang="ru-RU" sz="2000" b="1" dirty="0" err="1">
                <a:solidFill>
                  <a:srgbClr val="000000"/>
                </a:solidFill>
              </a:rPr>
              <a:t>denoisng</a:t>
            </a:r>
            <a:r>
              <a:rPr lang="ru-RU" altLang="ru-RU" sz="2000" b="1" dirty="0">
                <a:solidFill>
                  <a:srgbClr val="000000"/>
                </a:solidFill>
              </a:rPr>
              <a:t> </a:t>
            </a:r>
            <a:r>
              <a:rPr lang="ru-RU" altLang="ru-RU" sz="2000" b="1" dirty="0" err="1">
                <a:solidFill>
                  <a:srgbClr val="000000"/>
                </a:solidFill>
              </a:rPr>
              <a:t>or</a:t>
            </a:r>
            <a:r>
              <a:rPr lang="ru-RU" altLang="ru-RU" sz="2000" b="1" dirty="0">
                <a:solidFill>
                  <a:srgbClr val="000000"/>
                </a:solidFill>
              </a:rPr>
              <a:t> </a:t>
            </a:r>
            <a:r>
              <a:rPr lang="ru-RU" altLang="ru-RU" sz="2000" b="1" dirty="0" err="1">
                <a:solidFill>
                  <a:srgbClr val="000000"/>
                </a:solidFill>
              </a:rPr>
              <a:t>supervised</a:t>
            </a:r>
            <a:r>
              <a:rPr lang="ru-RU" altLang="ru-RU" sz="2000" b="1" dirty="0">
                <a:solidFill>
                  <a:srgbClr val="000000"/>
                </a:solidFill>
              </a:rPr>
              <a:t> </a:t>
            </a:r>
            <a:r>
              <a:rPr lang="ru-RU" altLang="ru-RU" sz="2000" b="1" dirty="0" err="1">
                <a:solidFill>
                  <a:srgbClr val="000000"/>
                </a:solidFill>
              </a:rPr>
              <a:t>time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filtration</a:t>
            </a:r>
            <a:r>
              <a:rPr lang="ru-RU" altLang="ru-RU" sz="2000" dirty="0">
                <a:solidFill>
                  <a:srgbClr val="000000"/>
                </a:solidFill>
              </a:rPr>
              <a:t>.</a:t>
            </a:r>
          </a:p>
          <a:p>
            <a:pPr lvl="1" eaLnBrk="0" fontAlgn="base" hangingPunct="0">
              <a:lnSpc>
                <a:spcPct val="100000"/>
              </a:lnSpc>
              <a:spcBef>
                <a:spcPct val="0"/>
              </a:spcBef>
              <a:spcAft>
                <a:spcPct val="0"/>
              </a:spcAft>
            </a:pP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case</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decomposition</a:t>
            </a:r>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performed</a:t>
            </a:r>
            <a:r>
              <a:rPr lang="ru-RU" altLang="ru-RU" sz="2000" dirty="0">
                <a:solidFill>
                  <a:srgbClr val="000000"/>
                </a:solidFill>
              </a:rPr>
              <a:t> </a:t>
            </a:r>
            <a:r>
              <a:rPr lang="ru-RU" altLang="ru-RU" sz="2000" dirty="0" err="1">
                <a:solidFill>
                  <a:srgbClr val="000000"/>
                </a:solidFill>
              </a:rPr>
              <a:t>based</a:t>
            </a:r>
            <a:r>
              <a:rPr lang="ru-RU" altLang="ru-RU" sz="2000" dirty="0">
                <a:solidFill>
                  <a:srgbClr val="000000"/>
                </a:solidFill>
              </a:rPr>
              <a:t> </a:t>
            </a:r>
            <a:r>
              <a:rPr lang="ru-RU" altLang="ru-RU" sz="2000" dirty="0" err="1">
                <a:solidFill>
                  <a:srgbClr val="000000"/>
                </a:solidFill>
              </a:rPr>
              <a:t>on</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i="1" dirty="0">
                <a:solidFill>
                  <a:srgbClr val="000000"/>
                </a:solidFill>
              </a:rPr>
              <a:t>a </a:t>
            </a:r>
            <a:r>
              <a:rPr lang="ru-RU" altLang="ru-RU" sz="2000" i="1" dirty="0" err="1">
                <a:solidFill>
                  <a:srgbClr val="000000"/>
                </a:solidFill>
              </a:rPr>
              <a:t>priory</a:t>
            </a:r>
            <a:r>
              <a:rPr lang="ru-RU" altLang="ru-RU" sz="2000" dirty="0">
                <a:solidFill>
                  <a:srgbClr val="000000"/>
                </a:solidFill>
              </a:rPr>
              <a:t> </a:t>
            </a:r>
            <a:r>
              <a:rPr lang="ru-RU" altLang="ru-RU" sz="2000" dirty="0" err="1">
                <a:solidFill>
                  <a:srgbClr val="000000"/>
                </a:solidFill>
              </a:rPr>
              <a:t>known</a:t>
            </a:r>
            <a:r>
              <a:rPr lang="ru-RU" altLang="ru-RU" sz="2000" dirty="0">
                <a:solidFill>
                  <a:srgbClr val="000000"/>
                </a:solidFill>
              </a:rPr>
              <a:t> </a:t>
            </a:r>
            <a:r>
              <a:rPr lang="ru-RU" altLang="ru-RU" sz="2000" dirty="0" err="1">
                <a:solidFill>
                  <a:srgbClr val="000000"/>
                </a:solidFill>
              </a:rPr>
              <a:t>model</a:t>
            </a:r>
            <a:r>
              <a:rPr lang="ru-RU" altLang="ru-RU" sz="2000" dirty="0">
                <a:solidFill>
                  <a:srgbClr val="000000"/>
                </a:solidFill>
              </a:rPr>
              <a:t> </a:t>
            </a:r>
            <a:r>
              <a:rPr lang="ru-RU" altLang="ru-RU" sz="2000" dirty="0" err="1">
                <a:solidFill>
                  <a:srgbClr val="000000"/>
                </a:solidFill>
              </a:rPr>
              <a:t>it</a:t>
            </a:r>
            <a:r>
              <a:rPr lang="ru-RU" altLang="ru-RU" sz="2000" dirty="0">
                <a:solidFill>
                  <a:srgbClr val="000000"/>
                </a:solidFill>
              </a:rPr>
              <a:t> </a:t>
            </a:r>
            <a:r>
              <a:rPr lang="ru-RU" altLang="ru-RU" sz="2000" dirty="0" err="1">
                <a:solidFill>
                  <a:srgbClr val="000000"/>
                </a:solidFill>
              </a:rPr>
              <a:t>should</a:t>
            </a:r>
            <a:r>
              <a:rPr lang="ru-RU" altLang="ru-RU" sz="2000" dirty="0">
                <a:solidFill>
                  <a:srgbClr val="000000"/>
                </a:solidFill>
              </a:rPr>
              <a:t> </a:t>
            </a:r>
            <a:r>
              <a:rPr lang="ru-RU" altLang="ru-RU" sz="2000" dirty="0" err="1">
                <a:solidFill>
                  <a:srgbClr val="000000"/>
                </a:solidFill>
              </a:rPr>
              <a:t>be</a:t>
            </a:r>
            <a:r>
              <a:rPr lang="ru-RU" altLang="ru-RU" sz="2000" dirty="0">
                <a:solidFill>
                  <a:srgbClr val="000000"/>
                </a:solidFill>
              </a:rPr>
              <a:t> </a:t>
            </a:r>
            <a:r>
              <a:rPr lang="ru-RU" altLang="ru-RU" sz="2000" dirty="0" err="1">
                <a:solidFill>
                  <a:srgbClr val="000000"/>
                </a:solidFill>
              </a:rPr>
              <a:t>related</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supervised</a:t>
            </a:r>
            <a:r>
              <a:rPr lang="ru-RU" altLang="ru-RU" sz="2000" dirty="0">
                <a:solidFill>
                  <a:srgbClr val="000000"/>
                </a:solidFill>
              </a:rPr>
              <a:t> </a:t>
            </a:r>
            <a:r>
              <a:rPr lang="ru-RU" altLang="ru-RU" sz="2000" dirty="0" err="1">
                <a:solidFill>
                  <a:srgbClr val="000000"/>
                </a:solidFill>
              </a:rPr>
              <a:t>learning</a:t>
            </a:r>
            <a:r>
              <a:rPr lang="ru-RU" altLang="ru-RU" sz="2000" dirty="0">
                <a:solidFill>
                  <a:srgbClr val="000000"/>
                </a:solidFill>
              </a:rPr>
              <a:t> </a:t>
            </a:r>
            <a:r>
              <a:rPr lang="ru-RU" altLang="ru-RU" sz="2000" dirty="0" err="1">
                <a:solidFill>
                  <a:srgbClr val="000000"/>
                </a:solidFill>
              </a:rPr>
              <a:t>tasks</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particular</a:t>
            </a:r>
            <a:r>
              <a:rPr lang="ru-RU" altLang="ru-RU" sz="2000" dirty="0">
                <a:solidFill>
                  <a:srgbClr val="000000"/>
                </a:solidFill>
              </a:rPr>
              <a:t> </a:t>
            </a:r>
            <a:r>
              <a:rPr lang="ru-RU" altLang="ru-RU" sz="2000" dirty="0" err="1">
                <a:solidFill>
                  <a:srgbClr val="000000"/>
                </a:solidFill>
              </a:rPr>
              <a:t>supervised</a:t>
            </a:r>
            <a:r>
              <a:rPr lang="ru-RU" altLang="ru-RU" sz="2000" dirty="0">
                <a:solidFill>
                  <a:srgbClr val="000000"/>
                </a:solidFill>
              </a:rPr>
              <a:t> </a:t>
            </a:r>
            <a:r>
              <a:rPr lang="ru-RU" altLang="ru-RU" sz="2000" dirty="0" err="1">
                <a:solidFill>
                  <a:srgbClr val="000000"/>
                </a:solidFill>
              </a:rPr>
              <a:t>denoisng</a:t>
            </a:r>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example</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such</a:t>
            </a:r>
            <a:r>
              <a:rPr lang="ru-RU" altLang="ru-RU" sz="2000" dirty="0">
                <a:solidFill>
                  <a:srgbClr val="000000"/>
                </a:solidFill>
              </a:rPr>
              <a:t> </a:t>
            </a:r>
            <a:r>
              <a:rPr lang="ru-RU" altLang="ru-RU" sz="2000" dirty="0" err="1">
                <a:solidFill>
                  <a:srgbClr val="000000"/>
                </a:solidFill>
              </a:rPr>
              <a:t>decomposition</a:t>
            </a:r>
            <a:r>
              <a:rPr lang="ru-RU" altLang="ru-RU" sz="2000" dirty="0">
                <a:solidFill>
                  <a:srgbClr val="000000"/>
                </a:solidFill>
              </a:rPr>
              <a:t>).</a:t>
            </a:r>
          </a:p>
          <a:p>
            <a:pPr lvl="1" eaLnBrk="0" fontAlgn="base" hangingPunct="0">
              <a:lnSpc>
                <a:spcPct val="100000"/>
              </a:lnSpc>
              <a:spcBef>
                <a:spcPct val="0"/>
              </a:spcBef>
              <a:spcAft>
                <a:spcPct val="0"/>
              </a:spcAft>
            </a:pPr>
            <a:r>
              <a:rPr lang="ru-RU" altLang="ru-RU" sz="2000" u="sng" dirty="0" err="1">
                <a:solidFill>
                  <a:srgbClr val="000000"/>
                </a:solidFill>
              </a:rPr>
              <a:t>The</a:t>
            </a:r>
            <a:r>
              <a:rPr lang="ru-RU" altLang="ru-RU" sz="2000" u="sng" dirty="0">
                <a:solidFill>
                  <a:srgbClr val="000000"/>
                </a:solidFill>
              </a:rPr>
              <a:t> </a:t>
            </a:r>
            <a:r>
              <a:rPr lang="ru-RU" altLang="ru-RU" sz="2000" u="sng" dirty="0" err="1">
                <a:solidFill>
                  <a:srgbClr val="000000"/>
                </a:solidFill>
              </a:rPr>
              <a:t>anomaly</a:t>
            </a:r>
            <a:r>
              <a:rPr lang="ru-RU" altLang="ru-RU" sz="2000" u="sng" dirty="0">
                <a:solidFill>
                  <a:srgbClr val="000000"/>
                </a:solidFill>
              </a:rPr>
              <a:t> </a:t>
            </a:r>
            <a:r>
              <a:rPr lang="ru-RU" altLang="ru-RU" sz="2000" u="sng" dirty="0" err="1">
                <a:solidFill>
                  <a:srgbClr val="000000"/>
                </a:solidFill>
              </a:rPr>
              <a:t>detection</a:t>
            </a:r>
            <a:r>
              <a:rPr lang="ru-RU" altLang="ru-RU" sz="2000" u="sng" dirty="0">
                <a:solidFill>
                  <a:srgbClr val="000000"/>
                </a:solidFill>
              </a:rPr>
              <a:t> </a:t>
            </a:r>
            <a:r>
              <a:rPr lang="ru-RU" altLang="ru-RU" sz="2000" u="sng" dirty="0" err="1">
                <a:solidFill>
                  <a:srgbClr val="000000"/>
                </a:solidFill>
              </a:rPr>
              <a:t>can</a:t>
            </a:r>
            <a:r>
              <a:rPr lang="ru-RU" altLang="ru-RU" sz="2000" u="sng" dirty="0">
                <a:solidFill>
                  <a:srgbClr val="000000"/>
                </a:solidFill>
              </a:rPr>
              <a:t> </a:t>
            </a:r>
            <a:r>
              <a:rPr lang="ru-RU" altLang="ru-RU" sz="2000" u="sng" dirty="0" err="1">
                <a:solidFill>
                  <a:srgbClr val="000000"/>
                </a:solidFill>
              </a:rPr>
              <a:t>be</a:t>
            </a:r>
            <a:r>
              <a:rPr lang="ru-RU" altLang="ru-RU" sz="2000" u="sng" dirty="0">
                <a:solidFill>
                  <a:srgbClr val="000000"/>
                </a:solidFill>
              </a:rPr>
              <a:t> </a:t>
            </a:r>
            <a:r>
              <a:rPr lang="ru-RU" altLang="ru-RU" sz="2000" u="sng" dirty="0" err="1">
                <a:solidFill>
                  <a:srgbClr val="000000"/>
                </a:solidFill>
              </a:rPr>
              <a:t>also</a:t>
            </a:r>
            <a:r>
              <a:rPr lang="ru-RU" altLang="ru-RU" sz="2000" u="sng" dirty="0">
                <a:solidFill>
                  <a:srgbClr val="000000"/>
                </a:solidFill>
              </a:rPr>
              <a:t> </a:t>
            </a:r>
            <a:r>
              <a:rPr lang="ru-RU" altLang="ru-RU" sz="2000" u="sng" dirty="0" err="1">
                <a:solidFill>
                  <a:srgbClr val="000000"/>
                </a:solidFill>
              </a:rPr>
              <a:t>performed</a:t>
            </a:r>
            <a:r>
              <a:rPr lang="ru-RU" altLang="ru-RU" sz="2000" u="sng" dirty="0">
                <a:solidFill>
                  <a:srgbClr val="000000"/>
                </a:solidFill>
              </a:rPr>
              <a:t> </a:t>
            </a:r>
            <a:r>
              <a:rPr lang="ru-RU" altLang="ru-RU" sz="2000" u="sng" dirty="0" err="1">
                <a:solidFill>
                  <a:srgbClr val="000000"/>
                </a:solidFill>
              </a:rPr>
              <a:t>as</a:t>
            </a:r>
            <a:r>
              <a:rPr lang="ru-RU" altLang="ru-RU" sz="2000" u="sng" dirty="0">
                <a:solidFill>
                  <a:srgbClr val="000000"/>
                </a:solidFill>
              </a:rPr>
              <a:t> </a:t>
            </a:r>
            <a:r>
              <a:rPr lang="ru-RU" altLang="ru-RU" sz="2000" u="sng" dirty="0" err="1">
                <a:solidFill>
                  <a:srgbClr val="000000"/>
                </a:solidFill>
              </a:rPr>
              <a:t>supervised</a:t>
            </a:r>
            <a:r>
              <a:rPr lang="ru-RU" altLang="ru-RU" sz="2000" u="sng" dirty="0">
                <a:solidFill>
                  <a:srgbClr val="000000"/>
                </a:solidFill>
              </a:rPr>
              <a:t> </a:t>
            </a:r>
            <a:r>
              <a:rPr lang="ru-RU" altLang="ru-RU" sz="2000" u="sng" dirty="0" err="1">
                <a:solidFill>
                  <a:srgbClr val="000000"/>
                </a:solidFill>
              </a:rPr>
              <a:t>task</a:t>
            </a:r>
            <a:r>
              <a:rPr lang="ru-RU" altLang="ru-RU" sz="2000" u="sng" dirty="0">
                <a:solidFill>
                  <a:srgbClr val="000000"/>
                </a:solidFill>
              </a:rPr>
              <a:t> </a:t>
            </a:r>
            <a:r>
              <a:rPr lang="ru-RU" altLang="ru-RU" sz="2000" u="sng" dirty="0" err="1">
                <a:solidFill>
                  <a:srgbClr val="000000"/>
                </a:solidFill>
              </a:rPr>
              <a:t>if</a:t>
            </a:r>
            <a:r>
              <a:rPr lang="ru-RU" altLang="ru-RU" sz="2000" u="sng" dirty="0">
                <a:solidFill>
                  <a:srgbClr val="000000"/>
                </a:solidFill>
              </a:rPr>
              <a:t> </a:t>
            </a:r>
            <a:r>
              <a:rPr lang="ru-RU" altLang="ru-RU" sz="2000" u="sng" dirty="0" err="1">
                <a:solidFill>
                  <a:srgbClr val="000000"/>
                </a:solidFill>
              </a:rPr>
              <a:t>data</a:t>
            </a:r>
            <a:r>
              <a:rPr lang="ru-RU" altLang="ru-RU" sz="2000" u="sng" dirty="0">
                <a:solidFill>
                  <a:srgbClr val="000000"/>
                </a:solidFill>
              </a:rPr>
              <a:t> </a:t>
            </a:r>
            <a:r>
              <a:rPr lang="ru-RU" altLang="ru-RU" sz="2000" u="sng" dirty="0" err="1">
                <a:solidFill>
                  <a:srgbClr val="000000"/>
                </a:solidFill>
              </a:rPr>
              <a:t>will</a:t>
            </a:r>
            <a:r>
              <a:rPr lang="ru-RU" altLang="ru-RU" sz="2000" u="sng" dirty="0">
                <a:solidFill>
                  <a:srgbClr val="000000"/>
                </a:solidFill>
              </a:rPr>
              <a:t> </a:t>
            </a:r>
            <a:r>
              <a:rPr lang="ru-RU" altLang="ru-RU" sz="2000" u="sng" dirty="0" err="1">
                <a:solidFill>
                  <a:srgbClr val="000000"/>
                </a:solidFill>
              </a:rPr>
              <a:t>be</a:t>
            </a:r>
            <a:r>
              <a:rPr lang="ru-RU" altLang="ru-RU" sz="2000" u="sng" dirty="0">
                <a:solidFill>
                  <a:srgbClr val="000000"/>
                </a:solidFill>
              </a:rPr>
              <a:t> </a:t>
            </a:r>
            <a:r>
              <a:rPr lang="ru-RU" altLang="ru-RU" sz="2000" u="sng" dirty="0" err="1">
                <a:solidFill>
                  <a:srgbClr val="000000"/>
                </a:solidFill>
              </a:rPr>
              <a:t>labeled</a:t>
            </a:r>
            <a:r>
              <a:rPr lang="ru-RU" altLang="ru-RU" sz="2000" u="sng" dirty="0">
                <a:solidFill>
                  <a:srgbClr val="000000"/>
                </a:solidFill>
              </a:rPr>
              <a:t> </a:t>
            </a:r>
            <a:r>
              <a:rPr lang="ru-RU" altLang="ru-RU" sz="2000" u="sng" dirty="0" err="1">
                <a:solidFill>
                  <a:srgbClr val="000000"/>
                </a:solidFill>
              </a:rPr>
              <a:t>as</a:t>
            </a:r>
            <a:r>
              <a:rPr lang="ru-RU" altLang="ru-RU" sz="2000" u="sng" dirty="0">
                <a:solidFill>
                  <a:srgbClr val="000000"/>
                </a:solidFill>
              </a:rPr>
              <a:t> </a:t>
            </a:r>
            <a:r>
              <a:rPr lang="ru-RU" altLang="ru-RU" sz="2000" u="sng" dirty="0" err="1">
                <a:solidFill>
                  <a:srgbClr val="000000"/>
                </a:solidFill>
              </a:rPr>
              <a:t>normal</a:t>
            </a:r>
            <a:r>
              <a:rPr lang="ru-RU" altLang="ru-RU" sz="2000" u="sng" dirty="0">
                <a:solidFill>
                  <a:srgbClr val="000000"/>
                </a:solidFill>
              </a:rPr>
              <a:t> </a:t>
            </a:r>
            <a:r>
              <a:rPr lang="ru-RU" altLang="ru-RU" sz="2000" u="sng" dirty="0" err="1">
                <a:solidFill>
                  <a:srgbClr val="000000"/>
                </a:solidFill>
              </a:rPr>
              <a:t>or</a:t>
            </a:r>
            <a:r>
              <a:rPr lang="ru-RU" altLang="ru-RU" sz="2000" u="sng" dirty="0">
                <a:solidFill>
                  <a:srgbClr val="000000"/>
                </a:solidFill>
              </a:rPr>
              <a:t> </a:t>
            </a:r>
            <a:r>
              <a:rPr lang="ru-RU" altLang="ru-RU" sz="2000" u="sng" dirty="0" err="1">
                <a:solidFill>
                  <a:srgbClr val="000000"/>
                </a:solidFill>
              </a:rPr>
              <a:t>anomaly</a:t>
            </a:r>
            <a:r>
              <a:rPr lang="ru-RU" altLang="ru-RU" sz="2000" u="sng" dirty="0">
                <a:solidFill>
                  <a:srgbClr val="000000"/>
                </a:solidFill>
              </a:rPr>
              <a:t> </a:t>
            </a:r>
            <a:r>
              <a:rPr lang="ru-RU" altLang="ru-RU" sz="2000" u="sng" dirty="0" err="1">
                <a:solidFill>
                  <a:srgbClr val="000000"/>
                </a:solidFill>
              </a:rPr>
              <a:t>or</a:t>
            </a:r>
            <a:r>
              <a:rPr lang="ru-RU" altLang="ru-RU" sz="2000" u="sng" dirty="0">
                <a:solidFill>
                  <a:srgbClr val="000000"/>
                </a:solidFill>
              </a:rPr>
              <a:t> </a:t>
            </a:r>
            <a:r>
              <a:rPr lang="ru-RU" altLang="ru-RU" sz="2000" u="sng" dirty="0" err="1">
                <a:solidFill>
                  <a:srgbClr val="000000"/>
                </a:solidFill>
              </a:rPr>
              <a:t>as</a:t>
            </a:r>
            <a:r>
              <a:rPr lang="ru-RU" altLang="ru-RU" sz="2000" u="sng" dirty="0">
                <a:solidFill>
                  <a:srgbClr val="000000"/>
                </a:solidFill>
              </a:rPr>
              <a:t> </a:t>
            </a:r>
            <a:r>
              <a:rPr lang="ru-RU" altLang="ru-RU" sz="2000" u="sng" dirty="0" err="1">
                <a:solidFill>
                  <a:srgbClr val="000000"/>
                </a:solidFill>
              </a:rPr>
              <a:t>semi-supervised</a:t>
            </a:r>
            <a:r>
              <a:rPr lang="ru-RU" altLang="ru-RU" sz="2000" u="sng" dirty="0">
                <a:solidFill>
                  <a:srgbClr val="000000"/>
                </a:solidFill>
              </a:rPr>
              <a:t> </a:t>
            </a:r>
            <a:r>
              <a:rPr lang="ru-RU" altLang="ru-RU" sz="2000" u="sng" dirty="0" err="1">
                <a:solidFill>
                  <a:srgbClr val="000000"/>
                </a:solidFill>
              </a:rPr>
              <a:t>task</a:t>
            </a:r>
            <a:r>
              <a:rPr lang="ru-RU" altLang="ru-RU" sz="2000" u="sng" dirty="0">
                <a:solidFill>
                  <a:srgbClr val="000000"/>
                </a:solidFill>
              </a:rPr>
              <a:t> </a:t>
            </a:r>
            <a:r>
              <a:rPr lang="ru-RU" altLang="ru-RU" sz="2000" u="sng" dirty="0" err="1">
                <a:solidFill>
                  <a:srgbClr val="000000"/>
                </a:solidFill>
              </a:rPr>
              <a:t>if</a:t>
            </a:r>
            <a:r>
              <a:rPr lang="ru-RU" altLang="ru-RU" sz="2000" u="sng" dirty="0">
                <a:solidFill>
                  <a:srgbClr val="000000"/>
                </a:solidFill>
              </a:rPr>
              <a:t> </a:t>
            </a:r>
            <a:r>
              <a:rPr lang="ru-RU" altLang="ru-RU" sz="2000" u="sng" dirty="0" err="1">
                <a:solidFill>
                  <a:srgbClr val="000000"/>
                </a:solidFill>
              </a:rPr>
              <a:t>only</a:t>
            </a:r>
            <a:r>
              <a:rPr lang="ru-RU" altLang="ru-RU" sz="2000" u="sng" dirty="0">
                <a:solidFill>
                  <a:srgbClr val="000000"/>
                </a:solidFill>
              </a:rPr>
              <a:t> </a:t>
            </a:r>
            <a:r>
              <a:rPr lang="ru-RU" altLang="ru-RU" sz="2000" u="sng" dirty="0" err="1">
                <a:solidFill>
                  <a:srgbClr val="000000"/>
                </a:solidFill>
              </a:rPr>
              <a:t>normal</a:t>
            </a:r>
            <a:r>
              <a:rPr lang="ru-RU" altLang="ru-RU" sz="2000" u="sng" dirty="0">
                <a:solidFill>
                  <a:srgbClr val="000000"/>
                </a:solidFill>
              </a:rPr>
              <a:t> </a:t>
            </a:r>
            <a:r>
              <a:rPr lang="ru-RU" altLang="ru-RU" sz="2000" u="sng" dirty="0" err="1">
                <a:solidFill>
                  <a:srgbClr val="000000"/>
                </a:solidFill>
              </a:rPr>
              <a:t>pattern</a:t>
            </a:r>
            <a:r>
              <a:rPr lang="ru-RU" altLang="ru-RU" sz="2000" u="sng" dirty="0">
                <a:solidFill>
                  <a:srgbClr val="000000"/>
                </a:solidFill>
              </a:rPr>
              <a:t> </a:t>
            </a:r>
            <a:r>
              <a:rPr lang="ru-RU" altLang="ru-RU" sz="2000" u="sng" dirty="0" err="1">
                <a:solidFill>
                  <a:srgbClr val="000000"/>
                </a:solidFill>
              </a:rPr>
              <a:t>will</a:t>
            </a:r>
            <a:r>
              <a:rPr lang="ru-RU" altLang="ru-RU" sz="2000" u="sng" dirty="0">
                <a:solidFill>
                  <a:srgbClr val="000000"/>
                </a:solidFill>
              </a:rPr>
              <a:t> </a:t>
            </a:r>
            <a:r>
              <a:rPr lang="ru-RU" altLang="ru-RU" sz="2000" u="sng" dirty="0" err="1">
                <a:solidFill>
                  <a:srgbClr val="000000"/>
                </a:solidFill>
              </a:rPr>
              <a:t>be</a:t>
            </a:r>
            <a:r>
              <a:rPr lang="ru-RU" altLang="ru-RU" sz="2000" u="sng" dirty="0">
                <a:solidFill>
                  <a:srgbClr val="000000"/>
                </a:solidFill>
              </a:rPr>
              <a:t> </a:t>
            </a:r>
            <a:r>
              <a:rPr lang="ru-RU" altLang="ru-RU" sz="2000" u="sng" dirty="0" err="1">
                <a:solidFill>
                  <a:srgbClr val="000000"/>
                </a:solidFill>
              </a:rPr>
              <a:t>labeled</a:t>
            </a:r>
            <a:endParaRPr lang="ru-RU" altLang="ru-RU" sz="2000" dirty="0">
              <a:solidFill>
                <a:srgbClr val="000000"/>
              </a:solidFill>
            </a:endParaRPr>
          </a:p>
          <a:p>
            <a:pPr marL="0" lvl="0" indent="0" eaLnBrk="0" fontAlgn="base" hangingPunct="0">
              <a:lnSpc>
                <a:spcPct val="100000"/>
              </a:lnSpc>
              <a:spcBef>
                <a:spcPct val="0"/>
              </a:spcBef>
              <a:spcAft>
                <a:spcPct val="0"/>
              </a:spcAft>
              <a:buNone/>
            </a:pPr>
            <a:endParaRPr lang="ru-RU" altLang="ru-RU"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058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pPr eaLnBrk="0" fontAlgn="base" hangingPunct="0">
              <a:lnSpc>
                <a:spcPct val="100000"/>
              </a:lnSpc>
              <a:spcBef>
                <a:spcPct val="0"/>
              </a:spcBef>
              <a:spcAft>
                <a:spcPct val="0"/>
              </a:spcAft>
            </a:pPr>
            <a:r>
              <a:rPr lang="en-US" sz="2000" b="1" dirty="0"/>
              <a:t>Time series forecast</a:t>
            </a:r>
            <a:r>
              <a:rPr lang="en-US" sz="2000" dirty="0"/>
              <a:t> (</a:t>
            </a:r>
            <a:r>
              <a:rPr lang="en-US" sz="2000" i="1" dirty="0"/>
              <a:t>supervised learning</a:t>
            </a:r>
            <a:r>
              <a:rPr lang="en-US" sz="2000" dirty="0"/>
              <a:t>) example</a:t>
            </a:r>
            <a:endParaRPr lang="ru-RU" altLang="ru-RU" sz="16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pic>
        <p:nvPicPr>
          <p:cNvPr id="6" name="Рисунок 5"/>
          <p:cNvPicPr>
            <a:picLocks noChangeAspect="1"/>
          </p:cNvPicPr>
          <p:nvPr/>
        </p:nvPicPr>
        <p:blipFill>
          <a:blip r:embed="rId2"/>
          <a:stretch>
            <a:fillRect/>
          </a:stretch>
        </p:blipFill>
        <p:spPr>
          <a:xfrm>
            <a:off x="1673224" y="1603374"/>
            <a:ext cx="7880679" cy="4384523"/>
          </a:xfrm>
          <a:prstGeom prst="rect">
            <a:avLst/>
          </a:prstGeom>
        </p:spPr>
      </p:pic>
    </p:spTree>
    <p:extLst>
      <p:ext uri="{BB962C8B-B14F-4D97-AF65-F5344CB8AC3E}">
        <p14:creationId xmlns:p14="http://schemas.microsoft.com/office/powerpoint/2010/main" val="337509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pPr eaLnBrk="0" fontAlgn="base" hangingPunct="0">
              <a:lnSpc>
                <a:spcPct val="100000"/>
              </a:lnSpc>
              <a:spcBef>
                <a:spcPct val="0"/>
              </a:spcBef>
              <a:spcAft>
                <a:spcPct val="0"/>
              </a:spcAft>
            </a:pPr>
            <a:r>
              <a:rPr lang="en-US" sz="2000" b="1" dirty="0"/>
              <a:t>Series parameters estimation </a:t>
            </a:r>
            <a:r>
              <a:rPr lang="en-US" sz="2000" dirty="0"/>
              <a:t>example (supervised learning) for parametric </a:t>
            </a:r>
            <a:r>
              <a:rPr lang="en-US" sz="2000" i="1" dirty="0"/>
              <a:t>a priory</a:t>
            </a:r>
            <a:r>
              <a:rPr lang="en-US" sz="2000" dirty="0"/>
              <a:t> known model or if estimation performed based on the labeled data-set (in data-driven manner).</a:t>
            </a:r>
            <a:endParaRPr lang="ru-RU" altLang="ru-RU" sz="12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Рисунок 6"/>
          <p:cNvPicPr>
            <a:picLocks noChangeAspect="1"/>
          </p:cNvPicPr>
          <p:nvPr/>
        </p:nvPicPr>
        <p:blipFill>
          <a:blip r:embed="rId2"/>
          <a:stretch>
            <a:fillRect/>
          </a:stretch>
        </p:blipFill>
        <p:spPr>
          <a:xfrm>
            <a:off x="1387475" y="2065337"/>
            <a:ext cx="8610042" cy="3515656"/>
          </a:xfrm>
          <a:prstGeom prst="rect">
            <a:avLst/>
          </a:prstGeom>
        </p:spPr>
      </p:pic>
    </p:spTree>
    <p:extLst>
      <p:ext uri="{BB962C8B-B14F-4D97-AF65-F5344CB8AC3E}">
        <p14:creationId xmlns:p14="http://schemas.microsoft.com/office/powerpoint/2010/main" val="197262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pPr eaLnBrk="0" fontAlgn="base" hangingPunct="0">
              <a:lnSpc>
                <a:spcPct val="100000"/>
              </a:lnSpc>
              <a:spcBef>
                <a:spcPct val="0"/>
              </a:spcBef>
              <a:spcAft>
                <a:spcPct val="0"/>
              </a:spcAft>
            </a:pPr>
            <a:r>
              <a:rPr lang="en-US" sz="2400" b="1" dirty="0"/>
              <a:t>Data or data-pattern (segment of data) classification </a:t>
            </a:r>
            <a:r>
              <a:rPr lang="en-US" sz="2400" dirty="0"/>
              <a:t>(</a:t>
            </a:r>
            <a:r>
              <a:rPr lang="en-US" sz="2400" i="1" dirty="0"/>
              <a:t>supervised learning</a:t>
            </a:r>
            <a:r>
              <a:rPr lang="en-US" sz="2400" dirty="0"/>
              <a:t>).</a:t>
            </a:r>
            <a:endParaRPr lang="ru-RU" altLang="ru-RU" sz="11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p:cNvPicPr>
            <a:picLocks noChangeAspect="1"/>
          </p:cNvPicPr>
          <p:nvPr/>
        </p:nvPicPr>
        <p:blipFill>
          <a:blip r:embed="rId2"/>
          <a:stretch>
            <a:fillRect/>
          </a:stretch>
        </p:blipFill>
        <p:spPr>
          <a:xfrm>
            <a:off x="612775" y="1594374"/>
            <a:ext cx="6715125" cy="3478155"/>
          </a:xfrm>
          <a:prstGeom prst="rect">
            <a:avLst/>
          </a:prstGeom>
        </p:spPr>
      </p:pic>
    </p:spTree>
    <p:extLst>
      <p:ext uri="{BB962C8B-B14F-4D97-AF65-F5344CB8AC3E}">
        <p14:creationId xmlns:p14="http://schemas.microsoft.com/office/powerpoint/2010/main" val="410223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pPr eaLnBrk="0" fontAlgn="base" hangingPunct="0">
              <a:lnSpc>
                <a:spcPct val="100000"/>
              </a:lnSpc>
              <a:spcBef>
                <a:spcPct val="0"/>
              </a:spcBef>
              <a:spcAft>
                <a:spcPct val="0"/>
              </a:spcAft>
            </a:pPr>
            <a:r>
              <a:rPr lang="en-US" sz="2400" b="1" dirty="0"/>
              <a:t>Anomaly detection</a:t>
            </a:r>
            <a:r>
              <a:rPr lang="en-US" sz="2400" dirty="0"/>
              <a:t> (outliers, skipped data, abnormal patterns or abnormal behavior, in </a:t>
            </a:r>
            <a:r>
              <a:rPr lang="en-US" sz="2400" i="1" dirty="0"/>
              <a:t>general unsupervised learning</a:t>
            </a:r>
            <a:r>
              <a:rPr lang="en-US" sz="2400" dirty="0"/>
              <a:t>).</a:t>
            </a:r>
            <a:endParaRPr lang="ru-RU" altLang="ru-RU" sz="105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2"/>
          <a:stretch>
            <a:fillRect/>
          </a:stretch>
        </p:blipFill>
        <p:spPr>
          <a:xfrm>
            <a:off x="1041400" y="2192411"/>
            <a:ext cx="6175188" cy="4427019"/>
          </a:xfrm>
          <a:prstGeom prst="rect">
            <a:avLst/>
          </a:prstGeom>
        </p:spPr>
      </p:pic>
    </p:spTree>
    <p:extLst>
      <p:ext uri="{BB962C8B-B14F-4D97-AF65-F5344CB8AC3E}">
        <p14:creationId xmlns:p14="http://schemas.microsoft.com/office/powerpoint/2010/main" val="366031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pPr eaLnBrk="0" fontAlgn="base" hangingPunct="0">
              <a:lnSpc>
                <a:spcPct val="100000"/>
              </a:lnSpc>
              <a:spcBef>
                <a:spcPct val="0"/>
              </a:spcBef>
              <a:spcAft>
                <a:spcPct val="0"/>
              </a:spcAft>
            </a:pPr>
            <a:r>
              <a:rPr lang="en-US" b="1" dirty="0"/>
              <a:t>Time series clustering, segmentation, pattern searching</a:t>
            </a:r>
            <a:r>
              <a:rPr lang="en-US" dirty="0"/>
              <a:t> (</a:t>
            </a:r>
            <a:r>
              <a:rPr lang="en-US" i="1" dirty="0"/>
              <a:t>unsupervised learning</a:t>
            </a:r>
            <a:r>
              <a:rPr lang="en-US" dirty="0"/>
              <a:t>).</a:t>
            </a:r>
            <a:endParaRPr lang="ru-RU" altLang="ru-RU" sz="105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 name="Рисунок 9"/>
          <p:cNvPicPr>
            <a:picLocks noChangeAspect="1"/>
          </p:cNvPicPr>
          <p:nvPr/>
        </p:nvPicPr>
        <p:blipFill>
          <a:blip r:embed="rId2"/>
          <a:stretch>
            <a:fillRect/>
          </a:stretch>
        </p:blipFill>
        <p:spPr>
          <a:xfrm>
            <a:off x="1111250" y="2417762"/>
            <a:ext cx="7194550" cy="3184255"/>
          </a:xfrm>
          <a:prstGeom prst="rect">
            <a:avLst/>
          </a:prstGeom>
        </p:spPr>
      </p:pic>
    </p:spTree>
    <p:extLst>
      <p:ext uri="{BB962C8B-B14F-4D97-AF65-F5344CB8AC3E}">
        <p14:creationId xmlns:p14="http://schemas.microsoft.com/office/powerpoint/2010/main" val="296078309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1155</Words>
  <Application>Microsoft Office PowerPoint</Application>
  <PresentationFormat>Широкоэкранный</PresentationFormat>
  <Paragraphs>226</Paragraphs>
  <Slides>34</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34</vt:i4>
      </vt:variant>
    </vt:vector>
  </HeadingPairs>
  <TitlesOfParts>
    <vt:vector size="42" baseType="lpstr">
      <vt:lpstr>Arial</vt:lpstr>
      <vt:lpstr>Calibri</vt:lpstr>
      <vt:lpstr>Calibri Light</vt:lpstr>
      <vt:lpstr>Cambria Math</vt:lpstr>
      <vt:lpstr>Georgia</vt:lpstr>
      <vt:lpstr>Georgia</vt:lpstr>
      <vt:lpstr>georgoa</vt:lpstr>
      <vt:lpstr>Тема Office</vt:lpstr>
      <vt:lpstr>Specificity of machine learning methods in time series analysis</vt:lpstr>
      <vt:lpstr>The tasks of ML in TS</vt:lpstr>
      <vt:lpstr>The tasks of ML in TS. Supervised tasks </vt:lpstr>
      <vt:lpstr>The tasks of ML in TS. Unsupervised tasks </vt:lpstr>
      <vt:lpstr>The tasks of ML in TS. Examples of ML in TS</vt:lpstr>
      <vt:lpstr>The tasks of ML in TS. Examples of ML in TS</vt:lpstr>
      <vt:lpstr>The tasks of ML in TS. Examples of ML in TS</vt:lpstr>
      <vt:lpstr>The tasks of ML in TS. Examples of ML in TS</vt:lpstr>
      <vt:lpstr>The tasks of ML in TS. Examples of ML in TS</vt:lpstr>
      <vt:lpstr>The tasks of ML in TS. Examples of ML in TS</vt:lpstr>
      <vt:lpstr>The tasks of ML in TS. Examples of ML in TS</vt:lpstr>
      <vt:lpstr>The tasks of ML in TS. Examples of ML in TS</vt:lpstr>
      <vt:lpstr>Time Series Clustering. Tasks of clustering</vt:lpstr>
      <vt:lpstr>Time Series Clustering. Tasks of clustering</vt:lpstr>
      <vt:lpstr>Time Series Clustering. Specificity of clustering</vt:lpstr>
      <vt:lpstr>Time Series Clustering. Methods of clustering</vt:lpstr>
      <vt:lpstr>Time Series Segments. Specificity of features</vt:lpstr>
      <vt:lpstr>Time Series Segments. Specificity of features</vt:lpstr>
      <vt:lpstr>Time Series Segments. Specificity of features</vt:lpstr>
      <vt:lpstr>Time Series Segments. Specificity of features</vt:lpstr>
      <vt:lpstr>Time Series Segments. Specificity of Segments</vt:lpstr>
      <vt:lpstr>Measures for Time Series Segments Comparison</vt:lpstr>
      <vt:lpstr>Distances for Time Series Comparison</vt:lpstr>
      <vt:lpstr>Distances for Time Series Comparison</vt:lpstr>
      <vt:lpstr>Dynamic Time Wrapping (DTW) Distance</vt:lpstr>
      <vt:lpstr>Dynamic Time Wrapping (DTW) Distance</vt:lpstr>
      <vt:lpstr>Dynamic Time Wrapping (DTW) Distance</vt:lpstr>
      <vt:lpstr>Accuracy metrics</vt:lpstr>
      <vt:lpstr>Accuracy metrics</vt:lpstr>
      <vt:lpstr>Cross-validation</vt:lpstr>
      <vt:lpstr>Time Series Clustering.  Methods of clustering K-means </vt:lpstr>
      <vt:lpstr>Time Series Clustering.  Methods of clustering K-means </vt:lpstr>
      <vt:lpstr>Time Series Clustering.  Methods of clustering DBSCAN</vt:lpstr>
      <vt:lpstr>Time Series Clustering. Methods of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AutoRegressive Moving Average models</dc:title>
  <dc:creator>Ронкин Михаил Владимирович</dc:creator>
  <cp:lastModifiedBy>Ронкин Михаил Владимирович</cp:lastModifiedBy>
  <cp:revision>90</cp:revision>
  <dcterms:created xsi:type="dcterms:W3CDTF">2021-11-21T16:45:21Z</dcterms:created>
  <dcterms:modified xsi:type="dcterms:W3CDTF">2022-03-28T06:43:39Z</dcterms:modified>
</cp:coreProperties>
</file>