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9" r:id="rId3"/>
    <p:sldId id="302" r:id="rId4"/>
    <p:sldId id="310" r:id="rId5"/>
    <p:sldId id="303" r:id="rId6"/>
    <p:sldId id="311" r:id="rId7"/>
    <p:sldId id="308" r:id="rId8"/>
    <p:sldId id="318" r:id="rId9"/>
    <p:sldId id="320" r:id="rId10"/>
    <p:sldId id="297" r:id="rId11"/>
    <p:sldId id="296" r:id="rId12"/>
    <p:sldId id="261" r:id="rId13"/>
    <p:sldId id="319" r:id="rId14"/>
    <p:sldId id="283" r:id="rId15"/>
    <p:sldId id="298" r:id="rId16"/>
    <p:sldId id="288" r:id="rId17"/>
    <p:sldId id="301" r:id="rId18"/>
    <p:sldId id="312" r:id="rId19"/>
    <p:sldId id="32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327"/>
  </p:normalViewPr>
  <p:slideViewPr>
    <p:cSldViewPr snapToGrid="0">
      <p:cViewPr>
        <p:scale>
          <a:sx n="130" d="100"/>
          <a:sy n="130" d="100"/>
        </p:scale>
        <p:origin x="9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96C9A-3213-B245-BC64-7E419D14BD9D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1EE30-E435-D745-B23A-FF31C8317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19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1EE30-E435-D745-B23A-FF31C831763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75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1EE30-E435-D745-B23A-FF31C831763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16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000" dirty="0"/>
              <a:t>Введение в анализ </a:t>
            </a:r>
            <a:br>
              <a:rPr lang="ru-RU" sz="8000" dirty="0"/>
            </a:br>
            <a:r>
              <a:rPr lang="ru-RU" sz="8000" dirty="0"/>
              <a:t>временных рядов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893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Примеры приложений</a:t>
            </a:r>
            <a:r>
              <a:rPr lang="en-US" b="1" dirty="0"/>
              <a:t> </a:t>
            </a:r>
            <a:r>
              <a:rPr lang="ru-RU" b="1" dirty="0"/>
              <a:t>анализа временных рядов. Экономическое прогнозирование.</a:t>
            </a:r>
            <a:endParaRPr lang="en-US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303" y="1254843"/>
            <a:ext cx="10885806" cy="531572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 descr="image.png">
            <a:extLst>
              <a:ext uri="{FF2B5EF4-FFF2-40B4-BE49-F238E27FC236}">
                <a16:creationId xmlns:a16="http://schemas.microsoft.com/office/drawing/2014/main" id="{7FA025A1-F059-4DCD-B5D1-18F0DEB3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1744493"/>
            <a:ext cx="5791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image1.jpeg">
            <a:extLst>
              <a:ext uri="{FF2B5EF4-FFF2-40B4-BE49-F238E27FC236}">
                <a16:creationId xmlns:a16="http://schemas.microsoft.com/office/drawing/2014/main" id="{790C458C-639C-4405-8E9C-793CDBF8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7" y="1992070"/>
            <a:ext cx="5382820" cy="245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50" y="232334"/>
            <a:ext cx="11752936" cy="1325563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Примеры приложений</a:t>
            </a:r>
            <a:r>
              <a:rPr lang="en-US" b="1" dirty="0"/>
              <a:t> </a:t>
            </a:r>
            <a:r>
              <a:rPr lang="ru-RU" b="1" dirty="0"/>
              <a:t>анализа временных рядов. Промышленные применения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7282"/>
            <a:ext cx="10515600" cy="510281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Signal processing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385EE5-CABC-413F-96EA-AF7BAEDE71E8}"/>
              </a:ext>
            </a:extLst>
          </p:cNvPr>
          <p:cNvSpPr/>
          <p:nvPr/>
        </p:nvSpPr>
        <p:spPr>
          <a:xfrm>
            <a:off x="6379212" y="1593209"/>
            <a:ext cx="5483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815"/>
              </a:spcBef>
              <a:spcAft>
                <a:spcPts val="0"/>
              </a:spcAft>
              <a:buSzPts val="1050"/>
              <a:tabLst>
                <a:tab pos="355600" algn="l"/>
              </a:tabLst>
            </a:pPr>
            <a:r>
              <a:rPr lang="en-US" sz="2000" dirty="0">
                <a:latin typeface="Arial" panose="020B0604020202020204" pitchFamily="34" charset="0"/>
              </a:rPr>
              <a:t>Machine fault diagnostic</a:t>
            </a:r>
          </a:p>
          <a:p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pSp>
        <p:nvGrpSpPr>
          <p:cNvPr id="9" name="Group 223">
            <a:extLst>
              <a:ext uri="{FF2B5EF4-FFF2-40B4-BE49-F238E27FC236}">
                <a16:creationId xmlns:a16="http://schemas.microsoft.com/office/drawing/2014/main" id="{CABD6847-5217-48B7-B319-94A1CF214F24}"/>
              </a:ext>
            </a:extLst>
          </p:cNvPr>
          <p:cNvGrpSpPr>
            <a:grpSpLocks/>
          </p:cNvGrpSpPr>
          <p:nvPr/>
        </p:nvGrpSpPr>
        <p:grpSpPr bwMode="auto">
          <a:xfrm>
            <a:off x="6788785" y="2056055"/>
            <a:ext cx="4565015" cy="1508760"/>
            <a:chOff x="0" y="0"/>
            <a:chExt cx="7189" cy="2376"/>
          </a:xfrm>
        </p:grpSpPr>
        <p:pic>
          <p:nvPicPr>
            <p:cNvPr id="10" name="Picture 227">
              <a:extLst>
                <a:ext uri="{FF2B5EF4-FFF2-40B4-BE49-F238E27FC236}">
                  <a16:creationId xmlns:a16="http://schemas.microsoft.com/office/drawing/2014/main" id="{58FC12C2-F579-418C-9F9A-946A63D695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4"/>
              <a:ext cx="7189" cy="2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Line 226">
              <a:extLst>
                <a:ext uri="{FF2B5EF4-FFF2-40B4-BE49-F238E27FC236}">
                  <a16:creationId xmlns:a16="http://schemas.microsoft.com/office/drawing/2014/main" id="{F59519B7-F994-4C2E-A73F-DF4EF63517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27" y="473"/>
              <a:ext cx="619" cy="0"/>
            </a:xfrm>
            <a:prstGeom prst="line">
              <a:avLst/>
            </a:prstGeom>
            <a:noFill/>
            <a:ln w="9144">
              <a:solidFill>
                <a:srgbClr val="3B5B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Picture 225">
              <a:extLst>
                <a:ext uri="{FF2B5EF4-FFF2-40B4-BE49-F238E27FC236}">
                  <a16:creationId xmlns:a16="http://schemas.microsoft.com/office/drawing/2014/main" id="{5266B2ED-D814-497E-8476-D08028088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" y="0"/>
              <a:ext cx="45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24">
              <a:extLst>
                <a:ext uri="{FF2B5EF4-FFF2-40B4-BE49-F238E27FC236}">
                  <a16:creationId xmlns:a16="http://schemas.microsoft.com/office/drawing/2014/main" id="{B57415C1-325F-46A1-9D27-635059DD42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0" y="436"/>
              <a:ext cx="1579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210">
            <a:extLst>
              <a:ext uri="{FF2B5EF4-FFF2-40B4-BE49-F238E27FC236}">
                <a16:creationId xmlns:a16="http://schemas.microsoft.com/office/drawing/2014/main" id="{186F12C9-1CAB-4A1C-BEE6-8B51C36D5977}"/>
              </a:ext>
            </a:extLst>
          </p:cNvPr>
          <p:cNvGrpSpPr>
            <a:grpSpLocks/>
          </p:cNvGrpSpPr>
          <p:nvPr/>
        </p:nvGrpSpPr>
        <p:grpSpPr bwMode="auto">
          <a:xfrm>
            <a:off x="6802437" y="3835128"/>
            <a:ext cx="4623435" cy="1565275"/>
            <a:chOff x="2341" y="253"/>
            <a:chExt cx="7281" cy="2465"/>
          </a:xfrm>
        </p:grpSpPr>
        <p:pic>
          <p:nvPicPr>
            <p:cNvPr id="15" name="Picture 222">
              <a:extLst>
                <a:ext uri="{FF2B5EF4-FFF2-40B4-BE49-F238E27FC236}">
                  <a16:creationId xmlns:a16="http://schemas.microsoft.com/office/drawing/2014/main" id="{51933DE6-1DBB-434A-B0F1-5C31595AD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" y="253"/>
              <a:ext cx="7281" cy="2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Line 221">
              <a:extLst>
                <a:ext uri="{FF2B5EF4-FFF2-40B4-BE49-F238E27FC236}">
                  <a16:creationId xmlns:a16="http://schemas.microsoft.com/office/drawing/2014/main" id="{8FF48E89-9041-4249-A8A4-29C46455A2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32" y="544"/>
              <a:ext cx="619" cy="0"/>
            </a:xfrm>
            <a:prstGeom prst="line">
              <a:avLst/>
            </a:prstGeom>
            <a:noFill/>
            <a:ln w="9144">
              <a:solidFill>
                <a:srgbClr val="3B5B6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7" name="Picture 220">
              <a:extLst>
                <a:ext uri="{FF2B5EF4-FFF2-40B4-BE49-F238E27FC236}">
                  <a16:creationId xmlns:a16="http://schemas.microsoft.com/office/drawing/2014/main" id="{F708DC68-E190-4690-BA51-6742EEDE9E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5" y="497"/>
              <a:ext cx="147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219">
              <a:extLst>
                <a:ext uri="{FF2B5EF4-FFF2-40B4-BE49-F238E27FC236}">
                  <a16:creationId xmlns:a16="http://schemas.microsoft.com/office/drawing/2014/main" id="{BCEE1E6C-9983-414E-BA3F-0A5C74663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751"/>
              <a:ext cx="21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50">
                  <a:solidFill>
                    <a:srgbClr val="262626"/>
                  </a:solidFill>
                  <a:effectLst/>
                  <a:latin typeface="Trebuchet MS" panose="020B0603020202020204" pitchFamily="34" charset="0"/>
                  <a:ea typeface="Times New Roman" panose="02020603050405020304" pitchFamily="18" charset="0"/>
                </a:rPr>
                <a:t>50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218">
              <a:extLst>
                <a:ext uri="{FF2B5EF4-FFF2-40B4-BE49-F238E27FC236}">
                  <a16:creationId xmlns:a16="http://schemas.microsoft.com/office/drawing/2014/main" id="{24EA8F77-B8B3-4924-A600-D290143EB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1822"/>
              <a:ext cx="29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</a:pPr>
              <a:r>
                <a:rPr lang="en-US" sz="850">
                  <a:solidFill>
                    <a:srgbClr val="282828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-50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217">
              <a:extLst>
                <a:ext uri="{FF2B5EF4-FFF2-40B4-BE49-F238E27FC236}">
                  <a16:creationId xmlns:a16="http://schemas.microsoft.com/office/drawing/2014/main" id="{08BEE06C-E27A-4AC4-A1A2-0E0DAE786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" y="2528"/>
              <a:ext cx="10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</a:pPr>
              <a:r>
                <a:rPr lang="en-US" sz="850">
                  <a:solidFill>
                    <a:srgbClr val="9E9E9E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216">
              <a:extLst>
                <a:ext uri="{FF2B5EF4-FFF2-40B4-BE49-F238E27FC236}">
                  <a16:creationId xmlns:a16="http://schemas.microsoft.com/office/drawing/2014/main" id="{E8E4197C-3A59-41E0-8D84-74F3D6B9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2528"/>
              <a:ext cx="23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</a:pPr>
              <a:r>
                <a:rPr lang="en-US" sz="850">
                  <a:solidFill>
                    <a:srgbClr val="3F3F3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215">
              <a:extLst>
                <a:ext uri="{FF2B5EF4-FFF2-40B4-BE49-F238E27FC236}">
                  <a16:creationId xmlns:a16="http://schemas.microsoft.com/office/drawing/2014/main" id="{69EC4664-43E1-4852-86F1-5E68D528A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4" y="2528"/>
              <a:ext cx="91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  <a:tabLst>
                  <a:tab pos="410845" algn="l"/>
                </a:tabLst>
              </a:pPr>
              <a:r>
                <a:rPr lang="en-US" sz="850">
                  <a:solidFill>
                    <a:srgbClr val="262626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0.2	</a:t>
              </a:r>
              <a:r>
                <a:rPr lang="en-US" sz="850">
                  <a:solidFill>
                    <a:srgbClr val="282828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 Box 214">
              <a:extLst>
                <a:ext uri="{FF2B5EF4-FFF2-40B4-BE49-F238E27FC236}">
                  <a16:creationId xmlns:a16="http://schemas.microsoft.com/office/drawing/2014/main" id="{4394D085-F7DD-4354-9B92-ACACCF83C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" y="2528"/>
              <a:ext cx="76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  <a:tabLst>
                  <a:tab pos="407670" algn="l"/>
                </a:tabLst>
              </a:pPr>
              <a:r>
                <a:rPr lang="en-US" sz="850">
                  <a:solidFill>
                    <a:srgbClr val="2F2F2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0.4	</a:t>
              </a:r>
              <a:r>
                <a:rPr lang="en-US" sz="850">
                  <a:solidFill>
                    <a:srgbClr val="7777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 Box 213">
              <a:extLst>
                <a:ext uri="{FF2B5EF4-FFF2-40B4-BE49-F238E27FC236}">
                  <a16:creationId xmlns:a16="http://schemas.microsoft.com/office/drawing/2014/main" id="{9E384CD2-4A4E-4CB9-B808-695AD3A17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5" y="2528"/>
              <a:ext cx="27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</a:pPr>
              <a:r>
                <a:rPr lang="en-US" sz="850">
                  <a:solidFill>
                    <a:srgbClr val="363636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 Box 212">
              <a:extLst>
                <a:ext uri="{FF2B5EF4-FFF2-40B4-BE49-F238E27FC236}">
                  <a16:creationId xmlns:a16="http://schemas.microsoft.com/office/drawing/2014/main" id="{DCEB50AE-5247-47FD-9C3D-B93AC7577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8" y="2528"/>
              <a:ext cx="91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  <a:tabLst>
                  <a:tab pos="410845" algn="l"/>
                </a:tabLst>
              </a:pPr>
              <a:r>
                <a:rPr lang="en-US" sz="850">
                  <a:solidFill>
                    <a:srgbClr val="4B4B4B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0.7	</a:t>
              </a:r>
              <a:r>
                <a:rPr lang="en-US" sz="850">
                  <a:solidFill>
                    <a:srgbClr val="42424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 Box 211">
              <a:extLst>
                <a:ext uri="{FF2B5EF4-FFF2-40B4-BE49-F238E27FC236}">
                  <a16:creationId xmlns:a16="http://schemas.microsoft.com/office/drawing/2014/main" id="{33207B10-7100-4EE9-927C-8F43B0C45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8" y="2528"/>
              <a:ext cx="27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</a:pPr>
              <a:r>
                <a:rPr lang="en-US" sz="850" dirty="0">
                  <a:solidFill>
                    <a:srgbClr val="1C1C1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33794" name="Picture 2" descr="image.png">
            <a:extLst>
              <a:ext uri="{FF2B5EF4-FFF2-40B4-BE49-F238E27FC236}">
                <a16:creationId xmlns:a16="http://schemas.microsoft.com/office/drawing/2014/main" id="{F3294DC1-FB3F-493B-B2D8-259BC9F11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8" y="1895971"/>
            <a:ext cx="5127942" cy="424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4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8" y="188259"/>
            <a:ext cx="11379837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333333"/>
                </a:solidFill>
                <a:latin typeface="Open Sans"/>
              </a:rPr>
              <a:t>Примеры приложений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ru-RU" b="1" dirty="0">
                <a:solidFill>
                  <a:srgbClr val="333333"/>
                </a:solidFill>
                <a:latin typeface="Open Sans"/>
              </a:rPr>
              <a:t>анализа временных рядов.</a:t>
            </a:r>
            <a:endParaRPr lang="en-US" b="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54" y="1513822"/>
            <a:ext cx="10885806" cy="5315726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/>
              <a:t>Предсказание погоды</a:t>
            </a:r>
            <a:endParaRPr 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212" name="Picture 44" descr="image.png">
            <a:extLst>
              <a:ext uri="{FF2B5EF4-FFF2-40B4-BE49-F238E27FC236}">
                <a16:creationId xmlns:a16="http://schemas.microsoft.com/office/drawing/2014/main" id="{E7F9585D-3270-4970-B32A-7740AA84F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t="-1628" r="1563" b="8995"/>
          <a:stretch/>
        </p:blipFill>
        <p:spPr bwMode="auto">
          <a:xfrm>
            <a:off x="344170" y="1926610"/>
            <a:ext cx="7275476" cy="405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Одиннадцатилетний цикл солнечной активности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369" y="2282152"/>
            <a:ext cx="4054981" cy="283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02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8" y="188259"/>
            <a:ext cx="11379837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333333"/>
                </a:solidFill>
                <a:latin typeface="Open Sans"/>
              </a:rPr>
              <a:t>Примеры приложений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ru-RU" b="1" dirty="0">
                <a:solidFill>
                  <a:srgbClr val="333333"/>
                </a:solidFill>
                <a:latin typeface="Open Sans"/>
              </a:rPr>
              <a:t>анализа временных рядов.</a:t>
            </a:r>
            <a:endParaRPr lang="en-US" b="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54" y="1513822"/>
            <a:ext cx="10885806" cy="5315726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/>
              <a:t>Предсказание погоды</a:t>
            </a:r>
            <a:endParaRPr 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385EE5-CABC-413F-96EA-AF7BAEDE71E8}"/>
              </a:ext>
            </a:extLst>
          </p:cNvPr>
          <p:cNvSpPr/>
          <p:nvPr/>
        </p:nvSpPr>
        <p:spPr>
          <a:xfrm>
            <a:off x="6955788" y="1406698"/>
            <a:ext cx="54838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815"/>
              </a:spcBef>
              <a:buSzPts val="1050"/>
              <a:tabLst>
                <a:tab pos="355600" algn="l"/>
              </a:tabLst>
            </a:pPr>
            <a:r>
              <a:rPr lang="ru-RU" sz="2400" dirty="0">
                <a:latin typeface="Arial" panose="020B0604020202020204" pitchFamily="34" charset="0"/>
              </a:rPr>
              <a:t>Медицинская диагностика</a:t>
            </a:r>
            <a:endParaRPr lang="en-US" sz="2400" dirty="0">
              <a:latin typeface="Arial" panose="020B0604020202020204" pitchFamily="34" charset="0"/>
            </a:endParaRPr>
          </a:p>
          <a:p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214" name="Picture 46" descr="image.png">
            <a:extLst>
              <a:ext uri="{FF2B5EF4-FFF2-40B4-BE49-F238E27FC236}">
                <a16:creationId xmlns:a16="http://schemas.microsoft.com/office/drawing/2014/main" id="{378F906B-E86A-4C6D-B291-36E950BD4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5" y="1903750"/>
            <a:ext cx="4567551" cy="45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7" y="2133511"/>
            <a:ext cx="6120918" cy="38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F631B-6B89-45E6-9EA0-BE461A9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2" y="174626"/>
            <a:ext cx="11101388" cy="882650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333333"/>
                </a:solidFill>
                <a:latin typeface="Open Sans"/>
              </a:rPr>
              <a:t>Примеры многомерных временных рядов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DDBC38-26E5-4756-800C-32544450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300" y="847357"/>
            <a:ext cx="6134100" cy="1013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Пример многомерного временного ряда с измерениями, которые выполняются с разной частотой и нерегулярным временем, возможно, с пропущенными значениями.</a:t>
            </a:r>
            <a:endParaRPr lang="en-US" sz="1600" dirty="0"/>
          </a:p>
        </p:txBody>
      </p:sp>
      <p:pic>
        <p:nvPicPr>
          <p:cNvPr id="23556" name="Picture 4" descr="image.png">
            <a:extLst>
              <a:ext uri="{FF2B5EF4-FFF2-40B4-BE49-F238E27FC236}">
                <a16:creationId xmlns:a16="http://schemas.microsoft.com/office/drawing/2014/main" id="{87707CEA-CD30-444F-B785-97CDA0C36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3" y="1100372"/>
            <a:ext cx="4967288" cy="575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image.png">
            <a:extLst>
              <a:ext uri="{FF2B5EF4-FFF2-40B4-BE49-F238E27FC236}">
                <a16:creationId xmlns:a16="http://schemas.microsoft.com/office/drawing/2014/main" id="{E5A02810-2265-405D-AFE6-101A7950A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450" y="1581149"/>
            <a:ext cx="5368089" cy="502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087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5" y="188259"/>
            <a:ext cx="1104611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333333"/>
                </a:solidFill>
                <a:latin typeface="Open Sans"/>
              </a:rPr>
              <a:t>Примеры приложений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ru-RU" b="1" dirty="0">
                <a:solidFill>
                  <a:srgbClr val="333333"/>
                </a:solidFill>
                <a:latin typeface="Open Sans"/>
              </a:rPr>
              <a:t>анализа временных рядов</a:t>
            </a:r>
            <a:r>
              <a:rPr lang="ru-RU" sz="4000" b="1" dirty="0"/>
              <a:t>.</a:t>
            </a:r>
            <a:endParaRPr lang="en-US" sz="40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69" y="1407560"/>
            <a:ext cx="10885806" cy="4986890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/>
              <a:t>База данных временных рядов</a:t>
            </a:r>
            <a:endParaRPr 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7890" name="Picture 2" descr="image.png">
            <a:extLst>
              <a:ext uri="{FF2B5EF4-FFF2-40B4-BE49-F238E27FC236}">
                <a16:creationId xmlns:a16="http://schemas.microsoft.com/office/drawing/2014/main" id="{FD95517E-B974-4F56-938D-581755E5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88" y="1870186"/>
            <a:ext cx="6991243" cy="487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293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E9670-916F-477C-89BA-5FF47822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63" y="74613"/>
            <a:ext cx="11368889" cy="1325563"/>
          </a:xfrm>
        </p:spPr>
        <p:txBody>
          <a:bodyPr>
            <a:normAutofit/>
          </a:bodyPr>
          <a:lstStyle/>
          <a:p>
            <a:r>
              <a:rPr lang="ru-RU" altLang="en-US" sz="3600" b="1" dirty="0">
                <a:solidFill>
                  <a:srgbClr val="333333"/>
                </a:solidFill>
                <a:latin typeface="Open Sans"/>
              </a:rPr>
              <a:t>Примеры задач анализа временных рядов</a:t>
            </a:r>
            <a:endParaRPr lang="en-US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86B1EF-1336-4A07-9BDB-C7725BAAC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034E907-51B1-4A4D-8CAE-9AF9E1102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599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539E841-426D-415D-B0BF-AAE407980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42253D9-009B-4EF3-85AB-30837AC59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698" name="Picture 2" descr="image.png">
            <a:extLst>
              <a:ext uri="{FF2B5EF4-FFF2-40B4-BE49-F238E27FC236}">
                <a16:creationId xmlns:a16="http://schemas.microsoft.com/office/drawing/2014/main" id="{591AD247-CA5F-4AC3-86E6-E08976B98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" y="4499153"/>
            <a:ext cx="5110157" cy="208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image.png">
            <a:extLst>
              <a:ext uri="{FF2B5EF4-FFF2-40B4-BE49-F238E27FC236}">
                <a16:creationId xmlns:a16="http://schemas.microsoft.com/office/drawing/2014/main" id="{2C8D8760-E267-4A4C-ADAA-4135ECA3A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" y="1294714"/>
            <a:ext cx="52387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FB4B66-933B-40B2-B3B7-AAEFABF05CFB}"/>
              </a:ext>
            </a:extLst>
          </p:cNvPr>
          <p:cNvSpPr txBox="1"/>
          <p:nvPr/>
        </p:nvSpPr>
        <p:spPr>
          <a:xfrm>
            <a:off x="1004878" y="1701979"/>
            <a:ext cx="25563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Предсказание значений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BDCBB-58A2-45CD-B31F-C336FB706561}"/>
              </a:ext>
            </a:extLst>
          </p:cNvPr>
          <p:cNvSpPr txBox="1"/>
          <p:nvPr/>
        </p:nvSpPr>
        <p:spPr>
          <a:xfrm>
            <a:off x="537164" y="4411098"/>
            <a:ext cx="21435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Оценка параметров</a:t>
            </a:r>
            <a:endParaRPr lang="en-US" dirty="0"/>
          </a:p>
        </p:txBody>
      </p:sp>
      <p:pic>
        <p:nvPicPr>
          <p:cNvPr id="16" name="Picture 8" descr="image.png">
            <a:extLst>
              <a:ext uri="{FF2B5EF4-FFF2-40B4-BE49-F238E27FC236}">
                <a16:creationId xmlns:a16="http://schemas.microsoft.com/office/drawing/2014/main" id="{86B42A8D-0512-44D7-A602-31668B55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7" y="1632112"/>
            <a:ext cx="4410073" cy="228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4EAF68-04BF-408B-9C6B-8DC367114B19}"/>
              </a:ext>
            </a:extLst>
          </p:cNvPr>
          <p:cNvSpPr txBox="1"/>
          <p:nvPr/>
        </p:nvSpPr>
        <p:spPr>
          <a:xfrm>
            <a:off x="7242765" y="1281241"/>
            <a:ext cx="31639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Поиск и выделение паттернов</a:t>
            </a:r>
            <a:endParaRPr lang="en-US" dirty="0"/>
          </a:p>
        </p:txBody>
      </p:sp>
      <p:pic>
        <p:nvPicPr>
          <p:cNvPr id="6146" name="Picture 2" descr="Deep Learning for Time Series Classification: a brief overview | by Hassan  Ismail Fawaz | Medium">
            <a:extLst>
              <a:ext uri="{FF2B5EF4-FFF2-40B4-BE49-F238E27FC236}">
                <a16:creationId xmlns:a16="http://schemas.microsoft.com/office/drawing/2014/main" id="{F3C23559-65D4-6EF5-A538-A44DFF0F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506" y="3927530"/>
            <a:ext cx="3585687" cy="285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AA50DD-1725-9E46-4F89-ABC31FB02BA4}"/>
              </a:ext>
            </a:extLst>
          </p:cNvPr>
          <p:cNvSpPr txBox="1"/>
          <p:nvPr/>
        </p:nvSpPr>
        <p:spPr>
          <a:xfrm>
            <a:off x="6221607" y="4411098"/>
            <a:ext cx="16820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классификация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79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E9670-916F-477C-89BA-5FF47822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29" y="74613"/>
            <a:ext cx="11048739" cy="1325563"/>
          </a:xfrm>
        </p:spPr>
        <p:txBody>
          <a:bodyPr>
            <a:normAutofit/>
          </a:bodyPr>
          <a:lstStyle/>
          <a:p>
            <a:r>
              <a:rPr lang="ru-RU" altLang="en-US" sz="4000" b="1" dirty="0">
                <a:solidFill>
                  <a:srgbClr val="333333"/>
                </a:solidFill>
                <a:latin typeface="Open Sans"/>
              </a:rPr>
              <a:t>Примеры задач анализа временных рядов</a:t>
            </a:r>
            <a:endParaRPr lang="en-US" sz="4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86B1EF-1336-4A07-9BDB-C7725BAAC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034E907-51B1-4A4D-8CAE-9AF9E1102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599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539E841-426D-415D-B0BF-AAE407980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42253D9-009B-4EF3-85AB-30837AC59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22" name="Picture 2" descr="image.png">
            <a:extLst>
              <a:ext uri="{FF2B5EF4-FFF2-40B4-BE49-F238E27FC236}">
                <a16:creationId xmlns:a16="http://schemas.microsoft.com/office/drawing/2014/main" id="{044CE5D0-4C93-426E-9EDD-17A05B819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0" t="17664" r="8442" b="22405"/>
          <a:stretch/>
        </p:blipFill>
        <p:spPr bwMode="auto">
          <a:xfrm>
            <a:off x="361950" y="1400176"/>
            <a:ext cx="6076951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45E777-883D-4B3B-9F6D-EF68E8D24447}"/>
              </a:ext>
            </a:extLst>
          </p:cNvPr>
          <p:cNvSpPr/>
          <p:nvPr/>
        </p:nvSpPr>
        <p:spPr>
          <a:xfrm>
            <a:off x="2136597" y="1085851"/>
            <a:ext cx="348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Сегментация временного ряда</a:t>
            </a:r>
            <a:endParaRPr lang="en-US" dirty="0"/>
          </a:p>
        </p:txBody>
      </p:sp>
      <p:pic>
        <p:nvPicPr>
          <p:cNvPr id="30724" name="Picture 4" descr="image.png">
            <a:extLst>
              <a:ext uri="{FF2B5EF4-FFF2-40B4-BE49-F238E27FC236}">
                <a16:creationId xmlns:a16="http://schemas.microsoft.com/office/drawing/2014/main" id="{817E5D86-CF1F-48B3-8D14-23CDE0A1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3790951"/>
            <a:ext cx="5133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AFF9D39-C232-46E8-B419-80C7689C63B4}"/>
              </a:ext>
            </a:extLst>
          </p:cNvPr>
          <p:cNvSpPr/>
          <p:nvPr/>
        </p:nvSpPr>
        <p:spPr>
          <a:xfrm>
            <a:off x="1631772" y="3568184"/>
            <a:ext cx="371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Кластеризация временного ряда</a:t>
            </a:r>
            <a:endParaRPr lang="en-US" dirty="0"/>
          </a:p>
        </p:txBody>
      </p:sp>
      <p:pic>
        <p:nvPicPr>
          <p:cNvPr id="17" name="Picture 6" descr="image.png">
            <a:extLst>
              <a:ext uri="{FF2B5EF4-FFF2-40B4-BE49-F238E27FC236}">
                <a16:creationId xmlns:a16="http://schemas.microsoft.com/office/drawing/2014/main" id="{4735A125-389B-40BD-B2FB-7DD620B9B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518" y="2049805"/>
            <a:ext cx="4238625" cy="303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2226AB-8B1C-4FC6-BE74-64D0635CC554}"/>
              </a:ext>
            </a:extLst>
          </p:cNvPr>
          <p:cNvSpPr txBox="1"/>
          <p:nvPr/>
        </p:nvSpPr>
        <p:spPr>
          <a:xfrm>
            <a:off x="8213548" y="1400176"/>
            <a:ext cx="3077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Поиск аномалий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4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Базовые 1й верно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06" y="1129096"/>
            <a:ext cx="10515600" cy="5135887"/>
          </a:xfrm>
        </p:spPr>
        <p:txBody>
          <a:bodyPr>
            <a:normAutofit fontScale="85000" lnSpcReduction="20000"/>
          </a:bodyPr>
          <a:lstStyle/>
          <a:p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Временные ряды (ВР) — </a:t>
            </a: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это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набор оцифрованных проиндексированных значений в заданном порядке.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Набор оцифрованных записей в произвольном порядке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Набор оцифрованных записей текста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Набор оцифрованных изображений</a:t>
            </a:r>
          </a:p>
          <a:p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Анализ временных рядов (ВР)</a:t>
            </a: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 - это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Набор методов для получения информации о параметрах/свойства ВР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Набор методов расположения записей ВР в заданном порядке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Набор методов визуализации записей ВР в заданном порядке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Набор методов визуализации записей параметров/свойств ВР</a:t>
            </a:r>
          </a:p>
          <a:p>
            <a:r>
              <a:rPr lang="ru-RU" sz="2400" b="1" dirty="0"/>
              <a:t>Типичные задачи анализа временных рядов</a:t>
            </a:r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 (ВР)</a:t>
            </a: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 - это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Предсказание будущих значений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Сравнение случайных значений ВР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Снижение размерности случайных значений ВР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случайных значений ВР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65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Продвинутые </a:t>
            </a:r>
            <a:r>
              <a:rPr lang="en-US" sz="4800" b="1" dirty="0"/>
              <a:t>(X)-</a:t>
            </a:r>
            <a:r>
              <a:rPr lang="ru-RU" sz="4800" b="1" dirty="0"/>
              <a:t>верно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29" y="1075308"/>
            <a:ext cx="10515600" cy="5666151"/>
          </a:xfrm>
        </p:spPr>
        <p:txBody>
          <a:bodyPr>
            <a:normAutofit fontScale="92500" lnSpcReduction="20000"/>
          </a:bodyPr>
          <a:lstStyle/>
          <a:p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Выберите примеры временных рядов (ВР) 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База данных о загруженности </a:t>
            </a:r>
            <a:r>
              <a:rPr lang="ru-RU" dirty="0" err="1">
                <a:cs typeface="Times New Roman" panose="02020603050405020304" pitchFamily="18" charset="0"/>
              </a:rPr>
              <a:t>колл</a:t>
            </a:r>
            <a:r>
              <a:rPr lang="ru-RU" dirty="0">
                <a:cs typeface="Times New Roman" panose="02020603050405020304" pitchFamily="18" charset="0"/>
              </a:rPr>
              <a:t>-центра (х)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Данные датчиков о поведении напряжения в сети (х)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База анкет клиентов банка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База изображений дефектов выплавки металла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База диагнозов пациентов клиники</a:t>
            </a:r>
          </a:p>
          <a:p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Выберите примеры типичных задачи предсказания ВР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Определения будущих знаний погоды (х)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Определение времени выхода из строя оборудования по вибрациям(х)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Постановка диагноза о заболевании по ЭКГ пациента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Определение скачка напряжения в сети по его замерам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Визуализация сезонных зависимостей в стоимости продукта</a:t>
            </a:r>
          </a:p>
          <a:p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Выберите примеры задач, которые можно сводить </a:t>
            </a:r>
            <a:r>
              <a:rPr lang="ru-RU" sz="2300" b="1">
                <a:ea typeface="Calibri" panose="020F0502020204030204" pitchFamily="34" charset="0"/>
                <a:cs typeface="Times New Roman" panose="02020603050405020304" pitchFamily="18" charset="0"/>
              </a:rPr>
              <a:t>к анализу ВР</a:t>
            </a:r>
            <a:endParaRPr lang="ru-RU" sz="23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1900" dirty="0">
                <a:ea typeface="Calibri" panose="020F0502020204030204" pitchFamily="34" charset="0"/>
                <a:cs typeface="Times New Roman" panose="02020603050405020304" pitchFamily="18" charset="0"/>
              </a:rPr>
              <a:t>Анализ кардиограммы пациента</a:t>
            </a:r>
            <a:r>
              <a:rPr lang="ru-RU" sz="2000" dirty="0">
                <a:cs typeface="Times New Roman" panose="02020603050405020304" pitchFamily="18" charset="0"/>
              </a:rPr>
              <a:t>(х)</a:t>
            </a:r>
            <a:endParaRPr lang="ru-RU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1900" dirty="0">
                <a:ea typeface="Calibri" panose="020F0502020204030204" pitchFamily="34" charset="0"/>
                <a:cs typeface="Times New Roman" panose="02020603050405020304" pitchFamily="18" charset="0"/>
              </a:rPr>
              <a:t>Анализ информации о перемещение объекта на видеозаписи</a:t>
            </a:r>
            <a:r>
              <a:rPr lang="ru-RU" sz="2000" dirty="0">
                <a:cs typeface="Times New Roman" panose="02020603050405020304" pitchFamily="18" charset="0"/>
              </a:rPr>
              <a:t>(х)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Анализ риска невыплат кредита по первоначальной анкета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Анализ размера опухали на изображении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Анализ цены автомобиля по его параметрам</a:t>
            </a:r>
          </a:p>
          <a:p>
            <a:pPr marL="914400" lvl="1" indent="-457200">
              <a:buFont typeface="+mj-lt"/>
              <a:buAutoNum type="arabicPeriod"/>
            </a:pPr>
            <a:endParaRPr lang="ru-RU" sz="2000" dirty="0"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2000" dirty="0"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19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24A6212-A247-01FE-D75C-9E37B642C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783364"/>
              </p:ext>
            </p:extLst>
          </p:nvPr>
        </p:nvGraphicFramePr>
        <p:xfrm>
          <a:off x="440266" y="406056"/>
          <a:ext cx="10892130" cy="6045888"/>
        </p:xfrm>
        <a:graphic>
          <a:graphicData uri="http://schemas.openxmlformats.org/drawingml/2006/table">
            <a:tbl>
              <a:tblPr/>
              <a:tblGrid>
                <a:gridCol w="3439576">
                  <a:extLst>
                    <a:ext uri="{9D8B030D-6E8A-4147-A177-3AD203B41FA5}">
                      <a16:colId xmlns:a16="http://schemas.microsoft.com/office/drawing/2014/main" val="1637185723"/>
                    </a:ext>
                  </a:extLst>
                </a:gridCol>
                <a:gridCol w="3437964">
                  <a:extLst>
                    <a:ext uri="{9D8B030D-6E8A-4147-A177-3AD203B41FA5}">
                      <a16:colId xmlns:a16="http://schemas.microsoft.com/office/drawing/2014/main" val="1001855980"/>
                    </a:ext>
                  </a:extLst>
                </a:gridCol>
                <a:gridCol w="4014590">
                  <a:extLst>
                    <a:ext uri="{9D8B030D-6E8A-4147-A177-3AD203B41FA5}">
                      <a16:colId xmlns:a16="http://schemas.microsoft.com/office/drawing/2014/main" val="1339203727"/>
                    </a:ext>
                  </a:extLst>
                </a:gridCol>
              </a:tblGrid>
              <a:tr h="527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Название этапа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Активность преподавателя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Активность студентов 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665593"/>
                  </a:ext>
                </a:extLst>
              </a:tr>
              <a:tr h="4118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знакомство, программа занятия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представление, программа, результат - визуализация временных рядов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979793"/>
                  </a:ext>
                </a:extLst>
              </a:tr>
              <a:tr h="522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определение и примеры временных рядов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рассказ о примерах временных рядов, одномерные и много мерные временные ряды, 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придумать пример временного ряда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854314"/>
                  </a:ext>
                </a:extLst>
              </a:tr>
              <a:tr h="498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модель временного ряда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рассказ о тренде, сезонности, остатке, цикличности, примеры каждой составляющей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показываются примеры временных рядов, нужно назвать что преобладает тренд или сезонность описать ряд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135898"/>
                  </a:ext>
                </a:extLst>
              </a:tr>
              <a:tr h="5850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 статистическом подходе к анализу временного ряда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рассказ о статистическом подходе к анализу временного ряда, понятие стационарности, шуме, несколько слов об анализе остатков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показываются примеры , нужно называть где ряд стационарен, где нет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151615"/>
                  </a:ext>
                </a:extLst>
              </a:tr>
              <a:tr h="6716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практика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рассказывается о примере временного ряда и возможностях его визуализации и предварительного анализа  в рамках фреймворка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pandas</a:t>
                      </a:r>
                      <a:endParaRPr lang="en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предлагается выбрать свой вариант временного ряд и провести аналогичный анализ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56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38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4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Анализ временных рядов</a:t>
            </a:r>
            <a:endParaRPr lang="en-US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24" y="1254843"/>
            <a:ext cx="11229174" cy="552197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Временные ряды —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это набор оцифрованных проиндексированных значений, в которых каждый отсчет связан с другим некоторой зависимостью. </a:t>
            </a:r>
          </a:p>
          <a:p>
            <a:pPr indent="450215"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730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Часто временной ряд — это набор наблюдений (выборок), проиндексированных по времени (но также может использоваться другая индексированная переменная).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730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 общем случае временная переменная дискретна и задана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 равномерными временными шагами, и в этом случае мы имеем дискретный временной ряд.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450215">
              <a:lnSpc>
                <a:spcPct val="107000"/>
              </a:lnSpc>
              <a:tabLst>
                <a:tab pos="228600" algn="l"/>
                <a:tab pos="4730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Однако он может быть непрерывным, в этом случае мы можем сказать, что у нас есть непрерывные временные ряды.</a:t>
            </a: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7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4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Анализ временных рядов</a:t>
            </a:r>
            <a:endParaRPr lang="en-US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24" y="1254843"/>
            <a:ext cx="11229174" cy="5521972"/>
          </a:xfrm>
        </p:spPr>
        <p:txBody>
          <a:bodyPr>
            <a:normAutofit/>
          </a:bodyPr>
          <a:lstStyle/>
          <a:p>
            <a:pPr marL="685800" indent="-457200">
              <a:lnSpc>
                <a:spcPct val="107000"/>
              </a:lnSpc>
            </a:pP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Анализ временных рядов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- это один или последовательный набор методов/алгоритмов для получения (или оценки/прогнозирования) некоторых параметров (или характеристик) ряда.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>
              <a:lnSpc>
                <a:spcPct val="107000"/>
              </a:lnSpc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Такими характеристиками могут быть дальнейшие (предыдущие) значения выборки, некоторые параметры ряда или вообще оценка соответствия ряда некоторой модели.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>
              <a:lnSpc>
                <a:spcPct val="107000"/>
              </a:lnSpc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Как правило, ряды обрабатываются статистическими методами анализа.</a:t>
            </a: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1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14" y="74965"/>
            <a:ext cx="10563136" cy="1325563"/>
          </a:xfrm>
        </p:spPr>
        <p:txBody>
          <a:bodyPr>
            <a:normAutofit/>
          </a:bodyPr>
          <a:lstStyle/>
          <a:p>
            <a:r>
              <a:rPr lang="ru-RU" sz="3600" b="1" dirty="0"/>
              <a:t>Примеры приложений анализа временных рядов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30" y="1254843"/>
            <a:ext cx="10887342" cy="5521972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Экономическое прогнозирование </a:t>
            </a:r>
            <a:r>
              <a:rPr lang="ru-RU" dirty="0"/>
              <a:t>(эконометрический анализ, анализ фондовой биржи, потребление ресурсов).</a:t>
            </a:r>
          </a:p>
          <a:p>
            <a:pPr lvl="0"/>
            <a:r>
              <a:rPr lang="ru-RU" b="1" dirty="0"/>
              <a:t>Диагностика промышленных установок</a:t>
            </a:r>
            <a:r>
              <a:rPr lang="ru-RU" dirty="0"/>
              <a:t> (например, диагностика неисправностей станков или других устройств с помощью анализа вибрации).</a:t>
            </a:r>
          </a:p>
          <a:p>
            <a:pPr lvl="0"/>
            <a:r>
              <a:rPr lang="ru-RU" b="1" dirty="0"/>
              <a:t>Прогнозирование поведения физико-химических процессов </a:t>
            </a:r>
            <a:r>
              <a:rPr lang="ru-RU" dirty="0"/>
              <a:t>(например, прогноз солнечных пятен, прогноз погоды).</a:t>
            </a: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8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14" y="74965"/>
            <a:ext cx="10563136" cy="1325563"/>
          </a:xfrm>
        </p:spPr>
        <p:txBody>
          <a:bodyPr>
            <a:normAutofit/>
          </a:bodyPr>
          <a:lstStyle/>
          <a:p>
            <a:r>
              <a:rPr lang="ru-RU" sz="3600" b="1" dirty="0"/>
              <a:t>Примеры приложений анализа временных рядов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30" y="1254843"/>
            <a:ext cx="10887342" cy="5521972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Медицинская диагностика </a:t>
            </a:r>
            <a:r>
              <a:rPr lang="ru-RU" dirty="0"/>
              <a:t>(ЭЭГ, ЭМГ и т. Д.).</a:t>
            </a:r>
          </a:p>
          <a:p>
            <a:pPr lvl="0"/>
            <a:r>
              <a:rPr lang="ru-RU" b="1" dirty="0"/>
              <a:t>Обработка сигналов </a:t>
            </a:r>
            <a:r>
              <a:rPr lang="ru-RU" dirty="0"/>
              <a:t>(например, измерительные сигналы от некоторых промышленных датчиков).</a:t>
            </a:r>
          </a:p>
          <a:p>
            <a:pPr lvl="0"/>
            <a:r>
              <a:rPr lang="ru-RU" b="1" dirty="0"/>
              <a:t>Контроль и диагностика производства продукции </a:t>
            </a:r>
            <a:r>
              <a:rPr lang="ru-RU" dirty="0"/>
              <a:t>(например, прогноз качества продукции по результатам измерений).</a:t>
            </a:r>
          </a:p>
          <a:p>
            <a:pPr lvl="0"/>
            <a:r>
              <a:rPr lang="ru-RU" b="1" dirty="0"/>
              <a:t>Базы данных временных рядов (TSDB)</a:t>
            </a:r>
            <a:r>
              <a:rPr lang="ru-RU" dirty="0"/>
              <a:t> — это база данных, оптимизированная для значений с временными отметками или база временных рядов. База данных временных рядов создана специально для обработки каких-либо значений и событий с отметками времени. В некоторых случаях базы данных имеют значительные преимущества по сравнению с классическими подходами</a:t>
            </a:r>
            <a:r>
              <a:rPr lang="ru-RU" sz="3200" dirty="0"/>
              <a:t>.</a:t>
            </a: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9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97785"/>
            <a:ext cx="11025505" cy="983316"/>
          </a:xfrm>
        </p:spPr>
        <p:txBody>
          <a:bodyPr>
            <a:normAutofit/>
          </a:bodyPr>
          <a:lstStyle/>
          <a:p>
            <a:r>
              <a:rPr lang="ru-RU" b="1" dirty="0"/>
              <a:t>Задачи анализа временных рядов. 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057277"/>
            <a:ext cx="11534775" cy="56942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1" dirty="0"/>
              <a:t>Основные задачи анализа временных рядов:</a:t>
            </a:r>
            <a:endParaRPr lang="ru-RU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Прогнозирование будущих значения ряда (может быть прогнозирование значений вне выборки или внутри нее).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Восстановление неполного ряда (при отсутствии некоторых данных внутри ряда).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Оценка параметров ряда. Например, период сезонности (или цикличности), наклон тренда.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Классификация участков временных рядов.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Генерация временных рядов.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Обнаружение аномалий.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Поиск закономерностей во временных рядах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Сегментация временных рядов (поиск значимых участков)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Кластеризация временных рядов.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029800-8894-4689-9661-66448B17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91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97785"/>
            <a:ext cx="11025505" cy="983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b="1" dirty="0"/>
              <a:t> Вспомогательные задачи анализа временных рядов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057277"/>
            <a:ext cx="11534775" cy="569426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800" dirty="0"/>
              <a:t>Шумоподавление.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800" dirty="0"/>
              <a:t>Преобразование (трансформация) временного ряда. Нелинейное преобразование для лучшего представления временных рядов, простейшими из них являются производные и логарифмические преобразования.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800" dirty="0"/>
              <a:t>Разложение временного ряда (декомпозиция). Извлечение некоторых компонентов, например тренда.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800" dirty="0"/>
              <a:t>Повторная дискретизация и повторное квантование рядов, а также интерполяция – сжатие, увеличение размерности, компенсация эффектов неравномерного квантования или неравномерной дискретизации, заполнение пропусков.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029800-8894-4689-9661-66448B17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8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97785"/>
            <a:ext cx="11025505" cy="983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b="1" dirty="0"/>
              <a:t> Теорема Котельникова в анализе временных рядов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057277"/>
            <a:ext cx="11534775" cy="569426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600" dirty="0"/>
              <a:t>Чем чаще процесс происходит во времени (то есть чем выше частота процесса) – тем больше отсчетов дискретного временного ряда необходимо брать на единицу времени (то есть тем выше должна быть частота дискретизации).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600" dirty="0"/>
              <a:t>Теорема Котельникова утверждает что минимум необходимо иметь по два отсчета на период процесса (то есть частота дискретизации должна быть минимум в два раза выше максимально ожидаемой частоты процесса).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kumimoji="0" lang="ru-RU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Отклонение от теоремы</a:t>
            </a:r>
            <a:r>
              <a:rPr kumimoji="0" lang="ru-RU" altLang="en-US" sz="2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может привести к отображению данных во временном ряду как аномальных данных (например эффект </a:t>
            </a:r>
            <a:r>
              <a:rPr kumimoji="0" lang="ru-RU" altLang="en-US" sz="26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алиасинга</a:t>
            </a:r>
            <a:r>
              <a:rPr kumimoji="0" lang="ru-RU" altLang="en-US" sz="2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altLang="en-US" sz="2600" dirty="0">
                <a:latin typeface="Arial" panose="020B0604020202020204" pitchFamily="34" charset="0"/>
              </a:rPr>
              <a:t>Теорема </a:t>
            </a:r>
            <a:r>
              <a:rPr lang="ru-RU" sz="2600" dirty="0">
                <a:latin typeface="Arial" panose="020B0604020202020204" pitchFamily="34" charset="0"/>
              </a:rPr>
              <a:t>Котельникова в первую очередь используется в случае равномерного шага дискретизации.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029800-8894-4689-9661-66448B17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822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1064</Words>
  <Application>Microsoft Macintosh PowerPoint</Application>
  <PresentationFormat>Широкоэкранный</PresentationFormat>
  <Paragraphs>145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Georgia</vt:lpstr>
      <vt:lpstr>Open Sans</vt:lpstr>
      <vt:lpstr>Times New Roman</vt:lpstr>
      <vt:lpstr>Trebuchet MS</vt:lpstr>
      <vt:lpstr>Тема Office</vt:lpstr>
      <vt:lpstr>Введение в анализ  временных рядов</vt:lpstr>
      <vt:lpstr>Презентация PowerPoint</vt:lpstr>
      <vt:lpstr>Анализ временных рядов</vt:lpstr>
      <vt:lpstr>Анализ временных рядов</vt:lpstr>
      <vt:lpstr>Примеры приложений анализа временных рядов</vt:lpstr>
      <vt:lpstr>Примеры приложений анализа временных рядов</vt:lpstr>
      <vt:lpstr>Задачи анализа временных рядов. </vt:lpstr>
      <vt:lpstr> Вспомогательные задачи анализа временных рядов</vt:lpstr>
      <vt:lpstr> Теорема Котельникова в анализе временных рядов</vt:lpstr>
      <vt:lpstr>Примеры приложений анализа временных рядов. Экономическое прогнозирование.</vt:lpstr>
      <vt:lpstr>Примеры приложений анализа временных рядов. Промышленные применения</vt:lpstr>
      <vt:lpstr>Примеры приложений анализа временных рядов.</vt:lpstr>
      <vt:lpstr>Примеры приложений анализа временных рядов.</vt:lpstr>
      <vt:lpstr>Примеры многомерных временных рядов</vt:lpstr>
      <vt:lpstr>Примеры приложений анализа временных рядов.</vt:lpstr>
      <vt:lpstr>Примеры задач анализа временных рядов</vt:lpstr>
      <vt:lpstr>Примеры задач анализа временных рядов</vt:lpstr>
      <vt:lpstr>Вопросы Базовые 1й верно</vt:lpstr>
      <vt:lpstr>Вопросы Продвинутые (X)-верно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77</cp:revision>
  <dcterms:created xsi:type="dcterms:W3CDTF">2021-10-31T10:57:36Z</dcterms:created>
  <dcterms:modified xsi:type="dcterms:W3CDTF">2023-09-26T15:21:21Z</dcterms:modified>
</cp:coreProperties>
</file>