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52" r:id="rId2"/>
    <p:sldId id="353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88" r:id="rId16"/>
    <p:sldId id="38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" autoAdjust="0"/>
    <p:restoredTop sz="90986" autoAdjust="0"/>
  </p:normalViewPr>
  <p:slideViewPr>
    <p:cSldViewPr snapToGrid="0">
      <p:cViewPr varScale="1">
        <p:scale>
          <a:sx n="110" d="100"/>
          <a:sy n="110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0246F-5962-E14A-AAF2-985CCFDAC345}" type="datetimeFigureOut">
              <a:rPr lang="ru-RU" smtClean="0"/>
              <a:t>05.10.2023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4F326-5F8D-6A4F-9B75-A3402553DF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0765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CFB4BA-4847-4950-9046-35C57469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50F236-05DE-4EA6-B24B-C0FEBD729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412F55E-4C2C-4815-9251-414FB0B4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7044F1-1BCB-437D-94B7-748CD73B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FE5FCA-3381-4AA7-97BE-E08360D07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FE3F53-D493-48AC-971D-7454A8D7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A05121-2968-48C3-BB49-AF0AC43AD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A79E25-1AB6-488D-AFD4-754FABB4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133EB6-0DE0-4289-8048-2D6D72BA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889C22-9049-4BFC-8501-80812502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1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0A8197-99AF-4047-BB35-1E28D8D18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B8222B-3624-4C62-9AC8-0C9ACA8710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1FCEF-30E5-4242-9E96-510141165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3953CE-A629-44C1-8C47-D85C4C21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4200CE6-DA51-4537-A51E-3A38FB76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01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2078B4-C8B8-4494-8D96-3C27E8336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14A32-4487-4DEA-8E16-BCEFD6805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AA63F3-81BF-4E33-9692-6778B8E19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E3BEBD-8CC4-4081-9FDB-95EB8C3FA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FB63A-262B-4B36-853D-8FD6AE11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4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C43E4F-3035-403A-BF75-75C94FBB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03DCB50-56CC-4CB7-B0E9-C49EE413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8699E2-26D2-4F29-BECB-D9506448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572401-E422-4507-AF7F-D7097CB4E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C6EC42-24E3-47D8-9888-D943C927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2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D8482-B2D7-40A8-802B-023F79090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C7A474-D83F-4629-BFC3-2F4B70530F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DD1A05-87B9-4B2D-8E14-4A30D386B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BC8B2B-8080-4609-A242-EA6E91AF7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48783-5AEF-42A6-9B25-9575CD40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1D6438-4412-440C-9295-08502F80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3A02B6-9656-414C-BE0E-10520656D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0224BE-5E0C-4E18-BFEF-DD7D38630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82B3EE-40C5-4C9D-A53F-B840D95C5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E08FC7-9C8F-40C5-A36C-57D977012B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A3F2C0-DF9F-4B0C-8FF7-87FA6D0C98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70B12D-A9FE-4003-AD82-C945E4650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1D85015-23A3-46A2-835F-65D23A8CC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CA17E4-0196-4A48-A9E8-2CDD6481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0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33BF47-6BDB-4118-A251-A1E8A5BA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7ED7011-686E-45C2-8968-A0B2E5D91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ACE154-94EF-4E83-9D3F-7EE19302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55E03A-D16A-4D69-90DC-E58F3F32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0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74E9CB4-2963-43D8-8D7F-D3C9C5A63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54DA748-DD83-4645-AFEB-64F92704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D3C6B88-BC8D-458D-A522-282B466F8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70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876CF2-7597-4002-8ABA-F1D3B86D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3F4F31-CC84-417F-B967-C992A4599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1EC5051-C614-4B70-A698-B21DE6B2C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3610-5D28-44EB-9587-C384AEC28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3EF8BB-8CBF-4362-9146-DEF1DEC2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11AA93E-098B-4DBE-A044-721E37D6D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63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CC3971-FAC8-4F52-B15E-7F9CCA65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583E30-D6F9-47C1-B0FD-3070A90D9C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133E1C3-FED5-47C3-8D75-D0E1CE87A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B8DF28-82CD-4556-9610-6627C6C1E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54358-7942-4E40-AF93-18EF33D3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356B49-2C0E-451A-8A9A-74FDF9A8C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81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5DBB2-2936-4C5B-A898-17ABF819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DD482A-BA7D-4219-92B7-5B66F76D4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365484-7FD2-4223-ACAC-F0B65AFF5E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43DC6-30E4-4569-999A-C703F926F2AF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91DAA7-F8E0-4BCD-8D26-540FF2A6E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25FF6-6DD2-4839-9908-5D121329B4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3B737-A709-4ABC-AFE0-A6B067850C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26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E3A209-E86B-43CF-A4CE-1917FCF9C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9080" y="2371415"/>
            <a:ext cx="10932920" cy="3760934"/>
          </a:xfrm>
        </p:spPr>
        <p:txBody>
          <a:bodyPr>
            <a:normAutofit fontScale="90000"/>
          </a:bodyPr>
          <a:lstStyle/>
          <a:p>
            <a:r>
              <a:rPr lang="ru-RU" sz="8800" b="1" dirty="0"/>
              <a:t>М</a:t>
            </a:r>
            <a:r>
              <a:rPr lang="en-US" sz="8800" b="1" dirty="0" err="1"/>
              <a:t>одели</a:t>
            </a:r>
            <a:r>
              <a:rPr lang="en-US" sz="8800" b="1" dirty="0"/>
              <a:t> </a:t>
            </a:r>
            <a:r>
              <a:rPr lang="ru-RU" sz="8800" b="1" dirty="0"/>
              <a:t>интегрированной а</a:t>
            </a:r>
            <a:r>
              <a:rPr lang="en-US" sz="8800" b="1" dirty="0" err="1"/>
              <a:t>вторегресси</a:t>
            </a:r>
            <a:r>
              <a:rPr lang="ru-RU" sz="8800" b="1" dirty="0"/>
              <a:t>и</a:t>
            </a:r>
            <a:r>
              <a:rPr lang="en-US" sz="8800" b="1" dirty="0"/>
              <a:t> </a:t>
            </a:r>
            <a:br>
              <a:rPr lang="en-US" sz="8800" b="1" dirty="0"/>
            </a:br>
            <a:r>
              <a:rPr lang="ru-RU" sz="8800" b="1" dirty="0"/>
              <a:t>с</a:t>
            </a:r>
            <a:r>
              <a:rPr lang="en-US" sz="8800" b="1" dirty="0" err="1"/>
              <a:t>кользящ</a:t>
            </a:r>
            <a:r>
              <a:rPr lang="ru-RU" sz="8800" b="1" dirty="0"/>
              <a:t>его</a:t>
            </a:r>
            <a:r>
              <a:rPr lang="en-US" sz="8800" b="1" dirty="0"/>
              <a:t> </a:t>
            </a:r>
            <a:r>
              <a:rPr lang="en-US" sz="8800" b="1" dirty="0" err="1"/>
              <a:t>средн</a:t>
            </a:r>
            <a:r>
              <a:rPr lang="ru-RU" sz="8800" b="1" dirty="0"/>
              <a:t>его</a:t>
            </a:r>
            <a:br>
              <a:rPr lang="ru-RU" sz="8800" b="1" dirty="0"/>
            </a:br>
            <a:r>
              <a:rPr lang="en-US" sz="8800" b="1" dirty="0"/>
              <a:t>ARIMA </a:t>
            </a:r>
          </a:p>
        </p:txBody>
      </p:sp>
    </p:spTree>
    <p:extLst>
      <p:ext uri="{BB962C8B-B14F-4D97-AF65-F5344CB8AC3E}">
        <p14:creationId xmlns:p14="http://schemas.microsoft.com/office/powerpoint/2010/main" val="4277028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1935"/>
          </a:xfrm>
        </p:spPr>
        <p:txBody>
          <a:bodyPr/>
          <a:lstStyle/>
          <a:p>
            <a:r>
              <a:rPr lang="ru-RU" dirty="0"/>
              <a:t>О производных и тренде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4215" y="1184662"/>
            <a:ext cx="11226553" cy="5673338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ru-RU" sz="2200" dirty="0"/>
              <a:t>Обычная численная производная </a:t>
            </a:r>
            <a:r>
              <a:rPr lang="ru-RU" dirty="0"/>
              <a:t>убирает</a:t>
            </a:r>
            <a:r>
              <a:rPr lang="ru-RU" sz="2200" dirty="0" smtClean="0"/>
              <a:t> </a:t>
            </a:r>
            <a:r>
              <a:rPr lang="ru-RU" sz="2200" dirty="0"/>
              <a:t>тренд во временном ряду.</a:t>
            </a:r>
          </a:p>
          <a:p>
            <a:pPr>
              <a:spcBef>
                <a:spcPts val="300"/>
              </a:spcBef>
            </a:pPr>
            <a:r>
              <a:rPr lang="en-US" sz="2100" dirty="0" err="1"/>
              <a:t>Модель</a:t>
            </a:r>
            <a:r>
              <a:rPr lang="en-US" sz="2100" dirty="0"/>
              <a:t> с </a:t>
            </a:r>
            <a:r>
              <a:rPr lang="en-US" sz="2100" dirty="0" err="1"/>
              <a:t>одним</a:t>
            </a:r>
            <a:r>
              <a:rPr lang="en-US" sz="2100" dirty="0"/>
              <a:t> </a:t>
            </a:r>
            <a:r>
              <a:rPr lang="en-US" sz="2100" dirty="0" err="1"/>
              <a:t>порядком</a:t>
            </a:r>
            <a:r>
              <a:rPr lang="en-US" sz="2100" dirty="0"/>
              <a:t> </a:t>
            </a:r>
            <a:r>
              <a:rPr lang="en-US" sz="2100" dirty="0" err="1"/>
              <a:t>дифференцирования</a:t>
            </a:r>
            <a:r>
              <a:rPr lang="en-US" sz="2100" dirty="0"/>
              <a:t> </a:t>
            </a:r>
            <a:r>
              <a:rPr lang="en-US" sz="2100" dirty="0" err="1"/>
              <a:t>предполагает</a:t>
            </a:r>
            <a:r>
              <a:rPr lang="en-US" sz="2100" dirty="0"/>
              <a:t>, </a:t>
            </a:r>
            <a:r>
              <a:rPr lang="en-US" sz="2100" dirty="0" err="1"/>
              <a:t>что</a:t>
            </a:r>
            <a:r>
              <a:rPr lang="en-US" sz="2100" dirty="0"/>
              <a:t> </a:t>
            </a:r>
            <a:r>
              <a:rPr lang="en-US" sz="2100" dirty="0" err="1"/>
              <a:t>исходный</a:t>
            </a:r>
            <a:r>
              <a:rPr lang="en-US" sz="2100" dirty="0"/>
              <a:t> </a:t>
            </a:r>
            <a:r>
              <a:rPr lang="en-US" sz="2100" dirty="0" err="1"/>
              <a:t>ряд</a:t>
            </a:r>
            <a:r>
              <a:rPr lang="en-US" sz="2100" dirty="0"/>
              <a:t> </a:t>
            </a:r>
            <a:r>
              <a:rPr lang="en-US" sz="2100" dirty="0" err="1"/>
              <a:t>имеет</a:t>
            </a:r>
            <a:r>
              <a:rPr lang="en-US" sz="2100" dirty="0"/>
              <a:t> </a:t>
            </a:r>
            <a:r>
              <a:rPr lang="en-US" sz="2100" dirty="0" err="1"/>
              <a:t>постоянный</a:t>
            </a:r>
            <a:r>
              <a:rPr lang="en-US" sz="2100" dirty="0"/>
              <a:t> </a:t>
            </a:r>
            <a:r>
              <a:rPr lang="en-US" sz="2100" dirty="0" err="1"/>
              <a:t>средний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(</a:t>
            </a:r>
            <a:r>
              <a:rPr lang="en-US" sz="2100" dirty="0" err="1"/>
              <a:t>например</a:t>
            </a:r>
            <a:r>
              <a:rPr lang="en-US" sz="2100" dirty="0"/>
              <a:t>, </a:t>
            </a:r>
            <a:r>
              <a:rPr lang="en-US" sz="2100" dirty="0" err="1"/>
              <a:t>случайное</a:t>
            </a:r>
            <a:r>
              <a:rPr lang="en-US" sz="2100" dirty="0"/>
              <a:t> </a:t>
            </a:r>
            <a:r>
              <a:rPr lang="en-US" sz="2100" dirty="0" err="1"/>
              <a:t>блуждание</a:t>
            </a:r>
            <a:r>
              <a:rPr lang="en-US" sz="2100" dirty="0"/>
              <a:t> </a:t>
            </a:r>
            <a:r>
              <a:rPr lang="en-US" sz="2100" dirty="0" err="1"/>
              <a:t>или</a:t>
            </a:r>
            <a:r>
              <a:rPr lang="en-US" sz="2100" dirty="0"/>
              <a:t> </a:t>
            </a:r>
            <a:r>
              <a:rPr lang="en-US" sz="2100" dirty="0" err="1"/>
              <a:t>модель</a:t>
            </a:r>
            <a:r>
              <a:rPr lang="en-US" sz="2100" dirty="0"/>
              <a:t> </a:t>
            </a:r>
            <a:r>
              <a:rPr lang="en-US" sz="2100" dirty="0" err="1"/>
              <a:t>типа</a:t>
            </a:r>
            <a:r>
              <a:rPr lang="en-US" sz="2100" dirty="0"/>
              <a:t> </a:t>
            </a:r>
            <a:r>
              <a:rPr lang="en-US" sz="2100" dirty="0" err="1"/>
              <a:t>простого</a:t>
            </a:r>
            <a:r>
              <a:rPr lang="en-US" sz="2100" dirty="0"/>
              <a:t> </a:t>
            </a:r>
            <a:r>
              <a:rPr lang="en-US" sz="2100" dirty="0" err="1"/>
              <a:t>скользящего</a:t>
            </a:r>
            <a:r>
              <a:rPr lang="en-US" sz="2100" dirty="0"/>
              <a:t> </a:t>
            </a:r>
            <a:r>
              <a:rPr lang="en-US" sz="2100" dirty="0" err="1"/>
              <a:t>среднего</a:t>
            </a:r>
            <a:r>
              <a:rPr lang="en-US" sz="2100" dirty="0"/>
              <a:t>). </a:t>
            </a:r>
          </a:p>
          <a:p>
            <a:pPr>
              <a:spcBef>
                <a:spcPts val="300"/>
              </a:spcBef>
            </a:pPr>
            <a:r>
              <a:rPr lang="en-US" sz="2100" dirty="0" err="1"/>
              <a:t>Модель</a:t>
            </a:r>
            <a:r>
              <a:rPr lang="en-US" sz="2100" dirty="0"/>
              <a:t> с </a:t>
            </a:r>
            <a:r>
              <a:rPr lang="en-US" sz="2100" dirty="0" err="1"/>
              <a:t>двумя</a:t>
            </a:r>
            <a:r>
              <a:rPr lang="en-US" sz="2100" dirty="0"/>
              <a:t> </a:t>
            </a:r>
            <a:r>
              <a:rPr lang="en-US" sz="2100" dirty="0" err="1"/>
              <a:t>порядками</a:t>
            </a:r>
            <a:r>
              <a:rPr lang="en-US" sz="2100" dirty="0"/>
              <a:t> </a:t>
            </a:r>
            <a:r>
              <a:rPr lang="en-US" sz="2100" dirty="0" err="1"/>
              <a:t>дифференцирования</a:t>
            </a:r>
            <a:r>
              <a:rPr lang="en-US" sz="2100" dirty="0"/>
              <a:t> </a:t>
            </a:r>
            <a:r>
              <a:rPr lang="en-US" sz="2100" dirty="0" err="1"/>
              <a:t>предполагает</a:t>
            </a:r>
            <a:r>
              <a:rPr lang="en-US" sz="2100" dirty="0"/>
              <a:t>, </a:t>
            </a:r>
            <a:r>
              <a:rPr lang="en-US" sz="2100" dirty="0" err="1"/>
              <a:t>что</a:t>
            </a:r>
            <a:r>
              <a:rPr lang="en-US" sz="2100" dirty="0"/>
              <a:t> </a:t>
            </a:r>
            <a:r>
              <a:rPr lang="en-US" sz="2100" dirty="0" err="1"/>
              <a:t>исходный</a:t>
            </a:r>
            <a:r>
              <a:rPr lang="en-US" sz="2100" dirty="0"/>
              <a:t> </a:t>
            </a:r>
            <a:r>
              <a:rPr lang="en-US" sz="2100" dirty="0" err="1"/>
              <a:t>ряд</a:t>
            </a:r>
            <a:r>
              <a:rPr lang="en-US" sz="2100" dirty="0"/>
              <a:t> </a:t>
            </a:r>
            <a:r>
              <a:rPr lang="en-US" sz="2100" dirty="0" err="1"/>
              <a:t>имеет</a:t>
            </a:r>
            <a:r>
              <a:rPr lang="en-US" sz="2100" dirty="0"/>
              <a:t> </a:t>
            </a:r>
            <a:r>
              <a:rPr lang="en-US" sz="2100" dirty="0" err="1"/>
              <a:t>изменяющийся</a:t>
            </a:r>
            <a:r>
              <a:rPr lang="en-US" sz="2100" dirty="0"/>
              <a:t> </a:t>
            </a:r>
            <a:r>
              <a:rPr lang="en-US" sz="2100" dirty="0" err="1"/>
              <a:t>во</a:t>
            </a:r>
            <a:r>
              <a:rPr lang="en-US" sz="2100" dirty="0"/>
              <a:t> </a:t>
            </a:r>
            <a:r>
              <a:rPr lang="en-US" sz="2100" dirty="0" err="1"/>
              <a:t>времени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</a:t>
            </a:r>
            <a:r>
              <a:rPr lang="ru-RU" sz="2100" dirty="0"/>
              <a:t> </a:t>
            </a:r>
            <a:r>
              <a:rPr lang="en-US" sz="2100" dirty="0"/>
              <a:t>(</a:t>
            </a:r>
            <a:r>
              <a:rPr lang="en-US" sz="2100" dirty="0" err="1"/>
              <a:t>например</a:t>
            </a:r>
            <a:r>
              <a:rPr lang="en-US" sz="2100" dirty="0"/>
              <a:t>, </a:t>
            </a:r>
            <a:r>
              <a:rPr lang="en-US" sz="2100" dirty="0" err="1"/>
              <a:t>случайный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</a:t>
            </a:r>
            <a:r>
              <a:rPr lang="en-US" sz="2100" dirty="0" err="1"/>
              <a:t>или</a:t>
            </a:r>
            <a:r>
              <a:rPr lang="en-US" sz="2100" dirty="0"/>
              <a:t> </a:t>
            </a:r>
            <a:r>
              <a:rPr lang="en-US" sz="2100" dirty="0" err="1"/>
              <a:t>модель</a:t>
            </a:r>
            <a:r>
              <a:rPr lang="en-US" sz="2100" dirty="0"/>
              <a:t> </a:t>
            </a:r>
            <a:r>
              <a:rPr lang="en-US" sz="2100" dirty="0" err="1"/>
              <a:t>типа</a:t>
            </a:r>
            <a:r>
              <a:rPr lang="en-US" sz="2100" dirty="0"/>
              <a:t> EMA).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100" dirty="0" err="1"/>
              <a:t>Первое</a:t>
            </a:r>
            <a:r>
              <a:rPr lang="en-US" sz="2100" dirty="0"/>
              <a:t>, </a:t>
            </a:r>
            <a:r>
              <a:rPr lang="en-US" sz="2100" dirty="0" err="1"/>
              <a:t>что</a:t>
            </a:r>
            <a:r>
              <a:rPr lang="en-US" sz="2100" dirty="0"/>
              <a:t> </a:t>
            </a:r>
            <a:r>
              <a:rPr lang="en-US" sz="2100" dirty="0" err="1"/>
              <a:t>вам</a:t>
            </a:r>
            <a:r>
              <a:rPr lang="en-US" sz="2100" dirty="0"/>
              <a:t> </a:t>
            </a:r>
            <a:r>
              <a:rPr lang="en-US" sz="2100" dirty="0" err="1"/>
              <a:t>нужно</a:t>
            </a:r>
            <a:r>
              <a:rPr lang="en-US" sz="2100" dirty="0"/>
              <a:t> </a:t>
            </a:r>
            <a:r>
              <a:rPr lang="en-US" sz="2100" dirty="0" err="1"/>
              <a:t>сделать</a:t>
            </a:r>
            <a:r>
              <a:rPr lang="en-US" sz="2100" dirty="0"/>
              <a:t> </a:t>
            </a:r>
            <a:r>
              <a:rPr lang="en-US" sz="2100" dirty="0" err="1"/>
              <a:t>при</a:t>
            </a:r>
            <a:r>
              <a:rPr lang="en-US" sz="2100" dirty="0"/>
              <a:t> </a:t>
            </a:r>
            <a:r>
              <a:rPr lang="en-US" sz="2100" dirty="0" err="1"/>
              <a:t>работе</a:t>
            </a:r>
            <a:r>
              <a:rPr lang="en-US" sz="2100" dirty="0"/>
              <a:t> с ARIMA - </a:t>
            </a:r>
            <a:r>
              <a:rPr lang="en-US" sz="2100" dirty="0" err="1"/>
              <a:t>это</a:t>
            </a:r>
            <a:r>
              <a:rPr lang="en-US" sz="2100" dirty="0"/>
              <a:t> </a:t>
            </a:r>
            <a:r>
              <a:rPr lang="en-US" sz="2100" dirty="0" err="1"/>
              <a:t>определить</a:t>
            </a:r>
            <a:r>
              <a:rPr lang="en-US" sz="2100" dirty="0"/>
              <a:t> </a:t>
            </a:r>
            <a:r>
              <a:rPr lang="en-US" sz="2100" dirty="0" err="1"/>
              <a:t>деривацию</a:t>
            </a:r>
            <a:r>
              <a:rPr lang="en-US" sz="2100" dirty="0"/>
              <a:t> (</a:t>
            </a:r>
            <a:r>
              <a:rPr lang="en-US" sz="2100" dirty="0" err="1"/>
              <a:t>исключить</a:t>
            </a:r>
            <a:r>
              <a:rPr lang="en-US" sz="2100" dirty="0"/>
              <a:t> </a:t>
            </a:r>
            <a:r>
              <a:rPr lang="en-US" sz="2100" dirty="0" err="1"/>
              <a:t>тренд</a:t>
            </a:r>
            <a:r>
              <a:rPr lang="en-US" sz="2100" dirty="0"/>
              <a:t> и </a:t>
            </a:r>
            <a:r>
              <a:rPr lang="en-US" sz="2100" dirty="0" err="1"/>
              <a:t>сделать</a:t>
            </a:r>
            <a:r>
              <a:rPr lang="en-US" sz="2100" dirty="0"/>
              <a:t> </a:t>
            </a:r>
            <a:r>
              <a:rPr lang="en-US" sz="2100" dirty="0" err="1"/>
              <a:t>данные</a:t>
            </a:r>
            <a:r>
              <a:rPr lang="en-US" sz="2100" dirty="0"/>
              <a:t> </a:t>
            </a:r>
            <a:r>
              <a:rPr lang="en-US" sz="2100" dirty="0" err="1"/>
              <a:t>более</a:t>
            </a:r>
            <a:r>
              <a:rPr lang="en-US" sz="2100" dirty="0"/>
              <a:t> </a:t>
            </a:r>
            <a:r>
              <a:rPr lang="en-US" sz="2100" dirty="0" err="1"/>
              <a:t>стационарными</a:t>
            </a:r>
            <a:r>
              <a:rPr lang="en-US" sz="2100" dirty="0"/>
              <a:t>). </a:t>
            </a:r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en-US" sz="2100" dirty="0" err="1"/>
              <a:t>Как</a:t>
            </a:r>
            <a:r>
              <a:rPr lang="en-US" sz="2100" dirty="0"/>
              <a:t> </a:t>
            </a:r>
            <a:r>
              <a:rPr lang="en-US" sz="2100" dirty="0" err="1"/>
              <a:t>правило</a:t>
            </a:r>
            <a:r>
              <a:rPr lang="en-US" sz="2100" dirty="0"/>
              <a:t>, </a:t>
            </a:r>
            <a:r>
              <a:rPr lang="en-US" sz="2100" dirty="0" err="1"/>
              <a:t>применяется</a:t>
            </a:r>
            <a:r>
              <a:rPr lang="en-US" sz="2100" dirty="0"/>
              <a:t> </a:t>
            </a:r>
            <a:r>
              <a:rPr lang="en-US" sz="2100" dirty="0" err="1"/>
              <a:t>производная</a:t>
            </a:r>
            <a:r>
              <a:rPr lang="en-US" sz="2100" dirty="0"/>
              <a:t> </a:t>
            </a:r>
            <a:r>
              <a:rPr lang="en-US" sz="2100" dirty="0" err="1"/>
              <a:t>на</a:t>
            </a:r>
            <a:r>
              <a:rPr lang="en-US" sz="2100" dirty="0"/>
              <a:t> 1-3 </a:t>
            </a:r>
            <a:r>
              <a:rPr lang="en-US" sz="2100" dirty="0" err="1"/>
              <a:t>порядка</a:t>
            </a:r>
            <a:r>
              <a:rPr lang="en-US" sz="2100" dirty="0"/>
              <a:t>, </a:t>
            </a:r>
            <a:r>
              <a:rPr lang="en-US" sz="2100" dirty="0" err="1"/>
              <a:t>реже</a:t>
            </a:r>
            <a:r>
              <a:rPr lang="en-US" sz="2100" dirty="0"/>
              <a:t> - </a:t>
            </a:r>
            <a:r>
              <a:rPr lang="en-US" sz="2100" dirty="0" err="1"/>
              <a:t>больше</a:t>
            </a:r>
            <a:r>
              <a:rPr lang="en-US" sz="2100" dirty="0"/>
              <a:t>. </a:t>
            </a:r>
            <a:endParaRPr lang="ru-RU" sz="2100" dirty="0"/>
          </a:p>
          <a:p>
            <a:pPr>
              <a:lnSpc>
                <a:spcPct val="120000"/>
              </a:lnSpc>
              <a:spcBef>
                <a:spcPts val="300"/>
              </a:spcBef>
            </a:pPr>
            <a:r>
              <a:rPr lang="ru-RU" sz="2100" dirty="0"/>
              <a:t>На самом деле </a:t>
            </a:r>
            <a:r>
              <a:rPr lang="ru-RU" sz="2100" dirty="0" err="1"/>
              <a:t>недодифференцированность</a:t>
            </a:r>
            <a:r>
              <a:rPr lang="ru-RU" sz="2100" dirty="0"/>
              <a:t> может быть не так страшна – она приводит к необходимости добавления </a:t>
            </a:r>
            <a:r>
              <a:rPr lang="en-US" sz="2100" dirty="0"/>
              <a:t>AR </a:t>
            </a:r>
            <a:r>
              <a:rPr lang="ru-RU" sz="2100" dirty="0"/>
              <a:t>составляющих.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ru-RU" sz="2100" dirty="0" err="1"/>
              <a:t>Передифференцируемость</a:t>
            </a:r>
            <a:r>
              <a:rPr lang="ru-RU" sz="2100" dirty="0"/>
              <a:t> приводит к необходимости добавления </a:t>
            </a:r>
            <a:r>
              <a:rPr lang="en-US" sz="2100" dirty="0"/>
              <a:t>MA </a:t>
            </a:r>
            <a:r>
              <a:rPr lang="ru-RU" sz="2100" dirty="0"/>
              <a:t>составляющих.</a:t>
            </a:r>
          </a:p>
          <a:p>
            <a:pPr lvl="2">
              <a:lnSpc>
                <a:spcPct val="120000"/>
              </a:lnSpc>
              <a:spcBef>
                <a:spcPts val="300"/>
              </a:spcBef>
            </a:pPr>
            <a:r>
              <a:rPr lang="ru-RU" sz="2100" dirty="0"/>
              <a:t>Также может привести к появлению ложных составляющих во ВР</a:t>
            </a:r>
            <a:endParaRPr lang="en-US" sz="2100" dirty="0"/>
          </a:p>
          <a:p>
            <a:pPr>
              <a:spcBef>
                <a:spcPts val="300"/>
              </a:spcBef>
            </a:pPr>
            <a:r>
              <a:rPr lang="ru-RU" sz="2200" dirty="0"/>
              <a:t>То есть порядок дифференцирования тоже варьируется.</a:t>
            </a:r>
          </a:p>
        </p:txBody>
      </p:sp>
    </p:spTree>
    <p:extLst>
      <p:ext uri="{BB962C8B-B14F-4D97-AF65-F5344CB8AC3E}">
        <p14:creationId xmlns:p14="http://schemas.microsoft.com/office/powerpoint/2010/main" val="116248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Стационарность ARIMA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CB7F2-07F5-4100-AF8D-CFA14F65E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528" y="905436"/>
            <a:ext cx="11697821" cy="5853952"/>
          </a:xfrm>
        </p:spPr>
        <p:txBody>
          <a:bodyPr>
            <a:normAutofit fontScale="85000" lnSpcReduction="20000"/>
          </a:bodyPr>
          <a:lstStyle/>
          <a:p>
            <a:pPr algn="l" rtl="0">
              <a:lnSpc>
                <a:spcPct val="120000"/>
              </a:lnSpc>
              <a:spcBef>
                <a:spcPts val="0"/>
              </a:spcBef>
            </a:pPr>
            <a:r>
              <a:rPr lang="en-US" dirty="0" err="1"/>
              <a:t>Для</a:t>
            </a:r>
            <a:r>
              <a:rPr lang="en-US" dirty="0"/>
              <a:t> проверки стационарности можно использовать множество статистических и визуальных методов, среди которых: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 err="1"/>
              <a:t>Статистика</a:t>
            </a:r>
            <a:r>
              <a:rPr lang="en-US" b="1" dirty="0"/>
              <a:t> </a:t>
            </a:r>
            <a:r>
              <a:rPr lang="ru-RU" b="1" dirty="0"/>
              <a:t>скользящего окна (</a:t>
            </a:r>
            <a:r>
              <a:rPr lang="en-US" b="1" dirty="0"/>
              <a:t>Rolling Statistics</a:t>
            </a:r>
            <a:r>
              <a:rPr lang="ru-RU" b="1" dirty="0"/>
              <a:t>)</a:t>
            </a:r>
            <a:r>
              <a:rPr lang="en-US" dirty="0"/>
              <a:t>: Постройте скользящее среднее и скользящее стандартное отклонение. Временные ряды являются стационарными, если они остаются постоянными во </a:t>
            </a:r>
            <a:r>
              <a:rPr lang="en-US" dirty="0" err="1"/>
              <a:t>времени</a:t>
            </a:r>
            <a:r>
              <a:rPr lang="en-US" dirty="0"/>
              <a:t> (</a:t>
            </a:r>
            <a:r>
              <a:rPr lang="en-US" dirty="0" err="1"/>
              <a:t>посмотрите</a:t>
            </a:r>
            <a:r>
              <a:rPr lang="en-US" dirty="0"/>
              <a:t>, являются ли линии прямыми и параллельными оси x). Этот метод соответствует слабому определению стационарного.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ACF анализ </a:t>
            </a:r>
            <a:r>
              <a:rPr lang="en-US" dirty="0"/>
              <a:t>- для нестационарного процесса вы увидите </a:t>
            </a:r>
            <a:r>
              <a:rPr lang="en-US" dirty="0" err="1"/>
              <a:t>медленное</a:t>
            </a:r>
            <a:r>
              <a:rPr lang="en-US" dirty="0"/>
              <a:t> </a:t>
            </a:r>
            <a:r>
              <a:rPr lang="en-US" dirty="0" err="1"/>
              <a:t>убывание</a:t>
            </a:r>
            <a:r>
              <a:rPr lang="ru-RU" dirty="0"/>
              <a:t> </a:t>
            </a:r>
            <a:r>
              <a:rPr lang="ru-RU" dirty="0" err="1"/>
              <a:t>коэфициентоа</a:t>
            </a:r>
            <a:r>
              <a:rPr lang="ru-RU" dirty="0"/>
              <a:t> АКФ.</a:t>
            </a:r>
            <a:r>
              <a:rPr lang="en-US" dirty="0"/>
              <a:t>  Для стационарной последовательной автокорреляционной функции (АКФ) график довольно быстро затухает до нуля или ниже.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 </a:t>
            </a:r>
            <a:r>
              <a:rPr lang="en-US" b="1" dirty="0"/>
              <a:t>Расширенный </a:t>
            </a:r>
            <a:r>
              <a:rPr lang="en-US" b="1" dirty="0" err="1"/>
              <a:t>тест</a:t>
            </a:r>
            <a:r>
              <a:rPr lang="en-US" b="1" dirty="0"/>
              <a:t> </a:t>
            </a:r>
            <a:r>
              <a:rPr lang="en-US" b="1" dirty="0" err="1"/>
              <a:t>Дики-Фуллера</a:t>
            </a:r>
            <a:r>
              <a:rPr lang="ru-RU" b="1" dirty="0"/>
              <a:t> (</a:t>
            </a:r>
            <a:r>
              <a:rPr lang="en-US" b="1" dirty="0"/>
              <a:t>Augmented Dickey-Fuller Test,</a:t>
            </a:r>
            <a:r>
              <a:rPr lang="ru-RU" b="1" dirty="0"/>
              <a:t> </a:t>
            </a:r>
            <a:r>
              <a:rPr lang="en-US" b="1" dirty="0"/>
              <a:t>ADF</a:t>
            </a:r>
            <a:r>
              <a:rPr lang="ru-RU" b="1" dirty="0"/>
              <a:t>)</a:t>
            </a:r>
            <a:r>
              <a:rPr lang="en-US" dirty="0"/>
              <a:t>: Временной ряд считается стационарным по </a:t>
            </a:r>
            <a:r>
              <a:rPr lang="en-US" dirty="0" err="1"/>
              <a:t>определенному</a:t>
            </a:r>
            <a:r>
              <a:rPr lang="en-US" dirty="0"/>
              <a:t> </a:t>
            </a:r>
            <a:r>
              <a:rPr lang="en-US" dirty="0" err="1"/>
              <a:t>критерию</a:t>
            </a:r>
            <a:r>
              <a:rPr lang="en-US" dirty="0"/>
              <a:t>, </a:t>
            </a:r>
            <a:r>
              <a:rPr lang="ru-RU" dirty="0"/>
              <a:t>связанному с единичной окружностью на </a:t>
            </a:r>
            <a:r>
              <a:rPr lang="en-US" dirty="0"/>
              <a:t>z </a:t>
            </a:r>
            <a:r>
              <a:rPr lang="ru-RU" dirty="0"/>
              <a:t>плоскости. При расчете критерия</a:t>
            </a:r>
            <a:r>
              <a:rPr lang="en-US" dirty="0"/>
              <a:t> также </a:t>
            </a:r>
            <a:r>
              <a:rPr lang="en-US" dirty="0" err="1"/>
              <a:t>вычисляется</a:t>
            </a:r>
            <a:r>
              <a:rPr lang="en-US" dirty="0"/>
              <a:t> p-</a:t>
            </a:r>
            <a:r>
              <a:rPr lang="en-US" dirty="0" err="1"/>
              <a:t>значение</a:t>
            </a:r>
            <a:r>
              <a:rPr lang="ru-RU" dirty="0"/>
              <a:t> (статистическая значимость)</a:t>
            </a:r>
            <a:r>
              <a:rPr lang="en-US" dirty="0"/>
              <a:t>. Если значение p низкое (согласно нулевой гипотезе) и критические значения при доверительных интервалах 1%, 5%, 10% максимально близки к статистике ADF.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b="1" dirty="0"/>
              <a:t>Тест Квятковского – Филлипса – Шмидта – Шина (KPSS)</a:t>
            </a:r>
            <a:r>
              <a:rPr lang="en-US" dirty="0"/>
              <a:t> который также является </a:t>
            </a:r>
            <a:r>
              <a:rPr lang="en-US" dirty="0" err="1"/>
              <a:t>тестом</a:t>
            </a:r>
            <a:r>
              <a:rPr lang="en-US" dirty="0"/>
              <a:t> </a:t>
            </a:r>
            <a:r>
              <a:rPr lang="ru-RU" dirty="0"/>
              <a:t>единичной окружности </a:t>
            </a:r>
            <a:r>
              <a:rPr lang="en-US" dirty="0"/>
              <a:t>z </a:t>
            </a:r>
            <a:r>
              <a:rPr lang="ru-RU" dirty="0"/>
              <a:t>плоскости</a:t>
            </a:r>
            <a:r>
              <a:rPr lang="en-US" dirty="0"/>
              <a:t>, но отличается от ADF в случае детерминированного тренда с точками перегиба.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139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График автокорреляци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90688"/>
            <a:ext cx="7604125" cy="392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838200" y="5711424"/>
            <a:ext cx="5308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https://pythonpip.ru/examples/model-arima-v-python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507" y="2241331"/>
            <a:ext cx="2914650" cy="2227625"/>
          </a:xfrm>
          <a:prstGeom prst="rect">
            <a:avLst/>
          </a:prstGeom>
        </p:spPr>
      </p:pic>
      <p:cxnSp>
        <p:nvCxnSpPr>
          <p:cNvPr id="7" name="Прямая со стрелкой 6"/>
          <p:cNvCxnSpPr/>
          <p:nvPr/>
        </p:nvCxnSpPr>
        <p:spPr>
          <a:xfrm>
            <a:off x="6472238" y="3443288"/>
            <a:ext cx="10763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921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 descr="Residual analysis of ARIMA(0, 1, 2)(1, 0, 1) 30 Model | Download Scientific 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577850"/>
            <a:ext cx="9321800" cy="5998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088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074" name="Picture 2" descr="enter image description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384" y="1138334"/>
            <a:ext cx="9807255" cy="4784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95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824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Базовые 1й верно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421393-E6D9-4C04-F323-217F01E33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506" y="1129096"/>
            <a:ext cx="10515600" cy="5135887"/>
          </a:xfrm>
        </p:spPr>
        <p:txBody>
          <a:bodyPr>
            <a:normAutofit fontScale="85000" lnSpcReduction="20000"/>
          </a:bodyPr>
          <a:lstStyle/>
          <a:p>
            <a:r>
              <a:rPr lang="en-US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ARIMA </a:t>
            </a:r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отличается от </a:t>
            </a:r>
            <a:r>
              <a:rPr lang="en-US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ARMA</a:t>
            </a:r>
            <a:r>
              <a:rPr lang="ru-RU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 тем что</a:t>
            </a: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 Включает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составляющую дифференцирования.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составляющую интегрирования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составляющую экзогенных факторов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составляющую </a:t>
            </a:r>
            <a:r>
              <a:rPr lang="ru-RU" sz="2300" dirty="0" err="1">
                <a:ea typeface="Calibri" panose="020F0502020204030204" pitchFamily="34" charset="0"/>
                <a:cs typeface="Times New Roman" panose="02020603050405020304" pitchFamily="18" charset="0"/>
              </a:rPr>
              <a:t>экспонециального</a:t>
            </a: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 сглаживания </a:t>
            </a:r>
          </a:p>
          <a:p>
            <a:r>
              <a:rPr lang="en-US" sz="2400" b="1" dirty="0" err="1"/>
              <a:t>В</a:t>
            </a:r>
            <a:r>
              <a:rPr lang="ru-RU" sz="2400" b="1" dirty="0"/>
              <a:t> записи </a:t>
            </a:r>
            <a:r>
              <a:rPr lang="en-US" sz="2400" b="1" dirty="0"/>
              <a:t>ARIMA(</a:t>
            </a:r>
            <a:r>
              <a:rPr lang="en-US" sz="2400" b="1" dirty="0" err="1"/>
              <a:t>p,d,q</a:t>
            </a:r>
            <a:r>
              <a:rPr lang="en-US" sz="2400" b="1" dirty="0"/>
              <a:t>) </a:t>
            </a:r>
            <a:r>
              <a:rPr lang="ru-RU" sz="2400" b="1" dirty="0"/>
              <a:t>что </a:t>
            </a:r>
            <a:r>
              <a:rPr lang="ru-RU" sz="2400" b="1" dirty="0" err="1"/>
              <a:t>являтся</a:t>
            </a:r>
            <a:r>
              <a:rPr lang="ru-RU" sz="2400" b="1" dirty="0"/>
              <a:t> чем</a:t>
            </a:r>
            <a:endParaRPr lang="ru-RU" sz="2300" b="1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sz="2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– AR, d –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дифференцирование,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sz="24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– MA, d –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дифференцирование,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sz="20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дифференцирование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, d – AR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ru-RU" sz="2000" dirty="0"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000" dirty="0">
                <a:ea typeface="Calibri" panose="020F0502020204030204" pitchFamily="34" charset="0"/>
                <a:cs typeface="Times New Roman" panose="02020603050405020304" pitchFamily="18" charset="0"/>
              </a:rPr>
              <a:t>MA</a:t>
            </a:r>
            <a:endParaRPr lang="ru-RU" sz="24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" sz="2400" dirty="0">
                <a:ea typeface="Calibri" panose="020F0502020204030204" pitchFamily="34" charset="0"/>
                <a:cs typeface="Times New Roman" panose="02020603050405020304" pitchFamily="18" charset="0"/>
              </a:rPr>
              <a:t>q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дифференцирование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, d – MA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p</a:t>
            </a:r>
            <a:r>
              <a:rPr lang="ru-RU" sz="2400" dirty="0"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US" sz="2400" dirty="0"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endParaRPr lang="ru-RU" sz="28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en-US" sz="2400" b="1" dirty="0" err="1">
                <a:ea typeface="Calibri" panose="020F0502020204030204" pitchFamily="34" charset="0"/>
                <a:cs typeface="Times New Roman" panose="02020603050405020304" pitchFamily="18" charset="0"/>
              </a:rPr>
              <a:t>ри</a:t>
            </a:r>
            <a:r>
              <a:rPr lang="ru-RU" sz="2400" b="1" dirty="0">
                <a:ea typeface="Calibri" panose="020F0502020204030204" pitchFamily="34" charset="0"/>
                <a:cs typeface="Times New Roman" panose="02020603050405020304" pitchFamily="18" charset="0"/>
              </a:rPr>
              <a:t>чина введения дифференцирования в </a:t>
            </a:r>
            <a:r>
              <a:rPr lang="en-US" sz="2300" b="1" dirty="0">
                <a:ea typeface="Calibri" panose="020F0502020204030204" pitchFamily="34" charset="0"/>
                <a:cs typeface="Times New Roman" panose="02020603050405020304" pitchFamily="18" charset="0"/>
              </a:rPr>
              <a:t>ARIMA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Наличие не стационарности тренда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Наличие шумов во ВР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Наличие составляющих, не объясненных </a:t>
            </a:r>
            <a:r>
              <a:rPr lang="en-US" sz="2300" dirty="0">
                <a:ea typeface="Calibri" panose="020F0502020204030204" pitchFamily="34" charset="0"/>
                <a:cs typeface="Times New Roman" panose="02020603050405020304" pitchFamily="18" charset="0"/>
              </a:rPr>
              <a:t>ARMA</a:t>
            </a: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300" dirty="0">
                <a:ea typeface="Calibri" panose="020F0502020204030204" pitchFamily="34" charset="0"/>
                <a:cs typeface="Times New Roman" panose="02020603050405020304" pitchFamily="18" charset="0"/>
              </a:rPr>
              <a:t>Наличие стационарности ВР</a:t>
            </a:r>
          </a:p>
          <a:p>
            <a:pPr marL="514350" indent="-514350">
              <a:buFont typeface="+mj-lt"/>
              <a:buAutoNum type="arabicPeriod"/>
            </a:pPr>
            <a:endParaRPr lang="ru-RU" sz="2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19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18C16-493F-C0F6-1226-B953C44B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29" y="0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Вопросы Продвинутые </a:t>
            </a:r>
            <a:r>
              <a:rPr lang="en-US" sz="4800" b="1" dirty="0"/>
              <a:t>(X)-</a:t>
            </a:r>
            <a:r>
              <a:rPr lang="ru-RU" sz="4800" b="1" dirty="0"/>
              <a:t>верно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928" y="1075308"/>
                <a:ext cx="11282083" cy="566615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С</a:t>
                </a:r>
                <a:r>
                  <a:rPr lang="en-US" sz="23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оот</a:t>
                </a:r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нести вид тренда с порядок дифференцирования (может быть открытый вопрос)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Нет тренда - 0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Линейный тренд - 1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Параболический тренд - 2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Гиперболический тренд – 3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ru-RU" dirty="0">
                    <a:cs typeface="Times New Roman" panose="02020603050405020304" pitchFamily="18" charset="0"/>
                  </a:rPr>
                  <a:t>Простое случайное блуждание - 1</a:t>
                </a:r>
              </a:p>
              <a:p>
                <a:r>
                  <a:rPr lang="ru-RU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Выберите правильный порядок для выражения </a:t>
                </a:r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/>
                </a:r>
                <a:b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1−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2300">
                            <a:latin typeface="Cambria Math" panose="02040503050406030204" pitchFamily="18" charset="0"/>
                          </a:rPr>
                          <m:t>d</m:t>
                        </m:r>
                      </m:sup>
                    </m:sSup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3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limLoc m:val="undOvr"/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3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23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3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ru-RU" sz="23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ru-RU" sz="19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Ответ: цифрами нужно указать </a:t>
                </a:r>
                <a:r>
                  <a:rPr lang="ru-RU" sz="1900" b="1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p</a:t>
                </a:r>
                <a:r>
                  <a:rPr lang="en-US" sz="1900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, d, q </a:t>
                </a:r>
              </a:p>
              <a:p>
                <a:pPr marL="271463" lvl="1" indent="-225425"/>
                <a:r>
                  <a:rPr lang="ru-RU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При выборе порядков для </a:t>
                </a:r>
                <a:r>
                  <a:rPr lang="en-US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ARIMA</a:t>
                </a:r>
                <a:r>
                  <a:rPr lang="ru-RU" b="1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модели для прогнозов на коротком горизонте выберите правильные утверждения </a:t>
                </a:r>
              </a:p>
              <a:p>
                <a:pPr marL="960438" lvl="2" indent="-457200">
                  <a:buFont typeface="+mj-lt"/>
                  <a:buAutoNum type="arabicPeriod"/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Лучше </a:t>
                </a:r>
                <a:r>
                  <a:rPr lang="ru-RU" dirty="0" err="1">
                    <a:ea typeface="Calibri" panose="020F0502020204030204" pitchFamily="34" charset="0"/>
                    <a:cs typeface="Times New Roman" panose="02020603050405020304" pitchFamily="18" charset="0"/>
                  </a:rPr>
                  <a:t>недодиффиренровать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и добавить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AR 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слагаемых (х)</a:t>
                </a:r>
              </a:p>
              <a:p>
                <a:pPr marL="960438" lvl="2" indent="-457200">
                  <a:buFont typeface="+mj-lt"/>
                  <a:buAutoNum type="arabicPeriod"/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Сначала выбирается порядок дифференцирования и оценивается стационарность (х)</a:t>
                </a:r>
              </a:p>
              <a:p>
                <a:pPr marL="960438" lvl="2" indent="-457200">
                  <a:buFont typeface="+mj-lt"/>
                  <a:buAutoNum type="arabicPeriod"/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Нужно подбирать порядок дифференцирования до сведения остаточной части к гарантировано стационарной по выбранным тестам</a:t>
                </a:r>
              </a:p>
              <a:p>
                <a:pPr marL="960438" lvl="2" indent="-457200">
                  <a:buFont typeface="+mj-lt"/>
                  <a:buAutoNum type="arabicPeriod"/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Нужно сначала оценить модели дифференцирования высокого порядка</a:t>
                </a:r>
              </a:p>
              <a:p>
                <a:pPr marL="960438" lvl="2" indent="-457200">
                  <a:buFont typeface="+mj-lt"/>
                  <a:buAutoNum type="arabicPeriod"/>
                </a:pP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Нужно сначала дифференцировать </a:t>
                </a:r>
                <a:r>
                  <a:rPr lang="en-US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MA</a:t>
                </a:r>
                <a:r>
                  <a:rPr lang="ru-R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часть модели</a:t>
                </a:r>
              </a:p>
              <a:p>
                <a:pPr marL="960438" lvl="2" indent="-457200">
                  <a:buFont typeface="+mj-lt"/>
                  <a:buAutoNum type="arabicPeriod"/>
                </a:pPr>
                <a:endParaRPr lang="ru-RU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60438" lvl="2" indent="-457200">
                  <a:buFont typeface="+mj-lt"/>
                  <a:buAutoNum type="arabicPeriod"/>
                </a:pPr>
                <a:endParaRPr lang="ru-RU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ru-RU" sz="1900" b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421393-E6D9-4C04-F323-217F01E33B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928" y="1075308"/>
                <a:ext cx="11282083" cy="5666151"/>
              </a:xfrm>
              <a:blipFill>
                <a:blip r:embed="rId2"/>
                <a:stretch>
                  <a:fillRect l="-562" t="-17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25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279188"/>
            <a:ext cx="11232776" cy="5168266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400" dirty="0"/>
              <a:t>Основным недостатком процесса ARMA в ранее описанной форме является </a:t>
            </a:r>
            <a:r>
              <a:rPr lang="en-US" sz="2400" dirty="0" err="1"/>
              <a:t>внутреннее</a:t>
            </a:r>
            <a:r>
              <a:rPr lang="en-US" sz="2400" dirty="0"/>
              <a:t> </a:t>
            </a:r>
            <a:r>
              <a:rPr lang="en-US" sz="2400" dirty="0" err="1"/>
              <a:t>требование</a:t>
            </a:r>
            <a:r>
              <a:rPr lang="en-US" sz="2400" dirty="0"/>
              <a:t> </a:t>
            </a:r>
            <a:r>
              <a:rPr lang="ru-RU" sz="2400" dirty="0"/>
              <a:t>стационарности</a:t>
            </a:r>
            <a:r>
              <a:rPr lang="en-US" sz="2400" dirty="0"/>
              <a:t>, которое лежит в процедуре поиска коэффициентов. </a:t>
            </a:r>
          </a:p>
          <a:p>
            <a:pPr algn="l" rtl="0">
              <a:lnSpc>
                <a:spcPct val="100000"/>
              </a:lnSpc>
            </a:pPr>
            <a:r>
              <a:rPr lang="en-US" sz="2400" dirty="0"/>
              <a:t>Действительно, если нам требуется получить наилучшее приближение (наименьшую ошибку) для одной части ряда - ряд должен быть </a:t>
            </a:r>
            <a:r>
              <a:rPr lang="en-US" sz="2400" dirty="0" err="1"/>
              <a:t>аналогичным</a:t>
            </a:r>
            <a:r>
              <a:rPr lang="en-US" sz="2400" dirty="0"/>
              <a:t> 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en-US" sz="2400" dirty="0"/>
              <a:t>(или иметь аналогичное поведение) для своих будущих частей, чтобы гарантировать ту же </a:t>
            </a:r>
            <a:r>
              <a:rPr lang="en-US" sz="2400" dirty="0" err="1"/>
              <a:t>ошибку</a:t>
            </a:r>
            <a:r>
              <a:rPr lang="en-US" sz="2400" dirty="0"/>
              <a:t>.</a:t>
            </a:r>
          </a:p>
          <a:p>
            <a:pPr algn="l" rtl="0">
              <a:lnSpc>
                <a:spcPct val="100000"/>
              </a:lnSpc>
            </a:pPr>
            <a:r>
              <a:rPr lang="ru-RU" sz="2400" dirty="0"/>
              <a:t>Чем менее стационарный ряд – тем больше ошибка и тем больше она растет при увеличении горизонта прогнозирования.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862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612" y="1279187"/>
                <a:ext cx="11232776" cy="515893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00000"/>
                  </a:lnSpc>
                </a:pPr>
                <a:r>
                  <a:rPr lang="ru-RU" sz="2400" dirty="0"/>
                  <a:t>П</a:t>
                </a:r>
                <a:r>
                  <a:rPr lang="en-US" sz="2400" dirty="0" err="1"/>
                  <a:t>ри</a:t>
                </a:r>
                <a:r>
                  <a:rPr lang="en-US" sz="2400" dirty="0"/>
                  <a:t> анализе временных рядов для уменьшения (или устранения) </a:t>
                </a:r>
                <a:r>
                  <a:rPr lang="en-US" sz="2400" dirty="0" err="1"/>
                  <a:t>требования</a:t>
                </a:r>
                <a:r>
                  <a:rPr lang="en-US" sz="2400" dirty="0"/>
                  <a:t> </a:t>
                </a:r>
                <a:r>
                  <a:rPr lang="ru-RU" sz="2400" dirty="0"/>
                  <a:t>повторяемости</a:t>
                </a:r>
                <a:r>
                  <a:rPr lang="en-US" sz="2400" dirty="0"/>
                  <a:t> в первую очередь мы должны </a:t>
                </a:r>
                <a:r>
                  <a:rPr lang="en-US" sz="2400" dirty="0" err="1"/>
                  <a:t>достичь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стационарности</a:t>
                </a:r>
                <a:r>
                  <a:rPr lang="en-US" sz="2400" dirty="0"/>
                  <a:t>. </a:t>
                </a:r>
              </a:p>
              <a:p>
                <a:pPr algn="l" rtl="0">
                  <a:lnSpc>
                    <a:spcPct val="100000"/>
                  </a:lnSpc>
                </a:pPr>
                <a:r>
                  <a:rPr lang="ru-RU" sz="2400" dirty="0"/>
                  <a:t>Можно </a:t>
                </a:r>
                <a:r>
                  <a:rPr lang="en-US" sz="2400" dirty="0" err="1"/>
                  <a:t>свести</a:t>
                </a:r>
                <a:r>
                  <a:rPr lang="en-US" sz="2400" dirty="0"/>
                  <a:t> задачу к стационарной, попробовав некоторые обратимые преобразования. </a:t>
                </a:r>
                <a:endParaRPr lang="ru-RU" sz="2400" dirty="0"/>
              </a:p>
              <a:p>
                <a:pPr lvl="1">
                  <a:lnSpc>
                    <a:spcPct val="100000"/>
                  </a:lnSpc>
                </a:pPr>
                <a:r>
                  <a:rPr lang="ru-RU" dirty="0"/>
                  <a:t>Методы приведения ряда к стационарному: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Численная обычная производная  – тренд.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Численная дробная производная – сложный, цикличный тренд.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Численная сезонная производная  – высокое влияние сезонности.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Преобразования Бокса-Кокса – устранения волатильности (</a:t>
                </a:r>
                <a:r>
                  <a:rPr lang="ru-RU" dirty="0" err="1"/>
                  <a:t>гетероскедастичности</a:t>
                </a:r>
                <a:r>
                  <a:rPr lang="ru-RU" dirty="0"/>
                  <a:t>, в частности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).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Приведение к виду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устранения волатильности (</a:t>
                </a:r>
                <a:r>
                  <a:rPr lang="ru-RU" dirty="0" err="1"/>
                  <a:t>гетероскедастичности</a:t>
                </a:r>
                <a:r>
                  <a:rPr lang="ru-RU" dirty="0"/>
                  <a:t>).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Декомпозиция модели (напр. использование разных подходов для разных частей).</a:t>
                </a:r>
              </a:p>
              <a:p>
                <a:pPr lvl="2">
                  <a:lnSpc>
                    <a:spcPct val="100000"/>
                  </a:lnSpc>
                </a:pPr>
                <a:r>
                  <a:rPr lang="ru-RU" dirty="0"/>
                  <a:t>И др.</a:t>
                </a:r>
              </a:p>
              <a:p>
                <a:pPr lvl="2">
                  <a:lnSpc>
                    <a:spcPct val="10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612" y="1279187"/>
                <a:ext cx="11232776" cy="5158935"/>
              </a:xfrm>
              <a:blipFill>
                <a:blip r:embed="rId2"/>
                <a:stretch>
                  <a:fillRect l="-760" t="-946" b="-16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26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7181"/>
          </a:xfrm>
        </p:spPr>
        <p:txBody>
          <a:bodyPr>
            <a:noAutofit/>
          </a:bodyPr>
          <a:lstStyle/>
          <a:p>
            <a:r>
              <a:rPr lang="ru-RU" sz="3600" b="1" dirty="0"/>
              <a:t>М</a:t>
            </a:r>
            <a:r>
              <a:rPr lang="en-US" sz="3600" b="1" dirty="0" err="1"/>
              <a:t>одели</a:t>
            </a:r>
            <a:r>
              <a:rPr lang="ru-RU" sz="3600" b="1" dirty="0"/>
              <a:t> интегрированной</a:t>
            </a:r>
            <a:r>
              <a:rPr lang="en-US" sz="3600" b="1" dirty="0"/>
              <a:t> </a:t>
            </a:r>
            <a:r>
              <a:rPr lang="ru-RU" sz="3600" b="1" dirty="0"/>
              <a:t>а</a:t>
            </a:r>
            <a:r>
              <a:rPr lang="en-US" sz="3600" b="1" dirty="0" err="1"/>
              <a:t>вторегресси</a:t>
            </a:r>
            <a:r>
              <a:rPr lang="ru-RU" sz="3600" b="1" dirty="0"/>
              <a:t> -</a:t>
            </a:r>
            <a:r>
              <a:rPr lang="en-US" sz="3600" b="1" dirty="0"/>
              <a:t> </a:t>
            </a:r>
            <a:r>
              <a:rPr lang="ru-RU" sz="3600" b="1" dirty="0"/>
              <a:t>с</a:t>
            </a:r>
            <a:r>
              <a:rPr lang="en-US" sz="3600" b="1" dirty="0" err="1"/>
              <a:t>кользящ</a:t>
            </a:r>
            <a:r>
              <a:rPr lang="ru-RU" sz="3600" b="1" dirty="0"/>
              <a:t>его</a:t>
            </a:r>
            <a:r>
              <a:rPr lang="en-US" sz="3600" b="1" dirty="0"/>
              <a:t> </a:t>
            </a:r>
            <a:r>
              <a:rPr lang="en-US" sz="3600" b="1" dirty="0" err="1"/>
              <a:t>средн</a:t>
            </a:r>
            <a:r>
              <a:rPr lang="ru-RU" sz="3600" b="1" dirty="0"/>
              <a:t>его </a:t>
            </a:r>
            <a:r>
              <a:rPr lang="en-US" sz="3600" b="1" dirty="0"/>
              <a:t>(ARIMA)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D767B6-15E9-44FE-83F3-68423D4C1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612" y="1279187"/>
            <a:ext cx="11232776" cy="5158935"/>
          </a:xfrm>
        </p:spPr>
        <p:txBody>
          <a:bodyPr>
            <a:normAutofit/>
          </a:bodyPr>
          <a:lstStyle/>
          <a:p>
            <a:pPr algn="l" rtl="0">
              <a:lnSpc>
                <a:spcPct val="100000"/>
              </a:lnSpc>
            </a:pPr>
            <a:r>
              <a:rPr lang="en-US" sz="2400" dirty="0" err="1"/>
              <a:t>Как</a:t>
            </a:r>
            <a:r>
              <a:rPr lang="en-US" sz="2400" dirty="0"/>
              <a:t> правило, </a:t>
            </a:r>
            <a:r>
              <a:rPr lang="ru-RU" sz="2400" dirty="0"/>
              <a:t>устранить </a:t>
            </a:r>
            <a:r>
              <a:rPr lang="ru-RU" sz="2400" dirty="0" err="1"/>
              <a:t>нестационарность</a:t>
            </a:r>
            <a:r>
              <a:rPr lang="ru-RU" sz="2400" dirty="0"/>
              <a:t> тренда можно</a:t>
            </a:r>
            <a:r>
              <a:rPr lang="en-US" sz="2400" dirty="0"/>
              <a:t>, взяв численную производную.</a:t>
            </a:r>
          </a:p>
          <a:p>
            <a:pPr algn="l" rtl="0">
              <a:lnSpc>
                <a:spcPct val="100000"/>
              </a:lnSpc>
            </a:pPr>
            <a:r>
              <a:rPr lang="ru-RU" sz="2400" b="1" dirty="0"/>
              <a:t>Такая</a:t>
            </a:r>
            <a:r>
              <a:rPr lang="en-US" sz="2400" b="1" dirty="0"/>
              <a:t> модель называется интегрированной авторегрессионной скользящей средней (ARIMA).</a:t>
            </a:r>
            <a:endParaRPr lang="ru-RU" sz="2400" b="1" dirty="0"/>
          </a:p>
          <a:p>
            <a:pPr lvl="1">
              <a:lnSpc>
                <a:spcPct val="100000"/>
              </a:lnSpc>
            </a:pPr>
            <a:r>
              <a:rPr lang="ru-RU" dirty="0"/>
              <a:t>В ряде случаев по мимо обычной производной берут т.н. сезонную производную – такая модель называется </a:t>
            </a:r>
            <a:r>
              <a:rPr lang="en-US" dirty="0"/>
              <a:t>SARIMA</a:t>
            </a:r>
            <a:endParaRPr lang="ru-RU" dirty="0"/>
          </a:p>
          <a:p>
            <a:pPr lvl="1">
              <a:lnSpc>
                <a:spcPct val="100000"/>
              </a:lnSpc>
            </a:pPr>
            <a:r>
              <a:rPr lang="ru-RU" dirty="0"/>
              <a:t>В некоторых специфических случаях вместо обычной производной берут так называемую дробную производную, тогда модель будет называться </a:t>
            </a:r>
            <a:r>
              <a:rPr lang="en-US" dirty="0"/>
              <a:t>ARIFMA </a:t>
            </a:r>
            <a:r>
              <a:rPr lang="ru-RU" dirty="0"/>
              <a:t>или </a:t>
            </a:r>
            <a:r>
              <a:rPr lang="en-US" dirty="0"/>
              <a:t>FARIMA</a:t>
            </a:r>
          </a:p>
        </p:txBody>
      </p:sp>
    </p:spTree>
    <p:extLst>
      <p:ext uri="{BB962C8B-B14F-4D97-AF65-F5344CB8AC3E}">
        <p14:creationId xmlns:p14="http://schemas.microsoft.com/office/powerpoint/2010/main" val="252269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122529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ru-RU" b="1" dirty="0"/>
              <a:t>Производная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 Обозначим производную как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2400" dirty="0"/>
                  <a:t>,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 err="1"/>
                  <a:t>численная</a:t>
                </a:r>
                <a:r>
                  <a:rPr lang="en-US" sz="2400" dirty="0"/>
                  <a:t> производная может быть вычислена как 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=0: 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=1: 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𝑦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и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т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.</m:t>
                    </m:r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д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В случае рассмотрения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вместо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мы делаем предположение, </a:t>
                </a:r>
                <a:r>
                  <a:rPr lang="en-US" sz="2400" dirty="0" err="1"/>
                  <a:t>что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производная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имеет</a:t>
                </a:r>
                <a:r>
                  <a:rPr lang="en-US" sz="2400" dirty="0"/>
                  <a:t> </a:t>
                </a:r>
                <a:r>
                  <a:rPr lang="en-US" sz="2400" dirty="0" err="1"/>
                  <a:t>стационарное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поведение</a:t>
                </a:r>
                <a:r>
                  <a:rPr lang="ru-RU" sz="2400" dirty="0"/>
                  <a:t> (как правило разности значений рядов более стационарны, чем сами ряды)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  <a:blipFill>
                <a:blip r:embed="rId2"/>
                <a:stretch>
                  <a:fillRect l="-760" t="-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1781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BA10D1-E2DF-4CAB-A0B5-AD303DF56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2" y="122529"/>
            <a:ext cx="10515600" cy="827181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Лаговая форма ARIMA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/>
                  <a:t>Определим оператор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</a:t>
                </a:r>
                <a:r>
                  <a:rPr lang="ru-RU" sz="2400" dirty="0"/>
                  <a:t>как отображение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котор</a:t>
                </a:r>
                <a:r>
                  <a:rPr lang="ru-RU" sz="2400" dirty="0" err="1"/>
                  <a:t>ое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преобразует</a:t>
                </a:r>
                <a:r>
                  <a:rPr lang="ru-RU" sz="2400" dirty="0"/>
                  <a:t> одни</a:t>
                </a:r>
                <a:r>
                  <a:rPr lang="en-US" sz="2400" dirty="0"/>
                  <a:t> последовательности в </a:t>
                </a:r>
                <a:r>
                  <a:rPr lang="ru-RU" sz="2400" dirty="0"/>
                  <a:t>другие </a:t>
                </a:r>
                <a:r>
                  <a:rPr lang="en-US" sz="2400" dirty="0" err="1"/>
                  <a:t>последовательности</a:t>
                </a:r>
                <a:r>
                  <a:rPr lang="ru-RU" sz="2400" dirty="0"/>
                  <a:t>,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как</a:t>
                </a:r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400" dirty="0"/>
                  <a:t> для всех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ru-RU" sz="2400" dirty="0"/>
                  <a:t>Отображение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называется </a:t>
                </a:r>
                <a:r>
                  <a:rPr lang="en-US" sz="2400" b="1" dirty="0"/>
                  <a:t>оператор запаздывания</a:t>
                </a:r>
                <a:r>
                  <a:rPr lang="en-US" sz="2400" dirty="0"/>
                  <a:t>, </a:t>
                </a:r>
                <a:r>
                  <a:rPr lang="en-US" sz="2400" dirty="0" err="1"/>
                  <a:t>или</a:t>
                </a:r>
                <a:r>
                  <a:rPr lang="en-US" sz="2400" dirty="0"/>
                  <a:t> </a:t>
                </a:r>
                <a:r>
                  <a:rPr lang="ru-RU" sz="2400" b="1" dirty="0"/>
                  <a:t>лаговый</a:t>
                </a:r>
                <a:r>
                  <a:rPr lang="en-US" sz="2400" b="1" dirty="0"/>
                  <a:t> </a:t>
                </a:r>
                <a:r>
                  <a:rPr lang="en-US" sz="2400" b="1" dirty="0" err="1"/>
                  <a:t>оператор</a:t>
                </a:r>
                <a:r>
                  <a:rPr lang="en-US" sz="2400" dirty="0"/>
                  <a:t>.</a:t>
                </a:r>
                <a:endParaRPr lang="ru-RU" sz="2400" dirty="0"/>
              </a:p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400" dirty="0" err="1"/>
                  <a:t>Таким</a:t>
                </a:r>
                <a:r>
                  <a:rPr lang="en-US" sz="2400" dirty="0"/>
                  <a:t> же образом мы </a:t>
                </a:r>
                <a:r>
                  <a:rPr lang="en-US" sz="2400" dirty="0" err="1"/>
                  <a:t>можем</a:t>
                </a:r>
                <a:r>
                  <a:rPr lang="en-US" sz="2400" dirty="0"/>
                  <a:t> </a:t>
                </a:r>
                <a:r>
                  <a:rPr lang="en-US" sz="2400" dirty="0" err="1"/>
                  <a:t>определить</a:t>
                </a:r>
                <a:r>
                  <a:rPr lang="ru-RU" sz="2400" dirty="0"/>
                  <a:t> более длительные запаздывания</a:t>
                </a:r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sz="2400" dirty="0"/>
                  <a:t>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ru-RU" sz="2400" b="0" i="1" dirty="0" smtClean="0">
                        <a:latin typeface="Cambria Math" panose="02040503050406030204" pitchFamily="18" charset="0"/>
                      </a:rPr>
                      <m:t>и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000" dirty="0"/>
                  <a:t>Также</a:t>
                </a:r>
                <a:endParaRPr lang="ru-RU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  <a:p>
                <a:pPr marL="0" indent="0" algn="ctr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D767B6-15E9-44FE-83F3-68423D4C12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6847" y="839755"/>
                <a:ext cx="11232776" cy="5878285"/>
              </a:xfrm>
              <a:blipFill>
                <a:blip r:embed="rId2"/>
                <a:stretch>
                  <a:fillRect l="-760" t="-1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654996" y="4954140"/>
                <a:ext cx="9144000" cy="1765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1600" dirty="0"/>
                  <a:t>Используя </a:t>
                </a:r>
                <a:r>
                  <a:rPr lang="ru-RU" sz="1600" dirty="0"/>
                  <a:t>введенные</a:t>
                </a:r>
                <a:r>
                  <a:rPr lang="en-US" sz="1600" dirty="0"/>
                  <a:t> обозначения, </a:t>
                </a:r>
                <a:r>
                  <a:rPr lang="en-US" dirty="0"/>
                  <a:t>ARMA (</a:t>
                </a:r>
                <a:r>
                  <a:rPr lang="en-US" dirty="0" err="1"/>
                  <a:t>р,q</a:t>
                </a:r>
                <a:r>
                  <a:rPr lang="en-US" dirty="0"/>
                  <a:t>) модель </a:t>
                </a:r>
                <a:r>
                  <a:rPr lang="en-US" dirty="0" err="1"/>
                  <a:t>может</a:t>
                </a:r>
                <a:r>
                  <a:rPr lang="en-US" dirty="0"/>
                  <a:t> </a:t>
                </a:r>
                <a:r>
                  <a:rPr lang="en-US" dirty="0" err="1"/>
                  <a:t>быть</a:t>
                </a:r>
                <a:r>
                  <a:rPr lang="en-US" dirty="0"/>
                  <a:t> </a:t>
                </a:r>
                <a:r>
                  <a:rPr lang="en-US" dirty="0" err="1"/>
                  <a:t>дан</a:t>
                </a:r>
                <a:r>
                  <a:rPr lang="ru-RU" dirty="0"/>
                  <a:t>а</a:t>
                </a:r>
                <a:r>
                  <a:rPr lang="en-US" dirty="0"/>
                  <a:t> в </a:t>
                </a:r>
                <a:r>
                  <a:rPr lang="en-US" dirty="0" err="1"/>
                  <a:t>виде</a:t>
                </a:r>
                <a:r>
                  <a:rPr lang="en-US" dirty="0"/>
                  <a:t> </a:t>
                </a:r>
                <a:r>
                  <a:rPr lang="ru-RU" dirty="0"/>
                  <a:t>с </a:t>
                </a:r>
                <a:r>
                  <a:rPr lang="en-US" dirty="0" err="1"/>
                  <a:t>лаг</a:t>
                </a:r>
                <a:r>
                  <a:rPr lang="ru-RU" dirty="0" err="1"/>
                  <a:t>овым</a:t>
                </a:r>
                <a:r>
                  <a:rPr lang="ru-RU" dirty="0"/>
                  <a:t> оператором</a:t>
                </a:r>
                <a:r>
                  <a:rPr lang="en-US" dirty="0"/>
                  <a:t> как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000" i="1"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" y="4954140"/>
                <a:ext cx="9144000" cy="1765804"/>
              </a:xfrm>
              <a:prstGeom prst="rect">
                <a:avLst/>
              </a:prstGeom>
              <a:blipFill>
                <a:blip r:embed="rId3"/>
                <a:stretch>
                  <a:fillRect l="-5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8145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Лаговая форма 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7154"/>
                <a:ext cx="10515600" cy="5731295"/>
              </a:xfrm>
            </p:spPr>
            <p:txBody>
              <a:bodyPr>
                <a:normAutofit/>
              </a:bodyPr>
              <a:lstStyle/>
              <a:p>
                <a:pPr algn="l" rtl="0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dirty="0"/>
                  <a:t>В </a:t>
                </a:r>
                <a:r>
                  <a:rPr lang="en-US" sz="2300" dirty="0" err="1"/>
                  <a:t>форме</a:t>
                </a:r>
                <a:r>
                  <a:rPr lang="en-US" sz="2300" dirty="0"/>
                  <a:t> </a:t>
                </a:r>
                <a:r>
                  <a:rPr lang="ru-RU" sz="2300" dirty="0"/>
                  <a:t>лагового оператора</a:t>
                </a:r>
                <a:r>
                  <a:rPr lang="en-US" sz="2300" dirty="0"/>
                  <a:t> мы можем определить числовую производную как</a:t>
                </a:r>
              </a:p>
              <a:p>
                <a:pPr marL="0" indent="0" algn="l" rtl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300" i="0"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ru-RU" sz="2300" dirty="0"/>
                  <a:t>Например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=(1−</m:t>
                      </m:r>
                      <m:r>
                        <a:rPr lang="en-US" sz="2300" i="1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3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3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3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3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23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endParaRPr lang="en-US" sz="23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7154"/>
                <a:ext cx="10515600" cy="5731295"/>
              </a:xfrm>
              <a:blipFill>
                <a:blip r:embed="rId2"/>
                <a:stretch>
                  <a:fillRect l="-1043" t="-106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329119" y="3459964"/>
                <a:ext cx="11533762" cy="2921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300" dirty="0"/>
                  <a:t>Используя определение производной, мы </a:t>
                </a:r>
                <a:r>
                  <a:rPr lang="en-US" sz="2300" dirty="0" err="1"/>
                  <a:t>можем</a:t>
                </a:r>
                <a:r>
                  <a:rPr lang="en-US" sz="2300" dirty="0"/>
                  <a:t> </a:t>
                </a:r>
                <a:r>
                  <a:rPr lang="ru-RU" sz="2300" dirty="0"/>
                  <a:t>задать </a:t>
                </a:r>
                <a:r>
                  <a:rPr lang="en-US" sz="2300" dirty="0"/>
                  <a:t>ARIMA (</a:t>
                </a:r>
                <a:r>
                  <a:rPr lang="en-US" sz="2300" dirty="0" err="1"/>
                  <a:t>p,d,q</a:t>
                </a:r>
                <a:r>
                  <a:rPr lang="en-US" sz="2300" dirty="0"/>
                  <a:t>) модель как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300">
                              <a:latin typeface="Cambria Math" panose="02040503050406030204" pitchFamily="18" charset="0"/>
                            </a:rPr>
                            <m:t>d</m:t>
                          </m:r>
                        </m:sup>
                      </m:sSup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3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3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  <m:sSup>
                            <m:sSupPr>
                              <m:ctrlPr>
                                <a:rPr lang="en-US" sz="23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300" dirty="0"/>
              </a:p>
              <a:p>
                <a:pPr lvl="1">
                  <a:lnSpc>
                    <a:spcPct val="120000"/>
                  </a:lnSpc>
                  <a:spcBef>
                    <a:spcPts val="0"/>
                  </a:spcBef>
                </a:pPr>
                <a:r>
                  <a:rPr lang="en-US" sz="2300" dirty="0"/>
                  <a:t> </a:t>
                </a:r>
                <a:r>
                  <a:rPr lang="ru-RU" sz="2300" dirty="0"/>
                  <a:t>Отметим, что </a:t>
                </a:r>
                <a:r>
                  <a:rPr lang="en-US" sz="2300" dirty="0" err="1"/>
                  <a:t>если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300" dirty="0"/>
                  <a:t>имеет линейный </a:t>
                </a:r>
                <a:r>
                  <a:rPr lang="en-US" sz="2300" dirty="0" err="1"/>
                  <a:t>тренд</a:t>
                </a:r>
                <a:r>
                  <a:rPr lang="en-US" sz="2300" dirty="0"/>
                  <a:t>;</a:t>
                </a:r>
                <a:r>
                  <a:rPr lang="ru-RU" sz="2300" dirty="0"/>
                  <a:t/>
                </a:r>
                <a:br>
                  <a:rPr lang="ru-RU" sz="2300" dirty="0"/>
                </a:br>
                <a:r>
                  <a:rPr lang="en-US" sz="2300" dirty="0"/>
                  <a:t> если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2300" dirty="0"/>
                  <a:t>, квадратичный тренд и т. д. </a:t>
                </a:r>
                <a:r>
                  <a:rPr lang="ru-RU" sz="2300" dirty="0"/>
                  <a:t/>
                </a:r>
                <a:br>
                  <a:rPr lang="ru-RU" sz="2300" dirty="0"/>
                </a:br>
                <a:r>
                  <a:rPr lang="en-US" sz="2300" dirty="0" err="1"/>
                  <a:t>если</a:t>
                </a:r>
                <a:r>
                  <a:rPr lang="en-US" sz="2300" dirty="0"/>
                  <a:t> </a:t>
                </a:r>
                <a14:m>
                  <m:oMath xmlns:m="http://schemas.openxmlformats.org/officeDocument/2006/math">
                    <m:r>
                      <a:rPr lang="en-US" sz="23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3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3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3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sz="2300" dirty="0"/>
                  <a:t> не имеет тренда.</a:t>
                </a:r>
                <a:endParaRPr lang="en-US" sz="2300" dirty="0"/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19" y="3459964"/>
                <a:ext cx="11533762" cy="2921505"/>
              </a:xfrm>
              <a:prstGeom prst="rect">
                <a:avLst/>
              </a:prstGeom>
              <a:blipFill>
                <a:blip r:embed="rId3"/>
                <a:stretch>
                  <a:fillRect l="-793" t="-209" b="-37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62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en-US" b="1" dirty="0"/>
              <a:t>Лаговая форма 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9" y="905436"/>
                <a:ext cx="11593046" cy="5853952"/>
              </a:xfrm>
            </p:spPr>
            <p:txBody>
              <a:bodyPr>
                <a:normAutofit fontScale="55000" lnSpcReduction="20000"/>
              </a:bodyPr>
              <a:lstStyle/>
              <a:p>
                <a:pPr algn="l" rtl="0"/>
                <a:r>
                  <a:rPr lang="en-US" sz="2600" dirty="0"/>
                  <a:t> В некоторых случаях вы можете встретить </a:t>
                </a:r>
                <a:r>
                  <a:rPr lang="en-US" sz="2600" dirty="0" err="1"/>
                  <a:t>следующие</a:t>
                </a:r>
                <a:r>
                  <a:rPr lang="en-US" sz="2600" dirty="0"/>
                  <a:t> </a:t>
                </a:r>
                <a:r>
                  <a:rPr lang="en-US" sz="2600" dirty="0" err="1"/>
                  <a:t>формы</a:t>
                </a:r>
                <a:r>
                  <a:rPr lang="ru-RU" sz="2600" dirty="0"/>
                  <a:t> записи</a:t>
                </a:r>
                <a:r>
                  <a:rPr lang="en-US" sz="2600" dirty="0"/>
                  <a:t> ARIMA</a:t>
                </a:r>
              </a:p>
              <a:p>
                <a:pPr marL="0" indent="0" algn="l" rtl="0">
                  <a:buNone/>
                </a:pPr>
                <a:r>
                  <a:rPr lang="en-US" sz="2600" dirty="0"/>
                  <a:t> 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(1):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(2.1):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(2.2):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 (1−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+(1+</m:t>
                            </m:r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6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(3):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 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/>
                        </m:mr>
                        <m:mr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(4):</m:t>
                            </m:r>
                          </m:e>
                          <m:e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𝛥</m:t>
                                </m:r>
                              </m:e>
                              <m:sup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sz="2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US" sz="2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/>
                        </m:mr>
                      </m:m>
                    </m:oMath>
                  </m:oMathPara>
                </a14:m>
                <a:endParaRPr lang="en-US" sz="2600" dirty="0"/>
              </a:p>
              <a:p>
                <a:pPr algn="l" rtl="0"/>
                <a:r>
                  <a:rPr lang="ru-RU" sz="2600" dirty="0"/>
                  <a:t>где</a:t>
                </a: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некоторая дополнительная детерминированная константа или медленное изменение почти детерминированного тренда и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- детерминированный линейный тренд;</a:t>
                </a:r>
              </a:p>
              <a:p>
                <a:pPr marL="0" indent="0" algn="l" rtl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это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𝐴𝑅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оператор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)=1−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 algn="ctr" rtl="0">
                  <a:buNone/>
                </a:pPr>
                <a:r>
                  <a:rPr lang="en-US" dirty="0"/>
                  <a:t>а также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это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оператор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)=1+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algn="l" rtl="0"/>
                <a:r>
                  <a:rPr lang="ru-RU" dirty="0"/>
                  <a:t>О</a:t>
                </a:r>
                <a:r>
                  <a:rPr lang="en-US" dirty="0" err="1"/>
                  <a:t>братите</a:t>
                </a:r>
                <a:r>
                  <a:rPr lang="en-US" dirty="0"/>
                  <a:t> внимание, 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постоянна - ее можно исключить вычитанием среднего значения.</a:t>
                </a:r>
              </a:p>
              <a:p>
                <a:pPr algn="l" rtl="0"/>
                <a:endParaRPr lang="en-US" sz="2600" dirty="0"/>
              </a:p>
              <a:p>
                <a:pPr algn="l" rtl="0"/>
                <a:endParaRPr lang="en-US" sz="2600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9" y="905436"/>
                <a:ext cx="11593046" cy="5853952"/>
              </a:xfrm>
              <a:blipFill>
                <a:blip r:embed="rId2"/>
                <a:stretch>
                  <a:fillRect l="-158" t="-1146" r="-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934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B29E92-B795-4F44-A577-A4EBC753A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2028"/>
          </a:xfrm>
        </p:spPr>
        <p:txBody>
          <a:bodyPr>
            <a:normAutofit fontScale="90000"/>
          </a:bodyPr>
          <a:lstStyle/>
          <a:p>
            <a:pPr algn="l" rtl="0"/>
            <a:r>
              <a:rPr lang="ru-RU" b="1" dirty="0"/>
              <a:t>Модель </a:t>
            </a:r>
            <a:r>
              <a:rPr lang="en-US" b="1" dirty="0"/>
              <a:t>ARIMA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528" y="905436"/>
                <a:ext cx="11766177" cy="5853952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ARIMA (0,1,0) случайное блуждание - простейшая </a:t>
                </a:r>
                <a:r>
                  <a:rPr lang="en-US" sz="2400" dirty="0" err="1"/>
                  <a:t>модель</a:t>
                </a:r>
                <a:r>
                  <a:rPr lang="en-US" sz="2400" dirty="0"/>
                  <a:t> </a:t>
                </a:r>
                <a:r>
                  <a:rPr lang="ru-RU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ARIMA (0,1,1) простое экспоненциальное </a:t>
                </a:r>
                <a:r>
                  <a:rPr lang="en-US" sz="2400" dirty="0" err="1"/>
                  <a:t>сглаживание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Модель без порядков дифференцирования предполагает, что исходный ряд является </a:t>
                </a:r>
                <a:r>
                  <a:rPr lang="en-US" sz="2400" dirty="0" err="1"/>
                  <a:t>стационарным</a:t>
                </a:r>
                <a:r>
                  <a:rPr lang="en-US" sz="2400" dirty="0"/>
                  <a:t> (</a:t>
                </a:r>
                <a:r>
                  <a:rPr lang="ru-RU" sz="2400" dirty="0"/>
                  <a:t>в смысле тренда</a:t>
                </a:r>
                <a:r>
                  <a:rPr lang="en-US" sz="2400" dirty="0"/>
                  <a:t>). </a:t>
                </a:r>
              </a:p>
              <a:p>
                <a:pPr algn="l" rtl="0"/>
                <a:endParaRPr lang="en-US" sz="2400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0ACB7F2-07F5-4100-AF8D-CFA14F65E0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528" y="905436"/>
                <a:ext cx="11766177" cy="5853952"/>
              </a:xfrm>
              <a:blipFill>
                <a:blip r:embed="rId2"/>
                <a:stretch>
                  <a:fillRect l="-673" t="-14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4" name="Picture 2" descr="image.png">
            <a:extLst>
              <a:ext uri="{FF2B5EF4-FFF2-40B4-BE49-F238E27FC236}">
                <a16:creationId xmlns:a16="http://schemas.microsoft.com/office/drawing/2014/main" id="{23E3BF3A-A10F-465B-9A1E-FBCCB409FD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304"/>
          <a:stretch/>
        </p:blipFill>
        <p:spPr bwMode="auto">
          <a:xfrm>
            <a:off x="5178651" y="4462079"/>
            <a:ext cx="6329542" cy="229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319EF17-BDC7-402B-9DB4-2A39AAD62287}"/>
              </a:ext>
            </a:extLst>
          </p:cNvPr>
          <p:cNvSpPr/>
          <p:nvPr/>
        </p:nvSpPr>
        <p:spPr>
          <a:xfrm>
            <a:off x="596188" y="4843566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l" rtl="0"/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Вот таблица соответствия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между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  <a:t/>
            </a:r>
            <a:br>
              <a:rPr lang="ru-RU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ETS и некоторыми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моделями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SARIMA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214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2025</TotalTime>
  <Words>813</Words>
  <Application>Microsoft Office PowerPoint</Application>
  <PresentationFormat>Широкоэкранный</PresentationFormat>
  <Paragraphs>119</Paragraphs>
  <Slides>16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Georgia</vt:lpstr>
      <vt:lpstr>Times New Roman</vt:lpstr>
      <vt:lpstr>Тема Office</vt:lpstr>
      <vt:lpstr>Модели интегрированной авторегрессии  скользящего среднего ARIMA </vt:lpstr>
      <vt:lpstr>Модели интегрированной авторегресси - скользящего среднего (ARIMA)</vt:lpstr>
      <vt:lpstr>Модели интегрированной авторегресси - скользящего среднего (ARIMA)</vt:lpstr>
      <vt:lpstr>Модели интегрированной авторегресси - скользящего среднего (ARIMA)</vt:lpstr>
      <vt:lpstr>Производная</vt:lpstr>
      <vt:lpstr>Лаговая форма ARIMA</vt:lpstr>
      <vt:lpstr>Лаговая форма ARIMA</vt:lpstr>
      <vt:lpstr>Лаговая форма ARIMA</vt:lpstr>
      <vt:lpstr>Модель ARIMA</vt:lpstr>
      <vt:lpstr>О производных и тренде</vt:lpstr>
      <vt:lpstr>Стационарность ARIMA</vt:lpstr>
      <vt:lpstr>пример</vt:lpstr>
      <vt:lpstr>Презентация PowerPoint</vt:lpstr>
      <vt:lpstr>Презентация PowerPoint</vt:lpstr>
      <vt:lpstr>Вопросы Базовые 1й верно</vt:lpstr>
      <vt:lpstr>Вопросы Продвинутые (X)-верно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Series Analysis</dc:title>
  <dc:creator>Ронкин Михаил Владимирович</dc:creator>
  <cp:lastModifiedBy>Ронкин Михаил Владимирович</cp:lastModifiedBy>
  <cp:revision>118</cp:revision>
  <dcterms:created xsi:type="dcterms:W3CDTF">2021-10-31T10:57:36Z</dcterms:created>
  <dcterms:modified xsi:type="dcterms:W3CDTF">2023-10-05T09:42:00Z</dcterms:modified>
</cp:coreProperties>
</file>