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15" r:id="rId4"/>
    <p:sldId id="305" r:id="rId5"/>
    <p:sldId id="343" r:id="rId6"/>
    <p:sldId id="313" r:id="rId7"/>
    <p:sldId id="307" r:id="rId8"/>
    <p:sldId id="314" r:id="rId9"/>
    <p:sldId id="304" r:id="rId10"/>
    <p:sldId id="317" r:id="rId11"/>
    <p:sldId id="264" r:id="rId12"/>
    <p:sldId id="271" r:id="rId13"/>
    <p:sldId id="344" r:id="rId14"/>
    <p:sldId id="273" r:id="rId15"/>
    <p:sldId id="274" r:id="rId16"/>
    <p:sldId id="266" r:id="rId17"/>
    <p:sldId id="268" r:id="rId18"/>
    <p:sldId id="338" r:id="rId19"/>
    <p:sldId id="321" r:id="rId20"/>
    <p:sldId id="320" r:id="rId21"/>
    <p:sldId id="319" r:id="rId22"/>
    <p:sldId id="345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Модели 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300" dirty="0"/>
                  <a:t>Часто цикличность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300" dirty="0"/>
                  <a:t> включаются в тренд, в этом случае модель может быть задана как</a:t>
                </a:r>
                <a:endParaRPr lang="ru-RU" altLang="en-US" sz="2300" i="1" dirty="0"/>
              </a:p>
              <a:p>
                <a:pPr mar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300" i="1" dirty="0"/>
                  <a:t>).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err="1">
                    <a:latin typeface="Open Sans"/>
                  </a:rPr>
                  <a:t>Ино</a:t>
                </a:r>
                <a:r>
                  <a:rPr lang="ru-RU" altLang="en-US" sz="2000" dirty="0" err="1">
                    <a:latin typeface="Open Sans"/>
                  </a:rPr>
                  <a:t>гда</a:t>
                </a:r>
                <a:r>
                  <a:rPr lang="ru-RU" altLang="en-US" sz="2000" dirty="0">
                    <a:latin typeface="Open Sans"/>
                  </a:rPr>
                  <a:t> в модель включают редкие, но регулярные события по типу праздничных дней в модель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000" dirty="0">
                    <a:latin typeface="Open Sans"/>
                  </a:rPr>
                  <a:t>Также иногда следует включать в модель аномалии</a:t>
                </a:r>
                <a:r>
                  <a:rPr lang="en-US" altLang="en-US" sz="2000" dirty="0">
                    <a:latin typeface="Open Sans"/>
                  </a:rPr>
                  <a:t>,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𝑎𝑛𝑜𝑚𝑎𝑙𝑦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2"/>
                <a:stretch>
                  <a:fillRect l="-672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рядов. Заметки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некоторых случаях также можно встретить мультипликативную модель временных рядов.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𝑡𝑟𝑒𝑛𝑑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𝑠𝑒𝑎𝑠𝑜𝑛𝑎𝑙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𝑐𝑦𝑐𝑙𝑖𝑐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latin typeface="Open Sans"/>
                  </a:rPr>
                  <a:t>В противоположность </a:t>
                </a:r>
                <a:r>
                  <a:rPr lang="ru-RU" altLang="en-US" dirty="0" err="1">
                    <a:latin typeface="Open Sans"/>
                  </a:rPr>
                  <a:t>мультиплекативной</a:t>
                </a:r>
                <a:r>
                  <a:rPr lang="ru-RU" altLang="en-US" dirty="0">
                    <a:latin typeface="Open Sans"/>
                  </a:rPr>
                  <a:t>, приведенная выше модель может назваться аддитивной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.</a:t>
                </a:r>
              </a:p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общем случае, любая модель временного рядя может быть представлена как комбинация нескольких мультипликативных моделей и аддитивных моделей, например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𝑐𝑦𝑐𝑙𝑖𝑐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𝑠𝑒𝑎𝑠𝑜𝑛𝑎</m:t>
                          </m:r>
                          <m:sSub>
                            <m:sSub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latin typeface="Open Sans"/>
                  </a:rPr>
                  <a:t>В более общих и сложных случаях модель может иметь несколько составляющих тренда или других компоненты, находящихся в некоторых (необязательно линейных) отношениях одна к другой</a:t>
                </a:r>
                <a:r>
                  <a:rPr lang="ru-RU" altLang="en-US" sz="2000" dirty="0">
                    <a:latin typeface="Open Sans"/>
                  </a:rPr>
                  <a:t>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  <a:blipFill>
                <a:blip r:embed="rId2"/>
                <a:stretch>
                  <a:fillRect l="-770" t="-445" r="-1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Популярные виды тренда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152525"/>
                <a:ext cx="10515600" cy="534035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Отсутствие тренда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 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стохастический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например случайное блуждание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      </a:t>
                </a:r>
              </a:p>
              <a:p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Л</m:t>
                    </m:r>
                    <m:r>
                      <a:rPr lang="ru-RU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инейный тренд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Параболический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Полиномиальный тренд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Гиперболический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Экспоненциальный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Насыщение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логистический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))</m:t>
                        </m:r>
                      </m:den>
                    </m:f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Логарифмический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Модель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Гомперца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∈(0,1)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Многие другие функции, способные оставаться монотонными достаточного долго.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152525"/>
                <a:ext cx="10515600" cy="5340350"/>
              </a:xfrm>
              <a:blipFill>
                <a:blip r:embed="rId2"/>
                <a:stretch>
                  <a:fillRect l="-522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5.4.3. Логистическое уравнение тренда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39" y="2956560"/>
            <a:ext cx="4335408" cy="16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180" y="20890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Примеры трендов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180" y="3973410"/>
            <a:ext cx="10515600" cy="536575"/>
          </a:xfrm>
        </p:spPr>
        <p:txBody>
          <a:bodyPr/>
          <a:lstStyle/>
          <a:p>
            <a:r>
              <a:rPr lang="ru-RU" dirty="0" smtClean="0"/>
              <a:t>Тренд с точками перегиба</a:t>
            </a:r>
            <a:endParaRPr lang="ru-RU" dirty="0"/>
          </a:p>
        </p:txBody>
      </p:sp>
      <p:pic>
        <p:nvPicPr>
          <p:cNvPr id="4" name="Picture 4" descr="Виды и техники построения трен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9" y="1825625"/>
            <a:ext cx="5253355" cy="43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5610"/>
            <a:ext cx="4280533" cy="24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cebook Prophet and the Stock Market (Part 2) — Advancing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35" y="4376635"/>
            <a:ext cx="4212845" cy="24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501140" y="1176643"/>
            <a:ext cx="105156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Случайный тренд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Случайный тренд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152525"/>
                <a:ext cx="11087100" cy="534035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Случайное поведение временного ряда можно описать как модель его случайного блуждания и дрейфа.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Процесс случайного блуждания, в частности для тренда, можно представить как случай, когда каждое значение временного ряда во время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является значением ряда во время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− 1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плюс некоторое случайное движение, отмеченное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также имеет постоянную составляющую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то эта часть называется дрифт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152525"/>
                <a:ext cx="11087100" cy="5340350"/>
              </a:xfrm>
              <a:blipFill>
                <a:blip r:embed="rId2"/>
                <a:stretch>
                  <a:fillRect l="-495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05" y="3314700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/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Можно записать более сложное выражение для случайного блуждания, учитывающее несколько предыдущих значений с разным коэффициентом:</a:t>
                </a:r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это коэффициент предыдущих значений.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  <a:blipFill>
                <a:blip r:embed="rId4"/>
                <a:stretch>
                  <a:fillRect l="-998" t="-1355" b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-US" dirty="0"/>
              <a:t>Example of random walk and drift of trend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7AE0-DFB9-4EEB-B9BD-5D9D1341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52525"/>
            <a:ext cx="11087100" cy="5340350"/>
          </a:xfrm>
        </p:spPr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80" y="3306920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62181"/>
            <a:ext cx="6410323" cy="36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.png">
            <a:extLst>
              <a:ext uri="{FF2B5EF4-FFF2-40B4-BE49-F238E27FC236}">
                <a16:creationId xmlns:a16="http://schemas.microsoft.com/office/drawing/2014/main" id="{307F9151-F059-46F3-99E4-AC621989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54" y="1825625"/>
            <a:ext cx="7718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366187"/>
            <a:ext cx="102774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аддитивных и мультипликативных временных рядов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6280" y="320020"/>
            <a:ext cx="10277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FF68EEDA-1B95-4127-8219-70FF25BB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18" y="1821907"/>
            <a:ext cx="6106982" cy="43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.png">
            <a:extLst>
              <a:ext uri="{FF2B5EF4-FFF2-40B4-BE49-F238E27FC236}">
                <a16:creationId xmlns:a16="http://schemas.microsoft.com/office/drawing/2014/main" id="{D86855BB-C93D-5FC7-D493-DA819356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5" y="1574662"/>
            <a:ext cx="6019800" cy="45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B95DAAC-6B4C-A384-1452-49268B57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55" y="1039674"/>
            <a:ext cx="4974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Аддитивный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265F05-6200-0E45-CDEB-39D76BDE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546" y="1039674"/>
            <a:ext cx="5502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Мультипликативный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8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10244" name="Picture 4" descr="Additive decomposition of time series PL. | Download Scientific Diagram">
            <a:extLst>
              <a:ext uri="{FF2B5EF4-FFF2-40B4-BE49-F238E27FC236}">
                <a16:creationId xmlns:a16="http://schemas.microsoft.com/office/drawing/2014/main" id="{CB59E430-5E84-F01E-9605-6AED6DFB8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 b="65761"/>
          <a:stretch/>
        </p:blipFill>
        <p:spPr bwMode="auto">
          <a:xfrm>
            <a:off x="317325" y="4032545"/>
            <a:ext cx="7162211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E49C68D5-55B3-1A80-2720-6ABBFE73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72"/>
          <a:stretch/>
        </p:blipFill>
        <p:spPr bwMode="auto">
          <a:xfrm>
            <a:off x="5208411" y="2467089"/>
            <a:ext cx="6983589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Using decomposition to improve time series prediction | Quantdare">
            <a:extLst>
              <a:ext uri="{FF2B5EF4-FFF2-40B4-BE49-F238E27FC236}">
                <a16:creationId xmlns:a16="http://schemas.microsoft.com/office/drawing/2014/main" id="{69F35CB4-793B-4C58-8DEC-98B4DE2D7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7"/>
          <a:stretch/>
        </p:blipFill>
        <p:spPr bwMode="auto">
          <a:xfrm>
            <a:off x="181858" y="2203446"/>
            <a:ext cx="5519032" cy="17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D4BD7FBD-1F1E-7B29-DBE1-2090A527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11" y="3885961"/>
            <a:ext cx="3953934" cy="26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417834"/>
                <a:ext cx="10885806" cy="5242380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dirty="0"/>
                  <a:t>Модель временного ряда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- это специфическая (выбранная, формализованная) зависимость совместного распределения вероятностей значений модели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dirty="0"/>
                  <a:t> по временным шагам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 В модели временных рядов часто выделяют следующие части:</a:t>
                </a:r>
              </a:p>
              <a:p>
                <a:pPr lvl="0"/>
                <a:r>
                  <a:rPr lang="ru-RU" sz="2400" b="1" dirty="0"/>
                  <a:t>тренд</a:t>
                </a:r>
                <a:r>
                  <a:rPr lang="ru-RU" sz="2400" dirty="0"/>
                  <a:t> - медленно меняющаяся часть зависимости временного ряда.</a:t>
                </a:r>
              </a:p>
              <a:p>
                <a:pPr lvl="0"/>
                <a:r>
                  <a:rPr lang="ru-RU" sz="2400" b="1" dirty="0"/>
                  <a:t>сезонность</a:t>
                </a:r>
                <a:r>
                  <a:rPr lang="ru-RU" sz="2400" dirty="0"/>
                  <a:t> - некоторые «относительно быстро меняющиеся» периодические составляющие, как правило тут речь идет о регулярном периоде.</a:t>
                </a:r>
              </a:p>
              <a:p>
                <a:pPr lvl="0"/>
                <a:r>
                  <a:rPr lang="ru-RU" sz="2400" b="1" dirty="0"/>
                  <a:t>цикличность</a:t>
                </a:r>
                <a:r>
                  <a:rPr lang="ru-RU" sz="2400" dirty="0"/>
                  <a:t> - это некоторые периодические компоненты с "относительно медленным изменением" с нерегулярным периодом и относительно высокой интенсивностью.</a:t>
                </a:r>
              </a:p>
              <a:p>
                <a:pPr lvl="0"/>
                <a:r>
                  <a:rPr lang="ru-RU" sz="2400" b="1" dirty="0"/>
                  <a:t>шум</a:t>
                </a:r>
                <a:r>
                  <a:rPr lang="ru-RU" sz="2400" dirty="0"/>
                  <a:t> - это некоторое случайное (стохастическое) искажение выходных значений - нерегулярные или случайные колебания (вариации).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417834"/>
                <a:ext cx="10885806" cy="5242380"/>
              </a:xfrm>
              <a:blipFill>
                <a:blip r:embed="rId2"/>
                <a:stretch>
                  <a:fillRect l="-698" t="-1449" r="-1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8198" name="Picture 6" descr="Model identification from EEG-fMRI data. a) EEG time-series (dotted... |  Download Scientific Diagram">
            <a:extLst>
              <a:ext uri="{FF2B5EF4-FFF2-40B4-BE49-F238E27FC236}">
                <a16:creationId xmlns:a16="http://schemas.microsoft.com/office/drawing/2014/main" id="{EE18F4B1-0A4A-DC5A-D1DD-6E689B92A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6"/>
          <a:stretch/>
        </p:blipFill>
        <p:spPr bwMode="auto">
          <a:xfrm>
            <a:off x="401108" y="2186052"/>
            <a:ext cx="5017559" cy="41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lectrocardiogram time series forecasting and optimization using ant colony  optimization algorithm | Extrica - Publisher of International Research  Journals">
            <a:extLst>
              <a:ext uri="{FF2B5EF4-FFF2-40B4-BE49-F238E27FC236}">
                <a16:creationId xmlns:a16="http://schemas.microsoft.com/office/drawing/2014/main" id="{9BEBDC84-28FC-C3C9-63A7-B077BF46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71" y="2469212"/>
            <a:ext cx="4913557" cy="35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4" name="Picture 2" descr="image_btc_day.png">
            <a:extLst>
              <a:ext uri="{FF2B5EF4-FFF2-40B4-BE49-F238E27FC236}">
                <a16:creationId xmlns:a16="http://schemas.microsoft.com/office/drawing/2014/main" id="{AA648004-EFAF-A7BC-EC08-D520EE9F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6" y="2241338"/>
            <a:ext cx="4888242" cy="36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BC245391-244E-3F49-3C5F-0E201C67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1" y="2241338"/>
            <a:ext cx="5432322" cy="35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Базовые 1й 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135887"/>
          </a:xfrm>
        </p:spPr>
        <p:txBody>
          <a:bodyPr>
            <a:normAutofit fontScale="85000" lnSpcReduction="20000"/>
          </a:bodyPr>
          <a:lstStyle/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Тренд ВР 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endParaRPr lang="ru-RU" sz="23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медленно меняющаяся часть зависимости </a:t>
            </a:r>
            <a:r>
              <a:rPr lang="ru-RU" sz="2400" dirty="0" smtClean="0"/>
              <a:t>ВР</a:t>
            </a: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Редкие но регулярные события во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Быстроменяющаяся и повторяющая часть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 регулярные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события во ВР</a:t>
            </a:r>
          </a:p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Сезонность</a:t>
            </a: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- это </a:t>
            </a:r>
            <a:endParaRPr lang="ru-RU" sz="23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относительно </a:t>
            </a:r>
            <a:r>
              <a:rPr lang="ru-RU" sz="2000" dirty="0"/>
              <a:t>быстро </a:t>
            </a:r>
            <a:r>
              <a:rPr lang="ru-RU" sz="2000" dirty="0" smtClean="0"/>
              <a:t>меняющиеся </a:t>
            </a:r>
            <a:r>
              <a:rPr lang="ru-RU" sz="2000" dirty="0"/>
              <a:t>периодические </a:t>
            </a:r>
            <a:r>
              <a:rPr lang="ru-RU" sz="2000" dirty="0" smtClean="0"/>
              <a:t>составляющие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относительно </a:t>
            </a:r>
            <a:r>
              <a:rPr lang="ru-RU" sz="2400" dirty="0" smtClean="0"/>
              <a:t>медленно </a:t>
            </a:r>
            <a:r>
              <a:rPr lang="ru-RU" sz="2400" dirty="0"/>
              <a:t>меняющиеся </a:t>
            </a:r>
            <a:r>
              <a:rPr lang="ru-RU" sz="2400" dirty="0" smtClean="0"/>
              <a:t>составляющие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Составляющие, имеющие исключительно случайное поведение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Не регулярные события во ВР</a:t>
            </a:r>
          </a:p>
          <a:p>
            <a:r>
              <a:rPr lang="ru-RU" sz="2400" b="1" dirty="0" smtClean="0"/>
              <a:t>Шумы - </a:t>
            </a:r>
            <a:r>
              <a:rPr lang="ru-RU" sz="2400" dirty="0" smtClean="0"/>
              <a:t>это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Составляющие, имеющие исключительно случайное поведение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относительно медленно меняющиеся составляющие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Быстроменяющаяся и повторяющая часть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Редкие но регулярные события во ВР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Продвинутые </a:t>
            </a:r>
            <a:r>
              <a:rPr lang="en-US" sz="4800" b="1" dirty="0" smtClean="0"/>
              <a:t>(X)-</a:t>
            </a:r>
            <a:r>
              <a:rPr lang="ru-RU" sz="4800" b="1" dirty="0" smtClean="0"/>
              <a:t>верно</a:t>
            </a:r>
            <a:endParaRPr lang="ru-RU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8" y="1075308"/>
                <a:ext cx="11551645" cy="4284343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ru-RU" sz="2000" b="1" dirty="0" smtClean="0"/>
                  <a:t>Определить тренд по описанию</a:t>
                </a:r>
                <a:r>
                  <a:rPr lang="ru-RU" sz="2000" dirty="0" smtClean="0"/>
                  <a:t>.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>
                    <a:cs typeface="Times New Roman" panose="02020603050405020304" pitchFamily="18" charset="0"/>
                  </a:rPr>
                  <a:t>Значения ВР постоянно изменяются по экспоненциальному закону (х) </a:t>
                </a:r>
                <a:endParaRPr lang="ru-RU" dirty="0" smtClean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Значения ВР </a:t>
                </a:r>
                <a:r>
                  <a:rPr lang="ru-RU" dirty="0" smtClean="0">
                    <a:cs typeface="Times New Roman" panose="02020603050405020304" pitchFamily="18" charset="0"/>
                  </a:rPr>
                  <a:t>изменяются по параболе, между несколькими точками перегиба (х)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Значения ВР </a:t>
                </a:r>
                <a:r>
                  <a:rPr lang="ru-RU" dirty="0" smtClean="0">
                    <a:cs typeface="Times New Roman" panose="02020603050405020304" pitchFamily="18" charset="0"/>
                  </a:rPr>
                  <a:t>изменяются по чистой синусоиде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Значения ВР изменяются </a:t>
                </a:r>
                <a:r>
                  <a:rPr lang="ru-RU" dirty="0" smtClean="0">
                    <a:cs typeface="Times New Roman" panose="02020603050405020304" pitchFamily="18" charset="0"/>
                  </a:rPr>
                  <a:t>случайно, подчиняясь нормальному закону</a:t>
                </a:r>
                <a:endParaRPr lang="ru-RU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Значения ВР изменяются </a:t>
                </a:r>
                <a:r>
                  <a:rPr lang="ru-RU" dirty="0" smtClean="0">
                    <a:cs typeface="Times New Roman" panose="02020603050405020304" pitchFamily="18" charset="0"/>
                  </a:rPr>
                  <a:t>пилообразно без затухания   </a:t>
                </a:r>
                <a:endParaRPr lang="ru-RU" dirty="0">
                  <a:cs typeface="Times New Roman" panose="02020603050405020304" pitchFamily="18" charset="0"/>
                </a:endParaRPr>
              </a:p>
              <a:p>
                <a:r>
                  <a:rPr lang="ru-RU" sz="2000" b="1" dirty="0"/>
                  <a:t>Определить </a:t>
                </a:r>
                <a:r>
                  <a:rPr lang="ru-RU" sz="2000" b="1" dirty="0" smtClean="0"/>
                  <a:t>исключительно мультипликативную модель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𝑠𝑒𝑎𝑠𝑜𝑛𝑎𝑙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(x)</a:t>
                </a:r>
                <a:endParaRPr lang="ru-RU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𝑠𝑒𝑎𝑠𝑜𝑛𝑎𝑙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h𝑜𝑙𝑖𝑑𝑎𝑦𝑠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𝑡𝑟𝑒𝑛𝑑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𝑠𝑒𝑎𝑠𝑜𝑛𝑎𝑙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h𝑜𝑙𝑖𝑑𝑎𝑦𝑠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ru-RU" dirty="0" smtClean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∏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𝑠𝑒𝑎𝑠𝑜𝑛𝑎𝑙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3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𝑡𝑟𝑒𝑛𝑑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𝑠𝑒𝑎𝑠𝑜𝑛𝑎𝑙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3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lvl="1"/>
                <a:r>
                  <a:rPr lang="ru-RU" sz="2000" b="1" dirty="0"/>
                  <a:t>Выберите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примеры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где изображен детерминированный тренд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 smtClean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8" y="1075308"/>
                <a:ext cx="11551645" cy="4284343"/>
              </a:xfrm>
              <a:blipFill>
                <a:blip r:embed="rId2"/>
                <a:stretch>
                  <a:fillRect l="-369" t="-1991" b="-5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2.3 Time series patterns | Forecasting: Principles and Practice (2nd ed)">
            <a:extLst>
              <a:ext uri="{FF2B5EF4-FFF2-40B4-BE49-F238E27FC236}">
                <a16:creationId xmlns:a16="http://schemas.microsoft.com/office/drawing/2014/main" id="{0F2A85A7-019D-1C00-C9EB-40359FBD4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1" t="6084" b="51446"/>
          <a:stretch/>
        </p:blipFill>
        <p:spPr bwMode="auto">
          <a:xfrm>
            <a:off x="5202176" y="5160738"/>
            <a:ext cx="2299580" cy="12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me Series Analysis and Mining with R | R-bloggers">
            <a:extLst>
              <a:ext uri="{FF2B5EF4-FFF2-40B4-BE49-F238E27FC236}">
                <a16:creationId xmlns:a16="http://schemas.microsoft.com/office/drawing/2014/main" id="{4AF71035-C944-9810-66DF-C6010041D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67254" b="7251"/>
          <a:stretch/>
        </p:blipFill>
        <p:spPr bwMode="auto">
          <a:xfrm>
            <a:off x="7704293" y="5072016"/>
            <a:ext cx="3230248" cy="8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00234" y="5137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57115" y="515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BE376DED-214A-C576-360D-86DA32175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b="4325"/>
          <a:stretch/>
        </p:blipFill>
        <p:spPr bwMode="auto">
          <a:xfrm>
            <a:off x="3343084" y="5160738"/>
            <a:ext cx="1799706" cy="149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2470" y="51944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2(x)</a:t>
            </a:r>
            <a:endParaRPr lang="ru-RU" dirty="0"/>
          </a:p>
        </p:txBody>
      </p:sp>
      <p:pic>
        <p:nvPicPr>
          <p:cNvPr id="10" name="Picture 2" descr="image.png">
            <a:extLst>
              <a:ext uri="{FF2B5EF4-FFF2-40B4-BE49-F238E27FC236}">
                <a16:creationId xmlns:a16="http://schemas.microsoft.com/office/drawing/2014/main" id="{FF68EEDA-1B95-4127-8219-70FF25BBD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18837" r="6771" b="61654"/>
          <a:stretch/>
        </p:blipFill>
        <p:spPr bwMode="auto">
          <a:xfrm>
            <a:off x="350391" y="5246200"/>
            <a:ext cx="2834733" cy="8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6804" y="55471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 (x)</a:t>
            </a:r>
            <a:endParaRPr lang="ru-RU" dirty="0"/>
          </a:p>
        </p:txBody>
      </p:sp>
      <p:pic>
        <p:nvPicPr>
          <p:cNvPr id="12" name="Picture 2" descr="Time Series Analysis and Mining with R | R-bloggers">
            <a:extLst>
              <a:ext uri="{FF2B5EF4-FFF2-40B4-BE49-F238E27FC236}">
                <a16:creationId xmlns:a16="http://schemas.microsoft.com/office/drawing/2014/main" id="{4AF71035-C944-9810-66DF-C6010041D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48420" r="3332" b="31999"/>
          <a:stretch/>
        </p:blipFill>
        <p:spPr bwMode="auto">
          <a:xfrm>
            <a:off x="7857115" y="6003732"/>
            <a:ext cx="3180797" cy="7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04996" y="596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417834"/>
            <a:ext cx="10885806" cy="524238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Time Series Analysis and Mining with R | R-bloggers">
            <a:extLst>
              <a:ext uri="{FF2B5EF4-FFF2-40B4-BE49-F238E27FC236}">
                <a16:creationId xmlns:a16="http://schemas.microsoft.com/office/drawing/2014/main" id="{4AF71035-C944-9810-66DF-C6010041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4" y="1084914"/>
            <a:ext cx="55753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recasting &amp; Time Series Minggu 6. Learning Objectives Understand the  three categories of forecasting techniques available. Become aware of the  four. - ppt download">
            <a:extLst>
              <a:ext uri="{FF2B5EF4-FFF2-40B4-BE49-F238E27FC236}">
                <a16:creationId xmlns:a16="http://schemas.microsoft.com/office/drawing/2014/main" id="{BD49A6F3-B2F4-FEB1-3BFD-5493F5ED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/>
          <a:stretch/>
        </p:blipFill>
        <p:spPr bwMode="auto">
          <a:xfrm>
            <a:off x="6043294" y="1955452"/>
            <a:ext cx="5185025" cy="34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Следует сделать несколько заметок касательно моделей временного ряда:</a:t>
            </a:r>
          </a:p>
          <a:p>
            <a:pPr lvl="0"/>
            <a:r>
              <a:rPr lang="ru-RU" sz="2400" b="1" dirty="0"/>
              <a:t>При проведении тренд-сезонной декомпозиции компонент шум может рассматриваться как вся остаточная часть.</a:t>
            </a:r>
          </a:p>
          <a:p>
            <a:pPr lvl="0"/>
            <a:r>
              <a:rPr lang="ru-RU" sz="2400" dirty="0" smtClean="0"/>
              <a:t>Мы  можем поделить все компоненты на детерминированные и случайные.</a:t>
            </a:r>
          </a:p>
          <a:p>
            <a:pPr lvl="0"/>
            <a:r>
              <a:rPr lang="ru-RU" sz="2400" dirty="0" smtClean="0"/>
              <a:t>Часто все </a:t>
            </a:r>
            <a:r>
              <a:rPr lang="ru-RU" sz="2400" dirty="0"/>
              <a:t>компоненты y(t), кроме шумов </a:t>
            </a:r>
            <a:r>
              <a:rPr lang="ru-RU" sz="2400" dirty="0" smtClean="0"/>
              <a:t>рассматриваются ка детерминированный (заданные определенно) </a:t>
            </a:r>
            <a:r>
              <a:rPr lang="ru-RU" sz="2400" dirty="0"/>
              <a:t>характер.</a:t>
            </a:r>
          </a:p>
          <a:p>
            <a:pPr lvl="1"/>
            <a:r>
              <a:rPr lang="ru-RU" dirty="0"/>
              <a:t>Однако в некоторых случаях компоненты также могут рассматриваться как </a:t>
            </a:r>
            <a:r>
              <a:rPr lang="ru-RU" dirty="0" smtClean="0"/>
              <a:t>стохастические(случайные) (</a:t>
            </a:r>
            <a:r>
              <a:rPr lang="ru-RU" dirty="0"/>
              <a:t>только формально).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/>
              <a:t>Относительно модели ряда, предполагается, что временные ряды генерируются через регулярные интервалы времени (например, дневная температура), и поэтому называются регулярными временными рядами.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 Однако данные временного ряда не обязательно должны поступать через определенные промежутки времени. 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В таком случае это называется нерегулярным временным рядом. Пополнение счета или снятие средств в банкомате являются примерами нерегулярных временных рядов.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части временных рядов - это тренд и сезонность. Когда у нас есть данные, первое, что нам нужно, это определить часть тренда.</a:t>
            </a:r>
          </a:p>
          <a:p>
            <a:pPr marL="0" indent="0">
              <a:buNone/>
            </a:pPr>
            <a:r>
              <a:rPr lang="ru-RU" sz="2400" b="1" dirty="0"/>
              <a:t>В отношении тренда важны следующие моменты.</a:t>
            </a:r>
            <a:endParaRPr lang="ru-RU" sz="2400" dirty="0"/>
          </a:p>
          <a:p>
            <a:pPr lvl="0"/>
            <a:r>
              <a:rPr lang="ru-RU" sz="2400" dirty="0"/>
              <a:t>Часто мы не знаем, как аппроксимировать тренд наилучшим образом, если это не линейный тренд.</a:t>
            </a:r>
          </a:p>
          <a:p>
            <a:pPr lvl="1"/>
            <a:r>
              <a:rPr lang="ru-RU" sz="2000" dirty="0"/>
              <a:t>Погрешность аппроксимации тренда имеет основное влияние на погрешность прогноза временного ряда или оценки его параметров.</a:t>
            </a:r>
          </a:p>
          <a:p>
            <a:pPr lvl="0"/>
            <a:r>
              <a:rPr lang="ru-RU" sz="2400" dirty="0"/>
              <a:t>Для большинства реальных временных рядов тренд - это функция не монотонного роста (или падения). </a:t>
            </a:r>
          </a:p>
          <a:p>
            <a:pPr lvl="1"/>
            <a:r>
              <a:rPr lang="ru-RU" sz="2000" dirty="0"/>
              <a:t>В этом случае можно сказать, что мы говорим </a:t>
            </a:r>
            <a:br>
              <a:rPr lang="ru-RU" sz="2000" dirty="0"/>
            </a:br>
            <a:r>
              <a:rPr lang="ru-RU" sz="2000" dirty="0"/>
              <a:t>и о тренде, и о цикличности вместе.</a:t>
            </a:r>
          </a:p>
          <a:p>
            <a:pPr lvl="1"/>
            <a:r>
              <a:rPr lang="ru-RU" sz="2000" dirty="0"/>
              <a:t>Во многих случаях циклическую часть ряда</a:t>
            </a:r>
            <a:br>
              <a:rPr lang="ru-RU" sz="2000" dirty="0"/>
            </a:br>
            <a:r>
              <a:rPr lang="ru-RU" sz="2000" dirty="0"/>
              <a:t> можно рассматривать как его сложный тренд,</a:t>
            </a:r>
            <a:br>
              <a:rPr lang="ru-RU" sz="2000" dirty="0"/>
            </a:br>
            <a:r>
              <a:rPr lang="ru-RU" sz="2000" dirty="0"/>
              <a:t> либо как его сезонность.</a:t>
            </a:r>
          </a:p>
          <a:p>
            <a:pPr lvl="1"/>
            <a:endParaRPr lang="ru-RU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rategic inflection points in ventures - by pat ben">
            <a:extLst>
              <a:ext uri="{FF2B5EF4-FFF2-40B4-BE49-F238E27FC236}">
                <a16:creationId xmlns:a16="http://schemas.microsoft.com/office/drawing/2014/main" id="{097D9227-885F-7A30-1838-E1FE8F97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47" y="4168628"/>
            <a:ext cx="5204874" cy="27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Тренд может иметь точки перегиба и/или участки насыщения. </a:t>
            </a:r>
          </a:p>
          <a:p>
            <a:pPr lvl="0"/>
            <a:r>
              <a:rPr lang="ru-RU" sz="2400" dirty="0"/>
              <a:t>Часто такие точки необходимо спрогнозировать с максимальной точностью.</a:t>
            </a:r>
          </a:p>
          <a:p>
            <a:pPr lvl="0"/>
            <a:r>
              <a:rPr lang="ru-RU" sz="2400" dirty="0"/>
              <a:t>Кусочно-монотонное поведение является естественным для многих реальных процессов, поэтому очень важно определить точку перегиба. </a:t>
            </a:r>
          </a:p>
          <a:p>
            <a:pPr lvl="0"/>
            <a:r>
              <a:rPr lang="ru-RU" sz="2400" dirty="0"/>
              <a:t>Если тренд имеет сложную форму, </a:t>
            </a:r>
            <a:br>
              <a:rPr lang="ru-RU" sz="2400" dirty="0"/>
            </a:br>
            <a:r>
              <a:rPr lang="ru-RU" sz="2400" dirty="0"/>
              <a:t>может быть трудно его выделить. </a:t>
            </a:r>
          </a:p>
          <a:p>
            <a:pPr lvl="0"/>
            <a:r>
              <a:rPr lang="ru-RU" sz="2400" dirty="0"/>
              <a:t>В некоторых случая можно неверно</a:t>
            </a:r>
            <a:br>
              <a:rPr lang="ru-RU" sz="2400" dirty="0"/>
            </a:br>
            <a:r>
              <a:rPr lang="ru-RU" sz="2400" dirty="0"/>
              <a:t> предположить об отсутствии тренда.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E376DED-214A-C576-360D-86DA3217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0" y="2708547"/>
            <a:ext cx="4953402" cy="40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На детерминированный тренд могут влиять несколько случайных эффектов, таких как случайное блуждание и дрейф. </a:t>
            </a:r>
          </a:p>
          <a:p>
            <a:pPr lvl="0"/>
            <a:r>
              <a:rPr lang="ru-RU" sz="2400" dirty="0"/>
              <a:t>В это случае тренд будет иметь случайное поведение. </a:t>
            </a:r>
          </a:p>
          <a:p>
            <a:pPr lvl="0"/>
            <a:r>
              <a:rPr lang="ru-RU" sz="2400" dirty="0"/>
              <a:t>Фактически, эти эффекты можно рассматривать как шум, но в основном они влияют только на часть тренда.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2.3 Time series patterns | Forecasting: Principles and Practice (2nd ed)">
            <a:extLst>
              <a:ext uri="{FF2B5EF4-FFF2-40B4-BE49-F238E27FC236}">
                <a16:creationId xmlns:a16="http://schemas.microsoft.com/office/drawing/2014/main" id="{0F2A85A7-019D-1C00-C9EB-40359FBD4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1" t="6084" b="51446"/>
          <a:stretch/>
        </p:blipFill>
        <p:spPr bwMode="auto">
          <a:xfrm>
            <a:off x="467994" y="3282272"/>
            <a:ext cx="5633247" cy="3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ndom Walk Line Plot">
            <a:extLst>
              <a:ext uri="{FF2B5EF4-FFF2-40B4-BE49-F238E27FC236}">
                <a16:creationId xmlns:a16="http://schemas.microsoft.com/office/drawing/2014/main" id="{B3D2E0DC-7D13-643F-BA9F-E981A3DE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06" y="3019266"/>
            <a:ext cx="4500245" cy="33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TS.png">
            <a:extLst>
              <a:ext uri="{FF2B5EF4-FFF2-40B4-BE49-F238E27FC236}">
                <a16:creationId xmlns:a16="http://schemas.microsoft.com/office/drawing/2014/main" id="{71552C2B-45EF-D123-F541-8D49CC7E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6818"/>
            <a:ext cx="5953800" cy="26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en-US" sz="2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Простейшим случаем временного ряда является одномерная зависимость значения от времени, представленная в следующей форме</a:t>
                </a:r>
                <a:endParaRPr lang="ru-RU" sz="2300" i="1" dirty="0">
                  <a:solidFill>
                    <a:schemeClr val="tx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𝑐𝑦𝑐𝑙𝑖𝑐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300" dirty="0">
                    <a:solidFill>
                      <a:schemeClr val="tx1"/>
                    </a:solidFill>
                  </a:rPr>
                  <a:t>где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ru-RU" sz="2300" dirty="0">
                    <a:solidFill>
                      <a:schemeClr val="tx1"/>
                    </a:solidFill>
                  </a:rPr>
                  <a:t>это временной ряд</a:t>
                </a:r>
                <a:r>
                  <a:rPr lang="en-US" sz="23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ru-RU" sz="2000" dirty="0">
                    <a:solidFill>
                      <a:schemeClr val="tx1"/>
                    </a:solidFill>
                  </a:rPr>
                  <a:t>Как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правило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это временная метка;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Также может быть </a:t>
                </a:r>
                <a:r>
                  <a:rPr lang="ru-RU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дикскрет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номер выборки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 </a:t>
                </a:r>
              </a:p>
              <a:p>
                <a:pPr lvl="3"/>
                <a:r>
                  <a:rPr lang="ru-RU" sz="200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2000" b="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этом случае можно пересчитать выборку во время как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где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период дискретизации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    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это некоторый начальный уровень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смещение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 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3"/>
                <a:stretch>
                  <a:fillRect l="-840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758</Words>
  <Application>Microsoft Office PowerPoint</Application>
  <PresentationFormat>Широкоэкранный</PresentationFormat>
  <Paragraphs>146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Open Sans</vt:lpstr>
      <vt:lpstr>Times New Roman</vt:lpstr>
      <vt:lpstr>Тема Office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тренда временных рядов</vt:lpstr>
      <vt:lpstr>Модели тренда временных рядов</vt:lpstr>
      <vt:lpstr>Модели тренда временных рядов</vt:lpstr>
      <vt:lpstr>Модели временных рядов</vt:lpstr>
      <vt:lpstr>Модели временных рядов</vt:lpstr>
      <vt:lpstr>Модели временных рядов. Заметки</vt:lpstr>
      <vt:lpstr>Популярные виды тренда</vt:lpstr>
      <vt:lpstr>Примеры трендов</vt:lpstr>
      <vt:lpstr>Случайный тренд</vt:lpstr>
      <vt:lpstr>Example of random walk and drift of trend</vt:lpstr>
      <vt:lpstr>Примеры аддитивных и мультипликативных временных рядов</vt:lpstr>
      <vt:lpstr>Примеры </vt:lpstr>
      <vt:lpstr>Задание</vt:lpstr>
      <vt:lpstr>Задание</vt:lpstr>
      <vt:lpstr>Задание</vt:lpstr>
      <vt:lpstr>Задание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76</cp:revision>
  <dcterms:created xsi:type="dcterms:W3CDTF">2021-10-31T10:57:36Z</dcterms:created>
  <dcterms:modified xsi:type="dcterms:W3CDTF">2023-08-11T11:20:19Z</dcterms:modified>
</cp:coreProperties>
</file>