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2" r:id="rId4"/>
    <p:sldId id="264" r:id="rId5"/>
    <p:sldId id="265" r:id="rId6"/>
    <p:sldId id="266" r:id="rId7"/>
    <p:sldId id="296" r:id="rId8"/>
    <p:sldId id="267" r:id="rId9"/>
    <p:sldId id="268" r:id="rId10"/>
    <p:sldId id="269" r:id="rId11"/>
    <p:sldId id="270" r:id="rId12"/>
    <p:sldId id="272" r:id="rId13"/>
    <p:sldId id="271" r:id="rId14"/>
    <p:sldId id="293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  <p:sldId id="291" r:id="rId31"/>
    <p:sldId id="290" r:id="rId32"/>
    <p:sldId id="294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Обнаружение Аномалий</a:t>
            </a:r>
            <a:endParaRPr lang="en-US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err="1"/>
              <a:t>изменения</a:t>
            </a:r>
            <a:r>
              <a:rPr lang="en-US" dirty="0"/>
              <a:t> </a:t>
            </a:r>
            <a:r>
              <a:rPr lang="ru-RU" dirty="0" smtClean="0"/>
              <a:t>огибающей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0" y="1772384"/>
            <a:ext cx="5100620" cy="332993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970457" y="1755774"/>
            <a:ext cx="396608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</a:t>
            </a:r>
            <a:r>
              <a:rPr lang="en-US" sz="2800" dirty="0" smtClean="0"/>
              <a:t>сезонность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аномалия поведения.</a:t>
            </a:r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947946"/>
            <a:ext cx="6416385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внезапного отсутствия сезонности и </a:t>
            </a:r>
            <a:r>
              <a:rPr lang="ru-RU" dirty="0" smtClean="0"/>
              <a:t>изменение </a:t>
            </a:r>
            <a:r>
              <a:rPr lang="en-US" dirty="0" err="1" smtClean="0"/>
              <a:t>уровн</a:t>
            </a:r>
            <a:r>
              <a:rPr lang="ru-RU" dirty="0" smtClean="0"/>
              <a:t>я</a:t>
            </a:r>
            <a:r>
              <a:rPr lang="en-US" dirty="0" smtClean="0"/>
              <a:t> </a:t>
            </a:r>
            <a:r>
              <a:rPr lang="en-US" dirty="0"/>
              <a:t>аномалия сдвига.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84350"/>
            <a:ext cx="6690186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/>
              <a:t>Методы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>
            <a:noAutofit/>
          </a:bodyPr>
          <a:lstStyle/>
          <a:p>
            <a:pPr algn="l" rtl="0"/>
            <a:r>
              <a:rPr lang="en-US" sz="2200" b="1" dirty="0"/>
              <a:t>Методы обнаружения аномалий</a:t>
            </a:r>
          </a:p>
          <a:p>
            <a:pPr algn="l" rtl="0"/>
            <a:r>
              <a:rPr lang="en-US" sz="2200" dirty="0"/>
              <a:t>Обнаружение аномалий может быть выполнено с использованием: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серия с двумя классами, обозначенными как нормальный и аномальный,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полу-контролируемые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в серии есть один класс, помеченный как нормальный, и множество немаркированных данных,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неконтролируемые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</a:t>
            </a:r>
            <a:r>
              <a:rPr lang="en-US" sz="2200" dirty="0" err="1" smtClean="0"/>
              <a:t>ряд</a:t>
            </a:r>
            <a:r>
              <a:rPr lang="ru-RU" sz="2200" dirty="0" smtClean="0"/>
              <a:t> не размечен</a:t>
            </a:r>
            <a:r>
              <a:rPr lang="en-US" sz="2200" dirty="0" smtClean="0"/>
              <a:t>, </a:t>
            </a:r>
            <a:r>
              <a:rPr lang="en-US" sz="2200" dirty="0" err="1"/>
              <a:t>но</a:t>
            </a:r>
            <a:r>
              <a:rPr lang="en-US" sz="2200" dirty="0"/>
              <a:t> </a:t>
            </a:r>
            <a:r>
              <a:rPr lang="en-US" sz="2200" dirty="0" err="1" smtClean="0"/>
              <a:t>есть</a:t>
            </a:r>
            <a:r>
              <a:rPr lang="en-US" sz="2200" dirty="0" smtClean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</a:t>
            </a:r>
            <a:r>
              <a:rPr lang="ru-RU" sz="2200" dirty="0" smtClean="0"/>
              <a:t>отбора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</a:t>
            </a:r>
            <a:r>
              <a:rPr lang="ru-RU" sz="2200" dirty="0" smtClean="0"/>
              <a:t>ому</a:t>
            </a:r>
            <a:r>
              <a:rPr lang="en-US" sz="2200" dirty="0" smtClean="0"/>
              <a:t> </a:t>
            </a:r>
            <a:r>
              <a:rPr lang="en-US" sz="2200" dirty="0"/>
              <a:t>должны </a:t>
            </a:r>
            <a:r>
              <a:rPr lang="en-US" sz="2200" dirty="0" err="1"/>
              <a:t>удовлетворять</a:t>
            </a:r>
            <a:r>
              <a:rPr lang="en-US" sz="2200" dirty="0"/>
              <a:t> </a:t>
            </a:r>
            <a:r>
              <a:rPr lang="en-US" sz="2200" dirty="0" err="1" smtClean="0"/>
              <a:t>нормальные</a:t>
            </a:r>
            <a:r>
              <a:rPr lang="ru-RU" sz="2200" dirty="0" smtClean="0"/>
              <a:t> </a:t>
            </a:r>
            <a:r>
              <a:rPr lang="en-US" sz="2200" dirty="0" err="1" smtClean="0"/>
              <a:t>данные</a:t>
            </a:r>
            <a:r>
              <a:rPr lang="en-US" sz="2200" dirty="0"/>
              <a:t>.</a:t>
            </a:r>
          </a:p>
          <a:p>
            <a:pPr algn="l" rtl="0"/>
            <a:endParaRPr lang="en-US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162748"/>
            <a:ext cx="10741025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Можно выделить несколько подходов к обнаружению аномалий: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основе ошибки прогноза </a:t>
            </a:r>
            <a:r>
              <a:rPr lang="ru-RU" sz="2200" dirty="0"/>
              <a:t> временного ряда (и ее отклонения).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</a:t>
            </a:r>
            <a:r>
              <a:rPr lang="ru-RU" sz="2200" b="1" dirty="0" smtClean="0"/>
              <a:t>основе метрик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Обнаружение аномалий на основе необычных форм (закономерностей, поведения)</a:t>
            </a:r>
            <a:r>
              <a:rPr lang="ru-RU" sz="2200" dirty="0" smtClean="0"/>
              <a:t>  временного ряда.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 smtClean="0"/>
              <a:t>Отметим</a:t>
            </a:r>
            <a:r>
              <a:rPr lang="ru-RU" sz="2200" i="1" dirty="0"/>
              <a:t>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 smtClean="0"/>
              <a:t>преобразования</a:t>
            </a:r>
            <a:r>
              <a:rPr lang="ru-RU" sz="2200" dirty="0" smtClean="0"/>
              <a:t>.</a:t>
            </a:r>
            <a:endParaRPr lang="ru-RU" sz="2200" dirty="0"/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lvl="0"/>
            <a:endParaRPr lang="ru-RU" sz="2000" dirty="0"/>
          </a:p>
          <a:p>
            <a:pPr lvl="0"/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0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162748"/>
            <a:ext cx="10893425" cy="5100193"/>
          </a:xfrm>
        </p:spPr>
        <p:txBody>
          <a:bodyPr>
            <a:noAutofit/>
          </a:bodyPr>
          <a:lstStyle/>
          <a:p>
            <a:pPr marL="342900" lvl="0" indent="-342900"/>
            <a:r>
              <a:rPr lang="ru-RU" sz="2200" dirty="0"/>
              <a:t>В каждом подходе мы должны ввести некоторую метрику для обнаружения аномалий </a:t>
            </a:r>
            <a:br>
              <a:rPr lang="ru-RU" sz="2200" dirty="0"/>
            </a:br>
            <a:r>
              <a:rPr lang="ru-RU" sz="2200" dirty="0"/>
              <a:t>(в классических статистических термин отклонение). </a:t>
            </a:r>
            <a:endParaRPr lang="ru-RU" sz="2200" dirty="0" smtClean="0"/>
          </a:p>
          <a:p>
            <a:pPr marL="800100" lvl="1" indent="-342900"/>
            <a:r>
              <a:rPr lang="ru-RU" sz="2200" dirty="0" smtClean="0"/>
              <a:t>То есть мы должны формально описать что такое аномалия.</a:t>
            </a:r>
          </a:p>
          <a:p>
            <a:pPr marL="800100" lvl="1" indent="-342900"/>
            <a:r>
              <a:rPr lang="ru-RU" sz="2200" dirty="0" smtClean="0"/>
              <a:t>Такой </a:t>
            </a:r>
            <a:r>
              <a:rPr lang="ru-RU" sz="2200" dirty="0"/>
              <a:t>метрикой может быть, например:</a:t>
            </a:r>
          </a:p>
          <a:p>
            <a:pPr marL="1257300" lvl="2" indent="-342900"/>
            <a:r>
              <a:rPr lang="ru-RU" sz="2200" dirty="0"/>
              <a:t>Евклидово расстояние,</a:t>
            </a:r>
          </a:p>
          <a:p>
            <a:pPr marL="1257300" lvl="2" indent="-342900"/>
            <a:r>
              <a:rPr lang="ru-RU" sz="2200" dirty="0"/>
              <a:t>MAPE (средняя абсолютная ошибка в процентах),</a:t>
            </a:r>
          </a:p>
          <a:p>
            <a:pPr marL="1257300" lvl="2" indent="-342900"/>
            <a:r>
              <a:rPr lang="ru-RU" sz="2200" dirty="0"/>
              <a:t>Некоторая метрика статистической информации, такая как энтропия или расхождение </a:t>
            </a:r>
            <a:r>
              <a:rPr lang="ru-RU" sz="2200" dirty="0" err="1" smtClean="0"/>
              <a:t>Кульбака-Лейблера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lvl="0" indent="-342900"/>
            <a:r>
              <a:rPr lang="ru-RU" sz="2200" dirty="0"/>
              <a:t>Во всех случаях предполагаемое отклонение, то есть значение ошибки, пропорционально относительной оценки аномалии.</a:t>
            </a:r>
          </a:p>
          <a:p>
            <a:pPr marL="800100" lvl="1" indent="-342900"/>
            <a:r>
              <a:rPr lang="ru-RU" sz="2200" dirty="0"/>
              <a:t>Если оценка аномалии превышает некоторый установленный порог, это отмечается как </a:t>
            </a:r>
            <a:r>
              <a:rPr lang="ru-RU" sz="2200" dirty="0" smtClean="0"/>
              <a:t>аномалия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/>
              <a:t>Отметим,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/>
              <a:t>преобразования</a:t>
            </a:r>
            <a:r>
              <a:rPr lang="ru-RU" sz="2200" dirty="0"/>
              <a:t>.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marL="800100" lvl="1" indent="-342900"/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r>
              <a:rPr lang="ru-RU" b="1" dirty="0"/>
              <a:t>Метод ящика с усами (</a:t>
            </a:r>
            <a:r>
              <a:rPr lang="en-US" b="1" dirty="0" err="1"/>
              <a:t>BoxPlot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018894"/>
            <a:ext cx="11621954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Во многих случаях в качестве основы для сравнения методов обнаружения аномалий может применяться </a:t>
            </a:r>
            <a:r>
              <a:rPr lang="ru-RU" sz="2000" b="1" dirty="0" err="1"/>
              <a:t>межквартильный</a:t>
            </a:r>
            <a:r>
              <a:rPr lang="ru-RU" sz="2000" b="1" dirty="0"/>
              <a:t> размах (IQR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представляет собой представление распределения данных в виде 4-квантилей.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Выбросы можно рассматривать как все значения квантилей выше 75% или ниже 25%.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Как правило, IQR графически представлены в виде   </a:t>
            </a:r>
            <a:r>
              <a:rPr lang="ru-RU" sz="2000" b="1" dirty="0" smtClean="0"/>
              <a:t>диаграммы типа ящик с усами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Если вы упорядочиваете данные от малого к большему, средняя точка называется медианной.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Медиана </a:t>
            </a:r>
            <a:r>
              <a:rPr lang="ru-RU" sz="2000" dirty="0"/>
              <a:t>разделяет данные на две половины.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Средние </a:t>
            </a:r>
            <a:r>
              <a:rPr lang="ru-RU" sz="2000" dirty="0"/>
              <a:t>точки каждой из этих половин называются квартилем.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Другими словами, вы можете разделить данные на 3 квартиля - 1-й, 2-й и 3-й (у 2-го квартиля есть название - медиана). Таким образом,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 - это расстояние между 1-м и 3-м квартилями. </a:t>
            </a:r>
            <a:endParaRPr lang="ru-RU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Теория </a:t>
            </a:r>
            <a:r>
              <a:rPr lang="ru-RU" sz="2000" dirty="0"/>
              <a:t>обнаружения аномалий с использованием IQR заключается в том, что если точка данных находится слишком далеко от 1-го и 3-го квартилей, это, вероятно, является выбросом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5788" t="13854" r="5151" b="22958"/>
          <a:stretch/>
        </p:blipFill>
        <p:spPr>
          <a:xfrm>
            <a:off x="5093293" y="5101841"/>
            <a:ext cx="4580546" cy="16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Метод ящика с усами (</a:t>
            </a:r>
            <a:r>
              <a:rPr lang="en-US" b="1" dirty="0" err="1" smtClean="0"/>
              <a:t>BoxPlot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5487" y="1022350"/>
            <a:ext cx="10741025" cy="5100193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Усы </a:t>
            </a:r>
            <a:r>
              <a:rPr lang="ru-RU" sz="2000" dirty="0"/>
              <a:t>обычно увеличиваются на расстояние 1,5 * IQR по обе стороны коробки. Следовательно, все точки данных за пределами этих значений 1,5 * IQR помечаются как выбросы.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Сравнение</a:t>
            </a:r>
            <a:r>
              <a:rPr lang="en-US" sz="2000" dirty="0" smtClean="0"/>
              <a:t> </a:t>
            </a:r>
            <a:r>
              <a:rPr lang="en-US" sz="2000" b="1" dirty="0" err="1"/>
              <a:t>BoxPlot</a:t>
            </a:r>
            <a:r>
              <a:rPr lang="en-US" sz="2000" b="1" dirty="0"/>
              <a:t> </a:t>
            </a:r>
            <a:r>
              <a:rPr lang="en-US" sz="2000" dirty="0" smtClean="0"/>
              <a:t>и </a:t>
            </a:r>
            <a:r>
              <a:rPr lang="en-US" sz="2000" dirty="0" err="1" smtClean="0"/>
              <a:t>нормального</a:t>
            </a:r>
            <a:r>
              <a:rPr lang="en-US" sz="2000" dirty="0" smtClean="0"/>
              <a:t> </a:t>
            </a:r>
            <a:r>
              <a:rPr lang="en-US" sz="2000" dirty="0" err="1" smtClean="0"/>
              <a:t>распределения</a:t>
            </a:r>
            <a:endParaRPr lang="en-US" sz="16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20" y="2222367"/>
            <a:ext cx="5818618" cy="2909309"/>
          </a:xfrm>
          <a:prstGeom prst="rect">
            <a:avLst/>
          </a:prstGeom>
        </p:spPr>
      </p:pic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6" y="1973088"/>
            <a:ext cx="5201580" cy="37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ru-RU" sz="2000" dirty="0"/>
                  <a:t>Большинство методов  </a:t>
                </a:r>
                <a:r>
                  <a:rPr lang="ru-RU" sz="2000" b="1" dirty="0"/>
                  <a:t>неконтролируемого</a:t>
                </a:r>
                <a:r>
                  <a:rPr lang="ru-RU" sz="2000" dirty="0"/>
                  <a:t>  обнаружения аномалий пытаются определить аномалии путем анализа распределения всех значений ошибок и использования порогового значения </a:t>
                </a:r>
                <a:r>
                  <a:rPr lang="ru-RU" sz="2000" dirty="0" err="1"/>
                  <a:t>процентиля</a:t>
                </a:r>
                <a:r>
                  <a:rPr lang="ru-RU" sz="2000" dirty="0" smtClean="0"/>
                  <a:t>.</a:t>
                </a:r>
              </a:p>
              <a:p>
                <a:pPr lvl="0"/>
                <a:r>
                  <a:rPr lang="ru-RU" sz="2000" dirty="0" smtClean="0"/>
                  <a:t>Один </a:t>
                </a:r>
                <a:r>
                  <a:rPr lang="ru-RU" sz="2000" dirty="0"/>
                  <a:t>из распространенных подходов - установить порог = 3⋅𝑠𝑡𝑑, где 𝑠𝑡𝑑 - стандартное отклонение рассматриваемого распределения. Данные могут быть предварительно нормализованы для оценки их значений (и выбросов) в относительных единицах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000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ru-RU" sz="2000" dirty="0" smtClean="0"/>
                  <a:t>все </a:t>
                </a:r>
                <a:r>
                  <a:rPr lang="ru-RU" sz="2000" dirty="0"/>
                  <a:t>значения z выше 2,5 или ниже -2,5 следует рассматривать как выбросы с достоверностью 99%.</a:t>
                </a:r>
              </a:p>
              <a:p>
                <a:pPr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Иллюстрация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из в </a:t>
                </a:r>
                <a:r>
                  <a:rPr lang="ru-RU" altLang="ru-RU" sz="2000" b="1" dirty="0" err="1">
                    <a:solidFill>
                      <a:srgbClr val="000000"/>
                    </a:solidFill>
                  </a:rPr>
                  <a:t>процентиль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качестве пример </a:t>
                </a:r>
                <a:endParaRPr lang="en-US" altLang="ru-RU" sz="20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68-95-99,7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</a:t>
                </a:r>
                <a:r>
                  <a:rPr lang="en-US" altLang="ru-RU" sz="20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b="1" dirty="0" smtClean="0">
                    <a:solidFill>
                      <a:srgbClr val="000000"/>
                    </a:solidFill>
                  </a:rPr>
                  <a:t>три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сигма</a:t>
                </a:r>
                <a:endParaRPr lang="en-US" altLang="ru-RU" sz="2000" b="1" dirty="0" smtClean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68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значение в </a:t>
                </a:r>
                <a:r>
                  <a:rPr lang="ru-RU" altLang="ru-RU" sz="1800" dirty="0" err="1" smtClean="0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 [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𝑚𝑒𝑎𝑛 − 𝑠𝑡𝑑, 𝑚𝑒𝑎𝑛 +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95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− 2⋅𝑠𝑡𝑑, 𝑚𝑒𝑎𝑛 + 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</a:rPr>
                  <a:t>99,7%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− 3⋅𝑠𝑡𝑑, 𝑚𝑒𝑎𝑛 + 3⋅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𝑠𝑡𝑑].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  <a:blipFill>
                <a:blip r:embed="rId2"/>
                <a:stretch>
                  <a:fillRect l="-468" t="-1082" r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93" y="3940175"/>
            <a:ext cx="4418721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Метод глобального порога</a:t>
            </a:r>
            <a:r>
              <a:rPr lang="ru-RU" sz="2000" dirty="0"/>
              <a:t>  - самый простой метод, который подходит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оброса</a:t>
            </a:r>
            <a:r>
              <a:rPr lang="ru-RU" sz="2000" dirty="0" smtClean="0"/>
              <a:t> значений </a:t>
            </a:r>
            <a:r>
              <a:rPr lang="ru-RU" sz="2000" dirty="0"/>
              <a:t>глобальных выбросов.</a:t>
            </a:r>
          </a:p>
          <a:p>
            <a:pPr lvl="0"/>
            <a:r>
              <a:rPr lang="ru-RU" sz="2000" dirty="0"/>
              <a:t>Поиск может быть выполнен путем вычисления статистических значений, таких как среднее или медианное скользящее среднее данных, и использования стандартного отклонения для получения диапазона статистических значений, который может определять верхнюю и нижнюю границы, и все, что выходит за пределы этих диапазонов, может быть </a:t>
            </a:r>
            <a:r>
              <a:rPr lang="ru-RU" sz="2000" dirty="0" smtClean="0"/>
              <a:t>рассмотрено как аномалии.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62300"/>
            <a:ext cx="5539870" cy="3619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7700"/>
            <a:ext cx="573405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выбора порога на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 smtClean="0"/>
              <a:t>оценки</a:t>
            </a:r>
            <a:r>
              <a:rPr lang="ru-RU" dirty="0" smtClean="0"/>
              <a:t> </a:t>
            </a:r>
            <a:r>
              <a:rPr lang="en-US" dirty="0" err="1" smtClean="0"/>
              <a:t>распределения</a:t>
            </a:r>
            <a:r>
              <a:rPr lang="en-US" dirty="0"/>
              <a:t>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4308417"/>
            <a:ext cx="9894888" cy="20145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3387" y="3818952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Порог STD</a:t>
            </a:r>
            <a:endParaRPr lang="ru-RU" dirty="0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" y="1682305"/>
            <a:ext cx="3867023" cy="2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Задача обнаружения аномалий</a:t>
            </a:r>
            <a:endParaRPr lang="ru-RU" sz="2200" dirty="0"/>
          </a:p>
          <a:p>
            <a:pPr lvl="0"/>
            <a:r>
              <a:rPr lang="ru-RU" sz="2200" dirty="0"/>
              <a:t>Проблема обнаружения выбросов или аномалий для временных рядов обычно формулируется как обнаружение резких </a:t>
            </a:r>
            <a:r>
              <a:rPr lang="en-US" sz="2200" dirty="0" smtClean="0"/>
              <a:t>(</a:t>
            </a:r>
            <a:r>
              <a:rPr lang="ru-RU" sz="2200" dirty="0" smtClean="0"/>
              <a:t>относительно кратковременных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r>
              <a:rPr lang="ru-RU" sz="2200" dirty="0"/>
              <a:t>изменений значений данных относительно некоторых </a:t>
            </a:r>
            <a:r>
              <a:rPr lang="ru-RU" sz="2200" dirty="0" smtClean="0"/>
              <a:t>стандартных, например предшествующих значений </a:t>
            </a:r>
            <a:r>
              <a:rPr lang="ru-RU" sz="2200" dirty="0"/>
              <a:t>ряда.</a:t>
            </a:r>
          </a:p>
          <a:p>
            <a:pPr lvl="0"/>
            <a:r>
              <a:rPr lang="ru-RU" sz="2200" dirty="0"/>
              <a:t>Таким образом, части (или сегменты) ряда аномалий должны существенно отличаться от остальных данных в статистическом смысле.</a:t>
            </a:r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solidFill>
                  <a:srgbClr val="000000"/>
                </a:solidFill>
              </a:rPr>
              <a:t>.</a:t>
            </a:r>
            <a:endParaRPr lang="ru-RU" altLang="ru-RU" sz="2000" dirty="0"/>
          </a:p>
          <a:p>
            <a:pPr algn="l" rtl="0"/>
            <a:endParaRPr lang="ru-RU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2072"/>
            <a:ext cx="8316156" cy="399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Метод локального порога для поиска </a:t>
            </a:r>
            <a:r>
              <a:rPr lang="en-US" sz="2400" b="1" dirty="0" err="1"/>
              <a:t>аномалий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Анализируйте</a:t>
            </a:r>
            <a:r>
              <a:rPr lang="en-US" sz="2400" dirty="0" smtClean="0"/>
              <a:t> </a:t>
            </a:r>
            <a:r>
              <a:rPr lang="en-US" sz="2400" dirty="0"/>
              <a:t>аномалии по относительному порогу в некотором движущемся окне. Например, </a:t>
            </a:r>
            <a:r>
              <a:rPr lang="en-US" sz="2400" dirty="0" err="1"/>
              <a:t>относительно</a:t>
            </a:r>
            <a:r>
              <a:rPr lang="en-US" sz="2400" dirty="0"/>
              <a:t> </a:t>
            </a:r>
            <a:r>
              <a:rPr lang="en-US" sz="2400" dirty="0" err="1" smtClean="0"/>
              <a:t>среднего</a:t>
            </a:r>
            <a:r>
              <a:rPr lang="ru-RU" sz="2400" dirty="0" smtClean="0"/>
              <a:t>, дисперсии</a:t>
            </a:r>
            <a:r>
              <a:rPr lang="en-US" sz="2400" dirty="0" smtClean="0"/>
              <a:t> и</a:t>
            </a:r>
            <a:r>
              <a:rPr lang="ru-RU" sz="2400" dirty="0" smtClean="0"/>
              <a:t> т.д.</a:t>
            </a:r>
            <a:endParaRPr lang="ru-RU" altLang="ru-RU" sz="18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798191"/>
            <a:ext cx="4460434" cy="3098355"/>
          </a:xfrm>
          <a:prstGeom prst="rect">
            <a:avLst/>
          </a:prstGeom>
        </p:spPr>
      </p:pic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09" y="2984500"/>
            <a:ext cx="7385316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Неконтролируемый поиск на основе модели</a:t>
            </a:r>
            <a:endParaRPr lang="ru-RU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lvl="0"/>
            <a:r>
              <a:rPr lang="ru-RU" sz="2200" u="sng" dirty="0" smtClean="0"/>
              <a:t>Метод </a:t>
            </a:r>
            <a:r>
              <a:rPr lang="ru-RU" sz="2200" u="sng" dirty="0"/>
              <a:t>основан на создании прогнозной модели и установке порога ошибки прогнозирования (например, MAPE для локальных аномалий).</a:t>
            </a:r>
            <a:endParaRPr lang="ru-RU" sz="2200" dirty="0"/>
          </a:p>
          <a:p>
            <a:pPr lvl="1"/>
            <a:r>
              <a:rPr lang="ru-RU" sz="2200" dirty="0"/>
              <a:t>Порог ошибки здесь можно интерпретировать как уровень уверенности для подтверждения гипотезы о выбросах.</a:t>
            </a:r>
          </a:p>
          <a:p>
            <a:pPr lvl="1"/>
            <a:r>
              <a:rPr lang="ru-RU" sz="2200" dirty="0"/>
              <a:t>Такой подход подходит как для локальных, так и для глобальных аномалий.</a:t>
            </a:r>
          </a:p>
          <a:p>
            <a:pPr lvl="1"/>
            <a:r>
              <a:rPr lang="ru-RU" sz="2200" dirty="0"/>
              <a:t>Для построения </a:t>
            </a:r>
            <a:r>
              <a:rPr lang="ru-RU" sz="2200" dirty="0" smtClean="0"/>
              <a:t>модели </a:t>
            </a:r>
            <a:r>
              <a:rPr lang="ru-RU" sz="2200" dirty="0"/>
              <a:t>также могут быть эффективно использованы популярные алгоритмы моделирования временных рядов, такие как скользящее среднее, SARIMA, или любой алгоритм на основе регрессии или машинного обучения и глубокого обучения, например LSTM</a:t>
            </a:r>
            <a:r>
              <a:rPr lang="ru-RU" sz="2200" dirty="0" smtClean="0"/>
              <a:t>.</a:t>
            </a:r>
          </a:p>
          <a:p>
            <a:pPr lvl="1"/>
            <a:r>
              <a:rPr lang="ru-RU" sz="2200" dirty="0"/>
              <a:t> </a:t>
            </a:r>
            <a:r>
              <a:rPr lang="ru-RU" sz="2200" i="1" dirty="0"/>
              <a:t>Примечание</a:t>
            </a:r>
            <a:endParaRPr lang="ru-RU" sz="2200" dirty="0"/>
          </a:p>
          <a:p>
            <a:pPr lvl="2"/>
            <a:r>
              <a:rPr lang="ru-RU" sz="2200" dirty="0"/>
              <a:t>Если оценка параметров модели проводится только для «нормальных» данных (без аномалий), </a:t>
            </a:r>
            <a:r>
              <a:rPr lang="ru-RU" sz="2200" dirty="0" smtClean="0"/>
              <a:t>а </a:t>
            </a:r>
            <a:r>
              <a:rPr lang="ru-RU" sz="2200" dirty="0" err="1" smtClean="0"/>
              <a:t>валидация</a:t>
            </a:r>
            <a:r>
              <a:rPr lang="ru-RU" sz="2200" dirty="0" smtClean="0"/>
              <a:t> на данных с аномалиями, то </a:t>
            </a:r>
            <a:r>
              <a:rPr lang="ru-RU" sz="2200" dirty="0"/>
              <a:t>задача может считаться частично </a:t>
            </a:r>
            <a:r>
              <a:rPr lang="ru-RU" sz="2200" dirty="0" smtClean="0"/>
              <a:t>контролируемым обучением.</a:t>
            </a:r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поиска выбросов путем прогнозирования на основе модели.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682305"/>
            <a:ext cx="7826375" cy="4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365125"/>
            <a:ext cx="10741025" cy="711645"/>
          </a:xfrm>
        </p:spPr>
        <p:txBody>
          <a:bodyPr>
            <a:normAutofit/>
          </a:bodyPr>
          <a:lstStyle/>
          <a:p>
            <a:pPr lvl="0" algn="l" rtl="0"/>
            <a:r>
              <a:rPr lang="ru-RU" sz="3600" b="1" dirty="0" smtClean="0"/>
              <a:t>Обнаружение аномалий н</a:t>
            </a:r>
            <a:r>
              <a:rPr lang="en-US" sz="3600" b="1" dirty="0" smtClean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 smtClean="0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Поиск аномалий на основе кластеризации</a:t>
            </a:r>
            <a:endParaRPr lang="en-US" sz="2000" dirty="0"/>
          </a:p>
          <a:p>
            <a:pPr algn="l" rtl="0"/>
            <a:r>
              <a:rPr lang="en-US" sz="2000" u="sng" dirty="0"/>
              <a:t>Метод основан на предположении, что аномалии будут </a:t>
            </a:r>
            <a:r>
              <a:rPr lang="en-US" sz="2000" u="sng" dirty="0" err="1"/>
              <a:t>разбиты</a:t>
            </a:r>
            <a:r>
              <a:rPr lang="en-US" sz="2000" u="sng" dirty="0"/>
              <a:t> </a:t>
            </a:r>
            <a:r>
              <a:rPr lang="ru-RU" sz="2000" u="sng" dirty="0" smtClean="0"/>
              <a:t>в</a:t>
            </a:r>
            <a:r>
              <a:rPr lang="en-US" sz="2000" u="sng" dirty="0" smtClean="0"/>
              <a:t> </a:t>
            </a:r>
            <a:r>
              <a:rPr lang="en-US" sz="2000" u="sng" dirty="0"/>
              <a:t>отдельные кластеры с относительно небольшим количеством элементов.</a:t>
            </a:r>
            <a:endParaRPr lang="en-US" sz="2000" dirty="0"/>
          </a:p>
          <a:p>
            <a:pPr lvl="1" algn="l" rtl="0"/>
            <a:r>
              <a:rPr lang="en-US" sz="2000" dirty="0"/>
              <a:t>Одна из </a:t>
            </a:r>
            <a:r>
              <a:rPr lang="en-US" sz="2000" dirty="0" err="1"/>
              <a:t>распространенных</a:t>
            </a:r>
            <a:r>
              <a:rPr lang="en-US" sz="2000" dirty="0"/>
              <a:t> </a:t>
            </a:r>
            <a:r>
              <a:rPr lang="ru-RU" sz="2000" dirty="0" smtClean="0"/>
              <a:t>проблем</a:t>
            </a:r>
            <a:r>
              <a:rPr lang="en-US" sz="2000" dirty="0" smtClean="0"/>
              <a:t> </a:t>
            </a:r>
            <a:r>
              <a:rPr lang="en-US" sz="2000" dirty="0"/>
              <a:t>или узких мест для алгоритмов кластеризации для обнаружения аномалий -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ru-RU" sz="2000" dirty="0" smtClean="0"/>
              <a:t>задание</a:t>
            </a:r>
            <a:r>
              <a:rPr lang="en-US" sz="2000" dirty="0" smtClean="0"/>
              <a:t> </a:t>
            </a:r>
            <a:r>
              <a:rPr lang="en-US" sz="2000" dirty="0"/>
              <a:t>количества кластеров, которое требуется большинству алгоритмов кластеризации в качестве входных данных.</a:t>
            </a:r>
            <a:br>
              <a:rPr lang="en-US" sz="2000" dirty="0"/>
            </a:br>
            <a:endParaRPr lang="en-US" sz="2000" dirty="0"/>
          </a:p>
          <a:p>
            <a:pPr lvl="1" algn="l" rtl="0"/>
            <a:r>
              <a:rPr lang="ru-RU" sz="2000" u="sng" dirty="0" smtClean="0"/>
              <a:t>От этой проблемы свободны такие м</a:t>
            </a:r>
            <a:r>
              <a:rPr lang="en-US" sz="2000" u="sng" dirty="0" err="1" smtClean="0"/>
              <a:t>етод</a:t>
            </a:r>
            <a:r>
              <a:rPr lang="ru-RU" sz="2000" u="sng" dirty="0" smtClean="0"/>
              <a:t>ы</a:t>
            </a:r>
            <a:r>
              <a:rPr lang="en-US" sz="2000" u="sng" dirty="0" smtClean="0"/>
              <a:t> </a:t>
            </a:r>
            <a:r>
              <a:rPr lang="en-US" sz="2000" u="sng" dirty="0" err="1"/>
              <a:t>кластеризации</a:t>
            </a:r>
            <a:r>
              <a:rPr lang="en-US" sz="2000" u="sng" dirty="0"/>
              <a:t> </a:t>
            </a:r>
            <a:r>
              <a:rPr lang="en-US" sz="2000" u="sng" dirty="0" err="1" smtClean="0"/>
              <a:t>как</a:t>
            </a:r>
            <a:r>
              <a:rPr lang="en-US" sz="2000" u="sng" dirty="0" smtClean="0"/>
              <a:t> </a:t>
            </a:r>
            <a:r>
              <a:rPr lang="en-US" sz="2000" b="1" u="sng" dirty="0"/>
              <a:t>DBSCAN</a:t>
            </a:r>
            <a:r>
              <a:rPr lang="en-US" sz="2000" u="sng" dirty="0"/>
              <a:t> </a:t>
            </a:r>
            <a:endParaRPr lang="ru-RU" sz="2000" u="sng" dirty="0" smtClean="0"/>
          </a:p>
          <a:p>
            <a:pPr lvl="1" algn="l" rtl="0"/>
            <a:r>
              <a:rPr lang="en-US" sz="2000" dirty="0" err="1" smtClean="0"/>
              <a:t>Главный</a:t>
            </a:r>
            <a:r>
              <a:rPr lang="en-US" sz="2000" dirty="0" smtClean="0"/>
              <a:t> </a:t>
            </a:r>
            <a:r>
              <a:rPr lang="en-US" sz="2000" dirty="0"/>
              <a:t>недостаток такой кластеризации: если точки данных аномалии повторяются много раз в разреженном интервале, они могут не отображаться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 smtClean="0"/>
              <a:t>аномалия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2"/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/>
              <a:t>таком</a:t>
            </a:r>
            <a:r>
              <a:rPr lang="en-US" dirty="0"/>
              <a:t> </a:t>
            </a:r>
            <a:r>
              <a:rPr lang="en-US" dirty="0" err="1" smtClean="0"/>
              <a:t>случае</a:t>
            </a:r>
            <a:r>
              <a:rPr lang="ru-RU" dirty="0" smtClean="0"/>
              <a:t> следует </a:t>
            </a:r>
            <a:r>
              <a:rPr lang="en-US" dirty="0" smtClean="0"/>
              <a:t> </a:t>
            </a:r>
            <a:r>
              <a:rPr lang="en-US" dirty="0" err="1" smtClean="0"/>
              <a:t>пере</a:t>
            </a:r>
            <a:r>
              <a:rPr lang="ru-RU" dirty="0" err="1" smtClean="0"/>
              <a:t>йти</a:t>
            </a:r>
            <a:r>
              <a:rPr lang="en-US" dirty="0" smtClean="0"/>
              <a:t> </a:t>
            </a:r>
            <a:r>
              <a:rPr lang="en-US" dirty="0"/>
              <a:t>к кластеризации на основе скользящего окна</a:t>
            </a:r>
            <a:r>
              <a:rPr lang="en-US" dirty="0" smtClean="0"/>
              <a:t>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4598248"/>
            <a:ext cx="7637462" cy="1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75" y="374359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Обнаружение аномалий н</a:t>
            </a:r>
            <a:r>
              <a:rPr lang="en-US" sz="3600" b="1" dirty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err="1" smtClean="0"/>
              <a:t>Специфичность</a:t>
            </a:r>
            <a:r>
              <a:rPr lang="en-US" sz="2000" dirty="0" smtClean="0"/>
              <a:t> </a:t>
            </a:r>
            <a:r>
              <a:rPr lang="en-US" sz="2000" b="1" dirty="0" smtClean="0"/>
              <a:t>DBSCAN </a:t>
            </a:r>
            <a:r>
              <a:rPr lang="en-US" sz="2000" b="1" dirty="0"/>
              <a:t>в обнаружении аномалий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Любая точка, имеющая хотя бы минимальное количество точек выборки на заданном расстоянии от нее, образует </a:t>
            </a:r>
            <a:r>
              <a:rPr lang="en-US" sz="2000" dirty="0" err="1"/>
              <a:t>кластер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dirty="0"/>
              <a:t>Любая точка в пределах максимального кластерного расстояния от центральной точки, </a:t>
            </a:r>
            <a:r>
              <a:rPr lang="ru-RU" sz="2000" dirty="0" err="1" smtClean="0"/>
              <a:t>есмли</a:t>
            </a:r>
            <a:r>
              <a:rPr lang="en-US" sz="2000" dirty="0" smtClean="0"/>
              <a:t> </a:t>
            </a:r>
            <a:r>
              <a:rPr lang="en-US" sz="2000" dirty="0"/>
              <a:t>не </a:t>
            </a:r>
            <a:r>
              <a:rPr lang="en-US" sz="2000" dirty="0" err="1"/>
              <a:t>имеет</a:t>
            </a:r>
            <a:r>
              <a:rPr lang="en-US" sz="2000" dirty="0"/>
              <a:t> </a:t>
            </a:r>
            <a:r>
              <a:rPr lang="en-US" sz="2000" dirty="0" err="1" smtClean="0"/>
              <a:t>минимальн</a:t>
            </a:r>
            <a:r>
              <a:rPr lang="ru-RU" sz="2000" dirty="0" smtClean="0"/>
              <a:t>ого числа</a:t>
            </a:r>
            <a:r>
              <a:rPr lang="en-US" sz="2000" dirty="0" smtClean="0"/>
              <a:t> </a:t>
            </a:r>
            <a:r>
              <a:rPr lang="en-US" sz="2000" dirty="0" err="1"/>
              <a:t>точек</a:t>
            </a:r>
            <a:r>
              <a:rPr lang="en-US" sz="2000" dirty="0"/>
              <a:t> </a:t>
            </a:r>
            <a:r>
              <a:rPr lang="ru-RU" sz="2000" dirty="0" smtClean="0"/>
              <a:t>вокруг</a:t>
            </a:r>
            <a:r>
              <a:rPr lang="en-US" sz="2000" dirty="0" smtClean="0"/>
              <a:t>, </a:t>
            </a:r>
            <a:r>
              <a:rPr lang="en-US" sz="2000" dirty="0"/>
              <a:t>называется пограничной точкой и не формирует свой собственный кластер.</a:t>
            </a:r>
          </a:p>
          <a:p>
            <a:pPr algn="l" rtl="0"/>
            <a:r>
              <a:rPr lang="en-US" sz="2000" dirty="0"/>
              <a:t>Любая точка, которая не является центральной или пограничной, называется точкой шума или выбросом и не назначается ни одному </a:t>
            </a:r>
            <a:r>
              <a:rPr lang="en-US" sz="2000" dirty="0" err="1"/>
              <a:t>кластеру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025843"/>
            <a:ext cx="7015162" cy="17865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96" y="3845384"/>
            <a:ext cx="4350892" cy="27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smtClean="0"/>
              <a:t>Изоляционный </a:t>
            </a:r>
            <a:r>
              <a:rPr lang="ru-RU" altLang="ru-RU" b="1" dirty="0"/>
              <a:t>лес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Изоляционный </a:t>
            </a:r>
            <a:r>
              <a:rPr lang="ru-RU" sz="2000" b="1" dirty="0" smtClean="0"/>
              <a:t>лес (</a:t>
            </a:r>
            <a:r>
              <a:rPr lang="ru-RU" sz="2000" dirty="0" err="1" smtClean="0"/>
              <a:t>Isolation</a:t>
            </a:r>
            <a:r>
              <a:rPr lang="ru-RU" sz="2000" dirty="0" smtClean="0"/>
              <a:t> </a:t>
            </a:r>
            <a:r>
              <a:rPr lang="ru-RU" sz="2000" dirty="0" err="1" smtClean="0"/>
              <a:t>Forest</a:t>
            </a:r>
            <a:r>
              <a:rPr lang="ru-RU" sz="2000" dirty="0" smtClean="0"/>
              <a:t>) </a:t>
            </a:r>
            <a:r>
              <a:rPr lang="ru-RU" sz="2000" dirty="0"/>
              <a:t>- это неконтролируемый метод создания ансамбля деревьев.</a:t>
            </a:r>
          </a:p>
          <a:p>
            <a:pPr lvl="1"/>
            <a:r>
              <a:rPr lang="ru-RU" sz="2000" dirty="0"/>
              <a:t>В отличие от методов, основанных на </a:t>
            </a:r>
            <a:r>
              <a:rPr lang="ru-RU" sz="2000" dirty="0" smtClean="0"/>
              <a:t>деревьях решений с учителем, </a:t>
            </a:r>
            <a:r>
              <a:rPr lang="ru-RU" sz="2000" dirty="0"/>
              <a:t>здесь </a:t>
            </a:r>
            <a:r>
              <a:rPr lang="ru-RU" sz="2000" dirty="0" smtClean="0"/>
              <a:t>каждое </a:t>
            </a:r>
            <a:r>
              <a:rPr lang="ru-RU" sz="2000" dirty="0" err="1" smtClean="0"/>
              <a:t>расщипление</a:t>
            </a:r>
            <a:r>
              <a:rPr lang="ru-RU" sz="2000" dirty="0" smtClean="0"/>
              <a:t> работает </a:t>
            </a:r>
            <a:r>
              <a:rPr lang="ru-RU" sz="2000" dirty="0"/>
              <a:t>случайным образом.</a:t>
            </a:r>
          </a:p>
          <a:p>
            <a:pPr lvl="1"/>
            <a:r>
              <a:rPr lang="ru-RU" sz="2000" dirty="0"/>
              <a:t>В каждом дереве для случайно выбранного сегмента или признаков разбиение выполняется также случайным образом в диапазоне между минимальным и максимальным значениями выбранного признака или сегмента.</a:t>
            </a:r>
          </a:p>
          <a:p>
            <a:pPr lvl="1"/>
            <a:r>
              <a:rPr lang="ru-RU" sz="2000" dirty="0"/>
              <a:t>Выбор аномалии основан на предположении, что нормальная точка требует, чтобы в среднем (по всем деревьям) было идентифицировано больше </a:t>
            </a:r>
            <a:r>
              <a:rPr lang="ru-RU" sz="2000" dirty="0" smtClean="0"/>
              <a:t>разбиений, чем для аномальной точки.</a:t>
            </a:r>
          </a:p>
          <a:p>
            <a:pPr lvl="1"/>
            <a:r>
              <a:rPr lang="ru-RU" sz="2000" dirty="0"/>
              <a:t>Таким образом, выбросы встречаются реже, чем обычные наблюдения, и отличаются от них с точки зрения значений (они лежат дальше от обычных наблюдений в пространстве признаков).</a:t>
            </a:r>
          </a:p>
          <a:p>
            <a:pPr lvl="1"/>
            <a:r>
              <a:rPr lang="ru-RU" sz="2000" dirty="0"/>
              <a:t>Поэтому при таком случайном разбиении их следует идентифицировать ближе к корню дерева.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3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err="1"/>
              <a:t>Изоляция</a:t>
            </a:r>
            <a:r>
              <a:rPr lang="ru-RU" altLang="ru-RU" b="1" dirty="0"/>
              <a:t> </a:t>
            </a:r>
            <a:r>
              <a:rPr lang="ru-RU" altLang="ru-RU" b="1" dirty="0" err="1"/>
              <a:t>лес</a:t>
            </a:r>
            <a:endParaRPr lang="ru-RU" alt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 smtClean="0"/>
              <a:t>изоляционн</a:t>
            </a:r>
            <a:r>
              <a:rPr lang="ru-RU" dirty="0" smtClean="0"/>
              <a:t>ого</a:t>
            </a:r>
            <a:r>
              <a:rPr lang="en-US" dirty="0" smtClean="0"/>
              <a:t> </a:t>
            </a:r>
            <a:r>
              <a:rPr lang="en-US" dirty="0" err="1" smtClean="0"/>
              <a:t>лес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45" y="1806637"/>
            <a:ext cx="10161061" cy="35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Z-оценка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</p:spPr>
            <p:txBody>
              <a:bodyPr>
                <a:normAutofit lnSpcReduction="10000"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r>
                  <a:rPr lang="en-US" sz="2000" dirty="0" err="1" smtClean="0"/>
                  <a:t>Если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известны </a:t>
                </a:r>
                <a:r>
                  <a:rPr lang="en-US" sz="2000" dirty="0" err="1"/>
                  <a:t>нормальные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данные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метод глобального порога может быть уточнен, например, входные данные могут быть преобразованы в так называемую z-оценку.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 среднее значение и стандартное отклонение для нормальных данных. Все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значения выше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000" dirty="0"/>
                  <a:t> или ниже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−2.5</m:t>
                    </m:r>
                  </m:oMath>
                </a14:m>
                <a:r>
                  <a:rPr lang="en-US" sz="2000" dirty="0"/>
                  <a:t> следует рассматривать как выбросы с уверенностью 99%. </a:t>
                </a:r>
                <a:br>
                  <a:rPr lang="en-US" sz="2000" dirty="0"/>
                </a:br>
                <a:r>
                  <a:rPr lang="en-US" sz="2000" dirty="0"/>
                  <a:t>Оценка глобального порога z-показателя может быть сделана </a:t>
                </a:r>
                <a:r>
                  <a:rPr lang="en-US" sz="2000" dirty="0" err="1"/>
                  <a:t>для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скользящ</a:t>
                </a:r>
                <a:r>
                  <a:rPr lang="ru-RU" sz="2000" dirty="0" smtClean="0"/>
                  <a:t>его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оконных данных. Если данные не являются нормальными или имеют небольшой размер, модифицированная (более надежная) z-оценка может быть принята как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𝑚𝑜𝑑𝑖𝑓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=0.6745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𝑀𝐴𝐷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среднее значение и среднее абсолютное отклонение для нормальных данных. 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  <a:blipFill>
                <a:blip r:embed="rId2"/>
                <a:stretch>
                  <a:fillRect l="-499" t="-1333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OSVM</a:t>
            </a:r>
            <a:r>
              <a:rPr lang="en-US" sz="3600" b="1" dirty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lvl="0"/>
            <a:r>
              <a:rPr lang="ru-RU" sz="1800" dirty="0" smtClean="0"/>
              <a:t>Этот </a:t>
            </a:r>
            <a:r>
              <a:rPr lang="ru-RU" sz="1800" dirty="0"/>
              <a:t>метод основан на идее построения только одного опорного вектора (или одной нелинейной границы решения), </a:t>
            </a:r>
            <a:r>
              <a:rPr lang="ru-RU" sz="1800" dirty="0" smtClean="0"/>
              <a:t>который </a:t>
            </a:r>
            <a:r>
              <a:rPr lang="ru-RU" sz="1800" dirty="0"/>
              <a:t>отделяет нормальные данные (помеченные как нормальные) от других.</a:t>
            </a:r>
          </a:p>
          <a:p>
            <a:pPr lvl="0"/>
            <a:r>
              <a:rPr lang="ru-RU" sz="1800" dirty="0"/>
              <a:t>OSVM требует использования </a:t>
            </a:r>
            <a:r>
              <a:rPr lang="ru-RU" sz="1800" dirty="0" smtClean="0"/>
              <a:t>ядра </a:t>
            </a:r>
            <a:r>
              <a:rPr lang="en-US" sz="1800" dirty="0" smtClean="0"/>
              <a:t>(kernel trick)</a:t>
            </a:r>
            <a:r>
              <a:rPr lang="ru-RU" sz="1800" dirty="0" smtClean="0"/>
              <a:t>, </a:t>
            </a:r>
            <a:r>
              <a:rPr lang="ru-RU" sz="1800" dirty="0"/>
              <a:t>как правило, </a:t>
            </a:r>
            <a:r>
              <a:rPr lang="ru-RU" sz="1800" dirty="0" smtClean="0"/>
              <a:t>ядро RBF</a:t>
            </a:r>
            <a:r>
              <a:rPr lang="en-US" sz="1800" dirty="0" smtClean="0"/>
              <a:t> -</a:t>
            </a:r>
            <a:r>
              <a:rPr lang="ru-RU" sz="1800" dirty="0"/>
              <a:t> </a:t>
            </a:r>
            <a:r>
              <a:rPr lang="ru-RU" sz="1800" dirty="0" smtClean="0"/>
              <a:t>так как необходимо </a:t>
            </a:r>
            <a:r>
              <a:rPr lang="ru-RU" sz="1800" dirty="0"/>
              <a:t>построить сферическую границу вокруг </a:t>
            </a:r>
            <a:r>
              <a:rPr lang="ru-RU" sz="1800" dirty="0" smtClean="0"/>
              <a:t>нормальных </a:t>
            </a:r>
            <a:r>
              <a:rPr lang="ru-RU" sz="1800" dirty="0"/>
              <a:t>данных.</a:t>
            </a:r>
          </a:p>
          <a:p>
            <a:pPr lvl="0"/>
            <a:r>
              <a:rPr lang="ru-RU" sz="1800" dirty="0"/>
              <a:t>Решением проблемы OSVM является гиперплоскость (опорный вектор), которая максимизирует расстояние от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 до исходной точки (нулевой точки). В этом случае объем этой </a:t>
            </a:r>
            <a:r>
              <a:rPr lang="ru-RU" sz="1800" dirty="0" err="1"/>
              <a:t>гиперсферы</a:t>
            </a:r>
            <a:r>
              <a:rPr lang="ru-RU" sz="1800" dirty="0"/>
              <a:t> сводится к минимуму, чтобы минимизировать эффект включения выбросов в решение.</a:t>
            </a:r>
          </a:p>
          <a:p>
            <a:pPr lvl="0"/>
            <a:r>
              <a:rPr lang="ru-RU" sz="1800" dirty="0"/>
              <a:t>Метод очень чувствителен к </a:t>
            </a:r>
            <a:r>
              <a:rPr lang="ru-RU" sz="1800" dirty="0" smtClean="0"/>
              <a:t>ошибкам </a:t>
            </a:r>
            <a:r>
              <a:rPr lang="ru-RU" sz="1800" dirty="0"/>
              <a:t>в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данных. Фактически метод можно рассматривать как задачу одного класса и </a:t>
            </a:r>
            <a:r>
              <a:rPr lang="ru-RU" sz="1800" dirty="0" smtClean="0"/>
              <a:t>остальных.</a:t>
            </a:r>
            <a:endParaRPr lang="ru-RU" sz="1800" dirty="0"/>
          </a:p>
          <a:p>
            <a:pPr lvl="0"/>
            <a:r>
              <a:rPr lang="ru-RU" sz="1800" dirty="0"/>
              <a:t>В OSVM мы неявно предполагаем, что после </a:t>
            </a:r>
            <a:r>
              <a:rPr lang="ru-RU" sz="1800" dirty="0" smtClean="0"/>
              <a:t>ядра </a:t>
            </a:r>
            <a:r>
              <a:rPr lang="ru-RU" sz="1800" dirty="0"/>
              <a:t>аномальные данные будут сильно </a:t>
            </a:r>
            <a:r>
              <a:rPr lang="ru-RU" sz="1800" dirty="0" smtClean="0"/>
              <a:t>распределены </a:t>
            </a:r>
            <a:r>
              <a:rPr lang="ru-RU" sz="1800" dirty="0"/>
              <a:t>в области, близкой к нулю.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28" y="4188783"/>
            <a:ext cx="4173773" cy="24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025" y="1361720"/>
            <a:ext cx="11029950" cy="5233988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Обнаружение аномалий на основе </a:t>
            </a:r>
            <a:r>
              <a:rPr lang="ru-RU" sz="2000" b="1" dirty="0" err="1"/>
              <a:t>автоэнкодера</a:t>
            </a:r>
            <a:endParaRPr lang="ru-RU" sz="2000" dirty="0"/>
          </a:p>
          <a:p>
            <a:pPr lvl="0"/>
            <a:r>
              <a:rPr lang="ru-RU" sz="2000" dirty="0"/>
              <a:t>Ошибка результата реконструкции обученного </a:t>
            </a:r>
            <a:r>
              <a:rPr lang="ru-RU" sz="2000" dirty="0" err="1"/>
              <a:t>автоэнкодера</a:t>
            </a:r>
            <a:r>
              <a:rPr lang="ru-RU" sz="2000" dirty="0"/>
              <a:t> аналогична оценке </a:t>
            </a:r>
            <a:r>
              <a:rPr lang="ru-RU" sz="2000" dirty="0" err="1" smtClean="0"/>
              <a:t>аномальности</a:t>
            </a:r>
            <a:r>
              <a:rPr lang="ru-RU" sz="2000" dirty="0" smtClean="0"/>
              <a:t> данных.</a:t>
            </a:r>
            <a:endParaRPr lang="ru-RU" sz="2000" dirty="0"/>
          </a:p>
          <a:p>
            <a:pPr lvl="0"/>
            <a:r>
              <a:rPr lang="ru-RU" sz="2000" dirty="0"/>
              <a:t>Сеть обучается на данных, большинство из которых считаются нормальными.</a:t>
            </a:r>
          </a:p>
          <a:p>
            <a:pPr lvl="0"/>
            <a:r>
              <a:rPr lang="ru-RU" sz="2000" dirty="0"/>
              <a:t>Метод можно рассматривать как в </a:t>
            </a:r>
            <a:r>
              <a:rPr lang="ru-RU" sz="2000" dirty="0" smtClean="0"/>
              <a:t>неконтролируемый, </a:t>
            </a:r>
            <a:r>
              <a:rPr lang="ru-RU" sz="2000" dirty="0"/>
              <a:t>так и в частично контролируемых задачах. </a:t>
            </a:r>
            <a:endParaRPr lang="ru-RU" sz="2000" dirty="0" smtClean="0"/>
          </a:p>
          <a:p>
            <a:pPr lvl="0"/>
            <a:r>
              <a:rPr lang="ru-RU" sz="2000" dirty="0" err="1" smtClean="0"/>
              <a:t>Автоэнкодер</a:t>
            </a:r>
            <a:r>
              <a:rPr lang="ru-RU" sz="2000" dirty="0" smtClean="0"/>
              <a:t> </a:t>
            </a:r>
            <a:r>
              <a:rPr lang="ru-RU" sz="2000" dirty="0"/>
              <a:t>состоит из частей кодирования и декодирования.</a:t>
            </a:r>
          </a:p>
          <a:p>
            <a:pPr lvl="0"/>
            <a:r>
              <a:rPr lang="ru-RU" sz="2000" dirty="0"/>
              <a:t>В части кодирования извлекаются основные характеристики, которые представляют шаблоны в данных, а затем каждая выборка восстанавливается в части декодирования. Ошибка восстановления будет минимальной для нормальных образцов.</a:t>
            </a:r>
          </a:p>
          <a:p>
            <a:pPr lvl="0"/>
            <a:r>
              <a:rPr lang="ru-RU" sz="2000" dirty="0"/>
              <a:t>С другой стороны, модель не может восстановить образец, который ведет себя ненормально, что приводит к высокой ошибке восстановления.</a:t>
            </a:r>
          </a:p>
          <a:p>
            <a:pPr lvl="0"/>
            <a:r>
              <a:rPr lang="ru-RU" sz="2000" dirty="0"/>
              <a:t>Таким образом, чем выше ошибка реконструкции образца, тем больше вероятность того, что это аномалия.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lang="en-US" sz="2200" dirty="0" err="1">
                <a:solidFill>
                  <a:srgbClr val="000000"/>
                </a:solidFill>
              </a:rPr>
              <a:t>номалия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одна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переменная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значение</a:t>
            </a:r>
            <a:r>
              <a:rPr lang="ru-RU" sz="2200" dirty="0" smtClean="0">
                <a:solidFill>
                  <a:srgbClr val="000000"/>
                </a:solidFill>
              </a:rPr>
              <a:t> в соответствии с </a:t>
            </a:r>
            <a:r>
              <a:rPr lang="ru-RU" sz="2200" dirty="0" err="1" smtClean="0">
                <a:solidFill>
                  <a:srgbClr val="000000"/>
                </a:solidFill>
              </a:rPr>
              <a:t>заднным</a:t>
            </a:r>
            <a:r>
              <a:rPr lang="ru-RU" sz="2200" dirty="0" smtClean="0">
                <a:solidFill>
                  <a:srgbClr val="000000"/>
                </a:solidFill>
              </a:rPr>
              <a:t> критерием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</a:endParaRP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точечный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 с </a:t>
            </a:r>
            <a:r>
              <a:rPr lang="en-US" sz="2200" dirty="0" err="1">
                <a:solidFill>
                  <a:srgbClr val="000000"/>
                </a:solidFill>
              </a:rPr>
              <a:t>переменной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имеющей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продолжительный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две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точки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имеют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необычные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значения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ru-RU" sz="2200" dirty="0" smtClean="0"/>
              <a:t>Относительно </a:t>
            </a:r>
            <a:r>
              <a:rPr lang="ru-RU" sz="2200" dirty="0"/>
              <a:t>длительное поведение аномалии иногда называют контекстной аномалией или коллективной аномалией.</a:t>
            </a:r>
          </a:p>
          <a:p>
            <a:pPr lvl="3"/>
            <a:r>
              <a:rPr lang="ru-RU" sz="2000" dirty="0"/>
              <a:t>Контекстные аномалии - это сегменты данных, «не являются самими собой».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8" y="3788239"/>
            <a:ext cx="6383707" cy="3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dirty="0" smtClean="0"/>
              <a:t>. </a:t>
            </a:r>
            <a:r>
              <a:rPr lang="en-US" sz="3600" b="1" dirty="0"/>
              <a:t>Полу-контролируемые 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95275" y="1192212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/>
              <a:t>Пример RNN на основе </a:t>
            </a:r>
            <a:r>
              <a:rPr lang="en-US" dirty="0" err="1"/>
              <a:t>автоэнкодер</a:t>
            </a:r>
            <a:r>
              <a:rPr lang="en-US" dirty="0"/>
              <a:t> на основе обнаружения аномалий.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9053"/>
            <a:ext cx="5715000" cy="2827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38018"/>
            <a:ext cx="5543550" cy="31220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7975" y="5169945"/>
            <a:ext cx="571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>
                <a:solidFill>
                  <a:srgbClr val="000000"/>
                </a:solidFill>
              </a:rPr>
              <a:t>Примечание</a:t>
            </a:r>
            <a:r>
              <a:rPr lang="en-US" dirty="0">
                <a:solidFill>
                  <a:srgbClr val="000000"/>
                </a:solidFill>
              </a:rPr>
              <a:t> В задаче обнаружения аномалий </a:t>
            </a:r>
            <a:r>
              <a:rPr lang="en-US" dirty="0" err="1">
                <a:solidFill>
                  <a:srgbClr val="000000"/>
                </a:solidFill>
              </a:rPr>
              <a:t>Автоэнкодер</a:t>
            </a:r>
            <a:r>
              <a:rPr lang="en-US" dirty="0">
                <a:solidFill>
                  <a:srgbClr val="000000"/>
                </a:solidFill>
              </a:rPr>
              <a:t> можно рассматривать как частично контролируемую задачу, если обучение выполняется только на нормальных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smtClean="0"/>
              <a:t>Методы </a:t>
            </a:r>
            <a:r>
              <a:rPr lang="ru-RU" sz="3600" b="1" dirty="0" smtClean="0"/>
              <a:t>с учителем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942975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2000" b="1" dirty="0" smtClean="0"/>
              <a:t>методы с учителем</a:t>
            </a:r>
            <a:endParaRPr lang="en-US" sz="2000" b="1" dirty="0" smtClean="0"/>
          </a:p>
          <a:p>
            <a:pPr lvl="0"/>
            <a:r>
              <a:rPr lang="ru-RU" sz="2000" b="1" dirty="0"/>
              <a:t>нейронная сеть и другое машинное обучение</a:t>
            </a:r>
            <a:endParaRPr lang="ru-RU" sz="2000" dirty="0"/>
          </a:p>
          <a:p>
            <a:pPr lvl="0"/>
            <a:r>
              <a:rPr lang="ru-RU" sz="2000" dirty="0" smtClean="0"/>
              <a:t>задача </a:t>
            </a:r>
            <a:r>
              <a:rPr lang="ru-RU" sz="2000" dirty="0"/>
              <a:t>может быть решена двумя способами</a:t>
            </a:r>
          </a:p>
          <a:p>
            <a:pPr lvl="0"/>
            <a:r>
              <a:rPr lang="ru-RU" sz="2000" dirty="0"/>
              <a:t>По отклонению все данные разделены на два класса - нормальные данные и аномальные данные.</a:t>
            </a:r>
          </a:p>
          <a:p>
            <a:pPr lvl="0"/>
            <a:r>
              <a:rPr lang="ru-RU" sz="2000" dirty="0"/>
              <a:t>На основе задачи регрессии - путем оценки ошибки прогноза с использованием контролируемых выборок.</a:t>
            </a:r>
          </a:p>
          <a:p>
            <a:pPr lvl="0"/>
            <a:r>
              <a:rPr lang="ru-RU" sz="2000" i="1" dirty="0"/>
              <a:t>Примечание: В случае, похожем на регрессию, обнаружение аномалии также можно рассматривать как частично контролируемую задачу. Популярные методы обнаружения аномалий на основе контролируемого машинного обучения:</a:t>
            </a:r>
            <a:endParaRPr lang="ru-RU" sz="2000" dirty="0"/>
          </a:p>
          <a:p>
            <a:pPr lvl="1"/>
            <a:r>
              <a:rPr lang="ru-RU" sz="2000" i="1" dirty="0"/>
              <a:t>SVM</a:t>
            </a:r>
            <a:endParaRPr lang="ru-RU" sz="2000" dirty="0"/>
          </a:p>
          <a:p>
            <a:pPr lvl="1"/>
            <a:r>
              <a:rPr lang="ru-RU" sz="2000" i="1" dirty="0"/>
              <a:t>Случайный лес</a:t>
            </a:r>
            <a:endParaRPr lang="ru-RU" sz="2000" dirty="0"/>
          </a:p>
          <a:p>
            <a:pPr lvl="1"/>
            <a:r>
              <a:rPr lang="ru-RU" sz="2000" i="1" dirty="0"/>
              <a:t>k-Ближайшие </a:t>
            </a:r>
            <a:r>
              <a:rPr lang="ru-RU" sz="2000" i="1" dirty="0" smtClean="0"/>
              <a:t>соседи</a:t>
            </a:r>
            <a:endParaRPr lang="ru-RU" sz="2000" dirty="0"/>
          </a:p>
          <a:p>
            <a:pPr lvl="1"/>
            <a:r>
              <a:rPr lang="ru-RU" sz="2000" i="1" dirty="0"/>
              <a:t>Нейронная сеть.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0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Базовые 1й 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223" y="1066034"/>
            <a:ext cx="10515600" cy="5728904"/>
          </a:xfrm>
        </p:spPr>
        <p:txBody>
          <a:bodyPr>
            <a:normAutofit fontScale="85000" lnSpcReduction="20000"/>
          </a:bodyPr>
          <a:lstStyle/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Наиболее точно Аномалии это</a:t>
            </a:r>
            <a:endParaRPr lang="ru-RU" sz="23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428750" lvl="3" indent="-514350">
              <a:spcBef>
                <a:spcPts val="1000"/>
              </a:spcBef>
              <a:buFont typeface="+mj-lt"/>
              <a:buAutoNum type="arabicPeriod"/>
            </a:pPr>
            <a:r>
              <a:rPr lang="ru-RU" sz="1400" b="1" dirty="0" smtClean="0"/>
              <a:t>Одно или несколько значений, отклоняющихся от остальных во ВР</a:t>
            </a:r>
          </a:p>
          <a:p>
            <a:pPr marL="1428750" lvl="3" indent="-514350">
              <a:spcBef>
                <a:spcPts val="1000"/>
              </a:spcBef>
              <a:buFont typeface="+mj-lt"/>
              <a:buAutoNum type="arabicPeriod"/>
            </a:pPr>
            <a:r>
              <a:rPr lang="ru-RU" sz="17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Точечный выброс во ВР</a:t>
            </a:r>
          </a:p>
          <a:p>
            <a:pPr marL="1428750" lvl="3" indent="-514350">
              <a:spcBef>
                <a:spcPts val="1000"/>
              </a:spcBef>
              <a:buFont typeface="+mj-lt"/>
              <a:buAutoNum type="arabicPeriod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Пропуск нескольких значений во ВР</a:t>
            </a:r>
          </a:p>
          <a:p>
            <a:pPr marL="1428750" lvl="3" indent="-514350">
              <a:spcBef>
                <a:spcPts val="1000"/>
              </a:spcBef>
              <a:buFont typeface="+mj-lt"/>
              <a:buAutoNum type="arabicPeriod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Продолжительная часть ВР, отличная от предыдущей 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 err="1"/>
              <a:t>локальная</a:t>
            </a:r>
            <a:r>
              <a:rPr lang="en-US" b="1" dirty="0"/>
              <a:t> </a:t>
            </a:r>
            <a:r>
              <a:rPr lang="en-US" b="1" dirty="0" err="1"/>
              <a:t>аномалия</a:t>
            </a:r>
            <a:r>
              <a:rPr lang="en-US" dirty="0"/>
              <a:t> </a:t>
            </a:r>
            <a:r>
              <a:rPr lang="en-US" dirty="0" err="1"/>
              <a:t>предполагае</a:t>
            </a:r>
            <a:r>
              <a:rPr lang="ru-RU" dirty="0"/>
              <a:t>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ru-RU" dirty="0" smtClean="0"/>
              <a:t>:</a:t>
            </a:r>
            <a:endParaRPr lang="ru-RU" sz="36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 err="1"/>
              <a:t>значени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превыша</a:t>
            </a:r>
            <a:r>
              <a:rPr lang="ru-RU" dirty="0"/>
              <a:t>ю</a:t>
            </a:r>
            <a:r>
              <a:rPr lang="en-US" dirty="0"/>
              <a:t>т </a:t>
            </a:r>
            <a:r>
              <a:rPr lang="en-US" dirty="0" err="1"/>
              <a:t>общий</a:t>
            </a:r>
            <a:r>
              <a:rPr lang="en-US" dirty="0"/>
              <a:t> </a:t>
            </a:r>
            <a:r>
              <a:rPr lang="en-US" dirty="0" err="1"/>
              <a:t>диапазон</a:t>
            </a:r>
            <a:r>
              <a:rPr lang="en-US" dirty="0"/>
              <a:t> </a:t>
            </a:r>
            <a:r>
              <a:rPr lang="en-US" dirty="0" err="1"/>
              <a:t>значений</a:t>
            </a:r>
            <a:r>
              <a:rPr lang="en-US" dirty="0"/>
              <a:t> </a:t>
            </a:r>
            <a:r>
              <a:rPr lang="ru-RU" dirty="0" smtClean="0"/>
              <a:t>ВР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 smtClean="0"/>
              <a:t>Точечный выброс</a:t>
            </a:r>
            <a:endParaRPr lang="ru-RU" sz="2800" dirty="0" smtClean="0"/>
          </a:p>
          <a:p>
            <a:pPr marL="1428750" lvl="2" indent="-514350">
              <a:buFont typeface="+mj-lt"/>
              <a:buAutoNum type="arabicPeriod"/>
            </a:pPr>
            <a:r>
              <a:rPr lang="ru-RU" dirty="0" smtClean="0"/>
              <a:t>Продолжительный выброс</a:t>
            </a:r>
          </a:p>
          <a:p>
            <a:pPr marL="1428750" lvl="2" indent="-514350">
              <a:buFont typeface="+mj-lt"/>
              <a:buAutoNum type="arabicPeriod"/>
            </a:pPr>
            <a:r>
              <a:rPr lang="ru-RU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Пропуск </a:t>
            </a:r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нескольких значений во ВР</a:t>
            </a:r>
          </a:p>
          <a:p>
            <a:r>
              <a:rPr lang="ru-RU" dirty="0" smtClean="0"/>
              <a:t>Если обнаружение аномалии производится на основе заданного правила - это:</a:t>
            </a:r>
            <a:endParaRPr lang="ru-RU" sz="24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b="1" dirty="0" smtClean="0"/>
              <a:t>обучение без учителя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/>
              <a:t>обучение</a:t>
            </a:r>
            <a:r>
              <a:rPr lang="ru-RU" sz="1800" dirty="0" smtClean="0"/>
              <a:t> с учителем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 smtClean="0"/>
              <a:t>Полу контролируемое обучение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 smtClean="0"/>
              <a:t>Само-обучение</a:t>
            </a:r>
          </a:p>
          <a:p>
            <a:r>
              <a:rPr lang="ru-RU" dirty="0" err="1" smtClean="0"/>
              <a:t>Полуконтролируемый</a:t>
            </a:r>
            <a:r>
              <a:rPr lang="ru-RU" dirty="0" smtClean="0"/>
              <a:t> метод обнаружения аномалий:</a:t>
            </a:r>
            <a:endParaRPr lang="ru-RU" sz="24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b="1" dirty="0" err="1" smtClean="0"/>
              <a:t>Одноклассовый</a:t>
            </a:r>
            <a:r>
              <a:rPr lang="ru-RU" sz="1800" b="1" dirty="0" smtClean="0"/>
              <a:t> </a:t>
            </a:r>
            <a:r>
              <a:rPr lang="en-US" sz="1800" b="1" dirty="0" smtClean="0"/>
              <a:t>SVM</a:t>
            </a:r>
            <a:endParaRPr lang="ru-RU" sz="2600" b="1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 smtClean="0"/>
              <a:t>Изоляционный лес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ru-RU" sz="1800" dirty="0" smtClean="0"/>
              <a:t>Метод ящика с усами</a:t>
            </a:r>
            <a:endParaRPr lang="ru-RU" sz="2600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DBSCAN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553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Продвинутые </a:t>
            </a:r>
            <a:r>
              <a:rPr lang="en-US" sz="4800" b="1" dirty="0" smtClean="0"/>
              <a:t>(X)-</a:t>
            </a:r>
            <a:r>
              <a:rPr lang="ru-RU" sz="4800" b="1" dirty="0" smtClean="0"/>
              <a:t>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8"/>
            <a:ext cx="11551645" cy="5782692"/>
          </a:xfrm>
        </p:spPr>
        <p:txBody>
          <a:bodyPr>
            <a:normAutofit lnSpcReduction="10000"/>
          </a:bodyPr>
          <a:lstStyle/>
          <a:p>
            <a:pPr lvl="0"/>
            <a:r>
              <a:rPr lang="ru-RU" sz="1400" b="1" dirty="0" smtClean="0"/>
              <a:t>Выберите примеры предложений, </a:t>
            </a:r>
            <a:r>
              <a:rPr lang="ru-RU" sz="1400" b="1" dirty="0" err="1" smtClean="0"/>
              <a:t>НЕявляющихся</a:t>
            </a:r>
            <a:r>
              <a:rPr lang="ru-RU" sz="1400" b="1" dirty="0" smtClean="0"/>
              <a:t> аномалиями</a:t>
            </a:r>
          </a:p>
          <a:p>
            <a:pPr lvl="1">
              <a:buFont typeface="+mj-lt"/>
              <a:buAutoNum type="arabicPeriod"/>
            </a:pPr>
            <a:r>
              <a:rPr lang="ru-RU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Тренд ВР вышел в насыщение (х)</a:t>
            </a:r>
          </a:p>
          <a:p>
            <a:pPr lvl="1">
              <a:buFont typeface="+mj-lt"/>
              <a:buAutoNum type="arabicPeriod"/>
            </a:pPr>
            <a:r>
              <a:rPr lang="ru-RU" sz="12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ВР изменяется в выходные дни на интервале в несколько лет (х)</a:t>
            </a:r>
          </a:p>
          <a:p>
            <a:pPr lvl="1">
              <a:buFont typeface="+mj-lt"/>
              <a:buAutoNum type="arabicPeriod"/>
            </a:pP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Резко изменился средний уровень в данных</a:t>
            </a:r>
          </a:p>
          <a:p>
            <a:pPr lvl="1">
              <a:buFont typeface="+mj-lt"/>
              <a:buAutoNum type="arabicPeriod"/>
            </a:pP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Период сезонности ВР поменялся в одном сегменте</a:t>
            </a:r>
          </a:p>
          <a:p>
            <a:pPr lvl="1">
              <a:buFont typeface="+mj-lt"/>
              <a:buAutoNum type="arabicPeriod"/>
            </a:pPr>
            <a:r>
              <a:rPr lang="ru-RU" sz="12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Дисперсия шумов во ВР резко возросла в одном сегменте</a:t>
            </a:r>
            <a:endParaRPr lang="ru-RU" sz="15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-457200"/>
            <a:r>
              <a:rPr lang="ru-RU" sz="19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Пусть есть задача выявления поломок оборудования по частоте вибраций, сейчас оборудование работает стабильно, какие подходы НЕЛЬЗЯ применить</a:t>
            </a:r>
          </a:p>
          <a:p>
            <a:pPr marL="914400" lvl="2" indent="-457200">
              <a:buFont typeface="+mj-lt"/>
              <a:buAutoNum type="arabicPeriod"/>
            </a:pPr>
            <a:r>
              <a:rPr lang="ru-RU" dirty="0" err="1" smtClean="0"/>
              <a:t>Одноклассовый</a:t>
            </a:r>
            <a:r>
              <a:rPr lang="ru-RU" dirty="0" smtClean="0"/>
              <a:t> </a:t>
            </a:r>
            <a:r>
              <a:rPr lang="en-US" dirty="0" smtClean="0"/>
              <a:t>SVM</a:t>
            </a:r>
            <a:endParaRPr lang="ru-RU" dirty="0" smtClean="0"/>
          </a:p>
          <a:p>
            <a:pPr marL="914400" lvl="2" indent="-457200">
              <a:buFont typeface="+mj-lt"/>
              <a:buAutoNum type="arabicPeriod"/>
            </a:pPr>
            <a:r>
              <a:rPr lang="ru-RU" dirty="0" err="1" smtClean="0"/>
              <a:t>Автоэнкодер</a:t>
            </a:r>
            <a:r>
              <a:rPr lang="ru-RU" dirty="0" smtClean="0"/>
              <a:t> 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/>
              <a:t>DBSCAN</a:t>
            </a:r>
            <a:endParaRPr lang="ru-RU" dirty="0"/>
          </a:p>
          <a:p>
            <a:pPr marL="914400" lvl="2" indent="-457200">
              <a:buFont typeface="+mj-lt"/>
              <a:buAutoNum type="arabicPeriod"/>
            </a:pPr>
            <a:r>
              <a:rPr lang="en-US" sz="1600" dirty="0" err="1" smtClean="0"/>
              <a:t>Knn-dtw</a:t>
            </a:r>
            <a:r>
              <a:rPr lang="en-US" sz="1600" dirty="0" smtClean="0"/>
              <a:t> </a:t>
            </a:r>
            <a:r>
              <a:rPr lang="ru-RU" sz="1600" dirty="0"/>
              <a:t>(х</a:t>
            </a:r>
            <a:r>
              <a:rPr lang="ru-RU" sz="1600" dirty="0" smtClean="0"/>
              <a:t>)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sz="1600" dirty="0"/>
              <a:t>RAISE (x)</a:t>
            </a:r>
            <a:endParaRPr lang="en-US" sz="1600" dirty="0" smtClean="0"/>
          </a:p>
          <a:p>
            <a:r>
              <a:rPr lang="ru-RU" sz="2400" dirty="0" smtClean="0"/>
              <a:t>Пусть есть задача обнаружения изменений период сезона, данные есть как для измененного периода, так и для основного, какие подходы подойдут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err="1" smtClean="0"/>
              <a:t>knn-dtw</a:t>
            </a:r>
            <a:r>
              <a:rPr lang="ru-RU" sz="2200" dirty="0" smtClean="0"/>
              <a:t>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err="1" smtClean="0"/>
              <a:t>Шейплеты</a:t>
            </a:r>
            <a:r>
              <a:rPr lang="ru-RU" sz="2200" dirty="0" smtClean="0"/>
              <a:t>.</a:t>
            </a:r>
            <a:endParaRPr lang="ru-RU" sz="3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HIVE-COTE</a:t>
            </a:r>
            <a:r>
              <a:rPr lang="ru-RU" sz="2200" dirty="0" smtClean="0"/>
              <a:t> </a:t>
            </a:r>
            <a:r>
              <a:rPr lang="en-US" sz="2200" dirty="0"/>
              <a:t>(x)</a:t>
            </a:r>
            <a:endParaRPr lang="ru-RU" sz="2200" dirty="0"/>
          </a:p>
          <a:p>
            <a:pPr marL="914400" lvl="1" indent="-457200">
              <a:buFont typeface="+mj-lt"/>
              <a:buAutoNum type="arabicPeriod"/>
            </a:pPr>
            <a:r>
              <a:rPr lang="ru-RU" sz="2200" dirty="0"/>
              <a:t> </a:t>
            </a:r>
            <a:r>
              <a:rPr lang="en-US" dirty="0" err="1"/>
              <a:t>knn</a:t>
            </a:r>
            <a:r>
              <a:rPr lang="en-US" dirty="0"/>
              <a:t>-</a:t>
            </a:r>
            <a:r>
              <a:rPr lang="ru-RU" dirty="0"/>
              <a:t>эвклидова метрика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2200" dirty="0" smtClean="0"/>
              <a:t> </a:t>
            </a:r>
            <a:r>
              <a:rPr lang="en-US" dirty="0"/>
              <a:t>RAISE (x)</a:t>
            </a:r>
          </a:p>
          <a:p>
            <a:pPr marL="914400" lvl="1" indent="-457200">
              <a:buFont typeface="+mj-lt"/>
              <a:buAutoNum type="arabicPeriod"/>
            </a:pPr>
            <a:endParaRPr lang="ru-RU" sz="2200" dirty="0"/>
          </a:p>
          <a:p>
            <a:pPr marL="914400" lvl="2" indent="-457200">
              <a:buFont typeface="+mj-lt"/>
              <a:buAutoNum type="arabicPeriod"/>
            </a:pPr>
            <a:endParaRPr lang="ru-RU" sz="15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66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В литературе</a:t>
            </a:r>
            <a:r>
              <a:rPr lang="ru-RU" sz="2200" dirty="0"/>
              <a:t> используются разные термины, которые имеют то же или похожее значение для определения аномалий. </a:t>
            </a:r>
          </a:p>
          <a:p>
            <a:pPr lvl="0"/>
            <a:r>
              <a:rPr lang="ru-RU" sz="2200" b="1" dirty="0"/>
              <a:t>Типы аномалий в данных временных рядов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нерегулярных событий;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новизны;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Выявление отклонений;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выбросов;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точки смены поведения;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</a:t>
            </a:r>
            <a:r>
              <a:rPr lang="ru-RU" sz="2200" dirty="0" smtClean="0"/>
              <a:t>неисправностей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(диагностика неисправностей);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мошенничества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или </a:t>
            </a:r>
            <a:r>
              <a:rPr lang="ru-RU" sz="2200" dirty="0"/>
              <a:t>злоупотреблений</a:t>
            </a:r>
            <a:endParaRPr lang="en-US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53" y="2096369"/>
            <a:ext cx="5254389" cy="434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smtClean="0"/>
              <a:t>интерпретация </a:t>
            </a:r>
            <a:r>
              <a:rPr lang="en-US" dirty="0"/>
              <a:t>в прогнозировании продаж.</a:t>
            </a:r>
            <a:endParaRPr lang="en-US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292" t="15476" r="2292" b="14881"/>
          <a:stretch/>
        </p:blipFill>
        <p:spPr>
          <a:xfrm>
            <a:off x="380889" y="1660228"/>
            <a:ext cx="11185239" cy="428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algn="l" rtl="0"/>
            <a:r>
              <a:rPr lang="en-US" sz="2200" b="1" dirty="0" err="1" smtClean="0"/>
              <a:t>локальная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en-US" sz="2200" dirty="0"/>
          </a:p>
          <a:p>
            <a:pPr algn="l" rtl="0"/>
            <a:r>
              <a:rPr lang="en-US" sz="2200" b="1" dirty="0" err="1" smtClean="0"/>
              <a:t>глобальная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smtClean="0"/>
              <a:t>е</a:t>
            </a:r>
            <a:r>
              <a:rPr lang="ru-RU" sz="2200" dirty="0" smtClean="0"/>
              <a:t>е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значительно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algn="l" rtl="0"/>
            <a:r>
              <a:rPr lang="en-US" sz="2200" dirty="0" smtClean="0"/>
              <a:t>Пример </a:t>
            </a:r>
            <a:r>
              <a:rPr lang="en-US" sz="2200" dirty="0"/>
              <a:t>локальных и глобальных точечных </a:t>
            </a:r>
            <a:r>
              <a:rPr lang="en-US" sz="2200" dirty="0" err="1"/>
              <a:t>аномалий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" y="3605430"/>
            <a:ext cx="11291531" cy="3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6703403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Точечные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возникают </a:t>
            </a:r>
            <a:r>
              <a:rPr lang="ru-RU" altLang="ru-RU" sz="2200" dirty="0"/>
              <a:t>в ситуации, когда отдельный экземпляр данных может рассматриваться как безусловно аномальный по отношению к остальным.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Контекстные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наблюдаются</a:t>
            </a:r>
            <a:r>
              <a:rPr lang="ru-RU" altLang="ru-RU" sz="2200" dirty="0"/>
              <a:t>, если экземпляр аномальный в определённом контексте, или при выполнении определённого условия (поэтому также называются условными).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Коллективные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возникают</a:t>
            </a:r>
            <a:r>
              <a:rPr lang="ru-RU" altLang="ru-RU" sz="2200" dirty="0"/>
              <a:t>, когда </a:t>
            </a:r>
            <a:r>
              <a:rPr lang="ru-RU" altLang="ru-RU" sz="2200" dirty="0" smtClean="0"/>
              <a:t>последовательность </a:t>
            </a:r>
            <a:r>
              <a:rPr lang="ru-RU" altLang="ru-RU" sz="2200" dirty="0"/>
              <a:t>связанных экземпляров данных (например, участок временного ряда) является аномальной по отношению к остальным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3327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958" y="948583"/>
            <a:ext cx="521350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66" y="948583"/>
            <a:ext cx="5213503" cy="54895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736" y="948583"/>
            <a:ext cx="7648486" cy="581113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По  своему поведению можно выделить следующие  </a:t>
            </a:r>
            <a:r>
              <a:rPr lang="ru-RU" sz="2200" b="1" dirty="0"/>
              <a:t>типы аномалий</a:t>
            </a:r>
            <a:r>
              <a:rPr lang="ru-RU" sz="2200" dirty="0"/>
              <a:t> 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  </a:t>
            </a:r>
            <a:r>
              <a:rPr lang="ru-RU" sz="2200" b="1" dirty="0"/>
              <a:t>точечный скачок</a:t>
            </a:r>
            <a:r>
              <a:rPr lang="ru-RU" sz="2200" dirty="0"/>
              <a:t> , отсутствие или коллапс  значения метрики (или выборки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дисперсии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 и кратковременный  </a:t>
            </a:r>
            <a:r>
              <a:rPr lang="ru-RU" sz="2200" b="1" dirty="0"/>
              <a:t>сдвиг </a:t>
            </a:r>
            <a:r>
              <a:rPr lang="ru-RU" sz="2200" b="1" dirty="0" smtClean="0"/>
              <a:t>уровня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огибающей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  </a:t>
            </a:r>
            <a:r>
              <a:rPr lang="ru-RU" sz="2200" b="1" dirty="0"/>
              <a:t>кратковременное отсутствие </a:t>
            </a:r>
            <a:r>
              <a:rPr lang="ru-RU" sz="2200" b="1" dirty="0" smtClean="0"/>
              <a:t>паттернов </a:t>
            </a:r>
            <a:r>
              <a:rPr lang="ru-RU" sz="2200" b="1" dirty="0"/>
              <a:t>или изменение</a:t>
            </a:r>
            <a:r>
              <a:rPr lang="ru-RU" sz="2200" dirty="0"/>
              <a:t>  поведения.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Сочетание</a:t>
            </a:r>
            <a:r>
              <a:rPr lang="ru-RU" sz="2200" dirty="0"/>
              <a:t>  предыдущих случаев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47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изменения дисперсии.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997075"/>
            <a:ext cx="4505325" cy="350882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24375" y="1997075"/>
            <a:ext cx="513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аномалии сдвига уровня.</a:t>
            </a:r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698095"/>
            <a:ext cx="4972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1299</Words>
  <Application>Microsoft Office PowerPoint</Application>
  <PresentationFormat>Широкоэкранный</PresentationFormat>
  <Paragraphs>212</Paragraphs>
  <Slides>33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Times New Roman</vt:lpstr>
      <vt:lpstr>Тема Office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аномалий. Пример</vt:lpstr>
      <vt:lpstr>Обнаружение аномалий. Пример</vt:lpstr>
      <vt:lpstr>Обнаружение аномалий. Пример</vt:lpstr>
      <vt:lpstr>Обнаружение аномалий. Методы</vt:lpstr>
      <vt:lpstr>Обнаружение аномалий. подходы</vt:lpstr>
      <vt:lpstr>Обнаружение аномалий. подходы</vt:lpstr>
      <vt:lpstr>Метод ящика с усами (BoxPlot)</vt:lpstr>
      <vt:lpstr>Метод ящика с усами (BoxPlot)</vt:lpstr>
      <vt:lpstr>Методы без учителя</vt:lpstr>
      <vt:lpstr>Обнаружение аномалий. Методы без учителя</vt:lpstr>
      <vt:lpstr>Обнаружение аномалий. Методы без учителя</vt:lpstr>
      <vt:lpstr>Обнаружение аномалий. Методы без учителя</vt:lpstr>
      <vt:lpstr>Неконтролируемый поиск на основе модели</vt:lpstr>
      <vt:lpstr>Обнаружение аномалий. Методы без учителя</vt:lpstr>
      <vt:lpstr>Обнаружение аномалий на основе кластеризации</vt:lpstr>
      <vt:lpstr>Обнаружение аномалий на основе кластеризации</vt:lpstr>
      <vt:lpstr>Обнаружение аномалий. Изоляционный лес</vt:lpstr>
      <vt:lpstr>Обнаружение аномалий. Изоляция лес</vt:lpstr>
      <vt:lpstr>Полу-контролируемые методы. Z-оценка</vt:lpstr>
      <vt:lpstr>Полу-контролируемые методы.  OSVM </vt:lpstr>
      <vt:lpstr>Полу-контролируемые методы.  Автоэнкодер </vt:lpstr>
      <vt:lpstr>. Полу-контролируемые методы.  Автоэнкодер </vt:lpstr>
      <vt:lpstr>Методы с учителем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185</cp:revision>
  <dcterms:created xsi:type="dcterms:W3CDTF">2021-11-21T16:45:21Z</dcterms:created>
  <dcterms:modified xsi:type="dcterms:W3CDTF">2023-10-12T11:01:48Z</dcterms:modified>
</cp:coreProperties>
</file>