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0" r:id="rId3"/>
    <p:sldId id="311" r:id="rId4"/>
    <p:sldId id="312" r:id="rId5"/>
    <p:sldId id="313" r:id="rId6"/>
    <p:sldId id="258" r:id="rId7"/>
    <p:sldId id="259" r:id="rId8"/>
    <p:sldId id="260" r:id="rId9"/>
    <p:sldId id="262" r:id="rId10"/>
    <p:sldId id="261" r:id="rId11"/>
    <p:sldId id="314" r:id="rId12"/>
    <p:sldId id="316" r:id="rId13"/>
    <p:sldId id="315" r:id="rId14"/>
    <p:sldId id="317" r:id="rId15"/>
    <p:sldId id="318" r:id="rId16"/>
    <p:sldId id="325" r:id="rId17"/>
    <p:sldId id="332" r:id="rId18"/>
    <p:sldId id="327" r:id="rId19"/>
    <p:sldId id="328" r:id="rId20"/>
    <p:sldId id="329" r:id="rId21"/>
    <p:sldId id="319" r:id="rId22"/>
    <p:sldId id="321" r:id="rId23"/>
    <p:sldId id="320" r:id="rId24"/>
    <p:sldId id="322" r:id="rId25"/>
    <p:sldId id="331" r:id="rId26"/>
    <p:sldId id="330" r:id="rId27"/>
    <p:sldId id="333" r:id="rId28"/>
    <p:sldId id="334" r:id="rId29"/>
    <p:sldId id="323" r:id="rId30"/>
    <p:sldId id="335" r:id="rId31"/>
    <p:sldId id="33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75" autoAdjust="0"/>
    <p:restoredTop sz="94660"/>
  </p:normalViewPr>
  <p:slideViewPr>
    <p:cSldViewPr snapToGrid="0">
      <p:cViewPr>
        <p:scale>
          <a:sx n="130" d="100"/>
          <a:sy n="130" d="100"/>
        </p:scale>
        <p:origin x="232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0671D0-2BDB-45AF-A851-D661F6D3C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3E451CD-2A5A-4E46-AFCE-79644189A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91DB95-3757-4C7E-9F81-5F60BF055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4EC4B4-1367-4D8E-98C3-AEEF96014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66ED29-C873-4543-B7E1-E79BD42C1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52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84F6BC-9C7D-44E3-8FB3-A5D3FEC50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DDFA137-9E72-4D4E-9A9B-9B642B1F5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D56E9F-9208-4121-85E1-3069D24C1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443664-6186-48C2-95DF-9567CE3B1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8714A1-E3E5-42B3-B82F-97C26E3CA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3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4496B09-4BEB-4AD3-BCC9-B01888D24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5B18123-2CC5-4AFC-90FD-68FBE07BE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13529F-3052-4090-BDE7-86EAB3196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9C83CC-6A2F-4599-A82B-3AA20D976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5489EC-BA6C-4295-ADF3-CF230364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44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2B7CF-4E40-4185-8260-B4FC838A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145DE7-F6E6-4997-8029-9B80694E3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606A06-4FF1-422C-8D52-F4C6F4EC4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E736CE-F5D0-4002-ADD5-399C62910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5AE779-A848-4796-9479-123BA3A5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72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42B49-AEBD-4573-84CE-134E86D11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53F6D9-0132-470C-8C1F-99E53343B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877F16-A63D-45E3-9E07-B99763F7E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784523-6B3B-4688-A33F-31D12B50A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A97AF9-930F-44FA-AE70-F46166F2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4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D1B7ED-3B4D-4CF3-9AF8-DCFA79455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C7095C-D1F3-448E-A163-D81123590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660A3BF-C8DE-4139-AE13-92B32F003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B7D209-7CF1-481D-A144-80767B40C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1B842DF-EF65-4F50-B173-AF5777146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7E9F67-8E18-48D2-8851-11289DBE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9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E13AA4-4B3E-47CC-84F7-84A4A9120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6C2EB5-78BA-457C-B172-19C0A1917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330350A-7A80-410B-9621-CD2213744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34978DF-27EF-44A3-8C76-B3143C030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9C3C9DE-74D8-4AC4-BC28-30DCC1292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458EBA5-17CA-4BCA-98D6-C529D9EE4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D42B907-DAD8-46DF-965D-0B85D9D61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47FE150-31C6-4D57-9A40-2BEEDE2DD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4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EDD412-A49B-4A60-BDA9-4DE98A6E7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6332180-815A-4A37-B56E-259D59B73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352E8DE-1155-454F-BB6A-7FB7A49FF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86F4679-CA96-4CE4-872E-B105DE6EB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1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0E88BB0-CD50-48ED-8CDC-08B1E4C22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A81452-4D20-4FB6-84E4-002112616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D58415-FB42-4A51-9C33-5FC3C862E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3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580E52-EBD8-4698-BC00-B913EC32D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80B661-234C-4994-93A0-D2B9787F9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FEC5A4-924A-4780-B408-DFCD1F4C3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EEA3B6-18B1-4F03-81C0-729F3C08C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8AFA4F-041E-4869-8D5B-C232A4DE7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F7C73E-5593-4555-81D8-EE7DEC17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6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3BDD2B-B107-4E97-B23F-240320E0B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0284E83-FF34-4A04-ACA2-5913DC0EFC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B5989CA-DA16-41CF-9FD1-E3548A24A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633ABB5-76C9-422A-B6D3-931B70C96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AECAB4-441B-4BA1-9EB9-CE05AF6B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F852E05-DB3B-4B02-9658-B1682F2D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9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D0249F-5E6F-435B-8BA6-2A7715856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024CB9-05D5-4CEB-A431-24500E1B2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934E13-6B72-4799-A173-50AE9991F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E1671-358D-4BAB-9EB2-DC8D65251B89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D8DB70-5BC0-49E9-831B-FA9902663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CAF82-71F2-4F04-AEC5-AD970EB35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89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BB7B41-7122-497A-A583-FEDA91463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4166"/>
            <a:ext cx="9144000" cy="3034834"/>
          </a:xfrm>
        </p:spPr>
        <p:txBody>
          <a:bodyPr>
            <a:normAutofit/>
          </a:bodyPr>
          <a:lstStyle/>
          <a:p>
            <a:r>
              <a:rPr lang="ru-RU" b="1" dirty="0"/>
              <a:t>Использование методов глубокого обучения в анализе временных рядов</a:t>
            </a: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596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2927" y="177119"/>
            <a:ext cx="10883781" cy="540728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Подходы к временным рядам DL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7469" y="717846"/>
            <a:ext cx="11374451" cy="6140153"/>
          </a:xfrm>
        </p:spPr>
        <p:txBody>
          <a:bodyPr>
            <a:noAutofit/>
          </a:bodyPr>
          <a:lstStyle/>
          <a:p>
            <a:pPr lvl="0"/>
            <a:r>
              <a:rPr lang="ru-RU" sz="2000" i="1" dirty="0"/>
              <a:t>Примечание</a:t>
            </a:r>
            <a:endParaRPr lang="ru-RU" sz="2000" dirty="0"/>
          </a:p>
          <a:p>
            <a:pPr lvl="1"/>
            <a:r>
              <a:rPr lang="ru-RU" sz="2000" dirty="0"/>
              <a:t>Другой популярный подход - «многие к одному», но его можно рассматривать как частный случай «многие ко многим».</a:t>
            </a:r>
          </a:p>
          <a:p>
            <a:pPr lvl="1"/>
            <a:r>
              <a:rPr lang="ru-RU" sz="2000" dirty="0"/>
              <a:t>Пример сети </a:t>
            </a:r>
            <a:r>
              <a:rPr lang="ru-RU" sz="2000" dirty="0" err="1"/>
              <a:t>rnn</a:t>
            </a:r>
            <a:r>
              <a:rPr lang="ru-RU" sz="2000" dirty="0"/>
              <a:t> кодировщика-декодера.</a:t>
            </a:r>
          </a:p>
          <a:p>
            <a:pPr lvl="1"/>
            <a:r>
              <a:rPr lang="ru-RU" sz="2000" dirty="0"/>
              <a:t>Здесь ℎ обозначает скрытое (или латентное, встраиваемое) пространство любого фиксированного измерения.</a:t>
            </a:r>
          </a:p>
          <a:p>
            <a:pPr lvl="1"/>
            <a:r>
              <a:rPr lang="ru-RU" sz="2000" dirty="0"/>
              <a:t>Смысл этого пространства - извлечение признаков (т. Е. Обобщение некоторой значимой информации всей исходной последовательности).</a:t>
            </a:r>
          </a:p>
          <a:p>
            <a:pPr lvl="1"/>
            <a:r>
              <a:rPr lang="ru-RU" sz="2000" dirty="0"/>
              <a:t>Обычно типы кодировщика и декодера могут быть разными.</a:t>
            </a:r>
          </a:p>
          <a:p>
            <a:r>
              <a:rPr lang="ru-RU" sz="2000" dirty="0"/>
              <a:t>Например, кодер CNN и декодер RNN могут быть объединены</a:t>
            </a:r>
            <a:endParaRPr lang="en-US" sz="2000" dirty="0"/>
          </a:p>
        </p:txBody>
      </p:sp>
      <p:sp>
        <p:nvSpPr>
          <p:cNvPr id="4" name="AutoShape 2" descr="image-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848" y="2936815"/>
            <a:ext cx="2421607" cy="3670418"/>
          </a:xfrm>
          <a:prstGeom prst="rect">
            <a:avLst/>
          </a:prstGeom>
        </p:spPr>
      </p:pic>
      <p:sp>
        <p:nvSpPr>
          <p:cNvPr id="9" name="AutoShape 5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528" y="4253444"/>
            <a:ext cx="5773855" cy="219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7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828"/>
          </a:xfrm>
        </p:spPr>
        <p:txBody>
          <a:bodyPr/>
          <a:lstStyle/>
          <a:p>
            <a:r>
              <a:rPr lang="ru-RU" b="1" dirty="0"/>
              <a:t>Рекуррентные нейронные сети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8385" y="1102409"/>
            <a:ext cx="10815415" cy="49805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200" dirty="0"/>
              <a:t>Рекуррентные нейронные сети это тип сетей, основанный на </a:t>
            </a:r>
            <a:r>
              <a:rPr lang="ru-RU" sz="2200" dirty="0" err="1"/>
              <a:t>переиспользовании</a:t>
            </a:r>
            <a:r>
              <a:rPr lang="ru-RU" sz="2200" dirty="0"/>
              <a:t> одних и тех же весовых параметров, но изменяющегося вектора состояний для последовательных участков данных . 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При этом сеть как бы скользит по данным.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Вектор состояний – это модель памяти</a:t>
            </a:r>
          </a:p>
          <a:p>
            <a:pPr>
              <a:lnSpc>
                <a:spcPct val="100000"/>
              </a:lnSpc>
            </a:pPr>
            <a:r>
              <a:rPr lang="ru-RU" sz="2200" dirty="0"/>
              <a:t>Отличие рекуррентной сети от обычно полносвязаной в использовании скрытого состояния, которое передается из одной позиции окна в другую. </a:t>
            </a:r>
          </a:p>
          <a:p>
            <a:endParaRPr lang="ru-RU" sz="2200" dirty="0"/>
          </a:p>
        </p:txBody>
      </p:sp>
      <p:pic>
        <p:nvPicPr>
          <p:cNvPr id="1026" name="Picture 2" descr="https://res.cloudinary.com/dyd911kmh/image/upload/v1647442110/image2_ysmal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17" y="3841744"/>
            <a:ext cx="6582785" cy="194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ime series forecasting | TensorFlow Co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841" y="3804875"/>
            <a:ext cx="4464704" cy="2797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322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9832"/>
          </a:xfrm>
        </p:spPr>
        <p:txBody>
          <a:bodyPr/>
          <a:lstStyle/>
          <a:p>
            <a:r>
              <a:rPr lang="ru-RU" b="1" dirty="0"/>
              <a:t>Рекуррентные нейронные сети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7464" y="1204958"/>
            <a:ext cx="10515600" cy="4351338"/>
          </a:xfrm>
        </p:spPr>
        <p:txBody>
          <a:bodyPr>
            <a:normAutofit/>
          </a:bodyPr>
          <a:lstStyle/>
          <a:p>
            <a:r>
              <a:rPr lang="ru-RU" sz="2100" dirty="0"/>
              <a:t>Другая интерпретация сети – мы движемся окном по временному ряду. </a:t>
            </a:r>
          </a:p>
          <a:p>
            <a:r>
              <a:rPr lang="ru-RU" sz="2100" dirty="0"/>
              <a:t>Но корме результата для каждого положения окна мы сохраняем внутреннее состояние </a:t>
            </a:r>
          </a:p>
          <a:p>
            <a:pPr lvl="1"/>
            <a:r>
              <a:rPr lang="ru-RU" sz="2100" dirty="0"/>
              <a:t>состояние используется в следующем положении окна</a:t>
            </a:r>
          </a:p>
        </p:txBody>
      </p:sp>
      <p:pic>
        <p:nvPicPr>
          <p:cNvPr id="3074" name="Picture 2" descr="https://neerc.ifmo.ru/wiki/images/thumb/1/18/RNN_BPTT.jpg/450px-RNN_BPT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569" y="2508410"/>
            <a:ext cx="5700045" cy="2824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neerc.ifmo.ru/wiki/images/thumb/a/a6/RNN_BP.jpg/450px-RNN_B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0" y="2361527"/>
            <a:ext cx="3516669" cy="2789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6114" y="4221016"/>
            <a:ext cx="3814508" cy="256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485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Сеть </a:t>
            </a:r>
            <a:r>
              <a:rPr lang="ru-RU" dirty="0" err="1"/>
              <a:t>Джордана</a:t>
            </a:r>
            <a:r>
              <a:rPr lang="ru-RU" dirty="0"/>
              <a:t> или </a:t>
            </a:r>
            <a:r>
              <a:rPr lang="en-US" dirty="0"/>
              <a:t>Simple RNN/Vanilla RNN</a:t>
            </a:r>
            <a:r>
              <a:rPr lang="ru-RU" dirty="0"/>
              <a:t>:</a:t>
            </a:r>
          </a:p>
        </p:txBody>
      </p:sp>
      <p:pic>
        <p:nvPicPr>
          <p:cNvPr id="2050" name="Picture 2" descr="https://stanford.edu/~shervine/teaching/cs-230/illustrations/description-block-rnn-ltr.png?74e25518f882f8758439bcb3637715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463" y="1957497"/>
            <a:ext cx="4838971" cy="241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57615"/>
            <a:ext cx="4162425" cy="80962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26" y="5259124"/>
            <a:ext cx="4029075" cy="819150"/>
          </a:xfrm>
          <a:prstGeom prst="rect">
            <a:avLst/>
          </a:prstGeom>
        </p:spPr>
      </p:pic>
      <p:pic>
        <p:nvPicPr>
          <p:cNvPr id="2061" name="Picture 13" descr="Illustration of the vanilla recurrent neural network. | Download Scientific  Diagra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508855"/>
            <a:ext cx="4298113" cy="183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1225"/>
          </a:xfrm>
        </p:spPr>
        <p:txBody>
          <a:bodyPr/>
          <a:lstStyle/>
          <a:p>
            <a:r>
              <a:rPr lang="ru-RU" b="1" dirty="0"/>
              <a:t>Простая рекуррентная нейронные сети</a:t>
            </a:r>
          </a:p>
        </p:txBody>
      </p:sp>
      <p:sp>
        <p:nvSpPr>
          <p:cNvPr id="15" name="Объект 2"/>
          <p:cNvSpPr txBox="1">
            <a:spLocks/>
          </p:cNvSpPr>
          <p:nvPr/>
        </p:nvSpPr>
        <p:spPr>
          <a:xfrm>
            <a:off x="453149" y="4736659"/>
            <a:ext cx="10515600" cy="626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Может быть и формулировка </a:t>
            </a:r>
            <a:r>
              <a:rPr lang="ru-RU" dirty="0" err="1"/>
              <a:t>Элмана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7980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2927" y="177119"/>
            <a:ext cx="10883781" cy="540728"/>
          </a:xfrm>
        </p:spPr>
        <p:txBody>
          <a:bodyPr>
            <a:noAutofit/>
          </a:bodyPr>
          <a:lstStyle/>
          <a:p>
            <a:pPr algn="l" rtl="0"/>
            <a:r>
              <a:rPr lang="en-US" b="1" dirty="0"/>
              <a:t>Рекуррентные нейронные сети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7469" y="717846"/>
            <a:ext cx="11738806" cy="6140153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ru-RU" sz="2000" b="1" dirty="0"/>
              <a:t>Рекуррентные нейронные сети (RNN)</a:t>
            </a:r>
            <a:r>
              <a:rPr lang="ru-RU" sz="2000" dirty="0"/>
              <a:t>  исторически использовались при моделировании последовательностей, давая хорошие результаты по множеству задач.</a:t>
            </a:r>
          </a:p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ru-RU" sz="2000" dirty="0"/>
              <a:t>Традиционное применение RNN - обработка естественного языка.</a:t>
            </a:r>
          </a:p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ru-RU" sz="2000" dirty="0"/>
              <a:t>Однако в последние годы для приложений временного прогнозирования было разработано много архитектур на основе RNN.</a:t>
            </a:r>
          </a:p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ru-RU" sz="2000" dirty="0"/>
              <a:t>Упомянутая выше популярность в обработке последовательностей связана с тем, что ячейки RNN содержат состояние внутренней памяти, которое действует как сжатое резюме прошлой информации.</a:t>
            </a:r>
          </a:p>
        </p:txBody>
      </p:sp>
      <p:sp>
        <p:nvSpPr>
          <p:cNvPr id="4" name="AutoShape 2" descr="image-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9" name="AutoShape 5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5" name="AutoShape 2" descr="image-2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975"/>
            <a:ext cx="184731" cy="4372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2" descr="image-2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003634" y="-2474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469" y="3413065"/>
            <a:ext cx="4657529" cy="313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868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2927" y="177119"/>
            <a:ext cx="10883781" cy="540728"/>
          </a:xfrm>
        </p:spPr>
        <p:txBody>
          <a:bodyPr>
            <a:noAutofit/>
          </a:bodyPr>
          <a:lstStyle/>
          <a:p>
            <a:r>
              <a:rPr lang="ru-RU" b="1" dirty="0"/>
              <a:t>Рекуррентные нейронные сети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7469" y="717846"/>
            <a:ext cx="11459910" cy="6140153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Одна из  </a:t>
            </a:r>
            <a:r>
              <a:rPr lang="ru-RU" sz="2200" b="1" dirty="0"/>
              <a:t>основных проблем простых RNN (</a:t>
            </a:r>
            <a:r>
              <a:rPr lang="ru-RU" sz="2200" b="1" dirty="0" err="1"/>
              <a:t>vanilla</a:t>
            </a:r>
            <a:r>
              <a:rPr lang="ru-RU" sz="2200" b="1" dirty="0"/>
              <a:t> RNN)</a:t>
            </a:r>
            <a:r>
              <a:rPr lang="ru-RU" sz="2200" dirty="0"/>
              <a:t>  - это </a:t>
            </a:r>
            <a:r>
              <a:rPr lang="ru-RU" sz="2200" b="1" dirty="0"/>
              <a:t>взрыв веса (или градиента) и вымывание градиента</a:t>
            </a:r>
            <a:r>
              <a:rPr lang="ru-RU" sz="2200" dirty="0"/>
              <a:t>,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когда обрабатывается длинная последовательность.</a:t>
            </a:r>
          </a:p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Таким образом, только некоторая часть серии может быть обработана как вход RNN.</a:t>
            </a:r>
            <a:endParaRPr lang="en-US" sz="2200" dirty="0"/>
          </a:p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ru-RU" sz="2200" b="1" dirty="0"/>
              <a:t>Решением этой простой проблемы RNN</a:t>
            </a:r>
            <a:r>
              <a:rPr lang="ru-RU" sz="2200" dirty="0"/>
              <a:t>  являются: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усечение обучение (усеченное обратное распространение).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dirty="0"/>
              <a:t>двунаправленное обучение (если возможно).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использование продвинутых </a:t>
            </a:r>
            <a:r>
              <a:rPr lang="en-US" sz="2200" dirty="0"/>
              <a:t> </a:t>
            </a:r>
            <a:r>
              <a:rPr lang="ru-RU" sz="2200" dirty="0"/>
              <a:t>архитектур рекуррентных сетей (LSTM, GRU и др.).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регуляризация обучения (</a:t>
            </a:r>
            <a:r>
              <a:rPr lang="ru-RU" sz="2200" dirty="0" err="1"/>
              <a:t>батч</a:t>
            </a:r>
            <a:r>
              <a:rPr lang="ru-RU" sz="2200" dirty="0"/>
              <a:t>-норма, L1, L2,ограничение  градиентные (или его нормы), функции активации с </a:t>
            </a:r>
            <a:r>
              <a:rPr lang="ru-RU" sz="2200" dirty="0" err="1"/>
              <a:t>самонормализацией</a:t>
            </a:r>
            <a:r>
              <a:rPr lang="ru-RU" sz="2200" dirty="0"/>
              <a:t> и т. д.).</a:t>
            </a:r>
          </a:p>
          <a:p>
            <a:pPr lvl="0">
              <a:lnSpc>
                <a:spcPct val="120000"/>
              </a:lnSpc>
              <a:spcBef>
                <a:spcPts val="600"/>
              </a:spcBef>
            </a:pPr>
            <a:r>
              <a:rPr lang="ru-RU" altLang="ru-RU" sz="2200" b="1" dirty="0">
                <a:latin typeface="-apple-system"/>
              </a:rPr>
              <a:t>Также отметим, что следствием высокой вероятности переобучения является не возможность сделать рекуррентные сети слишком глубокими. 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ru-RU" altLang="ru-RU" sz="2200" dirty="0">
                <a:latin typeface="-apple-system"/>
              </a:rPr>
              <a:t>Архитектуры, содержащие более 4 двунаправленных слоев это редкость.</a:t>
            </a:r>
            <a:r>
              <a:rPr lang="ru-RU" altLang="ru-RU" sz="2200" dirty="0"/>
              <a:t> </a:t>
            </a:r>
            <a:endParaRPr lang="ru-RU" altLang="ru-RU" sz="2200" dirty="0">
              <a:latin typeface="Arial" panose="020B0604020202020204" pitchFamily="34" charset="0"/>
            </a:endParaRPr>
          </a:p>
          <a:p>
            <a:pPr lvl="0">
              <a:lnSpc>
                <a:spcPct val="100000"/>
              </a:lnSpc>
              <a:spcBef>
                <a:spcPts val="600"/>
              </a:spcBef>
            </a:pPr>
            <a:endParaRPr lang="ru-RU" sz="2200" dirty="0"/>
          </a:p>
        </p:txBody>
      </p:sp>
      <p:sp>
        <p:nvSpPr>
          <p:cNvPr id="4" name="AutoShape 2" descr="image-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9" name="AutoShape 5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5" name="AutoShape 2" descr="image-2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975"/>
            <a:ext cx="184731" cy="4372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2" descr="image-2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003634" y="-2474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AutoShape 2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700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2927" y="177119"/>
            <a:ext cx="10883781" cy="540728"/>
          </a:xfrm>
        </p:spPr>
        <p:txBody>
          <a:bodyPr>
            <a:noAutofit/>
          </a:bodyPr>
          <a:lstStyle/>
          <a:p>
            <a:r>
              <a:rPr lang="ru-RU" b="1" dirty="0"/>
              <a:t>Рекуррентные нейронные сети</a:t>
            </a:r>
            <a:endParaRPr lang="en-US" b="1" dirty="0"/>
          </a:p>
        </p:txBody>
      </p:sp>
      <p:sp>
        <p:nvSpPr>
          <p:cNvPr id="4" name="AutoShape 2" descr="image-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9" name="AutoShape 5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5" name="AutoShape 2" descr="image-2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975"/>
            <a:ext cx="184731" cy="4372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2" descr="image-2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003634" y="-2474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805019" y="879998"/>
            <a:ext cx="5687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Пример усеченного обратного распространения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1418734"/>
            <a:ext cx="5735504" cy="2008425"/>
          </a:xfrm>
          <a:prstGeom prst="rect">
            <a:avLst/>
          </a:prstGeom>
        </p:spPr>
      </p:pic>
      <p:sp>
        <p:nvSpPr>
          <p:cNvPr id="15" name="AutoShape 2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5067052" y="3537486"/>
            <a:ext cx="4479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Пример двунаправленного обучения</a:t>
            </a:r>
            <a:endParaRPr lang="ru-RU" dirty="0"/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852" y="4075955"/>
            <a:ext cx="7251411" cy="263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676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2927" y="177119"/>
            <a:ext cx="10883781" cy="540728"/>
          </a:xfrm>
        </p:spPr>
        <p:txBody>
          <a:bodyPr>
            <a:noAutofit/>
          </a:bodyPr>
          <a:lstStyle/>
          <a:p>
            <a:r>
              <a:rPr lang="ru-RU" b="1" dirty="0"/>
              <a:t>Рекуррентные нейронные сети</a:t>
            </a:r>
            <a:endParaRPr lang="en-US" b="1" dirty="0"/>
          </a:p>
        </p:txBody>
      </p:sp>
      <p:sp>
        <p:nvSpPr>
          <p:cNvPr id="4" name="AutoShape 2" descr="image-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9" name="AutoShape 5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5" name="AutoShape 2" descr="image-2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975"/>
            <a:ext cx="184731" cy="4372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2" descr="image-2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003634" y="-2474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AutoShape 2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0" y="3247782"/>
            <a:ext cx="6794070" cy="2699171"/>
          </a:xfrm>
          <a:prstGeom prst="rect">
            <a:avLst/>
          </a:prstGeom>
        </p:spPr>
      </p:pic>
      <p:sp>
        <p:nvSpPr>
          <p:cNvPr id="18" name="Объект 2"/>
          <p:cNvSpPr>
            <a:spLocks noGrp="1"/>
          </p:cNvSpPr>
          <p:nvPr>
            <p:ph idx="1"/>
          </p:nvPr>
        </p:nvSpPr>
        <p:spPr>
          <a:xfrm>
            <a:off x="6003634" y="2228242"/>
            <a:ext cx="4921541" cy="357763"/>
          </a:xfrm>
        </p:spPr>
        <p:txBody>
          <a:bodyPr>
            <a:noAutofit/>
          </a:bodyPr>
          <a:lstStyle/>
          <a:p>
            <a:pPr algn="l" rtl="0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Пример </a:t>
            </a:r>
            <a:r>
              <a:rPr lang="en-US" sz="2000" dirty="0" err="1"/>
              <a:t>расширенного</a:t>
            </a:r>
            <a:r>
              <a:rPr lang="en-US" sz="2000" dirty="0"/>
              <a:t> </a:t>
            </a:r>
            <a:r>
              <a:rPr lang="en-US" sz="2000" dirty="0" err="1"/>
              <a:t>обучения</a:t>
            </a:r>
            <a:r>
              <a:rPr lang="en-US" sz="2000" dirty="0"/>
              <a:t> RNN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 </a:t>
            </a:r>
            <a:r>
              <a:rPr lang="en-US" sz="2000" dirty="0"/>
              <a:t>(temporal learning)</a:t>
            </a:r>
            <a:endParaRPr lang="en-US" sz="1600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50" y="1267010"/>
            <a:ext cx="4810125" cy="5289786"/>
          </a:xfrm>
          <a:prstGeom prst="rect">
            <a:avLst/>
          </a:prstGeom>
        </p:spPr>
      </p:pic>
      <p:sp>
        <p:nvSpPr>
          <p:cNvPr id="19" name="Объект 2"/>
          <p:cNvSpPr txBox="1">
            <a:spLocks/>
          </p:cNvSpPr>
          <p:nvPr/>
        </p:nvSpPr>
        <p:spPr>
          <a:xfrm>
            <a:off x="1660234" y="717847"/>
            <a:ext cx="4921541" cy="357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Глубокая сеть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92992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8825"/>
          </a:xfrm>
        </p:spPr>
        <p:txBody>
          <a:bodyPr/>
          <a:lstStyle/>
          <a:p>
            <a:r>
              <a:rPr lang="ru-RU" b="1" dirty="0"/>
              <a:t>Рекуррентные нейронные сети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123950"/>
            <a:ext cx="10725150" cy="5476875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  <a:spcBef>
                <a:spcPts val="600"/>
              </a:spcBef>
            </a:pPr>
            <a:r>
              <a:rPr lang="ru-RU" altLang="ru-RU" sz="2200" dirty="0">
                <a:latin typeface="-apple-system"/>
              </a:rPr>
              <a:t>Недостатком подходов обучения с </a:t>
            </a:r>
            <a:r>
              <a:rPr lang="en-US" altLang="ru-RU" sz="2200" dirty="0">
                <a:latin typeface="-apple-system"/>
              </a:rPr>
              <a:t>RNN </a:t>
            </a:r>
            <a:r>
              <a:rPr lang="ru-RU" altLang="ru-RU" sz="2200" dirty="0">
                <a:latin typeface="-apple-system"/>
              </a:rPr>
              <a:t>является не возможность учета долговременного контекста. </a:t>
            </a:r>
            <a:endParaRPr lang="en-US" altLang="ru-RU" sz="2200" dirty="0">
              <a:latin typeface="-apple-system"/>
            </a:endParaRPr>
          </a:p>
          <a:p>
            <a:pPr lvl="0">
              <a:lnSpc>
                <a:spcPct val="120000"/>
              </a:lnSpc>
              <a:spcBef>
                <a:spcPts val="600"/>
              </a:spcBef>
            </a:pPr>
            <a:r>
              <a:rPr lang="ru-RU" altLang="ru-RU" sz="2200" dirty="0">
                <a:latin typeface="-apple-system"/>
              </a:rPr>
              <a:t>Для решения этой проблемы используются </a:t>
            </a:r>
            <a:r>
              <a:rPr lang="ru-RU" altLang="ru-RU" sz="2200" dirty="0">
                <a:latin typeface="var(--jp-code-font-family)"/>
              </a:rPr>
              <a:t>LSTM</a:t>
            </a:r>
            <a:r>
              <a:rPr lang="ru-RU" altLang="ru-RU" sz="2200" dirty="0">
                <a:latin typeface="-apple-system"/>
              </a:rPr>
              <a:t> и </a:t>
            </a:r>
            <a:r>
              <a:rPr lang="ru-RU" altLang="ru-RU" sz="2200" dirty="0">
                <a:latin typeface="var(--jp-code-font-family)"/>
              </a:rPr>
              <a:t>GRU</a:t>
            </a:r>
            <a:r>
              <a:rPr lang="ru-RU" altLang="ru-RU" sz="2200" dirty="0">
                <a:latin typeface="-apple-system"/>
              </a:rPr>
              <a:t> ячейки, которые имеют учет долговременного контекста. </a:t>
            </a:r>
            <a:endParaRPr lang="en-US" altLang="ru-RU" sz="2200" dirty="0">
              <a:latin typeface="-apple-system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ru-RU" sz="2200" dirty="0"/>
              <a:t>в литературе можно найти и другие варианты модификаций. 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3450543"/>
            <a:ext cx="981075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189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8825"/>
          </a:xfrm>
        </p:spPr>
        <p:txBody>
          <a:bodyPr/>
          <a:lstStyle/>
          <a:p>
            <a:r>
              <a:rPr lang="ru-RU" b="1" dirty="0"/>
              <a:t>Рекуррентные нейронные сети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2168" y="996950"/>
            <a:ext cx="10725150" cy="5476875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200" dirty="0"/>
              <a:t>Особенностью LSTM ячейки является раздельный учет скрытых состояний.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/>
              <a:t>Первое соответствует кратковременному контексту (например так мы можем учесть сезонность),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/>
              <a:t>а второе состояние учитывает долговременный контекст (так мы сможем учесть тренд).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/>
              <a:t>Долговременный контекст – это контекст с долгим затуханием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/>
              <a:t> Идея GRU ячейки объединить оба скрытых состояния вместе и передавать их одним параметром.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/>
              <a:t>За счет этого общее число параметров будет меньше. </a:t>
            </a:r>
          </a:p>
        </p:txBody>
      </p:sp>
      <p:pic>
        <p:nvPicPr>
          <p:cNvPr id="6146" name="Picture 2" descr="Recurrent Neural Networks - Combination of RNN and CNN - Convolutional  Neural Networks for Image and Video Processing - TUM Wiki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43" b="12224"/>
          <a:stretch/>
        </p:blipFill>
        <p:spPr bwMode="auto">
          <a:xfrm>
            <a:off x="832605" y="3974214"/>
            <a:ext cx="5002138" cy="2499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IJGI | Free Full-Text | Bidirectional Gated Recurrent Unit Neural Network  for Chinese Address Element Segment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107" y="3735387"/>
            <a:ext cx="4225925" cy="266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4" descr="Review: Empirical Evaluation of Gated Recurrent Neural Networks on Sequence  Modeling (GRU) | by Sik-Ho Tsang |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16" descr="https://miro.medium.com/v2/resize:fit:875/0*c3WksH9kuFrQy7r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656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pPr algn="l" rtl="0">
              <a:lnSpc>
                <a:spcPct val="100000"/>
              </a:lnSpc>
              <a:spcBef>
                <a:spcPts val="0"/>
              </a:spcBef>
            </a:pPr>
            <a:r>
              <a:rPr lang="ru-RU" sz="3200" b="1" dirty="0"/>
              <a:t>Методы машинного обучения на основе моделей</a:t>
            </a:r>
            <a:endParaRPr lang="en-US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4" y="846034"/>
            <a:ext cx="11528276" cy="5503491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ru-RU" sz="2000" b="1" dirty="0"/>
              <a:t>непараметрические,</a:t>
            </a:r>
            <a:r>
              <a:rPr lang="ru-RU" sz="2000" dirty="0"/>
              <a:t>  такие как скользящее среднее, </a:t>
            </a:r>
            <a:r>
              <a:rPr lang="ru-RU" sz="2000" dirty="0" err="1"/>
              <a:t>Холта</a:t>
            </a:r>
            <a:r>
              <a:rPr lang="ru-RU" sz="2000" dirty="0"/>
              <a:t>-Винтера, простая регрессия: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000" dirty="0"/>
              <a:t>В основе аналитической модели поведения ряда,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000" dirty="0"/>
              <a:t>легко обучаться и </a:t>
            </a:r>
            <a:r>
              <a:rPr lang="ru-RU" sz="2000" dirty="0" err="1"/>
              <a:t>дообучаться</a:t>
            </a:r>
            <a:r>
              <a:rPr lang="ru-RU" sz="2000" dirty="0"/>
              <a:t>,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000" dirty="0"/>
              <a:t>низкая вероятность переобучения,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000" dirty="0"/>
              <a:t>обеспечивают наилучшую точность для сравнительно простых данных 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dirty="0"/>
              <a:t>стационарных с гауссовыми шумами или некоторыми простыми шумами, такими как симметрично распределенные.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000" dirty="0"/>
              <a:t>Легко интерпретируется.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000" dirty="0"/>
              <a:t>Может иметь аналитическое решение (например, для линейной регрессии).</a:t>
            </a:r>
          </a:p>
          <a:p>
            <a:pPr marL="228600" lvl="1">
              <a:lnSpc>
                <a:spcPct val="100000"/>
              </a:lnSpc>
              <a:spcBef>
                <a:spcPts val="600"/>
              </a:spcBef>
            </a:pPr>
            <a:r>
              <a:rPr lang="ru-RU" sz="2000" b="1" dirty="0"/>
              <a:t>НО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000" dirty="0"/>
              <a:t>точность сильно зависит от количества данных для обучения.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000" dirty="0"/>
              <a:t>производительность резко снижается, если поведение данных отличается от предполагаемого (формируют предполагаемую статистическую гипотезу).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000" dirty="0"/>
              <a:t>Хорошо работает только в одномерном случае.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000" dirty="0"/>
              <a:t>Для работы нам нужно знать тип распределения или делать серьезные предположения о нем.</a:t>
            </a:r>
          </a:p>
        </p:txBody>
      </p:sp>
    </p:spTree>
    <p:extLst>
      <p:ext uri="{BB962C8B-B14F-4D97-AF65-F5344CB8AC3E}">
        <p14:creationId xmlns:p14="http://schemas.microsoft.com/office/powerpoint/2010/main" val="1895480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2927" y="177119"/>
            <a:ext cx="10883781" cy="540728"/>
          </a:xfrm>
        </p:spPr>
        <p:txBody>
          <a:bodyPr>
            <a:noAutofit/>
          </a:bodyPr>
          <a:lstStyle/>
          <a:p>
            <a:pPr algn="l" rtl="0"/>
            <a:r>
              <a:rPr lang="en-US" b="1" dirty="0" err="1"/>
              <a:t>Рекуррентные</a:t>
            </a:r>
            <a:r>
              <a:rPr lang="en-US" b="1" dirty="0"/>
              <a:t> нейронные сети. </a:t>
            </a:r>
          </a:p>
        </p:txBody>
      </p:sp>
      <p:sp>
        <p:nvSpPr>
          <p:cNvPr id="4" name="AutoShape 2" descr="image-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9" name="AutoShape 5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5" name="AutoShape 2" descr="image-2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975"/>
            <a:ext cx="184731" cy="4372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2" descr="image-2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003634" y="-2474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AutoShape 2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460375" y="717847"/>
            <a:ext cx="108339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b="1" dirty="0">
                <a:solidFill>
                  <a:srgbClr val="000000"/>
                </a:solidFill>
              </a:rPr>
              <a:t>Сети с долгой краткосрочной памятью (LSTM) </a:t>
            </a:r>
            <a:r>
              <a:rPr lang="en-US" dirty="0">
                <a:solidFill>
                  <a:srgbClr val="000000"/>
                </a:solidFill>
              </a:rPr>
              <a:t>были разработаны для устранения ограничений длинной памяти RNN. Это достигается за счет использования состояния ячейки, в котором хранится отдельная долгосрочная и краткосрочная информация, модулируемая через серию вентилей.</a:t>
            </a:r>
            <a:endParaRPr lang="ru-RU" dirty="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057" y="2111554"/>
            <a:ext cx="10477249" cy="3821114"/>
          </a:xfrm>
          <a:prstGeom prst="rect">
            <a:avLst/>
          </a:prstGeom>
        </p:spPr>
      </p:pic>
      <p:sp>
        <p:nvSpPr>
          <p:cNvPr id="20" name="AutoShape 2" descr="image-2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10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2927" y="177119"/>
            <a:ext cx="10883781" cy="540728"/>
          </a:xfrm>
        </p:spPr>
        <p:txBody>
          <a:bodyPr>
            <a:noAutofit/>
          </a:bodyPr>
          <a:lstStyle/>
          <a:p>
            <a:pPr algn="l" rtl="0"/>
            <a:r>
              <a:rPr lang="en-US" b="1" dirty="0" err="1"/>
              <a:t>Рекуррентные</a:t>
            </a:r>
            <a:r>
              <a:rPr lang="en-US" b="1" dirty="0"/>
              <a:t> нейронные сети. </a:t>
            </a:r>
          </a:p>
        </p:txBody>
      </p:sp>
      <p:sp>
        <p:nvSpPr>
          <p:cNvPr id="4" name="AutoShape 2" descr="image-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9" name="AutoShape 5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5" name="AutoShape 2" descr="image-2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975"/>
            <a:ext cx="184731" cy="4372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2" descr="image-2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003634" y="-2474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AutoShape 2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20" name="AutoShape 2" descr="image-2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21" y="1362756"/>
            <a:ext cx="11426825" cy="3694981"/>
          </a:xfrm>
          <a:prstGeom prst="rect">
            <a:avLst/>
          </a:prstGeom>
        </p:spPr>
      </p:pic>
      <p:sp>
        <p:nvSpPr>
          <p:cNvPr id="22" name="Прямоугольник 21"/>
          <p:cNvSpPr/>
          <p:nvPr/>
        </p:nvSpPr>
        <p:spPr>
          <a:xfrm>
            <a:off x="1069974" y="835099"/>
            <a:ext cx="7515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GRU </a:t>
            </a:r>
            <a:r>
              <a:rPr lang="ru-RU" dirty="0"/>
              <a:t>может рассматриваться как альтернатива</a:t>
            </a:r>
            <a:r>
              <a:rPr lang="en-US" dirty="0"/>
              <a:t> </a:t>
            </a:r>
            <a:r>
              <a:rPr lang="ru-RU" dirty="0"/>
              <a:t>для LSTM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1317802" y="5216062"/>
            <a:ext cx="75152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По сути долговременный контекст передается совместно с кратковременным – среднее время учета контекста</a:t>
            </a:r>
          </a:p>
        </p:txBody>
      </p:sp>
    </p:spTree>
    <p:extLst>
      <p:ext uri="{BB962C8B-B14F-4D97-AF65-F5344CB8AC3E}">
        <p14:creationId xmlns:p14="http://schemas.microsoft.com/office/powerpoint/2010/main" val="2193686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2927" y="177119"/>
            <a:ext cx="10883781" cy="540728"/>
          </a:xfrm>
        </p:spPr>
        <p:txBody>
          <a:bodyPr>
            <a:noAutofit/>
          </a:bodyPr>
          <a:lstStyle/>
          <a:p>
            <a:pPr lvl="0" algn="l" rtl="0"/>
            <a:r>
              <a:rPr lang="en-US" sz="4000" b="1" dirty="0"/>
              <a:t>RNN. </a:t>
            </a:r>
            <a:r>
              <a:rPr lang="ru-RU" sz="4000" b="1" dirty="0"/>
              <a:t>Итеративная </a:t>
            </a:r>
            <a:r>
              <a:rPr lang="ru-RU" altLang="ru-RU" sz="4000" b="1" dirty="0"/>
              <a:t>Авторегрессия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365" y="1005865"/>
            <a:ext cx="11832935" cy="5806346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ru-RU" sz="2000" b="1" dirty="0"/>
              <a:t>Прямой подход</a:t>
            </a:r>
            <a:r>
              <a:rPr lang="ru-RU" sz="2000" dirty="0"/>
              <a:t>  (традиционный) обычно представляет собой архитектуру «</a:t>
            </a:r>
            <a:r>
              <a:rPr lang="en-US" sz="2000" dirty="0"/>
              <a:t>seq2seq</a:t>
            </a:r>
            <a:r>
              <a:rPr lang="ru-RU" sz="2000" dirty="0"/>
              <a:t>», в которой используется кодер для обобщения прошлой информации и декодер для объединения их с известными будущими входными данными.</a:t>
            </a:r>
          </a:p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ru-RU" sz="2000" dirty="0"/>
              <a:t>Недостаток прямого подхода </a:t>
            </a:r>
            <a:endParaRPr lang="en-US" sz="20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u="sng" dirty="0"/>
              <a:t>устранении необходимости в рекурсии прямые методы требуют указания максимального горизонта прогноза, </a:t>
            </a:r>
            <a:endParaRPr lang="en-US" sz="2200" u="sng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u="sng" dirty="0"/>
              <a:t>причем прогнозы делаются только через заранее определенные дискретные интервалы.</a:t>
            </a:r>
            <a:endParaRPr lang="ru-RU" sz="2200" dirty="0"/>
          </a:p>
        </p:txBody>
      </p:sp>
      <p:sp>
        <p:nvSpPr>
          <p:cNvPr id="4" name="AutoShape 2" descr="image-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9" name="AutoShape 5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5" name="AutoShape 2" descr="image-2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975"/>
            <a:ext cx="184731" cy="4372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2" descr="image-2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003634" y="-2474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AutoShape 2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1" name="AutoShape 3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2"/>
          <a:srcRect b="48945"/>
          <a:stretch/>
        </p:blipFill>
        <p:spPr>
          <a:xfrm>
            <a:off x="527631" y="3667698"/>
            <a:ext cx="4793993" cy="2101468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 rotWithShape="1">
          <a:blip r:embed="rId2"/>
          <a:srcRect t="52746"/>
          <a:stretch/>
        </p:blipFill>
        <p:spPr>
          <a:xfrm>
            <a:off x="5499333" y="3667698"/>
            <a:ext cx="4991846" cy="202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655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2927" y="177119"/>
            <a:ext cx="10883781" cy="540728"/>
          </a:xfrm>
        </p:spPr>
        <p:txBody>
          <a:bodyPr>
            <a:noAutofit/>
          </a:bodyPr>
          <a:lstStyle/>
          <a:p>
            <a:pPr lvl="0" algn="l" rtl="0"/>
            <a:r>
              <a:rPr lang="en-US" sz="4000" b="1" dirty="0"/>
              <a:t>RNN. </a:t>
            </a:r>
            <a:r>
              <a:rPr lang="ru-RU" sz="4000" b="1" dirty="0"/>
              <a:t>Итеративная </a:t>
            </a:r>
            <a:r>
              <a:rPr lang="ru-RU" altLang="ru-RU" sz="4000" b="1" dirty="0"/>
              <a:t>Авторегрессия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365" y="672058"/>
            <a:ext cx="11832935" cy="6140153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ru-RU" sz="2200" b="1" dirty="0"/>
              <a:t>Итеративное обучение</a:t>
            </a:r>
            <a:r>
              <a:rPr lang="ru-RU" sz="2200" dirty="0"/>
              <a:t>  - это развитие идеи повторяющегося обучения для временных рядов.</a:t>
            </a:r>
          </a:p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ru-RU" sz="2200" b="1" dirty="0"/>
              <a:t>Основная идея итеративного обучения</a:t>
            </a:r>
            <a:r>
              <a:rPr lang="ru-RU" sz="2200" dirty="0"/>
              <a:t>  заключается в использовании принципа авторегрессии в рекуррентной сетевой структуре.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В отличие от традиционного (прямого) метода в итеративном обучении, модель учит предсказывать только на один шаг вперед на этапе обучения (обратите внимание, что скрытое состояние также сохраняется).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b="1" dirty="0"/>
              <a:t>На этапе проверки сеть использует свои предыдущие прогнозы в качестве дополнительных входных данных.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dirty="0" err="1"/>
              <a:t>Многогоризонтные</a:t>
            </a:r>
            <a:r>
              <a:rPr lang="ru-RU" sz="2200" dirty="0"/>
              <a:t> прогнозы создаются путем рекурсивной подачи выборок (одношаговый прогноз) в будущие временные шаги (повторение процедуры вывода).</a:t>
            </a:r>
          </a:p>
        </p:txBody>
      </p:sp>
      <p:sp>
        <p:nvSpPr>
          <p:cNvPr id="4" name="AutoShape 2" descr="image-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9" name="AutoShape 5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5" name="AutoShape 2" descr="image-2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975"/>
            <a:ext cx="184731" cy="4372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2" descr="image-2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003634" y="-2474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AutoShape 2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1" name="AutoShape 3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2"/>
          <a:srcRect b="48945"/>
          <a:stretch/>
        </p:blipFill>
        <p:spPr>
          <a:xfrm>
            <a:off x="612775" y="4379799"/>
            <a:ext cx="4904594" cy="2149951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 rotWithShape="1">
          <a:blip r:embed="rId2"/>
          <a:srcRect t="52746"/>
          <a:stretch/>
        </p:blipFill>
        <p:spPr>
          <a:xfrm>
            <a:off x="6248334" y="4379799"/>
            <a:ext cx="5088374" cy="206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955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2927" y="177119"/>
            <a:ext cx="10883781" cy="540728"/>
          </a:xfrm>
        </p:spPr>
        <p:txBody>
          <a:bodyPr>
            <a:noAutofit/>
          </a:bodyPr>
          <a:lstStyle/>
          <a:p>
            <a:pPr algn="l" rtl="0"/>
            <a:r>
              <a:rPr lang="en-US" sz="4000" b="1" dirty="0" err="1"/>
              <a:t>Глубокая</a:t>
            </a:r>
            <a:r>
              <a:rPr lang="en-US" sz="4000" b="1" dirty="0"/>
              <a:t> AR </a:t>
            </a:r>
            <a:r>
              <a:rPr lang="ru-RU" sz="4000" b="1" dirty="0"/>
              <a:t>сеть</a:t>
            </a:r>
            <a:endParaRPr lang="en-US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365" y="672058"/>
            <a:ext cx="11832935" cy="6140153"/>
          </a:xfrm>
        </p:spPr>
        <p:txBody>
          <a:bodyPr>
            <a:noAutofit/>
          </a:bodyPr>
          <a:lstStyle/>
          <a:p>
            <a:pPr lvl="0"/>
            <a:r>
              <a:rPr lang="ru-RU" sz="2000" dirty="0"/>
              <a:t>Сеть </a:t>
            </a:r>
            <a:r>
              <a:rPr lang="ru-RU" sz="2000" dirty="0" err="1"/>
              <a:t>Deep</a:t>
            </a:r>
            <a:r>
              <a:rPr lang="ru-RU" sz="2000" dirty="0"/>
              <a:t> AR - самая известная реализация  </a:t>
            </a:r>
            <a:r>
              <a:rPr lang="ru-RU" sz="2000" u="sng" dirty="0"/>
              <a:t>итеративного обучения в сочетании с </a:t>
            </a:r>
            <a:r>
              <a:rPr lang="ru-RU" sz="2000" u="sng" dirty="0" err="1"/>
              <a:t>lstm</a:t>
            </a:r>
            <a:r>
              <a:rPr lang="ru-RU" sz="2000" u="sng" dirty="0"/>
              <a:t>-ячейками и так называемым </a:t>
            </a:r>
            <a:r>
              <a:rPr lang="ru-RU" sz="2000" b="1" u="sng" dirty="0"/>
              <a:t>вероятностным обучением</a:t>
            </a:r>
            <a:r>
              <a:rPr lang="ru-RU" sz="2000" u="sng" dirty="0"/>
              <a:t> с учителем </a:t>
            </a:r>
            <a:r>
              <a:rPr lang="ru-RU" sz="2000" b="1" u="sng" dirty="0"/>
              <a:t>.</a:t>
            </a:r>
            <a:endParaRPr lang="en-US" sz="2000" b="1" u="sng" dirty="0"/>
          </a:p>
          <a:p>
            <a:r>
              <a:rPr lang="ru-RU" sz="2000" dirty="0"/>
              <a:t>В  </a:t>
            </a:r>
            <a:r>
              <a:rPr lang="ru-RU" sz="2000" b="1" dirty="0"/>
              <a:t>вероятностном обучении</a:t>
            </a:r>
            <a:r>
              <a:rPr lang="ru-RU" sz="2000" dirty="0"/>
              <a:t>  мы пытаемся не само значение прогноза, но его среднее ожидание и его дисперсию, подчиняющиеся распределению. Другими словами, мы пытаемся построить какое-то распределение и минимизировать сумму его значений</a:t>
            </a:r>
          </a:p>
          <a:p>
            <a:pPr lvl="1"/>
            <a:r>
              <a:rPr lang="ru-RU" sz="2000" dirty="0"/>
              <a:t>Чаще всего моделируется нормальное распределение</a:t>
            </a:r>
          </a:p>
          <a:p>
            <a:pPr lvl="1"/>
            <a:r>
              <a:rPr lang="ru-RU" sz="2000" dirty="0"/>
              <a:t>Теоретически могут быть и другие виды распределений</a:t>
            </a:r>
          </a:p>
          <a:p>
            <a:pPr lvl="1"/>
            <a:r>
              <a:rPr lang="ru-RU" sz="2000" dirty="0"/>
              <a:t>Конкретный результат предсказания генерируется из распределения </a:t>
            </a:r>
          </a:p>
          <a:p>
            <a:pPr lvl="1"/>
            <a:r>
              <a:rPr lang="ru-RU" sz="2000" dirty="0"/>
              <a:t>Для нормального распределения среднее значение максимизирует правдоподобие, </a:t>
            </a:r>
          </a:p>
          <a:p>
            <a:pPr lvl="1"/>
            <a:r>
              <a:rPr lang="ru-RU" sz="2000" dirty="0"/>
              <a:t>но мы управляем не только средним, но и дисперсией его предсказаний</a:t>
            </a:r>
          </a:p>
          <a:p>
            <a:pPr lvl="2"/>
            <a:r>
              <a:rPr lang="ru-RU" dirty="0"/>
              <a:t>В этом отношении вероятностное обучение является аналогом регуляризации</a:t>
            </a:r>
          </a:p>
        </p:txBody>
      </p:sp>
      <p:sp>
        <p:nvSpPr>
          <p:cNvPr id="4" name="AutoShape 2" descr="image-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9" name="AutoShape 5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5" name="AutoShape 2" descr="image-2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975"/>
            <a:ext cx="184731" cy="4372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2" descr="image-2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003634" y="-2474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AutoShape 2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1" name="AutoShape 3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/>
          <a:srcRect r="50098"/>
          <a:stretch/>
        </p:blipFill>
        <p:spPr>
          <a:xfrm>
            <a:off x="765175" y="4202976"/>
            <a:ext cx="4511004" cy="2448285"/>
          </a:xfrm>
          <a:prstGeom prst="rect">
            <a:avLst/>
          </a:prstGeom>
        </p:spPr>
      </p:pic>
      <p:sp>
        <p:nvSpPr>
          <p:cNvPr id="12" name="AutoShape 2" descr="image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2"/>
          <a:srcRect l="50607"/>
          <a:stretch/>
        </p:blipFill>
        <p:spPr>
          <a:xfrm>
            <a:off x="7024643" y="4286880"/>
            <a:ext cx="4312065" cy="2364381"/>
          </a:xfrm>
          <a:prstGeom prst="rect">
            <a:avLst/>
          </a:prstGeom>
        </p:spPr>
      </p:pic>
      <p:sp>
        <p:nvSpPr>
          <p:cNvPr id="8" name="AutoShape 2" descr="https://miro.medium.com/v2/resize:fit:852/0*RpUovvN5BT2_sbMF.pn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573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1534"/>
          </a:xfrm>
        </p:spPr>
        <p:txBody>
          <a:bodyPr/>
          <a:lstStyle/>
          <a:p>
            <a:r>
              <a:rPr lang="en-US" b="1" dirty="0" err="1"/>
              <a:t>Глубокая</a:t>
            </a:r>
            <a:r>
              <a:rPr lang="en-US" b="1" dirty="0"/>
              <a:t> AR </a:t>
            </a:r>
            <a:r>
              <a:rPr lang="ru-RU" b="1" dirty="0"/>
              <a:t>сеть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399"/>
            <a:ext cx="6308558" cy="4881563"/>
          </a:xfrm>
        </p:spPr>
        <p:txBody>
          <a:bodyPr/>
          <a:lstStyle/>
          <a:p>
            <a:r>
              <a:rPr lang="ru-RU" dirty="0"/>
              <a:t>Из </a:t>
            </a:r>
            <a:r>
              <a:rPr lang="en-US" dirty="0" err="1"/>
              <a:t>ht</a:t>
            </a:r>
            <a:r>
              <a:rPr lang="en-US" dirty="0"/>
              <a:t> </a:t>
            </a:r>
            <a:r>
              <a:rPr lang="ru-RU" dirty="0"/>
              <a:t>при помощи двух </a:t>
            </a:r>
            <a:r>
              <a:rPr lang="ru-RU" dirty="0" err="1"/>
              <a:t>полносвязных</a:t>
            </a:r>
            <a:r>
              <a:rPr lang="ru-RU" dirty="0"/>
              <a:t> слоев оцениваются μ создается гауссово распределение с этими параметрами </a:t>
            </a:r>
          </a:p>
          <a:p>
            <a:r>
              <a:rPr lang="ru-RU" dirty="0"/>
              <a:t>Из созданного распределения берется выборку. </a:t>
            </a:r>
          </a:p>
          <a:p>
            <a:r>
              <a:rPr lang="ru-RU" dirty="0"/>
              <a:t>На этапе тренировки модель проверяет, насколько эта выборка близка к реальному наблюдению.</a:t>
            </a:r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253" y="2885932"/>
            <a:ext cx="4835019" cy="367999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4349" y="1436660"/>
            <a:ext cx="4486825" cy="128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612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2927" y="177119"/>
            <a:ext cx="10883781" cy="540728"/>
          </a:xfrm>
        </p:spPr>
        <p:txBody>
          <a:bodyPr>
            <a:noAutofit/>
          </a:bodyPr>
          <a:lstStyle/>
          <a:p>
            <a:pPr algn="l" rtl="0"/>
            <a:r>
              <a:rPr lang="en-US" sz="4000" b="1" dirty="0" err="1"/>
              <a:t>Глубокая</a:t>
            </a:r>
            <a:r>
              <a:rPr lang="en-US" sz="4000" b="1" dirty="0"/>
              <a:t> AR </a:t>
            </a:r>
            <a:r>
              <a:rPr lang="ru-RU" sz="4000" b="1" dirty="0"/>
              <a:t>сеть</a:t>
            </a:r>
            <a:endParaRPr lang="en-US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365" y="672058"/>
            <a:ext cx="11832935" cy="6140153"/>
          </a:xfrm>
        </p:spPr>
        <p:txBody>
          <a:bodyPr>
            <a:noAutofit/>
          </a:bodyPr>
          <a:lstStyle/>
          <a:p>
            <a:pPr lvl="0"/>
            <a:r>
              <a:rPr lang="ru-RU" sz="2000" dirty="0"/>
              <a:t>Сеть </a:t>
            </a:r>
            <a:r>
              <a:rPr lang="ru-RU" sz="2000" dirty="0" err="1"/>
              <a:t>Deep</a:t>
            </a:r>
            <a:r>
              <a:rPr lang="ru-RU" sz="2000" dirty="0"/>
              <a:t> AR - самая известная реализация  </a:t>
            </a:r>
            <a:r>
              <a:rPr lang="ru-RU" sz="2000" u="sng" dirty="0"/>
              <a:t>итеративного обучения в сочетании с </a:t>
            </a:r>
            <a:r>
              <a:rPr lang="ru-RU" sz="2000" u="sng" dirty="0" err="1"/>
              <a:t>lstm</a:t>
            </a:r>
            <a:r>
              <a:rPr lang="ru-RU" sz="2000" u="sng" dirty="0"/>
              <a:t>-ячейками и так называемым </a:t>
            </a:r>
            <a:r>
              <a:rPr lang="ru-RU" sz="2000" b="1" u="sng" dirty="0"/>
              <a:t>вероятностным обучением</a:t>
            </a:r>
            <a:r>
              <a:rPr lang="ru-RU" sz="2000" u="sng" dirty="0"/>
              <a:t> с учителем </a:t>
            </a:r>
            <a:r>
              <a:rPr lang="ru-RU" sz="2000" b="1" u="sng" dirty="0"/>
              <a:t>.</a:t>
            </a:r>
            <a:endParaRPr lang="ru-RU" sz="2000" dirty="0"/>
          </a:p>
          <a:p>
            <a:pPr lvl="0"/>
            <a:r>
              <a:rPr lang="ru-RU" sz="2000" dirty="0"/>
              <a:t>Официальное представление архитектуры </a:t>
            </a:r>
            <a:r>
              <a:rPr lang="ru-RU" sz="2000" dirty="0" err="1"/>
              <a:t>Deep</a:t>
            </a:r>
            <a:r>
              <a:rPr lang="ru-RU" sz="2000" dirty="0"/>
              <a:t> AR слева, обучение (выше) и тестирование (ниже).</a:t>
            </a:r>
          </a:p>
        </p:txBody>
      </p:sp>
      <p:sp>
        <p:nvSpPr>
          <p:cNvPr id="4" name="AutoShape 2" descr="image-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9" name="AutoShape 5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5" name="AutoShape 2" descr="image-2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975"/>
            <a:ext cx="184731" cy="4372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2" descr="image-2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003634" y="-2474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AutoShape 2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1" name="AutoShape 3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2" name="AutoShape 2" descr="image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580" y="1759646"/>
            <a:ext cx="8751710" cy="480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5244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2927" y="177119"/>
            <a:ext cx="10883781" cy="540728"/>
          </a:xfrm>
        </p:spPr>
        <p:txBody>
          <a:bodyPr>
            <a:noAutofit/>
          </a:bodyPr>
          <a:lstStyle/>
          <a:p>
            <a:r>
              <a:rPr lang="en-US" sz="4000" b="1" dirty="0"/>
              <a:t>RNN. Deep AR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365" y="672058"/>
            <a:ext cx="11832935" cy="6140153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2000" dirty="0">
              <a:latin typeface="Arial" panose="020B0604020202020204" pitchFamily="34" charset="0"/>
            </a:endParaRPr>
          </a:p>
        </p:txBody>
      </p:sp>
      <p:sp>
        <p:nvSpPr>
          <p:cNvPr id="4" name="AutoShape 2" descr="image-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5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2" descr="image-2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975"/>
            <a:ext cx="184731" cy="4372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2" descr="image-2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003634" y="-2474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AutoShape 2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3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2" descr="image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2842"/>
            <a:ext cx="7235902" cy="5083175"/>
          </a:xfrm>
          <a:prstGeom prst="rect">
            <a:avLst/>
          </a:prstGeom>
        </p:spPr>
      </p:pic>
      <p:sp>
        <p:nvSpPr>
          <p:cNvPr id="10" name="AutoShape 2" descr="image.pn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190" y="5651511"/>
            <a:ext cx="8776154" cy="1018890"/>
          </a:xfrm>
          <a:prstGeom prst="rect">
            <a:avLst/>
          </a:prstGeom>
        </p:spPr>
      </p:pic>
      <p:sp>
        <p:nvSpPr>
          <p:cNvPr id="17" name="Прямоугольник 16"/>
          <p:cNvSpPr/>
          <p:nvPr/>
        </p:nvSpPr>
        <p:spPr>
          <a:xfrm>
            <a:off x="587375" y="5925957"/>
            <a:ext cx="22781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Georgia" panose="02040502050405020303" pitchFamily="18" charset="0"/>
              </a:rPr>
              <a:t>Gaussian likelihood</a:t>
            </a:r>
            <a:br>
              <a:rPr lang="en-US" sz="1600" b="1" dirty="0">
                <a:solidFill>
                  <a:srgbClr val="000000"/>
                </a:solidFill>
                <a:latin typeface="Georgia" panose="02040502050405020303" pitchFamily="18" charset="0"/>
              </a:rPr>
            </a:br>
            <a:r>
              <a:rPr lang="en-US" sz="1600" b="1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Georgia" panose="02040502050405020303" pitchFamily="18" charset="0"/>
              </a:rPr>
              <a:t>loss function</a:t>
            </a:r>
            <a:endParaRPr lang="ru-RU" sz="1600" dirty="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 rotWithShape="1">
          <a:blip r:embed="rId4"/>
          <a:srcRect r="37032" b="35255"/>
          <a:stretch/>
        </p:blipFill>
        <p:spPr>
          <a:xfrm>
            <a:off x="7167766" y="1053219"/>
            <a:ext cx="4548578" cy="685696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 rotWithShape="1">
          <a:blip r:embed="rId4"/>
          <a:srcRect l="5591" t="61220" r="52222" b="-1440"/>
          <a:stretch/>
        </p:blipFill>
        <p:spPr>
          <a:xfrm>
            <a:off x="7315685" y="1883737"/>
            <a:ext cx="3047438" cy="425959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4"/>
          <a:srcRect l="55803" t="55464" r="2010" b="4316"/>
          <a:stretch/>
        </p:blipFill>
        <p:spPr>
          <a:xfrm>
            <a:off x="7328267" y="2378676"/>
            <a:ext cx="3047438" cy="425959"/>
          </a:xfrm>
          <a:prstGeom prst="rect">
            <a:avLst/>
          </a:prstGeom>
        </p:spPr>
      </p:pic>
      <p:sp>
        <p:nvSpPr>
          <p:cNvPr id="22" name="Прямоугольник 21"/>
          <p:cNvSpPr/>
          <p:nvPr/>
        </p:nvSpPr>
        <p:spPr>
          <a:xfrm>
            <a:off x="6648896" y="695417"/>
            <a:ext cx="5307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Georgia" panose="02040502050405020303" pitchFamily="18" charset="0"/>
              </a:rPr>
              <a:t>Negative Binomial Likelihood loss function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6260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2927" y="177119"/>
            <a:ext cx="10883781" cy="540728"/>
          </a:xfrm>
        </p:spPr>
        <p:txBody>
          <a:bodyPr>
            <a:noAutofit/>
          </a:bodyPr>
          <a:lstStyle/>
          <a:p>
            <a:r>
              <a:rPr lang="en-US" sz="4000" b="1" dirty="0"/>
              <a:t>RNN. Deep AR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2927" y="672059"/>
            <a:ext cx="11028733" cy="5805654"/>
          </a:xfrm>
        </p:spPr>
        <p:txBody>
          <a:bodyPr>
            <a:no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err="1">
                <a:solidFill>
                  <a:srgbClr val="000000"/>
                </a:solidFill>
              </a:rPr>
              <a:t>In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the</a:t>
            </a:r>
            <a:r>
              <a:rPr lang="ru-RU" altLang="ru-RU" sz="2000" dirty="0">
                <a:solidFill>
                  <a:srgbClr val="000000"/>
                </a:solidFill>
              </a:rPr>
              <a:t> </a:t>
            </a:r>
            <a:r>
              <a:rPr lang="ru-RU" altLang="ru-RU" sz="2000" b="1" dirty="0" err="1">
                <a:solidFill>
                  <a:srgbClr val="000000"/>
                </a:solidFill>
              </a:rPr>
              <a:t>Probabilistic</a:t>
            </a:r>
            <a:r>
              <a:rPr lang="ru-RU" altLang="ru-RU" sz="2000" b="1" dirty="0">
                <a:solidFill>
                  <a:srgbClr val="000000"/>
                </a:solidFill>
              </a:rPr>
              <a:t> </a:t>
            </a:r>
            <a:r>
              <a:rPr lang="ru-RU" altLang="ru-RU" sz="2000" b="1" dirty="0" err="1">
                <a:solidFill>
                  <a:srgbClr val="000000"/>
                </a:solidFill>
              </a:rPr>
              <a:t>learning</a:t>
            </a:r>
            <a:r>
              <a:rPr lang="ru-RU" altLang="ru-RU" sz="2000" dirty="0">
                <a:solidFill>
                  <a:srgbClr val="000000"/>
                </a:solidFill>
              </a:rPr>
              <a:t> </a:t>
            </a:r>
            <a:r>
              <a:rPr lang="ru-RU" altLang="ru-RU" sz="2000" dirty="0" err="1">
                <a:solidFill>
                  <a:srgbClr val="000000"/>
                </a:solidFill>
              </a:rPr>
              <a:t>we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are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not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only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try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to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forecast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the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one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prediction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value</a:t>
            </a:r>
            <a:r>
              <a:rPr lang="ru-RU" altLang="ru-RU" sz="2000" dirty="0">
                <a:solidFill>
                  <a:srgbClr val="000000"/>
                </a:solidFill>
              </a:rPr>
              <a:t>, </a:t>
            </a:r>
            <a:r>
              <a:rPr lang="ru-RU" altLang="ru-RU" sz="2000" dirty="0" err="1">
                <a:solidFill>
                  <a:srgbClr val="000000"/>
                </a:solidFill>
              </a:rPr>
              <a:t>but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also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its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variance</a:t>
            </a:r>
            <a:r>
              <a:rPr lang="ru-RU" altLang="ru-RU" sz="2000" dirty="0">
                <a:solidFill>
                  <a:srgbClr val="000000"/>
                </a:solidFill>
              </a:rPr>
              <a:t>.</a:t>
            </a:r>
            <a:br>
              <a:rPr lang="ru-RU" altLang="ru-RU" sz="2000" dirty="0"/>
            </a:br>
            <a:r>
              <a:rPr lang="ru-RU" altLang="ru-RU" sz="2000" dirty="0" err="1">
                <a:solidFill>
                  <a:srgbClr val="000000"/>
                </a:solidFill>
              </a:rPr>
              <a:t>In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other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words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we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try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to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build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some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distribution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and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minimize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its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likelihood</a:t>
            </a:r>
            <a:r>
              <a:rPr lang="ru-RU" altLang="ru-RU" sz="2000" dirty="0">
                <a:solidFill>
                  <a:srgbClr val="000000"/>
                </a:solidFill>
              </a:rPr>
              <a:t> (</a:t>
            </a:r>
            <a:r>
              <a:rPr lang="ru-RU" altLang="ru-RU" sz="2000" dirty="0" err="1">
                <a:solidFill>
                  <a:srgbClr val="000000"/>
                </a:solidFill>
              </a:rPr>
              <a:t>sum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of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its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values</a:t>
            </a:r>
            <a:r>
              <a:rPr lang="ru-RU" altLang="ru-RU" sz="2000" dirty="0">
                <a:solidFill>
                  <a:srgbClr val="000000"/>
                </a:solidFill>
              </a:rPr>
              <a:t>).</a:t>
            </a:r>
            <a:br>
              <a:rPr lang="ru-RU" altLang="ru-RU" sz="2000" dirty="0"/>
            </a:br>
            <a:endParaRPr lang="ru-RU" altLang="ru-RU" sz="20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00"/>
                </a:solidFill>
              </a:rPr>
              <a:t>In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the</a:t>
            </a:r>
            <a:r>
              <a:rPr lang="ru-RU" altLang="ru-RU" sz="2000" dirty="0">
                <a:solidFill>
                  <a:srgbClr val="000000"/>
                </a:solidFill>
              </a:rPr>
              <a:t> </a:t>
            </a:r>
            <a:r>
              <a:rPr lang="ru-RU" altLang="ru-RU" sz="2000" b="1" dirty="0" err="1">
                <a:solidFill>
                  <a:srgbClr val="000000"/>
                </a:solidFill>
              </a:rPr>
              <a:t>Probabilistic</a:t>
            </a:r>
            <a:r>
              <a:rPr lang="ru-RU" altLang="ru-RU" sz="2000" b="1" dirty="0">
                <a:solidFill>
                  <a:srgbClr val="000000"/>
                </a:solidFill>
              </a:rPr>
              <a:t> </a:t>
            </a:r>
            <a:r>
              <a:rPr lang="ru-RU" altLang="ru-RU" sz="2000" b="1" dirty="0" err="1">
                <a:solidFill>
                  <a:srgbClr val="000000"/>
                </a:solidFill>
              </a:rPr>
              <a:t>iterative</a:t>
            </a:r>
            <a:r>
              <a:rPr lang="ru-RU" altLang="ru-RU" sz="2000" b="1" dirty="0">
                <a:solidFill>
                  <a:srgbClr val="000000"/>
                </a:solidFill>
              </a:rPr>
              <a:t> </a:t>
            </a:r>
            <a:r>
              <a:rPr lang="ru-RU" altLang="ru-RU" sz="2000" b="1" dirty="0" err="1">
                <a:solidFill>
                  <a:srgbClr val="000000"/>
                </a:solidFill>
              </a:rPr>
              <a:t>learning</a:t>
            </a:r>
            <a:endParaRPr lang="ru-RU" altLang="ru-RU" sz="20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err="1">
                <a:solidFill>
                  <a:srgbClr val="000000"/>
                </a:solidFill>
              </a:rPr>
              <a:t>On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the</a:t>
            </a:r>
            <a:r>
              <a:rPr lang="ru-RU" altLang="ru-RU" sz="2000" dirty="0">
                <a:solidFill>
                  <a:srgbClr val="000000"/>
                </a:solidFill>
              </a:rPr>
              <a:t> </a:t>
            </a:r>
            <a:r>
              <a:rPr lang="ru-RU" altLang="ru-RU" sz="2000" b="1" dirty="0" err="1">
                <a:solidFill>
                  <a:srgbClr val="000000"/>
                </a:solidFill>
              </a:rPr>
              <a:t>training</a:t>
            </a:r>
            <a:r>
              <a:rPr lang="ru-RU" altLang="ru-RU" sz="2000" b="1" dirty="0">
                <a:solidFill>
                  <a:srgbClr val="000000"/>
                </a:solidFill>
              </a:rPr>
              <a:t> </a:t>
            </a:r>
            <a:r>
              <a:rPr lang="ru-RU" altLang="ru-RU" sz="2000" b="1" dirty="0" err="1">
                <a:solidFill>
                  <a:srgbClr val="000000"/>
                </a:solidFill>
              </a:rPr>
              <a:t>stage</a:t>
            </a:r>
            <a:r>
              <a:rPr lang="ru-RU" altLang="ru-RU" sz="2000" dirty="0">
                <a:solidFill>
                  <a:srgbClr val="000000"/>
                </a:solidFill>
              </a:rPr>
              <a:t> </a:t>
            </a:r>
            <a:r>
              <a:rPr lang="ru-RU" altLang="ru-RU" sz="2000" dirty="0" err="1">
                <a:solidFill>
                  <a:srgbClr val="000000"/>
                </a:solidFill>
              </a:rPr>
              <a:t>the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goal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is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to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predict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at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each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time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step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the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following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one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value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and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its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distribution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parameters</a:t>
            </a:r>
            <a:r>
              <a:rPr lang="ru-RU" altLang="ru-RU" sz="2000" dirty="0">
                <a:solidFill>
                  <a:srgbClr val="000000"/>
                </a:solidFill>
              </a:rPr>
              <a:t> (𝜇 </a:t>
            </a:r>
            <a:r>
              <a:rPr lang="ru-RU" altLang="ru-RU" sz="2000" dirty="0" err="1">
                <a:solidFill>
                  <a:srgbClr val="000000"/>
                </a:solidFill>
              </a:rPr>
              <a:t>and</a:t>
            </a:r>
            <a:r>
              <a:rPr lang="ru-RU" altLang="ru-RU" sz="2000" dirty="0">
                <a:solidFill>
                  <a:srgbClr val="000000"/>
                </a:solidFill>
              </a:rPr>
              <a:t> 𝛼-</a:t>
            </a:r>
            <a:r>
              <a:rPr lang="ru-RU" altLang="ru-RU" sz="2000" dirty="0" err="1">
                <a:solidFill>
                  <a:srgbClr val="000000"/>
                </a:solidFill>
              </a:rPr>
              <a:t>variance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for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Gaussian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distribution</a:t>
            </a:r>
            <a:r>
              <a:rPr lang="ru-RU" altLang="ru-RU" sz="2000" dirty="0">
                <a:solidFill>
                  <a:srgbClr val="000000"/>
                </a:solidFill>
              </a:rPr>
              <a:t>, </a:t>
            </a:r>
            <a:r>
              <a:rPr lang="ru-RU" altLang="ru-RU" sz="2000" dirty="0" err="1">
                <a:solidFill>
                  <a:srgbClr val="000000"/>
                </a:solidFill>
              </a:rPr>
              <a:t>horizon</a:t>
            </a:r>
            <a:r>
              <a:rPr lang="ru-RU" altLang="ru-RU" sz="2000" dirty="0">
                <a:solidFill>
                  <a:srgbClr val="000000"/>
                </a:solidFill>
              </a:rPr>
              <a:t>=1).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err="1">
                <a:solidFill>
                  <a:srgbClr val="000000"/>
                </a:solidFill>
              </a:rPr>
              <a:t>The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information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is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propagated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to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the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hidden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layer</a:t>
            </a:r>
            <a:r>
              <a:rPr lang="ru-RU" altLang="ru-RU" sz="2000" dirty="0">
                <a:solidFill>
                  <a:srgbClr val="000000"/>
                </a:solidFill>
              </a:rPr>
              <a:t> (ℎ) </a:t>
            </a:r>
            <a:r>
              <a:rPr lang="ru-RU" altLang="ru-RU" sz="2000" dirty="0" err="1">
                <a:solidFill>
                  <a:srgbClr val="000000"/>
                </a:solidFill>
              </a:rPr>
              <a:t>and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up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to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the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loss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function</a:t>
            </a:r>
            <a:r>
              <a:rPr lang="ru-RU" altLang="ru-RU" sz="2000" dirty="0">
                <a:solidFill>
                  <a:srgbClr val="000000"/>
                </a:solidFill>
              </a:rPr>
              <a:t> (</a:t>
            </a:r>
            <a:r>
              <a:rPr lang="ru-RU" altLang="ru-RU" sz="2000" dirty="0" err="1">
                <a:solidFill>
                  <a:srgbClr val="000000"/>
                </a:solidFill>
              </a:rPr>
              <a:t>likelihood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function</a:t>
            </a:r>
            <a:r>
              <a:rPr lang="ru-RU" altLang="ru-RU" sz="2000" dirty="0">
                <a:solidFill>
                  <a:srgbClr val="000000"/>
                </a:solidFill>
              </a:rPr>
              <a:t>, </a:t>
            </a:r>
            <a:r>
              <a:rPr lang="ru-RU" altLang="ru-RU" sz="2000" dirty="0" err="1">
                <a:solidFill>
                  <a:srgbClr val="000000"/>
                </a:solidFill>
              </a:rPr>
              <a:t>which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is</a:t>
            </a:r>
            <a:r>
              <a:rPr lang="ru-RU" altLang="ru-RU" sz="2000" dirty="0">
                <a:solidFill>
                  <a:srgbClr val="000000"/>
                </a:solidFill>
              </a:rPr>
              <a:t> a </a:t>
            </a:r>
            <a:r>
              <a:rPr lang="ru-RU" altLang="ru-RU" sz="2000" dirty="0" err="1">
                <a:solidFill>
                  <a:srgbClr val="000000"/>
                </a:solidFill>
              </a:rPr>
              <a:t>score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function</a:t>
            </a:r>
            <a:r>
              <a:rPr lang="ru-RU" altLang="ru-RU" sz="2000" dirty="0">
                <a:solidFill>
                  <a:srgbClr val="000000"/>
                </a:solidFill>
              </a:rPr>
              <a:t>).</a:t>
            </a:r>
            <a:br>
              <a:rPr lang="ru-RU" altLang="ru-RU" sz="2000" dirty="0">
                <a:solidFill>
                  <a:srgbClr val="000000"/>
                </a:solidFill>
              </a:rPr>
            </a:br>
            <a:r>
              <a:rPr lang="ru-RU" altLang="ru-RU" sz="2000" dirty="0" err="1">
                <a:solidFill>
                  <a:srgbClr val="000000"/>
                </a:solidFill>
              </a:rPr>
              <a:t>The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likelihood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function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can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be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Gaussian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or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Negative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Binomial</a:t>
            </a:r>
            <a:r>
              <a:rPr lang="ru-RU" altLang="ru-RU" sz="2000" dirty="0">
                <a:solidFill>
                  <a:srgbClr val="000000"/>
                </a:solidFill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err="1">
                <a:solidFill>
                  <a:srgbClr val="000000"/>
                </a:solidFill>
              </a:rPr>
              <a:t>On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the</a:t>
            </a:r>
            <a:r>
              <a:rPr lang="ru-RU" altLang="ru-RU" sz="2000" dirty="0">
                <a:solidFill>
                  <a:srgbClr val="000000"/>
                </a:solidFill>
              </a:rPr>
              <a:t> </a:t>
            </a:r>
            <a:r>
              <a:rPr lang="ru-RU" altLang="ru-RU" sz="2000" b="1" dirty="0" err="1">
                <a:solidFill>
                  <a:srgbClr val="000000"/>
                </a:solidFill>
              </a:rPr>
              <a:t>validate</a:t>
            </a:r>
            <a:r>
              <a:rPr lang="ru-RU" altLang="ru-RU" sz="2000" b="1" dirty="0">
                <a:solidFill>
                  <a:srgbClr val="000000"/>
                </a:solidFill>
              </a:rPr>
              <a:t> </a:t>
            </a:r>
            <a:r>
              <a:rPr lang="ru-RU" altLang="ru-RU" sz="2000" b="1" dirty="0" err="1">
                <a:solidFill>
                  <a:srgbClr val="000000"/>
                </a:solidFill>
              </a:rPr>
              <a:t>stage</a:t>
            </a:r>
            <a:r>
              <a:rPr lang="ru-RU" altLang="ru-RU" sz="2000" dirty="0">
                <a:solidFill>
                  <a:srgbClr val="000000"/>
                </a:solidFill>
              </a:rPr>
              <a:t> </a:t>
            </a:r>
            <a:r>
              <a:rPr lang="ru-RU" altLang="ru-RU" sz="2000" dirty="0" err="1">
                <a:solidFill>
                  <a:srgbClr val="000000"/>
                </a:solidFill>
              </a:rPr>
              <a:t>forward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propagation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is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carried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out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using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input</a:t>
            </a:r>
            <a:r>
              <a:rPr lang="ru-RU" altLang="ru-RU" sz="2000" dirty="0">
                <a:solidFill>
                  <a:srgbClr val="000000"/>
                </a:solidFill>
              </a:rPr>
              <a:t> 𝑧𝑖−1 (</a:t>
            </a:r>
            <a:r>
              <a:rPr lang="ru-RU" altLang="ru-RU" sz="2000" dirty="0" err="1">
                <a:solidFill>
                  <a:srgbClr val="000000"/>
                </a:solidFill>
              </a:rPr>
              <a:t>along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with</a:t>
            </a:r>
            <a:r>
              <a:rPr lang="ru-RU" altLang="ru-RU" sz="2000" dirty="0">
                <a:solidFill>
                  <a:srgbClr val="000000"/>
                </a:solidFill>
              </a:rPr>
              <a:t> [</a:t>
            </a:r>
            <a:r>
              <a:rPr lang="ru-RU" altLang="ru-RU" sz="2000" dirty="0" err="1">
                <a:solidFill>
                  <a:srgbClr val="000000"/>
                </a:solidFill>
              </a:rPr>
              <a:t>optional</a:t>
            </a:r>
            <a:r>
              <a:rPr lang="ru-RU" altLang="ru-RU" sz="2000" dirty="0">
                <a:solidFill>
                  <a:srgbClr val="000000"/>
                </a:solidFill>
              </a:rPr>
              <a:t>] </a:t>
            </a:r>
            <a:r>
              <a:rPr lang="ru-RU" altLang="ru-RU" sz="2000" dirty="0" err="1">
                <a:solidFill>
                  <a:srgbClr val="000000"/>
                </a:solidFill>
              </a:rPr>
              <a:t>covariates</a:t>
            </a:r>
            <a:r>
              <a:rPr lang="en-US" altLang="ru-RU" sz="2000" dirty="0">
                <a:solidFill>
                  <a:srgbClr val="000000"/>
                </a:solidFill>
              </a:rPr>
              <a:t> (exogenous factors)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or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one-hot-encoded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categorical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features</a:t>
            </a:r>
            <a:r>
              <a:rPr lang="ru-RU" altLang="ru-RU" sz="2000" dirty="0">
                <a:solidFill>
                  <a:srgbClr val="000000"/>
                </a:solidFill>
              </a:rPr>
              <a:t>) </a:t>
            </a:r>
            <a:r>
              <a:rPr lang="ru-RU" altLang="ru-RU" sz="2000" dirty="0" err="1">
                <a:solidFill>
                  <a:srgbClr val="000000"/>
                </a:solidFill>
              </a:rPr>
              <a:t>and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obtained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on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training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stage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parameters</a:t>
            </a:r>
            <a:r>
              <a:rPr lang="ru-RU" altLang="ru-RU" sz="2000" dirty="0">
                <a:solidFill>
                  <a:srgbClr val="000000"/>
                </a:solidFill>
              </a:rPr>
              <a:t> 𝜇 </a:t>
            </a:r>
            <a:r>
              <a:rPr lang="ru-RU" altLang="ru-RU" sz="2000" dirty="0" err="1">
                <a:solidFill>
                  <a:srgbClr val="000000"/>
                </a:solidFill>
              </a:rPr>
              <a:t>and</a:t>
            </a:r>
            <a:r>
              <a:rPr lang="ru-RU" altLang="ru-RU" sz="2000" dirty="0">
                <a:solidFill>
                  <a:srgbClr val="000000"/>
                </a:solidFill>
              </a:rPr>
              <a:t> 𝛼.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2000" dirty="0">
              <a:latin typeface="Arial" panose="020B0604020202020204" pitchFamily="34" charset="0"/>
            </a:endParaRPr>
          </a:p>
        </p:txBody>
      </p:sp>
      <p:sp>
        <p:nvSpPr>
          <p:cNvPr id="4" name="AutoShape 2" descr="image-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5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2" descr="image-2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975"/>
            <a:ext cx="184731" cy="4372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2" descr="image-2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003634" y="-2474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AutoShape 2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3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2" descr="image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5906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2927" y="177119"/>
            <a:ext cx="10883781" cy="540728"/>
          </a:xfrm>
        </p:spPr>
        <p:txBody>
          <a:bodyPr>
            <a:noAutofit/>
          </a:bodyPr>
          <a:lstStyle/>
          <a:p>
            <a:r>
              <a:rPr lang="en-US" sz="4000" b="1" dirty="0"/>
              <a:t>RNN. </a:t>
            </a:r>
            <a:r>
              <a:rPr lang="en-US" sz="4000" b="1" dirty="0" err="1"/>
              <a:t>Глубокая</a:t>
            </a:r>
            <a:r>
              <a:rPr lang="en-US" sz="4000" b="1" dirty="0"/>
              <a:t> AR </a:t>
            </a:r>
            <a:r>
              <a:rPr lang="ru-RU" sz="4000" b="1" dirty="0"/>
              <a:t>сеть Для справки</a:t>
            </a:r>
            <a:endParaRPr lang="en-US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365" y="672058"/>
            <a:ext cx="11832935" cy="6140153"/>
          </a:xfrm>
        </p:spPr>
        <p:txBody>
          <a:bodyPr>
            <a:noAutofit/>
          </a:bodyPr>
          <a:lstStyle/>
          <a:p>
            <a:pPr lvl="0"/>
            <a:r>
              <a:rPr lang="ru-RU" sz="2000" b="1" dirty="0"/>
              <a:t>Преимущества </a:t>
            </a:r>
            <a:r>
              <a:rPr lang="ru-RU" sz="2000" b="1" dirty="0" err="1"/>
              <a:t>DeepAR</a:t>
            </a:r>
            <a:endParaRPr lang="ru-RU" sz="2000" dirty="0"/>
          </a:p>
          <a:p>
            <a:pPr lvl="1"/>
            <a:r>
              <a:rPr lang="ru-RU" sz="2200" dirty="0"/>
              <a:t>возможность обучения нескольких сотен или тысяч временных рядов одновременно, значительная масштабируемость модели.</a:t>
            </a:r>
          </a:p>
          <a:p>
            <a:pPr lvl="1"/>
            <a:r>
              <a:rPr lang="ru-RU" sz="2200" dirty="0"/>
              <a:t>Модель может </a:t>
            </a:r>
            <a:r>
              <a:rPr lang="ru-RU" sz="2200" dirty="0" err="1"/>
              <a:t>предсказыать</a:t>
            </a:r>
            <a:r>
              <a:rPr lang="ru-RU" sz="2200" dirty="0"/>
              <a:t> данные с небольшой историей.</a:t>
            </a:r>
          </a:p>
          <a:p>
            <a:pPr lvl="1"/>
            <a:r>
              <a:rPr lang="ru-RU" sz="2200" dirty="0"/>
              <a:t>Разнообразие функций правдоподобия: </a:t>
            </a:r>
            <a:r>
              <a:rPr lang="ru-RU" sz="2200" dirty="0" err="1"/>
              <a:t>DeepAR</a:t>
            </a:r>
            <a:r>
              <a:rPr lang="ru-RU" sz="2200" dirty="0"/>
              <a:t> не использует </a:t>
            </a:r>
            <a:r>
              <a:rPr lang="ru-RU" sz="2200" dirty="0" err="1"/>
              <a:t>гауссовский</a:t>
            </a:r>
            <a:r>
              <a:rPr lang="ru-RU" sz="2200" dirty="0"/>
              <a:t> шум для обеспечения гибкости данных.</a:t>
            </a:r>
          </a:p>
          <a:p>
            <a:pPr lvl="0"/>
            <a:r>
              <a:rPr lang="ru-RU" sz="2000" b="1" dirty="0"/>
              <a:t>Недостатки </a:t>
            </a:r>
            <a:r>
              <a:rPr lang="ru-RU" sz="2000" b="1" dirty="0" err="1"/>
              <a:t>DeepAR</a:t>
            </a:r>
            <a:endParaRPr lang="ru-RU" sz="2000" dirty="0"/>
          </a:p>
          <a:p>
            <a:pPr lvl="1"/>
            <a:r>
              <a:rPr lang="ru-RU" sz="2200" dirty="0"/>
              <a:t>Требуется полный набор данных при создании новых прогнозов.</a:t>
            </a:r>
          </a:p>
          <a:p>
            <a:pPr lvl="1"/>
            <a:r>
              <a:rPr lang="ru-RU" sz="2200" dirty="0"/>
              <a:t>Нет настройки модели для отдельных временных рядов.</a:t>
            </a:r>
          </a:p>
          <a:p>
            <a:pPr lvl="1"/>
            <a:r>
              <a:rPr lang="ru-RU" sz="2200" dirty="0"/>
              <a:t>Данные должны быть отформатированы определенным образом, рекомендованным разработчиком.</a:t>
            </a:r>
          </a:p>
          <a:p>
            <a:pPr lvl="1"/>
            <a:r>
              <a:rPr lang="ru-RU" sz="2200" dirty="0"/>
              <a:t>Позволяют получить сравнительно высокую производительность только на огромном объекте объединенных данных. </a:t>
            </a:r>
          </a:p>
          <a:p>
            <a:pPr lvl="1"/>
            <a:r>
              <a:rPr lang="ru-RU" sz="2200" dirty="0"/>
              <a:t>Точность для определенных рядов данных (или небольшого количества рядов) ниже, чем для ARIMA и ETS.</a:t>
            </a:r>
          </a:p>
        </p:txBody>
      </p:sp>
      <p:sp>
        <p:nvSpPr>
          <p:cNvPr id="4" name="AutoShape 2" descr="image-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9" name="AutoShape 5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5" name="AutoShape 2" descr="image-2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975"/>
            <a:ext cx="184731" cy="4372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2" descr="image-2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003634" y="-2474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AutoShape 2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1" name="AutoShape 3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2" name="AutoShape 2" descr="image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AutoShape 2" descr="image.pn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875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r>
              <a:rPr lang="ru-RU" sz="3200" b="1" dirty="0"/>
              <a:t>Методы машинного обучения на основе моделей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3" y="846034"/>
            <a:ext cx="11835925" cy="5503491"/>
          </a:xfrm>
        </p:spPr>
        <p:txBody>
          <a:bodyPr>
            <a:noAutofit/>
          </a:bodyPr>
          <a:lstStyle/>
          <a:p>
            <a:pPr lvl="0"/>
            <a:r>
              <a:rPr lang="ru-RU" sz="2000" b="1" dirty="0"/>
              <a:t>Параметрические методы,</a:t>
            </a:r>
            <a:r>
              <a:rPr lang="ru-RU" sz="2000" dirty="0"/>
              <a:t>  такие как ARIMA, GARCH, </a:t>
            </a:r>
            <a:r>
              <a:rPr lang="ru-RU" sz="2000" dirty="0" err="1"/>
              <a:t>Prophet</a:t>
            </a:r>
            <a:r>
              <a:rPr lang="ru-RU" sz="2000" dirty="0"/>
              <a:t> и т. д.</a:t>
            </a:r>
          </a:p>
          <a:p>
            <a:pPr lvl="1"/>
            <a:r>
              <a:rPr lang="ru-RU" sz="2000" dirty="0"/>
              <a:t>Строиться на основе аналитико-параметрической модели поведения ряда,</a:t>
            </a:r>
          </a:p>
          <a:p>
            <a:pPr lvl="1"/>
            <a:r>
              <a:rPr lang="ru-RU" sz="2000" dirty="0"/>
              <a:t>прост для понимания и реализации,</a:t>
            </a:r>
          </a:p>
          <a:p>
            <a:pPr lvl="1"/>
            <a:r>
              <a:rPr lang="ru-RU" sz="2000" dirty="0"/>
              <a:t>легко обучаться и </a:t>
            </a:r>
            <a:r>
              <a:rPr lang="ru-RU" sz="2000" dirty="0" err="1"/>
              <a:t>дообучаться</a:t>
            </a:r>
            <a:r>
              <a:rPr lang="ru-RU" sz="2000" dirty="0"/>
              <a:t>,</a:t>
            </a:r>
          </a:p>
          <a:p>
            <a:pPr lvl="1"/>
            <a:r>
              <a:rPr lang="ru-RU" sz="2000" dirty="0"/>
              <a:t>обеспечивают достаточно высокую точность прогноза,</a:t>
            </a:r>
          </a:p>
          <a:p>
            <a:pPr lvl="1"/>
            <a:r>
              <a:rPr lang="ru-RU" sz="2000" dirty="0"/>
              <a:t>лучше работать с одномерными данными,</a:t>
            </a:r>
          </a:p>
          <a:p>
            <a:pPr lvl="1"/>
            <a:r>
              <a:rPr lang="ru-RU" sz="2000" dirty="0"/>
              <a:t>лучше при относительно простых </a:t>
            </a:r>
            <a:r>
              <a:rPr lang="ru-RU" sz="2000" dirty="0" err="1"/>
              <a:t>нестационарностях</a:t>
            </a:r>
            <a:r>
              <a:rPr lang="ru-RU" sz="2000" dirty="0"/>
              <a:t> в </a:t>
            </a:r>
            <a:r>
              <a:rPr lang="ru-RU" sz="2000" dirty="0" err="1"/>
              <a:t>даннных</a:t>
            </a:r>
            <a:r>
              <a:rPr lang="ru-RU" sz="2000" dirty="0"/>
              <a:t>,</a:t>
            </a:r>
          </a:p>
          <a:p>
            <a:pPr lvl="1"/>
            <a:r>
              <a:rPr lang="ru-RU" sz="2000" dirty="0"/>
              <a:t>Легко интерпретируется.</a:t>
            </a:r>
          </a:p>
          <a:p>
            <a:pPr lvl="1"/>
            <a:r>
              <a:rPr lang="ru-RU" sz="2000" dirty="0"/>
              <a:t>Более устойчивый к выбросам в случае хорошо выбранной модели </a:t>
            </a:r>
          </a:p>
          <a:p>
            <a:pPr lvl="1"/>
            <a:r>
              <a:rPr lang="ru-RU" sz="2000" dirty="0"/>
              <a:t>Лучше для небольших наборов данных, чем другие подходы.</a:t>
            </a:r>
          </a:p>
          <a:p>
            <a:pPr marL="342900" lvl="1" indent="-342900"/>
            <a:r>
              <a:rPr lang="ru-RU" sz="2000" b="1" dirty="0"/>
              <a:t>НО</a:t>
            </a:r>
          </a:p>
          <a:p>
            <a:pPr lvl="1"/>
            <a:r>
              <a:rPr lang="ru-RU" sz="2000" dirty="0"/>
              <a:t>точность сильно зависит от количества данных для обучения,</a:t>
            </a:r>
          </a:p>
          <a:p>
            <a:pPr lvl="1"/>
            <a:r>
              <a:rPr lang="ru-RU" sz="2000" dirty="0"/>
              <a:t>точность сильно зависит от выбора значений </a:t>
            </a:r>
            <a:r>
              <a:rPr lang="ru-RU" sz="2000" dirty="0" err="1"/>
              <a:t>гиперпараметров</a:t>
            </a:r>
            <a:r>
              <a:rPr lang="ru-RU" sz="2000" dirty="0"/>
              <a:t> (здесь </a:t>
            </a:r>
            <a:r>
              <a:rPr lang="ru-RU" sz="2000" dirty="0" err="1"/>
              <a:t>гиперпараметры</a:t>
            </a:r>
            <a:r>
              <a:rPr lang="ru-RU" sz="2000" dirty="0"/>
              <a:t> являются аналогом статистической гипотезы в непараметрическом подходе),</a:t>
            </a:r>
          </a:p>
          <a:p>
            <a:pPr lvl="1"/>
            <a:r>
              <a:rPr lang="ru-RU" sz="2000" dirty="0"/>
              <a:t>не может справиться со сложной нелинейной зависимостью между данными,</a:t>
            </a:r>
          </a:p>
          <a:p>
            <a:pPr lvl="1"/>
            <a:r>
              <a:rPr lang="ru-RU" sz="2000" dirty="0"/>
              <a:t>низкая производительность для огромных многомерных нестационарных рядов </a:t>
            </a:r>
            <a:br>
              <a:rPr lang="ru-RU" sz="2000" dirty="0"/>
            </a:br>
            <a:r>
              <a:rPr lang="ru-RU" sz="2000" dirty="0"/>
              <a:t>(особенно в случае данных с различным поведением и т. д.).</a:t>
            </a:r>
          </a:p>
        </p:txBody>
      </p:sp>
    </p:spTree>
    <p:extLst>
      <p:ext uri="{BB962C8B-B14F-4D97-AF65-F5344CB8AC3E}">
        <p14:creationId xmlns:p14="http://schemas.microsoft.com/office/powerpoint/2010/main" val="31797227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E18C16-493F-C0F6-1226-B953C44BB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24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4800" b="1" dirty="0"/>
              <a:t>Вопросы Базовые 1й верно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421393-E6D9-4C04-F323-217F01E33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506" y="1129096"/>
            <a:ext cx="10515600" cy="4647861"/>
          </a:xfrm>
        </p:spPr>
        <p:txBody>
          <a:bodyPr>
            <a:normAutofit fontScale="85000" lnSpcReduction="20000"/>
          </a:bodyPr>
          <a:lstStyle/>
          <a:p>
            <a:r>
              <a:rPr lang="ru-RU" sz="2400" dirty="0"/>
              <a:t>Если </a:t>
            </a:r>
            <a:r>
              <a:rPr lang="en-US" sz="2400" dirty="0"/>
              <a:t>h -</a:t>
            </a:r>
            <a:r>
              <a:rPr lang="ru-RU" sz="2400" dirty="0"/>
              <a:t>вектора состояний</a:t>
            </a:r>
            <a:r>
              <a:rPr lang="en-US" sz="2400" dirty="0"/>
              <a:t> </a:t>
            </a:r>
            <a:r>
              <a:rPr lang="ru-RU" sz="2400" dirty="0"/>
              <a:t>(памяти), а </a:t>
            </a:r>
            <a:r>
              <a:rPr lang="en-US" sz="2400" dirty="0"/>
              <a:t>W – </a:t>
            </a:r>
            <a:r>
              <a:rPr lang="ru-RU" sz="2400" dirty="0"/>
              <a:t>набор весовых параметров, то рекуррентные нейронные сети это тип сетей, основанный на пере использовании </a:t>
            </a:r>
          </a:p>
          <a:p>
            <a:pPr marL="1428750" lvl="3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b="1" dirty="0"/>
              <a:t>одних </a:t>
            </a:r>
            <a:r>
              <a:rPr lang="en-US" b="1" dirty="0"/>
              <a:t>W </a:t>
            </a:r>
            <a:r>
              <a:rPr lang="ru-RU" b="1" dirty="0"/>
              <a:t>и изменяющегося </a:t>
            </a:r>
            <a:r>
              <a:rPr lang="en-US" b="1" dirty="0"/>
              <a:t>h </a:t>
            </a:r>
            <a:r>
              <a:rPr lang="ru-RU" b="1" dirty="0"/>
              <a:t>для последовательных участков данных </a:t>
            </a:r>
            <a:endParaRPr lang="ru-RU" sz="17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428750" lvl="3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/>
              <a:t>одного </a:t>
            </a:r>
            <a:r>
              <a:rPr lang="en-US" dirty="0"/>
              <a:t>h </a:t>
            </a:r>
            <a:r>
              <a:rPr lang="ru-RU" dirty="0"/>
              <a:t>и изменяющихся </a:t>
            </a:r>
            <a:r>
              <a:rPr lang="en-US" dirty="0"/>
              <a:t>W </a:t>
            </a:r>
            <a:r>
              <a:rPr lang="ru-RU" dirty="0"/>
              <a:t>для последовательных участков данных </a:t>
            </a:r>
            <a:endParaRPr lang="ru-RU" sz="17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428750" lvl="3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/>
              <a:t>одних </a:t>
            </a:r>
            <a:r>
              <a:rPr lang="en-US" dirty="0"/>
              <a:t>W </a:t>
            </a:r>
            <a:r>
              <a:rPr lang="ru-RU" dirty="0"/>
              <a:t>и изменяющегося </a:t>
            </a:r>
            <a:r>
              <a:rPr lang="en-US" dirty="0"/>
              <a:t>h </a:t>
            </a:r>
            <a:r>
              <a:rPr lang="ru-RU" dirty="0"/>
              <a:t>для произвольных участков данных </a:t>
            </a:r>
            <a:endParaRPr lang="ru-RU" sz="17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428750" lvl="3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/>
              <a:t>одних </a:t>
            </a:r>
            <a:r>
              <a:rPr lang="en-US" dirty="0"/>
              <a:t>W </a:t>
            </a:r>
            <a:r>
              <a:rPr lang="ru-RU" dirty="0"/>
              <a:t>и одних </a:t>
            </a:r>
            <a:r>
              <a:rPr lang="en-US" dirty="0"/>
              <a:t>h </a:t>
            </a:r>
            <a:r>
              <a:rPr lang="ru-RU" dirty="0"/>
              <a:t>для произвольных участков данных </a:t>
            </a:r>
            <a:endParaRPr lang="ru-RU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600" dirty="0"/>
              <a:t>Выберите особенность использования </a:t>
            </a:r>
            <a:r>
              <a:rPr lang="en-US" sz="2600" dirty="0"/>
              <a:t>LSTM </a:t>
            </a:r>
            <a:r>
              <a:rPr lang="ru-RU" sz="2600" dirty="0"/>
              <a:t>ячеек:</a:t>
            </a:r>
            <a:endParaRPr lang="ru-RU" sz="3100" dirty="0"/>
          </a:p>
          <a:p>
            <a:pPr marL="1428750" lvl="2" indent="-514350">
              <a:buFont typeface="+mj-lt"/>
              <a:buAutoNum type="arabicPeriod"/>
            </a:pPr>
            <a:r>
              <a:rPr lang="ru-RU" b="1" dirty="0"/>
              <a:t>Отдельное состояние долговременной памяти</a:t>
            </a:r>
          </a:p>
          <a:p>
            <a:pPr marL="1428750" lvl="2" indent="-514350">
              <a:buFont typeface="+mj-lt"/>
              <a:buAutoNum type="arabicPeriod"/>
            </a:pPr>
            <a:r>
              <a:rPr lang="ru-RU" dirty="0"/>
              <a:t>Одновременный учет кратковременных и долговременных состояний</a:t>
            </a:r>
            <a:endParaRPr lang="ru-RU" sz="2800" dirty="0"/>
          </a:p>
          <a:p>
            <a:pPr marL="1428750" lvl="2" indent="-514350">
              <a:buFont typeface="+mj-lt"/>
              <a:buAutoNum type="arabicPeriod"/>
            </a:pPr>
            <a:r>
              <a:rPr lang="ru-RU" dirty="0"/>
              <a:t>Отсутствие кратковременной памяти в модели </a:t>
            </a:r>
          </a:p>
          <a:p>
            <a:pPr marL="1428750" lvl="2" indent="-514350">
              <a:buFont typeface="+mj-lt"/>
              <a:buAutoNum type="arabicPeriod"/>
            </a:pPr>
            <a:r>
              <a:rPr lang="ru-RU" dirty="0"/>
              <a:t>Отсутствие долговременной памяти в модели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dirty="0"/>
              <a:t>В вероятностном обучении:</a:t>
            </a:r>
            <a:endParaRPr lang="ru-RU" sz="2400" dirty="0"/>
          </a:p>
          <a:p>
            <a:pPr marL="1371600" lvl="2" indent="-457200">
              <a:buFont typeface="+mj-lt"/>
              <a:buAutoNum type="arabicPeriod"/>
            </a:pPr>
            <a:r>
              <a:rPr lang="ru-RU" sz="1800" b="1" dirty="0"/>
              <a:t>Итоговое предсказание порождается из предсказанного распределения</a:t>
            </a:r>
            <a:endParaRPr lang="ru-RU" sz="2600" dirty="0"/>
          </a:p>
          <a:p>
            <a:pPr marL="1371600" lvl="2" indent="-457200">
              <a:buFont typeface="+mj-lt"/>
              <a:buAutoNum type="arabicPeriod"/>
            </a:pPr>
            <a:r>
              <a:rPr lang="ru-RU" sz="1800" dirty="0"/>
              <a:t>Итоговое предсказание порождает заданное распределение</a:t>
            </a:r>
            <a:endParaRPr lang="ru-RU" sz="2600" dirty="0"/>
          </a:p>
          <a:p>
            <a:pPr marL="1371600" lvl="2" indent="-457200">
              <a:buFont typeface="+mj-lt"/>
              <a:buAutoNum type="arabicPeriod"/>
            </a:pPr>
            <a:r>
              <a:rPr lang="ru-RU" sz="1800" dirty="0"/>
              <a:t>Порождается распределение, но не предсказание</a:t>
            </a:r>
            <a:endParaRPr lang="ru-RU" sz="2600" dirty="0"/>
          </a:p>
          <a:p>
            <a:pPr marL="1371600" lvl="2" indent="-457200">
              <a:buFont typeface="+mj-lt"/>
              <a:buAutoNum type="arabicPeriod"/>
            </a:pPr>
            <a:r>
              <a:rPr lang="ru-RU" sz="1800" dirty="0"/>
              <a:t>Итоговое </a:t>
            </a:r>
            <a:r>
              <a:rPr lang="ru-RU" sz="1800" dirty="0" err="1"/>
              <a:t>распредление</a:t>
            </a:r>
            <a:r>
              <a:rPr lang="ru-RU" sz="1800" dirty="0"/>
              <a:t> порождает заданное распределение  </a:t>
            </a:r>
          </a:p>
          <a:p>
            <a:r>
              <a:rPr lang="ru-RU" dirty="0"/>
              <a:t>Выберите пример задачи где не используется рекуррентная сеть (а):</a:t>
            </a:r>
            <a:endParaRPr lang="ru-RU" sz="2400" dirty="0"/>
          </a:p>
          <a:p>
            <a:pPr marL="514350" indent="-514350">
              <a:buFont typeface="+mj-lt"/>
              <a:buAutoNum type="arabicPeriod"/>
            </a:pPr>
            <a:endParaRPr lang="ru-RU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b="51061"/>
          <a:stretch/>
        </p:blipFill>
        <p:spPr>
          <a:xfrm>
            <a:off x="2221907" y="5587647"/>
            <a:ext cx="1939895" cy="115004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t="49793"/>
          <a:stretch/>
        </p:blipFill>
        <p:spPr>
          <a:xfrm>
            <a:off x="5764306" y="5475462"/>
            <a:ext cx="2230777" cy="135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1082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E18C16-493F-C0F6-1226-B953C44BB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929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4800" b="1" dirty="0"/>
              <a:t>Вопросы Продвинутые </a:t>
            </a:r>
            <a:r>
              <a:rPr lang="en-US" sz="4800" b="1" dirty="0"/>
              <a:t>(X)-</a:t>
            </a:r>
            <a:r>
              <a:rPr lang="ru-RU" sz="4800" b="1" dirty="0"/>
              <a:t>верно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421393-E6D9-4C04-F323-217F01E33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928" y="1075308"/>
            <a:ext cx="11551645" cy="5782692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ru-RU" sz="1700" b="1" dirty="0"/>
              <a:t>Выберите примеры предложений корректных предложений касательно использования нейронных сетей в анализе ВР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1700" dirty="0"/>
              <a:t>Автоматически извлекают и обрабатывают признаки ВР  (х)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1700" dirty="0"/>
              <a:t>работают с многомерными ВР без моделей взаимосвязей между ними (х)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1700" dirty="0"/>
              <a:t>Редко достигают сопоставимой точности с подходом на основе модели для относительно простых ВР (х)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1700" dirty="0"/>
              <a:t>Требуют ручного извлечения признаков в качестве входного вектора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1700" dirty="0"/>
              <a:t>Не работают для ВР с пропусками или неравномерным шагом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1700" dirty="0"/>
              <a:t>для относительно простых ВР точность выше, чем для подходов на основе моделей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sz="1700" dirty="0"/>
              <a:t>Не требуют использования ансамблей моделей </a:t>
            </a:r>
            <a:endParaRPr lang="ru-RU" sz="17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ru-RU" sz="1700" b="1" dirty="0"/>
              <a:t>Выберите корректные предложения касательно использования нейронных сетей глубокого обучения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1700" dirty="0"/>
              <a:t>устойчивость к выбросам и пропущенным значениям</a:t>
            </a:r>
            <a:r>
              <a:rPr lang="en-US" sz="1700" dirty="0"/>
              <a:t> (x)</a:t>
            </a:r>
            <a:r>
              <a:rPr lang="ru-RU" sz="1700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1700" dirty="0"/>
              <a:t>возможность работы с нерегулярными и неравномерными временными рядами</a:t>
            </a:r>
            <a:r>
              <a:rPr lang="en-US" sz="1700" dirty="0"/>
              <a:t> (x)</a:t>
            </a:r>
            <a:r>
              <a:rPr lang="ru-RU" sz="1700" dirty="0"/>
              <a:t>. </a:t>
            </a:r>
            <a:endParaRPr lang="en-US" sz="1700" dirty="0"/>
          </a:p>
          <a:p>
            <a:pPr marL="914400" lvl="1" indent="-457200">
              <a:buFont typeface="+mj-lt"/>
              <a:buAutoNum type="arabicPeriod"/>
            </a:pPr>
            <a:r>
              <a:rPr lang="ru-RU" sz="1700" dirty="0"/>
              <a:t>хорошая производительность на многомерных рядах с любым количеством признаков (х)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1700" dirty="0"/>
              <a:t>возможность делать долгосрочные многошаговые прогнозы </a:t>
            </a:r>
            <a:r>
              <a:rPr lang="en-US" sz="1700" dirty="0"/>
              <a:t>(x)</a:t>
            </a:r>
            <a:r>
              <a:rPr lang="ru-RU" sz="1700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1700" dirty="0"/>
              <a:t>Требуют введения допущений о моделях взаимосвязей работают с многомерных ВР 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1700" dirty="0"/>
              <a:t>Выбросы и отсутствующие значения могут существенно повлиять на производительность моделей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1700" dirty="0"/>
              <a:t>Хорошая точность только для краткосрочных прогнозов.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1700" dirty="0"/>
              <a:t>не способны распознавать сложные шаблоны поведения в данных</a:t>
            </a:r>
            <a:r>
              <a:rPr lang="en-US" sz="1700" dirty="0"/>
              <a:t> </a:t>
            </a:r>
            <a:endParaRPr lang="ru-RU" sz="1700" dirty="0"/>
          </a:p>
          <a:p>
            <a:pPr marL="265113" lvl="1"/>
            <a:r>
              <a:rPr lang="ru-RU" sz="1700" b="1" dirty="0"/>
              <a:t>Выберите корректные предложения касательно использования рекуррентных нейронных сетей </a:t>
            </a:r>
          </a:p>
          <a:p>
            <a:pPr marL="950913" lvl="2" indent="-457200">
              <a:buFont typeface="+mj-lt"/>
              <a:buAutoNum type="arabicPeriod"/>
            </a:pPr>
            <a:r>
              <a:rPr lang="ru-RU" sz="1700" dirty="0"/>
              <a:t>Используют скрытое состояние, которое передается из одной позиции в другую (х)</a:t>
            </a:r>
          </a:p>
          <a:p>
            <a:pPr marL="950913" lvl="2" indent="-457200">
              <a:buFont typeface="+mj-lt"/>
              <a:buAutoNum type="arabicPeriod"/>
            </a:pPr>
            <a:r>
              <a:rPr lang="ru-RU" sz="1700" dirty="0"/>
              <a:t>Имеют режим двунаправленной обработки данных (х)</a:t>
            </a:r>
          </a:p>
          <a:p>
            <a:pPr marL="950913" lvl="2" indent="-457200">
              <a:buFont typeface="+mj-lt"/>
              <a:buAutoNum type="arabicPeriod"/>
            </a:pPr>
            <a:r>
              <a:rPr lang="ru-RU" sz="1700" dirty="0"/>
              <a:t>Часто архитектуры имеют по 50-100 слоев в глубину</a:t>
            </a:r>
          </a:p>
          <a:p>
            <a:pPr marL="950913" lvl="2" indent="-457200">
              <a:buFont typeface="+mj-lt"/>
              <a:buAutoNum type="arabicPeriod"/>
            </a:pPr>
            <a:r>
              <a:rPr lang="ru-RU" sz="1700" dirty="0"/>
              <a:t>Низкая вероятность переобучения даже для сверх длинных последовательностей</a:t>
            </a:r>
          </a:p>
          <a:p>
            <a:pPr marL="950913" lvl="2" indent="-457200">
              <a:buFont typeface="+mj-lt"/>
              <a:buAutoNum type="arabicPeriod"/>
            </a:pPr>
            <a:r>
              <a:rPr lang="ru-RU" sz="1700" dirty="0"/>
              <a:t>Число параметров сети увеличено относительно полносвязаной за счет вектора состояния</a:t>
            </a:r>
          </a:p>
          <a:p>
            <a:pPr marL="950913" lvl="2" indent="-457200">
              <a:buFont typeface="+mj-lt"/>
              <a:buAutoNum type="arabicPeriod"/>
            </a:pPr>
            <a:endParaRPr lang="ru-RU" dirty="0"/>
          </a:p>
          <a:p>
            <a:pPr marL="950913" lvl="2" indent="-457200">
              <a:buFont typeface="+mj-lt"/>
              <a:buAutoNum type="arabicPeriod"/>
            </a:pPr>
            <a:endParaRPr lang="ru-RU" dirty="0"/>
          </a:p>
          <a:p>
            <a:pPr marL="914400" lvl="1" indent="-457200">
              <a:buFont typeface="+mj-lt"/>
              <a:buAutoNum type="arabicPeriod"/>
            </a:pPr>
            <a:endParaRPr lang="ru-RU" sz="2200" dirty="0"/>
          </a:p>
          <a:p>
            <a:pPr marL="914400" lvl="2" indent="-457200">
              <a:buFont typeface="+mj-lt"/>
              <a:buAutoNum type="arabicPeriod"/>
            </a:pPr>
            <a:endParaRPr lang="ru-RU" sz="15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980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r>
              <a:rPr lang="ru-RU" sz="3200" b="1" dirty="0"/>
              <a:t>Методы машинного обучения на основе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3" y="846034"/>
            <a:ext cx="11835925" cy="5862415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ru-RU" sz="2200" b="1" dirty="0"/>
              <a:t>Классические модели, управляемые данными (или подход машинного обучения)</a:t>
            </a:r>
            <a:r>
              <a:rPr lang="ru-RU" sz="2200" dirty="0"/>
              <a:t> .</a:t>
            </a:r>
          </a:p>
          <a:p>
            <a:pPr lvl="0">
              <a:lnSpc>
                <a:spcPct val="100000"/>
              </a:lnSpc>
            </a:pPr>
            <a:r>
              <a:rPr lang="ru-RU" sz="2200" dirty="0"/>
              <a:t>Такие методы, как опорные вектора (SV</a:t>
            </a:r>
            <a:r>
              <a:rPr lang="en-US" sz="2200" dirty="0"/>
              <a:t>M</a:t>
            </a:r>
            <a:r>
              <a:rPr lang="ru-RU" sz="2200" dirty="0"/>
              <a:t>), случайный лес, </a:t>
            </a:r>
            <a:r>
              <a:rPr lang="ru-RU" sz="2200" dirty="0" err="1"/>
              <a:t>XGBoost</a:t>
            </a:r>
            <a:r>
              <a:rPr lang="en-US" sz="2200" dirty="0"/>
              <a:t>, TSF, ROCKET, </a:t>
            </a:r>
            <a:r>
              <a:rPr lang="ru-RU" sz="2200" dirty="0"/>
              <a:t>и </a:t>
            </a:r>
            <a:r>
              <a:rPr lang="ru-RU" sz="2200" dirty="0" err="1"/>
              <a:t>тд</a:t>
            </a:r>
            <a:r>
              <a:rPr lang="ru-RU" sz="2200" dirty="0"/>
              <a:t>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Позволяют работать с сильно нелинейными данными.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Нет необходимости в статистической гипотезе для модели.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Хорошо справляется с нестационарными отношениями между данными.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Легко тренировать.</a:t>
            </a:r>
            <a:endParaRPr lang="en-US" sz="2200" dirty="0"/>
          </a:p>
          <a:p>
            <a:pPr lvl="1">
              <a:lnSpc>
                <a:spcPct val="100000"/>
              </a:lnSpc>
            </a:pPr>
            <a:r>
              <a:rPr lang="ru-RU" sz="2200" dirty="0"/>
              <a:t>Иногда но всегда и не полностью результаты интерпретируются.</a:t>
            </a:r>
            <a:endParaRPr lang="en-US" sz="2200" dirty="0"/>
          </a:p>
          <a:p>
            <a:pPr marL="358775" lvl="1">
              <a:lnSpc>
                <a:spcPct val="100000"/>
              </a:lnSpc>
            </a:pPr>
            <a:r>
              <a:rPr lang="ru-RU" sz="2200" b="1" dirty="0"/>
              <a:t>Но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Точность сильно зависит от выбора значений </a:t>
            </a:r>
            <a:r>
              <a:rPr lang="ru-RU" sz="2200" dirty="0" err="1"/>
              <a:t>гиперпараметров</a:t>
            </a:r>
            <a:r>
              <a:rPr lang="ru-RU" sz="2200" dirty="0"/>
              <a:t>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Неявная зависимость выбранной модели и данных от результатов прогноза.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Точность сильно зависит от сходства между обученными данными и данными вывода.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Трудно достичь сопоставимой точности с подходом на основе модели для относительно простых данных.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Часто нужно использовать ансамбль методов для достижения приемлемой точности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Вычислительная сложность работы значительно выше, чем для модельных подходов</a:t>
            </a:r>
          </a:p>
        </p:txBody>
      </p:sp>
    </p:spTree>
    <p:extLst>
      <p:ext uri="{BB962C8B-B14F-4D97-AF65-F5344CB8AC3E}">
        <p14:creationId xmlns:p14="http://schemas.microsoft.com/office/powerpoint/2010/main" val="1949681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r>
              <a:rPr lang="ru-RU" sz="3200" b="1" dirty="0"/>
              <a:t>Методы машинного обучения на основе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3" y="846034"/>
            <a:ext cx="11835925" cy="5245471"/>
          </a:xfrm>
        </p:spPr>
        <p:txBody>
          <a:bodyPr>
            <a:noAutofit/>
          </a:bodyPr>
          <a:lstStyle/>
          <a:p>
            <a:pPr lvl="0"/>
            <a:r>
              <a:rPr lang="ru-RU" sz="2000" b="1" dirty="0"/>
              <a:t>Глубокая нейронная сеть</a:t>
            </a:r>
            <a:r>
              <a:rPr lang="ru-RU" sz="2000" dirty="0"/>
              <a:t> .</a:t>
            </a:r>
          </a:p>
          <a:p>
            <a:pPr marL="685800" lvl="2"/>
            <a:r>
              <a:rPr lang="ru-RU" sz="2200" dirty="0"/>
              <a:t>Нет необходимости в статистической гипотезе или конкретной форме модели.</a:t>
            </a:r>
          </a:p>
          <a:p>
            <a:pPr marL="685800" lvl="2"/>
            <a:r>
              <a:rPr lang="ru-RU" sz="2200" dirty="0"/>
              <a:t>Может аппроксимировать любую функцию с пропущенными данными, аномалиями и другими нерегулярными шаблонами.</a:t>
            </a:r>
          </a:p>
          <a:p>
            <a:pPr marL="685800" lvl="2"/>
            <a:r>
              <a:rPr lang="ru-RU" sz="2200" dirty="0"/>
              <a:t>Позволяют работать с огромными многомерными рядами данных со сложной взаимосвязью поведения между данными.</a:t>
            </a:r>
          </a:p>
          <a:p>
            <a:pPr marL="685800" lvl="2"/>
            <a:r>
              <a:rPr lang="ru-RU" sz="2200" dirty="0"/>
              <a:t>Автоматически извлекают и обрабатывают сложные признаки и отношения между ними.</a:t>
            </a:r>
          </a:p>
          <a:p>
            <a:pPr marL="685800" lvl="2"/>
            <a:r>
              <a:rPr lang="ru-RU" sz="2200" dirty="0"/>
              <a:t>Для сложных и многомерных данных в большом количестве модели, управляемые данными, могут обеспечить лучшую производительность.</a:t>
            </a:r>
          </a:p>
          <a:p>
            <a:pPr marL="228600" lvl="1"/>
            <a:r>
              <a:rPr lang="ru-RU" sz="2000" b="1" dirty="0"/>
              <a:t>НО</a:t>
            </a:r>
          </a:p>
          <a:p>
            <a:pPr marL="685800" lvl="2"/>
            <a:r>
              <a:rPr lang="ru-RU" sz="2200" dirty="0"/>
              <a:t>Требуется тщательная настройка </a:t>
            </a:r>
            <a:r>
              <a:rPr lang="ru-RU" sz="2200" dirty="0" err="1"/>
              <a:t>гиперпараметров</a:t>
            </a:r>
            <a:r>
              <a:rPr lang="ru-RU" sz="2200" dirty="0"/>
              <a:t>.</a:t>
            </a:r>
          </a:p>
          <a:p>
            <a:pPr marL="685800" lvl="2"/>
            <a:r>
              <a:rPr lang="ru-RU" sz="2200" dirty="0"/>
              <a:t>Часто требуется ансамбль сетей для получения высокой точности.</a:t>
            </a:r>
          </a:p>
          <a:p>
            <a:pPr marL="685800" lvl="2"/>
            <a:r>
              <a:rPr lang="ru-RU" sz="2200" dirty="0"/>
              <a:t>Тяжело перетренировать.</a:t>
            </a:r>
          </a:p>
          <a:p>
            <a:pPr marL="685800" lvl="2"/>
            <a:r>
              <a:rPr lang="ru-RU" sz="2200" dirty="0"/>
              <a:t>Трудно достичь сопоставимой точности с подходом на основе модели для относительно простых рядов.</a:t>
            </a:r>
          </a:p>
          <a:p>
            <a:pPr lvl="1"/>
            <a:r>
              <a:rPr lang="ru-RU" sz="2200" dirty="0"/>
              <a:t>Выбор конкретных методов зависит от поставленной задачи.</a:t>
            </a:r>
          </a:p>
          <a:p>
            <a:pPr lvl="1"/>
            <a:r>
              <a:rPr lang="ru-RU" sz="2200" dirty="0"/>
              <a:t>Для простых и одномерных данных работает хуже остальных методов.</a:t>
            </a:r>
          </a:p>
        </p:txBody>
      </p:sp>
    </p:spTree>
    <p:extLst>
      <p:ext uri="{BB962C8B-B14F-4D97-AF65-F5344CB8AC3E}">
        <p14:creationId xmlns:p14="http://schemas.microsoft.com/office/powerpoint/2010/main" val="3265938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0019" y="342266"/>
            <a:ext cx="10883781" cy="785494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Традиционное машинное обучение </a:t>
            </a:r>
            <a:br>
              <a:rPr lang="ru-RU" b="1" dirty="0"/>
            </a:br>
            <a:r>
              <a:rPr lang="ru-RU" b="1" dirty="0"/>
              <a:t>и глубокие нейронные сети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7469" y="1318260"/>
            <a:ext cx="11374451" cy="5048357"/>
          </a:xfrm>
        </p:spPr>
        <p:txBody>
          <a:bodyPr>
            <a:normAutofit/>
          </a:bodyPr>
          <a:lstStyle/>
          <a:p>
            <a:pPr lvl="0"/>
            <a:r>
              <a:rPr lang="ru-RU" sz="2000" b="1" dirty="0"/>
              <a:t>Недостатки традиционного машинного обучения</a:t>
            </a:r>
            <a:endParaRPr lang="ru-RU" sz="2000" dirty="0"/>
          </a:p>
          <a:p>
            <a:pPr lvl="1"/>
            <a:r>
              <a:rPr lang="ru-RU" sz="2000" dirty="0"/>
              <a:t>Выбросы и отсутствующие значения могут существенно повлиять на производительность моделей.</a:t>
            </a:r>
          </a:p>
          <a:p>
            <a:pPr lvl="1"/>
            <a:r>
              <a:rPr lang="ru-RU" sz="2000" dirty="0"/>
              <a:t>Классическое машинное обучение не способно распознавать сложные шаблоны в данных.</a:t>
            </a:r>
          </a:p>
          <a:p>
            <a:pPr lvl="1"/>
            <a:r>
              <a:rPr lang="ru-RU" sz="2000" dirty="0"/>
              <a:t>Классический ML обычно хорошо работает только в прогнозах с несколькими шагами, но не в долгосрочном прогнозе.</a:t>
            </a:r>
          </a:p>
          <a:p>
            <a:pPr lvl="1"/>
            <a:r>
              <a:rPr lang="ru-RU" sz="2000" dirty="0"/>
              <a:t>Ансамбль ML методов имеет время обучения, сопоставимое с </a:t>
            </a:r>
            <a:r>
              <a:rPr lang="ru-RU" sz="2000" dirty="0" err="1"/>
              <a:t>нейросетью</a:t>
            </a:r>
            <a:r>
              <a:rPr lang="ru-RU" sz="2000" dirty="0"/>
              <a:t>.</a:t>
            </a:r>
          </a:p>
          <a:p>
            <a:pPr lvl="0"/>
            <a:r>
              <a:rPr lang="ru-RU" sz="2000" b="1" dirty="0"/>
              <a:t>Преимущества нейронной сети</a:t>
            </a:r>
            <a:r>
              <a:rPr lang="ru-RU" sz="2000" dirty="0"/>
              <a:t>:</a:t>
            </a:r>
          </a:p>
          <a:p>
            <a:pPr lvl="1"/>
            <a:r>
              <a:rPr lang="ru-RU" sz="2000" dirty="0"/>
              <a:t>возможность аппроксимировать произвольные нелинейные функции;</a:t>
            </a:r>
          </a:p>
          <a:p>
            <a:pPr lvl="1"/>
            <a:r>
              <a:rPr lang="ru-RU" sz="2000" dirty="0"/>
              <a:t>способность справляться с шумом (устойчивость к шуму);</a:t>
            </a:r>
          </a:p>
          <a:p>
            <a:pPr lvl="1"/>
            <a:r>
              <a:rPr lang="ru-RU" sz="2000" dirty="0"/>
              <a:t>устойчивость к выбросам и пропущенным значениям;</a:t>
            </a:r>
          </a:p>
          <a:p>
            <a:pPr lvl="1"/>
            <a:r>
              <a:rPr lang="ru-RU" sz="2000" dirty="0"/>
              <a:t>возможность работы с нерегулярными и неравномерными временными рядами (с нерегулярными и неравномерными временными шагами);</a:t>
            </a:r>
          </a:p>
          <a:p>
            <a:pPr lvl="1"/>
            <a:r>
              <a:rPr lang="ru-RU" sz="2000" dirty="0"/>
              <a:t>хорошая производительность на многомерных рядах с любым количеством признаков;</a:t>
            </a:r>
          </a:p>
          <a:p>
            <a:pPr lvl="1"/>
            <a:r>
              <a:rPr lang="ru-RU" sz="2000" dirty="0"/>
              <a:t>возможность делать долгосрочные многошаговые прогнозы.</a:t>
            </a:r>
          </a:p>
        </p:txBody>
      </p:sp>
    </p:spTree>
    <p:extLst>
      <p:ext uri="{BB962C8B-B14F-4D97-AF65-F5344CB8AC3E}">
        <p14:creationId xmlns:p14="http://schemas.microsoft.com/office/powerpoint/2010/main" val="383983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2927" y="177118"/>
            <a:ext cx="10883781" cy="851581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Глубокие нейронные сети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7591" y="1143000"/>
            <a:ext cx="11374451" cy="5394959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r>
              <a:rPr lang="ru-RU" sz="1800" b="1" dirty="0" err="1"/>
              <a:t>Полносвязные</a:t>
            </a:r>
            <a:r>
              <a:rPr lang="ru-RU" sz="1800" b="1" dirty="0"/>
              <a:t> сети (FCN)</a:t>
            </a:r>
            <a:endParaRPr lang="ru-RU" sz="1800" dirty="0"/>
          </a:p>
          <a:p>
            <a:pPr lvl="1">
              <a:spcBef>
                <a:spcPts val="0"/>
              </a:spcBef>
            </a:pPr>
            <a:r>
              <a:rPr lang="ru-RU" sz="1800" dirty="0"/>
              <a:t>Многослойный персептрон (MLP, FCNN);</a:t>
            </a:r>
          </a:p>
          <a:p>
            <a:pPr lvl="1">
              <a:spcBef>
                <a:spcPts val="0"/>
              </a:spcBef>
            </a:pPr>
            <a:r>
              <a:rPr lang="ru-RU" sz="1800" dirty="0" err="1"/>
              <a:t>Force-back</a:t>
            </a:r>
            <a:r>
              <a:rPr lang="ru-RU" sz="1800" dirty="0"/>
              <a:t> FCN;</a:t>
            </a:r>
          </a:p>
          <a:p>
            <a:pPr lvl="1">
              <a:spcBef>
                <a:spcPts val="0"/>
              </a:spcBef>
            </a:pPr>
            <a:r>
              <a:rPr lang="ru-RU" sz="1800" dirty="0"/>
              <a:t>Нелинейная </a:t>
            </a:r>
            <a:r>
              <a:rPr lang="ru-RU" sz="1800" dirty="0" err="1"/>
              <a:t>авторегрессионная</a:t>
            </a:r>
            <a:r>
              <a:rPr lang="ru-RU" sz="1800" dirty="0"/>
              <a:t> сеть (</a:t>
            </a:r>
            <a:r>
              <a:rPr lang="ru-RU" sz="1800" dirty="0" err="1"/>
              <a:t>nar</a:t>
            </a:r>
            <a:r>
              <a:rPr lang="ru-RU" sz="1800" dirty="0"/>
              <a:t>, </a:t>
            </a:r>
            <a:r>
              <a:rPr lang="ru-RU" sz="1800" dirty="0" err="1"/>
              <a:t>narx</a:t>
            </a:r>
            <a:r>
              <a:rPr lang="ru-RU" sz="1800" dirty="0"/>
              <a:t>, </a:t>
            </a:r>
            <a:r>
              <a:rPr lang="ru-RU" sz="1800" dirty="0" err="1"/>
              <a:t>narimax</a:t>
            </a:r>
            <a:r>
              <a:rPr lang="ru-RU" sz="1800" dirty="0"/>
              <a:t>);</a:t>
            </a:r>
          </a:p>
          <a:p>
            <a:pPr lvl="1">
              <a:spcBef>
                <a:spcPts val="0"/>
              </a:spcBef>
            </a:pPr>
            <a:r>
              <a:rPr lang="ru-RU" sz="1800" dirty="0"/>
              <a:t>Некоторые </a:t>
            </a:r>
            <a:r>
              <a:rPr lang="en-US" sz="1800" dirty="0"/>
              <a:t>Mixer-</a:t>
            </a:r>
            <a:r>
              <a:rPr lang="ru-RU" sz="1800" dirty="0"/>
              <a:t>MLP (трансформаторы без внимания).</a:t>
            </a:r>
          </a:p>
          <a:p>
            <a:pPr lvl="0">
              <a:spcBef>
                <a:spcPts val="0"/>
              </a:spcBef>
            </a:pPr>
            <a:r>
              <a:rPr lang="ru-RU" sz="1800" b="1" dirty="0" err="1"/>
              <a:t>Сверточная</a:t>
            </a:r>
            <a:r>
              <a:rPr lang="ru-RU" sz="1800" b="1" dirty="0"/>
              <a:t> нейронная сеть (CNN)</a:t>
            </a:r>
            <a:endParaRPr lang="ru-RU" sz="1800" dirty="0"/>
          </a:p>
          <a:p>
            <a:pPr lvl="1">
              <a:spcBef>
                <a:spcPts val="0"/>
              </a:spcBef>
            </a:pPr>
            <a:r>
              <a:rPr lang="ru-RU" sz="1800" dirty="0"/>
              <a:t>2d-conv для многомерных данных;</a:t>
            </a:r>
          </a:p>
          <a:p>
            <a:pPr lvl="1">
              <a:spcBef>
                <a:spcPts val="0"/>
              </a:spcBef>
            </a:pPr>
            <a:r>
              <a:rPr lang="ru-RU" sz="1800" dirty="0"/>
              <a:t>2d-conv для данных, преобразованных в 2-мерные (сегментация, скольжение, прочее);</a:t>
            </a:r>
          </a:p>
          <a:p>
            <a:pPr lvl="1">
              <a:spcBef>
                <a:spcPts val="0"/>
              </a:spcBef>
            </a:pPr>
            <a:r>
              <a:rPr lang="ru-RU" sz="1800" dirty="0"/>
              <a:t>1d-conv для скользящего оконного набора данных;</a:t>
            </a:r>
          </a:p>
          <a:p>
            <a:pPr lvl="1">
              <a:spcBef>
                <a:spcPts val="0"/>
              </a:spcBef>
            </a:pPr>
            <a:r>
              <a:rPr lang="ru-RU" sz="1800" dirty="0"/>
              <a:t>1d-wave-conv (расширенная свертка, случайная свертка, временная </a:t>
            </a:r>
            <a:r>
              <a:rPr lang="ru-RU" sz="1800" dirty="0" err="1"/>
              <a:t>сверточная</a:t>
            </a:r>
            <a:r>
              <a:rPr lang="ru-RU" sz="1800" dirty="0"/>
              <a:t> сеть (TCN)) для набора данных;</a:t>
            </a:r>
            <a:endParaRPr lang="en-US" sz="1800" dirty="0"/>
          </a:p>
          <a:p>
            <a:pPr lvl="0">
              <a:spcBef>
                <a:spcPts val="0"/>
              </a:spcBef>
            </a:pPr>
            <a:r>
              <a:rPr lang="ru-RU" sz="1800" b="1" dirty="0"/>
              <a:t>Рекуррентная нейронная сеть (RNN)</a:t>
            </a:r>
            <a:endParaRPr lang="ru-RU" sz="1800" dirty="0"/>
          </a:p>
          <a:p>
            <a:pPr lvl="1">
              <a:spcBef>
                <a:spcPts val="0"/>
              </a:spcBef>
            </a:pPr>
            <a:r>
              <a:rPr lang="ru-RU" sz="1800" dirty="0"/>
              <a:t>Простой подход (RNN, LSTM, GRU);</a:t>
            </a:r>
          </a:p>
          <a:p>
            <a:pPr lvl="1">
              <a:spcBef>
                <a:spcPts val="0"/>
              </a:spcBef>
            </a:pPr>
            <a:r>
              <a:rPr lang="ru-RU" sz="1800" dirty="0"/>
              <a:t>двунаправленный подход (RNN, LSTM, GRU);</a:t>
            </a:r>
          </a:p>
          <a:p>
            <a:pPr lvl="1">
              <a:spcBef>
                <a:spcPts val="0"/>
              </a:spcBef>
            </a:pPr>
            <a:r>
              <a:rPr lang="ru-RU" sz="1800" dirty="0"/>
              <a:t>многоуровневый или глубокий подход RNN (RNN, LSTM, GRU);</a:t>
            </a:r>
          </a:p>
          <a:p>
            <a:pPr lvl="1">
              <a:spcBef>
                <a:spcPts val="0"/>
              </a:spcBef>
            </a:pPr>
            <a:r>
              <a:rPr lang="ru-RU" sz="1800" dirty="0"/>
              <a:t>гибридный (Рекуррентная нейронная сеть + CNN) подход;</a:t>
            </a:r>
          </a:p>
          <a:p>
            <a:pPr lvl="0">
              <a:spcBef>
                <a:spcPts val="0"/>
              </a:spcBef>
            </a:pPr>
            <a:r>
              <a:rPr lang="ru-RU" sz="1800" b="1" dirty="0"/>
              <a:t>Модели на основе внимания</a:t>
            </a:r>
            <a:endParaRPr lang="ru-RU" sz="1800" dirty="0"/>
          </a:p>
          <a:p>
            <a:pPr lvl="1">
              <a:spcBef>
                <a:spcPts val="0"/>
              </a:spcBef>
            </a:pPr>
            <a:r>
              <a:rPr lang="ru-RU" sz="1800" dirty="0"/>
              <a:t>кодировщик внимания (RNN, LSTM, GRU);</a:t>
            </a:r>
          </a:p>
          <a:p>
            <a:pPr lvl="1">
              <a:spcBef>
                <a:spcPts val="0"/>
              </a:spcBef>
            </a:pPr>
            <a:r>
              <a:rPr lang="ru-RU" sz="1800" dirty="0" err="1"/>
              <a:t>Самовнимание</a:t>
            </a:r>
            <a:r>
              <a:rPr lang="ru-RU" sz="1800" dirty="0"/>
              <a:t> (LSTM, GLU, CNN);</a:t>
            </a:r>
          </a:p>
          <a:p>
            <a:pPr lvl="1">
              <a:spcBef>
                <a:spcPts val="0"/>
              </a:spcBef>
            </a:pPr>
            <a:r>
              <a:rPr lang="ru-RU" sz="1800" dirty="0"/>
              <a:t>Трансформаторная (CNN, FCN);</a:t>
            </a:r>
          </a:p>
          <a:p>
            <a:pPr lvl="1">
              <a:spcBef>
                <a:spcPts val="0"/>
              </a:spcBef>
            </a:pPr>
            <a:r>
              <a:rPr lang="ru-RU" sz="1800" dirty="0"/>
              <a:t>гибридный подход (CNN-внимание и т. д.).</a:t>
            </a:r>
          </a:p>
          <a:p>
            <a:pPr lvl="1">
              <a:spcBef>
                <a:spcPts val="0"/>
              </a:spcBef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63172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2927" y="177119"/>
            <a:ext cx="10883781" cy="540728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Подходы к временным рядам DL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7469" y="717846"/>
            <a:ext cx="11374451" cy="6140153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r>
              <a:rPr lang="ru-RU" sz="2000" b="1" dirty="0"/>
              <a:t>Один к одному (а)</a:t>
            </a:r>
            <a:r>
              <a:rPr lang="ru-RU" sz="2000" dirty="0"/>
              <a:t> :</a:t>
            </a:r>
          </a:p>
          <a:p>
            <a:pPr lvl="1">
              <a:spcBef>
                <a:spcPts val="0"/>
              </a:spcBef>
            </a:pPr>
            <a:r>
              <a:rPr lang="ru-RU" sz="2000" dirty="0"/>
              <a:t>один вход и один выход. Типичным примером является случай, когда у вас есть полный сегмент (или полный временной ряд) в качестве входных данных, и вы хотите спрогнозировать единственную метку для сегмента.</a:t>
            </a:r>
          </a:p>
          <a:p>
            <a:pPr lvl="0">
              <a:spcBef>
                <a:spcPts val="0"/>
              </a:spcBef>
            </a:pPr>
            <a:r>
              <a:rPr lang="ru-RU" sz="2000" b="1" dirty="0"/>
              <a:t>Один ко многим (б)</a:t>
            </a:r>
            <a:r>
              <a:rPr lang="ru-RU" sz="2000" dirty="0"/>
              <a:t> :</a:t>
            </a:r>
          </a:p>
          <a:p>
            <a:pPr lvl="1">
              <a:spcBef>
                <a:spcPts val="0"/>
              </a:spcBef>
            </a:pPr>
            <a:r>
              <a:rPr lang="ru-RU" sz="2000" dirty="0"/>
              <a:t>полный сегмент (или полный временной ряд) в качестве входных данных и последовательность выходных данных. Типичным примером является входной сегмент и соответствующие ему показатели, параметры или его разложение.</a:t>
            </a:r>
          </a:p>
          <a:p>
            <a:pPr lvl="0">
              <a:spcBef>
                <a:spcPts val="0"/>
              </a:spcBef>
            </a:pPr>
            <a:r>
              <a:rPr lang="ru-RU" sz="2000" b="1" dirty="0"/>
              <a:t>Многие-к-одному (c)</a:t>
            </a:r>
            <a:r>
              <a:rPr lang="ru-RU" sz="2000" dirty="0"/>
              <a:t> :</a:t>
            </a:r>
          </a:p>
          <a:p>
            <a:pPr lvl="1">
              <a:spcBef>
                <a:spcPts val="0"/>
              </a:spcBef>
            </a:pPr>
            <a:r>
              <a:rPr lang="ru-RU" sz="2000" dirty="0"/>
              <a:t>последовательность данных в качестве входных данных, и мы должны предсказать единственный выход. Типичный пример, когда у нас есть входной набор сегментов (или полученный с помощью скользящего окна), и мы хотим предсказать единственный выходной тег (прогноз или метка).</a:t>
            </a:r>
          </a:p>
          <a:p>
            <a:pPr lvl="0">
              <a:spcBef>
                <a:spcPts val="0"/>
              </a:spcBef>
            </a:pPr>
            <a:r>
              <a:rPr lang="ru-RU" sz="2000" b="1" dirty="0"/>
              <a:t>Последовательные многие-ко-многим (d)</a:t>
            </a:r>
            <a:r>
              <a:rPr lang="ru-RU" sz="2000" dirty="0"/>
              <a:t> :</a:t>
            </a:r>
          </a:p>
          <a:p>
            <a:pPr lvl="1">
              <a:spcBef>
                <a:spcPts val="0"/>
              </a:spcBef>
            </a:pPr>
            <a:r>
              <a:rPr lang="ru-RU" sz="2000" dirty="0"/>
              <a:t>вход последовательности и выход последовательности. Например, цены акций за 7 дней в качестве входных данных и цены акций следующих 7 дней в качестве выходных данных.</a:t>
            </a:r>
          </a:p>
          <a:p>
            <a:pPr lvl="0">
              <a:spcBef>
                <a:spcPts val="0"/>
              </a:spcBef>
            </a:pPr>
            <a:r>
              <a:rPr lang="ru-RU" sz="2000" b="1" dirty="0"/>
              <a:t>Синхронные многие-ко-многим (e)</a:t>
            </a:r>
            <a:r>
              <a:rPr lang="ru-RU" sz="2000" dirty="0"/>
              <a:t> :</a:t>
            </a:r>
          </a:p>
          <a:p>
            <a:pPr lvl="1">
              <a:spcBef>
                <a:spcPts val="0"/>
              </a:spcBef>
            </a:pPr>
            <a:r>
              <a:rPr lang="ru-RU" sz="2000" dirty="0"/>
              <a:t>вход последовательности и выход последовательности. Например, обработка видео как проблема временных рядов или любая онлайн-проблема.</a:t>
            </a:r>
          </a:p>
        </p:txBody>
      </p:sp>
    </p:spTree>
    <p:extLst>
      <p:ext uri="{BB962C8B-B14F-4D97-AF65-F5344CB8AC3E}">
        <p14:creationId xmlns:p14="http://schemas.microsoft.com/office/powerpoint/2010/main" val="2089094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2927" y="177119"/>
            <a:ext cx="10883781" cy="540728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Подходы к временным рядам DL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7469" y="717846"/>
            <a:ext cx="11374451" cy="6140153"/>
          </a:xfrm>
        </p:spPr>
        <p:txBody>
          <a:bodyPr>
            <a:noAutofit/>
          </a:bodyPr>
          <a:lstStyle/>
          <a:p>
            <a:pPr lvl="0"/>
            <a:r>
              <a:rPr lang="ru-RU" sz="2000" u="sng" dirty="0"/>
              <a:t>Самый универсальный подход глубокого обучения к анализу временных рядов - это многие ко многим </a:t>
            </a:r>
            <a:r>
              <a:rPr lang="ru-RU" sz="2000" dirty="0"/>
              <a:t> (или  </a:t>
            </a:r>
            <a:r>
              <a:rPr lang="ru-RU" sz="2000" b="1" dirty="0"/>
              <a:t>Sequence2Sequence, Seq2Seq</a:t>
            </a:r>
            <a:r>
              <a:rPr lang="ru-RU" sz="2000" dirty="0"/>
              <a:t> ).</a:t>
            </a:r>
          </a:p>
          <a:p>
            <a:pPr lvl="0"/>
            <a:r>
              <a:rPr lang="ru-RU" sz="2000" b="1" dirty="0"/>
              <a:t>Seq2Seq</a:t>
            </a:r>
            <a:r>
              <a:rPr lang="ru-RU" sz="2000" dirty="0"/>
              <a:t>  подход  </a:t>
            </a:r>
            <a:r>
              <a:rPr lang="ru-RU" sz="2000" u="sng" dirty="0"/>
              <a:t>можно интерпретировать как модель кодера-декодера.</a:t>
            </a:r>
            <a:endParaRPr lang="ru-RU" sz="2000" dirty="0"/>
          </a:p>
          <a:p>
            <a:pPr lvl="0"/>
            <a:r>
              <a:rPr lang="ru-RU" sz="2000" dirty="0"/>
              <a:t>В этом случае кодер используется для суммирования прошлой информации (т. Е. Целей, наблюдаемых входных данных и априори известных входных данных), а декодер - для создания новых прогнозов, классификации, оценки и прочего.</a:t>
            </a:r>
          </a:p>
        </p:txBody>
      </p:sp>
      <p:sp>
        <p:nvSpPr>
          <p:cNvPr id="4" name="AutoShape 2" descr="image-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b="51061"/>
          <a:stretch/>
        </p:blipFill>
        <p:spPr>
          <a:xfrm>
            <a:off x="564348" y="3046981"/>
            <a:ext cx="5584960" cy="331099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t="49793"/>
          <a:stretch/>
        </p:blipFill>
        <p:spPr>
          <a:xfrm>
            <a:off x="6520720" y="3047079"/>
            <a:ext cx="5443717" cy="331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016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1764</TotalTime>
  <Words>2671</Words>
  <Application>Microsoft Macintosh PowerPoint</Application>
  <PresentationFormat>Широкоэкранный</PresentationFormat>
  <Paragraphs>258</Paragraphs>
  <Slides>31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8" baseType="lpstr">
      <vt:lpstr>-apple-system</vt:lpstr>
      <vt:lpstr>Arial</vt:lpstr>
      <vt:lpstr>Calibri</vt:lpstr>
      <vt:lpstr>Calibri Light</vt:lpstr>
      <vt:lpstr>Georgia</vt:lpstr>
      <vt:lpstr>var(--jp-code-font-family)</vt:lpstr>
      <vt:lpstr>Тема Office</vt:lpstr>
      <vt:lpstr>Использование методов глубокого обучения в анализе временных рядов</vt:lpstr>
      <vt:lpstr>Методы машинного обучения на основе моделей</vt:lpstr>
      <vt:lpstr>Методы машинного обучения на основе моделей</vt:lpstr>
      <vt:lpstr>Методы машинного обучения на основе данных</vt:lpstr>
      <vt:lpstr>Методы машинного обучения на основе данных</vt:lpstr>
      <vt:lpstr>Традиционное машинное обучение  и глубокие нейронные сети</vt:lpstr>
      <vt:lpstr>Глубокие нейронные сети</vt:lpstr>
      <vt:lpstr>Подходы к временным рядам DL</vt:lpstr>
      <vt:lpstr>Подходы к временным рядам DL</vt:lpstr>
      <vt:lpstr>Подходы к временным рядам DL</vt:lpstr>
      <vt:lpstr>Рекуррентные нейронные сети</vt:lpstr>
      <vt:lpstr>Рекуррентные нейронные сети</vt:lpstr>
      <vt:lpstr>Простая рекуррентная нейронные сети</vt:lpstr>
      <vt:lpstr>Рекуррентные нейронные сети</vt:lpstr>
      <vt:lpstr>Рекуррентные нейронные сети</vt:lpstr>
      <vt:lpstr>Рекуррентные нейронные сети</vt:lpstr>
      <vt:lpstr>Рекуррентные нейронные сети</vt:lpstr>
      <vt:lpstr>Рекуррентные нейронные сети</vt:lpstr>
      <vt:lpstr>Рекуррентные нейронные сети</vt:lpstr>
      <vt:lpstr>Рекуррентные нейронные сети. </vt:lpstr>
      <vt:lpstr>Рекуррентные нейронные сети. </vt:lpstr>
      <vt:lpstr>RNN. Итеративная Авторегрессия</vt:lpstr>
      <vt:lpstr>RNN. Итеративная Авторегрессия</vt:lpstr>
      <vt:lpstr>Глубокая AR сеть</vt:lpstr>
      <vt:lpstr>Глубокая AR сеть</vt:lpstr>
      <vt:lpstr>Глубокая AR сеть</vt:lpstr>
      <vt:lpstr>RNN. Deep AR</vt:lpstr>
      <vt:lpstr>RNN. Deep AR</vt:lpstr>
      <vt:lpstr>RNN. Глубокая AR сеть Для справки</vt:lpstr>
      <vt:lpstr>Вопросы Базовые 1й верно</vt:lpstr>
      <vt:lpstr>Вопросы Продвинутые (X)-верно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AutoRegressive Moving Average models</dc:title>
  <dc:creator>Ронкин Михаил Владимирович</dc:creator>
  <cp:lastModifiedBy>Ронкин Михаил Владимирович</cp:lastModifiedBy>
  <cp:revision>259</cp:revision>
  <dcterms:created xsi:type="dcterms:W3CDTF">2021-11-21T16:45:21Z</dcterms:created>
  <dcterms:modified xsi:type="dcterms:W3CDTF">2023-10-24T15:53:54Z</dcterms:modified>
</cp:coreProperties>
</file>