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 varScale="1">
        <p:scale>
          <a:sx n="117" d="100"/>
          <a:sy n="117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b="1" dirty="0"/>
              <a:t>Простые методы предсказания временных рядов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Существует несколько типов решения задачи прогноза временных рядов.</a:t>
            </a:r>
          </a:p>
          <a:p>
            <a:pPr lvl="0"/>
            <a:r>
              <a:rPr lang="ru-RU" sz="2000" b="1" dirty="0"/>
              <a:t>Стохастические модели (или подход, основанный на моделях)</a:t>
            </a:r>
            <a:r>
              <a:rPr lang="ru-RU" sz="2000" dirty="0"/>
              <a:t> . Методы можно разделить на непараметрические и параметрические.</a:t>
            </a:r>
          </a:p>
          <a:p>
            <a:pPr lvl="0"/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/>
            <a:r>
              <a:rPr lang="ru-RU" sz="2000" dirty="0"/>
              <a:t>на основе аналитической модели поведения ряда,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низкая вероятность переобучения,</a:t>
            </a:r>
          </a:p>
          <a:p>
            <a:pPr lvl="1"/>
            <a:r>
              <a:rPr lang="ru-RU" sz="2000" dirty="0"/>
              <a:t>обеспечивают наилучшую точность для сравнительно простых данных (стационарных с гауссовыми шумами или некоторыми простыми шумами, такими как симметрично распределенные).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/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/>
            <a:r>
              <a:rPr lang="ru-RU" sz="2000" dirty="0"/>
              <a:t>Хорошо работает только в одномерном случае.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lvl="1"/>
            <a:r>
              <a:rPr lang="ru-RU" sz="2000" dirty="0"/>
              <a:t>Для работы 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6268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850898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/>
              <a:t>Строиться на 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при относительно простых </a:t>
            </a:r>
            <a:r>
              <a:rPr lang="ru-RU" sz="2000" dirty="0" err="1"/>
              <a:t>нестационарностях</a:t>
            </a:r>
            <a:r>
              <a:rPr lang="ru-RU" sz="2000" dirty="0"/>
              <a:t> в данных,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/>
              <a:t>низкая производительность для огромных многомерных нестационарных рядов (особенно в случае данных с различным поведением и т. д.).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Более устойчивый к выводам в случае хорошо выбранной модели (из-за сверхвысокого разрешения с выводами для небольших наборов данных).</a:t>
            </a:r>
          </a:p>
        </p:txBody>
      </p:sp>
    </p:spTree>
    <p:extLst>
      <p:ext uri="{BB962C8B-B14F-4D97-AF65-F5344CB8AC3E}">
        <p14:creationId xmlns:p14="http://schemas.microsoft.com/office/powerpoint/2010/main" val="240346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ru-RU" sz="3200" b="1" dirty="0"/>
              <a:t>Методы машинного обучения</a:t>
            </a:r>
            <a:r>
              <a:rPr lang="en-US" sz="3200" b="1" dirty="0"/>
              <a:t>. Прогноз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Модели, управляемые данными (или подход машинного обучения)</a:t>
            </a:r>
            <a:endParaRPr lang="ru-RU" sz="2000" dirty="0"/>
          </a:p>
          <a:p>
            <a:pPr lvl="0"/>
            <a:r>
              <a:rPr lang="ru-RU" sz="2000" dirty="0"/>
              <a:t>Методы можно разделить на классическое машинное обучение и глубокую нейронную сеть.</a:t>
            </a:r>
          </a:p>
          <a:p>
            <a:pPr lvl="0"/>
            <a:r>
              <a:rPr lang="ru-RU" sz="2000" b="1" dirty="0"/>
              <a:t>Классические модели, управляемые данными (или подход машинного обучения)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Такие методы, как векторная регрессия (SVR), случайный лес регрессии, </a:t>
            </a:r>
            <a:r>
              <a:rPr lang="ru-RU" sz="2000" dirty="0" err="1"/>
              <a:t>XGBoost</a:t>
            </a:r>
            <a:r>
              <a:rPr lang="ru-RU" sz="2000" dirty="0"/>
              <a:t> и </a:t>
            </a:r>
            <a:r>
              <a:rPr lang="ru-RU" sz="2000" dirty="0" err="1"/>
              <a:t>тд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Позволяют работать с сильно нелинейными данными.</a:t>
            </a:r>
          </a:p>
          <a:p>
            <a:pPr lvl="1"/>
            <a:r>
              <a:rPr lang="ru-RU" sz="2000" dirty="0"/>
              <a:t>Нет необходимости в статистической гипотезе для модели.</a:t>
            </a:r>
          </a:p>
          <a:p>
            <a:pPr lvl="1"/>
            <a:r>
              <a:rPr lang="ru-RU" sz="2000" dirty="0"/>
              <a:t>Хорошо справляется с нестационарными отношениями между данными.</a:t>
            </a:r>
          </a:p>
          <a:p>
            <a:pPr lvl="1"/>
            <a:r>
              <a:rPr lang="ru-RU" sz="2000" dirty="0"/>
              <a:t>Легко тренировать.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Неявная зависимость выбранной модели и данных от результатов прогноза.</a:t>
            </a:r>
          </a:p>
          <a:p>
            <a:pPr lvl="1"/>
            <a:r>
              <a:rPr lang="ru-RU" sz="2000" dirty="0"/>
              <a:t>Точность сильно зависит от сходства между обученными данными и данными вывода.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7748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err="1"/>
              <a:t>Прогноз</a:t>
            </a:r>
            <a:r>
              <a:rPr lang="en-US" sz="3200" b="1" dirty="0"/>
              <a:t> временного ряда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lvl="0"/>
            <a:r>
              <a:rPr lang="ru-RU" sz="2000" dirty="0"/>
              <a:t>Нет необходимости в статистической гипотезе или конкретной форме модели.</a:t>
            </a:r>
          </a:p>
          <a:p>
            <a:pPr lvl="1"/>
            <a:r>
              <a:rPr lang="ru-RU" sz="20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lvl="1"/>
            <a:r>
              <a:rPr lang="ru-RU" sz="20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lvl="1"/>
            <a:r>
              <a:rPr lang="ru-RU" sz="2000" dirty="0"/>
              <a:t>Автоматически извлекает и обрабатывает сложные признаки и отношения между ними.</a:t>
            </a:r>
          </a:p>
          <a:p>
            <a:pPr lvl="1"/>
            <a:r>
              <a:rPr lang="ru-RU" sz="2000" dirty="0"/>
              <a:t>Требуется длительная настройка </a:t>
            </a:r>
            <a:r>
              <a:rPr lang="ru-RU" sz="2000" dirty="0" err="1"/>
              <a:t>гиперпараметров</a:t>
            </a:r>
            <a:r>
              <a:rPr lang="ru-RU" sz="2000" dirty="0"/>
              <a:t>.</a:t>
            </a:r>
          </a:p>
          <a:p>
            <a:pPr lvl="1"/>
            <a:r>
              <a:rPr lang="ru-RU" sz="2000" dirty="0"/>
              <a:t>Часто требуется ансамбль сетей для получения высокой точности.</a:t>
            </a:r>
          </a:p>
          <a:p>
            <a:pPr lvl="1"/>
            <a:r>
              <a:rPr lang="ru-RU" sz="2000" dirty="0"/>
              <a:t>Тяжело перетренировать.</a:t>
            </a:r>
          </a:p>
          <a:p>
            <a:pPr lvl="1"/>
            <a:r>
              <a:rPr lang="ru-RU" sz="20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0"/>
            <a:r>
              <a:rPr lang="ru-RU" sz="2000" dirty="0"/>
              <a:t>Выбор конкретных методов зависит от поставленной задачи.</a:t>
            </a:r>
          </a:p>
          <a:p>
            <a:pPr lvl="0"/>
            <a:r>
              <a:rPr lang="ru-RU" sz="2000" dirty="0"/>
              <a:t>Для простых и одномерных данных рекомендуется подход, основанный на модели.</a:t>
            </a:r>
          </a:p>
          <a:p>
            <a:pPr lvl="0"/>
            <a:r>
              <a:rPr lang="ru-RU" sz="20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6682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Базовые 1й верно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129096"/>
            <a:ext cx="10515600" cy="5135887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sz="2000" b="1" dirty="0" smtClean="0"/>
              <a:t>Непараметрические статические методы,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</a:t>
            </a:r>
            <a:r>
              <a:rPr lang="ru-RU" sz="2000" dirty="0" smtClean="0"/>
              <a:t>регрессия </a:t>
            </a:r>
            <a:r>
              <a:rPr lang="ru-RU" sz="2000" dirty="0"/>
              <a:t>Строятся</a:t>
            </a:r>
            <a:r>
              <a:rPr lang="ru-RU" sz="2000" dirty="0" smtClean="0"/>
              <a:t> на: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на основе аналитической модели поведения </a:t>
            </a:r>
            <a:r>
              <a:rPr lang="ru-RU" sz="2000" dirty="0" smtClean="0"/>
              <a:t>ВР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/>
              <a:t>На основе данных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/>
              <a:t>На основе экспертных правил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/>
              <a:t>На основе таблиц признаков данных ВР</a:t>
            </a:r>
          </a:p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smtClean="0"/>
              <a:t>и </a:t>
            </a:r>
            <a:r>
              <a:rPr lang="ru-RU" sz="2000" dirty="0"/>
              <a:t>т. д</a:t>
            </a:r>
            <a:r>
              <a:rPr lang="ru-RU" sz="2000" dirty="0" smtClean="0"/>
              <a:t>. </a:t>
            </a:r>
            <a:r>
              <a:rPr lang="ru-RU" sz="2000" dirty="0"/>
              <a:t>Строятся</a:t>
            </a:r>
            <a:r>
              <a:rPr lang="ru-RU" sz="2000" dirty="0" smtClean="0"/>
              <a:t> </a:t>
            </a:r>
            <a:r>
              <a:rPr lang="ru-RU" sz="2000" dirty="0"/>
              <a:t>на основе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/>
              <a:t>аналитико-параметрической </a:t>
            </a:r>
            <a:r>
              <a:rPr lang="ru-RU" sz="2000" dirty="0"/>
              <a:t>модели поведения </a:t>
            </a:r>
            <a:r>
              <a:rPr lang="ru-RU" sz="2000" dirty="0" smtClean="0"/>
              <a:t>ВР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/>
              <a:t>Подтвержденных гипотез о характере распределения значений во ВР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На основе данных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/>
              <a:t>На основе экспертных правил</a:t>
            </a:r>
          </a:p>
          <a:p>
            <a:r>
              <a:rPr lang="ru-RU" sz="2400" b="1" dirty="0" smtClean="0"/>
              <a:t>Модели машинного обучения для анализа ВР </a:t>
            </a:r>
            <a:r>
              <a:rPr lang="ru-RU" sz="2400" dirty="0" smtClean="0"/>
              <a:t>Строятся </a:t>
            </a:r>
            <a:r>
              <a:rPr lang="ru-RU" sz="2400" dirty="0"/>
              <a:t>на основе 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sz="1700" dirty="0"/>
              <a:t>Данных, без строго сформулированных моделей их поведения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700" dirty="0"/>
              <a:t>Данных, со строго сформулированными моделями их поведения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700" dirty="0"/>
              <a:t>Только аналитической модели поведения ВР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sz="1700" dirty="0"/>
              <a:t>аналитико-параметрической модели поведения ВР 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2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Продвинутые </a:t>
            </a:r>
            <a:r>
              <a:rPr lang="ru-RU" sz="4800" b="1" dirty="0" err="1" smtClean="0"/>
              <a:t>жирым</a:t>
            </a:r>
            <a:r>
              <a:rPr lang="en-US" sz="4800" b="1" dirty="0" smtClean="0"/>
              <a:t>-</a:t>
            </a:r>
            <a:r>
              <a:rPr lang="ru-RU" sz="4800" b="1" dirty="0" smtClean="0"/>
              <a:t>верно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9" y="1075308"/>
            <a:ext cx="10515600" cy="5666151"/>
          </a:xfrm>
        </p:spPr>
        <p:txBody>
          <a:bodyPr>
            <a:normAutofit/>
          </a:bodyPr>
          <a:lstStyle/>
          <a:p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Соотнесите примеры и методы предсказания ВР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Линейный тренд, сезонность типа синусоиды, белый гауссов Шум  - 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непараметрической модели ВР </a:t>
            </a:r>
            <a:endParaRPr lang="ru-RU" dirty="0" smtClean="0"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ВР, чья вторая производная  проходит тест на стационарность и позволяет предположить наличие двух сезонных составляющих - </a:t>
            </a:r>
            <a:r>
              <a:rPr lang="ru-RU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параметрической 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модели ВР </a:t>
            </a:r>
            <a:endParaRPr lang="ru-RU" dirty="0" smtClean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>
                <a:cs typeface="Times New Roman" panose="02020603050405020304" pitchFamily="18" charset="0"/>
              </a:rPr>
              <a:t>Много переменный ВР, признаки которого могут быть выделены в ручную, но формально ряд не удается описать – </a:t>
            </a:r>
            <a:r>
              <a:rPr lang="ru-RU" sz="2000" b="1" dirty="0" smtClean="0">
                <a:cs typeface="Times New Roman" panose="02020603050405020304" pitchFamily="18" charset="0"/>
              </a:rPr>
              <a:t>Классические методы машинного обучения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000" dirty="0" smtClean="0">
                <a:cs typeface="Times New Roman" panose="02020603050405020304" pitchFamily="18" charset="0"/>
              </a:rPr>
              <a:t>Много переменный ВР</a:t>
            </a:r>
            <a:r>
              <a:rPr lang="ru-RU" sz="2000" dirty="0"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cs typeface="Times New Roman" panose="02020603050405020304" pitchFamily="18" charset="0"/>
              </a:rPr>
              <a:t>на миллионы записей, признаки в котором в ручную не удаётся выделить с достаточным качеством – </a:t>
            </a:r>
            <a:r>
              <a:rPr lang="ru-RU" sz="2000" b="1" dirty="0" smtClean="0">
                <a:cs typeface="Times New Roman" panose="02020603050405020304" pitchFamily="18" charset="0"/>
              </a:rPr>
              <a:t>методы глубокого обучения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dirty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8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177</Words>
  <Application>Microsoft Office PowerPoint</Application>
  <PresentationFormat>Широкоэкранный</PresentationFormat>
  <Paragraphs>80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Простые методы предсказания временных рядов</vt:lpstr>
      <vt:lpstr>Прогноз временного ряда</vt:lpstr>
      <vt:lpstr>Прогноз временного ряда</vt:lpstr>
      <vt:lpstr>Методы машинного обучения. Прогноз временного ряда</vt:lpstr>
      <vt:lpstr>Прогноз временного ряда</vt:lpstr>
      <vt:lpstr>Вопросы Базовые 1й верно</vt:lpstr>
      <vt:lpstr>Вопросы Продвинутые жирым-верно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90</cp:revision>
  <dcterms:created xsi:type="dcterms:W3CDTF">2021-10-31T10:57:36Z</dcterms:created>
  <dcterms:modified xsi:type="dcterms:W3CDTF">2023-10-19T04:20:17Z</dcterms:modified>
</cp:coreProperties>
</file>