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304" r:id="rId2"/>
    <p:sldId id="305" r:id="rId3"/>
    <p:sldId id="306" r:id="rId4"/>
    <p:sldId id="307" r:id="rId5"/>
    <p:sldId id="375" r:id="rId6"/>
    <p:sldId id="310" r:id="rId7"/>
    <p:sldId id="311" r:id="rId8"/>
    <p:sldId id="312" r:id="rId9"/>
    <p:sldId id="313" r:id="rId10"/>
    <p:sldId id="378" r:id="rId11"/>
    <p:sldId id="379" r:id="rId12"/>
    <p:sldId id="380" r:id="rId13"/>
    <p:sldId id="381" r:id="rId14"/>
    <p:sldId id="384" r:id="rId15"/>
    <p:sldId id="382" r:id="rId16"/>
    <p:sldId id="385" r:id="rId17"/>
    <p:sldId id="314" r:id="rId18"/>
    <p:sldId id="315" r:id="rId19"/>
    <p:sldId id="316" r:id="rId20"/>
    <p:sldId id="320" r:id="rId21"/>
    <p:sldId id="321" r:id="rId22"/>
    <p:sldId id="322" r:id="rId23"/>
    <p:sldId id="323" r:id="rId24"/>
    <p:sldId id="376" r:id="rId25"/>
    <p:sldId id="37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 autoAdjust="0"/>
    <p:restoredTop sz="96327"/>
  </p:normalViewPr>
  <p:slideViewPr>
    <p:cSldViewPr snapToGrid="0">
      <p:cViewPr>
        <p:scale>
          <a:sx n="125" d="100"/>
          <a:sy n="125" d="100"/>
        </p:scale>
        <p:origin x="510" y="-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0246F-5962-E14A-AAF2-985CCFDAC345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A4F326-5F8D-6A4F-9B75-A3402553DF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0765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4F326-5F8D-6A4F-9B75-A3402553DF5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1504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4F326-5F8D-6A4F-9B75-A3402553DF5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0558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CFB4BA-4847-4950-9046-35C574696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50F236-05DE-4EA6-B24B-C0FEBD729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12F55E-4C2C-4815-9251-414FB0B40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7044F1-1BCB-437D-94B7-748CD73BD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FE5FCA-3381-4AA7-97BE-E08360D07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7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FE3F53-D493-48AC-971D-7454A8D78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4A05121-2968-48C3-BB49-AF0AC43AD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A79E25-1AB6-488D-AFD4-754FABB4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133EB6-0DE0-4289-8048-2D6D72BA6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889C22-9049-4BFC-8501-808125020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1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A0A8197-99AF-4047-BB35-1E28D8D181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2B8222B-3624-4C62-9AC8-0C9ACA871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B1FCEF-30E5-4242-9E96-510141165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3953CE-A629-44C1-8C47-D85C4C211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200CE6-DA51-4537-A51E-3A38FB76B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01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2078B4-C8B8-4494-8D96-3C27E8336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14A32-4487-4DEA-8E16-BCEFD6805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AA63F3-81BF-4E33-9692-6778B8E19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E3BEBD-8CC4-4081-9FDB-95EB8C3FA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8FB63A-262B-4B36-853D-8FD6AE113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14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C43E4F-3035-403A-BF75-75C94FBBF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03DCB50-56CC-4CB7-B0E9-C49EE413D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8699E2-26D2-4F29-BECB-D95064481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572401-E422-4507-AF7F-D7097CB4E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C6EC42-24E3-47D8-9888-D943C9272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72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ED8482-B2D7-40A8-802B-023F79090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C7A474-D83F-4629-BFC3-2F4B70530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BDD1A05-87B9-4B2D-8E14-4A30D386B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BC8B2B-8080-4609-A242-EA6E91AF7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7E48783-5AEF-42A6-9B25-9575CD409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1D6438-4412-440C-9295-08502F801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3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3A02B6-9656-414C-BE0E-10520656D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0224BE-5E0C-4E18-BFEF-DD7D38630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F82B3EE-40C5-4C9D-A53F-B840D95C5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CE08FC7-9C8F-40C5-A36C-57D977012B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DA3F2C0-DF9F-4B0C-8FF7-87FA6D0C98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670B12D-A9FE-4003-AD82-C945E4650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1D85015-23A3-46A2-835F-65D23A8CC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ECA17E4-0196-4A48-A9E8-2CDD64816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0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33BF47-6BDB-4118-A251-A1E8A5BAC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7ED7011-686E-45C2-8968-A0B2E5D91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4ACE154-94EF-4E83-9D3F-7EE193022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255E03A-D16A-4D69-90DC-E58F3F32E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08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74E9CB4-2963-43D8-8D7F-D3C9C5A63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54DA748-DD83-4645-AFEB-64F927049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3C6B88-BC8D-458D-A522-282B466F8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70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876CF2-7597-4002-8ABA-F1D3B86D9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3F4F31-CC84-417F-B967-C992A4599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1EC5051-C614-4B70-A698-B21DE6B2C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B9C3610-5D28-44EB-9587-C384AEC28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53EF8BB-8CBF-4362-9146-DEF1DEC21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11AA93E-098B-4DBE-A044-721E37D6D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63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CC3971-FAC8-4F52-B15E-7F9CCA65E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2583E30-D6F9-47C1-B0FD-3070A90D9C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133E1C3-FED5-47C3-8D75-D0E1CE87A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7B8DF28-82CD-4556-9610-6627C6C1E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C754358-7942-4E40-AF93-18EF33D32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356B49-2C0E-451A-8A9A-74FDF9A8C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81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55DBB2-2936-4C5B-A898-17ABF8192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DD482A-BA7D-4219-92B7-5B66F76D4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365484-7FD2-4223-ACAC-F0B65AFF5E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43DC6-30E4-4569-999A-C703F926F2AF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91DAA7-F8E0-4BCD-8D26-540FF2A6E1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E25FF6-6DD2-4839-9908-5D121329B4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26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otexts.com/fpp2/classical-decomposition.html" TargetMode="External"/><Relationship Id="rId2" Type="http://schemas.openxmlformats.org/officeDocument/2006/relationships/hyperlink" Target="https://medium.com/analytics-vidhya/time-series-forecasting-using-tbats-model-ce8c429442a9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gardner.fyi/blog/STL-Part-II/" TargetMode="External"/><Relationship Id="rId4" Type="http://schemas.openxmlformats.org/officeDocument/2006/relationships/hyperlink" Target="https://www.openforecast.org/adam/classical-seasonal-decomposition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B6B433-AB20-4BD4-8E77-84B856A5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450"/>
          </a:xfrm>
        </p:spPr>
        <p:txBody>
          <a:bodyPr>
            <a:normAutofit/>
          </a:bodyPr>
          <a:lstStyle/>
          <a:p>
            <a:r>
              <a:rPr lang="ru-RU" b="1" dirty="0"/>
              <a:t>Регрессионный анализ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CFDC76D-90F0-4FD7-8BA6-954D6D2E6F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3849" y="1171575"/>
                <a:ext cx="11363325" cy="5581649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ru-RU" sz="2400" dirty="0" smtClean="0"/>
                  <a:t>Самый простой метод регрессии - линейная регрессия. </a:t>
                </a:r>
                <a:br>
                  <a:rPr lang="ru-RU" sz="2400" dirty="0" smtClean="0"/>
                </a:br>
                <a:r>
                  <a:rPr lang="ru-RU" sz="2400" dirty="0" smtClean="0"/>
                  <a:t>Этот </a:t>
                </a:r>
                <a:r>
                  <a:rPr lang="ru-RU" sz="2400" dirty="0"/>
                  <a:t>метод основан на предположении, </a:t>
                </a:r>
                <a:r>
                  <a:rPr lang="ru-RU" sz="2400" dirty="0" smtClean="0"/>
                  <a:t/>
                </a:r>
                <a:br>
                  <a:rPr lang="ru-RU" sz="2400" dirty="0" smtClean="0"/>
                </a:br>
                <a:r>
                  <a:rPr lang="ru-RU" sz="2400" dirty="0" smtClean="0"/>
                  <a:t>что </a:t>
                </a:r>
                <a:r>
                  <a:rPr lang="ru-RU" sz="2400" dirty="0"/>
                  <a:t>тренд имеет следующую модель: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ru-RU" sz="2400" dirty="0"/>
                  <a:t>где</a:t>
                </a:r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</a:t>
                </a:r>
                <a:r>
                  <a:rPr lang="ru-RU" dirty="0"/>
                  <a:t>э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то оценка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b="0" i="0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;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- коэффициент наклона и смещение</a:t>
                </a:r>
                <a:r>
                  <a:rPr lang="en-US" dirty="0"/>
                  <a:t>;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переменная шума (случайного фактора) для выборки </a:t>
                </a:r>
                <a:r>
                  <a:rPr lang="en-US" dirty="0"/>
                  <a:t>n. </a:t>
                </a:r>
              </a:p>
              <a:p>
                <a:r>
                  <a:rPr lang="ru-RU" sz="2400" dirty="0"/>
                  <a:t>Эта модель справедлива для любых линейных временных рядов, например, для линейного тренда. Используя эту модель, можно найти предыдущие и будущие значения </a:t>
                </a:r>
                <a:r>
                  <a:rPr lang="ru-RU" sz="2400" dirty="0" err="1" smtClean="0"/>
                  <a:t>даннах</a:t>
                </a:r>
                <a:r>
                  <a:rPr lang="ru-RU" sz="2400" dirty="0" smtClean="0"/>
                  <a:t>.</a:t>
                </a:r>
                <a:r>
                  <a:rPr lang="ru-RU" sz="2400" dirty="0"/>
                  <a:t> Таким образом, наша задача здесь - найти коэффициенты, которые наилучшим образом аппроксимируют ряды по некоторым критериям.</a:t>
                </a:r>
              </a:p>
              <a:p>
                <a:r>
                  <a:rPr lang="ru-RU" sz="2400" dirty="0"/>
                  <a:t>Последнее означает, что мы должны ввести некоторую метрику для оценки отношения точности при выборе параметров нашей модели. Интуитивно мы можем предположить, что в качестве такой метрики можно выбрать минимум среднего по расстояниям между каждой выборкой и </a:t>
                </a:r>
                <a:r>
                  <a:rPr lang="ru-RU" sz="2400" dirty="0" err="1"/>
                  <a:t>аппроксимационной</a:t>
                </a:r>
                <a:r>
                  <a:rPr lang="ru-RU" sz="2400" dirty="0"/>
                  <a:t> кривой.</a:t>
                </a:r>
              </a:p>
              <a:p>
                <a:pPr lvl="1"/>
                <a:r>
                  <a:rPr lang="ru-RU" sz="2000" dirty="0"/>
                  <a:t>Эта метрика упоминалась выше как.</a:t>
                </a:r>
              </a:p>
              <a:p>
                <a:r>
                  <a:rPr lang="ru-RU" sz="2400" dirty="0"/>
                  <a:t>Ряд аппроксимации в указанной выше форме посредством RSS-минимизации называется </a:t>
                </a:r>
                <a:r>
                  <a:rPr lang="ru-RU" sz="2400" b="1" dirty="0"/>
                  <a:t>методом наименьших квадратов (МНК, LSM)</a:t>
                </a:r>
                <a:r>
                  <a:rPr lang="ru-RU" sz="2400" dirty="0"/>
                  <a:t> .</a:t>
                </a:r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CFDC76D-90F0-4FD7-8BA6-954D6D2E6F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849" y="1171575"/>
                <a:ext cx="11363325" cy="5581649"/>
              </a:xfrm>
              <a:blipFill>
                <a:blip r:embed="rId2"/>
                <a:stretch>
                  <a:fillRect l="-590" t="-22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Линейная регрессия: примеры и вычисление функции потерь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841" y="604837"/>
            <a:ext cx="3979333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369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E3A209-E86B-43CF-A4CE-1917FCF9C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3483" y="934356"/>
            <a:ext cx="10932920" cy="3760934"/>
          </a:xfrm>
        </p:spPr>
        <p:txBody>
          <a:bodyPr>
            <a:normAutofit/>
          </a:bodyPr>
          <a:lstStyle/>
          <a:p>
            <a:r>
              <a:rPr lang="ru-RU" sz="8800" b="1" dirty="0" smtClean="0"/>
              <a:t>Регрессионное Разложение временного ряда</a:t>
            </a:r>
            <a:endParaRPr 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347324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pPr algn="ctr"/>
            <a:r>
              <a:rPr lang="ru-RU" dirty="0" smtClean="0"/>
              <a:t>Классический подход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160" y="1219200"/>
            <a:ext cx="11323320" cy="4907280"/>
          </a:xfrm>
        </p:spPr>
        <p:txBody>
          <a:bodyPr>
            <a:norm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Рассмотрим временной с </a:t>
            </a:r>
            <a:r>
              <a:rPr lang="ru-RU" altLang="ru-RU" sz="16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моделью </a:t>
            </a:r>
            <a:r>
              <a:rPr lang="ru-RU" altLang="ru-RU" sz="16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yt</a:t>
            </a:r>
            <a:r>
              <a:rPr lang="ru-RU" altLang="ru-RU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ru-RU" altLang="ru-RU" sz="16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Tt</a:t>
            </a:r>
            <a:r>
              <a:rPr lang="ru-RU" altLang="ru-RU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ru-RU" altLang="ru-RU" sz="16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ru-RU" altLang="ru-RU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l-GR" altLang="ru-RU" sz="16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ru-RU" altLang="ru-RU" sz="16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где </a:t>
            </a:r>
            <a:r>
              <a:rPr lang="ru-RU" altLang="ru-RU" sz="16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Tt</a:t>
            </a:r>
            <a:r>
              <a:rPr lang="ru-RU" altLang="ru-RU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6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это тренд, </a:t>
            </a:r>
            <a:r>
              <a:rPr lang="ru-RU" altLang="ru-RU" sz="1600" dirty="0" err="1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ru-RU" altLang="ru-RU" sz="16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это сезонность </a:t>
            </a: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 значением </a:t>
            </a:r>
            <a:r>
              <a:rPr lang="ru-RU" alt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периода </a:t>
            </a:r>
            <a:r>
              <a:rPr lang="ru-RU" altLang="ru-RU" sz="16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m, и </a:t>
            </a:r>
            <a:r>
              <a:rPr lang="el-GR" altLang="ru-RU" sz="16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ru-RU" altLang="ru-RU" sz="16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это шумы.</a:t>
            </a:r>
            <a:endParaRPr lang="ru-RU" altLang="ru-RU" sz="16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u-RU" alt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ru-RU" altLang="ru-RU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– вычисление тренда методом скользящего среднего </a:t>
            </a:r>
            <a:r>
              <a:rPr lang="en-US" altLang="ru-RU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(MA)</a:t>
            </a:r>
            <a:endParaRPr lang="ru-RU" altLang="ru-RU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 m — четное число, вычислите компонент трендового цикла </a:t>
            </a:r>
            <a:r>
              <a:rPr lang="ru-RU" altLang="ru-RU" sz="1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Tt</a:t>
            </a:r>
            <a:r>
              <a:rPr lang="ru-RU" altLang="ru-RU" sz="1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используя </a:t>
            </a:r>
            <a:r>
              <a:rPr lang="ru-RU" altLang="ru-RU" sz="14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2×m-MA</a:t>
            </a:r>
          </a:p>
          <a:p>
            <a:pPr marL="914400" lvl="2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4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 </a:t>
            </a:r>
            <a:r>
              <a:rPr lang="ru-RU" altLang="ru-RU" sz="1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 – нечетное число, вычислите компонент трендового цикла </a:t>
            </a:r>
            <a:r>
              <a:rPr lang="ru-RU" altLang="ru-RU" sz="1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Tt</a:t>
            </a:r>
            <a:r>
              <a:rPr lang="ru-RU" altLang="ru-RU" sz="1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используя m-MA</a:t>
            </a:r>
            <a:r>
              <a:rPr lang="ru-RU" altLang="ru-RU" sz="14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6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ru-RU" altLang="ru-RU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altLang="ru-RU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altLang="ru-RU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вычисление </a:t>
            </a:r>
            <a:r>
              <a:rPr lang="ru-RU" altLang="ru-RU" sz="16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ru-RU" altLang="ru-RU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l-GR" altLang="ru-RU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endParaRPr lang="ru-RU" altLang="ru-RU" sz="16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6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Вычисление функционала вида  </a:t>
            </a:r>
            <a:r>
              <a:rPr lang="ru-RU" altLang="ru-RU" sz="16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yt−Tt</a:t>
            </a:r>
            <a:endParaRPr lang="ru-RU" altLang="ru-RU" sz="16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6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ru-RU" altLang="ru-RU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r>
              <a:rPr lang="en-US" altLang="ru-RU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altLang="ru-RU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сезонной составляющей </a:t>
            </a:r>
            <a:r>
              <a:rPr lang="ru-RU" altLang="ru-RU" sz="16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ru-RU" altLang="ru-RU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altLang="ru-RU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6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для </a:t>
            </a:r>
            <a:r>
              <a:rPr lang="ru-RU" altLang="ru-RU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каждого </a:t>
            </a:r>
            <a:r>
              <a:rPr lang="ru-RU" altLang="ru-RU" sz="16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значения сезона </a:t>
            </a:r>
            <a:r>
              <a:rPr lang="en-US" altLang="ru-RU" sz="16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u-RU" altLang="ru-RU" sz="16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altLang="ru-RU" sz="1600" dirty="0" err="1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усредните</a:t>
            </a:r>
            <a:r>
              <a:rPr lang="ru-RU" altLang="ru-RU" sz="16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r>
              <a:rPr lang="ru-RU" altLang="ru-RU" sz="16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значения без тренда для этого сезона. Например, для месячных данных сезонный компонент для марта представляет собой среднее значение всех мартовских значений в данных без тренда. Эти значения сезонных компонентов затем корректируются, чтобы их сумма равнялась нулю. Сезонный компонент получается путем объединения этих месячных значений, а затем воспроизведения последовательности для каждого года </a:t>
            </a:r>
            <a:r>
              <a:rPr lang="ru-RU" altLang="ru-RU" sz="16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данных. </a:t>
            </a:r>
          </a:p>
          <a:p>
            <a:pPr marL="45720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6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ru-RU" altLang="ru-RU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r>
              <a:rPr lang="en-US" altLang="ru-RU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altLang="ru-RU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Вычисление остатка </a:t>
            </a:r>
            <a:endParaRPr lang="ru-RU" altLang="ru-RU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6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Вычисление остатка как </a:t>
            </a:r>
            <a:r>
              <a:rPr lang="ru-RU" altLang="ru-RU" sz="16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yt</a:t>
            </a:r>
            <a:r>
              <a:rPr lang="ru-RU" altLang="ru-RU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6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–(</a:t>
            </a:r>
            <a:r>
              <a:rPr lang="ru-RU" altLang="ru-RU" sz="1600" dirty="0" err="1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Tt</a:t>
            </a:r>
            <a:r>
              <a:rPr lang="ru-RU" altLang="ru-RU" sz="16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ru-RU" altLang="ru-RU" sz="1600" dirty="0" err="1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ru-RU" altLang="ru-RU" sz="16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altLang="ru-RU" sz="1800" dirty="0">
              <a:latin typeface="Arial" panose="020B0604020202020204" pitchFamily="34" charset="0"/>
            </a:endParaRPr>
          </a:p>
          <a:p>
            <a:r>
              <a:rPr lang="en-US" sz="1000" dirty="0">
                <a:hlinkClick r:id="rId2"/>
              </a:rPr>
              <a:t>https://</a:t>
            </a:r>
            <a:r>
              <a:rPr lang="en-US" sz="1000" dirty="0" smtClean="0">
                <a:hlinkClick r:id="rId2"/>
              </a:rPr>
              <a:t>medium.com/analytics-vidhya/time-series-forecasting-using-tbats-model-ce8c429442a9</a:t>
            </a:r>
            <a:endParaRPr lang="ru-RU" sz="1000" dirty="0" smtClean="0"/>
          </a:p>
          <a:p>
            <a:r>
              <a:rPr lang="en-US" sz="1000" dirty="0">
                <a:hlinkClick r:id="rId3"/>
              </a:rPr>
              <a:t>https://</a:t>
            </a:r>
            <a:r>
              <a:rPr lang="en-US" sz="1000" dirty="0" smtClean="0">
                <a:hlinkClick r:id="rId3"/>
              </a:rPr>
              <a:t>otexts.com/fpp2/classical-decomposition.html</a:t>
            </a:r>
            <a:endParaRPr lang="ru-RU" sz="1000" dirty="0" smtClean="0"/>
          </a:p>
          <a:p>
            <a:r>
              <a:rPr lang="en-US" sz="1000" dirty="0">
                <a:hlinkClick r:id="rId4"/>
              </a:rPr>
              <a:t>https://</a:t>
            </a:r>
            <a:r>
              <a:rPr lang="en-US" sz="1000" dirty="0" smtClean="0">
                <a:hlinkClick r:id="rId4"/>
              </a:rPr>
              <a:t>www.openforecast.org/adam/classical-seasonal-decomposition.html</a:t>
            </a:r>
            <a:endParaRPr lang="ru-RU" sz="1000" dirty="0" smtClean="0"/>
          </a:p>
          <a:p>
            <a:r>
              <a:rPr lang="en-US" sz="1000" dirty="0">
                <a:hlinkClick r:id="rId5"/>
              </a:rPr>
              <a:t>http://www.gardner.fyi/blog/STL-Part-II</a:t>
            </a:r>
            <a:r>
              <a:rPr lang="en-US" sz="1000" dirty="0" smtClean="0">
                <a:hlinkClick r:id="rId5"/>
              </a:rPr>
              <a:t>/</a:t>
            </a: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45478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1715"/>
          </a:xfrm>
        </p:spPr>
        <p:txBody>
          <a:bodyPr/>
          <a:lstStyle/>
          <a:p>
            <a:r>
              <a:rPr lang="ru-RU" dirty="0" smtClean="0"/>
              <a:t>STL</a:t>
            </a:r>
            <a:r>
              <a:rPr lang="en-US" dirty="0" smtClean="0"/>
              <a:t> </a:t>
            </a:r>
            <a:r>
              <a:rPr lang="ru-RU" dirty="0" smtClean="0"/>
              <a:t>разложение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86840"/>
            <a:ext cx="10515600" cy="5273936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STL </a:t>
            </a:r>
            <a:r>
              <a:rPr lang="ru-RU" dirty="0"/>
              <a:t>— </a:t>
            </a:r>
            <a:r>
              <a:rPr lang="ru-RU" dirty="0" smtClean="0"/>
              <a:t>метод сезонной </a:t>
            </a:r>
            <a:r>
              <a:rPr lang="ru-RU" dirty="0"/>
              <a:t>и трендовой декомпозиции </a:t>
            </a:r>
            <a:r>
              <a:rPr lang="ru-RU" dirty="0" smtClean="0"/>
              <a:t>с помощью оценки </a:t>
            </a:r>
            <a:r>
              <a:rPr lang="ru-RU" dirty="0"/>
              <a:t>нелинейных </a:t>
            </a:r>
            <a:r>
              <a:rPr lang="ru-RU" dirty="0" smtClean="0"/>
              <a:t>взаимосвязей (</a:t>
            </a:r>
            <a:r>
              <a:rPr lang="en-US" dirty="0" smtClean="0"/>
              <a:t>Loess</a:t>
            </a:r>
            <a:r>
              <a:rPr lang="ru-RU" dirty="0" smtClean="0"/>
              <a:t>). </a:t>
            </a:r>
          </a:p>
          <a:p>
            <a:r>
              <a:rPr lang="ru-RU" dirty="0" smtClean="0"/>
              <a:t>Метод заключается в использовании двух циклов.</a:t>
            </a:r>
          </a:p>
          <a:p>
            <a:r>
              <a:rPr lang="ru-RU" dirty="0" smtClean="0"/>
              <a:t>В </a:t>
            </a:r>
            <a:r>
              <a:rPr lang="ru-RU" dirty="0"/>
              <a:t>ходе внутреннего </a:t>
            </a:r>
            <a:r>
              <a:rPr lang="ru-RU" dirty="0" smtClean="0"/>
              <a:t>цикла </a:t>
            </a:r>
          </a:p>
          <a:p>
            <a:pPr lvl="1"/>
            <a:r>
              <a:rPr lang="ru-RU" dirty="0"/>
              <a:t>С</a:t>
            </a:r>
            <a:r>
              <a:rPr lang="ru-RU" dirty="0" smtClean="0"/>
              <a:t>начала </a:t>
            </a:r>
            <a:r>
              <a:rPr lang="ru-RU" dirty="0"/>
              <a:t>вычисляется сезонный компонент и затем удаляется для вычисления компонента тренда. </a:t>
            </a:r>
          </a:p>
          <a:p>
            <a:pPr lvl="1"/>
            <a:r>
              <a:rPr lang="ru-RU" dirty="0" smtClean="0"/>
              <a:t>Сглаживание </a:t>
            </a:r>
            <a:r>
              <a:rPr lang="ru-RU" dirty="0"/>
              <a:t>сезонного компонента выполняется для каждой </a:t>
            </a:r>
            <a:r>
              <a:rPr lang="ru-RU" dirty="0" err="1"/>
              <a:t>подсерии</a:t>
            </a:r>
            <a:r>
              <a:rPr lang="ru-RU" dirty="0"/>
              <a:t> (неделя, месяц, квартал или год) отдельно. </a:t>
            </a:r>
            <a:endParaRPr lang="ru-RU" dirty="0" smtClean="0"/>
          </a:p>
          <a:p>
            <a:pPr lvl="2"/>
            <a:r>
              <a:rPr lang="ru-RU" dirty="0"/>
              <a:t>сглаживание выполняется сначала для всех данных, собранных в январе для всех лет, затем в феврале для всех лет и так далее,</a:t>
            </a:r>
            <a:endParaRPr lang="ru-RU" dirty="0" smtClean="0"/>
          </a:p>
          <a:p>
            <a:pPr lvl="2"/>
            <a:r>
              <a:rPr lang="ru-RU" dirty="0" smtClean="0"/>
              <a:t>Сглаживание </a:t>
            </a:r>
            <a:r>
              <a:rPr lang="ru-RU" dirty="0"/>
              <a:t>сезонного компонента выполняется для каждой </a:t>
            </a:r>
            <a:r>
              <a:rPr lang="ru-RU" dirty="0" err="1"/>
              <a:t>подсерии</a:t>
            </a:r>
            <a:r>
              <a:rPr lang="ru-RU" dirty="0"/>
              <a:t> (неделя, месяц, квартал или год) отдельно. </a:t>
            </a:r>
            <a:endParaRPr lang="ru-RU" dirty="0" smtClean="0"/>
          </a:p>
          <a:p>
            <a:pPr lvl="1"/>
            <a:r>
              <a:rPr lang="ru-RU" dirty="0"/>
              <a:t>Значения для сезонного компонента вычитаются из необработанных данных, таким образом во временных рядах выделяется сезонная вариация. Затем с помощью применения LOESS создается сглаженная линия тренда для остальных значений</a:t>
            </a:r>
            <a:r>
              <a:rPr lang="ru-RU" dirty="0" smtClean="0"/>
              <a:t>.</a:t>
            </a:r>
          </a:p>
          <a:p>
            <a:r>
              <a:rPr lang="ru-RU" dirty="0" smtClean="0"/>
              <a:t>Внешний </a:t>
            </a:r>
            <a:r>
              <a:rPr lang="ru-RU" dirty="0"/>
              <a:t>цикл минимизирует влияние выбросов.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984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212529"/>
                </a:solidFill>
                <a:latin typeface="system-ui"/>
              </a:rPr>
              <a:t>Ло</a:t>
            </a:r>
            <a:r>
              <a:rPr lang="ru-RU" dirty="0" smtClean="0">
                <a:solidFill>
                  <a:srgbClr val="212529"/>
                </a:solidFill>
                <a:latin typeface="system-ui"/>
              </a:rPr>
              <a:t>кальная регрессия </a:t>
            </a:r>
            <a:r>
              <a:rPr lang="en-US" dirty="0" smtClean="0">
                <a:solidFill>
                  <a:srgbClr val="212529"/>
                </a:solidFill>
                <a:latin typeface="system-ui"/>
              </a:rPr>
              <a:t>LOESS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6279" y="1295400"/>
            <a:ext cx="10515600" cy="5096435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Л</a:t>
            </a:r>
            <a:r>
              <a:rPr lang="ru-RU" dirty="0" smtClean="0">
                <a:solidFill>
                  <a:srgbClr val="212529"/>
                </a:solidFill>
                <a:latin typeface="system-ui"/>
              </a:rPr>
              <a:t>ёсс </a:t>
            </a:r>
            <a:r>
              <a:rPr lang="ru-RU" dirty="0">
                <a:solidFill>
                  <a:srgbClr val="212529"/>
                </a:solidFill>
                <a:latin typeface="system-ui"/>
              </a:rPr>
              <a:t>- это </a:t>
            </a:r>
            <a:r>
              <a:rPr lang="ru-RU" dirty="0" smtClean="0">
                <a:solidFill>
                  <a:srgbClr val="212529"/>
                </a:solidFill>
                <a:latin typeface="system-ui"/>
              </a:rPr>
              <a:t>метод локальной непараметрической регрессии</a:t>
            </a:r>
            <a:r>
              <a:rPr lang="ru-RU" dirty="0">
                <a:solidFill>
                  <a:srgbClr val="212529"/>
                </a:solidFill>
                <a:latin typeface="system-ui"/>
              </a:rPr>
              <a:t>, который использует </a:t>
            </a:r>
            <a:r>
              <a:rPr lang="ru-RU" dirty="0" smtClean="0">
                <a:solidFill>
                  <a:srgbClr val="212529"/>
                </a:solidFill>
                <a:latin typeface="system-ui"/>
              </a:rPr>
              <a:t>регрессию </a:t>
            </a:r>
            <a:r>
              <a:rPr lang="ru-RU" dirty="0">
                <a:solidFill>
                  <a:srgbClr val="212529"/>
                </a:solidFill>
                <a:latin typeface="system-ui"/>
              </a:rPr>
              <a:t>для подбора гладкой кривой через точки в последовательности, которая в нашем случае является данными временного ряда. </a:t>
            </a:r>
            <a:endParaRPr lang="en-US" dirty="0" smtClean="0">
              <a:solidFill>
                <a:srgbClr val="212529"/>
              </a:solidFill>
              <a:latin typeface="system-ui"/>
            </a:endParaRPr>
          </a:p>
          <a:p>
            <a:r>
              <a:rPr lang="ru-RU" dirty="0"/>
              <a:t>Также бывает взвешенный </a:t>
            </a:r>
            <a:r>
              <a:rPr lang="en-US" dirty="0"/>
              <a:t>LOWESS</a:t>
            </a:r>
            <a:endParaRPr lang="ru-RU" dirty="0"/>
          </a:p>
          <a:p>
            <a:r>
              <a:rPr lang="ru-RU" dirty="0" smtClean="0">
                <a:solidFill>
                  <a:srgbClr val="212529"/>
                </a:solidFill>
                <a:latin typeface="system-ui"/>
              </a:rPr>
              <a:t>Весовой коэффициент может быть вычислен как</a:t>
            </a:r>
          </a:p>
          <a:p>
            <a:endParaRPr lang="ru-RU" dirty="0" smtClean="0">
              <a:solidFill>
                <a:srgbClr val="212529"/>
              </a:solidFill>
              <a:latin typeface="system-ui"/>
            </a:endParaRPr>
          </a:p>
          <a:p>
            <a:endParaRPr lang="en-US" dirty="0" smtClean="0">
              <a:solidFill>
                <a:srgbClr val="212529"/>
              </a:solidFill>
              <a:latin typeface="system-ui"/>
            </a:endParaRPr>
          </a:p>
          <a:p>
            <a:endParaRPr lang="en-US" dirty="0" smtClean="0"/>
          </a:p>
          <a:p>
            <a:r>
              <a:rPr lang="ru-RU" dirty="0" smtClean="0"/>
              <a:t>где </a:t>
            </a:r>
            <a:r>
              <a:rPr lang="en-US" b="1" i="1" dirty="0"/>
              <a:t>d(x, x</a:t>
            </a:r>
            <a:r>
              <a:rPr lang="en-US" b="1" i="1" dirty="0" smtClean="0"/>
              <a:t>’)</a:t>
            </a:r>
            <a:r>
              <a:rPr lang="ru-RU" b="1" i="1" dirty="0" smtClean="0"/>
              <a:t> – это расстояние от точки </a:t>
            </a:r>
            <a:r>
              <a:rPr lang="en-US" b="1" i="1" dirty="0" smtClean="0"/>
              <a:t>x </a:t>
            </a:r>
            <a:r>
              <a:rPr lang="ru-RU" b="1" i="1" dirty="0" smtClean="0"/>
              <a:t>до каждо</a:t>
            </a:r>
            <a:r>
              <a:rPr lang="ru-RU" b="1" i="1" dirty="0"/>
              <a:t>й</a:t>
            </a:r>
            <a:r>
              <a:rPr lang="ru-RU" b="1" i="1" dirty="0" smtClean="0"/>
              <a:t> </a:t>
            </a:r>
            <a:r>
              <a:rPr lang="en-US" b="1" i="1" dirty="0" smtClean="0"/>
              <a:t>x’</a:t>
            </a:r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Могут быть и другие методы декомпозиции временного ряда </a:t>
            </a:r>
            <a:r>
              <a:rPr lang="en-US" dirty="0"/>
              <a:t>https://otexts.com/fpp2/decomposition.html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endParaRPr lang="ru-RU" dirty="0"/>
          </a:p>
        </p:txBody>
      </p:sp>
      <p:sp>
        <p:nvSpPr>
          <p:cNvPr id="6" name="AutoShape 4" descr="https://miro.medium.com/v2/resize:fit:657/1*Xx7IkDb92Vn2-DpaKbk2EQ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6" descr="https://miro.medium.com/v2/resize:fit:657/1*Xx7IkDb92Vn2-DpaKbk2EQ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8" descr="https://miro.medium.com/v2/resize:fit:657/1*Xx7IkDb92Vn2-DpaKbk2EQ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4480" y="3149338"/>
            <a:ext cx="5261433" cy="1027112"/>
          </a:xfrm>
          <a:prstGeom prst="rect">
            <a:avLst/>
          </a:prstGeom>
        </p:spPr>
      </p:pic>
      <p:pic>
        <p:nvPicPr>
          <p:cNvPr id="1034" name="Picture 10" descr="Lowess Smooth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259" y="2205496"/>
            <a:ext cx="3065966" cy="3065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92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212529"/>
                </a:solidFill>
                <a:latin typeface="system-ui"/>
              </a:rPr>
              <a:t>Пример </a:t>
            </a:r>
            <a:r>
              <a:rPr lang="en-US" dirty="0" smtClean="0">
                <a:solidFill>
                  <a:srgbClr val="212529"/>
                </a:solidFill>
                <a:latin typeface="system-ui"/>
              </a:rPr>
              <a:t>STL</a:t>
            </a:r>
            <a:endParaRPr lang="ru-RU" dirty="0"/>
          </a:p>
        </p:txBody>
      </p:sp>
      <p:sp>
        <p:nvSpPr>
          <p:cNvPr id="6" name="AutoShape 4" descr="https://miro.medium.com/v2/resize:fit:657/1*Xx7IkDb92Vn2-DpaKbk2EQ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6" descr="https://miro.medium.com/v2/resize:fit:657/1*Xx7IkDb92Vn2-DpaKbk2EQ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8" descr="https://miro.medium.com/v2/resize:fit:657/1*Xx7IkDb92Vn2-DpaKbk2EQ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8" name="Picture 4" descr="https://machinelearningmastery.ru/img/0-260804-78860.png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96" y="1594633"/>
            <a:ext cx="3261347" cy="130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5609291" y="574964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https://machinelearningmastery.ru/stl-decomposition-how-to-do-it-from-scratch-b686711986ec/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9109" y="1259453"/>
            <a:ext cx="296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Приблизительный тренд</a:t>
            </a:r>
            <a:endParaRPr lang="ru-RU" dirty="0"/>
          </a:p>
        </p:txBody>
      </p:sp>
      <p:pic>
        <p:nvPicPr>
          <p:cNvPr id="1030" name="Picture 6" descr="https://machinelearningmastery.ru/img/0-152593-246547.png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457" y="1515784"/>
            <a:ext cx="3389494" cy="130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376113" y="1173721"/>
            <a:ext cx="296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детренд</a:t>
            </a:r>
            <a:endParaRPr lang="ru-RU" dirty="0"/>
          </a:p>
        </p:txBody>
      </p:sp>
      <p:pic>
        <p:nvPicPr>
          <p:cNvPr id="1032" name="Picture 8" descr="https://machinelearningmastery.ru/img/0-727269-212136.png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565" y="1563792"/>
            <a:ext cx="3280260" cy="1132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7511565" y="1186558"/>
            <a:ext cx="4246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Группировка по месяцам за год - среднее</a:t>
            </a:r>
            <a:endParaRPr lang="ru-RU" dirty="0"/>
          </a:p>
        </p:txBody>
      </p:sp>
      <p:pic>
        <p:nvPicPr>
          <p:cNvPr id="10" name="Picture 10" descr="https://machinelearningmastery.ru/img/0-366551-335507.png"/>
          <p:cNvPicPr>
            <a:picLocks noGrp="1" noChangeAspect="1" noChangeArrowheads="1"/>
          </p:cNvPicPr>
          <p:nvPr>
            <p:ph idx="1"/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296462"/>
            <a:ext cx="3478257" cy="1336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30734" y="2983158"/>
            <a:ext cx="353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Интерполяция –</a:t>
            </a:r>
            <a:r>
              <a:rPr lang="en-US" dirty="0" smtClean="0"/>
              <a:t>&gt; </a:t>
            </a:r>
            <a:r>
              <a:rPr lang="ru-RU" dirty="0" smtClean="0"/>
              <a:t>Сезонность</a:t>
            </a:r>
            <a:endParaRPr lang="ru-RU" dirty="0"/>
          </a:p>
        </p:txBody>
      </p:sp>
      <p:pic>
        <p:nvPicPr>
          <p:cNvPr id="1036" name="Picture 12" descr="https://machinelearningmastery.ru/img/0-799870-48934.png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217" y="3426518"/>
            <a:ext cx="3367930" cy="1343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3981488" y="2935118"/>
            <a:ext cx="353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Вычитание Сезонности</a:t>
            </a:r>
            <a:endParaRPr lang="ru-RU" dirty="0"/>
          </a:p>
        </p:txBody>
      </p:sp>
      <p:pic>
        <p:nvPicPr>
          <p:cNvPr id="1038" name="Picture 14" descr="https://machinelearningmastery.ru/img/0-86797-893358.png"/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6998" y="3395491"/>
            <a:ext cx="3712351" cy="149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7340861" y="2983158"/>
            <a:ext cx="353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LOWESS</a:t>
            </a:r>
            <a:r>
              <a:rPr lang="ru-RU" dirty="0" smtClean="0"/>
              <a:t> -</a:t>
            </a:r>
            <a:r>
              <a:rPr lang="en-US" dirty="0" smtClean="0"/>
              <a:t>&gt; </a:t>
            </a:r>
            <a:r>
              <a:rPr lang="ru-RU" dirty="0" smtClean="0"/>
              <a:t>Тренд</a:t>
            </a:r>
            <a:endParaRPr lang="ru-RU" dirty="0"/>
          </a:p>
        </p:txBody>
      </p:sp>
      <p:pic>
        <p:nvPicPr>
          <p:cNvPr id="1040" name="Picture 16" descr="https://machinelearningmastery.ru/img/0-96320-349762.png"/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46" y="5362417"/>
            <a:ext cx="3697642" cy="1420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1048273" y="4905786"/>
            <a:ext cx="353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Остаток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95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28434" y="281565"/>
            <a:ext cx="10515600" cy="1325563"/>
          </a:xfrm>
        </p:spPr>
        <p:txBody>
          <a:bodyPr/>
          <a:lstStyle/>
          <a:p>
            <a:r>
              <a:rPr lang="ru-RU" dirty="0" smtClean="0"/>
              <a:t>Использование разложений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5604" y="1237796"/>
            <a:ext cx="10515600" cy="4351338"/>
          </a:xfrm>
        </p:spPr>
        <p:txBody>
          <a:bodyPr/>
          <a:lstStyle/>
          <a:p>
            <a:r>
              <a:rPr lang="ru-RU" dirty="0" smtClean="0"/>
              <a:t>Разложение может быть использовано вместе с предсказанием по составляющим.</a:t>
            </a:r>
          </a:p>
          <a:p>
            <a:r>
              <a:rPr lang="ru-RU" dirty="0" smtClean="0"/>
              <a:t>Такой подход может быть меньше подвержен переобучению.</a:t>
            </a:r>
          </a:p>
          <a:p>
            <a:pPr lvl="1"/>
            <a:r>
              <a:rPr lang="ru-RU" dirty="0" smtClean="0"/>
              <a:t>Чем меньше параметров модели, тем устойчивей ее работа.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159" y="3634954"/>
            <a:ext cx="10810875" cy="3143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93298" y="3413465"/>
            <a:ext cx="403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Пример: </a:t>
            </a:r>
            <a:r>
              <a:rPr lang="en-US" dirty="0" smtClean="0"/>
              <a:t>STL </a:t>
            </a:r>
            <a:r>
              <a:rPr lang="ru-RU" dirty="0" smtClean="0"/>
              <a:t>разложение + </a:t>
            </a:r>
            <a:r>
              <a:rPr lang="en-US" dirty="0" smtClean="0"/>
              <a:t>SES </a:t>
            </a:r>
            <a:r>
              <a:rPr lang="ru-RU" dirty="0" smtClean="0"/>
              <a:t>прогноз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670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E3A209-E86B-43CF-A4CE-1917FCF9C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3483" y="934356"/>
            <a:ext cx="10932920" cy="3760934"/>
          </a:xfrm>
        </p:spPr>
        <p:txBody>
          <a:bodyPr>
            <a:normAutofit/>
          </a:bodyPr>
          <a:lstStyle/>
          <a:p>
            <a:r>
              <a:rPr lang="ru-RU" sz="8800" b="1" dirty="0" smtClean="0"/>
              <a:t>Нелинейная регрессия временного ряда</a:t>
            </a:r>
            <a:endParaRPr 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100951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F94CB6-BC5C-4991-8560-24FF8533A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8755"/>
            <a:ext cx="10515600" cy="1325563"/>
          </a:xfrm>
        </p:spPr>
        <p:txBody>
          <a:bodyPr/>
          <a:lstStyle/>
          <a:p>
            <a:r>
              <a:rPr lang="ru-RU" b="1" dirty="0"/>
              <a:t>Нелинейная регрессия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87D67FA-1088-43B6-8F2D-8ED735F0C0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3875" y="1285875"/>
                <a:ext cx="11264713" cy="5105960"/>
              </a:xfrm>
            </p:spPr>
            <p:txBody>
              <a:bodyPr>
                <a:normAutofit/>
              </a:bodyPr>
              <a:lstStyle/>
              <a:p>
                <a:r>
                  <a:rPr lang="ru-RU" sz="2000" dirty="0" smtClean="0"/>
                  <a:t>Задачу обобщенной регрессии можно записать как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))→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𝑚𝑖𝑛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ru-RU" sz="2000" dirty="0"/>
                  <a:t>где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– это некоторый критерий </a:t>
                </a:r>
                <a:r>
                  <a:rPr lang="en-US" sz="2000" dirty="0"/>
                  <a:t>(</a:t>
                </a:r>
                <a:r>
                  <a:rPr lang="ru-RU" sz="2000" dirty="0"/>
                  <a:t>или функция потерь</a:t>
                </a:r>
                <a:r>
                  <a:rPr lang="en-US" sz="2000" dirty="0"/>
                  <a:t>); </a:t>
                </a:r>
                <a:endParaRPr lang="ru-RU" sz="2000" dirty="0"/>
              </a:p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э</m:t>
                    </m:r>
                    <m:r>
                      <a:rPr lang="ru-RU" sz="2000" b="0" i="0" smtClean="0">
                        <a:latin typeface="Cambria Math" panose="02040503050406030204" pitchFamily="18" charset="0"/>
                      </a:rPr>
                      <m:t>то функция связи некоторых параметров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 и входных данных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, в т.ч.</m:t>
                    </m:r>
                  </m:oMath>
                </a14:m>
                <a:r>
                  <a:rPr lang="ru-RU" sz="2000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ru-RU" sz="2000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).</a:t>
                </a:r>
              </a:p>
              <a:p>
                <a:r>
                  <a:rPr lang="ru-RU" sz="2000" dirty="0"/>
                  <a:t>Проблема обобщенной регрессии (в частности, нелинейной регрессии) может возникнуть, если:</a:t>
                </a:r>
              </a:p>
              <a:p>
                <a:r>
                  <a:rPr lang="ru-RU" sz="2000" dirty="0"/>
                  <a:t>данные не могут быть приведены к линейной форме.</a:t>
                </a:r>
              </a:p>
              <a:p>
                <a:r>
                  <a:rPr lang="ru-RU" sz="2000" dirty="0"/>
                  <a:t>часто связь между данными и ответами не может быть сформулирована аналитически, предполагается только, что связь существует, и мы хотим приблизиться.</a:t>
                </a:r>
              </a:p>
              <a:p>
                <a:r>
                  <a:rPr lang="ru-RU" sz="2000" dirty="0"/>
                  <a:t>Мы хотим классифицировать некоторые данные по известным классам.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87D67FA-1088-43B6-8F2D-8ED735F0C0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3875" y="1285875"/>
                <a:ext cx="11264713" cy="5105960"/>
              </a:xfrm>
              <a:blipFill>
                <a:blip r:embed="rId2"/>
                <a:stretch>
                  <a:fillRect l="-487" t="-13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723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F94CB6-BC5C-4991-8560-24FF8533A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8755"/>
            <a:ext cx="10515600" cy="1325563"/>
          </a:xfrm>
        </p:spPr>
        <p:txBody>
          <a:bodyPr/>
          <a:lstStyle/>
          <a:p>
            <a:r>
              <a:rPr lang="ru-RU" b="1" dirty="0"/>
              <a:t>Нелинейная регрессия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87D67FA-1088-43B6-8F2D-8ED735F0C0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9101" y="1133476"/>
                <a:ext cx="10801350" cy="5438774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ru-RU" dirty="0"/>
                  <a:t>Нелинейная регрессия может быть решена с использованием метода градиентного спуска, в котором итеративно весовой вектор обновляется как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𝜇𝛻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en-US" dirty="0"/>
              </a:p>
              <a:p>
                <a:r>
                  <a:rPr lang="ru-RU" dirty="0"/>
                  <a:t>где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скорость обучения</a:t>
                </a:r>
                <a:r>
                  <a:rPr lang="en-US" dirty="0"/>
                  <a:t>. </a:t>
                </a:r>
              </a:p>
              <a:p>
                <a:r>
                  <a:rPr lang="en-US" dirty="0"/>
                  <a:t> </a:t>
                </a:r>
                <a:r>
                  <a:rPr lang="ru-RU" dirty="0"/>
                  <a:t>если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=∑(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ru-RU" dirty="0"/>
                  <a:t>то</a:t>
                </a:r>
                <a:r>
                  <a:rPr lang="en-US" dirty="0"/>
                  <a:t>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𝜇𝛻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ru-RU" dirty="0"/>
                  <a:t>Процедура градиентного спуска требует инициализации вектора весов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,...,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dirty="0"/>
                  <a:t> - </a:t>
                </a:r>
                <a:r>
                  <a:rPr lang="ru-RU" dirty="0"/>
                  <a:t>первого приближения</a:t>
                </a:r>
                <a:r>
                  <a:rPr lang="en-US" dirty="0"/>
                  <a:t>.</a:t>
                </a:r>
              </a:p>
              <a:p>
                <a:r>
                  <a:rPr lang="ru-RU" dirty="0"/>
                  <a:t>В общем случае результат может зависеть от начальных значений, если предполагается, что функция потерь не будет везде гладкой.</a:t>
                </a:r>
              </a:p>
              <a:p>
                <a:r>
                  <a:rPr lang="ru-RU" dirty="0"/>
                  <a:t>в</a:t>
                </a:r>
                <a14:m>
                  <m:oMath xmlns:m="http://schemas.openxmlformats.org/officeDocument/2006/math"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 целом </m:t>
                    </m:r>
                    <m:sSub>
                      <m:sSubPr>
                        <m:ctrlPr>
                          <a:rPr lang="en-US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может </a:t>
                </a:r>
                <a:r>
                  <a:rPr lang="ru-RU" dirty="0" err="1"/>
                  <a:t>менться</a:t>
                </a:r>
                <a:r>
                  <a:rPr lang="en-US" dirty="0"/>
                  <a:t>!</a:t>
                </a:r>
              </a:p>
              <a:p>
                <a:r>
                  <a:rPr lang="ru-RU" dirty="0"/>
                  <a:t>Минимум потерь можно пропустить - это зависит от скорости обучения</a:t>
                </a:r>
                <a:r>
                  <a:rPr lang="en-US" dirty="0"/>
                  <a:t>! </a:t>
                </a:r>
              </a:p>
              <a:p>
                <a:r>
                  <a:rPr lang="ru-RU" dirty="0"/>
                  <a:t>Процедура градиентного спуска должна быть непрерывной до достижения состояния </a:t>
                </a:r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limited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;</m:t>
                            </m:r>
                          </m:e>
                        </m:mr>
                        <m:mr>
                          <m:e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𝑤h𝑒𝑟𝑒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𝑖𝑠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𝑠𝑜𝑚𝑒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𝑠𝑚𝑎𝑙𝑙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𝑛𝑢𝑚𝑏𝑒𝑟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;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)&lt;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;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Cross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validation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techniques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  <a:p>
                <a:r>
                  <a:rPr lang="ru-RU" dirty="0"/>
                  <a:t>Процедура не гарантирует отсутствие проблем с недостаточным / переобучением.</a:t>
                </a:r>
              </a:p>
              <a:p>
                <a:r>
                  <a:rPr lang="ru-RU" dirty="0"/>
                  <a:t>Как правило, можно использовать модифицированный градиентный спуск (например, стохастический, адаптивный, второго порядка и т. Д.).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87D67FA-1088-43B6-8F2D-8ED735F0C0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9101" y="1133476"/>
                <a:ext cx="10801350" cy="5438774"/>
              </a:xfrm>
              <a:blipFill>
                <a:blip r:embed="rId2"/>
                <a:stretch>
                  <a:fillRect l="-169" t="-12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692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F94CB6-BC5C-4991-8560-24FF8533A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8755"/>
            <a:ext cx="10515600" cy="1325563"/>
          </a:xfrm>
        </p:spPr>
        <p:txBody>
          <a:bodyPr/>
          <a:lstStyle/>
          <a:p>
            <a:r>
              <a:rPr lang="ru-RU" b="1" dirty="0"/>
              <a:t>Нелинейная регрессия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87D67FA-1088-43B6-8F2D-8ED735F0C0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3875" y="1285875"/>
                <a:ext cx="10696575" cy="501015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ru-RU" dirty="0"/>
                  <a:t>Нейронную сеть можно рассматривать как нелинейную регрессию. </a:t>
                </a:r>
              </a:p>
              <a:p>
                <a:r>
                  <a:rPr lang="ru-RU" dirty="0"/>
                  <a:t> Теорема </a:t>
                </a:r>
                <a:r>
                  <a:rPr lang="ru-RU" dirty="0" err="1" smtClean="0"/>
                  <a:t>Цибенко</a:t>
                </a:r>
                <a:r>
                  <a:rPr lang="ru-RU" dirty="0" smtClean="0"/>
                  <a:t>-Хроника </a:t>
                </a:r>
                <a:r>
                  <a:rPr lang="ru-RU" dirty="0"/>
                  <a:t>(1989) утверждает, что каждая ограниченная функция 𝑓 (𝑥) может быть аппроксимирована следующим решением </a:t>
                </a:r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 </a:t>
                </a:r>
                <a:r>
                  <a:rPr lang="ru-RU" dirty="0"/>
                  <a:t>так, что </a:t>
                </a: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),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))&lt;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</a:t>
                </a:r>
                <a:r>
                  <a:rPr lang="ru-RU" dirty="0"/>
                  <a:t>где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ошибка</a:t>
                </a:r>
                <a:r>
                  <a:rPr lang="en-US" dirty="0"/>
                  <a:t>;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результат аппроксимации</a:t>
                </a:r>
                <a:r>
                  <a:rPr lang="en-US" dirty="0"/>
                  <a:t>;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это нелинейная регрессия входного слоя (представляет собой скрытый слой в нейронной сети)</a:t>
                </a:r>
                <a:r>
                  <a:rPr lang="en-US" dirty="0"/>
                  <a:t>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это вес для каждого вывода скрытого слоя</a:t>
                </a:r>
                <a:r>
                  <a:rPr lang="en-US" dirty="0"/>
                  <a:t>;</a:t>
                </a:r>
              </a:p>
              <a:p>
                <a:r>
                  <a:rPr lang="en-US" dirty="0"/>
                  <a:t>M </a:t>
                </a:r>
                <a:r>
                  <a:rPr lang="ru-RU" dirty="0"/>
                  <a:t>это количество </a:t>
                </a:r>
                <a:r>
                  <a:rPr lang="ru-RU" dirty="0" err="1"/>
                  <a:t>связец</a:t>
                </a:r>
                <a:r>
                  <a:rPr lang="ru-RU" dirty="0"/>
                  <a:t> между скрытым и выходным слоями</a:t>
                </a:r>
                <a:r>
                  <a:rPr lang="en-US" dirty="0"/>
                  <a:t>;</a:t>
                </a:r>
              </a:p>
              <a:p>
                <a:r>
                  <a:rPr lang="en-US" dirty="0"/>
                  <a:t>P </a:t>
                </a:r>
                <a:r>
                  <a:rPr lang="ru-RU" dirty="0"/>
                  <a:t>это номер входной функции</a:t>
                </a:r>
                <a:r>
                  <a:rPr lang="en-US" dirty="0"/>
                  <a:t>.   </a:t>
                </a:r>
              </a:p>
              <a:p>
                <a:r>
                  <a:rPr lang="ru-RU" dirty="0" err="1"/>
                  <a:t>Лема</a:t>
                </a:r>
                <a:r>
                  <a:rPr lang="ru-RU" dirty="0"/>
                  <a:t> </a:t>
                </a:r>
                <a:r>
                  <a:rPr lang="ru-RU" dirty="0" err="1"/>
                  <a:t>Уитсона</a:t>
                </a:r>
                <a:r>
                  <a:rPr lang="ru-RU" dirty="0"/>
                  <a:t>: для данных с 𝑝 линейно независимыми характеристиками достаточно 2𝑝 + 1 измерений скрытого слоя.</a:t>
                </a:r>
                <a:endParaRPr lang="en-US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87D67FA-1088-43B6-8F2D-8ED735F0C0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3875" y="1285875"/>
                <a:ext cx="10696575" cy="5010150"/>
              </a:xfrm>
              <a:blipFill>
                <a:blip r:embed="rId2"/>
                <a:stretch>
                  <a:fillRect l="-399" t="-2068" b="-109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870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B6B433-AB20-4BD4-8E77-84B856A5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450"/>
          </a:xfrm>
        </p:spPr>
        <p:txBody>
          <a:bodyPr>
            <a:normAutofit/>
          </a:bodyPr>
          <a:lstStyle/>
          <a:p>
            <a:r>
              <a:rPr lang="ru-RU" b="1" dirty="0"/>
              <a:t>Регрессионный анализ. Обычный МНК 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CFDC76D-90F0-4FD7-8BA6-954D6D2E6F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3849" y="1171575"/>
                <a:ext cx="11363325" cy="558164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ru-RU" dirty="0"/>
                  <a:t>Самым простым МНК является обычный МНК (</a:t>
                </a:r>
                <a:r>
                  <a:rPr lang="en-US" dirty="0"/>
                  <a:t>ordinary LSM, </a:t>
                </a:r>
                <a:r>
                  <a:rPr lang="ru-RU" dirty="0"/>
                  <a:t>OLS</a:t>
                </a:r>
                <a:r>
                  <a:rPr lang="en-US" dirty="0"/>
                  <a:t>M</a:t>
                </a:r>
                <a:r>
                  <a:rPr lang="ru-RU" dirty="0"/>
                  <a:t>). Задачу OLSM можно представить как</a:t>
                </a:r>
                <a:r>
                  <a:rPr lang="en-US" sz="2000" dirty="0"/>
                  <a:t>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nary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acc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→0</m:t>
                      </m:r>
                    </m:oMath>
                  </m:oMathPara>
                </a14:m>
                <a:endParaRPr lang="en-US" sz="20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ru-RU" dirty="0"/>
                  <a:t>В нашем случае это приводит к следующему:</a:t>
                </a:r>
                <a:endParaRPr lang="en-US" sz="20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nary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→0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ru-RU" dirty="0"/>
                  <a:t>Эту проблему можно решить аналитически.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e>
                          </m:nary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 −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nary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nary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sz="20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 ∑</m:t>
                          </m:r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CFDC76D-90F0-4FD7-8BA6-954D6D2E6F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849" y="1171575"/>
                <a:ext cx="11363325" cy="5581649"/>
              </a:xfrm>
              <a:blipFill>
                <a:blip r:embed="rId2"/>
                <a:stretch>
                  <a:fillRect l="-966" t="-9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392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F94CB6-BC5C-4991-8560-24FF8533A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8755"/>
            <a:ext cx="10515600" cy="1325563"/>
          </a:xfrm>
        </p:spPr>
        <p:txBody>
          <a:bodyPr/>
          <a:lstStyle/>
          <a:p>
            <a:r>
              <a:rPr lang="ru-RU" b="1" dirty="0"/>
              <a:t>Нелинейная регрессия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7D67FA-1088-43B6-8F2D-8ED735F0C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5" y="1285875"/>
            <a:ext cx="10696575" cy="5010150"/>
          </a:xfrm>
        </p:spPr>
        <p:txBody>
          <a:bodyPr>
            <a:noAutofit/>
          </a:bodyPr>
          <a:lstStyle/>
          <a:p>
            <a:r>
              <a:rPr lang="ru-RU" sz="2000" b="1" dirty="0"/>
              <a:t>Стохастическая модель </a:t>
            </a:r>
            <a:r>
              <a:rPr lang="ru-RU" sz="2000" b="1" dirty="0" err="1"/>
              <a:t>Prophet</a:t>
            </a:r>
            <a:endParaRPr lang="ru-RU" sz="2000" dirty="0"/>
          </a:p>
          <a:p>
            <a:r>
              <a:rPr lang="ru-RU" sz="2000" dirty="0"/>
              <a:t>Адаптивная модель бизнес-прогноза </a:t>
            </a:r>
            <a:r>
              <a:rPr lang="ru-RU" sz="2000" dirty="0" smtClean="0"/>
              <a:t>Стандартные </a:t>
            </a:r>
            <a:r>
              <a:rPr lang="ru-RU" sz="2000" dirty="0"/>
              <a:t>методы, такие как ARIMA или </a:t>
            </a:r>
            <a:r>
              <a:rPr lang="ru-RU" sz="2000" dirty="0" err="1"/>
              <a:t>Holt-Winter</a:t>
            </a:r>
            <a:r>
              <a:rPr lang="ru-RU" sz="2000" dirty="0"/>
              <a:t>, генерируют стабильные прогнозы, однако они затрудняют прогнозирование быстрых изменений во временных рядах, особенно когда эти изменения вызваны множественными сезонностями или движущимися редкими событиями (например, праздниками).</a:t>
            </a:r>
          </a:p>
          <a:p>
            <a:pPr algn="just"/>
            <a:r>
              <a:rPr lang="ru-RU" sz="2000" dirty="0"/>
              <a:t>С другой стороны, если известна некоторая обобщенная (параметрическая) модель процесса, то модель прогноза можно ввести как адаптивную параметрическую.</a:t>
            </a:r>
          </a:p>
          <a:p>
            <a:pPr algn="just"/>
            <a:r>
              <a:rPr lang="ru-RU" sz="2000" dirty="0"/>
              <a:t>Для бизнес-прогнозов, таких как прогнозирование продаж, цен или спроса, модель можно описать как </a:t>
            </a:r>
          </a:p>
          <a:p>
            <a:pPr lvl="1" algn="just"/>
            <a:r>
              <a:rPr lang="ru-RU" sz="2000" dirty="0"/>
              <a:t>детерминированный  тренд с редкими изменениями; </a:t>
            </a:r>
          </a:p>
          <a:p>
            <a:pPr lvl="1" algn="just"/>
            <a:r>
              <a:rPr lang="ru-RU" sz="2000" dirty="0"/>
              <a:t>множественные сезонности (дни, недели, месяц, годы); </a:t>
            </a:r>
          </a:p>
          <a:p>
            <a:pPr lvl="1" algn="just"/>
            <a:r>
              <a:rPr lang="ru-RU" sz="2000" dirty="0"/>
              <a:t>и редкие события, такие как праздники.</a:t>
            </a:r>
          </a:p>
        </p:txBody>
      </p:sp>
    </p:spTree>
    <p:extLst>
      <p:ext uri="{BB962C8B-B14F-4D97-AF65-F5344CB8AC3E}">
        <p14:creationId xmlns:p14="http://schemas.microsoft.com/office/powerpoint/2010/main" val="149499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374" y="365125"/>
            <a:ext cx="11097426" cy="566367"/>
          </a:xfrm>
        </p:spPr>
        <p:txBody>
          <a:bodyPr>
            <a:noAutofit/>
          </a:bodyPr>
          <a:lstStyle/>
          <a:p>
            <a:r>
              <a:rPr lang="ru-RU" sz="3600" b="1" dirty="0"/>
              <a:t>Обобщенная адаптивная модель</a:t>
            </a:r>
            <a:r>
              <a:rPr lang="en-US" sz="3600" b="1" dirty="0"/>
              <a:t> (</a:t>
            </a:r>
            <a:r>
              <a:rPr lang="ru-RU" sz="3600" b="1" dirty="0"/>
              <a:t>регрессия</a:t>
            </a:r>
            <a:r>
              <a:rPr lang="en-US" sz="3600" b="1" dirty="0"/>
              <a:t>). Prophet</a:t>
            </a:r>
            <a:endParaRPr lang="ru-RU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6373" y="1059679"/>
                <a:ext cx="11835925" cy="5031826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ru-RU" sz="2000" dirty="0"/>
                  <a:t>Обозначенные факторы могут быть заданы следующей моделью</a:t>
                </a:r>
                <a:r>
                  <a:rPr lang="en-US" sz="2000" dirty="0"/>
                  <a:t>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𝑡𝑟𝑒𝑛𝑑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𝑠𝑒𝑎𝑠𝑜𝑛𝑎𝑙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h𝑜𝑙𝑦𝑑𝑎𝑦𝑠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𝑛𝑜𝑖𝑠𝑒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ru-RU" sz="2000" dirty="0"/>
              </a:p>
              <a:p>
                <a:pPr>
                  <a:lnSpc>
                    <a:spcPct val="100000"/>
                  </a:lnSpc>
                </a:pPr>
                <a:r>
                  <a:rPr lang="ru-RU" sz="2000" dirty="0"/>
                  <a:t>где</a:t>
                </a:r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𝑡𝑟𝑒𝑛𝑑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или 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ru-RU" sz="2000" dirty="0" smtClean="0"/>
                  <a:t>непериодический </a:t>
                </a:r>
                <a:r>
                  <a:rPr lang="ru-RU" sz="2000" dirty="0"/>
                  <a:t>кусочно-линейный тренд</a:t>
                </a:r>
              </a:p>
              <a:p>
                <a:pPr marL="457200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𝑡𝑟𝑒𝑛𝑑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)=(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ru-RU" sz="2000" dirty="0"/>
              </a:p>
              <a:p>
                <a:pPr lvl="1">
                  <a:lnSpc>
                    <a:spcPct val="100000"/>
                  </a:lnSpc>
                </a:pPr>
                <a:r>
                  <a:rPr lang="ru-RU" sz="2000" dirty="0"/>
                  <a:t>где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 − скорость роста; 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 и 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 настройки скорости, а 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 − параметр смещения.  </m:t>
                    </m:r>
                  </m:oMath>
                </a14:m>
                <a:endParaRPr lang="ru-RU" sz="2000" i="1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логистически</m:t>
                    </m:r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й тренд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уменьшение и увеличение</m:t>
                        </m:r>
                      </m:e>
                    </m:d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с насыщением</m:t>
                    </m:r>
                  </m:oMath>
                </a14:m>
                <a:endParaRPr lang="ru-RU" sz="20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𝑡𝑟𝑒𝑛𝑑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𝑒𝑥𝑝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))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sz="2000" dirty="0"/>
              </a:p>
              <a:p>
                <a:pPr lvl="1">
                  <a:lnSpc>
                    <a:spcPct val="100000"/>
                  </a:lnSpc>
                </a:pPr>
                <a:r>
                  <a:rPr lang="ru-RU" sz="2000" dirty="0"/>
                  <a:t>где 𝐶, 𝑘, 𝑏 - обучаемые параметры: 𝐶 – коэффициент подъема; 𝑘 - скорость роста; 𝑏 - параметр смещения. 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ru-RU" sz="2000" dirty="0"/>
                  <a:t>Отметим, что библиотека </a:t>
                </a:r>
                <a:r>
                  <a:rPr lang="en-US" sz="2000" b="1" dirty="0"/>
                  <a:t>Facebook</a:t>
                </a:r>
                <a:r>
                  <a:rPr lang="en-US" sz="2000" dirty="0"/>
                  <a:t> </a:t>
                </a:r>
                <a:r>
                  <a:rPr lang="ru-RU" sz="2000" dirty="0"/>
                  <a:t> </a:t>
                </a:r>
                <a:r>
                  <a:rPr lang="en-US" sz="2000" b="1" dirty="0"/>
                  <a:t>Prophet </a:t>
                </a:r>
                <a:r>
                  <a:rPr lang="ru-RU" sz="2000" dirty="0"/>
                  <a:t>включает дополнительную подпрограмму для автоматического выбора точки смены тренда по истории. Точку смены тренда также можно установить вручную.</a:t>
                </a:r>
                <a:r>
                  <a:rPr lang="en-US" sz="1600" dirty="0"/>
                  <a:t/>
                </a:r>
                <a:br>
                  <a:rPr lang="en-US" sz="1600" dirty="0"/>
                </a:br>
                <a:r>
                  <a:rPr lang="en-US" sz="1600" dirty="0"/>
                  <a:t> </a:t>
                </a:r>
                <a:br>
                  <a:rPr lang="en-US" sz="1600" dirty="0"/>
                </a:br>
                <a:endParaRPr lang="en-US" sz="16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6373" y="1059679"/>
                <a:ext cx="11835925" cy="5031826"/>
              </a:xfrm>
              <a:blipFill>
                <a:blip r:embed="rId2"/>
                <a:stretch>
                  <a:fillRect l="-463" t="-7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032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374" y="365125"/>
            <a:ext cx="11097426" cy="566367"/>
          </a:xfrm>
        </p:spPr>
        <p:txBody>
          <a:bodyPr>
            <a:noAutofit/>
          </a:bodyPr>
          <a:lstStyle/>
          <a:p>
            <a:r>
              <a:rPr lang="ru-RU" sz="3600" b="1" dirty="0"/>
              <a:t>Обобщенная адаптивная модель</a:t>
            </a:r>
            <a:r>
              <a:rPr lang="en-US" sz="3600" b="1" dirty="0"/>
              <a:t> (</a:t>
            </a:r>
            <a:r>
              <a:rPr lang="ru-RU" sz="3600" b="1" dirty="0"/>
              <a:t>регрессия</a:t>
            </a:r>
            <a:r>
              <a:rPr lang="en-US" sz="3600" b="1" dirty="0"/>
              <a:t>). Prophet</a:t>
            </a:r>
            <a:endParaRPr lang="ru-RU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6373" y="846034"/>
                <a:ext cx="11835925" cy="5245471"/>
              </a:xfrm>
            </p:spPr>
            <p:txBody>
              <a:bodyPr>
                <a:noAutofit/>
              </a:bodyPr>
              <a:lstStyle/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𝑠𝑒𝑎𝑠𝑜𝑛𝑎𝑙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регулярное периодическое изменение. 6-х дневные сезонности (понедельник, вторник, среда, четверг, пятница, суббота) моделируются как 0 и 1, воскресенье моделируются как линейная комбинация дней предыдущих размеров. неделя, месяц и годы, несколько сезонностей, смоделированных в виде ряда Фурье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𝑠𝑒𝑎𝑠𝑜𝑛𝑎𝑙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nary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000"/>
                        <m:t>cos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(2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𝑛𝑥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000"/>
                        <m:t>sin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(2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𝑛𝑥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)),</m:t>
                      </m:r>
                    </m:oMath>
                  </m:oMathPara>
                </a14:m>
                <a:endParaRPr lang="ru-RU" sz="2000" dirty="0"/>
              </a:p>
              <a:p>
                <a:r>
                  <a:rPr lang="ru-RU" sz="2000" dirty="0"/>
                  <a:t>где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– период в днях </a:t>
                </a:r>
                <a:r>
                  <a:rPr lang="en-US" sz="2000" dirty="0"/>
                  <a:t>(365.25 </a:t>
                </a:r>
                <a:r>
                  <a:rPr lang="ru-RU" sz="2000" dirty="0"/>
                  <a:t>для года</a:t>
                </a:r>
                <a:r>
                  <a:rPr lang="en-US" sz="2000" dirty="0"/>
                  <a:t>, 7 </a:t>
                </a:r>
                <a:r>
                  <a:rPr lang="ru-RU" sz="2000" dirty="0"/>
                  <a:t>для недели</a:t>
                </a:r>
                <a:r>
                  <a:rPr lang="en-US" sz="2000" dirty="0"/>
                  <a:t>);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и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оцениваемые параметры</a:t>
                </a:r>
                <a:r>
                  <a:rPr lang="en-US" sz="2000" dirty="0"/>
                  <a:t>. </a:t>
                </a:r>
              </a:p>
              <a:p>
                <a:pPr lvl="1"/>
                <a:r>
                  <a:rPr lang="ru-RU" sz="1600" dirty="0"/>
                  <a:t>Отметим, что важно выбрать правильно число компонент иначе можно переобучить модель.</a:t>
                </a:r>
              </a:p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h𝑜𝑙𝑦𝑑𝑎𝑦𝑠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редкие, но регулярные </a:t>
                </a:r>
                <a:r>
                  <a:rPr lang="ru-RU" sz="2000" dirty="0" smtClean="0"/>
                  <a:t>события </a:t>
                </a:r>
                <a:endParaRPr lang="ru-RU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h𝑜𝑙𝑦𝑑𝑎𝑦𝑠</m:t>
                      </m:r>
                      <m:d>
                        <m:d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) = [1(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),1(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),…)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sz="2000" dirty="0"/>
              </a:p>
              <a:p>
                <a:r>
                  <a:rPr lang="ru-RU" sz="2000" dirty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ru-RU" sz="20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dirty="0"/>
                  <a:t>- продолжительность выходных; k - нормальное распределение с СКО как параметр и нулевым </a:t>
                </a:r>
                <a:r>
                  <a:rPr lang="ru-RU" sz="2000" dirty="0" smtClean="0"/>
                  <a:t>сдернем </a:t>
                </a:r>
                <a:r>
                  <a:rPr lang="ru-RU" sz="2000" dirty="0"/>
                  <a:t>значением; 𝑛𝑜𝑖𝑠𝑒 (𝑥) - </a:t>
                </a:r>
                <a:r>
                  <a:rPr lang="ru-RU" sz="2000" dirty="0" err="1"/>
                  <a:t>i.i.d</a:t>
                </a:r>
                <a:r>
                  <a:rPr lang="ru-RU" sz="2000" dirty="0"/>
                  <a:t>. - </a:t>
                </a:r>
                <a:r>
                  <a:rPr lang="ru-RU" sz="2000" dirty="0" err="1" smtClean="0"/>
                  <a:t>Гауссовс</a:t>
                </a:r>
                <a:r>
                  <a:rPr lang="ru-RU" sz="2000" dirty="0" err="1"/>
                  <a:t>ы</a:t>
                </a:r>
                <a:r>
                  <a:rPr lang="ru-RU" sz="2000" dirty="0" smtClean="0"/>
                  <a:t> </a:t>
                </a:r>
                <a:r>
                  <a:rPr lang="ru-RU" sz="2000" dirty="0"/>
                  <a:t>шумы.</a:t>
                </a:r>
              </a:p>
              <a:p>
                <a:r>
                  <a:rPr lang="ru-RU" sz="2000" dirty="0"/>
                  <a:t>Примечание. В некоторых источниках вы можете увидеть следующее обозначение</a:t>
                </a:r>
                <a:endParaRPr lang="ru-RU" sz="20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𝑡𝑟𝑒𝑛𝑑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𝑠𝑒𝑎𝑠𝑜𝑛𝑎𝑙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h𝑜𝑙𝑦𝑑𝑎𝑦𝑠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𝑢𝑠𝑒𝑟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𝑟𝑒𝑔𝑟𝑒𝑠𝑠𝑜𝑟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𝑛𝑜𝑖𝑠𝑒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),</m:t>
                    </m:r>
                  </m:oMath>
                </a14:m>
                <a:endParaRPr lang="ru-RU" sz="2000" dirty="0"/>
              </a:p>
              <a:p>
                <a:r>
                  <a:rPr lang="ru-RU" sz="2000" dirty="0"/>
                  <a:t>где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𝑢𝑠𝑒𝑟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𝑟𝑒𝑔𝑟𝑒𝑠𝑠𝑜𝑟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являются регрессорами, которые не описываются другими моделями (в уравнении в большинстве источников компонент включает неявно).</a:t>
                </a:r>
                <a:r>
                  <a:rPr lang="en-US" sz="2000" dirty="0"/>
                  <a:t> </a:t>
                </a:r>
              </a:p>
              <a:p>
                <a:pPr lvl="1"/>
                <a:r>
                  <a:rPr lang="ru-RU" sz="1600" dirty="0"/>
                  <a:t>В</a:t>
                </a:r>
                <a14:m>
                  <m:oMath xmlns:m="http://schemas.openxmlformats.org/officeDocument/2006/math">
                    <m:r>
                      <a:rPr lang="ru-RU" sz="1600" b="0" i="0" smtClean="0">
                        <a:latin typeface="Cambria Math" panose="02040503050406030204" pitchFamily="18" charset="0"/>
                      </a:rPr>
                      <m:t> предыд</m:t>
                    </m:r>
                    <m:r>
                      <a:rPr lang="ru-RU" sz="1600" b="0" i="1" smtClean="0">
                        <a:latin typeface="Cambria Math" panose="02040503050406030204" pitchFamily="18" charset="0"/>
                      </a:rPr>
                      <m:t>ущей нотации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𝑢𝑠𝑒𝑟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𝑟𝑒𝑔𝑟𝑒𝑠𝑠𝑜𝑟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</a:t>
                </a:r>
                <a:r>
                  <a:rPr lang="ru-RU" sz="1600" dirty="0"/>
                  <a:t>часть 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𝑠𝑒𝑎𝑠𝑜𝑛𝑎𝑙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.  </a:t>
                </a:r>
                <a:br>
                  <a:rPr lang="en-US" sz="1600" dirty="0"/>
                </a:br>
                <a:endParaRPr lang="en-US" sz="16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6373" y="846034"/>
                <a:ext cx="11835925" cy="5245471"/>
              </a:xfrm>
              <a:blipFill>
                <a:blip r:embed="rId2"/>
                <a:stretch>
                  <a:fillRect l="-463" t="-1279" b="-1139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93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374" y="365125"/>
            <a:ext cx="11097426" cy="566367"/>
          </a:xfrm>
        </p:spPr>
        <p:txBody>
          <a:bodyPr>
            <a:noAutofit/>
          </a:bodyPr>
          <a:lstStyle/>
          <a:p>
            <a:r>
              <a:rPr lang="ru-RU" sz="3600" b="1" dirty="0"/>
              <a:t>Обобщенная адаптивная модель</a:t>
            </a:r>
            <a:r>
              <a:rPr lang="en-US" sz="3600" b="1" dirty="0"/>
              <a:t> (</a:t>
            </a:r>
            <a:r>
              <a:rPr lang="ru-RU" sz="3600" b="1" dirty="0"/>
              <a:t>регрессия</a:t>
            </a:r>
            <a:r>
              <a:rPr lang="en-US" sz="3600" b="1" dirty="0"/>
              <a:t>). Prophet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6373" y="931492"/>
            <a:ext cx="11835925" cy="5512037"/>
          </a:xfrm>
        </p:spPr>
        <p:txBody>
          <a:bodyPr>
            <a:noAutofit/>
          </a:bodyPr>
          <a:lstStyle/>
          <a:p>
            <a:r>
              <a:rPr lang="ru-RU" sz="2000" b="1" dirty="0"/>
              <a:t>Преимущества пророка</a:t>
            </a:r>
            <a:endParaRPr lang="ru-RU" sz="2000" dirty="0"/>
          </a:p>
          <a:p>
            <a:pPr lvl="1"/>
            <a:r>
              <a:rPr lang="en-US" sz="2000" b="1" dirty="0"/>
              <a:t>Prophet</a:t>
            </a:r>
            <a:r>
              <a:rPr lang="ru-RU" sz="2000" dirty="0"/>
              <a:t> может учесть несколько линейных и нелинейных признаков ряда в качестве компонент.</a:t>
            </a:r>
          </a:p>
          <a:p>
            <a:pPr lvl="1"/>
            <a:r>
              <a:rPr lang="ru-RU" sz="2000" dirty="0"/>
              <a:t>Возможность легко моделировать любое количество сезонностей.</a:t>
            </a:r>
          </a:p>
          <a:p>
            <a:pPr lvl="1"/>
            <a:r>
              <a:rPr lang="ru-RU" sz="2000" dirty="0"/>
              <a:t>Возможность работы с пропущенными датами во временных рядах.</a:t>
            </a:r>
          </a:p>
          <a:p>
            <a:pPr lvl="1"/>
            <a:r>
              <a:rPr lang="ru-RU" sz="2000" dirty="0"/>
              <a:t>Легко интегрирует праздники в модель.</a:t>
            </a:r>
          </a:p>
          <a:p>
            <a:pPr lvl="1"/>
            <a:r>
              <a:rPr lang="ru-RU" sz="2000" dirty="0"/>
              <a:t>Прозрачность модели.</a:t>
            </a:r>
          </a:p>
          <a:p>
            <a:pPr lvl="1"/>
            <a:r>
              <a:rPr lang="ru-RU" sz="2000" dirty="0"/>
              <a:t>Гибкость моделирования тренда.</a:t>
            </a:r>
          </a:p>
          <a:p>
            <a:r>
              <a:rPr lang="ru-RU" sz="2000" b="1" dirty="0"/>
              <a:t>Недостатки пророка</a:t>
            </a:r>
            <a:endParaRPr lang="ru-RU" sz="2000" dirty="0"/>
          </a:p>
          <a:p>
            <a:pPr lvl="1"/>
            <a:r>
              <a:rPr lang="ru-RU" sz="2000" dirty="0" err="1"/>
              <a:t>Prophet</a:t>
            </a:r>
            <a:r>
              <a:rPr lang="ru-RU" sz="2000" dirty="0"/>
              <a:t> не допускает </a:t>
            </a:r>
            <a:r>
              <a:rPr lang="ru-RU" sz="2000" dirty="0" err="1"/>
              <a:t>негауссовского</a:t>
            </a:r>
            <a:r>
              <a:rPr lang="ru-RU" sz="2000" dirty="0"/>
              <a:t> распределения шума</a:t>
            </a:r>
          </a:p>
          <a:p>
            <a:pPr lvl="1"/>
            <a:r>
              <a:rPr lang="ru-RU" sz="2000" dirty="0" err="1"/>
              <a:t>Prophet</a:t>
            </a:r>
            <a:r>
              <a:rPr lang="ru-RU" sz="2000" dirty="0"/>
              <a:t> не принимает во внимание автокорреляцию по невязке (поэтому требуется только распределение гауссова шума).</a:t>
            </a:r>
          </a:p>
          <a:p>
            <a:pPr lvl="1"/>
            <a:r>
              <a:rPr lang="ru-RU" sz="2000" dirty="0" err="1"/>
              <a:t>Prophet</a:t>
            </a:r>
            <a:r>
              <a:rPr lang="ru-RU" sz="2000" dirty="0"/>
              <a:t> не предполагает поведения стохастического тренда (случайного блуждания).</a:t>
            </a:r>
          </a:p>
          <a:p>
            <a:pPr lvl="1"/>
            <a:r>
              <a:rPr lang="ru-RU" sz="2000" dirty="0"/>
              <a:t>Долгосрочное прогнозирование может быть нестабильным с автоматическим выбором точки изменения тренда.</a:t>
            </a:r>
          </a:p>
        </p:txBody>
      </p:sp>
    </p:spTree>
    <p:extLst>
      <p:ext uri="{BB962C8B-B14F-4D97-AF65-F5344CB8AC3E}">
        <p14:creationId xmlns:p14="http://schemas.microsoft.com/office/powerpoint/2010/main" val="69732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E18C16-493F-C0F6-1226-B953C44BB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24" y="0"/>
            <a:ext cx="10515600" cy="1325563"/>
          </a:xfrm>
        </p:spPr>
        <p:txBody>
          <a:bodyPr>
            <a:normAutofit/>
          </a:bodyPr>
          <a:lstStyle/>
          <a:p>
            <a:r>
              <a:rPr lang="ru-RU" sz="4800" b="1" dirty="0" smtClean="0"/>
              <a:t>Вопросы Базовые 1й верно</a:t>
            </a:r>
            <a:endParaRPr lang="ru-RU" sz="4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E421393-E6D9-4C04-F323-217F01E33B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6506" y="1129096"/>
                <a:ext cx="10515600" cy="5614604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ru-RU" sz="2300" b="1" dirty="0" smtClean="0">
                    <a:ea typeface="Calibri" panose="020F0502020204030204" pitchFamily="34" charset="0"/>
                    <a:cs typeface="Times New Roman" panose="02020603050405020304" pitchFamily="18" charset="0"/>
                  </a:rPr>
                  <a:t>Выберите описание линейной регрессионной модели </a:t>
                </a:r>
                <a:r>
                  <a:rPr lang="ru-RU" sz="2300" dirty="0" smtClean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ru-RU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sub>
                        </m:sSub>
                      </m:e>
                    </m:nary>
                    <m:r>
                      <a:rPr lang="ru-RU" sz="2400" b="1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ru-RU" sz="2300" b="1" dirty="0" smtClean="0">
                    <a:ea typeface="Calibri" panose="020F0502020204030204" pitchFamily="34" charset="0"/>
                    <a:cs typeface="Times New Roman" panose="02020603050405020304" pitchFamily="18" charset="0"/>
                  </a:rPr>
                  <a:t> - подлежат оценке.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sz="2300" dirty="0" smtClean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nary>
                    <m:r>
                      <a:rPr lang="ru-RU" sz="20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- подлежат </a:t>
                </a:r>
                <a:r>
                  <a:rPr lang="ru-RU" sz="2000" dirty="0" smtClean="0">
                    <a:ea typeface="Calibri" panose="020F0502020204030204" pitchFamily="34" charset="0"/>
                    <a:cs typeface="Times New Roman" panose="02020603050405020304" pitchFamily="18" charset="0"/>
                  </a:rPr>
                  <a:t>оценке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nary>
                    <m:r>
                      <a:rPr lang="ru-RU" sz="20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ru-RU" sz="2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- подлежат оценке. 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nary>
                    <m:r>
                      <a:rPr lang="ru-RU" sz="24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- подлежат оценке</a:t>
                </a:r>
              </a:p>
              <a:p>
                <a:r>
                  <a:rPr lang="ru-RU" sz="2400" b="1" dirty="0"/>
                  <a:t>Плохо обусловленная </a:t>
                </a:r>
                <a:r>
                  <a:rPr lang="ru-RU" sz="2400" b="1" dirty="0" smtClean="0"/>
                  <a:t>–</a:t>
                </a:r>
                <a:r>
                  <a:rPr lang="en-US" sz="2400" b="1" dirty="0" smtClean="0"/>
                  <a:t> </a:t>
                </a:r>
                <a:r>
                  <a:rPr lang="ru-RU" sz="2400" b="1" dirty="0" smtClean="0"/>
                  <a:t>это если </a:t>
                </a:r>
                <a:r>
                  <a:rPr lang="ru-RU" sz="2400" b="1" dirty="0"/>
                  <a:t>относительно высокая изменчивость результатов оценки, </a:t>
                </a:r>
                <a:r>
                  <a:rPr lang="ru-RU" sz="2400" b="1" dirty="0" smtClean="0"/>
                  <a:t>вызвана</a:t>
                </a:r>
                <a:endParaRPr lang="ru-RU" sz="2300" b="1" dirty="0" smtClean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sz="2000" b="1" dirty="0" smtClean="0"/>
                  <a:t>небольшим возмущением (изменением) </a:t>
                </a:r>
                <a:r>
                  <a:rPr lang="ru-RU" sz="2000" b="1" dirty="0"/>
                  <a:t>входных </a:t>
                </a:r>
                <a:r>
                  <a:rPr lang="ru-RU" sz="2000" b="1" dirty="0" smtClean="0"/>
                  <a:t>данных</a:t>
                </a:r>
                <a:r>
                  <a:rPr lang="ru-RU" sz="2000" b="1" dirty="0" smtClean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n-US" sz="2000" b="1" dirty="0" smtClean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sz="2400" dirty="0" smtClean="0">
                    <a:ea typeface="Calibri" panose="020F0502020204030204" pitchFamily="34" charset="0"/>
                    <a:cs typeface="Times New Roman" panose="02020603050405020304" pitchFamily="18" charset="0"/>
                  </a:rPr>
                  <a:t>Пропусками во входных данных </a:t>
                </a:r>
                <a:endParaRPr lang="en-US" sz="24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sz="2300" dirty="0" smtClean="0">
                    <a:ea typeface="Calibri" panose="020F0502020204030204" pitchFamily="34" charset="0"/>
                    <a:cs typeface="Times New Roman" panose="02020603050405020304" pitchFamily="18" charset="0"/>
                  </a:rPr>
                  <a:t>Слишком большим объемом входных данных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sz="2400" dirty="0" smtClean="0"/>
                  <a:t>большим </a:t>
                </a:r>
                <a:r>
                  <a:rPr lang="ru-RU" sz="2400" dirty="0"/>
                  <a:t>возмущением (изменением</a:t>
                </a:r>
                <a:r>
                  <a:rPr lang="ru-RU" sz="2400" dirty="0" smtClean="0"/>
                  <a:t>) входных </a:t>
                </a:r>
                <a:r>
                  <a:rPr lang="ru-RU" sz="2400" dirty="0"/>
                  <a:t>данных</a:t>
                </a:r>
                <a:r>
                  <a:rPr lang="ru-RU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n-US" sz="24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u-RU" sz="2400" b="1" dirty="0" smtClean="0"/>
                  <a:t>Задача нелинейной регрессии чаще решается</a:t>
                </a:r>
                <a:endParaRPr lang="ru-RU" sz="2300" b="1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sz="2300" b="1" dirty="0" smtClean="0">
                    <a:ea typeface="Calibri" panose="020F0502020204030204" pitchFamily="34" charset="0"/>
                    <a:cs typeface="Times New Roman" panose="02020603050405020304" pitchFamily="18" charset="0"/>
                  </a:rPr>
                  <a:t>Методом градиентного спуска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sz="2300" dirty="0" smtClean="0">
                    <a:ea typeface="Calibri" panose="020F0502020204030204" pitchFamily="34" charset="0"/>
                    <a:cs typeface="Times New Roman" panose="02020603050405020304" pitchFamily="18" charset="0"/>
                  </a:rPr>
                  <a:t>Аналитическими выражениями </a:t>
                </a:r>
                <a:endParaRPr lang="ru-RU" sz="23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sz="2300" dirty="0" smtClean="0">
                    <a:ea typeface="Calibri" panose="020F0502020204030204" pitchFamily="34" charset="0"/>
                    <a:cs typeface="Times New Roman" panose="02020603050405020304" pitchFamily="18" charset="0"/>
                  </a:rPr>
                  <a:t>Табличным методом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sz="2400" dirty="0" smtClean="0">
                    <a:ea typeface="Calibri" panose="020F0502020204030204" pitchFamily="34" charset="0"/>
                    <a:cs typeface="Times New Roman" panose="02020603050405020304" pitchFamily="18" charset="0"/>
                  </a:rPr>
                  <a:t>Случайным перебором значений</a:t>
                </a:r>
              </a:p>
              <a:p>
                <a:r>
                  <a:rPr lang="en-US" sz="2400" b="1" dirty="0" smtClean="0"/>
                  <a:t>STL </a:t>
                </a:r>
                <a:r>
                  <a:rPr lang="ru-RU" sz="2400" b="1" dirty="0" smtClean="0"/>
                  <a:t>разложение это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ru-RU" sz="2400" b="1" dirty="0" smtClean="0">
                    <a:ea typeface="Calibri" panose="020F0502020204030204" pitchFamily="34" charset="0"/>
                    <a:cs typeface="Times New Roman" panose="02020603050405020304" pitchFamily="18" charset="0"/>
                  </a:rPr>
                  <a:t>Разложение на тренд-сезон с использованием локальной регрессии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ru-RU" sz="2400" dirty="0" smtClean="0">
                    <a:ea typeface="Calibri" panose="020F0502020204030204" pitchFamily="34" charset="0"/>
                    <a:cs typeface="Times New Roman" panose="02020603050405020304" pitchFamily="18" charset="0"/>
                  </a:rPr>
                  <a:t>Разложение при помощи скользящего среднего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ru-RU" sz="2400" dirty="0" smtClean="0">
                    <a:ea typeface="Calibri" panose="020F0502020204030204" pitchFamily="34" charset="0"/>
                    <a:cs typeface="Times New Roman" panose="02020603050405020304" pitchFamily="18" charset="0"/>
                  </a:rPr>
                  <a:t>Разложение при помощи тройного экспоненциального сглаживания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ru-RU" sz="2400" dirty="0" smtClean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Разложение при </a:t>
                </a:r>
                <a:r>
                  <a:rPr lang="ru-RU" sz="2000" dirty="0" smtClean="0">
                    <a:ea typeface="Calibri" panose="020F0502020204030204" pitchFamily="34" charset="0"/>
                    <a:cs typeface="Times New Roman" panose="02020603050405020304" pitchFamily="18" charset="0"/>
                  </a:rPr>
                  <a:t>помощи модели обобщенной регрессии</a:t>
                </a:r>
              </a:p>
              <a:p>
                <a:pPr marL="0" indent="0">
                  <a:buNone/>
                </a:pPr>
                <a:endParaRPr lang="ru-RU" sz="23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endParaRPr lang="ru-RU" sz="2400" dirty="0" smtClean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endParaRPr lang="ru-RU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endParaRPr lang="ru-RU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E421393-E6D9-4C04-F323-217F01E33B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6506" y="1129096"/>
                <a:ext cx="10515600" cy="5614604"/>
              </a:xfrm>
              <a:blipFill>
                <a:blip r:embed="rId2"/>
                <a:stretch>
                  <a:fillRect l="-116" t="-152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14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E18C16-493F-C0F6-1226-B953C44BB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10" y="124974"/>
            <a:ext cx="10515600" cy="1325563"/>
          </a:xfrm>
        </p:spPr>
        <p:txBody>
          <a:bodyPr>
            <a:normAutofit/>
          </a:bodyPr>
          <a:lstStyle/>
          <a:p>
            <a:r>
              <a:rPr lang="ru-RU" sz="4800" b="1" dirty="0" smtClean="0"/>
              <a:t>Вопросы Продвинутые </a:t>
            </a:r>
            <a:r>
              <a:rPr lang="en-US" sz="4800" b="1" dirty="0" smtClean="0"/>
              <a:t>(X)-</a:t>
            </a:r>
            <a:r>
              <a:rPr lang="ru-RU" sz="4800" b="1" dirty="0" smtClean="0"/>
              <a:t>верно</a:t>
            </a:r>
            <a:endParaRPr lang="ru-RU" sz="4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E421393-E6D9-4C04-F323-217F01E33B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8929" y="1075308"/>
                <a:ext cx="10515600" cy="3823898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ru-RU" sz="2300" b="1" dirty="0" smtClean="0">
                    <a:ea typeface="Calibri" panose="020F0502020204030204" pitchFamily="34" charset="0"/>
                    <a:cs typeface="Times New Roman" panose="02020603050405020304" pitchFamily="18" charset="0"/>
                  </a:rPr>
                  <a:t>Выберите примеры нелинейной регрессии</a:t>
                </a:r>
                <a:r>
                  <a:rPr lang="en-US" sz="2300" b="1" dirty="0" smtClean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2300" b="1" dirty="0" smtClean="0">
                    <a:ea typeface="Calibri" panose="020F0502020204030204" pitchFamily="34" charset="0"/>
                    <a:cs typeface="Times New Roman" panose="02020603050405020304" pitchFamily="18" charset="0"/>
                  </a:rPr>
                  <a:t>относительно вектора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ru-RU" sz="2300" b="1" dirty="0" smtClean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>
                    <a:cs typeface="Times New Roman" panose="02020603050405020304" pitchFamily="18" charset="0"/>
                  </a:rPr>
                  <a:t>(х)</a:t>
                </a: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>
                    <a:cs typeface="Times New Roman" panose="02020603050405020304" pitchFamily="18" charset="0"/>
                  </a:rPr>
                  <a:t>)</a:t>
                </a:r>
                <a:r>
                  <a:rPr lang="ru-RU" dirty="0">
                    <a:cs typeface="Times New Roman" panose="02020603050405020304" pitchFamily="18" charset="0"/>
                  </a:rPr>
                  <a:t>(</a:t>
                </a:r>
                <a:r>
                  <a:rPr lang="ru-RU" dirty="0" smtClean="0">
                    <a:cs typeface="Times New Roman" panose="02020603050405020304" pitchFamily="18" charset="0"/>
                  </a:rPr>
                  <a:t>х)</a:t>
                </a: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 smtClean="0">
                  <a:cs typeface="Times New Roman" panose="020206030504050203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>
                  <a:cs typeface="Times New Roman" panose="020206030504050203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m:rPr>
                            <m:nor/>
                          </m:rPr>
                          <a:rPr lang="en-US" dirty="0"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sz="2300" b="1" dirty="0" smtClean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28600" lvl="1"/>
                <a:r>
                  <a:rPr lang="ru-RU" sz="2300" b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Выберите </a:t>
                </a:r>
                <a:r>
                  <a:rPr lang="ru-RU" sz="2300" b="1" dirty="0" smtClean="0">
                    <a:ea typeface="Calibri" panose="020F0502020204030204" pitchFamily="34" charset="0"/>
                    <a:cs typeface="Times New Roman" panose="02020603050405020304" pitchFamily="18" charset="0"/>
                  </a:rPr>
                  <a:t>правильные утверждения относительно моделей нелинейной регрессии</a:t>
                </a:r>
              </a:p>
              <a:p>
                <a:pPr lvl="1"/>
                <a:r>
                  <a:rPr lang="ru-RU" sz="1800" dirty="0" smtClean="0"/>
                  <a:t>может </a:t>
                </a:r>
                <a:r>
                  <a:rPr lang="ru-RU" sz="1800" dirty="0"/>
                  <a:t>учесть несколько линейных и нелинейных признаков ряда в качестве компонент</a:t>
                </a:r>
                <a:r>
                  <a:rPr lang="ru-RU" sz="1800" dirty="0" smtClean="0"/>
                  <a:t>.(х)</a:t>
                </a:r>
                <a:endParaRPr lang="ru-RU" sz="1800" dirty="0"/>
              </a:p>
              <a:p>
                <a:pPr lvl="1"/>
                <a:r>
                  <a:rPr lang="ru-RU" sz="1800" dirty="0"/>
                  <a:t>Возможность </a:t>
                </a:r>
                <a:r>
                  <a:rPr lang="ru-RU" sz="1800" dirty="0" smtClean="0"/>
                  <a:t>моделировать сложные и нестационарные сезонности.</a:t>
                </a:r>
                <a:r>
                  <a:rPr lang="ru-RU" sz="1800" dirty="0"/>
                  <a:t> (х</a:t>
                </a:r>
                <a:r>
                  <a:rPr lang="ru-RU" sz="1800" dirty="0" smtClean="0"/>
                  <a:t>)</a:t>
                </a:r>
              </a:p>
              <a:p>
                <a:pPr lvl="1"/>
                <a:r>
                  <a:rPr lang="ru-RU" sz="1800" dirty="0" smtClean="0">
                    <a:ea typeface="Calibri" panose="020F0502020204030204" pitchFamily="34" charset="0"/>
                    <a:cs typeface="Times New Roman" panose="02020603050405020304" pitchFamily="18" charset="0"/>
                  </a:rPr>
                  <a:t>Не позволяет ввести регуляризацию</a:t>
                </a:r>
              </a:p>
              <a:p>
                <a:pPr lvl="1"/>
                <a:r>
                  <a:rPr lang="ru-RU" sz="18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Требует разложения </a:t>
                </a:r>
                <a:r>
                  <a:rPr lang="ru-RU" sz="1800" dirty="0" smtClean="0">
                    <a:ea typeface="Calibri" panose="020F0502020204030204" pitchFamily="34" charset="0"/>
                    <a:cs typeface="Times New Roman" panose="02020603050405020304" pitchFamily="18" charset="0"/>
                  </a:rPr>
                  <a:t>ВР на компоненты</a:t>
                </a:r>
              </a:p>
              <a:p>
                <a:pPr lvl="1"/>
                <a:r>
                  <a:rPr lang="ru-RU" sz="1800" dirty="0" smtClean="0">
                    <a:ea typeface="Calibri" panose="020F0502020204030204" pitchFamily="34" charset="0"/>
                    <a:cs typeface="Times New Roman" panose="02020603050405020304" pitchFamily="18" charset="0"/>
                  </a:rPr>
                  <a:t>Не работает в случае ВР с </a:t>
                </a:r>
                <a:r>
                  <a:rPr lang="ru-RU" sz="1800" dirty="0" err="1" smtClean="0">
                    <a:ea typeface="Calibri" panose="020F0502020204030204" pitchFamily="34" charset="0"/>
                    <a:cs typeface="Times New Roman" panose="02020603050405020304" pitchFamily="18" charset="0"/>
                  </a:rPr>
                  <a:t>выбрасами</a:t>
                </a:r>
                <a:endParaRPr lang="ru-RU" sz="2300" b="1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28600" lvl="1"/>
                <a:r>
                  <a:rPr lang="ru-RU" sz="2300" b="1" dirty="0" smtClean="0">
                    <a:ea typeface="Calibri" panose="020F0502020204030204" pitchFamily="34" charset="0"/>
                    <a:cs typeface="Times New Roman" panose="02020603050405020304" pitchFamily="18" charset="0"/>
                  </a:rPr>
                  <a:t>Выберите примеры когда обучение обеспечило наибольшую обобщающе способность</a:t>
                </a:r>
                <a:endParaRPr lang="ru-RU" sz="2300" b="1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endParaRPr lang="ru-RU" sz="2000" dirty="0" smtClean="0">
                  <a:cs typeface="Times New Roman" panose="02020603050405020304" pitchFamily="18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endParaRPr lang="ru-RU" sz="20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E421393-E6D9-4C04-F323-217F01E33B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8929" y="1075308"/>
                <a:ext cx="10515600" cy="3823898"/>
              </a:xfrm>
              <a:blipFill>
                <a:blip r:embed="rId2"/>
                <a:stretch>
                  <a:fillRect l="-522" t="-5892" b="-27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Improve your Regression with Regularization - Improve the Performance of a  Machine Learning Model - OpenClassroom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50" r="72644" b="4090"/>
          <a:stretch/>
        </p:blipFill>
        <p:spPr bwMode="auto">
          <a:xfrm>
            <a:off x="5084483" y="5028651"/>
            <a:ext cx="1654174" cy="1829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prove your Regression with Regularization - Improve the Performance of a  Machine Learning Model - OpenClassroom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26" t="22294" r="31500" b="5146"/>
          <a:stretch/>
        </p:blipFill>
        <p:spPr bwMode="auto">
          <a:xfrm>
            <a:off x="490258" y="5303413"/>
            <a:ext cx="1428750" cy="127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prove your Regression with Regularization - Improve the Performance of a  Machine Learning Model - OpenClassroom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38" t="30474" r="-4694" b="12797"/>
          <a:stretch/>
        </p:blipFill>
        <p:spPr bwMode="auto">
          <a:xfrm>
            <a:off x="7103783" y="5028651"/>
            <a:ext cx="1863724" cy="1611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/>
          <a:srcRect l="3592" t="10837"/>
          <a:stretch/>
        </p:blipFill>
        <p:spPr>
          <a:xfrm>
            <a:off x="2389452" y="5383089"/>
            <a:ext cx="2224587" cy="12001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33565" y="6084462"/>
            <a:ext cx="542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1(x)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3579928" y="6014067"/>
            <a:ext cx="542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2(x)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5807692" y="5997160"/>
            <a:ext cx="542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8169892" y="5983164"/>
            <a:ext cx="542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pic>
        <p:nvPicPr>
          <p:cNvPr id="1034" name="Picture 10" descr="Overfitti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60" t="8261"/>
          <a:stretch/>
        </p:blipFill>
        <p:spPr bwMode="auto">
          <a:xfrm>
            <a:off x="9332633" y="5000428"/>
            <a:ext cx="1690110" cy="149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0480607" y="5977116"/>
            <a:ext cx="542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491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B6B433-AB20-4BD4-8E77-84B856A5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450"/>
          </a:xfrm>
        </p:spPr>
        <p:txBody>
          <a:bodyPr>
            <a:normAutofit/>
          </a:bodyPr>
          <a:lstStyle/>
          <a:p>
            <a:r>
              <a:rPr lang="ru-RU" b="1" dirty="0" smtClean="0"/>
              <a:t>Полиномиальная регрессия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CFDC76D-90F0-4FD7-8BA6-954D6D2E6F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3849" y="1171576"/>
                <a:ext cx="11363325" cy="4076700"/>
              </a:xfrm>
            </p:spPr>
            <p:txBody>
              <a:bodyPr>
                <a:normAutofit fontScale="47500" lnSpcReduction="20000"/>
              </a:bodyPr>
              <a:lstStyle/>
              <a:p>
                <a:r>
                  <a:rPr lang="ru-RU" dirty="0" smtClean="0"/>
                  <a:t>В более общем случае, когда ряд может быть выражен как некоторая линейная комбинация членов, например полиномиальная регрессия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ru-RU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+...+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 для полиномиальной регрессии</a:t>
                </a:r>
                <a:endParaRPr lang="en-US" dirty="0" smtClean="0"/>
              </a:p>
              <a:p>
                <a:pPr marL="0" indent="0" algn="ctr">
                  <a:buNone/>
                </a:pPr>
                <a:endParaRPr lang="ru-RU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+...+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для каждой выборки 𝑦𝑛 оценка может быть дана как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en-US" dirty="0"/>
              </a:p>
              <a:p>
                <a:r>
                  <a:rPr lang="ru-RU" dirty="0"/>
                  <a:t>где</a:t>
                </a:r>
                <a:endParaRPr lang="en-US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отображение i-го члена, а нулевой член - смещение</a:t>
                </a:r>
                <a:r>
                  <a:rPr lang="en-US" dirty="0"/>
                  <a:t>;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,...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;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),...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CFDC76D-90F0-4FD7-8BA6-954D6D2E6F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849" y="1171576"/>
                <a:ext cx="11363325" cy="4076700"/>
              </a:xfrm>
              <a:blipFill>
                <a:blip r:embed="rId2"/>
                <a:stretch>
                  <a:fillRect l="-54" t="-124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B2627FF3-E2FD-4694-8735-A67C5A641367}"/>
                  </a:ext>
                </a:extLst>
              </p:cNvPr>
              <p:cNvSpPr/>
              <p:nvPr/>
            </p:nvSpPr>
            <p:spPr>
              <a:xfrm>
                <a:off x="1466850" y="5250483"/>
                <a:ext cx="9258300" cy="15193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Обратите внимание: решение МНК работает для любого симметричного распределения шумов 𝜂, с нулевым средним значением и ограниченной дисперсией, в частности, для гауссовского распределения шума, так что:</a:t>
                </a:r>
                <a:endParaRPr lang="ru-RU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𝑒𝑣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∞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𝑐𝑜𝑣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lit/>
                        </m:rP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m:rPr>
                          <m:lit/>
                        </m:rP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то есть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𝑊𝐺𝑁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lit/>
                        </m:rP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шум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B2627FF3-E2FD-4694-8735-A67C5A6413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850" y="5250483"/>
                <a:ext cx="9258300" cy="1519390"/>
              </a:xfrm>
              <a:prstGeom prst="rect">
                <a:avLst/>
              </a:prstGeom>
              <a:blipFill>
                <a:blip r:embed="rId3"/>
                <a:stretch>
                  <a:fillRect l="-593" t="-2000" b="-12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940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B6B433-AB20-4BD4-8E77-84B856A5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450"/>
          </a:xfrm>
        </p:spPr>
        <p:txBody>
          <a:bodyPr>
            <a:normAutofit/>
          </a:bodyPr>
          <a:lstStyle/>
          <a:p>
            <a:r>
              <a:rPr lang="ru-RU" b="1" dirty="0"/>
              <a:t>Регрессионный анализ. Обычный МНК 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CFDC76D-90F0-4FD7-8BA6-954D6D2E6F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3849" y="1171575"/>
                <a:ext cx="11363325" cy="532129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sz="2400" dirty="0"/>
                  <a:t>в</a:t>
                </a:r>
                <a14:m>
                  <m:oMath xmlns:m="http://schemas.openxmlformats.org/officeDocument/2006/math">
                    <m:r>
                      <a:rPr lang="ru-RU" sz="2400" b="0" i="0" smtClean="0">
                        <a:latin typeface="Cambria Math" panose="02040503050406030204" pitchFamily="18" charset="0"/>
                      </a:rPr>
                      <m:t>вед</m:t>
                    </m:r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ем вектор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,...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и</a:t>
                </a:r>
                <a14:m>
                  <m:oMath xmlns:m="http://schemas.openxmlformats.org/officeDocument/2006/math">
                    <m:r>
                      <a:rPr lang="ru-RU" sz="2400" b="0" i="0" smtClean="0">
                        <a:latin typeface="Cambria Math" panose="02040503050406030204" pitchFamily="18" charset="0"/>
                      </a:rPr>
                      <m:t> матрицу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(0),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(1),...,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−1))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тогда можно записать линейную регрессию в следующей форме</a:t>
                </a: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ru-RU" sz="2400" dirty="0"/>
                  <a:t>где</a:t>
                </a:r>
                <a:endParaRPr lang="en-US" sz="2400" dirty="0"/>
              </a:p>
              <a:p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,...)</m:t>
                    </m:r>
                  </m:oMath>
                </a14:m>
                <a:r>
                  <a:rPr lang="en-US" sz="2400" dirty="0"/>
                  <a:t>; 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и</a:t>
                </a:r>
                <a14:m>
                  <m:oMath xmlns:m="http://schemas.openxmlformats.org/officeDocument/2006/math">
                    <m:r>
                      <a:rPr lang="ru-RU" sz="2400" b="0" i="0" smtClean="0">
                        <a:latin typeface="Cambria Math" panose="02040503050406030204" pitchFamily="18" charset="0"/>
                      </a:rPr>
                      <m:t>меет раз</m:t>
                    </m:r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мер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US" sz="2400" dirty="0"/>
                  <a:t> (</a:t>
                </a:r>
                <a:r>
                  <a:rPr lang="ru-RU" sz="2400" dirty="0"/>
                  <a:t>строка</a:t>
                </a:r>
                <a:r>
                  <a:rPr lang="en-US" sz="2400" dirty="0"/>
                  <a:t>); 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и</a:t>
                </a:r>
                <a14:m>
                  <m:oMath xmlns:m="http://schemas.openxmlformats.org/officeDocument/2006/math">
                    <m:r>
                      <a:rPr lang="ru-RU" sz="2400">
                        <a:latin typeface="Cambria Math" panose="02040503050406030204" pitchFamily="18" charset="0"/>
                      </a:rPr>
                      <m:t>меет раз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мер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1×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/>
                  <a:t> (</a:t>
                </a:r>
                <a:r>
                  <a:rPr lang="ru-RU" sz="2400" dirty="0"/>
                  <a:t>столбец</a:t>
                </a:r>
                <a:r>
                  <a:rPr lang="en-US" sz="2400" dirty="0"/>
                  <a:t>); 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и</a:t>
                </a:r>
                <a14:m>
                  <m:oMath xmlns:m="http://schemas.openxmlformats.org/officeDocument/2006/math">
                    <m:r>
                      <a:rPr lang="ru-RU" sz="2400">
                        <a:latin typeface="Cambria Math" panose="02040503050406030204" pitchFamily="18" charset="0"/>
                      </a:rPr>
                      <m:t>меет раз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мер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+1)×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/>
                  <a:t> (</a:t>
                </a:r>
                <a:r>
                  <a:rPr lang="ru-RU" sz="2400" dirty="0"/>
                  <a:t>матрица</a:t>
                </a:r>
                <a:r>
                  <a:rPr lang="en-US" sz="2400" dirty="0"/>
                  <a:t>).</a:t>
                </a:r>
              </a:p>
              <a:p>
                <a:r>
                  <a:rPr lang="ru-RU" sz="2400" dirty="0"/>
                  <a:t>Для обсуждаемой модели можно сказать, что или серия имеет 𝑝 + 1 характеристики, или порядок модели.Решение задачи OLS в нашем обобщенном случае</a:t>
                </a:r>
                <a:endParaRPr lang="ru-RU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  <a:p>
                <a:r>
                  <a:rPr lang="ru-RU" dirty="0"/>
                  <a:t>где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ru-RU" dirty="0"/>
                  <a:t>это </a:t>
                </a:r>
                <a:r>
                  <a:rPr lang="ru-RU" dirty="0" err="1"/>
                  <a:t>псведообратная</a:t>
                </a:r>
                <a:r>
                  <a:rPr lang="ru-RU" dirty="0"/>
                  <a:t> матрица</a:t>
                </a:r>
                <a:r>
                  <a:rPr lang="en-US" dirty="0"/>
                  <a:t>.</a:t>
                </a:r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CFDC76D-90F0-4FD7-8BA6-954D6D2E6F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849" y="1171575"/>
                <a:ext cx="11363325" cy="5321299"/>
              </a:xfrm>
              <a:blipFill>
                <a:blip r:embed="rId2"/>
                <a:stretch>
                  <a:fillRect l="-966" t="-21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263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B0BD9A-7621-4C6C-83FB-EF548642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931" y="365126"/>
            <a:ext cx="10806869" cy="84455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Регрессионный анализ. Теорема Гаусса-Маркова.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EC09A9B-37BF-4A6D-BEFD-DC9A189B1B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2899" y="1352550"/>
                <a:ext cx="11496675" cy="525780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ru-RU" dirty="0"/>
                  <a:t>Теорема Гаусса-Маркова утверждает, что для гауссовского распределения шума OLS обеспечивает статистически эффективную линейную несмещенную оценку (</a:t>
                </a:r>
                <a:r>
                  <a:rPr lang="en-US" dirty="0"/>
                  <a:t>BLUE</a:t>
                </a:r>
                <a:r>
                  <a:rPr lang="ru-RU" dirty="0"/>
                  <a:t>) с дисперсией этой оценки.</a:t>
                </a:r>
              </a:p>
              <a:p>
                <a:pPr marL="0" indent="0">
                  <a:spcBef>
                    <a:spcPts val="900"/>
                  </a:spcBef>
                  <a:spcAft>
                    <a:spcPts val="9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dirty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dirty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dirty="0">
                          <a:latin typeface="Cambria Math" panose="02040503050406030204" pitchFamily="18" charset="0"/>
                        </a:rPr>
                        <m:t>. 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spcBef>
                    <a:spcPts val="900"/>
                  </a:spcBef>
                  <a:spcAft>
                    <a:spcPts val="900"/>
                  </a:spcAft>
                  <a:buNone/>
                </a:pPr>
                <a:r>
                  <a:rPr lang="ru-RU" dirty="0"/>
                  <a:t>Более общий случай решения методом наименьших квадратов для немного нестационарного случая - это взвешенное МНК (WLS) решение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900"/>
                  </a:spcBef>
                  <a:spcAft>
                    <a:spcPts val="9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𝐴𝑋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𝐴𝑌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ru-RU" dirty="0"/>
                  <a:t>где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это матрица весов</a:t>
                </a:r>
                <a:r>
                  <a:rPr lang="en-US" dirty="0"/>
                  <a:t>. </a:t>
                </a: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ru-RU" dirty="0"/>
                  <a:t>Частный случай (обобщенный МНК, GLS), когда </a:t>
                </a:r>
                <a:endParaRPr lang="ru-RU" i="1" dirty="0">
                  <a:latin typeface="Cambria Math" panose="020405030504060302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𝑐𝑜𝑣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в т.ч.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𝑐𝑜𝑣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)≠0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EC09A9B-37BF-4A6D-BEFD-DC9A189B1B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2899" y="1352550"/>
                <a:ext cx="11496675" cy="5257800"/>
              </a:xfrm>
              <a:blipFill>
                <a:blip r:embed="rId2"/>
                <a:stretch>
                  <a:fillRect l="-1060" t="-1972" b="-2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805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36C8B6-D3FE-4F56-8994-B00C81E35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pPr algn="ctr"/>
            <a:r>
              <a:rPr lang="ru-RU" b="1" dirty="0"/>
              <a:t>Проблема плохой обусловленности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5164AB-232A-4BDE-A9F7-2402AF183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042172"/>
            <a:ext cx="11534775" cy="5305425"/>
          </a:xfrm>
        </p:spPr>
        <p:txBody>
          <a:bodyPr>
            <a:normAutofit/>
          </a:bodyPr>
          <a:lstStyle/>
          <a:p>
            <a:r>
              <a:rPr lang="ru-RU" sz="2000" dirty="0"/>
              <a:t>Одним из основных препятствий для использования обычной регрессии является число плохих условий обрабатываемых данных.</a:t>
            </a:r>
          </a:p>
          <a:p>
            <a:r>
              <a:rPr lang="ru-RU" sz="2000" dirty="0"/>
              <a:t>Плохо обусловленная проблема - относительно высокая изменчивость результатов оценки, вызванная небольшим возмущением (изменением) данных.</a:t>
            </a:r>
          </a:p>
          <a:p>
            <a:r>
              <a:rPr lang="ru-RU" sz="2000" dirty="0"/>
              <a:t>Просьба обратить внимание на то, что плохое или хорошее состояние зависит от числа обратных состояний.</a:t>
            </a:r>
          </a:p>
          <a:p>
            <a:r>
              <a:rPr lang="ru-RU" sz="2000" dirty="0"/>
              <a:t>Номер физического состояния зависит от воздействия шума на серию.</a:t>
            </a:r>
          </a:p>
          <a:p>
            <a:r>
              <a:rPr lang="ru-RU" sz="2000" dirty="0"/>
              <a:t>Таким образом, чем больше отношение детерминированной части к шуму, тем лучше состояние ряда (т.е. меньше влияние возмущения данных результата оценки).</a:t>
            </a:r>
          </a:p>
          <a:p>
            <a:r>
              <a:rPr lang="ru-RU" sz="2000" dirty="0"/>
              <a:t>Проблема плохих условий может неявно проявляться в росте дисперсии и выбросов в прогнозировании регрессии.</a:t>
            </a:r>
          </a:p>
          <a:p>
            <a:r>
              <a:rPr lang="ru-RU" sz="2000" dirty="0"/>
              <a:t> Проблема плохих условий или сильного влияния шума приводит к возможности переобучения аппроксимируемого ряда.</a:t>
            </a:r>
          </a:p>
        </p:txBody>
      </p:sp>
      <p:pic>
        <p:nvPicPr>
          <p:cNvPr id="35842" name="Picture 2" descr="image.png">
            <a:extLst>
              <a:ext uri="{FF2B5EF4-FFF2-40B4-BE49-F238E27FC236}">
                <a16:creationId xmlns:a16="http://schemas.microsoft.com/office/drawing/2014/main" id="{20FA15FC-179C-40EE-9EE2-091AC71F6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140" y="5123550"/>
            <a:ext cx="4586286" cy="173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300208" y="5366241"/>
                <a:ext cx="1835054" cy="710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18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17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0208" y="5366241"/>
                <a:ext cx="1835054" cy="7101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045224" y="6113592"/>
                <a:ext cx="2187715" cy="710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002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99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5224" y="6113592"/>
                <a:ext cx="2187715" cy="7101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788956" y="5122339"/>
            <a:ext cx="3074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Хорошо обусловленное СЛАУ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8786020" y="5876644"/>
            <a:ext cx="2905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Плохо обусловленное СЛАУ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981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36C8B6-D3FE-4F56-8994-B00C81E35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pPr algn="ctr"/>
            <a:r>
              <a:rPr lang="ru-RU" b="1" dirty="0"/>
              <a:t>Проблема плохой </a:t>
            </a:r>
            <a:r>
              <a:rPr lang="ru-RU" b="1" dirty="0" smtClean="0"/>
              <a:t>обусловленности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5164AB-232A-4BDE-A9F7-2402AF183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187450"/>
            <a:ext cx="11534775" cy="5305425"/>
          </a:xfrm>
        </p:spPr>
        <p:txBody>
          <a:bodyPr>
            <a:noAutofit/>
          </a:bodyPr>
          <a:lstStyle/>
          <a:p>
            <a:r>
              <a:rPr lang="ru-RU" sz="2000" dirty="0"/>
              <a:t>Проблема плохих условий или сильного влияния шума приводит к возможности переобучения аппроксимируемого ряда.</a:t>
            </a:r>
          </a:p>
          <a:p>
            <a:r>
              <a:rPr lang="ru-RU" sz="2000" dirty="0"/>
              <a:t>Решения проблемы плохого состояния.</a:t>
            </a:r>
          </a:p>
          <a:p>
            <a:r>
              <a:rPr lang="ru-RU" sz="2000" b="1" dirty="0"/>
              <a:t>Робастная регрессия</a:t>
            </a:r>
            <a:r>
              <a:rPr lang="ru-RU" sz="2000" dirty="0"/>
              <a:t> - это группа эвристически предложенных методов для решения традиционных статистических задач. Эти методы могут быть основаны на изменении критериев (RSS) на другие, которые обеспечивают статистически неэффективные, но более устойчивые к шуму результаты (например, медианная регрессия, MAE-регрессия или так называемые M-оценки).</a:t>
            </a:r>
          </a:p>
          <a:p>
            <a:r>
              <a:rPr lang="ru-RU" sz="2000" b="1" dirty="0"/>
              <a:t>Выбор функций</a:t>
            </a:r>
            <a:r>
              <a:rPr lang="ru-RU" sz="2000" dirty="0"/>
              <a:t> (уменьшение размера) - выберите только ограниченное (уменьшенное) количество функций, доля которых меньше (чем меньше - тем лучше).</a:t>
            </a:r>
          </a:p>
          <a:p>
            <a:r>
              <a:rPr lang="ru-RU" sz="2000" b="1" dirty="0"/>
              <a:t>Преобразование объекта</a:t>
            </a:r>
            <a:r>
              <a:rPr lang="ru-RU" sz="2000" dirty="0"/>
              <a:t> в форму с лучшим состоянием (например, PCA и другие методы декомпозиции).</a:t>
            </a:r>
          </a:p>
          <a:p>
            <a:r>
              <a:rPr lang="ru-RU" sz="2000" b="1" dirty="0"/>
              <a:t>Матричная регуляризация</a:t>
            </a:r>
            <a:r>
              <a:rPr lang="ru-RU" sz="2000" dirty="0"/>
              <a:t> и нормализация (L1 лассо, L2 гребень (Тихонов) и др.).</a:t>
            </a:r>
          </a:p>
        </p:txBody>
      </p:sp>
    </p:spTree>
    <p:extLst>
      <p:ext uri="{BB962C8B-B14F-4D97-AF65-F5344CB8AC3E}">
        <p14:creationId xmlns:p14="http://schemas.microsoft.com/office/powerpoint/2010/main" val="402661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36C8B6-D3FE-4F56-8994-B00C81E35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pPr algn="ctr"/>
            <a:r>
              <a:rPr lang="ru-RU" b="1" dirty="0"/>
              <a:t>Проблема плохой </a:t>
            </a:r>
            <a:r>
              <a:rPr lang="ru-RU" b="1" dirty="0" err="1"/>
              <a:t>обсуловленности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5164AB-232A-4BDE-A9F7-2402AF183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187450"/>
            <a:ext cx="11534775" cy="5305425"/>
          </a:xfrm>
        </p:spPr>
        <p:txBody>
          <a:bodyPr>
            <a:normAutofit/>
          </a:bodyPr>
          <a:lstStyle/>
          <a:p>
            <a:r>
              <a:rPr lang="ru-RU" dirty="0"/>
              <a:t>Пример показанного ранее решения задачи с использованием регуляризации L1 и L2</a:t>
            </a:r>
          </a:p>
        </p:txBody>
      </p:sp>
      <p:pic>
        <p:nvPicPr>
          <p:cNvPr id="40962" name="Picture 2" descr="image.png">
            <a:extLst>
              <a:ext uri="{FF2B5EF4-FFF2-40B4-BE49-F238E27FC236}">
                <a16:creationId xmlns:a16="http://schemas.microsoft.com/office/drawing/2014/main" id="{736E5B13-41FA-4862-B2F7-76B1FF97B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25" y="2333441"/>
            <a:ext cx="7877175" cy="3714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39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F94CB6-BC5C-4991-8560-24FF8533A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473" y="208755"/>
            <a:ext cx="11297540" cy="1325563"/>
          </a:xfrm>
        </p:spPr>
        <p:txBody>
          <a:bodyPr>
            <a:normAutofit/>
          </a:bodyPr>
          <a:lstStyle/>
          <a:p>
            <a:r>
              <a:rPr lang="ru-RU" sz="4000" b="1" dirty="0"/>
              <a:t>Стандартизация, нормализация, масштабирование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87D67FA-1088-43B6-8F2D-8ED735F0C0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3875" y="1285875"/>
                <a:ext cx="11235138" cy="4700588"/>
              </a:xfrm>
            </p:spPr>
            <p:txBody>
              <a:bodyPr>
                <a:normAutofit/>
              </a:bodyPr>
              <a:lstStyle/>
              <a:p>
                <a:r>
                  <a:rPr lang="ru-RU" sz="2000" dirty="0"/>
                  <a:t>В дополнение к вышесказанному в некоторых случаях серию можно масштабировать (нормализация и стандартизация):</a:t>
                </a:r>
              </a:p>
              <a:p>
                <a:r>
                  <a:rPr lang="ru-RU" sz="2000" dirty="0"/>
                  <a:t>Стандартизация - преобразовать распределение с нулевым значением и дисперсией 1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′=(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𝑒𝑣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))/</m:t>
                      </m:r>
                      <m:rad>
                        <m:radPr>
                          <m:deg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𝑣𝑎𝑟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  <m:r>
                        <a:rPr lang="en-US" sz="20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ru-RU" sz="2000" dirty="0"/>
                  <a:t>где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п</a:t>
                </a:r>
                <a14:m>
                  <m:oMath xmlns:m="http://schemas.openxmlformats.org/officeDocument/2006/math">
                    <m:r>
                      <a:rPr lang="ru-RU" sz="2000" b="0" i="0" smtClean="0">
                        <a:latin typeface="Cambria Math" panose="02040503050406030204" pitchFamily="18" charset="0"/>
                      </a:rPr>
                      <m:t>реобразование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.  </a:t>
                </a:r>
                <a:endParaRPr lang="ru-RU" sz="2000" dirty="0"/>
              </a:p>
              <a:p>
                <a:r>
                  <a:rPr lang="en-US" sz="2000" dirty="0"/>
                  <a:t>Min-max </a:t>
                </a:r>
                <a:r>
                  <a:rPr lang="ru-RU" sz="2000" dirty="0"/>
                  <a:t>нормализация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′=(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))/(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)).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ru-RU" sz="2000" dirty="0"/>
                  <a:t>После нормализации можно отмасштабировать </a:t>
                </a: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𝑎𝑦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ru-RU" sz="2000" dirty="0"/>
                  <a:t>К примеру </a:t>
                </a:r>
                <a:r>
                  <a:rPr lang="en-US" sz="2000" dirty="0"/>
                  <a:t>𝑏 </a:t>
                </a:r>
                <a:r>
                  <a:rPr lang="ru-RU" sz="2000" dirty="0"/>
                  <a:t>может быть инструментальной погрешностью</a:t>
                </a:r>
                <a:r>
                  <a:rPr lang="en-US" sz="2000" dirty="0"/>
                  <a:t>, </a:t>
                </a:r>
                <a:r>
                  <a:rPr lang="ru-RU" sz="2000" dirty="0"/>
                  <a:t>а</a:t>
                </a:r>
                <a:r>
                  <a:rPr lang="en-US" sz="2000" dirty="0"/>
                  <a:t> 𝑎 − </a:t>
                </a:r>
                <a:r>
                  <a:rPr lang="ru-RU" sz="2000" dirty="0"/>
                  <a:t>градировочным коэффициентом</a:t>
                </a:r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87D67FA-1088-43B6-8F2D-8ED735F0C0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3875" y="1285875"/>
                <a:ext cx="11235138" cy="4700588"/>
              </a:xfrm>
              <a:blipFill>
                <a:blip r:embed="rId2"/>
                <a:stretch>
                  <a:fillRect l="-488" t="-14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010" name="Picture 2" descr="image.png">
            <a:extLst>
              <a:ext uri="{FF2B5EF4-FFF2-40B4-BE49-F238E27FC236}">
                <a16:creationId xmlns:a16="http://schemas.microsoft.com/office/drawing/2014/main" id="{14530441-E286-46D0-BA8B-71C8FF43E9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38"/>
          <a:stretch/>
        </p:blipFill>
        <p:spPr bwMode="auto">
          <a:xfrm>
            <a:off x="2674834" y="4698769"/>
            <a:ext cx="7433015" cy="1890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94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</TotalTime>
  <Words>994</Words>
  <Application>Microsoft Office PowerPoint</Application>
  <PresentationFormat>Широкоэкранный</PresentationFormat>
  <Paragraphs>263</Paragraphs>
  <Slides>25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system-ui</vt:lpstr>
      <vt:lpstr>Times New Roman</vt:lpstr>
      <vt:lpstr>Тема Office</vt:lpstr>
      <vt:lpstr>Регрессионный анализ</vt:lpstr>
      <vt:lpstr>Регрессионный анализ. Обычный МНК </vt:lpstr>
      <vt:lpstr>Полиномиальная регрессия</vt:lpstr>
      <vt:lpstr>Регрессионный анализ. Обычный МНК </vt:lpstr>
      <vt:lpstr>Регрессионный анализ. Теорема Гаусса-Маркова.</vt:lpstr>
      <vt:lpstr>Проблема плохой обусловленности</vt:lpstr>
      <vt:lpstr>Проблема плохой обусловленности</vt:lpstr>
      <vt:lpstr>Проблема плохой обсуловленности</vt:lpstr>
      <vt:lpstr>Стандартизация, нормализация, масштабирование</vt:lpstr>
      <vt:lpstr>Регрессионное Разложение временного ряда</vt:lpstr>
      <vt:lpstr>Классический подход</vt:lpstr>
      <vt:lpstr>STL разложение</vt:lpstr>
      <vt:lpstr>Локальная регрессия LOESS</vt:lpstr>
      <vt:lpstr>Пример STL</vt:lpstr>
      <vt:lpstr>Использование разложений</vt:lpstr>
      <vt:lpstr>Нелинейная регрессия временного ряда</vt:lpstr>
      <vt:lpstr>Нелинейная регрессия</vt:lpstr>
      <vt:lpstr>Нелинейная регрессия</vt:lpstr>
      <vt:lpstr>Нелинейная регрессия</vt:lpstr>
      <vt:lpstr>Нелинейная регрессия</vt:lpstr>
      <vt:lpstr>Обобщенная адаптивная модель (регрессия). Prophet</vt:lpstr>
      <vt:lpstr>Обобщенная адаптивная модель (регрессия). Prophet</vt:lpstr>
      <vt:lpstr>Обобщенная адаптивная модель (регрессия). Prophet</vt:lpstr>
      <vt:lpstr>Вопросы Базовые 1й верно</vt:lpstr>
      <vt:lpstr>Вопросы Продвинутые (X)-верно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Time Series Analysis</dc:title>
  <dc:creator>Ронкин Михаил Владимирович</dc:creator>
  <cp:lastModifiedBy>Ронкин Михаил Владимирович</cp:lastModifiedBy>
  <cp:revision>104</cp:revision>
  <dcterms:created xsi:type="dcterms:W3CDTF">2021-10-31T10:57:36Z</dcterms:created>
  <dcterms:modified xsi:type="dcterms:W3CDTF">2023-12-14T04:56:52Z</dcterms:modified>
</cp:coreProperties>
</file>