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3" r:id="rId4"/>
    <p:sldId id="324" r:id="rId5"/>
    <p:sldId id="295" r:id="rId6"/>
    <p:sldId id="341" r:id="rId7"/>
    <p:sldId id="386" r:id="rId8"/>
    <p:sldId id="325" r:id="rId9"/>
    <p:sldId id="388" r:id="rId10"/>
    <p:sldId id="326" r:id="rId11"/>
    <p:sldId id="387" r:id="rId12"/>
    <p:sldId id="342" r:id="rId13"/>
    <p:sldId id="347" r:id="rId14"/>
    <p:sldId id="327" r:id="rId15"/>
    <p:sldId id="333" r:id="rId16"/>
    <p:sldId id="334" r:id="rId17"/>
    <p:sldId id="335" r:id="rId18"/>
    <p:sldId id="296" r:id="rId19"/>
    <p:sldId id="336" r:id="rId20"/>
    <p:sldId id="358" r:id="rId21"/>
    <p:sldId id="337" r:id="rId22"/>
    <p:sldId id="338" r:id="rId23"/>
    <p:sldId id="339" r:id="rId24"/>
    <p:sldId id="320" r:id="rId25"/>
    <p:sldId id="351" r:id="rId26"/>
    <p:sldId id="352" r:id="rId27"/>
    <p:sldId id="353" r:id="rId28"/>
    <p:sldId id="304" r:id="rId29"/>
    <p:sldId id="354" r:id="rId30"/>
    <p:sldId id="305" r:id="rId31"/>
    <p:sldId id="355" r:id="rId32"/>
    <p:sldId id="356" r:id="rId33"/>
    <p:sldId id="357" r:id="rId34"/>
    <p:sldId id="307" r:id="rId35"/>
    <p:sldId id="30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382" r:id="rId60"/>
    <p:sldId id="383" r:id="rId61"/>
    <p:sldId id="384" r:id="rId62"/>
    <p:sldId id="38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4" autoAdjust="0"/>
    <p:restoredTop sz="94660"/>
  </p:normalViewPr>
  <p:slideViewPr>
    <p:cSldViewPr snapToGrid="0">
      <p:cViewPr>
        <p:scale>
          <a:sx n="150" d="100"/>
          <a:sy n="150" d="100"/>
        </p:scale>
        <p:origin x="37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emf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ktime.org/en/stable/api_reference/transformations.html" TargetMode="External"/><Relationship Id="rId3" Type="http://schemas.openxmlformats.org/officeDocument/2006/relationships/hyperlink" Target="https://tsfresh.readthedocs.io/en/latest/" TargetMode="External"/><Relationship Id="rId7" Type="http://schemas.openxmlformats.org/officeDocument/2006/relationships/hyperlink" Target="https://github.com/DynamicsAndNeuralSystems/catch22/wiki" TargetMode="External"/><Relationship Id="rId2" Type="http://schemas.openxmlformats.org/officeDocument/2006/relationships/hyperlink" Target="https://github.com/blue-yonder/tsfre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ynamicsAndNeuralSystems/catch22" TargetMode="External"/><Relationship Id="rId5" Type="http://schemas.openxmlformats.org/officeDocument/2006/relationships/hyperlink" Target="https://tsfel.readthedocs.io/en/latest/" TargetMode="External"/><Relationship Id="rId4" Type="http://schemas.openxmlformats.org/officeDocument/2006/relationships/hyperlink" Target="https://github.com/fraunhoferportugal/tsfel" TargetMode="External"/><Relationship Id="rId9" Type="http://schemas.openxmlformats.org/officeDocument/2006/relationships/hyperlink" Target="https://www.sktime.org/en/stable/index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-turing-institute/sktime/blob/7be01f62e580db77da1420823291d5d03675b45d/sktime/classification/interval_based/_rise.py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/>
              <a:t>Классификаторы</a:t>
            </a:r>
            <a:br>
              <a:rPr lang="ru-RU" b="1" dirty="0"/>
            </a:br>
            <a:r>
              <a:rPr lang="ru-RU" b="1" dirty="0"/>
              <a:t> временных рядов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65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680"/>
            <a:ext cx="10515600" cy="1325563"/>
          </a:xfrm>
        </p:spPr>
        <p:txBody>
          <a:bodyPr/>
          <a:lstStyle/>
          <a:p>
            <a:r>
              <a:rPr lang="ru-RU" dirty="0"/>
              <a:t>Классификация – поиск схожести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147" y="1055778"/>
            <a:ext cx="8508067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схожесть</a:t>
            </a:r>
            <a:r>
              <a:rPr lang="en-US" sz="2000" dirty="0"/>
              <a:t> </a:t>
            </a:r>
            <a:r>
              <a:rPr lang="en-US" sz="2000" dirty="0" err="1"/>
              <a:t>может</a:t>
            </a:r>
            <a:r>
              <a:rPr lang="en-US" sz="2000" dirty="0"/>
              <a:t> </a:t>
            </a:r>
            <a:r>
              <a:rPr lang="en-US" sz="2000" dirty="0" err="1"/>
              <a:t>быть</a:t>
            </a:r>
            <a:r>
              <a:rPr lang="en-US" sz="2000" dirty="0"/>
              <a:t> </a:t>
            </a:r>
            <a:r>
              <a:rPr lang="en-US" sz="2000" dirty="0" err="1"/>
              <a:t>разной</a:t>
            </a:r>
            <a:r>
              <a:rPr lang="en-US" sz="2000" dirty="0"/>
              <a:t>, </a:t>
            </a:r>
            <a:r>
              <a:rPr lang="en-US" sz="2000" dirty="0" err="1"/>
              <a:t>например</a:t>
            </a:r>
            <a:r>
              <a:rPr lang="en-US" sz="2000" dirty="0"/>
              <a:t> </a:t>
            </a:r>
            <a:r>
              <a:rPr lang="en-US" sz="2000" dirty="0" err="1"/>
              <a:t>могут</a:t>
            </a:r>
            <a:r>
              <a:rPr lang="en-US" sz="2000" dirty="0"/>
              <a:t> </a:t>
            </a:r>
            <a:r>
              <a:rPr lang="en-US" sz="2000" dirty="0" err="1"/>
              <a:t>быть</a:t>
            </a:r>
            <a:r>
              <a:rPr lang="en-US" sz="2000" dirty="0"/>
              <a:t> </a:t>
            </a:r>
            <a:r>
              <a:rPr lang="en-US" sz="2000" dirty="0" err="1"/>
              <a:t>следующие</a:t>
            </a:r>
            <a:r>
              <a:rPr lang="en-US" sz="2000" dirty="0"/>
              <a:t> </a:t>
            </a:r>
            <a:r>
              <a:rPr lang="en-US" sz="2000" dirty="0" err="1"/>
              <a:t>варианты</a:t>
            </a:r>
            <a:r>
              <a:rPr lang="en-US" sz="2000" dirty="0"/>
              <a:t>:   </a:t>
            </a:r>
            <a:endParaRPr lang="ru-RU" sz="2000" dirty="0"/>
          </a:p>
          <a:p>
            <a:pPr lvl="1"/>
            <a:r>
              <a:rPr lang="ru-RU" sz="2000" b="1" dirty="0"/>
              <a:t>схожесть во временном поведении </a:t>
            </a:r>
            <a:r>
              <a:rPr lang="en-US" sz="2000" dirty="0"/>
              <a:t>(</a:t>
            </a:r>
            <a:r>
              <a:rPr lang="en-US" sz="2000" dirty="0" err="1"/>
              <a:t>рисунок</a:t>
            </a:r>
            <a:r>
              <a:rPr lang="en-US" sz="2000" dirty="0"/>
              <a:t> А).  </a:t>
            </a:r>
            <a:endParaRPr lang="ru-RU" sz="2000" dirty="0"/>
          </a:p>
          <a:p>
            <a:pPr lvl="1"/>
            <a:r>
              <a:rPr lang="en-US" sz="2000" dirty="0" err="1"/>
              <a:t>схожесть</a:t>
            </a:r>
            <a:r>
              <a:rPr lang="en-US" sz="2000" dirty="0"/>
              <a:t> в </a:t>
            </a:r>
            <a:r>
              <a:rPr lang="en-US" sz="2000" dirty="0" err="1"/>
              <a:t>частотном</a:t>
            </a:r>
            <a:r>
              <a:rPr lang="en-US" sz="2000" dirty="0"/>
              <a:t> </a:t>
            </a:r>
            <a:r>
              <a:rPr lang="en-US" sz="2000" dirty="0" err="1"/>
              <a:t>поведении</a:t>
            </a:r>
            <a:r>
              <a:rPr lang="en-US" sz="2000" dirty="0"/>
              <a:t> (</a:t>
            </a:r>
            <a:r>
              <a:rPr lang="en-US" sz="2000" dirty="0" err="1"/>
              <a:t>налчие</a:t>
            </a:r>
            <a:r>
              <a:rPr lang="en-US" sz="2000" dirty="0"/>
              <a:t> </a:t>
            </a:r>
            <a:r>
              <a:rPr lang="en-US" sz="2000" dirty="0" err="1"/>
              <a:t>определннных</a:t>
            </a:r>
            <a:r>
              <a:rPr lang="en-US" sz="2000" dirty="0"/>
              <a:t> </a:t>
            </a:r>
            <a:r>
              <a:rPr lang="en-US" sz="2000" dirty="0" err="1"/>
              <a:t>компонент</a:t>
            </a:r>
            <a:r>
              <a:rPr lang="en-US" sz="2000" dirty="0"/>
              <a:t> в </a:t>
            </a:r>
            <a:r>
              <a:rPr lang="en-US" sz="2000" dirty="0" err="1"/>
              <a:t>спектре</a:t>
            </a:r>
            <a:r>
              <a:rPr lang="en-US" sz="2000" dirty="0"/>
              <a:t>) (</a:t>
            </a:r>
            <a:r>
              <a:rPr lang="en-US" sz="2000" dirty="0" err="1"/>
              <a:t>рисунок</a:t>
            </a:r>
            <a:r>
              <a:rPr lang="en-US" sz="2000" dirty="0"/>
              <a:t> Б).</a:t>
            </a:r>
            <a:endParaRPr lang="ru-RU" sz="2000" dirty="0"/>
          </a:p>
          <a:p>
            <a:pPr lvl="2"/>
            <a:r>
              <a:rPr lang="ru-RU" dirty="0"/>
              <a:t>А также время-частотное поведение.</a:t>
            </a:r>
            <a:r>
              <a:rPr lang="en-US" dirty="0"/>
              <a:t>  </a:t>
            </a:r>
            <a:endParaRPr lang="ru-RU" dirty="0"/>
          </a:p>
          <a:p>
            <a:pPr lvl="1"/>
            <a:r>
              <a:rPr lang="en-US" sz="2000" b="1" dirty="0" err="1"/>
              <a:t>схожесть</a:t>
            </a:r>
            <a:r>
              <a:rPr lang="en-US" sz="2000" b="1" dirty="0"/>
              <a:t> </a:t>
            </a:r>
            <a:r>
              <a:rPr lang="en-US" sz="2000" b="1" dirty="0" err="1"/>
              <a:t>по</a:t>
            </a:r>
            <a:r>
              <a:rPr lang="en-US" sz="2000" b="1" dirty="0"/>
              <a:t> </a:t>
            </a:r>
            <a:r>
              <a:rPr lang="en-US" sz="2000" b="1" dirty="0" err="1"/>
              <a:t>форме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патерн</a:t>
            </a:r>
            <a:r>
              <a:rPr lang="en-US" sz="2000" dirty="0"/>
              <a:t>, </a:t>
            </a:r>
            <a:r>
              <a:rPr lang="en-US" sz="2000" dirty="0" err="1"/>
              <a:t>без</a:t>
            </a:r>
            <a:r>
              <a:rPr lang="en-US" sz="2000" dirty="0"/>
              <a:t> </a:t>
            </a:r>
            <a:r>
              <a:rPr lang="en-US" sz="2000" dirty="0" err="1"/>
              <a:t>привязки</a:t>
            </a:r>
            <a:r>
              <a:rPr lang="en-US" sz="2000" dirty="0"/>
              <a:t> </a:t>
            </a:r>
            <a:r>
              <a:rPr lang="en-US" sz="2000" dirty="0" err="1"/>
              <a:t>ко</a:t>
            </a:r>
            <a:r>
              <a:rPr lang="en-US" sz="2000" dirty="0"/>
              <a:t> </a:t>
            </a:r>
            <a:r>
              <a:rPr lang="en-US" sz="2000" dirty="0" err="1"/>
              <a:t>времени</a:t>
            </a:r>
            <a:r>
              <a:rPr lang="en-US" sz="2000" dirty="0"/>
              <a:t>) (</a:t>
            </a:r>
            <a:r>
              <a:rPr lang="en-US" sz="2000" dirty="0" err="1"/>
              <a:t>рисунок</a:t>
            </a:r>
            <a:r>
              <a:rPr lang="en-US" sz="2000" dirty="0"/>
              <a:t> В).  </a:t>
            </a:r>
            <a:endParaRPr lang="ru-RU" sz="2000" dirty="0"/>
          </a:p>
          <a:p>
            <a:pPr lvl="1"/>
            <a:r>
              <a:rPr lang="en-US" sz="2000" dirty="0" err="1"/>
              <a:t>схожесть</a:t>
            </a:r>
            <a:r>
              <a:rPr lang="en-US" sz="2000" dirty="0"/>
              <a:t> </a:t>
            </a:r>
            <a:r>
              <a:rPr lang="en-US" sz="2000" dirty="0" err="1"/>
              <a:t>поведения</a:t>
            </a:r>
            <a:r>
              <a:rPr lang="en-US" sz="2000" dirty="0"/>
              <a:t> </a:t>
            </a:r>
            <a:r>
              <a:rPr lang="en-US" sz="2000" dirty="0" err="1"/>
              <a:t>компонет</a:t>
            </a:r>
            <a:r>
              <a:rPr lang="en-US" sz="2000" dirty="0"/>
              <a:t> (</a:t>
            </a:r>
            <a:r>
              <a:rPr lang="en-US" sz="2000" dirty="0" err="1"/>
              <a:t>монотонный</a:t>
            </a:r>
            <a:r>
              <a:rPr lang="en-US" sz="2000" dirty="0"/>
              <a:t> </a:t>
            </a:r>
            <a:r>
              <a:rPr lang="en-US" sz="2000" dirty="0" err="1"/>
              <a:t>тренд</a:t>
            </a:r>
            <a:r>
              <a:rPr lang="en-US" sz="2000" dirty="0"/>
              <a:t>, </a:t>
            </a:r>
            <a:r>
              <a:rPr lang="en-US" sz="2000" dirty="0" err="1"/>
              <a:t>характер</a:t>
            </a:r>
            <a:r>
              <a:rPr lang="en-US" sz="2000" dirty="0"/>
              <a:t> </a:t>
            </a:r>
            <a:r>
              <a:rPr lang="en-US" sz="2000" dirty="0" err="1"/>
              <a:t>сезонности</a:t>
            </a:r>
            <a:r>
              <a:rPr lang="en-US" sz="2000" dirty="0"/>
              <a:t> и </a:t>
            </a:r>
            <a:r>
              <a:rPr lang="en-US" sz="2000" dirty="0" err="1"/>
              <a:t>т.д</a:t>
            </a:r>
            <a:r>
              <a:rPr lang="en-US" sz="2000" dirty="0"/>
              <a:t>.) (</a:t>
            </a:r>
            <a:r>
              <a:rPr lang="en-US" sz="2000" dirty="0" err="1"/>
              <a:t>рисунок</a:t>
            </a:r>
            <a:r>
              <a:rPr lang="en-US" sz="2000" dirty="0"/>
              <a:t> Г).</a:t>
            </a:r>
            <a:endParaRPr lang="ru-RU" sz="2000" dirty="0"/>
          </a:p>
          <a:p>
            <a:pPr lvl="1"/>
            <a:r>
              <a:rPr lang="ru-RU" sz="2000" b="1" dirty="0"/>
              <a:t>Схожесть по частоте повторяемости</a:t>
            </a:r>
            <a:r>
              <a:rPr lang="ru-RU" sz="2000" dirty="0"/>
              <a:t> паттерна – шаблона поведения (рисунок Д).</a:t>
            </a:r>
          </a:p>
          <a:p>
            <a:pPr lvl="1"/>
            <a:endParaRPr lang="ru-RU" sz="2000" dirty="0"/>
          </a:p>
          <a:p>
            <a:endParaRPr lang="ru-RU" sz="2000" dirty="0"/>
          </a:p>
        </p:txBody>
      </p:sp>
      <p:pic>
        <p:nvPicPr>
          <p:cNvPr id="4" name="Picture" descr="image.png"/>
          <p:cNvPicPr/>
          <p:nvPr/>
        </p:nvPicPr>
        <p:blipFill rotWithShape="1">
          <a:blip r:embed="rId2"/>
          <a:srcRect t="54633"/>
          <a:stretch/>
        </p:blipFill>
        <p:spPr bwMode="auto">
          <a:xfrm>
            <a:off x="6096000" y="4310147"/>
            <a:ext cx="5460279" cy="21939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494194" y="4264297"/>
            <a:ext cx="5390827" cy="22856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756" y="2259697"/>
            <a:ext cx="2708100" cy="1943500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838200" y="140224"/>
            <a:ext cx="10515600" cy="559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Особенности классификации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2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680"/>
            <a:ext cx="10515600" cy="1325563"/>
          </a:xfrm>
        </p:spPr>
        <p:txBody>
          <a:bodyPr/>
          <a:lstStyle/>
          <a:p>
            <a:r>
              <a:rPr lang="ru-RU" dirty="0"/>
              <a:t>Классификация – поиск схожести</a:t>
            </a:r>
          </a:p>
        </p:txBody>
      </p:sp>
      <p:pic>
        <p:nvPicPr>
          <p:cNvPr id="4" name="Picture" descr="image.png"/>
          <p:cNvPicPr/>
          <p:nvPr/>
        </p:nvPicPr>
        <p:blipFill rotWithShape="1">
          <a:blip r:embed="rId2"/>
          <a:srcRect t="54633" r="-63"/>
          <a:stretch/>
        </p:blipFill>
        <p:spPr bwMode="auto">
          <a:xfrm>
            <a:off x="4866638" y="1220785"/>
            <a:ext cx="4725597" cy="17753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404548" y="1174462"/>
            <a:ext cx="4406511" cy="18679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218" y="1288015"/>
            <a:ext cx="2146910" cy="1540755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838200" y="140224"/>
            <a:ext cx="10515600" cy="559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Особенности классификации</a:t>
            </a:r>
            <a:endParaRPr lang="ru-RU" dirty="0"/>
          </a:p>
        </p:txBody>
      </p:sp>
      <p:pic>
        <p:nvPicPr>
          <p:cNvPr id="9" name="Picture 2" descr="A typical example for time series classification. Given the dataset... |  Download Scientific Diagra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9" r="16727"/>
          <a:stretch/>
        </p:blipFill>
        <p:spPr bwMode="auto">
          <a:xfrm>
            <a:off x="409624" y="3042447"/>
            <a:ext cx="2348753" cy="188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Feature-based time-series analysis – arXiv Van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0" r="49826"/>
          <a:stretch/>
        </p:blipFill>
        <p:spPr bwMode="auto">
          <a:xfrm>
            <a:off x="2929898" y="3173424"/>
            <a:ext cx="2126498" cy="166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eature-based time-series analysis – arXiv Van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0" t="24742" r="-1474" b="2198"/>
          <a:stretch/>
        </p:blipFill>
        <p:spPr bwMode="auto">
          <a:xfrm>
            <a:off x="3068939" y="4834628"/>
            <a:ext cx="2066639" cy="1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Shapelet Discovery by Lazy Time Series Classific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100" y="2996123"/>
            <a:ext cx="2263062" cy="218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ardiac arrhythmia detection using deep learning approach and time  frequency representation of ECG signals | BMC Medical Informatics and  Decision Making | Full Text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1484" b="32875"/>
          <a:stretch/>
        </p:blipFill>
        <p:spPr bwMode="auto">
          <a:xfrm>
            <a:off x="9771383" y="3042447"/>
            <a:ext cx="1958415" cy="286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door Movement Time Series Classification with Machine Learning Algorithms  - MachineLearningMastery.co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985" y="3198223"/>
            <a:ext cx="2151575" cy="161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7661116" y="4924612"/>
            <a:ext cx="20497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https://machinelearningmastery.com/indoor-movement-time-series-classification-with-machine-learning-algorithms/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5209746" y="5306693"/>
            <a:ext cx="20497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Прохождение через рамку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172656" y="6488310"/>
            <a:ext cx="20497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Апноэ</a:t>
            </a:r>
            <a:endParaRPr lang="ru-RU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0005839" y="5910336"/>
            <a:ext cx="20497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ЭКГ на большом масштабе </a:t>
            </a:r>
            <a:endParaRPr lang="ru-RU" sz="12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17569" y="5029694"/>
            <a:ext cx="20497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ЭКГ маленький масштаб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3253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классификации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3803"/>
            <a:ext cx="10515600" cy="4351338"/>
          </a:xfrm>
        </p:spPr>
        <p:txBody>
          <a:bodyPr/>
          <a:lstStyle/>
          <a:p>
            <a:r>
              <a:rPr lang="ru-RU" sz="2200" dirty="0"/>
              <a:t>Методы классификации временных рядов могут быть разделены на группы методов</a:t>
            </a:r>
          </a:p>
          <a:p>
            <a:pPr lvl="1"/>
            <a:r>
              <a:rPr lang="ru-RU" sz="2200" dirty="0"/>
              <a:t>на основе сегментов ряда (или интервалов внутри сегмента)</a:t>
            </a:r>
          </a:p>
          <a:p>
            <a:pPr lvl="1"/>
            <a:r>
              <a:rPr lang="ru-RU" sz="2200" dirty="0"/>
              <a:t>и на метода на основе признаков.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3139"/>
          <a:stretch/>
        </p:blipFill>
        <p:spPr>
          <a:xfrm>
            <a:off x="4591128" y="3282375"/>
            <a:ext cx="5626081" cy="2637208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rot="16200000">
            <a:off x="1740089" y="3508210"/>
            <a:ext cx="397380" cy="14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648060" y="4083372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1</a:t>
            </a:r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 rotWithShape="1">
          <a:blip r:embed="rId3"/>
          <a:srcRect t="14294"/>
          <a:stretch/>
        </p:blipFill>
        <p:spPr>
          <a:xfrm>
            <a:off x="481326" y="3714869"/>
            <a:ext cx="3522908" cy="2613366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10217209" y="4469180"/>
            <a:ext cx="430851" cy="29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648060" y="4432789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34708" y="48256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10217209" y="4149148"/>
            <a:ext cx="430851" cy="29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52927" y="2994058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1</a:t>
            </a:r>
          </a:p>
        </p:txBody>
      </p:sp>
      <p:sp>
        <p:nvSpPr>
          <p:cNvPr id="13" name="Стрелка вправо 12"/>
          <p:cNvSpPr/>
          <p:nvPr/>
        </p:nvSpPr>
        <p:spPr>
          <a:xfrm rot="16200000">
            <a:off x="2370198" y="3440742"/>
            <a:ext cx="397380" cy="14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74928" y="2953368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2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838200" y="140224"/>
            <a:ext cx="10515600" cy="559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Особенности классификации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Классическое машинное обучение с учителем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23850" y="1290415"/>
            <a:ext cx="11029950" cy="48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2400" dirty="0"/>
              <a:t>Формально сырые данные могут быть представлены как запись в таблице, после чего, можно использовать классические классификаторы, например, как: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Дистанционная классификация (KNN с расстоянием).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Ансамбль деревьев решений (случайный лес, лес временных рядов).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Машина опорных векторов </a:t>
            </a:r>
            <a:r>
              <a:rPr lang="en-US" dirty="0"/>
              <a:t>(SVM)</a:t>
            </a:r>
            <a:r>
              <a:rPr lang="ru-RU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dirty="0" err="1"/>
              <a:t>XGBoost</a:t>
            </a:r>
            <a:r>
              <a:rPr lang="ru-RU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Логистическая регрессия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742" y="219846"/>
            <a:ext cx="10515600" cy="1325563"/>
          </a:xfrm>
        </p:spPr>
        <p:txBody>
          <a:bodyPr/>
          <a:lstStyle/>
          <a:p>
            <a:r>
              <a:rPr lang="ru-RU" dirty="0"/>
              <a:t>Методы на основе «сырых данных»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7715" y="1247686"/>
            <a:ext cx="11344760" cy="5409488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ru-RU" sz="2200" b="1" dirty="0"/>
              <a:t>Методы на основе сегментов данных </a:t>
            </a:r>
            <a:r>
              <a:rPr lang="ru-RU" sz="2200" dirty="0"/>
              <a:t>как таковых подразумевают поиск "схожести" таких участков ряда для каждого класса. </a:t>
            </a:r>
            <a:endParaRPr lang="en-US" sz="2200" dirty="0"/>
          </a:p>
          <a:p>
            <a:pPr lvl="2">
              <a:lnSpc>
                <a:spcPct val="110000"/>
              </a:lnSpc>
            </a:pPr>
            <a:r>
              <a:rPr lang="ru-RU" sz="2200" dirty="0"/>
              <a:t>При этом "схожесть" определяется как значение определенной метрики, например, расстояние.</a:t>
            </a:r>
            <a:endParaRPr lang="en-US" sz="2200" dirty="0"/>
          </a:p>
          <a:p>
            <a:pPr lvl="3">
              <a:lnSpc>
                <a:spcPct val="110000"/>
              </a:lnSpc>
            </a:pPr>
            <a:r>
              <a:rPr lang="ru-RU" sz="2200" dirty="0"/>
              <a:t>Самый простой пример таких подходов 1-ближайший сосед (1-nearest-neighbor) c эвклидовым расстоянием. </a:t>
            </a:r>
          </a:p>
          <a:p>
            <a:pPr lvl="4">
              <a:lnSpc>
                <a:spcPct val="110000"/>
              </a:lnSpc>
            </a:pPr>
            <a:r>
              <a:rPr lang="ru-RU" sz="2200" dirty="0"/>
              <a:t>Однако, как мы увидим позже этот пример - не всегда хороший выбор.</a:t>
            </a:r>
            <a:endParaRPr lang="en-US" sz="2200" dirty="0"/>
          </a:p>
          <a:p>
            <a:pPr lvl="2">
              <a:lnSpc>
                <a:spcPct val="110000"/>
              </a:lnSpc>
            </a:pPr>
            <a:r>
              <a:rPr lang="ru-RU" sz="2200" dirty="0"/>
              <a:t>Достоинствами данного подхода являются потенциально высокая точность. </a:t>
            </a:r>
          </a:p>
          <a:p>
            <a:pPr lvl="3">
              <a:lnSpc>
                <a:spcPct val="110000"/>
              </a:lnSpc>
            </a:pPr>
            <a:r>
              <a:rPr lang="ru-RU" sz="2200" dirty="0"/>
              <a:t>Однако, для работы подход требует достаточно много вычислительных ресурсов и не всегда позволяет "правильно" учесть всю содержащуюся в рядах информацию. </a:t>
            </a:r>
          </a:p>
          <a:p>
            <a:pPr lvl="2">
              <a:lnSpc>
                <a:spcPct val="110000"/>
              </a:lnSpc>
            </a:pPr>
            <a:r>
              <a:rPr lang="ru-RU" sz="2200" dirty="0"/>
              <a:t>Также отметим, что результаты работы для данного подхода не всегда являются интерпретируемыми, что может представлять отдельную проблему.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83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Расстояние динамической трансформации по времени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473" y="1825625"/>
            <a:ext cx="11391544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200" dirty="0"/>
              <a:t>В ряде случаев более удобным может являться рассмотрение каждого сегмента временного ряда в виде вектора известной длины.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 данном случае нет необходимости в поиске путей формализации каких либо особенностей ряда.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Вектора с соответствующими метками класса используются "на прямую".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Вектора могут быть поданы на вход традиционных классификаторов, как например, </a:t>
            </a:r>
            <a:r>
              <a:rPr lang="ru-RU" sz="2200" dirty="0" err="1"/>
              <a:t>kNN</a:t>
            </a:r>
            <a:r>
              <a:rPr lang="ru-RU" sz="2200" dirty="0"/>
              <a:t> или на вход нейронной сети.</a:t>
            </a:r>
          </a:p>
          <a:p>
            <a:pPr lvl="2">
              <a:lnSpc>
                <a:spcPct val="100000"/>
              </a:lnSpc>
            </a:pPr>
            <a:r>
              <a:rPr lang="ru-RU" sz="2200" dirty="0"/>
              <a:t>Одним из наиболее популярных и традиционных подходов к классификации временных рядов является использование  </a:t>
            </a:r>
            <a:r>
              <a:rPr lang="ru-RU" sz="2200" b="1" dirty="0"/>
              <a:t>классификатора k-ближайших соседей в сочетании с</a:t>
            </a:r>
            <a:r>
              <a:rPr lang="en-US" sz="2200" b="1" dirty="0"/>
              <a:t> </a:t>
            </a:r>
            <a:r>
              <a:rPr lang="ru-RU" sz="2200" b="1" dirty="0"/>
              <a:t>некоторой функцией расстояния</a:t>
            </a:r>
            <a:r>
              <a:rPr lang="ru-RU" sz="2200" dirty="0"/>
              <a:t>.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49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базовых классификаторов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822" y="1411157"/>
            <a:ext cx="10972800" cy="367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Наиболее простым - базовым выбором классификатора, может быть 1-ближайший сосед (1-nearest-neighbor) c эвклидовым расстоянием.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Однако, эвклидово расстояние не всегда подходит. Например, в случае графика (выше) эвклидово расстояние позволило бы решить только проблему А) и, при некоторых преобразованиях, проблему Б).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Если сегменты имеют некоторые, даже небольшие, расхождения этот метод не подойдет. Нужно использовать т.н. эластичные расстояния.</a:t>
            </a:r>
          </a:p>
        </p:txBody>
      </p:sp>
      <p:pic>
        <p:nvPicPr>
          <p:cNvPr id="4" name="Picture" descr="image.png"/>
          <p:cNvPicPr/>
          <p:nvPr/>
        </p:nvPicPr>
        <p:blipFill rotWithShape="1">
          <a:blip r:embed="rId2"/>
          <a:srcRect t="54633"/>
          <a:stretch/>
        </p:blipFill>
        <p:spPr bwMode="auto">
          <a:xfrm>
            <a:off x="4862557" y="4566607"/>
            <a:ext cx="4903861" cy="131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217910" y="4650331"/>
            <a:ext cx="4579834" cy="12445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681" y="4461799"/>
            <a:ext cx="1996853" cy="14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3475"/>
          </a:xfrm>
        </p:spPr>
        <p:txBody>
          <a:bodyPr/>
          <a:lstStyle/>
          <a:p>
            <a:r>
              <a:rPr lang="ru-RU" dirty="0"/>
              <a:t>Эластичные меры расстояний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4381" y="1326906"/>
            <a:ext cx="10909419" cy="344087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sz="2600" dirty="0"/>
              <a:t>Эластичные меры расстояний являются модификациями традиционных подходов, устойчивыми к небольшим изменениям в данных. 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В некоторых случаях эластичным расстоянием можно назвать поиск максимума коэффициента взаимной корреляции. 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Наиболее универсальным подходом можно считать т.н. Расстояние динамической трансформации (деформации) по времени (</a:t>
            </a:r>
            <a:r>
              <a:rPr lang="ru-RU" sz="2600" dirty="0" err="1"/>
              <a:t>Dynamic</a:t>
            </a:r>
            <a:r>
              <a:rPr lang="ru-RU" sz="2600" dirty="0"/>
              <a:t> </a:t>
            </a:r>
            <a:r>
              <a:rPr lang="ru-RU" sz="2600" dirty="0" err="1"/>
              <a:t>Time</a:t>
            </a:r>
            <a:r>
              <a:rPr lang="ru-RU" sz="2600" dirty="0"/>
              <a:t> </a:t>
            </a:r>
            <a:r>
              <a:rPr lang="ru-RU" sz="2600" dirty="0" err="1"/>
              <a:t>Warping</a:t>
            </a:r>
            <a:r>
              <a:rPr lang="ru-RU" sz="2600" dirty="0"/>
              <a:t> </a:t>
            </a:r>
            <a:r>
              <a:rPr lang="ru-RU" sz="2600" dirty="0" err="1"/>
              <a:t>Distance</a:t>
            </a:r>
            <a:r>
              <a:rPr lang="ru-RU" sz="2600" dirty="0"/>
              <a:t>, DTW).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Алгоритм DTW, как следует из названия, пытается деформировать ось времени одного из сигналов(сжатие/растяжение для каждых двух точек). 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Деформация производится таким образом, чтобы найти минимальное расстояние между двумя точками.</a:t>
            </a:r>
            <a:r>
              <a:rPr lang="ru-RU" dirty="0"/>
              <a:t> </a:t>
            </a:r>
          </a:p>
          <a:p>
            <a:endParaRPr lang="ru-RU" dirty="0"/>
          </a:p>
        </p:txBody>
      </p:sp>
      <p:pic>
        <p:nvPicPr>
          <p:cNvPr id="2050" name="Picture 2" descr="https://upload.wikimedia.org/wikipedia/commons/6/69/Euclidean_vs_DT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9"/>
          <a:stretch/>
        </p:blipFill>
        <p:spPr bwMode="auto">
          <a:xfrm>
            <a:off x="8534400" y="4590054"/>
            <a:ext cx="3216274" cy="226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6/69/Euclidean_vs_DT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-1271" r="-395" b="51530"/>
          <a:stretch/>
        </p:blipFill>
        <p:spPr bwMode="auto">
          <a:xfrm>
            <a:off x="5118100" y="4590054"/>
            <a:ext cx="3216274" cy="226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8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l" rtl="0"/>
            <a:r>
              <a:rPr lang="ru-RU" b="1" dirty="0"/>
              <a:t>Методы машинного обучения</a:t>
            </a:r>
            <a:r>
              <a:rPr lang="en-US" b="1" dirty="0"/>
              <a:t>. </a:t>
            </a:r>
            <a:r>
              <a:rPr lang="ru-RU" b="1" dirty="0"/>
              <a:t/>
            </a:r>
            <a:br>
              <a:rPr lang="ru-RU" b="1" dirty="0"/>
            </a:br>
            <a:r>
              <a:rPr lang="en-US" altLang="ru-RU" b="1" dirty="0">
                <a:solidFill>
                  <a:srgbClr val="000000"/>
                </a:solidFill>
              </a:rPr>
              <a:t>k-</a:t>
            </a:r>
            <a:r>
              <a:rPr lang="ru-RU" altLang="ru-RU" b="1" dirty="0">
                <a:solidFill>
                  <a:srgbClr val="000000"/>
                </a:solidFill>
              </a:rPr>
              <a:t>ближайших соседей</a:t>
            </a:r>
            <a:endParaRPr lang="en-US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23850" y="1452785"/>
            <a:ext cx="11029950" cy="522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200" dirty="0"/>
              <a:t>Одним из наиболее популярных и традиционных подходов к классификации временных рядов является использование  </a:t>
            </a:r>
            <a:r>
              <a:rPr lang="ru-RU" sz="2200" b="1" dirty="0"/>
              <a:t>классификатора k-ближайших соседей в сочетании с</a:t>
            </a:r>
            <a:r>
              <a:rPr lang="en-US" sz="2200" b="1" dirty="0"/>
              <a:t> </a:t>
            </a:r>
            <a:r>
              <a:rPr lang="ru-RU" sz="2200" b="1" dirty="0"/>
              <a:t>некоторой функцией расстояния</a:t>
            </a:r>
            <a:r>
              <a:rPr lang="ru-RU" sz="22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 частности, расстояние динамической трансформации времени (DTW).</a:t>
            </a:r>
          </a:p>
          <a:p>
            <a:pPr lvl="2">
              <a:lnSpc>
                <a:spcPct val="100000"/>
              </a:lnSpc>
            </a:pPr>
            <a:r>
              <a:rPr lang="ru-RU" sz="2200" dirty="0"/>
              <a:t>Часто этот классификатор (</a:t>
            </a:r>
            <a:r>
              <a:rPr lang="ru-RU" sz="2200" b="1" dirty="0"/>
              <a:t>метод </a:t>
            </a:r>
            <a:r>
              <a:rPr lang="ru-RU" sz="2200" b="1" dirty="0" err="1"/>
              <a:t>kNN</a:t>
            </a:r>
            <a:r>
              <a:rPr lang="ru-RU" sz="2200" b="1" dirty="0"/>
              <a:t>-DTW</a:t>
            </a:r>
            <a:r>
              <a:rPr lang="ru-RU" sz="2200" dirty="0"/>
              <a:t>) рассматривается, как базовый.</a:t>
            </a:r>
          </a:p>
          <a:p>
            <a:pPr lvl="2">
              <a:lnSpc>
                <a:spcPct val="100000"/>
              </a:lnSpc>
            </a:pPr>
            <a:r>
              <a:rPr lang="ru-RU" sz="2200" dirty="0"/>
              <a:t>Более точным является использование </a:t>
            </a:r>
            <a:r>
              <a:rPr lang="ru-RU" sz="2200" b="1" dirty="0"/>
              <a:t>ансамбля</a:t>
            </a:r>
            <a:r>
              <a:rPr lang="ru-RU" sz="2200" dirty="0"/>
              <a:t> отдельных классификаторов с разными мерами расстояния.</a:t>
            </a:r>
          </a:p>
          <a:p>
            <a:pPr lvl="2">
              <a:lnSpc>
                <a:spcPct val="100000"/>
              </a:lnSpc>
            </a:pPr>
            <a:r>
              <a:rPr lang="ru-RU" sz="2200" dirty="0"/>
              <a:t>Показано, что такой подход в целом превосходит все отдельные компоненты ансамбля.</a:t>
            </a:r>
          </a:p>
          <a:p>
            <a:pPr lvl="1">
              <a:lnSpc>
                <a:spcPct val="100000"/>
              </a:lnSpc>
            </a:pPr>
            <a:r>
              <a:rPr lang="ru-RU" sz="2200" i="1" dirty="0"/>
              <a:t>Помимо </a:t>
            </a:r>
            <a:r>
              <a:rPr lang="ru-RU" sz="2200" i="1" dirty="0" err="1"/>
              <a:t>kNN</a:t>
            </a:r>
            <a:r>
              <a:rPr lang="ru-RU" sz="2200" i="1" dirty="0"/>
              <a:t>-DTW существует множество методов классификации временных рядов.</a:t>
            </a:r>
            <a:endParaRPr lang="ru-RU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350" y="173038"/>
            <a:ext cx="10515600" cy="929370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DTW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835818"/>
                <a:ext cx="11544300" cy="2775287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dirty="0"/>
                  <a:t>А</a:t>
                </a:r>
                <a:r>
                  <a:rPr lang="en-US" dirty="0" err="1"/>
                  <a:t>лгоритм</a:t>
                </a:r>
                <a:r>
                  <a:rPr lang="en-US" dirty="0"/>
                  <a:t>, в </a:t>
                </a:r>
                <a:r>
                  <a:rPr lang="en-US" dirty="0" err="1"/>
                  <a:t>наиболее</a:t>
                </a:r>
                <a:r>
                  <a:rPr lang="en-US" dirty="0"/>
                  <a:t> </a:t>
                </a:r>
                <a:r>
                  <a:rPr lang="en-US" dirty="0" err="1"/>
                  <a:t>общем</a:t>
                </a:r>
                <a:r>
                  <a:rPr lang="en-US" dirty="0"/>
                  <a:t> </a:t>
                </a:r>
                <a:r>
                  <a:rPr lang="en-US" dirty="0" err="1"/>
                  <a:t>случае</a:t>
                </a:r>
                <a:r>
                  <a:rPr lang="en-US" dirty="0"/>
                  <a:t>:  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производится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расчет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расстояний</a:t>
                </a:r>
                <a:r>
                  <a:rPr lang="en-US" sz="2800" dirty="0"/>
                  <a:t>, </a:t>
                </a:r>
                <a:endParaRPr lang="ru-RU" sz="2800" dirty="0"/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каждой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точки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одного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ряда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рассчитываются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всех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точек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другого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ряда</a:t>
                </a:r>
                <a:r>
                  <a:rPr lang="en-US" sz="2800" dirty="0"/>
                  <a:t>.</a:t>
                </a:r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Обозначим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такую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как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dist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двух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сегментов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200" dirty="0"/>
                  <a:t/>
                </a:r>
                <a:br>
                  <a:rPr lang="en-US" sz="2200" dirty="0"/>
                </a:br>
                <a:r>
                  <a:rPr lang="en-US" dirty="0"/>
                  <a:t>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35818"/>
                <a:ext cx="11544300" cy="2775287"/>
              </a:xfrm>
              <a:blipFill>
                <a:blip r:embed="rId2"/>
                <a:stretch>
                  <a:fillRect l="-740" t="-1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GitHub - markdregan/K-Nearest-Neighbors-with-Dynamic-Time-Warping: Python  implementation of KNN and DTW classification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77" y="2971459"/>
            <a:ext cx="8768491" cy="412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</a:t>
            </a:r>
            <a:r>
              <a:rPr lang="en-US" dirty="0" err="1"/>
              <a:t>адач</a:t>
            </a:r>
            <a:r>
              <a:rPr lang="ru-RU" dirty="0"/>
              <a:t>и</a:t>
            </a:r>
            <a:r>
              <a:rPr lang="en-US" dirty="0"/>
              <a:t> с </a:t>
            </a:r>
            <a:r>
              <a:rPr lang="en-US" dirty="0" err="1"/>
              <a:t>учителем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376" y="1355605"/>
            <a:ext cx="10515600" cy="516483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задача</a:t>
            </a:r>
            <a:r>
              <a:rPr lang="en-US" dirty="0"/>
              <a:t> с </a:t>
            </a:r>
            <a:r>
              <a:rPr lang="en-US" dirty="0" err="1"/>
              <a:t>учителем</a:t>
            </a:r>
            <a:r>
              <a:rPr lang="en-US" dirty="0"/>
              <a:t> </a:t>
            </a:r>
            <a:r>
              <a:rPr lang="en-US" dirty="0" err="1"/>
              <a:t>предполагает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у </a:t>
            </a:r>
            <a:r>
              <a:rPr lang="en-US" dirty="0" err="1"/>
              <a:t>нас</a:t>
            </a:r>
            <a:r>
              <a:rPr lang="en-US" dirty="0"/>
              <a:t> </a:t>
            </a:r>
            <a:r>
              <a:rPr lang="en-US" dirty="0" err="1"/>
              <a:t>есть</a:t>
            </a:r>
            <a:r>
              <a:rPr lang="en-US" dirty="0"/>
              <a:t> </a:t>
            </a:r>
            <a:r>
              <a:rPr lang="en-US" dirty="0" err="1"/>
              <a:t>временные</a:t>
            </a:r>
            <a:r>
              <a:rPr lang="en-US" dirty="0"/>
              <a:t> </a:t>
            </a:r>
            <a:r>
              <a:rPr lang="en-US" dirty="0" err="1"/>
              <a:t>ряды</a:t>
            </a:r>
            <a:r>
              <a:rPr lang="en-US" dirty="0"/>
              <a:t>, в </a:t>
            </a:r>
            <a:r>
              <a:rPr lang="en-US" dirty="0" err="1"/>
              <a:t>которых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r>
              <a:rPr lang="en-US" dirty="0"/>
              <a:t> </a:t>
            </a:r>
            <a:r>
              <a:rPr lang="en-US" dirty="0" err="1"/>
              <a:t>имеют</a:t>
            </a:r>
            <a:r>
              <a:rPr lang="en-US" dirty="0"/>
              <a:t> </a:t>
            </a:r>
            <a:r>
              <a:rPr lang="en-US" dirty="0" err="1"/>
              <a:t>метки</a:t>
            </a:r>
            <a:r>
              <a:rPr lang="en-US" dirty="0"/>
              <a:t>.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Типичные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: 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регрессия</a:t>
            </a:r>
            <a:r>
              <a:rPr lang="en-US" dirty="0"/>
              <a:t>;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прогноз</a:t>
            </a:r>
            <a:r>
              <a:rPr lang="en-US" dirty="0"/>
              <a:t>;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оценка</a:t>
            </a:r>
            <a:r>
              <a:rPr lang="en-US" dirty="0"/>
              <a:t> </a:t>
            </a:r>
            <a:r>
              <a:rPr lang="en-US" dirty="0" err="1"/>
              <a:t>параметров</a:t>
            </a:r>
            <a:r>
              <a:rPr lang="en-US" dirty="0"/>
              <a:t>;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контролируемая</a:t>
            </a:r>
            <a:r>
              <a:rPr lang="en-US" dirty="0"/>
              <a:t> </a:t>
            </a:r>
            <a:r>
              <a:rPr lang="en-US" dirty="0" err="1"/>
              <a:t>фильтрация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;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контролируемые</a:t>
            </a:r>
            <a:r>
              <a:rPr lang="en-US" dirty="0"/>
              <a:t> </a:t>
            </a:r>
            <a:r>
              <a:rPr lang="en-US" dirty="0" err="1"/>
              <a:t>выделение</a:t>
            </a:r>
            <a:r>
              <a:rPr lang="en-US" dirty="0"/>
              <a:t> и </a:t>
            </a:r>
            <a:r>
              <a:rPr lang="en-US" dirty="0" err="1"/>
              <a:t>выбор</a:t>
            </a:r>
            <a:r>
              <a:rPr lang="en-US" dirty="0"/>
              <a:t> </a:t>
            </a:r>
            <a:r>
              <a:rPr lang="en-US" dirty="0" err="1"/>
              <a:t>признаков</a:t>
            </a:r>
            <a:r>
              <a:rPr lang="en-US" dirty="0"/>
              <a:t>;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классификация</a:t>
            </a:r>
            <a:r>
              <a:rPr lang="en-US" dirty="0"/>
              <a:t> </a:t>
            </a:r>
            <a:r>
              <a:rPr lang="en-US" dirty="0" err="1"/>
              <a:t>полных</a:t>
            </a:r>
            <a:r>
              <a:rPr lang="en-US" dirty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сегментов</a:t>
            </a:r>
            <a:r>
              <a:rPr lang="en-US" dirty="0"/>
              <a:t> (</a:t>
            </a:r>
            <a:r>
              <a:rPr lang="ru-RU" dirty="0"/>
              <a:t>а также </a:t>
            </a:r>
            <a:r>
              <a:rPr lang="en-US" dirty="0" err="1"/>
              <a:t>некоторых</a:t>
            </a:r>
            <a:r>
              <a:rPr lang="en-US" dirty="0"/>
              <a:t> </a:t>
            </a:r>
            <a:r>
              <a:rPr lang="en-US" dirty="0" err="1"/>
              <a:t>моделей</a:t>
            </a:r>
            <a:r>
              <a:rPr lang="en-US" dirty="0"/>
              <a:t> </a:t>
            </a:r>
            <a:r>
              <a:rPr lang="en-US" dirty="0" err="1"/>
              <a:t>ряда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поведения</a:t>
            </a:r>
            <a:r>
              <a:rPr lang="en-US" dirty="0"/>
              <a:t> </a:t>
            </a:r>
            <a:r>
              <a:rPr lang="en-US" dirty="0" err="1"/>
              <a:t>самого</a:t>
            </a:r>
            <a:r>
              <a:rPr lang="en-US" dirty="0"/>
              <a:t> </a:t>
            </a:r>
            <a:r>
              <a:rPr lang="en-US" dirty="0" err="1"/>
              <a:t>ряда</a:t>
            </a:r>
            <a:r>
              <a:rPr lang="en-US" dirty="0"/>
              <a:t>)</a:t>
            </a:r>
            <a:r>
              <a:rPr lang="ru-RU" dirty="0"/>
              <a:t>;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Поиск типичных</a:t>
            </a:r>
            <a:r>
              <a:rPr lang="en-US" dirty="0"/>
              <a:t> </a:t>
            </a:r>
            <a:r>
              <a:rPr lang="en-US" dirty="0" err="1"/>
              <a:t>паттернов</a:t>
            </a:r>
            <a:r>
              <a:rPr lang="en-US" dirty="0"/>
              <a:t>;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поиск</a:t>
            </a:r>
            <a:r>
              <a:rPr lang="en-US" dirty="0"/>
              <a:t> </a:t>
            </a:r>
            <a:r>
              <a:rPr lang="en-US" dirty="0" err="1"/>
              <a:t>аномалий</a:t>
            </a:r>
            <a:r>
              <a:rPr lang="en-US" dirty="0"/>
              <a:t> и </a:t>
            </a:r>
            <a:r>
              <a:rPr lang="en-US" dirty="0" err="1"/>
              <a:t>классификации</a:t>
            </a:r>
            <a:r>
              <a:rPr lang="en-US" dirty="0"/>
              <a:t> </a:t>
            </a:r>
            <a:r>
              <a:rPr lang="en-US" dirty="0" err="1"/>
              <a:t>других</a:t>
            </a:r>
            <a:r>
              <a:rPr lang="en-US" dirty="0"/>
              <a:t> </a:t>
            </a:r>
            <a:r>
              <a:rPr lang="en-US" dirty="0" err="1"/>
              <a:t>событий</a:t>
            </a:r>
            <a:r>
              <a:rPr lang="en-US" dirty="0"/>
              <a:t>;  </a:t>
            </a:r>
            <a:endParaRPr lang="ru-RU" dirty="0"/>
          </a:p>
          <a:p>
            <a:pPr lvl="1">
              <a:lnSpc>
                <a:spcPct val="11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53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350" y="173038"/>
            <a:ext cx="10515600" cy="929370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DTW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835818"/>
                <a:ext cx="11544300" cy="6022182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dirty="0"/>
                  <a:t>А</a:t>
                </a:r>
                <a:r>
                  <a:rPr lang="en-US" dirty="0" err="1"/>
                  <a:t>лгоритм</a:t>
                </a:r>
                <a:r>
                  <a:rPr lang="en-US" dirty="0"/>
                  <a:t>, в </a:t>
                </a:r>
                <a:r>
                  <a:rPr lang="en-US" dirty="0" err="1"/>
                  <a:t>наиболее</a:t>
                </a:r>
                <a:r>
                  <a:rPr lang="en-US" dirty="0"/>
                  <a:t> </a:t>
                </a:r>
                <a:r>
                  <a:rPr lang="en-US" dirty="0" err="1"/>
                  <a:t>общем</a:t>
                </a:r>
                <a:r>
                  <a:rPr lang="en-US" dirty="0"/>
                  <a:t> </a:t>
                </a:r>
                <a:r>
                  <a:rPr lang="en-US" dirty="0" err="1"/>
                  <a:t>случае</a:t>
                </a:r>
                <a:r>
                  <a:rPr lang="en-US" dirty="0"/>
                  <a:t>:  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производится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расчет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расстояний</a:t>
                </a:r>
                <a:r>
                  <a:rPr lang="en-US" sz="2800" dirty="0"/>
                  <a:t>, </a:t>
                </a:r>
                <a:endParaRPr lang="ru-RU" sz="2800" dirty="0"/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каждой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точки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одного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ряда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рассчитываются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всех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точек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другого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ряда</a:t>
                </a:r>
                <a:r>
                  <a:rPr lang="en-US" sz="2800" dirty="0"/>
                  <a:t>.</a:t>
                </a:r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Обозначим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такую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как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dist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двух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сегментов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800" dirty="0"/>
                  <a:t>П</a:t>
                </a:r>
                <a:r>
                  <a:rPr lang="en-US" sz="2800" dirty="0" err="1"/>
                  <a:t>роизводится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расчет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деформаций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временной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шкалы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по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формуле</a:t>
                </a:r>
                <a:endParaRPr lang="ru-RU" sz="2800" dirty="0"/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800" i="1">
                          <a:latin typeface="Cambria Math" panose="02040503050406030204" pitchFamily="18" charset="0"/>
                        </a:rPr>
                        <m:t>dist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sz="28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lim>
                      </m:limLow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8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Среди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всех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деформаций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выбираются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пары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индексов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которых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выполняется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условие</a:t>
                </a:r>
                <a:endParaRPr lang="ru-RU" sz="2800" dirty="0"/>
              </a:p>
              <a:p>
                <a:pPr marL="457200" lvl="1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. </a:t>
                </a:r>
                <a:endParaRPr lang="ru-RU" sz="28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Производится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поиск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такой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траектории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деформаций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которой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сумма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была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бы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минимальным</a:t>
                </a:r>
                <a:endParaRPr lang="ru-RU" sz="2800" dirty="0"/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𝐷𝑇𝑊</m:t>
                          </m:r>
                        </m:sub>
                      </m:sSub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26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этого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достаточно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двигаться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верхнему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треугольнику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сверху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вниз</a:t>
                </a:r>
                <a:r>
                  <a:rPr lang="en-US" sz="2800" dirty="0"/>
                  <a:t>.  </a:t>
                </a:r>
                <a:endParaRPr lang="ru-RU" sz="2800" dirty="0"/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На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практике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сможем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вычислить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сумму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как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последний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элемент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:r>
                  <a:rPr lang="en-US" sz="2800" dirty="0" err="1"/>
                  <a:t>вычисленный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предыдущей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формуле</a:t>
                </a:r>
                <a:r>
                  <a:rPr lang="en-US" sz="2800" dirty="0"/>
                  <a:t>.</a:t>
                </a:r>
                <a:r>
                  <a:rPr lang="en-US" sz="2200" dirty="0"/>
                  <a:t/>
                </a:r>
                <a:br>
                  <a:rPr lang="en-US" sz="2200" dirty="0"/>
                </a:br>
                <a:r>
                  <a:rPr lang="en-US" dirty="0"/>
                  <a:t>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35818"/>
                <a:ext cx="11544300" cy="6022182"/>
              </a:xfrm>
              <a:blipFill>
                <a:blip r:embed="rId2"/>
                <a:stretch>
                  <a:fillRect l="-475" t="-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1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DTW</a:t>
            </a:r>
            <a:endParaRPr lang="ru-RU" dirty="0"/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705850" y="1945512"/>
            <a:ext cx="3171825" cy="24193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14350" y="4581525"/>
            <a:ext cx="6096000" cy="22082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создадим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матрицу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расстояний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между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ними</a:t>
            </a:r>
            <a:endParaRPr lang="ru-RU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dist_matrix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np.zeros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((N,N))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i,xi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enumerate(x):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dist_matrix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,:]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(xi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**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'\n\n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Матрица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расстояний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\n\n'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np.fix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dist_matrix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95924" y="4446588"/>
            <a:ext cx="7496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[[0.    0.    0.    0.01  1.34  3.282 3.282 1.34  0.   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[0.585 0.585 0.585 0.442 0.154 1.095 1.095 0.154 0.585]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[2.907 2.907 2.907 2.576 0.299 0.011 0.011 0.299 2.907]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[3.975 3.975 3.975 3.586 0.698 0.033 0.033 0.698 3.975]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[2.312 2.312 2.312 2.018 0.131 0.084 0.084 0.131 2.312]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[0.217 0.217 0.217 0.134 0.477 1.809 1.809 0.477 0.217]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    0.    0.    0.01  1.34  3.282 3.282 1.34  0.   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    0.    0.    0.01  1.34  3.282 3.282 1.34  0.   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    0.    0.    0.01  1.34  3.282 3.282 1.34  0.   ]]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4350" y="1651735"/>
            <a:ext cx="88201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np.zeros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(N)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x[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period]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np.sin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np.pi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np.arange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(period)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np.pi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np.zeros_like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y[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period]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1.8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np.sin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np.pi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np.arange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(period)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0.1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plt.plot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plt.plot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(y)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plt.show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ru-RU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27650" y="1945512"/>
            <a:ext cx="433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Зададим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два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сегмента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временного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ряда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</a:t>
            </a:r>
            <a:r>
              <a:rPr lang="en-US" dirty="0"/>
              <a:t>DTW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7675" y="1719263"/>
            <a:ext cx="7296150" cy="273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np.zeros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((N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,N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D[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:] 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np.inf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D[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:,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np.inf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D[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:,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:]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dist_matrix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range(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,N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j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range(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,N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D[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i,j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D[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i,j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min(D[i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,j],D[i,j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],D[i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,j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77525" y="4264789"/>
            <a:ext cx="996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'\n\n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матрица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деформированных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расстояний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np.fix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'\n\n'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f'DTW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расстояние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между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сегментами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временного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ряда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D[N,N]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:.3f}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f'эвклидово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расстояние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между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сегментами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временного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ряда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np.sum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((x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**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:.3f}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38549" y="1067872"/>
            <a:ext cx="983932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матрица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деформированных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расстояний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[[ 0.   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0.     0.     0.     0.01   1.35   4.633  7.916  9.257  9.257]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0.585  0.585  0.585  0.442  0.164  1.259  2.354  2.508  3.094]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3.493  3.493  3.493  3.019  0.463  0.175  0.186  0.486  3.394]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7.469  7.469  7.469  6.606  1.162  0.208  0.208  0.885  4.461]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9.782  9.782  9.782  8.624  1.293  0.293  0.293  0.34   2.653]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10.    10.    10.     8.759  1.771  2.102  2.102  0.771  0.558]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10.    10.    10.     8.769  3.112  5.054  5.385  2.112  0.558]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10.    10.    10.     8.779  4.453  6.395  8.337  3.453  0.558]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10.    10.    10.     8.789  5.794  7.736  9.678  4.794  0.558]]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7675" y="8462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Теперь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создаим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процедуру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поиска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минимальной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траектории</a:t>
            </a:r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2947" y="6066326"/>
            <a:ext cx="8635793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расстояние между сегментами временного ряда 0.558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эвклидово расстояние между сегментами временного ряда 3.694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620063" y="1006723"/>
            <a:ext cx="3664857" cy="252523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3863177" y="3671465"/>
            <a:ext cx="8766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DTW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расстояние 1.624</a:t>
            </a:r>
            <a:b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эвклидово расстояние 2.379</a:t>
            </a:r>
          </a:p>
        </p:txBody>
      </p:sp>
      <p:pic>
        <p:nvPicPr>
          <p:cNvPr id="7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517149" y="992602"/>
            <a:ext cx="4503058" cy="26703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8178456" y="3743522"/>
            <a:ext cx="7982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DTW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расстояние 1.940</a:t>
            </a:r>
            <a:b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эвклидово расстояние 5.481</a:t>
            </a:r>
          </a:p>
        </p:txBody>
      </p:sp>
      <p:pic>
        <p:nvPicPr>
          <p:cNvPr id="9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2164" y="1006723"/>
            <a:ext cx="3394528" cy="23660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278147" y="3552951"/>
            <a:ext cx="8766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DTW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расстояние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0.558</a:t>
            </a:r>
            <a:r>
              <a:rPr lang="ru-RU" altLang="ru-RU" sz="1400" dirty="0"/>
              <a:t> 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эвклидово расстояние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3.694</a:t>
            </a:r>
            <a:r>
              <a:rPr lang="ru-RU" altLang="ru-RU" sz="1400" dirty="0"/>
              <a:t> 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94538" y="4533805"/>
            <a:ext cx="11898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Достоинства: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Стабильность значений расстояний DTW к деформациям ВР, смещениям и т.д., но расстояние не линейное.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Также важно заметить, что ряд исследователей предлагают использовать алгоритм 1-ближайший сосед с DTW расстоянием (1NN-DTW) в качестве базового результата (</a:t>
            </a:r>
            <a:r>
              <a:rPr lang="ru-RU" dirty="0" err="1">
                <a:solidFill>
                  <a:srgbClr val="000000"/>
                </a:solidFill>
                <a:latin typeface="Helvetica Neue"/>
              </a:rPr>
              <a:t>baseline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) для решения задач классификации временных рядов.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Могут быть составлены ансамбли из различных вариаций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DTW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для точной классификации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Могут быть объединены с другими методами в эластичные ансамбли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</a:t>
            </a:r>
            <a:r>
              <a:rPr lang="en-US" dirty="0"/>
              <a:t>DTW</a:t>
            </a:r>
            <a:endParaRPr lang="ru-RU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676347" y="3864758"/>
            <a:ext cx="117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78017" y="3767653"/>
            <a:ext cx="117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/>
          <p:cNvSpPr/>
          <p:nvPr/>
        </p:nvSpPr>
        <p:spPr>
          <a:xfrm>
            <a:off x="6683484" y="3590921"/>
            <a:ext cx="1066800" cy="146156"/>
          </a:xfrm>
          <a:custGeom>
            <a:avLst/>
            <a:gdLst>
              <a:gd name="connsiteX0" fmla="*/ 0 w 1066800"/>
              <a:gd name="connsiteY0" fmla="*/ 139700 h 146156"/>
              <a:gd name="connsiteX1" fmla="*/ 425450 w 1066800"/>
              <a:gd name="connsiteY1" fmla="*/ 25400 h 146156"/>
              <a:gd name="connsiteX2" fmla="*/ 704850 w 1066800"/>
              <a:gd name="connsiteY2" fmla="*/ 146050 h 146156"/>
              <a:gd name="connsiteX3" fmla="*/ 1066800 w 1066800"/>
              <a:gd name="connsiteY3" fmla="*/ 0 h 146156"/>
              <a:gd name="connsiteX4" fmla="*/ 1066800 w 1066800"/>
              <a:gd name="connsiteY4" fmla="*/ 0 h 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0" h="146156">
                <a:moveTo>
                  <a:pt x="0" y="139700"/>
                </a:moveTo>
                <a:cubicBezTo>
                  <a:pt x="153987" y="82021"/>
                  <a:pt x="307975" y="24342"/>
                  <a:pt x="425450" y="25400"/>
                </a:cubicBezTo>
                <a:cubicBezTo>
                  <a:pt x="542925" y="26458"/>
                  <a:pt x="597959" y="150283"/>
                  <a:pt x="704850" y="146050"/>
                </a:cubicBezTo>
                <a:cubicBezTo>
                  <a:pt x="811741" y="141817"/>
                  <a:pt x="1066800" y="0"/>
                  <a:pt x="1066800" y="0"/>
                </a:cubicBezTo>
                <a:lnTo>
                  <a:pt x="10668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7394684" y="3965571"/>
            <a:ext cx="400050" cy="233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7394684" y="4199282"/>
            <a:ext cx="455008" cy="179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5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l" rtl="0"/>
            <a:r>
              <a:rPr lang="ru-RU" b="1" dirty="0"/>
              <a:t>Методы машинного обучения</a:t>
            </a:r>
            <a:r>
              <a:rPr lang="en-US" b="1" dirty="0"/>
              <a:t>. </a:t>
            </a:r>
            <a:br>
              <a:rPr lang="en-US" b="1" dirty="0"/>
            </a:br>
            <a:r>
              <a:rPr lang="en-US" altLang="ru-RU" b="1" dirty="0">
                <a:solidFill>
                  <a:srgbClr val="000000"/>
                </a:solidFill>
              </a:rPr>
              <a:t>k-</a:t>
            </a:r>
            <a:r>
              <a:rPr lang="ru-RU" altLang="ru-RU" b="1" dirty="0">
                <a:solidFill>
                  <a:srgbClr val="000000"/>
                </a:solidFill>
              </a:rPr>
              <a:t>ближайших соседей</a:t>
            </a:r>
            <a:endParaRPr lang="en-US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92216" y="1452785"/>
            <a:ext cx="11029950" cy="483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200" dirty="0"/>
              <a:t>Основные недостатки </a:t>
            </a:r>
            <a:r>
              <a:rPr lang="ru-RU" sz="2200" i="1" dirty="0" err="1"/>
              <a:t>kNN</a:t>
            </a:r>
            <a:r>
              <a:rPr lang="ru-RU" sz="2200" i="1" dirty="0"/>
              <a:t>-DTW</a:t>
            </a:r>
            <a:r>
              <a:rPr lang="ru-RU" sz="2200" dirty="0"/>
              <a:t> следующие.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метод требует много места на диске и времени для вычислений.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Во время классификации </a:t>
            </a:r>
            <a:r>
              <a:rPr lang="ru-RU" sz="2200" dirty="0" err="1"/>
              <a:t>kNN</a:t>
            </a:r>
            <a:r>
              <a:rPr lang="ru-RU" sz="2200" dirty="0"/>
              <a:t> сравнивает каждый объект со всеми другими объектами обучающей выборки.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KNN предоставляет ограниченную информацию о том, почему ряд был отнесен к определенному классу.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Шум в серии может перекрывать тонкие различия в форме, которые полезны для распознавания классов.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GitHub - markdregan/K-Nearest-Neighbors-with-Dynamic-Time-Warping: Python  implementation of KNN and DTW classification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14" y="4319812"/>
            <a:ext cx="5152016" cy="242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оценок по сырым данным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734" y="1304332"/>
            <a:ext cx="1115155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Ряд исследователей относят оценки расстояний по эластичным мерам т.н. "</a:t>
            </a:r>
            <a:r>
              <a:rPr lang="ru-RU" sz="2200" dirty="0" err="1"/>
              <a:t>whole</a:t>
            </a:r>
            <a:r>
              <a:rPr lang="ru-RU" sz="2200" dirty="0"/>
              <a:t> </a:t>
            </a:r>
            <a:r>
              <a:rPr lang="ru-RU" sz="2200" dirty="0" err="1"/>
              <a:t>series</a:t>
            </a:r>
            <a:r>
              <a:rPr lang="ru-RU" sz="2200" dirty="0"/>
              <a:t>". </a:t>
            </a:r>
          </a:p>
          <a:p>
            <a:r>
              <a:rPr lang="ru-RU" sz="2200" dirty="0"/>
              <a:t>В противоположность к таким подходам авторы выделяют "</a:t>
            </a:r>
            <a:r>
              <a:rPr lang="ru-RU" sz="2200" dirty="0" err="1"/>
              <a:t>intervals</a:t>
            </a:r>
            <a:r>
              <a:rPr lang="ru-RU" sz="2200" dirty="0"/>
              <a:t>" оценки - то есть оценки по одному или несколькими частям сегмента временного ряда. </a:t>
            </a:r>
          </a:p>
          <a:p>
            <a:r>
              <a:rPr lang="ru-RU" sz="2200" dirty="0"/>
              <a:t>При этом интервалы могут быть выбраны:</a:t>
            </a:r>
          </a:p>
          <a:p>
            <a:pPr lvl="1"/>
            <a:r>
              <a:rPr lang="ru-RU" sz="2200" dirty="0"/>
              <a:t>как одно или совокупность в соответствии с каким либо критерием (например, как первое и последнее значения, превышающие заданное пороговое значение);</a:t>
            </a:r>
          </a:p>
          <a:p>
            <a:pPr lvl="1"/>
            <a:r>
              <a:rPr lang="ru-RU" sz="2200" dirty="0"/>
              <a:t>некоторым случайным образом с последующим выбором лучшего из интервалов;</a:t>
            </a:r>
          </a:p>
          <a:p>
            <a:pPr lvl="1"/>
            <a:r>
              <a:rPr lang="ru-RU" sz="2200" dirty="0"/>
              <a:t>как некоторый набор, например по сетке. </a:t>
            </a:r>
          </a:p>
          <a:p>
            <a:endParaRPr lang="ru-RU" sz="2200" dirty="0"/>
          </a:p>
        </p:txBody>
      </p:sp>
      <p:pic>
        <p:nvPicPr>
          <p:cNvPr id="2050" name="Picture 2" descr="Explainable Multivariate Time Series Classification: A Deep Neural Network  Which Learns to Attend to Important Variables As W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31" y="4678822"/>
            <a:ext cx="8651557" cy="174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656"/>
          </a:xfrm>
        </p:spPr>
        <p:txBody>
          <a:bodyPr/>
          <a:lstStyle/>
          <a:p>
            <a:r>
              <a:rPr lang="ru-RU" dirty="0"/>
              <a:t>Достоинства интервальных оценок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502"/>
            <a:ext cx="10515600" cy="5319034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Среди достоинств интервальных оценок по сравнению с оценками на основе эластичных мер можно выделить следующие:</a:t>
            </a:r>
          </a:p>
          <a:p>
            <a:pPr lvl="1"/>
            <a:r>
              <a:rPr lang="ru-RU" sz="2200" dirty="0"/>
              <a:t>Ускоренное время работы алгоритма.</a:t>
            </a:r>
          </a:p>
          <a:p>
            <a:pPr lvl="2"/>
            <a:r>
              <a:rPr lang="ru-RU" sz="2200" dirty="0"/>
              <a:t>В отличии от, например 1NN-DTW тут в работа осуществляется только с небольшим участком временного ряда.</a:t>
            </a:r>
          </a:p>
          <a:p>
            <a:pPr lvl="1"/>
            <a:r>
              <a:rPr lang="ru-RU" sz="2200" dirty="0"/>
              <a:t>Интерпретируемость результатов. </a:t>
            </a:r>
          </a:p>
          <a:p>
            <a:pPr lvl="2"/>
            <a:r>
              <a:rPr lang="ru-RU" sz="2200" dirty="0"/>
              <a:t>В отличии от, например 1NN-DTW в данном подходе </a:t>
            </a:r>
            <a:r>
              <a:rPr lang="ru-RU" sz="2200" dirty="0" err="1"/>
              <a:t>дискриминативная</a:t>
            </a:r>
            <a:r>
              <a:rPr lang="ru-RU" sz="2200" dirty="0"/>
              <a:t> способность каждого участка ряда может быть оценена</a:t>
            </a:r>
          </a:p>
          <a:p>
            <a:pPr lvl="3"/>
            <a:r>
              <a:rPr lang="ru-RU" sz="2200" dirty="0"/>
              <a:t>визуально </a:t>
            </a:r>
          </a:p>
          <a:p>
            <a:pPr lvl="3"/>
            <a:r>
              <a:rPr lang="ru-RU" sz="2200" dirty="0"/>
              <a:t>или напрямую сравнена с другим участками.</a:t>
            </a:r>
          </a:p>
          <a:p>
            <a:r>
              <a:rPr lang="ru-RU" sz="2200" dirty="0"/>
              <a:t>Однако процедура поиска лучшего участка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ru-RU" sz="2200" dirty="0"/>
              <a:t>ряда может стать отдельной и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ru-RU" sz="2200" dirty="0"/>
              <a:t>вычислительно-сложной задачей.</a:t>
            </a:r>
          </a:p>
          <a:p>
            <a:r>
              <a:rPr lang="ru-RU" sz="2200" dirty="0"/>
              <a:t>Не включают все информацию о ряде.</a:t>
            </a:r>
          </a:p>
          <a:p>
            <a:r>
              <a:rPr lang="ru-RU" sz="2200" dirty="0"/>
              <a:t>Может быть несколько интервалов</a:t>
            </a:r>
          </a:p>
          <a:p>
            <a:pPr lvl="1"/>
            <a:r>
              <a:rPr lang="ru-RU" sz="1800" dirty="0"/>
              <a:t> и разной длины.</a:t>
            </a:r>
          </a:p>
        </p:txBody>
      </p:sp>
      <p:pic>
        <p:nvPicPr>
          <p:cNvPr id="6146" name="Picture 2" descr="How to define a time series classification problem? - Cross Valid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003" y="4612484"/>
            <a:ext cx="5181600" cy="209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093997" y="3765428"/>
            <a:ext cx="37457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Не всегда для разных классов интервалы в одном врем. Положении!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19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ru-RU" b="1" dirty="0"/>
              <a:t>Классификаторы на основе </a:t>
            </a:r>
            <a:r>
              <a:rPr lang="ru-RU" b="1" dirty="0" err="1"/>
              <a:t>шейплетов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2901" y="1092199"/>
            <a:ext cx="11249024" cy="56229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200" b="1" dirty="0" err="1"/>
              <a:t>Шейплет</a:t>
            </a:r>
            <a:r>
              <a:rPr lang="ru-RU" sz="2200" dirty="0"/>
              <a:t> </a:t>
            </a:r>
            <a:r>
              <a:rPr lang="ru-RU" sz="2200" b="1" dirty="0"/>
              <a:t>(</a:t>
            </a:r>
            <a:r>
              <a:rPr lang="ru-RU" sz="2200" b="1" dirty="0" err="1"/>
              <a:t>Shapelet</a:t>
            </a:r>
            <a:r>
              <a:rPr lang="ru-RU" sz="2200" b="1" dirty="0"/>
              <a:t>)</a:t>
            </a:r>
            <a:r>
              <a:rPr lang="en-US" sz="2200" dirty="0"/>
              <a:t> -</a:t>
            </a:r>
            <a:r>
              <a:rPr lang="ru-RU" sz="2200" dirty="0"/>
              <a:t> сравнительно короткий участком (паттерн) временного ряда, который в наибольшей степени позволяет отличить один класс от другого. </a:t>
            </a:r>
          </a:p>
          <a:p>
            <a:pPr lvl="1">
              <a:lnSpc>
                <a:spcPct val="120000"/>
              </a:lnSpc>
            </a:pPr>
            <a:r>
              <a:rPr lang="ru-RU" sz="2200" dirty="0"/>
              <a:t>Такая близость может быть оценена метрически (эвклидово расстояние) или по любой другой заданной мере схожести.</a:t>
            </a:r>
          </a:p>
          <a:p>
            <a:pPr lvl="1">
              <a:lnSpc>
                <a:spcPct val="120000"/>
              </a:lnSpc>
            </a:pPr>
            <a:r>
              <a:rPr lang="ru-RU" sz="2200" dirty="0"/>
              <a:t>Для найденных </a:t>
            </a:r>
            <a:r>
              <a:rPr lang="ru-RU" sz="2200" dirty="0" err="1"/>
              <a:t>шейплетов</a:t>
            </a:r>
            <a:r>
              <a:rPr lang="ru-RU" sz="2200" dirty="0"/>
              <a:t> классификация может быть проведена эластичной мерой.</a:t>
            </a:r>
          </a:p>
          <a:p>
            <a:pPr>
              <a:lnSpc>
                <a:spcPct val="120000"/>
              </a:lnSpc>
            </a:pPr>
            <a:r>
              <a:rPr lang="ru-RU" sz="2200" dirty="0" err="1"/>
              <a:t>Шейплеты</a:t>
            </a:r>
            <a:r>
              <a:rPr lang="ru-RU" sz="2200" dirty="0"/>
              <a:t> могут быть найдены, например перебором (</a:t>
            </a:r>
            <a:r>
              <a:rPr lang="ru-RU" sz="2200" dirty="0" err="1"/>
              <a:t>brute</a:t>
            </a:r>
            <a:r>
              <a:rPr lang="ru-RU" sz="2200" dirty="0"/>
              <a:t> </a:t>
            </a:r>
            <a:r>
              <a:rPr lang="ru-RU" sz="2200" dirty="0" err="1"/>
              <a:t>force</a:t>
            </a:r>
            <a:r>
              <a:rPr lang="ru-RU" sz="2200" dirty="0"/>
              <a:t>), поиском по максимуму прироста информации или при помощи метода градиентного спуска. </a:t>
            </a:r>
          </a:p>
          <a:p>
            <a:pPr lvl="1">
              <a:lnSpc>
                <a:spcPct val="120000"/>
              </a:lnSpc>
            </a:pPr>
            <a:r>
              <a:rPr lang="ru-RU" sz="2200" dirty="0" err="1"/>
              <a:t>Шейплеты</a:t>
            </a:r>
            <a:r>
              <a:rPr lang="ru-RU" sz="2200" dirty="0"/>
              <a:t> могут быть расположены в различных участках временных рядов. </a:t>
            </a:r>
          </a:p>
          <a:p>
            <a:pPr lvl="1">
              <a:lnSpc>
                <a:spcPct val="120000"/>
              </a:lnSpc>
            </a:pPr>
            <a:r>
              <a:rPr lang="ru-RU" sz="2200" dirty="0"/>
              <a:t>В некоторых случаях может быть осуществлен поиск более одного </a:t>
            </a:r>
            <a:r>
              <a:rPr lang="ru-RU" sz="2200" dirty="0" err="1"/>
              <a:t>шейплета</a:t>
            </a:r>
            <a:r>
              <a:rPr lang="ru-RU" sz="2200" dirty="0"/>
              <a:t> для решения задачи.</a:t>
            </a:r>
          </a:p>
          <a:p>
            <a:pPr lvl="1">
              <a:lnSpc>
                <a:spcPct val="120000"/>
              </a:lnSpc>
            </a:pPr>
            <a:r>
              <a:rPr lang="ru-RU" sz="2200" dirty="0"/>
              <a:t>Процедура поиска и выделения </a:t>
            </a:r>
            <a:r>
              <a:rPr lang="ru-RU" sz="2200" dirty="0" err="1"/>
              <a:t>шейплетов</a:t>
            </a:r>
            <a:r>
              <a:rPr lang="ru-RU" sz="2200" dirty="0"/>
              <a:t> может также быть рассмотрена отдельно от классификации, в этом случае ее еще называют "</a:t>
            </a:r>
            <a:r>
              <a:rPr lang="ru-RU" sz="2200" dirty="0" err="1"/>
              <a:t>Shapelet</a:t>
            </a:r>
            <a:r>
              <a:rPr lang="ru-RU" sz="2200" dirty="0"/>
              <a:t> </a:t>
            </a:r>
            <a:r>
              <a:rPr lang="ru-RU" sz="2200" dirty="0" err="1"/>
              <a:t>Transform</a:t>
            </a:r>
            <a:r>
              <a:rPr lang="ru-RU" sz="2200" dirty="0"/>
              <a:t>".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485544" y="3244334"/>
            <a:ext cx="571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Шейплеты</a:t>
            </a:r>
            <a:r>
              <a:rPr lang="ru-RU" dirty="0" smtClean="0"/>
              <a:t> – это уже признаки ВР! </a:t>
            </a:r>
            <a:r>
              <a:rPr lang="ru-RU" smtClean="0"/>
              <a:t>Только интервальные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2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Классификаторы на основе </a:t>
            </a:r>
            <a:r>
              <a:rPr lang="ru-RU" b="1" dirty="0" err="1"/>
              <a:t>шейплетов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384" y="931492"/>
            <a:ext cx="10943602" cy="4860911"/>
          </a:xfrm>
        </p:spPr>
        <p:txBody>
          <a:bodyPr>
            <a:noAutofit/>
          </a:bodyPr>
          <a:lstStyle/>
          <a:p>
            <a:pPr lvl="0"/>
            <a:r>
              <a:rPr lang="ru-RU" sz="2000" dirty="0" err="1"/>
              <a:t>Шейплеты</a:t>
            </a:r>
            <a:r>
              <a:rPr lang="ru-RU" sz="2000" dirty="0"/>
              <a:t> - это </a:t>
            </a:r>
            <a:r>
              <a:rPr lang="ru-RU" sz="2000" dirty="0" err="1"/>
              <a:t>подпоследовательности</a:t>
            </a:r>
            <a:r>
              <a:rPr lang="ru-RU" sz="2000" dirty="0"/>
              <a:t> временных рядов, которые представляют класс (отражают особенность класса).</a:t>
            </a:r>
          </a:p>
          <a:p>
            <a:pPr lvl="0"/>
            <a:r>
              <a:rPr lang="ru-RU" sz="2000" dirty="0"/>
              <a:t>Классификаторы на основе </a:t>
            </a:r>
            <a:r>
              <a:rPr lang="ru-RU" sz="2000" dirty="0" err="1"/>
              <a:t>шейплетов</a:t>
            </a:r>
            <a:r>
              <a:rPr lang="ru-RU" sz="2000" dirty="0"/>
              <a:t> - ищут </a:t>
            </a:r>
            <a:r>
              <a:rPr lang="ru-RU" sz="2000" dirty="0" err="1"/>
              <a:t>шейплеты</a:t>
            </a:r>
            <a:r>
              <a:rPr lang="ru-RU" sz="2000" dirty="0"/>
              <a:t> с наибольшей дискриминирующей способностью.</a:t>
            </a:r>
          </a:p>
          <a:p>
            <a:pPr lvl="1"/>
            <a:r>
              <a:rPr lang="ru-RU" sz="2000" dirty="0"/>
              <a:t>В обучающей выборке наличие определенных шаблонов в выборке делает один класс более вероятным, чем другой.</a:t>
            </a:r>
          </a:p>
          <a:p>
            <a:pPr lvl="1"/>
            <a:r>
              <a:rPr lang="ru-RU" sz="2000" dirty="0"/>
              <a:t>В обучающих данных каждый рассматриваемый </a:t>
            </a:r>
            <a:r>
              <a:rPr lang="ru-RU" sz="2000" dirty="0" err="1"/>
              <a:t>шейплет</a:t>
            </a:r>
            <a:r>
              <a:rPr lang="ru-RU" sz="2000" dirty="0"/>
              <a:t> оценивается в соответствии с некоторыми критериями получения информации (например, энтропией).</a:t>
            </a:r>
          </a:p>
          <a:p>
            <a:pPr lvl="1"/>
            <a:r>
              <a:rPr lang="ru-RU" sz="2000" dirty="0"/>
              <a:t>Сохраняются самые надежные неперекрывающиеся </a:t>
            </a:r>
            <a:r>
              <a:rPr lang="ru-RU" sz="2000" dirty="0" err="1"/>
              <a:t>шейплеты</a:t>
            </a:r>
            <a:r>
              <a:rPr lang="ru-RU" sz="20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87" y="3768049"/>
            <a:ext cx="5883599" cy="27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Классификаторы на основе </a:t>
            </a:r>
            <a:r>
              <a:rPr lang="ru-RU" b="1" dirty="0" err="1"/>
              <a:t>шейплетов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990370"/>
            <a:ext cx="10943602" cy="4860911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200" dirty="0" err="1"/>
              <a:t>Шейплеты</a:t>
            </a:r>
            <a:r>
              <a:rPr lang="ru-RU" sz="2200" dirty="0"/>
              <a:t> можно использовать для обнаружения «фазово-независимого локализованного сходства между сериями одного и того же класса».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Например, для бинарной классификации </a:t>
            </a:r>
            <a:r>
              <a:rPr lang="ru-RU" sz="2200" dirty="0" err="1"/>
              <a:t>шейплет</a:t>
            </a:r>
            <a:r>
              <a:rPr lang="ru-RU" sz="2200" dirty="0"/>
              <a:t> является дискриминантным, если он присутствует в большинстве серий одного класса и отсутствует в сериях другого класса.</a:t>
            </a:r>
          </a:p>
          <a:p>
            <a:pPr marL="228600" lvl="1">
              <a:lnSpc>
                <a:spcPct val="100000"/>
              </a:lnSpc>
            </a:pPr>
            <a:r>
              <a:rPr lang="ru-RU" sz="2200" dirty="0"/>
              <a:t>Относительными недостатками подхода </a:t>
            </a:r>
            <a:r>
              <a:rPr lang="ru-RU" sz="2200" dirty="0" err="1"/>
              <a:t>шейплетов</a:t>
            </a:r>
            <a:r>
              <a:rPr lang="ru-RU" sz="2200" dirty="0"/>
              <a:t> являются неспособность работать в тех случаях, когда важно не само наличие какого либо характерного участка в сегменте ряда, а, например, частота появления участка.</a:t>
            </a:r>
          </a:p>
          <a:p>
            <a:pPr marL="457200" lvl="1" indent="0">
              <a:buNone/>
            </a:pP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197" y="3541363"/>
            <a:ext cx="4151936" cy="3014420"/>
          </a:xfrm>
          <a:prstGeom prst="rect">
            <a:avLst/>
          </a:prstGeom>
        </p:spPr>
      </p:pic>
      <p:pic>
        <p:nvPicPr>
          <p:cNvPr id="7" name="Picture" descr="image.png"/>
          <p:cNvPicPr/>
          <p:nvPr/>
        </p:nvPicPr>
        <p:blipFill rotWithShape="1">
          <a:blip r:embed="rId3"/>
          <a:srcRect t="54633"/>
          <a:stretch/>
        </p:blipFill>
        <p:spPr bwMode="auto">
          <a:xfrm>
            <a:off x="1112378" y="4462328"/>
            <a:ext cx="5826795" cy="17412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76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без учителя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9834" y="1364152"/>
            <a:ext cx="10515600" cy="5284476"/>
          </a:xfrm>
        </p:spPr>
        <p:txBody>
          <a:bodyPr>
            <a:normAutofit/>
          </a:bodyPr>
          <a:lstStyle/>
          <a:p>
            <a:r>
              <a:rPr lang="en-US" dirty="0" err="1"/>
              <a:t>Задачи</a:t>
            </a:r>
            <a:r>
              <a:rPr lang="en-US" dirty="0"/>
              <a:t> </a:t>
            </a:r>
            <a:r>
              <a:rPr lang="en-US" dirty="0" err="1"/>
              <a:t>обработки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учителя</a:t>
            </a:r>
            <a:r>
              <a:rPr lang="en-US" dirty="0"/>
              <a:t> </a:t>
            </a:r>
            <a:r>
              <a:rPr lang="en-US" dirty="0" err="1"/>
              <a:t>заключаются</a:t>
            </a:r>
            <a:r>
              <a:rPr lang="en-US" dirty="0"/>
              <a:t> в</a:t>
            </a:r>
            <a:r>
              <a:rPr lang="ru-RU" dirty="0"/>
              <a:t>:</a:t>
            </a:r>
          </a:p>
          <a:p>
            <a:r>
              <a:rPr lang="en-US" dirty="0" err="1"/>
              <a:t>поиске</a:t>
            </a:r>
            <a:r>
              <a:rPr lang="en-US" dirty="0"/>
              <a:t> </a:t>
            </a:r>
            <a:r>
              <a:rPr lang="en-US" dirty="0" err="1"/>
              <a:t>закономерностей</a:t>
            </a:r>
            <a:r>
              <a:rPr lang="en-US" dirty="0"/>
              <a:t> в </a:t>
            </a:r>
            <a:r>
              <a:rPr lang="en-US" dirty="0" err="1"/>
              <a:t>наборе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меток</a:t>
            </a:r>
            <a:r>
              <a:rPr lang="en-US" dirty="0"/>
              <a:t>, </a:t>
            </a:r>
            <a:r>
              <a:rPr lang="en-US" dirty="0" err="1"/>
              <a:t>такие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, </a:t>
            </a:r>
            <a:r>
              <a:rPr lang="en-US" dirty="0" err="1"/>
              <a:t>например</a:t>
            </a:r>
            <a:r>
              <a:rPr lang="ru-RU" dirty="0"/>
              <a:t>: 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О</a:t>
            </a:r>
            <a:r>
              <a:rPr lang="en-US" dirty="0" err="1"/>
              <a:t>бнаружение</a:t>
            </a:r>
            <a:r>
              <a:rPr lang="en-US" dirty="0"/>
              <a:t> </a:t>
            </a:r>
            <a:r>
              <a:rPr lang="en-US" dirty="0" err="1"/>
              <a:t>аномалий</a:t>
            </a:r>
            <a:r>
              <a:rPr lang="en-US" dirty="0"/>
              <a:t>  (</a:t>
            </a:r>
            <a:r>
              <a:rPr lang="en-US" dirty="0" err="1"/>
              <a:t>таких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выбросы</a:t>
            </a:r>
            <a:r>
              <a:rPr lang="en-US" dirty="0"/>
              <a:t>, </a:t>
            </a:r>
            <a:r>
              <a:rPr lang="en-US" dirty="0" err="1"/>
              <a:t>пропущенные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r>
              <a:rPr lang="en-US" dirty="0"/>
              <a:t>, </a:t>
            </a:r>
            <a:r>
              <a:rPr lang="en-US" dirty="0" err="1"/>
              <a:t>аномальные</a:t>
            </a:r>
            <a:r>
              <a:rPr lang="en-US" dirty="0"/>
              <a:t> </a:t>
            </a:r>
            <a:r>
              <a:rPr lang="en-US" dirty="0" err="1"/>
              <a:t>шаблоны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другие</a:t>
            </a:r>
            <a:r>
              <a:rPr lang="en-US" dirty="0"/>
              <a:t>)</a:t>
            </a:r>
            <a:r>
              <a:rPr lang="ru-RU" dirty="0"/>
              <a:t>;</a:t>
            </a:r>
            <a:r>
              <a:rPr lang="en-US" dirty="0"/>
              <a:t>  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/>
              <a:t>Д</a:t>
            </a:r>
            <a:r>
              <a:rPr lang="en-US" dirty="0" err="1"/>
              <a:t>екомпозиция</a:t>
            </a:r>
            <a:r>
              <a:rPr lang="en-US" dirty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r>
              <a:rPr lang="en-US" dirty="0"/>
              <a:t>  ( </a:t>
            </a:r>
            <a:r>
              <a:rPr lang="en-US" dirty="0" err="1"/>
              <a:t>декомпозиция</a:t>
            </a:r>
            <a:r>
              <a:rPr lang="en-US" dirty="0"/>
              <a:t> </a:t>
            </a:r>
            <a:r>
              <a:rPr lang="en-US" dirty="0" err="1"/>
              <a:t>тренд-сезонность</a:t>
            </a:r>
            <a:r>
              <a:rPr lang="en-US" dirty="0"/>
              <a:t>, PCA, </a:t>
            </a:r>
            <a:r>
              <a:rPr lang="en-US" dirty="0" err="1"/>
              <a:t>декомпозиция</a:t>
            </a:r>
            <a:r>
              <a:rPr lang="en-US" dirty="0"/>
              <a:t> </a:t>
            </a:r>
            <a:r>
              <a:rPr lang="en-US" dirty="0" err="1"/>
              <a:t>других</a:t>
            </a:r>
            <a:r>
              <a:rPr lang="en-US" dirty="0"/>
              <a:t> </a:t>
            </a:r>
            <a:r>
              <a:rPr lang="en-US" dirty="0" err="1"/>
              <a:t>компонентов</a:t>
            </a:r>
            <a:r>
              <a:rPr lang="en-US" dirty="0"/>
              <a:t>);  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/>
              <a:t>У</a:t>
            </a:r>
            <a:r>
              <a:rPr lang="en-US" dirty="0" err="1"/>
              <a:t>даление</a:t>
            </a:r>
            <a:r>
              <a:rPr lang="en-US" dirty="0"/>
              <a:t> </a:t>
            </a:r>
            <a:r>
              <a:rPr lang="en-US" dirty="0" err="1"/>
              <a:t>шумов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r>
              <a:rPr lang="en-US" dirty="0"/>
              <a:t>. 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/>
              <a:t>К</a:t>
            </a:r>
            <a:r>
              <a:rPr lang="en-US" dirty="0" err="1"/>
              <a:t>ластеризация</a:t>
            </a:r>
            <a:r>
              <a:rPr lang="en-US" dirty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/>
              <a:t>С</a:t>
            </a:r>
            <a:r>
              <a:rPr lang="en-US" dirty="0" err="1"/>
              <a:t>жати</a:t>
            </a:r>
            <a:r>
              <a:rPr lang="ru-RU" dirty="0"/>
              <a:t>е (</a:t>
            </a:r>
            <a:r>
              <a:rPr lang="ru-RU" dirty="0" err="1"/>
              <a:t>передискретизация</a:t>
            </a:r>
            <a:r>
              <a:rPr lang="ru-RU" dirty="0"/>
              <a:t>) </a:t>
            </a:r>
            <a:r>
              <a:rPr lang="en-US" dirty="0" err="1"/>
              <a:t>данных</a:t>
            </a:r>
            <a:r>
              <a:rPr lang="en-US" dirty="0"/>
              <a:t>. </a:t>
            </a:r>
            <a:endParaRPr lang="ru-RU" dirty="0"/>
          </a:p>
          <a:p>
            <a:pPr lvl="1"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Классификаторы на основе </a:t>
            </a:r>
            <a:r>
              <a:rPr lang="ru-RU" b="1" dirty="0" err="1"/>
              <a:t>шейплетов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6374" y="1239140"/>
                <a:ext cx="10943602" cy="4852365"/>
              </a:xfrm>
            </p:spPr>
            <p:txBody>
              <a:bodyPr>
                <a:noAutofit/>
              </a:bodyPr>
              <a:lstStyle/>
              <a:p>
                <a:pPr algn="l" rtl="0">
                  <a:spcBef>
                    <a:spcPts val="300"/>
                  </a:spcBef>
                </a:pPr>
                <a:r>
                  <a:rPr lang="en-US" sz="2000" b="1" dirty="0" err="1"/>
                  <a:t>Шейплет</a:t>
                </a:r>
                <a:r>
                  <a:rPr lang="en-US" sz="2000" b="1" dirty="0"/>
                  <a:t> Преобразовать классификатор</a:t>
                </a:r>
                <a:endParaRPr lang="en-US" sz="2000" dirty="0"/>
              </a:p>
              <a:p>
                <a:pPr algn="l" rtl="0">
                  <a:spcBef>
                    <a:spcPts val="300"/>
                  </a:spcBef>
                </a:pPr>
                <a:r>
                  <a:rPr lang="ru-RU" sz="2000" dirty="0"/>
                  <a:t>Найдите</a:t>
                </a:r>
                <a:r>
                  <a:rPr lang="en-US" sz="2000" dirty="0"/>
                  <a:t> k </a:t>
                </a:r>
                <a:r>
                  <a:rPr lang="ru-RU" sz="2000" dirty="0" err="1"/>
                  <a:t>шейплетов</a:t>
                </a:r>
                <a:r>
                  <a:rPr lang="en-US" sz="2000" dirty="0"/>
                  <a:t> так что расстояние для одного класса будет намного меньше, чем для другого.</a:t>
                </a:r>
              </a:p>
              <a:p>
                <a:pPr marL="457200" lvl="1" indent="0" algn="l" rtl="0">
                  <a:lnSpc>
                    <a:spcPct val="10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altLang="ru-RU" sz="20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altLang="ru-RU" sz="2000" dirty="0" err="1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ru-RU" altLang="ru-RU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sSup>
                        <m:sSupPr>
                          <m:ctrlPr>
                            <a:rPr lang="en-US" altLang="ru-RU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altLang="ru-RU" sz="2000" i="1" dirty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ru-RU" altLang="ru-RU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</m:d>
                        </m:e>
                        <m:sup>
                          <m:r>
                            <a:rPr lang="ru-RU" altLang="ru-RU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ru-RU" sz="2000" dirty="0"/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ru-RU" altLang="ru-RU" sz="2000" dirty="0"/>
                  <a:t>где </a:t>
                </a:r>
                <a14:m>
                  <m:oMath xmlns:m="http://schemas.openxmlformats.org/officeDocument/2006/math"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является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в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длина</a:t>
                </a:r>
                <a:r>
                  <a:rPr lang="ru-RU" altLang="ru-RU" sz="2000" dirty="0"/>
                  <a:t> (</a:t>
                </a:r>
                <a:r>
                  <a:rPr lang="ru-RU" altLang="ru-RU" sz="2000" dirty="0" err="1"/>
                  <a:t>количество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из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отметки времени</a:t>
                </a:r>
                <a:r>
                  <a:rPr lang="ru-RU" altLang="ru-RU" sz="2000" dirty="0"/>
                  <a:t>) </a:t>
                </a:r>
                <a:r>
                  <a:rPr lang="ru-RU" altLang="ru-RU" sz="2000" dirty="0" err="1"/>
                  <a:t>из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shapelet</a:t>
                </a:r>
                <a:r>
                  <a:rPr lang="ru-RU" altLang="ru-RU" sz="2000" dirty="0"/>
                  <a:t> </a:t>
                </a:r>
                <a14:m>
                  <m:oMath xmlns:m="http://schemas.openxmlformats.org/officeDocument/2006/math"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/>
                  <a:t> является </a:t>
                </a:r>
                <a:r>
                  <a:rPr lang="ru-RU" altLang="ru-RU" sz="2000" dirty="0" err="1"/>
                  <a:t>подпоследовательность</a:t>
                </a:r>
                <a:r>
                  <a:rPr lang="ru-RU" altLang="ru-RU" sz="2000" dirty="0"/>
                  <a:t> извлеченная из </a:t>
                </a:r>
                <a14:m>
                  <m:oMath xmlns:m="http://schemas.openxmlformats.org/officeDocument/2006/math"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altLang="ru-RU" sz="2000" dirty="0"/>
                  <a:t> в </a:t>
                </a:r>
                <a:r>
                  <a:rPr lang="ru-RU" altLang="ru-RU" sz="2000" dirty="0" err="1"/>
                  <a:t>дипазоне</a:t>
                </a:r>
                <a:r>
                  <a:rPr lang="ru-RU" altLang="ru-RU" sz="2000" dirty="0"/>
                  <a:t> от 𝑛</a:t>
                </a:r>
                <a:r>
                  <a:rPr lang="en-US" altLang="ru-RU" sz="2000" dirty="0"/>
                  <a:t> </a:t>
                </a:r>
                <a:r>
                  <a:rPr lang="ru-RU" altLang="ru-RU" sz="2000" dirty="0"/>
                  <a:t>до</a:t>
                </a:r>
                <a:r>
                  <a:rPr lang="en-US" altLang="ru-RU" sz="2000" dirty="0"/>
                  <a:t> </a:t>
                </a:r>
                <a:r>
                  <a:rPr lang="ru-RU" altLang="ru-RU" sz="2000" dirty="0"/>
                  <a:t>𝑛 + 𝐿.</a:t>
                </a:r>
                <a:endParaRPr lang="en-US" altLang="ru-RU" sz="2000" dirty="0"/>
              </a:p>
              <a:p>
                <a:pPr lvl="2"/>
                <a:r>
                  <a:rPr lang="ru-RU" dirty="0"/>
                  <a:t>Если указанное выше расстояние достаточно мало, то предполагается, что </a:t>
                </a:r>
                <a:r>
                  <a:rPr lang="ru-RU" dirty="0" err="1"/>
                  <a:t>шейплет</a:t>
                </a:r>
                <a:r>
                  <a:rPr lang="ru-RU" dirty="0"/>
                  <a:t> присутствует во временном ряду.</a:t>
                </a:r>
              </a:p>
              <a:p>
                <a:pPr lvl="0"/>
                <a:r>
                  <a:rPr lang="ru-RU" sz="2000" dirty="0"/>
                  <a:t>Затем для нового набора данных вычисляются k объектов </a:t>
                </a:r>
                <a:br>
                  <a:rPr lang="ru-RU" sz="2000" dirty="0"/>
                </a:br>
                <a:r>
                  <a:rPr lang="ru-RU" sz="2000" dirty="0"/>
                  <a:t>как расстояние ряда до каждого из k </a:t>
                </a:r>
                <a:r>
                  <a:rPr lang="ru-RU" sz="2000" dirty="0" err="1"/>
                  <a:t>шейплетов</a:t>
                </a:r>
                <a:r>
                  <a:rPr lang="ru-RU" sz="2000" dirty="0"/>
                  <a:t>.</a:t>
                </a:r>
              </a:p>
              <a:p>
                <a:pPr lvl="0"/>
                <a:r>
                  <a:rPr lang="ru-RU" sz="2000" dirty="0"/>
                  <a:t>К набору данных, преобразованному с помощью</a:t>
                </a:r>
                <a:br>
                  <a:rPr lang="ru-RU" sz="2000" dirty="0"/>
                </a:br>
                <a:r>
                  <a:rPr lang="ru-RU" sz="2000" dirty="0"/>
                  <a:t> </a:t>
                </a:r>
                <a:r>
                  <a:rPr lang="ru-RU" sz="2000" dirty="0" err="1"/>
                  <a:t>шейплета</a:t>
                </a:r>
                <a:r>
                  <a:rPr lang="ru-RU" sz="2000" dirty="0"/>
                  <a:t> можно применить любой </a:t>
                </a:r>
                <a:br>
                  <a:rPr lang="ru-RU" sz="2000" dirty="0"/>
                </a:br>
                <a:r>
                  <a:rPr lang="ru-RU" sz="2000" dirty="0"/>
                  <a:t>алгоритм классификации.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374" y="1239140"/>
                <a:ext cx="10943602" cy="4852365"/>
              </a:xfrm>
              <a:blipFill>
                <a:blip r:embed="rId2"/>
                <a:stretch>
                  <a:fillRect l="-501" t="-1256" r="-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690" y="3665322"/>
            <a:ext cx="3883110" cy="29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850"/>
          </a:xfrm>
        </p:spPr>
        <p:txBody>
          <a:bodyPr/>
          <a:lstStyle/>
          <a:p>
            <a:r>
              <a:rPr lang="ru-RU" b="1" dirty="0"/>
              <a:t>Классификаторы на основе словарей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449" y="1143000"/>
            <a:ext cx="11039475" cy="28289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2400" dirty="0"/>
              <a:t>В некоторых случаях наиболее важным является вопрос о поиске не самого паттерна во временном ряду, а, например частота и характер появления некоторых его особенностей. 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В таких и подобных </a:t>
            </a:r>
            <a:r>
              <a:rPr lang="ru-RU" sz="2400" dirty="0" err="1"/>
              <a:t>задчах</a:t>
            </a:r>
            <a:r>
              <a:rPr lang="ru-RU" sz="2400" dirty="0"/>
              <a:t> для описания временных рядов (для их представления) могут быть использованы подходы на основе т.н. словаря (</a:t>
            </a:r>
            <a:r>
              <a:rPr lang="ru-RU" sz="2400" b="1" dirty="0" err="1"/>
              <a:t>Dictionary-based</a:t>
            </a:r>
            <a:r>
              <a:rPr lang="ru-RU" sz="2400" b="1" dirty="0"/>
              <a:t> или </a:t>
            </a:r>
            <a:r>
              <a:rPr lang="en-US" sz="2400" b="1" dirty="0"/>
              <a:t>bag of symbols, BOS</a:t>
            </a:r>
            <a:r>
              <a:rPr lang="ru-RU" sz="2400" dirty="0"/>
              <a:t>). </a:t>
            </a:r>
          </a:p>
          <a:p>
            <a:pPr>
              <a:lnSpc>
                <a:spcPct val="120000"/>
              </a:lnSpc>
            </a:pPr>
            <a:endParaRPr lang="ru-RU" sz="2400" dirty="0"/>
          </a:p>
        </p:txBody>
      </p:sp>
      <p:sp>
        <p:nvSpPr>
          <p:cNvPr id="4" name="AutoShape 2" descr="A Brief Survey of Time Series Classification Algorithms | by Alexandra  Amidon | Towards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954" y="3587946"/>
            <a:ext cx="3949866" cy="30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4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850"/>
          </a:xfrm>
        </p:spPr>
        <p:txBody>
          <a:bodyPr/>
          <a:lstStyle/>
          <a:p>
            <a:r>
              <a:rPr lang="ru-RU" b="1" dirty="0"/>
              <a:t>Классификаторы на основе словарей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5" y="1143000"/>
            <a:ext cx="11039475" cy="550545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120000"/>
              </a:lnSpc>
            </a:pPr>
            <a:r>
              <a:rPr lang="ru-RU" dirty="0"/>
              <a:t>Алгоритм: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По сегменту временному ряда скользит окно заданной длины (происходит выборка участков)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Для каждого участка осуществляется "грубая" аппроксимация, как по шкале времени (дискретизация), так и по шкале значений ряда (квантование). Например,  ниже выделено 3 уровня квантования (a, b и c) и 12 шагов по времени.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Для каждого участка формируется т.н. "слово". 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Например для рисунке ниже слово будет "</a:t>
            </a:r>
            <a:r>
              <a:rPr lang="ru-RU" dirty="0" err="1"/>
              <a:t>bbbacabcaaaa</a:t>
            </a:r>
            <a:r>
              <a:rPr lang="ru-RU" dirty="0"/>
              <a:t>". 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Слово всегда формируется из т.н. "алфавита" заданного заранее. 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В ряде случаев требуется, чтобы слова имели одну и туже длину.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Для полученных слов рассчитывается гистограмма их появлений для каждого временного ряда.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Расстояние между гистограммами отдельных временных рядов (их пересечение) может являться классификатором.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ru-RU" b="1" dirty="0"/>
              <a:t>Классификаторы на основе словарей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90626"/>
            <a:ext cx="10725150" cy="54959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/>
              <a:t>Гистограмма может быть рассмотрена отдельно в качестве </a:t>
            </a:r>
            <a:r>
              <a:rPr lang="ru-RU" sz="2200" dirty="0" err="1"/>
              <a:t>Dictionary-based-transformation</a:t>
            </a:r>
            <a:r>
              <a:rPr lang="ru-RU" sz="2200" dirty="0"/>
              <a:t>, например в качестве меры сжатия данных.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Также сжатие-преобразование временных рядов может осуществляться при помощи аппроксимаций без словаря,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например кусочно-линейная аппроксимация или разложением на главные компоненты.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Как и любой алгоритм сжатия </a:t>
            </a:r>
            <a:r>
              <a:rPr lang="ru-RU" sz="2200" dirty="0" err="1"/>
              <a:t>Dictionary-based-transformation</a:t>
            </a:r>
            <a:r>
              <a:rPr lang="ru-RU" sz="2200" dirty="0"/>
              <a:t> позволяет проводить некоторую фильтрацию шумов в данных.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В ряде случаев для каждого положения окна описание ряда может быть дано в нескольких частотных полосах.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На использование описания в нескольких полосах частот построена одна из наиболее популярных техник </a:t>
            </a:r>
            <a:r>
              <a:rPr lang="ru-RU" sz="2200" dirty="0" err="1"/>
              <a:t>Dictionary-based</a:t>
            </a:r>
            <a:r>
              <a:rPr lang="ru-RU" sz="2200" dirty="0"/>
              <a:t> классификации - BOSS (</a:t>
            </a:r>
            <a:r>
              <a:rPr lang="ru-RU" sz="2200" dirty="0" err="1"/>
              <a:t>Bag</a:t>
            </a:r>
            <a:r>
              <a:rPr lang="ru-RU" sz="2200" dirty="0"/>
              <a:t> </a:t>
            </a:r>
            <a:r>
              <a:rPr lang="ru-RU" sz="2200" dirty="0" err="1"/>
              <a:t>of</a:t>
            </a:r>
            <a:r>
              <a:rPr lang="ru-RU" sz="2200" dirty="0"/>
              <a:t> SFA </a:t>
            </a:r>
            <a:r>
              <a:rPr lang="ru-RU" sz="2200" dirty="0" err="1"/>
              <a:t>Symbols</a:t>
            </a:r>
            <a:r>
              <a:rPr lang="ru-RU" sz="2200" dirty="0"/>
              <a:t>).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Где SFA (</a:t>
            </a:r>
            <a:r>
              <a:rPr lang="ru-RU" sz="2200" dirty="0" err="1"/>
              <a:t>Symbolic</a:t>
            </a:r>
            <a:r>
              <a:rPr lang="ru-RU" sz="2200" dirty="0"/>
              <a:t> </a:t>
            </a:r>
            <a:r>
              <a:rPr lang="ru-RU" sz="2200" dirty="0" err="1"/>
              <a:t>Fourier</a:t>
            </a:r>
            <a:r>
              <a:rPr lang="ru-RU" sz="2200" dirty="0"/>
              <a:t> </a:t>
            </a:r>
            <a:r>
              <a:rPr lang="ru-RU" sz="2200" dirty="0" err="1"/>
              <a:t>Approximation</a:t>
            </a:r>
            <a:r>
              <a:rPr lang="ru-RU" sz="2200" dirty="0"/>
              <a:t>) это особый тип аппроксимации </a:t>
            </a:r>
            <a:br>
              <a:rPr lang="ru-RU" sz="2200" dirty="0"/>
            </a:br>
            <a:r>
              <a:rPr lang="ru-RU" sz="2200" dirty="0"/>
              <a:t>в частотной области. </a:t>
            </a:r>
          </a:p>
        </p:txBody>
      </p:sp>
    </p:spTree>
    <p:extLst>
      <p:ext uri="{BB962C8B-B14F-4D97-AF65-F5344CB8AC3E}">
        <p14:creationId xmlns:p14="http://schemas.microsoft.com/office/powerpoint/2010/main" val="10645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Классификаторы на основе словарей </a:t>
            </a:r>
            <a:r>
              <a:rPr lang="en-US" sz="3200" b="1" dirty="0"/>
              <a:t>BOSS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1034042"/>
            <a:ext cx="10943602" cy="558583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Одним из самых популярных способов получения словаря является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Мешок символов SFA (Мешок символов символьной аппроксимации Фурье (SAF), BOSS)</a:t>
            </a:r>
            <a:endParaRPr lang="ru-RU" sz="20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Признаки слов для классификаторов BOSS извлекаются из рядов с помощью </a:t>
            </a:r>
            <a:r>
              <a:rPr lang="ru-RU" sz="2000" b="1" dirty="0"/>
              <a:t>преобразования символьного приближения Фурье (SFA)</a:t>
            </a:r>
            <a:r>
              <a:rPr lang="ru-RU" sz="2000" dirty="0"/>
              <a:t> 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Вычислить преобразование Фурье окна (первый член игнорируется, если происходит нормализация).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Квантовать первые L членов Фурье в символы для образования «слова».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например, округление до целой части или использование </a:t>
            </a:r>
            <a:r>
              <a:rPr lang="ru-RU" b="1" dirty="0"/>
              <a:t>группировки</a:t>
            </a:r>
            <a:r>
              <a:rPr lang="ru-RU" dirty="0"/>
              <a:t> с  </a:t>
            </a:r>
            <a:r>
              <a:rPr lang="ru-RU" b="1" dirty="0"/>
              <a:t>несколькими коэффициентами (MCB).</a:t>
            </a:r>
            <a:endParaRPr lang="ru-RU" dirty="0"/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MCB - это контролируемый алгоритм, который </a:t>
            </a:r>
            <a:br>
              <a:rPr lang="ru-RU" sz="2000" dirty="0"/>
            </a:br>
            <a:r>
              <a:rPr lang="ru-RU" sz="2000" dirty="0"/>
              <a:t>объединяет непрерывные временные ряды </a:t>
            </a:r>
            <a:br>
              <a:rPr lang="ru-RU" sz="2000" dirty="0"/>
            </a:br>
            <a:r>
              <a:rPr lang="ru-RU" sz="2000" dirty="0"/>
              <a:t>в последовательность букв.</a:t>
            </a:r>
          </a:p>
          <a:p>
            <a:pPr lvl="4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Словарь слов создается по мере того, </a:t>
            </a:r>
            <a:br>
              <a:rPr lang="ru-RU" sz="2000" dirty="0"/>
            </a:br>
            <a:r>
              <a:rPr lang="ru-RU" sz="2000" dirty="0"/>
              <a:t>как окно скользит, записывая счетчик </a:t>
            </a:r>
            <a:br>
              <a:rPr lang="ru-RU" sz="2000" dirty="0"/>
            </a:br>
            <a:r>
              <a:rPr lang="ru-RU" sz="2000" dirty="0"/>
              <a:t>частоты каждого слова.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164" y="3540586"/>
            <a:ext cx="3950181" cy="30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Классификаторы на основе словарей </a:t>
            </a:r>
            <a:r>
              <a:rPr lang="en-US" sz="3200" b="1" dirty="0"/>
              <a:t>BOSS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300"/>
              </a:spcBef>
            </a:pPr>
            <a:endParaRPr lang="ru-RU" alt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74" y="3746503"/>
            <a:ext cx="3785786" cy="28771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49181" b="-619"/>
          <a:stretch/>
        </p:blipFill>
        <p:spPr>
          <a:xfrm>
            <a:off x="4737245" y="3595435"/>
            <a:ext cx="6967075" cy="31793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52700"/>
          <a:stretch/>
        </p:blipFill>
        <p:spPr>
          <a:xfrm>
            <a:off x="367522" y="931492"/>
            <a:ext cx="6348431" cy="266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/>
              <a:t>Классификаторы</a:t>
            </a:r>
            <a:br>
              <a:rPr lang="ru-RU" b="1" dirty="0"/>
            </a:br>
            <a:r>
              <a:rPr lang="ru-RU" b="1" dirty="0"/>
              <a:t> временных рядов на основе признаков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67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35819"/>
            <a:ext cx="3010989" cy="1387838"/>
          </a:xfrm>
        </p:spPr>
        <p:txBody>
          <a:bodyPr/>
          <a:lstStyle/>
          <a:p>
            <a:r>
              <a:rPr lang="ru-RU" dirty="0"/>
              <a:t>Данные</a:t>
            </a:r>
          </a:p>
          <a:p>
            <a:pPr lvl="1"/>
            <a:r>
              <a:rPr lang="ru-RU" dirty="0"/>
              <a:t>Полный сегмент</a:t>
            </a:r>
          </a:p>
          <a:p>
            <a:pPr lvl="1"/>
            <a:r>
              <a:rPr lang="ru-RU" dirty="0"/>
              <a:t>интервалы</a:t>
            </a:r>
          </a:p>
        </p:txBody>
      </p:sp>
      <p:pic>
        <p:nvPicPr>
          <p:cNvPr id="4" name="Picture" descr="image.png"/>
          <p:cNvPicPr/>
          <p:nvPr/>
        </p:nvPicPr>
        <p:blipFill rotWithShape="1">
          <a:blip r:embed="rId2"/>
          <a:srcRect t="54633"/>
          <a:stretch/>
        </p:blipFill>
        <p:spPr bwMode="auto">
          <a:xfrm>
            <a:off x="4862557" y="4566607"/>
            <a:ext cx="4903861" cy="131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217910" y="4650331"/>
            <a:ext cx="4579834" cy="12445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681" y="4461799"/>
            <a:ext cx="1996853" cy="1433065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053148" y="2835819"/>
            <a:ext cx="3010989" cy="138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Признаки</a:t>
            </a:r>
          </a:p>
          <a:p>
            <a:pPr lvl="1"/>
            <a:r>
              <a:rPr lang="ru-RU" dirty="0"/>
              <a:t>Полный сегмент</a:t>
            </a:r>
          </a:p>
          <a:p>
            <a:pPr lvl="1"/>
            <a:r>
              <a:rPr lang="ru-RU" dirty="0"/>
              <a:t>интервалы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9291" y="2290354"/>
            <a:ext cx="254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Методы классификации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507827" y="2646495"/>
            <a:ext cx="1262984" cy="35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</p:cNvCxnSpPr>
          <p:nvPr/>
        </p:nvCxnSpPr>
        <p:spPr>
          <a:xfrm>
            <a:off x="4313006" y="2659686"/>
            <a:ext cx="807634" cy="53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06088" y="4225717"/>
            <a:ext cx="244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Задачи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22761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061"/>
          </a:xfrm>
        </p:spPr>
        <p:txBody>
          <a:bodyPr/>
          <a:lstStyle/>
          <a:p>
            <a:r>
              <a:rPr lang="ru-RU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627" y="1246525"/>
            <a:ext cx="11055603" cy="5363501"/>
          </a:xfrm>
        </p:spPr>
        <p:txBody>
          <a:bodyPr>
            <a:normAutofit/>
          </a:bodyPr>
          <a:lstStyle/>
          <a:p>
            <a:r>
              <a:rPr lang="ru-RU" sz="2200" dirty="0"/>
              <a:t>Подход предполагает, что модель строится на выделение признаков и принятии решений.</a:t>
            </a:r>
          </a:p>
          <a:p>
            <a:r>
              <a:rPr lang="ru-RU" sz="2200" dirty="0"/>
              <a:t>Признаки - это определенные регулярные характеристиках для каждой последовательности.  </a:t>
            </a:r>
          </a:p>
          <a:p>
            <a:pPr lvl="1"/>
            <a:r>
              <a:rPr lang="ru-RU" sz="1800" dirty="0"/>
              <a:t>То есть это репрезентация ВР в рамках задачи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3139"/>
          <a:stretch/>
        </p:blipFill>
        <p:spPr>
          <a:xfrm>
            <a:off x="4591128" y="3564166"/>
            <a:ext cx="5626081" cy="2637208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rot="16200000">
            <a:off x="1740089" y="3790001"/>
            <a:ext cx="397380" cy="14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648060" y="4365163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1</a:t>
            </a:r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 rotWithShape="1">
          <a:blip r:embed="rId3"/>
          <a:srcRect t="14294"/>
          <a:stretch/>
        </p:blipFill>
        <p:spPr>
          <a:xfrm>
            <a:off x="481326" y="3996660"/>
            <a:ext cx="3522908" cy="2613366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10217209" y="4750971"/>
            <a:ext cx="430851" cy="29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648060" y="4714580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34708" y="51073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10217209" y="4430939"/>
            <a:ext cx="430851" cy="29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52927" y="3275849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1</a:t>
            </a:r>
          </a:p>
        </p:txBody>
      </p:sp>
      <p:sp>
        <p:nvSpPr>
          <p:cNvPr id="13" name="Стрелка вправо 12"/>
          <p:cNvSpPr/>
          <p:nvPr/>
        </p:nvSpPr>
        <p:spPr>
          <a:xfrm rot="16200000">
            <a:off x="2370198" y="3722533"/>
            <a:ext cx="397380" cy="14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74928" y="3235159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10501" y="292037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96603" y="304008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Признаки</a:t>
            </a:r>
          </a:p>
        </p:txBody>
      </p:sp>
    </p:spTree>
    <p:extLst>
      <p:ext uri="{BB962C8B-B14F-4D97-AF65-F5344CB8AC3E}">
        <p14:creationId xmlns:p14="http://schemas.microsoft.com/office/powerpoint/2010/main" val="37767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061"/>
          </a:xfrm>
        </p:spPr>
        <p:txBody>
          <a:bodyPr/>
          <a:lstStyle/>
          <a:p>
            <a:r>
              <a:rPr lang="ru-RU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627" y="1246525"/>
            <a:ext cx="11055603" cy="5363501"/>
          </a:xfrm>
        </p:spPr>
        <p:txBody>
          <a:bodyPr>
            <a:normAutofit/>
          </a:bodyPr>
          <a:lstStyle/>
          <a:p>
            <a:r>
              <a:rPr lang="ru-RU" sz="2200" dirty="0"/>
              <a:t>Признаки:</a:t>
            </a:r>
          </a:p>
          <a:p>
            <a:pPr lvl="1"/>
            <a:r>
              <a:rPr lang="ru-RU" sz="2200" dirty="0"/>
              <a:t>Регулярны для набора данных.</a:t>
            </a:r>
          </a:p>
          <a:p>
            <a:pPr lvl="1"/>
            <a:r>
              <a:rPr lang="ru-RU" sz="2200" dirty="0"/>
              <a:t>Отражают класс (регулярны для класса).</a:t>
            </a:r>
          </a:p>
          <a:p>
            <a:pPr lvl="1"/>
            <a:r>
              <a:rPr lang="ru-RU" sz="2200" dirty="0"/>
              <a:t>Не коррелируют друг с другом (иначе избыточны!).</a:t>
            </a:r>
          </a:p>
          <a:p>
            <a:pPr lvl="2"/>
            <a:r>
              <a:rPr lang="ru-RU" sz="1800" dirty="0"/>
              <a:t>Можно решить отбором признаков.</a:t>
            </a:r>
          </a:p>
          <a:p>
            <a:pPr lvl="1"/>
            <a:r>
              <a:rPr lang="ru-RU" sz="2200" dirty="0"/>
              <a:t>Позволяют различать классы как можно более четко.</a:t>
            </a:r>
          </a:p>
          <a:p>
            <a:pPr lvl="2"/>
            <a:r>
              <a:rPr lang="ru-RU" sz="1800" dirty="0"/>
              <a:t>А еще можно преобразовать признаки.</a:t>
            </a:r>
          </a:p>
          <a:p>
            <a:pPr lvl="1"/>
            <a:r>
              <a:rPr lang="ru-RU" sz="2000" dirty="0"/>
              <a:t>Экзогенные факторы – тоже могут быть признаками.</a:t>
            </a:r>
          </a:p>
          <a:p>
            <a:pPr lvl="1"/>
            <a:r>
              <a:rPr lang="ru-RU" sz="2200" dirty="0"/>
              <a:t>Пространство признаков должно быть достаточным для проведения классификации.</a:t>
            </a:r>
          </a:p>
          <a:p>
            <a:pPr lvl="2"/>
            <a:r>
              <a:rPr lang="ru-RU" sz="1800" dirty="0"/>
              <a:t>От этого будет зависеть точность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256905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846" y="880217"/>
            <a:ext cx="10900954" cy="5977783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В </a:t>
            </a:r>
            <a:r>
              <a:rPr lang="en-US" sz="2600" dirty="0" err="1"/>
              <a:t>некоторых</a:t>
            </a:r>
            <a:r>
              <a:rPr lang="en-US" sz="2600" dirty="0"/>
              <a:t> </a:t>
            </a:r>
            <a:r>
              <a:rPr lang="en-US" sz="2600" dirty="0" err="1"/>
              <a:t>случаях</a:t>
            </a:r>
            <a:r>
              <a:rPr lang="en-US" sz="2600" dirty="0"/>
              <a:t> </a:t>
            </a:r>
            <a:r>
              <a:rPr lang="en-US" sz="2600" dirty="0" err="1"/>
              <a:t>необходимо</a:t>
            </a:r>
            <a:r>
              <a:rPr lang="en-US" sz="2600" dirty="0"/>
              <a:t> </a:t>
            </a:r>
            <a:r>
              <a:rPr lang="en-US" sz="2600" dirty="0" err="1"/>
              <a:t>устранить</a:t>
            </a:r>
            <a:r>
              <a:rPr lang="en-US" sz="2600" dirty="0"/>
              <a:t> </a:t>
            </a:r>
            <a:r>
              <a:rPr lang="en-US" sz="2600" dirty="0" err="1"/>
              <a:t>определенную</a:t>
            </a:r>
            <a:r>
              <a:rPr lang="en-US" sz="2600" dirty="0"/>
              <a:t> </a:t>
            </a:r>
            <a:r>
              <a:rPr lang="en-US" sz="2600" dirty="0" err="1"/>
              <a:t>составлюящую</a:t>
            </a:r>
            <a:r>
              <a:rPr lang="en-US" sz="2600" dirty="0"/>
              <a:t> </a:t>
            </a:r>
            <a:r>
              <a:rPr lang="en-US" sz="2600" dirty="0" err="1"/>
              <a:t>ряда</a:t>
            </a:r>
            <a:r>
              <a:rPr lang="en-US" sz="2600" dirty="0"/>
              <a:t>, </a:t>
            </a:r>
            <a:r>
              <a:rPr lang="en-US" sz="2600" dirty="0" err="1"/>
              <a:t>которая</a:t>
            </a:r>
            <a:r>
              <a:rPr lang="en-US" sz="2600" dirty="0"/>
              <a:t> </a:t>
            </a:r>
            <a:r>
              <a:rPr lang="en-US" sz="2600" dirty="0" err="1"/>
              <a:t>рассматривается</a:t>
            </a:r>
            <a:r>
              <a:rPr lang="en-US" sz="2600" dirty="0"/>
              <a:t> </a:t>
            </a:r>
            <a:r>
              <a:rPr lang="en-US" sz="2600" dirty="0" err="1"/>
              <a:t>как</a:t>
            </a:r>
            <a:r>
              <a:rPr lang="en-US" sz="2600" dirty="0"/>
              <a:t> </a:t>
            </a:r>
            <a:r>
              <a:rPr lang="en-US" sz="2600" dirty="0" err="1"/>
              <a:t>шум</a:t>
            </a:r>
            <a:r>
              <a:rPr lang="en-US" sz="2600" dirty="0"/>
              <a:t> </a:t>
            </a:r>
            <a:r>
              <a:rPr lang="en-US" sz="2600" dirty="0" err="1"/>
              <a:t>или</a:t>
            </a:r>
            <a:r>
              <a:rPr lang="en-US" sz="2600" dirty="0"/>
              <a:t> </a:t>
            </a:r>
            <a:r>
              <a:rPr lang="en-US" sz="2600" dirty="0" err="1"/>
              <a:t>помеха</a:t>
            </a:r>
            <a:r>
              <a:rPr lang="en-US" sz="2600" dirty="0"/>
              <a:t> - </a:t>
            </a:r>
            <a:r>
              <a:rPr lang="en-US" sz="2600" dirty="0" err="1"/>
              <a:t>эту</a:t>
            </a:r>
            <a:r>
              <a:rPr lang="en-US" sz="2600" dirty="0"/>
              <a:t> </a:t>
            </a:r>
            <a:r>
              <a:rPr lang="en-US" sz="2600" dirty="0" err="1"/>
              <a:t>задачу</a:t>
            </a:r>
            <a:r>
              <a:rPr lang="en-US" sz="2600" dirty="0"/>
              <a:t> </a:t>
            </a:r>
            <a:r>
              <a:rPr lang="en-US" sz="2600" dirty="0" err="1"/>
              <a:t>можно</a:t>
            </a:r>
            <a:r>
              <a:rPr lang="en-US" sz="2600" dirty="0"/>
              <a:t> </a:t>
            </a:r>
            <a:r>
              <a:rPr lang="en-US" sz="2600" dirty="0" err="1"/>
              <a:t>рассматривать</a:t>
            </a:r>
            <a:r>
              <a:rPr lang="en-US" sz="2600" dirty="0"/>
              <a:t> </a:t>
            </a:r>
            <a:r>
              <a:rPr lang="en-US" sz="2600" dirty="0" err="1"/>
              <a:t>как</a:t>
            </a:r>
            <a:r>
              <a:rPr lang="en-US" sz="2600" dirty="0"/>
              <a:t>  </a:t>
            </a:r>
            <a:r>
              <a:rPr lang="en-US" sz="2600" b="1" dirty="0" err="1"/>
              <a:t>шумоподавление</a:t>
            </a:r>
            <a:r>
              <a:rPr lang="en-US" sz="2600" dirty="0"/>
              <a:t> </a:t>
            </a:r>
            <a:r>
              <a:rPr lang="en-US" sz="2600" dirty="0" err="1"/>
              <a:t>или</a:t>
            </a:r>
            <a:r>
              <a:rPr lang="en-US" sz="2600" dirty="0"/>
              <a:t> </a:t>
            </a:r>
            <a:r>
              <a:rPr lang="en-US" sz="2600" b="1" dirty="0" err="1"/>
              <a:t>фильтрацию</a:t>
            </a:r>
            <a:r>
              <a:rPr lang="en-US" sz="2600" dirty="0"/>
              <a:t> </a:t>
            </a:r>
            <a:r>
              <a:rPr lang="en-US" sz="2600" dirty="0" err="1"/>
              <a:t>временных</a:t>
            </a:r>
            <a:r>
              <a:rPr lang="en-US" sz="2600" dirty="0"/>
              <a:t> </a:t>
            </a:r>
            <a:r>
              <a:rPr lang="en-US" sz="2600" dirty="0" err="1"/>
              <a:t>рядов</a:t>
            </a:r>
            <a:r>
              <a:rPr lang="en-US" sz="2600" dirty="0"/>
              <a:t> </a:t>
            </a:r>
            <a:r>
              <a:rPr lang="en-US" sz="2600" b="1" dirty="0"/>
              <a:t>с </a:t>
            </a:r>
            <a:r>
              <a:rPr lang="en-US" sz="2600" b="1" dirty="0" err="1"/>
              <a:t>учителем</a:t>
            </a:r>
            <a:r>
              <a:rPr lang="en-US" sz="2600" dirty="0"/>
              <a:t>.  </a:t>
            </a:r>
            <a:endParaRPr lang="ru-RU" sz="2600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600" i="1" dirty="0"/>
              <a:t>В </a:t>
            </a:r>
            <a:r>
              <a:rPr lang="en-US" sz="2600" i="1" dirty="0" err="1"/>
              <a:t>случае</a:t>
            </a:r>
            <a:r>
              <a:rPr lang="en-US" sz="2600" i="1" dirty="0"/>
              <a:t>, </a:t>
            </a:r>
            <a:r>
              <a:rPr lang="en-US" sz="2600" i="1" dirty="0" err="1"/>
              <a:t>если</a:t>
            </a:r>
            <a:r>
              <a:rPr lang="en-US" sz="2600" i="1" dirty="0"/>
              <a:t> </a:t>
            </a:r>
            <a:r>
              <a:rPr lang="en-US" sz="2600" i="1" dirty="0" err="1"/>
              <a:t>декомпозиция</a:t>
            </a:r>
            <a:r>
              <a:rPr lang="en-US" sz="2600" i="1" dirty="0"/>
              <a:t> </a:t>
            </a:r>
            <a:r>
              <a:rPr lang="en-US" sz="2600" i="1" dirty="0" err="1"/>
              <a:t>ряда</a:t>
            </a:r>
            <a:r>
              <a:rPr lang="en-US" sz="2600" i="1" dirty="0"/>
              <a:t> </a:t>
            </a:r>
            <a:r>
              <a:rPr lang="en-US" sz="2600" i="1" dirty="0" err="1"/>
              <a:t>выполняется</a:t>
            </a:r>
            <a:r>
              <a:rPr lang="en-US" sz="2600" i="1" dirty="0"/>
              <a:t> </a:t>
            </a:r>
            <a:r>
              <a:rPr lang="en-US" sz="2600" i="1" dirty="0" err="1"/>
              <a:t>на</a:t>
            </a:r>
            <a:r>
              <a:rPr lang="en-US" sz="2600" i="1" dirty="0"/>
              <a:t> </a:t>
            </a:r>
            <a:r>
              <a:rPr lang="en-US" sz="2600" i="1" dirty="0" err="1"/>
              <a:t>основе</a:t>
            </a:r>
            <a:r>
              <a:rPr lang="en-US" sz="2600" i="1" dirty="0"/>
              <a:t> </a:t>
            </a:r>
            <a:r>
              <a:rPr lang="en-US" sz="2600" i="1" dirty="0" err="1"/>
              <a:t>некоторой</a:t>
            </a:r>
            <a:r>
              <a:rPr lang="en-US" sz="2600" i="1" dirty="0"/>
              <a:t>  </a:t>
            </a:r>
            <a:r>
              <a:rPr lang="en-US" sz="2600" i="1" dirty="0" err="1"/>
              <a:t>априорно-известной</a:t>
            </a:r>
            <a:r>
              <a:rPr lang="en-US" sz="2600" i="1" dirty="0"/>
              <a:t> </a:t>
            </a:r>
            <a:r>
              <a:rPr lang="en-US" sz="2600" i="1" dirty="0" err="1"/>
              <a:t>модели</a:t>
            </a:r>
            <a:r>
              <a:rPr lang="en-US" sz="2600" i="1" dirty="0"/>
              <a:t>, </a:t>
            </a:r>
            <a:r>
              <a:rPr lang="en-US" sz="2600" i="1" dirty="0" err="1"/>
              <a:t>она</a:t>
            </a:r>
            <a:r>
              <a:rPr lang="en-US" sz="2600" i="1" dirty="0"/>
              <a:t> </a:t>
            </a:r>
            <a:r>
              <a:rPr lang="ru-RU" sz="2600" i="1" dirty="0"/>
              <a:t>может</a:t>
            </a:r>
            <a:r>
              <a:rPr lang="en-US" sz="2600" i="1" dirty="0"/>
              <a:t> </a:t>
            </a:r>
            <a:r>
              <a:rPr lang="en-US" sz="2600" i="1" dirty="0" err="1"/>
              <a:t>быть</a:t>
            </a:r>
            <a:r>
              <a:rPr lang="en-US" sz="2600" i="1" dirty="0"/>
              <a:t> </a:t>
            </a:r>
            <a:r>
              <a:rPr lang="en-US" sz="2600" i="1" dirty="0" err="1"/>
              <a:t>интерпретирована</a:t>
            </a:r>
            <a:r>
              <a:rPr lang="en-US" sz="2600" i="1" dirty="0"/>
              <a:t> </a:t>
            </a:r>
            <a:r>
              <a:rPr lang="en-US" sz="2600" i="1" dirty="0" err="1"/>
              <a:t>как</a:t>
            </a:r>
            <a:r>
              <a:rPr lang="en-US" sz="2600" i="1" dirty="0"/>
              <a:t> </a:t>
            </a:r>
            <a:r>
              <a:rPr lang="en-US" sz="2600" i="1" dirty="0" err="1"/>
              <a:t>задача</a:t>
            </a:r>
            <a:r>
              <a:rPr lang="en-US" sz="2600" i="1" dirty="0"/>
              <a:t> </a:t>
            </a:r>
            <a:r>
              <a:rPr lang="en-US" sz="2600" i="1" dirty="0" err="1"/>
              <a:t>обучения</a:t>
            </a:r>
            <a:r>
              <a:rPr lang="en-US" sz="2600" i="1" dirty="0"/>
              <a:t> с </a:t>
            </a:r>
            <a:r>
              <a:rPr lang="en-US" sz="2600" i="1" dirty="0" err="1"/>
              <a:t>учителем</a:t>
            </a:r>
            <a:r>
              <a:rPr lang="en-US" sz="2600" i="1" dirty="0"/>
              <a:t> (в </a:t>
            </a:r>
            <a:r>
              <a:rPr lang="en-US" sz="2600" i="1" dirty="0" err="1"/>
              <a:t>частности</a:t>
            </a:r>
            <a:r>
              <a:rPr lang="en-US" sz="2600" i="1" dirty="0"/>
              <a:t>, </a:t>
            </a:r>
            <a:r>
              <a:rPr lang="en-US" sz="2600" i="1" dirty="0" err="1"/>
              <a:t>контролируемое</a:t>
            </a:r>
            <a:r>
              <a:rPr lang="en-US" sz="2600" i="1" dirty="0"/>
              <a:t> </a:t>
            </a:r>
            <a:r>
              <a:rPr lang="en-US" sz="2600" i="1" dirty="0" err="1"/>
              <a:t>шумоподавление</a:t>
            </a:r>
            <a:r>
              <a:rPr lang="en-US" sz="2600" i="1" dirty="0"/>
              <a:t> </a:t>
            </a:r>
            <a:r>
              <a:rPr lang="en-US" sz="2600" i="1" dirty="0" err="1"/>
              <a:t>является</a:t>
            </a:r>
            <a:r>
              <a:rPr lang="en-US" sz="2600" i="1" dirty="0"/>
              <a:t> </a:t>
            </a:r>
            <a:r>
              <a:rPr lang="en-US" sz="2600" i="1" dirty="0" err="1"/>
              <a:t>примером</a:t>
            </a:r>
            <a:r>
              <a:rPr lang="en-US" sz="2600" i="1" dirty="0"/>
              <a:t> </a:t>
            </a:r>
            <a:r>
              <a:rPr lang="en-US" sz="2600" i="1" dirty="0" err="1"/>
              <a:t>такой</a:t>
            </a:r>
            <a:r>
              <a:rPr lang="en-US" sz="2600" i="1" dirty="0"/>
              <a:t> </a:t>
            </a:r>
            <a:r>
              <a:rPr lang="en-US" sz="2600" i="1" dirty="0" err="1"/>
              <a:t>декомпозиции</a:t>
            </a:r>
            <a:r>
              <a:rPr lang="en-US" sz="2600" i="1" dirty="0"/>
              <a:t>).  </a:t>
            </a:r>
            <a:endParaRPr lang="ru-RU" sz="2600" i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600" b="1" dirty="0" err="1"/>
              <a:t>Обнаружение</a:t>
            </a:r>
            <a:r>
              <a:rPr lang="en-US" sz="2600" b="1" dirty="0"/>
              <a:t> </a:t>
            </a:r>
            <a:r>
              <a:rPr lang="en-US" sz="2600" b="1" dirty="0" err="1"/>
              <a:t>аномалии</a:t>
            </a:r>
            <a:r>
              <a:rPr lang="en-US" sz="2600" b="1" dirty="0"/>
              <a:t> </a:t>
            </a:r>
            <a:r>
              <a:rPr lang="en-US" sz="2600" dirty="0" err="1"/>
              <a:t>также</a:t>
            </a:r>
            <a:r>
              <a:rPr lang="en-US" sz="2600" dirty="0"/>
              <a:t> </a:t>
            </a:r>
            <a:r>
              <a:rPr lang="en-US" sz="2600" dirty="0" err="1"/>
              <a:t>может</a:t>
            </a:r>
            <a:r>
              <a:rPr lang="en-US" sz="2600" dirty="0"/>
              <a:t> </a:t>
            </a:r>
            <a:r>
              <a:rPr lang="en-US" sz="2600" dirty="0" err="1"/>
              <a:t>выполняться</a:t>
            </a:r>
            <a:r>
              <a:rPr lang="en-US" sz="2600" dirty="0"/>
              <a:t> в </a:t>
            </a:r>
            <a:r>
              <a:rPr lang="en-US" sz="2600" dirty="0" err="1"/>
              <a:t>виде</a:t>
            </a:r>
            <a:r>
              <a:rPr lang="ru-RU" sz="2600" dirty="0"/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200" dirty="0" err="1"/>
              <a:t>задачи</a:t>
            </a:r>
            <a:r>
              <a:rPr lang="en-US" sz="2200" dirty="0"/>
              <a:t> с </a:t>
            </a:r>
            <a:r>
              <a:rPr lang="en-US" sz="2200" i="1" dirty="0" err="1"/>
              <a:t>учителем</a:t>
            </a:r>
            <a:r>
              <a:rPr lang="en-US" sz="2200" dirty="0"/>
              <a:t>, </a:t>
            </a: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данные</a:t>
            </a:r>
            <a:r>
              <a:rPr lang="en-US" sz="2200" dirty="0"/>
              <a:t> </a:t>
            </a:r>
            <a:r>
              <a:rPr lang="en-US" sz="2200" dirty="0" err="1"/>
              <a:t>будут</a:t>
            </a:r>
            <a:r>
              <a:rPr lang="en-US" sz="2200" dirty="0"/>
              <a:t> </a:t>
            </a:r>
            <a:r>
              <a:rPr lang="en-US" sz="2200" dirty="0" err="1"/>
              <a:t>размечены</a:t>
            </a:r>
            <a:r>
              <a:rPr lang="en-US" sz="2200" dirty="0"/>
              <a:t> </a:t>
            </a:r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нормальные</a:t>
            </a:r>
            <a:r>
              <a:rPr lang="en-US" sz="2200" dirty="0"/>
              <a:t> и </a:t>
            </a:r>
            <a:r>
              <a:rPr lang="en-US" sz="2200" dirty="0" err="1"/>
              <a:t>аномальные</a:t>
            </a:r>
            <a:r>
              <a:rPr lang="en-US" sz="2200" dirty="0"/>
              <a:t>, 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/>
              <a:t>к</a:t>
            </a:r>
            <a:r>
              <a:rPr lang="en-US" sz="2200" dirty="0" err="1"/>
              <a:t>ак</a:t>
            </a:r>
            <a:r>
              <a:rPr lang="en-US" sz="2200" dirty="0"/>
              <a:t> </a:t>
            </a:r>
            <a:r>
              <a:rPr lang="en-US" sz="2200" dirty="0" err="1"/>
              <a:t>частично-контролируемое</a:t>
            </a:r>
            <a:r>
              <a:rPr lang="en-US" sz="2200" dirty="0"/>
              <a:t> </a:t>
            </a:r>
            <a:r>
              <a:rPr lang="en-US" sz="2200" dirty="0" err="1"/>
              <a:t>обучение</a:t>
            </a:r>
            <a:r>
              <a:rPr lang="en-US" sz="2200" dirty="0"/>
              <a:t>, </a:t>
            </a: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будут</a:t>
            </a:r>
            <a:r>
              <a:rPr lang="en-US" sz="2200" dirty="0"/>
              <a:t> </a:t>
            </a:r>
            <a:r>
              <a:rPr lang="en-US" sz="2200" dirty="0" err="1"/>
              <a:t>отмечены</a:t>
            </a:r>
            <a:r>
              <a:rPr lang="en-US" sz="2200" dirty="0"/>
              <a:t> </a:t>
            </a:r>
            <a:r>
              <a:rPr lang="en-US" sz="2200" dirty="0" err="1"/>
              <a:t>только</a:t>
            </a:r>
            <a:r>
              <a:rPr lang="en-US" sz="2200" dirty="0"/>
              <a:t> </a:t>
            </a:r>
            <a:r>
              <a:rPr lang="en-US" sz="2200" dirty="0" err="1"/>
              <a:t>нормальные</a:t>
            </a:r>
            <a:r>
              <a:rPr lang="en-US" sz="2200" dirty="0"/>
              <a:t> </a:t>
            </a:r>
            <a:r>
              <a:rPr lang="en-US" sz="2200" dirty="0" err="1"/>
              <a:t>данные</a:t>
            </a:r>
            <a:r>
              <a:rPr lang="en-US" sz="2200" dirty="0"/>
              <a:t>.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/>
              <a:t>Как задача без учителя, если есть лишь некоторые априорные синтетические правила выявления аномалий.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7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pic>
        <p:nvPicPr>
          <p:cNvPr id="1026" name="Picture 2" descr="Tsfresh: автоматически генерируем признаки из временных рядов | O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1" y="2061264"/>
            <a:ext cx="6288315" cy="39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ature filtering — tsfresh 0.20.1.dev14+g2e49614 document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41" b="34147"/>
          <a:stretch/>
        </p:blipFill>
        <p:spPr bwMode="auto">
          <a:xfrm>
            <a:off x="6506796" y="2136065"/>
            <a:ext cx="5685204" cy="404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03098" y="1275255"/>
            <a:ext cx="7349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Примеры про признаки</a:t>
            </a:r>
          </a:p>
        </p:txBody>
      </p:sp>
    </p:spTree>
    <p:extLst>
      <p:ext uri="{BB962C8B-B14F-4D97-AF65-F5344CB8AC3E}">
        <p14:creationId xmlns:p14="http://schemas.microsoft.com/office/powerpoint/2010/main" val="3236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384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980" y="1219200"/>
            <a:ext cx="11640094" cy="55299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/>
              <a:t>Подход предполагает, что модель строится на выделение признаков и принятии решений.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Признаки могут быть выделены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всего сегмента ряда (глобальные признаки),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некоторых его частей (интервальные признаки). </a:t>
            </a:r>
            <a:r>
              <a:rPr lang="ru-RU" sz="2000" dirty="0"/>
              <a:t>При этом интервалы могут быть</a:t>
            </a:r>
            <a:endParaRPr lang="ru-RU" sz="2200" dirty="0"/>
          </a:p>
          <a:p>
            <a:pPr lvl="2">
              <a:lnSpc>
                <a:spcPct val="100000"/>
              </a:lnSpc>
            </a:pPr>
            <a:r>
              <a:rPr lang="ru-RU" dirty="0"/>
              <a:t>Детерминированными</a:t>
            </a:r>
            <a:r>
              <a:rPr lang="en-US" dirty="0"/>
              <a:t> (</a:t>
            </a:r>
            <a:r>
              <a:rPr lang="ru-RU" dirty="0"/>
              <a:t>за ранее). </a:t>
            </a:r>
          </a:p>
          <a:p>
            <a:pPr lvl="2">
              <a:lnSpc>
                <a:spcPct val="100000"/>
              </a:lnSpc>
            </a:pPr>
            <a:r>
              <a:rPr lang="ru-RU" dirty="0"/>
              <a:t>выбранными случайно.</a:t>
            </a:r>
          </a:p>
          <a:p>
            <a:pPr lvl="2">
              <a:lnSpc>
                <a:spcPct val="100000"/>
              </a:lnSpc>
            </a:pPr>
            <a:r>
              <a:rPr lang="ru-RU" dirty="0"/>
              <a:t>Выбранными путем оптимизации как </a:t>
            </a:r>
            <a:r>
              <a:rPr lang="ru-RU" dirty="0" err="1"/>
              <a:t>гиперпараметр</a:t>
            </a:r>
            <a:r>
              <a:rPr lang="ru-RU" dirty="0"/>
              <a:t>.</a:t>
            </a:r>
          </a:p>
          <a:p>
            <a:pPr lvl="2">
              <a:lnSpc>
                <a:spcPct val="100000"/>
              </a:lnSpc>
            </a:pPr>
            <a:r>
              <a:rPr lang="ru-RU" dirty="0"/>
              <a:t>Интервалы могут быть разной длины.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Признаки могут быть: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точечными (одно значение),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векторными (например набор коэффициентов авторегрессии).</a:t>
            </a:r>
          </a:p>
        </p:txBody>
      </p:sp>
    </p:spTree>
    <p:extLst>
      <p:ext uri="{BB962C8B-B14F-4D97-AF65-F5344CB8AC3E}">
        <p14:creationId xmlns:p14="http://schemas.microsoft.com/office/powerpoint/2010/main" val="23427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275" y="266012"/>
            <a:ext cx="10515600" cy="1010829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068" y="1191037"/>
            <a:ext cx="11322231" cy="4351338"/>
          </a:xfrm>
        </p:spPr>
        <p:txBody>
          <a:bodyPr/>
          <a:lstStyle/>
          <a:p>
            <a:r>
              <a:rPr lang="ru-RU" sz="2200" dirty="0"/>
              <a:t>Перед выделением признаков ряд может быть </a:t>
            </a:r>
            <a:r>
              <a:rPr lang="ru-RU" sz="2200" dirty="0" err="1"/>
              <a:t>предобработан</a:t>
            </a:r>
            <a:r>
              <a:rPr lang="ru-RU" sz="2200" dirty="0"/>
              <a:t>.</a:t>
            </a:r>
          </a:p>
          <a:p>
            <a:r>
              <a:rPr lang="ru-RU" sz="2200" dirty="0"/>
              <a:t>Признаки могут быть выделены в едином пространстве.</a:t>
            </a:r>
          </a:p>
          <a:p>
            <a:pPr lvl="1"/>
            <a:r>
              <a:rPr lang="ru-RU" sz="2200" dirty="0"/>
              <a:t>как для одномерных рядов</a:t>
            </a:r>
          </a:p>
          <a:p>
            <a:pPr lvl="1"/>
            <a:r>
              <a:rPr lang="ru-RU" sz="2200" dirty="0"/>
              <a:t>Так и для многомерных </a:t>
            </a:r>
          </a:p>
          <a:p>
            <a:r>
              <a:rPr lang="ru-RU" sz="2200" dirty="0"/>
              <a:t>После выделения признаки могут быть отобраны и трансформированы.</a:t>
            </a:r>
          </a:p>
          <a:p>
            <a:pPr lvl="1"/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3468523"/>
            <a:ext cx="8239497" cy="282299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14399" y="6381596"/>
            <a:ext cx="809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https://www.softxjournal.com/article/S2352-7110%2820%2930001-7/fulltext</a:t>
            </a:r>
          </a:p>
        </p:txBody>
      </p:sp>
    </p:spTree>
    <p:extLst>
      <p:ext uri="{BB962C8B-B14F-4D97-AF65-F5344CB8AC3E}">
        <p14:creationId xmlns:p14="http://schemas.microsoft.com/office/powerpoint/2010/main" val="40953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750" y="165100"/>
            <a:ext cx="10871200" cy="739775"/>
          </a:xfrm>
        </p:spPr>
        <p:txBody>
          <a:bodyPr/>
          <a:lstStyle/>
          <a:p>
            <a:r>
              <a:rPr lang="ru-RU" b="1" dirty="0"/>
              <a:t>Примеры признаков по группам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210275" y="904875"/>
            <a:ext cx="11401425" cy="5404961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Описательные статистики (в целом </a:t>
            </a:r>
            <a:r>
              <a:rPr lang="ru-RU" sz="2200" b="1" dirty="0" err="1"/>
              <a:t>стохастика</a:t>
            </a:r>
            <a:r>
              <a:rPr lang="ru-RU" sz="2200" b="1" dirty="0"/>
              <a:t>)</a:t>
            </a:r>
            <a:endParaRPr lang="en-US" sz="2200" b="1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среднее</a:t>
            </a:r>
            <a:r>
              <a:rPr lang="en-US" sz="1800" dirty="0"/>
              <a:t>,</a:t>
            </a:r>
            <a:r>
              <a:rPr lang="ru-RU" sz="1800" dirty="0"/>
              <a:t> СКО, дисперсия</a:t>
            </a:r>
            <a:r>
              <a:rPr lang="en-US" sz="1800" dirty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Моменты высших порядков</a:t>
            </a:r>
            <a:r>
              <a:rPr lang="en-US" sz="1800" dirty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Другие параметры распределений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600" dirty="0"/>
              <a:t>медиана</a:t>
            </a:r>
            <a:r>
              <a:rPr lang="en-US" sz="1600" dirty="0"/>
              <a:t>, </a:t>
            </a:r>
            <a:r>
              <a:rPr lang="ru-RU" sz="1600" dirty="0"/>
              <a:t>мода, перцентиль, энтропия, </a:t>
            </a:r>
            <a:r>
              <a:rPr lang="en-US" sz="1600" dirty="0"/>
              <a:t>ECDF </a:t>
            </a:r>
            <a:r>
              <a:rPr lang="ru-RU" sz="1600" dirty="0"/>
              <a:t>парам.</a:t>
            </a:r>
            <a:endParaRPr lang="en-US" sz="16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Значения статистик</a:t>
            </a:r>
            <a:r>
              <a:rPr lang="en-US" sz="1800" dirty="0"/>
              <a:t>,</a:t>
            </a:r>
            <a:r>
              <a:rPr lang="ru-RU" sz="1800" dirty="0"/>
              <a:t> напр. </a:t>
            </a:r>
            <a:r>
              <a:rPr lang="en-US" sz="1800" dirty="0"/>
              <a:t>ADF </a:t>
            </a:r>
            <a:r>
              <a:rPr lang="ru-RU" sz="1800" dirty="0"/>
              <a:t>как </a:t>
            </a:r>
            <a:r>
              <a:rPr lang="ru-RU" sz="1800" dirty="0" err="1"/>
              <a:t>хар</a:t>
            </a:r>
            <a:r>
              <a:rPr lang="ru-RU" sz="1800" dirty="0"/>
              <a:t>-р стационарности.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Временные параметры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1800" b="1" dirty="0"/>
              <a:t>(временное, паттерн, поведение)</a:t>
            </a:r>
            <a:endParaRPr lang="en-US" sz="1400" b="1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макс</a:t>
            </a:r>
            <a:r>
              <a:rPr lang="en-US" sz="1800" dirty="0"/>
              <a:t>,</a:t>
            </a:r>
            <a:r>
              <a:rPr lang="ru-RU" sz="1800" dirty="0"/>
              <a:t> мин,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Наклон тренда и его параметры,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Параметры декомпозиции (сезон, число гармоник)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Расстояние между особыми точками (пиками,</a:t>
            </a:r>
            <a:r>
              <a:rPr lang="en-US" dirty="0"/>
              <a:t> </a:t>
            </a:r>
            <a:r>
              <a:rPr lang="ru-RU" dirty="0"/>
              <a:t>нулями).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Значения лагов АКФ, ЧАКФ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Параметры ошибки разложения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Результат сравнения с эталоном по метрике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5933886" y="716896"/>
            <a:ext cx="6076950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Спектральные параметры (частотные, повторение паттерна) </a:t>
            </a:r>
            <a:r>
              <a:rPr lang="en-US" sz="2200" b="1" dirty="0"/>
              <a:t>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Макс. частота</a:t>
            </a:r>
            <a:r>
              <a:rPr lang="en-US" sz="1800" dirty="0"/>
              <a:t>,</a:t>
            </a:r>
            <a:r>
              <a:rPr lang="ru-RU" sz="1800" dirty="0"/>
              <a:t> Частоты пиков,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Центр. масс</a:t>
            </a:r>
            <a:r>
              <a:rPr lang="en-US" dirty="0"/>
              <a:t>.</a:t>
            </a:r>
            <a:endParaRPr lang="ru-RU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Площадь под кривой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Спектральные статистики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600" dirty="0"/>
              <a:t>Энтропия, энергия и т.д.</a:t>
            </a:r>
            <a:r>
              <a:rPr lang="en-US" sz="1600" dirty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AR </a:t>
            </a:r>
            <a:r>
              <a:rPr lang="ru-RU" sz="1800" dirty="0"/>
              <a:t>или</a:t>
            </a:r>
            <a:r>
              <a:rPr lang="en-US" sz="1800" dirty="0"/>
              <a:t> ARIMA </a:t>
            </a:r>
            <a:r>
              <a:rPr lang="ru-RU" sz="1800" dirty="0"/>
              <a:t>коэффициенты.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Фазовые характеристики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900" b="1" dirty="0"/>
              <a:t>Время-частотные, псевдо спектральные</a:t>
            </a:r>
          </a:p>
          <a:p>
            <a:pPr marL="13716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700" b="1" dirty="0"/>
              <a:t>(для </a:t>
            </a:r>
            <a:r>
              <a:rPr lang="ru-RU" sz="1700" b="1" dirty="0" err="1"/>
              <a:t>нестационаности</a:t>
            </a:r>
            <a:r>
              <a:rPr lang="ru-RU" sz="1700" b="1" dirty="0"/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900" i="1" dirty="0"/>
              <a:t>Аналогичные признаки для:</a:t>
            </a:r>
            <a:endParaRPr lang="en-US" sz="1900" dirty="0"/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err="1"/>
              <a:t>вейвлет</a:t>
            </a:r>
            <a:r>
              <a:rPr lang="ru-RU" sz="1900" i="1" dirty="0"/>
              <a:t> </a:t>
            </a:r>
            <a:r>
              <a:rPr lang="ru-RU" sz="1900" dirty="0"/>
              <a:t>разложения</a:t>
            </a:r>
            <a:r>
              <a:rPr lang="en-US" sz="1900" dirty="0"/>
              <a:t> </a:t>
            </a:r>
            <a:r>
              <a:rPr lang="ru-RU" sz="1900" dirty="0"/>
              <a:t>и их типы</a:t>
            </a:r>
            <a:r>
              <a:rPr lang="en-US" sz="1900" dirty="0"/>
              <a:t>,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/>
              <a:t>время-частотного</a:t>
            </a:r>
            <a:r>
              <a:rPr lang="ru-RU" sz="1900" i="1" dirty="0"/>
              <a:t> </a:t>
            </a:r>
            <a:r>
              <a:rPr lang="ru-RU" sz="1900" dirty="0"/>
              <a:t>разложения</a:t>
            </a:r>
            <a:r>
              <a:rPr lang="en-US" sz="1900" dirty="0"/>
              <a:t>,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/>
              <a:t>Разложение внутренних мод</a:t>
            </a:r>
            <a:r>
              <a:rPr lang="en-US" sz="1900" dirty="0"/>
              <a:t>,</a:t>
            </a:r>
            <a:endParaRPr lang="ru-RU" sz="19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2100" b="1" dirty="0" err="1"/>
              <a:t>Псевдоспектр</a:t>
            </a:r>
            <a:r>
              <a:rPr lang="ru-RU" sz="2100" b="1" dirty="0"/>
              <a:t>. </a:t>
            </a:r>
            <a:r>
              <a:rPr lang="ru-RU" sz="2100" b="1" dirty="0" err="1"/>
              <a:t>Разлож</a:t>
            </a:r>
            <a:r>
              <a:rPr lang="ru-RU" sz="2100" i="1" dirty="0"/>
              <a:t>. </a:t>
            </a:r>
            <a:r>
              <a:rPr lang="en-US" sz="2100" i="1" dirty="0"/>
              <a:t>(PCA, SSA, ESPRIT)</a:t>
            </a:r>
            <a:endParaRPr lang="en-US" sz="21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059533" y="6492798"/>
            <a:ext cx="7029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https://tsfel.readthedocs.io/en/latest/descriptions/feature_list.html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72323" y="6509652"/>
            <a:ext cx="7064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https://tsfresh.readthedocs.io/en/latest/text/list_of_features.html</a:t>
            </a:r>
          </a:p>
        </p:txBody>
      </p:sp>
      <p:pic>
        <p:nvPicPr>
          <p:cNvPr id="1026" name="Picture 2" descr="Основы анализа спектра в реальном масштабе времени. Часть 1">
            <a:extLst>
              <a:ext uri="{FF2B5EF4-FFF2-40B4-BE49-F238E27FC236}">
                <a16:creationId xmlns:a16="http://schemas.microsoft.com/office/drawing/2014/main" id="{1EF1E822-116A-A0B6-C0E8-719FE7CE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524" y="4436245"/>
            <a:ext cx="1843380" cy="15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9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/>
          <a:lstStyle/>
          <a:p>
            <a:r>
              <a:rPr lang="ru-RU" b="1" dirty="0"/>
              <a:t>Примеры векторных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104900"/>
            <a:ext cx="11401425" cy="5283200"/>
          </a:xfrm>
        </p:spPr>
        <p:txBody>
          <a:bodyPr>
            <a:noAutofit/>
          </a:bodyPr>
          <a:lstStyle/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Набор параметров метода главных компонент (PCA)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/>
              <a:t>Напр. набор собственных значений.</a:t>
            </a:r>
            <a:endParaRPr lang="en-US" altLang="ru-RU" sz="1800" dirty="0"/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/>
              <a:t>могут быть и другие методы сжатия размерности.</a:t>
            </a:r>
            <a:endParaRPr lang="en-US" altLang="ru-RU" sz="1800" dirty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Параметры и значения коэффициентов модельного представления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ru-RU" sz="1800" dirty="0"/>
              <a:t>ARIMA, ARIMA error, HW error, HW coefficients, TBATS</a:t>
            </a:r>
            <a:endParaRPr lang="ru-RU" altLang="ru-RU" sz="1800" dirty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Параметры простых аппроксимаций,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/>
              <a:t>Например</a:t>
            </a:r>
            <a:r>
              <a:rPr lang="en-US" altLang="ru-RU" sz="1800" dirty="0"/>
              <a:t> </a:t>
            </a:r>
            <a:r>
              <a:rPr lang="ru-RU" altLang="ru-RU" sz="1800" dirty="0"/>
              <a:t>наклон, смещение, длина, точка начала кусочно-линейных аппроксимаций.</a:t>
            </a:r>
            <a:endParaRPr lang="en-US" altLang="ru-RU" sz="1800" dirty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Параметры вектора сжатия </a:t>
            </a:r>
            <a:r>
              <a:rPr lang="ru-RU" altLang="ru-RU" sz="2200" dirty="0" err="1"/>
              <a:t>автоэнкодера</a:t>
            </a:r>
            <a:r>
              <a:rPr lang="ru-RU" altLang="ru-RU" sz="2200" dirty="0"/>
              <a:t> для рядов.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Параметры представлений и</a:t>
            </a:r>
            <a:r>
              <a:rPr lang="en-US" altLang="ru-RU" sz="2200" dirty="0"/>
              <a:t> </a:t>
            </a:r>
            <a:r>
              <a:rPr lang="ru-RU" altLang="ru-RU" sz="2200" dirty="0" err="1"/>
              <a:t>эмбеддинги</a:t>
            </a:r>
            <a:r>
              <a:rPr lang="ru-RU" altLang="ru-RU" sz="2200" dirty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Известные комбинации параметров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Depiction of an amnesic approximation, using the piecewise linear... | 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4" t="9141" r="10513" b="31169"/>
          <a:stretch/>
        </p:blipFill>
        <p:spPr bwMode="auto">
          <a:xfrm>
            <a:off x="6958739" y="4061590"/>
            <a:ext cx="4395061" cy="258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84731" y="6488668"/>
            <a:ext cx="508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https://www.pinecone.io/learn/time-series-vectors/</a:t>
            </a:r>
          </a:p>
        </p:txBody>
      </p:sp>
    </p:spTree>
    <p:extLst>
      <p:ext uri="{BB962C8B-B14F-4D97-AF65-F5344CB8AC3E}">
        <p14:creationId xmlns:p14="http://schemas.microsoft.com/office/powerpoint/2010/main" val="37495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836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935" y="1375873"/>
            <a:ext cx="10712865" cy="524711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sz="2200" dirty="0"/>
              <a:t>В ряде случаев достаточно выделить лишь простые статистические признаки, (среднее или стандартное отклонение) для каждого сегмента временного ряда.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ru-RU" sz="2200" dirty="0"/>
              <a:t>Далее таблица , по ней напр. логистическая регрессия, (каждая запись: признаки, метка класса).</a:t>
            </a:r>
          </a:p>
          <a:p>
            <a:pPr marL="228600" lvl="1">
              <a:lnSpc>
                <a:spcPct val="130000"/>
              </a:lnSpc>
              <a:spcBef>
                <a:spcPts val="0"/>
              </a:spcBef>
            </a:pPr>
            <a:r>
              <a:rPr lang="ru-RU" sz="2200" b="1" dirty="0"/>
              <a:t>Экзогенные факторы – тоже могут быть признаками.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sz="2200" dirty="0"/>
              <a:t>Потенциально, число допустимых признаков для временного ряда может быть достаточно большим. 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ru-RU" sz="2200" dirty="0"/>
              <a:t>Как правило рекомендуется исследовать следует использовать или готовые схемы или известные методы отбора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14634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215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" y="1196340"/>
            <a:ext cx="10949940" cy="554735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altLang="ru-RU" dirty="0"/>
              <a:t>Рекомендуется начинать с наиболее интерпретируемых и понятных точечных признаков. 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/>
              <a:t>То есть двигаться от простого к сложному. 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Во многих случаях для поиска лучшего признакового пространства существуют готовые </a:t>
            </a:r>
            <a:r>
              <a:rPr lang="ru-RU" altLang="ru-RU" dirty="0" err="1"/>
              <a:t>фреймворки</a:t>
            </a:r>
            <a:r>
              <a:rPr lang="ru-RU" altLang="ru-RU" dirty="0"/>
              <a:t>. Примерами таких для языка </a:t>
            </a:r>
            <a:r>
              <a:rPr lang="ru-RU" altLang="ru-RU" dirty="0" err="1"/>
              <a:t>Python</a:t>
            </a:r>
            <a:r>
              <a:rPr lang="ru-RU" altLang="ru-RU" dirty="0"/>
              <a:t> могут быть: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err="1">
                <a:hlinkClick r:id="rId2"/>
              </a:rPr>
              <a:t>tsfresh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3"/>
              </a:rPr>
              <a:t>https://tsfresh.readthedocs.io/en/latest/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err="1">
                <a:hlinkClick r:id="rId4"/>
              </a:rPr>
              <a:t>tsfel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5"/>
              </a:rPr>
              <a:t>https://tsfel.readthedocs.io/en/latest/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>
                <a:hlinkClick r:id="rId6"/>
              </a:rPr>
              <a:t>Catch22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7"/>
              </a:rPr>
              <a:t>https://github.com/DynamicsAndNeuralSystems/catch22/wiki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/>
              <a:t>и многие другие.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По результатам отбора признаков могут быть использованы как стандартные алгоритмы машинного обучения типа </a:t>
            </a:r>
            <a:r>
              <a:rPr lang="en-US" altLang="ru-RU" b="1" dirty="0" err="1"/>
              <a:t>XGBoost</a:t>
            </a:r>
            <a:r>
              <a:rPr lang="en-US" altLang="ru-RU" b="1" dirty="0"/>
              <a:t>, SVM, RF </a:t>
            </a:r>
            <a:r>
              <a:rPr lang="ru-RU" altLang="ru-RU" dirty="0"/>
              <a:t>и другие, так и специализированные.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В большинстве случаев такие фреймворки предоставляют как возможности для выделения признаков, так и для их отбора.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Ряд подобных фреймворков могут быть найдены в рамках единого </a:t>
            </a:r>
            <a:r>
              <a:rPr lang="ru-RU" altLang="ru-RU" dirty="0" err="1"/>
              <a:t>фреймворка</a:t>
            </a:r>
            <a:r>
              <a:rPr lang="ru-RU" altLang="ru-RU" dirty="0"/>
              <a:t> </a:t>
            </a:r>
            <a:r>
              <a:rPr lang="ru-RU" altLang="ru-RU" dirty="0" err="1">
                <a:hlinkClick r:id="rId8"/>
              </a:rPr>
              <a:t>sktime</a:t>
            </a:r>
            <a:r>
              <a:rPr lang="ru-RU" altLang="ru-RU" dirty="0"/>
              <a:t>(</a:t>
            </a:r>
            <a:r>
              <a:rPr lang="ru-RU" altLang="ru-RU" dirty="0">
                <a:hlinkClick r:id="rId9"/>
              </a:rPr>
              <a:t>https://www.sktime.org/en/stable/index.html</a:t>
            </a:r>
            <a:r>
              <a:rPr lang="ru-RU" alt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6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454" y="62909"/>
            <a:ext cx="10515600" cy="541525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719" y="693875"/>
            <a:ext cx="11524366" cy="55974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b="1" dirty="0"/>
              <a:t>Достоинствами</a:t>
            </a:r>
            <a:r>
              <a:rPr lang="ru-RU" sz="2200" dirty="0"/>
              <a:t> подхода на основе признаков являются: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создание классификатора с </a:t>
            </a:r>
            <a:r>
              <a:rPr lang="ru-RU" sz="2200" b="1" dirty="0"/>
              <a:t>минимальной избыточностью </a:t>
            </a:r>
            <a:r>
              <a:rPr lang="ru-RU" sz="2200" dirty="0"/>
              <a:t>и высокой обобщающей способностью. </a:t>
            </a:r>
          </a:p>
          <a:p>
            <a:pPr lvl="2">
              <a:lnSpc>
                <a:spcPct val="100000"/>
              </a:lnSpc>
            </a:pPr>
            <a:r>
              <a:rPr lang="ru-RU" sz="2200" dirty="0"/>
              <a:t>Однако, следует понимать, что в ряде случаев формализация признаков и поиск подходящего признакового пространства может представлять отдельную, достаточно сложную задачу.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 ряде случав, подход позволяет </a:t>
            </a:r>
            <a:r>
              <a:rPr lang="ru-RU" sz="2200" b="1" dirty="0"/>
              <a:t>решить задачу на основе интерпретируемых признаков</a:t>
            </a:r>
            <a:r>
              <a:rPr lang="ru-RU" sz="2200" dirty="0"/>
              <a:t>, что может быть предпочтительным.</a:t>
            </a:r>
          </a:p>
          <a:p>
            <a:pPr lvl="1">
              <a:lnSpc>
                <a:spcPct val="100000"/>
              </a:lnSpc>
            </a:pPr>
            <a:r>
              <a:rPr lang="ru-RU" sz="2200" b="1" dirty="0"/>
              <a:t>Возможность хранения только признакового </a:t>
            </a:r>
            <a:r>
              <a:rPr lang="ru-RU" sz="2200" dirty="0"/>
              <a:t>пространства.</a:t>
            </a:r>
          </a:p>
          <a:p>
            <a:pPr lvl="2">
              <a:lnSpc>
                <a:spcPct val="100000"/>
              </a:lnSpc>
            </a:pPr>
            <a:r>
              <a:rPr lang="ru-RU" sz="1800" dirty="0"/>
              <a:t>Иногда большая устойчивость к шумам</a:t>
            </a:r>
          </a:p>
          <a:p>
            <a:pPr>
              <a:lnSpc>
                <a:spcPct val="100000"/>
              </a:lnSpc>
            </a:pPr>
            <a:r>
              <a:rPr lang="ru-RU" sz="2200" b="1" dirty="0"/>
              <a:t>Однако</a:t>
            </a:r>
            <a:r>
              <a:rPr lang="ru-RU" sz="2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Признаки могут содержать не всю информацию.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Признаки не всегда удается выделить и сформулировать.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Выделение признаков может быть отдельной вычислительно-сложной задачей.</a:t>
            </a:r>
          </a:p>
          <a:p>
            <a:pPr lvl="1">
              <a:lnSpc>
                <a:spcPct val="100000"/>
              </a:lnSpc>
            </a:pPr>
            <a:r>
              <a:rPr lang="ru-RU" sz="2200" i="1" dirty="0"/>
              <a:t>Для сложных рядов ручное выделение признаков может не работать – нужно глубокое обучение.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196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2920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202" y="1042587"/>
            <a:ext cx="11314632" cy="559749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ru-RU" sz="2200" dirty="0"/>
              <a:t>Важно заметить, что ряд задач классификации временных рядов предполагает использования много-переменных рядов.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То есть каждый сегмент временного ряда содержит несколько одномерных составляющих.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 таких случаях могут быть несколько подходов к выделению признаков:</a:t>
            </a:r>
          </a:p>
          <a:p>
            <a:pPr lvl="2">
              <a:lnSpc>
                <a:spcPct val="100000"/>
              </a:lnSpc>
            </a:pPr>
            <a:r>
              <a:rPr lang="ru-RU" sz="2200" b="1" dirty="0"/>
              <a:t>объединение</a:t>
            </a:r>
            <a:r>
              <a:rPr lang="ru-RU" sz="2200" dirty="0"/>
              <a:t> признаков нескольких составляющих </a:t>
            </a:r>
            <a:r>
              <a:rPr lang="ru-RU" sz="2200" b="1" dirty="0"/>
              <a:t>в один вектор</a:t>
            </a:r>
            <a:r>
              <a:rPr lang="ru-RU" sz="2200" dirty="0"/>
              <a:t>;</a:t>
            </a:r>
          </a:p>
          <a:p>
            <a:pPr lvl="2">
              <a:lnSpc>
                <a:spcPct val="100000"/>
              </a:lnSpc>
            </a:pPr>
            <a:r>
              <a:rPr lang="ru-RU" sz="2200" b="1" dirty="0" err="1"/>
              <a:t>ансамблирование</a:t>
            </a:r>
            <a:r>
              <a:rPr lang="ru-RU" sz="2200" dirty="0"/>
              <a:t> </a:t>
            </a:r>
            <a:r>
              <a:rPr lang="ru-RU" sz="2200" b="1" dirty="0"/>
              <a:t>результатов</a:t>
            </a:r>
            <a:r>
              <a:rPr lang="ru-RU" sz="2200" dirty="0"/>
              <a:t> классификации по каждой составляющей;</a:t>
            </a:r>
          </a:p>
          <a:p>
            <a:pPr lvl="2">
              <a:lnSpc>
                <a:spcPct val="100000"/>
              </a:lnSpc>
            </a:pPr>
            <a:r>
              <a:rPr lang="ru-RU" sz="2200" b="1" dirty="0"/>
              <a:t>использование специальных методов, </a:t>
            </a:r>
          </a:p>
          <a:p>
            <a:pPr lvl="3">
              <a:lnSpc>
                <a:spcPct val="100000"/>
              </a:lnSpc>
            </a:pPr>
            <a:r>
              <a:rPr lang="ru-RU" sz="2000" dirty="0"/>
              <a:t>например типа многомерных </a:t>
            </a:r>
            <a:r>
              <a:rPr lang="ru-RU" sz="2000" dirty="0" err="1"/>
              <a:t>шейплеты</a:t>
            </a:r>
            <a:r>
              <a:rPr lang="ru-RU" sz="2000" dirty="0"/>
              <a:t>, многомерные авторегрессии, </a:t>
            </a:r>
            <a:r>
              <a:rPr lang="en-US" sz="2000" dirty="0"/>
              <a:t>PCA</a:t>
            </a:r>
            <a:r>
              <a:rPr lang="ru-RU" sz="2000" dirty="0"/>
              <a:t>.</a:t>
            </a:r>
          </a:p>
          <a:p>
            <a:pPr>
              <a:lnSpc>
                <a:spcPct val="100000"/>
              </a:lnSpc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2263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/>
              <a:t>Предварительный анализ признаков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102406"/>
            <a:ext cx="10797988" cy="5755594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2200" b="1" dirty="0"/>
              <a:t>Анализ и обработку признаков во временных рядах </a:t>
            </a:r>
            <a:r>
              <a:rPr lang="en-US" sz="2200" dirty="0" err="1"/>
              <a:t>можно</a:t>
            </a:r>
            <a:r>
              <a:rPr lang="en-US" sz="2200" dirty="0"/>
              <a:t> </a:t>
            </a:r>
            <a:r>
              <a:rPr lang="en-US" sz="2200" dirty="0" err="1"/>
              <a:t>определить</a:t>
            </a:r>
            <a:r>
              <a:rPr lang="en-US" sz="2200" dirty="0"/>
              <a:t> </a:t>
            </a:r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процесс</a:t>
            </a:r>
            <a:r>
              <a:rPr lang="en-US" sz="2200" dirty="0"/>
              <a:t> </a:t>
            </a:r>
            <a:r>
              <a:rPr lang="en-US" sz="2200" dirty="0" err="1"/>
              <a:t>выбора</a:t>
            </a:r>
            <a:r>
              <a:rPr lang="en-US" sz="2200" dirty="0"/>
              <a:t> и </a:t>
            </a:r>
            <a:r>
              <a:rPr lang="en-US" sz="2200" dirty="0" err="1"/>
              <a:t>предварительной</a:t>
            </a:r>
            <a:r>
              <a:rPr lang="en-US" sz="2200" dirty="0"/>
              <a:t> </a:t>
            </a:r>
            <a:r>
              <a:rPr lang="en-US" sz="2200" dirty="0" err="1"/>
              <a:t>обработки</a:t>
            </a:r>
            <a:r>
              <a:rPr lang="en-US" sz="2200" dirty="0"/>
              <a:t> </a:t>
            </a:r>
            <a:r>
              <a:rPr lang="en-US" sz="2200" dirty="0" err="1"/>
              <a:t>значимых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 и </a:t>
            </a:r>
            <a:r>
              <a:rPr lang="en-US" sz="2200" dirty="0" err="1"/>
              <a:t>исключения</a:t>
            </a:r>
            <a:r>
              <a:rPr lang="en-US" sz="2200" dirty="0"/>
              <a:t> </a:t>
            </a:r>
            <a:r>
              <a:rPr lang="en-US" sz="2200" dirty="0" err="1"/>
              <a:t>из</a:t>
            </a:r>
            <a:r>
              <a:rPr lang="en-US" sz="2200" dirty="0"/>
              <a:t> </a:t>
            </a:r>
            <a:r>
              <a:rPr lang="en-US" sz="2200" dirty="0" err="1"/>
              <a:t>временных</a:t>
            </a:r>
            <a:r>
              <a:rPr lang="en-US" sz="2200" dirty="0"/>
              <a:t> </a:t>
            </a:r>
            <a:r>
              <a:rPr lang="en-US" sz="2200" dirty="0" err="1"/>
              <a:t>рядов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, </a:t>
            </a:r>
            <a:r>
              <a:rPr lang="en-US" sz="2200" dirty="0" err="1"/>
              <a:t>которые</a:t>
            </a:r>
            <a:r>
              <a:rPr lang="en-US" sz="2200" dirty="0"/>
              <a:t> </a:t>
            </a:r>
            <a:r>
              <a:rPr lang="en-US" sz="2200" dirty="0" err="1"/>
              <a:t>не</a:t>
            </a:r>
            <a:r>
              <a:rPr lang="en-US" sz="2200" dirty="0"/>
              <a:t> </a:t>
            </a:r>
            <a:r>
              <a:rPr lang="en-US" sz="2200" dirty="0" err="1"/>
              <a:t>имеют</a:t>
            </a:r>
            <a:r>
              <a:rPr lang="en-US" sz="2200" dirty="0"/>
              <a:t> </a:t>
            </a:r>
            <a:r>
              <a:rPr lang="en-US" sz="2200" dirty="0" err="1"/>
              <a:t>отношения</a:t>
            </a:r>
            <a:r>
              <a:rPr lang="en-US" sz="2200" dirty="0"/>
              <a:t> к </a:t>
            </a:r>
            <a:r>
              <a:rPr lang="en-US" sz="2200" dirty="0" err="1"/>
              <a:t>задаче</a:t>
            </a:r>
            <a:r>
              <a:rPr lang="en-US" sz="2200" dirty="0"/>
              <a:t>.</a:t>
            </a:r>
            <a:r>
              <a:rPr lang="ru-RU" sz="2200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Анализ и обработка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 </a:t>
            </a:r>
            <a:r>
              <a:rPr lang="en-US" sz="2200" dirty="0" err="1"/>
              <a:t>облегча</a:t>
            </a:r>
            <a:r>
              <a:rPr lang="ru-RU" sz="2200" dirty="0"/>
              <a:t>ю</a:t>
            </a:r>
            <a:r>
              <a:rPr lang="en-US" sz="2200" dirty="0"/>
              <a:t>т </a:t>
            </a:r>
            <a:r>
              <a:rPr lang="en-US" sz="2200" dirty="0" err="1"/>
              <a:t>понимание</a:t>
            </a:r>
            <a:r>
              <a:rPr lang="en-US" sz="2200" dirty="0"/>
              <a:t> </a:t>
            </a:r>
            <a:r>
              <a:rPr lang="en-US" sz="2200" dirty="0" err="1"/>
              <a:t>данных</a:t>
            </a:r>
            <a:r>
              <a:rPr lang="en-US" sz="2200" dirty="0"/>
              <a:t>,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en-US" sz="2200" dirty="0" err="1"/>
              <a:t>сокраща</a:t>
            </a:r>
            <a:r>
              <a:rPr lang="ru-RU" sz="2200" dirty="0"/>
              <a:t>ю</a:t>
            </a:r>
            <a:r>
              <a:rPr lang="en-US" sz="2200" dirty="0"/>
              <a:t>т </a:t>
            </a:r>
            <a:r>
              <a:rPr lang="en-US" sz="2200" dirty="0" err="1"/>
              <a:t>время</a:t>
            </a:r>
            <a:r>
              <a:rPr lang="en-US" sz="2200" dirty="0"/>
              <a:t> </a:t>
            </a:r>
            <a:r>
              <a:rPr lang="en-US" sz="2200" dirty="0" err="1"/>
              <a:t>вычислений</a:t>
            </a:r>
            <a:r>
              <a:rPr lang="en-US" sz="2200" dirty="0"/>
              <a:t>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en-US" sz="2200" dirty="0" err="1"/>
              <a:t>требования</a:t>
            </a:r>
            <a:r>
              <a:rPr lang="en-US" sz="2200" dirty="0"/>
              <a:t> к </a:t>
            </a:r>
            <a:r>
              <a:rPr lang="en-US" sz="2200" dirty="0" err="1"/>
              <a:t>хранению</a:t>
            </a:r>
            <a:r>
              <a:rPr lang="en-US" sz="2200" dirty="0"/>
              <a:t>, </a:t>
            </a:r>
            <a:r>
              <a:rPr lang="en-US" sz="2200" dirty="0" err="1"/>
              <a:t>так</a:t>
            </a:r>
            <a:r>
              <a:rPr lang="en-US" sz="2200" dirty="0"/>
              <a:t>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err="1"/>
              <a:t>изучение</a:t>
            </a:r>
            <a:r>
              <a:rPr lang="en-US" sz="2200" dirty="0"/>
              <a:t> </a:t>
            </a:r>
            <a:r>
              <a:rPr lang="en-US" sz="2200" dirty="0" err="1"/>
              <a:t>моделей</a:t>
            </a:r>
            <a:r>
              <a:rPr lang="en-US" sz="2200" dirty="0"/>
              <a:t> </a:t>
            </a:r>
            <a:r>
              <a:rPr lang="en-US" sz="2200" dirty="0" err="1"/>
              <a:t>становится</a:t>
            </a:r>
            <a:r>
              <a:rPr lang="en-US" sz="2200" dirty="0"/>
              <a:t> </a:t>
            </a:r>
            <a:r>
              <a:rPr lang="en-US" sz="2200" dirty="0" err="1"/>
              <a:t>более</a:t>
            </a:r>
            <a:r>
              <a:rPr lang="en-US" sz="2200" dirty="0"/>
              <a:t> </a:t>
            </a:r>
            <a:r>
              <a:rPr lang="en-US" sz="2200" dirty="0" err="1"/>
              <a:t>простым</a:t>
            </a:r>
            <a:r>
              <a:rPr lang="en-US" sz="2200" dirty="0"/>
              <a:t> </a:t>
            </a:r>
            <a:r>
              <a:rPr lang="en-US" sz="2200" dirty="0" err="1"/>
              <a:t>процессом</a:t>
            </a:r>
            <a:r>
              <a:rPr lang="en-US" sz="2200" dirty="0"/>
              <a:t>.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ru-RU" sz="2200" dirty="0"/>
              <a:t>Иногда позволяет повысить интерпретируемость модели.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Также в ряде случаев позволяет повысить точность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48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Классическое машинное обучение с учителем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07975" y="1028433"/>
            <a:ext cx="11029950" cy="52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В </a:t>
            </a:r>
            <a:r>
              <a:rPr lang="en-US" sz="2200" dirty="0" err="1"/>
              <a:t>ряде</a:t>
            </a:r>
            <a:r>
              <a:rPr lang="en-US" sz="2200" dirty="0"/>
              <a:t> </a:t>
            </a:r>
            <a:r>
              <a:rPr lang="en-US" sz="2200" dirty="0" err="1"/>
              <a:t>приложений</a:t>
            </a:r>
            <a:r>
              <a:rPr lang="en-US" sz="2200" dirty="0"/>
              <a:t> </a:t>
            </a:r>
            <a:r>
              <a:rPr lang="en-US" sz="2200" dirty="0" err="1"/>
              <a:t>анализа</a:t>
            </a:r>
            <a:r>
              <a:rPr lang="en-US" sz="2200" dirty="0"/>
              <a:t> </a:t>
            </a:r>
            <a:r>
              <a:rPr lang="en-US" sz="2200" dirty="0" err="1"/>
              <a:t>временных</a:t>
            </a:r>
            <a:r>
              <a:rPr lang="en-US" sz="2200" dirty="0"/>
              <a:t> </a:t>
            </a:r>
            <a:r>
              <a:rPr lang="en-US" sz="2200" dirty="0" err="1"/>
              <a:t>рядов</a:t>
            </a:r>
            <a:r>
              <a:rPr lang="en-US" sz="2200" dirty="0"/>
              <a:t> </a:t>
            </a:r>
            <a:r>
              <a:rPr lang="en-US" sz="2200" dirty="0" err="1"/>
              <a:t>возникает</a:t>
            </a:r>
            <a:r>
              <a:rPr lang="en-US" sz="2200" dirty="0"/>
              <a:t> </a:t>
            </a:r>
            <a:r>
              <a:rPr lang="en-US" sz="2200" dirty="0" err="1"/>
              <a:t>задача</a:t>
            </a:r>
            <a:r>
              <a:rPr lang="en-US" sz="2200" dirty="0"/>
              <a:t> </a:t>
            </a:r>
            <a:r>
              <a:rPr lang="en-US" sz="2200" dirty="0" err="1"/>
              <a:t>принятия</a:t>
            </a:r>
            <a:r>
              <a:rPr lang="en-US" sz="2200" dirty="0"/>
              <a:t> </a:t>
            </a:r>
            <a:r>
              <a:rPr lang="en-US" sz="2200" dirty="0" err="1"/>
              <a:t>некоторых</a:t>
            </a:r>
            <a:r>
              <a:rPr lang="en-US" sz="2200" dirty="0"/>
              <a:t> </a:t>
            </a:r>
            <a:r>
              <a:rPr lang="en-US" sz="2200" b="1" dirty="0" err="1"/>
              <a:t>дискретных</a:t>
            </a:r>
            <a:r>
              <a:rPr lang="en-US" sz="2200" b="1" dirty="0"/>
              <a:t> </a:t>
            </a:r>
            <a:r>
              <a:rPr lang="en-US" sz="2200" b="1" dirty="0" err="1"/>
              <a:t>решений</a:t>
            </a:r>
            <a:r>
              <a:rPr lang="en-US" sz="2200" b="1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основе</a:t>
            </a:r>
            <a:r>
              <a:rPr lang="en-US" sz="2200" dirty="0"/>
              <a:t> </a:t>
            </a:r>
            <a:r>
              <a:rPr lang="en-US" sz="2200" dirty="0" err="1"/>
              <a:t>данных</a:t>
            </a:r>
            <a:r>
              <a:rPr lang="en-US" sz="2200" dirty="0"/>
              <a:t> (</a:t>
            </a:r>
            <a:r>
              <a:rPr lang="en-US" sz="2200" dirty="0" err="1"/>
              <a:t>то</a:t>
            </a:r>
            <a:r>
              <a:rPr lang="en-US" sz="2200" dirty="0"/>
              <a:t> </a:t>
            </a:r>
            <a:r>
              <a:rPr lang="en-US" sz="2200" dirty="0" err="1"/>
              <a:t>есть</a:t>
            </a:r>
            <a:r>
              <a:rPr lang="en-US" sz="2200" dirty="0"/>
              <a:t> </a:t>
            </a:r>
            <a:r>
              <a:rPr lang="en-US" sz="2200" dirty="0" err="1"/>
              <a:t>счетное</a:t>
            </a:r>
            <a:r>
              <a:rPr lang="en-US" sz="2200" dirty="0"/>
              <a:t> </a:t>
            </a:r>
            <a:r>
              <a:rPr lang="en-US" sz="2200" dirty="0" err="1"/>
              <a:t>множество</a:t>
            </a:r>
            <a:r>
              <a:rPr lang="en-US" sz="2200" dirty="0"/>
              <a:t> </a:t>
            </a:r>
            <a:r>
              <a:rPr lang="en-US" sz="2200" dirty="0" err="1"/>
              <a:t>решений</a:t>
            </a:r>
            <a:r>
              <a:rPr lang="en-US" sz="2200" dirty="0"/>
              <a:t>). </a:t>
            </a:r>
            <a:endParaRPr lang="ru-RU" sz="2200" dirty="0"/>
          </a:p>
          <a:p>
            <a:pPr lvl="1" algn="just">
              <a:lnSpc>
                <a:spcPct val="100000"/>
              </a:lnSpc>
            </a:pP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обучения</a:t>
            </a:r>
            <a:r>
              <a:rPr lang="en-US" sz="2200" dirty="0"/>
              <a:t> </a:t>
            </a:r>
            <a:r>
              <a:rPr lang="en-US" sz="2200" dirty="0" err="1"/>
              <a:t>модели</a:t>
            </a:r>
            <a:r>
              <a:rPr lang="en-US" sz="2200" dirty="0"/>
              <a:t> </a:t>
            </a:r>
            <a:r>
              <a:rPr lang="en-US" sz="2200" dirty="0" err="1"/>
              <a:t>принятия</a:t>
            </a:r>
            <a:r>
              <a:rPr lang="en-US" sz="2200" dirty="0"/>
              <a:t> </a:t>
            </a:r>
            <a:r>
              <a:rPr lang="en-US" sz="2200" dirty="0" err="1"/>
              <a:t>решений</a:t>
            </a:r>
            <a:r>
              <a:rPr lang="en-US" sz="2200" dirty="0"/>
              <a:t> </a:t>
            </a:r>
            <a:r>
              <a:rPr lang="en-US" sz="2200" dirty="0" err="1"/>
              <a:t>имеется</a:t>
            </a:r>
            <a:r>
              <a:rPr lang="en-US" sz="2200" dirty="0"/>
              <a:t> </a:t>
            </a:r>
            <a:r>
              <a:rPr lang="en-US" sz="2200" dirty="0" err="1"/>
              <a:t>обучающая</a:t>
            </a:r>
            <a:r>
              <a:rPr lang="en-US" sz="2200" dirty="0"/>
              <a:t> </a:t>
            </a:r>
            <a:r>
              <a:rPr lang="en-US" sz="2200" dirty="0" err="1"/>
              <a:t>выборка</a:t>
            </a:r>
            <a:r>
              <a:rPr lang="en-US" sz="2200" dirty="0"/>
              <a:t> </a:t>
            </a:r>
            <a:r>
              <a:rPr lang="en-US" sz="2200" dirty="0" err="1"/>
              <a:t>примеров</a:t>
            </a:r>
            <a:r>
              <a:rPr lang="en-US" sz="2200" dirty="0"/>
              <a:t> с </a:t>
            </a:r>
            <a:r>
              <a:rPr lang="en-US" sz="2200" dirty="0" err="1"/>
              <a:t>известными</a:t>
            </a:r>
            <a:r>
              <a:rPr lang="en-US" sz="2200" dirty="0"/>
              <a:t> </a:t>
            </a:r>
            <a:r>
              <a:rPr lang="en-US" sz="2200" dirty="0" err="1"/>
              <a:t>ответами</a:t>
            </a:r>
            <a:r>
              <a:rPr lang="en-US" sz="2200" dirty="0"/>
              <a:t>, </a:t>
            </a:r>
            <a:r>
              <a:rPr lang="en-US" sz="2200" dirty="0" err="1"/>
              <a:t>то</a:t>
            </a:r>
            <a:r>
              <a:rPr lang="en-US" sz="2200" dirty="0"/>
              <a:t> </a:t>
            </a:r>
            <a:r>
              <a:rPr lang="en-US" sz="2200" dirty="0" err="1"/>
              <a:t>задача</a:t>
            </a:r>
            <a:r>
              <a:rPr lang="en-US" sz="2200" dirty="0"/>
              <a:t> </a:t>
            </a:r>
            <a:r>
              <a:rPr lang="en-US" sz="2200" dirty="0" err="1"/>
              <a:t>будет</a:t>
            </a:r>
            <a:r>
              <a:rPr lang="en-US" sz="2200" dirty="0"/>
              <a:t> </a:t>
            </a:r>
            <a:r>
              <a:rPr lang="en-US" sz="2200" dirty="0" err="1"/>
              <a:t>характеризована</a:t>
            </a:r>
            <a:r>
              <a:rPr lang="en-US" sz="2200" dirty="0"/>
              <a:t> </a:t>
            </a:r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задача</a:t>
            </a:r>
            <a:r>
              <a:rPr lang="en-US" sz="2200" dirty="0"/>
              <a:t> </a:t>
            </a:r>
            <a:r>
              <a:rPr lang="en-US" sz="2200" dirty="0" err="1"/>
              <a:t>классификации</a:t>
            </a:r>
            <a:r>
              <a:rPr lang="en-US" sz="2200" dirty="0"/>
              <a:t>.</a:t>
            </a:r>
            <a:endParaRPr lang="ru-RU" sz="2200" dirty="0"/>
          </a:p>
          <a:p>
            <a:pPr algn="just">
              <a:lnSpc>
                <a:spcPct val="100000"/>
              </a:lnSpc>
            </a:pPr>
            <a:r>
              <a:rPr lang="en-US" sz="2200" b="1" dirty="0" err="1"/>
              <a:t>Примерами</a:t>
            </a:r>
            <a:r>
              <a:rPr lang="en-US" sz="2200" b="1" dirty="0"/>
              <a:t> </a:t>
            </a:r>
            <a:r>
              <a:rPr lang="en-US" sz="2200" b="1" dirty="0" err="1"/>
              <a:t>задач</a:t>
            </a:r>
            <a:r>
              <a:rPr lang="en-US" sz="2200" b="1" dirty="0"/>
              <a:t> </a:t>
            </a:r>
            <a:r>
              <a:rPr lang="en-US" sz="2200" b="1" dirty="0" err="1"/>
              <a:t>классификации</a:t>
            </a:r>
            <a:r>
              <a:rPr lang="en-US" sz="2200" b="1" dirty="0"/>
              <a:t> </a:t>
            </a:r>
            <a:r>
              <a:rPr lang="en-US" sz="2200" b="1" dirty="0" err="1"/>
              <a:t>могут</a:t>
            </a:r>
            <a:r>
              <a:rPr lang="en-US" sz="2200" b="1" dirty="0"/>
              <a:t> </a:t>
            </a:r>
            <a:r>
              <a:rPr lang="en-US" sz="2200" b="1" dirty="0" err="1"/>
              <a:t>стать</a:t>
            </a:r>
            <a:r>
              <a:rPr lang="en-US" sz="2200" dirty="0"/>
              <a:t>:  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en-US" sz="2200" dirty="0" err="1"/>
              <a:t>приняие</a:t>
            </a:r>
            <a:r>
              <a:rPr lang="en-US" sz="2200" dirty="0"/>
              <a:t> </a:t>
            </a:r>
            <a:r>
              <a:rPr lang="en-US" sz="2200" dirty="0" err="1"/>
              <a:t>решений</a:t>
            </a:r>
            <a:r>
              <a:rPr lang="en-US" sz="2200" dirty="0"/>
              <a:t> о </a:t>
            </a:r>
            <a:r>
              <a:rPr lang="en-US" sz="2200" dirty="0" err="1"/>
              <a:t>наличии</a:t>
            </a:r>
            <a:r>
              <a:rPr lang="en-US" sz="2200" dirty="0"/>
              <a:t> </a:t>
            </a:r>
            <a:r>
              <a:rPr lang="en-US" sz="2200" dirty="0" err="1"/>
              <a:t>заболеваний</a:t>
            </a:r>
            <a:r>
              <a:rPr lang="en-US" sz="2200" dirty="0"/>
              <a:t> </a:t>
            </a:r>
            <a:r>
              <a:rPr lang="en-US" sz="2200" dirty="0" err="1"/>
              <a:t>по</a:t>
            </a:r>
            <a:r>
              <a:rPr lang="en-US" sz="2200" dirty="0"/>
              <a:t> </a:t>
            </a:r>
            <a:r>
              <a:rPr lang="en-US" sz="2200" dirty="0" err="1"/>
              <a:t>сигналу</a:t>
            </a:r>
            <a:r>
              <a:rPr lang="en-US" sz="2200" dirty="0"/>
              <a:t> ЭКГ.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en-US" sz="2200" dirty="0" err="1"/>
              <a:t>классификация</a:t>
            </a:r>
            <a:r>
              <a:rPr lang="en-US" sz="2200" dirty="0"/>
              <a:t> </a:t>
            </a:r>
            <a:r>
              <a:rPr lang="en-US" sz="2200" dirty="0" err="1"/>
              <a:t>особенностей</a:t>
            </a:r>
            <a:r>
              <a:rPr lang="en-US" sz="2200" dirty="0"/>
              <a:t> </a:t>
            </a:r>
            <a:r>
              <a:rPr lang="en-US" sz="2200" dirty="0" err="1"/>
              <a:t>речи</a:t>
            </a:r>
            <a:r>
              <a:rPr lang="en-US" sz="2200" dirty="0"/>
              <a:t> </a:t>
            </a:r>
            <a:r>
              <a:rPr lang="en-US" sz="2200" dirty="0" err="1"/>
              <a:t>по</a:t>
            </a:r>
            <a:r>
              <a:rPr lang="en-US" sz="2200" dirty="0"/>
              <a:t> </a:t>
            </a:r>
            <a:r>
              <a:rPr lang="en-US" sz="2200" dirty="0" err="1"/>
              <a:t>аудиозаписи</a:t>
            </a:r>
            <a:r>
              <a:rPr lang="en-US" sz="2200" dirty="0"/>
              <a:t>, </a:t>
            </a:r>
            <a:r>
              <a:rPr lang="en-US" sz="2200" dirty="0" err="1"/>
              <a:t>например</a:t>
            </a:r>
            <a:r>
              <a:rPr lang="en-US" sz="2200" dirty="0"/>
              <a:t> </a:t>
            </a:r>
            <a:r>
              <a:rPr lang="en-US" sz="2200" dirty="0" err="1"/>
              <a:t>поиск</a:t>
            </a:r>
            <a:r>
              <a:rPr lang="en-US" sz="2200" dirty="0"/>
              <a:t> </a:t>
            </a:r>
            <a:r>
              <a:rPr lang="en-US" sz="2200" dirty="0" err="1"/>
              <a:t>одних</a:t>
            </a:r>
            <a:r>
              <a:rPr lang="en-US" sz="2200" dirty="0"/>
              <a:t> и </a:t>
            </a:r>
            <a:r>
              <a:rPr lang="en-US" sz="2200" dirty="0" err="1"/>
              <a:t>тех</a:t>
            </a:r>
            <a:r>
              <a:rPr lang="en-US" sz="2200" dirty="0"/>
              <a:t> </a:t>
            </a:r>
            <a:r>
              <a:rPr lang="en-US" sz="2200" dirty="0" err="1"/>
              <a:t>же</a:t>
            </a:r>
            <a:r>
              <a:rPr lang="en-US" sz="2200" dirty="0"/>
              <a:t> </a:t>
            </a:r>
            <a:r>
              <a:rPr lang="en-US" sz="2200" dirty="0" err="1"/>
              <a:t>фраз</a:t>
            </a:r>
            <a:r>
              <a:rPr lang="en-US" sz="2200" dirty="0"/>
              <a:t>, </a:t>
            </a:r>
            <a:r>
              <a:rPr lang="en-US" sz="2200" dirty="0" err="1"/>
              <a:t>записанных</a:t>
            </a:r>
            <a:r>
              <a:rPr lang="en-US" sz="2200" dirty="0"/>
              <a:t> в </a:t>
            </a:r>
            <a:r>
              <a:rPr lang="en-US" sz="2200" dirty="0" err="1"/>
              <a:t>разных</a:t>
            </a:r>
            <a:r>
              <a:rPr lang="en-US" sz="2200" dirty="0"/>
              <a:t> </a:t>
            </a:r>
            <a:r>
              <a:rPr lang="en-US" sz="2200" dirty="0" err="1"/>
              <a:t>условиях</a:t>
            </a:r>
            <a:r>
              <a:rPr lang="en-US" sz="2200" dirty="0"/>
              <a:t>. 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ru-RU" sz="2200" dirty="0"/>
              <a:t>К</a:t>
            </a:r>
            <a:r>
              <a:rPr lang="en-US" sz="2200" dirty="0" err="1"/>
              <a:t>лассификация</a:t>
            </a:r>
            <a:r>
              <a:rPr lang="en-US" sz="2200" dirty="0"/>
              <a:t> </a:t>
            </a:r>
            <a:r>
              <a:rPr lang="en-US" sz="2200" dirty="0" err="1"/>
              <a:t>типа</a:t>
            </a:r>
            <a:r>
              <a:rPr lang="en-US" sz="2200" dirty="0"/>
              <a:t> </a:t>
            </a:r>
            <a:r>
              <a:rPr lang="en-US" sz="2200" dirty="0" err="1"/>
              <a:t>устройства</a:t>
            </a:r>
            <a:r>
              <a:rPr lang="en-US" sz="2200" dirty="0"/>
              <a:t> </a:t>
            </a:r>
            <a:r>
              <a:rPr lang="en-US" sz="2200" dirty="0" err="1"/>
              <a:t>по</a:t>
            </a:r>
            <a:r>
              <a:rPr lang="en-US" sz="2200" dirty="0"/>
              <a:t> </a:t>
            </a:r>
            <a:r>
              <a:rPr lang="en-US" sz="2200" dirty="0" err="1"/>
              <a:t>потребляемому</a:t>
            </a:r>
            <a:r>
              <a:rPr lang="en-US" sz="2200" dirty="0"/>
              <a:t> </a:t>
            </a:r>
            <a:r>
              <a:rPr lang="en-US" sz="2200" dirty="0" err="1"/>
              <a:t>току</a:t>
            </a:r>
            <a:r>
              <a:rPr lang="en-US" sz="2200" dirty="0"/>
              <a:t> </a:t>
            </a:r>
            <a:r>
              <a:rPr lang="en-US" sz="2200" dirty="0" err="1"/>
              <a:t>или</a:t>
            </a:r>
            <a:r>
              <a:rPr lang="en-US" sz="2200" dirty="0"/>
              <a:t>, </a:t>
            </a:r>
            <a:r>
              <a:rPr lang="en-US" sz="2200" dirty="0" err="1"/>
              <a:t>например</a:t>
            </a:r>
            <a:r>
              <a:rPr lang="en-US" sz="2200" dirty="0"/>
              <a:t>, </a:t>
            </a:r>
            <a:r>
              <a:rPr lang="en-US" sz="2200" dirty="0" err="1"/>
              <a:t>трафиук</a:t>
            </a:r>
            <a:r>
              <a:rPr lang="en-US" sz="2200" dirty="0"/>
              <a:t> в </a:t>
            </a:r>
            <a:r>
              <a:rPr lang="en-US" sz="2200" dirty="0" err="1"/>
              <a:t>сети</a:t>
            </a:r>
            <a:r>
              <a:rPr lang="ru-RU" sz="22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Классификация состояний устройств (их диагностика).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и </a:t>
            </a:r>
            <a:r>
              <a:rPr lang="en-US" sz="2200" dirty="0" err="1"/>
              <a:t>многие</a:t>
            </a:r>
            <a:r>
              <a:rPr lang="en-US" sz="2200" dirty="0"/>
              <a:t> </a:t>
            </a:r>
            <a:r>
              <a:rPr lang="en-US" sz="2200" dirty="0" err="1"/>
              <a:t>другие</a:t>
            </a:r>
            <a:r>
              <a:rPr lang="en-US" sz="2200" dirty="0"/>
              <a:t> </a:t>
            </a:r>
            <a:r>
              <a:rPr lang="en-US" sz="2200" dirty="0" err="1"/>
              <a:t>задачи</a:t>
            </a:r>
            <a:r>
              <a:rPr lang="en-US" sz="2200" dirty="0"/>
              <a:t>. </a:t>
            </a:r>
            <a:endParaRPr lang="ru-RU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/>
              <a:t>Предварительный анализ признаков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102406"/>
            <a:ext cx="10797988" cy="5755594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2200" dirty="0"/>
              <a:t>Отбор признаков</a:t>
            </a:r>
          </a:p>
          <a:p>
            <a:pPr lvl="1" algn="just"/>
            <a:r>
              <a:rPr lang="ru-RU" sz="2200" b="1" dirty="0"/>
              <a:t>М</a:t>
            </a:r>
            <a:r>
              <a:rPr lang="en-US" sz="2200" b="1" dirty="0" err="1"/>
              <a:t>етоды</a:t>
            </a:r>
            <a:r>
              <a:rPr lang="en-US" sz="2200" dirty="0"/>
              <a:t> </a:t>
            </a:r>
            <a:r>
              <a:rPr lang="ru-RU" sz="2200" b="1" dirty="0"/>
              <a:t>оборачивания</a:t>
            </a:r>
            <a:r>
              <a:rPr lang="ru-RU" sz="2200" dirty="0"/>
              <a:t> - используются</a:t>
            </a:r>
            <a:r>
              <a:rPr lang="en-US" sz="2200" dirty="0"/>
              <a:t> </a:t>
            </a:r>
            <a:r>
              <a:rPr lang="en-US" sz="2200" dirty="0" err="1"/>
              <a:t>предопределенны</a:t>
            </a:r>
            <a:r>
              <a:rPr lang="ru-RU" sz="2200" dirty="0"/>
              <a:t>е</a:t>
            </a:r>
            <a:r>
              <a:rPr lang="en-US" sz="2200" dirty="0"/>
              <a:t> </a:t>
            </a:r>
            <a:r>
              <a:rPr lang="en-US" sz="2200" dirty="0" err="1"/>
              <a:t>алгоритм</a:t>
            </a:r>
            <a:r>
              <a:rPr lang="en-US" sz="2200" dirty="0"/>
              <a:t> </a:t>
            </a:r>
            <a:r>
              <a:rPr lang="en-US" sz="2200" dirty="0" err="1"/>
              <a:t>обучения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определения</a:t>
            </a:r>
            <a:r>
              <a:rPr lang="en-US" sz="2200" dirty="0"/>
              <a:t> </a:t>
            </a:r>
            <a:r>
              <a:rPr lang="en-US" sz="2200" dirty="0" err="1"/>
              <a:t>качества</a:t>
            </a:r>
            <a:r>
              <a:rPr lang="en-US" sz="2200" dirty="0"/>
              <a:t> </a:t>
            </a:r>
            <a:r>
              <a:rPr lang="en-US" sz="2200" dirty="0" err="1"/>
              <a:t>выбранных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 в </a:t>
            </a:r>
            <a:r>
              <a:rPr lang="en-US" sz="2200" dirty="0" err="1"/>
              <a:t>соответствии</a:t>
            </a:r>
            <a:r>
              <a:rPr lang="en-US" sz="2200" dirty="0"/>
              <a:t> с </a:t>
            </a:r>
            <a:r>
              <a:rPr lang="ru-RU" sz="2200" dirty="0"/>
              <a:t>заданной </a:t>
            </a:r>
            <a:r>
              <a:rPr lang="en-US" sz="2200" dirty="0" err="1"/>
              <a:t>метрикой</a:t>
            </a:r>
            <a:r>
              <a:rPr lang="en-US" sz="2200" dirty="0"/>
              <a:t> </a:t>
            </a:r>
            <a:r>
              <a:rPr lang="en-US" sz="2200" dirty="0" err="1"/>
              <a:t>оценки</a:t>
            </a:r>
            <a:r>
              <a:rPr lang="en-US" sz="2200" dirty="0"/>
              <a:t>.</a:t>
            </a:r>
            <a:endParaRPr lang="ru-RU" sz="2200" dirty="0"/>
          </a:p>
          <a:p>
            <a:pPr lvl="2" algn="just"/>
            <a:r>
              <a:rPr lang="ru-RU" sz="2200" dirty="0"/>
              <a:t>Например важность признаков для леса.</a:t>
            </a:r>
            <a:endParaRPr lang="en-US" sz="2200" dirty="0"/>
          </a:p>
          <a:p>
            <a:pPr lvl="2" algn="just"/>
            <a:r>
              <a:rPr lang="ru-RU" sz="2200" dirty="0"/>
              <a:t>Отбор комбинаций признаков.</a:t>
            </a:r>
            <a:endParaRPr lang="en-US" sz="2200" dirty="0"/>
          </a:p>
          <a:p>
            <a:pPr lvl="1" algn="just"/>
            <a:r>
              <a:rPr lang="en-US" sz="2200" b="1" dirty="0" err="1"/>
              <a:t>Методы</a:t>
            </a:r>
            <a:r>
              <a:rPr lang="en-US" sz="2200" b="1" dirty="0"/>
              <a:t> </a:t>
            </a:r>
            <a:r>
              <a:rPr lang="en-US" sz="2200" b="1" dirty="0" err="1"/>
              <a:t>фильтрации</a:t>
            </a:r>
            <a:r>
              <a:rPr lang="en-US" sz="2200" dirty="0"/>
              <a:t> </a:t>
            </a:r>
            <a:r>
              <a:rPr lang="ru-RU" sz="2200" b="1" dirty="0"/>
              <a:t>признаков</a:t>
            </a:r>
            <a:r>
              <a:rPr lang="ru-RU" sz="2200" dirty="0"/>
              <a:t> </a:t>
            </a:r>
            <a:r>
              <a:rPr lang="en-US" sz="2200" dirty="0" err="1"/>
              <a:t>применя</a:t>
            </a:r>
            <a:r>
              <a:rPr lang="ru-RU" sz="2200" dirty="0" err="1"/>
              <a:t>ются</a:t>
            </a:r>
            <a:r>
              <a:rPr lang="en-US" sz="2200" dirty="0"/>
              <a:t> </a:t>
            </a:r>
            <a:r>
              <a:rPr lang="en-US" sz="2200" dirty="0" err="1"/>
              <a:t>статистические</a:t>
            </a:r>
            <a:r>
              <a:rPr lang="en-US" sz="2200" dirty="0"/>
              <a:t> </a:t>
            </a:r>
            <a:r>
              <a:rPr lang="en-US" sz="2200" dirty="0" err="1"/>
              <a:t>меры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оценки</a:t>
            </a:r>
            <a:r>
              <a:rPr lang="en-US" sz="2200" dirty="0"/>
              <a:t> </a:t>
            </a:r>
            <a:r>
              <a:rPr lang="en-US" sz="2200" dirty="0" err="1"/>
              <a:t>набора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.</a:t>
            </a:r>
            <a:endParaRPr lang="ru-RU" sz="2200" dirty="0"/>
          </a:p>
          <a:p>
            <a:pPr lvl="2" algn="just"/>
            <a:r>
              <a:rPr lang="ru-RU" sz="2200" dirty="0"/>
              <a:t>Например корреляция признаков </a:t>
            </a:r>
          </a:p>
          <a:p>
            <a:pPr lvl="2" algn="just"/>
            <a:r>
              <a:rPr lang="ru-RU" sz="2200" dirty="0"/>
              <a:t>Или </a:t>
            </a:r>
            <a:r>
              <a:rPr lang="en-US" sz="2200" dirty="0"/>
              <a:t>ANOVA</a:t>
            </a:r>
          </a:p>
          <a:p>
            <a:pPr lvl="1" algn="just"/>
            <a:r>
              <a:rPr lang="ru-RU" sz="2200" b="1" dirty="0"/>
              <a:t>В</a:t>
            </a:r>
            <a:r>
              <a:rPr lang="en-US" sz="2200" b="1" dirty="0" err="1"/>
              <a:t>стр</a:t>
            </a:r>
            <a:r>
              <a:rPr lang="ru-RU" sz="2200" b="1" dirty="0" err="1"/>
              <a:t>аевымые</a:t>
            </a:r>
            <a:r>
              <a:rPr lang="en-US" sz="2200" b="1" dirty="0"/>
              <a:t> </a:t>
            </a:r>
            <a:r>
              <a:rPr lang="en-US" sz="2200" b="1" dirty="0" err="1"/>
              <a:t>методы</a:t>
            </a:r>
            <a:r>
              <a:rPr lang="en-US" sz="2200" dirty="0"/>
              <a:t> </a:t>
            </a:r>
            <a:r>
              <a:rPr lang="en-US" sz="2200" dirty="0" err="1"/>
              <a:t>одновременная</a:t>
            </a:r>
            <a:r>
              <a:rPr lang="en-US" sz="2200" dirty="0"/>
              <a:t> </a:t>
            </a:r>
            <a:r>
              <a:rPr lang="en-US" sz="2200" dirty="0" err="1"/>
              <a:t>подгонка</a:t>
            </a:r>
            <a:r>
              <a:rPr lang="en-US" sz="2200" dirty="0"/>
              <a:t> </a:t>
            </a:r>
            <a:r>
              <a:rPr lang="en-US" sz="2200" dirty="0" err="1"/>
              <a:t>модели</a:t>
            </a:r>
            <a:r>
              <a:rPr lang="en-US" sz="2200" dirty="0"/>
              <a:t> и </a:t>
            </a:r>
            <a:r>
              <a:rPr lang="en-US" sz="2200" dirty="0" err="1"/>
              <a:t>выбор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.</a:t>
            </a:r>
            <a:endParaRPr lang="ru-RU" sz="2200" dirty="0"/>
          </a:p>
          <a:p>
            <a:pPr lvl="2" algn="just"/>
            <a:r>
              <a:rPr lang="ru-RU" sz="2200" dirty="0"/>
              <a:t>Например </a:t>
            </a:r>
            <a:r>
              <a:rPr lang="en-US" sz="2200" dirty="0"/>
              <a:t>L1 </a:t>
            </a:r>
            <a:r>
              <a:rPr lang="ru-RU" sz="2200" dirty="0"/>
              <a:t>регуляризация.</a:t>
            </a:r>
            <a:endParaRPr lang="en-US" sz="2200" dirty="0"/>
          </a:p>
          <a:p>
            <a:pPr algn="l" rtl="0">
              <a:lnSpc>
                <a:spcPct val="100000"/>
              </a:lnSpc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700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Лес временных рядов (TSF)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2" y="931492"/>
            <a:ext cx="11011968" cy="567440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Классификатор </a:t>
            </a:r>
            <a:r>
              <a:rPr lang="en-US" sz="2200" dirty="0"/>
              <a:t>Time-Series-Forest </a:t>
            </a:r>
            <a:r>
              <a:rPr lang="ru-RU" sz="2200" dirty="0"/>
              <a:t>TSF адаптирует классификатор случайного леса к временному ряду.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TSF - это классификатор на основе интервалов.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В основе данного подхода лежит следующая последовательность действий.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каждого сегмента временного ряда выделяется набор интервалов, выбранных случайно.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каждого интервала производится оценка, </a:t>
            </a:r>
            <a:endParaRPr lang="en-US" sz="2200" dirty="0"/>
          </a:p>
          <a:p>
            <a:pPr lvl="2">
              <a:lnSpc>
                <a:spcPct val="100000"/>
              </a:lnSpc>
            </a:pPr>
            <a:r>
              <a:rPr lang="ru-RU" sz="2200" dirty="0"/>
              <a:t>среднее значение,</a:t>
            </a:r>
            <a:endParaRPr lang="en-US" sz="2200" dirty="0"/>
          </a:p>
          <a:p>
            <a:pPr lvl="2">
              <a:lnSpc>
                <a:spcPct val="100000"/>
              </a:lnSpc>
            </a:pPr>
            <a:r>
              <a:rPr lang="ru-RU" sz="2200" dirty="0"/>
              <a:t>стандартное отклонение </a:t>
            </a:r>
            <a:endParaRPr lang="en-US" sz="2200" dirty="0"/>
          </a:p>
          <a:p>
            <a:pPr lvl="2">
              <a:lnSpc>
                <a:spcPct val="100000"/>
              </a:lnSpc>
            </a:pPr>
            <a:r>
              <a:rPr lang="ru-RU" sz="2200" dirty="0"/>
              <a:t>и наклон линейного тренда. </a:t>
            </a:r>
            <a:endParaRPr lang="en-US" sz="2200" dirty="0"/>
          </a:p>
          <a:p>
            <a:pPr lvl="2">
              <a:lnSpc>
                <a:spcPct val="100000"/>
              </a:lnSpc>
            </a:pPr>
            <a:r>
              <a:rPr lang="ru-RU" sz="2200" dirty="0"/>
              <a:t>Возможны и другие характеристики.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признаков каждого интервала строится отдельное дерево.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Среднее значение по ансамблю деревьев рассматривается как результат работы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37835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Лес временных рядов (TSF)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2" y="931492"/>
            <a:ext cx="11011968" cy="567440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Преимущества TSF: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Лес временных рядов эффективен с точки зрения вычислений.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Лес временных рядов - это интерпретируемая модель.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Важность временных характеристик может быть оценена – есть отбор признаков.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/>
              <a:t>В оригинальной работе авторы также предложили особый критерий расщеплений в дереве.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/>
              <a:t>Отметим, что в общем случае алгоритм TSF не ограничивается предложенными авторами 3 признаками.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/>
              <a:t>Например, авторы подхода </a:t>
            </a:r>
            <a:r>
              <a:rPr lang="ru-RU" altLang="ru-RU" sz="2200" b="1" dirty="0"/>
              <a:t>Catch22</a:t>
            </a:r>
            <a:r>
              <a:rPr lang="ru-RU" altLang="ru-RU" sz="2200" dirty="0"/>
              <a:t> предложили </a:t>
            </a:r>
            <a:r>
              <a:rPr lang="en-US" altLang="ru-RU" sz="2200" dirty="0"/>
              <a:t/>
            </a:r>
            <a:br>
              <a:rPr lang="en-US" altLang="ru-RU" sz="2200" dirty="0"/>
            </a:br>
            <a:r>
              <a:rPr lang="ru-RU" altLang="ru-RU" sz="2200" dirty="0"/>
              <a:t> </a:t>
            </a:r>
            <a:r>
              <a:rPr lang="ru-RU" altLang="ru-RU" sz="2200" b="1" dirty="0" err="1"/>
              <a:t>Canonical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Interval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Forest</a:t>
            </a:r>
            <a:r>
              <a:rPr lang="ru-RU" altLang="ru-RU" sz="2200" b="1" dirty="0"/>
              <a:t> (CIF)</a:t>
            </a:r>
            <a:r>
              <a:rPr lang="ru-RU" altLang="ru-RU" sz="2200" dirty="0"/>
              <a:t>:</a:t>
            </a:r>
            <a:endParaRPr lang="en-US" altLang="ru-RU" sz="2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/>
              <a:t>набор 22 признаков </a:t>
            </a:r>
            <a:endParaRPr lang="en-US" altLang="ru-RU" sz="2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/>
              <a:t>совместно с подходом TSF для построения деревьев.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Time Series Classification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05" y="3332136"/>
            <a:ext cx="4317273" cy="352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41832" y="5194775"/>
            <a:ext cx="69828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i="1" dirty="0">
                <a:latin typeface="-apple-system"/>
              </a:rPr>
              <a:t>Алгоритмы на основе TSF показывают высокие точности для ряда задач. </a:t>
            </a:r>
          </a:p>
          <a:p>
            <a:r>
              <a:rPr lang="ru-RU" altLang="ru-RU" sz="2000" i="1" dirty="0">
                <a:latin typeface="-apple-system"/>
              </a:rPr>
              <a:t>Однако, метод описывает лишь временные характеристики ряда не позволяя учитывать спектральные составляющие. 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4453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" y="365125"/>
            <a:ext cx="12163425" cy="1325563"/>
          </a:xfrm>
        </p:spPr>
        <p:txBody>
          <a:bodyPr/>
          <a:lstStyle/>
          <a:p>
            <a:r>
              <a:rPr lang="ru-RU" b="1" dirty="0"/>
              <a:t>Спектральный ансамбль со случайными интервалами (RISE)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90855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Подход </a:t>
            </a:r>
            <a:r>
              <a:rPr lang="ru-RU" altLang="ru-RU" sz="2200" b="1" dirty="0"/>
              <a:t>RISE - </a:t>
            </a:r>
            <a:r>
              <a:rPr lang="ru-RU" altLang="ru-RU" sz="2200" b="1" dirty="0" err="1"/>
              <a:t>Random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Interval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Spectral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Ensemble</a:t>
            </a:r>
            <a:r>
              <a:rPr lang="ru-RU" altLang="ru-RU" sz="2200" b="1" dirty="0"/>
              <a:t> </a:t>
            </a:r>
            <a:r>
              <a:rPr lang="ru-RU" altLang="ru-RU" sz="2200" dirty="0"/>
              <a:t> предложен как учитывающий как глобальные признаки (по всему сегменту временного ряда), так и локальные (полученные по случайным интервалам в рамках сегмента).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Для каждого участка ряда выделяются векторные признаки: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значений автокорреляционной функции и функций ЧАКФ;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значений спектральной мощности (значений амплитудного спектра);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коэффициентов </a:t>
            </a:r>
            <a:r>
              <a:rPr lang="ru-RU" altLang="ru-RU" sz="2200" dirty="0" err="1"/>
              <a:t>авторегрессионной</a:t>
            </a:r>
            <a:r>
              <a:rPr lang="ru-RU" altLang="ru-RU" sz="2200" dirty="0"/>
              <a:t> функции.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последний набор признаков может быть опущен. Так это сделано, в реализации пакета </a:t>
            </a:r>
            <a:r>
              <a:rPr lang="ru-RU" altLang="ru-RU" sz="2200" dirty="0" err="1">
                <a:hlinkClick r:id="rId2"/>
              </a:rPr>
              <a:t>sktime</a:t>
            </a:r>
            <a:r>
              <a:rPr lang="ru-RU" altLang="ru-RU" sz="2200" dirty="0"/>
              <a:t>. 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Для каждого случая выбранного пространства признаков строится отдельное дерево. </a:t>
            </a:r>
          </a:p>
          <a:p>
            <a:pPr lvl="2" eaLnBrk="0" fontAlgn="base" hangingPunct="0">
              <a:lnSpc>
                <a:spcPct val="100000"/>
              </a:lnSpc>
              <a:spcBef>
                <a:spcPts val="600"/>
              </a:spcBef>
              <a:tabLst>
                <a:tab pos="2154238" algn="l"/>
              </a:tabLst>
            </a:pPr>
            <a:r>
              <a:rPr lang="ru-RU" altLang="ru-RU" sz="2200" dirty="0"/>
              <a:t>В оригинальной статье авторы рекомендуют строить одно глобальное дерево</a:t>
            </a:r>
            <a:r>
              <a:rPr lang="en-US" altLang="ru-RU" sz="2200" dirty="0"/>
              <a:t/>
            </a:r>
            <a:br>
              <a:rPr lang="en-US" altLang="ru-RU" sz="2200" dirty="0"/>
            </a:br>
            <a:r>
              <a:rPr lang="ru-RU" altLang="ru-RU" sz="2200" dirty="0"/>
              <a:t>(по всему сегменту ряда) и ∼500 локальных деревьев.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507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" y="365125"/>
            <a:ext cx="12163425" cy="1325563"/>
          </a:xfrm>
        </p:spPr>
        <p:txBody>
          <a:bodyPr/>
          <a:lstStyle/>
          <a:p>
            <a:r>
              <a:rPr lang="ru-RU" b="1" dirty="0"/>
              <a:t>Спектральный ансамбль со случайными интервалами (RISE)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24" y="1825625"/>
            <a:ext cx="11191875" cy="490855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 отличие от TSF в RISE: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использует один интервал временного ряда для каждого дерева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он обучается с использованием спектральных характеристик, извлеченных из ряда, вместо сводной статистики.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Вероятности классов рассчитываются как доля голосов базового классификатора.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RISE контролирует время выполнения, создавая адаптивную модель времени для построения единого дерева.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Это важно для длинных серий (например, аудио), где очень большие интервалы могут означать очень мало деревьев.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311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Комбинации подходов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76350"/>
            <a:ext cx="10791825" cy="4900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Если признаки не удаётся полностью формализовать, то, не полностью вручную описанное признаковое пространство может привести к потери точности и/или обобщающей способности.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Для таких задач, на практике, методы на основе данных и на основе признаков могут быть объединены в ансамбли таким образом, чтобы учесть преимущества и недостатки тех и других подходов.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При этом надо отметить, что анализе временных рядов ансамблевые методы предполагают использование различных подходов, решающих разные типы задач. </a:t>
            </a:r>
          </a:p>
        </p:txBody>
      </p:sp>
    </p:spTree>
    <p:extLst>
      <p:ext uri="{BB962C8B-B14F-4D97-AF65-F5344CB8AC3E}">
        <p14:creationId xmlns:p14="http://schemas.microsoft.com/office/powerpoint/2010/main" val="14654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Комбинации гетерогенных подходов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76350"/>
            <a:ext cx="10791825" cy="4900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Например, в ансамбль объедены могут быть подходы: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ориентированные на работу с временными признаками (такие, как </a:t>
            </a:r>
            <a:r>
              <a:rPr lang="ru-RU" altLang="ru-RU" sz="2200" dirty="0" err="1"/>
              <a:t>TSForest</a:t>
            </a:r>
            <a:r>
              <a:rPr lang="ru-RU" altLang="ru-RU" sz="2200" dirty="0"/>
              <a:t>);</a:t>
            </a:r>
            <a:br>
              <a:rPr lang="ru-RU" altLang="ru-RU" sz="2200" dirty="0"/>
            </a:br>
            <a:r>
              <a:rPr lang="ru-RU" altLang="ru-RU" sz="2200" dirty="0"/>
              <a:t>ориентированные на работу в спектральной области (такие, как RISE);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ориентированные на обработку некоторых шаблонов формы (такие, как </a:t>
            </a:r>
            <a:r>
              <a:rPr lang="ru-RU" altLang="ru-RU" sz="2200" dirty="0" err="1"/>
              <a:t>Шейплеты</a:t>
            </a:r>
            <a:r>
              <a:rPr lang="ru-RU" altLang="ru-RU" sz="2200" dirty="0"/>
              <a:t>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и ориентированные на обработку повторяющихся шаблонов формы </a:t>
            </a:r>
            <a:br>
              <a:rPr lang="ru-RU" altLang="ru-RU" sz="2200" dirty="0"/>
            </a:br>
            <a:r>
              <a:rPr lang="ru-RU" altLang="ru-RU" sz="2200" dirty="0"/>
              <a:t>(такие, как словари BOSS)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54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01645"/>
            <a:ext cx="184731" cy="403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" descr="image.png"/>
          <p:cNvPicPr/>
          <p:nvPr/>
        </p:nvPicPr>
        <p:blipFill rotWithShape="1">
          <a:blip r:embed="rId2"/>
          <a:srcRect t="54633" r="52254"/>
          <a:stretch/>
        </p:blipFill>
        <p:spPr bwMode="auto">
          <a:xfrm>
            <a:off x="5046925" y="4365939"/>
            <a:ext cx="2782082" cy="17412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184731" y="4420108"/>
            <a:ext cx="4862193" cy="16328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 descr="image.png"/>
          <p:cNvPicPr/>
          <p:nvPr/>
        </p:nvPicPr>
        <p:blipFill rotWithShape="1">
          <a:blip r:embed="rId2"/>
          <a:srcRect l="62543" t="54633"/>
          <a:stretch/>
        </p:blipFill>
        <p:spPr bwMode="auto">
          <a:xfrm>
            <a:off x="7907384" y="4211613"/>
            <a:ext cx="2182564" cy="17412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658" y="4359864"/>
            <a:ext cx="2013068" cy="144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eights of the four most discriminative kernels  (criterion: mutual information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6487055" y="3875628"/>
            <a:ext cx="5704945" cy="25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/>
              <a:t>ROCKET</a:t>
            </a:r>
            <a:r>
              <a:rPr lang="ru-RU" sz="3200" b="1" dirty="0"/>
              <a:t> </a:t>
            </a:r>
            <a:r>
              <a:rPr lang="en-US" sz="3200" b="1" dirty="0" err="1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ROCKET (</a:t>
            </a:r>
            <a:r>
              <a:rPr lang="ru-RU" sz="2000" dirty="0" err="1"/>
              <a:t>RandOm</a:t>
            </a:r>
            <a:r>
              <a:rPr lang="ru-RU" sz="2000" dirty="0"/>
              <a:t> </a:t>
            </a:r>
            <a:r>
              <a:rPr lang="ru-RU" sz="2000" dirty="0" err="1"/>
              <a:t>Convolutional</a:t>
            </a:r>
            <a:r>
              <a:rPr lang="ru-RU" sz="2000" dirty="0"/>
              <a:t> </a:t>
            </a:r>
            <a:r>
              <a:rPr lang="ru-RU" sz="2000" dirty="0" err="1"/>
              <a:t>KErnel</a:t>
            </a:r>
            <a:r>
              <a:rPr lang="ru-RU" sz="2000" dirty="0"/>
              <a:t> </a:t>
            </a:r>
            <a:r>
              <a:rPr lang="ru-RU" sz="2000" dirty="0" err="1"/>
              <a:t>Transform</a:t>
            </a:r>
            <a:r>
              <a:rPr lang="ru-RU" sz="2000" dirty="0"/>
              <a:t>) Классификатор является типом классификаторов на основе признаков преобразованных данных, основанных на так называемых  </a:t>
            </a:r>
            <a:r>
              <a:rPr lang="ru-RU" sz="2000" b="1" dirty="0"/>
              <a:t>ROCKET преобразованиях</a:t>
            </a:r>
            <a:r>
              <a:rPr lang="ru-RU" sz="2000" dirty="0"/>
              <a:t>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Преобразования  </a:t>
            </a:r>
            <a:r>
              <a:rPr lang="ru-RU" sz="2000" b="1" dirty="0"/>
              <a:t>ROCKET - это преобразования</a:t>
            </a:r>
            <a:r>
              <a:rPr lang="ru-RU" sz="2000" dirty="0"/>
              <a:t>  временных рядов с использованием сверточных ядер со случайными параметрами и в большом количестве.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ROCKET </a:t>
            </a:r>
            <a:r>
              <a:rPr lang="ru-RU" sz="2000" dirty="0" err="1"/>
              <a:t>Classifer</a:t>
            </a:r>
            <a:r>
              <a:rPr lang="ru-RU" sz="2000" dirty="0"/>
              <a:t> вычисляет два объекта из полученных карт признаков </a:t>
            </a:r>
            <a:br>
              <a:rPr lang="ru-RU" sz="2000" dirty="0"/>
            </a:br>
            <a:r>
              <a:rPr lang="ru-RU" sz="2000" dirty="0"/>
              <a:t>(после преобразований):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600" dirty="0"/>
              <a:t>максимальное значение 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ru-RU" sz="1600" dirty="0"/>
              <a:t> соотношение положительных значений ко всем (</a:t>
            </a:r>
            <a:r>
              <a:rPr lang="ru-RU" sz="1600" dirty="0" err="1"/>
              <a:t>ppv</a:t>
            </a:r>
            <a:r>
              <a:rPr lang="ru-RU" sz="1600" dirty="0"/>
              <a:t>).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4731" y="4228173"/>
            <a:ext cx="5530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>
                <a:latin typeface="-apple-system"/>
              </a:rPr>
              <a:t>Подход является достаточно точным и при этом показывает высокую скорость как в работе, так и в обучении.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06" y="5391957"/>
            <a:ext cx="42195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/>
              <a:t>ROCKET</a:t>
            </a:r>
            <a:r>
              <a:rPr lang="ru-RU" sz="3200" b="1" dirty="0"/>
              <a:t> </a:t>
            </a:r>
            <a:r>
              <a:rPr lang="en-US" sz="3200" b="1" dirty="0" err="1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процедура классификации состоит из следующих шагов.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Производится выбор параметров случайных параметров расширенного одномерного сверточного слоя нейронной сети. В том числе: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длина ядра,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распределения значений весовых параметров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смещение ядра, расширение свертки (</a:t>
            </a:r>
            <a:r>
              <a:rPr lang="ru-RU" altLang="ru-RU" sz="2200" dirty="0" err="1"/>
              <a:t>dilation</a:t>
            </a:r>
            <a:r>
              <a:rPr lang="ru-RU" altLang="ru-RU" sz="2200" dirty="0"/>
              <a:t> </a:t>
            </a:r>
            <a:r>
              <a:rPr lang="ru-RU" altLang="ru-RU" sz="2200" dirty="0" err="1"/>
              <a:t>rate</a:t>
            </a:r>
            <a:r>
              <a:rPr lang="ru-RU" altLang="ru-RU" sz="2200" dirty="0"/>
              <a:t>)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и добавление нулей (</a:t>
            </a:r>
            <a:r>
              <a:rPr lang="ru-RU" altLang="ru-RU" sz="2200" dirty="0" err="1"/>
              <a:t>padding</a:t>
            </a:r>
            <a:r>
              <a:rPr lang="ru-RU" altLang="ru-RU" sz="2200" dirty="0"/>
              <a:t>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 Как правило число генерируемы таким образом фильтров ∼10 000.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Для результата воздействия на сегмент каждого фильтра выбираются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 максимальное значение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 число значений больше нуля (</a:t>
            </a:r>
            <a:r>
              <a:rPr lang="ru-RU" altLang="ru-RU" sz="2200" dirty="0" err="1"/>
              <a:t>ppv</a:t>
            </a:r>
            <a:r>
              <a:rPr lang="ru-RU" altLang="ru-RU" sz="2200" dirty="0"/>
              <a:t> - </a:t>
            </a:r>
            <a:r>
              <a:rPr lang="ru-RU" altLang="ru-RU" sz="2200" dirty="0" err="1"/>
              <a:t>proportion</a:t>
            </a:r>
            <a:r>
              <a:rPr lang="ru-RU" altLang="ru-RU" sz="2200" dirty="0"/>
              <a:t> </a:t>
            </a:r>
            <a:r>
              <a:rPr lang="ru-RU" altLang="ru-RU" sz="2200" dirty="0" err="1"/>
              <a:t>of</a:t>
            </a:r>
            <a:r>
              <a:rPr lang="ru-RU" altLang="ru-RU" sz="2200" dirty="0"/>
              <a:t> </a:t>
            </a:r>
            <a:r>
              <a:rPr lang="ru-RU" altLang="ru-RU" sz="2200" dirty="0" err="1"/>
              <a:t>positive</a:t>
            </a:r>
            <a:r>
              <a:rPr lang="ru-RU" altLang="ru-RU" sz="2200" dirty="0"/>
              <a:t> </a:t>
            </a:r>
            <a:r>
              <a:rPr lang="ru-RU" altLang="ru-RU" sz="2200" dirty="0" err="1"/>
              <a:t>values</a:t>
            </a:r>
            <a:r>
              <a:rPr lang="ru-RU" altLang="ru-RU" sz="2200" dirty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В качестве итогового алгоритма авторы оригинальной статьи предлагали использовать или Гребневую регрессию с кросс-</a:t>
            </a:r>
            <a:r>
              <a:rPr lang="ru-RU" altLang="ru-RU" sz="2200" dirty="0" err="1"/>
              <a:t>валидацией</a:t>
            </a:r>
            <a:r>
              <a:rPr lang="ru-RU" altLang="ru-RU" sz="2200" dirty="0"/>
              <a:t> (</a:t>
            </a:r>
            <a:r>
              <a:rPr lang="ru-RU" altLang="ru-RU" sz="2200" dirty="0" err="1"/>
              <a:t>RidgeRegressionCV</a:t>
            </a:r>
            <a:r>
              <a:rPr lang="ru-RU" altLang="ru-RU" sz="2200" dirty="0"/>
              <a:t>) или логистическую регрессию (</a:t>
            </a:r>
            <a:r>
              <a:rPr lang="ru-RU" altLang="ru-RU" sz="2200" dirty="0" err="1"/>
              <a:t>LogisticRegression</a:t>
            </a:r>
            <a:r>
              <a:rPr lang="ru-RU" altLang="ru-RU" sz="2200" dirty="0"/>
              <a:t>) для достаточно больших наборов данных.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107"/>
            <a:ext cx="184731" cy="4834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/>
              <a:t>ROCKET</a:t>
            </a:r>
            <a:r>
              <a:rPr lang="ru-RU" sz="3200" b="1" dirty="0"/>
              <a:t> </a:t>
            </a:r>
            <a:r>
              <a:rPr lang="en-US" sz="3200" b="1" dirty="0" err="1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Одна из модификаций алгоритма (от авторов оригинальной работы) –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 err="1"/>
              <a:t>MiniRocket</a:t>
            </a:r>
            <a:r>
              <a:rPr lang="ru-RU" altLang="ru-RU" sz="2200" dirty="0"/>
              <a:t> сокращает число возможны вариантов генерации сверточных ядер, что ускоряет обучение в порядка 50 раз без значительных потерей точности.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Мини-</a:t>
            </a:r>
            <a:r>
              <a:rPr lang="ru-RU" altLang="ru-RU" sz="2200" dirty="0" err="1"/>
              <a:t>Рокет</a:t>
            </a:r>
            <a:r>
              <a:rPr lang="ru-RU" altLang="ru-RU" sz="2200" dirty="0"/>
              <a:t> использует только небольшой набор заданных параметров ядер (все значения -1,0,1, ядро размера 9, расширение в заданных пределах).</a:t>
            </a:r>
            <a:endParaRPr lang="en-US" altLang="ru-RU" sz="22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Мини-</a:t>
            </a:r>
            <a:r>
              <a:rPr lang="ru-RU" altLang="ru-RU" sz="2200" dirty="0" err="1"/>
              <a:t>Рокет</a:t>
            </a:r>
            <a:r>
              <a:rPr lang="ru-RU" altLang="ru-RU" sz="2200" dirty="0"/>
              <a:t> использует только признак </a:t>
            </a:r>
            <a:r>
              <a:rPr lang="en-US" altLang="ru-RU" sz="2200" dirty="0" err="1"/>
              <a:t>ppv</a:t>
            </a:r>
            <a:endParaRPr lang="en-US" altLang="ru-RU" sz="22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Arial" panose="020B0604020202020204" pitchFamily="34" charset="0"/>
              </a:rPr>
              <a:t>После выбора ядер – можно провести их селекцию.</a:t>
            </a:r>
          </a:p>
        </p:txBody>
      </p:sp>
      <p:pic>
        <p:nvPicPr>
          <p:cNvPr id="3076" name="Picture 4" descr="Weights of the four most discriminative kernels  (criterion: mutual information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4662008" y="3468769"/>
            <a:ext cx="6938819" cy="310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4350" y="41484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Также предложены специальные версии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/>
              <a:t>Многомерный </a:t>
            </a:r>
            <a:r>
              <a:rPr lang="en-US" dirty="0"/>
              <a:t>ROCKET</a:t>
            </a:r>
            <a:endParaRPr lang="ru-RU" dirty="0"/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/>
              <a:t>Ансамбль </a:t>
            </a:r>
            <a:r>
              <a:rPr lang="en-US" dirty="0"/>
              <a:t>ROCKET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4525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946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 задач классификации</a:t>
            </a:r>
          </a:p>
        </p:txBody>
      </p:sp>
      <p:pic>
        <p:nvPicPr>
          <p:cNvPr id="1026" name="Picture 2" descr="A typical example for time series classification. Given the dataset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870015"/>
            <a:ext cx="5600700" cy="305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eature-based time-series analysis – arXiv Van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0"/>
          <a:stretch/>
        </p:blipFill>
        <p:spPr bwMode="auto">
          <a:xfrm>
            <a:off x="487911" y="4315626"/>
            <a:ext cx="7815010" cy="22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hapelet Discovery by Lazy Time Series Classif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978" y="1032369"/>
            <a:ext cx="3228471" cy="311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02921" y="3654083"/>
            <a:ext cx="3787479" cy="31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63" y="2314940"/>
            <a:ext cx="6701737" cy="43561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/>
              <a:t>HIVE-COTE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r>
              <a:rPr lang="ru-RU" sz="2200" dirty="0"/>
              <a:t>Метод ансамбля с иерархическим коллективным голосованием на основе преобразований (HIVE-COTE) - это мета-ансамбль, построенный на классификаторах </a:t>
            </a:r>
            <a:r>
              <a:rPr lang="en-US" sz="2200" dirty="0"/>
              <a:t>HIVE-COTE (The Hierarchical Vote Collective of Transformation-based Ensembles with Collective of Transformation-based Ensembles)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2550" y="3010525"/>
            <a:ext cx="4450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классификатор преобразования </a:t>
            </a:r>
            <a:r>
              <a:rPr lang="ru-RU" sz="2200" dirty="0" err="1"/>
              <a:t>шейплета</a:t>
            </a:r>
            <a:r>
              <a:rPr lang="ru-RU" sz="2200" dirty="0"/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BOSS</a:t>
            </a:r>
            <a:r>
              <a:rPr lang="ru-RU" sz="2200" dirty="0"/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Лес временных рядов,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RISE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2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4415870"/>
            <a:ext cx="3757122" cy="24421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/>
              <a:t>HIVE-COTE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r>
              <a:rPr lang="ru-RU" sz="2200" dirty="0"/>
              <a:t>Прогнозы HIVE-COTE представляют собой средневзвешенное значение прогнозов, сделанных его участниками:</a:t>
            </a:r>
          </a:p>
          <a:p>
            <a:pPr lvl="1"/>
            <a:r>
              <a:rPr lang="ru-RU" sz="2200" dirty="0"/>
              <a:t>классификатор преобразования </a:t>
            </a:r>
            <a:r>
              <a:rPr lang="ru-RU" sz="2200" dirty="0" err="1"/>
              <a:t>шейплета</a:t>
            </a:r>
            <a:r>
              <a:rPr lang="en-US" sz="2200" dirty="0"/>
              <a:t> </a:t>
            </a:r>
            <a:r>
              <a:rPr lang="ru-RU" sz="2200" dirty="0"/>
              <a:t>(форма),</a:t>
            </a:r>
          </a:p>
          <a:p>
            <a:pPr lvl="1"/>
            <a:r>
              <a:rPr lang="ru-RU" sz="2200" dirty="0"/>
              <a:t>БОСС (повтор форм),</a:t>
            </a:r>
          </a:p>
          <a:p>
            <a:pPr lvl="1"/>
            <a:r>
              <a:rPr lang="ru-RU" sz="2200" dirty="0"/>
              <a:t>Лес временных рядов (временные признаки),</a:t>
            </a:r>
          </a:p>
          <a:p>
            <a:pPr lvl="1"/>
            <a:r>
              <a:rPr lang="en-US" sz="2200" dirty="0"/>
              <a:t>RISE</a:t>
            </a:r>
            <a:r>
              <a:rPr lang="ru-RU" sz="2200" dirty="0"/>
              <a:t> (частотные </a:t>
            </a:r>
            <a:r>
              <a:rPr lang="ru-RU" sz="2200" dirty="0" err="1"/>
              <a:t>пизнаки</a:t>
            </a:r>
            <a:r>
              <a:rPr lang="ru-RU" sz="2200" dirty="0"/>
              <a:t>).</a:t>
            </a:r>
          </a:p>
          <a:p>
            <a:pPr lvl="0"/>
            <a:r>
              <a:rPr lang="ru-RU" sz="2200" dirty="0"/>
              <a:t>Каждый </a:t>
            </a:r>
            <a:r>
              <a:rPr lang="ru-RU" sz="2200" dirty="0" err="1"/>
              <a:t>подклассификатор</a:t>
            </a:r>
            <a:r>
              <a:rPr lang="ru-RU" sz="2200" dirty="0"/>
              <a:t> оценивает вероятность каждого класса.</a:t>
            </a:r>
          </a:p>
          <a:p>
            <a:pPr lvl="0"/>
            <a:r>
              <a:rPr lang="ru-RU" sz="2200" dirty="0"/>
              <a:t>блок управления объединяет эти вероятности с обучаемыми всеми (CAPWE).</a:t>
            </a:r>
          </a:p>
          <a:p>
            <a:pPr lvl="0"/>
            <a:r>
              <a:rPr lang="ru-RU" sz="2200" dirty="0"/>
              <a:t>Веса назначаются как относительная оценка качества классификатора, </a:t>
            </a:r>
            <a:br>
              <a:rPr lang="ru-RU" sz="2200" dirty="0"/>
            </a:br>
            <a:r>
              <a:rPr lang="ru-RU" sz="2200" dirty="0"/>
              <a:t>найденного на обучающих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6776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/>
              <a:t>HIVE-COTE 2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endParaRPr lang="ru-RU" sz="2200" dirty="0"/>
          </a:p>
        </p:txBody>
      </p:sp>
      <p:pic>
        <p:nvPicPr>
          <p:cNvPr id="1026" name="Picture 2" descr="https://timeseriesclassification.com/images/papers/hive_cote2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6" y="846034"/>
            <a:ext cx="7016097" cy="462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762750" y="648308"/>
            <a:ext cx="481964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Иерархический коллектив голосов ансамблей, основанных на преобразовании (HIVE-COTE), представляет собой гетерогенный мета-ансамбль для классификации временных рядов. HIVE-COTE формирует свой ансамбль из классификаторов нескольких доменов, включая </a:t>
            </a:r>
            <a:r>
              <a:rPr lang="ru-RU" sz="1400" dirty="0" err="1"/>
              <a:t>фазонезависимые</a:t>
            </a:r>
            <a:r>
              <a:rPr lang="ru-RU" sz="1400" dirty="0"/>
              <a:t> </a:t>
            </a:r>
            <a:r>
              <a:rPr lang="ru-RU" sz="1400" dirty="0" err="1"/>
              <a:t>шейплеты</a:t>
            </a:r>
            <a:r>
              <a:rPr lang="ru-RU" sz="1400" dirty="0"/>
              <a:t>, словари на основе набора слов и фазозависимые интервалы. С тех пор как он был впервые предложен в 2016 году, алгоритм оставался на самом современном уровне точности в архиве классификации временных рядов UCR. Со временем он постепенно обновлялся, достигнув своего нынешнего состояния - HIVE-COTE 1.0. За это время был предложен ряд алгоритмов, которые соответствуют точности HIVE-COTE. Мы предлагаем комплексные изменения в алгоритме HIVE-COTE, которые значительно улучшают его точность и удобство использования, представляя это обновление как HIVE-COTE 2.0. Мы представляем два новых классификатора, ансамбль временных словарей (TDE) и канонический интервальный лес с разнообразным представлением (</a:t>
            </a:r>
            <a:r>
              <a:rPr lang="ru-RU" sz="1400" dirty="0" err="1"/>
              <a:t>DrCIF</a:t>
            </a:r>
            <a:r>
              <a:rPr lang="ru-RU" sz="1400" dirty="0"/>
              <a:t>), которые заменяют существующие элементы ансамбля. Кроме того, мы представляем </a:t>
            </a:r>
            <a:r>
              <a:rPr lang="ru-RU" sz="1400" dirty="0" err="1"/>
              <a:t>Arsenal</a:t>
            </a:r>
            <a:r>
              <a:rPr lang="ru-RU" sz="1400" dirty="0"/>
              <a:t>, ансамбль классификаторов ROCKET в качестве нового компонента HIVE-COTE 2.0. Мы демонстрируем, что HIVE-COTE 2.0 значительно точнее, чем текущее состояние техники, на 112 одномерных архивных наборах данных UCR и 26 многомерных архивных наборах данных UEA.</a:t>
            </a:r>
          </a:p>
        </p:txBody>
      </p:sp>
    </p:spTree>
    <p:extLst>
      <p:ext uri="{BB962C8B-B14F-4D97-AF65-F5344CB8AC3E}">
        <p14:creationId xmlns:p14="http://schemas.microsoft.com/office/powerpoint/2010/main" val="19616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Подходы к классификации ВР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900" y="1516739"/>
            <a:ext cx="5702300" cy="4351338"/>
          </a:xfrm>
        </p:spPr>
        <p:txBody>
          <a:bodyPr/>
          <a:lstStyle/>
          <a:p>
            <a:r>
              <a:rPr lang="ru-RU" dirty="0" smtClean="0"/>
              <a:t>Классический подход:</a:t>
            </a:r>
          </a:p>
          <a:p>
            <a:r>
              <a:rPr lang="ru-RU" dirty="0" err="1" smtClean="0"/>
              <a:t>Преобр</a:t>
            </a:r>
            <a:r>
              <a:rPr lang="ru-RU" dirty="0" smtClean="0"/>
              <a:t>. К стационарному виду</a:t>
            </a:r>
          </a:p>
          <a:p>
            <a:r>
              <a:rPr lang="ru-RU" dirty="0" smtClean="0"/>
              <a:t>Выделение признаков</a:t>
            </a:r>
          </a:p>
          <a:p>
            <a:r>
              <a:rPr lang="ru-RU" dirty="0" smtClean="0"/>
              <a:t>Классический МЛ</a:t>
            </a:r>
            <a:endParaRPr lang="ru-RU" dirty="0"/>
          </a:p>
        </p:txBody>
      </p:sp>
      <p:pic>
        <p:nvPicPr>
          <p:cNvPr id="1026" name="Picture 2" descr="Applsci 12 12365 g001 5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3540008"/>
            <a:ext cx="4775200" cy="322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6096000" y="1704976"/>
            <a:ext cx="5702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Современный подход </a:t>
            </a:r>
          </a:p>
          <a:p>
            <a:r>
              <a:rPr lang="ru-RU" dirty="0" smtClean="0"/>
              <a:t>Использование сущности ВР для усиления предсказателя (модификации классики по учет врем. зависимости)</a:t>
            </a:r>
            <a:endParaRPr lang="ru-RU" dirty="0"/>
          </a:p>
        </p:txBody>
      </p:sp>
      <p:sp>
        <p:nvSpPr>
          <p:cNvPr id="6" name="AutoShape 6" descr="Вейвлет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я</a:t>
            </a:r>
            <a:endParaRPr lang="ru-RU" dirty="0"/>
          </a:p>
        </p:txBody>
      </p:sp>
      <p:pic>
        <p:nvPicPr>
          <p:cNvPr id="1032" name="Picture 8" descr="Вейвлет — анализ.Часть 1 / Хаб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8" t="9819" r="45927" b="50014"/>
          <a:stretch/>
        </p:blipFill>
        <p:spPr bwMode="auto">
          <a:xfrm>
            <a:off x="5329026" y="3857424"/>
            <a:ext cx="501606" cy="76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ime Series Classification: A Review of Algorithms and Implementations |  IntechOp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419" y="4079020"/>
            <a:ext cx="3989361" cy="268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036235" y="1816847"/>
            <a:ext cx="59765" cy="479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Сегменты временного ряда.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739" y="1398335"/>
            <a:ext cx="10515600" cy="4351338"/>
          </a:xfrm>
        </p:spPr>
        <p:txBody>
          <a:bodyPr/>
          <a:lstStyle/>
          <a:p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правило</a:t>
            </a:r>
            <a:r>
              <a:rPr lang="en-US" sz="2200" dirty="0"/>
              <a:t> в  </a:t>
            </a:r>
            <a:r>
              <a:rPr lang="en-US" sz="2200" dirty="0" err="1"/>
              <a:t>подходе</a:t>
            </a:r>
            <a:r>
              <a:rPr lang="en-US" sz="2200" dirty="0"/>
              <a:t> </a:t>
            </a:r>
            <a:r>
              <a:rPr lang="ru-RU" sz="2200" dirty="0"/>
              <a:t>классификации </a:t>
            </a:r>
            <a:r>
              <a:rPr lang="en-US" sz="2200" dirty="0" err="1"/>
              <a:t>предполагается</a:t>
            </a:r>
            <a:r>
              <a:rPr lang="en-US" sz="2200" dirty="0"/>
              <a:t> </a:t>
            </a:r>
            <a:r>
              <a:rPr lang="en-US" sz="2200" dirty="0" err="1"/>
              <a:t>наличие</a:t>
            </a:r>
            <a:r>
              <a:rPr lang="en-US" sz="2200" dirty="0"/>
              <a:t> </a:t>
            </a:r>
            <a:r>
              <a:rPr lang="en-US" sz="2200" dirty="0" err="1"/>
              <a:t>определенного</a:t>
            </a:r>
            <a:r>
              <a:rPr lang="en-US" sz="2200" dirty="0"/>
              <a:t> </a:t>
            </a:r>
            <a:r>
              <a:rPr lang="en-US" sz="2200" dirty="0" err="1"/>
              <a:t>числа</a:t>
            </a:r>
            <a:r>
              <a:rPr lang="en-US" sz="2200" dirty="0"/>
              <a:t> </a:t>
            </a:r>
            <a:r>
              <a:rPr lang="en-US" sz="2200" dirty="0" err="1"/>
              <a:t>сегментов</a:t>
            </a:r>
            <a:r>
              <a:rPr lang="en-US" sz="2200" dirty="0"/>
              <a:t> </a:t>
            </a:r>
            <a:r>
              <a:rPr lang="en-US" sz="2200" dirty="0" err="1"/>
              <a:t>временного</a:t>
            </a:r>
            <a:r>
              <a:rPr lang="en-US" sz="2200" dirty="0"/>
              <a:t> </a:t>
            </a:r>
            <a:r>
              <a:rPr lang="en-US" sz="2200" dirty="0" err="1"/>
              <a:t>ряда</a:t>
            </a:r>
            <a:r>
              <a:rPr lang="en-US" sz="2200" dirty="0"/>
              <a:t>, с </a:t>
            </a:r>
            <a:r>
              <a:rPr lang="en-US" sz="2200" dirty="0" err="1"/>
              <a:t>наличием</a:t>
            </a:r>
            <a:r>
              <a:rPr lang="en-US" sz="2200" dirty="0"/>
              <a:t> </a:t>
            </a:r>
            <a:r>
              <a:rPr lang="en-US" sz="2200" dirty="0" err="1"/>
              <a:t>метки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кажодго</a:t>
            </a:r>
            <a:r>
              <a:rPr lang="en-US" sz="2200" dirty="0"/>
              <a:t> </a:t>
            </a:r>
            <a:r>
              <a:rPr lang="en-US" sz="2200" dirty="0" err="1"/>
              <a:t>из</a:t>
            </a:r>
            <a:r>
              <a:rPr lang="en-US" sz="2200" dirty="0"/>
              <a:t> </a:t>
            </a:r>
            <a:r>
              <a:rPr lang="en-US" sz="2200" dirty="0" err="1"/>
              <a:t>них</a:t>
            </a:r>
            <a:r>
              <a:rPr lang="en-US" sz="2200" dirty="0"/>
              <a:t>. </a:t>
            </a:r>
            <a:endParaRPr lang="ru-RU" sz="2200" dirty="0"/>
          </a:p>
          <a:p>
            <a:pPr lvl="1"/>
            <a:r>
              <a:rPr lang="en-US" sz="2200" dirty="0" err="1"/>
              <a:t>При</a:t>
            </a:r>
            <a:r>
              <a:rPr lang="en-US" sz="2200" dirty="0"/>
              <a:t> </a:t>
            </a:r>
            <a:r>
              <a:rPr lang="en-US" sz="2200" dirty="0" err="1"/>
              <a:t>этом</a:t>
            </a:r>
            <a:r>
              <a:rPr lang="en-US" sz="2200" dirty="0"/>
              <a:t> </a:t>
            </a:r>
            <a:r>
              <a:rPr lang="en-US" sz="2200" dirty="0" err="1"/>
              <a:t>под</a:t>
            </a:r>
            <a:r>
              <a:rPr lang="en-US" sz="2200" dirty="0"/>
              <a:t> </a:t>
            </a:r>
            <a:r>
              <a:rPr lang="en-US" sz="2200" dirty="0" err="1"/>
              <a:t>словом</a:t>
            </a:r>
            <a:r>
              <a:rPr lang="en-US" sz="2200" dirty="0"/>
              <a:t> "</a:t>
            </a:r>
            <a:r>
              <a:rPr lang="en-US" sz="2200" dirty="0" err="1"/>
              <a:t>сегмент</a:t>
            </a:r>
            <a:r>
              <a:rPr lang="en-US" sz="2200" dirty="0"/>
              <a:t>" </a:t>
            </a:r>
            <a:r>
              <a:rPr lang="en-US" sz="2200" dirty="0" err="1"/>
              <a:t>понимается</a:t>
            </a:r>
            <a:r>
              <a:rPr lang="en-US" sz="2200" dirty="0"/>
              <a:t> "</a:t>
            </a:r>
            <a:r>
              <a:rPr lang="en-US" sz="2200" dirty="0" err="1"/>
              <a:t>кусок</a:t>
            </a:r>
            <a:r>
              <a:rPr lang="en-US" sz="2200" dirty="0"/>
              <a:t>" </a:t>
            </a:r>
            <a:r>
              <a:rPr lang="en-US" sz="2200" dirty="0" err="1"/>
              <a:t>временного</a:t>
            </a:r>
            <a:r>
              <a:rPr lang="en-US" sz="2200" dirty="0"/>
              <a:t> </a:t>
            </a:r>
            <a:r>
              <a:rPr lang="en-US" sz="2200" dirty="0" err="1"/>
              <a:t>ряда</a:t>
            </a:r>
            <a:r>
              <a:rPr lang="en-US" sz="2200" dirty="0"/>
              <a:t> </a:t>
            </a:r>
            <a:r>
              <a:rPr lang="en-US" sz="2200" dirty="0" err="1"/>
              <a:t>известной</a:t>
            </a:r>
            <a:r>
              <a:rPr lang="en-US" sz="2200" dirty="0"/>
              <a:t>, </a:t>
            </a:r>
            <a:r>
              <a:rPr lang="en-US" sz="2200" dirty="0" err="1"/>
              <a:t>ограниченной</a:t>
            </a:r>
            <a:r>
              <a:rPr lang="en-US" sz="2200" dirty="0"/>
              <a:t>, </a:t>
            </a:r>
            <a:r>
              <a:rPr lang="en-US" sz="2200" dirty="0" err="1"/>
              <a:t>длины</a:t>
            </a:r>
            <a:r>
              <a:rPr lang="en-US" sz="2200" dirty="0"/>
              <a:t>. </a:t>
            </a:r>
            <a:endParaRPr lang="ru-RU" sz="2200" dirty="0"/>
          </a:p>
          <a:p>
            <a:pPr lvl="1"/>
            <a:r>
              <a:rPr lang="ru-RU" sz="2200" dirty="0"/>
              <a:t>Можно выбрать длину сегмента из априорных синтетических предположений.</a:t>
            </a:r>
          </a:p>
          <a:p>
            <a:pPr lvl="1"/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временной</a:t>
            </a:r>
            <a:r>
              <a:rPr lang="en-US" sz="2200" dirty="0"/>
              <a:t> </a:t>
            </a:r>
            <a:r>
              <a:rPr lang="en-US" sz="2200" dirty="0" err="1"/>
              <a:t>ряд</a:t>
            </a:r>
            <a:r>
              <a:rPr lang="en-US" sz="2200" dirty="0"/>
              <a:t> </a:t>
            </a:r>
            <a:r>
              <a:rPr lang="en-US" sz="2200" dirty="0" err="1"/>
              <a:t>достаточно</a:t>
            </a:r>
            <a:r>
              <a:rPr lang="en-US" sz="2200" dirty="0"/>
              <a:t> </a:t>
            </a:r>
            <a:r>
              <a:rPr lang="en-US" sz="2200" dirty="0" err="1"/>
              <a:t>большой</a:t>
            </a:r>
            <a:r>
              <a:rPr lang="en-US" sz="2200" dirty="0"/>
              <a:t> </a:t>
            </a:r>
            <a:r>
              <a:rPr lang="en-US" sz="2200" dirty="0" err="1"/>
              <a:t>он</a:t>
            </a:r>
            <a:r>
              <a:rPr lang="en-US" sz="2200" dirty="0"/>
              <a:t> </a:t>
            </a:r>
            <a:r>
              <a:rPr lang="en-US" sz="2200" dirty="0" err="1"/>
              <a:t>может</a:t>
            </a:r>
            <a:r>
              <a:rPr lang="en-US" sz="2200" dirty="0"/>
              <a:t> </a:t>
            </a:r>
            <a:r>
              <a:rPr lang="en-US" sz="2200" dirty="0" err="1"/>
              <a:t>быть</a:t>
            </a:r>
            <a:r>
              <a:rPr lang="en-US" sz="2200" dirty="0"/>
              <a:t> </a:t>
            </a:r>
            <a:r>
              <a:rPr lang="en-US" sz="2200" dirty="0" err="1"/>
              <a:t>разделен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несколько</a:t>
            </a:r>
            <a:r>
              <a:rPr lang="en-US" sz="2200" dirty="0"/>
              <a:t> </a:t>
            </a:r>
            <a:r>
              <a:rPr lang="en-US" sz="2200" dirty="0" err="1"/>
              <a:t>сегментов</a:t>
            </a:r>
            <a:r>
              <a:rPr lang="en-US" sz="2200" dirty="0"/>
              <a:t>.</a:t>
            </a:r>
            <a:endParaRPr lang="ru-RU" sz="2200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2751" b="2907"/>
          <a:stretch/>
        </p:blipFill>
        <p:spPr>
          <a:xfrm>
            <a:off x="563574" y="3773837"/>
            <a:ext cx="4607793" cy="28515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164" y="3785633"/>
            <a:ext cx="5023636" cy="2744873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5266532" y="4777098"/>
            <a:ext cx="840337" cy="380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838200" y="140224"/>
            <a:ext cx="10515600" cy="559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Особенности классификации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5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734" y="1304332"/>
            <a:ext cx="1115155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Ряд исследователей относят оценки расстояний по эластичным мерам т.н. "</a:t>
            </a:r>
            <a:r>
              <a:rPr lang="ru-RU" sz="2200" dirty="0" err="1"/>
              <a:t>whole</a:t>
            </a:r>
            <a:r>
              <a:rPr lang="ru-RU" sz="2200" dirty="0"/>
              <a:t> </a:t>
            </a:r>
            <a:r>
              <a:rPr lang="ru-RU" sz="2200" dirty="0" err="1"/>
              <a:t>series</a:t>
            </a:r>
            <a:r>
              <a:rPr lang="ru-RU" sz="2200" dirty="0"/>
              <a:t>". </a:t>
            </a:r>
          </a:p>
          <a:p>
            <a:r>
              <a:rPr lang="ru-RU" sz="2200" dirty="0"/>
              <a:t>В противоположность к таким подходам авторы выделяют "</a:t>
            </a:r>
            <a:r>
              <a:rPr lang="ru-RU" sz="2200" dirty="0" err="1"/>
              <a:t>intervals</a:t>
            </a:r>
            <a:r>
              <a:rPr lang="ru-RU" sz="2200" dirty="0"/>
              <a:t>" оценки - то есть оценки по одному или несколькими частям сегмента временного ряда. </a:t>
            </a:r>
          </a:p>
          <a:p>
            <a:r>
              <a:rPr lang="ru-RU" sz="2200" dirty="0"/>
              <a:t>При этом интервалы могут быть выбраны:</a:t>
            </a:r>
          </a:p>
          <a:p>
            <a:pPr lvl="1"/>
            <a:r>
              <a:rPr lang="ru-RU" sz="2200" dirty="0"/>
              <a:t>как одно или совокупность в соответствии с каким либо критерием (например, как первое и последнее значения, превышающие заданное пороговое </a:t>
            </a:r>
            <a:r>
              <a:rPr lang="ru-RU" sz="2200" dirty="0" smtClean="0"/>
              <a:t>значение или путем сегментации – без учителя или с учителем выбрать лучшие интервалы);</a:t>
            </a:r>
            <a:endParaRPr lang="ru-RU" sz="2200" dirty="0"/>
          </a:p>
          <a:p>
            <a:pPr lvl="1"/>
            <a:r>
              <a:rPr lang="ru-RU" sz="2200" dirty="0"/>
              <a:t>некоторым случайным образом с последующим выбором лучшего из интервалов;</a:t>
            </a:r>
          </a:p>
          <a:p>
            <a:pPr lvl="1"/>
            <a:r>
              <a:rPr lang="ru-RU" sz="2200" dirty="0"/>
              <a:t>как некоторый набор, например по </a:t>
            </a:r>
            <a:r>
              <a:rPr lang="ru-RU" sz="2200" dirty="0" smtClean="0"/>
              <a:t>сетке. </a:t>
            </a:r>
            <a:endParaRPr lang="ru-RU" sz="2200" dirty="0"/>
          </a:p>
          <a:p>
            <a:endParaRPr lang="ru-RU" sz="2200" dirty="0"/>
          </a:p>
        </p:txBody>
      </p:sp>
      <p:pic>
        <p:nvPicPr>
          <p:cNvPr id="2050" name="Picture 2" descr="Explainable Multivariate Time Series Classification: A Deep Neural Network  Which Learns to Attend to Important Variables As W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31" y="4678822"/>
            <a:ext cx="8651557" cy="174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9939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Сегменты временного ряда.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993900" y="140224"/>
            <a:ext cx="10515600" cy="559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Особенности классификации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8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3788</Words>
  <Application>Microsoft Office PowerPoint</Application>
  <PresentationFormat>Широкоэкранный</PresentationFormat>
  <Paragraphs>495</Paragraphs>
  <Slides>62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73" baseType="lpstr">
      <vt:lpstr>-apple-system</vt:lpstr>
      <vt:lpstr>Arial</vt:lpstr>
      <vt:lpstr>Calibri</vt:lpstr>
      <vt:lpstr>Calibri Light</vt:lpstr>
      <vt:lpstr>Cambria</vt:lpstr>
      <vt:lpstr>Cambria Math</vt:lpstr>
      <vt:lpstr>Consolas</vt:lpstr>
      <vt:lpstr>Courier New</vt:lpstr>
      <vt:lpstr>Helvetica Neue</vt:lpstr>
      <vt:lpstr>Times New Roman</vt:lpstr>
      <vt:lpstr>Тема Office</vt:lpstr>
      <vt:lpstr>Классификаторы  временных рядов</vt:lpstr>
      <vt:lpstr>Задачи с учителем</vt:lpstr>
      <vt:lpstr>Задачи без учителя</vt:lpstr>
      <vt:lpstr>Примечания</vt:lpstr>
      <vt:lpstr>Классическое машинное обучение с учителем</vt:lpstr>
      <vt:lpstr>Примеры задач классификации</vt:lpstr>
      <vt:lpstr>Подходы к классификации ВР</vt:lpstr>
      <vt:lpstr>Сегменты временного ряда.</vt:lpstr>
      <vt:lpstr>Презентация PowerPoint</vt:lpstr>
      <vt:lpstr>Классификация – поиск схожести</vt:lpstr>
      <vt:lpstr>Классификация – поиск схожести</vt:lpstr>
      <vt:lpstr>Подходы к классификации</vt:lpstr>
      <vt:lpstr>Классическое машинное обучение с учителем</vt:lpstr>
      <vt:lpstr>Методы на основе «сырых данных»</vt:lpstr>
      <vt:lpstr>Расстояние динамической трансформации по времени</vt:lpstr>
      <vt:lpstr>Проблемы базовых классификаторов</vt:lpstr>
      <vt:lpstr>Эластичные меры расстояний</vt:lpstr>
      <vt:lpstr>Методы машинного обучения.  k-ближайших соседей</vt:lpstr>
      <vt:lpstr>Алгоритм DTW</vt:lpstr>
      <vt:lpstr>Алгоритм DTW</vt:lpstr>
      <vt:lpstr>Пример DTW</vt:lpstr>
      <vt:lpstr>Пример DTW</vt:lpstr>
      <vt:lpstr>Пример DTW</vt:lpstr>
      <vt:lpstr>Методы машинного обучения.  k-ближайших соседей</vt:lpstr>
      <vt:lpstr>Типы оценок по сырым данным</vt:lpstr>
      <vt:lpstr>Достоинства интервальных оценок</vt:lpstr>
      <vt:lpstr>Классификаторы на основе шейплетов</vt:lpstr>
      <vt:lpstr>Классификаторы на основе шейплетов</vt:lpstr>
      <vt:lpstr>Классификаторы на основе шейплетов</vt:lpstr>
      <vt:lpstr>Классификаторы на основе шейплетов</vt:lpstr>
      <vt:lpstr>Классификаторы на основе словарей</vt:lpstr>
      <vt:lpstr>Классификаторы на основе словарей</vt:lpstr>
      <vt:lpstr>Классификаторы на основе словарей</vt:lpstr>
      <vt:lpstr>Классификаторы на основе словарей BOSS</vt:lpstr>
      <vt:lpstr>Классификаторы на основе словарей BOSS</vt:lpstr>
      <vt:lpstr>Классификаторы  временных рядов на основе признаков</vt:lpstr>
      <vt:lpstr>Методы классификации</vt:lpstr>
      <vt:lpstr>Подход на основе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Примеры признаков по группам</vt:lpstr>
      <vt:lpstr>Примеры векторных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Предварительный анализ признаков</vt:lpstr>
      <vt:lpstr>Предварительный анализ признаков</vt:lpstr>
      <vt:lpstr>Лес временных рядов (TSF)</vt:lpstr>
      <vt:lpstr>Лес временных рядов (TSF)</vt:lpstr>
      <vt:lpstr>Спектральный ансамбль со случайными интервалами (RISE)</vt:lpstr>
      <vt:lpstr>Спектральный ансамбль со случайными интервалами (RISE)</vt:lpstr>
      <vt:lpstr>Комбинации подходов</vt:lpstr>
      <vt:lpstr>Комбинации гетерогенных подходов</vt:lpstr>
      <vt:lpstr>ROCKET Классификатор</vt:lpstr>
      <vt:lpstr>ROCKET Классификатор</vt:lpstr>
      <vt:lpstr>ROCKET Классификатор</vt:lpstr>
      <vt:lpstr>HIVE-COTE</vt:lpstr>
      <vt:lpstr>HIVE-COTE</vt:lpstr>
      <vt:lpstr>HIVE-COTE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269</cp:revision>
  <dcterms:created xsi:type="dcterms:W3CDTF">2021-11-21T16:45:21Z</dcterms:created>
  <dcterms:modified xsi:type="dcterms:W3CDTF">2025-04-24T13:49:04Z</dcterms:modified>
</cp:coreProperties>
</file>