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256" r:id="rId26"/>
    <p:sldId id="321" r:id="rId27"/>
    <p:sldId id="323" r:id="rId28"/>
    <p:sldId id="349" r:id="rId29"/>
    <p:sldId id="350" r:id="rId30"/>
    <p:sldId id="351" r:id="rId31"/>
    <p:sldId id="324" r:id="rId32"/>
    <p:sldId id="326" r:id="rId33"/>
    <p:sldId id="327" r:id="rId34"/>
    <p:sldId id="352" r:id="rId35"/>
    <p:sldId id="328" r:id="rId36"/>
    <p:sldId id="329" r:id="rId37"/>
    <p:sldId id="330" r:id="rId38"/>
    <p:sldId id="347" r:id="rId39"/>
    <p:sldId id="331" r:id="rId40"/>
    <p:sldId id="332" r:id="rId41"/>
    <p:sldId id="334" r:id="rId42"/>
    <p:sldId id="335" r:id="rId43"/>
    <p:sldId id="336" r:id="rId44"/>
    <p:sldId id="337" r:id="rId45"/>
    <p:sldId id="348" r:id="rId46"/>
    <p:sldId id="338" r:id="rId47"/>
    <p:sldId id="339" r:id="rId48"/>
    <p:sldId id="34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381" autoAdjust="0"/>
  </p:normalViewPr>
  <p:slideViewPr>
    <p:cSldViewPr snapToGrid="0">
      <p:cViewPr varScale="1">
        <p:scale>
          <a:sx n="103" d="100"/>
          <a:sy n="103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en-US" sz="8800" b="1" dirty="0" smtClean="0"/>
              <a:t>SARIMA</a:t>
            </a:r>
            <a:r>
              <a:rPr lang="en-US" sz="8800" b="1" dirty="0"/>
              <a:t>X</a:t>
            </a:r>
            <a:r>
              <a:rPr lang="en-US" sz="8800" b="1" dirty="0" smtClean="0"/>
              <a:t> </a:t>
            </a:r>
            <a:r>
              <a:rPr lang="ru-RU" sz="8800" b="1" dirty="0" smtClean="0"/>
              <a:t/>
            </a:r>
            <a:br>
              <a:rPr lang="ru-RU" sz="8800" b="1" dirty="0" smtClean="0"/>
            </a:br>
            <a:r>
              <a:rPr lang="ru-RU" sz="8800" b="1" dirty="0" smtClean="0"/>
              <a:t>и другие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30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en-US" sz="2200" dirty="0" smtClean="0">
                <a:solidFill>
                  <a:srgbClr val="000000"/>
                </a:solidFill>
              </a:rPr>
              <a:t>После </a:t>
            </a:r>
            <a:r>
              <a:rPr lang="ru-RU" altLang="en-US" sz="2200" dirty="0">
                <a:solidFill>
                  <a:srgbClr val="000000"/>
                </a:solidFill>
              </a:rPr>
              <a:t>дифференцирования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рассмотри</a:t>
            </a:r>
            <a:r>
              <a:rPr lang="ru-RU" altLang="en-US" sz="2200" dirty="0">
                <a:solidFill>
                  <a:srgbClr val="000000"/>
                </a:solidFill>
              </a:rPr>
              <a:t>те</a:t>
            </a:r>
            <a:r>
              <a:rPr lang="en-US" altLang="en-US" sz="2200" dirty="0">
                <a:solidFill>
                  <a:srgbClr val="000000"/>
                </a:solidFill>
              </a:rPr>
              <a:t> ACF и PACF.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AR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слогаемых</a:t>
            </a:r>
            <a:r>
              <a:rPr lang="ru-RU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PACF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спадом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/>
            </a:r>
            <a:br>
              <a:rPr lang="ru-RU" altLang="en-US" sz="2200" dirty="0" smtClean="0">
                <a:solidFill>
                  <a:srgbClr val="000000"/>
                </a:solidFill>
              </a:rPr>
            </a:br>
            <a:r>
              <a:rPr lang="ru-RU" altLang="en-US" sz="2200" dirty="0" smtClean="0">
                <a:solidFill>
                  <a:srgbClr val="000000"/>
                </a:solidFill>
              </a:rPr>
              <a:t>(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от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положительных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нуля</a:t>
            </a:r>
            <a:r>
              <a:rPr lang="ru-RU" altLang="en-US" sz="2200" dirty="0" smtClean="0">
                <a:solidFill>
                  <a:srgbClr val="000000"/>
                </a:solidFill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MA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слогаемых</a:t>
            </a:r>
            <a:r>
              <a:rPr lang="ru-RU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ростом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/>
            </a:r>
            <a:br>
              <a:rPr lang="ru-RU" altLang="en-US" sz="2200" dirty="0" smtClean="0">
                <a:solidFill>
                  <a:srgbClr val="000000"/>
                </a:solidFill>
              </a:rPr>
            </a:br>
            <a:r>
              <a:rPr lang="ru-RU" altLang="en-US" sz="2200" dirty="0" smtClean="0">
                <a:solidFill>
                  <a:srgbClr val="000000"/>
                </a:solidFill>
              </a:rPr>
              <a:t>(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от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отрицательных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нуля</a:t>
            </a:r>
            <a:r>
              <a:rPr lang="ru-RU" altLang="en-US" sz="2200" dirty="0" smtClean="0">
                <a:solidFill>
                  <a:srgbClr val="000000"/>
                </a:solidFill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sz="2200" b="1" dirty="0">
                <a:solidFill>
                  <a:srgbClr val="000000"/>
                </a:solidFill>
              </a:rPr>
              <a:t> SAR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положительный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 smtClean="0">
                <a:solidFill>
                  <a:srgbClr val="000000"/>
                </a:solidFill>
              </a:rPr>
              <a:t>о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 smtClean="0">
                <a:solidFill>
                  <a:srgbClr val="000000"/>
                </a:solidFill>
              </a:rPr>
              <a:t>PACF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 smtClean="0">
                <a:solidFill>
                  <a:srgbClr val="000000"/>
                </a:solidFill>
              </a:rPr>
              <a:t>отрицателен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Посмотрите на количество значительных лагов, которые </a:t>
            </a:r>
            <a:r>
              <a:rPr lang="en-US" altLang="en-US" sz="2200" dirty="0" err="1">
                <a:solidFill>
                  <a:srgbClr val="000000"/>
                </a:solidFill>
              </a:rPr>
              <a:t>кратны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период</a:t>
            </a:r>
            <a:r>
              <a:rPr lang="ru-RU" altLang="en-US" sz="2200" dirty="0">
                <a:solidFill>
                  <a:srgbClr val="000000"/>
                </a:solidFill>
              </a:rPr>
              <a:t>у</a:t>
            </a:r>
            <a:r>
              <a:rPr lang="en-US" altLang="en-US" sz="2200" dirty="0">
                <a:solidFill>
                  <a:srgbClr val="000000"/>
                </a:solidFill>
              </a:rPr>
              <a:t> сезона.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Например, если период равен 24, и мы видим, что 24-е и 48-е запаздывания являются значительными в PACF, это означает, что начальное значение P должно быть равно 2.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sz="2200" b="1" dirty="0">
                <a:solidFill>
                  <a:srgbClr val="000000"/>
                </a:solidFill>
              </a:rPr>
              <a:t> SMA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отрицательный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Используйте те же правила для определения количества </a:t>
            </a:r>
            <a:r>
              <a:rPr lang="en-US" altLang="en-US" sz="2200" dirty="0" err="1">
                <a:solidFill>
                  <a:srgbClr val="000000"/>
                </a:solidFill>
              </a:rPr>
              <a:t>лага</a:t>
            </a:r>
            <a:r>
              <a:rPr lang="en-US" altLang="en-US" sz="2200" dirty="0">
                <a:solidFill>
                  <a:srgbClr val="000000"/>
                </a:solidFill>
              </a:rPr>
              <a:t> что </a:t>
            </a:r>
            <a:r>
              <a:rPr lang="en-US" altLang="en-US" sz="2200" dirty="0" err="1">
                <a:solidFill>
                  <a:srgbClr val="000000"/>
                </a:solidFill>
              </a:rPr>
              <a:t>касается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SAR</a:t>
            </a:r>
            <a:endParaRPr lang="ru-RU" altLang="en-US" sz="2200" dirty="0" smtClean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 smtClean="0">
                <a:solidFill>
                  <a:srgbClr val="000000"/>
                </a:solidFill>
              </a:rPr>
              <a:t>положительный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/>
          </a:p>
          <a:p>
            <a:pPr algn="l" rtl="0"/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77154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en-US" sz="2200" dirty="0"/>
              <a:t> </a:t>
            </a:r>
            <a:r>
              <a:rPr lang="ru-RU" sz="2200" b="1" dirty="0" err="1"/>
              <a:t>недодифференцирован</a:t>
            </a:r>
            <a:r>
              <a:rPr lang="en-US" sz="2200" dirty="0"/>
              <a:t>,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AR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PACF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</a:t>
            </a:r>
            <a:r>
              <a:rPr lang="ru-RU" sz="2200" dirty="0" err="1"/>
              <a:t>ий</a:t>
            </a:r>
            <a:r>
              <a:rPr lang="en-US" sz="2200" dirty="0"/>
              <a:t> </a:t>
            </a:r>
            <a:r>
              <a:rPr lang="ru-RU" sz="2200" dirty="0"/>
              <a:t>спады</a:t>
            </a:r>
            <a:r>
              <a:rPr lang="en-US" sz="2200" dirty="0"/>
              <a:t> и 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положительна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Задержка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которой</a:t>
            </a:r>
            <a:r>
              <a:rPr lang="en-US" sz="2200" dirty="0"/>
              <a:t> PACF </a:t>
            </a:r>
            <a:r>
              <a:rPr lang="ru-RU" sz="2200" dirty="0"/>
              <a:t>спадает</a:t>
            </a:r>
            <a:r>
              <a:rPr lang="en-US" sz="2200" dirty="0"/>
              <a:t> 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ru-RU" sz="2200" dirty="0"/>
              <a:t>необходимое</a:t>
            </a:r>
            <a:r>
              <a:rPr lang="en-US" sz="2200" dirty="0"/>
              <a:t> </a:t>
            </a:r>
            <a:r>
              <a:rPr lang="en-US" sz="2200" dirty="0" err="1"/>
              <a:t>количество</a:t>
            </a:r>
            <a:r>
              <a:rPr lang="en-US" sz="2200" dirty="0"/>
              <a:t> </a:t>
            </a:r>
            <a:r>
              <a:rPr lang="en-US" sz="2200" dirty="0" err="1"/>
              <a:t>членов</a:t>
            </a:r>
            <a:r>
              <a:rPr lang="en-US" sz="2200" dirty="0"/>
              <a:t> AR.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ru-RU" sz="2200" dirty="0"/>
              <a:t> </a:t>
            </a:r>
            <a:r>
              <a:rPr lang="ru-RU" sz="2200" b="1" dirty="0" err="1"/>
              <a:t>передифференцировн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MA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резкое</a:t>
            </a:r>
            <a:r>
              <a:rPr lang="en-US" sz="2200" dirty="0"/>
              <a:t> </a:t>
            </a:r>
            <a:r>
              <a:rPr lang="ru-RU" sz="2200" dirty="0"/>
              <a:t>падание</a:t>
            </a:r>
            <a:r>
              <a:rPr lang="en-US" sz="2200" dirty="0"/>
              <a:t> и/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отрицательна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Запаздывание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котором</a:t>
            </a:r>
            <a:r>
              <a:rPr lang="en-US" sz="2200" dirty="0"/>
              <a:t> АКФ </a:t>
            </a:r>
            <a:r>
              <a:rPr lang="ru-RU" sz="2200" dirty="0"/>
              <a:t>спадает</a:t>
            </a:r>
            <a:r>
              <a:rPr lang="en-US" sz="2200" dirty="0"/>
              <a:t>, </a:t>
            </a:r>
            <a:r>
              <a:rPr lang="en-US" sz="2200" dirty="0" err="1"/>
              <a:t>является</a:t>
            </a:r>
            <a:r>
              <a:rPr lang="en-US" sz="2200" dirty="0"/>
              <a:t> </a:t>
            </a:r>
            <a:r>
              <a:rPr lang="en-US" sz="2200" dirty="0" err="1"/>
              <a:t>указанным</a:t>
            </a:r>
            <a:r>
              <a:rPr lang="en-US" sz="2200" dirty="0"/>
              <a:t> </a:t>
            </a:r>
            <a:r>
              <a:rPr lang="en-US" sz="2200" dirty="0" err="1"/>
              <a:t>количеством</a:t>
            </a:r>
            <a:r>
              <a:rPr lang="en-US" sz="2200" dirty="0"/>
              <a:t> </a:t>
            </a:r>
            <a:r>
              <a:rPr lang="ru-RU" sz="2200" dirty="0" err="1"/>
              <a:t>слогаемых</a:t>
            </a:r>
            <a:r>
              <a:rPr lang="ru-RU" sz="2200" dirty="0"/>
              <a:t> </a:t>
            </a:r>
            <a:r>
              <a:rPr lang="en-US" sz="2200" dirty="0"/>
              <a:t>MA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Старайтесь избегать использования более одного или двух </a:t>
            </a:r>
            <a:r>
              <a:rPr lang="en-US" sz="2200" dirty="0" err="1"/>
              <a:t>сезонных</a:t>
            </a:r>
            <a:r>
              <a:rPr lang="en-US" sz="2200" dirty="0"/>
              <a:t> </a:t>
            </a:r>
            <a:r>
              <a:rPr lang="ru-RU" sz="2200" dirty="0" err="1"/>
              <a:t>слогамех</a:t>
            </a:r>
            <a:r>
              <a:rPr lang="en-US" sz="2200" dirty="0"/>
              <a:t> (SAR + SMA) в одной модели, так как это может привести к переобучению данных и / или проблемам в оценке.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если в </a:t>
            </a:r>
            <a:r>
              <a:rPr lang="ru-RU" sz="2200" dirty="0"/>
              <a:t>ряде</a:t>
            </a:r>
            <a:r>
              <a:rPr lang="en-US" sz="2200" dirty="0"/>
              <a:t> есть </a:t>
            </a:r>
            <a:r>
              <a:rPr lang="en-US" sz="2200" b="1" dirty="0"/>
              <a:t>положительные значения ACF с </a:t>
            </a:r>
            <a:r>
              <a:rPr lang="en-US" sz="2200" b="1" dirty="0" err="1"/>
              <a:t>большим</a:t>
            </a:r>
            <a:r>
              <a:rPr lang="en-US" sz="2200" b="1" dirty="0"/>
              <a:t> </a:t>
            </a:r>
            <a:r>
              <a:rPr lang="en-US" sz="2200" b="1" dirty="0" err="1"/>
              <a:t>запаздыванием</a:t>
            </a:r>
            <a:r>
              <a:rPr lang="ru-RU" sz="2200" dirty="0"/>
              <a:t>, добавьте</a:t>
            </a:r>
            <a:r>
              <a:rPr lang="en-US" sz="2200" u="sng" dirty="0"/>
              <a:t> разностный порядок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Ч</a:t>
            </a:r>
            <a:r>
              <a:rPr lang="en-US" sz="2200" dirty="0" err="1"/>
              <a:t>асто</a:t>
            </a:r>
            <a:r>
              <a:rPr lang="en-US" sz="2200" dirty="0"/>
              <a:t> </a:t>
            </a:r>
            <a:r>
              <a:rPr lang="ru-RU" sz="2200" b="1" dirty="0"/>
              <a:t>о</a:t>
            </a:r>
            <a:r>
              <a:rPr lang="en-US" sz="2200" b="1" dirty="0" err="1"/>
              <a:t>птимальный</a:t>
            </a:r>
            <a:r>
              <a:rPr lang="en-US" sz="2200" b="1" dirty="0"/>
              <a:t> порядок дифференцирования </a:t>
            </a:r>
            <a:r>
              <a:rPr lang="en-US" sz="2200" dirty="0"/>
              <a:t>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en-US" sz="2200" dirty="0" err="1"/>
              <a:t>тот</a:t>
            </a:r>
            <a:r>
              <a:rPr lang="en-US" sz="2200" dirty="0"/>
              <a:t> порядок разности, при котором дисперсия наименьшая (вы должны стараться избегать чрезмерного </a:t>
            </a:r>
            <a:r>
              <a:rPr lang="en-US" sz="2200" dirty="0" err="1"/>
              <a:t>дифференцирования</a:t>
            </a:r>
            <a:r>
              <a:rPr lang="en-US" sz="2200" dirty="0"/>
              <a:t>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модель полная (AR и MA), член AR и член MA могут нейтрализовать эффекты друг друга.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В </a:t>
            </a:r>
            <a:r>
              <a:rPr lang="en-US" sz="2200" dirty="0"/>
              <a:t>этом случае </a:t>
            </a:r>
            <a:r>
              <a:rPr lang="en-US" sz="2200" dirty="0" err="1"/>
              <a:t>попробуйте</a:t>
            </a:r>
            <a:r>
              <a:rPr lang="en-US" sz="2200" dirty="0"/>
              <a:t> </a:t>
            </a:r>
            <a:r>
              <a:rPr lang="ru-RU" sz="2200" dirty="0"/>
              <a:t>уменьшить порядки модели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dirty="0" err="1"/>
              <a:t>особенно</a:t>
            </a:r>
            <a:r>
              <a:rPr lang="en-US" sz="2200" dirty="0"/>
              <a:t> если оценки параметров в исходной модели требуют более 10 итераций для схождения.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AR почти равна 1 –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AR на один и увеличить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на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МА почти равна 1 -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МА на один и </a:t>
            </a:r>
            <a:r>
              <a:rPr lang="en-US" sz="2200" dirty="0" err="1"/>
              <a:t>уменьшить</a:t>
            </a:r>
            <a:r>
              <a:rPr lang="en-US" sz="2200" dirty="0"/>
              <a:t>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ряд имеет устойчивый и последовательный </a:t>
            </a:r>
            <a:r>
              <a:rPr lang="en-US" sz="2200" dirty="0" err="1"/>
              <a:t>сезонный</a:t>
            </a:r>
            <a:r>
              <a:rPr lang="en-US" sz="2200" dirty="0"/>
              <a:t> </a:t>
            </a:r>
            <a:r>
              <a:rPr lang="ru-RU" sz="2200" dirty="0"/>
              <a:t>шаблон</a:t>
            </a:r>
            <a:r>
              <a:rPr lang="en-US" sz="2200" dirty="0"/>
              <a:t>, </a:t>
            </a:r>
            <a:r>
              <a:rPr lang="ru-RU" sz="2200" dirty="0"/>
              <a:t>рекомендуется повысить</a:t>
            </a:r>
            <a:r>
              <a:rPr lang="en-US" sz="2200" dirty="0"/>
              <a:t> порядок сезонной разницы.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Используйте</a:t>
            </a:r>
            <a:r>
              <a:rPr lang="en-US" sz="2200" dirty="0"/>
              <a:t> </a:t>
            </a:r>
            <a:r>
              <a:rPr lang="en-US" sz="2200" dirty="0" err="1"/>
              <a:t>сезонн</a:t>
            </a:r>
            <a:r>
              <a:rPr lang="ru-RU" sz="2200" dirty="0" err="1"/>
              <a:t>ое</a:t>
            </a:r>
            <a:r>
              <a:rPr lang="en-US" sz="2200" dirty="0"/>
              <a:t> </a:t>
            </a:r>
            <a:r>
              <a:rPr lang="ru-RU" sz="2200" dirty="0"/>
              <a:t>дифференцирование</a:t>
            </a:r>
            <a:r>
              <a:rPr lang="en-US" sz="2200" dirty="0"/>
              <a:t> </a:t>
            </a:r>
            <a:r>
              <a:rPr lang="ru-RU" sz="2200" dirty="0"/>
              <a:t>в случае</a:t>
            </a:r>
            <a:r>
              <a:rPr lang="en-US" sz="2200" dirty="0"/>
              <a:t> нестационарной сезонности.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911225"/>
          </a:xfrm>
        </p:spPr>
        <p:txBody>
          <a:bodyPr>
            <a:normAutofit/>
          </a:bodyPr>
          <a:lstStyle/>
          <a:p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</a:t>
            </a:r>
            <a:r>
              <a:rPr lang="en-US" b="1" dirty="0" err="1"/>
              <a:t>Пример</a:t>
            </a:r>
            <a:endParaRPr lang="en-US" b="1" dirty="0"/>
          </a:p>
        </p:txBody>
      </p:sp>
      <p:pic>
        <p:nvPicPr>
          <p:cNvPr id="22530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45449"/>
            <a:ext cx="3895725" cy="19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34339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628650" y="394967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7075" y="3765007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12" y="1487460"/>
            <a:ext cx="1093469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Вы можете очень эффективно использовать PACF для следующих целей: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определить, сколько лагов нужно включить в уравнение прогнозирования </a:t>
            </a:r>
            <a:r>
              <a:rPr lang="ru-RU" altLang="en-US" sz="2000" dirty="0" err="1"/>
              <a:t>авторегрессивной</a:t>
            </a:r>
            <a:r>
              <a:rPr lang="ru-RU" altLang="en-US" sz="2000" dirty="0"/>
              <a:t> модели.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авторегрессии (AR) модели.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 или проверить, сколько сезонных лагов нужно включить в уравнение модели скользящего среднего для сезонного временного ряда.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сезонного скользящего среднего (SMA) модели.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Quarterly retail trade index in the Euro area (17 countries), 1996--2011, covering wholesale and retail trade, and the repair of motor vehicles and motorcycles. (Index: 2005 = 100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" y="1066611"/>
            <a:ext cx="4113269" cy="2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sonally differenced European retail trade inde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17" y="1005403"/>
            <a:ext cx="6440722" cy="35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9037" y="820737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</a:t>
            </a:r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9" y="3519070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2519" y="3490053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3350" y="5392071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В данном примере </a:t>
            </a:r>
            <a:r>
              <a:rPr lang="en-US" sz="2000" dirty="0"/>
              <a:t>p, скорее всего, </a:t>
            </a:r>
            <a:r>
              <a:rPr lang="en-US" sz="2000" dirty="0" err="1"/>
              <a:t>равно</a:t>
            </a:r>
            <a:r>
              <a:rPr lang="en-US" sz="2000" dirty="0"/>
              <a:t> </a:t>
            </a:r>
            <a:r>
              <a:rPr lang="ru-RU" sz="2000" dirty="0"/>
              <a:t>2</a:t>
            </a:r>
            <a:r>
              <a:rPr lang="en-US" sz="2000" dirty="0"/>
              <a:t>, 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последн</a:t>
            </a:r>
            <a:r>
              <a:rPr lang="ru-RU" sz="1600" dirty="0" err="1"/>
              <a:t>ий</a:t>
            </a:r>
            <a:r>
              <a:rPr lang="en-US" sz="1600" dirty="0"/>
              <a:t> </a:t>
            </a:r>
            <a:r>
              <a:rPr lang="en-US" sz="1600" dirty="0" err="1"/>
              <a:t>существенн</a:t>
            </a:r>
            <a:r>
              <a:rPr lang="ru-RU" sz="1600" dirty="0" err="1"/>
              <a:t>ый</a:t>
            </a:r>
            <a:r>
              <a:rPr lang="en-US" sz="1600" dirty="0"/>
              <a:t> </a:t>
            </a:r>
            <a:r>
              <a:rPr lang="ru-RU" sz="1600" dirty="0"/>
              <a:t>лаг</a:t>
            </a:r>
            <a:r>
              <a:rPr lang="en-US" sz="1600" dirty="0"/>
              <a:t> PACF, после которого большинство других не являются значительными.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</a:t>
            </a:r>
            <a:r>
              <a:rPr lang="en-US" sz="2000" dirty="0" err="1"/>
              <a:t>равно</a:t>
            </a:r>
            <a:r>
              <a:rPr lang="en-US" sz="2000" dirty="0"/>
              <a:t> 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 должно быть где-то около 4, как видно на ACF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 может быть 2, так как 24-е и 48-е </a:t>
            </a:r>
            <a:r>
              <a:rPr lang="en-US" sz="2000" dirty="0" err="1"/>
              <a:t>лагы</a:t>
            </a:r>
            <a:r>
              <a:rPr lang="en-US" sz="2000" dirty="0"/>
              <a:t> </a:t>
            </a:r>
            <a:r>
              <a:rPr lang="en-US" sz="2000" dirty="0" err="1"/>
              <a:t>значительны</a:t>
            </a:r>
            <a:r>
              <a:rPr lang="en-US" sz="2000" dirty="0"/>
              <a:t> на PACF.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снова равно 1, потому что мы провели сезонную дифференциацию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Q, вероятно, </a:t>
            </a:r>
            <a:r>
              <a:rPr lang="en-US" sz="2000" dirty="0" err="1"/>
              <a:t>равен</a:t>
            </a:r>
            <a:r>
              <a:rPr lang="en-US" sz="2000" dirty="0"/>
              <a:t> 1</a:t>
            </a:r>
            <a:r>
              <a:rPr lang="ru-RU" sz="2000" dirty="0"/>
              <a:t> - </a:t>
            </a:r>
            <a:r>
              <a:rPr lang="en-US" sz="2000" dirty="0"/>
              <a:t>24-е отставание по ACF значительно, а 48-е - нет.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DEA3292B-3A21-4C0C-A3C3-E89699259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1"/>
          <a:stretch/>
        </p:blipFill>
        <p:spPr bwMode="auto">
          <a:xfrm>
            <a:off x="838200" y="2825133"/>
            <a:ext cx="4604692" cy="40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339884C6-78AF-4D29-BAAB-02C7C0357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4"/>
          <a:stretch/>
        </p:blipFill>
        <p:spPr bwMode="auto">
          <a:xfrm>
            <a:off x="6310373" y="2868706"/>
            <a:ext cx="4906569" cy="38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image.png">
            <a:extLst>
              <a:ext uri="{FF2B5EF4-FFF2-40B4-BE49-F238E27FC236}">
                <a16:creationId xmlns:a16="http://schemas.microsoft.com/office/drawing/2014/main" id="{D10892BB-8D21-40FC-836C-32C6ABB3F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5"/>
          <a:stretch/>
        </p:blipFill>
        <p:spPr bwMode="auto">
          <a:xfrm>
            <a:off x="245127" y="1102938"/>
            <a:ext cx="3664400" cy="33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9" b="26862"/>
          <a:stretch/>
        </p:blipFill>
        <p:spPr bwMode="auto">
          <a:xfrm>
            <a:off x="6204857" y="977155"/>
            <a:ext cx="5473370" cy="24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4" b="1"/>
          <a:stretch/>
        </p:blipFill>
        <p:spPr bwMode="auto">
          <a:xfrm>
            <a:off x="3833640" y="3214864"/>
            <a:ext cx="7362504" cy="35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Оценка коэффициента ARMA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 fontScale="77500" lnSpcReduction="20000"/>
              </a:bodyPr>
              <a:lstStyle/>
              <a:p>
                <a:pPr algn="l" rtl="0"/>
                <a:r>
                  <a:rPr lang="en-US" dirty="0" err="1" smtClean="0"/>
                  <a:t>Наиболее</a:t>
                </a:r>
                <a:r>
                  <a:rPr lang="en-US" dirty="0" smtClean="0"/>
                  <a:t> </a:t>
                </a:r>
                <a:r>
                  <a:rPr lang="en-US" dirty="0"/>
                  <a:t>популярные из них следующие.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Информационный критерий Акаике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Байесовский информационный критерий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/>
                  <a:t> модифицированный информационный критерий Акаике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𝐻𝑄𝐶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+2×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900" dirty="0"/>
                  <a:t> Информационный критерий Ханнана – Куинна</a:t>
                </a:r>
              </a:p>
              <a:p>
                <a:pPr algn="l" rtl="0"/>
                <a:r>
                  <a:rPr lang="en-US" dirty="0"/>
                  <a:t>Где </a:t>
                </a: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оценка правдоподобия модели; </a:t>
                </a:r>
              </a:p>
              <a:p>
                <a:pPr algn="l" rtl="0"/>
                <a:r>
                  <a:rPr lang="en-US" dirty="0"/>
                  <a:t>k - полное количество параметров: </a:t>
                </a:r>
              </a:p>
              <a:p>
                <a:pPr algn="l" rtl="0"/>
                <a:r>
                  <a:rPr lang="en-US" dirty="0"/>
                  <a:t>для ARMA без константы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в другом случае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SARIMA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Специфика этих критериев заключается в совместной оптимизации количества параметров и значения RSS. По этим критериям AIC является наиболее популярным, </a:t>
                </a:r>
                <a:r>
                  <a:rPr lang="en-US" dirty="0" err="1"/>
                  <a:t>но</a:t>
                </a:r>
                <a:r>
                  <a:rPr lang="ru-RU" dirty="0"/>
                  <a:t> п</a:t>
                </a:r>
                <a:r>
                  <a:rPr lang="en-US" dirty="0" err="1"/>
                  <a:t>редполагается</a:t>
                </a:r>
                <a:r>
                  <a:rPr lang="ru-RU" dirty="0"/>
                  <a:t> </a:t>
                </a:r>
                <a:r>
                  <a:rPr lang="en-US" dirty="0" err="1"/>
                  <a:t>AICc</a:t>
                </a:r>
                <a:r>
                  <a:rPr lang="en-US" dirty="0"/>
                  <a:t>, что обеспечит лучший результат. </a:t>
                </a:r>
              </a:p>
              <a:p>
                <a:pPr algn="l" rtl="0"/>
                <a:r>
                  <a:rPr lang="en-US" dirty="0"/>
                  <a:t>Критерии могут быть применены для автоматизации параметрического поиска.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217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4B302CCE-8A1F-44C4-A3A5-C6594DBE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8443"/>
            <a:ext cx="6057900" cy="37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638175" y="529607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Данные сильно сезонны и явно нестационарны, поэтому сезонная разница будет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использоваться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с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сезонностью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12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sz="1600" dirty="0"/>
          </a:p>
        </p:txBody>
      </p:sp>
      <p:pic>
        <p:nvPicPr>
          <p:cNvPr id="14340" name="Picture 4" descr="image.png">
            <a:extLst>
              <a:ext uri="{FF2B5EF4-FFF2-40B4-BE49-F238E27FC236}">
                <a16:creationId xmlns:a16="http://schemas.microsoft.com/office/drawing/2014/main" id="{54A6615A-6E32-4A6A-98BE-D5514149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72" y="1733340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C0874C-18EE-4E14-95B8-1EB051FE94EB}"/>
              </a:ext>
            </a:extLst>
          </p:cNvPr>
          <p:cNvSpPr/>
          <p:nvPr/>
        </p:nvSpPr>
        <p:spPr>
          <a:xfrm>
            <a:off x="6672263" y="5296071"/>
            <a:ext cx="5273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На данный момент неясно, следует ли нам делать еще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одно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дифференцирование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или нет.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Решаем не делать этого, но выбор не очевиден.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8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515472" y="4913516"/>
            <a:ext cx="11772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На полученном графике есть всплески в PACF при лагах 12 и 24,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ru-RU" dirty="0"/>
              <a:t>нет </a:t>
            </a:r>
            <a:r>
              <a:rPr lang="ru-RU" dirty="0" err="1"/>
              <a:t>вспесков</a:t>
            </a:r>
            <a:r>
              <a:rPr lang="ru-RU" dirty="0"/>
              <a:t> на </a:t>
            </a:r>
            <a:r>
              <a:rPr lang="en-US" dirty="0" err="1"/>
              <a:t>при</a:t>
            </a:r>
            <a:r>
              <a:rPr lang="en-US" dirty="0"/>
              <a:t> сезонных лагах в ACF. Это может указывать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SAR (2). В несезонных лагах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 значительных всплеска PACF, что указывает на </a:t>
            </a:r>
            <a:r>
              <a:rPr lang="en-US" dirty="0" err="1"/>
              <a:t>возможный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AR (3). ACF не указывает на какую-либо простую модель.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Этот</a:t>
            </a:r>
            <a:r>
              <a:rPr lang="en-US" dirty="0"/>
              <a:t> первоначальный анализ предполагает, что возможной моделью для этих данных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ARIMA (3,0,0) (2,1,0) 12.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 err="1"/>
              <a:t>Автоподбор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  <a:r>
              <a:rPr lang="en-US" dirty="0" err="1"/>
              <a:t>опроверга</a:t>
            </a:r>
            <a:r>
              <a:rPr lang="ru-RU" dirty="0"/>
              <a:t>е</a:t>
            </a:r>
            <a:r>
              <a:rPr lang="en-US" dirty="0"/>
              <a:t> первое предположение - лучше использовать модель ARIMA (3,0,1) (0,1,2) 12.</a:t>
            </a:r>
          </a:p>
        </p:txBody>
      </p:sp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D4F6B6DC-6873-47DC-ADF5-51EE38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2" y="1504571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52E6A9-5E3C-4BDA-821A-526120D0FE35}"/>
              </a:ext>
            </a:extLst>
          </p:cNvPr>
          <p:cNvSpPr/>
          <p:nvPr/>
        </p:nvSpPr>
        <p:spPr>
          <a:xfrm>
            <a:off x="6163238" y="1517464"/>
            <a:ext cx="578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Вариации параметров опровергают первое предположение - лучше использовать модель ARIMA (3,0,1) (0,1,2) 12.</a:t>
            </a:r>
            <a:endParaRPr lang="en-US" dirty="0"/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2"/>
          <a:stretch/>
        </p:blipFill>
        <p:spPr bwMode="auto">
          <a:xfrm>
            <a:off x="6181099" y="2516948"/>
            <a:ext cx="2193780" cy="23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6"/>
          <a:stretch/>
        </p:blipFill>
        <p:spPr bwMode="auto">
          <a:xfrm>
            <a:off x="8459182" y="2516948"/>
            <a:ext cx="1375983" cy="23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D1D9-176E-4DAF-80F0-AF1A911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269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Модель сезонной и</a:t>
            </a:r>
            <a:r>
              <a:rPr lang="en-US" sz="4000" b="1" dirty="0" err="1"/>
              <a:t>нтегрированно</a:t>
            </a:r>
            <a:r>
              <a:rPr lang="ru-RU" sz="4000" b="1" dirty="0"/>
              <a:t>й </a:t>
            </a:r>
            <a:r>
              <a:rPr lang="en-US" sz="4000" b="1" dirty="0" err="1"/>
              <a:t>авторегресси</a:t>
            </a:r>
            <a:r>
              <a:rPr lang="ru-RU" sz="4000" b="1" dirty="0"/>
              <a:t> -</a:t>
            </a:r>
            <a:r>
              <a:rPr lang="en-US" sz="4000" b="1" dirty="0"/>
              <a:t> </a:t>
            </a:r>
            <a:r>
              <a:rPr lang="en-US" sz="4000" b="1" dirty="0" err="1"/>
              <a:t>скользяще</a:t>
            </a:r>
            <a:r>
              <a:rPr lang="ru-RU" sz="4000" b="1" dirty="0" err="1"/>
              <a:t>го</a:t>
            </a:r>
            <a:r>
              <a:rPr lang="en-US" sz="4000" b="1" dirty="0"/>
              <a:t> </a:t>
            </a:r>
            <a:r>
              <a:rPr lang="en-US" sz="4000" b="1" dirty="0" err="1"/>
              <a:t>средне</a:t>
            </a:r>
            <a:r>
              <a:rPr lang="ru-RU" sz="4000" b="1" dirty="0" err="1"/>
              <a:t>го</a:t>
            </a:r>
            <a:r>
              <a:rPr lang="ru-RU" sz="4000" b="1" dirty="0"/>
              <a:t> </a:t>
            </a:r>
            <a:r>
              <a:rPr lang="en-US" sz="4000" b="1" dirty="0"/>
              <a:t> (SARIMA).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/>
                  <a:t>Если модель </a:t>
                </a:r>
                <a:r>
                  <a:rPr lang="en-US" sz="2000" dirty="0" err="1"/>
                  <a:t>имеет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интенсивную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сезонн</a:t>
                </a:r>
                <a:r>
                  <a:rPr lang="ru-RU" sz="2000" dirty="0" err="1"/>
                  <a:t>ую</a:t>
                </a:r>
                <a:r>
                  <a:rPr lang="ru-RU" sz="2000" dirty="0"/>
                  <a:t> </a:t>
                </a:r>
                <a:r>
                  <a:rPr lang="ru-RU" sz="2000" dirty="0" smtClean="0"/>
                  <a:t>составляющую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то она может быть компенсирована так называемой сезонной производной, имеющей вид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В операторной форме это можно представить как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 err="1"/>
                  <a:t>Таким</a:t>
                </a:r>
                <a:r>
                  <a:rPr lang="en-US" sz="2000" dirty="0"/>
                  <a:t> образом, может быть введена так называемая сезонная авторегрессионная интегрированная скользящая средняя (SARIMA).</a:t>
                </a:r>
              </a:p>
              <a:p>
                <a:pPr algn="l" rtl="0"/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  <a:blipFill>
                <a:blip r:embed="rId2"/>
                <a:stretch>
                  <a:fillRect l="-501" t="-1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311B5B-0E35-4E01-8ADD-47ECBCA4BBF9}"/>
              </a:ext>
            </a:extLst>
          </p:cNvPr>
          <p:cNvSpPr/>
          <p:nvPr/>
        </p:nvSpPr>
        <p:spPr>
          <a:xfrm>
            <a:off x="3307748" y="6123543"/>
            <a:ext cx="797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Обратите внимание,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обе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производные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берутся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части AR.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/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Полное уравнение SARIMA можно представить в виде 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или в более компактной форме как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  <a:blipFill>
                <a:blip r:embed="rId3"/>
                <a:stretch>
                  <a:fillRect l="-558" t="-1902" b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6"/>
            <a:ext cx="11196735" cy="612028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/>
              <a:t>Пример </a:t>
            </a:r>
            <a:r>
              <a:rPr lang="en-US" sz="2800" b="1" dirty="0" err="1"/>
              <a:t>оценки</a:t>
            </a:r>
            <a:r>
              <a:rPr lang="en-US" sz="2800" b="1" dirty="0"/>
              <a:t> </a:t>
            </a:r>
            <a:r>
              <a:rPr lang="ru-RU" sz="2800" b="1" dirty="0"/>
              <a:t>остаточной части</a:t>
            </a:r>
            <a:r>
              <a:rPr lang="en-US" sz="2800" b="1" dirty="0"/>
              <a:t> ARMA </a:t>
            </a:r>
            <a:r>
              <a:rPr lang="ru-RU" sz="2800" b="1" dirty="0"/>
              <a:t>для предыдущего слайда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графике</a:t>
            </a:r>
            <a:r>
              <a:rPr lang="en-US" sz="2000" dirty="0"/>
              <a:t> </a:t>
            </a:r>
            <a:r>
              <a:rPr lang="ru-RU" sz="2000" dirty="0"/>
              <a:t>остатков </a:t>
            </a:r>
            <a:r>
              <a:rPr lang="en-US" sz="2000" dirty="0" err="1"/>
              <a:t>наблюдается</a:t>
            </a:r>
            <a:r>
              <a:rPr lang="en-US" sz="2000" dirty="0"/>
              <a:t>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BF43F526-6D3D-44CD-A0A0-0D4DC93E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2340322"/>
            <a:ext cx="5460868" cy="33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B907D4-C1AC-4ECB-9E69-5D7355BFAF64}"/>
              </a:ext>
            </a:extLst>
          </p:cNvPr>
          <p:cNvSpPr/>
          <p:nvPr/>
        </p:nvSpPr>
        <p:spPr>
          <a:xfrm>
            <a:off x="5849472" y="13246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 ACF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остатков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есть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несколько значительных всплесков, поэтому модель не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соответствует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требованиям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Ljung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-Box test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(критерию стат. значимости)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Это значит, что м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одель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конечно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можно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для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интервалы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 могут быть неточными из-за коррелированных остатков.</a:t>
            </a:r>
            <a:endParaRPr lang="en-US" dirty="0"/>
          </a:p>
        </p:txBody>
      </p:sp>
      <p:pic>
        <p:nvPicPr>
          <p:cNvPr id="16388" name="Picture 4" descr="image.png">
            <a:extLst>
              <a:ext uri="{FF2B5EF4-FFF2-40B4-BE49-F238E27FC236}">
                <a16:creationId xmlns:a16="http://schemas.microsoft.com/office/drawing/2014/main" id="{2F065641-E48C-4AE8-982E-8ED9A79E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4026527"/>
            <a:ext cx="4088886" cy="25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" y="820737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1163" y="1066609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844" y="4022338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en-US" altLang="ru-RU" dirty="0">
                <a:solidFill>
                  <a:srgbClr val="40A070"/>
                </a:solidFill>
                <a:latin typeface="Hack"/>
              </a:rPr>
              <a:t>3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Residuals from the fitted ARIMA(0,1,1)(0,1,1)$_4$ model for the European retail trade index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573" y="2080725"/>
            <a:ext cx="4582750" cy="27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892378" y="1849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 Residuals from the fitted ARIMA(0,1,1)(0,1,1)</a:t>
            </a:r>
            <a:r>
              <a:rPr lang="en-US" dirty="0">
                <a:solidFill>
                  <a:srgbClr val="222222"/>
                </a:solidFill>
                <a:latin typeface="MJXc-TeX-main-R"/>
              </a:rPr>
              <a:t>4</a:t>
            </a:r>
            <a:r>
              <a:rPr lang="en-US" dirty="0">
                <a:solidFill>
                  <a:srgbClr val="222222"/>
                </a:solidFill>
                <a:latin typeface="Fira Sans"/>
              </a:rPr>
              <a:t>4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3077" name="Picture 5" descr="Residuals from the fitted ARIMA(0,1,3)(0,1,1)$_4$ model for the European retail trade index dat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4" y="4395363"/>
            <a:ext cx="3925143" cy="23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Другие модели, подобные SARIMA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</a:rPr>
              <a:t>Помимо</a:t>
            </a:r>
            <a:r>
              <a:rPr lang="en-US" altLang="en-US" sz="2000" dirty="0">
                <a:solidFill>
                  <a:srgbClr val="000000"/>
                </a:solidFill>
              </a:rPr>
              <a:t> обсуждаемой выше модели SARIMA, она обычно рассматривается как несколько других: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000" b="1" dirty="0">
                <a:solidFill>
                  <a:srgbClr val="000000"/>
                </a:solidFill>
              </a:rPr>
              <a:t>SARIMAX</a:t>
            </a:r>
            <a:r>
              <a:rPr lang="en-US" altLang="en-US" sz="2000" dirty="0">
                <a:solidFill>
                  <a:srgbClr val="000000"/>
                </a:solidFill>
              </a:rPr>
              <a:t> - Модель SARIMA с экзогенными добавочными факторами.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en-US" altLang="en-US" sz="2000" b="1" dirty="0">
                <a:solidFill>
                  <a:srgbClr val="000000"/>
                </a:solidFill>
              </a:rPr>
              <a:t>ARIFMA</a:t>
            </a:r>
            <a:r>
              <a:rPr lang="en-US" altLang="en-US" sz="2000" dirty="0">
                <a:solidFill>
                  <a:srgbClr val="000000"/>
                </a:solidFill>
              </a:rPr>
              <a:t>- Модель ARIMA с использованием дробных производных (и дробного интегрирования).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altLang="en-US" sz="2000" b="1" dirty="0">
                <a:solidFill>
                  <a:srgbClr val="000000"/>
                </a:solidFill>
              </a:rPr>
              <a:t>VAR, VMA, VARMA</a:t>
            </a:r>
            <a:r>
              <a:rPr lang="en-US" altLang="en-US" sz="2000" dirty="0">
                <a:solidFill>
                  <a:srgbClr val="000000"/>
                </a:solidFill>
              </a:rPr>
              <a:t> - многомерные модели.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r>
              <a:rPr lang="en-US" altLang="en-US" sz="2000" b="1" dirty="0">
                <a:solidFill>
                  <a:srgbClr val="000000"/>
                </a:solidFill>
              </a:rPr>
              <a:t>NAR, NARX, NARMA</a:t>
            </a:r>
            <a:r>
              <a:rPr lang="en-US" altLang="en-US" sz="2000" dirty="0">
                <a:solidFill>
                  <a:srgbClr val="000000"/>
                </a:solidFill>
              </a:rPr>
              <a:t> -Нелинейный AR (NAR), Нелинейный AR с </a:t>
            </a:r>
            <a:r>
              <a:rPr lang="en-US" altLang="en-US" sz="2000" dirty="0" err="1">
                <a:solidFill>
                  <a:srgbClr val="000000"/>
                </a:solidFill>
              </a:rPr>
              <a:t>преувеличенный</a:t>
            </a:r>
            <a:r>
              <a:rPr lang="en-US" altLang="en-US" sz="2000" dirty="0">
                <a:solidFill>
                  <a:srgbClr val="000000"/>
                </a:solidFill>
              </a:rPr>
              <a:t> коэффициенты (NARX), нелинейный ARMA (NARMA) и </a:t>
            </a:r>
            <a:r>
              <a:rPr lang="en-US" altLang="en-US" sz="2000" dirty="0" err="1">
                <a:solidFill>
                  <a:srgbClr val="000000"/>
                </a:solidFill>
              </a:rPr>
              <a:t>так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далее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Экзогенны</a:t>
                </a:r>
                <a:r>
                  <a:rPr lang="ru-RU" dirty="0"/>
                  <a:t>е</a:t>
                </a:r>
                <a:r>
                  <a:rPr lang="en-US" dirty="0"/>
                  <a:t> </a:t>
                </a:r>
                <a:r>
                  <a:rPr lang="en-US" dirty="0" err="1"/>
                  <a:t>фактор</a:t>
                </a:r>
                <a:r>
                  <a:rPr lang="ru-RU" dirty="0"/>
                  <a:t>ы</a:t>
                </a:r>
                <a:r>
                  <a:rPr lang="en-US" dirty="0"/>
                  <a:t> (</a:t>
                </a:r>
                <a:r>
                  <a:rPr lang="en-US" dirty="0" err="1"/>
                  <a:t>exdogs</a:t>
                </a:r>
                <a:r>
                  <a:rPr lang="en-US" dirty="0"/>
                  <a:t>, экзогенные </a:t>
                </a:r>
                <a:r>
                  <a:rPr lang="en-US" b="1" dirty="0"/>
                  <a:t>ковариаты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или набор факторов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явля</a:t>
                </a:r>
                <a:r>
                  <a:rPr lang="ru-RU" dirty="0"/>
                  <a:t>ю</a:t>
                </a:r>
                <a:r>
                  <a:rPr lang="en-US" dirty="0" err="1"/>
                  <a:t>тся</a:t>
                </a:r>
                <a:r>
                  <a:rPr lang="en-US" dirty="0"/>
                  <a:t> </a:t>
                </a:r>
                <a:r>
                  <a:rPr lang="ru-RU" dirty="0"/>
                  <a:t>дополнительными</a:t>
                </a:r>
                <a:r>
                  <a:rPr lang="en-US" dirty="0"/>
                  <a:t> </a:t>
                </a:r>
                <a:r>
                  <a:rPr lang="en-US" dirty="0" err="1"/>
                  <a:t>факторам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:r>
                  <a:rPr lang="en-US" dirty="0" err="1"/>
                  <a:t>целевой</a:t>
                </a:r>
                <a:r>
                  <a:rPr lang="en-US" dirty="0"/>
                  <a:t> </a:t>
                </a:r>
                <a:r>
                  <a:rPr lang="en-US" dirty="0" err="1"/>
                  <a:t>переменной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которые статистически не зависят от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нее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dirty="0" err="1"/>
                  <a:t>но</a:t>
                </a:r>
                <a:r>
                  <a:rPr lang="en-US" dirty="0"/>
                  <a:t> </a:t>
                </a:r>
                <a:r>
                  <a:rPr lang="en-US" dirty="0" err="1"/>
                  <a:t>влия</a:t>
                </a:r>
                <a:r>
                  <a:rPr lang="ru-RU" dirty="0"/>
                  <a:t>ют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нее</a:t>
                </a:r>
                <a:r>
                  <a:rPr lang="en-US" dirty="0"/>
                  <a:t>. </a:t>
                </a: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Например</a:t>
                </a:r>
                <a:r>
                  <a:rPr lang="en-US" dirty="0"/>
                  <a:t>, </a:t>
                </a:r>
                <a:r>
                  <a:rPr lang="en-US" dirty="0" err="1"/>
                  <a:t>средняя</a:t>
                </a:r>
                <a:r>
                  <a:rPr lang="en-US" dirty="0"/>
                  <a:t> цена на нефть на предыдущей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влияет на </a:t>
                </a:r>
                <a:r>
                  <a:rPr lang="en-US" dirty="0" err="1"/>
                  <a:t>обменный</a:t>
                </a:r>
                <a:r>
                  <a:rPr lang="en-US" dirty="0"/>
                  <a:t> </a:t>
                </a:r>
                <a:r>
                  <a:rPr lang="en-US" dirty="0" err="1"/>
                  <a:t>курс</a:t>
                </a:r>
                <a:r>
                  <a:rPr lang="ru-RU" dirty="0"/>
                  <a:t> валют</a:t>
                </a:r>
                <a:r>
                  <a:rPr lang="en-US" dirty="0"/>
                  <a:t> на этой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l" rt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Вы можете использовать модель SARIMAX, чтобы проверить, влияет ли набор экзогенных переменных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основной</a:t>
                </a:r>
                <a:r>
                  <a:rPr lang="en-US" dirty="0"/>
                  <a:t> временной ряд. </a:t>
                </a:r>
                <a:endParaRPr lang="ru-RU" dirty="0"/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/>
                  <a:t>Для</a:t>
                </a:r>
                <a:r>
                  <a:rPr lang="en-US" sz="2400" dirty="0"/>
                  <a:t> ARMAX</a:t>
                </a:r>
                <a:r>
                  <a:rPr lang="ru-RU" sz="2400" dirty="0"/>
                  <a:t> экзогенные</a:t>
                </a:r>
                <a:r>
                  <a:rPr lang="en-US" sz="2400" dirty="0"/>
                  <a:t> </a:t>
                </a:r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 могут </a:t>
                </a:r>
                <a:r>
                  <a:rPr lang="en-US" sz="2400" dirty="0" err="1"/>
                  <a:t>быть</a:t>
                </a:r>
                <a:r>
                  <a:rPr lang="en-US" sz="2400" dirty="0"/>
                  <a:t> </a:t>
                </a:r>
                <a:r>
                  <a:rPr lang="ru-RU" sz="2400" dirty="0"/>
                  <a:t>введены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коэффициент при </a:t>
                </a:r>
                <a:r>
                  <a:rPr lang="en-US" sz="2400" dirty="0" err="1"/>
                  <a:t>exdogs</a:t>
                </a:r>
                <a:r>
                  <a:rPr lang="en-US" sz="2400" dirty="0"/>
                  <a:t> влиять;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являются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т</a:t>
                </a:r>
                <a:r>
                  <a:rPr lang="ru-RU" sz="2400" dirty="0"/>
                  <a:t>ое значение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того </a:t>
                </a:r>
                <a:r>
                  <a:rPr lang="en-US" sz="2400" dirty="0" err="1"/>
                  <a:t>экзогенн</a:t>
                </a:r>
                <a:r>
                  <a:rPr lang="ru-RU" sz="2400" dirty="0"/>
                  <a:t>ого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</a:t>
                </a:r>
                <a:r>
                  <a:rPr lang="ru-RU" sz="2400" dirty="0"/>
                  <a:t>а</a:t>
                </a:r>
                <a:r>
                  <a:rPr lang="en-US" sz="2400" dirty="0"/>
                  <a:t>. </a:t>
                </a:r>
                <a:endParaRPr lang="ru-RU" sz="2400" dirty="0"/>
              </a:p>
              <a:p>
                <a:pPr algn="l" rtl="0"/>
                <a:r>
                  <a:rPr lang="en-US" sz="2400" dirty="0"/>
                  <a:t>В более обобщенном виде модель SARIMAX может быть представлена ​​как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dirty="0"/>
                  <a:t> - коэффициенты при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вектор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для каждого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, очевидно коррелирующие с </a:t>
                </a:r>
                <a:r>
                  <a:rPr lang="en-US" sz="2400" dirty="0" err="1"/>
                  <a:t>рядом</a:t>
                </a:r>
                <a:r>
                  <a:rPr lang="ru-RU" sz="2400" dirty="0"/>
                  <a:t>(входные)</a:t>
                </a:r>
                <a:r>
                  <a:rPr lang="en-US" sz="2400" dirty="0"/>
                  <a:t>, можно рассматривать как эндогенные (</a:t>
                </a:r>
                <a:r>
                  <a:rPr lang="en-US" sz="2400" dirty="0" err="1"/>
                  <a:t>эндоги</a:t>
                </a:r>
                <a:r>
                  <a:rPr lang="en-US" sz="2400" dirty="0"/>
                  <a:t>). </a:t>
                </a:r>
                <a:endParaRPr lang="ru-RU" sz="2400" dirty="0"/>
              </a:p>
              <a:p>
                <a:r>
                  <a:rPr lang="ru-RU" sz="2400" dirty="0"/>
                  <a:t>Факторы не имеющие линейной корреляции с временным рядом можно рассматривать как </a:t>
                </a:r>
                <a:r>
                  <a:rPr lang="en-US" sz="2400" dirty="0" err="1"/>
                  <a:t>экзогенны</a:t>
                </a:r>
                <a:r>
                  <a:rPr lang="ru-RU" sz="2400" dirty="0"/>
                  <a:t>е</a:t>
                </a:r>
                <a:endParaRPr lang="en-US" sz="2400" dirty="0"/>
              </a:p>
              <a:p>
                <a:r>
                  <a:rPr lang="en-US" sz="2400" dirty="0"/>
                  <a:t>Примером эндогенных факторов является влияние осадков на </a:t>
                </a:r>
                <a:r>
                  <a:rPr lang="en-US" sz="2400" dirty="0" err="1"/>
                  <a:t>рост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растений</a:t>
                </a:r>
                <a:r>
                  <a:rPr lang="ru-RU" sz="2400" dirty="0"/>
                  <a:t> 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факторов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коррелируют</a:t>
                </a:r>
                <a:r>
                  <a:rPr lang="en-US" sz="2400" dirty="0"/>
                  <a:t> и</a:t>
                </a:r>
                <a:r>
                  <a:rPr lang="ru-RU" sz="2400" dirty="0"/>
                  <a:t> их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изучают</a:t>
                </a:r>
                <a:r>
                  <a:rPr lang="en-US" sz="2400" dirty="0"/>
                  <a:t> </a:t>
                </a:r>
                <a:r>
                  <a:rPr lang="ru-RU" sz="2400" dirty="0"/>
                  <a:t>вместе</a:t>
                </a:r>
                <a:r>
                  <a:rPr lang="en-US" sz="2400" dirty="0"/>
                  <a:t>.</a:t>
                </a:r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685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en-US" sz="8800" b="1" dirty="0" smtClean="0"/>
              <a:t>SARIMA</a:t>
            </a:r>
            <a:r>
              <a:rPr lang="en-US" sz="8800" b="1" dirty="0"/>
              <a:t>X</a:t>
            </a:r>
            <a:r>
              <a:rPr lang="en-US" sz="8800" b="1" dirty="0" smtClean="0"/>
              <a:t> </a:t>
            </a:r>
            <a:r>
              <a:rPr lang="ru-RU" sz="8800" b="1" dirty="0" smtClean="0"/>
              <a:t/>
            </a:r>
            <a:br>
              <a:rPr lang="ru-RU" sz="8800" b="1" dirty="0" smtClean="0"/>
            </a:br>
            <a:r>
              <a:rPr lang="ru-RU" sz="8800" b="1" dirty="0" smtClean="0"/>
              <a:t>и другие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D1D9-176E-4DAF-80F0-AF1A911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2697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Модель сезонной и</a:t>
            </a:r>
            <a:r>
              <a:rPr lang="en-US" sz="4000" b="1" dirty="0" err="1"/>
              <a:t>нтегрированно</a:t>
            </a:r>
            <a:r>
              <a:rPr lang="ru-RU" sz="4000" b="1" dirty="0"/>
              <a:t>й </a:t>
            </a:r>
            <a:r>
              <a:rPr lang="en-US" sz="4000" b="1" dirty="0" err="1"/>
              <a:t>авторегресси</a:t>
            </a:r>
            <a:r>
              <a:rPr lang="ru-RU" sz="4000" b="1" dirty="0"/>
              <a:t> -</a:t>
            </a:r>
            <a:r>
              <a:rPr lang="en-US" sz="4000" b="1" dirty="0"/>
              <a:t> </a:t>
            </a:r>
            <a:r>
              <a:rPr lang="en-US" sz="4000" b="1" dirty="0" err="1"/>
              <a:t>скользяще</a:t>
            </a:r>
            <a:r>
              <a:rPr lang="ru-RU" sz="4000" b="1" dirty="0" err="1"/>
              <a:t>го</a:t>
            </a:r>
            <a:r>
              <a:rPr lang="en-US" sz="4000" b="1" dirty="0"/>
              <a:t> </a:t>
            </a:r>
            <a:r>
              <a:rPr lang="en-US" sz="4000" b="1" dirty="0" err="1"/>
              <a:t>средне</a:t>
            </a:r>
            <a:r>
              <a:rPr lang="ru-RU" sz="4000" b="1" dirty="0" err="1"/>
              <a:t>го</a:t>
            </a:r>
            <a:r>
              <a:rPr lang="ru-RU" sz="4000" b="1" dirty="0"/>
              <a:t> </a:t>
            </a:r>
            <a:r>
              <a:rPr lang="en-US" sz="4000" b="1" dirty="0"/>
              <a:t> (SARIMA).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/>
                  <a:t>Если модель имеет </a:t>
                </a:r>
                <a:r>
                  <a:rPr lang="en-US" sz="2000" dirty="0" err="1"/>
                  <a:t>сильную</a:t>
                </a:r>
                <a:r>
                  <a:rPr lang="en-US" sz="2000" dirty="0"/>
                  <a:t> </a:t>
                </a:r>
                <a:r>
                  <a:rPr lang="en-US" sz="2000" dirty="0" err="1"/>
                  <a:t>сезонн</a:t>
                </a:r>
                <a:r>
                  <a:rPr lang="ru-RU" sz="2000" dirty="0" err="1"/>
                  <a:t>ую</a:t>
                </a:r>
                <a:r>
                  <a:rPr lang="ru-RU" sz="2000" dirty="0"/>
                  <a:t> </a:t>
                </a:r>
                <a:r>
                  <a:rPr lang="ru-RU" sz="2000" dirty="0" err="1"/>
                  <a:t>составлюящую</a:t>
                </a:r>
                <a:r>
                  <a:rPr lang="en-US" sz="2000" dirty="0"/>
                  <a:t>, то она может быть компенсирована так называемой сезонной производной, имеющей вид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В операторной форме это можно представить как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 err="1"/>
                  <a:t>Таким</a:t>
                </a:r>
                <a:r>
                  <a:rPr lang="en-US" sz="2000" dirty="0"/>
                  <a:t> образом, может быть введена так называемая сезонная авторегрессионная интегрированная скользящая средняя (SARIMA).</a:t>
                </a: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  <a:blipFill>
                <a:blip r:embed="rId2"/>
                <a:stretch>
                  <a:fillRect l="-501" t="-1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311B5B-0E35-4E01-8ADD-47ECBCA4BBF9}"/>
              </a:ext>
            </a:extLst>
          </p:cNvPr>
          <p:cNvSpPr/>
          <p:nvPr/>
        </p:nvSpPr>
        <p:spPr>
          <a:xfrm>
            <a:off x="3307748" y="6123543"/>
            <a:ext cx="797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Обратите внимание,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обе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производные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берутся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части 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/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Полное уравнение SARIMA можно представить в виде 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или в более компактной форме как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  <a:blipFill>
                <a:blip r:embed="rId3"/>
                <a:stretch>
                  <a:fillRect l="-558" t="-1902" b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8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86"/>
          <a:stretch/>
        </p:blipFill>
        <p:spPr bwMode="auto">
          <a:xfrm>
            <a:off x="339990" y="1178828"/>
            <a:ext cx="11305910" cy="42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4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8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52288"/>
          <a:stretch/>
        </p:blipFill>
        <p:spPr bwMode="auto">
          <a:xfrm>
            <a:off x="605269" y="1045306"/>
            <a:ext cx="11535688" cy="34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0" b="26618"/>
          <a:stretch/>
        </p:blipFill>
        <p:spPr bwMode="auto">
          <a:xfrm>
            <a:off x="386228" y="810526"/>
            <a:ext cx="11107272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68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ru-RU" sz="2000" dirty="0"/>
                  <a:t>Порядок </a:t>
                </a:r>
                <a:r>
                  <a:rPr lang="en-US" sz="2000" dirty="0"/>
                  <a:t>SARIMA </a:t>
                </a:r>
                <a:r>
                  <a:rPr lang="en-US" sz="2000" dirty="0" err="1"/>
                  <a:t>часто</a:t>
                </a:r>
                <a:r>
                  <a:rPr lang="en-US" sz="2000" dirty="0"/>
                  <a:t> </a:t>
                </a:r>
                <a:r>
                  <a:rPr lang="ru-RU" sz="2000" dirty="0"/>
                  <a:t>записывается</a:t>
                </a:r>
                <a:r>
                  <a:rPr lang="en-US" sz="2000" dirty="0"/>
                  <a:t> в форме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или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</a:t>
                </a: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это сезонный период.</a:t>
                </a:r>
              </a:p>
              <a:p>
                <a:pPr algn="l" rtl="0"/>
                <a:r>
                  <a:rPr lang="en-US" sz="2000" dirty="0"/>
                  <a:t> Пример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𝑆𝐴𝑅𝐼𝑀𝐴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(1,1,1)×(1,1,1)4</m:t>
                    </m:r>
                  </m:oMath>
                </a14:m>
                <a:endParaRPr lang="en-US" sz="2000" dirty="0"/>
              </a:p>
              <a:p>
                <a:pPr algn="l" rtl="0"/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  <a:blipFill>
                <a:blip r:embed="rId2"/>
                <a:stretch>
                  <a:fillRect l="-463" t="-2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F514D45C-FE7E-425B-A902-7FE5582E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7" y="3230596"/>
            <a:ext cx="8677275" cy="23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/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Обратите внимание, что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здесь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пере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множение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оператор</a:t>
                </a:r>
                <a:r>
                  <a:rPr lang="ru-RU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ов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дифференцирования работает как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  <a:blipFill>
                <a:blip r:embed="rId4"/>
                <a:stretch>
                  <a:fillRect l="-46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1" b="1"/>
          <a:stretch/>
        </p:blipFill>
        <p:spPr bwMode="auto">
          <a:xfrm>
            <a:off x="246528" y="1137660"/>
            <a:ext cx="11551154" cy="4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4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ru-RU" sz="2000" dirty="0"/>
                  <a:t>Порядок </a:t>
                </a:r>
                <a:r>
                  <a:rPr lang="en-US" sz="2000" dirty="0"/>
                  <a:t>SARIMA </a:t>
                </a:r>
                <a:r>
                  <a:rPr lang="en-US" sz="2000" dirty="0" err="1"/>
                  <a:t>часто</a:t>
                </a:r>
                <a:r>
                  <a:rPr lang="en-US" sz="2000" dirty="0"/>
                  <a:t> </a:t>
                </a:r>
                <a:r>
                  <a:rPr lang="ru-RU" sz="2000" dirty="0"/>
                  <a:t>записывается</a:t>
                </a:r>
                <a:r>
                  <a:rPr lang="en-US" sz="2000" dirty="0"/>
                  <a:t> в форме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или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</a:t>
                </a: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это сезонный период.</a:t>
                </a:r>
              </a:p>
              <a:p>
                <a:pPr algn="l" rtl="0"/>
                <a:r>
                  <a:rPr lang="en-US" sz="2000" dirty="0"/>
                  <a:t> Пример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𝑆𝐴𝑅𝐼𝑀𝐴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(1,1,1)×(1,1,1)4</m:t>
                    </m:r>
                  </m:oMath>
                </a14:m>
                <a:endParaRPr lang="en-US" sz="2000" dirty="0"/>
              </a:p>
              <a:p>
                <a:pPr algn="l" rtl="0"/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  <a:blipFill>
                <a:blip r:embed="rId2"/>
                <a:stretch>
                  <a:fillRect l="-463" t="-2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F514D45C-FE7E-425B-A902-7FE5582E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7" y="3230596"/>
            <a:ext cx="8677275" cy="23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/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Обратите внимание, что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здесь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пере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множение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оператор</a:t>
                </a:r>
                <a:r>
                  <a:rPr lang="ru-RU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ов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дифференцирования работает как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  <a:blipFill>
                <a:blip r:embed="rId4"/>
                <a:stretch>
                  <a:fillRect l="-46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Алгоритм подбора модели SARIMA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300" dirty="0" err="1" smtClean="0"/>
              <a:t>Определение</a:t>
            </a:r>
            <a:r>
              <a:rPr lang="en-US" sz="2300" dirty="0" smtClean="0"/>
              <a:t> </a:t>
            </a:r>
            <a:r>
              <a:rPr lang="en-US" sz="2300" dirty="0"/>
              <a:t>порядка обычного дифференцирования, </a:t>
            </a:r>
          </a:p>
          <a:p>
            <a:pPr lvl="2">
              <a:lnSpc>
                <a:spcPct val="120000"/>
              </a:lnSpc>
            </a:pPr>
            <a:r>
              <a:rPr lang="en-US" sz="2300" dirty="0" err="1"/>
              <a:t>необходимо</a:t>
            </a:r>
            <a:r>
              <a:rPr lang="en-US" sz="2300" dirty="0"/>
              <a:t> </a:t>
            </a:r>
            <a:r>
              <a:rPr lang="en-US" sz="2300" dirty="0" err="1"/>
              <a:t>для</a:t>
            </a:r>
            <a:r>
              <a:rPr lang="en-US" sz="2300" dirty="0"/>
              <a:t> </a:t>
            </a:r>
            <a:r>
              <a:rPr lang="ru-RU" sz="2300" dirty="0"/>
              <a:t>приведения ряда к стационарно</a:t>
            </a:r>
            <a:r>
              <a:rPr lang="en-US" sz="2300" dirty="0"/>
              <a:t>c</a:t>
            </a:r>
            <a:r>
              <a:rPr lang="ru-RU" sz="2300" dirty="0" err="1"/>
              <a:t>ти</a:t>
            </a:r>
            <a:r>
              <a:rPr lang="en-US" sz="2300" dirty="0"/>
              <a:t> (чтобы исключить тренд).</a:t>
            </a:r>
          </a:p>
          <a:p>
            <a:pPr lvl="1" algn="l" rtl="0">
              <a:lnSpc>
                <a:spcPct val="120000"/>
              </a:lnSpc>
            </a:pPr>
            <a:r>
              <a:rPr lang="ru-RU" sz="2300" dirty="0" smtClean="0"/>
              <a:t>Определение порядка основной сезонности.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Проверка</a:t>
            </a:r>
            <a:r>
              <a:rPr lang="en-US" sz="2300" dirty="0" smtClean="0"/>
              <a:t> </a:t>
            </a:r>
            <a:r>
              <a:rPr lang="en-US" sz="2300" dirty="0"/>
              <a:t>влияния сезонной составляющей и, возможно, </a:t>
            </a:r>
            <a:r>
              <a:rPr lang="en-US" sz="2300" dirty="0" err="1"/>
              <a:t>устранение</a:t>
            </a:r>
            <a:r>
              <a:rPr lang="ru-RU" sz="2300" dirty="0"/>
              <a:t> сильной</a:t>
            </a:r>
            <a:r>
              <a:rPr lang="en-US" sz="2300" dirty="0"/>
              <a:t> </a:t>
            </a:r>
            <a:r>
              <a:rPr lang="en-US" sz="2300" dirty="0" err="1"/>
              <a:t>сезонности</a:t>
            </a:r>
            <a:r>
              <a:rPr lang="en-US" sz="2300" dirty="0"/>
              <a:t> </a:t>
            </a:r>
            <a:r>
              <a:rPr lang="ru-RU" sz="2300" dirty="0"/>
              <a:t>путем сезонного дифференцирования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 smtClean="0"/>
              <a:t>ов</a:t>
            </a:r>
            <a:r>
              <a:rPr lang="ru-RU" sz="2300" dirty="0" smtClean="0"/>
              <a:t> начальных </a:t>
            </a:r>
            <a:r>
              <a:rPr lang="ru-RU" sz="2300" dirty="0" err="1" smtClean="0"/>
              <a:t>значенй</a:t>
            </a:r>
            <a:r>
              <a:rPr lang="en-US" sz="2300" dirty="0" smtClean="0"/>
              <a:t> </a:t>
            </a:r>
            <a:r>
              <a:rPr lang="en-US" sz="2300" dirty="0"/>
              <a:t>AR и MA</a:t>
            </a:r>
            <a:r>
              <a:rPr lang="en-US" sz="2300" dirty="0" smtClean="0"/>
              <a:t>.</a:t>
            </a:r>
            <a:endParaRPr lang="ru-RU" sz="2300" dirty="0" smtClean="0"/>
          </a:p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</a:t>
            </a:r>
            <a:r>
              <a:rPr lang="ru-RU" sz="2300" dirty="0" smtClean="0"/>
              <a:t>значений сезонных</a:t>
            </a:r>
            <a:r>
              <a:rPr lang="en-US" sz="2300" dirty="0" smtClean="0"/>
              <a:t> </a:t>
            </a:r>
            <a:r>
              <a:rPr lang="en-US" sz="2300" dirty="0"/>
              <a:t>S</a:t>
            </a:r>
            <a:r>
              <a:rPr lang="en-US" sz="2300" dirty="0" smtClean="0"/>
              <a:t>AR </a:t>
            </a:r>
            <a:r>
              <a:rPr lang="en-US" sz="2300" dirty="0"/>
              <a:t>и </a:t>
            </a:r>
            <a:r>
              <a:rPr lang="en-US" sz="2300" dirty="0" smtClean="0"/>
              <a:t>SMA</a:t>
            </a:r>
            <a:r>
              <a:rPr lang="en-US" sz="2300" dirty="0"/>
              <a:t>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Расчет</a:t>
            </a:r>
            <a:r>
              <a:rPr lang="en-US" sz="2300" dirty="0" smtClean="0"/>
              <a:t> </a:t>
            </a:r>
            <a:r>
              <a:rPr lang="en-US" sz="2300" dirty="0" err="1"/>
              <a:t>коэффициентов</a:t>
            </a:r>
            <a:r>
              <a:rPr lang="en-US" sz="2300" dirty="0" smtClean="0"/>
              <a:t>.</a:t>
            </a:r>
            <a:endParaRPr lang="ru-RU" sz="2300" dirty="0" smtClean="0"/>
          </a:p>
          <a:p>
            <a:pPr lvl="1" algn="l" rtl="0">
              <a:lnSpc>
                <a:spcPct val="120000"/>
              </a:lnSpc>
            </a:pPr>
            <a:r>
              <a:rPr lang="ru-RU" sz="2300" dirty="0" smtClean="0"/>
              <a:t>Варьирование порядков модели</a:t>
            </a:r>
            <a:endParaRPr lang="en-US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Проверка</a:t>
            </a:r>
            <a:r>
              <a:rPr lang="en-US" sz="2300" dirty="0" smtClean="0"/>
              <a:t> </a:t>
            </a:r>
            <a:r>
              <a:rPr lang="en-US" sz="2300" dirty="0" err="1"/>
              <a:t>результатов</a:t>
            </a:r>
            <a:r>
              <a:rPr lang="en-US" sz="2300" dirty="0"/>
              <a:t> </a:t>
            </a:r>
            <a:r>
              <a:rPr lang="ru-RU" sz="2300" dirty="0"/>
              <a:t>на </a:t>
            </a:r>
            <a:r>
              <a:rPr lang="en-US" sz="2300" dirty="0" err="1"/>
              <a:t>валидационн</a:t>
            </a:r>
            <a:r>
              <a:rPr lang="ru-RU" sz="2300" dirty="0"/>
              <a:t>ой</a:t>
            </a:r>
            <a:r>
              <a:rPr lang="en-US" sz="2300" dirty="0"/>
              <a:t> </a:t>
            </a:r>
            <a:r>
              <a:rPr lang="ru-RU" sz="2300" dirty="0"/>
              <a:t>выборке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endParaRPr lang="en-US" sz="2300" dirty="0"/>
          </a:p>
          <a:p>
            <a:pPr algn="l" rtl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375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i="1" dirty="0">
                <a:solidFill>
                  <a:srgbClr val="000000"/>
                </a:solidFill>
              </a:rPr>
              <a:t>Правила отбора </a:t>
            </a:r>
            <a:r>
              <a:rPr lang="en-US" altLang="en-US" sz="2200" i="1" dirty="0" err="1">
                <a:solidFill>
                  <a:srgbClr val="000000"/>
                </a:solidFill>
              </a:rPr>
              <a:t>исходных</a:t>
            </a:r>
            <a:r>
              <a:rPr lang="en-US" altLang="en-US" sz="2200" i="1" dirty="0">
                <a:solidFill>
                  <a:srgbClr val="000000"/>
                </a:solidFill>
              </a:rPr>
              <a:t> </a:t>
            </a:r>
            <a:r>
              <a:rPr lang="ru-RU" altLang="en-US" sz="2200" i="1" dirty="0">
                <a:solidFill>
                  <a:srgbClr val="000000"/>
                </a:solidFill>
              </a:rPr>
              <a:t>значений порядка</a:t>
            </a:r>
            <a:endParaRPr lang="en-US" altLang="en-US" sz="22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</a:rPr>
              <a:t>Правильный </a:t>
            </a:r>
            <a:r>
              <a:rPr lang="en-US" altLang="en-US" sz="2200" b="1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𝑑</a:t>
            </a:r>
            <a:r>
              <a:rPr lang="en-US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это </a:t>
            </a:r>
            <a:r>
              <a:rPr lang="en-US" altLang="en-US" sz="2200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разности</a:t>
            </a:r>
            <a:r>
              <a:rPr lang="ru-RU" altLang="en-US" sz="2200" dirty="0">
                <a:solidFill>
                  <a:srgbClr val="000000"/>
                </a:solidFill>
              </a:rPr>
              <a:t>, который делает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временной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ряд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шумоподобным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т.е. </a:t>
            </a:r>
            <a:r>
              <a:rPr lang="ru-RU" altLang="en-US" sz="2200" dirty="0">
                <a:solidFill>
                  <a:srgbClr val="000000"/>
                </a:solidFill>
              </a:rPr>
              <a:t>значения </a:t>
            </a:r>
            <a:r>
              <a:rPr lang="en-US" altLang="en-US" sz="2200" dirty="0" err="1">
                <a:solidFill>
                  <a:srgbClr val="000000"/>
                </a:solidFill>
              </a:rPr>
              <a:t>колеблется</a:t>
            </a:r>
            <a:r>
              <a:rPr lang="en-US" altLang="en-US" sz="2200" dirty="0">
                <a:solidFill>
                  <a:srgbClr val="000000"/>
                </a:solidFill>
              </a:rPr>
              <a:t> около четко определенного </a:t>
            </a:r>
            <a:r>
              <a:rPr lang="en-US" altLang="en-US" sz="2200" dirty="0" err="1">
                <a:solidFill>
                  <a:srgbClr val="000000"/>
                </a:solidFill>
              </a:rPr>
              <a:t>среднего</a:t>
            </a:r>
            <a:r>
              <a:rPr lang="en-US" altLang="en-US" sz="2200" dirty="0">
                <a:solidFill>
                  <a:srgbClr val="000000"/>
                </a:solidFill>
              </a:rPr>
              <a:t> и</a:t>
            </a:r>
            <a:r>
              <a:rPr lang="ru-RU" altLang="en-US" sz="2200" dirty="0">
                <a:solidFill>
                  <a:srgbClr val="000000"/>
                </a:solidFill>
              </a:rPr>
              <a:t> имеют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почти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постоянн</a:t>
            </a:r>
            <a:r>
              <a:rPr lang="ru-RU" altLang="en-US" sz="2200" dirty="0" err="1">
                <a:solidFill>
                  <a:srgbClr val="000000"/>
                </a:solidFill>
              </a:rPr>
              <a:t>ый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разброс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 startAt="2"/>
            </a:pPr>
            <a:r>
              <a:rPr lang="en-US" altLang="en-US" sz="2200" u="sng" dirty="0">
                <a:solidFill>
                  <a:srgbClr val="000000"/>
                </a:solidFill>
              </a:rPr>
              <a:t>Используйте сезонную производную только в </a:t>
            </a:r>
            <a:r>
              <a:rPr lang="en-US" altLang="en-US" sz="2200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sz="2200" u="sng" dirty="0" err="1">
                <a:solidFill>
                  <a:srgbClr val="000000"/>
                </a:solidFill>
              </a:rPr>
              <a:t>го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sz="2200" u="sng" dirty="0" err="1">
                <a:solidFill>
                  <a:srgbClr val="000000"/>
                </a:solidFill>
              </a:rPr>
              <a:t>го</a:t>
            </a:r>
            <a:r>
              <a:rPr lang="ru-RU" altLang="en-US" sz="2200" u="sng" dirty="0">
                <a:solidFill>
                  <a:srgbClr val="000000"/>
                </a:solidFill>
              </a:rPr>
              <a:t> влияния</a:t>
            </a:r>
            <a:r>
              <a:rPr lang="en-US" altLang="en-US" sz="2200" u="sng" dirty="0">
                <a:solidFill>
                  <a:srgbClr val="000000"/>
                </a:solidFill>
              </a:rPr>
              <a:t>.</a:t>
            </a:r>
            <a:endParaRPr lang="ru-RU" altLang="en-US" sz="2200" u="sng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200" dirty="0">
                <a:solidFill>
                  <a:srgbClr val="000000"/>
                </a:solidFill>
              </a:rPr>
              <a:t>Следует проверить продифференцированный ряд на </a:t>
            </a:r>
            <a:r>
              <a:rPr lang="en-US" altLang="en-US" sz="2200" dirty="0" err="1">
                <a:solidFill>
                  <a:srgbClr val="000000"/>
                </a:solidFill>
              </a:rPr>
              <a:t>стационарность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критериям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dirty="0" err="1">
                <a:solidFill>
                  <a:srgbClr val="000000"/>
                </a:solidFill>
              </a:rPr>
              <a:t>указанным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ранее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ru-RU" altLang="en-US" sz="2200" u="sng" dirty="0">
              <a:solidFill>
                <a:srgbClr val="0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6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en-US" sz="2200" dirty="0" smtClean="0">
                <a:solidFill>
                  <a:srgbClr val="000000"/>
                </a:solidFill>
              </a:rPr>
              <a:t>После </a:t>
            </a:r>
            <a:r>
              <a:rPr lang="ru-RU" altLang="en-US" sz="2200" dirty="0">
                <a:solidFill>
                  <a:srgbClr val="000000"/>
                </a:solidFill>
              </a:rPr>
              <a:t>дифференцирования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рассмотри</a:t>
            </a:r>
            <a:r>
              <a:rPr lang="ru-RU" altLang="en-US" sz="2200" dirty="0">
                <a:solidFill>
                  <a:srgbClr val="000000"/>
                </a:solidFill>
              </a:rPr>
              <a:t>те</a:t>
            </a:r>
            <a:r>
              <a:rPr lang="en-US" altLang="en-US" sz="2200" dirty="0">
                <a:solidFill>
                  <a:srgbClr val="000000"/>
                </a:solidFill>
              </a:rPr>
              <a:t> ACF и PACF.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AR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слогаемых</a:t>
            </a:r>
            <a:r>
              <a:rPr lang="ru-RU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PACF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спадом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/>
            </a:r>
            <a:br>
              <a:rPr lang="ru-RU" altLang="en-US" sz="2200" dirty="0" smtClean="0">
                <a:solidFill>
                  <a:srgbClr val="000000"/>
                </a:solidFill>
              </a:rPr>
            </a:br>
            <a:r>
              <a:rPr lang="ru-RU" altLang="en-US" sz="2200" dirty="0" smtClean="0">
                <a:solidFill>
                  <a:srgbClr val="000000"/>
                </a:solidFill>
              </a:rPr>
              <a:t>(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от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положительных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нуля</a:t>
            </a:r>
            <a:r>
              <a:rPr lang="ru-RU" altLang="en-US" sz="2200" dirty="0" smtClean="0">
                <a:solidFill>
                  <a:srgbClr val="000000"/>
                </a:solidFill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MA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слогаемых</a:t>
            </a:r>
            <a:r>
              <a:rPr lang="ru-RU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ростом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/>
            </a:r>
            <a:br>
              <a:rPr lang="ru-RU" altLang="en-US" sz="2200" dirty="0" smtClean="0">
                <a:solidFill>
                  <a:srgbClr val="000000"/>
                </a:solidFill>
              </a:rPr>
            </a:br>
            <a:r>
              <a:rPr lang="ru-RU" altLang="en-US" sz="2200" dirty="0" smtClean="0">
                <a:solidFill>
                  <a:srgbClr val="000000"/>
                </a:solidFill>
              </a:rPr>
              <a:t>(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от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отрицательных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нуля</a:t>
            </a:r>
            <a:r>
              <a:rPr lang="ru-RU" altLang="en-US" sz="2200" dirty="0" smtClean="0">
                <a:solidFill>
                  <a:srgbClr val="000000"/>
                </a:solidFill>
              </a:rPr>
              <a:t>)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sz="2200" b="1" dirty="0">
                <a:solidFill>
                  <a:srgbClr val="000000"/>
                </a:solidFill>
              </a:rPr>
              <a:t> SAR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положительный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 smtClean="0">
                <a:solidFill>
                  <a:srgbClr val="000000"/>
                </a:solidFill>
              </a:rPr>
              <a:t>о</a:t>
            </a:r>
            <a:r>
              <a:rPr lang="en-US" altLang="en-US" sz="2200" dirty="0" smtClean="0">
                <a:solidFill>
                  <a:srgbClr val="000000"/>
                </a:solidFill>
              </a:rPr>
              <a:t> </a:t>
            </a:r>
            <a:r>
              <a:rPr lang="ru-RU" altLang="en-US" sz="2200" dirty="0" smtClean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 smtClean="0">
                <a:solidFill>
                  <a:srgbClr val="000000"/>
                </a:solidFill>
              </a:rPr>
              <a:t>PACF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 smtClean="0">
                <a:solidFill>
                  <a:srgbClr val="000000"/>
                </a:solidFill>
              </a:rPr>
              <a:t>отрицателен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.</a:t>
            </a:r>
            <a:endParaRPr lang="en-US" altLang="en-US" sz="2200" dirty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Посмотрите на количество значительных лагов, которые </a:t>
            </a:r>
            <a:r>
              <a:rPr lang="en-US" altLang="en-US" sz="2200" dirty="0" err="1">
                <a:solidFill>
                  <a:srgbClr val="000000"/>
                </a:solidFill>
              </a:rPr>
              <a:t>кратны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период</a:t>
            </a:r>
            <a:r>
              <a:rPr lang="ru-RU" altLang="en-US" sz="2200" dirty="0">
                <a:solidFill>
                  <a:srgbClr val="000000"/>
                </a:solidFill>
              </a:rPr>
              <a:t>у</a:t>
            </a:r>
            <a:r>
              <a:rPr lang="en-US" altLang="en-US" sz="2200" dirty="0">
                <a:solidFill>
                  <a:srgbClr val="000000"/>
                </a:solidFill>
              </a:rPr>
              <a:t> сезона.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Например, если период равен 24, и мы видим, что 24-е и 48-е запаздывания являются значительными в PACF, это означает, что начальное значение P должно быть равно 2.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err="1">
                <a:solidFill>
                  <a:srgbClr val="000000"/>
                </a:solidFill>
              </a:rPr>
              <a:t>слогаемое</a:t>
            </a:r>
            <a:r>
              <a:rPr lang="en-US" altLang="en-US" sz="2200" b="1" dirty="0">
                <a:solidFill>
                  <a:srgbClr val="000000"/>
                </a:solidFill>
              </a:rPr>
              <a:t> SMA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отрицательный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Используйте те же правила для определения количества </a:t>
            </a:r>
            <a:r>
              <a:rPr lang="en-US" altLang="en-US" sz="2200" dirty="0" err="1">
                <a:solidFill>
                  <a:srgbClr val="000000"/>
                </a:solidFill>
              </a:rPr>
              <a:t>лага</a:t>
            </a:r>
            <a:r>
              <a:rPr lang="en-US" altLang="en-US" sz="2200" dirty="0">
                <a:solidFill>
                  <a:srgbClr val="000000"/>
                </a:solidFill>
              </a:rPr>
              <a:t> что </a:t>
            </a:r>
            <a:r>
              <a:rPr lang="en-US" altLang="en-US" sz="2200" dirty="0" err="1">
                <a:solidFill>
                  <a:srgbClr val="000000"/>
                </a:solidFill>
              </a:rPr>
              <a:t>касается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smtClean="0">
                <a:solidFill>
                  <a:srgbClr val="000000"/>
                </a:solidFill>
              </a:rPr>
              <a:t>SAR</a:t>
            </a:r>
            <a:endParaRPr lang="ru-RU" altLang="en-US" sz="2200" dirty="0" smtClean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 smtClean="0">
                <a:solidFill>
                  <a:srgbClr val="000000"/>
                </a:solidFill>
              </a:rPr>
              <a:t>положительный</a:t>
            </a:r>
            <a:r>
              <a:rPr lang="ru-RU" altLang="en-US" sz="2200" dirty="0" smtClean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/>
          </a:p>
          <a:p>
            <a:pPr algn="l" rtl="0"/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9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77154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en-US" sz="2200" dirty="0"/>
              <a:t> </a:t>
            </a:r>
            <a:r>
              <a:rPr lang="ru-RU" sz="2200" b="1" dirty="0" err="1"/>
              <a:t>недодифференцирован</a:t>
            </a:r>
            <a:r>
              <a:rPr lang="en-US" sz="2200" dirty="0"/>
              <a:t>,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AR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PACF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</a:t>
            </a:r>
            <a:r>
              <a:rPr lang="ru-RU" sz="2200" dirty="0" err="1"/>
              <a:t>ий</a:t>
            </a:r>
            <a:r>
              <a:rPr lang="en-US" sz="2200" dirty="0"/>
              <a:t> </a:t>
            </a:r>
            <a:r>
              <a:rPr lang="ru-RU" sz="2200" dirty="0"/>
              <a:t>спады</a:t>
            </a:r>
            <a:r>
              <a:rPr lang="en-US" sz="2200" dirty="0"/>
              <a:t> и 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положительна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Задержка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которой</a:t>
            </a:r>
            <a:r>
              <a:rPr lang="en-US" sz="2200" dirty="0"/>
              <a:t> PACF </a:t>
            </a:r>
            <a:r>
              <a:rPr lang="ru-RU" sz="2200" dirty="0"/>
              <a:t>спадает</a:t>
            </a:r>
            <a:r>
              <a:rPr lang="en-US" sz="2200" dirty="0"/>
              <a:t> 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ru-RU" sz="2200" dirty="0"/>
              <a:t>необходимое</a:t>
            </a:r>
            <a:r>
              <a:rPr lang="en-US" sz="2200" dirty="0"/>
              <a:t> </a:t>
            </a:r>
            <a:r>
              <a:rPr lang="en-US" sz="2200" dirty="0" err="1"/>
              <a:t>количество</a:t>
            </a:r>
            <a:r>
              <a:rPr lang="en-US" sz="2200" dirty="0"/>
              <a:t> </a:t>
            </a:r>
            <a:r>
              <a:rPr lang="en-US" sz="2200" dirty="0" err="1"/>
              <a:t>членов</a:t>
            </a:r>
            <a:r>
              <a:rPr lang="en-US" sz="2200" dirty="0"/>
              <a:t> AR.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ru-RU" sz="2200" dirty="0"/>
              <a:t> </a:t>
            </a:r>
            <a:r>
              <a:rPr lang="ru-RU" sz="2200" b="1" dirty="0" err="1"/>
              <a:t>передифференцировн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MA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резкое</a:t>
            </a:r>
            <a:r>
              <a:rPr lang="en-US" sz="2200" dirty="0"/>
              <a:t> </a:t>
            </a:r>
            <a:r>
              <a:rPr lang="ru-RU" sz="2200" dirty="0"/>
              <a:t>падание</a:t>
            </a:r>
            <a:r>
              <a:rPr lang="en-US" sz="2200" dirty="0"/>
              <a:t> и/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отрицательна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Запаздывание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котором</a:t>
            </a:r>
            <a:r>
              <a:rPr lang="en-US" sz="2200" dirty="0"/>
              <a:t> АКФ </a:t>
            </a:r>
            <a:r>
              <a:rPr lang="ru-RU" sz="2200" dirty="0"/>
              <a:t>спадает</a:t>
            </a:r>
            <a:r>
              <a:rPr lang="en-US" sz="2200" dirty="0"/>
              <a:t>, </a:t>
            </a:r>
            <a:r>
              <a:rPr lang="en-US" sz="2200" dirty="0" err="1"/>
              <a:t>является</a:t>
            </a:r>
            <a:r>
              <a:rPr lang="en-US" sz="2200" dirty="0"/>
              <a:t> </a:t>
            </a:r>
            <a:r>
              <a:rPr lang="en-US" sz="2200" dirty="0" err="1"/>
              <a:t>указанным</a:t>
            </a:r>
            <a:r>
              <a:rPr lang="en-US" sz="2200" dirty="0"/>
              <a:t> </a:t>
            </a:r>
            <a:r>
              <a:rPr lang="en-US" sz="2200" dirty="0" err="1"/>
              <a:t>количеством</a:t>
            </a:r>
            <a:r>
              <a:rPr lang="en-US" sz="2200" dirty="0"/>
              <a:t> </a:t>
            </a:r>
            <a:r>
              <a:rPr lang="ru-RU" sz="2200" dirty="0" err="1"/>
              <a:t>слогаемых</a:t>
            </a:r>
            <a:r>
              <a:rPr lang="ru-RU" sz="2200" dirty="0"/>
              <a:t> </a:t>
            </a:r>
            <a:r>
              <a:rPr lang="en-US" sz="2200" dirty="0"/>
              <a:t>MA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Старайтесь избегать использования более одного или двух </a:t>
            </a:r>
            <a:r>
              <a:rPr lang="en-US" sz="2200" dirty="0" err="1"/>
              <a:t>сезонных</a:t>
            </a:r>
            <a:r>
              <a:rPr lang="en-US" sz="2200" dirty="0"/>
              <a:t> </a:t>
            </a:r>
            <a:r>
              <a:rPr lang="ru-RU" sz="2200" dirty="0" err="1"/>
              <a:t>слогамех</a:t>
            </a:r>
            <a:r>
              <a:rPr lang="en-US" sz="2200" dirty="0"/>
              <a:t> (SAR + SMA) в одной модели, так как это может привести к переобучению данных и / или проблемам в оценке.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если в </a:t>
            </a:r>
            <a:r>
              <a:rPr lang="ru-RU" sz="2200" dirty="0"/>
              <a:t>ряде</a:t>
            </a:r>
            <a:r>
              <a:rPr lang="en-US" sz="2200" dirty="0"/>
              <a:t> есть </a:t>
            </a:r>
            <a:r>
              <a:rPr lang="en-US" sz="2200" b="1" dirty="0"/>
              <a:t>положительные значения ACF с </a:t>
            </a:r>
            <a:r>
              <a:rPr lang="en-US" sz="2200" b="1" dirty="0" err="1"/>
              <a:t>большим</a:t>
            </a:r>
            <a:r>
              <a:rPr lang="en-US" sz="2200" b="1" dirty="0"/>
              <a:t> </a:t>
            </a:r>
            <a:r>
              <a:rPr lang="en-US" sz="2200" b="1" dirty="0" err="1"/>
              <a:t>запаздыванием</a:t>
            </a:r>
            <a:r>
              <a:rPr lang="ru-RU" sz="2200" dirty="0"/>
              <a:t>, добавьте</a:t>
            </a:r>
            <a:r>
              <a:rPr lang="en-US" sz="2200" u="sng" dirty="0"/>
              <a:t> разностный порядок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Ч</a:t>
            </a:r>
            <a:r>
              <a:rPr lang="en-US" sz="2200" dirty="0" err="1"/>
              <a:t>асто</a:t>
            </a:r>
            <a:r>
              <a:rPr lang="en-US" sz="2200" dirty="0"/>
              <a:t> </a:t>
            </a:r>
            <a:r>
              <a:rPr lang="ru-RU" sz="2200" b="1" dirty="0"/>
              <a:t>о</a:t>
            </a:r>
            <a:r>
              <a:rPr lang="en-US" sz="2200" b="1" dirty="0" err="1"/>
              <a:t>птимальный</a:t>
            </a:r>
            <a:r>
              <a:rPr lang="en-US" sz="2200" b="1" dirty="0"/>
              <a:t> порядок дифференцирования </a:t>
            </a:r>
            <a:r>
              <a:rPr lang="en-US" sz="2200" dirty="0"/>
              <a:t>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en-US" sz="2200" dirty="0" err="1"/>
              <a:t>тот</a:t>
            </a:r>
            <a:r>
              <a:rPr lang="en-US" sz="2200" dirty="0"/>
              <a:t> порядок разности, при котором дисперсия наименьшая (вы должны стараться избегать чрезмерного </a:t>
            </a:r>
            <a:r>
              <a:rPr lang="en-US" sz="2200" dirty="0" err="1"/>
              <a:t>дифференцирования</a:t>
            </a:r>
            <a:r>
              <a:rPr lang="en-US" sz="2200" dirty="0"/>
              <a:t>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2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модель полная (AR и MA), член AR и член MA могут нейтрализовать эффекты друг друга.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/>
              <a:t>В </a:t>
            </a:r>
            <a:r>
              <a:rPr lang="en-US" sz="2200" dirty="0"/>
              <a:t>этом случае </a:t>
            </a:r>
            <a:r>
              <a:rPr lang="en-US" sz="2200" dirty="0" err="1"/>
              <a:t>попробуйте</a:t>
            </a:r>
            <a:r>
              <a:rPr lang="en-US" sz="2200" dirty="0"/>
              <a:t> </a:t>
            </a:r>
            <a:r>
              <a:rPr lang="ru-RU" sz="2200" dirty="0"/>
              <a:t>уменьшить порядки модели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dirty="0" err="1"/>
              <a:t>особенно</a:t>
            </a:r>
            <a:r>
              <a:rPr lang="en-US" sz="2200" dirty="0"/>
              <a:t> если оценки параметров в исходной модели требуют более 10 итераций для схождения.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AR почти равна 1 –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AR на один и увеличить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на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МА почти равна 1 -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МА на один и </a:t>
            </a:r>
            <a:r>
              <a:rPr lang="en-US" sz="2200" dirty="0" err="1"/>
              <a:t>уменьшить</a:t>
            </a:r>
            <a:r>
              <a:rPr lang="en-US" sz="2200" dirty="0"/>
              <a:t>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ряд имеет устойчивый и последовательный </a:t>
            </a:r>
            <a:r>
              <a:rPr lang="en-US" sz="2200" dirty="0" err="1"/>
              <a:t>сезонный</a:t>
            </a:r>
            <a:r>
              <a:rPr lang="en-US" sz="2200" dirty="0"/>
              <a:t> </a:t>
            </a:r>
            <a:r>
              <a:rPr lang="ru-RU" sz="2200" dirty="0"/>
              <a:t>шаблон</a:t>
            </a:r>
            <a:r>
              <a:rPr lang="en-US" sz="2200" dirty="0"/>
              <a:t>, </a:t>
            </a:r>
            <a:r>
              <a:rPr lang="ru-RU" sz="2200" dirty="0"/>
              <a:t>рекомендуется повысить</a:t>
            </a:r>
            <a:r>
              <a:rPr lang="en-US" sz="2200" dirty="0"/>
              <a:t> порядок сезонной разницы.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Используйте</a:t>
            </a:r>
            <a:r>
              <a:rPr lang="en-US" sz="2200" dirty="0"/>
              <a:t> </a:t>
            </a:r>
            <a:r>
              <a:rPr lang="en-US" sz="2200" dirty="0" err="1"/>
              <a:t>сезонн</a:t>
            </a:r>
            <a:r>
              <a:rPr lang="ru-RU" sz="2200" dirty="0" err="1"/>
              <a:t>ое</a:t>
            </a:r>
            <a:r>
              <a:rPr lang="en-US" sz="2200" dirty="0"/>
              <a:t> </a:t>
            </a:r>
            <a:r>
              <a:rPr lang="ru-RU" sz="2200" dirty="0"/>
              <a:t>дифференцирование</a:t>
            </a:r>
            <a:r>
              <a:rPr lang="en-US" sz="2200" dirty="0"/>
              <a:t> </a:t>
            </a:r>
            <a:r>
              <a:rPr lang="ru-RU" sz="2200" dirty="0"/>
              <a:t>в случае</a:t>
            </a:r>
            <a:r>
              <a:rPr lang="en-US" sz="2200" dirty="0"/>
              <a:t> нестационарной сезонности.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01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911225"/>
          </a:xfrm>
        </p:spPr>
        <p:txBody>
          <a:bodyPr>
            <a:normAutofit/>
          </a:bodyPr>
          <a:lstStyle/>
          <a:p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</a:t>
            </a:r>
            <a:r>
              <a:rPr lang="en-US" b="1" dirty="0" err="1"/>
              <a:t>Пример</a:t>
            </a:r>
            <a:endParaRPr lang="en-US" b="1" dirty="0"/>
          </a:p>
        </p:txBody>
      </p:sp>
      <p:pic>
        <p:nvPicPr>
          <p:cNvPr id="22530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45449"/>
            <a:ext cx="3895725" cy="19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34339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628650" y="394967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7075" y="3765007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12" y="1487460"/>
            <a:ext cx="1093469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Вы можете очень эффективно использовать PACF для следующих целей: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определить, сколько лагов нужно включить в уравнение прогнозирования </a:t>
            </a:r>
            <a:r>
              <a:rPr lang="ru-RU" altLang="en-US" sz="2000" dirty="0" err="1"/>
              <a:t>авторегрессивной</a:t>
            </a:r>
            <a:r>
              <a:rPr lang="ru-RU" altLang="en-US" sz="2000" dirty="0"/>
              <a:t> модели.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авторегрессии (AR) модели.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 или проверить, сколько сезонных лагов нужно включить в уравнение модели скользящего среднего для сезонного временного ряда.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сезонного скользящего среднего (SMA) модели.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Quarterly retail trade index in the Euro area (17 countries), 1996--2011, covering wholesale and retail trade, and the repair of motor vehicles and motorcycles. (Index: 2005 = 100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" y="1066611"/>
            <a:ext cx="4113269" cy="2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sonally differenced European retail trade inde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17" y="1005403"/>
            <a:ext cx="6440722" cy="35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9037" y="820737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</a:t>
            </a:r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9" y="3519070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2519" y="3490053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3350" y="5392071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3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В данном примере </a:t>
            </a:r>
            <a:r>
              <a:rPr lang="en-US" sz="2000" dirty="0"/>
              <a:t>p, скорее всего, </a:t>
            </a:r>
            <a:r>
              <a:rPr lang="en-US" sz="2000" dirty="0" err="1"/>
              <a:t>равно</a:t>
            </a:r>
            <a:r>
              <a:rPr lang="en-US" sz="2000" dirty="0"/>
              <a:t> </a:t>
            </a:r>
            <a:r>
              <a:rPr lang="ru-RU" sz="2000" dirty="0"/>
              <a:t>2</a:t>
            </a:r>
            <a:r>
              <a:rPr lang="en-US" sz="2000" dirty="0"/>
              <a:t>, 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последн</a:t>
            </a:r>
            <a:r>
              <a:rPr lang="ru-RU" sz="1600" dirty="0" err="1"/>
              <a:t>ий</a:t>
            </a:r>
            <a:r>
              <a:rPr lang="en-US" sz="1600" dirty="0"/>
              <a:t> </a:t>
            </a:r>
            <a:r>
              <a:rPr lang="en-US" sz="1600" dirty="0" err="1"/>
              <a:t>существенн</a:t>
            </a:r>
            <a:r>
              <a:rPr lang="ru-RU" sz="1600" dirty="0" err="1"/>
              <a:t>ый</a:t>
            </a:r>
            <a:r>
              <a:rPr lang="en-US" sz="1600" dirty="0"/>
              <a:t> </a:t>
            </a:r>
            <a:r>
              <a:rPr lang="ru-RU" sz="1600" dirty="0"/>
              <a:t>лаг</a:t>
            </a:r>
            <a:r>
              <a:rPr lang="en-US" sz="1600" dirty="0"/>
              <a:t> PACF, после которого большинство других не являются значительными.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</a:t>
            </a:r>
            <a:r>
              <a:rPr lang="en-US" sz="2000" dirty="0" err="1"/>
              <a:t>равно</a:t>
            </a:r>
            <a:r>
              <a:rPr lang="en-US" sz="2000" dirty="0"/>
              <a:t> 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 должно быть где-то около 4, как видно на ACF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 может быть 2, так как 24-е и 48-е </a:t>
            </a:r>
            <a:r>
              <a:rPr lang="en-US" sz="2000" dirty="0" err="1"/>
              <a:t>лагы</a:t>
            </a:r>
            <a:r>
              <a:rPr lang="en-US" sz="2000" dirty="0"/>
              <a:t> </a:t>
            </a:r>
            <a:r>
              <a:rPr lang="en-US" sz="2000" dirty="0" err="1"/>
              <a:t>значительны</a:t>
            </a:r>
            <a:r>
              <a:rPr lang="en-US" sz="2000" dirty="0"/>
              <a:t> на PACF.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снова равно 1, потому что мы провели сезонную дифференциацию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Q, вероятно, </a:t>
            </a:r>
            <a:r>
              <a:rPr lang="en-US" sz="2000" dirty="0" err="1"/>
              <a:t>равен</a:t>
            </a:r>
            <a:r>
              <a:rPr lang="en-US" sz="2000" dirty="0"/>
              <a:t> 1</a:t>
            </a:r>
            <a:r>
              <a:rPr lang="ru-RU" sz="2000" dirty="0"/>
              <a:t> - </a:t>
            </a:r>
            <a:r>
              <a:rPr lang="en-US" sz="2000" dirty="0"/>
              <a:t>24-е отставание по ACF значительно, а 48-е - нет.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DEA3292B-3A21-4C0C-A3C3-E89699259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1"/>
          <a:stretch/>
        </p:blipFill>
        <p:spPr bwMode="auto">
          <a:xfrm>
            <a:off x="838200" y="2825133"/>
            <a:ext cx="4604692" cy="40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339884C6-78AF-4D29-BAAB-02C7C0357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4"/>
          <a:stretch/>
        </p:blipFill>
        <p:spPr bwMode="auto">
          <a:xfrm>
            <a:off x="6310373" y="2868706"/>
            <a:ext cx="4906569" cy="38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7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endParaRPr lang="en-US" sz="2000" dirty="0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86"/>
          <a:stretch/>
        </p:blipFill>
        <p:spPr bwMode="auto">
          <a:xfrm>
            <a:off x="313356" y="1436280"/>
            <a:ext cx="11645153" cy="43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2404" y="6102464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Ряд не стационарен, возможно, если убрать среднее, может и можно </a:t>
            </a:r>
            <a:br>
              <a:rPr lang="ru-RU" dirty="0" smtClean="0"/>
            </a:br>
            <a:r>
              <a:rPr lang="ru-RU" dirty="0" smtClean="0"/>
              <a:t>использовать </a:t>
            </a:r>
            <a:r>
              <a:rPr lang="en-US" dirty="0" smtClean="0"/>
              <a:t>ARMA, </a:t>
            </a:r>
            <a:r>
              <a:rPr lang="ru-RU" dirty="0" smtClean="0"/>
              <a:t>но возможно большого порядка.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image.png">
            <a:extLst>
              <a:ext uri="{FF2B5EF4-FFF2-40B4-BE49-F238E27FC236}">
                <a16:creationId xmlns:a16="http://schemas.microsoft.com/office/drawing/2014/main" id="{D10892BB-8D21-40FC-836C-32C6ABB3F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5"/>
          <a:stretch/>
        </p:blipFill>
        <p:spPr bwMode="auto">
          <a:xfrm>
            <a:off x="245127" y="1102938"/>
            <a:ext cx="3664400" cy="33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9" b="26862"/>
          <a:stretch/>
        </p:blipFill>
        <p:spPr bwMode="auto">
          <a:xfrm>
            <a:off x="6204857" y="977155"/>
            <a:ext cx="5473370" cy="24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4" b="1"/>
          <a:stretch/>
        </p:blipFill>
        <p:spPr bwMode="auto">
          <a:xfrm>
            <a:off x="3833640" y="3214864"/>
            <a:ext cx="7362504" cy="35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5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Оценка коэффициента ARMA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 fontScale="62500" lnSpcReduction="20000"/>
              </a:bodyPr>
              <a:lstStyle/>
              <a:p>
                <a:pPr algn="l" rtl="0"/>
                <a:r>
                  <a:rPr lang="en-US" dirty="0"/>
                  <a:t>Существует несколько методов оценки параметров процесса AR и MA. </a:t>
                </a:r>
                <a:endParaRPr lang="ru-RU" dirty="0"/>
              </a:p>
              <a:p>
                <a:pPr algn="l" rtl="0"/>
                <a:r>
                  <a:rPr lang="en-US" dirty="0" err="1"/>
                  <a:t>Оптимизация</a:t>
                </a:r>
                <a:r>
                  <a:rPr lang="en-US" dirty="0"/>
                  <a:t> параметров ARMA может выполняться с помощью нескольких специальных метрик, предназначенных для этой цели.</a:t>
                </a:r>
              </a:p>
              <a:p>
                <a:pPr algn="l" rtl="0"/>
                <a:r>
                  <a:rPr lang="en-US" dirty="0"/>
                  <a:t>Наиболее популярные из них следующие.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Информационный критерий Акаике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Байесовский информационный критерий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/>
                  <a:t> модифицированный информационный критерий Акаике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𝐻𝑄𝐶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+2×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900" dirty="0"/>
                  <a:t> Информационный критерий Ханнана – Куинна</a:t>
                </a:r>
              </a:p>
              <a:p>
                <a:pPr algn="l" rtl="0"/>
                <a:r>
                  <a:rPr lang="en-US" dirty="0"/>
                  <a:t>Где </a:t>
                </a: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оценка правдоподобия модели; </a:t>
                </a:r>
              </a:p>
              <a:p>
                <a:pPr algn="l" rtl="0"/>
                <a:r>
                  <a:rPr lang="en-US" dirty="0"/>
                  <a:t>k - полное количество параметров: </a:t>
                </a:r>
              </a:p>
              <a:p>
                <a:pPr algn="l" rtl="0"/>
                <a:r>
                  <a:rPr lang="en-US" dirty="0"/>
                  <a:t>для ARMA без константы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в другом случае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SARIMA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Специфика этих критериев заключается в совместной оптимизации количества параметров и значения RSS. По этим критериям AIC является наиболее популярным, </a:t>
                </a:r>
                <a:r>
                  <a:rPr lang="en-US" dirty="0" err="1"/>
                  <a:t>но</a:t>
                </a:r>
                <a:r>
                  <a:rPr lang="ru-RU" dirty="0"/>
                  <a:t> п</a:t>
                </a:r>
                <a:r>
                  <a:rPr lang="en-US" dirty="0" err="1"/>
                  <a:t>редполагается</a:t>
                </a:r>
                <a:r>
                  <a:rPr lang="ru-RU" dirty="0"/>
                  <a:t> </a:t>
                </a:r>
                <a:r>
                  <a:rPr lang="en-US" dirty="0" err="1"/>
                  <a:t>AICc</a:t>
                </a:r>
                <a:r>
                  <a:rPr lang="en-US" dirty="0"/>
                  <a:t>, что обеспечит лучший результат. </a:t>
                </a:r>
              </a:p>
              <a:p>
                <a:pPr algn="l" rtl="0"/>
                <a:r>
                  <a:rPr lang="en-US" dirty="0"/>
                  <a:t>Критерии могут быть применены для автоматизации параметрического поиска.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316" t="-1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9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4B302CCE-8A1F-44C4-A3A5-C6594DBE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8443"/>
            <a:ext cx="6057900" cy="37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638175" y="529607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Данные сильно сезонны и явно нестационарны, поэтому сезонная разница будет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использоваться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с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сезонностью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12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sz="1600" dirty="0"/>
          </a:p>
        </p:txBody>
      </p:sp>
      <p:pic>
        <p:nvPicPr>
          <p:cNvPr id="14340" name="Picture 4" descr="image.png">
            <a:extLst>
              <a:ext uri="{FF2B5EF4-FFF2-40B4-BE49-F238E27FC236}">
                <a16:creationId xmlns:a16="http://schemas.microsoft.com/office/drawing/2014/main" id="{54A6615A-6E32-4A6A-98BE-D5514149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72" y="1733340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C0874C-18EE-4E14-95B8-1EB051FE94EB}"/>
              </a:ext>
            </a:extLst>
          </p:cNvPr>
          <p:cNvSpPr/>
          <p:nvPr/>
        </p:nvSpPr>
        <p:spPr>
          <a:xfrm>
            <a:off x="6672263" y="5296071"/>
            <a:ext cx="5273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На данный момент неясно, следует ли нам делать еще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одно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дифференцирование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или нет.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Решаем не делать этого, но выбор не очевиден.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091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515472" y="4913516"/>
            <a:ext cx="11772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На полученном графике есть всплески в PACF при лагах 12 и 24,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ru-RU" dirty="0"/>
              <a:t>нет </a:t>
            </a:r>
            <a:r>
              <a:rPr lang="ru-RU" dirty="0" err="1"/>
              <a:t>вспесков</a:t>
            </a:r>
            <a:r>
              <a:rPr lang="ru-RU" dirty="0"/>
              <a:t> на </a:t>
            </a:r>
            <a:r>
              <a:rPr lang="en-US" dirty="0" err="1"/>
              <a:t>при</a:t>
            </a:r>
            <a:r>
              <a:rPr lang="en-US" dirty="0"/>
              <a:t> сезонных лагах в ACF. Это может указывать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SAR (2). В несезонных лагах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 значительных всплеска PACF, что указывает на </a:t>
            </a:r>
            <a:r>
              <a:rPr lang="en-US" dirty="0" err="1"/>
              <a:t>возможный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AR (3). ACF не указывает на какую-либо простую модель.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Этот</a:t>
            </a:r>
            <a:r>
              <a:rPr lang="en-US" dirty="0"/>
              <a:t> первоначальный анализ предполагает, что возможной моделью для этих данных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ARIMA (3,0,0) (2,1,0) 12.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 err="1"/>
              <a:t>Автоподбор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  <a:r>
              <a:rPr lang="en-US" dirty="0" err="1"/>
              <a:t>опроверга</a:t>
            </a:r>
            <a:r>
              <a:rPr lang="ru-RU" dirty="0"/>
              <a:t>е</a:t>
            </a:r>
            <a:r>
              <a:rPr lang="en-US" dirty="0"/>
              <a:t> первое предположение - лучше использовать модель ARIMA (3,0,1) (0,1,2) 12.</a:t>
            </a:r>
          </a:p>
        </p:txBody>
      </p:sp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D4F6B6DC-6873-47DC-ADF5-51EE38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2" y="1504571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52E6A9-5E3C-4BDA-821A-526120D0FE35}"/>
              </a:ext>
            </a:extLst>
          </p:cNvPr>
          <p:cNvSpPr/>
          <p:nvPr/>
        </p:nvSpPr>
        <p:spPr>
          <a:xfrm>
            <a:off x="6163238" y="1517464"/>
            <a:ext cx="578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Вариации параметров опровергают первое предположение - лучше использовать модель ARIMA (3,0,1) (0,1,2) 12.</a:t>
            </a:r>
            <a:endParaRPr lang="en-US" dirty="0"/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2"/>
          <a:stretch/>
        </p:blipFill>
        <p:spPr bwMode="auto">
          <a:xfrm>
            <a:off x="6181099" y="2516948"/>
            <a:ext cx="2193780" cy="23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6"/>
          <a:stretch/>
        </p:blipFill>
        <p:spPr bwMode="auto">
          <a:xfrm>
            <a:off x="8459182" y="2516948"/>
            <a:ext cx="1375983" cy="23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6"/>
            <a:ext cx="11196735" cy="612028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/>
              <a:t>Пример </a:t>
            </a:r>
            <a:r>
              <a:rPr lang="en-US" sz="2800" b="1" dirty="0" err="1"/>
              <a:t>оценки</a:t>
            </a:r>
            <a:r>
              <a:rPr lang="en-US" sz="2800" b="1" dirty="0"/>
              <a:t> </a:t>
            </a:r>
            <a:r>
              <a:rPr lang="ru-RU" sz="2800" b="1" dirty="0"/>
              <a:t>остаточной части</a:t>
            </a:r>
            <a:r>
              <a:rPr lang="en-US" sz="2800" b="1" dirty="0"/>
              <a:t> ARMA </a:t>
            </a:r>
            <a:r>
              <a:rPr lang="ru-RU" sz="2800" b="1" dirty="0"/>
              <a:t>для предыдущего слайда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графике</a:t>
            </a:r>
            <a:r>
              <a:rPr lang="en-US" sz="2000" dirty="0"/>
              <a:t> </a:t>
            </a:r>
            <a:r>
              <a:rPr lang="ru-RU" sz="2000" dirty="0"/>
              <a:t>остатков </a:t>
            </a:r>
            <a:r>
              <a:rPr lang="en-US" sz="2000" dirty="0" err="1"/>
              <a:t>наблюдается</a:t>
            </a:r>
            <a:r>
              <a:rPr lang="en-US" sz="2000" dirty="0"/>
              <a:t>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BF43F526-6D3D-44CD-A0A0-0D4DC93E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2340322"/>
            <a:ext cx="5460868" cy="33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B907D4-C1AC-4ECB-9E69-5D7355BFAF64}"/>
              </a:ext>
            </a:extLst>
          </p:cNvPr>
          <p:cNvSpPr/>
          <p:nvPr/>
        </p:nvSpPr>
        <p:spPr>
          <a:xfrm>
            <a:off x="5849472" y="13246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 ACF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остатков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есть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несколько значительных всплесков, поэтому модель не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соответствует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требованиям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Ljung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-Box test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(критерию стат. значимости)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Это значит, что м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одель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конечно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можно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для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интервалы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 могут быть неточными из-за коррелированных остатков.</a:t>
            </a:r>
            <a:endParaRPr lang="en-US" dirty="0"/>
          </a:p>
        </p:txBody>
      </p:sp>
      <p:pic>
        <p:nvPicPr>
          <p:cNvPr id="16388" name="Picture 4" descr="image.png">
            <a:extLst>
              <a:ext uri="{FF2B5EF4-FFF2-40B4-BE49-F238E27FC236}">
                <a16:creationId xmlns:a16="http://schemas.microsoft.com/office/drawing/2014/main" id="{2F065641-E48C-4AE8-982E-8ED9A79E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4026527"/>
            <a:ext cx="4088886" cy="25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0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" y="820737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1163" y="1066609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844" y="4022338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en-US" altLang="ru-RU" dirty="0">
                <a:solidFill>
                  <a:srgbClr val="40A070"/>
                </a:solidFill>
                <a:latin typeface="Hack"/>
              </a:rPr>
              <a:t>3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Residuals from the fitted ARIMA(0,1,1)(0,1,1)$_4$ model for the European retail trade index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573" y="2080725"/>
            <a:ext cx="4582750" cy="27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892378" y="1849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 Residuals from the fitted ARIMA(0,1,1)(0,1,1)</a:t>
            </a:r>
            <a:r>
              <a:rPr lang="en-US" dirty="0">
                <a:solidFill>
                  <a:srgbClr val="222222"/>
                </a:solidFill>
                <a:latin typeface="MJXc-TeX-main-R"/>
              </a:rPr>
              <a:t>4</a:t>
            </a:r>
            <a:r>
              <a:rPr lang="en-US" dirty="0">
                <a:solidFill>
                  <a:srgbClr val="222222"/>
                </a:solidFill>
                <a:latin typeface="Fira Sans"/>
              </a:rPr>
              <a:t>4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3077" name="Picture 5" descr="Residuals from the fitted ARIMA(0,1,3)(0,1,1)$_4$ model for the European retail trade index dat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4" y="4395363"/>
            <a:ext cx="3925143" cy="23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2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Другие модели, подобные SARIMA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</a:rPr>
              <a:t>Помимо</a:t>
            </a:r>
            <a:r>
              <a:rPr lang="en-US" altLang="en-US" sz="2000" dirty="0">
                <a:solidFill>
                  <a:srgbClr val="000000"/>
                </a:solidFill>
              </a:rPr>
              <a:t> обсуждаемой выше модели SARIMA, она обычно рассматривается как несколько других: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000" b="1" dirty="0">
                <a:solidFill>
                  <a:srgbClr val="000000"/>
                </a:solidFill>
              </a:rPr>
              <a:t>SARIMAX</a:t>
            </a:r>
            <a:r>
              <a:rPr lang="en-US" altLang="en-US" sz="2000" dirty="0">
                <a:solidFill>
                  <a:srgbClr val="000000"/>
                </a:solidFill>
              </a:rPr>
              <a:t> - Модель SARIMA с экзогенными добавочными факторами.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en-US" altLang="en-US" sz="2000" b="1" dirty="0">
                <a:solidFill>
                  <a:srgbClr val="000000"/>
                </a:solidFill>
              </a:rPr>
              <a:t>ARIFMA</a:t>
            </a:r>
            <a:r>
              <a:rPr lang="en-US" altLang="en-US" sz="2000" dirty="0">
                <a:solidFill>
                  <a:srgbClr val="000000"/>
                </a:solidFill>
              </a:rPr>
              <a:t>- Модель ARIMA с использованием дробных производных (и дробного интегрирования).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en-US" altLang="en-US" sz="2000" b="1" dirty="0">
                <a:solidFill>
                  <a:srgbClr val="000000"/>
                </a:solidFill>
              </a:rPr>
              <a:t>VAR, VMA, VARMA</a:t>
            </a:r>
            <a:r>
              <a:rPr lang="en-US" altLang="en-US" sz="2000" dirty="0">
                <a:solidFill>
                  <a:srgbClr val="000000"/>
                </a:solidFill>
              </a:rPr>
              <a:t> - многомерные модели.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r>
              <a:rPr lang="en-US" altLang="en-US" sz="2000" b="1" dirty="0">
                <a:solidFill>
                  <a:srgbClr val="000000"/>
                </a:solidFill>
              </a:rPr>
              <a:t>NAR, NARX, NARMA</a:t>
            </a:r>
            <a:r>
              <a:rPr lang="en-US" altLang="en-US" sz="2000" dirty="0">
                <a:solidFill>
                  <a:srgbClr val="000000"/>
                </a:solidFill>
              </a:rPr>
              <a:t> -Нелинейный AR (NAR), Нелинейный AR с </a:t>
            </a:r>
            <a:r>
              <a:rPr lang="en-US" altLang="en-US" sz="2000" dirty="0" err="1">
                <a:solidFill>
                  <a:srgbClr val="000000"/>
                </a:solidFill>
              </a:rPr>
              <a:t>преувеличенный</a:t>
            </a:r>
            <a:r>
              <a:rPr lang="en-US" altLang="en-US" sz="2000" dirty="0">
                <a:solidFill>
                  <a:srgbClr val="000000"/>
                </a:solidFill>
              </a:rPr>
              <a:t> коэффициенты (NARX), нелинейный ARMA (NARMA) и </a:t>
            </a:r>
            <a:r>
              <a:rPr lang="en-US" altLang="en-US" sz="2000" dirty="0" err="1">
                <a:solidFill>
                  <a:srgbClr val="000000"/>
                </a:solidFill>
              </a:rPr>
              <a:t>так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далее</a:t>
            </a:r>
            <a:r>
              <a:rPr lang="en-US" altLang="en-US" sz="2000" dirty="0">
                <a:solidFill>
                  <a:srgbClr val="000000"/>
                </a:solidFill>
              </a:rPr>
              <a:t>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819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Экзогенны</a:t>
                </a:r>
                <a:r>
                  <a:rPr lang="ru-RU" dirty="0"/>
                  <a:t>е</a:t>
                </a:r>
                <a:r>
                  <a:rPr lang="en-US" dirty="0"/>
                  <a:t> </a:t>
                </a:r>
                <a:r>
                  <a:rPr lang="en-US" dirty="0" err="1"/>
                  <a:t>фактор</a:t>
                </a:r>
                <a:r>
                  <a:rPr lang="ru-RU" dirty="0"/>
                  <a:t>ы</a:t>
                </a:r>
                <a:r>
                  <a:rPr lang="en-US" dirty="0"/>
                  <a:t> (</a:t>
                </a:r>
                <a:r>
                  <a:rPr lang="en-US" dirty="0" err="1"/>
                  <a:t>exdogs</a:t>
                </a:r>
                <a:r>
                  <a:rPr lang="en-US" dirty="0"/>
                  <a:t>, экзогенные ковариаты)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или набор факторов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явля</a:t>
                </a:r>
                <a:r>
                  <a:rPr lang="ru-RU" dirty="0"/>
                  <a:t>ю</a:t>
                </a:r>
                <a:r>
                  <a:rPr lang="en-US" dirty="0" err="1"/>
                  <a:t>тся</a:t>
                </a:r>
                <a:r>
                  <a:rPr lang="en-US" dirty="0"/>
                  <a:t> </a:t>
                </a:r>
                <a:r>
                  <a:rPr lang="ru-RU" dirty="0"/>
                  <a:t>дополнительными</a:t>
                </a:r>
                <a:r>
                  <a:rPr lang="en-US" dirty="0"/>
                  <a:t> </a:t>
                </a:r>
                <a:r>
                  <a:rPr lang="en-US" dirty="0" err="1"/>
                  <a:t>факторам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:r>
                  <a:rPr lang="en-US" dirty="0" err="1"/>
                  <a:t>целевой</a:t>
                </a:r>
                <a:r>
                  <a:rPr lang="en-US" dirty="0"/>
                  <a:t> </a:t>
                </a:r>
                <a:r>
                  <a:rPr lang="en-US" dirty="0" err="1"/>
                  <a:t>переменной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которые статистически не зависят от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нее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dirty="0" err="1"/>
                  <a:t>но</a:t>
                </a:r>
                <a:r>
                  <a:rPr lang="en-US" dirty="0"/>
                  <a:t> </a:t>
                </a:r>
                <a:r>
                  <a:rPr lang="en-US" dirty="0" err="1"/>
                  <a:t>влия</a:t>
                </a:r>
                <a:r>
                  <a:rPr lang="ru-RU" dirty="0"/>
                  <a:t>ют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нее</a:t>
                </a:r>
                <a:r>
                  <a:rPr lang="en-US" dirty="0"/>
                  <a:t>. </a:t>
                </a: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Например</a:t>
                </a:r>
                <a:r>
                  <a:rPr lang="en-US" dirty="0"/>
                  <a:t>, </a:t>
                </a:r>
                <a:r>
                  <a:rPr lang="en-US" dirty="0" err="1"/>
                  <a:t>средняя</a:t>
                </a:r>
                <a:r>
                  <a:rPr lang="en-US" dirty="0"/>
                  <a:t> цена на нефть на предыдущей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влияет на </a:t>
                </a:r>
                <a:r>
                  <a:rPr lang="en-US" dirty="0" err="1"/>
                  <a:t>обменный</a:t>
                </a:r>
                <a:r>
                  <a:rPr lang="en-US" dirty="0"/>
                  <a:t> </a:t>
                </a:r>
                <a:r>
                  <a:rPr lang="en-US" dirty="0" err="1"/>
                  <a:t>курс</a:t>
                </a:r>
                <a:r>
                  <a:rPr lang="ru-RU" dirty="0"/>
                  <a:t> валют</a:t>
                </a:r>
                <a:r>
                  <a:rPr lang="en-US" dirty="0"/>
                  <a:t> на этой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l" rt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Вы можете использовать модель SARIMAX, чтобы проверить, влияет ли набор экзогенных переменных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основной</a:t>
                </a:r>
                <a:r>
                  <a:rPr lang="en-US" dirty="0"/>
                  <a:t> временной ряд. </a:t>
                </a:r>
                <a:endParaRPr lang="ru-RU" dirty="0"/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9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/>
                  <a:t>Для</a:t>
                </a:r>
                <a:r>
                  <a:rPr lang="en-US" sz="2400" dirty="0"/>
                  <a:t> ARMAX</a:t>
                </a:r>
                <a:r>
                  <a:rPr lang="ru-RU" sz="2400" dirty="0"/>
                  <a:t> экзогенные</a:t>
                </a:r>
                <a:r>
                  <a:rPr lang="en-US" sz="2400" dirty="0"/>
                  <a:t> </a:t>
                </a:r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 могут </a:t>
                </a:r>
                <a:r>
                  <a:rPr lang="en-US" sz="2400" dirty="0" err="1"/>
                  <a:t>быть</a:t>
                </a:r>
                <a:r>
                  <a:rPr lang="en-US" sz="2400" dirty="0"/>
                  <a:t> </a:t>
                </a:r>
                <a:r>
                  <a:rPr lang="ru-RU" sz="2400" dirty="0"/>
                  <a:t>введены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коэффициент при </a:t>
                </a:r>
                <a:r>
                  <a:rPr lang="en-US" sz="2400" dirty="0" err="1"/>
                  <a:t>exdogs</a:t>
                </a:r>
                <a:r>
                  <a:rPr lang="en-US" sz="2400" dirty="0"/>
                  <a:t> влиять;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являются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т</a:t>
                </a:r>
                <a:r>
                  <a:rPr lang="ru-RU" sz="2400" dirty="0"/>
                  <a:t>ое значение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того </a:t>
                </a:r>
                <a:r>
                  <a:rPr lang="en-US" sz="2400" dirty="0" err="1"/>
                  <a:t>экзогенн</a:t>
                </a:r>
                <a:r>
                  <a:rPr lang="ru-RU" sz="2400" dirty="0"/>
                  <a:t>ого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</a:t>
                </a:r>
                <a:r>
                  <a:rPr lang="ru-RU" sz="2400" dirty="0"/>
                  <a:t>а</a:t>
                </a:r>
                <a:r>
                  <a:rPr lang="en-US" sz="2400" dirty="0"/>
                  <a:t>. </a:t>
                </a:r>
                <a:endParaRPr lang="ru-RU" sz="2400" dirty="0"/>
              </a:p>
              <a:p>
                <a:pPr algn="l" rtl="0"/>
                <a:r>
                  <a:rPr lang="en-US" sz="2400" dirty="0"/>
                  <a:t>В более обобщенном виде модель SARIMAX может быть представлена ​​как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dirty="0"/>
                  <a:t> - коэффициенты при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вектор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для каждого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, очевидно коррелирующие с </a:t>
                </a:r>
                <a:r>
                  <a:rPr lang="en-US" sz="2400" dirty="0" err="1"/>
                  <a:t>рядом</a:t>
                </a:r>
                <a:r>
                  <a:rPr lang="ru-RU" sz="2400" dirty="0"/>
                  <a:t>(входные)</a:t>
                </a:r>
                <a:r>
                  <a:rPr lang="en-US" sz="2400" dirty="0"/>
                  <a:t>, можно рассматривать как эндогенные (</a:t>
                </a:r>
                <a:r>
                  <a:rPr lang="en-US" sz="2400" dirty="0" err="1"/>
                  <a:t>эндоги</a:t>
                </a:r>
                <a:r>
                  <a:rPr lang="en-US" sz="2400" dirty="0"/>
                  <a:t>). </a:t>
                </a:r>
                <a:endParaRPr lang="ru-RU" sz="2400" dirty="0"/>
              </a:p>
              <a:p>
                <a:r>
                  <a:rPr lang="ru-RU" sz="2400" dirty="0"/>
                  <a:t>Факторы не имеющие линейной корреляции с временным рядом можно рассматривать как </a:t>
                </a:r>
                <a:r>
                  <a:rPr lang="en-US" sz="2400" dirty="0" err="1"/>
                  <a:t>экзогенны</a:t>
                </a:r>
                <a:r>
                  <a:rPr lang="ru-RU" sz="2400" dirty="0"/>
                  <a:t>е</a:t>
                </a:r>
                <a:endParaRPr lang="en-US" sz="2400" dirty="0"/>
              </a:p>
              <a:p>
                <a:r>
                  <a:rPr lang="en-US" sz="2400" dirty="0"/>
                  <a:t>Примером эндогенных факторов является влияние осадков на </a:t>
                </a:r>
                <a:r>
                  <a:rPr lang="en-US" sz="2400" dirty="0" err="1"/>
                  <a:t>рост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растений</a:t>
                </a:r>
                <a:r>
                  <a:rPr lang="ru-RU" sz="2400" dirty="0"/>
                  <a:t> 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факторов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коррелируют</a:t>
                </a:r>
                <a:r>
                  <a:rPr lang="en-US" sz="2400" dirty="0"/>
                  <a:t> и</a:t>
                </a:r>
                <a:r>
                  <a:rPr lang="ru-RU" sz="2400" dirty="0"/>
                  <a:t> их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изучают</a:t>
                </a:r>
                <a:r>
                  <a:rPr lang="en-US" sz="2400" dirty="0"/>
                  <a:t> </a:t>
                </a:r>
                <a:r>
                  <a:rPr lang="ru-RU" sz="2400" dirty="0"/>
                  <a:t>вместе</a:t>
                </a:r>
                <a:r>
                  <a:rPr lang="en-US" sz="2400" dirty="0"/>
                  <a:t>.</a:t>
                </a:r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685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2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8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52288"/>
          <a:stretch/>
        </p:blipFill>
        <p:spPr bwMode="auto">
          <a:xfrm>
            <a:off x="397631" y="1222860"/>
            <a:ext cx="11535688" cy="34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0979" y="5140171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Видна явная сезонность в </a:t>
            </a:r>
            <a:r>
              <a:rPr lang="ru-RU" dirty="0" err="1" smtClean="0"/>
              <a:t>нестационарносит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0" b="26618"/>
          <a:stretch/>
        </p:blipFill>
        <p:spPr bwMode="auto">
          <a:xfrm>
            <a:off x="386228" y="810526"/>
            <a:ext cx="11107272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3301" y="5459767"/>
            <a:ext cx="765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Видно, что есть </a:t>
            </a:r>
            <a:r>
              <a:rPr lang="en-US" dirty="0" smtClean="0"/>
              <a:t>AR 2 </a:t>
            </a:r>
            <a:r>
              <a:rPr lang="ru-RU" dirty="0" smtClean="0"/>
              <a:t>порядка, видно что есть какое-то </a:t>
            </a:r>
            <a:r>
              <a:rPr lang="en-US" dirty="0" smtClean="0"/>
              <a:t>MA, </a:t>
            </a:r>
            <a:r>
              <a:rPr lang="ru-RU" dirty="0" smtClean="0"/>
              <a:t>пусть 1 порядка, </a:t>
            </a:r>
            <a:br>
              <a:rPr lang="ru-RU" dirty="0" smtClean="0"/>
            </a:br>
            <a:r>
              <a:rPr lang="ru-RU" dirty="0" smtClean="0"/>
              <a:t>по выбросам АКФ можно сказать об одной </a:t>
            </a:r>
            <a:r>
              <a:rPr lang="en-US" dirty="0" smtClean="0"/>
              <a:t>SAR </a:t>
            </a:r>
            <a:r>
              <a:rPr lang="ru-RU" dirty="0" smtClean="0"/>
              <a:t>составляющей – 1 выброс,</a:t>
            </a:r>
          </a:p>
          <a:p>
            <a:r>
              <a:rPr lang="ru-RU" dirty="0" smtClean="0"/>
              <a:t>По выбросам ЧАКФ можно сказать что мин. 2 </a:t>
            </a:r>
            <a:r>
              <a:rPr lang="en-US" dirty="0" smtClean="0"/>
              <a:t>SMA </a:t>
            </a:r>
            <a:r>
              <a:rPr lang="ru-RU" dirty="0" smtClean="0"/>
              <a:t>составляющих.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9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 smtClean="0"/>
              <a:t>v</a:t>
            </a:r>
            <a:endParaRPr lang="en-US" sz="2000" dirty="0"/>
          </a:p>
        </p:txBody>
      </p:sp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1" b="1"/>
          <a:stretch/>
        </p:blipFill>
        <p:spPr bwMode="auto">
          <a:xfrm>
            <a:off x="246528" y="1137660"/>
            <a:ext cx="11551154" cy="4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Алгоритм подбора модели SARIMA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300" dirty="0" err="1" smtClean="0"/>
              <a:t>Определение</a:t>
            </a:r>
            <a:r>
              <a:rPr lang="en-US" sz="2300" dirty="0" smtClean="0"/>
              <a:t> </a:t>
            </a:r>
            <a:r>
              <a:rPr lang="en-US" sz="2300" dirty="0"/>
              <a:t>порядка обычного дифференцирования, </a:t>
            </a:r>
          </a:p>
          <a:p>
            <a:pPr lvl="2">
              <a:lnSpc>
                <a:spcPct val="120000"/>
              </a:lnSpc>
            </a:pPr>
            <a:r>
              <a:rPr lang="en-US" sz="2300" dirty="0" err="1"/>
              <a:t>необходимо</a:t>
            </a:r>
            <a:r>
              <a:rPr lang="en-US" sz="2300" dirty="0"/>
              <a:t> </a:t>
            </a:r>
            <a:r>
              <a:rPr lang="en-US" sz="2300" dirty="0" err="1"/>
              <a:t>для</a:t>
            </a:r>
            <a:r>
              <a:rPr lang="en-US" sz="2300" dirty="0"/>
              <a:t> </a:t>
            </a:r>
            <a:r>
              <a:rPr lang="ru-RU" sz="2300" dirty="0"/>
              <a:t>приведения ряда к стационарно</a:t>
            </a:r>
            <a:r>
              <a:rPr lang="en-US" sz="2300" dirty="0"/>
              <a:t>c</a:t>
            </a:r>
            <a:r>
              <a:rPr lang="ru-RU" sz="2300" dirty="0" err="1"/>
              <a:t>ти</a:t>
            </a:r>
            <a:r>
              <a:rPr lang="en-US" sz="2300" dirty="0"/>
              <a:t> (чтобы исключить тренд).</a:t>
            </a:r>
          </a:p>
          <a:p>
            <a:pPr lvl="1" algn="l" rtl="0">
              <a:lnSpc>
                <a:spcPct val="120000"/>
              </a:lnSpc>
            </a:pPr>
            <a:r>
              <a:rPr lang="ru-RU" sz="2300" dirty="0" smtClean="0"/>
              <a:t>Определение порядка основной сезонности.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Проверка</a:t>
            </a:r>
            <a:r>
              <a:rPr lang="en-US" sz="2300" dirty="0" smtClean="0"/>
              <a:t> </a:t>
            </a:r>
            <a:r>
              <a:rPr lang="en-US" sz="2300" dirty="0"/>
              <a:t>влияния сезонной составляющей и, возможно, </a:t>
            </a:r>
            <a:r>
              <a:rPr lang="en-US" sz="2300" dirty="0" err="1"/>
              <a:t>устранение</a:t>
            </a:r>
            <a:r>
              <a:rPr lang="ru-RU" sz="2300" dirty="0"/>
              <a:t> сильной</a:t>
            </a:r>
            <a:r>
              <a:rPr lang="en-US" sz="2300" dirty="0"/>
              <a:t> </a:t>
            </a:r>
            <a:r>
              <a:rPr lang="en-US" sz="2300" dirty="0" err="1"/>
              <a:t>сезонности</a:t>
            </a:r>
            <a:r>
              <a:rPr lang="en-US" sz="2300" dirty="0"/>
              <a:t> </a:t>
            </a:r>
            <a:r>
              <a:rPr lang="ru-RU" sz="2300" dirty="0"/>
              <a:t>путем сезонного дифференцирования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 smtClean="0"/>
              <a:t>ов</a:t>
            </a:r>
            <a:r>
              <a:rPr lang="ru-RU" sz="2300" dirty="0" smtClean="0"/>
              <a:t> начальных </a:t>
            </a:r>
            <a:r>
              <a:rPr lang="ru-RU" sz="2300" dirty="0" err="1" smtClean="0"/>
              <a:t>значенй</a:t>
            </a:r>
            <a:r>
              <a:rPr lang="en-US" sz="2300" dirty="0" smtClean="0"/>
              <a:t> </a:t>
            </a:r>
            <a:r>
              <a:rPr lang="en-US" sz="2300" dirty="0"/>
              <a:t>AR и MA</a:t>
            </a:r>
            <a:r>
              <a:rPr lang="en-US" sz="2300" dirty="0" smtClean="0"/>
              <a:t>.</a:t>
            </a:r>
            <a:endParaRPr lang="ru-RU" sz="2300" dirty="0" smtClean="0"/>
          </a:p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</a:t>
            </a:r>
            <a:r>
              <a:rPr lang="ru-RU" sz="2300" dirty="0" smtClean="0"/>
              <a:t>значений сезонных</a:t>
            </a:r>
            <a:r>
              <a:rPr lang="en-US" sz="2300" dirty="0" smtClean="0"/>
              <a:t> </a:t>
            </a:r>
            <a:r>
              <a:rPr lang="en-US" sz="2300" dirty="0"/>
              <a:t>S</a:t>
            </a:r>
            <a:r>
              <a:rPr lang="en-US" sz="2300" dirty="0" smtClean="0"/>
              <a:t>AR </a:t>
            </a:r>
            <a:r>
              <a:rPr lang="en-US" sz="2300" dirty="0"/>
              <a:t>и </a:t>
            </a:r>
            <a:r>
              <a:rPr lang="en-US" sz="2300" dirty="0" smtClean="0"/>
              <a:t>SMA</a:t>
            </a:r>
            <a:r>
              <a:rPr lang="en-US" sz="2300" dirty="0"/>
              <a:t>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Расчет</a:t>
            </a:r>
            <a:r>
              <a:rPr lang="en-US" sz="2300" dirty="0" smtClean="0"/>
              <a:t> </a:t>
            </a:r>
            <a:r>
              <a:rPr lang="en-US" sz="2300" dirty="0" err="1"/>
              <a:t>коэффициентов</a:t>
            </a:r>
            <a:r>
              <a:rPr lang="en-US" sz="2300" dirty="0" smtClean="0"/>
              <a:t>.</a:t>
            </a:r>
            <a:endParaRPr lang="ru-RU" sz="2300" dirty="0" smtClean="0"/>
          </a:p>
          <a:p>
            <a:pPr lvl="1" algn="l" rtl="0">
              <a:lnSpc>
                <a:spcPct val="120000"/>
              </a:lnSpc>
            </a:pPr>
            <a:r>
              <a:rPr lang="ru-RU" sz="2300" dirty="0" smtClean="0"/>
              <a:t>Варьирование порядков модели</a:t>
            </a:r>
            <a:endParaRPr lang="en-US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 smtClean="0"/>
              <a:t>Проверка</a:t>
            </a:r>
            <a:r>
              <a:rPr lang="en-US" sz="2300" dirty="0" smtClean="0"/>
              <a:t> </a:t>
            </a:r>
            <a:r>
              <a:rPr lang="en-US" sz="2300" dirty="0" err="1"/>
              <a:t>результатов</a:t>
            </a:r>
            <a:r>
              <a:rPr lang="en-US" sz="2300" dirty="0"/>
              <a:t> </a:t>
            </a:r>
            <a:r>
              <a:rPr lang="ru-RU" sz="2300" dirty="0"/>
              <a:t>на </a:t>
            </a:r>
            <a:r>
              <a:rPr lang="en-US" sz="2300" dirty="0" err="1"/>
              <a:t>валидационн</a:t>
            </a:r>
            <a:r>
              <a:rPr lang="ru-RU" sz="2300" dirty="0"/>
              <a:t>ой</a:t>
            </a:r>
            <a:r>
              <a:rPr lang="en-US" sz="2300" dirty="0"/>
              <a:t> </a:t>
            </a:r>
            <a:r>
              <a:rPr lang="ru-RU" sz="2300" dirty="0"/>
              <a:t>выборке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endParaRPr lang="en-US" sz="2300" dirty="0"/>
          </a:p>
          <a:p>
            <a:pPr algn="l" rtl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28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5"/>
            <a:ext cx="11489752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i="1" dirty="0">
                <a:solidFill>
                  <a:srgbClr val="000000"/>
                </a:solidFill>
              </a:rPr>
              <a:t>Правила отбора </a:t>
            </a:r>
            <a:r>
              <a:rPr lang="en-US" altLang="en-US" sz="2400" i="1" dirty="0" err="1">
                <a:solidFill>
                  <a:srgbClr val="000000"/>
                </a:solidFill>
              </a:rPr>
              <a:t>исходных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ru-RU" altLang="en-US" sz="2400" i="1" dirty="0">
                <a:solidFill>
                  <a:srgbClr val="000000"/>
                </a:solidFill>
              </a:rPr>
              <a:t>значений порядка</a:t>
            </a:r>
            <a:endParaRPr lang="en-US" altLang="en-US" sz="24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</a:rPr>
              <a:t>Правильный </a:t>
            </a:r>
            <a:r>
              <a:rPr lang="en-US" altLang="en-US" sz="2400" b="1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𝑑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это </a:t>
            </a:r>
            <a:r>
              <a:rPr lang="en-US" altLang="en-US" sz="2400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разности</a:t>
            </a:r>
            <a:r>
              <a:rPr lang="ru-RU" altLang="en-US" sz="2400" dirty="0">
                <a:solidFill>
                  <a:srgbClr val="000000"/>
                </a:solidFill>
              </a:rPr>
              <a:t>, который делает </a:t>
            </a:r>
            <a:r>
              <a:rPr lang="en-US" altLang="en-US" sz="2400" u="sng" dirty="0" err="1">
                <a:solidFill>
                  <a:srgbClr val="000000"/>
                </a:solidFill>
              </a:rPr>
              <a:t>временной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ряд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ru-RU" altLang="en-US" sz="2400" u="sng" dirty="0" smtClean="0">
                <a:solidFill>
                  <a:srgbClr val="000000"/>
                </a:solidFill>
              </a:rPr>
              <a:t>максимально </a:t>
            </a:r>
            <a:r>
              <a:rPr lang="en-US" altLang="en-US" sz="2400" u="sng" dirty="0" err="1" smtClean="0">
                <a:solidFill>
                  <a:srgbClr val="000000"/>
                </a:solidFill>
              </a:rPr>
              <a:t>шумоподобным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т.е. </a:t>
            </a:r>
            <a:r>
              <a:rPr lang="ru-RU" altLang="en-US" dirty="0">
                <a:solidFill>
                  <a:srgbClr val="000000"/>
                </a:solidFill>
              </a:rPr>
              <a:t>значения </a:t>
            </a:r>
            <a:r>
              <a:rPr lang="en-US" altLang="en-US" dirty="0" err="1">
                <a:solidFill>
                  <a:srgbClr val="000000"/>
                </a:solidFill>
              </a:rPr>
              <a:t>колеблется</a:t>
            </a:r>
            <a:r>
              <a:rPr lang="en-US" altLang="en-US" dirty="0">
                <a:solidFill>
                  <a:srgbClr val="000000"/>
                </a:solidFill>
              </a:rPr>
              <a:t> около четко определенного </a:t>
            </a:r>
            <a:r>
              <a:rPr lang="en-US" altLang="en-US" dirty="0" err="1">
                <a:solidFill>
                  <a:srgbClr val="000000"/>
                </a:solidFill>
              </a:rPr>
              <a:t>среднего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dirty="0" smtClean="0">
                <a:solidFill>
                  <a:srgbClr val="000000"/>
                </a:solidFill>
              </a:rPr>
              <a:t/>
            </a:r>
            <a:br>
              <a:rPr lang="ru-RU" altLang="en-US" dirty="0" smtClean="0">
                <a:solidFill>
                  <a:srgbClr val="000000"/>
                </a:solidFill>
              </a:rPr>
            </a:br>
            <a:r>
              <a:rPr lang="en-US" altLang="en-US" dirty="0" smtClean="0">
                <a:solidFill>
                  <a:srgbClr val="000000"/>
                </a:solidFill>
              </a:rPr>
              <a:t>и</a:t>
            </a:r>
            <a:r>
              <a:rPr lang="ru-RU" altLang="en-US" dirty="0" smtClean="0">
                <a:solidFill>
                  <a:srgbClr val="000000"/>
                </a:solidFill>
              </a:rPr>
              <a:t> </a:t>
            </a:r>
            <a:r>
              <a:rPr lang="ru-RU" altLang="en-US" dirty="0">
                <a:solidFill>
                  <a:srgbClr val="000000"/>
                </a:solidFill>
              </a:rPr>
              <a:t>имеют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почти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постоянн</a:t>
            </a:r>
            <a:r>
              <a:rPr lang="ru-RU" altLang="en-US" dirty="0" err="1">
                <a:solidFill>
                  <a:srgbClr val="000000"/>
                </a:solidFill>
              </a:rPr>
              <a:t>ый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разброс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 smtClean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 smtClean="0">
                <a:solidFill>
                  <a:srgbClr val="000000"/>
                </a:solidFill>
              </a:rPr>
              <a:t>Используйте</a:t>
            </a:r>
            <a:r>
              <a:rPr lang="en-US" altLang="en-US" sz="2400" u="sng" dirty="0" smtClean="0">
                <a:solidFill>
                  <a:srgbClr val="000000"/>
                </a:solidFill>
              </a:rPr>
              <a:t> </a:t>
            </a:r>
            <a:r>
              <a:rPr lang="en-US" altLang="en-US" sz="2400" u="sng" dirty="0">
                <a:solidFill>
                  <a:srgbClr val="000000"/>
                </a:solidFill>
              </a:rPr>
              <a:t>сезонную производную только в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ru-RU" altLang="en-US" sz="2400" u="sng" dirty="0">
                <a:solidFill>
                  <a:srgbClr val="000000"/>
                </a:solidFill>
              </a:rPr>
              <a:t> влияния</a:t>
            </a:r>
            <a:r>
              <a:rPr lang="en-US" altLang="en-US" sz="2400" u="sng" dirty="0">
                <a:solidFill>
                  <a:srgbClr val="000000"/>
                </a:solidFill>
              </a:rPr>
              <a:t>.</a:t>
            </a:r>
            <a:endParaRPr lang="ru-RU" altLang="en-US" sz="2400" u="sng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dirty="0" smtClean="0">
                <a:solidFill>
                  <a:srgbClr val="000000"/>
                </a:solidFill>
              </a:rPr>
              <a:t> Следует </a:t>
            </a:r>
            <a:r>
              <a:rPr lang="ru-RU" altLang="en-US" sz="2400" dirty="0">
                <a:solidFill>
                  <a:srgbClr val="000000"/>
                </a:solidFill>
              </a:rPr>
              <a:t>проверить продифференцированный ряд на </a:t>
            </a:r>
            <a:r>
              <a:rPr lang="en-US" altLang="en-US" sz="2400" dirty="0" err="1">
                <a:solidFill>
                  <a:srgbClr val="000000"/>
                </a:solidFill>
              </a:rPr>
              <a:t>стационарность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по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критериям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указанным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ru-RU" altLang="en-US" sz="2400" dirty="0">
                <a:solidFill>
                  <a:srgbClr val="000000"/>
                </a:solidFill>
              </a:rPr>
              <a:t>ранее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  <a:endParaRPr lang="ru-RU" altLang="en-US" sz="2400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 smtClean="0">
                <a:solidFill>
                  <a:srgbClr val="000000"/>
                </a:solidFill>
              </a:rPr>
              <a:t>Выбираем порядки моделей</a:t>
            </a:r>
            <a:endParaRPr lang="ru-RU" altLang="en-US" sz="2400" u="sng" dirty="0">
              <a:solidFill>
                <a:srgbClr val="0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2161</Words>
  <Application>Microsoft Office PowerPoint</Application>
  <PresentationFormat>Широкоэкранный</PresentationFormat>
  <Paragraphs>296</Paragraphs>
  <Slides>48</Slides>
  <Notes>0</Notes>
  <HiddenSlides>25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Cambria Math</vt:lpstr>
      <vt:lpstr>Fira Sans</vt:lpstr>
      <vt:lpstr>Georgia</vt:lpstr>
      <vt:lpstr>Hack</vt:lpstr>
      <vt:lpstr>inherit</vt:lpstr>
      <vt:lpstr>MJXc-TeX-main-R</vt:lpstr>
      <vt:lpstr>Times New Roman</vt:lpstr>
      <vt:lpstr>Тема Office</vt:lpstr>
      <vt:lpstr>Модели SARIMAX  и другие</vt:lpstr>
      <vt:lpstr>Модель сезонной интегрированной авторегресси - скользящего среднего  (SARIMA).</vt:lpstr>
      <vt:lpstr>SARIMA Пример</vt:lpstr>
      <vt:lpstr>SARIMA Пример</vt:lpstr>
      <vt:lpstr>SARIMA Пример</vt:lpstr>
      <vt:lpstr>SARIMA Пример</vt:lpstr>
      <vt:lpstr>SARIMA Пример</vt:lpstr>
      <vt:lpstr>Алгоритм подбора модели SARIMA</vt:lpstr>
      <vt:lpstr>SARIMA Выбор порядка</vt:lpstr>
      <vt:lpstr>SARIMA Выбор порядка</vt:lpstr>
      <vt:lpstr>SARIMA Выбор порядка. Примечания</vt:lpstr>
      <vt:lpstr>SARIMA Выбор порядка. Примечания</vt:lpstr>
      <vt:lpstr>SARIMA Выбор порядка. Пример</vt:lpstr>
      <vt:lpstr>. Пример European retail trade data 1996 - 2011.</vt:lpstr>
      <vt:lpstr>SARIMA Выбор порядка. Пример</vt:lpstr>
      <vt:lpstr>SARIMA Выбор порядка. Пример</vt:lpstr>
      <vt:lpstr>Оценка коэффициента ARMA</vt:lpstr>
      <vt:lpstr>Пример оценки коэффициента ARMA</vt:lpstr>
      <vt:lpstr>Пример оценки коэффициента ARMA</vt:lpstr>
      <vt:lpstr>Пример оценки остаточной части ARMA для предыдущего слайда</vt:lpstr>
      <vt:lpstr>. Пример European retail trade data 1996 - 2011.</vt:lpstr>
      <vt:lpstr>Другие модели, подобные SARIMA</vt:lpstr>
      <vt:lpstr>Экзогенные факторы (SARIMAX)</vt:lpstr>
      <vt:lpstr>Экзогенные факторы (SARIMAX)</vt:lpstr>
      <vt:lpstr>Модели SARIMAX  и другие</vt:lpstr>
      <vt:lpstr>Модель сезонной интегрированной авторегресси - скользящего среднего  (SARIMA).</vt:lpstr>
      <vt:lpstr>SARIMA Пример</vt:lpstr>
      <vt:lpstr>SARIMA Пример</vt:lpstr>
      <vt:lpstr>SARIMA Пример</vt:lpstr>
      <vt:lpstr>SARIMA Пример</vt:lpstr>
      <vt:lpstr>SARIMA Пример</vt:lpstr>
      <vt:lpstr>Алгоритм подбора модели SARIMA</vt:lpstr>
      <vt:lpstr>SARIMA Выбор порядка</vt:lpstr>
      <vt:lpstr>SARIMA Выбор порядка</vt:lpstr>
      <vt:lpstr>SARIMA Выбор порядка. Примечания</vt:lpstr>
      <vt:lpstr>SARIMA Выбор порядка. Примечания</vt:lpstr>
      <vt:lpstr>SARIMA Выбор порядка. Пример</vt:lpstr>
      <vt:lpstr>. Пример European retail trade data 1996 - 2011.</vt:lpstr>
      <vt:lpstr>SARIMA Выбор порядка. Пример</vt:lpstr>
      <vt:lpstr>SARIMA Выбор порядка. Пример</vt:lpstr>
      <vt:lpstr>Оценка коэффициента ARMA</vt:lpstr>
      <vt:lpstr>Пример оценки коэффициента ARMA</vt:lpstr>
      <vt:lpstr>Пример оценки коэффициента ARMA</vt:lpstr>
      <vt:lpstr>Пример оценки остаточной части ARMA для предыдущего слайда</vt:lpstr>
      <vt:lpstr>. Пример European retail trade data 1996 - 2011.</vt:lpstr>
      <vt:lpstr>Другие модели, подобные SARIMA</vt:lpstr>
      <vt:lpstr>Экзогенные факторы (SARIMAX)</vt:lpstr>
      <vt:lpstr>Экзогенные факторы (SARIMAX)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93</cp:revision>
  <dcterms:created xsi:type="dcterms:W3CDTF">2021-10-31T10:57:36Z</dcterms:created>
  <dcterms:modified xsi:type="dcterms:W3CDTF">2023-03-23T14:38:58Z</dcterms:modified>
</cp:coreProperties>
</file>