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96" r:id="rId3"/>
    <p:sldId id="297" r:id="rId4"/>
    <p:sldId id="282" r:id="rId5"/>
    <p:sldId id="283" r:id="rId6"/>
    <p:sldId id="284" r:id="rId7"/>
    <p:sldId id="285" r:id="rId8"/>
    <p:sldId id="281" r:id="rId9"/>
    <p:sldId id="257" r:id="rId10"/>
    <p:sldId id="258" r:id="rId11"/>
    <p:sldId id="260" r:id="rId12"/>
    <p:sldId id="261" r:id="rId13"/>
    <p:sldId id="262" r:id="rId14"/>
    <p:sldId id="271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86" r:id="rId24"/>
    <p:sldId id="272" r:id="rId25"/>
    <p:sldId id="273" r:id="rId26"/>
    <p:sldId id="274" r:id="rId27"/>
    <p:sldId id="277" r:id="rId28"/>
    <p:sldId id="279" r:id="rId29"/>
    <p:sldId id="278" r:id="rId30"/>
    <p:sldId id="280" r:id="rId31"/>
    <p:sldId id="295" r:id="rId32"/>
    <p:sldId id="292" r:id="rId33"/>
    <p:sldId id="293" r:id="rId34"/>
    <p:sldId id="294" r:id="rId35"/>
    <p:sldId id="275" r:id="rId36"/>
    <p:sldId id="287" r:id="rId37"/>
    <p:sldId id="288" r:id="rId38"/>
    <p:sldId id="298" r:id="rId39"/>
    <p:sldId id="299" r:id="rId40"/>
    <p:sldId id="300" r:id="rId41"/>
    <p:sldId id="301" r:id="rId42"/>
    <p:sldId id="289" r:id="rId43"/>
    <p:sldId id="290" r:id="rId44"/>
    <p:sldId id="29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2381" autoAdjust="0"/>
  </p:normalViewPr>
  <p:slideViewPr>
    <p:cSldViewPr snapToGrid="0">
      <p:cViewPr varScale="1">
        <p:scale>
          <a:sx n="112" d="100"/>
          <a:sy n="112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663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https://mpei.ru/diss/Lists/FilesDissertations/170-%D0%94%D0%B8%D1%81%D1%81%D0%B5%D1%80%D1%82%D0%B0%D1%86%D0%B8%D1%8F.pdf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3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demeshev/ts_pset/raw/master/ts_pset_mai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hyperlink" Target="http://statmod.ru/wiki/_media/study:spring2020:ts:notes20200406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forecast-time-series-with-multiple-seasonalities-23c77152347e" TargetMode="External"/><Relationship Id="rId2" Type="http://schemas.openxmlformats.org/officeDocument/2006/relationships/hyperlink" Target="https://robjhyndman.com/papers/ComplexSeasonalit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nesrakonk.ru/heteroskedasti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texts.com/fpp2/classical-decomposition.html" TargetMode="External"/><Relationship Id="rId2" Type="http://schemas.openxmlformats.org/officeDocument/2006/relationships/hyperlink" Target="https://medium.com/analytics-vidhya/time-series-forecasting-using-tbats-model-ce8c429442a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ardner.fyi/blog/STL-Part-II/" TargetMode="External"/><Relationship Id="rId4" Type="http://schemas.openxmlformats.org/officeDocument/2006/relationships/hyperlink" Target="https://www.openforecast.org/adam/classical-seasonal-decomposi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300" y="-331934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Комбинированные методы предсказания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715"/>
          </a:xfrm>
        </p:spPr>
        <p:txBody>
          <a:bodyPr/>
          <a:lstStyle/>
          <a:p>
            <a:r>
              <a:rPr lang="ru-RU" dirty="0" smtClean="0"/>
              <a:t>STL</a:t>
            </a:r>
            <a:r>
              <a:rPr lang="en-US" dirty="0" smtClean="0"/>
              <a:t> </a:t>
            </a:r>
            <a:r>
              <a:rPr lang="ru-RU" dirty="0" smtClean="0"/>
              <a:t>разложение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6840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STL </a:t>
            </a:r>
            <a:r>
              <a:rPr lang="ru-RU" dirty="0"/>
              <a:t>— </a:t>
            </a:r>
            <a:r>
              <a:rPr lang="ru-RU" dirty="0" smtClean="0"/>
              <a:t>метод сезонной </a:t>
            </a:r>
            <a:r>
              <a:rPr lang="ru-RU" dirty="0"/>
              <a:t>и трендовой декомпозиции </a:t>
            </a:r>
            <a:r>
              <a:rPr lang="ru-RU" dirty="0" smtClean="0"/>
              <a:t>с помощью оценки </a:t>
            </a:r>
            <a:r>
              <a:rPr lang="ru-RU" dirty="0"/>
              <a:t>нелинейных </a:t>
            </a:r>
            <a:r>
              <a:rPr lang="ru-RU" dirty="0" smtClean="0"/>
              <a:t>взаимосвязей (</a:t>
            </a:r>
            <a:r>
              <a:rPr lang="en-US" dirty="0" smtClean="0"/>
              <a:t>Loess</a:t>
            </a:r>
            <a:r>
              <a:rPr lang="ru-RU" dirty="0" smtClean="0"/>
              <a:t>). </a:t>
            </a:r>
          </a:p>
          <a:p>
            <a:r>
              <a:rPr lang="ru-RU" dirty="0" smtClean="0"/>
              <a:t>Метод заключается в использовании двух циклов:</a:t>
            </a:r>
          </a:p>
          <a:p>
            <a:r>
              <a:rPr lang="ru-RU" dirty="0" smtClean="0"/>
              <a:t>внутренний </a:t>
            </a:r>
            <a:r>
              <a:rPr lang="ru-RU" dirty="0"/>
              <a:t>цикл выполняет итерацию между сезонным сглаживанием и сглаживанием тренда, </a:t>
            </a:r>
            <a:endParaRPr lang="ru-RU" dirty="0" smtClean="0"/>
          </a:p>
          <a:p>
            <a:pPr lvl="1"/>
            <a:r>
              <a:rPr lang="ru-RU" dirty="0"/>
              <a:t>с помощью применения LOESS создается сглаженная линия тренда для остальных значений.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ходе внутреннего цикла </a:t>
            </a:r>
            <a:r>
              <a:rPr lang="ru-RU" dirty="0" smtClean="0"/>
              <a:t>сначала вычисляется сезонный </a:t>
            </a:r>
            <a:r>
              <a:rPr lang="ru-RU" dirty="0"/>
              <a:t>компонент </a:t>
            </a:r>
            <a:r>
              <a:rPr lang="ru-RU" dirty="0" smtClean="0"/>
              <a:t>и затем удаляется </a:t>
            </a:r>
            <a:r>
              <a:rPr lang="ru-RU" dirty="0"/>
              <a:t>для вычисления компонента тренда. </a:t>
            </a:r>
            <a:endParaRPr lang="ru-RU" dirty="0" smtClean="0"/>
          </a:p>
          <a:p>
            <a:pPr lvl="1"/>
            <a:r>
              <a:rPr lang="ru-RU" dirty="0"/>
              <a:t>Сглаживание сезонного компонента выполняется для каждой </a:t>
            </a:r>
            <a:r>
              <a:rPr lang="ru-RU" dirty="0" err="1"/>
              <a:t>подсерии</a:t>
            </a:r>
            <a:r>
              <a:rPr lang="ru-RU" dirty="0"/>
              <a:t> (неделя, месяц, квартал или год) отдельно. </a:t>
            </a:r>
            <a:endParaRPr lang="ru-RU" dirty="0" smtClean="0"/>
          </a:p>
          <a:p>
            <a:r>
              <a:rPr lang="ru-RU" dirty="0" smtClean="0"/>
              <a:t>Остаток </a:t>
            </a:r>
            <a:r>
              <a:rPr lang="ru-RU" dirty="0"/>
              <a:t>вычисляется путем вычитания сезонного и трендового </a:t>
            </a:r>
            <a:r>
              <a:rPr lang="ru-RU" dirty="0" err="1"/>
              <a:t>компононентов</a:t>
            </a:r>
            <a:r>
              <a:rPr lang="ru-RU" dirty="0"/>
              <a:t> из временных рядов</a:t>
            </a:r>
            <a:r>
              <a:rPr lang="ru-RU" dirty="0" smtClean="0"/>
              <a:t>.</a:t>
            </a:r>
          </a:p>
          <a:p>
            <a:r>
              <a:rPr lang="ru-RU" dirty="0"/>
              <a:t>внешний цикл минимизирует влияние выбросов.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738178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https://machinelearningmastery.ru/stl-decomposition-how-to-do-it-from-scratch-b686711986ec/</a:t>
            </a:r>
          </a:p>
        </p:txBody>
      </p:sp>
    </p:spTree>
    <p:extLst>
      <p:ext uri="{BB962C8B-B14F-4D97-AF65-F5344CB8AC3E}">
        <p14:creationId xmlns:p14="http://schemas.microsoft.com/office/powerpoint/2010/main" val="16705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окальная регрессия </a:t>
            </a:r>
            <a:r>
              <a:rPr lang="en-US" dirty="0" smtClean="0">
                <a:solidFill>
                  <a:srgbClr val="212529"/>
                </a:solidFill>
                <a:latin typeface="system-ui"/>
              </a:rPr>
              <a:t>LOESS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6279" y="1295400"/>
            <a:ext cx="10515600" cy="464534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Л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ёсс 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- это 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метод локальной непараметрической регрессии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, который использует </a:t>
            </a:r>
            <a:r>
              <a:rPr lang="ru-RU" dirty="0" smtClean="0">
                <a:solidFill>
                  <a:srgbClr val="212529"/>
                </a:solidFill>
                <a:latin typeface="system-ui"/>
              </a:rPr>
              <a:t>регрессию </a:t>
            </a:r>
            <a:r>
              <a:rPr lang="ru-RU" dirty="0">
                <a:solidFill>
                  <a:srgbClr val="212529"/>
                </a:solidFill>
                <a:latin typeface="system-ui"/>
              </a:rPr>
              <a:t>для подбора гладкой кривой через точки в последовательности, которая в нашем случае является данными временного ряда. </a:t>
            </a:r>
            <a:endParaRPr lang="en-US" dirty="0" smtClean="0">
              <a:solidFill>
                <a:srgbClr val="212529"/>
              </a:solidFill>
              <a:latin typeface="system-ui"/>
            </a:endParaRPr>
          </a:p>
          <a:p>
            <a:r>
              <a:rPr lang="ru-RU" dirty="0"/>
              <a:t>Также бывает взвешенный </a:t>
            </a:r>
            <a:r>
              <a:rPr lang="en-US" dirty="0"/>
              <a:t>LOWESS</a:t>
            </a:r>
            <a:endParaRPr lang="ru-RU" dirty="0"/>
          </a:p>
          <a:p>
            <a:r>
              <a:rPr lang="ru-RU" dirty="0" smtClean="0">
                <a:solidFill>
                  <a:srgbClr val="212529"/>
                </a:solidFill>
                <a:latin typeface="system-ui"/>
              </a:rPr>
              <a:t>Весовой коэффициент может быть вычислен как</a:t>
            </a:r>
          </a:p>
          <a:p>
            <a:endParaRPr lang="ru-RU" dirty="0" smtClean="0">
              <a:solidFill>
                <a:srgbClr val="212529"/>
              </a:solidFill>
              <a:latin typeface="system-ui"/>
            </a:endParaRPr>
          </a:p>
          <a:p>
            <a:endParaRPr lang="en-US" dirty="0" smtClean="0">
              <a:solidFill>
                <a:srgbClr val="212529"/>
              </a:solidFill>
              <a:latin typeface="system-ui"/>
            </a:endParaRPr>
          </a:p>
          <a:p>
            <a:endParaRPr lang="en-US" dirty="0" smtClean="0"/>
          </a:p>
          <a:p>
            <a:r>
              <a:rPr lang="ru-RU" dirty="0" smtClean="0"/>
              <a:t>где </a:t>
            </a:r>
            <a:r>
              <a:rPr lang="en-US" b="1" i="1" dirty="0"/>
              <a:t>d(x, x</a:t>
            </a:r>
            <a:r>
              <a:rPr lang="en-US" b="1" i="1" dirty="0" smtClean="0"/>
              <a:t>’)</a:t>
            </a:r>
            <a:r>
              <a:rPr lang="ru-RU" b="1" i="1" dirty="0" smtClean="0"/>
              <a:t> – это расстояние от точки </a:t>
            </a:r>
            <a:r>
              <a:rPr lang="en-US" b="1" i="1" dirty="0" smtClean="0"/>
              <a:t>x </a:t>
            </a:r>
            <a:r>
              <a:rPr lang="ru-RU" b="1" i="1" dirty="0" smtClean="0"/>
              <a:t>до каждо</a:t>
            </a:r>
            <a:r>
              <a:rPr lang="ru-RU" b="1" i="1" dirty="0"/>
              <a:t>й</a:t>
            </a:r>
            <a:r>
              <a:rPr lang="ru-RU" b="1" i="1" dirty="0" smtClean="0"/>
              <a:t> </a:t>
            </a:r>
            <a:r>
              <a:rPr lang="en-US" b="1" i="1" dirty="0" smtClean="0"/>
              <a:t>x’</a:t>
            </a:r>
            <a:endParaRPr lang="ru-RU" dirty="0"/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github.com/bdemeshev/ts_pset/raw/master/ts_pset_main.pdf</a:t>
            </a:r>
            <a:endParaRPr lang="ru-RU" sz="1400" dirty="0" smtClean="0"/>
          </a:p>
          <a:p>
            <a:r>
              <a:rPr lang="en-US" sz="1400" dirty="0">
                <a:hlinkClick r:id="rId4"/>
              </a:rPr>
              <a:t>http://statmod.ru/wiki/_</a:t>
            </a:r>
            <a:r>
              <a:rPr lang="en-US" sz="1400" dirty="0" smtClean="0">
                <a:hlinkClick r:id="rId4"/>
              </a:rPr>
              <a:t>media/study:spring2020:ts:notes20200406.pdf</a:t>
            </a:r>
            <a:endParaRPr lang="ru-RU" sz="1400" dirty="0"/>
          </a:p>
          <a:p>
            <a:r>
              <a:rPr lang="en-US" sz="1400" dirty="0" smtClean="0"/>
              <a:t>https</a:t>
            </a:r>
            <a:r>
              <a:rPr lang="en-US" sz="1400" dirty="0"/>
              <a:t>://ru.wikibrief.org/wiki/Local_regression</a:t>
            </a:r>
            <a:endParaRPr lang="ru-RU" sz="1400" dirty="0" smtClean="0"/>
          </a:p>
          <a:p>
            <a:r>
              <a:rPr lang="ru-RU" dirty="0" smtClean="0"/>
              <a:t>Могут быть и другие методы декомпозиции временного ряда </a:t>
            </a:r>
            <a:r>
              <a:rPr lang="en-US" dirty="0"/>
              <a:t>https://otexts.com/fpp2/decomposition.html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6" name="AutoShape 4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https://miro.medium.com/v2/resize:fit:657/1*Xx7IkDb92Vn2-DpaKbk2EQ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826" y="3104515"/>
            <a:ext cx="5261433" cy="1027112"/>
          </a:xfrm>
          <a:prstGeom prst="rect">
            <a:avLst/>
          </a:prstGeom>
        </p:spPr>
      </p:pic>
      <p:pic>
        <p:nvPicPr>
          <p:cNvPr id="1034" name="Picture 10" descr="Lowess Smooth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59" y="2455228"/>
            <a:ext cx="3554095" cy="355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8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8434" y="281565"/>
            <a:ext cx="10515600" cy="1325563"/>
          </a:xfrm>
        </p:spPr>
        <p:txBody>
          <a:bodyPr/>
          <a:lstStyle/>
          <a:p>
            <a:r>
              <a:rPr lang="ru-RU" dirty="0" smtClean="0"/>
              <a:t>Использование разложений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04" y="1237796"/>
            <a:ext cx="10515600" cy="4351338"/>
          </a:xfrm>
        </p:spPr>
        <p:txBody>
          <a:bodyPr/>
          <a:lstStyle/>
          <a:p>
            <a:r>
              <a:rPr lang="ru-RU" dirty="0" smtClean="0"/>
              <a:t>Разложение может быть использовано вместе с предсказанием по составляющим.</a:t>
            </a:r>
          </a:p>
          <a:p>
            <a:r>
              <a:rPr lang="ru-RU" dirty="0" smtClean="0"/>
              <a:t>Такой подход может быть меньше подвержен переобучению.</a:t>
            </a:r>
          </a:p>
          <a:p>
            <a:pPr lvl="1"/>
            <a:r>
              <a:rPr lang="ru-RU" dirty="0" smtClean="0"/>
              <a:t>Чем меньше параметров модели, тем устойчивей ее работа.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59" y="3634954"/>
            <a:ext cx="10810875" cy="3143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93298" y="3413465"/>
            <a:ext cx="403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 </a:t>
            </a:r>
            <a:r>
              <a:rPr lang="en-US" dirty="0" smtClean="0"/>
              <a:t>STL </a:t>
            </a:r>
            <a:r>
              <a:rPr lang="ru-RU" dirty="0" smtClean="0"/>
              <a:t>разложение + </a:t>
            </a:r>
            <a:r>
              <a:rPr lang="en-US" dirty="0" smtClean="0"/>
              <a:t>SES </a:t>
            </a:r>
            <a:r>
              <a:rPr lang="ru-RU" dirty="0" smtClean="0"/>
              <a:t>прогноз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60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Naïve forecasts of the seasonally adjusted data obtained from an STL decomposition of the electrical equipment orders data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" y="2024856"/>
            <a:ext cx="6283260" cy="38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ecasts of the electrical equipment orders data based on a naïve forecast of the seasonally adjusted data and a seasonal naïve forecast of the seasonal component, after an STL decomposition of the dat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61" y="2228235"/>
            <a:ext cx="5560054" cy="343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623249" y="10279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Fira Sans"/>
              </a:rPr>
              <a:t>Forecasts of the electrical equipment orders data based on a naïve forecast of the seasonally adjusted data and a seasonal naïve forecast of the seasonal component, after an STL decomposition of the data.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15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Модель </a:t>
            </a:r>
            <a:r>
              <a:rPr lang="en-US" sz="8800" b="1" dirty="0" smtClean="0"/>
              <a:t>TBATS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5585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BATS -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</a:t>
            </a:r>
            <a:r>
              <a:rPr lang="en-US" dirty="0" smtClean="0"/>
              <a:t>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hlinkClick r:id="rId2"/>
                  </a:rPr>
                  <a:t>https://robjhyndman.com/papers/ComplexSeasonality.pdf</a:t>
                </a:r>
                <a:endParaRPr lang="ru-RU" sz="1800" dirty="0" smtClean="0"/>
              </a:p>
              <a:p>
                <a:r>
                  <a:rPr lang="en-US" sz="1800" dirty="0">
                    <a:hlinkClick r:id="rId3"/>
                  </a:rPr>
                  <a:t>https://</a:t>
                </a:r>
                <a:r>
                  <a:rPr lang="en-US" sz="1800" dirty="0" smtClean="0">
                    <a:hlinkClick r:id="rId3"/>
                  </a:rPr>
                  <a:t>towardsdatascience.com/how-to-forecast-time-series-with-multiple-seasonalities-23c77152347e</a:t>
                </a:r>
                <a:endParaRPr lang="ru-RU" sz="1800" dirty="0" smtClean="0"/>
              </a:p>
              <a:p>
                <a:r>
                  <a:rPr lang="ru-RU" dirty="0" smtClean="0"/>
                  <a:t>Запишем </a:t>
                </a:r>
                <a:r>
                  <a:rPr lang="en-US" dirty="0" smtClean="0"/>
                  <a:t>HW </a:t>
                </a:r>
                <a:r>
                  <a:rPr lang="ru-RU" dirty="0" smtClean="0"/>
                  <a:t>метод для двух компонент сезонности и 1 точки предсказания вперед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Или модель данных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  <a:blipFill>
                <a:blip r:embed="rId4"/>
                <a:stretch>
                  <a:fillRect l="-1043" t="-1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291" y="3309062"/>
            <a:ext cx="4178268" cy="29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BATS -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</a:t>
            </a:r>
            <a:r>
              <a:rPr lang="en-US" dirty="0" smtClean="0"/>
              <a:t>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модель данных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  <a:blipFill>
                <a:blip r:embed="rId3"/>
                <a:stretch>
                  <a:fillRect l="-1043" t="-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32" y="1872148"/>
            <a:ext cx="4178268" cy="2939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4893" y="2943804"/>
                <a:ext cx="755935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где m1 и m2 – периоды сезонных циклов, </a:t>
                </a:r>
                <a:endParaRPr lang="en-US" dirty="0" smtClean="0"/>
              </a:p>
              <a:p>
                <a:r>
                  <a:rPr lang="ru-RU" dirty="0" err="1" smtClean="0"/>
                  <a:t>dt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представляет </a:t>
                </a:r>
                <a:r>
                  <a:rPr lang="ru-RU" dirty="0"/>
                  <a:t>собой случайную величину белого шума, представляющую ошибку предсказания (или возмущение). </a:t>
                </a:r>
                <a:endParaRPr lang="en-US" dirty="0" smtClean="0"/>
              </a:p>
              <a:p>
                <a:r>
                  <a:rPr lang="ru-RU" dirty="0" smtClean="0"/>
                  <a:t>Компоненты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представляют компоненты уровня и тренда ряда в момент времени </a:t>
                </a:r>
                <a:r>
                  <a:rPr lang="en-US" dirty="0" smtClean="0"/>
                  <a:t>n</a:t>
                </a:r>
                <a:r>
                  <a:rPr lang="ru-RU" dirty="0" smtClean="0"/>
                  <a:t> </a:t>
                </a:r>
                <a:r>
                  <a:rPr lang="ru-RU" dirty="0"/>
                  <a:t>соответственно,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представляет i-й сезонный компонент в момент времени </a:t>
                </a:r>
                <a:r>
                  <a:rPr lang="en-US" dirty="0" smtClean="0"/>
                  <a:t>n</a:t>
                </a:r>
                <a:r>
                  <a:rPr lang="ru-RU" dirty="0" smtClean="0"/>
                  <a:t>. </a:t>
                </a:r>
                <a:endParaRPr lang="en-US" dirty="0" smtClean="0"/>
              </a:p>
              <a:p>
                <a:r>
                  <a:rPr lang="ru-RU" dirty="0" smtClean="0"/>
                  <a:t>Коэффициенты </a:t>
                </a:r>
                <a:r>
                  <a:rPr lang="ru-RU" dirty="0"/>
                  <a:t>α,β, γ1 и γ2 являются так называемыми параметрами сглаживания, </a:t>
                </a:r>
                <a:endParaRPr lang="ru-RU" dirty="0" smtClean="0"/>
              </a:p>
              <a:p>
                <a:r>
                  <a:rPr lang="ru-RU" dirty="0" smtClean="0"/>
                  <a:t>Зададим параметры </a:t>
                </a:r>
                <a:r>
                  <a:rPr lang="ru-RU" dirty="0" err="1" smtClean="0"/>
                  <a:t>инициалиазции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r>
                  <a:rPr lang="ru-RU" dirty="0" smtClean="0"/>
                  <a:t>Значения </a:t>
                </a:r>
                <a:r>
                  <a:rPr lang="en-US" dirty="0" smtClean="0"/>
                  <a:t>l</a:t>
                </a:r>
                <a:r>
                  <a:rPr lang="ru-RU" dirty="0" smtClean="0"/>
                  <a:t>0</a:t>
                </a:r>
                <a:r>
                  <a:rPr lang="ru-RU" dirty="0"/>
                  <a:t>, b0, {s(1)1−m1,...,s(1)0} и {s(2)1− m2,...,</a:t>
                </a:r>
                <a:r>
                  <a:rPr lang="ru-RU" dirty="0" smtClean="0"/>
                  <a:t>s(2)0</a:t>
                </a:r>
                <a:r>
                  <a:rPr lang="en-US" dirty="0" smtClean="0"/>
                  <a:t>}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93" y="2943804"/>
                <a:ext cx="7559352" cy="2862322"/>
              </a:xfrm>
              <a:prstGeom prst="rect">
                <a:avLst/>
              </a:prstGeom>
              <a:blipFill>
                <a:blip r:embed="rId5"/>
                <a:stretch>
                  <a:fillRect l="-645" t="-1279" b="-2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9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4306" y="1751888"/>
                <a:ext cx="11478208" cy="4891508"/>
              </a:xfrm>
            </p:spPr>
            <p:txBody>
              <a:bodyPr/>
              <a:lstStyle/>
              <a:p>
                <a:r>
                  <a:rPr lang="ru-RU" dirty="0" smtClean="0"/>
                  <a:t>Запишем более сложный случай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Основные проблемы этой постановки: случайные составляющие могут быть </a:t>
                </a:r>
                <a:r>
                  <a:rPr lang="ru-RU" dirty="0" err="1" smtClean="0"/>
                  <a:t>Гетероскедастическими</a:t>
                </a:r>
                <a:r>
                  <a:rPr lang="ru-RU" dirty="0" smtClean="0"/>
                  <a:t> и могут быть коррелированными.</a:t>
                </a:r>
              </a:p>
              <a:p>
                <a:r>
                  <a:rPr lang="ru-RU" dirty="0" smtClean="0"/>
                  <a:t>С первой проблемой можно побороться при помощи преобразования Бокса-Кокса.</a:t>
                </a:r>
              </a:p>
              <a:p>
                <a:endParaRPr lang="ru-RU" dirty="0" smtClean="0"/>
              </a:p>
              <a:p>
                <a:endParaRPr lang="ru-RU" dirty="0">
                  <a:hlinkClick r:id="rId2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306" y="1751888"/>
                <a:ext cx="11478208" cy="4891508"/>
              </a:xfrm>
              <a:blipFill>
                <a:blip r:embed="rId3"/>
                <a:stretch>
                  <a:fillRect l="-956" t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37" y="5110520"/>
            <a:ext cx="3266514" cy="16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6" y="1387086"/>
            <a:ext cx="11478208" cy="5256310"/>
          </a:xfrm>
        </p:spPr>
        <p:txBody>
          <a:bodyPr/>
          <a:lstStyle/>
          <a:p>
            <a:r>
              <a:rPr lang="ru-RU" dirty="0" smtClean="0"/>
              <a:t>Со второй проблемой </a:t>
            </a:r>
            <a:r>
              <a:rPr lang="en-US" dirty="0" smtClean="0"/>
              <a:t>d </a:t>
            </a:r>
            <a:r>
              <a:rPr lang="ru-RU" dirty="0" smtClean="0"/>
              <a:t>(временная зависимость) можно побороться при помощи разложения ошибки в </a:t>
            </a:r>
            <a:r>
              <a:rPr lang="en-US" dirty="0" smtClean="0"/>
              <a:t>ARMA </a:t>
            </a:r>
            <a:r>
              <a:rPr lang="ru-RU" dirty="0" smtClean="0"/>
              <a:t>модель.</a:t>
            </a:r>
          </a:p>
          <a:p>
            <a:r>
              <a:rPr lang="ru-RU" dirty="0" smtClean="0"/>
              <a:t>Тогда общая постановка задачи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6" y="2909742"/>
            <a:ext cx="3810000" cy="838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5" y="3403065"/>
            <a:ext cx="3543300" cy="2733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474416" y="2758486"/>
            <a:ext cx="7347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m1,...,</a:t>
            </a:r>
            <a:r>
              <a:rPr lang="ru-RU" dirty="0" err="1"/>
              <a:t>mT</a:t>
            </a:r>
            <a:r>
              <a:rPr lang="ru-RU" dirty="0"/>
              <a:t> обозначают сезонные периоды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lt</a:t>
            </a:r>
            <a:r>
              <a:rPr lang="ru-RU" dirty="0" smtClean="0"/>
              <a:t> </a:t>
            </a:r>
            <a:r>
              <a:rPr lang="ru-RU" dirty="0"/>
              <a:t>— локальный уровень в период </a:t>
            </a:r>
            <a:r>
              <a:rPr lang="ru-RU" dirty="0" smtClean="0"/>
              <a:t>t,</a:t>
            </a:r>
            <a:endParaRPr lang="en-US" dirty="0" smtClean="0"/>
          </a:p>
          <a:p>
            <a:r>
              <a:rPr lang="ru-RU" dirty="0" smtClean="0"/>
              <a:t>b </a:t>
            </a:r>
            <a:r>
              <a:rPr lang="ru-RU" dirty="0"/>
              <a:t>– долгосрочный тренд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bt</a:t>
            </a:r>
            <a:r>
              <a:rPr lang="ru-RU" dirty="0" smtClean="0"/>
              <a:t> </a:t>
            </a:r>
            <a:r>
              <a:rPr lang="ru-RU" dirty="0"/>
              <a:t>— краткосрочный тренд в период t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s(i)t </a:t>
            </a:r>
            <a:r>
              <a:rPr lang="ru-RU" dirty="0"/>
              <a:t>представляет i-й сезонный компонент в момент времени t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dt</a:t>
            </a:r>
            <a:r>
              <a:rPr lang="ru-RU" dirty="0" smtClean="0"/>
              <a:t> </a:t>
            </a:r>
            <a:r>
              <a:rPr lang="ru-RU" dirty="0"/>
              <a:t>обозначает процесс ARMA(</a:t>
            </a:r>
            <a:r>
              <a:rPr lang="ru-RU" dirty="0" err="1"/>
              <a:t>p,q</a:t>
            </a:r>
            <a:r>
              <a:rPr lang="ru-RU" dirty="0"/>
              <a:t>), а </a:t>
            </a:r>
            <a:r>
              <a:rPr lang="ru-RU" dirty="0" err="1"/>
              <a:t>εt</a:t>
            </a:r>
            <a:r>
              <a:rPr lang="ru-RU" dirty="0"/>
              <a:t> — </a:t>
            </a:r>
            <a:r>
              <a:rPr lang="ru-RU" dirty="0" err="1"/>
              <a:t>гауссовский</a:t>
            </a:r>
            <a:r>
              <a:rPr lang="ru-RU" dirty="0"/>
              <a:t> процесс белого шума с нулевым средним и постоянной дисперсией σ2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Параметры </a:t>
            </a:r>
            <a:r>
              <a:rPr lang="ru-RU" dirty="0"/>
              <a:t>сглаживания задаются α, β и </a:t>
            </a:r>
            <a:r>
              <a:rPr lang="ru-RU" dirty="0" err="1"/>
              <a:t>γi</a:t>
            </a:r>
            <a:r>
              <a:rPr lang="ru-RU" dirty="0"/>
              <a:t> для i = 1,...,T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Примем </a:t>
            </a:r>
            <a:r>
              <a:rPr lang="ru-RU" dirty="0"/>
              <a:t>затухающий тренд с параметром затухания φ, но дополним его долгосрочным трендом b. Это изменение гарантирует, что предсказания будущих значений краткосрочного тренда </a:t>
            </a:r>
            <a:r>
              <a:rPr lang="ru-RU" dirty="0" err="1"/>
              <a:t>bt</a:t>
            </a:r>
            <a:r>
              <a:rPr lang="ru-RU" dirty="0"/>
              <a:t> сходятся к долгосрочному тренду b вместо нуля.</a:t>
            </a:r>
          </a:p>
        </p:txBody>
      </p:sp>
    </p:spTree>
    <p:extLst>
      <p:ext uri="{BB962C8B-B14F-4D97-AF65-F5344CB8AC3E}">
        <p14:creationId xmlns:p14="http://schemas.microsoft.com/office/powerpoint/2010/main" val="3008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BATS = (преобразование Бокса-Кокса, ошибки ARMA, тренд и сезонные компоненты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модель </a:t>
            </a:r>
            <a:r>
              <a:rPr lang="ru-RU" dirty="0"/>
              <a:t>дополняется аргументами (</a:t>
            </a:r>
            <a:r>
              <a:rPr lang="ru-RU" dirty="0" err="1"/>
              <a:t>ω,φ</a:t>
            </a:r>
            <a:r>
              <a:rPr lang="ru-RU" dirty="0"/>
              <a:t>, p,q,m1,m2,...,</a:t>
            </a:r>
            <a:r>
              <a:rPr lang="ru-RU" dirty="0" err="1"/>
              <a:t>mT</a:t>
            </a:r>
            <a:r>
              <a:rPr lang="ru-RU" dirty="0"/>
              <a:t> ) для указания параметра Бокса-Кокса, параметра демпфирования, параметров ARMA (p и q) и сезонных периодов (m1, ..., </a:t>
            </a:r>
            <a:r>
              <a:rPr lang="ru-RU" dirty="0" err="1"/>
              <a:t>мТ</a:t>
            </a:r>
            <a:r>
              <a:rPr lang="ru-RU" dirty="0" smtClean="0"/>
              <a:t>).</a:t>
            </a:r>
            <a:endParaRPr lang="en-US" dirty="0" smtClean="0"/>
          </a:p>
          <a:p>
            <a:pPr lvl="1"/>
            <a:r>
              <a:rPr lang="ru-RU" dirty="0" smtClean="0"/>
              <a:t>Например</a:t>
            </a:r>
            <a:r>
              <a:rPr lang="ru-RU" dirty="0"/>
              <a:t>, BATS(1,1,0,0,m1) представляет собой базовую модель для хорошо известного аддитивного </a:t>
            </a:r>
            <a:r>
              <a:rPr lang="ru-RU" dirty="0" err="1"/>
              <a:t>односезонного</a:t>
            </a:r>
            <a:r>
              <a:rPr lang="ru-RU" dirty="0"/>
              <a:t> метода </a:t>
            </a:r>
            <a:r>
              <a:rPr lang="ru-RU" dirty="0" err="1"/>
              <a:t>Холта-Уинтерса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Двойная </a:t>
            </a:r>
            <a:r>
              <a:rPr lang="ru-RU" dirty="0"/>
              <a:t>сезонная аддитивная сезонная модель </a:t>
            </a:r>
            <a:r>
              <a:rPr lang="ru-RU" dirty="0" err="1"/>
              <a:t>Холта-Уинтерса</a:t>
            </a:r>
            <a:r>
              <a:rPr lang="ru-RU" dirty="0"/>
              <a:t> задается как BATS(1,1,0,0,m1,m2</a:t>
            </a:r>
            <a:r>
              <a:rPr lang="ru-RU" dirty="0" smtClean="0"/>
              <a:t>),</a:t>
            </a:r>
            <a:endParaRPr lang="en-US" dirty="0" smtClean="0"/>
          </a:p>
          <a:p>
            <a:pPr lvl="1"/>
            <a:r>
              <a:rPr lang="ru-RU" dirty="0" smtClean="0"/>
              <a:t>Аддитивная </a:t>
            </a:r>
            <a:r>
              <a:rPr lang="ru-RU" dirty="0"/>
              <a:t>тройная сезонная модель </a:t>
            </a:r>
            <a:r>
              <a:rPr lang="ru-RU" dirty="0" err="1"/>
              <a:t>Холта-Уинтерса</a:t>
            </a:r>
            <a:r>
              <a:rPr lang="ru-RU" dirty="0"/>
              <a:t> с поправкой AR(1) задается как BATS(1,1,1,0,m1,m2,m3).</a:t>
            </a:r>
          </a:p>
        </p:txBody>
      </p:sp>
    </p:spTree>
    <p:extLst>
      <p:ext uri="{BB962C8B-B14F-4D97-AF65-F5344CB8AC3E}">
        <p14:creationId xmlns:p14="http://schemas.microsoft.com/office/powerpoint/2010/main" val="24269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0098" cy="66031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98" y="0"/>
            <a:ext cx="5234399" cy="65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Тригонометрический </a:t>
            </a:r>
            <a:r>
              <a:rPr lang="en-US" dirty="0" smtClean="0"/>
              <a:t>BATS = TBATS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BATS</a:t>
            </a:r>
            <a:r>
              <a:rPr lang="ru-RU" dirty="0" smtClean="0"/>
              <a:t> </a:t>
            </a:r>
            <a:r>
              <a:rPr lang="ru-RU" dirty="0"/>
              <a:t>не может учитывать нецелочисленную сезонность и может иметь очень большое количество состояний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Начальная </a:t>
            </a:r>
            <a:r>
              <a:rPr lang="ru-RU" dirty="0"/>
              <a:t>сезонная составляющая содержит </a:t>
            </a:r>
            <a:r>
              <a:rPr lang="ru-RU" dirty="0" err="1"/>
              <a:t>mT</a:t>
            </a:r>
            <a:r>
              <a:rPr lang="ru-RU" dirty="0"/>
              <a:t> ненулевые состояния. </a:t>
            </a:r>
            <a:endParaRPr lang="ru-RU" dirty="0" smtClean="0"/>
          </a:p>
          <a:p>
            <a:pPr lvl="1"/>
            <a:r>
              <a:rPr lang="ru-RU" dirty="0" smtClean="0"/>
              <a:t>Это </a:t>
            </a:r>
            <a:r>
              <a:rPr lang="ru-RU" dirty="0"/>
              <a:t>становится </a:t>
            </a:r>
            <a:r>
              <a:rPr lang="ru-RU" dirty="0" smtClean="0"/>
              <a:t>проблемой значений </a:t>
            </a:r>
            <a:r>
              <a:rPr lang="ru-RU" dirty="0"/>
              <a:t>для сезонных моделей с высокими периодами</a:t>
            </a:r>
            <a:r>
              <a:rPr lang="ru-RU" dirty="0" smtClean="0"/>
              <a:t>.</a:t>
            </a:r>
          </a:p>
          <a:p>
            <a:pPr marL="228600" lvl="1"/>
            <a:r>
              <a:rPr lang="ru-RU" dirty="0" smtClean="0"/>
              <a:t>Для решения проблемы разложим сезонность в ряд Фурье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527" y="4270406"/>
            <a:ext cx="5029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dirty="0"/>
              <a:t>γ(i)1 и γ(i)2 — параметры сглаживания, λ(i)j = 2π j/</a:t>
            </a:r>
            <a:r>
              <a:rPr lang="ru-RU" dirty="0" err="1"/>
              <a:t>mi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Стохастический </a:t>
            </a:r>
            <a:r>
              <a:rPr lang="ru-RU" dirty="0"/>
              <a:t>уровень i-й сезонной компоненты опишем s(i)</a:t>
            </a:r>
            <a:r>
              <a:rPr lang="ru-RU" dirty="0" err="1"/>
              <a:t>j,t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стохастический рост уровня i-й сезонной компоненты, необходимый для описания изменения сезонной компоненты во времени, s∗(i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err="1"/>
              <a:t>j,t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Число </a:t>
            </a:r>
            <a:r>
              <a:rPr lang="ru-RU" dirty="0"/>
              <a:t>гармоник, необходимое для i-й сезонной составляющей, обозначается </a:t>
            </a:r>
            <a:r>
              <a:rPr lang="ru-RU" dirty="0" err="1"/>
              <a:t>ki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эквивалентен индексным сезонным подходам, когда </a:t>
            </a:r>
            <a:r>
              <a:rPr lang="ru-RU" dirty="0" err="1"/>
              <a:t>ki</a:t>
            </a:r>
            <a:r>
              <a:rPr lang="ru-RU" dirty="0"/>
              <a:t> = </a:t>
            </a:r>
            <a:r>
              <a:rPr lang="ru-RU" dirty="0" err="1"/>
              <a:t>mi</a:t>
            </a:r>
            <a:r>
              <a:rPr lang="ru-RU" dirty="0"/>
              <a:t>/2 для </a:t>
            </a:r>
            <a:r>
              <a:rPr lang="ru-RU" dirty="0" smtClean="0"/>
              <a:t>четных значений </a:t>
            </a:r>
            <a:r>
              <a:rPr lang="ru-RU" dirty="0" err="1"/>
              <a:t>mi</a:t>
            </a:r>
            <a:r>
              <a:rPr lang="ru-RU" dirty="0"/>
              <a:t>, и когда </a:t>
            </a:r>
            <a:r>
              <a:rPr lang="ru-RU" dirty="0" err="1"/>
              <a:t>ki</a:t>
            </a:r>
            <a:r>
              <a:rPr lang="ru-RU" dirty="0"/>
              <a:t> = (</a:t>
            </a:r>
            <a:r>
              <a:rPr lang="ru-RU" dirty="0" err="1"/>
              <a:t>mi</a:t>
            </a:r>
            <a:r>
              <a:rPr lang="ru-RU" dirty="0"/>
              <a:t> − 1)/2 для нечетных значений </a:t>
            </a:r>
            <a:r>
              <a:rPr lang="ru-RU" dirty="0" err="1"/>
              <a:t>mi</a:t>
            </a:r>
            <a:r>
              <a:rPr lang="ru-RU" dirty="0"/>
              <a:t> . </a:t>
            </a:r>
            <a:endParaRPr lang="ru-RU" dirty="0" smtClean="0"/>
          </a:p>
          <a:p>
            <a:pPr lvl="1"/>
            <a:r>
              <a:rPr lang="ru-RU" dirty="0" smtClean="0"/>
              <a:t>Ожидается</a:t>
            </a:r>
            <a:r>
              <a:rPr lang="ru-RU" dirty="0"/>
              <a:t>, что для большинства сезонных составляющих потребуется меньшее количество гармоник, что уменьшит количество оцениваемых параметров. </a:t>
            </a:r>
            <a:endParaRPr lang="ru-RU" dirty="0" smtClean="0"/>
          </a:p>
          <a:p>
            <a:pPr lvl="1"/>
            <a:r>
              <a:rPr lang="ru-RU" dirty="0" smtClean="0"/>
              <a:t>Детерминированное </a:t>
            </a:r>
            <a:r>
              <a:rPr lang="ru-RU" dirty="0"/>
              <a:t>представление сезонных составляющих можно получить, установив параметры сглаживания равными нулю.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98" y="127614"/>
            <a:ext cx="5029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 smtClean="0"/>
              <a:t>TBATS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788" y="1690688"/>
            <a:ext cx="10626012" cy="495270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Модель </a:t>
            </a:r>
            <a:r>
              <a:rPr lang="en-US" dirty="0" smtClean="0"/>
              <a:t>TBATS(</a:t>
            </a:r>
            <a:r>
              <a:rPr lang="el-GR" dirty="0"/>
              <a:t>ω,φ, </a:t>
            </a:r>
            <a:r>
              <a:rPr lang="en-US" dirty="0" err="1"/>
              <a:t>p,q</a:t>
            </a:r>
            <a:r>
              <a:rPr lang="en-US" dirty="0"/>
              <a:t>,{m1, k1},{m2, k2},...,{</a:t>
            </a:r>
            <a:r>
              <a:rPr lang="en-US" dirty="0" err="1"/>
              <a:t>mT</a:t>
            </a:r>
            <a:r>
              <a:rPr lang="en-US" dirty="0"/>
              <a:t> , </a:t>
            </a:r>
            <a:r>
              <a:rPr lang="en-US" dirty="0" err="1"/>
              <a:t>kT</a:t>
            </a:r>
            <a:r>
              <a:rPr lang="en-US" dirty="0"/>
              <a:t> </a:t>
            </a:r>
            <a:r>
              <a:rPr lang="en-US" dirty="0" smtClean="0"/>
              <a:t>})</a:t>
            </a:r>
            <a:endParaRPr lang="ru-RU" dirty="0" smtClean="0"/>
          </a:p>
          <a:p>
            <a:r>
              <a:rPr lang="ru-RU" dirty="0"/>
              <a:t>Модель TBATS требует оценки 2(k1 +k2 +···+</a:t>
            </a:r>
            <a:r>
              <a:rPr lang="ru-RU" dirty="0" err="1"/>
              <a:t>kT</a:t>
            </a:r>
            <a:r>
              <a:rPr lang="ru-RU" dirty="0"/>
              <a:t> ) начальных сезонных значений, число которых, вероятно, будет намного меньше, чем количество параметров сезонного начального числа в моделях BATS. </a:t>
            </a:r>
            <a:endParaRPr lang="ru-RU" dirty="0" smtClean="0"/>
          </a:p>
          <a:p>
            <a:r>
              <a:rPr lang="ru-RU" dirty="0" smtClean="0"/>
              <a:t>Поскольку </a:t>
            </a:r>
            <a:r>
              <a:rPr lang="en-US" dirty="0" smtClean="0"/>
              <a:t>TBATS</a:t>
            </a:r>
            <a:r>
              <a:rPr lang="ru-RU" dirty="0" smtClean="0"/>
              <a:t> основан </a:t>
            </a:r>
            <a:r>
              <a:rPr lang="ru-RU" dirty="0"/>
              <a:t>на тригонометрических функциях, его можно использовать для моделирования нецелочисленных сезонных частот. </a:t>
            </a:r>
            <a:endParaRPr lang="ru-RU" dirty="0" smtClean="0"/>
          </a:p>
          <a:p>
            <a:r>
              <a:rPr lang="ru-RU" dirty="0"/>
              <a:t>Некоторые из ключевых преимуществ моделирующей среды TBATS</a:t>
            </a:r>
            <a:r>
              <a:rPr lang="ru-RU" dirty="0" smtClean="0"/>
              <a:t>:</a:t>
            </a:r>
          </a:p>
          <a:p>
            <a:r>
              <a:rPr lang="ru-RU" dirty="0" smtClean="0"/>
              <a:t>(</a:t>
            </a:r>
            <a:r>
              <a:rPr lang="ru-RU" dirty="0"/>
              <a:t>i) </a:t>
            </a:r>
            <a:r>
              <a:rPr lang="ru-RU" dirty="0" smtClean="0"/>
              <a:t>допускает </a:t>
            </a:r>
            <a:r>
              <a:rPr lang="ru-RU" dirty="0"/>
              <a:t>большее пространство эффективных параметров с возможностью более качественных прогнозов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ii</a:t>
            </a:r>
            <a:r>
              <a:rPr lang="ru-RU" dirty="0"/>
              <a:t>) </a:t>
            </a:r>
            <a:r>
              <a:rPr lang="ru-RU" dirty="0" smtClean="0"/>
              <a:t>позволяет </a:t>
            </a:r>
            <a:r>
              <a:rPr lang="ru-RU" dirty="0"/>
              <a:t>размещать вложенные и невложенные множественные сезонные компоненты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iii</a:t>
            </a:r>
            <a:r>
              <a:rPr lang="ru-RU" dirty="0"/>
              <a:t>) </a:t>
            </a:r>
            <a:r>
              <a:rPr lang="ru-RU" dirty="0" smtClean="0"/>
              <a:t>обрабатывает </a:t>
            </a:r>
            <a:r>
              <a:rPr lang="ru-RU" dirty="0"/>
              <a:t>типичные нелинейные функции, которые часто наблюдаются в рядах в реальном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iv</a:t>
            </a:r>
            <a:r>
              <a:rPr lang="ru-RU" dirty="0"/>
              <a:t>) </a:t>
            </a:r>
            <a:r>
              <a:rPr lang="ru-RU" dirty="0" smtClean="0"/>
              <a:t>позволяет </a:t>
            </a:r>
            <a:r>
              <a:rPr lang="ru-RU" dirty="0"/>
              <a:t>учитывать любую автокорреляцию в остатках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/>
              <a:t>v) </a:t>
            </a:r>
            <a:r>
              <a:rPr lang="ru-RU" dirty="0" smtClean="0"/>
              <a:t>включает </a:t>
            </a:r>
            <a:r>
              <a:rPr lang="ru-RU" dirty="0"/>
              <a:t>гораздо более простую, но эффективную процедуру оценки</a:t>
            </a:r>
          </a:p>
        </p:txBody>
      </p:sp>
    </p:spTree>
    <p:extLst>
      <p:ext uri="{BB962C8B-B14F-4D97-AF65-F5344CB8AC3E}">
        <p14:creationId xmlns:p14="http://schemas.microsoft.com/office/powerpoint/2010/main" val="23420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8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7" y="232228"/>
            <a:ext cx="6120266" cy="61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57255" y="6321425"/>
            <a:ext cx="609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https://www.kaggle.com/code/kailex/arima-with-fourier-terms</a:t>
            </a:r>
          </a:p>
        </p:txBody>
      </p:sp>
    </p:spTree>
    <p:extLst>
      <p:ext uri="{BB962C8B-B14F-4D97-AF65-F5344CB8AC3E}">
        <p14:creationId xmlns:p14="http://schemas.microsoft.com/office/powerpoint/2010/main" val="2678028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Модель </a:t>
            </a:r>
            <a:r>
              <a:rPr lang="en-US" sz="8800" b="1" dirty="0" smtClean="0"/>
              <a:t>GARCH</a:t>
            </a:r>
            <a:endParaRPr lang="en-US" sz="8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mtClean="0"/>
              <a:t>https://www.hse.ru/data/2014/06/09/1324317113/%D0%94%D0%B8%D0%BF%D0%BB%D0%BE%D0%BC.pdf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87143" y="61382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https://machinelearningmastery.com/develop-arch-and-garch-models-for-time-series-forecasting-in-python/</a:t>
            </a:r>
          </a:p>
        </p:txBody>
      </p:sp>
    </p:spTree>
    <p:extLst>
      <p:ext uri="{BB962C8B-B14F-4D97-AF65-F5344CB8AC3E}">
        <p14:creationId xmlns:p14="http://schemas.microsoft.com/office/powerpoint/2010/main" val="36083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96202"/>
            <a:ext cx="10515600" cy="1325563"/>
          </a:xfrm>
        </p:spPr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SARIMA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220" y="114744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Модели авторегрессии могут быть разработаны для данных одномерных временных </a:t>
            </a:r>
            <a:r>
              <a:rPr lang="ru-RU" dirty="0" smtClean="0"/>
              <a:t>рядов, </a:t>
            </a:r>
            <a:r>
              <a:rPr lang="ru-RU" dirty="0"/>
              <a:t>которые являются стационарными (AR), имеют тренд (ARIMA) и имеют сезонный компонент (SARIMA</a:t>
            </a:r>
            <a:r>
              <a:rPr lang="ru-RU" dirty="0" smtClean="0"/>
              <a:t>). Предполагается, что в итоговом временном ряде (после дифференцирования) ряд </a:t>
            </a:r>
            <a:r>
              <a:rPr lang="ru-RU" dirty="0"/>
              <a:t>будет </a:t>
            </a:r>
            <a:r>
              <a:rPr lang="ru-RU" dirty="0" smtClean="0"/>
              <a:t>иметь гомоскедастичность (один уровень дисперсии)</a:t>
            </a:r>
            <a:endParaRPr lang="en-US" dirty="0" smtClean="0"/>
          </a:p>
          <a:p>
            <a:r>
              <a:rPr lang="ru-RU" dirty="0" smtClean="0"/>
              <a:t>Если ряд имеет изменение </a:t>
            </a:r>
            <a:r>
              <a:rPr lang="ru-RU" dirty="0"/>
              <a:t>дисперсии во </a:t>
            </a:r>
            <a:r>
              <a:rPr lang="ru-RU" dirty="0" smtClean="0"/>
              <a:t>времени их надо или компенсировать или включить в модель. Временной </a:t>
            </a:r>
            <a:r>
              <a:rPr lang="ru-RU" dirty="0"/>
              <a:t>ряд с небольшими изменениями дисперсии иногда можно скорректировать с помощью степенного преобразования, например, с помощью журнала или преобразования Бокса-Кокса</a:t>
            </a:r>
            <a:r>
              <a:rPr lang="ru-RU" dirty="0" smtClean="0"/>
              <a:t>.</a:t>
            </a:r>
          </a:p>
          <a:p>
            <a:r>
              <a:rPr lang="ru-RU" dirty="0"/>
              <a:t>Пример </a:t>
            </a:r>
            <a:r>
              <a:rPr lang="ru-RU" dirty="0" err="1" smtClean="0"/>
              <a:t>гетероскедастичности</a:t>
            </a:r>
            <a:r>
              <a:rPr lang="ru-RU" dirty="0" smtClean="0"/>
              <a:t>: в </a:t>
            </a:r>
            <a:r>
              <a:rPr lang="ru-RU" dirty="0"/>
              <a:t>контексте временного ряда в финансовой сфере это можно назвать возрастающей и убывающей волатильностью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 </a:t>
            </a:r>
            <a:r>
              <a:rPr lang="ru-RU" dirty="0"/>
              <a:t>временных рядах, где дисперсия систематически увеличивается, например, в виде возрастающей тенденции, это свойство ряда называется </a:t>
            </a:r>
            <a:r>
              <a:rPr lang="ru-RU" dirty="0" err="1"/>
              <a:t>гетероскедастичностью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7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гетероскедастичности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Волатильность - что это такое простыми словами? — Тюляги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22" y="1446480"/>
            <a:ext cx="7547539" cy="528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ARCH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2225"/>
            <a:ext cx="11058525" cy="5137150"/>
          </a:xfrm>
        </p:spPr>
        <p:txBody>
          <a:bodyPr>
            <a:normAutofit/>
          </a:bodyPr>
          <a:lstStyle/>
          <a:p>
            <a:r>
              <a:rPr lang="ru-RU" dirty="0" err="1"/>
              <a:t>Авторегрессионная</a:t>
            </a:r>
            <a:r>
              <a:rPr lang="ru-RU" dirty="0"/>
              <a:t> условная </a:t>
            </a:r>
            <a:r>
              <a:rPr lang="ru-RU" dirty="0" err="1"/>
              <a:t>гетероскедастичность</a:t>
            </a:r>
            <a:r>
              <a:rPr lang="ru-RU" dirty="0"/>
              <a:t>, или ARCH, — это метод, который явно моделирует изменение дисперсии с течением времени во временном ряду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 сути ARCH(p</a:t>
            </a:r>
            <a:r>
              <a:rPr lang="ru-RU" dirty="0"/>
              <a:t>) — это просто модель </a:t>
            </a:r>
            <a:r>
              <a:rPr lang="en-US" dirty="0" smtClean="0"/>
              <a:t>MA</a:t>
            </a:r>
            <a:r>
              <a:rPr lang="ru-RU" dirty="0" smtClean="0"/>
              <a:t>(p</a:t>
            </a:r>
            <a:r>
              <a:rPr lang="ru-RU" dirty="0"/>
              <a:t>), применяемая к дисперсии временного ряда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Рассмотрим временной ряд в виде</a:t>
            </a:r>
            <a:r>
              <a:rPr lang="en-US" dirty="0" smtClean="0"/>
              <a:t> AR </a:t>
            </a:r>
            <a:r>
              <a:rPr lang="ru-RU" dirty="0" err="1" smtClean="0"/>
              <a:t>модельи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Пусть остаток имеет временные зависимости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/>
              <a:t>гетероскедастичность</a:t>
            </a:r>
            <a:r>
              <a:rPr lang="ru-RU" dirty="0" smtClean="0"/>
              <a:t>, тогда опишем его </a:t>
            </a:r>
            <a:r>
              <a:rPr lang="en-US" dirty="0" smtClean="0"/>
              <a:t>AR </a:t>
            </a:r>
            <a:r>
              <a:rPr lang="ru-RU" dirty="0" smtClean="0"/>
              <a:t>моделью:					</a:t>
            </a:r>
          </a:p>
          <a:p>
            <a:r>
              <a:rPr lang="ru-RU" dirty="0" smtClean="0"/>
              <a:t>где </a:t>
            </a:r>
            <a:r>
              <a:rPr lang="en-US" dirty="0" smtClean="0"/>
              <a:t>q </a:t>
            </a:r>
            <a:r>
              <a:rPr lang="ru-RU" dirty="0" smtClean="0"/>
              <a:t>порядок модель.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4129087"/>
            <a:ext cx="7553325" cy="847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5419725"/>
            <a:ext cx="30003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ARCH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2225"/>
            <a:ext cx="11058525" cy="5137150"/>
          </a:xfrm>
        </p:spPr>
        <p:txBody>
          <a:bodyPr>
            <a:normAutofit/>
          </a:bodyPr>
          <a:lstStyle/>
          <a:p>
            <a:r>
              <a:rPr lang="ru-RU" dirty="0" smtClean="0"/>
              <a:t>Другими словами мы можем вести процесс вида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2" y="1743075"/>
            <a:ext cx="6143625" cy="15049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19" y="1995828"/>
            <a:ext cx="5119330" cy="44420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97" y="3318216"/>
            <a:ext cx="5483115" cy="26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r>
              <a:rPr lang="en-US" dirty="0" smtClean="0"/>
              <a:t>GARCH</a:t>
            </a:r>
            <a:r>
              <a:rPr lang="ru-RU" dirty="0" smtClean="0"/>
              <a:t> – обобщенный </a:t>
            </a:r>
            <a:r>
              <a:rPr lang="en-US" dirty="0" smtClean="0"/>
              <a:t>GARCH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r>
              <a:rPr lang="ru-RU" dirty="0" smtClean="0"/>
              <a:t>В некоторых случаях</a:t>
            </a:r>
            <a:r>
              <a:rPr lang="en-US" dirty="0" smtClean="0"/>
              <a:t> </a:t>
            </a:r>
            <a:r>
              <a:rPr lang="ru-RU" dirty="0" smtClean="0"/>
              <a:t>кажется полезным дополнить модель </a:t>
            </a:r>
            <a:r>
              <a:rPr lang="en-US" dirty="0" smtClean="0"/>
              <a:t>ARCH </a:t>
            </a:r>
            <a:r>
              <a:rPr lang="ru-RU" dirty="0" smtClean="0"/>
              <a:t>авто регрессионными терминами. Это позволяет описать  модель как комбинацию своих временных зависимостей и случайного блуждания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861773"/>
            <a:ext cx="8334375" cy="2057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54280" y="5298571"/>
            <a:ext cx="8018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dirty="0"/>
              <a:t>: The number of lag variances to include in the GARCH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</a:t>
            </a:r>
            <a:r>
              <a:rPr lang="en-US" dirty="0"/>
              <a:t>: The number of lag residual errors to include in the GARCH model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a GARCH(0, q) is equivalent to an ARCH(q) model.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629275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Some of the techniques adopted in the finance sector — </a:t>
            </a:r>
            <a:r>
              <a:rPr lang="en-US" b="1" dirty="0"/>
              <a:t>ARCH</a:t>
            </a:r>
            <a:r>
              <a:rPr lang="en-US" dirty="0"/>
              <a:t>, ARCH-M, </a:t>
            </a:r>
            <a:r>
              <a:rPr lang="en-US" b="1" dirty="0"/>
              <a:t>GARCH</a:t>
            </a:r>
            <a:r>
              <a:rPr lang="en-US" dirty="0"/>
              <a:t>, GARCH-M, TGARCH, and EGARCH.</a:t>
            </a:r>
          </a:p>
        </p:txBody>
      </p:sp>
    </p:spTree>
    <p:extLst>
      <p:ext uri="{BB962C8B-B14F-4D97-AF65-F5344CB8AC3E}">
        <p14:creationId xmlns:p14="http://schemas.microsoft.com/office/powerpoint/2010/main" val="27894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365125"/>
            <a:ext cx="5131585" cy="6417440"/>
          </a:xfrm>
          <a:prstGeom prst="rect">
            <a:avLst/>
          </a:prstGeom>
        </p:spPr>
      </p:pic>
      <p:sp>
        <p:nvSpPr>
          <p:cNvPr id="5" name="AutoShape 2" descr="blob:https://web.telegram.org/7f33079c-75a2-40f4-87f4-f4902e07f7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84" y="160338"/>
            <a:ext cx="4701245" cy="58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75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6" y="1270199"/>
            <a:ext cx="5838636" cy="49067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72" y="2748556"/>
            <a:ext cx="5724525" cy="2857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34805" y="59346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https://medium.com/@ranjithkumar.rocking/time-series-model-s-arch-and-garch-2781a982b448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260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AR-NET – </a:t>
            </a:r>
            <a:r>
              <a:rPr lang="ru-RU" dirty="0" smtClean="0"/>
              <a:t>регуляризация </a:t>
            </a:r>
            <a:r>
              <a:rPr lang="ru-RU" dirty="0" err="1" smtClean="0"/>
              <a:t>авторегрессионных</a:t>
            </a:r>
            <a:r>
              <a:rPr lang="ru-RU" dirty="0" smtClean="0"/>
              <a:t> моделей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20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r>
              <a:rPr lang="ru-RU" dirty="0" smtClean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6050"/>
            <a:ext cx="11182350" cy="5175250"/>
          </a:xfrm>
        </p:spPr>
        <p:txBody>
          <a:bodyPr/>
          <a:lstStyle/>
          <a:p>
            <a:r>
              <a:rPr lang="ru-RU" dirty="0" smtClean="0"/>
              <a:t>Попытка имитации авторегрессии в виде нейронной сети.</a:t>
            </a:r>
          </a:p>
          <a:p>
            <a:r>
              <a:rPr lang="ru-RU" dirty="0" smtClean="0"/>
              <a:t>Параметры первого слоя эквивалентны </a:t>
            </a:r>
            <a:r>
              <a:rPr lang="en-US" dirty="0" smtClean="0"/>
              <a:t>AR-</a:t>
            </a:r>
            <a:r>
              <a:rPr lang="ru-RU" dirty="0" smtClean="0"/>
              <a:t> коэффициентам.</a:t>
            </a:r>
          </a:p>
          <a:p>
            <a:r>
              <a:rPr lang="ru-RU" dirty="0" smtClean="0"/>
              <a:t>Второй слой может быть опционально добавлен для достижения точности предсказания при сохранении интерпретируемости.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743191"/>
            <a:ext cx="7386637" cy="23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82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r>
              <a:rPr lang="ru-RU" dirty="0" smtClean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6050"/>
            <a:ext cx="11182350" cy="5175250"/>
          </a:xfrm>
        </p:spPr>
        <p:txBody>
          <a:bodyPr/>
          <a:lstStyle/>
          <a:p>
            <a:r>
              <a:rPr lang="ru-RU" dirty="0" smtClean="0"/>
              <a:t>Классический </a:t>
            </a:r>
            <a:r>
              <a:rPr lang="en-US" dirty="0" smtClean="0"/>
              <a:t>AR: </a:t>
            </a:r>
            <a:r>
              <a:rPr lang="ru-RU" dirty="0" smtClean="0"/>
              <a:t>функция потерь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Предложен разряженный </a:t>
            </a:r>
            <a:r>
              <a:rPr lang="en-US" dirty="0" smtClean="0"/>
              <a:t>AR (</a:t>
            </a:r>
            <a:r>
              <a:rPr lang="en-US" dirty="0"/>
              <a:t>Sparse </a:t>
            </a:r>
            <a:r>
              <a:rPr lang="en-US" dirty="0" smtClean="0"/>
              <a:t>AR-Net).  </a:t>
            </a:r>
          </a:p>
          <a:p>
            <a:r>
              <a:rPr lang="ru-RU" dirty="0" smtClean="0"/>
              <a:t>Достоинство: возможность повышения устойчивости к неверному выбору </a:t>
            </a:r>
            <a:r>
              <a:rPr lang="ru-RU" dirty="0"/>
              <a:t>порядка модели. </a:t>
            </a:r>
            <a:endParaRPr lang="ru-RU" dirty="0" smtClean="0"/>
          </a:p>
          <a:p>
            <a:pPr lvl="1"/>
            <a:r>
              <a:rPr lang="ru-RU" dirty="0" smtClean="0"/>
              <a:t>Это </a:t>
            </a:r>
            <a:r>
              <a:rPr lang="ru-RU" dirty="0"/>
              <a:t>также устранит предположение, что AR-коэффициенты должны состоять из последовательных задержек.</a:t>
            </a:r>
          </a:p>
          <a:p>
            <a:r>
              <a:rPr lang="ru-RU" dirty="0" smtClean="0"/>
              <a:t> Для этого добавляется регуляризация к </a:t>
            </a:r>
            <a:r>
              <a:rPr lang="en-US" dirty="0" smtClean="0"/>
              <a:t>AR </a:t>
            </a:r>
            <a:r>
              <a:rPr lang="ru-RU" dirty="0" smtClean="0"/>
              <a:t>модели: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252538"/>
            <a:ext cx="3752850" cy="876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5100637"/>
            <a:ext cx="3228975" cy="962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5162550"/>
            <a:ext cx="7219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5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ru-RU" dirty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9325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Параметр разрежённости </a:t>
            </a:r>
            <a:r>
              <a:rPr lang="en-US" dirty="0" smtClean="0"/>
              <a:t>s </a:t>
            </a:r>
            <a:r>
              <a:rPr lang="ru-RU" dirty="0" smtClean="0"/>
              <a:t>для </a:t>
            </a:r>
            <a:r>
              <a:rPr lang="ru-RU" dirty="0"/>
              <a:t>AR-коэффициентов </a:t>
            </a:r>
            <a:endParaRPr lang="ru-RU" dirty="0" smtClean="0"/>
          </a:p>
          <a:p>
            <a:r>
              <a:rPr lang="ru-RU" dirty="0" err="1"/>
              <a:t>cλ</a:t>
            </a:r>
            <a:r>
              <a:rPr lang="ru-RU" dirty="0" smtClean="0"/>
              <a:t> </a:t>
            </a:r>
            <a:r>
              <a:rPr lang="ru-RU" dirty="0"/>
              <a:t>сила регуляризации </a:t>
            </a:r>
            <a:r>
              <a:rPr lang="ru-RU" dirty="0" smtClean="0"/>
              <a:t>может </a:t>
            </a:r>
            <a:r>
              <a:rPr lang="ru-RU" dirty="0"/>
              <a:t>быть установлена вручную или </a:t>
            </a:r>
            <a:r>
              <a:rPr lang="ru-RU" dirty="0" err="1" smtClean="0"/>
              <a:t>ско</a:t>
            </a:r>
            <a:r>
              <a:rPr lang="ru-RU" dirty="0" smtClean="0"/>
              <a:t> шума.</a:t>
            </a:r>
          </a:p>
          <a:p>
            <a:r>
              <a:rPr lang="ru-RU" dirty="0" smtClean="0"/>
              <a:t>R(θ) – функция регуляризации, она может быть в общем случае любой. В т.ч. </a:t>
            </a:r>
          </a:p>
          <a:p>
            <a:pPr lvl="1"/>
            <a:r>
              <a:rPr lang="ru-RU" dirty="0" smtClean="0"/>
              <a:t>L1-регуляризацию </a:t>
            </a:r>
            <a:r>
              <a:rPr lang="ru-RU" dirty="0"/>
              <a:t>(«Лассо»). </a:t>
            </a:r>
            <a:endParaRPr lang="ru-RU" dirty="0" smtClean="0"/>
          </a:p>
          <a:p>
            <a:pPr lvl="1"/>
            <a:r>
              <a:rPr lang="en-US" dirty="0" smtClean="0"/>
              <a:t>L2 – </a:t>
            </a:r>
            <a:r>
              <a:rPr lang="ru-RU" dirty="0" smtClean="0"/>
              <a:t>Тихонов.</a:t>
            </a:r>
          </a:p>
          <a:p>
            <a:pPr lvl="1"/>
            <a:r>
              <a:rPr lang="ru-RU" dirty="0" smtClean="0"/>
              <a:t>Специальная – пусть </a:t>
            </a:r>
            <a:r>
              <a:rPr lang="ru-RU" dirty="0"/>
              <a:t>мы хотим побудить оптимизатора устанавливать малые веса равными нулю, сохраняя при этом остальные веса </a:t>
            </a:r>
            <a:r>
              <a:rPr lang="ru-RU" dirty="0" smtClean="0"/>
              <a:t>нетронутыми.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3333"/>
          <a:stretch/>
        </p:blipFill>
        <p:spPr>
          <a:xfrm>
            <a:off x="4505325" y="773390"/>
            <a:ext cx="7219950" cy="952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968080"/>
            <a:ext cx="4191000" cy="8286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71773" y="5265221"/>
            <a:ext cx="3267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c1 ≈ 3 and c2 ≈ 3 work ideally.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867158"/>
            <a:ext cx="2657475" cy="7810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52198" y="590922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</a:rPr>
              <a:t>или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008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Prophet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ru-RU" dirty="0" smtClean="0"/>
              <a:t>Представим модель предсказания </a:t>
            </a:r>
            <a:r>
              <a:rPr lang="en-US" dirty="0" smtClean="0"/>
              <a:t>prophet </a:t>
            </a:r>
            <a:r>
              <a:rPr lang="ru-RU" dirty="0" smtClean="0"/>
              <a:t>как </a:t>
            </a:r>
          </a:p>
          <a:p>
            <a:endParaRPr lang="ru-RU" dirty="0" smtClean="0"/>
          </a:p>
          <a:p>
            <a:r>
              <a:rPr lang="en-US" dirty="0"/>
              <a:t>T (t) = Trend at time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линейный или логистический тренд с точками перегиба)</a:t>
            </a:r>
          </a:p>
          <a:p>
            <a:r>
              <a:rPr lang="en-US" dirty="0" smtClean="0"/>
              <a:t>S(t</a:t>
            </a:r>
            <a:r>
              <a:rPr lang="en-US" dirty="0"/>
              <a:t>) = Seasonal effects at time </a:t>
            </a:r>
            <a:r>
              <a:rPr lang="en-US" dirty="0" smtClean="0"/>
              <a:t>t</a:t>
            </a:r>
            <a:r>
              <a:rPr lang="ru-RU" dirty="0" smtClean="0"/>
              <a:t> – Фурье Ряд.</a:t>
            </a:r>
          </a:p>
          <a:p>
            <a:r>
              <a:rPr lang="en-US" dirty="0" smtClean="0"/>
              <a:t>E(t</a:t>
            </a:r>
            <a:r>
              <a:rPr lang="en-US" dirty="0"/>
              <a:t>) = Event and holiday effects at time </a:t>
            </a:r>
            <a:r>
              <a:rPr lang="en-US" dirty="0" smtClean="0"/>
              <a:t>t – </a:t>
            </a:r>
            <a:r>
              <a:rPr lang="ru-RU" dirty="0" smtClean="0"/>
              <a:t>прочие регулярные эффекты.</a:t>
            </a:r>
          </a:p>
          <a:p>
            <a:r>
              <a:rPr lang="ru-RU" dirty="0" smtClean="0"/>
              <a:t>Пусть не все в модели предсказано, остаток информативен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971675"/>
            <a:ext cx="3048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535112"/>
            <a:ext cx="10515600" cy="50561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Основная концепция </a:t>
            </a:r>
            <a:r>
              <a:rPr lang="ru-RU" dirty="0"/>
              <a:t>модели </a:t>
            </a:r>
            <a:r>
              <a:rPr lang="ru-RU" dirty="0" err="1"/>
              <a:t>NeuralProphet</a:t>
            </a:r>
            <a:r>
              <a:rPr lang="ru-RU" dirty="0"/>
              <a:t> </a:t>
            </a:r>
            <a:r>
              <a:rPr lang="ru-RU" dirty="0" smtClean="0"/>
              <a:t>- Модель </a:t>
            </a:r>
            <a:r>
              <a:rPr lang="ru-RU" dirty="0"/>
              <a:t>состоит из модулей, каждый из которых вносит дополнительный компонент в прогноз. </a:t>
            </a:r>
            <a:endParaRPr lang="ru-RU" dirty="0" smtClean="0"/>
          </a:p>
          <a:p>
            <a:r>
              <a:rPr lang="ru-RU" dirty="0" smtClean="0"/>
              <a:t>Большинство </a:t>
            </a:r>
            <a:r>
              <a:rPr lang="ru-RU" dirty="0"/>
              <a:t>компонентов также можно настроить для масштабирования по </a:t>
            </a:r>
            <a:r>
              <a:rPr lang="ru-RU" dirty="0" smtClean="0"/>
              <a:t>тренду и </a:t>
            </a:r>
            <a:r>
              <a:rPr lang="ru-RU" dirty="0"/>
              <a:t>для мультипликативного эффекта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</a:t>
            </a:r>
            <a:r>
              <a:rPr lang="ru-RU" dirty="0"/>
              <a:t>модули должны выдавать h выходных данных, где h определяет количество шагов, которые нужно прогнозировать в будущем одновременно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шаги добавляются </a:t>
            </a:r>
            <a:r>
              <a:rPr lang="ru-RU" dirty="0"/>
              <a:t>как предсказанные значения ˆ</a:t>
            </a:r>
            <a:r>
              <a:rPr lang="ru-RU" dirty="0" err="1"/>
              <a:t>yt</a:t>
            </a:r>
            <a:r>
              <a:rPr lang="ru-RU" dirty="0"/>
              <a:t>, ..., ˆyt+h-1 для </a:t>
            </a:r>
            <a:r>
              <a:rPr lang="ru-RU" dirty="0" err="1" smtClean="0"/>
              <a:t>соотвествующих</a:t>
            </a:r>
            <a:r>
              <a:rPr lang="ru-RU" dirty="0" smtClean="0"/>
              <a:t> </a:t>
            </a:r>
            <a:r>
              <a:rPr lang="ru-RU" dirty="0" err="1" smtClean="0"/>
              <a:t>будующих</a:t>
            </a:r>
            <a:r>
              <a:rPr lang="ru-RU" dirty="0" smtClean="0"/>
              <a:t> </a:t>
            </a:r>
            <a:r>
              <a:rPr lang="ru-RU" dirty="0"/>
              <a:t>значений временного ряда </a:t>
            </a:r>
            <a:r>
              <a:rPr lang="ru-RU" dirty="0" err="1"/>
              <a:t>yt</a:t>
            </a:r>
            <a:r>
              <a:rPr lang="ru-RU" dirty="0"/>
              <a:t>, ..., yt+h-1.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модель зависит только от времени, может быть получено произвольное количество прогнозов. </a:t>
            </a:r>
            <a:endParaRPr lang="ru-RU" dirty="0" smtClean="0"/>
          </a:p>
          <a:p>
            <a:pPr lvl="1"/>
            <a:r>
              <a:rPr lang="ru-RU" dirty="0" smtClean="0"/>
              <a:t>В </a:t>
            </a:r>
            <a:r>
              <a:rPr lang="ru-RU" dirty="0"/>
              <a:t>следующих описаниях этот особый случай будет математически эквивалентен прогнозу на один шаг вперед с h = 1.</a:t>
            </a:r>
          </a:p>
        </p:txBody>
      </p:sp>
    </p:spTree>
    <p:extLst>
      <p:ext uri="{BB962C8B-B14F-4D97-AF65-F5344CB8AC3E}">
        <p14:creationId xmlns:p14="http://schemas.microsoft.com/office/powerpoint/2010/main" val="3100537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6524"/>
            <a:ext cx="10515600" cy="3224213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Где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pPr lvl="1"/>
            <a:r>
              <a:rPr lang="en-US" dirty="0" smtClean="0"/>
              <a:t>T (t) = </a:t>
            </a:r>
            <a:r>
              <a:rPr lang="ru-RU" dirty="0" smtClean="0"/>
              <a:t>Тренд</a:t>
            </a:r>
          </a:p>
          <a:p>
            <a:pPr lvl="1"/>
            <a:r>
              <a:rPr lang="en-US" dirty="0" smtClean="0"/>
              <a:t>S(t) = </a:t>
            </a:r>
            <a:r>
              <a:rPr lang="ru-RU" dirty="0" smtClean="0"/>
              <a:t>Сезонность</a:t>
            </a:r>
          </a:p>
          <a:p>
            <a:pPr lvl="1"/>
            <a:r>
              <a:rPr lang="en-US" dirty="0" smtClean="0"/>
              <a:t>E(t) = </a:t>
            </a:r>
            <a:r>
              <a:rPr lang="ru-RU" dirty="0" smtClean="0"/>
              <a:t>Регулярные события</a:t>
            </a:r>
          </a:p>
          <a:p>
            <a:pPr lvl="1"/>
            <a:r>
              <a:rPr lang="en-US" dirty="0" smtClean="0"/>
              <a:t>F (t) = </a:t>
            </a:r>
            <a:r>
              <a:rPr lang="ru-RU" dirty="0" smtClean="0"/>
              <a:t>Внешние экзогенные факторы</a:t>
            </a:r>
          </a:p>
          <a:p>
            <a:pPr lvl="1"/>
            <a:r>
              <a:rPr lang="en-US" dirty="0" smtClean="0"/>
              <a:t>A(t) = AR-NET</a:t>
            </a:r>
            <a:r>
              <a:rPr lang="ru-RU" dirty="0" smtClean="0"/>
              <a:t> </a:t>
            </a:r>
            <a:r>
              <a:rPr lang="en-US" dirty="0" smtClean="0"/>
              <a:t>(AR, Sparse-AR, Deep-AR – </a:t>
            </a:r>
            <a:r>
              <a:rPr lang="ru-RU" dirty="0" smtClean="0"/>
              <a:t>то есть с </a:t>
            </a:r>
            <a:r>
              <a:rPr lang="en-US" dirty="0" err="1" smtClean="0"/>
              <a:t>ReLU</a:t>
            </a:r>
            <a:r>
              <a:rPr lang="en-US" dirty="0" smtClean="0"/>
              <a:t>).</a:t>
            </a:r>
            <a:endParaRPr lang="ru-RU" dirty="0" smtClean="0"/>
          </a:p>
          <a:p>
            <a:pPr lvl="1"/>
            <a:r>
              <a:rPr lang="en-US" dirty="0" smtClean="0"/>
              <a:t>L(t) = </a:t>
            </a:r>
            <a:r>
              <a:rPr lang="ru-RU" dirty="0" smtClean="0"/>
              <a:t>Регрессионные эффекты лаговых версий ряда как экзогенные факторы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1" y="1843087"/>
            <a:ext cx="6920542" cy="7000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1340791"/>
            <a:ext cx="7867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</a:rPr>
              <a:t>Общая модель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6157" y="5668367"/>
            <a:ext cx="11439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модули компонентов модели могут быть индивидуально сконфигурированы и объединены для </a:t>
            </a:r>
            <a:r>
              <a:rPr lang="ru-RU" dirty="0" smtClean="0"/>
              <a:t>составления модель</a:t>
            </a:r>
            <a:r>
              <a:rPr lang="ru-RU" dirty="0"/>
              <a:t>. Если все модули выключены, в качестве трендовой команды устанавливается только параметр статического </a:t>
            </a:r>
            <a:r>
              <a:rPr lang="ru-RU" dirty="0" smtClean="0"/>
              <a:t>смещения компонент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246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ru-RU" sz="3200" b="1" dirty="0" smtClean="0"/>
              <a:t>Методы машинного обучения</a:t>
            </a:r>
            <a:r>
              <a:rPr lang="en-US" sz="3200" b="1" dirty="0" smtClean="0"/>
              <a:t>. </a:t>
            </a:r>
            <a:r>
              <a:rPr lang="en-US" sz="3200" b="1" dirty="0"/>
              <a:t>Прогноз временного ряда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1528276" cy="5503491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Существует несколько типов решения задачи прогноза временных рядов.</a:t>
            </a:r>
          </a:p>
          <a:p>
            <a:pPr lvl="0"/>
            <a:r>
              <a:rPr lang="ru-RU" sz="2000" b="1" dirty="0"/>
              <a:t>Стохастические модели (или подход, основанный на моделях)</a:t>
            </a:r>
            <a:r>
              <a:rPr lang="ru-RU" sz="2000" dirty="0"/>
              <a:t> . Методы можно разделить на непараметрические и параметрические.</a:t>
            </a:r>
          </a:p>
          <a:p>
            <a:pPr lvl="0"/>
            <a:r>
              <a:rPr lang="ru-RU" sz="2000" b="1" dirty="0"/>
              <a:t>непараметрические,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регрессия:</a:t>
            </a:r>
          </a:p>
          <a:p>
            <a:pPr lvl="1"/>
            <a:r>
              <a:rPr lang="ru-RU" sz="2000" dirty="0"/>
              <a:t>на основе аналитической модели поведения ряда,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 smtClean="0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низкая вероятность переобучения,</a:t>
            </a:r>
          </a:p>
          <a:p>
            <a:pPr lvl="1"/>
            <a:r>
              <a:rPr lang="ru-RU" sz="2000" dirty="0"/>
              <a:t>обеспечивают наилучшую точность для сравнительно простых данных (стационарных с гауссовыми шумами или некоторыми простыми шумами, такими как симметрично распределенные).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обучения.</a:t>
            </a:r>
          </a:p>
          <a:p>
            <a:pPr lvl="1"/>
            <a:r>
              <a:rPr lang="ru-RU" sz="2000" dirty="0"/>
              <a:t>производительность резко снижается, если поведение данных отличается от предполагаемого (формируют предполагаемую статистическую гипотезу).</a:t>
            </a:r>
          </a:p>
          <a:p>
            <a:pPr lvl="1"/>
            <a:r>
              <a:rPr lang="ru-RU" sz="2000" dirty="0"/>
              <a:t>Хорошо работает только в одномерном случае.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Может иметь аналитическое решение (например, для линейной регрессии).</a:t>
            </a:r>
          </a:p>
          <a:p>
            <a:pPr lvl="1"/>
            <a:r>
              <a:rPr lang="ru-RU" sz="2000" dirty="0"/>
              <a:t>Для </a:t>
            </a:r>
            <a:r>
              <a:rPr lang="ru-RU" sz="2000" dirty="0" smtClean="0"/>
              <a:t>работы </a:t>
            </a:r>
            <a:r>
              <a:rPr lang="ru-RU" sz="2000" dirty="0"/>
              <a:t>нам нужно знать тип распределения или делать серьезные предположения о нем.</a:t>
            </a:r>
          </a:p>
        </p:txBody>
      </p:sp>
    </p:spTree>
    <p:extLst>
      <p:ext uri="{BB962C8B-B14F-4D97-AF65-F5344CB8AC3E}">
        <p14:creationId xmlns:p14="http://schemas.microsoft.com/office/powerpoint/2010/main" val="29072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ru-RU" sz="3200" b="1" dirty="0" smtClean="0"/>
              <a:t>Методы машинного обучения</a:t>
            </a:r>
            <a:r>
              <a:rPr lang="en-US" sz="3200" b="1" dirty="0" smtClean="0"/>
              <a:t>. </a:t>
            </a:r>
            <a:r>
              <a:rPr lang="en-US" sz="3200" b="1" dirty="0"/>
              <a:t>Прогноз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 smtClean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err="1"/>
              <a:t>Prophet</a:t>
            </a:r>
            <a:r>
              <a:rPr lang="ru-RU" sz="2000" dirty="0"/>
              <a:t> и т. д.</a:t>
            </a:r>
          </a:p>
          <a:p>
            <a:pPr lvl="1"/>
            <a:r>
              <a:rPr lang="ru-RU" sz="2000" dirty="0" err="1" smtClean="0"/>
              <a:t>Строяться</a:t>
            </a:r>
            <a:r>
              <a:rPr lang="ru-RU" sz="2000" dirty="0" smtClean="0"/>
              <a:t> на </a:t>
            </a:r>
            <a:r>
              <a:rPr lang="ru-RU" sz="2000" dirty="0"/>
              <a:t>основе аналитико-параметрической модели поведения ряда,</a:t>
            </a:r>
          </a:p>
          <a:p>
            <a:pPr lvl="1"/>
            <a:r>
              <a:rPr lang="ru-RU" sz="2000" dirty="0"/>
              <a:t>прост для понимания и реализации,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 smtClean="0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обеспечивают достаточно высокую точность прогноза,</a:t>
            </a:r>
          </a:p>
          <a:p>
            <a:pPr lvl="1"/>
            <a:r>
              <a:rPr lang="ru-RU" sz="2000" dirty="0"/>
              <a:t>лучше работать с одномерными данными,</a:t>
            </a:r>
          </a:p>
          <a:p>
            <a:pPr lvl="1"/>
            <a:r>
              <a:rPr lang="ru-RU" sz="2000" dirty="0"/>
              <a:t>лучше </a:t>
            </a:r>
            <a:r>
              <a:rPr lang="ru-RU" sz="2000" dirty="0" smtClean="0"/>
              <a:t>при </a:t>
            </a:r>
            <a:r>
              <a:rPr lang="ru-RU" sz="2000" dirty="0"/>
              <a:t>относительно </a:t>
            </a:r>
            <a:r>
              <a:rPr lang="ru-RU" sz="2000" dirty="0" smtClean="0"/>
              <a:t>простых </a:t>
            </a:r>
            <a:r>
              <a:rPr lang="ru-RU" sz="2000" dirty="0" err="1" smtClean="0"/>
              <a:t>нестационарностях</a:t>
            </a:r>
            <a:r>
              <a:rPr lang="ru-RU" sz="2000" dirty="0" smtClean="0"/>
              <a:t> в </a:t>
            </a:r>
            <a:r>
              <a:rPr lang="ru-RU" sz="2000" dirty="0" err="1" smtClean="0"/>
              <a:t>даннных</a:t>
            </a:r>
            <a:r>
              <a:rPr lang="ru-RU" sz="2000" dirty="0" smtClean="0"/>
              <a:t>,</a:t>
            </a:r>
            <a:endParaRPr lang="ru-RU" sz="2000" dirty="0"/>
          </a:p>
          <a:p>
            <a:pPr lvl="1"/>
            <a:r>
              <a:rPr lang="ru-RU" sz="2000" dirty="0"/>
              <a:t>точность сильно зависит от количества данных для обучения,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 (здесь </a:t>
            </a:r>
            <a:r>
              <a:rPr lang="ru-RU" sz="2000" dirty="0" err="1"/>
              <a:t>гиперпараметры</a:t>
            </a:r>
            <a:r>
              <a:rPr lang="ru-RU" sz="2000" dirty="0"/>
              <a:t> являются аналогом статистической гипотезы в непараметрическом подходе),</a:t>
            </a:r>
          </a:p>
          <a:p>
            <a:pPr lvl="1"/>
            <a:r>
              <a:rPr lang="ru-RU" sz="2000" dirty="0"/>
              <a:t>не может справиться со сложной нелинейной зависимостью между данными,</a:t>
            </a:r>
          </a:p>
          <a:p>
            <a:pPr lvl="1"/>
            <a:r>
              <a:rPr lang="ru-RU" sz="2000" dirty="0" err="1" smtClean="0"/>
              <a:t>нихкая</a:t>
            </a:r>
            <a:r>
              <a:rPr lang="ru-RU" sz="2000" dirty="0" smtClean="0"/>
              <a:t> </a:t>
            </a:r>
            <a:r>
              <a:rPr lang="ru-RU" sz="2000" dirty="0"/>
              <a:t>производительность для огромных многомерных </a:t>
            </a:r>
            <a:r>
              <a:rPr lang="ru-RU" sz="2000" dirty="0" smtClean="0"/>
              <a:t>нестационарных рядов (</a:t>
            </a:r>
            <a:r>
              <a:rPr lang="ru-RU" sz="2000" dirty="0"/>
              <a:t>особенно в случае </a:t>
            </a:r>
            <a:r>
              <a:rPr lang="ru-RU" sz="2000" dirty="0" smtClean="0"/>
              <a:t>данных </a:t>
            </a:r>
            <a:r>
              <a:rPr lang="ru-RU" sz="2000" dirty="0"/>
              <a:t>с различным поведением и т. д.).</a:t>
            </a:r>
          </a:p>
          <a:p>
            <a:pPr lvl="1"/>
            <a:r>
              <a:rPr lang="ru-RU" sz="2000" dirty="0" smtClean="0"/>
              <a:t>Легко </a:t>
            </a:r>
            <a:r>
              <a:rPr lang="ru-RU" sz="2000" dirty="0"/>
              <a:t>интерпретируется.</a:t>
            </a:r>
          </a:p>
          <a:p>
            <a:pPr lvl="1"/>
            <a:r>
              <a:rPr lang="ru-RU" sz="2000" dirty="0"/>
              <a:t>Более устойчивый к выводам в случае хорошо выбранной модели (из-за сверхвысокого разрешения с выводами для небольших наборов данных</a:t>
            </a:r>
            <a:r>
              <a:rPr lang="ru-RU" sz="2000" dirty="0" smtClean="0"/>
              <a:t>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398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304358"/>
          </a:xfrm>
        </p:spPr>
        <p:txBody>
          <a:bodyPr>
            <a:normAutofit/>
          </a:bodyPr>
          <a:lstStyle/>
          <a:p>
            <a:r>
              <a:rPr lang="en-US" sz="8800" b="1" dirty="0" smtClean="0"/>
              <a:t>ARMA</a:t>
            </a:r>
            <a:r>
              <a:rPr lang="ru-RU" sz="8800" b="1" dirty="0" smtClean="0"/>
              <a:t> с дополнениями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40901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ru-RU" sz="3200" b="1" dirty="0" smtClean="0"/>
              <a:t>Методы машинного обучения</a:t>
            </a:r>
            <a:r>
              <a:rPr lang="en-US" sz="3200" b="1" dirty="0" smtClean="0"/>
              <a:t>. </a:t>
            </a:r>
            <a:r>
              <a:rPr lang="en-US" sz="3200" b="1" dirty="0"/>
              <a:t>Прогноз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 smtClean="0"/>
              <a:t>Модели, управляемые данными (или подход машинного обучения)</a:t>
            </a:r>
            <a:endParaRPr lang="ru-RU" sz="2000" dirty="0" smtClean="0"/>
          </a:p>
          <a:p>
            <a:pPr lvl="0"/>
            <a:r>
              <a:rPr lang="ru-RU" sz="2000" dirty="0" smtClean="0"/>
              <a:t>Методы можно разделить на классическое машинное обучение и глубокую нейронную сеть.</a:t>
            </a:r>
          </a:p>
          <a:p>
            <a:pPr lvl="0"/>
            <a:r>
              <a:rPr lang="ru-RU" sz="2000" b="1" dirty="0" smtClean="0"/>
              <a:t>Классические модели, управляемые данными (или подход машинного обучения)</a:t>
            </a:r>
            <a:r>
              <a:rPr lang="ru-RU" sz="2000" dirty="0" smtClean="0"/>
              <a:t> .</a:t>
            </a:r>
          </a:p>
          <a:p>
            <a:pPr lvl="0"/>
            <a:r>
              <a:rPr lang="ru-RU" sz="2000" dirty="0" smtClean="0"/>
              <a:t>Такие методы, как векторная регрессия (SVR), случайный лес регрессии, </a:t>
            </a:r>
            <a:r>
              <a:rPr lang="ru-RU" sz="2000" dirty="0" err="1" smtClean="0"/>
              <a:t>XGBoost</a:t>
            </a:r>
            <a:r>
              <a:rPr lang="ru-RU" sz="2000" dirty="0" smtClean="0"/>
              <a:t> и </a:t>
            </a:r>
            <a:r>
              <a:rPr lang="ru-RU" sz="2000" dirty="0" err="1" smtClean="0"/>
              <a:t>тд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 smtClean="0"/>
              <a:t>Позволяют работать с сильно нелинейными данными.</a:t>
            </a:r>
          </a:p>
          <a:p>
            <a:pPr lvl="1"/>
            <a:r>
              <a:rPr lang="ru-RU" sz="2000" dirty="0" smtClean="0"/>
              <a:t>Нет необходимости в статистической гипотезе для модели.</a:t>
            </a:r>
          </a:p>
          <a:p>
            <a:pPr lvl="1"/>
            <a:r>
              <a:rPr lang="ru-RU" sz="2000" dirty="0" smtClean="0"/>
              <a:t>Хорошо справляется с нестационарными отношениями между данными.</a:t>
            </a:r>
          </a:p>
          <a:p>
            <a:pPr lvl="1"/>
            <a:r>
              <a:rPr lang="ru-RU" sz="2000" dirty="0" smtClean="0"/>
              <a:t>Легко тренировать.</a:t>
            </a:r>
          </a:p>
          <a:p>
            <a:pPr lvl="1"/>
            <a:r>
              <a:rPr lang="ru-RU" sz="2000" dirty="0" smtClean="0"/>
              <a:t>Точность сильно зависит от выбора значений </a:t>
            </a:r>
            <a:r>
              <a:rPr lang="ru-RU" sz="2000" dirty="0" err="1" smtClean="0"/>
              <a:t>гиперпараметров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 smtClean="0"/>
              <a:t>Неявная зависимость выбранной модели и данных от результатов прогноза.</a:t>
            </a:r>
          </a:p>
          <a:p>
            <a:pPr lvl="1"/>
            <a:r>
              <a:rPr lang="ru-RU" sz="2000" dirty="0" smtClean="0"/>
              <a:t>Точность сильно зависит от сходства между обученными данными и данными вывода.</a:t>
            </a:r>
          </a:p>
          <a:p>
            <a:pPr lvl="1"/>
            <a:r>
              <a:rPr lang="ru-RU" sz="2000" dirty="0" smtClean="0"/>
              <a:t>Трудно достичь сопоставимой точности с подходом на основе модели для относительно простых данных.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58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ru-RU" sz="3200" b="1" dirty="0" smtClean="0"/>
              <a:t>Методы машинного обучения</a:t>
            </a:r>
            <a:r>
              <a:rPr lang="en-US" sz="3200" b="1" dirty="0" smtClean="0"/>
              <a:t>. </a:t>
            </a:r>
            <a:r>
              <a:rPr lang="en-US" sz="3200" b="1" dirty="0"/>
              <a:t>Прогноз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Глубокая нейронная сеть</a:t>
            </a:r>
            <a:r>
              <a:rPr lang="ru-RU" sz="2000" dirty="0"/>
              <a:t> .</a:t>
            </a:r>
          </a:p>
          <a:p>
            <a:pPr lvl="0"/>
            <a:r>
              <a:rPr lang="ru-RU" sz="2000" dirty="0"/>
              <a:t>Нет необходимости в статистической гипотезе или конкретной форме модели.</a:t>
            </a:r>
          </a:p>
          <a:p>
            <a:pPr lvl="1"/>
            <a:r>
              <a:rPr lang="ru-RU" sz="2000" dirty="0"/>
              <a:t>Может аппроксимировать любую функцию с пропущенными данными, аномалиями и другими нерегулярными шаблонами.</a:t>
            </a:r>
          </a:p>
          <a:p>
            <a:pPr lvl="1"/>
            <a:r>
              <a:rPr lang="ru-RU" sz="2000" dirty="0"/>
              <a:t>Позволяют работать с огромными многомерными рядами данных со сложной взаимосвязью поведения между данными.</a:t>
            </a:r>
          </a:p>
          <a:p>
            <a:pPr lvl="1"/>
            <a:r>
              <a:rPr lang="ru-RU" sz="2000" dirty="0"/>
              <a:t>Автоматически извлекают и обрабатывают сложные признаки и отношения между ними.</a:t>
            </a:r>
          </a:p>
          <a:p>
            <a:pPr lvl="1"/>
            <a:r>
              <a:rPr lang="ru-RU" sz="2000" dirty="0"/>
              <a:t>Требуется жесткая настройка </a:t>
            </a:r>
            <a:r>
              <a:rPr lang="ru-RU" sz="2000" dirty="0" err="1"/>
              <a:t>гиперпараметров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Часто требуется ансамбль сетей для получения высокой точности.</a:t>
            </a:r>
          </a:p>
          <a:p>
            <a:pPr lvl="1"/>
            <a:r>
              <a:rPr lang="ru-RU" sz="2000" dirty="0"/>
              <a:t>Тяжело перетренировать.</a:t>
            </a:r>
          </a:p>
          <a:p>
            <a:pPr lvl="1"/>
            <a:r>
              <a:rPr lang="ru-RU" sz="2000" dirty="0"/>
              <a:t>Трудно достичь сопоставимой точности с подходом на основе модели для относительно простых рядов.</a:t>
            </a:r>
          </a:p>
          <a:p>
            <a:pPr lvl="0"/>
            <a:r>
              <a:rPr lang="ru-RU" sz="2000" dirty="0"/>
              <a:t>Выбор конкретных методов зависит от поставленной задачи.</a:t>
            </a:r>
          </a:p>
          <a:p>
            <a:pPr lvl="0"/>
            <a:r>
              <a:rPr lang="ru-RU" sz="2000" dirty="0"/>
              <a:t>Для простых и одномерных данных рекомендуется подход, основанный на модели.</a:t>
            </a:r>
          </a:p>
          <a:p>
            <a:pPr lvl="0"/>
            <a:r>
              <a:rPr lang="ru-RU" sz="2000" dirty="0"/>
              <a:t>Для сложных и многомерных данных в большом количестве модели, управляемые данными, могут обеспечить лучшую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42463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>
            <a:noAutofit/>
          </a:bodyPr>
          <a:lstStyle/>
          <a:p>
            <a:r>
              <a:rPr lang="en-US" sz="3600" dirty="0"/>
              <a:t>A(t) = Auto-regression effects at time t based on past </a:t>
            </a:r>
            <a:r>
              <a:rPr lang="en-US" sz="3600" dirty="0" smtClean="0"/>
              <a:t>observations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292224"/>
                <a:ext cx="11325226" cy="55657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Если требуется многошаговый прогноз длины h &gt; 1, необходимо подобрать h моделей, по одной для каждого шага прогноза.</a:t>
                </a:r>
              </a:p>
              <a:p>
                <a:endParaRPr lang="ru-RU" dirty="0"/>
              </a:p>
              <a:p>
                <a:endParaRPr lang="ru-RU" dirty="0" smtClean="0"/>
              </a:p>
              <a:p>
                <a:r>
                  <a:rPr lang="ru-RU" sz="2400" dirty="0" smtClean="0"/>
                  <a:t>линейный </a:t>
                </a:r>
                <a:r>
                  <a:rPr lang="en-US" sz="2400" dirty="0" smtClean="0"/>
                  <a:t>AR </a:t>
                </a:r>
                <a:r>
                  <a:rPr lang="ru-RU" sz="2400" dirty="0" smtClean="0"/>
                  <a:t>процесс. На каждый шаг задержки соответствует своя </a:t>
                </a:r>
                <a:r>
                  <a:rPr lang="en-US" sz="2400" dirty="0" smtClean="0"/>
                  <a:t> AR: 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/>
                  <a:t>Deep AR</a:t>
                </a:r>
                <a:r>
                  <a:rPr lang="en-US" sz="2400" dirty="0" smtClean="0"/>
                  <a:t>. </a:t>
                </a:r>
                <a:r>
                  <a:rPr lang="ru-RU" sz="2400" dirty="0" smtClean="0"/>
                  <a:t>Нейронная </a:t>
                </a:r>
                <a:r>
                  <a:rPr lang="ru-RU" sz="2400" dirty="0" err="1" smtClean="0"/>
                  <a:t>полносвязная</a:t>
                </a:r>
                <a:r>
                  <a:rPr lang="ru-RU" sz="2400" dirty="0" smtClean="0"/>
                  <a:t> сеть</a:t>
                </a:r>
                <a:br>
                  <a:rPr lang="ru-RU" sz="2400" dirty="0" smtClean="0"/>
                </a:b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ru-RU" sz="2400" dirty="0" smtClean="0"/>
                  <a:t>разряженный </a:t>
                </a:r>
                <a:r>
                  <a:rPr lang="en-US" sz="2400" dirty="0" smtClean="0"/>
                  <a:t>AR</a:t>
                </a:r>
                <a:r>
                  <a:rPr lang="ru-RU" sz="2400" dirty="0" smtClean="0"/>
                  <a:t> с регуляризацией</a:t>
                </a:r>
                <a:r>
                  <a:rPr lang="en-US" sz="2400" dirty="0" smtClean="0"/>
                  <a:t>:</a:t>
                </a:r>
                <a:r>
                  <a:rPr lang="ru-RU" sz="2400" dirty="0" smtClean="0"/>
                  <a:t> параметры считаются по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𝑠𝑚𝑜𝑜𝑡h</m:t>
                        </m:r>
                      </m:sup>
                    </m:sSub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h𝑢𝑏𝑒𝑟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r>
                  <a:rPr lang="ru-RU" sz="2400" dirty="0" smtClean="0"/>
                  <a:t>Для набора весовых параметров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регуляризация путем их преобразования</a:t>
                </a:r>
                <a:endParaRPr lang="en-US" sz="2400" dirty="0" smtClean="0"/>
              </a:p>
              <a:p>
                <a:endParaRPr lang="en-US" sz="2400" dirty="0"/>
              </a:p>
              <a:p>
                <a:endParaRPr lang="ru-RU" sz="2400" dirty="0" smtClean="0"/>
              </a:p>
              <a:p>
                <a:r>
                  <a:rPr lang="ru-RU" sz="2400" dirty="0" smtClean="0"/>
                  <a:t>При этом предполагается, что порядок </a:t>
                </a:r>
                <a:r>
                  <a:rPr lang="en-US" sz="2400" dirty="0" smtClean="0"/>
                  <a:t>p</a:t>
                </a:r>
                <a:r>
                  <a:rPr lang="ru-RU" sz="2400" dirty="0" smtClean="0"/>
                  <a:t> выше нужного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292224"/>
                <a:ext cx="11325226" cy="5565775"/>
              </a:xfrm>
              <a:blipFill>
                <a:blip r:embed="rId2"/>
                <a:stretch>
                  <a:fillRect l="-969" t="-2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97" y="2327275"/>
            <a:ext cx="9946005" cy="7207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22" y="5289552"/>
            <a:ext cx="7610475" cy="100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529796" y="5360959"/>
                <a:ext cx="3424079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h𝑖𝑑𝑑𝑒𝑛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𝑙𝑎𝑦𝑒𝑟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h𝑖𝑑𝑑𝑒𝑛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𝑙𝑎𝑦𝑒𝑟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796" y="5360959"/>
                <a:ext cx="3424079" cy="811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0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L(t) = Regression effects at time t for lagged observations of exogenous variables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Запаздывающие регрессоры используются для корреляции других наблюдаемых переменных с </a:t>
                </a:r>
                <a:r>
                  <a:rPr lang="ru-RU" dirty="0" smtClean="0"/>
                  <a:t>целевым временным ряд</a:t>
                </a:r>
                <a:r>
                  <a:rPr lang="en-US" dirty="0" smtClean="0"/>
                  <a:t>j</a:t>
                </a:r>
                <a:r>
                  <a:rPr lang="ru-RU" dirty="0" smtClean="0"/>
                  <a:t>м. (</a:t>
                </a:r>
                <a:r>
                  <a:rPr lang="ru-RU" dirty="0" err="1" smtClean="0"/>
                  <a:t>Ковариаты</a:t>
                </a:r>
                <a:r>
                  <a:rPr lang="ru-RU" dirty="0" smtClean="0"/>
                  <a:t>). </a:t>
                </a:r>
              </a:p>
              <a:p>
                <a:r>
                  <a:rPr lang="ru-RU" dirty="0" smtClean="0"/>
                  <a:t>В </a:t>
                </a:r>
                <a:r>
                  <a:rPr lang="ru-RU" dirty="0"/>
                  <a:t>отличие от будущих регрессоров, будущее запаздывающих регрессоров нам неизвестно. 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Во </a:t>
                </a:r>
                <a:r>
                  <a:rPr lang="ru-RU" dirty="0"/>
                  <a:t>время t прогнозирования у нас есть доступ только к их наблюдаемым прошлым значениям до t − </a:t>
                </a:r>
                <a:r>
                  <a:rPr lang="ru-RU" dirty="0" smtClean="0"/>
                  <a:t>1 </a:t>
                </a:r>
                <a:r>
                  <a:rPr lang="ru-RU" dirty="0"/>
                  <a:t>включительно</a:t>
                </a:r>
                <a:r>
                  <a:rPr lang="ru-RU" dirty="0" smtClean="0"/>
                  <a:t>.</a:t>
                </a:r>
              </a:p>
              <a:p>
                <a:pPr lvl="1"/>
                <a:r>
                  <a:rPr lang="ru-RU" dirty="0" smtClean="0"/>
                  <a:t>То есть регрессоры определяются также </a:t>
                </a:r>
                <a:r>
                  <a:rPr lang="en-US" dirty="0" smtClean="0"/>
                  <a:t>AR(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моделью, но со входом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последних наблюдений (вместо </a:t>
                </a:r>
                <a:r>
                  <a:rPr lang="en-US" dirty="0" smtClean="0"/>
                  <a:t>y).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505450"/>
            <a:ext cx="5467350" cy="1143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5486400"/>
            <a:ext cx="78581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 (t) = Regression effects at time t for future-known exogenous </a:t>
            </a:r>
            <a:r>
              <a:rPr lang="en-US" dirty="0" smtClean="0"/>
              <a:t>variables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25612"/>
            <a:ext cx="10515600" cy="4351338"/>
          </a:xfrm>
        </p:spPr>
        <p:txBody>
          <a:bodyPr/>
          <a:lstStyle/>
          <a:p>
            <a:r>
              <a:rPr lang="ru-RU" dirty="0"/>
              <a:t>Для моделирования будущих регрессоров необходимо знать как прошлые, так и будущие значения этих регрессоров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Учитывая </a:t>
            </a:r>
            <a:r>
              <a:rPr lang="ru-RU" dirty="0"/>
              <a:t>набор будущих регрессоров как F ∈ RT × </a:t>
            </a:r>
            <a:r>
              <a:rPr lang="ru-RU" dirty="0" err="1"/>
              <a:t>nf</a:t>
            </a:r>
            <a:r>
              <a:rPr lang="ru-RU" dirty="0"/>
              <a:t> , где </a:t>
            </a:r>
            <a:r>
              <a:rPr lang="ru-RU" dirty="0" err="1"/>
              <a:t>nf</a:t>
            </a:r>
            <a:r>
              <a:rPr lang="ru-RU" dirty="0"/>
              <a:t> — количество регрессоров, </a:t>
            </a:r>
            <a:r>
              <a:rPr lang="ru-RU" dirty="0" smtClean="0"/>
              <a:t>эффект от </a:t>
            </a:r>
            <a:r>
              <a:rPr lang="ru-RU" dirty="0"/>
              <a:t>всех будущих регрессоров на временном шаге t можно обозначить F (t), как в уравнении 11, где </a:t>
            </a:r>
            <a:r>
              <a:rPr lang="ru-RU" dirty="0" err="1"/>
              <a:t>df</a:t>
            </a:r>
            <a:r>
              <a:rPr lang="ru-RU" dirty="0"/>
              <a:t> </a:t>
            </a:r>
            <a:r>
              <a:rPr lang="ru-RU" dirty="0" smtClean="0"/>
              <a:t>означает для </a:t>
            </a:r>
            <a:r>
              <a:rPr lang="ru-RU" dirty="0"/>
              <a:t>коэффициента модели будущего регрессора f ∈ V. По умолчанию будущие регрессоры </a:t>
            </a:r>
            <a:r>
              <a:rPr lang="ru-RU" dirty="0" smtClean="0"/>
              <a:t>имеют аддитивный </a:t>
            </a:r>
            <a:r>
              <a:rPr lang="ru-RU" dirty="0"/>
              <a:t>эффект, который вместо этого может быть мультипликативным.</a:t>
            </a:r>
          </a:p>
        </p:txBody>
      </p:sp>
    </p:spTree>
    <p:extLst>
      <p:ext uri="{BB962C8B-B14F-4D97-AF65-F5344CB8AC3E}">
        <p14:creationId xmlns:p14="http://schemas.microsoft.com/office/powerpoint/2010/main" val="418466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 + моделированная </a:t>
            </a:r>
            <a:r>
              <a:rPr lang="ru-RU" dirty="0"/>
              <a:t>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ARIMAX and SARIMAX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49" y="1946064"/>
            <a:ext cx="6684651" cy="38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7905" y="6023897"/>
            <a:ext cx="859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https://timeseriesreasoning.com/contents/regression-with-arima-errors-model/</a:t>
            </a:r>
          </a:p>
        </p:txBody>
      </p:sp>
    </p:spTree>
    <p:extLst>
      <p:ext uri="{BB962C8B-B14F-4D97-AF65-F5344CB8AC3E}">
        <p14:creationId xmlns:p14="http://schemas.microsoft.com/office/powerpoint/2010/main" val="270633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/>
          <a:lstStyle/>
          <a:p>
            <a:r>
              <a:rPr lang="ru-RU" dirty="0"/>
              <a:t>Регрессия + моделированная 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030" y="1333264"/>
            <a:ext cx="10515600" cy="2828538"/>
          </a:xfrm>
        </p:spPr>
        <p:txBody>
          <a:bodyPr>
            <a:normAutofit/>
          </a:bodyPr>
          <a:lstStyle/>
          <a:p>
            <a:r>
              <a:rPr lang="ru-RU" dirty="0" smtClean="0"/>
              <a:t>По существу тренд модели может быть описан регрессионной моделью, тогда как весь временной ряд навряд ли.</a:t>
            </a:r>
          </a:p>
          <a:p>
            <a:r>
              <a:rPr lang="ru-RU" dirty="0" smtClean="0"/>
              <a:t>При этом компенсация тренда часто приводит к  большим проблемам в выборе параметров модели.</a:t>
            </a:r>
          </a:p>
          <a:p>
            <a:r>
              <a:rPr lang="ru-RU" dirty="0" smtClean="0"/>
              <a:t>Таким образом можно попробовать аппроксимировать тренд, отдельно от сезонности.</a:t>
            </a:r>
            <a:endParaRPr lang="ru-RU" dirty="0"/>
          </a:p>
        </p:txBody>
      </p:sp>
      <p:pic>
        <p:nvPicPr>
          <p:cNvPr id="2052" name="Picture 4" descr="SARIMA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2" y="3677444"/>
            <a:ext cx="58007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near regression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1" y="4613197"/>
            <a:ext cx="5503491" cy="171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5821362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57255" y="6321425"/>
            <a:ext cx="609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https://www.kaggle.com/code/kailex/arima-with-fourier-terms</a:t>
            </a:r>
          </a:p>
        </p:txBody>
      </p:sp>
      <p:pic>
        <p:nvPicPr>
          <p:cNvPr id="3076" name="Picture 4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2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36550"/>
            <a:ext cx="5849937" cy="58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Разложение временного ряда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95074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algn="ctr"/>
            <a:r>
              <a:rPr lang="ru-RU" dirty="0" smtClean="0"/>
              <a:t>Классический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160" y="1219200"/>
            <a:ext cx="11323320" cy="490728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временной с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где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 тренд,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сезонность </a:t>
            </a: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значением </a:t>
            </a:r>
            <a:r>
              <a:rPr lang="ru-RU" alt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периода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и </a:t>
            </a:r>
            <a:r>
              <a:rPr lang="el-GR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шумы.</a:t>
            </a:r>
            <a:endParaRPr lang="ru-RU" altLang="ru-RU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– вычисление тренда методом скользящего среднего 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(MA)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m — четное число, вычислите компонент трендового цикла </a:t>
            </a:r>
            <a:r>
              <a:rPr lang="ru-RU" altLang="ru-RU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</a:t>
            </a: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2×m-MA</a:t>
            </a:r>
          </a:p>
          <a:p>
            <a:pPr marL="914400" lvl="2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 – нечетное число, вычислите компонент трендового цикла </a:t>
            </a:r>
            <a:r>
              <a:rPr lang="ru-RU" altLang="ru-RU" sz="14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используя m-MA</a:t>
            </a:r>
            <a:r>
              <a:rPr lang="ru-RU" altLang="ru-RU" sz="1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ru-RU" altLang="ru-RU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Вычисление функционала вида  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yt−Tt</a:t>
            </a:r>
            <a:endParaRPr lang="ru-RU" altLang="ru-RU" sz="16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сезонной составляющей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сезона </a:t>
            </a:r>
            <a:r>
              <a:rPr lang="en-US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усредните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без тренда для этого сезона. Например, для месячных данных сезонный компонент для марта представляет собой среднее значение всех мартовских значений в данных без тренда. Эти значения сезонных компонентов затем корректируются, чтобы их сумма равнялась нулю. Сезонный компонент получается путем объединения этих месячных значений, а затем воспроизведения последовательности для каждого года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 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altLang="ru-RU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остатка </a:t>
            </a:r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остатка как </a:t>
            </a:r>
            <a:r>
              <a:rPr lang="ru-RU" altLang="ru-RU" sz="16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yt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–(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6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altLang="ru-RU" sz="1600" dirty="0" err="1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u-RU" altLang="ru-RU" sz="16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1800" dirty="0">
              <a:latin typeface="Arial" panose="020B0604020202020204" pitchFamily="34" charset="0"/>
            </a:endParaRPr>
          </a:p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smtClean="0">
                <a:hlinkClick r:id="rId2"/>
              </a:rPr>
              <a:t>medium.com/analytics-vidhya/time-series-forecasting-using-tbats-model-ce8c429442a9</a:t>
            </a:r>
            <a:endParaRPr lang="ru-RU" sz="1000" dirty="0" smtClean="0"/>
          </a:p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otexts.com/fpp2/classical-decomposition.html</a:t>
            </a:r>
            <a:endParaRPr lang="ru-RU" sz="1000" dirty="0" smtClean="0"/>
          </a:p>
          <a:p>
            <a:r>
              <a:rPr lang="en-US" sz="1000" dirty="0">
                <a:hlinkClick r:id="rId4"/>
              </a:rPr>
              <a:t>https://</a:t>
            </a:r>
            <a:r>
              <a:rPr lang="en-US" sz="1000" dirty="0" smtClean="0">
                <a:hlinkClick r:id="rId4"/>
              </a:rPr>
              <a:t>www.openforecast.org/adam/classical-seasonal-decomposition.html</a:t>
            </a:r>
            <a:endParaRPr lang="ru-RU" sz="1000" dirty="0" smtClean="0"/>
          </a:p>
          <a:p>
            <a:r>
              <a:rPr lang="en-US" sz="1000" dirty="0">
                <a:hlinkClick r:id="rId5"/>
              </a:rPr>
              <a:t>http://www.gardner.fyi/blog/STL-Part-II</a:t>
            </a:r>
            <a:r>
              <a:rPr lang="en-US" sz="1000" dirty="0" smtClean="0">
                <a:hlinkClick r:id="rId5"/>
              </a:rPr>
              <a:t>/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9272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1948</Words>
  <Application>Microsoft Office PowerPoint</Application>
  <PresentationFormat>Широкоэкранный</PresentationFormat>
  <Paragraphs>270</Paragraphs>
  <Slides>44</Slides>
  <Notes>2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Fira Sans</vt:lpstr>
      <vt:lpstr>system-ui</vt:lpstr>
      <vt:lpstr>Times New Roman</vt:lpstr>
      <vt:lpstr>Тема Office</vt:lpstr>
      <vt:lpstr>Комбинированные методы предсказания</vt:lpstr>
      <vt:lpstr>Презентация PowerPoint</vt:lpstr>
      <vt:lpstr>Презентация PowerPoint</vt:lpstr>
      <vt:lpstr>ARMA с дополнениями</vt:lpstr>
      <vt:lpstr>Регрессия + моделированная ошибка</vt:lpstr>
      <vt:lpstr>Регрессия + моделированная ошибка</vt:lpstr>
      <vt:lpstr>Презентация PowerPoint</vt:lpstr>
      <vt:lpstr>Разложение временного ряда</vt:lpstr>
      <vt:lpstr>Классический подход</vt:lpstr>
      <vt:lpstr>STL разложение</vt:lpstr>
      <vt:lpstr>Локальная регрессия LOESS</vt:lpstr>
      <vt:lpstr>Использование разложений</vt:lpstr>
      <vt:lpstr>Презентация PowerPoint</vt:lpstr>
      <vt:lpstr>Модель TBATS</vt:lpstr>
      <vt:lpstr>BATS - Box-Cox transformation, ARMA errors, Trend, and Seasonal components</vt:lpstr>
      <vt:lpstr>BATS - Box-Cox transformation, ARMA errors, Trend, and Seasonal components</vt:lpstr>
      <vt:lpstr>BATS Box-Cox transformation, ARMA errors, Trend, and Seasonal components</vt:lpstr>
      <vt:lpstr>BATS</vt:lpstr>
      <vt:lpstr>BATS</vt:lpstr>
      <vt:lpstr>Тригонометрический BATS = TBATS</vt:lpstr>
      <vt:lpstr>Презентация PowerPoint</vt:lpstr>
      <vt:lpstr>Модель TBATS</vt:lpstr>
      <vt:lpstr>Презентация PowerPoint</vt:lpstr>
      <vt:lpstr>Модель GARCH</vt:lpstr>
      <vt:lpstr>Проблемы SARIMA</vt:lpstr>
      <vt:lpstr>Пример гетероскедастичности</vt:lpstr>
      <vt:lpstr>ARCH</vt:lpstr>
      <vt:lpstr>ARCH</vt:lpstr>
      <vt:lpstr>GARCH – обобщенный GARCH</vt:lpstr>
      <vt:lpstr>GARCH</vt:lpstr>
      <vt:lpstr>Презентация PowerPoint</vt:lpstr>
      <vt:lpstr>AR-Net</vt:lpstr>
      <vt:lpstr>AR-Net</vt:lpstr>
      <vt:lpstr>AR-Net</vt:lpstr>
      <vt:lpstr>Neural Prophet</vt:lpstr>
      <vt:lpstr>Neural Prophet</vt:lpstr>
      <vt:lpstr>Neural Prophet</vt:lpstr>
      <vt:lpstr>Методы машинного обучения. Прогноз временного ряда</vt:lpstr>
      <vt:lpstr>Методы машинного обучения. Прогноз временного ряда</vt:lpstr>
      <vt:lpstr>Методы машинного обучения. Прогноз временного ряда</vt:lpstr>
      <vt:lpstr>Методы машинного обучения. Прогноз временного ряда</vt:lpstr>
      <vt:lpstr>A(t) = Auto-regression effects at time t based on past observations</vt:lpstr>
      <vt:lpstr>L(t) = Regression effects at time t for lagged observations of exogenous variables</vt:lpstr>
      <vt:lpstr>F (t) = Regression effects at time t for future-known exogenous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163</cp:revision>
  <dcterms:created xsi:type="dcterms:W3CDTF">2021-10-31T10:57:36Z</dcterms:created>
  <dcterms:modified xsi:type="dcterms:W3CDTF">2023-03-27T13:11:13Z</dcterms:modified>
</cp:coreProperties>
</file>