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309" r:id="rId3"/>
    <p:sldId id="310" r:id="rId4"/>
    <p:sldId id="351" r:id="rId5"/>
    <p:sldId id="340" r:id="rId6"/>
    <p:sldId id="358" r:id="rId7"/>
    <p:sldId id="311" r:id="rId8"/>
    <p:sldId id="312" r:id="rId9"/>
    <p:sldId id="313" r:id="rId10"/>
    <p:sldId id="352" r:id="rId11"/>
    <p:sldId id="363" r:id="rId12"/>
    <p:sldId id="364" r:id="rId13"/>
    <p:sldId id="365" r:id="rId14"/>
    <p:sldId id="366" r:id="rId15"/>
    <p:sldId id="353" r:id="rId16"/>
    <p:sldId id="362" r:id="rId17"/>
    <p:sldId id="354" r:id="rId18"/>
    <p:sldId id="355" r:id="rId19"/>
    <p:sldId id="356" r:id="rId20"/>
    <p:sldId id="357" r:id="rId21"/>
    <p:sldId id="361" r:id="rId22"/>
    <p:sldId id="359" r:id="rId23"/>
    <p:sldId id="36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76" autoAdjust="0"/>
    <p:restoredTop sz="96404" autoAdjust="0"/>
  </p:normalViewPr>
  <p:slideViewPr>
    <p:cSldViewPr snapToGrid="0">
      <p:cViewPr varScale="1">
        <p:scale>
          <a:sx n="108" d="100"/>
          <a:sy n="108" d="100"/>
        </p:scale>
        <p:origin x="10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0246F-5962-E14A-AAF2-985CCFDAC345}" type="datetimeFigureOut">
              <a:rPr lang="ru-RU" smtClean="0"/>
              <a:t>23.03.2023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A4F326-5F8D-6A4F-9B75-A3402553DF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765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4F326-5F8D-6A4F-9B75-A3402553DF5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5100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CFB4BA-4847-4950-9046-35C574696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50F236-05DE-4EA6-B24B-C0FEBD729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12F55E-4C2C-4815-9251-414FB0B40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7044F1-1BCB-437D-94B7-748CD73BD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FE5FCA-3381-4AA7-97BE-E08360D07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FE3F53-D493-48AC-971D-7454A8D78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4A05121-2968-48C3-BB49-AF0AC43AD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A79E25-1AB6-488D-AFD4-754FABB4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133EB6-0DE0-4289-8048-2D6D72BA6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889C22-9049-4BFC-8501-808125020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1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A0A8197-99AF-4047-BB35-1E28D8D18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2B8222B-3624-4C62-9AC8-0C9ACA871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B1FCEF-30E5-4242-9E96-510141165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3953CE-A629-44C1-8C47-D85C4C211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200CE6-DA51-4537-A51E-3A38FB76B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01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2078B4-C8B8-4494-8D96-3C27E8336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14A32-4487-4DEA-8E16-BCEFD6805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AA63F3-81BF-4E33-9692-6778B8E19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E3BEBD-8CC4-4081-9FDB-95EB8C3FA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8FB63A-262B-4B36-853D-8FD6AE113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14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C43E4F-3035-403A-BF75-75C94FBBF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3DCB50-56CC-4CB7-B0E9-C49EE413D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8699E2-26D2-4F29-BECB-D95064481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572401-E422-4507-AF7F-D7097CB4E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C6EC42-24E3-47D8-9888-D943C9272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72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ED8482-B2D7-40A8-802B-023F79090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C7A474-D83F-4629-BFC3-2F4B70530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BDD1A05-87B9-4B2D-8E14-4A30D386B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BC8B2B-8080-4609-A242-EA6E91AF7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7E48783-5AEF-42A6-9B25-9575CD40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1D6438-4412-440C-9295-08502F801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3A02B6-9656-414C-BE0E-10520656D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0224BE-5E0C-4E18-BFEF-DD7D38630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F82B3EE-40C5-4C9D-A53F-B840D95C5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CE08FC7-9C8F-40C5-A36C-57D977012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DA3F2C0-DF9F-4B0C-8FF7-87FA6D0C98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670B12D-A9FE-4003-AD82-C945E4650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1D85015-23A3-46A2-835F-65D23A8CC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ECA17E4-0196-4A48-A9E8-2CDD64816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0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33BF47-6BDB-4118-A251-A1E8A5BAC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7ED7011-686E-45C2-8968-A0B2E5D91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4ACE154-94EF-4E83-9D3F-7EE193022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255E03A-D16A-4D69-90DC-E58F3F32E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08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74E9CB4-2963-43D8-8D7F-D3C9C5A63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54DA748-DD83-4645-AFEB-64F927049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3C6B88-BC8D-458D-A522-282B466F8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70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876CF2-7597-4002-8ABA-F1D3B86D9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3F4F31-CC84-417F-B967-C992A4599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1EC5051-C614-4B70-A698-B21DE6B2C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B9C3610-5D28-44EB-9587-C384AEC28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53EF8BB-8CBF-4362-9146-DEF1DEC21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1AA93E-098B-4DBE-A044-721E37D6D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63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CC3971-FAC8-4F52-B15E-7F9CCA65E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2583E30-D6F9-47C1-B0FD-3070A90D9C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133E1C3-FED5-47C3-8D75-D0E1CE87A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B8DF28-82CD-4556-9610-6627C6C1E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754358-7942-4E40-AF93-18EF33D32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356B49-2C0E-451A-8A9A-74FDF9A8C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81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55DBB2-2936-4C5B-A898-17ABF8192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DD482A-BA7D-4219-92B7-5B66F76D4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365484-7FD2-4223-ACAC-F0B65AFF5E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43DC6-30E4-4569-999A-C703F926F2AF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91DAA7-F8E0-4BCD-8D26-540FF2A6E1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E25FF6-6DD2-4839-9908-5D121329B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26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0" Type="http://schemas.openxmlformats.org/officeDocument/2006/relationships/image" Target="../media/image16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E3A209-E86B-43CF-A4CE-1917FCF9C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3483" y="934356"/>
            <a:ext cx="10932920" cy="3760934"/>
          </a:xfrm>
        </p:spPr>
        <p:txBody>
          <a:bodyPr>
            <a:normAutofit/>
          </a:bodyPr>
          <a:lstStyle/>
          <a:p>
            <a:r>
              <a:rPr lang="ru-RU" sz="8800" b="1" dirty="0"/>
              <a:t>М</a:t>
            </a:r>
            <a:r>
              <a:rPr lang="en-US" sz="8800" b="1" dirty="0" err="1"/>
              <a:t>одели</a:t>
            </a:r>
            <a:r>
              <a:rPr lang="en-US" sz="8800" b="1" dirty="0"/>
              <a:t> </a:t>
            </a:r>
            <a:r>
              <a:rPr lang="ru-RU" sz="8800" b="1" dirty="0"/>
              <a:t>а</a:t>
            </a:r>
            <a:r>
              <a:rPr lang="en-US" sz="8800" b="1" dirty="0" err="1"/>
              <a:t>вторегресси</a:t>
            </a:r>
            <a:r>
              <a:rPr lang="ru-RU" sz="8800" b="1" dirty="0"/>
              <a:t>и</a:t>
            </a:r>
            <a:r>
              <a:rPr lang="en-US" sz="8800" b="1" dirty="0"/>
              <a:t> </a:t>
            </a:r>
            <a:br>
              <a:rPr lang="en-US" sz="8800" b="1" dirty="0"/>
            </a:br>
            <a:r>
              <a:rPr lang="ru-RU" sz="8800" b="1" dirty="0"/>
              <a:t>с</a:t>
            </a:r>
            <a:r>
              <a:rPr lang="en-US" sz="8800" b="1" dirty="0" err="1"/>
              <a:t>кользящ</a:t>
            </a:r>
            <a:r>
              <a:rPr lang="ru-RU" sz="8800" b="1" dirty="0"/>
              <a:t>его</a:t>
            </a:r>
            <a:r>
              <a:rPr lang="en-US" sz="8800" b="1" dirty="0"/>
              <a:t> </a:t>
            </a:r>
            <a:r>
              <a:rPr lang="en-US" sz="8800" b="1" dirty="0" err="1"/>
              <a:t>средн</a:t>
            </a:r>
            <a:r>
              <a:rPr lang="ru-RU" sz="8800" b="1" dirty="0"/>
              <a:t>его</a:t>
            </a:r>
            <a:r>
              <a:rPr lang="en-US" sz="88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310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29E92-B795-4F44-A577-A4EBC753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2028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b="1" dirty="0" err="1"/>
              <a:t>Выбор</a:t>
            </a:r>
            <a:r>
              <a:rPr lang="en-US" b="1" dirty="0"/>
              <a:t> </a:t>
            </a:r>
            <a:r>
              <a:rPr lang="ru-RU" b="1" dirty="0"/>
              <a:t>порядка</a:t>
            </a:r>
            <a:r>
              <a:rPr lang="en-US" b="1" dirty="0"/>
              <a:t> </a:t>
            </a:r>
            <a:r>
              <a:rPr lang="en-US" b="1" dirty="0" smtClean="0"/>
              <a:t>ARMA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ACB7F2-07F5-4100-AF8D-CFA14F65E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9" y="905436"/>
            <a:ext cx="11364446" cy="5853952"/>
          </a:xfrm>
        </p:spPr>
        <p:txBody>
          <a:bodyPr>
            <a:normAutofit/>
          </a:bodyPr>
          <a:lstStyle/>
          <a:p>
            <a:pPr algn="l" rtl="0"/>
            <a:r>
              <a:rPr lang="ru-RU" sz="2400" dirty="0" smtClean="0"/>
              <a:t>Есть ряд эмпирических правил для выбора порядка </a:t>
            </a:r>
            <a:r>
              <a:rPr lang="en-US" sz="2400" dirty="0" smtClean="0"/>
              <a:t>ARMA </a:t>
            </a:r>
            <a:r>
              <a:rPr lang="ru-RU" sz="2400" dirty="0" smtClean="0"/>
              <a:t>моделей</a:t>
            </a:r>
          </a:p>
          <a:p>
            <a:pPr algn="l" rtl="0"/>
            <a:r>
              <a:rPr lang="ru-RU" sz="2400" dirty="0" smtClean="0"/>
              <a:t>Такой анализ выполняется на основе вида графиков автокорреляции и частичной автокорреляции. </a:t>
            </a:r>
            <a:endParaRPr lang="en-US" sz="2400" dirty="0"/>
          </a:p>
          <a:p>
            <a:pPr algn="l" rtl="0"/>
            <a:endParaRPr lang="en-US" sz="2400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88679285-94BC-45E3-AB5C-3D14E13D5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909384"/>
              </p:ext>
            </p:extLst>
          </p:nvPr>
        </p:nvGraphicFramePr>
        <p:xfrm>
          <a:off x="503407" y="2139807"/>
          <a:ext cx="11185186" cy="37706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22385">
                  <a:extLst>
                    <a:ext uri="{9D8B030D-6E8A-4147-A177-3AD203B41FA5}">
                      <a16:colId xmlns:a16="http://schemas.microsoft.com/office/drawing/2014/main" val="3810330014"/>
                    </a:ext>
                  </a:extLst>
                </a:gridCol>
                <a:gridCol w="3441596">
                  <a:extLst>
                    <a:ext uri="{9D8B030D-6E8A-4147-A177-3AD203B41FA5}">
                      <a16:colId xmlns:a16="http://schemas.microsoft.com/office/drawing/2014/main" val="928333261"/>
                    </a:ext>
                  </a:extLst>
                </a:gridCol>
                <a:gridCol w="414142">
                  <a:extLst>
                    <a:ext uri="{9D8B030D-6E8A-4147-A177-3AD203B41FA5}">
                      <a16:colId xmlns:a16="http://schemas.microsoft.com/office/drawing/2014/main" val="3199557286"/>
                    </a:ext>
                  </a:extLst>
                </a:gridCol>
                <a:gridCol w="4107063">
                  <a:extLst>
                    <a:ext uri="{9D8B030D-6E8A-4147-A177-3AD203B41FA5}">
                      <a16:colId xmlns:a16="http://schemas.microsoft.com/office/drawing/2014/main" val="2644834403"/>
                    </a:ext>
                  </a:extLst>
                </a:gridCol>
              </a:tblGrid>
              <a:tr h="205164"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rtl="0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358686"/>
                  </a:ext>
                </a:extLst>
              </a:tr>
              <a:tr h="469826">
                <a:tc gridSpan="4">
                  <a:txBody>
                    <a:bodyPr/>
                    <a:lstStyle/>
                    <a:p>
                      <a:pPr algn="l" rtl="0" fontAlgn="ctr"/>
                      <a:r>
                        <a:rPr lang="en-US" sz="2800" u="none" strike="noStrike" dirty="0" err="1">
                          <a:effectLst/>
                        </a:rPr>
                        <a:t>Выбор</a:t>
                      </a:r>
                      <a:r>
                        <a:rPr lang="en-US" sz="2800" u="none" strike="noStrike" dirty="0">
                          <a:effectLst/>
                        </a:rPr>
                        <a:t> </a:t>
                      </a:r>
                      <a:r>
                        <a:rPr lang="ru-RU" sz="2800" u="none" strike="noStrike" dirty="0" err="1">
                          <a:effectLst/>
                        </a:rPr>
                        <a:t>пордяка</a:t>
                      </a:r>
                      <a:r>
                        <a:rPr lang="en-US" sz="2800" u="none" strike="noStrike" dirty="0">
                          <a:effectLst/>
                        </a:rPr>
                        <a:t> ARMA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rtl="0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rtl="0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448648"/>
                  </a:ext>
                </a:extLst>
              </a:tr>
              <a:tr h="305695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2000" u="none" strike="noStrike" dirty="0">
                          <a:effectLst/>
                        </a:rPr>
                        <a:t>график</a:t>
                      </a:r>
                      <a:r>
                        <a:rPr lang="en-US" sz="2000" u="none" strike="noStrike" dirty="0">
                          <a:effectLst/>
                        </a:rPr>
                        <a:t> ACF</a:t>
                      </a:r>
                      <a:r>
                        <a:rPr lang="ru-RU" sz="2000" u="none" strike="noStrike" dirty="0">
                          <a:effectLst/>
                        </a:rPr>
                        <a:t> (АКФ)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ru-RU" sz="2000" u="none" strike="noStrike" dirty="0">
                          <a:effectLst/>
                        </a:rPr>
                        <a:t>график</a:t>
                      </a:r>
                      <a:r>
                        <a:rPr lang="en-US" sz="2000" u="none" strike="noStrike" dirty="0">
                          <a:effectLst/>
                        </a:rPr>
                        <a:t> PACF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rtl="0" fontAlgn="ctr"/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u="none" strike="noStrike">
                          <a:effectLst/>
                        </a:rPr>
                        <a:t>Заключение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60986974"/>
                  </a:ext>
                </a:extLst>
              </a:tr>
              <a:tr h="601131">
                <a:tc>
                  <a:txBody>
                    <a:bodyPr/>
                    <a:lstStyle/>
                    <a:p>
                      <a:pPr algn="l" rtl="0" fontAlgn="ctr"/>
                      <a:r>
                        <a:rPr lang="ru-RU" sz="2000" u="none" strike="noStrike" dirty="0">
                          <a:effectLst/>
                        </a:rPr>
                        <a:t>Сходится к </a:t>
                      </a:r>
                      <a:r>
                        <a:rPr lang="en-US" sz="2000" u="none" strike="noStrike" dirty="0">
                          <a:effectLst/>
                        </a:rPr>
                        <a:t> 0 </a:t>
                      </a:r>
                      <a:r>
                        <a:rPr lang="en-US" sz="2000" u="none" strike="noStrike" dirty="0" err="1">
                          <a:effectLst/>
                        </a:rPr>
                        <a:t>каким</a:t>
                      </a:r>
                      <a:r>
                        <a:rPr lang="en-US" sz="2000" u="none" strike="noStrike" dirty="0">
                          <a:effectLst/>
                        </a:rPr>
                        <a:t>-</a:t>
                      </a:r>
                      <a:r>
                        <a:rPr lang="ru-RU" sz="2000" u="none" strike="noStrike" dirty="0">
                          <a:effectLst/>
                        </a:rPr>
                        <a:t>либо</a:t>
                      </a:r>
                      <a:r>
                        <a:rPr lang="en-US" sz="2000" u="none" strike="noStrike" dirty="0">
                          <a:effectLst/>
                        </a:rPr>
                        <a:t> образом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sz="2000" b="1" u="none" strike="noStrike" dirty="0">
                          <a:effectLst/>
                        </a:rPr>
                        <a:t>Ненулевые значения в первых p </a:t>
                      </a:r>
                      <a:r>
                        <a:rPr lang="ru-RU" sz="2000" b="1" u="none" strike="noStrike" dirty="0" smtClean="0">
                          <a:effectLst/>
                        </a:rPr>
                        <a:t>лагов</a:t>
                      </a:r>
                      <a:r>
                        <a:rPr lang="en-US" sz="2000" b="1" u="none" strike="noStrike" dirty="0" smtClean="0">
                          <a:effectLst/>
                        </a:rPr>
                        <a:t>; </a:t>
                      </a:r>
                      <a:r>
                        <a:rPr lang="ru-RU" sz="2000" b="1" u="none" strike="noStrike" dirty="0">
                          <a:effectLst/>
                        </a:rPr>
                        <a:t>потом нули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rtl="0" fontAlgn="ctr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1" u="none" strike="noStrike" dirty="0">
                          <a:effectLst/>
                        </a:rPr>
                        <a:t>AR (p) </a:t>
                      </a:r>
                      <a:r>
                        <a:rPr lang="en-US" sz="2000" b="1" u="none" strike="noStrike" dirty="0" err="1">
                          <a:effectLst/>
                        </a:rPr>
                        <a:t>Модель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99842672"/>
                  </a:ext>
                </a:extLst>
              </a:tr>
              <a:tr h="6011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1" u="none" strike="noStrike" dirty="0">
                          <a:effectLst/>
                        </a:rPr>
                        <a:t>Ненулевые значения в первых q </a:t>
                      </a:r>
                      <a:r>
                        <a:rPr lang="ru-RU" sz="2000" b="1" u="none" strike="noStrike" dirty="0" smtClean="0">
                          <a:effectLst/>
                        </a:rPr>
                        <a:t>лагов</a:t>
                      </a:r>
                      <a:r>
                        <a:rPr lang="en-US" sz="2000" b="1" u="none" strike="noStrike" dirty="0" smtClean="0">
                          <a:effectLst/>
                        </a:rPr>
                        <a:t>; </a:t>
                      </a:r>
                      <a:r>
                        <a:rPr lang="ru-RU" sz="2000" b="1" u="none" strike="noStrike" dirty="0">
                          <a:effectLst/>
                        </a:rPr>
                        <a:t>потом нули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ru-RU" sz="2000" u="none" strike="noStrike" dirty="0">
                          <a:effectLst/>
                        </a:rPr>
                        <a:t>Сходится к </a:t>
                      </a:r>
                      <a:r>
                        <a:rPr lang="en-US" sz="2000" u="none" strike="noStrike" dirty="0">
                          <a:effectLst/>
                        </a:rPr>
                        <a:t> 0 </a:t>
                      </a:r>
                      <a:r>
                        <a:rPr lang="en-US" sz="2000" u="none" strike="noStrike" dirty="0" err="1">
                          <a:effectLst/>
                        </a:rPr>
                        <a:t>каким</a:t>
                      </a:r>
                      <a:r>
                        <a:rPr lang="en-US" sz="2000" u="none" strike="noStrike" dirty="0">
                          <a:effectLst/>
                        </a:rPr>
                        <a:t>-</a:t>
                      </a:r>
                      <a:r>
                        <a:rPr lang="ru-RU" sz="2000" u="none" strike="noStrike" dirty="0">
                          <a:effectLst/>
                        </a:rPr>
                        <a:t>либо</a:t>
                      </a:r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en-US" sz="2000" u="none" strike="noStrike" dirty="0" err="1">
                          <a:effectLst/>
                        </a:rPr>
                        <a:t>образом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rtl="0" fontAlgn="ctr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1" u="none" strike="noStrike" dirty="0" err="1">
                          <a:effectLst/>
                        </a:rPr>
                        <a:t>Модель</a:t>
                      </a:r>
                      <a:r>
                        <a:rPr lang="en-US" sz="2000" b="1" u="none" strike="noStrike" dirty="0">
                          <a:effectLst/>
                        </a:rPr>
                        <a:t> MA (q)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67765168"/>
                  </a:ext>
                </a:extLst>
              </a:tr>
              <a:tr h="6011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i="1" u="none" strike="noStrike" dirty="0" err="1">
                          <a:effectLst/>
                        </a:rPr>
                        <a:t>Значения</a:t>
                      </a:r>
                      <a:r>
                        <a:rPr lang="en-US" sz="2000" i="1" u="none" strike="noStrike" dirty="0">
                          <a:effectLst/>
                        </a:rPr>
                        <a:t>, </a:t>
                      </a:r>
                      <a:r>
                        <a:rPr lang="en-US" sz="2000" i="1" u="none" strike="noStrike" dirty="0" err="1">
                          <a:effectLst/>
                        </a:rPr>
                        <a:t>близкие</a:t>
                      </a:r>
                      <a:r>
                        <a:rPr lang="en-US" sz="2000" i="1" u="none" strike="noStrike" dirty="0">
                          <a:effectLst/>
                        </a:rPr>
                        <a:t> к 1, </a:t>
                      </a:r>
                      <a:r>
                        <a:rPr lang="ru-RU" sz="2000" i="1" u="none" strike="noStrike" dirty="0" smtClean="0">
                          <a:effectLst/>
                        </a:rPr>
                        <a:t>нет</a:t>
                      </a:r>
                      <a:r>
                        <a:rPr lang="en-US" sz="2000" i="1" u="none" strike="noStrike" dirty="0" smtClean="0">
                          <a:effectLst/>
                        </a:rPr>
                        <a:t> </a:t>
                      </a:r>
                      <a:r>
                        <a:rPr lang="ru-RU" sz="2000" i="1" u="none" strike="noStrike" dirty="0" smtClean="0">
                          <a:effectLst/>
                        </a:rPr>
                        <a:t>сходимости или долгая</a:t>
                      </a:r>
                      <a:endParaRPr lang="en-US" sz="2000" b="0" i="1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sz="2000" i="1" u="none" strike="noStrike" dirty="0">
                          <a:effectLst/>
                        </a:rPr>
                        <a:t>Значения, близкие к 1, </a:t>
                      </a:r>
                      <a:r>
                        <a:rPr lang="ru-RU" sz="2000" i="1" u="none" strike="noStrike" dirty="0" smtClean="0">
                          <a:effectLst/>
                        </a:rPr>
                        <a:t>нет</a:t>
                      </a:r>
                      <a:r>
                        <a:rPr lang="en-US" sz="2000" i="1" u="none" strike="noStrike" dirty="0" smtClean="0">
                          <a:effectLst/>
                        </a:rPr>
                        <a:t> </a:t>
                      </a:r>
                      <a:r>
                        <a:rPr lang="ru-RU" sz="2000" i="1" u="none" strike="noStrike" dirty="0" smtClean="0">
                          <a:effectLst/>
                        </a:rPr>
                        <a:t>сходимости или долгая</a:t>
                      </a:r>
                      <a:endParaRPr lang="en-US" sz="2000" b="0" i="1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rtl="0" fontAlgn="ctr"/>
                      <a:endParaRPr lang="en-US" sz="2000" b="0" i="1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i="1" u="none" strike="noStrike" dirty="0">
                          <a:effectLst/>
                        </a:rPr>
                        <a:t>Симптомы </a:t>
                      </a:r>
                      <a:r>
                        <a:rPr lang="en-US" sz="2000" b="1" i="1" u="none" strike="noStrike" dirty="0">
                          <a:effectLst/>
                        </a:rPr>
                        <a:t>нестационарного ряда</a:t>
                      </a:r>
                      <a:r>
                        <a:rPr lang="en-US" sz="2000" i="1" u="none" strike="noStrike" dirty="0">
                          <a:effectLst/>
                        </a:rPr>
                        <a:t>. </a:t>
                      </a:r>
                      <a:r>
                        <a:rPr lang="ru-RU" sz="2000" i="1" u="none" strike="noStrike" dirty="0" smtClean="0">
                          <a:effectLst/>
                        </a:rPr>
                        <a:t>Нужно</a:t>
                      </a:r>
                      <a:r>
                        <a:rPr lang="ru-RU" sz="2000" i="1" u="none" strike="noStrike" baseline="0" dirty="0" smtClean="0">
                          <a:effectLst/>
                        </a:rPr>
                        <a:t> свести ряд к стационарному!</a:t>
                      </a:r>
                      <a:endParaRPr lang="en-US" sz="2000" b="0" i="1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61503096"/>
                  </a:ext>
                </a:extLst>
              </a:tr>
              <a:tr h="60113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u="none" strike="noStrike" dirty="0" err="1">
                          <a:effectLst/>
                        </a:rPr>
                        <a:t>Нет</a:t>
                      </a:r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en-US" sz="2000" u="none" strike="noStrike" dirty="0" err="1">
                          <a:effectLst/>
                        </a:rPr>
                        <a:t>существенных</a:t>
                      </a:r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en-US" sz="2000" u="none" strike="noStrike" dirty="0" err="1">
                          <a:effectLst/>
                        </a:rPr>
                        <a:t>корреляций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sz="2000" u="none" strike="noStrike" dirty="0" err="1">
                          <a:effectLst/>
                        </a:rPr>
                        <a:t>Нет</a:t>
                      </a:r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en-US" sz="2000" u="none" strike="noStrike" dirty="0" err="1">
                          <a:effectLst/>
                        </a:rPr>
                        <a:t>существенных</a:t>
                      </a:r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en-US" sz="2000" u="none" strike="noStrike" dirty="0" err="1">
                          <a:effectLst/>
                        </a:rPr>
                        <a:t>корреляций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algn="l" rtl="0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u="none" strike="noStrike" dirty="0" err="1">
                          <a:effectLst/>
                        </a:rPr>
                        <a:t>Случайн</a:t>
                      </a:r>
                      <a:r>
                        <a:rPr lang="ru-RU" sz="2000" u="none" strike="noStrike" dirty="0" err="1">
                          <a:effectLst/>
                        </a:rPr>
                        <a:t>ый</a:t>
                      </a:r>
                      <a:r>
                        <a:rPr lang="en-US" sz="2000" u="none" strike="noStrike" dirty="0">
                          <a:effectLst/>
                        </a:rPr>
                        <a:t> </a:t>
                      </a:r>
                      <a:r>
                        <a:rPr lang="ru-RU" sz="2000" u="none" strike="noStrike" dirty="0">
                          <a:effectLst/>
                        </a:rPr>
                        <a:t>ряд</a:t>
                      </a:r>
                      <a:r>
                        <a:rPr lang="en-US" sz="2000" u="none" strike="noStrike" dirty="0">
                          <a:effectLst/>
                        </a:rPr>
                        <a:t>.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33632095"/>
                  </a:ext>
                </a:extLst>
              </a:tr>
            </a:tbl>
          </a:graphicData>
        </a:graphic>
      </p:graphicFrame>
      <p:sp>
        <p:nvSpPr>
          <p:cNvPr id="5" name="Прямоугольник 4"/>
          <p:cNvSpPr/>
          <p:nvPr/>
        </p:nvSpPr>
        <p:spPr>
          <a:xfrm>
            <a:off x="246529" y="6055919"/>
            <a:ext cx="1193224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dirty="0" smtClean="0"/>
              <a:t>Модели записываются в виде </a:t>
            </a:r>
            <a:r>
              <a:rPr lang="en-US" sz="2200" dirty="0" smtClean="0"/>
              <a:t>ARMA(</a:t>
            </a:r>
            <a:r>
              <a:rPr lang="en-US" sz="2200" dirty="0" err="1" smtClean="0"/>
              <a:t>p,q</a:t>
            </a:r>
            <a:r>
              <a:rPr lang="en-US" sz="2200" dirty="0" smtClean="0"/>
              <a:t>)</a:t>
            </a:r>
            <a:r>
              <a:rPr lang="ru-RU" sz="2200" dirty="0" smtClean="0"/>
              <a:t> – что значит модель </a:t>
            </a:r>
            <a:r>
              <a:rPr lang="en-US" sz="2200" dirty="0" smtClean="0"/>
              <a:t>p-</a:t>
            </a:r>
            <a:r>
              <a:rPr lang="ru-RU" sz="2200" dirty="0" smtClean="0"/>
              <a:t>порядка по </a:t>
            </a:r>
            <a:r>
              <a:rPr lang="en-US" sz="2200" dirty="0" smtClean="0"/>
              <a:t>AR </a:t>
            </a:r>
            <a:r>
              <a:rPr lang="ru-RU" sz="2200" dirty="0" smtClean="0"/>
              <a:t>и </a:t>
            </a:r>
            <a:r>
              <a:rPr lang="en-US" sz="2200" dirty="0" smtClean="0"/>
              <a:t>q-</a:t>
            </a:r>
            <a:r>
              <a:rPr lang="ru-RU" sz="2200" dirty="0" smtClean="0"/>
              <a:t>порядка по </a:t>
            </a:r>
            <a:r>
              <a:rPr lang="en-US" sz="2200" dirty="0" smtClean="0"/>
              <a:t>MA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97521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28394F-BA08-44E1-8D36-C22272A35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5" y="365125"/>
            <a:ext cx="10906125" cy="911225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Анализ невязок (остатков)</a:t>
            </a:r>
            <a:r>
              <a:rPr lang="en-US" b="1" dirty="0"/>
              <a:t>. </a:t>
            </a:r>
            <a:r>
              <a:rPr lang="ru-RU" b="1" dirty="0"/>
              <a:t>Стационарность, </a:t>
            </a:r>
            <a:br>
              <a:rPr lang="ru-RU" b="1" dirty="0"/>
            </a:br>
            <a:r>
              <a:rPr lang="ru-RU" b="1" dirty="0"/>
              <a:t>Частичная автокорреляция (</a:t>
            </a:r>
            <a:r>
              <a:rPr lang="en-US" b="1" dirty="0"/>
              <a:t>PACF</a:t>
            </a:r>
            <a:r>
              <a:rPr lang="ru-RU" b="1" dirty="0"/>
              <a:t>)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2970183-3CAB-4906-AF11-E3A7AA743C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5262" y="1424247"/>
                <a:ext cx="11410950" cy="523954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ru-RU" sz="2000" dirty="0"/>
                  <a:t>Один из методов проверки стационарности  - с помощью так называемой функции частичной автокорреляции (PACF):</a:t>
                </a: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𝑃𝐴𝐶𝐹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)⋅(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𝑠𝑡𝑑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)⋅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𝑠𝑡𝑑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𝑃𝐴𝐶𝑉𝐹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𝑠𝑡𝑑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)⋅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𝑠𝑡𝑑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0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ru-RU" sz="2000" dirty="0"/>
                  <a:t>где</a:t>
                </a: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-</a:t>
                </a:r>
                <a14:m>
                  <m:oMath xmlns:m="http://schemas.openxmlformats.org/officeDocument/2006/math">
                    <m:r>
                      <a:rPr lang="ru-RU" sz="2000" b="0" i="0" smtClean="0">
                        <a:latin typeface="Cambria Math" panose="02040503050406030204" pitchFamily="18" charset="0"/>
                      </a:rPr>
                      <m:t> это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п</a:t>
                </a:r>
                <a14:m>
                  <m:oMath xmlns:m="http://schemas.openxmlformats.org/officeDocument/2006/math">
                    <m:r>
                      <a:rPr lang="ru-RU" sz="2000" b="0" i="0" smtClean="0">
                        <a:latin typeface="Cambria Math" panose="02040503050406030204" pitchFamily="18" charset="0"/>
                      </a:rPr>
                      <m:t>редстказанный по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,...,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;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-</a:t>
                </a:r>
                <a14:m>
                  <m:oMath xmlns:m="http://schemas.openxmlformats.org/officeDocument/2006/math">
                    <m:r>
                      <a:rPr lang="ru-RU" sz="2000" b="0" i="0" smtClean="0">
                        <a:latin typeface="Cambria Math" panose="02040503050406030204" pitchFamily="18" charset="0"/>
                      </a:rPr>
                      <m:t>это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п</a:t>
                </a:r>
                <a14:m>
                  <m:oMath xmlns:m="http://schemas.openxmlformats.org/officeDocument/2006/math">
                    <m:r>
                      <a:rPr lang="ru-RU" sz="2000">
                        <a:latin typeface="Cambria Math" panose="02040503050406030204" pitchFamily="18" charset="0"/>
                      </a:rPr>
                      <m:t>редстказанный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по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,...,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; 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𝑃𝐴𝐶𝑉𝐹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– это частичная ковариация</a:t>
                </a:r>
                <a:r>
                  <a:rPr lang="en-US" sz="2000" dirty="0"/>
                  <a:t>, 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𝑃𝐴𝐶𝑉𝐹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limLoc m:val="undOvr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)⋅(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/>
                  <a:t>  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ru-RU" sz="2000" dirty="0"/>
                  <a:t>«Частичная» корреляция между двумя переменными - это степень корреляции между ними, которая не объясняется их взаимной корреляцией с заданным набором других переменных. </a:t>
                </a:r>
              </a:p>
              <a:p>
                <a:pPr lvl="1"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ru-RU" sz="2000" dirty="0"/>
                  <a:t>Например, если мы регрессируем переменную Y по переменным X1, X2 и X3, частичная корреляция между Y и X3 - это степень корреляции между Y и X3, которая не объясняется их общими корреляциями с X1 и X2.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2970183-3CAB-4906-AF11-E3A7AA743C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262" y="1424247"/>
                <a:ext cx="11410950" cy="5239544"/>
              </a:xfrm>
              <a:blipFill>
                <a:blip r:embed="rId2"/>
                <a:stretch>
                  <a:fillRect l="-481" t="-69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254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28394F-BA08-44E1-8D36-C22272A35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5" y="365125"/>
            <a:ext cx="10906125" cy="911225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Анализ невязок (остатков)</a:t>
            </a:r>
            <a:r>
              <a:rPr lang="en-US" b="1" dirty="0"/>
              <a:t>. </a:t>
            </a:r>
            <a:r>
              <a:rPr lang="ru-RU" b="1" dirty="0"/>
              <a:t>Стационарность, </a:t>
            </a:r>
            <a:br>
              <a:rPr lang="ru-RU" b="1" dirty="0"/>
            </a:br>
            <a:r>
              <a:rPr lang="ru-RU" b="1" dirty="0"/>
              <a:t>Частичная автокорреляция (</a:t>
            </a:r>
            <a:r>
              <a:rPr lang="en-US" b="1" dirty="0"/>
              <a:t>PACF</a:t>
            </a:r>
            <a:r>
              <a:rPr lang="ru-RU" b="1" dirty="0"/>
              <a:t>)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2970183-3CAB-4906-AF11-E3A7AA743C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5262" y="1424247"/>
                <a:ext cx="11410950" cy="523954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ru-RU" sz="2000" dirty="0"/>
                  <a:t>Один из методов проверки стационарности  - с помощью так называемой функции частичной автокорреляции (PACF):</a:t>
                </a: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𝑃𝐴𝐶𝐹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)⋅(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𝑠𝑡𝑑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)⋅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𝑠𝑡𝑑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𝑃𝐴𝐶𝑉𝐹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𝑠𝑡𝑑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)⋅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𝑠𝑡𝑑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2970183-3CAB-4906-AF11-E3A7AA743C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262" y="1424247"/>
                <a:ext cx="11410950" cy="5239544"/>
              </a:xfrm>
              <a:blipFill>
                <a:blip r:embed="rId2"/>
                <a:stretch>
                  <a:fillRect l="-481" t="-69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image.png">
            <a:extLst>
              <a:ext uri="{FF2B5EF4-FFF2-40B4-BE49-F238E27FC236}">
                <a16:creationId xmlns:a16="http://schemas.microsoft.com/office/drawing/2014/main" id="{931DF2C0-0D96-47D2-A63D-F973A6BD1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82" y="3344445"/>
            <a:ext cx="5476502" cy="279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.png">
            <a:extLst>
              <a:ext uri="{FF2B5EF4-FFF2-40B4-BE49-F238E27FC236}">
                <a16:creationId xmlns:a16="http://schemas.microsoft.com/office/drawing/2014/main" id="{1F6E61DB-11A5-4888-8BE9-1CECFE8D2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253" y="3344445"/>
            <a:ext cx="5804695" cy="2793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C9DFF9A-CEB1-4CCF-B2F3-B5C4E3C3AD56}"/>
              </a:ext>
            </a:extLst>
          </p:cNvPr>
          <p:cNvSpPr/>
          <p:nvPr/>
        </p:nvSpPr>
        <p:spPr>
          <a:xfrm>
            <a:off x="890366" y="2975113"/>
            <a:ext cx="3570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Пример стационарной серии </a:t>
            </a:r>
            <a:r>
              <a:rPr lang="en-US" dirty="0"/>
              <a:t>PACF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FA90A3C-D06B-4C27-A15E-900F19156DA3}"/>
              </a:ext>
            </a:extLst>
          </p:cNvPr>
          <p:cNvSpPr/>
          <p:nvPr/>
        </p:nvSpPr>
        <p:spPr>
          <a:xfrm>
            <a:off x="5993984" y="2975113"/>
            <a:ext cx="3811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Пример нестационарного ряда </a:t>
            </a:r>
            <a:r>
              <a:rPr lang="en-US" dirty="0"/>
              <a:t>PACF</a:t>
            </a:r>
          </a:p>
        </p:txBody>
      </p:sp>
    </p:spTree>
    <p:extLst>
      <p:ext uri="{BB962C8B-B14F-4D97-AF65-F5344CB8AC3E}">
        <p14:creationId xmlns:p14="http://schemas.microsoft.com/office/powerpoint/2010/main" val="272140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28394F-BA08-44E1-8D36-C22272A35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5" y="365125"/>
            <a:ext cx="11382375" cy="911225"/>
          </a:xfrm>
        </p:spPr>
        <p:txBody>
          <a:bodyPr>
            <a:normAutofit/>
          </a:bodyPr>
          <a:lstStyle/>
          <a:p>
            <a:r>
              <a:rPr lang="ru-RU" b="1" dirty="0" smtClean="0"/>
              <a:t>Пример нестационарного ВР</a:t>
            </a:r>
            <a:endParaRPr lang="ru-RU" b="1" dirty="0"/>
          </a:p>
        </p:txBody>
      </p:sp>
      <p:pic>
        <p:nvPicPr>
          <p:cNvPr id="25602" name="Picture 2" descr="image.png">
            <a:extLst>
              <a:ext uri="{FF2B5EF4-FFF2-40B4-BE49-F238E27FC236}">
                <a16:creationId xmlns:a16="http://schemas.microsoft.com/office/drawing/2014/main" id="{0BED12D2-FF26-425C-AE2D-D5ED29E57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51" y="1276350"/>
            <a:ext cx="11149949" cy="5991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58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28394F-BA08-44E1-8D36-C22272A35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5" y="365125"/>
            <a:ext cx="11382375" cy="911225"/>
          </a:xfrm>
        </p:spPr>
        <p:txBody>
          <a:bodyPr>
            <a:normAutofit/>
          </a:bodyPr>
          <a:lstStyle/>
          <a:p>
            <a:r>
              <a:rPr lang="ru-RU" b="1" dirty="0" smtClean="0"/>
              <a:t>Пример где работать еще можно</a:t>
            </a:r>
            <a:endParaRPr lang="en-US" b="1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9BF2D0A-3231-4BFD-8289-64E32C024B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5004" y="1701625"/>
            <a:ext cx="1093469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000" dirty="0"/>
          </a:p>
        </p:txBody>
      </p:sp>
      <p:pic>
        <p:nvPicPr>
          <p:cNvPr id="26626" name="Picture 2" descr="image.png">
            <a:extLst>
              <a:ext uri="{FF2B5EF4-FFF2-40B4-BE49-F238E27FC236}">
                <a16:creationId xmlns:a16="http://schemas.microsoft.com/office/drawing/2014/main" id="{6E25DC88-C46A-4B6F-993D-F126A2726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494" y="1159098"/>
            <a:ext cx="10615209" cy="5698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6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ряда </a:t>
            </a:r>
            <a:r>
              <a:rPr lang="en-US" dirty="0" smtClean="0"/>
              <a:t>ARMA(1,2)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 descr="grap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98" y="1593135"/>
            <a:ext cx="5640421" cy="5127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rap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580" y="1439694"/>
            <a:ext cx="5301322" cy="517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44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 лагов на значимость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/>
              <a:t>Тестовая </a:t>
            </a:r>
            <a:r>
              <a:rPr lang="en-US" dirty="0"/>
              <a:t>Q-</a:t>
            </a:r>
            <a:r>
              <a:rPr lang="ru-RU" dirty="0"/>
              <a:t>статистика </a:t>
            </a:r>
            <a:r>
              <a:rPr lang="ru-RU" dirty="0" err="1"/>
              <a:t>Льюинга</a:t>
            </a:r>
            <a:r>
              <a:rPr lang="ru-RU" dirty="0"/>
              <a:t>-Бокса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Рассмотрим </a:t>
            </a:r>
            <a:r>
              <a:rPr lang="ru-RU" sz="2000" dirty="0" smtClean="0"/>
              <a:t>выборочные </a:t>
            </a:r>
            <a:r>
              <a:rPr lang="ru-RU" sz="2000" dirty="0"/>
              <a:t>коэффициенты </a:t>
            </a:r>
            <a:r>
              <a:rPr lang="ru-RU" sz="2000" dirty="0" smtClean="0"/>
              <a:t>автоковариации и автокорреляции</a:t>
            </a:r>
          </a:p>
          <a:p>
            <a:endParaRPr lang="ru-RU" sz="2000" dirty="0"/>
          </a:p>
          <a:p>
            <a:endParaRPr lang="ru-RU" sz="2000" dirty="0" smtClean="0"/>
          </a:p>
          <a:p>
            <a:r>
              <a:rPr lang="ru-RU" sz="2000" dirty="0"/>
              <a:t>Выборочные частные коэффициенты автокорреляции (</a:t>
            </a:r>
            <a:r>
              <a:rPr lang="ru-RU" sz="2000" dirty="0" smtClean="0"/>
              <a:t>PACF)</a:t>
            </a:r>
          </a:p>
          <a:p>
            <a:endParaRPr lang="ru-RU" sz="2000" dirty="0"/>
          </a:p>
          <a:p>
            <a:r>
              <a:rPr lang="ru-RU" sz="2000" dirty="0"/>
              <a:t>Далее необходимо проверить их значимость. Для этого тестируем гипотезу при фиксированном лаге: </a:t>
            </a:r>
            <a:endParaRPr lang="ru-RU" sz="2000" dirty="0" smtClean="0"/>
          </a:p>
          <a:p>
            <a:endParaRPr lang="ru-RU" sz="2000" dirty="0" smtClean="0"/>
          </a:p>
          <a:p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687" y="2249725"/>
            <a:ext cx="2924175" cy="7048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0726" y="2287825"/>
            <a:ext cx="1790700" cy="6667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2862" y="3416775"/>
            <a:ext cx="3619500" cy="4095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4876" y="4203819"/>
            <a:ext cx="2876550" cy="36195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1426" y="4250947"/>
            <a:ext cx="1857375" cy="3810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8801" y="4212847"/>
            <a:ext cx="2466975" cy="4191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0999" y="4630619"/>
            <a:ext cx="4019550" cy="2105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4744362" y="4766884"/>
                <a:ext cx="6096000" cy="95154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ru-RU" dirty="0" smtClean="0"/>
                  <a:t>Критическое значение имеет хи-квадрат распределения 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𝑐𝑟</m:t>
                        </m:r>
                      </m:sub>
                      <m:sup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  <m:sup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ru-RU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поэтому для проверки гипотезы </a:t>
                </a:r>
                <a:r>
                  <a:rPr lang="ru-RU" dirty="0" smtClean="0"/>
                  <a:t>применяем </a:t>
                </a:r>
                <a:r>
                  <a:rPr lang="ru-RU" dirty="0"/>
                  <a:t>следующее статистическое правило: </a:t>
                </a:r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362" y="4766884"/>
                <a:ext cx="6096000" cy="951543"/>
              </a:xfrm>
              <a:prstGeom prst="rect">
                <a:avLst/>
              </a:prstGeom>
              <a:blipFill>
                <a:blip r:embed="rId10"/>
                <a:stretch>
                  <a:fillRect l="-800" t="-3846" b="-70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Рисунок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20549" y="5783277"/>
            <a:ext cx="3362325" cy="704850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8082874" y="5778981"/>
            <a:ext cx="37535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Замечание. Применение Q-статистик оправдано только для больших выборок. Это асимптотический тест!</a:t>
            </a: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05874" y="6656507"/>
            <a:ext cx="627697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39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29E92-B795-4F44-A577-A4EBC753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2028"/>
          </a:xfrm>
        </p:spPr>
        <p:txBody>
          <a:bodyPr>
            <a:normAutofit fontScale="90000"/>
          </a:bodyPr>
          <a:lstStyle/>
          <a:p>
            <a:r>
              <a:rPr lang="ru-RU" b="1" dirty="0" err="1" smtClean="0"/>
              <a:t>Дообучение</a:t>
            </a:r>
            <a:r>
              <a:rPr lang="ru-RU" b="1" dirty="0" smtClean="0"/>
              <a:t> </a:t>
            </a:r>
            <a:r>
              <a:rPr lang="en-US" b="1" dirty="0" smtClean="0"/>
              <a:t>ARMA </a:t>
            </a:r>
            <a:r>
              <a:rPr lang="ru-RU" b="1" dirty="0" smtClean="0"/>
              <a:t>коэффициентов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0ACB7F2-07F5-4100-AF8D-CFA14F65E0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6528" y="905436"/>
                <a:ext cx="11564472" cy="5876364"/>
              </a:xfrm>
            </p:spPr>
            <p:txBody>
              <a:bodyPr>
                <a:normAutofit/>
              </a:bodyPr>
              <a:lstStyle/>
              <a:p>
                <a:r>
                  <a:rPr lang="ru-RU" sz="2200" dirty="0" smtClean="0"/>
                  <a:t>После изначального выбора </a:t>
                </a:r>
                <a:r>
                  <a:rPr lang="en-US" sz="2200" dirty="0" smtClean="0"/>
                  <a:t>ARAM </a:t>
                </a:r>
                <a:r>
                  <a:rPr lang="ru-RU" sz="2200" dirty="0" smtClean="0"/>
                  <a:t>коэффициентов следует </a:t>
                </a:r>
                <a:r>
                  <a:rPr lang="ru-RU" sz="2200" dirty="0" err="1" smtClean="0"/>
                  <a:t>дообучить</a:t>
                </a:r>
                <a:r>
                  <a:rPr lang="ru-RU" sz="2200" dirty="0" smtClean="0"/>
                  <a:t> </a:t>
                </a:r>
                <a:r>
                  <a:rPr lang="ru-RU" sz="2200" dirty="0" smtClean="0"/>
                  <a:t>модель</a:t>
                </a:r>
                <a:r>
                  <a:rPr lang="en-US" sz="2200" dirty="0" smtClean="0"/>
                  <a:t> </a:t>
                </a:r>
                <a:r>
                  <a:rPr lang="ru-RU" sz="2200" dirty="0" smtClean="0"/>
                  <a:t>(т.е. взять несколько моделей и сравнить их).</a:t>
                </a:r>
                <a:endParaRPr lang="ru-RU" sz="2200" dirty="0" smtClean="0"/>
              </a:p>
              <a:p>
                <a:r>
                  <a:rPr lang="ru-RU" sz="2200" dirty="0" smtClean="0"/>
                  <a:t>Как правило при этом используют</a:t>
                </a:r>
                <a:endParaRPr lang="en-US" sz="22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𝐴𝐼𝐶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𝑙𝑛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</a:rPr>
                      <m:t>+2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sz="2200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200" dirty="0"/>
                  <a:t> </a:t>
                </a:r>
                <a:r>
                  <a:rPr lang="ru-RU" sz="2200" dirty="0" smtClean="0"/>
                  <a:t>Информационный критерий </a:t>
                </a:r>
                <a:r>
                  <a:rPr lang="ru-RU" sz="2200" dirty="0" err="1" smtClean="0"/>
                  <a:t>Акайке</a:t>
                </a:r>
                <a:endParaRPr lang="en-US" sz="2200" dirty="0"/>
              </a:p>
              <a:p>
                <a:r>
                  <a:rPr lang="ru-RU" sz="2200" dirty="0" smtClean="0"/>
                  <a:t>где</a:t>
                </a:r>
                <a:r>
                  <a:rPr lang="en-US" sz="2200" dirty="0" smtClean="0"/>
                  <a:t> </a:t>
                </a:r>
                <a:endParaRPr lang="en-US" sz="22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𝑅𝑆𝑆</m:t>
                        </m:r>
                      </m:num>
                      <m:den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2200" dirty="0"/>
                  <a:t>  </a:t>
                </a:r>
                <a:r>
                  <a:rPr lang="ru-RU" sz="2200" dirty="0" smtClean="0"/>
                  <a:t>оценка правдоподобия модели</a:t>
                </a:r>
                <a:r>
                  <a:rPr lang="en-US" sz="2200" dirty="0" smtClean="0"/>
                  <a:t>; </a:t>
                </a:r>
                <a:endParaRPr lang="ru-RU" sz="2200" dirty="0" smtClean="0"/>
              </a:p>
              <a:p>
                <a:pPr lvl="1"/>
                <a:r>
                  <a:rPr lang="ru-RU" sz="2200" dirty="0"/>
                  <a:t>На самом деле формула справедлива только если остаток – белый шум</a:t>
                </a:r>
                <a:r>
                  <a:rPr lang="en-US" sz="2200" dirty="0"/>
                  <a:t>, </a:t>
                </a:r>
                <a:endParaRPr lang="ru-RU" sz="2200" dirty="0" smtClean="0"/>
              </a:p>
              <a:p>
                <a:pPr lvl="1"/>
                <a:r>
                  <a:rPr lang="ru-RU" sz="2200" i="1" dirty="0" smtClean="0"/>
                  <a:t>Для других случаев </a:t>
                </a:r>
                <a:r>
                  <a:rPr lang="ru-RU" sz="2200" i="1" dirty="0" err="1" smtClean="0"/>
                  <a:t>формуы</a:t>
                </a:r>
                <a:r>
                  <a:rPr lang="ru-RU" sz="2200" i="1" dirty="0" smtClean="0"/>
                  <a:t> будут иметь другой вид!</a:t>
                </a:r>
              </a:p>
              <a:p>
                <a:pPr lvl="2"/>
                <a:r>
                  <a:rPr lang="ru-RU" sz="2200" i="1" dirty="0" smtClean="0"/>
                  <a:t>Общий </a:t>
                </a:r>
                <a:r>
                  <a:rPr lang="ru-RU" sz="2200" i="1" dirty="0" smtClean="0"/>
                  <a:t>вид: </a:t>
                </a:r>
                <a14:m>
                  <m:oMath xmlns:m="http://schemas.openxmlformats.org/officeDocument/2006/math">
                    <m:r>
                      <a:rPr lang="en-US" sz="2200" i="1" dirty="0" smtClean="0"/>
                      <m:t>𝐴𝐼𝐶</m:t>
                    </m:r>
                    <m:r>
                      <a:rPr lang="en-US" sz="2200" i="1" dirty="0" smtClean="0"/>
                      <m:t>(</m:t>
                    </m:r>
                    <m:r>
                      <a:rPr lang="en-US" sz="2200" i="1" dirty="0" smtClean="0"/>
                      <m:t>𝑘</m:t>
                    </m:r>
                    <m:r>
                      <a:rPr lang="en-US" sz="2200" i="1" dirty="0" smtClean="0"/>
                      <m:t>) = 2</m:t>
                    </m:r>
                    <m:r>
                      <a:rPr lang="en-US" sz="2200" i="1" dirty="0" smtClean="0"/>
                      <m:t>𝑘</m:t>
                    </m:r>
                    <m:r>
                      <a:rPr lang="en-US" sz="2200" i="1" dirty="0" smtClean="0"/>
                      <m:t>/</m:t>
                    </m:r>
                    <m:r>
                      <a:rPr lang="en-US" sz="2200" i="1" dirty="0" smtClean="0"/>
                      <m:t>𝑁</m:t>
                    </m:r>
                    <m:r>
                      <a:rPr lang="en-US" sz="2200" i="1" dirty="0" smtClean="0"/>
                      <m:t> – 2</m:t>
                    </m:r>
                    <m:r>
                      <a:rPr lang="en-US" sz="2200" i="1" dirty="0" smtClean="0"/>
                      <m:t>𝑙</m:t>
                    </m:r>
                    <m:r>
                      <a:rPr lang="en-US" sz="2200" i="1" dirty="0" smtClean="0"/>
                      <m:t>/</m:t>
                    </m:r>
                    <m:r>
                      <a:rPr lang="en-US" sz="2200" i="1" dirty="0" smtClean="0"/>
                      <m:t>𝑁</m:t>
                    </m:r>
                  </m:oMath>
                </a14:m>
                <a:r>
                  <a:rPr lang="en-US" sz="2200" i="1" dirty="0" smtClean="0"/>
                  <a:t>, </a:t>
                </a:r>
                <a:r>
                  <a:rPr lang="ru-RU" sz="2200" i="1" dirty="0" smtClean="0"/>
                  <a:t>где </a:t>
                </a:r>
                <a14:m>
                  <m:oMath xmlns:m="http://schemas.openxmlformats.org/officeDocument/2006/math">
                    <m:r>
                      <a:rPr lang="en-US" sz="2200" i="1" dirty="0" smtClean="0"/>
                      <m:t>𝑙</m:t>
                    </m:r>
                    <m:r>
                      <a:rPr lang="en-US" sz="2200" b="0" i="1" dirty="0" smtClean="0"/>
                      <m:t> −</m:t>
                    </m:r>
                  </m:oMath>
                </a14:m>
                <a:r>
                  <a:rPr lang="ru-RU" sz="2200" b="0" i="0" dirty="0" smtClean="0"/>
                  <a:t>логогфим функции правдоподобия.</a:t>
                </a:r>
                <a:endParaRPr lang="ru-RU" sz="2200" i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𝑅𝑆𝑆</m:t>
                    </m:r>
                  </m:oMath>
                </a14:m>
                <a:r>
                  <a:rPr lang="en-US" sz="2200" dirty="0" smtClean="0"/>
                  <a:t> </a:t>
                </a:r>
                <a:r>
                  <a:rPr lang="ru-RU" sz="2200" dirty="0" smtClean="0"/>
                  <a:t>– корень суммы квадратов ошибки,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𝑅𝑆𝑆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2200" dirty="0" smtClean="0"/>
                  <a:t>. </a:t>
                </a:r>
                <a:endParaRPr lang="ru-RU" sz="2200" dirty="0" smtClean="0"/>
              </a:p>
              <a:p>
                <a:r>
                  <a:rPr lang="en-US" sz="2200" dirty="0" smtClean="0"/>
                  <a:t>k </a:t>
                </a:r>
                <a:r>
                  <a:rPr lang="ru-RU" sz="2200" dirty="0" smtClean="0"/>
                  <a:t>число параметров, например для </a:t>
                </a:r>
                <a:r>
                  <a:rPr lang="en-US" sz="2200" dirty="0" smtClean="0"/>
                  <a:t> </a:t>
                </a:r>
                <a:r>
                  <a:rPr lang="en-US" sz="2200" dirty="0"/>
                  <a:t>ARMA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2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20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dirty="0" smtClean="0"/>
                  <a:t/>
                </a:r>
                <a:br>
                  <a:rPr lang="en-US" sz="2200" dirty="0" smtClean="0"/>
                </a:br>
                <a:r>
                  <a:rPr lang="ru-RU" sz="2200" dirty="0" smtClean="0"/>
                  <a:t>или с константой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200" dirty="0"/>
                  <a:t>; </a:t>
                </a:r>
                <a:endParaRPr lang="en-US" sz="2200" dirty="0" smtClean="0"/>
              </a:p>
              <a:p>
                <a:pPr lvl="1"/>
                <a:r>
                  <a:rPr lang="ru-RU" sz="2200" dirty="0" smtClean="0"/>
                  <a:t>Могут быть и другие выражения для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sz="2200" dirty="0" smtClean="0"/>
                  <a:t> в зависимости о числа параметров в модели.</a:t>
                </a:r>
                <a:endParaRPr lang="en-US" sz="2200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0ACB7F2-07F5-4100-AF8D-CFA14F65E0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6528" y="905436"/>
                <a:ext cx="11564472" cy="5876364"/>
              </a:xfrm>
              <a:blipFill>
                <a:blip r:embed="rId2"/>
                <a:stretch>
                  <a:fillRect l="-580" t="-13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">
            <a:extLst>
              <a:ext uri="{FF2B5EF4-FFF2-40B4-BE49-F238E27FC236}">
                <a16:creationId xmlns:a16="http://schemas.microsoft.com/office/drawing/2014/main" id="{1A3DAA71-2A2C-4B3E-8B0A-660871E8E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63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29E92-B795-4F44-A577-A4EBC753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2028"/>
          </a:xfrm>
        </p:spPr>
        <p:txBody>
          <a:bodyPr>
            <a:normAutofit fontScale="90000"/>
          </a:bodyPr>
          <a:lstStyle/>
          <a:p>
            <a:r>
              <a:rPr lang="ru-RU" b="1" dirty="0" err="1" smtClean="0"/>
              <a:t>Дообучение</a:t>
            </a:r>
            <a:r>
              <a:rPr lang="ru-RU" b="1" dirty="0" smtClean="0"/>
              <a:t> </a:t>
            </a:r>
            <a:r>
              <a:rPr lang="en-US" b="1" dirty="0" smtClean="0"/>
              <a:t>ARMA </a:t>
            </a:r>
            <a:r>
              <a:rPr lang="ru-RU" b="1" dirty="0" smtClean="0"/>
              <a:t>коэффициентов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ACB7F2-07F5-4100-AF8D-CFA14F65E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8" y="905436"/>
            <a:ext cx="11564472" cy="5952564"/>
          </a:xfrm>
        </p:spPr>
        <p:txBody>
          <a:bodyPr>
            <a:normAutofit/>
          </a:bodyPr>
          <a:lstStyle/>
          <a:p>
            <a:r>
              <a:rPr lang="ru-RU" dirty="0" smtClean="0"/>
              <a:t>Критерии </a:t>
            </a:r>
            <a:r>
              <a:rPr lang="ru-RU" dirty="0" smtClean="0"/>
              <a:t>используются для выбора модели (сравнения между статистическими моделями).</a:t>
            </a:r>
          </a:p>
          <a:p>
            <a:pPr lvl="1"/>
            <a:r>
              <a:rPr lang="ru-RU" dirty="0" smtClean="0"/>
              <a:t>Чем ниже значение критериев – тем лучше.</a:t>
            </a:r>
            <a:endParaRPr lang="en-US" dirty="0" smtClean="0"/>
          </a:p>
          <a:p>
            <a:r>
              <a:rPr lang="ru-RU" dirty="0" smtClean="0"/>
              <a:t>Критерий позволяет задать мини-</a:t>
            </a:r>
            <a:r>
              <a:rPr lang="ru-RU" dirty="0" err="1" smtClean="0"/>
              <a:t>максную</a:t>
            </a:r>
            <a:r>
              <a:rPr lang="ru-RU" dirty="0" smtClean="0"/>
              <a:t> задачу поиска параметров моделей: минимум ошибки при максимально-допустимом числе параметров модели.</a:t>
            </a:r>
          </a:p>
          <a:p>
            <a:pPr lvl="1"/>
            <a:r>
              <a:rPr lang="ru-RU" dirty="0" smtClean="0"/>
              <a:t>Известно, что чем меньше общее число параметров модели, тем ниже вероятность переобучения модели.</a:t>
            </a:r>
          </a:p>
          <a:p>
            <a:pPr lvl="2"/>
            <a:r>
              <a:rPr lang="ru-RU" dirty="0" smtClean="0"/>
              <a:t>Нужен компромисс между точностью и сложностью моделей</a:t>
            </a:r>
            <a:r>
              <a:rPr lang="ru-RU" dirty="0" smtClean="0"/>
              <a:t>.</a:t>
            </a:r>
          </a:p>
          <a:p>
            <a:pPr lvl="2"/>
            <a:r>
              <a:rPr lang="ru-RU" dirty="0" smtClean="0"/>
              <a:t>С другой стороны чем больше параметров в модели тем больше эффектов в модели могут быть объяснены.</a:t>
            </a:r>
            <a:endParaRPr lang="ru-RU" dirty="0" smtClean="0"/>
          </a:p>
          <a:p>
            <a:pPr lvl="1"/>
            <a:r>
              <a:rPr lang="ru-RU" dirty="0" smtClean="0"/>
              <a:t>Модель штрафуется за слишком большое число параметров.</a:t>
            </a:r>
          </a:p>
          <a:p>
            <a:pPr lvl="1"/>
            <a:r>
              <a:rPr lang="ru-RU" dirty="0" smtClean="0"/>
              <a:t>Абсолютные значение критерия не имеет смысла.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16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A3DAA71-2A2C-4B3E-8B0A-660871E8E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92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29E92-B795-4F44-A577-A4EBC753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2028"/>
          </a:xfrm>
        </p:spPr>
        <p:txBody>
          <a:bodyPr>
            <a:normAutofit fontScale="90000"/>
          </a:bodyPr>
          <a:lstStyle/>
          <a:p>
            <a:r>
              <a:rPr lang="ru-RU" b="1" dirty="0" err="1" smtClean="0"/>
              <a:t>Дообучение</a:t>
            </a:r>
            <a:r>
              <a:rPr lang="ru-RU" b="1" dirty="0" smtClean="0"/>
              <a:t> </a:t>
            </a:r>
            <a:r>
              <a:rPr lang="en-US" b="1" dirty="0" smtClean="0"/>
              <a:t>ARMA </a:t>
            </a:r>
            <a:r>
              <a:rPr lang="ru-RU" b="1" dirty="0" smtClean="0"/>
              <a:t>коэффициентов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0ACB7F2-07F5-4100-AF8D-CFA14F65E0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6528" y="905436"/>
                <a:ext cx="11564472" cy="5876364"/>
              </a:xfrm>
            </p:spPr>
            <p:txBody>
              <a:bodyPr>
                <a:normAutofit/>
              </a:bodyPr>
              <a:lstStyle/>
              <a:p>
                <a:pPr marL="228600" lvl="1">
                  <a:spcBef>
                    <a:spcPts val="1000"/>
                  </a:spcBef>
                </a:pPr>
                <a:r>
                  <a:rPr lang="ru-RU" sz="2800" dirty="0"/>
                  <a:t>Разные критерии штрафуют по разному.</a:t>
                </a:r>
                <a:endParaRPr lang="en-US" sz="2800" dirty="0"/>
              </a:p>
              <a:p>
                <a:r>
                  <a:rPr lang="ru-RU" dirty="0" smtClean="0"/>
                  <a:t>Есть </a:t>
                </a:r>
                <a:r>
                  <a:rPr lang="ru-RU" dirty="0" smtClean="0"/>
                  <a:t>несколько популярных критериев: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𝐴𝐼𝐶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𝑙𝑛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Информационный критерий </a:t>
                </a:r>
                <a:r>
                  <a:rPr lang="ru-RU" dirty="0" err="1" smtClean="0"/>
                  <a:t>Акайке</a:t>
                </a:r>
                <a:endParaRPr lang="ru-RU" dirty="0" smtClean="0"/>
              </a:p>
              <a:p>
                <a:pPr lvl="1"/>
                <a:r>
                  <a:rPr lang="ru-RU" dirty="0" smtClean="0"/>
                  <a:t>Для </a:t>
                </a:r>
                <a:r>
                  <a:rPr lang="en-US" dirty="0" smtClean="0"/>
                  <a:t>ARMA </a:t>
                </a:r>
                <a:r>
                  <a:rPr lang="ru-RU" dirty="0" smtClean="0"/>
                  <a:t>процесса может несколько завышать число параметров.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𝐵𝐼𝐶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𝑙𝑛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𝑙𝑛𝑁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Байесовский Информационный критерий</a:t>
                </a:r>
              </a:p>
              <a:p>
                <a:pPr lvl="1"/>
                <a:r>
                  <a:rPr lang="ru-RU" dirty="0" smtClean="0"/>
                  <a:t>Штрафует сильнее, чем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𝐴𝐼𝐶</m:t>
                    </m:r>
                  </m:oMath>
                </a14:m>
                <a:r>
                  <a:rPr lang="ru-RU" dirty="0" smtClean="0"/>
                  <a:t> (оценка снизу</a:t>
                </a:r>
                <a:r>
                  <a:rPr lang="ru-RU" dirty="0" smtClean="0"/>
                  <a:t>), но работает для больших выборок.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𝐴𝐼𝐶𝑐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𝐴𝐼𝐶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модифицированный Информационный </a:t>
                </a:r>
                <a:r>
                  <a:rPr lang="ru-RU" dirty="0"/>
                  <a:t>критерий </a:t>
                </a:r>
                <a:r>
                  <a:rPr lang="ru-RU" dirty="0" err="1" smtClean="0"/>
                  <a:t>Акайке</a:t>
                </a:r>
                <a:endParaRPr lang="ru-RU" dirty="0" smtClean="0"/>
              </a:p>
              <a:p>
                <a:pPr lvl="1"/>
                <a:r>
                  <a:rPr lang="ru-RU" dirty="0" smtClean="0"/>
                  <a:t>Рекомендуется при небольших выборках.</a:t>
                </a:r>
              </a:p>
              <a:p>
                <a:r>
                  <a:rPr lang="ru-RU" sz="2000" dirty="0" smtClean="0"/>
                  <a:t>Большая выборка или нет определяется по </a:t>
                </a:r>
                <a:r>
                  <a:rPr lang="ru-RU" sz="2000" dirty="0" err="1" smtClean="0"/>
                  <a:t>теор</a:t>
                </a:r>
                <a:r>
                  <a:rPr lang="ru-RU" sz="2000" dirty="0" smtClean="0"/>
                  <a:t>. Котельникова.</a:t>
                </a:r>
              </a:p>
              <a:p>
                <a:pPr lvl="1"/>
                <a:r>
                  <a:rPr lang="ru-RU" sz="1800" dirty="0" smtClean="0"/>
                  <a:t>Можно искусственно сделать выборку большой, но от этого она больше информации содержать не будет. </a:t>
                </a:r>
              </a:p>
              <a:p>
                <a:pPr lvl="1"/>
                <a:r>
                  <a:rPr lang="ru-RU" sz="1800" dirty="0" smtClean="0"/>
                  <a:t>Можно </a:t>
                </a:r>
                <a:r>
                  <a:rPr lang="ru-RU" sz="1800" dirty="0" err="1" smtClean="0"/>
                  <a:t>децимировать</a:t>
                </a:r>
                <a:r>
                  <a:rPr lang="ru-RU" sz="1800" dirty="0" smtClean="0"/>
                  <a:t> выборку, но только е</a:t>
                </a:r>
                <a:r>
                  <a:rPr lang="ru-RU" sz="1800" dirty="0" smtClean="0"/>
                  <a:t>сли </a:t>
                </a:r>
                <a:r>
                  <a:rPr lang="ru-RU" sz="1800" dirty="0" err="1"/>
                  <a:t>теор</a:t>
                </a:r>
                <a:r>
                  <a:rPr lang="ru-RU" sz="1800" dirty="0"/>
                  <a:t>. </a:t>
                </a:r>
                <a:r>
                  <a:rPr lang="ru-RU" sz="1800" dirty="0" smtClean="0"/>
                  <a:t>Котельникова позволяет</a:t>
                </a:r>
                <a:endParaRPr lang="en-US" sz="1800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0ACB7F2-07F5-4100-AF8D-CFA14F65E0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6528" y="905436"/>
                <a:ext cx="11564472" cy="5876364"/>
              </a:xfrm>
              <a:blipFill>
                <a:blip r:embed="rId2"/>
                <a:stretch>
                  <a:fillRect l="-948" t="-1763" r="-11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">
            <a:extLst>
              <a:ext uri="{FF2B5EF4-FFF2-40B4-BE49-F238E27FC236}">
                <a16:creationId xmlns:a16="http://schemas.microsoft.com/office/drawing/2014/main" id="{1A3DAA71-2A2C-4B3E-8B0A-660871E8E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38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C24A6212-A247-01FE-D75C-9E37B642CB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3334583"/>
              </p:ext>
            </p:extLst>
          </p:nvPr>
        </p:nvGraphicFramePr>
        <p:xfrm>
          <a:off x="292805" y="715612"/>
          <a:ext cx="10892130" cy="4454558"/>
        </p:xfrm>
        <a:graphic>
          <a:graphicData uri="http://schemas.openxmlformats.org/drawingml/2006/table">
            <a:tbl>
              <a:tblPr/>
              <a:tblGrid>
                <a:gridCol w="3000901">
                  <a:extLst>
                    <a:ext uri="{9D8B030D-6E8A-4147-A177-3AD203B41FA5}">
                      <a16:colId xmlns:a16="http://schemas.microsoft.com/office/drawing/2014/main" val="1637185723"/>
                    </a:ext>
                  </a:extLst>
                </a:gridCol>
                <a:gridCol w="3876639">
                  <a:extLst>
                    <a:ext uri="{9D8B030D-6E8A-4147-A177-3AD203B41FA5}">
                      <a16:colId xmlns:a16="http://schemas.microsoft.com/office/drawing/2014/main" val="1001855980"/>
                    </a:ext>
                  </a:extLst>
                </a:gridCol>
                <a:gridCol w="4014590">
                  <a:extLst>
                    <a:ext uri="{9D8B030D-6E8A-4147-A177-3AD203B41FA5}">
                      <a16:colId xmlns:a16="http://schemas.microsoft.com/office/drawing/2014/main" val="1339203727"/>
                    </a:ext>
                  </a:extLst>
                </a:gridCol>
              </a:tblGrid>
              <a:tr h="52771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Название этапа</a:t>
                      </a:r>
                      <a:endParaRPr lang="ru-RU" sz="3200" dirty="0">
                        <a:effectLst/>
                      </a:endParaRPr>
                    </a:p>
                  </a:txBody>
                  <a:tcPr marL="30609" marR="30609" marT="30609" marB="3060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Активность преподавателя</a:t>
                      </a:r>
                      <a:endParaRPr lang="ru-RU" sz="3200" dirty="0">
                        <a:effectLst/>
                      </a:endParaRPr>
                    </a:p>
                  </a:txBody>
                  <a:tcPr marL="30609" marR="30609" marT="30609" marB="3060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Активность студентов </a:t>
                      </a:r>
                      <a:endParaRPr lang="ru-RU" sz="3200">
                        <a:effectLst/>
                      </a:endParaRPr>
                    </a:p>
                  </a:txBody>
                  <a:tcPr marL="30609" marR="30609" marT="30609" marB="30609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1665593"/>
                  </a:ext>
                </a:extLst>
              </a:tr>
              <a:tr h="41188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модель ARMA и ее виды</a:t>
                      </a:r>
                      <a:endParaRPr lang="ru-RU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модель </a:t>
                      </a:r>
                      <a:r>
                        <a:rPr lang="ru-RU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автогресии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зачем нужна </a:t>
                      </a:r>
                      <a:r>
                        <a:rPr lang="ru-RU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доп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модель </a:t>
                      </a:r>
                      <a:endParaRPr lang="ru-RU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показываются временные ряды, цель сказать какая модель подойдет для анализа, вопросы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4979793"/>
                  </a:ext>
                </a:extLst>
              </a:tr>
              <a:tr h="52207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порядки моделей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ARIMA  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зачем нужно интегрирование,  выбор порядков модели,</a:t>
                      </a:r>
                      <a:endParaRPr lang="ru-RU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вопросы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5854314"/>
                  </a:ext>
                </a:extLst>
              </a:tr>
              <a:tr h="33782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сезонность (модель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SARIMA)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когда нужна сезонность, выбор порядков сезонности</a:t>
                      </a:r>
                      <a:endParaRPr lang="ru-RU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показывается пример остатка, необходимо дать его оценку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151615"/>
                  </a:ext>
                </a:extLst>
              </a:tr>
              <a:tr h="337820"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другие модели</a:t>
                      </a:r>
                      <a:endParaRPr lang="ru-RU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что такое экзогенные факторы,  какие еще есть модели типа ARMA </a:t>
                      </a:r>
                      <a:endParaRPr lang="ru-RU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ru-RU" sz="18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7561584"/>
                  </a:ext>
                </a:extLst>
              </a:tr>
              <a:tr h="67161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практика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рассказ о возможностях использования моделей SARIMAX в рамках </a:t>
                      </a:r>
                      <a:r>
                        <a:rPr lang="ru-RU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фреймворка</a:t>
                      </a: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ru-RU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sktime</a:t>
                      </a:r>
                      <a:endParaRPr lang="ru-RU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выполнить соответствующую часть итогового задания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55656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035300" y="21113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638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</a:t>
            </a:r>
            <a:r>
              <a:rPr lang="en-US" dirty="0" smtClean="0"/>
              <a:t>ARMA </a:t>
            </a:r>
            <a:r>
              <a:rPr lang="ru-RU" dirty="0" smtClean="0"/>
              <a:t>модели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2634" y="1284051"/>
            <a:ext cx="11200582" cy="519664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400" dirty="0" smtClean="0"/>
              <a:t>Модель работает для слабо-стационарного ряда (без тренда)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 smtClean="0"/>
              <a:t>Чем менее стационарен ряд, тем меньше горизонт точного прогнозирования.</a:t>
            </a:r>
          </a:p>
          <a:p>
            <a:pPr lvl="1"/>
            <a:r>
              <a:rPr lang="ru-RU" dirty="0" smtClean="0"/>
              <a:t> тем ниже обобщающая способность.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 smtClean="0"/>
              <a:t>Выбор тренировочной и </a:t>
            </a:r>
            <a:r>
              <a:rPr lang="ru-RU" sz="2400" dirty="0" err="1" smtClean="0"/>
              <a:t>валидационной</a:t>
            </a:r>
            <a:r>
              <a:rPr lang="ru-RU" sz="2400" dirty="0"/>
              <a:t> выборки.</a:t>
            </a:r>
            <a:endParaRPr lang="ru-RU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2400" dirty="0" smtClean="0"/>
              <a:t>Выбор изначальных параметров модели по АКФ и ЧАКФ. 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 smtClean="0"/>
              <a:t>Варьирование параметров моделей с целью минимизации </a:t>
            </a:r>
            <a:r>
              <a:rPr lang="en-US" sz="2400" dirty="0" smtClean="0"/>
              <a:t>BIC </a:t>
            </a:r>
            <a:r>
              <a:rPr lang="ru-RU" sz="2400" dirty="0" smtClean="0"/>
              <a:t>или</a:t>
            </a:r>
            <a:r>
              <a:rPr lang="en-US" sz="2400" dirty="0" smtClean="0"/>
              <a:t> </a:t>
            </a:r>
            <a:r>
              <a:rPr lang="en-US" sz="2400" dirty="0" err="1" smtClean="0"/>
              <a:t>AICc</a:t>
            </a:r>
            <a:r>
              <a:rPr lang="en-US" sz="2400" dirty="0" smtClean="0"/>
              <a:t> </a:t>
            </a:r>
            <a:r>
              <a:rPr lang="ru-RU" sz="2400" dirty="0" smtClean="0"/>
              <a:t>критериев.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2400" dirty="0" smtClean="0"/>
              <a:t>Проверка </a:t>
            </a:r>
            <a:r>
              <a:rPr lang="ru-RU" sz="2400" dirty="0" smtClean="0"/>
              <a:t>остатков </a:t>
            </a:r>
            <a:r>
              <a:rPr lang="ru-RU" sz="2400" dirty="0" smtClean="0"/>
              <a:t>для модели </a:t>
            </a:r>
            <a:r>
              <a:rPr lang="en-US" sz="2400" dirty="0" smtClean="0"/>
              <a:t>(</a:t>
            </a:r>
            <a:r>
              <a:rPr lang="ru-RU" sz="2400" dirty="0" smtClean="0"/>
              <a:t>на предмет стационарного БГШ</a:t>
            </a:r>
            <a:r>
              <a:rPr lang="en-US" sz="2400" dirty="0" smtClean="0"/>
              <a:t>)</a:t>
            </a:r>
            <a:r>
              <a:rPr lang="ru-RU" sz="2400" dirty="0"/>
              <a:t>.</a:t>
            </a: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ru-RU" sz="2400" dirty="0" err="1" smtClean="0"/>
              <a:t>Валидация</a:t>
            </a:r>
            <a:r>
              <a:rPr lang="ru-RU" sz="2400" dirty="0" smtClean="0"/>
              <a:t>, проверка точности по известным метрикам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66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6997"/>
          </a:xfrm>
        </p:spPr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339" y="1222122"/>
            <a:ext cx="5105400" cy="53054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654" y="1149688"/>
            <a:ext cx="524827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25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04281"/>
            <a:ext cx="10515600" cy="54343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2830" y="6309992"/>
            <a:ext cx="10515600" cy="499118"/>
          </a:xfrm>
        </p:spPr>
        <p:txBody>
          <a:bodyPr>
            <a:normAutofit/>
          </a:bodyPr>
          <a:lstStyle/>
          <a:p>
            <a:r>
              <a:rPr lang="en-US" sz="700" dirty="0"/>
              <a:t>https://mse.msu.ru/wp-content/uploads/2021/03/%D0%92%D0%B2%D0%B5%D0%B4%D0%B5%D0%BD%D0%B8%D0%B5-%D0%B2-%D0%B0%D0%BD%D0%B0%D0%BB%D0%B8%D0%B7-%D0%B2%D1%80%D0%B5%D0%BC%D0%B5%D0%BD%D0%BD%D1%8B%D1%85-%D1%80%D1%8F%D0%B4%D0%BE%D0%B2-1.pdf</a:t>
            </a:r>
            <a:endParaRPr lang="ru-RU" sz="7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54" y="747713"/>
            <a:ext cx="5143500" cy="54292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230" y="747713"/>
            <a:ext cx="50292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77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9644"/>
          </a:xfrm>
        </p:spPr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4341" y="1372394"/>
            <a:ext cx="5505450" cy="53054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18187"/>
            <a:ext cx="548640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76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A10D1-E2DF-4CAB-A0B5-AD303DF56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812" y="365125"/>
            <a:ext cx="11331388" cy="827181"/>
          </a:xfrm>
        </p:spPr>
        <p:txBody>
          <a:bodyPr>
            <a:noAutofit/>
          </a:bodyPr>
          <a:lstStyle/>
          <a:p>
            <a:r>
              <a:rPr lang="ru-RU" sz="3600" b="1" dirty="0"/>
              <a:t>М</a:t>
            </a:r>
            <a:r>
              <a:rPr lang="en-US" sz="3600" b="1" dirty="0" err="1"/>
              <a:t>одели</a:t>
            </a:r>
            <a:r>
              <a:rPr lang="en-US" sz="3600" b="1" dirty="0"/>
              <a:t> </a:t>
            </a:r>
            <a:r>
              <a:rPr lang="ru-RU" sz="3600" b="1" dirty="0"/>
              <a:t>а</a:t>
            </a:r>
            <a:r>
              <a:rPr lang="en-US" sz="3600" b="1" dirty="0" err="1"/>
              <a:t>вторегресси</a:t>
            </a:r>
            <a:r>
              <a:rPr lang="ru-RU" sz="3600" b="1" dirty="0"/>
              <a:t> -</a:t>
            </a:r>
            <a:r>
              <a:rPr lang="en-US" sz="3600" b="1" dirty="0"/>
              <a:t> </a:t>
            </a:r>
            <a:r>
              <a:rPr lang="ru-RU" sz="3600" b="1" dirty="0"/>
              <a:t>с</a:t>
            </a:r>
            <a:r>
              <a:rPr lang="en-US" sz="3600" b="1" dirty="0" err="1"/>
              <a:t>кользящ</a:t>
            </a:r>
            <a:r>
              <a:rPr lang="ru-RU" sz="3600" b="1" dirty="0"/>
              <a:t>его</a:t>
            </a:r>
            <a:r>
              <a:rPr lang="en-US" sz="3600" b="1" dirty="0"/>
              <a:t> </a:t>
            </a:r>
            <a:r>
              <a:rPr lang="en-US" sz="3600" b="1" dirty="0" err="1"/>
              <a:t>средн</a:t>
            </a:r>
            <a:r>
              <a:rPr lang="ru-RU" sz="3600" b="1" dirty="0"/>
              <a:t>его </a:t>
            </a:r>
            <a:r>
              <a:rPr lang="en-US" sz="3600" b="1" dirty="0"/>
              <a:t>(ARMA)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9D767B6-15E9-44FE-83F3-68423D4C12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5812" y="1110344"/>
                <a:ext cx="10797988" cy="4898570"/>
              </a:xfrm>
            </p:spPr>
            <p:txBody>
              <a:bodyPr>
                <a:normAutofit fontScale="92500" lnSpcReduction="20000"/>
              </a:bodyPr>
              <a:lstStyle/>
              <a:p>
                <a:pPr algn="l" rtl="0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2600" dirty="0" smtClean="0"/>
                  <a:t>Рассмотрим уравнение взвешенного </a:t>
                </a:r>
                <a:r>
                  <a:rPr lang="en-US" sz="2600" dirty="0" err="1"/>
                  <a:t>скользящего</a:t>
                </a:r>
                <a:r>
                  <a:rPr lang="en-US" sz="2600" dirty="0"/>
                  <a:t> </a:t>
                </a:r>
                <a:r>
                  <a:rPr lang="ru-RU" sz="2600" dirty="0"/>
                  <a:t>сглаживания</a:t>
                </a:r>
                <a:r>
                  <a:rPr lang="en-US" sz="2600" dirty="0"/>
                  <a:t> (</a:t>
                </a:r>
                <a:r>
                  <a:rPr lang="en-US" sz="2600" b="1" dirty="0" err="1"/>
                  <a:t>Авторегрессия</a:t>
                </a:r>
                <a:r>
                  <a:rPr lang="en-US" sz="2600" b="1" dirty="0"/>
                  <a:t>, АR</a:t>
                </a:r>
                <a:r>
                  <a:rPr lang="en-US" sz="2600" dirty="0"/>
                  <a:t>) как </a:t>
                </a:r>
              </a:p>
              <a:p>
                <a:pPr marL="0" indent="0" algn="l" rtl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 sz="2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+...=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600" dirty="0"/>
              </a:p>
              <a:p>
                <a:pPr algn="l" rtl="0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ru-RU" sz="2600" dirty="0"/>
                  <a:t>Также переменная</a:t>
                </a:r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600" dirty="0"/>
                  <a:t> может быть </a:t>
                </a:r>
                <a:r>
                  <a:rPr lang="en-US" sz="2600" dirty="0" err="1"/>
                  <a:t>также</a:t>
                </a:r>
                <a:r>
                  <a:rPr lang="en-US" sz="2600" dirty="0"/>
                  <a:t> </a:t>
                </a:r>
                <a:r>
                  <a:rPr lang="en-US" sz="2600" dirty="0" err="1"/>
                  <a:t>представлен</a:t>
                </a:r>
                <a:r>
                  <a:rPr lang="ru-RU" sz="2600" dirty="0"/>
                  <a:t>а</a:t>
                </a:r>
                <a:r>
                  <a:rPr lang="en-US" sz="2600" dirty="0"/>
                  <a:t> как набор процессов, подобных </a:t>
                </a:r>
                <a:r>
                  <a:rPr lang="en-US" sz="2600" dirty="0" err="1"/>
                  <a:t>случайному</a:t>
                </a:r>
                <a:r>
                  <a:rPr lang="en-US" sz="2600" dirty="0"/>
                  <a:t> </a:t>
                </a:r>
                <a:r>
                  <a:rPr lang="en-US" sz="2600" dirty="0" err="1"/>
                  <a:t>блужданию</a:t>
                </a:r>
                <a:r>
                  <a:rPr lang="ru-RU" sz="2600" dirty="0"/>
                  <a:t> при помощи </a:t>
                </a:r>
                <a:r>
                  <a:rPr lang="en-US" sz="2600" dirty="0"/>
                  <a:t> </a:t>
                </a:r>
                <a:r>
                  <a:rPr lang="ru-RU" sz="2600" b="1" dirty="0"/>
                  <a:t>с</a:t>
                </a:r>
                <a:r>
                  <a:rPr lang="en-US" sz="2600" b="1" dirty="0" err="1"/>
                  <a:t>кользящ</a:t>
                </a:r>
                <a:r>
                  <a:rPr lang="ru-RU" sz="2600" b="1" dirty="0"/>
                  <a:t>его</a:t>
                </a:r>
                <a:r>
                  <a:rPr lang="en-US" sz="2600" b="1" dirty="0"/>
                  <a:t> </a:t>
                </a:r>
                <a:r>
                  <a:rPr lang="en-US" sz="2600" b="1" dirty="0" err="1"/>
                  <a:t>средн</a:t>
                </a:r>
                <a:r>
                  <a:rPr lang="ru-RU" sz="2600" b="1" dirty="0"/>
                  <a:t>его</a:t>
                </a:r>
                <a:r>
                  <a:rPr lang="en-US" sz="2600" b="1" dirty="0"/>
                  <a:t>, ​​MA</a:t>
                </a:r>
                <a:r>
                  <a:rPr lang="en-US" sz="2600" dirty="0"/>
                  <a:t> </a:t>
                </a:r>
                <a:r>
                  <a:rPr lang="ru-RU" sz="2600" dirty="0"/>
                  <a:t>как</a:t>
                </a:r>
                <a:endParaRPr lang="en-US" sz="2600" dirty="0"/>
              </a:p>
              <a:p>
                <a:pPr marL="0" indent="0" algn="l" rtl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+...=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6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600" dirty="0"/>
              </a:p>
              <a:p>
                <a:pPr algn="l" rtl="0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ru-RU" sz="2600" dirty="0"/>
                  <a:t>где</a:t>
                </a:r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6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600" dirty="0"/>
                  <a:t>. </a:t>
                </a:r>
              </a:p>
              <a:p>
                <a:pPr algn="l" rtl="0">
                  <a:lnSpc>
                    <a:spcPct val="120000"/>
                  </a:lnSpc>
                  <a:spcBef>
                    <a:spcPts val="0"/>
                  </a:spcBef>
                </a:pPr>
                <a:endParaRPr lang="en-US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9D767B6-15E9-44FE-83F3-68423D4C12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5812" y="1110344"/>
                <a:ext cx="10797988" cy="4898570"/>
              </a:xfrm>
              <a:blipFill>
                <a:blip r:embed="rId2"/>
                <a:stretch>
                  <a:fillRect l="-734" t="-9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858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Теорема </a:t>
            </a:r>
            <a:r>
              <a:rPr lang="ru-RU" dirty="0" err="1" smtClean="0"/>
              <a:t>Вольда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72830" y="1504613"/>
                <a:ext cx="11130550" cy="4351338"/>
              </a:xfrm>
            </p:spPr>
            <p:txBody>
              <a:bodyPr>
                <a:normAutofit/>
              </a:bodyPr>
              <a:lstStyle/>
              <a:p>
                <a:r>
                  <a:rPr lang="ru-RU" sz="2200" dirty="0" smtClean="0"/>
                  <a:t>Недетерминированный стационарный в широком смысле </a:t>
                </a:r>
                <a:r>
                  <a:rPr lang="ru-RU" sz="2200" dirty="0"/>
                  <a:t>процесс может быть представлен как </a:t>
                </a:r>
                <a:r>
                  <a:rPr lang="ru-RU" sz="2200" dirty="0" smtClean="0"/>
                  <a:t>стохастический </a:t>
                </a:r>
                <a:r>
                  <a:rPr lang="ru-RU" sz="2200" dirty="0" smtClean="0"/>
                  <a:t>процесс</a:t>
                </a:r>
                <a:r>
                  <a:rPr lang="ru-RU" sz="2200" dirty="0"/>
                  <a:t> </a:t>
                </a:r>
                <a:r>
                  <a:rPr lang="ru-RU" sz="2200" i="1" dirty="0" smtClean="0"/>
                  <a:t>МА</a:t>
                </a:r>
                <a:r>
                  <a:rPr lang="ru-RU" sz="2200" dirty="0" smtClean="0"/>
                  <a:t>(q</a:t>
                </a:r>
                <a:r>
                  <a:rPr lang="ru-RU" sz="2200" dirty="0" smtClean="0"/>
                  <a:t>), в предельном случае бесконечного порядка.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2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200" dirty="0"/>
              </a:p>
              <a:p>
                <a:r>
                  <a:rPr lang="ru-RU" sz="2200" dirty="0"/>
                  <a:t>почти стационарный = стационарный + простой тренд, а в предельном случае q будет </a:t>
                </a:r>
                <a:r>
                  <a:rPr lang="ru-RU" sz="2200" dirty="0" smtClean="0"/>
                  <a:t>бесконечным</a:t>
                </a:r>
              </a:p>
              <a:p>
                <a:r>
                  <a:rPr lang="ru-RU" sz="2200" dirty="0" smtClean="0"/>
                  <a:t>с – постоянная (дрейф, </a:t>
                </a:r>
                <a:r>
                  <a:rPr lang="ru-RU" sz="2200" dirty="0" smtClean="0"/>
                  <a:t>глобальный тренд</a:t>
                </a:r>
                <a:r>
                  <a:rPr lang="ru-RU" sz="2200" dirty="0" smtClean="0"/>
                  <a:t>).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sz="2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sz="2200" dirty="0" smtClean="0"/>
                  <a:t> – стационарный ряд.</a:t>
                </a:r>
              </a:p>
              <a:p>
                <a:r>
                  <a:rPr lang="ru-RU" sz="2200" dirty="0" smtClean="0"/>
                  <a:t>Как правило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sz="2200" b="0" i="1" smtClean="0">
                        <a:latin typeface="Cambria Math" panose="02040503050406030204" pitchFamily="18" charset="0"/>
                      </a:rPr>
                      <m:t> − </m:t>
                    </m:r>
                  </m:oMath>
                </a14:m>
                <a:r>
                  <a:rPr lang="ru-RU" sz="2200" dirty="0" smtClean="0"/>
                  <a:t>белый шум</a:t>
                </a:r>
                <a:r>
                  <a:rPr lang="ru-RU" sz="2200" dirty="0" smtClean="0"/>
                  <a:t>.</a:t>
                </a:r>
              </a:p>
              <a:p>
                <a:r>
                  <a:rPr lang="ru-RU" sz="2200" dirty="0" smtClean="0"/>
                  <a:t>Как следствие, пусть </a:t>
                </a:r>
                <a:r>
                  <a:rPr lang="en-US" sz="2200" dirty="0" smtClean="0"/>
                  <a:t>q – </a:t>
                </a:r>
                <a:r>
                  <a:rPr lang="ru-RU" sz="2200" dirty="0" smtClean="0"/>
                  <a:t>конечно, тогда каким будет остаток вида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sz="2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ru-RU" sz="2200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ru-RU" sz="2200" b="0" i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ru-RU" sz="2200" dirty="0" smtClean="0"/>
                  <a:t> </a:t>
                </a:r>
                <a:endParaRPr lang="ru-RU" sz="22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2830" y="1504613"/>
                <a:ext cx="11130550" cy="4351338"/>
              </a:xfrm>
              <a:blipFill>
                <a:blip r:embed="rId2"/>
                <a:stretch>
                  <a:fillRect l="-602" t="-1821" b="-175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86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A10D1-E2DF-4CAB-A0B5-AD303DF56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812" y="216488"/>
            <a:ext cx="11331388" cy="827181"/>
          </a:xfrm>
        </p:spPr>
        <p:txBody>
          <a:bodyPr>
            <a:noAutofit/>
          </a:bodyPr>
          <a:lstStyle/>
          <a:p>
            <a:r>
              <a:rPr lang="ru-RU" sz="3600" b="1" dirty="0"/>
              <a:t>М</a:t>
            </a:r>
            <a:r>
              <a:rPr lang="en-US" sz="3600" b="1" dirty="0" err="1"/>
              <a:t>одели</a:t>
            </a:r>
            <a:r>
              <a:rPr lang="en-US" sz="3600" b="1" dirty="0"/>
              <a:t> </a:t>
            </a:r>
            <a:r>
              <a:rPr lang="ru-RU" sz="3600" b="1" dirty="0"/>
              <a:t>а</a:t>
            </a:r>
            <a:r>
              <a:rPr lang="en-US" sz="3600" b="1" dirty="0" err="1"/>
              <a:t>вторегресси</a:t>
            </a:r>
            <a:r>
              <a:rPr lang="ru-RU" sz="3600" b="1" dirty="0"/>
              <a:t> -</a:t>
            </a:r>
            <a:r>
              <a:rPr lang="en-US" sz="3600" b="1" dirty="0"/>
              <a:t> </a:t>
            </a:r>
            <a:r>
              <a:rPr lang="ru-RU" sz="3600" b="1" dirty="0"/>
              <a:t>с</a:t>
            </a:r>
            <a:r>
              <a:rPr lang="en-US" sz="3600" b="1" dirty="0" err="1"/>
              <a:t>кользящ</a:t>
            </a:r>
            <a:r>
              <a:rPr lang="ru-RU" sz="3600" b="1" dirty="0"/>
              <a:t>его</a:t>
            </a:r>
            <a:r>
              <a:rPr lang="en-US" sz="3600" b="1" dirty="0"/>
              <a:t> </a:t>
            </a:r>
            <a:r>
              <a:rPr lang="en-US" sz="3600" b="1" dirty="0" err="1"/>
              <a:t>средн</a:t>
            </a:r>
            <a:r>
              <a:rPr lang="ru-RU" sz="3600" b="1" dirty="0"/>
              <a:t>его </a:t>
            </a:r>
            <a:r>
              <a:rPr lang="en-US" sz="3600" b="1" dirty="0"/>
              <a:t>(ARMA)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9D767B6-15E9-44FE-83F3-68423D4C12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3191" y="929369"/>
                <a:ext cx="11110609" cy="574765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ru-RU" sz="2400" dirty="0" smtClean="0"/>
                  <a:t>Попытаемся объединить процесс </a:t>
                </a:r>
                <a:r>
                  <a:rPr lang="en-US" sz="2400" dirty="0" smtClean="0"/>
                  <a:t>MA, </a:t>
                </a:r>
                <a:r>
                  <a:rPr lang="ru-RU" sz="2400" dirty="0" smtClean="0"/>
                  <a:t>но ограниченного порядка и </a:t>
                </a:r>
                <a:r>
                  <a:rPr lang="en-US" sz="2400" dirty="0" smtClean="0"/>
                  <a:t>AR </a:t>
                </a:r>
                <a:r>
                  <a:rPr lang="ru-RU" sz="2400" dirty="0" smtClean="0"/>
                  <a:t>ограниченного порядка.   Получаем процесс </a:t>
                </a:r>
                <a:r>
                  <a:rPr lang="ru-RU" sz="2400" dirty="0" err="1" smtClean="0"/>
                  <a:t>Авторегресии</a:t>
                </a:r>
                <a:r>
                  <a:rPr lang="ru-RU" sz="2400" dirty="0" smtClean="0"/>
                  <a:t>-Скользящего среднего </a:t>
                </a:r>
                <a:r>
                  <a:rPr lang="en-US" sz="2400" dirty="0"/>
                  <a:t>(ARCC, </a:t>
                </a:r>
                <a:r>
                  <a:rPr lang="en-US" sz="2400" b="1" dirty="0"/>
                  <a:t>ARMA</a:t>
                </a:r>
                <a:r>
                  <a:rPr lang="en-US" sz="2400" dirty="0"/>
                  <a:t>): </a:t>
                </a:r>
              </a:p>
              <a:p>
                <a:pPr marL="0" indent="0" algn="l" rtl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algn="l" rtl="0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2400" dirty="0"/>
                  <a:t> </a:t>
                </a:r>
                <a:r>
                  <a:rPr lang="ru-RU" sz="2400" dirty="0"/>
                  <a:t>где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400" dirty="0"/>
                  <a:t>и</a:t>
                </a:r>
                <a14:m>
                  <m:oMath xmlns:m="http://schemas.openxmlformats.org/officeDocument/2006/math">
                    <m:r>
                      <a:rPr lang="ru-RU" sz="2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- весовые коэффициенты модели. </a:t>
                </a:r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ru-RU" dirty="0" smtClean="0"/>
                  <a:t>В некоторой интерпретации можно сказать, что, </a:t>
                </a:r>
                <a:r>
                  <a:rPr lang="ru-RU" dirty="0"/>
                  <a:t>что из модели следует, что </a:t>
                </a:r>
                <a:r>
                  <a:rPr lang="en-US" b="1" dirty="0"/>
                  <a:t>​​MA</a:t>
                </a:r>
                <a:r>
                  <a:rPr lang="en-US" dirty="0"/>
                  <a:t> </a:t>
                </a:r>
                <a:r>
                  <a:rPr lang="ru-RU" dirty="0"/>
                  <a:t>это остаток, не объясненный </a:t>
                </a:r>
                <a:r>
                  <a:rPr lang="ru-RU" dirty="0" smtClean="0"/>
                  <a:t>авторегрессией</a:t>
                </a:r>
                <a:br>
                  <a:rPr lang="ru-RU" dirty="0" smtClean="0"/>
                </a:br>
                <a:r>
                  <a:rPr lang="ru-RU" dirty="0" smtClean="0"/>
                  <a:t> (или наоборот):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ru-RU" dirty="0" smtClean="0"/>
              </a:p>
              <a:p>
                <a:pPr algn="l" rtl="0">
                  <a:lnSpc>
                    <a:spcPct val="120000"/>
                  </a:lnSpc>
                  <a:spcBef>
                    <a:spcPts val="0"/>
                  </a:spcBef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9D767B6-15E9-44FE-83F3-68423D4C12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3191" y="929369"/>
                <a:ext cx="11110609" cy="5747656"/>
              </a:xfrm>
              <a:blipFill>
                <a:blip r:embed="rId2"/>
                <a:stretch>
                  <a:fillRect l="-768" t="-106" r="-8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0632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A10D1-E2DF-4CAB-A0B5-AD303DF56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812" y="216488"/>
            <a:ext cx="11331388" cy="827181"/>
          </a:xfrm>
        </p:spPr>
        <p:txBody>
          <a:bodyPr>
            <a:noAutofit/>
          </a:bodyPr>
          <a:lstStyle/>
          <a:p>
            <a:r>
              <a:rPr lang="ru-RU" sz="3600" b="1" dirty="0"/>
              <a:t>М</a:t>
            </a:r>
            <a:r>
              <a:rPr lang="en-US" sz="3600" b="1" dirty="0" err="1"/>
              <a:t>одели</a:t>
            </a:r>
            <a:r>
              <a:rPr lang="en-US" sz="3600" b="1" dirty="0"/>
              <a:t> </a:t>
            </a:r>
            <a:r>
              <a:rPr lang="ru-RU" sz="3600" b="1" dirty="0"/>
              <a:t>а</a:t>
            </a:r>
            <a:r>
              <a:rPr lang="en-US" sz="3600" b="1" dirty="0" err="1"/>
              <a:t>вторегресси</a:t>
            </a:r>
            <a:r>
              <a:rPr lang="ru-RU" sz="3600" b="1" dirty="0"/>
              <a:t> -</a:t>
            </a:r>
            <a:r>
              <a:rPr lang="en-US" sz="3600" b="1" dirty="0"/>
              <a:t> </a:t>
            </a:r>
            <a:r>
              <a:rPr lang="ru-RU" sz="3600" b="1" dirty="0"/>
              <a:t>с</a:t>
            </a:r>
            <a:r>
              <a:rPr lang="en-US" sz="3600" b="1" dirty="0" err="1"/>
              <a:t>кользящ</a:t>
            </a:r>
            <a:r>
              <a:rPr lang="ru-RU" sz="3600" b="1" dirty="0"/>
              <a:t>его</a:t>
            </a:r>
            <a:r>
              <a:rPr lang="en-US" sz="3600" b="1" dirty="0"/>
              <a:t> </a:t>
            </a:r>
            <a:r>
              <a:rPr lang="en-US" sz="3600" b="1" dirty="0" err="1"/>
              <a:t>средн</a:t>
            </a:r>
            <a:r>
              <a:rPr lang="ru-RU" sz="3600" b="1" dirty="0"/>
              <a:t>его </a:t>
            </a:r>
            <a:r>
              <a:rPr lang="en-US" sz="3600" b="1" dirty="0"/>
              <a:t>(ARMA)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9D767B6-15E9-44FE-83F3-68423D4C12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3191" y="929369"/>
                <a:ext cx="11110609" cy="5747656"/>
              </a:xfrm>
            </p:spPr>
            <p:txBody>
              <a:bodyPr>
                <a:normAutofit/>
              </a:bodyPr>
              <a:lstStyle/>
              <a:p>
                <a:pPr marL="534988" lvl="3" indent="-360363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ru-RU" sz="2400" dirty="0" smtClean="0"/>
                  <a:t>Иногда также можно описать </a:t>
                </a:r>
                <a:r>
                  <a:rPr lang="en-US" sz="2400" dirty="0" smtClean="0"/>
                  <a:t>ARMA </a:t>
                </a:r>
                <a:r>
                  <a:rPr lang="ru-RU" sz="2400" dirty="0" smtClean="0"/>
                  <a:t>как </a:t>
                </a:r>
              </a:p>
              <a:p>
                <a:pPr marL="1371600" lvl="3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+с</m:t>
                      </m:r>
                    </m:oMath>
                  </m:oMathPara>
                </a14:m>
                <a:endParaRPr lang="en-US" sz="2000" dirty="0"/>
              </a:p>
              <a:p>
                <a:pPr algn="l" rtl="0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ru-RU" dirty="0" smtClean="0"/>
                  <a:t>Тогда можно ввести модель реальных данных</a:t>
                </a:r>
              </a:p>
              <a:p>
                <a:pPr marL="0" lvl="3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u-RU" sz="2000" i="1">
                          <a:latin typeface="Cambria Math" panose="02040503050406030204" pitchFamily="18" charset="0"/>
                        </a:rPr>
                        <m:t>+с</m:t>
                      </m:r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algn="just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ru-RU" dirty="0" smtClean="0"/>
                  <a:t>Проинтерпретировать </a:t>
                </a:r>
                <a:r>
                  <a:rPr lang="ru-RU" dirty="0"/>
                  <a:t>модель можно следующим образом: </a:t>
                </a:r>
                <a:r>
                  <a:rPr lang="ru-RU" dirty="0" smtClean="0"/>
                  <a:t/>
                </a:r>
                <a:br>
                  <a:rPr lang="ru-RU" dirty="0" smtClean="0"/>
                </a:br>
                <a:r>
                  <a:rPr lang="ru-RU" dirty="0" smtClean="0"/>
                  <a:t>текущее </a:t>
                </a:r>
                <a:r>
                  <a:rPr lang="ru-RU" dirty="0" smtClean="0"/>
                  <a:t>значение ВР </a:t>
                </a:r>
                <a:r>
                  <a:rPr lang="ru-RU" dirty="0"/>
                  <a:t>зависит от прошлых значений до лага p и от текущего и прошлых внешних </a:t>
                </a:r>
                <a:r>
                  <a:rPr lang="ru-RU" dirty="0" smtClean="0"/>
                  <a:t>«возмущений» (флуктуаций) </a:t>
                </a:r>
                <a:r>
                  <a:rPr lang="ru-RU" dirty="0"/>
                  <a:t>до лага q.</a:t>
                </a:r>
                <a:endParaRPr lang="en-US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9D767B6-15E9-44FE-83F3-68423D4C12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3191" y="929369"/>
                <a:ext cx="11110609" cy="5747656"/>
              </a:xfrm>
              <a:blipFill>
                <a:blip r:embed="rId2"/>
                <a:stretch>
                  <a:fillRect l="-987" t="-106" r="-10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678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A10D1-E2DF-4CAB-A0B5-AD303DF56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181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ARMA</a:t>
            </a:r>
            <a:r>
              <a:rPr lang="ru-RU" sz="3600" b="1" dirty="0"/>
              <a:t>  </a:t>
            </a:r>
            <a:r>
              <a:rPr lang="ru-RU" sz="3600" b="1" dirty="0" smtClean="0"/>
              <a:t>как фильтр!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9D767B6-15E9-44FE-83F3-68423D4C12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612" y="1013012"/>
                <a:ext cx="11232776" cy="5746377"/>
              </a:xfrm>
            </p:spPr>
            <p:txBody>
              <a:bodyPr>
                <a:normAutofit/>
              </a:bodyPr>
              <a:lstStyle/>
              <a:p>
                <a:pPr algn="l" rtl="0">
                  <a:lnSpc>
                    <a:spcPct val="100000"/>
                  </a:lnSpc>
                  <a:spcBef>
                    <a:spcPts val="400"/>
                  </a:spcBef>
                </a:pPr>
                <a:r>
                  <a:rPr lang="ru-RU" sz="2200" dirty="0" smtClean="0"/>
                  <a:t>Строгий </a:t>
                </a:r>
                <a:r>
                  <a:rPr lang="ru-RU" sz="2200" dirty="0"/>
                  <a:t>в</a:t>
                </a:r>
                <a:r>
                  <a:rPr lang="en-US" sz="2200" dirty="0" err="1"/>
                  <a:t>ывод</a:t>
                </a:r>
                <a:r>
                  <a:rPr lang="en-US" sz="2200" dirty="0"/>
                  <a:t> </a:t>
                </a:r>
                <a:r>
                  <a:rPr lang="en-US" sz="2200" dirty="0" err="1"/>
                  <a:t>уравнения</a:t>
                </a:r>
                <a:r>
                  <a:rPr lang="en-US" sz="2200" dirty="0"/>
                  <a:t> ARMA на основе гармонического </a:t>
                </a:r>
                <a:r>
                  <a:rPr lang="en-US" sz="2200" dirty="0" err="1"/>
                  <a:t>анализа</a:t>
                </a:r>
                <a:r>
                  <a:rPr lang="en-US" sz="2200" dirty="0"/>
                  <a:t> </a:t>
                </a:r>
                <a:r>
                  <a:rPr lang="en-US" sz="2200" dirty="0" smtClean="0"/>
                  <a:t>(</a:t>
                </a:r>
                <a:r>
                  <a:rPr lang="ru-RU" sz="2200" b="0" i="0" dirty="0" smtClean="0">
                    <a:latin typeface="+mj-lt"/>
                  </a:rPr>
                  <a:t>или </a:t>
                </a:r>
                <a:r>
                  <a:rPr lang="en-US" sz="2200" i="0" dirty="0" smtClean="0">
                    <a:latin typeface="+mj-lt"/>
                  </a:rPr>
                  <a:t>z</a:t>
                </a:r>
                <a:r>
                  <a:rPr lang="en-US" sz="2200" dirty="0" smtClean="0"/>
                  <a:t>-</a:t>
                </a:r>
                <a:r>
                  <a:rPr lang="ru-RU" sz="2200" dirty="0"/>
                  <a:t>преобразований</a:t>
                </a:r>
                <a:r>
                  <a:rPr lang="en-US" sz="2200" dirty="0"/>
                  <a:t>), </a:t>
                </a:r>
                <a:r>
                  <a:rPr lang="en-US" sz="2200" dirty="0" err="1"/>
                  <a:t>доказ</a:t>
                </a:r>
                <a:r>
                  <a:rPr lang="ru-RU" sz="2200" dirty="0" err="1"/>
                  <a:t>ывает</a:t>
                </a:r>
                <a:r>
                  <a:rPr lang="en-US" sz="2200" dirty="0"/>
                  <a:t>, что каждый рациональный (физически реальный) </a:t>
                </a:r>
                <a:r>
                  <a:rPr lang="en-US" sz="2200" dirty="0" err="1"/>
                  <a:t>спектр</a:t>
                </a:r>
                <a:r>
                  <a:rPr lang="en-US" sz="2200" dirty="0"/>
                  <a:t> </a:t>
                </a:r>
                <a:r>
                  <a:rPr lang="en-US" sz="2200" dirty="0" err="1"/>
                  <a:t>временн</a:t>
                </a:r>
                <a:r>
                  <a:rPr lang="ru-RU" sz="2200" dirty="0"/>
                  <a:t>ого</a:t>
                </a:r>
                <a:r>
                  <a:rPr lang="en-US" sz="2200" dirty="0"/>
                  <a:t> </a:t>
                </a:r>
                <a:r>
                  <a:rPr lang="en-US" sz="2200" dirty="0" err="1"/>
                  <a:t>ряд</a:t>
                </a:r>
                <a:r>
                  <a:rPr lang="ru-RU" sz="2200" dirty="0"/>
                  <a:t>а</a:t>
                </a:r>
                <a:r>
                  <a:rPr lang="en-US" sz="2200" dirty="0"/>
                  <a:t> (или любая система, зависящая </a:t>
                </a:r>
                <a:r>
                  <a:rPr lang="en-US" sz="2200" dirty="0" err="1"/>
                  <a:t>от</a:t>
                </a:r>
                <a:r>
                  <a:rPr lang="en-US" sz="2200" dirty="0"/>
                  <a:t> </a:t>
                </a:r>
                <a:r>
                  <a:rPr lang="en-US" sz="2200" dirty="0" err="1"/>
                  <a:t>времени</a:t>
                </a:r>
                <a:r>
                  <a:rPr lang="en-US" sz="2200" dirty="0"/>
                  <a:t>) </a:t>
                </a:r>
                <a:r>
                  <a:rPr lang="en-US" sz="2200" dirty="0" err="1"/>
                  <a:t>мож</a:t>
                </a:r>
                <a:r>
                  <a:rPr lang="ru-RU" sz="2200" dirty="0" err="1"/>
                  <a:t>ет</a:t>
                </a:r>
                <a:r>
                  <a:rPr lang="ru-RU" sz="2200" dirty="0"/>
                  <a:t> быть</a:t>
                </a:r>
                <a:r>
                  <a:rPr lang="en-US" sz="2200" dirty="0"/>
                  <a:t> </a:t>
                </a:r>
                <a:r>
                  <a:rPr lang="en-US" sz="2200" dirty="0" err="1"/>
                  <a:t>представ</a:t>
                </a:r>
                <a:r>
                  <a:rPr lang="ru-RU" sz="2200" dirty="0"/>
                  <a:t>лена</a:t>
                </a:r>
                <a:r>
                  <a:rPr lang="en-US" sz="2200" dirty="0"/>
                  <a:t> как </a:t>
                </a:r>
              </a:p>
              <a:p>
                <a:pPr marL="0" indent="0" algn="l" rtl="0">
                  <a:lnSpc>
                    <a:spcPct val="100000"/>
                  </a:lnSpc>
                  <a:spcBef>
                    <a:spcPts val="4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2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200" i="1">
                          <a:latin typeface="Cambria Math" panose="02040503050406030204" pitchFamily="18" charset="0"/>
                        </a:rPr>
                        <m:t>/|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200" dirty="0"/>
              </a:p>
              <a:p>
                <a:pPr algn="l" rtl="0">
                  <a:lnSpc>
                    <a:spcPct val="100000"/>
                  </a:lnSpc>
                  <a:spcBef>
                    <a:spcPts val="400"/>
                  </a:spcBef>
                </a:pPr>
                <a:r>
                  <a:rPr lang="ru-RU" sz="2200" dirty="0"/>
                  <a:t>где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- спектр процесса AR и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- спектр процесса МА.</a:t>
                </a:r>
              </a:p>
              <a:p>
                <a:pPr>
                  <a:lnSpc>
                    <a:spcPct val="100000"/>
                  </a:lnSpc>
                  <a:spcBef>
                    <a:spcPts val="400"/>
                  </a:spcBef>
                </a:pPr>
                <a:r>
                  <a:rPr lang="en-US" sz="2200" dirty="0"/>
                  <a:t>Основным следствием этого является то, что процесс ARMA можно рассматривать </a:t>
                </a:r>
                <a:r>
                  <a:rPr lang="en-US" sz="2200" dirty="0" err="1"/>
                  <a:t>как</a:t>
                </a:r>
                <a:r>
                  <a:rPr lang="en-US" sz="2200" dirty="0"/>
                  <a:t> </a:t>
                </a:r>
                <a:r>
                  <a:rPr lang="en-US" sz="2200" dirty="0" err="1"/>
                  <a:t>фильтраци</a:t>
                </a:r>
                <a:r>
                  <a:rPr lang="ru-RU" sz="2200" dirty="0"/>
                  <a:t>ю</a:t>
                </a:r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sz="2200" dirty="0"/>
                  <a:t> </a:t>
                </a:r>
                <a:r>
                  <a:rPr lang="en-US" sz="2200" dirty="0"/>
                  <a:t>фильтром с бесконечной импульсной характеристикой. </a:t>
                </a:r>
              </a:p>
              <a:p>
                <a:pPr algn="just" rtl="0">
                  <a:lnSpc>
                    <a:spcPct val="100000"/>
                  </a:lnSpc>
                  <a:spcBef>
                    <a:spcPts val="400"/>
                  </a:spcBef>
                </a:pPr>
                <a:r>
                  <a:rPr lang="ru-RU" sz="2200" dirty="0"/>
                  <a:t>При этом </a:t>
                </a:r>
                <a:r>
                  <a:rPr lang="en-US" sz="2200" dirty="0"/>
                  <a:t>MA по отдельности можно рассматривать как </a:t>
                </a:r>
                <a:r>
                  <a:rPr lang="en-US" sz="2200" dirty="0" err="1"/>
                  <a:t>фильтрацию</a:t>
                </a:r>
                <a:r>
                  <a:rPr lang="en-US" sz="2200" dirty="0"/>
                  <a:t> </a:t>
                </a:r>
                <a:r>
                  <a:rPr lang="en-US" sz="2200" dirty="0" err="1"/>
                  <a:t>шума</a:t>
                </a:r>
                <a:r>
                  <a:rPr lang="ru-RU" sz="2200" dirty="0"/>
                  <a:t> в </a:t>
                </a:r>
                <a:r>
                  <a:rPr lang="ru-RU" sz="2200" dirty="0" smtClean="0"/>
                  <a:t>процессе,</a:t>
                </a:r>
              </a:p>
              <a:p>
                <a:pPr algn="just" rtl="0">
                  <a:lnSpc>
                    <a:spcPct val="100000"/>
                  </a:lnSpc>
                  <a:spcBef>
                    <a:spcPts val="400"/>
                  </a:spcBef>
                </a:pPr>
                <a:r>
                  <a:rPr lang="en-US" sz="2200" dirty="0" smtClean="0"/>
                  <a:t>AR </a:t>
                </a:r>
                <a:r>
                  <a:rPr lang="ru-RU" sz="2200" dirty="0" smtClean="0"/>
                  <a:t>часть можно рассматривать как </a:t>
                </a:r>
                <a:r>
                  <a:rPr lang="ru-RU" sz="2200" dirty="0" err="1" smtClean="0"/>
                  <a:t>фильтрацю</a:t>
                </a:r>
                <a:r>
                  <a:rPr lang="ru-RU" sz="2200" dirty="0" smtClean="0"/>
                  <a:t> с конечной импульсной </a:t>
                </a:r>
                <a:r>
                  <a:rPr lang="ru-RU" sz="2200" dirty="0" err="1" smtClean="0"/>
                  <a:t>характеритстикой</a:t>
                </a:r>
                <a:r>
                  <a:rPr lang="en-US" sz="2200" dirty="0" smtClean="0"/>
                  <a:t>. </a:t>
                </a:r>
                <a:endParaRPr lang="en-US" sz="2200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9D767B6-15E9-44FE-83F3-68423D4C12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612" y="1013012"/>
                <a:ext cx="11232776" cy="5746377"/>
              </a:xfrm>
              <a:blipFill>
                <a:blip r:embed="rId2"/>
                <a:stretch>
                  <a:fillRect l="-651" t="-7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964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A10D1-E2DF-4CAB-A0B5-AD303DF56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181"/>
          </a:xfrm>
        </p:spPr>
        <p:txBody>
          <a:bodyPr>
            <a:normAutofit/>
          </a:bodyPr>
          <a:lstStyle/>
          <a:p>
            <a:r>
              <a:rPr lang="ru-RU" sz="3600" b="1" dirty="0"/>
              <a:t>М</a:t>
            </a:r>
            <a:r>
              <a:rPr lang="en-US" sz="3600" b="1" dirty="0" err="1"/>
              <a:t>одели</a:t>
            </a:r>
            <a:r>
              <a:rPr lang="en-US" sz="3600" b="1" dirty="0"/>
              <a:t> </a:t>
            </a:r>
            <a:r>
              <a:rPr lang="ru-RU" sz="3600" b="1" dirty="0"/>
              <a:t>а</a:t>
            </a:r>
            <a:r>
              <a:rPr lang="en-US" sz="3600" b="1" dirty="0" err="1"/>
              <a:t>вторегресси</a:t>
            </a:r>
            <a:r>
              <a:rPr lang="ru-RU" sz="3600" b="1" dirty="0"/>
              <a:t> -</a:t>
            </a:r>
            <a:r>
              <a:rPr lang="en-US" sz="3600" b="1" dirty="0"/>
              <a:t> </a:t>
            </a:r>
            <a:r>
              <a:rPr lang="ru-RU" sz="3600" b="1" dirty="0"/>
              <a:t>с</a:t>
            </a:r>
            <a:r>
              <a:rPr lang="en-US" sz="3600" b="1" dirty="0" err="1"/>
              <a:t>кользящ</a:t>
            </a:r>
            <a:r>
              <a:rPr lang="ru-RU" sz="3600" b="1" dirty="0"/>
              <a:t>его</a:t>
            </a:r>
            <a:r>
              <a:rPr lang="en-US" sz="3600" b="1" dirty="0"/>
              <a:t> </a:t>
            </a:r>
            <a:r>
              <a:rPr lang="en-US" sz="3600" b="1" dirty="0" err="1"/>
              <a:t>средн</a:t>
            </a:r>
            <a:r>
              <a:rPr lang="ru-RU" sz="3600" b="1" dirty="0"/>
              <a:t>его </a:t>
            </a:r>
            <a:r>
              <a:rPr lang="en-US" sz="3600" b="1" dirty="0"/>
              <a:t>(ARMA)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9D767B6-15E9-44FE-83F3-68423D4C12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6847" y="1039905"/>
                <a:ext cx="11232776" cy="5746377"/>
              </a:xfrm>
            </p:spPr>
            <p:txBody>
              <a:bodyPr>
                <a:normAutofit/>
              </a:bodyPr>
              <a:lstStyle/>
              <a:p>
                <a:r>
                  <a:rPr lang="ru-RU" sz="2400" dirty="0" smtClean="0"/>
                  <a:t>В некоторых случаях </a:t>
                </a:r>
                <a:r>
                  <a:rPr lang="en-US" sz="2400" dirty="0" err="1"/>
                  <a:t>мы</a:t>
                </a:r>
                <a:r>
                  <a:rPr lang="en-US" sz="2400" dirty="0"/>
                  <a:t> можем аппроксимировать ARMA по </a:t>
                </a:r>
                <a:r>
                  <a:rPr lang="en-US" sz="2400" dirty="0" err="1"/>
                  <a:t>его</a:t>
                </a:r>
                <a:r>
                  <a:rPr lang="en-US" sz="2400" dirty="0"/>
                  <a:t> </a:t>
                </a:r>
                <a:r>
                  <a:rPr lang="en-US" sz="2400" dirty="0" err="1" smtClean="0"/>
                  <a:t>перво</a:t>
                </a:r>
                <a:r>
                  <a:rPr lang="ru-RU" sz="2400" dirty="0" smtClean="0"/>
                  <a:t>й</a:t>
                </a:r>
                <a:r>
                  <a:rPr lang="en-US" sz="2400" dirty="0" smtClean="0"/>
                  <a:t> </a:t>
                </a:r>
                <a:r>
                  <a:rPr lang="ru-RU" sz="2400" dirty="0" smtClean="0"/>
                  <a:t>суммой</a:t>
                </a:r>
                <a:r>
                  <a:rPr lang="en-US" sz="2400" dirty="0" smtClean="0"/>
                  <a:t>, </a:t>
                </a:r>
                <a:r>
                  <a:rPr lang="en-US" sz="2400" dirty="0" err="1" smtClean="0"/>
                  <a:t>котор</a:t>
                </a:r>
                <a:r>
                  <a:rPr lang="ru-RU" sz="2400" dirty="0" err="1" smtClean="0"/>
                  <a:t>ую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теперь мы будем </a:t>
                </a:r>
                <a:r>
                  <a:rPr lang="en-US" sz="2400" dirty="0" err="1"/>
                  <a:t>называть</a:t>
                </a:r>
                <a:r>
                  <a:rPr lang="en-US" sz="2400" dirty="0"/>
                  <a:t> </a:t>
                </a:r>
                <a:r>
                  <a:rPr lang="en-US" sz="2400" dirty="0" err="1" smtClean="0"/>
                  <a:t>Авторегресси</a:t>
                </a:r>
                <a:r>
                  <a:rPr lang="ru-RU" sz="2400" dirty="0" err="1" smtClean="0"/>
                  <a:t>онная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модель (AR)</a:t>
                </a:r>
                <a:r>
                  <a:rPr lang="ru-RU" sz="2400" dirty="0"/>
                  <a:t>,</a:t>
                </a:r>
                <a:r>
                  <a:rPr lang="en-US" sz="2400" dirty="0"/>
                  <a:t>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algn="l" rtl="0"/>
                <a:r>
                  <a:rPr lang="en-US" sz="2400" dirty="0"/>
                  <a:t> </a:t>
                </a:r>
                <a:r>
                  <a:rPr lang="en-US" sz="2400" dirty="0" err="1"/>
                  <a:t>или</a:t>
                </a:r>
                <a:r>
                  <a:rPr lang="en-US" sz="2400" dirty="0"/>
                  <a:t> </a:t>
                </a:r>
                <a:r>
                  <a:rPr lang="en-US" sz="2400" dirty="0" err="1" smtClean="0"/>
                  <a:t>втор</a:t>
                </a:r>
                <a:r>
                  <a:rPr lang="ru-RU" sz="2400" dirty="0" smtClean="0"/>
                  <a:t>ой</a:t>
                </a:r>
                <a:r>
                  <a:rPr lang="en-US" sz="2400" dirty="0" smtClean="0"/>
                  <a:t> </a:t>
                </a:r>
                <a:r>
                  <a:rPr lang="ru-RU" sz="2400" dirty="0" smtClean="0"/>
                  <a:t>суммой</a:t>
                </a:r>
                <a:r>
                  <a:rPr lang="en-US" sz="2400" dirty="0" smtClean="0"/>
                  <a:t>, </a:t>
                </a:r>
                <a:r>
                  <a:rPr lang="en-US" sz="2400" dirty="0" err="1" smtClean="0"/>
                  <a:t>котор</a:t>
                </a:r>
                <a:r>
                  <a:rPr lang="ru-RU" sz="2400" dirty="0" err="1" smtClean="0"/>
                  <a:t>ую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теперь мы будем называть моделью скользящей средней (MA)</a:t>
                </a:r>
                <a:r>
                  <a:rPr lang="ru-RU" sz="2400" dirty="0"/>
                  <a:t>,</a:t>
                </a:r>
                <a:r>
                  <a:rPr lang="en-US" sz="2400" dirty="0"/>
                  <a:t>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400" dirty="0"/>
              </a:p>
              <a:p>
                <a:r>
                  <a:rPr lang="ru-RU" sz="2400" dirty="0"/>
                  <a:t>В первом случае</a:t>
                </a:r>
                <a:r>
                  <a:rPr lang="en-US" sz="2400" dirty="0"/>
                  <a:t> </a:t>
                </a:r>
                <a:r>
                  <a:rPr lang="en-US" sz="2400" dirty="0" err="1"/>
                  <a:t>модель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зависит от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коэффициент</a:t>
                </a:r>
                <a:r>
                  <a:rPr lang="ru-RU" sz="2400" dirty="0" err="1"/>
                  <a:t>ов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ru-RU" sz="2400" dirty="0"/>
                  <a:t> </a:t>
                </a:r>
                <a:endParaRPr lang="ru-RU" sz="2400" dirty="0" smtClean="0"/>
              </a:p>
              <a:p>
                <a:pPr lvl="1"/>
                <a:r>
                  <a:rPr lang="ru-RU" sz="2800" dirty="0" smtClean="0"/>
                  <a:t>можно </a:t>
                </a:r>
                <a:r>
                  <a:rPr lang="ru-RU" sz="2800" dirty="0"/>
                  <a:t>сказать, </a:t>
                </a:r>
                <a:r>
                  <a:rPr lang="en-US" sz="2800" dirty="0" err="1"/>
                  <a:t>что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модель</a:t>
                </a:r>
                <a:r>
                  <a:rPr lang="ru-RU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𝐴𝑅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имеет</a:t>
                </a:r>
                <a:r>
                  <a:rPr lang="en-US" sz="2800" dirty="0"/>
                  <a:t> </a:t>
                </a:r>
                <a:r>
                  <a:rPr lang="ru-RU" sz="2800" dirty="0"/>
                  <a:t>порядок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ru-RU" sz="2800" b="0" i="1" smtClean="0">
                        <a:latin typeface="Cambria Math" panose="02040503050406030204" pitchFamily="18" charset="0"/>
                      </a:rPr>
                      <m:t> или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𝐴𝑅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/>
                  <a:t>.</a:t>
                </a:r>
                <a:endParaRPr lang="en-US" sz="2800" dirty="0"/>
              </a:p>
              <a:p>
                <a:r>
                  <a:rPr lang="en-US" sz="2400" dirty="0"/>
                  <a:t> </a:t>
                </a:r>
                <a:r>
                  <a:rPr lang="ru-RU" sz="2400" dirty="0"/>
                  <a:t>Во втором случае</a:t>
                </a:r>
                <a:r>
                  <a:rPr lang="en-US" sz="2400" dirty="0"/>
                  <a:t> </a:t>
                </a:r>
                <a:r>
                  <a:rPr lang="en-US" sz="2400" dirty="0" err="1"/>
                  <a:t>модель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зависит от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коэффициент</a:t>
                </a:r>
                <a:r>
                  <a:rPr lang="ru-RU" sz="2400" dirty="0" err="1"/>
                  <a:t>ов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400" dirty="0"/>
                  <a:t> </a:t>
                </a:r>
                <a:endParaRPr lang="en-US" sz="2400" dirty="0" smtClean="0"/>
              </a:p>
              <a:p>
                <a:pPr marL="719138" lvl="2"/>
                <a:r>
                  <a:rPr lang="ru-RU" sz="2800" dirty="0" smtClean="0"/>
                  <a:t>можно </a:t>
                </a:r>
                <a:r>
                  <a:rPr lang="ru-RU" sz="2800" dirty="0"/>
                  <a:t>сказать, </a:t>
                </a:r>
                <a:r>
                  <a:rPr lang="en-US" sz="2800" dirty="0" err="1"/>
                  <a:t>что</a:t>
                </a:r>
                <a:r>
                  <a:rPr lang="en-US" sz="2800" dirty="0"/>
                  <a:t> </a:t>
                </a:r>
                <a:r>
                  <a:rPr lang="en-US" sz="2800" dirty="0" err="1"/>
                  <a:t>модель</a:t>
                </a:r>
                <a:r>
                  <a:rPr lang="ru-RU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𝑀𝐴</m:t>
                    </m:r>
                  </m:oMath>
                </a14:m>
                <a:r>
                  <a:rPr lang="en-US" sz="2800" dirty="0"/>
                  <a:t> имеет </a:t>
                </a:r>
                <a:r>
                  <a:rPr lang="ru-RU" sz="2800" dirty="0"/>
                  <a:t>порядок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800" dirty="0" smtClean="0"/>
                  <a:t> </a:t>
                </a:r>
                <a:r>
                  <a:rPr lang="ru-RU" sz="2800" dirty="0" smtClean="0"/>
                  <a:t>или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𝑀𝐴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/>
                  <a:t>.</a:t>
                </a:r>
                <a:endParaRPr lang="ru-RU" sz="2800" dirty="0" smtClean="0"/>
              </a:p>
              <a:p>
                <a:pPr marL="719138" lvl="2"/>
                <a:r>
                  <a:rPr lang="ru-RU" dirty="0" err="1" smtClean="0"/>
                  <a:t>Лема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Уитсона</a:t>
                </a:r>
                <a:r>
                  <a:rPr lang="ru-RU" dirty="0" smtClean="0"/>
                  <a:t>: число </a:t>
                </a:r>
                <a:r>
                  <a:rPr lang="en-US" dirty="0" smtClean="0"/>
                  <a:t>AR </a:t>
                </a:r>
                <a:r>
                  <a:rPr lang="ru-RU" dirty="0" smtClean="0"/>
                  <a:t>параметров </a:t>
                </a:r>
                <a:r>
                  <a:rPr lang="ru-RU" dirty="0" err="1" smtClean="0"/>
                  <a:t>сязано</a:t>
                </a:r>
                <a:r>
                  <a:rPr lang="ru-RU" dirty="0" smtClean="0"/>
                  <a:t> с числом </a:t>
                </a:r>
                <a:r>
                  <a:rPr lang="ru-RU" dirty="0" err="1" smtClean="0"/>
                  <a:t>лин.независ</a:t>
                </a:r>
                <a:r>
                  <a:rPr lang="ru-RU" dirty="0" smtClean="0"/>
                  <a:t>. </a:t>
                </a:r>
                <a:r>
                  <a:rPr lang="ru-RU" dirty="0" err="1" smtClean="0"/>
                  <a:t>Соста</a:t>
                </a:r>
                <a:r>
                  <a:rPr lang="ru-RU" dirty="0" smtClean="0"/>
                  <a:t>. ВР как </a:t>
                </a:r>
                <a:r>
                  <a:rPr lang="en-US" dirty="0" smtClean="0"/>
                  <a:t>2n+1</a:t>
                </a:r>
                <a:endParaRPr lang="en-US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9D767B6-15E9-44FE-83F3-68423D4C12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6847" y="1039905"/>
                <a:ext cx="11232776" cy="5746377"/>
              </a:xfrm>
              <a:blipFill>
                <a:blip r:embed="rId2"/>
                <a:stretch>
                  <a:fillRect l="-760" t="-14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388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A10D1-E2DF-4CAB-A0B5-AD303DF56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181"/>
          </a:xfrm>
        </p:spPr>
        <p:txBody>
          <a:bodyPr>
            <a:normAutofit/>
          </a:bodyPr>
          <a:lstStyle/>
          <a:p>
            <a:r>
              <a:rPr lang="ru-RU" sz="3600" b="1" dirty="0"/>
              <a:t>М</a:t>
            </a:r>
            <a:r>
              <a:rPr lang="en-US" sz="3600" b="1" dirty="0" err="1"/>
              <a:t>одели</a:t>
            </a:r>
            <a:r>
              <a:rPr lang="en-US" sz="3600" b="1" dirty="0"/>
              <a:t> </a:t>
            </a:r>
            <a:r>
              <a:rPr lang="ru-RU" sz="3600" b="1" dirty="0"/>
              <a:t>а</a:t>
            </a:r>
            <a:r>
              <a:rPr lang="en-US" sz="3600" b="1" dirty="0" err="1"/>
              <a:t>вторегресси</a:t>
            </a:r>
            <a:r>
              <a:rPr lang="ru-RU" sz="3600" b="1" dirty="0"/>
              <a:t> -</a:t>
            </a:r>
            <a:r>
              <a:rPr lang="en-US" sz="3600" b="1" dirty="0"/>
              <a:t> </a:t>
            </a:r>
            <a:r>
              <a:rPr lang="ru-RU" sz="3600" b="1" dirty="0"/>
              <a:t>с</a:t>
            </a:r>
            <a:r>
              <a:rPr lang="en-US" sz="3600" b="1" dirty="0" err="1"/>
              <a:t>кользящ</a:t>
            </a:r>
            <a:r>
              <a:rPr lang="ru-RU" sz="3600" b="1" dirty="0"/>
              <a:t>его</a:t>
            </a:r>
            <a:r>
              <a:rPr lang="en-US" sz="3600" b="1" dirty="0"/>
              <a:t> </a:t>
            </a:r>
            <a:r>
              <a:rPr lang="en-US" sz="3600" b="1" dirty="0" err="1"/>
              <a:t>средн</a:t>
            </a:r>
            <a:r>
              <a:rPr lang="ru-RU" sz="3600" b="1" dirty="0"/>
              <a:t>его </a:t>
            </a:r>
            <a:r>
              <a:rPr lang="en-US" sz="3600" b="1" dirty="0"/>
              <a:t>(ARMA)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9D767B6-15E9-44FE-83F3-68423D4C12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6847" y="1039905"/>
                <a:ext cx="11232776" cy="5746377"/>
              </a:xfrm>
            </p:spPr>
            <p:txBody>
              <a:bodyPr>
                <a:normAutofit/>
              </a:bodyPr>
              <a:lstStyle/>
              <a:p>
                <a:pPr algn="l" rtl="0">
                  <a:lnSpc>
                    <a:spcPct val="114000"/>
                  </a:lnSpc>
                  <a:spcBef>
                    <a:spcPts val="1200"/>
                  </a:spcBef>
                </a:pPr>
                <a:r>
                  <a:rPr lang="en-US" dirty="0"/>
                  <a:t>Задача ARMA-</a:t>
                </a:r>
                <a:r>
                  <a:rPr lang="en-US" dirty="0" err="1"/>
                  <a:t>аппроксимации</a:t>
                </a:r>
                <a:r>
                  <a:rPr lang="ru-RU" dirty="0"/>
                  <a:t> (построения АРСС модели)</a:t>
                </a:r>
                <a:r>
                  <a:rPr lang="en-US" dirty="0"/>
                  <a:t> - </a:t>
                </a:r>
                <a:r>
                  <a:rPr lang="en-US" dirty="0" err="1"/>
                  <a:t>найти</a:t>
                </a:r>
                <a:r>
                  <a:rPr lang="en-US" dirty="0"/>
                  <a:t> </a:t>
                </a:r>
                <a:r>
                  <a:rPr lang="en-US" dirty="0" err="1"/>
                  <a:t>весовые</a:t>
                </a:r>
                <a:r>
                  <a:rPr lang="en-US" dirty="0"/>
                  <a:t> коэффициенты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и </a:t>
                </a:r>
                <a:r>
                  <a:rPr lang="ru-RU" dirty="0"/>
                  <a:t>оценить их</a:t>
                </a:r>
                <a:r>
                  <a:rPr lang="en-US" dirty="0"/>
                  <a:t> порядки, приближающие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лучше всего к исходному процессу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</a:p>
              <a:p>
                <a:pPr lvl="1">
                  <a:lnSpc>
                    <a:spcPct val="114000"/>
                  </a:lnSpc>
                  <a:spcBef>
                    <a:spcPts val="1200"/>
                  </a:spcBef>
                </a:pPr>
                <a:r>
                  <a:rPr lang="en-US" dirty="0"/>
                  <a:t>Как правило, эту задачу можно решить регрессионными методами. </a:t>
                </a:r>
              </a:p>
              <a:p>
                <a:pPr lvl="1">
                  <a:lnSpc>
                    <a:spcPct val="114000"/>
                  </a:lnSpc>
                  <a:spcBef>
                    <a:spcPts val="1200"/>
                  </a:spcBef>
                </a:pPr>
                <a:r>
                  <a:rPr lang="en-US" dirty="0"/>
                  <a:t>Для этого необходимо выбрать часть ряда </a:t>
                </a:r>
                <a:r>
                  <a:rPr lang="en-US" dirty="0" err="1"/>
                  <a:t>для</a:t>
                </a:r>
                <a:r>
                  <a:rPr lang="en-US" dirty="0"/>
                  <a:t> </a:t>
                </a:r>
                <a:r>
                  <a:rPr lang="en-US" dirty="0" err="1"/>
                  <a:t>аппроксимации</a:t>
                </a:r>
                <a:r>
                  <a:rPr lang="en-US" dirty="0"/>
                  <a:t> </a:t>
                </a:r>
                <a:r>
                  <a:rPr lang="ru-RU" dirty="0"/>
                  <a:t>(</a:t>
                </a:r>
                <a:r>
                  <a:rPr lang="ru-RU" dirty="0" err="1"/>
                  <a:t>тренеровочную</a:t>
                </a:r>
                <a:r>
                  <a:rPr lang="ru-RU" dirty="0"/>
                  <a:t> выборку)</a:t>
                </a:r>
                <a:r>
                  <a:rPr lang="en-US" dirty="0"/>
                  <a:t> и </a:t>
                </a:r>
                <a:r>
                  <a:rPr lang="en-US" dirty="0" err="1"/>
                  <a:t>проверить</a:t>
                </a:r>
                <a:r>
                  <a:rPr lang="en-US" dirty="0"/>
                  <a:t> </a:t>
                </a:r>
                <a:r>
                  <a:rPr lang="en-US" dirty="0" err="1"/>
                  <a:t>результат</a:t>
                </a:r>
                <a:r>
                  <a:rPr lang="ru-RU" dirty="0"/>
                  <a:t> (тестовая выборка)</a:t>
                </a:r>
                <a:r>
                  <a:rPr lang="en-US" dirty="0"/>
                  <a:t>. </a:t>
                </a:r>
              </a:p>
              <a:p>
                <a:pPr lvl="1">
                  <a:lnSpc>
                    <a:spcPct val="114000"/>
                  </a:lnSpc>
                  <a:spcBef>
                    <a:spcPts val="1200"/>
                  </a:spcBef>
                </a:pPr>
                <a:r>
                  <a:rPr lang="en-US" dirty="0"/>
                  <a:t>Если мы знаем коэффициенты ARMA, мы можем предсказать будущие значения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с использованием уравнения ARMA.</a:t>
                </a:r>
                <a:endParaRPr lang="en-US" sz="16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9D767B6-15E9-44FE-83F3-68423D4C12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6847" y="1039905"/>
                <a:ext cx="11232776" cy="5746377"/>
              </a:xfrm>
              <a:blipFill>
                <a:blip r:embed="rId2"/>
                <a:stretch>
                  <a:fillRect l="-977" t="-531" r="-4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Time Series Analysis - MATLAB &amp; Simulin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24" y="4586287"/>
            <a:ext cx="3533775" cy="227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26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1536</TotalTime>
  <Words>792</Words>
  <Application>Microsoft Office PowerPoint</Application>
  <PresentationFormat>Широкоэкранный</PresentationFormat>
  <Paragraphs>156</Paragraphs>
  <Slides>23</Slides>
  <Notes>1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Georgia</vt:lpstr>
      <vt:lpstr>Тема Office</vt:lpstr>
      <vt:lpstr>Модели авторегрессии  скользящего среднего </vt:lpstr>
      <vt:lpstr>Презентация PowerPoint</vt:lpstr>
      <vt:lpstr>Модели авторегресси - скользящего среднего (ARMA)</vt:lpstr>
      <vt:lpstr>Теорема Вольда</vt:lpstr>
      <vt:lpstr>Модели авторегресси - скользящего среднего (ARMA)</vt:lpstr>
      <vt:lpstr>Модели авторегресси - скользящего среднего (ARMA)</vt:lpstr>
      <vt:lpstr>ARMA  как фильтр!</vt:lpstr>
      <vt:lpstr>Модели авторегресси - скользящего среднего (ARMA)</vt:lpstr>
      <vt:lpstr>Модели авторегресси - скользящего среднего (ARMA)</vt:lpstr>
      <vt:lpstr>Выбор порядка ARMA</vt:lpstr>
      <vt:lpstr>Анализ невязок (остатков). Стационарность,  Частичная автокорреляция (PACF)</vt:lpstr>
      <vt:lpstr>Анализ невязок (остатков). Стационарность,  Частичная автокорреляция (PACF)</vt:lpstr>
      <vt:lpstr>Пример нестационарного ВР</vt:lpstr>
      <vt:lpstr>Пример где работать еще можно</vt:lpstr>
      <vt:lpstr>Пример ряда ARMA(1,2)</vt:lpstr>
      <vt:lpstr>Тестирование лагов на значимость Тестовая Q-статистика Льюинга-Бокса</vt:lpstr>
      <vt:lpstr>Дообучение ARMA коэффициентов</vt:lpstr>
      <vt:lpstr>Дообучение ARMA коэффициентов</vt:lpstr>
      <vt:lpstr>Дообучение ARMA коэффициентов</vt:lpstr>
      <vt:lpstr>Алгоритм ARMA модели</vt:lpstr>
      <vt:lpstr>Пример</vt:lpstr>
      <vt:lpstr>Примеры</vt:lpstr>
      <vt:lpstr>Пример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Time Series Analysis</dc:title>
  <dc:creator>Ронкин Михаил Владимирович</dc:creator>
  <cp:lastModifiedBy>Ронкин Михаил Владимирович</cp:lastModifiedBy>
  <cp:revision>126</cp:revision>
  <dcterms:created xsi:type="dcterms:W3CDTF">2021-10-31T10:57:36Z</dcterms:created>
  <dcterms:modified xsi:type="dcterms:W3CDTF">2023-03-23T13:54:59Z</dcterms:modified>
</cp:coreProperties>
</file>