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23" r:id="rId4"/>
    <p:sldId id="324" r:id="rId5"/>
    <p:sldId id="295" r:id="rId6"/>
    <p:sldId id="341" r:id="rId7"/>
    <p:sldId id="325" r:id="rId8"/>
    <p:sldId id="326" r:id="rId9"/>
    <p:sldId id="342" r:id="rId10"/>
    <p:sldId id="347" r:id="rId11"/>
    <p:sldId id="327" r:id="rId12"/>
    <p:sldId id="333" r:id="rId13"/>
    <p:sldId id="334" r:id="rId14"/>
    <p:sldId id="335" r:id="rId15"/>
    <p:sldId id="296" r:id="rId16"/>
    <p:sldId id="336" r:id="rId17"/>
    <p:sldId id="358" r:id="rId18"/>
    <p:sldId id="337" r:id="rId19"/>
    <p:sldId id="338" r:id="rId20"/>
    <p:sldId id="339" r:id="rId21"/>
    <p:sldId id="320" r:id="rId22"/>
    <p:sldId id="351" r:id="rId23"/>
    <p:sldId id="352" r:id="rId24"/>
    <p:sldId id="353" r:id="rId25"/>
    <p:sldId id="304" r:id="rId26"/>
    <p:sldId id="354" r:id="rId27"/>
    <p:sldId id="305" r:id="rId28"/>
    <p:sldId id="355" r:id="rId29"/>
    <p:sldId id="356" r:id="rId30"/>
    <p:sldId id="357" r:id="rId31"/>
    <p:sldId id="307" r:id="rId32"/>
    <p:sldId id="30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71D0-2BDB-45AF-A851-D661F6D3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451CD-2A5A-4E46-AFCE-79644189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1DB95-3757-4C7E-9F81-5F60BF05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4EC4B4-1367-4D8E-98C3-AEEF9601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6ED29-C873-4543-B7E1-E79BD42C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4F6BC-9C7D-44E3-8FB3-A5D3FEC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FA137-9E72-4D4E-9A9B-9B642B1F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56E9F-9208-4121-85E1-3069D24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43664-6186-48C2-95DF-9567CE3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714A1-E3E5-42B3-B82F-97C26E3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496B09-4BEB-4AD3-BCC9-B01888D24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B18123-2CC5-4AFC-90FD-68FBE07B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3529F-3052-4090-BDE7-86EAB31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C83CC-6A2F-4599-A82B-3AA20D97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89EC-BA6C-4295-ADF3-CF230364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B7CF-4E40-4185-8260-B4FC838A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45DE7-F6E6-4997-8029-9B80694E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06A06-4FF1-422C-8D52-F4C6F4EC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36CE-F5D0-4002-ADD5-399C6291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AE779-A848-4796-9479-123BA3A5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42B49-AEBD-4573-84CE-134E86D1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3F6D9-0132-470C-8C1F-99E53343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77F16-A63D-45E3-9E07-B99763F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84523-6B3B-4688-A33F-31D12B50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97AF9-930F-44FA-AE70-F46166F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1B7ED-3B4D-4CF3-9AF8-DCFA794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095C-D1F3-448E-A163-D81123590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60A3BF-C8DE-4139-AE13-92B32F00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7D209-7CF1-481D-A144-80767B4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B842DF-EF65-4F50-B173-AF577714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E9F67-8E18-48D2-8851-11289DBE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3AA4-4B3E-47CC-84F7-84A4A912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C2EB5-78BA-457C-B172-19C0A191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30350A-7A80-410B-9621-CD221374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4978DF-27EF-44A3-8C76-B3143C03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3C9DE-74D8-4AC4-BC28-30DCC129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58EBA5-17CA-4BCA-98D6-C529D9E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42B907-DAD8-46DF-965D-0B85D9D6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7FE150-31C6-4D57-9A40-2BEEDE2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D412-A49B-4A60-BDA9-4DE98A6E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332180-815A-4A37-B56E-259D59B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52E8DE-1155-454F-BB6A-7FB7A49F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6F4679-CA96-4CE4-872E-B105DE6E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E88BB0-CD50-48ED-8CDC-08B1E4C2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A81452-4D20-4FB6-84E4-0021126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D58415-FB42-4A51-9C33-5FC3C86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80E52-EBD8-4698-BC00-B913EC32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661-234C-4994-93A0-D2B9787F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EC5A4-924A-4780-B408-DFCD1F4C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EEA3B6-18B1-4F03-81C0-729F3C0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AFA4F-041E-4869-8D5B-C232A4D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F7C73E-5593-4555-81D8-EE7DEC1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BDD2B-B107-4E97-B23F-240320E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84E83-FF34-4A04-ACA2-5913DC0EF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5989CA-DA16-41CF-9FD1-E3548A24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3ABB5-76C9-422A-B6D3-931B70C9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ECAB4-441B-4BA1-9EB9-CE05AF6B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52E05-DB3B-4B02-9658-B1682F2D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0249F-5E6F-435B-8BA6-2A771585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24CB9-05D5-4CEB-A431-24500E1B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34E13-6B72-4799-A173-50AE9991F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1671-358D-4BAB-9EB2-DC8D65251B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8DB70-5BC0-49E9-831B-FA990266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CAF82-71F2-4F04-AEC5-AD970EB3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r>
              <a:rPr lang="ru-RU" b="1" dirty="0"/>
              <a:t>Классификаторы</a:t>
            </a:r>
            <a:br>
              <a:rPr lang="ru-RU" b="1" dirty="0"/>
            </a:br>
            <a:r>
              <a:rPr lang="ru-RU" b="1" dirty="0"/>
              <a:t> временных рядов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65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Классическое машинное обучение с учителем</a:t>
            </a:r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23850" y="1290415"/>
            <a:ext cx="11029950" cy="48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2400" dirty="0"/>
              <a:t>Формально сырые данные могут быть представлены как запись в таблице, после чего, можно использовать классические классификаторы, например, как: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Дистанционная классификация (KNN с расстоянием).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Ансамбль деревьев решений (случайный лес, лес временных рядов).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Машина опорных векторов </a:t>
            </a:r>
            <a:r>
              <a:rPr lang="en-US" dirty="0"/>
              <a:t>(SVM)</a:t>
            </a:r>
            <a:r>
              <a:rPr lang="ru-RU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dirty="0" err="1"/>
              <a:t>XGBoost</a:t>
            </a:r>
            <a:r>
              <a:rPr lang="ru-RU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Логистическая регрессия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742" y="219846"/>
            <a:ext cx="10515600" cy="1325563"/>
          </a:xfrm>
        </p:spPr>
        <p:txBody>
          <a:bodyPr/>
          <a:lstStyle/>
          <a:p>
            <a:r>
              <a:rPr lang="ru-RU" dirty="0"/>
              <a:t>Методы на основе «сырых данных»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7715" y="1247686"/>
            <a:ext cx="11344760" cy="5409488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ru-RU" sz="2200" b="1" dirty="0"/>
              <a:t>Методы на основе сегментов данных </a:t>
            </a:r>
            <a:r>
              <a:rPr lang="ru-RU" sz="2200" dirty="0"/>
              <a:t>как таковых подразумевают поиск "схожести" таких участков ряда для каждого класса. </a:t>
            </a:r>
            <a:endParaRPr lang="en-US" sz="2200" dirty="0"/>
          </a:p>
          <a:p>
            <a:pPr lvl="2">
              <a:lnSpc>
                <a:spcPct val="110000"/>
              </a:lnSpc>
            </a:pPr>
            <a:r>
              <a:rPr lang="ru-RU" sz="2200" dirty="0"/>
              <a:t>При этом "схожесть" определяется как значение определенной метрики, например, расстояние.</a:t>
            </a:r>
            <a:endParaRPr lang="en-US" sz="2200" dirty="0"/>
          </a:p>
          <a:p>
            <a:pPr lvl="3">
              <a:lnSpc>
                <a:spcPct val="110000"/>
              </a:lnSpc>
            </a:pPr>
            <a:r>
              <a:rPr lang="ru-RU" sz="2200" dirty="0"/>
              <a:t>Самый простой пример таких подходов 1-ближайший сосед (1-nearest-neighbor) c эвклидовым расстоянием. </a:t>
            </a:r>
          </a:p>
          <a:p>
            <a:pPr lvl="4">
              <a:lnSpc>
                <a:spcPct val="110000"/>
              </a:lnSpc>
            </a:pPr>
            <a:r>
              <a:rPr lang="ru-RU" sz="2200" dirty="0"/>
              <a:t>Однако, как мы увидим позже этот пример - не всегда хороший выбор.</a:t>
            </a:r>
            <a:endParaRPr lang="en-US" sz="2200" dirty="0"/>
          </a:p>
          <a:p>
            <a:pPr lvl="2">
              <a:lnSpc>
                <a:spcPct val="110000"/>
              </a:lnSpc>
            </a:pPr>
            <a:r>
              <a:rPr lang="ru-RU" sz="2200" dirty="0"/>
              <a:t>Достоинствами данного подхода являются потенциально высокая точность. </a:t>
            </a:r>
          </a:p>
          <a:p>
            <a:pPr lvl="3">
              <a:lnSpc>
                <a:spcPct val="110000"/>
              </a:lnSpc>
            </a:pPr>
            <a:r>
              <a:rPr lang="ru-RU" sz="2200" dirty="0"/>
              <a:t>Однако, для работы подход требует достаточно много вычислительных ресурсов и не всегда позволяет "правильно" учесть всю содержащуюся в рядах информацию. </a:t>
            </a:r>
          </a:p>
          <a:p>
            <a:pPr lvl="2">
              <a:lnSpc>
                <a:spcPct val="110000"/>
              </a:lnSpc>
            </a:pPr>
            <a:r>
              <a:rPr lang="ru-RU" sz="2200" dirty="0"/>
              <a:t>Также отметим, что результаты работы для данного подхода не всегда являются интерпретируемыми, что может представлять отдельную проблему.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83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Расстояние динамической трансформации по времени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473" y="1825625"/>
            <a:ext cx="11391544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200" dirty="0"/>
              <a:t>В ряде случаев более удобным может являться рассмотрение каждого сегмента временного ряда в виде вектора известной длины. 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 данном случае нет необходимости в поиске путей формализации каких либо особенностей ряда. 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Вектора с соответствующими метками класса используются "на прямую". 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Вектора могут быть поданы на вход традиционных классификаторов, как например, </a:t>
            </a:r>
            <a:r>
              <a:rPr lang="ru-RU" sz="2200" dirty="0" err="1"/>
              <a:t>kNN</a:t>
            </a:r>
            <a:r>
              <a:rPr lang="ru-RU" sz="2200" dirty="0"/>
              <a:t> или на вход нейронной сети.</a:t>
            </a:r>
          </a:p>
          <a:p>
            <a:pPr lvl="2">
              <a:lnSpc>
                <a:spcPct val="100000"/>
              </a:lnSpc>
            </a:pPr>
            <a:r>
              <a:rPr lang="ru-RU" sz="2200" dirty="0"/>
              <a:t>Одним из наиболее популярных и традиционных подходов к классификации временных рядов является использование  </a:t>
            </a:r>
            <a:r>
              <a:rPr lang="ru-RU" sz="2200" b="1" dirty="0"/>
              <a:t>классификатора k-ближайших соседей в сочетании с</a:t>
            </a:r>
            <a:r>
              <a:rPr lang="en-US" sz="2200" b="1" dirty="0"/>
              <a:t> </a:t>
            </a:r>
            <a:r>
              <a:rPr lang="ru-RU" sz="2200" b="1" dirty="0"/>
              <a:t>некоторой функцией расстояния</a:t>
            </a:r>
            <a:r>
              <a:rPr lang="ru-RU" sz="2200" dirty="0"/>
              <a:t>.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49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базовых классификаторов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822" y="1411157"/>
            <a:ext cx="10972800" cy="367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Наиболее простым - базовым выбором классификатора, может быть 1-ближайший сосед (1-nearest-neighbor) c эвклидовым расстоянием.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Однако, эвклидово расстояние не всегда подходит. Например, в случае графика (выше) эвклидово расстояние позволило бы решить только проблему А) и, при некоторых преобразованиях, проблему Б).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Если сегменты имеют некоторые, даже небольшие, расхождения этот метод не подойдет. Нужно использовать т.н. эластичные расстояния.</a:t>
            </a:r>
          </a:p>
        </p:txBody>
      </p:sp>
      <p:pic>
        <p:nvPicPr>
          <p:cNvPr id="4" name="Picture" descr="image.png"/>
          <p:cNvPicPr/>
          <p:nvPr/>
        </p:nvPicPr>
        <p:blipFill rotWithShape="1">
          <a:blip r:embed="rId2"/>
          <a:srcRect t="54633"/>
          <a:stretch/>
        </p:blipFill>
        <p:spPr bwMode="auto">
          <a:xfrm>
            <a:off x="4862557" y="4566607"/>
            <a:ext cx="4903861" cy="131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 descr="image.png"/>
          <p:cNvPicPr/>
          <p:nvPr/>
        </p:nvPicPr>
        <p:blipFill rotWithShape="1">
          <a:blip r:embed="rId2"/>
          <a:srcRect b="45141"/>
          <a:stretch/>
        </p:blipFill>
        <p:spPr bwMode="auto">
          <a:xfrm>
            <a:off x="217910" y="4650331"/>
            <a:ext cx="4579834" cy="12445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681" y="4461799"/>
            <a:ext cx="1996853" cy="143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3475"/>
          </a:xfrm>
        </p:spPr>
        <p:txBody>
          <a:bodyPr/>
          <a:lstStyle/>
          <a:p>
            <a:r>
              <a:rPr lang="ru-RU" dirty="0"/>
              <a:t>Эластичные меры расстояний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4381" y="1326906"/>
            <a:ext cx="10909419" cy="344087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sz="2600" dirty="0"/>
              <a:t>Эластичные меры расстояний являются модификациями традиционных подходов, устойчивыми к небольшим изменениям в данных. </a:t>
            </a:r>
          </a:p>
          <a:p>
            <a:pPr>
              <a:lnSpc>
                <a:spcPct val="120000"/>
              </a:lnSpc>
            </a:pPr>
            <a:r>
              <a:rPr lang="ru-RU" sz="2600" dirty="0"/>
              <a:t>В некоторых случаях эластичным расстоянием можно назвать поиск максимума коэффициента взаимной корреляции. </a:t>
            </a:r>
          </a:p>
          <a:p>
            <a:pPr>
              <a:lnSpc>
                <a:spcPct val="120000"/>
              </a:lnSpc>
            </a:pPr>
            <a:r>
              <a:rPr lang="ru-RU" sz="2600" dirty="0"/>
              <a:t>Наиболее универсальным подходом можно считать т.н. Расстояние динамической трансформации (деформации) по времени (</a:t>
            </a:r>
            <a:r>
              <a:rPr lang="ru-RU" sz="2600" dirty="0" err="1"/>
              <a:t>Dynamic</a:t>
            </a:r>
            <a:r>
              <a:rPr lang="ru-RU" sz="2600" dirty="0"/>
              <a:t> </a:t>
            </a:r>
            <a:r>
              <a:rPr lang="ru-RU" sz="2600" dirty="0" err="1"/>
              <a:t>Time</a:t>
            </a:r>
            <a:r>
              <a:rPr lang="ru-RU" sz="2600" dirty="0"/>
              <a:t> </a:t>
            </a:r>
            <a:r>
              <a:rPr lang="ru-RU" sz="2600" dirty="0" err="1"/>
              <a:t>Warping</a:t>
            </a:r>
            <a:r>
              <a:rPr lang="ru-RU" sz="2600" dirty="0"/>
              <a:t> </a:t>
            </a:r>
            <a:r>
              <a:rPr lang="ru-RU" sz="2600" dirty="0" err="1"/>
              <a:t>Distance</a:t>
            </a:r>
            <a:r>
              <a:rPr lang="ru-RU" sz="2600" dirty="0"/>
              <a:t>, DTW).</a:t>
            </a:r>
          </a:p>
          <a:p>
            <a:pPr>
              <a:lnSpc>
                <a:spcPct val="120000"/>
              </a:lnSpc>
            </a:pPr>
            <a:r>
              <a:rPr lang="ru-RU" sz="2600" dirty="0"/>
              <a:t>Алгоритм DTW, как следует из названия, пытается деформировать ось времени одного из сигналов(сжатие/растяжение для каждых двух точек). </a:t>
            </a:r>
          </a:p>
          <a:p>
            <a:pPr>
              <a:lnSpc>
                <a:spcPct val="120000"/>
              </a:lnSpc>
            </a:pPr>
            <a:r>
              <a:rPr lang="ru-RU" sz="2600" dirty="0"/>
              <a:t>Деформация производится таким образом, чтобы найти минимальное расстояние между двумя точками.</a:t>
            </a:r>
            <a:r>
              <a:rPr lang="ru-RU" dirty="0"/>
              <a:t> </a:t>
            </a:r>
          </a:p>
          <a:p>
            <a:endParaRPr lang="ru-RU" dirty="0"/>
          </a:p>
        </p:txBody>
      </p:sp>
      <p:pic>
        <p:nvPicPr>
          <p:cNvPr id="2050" name="Picture 2" descr="https://upload.wikimedia.org/wikipedia/commons/6/69/Euclidean_vs_DTW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59"/>
          <a:stretch/>
        </p:blipFill>
        <p:spPr bwMode="auto">
          <a:xfrm>
            <a:off x="8534400" y="4590054"/>
            <a:ext cx="3216274" cy="226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6/69/Euclidean_vs_DTW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-1271" r="-395" b="51530"/>
          <a:stretch/>
        </p:blipFill>
        <p:spPr bwMode="auto">
          <a:xfrm>
            <a:off x="5118100" y="4590054"/>
            <a:ext cx="3216274" cy="226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8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pPr algn="l" rtl="0"/>
            <a:r>
              <a:rPr lang="ru-RU" b="1" dirty="0"/>
              <a:t>Методы машинного обучения</a:t>
            </a:r>
            <a:r>
              <a:rPr lang="en-US" b="1" dirty="0"/>
              <a:t>. </a:t>
            </a:r>
            <a:r>
              <a:rPr lang="ru-RU" b="1" dirty="0"/>
              <a:t/>
            </a:r>
            <a:br>
              <a:rPr lang="ru-RU" b="1" dirty="0"/>
            </a:br>
            <a:r>
              <a:rPr lang="en-US" altLang="ru-RU" b="1" dirty="0">
                <a:solidFill>
                  <a:srgbClr val="000000"/>
                </a:solidFill>
              </a:rPr>
              <a:t>k-</a:t>
            </a:r>
            <a:r>
              <a:rPr lang="ru-RU" altLang="ru-RU" b="1" dirty="0">
                <a:solidFill>
                  <a:srgbClr val="000000"/>
                </a:solidFill>
              </a:rPr>
              <a:t>ближайших соседей</a:t>
            </a:r>
            <a:endParaRPr lang="en-US" b="1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23850" y="1452785"/>
            <a:ext cx="11029950" cy="522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2200" dirty="0"/>
              <a:t>Одним из наиболее популярных и традиционных подходов к классификации временных рядов является использование  </a:t>
            </a:r>
            <a:r>
              <a:rPr lang="ru-RU" sz="2200" b="1" dirty="0"/>
              <a:t>классификатора k-ближайших соседей в сочетании с</a:t>
            </a:r>
            <a:r>
              <a:rPr lang="en-US" sz="2200" b="1" dirty="0"/>
              <a:t> </a:t>
            </a:r>
            <a:r>
              <a:rPr lang="ru-RU" sz="2200" b="1" dirty="0"/>
              <a:t>некоторой функцией расстояния</a:t>
            </a:r>
            <a:r>
              <a:rPr lang="ru-RU" sz="22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 частности, расстояние динамической трансформации времени (DTW).</a:t>
            </a:r>
          </a:p>
          <a:p>
            <a:pPr lvl="2">
              <a:lnSpc>
                <a:spcPct val="100000"/>
              </a:lnSpc>
            </a:pPr>
            <a:r>
              <a:rPr lang="ru-RU" sz="2200" dirty="0"/>
              <a:t>Часто этот классификатор (</a:t>
            </a:r>
            <a:r>
              <a:rPr lang="ru-RU" sz="2200" b="1" dirty="0"/>
              <a:t>метод </a:t>
            </a:r>
            <a:r>
              <a:rPr lang="ru-RU" sz="2200" b="1" dirty="0" err="1"/>
              <a:t>kNN</a:t>
            </a:r>
            <a:r>
              <a:rPr lang="ru-RU" sz="2200" b="1" dirty="0"/>
              <a:t>-DTW</a:t>
            </a:r>
            <a:r>
              <a:rPr lang="ru-RU" sz="2200" dirty="0"/>
              <a:t>) рассматривается, как базовый.</a:t>
            </a:r>
          </a:p>
          <a:p>
            <a:pPr lvl="2">
              <a:lnSpc>
                <a:spcPct val="100000"/>
              </a:lnSpc>
            </a:pPr>
            <a:r>
              <a:rPr lang="ru-RU" sz="2200" dirty="0"/>
              <a:t>Более точным является использование </a:t>
            </a:r>
            <a:r>
              <a:rPr lang="ru-RU" sz="2200" b="1" dirty="0"/>
              <a:t>ансамбля</a:t>
            </a:r>
            <a:r>
              <a:rPr lang="ru-RU" sz="2200" dirty="0"/>
              <a:t> отдельных классификаторов с разными мерами расстояния.</a:t>
            </a:r>
          </a:p>
          <a:p>
            <a:pPr lvl="2">
              <a:lnSpc>
                <a:spcPct val="100000"/>
              </a:lnSpc>
            </a:pPr>
            <a:r>
              <a:rPr lang="ru-RU" sz="2200" dirty="0"/>
              <a:t>Показано, что такой подход в целом превосходит все отдельные компоненты ансамбля.</a:t>
            </a:r>
          </a:p>
          <a:p>
            <a:pPr lvl="1">
              <a:lnSpc>
                <a:spcPct val="100000"/>
              </a:lnSpc>
            </a:pPr>
            <a:r>
              <a:rPr lang="ru-RU" sz="2200" i="1" dirty="0"/>
              <a:t>Помимо </a:t>
            </a:r>
            <a:r>
              <a:rPr lang="ru-RU" sz="2200" i="1" dirty="0" err="1"/>
              <a:t>kNN</a:t>
            </a:r>
            <a:r>
              <a:rPr lang="ru-RU" sz="2200" i="1" dirty="0"/>
              <a:t>-DTW существует множество методов классификации временных рядов.</a:t>
            </a:r>
            <a:endParaRPr lang="ru-RU" sz="2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350" y="173038"/>
            <a:ext cx="10515600" cy="929370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DTW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835818"/>
                <a:ext cx="11544300" cy="2775287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dirty="0"/>
                  <a:t>А</a:t>
                </a:r>
                <a:r>
                  <a:rPr lang="en-US" dirty="0" err="1"/>
                  <a:t>лгоритм</a:t>
                </a:r>
                <a:r>
                  <a:rPr lang="en-US" dirty="0"/>
                  <a:t>, в </a:t>
                </a:r>
                <a:r>
                  <a:rPr lang="en-US" dirty="0" err="1"/>
                  <a:t>наиболее</a:t>
                </a:r>
                <a:r>
                  <a:rPr lang="en-US" dirty="0"/>
                  <a:t> </a:t>
                </a:r>
                <a:r>
                  <a:rPr lang="en-US" dirty="0" err="1"/>
                  <a:t>общем</a:t>
                </a:r>
                <a:r>
                  <a:rPr lang="en-US" dirty="0"/>
                  <a:t> </a:t>
                </a:r>
                <a:r>
                  <a:rPr lang="en-US" dirty="0" err="1"/>
                  <a:t>случае</a:t>
                </a:r>
                <a:r>
                  <a:rPr lang="en-US" dirty="0"/>
                  <a:t>:  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производится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расчет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расстояний</a:t>
                </a:r>
                <a:r>
                  <a:rPr lang="en-US" sz="2800" dirty="0"/>
                  <a:t>, </a:t>
                </a:r>
                <a:endParaRPr lang="ru-RU" sz="2800" dirty="0"/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каждой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точки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одного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ряда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рассчитываются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всех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точек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другого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ряда</a:t>
                </a:r>
                <a:r>
                  <a:rPr lang="en-US" sz="2800" dirty="0"/>
                  <a:t>.</a:t>
                </a:r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Обозначим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такую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как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dist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двух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сегментов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200" dirty="0"/>
                  <a:t/>
                </a:r>
                <a:br>
                  <a:rPr lang="en-US" sz="2200" dirty="0"/>
                </a:br>
                <a:r>
                  <a:rPr lang="en-US" dirty="0"/>
                  <a:t>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835818"/>
                <a:ext cx="11544300" cy="2775287"/>
              </a:xfrm>
              <a:blipFill>
                <a:blip r:embed="rId2"/>
                <a:stretch>
                  <a:fillRect l="-740" t="-1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GitHub - markdregan/K-Nearest-Neighbors-with-Dynamic-Time-Warping: Python  implementation of KNN and DTW classification 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877" y="2971459"/>
            <a:ext cx="8768491" cy="412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350" y="173038"/>
            <a:ext cx="10515600" cy="929370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DTW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835818"/>
                <a:ext cx="11544300" cy="6022182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dirty="0"/>
                  <a:t>А</a:t>
                </a:r>
                <a:r>
                  <a:rPr lang="en-US" dirty="0" err="1"/>
                  <a:t>лгоритм</a:t>
                </a:r>
                <a:r>
                  <a:rPr lang="en-US" dirty="0"/>
                  <a:t>, в </a:t>
                </a:r>
                <a:r>
                  <a:rPr lang="en-US" dirty="0" err="1"/>
                  <a:t>наиболее</a:t>
                </a:r>
                <a:r>
                  <a:rPr lang="en-US" dirty="0"/>
                  <a:t> </a:t>
                </a:r>
                <a:r>
                  <a:rPr lang="en-US" dirty="0" err="1"/>
                  <a:t>общем</a:t>
                </a:r>
                <a:r>
                  <a:rPr lang="en-US" dirty="0"/>
                  <a:t> </a:t>
                </a:r>
                <a:r>
                  <a:rPr lang="en-US" dirty="0" err="1"/>
                  <a:t>случае</a:t>
                </a:r>
                <a:r>
                  <a:rPr lang="en-US" dirty="0"/>
                  <a:t>:  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производится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расчет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расстояний</a:t>
                </a:r>
                <a:r>
                  <a:rPr lang="en-US" sz="2800" dirty="0"/>
                  <a:t>, </a:t>
                </a:r>
                <a:endParaRPr lang="ru-RU" sz="2800" dirty="0"/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каждой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точки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одного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ряда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рассчитываются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всех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точек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другого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ряда</a:t>
                </a:r>
                <a:r>
                  <a:rPr lang="en-US" sz="2800" dirty="0"/>
                  <a:t>.</a:t>
                </a:r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Обозначим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такую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как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dist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двух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сегментов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800" dirty="0"/>
                  <a:t>П</a:t>
                </a:r>
                <a:r>
                  <a:rPr lang="en-US" sz="2800" dirty="0" err="1"/>
                  <a:t>роизводится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расчет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деформаций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временной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шкалы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по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формуле</a:t>
                </a:r>
                <a:endParaRPr lang="ru-RU" sz="2800" dirty="0"/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800" i="1">
                          <a:latin typeface="Cambria Math" panose="02040503050406030204" pitchFamily="18" charset="0"/>
                        </a:rPr>
                        <m:t>dist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 sz="28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lim>
                      </m:limLow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800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Среди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всех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деформаций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выбираются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пары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индексов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, </a:t>
                </a: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которых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выполняется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условие</a:t>
                </a:r>
                <a:endParaRPr lang="ru-RU" sz="2800" dirty="0"/>
              </a:p>
              <a:p>
                <a:pPr marL="457200" lvl="1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. </a:t>
                </a:r>
                <a:endParaRPr lang="ru-RU" sz="2800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Производится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поиск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такой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траектории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деформаций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которой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сумма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была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бы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минимальным</a:t>
                </a:r>
                <a:endParaRPr lang="ru-RU" sz="2800" dirty="0"/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𝐷𝑇𝑊</m:t>
                          </m:r>
                        </m:sub>
                      </m:sSub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2600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этого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достаточно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двигаться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верхнему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треугольнику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сверху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вниз</a:t>
                </a:r>
                <a:r>
                  <a:rPr lang="en-US" sz="2800" dirty="0"/>
                  <a:t>.  </a:t>
                </a:r>
                <a:endParaRPr lang="ru-RU" sz="2800" dirty="0"/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На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практике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сможем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вычислить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сумму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как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последний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элемент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/>
                  <a:t>, </a:t>
                </a:r>
                <a:r>
                  <a:rPr lang="en-US" sz="2800" dirty="0" err="1"/>
                  <a:t>вычисленный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предыдущей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формуле</a:t>
                </a:r>
                <a:r>
                  <a:rPr lang="en-US" sz="2800" dirty="0"/>
                  <a:t>.</a:t>
                </a:r>
                <a:r>
                  <a:rPr lang="en-US" sz="2200" dirty="0"/>
                  <a:t/>
                </a:r>
                <a:br>
                  <a:rPr lang="en-US" sz="2200" dirty="0"/>
                </a:br>
                <a:r>
                  <a:rPr lang="en-US" dirty="0"/>
                  <a:t>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835818"/>
                <a:ext cx="11544300" cy="6022182"/>
              </a:xfrm>
              <a:blipFill>
                <a:blip r:embed="rId2"/>
                <a:stretch>
                  <a:fillRect l="-475" t="-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1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DTW</a:t>
            </a:r>
            <a:endParaRPr lang="ru-RU" dirty="0"/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705850" y="1945512"/>
            <a:ext cx="3171825" cy="24193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14350" y="4581525"/>
            <a:ext cx="6096000" cy="22082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создадим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матрицу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расстояний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между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ними</a:t>
            </a:r>
            <a:endParaRPr lang="ru-RU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dist_matrix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np.zeros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((N,N))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i,xi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enumerate(x):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dist_matrix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,:]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(xi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**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'\n\n 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Матрица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расстояний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\n\n'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np.fix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dist_matrix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95924" y="4446588"/>
            <a:ext cx="7496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[[0.    0.    0.    0.01  1.34  3.282 3.282 1.34  0.   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[0.585 0.585 0.585 0.442 0.154 1.095 1.095 0.154 0.585]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[2.907 2.907 2.907 2.576 0.299 0.011 0.011 0.299 2.907]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[3.975 3.975 3.975 3.586 0.698 0.033 0.033 0.698 3.975]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[2.312 2.312 2.312 2.018 0.131 0.084 0.084 0.131 2.312]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[0.217 0.217 0.217 0.134 0.477 1.809 1.809 0.477 0.217]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    0.    0.    0.01  1.34  3.282 3.282 1.34  0.   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    0.    0.    0.01  1.34  3.282 3.282 1.34  0.   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    0.    0.    0.01  1.34  3.282 3.282 1.34  0.   ]]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4350" y="1651735"/>
            <a:ext cx="88201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np.zeros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(N)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x[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period]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np.sin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np.pi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np.arange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(period)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np.pi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np.zeros_like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y[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period]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1.8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np.sin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np.pi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np.arange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(period)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0.1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plt.plot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plt.plot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(y)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plt.show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endParaRPr lang="ru-RU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27650" y="1945512"/>
            <a:ext cx="433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Зададим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два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сегмента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временного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ряда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</a:t>
            </a:r>
            <a:r>
              <a:rPr lang="en-US" dirty="0"/>
              <a:t>DTW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7675" y="1719263"/>
            <a:ext cx="7296150" cy="2731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np.zeros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((N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,N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D[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:] 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np.inf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D[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:,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np.inf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D[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:,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:]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dist_matrix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range(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,N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j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range(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,N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D[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i,j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D[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i,j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min(D[i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,j],D[i,j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],D[i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,j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77525" y="4264789"/>
            <a:ext cx="996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'\n\n 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матрица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деформированных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расстояний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np.fix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'\n\n'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f'DTW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расстояние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между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сегментами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временного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ряда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D[N,N]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:.3f}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f'эвклидово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расстояние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между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сегментами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временного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ряда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sqrt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np.sum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((x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**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:.3f}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638549" y="1067872"/>
            <a:ext cx="983932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матрица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деформированных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расстояний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[[ 0.   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0.     0.     0.     0.01   1.35   4.633  7.916  9.257  9.257]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0.585  0.585  0.585  0.442  0.164  1.259  2.354  2.508  3.094]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3.493  3.493  3.493  3.019  0.463  0.175  0.186  0.486  3.394]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7.469  7.469  7.469  6.606  1.162  0.208  0.208  0.885  4.461]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9.782  9.782  9.782  8.624  1.293  0.293  0.293  0.34   2.653]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10.    10.    10.     8.759  1.771  2.102  2.102  0.771  0.558]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10.    10.    10.     8.769  3.112  5.054  5.385  2.112  0.558]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10.    10.    10.     8.779  4.453  6.395  8.337  3.453  0.558]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10.    10.    10.     8.789  5.794  7.736  9.678  4.794  0.558]]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7675" y="8462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Теперь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создаим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процедуру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поиска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минимальной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траектории</a:t>
            </a:r>
            <a:endParaRPr lang="ru-R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2947" y="6066326"/>
            <a:ext cx="8635793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расстояние между сегментами временного ряда 0.558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эвклидово расстояние между сегментами временного ряда 3.694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</a:t>
            </a:r>
            <a:r>
              <a:rPr lang="en-US" dirty="0" err="1"/>
              <a:t>адач</a:t>
            </a:r>
            <a:r>
              <a:rPr lang="ru-RU" dirty="0"/>
              <a:t>и</a:t>
            </a:r>
            <a:r>
              <a:rPr lang="en-US" dirty="0"/>
              <a:t> с </a:t>
            </a:r>
            <a:r>
              <a:rPr lang="en-US" dirty="0" err="1"/>
              <a:t>учителем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376" y="1355605"/>
            <a:ext cx="10515600" cy="516483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задача</a:t>
            </a:r>
            <a:r>
              <a:rPr lang="en-US" dirty="0"/>
              <a:t> с </a:t>
            </a:r>
            <a:r>
              <a:rPr lang="en-US" dirty="0" err="1"/>
              <a:t>учителем</a:t>
            </a:r>
            <a:r>
              <a:rPr lang="en-US" dirty="0"/>
              <a:t> </a:t>
            </a:r>
            <a:r>
              <a:rPr lang="en-US" dirty="0" err="1"/>
              <a:t>предполагает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у </a:t>
            </a:r>
            <a:r>
              <a:rPr lang="en-US" dirty="0" err="1"/>
              <a:t>нас</a:t>
            </a:r>
            <a:r>
              <a:rPr lang="en-US" dirty="0"/>
              <a:t> </a:t>
            </a:r>
            <a:r>
              <a:rPr lang="en-US" dirty="0" err="1"/>
              <a:t>есть</a:t>
            </a:r>
            <a:r>
              <a:rPr lang="en-US" dirty="0"/>
              <a:t> </a:t>
            </a:r>
            <a:r>
              <a:rPr lang="en-US" dirty="0" err="1"/>
              <a:t>временные</a:t>
            </a:r>
            <a:r>
              <a:rPr lang="en-US" dirty="0"/>
              <a:t> </a:t>
            </a:r>
            <a:r>
              <a:rPr lang="en-US" dirty="0" err="1"/>
              <a:t>ряды</a:t>
            </a:r>
            <a:r>
              <a:rPr lang="en-US" dirty="0"/>
              <a:t>, в </a:t>
            </a:r>
            <a:r>
              <a:rPr lang="en-US" dirty="0" err="1"/>
              <a:t>которых</a:t>
            </a:r>
            <a:r>
              <a:rPr lang="en-US" dirty="0"/>
              <a:t> </a:t>
            </a:r>
            <a:r>
              <a:rPr lang="en-US" dirty="0" err="1"/>
              <a:t>данные</a:t>
            </a:r>
            <a:r>
              <a:rPr lang="en-US" dirty="0"/>
              <a:t> </a:t>
            </a:r>
            <a:r>
              <a:rPr lang="en-US" dirty="0" err="1"/>
              <a:t>имеют</a:t>
            </a:r>
            <a:r>
              <a:rPr lang="en-US" dirty="0"/>
              <a:t> </a:t>
            </a:r>
            <a:r>
              <a:rPr lang="en-US" dirty="0" err="1"/>
              <a:t>метки</a:t>
            </a:r>
            <a:r>
              <a:rPr lang="en-US" dirty="0"/>
              <a:t>.  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 err="1"/>
              <a:t>Типичные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:   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 err="1"/>
              <a:t>регрессия</a:t>
            </a:r>
            <a:r>
              <a:rPr lang="en-US" dirty="0"/>
              <a:t>;  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 err="1"/>
              <a:t>прогноз</a:t>
            </a:r>
            <a:r>
              <a:rPr lang="en-US" dirty="0"/>
              <a:t>;  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 err="1"/>
              <a:t>оценка</a:t>
            </a:r>
            <a:r>
              <a:rPr lang="en-US" dirty="0"/>
              <a:t> </a:t>
            </a:r>
            <a:r>
              <a:rPr lang="en-US" dirty="0" err="1"/>
              <a:t>параметров</a:t>
            </a:r>
            <a:r>
              <a:rPr lang="en-US" dirty="0"/>
              <a:t>;  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 err="1"/>
              <a:t>контролируемая</a:t>
            </a:r>
            <a:r>
              <a:rPr lang="en-US" dirty="0"/>
              <a:t> </a:t>
            </a:r>
            <a:r>
              <a:rPr lang="en-US" dirty="0" err="1"/>
              <a:t>фильтрация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;  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 err="1"/>
              <a:t>контролируемые</a:t>
            </a:r>
            <a:r>
              <a:rPr lang="en-US" dirty="0"/>
              <a:t> </a:t>
            </a:r>
            <a:r>
              <a:rPr lang="en-US" dirty="0" err="1"/>
              <a:t>выделение</a:t>
            </a:r>
            <a:r>
              <a:rPr lang="en-US" dirty="0"/>
              <a:t> и </a:t>
            </a:r>
            <a:r>
              <a:rPr lang="en-US" dirty="0" err="1"/>
              <a:t>выбор</a:t>
            </a:r>
            <a:r>
              <a:rPr lang="en-US" dirty="0"/>
              <a:t> </a:t>
            </a:r>
            <a:r>
              <a:rPr lang="en-US" dirty="0" err="1"/>
              <a:t>признаков</a:t>
            </a:r>
            <a:r>
              <a:rPr lang="en-US" dirty="0"/>
              <a:t>; 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 err="1"/>
              <a:t>классификация</a:t>
            </a:r>
            <a:r>
              <a:rPr lang="en-US" dirty="0"/>
              <a:t> </a:t>
            </a:r>
            <a:r>
              <a:rPr lang="en-US" dirty="0" err="1"/>
              <a:t>полных</a:t>
            </a:r>
            <a:r>
              <a:rPr lang="en-US" dirty="0"/>
              <a:t> </a:t>
            </a:r>
            <a:r>
              <a:rPr lang="en-US" dirty="0" err="1"/>
              <a:t>временных</a:t>
            </a:r>
            <a:r>
              <a:rPr lang="en-US" dirty="0"/>
              <a:t> </a:t>
            </a:r>
            <a:r>
              <a:rPr lang="en-US" dirty="0" err="1"/>
              <a:t>рядов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сегментов</a:t>
            </a:r>
            <a:r>
              <a:rPr lang="en-US" dirty="0"/>
              <a:t> (</a:t>
            </a:r>
            <a:r>
              <a:rPr lang="ru-RU" dirty="0"/>
              <a:t>а также </a:t>
            </a:r>
            <a:r>
              <a:rPr lang="en-US" dirty="0" err="1"/>
              <a:t>некоторых</a:t>
            </a:r>
            <a:r>
              <a:rPr lang="en-US" dirty="0"/>
              <a:t> </a:t>
            </a:r>
            <a:r>
              <a:rPr lang="en-US" dirty="0" err="1"/>
              <a:t>моделей</a:t>
            </a:r>
            <a:r>
              <a:rPr lang="en-US" dirty="0"/>
              <a:t> </a:t>
            </a:r>
            <a:r>
              <a:rPr lang="en-US" dirty="0" err="1"/>
              <a:t>ряда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поведения</a:t>
            </a:r>
            <a:r>
              <a:rPr lang="en-US" dirty="0"/>
              <a:t> </a:t>
            </a:r>
            <a:r>
              <a:rPr lang="en-US" dirty="0" err="1"/>
              <a:t>самого</a:t>
            </a:r>
            <a:r>
              <a:rPr lang="en-US" dirty="0"/>
              <a:t> </a:t>
            </a:r>
            <a:r>
              <a:rPr lang="en-US" dirty="0" err="1"/>
              <a:t>ряда</a:t>
            </a:r>
            <a:r>
              <a:rPr lang="en-US" dirty="0"/>
              <a:t>)</a:t>
            </a:r>
            <a:r>
              <a:rPr lang="ru-RU" dirty="0"/>
              <a:t>;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Поиск типичных</a:t>
            </a:r>
            <a:r>
              <a:rPr lang="en-US" dirty="0"/>
              <a:t> </a:t>
            </a:r>
            <a:r>
              <a:rPr lang="en-US" dirty="0" err="1"/>
              <a:t>паттернов</a:t>
            </a:r>
            <a:r>
              <a:rPr lang="en-US" dirty="0"/>
              <a:t>;  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 err="1"/>
              <a:t>поиск</a:t>
            </a:r>
            <a:r>
              <a:rPr lang="en-US" dirty="0"/>
              <a:t> </a:t>
            </a:r>
            <a:r>
              <a:rPr lang="en-US" dirty="0" err="1"/>
              <a:t>аномалий</a:t>
            </a:r>
            <a:r>
              <a:rPr lang="en-US" dirty="0"/>
              <a:t> и </a:t>
            </a:r>
            <a:r>
              <a:rPr lang="en-US" dirty="0" err="1"/>
              <a:t>классификации</a:t>
            </a:r>
            <a:r>
              <a:rPr lang="en-US" dirty="0"/>
              <a:t> </a:t>
            </a:r>
            <a:r>
              <a:rPr lang="en-US" dirty="0" err="1"/>
              <a:t>других</a:t>
            </a:r>
            <a:r>
              <a:rPr lang="en-US" dirty="0"/>
              <a:t> </a:t>
            </a:r>
            <a:r>
              <a:rPr lang="en-US" dirty="0" err="1"/>
              <a:t>событий</a:t>
            </a:r>
            <a:r>
              <a:rPr lang="en-US" dirty="0"/>
              <a:t>;  </a:t>
            </a:r>
            <a:endParaRPr lang="ru-RU" dirty="0"/>
          </a:p>
          <a:p>
            <a:pPr lvl="1">
              <a:lnSpc>
                <a:spcPct val="11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53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620063" y="1006723"/>
            <a:ext cx="3664857" cy="252523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3863177" y="3671465"/>
            <a:ext cx="8766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DTW</a:t>
            </a: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расстояние 1.624</a:t>
            </a:r>
            <a:b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эвклидово расстояние 2.379</a:t>
            </a:r>
          </a:p>
        </p:txBody>
      </p:sp>
      <p:pic>
        <p:nvPicPr>
          <p:cNvPr id="7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517149" y="992602"/>
            <a:ext cx="4503058" cy="26703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8178456" y="3743522"/>
            <a:ext cx="7982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DTW</a:t>
            </a: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расстояние 1.940</a:t>
            </a:r>
            <a:b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эвклидово расстояние 5.481</a:t>
            </a:r>
          </a:p>
        </p:txBody>
      </p:sp>
      <p:pic>
        <p:nvPicPr>
          <p:cNvPr id="9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02164" y="1006723"/>
            <a:ext cx="3394528" cy="23660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278147" y="3552951"/>
            <a:ext cx="8766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DTW</a:t>
            </a: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расстояние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0.558</a:t>
            </a:r>
            <a:r>
              <a:rPr lang="ru-RU" altLang="ru-RU" sz="1400" dirty="0"/>
              <a:t> </a:t>
            </a: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эвклидово расстояние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3.694</a:t>
            </a:r>
            <a:r>
              <a:rPr lang="ru-RU" altLang="ru-RU" sz="1400" dirty="0"/>
              <a:t> 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94538" y="4533805"/>
            <a:ext cx="11898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Достоинства: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Стабильность значений расстояний DTW к деформациям ВР, смещениям и т.д., но расстояние не линейное.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Также важно заметить, что ряд исследователей предлагают использовать алгоритм 1-ближайший сосед с DTW расстоянием (1NN-DTW) в качестве базового результата (</a:t>
            </a:r>
            <a:r>
              <a:rPr lang="ru-RU" dirty="0" err="1">
                <a:solidFill>
                  <a:srgbClr val="000000"/>
                </a:solidFill>
                <a:latin typeface="Helvetica Neue"/>
              </a:rPr>
              <a:t>baseline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) для решения задач классификации временных рядов.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Могут быть составлены ансамбли из различных вариаций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DTW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для точной классификации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Могут быть объединены с другими методами в эластичные ансамбли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</a:t>
            </a:r>
            <a:r>
              <a:rPr lang="en-US" dirty="0"/>
              <a:t>DTW</a:t>
            </a:r>
            <a:endParaRPr lang="ru-RU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6676347" y="3864758"/>
            <a:ext cx="1173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78017" y="3767653"/>
            <a:ext cx="1173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олилиния 3"/>
          <p:cNvSpPr/>
          <p:nvPr/>
        </p:nvSpPr>
        <p:spPr>
          <a:xfrm>
            <a:off x="6683484" y="3590921"/>
            <a:ext cx="1066800" cy="146156"/>
          </a:xfrm>
          <a:custGeom>
            <a:avLst/>
            <a:gdLst>
              <a:gd name="connsiteX0" fmla="*/ 0 w 1066800"/>
              <a:gd name="connsiteY0" fmla="*/ 139700 h 146156"/>
              <a:gd name="connsiteX1" fmla="*/ 425450 w 1066800"/>
              <a:gd name="connsiteY1" fmla="*/ 25400 h 146156"/>
              <a:gd name="connsiteX2" fmla="*/ 704850 w 1066800"/>
              <a:gd name="connsiteY2" fmla="*/ 146050 h 146156"/>
              <a:gd name="connsiteX3" fmla="*/ 1066800 w 1066800"/>
              <a:gd name="connsiteY3" fmla="*/ 0 h 146156"/>
              <a:gd name="connsiteX4" fmla="*/ 1066800 w 1066800"/>
              <a:gd name="connsiteY4" fmla="*/ 0 h 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0" h="146156">
                <a:moveTo>
                  <a:pt x="0" y="139700"/>
                </a:moveTo>
                <a:cubicBezTo>
                  <a:pt x="153987" y="82021"/>
                  <a:pt x="307975" y="24342"/>
                  <a:pt x="425450" y="25400"/>
                </a:cubicBezTo>
                <a:cubicBezTo>
                  <a:pt x="542925" y="26458"/>
                  <a:pt x="597959" y="150283"/>
                  <a:pt x="704850" y="146050"/>
                </a:cubicBezTo>
                <a:cubicBezTo>
                  <a:pt x="811741" y="141817"/>
                  <a:pt x="1066800" y="0"/>
                  <a:pt x="1066800" y="0"/>
                </a:cubicBezTo>
                <a:lnTo>
                  <a:pt x="10668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7394684" y="3965571"/>
            <a:ext cx="400050" cy="233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7394684" y="4199282"/>
            <a:ext cx="455008" cy="179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5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pPr algn="l" rtl="0"/>
            <a:r>
              <a:rPr lang="ru-RU" b="1" dirty="0"/>
              <a:t>Методы машинного обучения</a:t>
            </a:r>
            <a:r>
              <a:rPr lang="en-US" b="1" dirty="0"/>
              <a:t>. </a:t>
            </a:r>
            <a:br>
              <a:rPr lang="en-US" b="1" dirty="0"/>
            </a:br>
            <a:r>
              <a:rPr lang="en-US" altLang="ru-RU" b="1" dirty="0">
                <a:solidFill>
                  <a:srgbClr val="000000"/>
                </a:solidFill>
              </a:rPr>
              <a:t>k-</a:t>
            </a:r>
            <a:r>
              <a:rPr lang="ru-RU" altLang="ru-RU" b="1" dirty="0">
                <a:solidFill>
                  <a:srgbClr val="000000"/>
                </a:solidFill>
              </a:rPr>
              <a:t>ближайших соседей</a:t>
            </a:r>
            <a:endParaRPr lang="en-US" b="1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92216" y="1452785"/>
            <a:ext cx="11029950" cy="483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2200" dirty="0"/>
              <a:t>Основные недостатки </a:t>
            </a:r>
            <a:r>
              <a:rPr lang="ru-RU" sz="2200" i="1" dirty="0" err="1"/>
              <a:t>kNN</a:t>
            </a:r>
            <a:r>
              <a:rPr lang="ru-RU" sz="2200" i="1" dirty="0"/>
              <a:t>-DTW</a:t>
            </a:r>
            <a:r>
              <a:rPr lang="ru-RU" sz="2200" dirty="0"/>
              <a:t> следующие.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метод требует много места на диске и времени для вычислений.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Во время классификации </a:t>
            </a:r>
            <a:r>
              <a:rPr lang="ru-RU" sz="2200" dirty="0" err="1"/>
              <a:t>kNN</a:t>
            </a:r>
            <a:r>
              <a:rPr lang="ru-RU" sz="2200" dirty="0"/>
              <a:t> сравнивает каждый объект со всеми другими объектами обучающей выборки.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KNN предоставляет ограниченную информацию о том, почему ряд был отнесен к определенному классу.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Шум в серии может перекрывать тонкие различия в форме, которые полезны для распознавания классов.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GitHub - markdregan/K-Nearest-Neighbors-with-Dynamic-Time-Warping: Python  implementation of KNN and DTW classification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14" y="4319812"/>
            <a:ext cx="5152016" cy="242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0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оценок по сырым данным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734" y="1304332"/>
            <a:ext cx="11151550" cy="4351338"/>
          </a:xfrm>
        </p:spPr>
        <p:txBody>
          <a:bodyPr>
            <a:normAutofit/>
          </a:bodyPr>
          <a:lstStyle/>
          <a:p>
            <a:r>
              <a:rPr lang="ru-RU" sz="2200" dirty="0"/>
              <a:t>Ряд исследователей относят оценки расстояний по эластичным мерам т.н. "</a:t>
            </a:r>
            <a:r>
              <a:rPr lang="ru-RU" sz="2200" dirty="0" err="1"/>
              <a:t>whole</a:t>
            </a:r>
            <a:r>
              <a:rPr lang="ru-RU" sz="2200" dirty="0"/>
              <a:t> </a:t>
            </a:r>
            <a:r>
              <a:rPr lang="ru-RU" sz="2200" dirty="0" err="1"/>
              <a:t>series</a:t>
            </a:r>
            <a:r>
              <a:rPr lang="ru-RU" sz="2200" dirty="0"/>
              <a:t>". </a:t>
            </a:r>
          </a:p>
          <a:p>
            <a:r>
              <a:rPr lang="ru-RU" sz="2200" dirty="0"/>
              <a:t>В противоположность к таким подходам авторы выделяют "</a:t>
            </a:r>
            <a:r>
              <a:rPr lang="ru-RU" sz="2200" dirty="0" err="1"/>
              <a:t>intervals</a:t>
            </a:r>
            <a:r>
              <a:rPr lang="ru-RU" sz="2200" dirty="0"/>
              <a:t>" оценки - то есть оценки по одному или несколькими частям сегмента временного ряда. </a:t>
            </a:r>
          </a:p>
          <a:p>
            <a:r>
              <a:rPr lang="ru-RU" sz="2200" dirty="0"/>
              <a:t>При этом интервалы могут быть выбраны:</a:t>
            </a:r>
          </a:p>
          <a:p>
            <a:pPr lvl="1"/>
            <a:r>
              <a:rPr lang="ru-RU" sz="2200" dirty="0"/>
              <a:t>как одно или совокупность в соответствии с каким либо критерием (например, как первое и последнее значения, превышающие заданное пороговое значение);</a:t>
            </a:r>
          </a:p>
          <a:p>
            <a:pPr lvl="1"/>
            <a:r>
              <a:rPr lang="ru-RU" sz="2200" dirty="0"/>
              <a:t>некоторым случайным образом с последующим выбором лучшего из интервалов;</a:t>
            </a:r>
          </a:p>
          <a:p>
            <a:pPr lvl="1"/>
            <a:r>
              <a:rPr lang="ru-RU" sz="2200" dirty="0"/>
              <a:t>как некоторый набор, например по сетке. </a:t>
            </a:r>
          </a:p>
          <a:p>
            <a:endParaRPr lang="ru-RU" sz="2200" dirty="0"/>
          </a:p>
        </p:txBody>
      </p:sp>
      <p:pic>
        <p:nvPicPr>
          <p:cNvPr id="2050" name="Picture 2" descr="Explainable Multivariate Time Series Classification: A Deep Neural Network  Which Learns to Attend to Important Variables As W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331" y="4678822"/>
            <a:ext cx="8651557" cy="174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9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656"/>
          </a:xfrm>
        </p:spPr>
        <p:txBody>
          <a:bodyPr/>
          <a:lstStyle/>
          <a:p>
            <a:r>
              <a:rPr lang="ru-RU" dirty="0"/>
              <a:t>Достоинства интервальных оценок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502"/>
            <a:ext cx="10515600" cy="5319034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Среди достоинств интервальных оценок по сравнению с оценками на основе эластичных мер можно выделить следующие:</a:t>
            </a:r>
          </a:p>
          <a:p>
            <a:pPr lvl="1"/>
            <a:r>
              <a:rPr lang="ru-RU" sz="2200" dirty="0"/>
              <a:t>Ускоренное время работы алгоритма.</a:t>
            </a:r>
          </a:p>
          <a:p>
            <a:pPr lvl="2"/>
            <a:r>
              <a:rPr lang="ru-RU" sz="2200" dirty="0"/>
              <a:t>В отличии от, например 1NN-DTW тут в работа осуществляется только с небольшим участком временного ряда.</a:t>
            </a:r>
          </a:p>
          <a:p>
            <a:pPr lvl="1"/>
            <a:r>
              <a:rPr lang="ru-RU" sz="2200" dirty="0"/>
              <a:t>Интерпретируемость результатов. </a:t>
            </a:r>
          </a:p>
          <a:p>
            <a:pPr lvl="2"/>
            <a:r>
              <a:rPr lang="ru-RU" sz="2200" dirty="0"/>
              <a:t>В отличии от, например 1NN-DTW в данном подходе </a:t>
            </a:r>
            <a:r>
              <a:rPr lang="ru-RU" sz="2200" dirty="0" err="1"/>
              <a:t>дискриминативная</a:t>
            </a:r>
            <a:r>
              <a:rPr lang="ru-RU" sz="2200" dirty="0"/>
              <a:t> способность каждого участка ряда может быть оценена</a:t>
            </a:r>
          </a:p>
          <a:p>
            <a:pPr lvl="3"/>
            <a:r>
              <a:rPr lang="ru-RU" sz="2200" dirty="0"/>
              <a:t>визуально </a:t>
            </a:r>
          </a:p>
          <a:p>
            <a:pPr lvl="3"/>
            <a:r>
              <a:rPr lang="ru-RU" sz="2200" dirty="0"/>
              <a:t>или напрямую сравнена с другим участками.</a:t>
            </a:r>
          </a:p>
          <a:p>
            <a:r>
              <a:rPr lang="ru-RU" sz="2200" dirty="0"/>
              <a:t>Однако процедура поиска лучшего участка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ru-RU" sz="2200" dirty="0"/>
              <a:t>ряда может стать отдельной и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ru-RU" sz="2200" dirty="0"/>
              <a:t>вычислительно-сложной задачей.</a:t>
            </a:r>
          </a:p>
          <a:p>
            <a:r>
              <a:rPr lang="ru-RU" sz="2200" dirty="0"/>
              <a:t>Не включают все информацию о ряде.</a:t>
            </a:r>
          </a:p>
          <a:p>
            <a:r>
              <a:rPr lang="ru-RU" sz="2200" dirty="0"/>
              <a:t>Может быть несколько интервалов</a:t>
            </a:r>
          </a:p>
          <a:p>
            <a:pPr lvl="1"/>
            <a:r>
              <a:rPr lang="ru-RU" sz="1800" dirty="0"/>
              <a:t> и разной длины.</a:t>
            </a:r>
          </a:p>
        </p:txBody>
      </p:sp>
      <p:pic>
        <p:nvPicPr>
          <p:cNvPr id="6146" name="Picture 2" descr="How to define a time series classification problem? - Cross Valid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003" y="4612484"/>
            <a:ext cx="5181600" cy="209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19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ru-RU" b="1" dirty="0"/>
              <a:t>Классификаторы на основе </a:t>
            </a:r>
            <a:r>
              <a:rPr lang="ru-RU" b="1" dirty="0" err="1"/>
              <a:t>шейплетов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2901" y="1092199"/>
            <a:ext cx="11249024" cy="56229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200" b="1" dirty="0" err="1"/>
              <a:t>Шейплет</a:t>
            </a:r>
            <a:r>
              <a:rPr lang="ru-RU" sz="2200" dirty="0"/>
              <a:t> </a:t>
            </a:r>
            <a:r>
              <a:rPr lang="ru-RU" sz="2200" b="1" dirty="0"/>
              <a:t>(</a:t>
            </a:r>
            <a:r>
              <a:rPr lang="ru-RU" sz="2200" b="1" dirty="0" err="1"/>
              <a:t>Shapelet</a:t>
            </a:r>
            <a:r>
              <a:rPr lang="ru-RU" sz="2200" b="1" dirty="0"/>
              <a:t>)</a:t>
            </a:r>
            <a:r>
              <a:rPr lang="en-US" sz="2200" dirty="0"/>
              <a:t> -</a:t>
            </a:r>
            <a:r>
              <a:rPr lang="ru-RU" sz="2200" dirty="0"/>
              <a:t> сравнительно короткий участком (паттерн) временного ряда, который в наибольшей степени позволяет отличить один класс от другого. </a:t>
            </a:r>
          </a:p>
          <a:p>
            <a:pPr lvl="1">
              <a:lnSpc>
                <a:spcPct val="120000"/>
              </a:lnSpc>
            </a:pPr>
            <a:r>
              <a:rPr lang="ru-RU" sz="2200" dirty="0"/>
              <a:t>Такая близость может быть оценена метрически (эвклидово расстояние) или по любой другой заданной мере схожести.</a:t>
            </a:r>
          </a:p>
          <a:p>
            <a:pPr lvl="1">
              <a:lnSpc>
                <a:spcPct val="120000"/>
              </a:lnSpc>
            </a:pPr>
            <a:r>
              <a:rPr lang="ru-RU" sz="2200" dirty="0"/>
              <a:t>Для найденных </a:t>
            </a:r>
            <a:r>
              <a:rPr lang="ru-RU" sz="2200" dirty="0" err="1"/>
              <a:t>шейплетов</a:t>
            </a:r>
            <a:r>
              <a:rPr lang="ru-RU" sz="2200" dirty="0"/>
              <a:t> классификация может быть проведена эластичной мерой.</a:t>
            </a:r>
          </a:p>
          <a:p>
            <a:pPr>
              <a:lnSpc>
                <a:spcPct val="120000"/>
              </a:lnSpc>
            </a:pPr>
            <a:r>
              <a:rPr lang="ru-RU" sz="2200" dirty="0" err="1"/>
              <a:t>Шейплеты</a:t>
            </a:r>
            <a:r>
              <a:rPr lang="ru-RU" sz="2200" dirty="0"/>
              <a:t> могут быть найдены, например перебором (</a:t>
            </a:r>
            <a:r>
              <a:rPr lang="ru-RU" sz="2200" dirty="0" err="1"/>
              <a:t>brute</a:t>
            </a:r>
            <a:r>
              <a:rPr lang="ru-RU" sz="2200" dirty="0"/>
              <a:t> </a:t>
            </a:r>
            <a:r>
              <a:rPr lang="ru-RU" sz="2200" dirty="0" err="1"/>
              <a:t>force</a:t>
            </a:r>
            <a:r>
              <a:rPr lang="ru-RU" sz="2200" dirty="0"/>
              <a:t>), поиском по максимуму прироста информации или при помощи метода градиентного спуска. </a:t>
            </a:r>
          </a:p>
          <a:p>
            <a:pPr lvl="1">
              <a:lnSpc>
                <a:spcPct val="120000"/>
              </a:lnSpc>
            </a:pPr>
            <a:r>
              <a:rPr lang="ru-RU" sz="2200" dirty="0" err="1"/>
              <a:t>Шейплеты</a:t>
            </a:r>
            <a:r>
              <a:rPr lang="ru-RU" sz="2200" dirty="0"/>
              <a:t> могут быть расположены в различных участках временных рядов. </a:t>
            </a:r>
          </a:p>
          <a:p>
            <a:pPr lvl="1">
              <a:lnSpc>
                <a:spcPct val="120000"/>
              </a:lnSpc>
            </a:pPr>
            <a:r>
              <a:rPr lang="ru-RU" sz="2200" dirty="0"/>
              <a:t>В некоторых случаях может быть осуществлен поиск более одного </a:t>
            </a:r>
            <a:r>
              <a:rPr lang="ru-RU" sz="2200" dirty="0" err="1"/>
              <a:t>шейплета</a:t>
            </a:r>
            <a:r>
              <a:rPr lang="ru-RU" sz="2200" dirty="0"/>
              <a:t> для решения задачи.</a:t>
            </a:r>
          </a:p>
          <a:p>
            <a:pPr lvl="1">
              <a:lnSpc>
                <a:spcPct val="120000"/>
              </a:lnSpc>
            </a:pPr>
            <a:r>
              <a:rPr lang="ru-RU" sz="2200" dirty="0"/>
              <a:t>Процедура поиска и выделения </a:t>
            </a:r>
            <a:r>
              <a:rPr lang="ru-RU" sz="2200" dirty="0" err="1"/>
              <a:t>шейплетов</a:t>
            </a:r>
            <a:r>
              <a:rPr lang="ru-RU" sz="2200" dirty="0"/>
              <a:t> может также быть рассмотрена отдельно от классификации, в этом случае ее еще называют "</a:t>
            </a:r>
            <a:r>
              <a:rPr lang="ru-RU" sz="2200" dirty="0" err="1"/>
              <a:t>Shapelet</a:t>
            </a:r>
            <a:r>
              <a:rPr lang="ru-RU" sz="2200" dirty="0"/>
              <a:t> </a:t>
            </a:r>
            <a:r>
              <a:rPr lang="ru-RU" sz="2200" dirty="0" err="1"/>
              <a:t>Transform</a:t>
            </a:r>
            <a:r>
              <a:rPr lang="ru-RU" sz="2200" dirty="0"/>
              <a:t>". </a:t>
            </a:r>
          </a:p>
        </p:txBody>
      </p:sp>
    </p:spTree>
    <p:extLst>
      <p:ext uri="{BB962C8B-B14F-4D97-AF65-F5344CB8AC3E}">
        <p14:creationId xmlns:p14="http://schemas.microsoft.com/office/powerpoint/2010/main" val="24362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Классификаторы на основе </a:t>
            </a:r>
            <a:r>
              <a:rPr lang="ru-RU" b="1" dirty="0" err="1"/>
              <a:t>шейплетов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384" y="931492"/>
            <a:ext cx="10943602" cy="4860911"/>
          </a:xfrm>
        </p:spPr>
        <p:txBody>
          <a:bodyPr>
            <a:noAutofit/>
          </a:bodyPr>
          <a:lstStyle/>
          <a:p>
            <a:pPr lvl="0"/>
            <a:r>
              <a:rPr lang="ru-RU" sz="2000" dirty="0" err="1"/>
              <a:t>Шейплеты</a:t>
            </a:r>
            <a:r>
              <a:rPr lang="ru-RU" sz="2000" dirty="0"/>
              <a:t> - это </a:t>
            </a:r>
            <a:r>
              <a:rPr lang="ru-RU" sz="2000" dirty="0" err="1"/>
              <a:t>подпоследовательности</a:t>
            </a:r>
            <a:r>
              <a:rPr lang="ru-RU" sz="2000" dirty="0"/>
              <a:t> временных рядов, которые представляют класс (отражают особенность класса).</a:t>
            </a:r>
          </a:p>
          <a:p>
            <a:pPr lvl="0"/>
            <a:r>
              <a:rPr lang="ru-RU" sz="2000" dirty="0"/>
              <a:t>Классификаторы на основе </a:t>
            </a:r>
            <a:r>
              <a:rPr lang="ru-RU" sz="2000" dirty="0" err="1"/>
              <a:t>шейплетов</a:t>
            </a:r>
            <a:r>
              <a:rPr lang="ru-RU" sz="2000" dirty="0"/>
              <a:t> - ищут </a:t>
            </a:r>
            <a:r>
              <a:rPr lang="ru-RU" sz="2000" dirty="0" err="1"/>
              <a:t>шейплеты</a:t>
            </a:r>
            <a:r>
              <a:rPr lang="ru-RU" sz="2000" dirty="0"/>
              <a:t> с наибольшей дискриминирующей способностью.</a:t>
            </a:r>
          </a:p>
          <a:p>
            <a:pPr lvl="1"/>
            <a:r>
              <a:rPr lang="ru-RU" sz="2000" dirty="0"/>
              <a:t>В обучающей выборке наличие определенных шаблонов в выборке делает один класс более вероятным, чем другой.</a:t>
            </a:r>
          </a:p>
          <a:p>
            <a:pPr lvl="1"/>
            <a:r>
              <a:rPr lang="ru-RU" sz="2000" dirty="0"/>
              <a:t>В обучающих данных каждый рассматриваемый </a:t>
            </a:r>
            <a:r>
              <a:rPr lang="ru-RU" sz="2000" dirty="0" err="1"/>
              <a:t>шейплет</a:t>
            </a:r>
            <a:r>
              <a:rPr lang="ru-RU" sz="2000" dirty="0"/>
              <a:t> оценивается в соответствии с некоторыми критериями получения информации (например, энтропией).</a:t>
            </a:r>
          </a:p>
          <a:p>
            <a:pPr lvl="1"/>
            <a:r>
              <a:rPr lang="ru-RU" sz="2000" dirty="0"/>
              <a:t>Сохраняются самые надежные неперекрывающиеся </a:t>
            </a:r>
            <a:r>
              <a:rPr lang="ru-RU" sz="2000" dirty="0" err="1"/>
              <a:t>шейплеты</a:t>
            </a:r>
            <a:r>
              <a:rPr lang="ru-RU" sz="2000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87" y="3768049"/>
            <a:ext cx="5883599" cy="27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Классификаторы на основе </a:t>
            </a:r>
            <a:r>
              <a:rPr lang="ru-RU" b="1" dirty="0" err="1"/>
              <a:t>шейплетов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990370"/>
            <a:ext cx="10943602" cy="4860911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2200" dirty="0" err="1"/>
              <a:t>Шейплеты</a:t>
            </a:r>
            <a:r>
              <a:rPr lang="ru-RU" sz="2200" dirty="0"/>
              <a:t> можно использовать для обнаружения «фазово-независимого локализованного сходства между сериями одного и того же класса».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Например, для бинарной классификации </a:t>
            </a:r>
            <a:r>
              <a:rPr lang="ru-RU" sz="2200" dirty="0" err="1"/>
              <a:t>шейплет</a:t>
            </a:r>
            <a:r>
              <a:rPr lang="ru-RU" sz="2200" dirty="0"/>
              <a:t> является дискриминантным, если он присутствует в большинстве серий одного класса и отсутствует в сериях другого класса.</a:t>
            </a:r>
          </a:p>
          <a:p>
            <a:pPr marL="228600" lvl="1">
              <a:lnSpc>
                <a:spcPct val="100000"/>
              </a:lnSpc>
            </a:pPr>
            <a:r>
              <a:rPr lang="ru-RU" sz="2200" dirty="0"/>
              <a:t>Относительными недостатками подхода </a:t>
            </a:r>
            <a:r>
              <a:rPr lang="ru-RU" sz="2200" dirty="0" err="1"/>
              <a:t>шейплетов</a:t>
            </a:r>
            <a:r>
              <a:rPr lang="ru-RU" sz="2200" dirty="0"/>
              <a:t> являются неспособность работать в тех случаях, когда важно не само наличие какого либо характерного участка в сегменте ряда, а, например, частота появления участка.</a:t>
            </a:r>
          </a:p>
          <a:p>
            <a:pPr marL="457200" lvl="1" indent="0">
              <a:buNone/>
            </a:pP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197" y="3541363"/>
            <a:ext cx="4151936" cy="3014420"/>
          </a:xfrm>
          <a:prstGeom prst="rect">
            <a:avLst/>
          </a:prstGeom>
        </p:spPr>
      </p:pic>
      <p:pic>
        <p:nvPicPr>
          <p:cNvPr id="7" name="Picture" descr="image.png"/>
          <p:cNvPicPr/>
          <p:nvPr/>
        </p:nvPicPr>
        <p:blipFill rotWithShape="1">
          <a:blip r:embed="rId3"/>
          <a:srcRect t="54633"/>
          <a:stretch/>
        </p:blipFill>
        <p:spPr bwMode="auto">
          <a:xfrm>
            <a:off x="1112378" y="4462328"/>
            <a:ext cx="5826795" cy="17412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76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Классификаторы на основе </a:t>
            </a:r>
            <a:r>
              <a:rPr lang="ru-RU" b="1" dirty="0" err="1"/>
              <a:t>шейплетов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6374" y="1239140"/>
                <a:ext cx="10943602" cy="4852365"/>
              </a:xfrm>
            </p:spPr>
            <p:txBody>
              <a:bodyPr>
                <a:noAutofit/>
              </a:bodyPr>
              <a:lstStyle/>
              <a:p>
                <a:pPr algn="l" rtl="0">
                  <a:spcBef>
                    <a:spcPts val="300"/>
                  </a:spcBef>
                </a:pPr>
                <a:r>
                  <a:rPr lang="en-US" sz="2000" b="1" dirty="0" err="1"/>
                  <a:t>Шейплет</a:t>
                </a:r>
                <a:r>
                  <a:rPr lang="en-US" sz="2000" b="1" dirty="0"/>
                  <a:t> Преобразовать классификатор</a:t>
                </a:r>
                <a:endParaRPr lang="en-US" sz="2000" dirty="0"/>
              </a:p>
              <a:p>
                <a:pPr algn="l" rtl="0">
                  <a:spcBef>
                    <a:spcPts val="300"/>
                  </a:spcBef>
                </a:pPr>
                <a:r>
                  <a:rPr lang="ru-RU" sz="2000" dirty="0"/>
                  <a:t>Найдите</a:t>
                </a:r>
                <a:r>
                  <a:rPr lang="en-US" sz="2000" dirty="0"/>
                  <a:t> k </a:t>
                </a:r>
                <a:r>
                  <a:rPr lang="ru-RU" sz="2000" dirty="0" err="1"/>
                  <a:t>шейплетов</a:t>
                </a:r>
                <a:r>
                  <a:rPr lang="en-US" sz="2000" dirty="0"/>
                  <a:t> так что расстояние для одного класса будет намного меньше, чем для другого.</a:t>
                </a:r>
              </a:p>
              <a:p>
                <a:pPr marL="457200" lvl="1" indent="0" algn="l" rtl="0">
                  <a:lnSpc>
                    <a:spcPct val="100000"/>
                  </a:lnSpc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US" altLang="ru-RU" sz="2000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 altLang="ru-RU" sz="2000" dirty="0" err="1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ru-RU" altLang="ru-RU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sSup>
                        <m:sSupPr>
                          <m:ctrlPr>
                            <a:rPr lang="en-US" altLang="ru-RU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altLang="ru-RU" sz="2000" i="1" dirty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ru-RU" altLang="ru-RU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</m:d>
                        </m:e>
                        <m:sup>
                          <m:r>
                            <a:rPr lang="ru-RU" altLang="ru-RU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ru-RU" sz="2000" dirty="0"/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ru-RU" altLang="ru-RU" sz="2000" dirty="0"/>
                  <a:t>где </a:t>
                </a:r>
                <a14:m>
                  <m:oMath xmlns:m="http://schemas.openxmlformats.org/officeDocument/2006/math"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является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в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длина</a:t>
                </a:r>
                <a:r>
                  <a:rPr lang="ru-RU" altLang="ru-RU" sz="2000" dirty="0"/>
                  <a:t> (</a:t>
                </a:r>
                <a:r>
                  <a:rPr lang="ru-RU" altLang="ru-RU" sz="2000" dirty="0" err="1"/>
                  <a:t>количество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из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отметки времени</a:t>
                </a:r>
                <a:r>
                  <a:rPr lang="ru-RU" altLang="ru-RU" sz="2000" dirty="0"/>
                  <a:t>) </a:t>
                </a:r>
                <a:r>
                  <a:rPr lang="ru-RU" altLang="ru-RU" sz="2000" dirty="0" err="1"/>
                  <a:t>из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shapelet</a:t>
                </a:r>
                <a:r>
                  <a:rPr lang="ru-RU" altLang="ru-RU" sz="2000" dirty="0"/>
                  <a:t> </a:t>
                </a:r>
                <a14:m>
                  <m:oMath xmlns:m="http://schemas.openxmlformats.org/officeDocument/2006/math"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𝐬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20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2000" dirty="0"/>
                  <a:t> является </a:t>
                </a:r>
                <a:r>
                  <a:rPr lang="ru-RU" altLang="ru-RU" sz="2000" dirty="0" err="1"/>
                  <a:t>подпоследовательность</a:t>
                </a:r>
                <a:r>
                  <a:rPr lang="ru-RU" altLang="ru-RU" sz="2000" dirty="0"/>
                  <a:t> извлеченная из </a:t>
                </a:r>
                <a14:m>
                  <m:oMath xmlns:m="http://schemas.openxmlformats.org/officeDocument/2006/math"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altLang="ru-RU" sz="2000" dirty="0"/>
                  <a:t> в </a:t>
                </a:r>
                <a:r>
                  <a:rPr lang="ru-RU" altLang="ru-RU" sz="2000" dirty="0" err="1"/>
                  <a:t>дипазоне</a:t>
                </a:r>
                <a:r>
                  <a:rPr lang="ru-RU" altLang="ru-RU" sz="2000" dirty="0"/>
                  <a:t> от 𝑛</a:t>
                </a:r>
                <a:r>
                  <a:rPr lang="en-US" altLang="ru-RU" sz="2000" dirty="0"/>
                  <a:t> </a:t>
                </a:r>
                <a:r>
                  <a:rPr lang="ru-RU" altLang="ru-RU" sz="2000" dirty="0"/>
                  <a:t>до</a:t>
                </a:r>
                <a:r>
                  <a:rPr lang="en-US" altLang="ru-RU" sz="2000" dirty="0"/>
                  <a:t> </a:t>
                </a:r>
                <a:r>
                  <a:rPr lang="ru-RU" altLang="ru-RU" sz="2000" dirty="0"/>
                  <a:t>𝑛 + 𝐿.</a:t>
                </a:r>
                <a:endParaRPr lang="en-US" altLang="ru-RU" sz="2000" dirty="0"/>
              </a:p>
              <a:p>
                <a:pPr lvl="2"/>
                <a:r>
                  <a:rPr lang="ru-RU" dirty="0"/>
                  <a:t>Если указанное выше расстояние достаточно мало, то предполагается, что </a:t>
                </a:r>
                <a:r>
                  <a:rPr lang="ru-RU" dirty="0" err="1"/>
                  <a:t>шейплет</a:t>
                </a:r>
                <a:r>
                  <a:rPr lang="ru-RU" dirty="0"/>
                  <a:t> присутствует во временном ряду.</a:t>
                </a:r>
              </a:p>
              <a:p>
                <a:pPr lvl="0"/>
                <a:r>
                  <a:rPr lang="ru-RU" sz="2000" dirty="0"/>
                  <a:t>Затем для нового набора данных вычисляются k объектов </a:t>
                </a:r>
                <a:br>
                  <a:rPr lang="ru-RU" sz="2000" dirty="0"/>
                </a:br>
                <a:r>
                  <a:rPr lang="ru-RU" sz="2000" dirty="0"/>
                  <a:t>как расстояние ряда до каждого из k </a:t>
                </a:r>
                <a:r>
                  <a:rPr lang="ru-RU" sz="2000" dirty="0" err="1"/>
                  <a:t>шейплетов</a:t>
                </a:r>
                <a:r>
                  <a:rPr lang="ru-RU" sz="2000" dirty="0"/>
                  <a:t>.</a:t>
                </a:r>
              </a:p>
              <a:p>
                <a:pPr lvl="0"/>
                <a:r>
                  <a:rPr lang="ru-RU" sz="2000" dirty="0"/>
                  <a:t>К набору данных, преобразованному с помощью</a:t>
                </a:r>
                <a:br>
                  <a:rPr lang="ru-RU" sz="2000" dirty="0"/>
                </a:br>
                <a:r>
                  <a:rPr lang="ru-RU" sz="2000" dirty="0"/>
                  <a:t> </a:t>
                </a:r>
                <a:r>
                  <a:rPr lang="ru-RU" sz="2000" dirty="0" err="1"/>
                  <a:t>шейплета</a:t>
                </a:r>
                <a:r>
                  <a:rPr lang="ru-RU" sz="2000" dirty="0"/>
                  <a:t> можно применить любой </a:t>
                </a:r>
                <a:br>
                  <a:rPr lang="ru-RU" sz="2000" dirty="0"/>
                </a:br>
                <a:r>
                  <a:rPr lang="ru-RU" sz="2000" dirty="0"/>
                  <a:t>алгоритм классификации.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374" y="1239140"/>
                <a:ext cx="10943602" cy="4852365"/>
              </a:xfrm>
              <a:blipFill>
                <a:blip r:embed="rId2"/>
                <a:stretch>
                  <a:fillRect l="-501" t="-1256" r="-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690" y="3665322"/>
            <a:ext cx="3883110" cy="29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850"/>
          </a:xfrm>
        </p:spPr>
        <p:txBody>
          <a:bodyPr/>
          <a:lstStyle/>
          <a:p>
            <a:r>
              <a:rPr lang="ru-RU" b="1" dirty="0"/>
              <a:t>Классификаторы на основе словарей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2449" y="1143000"/>
            <a:ext cx="11039475" cy="28289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2400" dirty="0"/>
              <a:t>В некоторых случаях наиболее важным является вопрос о поиске не самого паттерна во временном ряду, а, например частота и характер появления некоторых его особенностей. 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В таких и подобных </a:t>
            </a:r>
            <a:r>
              <a:rPr lang="ru-RU" sz="2400" dirty="0" err="1"/>
              <a:t>задчах</a:t>
            </a:r>
            <a:r>
              <a:rPr lang="ru-RU" sz="2400" dirty="0"/>
              <a:t> для описания временных рядов (для их представления) могут быть использованы подходы на основе т.н. словаря (</a:t>
            </a:r>
            <a:r>
              <a:rPr lang="ru-RU" sz="2400" b="1" dirty="0" err="1"/>
              <a:t>Dictionary-based</a:t>
            </a:r>
            <a:r>
              <a:rPr lang="ru-RU" sz="2400" b="1" dirty="0"/>
              <a:t> или </a:t>
            </a:r>
            <a:r>
              <a:rPr lang="en-US" sz="2400" b="1" dirty="0"/>
              <a:t>bag of symbols, BOS</a:t>
            </a:r>
            <a:r>
              <a:rPr lang="ru-RU" sz="2400" dirty="0"/>
              <a:t>). </a:t>
            </a:r>
          </a:p>
          <a:p>
            <a:pPr>
              <a:lnSpc>
                <a:spcPct val="120000"/>
              </a:lnSpc>
            </a:pPr>
            <a:endParaRPr lang="ru-RU" sz="2400" dirty="0"/>
          </a:p>
        </p:txBody>
      </p:sp>
      <p:sp>
        <p:nvSpPr>
          <p:cNvPr id="4" name="AutoShape 2" descr="A Brief Survey of Time Series Classification Algorithms | by Alexandra  Amidon | Towards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954" y="3587946"/>
            <a:ext cx="3949866" cy="30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4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850"/>
          </a:xfrm>
        </p:spPr>
        <p:txBody>
          <a:bodyPr/>
          <a:lstStyle/>
          <a:p>
            <a:r>
              <a:rPr lang="ru-RU" b="1" dirty="0"/>
              <a:t>Классификаторы на основе словарей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325" y="1143000"/>
            <a:ext cx="11039475" cy="5505450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120000"/>
              </a:lnSpc>
            </a:pPr>
            <a:r>
              <a:rPr lang="ru-RU" dirty="0"/>
              <a:t>Алгоритм: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По сегменту временному ряда скользит окно заданной длины (происходит выборка участков)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Для каждого участка осуществляется "грубая" аппроксимация, как по шкале времени (дискретизация), так и по шкале значений ряда (квантование). Например,  ниже выделено 3 уровня квантования (a, b и c) и 12 шагов по времени.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Для каждого участка формируется т.н. "слово". 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Например для рисунке ниже слово будет "</a:t>
            </a:r>
            <a:r>
              <a:rPr lang="ru-RU" dirty="0" err="1"/>
              <a:t>bbbacabcaaaa</a:t>
            </a:r>
            <a:r>
              <a:rPr lang="ru-RU" dirty="0"/>
              <a:t>". 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Слово всегда формируется из т.н. "алфавита" заданного заранее. 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В ряде случаев требуется, чтобы слова имели одну и туже длину.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Для полученных слов рассчитывается гистограмма их появлений для каждого временного ряда.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Расстояние между гистограммами отдельных временных рядов (их пересечение) может являться классификатором.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3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без учителя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9834" y="1364152"/>
            <a:ext cx="10515600" cy="5284476"/>
          </a:xfrm>
        </p:spPr>
        <p:txBody>
          <a:bodyPr>
            <a:normAutofit/>
          </a:bodyPr>
          <a:lstStyle/>
          <a:p>
            <a:r>
              <a:rPr lang="en-US" dirty="0" err="1"/>
              <a:t>Задачи</a:t>
            </a:r>
            <a:r>
              <a:rPr lang="en-US" dirty="0"/>
              <a:t> </a:t>
            </a:r>
            <a:r>
              <a:rPr lang="en-US" dirty="0" err="1"/>
              <a:t>обработки</a:t>
            </a:r>
            <a:r>
              <a:rPr lang="en-US" dirty="0"/>
              <a:t>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учителя</a:t>
            </a:r>
            <a:r>
              <a:rPr lang="en-US" dirty="0"/>
              <a:t> </a:t>
            </a:r>
            <a:r>
              <a:rPr lang="en-US" dirty="0" err="1"/>
              <a:t>заключаются</a:t>
            </a:r>
            <a:r>
              <a:rPr lang="en-US" dirty="0"/>
              <a:t> в</a:t>
            </a:r>
            <a:r>
              <a:rPr lang="ru-RU" dirty="0"/>
              <a:t>:</a:t>
            </a:r>
          </a:p>
          <a:p>
            <a:r>
              <a:rPr lang="en-US" dirty="0" err="1"/>
              <a:t>поиске</a:t>
            </a:r>
            <a:r>
              <a:rPr lang="en-US" dirty="0"/>
              <a:t> </a:t>
            </a:r>
            <a:r>
              <a:rPr lang="en-US" dirty="0" err="1"/>
              <a:t>закономерностей</a:t>
            </a:r>
            <a:r>
              <a:rPr lang="en-US" dirty="0"/>
              <a:t> в </a:t>
            </a:r>
            <a:r>
              <a:rPr lang="en-US" dirty="0" err="1"/>
              <a:t>наборе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меток</a:t>
            </a:r>
            <a:r>
              <a:rPr lang="en-US" dirty="0"/>
              <a:t>, </a:t>
            </a:r>
            <a:r>
              <a:rPr lang="en-US" dirty="0" err="1"/>
              <a:t>такие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, </a:t>
            </a:r>
            <a:r>
              <a:rPr lang="en-US" dirty="0" err="1"/>
              <a:t>например</a:t>
            </a:r>
            <a:r>
              <a:rPr lang="ru-RU" dirty="0"/>
              <a:t>: 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О</a:t>
            </a:r>
            <a:r>
              <a:rPr lang="en-US" dirty="0" err="1"/>
              <a:t>бнаружение</a:t>
            </a:r>
            <a:r>
              <a:rPr lang="en-US" dirty="0"/>
              <a:t> </a:t>
            </a:r>
            <a:r>
              <a:rPr lang="en-US" dirty="0" err="1"/>
              <a:t>аномалий</a:t>
            </a:r>
            <a:r>
              <a:rPr lang="en-US" dirty="0"/>
              <a:t>  (</a:t>
            </a:r>
            <a:r>
              <a:rPr lang="en-US" dirty="0" err="1"/>
              <a:t>таких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выбросы</a:t>
            </a:r>
            <a:r>
              <a:rPr lang="en-US" dirty="0"/>
              <a:t>, </a:t>
            </a:r>
            <a:r>
              <a:rPr lang="en-US" dirty="0" err="1"/>
              <a:t>пропущенные</a:t>
            </a:r>
            <a:r>
              <a:rPr lang="en-US" dirty="0"/>
              <a:t> </a:t>
            </a:r>
            <a:r>
              <a:rPr lang="en-US" dirty="0" err="1"/>
              <a:t>данные</a:t>
            </a:r>
            <a:r>
              <a:rPr lang="en-US" dirty="0"/>
              <a:t>, </a:t>
            </a:r>
            <a:r>
              <a:rPr lang="en-US" dirty="0" err="1"/>
              <a:t>аномальные</a:t>
            </a:r>
            <a:r>
              <a:rPr lang="en-US" dirty="0"/>
              <a:t> </a:t>
            </a:r>
            <a:r>
              <a:rPr lang="en-US" dirty="0" err="1"/>
              <a:t>шаблоны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другие</a:t>
            </a:r>
            <a:r>
              <a:rPr lang="en-US" dirty="0"/>
              <a:t>)</a:t>
            </a:r>
            <a:r>
              <a:rPr lang="ru-RU" dirty="0"/>
              <a:t>;</a:t>
            </a:r>
            <a:r>
              <a:rPr lang="en-US" dirty="0"/>
              <a:t>  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ru-RU" dirty="0"/>
              <a:t>Д</a:t>
            </a:r>
            <a:r>
              <a:rPr lang="en-US" dirty="0" err="1"/>
              <a:t>екомпозиция</a:t>
            </a:r>
            <a:r>
              <a:rPr lang="en-US" dirty="0"/>
              <a:t> </a:t>
            </a:r>
            <a:r>
              <a:rPr lang="en-US" dirty="0" err="1"/>
              <a:t>временных</a:t>
            </a:r>
            <a:r>
              <a:rPr lang="en-US" dirty="0"/>
              <a:t> </a:t>
            </a:r>
            <a:r>
              <a:rPr lang="en-US" dirty="0" err="1"/>
              <a:t>рядов</a:t>
            </a:r>
            <a:r>
              <a:rPr lang="en-US" dirty="0"/>
              <a:t>  ( </a:t>
            </a:r>
            <a:r>
              <a:rPr lang="en-US" dirty="0" err="1"/>
              <a:t>декомпозиция</a:t>
            </a:r>
            <a:r>
              <a:rPr lang="en-US" dirty="0"/>
              <a:t> </a:t>
            </a:r>
            <a:r>
              <a:rPr lang="en-US" dirty="0" err="1"/>
              <a:t>тренд-сезонность</a:t>
            </a:r>
            <a:r>
              <a:rPr lang="en-US" dirty="0"/>
              <a:t>, PCA, </a:t>
            </a:r>
            <a:r>
              <a:rPr lang="en-US" dirty="0" err="1"/>
              <a:t>декомпозиция</a:t>
            </a:r>
            <a:r>
              <a:rPr lang="en-US" dirty="0"/>
              <a:t> </a:t>
            </a:r>
            <a:r>
              <a:rPr lang="en-US" dirty="0" err="1"/>
              <a:t>других</a:t>
            </a:r>
            <a:r>
              <a:rPr lang="en-US" dirty="0"/>
              <a:t> </a:t>
            </a:r>
            <a:r>
              <a:rPr lang="en-US" dirty="0" err="1"/>
              <a:t>компонентов</a:t>
            </a:r>
            <a:r>
              <a:rPr lang="en-US" dirty="0"/>
              <a:t>);  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ru-RU" dirty="0"/>
              <a:t>У</a:t>
            </a:r>
            <a:r>
              <a:rPr lang="en-US" dirty="0" err="1"/>
              <a:t>даление</a:t>
            </a:r>
            <a:r>
              <a:rPr lang="en-US" dirty="0"/>
              <a:t> </a:t>
            </a:r>
            <a:r>
              <a:rPr lang="en-US" dirty="0" err="1"/>
              <a:t>шумов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временных</a:t>
            </a:r>
            <a:r>
              <a:rPr lang="en-US" dirty="0"/>
              <a:t> </a:t>
            </a:r>
            <a:r>
              <a:rPr lang="en-US" dirty="0" err="1"/>
              <a:t>рядов</a:t>
            </a:r>
            <a:r>
              <a:rPr lang="en-US" dirty="0"/>
              <a:t>. 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ru-RU" dirty="0"/>
              <a:t>К</a:t>
            </a:r>
            <a:r>
              <a:rPr lang="en-US" dirty="0" err="1"/>
              <a:t>ластеризация</a:t>
            </a:r>
            <a:r>
              <a:rPr lang="en-US" dirty="0"/>
              <a:t> </a:t>
            </a:r>
            <a:r>
              <a:rPr lang="en-US" dirty="0" err="1"/>
              <a:t>временных</a:t>
            </a:r>
            <a:r>
              <a:rPr lang="en-US" dirty="0"/>
              <a:t> </a:t>
            </a:r>
            <a:r>
              <a:rPr lang="en-US" dirty="0" err="1"/>
              <a:t>рядов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ru-RU" dirty="0"/>
              <a:t>С</a:t>
            </a:r>
            <a:r>
              <a:rPr lang="en-US" dirty="0" err="1"/>
              <a:t>жати</a:t>
            </a:r>
            <a:r>
              <a:rPr lang="ru-RU" dirty="0"/>
              <a:t>е (</a:t>
            </a:r>
            <a:r>
              <a:rPr lang="ru-RU" dirty="0" err="1"/>
              <a:t>передискретизация</a:t>
            </a:r>
            <a:r>
              <a:rPr lang="ru-RU" dirty="0"/>
              <a:t>) </a:t>
            </a:r>
            <a:r>
              <a:rPr lang="en-US" dirty="0" err="1"/>
              <a:t>данных</a:t>
            </a:r>
            <a:r>
              <a:rPr lang="en-US" dirty="0"/>
              <a:t>. </a:t>
            </a:r>
            <a:endParaRPr lang="ru-RU" dirty="0"/>
          </a:p>
          <a:p>
            <a:pPr lvl="1"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/>
          <a:lstStyle/>
          <a:p>
            <a:r>
              <a:rPr lang="ru-RU" b="1" dirty="0"/>
              <a:t>Классификаторы на основе словарей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90626"/>
            <a:ext cx="10725150" cy="54959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/>
              <a:t>Гистограмма может быть рассмотрена отдельно в качестве </a:t>
            </a:r>
            <a:r>
              <a:rPr lang="ru-RU" sz="2200" dirty="0" err="1"/>
              <a:t>Dictionary-based-transformation</a:t>
            </a:r>
            <a:r>
              <a:rPr lang="ru-RU" sz="2200" dirty="0"/>
              <a:t>, например в качестве меры сжатия данных.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Также сжатие-преобразование временных рядов может осуществляться при помощи аппроксимаций без словаря, 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например кусочно-линейная аппроксимация или разложением на главные компоненты.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Как и любой алгоритм сжатия </a:t>
            </a:r>
            <a:r>
              <a:rPr lang="ru-RU" sz="2200" dirty="0" err="1"/>
              <a:t>Dictionary-based-transformation</a:t>
            </a:r>
            <a:r>
              <a:rPr lang="ru-RU" sz="2200" dirty="0"/>
              <a:t> позволяет проводить некоторую фильтрацию шумов в данных.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В ряде случаев для каждого положения окна описание ряда может быть дано в нескольких частотных полосах.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На использование описания в нескольких полосах частот построена одна из наиболее популярных техник </a:t>
            </a:r>
            <a:r>
              <a:rPr lang="ru-RU" sz="2200" dirty="0" err="1"/>
              <a:t>Dictionary-based</a:t>
            </a:r>
            <a:r>
              <a:rPr lang="ru-RU" sz="2200" dirty="0"/>
              <a:t> классификации - BOSS (</a:t>
            </a:r>
            <a:r>
              <a:rPr lang="ru-RU" sz="2200" dirty="0" err="1"/>
              <a:t>Bag</a:t>
            </a:r>
            <a:r>
              <a:rPr lang="ru-RU" sz="2200" dirty="0"/>
              <a:t> </a:t>
            </a:r>
            <a:r>
              <a:rPr lang="ru-RU" sz="2200" dirty="0" err="1"/>
              <a:t>of</a:t>
            </a:r>
            <a:r>
              <a:rPr lang="ru-RU" sz="2200" dirty="0"/>
              <a:t> SFA </a:t>
            </a:r>
            <a:r>
              <a:rPr lang="ru-RU" sz="2200" dirty="0" err="1"/>
              <a:t>Symbols</a:t>
            </a:r>
            <a:r>
              <a:rPr lang="ru-RU" sz="2200" dirty="0"/>
              <a:t>).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Где SFA (</a:t>
            </a:r>
            <a:r>
              <a:rPr lang="ru-RU" sz="2200" dirty="0" err="1"/>
              <a:t>Symbolic</a:t>
            </a:r>
            <a:r>
              <a:rPr lang="ru-RU" sz="2200" dirty="0"/>
              <a:t> </a:t>
            </a:r>
            <a:r>
              <a:rPr lang="ru-RU" sz="2200" dirty="0" err="1"/>
              <a:t>Fourier</a:t>
            </a:r>
            <a:r>
              <a:rPr lang="ru-RU" sz="2200" dirty="0"/>
              <a:t> </a:t>
            </a:r>
            <a:r>
              <a:rPr lang="ru-RU" sz="2200" dirty="0" err="1"/>
              <a:t>Approximation</a:t>
            </a:r>
            <a:r>
              <a:rPr lang="ru-RU" sz="2200" dirty="0"/>
              <a:t>) это особый тип аппроксимации </a:t>
            </a:r>
            <a:br>
              <a:rPr lang="ru-RU" sz="2200" dirty="0"/>
            </a:br>
            <a:r>
              <a:rPr lang="ru-RU" sz="2200" dirty="0"/>
              <a:t>в частотной области. </a:t>
            </a:r>
          </a:p>
        </p:txBody>
      </p:sp>
    </p:spTree>
    <p:extLst>
      <p:ext uri="{BB962C8B-B14F-4D97-AF65-F5344CB8AC3E}">
        <p14:creationId xmlns:p14="http://schemas.microsoft.com/office/powerpoint/2010/main" val="10645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/>
              <a:t>Классификаторы на основе словарей </a:t>
            </a:r>
            <a:r>
              <a:rPr lang="en-US" sz="3200" b="1" dirty="0"/>
              <a:t>BOSS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1034042"/>
            <a:ext cx="10943602" cy="558583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Одним из самых популярных способов получения словаря является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Мешок символов SFA (Мешок символов символьной аппроксимации Фурье (SAF), BOSS)</a:t>
            </a:r>
            <a:endParaRPr lang="ru-RU" sz="20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Признаки слов для классификаторов BOSS извлекаются из рядов с помощью </a:t>
            </a:r>
            <a:r>
              <a:rPr lang="ru-RU" sz="2000" b="1" dirty="0"/>
              <a:t>преобразования символьного приближения Фурье (SFA)</a:t>
            </a:r>
            <a:r>
              <a:rPr lang="ru-RU" sz="2000" dirty="0"/>
              <a:t> 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Вычислить преобразование Фурье окна (первый член игнорируется, если происходит нормализация).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Квантовать первые L членов Фурье в символы для образования «слова».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например, округление до целой части или использование </a:t>
            </a:r>
            <a:r>
              <a:rPr lang="ru-RU" b="1" dirty="0"/>
              <a:t>группировки</a:t>
            </a:r>
            <a:r>
              <a:rPr lang="ru-RU" dirty="0"/>
              <a:t> с  </a:t>
            </a:r>
            <a:r>
              <a:rPr lang="ru-RU" b="1" dirty="0"/>
              <a:t>несколькими коэффициентами (MCB).</a:t>
            </a:r>
            <a:endParaRPr lang="ru-RU" dirty="0"/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MCB - это контролируемый алгоритм, который </a:t>
            </a:r>
            <a:br>
              <a:rPr lang="ru-RU" sz="2000" dirty="0"/>
            </a:br>
            <a:r>
              <a:rPr lang="ru-RU" sz="2000" dirty="0"/>
              <a:t>объединяет непрерывные временные ряды </a:t>
            </a:r>
            <a:br>
              <a:rPr lang="ru-RU" sz="2000" dirty="0"/>
            </a:br>
            <a:r>
              <a:rPr lang="ru-RU" sz="2000" dirty="0"/>
              <a:t>в последовательность букв.</a:t>
            </a:r>
          </a:p>
          <a:p>
            <a:pPr lvl="4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Словарь слов создается по мере того, </a:t>
            </a:r>
            <a:br>
              <a:rPr lang="ru-RU" sz="2000" dirty="0"/>
            </a:br>
            <a:r>
              <a:rPr lang="ru-RU" sz="2000" dirty="0"/>
              <a:t>как окно скользит, записывая счетчик </a:t>
            </a:r>
            <a:br>
              <a:rPr lang="ru-RU" sz="2000" dirty="0"/>
            </a:br>
            <a:r>
              <a:rPr lang="ru-RU" sz="2000" dirty="0"/>
              <a:t>частоты каждого слова.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164" y="3540586"/>
            <a:ext cx="3950181" cy="300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5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/>
              <a:t>Классификаторы на основе словарей </a:t>
            </a:r>
            <a:r>
              <a:rPr lang="en-US" sz="3200" b="1" dirty="0"/>
              <a:t>BOSS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300"/>
              </a:spcBef>
            </a:pPr>
            <a:endParaRPr lang="ru-RU" alt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74" y="3746503"/>
            <a:ext cx="3785786" cy="28771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49181" b="-619"/>
          <a:stretch/>
        </p:blipFill>
        <p:spPr>
          <a:xfrm>
            <a:off x="4737245" y="3595435"/>
            <a:ext cx="6967075" cy="31793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52700"/>
          <a:stretch/>
        </p:blipFill>
        <p:spPr>
          <a:xfrm>
            <a:off x="367522" y="931492"/>
            <a:ext cx="6348431" cy="266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/>
          <a:lstStyle/>
          <a:p>
            <a:r>
              <a:rPr lang="ru-RU" dirty="0"/>
              <a:t>Примечания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846" y="880217"/>
            <a:ext cx="10900954" cy="5977783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В </a:t>
            </a:r>
            <a:r>
              <a:rPr lang="en-US" sz="2600" dirty="0" err="1"/>
              <a:t>некоторых</a:t>
            </a:r>
            <a:r>
              <a:rPr lang="en-US" sz="2600" dirty="0"/>
              <a:t> </a:t>
            </a:r>
            <a:r>
              <a:rPr lang="en-US" sz="2600" dirty="0" err="1"/>
              <a:t>случаях</a:t>
            </a:r>
            <a:r>
              <a:rPr lang="en-US" sz="2600" dirty="0"/>
              <a:t> </a:t>
            </a:r>
            <a:r>
              <a:rPr lang="en-US" sz="2600" dirty="0" err="1"/>
              <a:t>необходимо</a:t>
            </a:r>
            <a:r>
              <a:rPr lang="en-US" sz="2600" dirty="0"/>
              <a:t> </a:t>
            </a:r>
            <a:r>
              <a:rPr lang="en-US" sz="2600" dirty="0" err="1"/>
              <a:t>устранить</a:t>
            </a:r>
            <a:r>
              <a:rPr lang="en-US" sz="2600" dirty="0"/>
              <a:t> </a:t>
            </a:r>
            <a:r>
              <a:rPr lang="en-US" sz="2600" dirty="0" err="1"/>
              <a:t>определенную</a:t>
            </a:r>
            <a:r>
              <a:rPr lang="en-US" sz="2600" dirty="0"/>
              <a:t> </a:t>
            </a:r>
            <a:r>
              <a:rPr lang="en-US" sz="2600" dirty="0" err="1"/>
              <a:t>составлюящую</a:t>
            </a:r>
            <a:r>
              <a:rPr lang="en-US" sz="2600" dirty="0"/>
              <a:t> </a:t>
            </a:r>
            <a:r>
              <a:rPr lang="en-US" sz="2600" dirty="0" err="1"/>
              <a:t>ряда</a:t>
            </a:r>
            <a:r>
              <a:rPr lang="en-US" sz="2600" dirty="0"/>
              <a:t>, </a:t>
            </a:r>
            <a:r>
              <a:rPr lang="en-US" sz="2600" dirty="0" err="1"/>
              <a:t>которая</a:t>
            </a:r>
            <a:r>
              <a:rPr lang="en-US" sz="2600" dirty="0"/>
              <a:t> </a:t>
            </a:r>
            <a:r>
              <a:rPr lang="en-US" sz="2600" dirty="0" err="1"/>
              <a:t>рассматривается</a:t>
            </a:r>
            <a:r>
              <a:rPr lang="en-US" sz="2600" dirty="0"/>
              <a:t> </a:t>
            </a:r>
            <a:r>
              <a:rPr lang="en-US" sz="2600" dirty="0" err="1"/>
              <a:t>как</a:t>
            </a:r>
            <a:r>
              <a:rPr lang="en-US" sz="2600" dirty="0"/>
              <a:t> </a:t>
            </a:r>
            <a:r>
              <a:rPr lang="en-US" sz="2600" dirty="0" err="1"/>
              <a:t>шум</a:t>
            </a:r>
            <a:r>
              <a:rPr lang="en-US" sz="2600" dirty="0"/>
              <a:t> </a:t>
            </a:r>
            <a:r>
              <a:rPr lang="en-US" sz="2600" dirty="0" err="1"/>
              <a:t>или</a:t>
            </a:r>
            <a:r>
              <a:rPr lang="en-US" sz="2600" dirty="0"/>
              <a:t> </a:t>
            </a:r>
            <a:r>
              <a:rPr lang="en-US" sz="2600" dirty="0" err="1"/>
              <a:t>помеха</a:t>
            </a:r>
            <a:r>
              <a:rPr lang="en-US" sz="2600" dirty="0"/>
              <a:t> - </a:t>
            </a:r>
            <a:r>
              <a:rPr lang="en-US" sz="2600" dirty="0" err="1"/>
              <a:t>эту</a:t>
            </a:r>
            <a:r>
              <a:rPr lang="en-US" sz="2600" dirty="0"/>
              <a:t> </a:t>
            </a:r>
            <a:r>
              <a:rPr lang="en-US" sz="2600" dirty="0" err="1"/>
              <a:t>задачу</a:t>
            </a:r>
            <a:r>
              <a:rPr lang="en-US" sz="2600" dirty="0"/>
              <a:t> </a:t>
            </a:r>
            <a:r>
              <a:rPr lang="en-US" sz="2600" dirty="0" err="1"/>
              <a:t>можно</a:t>
            </a:r>
            <a:r>
              <a:rPr lang="en-US" sz="2600" dirty="0"/>
              <a:t> </a:t>
            </a:r>
            <a:r>
              <a:rPr lang="en-US" sz="2600" dirty="0" err="1"/>
              <a:t>рассматривать</a:t>
            </a:r>
            <a:r>
              <a:rPr lang="en-US" sz="2600" dirty="0"/>
              <a:t> </a:t>
            </a:r>
            <a:r>
              <a:rPr lang="en-US" sz="2600" dirty="0" err="1"/>
              <a:t>как</a:t>
            </a:r>
            <a:r>
              <a:rPr lang="en-US" sz="2600" dirty="0"/>
              <a:t>  </a:t>
            </a:r>
            <a:r>
              <a:rPr lang="en-US" sz="2600" b="1" dirty="0" err="1"/>
              <a:t>шумоподавление</a:t>
            </a:r>
            <a:r>
              <a:rPr lang="en-US" sz="2600" dirty="0"/>
              <a:t> </a:t>
            </a:r>
            <a:r>
              <a:rPr lang="en-US" sz="2600" dirty="0" err="1"/>
              <a:t>или</a:t>
            </a:r>
            <a:r>
              <a:rPr lang="en-US" sz="2600" dirty="0"/>
              <a:t> </a:t>
            </a:r>
            <a:r>
              <a:rPr lang="en-US" sz="2600" b="1" dirty="0" err="1"/>
              <a:t>фильтрацию</a:t>
            </a:r>
            <a:r>
              <a:rPr lang="en-US" sz="2600" dirty="0"/>
              <a:t> </a:t>
            </a:r>
            <a:r>
              <a:rPr lang="en-US" sz="2600" dirty="0" err="1"/>
              <a:t>временных</a:t>
            </a:r>
            <a:r>
              <a:rPr lang="en-US" sz="2600" dirty="0"/>
              <a:t> </a:t>
            </a:r>
            <a:r>
              <a:rPr lang="en-US" sz="2600" dirty="0" err="1"/>
              <a:t>рядов</a:t>
            </a:r>
            <a:r>
              <a:rPr lang="en-US" sz="2600" dirty="0"/>
              <a:t> </a:t>
            </a:r>
            <a:r>
              <a:rPr lang="en-US" sz="2600" b="1" dirty="0"/>
              <a:t>с </a:t>
            </a:r>
            <a:r>
              <a:rPr lang="en-US" sz="2600" b="1" dirty="0" err="1"/>
              <a:t>учителем</a:t>
            </a:r>
            <a:r>
              <a:rPr lang="en-US" sz="2600" dirty="0"/>
              <a:t>.  </a:t>
            </a:r>
            <a:endParaRPr lang="ru-RU" sz="2600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600" i="1" dirty="0"/>
              <a:t>В </a:t>
            </a:r>
            <a:r>
              <a:rPr lang="en-US" sz="2600" i="1" dirty="0" err="1"/>
              <a:t>случае</a:t>
            </a:r>
            <a:r>
              <a:rPr lang="en-US" sz="2600" i="1" dirty="0"/>
              <a:t>, </a:t>
            </a:r>
            <a:r>
              <a:rPr lang="en-US" sz="2600" i="1" dirty="0" err="1"/>
              <a:t>если</a:t>
            </a:r>
            <a:r>
              <a:rPr lang="en-US" sz="2600" i="1" dirty="0"/>
              <a:t> </a:t>
            </a:r>
            <a:r>
              <a:rPr lang="en-US" sz="2600" i="1" dirty="0" err="1"/>
              <a:t>декомпозиция</a:t>
            </a:r>
            <a:r>
              <a:rPr lang="en-US" sz="2600" i="1" dirty="0"/>
              <a:t> </a:t>
            </a:r>
            <a:r>
              <a:rPr lang="en-US" sz="2600" i="1" dirty="0" err="1"/>
              <a:t>ряда</a:t>
            </a:r>
            <a:r>
              <a:rPr lang="en-US" sz="2600" i="1" dirty="0"/>
              <a:t> </a:t>
            </a:r>
            <a:r>
              <a:rPr lang="en-US" sz="2600" i="1" dirty="0" err="1"/>
              <a:t>выполняется</a:t>
            </a:r>
            <a:r>
              <a:rPr lang="en-US" sz="2600" i="1" dirty="0"/>
              <a:t> </a:t>
            </a:r>
            <a:r>
              <a:rPr lang="en-US" sz="2600" i="1" dirty="0" err="1"/>
              <a:t>на</a:t>
            </a:r>
            <a:r>
              <a:rPr lang="en-US" sz="2600" i="1" dirty="0"/>
              <a:t> </a:t>
            </a:r>
            <a:r>
              <a:rPr lang="en-US" sz="2600" i="1" dirty="0" err="1"/>
              <a:t>основе</a:t>
            </a:r>
            <a:r>
              <a:rPr lang="en-US" sz="2600" i="1" dirty="0"/>
              <a:t> </a:t>
            </a:r>
            <a:r>
              <a:rPr lang="en-US" sz="2600" i="1" dirty="0" err="1"/>
              <a:t>некоторой</a:t>
            </a:r>
            <a:r>
              <a:rPr lang="en-US" sz="2600" i="1" dirty="0"/>
              <a:t>  </a:t>
            </a:r>
            <a:r>
              <a:rPr lang="en-US" sz="2600" i="1" dirty="0" err="1"/>
              <a:t>априорно-известной</a:t>
            </a:r>
            <a:r>
              <a:rPr lang="en-US" sz="2600" i="1" dirty="0"/>
              <a:t> </a:t>
            </a:r>
            <a:r>
              <a:rPr lang="en-US" sz="2600" i="1" dirty="0" err="1"/>
              <a:t>модели</a:t>
            </a:r>
            <a:r>
              <a:rPr lang="en-US" sz="2600" i="1" dirty="0"/>
              <a:t>, </a:t>
            </a:r>
            <a:r>
              <a:rPr lang="en-US" sz="2600" i="1" dirty="0" err="1"/>
              <a:t>она</a:t>
            </a:r>
            <a:r>
              <a:rPr lang="en-US" sz="2600" i="1" dirty="0"/>
              <a:t> </a:t>
            </a:r>
            <a:r>
              <a:rPr lang="ru-RU" sz="2600" i="1" dirty="0"/>
              <a:t>может</a:t>
            </a:r>
            <a:r>
              <a:rPr lang="en-US" sz="2600" i="1" dirty="0"/>
              <a:t> </a:t>
            </a:r>
            <a:r>
              <a:rPr lang="en-US" sz="2600" i="1" dirty="0" err="1"/>
              <a:t>быть</a:t>
            </a:r>
            <a:r>
              <a:rPr lang="en-US" sz="2600" i="1" dirty="0"/>
              <a:t> </a:t>
            </a:r>
            <a:r>
              <a:rPr lang="en-US" sz="2600" i="1" dirty="0" err="1"/>
              <a:t>интерпретирована</a:t>
            </a:r>
            <a:r>
              <a:rPr lang="en-US" sz="2600" i="1" dirty="0"/>
              <a:t> </a:t>
            </a:r>
            <a:r>
              <a:rPr lang="en-US" sz="2600" i="1" dirty="0" err="1"/>
              <a:t>как</a:t>
            </a:r>
            <a:r>
              <a:rPr lang="en-US" sz="2600" i="1" dirty="0"/>
              <a:t> </a:t>
            </a:r>
            <a:r>
              <a:rPr lang="en-US" sz="2600" i="1" dirty="0" err="1"/>
              <a:t>задача</a:t>
            </a:r>
            <a:r>
              <a:rPr lang="en-US" sz="2600" i="1" dirty="0"/>
              <a:t> </a:t>
            </a:r>
            <a:r>
              <a:rPr lang="en-US" sz="2600" i="1" dirty="0" err="1"/>
              <a:t>обучения</a:t>
            </a:r>
            <a:r>
              <a:rPr lang="en-US" sz="2600" i="1" dirty="0"/>
              <a:t> с </a:t>
            </a:r>
            <a:r>
              <a:rPr lang="en-US" sz="2600" i="1" dirty="0" err="1"/>
              <a:t>учителем</a:t>
            </a:r>
            <a:r>
              <a:rPr lang="en-US" sz="2600" i="1" dirty="0"/>
              <a:t> (в </a:t>
            </a:r>
            <a:r>
              <a:rPr lang="en-US" sz="2600" i="1" dirty="0" err="1"/>
              <a:t>частности</a:t>
            </a:r>
            <a:r>
              <a:rPr lang="en-US" sz="2600" i="1" dirty="0"/>
              <a:t>, </a:t>
            </a:r>
            <a:r>
              <a:rPr lang="en-US" sz="2600" i="1" dirty="0" err="1"/>
              <a:t>контролируемое</a:t>
            </a:r>
            <a:r>
              <a:rPr lang="en-US" sz="2600" i="1" dirty="0"/>
              <a:t> </a:t>
            </a:r>
            <a:r>
              <a:rPr lang="en-US" sz="2600" i="1" dirty="0" err="1"/>
              <a:t>шумоподавление</a:t>
            </a:r>
            <a:r>
              <a:rPr lang="en-US" sz="2600" i="1" dirty="0"/>
              <a:t> </a:t>
            </a:r>
            <a:r>
              <a:rPr lang="en-US" sz="2600" i="1" dirty="0" err="1"/>
              <a:t>является</a:t>
            </a:r>
            <a:r>
              <a:rPr lang="en-US" sz="2600" i="1" dirty="0"/>
              <a:t> </a:t>
            </a:r>
            <a:r>
              <a:rPr lang="en-US" sz="2600" i="1" dirty="0" err="1"/>
              <a:t>примером</a:t>
            </a:r>
            <a:r>
              <a:rPr lang="en-US" sz="2600" i="1" dirty="0"/>
              <a:t> </a:t>
            </a:r>
            <a:r>
              <a:rPr lang="en-US" sz="2600" i="1" dirty="0" err="1"/>
              <a:t>такой</a:t>
            </a:r>
            <a:r>
              <a:rPr lang="en-US" sz="2600" i="1" dirty="0"/>
              <a:t> </a:t>
            </a:r>
            <a:r>
              <a:rPr lang="en-US" sz="2600" i="1" dirty="0" err="1"/>
              <a:t>декомпозиции</a:t>
            </a:r>
            <a:r>
              <a:rPr lang="en-US" sz="2600" i="1" dirty="0"/>
              <a:t>).  </a:t>
            </a:r>
            <a:endParaRPr lang="ru-RU" sz="2600" i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600" b="1" dirty="0" err="1"/>
              <a:t>Обнаружение</a:t>
            </a:r>
            <a:r>
              <a:rPr lang="en-US" sz="2600" b="1" dirty="0"/>
              <a:t> </a:t>
            </a:r>
            <a:r>
              <a:rPr lang="en-US" sz="2600" b="1" dirty="0" err="1"/>
              <a:t>аномалии</a:t>
            </a:r>
            <a:r>
              <a:rPr lang="en-US" sz="2600" b="1" dirty="0"/>
              <a:t> </a:t>
            </a:r>
            <a:r>
              <a:rPr lang="en-US" sz="2600" dirty="0" err="1"/>
              <a:t>также</a:t>
            </a:r>
            <a:r>
              <a:rPr lang="en-US" sz="2600" dirty="0"/>
              <a:t> </a:t>
            </a:r>
            <a:r>
              <a:rPr lang="en-US" sz="2600" dirty="0" err="1"/>
              <a:t>может</a:t>
            </a:r>
            <a:r>
              <a:rPr lang="en-US" sz="2600" dirty="0"/>
              <a:t> </a:t>
            </a:r>
            <a:r>
              <a:rPr lang="en-US" sz="2600" dirty="0" err="1"/>
              <a:t>выполняться</a:t>
            </a:r>
            <a:r>
              <a:rPr lang="en-US" sz="2600" dirty="0"/>
              <a:t> в </a:t>
            </a:r>
            <a:r>
              <a:rPr lang="en-US" sz="2600" dirty="0" err="1"/>
              <a:t>виде</a:t>
            </a:r>
            <a:r>
              <a:rPr lang="ru-RU" sz="2600" dirty="0"/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200" dirty="0" err="1"/>
              <a:t>задачи</a:t>
            </a:r>
            <a:r>
              <a:rPr lang="en-US" sz="2200" dirty="0"/>
              <a:t> с </a:t>
            </a:r>
            <a:r>
              <a:rPr lang="en-US" sz="2200" i="1" dirty="0" err="1"/>
              <a:t>учителем</a:t>
            </a:r>
            <a:r>
              <a:rPr lang="en-US" sz="2200" dirty="0"/>
              <a:t>, </a:t>
            </a:r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данные</a:t>
            </a:r>
            <a:r>
              <a:rPr lang="en-US" sz="2200" dirty="0"/>
              <a:t> </a:t>
            </a:r>
            <a:r>
              <a:rPr lang="en-US" sz="2200" dirty="0" err="1"/>
              <a:t>будут</a:t>
            </a:r>
            <a:r>
              <a:rPr lang="en-US" sz="2200" dirty="0"/>
              <a:t> </a:t>
            </a:r>
            <a:r>
              <a:rPr lang="en-US" sz="2200" dirty="0" err="1"/>
              <a:t>размечены</a:t>
            </a:r>
            <a:r>
              <a:rPr lang="en-US" sz="2200" dirty="0"/>
              <a:t> </a:t>
            </a:r>
            <a:r>
              <a:rPr lang="en-US" sz="2200" dirty="0" err="1"/>
              <a:t>как</a:t>
            </a:r>
            <a:r>
              <a:rPr lang="en-US" sz="2200" dirty="0"/>
              <a:t> </a:t>
            </a:r>
            <a:r>
              <a:rPr lang="en-US" sz="2200" dirty="0" err="1"/>
              <a:t>нормальные</a:t>
            </a:r>
            <a:r>
              <a:rPr lang="en-US" sz="2200" dirty="0"/>
              <a:t> и </a:t>
            </a:r>
            <a:r>
              <a:rPr lang="en-US" sz="2200" dirty="0" err="1"/>
              <a:t>аномальные</a:t>
            </a:r>
            <a:r>
              <a:rPr lang="en-US" sz="2200" dirty="0"/>
              <a:t>, </a:t>
            </a:r>
            <a:endParaRPr lang="ru-RU" sz="22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sz="2200" dirty="0"/>
              <a:t>к</a:t>
            </a:r>
            <a:r>
              <a:rPr lang="en-US" sz="2200" dirty="0" err="1"/>
              <a:t>ак</a:t>
            </a:r>
            <a:r>
              <a:rPr lang="en-US" sz="2200" dirty="0"/>
              <a:t> </a:t>
            </a:r>
            <a:r>
              <a:rPr lang="en-US" sz="2200" dirty="0" err="1"/>
              <a:t>частично-контролируемое</a:t>
            </a:r>
            <a:r>
              <a:rPr lang="en-US" sz="2200" dirty="0"/>
              <a:t> </a:t>
            </a:r>
            <a:r>
              <a:rPr lang="en-US" sz="2200" dirty="0" err="1"/>
              <a:t>обучение</a:t>
            </a:r>
            <a:r>
              <a:rPr lang="en-US" sz="2200" dirty="0"/>
              <a:t>, </a:t>
            </a:r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будут</a:t>
            </a:r>
            <a:r>
              <a:rPr lang="en-US" sz="2200" dirty="0"/>
              <a:t> </a:t>
            </a:r>
            <a:r>
              <a:rPr lang="en-US" sz="2200" dirty="0" err="1"/>
              <a:t>отмечены</a:t>
            </a:r>
            <a:r>
              <a:rPr lang="en-US" sz="2200" dirty="0"/>
              <a:t> </a:t>
            </a:r>
            <a:r>
              <a:rPr lang="en-US" sz="2200" dirty="0" err="1"/>
              <a:t>только</a:t>
            </a:r>
            <a:r>
              <a:rPr lang="en-US" sz="2200" dirty="0"/>
              <a:t> </a:t>
            </a:r>
            <a:r>
              <a:rPr lang="en-US" sz="2200" dirty="0" err="1"/>
              <a:t>нормальные</a:t>
            </a:r>
            <a:r>
              <a:rPr lang="en-US" sz="2200" dirty="0"/>
              <a:t> </a:t>
            </a:r>
            <a:r>
              <a:rPr lang="en-US" sz="2200" dirty="0" err="1"/>
              <a:t>данные</a:t>
            </a:r>
            <a:r>
              <a:rPr lang="en-US" sz="2200" dirty="0"/>
              <a:t>.</a:t>
            </a:r>
            <a:endParaRPr lang="ru-RU" sz="22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sz="2200" dirty="0"/>
              <a:t>Как задача без учителя, если есть лишь некоторые априорные синтетические правила выявления аномалий.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7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Классическое машинное обучение с учителем</a:t>
            </a:r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07975" y="1028433"/>
            <a:ext cx="11029950" cy="52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В </a:t>
            </a:r>
            <a:r>
              <a:rPr lang="en-US" sz="2200" dirty="0" err="1"/>
              <a:t>ряде</a:t>
            </a:r>
            <a:r>
              <a:rPr lang="en-US" sz="2200" dirty="0"/>
              <a:t> </a:t>
            </a:r>
            <a:r>
              <a:rPr lang="en-US" sz="2200" dirty="0" err="1"/>
              <a:t>приложений</a:t>
            </a:r>
            <a:r>
              <a:rPr lang="en-US" sz="2200" dirty="0"/>
              <a:t> </a:t>
            </a:r>
            <a:r>
              <a:rPr lang="en-US" sz="2200" dirty="0" err="1"/>
              <a:t>анализа</a:t>
            </a:r>
            <a:r>
              <a:rPr lang="en-US" sz="2200" dirty="0"/>
              <a:t> </a:t>
            </a:r>
            <a:r>
              <a:rPr lang="en-US" sz="2200" dirty="0" err="1"/>
              <a:t>временных</a:t>
            </a:r>
            <a:r>
              <a:rPr lang="en-US" sz="2200" dirty="0"/>
              <a:t> </a:t>
            </a:r>
            <a:r>
              <a:rPr lang="en-US" sz="2200" dirty="0" err="1"/>
              <a:t>рядов</a:t>
            </a:r>
            <a:r>
              <a:rPr lang="en-US" sz="2200" dirty="0"/>
              <a:t> </a:t>
            </a:r>
            <a:r>
              <a:rPr lang="en-US" sz="2200" dirty="0" err="1"/>
              <a:t>возникает</a:t>
            </a:r>
            <a:r>
              <a:rPr lang="en-US" sz="2200" dirty="0"/>
              <a:t> </a:t>
            </a:r>
            <a:r>
              <a:rPr lang="en-US" sz="2200" dirty="0" err="1"/>
              <a:t>задача</a:t>
            </a:r>
            <a:r>
              <a:rPr lang="en-US" sz="2200" dirty="0"/>
              <a:t> </a:t>
            </a:r>
            <a:r>
              <a:rPr lang="en-US" sz="2200" dirty="0" err="1"/>
              <a:t>принятия</a:t>
            </a:r>
            <a:r>
              <a:rPr lang="en-US" sz="2200" dirty="0"/>
              <a:t> </a:t>
            </a:r>
            <a:r>
              <a:rPr lang="en-US" sz="2200" dirty="0" err="1"/>
              <a:t>некоторых</a:t>
            </a:r>
            <a:r>
              <a:rPr lang="en-US" sz="2200" dirty="0"/>
              <a:t> </a:t>
            </a:r>
            <a:r>
              <a:rPr lang="en-US" sz="2200" b="1" dirty="0" err="1"/>
              <a:t>дискретных</a:t>
            </a:r>
            <a:r>
              <a:rPr lang="en-US" sz="2200" b="1" dirty="0"/>
              <a:t> </a:t>
            </a:r>
            <a:r>
              <a:rPr lang="en-US" sz="2200" b="1" dirty="0" err="1"/>
              <a:t>решений</a:t>
            </a:r>
            <a:r>
              <a:rPr lang="en-US" sz="2200" b="1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основе</a:t>
            </a:r>
            <a:r>
              <a:rPr lang="en-US" sz="2200" dirty="0"/>
              <a:t> </a:t>
            </a:r>
            <a:r>
              <a:rPr lang="en-US" sz="2200" dirty="0" err="1"/>
              <a:t>данных</a:t>
            </a:r>
            <a:r>
              <a:rPr lang="en-US" sz="2200" dirty="0"/>
              <a:t> (</a:t>
            </a:r>
            <a:r>
              <a:rPr lang="en-US" sz="2200" dirty="0" err="1"/>
              <a:t>то</a:t>
            </a:r>
            <a:r>
              <a:rPr lang="en-US" sz="2200" dirty="0"/>
              <a:t> </a:t>
            </a:r>
            <a:r>
              <a:rPr lang="en-US" sz="2200" dirty="0" err="1"/>
              <a:t>есть</a:t>
            </a:r>
            <a:r>
              <a:rPr lang="en-US" sz="2200" dirty="0"/>
              <a:t> </a:t>
            </a:r>
            <a:r>
              <a:rPr lang="en-US" sz="2200" dirty="0" err="1"/>
              <a:t>счетное</a:t>
            </a:r>
            <a:r>
              <a:rPr lang="en-US" sz="2200" dirty="0"/>
              <a:t> </a:t>
            </a:r>
            <a:r>
              <a:rPr lang="en-US" sz="2200" dirty="0" err="1"/>
              <a:t>множество</a:t>
            </a:r>
            <a:r>
              <a:rPr lang="en-US" sz="2200" dirty="0"/>
              <a:t> </a:t>
            </a:r>
            <a:r>
              <a:rPr lang="en-US" sz="2200" dirty="0" err="1"/>
              <a:t>решений</a:t>
            </a:r>
            <a:r>
              <a:rPr lang="en-US" sz="2200" dirty="0"/>
              <a:t>). </a:t>
            </a:r>
            <a:endParaRPr lang="ru-RU" sz="2200" dirty="0"/>
          </a:p>
          <a:p>
            <a:pPr lvl="1" algn="just">
              <a:lnSpc>
                <a:spcPct val="100000"/>
              </a:lnSpc>
            </a:pPr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обучения</a:t>
            </a:r>
            <a:r>
              <a:rPr lang="en-US" sz="2200" dirty="0"/>
              <a:t> </a:t>
            </a:r>
            <a:r>
              <a:rPr lang="en-US" sz="2200" dirty="0" err="1"/>
              <a:t>модели</a:t>
            </a:r>
            <a:r>
              <a:rPr lang="en-US" sz="2200" dirty="0"/>
              <a:t> </a:t>
            </a:r>
            <a:r>
              <a:rPr lang="en-US" sz="2200" dirty="0" err="1"/>
              <a:t>принятия</a:t>
            </a:r>
            <a:r>
              <a:rPr lang="en-US" sz="2200" dirty="0"/>
              <a:t> </a:t>
            </a:r>
            <a:r>
              <a:rPr lang="en-US" sz="2200" dirty="0" err="1"/>
              <a:t>решений</a:t>
            </a:r>
            <a:r>
              <a:rPr lang="en-US" sz="2200" dirty="0"/>
              <a:t> </a:t>
            </a:r>
            <a:r>
              <a:rPr lang="en-US" sz="2200" dirty="0" err="1"/>
              <a:t>имеется</a:t>
            </a:r>
            <a:r>
              <a:rPr lang="en-US" sz="2200" dirty="0"/>
              <a:t> </a:t>
            </a:r>
            <a:r>
              <a:rPr lang="en-US" sz="2200" dirty="0" err="1"/>
              <a:t>обучающая</a:t>
            </a:r>
            <a:r>
              <a:rPr lang="en-US" sz="2200" dirty="0"/>
              <a:t> </a:t>
            </a:r>
            <a:r>
              <a:rPr lang="en-US" sz="2200" dirty="0" err="1"/>
              <a:t>выборка</a:t>
            </a:r>
            <a:r>
              <a:rPr lang="en-US" sz="2200" dirty="0"/>
              <a:t> </a:t>
            </a:r>
            <a:r>
              <a:rPr lang="en-US" sz="2200" dirty="0" err="1"/>
              <a:t>примеров</a:t>
            </a:r>
            <a:r>
              <a:rPr lang="en-US" sz="2200" dirty="0"/>
              <a:t> с </a:t>
            </a:r>
            <a:r>
              <a:rPr lang="en-US" sz="2200" dirty="0" err="1"/>
              <a:t>известными</a:t>
            </a:r>
            <a:r>
              <a:rPr lang="en-US" sz="2200" dirty="0"/>
              <a:t> </a:t>
            </a:r>
            <a:r>
              <a:rPr lang="en-US" sz="2200" dirty="0" err="1"/>
              <a:t>ответами</a:t>
            </a:r>
            <a:r>
              <a:rPr lang="en-US" sz="2200" dirty="0"/>
              <a:t>, </a:t>
            </a:r>
            <a:r>
              <a:rPr lang="en-US" sz="2200" dirty="0" err="1"/>
              <a:t>то</a:t>
            </a:r>
            <a:r>
              <a:rPr lang="en-US" sz="2200" dirty="0"/>
              <a:t> </a:t>
            </a:r>
            <a:r>
              <a:rPr lang="en-US" sz="2200" dirty="0" err="1"/>
              <a:t>задача</a:t>
            </a:r>
            <a:r>
              <a:rPr lang="en-US" sz="2200" dirty="0"/>
              <a:t> </a:t>
            </a:r>
            <a:r>
              <a:rPr lang="en-US" sz="2200" dirty="0" err="1"/>
              <a:t>будет</a:t>
            </a:r>
            <a:r>
              <a:rPr lang="en-US" sz="2200" dirty="0"/>
              <a:t> </a:t>
            </a:r>
            <a:r>
              <a:rPr lang="en-US" sz="2200" dirty="0" err="1"/>
              <a:t>характеризована</a:t>
            </a:r>
            <a:r>
              <a:rPr lang="en-US" sz="2200" dirty="0"/>
              <a:t> </a:t>
            </a:r>
            <a:r>
              <a:rPr lang="en-US" sz="2200" dirty="0" err="1"/>
              <a:t>как</a:t>
            </a:r>
            <a:r>
              <a:rPr lang="en-US" sz="2200" dirty="0"/>
              <a:t> </a:t>
            </a:r>
            <a:r>
              <a:rPr lang="en-US" sz="2200" dirty="0" err="1"/>
              <a:t>задача</a:t>
            </a:r>
            <a:r>
              <a:rPr lang="en-US" sz="2200" dirty="0"/>
              <a:t> </a:t>
            </a:r>
            <a:r>
              <a:rPr lang="en-US" sz="2200" dirty="0" err="1"/>
              <a:t>классификации</a:t>
            </a:r>
            <a:r>
              <a:rPr lang="en-US" sz="2200" dirty="0"/>
              <a:t>.</a:t>
            </a:r>
            <a:endParaRPr lang="ru-RU" sz="2200" dirty="0"/>
          </a:p>
          <a:p>
            <a:pPr algn="just">
              <a:lnSpc>
                <a:spcPct val="100000"/>
              </a:lnSpc>
            </a:pPr>
            <a:r>
              <a:rPr lang="en-US" sz="2200" b="1" dirty="0" err="1"/>
              <a:t>Примерами</a:t>
            </a:r>
            <a:r>
              <a:rPr lang="en-US" sz="2200" b="1" dirty="0"/>
              <a:t> </a:t>
            </a:r>
            <a:r>
              <a:rPr lang="en-US" sz="2200" b="1" dirty="0" err="1"/>
              <a:t>задач</a:t>
            </a:r>
            <a:r>
              <a:rPr lang="en-US" sz="2200" b="1" dirty="0"/>
              <a:t> </a:t>
            </a:r>
            <a:r>
              <a:rPr lang="en-US" sz="2200" b="1" dirty="0" err="1"/>
              <a:t>классификации</a:t>
            </a:r>
            <a:r>
              <a:rPr lang="en-US" sz="2200" b="1" dirty="0"/>
              <a:t> </a:t>
            </a:r>
            <a:r>
              <a:rPr lang="en-US" sz="2200" b="1" dirty="0" err="1"/>
              <a:t>могут</a:t>
            </a:r>
            <a:r>
              <a:rPr lang="en-US" sz="2200" b="1" dirty="0"/>
              <a:t> </a:t>
            </a:r>
            <a:r>
              <a:rPr lang="en-US" sz="2200" b="1" dirty="0" err="1"/>
              <a:t>стать</a:t>
            </a:r>
            <a:r>
              <a:rPr lang="en-US" sz="2200" dirty="0"/>
              <a:t>:  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en-US" sz="2200" dirty="0" err="1"/>
              <a:t>приняие</a:t>
            </a:r>
            <a:r>
              <a:rPr lang="en-US" sz="2200" dirty="0"/>
              <a:t> </a:t>
            </a:r>
            <a:r>
              <a:rPr lang="en-US" sz="2200" dirty="0" err="1"/>
              <a:t>решений</a:t>
            </a:r>
            <a:r>
              <a:rPr lang="en-US" sz="2200" dirty="0"/>
              <a:t> о </a:t>
            </a:r>
            <a:r>
              <a:rPr lang="en-US" sz="2200" dirty="0" err="1"/>
              <a:t>наличии</a:t>
            </a:r>
            <a:r>
              <a:rPr lang="en-US" sz="2200" dirty="0"/>
              <a:t> </a:t>
            </a:r>
            <a:r>
              <a:rPr lang="en-US" sz="2200" dirty="0" err="1"/>
              <a:t>заболеваний</a:t>
            </a:r>
            <a:r>
              <a:rPr lang="en-US" sz="2200" dirty="0"/>
              <a:t> </a:t>
            </a:r>
            <a:r>
              <a:rPr lang="en-US" sz="2200" dirty="0" err="1"/>
              <a:t>по</a:t>
            </a:r>
            <a:r>
              <a:rPr lang="en-US" sz="2200" dirty="0"/>
              <a:t> </a:t>
            </a:r>
            <a:r>
              <a:rPr lang="en-US" sz="2200" dirty="0" err="1"/>
              <a:t>сигналу</a:t>
            </a:r>
            <a:r>
              <a:rPr lang="en-US" sz="2200" dirty="0"/>
              <a:t> ЭКГ.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en-US" sz="2200" dirty="0" err="1"/>
              <a:t>классификация</a:t>
            </a:r>
            <a:r>
              <a:rPr lang="en-US" sz="2200" dirty="0"/>
              <a:t> </a:t>
            </a:r>
            <a:r>
              <a:rPr lang="en-US" sz="2200" dirty="0" err="1"/>
              <a:t>особенностей</a:t>
            </a:r>
            <a:r>
              <a:rPr lang="en-US" sz="2200" dirty="0"/>
              <a:t> </a:t>
            </a:r>
            <a:r>
              <a:rPr lang="en-US" sz="2200" dirty="0" err="1"/>
              <a:t>речи</a:t>
            </a:r>
            <a:r>
              <a:rPr lang="en-US" sz="2200" dirty="0"/>
              <a:t> </a:t>
            </a:r>
            <a:r>
              <a:rPr lang="en-US" sz="2200" dirty="0" err="1"/>
              <a:t>по</a:t>
            </a:r>
            <a:r>
              <a:rPr lang="en-US" sz="2200" dirty="0"/>
              <a:t> </a:t>
            </a:r>
            <a:r>
              <a:rPr lang="en-US" sz="2200" dirty="0" err="1"/>
              <a:t>аудиозаписи</a:t>
            </a:r>
            <a:r>
              <a:rPr lang="en-US" sz="2200" dirty="0"/>
              <a:t>, </a:t>
            </a:r>
            <a:r>
              <a:rPr lang="en-US" sz="2200" dirty="0" err="1"/>
              <a:t>например</a:t>
            </a:r>
            <a:r>
              <a:rPr lang="en-US" sz="2200" dirty="0"/>
              <a:t> </a:t>
            </a:r>
            <a:r>
              <a:rPr lang="en-US" sz="2200" dirty="0" err="1"/>
              <a:t>поиск</a:t>
            </a:r>
            <a:r>
              <a:rPr lang="en-US" sz="2200" dirty="0"/>
              <a:t> </a:t>
            </a:r>
            <a:r>
              <a:rPr lang="en-US" sz="2200" dirty="0" err="1"/>
              <a:t>одних</a:t>
            </a:r>
            <a:r>
              <a:rPr lang="en-US" sz="2200" dirty="0"/>
              <a:t> и </a:t>
            </a:r>
            <a:r>
              <a:rPr lang="en-US" sz="2200" dirty="0" err="1"/>
              <a:t>тех</a:t>
            </a:r>
            <a:r>
              <a:rPr lang="en-US" sz="2200" dirty="0"/>
              <a:t> </a:t>
            </a:r>
            <a:r>
              <a:rPr lang="en-US" sz="2200" dirty="0" err="1"/>
              <a:t>же</a:t>
            </a:r>
            <a:r>
              <a:rPr lang="en-US" sz="2200" dirty="0"/>
              <a:t> </a:t>
            </a:r>
            <a:r>
              <a:rPr lang="en-US" sz="2200" dirty="0" err="1"/>
              <a:t>фраз</a:t>
            </a:r>
            <a:r>
              <a:rPr lang="en-US" sz="2200" dirty="0"/>
              <a:t>, </a:t>
            </a:r>
            <a:r>
              <a:rPr lang="en-US" sz="2200" dirty="0" err="1"/>
              <a:t>записанных</a:t>
            </a:r>
            <a:r>
              <a:rPr lang="en-US" sz="2200" dirty="0"/>
              <a:t> в </a:t>
            </a:r>
            <a:r>
              <a:rPr lang="en-US" sz="2200" dirty="0" err="1"/>
              <a:t>разных</a:t>
            </a:r>
            <a:r>
              <a:rPr lang="en-US" sz="2200" dirty="0"/>
              <a:t> </a:t>
            </a:r>
            <a:r>
              <a:rPr lang="en-US" sz="2200" dirty="0" err="1"/>
              <a:t>условиях</a:t>
            </a:r>
            <a:r>
              <a:rPr lang="en-US" sz="2200" dirty="0"/>
              <a:t>. 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ru-RU" sz="2200" dirty="0"/>
              <a:t>К</a:t>
            </a:r>
            <a:r>
              <a:rPr lang="en-US" sz="2200" dirty="0" err="1"/>
              <a:t>лассификация</a:t>
            </a:r>
            <a:r>
              <a:rPr lang="en-US" sz="2200" dirty="0"/>
              <a:t> </a:t>
            </a:r>
            <a:r>
              <a:rPr lang="en-US" sz="2200" dirty="0" err="1"/>
              <a:t>типа</a:t>
            </a:r>
            <a:r>
              <a:rPr lang="en-US" sz="2200" dirty="0"/>
              <a:t> </a:t>
            </a:r>
            <a:r>
              <a:rPr lang="en-US" sz="2200" dirty="0" err="1"/>
              <a:t>устройства</a:t>
            </a:r>
            <a:r>
              <a:rPr lang="en-US" sz="2200" dirty="0"/>
              <a:t> </a:t>
            </a:r>
            <a:r>
              <a:rPr lang="en-US" sz="2200" dirty="0" err="1"/>
              <a:t>по</a:t>
            </a:r>
            <a:r>
              <a:rPr lang="en-US" sz="2200" dirty="0"/>
              <a:t> </a:t>
            </a:r>
            <a:r>
              <a:rPr lang="en-US" sz="2200" dirty="0" err="1"/>
              <a:t>потребляемому</a:t>
            </a:r>
            <a:r>
              <a:rPr lang="en-US" sz="2200" dirty="0"/>
              <a:t> </a:t>
            </a:r>
            <a:r>
              <a:rPr lang="en-US" sz="2200" dirty="0" err="1"/>
              <a:t>току</a:t>
            </a:r>
            <a:r>
              <a:rPr lang="en-US" sz="2200" dirty="0"/>
              <a:t> </a:t>
            </a:r>
            <a:r>
              <a:rPr lang="en-US" sz="2200" dirty="0" err="1"/>
              <a:t>или</a:t>
            </a:r>
            <a:r>
              <a:rPr lang="en-US" sz="2200" dirty="0"/>
              <a:t>, </a:t>
            </a:r>
            <a:r>
              <a:rPr lang="en-US" sz="2200" dirty="0" err="1"/>
              <a:t>например</a:t>
            </a:r>
            <a:r>
              <a:rPr lang="en-US" sz="2200" dirty="0"/>
              <a:t>, </a:t>
            </a:r>
            <a:r>
              <a:rPr lang="en-US" sz="2200" dirty="0" err="1"/>
              <a:t>трафиук</a:t>
            </a:r>
            <a:r>
              <a:rPr lang="en-US" sz="2200" dirty="0"/>
              <a:t> в </a:t>
            </a:r>
            <a:r>
              <a:rPr lang="en-US" sz="2200" dirty="0" err="1"/>
              <a:t>сети</a:t>
            </a:r>
            <a:r>
              <a:rPr lang="ru-RU" sz="22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Классификация состояний устройств (их диагностика).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и </a:t>
            </a:r>
            <a:r>
              <a:rPr lang="en-US" sz="2200" dirty="0" err="1"/>
              <a:t>многие</a:t>
            </a:r>
            <a:r>
              <a:rPr lang="en-US" sz="2200" dirty="0"/>
              <a:t> </a:t>
            </a:r>
            <a:r>
              <a:rPr lang="en-US" sz="2200" dirty="0" err="1"/>
              <a:t>другие</a:t>
            </a:r>
            <a:r>
              <a:rPr lang="en-US" sz="2200" dirty="0"/>
              <a:t> </a:t>
            </a:r>
            <a:r>
              <a:rPr lang="en-US" sz="2200" dirty="0" err="1"/>
              <a:t>задачи</a:t>
            </a:r>
            <a:r>
              <a:rPr lang="en-US" sz="2200" dirty="0"/>
              <a:t>. </a:t>
            </a:r>
            <a:endParaRPr lang="ru-RU" sz="2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3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946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Примеры задач классификации</a:t>
            </a:r>
          </a:p>
        </p:txBody>
      </p:sp>
      <p:pic>
        <p:nvPicPr>
          <p:cNvPr id="1026" name="Picture 2" descr="A typical example for time series classification. Given the dataset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870015"/>
            <a:ext cx="5600700" cy="305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eature-based time-series analysis – arXiv Vanit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0"/>
          <a:stretch/>
        </p:blipFill>
        <p:spPr bwMode="auto">
          <a:xfrm>
            <a:off x="487911" y="4315626"/>
            <a:ext cx="7815010" cy="226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hapelet Discovery by Lazy Time Series Classif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978" y="1032369"/>
            <a:ext cx="3228471" cy="311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02921" y="3654083"/>
            <a:ext cx="3787479" cy="31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Сегменты временного ряда.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739" y="1398335"/>
            <a:ext cx="10515600" cy="4351338"/>
          </a:xfrm>
        </p:spPr>
        <p:txBody>
          <a:bodyPr/>
          <a:lstStyle/>
          <a:p>
            <a:r>
              <a:rPr lang="en-US" sz="2200" dirty="0" err="1"/>
              <a:t>Как</a:t>
            </a:r>
            <a:r>
              <a:rPr lang="en-US" sz="2200" dirty="0"/>
              <a:t> </a:t>
            </a:r>
            <a:r>
              <a:rPr lang="en-US" sz="2200" dirty="0" err="1"/>
              <a:t>правило</a:t>
            </a:r>
            <a:r>
              <a:rPr lang="en-US" sz="2200" dirty="0"/>
              <a:t> в  </a:t>
            </a:r>
            <a:r>
              <a:rPr lang="en-US" sz="2200" dirty="0" err="1"/>
              <a:t>подходе</a:t>
            </a:r>
            <a:r>
              <a:rPr lang="en-US" sz="2200" dirty="0"/>
              <a:t> </a:t>
            </a:r>
            <a:r>
              <a:rPr lang="ru-RU" sz="2200" dirty="0"/>
              <a:t>классификации </a:t>
            </a:r>
            <a:r>
              <a:rPr lang="en-US" sz="2200" dirty="0" err="1"/>
              <a:t>предполагается</a:t>
            </a:r>
            <a:r>
              <a:rPr lang="en-US" sz="2200" dirty="0"/>
              <a:t> </a:t>
            </a:r>
            <a:r>
              <a:rPr lang="en-US" sz="2200" dirty="0" err="1"/>
              <a:t>наличие</a:t>
            </a:r>
            <a:r>
              <a:rPr lang="en-US" sz="2200" dirty="0"/>
              <a:t> </a:t>
            </a:r>
            <a:r>
              <a:rPr lang="en-US" sz="2200" dirty="0" err="1"/>
              <a:t>определенного</a:t>
            </a:r>
            <a:r>
              <a:rPr lang="en-US" sz="2200" dirty="0"/>
              <a:t> </a:t>
            </a:r>
            <a:r>
              <a:rPr lang="en-US" sz="2200" dirty="0" err="1"/>
              <a:t>числа</a:t>
            </a:r>
            <a:r>
              <a:rPr lang="en-US" sz="2200" dirty="0"/>
              <a:t> </a:t>
            </a:r>
            <a:r>
              <a:rPr lang="en-US" sz="2200" dirty="0" err="1"/>
              <a:t>сегментов</a:t>
            </a:r>
            <a:r>
              <a:rPr lang="en-US" sz="2200" dirty="0"/>
              <a:t> </a:t>
            </a:r>
            <a:r>
              <a:rPr lang="en-US" sz="2200" dirty="0" err="1"/>
              <a:t>временного</a:t>
            </a:r>
            <a:r>
              <a:rPr lang="en-US" sz="2200" dirty="0"/>
              <a:t> </a:t>
            </a:r>
            <a:r>
              <a:rPr lang="en-US" sz="2200" dirty="0" err="1"/>
              <a:t>ряда</a:t>
            </a:r>
            <a:r>
              <a:rPr lang="en-US" sz="2200" dirty="0"/>
              <a:t>, с </a:t>
            </a:r>
            <a:r>
              <a:rPr lang="en-US" sz="2200" dirty="0" err="1"/>
              <a:t>наличием</a:t>
            </a:r>
            <a:r>
              <a:rPr lang="en-US" sz="2200" dirty="0"/>
              <a:t> </a:t>
            </a:r>
            <a:r>
              <a:rPr lang="en-US" sz="2200" dirty="0" err="1"/>
              <a:t>метки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кажодго</a:t>
            </a:r>
            <a:r>
              <a:rPr lang="en-US" sz="2200" dirty="0"/>
              <a:t> </a:t>
            </a:r>
            <a:r>
              <a:rPr lang="en-US" sz="2200" dirty="0" err="1"/>
              <a:t>из</a:t>
            </a:r>
            <a:r>
              <a:rPr lang="en-US" sz="2200" dirty="0"/>
              <a:t> </a:t>
            </a:r>
            <a:r>
              <a:rPr lang="en-US" sz="2200" dirty="0" err="1"/>
              <a:t>них</a:t>
            </a:r>
            <a:r>
              <a:rPr lang="en-US" sz="2200" dirty="0"/>
              <a:t>. </a:t>
            </a:r>
            <a:endParaRPr lang="ru-RU" sz="2200" dirty="0"/>
          </a:p>
          <a:p>
            <a:pPr lvl="1"/>
            <a:r>
              <a:rPr lang="en-US" sz="2200" dirty="0" err="1"/>
              <a:t>При</a:t>
            </a:r>
            <a:r>
              <a:rPr lang="en-US" sz="2200" dirty="0"/>
              <a:t> </a:t>
            </a:r>
            <a:r>
              <a:rPr lang="en-US" sz="2200" dirty="0" err="1"/>
              <a:t>этом</a:t>
            </a:r>
            <a:r>
              <a:rPr lang="en-US" sz="2200" dirty="0"/>
              <a:t> </a:t>
            </a:r>
            <a:r>
              <a:rPr lang="en-US" sz="2200" dirty="0" err="1"/>
              <a:t>под</a:t>
            </a:r>
            <a:r>
              <a:rPr lang="en-US" sz="2200" dirty="0"/>
              <a:t> </a:t>
            </a:r>
            <a:r>
              <a:rPr lang="en-US" sz="2200" dirty="0" err="1"/>
              <a:t>словом</a:t>
            </a:r>
            <a:r>
              <a:rPr lang="en-US" sz="2200" dirty="0"/>
              <a:t> "</a:t>
            </a:r>
            <a:r>
              <a:rPr lang="en-US" sz="2200" dirty="0" err="1"/>
              <a:t>сегмент</a:t>
            </a:r>
            <a:r>
              <a:rPr lang="en-US" sz="2200" dirty="0"/>
              <a:t>" </a:t>
            </a:r>
            <a:r>
              <a:rPr lang="en-US" sz="2200" dirty="0" err="1"/>
              <a:t>понимается</a:t>
            </a:r>
            <a:r>
              <a:rPr lang="en-US" sz="2200" dirty="0"/>
              <a:t> "</a:t>
            </a:r>
            <a:r>
              <a:rPr lang="en-US" sz="2200" dirty="0" err="1"/>
              <a:t>кусок</a:t>
            </a:r>
            <a:r>
              <a:rPr lang="en-US" sz="2200" dirty="0"/>
              <a:t>" </a:t>
            </a:r>
            <a:r>
              <a:rPr lang="en-US" sz="2200" dirty="0" err="1"/>
              <a:t>временного</a:t>
            </a:r>
            <a:r>
              <a:rPr lang="en-US" sz="2200" dirty="0"/>
              <a:t> </a:t>
            </a:r>
            <a:r>
              <a:rPr lang="en-US" sz="2200" dirty="0" err="1"/>
              <a:t>ряда</a:t>
            </a:r>
            <a:r>
              <a:rPr lang="en-US" sz="2200" dirty="0"/>
              <a:t> </a:t>
            </a:r>
            <a:r>
              <a:rPr lang="en-US" sz="2200" dirty="0" err="1"/>
              <a:t>известной</a:t>
            </a:r>
            <a:r>
              <a:rPr lang="en-US" sz="2200" dirty="0"/>
              <a:t>, </a:t>
            </a:r>
            <a:r>
              <a:rPr lang="en-US" sz="2200" dirty="0" err="1"/>
              <a:t>ограниченной</a:t>
            </a:r>
            <a:r>
              <a:rPr lang="en-US" sz="2200" dirty="0"/>
              <a:t>, </a:t>
            </a:r>
            <a:r>
              <a:rPr lang="en-US" sz="2200" dirty="0" err="1"/>
              <a:t>длины</a:t>
            </a:r>
            <a:r>
              <a:rPr lang="en-US" sz="2200" dirty="0"/>
              <a:t>. </a:t>
            </a:r>
            <a:endParaRPr lang="ru-RU" sz="2200" dirty="0"/>
          </a:p>
          <a:p>
            <a:pPr lvl="1"/>
            <a:r>
              <a:rPr lang="ru-RU" sz="2200" dirty="0"/>
              <a:t>Можно выбрать длину сегмента из априорных синтетических предположений.</a:t>
            </a:r>
          </a:p>
          <a:p>
            <a:pPr lvl="1"/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временной</a:t>
            </a:r>
            <a:r>
              <a:rPr lang="en-US" sz="2200" dirty="0"/>
              <a:t> </a:t>
            </a:r>
            <a:r>
              <a:rPr lang="en-US" sz="2200" dirty="0" err="1"/>
              <a:t>ряд</a:t>
            </a:r>
            <a:r>
              <a:rPr lang="en-US" sz="2200" dirty="0"/>
              <a:t> </a:t>
            </a:r>
            <a:r>
              <a:rPr lang="en-US" sz="2200" dirty="0" err="1"/>
              <a:t>достаточно</a:t>
            </a:r>
            <a:r>
              <a:rPr lang="en-US" sz="2200" dirty="0"/>
              <a:t> </a:t>
            </a:r>
            <a:r>
              <a:rPr lang="en-US" sz="2200" dirty="0" err="1"/>
              <a:t>большой</a:t>
            </a:r>
            <a:r>
              <a:rPr lang="en-US" sz="2200" dirty="0"/>
              <a:t> </a:t>
            </a:r>
            <a:r>
              <a:rPr lang="en-US" sz="2200" dirty="0" err="1"/>
              <a:t>он</a:t>
            </a:r>
            <a:r>
              <a:rPr lang="en-US" sz="2200" dirty="0"/>
              <a:t> </a:t>
            </a:r>
            <a:r>
              <a:rPr lang="en-US" sz="2200" dirty="0" err="1"/>
              <a:t>может</a:t>
            </a:r>
            <a:r>
              <a:rPr lang="en-US" sz="2200" dirty="0"/>
              <a:t> </a:t>
            </a:r>
            <a:r>
              <a:rPr lang="en-US" sz="2200" dirty="0" err="1"/>
              <a:t>быть</a:t>
            </a:r>
            <a:r>
              <a:rPr lang="en-US" sz="2200" dirty="0"/>
              <a:t> </a:t>
            </a:r>
            <a:r>
              <a:rPr lang="en-US" sz="2200" dirty="0" err="1"/>
              <a:t>разделен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несколько</a:t>
            </a:r>
            <a:r>
              <a:rPr lang="en-US" sz="2200" dirty="0"/>
              <a:t> </a:t>
            </a:r>
            <a:r>
              <a:rPr lang="en-US" sz="2200" dirty="0" err="1"/>
              <a:t>сегментов</a:t>
            </a:r>
            <a:r>
              <a:rPr lang="en-US" sz="2200" dirty="0"/>
              <a:t>.</a:t>
            </a:r>
            <a:endParaRPr lang="ru-RU" sz="2200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2751" b="2907"/>
          <a:stretch/>
        </p:blipFill>
        <p:spPr>
          <a:xfrm>
            <a:off x="563574" y="3773837"/>
            <a:ext cx="4607793" cy="28515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164" y="3785633"/>
            <a:ext cx="5023636" cy="2744873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5266532" y="4777098"/>
            <a:ext cx="840337" cy="380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5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680"/>
            <a:ext cx="10515600" cy="1325563"/>
          </a:xfrm>
        </p:spPr>
        <p:txBody>
          <a:bodyPr/>
          <a:lstStyle/>
          <a:p>
            <a:r>
              <a:rPr lang="ru-RU" dirty="0"/>
              <a:t>Классификация – поиск схожести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147" y="1055778"/>
            <a:ext cx="8508067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схожесть</a:t>
            </a:r>
            <a:r>
              <a:rPr lang="en-US" sz="2000" dirty="0"/>
              <a:t> </a:t>
            </a:r>
            <a:r>
              <a:rPr lang="en-US" sz="2000" dirty="0" err="1"/>
              <a:t>может</a:t>
            </a:r>
            <a:r>
              <a:rPr lang="en-US" sz="2000" dirty="0"/>
              <a:t> </a:t>
            </a:r>
            <a:r>
              <a:rPr lang="en-US" sz="2000" dirty="0" err="1"/>
              <a:t>быть</a:t>
            </a:r>
            <a:r>
              <a:rPr lang="en-US" sz="2000" dirty="0"/>
              <a:t> </a:t>
            </a:r>
            <a:r>
              <a:rPr lang="en-US" sz="2000" dirty="0" err="1"/>
              <a:t>разной</a:t>
            </a:r>
            <a:r>
              <a:rPr lang="en-US" sz="2000" dirty="0"/>
              <a:t>, </a:t>
            </a:r>
            <a:r>
              <a:rPr lang="en-US" sz="2000" dirty="0" err="1"/>
              <a:t>например</a:t>
            </a:r>
            <a:r>
              <a:rPr lang="en-US" sz="2000" dirty="0"/>
              <a:t> </a:t>
            </a:r>
            <a:r>
              <a:rPr lang="en-US" sz="2000" dirty="0" err="1"/>
              <a:t>могут</a:t>
            </a:r>
            <a:r>
              <a:rPr lang="en-US" sz="2000" dirty="0"/>
              <a:t> </a:t>
            </a:r>
            <a:r>
              <a:rPr lang="en-US" sz="2000" dirty="0" err="1"/>
              <a:t>быть</a:t>
            </a:r>
            <a:r>
              <a:rPr lang="en-US" sz="2000" dirty="0"/>
              <a:t> </a:t>
            </a:r>
            <a:r>
              <a:rPr lang="en-US" sz="2000" dirty="0" err="1"/>
              <a:t>следующие</a:t>
            </a:r>
            <a:r>
              <a:rPr lang="en-US" sz="2000" dirty="0"/>
              <a:t> </a:t>
            </a:r>
            <a:r>
              <a:rPr lang="en-US" sz="2000" dirty="0" err="1"/>
              <a:t>варианты</a:t>
            </a:r>
            <a:r>
              <a:rPr lang="en-US" sz="2000" dirty="0"/>
              <a:t>:   </a:t>
            </a:r>
            <a:endParaRPr lang="ru-RU" sz="2000" dirty="0"/>
          </a:p>
          <a:p>
            <a:pPr lvl="1"/>
            <a:r>
              <a:rPr lang="ru-RU" sz="2000" b="1" dirty="0"/>
              <a:t>схожесть во временном поведении </a:t>
            </a:r>
            <a:r>
              <a:rPr lang="en-US" sz="2000" dirty="0"/>
              <a:t>(</a:t>
            </a:r>
            <a:r>
              <a:rPr lang="en-US" sz="2000" dirty="0" err="1"/>
              <a:t>рисунок</a:t>
            </a:r>
            <a:r>
              <a:rPr lang="en-US" sz="2000" dirty="0"/>
              <a:t> А).  </a:t>
            </a:r>
            <a:endParaRPr lang="ru-RU" sz="2000" dirty="0"/>
          </a:p>
          <a:p>
            <a:pPr lvl="1"/>
            <a:r>
              <a:rPr lang="en-US" sz="2000" dirty="0" err="1"/>
              <a:t>схожесть</a:t>
            </a:r>
            <a:r>
              <a:rPr lang="en-US" sz="2000" dirty="0"/>
              <a:t> в </a:t>
            </a:r>
            <a:r>
              <a:rPr lang="en-US" sz="2000" dirty="0" err="1"/>
              <a:t>частотном</a:t>
            </a:r>
            <a:r>
              <a:rPr lang="en-US" sz="2000" dirty="0"/>
              <a:t> </a:t>
            </a:r>
            <a:r>
              <a:rPr lang="en-US" sz="2000" dirty="0" err="1"/>
              <a:t>поведении</a:t>
            </a:r>
            <a:r>
              <a:rPr lang="en-US" sz="2000" dirty="0"/>
              <a:t> (</a:t>
            </a:r>
            <a:r>
              <a:rPr lang="en-US" sz="2000" dirty="0" err="1"/>
              <a:t>налчие</a:t>
            </a:r>
            <a:r>
              <a:rPr lang="en-US" sz="2000" dirty="0"/>
              <a:t> </a:t>
            </a:r>
            <a:r>
              <a:rPr lang="en-US" sz="2000" dirty="0" err="1"/>
              <a:t>определннных</a:t>
            </a:r>
            <a:r>
              <a:rPr lang="en-US" sz="2000" dirty="0"/>
              <a:t> </a:t>
            </a:r>
            <a:r>
              <a:rPr lang="en-US" sz="2000" dirty="0" err="1"/>
              <a:t>компонент</a:t>
            </a:r>
            <a:r>
              <a:rPr lang="en-US" sz="2000" dirty="0"/>
              <a:t> в </a:t>
            </a:r>
            <a:r>
              <a:rPr lang="en-US" sz="2000" dirty="0" err="1"/>
              <a:t>спектре</a:t>
            </a:r>
            <a:r>
              <a:rPr lang="en-US" sz="2000" dirty="0"/>
              <a:t>) (</a:t>
            </a:r>
            <a:r>
              <a:rPr lang="en-US" sz="2000" dirty="0" err="1"/>
              <a:t>рисунок</a:t>
            </a:r>
            <a:r>
              <a:rPr lang="en-US" sz="2000" dirty="0"/>
              <a:t> Б).</a:t>
            </a:r>
            <a:endParaRPr lang="ru-RU" sz="2000" dirty="0"/>
          </a:p>
          <a:p>
            <a:pPr lvl="2"/>
            <a:r>
              <a:rPr lang="ru-RU" dirty="0"/>
              <a:t>А также время-частотное поведение.</a:t>
            </a:r>
            <a:r>
              <a:rPr lang="en-US" dirty="0"/>
              <a:t>  </a:t>
            </a:r>
            <a:endParaRPr lang="ru-RU" dirty="0"/>
          </a:p>
          <a:p>
            <a:pPr lvl="1"/>
            <a:r>
              <a:rPr lang="en-US" sz="2000" b="1" dirty="0" err="1"/>
              <a:t>схожесть</a:t>
            </a:r>
            <a:r>
              <a:rPr lang="en-US" sz="2000" b="1" dirty="0"/>
              <a:t> </a:t>
            </a:r>
            <a:r>
              <a:rPr lang="en-US" sz="2000" b="1" dirty="0" err="1"/>
              <a:t>по</a:t>
            </a:r>
            <a:r>
              <a:rPr lang="en-US" sz="2000" b="1" dirty="0"/>
              <a:t> </a:t>
            </a:r>
            <a:r>
              <a:rPr lang="en-US" sz="2000" b="1" dirty="0" err="1"/>
              <a:t>форме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патерн</a:t>
            </a:r>
            <a:r>
              <a:rPr lang="en-US" sz="2000" dirty="0"/>
              <a:t>, </a:t>
            </a:r>
            <a:r>
              <a:rPr lang="en-US" sz="2000" dirty="0" err="1"/>
              <a:t>без</a:t>
            </a:r>
            <a:r>
              <a:rPr lang="en-US" sz="2000" dirty="0"/>
              <a:t> </a:t>
            </a:r>
            <a:r>
              <a:rPr lang="en-US" sz="2000" dirty="0" err="1"/>
              <a:t>привязки</a:t>
            </a:r>
            <a:r>
              <a:rPr lang="en-US" sz="2000" dirty="0"/>
              <a:t> </a:t>
            </a:r>
            <a:r>
              <a:rPr lang="en-US" sz="2000" dirty="0" err="1"/>
              <a:t>ко</a:t>
            </a:r>
            <a:r>
              <a:rPr lang="en-US" sz="2000" dirty="0"/>
              <a:t> </a:t>
            </a:r>
            <a:r>
              <a:rPr lang="en-US" sz="2000" dirty="0" err="1"/>
              <a:t>времени</a:t>
            </a:r>
            <a:r>
              <a:rPr lang="en-US" sz="2000" dirty="0"/>
              <a:t>) (</a:t>
            </a:r>
            <a:r>
              <a:rPr lang="en-US" sz="2000" dirty="0" err="1"/>
              <a:t>рисунок</a:t>
            </a:r>
            <a:r>
              <a:rPr lang="en-US" sz="2000" dirty="0"/>
              <a:t> В).  </a:t>
            </a:r>
            <a:endParaRPr lang="ru-RU" sz="2000" dirty="0"/>
          </a:p>
          <a:p>
            <a:pPr lvl="1"/>
            <a:r>
              <a:rPr lang="en-US" sz="2000" dirty="0" err="1" smtClean="0"/>
              <a:t>схожесть</a:t>
            </a:r>
            <a:r>
              <a:rPr lang="en-US" sz="2000" dirty="0" smtClean="0"/>
              <a:t> </a:t>
            </a:r>
            <a:r>
              <a:rPr lang="en-US" sz="2000" dirty="0" err="1"/>
              <a:t>поведения</a:t>
            </a:r>
            <a:r>
              <a:rPr lang="en-US" sz="2000" dirty="0"/>
              <a:t> </a:t>
            </a:r>
            <a:r>
              <a:rPr lang="en-US" sz="2000" dirty="0" err="1"/>
              <a:t>компонет</a:t>
            </a:r>
            <a:r>
              <a:rPr lang="en-US" sz="2000" dirty="0"/>
              <a:t> (</a:t>
            </a:r>
            <a:r>
              <a:rPr lang="en-US" sz="2000" dirty="0" err="1"/>
              <a:t>монотонный</a:t>
            </a:r>
            <a:r>
              <a:rPr lang="en-US" sz="2000" dirty="0"/>
              <a:t> </a:t>
            </a:r>
            <a:r>
              <a:rPr lang="en-US" sz="2000" dirty="0" err="1"/>
              <a:t>тренд</a:t>
            </a:r>
            <a:r>
              <a:rPr lang="en-US" sz="2000" dirty="0"/>
              <a:t>, </a:t>
            </a:r>
            <a:r>
              <a:rPr lang="en-US" sz="2000" dirty="0" err="1"/>
              <a:t>характер</a:t>
            </a:r>
            <a:r>
              <a:rPr lang="en-US" sz="2000" dirty="0"/>
              <a:t> </a:t>
            </a:r>
            <a:r>
              <a:rPr lang="en-US" sz="2000" dirty="0" err="1"/>
              <a:t>сезонности</a:t>
            </a:r>
            <a:r>
              <a:rPr lang="en-US" sz="2000" dirty="0"/>
              <a:t> и </a:t>
            </a:r>
            <a:r>
              <a:rPr lang="en-US" sz="2000" dirty="0" err="1"/>
              <a:t>т.д</a:t>
            </a:r>
            <a:r>
              <a:rPr lang="en-US" sz="2000" dirty="0"/>
              <a:t>.) (</a:t>
            </a:r>
            <a:r>
              <a:rPr lang="en-US" sz="2000" dirty="0" err="1"/>
              <a:t>рисунок</a:t>
            </a:r>
            <a:r>
              <a:rPr lang="en-US" sz="2000" dirty="0"/>
              <a:t> Г</a:t>
            </a:r>
            <a:r>
              <a:rPr lang="en-US" sz="2000" dirty="0" smtClean="0"/>
              <a:t>).</a:t>
            </a:r>
            <a:endParaRPr lang="ru-RU" sz="2000" dirty="0" smtClean="0"/>
          </a:p>
          <a:p>
            <a:pPr lvl="1"/>
            <a:r>
              <a:rPr lang="ru-RU" sz="2000" b="1" dirty="0"/>
              <a:t>Схожесть по частоте </a:t>
            </a:r>
            <a:r>
              <a:rPr lang="ru-RU" sz="2000" b="1" dirty="0" smtClean="0"/>
              <a:t>повторяемости</a:t>
            </a:r>
            <a:r>
              <a:rPr lang="ru-RU" sz="2000" dirty="0" smtClean="0"/>
              <a:t> паттерна </a:t>
            </a:r>
            <a:r>
              <a:rPr lang="ru-RU" sz="2000" dirty="0"/>
              <a:t>– </a:t>
            </a:r>
            <a:r>
              <a:rPr lang="ru-RU" sz="2000" dirty="0" smtClean="0"/>
              <a:t>шаблона поведения (рисунок Д).</a:t>
            </a:r>
            <a:endParaRPr lang="ru-RU" sz="2000" dirty="0"/>
          </a:p>
          <a:p>
            <a:pPr lvl="1"/>
            <a:endParaRPr lang="ru-RU" sz="2000" dirty="0"/>
          </a:p>
          <a:p>
            <a:endParaRPr lang="ru-RU" sz="2000" dirty="0"/>
          </a:p>
        </p:txBody>
      </p:sp>
      <p:pic>
        <p:nvPicPr>
          <p:cNvPr id="4" name="Picture" descr="image.png"/>
          <p:cNvPicPr/>
          <p:nvPr/>
        </p:nvPicPr>
        <p:blipFill rotWithShape="1">
          <a:blip r:embed="rId2"/>
          <a:srcRect t="54633"/>
          <a:stretch/>
        </p:blipFill>
        <p:spPr bwMode="auto">
          <a:xfrm>
            <a:off x="6096000" y="4310147"/>
            <a:ext cx="5460279" cy="21939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 descr="image.png"/>
          <p:cNvPicPr/>
          <p:nvPr/>
        </p:nvPicPr>
        <p:blipFill rotWithShape="1">
          <a:blip r:embed="rId2"/>
          <a:srcRect b="45141"/>
          <a:stretch/>
        </p:blipFill>
        <p:spPr bwMode="auto">
          <a:xfrm>
            <a:off x="494194" y="4264297"/>
            <a:ext cx="5390827" cy="22856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756" y="2259697"/>
            <a:ext cx="2708100" cy="19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классификации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3803"/>
            <a:ext cx="10515600" cy="4351338"/>
          </a:xfrm>
        </p:spPr>
        <p:txBody>
          <a:bodyPr/>
          <a:lstStyle/>
          <a:p>
            <a:r>
              <a:rPr lang="ru-RU" sz="2200" dirty="0"/>
              <a:t>Методы классификации временных рядов могут быть разделены на группы методов</a:t>
            </a:r>
          </a:p>
          <a:p>
            <a:pPr lvl="1"/>
            <a:r>
              <a:rPr lang="ru-RU" sz="2200" dirty="0"/>
              <a:t>на основе сегментов ряда </a:t>
            </a:r>
            <a:r>
              <a:rPr lang="ru-RU" sz="2200" dirty="0" smtClean="0"/>
              <a:t>(или интервалов внутри сегмента)</a:t>
            </a:r>
            <a:endParaRPr lang="ru-RU" sz="2200" dirty="0"/>
          </a:p>
          <a:p>
            <a:pPr lvl="1"/>
            <a:r>
              <a:rPr lang="ru-RU" sz="2200" dirty="0"/>
              <a:t>и на метода на основе признаков.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3139"/>
          <a:stretch/>
        </p:blipFill>
        <p:spPr>
          <a:xfrm>
            <a:off x="4591128" y="3282375"/>
            <a:ext cx="5626081" cy="2637208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rot="16200000">
            <a:off x="1740089" y="3508210"/>
            <a:ext cx="397380" cy="143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648060" y="4083372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1</a:t>
            </a:r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 rotWithShape="1">
          <a:blip r:embed="rId3"/>
          <a:srcRect t="14294"/>
          <a:stretch/>
        </p:blipFill>
        <p:spPr>
          <a:xfrm>
            <a:off x="481326" y="3714869"/>
            <a:ext cx="3522908" cy="2613366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10217209" y="4469180"/>
            <a:ext cx="430851" cy="296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0648060" y="4432789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34708" y="48256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10217209" y="4149148"/>
            <a:ext cx="430851" cy="296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52927" y="2994058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1</a:t>
            </a:r>
          </a:p>
        </p:txBody>
      </p:sp>
      <p:sp>
        <p:nvSpPr>
          <p:cNvPr id="13" name="Стрелка вправо 12"/>
          <p:cNvSpPr/>
          <p:nvPr/>
        </p:nvSpPr>
        <p:spPr>
          <a:xfrm rot="16200000">
            <a:off x="2370198" y="3440742"/>
            <a:ext cx="397380" cy="143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74928" y="2953368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2</a:t>
            </a:r>
          </a:p>
        </p:txBody>
      </p:sp>
    </p:spTree>
    <p:extLst>
      <p:ext uri="{BB962C8B-B14F-4D97-AF65-F5344CB8AC3E}">
        <p14:creationId xmlns:p14="http://schemas.microsoft.com/office/powerpoint/2010/main" val="9766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1882</Words>
  <Application>Microsoft Office PowerPoint</Application>
  <PresentationFormat>Широкоэкранный</PresentationFormat>
  <Paragraphs>221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Cambria</vt:lpstr>
      <vt:lpstr>Cambria Math</vt:lpstr>
      <vt:lpstr>Consolas</vt:lpstr>
      <vt:lpstr>Courier New</vt:lpstr>
      <vt:lpstr>Helvetica Neue</vt:lpstr>
      <vt:lpstr>Times New Roman</vt:lpstr>
      <vt:lpstr>Тема Office</vt:lpstr>
      <vt:lpstr>Классификаторы  временных рядов</vt:lpstr>
      <vt:lpstr>Задачи с учителем</vt:lpstr>
      <vt:lpstr>Задачи без учителя</vt:lpstr>
      <vt:lpstr>Примечания</vt:lpstr>
      <vt:lpstr>Классическое машинное обучение с учителем</vt:lpstr>
      <vt:lpstr>Примеры задач классификации</vt:lpstr>
      <vt:lpstr>Сегменты временного ряда.</vt:lpstr>
      <vt:lpstr>Классификация – поиск схожести</vt:lpstr>
      <vt:lpstr>Подходы к классификации</vt:lpstr>
      <vt:lpstr>Классическое машинное обучение с учителем</vt:lpstr>
      <vt:lpstr>Методы на основе «сырых данных»</vt:lpstr>
      <vt:lpstr>Расстояние динамической трансформации по времени</vt:lpstr>
      <vt:lpstr>Проблемы базовых классификаторов</vt:lpstr>
      <vt:lpstr>Эластичные меры расстояний</vt:lpstr>
      <vt:lpstr>Методы машинного обучения.  k-ближайших соседей</vt:lpstr>
      <vt:lpstr>Алгоритм DTW</vt:lpstr>
      <vt:lpstr>Алгоритм DTW</vt:lpstr>
      <vt:lpstr>Пример DTW</vt:lpstr>
      <vt:lpstr>Пример DTW</vt:lpstr>
      <vt:lpstr>Пример DTW</vt:lpstr>
      <vt:lpstr>Методы машинного обучения.  k-ближайших соседей</vt:lpstr>
      <vt:lpstr>Типы оценок по сырым данным</vt:lpstr>
      <vt:lpstr>Достоинства интервальных оценок</vt:lpstr>
      <vt:lpstr>Классификаторы на основе шейплетов</vt:lpstr>
      <vt:lpstr>Классификаторы на основе шейплетов</vt:lpstr>
      <vt:lpstr>Классификаторы на основе шейплетов</vt:lpstr>
      <vt:lpstr>Классификаторы на основе шейплетов</vt:lpstr>
      <vt:lpstr>Классификаторы на основе словарей</vt:lpstr>
      <vt:lpstr>Классификаторы на основе словарей</vt:lpstr>
      <vt:lpstr>Классификаторы на основе словарей</vt:lpstr>
      <vt:lpstr>Классификаторы на основе словарей BOSS</vt:lpstr>
      <vt:lpstr>Классификаторы на основе словарей BOSS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AutoRegressive Moving Average models</dc:title>
  <dc:creator>Ронкин Михаил Владимирович</dc:creator>
  <cp:lastModifiedBy>Ронкин Михаил Владимирович</cp:lastModifiedBy>
  <cp:revision>258</cp:revision>
  <dcterms:created xsi:type="dcterms:W3CDTF">2021-11-21T16:45:21Z</dcterms:created>
  <dcterms:modified xsi:type="dcterms:W3CDTF">2024-03-13T13:37:32Z</dcterms:modified>
</cp:coreProperties>
</file>