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412" r:id="rId3"/>
    <p:sldId id="386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6" autoAdjust="0"/>
    <p:restoredTop sz="94660"/>
  </p:normalViewPr>
  <p:slideViewPr>
    <p:cSldViewPr snapToGrid="0">
      <p:cViewPr>
        <p:scale>
          <a:sx n="100" d="100"/>
          <a:sy n="100" d="100"/>
        </p:scale>
        <p:origin x="149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Классификаторы</a:t>
            </a:r>
            <a:br>
              <a:rPr lang="ru-RU" b="1" dirty="0"/>
            </a:br>
            <a:r>
              <a:rPr lang="ru-RU" b="1" dirty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/>
              <a:t>Рекомендуется начинать с наиболее интерпретируемых и понятных точечных признаков. 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То есть двигаться от простого к сложному. 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. Примерами таких для языка </a:t>
            </a:r>
            <a:r>
              <a:rPr lang="ru-RU" altLang="ru-RU" dirty="0" err="1"/>
              <a:t>Python</a:t>
            </a:r>
            <a:r>
              <a:rPr lang="ru-RU" altLang="ru-RU" dirty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2"/>
              </a:rPr>
              <a:t>tsfresh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3"/>
              </a:rPr>
              <a:t>https://tsfresh.readthedocs.io/en/latest/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и 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b="1" dirty="0" err="1"/>
              <a:t>XGBoost</a:t>
            </a:r>
            <a:r>
              <a:rPr lang="en-US" altLang="ru-RU" b="1" dirty="0"/>
              <a:t>, SVM, RF </a:t>
            </a:r>
            <a:r>
              <a:rPr lang="ru-RU" altLang="ru-RU" dirty="0"/>
              <a:t>и другие, так и специализированные.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 большинстве случаев такие фреймворки предоставляют как возможности для выделения признаков, так и для их отбора.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Ряд 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54" y="62909"/>
            <a:ext cx="10515600" cy="5415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719" y="693875"/>
            <a:ext cx="11524366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создание классификатора с </a:t>
            </a:r>
            <a:r>
              <a:rPr lang="ru-RU" sz="2200" b="1" dirty="0"/>
              <a:t>минимальной избыточностью </a:t>
            </a:r>
            <a:r>
              <a:rPr lang="ru-RU" sz="2200" dirty="0"/>
              <a:t>и высокой обобщающей способностью. 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Однако,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ряде случав, подход позволяет </a:t>
            </a:r>
            <a:r>
              <a:rPr lang="ru-RU" sz="2200" b="1" dirty="0"/>
              <a:t>решить задачу на основе интерпретируемых признаков</a:t>
            </a:r>
            <a:r>
              <a:rPr lang="ru-RU" sz="2200" dirty="0"/>
              <a:t>, что может быть предпочтительным.</a:t>
            </a:r>
          </a:p>
          <a:p>
            <a:pPr lvl="1">
              <a:lnSpc>
                <a:spcPct val="100000"/>
              </a:lnSpc>
            </a:pPr>
            <a:r>
              <a:rPr lang="ru-RU" sz="2200" b="1" dirty="0"/>
              <a:t>Возможность хранения только признакового </a:t>
            </a:r>
            <a:r>
              <a:rPr lang="ru-RU" sz="2200" dirty="0"/>
              <a:t>пространства.</a:t>
            </a:r>
          </a:p>
          <a:p>
            <a:pPr lvl="2">
              <a:lnSpc>
                <a:spcPct val="100000"/>
              </a:lnSpc>
            </a:pPr>
            <a:r>
              <a:rPr lang="ru-RU" sz="1800" dirty="0"/>
              <a:t>Иногда большая устойчивость к шумам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Однако</a:t>
            </a:r>
            <a:r>
              <a:rPr lang="ru-RU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/>
              <a:t>Для сложных рядов ручное выделение признаков может не работать – нужно глубокое обучение.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21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/>
              <a:t>Важно заметить, что ряд задач классификации временных рядов предполагает использования много-переменных рядов.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 есть каждый сегмент временного ряда содержит несколько одномерных составляющих.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таких случаях могут быть несколько подходов к выделению признаков: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объединение</a:t>
            </a:r>
            <a:r>
              <a:rPr lang="ru-RU" sz="2200" dirty="0"/>
              <a:t> 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специальных методов, </a:t>
            </a:r>
          </a:p>
          <a:p>
            <a:pPr lvl="3">
              <a:lnSpc>
                <a:spcPct val="100000"/>
              </a:lnSpc>
            </a:pPr>
            <a:r>
              <a:rPr lang="ru-RU" sz="2000" dirty="0"/>
              <a:t>например типа многомерных </a:t>
            </a:r>
            <a:r>
              <a:rPr lang="ru-RU" sz="2000" dirty="0" err="1"/>
              <a:t>шейплеты</a:t>
            </a:r>
            <a:r>
              <a:rPr lang="ru-RU" sz="2000" dirty="0"/>
              <a:t>, многомерные авторегрессии, </a:t>
            </a:r>
            <a:r>
              <a:rPr lang="en-US" sz="2000" dirty="0"/>
              <a:t>PCA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440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b="1" dirty="0"/>
              <a:t>Анализ и обработку признаков во временных рядах </a:t>
            </a:r>
            <a:r>
              <a:rPr lang="en-US" sz="2200" dirty="0" err="1"/>
              <a:t>можно</a:t>
            </a:r>
            <a:r>
              <a:rPr lang="en-US" sz="2200" dirty="0"/>
              <a:t> </a:t>
            </a:r>
            <a:r>
              <a:rPr lang="en-US" sz="2200" dirty="0" err="1"/>
              <a:t>определить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процесс</a:t>
            </a:r>
            <a:r>
              <a:rPr lang="en-US" sz="2200" dirty="0"/>
              <a:t> </a:t>
            </a:r>
            <a:r>
              <a:rPr lang="en-US" sz="2200" dirty="0" err="1"/>
              <a:t>выбора</a:t>
            </a:r>
            <a:r>
              <a:rPr lang="en-US" sz="2200" dirty="0"/>
              <a:t> и </a:t>
            </a:r>
            <a:r>
              <a:rPr lang="en-US" sz="2200" dirty="0" err="1"/>
              <a:t>предварительной</a:t>
            </a:r>
            <a:r>
              <a:rPr lang="en-US" sz="2200" dirty="0"/>
              <a:t> </a:t>
            </a:r>
            <a:r>
              <a:rPr lang="en-US" sz="2200" dirty="0" err="1"/>
              <a:t>обработки</a:t>
            </a:r>
            <a:r>
              <a:rPr lang="en-US" sz="2200" dirty="0"/>
              <a:t> </a:t>
            </a:r>
            <a:r>
              <a:rPr lang="en-US" sz="2200" dirty="0" err="1"/>
              <a:t>значимых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и </a:t>
            </a:r>
            <a:r>
              <a:rPr lang="en-US" sz="2200" dirty="0" err="1"/>
              <a:t>исключения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, </a:t>
            </a:r>
            <a:r>
              <a:rPr lang="en-US" sz="2200" dirty="0" err="1"/>
              <a:t>которые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имеют</a:t>
            </a:r>
            <a:r>
              <a:rPr lang="en-US" sz="2200" dirty="0"/>
              <a:t> </a:t>
            </a:r>
            <a:r>
              <a:rPr lang="en-US" sz="2200" dirty="0" err="1"/>
              <a:t>отношения</a:t>
            </a:r>
            <a:r>
              <a:rPr lang="en-US" sz="2200" dirty="0"/>
              <a:t> к </a:t>
            </a:r>
            <a:r>
              <a:rPr lang="en-US" sz="2200" dirty="0" err="1"/>
              <a:t>задаче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и обработка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</a:t>
            </a:r>
            <a:r>
              <a:rPr lang="en-US" sz="2200" dirty="0" err="1"/>
              <a:t>облегча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понимание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сокраща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вычислений</a:t>
            </a:r>
            <a:r>
              <a:rPr lang="en-US" sz="2200" dirty="0"/>
              <a:t>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требования</a:t>
            </a:r>
            <a:r>
              <a:rPr lang="en-US" sz="2200" dirty="0"/>
              <a:t> к </a:t>
            </a:r>
            <a:r>
              <a:rPr lang="en-US" sz="2200" dirty="0" err="1"/>
              <a:t>хранению</a:t>
            </a:r>
            <a:r>
              <a:rPr lang="en-US" sz="2200" dirty="0"/>
              <a:t>, </a:t>
            </a:r>
            <a:r>
              <a:rPr lang="en-US" sz="2200" dirty="0" err="1"/>
              <a:t>так</a:t>
            </a:r>
            <a:r>
              <a:rPr lang="en-US" sz="2200" dirty="0"/>
              <a:t>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изучение</a:t>
            </a:r>
            <a:r>
              <a:rPr lang="en-US" sz="2200" dirty="0"/>
              <a:t> </a:t>
            </a:r>
            <a:r>
              <a:rPr lang="en-US" sz="2200" dirty="0" err="1"/>
              <a:t>моделей</a:t>
            </a:r>
            <a:r>
              <a:rPr lang="en-US" sz="2200" dirty="0"/>
              <a:t> </a:t>
            </a:r>
            <a:r>
              <a:rPr lang="en-US" sz="2200" dirty="0" err="1"/>
              <a:t>становится</a:t>
            </a:r>
            <a:r>
              <a:rPr lang="en-US" sz="2200" dirty="0"/>
              <a:t> </a:t>
            </a:r>
            <a:r>
              <a:rPr lang="en-US" sz="2200" dirty="0" err="1"/>
              <a:t>более</a:t>
            </a:r>
            <a:r>
              <a:rPr lang="en-US" sz="2200" dirty="0"/>
              <a:t> </a:t>
            </a:r>
            <a:r>
              <a:rPr lang="en-US" sz="2200" dirty="0" err="1"/>
              <a:t>простым</a:t>
            </a:r>
            <a:r>
              <a:rPr lang="en-US" sz="2200" dirty="0"/>
              <a:t> </a:t>
            </a:r>
            <a:r>
              <a:rPr lang="en-US" sz="2200" dirty="0" err="1"/>
              <a:t>процессом</a:t>
            </a:r>
            <a:r>
              <a:rPr lang="en-US" sz="2200" dirty="0"/>
              <a:t>.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Также в ряде случаев позволяет повысить точность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7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dirty="0"/>
              <a:t>Отбор признаков</a:t>
            </a:r>
          </a:p>
          <a:p>
            <a:pPr lvl="1" algn="just"/>
            <a:r>
              <a:rPr lang="ru-RU" sz="2200" b="1" dirty="0"/>
              <a:t>М</a:t>
            </a:r>
            <a:r>
              <a:rPr lang="en-US" sz="2200" b="1" dirty="0" err="1"/>
              <a:t>етоды</a:t>
            </a:r>
            <a:r>
              <a:rPr lang="en-US" sz="2200" dirty="0"/>
              <a:t> </a:t>
            </a:r>
            <a:r>
              <a:rPr lang="ru-RU" sz="2200" b="1" dirty="0"/>
              <a:t>оборачивания</a:t>
            </a:r>
            <a:r>
              <a:rPr lang="ru-RU" sz="2200" dirty="0"/>
              <a:t> - используются</a:t>
            </a:r>
            <a:r>
              <a:rPr lang="en-US" sz="2200" dirty="0"/>
              <a:t> </a:t>
            </a:r>
            <a:r>
              <a:rPr lang="en-US" sz="2200" dirty="0" err="1"/>
              <a:t>предопределенны</a:t>
            </a:r>
            <a:r>
              <a:rPr lang="ru-RU" sz="2200" dirty="0"/>
              <a:t>е</a:t>
            </a:r>
            <a:r>
              <a:rPr lang="en-US" sz="2200" dirty="0"/>
              <a:t> 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определения</a:t>
            </a:r>
            <a:r>
              <a:rPr lang="en-US" sz="2200" dirty="0"/>
              <a:t> </a:t>
            </a:r>
            <a:r>
              <a:rPr lang="en-US" sz="2200" dirty="0" err="1"/>
              <a:t>качества</a:t>
            </a:r>
            <a:r>
              <a:rPr lang="en-US" sz="2200" dirty="0"/>
              <a:t> </a:t>
            </a:r>
            <a:r>
              <a:rPr lang="en-US" sz="2200" dirty="0" err="1"/>
              <a:t>выбранных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в </a:t>
            </a:r>
            <a:r>
              <a:rPr lang="en-US" sz="2200" dirty="0" err="1"/>
              <a:t>соответствии</a:t>
            </a:r>
            <a:r>
              <a:rPr lang="en-US" sz="2200" dirty="0"/>
              <a:t> с </a:t>
            </a:r>
            <a:r>
              <a:rPr lang="ru-RU" sz="2200" dirty="0"/>
              <a:t>заданной </a:t>
            </a:r>
            <a:r>
              <a:rPr lang="en-US" sz="2200" dirty="0" err="1"/>
              <a:t>метрикой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важность признаков для леса.</a:t>
            </a:r>
            <a:endParaRPr lang="en-US" sz="2200" dirty="0"/>
          </a:p>
          <a:p>
            <a:pPr lvl="2" algn="just"/>
            <a:r>
              <a:rPr lang="ru-RU" sz="2200" dirty="0"/>
              <a:t>Отбор комбинаций признаков.</a:t>
            </a:r>
            <a:endParaRPr lang="en-US" sz="2200" dirty="0"/>
          </a:p>
          <a:p>
            <a:pPr lvl="1" algn="just"/>
            <a:r>
              <a:rPr lang="en-US" sz="2200" b="1" dirty="0" err="1"/>
              <a:t>Методы</a:t>
            </a:r>
            <a:r>
              <a:rPr lang="en-US" sz="2200" b="1" dirty="0"/>
              <a:t> </a:t>
            </a:r>
            <a:r>
              <a:rPr lang="en-US" sz="2200" b="1" dirty="0" err="1"/>
              <a:t>фильтрации</a:t>
            </a:r>
            <a:r>
              <a:rPr lang="en-US" sz="2200" dirty="0"/>
              <a:t> </a:t>
            </a:r>
            <a:r>
              <a:rPr lang="ru-RU" sz="2200" b="1" dirty="0"/>
              <a:t>признаков</a:t>
            </a:r>
            <a:r>
              <a:rPr lang="ru-RU" sz="2200" dirty="0"/>
              <a:t> </a:t>
            </a:r>
            <a:r>
              <a:rPr lang="en-US" sz="2200" dirty="0" err="1"/>
              <a:t>применя</a:t>
            </a:r>
            <a:r>
              <a:rPr lang="ru-RU" sz="2200" dirty="0" err="1"/>
              <a:t>ются</a:t>
            </a:r>
            <a:r>
              <a:rPr lang="en-US" sz="2200" dirty="0"/>
              <a:t> </a:t>
            </a:r>
            <a:r>
              <a:rPr lang="en-US" sz="2200" dirty="0" err="1"/>
              <a:t>статистические</a:t>
            </a:r>
            <a:r>
              <a:rPr lang="en-US" sz="2200" dirty="0"/>
              <a:t> </a:t>
            </a:r>
            <a:r>
              <a:rPr lang="en-US" sz="2200" dirty="0" err="1"/>
              <a:t>меры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 </a:t>
            </a:r>
            <a:r>
              <a:rPr lang="en-US" sz="2200" dirty="0" err="1"/>
              <a:t>набора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корреляция признаков </a:t>
            </a:r>
          </a:p>
          <a:p>
            <a:pPr lvl="2" algn="just"/>
            <a:r>
              <a:rPr lang="ru-RU" sz="2200" dirty="0"/>
              <a:t>Или </a:t>
            </a:r>
            <a:r>
              <a:rPr lang="en-US" sz="2200" dirty="0"/>
              <a:t>ANOVA</a:t>
            </a:r>
          </a:p>
          <a:p>
            <a:pPr lvl="1" algn="just"/>
            <a:r>
              <a:rPr lang="ru-RU" sz="2200" b="1" dirty="0"/>
              <a:t>В</a:t>
            </a:r>
            <a:r>
              <a:rPr lang="en-US" sz="2200" b="1" dirty="0" err="1"/>
              <a:t>стр</a:t>
            </a:r>
            <a:r>
              <a:rPr lang="ru-RU" sz="2200" b="1" dirty="0" err="1"/>
              <a:t>аевымые</a:t>
            </a:r>
            <a:r>
              <a:rPr lang="en-US" sz="2200" b="1" dirty="0"/>
              <a:t> </a:t>
            </a:r>
            <a:r>
              <a:rPr lang="en-US" sz="2200" b="1" dirty="0" err="1"/>
              <a:t>методы</a:t>
            </a:r>
            <a:r>
              <a:rPr lang="en-US" sz="2200" dirty="0"/>
              <a:t> </a:t>
            </a:r>
            <a:r>
              <a:rPr lang="en-US" sz="2200" dirty="0" err="1"/>
              <a:t>одновременная</a:t>
            </a:r>
            <a:r>
              <a:rPr lang="en-US" sz="2200" dirty="0"/>
              <a:t> </a:t>
            </a:r>
            <a:r>
              <a:rPr lang="en-US" sz="2200" dirty="0" err="1"/>
              <a:t>подгонка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и </a:t>
            </a:r>
            <a:r>
              <a:rPr lang="en-US" sz="2200" dirty="0" err="1"/>
              <a:t>выбор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</a:t>
            </a:r>
            <a:r>
              <a:rPr lang="en-US" sz="2200" dirty="0"/>
              <a:t>L1 </a:t>
            </a:r>
            <a:r>
              <a:rPr lang="ru-RU" sz="2200" dirty="0"/>
              <a:t>регуляризация.</a:t>
            </a:r>
            <a:endParaRPr lang="en-US" sz="2200" dirty="0"/>
          </a:p>
          <a:p>
            <a:pPr algn="l" rtl="0"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446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/>
              <a:t>Time-Series-Forest </a:t>
            </a:r>
            <a:r>
              <a:rPr lang="ru-RU" sz="2200" dirty="0"/>
              <a:t>TSF адаптирует классификатор случайного леса к временному ряду.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 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выбранных 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интервала производится оценка,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среднее значение,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стандартное отклонение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и наклон линейного тренда.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Возможны 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каждого 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1711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В оригинальной работе авторы также предложили особый критерий расщеплений в дереве.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Отметим, что в общем случае алгоритм TSF не ограничивается предложенными авторами 3 признаками.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Например, авторы подхода </a:t>
            </a:r>
            <a:r>
              <a:rPr lang="ru-RU" altLang="ru-RU" sz="2200" b="1" dirty="0"/>
              <a:t>Catch22</a:t>
            </a:r>
            <a:r>
              <a:rPr lang="ru-RU" altLang="ru-RU" sz="2200" dirty="0"/>
              <a:t> предложили 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dirty="0"/>
              <a:t> </a:t>
            </a:r>
            <a:r>
              <a:rPr lang="ru-RU" altLang="ru-RU" sz="2200" b="1" dirty="0" err="1"/>
              <a:t>Canonical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Forest</a:t>
            </a:r>
            <a:r>
              <a:rPr lang="ru-RU" altLang="ru-RU" sz="2200" b="1" dirty="0"/>
              <a:t> (CIF)</a:t>
            </a:r>
            <a:r>
              <a:rPr lang="ru-RU" altLang="ru-RU" sz="2200" dirty="0"/>
              <a:t>: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набор 22 признаков 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совместно с подходом TSF для построения деревьев.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05" y="3332136"/>
            <a:ext cx="4317273" cy="35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</a:p>
          <a:p>
            <a:r>
              <a:rPr lang="ru-RU" altLang="ru-RU" sz="2000" i="1" dirty="0">
                <a:latin typeface="-apple-system"/>
              </a:rPr>
              <a:t>Однако,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307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Подход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/>
              <a:t> предложен как учитывающий как глобальные признаки (по всему сегменту временного ряда), так и локальные (полученные по случайным интервалам в рамках сегмента).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участка ряда выделяются векторные признаки: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автокорреляционной функции и функций ЧАКФ;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функции.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последний 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случая выбранного пространства признаков строится отдельное дерево. </a:t>
            </a:r>
          </a:p>
          <a:p>
            <a:pPr lvl="2" eaLnBrk="0" fontAlgn="base" hangingPunct="0">
              <a:lnSpc>
                <a:spcPct val="100000"/>
              </a:lnSpc>
              <a:spcBef>
                <a:spcPts val="600"/>
              </a:spcBef>
              <a:tabLst>
                <a:tab pos="2154238" algn="l"/>
              </a:tabLst>
            </a:pPr>
            <a:r>
              <a:rPr lang="ru-RU" altLang="ru-RU" sz="2200" dirty="0"/>
              <a:t>В оригинальной статье авторы рекомендуют строить одно глобальное дерево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dirty="0"/>
              <a:t>(по всему сегменту ряда) и ∼500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42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Вероятности 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Если признаки не удаётся полностью формализовать, то, не полностью вручную описанное признаковое пространство может привести к потери точности и/или обобщающей способности.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Для таких задач, на практике, методы на основе данных и на основе признаков могут быть объединены в ансамбли таким образом, чтобы учесть преимущества и недостатки тех и других подходов.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При 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194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4862557" y="4566607"/>
            <a:ext cx="4903861" cy="13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217910" y="4650331"/>
            <a:ext cx="4579834" cy="1244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681" y="4461799"/>
            <a:ext cx="1996853" cy="14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гетерогенных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Например, в ансамбль объедены могут быть подходы: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работу с временными признаками (такие, как </a:t>
            </a:r>
            <a:r>
              <a:rPr lang="ru-RU" altLang="ru-RU" sz="2200" dirty="0" err="1"/>
              <a:t>TSForest</a:t>
            </a:r>
            <a:r>
              <a:rPr lang="ru-RU" altLang="ru-RU" sz="2200" dirty="0"/>
              <a:t>);</a:t>
            </a:r>
            <a:br>
              <a:rPr lang="ru-RU" altLang="ru-RU" sz="2200" dirty="0"/>
            </a:br>
            <a:r>
              <a:rPr lang="ru-RU" altLang="ru-RU" sz="2200" dirty="0"/>
              <a:t>ориентированные на работу в спектральной области (такие, как RISE);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обработку некоторых шаблонов формы (такие, как </a:t>
            </a:r>
            <a:r>
              <a:rPr lang="ru-RU" altLang="ru-RU" sz="2200" dirty="0" err="1"/>
              <a:t>Шейплеты</a:t>
            </a:r>
            <a:r>
              <a:rPr lang="ru-RU" altLang="ru-RU" sz="2200" dirty="0"/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и ориентированные на обработку повторяющихся шаблонов формы </a:t>
            </a:r>
            <a:br>
              <a:rPr lang="ru-RU" altLang="ru-RU" sz="2200" dirty="0"/>
            </a:br>
            <a:r>
              <a:rPr lang="ru-RU" altLang="ru-RU" sz="2200" dirty="0"/>
              <a:t>(такие, как словари BOSS)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37883" y="4233393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41327" y="4341730"/>
            <a:ext cx="5196556" cy="18352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487055" y="3875628"/>
            <a:ext cx="5704945" cy="25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основе признаков преобразованных данных, основанных на так называемых  </a:t>
            </a:r>
            <a:r>
              <a:rPr lang="ru-RU" sz="2000" b="1" dirty="0"/>
              <a:t>ROCKET преобразованиях</a:t>
            </a:r>
            <a:r>
              <a:rPr lang="ru-RU" sz="2000" dirty="0"/>
              <a:t>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сверточных ядер со случайными параметрами и в большом количестве.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</a:t>
            </a:r>
            <a:br>
              <a:rPr lang="ru-RU" sz="2000" dirty="0"/>
            </a:br>
            <a:r>
              <a:rPr lang="ru-RU" sz="2000" dirty="0"/>
              <a:t>(после преобразований):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максимальное значение 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 соотношение положительных значений ко всем (</a:t>
            </a:r>
            <a:r>
              <a:rPr lang="ru-RU" sz="1600" dirty="0" err="1"/>
              <a:t>ppv</a:t>
            </a:r>
            <a:r>
              <a:rPr lang="ru-RU" sz="1600" dirty="0"/>
              <a:t>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4228173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latin typeface="-apple-system"/>
              </a:rPr>
              <a:t>Подход является 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" y="5391957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длина ядра,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распределения значений весовых 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смещение 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и 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Как правило число генерируемы таким образом фильтров ∼10 000.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максимальное значение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Одна из модификаций алгоритма (от авторов оригинальной работы) 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признак </a:t>
            </a:r>
            <a:r>
              <a:rPr lang="en-US" altLang="ru-RU" sz="2200" dirty="0" err="1"/>
              <a:t>ppv</a:t>
            </a:r>
            <a:endParaRPr lang="en-US" altLang="ru-RU" sz="22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Arial" panose="020B0604020202020204" pitchFamily="34" charset="0"/>
              </a:rPr>
              <a:t>После выбора ядер – можно провести их селекцию.</a:t>
            </a: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4662008" y="3468769"/>
            <a:ext cx="6938819" cy="31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Многомерный </a:t>
            </a:r>
            <a:r>
              <a:rPr lang="en-US" dirty="0"/>
              <a:t>ROCKET</a:t>
            </a:r>
            <a:endParaRPr lang="ru-RU" dirty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93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63" y="2314940"/>
            <a:ext cx="6701737" cy="4356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BOSS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8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Прогнозы 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en-US" sz="2200" dirty="0"/>
              <a:t> </a:t>
            </a:r>
            <a:r>
              <a:rPr lang="ru-RU" sz="2200" dirty="0"/>
              <a:t>(форма),</a:t>
            </a:r>
          </a:p>
          <a:p>
            <a:pPr lvl="1"/>
            <a:r>
              <a:rPr lang="ru-RU" sz="2200" dirty="0"/>
              <a:t>БОСС (повтор форм),</a:t>
            </a:r>
          </a:p>
          <a:p>
            <a:pPr lvl="1"/>
            <a:r>
              <a:rPr lang="ru-RU" sz="2200" dirty="0"/>
              <a:t>Лес временных рядов (временные признаки),</a:t>
            </a:r>
          </a:p>
          <a:p>
            <a:pPr lvl="1"/>
            <a:r>
              <a:rPr lang="en-US" sz="2200" dirty="0"/>
              <a:t>RISE</a:t>
            </a:r>
            <a:r>
              <a:rPr lang="ru-RU" sz="2200" dirty="0"/>
              <a:t> (частотные </a:t>
            </a:r>
            <a:r>
              <a:rPr lang="ru-RU" sz="2200" dirty="0" err="1"/>
              <a:t>пизнаки</a:t>
            </a:r>
            <a:r>
              <a:rPr lang="ru-RU" sz="2200" dirty="0"/>
              <a:t>).</a:t>
            </a:r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вероятность каждого класса.</a:t>
            </a:r>
          </a:p>
          <a:p>
            <a:pPr lvl="0"/>
            <a:r>
              <a:rPr lang="ru-RU" sz="2200" dirty="0"/>
              <a:t>блок управления объединяет эти вероятности с обучаемыми всеми (CAPWE).</a:t>
            </a:r>
          </a:p>
          <a:p>
            <a:pPr lvl="0"/>
            <a:r>
              <a:rPr lang="ru-RU" sz="2200" dirty="0"/>
              <a:t>Веса назначаются как относительная оценка качества классификатора, </a:t>
            </a:r>
            <a:br>
              <a:rPr lang="ru-RU" sz="2200" dirty="0"/>
            </a:br>
            <a:r>
              <a:rPr lang="ru-RU" sz="2200" dirty="0"/>
              <a:t>найденного на 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326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 2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endParaRPr lang="ru-RU" sz="2200" dirty="0"/>
          </a:p>
        </p:txBody>
      </p:sp>
      <p:pic>
        <p:nvPicPr>
          <p:cNvPr id="1026" name="Picture 2" descr="https://timeseriesclassification.com/images/papers/hive_cote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6" y="846034"/>
            <a:ext cx="7016097" cy="46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62750" y="648308"/>
            <a:ext cx="48196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Иерархический коллектив голосов ансамблей, основанных на преобразовании (HIVE-COTE), представляет собой гетерогенный мета-ансамбль для классификации временных рядов. HIVE-COTE формирует свой ансамбль из классификаторов нескольких доменов, включая </a:t>
            </a:r>
            <a:r>
              <a:rPr lang="ru-RU" sz="1400" dirty="0" err="1"/>
              <a:t>фазонезависимые</a:t>
            </a:r>
            <a:r>
              <a:rPr lang="ru-RU" sz="1400" dirty="0"/>
              <a:t> </a:t>
            </a:r>
            <a:r>
              <a:rPr lang="ru-RU" sz="1400" dirty="0" err="1"/>
              <a:t>шейплеты</a:t>
            </a:r>
            <a:r>
              <a:rPr lang="ru-RU" sz="1400" dirty="0"/>
              <a:t>, словари на основе набора слов и фазозависимые интервалы. С тех пор как он был впервые предложен в 2016 году, алгоритм оставался на самом современном уровне точности в архиве классификации временных рядов UCR. Со временем он постепенно обновлялся, достигнув своего нынешнего состояния - HIVE-COTE 1.0. За это время был предложен ряд алгоритмов, которые соответствуют точности HIVE-COTE. Мы предлагаем комплексные изменения в алгоритме HIVE-COTE, которые значительно улучшают его точность и удобство использования, представляя это обновление как HIVE-COTE 2.0. Мы представляем два новых классификатора, ансамбль временных словарей (TDE) и канонический интервальный лес с разнообразным представлением (</a:t>
            </a:r>
            <a:r>
              <a:rPr lang="ru-RU" sz="1400" dirty="0" err="1"/>
              <a:t>DrCIF</a:t>
            </a:r>
            <a:r>
              <a:rPr lang="ru-RU" sz="1400" dirty="0"/>
              <a:t>), которые заменяют существующие элементы ансамбля. Кроме того, мы представляем </a:t>
            </a:r>
            <a:r>
              <a:rPr lang="ru-RU" sz="1400" dirty="0" err="1"/>
              <a:t>Arsenal</a:t>
            </a:r>
            <a:r>
              <a:rPr lang="ru-RU" sz="1400" dirty="0"/>
              <a:t>, ансамбль классификаторов ROCKET в качестве нового компонента HIVE-COTE 2.0. Мы демонстрируем, что HIVE-COTE 2.0 значительно точнее, чем текущее состояние техники, на 112 одномерных архивных наборах данных UCR и 26 многомерных архивных наборах данных UEA.</a:t>
            </a:r>
          </a:p>
        </p:txBody>
      </p:sp>
    </p:spTree>
    <p:extLst>
      <p:ext uri="{BB962C8B-B14F-4D97-AF65-F5344CB8AC3E}">
        <p14:creationId xmlns:p14="http://schemas.microsoft.com/office/powerpoint/2010/main" val="20880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r>
              <a:rPr lang="ru-RU" sz="2200" dirty="0"/>
              <a:t>Признаки - это определенные регулярные характеристиках для каждой последовательности.  </a:t>
            </a:r>
          </a:p>
          <a:p>
            <a:r>
              <a:rPr lang="ru-RU" sz="2200" dirty="0"/>
              <a:t>Признаки:</a:t>
            </a:r>
          </a:p>
          <a:p>
            <a:pPr lvl="1"/>
            <a:r>
              <a:rPr lang="ru-RU" sz="2200" dirty="0"/>
              <a:t>Регулярны для набора данных.</a:t>
            </a:r>
          </a:p>
          <a:p>
            <a:pPr lvl="1"/>
            <a:r>
              <a:rPr lang="ru-RU" sz="2200" dirty="0"/>
              <a:t>Отражают класс (регулярны для класса).</a:t>
            </a:r>
          </a:p>
          <a:p>
            <a:pPr lvl="1"/>
            <a:r>
              <a:rPr lang="ru-RU" sz="2200" dirty="0"/>
              <a:t>Не коррелируют друг с другом (иначе избыточны!).</a:t>
            </a:r>
          </a:p>
          <a:p>
            <a:pPr lvl="2"/>
            <a:r>
              <a:rPr lang="ru-RU" sz="1800" dirty="0"/>
              <a:t>Можно решить отбором признаков.</a:t>
            </a:r>
          </a:p>
          <a:p>
            <a:pPr lvl="1"/>
            <a:r>
              <a:rPr lang="ru-RU" sz="2200" dirty="0"/>
              <a:t>Позволяют различать классы как можно более четко.</a:t>
            </a:r>
          </a:p>
          <a:p>
            <a:pPr lvl="2"/>
            <a:r>
              <a:rPr lang="ru-RU" sz="1800" dirty="0"/>
              <a:t>А еще можно преобразовать признаки.</a:t>
            </a:r>
          </a:p>
          <a:p>
            <a:pPr lvl="1"/>
            <a:r>
              <a:rPr lang="ru-RU" sz="2000" dirty="0"/>
              <a:t>Экзогенные факторы – тоже могут быть признаками.</a:t>
            </a:r>
          </a:p>
          <a:p>
            <a:pPr lvl="1"/>
            <a:r>
              <a:rPr lang="ru-RU" sz="2200" dirty="0"/>
              <a:t>Пространство признаков должно быть достаточным для проведения классификации.</a:t>
            </a:r>
          </a:p>
          <a:p>
            <a:pPr lvl="2"/>
            <a:r>
              <a:rPr lang="ru-RU" sz="1800" dirty="0"/>
              <a:t>От этого будет зависеть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2325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03098" y="1275255"/>
            <a:ext cx="7349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Примеры про 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2093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980" y="1219200"/>
            <a:ext cx="11640094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 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быть</a:t>
            </a:r>
            <a:endParaRPr lang="ru-RU" sz="2200" dirty="0"/>
          </a:p>
          <a:p>
            <a:pPr lvl="2">
              <a:lnSpc>
                <a:spcPct val="100000"/>
              </a:lnSpc>
            </a:pPr>
            <a:r>
              <a:rPr lang="ru-RU" dirty="0"/>
              <a:t>Детерминированными</a:t>
            </a:r>
            <a:r>
              <a:rPr lang="en-US" dirty="0"/>
              <a:t> (</a:t>
            </a:r>
            <a:r>
              <a:rPr lang="ru-RU" dirty="0"/>
              <a:t>за ранее). 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случайно.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путем оптимизации как </a:t>
            </a:r>
            <a:r>
              <a:rPr lang="ru-RU" dirty="0" err="1"/>
              <a:t>гиперпараметр</a:t>
            </a:r>
            <a:r>
              <a:rPr lang="ru-RU" dirty="0"/>
              <a:t>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Интервалы могут быть разной длины.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точечными 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авторегрессии).</a:t>
            </a:r>
          </a:p>
        </p:txBody>
      </p:sp>
    </p:spTree>
    <p:extLst>
      <p:ext uri="{BB962C8B-B14F-4D97-AF65-F5344CB8AC3E}">
        <p14:creationId xmlns:p14="http://schemas.microsoft.com/office/powerpoint/2010/main" val="840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/>
              <a:t>Перед выделением признаков ряд может быть </a:t>
            </a:r>
            <a:r>
              <a:rPr lang="ru-RU" sz="2200" dirty="0" err="1"/>
              <a:t>предобработан</a:t>
            </a:r>
            <a:r>
              <a:rPr lang="ru-RU" sz="2200" dirty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12584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В ряде случаев достаточно выделить лишь простые статистические признаки, (среднее или стандартное отклонение) для каждого сегмента временного ряда.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Далее таблица , по ней напр. логистическая регрессия, (каждая запись: признаки, метка класса).</a:t>
            </a:r>
          </a:p>
          <a:p>
            <a:pPr marL="228600" lvl="1">
              <a:lnSpc>
                <a:spcPct val="130000"/>
              </a:lnSpc>
              <a:spcBef>
                <a:spcPts val="0"/>
              </a:spcBef>
            </a:pPr>
            <a:r>
              <a:rPr lang="ru-RU" sz="2200" b="1" dirty="0"/>
              <a:t>Экзогенные факторы – тоже могут быть признаками.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Потенциально, число допустимых признаков для временного ряда может быть достаточно большим.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Как правило рекомендуется исследовать следует использовать или готовые схемы или известные методы отбора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9571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150" y="904874"/>
            <a:ext cx="11401425" cy="540496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Описательные статистики</a:t>
            </a:r>
            <a:endParaRPr lang="en-US" sz="22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среднее</a:t>
            </a:r>
            <a:r>
              <a:rPr lang="en-US" sz="1800" dirty="0"/>
              <a:t>,</a:t>
            </a:r>
            <a:r>
              <a:rPr lang="ru-RU" sz="1800" dirty="0"/>
              <a:t> СКО, дисперсия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Моменты высших порядков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медиана</a:t>
            </a:r>
            <a:r>
              <a:rPr lang="en-US" sz="1600" dirty="0"/>
              <a:t>, </a:t>
            </a:r>
            <a:r>
              <a:rPr lang="ru-RU" sz="1600" dirty="0"/>
              <a:t>мода, перцентиль, энтропия, </a:t>
            </a:r>
            <a:r>
              <a:rPr lang="en-US" sz="1600" dirty="0"/>
              <a:t>ECDF </a:t>
            </a:r>
            <a:r>
              <a:rPr lang="ru-RU" sz="1600" dirty="0"/>
              <a:t>парам.</a:t>
            </a:r>
            <a:endParaRPr lang="en-US" sz="16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статистик</a:t>
            </a:r>
            <a:r>
              <a:rPr lang="en-US" sz="1800" dirty="0"/>
              <a:t>,</a:t>
            </a:r>
            <a:r>
              <a:rPr lang="ru-RU" sz="1800" dirty="0"/>
              <a:t> напр. </a:t>
            </a:r>
            <a:r>
              <a:rPr lang="en-US" sz="1800" dirty="0"/>
              <a:t>ADF </a:t>
            </a:r>
            <a:r>
              <a:rPr lang="ru-RU" sz="1800" dirty="0"/>
              <a:t>как </a:t>
            </a:r>
            <a:r>
              <a:rPr lang="ru-RU" sz="1800" dirty="0" err="1"/>
              <a:t>хар</a:t>
            </a:r>
            <a:r>
              <a:rPr lang="ru-RU" sz="1800" dirty="0"/>
              <a:t>-р стационарности.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Результат сравнения с эталоном по метрике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Временные параметры</a:t>
            </a:r>
            <a:endParaRPr lang="en-US" sz="18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макс</a:t>
            </a:r>
            <a:r>
              <a:rPr lang="en-US" sz="1800" dirty="0"/>
              <a:t>,</a:t>
            </a:r>
            <a:r>
              <a:rPr lang="ru-RU" sz="1800" dirty="0"/>
              <a:t> мин,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Наклон тренда и его параметры,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Начальное значение параметров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Параметры декомпозиции (сезон, число гармоник)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Расстояние между особыми точками (пиками,</a:t>
            </a:r>
            <a:r>
              <a:rPr lang="en-US" dirty="0"/>
              <a:t> </a:t>
            </a:r>
            <a:r>
              <a:rPr lang="ru-RU" dirty="0"/>
              <a:t>нулями).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43601" y="904875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Спектральные параметры </a:t>
            </a:r>
            <a:r>
              <a:rPr lang="en-US" sz="2200" b="1" dirty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Макс. частота</a:t>
            </a:r>
            <a:r>
              <a:rPr lang="en-US" sz="1800" dirty="0"/>
              <a:t>,</a:t>
            </a:r>
            <a:r>
              <a:rPr lang="ru-RU" sz="1800" dirty="0"/>
              <a:t> Частоты пиков,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Центр. масс</a:t>
            </a:r>
            <a:r>
              <a:rPr lang="en-US" dirty="0"/>
              <a:t>.</a:t>
            </a:r>
            <a:endParaRPr lang="ru-RU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Площадь под кривой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Спектральные статистики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Энтропия, энергия и т.д.</a:t>
            </a:r>
            <a:r>
              <a:rPr lang="en-US" sz="16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AR </a:t>
            </a:r>
            <a:r>
              <a:rPr lang="ru-RU" sz="1800" dirty="0"/>
              <a:t>или</a:t>
            </a:r>
            <a:r>
              <a:rPr lang="en-US" sz="1800" dirty="0"/>
              <a:t> ARIMA </a:t>
            </a:r>
            <a:r>
              <a:rPr lang="ru-RU" sz="1800" dirty="0"/>
              <a:t>коэффициенты.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Фазовые характеристики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/>
              <a:t>Время-частотные, псевдо спектральные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/>
              <a:t>Аналогичные признаки для:</a:t>
            </a:r>
            <a:endParaRPr lang="en-US" sz="1900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вейвлет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 </a:t>
            </a:r>
            <a:r>
              <a:rPr lang="ru-RU" sz="1900" dirty="0"/>
              <a:t>и их типы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/>
              <a:t>время-частотного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/>
              <a:t>внутренних мод</a:t>
            </a:r>
            <a:r>
              <a:rPr lang="en-US" sz="1900" dirty="0"/>
              <a:t>,</a:t>
            </a:r>
            <a:endParaRPr lang="ru-RU" sz="1900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Псевдоспектр</a:t>
            </a:r>
            <a:r>
              <a:rPr lang="ru-RU" sz="1900" dirty="0"/>
              <a:t>. </a:t>
            </a:r>
            <a:r>
              <a:rPr lang="ru-RU" sz="1900" dirty="0" err="1"/>
              <a:t>Разлож</a:t>
            </a:r>
            <a:r>
              <a:rPr lang="ru-RU" sz="1900" i="1" dirty="0"/>
              <a:t>. </a:t>
            </a:r>
            <a:r>
              <a:rPr lang="en-US" sz="1900" i="1" dirty="0"/>
              <a:t>(PCA, SSA, ESPRIT)</a:t>
            </a:r>
            <a:endParaRPr lang="en-US" sz="19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62550" y="6488668"/>
            <a:ext cx="70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8449" y="6309836"/>
            <a:ext cx="706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https://tsfresh.readthedocs.io/en/latest/text/list_of_features.html</a:t>
            </a:r>
          </a:p>
        </p:txBody>
      </p:sp>
      <p:pic>
        <p:nvPicPr>
          <p:cNvPr id="1026" name="Picture 2" descr="Основы анализа спектра в реальном масштабе времени. Часть 1">
            <a:extLst>
              <a:ext uri="{FF2B5EF4-FFF2-40B4-BE49-F238E27FC236}">
                <a16:creationId xmlns:a16="http://schemas.microsoft.com/office/drawing/2014/main" id="{1EF1E822-116A-A0B6-C0E8-719FE7CE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7" y="3358496"/>
            <a:ext cx="1843380" cy="15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Напр. набор собственных значений.</a:t>
            </a:r>
            <a:endParaRPr lang="en-US" altLang="ru-RU" sz="1800" dirty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могут быть и другие методы сжатия размерности.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/>
              <a:t>ARIMA, ARIMA error, HW error, HW coefficients, TBATS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Например</a:t>
            </a:r>
            <a:r>
              <a:rPr lang="en-US" altLang="ru-RU" sz="1800" dirty="0"/>
              <a:t> </a:t>
            </a:r>
            <a:r>
              <a:rPr lang="ru-RU" altLang="ru-RU" sz="1800" dirty="0"/>
              <a:t>наклон, смещение, длина, точка начала кусочно-линейных аппроксимаций.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вектора сжатия </a:t>
            </a:r>
            <a:r>
              <a:rPr lang="ru-RU" altLang="ru-RU" sz="2200" dirty="0" err="1"/>
              <a:t>автоэнкодера</a:t>
            </a:r>
            <a:r>
              <a:rPr lang="ru-RU" altLang="ru-RU" sz="2200" dirty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представлений и</a:t>
            </a:r>
            <a:r>
              <a:rPr lang="en-US" altLang="ru-RU" sz="2200" dirty="0"/>
              <a:t> </a:t>
            </a:r>
            <a:r>
              <a:rPr lang="ru-RU" altLang="ru-RU" sz="2200" dirty="0" err="1"/>
              <a:t>эмбеддинги</a:t>
            </a:r>
            <a:r>
              <a:rPr lang="ru-RU" altLang="ru-RU" sz="22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6958739" y="4061590"/>
            <a:ext cx="4395061" cy="25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3478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1668</Words>
  <Application>Microsoft Office PowerPoint</Application>
  <PresentationFormat>Широкоэкранный</PresentationFormat>
  <Paragraphs>227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Тема Office</vt:lpstr>
      <vt:lpstr>Классификаторы  временных рядов на основе признаков</vt:lpstr>
      <vt:lpstr>Презентация PowerPoint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гетерогенных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252</cp:revision>
  <dcterms:created xsi:type="dcterms:W3CDTF">2021-11-21T16:45:21Z</dcterms:created>
  <dcterms:modified xsi:type="dcterms:W3CDTF">2024-03-13T14:09:13Z</dcterms:modified>
</cp:coreProperties>
</file>